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3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50"/>
  </p:notesMasterIdLst>
  <p:handoutMasterIdLst>
    <p:handoutMasterId r:id="rId51"/>
  </p:handoutMasterIdLst>
  <p:sldIdLst>
    <p:sldId id="382" r:id="rId6"/>
    <p:sldId id="257" r:id="rId7"/>
    <p:sldId id="362" r:id="rId8"/>
    <p:sldId id="363" r:id="rId9"/>
    <p:sldId id="347" r:id="rId10"/>
    <p:sldId id="332" r:id="rId11"/>
    <p:sldId id="280" r:id="rId12"/>
    <p:sldId id="275" r:id="rId13"/>
    <p:sldId id="368" r:id="rId14"/>
    <p:sldId id="364" r:id="rId15"/>
    <p:sldId id="369" r:id="rId16"/>
    <p:sldId id="326" r:id="rId17"/>
    <p:sldId id="365" r:id="rId18"/>
    <p:sldId id="354" r:id="rId19"/>
    <p:sldId id="328" r:id="rId20"/>
    <p:sldId id="367" r:id="rId21"/>
    <p:sldId id="310" r:id="rId22"/>
    <p:sldId id="349" r:id="rId23"/>
    <p:sldId id="381" r:id="rId24"/>
    <p:sldId id="366" r:id="rId25"/>
    <p:sldId id="320" r:id="rId26"/>
    <p:sldId id="372" r:id="rId27"/>
    <p:sldId id="308" r:id="rId28"/>
    <p:sldId id="378" r:id="rId29"/>
    <p:sldId id="379" r:id="rId30"/>
    <p:sldId id="32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 id="397" r:id="rId46"/>
    <p:sldId id="398" r:id="rId47"/>
    <p:sldId id="399" r:id="rId48"/>
    <p:sldId id="400"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7C80"/>
    <a:srgbClr val="FF9900"/>
    <a:srgbClr val="99CC00"/>
    <a:srgbClr val="993300"/>
    <a:srgbClr val="0066FF"/>
    <a:srgbClr val="008000"/>
    <a:srgbClr val="6699FF"/>
    <a:srgbClr val="739DD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0363" autoAdjust="0"/>
  </p:normalViewPr>
  <p:slideViewPr>
    <p:cSldViewPr>
      <p:cViewPr>
        <p:scale>
          <a:sx n="112" d="100"/>
          <a:sy n="112" d="100"/>
        </p:scale>
        <p:origin x="-72" y="378"/>
      </p:cViewPr>
      <p:guideLst>
        <p:guide orient="horz" pos="4224"/>
        <p:guide pos="2880"/>
      </p:guideLst>
    </p:cSldViewPr>
  </p:slideViewPr>
  <p:outlineViewPr>
    <p:cViewPr>
      <p:scale>
        <a:sx n="33" d="100"/>
        <a:sy n="33" d="100"/>
      </p:scale>
      <p:origin x="0" y="271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8" d="100"/>
          <a:sy n="78" d="100"/>
        </p:scale>
        <p:origin x="-3828" y="-84"/>
      </p:cViewPr>
      <p:guideLst>
        <p:guide orient="horz"/>
        <p:guide/>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invertIfNegative val="0"/>
          <c:dPt>
            <c:idx val="0"/>
            <c:invertIfNegative val="0"/>
            <c:bubble3D val="0"/>
            <c:spPr>
              <a:solidFill>
                <a:srgbClr val="FF0000"/>
              </a:solidFill>
            </c:spPr>
          </c:dPt>
          <c:cat>
            <c:strRef>
              <c:f>Sheet1!$B$1</c:f>
              <c:strCache>
                <c:ptCount val="1"/>
                <c:pt idx="0">
                  <c:v>World</c:v>
                </c:pt>
              </c:strCache>
            </c:strRef>
          </c:cat>
          <c:val>
            <c:numRef>
              <c:f>Sheet1!$B$2</c:f>
              <c:numCache>
                <c:formatCode>0</c:formatCode>
                <c:ptCount val="1"/>
                <c:pt idx="0">
                  <c:v>14874.677999999998</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World</c:v>
                </c:pt>
              </c:strCache>
            </c:strRef>
          </c:cat>
          <c:val>
            <c:numRef>
              <c:f>Sheet1!$B$3</c:f>
              <c:numCache>
                <c:formatCode>0</c:formatCode>
                <c:ptCount val="1"/>
                <c:pt idx="0">
                  <c:v>11689.264999999999</c:v>
                </c:pt>
              </c:numCache>
            </c:numRef>
          </c:val>
        </c:ser>
        <c:dLbls>
          <c:showLegendKey val="0"/>
          <c:showVal val="0"/>
          <c:showCatName val="0"/>
          <c:showSerName val="0"/>
          <c:showPercent val="0"/>
          <c:showBubbleSize val="0"/>
        </c:dLbls>
        <c:gapWidth val="70"/>
        <c:overlap val="100"/>
        <c:axId val="638075264"/>
        <c:axId val="638076800"/>
      </c:barChart>
      <c:catAx>
        <c:axId val="638075264"/>
        <c:scaling>
          <c:orientation val="minMax"/>
        </c:scaling>
        <c:delete val="0"/>
        <c:axPos val="b"/>
        <c:majorTickMark val="none"/>
        <c:minorTickMark val="none"/>
        <c:tickLblPos val="nextTo"/>
        <c:spPr>
          <a:ln w="12700">
            <a:solidFill>
              <a:srgbClr val="000000"/>
            </a:solidFill>
            <a:prstDash val="dash"/>
          </a:ln>
        </c:spPr>
        <c:txPr>
          <a:bodyPr/>
          <a:lstStyle/>
          <a:p>
            <a:pPr>
              <a:defRPr sz="1400">
                <a:solidFill>
                  <a:srgbClr val="000000"/>
                </a:solidFill>
              </a:defRPr>
            </a:pPr>
            <a:endParaRPr lang="en-US"/>
          </a:p>
        </c:txPr>
        <c:crossAx val="638076800"/>
        <c:crosses val="autoZero"/>
        <c:auto val="1"/>
        <c:lblAlgn val="ctr"/>
        <c:lblOffset val="100"/>
        <c:noMultiLvlLbl val="0"/>
      </c:catAx>
      <c:valAx>
        <c:axId val="638076800"/>
        <c:scaling>
          <c:orientation val="minMax"/>
          <c:max val="30000"/>
          <c:min val="0"/>
        </c:scaling>
        <c:delete val="0"/>
        <c:axPos val="l"/>
        <c:numFmt formatCode="0," sourceLinked="0"/>
        <c:majorTickMark val="none"/>
        <c:minorTickMark val="none"/>
        <c:tickLblPos val="nextTo"/>
        <c:spPr>
          <a:ln w="12700">
            <a:solidFill>
              <a:srgbClr val="000000"/>
            </a:solidFill>
            <a:prstDash val="dash"/>
          </a:ln>
        </c:spPr>
        <c:txPr>
          <a:bodyPr/>
          <a:lstStyle/>
          <a:p>
            <a:pPr>
              <a:defRPr sz="1400">
                <a:solidFill>
                  <a:srgbClr val="000000"/>
                </a:solidFill>
              </a:defRPr>
            </a:pPr>
            <a:endParaRPr lang="en-US"/>
          </a:p>
        </c:txPr>
        <c:crossAx val="638075264"/>
        <c:crosses val="autoZero"/>
        <c:crossBetween val="between"/>
        <c:majorUnit val="5000"/>
        <c:minorUnit val="2000"/>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7528517110265"/>
          <c:y val="3.8461538461538464E-2"/>
          <c:w val="0.7756653992395437"/>
          <c:h val="0.86032388663967607"/>
        </c:manualLayout>
      </c:layout>
      <c:areaChart>
        <c:grouping val="stacked"/>
        <c:varyColors val="0"/>
        <c:ser>
          <c:idx val="6"/>
          <c:order val="0"/>
          <c:tx>
            <c:strRef>
              <c:f>Sheet1!$A$4</c:f>
              <c:strCache>
                <c:ptCount val="1"/>
                <c:pt idx="0">
                  <c:v>NA Conventional</c:v>
                </c:pt>
              </c:strCache>
            </c:strRef>
          </c:tx>
          <c:spPr>
            <a:solidFill>
              <a:srgbClr val="FF0000"/>
            </a:solidFill>
            <a:ln w="6350">
              <a:solidFill>
                <a:schemeClr val="bg1"/>
              </a:solidFill>
            </a:ln>
          </c:spPr>
          <c:cat>
            <c:numRef>
              <c:f>Sheet1!$B$1:$P$1</c:f>
              <c:numCache>
                <c:formatCode>m/d/yyyy</c:formatCode>
                <c:ptCount val="15"/>
                <c:pt idx="0">
                  <c:v>40179</c:v>
                </c:pt>
                <c:pt idx="1">
                  <c:v>40544</c:v>
                </c:pt>
                <c:pt idx="2">
                  <c:v>40909</c:v>
                </c:pt>
                <c:pt idx="3">
                  <c:v>41275</c:v>
                </c:pt>
                <c:pt idx="4">
                  <c:v>41640</c:v>
                </c:pt>
                <c:pt idx="5">
                  <c:v>42005</c:v>
                </c:pt>
                <c:pt idx="6">
                  <c:v>42370</c:v>
                </c:pt>
                <c:pt idx="7">
                  <c:v>42736</c:v>
                </c:pt>
                <c:pt idx="8">
                  <c:v>43101</c:v>
                </c:pt>
                <c:pt idx="9">
                  <c:v>43466</c:v>
                </c:pt>
                <c:pt idx="10">
                  <c:v>43831</c:v>
                </c:pt>
                <c:pt idx="11">
                  <c:v>45658</c:v>
                </c:pt>
                <c:pt idx="12">
                  <c:v>47484</c:v>
                </c:pt>
                <c:pt idx="13">
                  <c:v>49310</c:v>
                </c:pt>
                <c:pt idx="14">
                  <c:v>51136</c:v>
                </c:pt>
              </c:numCache>
            </c:numRef>
          </c:cat>
          <c:val>
            <c:numRef>
              <c:f>Sheet1!$B$4:$P$4</c:f>
              <c:numCache>
                <c:formatCode>0.0</c:formatCode>
                <c:ptCount val="15"/>
                <c:pt idx="0">
                  <c:v>35.960093862523081</c:v>
                </c:pt>
                <c:pt idx="1">
                  <c:v>35.937746912591223</c:v>
                </c:pt>
                <c:pt idx="2">
                  <c:v>33.699506862905203</c:v>
                </c:pt>
                <c:pt idx="3">
                  <c:v>33.125018538313135</c:v>
                </c:pt>
                <c:pt idx="4">
                  <c:v>32.115847738349615</c:v>
                </c:pt>
                <c:pt idx="5">
                  <c:v>31.591942546511959</c:v>
                </c:pt>
                <c:pt idx="6">
                  <c:v>30.779502996959366</c:v>
                </c:pt>
                <c:pt idx="7">
                  <c:v>30.161653743512389</c:v>
                </c:pt>
                <c:pt idx="8">
                  <c:v>29.585881417650583</c:v>
                </c:pt>
                <c:pt idx="9">
                  <c:v>29.119348371507169</c:v>
                </c:pt>
                <c:pt idx="10">
                  <c:v>28.774375696698513</c:v>
                </c:pt>
                <c:pt idx="11">
                  <c:v>27.26979021013765</c:v>
                </c:pt>
                <c:pt idx="12">
                  <c:v>27.119140699825973</c:v>
                </c:pt>
                <c:pt idx="13">
                  <c:v>25.182521889598927</c:v>
                </c:pt>
                <c:pt idx="14">
                  <c:v>23.686804737318578</c:v>
                </c:pt>
              </c:numCache>
            </c:numRef>
          </c:val>
        </c:ser>
        <c:ser>
          <c:idx val="0"/>
          <c:order val="1"/>
          <c:tx>
            <c:strRef>
              <c:f>Sheet1!$A$5</c:f>
              <c:strCache>
                <c:ptCount val="1"/>
                <c:pt idx="0">
                  <c:v>ROW Conventional</c:v>
                </c:pt>
              </c:strCache>
            </c:strRef>
          </c:tx>
          <c:spPr>
            <a:solidFill>
              <a:srgbClr val="FF0000"/>
            </a:solidFill>
            <a:ln w="6350">
              <a:solidFill>
                <a:schemeClr val="bg1"/>
              </a:solidFill>
            </a:ln>
          </c:spPr>
          <c:cat>
            <c:numRef>
              <c:f>Sheet1!$B$1:$P$1</c:f>
              <c:numCache>
                <c:formatCode>m/d/yyyy</c:formatCode>
                <c:ptCount val="15"/>
                <c:pt idx="0">
                  <c:v>40179</c:v>
                </c:pt>
                <c:pt idx="1">
                  <c:v>40544</c:v>
                </c:pt>
                <c:pt idx="2">
                  <c:v>40909</c:v>
                </c:pt>
                <c:pt idx="3">
                  <c:v>41275</c:v>
                </c:pt>
                <c:pt idx="4">
                  <c:v>41640</c:v>
                </c:pt>
                <c:pt idx="5">
                  <c:v>42005</c:v>
                </c:pt>
                <c:pt idx="6">
                  <c:v>42370</c:v>
                </c:pt>
                <c:pt idx="7">
                  <c:v>42736</c:v>
                </c:pt>
                <c:pt idx="8">
                  <c:v>43101</c:v>
                </c:pt>
                <c:pt idx="9">
                  <c:v>43466</c:v>
                </c:pt>
                <c:pt idx="10">
                  <c:v>43831</c:v>
                </c:pt>
                <c:pt idx="11">
                  <c:v>45658</c:v>
                </c:pt>
                <c:pt idx="12">
                  <c:v>47484</c:v>
                </c:pt>
                <c:pt idx="13">
                  <c:v>49310</c:v>
                </c:pt>
                <c:pt idx="14">
                  <c:v>51136</c:v>
                </c:pt>
              </c:numCache>
            </c:numRef>
          </c:cat>
          <c:val>
            <c:numRef>
              <c:f>Sheet1!$B$5:$P$5</c:f>
              <c:numCache>
                <c:formatCode>0.0</c:formatCode>
                <c:ptCount val="15"/>
                <c:pt idx="0">
                  <c:v>253.25133422111051</c:v>
                </c:pt>
                <c:pt idx="1">
                  <c:v>256.18202971142176</c:v>
                </c:pt>
                <c:pt idx="2">
                  <c:v>265.16039132535519</c:v>
                </c:pt>
                <c:pt idx="3">
                  <c:v>272.9269111608744</c:v>
                </c:pt>
                <c:pt idx="4">
                  <c:v>281.91112791199015</c:v>
                </c:pt>
                <c:pt idx="5">
                  <c:v>288.28790665465988</c:v>
                </c:pt>
                <c:pt idx="6">
                  <c:v>293.0391295433605</c:v>
                </c:pt>
                <c:pt idx="7">
                  <c:v>298.41538021593607</c:v>
                </c:pt>
                <c:pt idx="8">
                  <c:v>303.90530201232923</c:v>
                </c:pt>
                <c:pt idx="9">
                  <c:v>308.41109880481804</c:v>
                </c:pt>
                <c:pt idx="10">
                  <c:v>313.37394660204473</c:v>
                </c:pt>
                <c:pt idx="11">
                  <c:v>327.43861242603896</c:v>
                </c:pt>
                <c:pt idx="12">
                  <c:v>342.41296331302078</c:v>
                </c:pt>
                <c:pt idx="13">
                  <c:v>346.99605552257083</c:v>
                </c:pt>
                <c:pt idx="14">
                  <c:v>352.65926002830042</c:v>
                </c:pt>
              </c:numCache>
            </c:numRef>
          </c:val>
        </c:ser>
        <c:ser>
          <c:idx val="2"/>
          <c:order val="2"/>
          <c:tx>
            <c:strRef>
              <c:f>Sheet1!$A$7</c:f>
              <c:strCache>
                <c:ptCount val="1"/>
                <c:pt idx="0">
                  <c:v>NA Unconventional</c:v>
                </c:pt>
              </c:strCache>
            </c:strRef>
          </c:tx>
          <c:spPr>
            <a:solidFill>
              <a:srgbClr val="990033"/>
            </a:solidFill>
            <a:ln w="6350">
              <a:solidFill>
                <a:schemeClr val="bg1"/>
              </a:solidFill>
            </a:ln>
          </c:spPr>
          <c:cat>
            <c:numRef>
              <c:f>Sheet1!$B$1:$P$1</c:f>
              <c:numCache>
                <c:formatCode>m/d/yyyy</c:formatCode>
                <c:ptCount val="15"/>
                <c:pt idx="0">
                  <c:v>40179</c:v>
                </c:pt>
                <c:pt idx="1">
                  <c:v>40544</c:v>
                </c:pt>
                <c:pt idx="2">
                  <c:v>40909</c:v>
                </c:pt>
                <c:pt idx="3">
                  <c:v>41275</c:v>
                </c:pt>
                <c:pt idx="4">
                  <c:v>41640</c:v>
                </c:pt>
                <c:pt idx="5">
                  <c:v>42005</c:v>
                </c:pt>
                <c:pt idx="6">
                  <c:v>42370</c:v>
                </c:pt>
                <c:pt idx="7">
                  <c:v>42736</c:v>
                </c:pt>
                <c:pt idx="8">
                  <c:v>43101</c:v>
                </c:pt>
                <c:pt idx="9">
                  <c:v>43466</c:v>
                </c:pt>
                <c:pt idx="10">
                  <c:v>43831</c:v>
                </c:pt>
                <c:pt idx="11">
                  <c:v>45658</c:v>
                </c:pt>
                <c:pt idx="12">
                  <c:v>47484</c:v>
                </c:pt>
                <c:pt idx="13">
                  <c:v>49310</c:v>
                </c:pt>
                <c:pt idx="14">
                  <c:v>51136</c:v>
                </c:pt>
              </c:numCache>
            </c:numRef>
          </c:cat>
          <c:val>
            <c:numRef>
              <c:f>Sheet1!$B$7:$P$7</c:f>
              <c:numCache>
                <c:formatCode>0.0</c:formatCode>
                <c:ptCount val="15"/>
                <c:pt idx="0">
                  <c:v>42.283688556242531</c:v>
                </c:pt>
                <c:pt idx="1">
                  <c:v>46.406561602050701</c:v>
                </c:pt>
                <c:pt idx="2">
                  <c:v>50.235324433026804</c:v>
                </c:pt>
                <c:pt idx="3">
                  <c:v>51.027026606260058</c:v>
                </c:pt>
                <c:pt idx="4">
                  <c:v>52.285266645413827</c:v>
                </c:pt>
                <c:pt idx="5">
                  <c:v>53.652172695163308</c:v>
                </c:pt>
                <c:pt idx="6">
                  <c:v>55.678071454165703</c:v>
                </c:pt>
                <c:pt idx="7">
                  <c:v>59.08574567276316</c:v>
                </c:pt>
                <c:pt idx="8">
                  <c:v>62.760974262867208</c:v>
                </c:pt>
                <c:pt idx="9">
                  <c:v>66.424992182970129</c:v>
                </c:pt>
                <c:pt idx="10">
                  <c:v>69.436490578643543</c:v>
                </c:pt>
                <c:pt idx="11">
                  <c:v>82.569538434164357</c:v>
                </c:pt>
                <c:pt idx="12">
                  <c:v>90.252137323772644</c:v>
                </c:pt>
                <c:pt idx="13">
                  <c:v>95.078186705552824</c:v>
                </c:pt>
                <c:pt idx="14">
                  <c:v>96.960989946018216</c:v>
                </c:pt>
              </c:numCache>
            </c:numRef>
          </c:val>
        </c:ser>
        <c:ser>
          <c:idx val="4"/>
          <c:order val="3"/>
          <c:tx>
            <c:strRef>
              <c:f>Sheet1!$A$8</c:f>
              <c:strCache>
                <c:ptCount val="1"/>
                <c:pt idx="0">
                  <c:v>ROW Uncnoventional</c:v>
                </c:pt>
              </c:strCache>
            </c:strRef>
          </c:tx>
          <c:spPr>
            <a:solidFill>
              <a:srgbClr val="990033"/>
            </a:solidFill>
            <a:ln w="6350">
              <a:solidFill>
                <a:schemeClr val="bg1"/>
              </a:solidFill>
            </a:ln>
          </c:spPr>
          <c:cat>
            <c:numRef>
              <c:f>Sheet1!$B$1:$P$1</c:f>
              <c:numCache>
                <c:formatCode>m/d/yyyy</c:formatCode>
                <c:ptCount val="15"/>
                <c:pt idx="0">
                  <c:v>40179</c:v>
                </c:pt>
                <c:pt idx="1">
                  <c:v>40544</c:v>
                </c:pt>
                <c:pt idx="2">
                  <c:v>40909</c:v>
                </c:pt>
                <c:pt idx="3">
                  <c:v>41275</c:v>
                </c:pt>
                <c:pt idx="4">
                  <c:v>41640</c:v>
                </c:pt>
                <c:pt idx="5">
                  <c:v>42005</c:v>
                </c:pt>
                <c:pt idx="6">
                  <c:v>42370</c:v>
                </c:pt>
                <c:pt idx="7">
                  <c:v>42736</c:v>
                </c:pt>
                <c:pt idx="8">
                  <c:v>43101</c:v>
                </c:pt>
                <c:pt idx="9">
                  <c:v>43466</c:v>
                </c:pt>
                <c:pt idx="10">
                  <c:v>43831</c:v>
                </c:pt>
                <c:pt idx="11">
                  <c:v>45658</c:v>
                </c:pt>
                <c:pt idx="12">
                  <c:v>47484</c:v>
                </c:pt>
                <c:pt idx="13">
                  <c:v>49310</c:v>
                </c:pt>
                <c:pt idx="14">
                  <c:v>51136</c:v>
                </c:pt>
              </c:numCache>
            </c:numRef>
          </c:cat>
          <c:val>
            <c:numRef>
              <c:f>Sheet1!$B$8:$P$8</c:f>
              <c:numCache>
                <c:formatCode>0.0</c:formatCode>
                <c:ptCount val="15"/>
                <c:pt idx="0">
                  <c:v>1.0142083377795785</c:v>
                </c:pt>
                <c:pt idx="1">
                  <c:v>1.0243194958882924</c:v>
                </c:pt>
                <c:pt idx="2">
                  <c:v>1.3266063313250314</c:v>
                </c:pt>
                <c:pt idx="3">
                  <c:v>1.8716925692758433</c:v>
                </c:pt>
                <c:pt idx="4">
                  <c:v>2.4734640103719663</c:v>
                </c:pt>
                <c:pt idx="5">
                  <c:v>3.9428714069106827</c:v>
                </c:pt>
                <c:pt idx="6">
                  <c:v>6.3120513731055805</c:v>
                </c:pt>
                <c:pt idx="7">
                  <c:v>7.3740615788906165</c:v>
                </c:pt>
                <c:pt idx="8">
                  <c:v>7.9834816900005343</c:v>
                </c:pt>
                <c:pt idx="9">
                  <c:v>9.758236747329363</c:v>
                </c:pt>
                <c:pt idx="10">
                  <c:v>11.799107449463662</c:v>
                </c:pt>
                <c:pt idx="11">
                  <c:v>25.566993433307747</c:v>
                </c:pt>
                <c:pt idx="12">
                  <c:v>40.8763027155928</c:v>
                </c:pt>
                <c:pt idx="13">
                  <c:v>55.537773051719</c:v>
                </c:pt>
                <c:pt idx="14">
                  <c:v>73.707706125373278</c:v>
                </c:pt>
              </c:numCache>
            </c:numRef>
          </c:val>
        </c:ser>
        <c:dLbls>
          <c:showLegendKey val="0"/>
          <c:showVal val="0"/>
          <c:showCatName val="0"/>
          <c:showSerName val="0"/>
          <c:showPercent val="0"/>
          <c:showBubbleSize val="0"/>
        </c:dLbls>
        <c:axId val="638244736"/>
        <c:axId val="638246272"/>
      </c:areaChart>
      <c:dateAx>
        <c:axId val="638244736"/>
        <c:scaling>
          <c:orientation val="minMax"/>
          <c:max val="51136"/>
          <c:min val="40179"/>
        </c:scaling>
        <c:delete val="0"/>
        <c:axPos val="b"/>
        <c:numFmt formatCode="yyyy" sourceLinked="0"/>
        <c:majorTickMark val="none"/>
        <c:minorTickMark val="none"/>
        <c:tickLblPos val="nextTo"/>
        <c:spPr>
          <a:ln w="12700">
            <a:solidFill>
              <a:schemeClr val="tx1"/>
            </a:solidFill>
            <a:prstDash val="dash"/>
          </a:ln>
        </c:spPr>
        <c:txPr>
          <a:bodyPr rot="0" vert="horz"/>
          <a:lstStyle/>
          <a:p>
            <a:pPr>
              <a:defRPr sz="1400" b="0" i="0" u="none" strike="noStrike" baseline="0">
                <a:solidFill>
                  <a:schemeClr val="tx1"/>
                </a:solidFill>
                <a:latin typeface="Arial"/>
                <a:ea typeface="Arial"/>
                <a:cs typeface="Arial"/>
              </a:defRPr>
            </a:pPr>
            <a:endParaRPr lang="en-US"/>
          </a:p>
        </c:txPr>
        <c:crossAx val="638246272"/>
        <c:crosses val="autoZero"/>
        <c:auto val="1"/>
        <c:lblOffset val="100"/>
        <c:baseTimeUnit val="years"/>
        <c:majorUnit val="15"/>
        <c:majorTimeUnit val="years"/>
        <c:minorUnit val="5"/>
        <c:minorTimeUnit val="years"/>
      </c:dateAx>
      <c:valAx>
        <c:axId val="638246272"/>
        <c:scaling>
          <c:orientation val="minMax"/>
          <c:max val="600"/>
          <c:min val="0"/>
        </c:scaling>
        <c:delete val="0"/>
        <c:axPos val="l"/>
        <c:numFmt formatCode="General" sourceLinked="0"/>
        <c:majorTickMark val="none"/>
        <c:minorTickMark val="none"/>
        <c:tickLblPos val="nextTo"/>
        <c:spPr>
          <a:ln w="12700">
            <a:solidFill>
              <a:schemeClr val="tx1"/>
            </a:solidFill>
            <a:prstDash val="dash"/>
          </a:ln>
        </c:spPr>
        <c:txPr>
          <a:bodyPr rot="0" vert="horz"/>
          <a:lstStyle/>
          <a:p>
            <a:pPr>
              <a:defRPr sz="1400" b="0" i="0" u="none" strike="noStrike" baseline="0">
                <a:solidFill>
                  <a:schemeClr val="tx1"/>
                </a:solidFill>
                <a:latin typeface="Arial"/>
                <a:ea typeface="Arial"/>
                <a:cs typeface="Arial"/>
              </a:defRPr>
            </a:pPr>
            <a:endParaRPr lang="en-US"/>
          </a:p>
        </c:txPr>
        <c:crossAx val="638244736"/>
        <c:crosses val="autoZero"/>
        <c:crossBetween val="midCat"/>
        <c:majorUnit val="100"/>
        <c:minorUnit val="0.5"/>
      </c:valAx>
      <c:spPr>
        <a:noFill/>
        <a:ln w="25013">
          <a:noFill/>
        </a:ln>
      </c:spPr>
    </c:plotArea>
    <c:plotVisOnly val="1"/>
    <c:dispBlanksAs val="gap"/>
    <c:showDLblsOverMax val="0"/>
  </c:chart>
  <c:spPr>
    <a:noFill/>
    <a:ln>
      <a:noFill/>
    </a:ln>
  </c:spPr>
  <c:txPr>
    <a:bodyPr/>
    <a:lstStyle/>
    <a:p>
      <a:pPr>
        <a:defRPr sz="1576"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rgbClr val="FF0000"/>
            </a:solidFill>
          </c:spPr>
          <c:invertIfNegative val="0"/>
          <c:cat>
            <c:strRef>
              <c:f>Sheet1!$B$1</c:f>
              <c:strCache>
                <c:ptCount val="1"/>
                <c:pt idx="0">
                  <c:v>NA</c:v>
                </c:pt>
              </c:strCache>
            </c:strRef>
          </c:cat>
          <c:val>
            <c:numRef>
              <c:f>Sheet1!$B$2</c:f>
              <c:numCache>
                <c:formatCode>0</c:formatCode>
                <c:ptCount val="1"/>
                <c:pt idx="0">
                  <c:v>1589.175</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NA</c:v>
                </c:pt>
              </c:strCache>
            </c:strRef>
          </c:cat>
          <c:val>
            <c:numRef>
              <c:f>Sheet1!$B$3</c:f>
              <c:numCache>
                <c:formatCode>0</c:formatCode>
                <c:ptCount val="1"/>
                <c:pt idx="0">
                  <c:v>2719.2549999999997</c:v>
                </c:pt>
              </c:numCache>
            </c:numRef>
          </c:val>
        </c:ser>
        <c:dLbls>
          <c:showLegendKey val="0"/>
          <c:showVal val="0"/>
          <c:showCatName val="0"/>
          <c:showSerName val="0"/>
          <c:showPercent val="0"/>
          <c:showBubbleSize val="0"/>
        </c:dLbls>
        <c:gapWidth val="70"/>
        <c:overlap val="100"/>
        <c:axId val="638097280"/>
        <c:axId val="638098816"/>
      </c:barChart>
      <c:catAx>
        <c:axId val="638097280"/>
        <c:scaling>
          <c:orientation val="minMax"/>
        </c:scaling>
        <c:delete val="0"/>
        <c:axPos val="b"/>
        <c:majorTickMark val="none"/>
        <c:minorTickMark val="none"/>
        <c:tickLblPos val="none"/>
        <c:spPr>
          <a:ln>
            <a:noFill/>
          </a:ln>
        </c:spPr>
        <c:txPr>
          <a:bodyPr/>
          <a:lstStyle/>
          <a:p>
            <a:pPr>
              <a:defRPr sz="1200"/>
            </a:pPr>
            <a:endParaRPr lang="en-US"/>
          </a:p>
        </c:txPr>
        <c:crossAx val="638098816"/>
        <c:crosses val="autoZero"/>
        <c:auto val="1"/>
        <c:lblAlgn val="ctr"/>
        <c:lblOffset val="100"/>
        <c:noMultiLvlLbl val="0"/>
      </c:catAx>
      <c:valAx>
        <c:axId val="638098816"/>
        <c:scaling>
          <c:orientation val="minMax"/>
          <c:max val="8000"/>
          <c:min val="0"/>
        </c:scaling>
        <c:delete val="0"/>
        <c:axPos val="l"/>
        <c:numFmt formatCode="0," sourceLinked="0"/>
        <c:majorTickMark val="none"/>
        <c:minorTickMark val="none"/>
        <c:tickLblPos val="none"/>
        <c:spPr>
          <a:ln>
            <a:noFill/>
          </a:ln>
        </c:spPr>
        <c:txPr>
          <a:bodyPr/>
          <a:lstStyle/>
          <a:p>
            <a:pPr>
              <a:defRPr sz="1200"/>
            </a:pPr>
            <a:endParaRPr lang="en-US"/>
          </a:p>
        </c:txPr>
        <c:crossAx val="638097280"/>
        <c:crosses val="autoZero"/>
        <c:crossBetween val="between"/>
        <c:majorUnit val="2000"/>
        <c:minorUnit val="40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rgbClr val="FF0000"/>
            </a:solidFill>
          </c:spPr>
          <c:invertIfNegative val="0"/>
          <c:cat>
            <c:strRef>
              <c:f>Sheet1!$B$1</c:f>
              <c:strCache>
                <c:ptCount val="1"/>
                <c:pt idx="0">
                  <c:v>LA</c:v>
                </c:pt>
              </c:strCache>
            </c:strRef>
          </c:cat>
          <c:val>
            <c:numRef>
              <c:f>Sheet1!$B$2</c:f>
              <c:numCache>
                <c:formatCode>0</c:formatCode>
                <c:ptCount val="1"/>
                <c:pt idx="0">
                  <c:v>812.24499999999989</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LA</c:v>
                </c:pt>
              </c:strCache>
            </c:strRef>
          </c:cat>
          <c:val>
            <c:numRef>
              <c:f>Sheet1!$B$3</c:f>
              <c:numCache>
                <c:formatCode>0</c:formatCode>
                <c:ptCount val="1"/>
                <c:pt idx="0">
                  <c:v>1695.12</c:v>
                </c:pt>
              </c:numCache>
            </c:numRef>
          </c:val>
        </c:ser>
        <c:dLbls>
          <c:showLegendKey val="0"/>
          <c:showVal val="0"/>
          <c:showCatName val="0"/>
          <c:showSerName val="0"/>
          <c:showPercent val="0"/>
          <c:showBubbleSize val="0"/>
        </c:dLbls>
        <c:gapWidth val="70"/>
        <c:overlap val="100"/>
        <c:axId val="637808000"/>
        <c:axId val="637817984"/>
      </c:barChart>
      <c:catAx>
        <c:axId val="637808000"/>
        <c:scaling>
          <c:orientation val="minMax"/>
        </c:scaling>
        <c:delete val="0"/>
        <c:axPos val="b"/>
        <c:majorTickMark val="none"/>
        <c:minorTickMark val="none"/>
        <c:tickLblPos val="none"/>
        <c:spPr>
          <a:ln>
            <a:noFill/>
          </a:ln>
        </c:spPr>
        <c:txPr>
          <a:bodyPr/>
          <a:lstStyle/>
          <a:p>
            <a:pPr>
              <a:defRPr sz="1200"/>
            </a:pPr>
            <a:endParaRPr lang="en-US"/>
          </a:p>
        </c:txPr>
        <c:crossAx val="637817984"/>
        <c:crosses val="autoZero"/>
        <c:auto val="1"/>
        <c:lblAlgn val="ctr"/>
        <c:lblOffset val="100"/>
        <c:noMultiLvlLbl val="0"/>
      </c:catAx>
      <c:valAx>
        <c:axId val="637817984"/>
        <c:scaling>
          <c:orientation val="minMax"/>
          <c:max val="8000"/>
          <c:min val="0"/>
        </c:scaling>
        <c:delete val="0"/>
        <c:axPos val="l"/>
        <c:numFmt formatCode="0," sourceLinked="0"/>
        <c:majorTickMark val="none"/>
        <c:minorTickMark val="none"/>
        <c:tickLblPos val="none"/>
        <c:spPr>
          <a:ln>
            <a:noFill/>
          </a:ln>
        </c:spPr>
        <c:txPr>
          <a:bodyPr/>
          <a:lstStyle/>
          <a:p>
            <a:pPr>
              <a:defRPr sz="1200"/>
            </a:pPr>
            <a:endParaRPr lang="en-US"/>
          </a:p>
        </c:txPr>
        <c:crossAx val="637808000"/>
        <c:crosses val="autoZero"/>
        <c:crossBetween val="between"/>
        <c:majorUnit val="2000"/>
        <c:minorUnit val="40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rgbClr val="FF0000"/>
            </a:solidFill>
          </c:spPr>
          <c:invertIfNegative val="0"/>
          <c:cat>
            <c:strRef>
              <c:f>Sheet1!$B$1</c:f>
              <c:strCache>
                <c:ptCount val="1"/>
                <c:pt idx="0">
                  <c:v>Eur</c:v>
                </c:pt>
              </c:strCache>
            </c:strRef>
          </c:cat>
          <c:val>
            <c:numRef>
              <c:f>Sheet1!$B$2</c:f>
              <c:numCache>
                <c:formatCode>0</c:formatCode>
                <c:ptCount val="1"/>
                <c:pt idx="0">
                  <c:v>847.56</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Eur</c:v>
                </c:pt>
              </c:strCache>
            </c:strRef>
          </c:cat>
          <c:val>
            <c:numRef>
              <c:f>Sheet1!$B$3</c:f>
              <c:numCache>
                <c:formatCode>0</c:formatCode>
                <c:ptCount val="1"/>
                <c:pt idx="0">
                  <c:v>741.61500000000001</c:v>
                </c:pt>
              </c:numCache>
            </c:numRef>
          </c:val>
        </c:ser>
        <c:dLbls>
          <c:showLegendKey val="0"/>
          <c:showVal val="0"/>
          <c:showCatName val="0"/>
          <c:showSerName val="0"/>
          <c:showPercent val="0"/>
          <c:showBubbleSize val="0"/>
        </c:dLbls>
        <c:gapWidth val="70"/>
        <c:overlap val="100"/>
        <c:axId val="637949056"/>
        <c:axId val="637950592"/>
      </c:barChart>
      <c:catAx>
        <c:axId val="637949056"/>
        <c:scaling>
          <c:orientation val="minMax"/>
        </c:scaling>
        <c:delete val="0"/>
        <c:axPos val="b"/>
        <c:majorTickMark val="none"/>
        <c:minorTickMark val="none"/>
        <c:tickLblPos val="none"/>
        <c:spPr>
          <a:ln>
            <a:noFill/>
          </a:ln>
        </c:spPr>
        <c:txPr>
          <a:bodyPr/>
          <a:lstStyle/>
          <a:p>
            <a:pPr>
              <a:defRPr sz="1200"/>
            </a:pPr>
            <a:endParaRPr lang="en-US"/>
          </a:p>
        </c:txPr>
        <c:crossAx val="637950592"/>
        <c:crosses val="autoZero"/>
        <c:auto val="1"/>
        <c:lblAlgn val="ctr"/>
        <c:lblOffset val="100"/>
        <c:noMultiLvlLbl val="0"/>
      </c:catAx>
      <c:valAx>
        <c:axId val="637950592"/>
        <c:scaling>
          <c:orientation val="minMax"/>
          <c:max val="8000"/>
          <c:min val="0"/>
        </c:scaling>
        <c:delete val="0"/>
        <c:axPos val="l"/>
        <c:numFmt formatCode="0," sourceLinked="0"/>
        <c:majorTickMark val="none"/>
        <c:minorTickMark val="none"/>
        <c:tickLblPos val="none"/>
        <c:spPr>
          <a:ln>
            <a:noFill/>
          </a:ln>
        </c:spPr>
        <c:txPr>
          <a:bodyPr/>
          <a:lstStyle/>
          <a:p>
            <a:pPr>
              <a:defRPr sz="1200"/>
            </a:pPr>
            <a:endParaRPr lang="en-US"/>
          </a:p>
        </c:txPr>
        <c:crossAx val="637949056"/>
        <c:crosses val="autoZero"/>
        <c:crossBetween val="between"/>
        <c:majorUnit val="2000"/>
        <c:minorUnit val="40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rgbClr val="FF0000"/>
            </a:solidFill>
          </c:spPr>
          <c:invertIfNegative val="0"/>
          <c:cat>
            <c:strRef>
              <c:f>Sheet1!$B$1</c:f>
              <c:strCache>
                <c:ptCount val="1"/>
                <c:pt idx="0">
                  <c:v>Afr</c:v>
                </c:pt>
              </c:strCache>
            </c:strRef>
          </c:cat>
          <c:val>
            <c:numRef>
              <c:f>Sheet1!$B$2</c:f>
              <c:numCache>
                <c:formatCode>0</c:formatCode>
                <c:ptCount val="1"/>
                <c:pt idx="0">
                  <c:v>1306.655</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Afr</c:v>
                </c:pt>
              </c:strCache>
            </c:strRef>
          </c:cat>
          <c:val>
            <c:numRef>
              <c:f>Sheet1!$B$3</c:f>
              <c:numCache>
                <c:formatCode>0</c:formatCode>
                <c:ptCount val="1"/>
                <c:pt idx="0">
                  <c:v>1306.655</c:v>
                </c:pt>
              </c:numCache>
            </c:numRef>
          </c:val>
        </c:ser>
        <c:dLbls>
          <c:showLegendKey val="0"/>
          <c:showVal val="0"/>
          <c:showCatName val="0"/>
          <c:showSerName val="0"/>
          <c:showPercent val="0"/>
          <c:showBubbleSize val="0"/>
        </c:dLbls>
        <c:gapWidth val="70"/>
        <c:overlap val="100"/>
        <c:axId val="637971072"/>
        <c:axId val="637985152"/>
      </c:barChart>
      <c:catAx>
        <c:axId val="637971072"/>
        <c:scaling>
          <c:orientation val="minMax"/>
        </c:scaling>
        <c:delete val="0"/>
        <c:axPos val="b"/>
        <c:majorTickMark val="none"/>
        <c:minorTickMark val="none"/>
        <c:tickLblPos val="none"/>
        <c:spPr>
          <a:ln>
            <a:noFill/>
          </a:ln>
        </c:spPr>
        <c:txPr>
          <a:bodyPr/>
          <a:lstStyle/>
          <a:p>
            <a:pPr>
              <a:defRPr sz="1200"/>
            </a:pPr>
            <a:endParaRPr lang="en-US"/>
          </a:p>
        </c:txPr>
        <c:crossAx val="637985152"/>
        <c:crosses val="autoZero"/>
        <c:auto val="1"/>
        <c:lblAlgn val="ctr"/>
        <c:lblOffset val="100"/>
        <c:noMultiLvlLbl val="0"/>
      </c:catAx>
      <c:valAx>
        <c:axId val="637985152"/>
        <c:scaling>
          <c:orientation val="minMax"/>
          <c:max val="8000"/>
          <c:min val="0"/>
        </c:scaling>
        <c:delete val="0"/>
        <c:axPos val="l"/>
        <c:numFmt formatCode="0," sourceLinked="0"/>
        <c:majorTickMark val="none"/>
        <c:minorTickMark val="none"/>
        <c:tickLblPos val="none"/>
        <c:spPr>
          <a:ln>
            <a:noFill/>
          </a:ln>
        </c:spPr>
        <c:txPr>
          <a:bodyPr/>
          <a:lstStyle/>
          <a:p>
            <a:pPr>
              <a:defRPr sz="1200"/>
            </a:pPr>
            <a:endParaRPr lang="en-US"/>
          </a:p>
        </c:txPr>
        <c:crossAx val="637971072"/>
        <c:crosses val="autoZero"/>
        <c:crossBetween val="between"/>
        <c:majorUnit val="2000"/>
        <c:minorUnit val="40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rgbClr val="FF0000"/>
            </a:solidFill>
          </c:spPr>
          <c:invertIfNegative val="0"/>
          <c:cat>
            <c:strRef>
              <c:f>Sheet1!$B$1</c:f>
              <c:strCache>
                <c:ptCount val="1"/>
                <c:pt idx="0">
                  <c:v>ME</c:v>
                </c:pt>
              </c:strCache>
            </c:strRef>
          </c:cat>
          <c:val>
            <c:numRef>
              <c:f>Sheet1!$B$2</c:f>
              <c:numCache>
                <c:formatCode>0</c:formatCode>
                <c:ptCount val="1"/>
                <c:pt idx="0">
                  <c:v>4428.5010000000002</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ME</c:v>
                </c:pt>
              </c:strCache>
            </c:strRef>
          </c:cat>
          <c:val>
            <c:numRef>
              <c:f>Sheet1!$B$3</c:f>
              <c:numCache>
                <c:formatCode>0</c:formatCode>
                <c:ptCount val="1"/>
                <c:pt idx="0">
                  <c:v>423.78</c:v>
                </c:pt>
              </c:numCache>
            </c:numRef>
          </c:val>
        </c:ser>
        <c:dLbls>
          <c:showLegendKey val="0"/>
          <c:showVal val="0"/>
          <c:showCatName val="0"/>
          <c:showSerName val="0"/>
          <c:showPercent val="0"/>
          <c:showBubbleSize val="0"/>
        </c:dLbls>
        <c:gapWidth val="70"/>
        <c:overlap val="100"/>
        <c:axId val="637997440"/>
        <c:axId val="637998976"/>
      </c:barChart>
      <c:catAx>
        <c:axId val="637997440"/>
        <c:scaling>
          <c:orientation val="minMax"/>
        </c:scaling>
        <c:delete val="0"/>
        <c:axPos val="b"/>
        <c:majorTickMark val="none"/>
        <c:minorTickMark val="none"/>
        <c:tickLblPos val="none"/>
        <c:spPr>
          <a:ln>
            <a:noFill/>
          </a:ln>
        </c:spPr>
        <c:txPr>
          <a:bodyPr/>
          <a:lstStyle/>
          <a:p>
            <a:pPr>
              <a:defRPr sz="1200"/>
            </a:pPr>
            <a:endParaRPr lang="en-US"/>
          </a:p>
        </c:txPr>
        <c:crossAx val="637998976"/>
        <c:crosses val="autoZero"/>
        <c:auto val="1"/>
        <c:lblAlgn val="ctr"/>
        <c:lblOffset val="100"/>
        <c:noMultiLvlLbl val="0"/>
      </c:catAx>
      <c:valAx>
        <c:axId val="637998976"/>
        <c:scaling>
          <c:orientation val="minMax"/>
          <c:max val="8000"/>
          <c:min val="0"/>
        </c:scaling>
        <c:delete val="0"/>
        <c:axPos val="l"/>
        <c:numFmt formatCode="0," sourceLinked="0"/>
        <c:majorTickMark val="none"/>
        <c:minorTickMark val="none"/>
        <c:tickLblPos val="none"/>
        <c:spPr>
          <a:ln>
            <a:noFill/>
          </a:ln>
        </c:spPr>
        <c:txPr>
          <a:bodyPr/>
          <a:lstStyle/>
          <a:p>
            <a:pPr>
              <a:defRPr sz="1200"/>
            </a:pPr>
            <a:endParaRPr lang="en-US"/>
          </a:p>
        </c:txPr>
        <c:crossAx val="637997440"/>
        <c:crosses val="autoZero"/>
        <c:crossBetween val="between"/>
        <c:majorUnit val="2000"/>
        <c:minorUnit val="40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rgbClr val="FF0000"/>
            </a:solidFill>
          </c:spPr>
          <c:invertIfNegative val="0"/>
          <c:cat>
            <c:strRef>
              <c:f>Sheet1!$B$1</c:f>
              <c:strCache>
                <c:ptCount val="1"/>
                <c:pt idx="0">
                  <c:v>R/C</c:v>
                </c:pt>
              </c:strCache>
            </c:strRef>
          </c:cat>
          <c:val>
            <c:numRef>
              <c:f>Sheet1!$B$2</c:f>
              <c:numCache>
                <c:formatCode>0</c:formatCode>
                <c:ptCount val="1"/>
                <c:pt idx="0">
                  <c:v>4640.3909999999996</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R/C</c:v>
                </c:pt>
              </c:strCache>
            </c:strRef>
          </c:cat>
          <c:val>
            <c:numRef>
              <c:f>Sheet1!$B$3</c:f>
              <c:numCache>
                <c:formatCode>0</c:formatCode>
                <c:ptCount val="1"/>
                <c:pt idx="0">
                  <c:v>1518.5449999999998</c:v>
                </c:pt>
              </c:numCache>
            </c:numRef>
          </c:val>
        </c:ser>
        <c:dLbls>
          <c:showLegendKey val="0"/>
          <c:showVal val="0"/>
          <c:showCatName val="0"/>
          <c:showSerName val="0"/>
          <c:showPercent val="0"/>
          <c:showBubbleSize val="0"/>
        </c:dLbls>
        <c:gapWidth val="70"/>
        <c:overlap val="100"/>
        <c:axId val="638396288"/>
        <c:axId val="638397824"/>
      </c:barChart>
      <c:catAx>
        <c:axId val="638396288"/>
        <c:scaling>
          <c:orientation val="minMax"/>
        </c:scaling>
        <c:delete val="0"/>
        <c:axPos val="b"/>
        <c:majorTickMark val="none"/>
        <c:minorTickMark val="none"/>
        <c:tickLblPos val="none"/>
        <c:spPr>
          <a:ln>
            <a:noFill/>
          </a:ln>
        </c:spPr>
        <c:txPr>
          <a:bodyPr/>
          <a:lstStyle/>
          <a:p>
            <a:pPr>
              <a:defRPr sz="1200"/>
            </a:pPr>
            <a:endParaRPr lang="en-US"/>
          </a:p>
        </c:txPr>
        <c:crossAx val="638397824"/>
        <c:crosses val="autoZero"/>
        <c:auto val="1"/>
        <c:lblAlgn val="ctr"/>
        <c:lblOffset val="100"/>
        <c:noMultiLvlLbl val="0"/>
      </c:catAx>
      <c:valAx>
        <c:axId val="638397824"/>
        <c:scaling>
          <c:orientation val="minMax"/>
          <c:max val="8000"/>
          <c:min val="0"/>
        </c:scaling>
        <c:delete val="0"/>
        <c:axPos val="l"/>
        <c:numFmt formatCode="0," sourceLinked="0"/>
        <c:majorTickMark val="none"/>
        <c:minorTickMark val="none"/>
        <c:tickLblPos val="none"/>
        <c:spPr>
          <a:ln>
            <a:noFill/>
          </a:ln>
        </c:spPr>
        <c:txPr>
          <a:bodyPr/>
          <a:lstStyle/>
          <a:p>
            <a:pPr>
              <a:defRPr sz="1200"/>
            </a:pPr>
            <a:endParaRPr lang="en-US"/>
          </a:p>
        </c:txPr>
        <c:crossAx val="638396288"/>
        <c:crosses val="autoZero"/>
        <c:crossBetween val="between"/>
        <c:majorUnit val="2000"/>
        <c:minorUnit val="400"/>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Conventional</c:v>
                </c:pt>
              </c:strCache>
            </c:strRef>
          </c:tx>
          <c:spPr>
            <a:solidFill>
              <a:srgbClr val="FF0000"/>
            </a:solidFill>
          </c:spPr>
          <c:invertIfNegative val="0"/>
          <c:cat>
            <c:strRef>
              <c:f>Sheet1!$B$1</c:f>
              <c:strCache>
                <c:ptCount val="1"/>
                <c:pt idx="0">
                  <c:v>AP</c:v>
                </c:pt>
              </c:strCache>
            </c:strRef>
          </c:cat>
          <c:val>
            <c:numRef>
              <c:f>Sheet1!$B$2</c:f>
              <c:numCache>
                <c:formatCode>0</c:formatCode>
                <c:ptCount val="1"/>
                <c:pt idx="0">
                  <c:v>1250.1509999999998</c:v>
                </c:pt>
              </c:numCache>
            </c:numRef>
          </c:val>
        </c:ser>
        <c:ser>
          <c:idx val="1"/>
          <c:order val="1"/>
          <c:tx>
            <c:strRef>
              <c:f>Sheet1!$A$3</c:f>
              <c:strCache>
                <c:ptCount val="1"/>
                <c:pt idx="0">
                  <c:v>Unconventional</c:v>
                </c:pt>
              </c:strCache>
            </c:strRef>
          </c:tx>
          <c:spPr>
            <a:solidFill>
              <a:srgbClr val="990033"/>
            </a:solidFill>
          </c:spPr>
          <c:invertIfNegative val="0"/>
          <c:cat>
            <c:strRef>
              <c:f>Sheet1!$B$1</c:f>
              <c:strCache>
                <c:ptCount val="1"/>
                <c:pt idx="0">
                  <c:v>AP</c:v>
                </c:pt>
              </c:strCache>
            </c:strRef>
          </c:cat>
          <c:val>
            <c:numRef>
              <c:f>Sheet1!$B$3</c:f>
              <c:numCache>
                <c:formatCode>0</c:formatCode>
                <c:ptCount val="1"/>
                <c:pt idx="0">
                  <c:v>3284.2949999999996</c:v>
                </c:pt>
              </c:numCache>
            </c:numRef>
          </c:val>
        </c:ser>
        <c:dLbls>
          <c:showLegendKey val="0"/>
          <c:showVal val="0"/>
          <c:showCatName val="0"/>
          <c:showSerName val="0"/>
          <c:showPercent val="0"/>
          <c:showBubbleSize val="0"/>
        </c:dLbls>
        <c:gapWidth val="70"/>
        <c:overlap val="100"/>
        <c:axId val="638426496"/>
        <c:axId val="638436480"/>
      </c:barChart>
      <c:catAx>
        <c:axId val="638426496"/>
        <c:scaling>
          <c:orientation val="minMax"/>
        </c:scaling>
        <c:delete val="0"/>
        <c:axPos val="b"/>
        <c:majorTickMark val="none"/>
        <c:minorTickMark val="none"/>
        <c:tickLblPos val="none"/>
        <c:spPr>
          <a:ln>
            <a:noFill/>
          </a:ln>
        </c:spPr>
        <c:txPr>
          <a:bodyPr/>
          <a:lstStyle/>
          <a:p>
            <a:pPr>
              <a:defRPr sz="1200"/>
            </a:pPr>
            <a:endParaRPr lang="en-US"/>
          </a:p>
        </c:txPr>
        <c:crossAx val="638436480"/>
        <c:crosses val="autoZero"/>
        <c:auto val="1"/>
        <c:lblAlgn val="ctr"/>
        <c:lblOffset val="100"/>
        <c:noMultiLvlLbl val="0"/>
      </c:catAx>
      <c:valAx>
        <c:axId val="638436480"/>
        <c:scaling>
          <c:orientation val="minMax"/>
          <c:max val="8000"/>
          <c:min val="0"/>
        </c:scaling>
        <c:delete val="0"/>
        <c:axPos val="l"/>
        <c:numFmt formatCode="0," sourceLinked="0"/>
        <c:majorTickMark val="none"/>
        <c:minorTickMark val="none"/>
        <c:tickLblPos val="none"/>
        <c:spPr>
          <a:ln>
            <a:noFill/>
          </a:ln>
        </c:spPr>
        <c:txPr>
          <a:bodyPr/>
          <a:lstStyle/>
          <a:p>
            <a:pPr>
              <a:defRPr sz="1200"/>
            </a:pPr>
            <a:endParaRPr lang="en-US"/>
          </a:p>
        </c:txPr>
        <c:crossAx val="638426496"/>
        <c:crosses val="autoZero"/>
        <c:crossBetween val="between"/>
        <c:majorUnit val="2000"/>
        <c:minorUnit val="40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47528517110265"/>
          <c:y val="3.8461538461538464E-2"/>
          <c:w val="0.7756653992395437"/>
          <c:h val="0.86032388663967607"/>
        </c:manualLayout>
      </c:layout>
      <c:areaChart>
        <c:grouping val="stacked"/>
        <c:varyColors val="0"/>
        <c:ser>
          <c:idx val="6"/>
          <c:order val="0"/>
          <c:tx>
            <c:strRef>
              <c:f>Sheet1!$A$2</c:f>
              <c:strCache>
                <c:ptCount val="1"/>
                <c:pt idx="0">
                  <c:v>Conventional</c:v>
                </c:pt>
              </c:strCache>
            </c:strRef>
          </c:tx>
          <c:spPr>
            <a:solidFill>
              <a:srgbClr val="FF0000"/>
            </a:solidFill>
            <a:ln w="6350">
              <a:solidFill>
                <a:schemeClr val="bg1"/>
              </a:solidFill>
            </a:ln>
          </c:spPr>
          <c:cat>
            <c:numRef>
              <c:f>Sheet1!$B$1:$AP$1</c:f>
              <c:numCache>
                <c:formatCode>m/d/yyyy</c:formatCode>
                <c:ptCount val="4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pt idx="33">
                  <c:v>48580</c:v>
                </c:pt>
                <c:pt idx="34">
                  <c:v>48945</c:v>
                </c:pt>
                <c:pt idx="35">
                  <c:v>49310</c:v>
                </c:pt>
                <c:pt idx="36">
                  <c:v>49675</c:v>
                </c:pt>
                <c:pt idx="37">
                  <c:v>50041</c:v>
                </c:pt>
                <c:pt idx="38">
                  <c:v>50406</c:v>
                </c:pt>
                <c:pt idx="39">
                  <c:v>50771</c:v>
                </c:pt>
                <c:pt idx="40">
                  <c:v>51136</c:v>
                </c:pt>
              </c:numCache>
            </c:numRef>
          </c:cat>
          <c:val>
            <c:numRef>
              <c:f>Sheet1!$B$2:$AP$2</c:f>
              <c:numCache>
                <c:formatCode>0.0</c:formatCode>
                <c:ptCount val="41"/>
                <c:pt idx="0">
                  <c:v>55.042284410000001</c:v>
                </c:pt>
                <c:pt idx="1">
                  <c:v>50.547607630000002</c:v>
                </c:pt>
                <c:pt idx="2">
                  <c:v>52.107067149999999</c:v>
                </c:pt>
                <c:pt idx="3">
                  <c:v>48.753015939999997</c:v>
                </c:pt>
                <c:pt idx="4">
                  <c:v>47.194951439999997</c:v>
                </c:pt>
                <c:pt idx="5">
                  <c:v>44.348006679999997</c:v>
                </c:pt>
                <c:pt idx="6">
                  <c:v>41.698031149999998</c:v>
                </c:pt>
                <c:pt idx="7">
                  <c:v>42.768563729999997</c:v>
                </c:pt>
                <c:pt idx="8">
                  <c:v>40.426532999999999</c:v>
                </c:pt>
                <c:pt idx="9">
                  <c:v>37.257714849999999</c:v>
                </c:pt>
                <c:pt idx="10">
                  <c:v>35.572900330000003</c:v>
                </c:pt>
                <c:pt idx="11">
                  <c:v>34.684946660000001</c:v>
                </c:pt>
                <c:pt idx="12">
                  <c:v>33.672057090000003</c:v>
                </c:pt>
                <c:pt idx="13">
                  <c:v>33.143833749999999</c:v>
                </c:pt>
                <c:pt idx="14">
                  <c:v>32.26739963</c:v>
                </c:pt>
                <c:pt idx="15" formatCode="General">
                  <c:v>31.53735743</c:v>
                </c:pt>
                <c:pt idx="16" formatCode="General">
                  <c:v>30.842575969999999</c:v>
                </c:pt>
                <c:pt idx="17" formatCode="General">
                  <c:v>30.088947829999999</c:v>
                </c:pt>
                <c:pt idx="18" formatCode="General">
                  <c:v>29.536574609999999</c:v>
                </c:pt>
                <c:pt idx="19" formatCode="General">
                  <c:v>29.163823910000001</c:v>
                </c:pt>
                <c:pt idx="20" formatCode="General">
                  <c:v>28.849410550000002</c:v>
                </c:pt>
                <c:pt idx="21" formatCode="General">
                  <c:v>28.377467129999999</c:v>
                </c:pt>
                <c:pt idx="22" formatCode="General">
                  <c:v>28.248007340000001</c:v>
                </c:pt>
                <c:pt idx="23" formatCode="General">
                  <c:v>27.648655730000002</c:v>
                </c:pt>
                <c:pt idx="24" formatCode="General">
                  <c:v>26.941075959999999</c:v>
                </c:pt>
                <c:pt idx="25" formatCode="General">
                  <c:v>26.019969119999999</c:v>
                </c:pt>
                <c:pt idx="26" formatCode="General">
                  <c:v>25.860097100000001</c:v>
                </c:pt>
                <c:pt idx="27" formatCode="General">
                  <c:v>25.801549130000001</c:v>
                </c:pt>
                <c:pt idx="28" formatCode="General">
                  <c:v>25.781832600000001</c:v>
                </c:pt>
                <c:pt idx="29" formatCode="General">
                  <c:v>25.35975878</c:v>
                </c:pt>
                <c:pt idx="30" formatCode="General">
                  <c:v>24.64577826</c:v>
                </c:pt>
                <c:pt idx="31" formatCode="General">
                  <c:v>24.252147180000001</c:v>
                </c:pt>
                <c:pt idx="32" formatCode="General">
                  <c:v>23.815833569999999</c:v>
                </c:pt>
                <c:pt idx="33" formatCode="General">
                  <c:v>23.372774329999999</c:v>
                </c:pt>
                <c:pt idx="34" formatCode="General">
                  <c:v>22.856957779999998</c:v>
                </c:pt>
                <c:pt idx="35" formatCode="General">
                  <c:v>22.654095430000002</c:v>
                </c:pt>
                <c:pt idx="36" formatCode="General">
                  <c:v>22.666292819999999</c:v>
                </c:pt>
                <c:pt idx="37" formatCode="General">
                  <c:v>21.875574790000002</c:v>
                </c:pt>
                <c:pt idx="38" formatCode="General">
                  <c:v>21.6257096</c:v>
                </c:pt>
                <c:pt idx="39" formatCode="General">
                  <c:v>21.371075300000001</c:v>
                </c:pt>
                <c:pt idx="40" formatCode="General">
                  <c:v>21.137306899999999</c:v>
                </c:pt>
              </c:numCache>
            </c:numRef>
          </c:val>
        </c:ser>
        <c:ser>
          <c:idx val="0"/>
          <c:order val="1"/>
          <c:tx>
            <c:strRef>
              <c:f>Sheet1!$A$3</c:f>
              <c:strCache>
                <c:ptCount val="1"/>
                <c:pt idx="0">
                  <c:v>Unconventional</c:v>
                </c:pt>
              </c:strCache>
            </c:strRef>
          </c:tx>
          <c:spPr>
            <a:solidFill>
              <a:srgbClr val="990033"/>
            </a:solidFill>
            <a:ln w="6350">
              <a:solidFill>
                <a:schemeClr val="bg1"/>
              </a:solidFill>
            </a:ln>
          </c:spPr>
          <c:cat>
            <c:numRef>
              <c:f>Sheet1!$B$1:$AP$1</c:f>
              <c:numCache>
                <c:formatCode>m/d/yyyy</c:formatCode>
                <c:ptCount val="4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pt idx="33">
                  <c:v>48580</c:v>
                </c:pt>
                <c:pt idx="34">
                  <c:v>48945</c:v>
                </c:pt>
                <c:pt idx="35">
                  <c:v>49310</c:v>
                </c:pt>
                <c:pt idx="36">
                  <c:v>49675</c:v>
                </c:pt>
                <c:pt idx="37">
                  <c:v>50041</c:v>
                </c:pt>
                <c:pt idx="38">
                  <c:v>50406</c:v>
                </c:pt>
                <c:pt idx="39">
                  <c:v>50771</c:v>
                </c:pt>
                <c:pt idx="40">
                  <c:v>51136</c:v>
                </c:pt>
              </c:numCache>
            </c:numRef>
          </c:cat>
          <c:val>
            <c:numRef>
              <c:f>Sheet1!$B$3:$AP$3</c:f>
              <c:numCache>
                <c:formatCode>0.0</c:formatCode>
                <c:ptCount val="41"/>
                <c:pt idx="0">
                  <c:v>21.108154240000001</c:v>
                </c:pt>
                <c:pt idx="1">
                  <c:v>22.329570149999999</c:v>
                </c:pt>
                <c:pt idx="2">
                  <c:v>23.39836858</c:v>
                </c:pt>
                <c:pt idx="3">
                  <c:v>24.88080888</c:v>
                </c:pt>
                <c:pt idx="4">
                  <c:v>25.943747250000001</c:v>
                </c:pt>
                <c:pt idx="5">
                  <c:v>27.987160660000001</c:v>
                </c:pt>
                <c:pt idx="6">
                  <c:v>30.150233589999999</c:v>
                </c:pt>
                <c:pt idx="7">
                  <c:v>33.765734979999998</c:v>
                </c:pt>
                <c:pt idx="8">
                  <c:v>37.653529769999999</c:v>
                </c:pt>
                <c:pt idx="9">
                  <c:v>38.908184419999998</c:v>
                </c:pt>
                <c:pt idx="10">
                  <c:v>42.283688560000002</c:v>
                </c:pt>
                <c:pt idx="11">
                  <c:v>46.406561600000003</c:v>
                </c:pt>
                <c:pt idx="12">
                  <c:v>50.235324429999999</c:v>
                </c:pt>
                <c:pt idx="13">
                  <c:v>51.02702661</c:v>
                </c:pt>
                <c:pt idx="14">
                  <c:v>52.285266649999997</c:v>
                </c:pt>
                <c:pt idx="15" formatCode="General">
                  <c:v>53.652172700000001</c:v>
                </c:pt>
                <c:pt idx="16" formatCode="General">
                  <c:v>55.678071449999997</c:v>
                </c:pt>
                <c:pt idx="17" formatCode="General">
                  <c:v>58.079193220000001</c:v>
                </c:pt>
                <c:pt idx="18" formatCode="General">
                  <c:v>60.353372919999998</c:v>
                </c:pt>
                <c:pt idx="19" formatCode="General">
                  <c:v>62.211015160000002</c:v>
                </c:pt>
                <c:pt idx="20" formatCode="General">
                  <c:v>64.062298620000007</c:v>
                </c:pt>
                <c:pt idx="21" formatCode="General">
                  <c:v>65.542380120000004</c:v>
                </c:pt>
                <c:pt idx="22" formatCode="General">
                  <c:v>66.847025360000004</c:v>
                </c:pt>
                <c:pt idx="23" formatCode="General">
                  <c:v>68.488010500000001</c:v>
                </c:pt>
                <c:pt idx="24" formatCode="General">
                  <c:v>70.314217389999996</c:v>
                </c:pt>
                <c:pt idx="25" formatCode="General">
                  <c:v>72.44580053</c:v>
                </c:pt>
                <c:pt idx="26" formatCode="General">
                  <c:v>73.605069549999996</c:v>
                </c:pt>
                <c:pt idx="27" formatCode="General">
                  <c:v>74.716813830000007</c:v>
                </c:pt>
                <c:pt idx="28" formatCode="General">
                  <c:v>75.762878619999995</c:v>
                </c:pt>
                <c:pt idx="29" formatCode="General">
                  <c:v>77.13628946</c:v>
                </c:pt>
                <c:pt idx="30" formatCode="General">
                  <c:v>78.823388949999995</c:v>
                </c:pt>
                <c:pt idx="31" formatCode="General">
                  <c:v>79.559457789999996</c:v>
                </c:pt>
                <c:pt idx="32" formatCode="General">
                  <c:v>80.308653969999995</c:v>
                </c:pt>
                <c:pt idx="33" formatCode="General">
                  <c:v>81.063632620000007</c:v>
                </c:pt>
                <c:pt idx="34" formatCode="General">
                  <c:v>81.877910420000006</c:v>
                </c:pt>
                <c:pt idx="35" formatCode="General">
                  <c:v>82.377232649999996</c:v>
                </c:pt>
                <c:pt idx="36" formatCode="General">
                  <c:v>82.416474940000001</c:v>
                </c:pt>
                <c:pt idx="37" formatCode="General">
                  <c:v>83.262962770000001</c:v>
                </c:pt>
                <c:pt idx="38" formatCode="General">
                  <c:v>83.581962669999996</c:v>
                </c:pt>
                <c:pt idx="39" formatCode="General">
                  <c:v>83.933520400000006</c:v>
                </c:pt>
                <c:pt idx="40" formatCode="General">
                  <c:v>84.196980730000007</c:v>
                </c:pt>
              </c:numCache>
            </c:numRef>
          </c:val>
        </c:ser>
        <c:ser>
          <c:idx val="4"/>
          <c:order val="2"/>
          <c:tx>
            <c:strRef>
              <c:f>Sheet1!$A$5</c:f>
              <c:strCache>
                <c:ptCount val="1"/>
                <c:pt idx="0">
                  <c:v>LNG Imports</c:v>
                </c:pt>
              </c:strCache>
            </c:strRef>
          </c:tx>
          <c:spPr>
            <a:solidFill>
              <a:srgbClr val="FF9900"/>
            </a:solidFill>
            <a:ln w="6350">
              <a:solidFill>
                <a:schemeClr val="bg1"/>
              </a:solidFill>
            </a:ln>
          </c:spPr>
          <c:cat>
            <c:numRef>
              <c:f>Sheet1!$B$1:$AP$1</c:f>
              <c:numCache>
                <c:formatCode>m/d/yyyy</c:formatCode>
                <c:ptCount val="41"/>
                <c:pt idx="0">
                  <c:v>36526</c:v>
                </c:pt>
                <c:pt idx="1">
                  <c:v>36892</c:v>
                </c:pt>
                <c:pt idx="2">
                  <c:v>37257</c:v>
                </c:pt>
                <c:pt idx="3">
                  <c:v>37622</c:v>
                </c:pt>
                <c:pt idx="4">
                  <c:v>37987</c:v>
                </c:pt>
                <c:pt idx="5">
                  <c:v>38353</c:v>
                </c:pt>
                <c:pt idx="6">
                  <c:v>38718</c:v>
                </c:pt>
                <c:pt idx="7">
                  <c:v>39083</c:v>
                </c:pt>
                <c:pt idx="8">
                  <c:v>39448</c:v>
                </c:pt>
                <c:pt idx="9">
                  <c:v>39814</c:v>
                </c:pt>
                <c:pt idx="10">
                  <c:v>40179</c:v>
                </c:pt>
                <c:pt idx="11">
                  <c:v>40544</c:v>
                </c:pt>
                <c:pt idx="12">
                  <c:v>40909</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pt idx="33">
                  <c:v>48580</c:v>
                </c:pt>
                <c:pt idx="34">
                  <c:v>48945</c:v>
                </c:pt>
                <c:pt idx="35">
                  <c:v>49310</c:v>
                </c:pt>
                <c:pt idx="36">
                  <c:v>49675</c:v>
                </c:pt>
                <c:pt idx="37">
                  <c:v>50041</c:v>
                </c:pt>
                <c:pt idx="38">
                  <c:v>50406</c:v>
                </c:pt>
                <c:pt idx="39">
                  <c:v>50771</c:v>
                </c:pt>
                <c:pt idx="40">
                  <c:v>51136</c:v>
                </c:pt>
              </c:numCache>
            </c:numRef>
          </c:cat>
          <c:val>
            <c:numRef>
              <c:f>Sheet1!$B$5:$AP$5</c:f>
              <c:numCache>
                <c:formatCode>0.0</c:formatCode>
                <c:ptCount val="41"/>
                <c:pt idx="0">
                  <c:v>0.61927671200000001</c:v>
                </c:pt>
                <c:pt idx="1">
                  <c:v>0.66013512100000005</c:v>
                </c:pt>
                <c:pt idx="2">
                  <c:v>0.631153776</c:v>
                </c:pt>
                <c:pt idx="3">
                  <c:v>1.3953705999999999</c:v>
                </c:pt>
                <c:pt idx="4">
                  <c:v>1.7953162460000001</c:v>
                </c:pt>
                <c:pt idx="5">
                  <c:v>1.7336362320000001</c:v>
                </c:pt>
                <c:pt idx="6">
                  <c:v>1.6776000689999999</c:v>
                </c:pt>
                <c:pt idx="7">
                  <c:v>2.3824651380000001</c:v>
                </c:pt>
                <c:pt idx="8">
                  <c:v>1.3276776800000001</c:v>
                </c:pt>
                <c:pt idx="9">
                  <c:v>1.6472673760000001</c:v>
                </c:pt>
                <c:pt idx="10">
                  <c:v>1.9547460720000001</c:v>
                </c:pt>
                <c:pt idx="11">
                  <c:v>1.5</c:v>
                </c:pt>
                <c:pt idx="12">
                  <c:v>1.1934751619999999</c:v>
                </c:pt>
                <c:pt idx="13">
                  <c:v>1.2815938579999999</c:v>
                </c:pt>
                <c:pt idx="14">
                  <c:v>1.4692990349999999</c:v>
                </c:pt>
                <c:pt idx="15" formatCode="General">
                  <c:v>1.692556443</c:v>
                </c:pt>
                <c:pt idx="16" formatCode="General">
                  <c:v>1.879326705</c:v>
                </c:pt>
                <c:pt idx="17" formatCode="General">
                  <c:v>2.0451662119999998</c:v>
                </c:pt>
                <c:pt idx="18" formatCode="General">
                  <c:v>2.027538635</c:v>
                </c:pt>
                <c:pt idx="19" formatCode="General">
                  <c:v>2.0486498420000001</c:v>
                </c:pt>
                <c:pt idx="20" formatCode="General">
                  <c:v>2.0504646100000001</c:v>
                </c:pt>
                <c:pt idx="21" formatCode="General">
                  <c:v>2.1857566340000001</c:v>
                </c:pt>
                <c:pt idx="22" formatCode="General">
                  <c:v>2.1540013089999999</c:v>
                </c:pt>
                <c:pt idx="23" formatCode="General">
                  <c:v>2.2557978740000002</c:v>
                </c:pt>
                <c:pt idx="24" formatCode="General">
                  <c:v>2.2806008690000001</c:v>
                </c:pt>
                <c:pt idx="25" formatCode="General">
                  <c:v>2.213554684</c:v>
                </c:pt>
                <c:pt idx="26" formatCode="General">
                  <c:v>2.1559876980000001</c:v>
                </c:pt>
                <c:pt idx="27" formatCode="General">
                  <c:v>2.0446214</c:v>
                </c:pt>
                <c:pt idx="28" formatCode="General">
                  <c:v>1.9601031609999999</c:v>
                </c:pt>
                <c:pt idx="29" formatCode="General">
                  <c:v>1.950596158</c:v>
                </c:pt>
                <c:pt idx="30" formatCode="General">
                  <c:v>1.9193072040000001</c:v>
                </c:pt>
                <c:pt idx="31" formatCode="General">
                  <c:v>1.814878435</c:v>
                </c:pt>
                <c:pt idx="32" formatCode="General">
                  <c:v>1.7400048619999999</c:v>
                </c:pt>
                <c:pt idx="33" formatCode="General">
                  <c:v>1.6660944449999999</c:v>
                </c:pt>
                <c:pt idx="34" formatCode="General">
                  <c:v>1.6056421869999999</c:v>
                </c:pt>
                <c:pt idx="35" formatCode="General">
                  <c:v>1.547191298</c:v>
                </c:pt>
                <c:pt idx="36" formatCode="General">
                  <c:v>1.5263737930000001</c:v>
                </c:pt>
                <c:pt idx="37" formatCode="General">
                  <c:v>1.501226164</c:v>
                </c:pt>
                <c:pt idx="38" formatCode="General">
                  <c:v>1.4627136060000001</c:v>
                </c:pt>
                <c:pt idx="39" formatCode="General">
                  <c:v>1.396412357</c:v>
                </c:pt>
                <c:pt idx="40" formatCode="General">
                  <c:v>1.3973425829999999</c:v>
                </c:pt>
              </c:numCache>
            </c:numRef>
          </c:val>
        </c:ser>
        <c:dLbls>
          <c:showLegendKey val="0"/>
          <c:showVal val="0"/>
          <c:showCatName val="0"/>
          <c:showSerName val="0"/>
          <c:showPercent val="0"/>
          <c:showBubbleSize val="0"/>
        </c:dLbls>
        <c:axId val="638212736"/>
        <c:axId val="638218624"/>
      </c:areaChart>
      <c:dateAx>
        <c:axId val="638212736"/>
        <c:scaling>
          <c:orientation val="minMax"/>
          <c:max val="51136"/>
          <c:min val="40179"/>
        </c:scaling>
        <c:delete val="0"/>
        <c:axPos val="b"/>
        <c:numFmt formatCode="yyyy" sourceLinked="0"/>
        <c:majorTickMark val="none"/>
        <c:minorTickMark val="none"/>
        <c:tickLblPos val="nextTo"/>
        <c:spPr>
          <a:ln w="12700">
            <a:solidFill>
              <a:schemeClr val="tx1"/>
            </a:solidFill>
            <a:prstDash val="dash"/>
          </a:ln>
        </c:spPr>
        <c:txPr>
          <a:bodyPr rot="0" vert="horz"/>
          <a:lstStyle/>
          <a:p>
            <a:pPr>
              <a:defRPr sz="1400" b="0" i="0" u="none" strike="noStrike" baseline="0">
                <a:solidFill>
                  <a:schemeClr val="tx1"/>
                </a:solidFill>
                <a:latin typeface="Arial"/>
                <a:ea typeface="Arial"/>
                <a:cs typeface="Arial"/>
              </a:defRPr>
            </a:pPr>
            <a:endParaRPr lang="en-US"/>
          </a:p>
        </c:txPr>
        <c:crossAx val="638218624"/>
        <c:crosses val="autoZero"/>
        <c:auto val="1"/>
        <c:lblOffset val="100"/>
        <c:baseTimeUnit val="years"/>
        <c:majorUnit val="15"/>
        <c:majorTimeUnit val="years"/>
        <c:minorUnit val="5"/>
        <c:minorTimeUnit val="years"/>
      </c:dateAx>
      <c:valAx>
        <c:axId val="638218624"/>
        <c:scaling>
          <c:orientation val="minMax"/>
          <c:max val="120"/>
          <c:min val="0"/>
        </c:scaling>
        <c:delete val="0"/>
        <c:axPos val="l"/>
        <c:numFmt formatCode="General" sourceLinked="0"/>
        <c:majorTickMark val="none"/>
        <c:minorTickMark val="none"/>
        <c:tickLblPos val="nextTo"/>
        <c:spPr>
          <a:ln w="12700">
            <a:solidFill>
              <a:schemeClr val="tx1"/>
            </a:solidFill>
            <a:prstDash val="dash"/>
          </a:ln>
        </c:spPr>
        <c:txPr>
          <a:bodyPr rot="0" vert="horz"/>
          <a:lstStyle/>
          <a:p>
            <a:pPr>
              <a:defRPr sz="1400" b="0" i="0" u="none" strike="noStrike" baseline="0">
                <a:solidFill>
                  <a:schemeClr val="tx1"/>
                </a:solidFill>
                <a:latin typeface="Arial"/>
                <a:ea typeface="Arial"/>
                <a:cs typeface="Arial"/>
              </a:defRPr>
            </a:pPr>
            <a:endParaRPr lang="en-US"/>
          </a:p>
        </c:txPr>
        <c:crossAx val="638212736"/>
        <c:crosses val="autoZero"/>
        <c:crossBetween val="midCat"/>
        <c:majorUnit val="20"/>
        <c:minorUnit val="0.5"/>
      </c:valAx>
      <c:spPr>
        <a:noFill/>
        <a:ln w="25013">
          <a:noFill/>
        </a:ln>
      </c:spPr>
    </c:plotArea>
    <c:plotVisOnly val="1"/>
    <c:dispBlanksAs val="gap"/>
    <c:showDLblsOverMax val="0"/>
  </c:chart>
  <c:spPr>
    <a:noFill/>
    <a:ln>
      <a:noFill/>
    </a:ln>
  </c:spPr>
  <c:txPr>
    <a:bodyPr/>
    <a:lstStyle/>
    <a:p>
      <a:pPr>
        <a:defRPr sz="1576" b="0"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mtClean="0"/>
              <a:t>&amp;[MPI Classification]</a:t>
            </a: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5F0FE2F5-BF0B-458F-BA68-D31C89D23124}" type="datetimeFigureOut">
              <a:rPr lang="en-US" smtClean="0"/>
              <a:t>8/19/2014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B24B393D-82C6-4A14-8282-422FD2CA9DA3}" type="slidenum">
              <a:rPr lang="en-US" smtClean="0"/>
              <a:t>‹#›</a:t>
            </a:fld>
            <a:endParaRPr lang="en-US"/>
          </a:p>
        </p:txBody>
      </p:sp>
    </p:spTree>
    <p:extLst>
      <p:ext uri="{BB962C8B-B14F-4D97-AF65-F5344CB8AC3E}">
        <p14:creationId xmlns:p14="http://schemas.microsoft.com/office/powerpoint/2010/main" val="28906647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smtClean="0"/>
              <a:t>&amp;[MPI Classification]</a:t>
            </a: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9E995CF9-202A-4BA4-B451-D935646B39A7}" type="datetimeFigureOut">
              <a:rPr lang="en-US" smtClean="0"/>
              <a:t>8/19/2014</a:t>
            </a:fld>
            <a:endParaRPr lang="en-US"/>
          </a:p>
        </p:txBody>
      </p:sp>
      <p:sp>
        <p:nvSpPr>
          <p:cNvPr id="4" name="Slide Image Placeholder 3"/>
          <p:cNvSpPr>
            <a:spLocks noGrp="1" noRot="1" noChangeAspect="1"/>
          </p:cNvSpPr>
          <p:nvPr>
            <p:ph type="sldImg" idx="2"/>
          </p:nvPr>
        </p:nvSpPr>
        <p:spPr>
          <a:xfrm>
            <a:off x="1257300" y="1603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5FAD4E6B-B411-4931-BB72-70D19DE52CCE}" type="slidenum">
              <a:rPr lang="en-US" smtClean="0"/>
              <a:t>‹#›</a:t>
            </a:fld>
            <a:endParaRPr lang="en-US"/>
          </a:p>
        </p:txBody>
      </p:sp>
    </p:spTree>
    <p:extLst>
      <p:ext uri="{BB962C8B-B14F-4D97-AF65-F5344CB8AC3E}">
        <p14:creationId xmlns:p14="http://schemas.microsoft.com/office/powerpoint/2010/main" val="36859911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330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357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300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44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1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51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01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382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964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44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205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998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44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09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805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262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262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976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731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317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54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7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51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502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65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17460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70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8425" y="301625"/>
            <a:ext cx="2057400" cy="565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301625"/>
            <a:ext cx="6019800" cy="565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456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6225" y="301625"/>
            <a:ext cx="8229600" cy="59213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96925" y="2403475"/>
            <a:ext cx="5592763" cy="3552825"/>
          </a:xfrm>
        </p:spPr>
        <p:txBody>
          <a:bodyPr/>
          <a:lstStyle/>
          <a:p>
            <a:pPr lvl="0"/>
            <a:endParaRPr lang="en-US" noProof="0" smtClean="0"/>
          </a:p>
        </p:txBody>
      </p:sp>
    </p:spTree>
    <p:extLst>
      <p:ext uri="{BB962C8B-B14F-4D97-AF65-F5344CB8AC3E}">
        <p14:creationId xmlns:p14="http://schemas.microsoft.com/office/powerpoint/2010/main" val="358989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2997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170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6925" y="2403475"/>
            <a:ext cx="2719388" cy="355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68713" y="2403475"/>
            <a:ext cx="2720975" cy="3552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868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162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243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1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823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7046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2413" cy="9017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104" tIns="46058" rIns="92104" bIns="46058" anchor="ctr"/>
          <a:lstStyle/>
          <a:p>
            <a:pPr algn="l" eaLnBrk="0" hangingPunct="0">
              <a:spcBef>
                <a:spcPct val="0"/>
              </a:spcBef>
            </a:pPr>
            <a:endParaRPr lang="en-US"/>
          </a:p>
        </p:txBody>
      </p:sp>
      <p:sp>
        <p:nvSpPr>
          <p:cNvPr id="1027" name="Rectangle 8"/>
          <p:cNvSpPr>
            <a:spLocks noChangeArrowheads="1"/>
          </p:cNvSpPr>
          <p:nvPr userDrawn="1"/>
        </p:nvSpPr>
        <p:spPr bwMode="auto">
          <a:xfrm>
            <a:off x="3175" y="6781800"/>
            <a:ext cx="9144000" cy="76200"/>
          </a:xfrm>
          <a:prstGeom prst="rect">
            <a:avLst/>
          </a:prstGeom>
          <a:solidFill>
            <a:srgbClr val="008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104" tIns="46058" rIns="92104" bIns="46058" anchor="ctr"/>
          <a:lstStyle/>
          <a:p>
            <a:pPr algn="l" eaLnBrk="0" hangingPunct="0">
              <a:spcBef>
                <a:spcPct val="0"/>
              </a:spcBef>
            </a:pPr>
            <a:endParaRPr lang="en-US">
              <a:solidFill>
                <a:srgbClr val="006BAA"/>
              </a:solidFill>
              <a:ea typeface="MS PGothic" pitchFamily="34" charset="-128"/>
            </a:endParaRPr>
          </a:p>
        </p:txBody>
      </p:sp>
      <p:sp>
        <p:nvSpPr>
          <p:cNvPr id="1028" name="Rectangle 2"/>
          <p:cNvSpPr>
            <a:spLocks noGrp="1" noChangeArrowheads="1"/>
          </p:cNvSpPr>
          <p:nvPr>
            <p:ph type="title"/>
          </p:nvPr>
        </p:nvSpPr>
        <p:spPr bwMode="auto">
          <a:xfrm>
            <a:off x="276225" y="301625"/>
            <a:ext cx="8229600" cy="592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796925" y="2403475"/>
            <a:ext cx="5592763"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30" name="Picture 7" descr="EXMO_R"/>
          <p:cNvPicPr>
            <a:picLocks noChangeAspect="1" noChangeArrowheads="1"/>
          </p:cNvPicPr>
          <p:nvPr userDrawn="1"/>
        </p:nvPicPr>
        <p:blipFill>
          <a:blip r:embed="rId14" cstate="email">
            <a:extLst>
              <a:ext uri="{28A0092B-C50C-407E-A947-70E740481C1C}">
                <a14:useLocalDpi xmlns:a14="http://schemas.microsoft.com/office/drawing/2010/main" val="0"/>
              </a:ext>
            </a:extLst>
          </a:blip>
          <a:srcRect/>
          <a:stretch>
            <a:fillRect/>
          </a:stretch>
        </p:blipFill>
        <p:spPr bwMode="auto">
          <a:xfrm>
            <a:off x="7439025" y="6396038"/>
            <a:ext cx="1371600"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userDrawn="1"/>
        </p:nvSpPr>
        <p:spPr bwMode="auto">
          <a:xfrm>
            <a:off x="0" y="-11113"/>
            <a:ext cx="9144000" cy="76201"/>
          </a:xfrm>
          <a:prstGeom prst="rect">
            <a:avLst/>
          </a:prstGeom>
          <a:solidFill>
            <a:srgbClr val="008D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104" tIns="46058" rIns="92104" bIns="46058" anchor="ctr"/>
          <a:lstStyle/>
          <a:p>
            <a:pPr algn="l" eaLnBrk="0" hangingPunct="0">
              <a:spcBef>
                <a:spcPct val="0"/>
              </a:spcBef>
            </a:pPr>
            <a:endParaRPr lang="en-US">
              <a:solidFill>
                <a:srgbClr val="006BAA"/>
              </a:solidFill>
              <a:ea typeface="MS PGothic" pitchFamily="34" charset="-128"/>
            </a:endParaRPr>
          </a:p>
        </p:txBody>
      </p:sp>
    </p:spTree>
    <p:extLst>
      <p:ext uri="{BB962C8B-B14F-4D97-AF65-F5344CB8AC3E}">
        <p14:creationId xmlns:p14="http://schemas.microsoft.com/office/powerpoint/2010/main" val="360552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ea typeface="MS PGothic" pitchFamily="34" charset="-128"/>
          <a:cs typeface="Arial" pitchFamily="34" charset="0"/>
        </a:defRPr>
      </a:lvl2pPr>
      <a:lvl3pPr algn="l" rtl="0" eaLnBrk="0" fontAlgn="base" hangingPunct="0">
        <a:spcBef>
          <a:spcPct val="0"/>
        </a:spcBef>
        <a:spcAft>
          <a:spcPct val="0"/>
        </a:spcAft>
        <a:defRPr sz="2800" b="1">
          <a:solidFill>
            <a:schemeClr val="bg1"/>
          </a:solidFill>
          <a:latin typeface="Arial" pitchFamily="34" charset="0"/>
          <a:ea typeface="MS PGothic" pitchFamily="34" charset="-128"/>
          <a:cs typeface="Arial" pitchFamily="34" charset="0"/>
        </a:defRPr>
      </a:lvl3pPr>
      <a:lvl4pPr algn="l" rtl="0" eaLnBrk="0" fontAlgn="base" hangingPunct="0">
        <a:spcBef>
          <a:spcPct val="0"/>
        </a:spcBef>
        <a:spcAft>
          <a:spcPct val="0"/>
        </a:spcAft>
        <a:defRPr sz="2800" b="1">
          <a:solidFill>
            <a:schemeClr val="bg1"/>
          </a:solidFill>
          <a:latin typeface="Arial" pitchFamily="34" charset="0"/>
          <a:ea typeface="MS PGothic" pitchFamily="34" charset="-128"/>
          <a:cs typeface="Arial" pitchFamily="34" charset="0"/>
        </a:defRPr>
      </a:lvl4pPr>
      <a:lvl5pPr algn="l" rtl="0" eaLnBrk="0" fontAlgn="base" hangingPunct="0">
        <a:spcBef>
          <a:spcPct val="0"/>
        </a:spcBef>
        <a:spcAft>
          <a:spcPct val="0"/>
        </a:spcAft>
        <a:defRPr sz="2800" b="1">
          <a:solidFill>
            <a:schemeClr val="bg1"/>
          </a:solidFill>
          <a:latin typeface="Arial" pitchFamily="34" charset="0"/>
          <a:ea typeface="MS PGothic" pitchFamily="34" charset="-128"/>
          <a:cs typeface="Arial" pitchFamily="34" charset="0"/>
        </a:defRPr>
      </a:lvl5pPr>
      <a:lvl6pPr marL="457200" algn="l" rtl="0" fontAlgn="base">
        <a:spcBef>
          <a:spcPct val="0"/>
        </a:spcBef>
        <a:spcAft>
          <a:spcPct val="0"/>
        </a:spcAft>
        <a:defRPr sz="2800" b="1">
          <a:solidFill>
            <a:schemeClr val="bg1"/>
          </a:solidFill>
          <a:latin typeface="Arial" pitchFamily="34" charset="0"/>
          <a:ea typeface="MS PGothic" pitchFamily="34" charset="-128"/>
          <a:cs typeface="Arial" pitchFamily="34" charset="0"/>
        </a:defRPr>
      </a:lvl6pPr>
      <a:lvl7pPr marL="914400" algn="l" rtl="0" fontAlgn="base">
        <a:spcBef>
          <a:spcPct val="0"/>
        </a:spcBef>
        <a:spcAft>
          <a:spcPct val="0"/>
        </a:spcAft>
        <a:defRPr sz="2800" b="1">
          <a:solidFill>
            <a:schemeClr val="bg1"/>
          </a:solidFill>
          <a:latin typeface="Arial" pitchFamily="34" charset="0"/>
          <a:ea typeface="MS PGothic" pitchFamily="34" charset="-128"/>
          <a:cs typeface="Arial" pitchFamily="34" charset="0"/>
        </a:defRPr>
      </a:lvl7pPr>
      <a:lvl8pPr marL="1371600" algn="l" rtl="0" fontAlgn="base">
        <a:spcBef>
          <a:spcPct val="0"/>
        </a:spcBef>
        <a:spcAft>
          <a:spcPct val="0"/>
        </a:spcAft>
        <a:defRPr sz="2800" b="1">
          <a:solidFill>
            <a:schemeClr val="bg1"/>
          </a:solidFill>
          <a:latin typeface="Arial" pitchFamily="34" charset="0"/>
          <a:ea typeface="MS PGothic" pitchFamily="34" charset="-128"/>
          <a:cs typeface="Arial" pitchFamily="34" charset="0"/>
        </a:defRPr>
      </a:lvl8pPr>
      <a:lvl9pPr marL="1828800" algn="l" rtl="0" fontAlgn="base">
        <a:spcBef>
          <a:spcPct val="0"/>
        </a:spcBef>
        <a:spcAft>
          <a:spcPct val="0"/>
        </a:spcAft>
        <a:defRPr sz="2800" b="1">
          <a:solidFill>
            <a:schemeClr val="bg1"/>
          </a:solidFill>
          <a:latin typeface="Arial" pitchFamily="34" charset="0"/>
          <a:ea typeface="MS PGothic" pitchFamily="34" charset="-128"/>
          <a:cs typeface="Arial" pitchFamily="34" charset="0"/>
        </a:defRPr>
      </a:lvl9pPr>
    </p:titleStyle>
    <p:bodyStyle>
      <a:lvl1pPr marL="228600" indent="-228600" algn="l" rtl="0" eaLnBrk="0" fontAlgn="base" hangingPunct="0">
        <a:spcBef>
          <a:spcPct val="200000"/>
        </a:spcBef>
        <a:spcAft>
          <a:spcPct val="0"/>
        </a:spcAft>
        <a:buClr>
          <a:srgbClr val="008DD0"/>
        </a:buClr>
        <a:buSzPct val="90000"/>
        <a:buFont typeface="Wingdings" pitchFamily="2" charset="2"/>
        <a:buChar char="n"/>
        <a:defRPr>
          <a:solidFill>
            <a:schemeClr val="tx1"/>
          </a:solidFill>
          <a:latin typeface="+mn-lt"/>
          <a:ea typeface="+mn-ea"/>
          <a:cs typeface="+mn-cs"/>
        </a:defRPr>
      </a:lvl1pPr>
      <a:lvl2pPr marL="571500" indent="-228600" algn="l" rtl="0" eaLnBrk="0" fontAlgn="base" hangingPunct="0">
        <a:spcBef>
          <a:spcPct val="0"/>
        </a:spcBef>
        <a:spcAft>
          <a:spcPct val="0"/>
        </a:spcAft>
        <a:buClr>
          <a:srgbClr val="4D4D4D"/>
        </a:buClr>
        <a:buChar char="•"/>
        <a:defRPr>
          <a:solidFill>
            <a:srgbClr val="4D4D4D"/>
          </a:solidFill>
          <a:latin typeface="+mn-lt"/>
          <a:cs typeface="+mn-cs"/>
        </a:defRPr>
      </a:lvl2pPr>
      <a:lvl3pPr marL="914400" indent="-228600" algn="l" rtl="0" eaLnBrk="0" fontAlgn="base" hangingPunct="0">
        <a:spcBef>
          <a:spcPct val="0"/>
        </a:spcBef>
        <a:spcAft>
          <a:spcPct val="0"/>
        </a:spcAft>
        <a:buClr>
          <a:srgbClr val="4D4D4D"/>
        </a:buClr>
        <a:buFont typeface="Arial" charset="0"/>
        <a:buChar char="–"/>
        <a:defRPr sz="1500" b="1" i="1">
          <a:solidFill>
            <a:srgbClr val="4D4D4D"/>
          </a:solidFill>
          <a:latin typeface="+mn-lt"/>
          <a:cs typeface="+mn-cs"/>
        </a:defRPr>
      </a:lvl3pPr>
      <a:lvl4pPr marL="1257300" indent="-228600" algn="l" rtl="0" eaLnBrk="0" fontAlgn="base" hangingPunct="0">
        <a:spcBef>
          <a:spcPct val="0"/>
        </a:spcBef>
        <a:spcAft>
          <a:spcPct val="0"/>
        </a:spcAft>
        <a:buClr>
          <a:srgbClr val="4D4D4D"/>
        </a:buClr>
        <a:buChar char="•"/>
        <a:defRPr sz="1500">
          <a:solidFill>
            <a:srgbClr val="4D4D4D"/>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emf"/><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1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5.emf"/><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8.emf"/><Relationship Id="rId4" Type="http://schemas.openxmlformats.org/officeDocument/2006/relationships/image" Target="../media/image4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52.emf"/></Relationships>
</file>

<file path=ppt/slides/_rels/slide2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55.emf"/><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2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3.emf"/></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0.emf"/></Relationships>
</file>

<file path=ppt/slides/_rels/slide3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73.emf"/><Relationship Id="rId4" Type="http://schemas.openxmlformats.org/officeDocument/2006/relationships/image" Target="../media/image72.emf"/></Relationships>
</file>

<file path=ppt/slides/_rels/slide3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76.emf"/><Relationship Id="rId4" Type="http://schemas.openxmlformats.org/officeDocument/2006/relationships/image" Target="../media/image75.emf"/></Relationships>
</file>

<file path=ppt/slides/_rels/slide3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hyperlink" Target="file:///\\Irvhme01\adkhema$\Sync\12-%20Presentations\Global%20Energy%20Security%20Forum%20-%20Florida%20Feb%202013-%20ASDK\Frac%20Movie.m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88.emf"/><Relationship Id="rId4" Type="http://schemas.openxmlformats.org/officeDocument/2006/relationships/image" Target="../media/image87.emf"/></Relationships>
</file>

<file path=ppt/slides/_rels/slide4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42.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emf"/></Relationships>
</file>

<file path=ppt/slides/_rels/slide43.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jpeg"/><Relationship Id="rId7" Type="http://schemas.openxmlformats.org/officeDocument/2006/relationships/image" Target="../media/image102.png"/><Relationship Id="rId12"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jpeg"/><Relationship Id="rId10" Type="http://schemas.openxmlformats.org/officeDocument/2006/relationships/image" Target="../media/image105.png"/><Relationship Id="rId4" Type="http://schemas.openxmlformats.org/officeDocument/2006/relationships/image" Target="../media/image99.jpeg"/><Relationship Id="rId9" Type="http://schemas.openxmlformats.org/officeDocument/2006/relationships/image" Target="../media/image10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over1"/>
          <p:cNvPicPr>
            <a:picLocks noChangeAspect="1" noChangeArrowheads="1"/>
          </p:cNvPicPr>
          <p:nvPr/>
        </p:nvPicPr>
        <p:blipFill>
          <a:blip r:embed="rId3" cstate="email">
            <a:extLst>
              <a:ext uri="{28A0092B-C50C-407E-A947-70E740481C1C}">
                <a14:useLocalDpi xmlns:a14="http://schemas.microsoft.com/office/drawing/2010/main" val="0"/>
              </a:ext>
            </a:extLst>
          </a:blip>
          <a:srcRect b="7025"/>
          <a:stretch>
            <a:fillRect/>
          </a:stretch>
        </p:blipFill>
        <p:spPr bwMode="auto">
          <a:xfrm>
            <a:off x="0" y="0"/>
            <a:ext cx="9182100" cy="621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ChangeArrowheads="1"/>
          </p:cNvSpPr>
          <p:nvPr/>
        </p:nvSpPr>
        <p:spPr bwMode="auto">
          <a:xfrm>
            <a:off x="3073400" y="2636838"/>
            <a:ext cx="591978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spcBef>
                <a:spcPct val="0"/>
              </a:spcBef>
            </a:pPr>
            <a:r>
              <a:rPr lang="en-US" sz="3600" b="1" dirty="0">
                <a:solidFill>
                  <a:schemeClr val="bg1"/>
                </a:solidFill>
              </a:rPr>
              <a:t>The Outlook for Energy:</a:t>
            </a:r>
          </a:p>
        </p:txBody>
      </p:sp>
      <p:sp>
        <p:nvSpPr>
          <p:cNvPr id="3076" name="Rectangle 3"/>
          <p:cNvSpPr>
            <a:spLocks noChangeArrowheads="1"/>
          </p:cNvSpPr>
          <p:nvPr/>
        </p:nvSpPr>
        <p:spPr bwMode="auto">
          <a:xfrm>
            <a:off x="3073400" y="3317875"/>
            <a:ext cx="3784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0"/>
              </a:spcBef>
            </a:pPr>
            <a:r>
              <a:rPr lang="en-US" sz="3200" b="1" dirty="0">
                <a:solidFill>
                  <a:schemeClr val="bg1"/>
                </a:solidFill>
              </a:rPr>
              <a:t>A View to 2040</a:t>
            </a:r>
          </a:p>
        </p:txBody>
      </p:sp>
      <p:sp>
        <p:nvSpPr>
          <p:cNvPr id="3077" name="Text Box 5"/>
          <p:cNvSpPr txBox="1">
            <a:spLocks noChangeArrowheads="1"/>
          </p:cNvSpPr>
          <p:nvPr/>
        </p:nvSpPr>
        <p:spPr bwMode="auto">
          <a:xfrm>
            <a:off x="3074988" y="4416425"/>
            <a:ext cx="5832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spcBef>
                <a:spcPct val="0"/>
              </a:spcBef>
            </a:pPr>
            <a:r>
              <a:rPr lang="en-US" sz="1600" dirty="0" smtClean="0">
                <a:solidFill>
                  <a:schemeClr val="bg1"/>
                </a:solidFill>
              </a:rPr>
              <a:t>Dr. David Khemakhem</a:t>
            </a:r>
          </a:p>
          <a:p>
            <a:r>
              <a:rPr lang="en-US" sz="1600" dirty="0">
                <a:solidFill>
                  <a:schemeClr val="bg1"/>
                </a:solidFill>
              </a:rPr>
              <a:t>Global Energy Security Forum</a:t>
            </a:r>
          </a:p>
          <a:p>
            <a:pPr algn="l" eaLnBrk="1" hangingPunct="1">
              <a:spcBef>
                <a:spcPct val="0"/>
              </a:spcBef>
            </a:pPr>
            <a:r>
              <a:rPr lang="en-US" sz="1600" dirty="0" smtClean="0">
                <a:solidFill>
                  <a:schemeClr val="bg1"/>
                </a:solidFill>
              </a:rPr>
              <a:t>Miami, February 12, 2013</a:t>
            </a:r>
            <a:endParaRPr lang="en-US" sz="1600" dirty="0">
              <a:solidFill>
                <a:schemeClr val="bg1"/>
              </a:solidFill>
            </a:endParaRPr>
          </a:p>
        </p:txBody>
      </p:sp>
      <p:sp>
        <p:nvSpPr>
          <p:cNvPr id="3078" name="Rectangle 8"/>
          <p:cNvSpPr>
            <a:spLocks noChangeArrowheads="1"/>
          </p:cNvSpPr>
          <p:nvPr/>
        </p:nvSpPr>
        <p:spPr bwMode="auto">
          <a:xfrm>
            <a:off x="-73025" y="6180138"/>
            <a:ext cx="7518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ct val="0"/>
              </a:spcBef>
            </a:pPr>
            <a:r>
              <a:rPr lang="en-US" sz="700" dirty="0"/>
              <a:t>This presentation includes forward-looking statements. Actual future conditions (including economic conditions, energy demand, and energy supply) could differ materially due to changes in technology, the development of new supply sources, political events, demographic changes, and other factors discussed herein and under the heading "Factors Affecting Future Results" in the Investors section of our website at: www.exxonmobil.com.  The information provided includes ExxonMobil's internal estimates and forecasts based upon internal data and analyses as well as publically-available information from external sources including the International Energy Agency.  This material is not to be used or reproduced without the permission of Exxon Mobil Corporation. All rights reserved.</a:t>
            </a:r>
          </a:p>
        </p:txBody>
      </p:sp>
    </p:spTree>
    <p:extLst>
      <p:ext uri="{BB962C8B-B14F-4D97-AF65-F5344CB8AC3E}">
        <p14:creationId xmlns:p14="http://schemas.microsoft.com/office/powerpoint/2010/main" val="228069305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XOM 2012 PPT Commerci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Rectangle 2"/>
          <p:cNvSpPr>
            <a:spLocks noGrp="1" noChangeArrowheads="1"/>
          </p:cNvSpPr>
          <p:nvPr>
            <p:ph type="title"/>
          </p:nvPr>
        </p:nvSpPr>
        <p:spPr>
          <a:xfrm>
            <a:off x="276225" y="4495800"/>
            <a:ext cx="4981575" cy="6858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sz="3600" b="0" dirty="0" smtClean="0">
                <a:solidFill>
                  <a:schemeClr val="bg1"/>
                </a:solidFill>
                <a:latin typeface="35 Helvetica Thin"/>
                <a:cs typeface="35 Helvetica Thin"/>
              </a:rPr>
              <a:t>Residential/commercial</a:t>
            </a:r>
            <a:endParaRPr lang="en-US" sz="3600" b="0" dirty="0">
              <a:solidFill>
                <a:schemeClr val="bg1"/>
              </a:solidFill>
              <a:latin typeface="35 Helvetica Thin"/>
              <a:cs typeface="35 Helvetica Thin"/>
            </a:endParaRPr>
          </a:p>
        </p:txBody>
      </p:sp>
      <p:pic>
        <p:nvPicPr>
          <p:cNvPr id="4" name="Picture 3" descr="Residential Char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86400" y="3200400"/>
            <a:ext cx="3392537" cy="2283028"/>
          </a:xfrm>
          <a:prstGeom prst="rect">
            <a:avLst/>
          </a:prstGeom>
        </p:spPr>
      </p:pic>
    </p:spTree>
    <p:extLst>
      <p:ext uri="{BB962C8B-B14F-4D97-AF65-F5344CB8AC3E}">
        <p14:creationId xmlns:p14="http://schemas.microsoft.com/office/powerpoint/2010/main" val="45284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4000" y="1689100"/>
            <a:ext cx="84105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 Box 2"/>
          <p:cNvSpPr txBox="1">
            <a:spLocks noChangeArrowheads="1"/>
          </p:cNvSpPr>
          <p:nvPr/>
        </p:nvSpPr>
        <p:spPr bwMode="auto">
          <a:xfrm>
            <a:off x="155575" y="1373188"/>
            <a:ext cx="1982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US" sz="1200">
                <a:solidFill>
                  <a:srgbClr val="5F5F5F"/>
                </a:solidFill>
              </a:rPr>
              <a:t>Million Households</a:t>
            </a:r>
          </a:p>
        </p:txBody>
      </p:sp>
      <p:sp>
        <p:nvSpPr>
          <p:cNvPr id="22532" name="Rectangle 3"/>
          <p:cNvSpPr>
            <a:spLocks noGrp="1" noChangeArrowheads="1"/>
          </p:cNvSpPr>
          <p:nvPr>
            <p:ph type="title"/>
          </p:nvPr>
        </p:nvSpPr>
        <p:spPr/>
        <p:txBody>
          <a:bodyPr/>
          <a:lstStyle/>
          <a:p>
            <a:pPr eaLnBrk="1" hangingPunct="1"/>
            <a:r>
              <a:rPr lang="en-US" smtClean="0"/>
              <a:t>Household Growth Drives Residential Demand</a:t>
            </a:r>
          </a:p>
        </p:txBody>
      </p:sp>
      <p:sp>
        <p:nvSpPr>
          <p:cNvPr id="22533" name="Line 6"/>
          <p:cNvSpPr>
            <a:spLocks noChangeShapeType="1"/>
          </p:cNvSpPr>
          <p:nvPr/>
        </p:nvSpPr>
        <p:spPr bwMode="auto">
          <a:xfrm>
            <a:off x="1690688" y="4659313"/>
            <a:ext cx="4079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34" name="Line 7"/>
          <p:cNvSpPr>
            <a:spLocks noChangeShapeType="1"/>
          </p:cNvSpPr>
          <p:nvPr/>
        </p:nvSpPr>
        <p:spPr bwMode="auto">
          <a:xfrm>
            <a:off x="876300" y="4416425"/>
            <a:ext cx="4079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35" name="Line 8"/>
          <p:cNvSpPr>
            <a:spLocks noChangeShapeType="1"/>
          </p:cNvSpPr>
          <p:nvPr/>
        </p:nvSpPr>
        <p:spPr bwMode="auto">
          <a:xfrm>
            <a:off x="2466975" y="5048250"/>
            <a:ext cx="4079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36" name="Line 9"/>
          <p:cNvSpPr>
            <a:spLocks noChangeShapeType="1"/>
          </p:cNvSpPr>
          <p:nvPr/>
        </p:nvSpPr>
        <p:spPr bwMode="auto">
          <a:xfrm>
            <a:off x="3260725" y="3221038"/>
            <a:ext cx="4079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37" name="Line 10"/>
          <p:cNvSpPr>
            <a:spLocks noChangeShapeType="1"/>
          </p:cNvSpPr>
          <p:nvPr/>
        </p:nvSpPr>
        <p:spPr bwMode="auto">
          <a:xfrm>
            <a:off x="4054475" y="4449763"/>
            <a:ext cx="4079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38" name="Line 11"/>
          <p:cNvSpPr>
            <a:spLocks noChangeShapeType="1"/>
          </p:cNvSpPr>
          <p:nvPr/>
        </p:nvSpPr>
        <p:spPr bwMode="auto">
          <a:xfrm>
            <a:off x="4832350" y="4356100"/>
            <a:ext cx="4079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39" name="Line 12"/>
          <p:cNvSpPr>
            <a:spLocks noChangeShapeType="1"/>
          </p:cNvSpPr>
          <p:nvPr/>
        </p:nvSpPr>
        <p:spPr bwMode="auto">
          <a:xfrm>
            <a:off x="5646738" y="4829175"/>
            <a:ext cx="4079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40" name="Line 13"/>
          <p:cNvSpPr>
            <a:spLocks noChangeShapeType="1"/>
          </p:cNvSpPr>
          <p:nvPr/>
        </p:nvSpPr>
        <p:spPr bwMode="auto">
          <a:xfrm>
            <a:off x="6434138" y="4897438"/>
            <a:ext cx="4079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41" name="Line 14"/>
          <p:cNvSpPr>
            <a:spLocks noChangeShapeType="1"/>
          </p:cNvSpPr>
          <p:nvPr/>
        </p:nvSpPr>
        <p:spPr bwMode="auto">
          <a:xfrm>
            <a:off x="7219950" y="5264150"/>
            <a:ext cx="4079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42" name="Line 15"/>
          <p:cNvSpPr>
            <a:spLocks noChangeShapeType="1"/>
          </p:cNvSpPr>
          <p:nvPr/>
        </p:nvSpPr>
        <p:spPr bwMode="auto">
          <a:xfrm>
            <a:off x="8012113" y="4278313"/>
            <a:ext cx="40798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43" name="Text Box 16"/>
          <p:cNvSpPr txBox="1">
            <a:spLocks noChangeArrowheads="1"/>
          </p:cNvSpPr>
          <p:nvPr/>
        </p:nvSpPr>
        <p:spPr bwMode="auto">
          <a:xfrm>
            <a:off x="3625850" y="3090863"/>
            <a:ext cx="806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US" sz="1200" b="1"/>
              <a:t>2010</a:t>
            </a:r>
          </a:p>
        </p:txBody>
      </p:sp>
      <p:sp>
        <p:nvSpPr>
          <p:cNvPr id="22544" name="Text Box 17"/>
          <p:cNvSpPr txBox="1">
            <a:spLocks noChangeArrowheads="1"/>
          </p:cNvSpPr>
          <p:nvPr/>
        </p:nvSpPr>
        <p:spPr bwMode="auto">
          <a:xfrm>
            <a:off x="3625850" y="2130425"/>
            <a:ext cx="8064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US" sz="1200" b="1"/>
              <a:t>2040</a:t>
            </a:r>
          </a:p>
        </p:txBody>
      </p:sp>
      <p:sp>
        <p:nvSpPr>
          <p:cNvPr id="22545" name="Text Box 18"/>
          <p:cNvSpPr txBox="1">
            <a:spLocks noChangeArrowheads="1"/>
          </p:cNvSpPr>
          <p:nvPr/>
        </p:nvSpPr>
        <p:spPr bwMode="auto">
          <a:xfrm>
            <a:off x="155575" y="1179513"/>
            <a:ext cx="3255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US" b="1">
                <a:solidFill>
                  <a:srgbClr val="008DD0"/>
                </a:solidFill>
              </a:rPr>
              <a:t>2040</a:t>
            </a:r>
          </a:p>
        </p:txBody>
      </p:sp>
      <p:sp>
        <p:nvSpPr>
          <p:cNvPr id="18" name="TextBox 17"/>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18537598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4137" y="1608380"/>
            <a:ext cx="280352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Residential/Commercial Outlook</a:t>
            </a:r>
            <a:endParaRPr lang="en-US" sz="2800" b="1" dirty="0">
              <a:solidFill>
                <a:srgbClr val="013C80"/>
              </a:solidFill>
              <a:latin typeface="55 Helvetica Roman"/>
              <a:cs typeface="Arial" pitchFamily="34" charset="0"/>
            </a:endParaRPr>
          </a:p>
        </p:txBody>
      </p:sp>
      <p:grpSp>
        <p:nvGrpSpPr>
          <p:cNvPr id="5" name="Group 4"/>
          <p:cNvGrpSpPr/>
          <p:nvPr/>
        </p:nvGrpSpPr>
        <p:grpSpPr>
          <a:xfrm>
            <a:off x="3160026" y="995152"/>
            <a:ext cx="2803120" cy="5256597"/>
            <a:chOff x="3160026" y="995152"/>
            <a:chExt cx="2803120" cy="5256597"/>
          </a:xfrm>
        </p:grpSpPr>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5509" y="1657524"/>
              <a:ext cx="2687637"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3160026" y="995152"/>
              <a:ext cx="25795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Residential Energy Intensity</a:t>
              </a:r>
            </a:p>
          </p:txBody>
        </p:sp>
        <p:sp>
          <p:nvSpPr>
            <p:cNvPr id="49" name="TextBox 48"/>
            <p:cNvSpPr txBox="1"/>
            <p:nvPr/>
          </p:nvSpPr>
          <p:spPr>
            <a:xfrm>
              <a:off x="3160026" y="1306248"/>
              <a:ext cx="1838965" cy="276999"/>
            </a:xfrm>
            <a:prstGeom prst="rect">
              <a:avLst/>
            </a:prstGeom>
            <a:noFill/>
          </p:spPr>
          <p:txBody>
            <a:bodyPr wrap="none" rtlCol="0">
              <a:spAutoFit/>
            </a:bodyPr>
            <a:lstStyle/>
            <a:p>
              <a:r>
                <a:rPr lang="en-US" sz="1200" dirty="0" smtClean="0">
                  <a:cs typeface="Arial" pitchFamily="34" charset="0"/>
                </a:rPr>
                <a:t>Million BTUs per Person</a:t>
              </a:r>
            </a:p>
          </p:txBody>
        </p:sp>
        <p:sp>
          <p:nvSpPr>
            <p:cNvPr id="50" name="Text Box 29"/>
            <p:cNvSpPr txBox="1">
              <a:spLocks noChangeArrowheads="1"/>
            </p:cNvSpPr>
            <p:nvPr/>
          </p:nvSpPr>
          <p:spPr bwMode="auto">
            <a:xfrm>
              <a:off x="3748134" y="3657600"/>
              <a:ext cx="67405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t>Japan</a:t>
              </a:r>
              <a:endParaRPr lang="en-US" sz="1200" b="1" dirty="0"/>
            </a:p>
          </p:txBody>
        </p:sp>
        <p:sp>
          <p:nvSpPr>
            <p:cNvPr id="51" name="Text Box 29"/>
            <p:cNvSpPr txBox="1">
              <a:spLocks noChangeArrowheads="1"/>
            </p:cNvSpPr>
            <p:nvPr/>
          </p:nvSpPr>
          <p:spPr bwMode="auto">
            <a:xfrm>
              <a:off x="3373557" y="2009001"/>
              <a:ext cx="157944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a:t>North America</a:t>
              </a:r>
            </a:p>
          </p:txBody>
        </p:sp>
        <p:sp>
          <p:nvSpPr>
            <p:cNvPr id="52" name="Text Box 29"/>
            <p:cNvSpPr txBox="1">
              <a:spLocks noChangeArrowheads="1"/>
            </p:cNvSpPr>
            <p:nvPr/>
          </p:nvSpPr>
          <p:spPr bwMode="auto">
            <a:xfrm>
              <a:off x="3684686" y="3152001"/>
              <a:ext cx="119211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t>Europe OECD</a:t>
              </a:r>
              <a:endParaRPr lang="en-US" sz="1200" b="1" dirty="0"/>
            </a:p>
          </p:txBody>
        </p:sp>
        <p:sp>
          <p:nvSpPr>
            <p:cNvPr id="53" name="Text Box 29"/>
            <p:cNvSpPr txBox="1">
              <a:spLocks noChangeArrowheads="1"/>
            </p:cNvSpPr>
            <p:nvPr/>
          </p:nvSpPr>
          <p:spPr bwMode="auto">
            <a:xfrm>
              <a:off x="4874480" y="3990201"/>
              <a:ext cx="84052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t>China</a:t>
              </a:r>
              <a:endParaRPr lang="en-US" sz="1200" b="1" dirty="0"/>
            </a:p>
          </p:txBody>
        </p:sp>
        <p:sp>
          <p:nvSpPr>
            <p:cNvPr id="55" name="Text Box 29"/>
            <p:cNvSpPr txBox="1">
              <a:spLocks noChangeArrowheads="1"/>
            </p:cNvSpPr>
            <p:nvPr/>
          </p:nvSpPr>
          <p:spPr bwMode="auto">
            <a:xfrm>
              <a:off x="4202222" y="5057001"/>
              <a:ext cx="575885"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t>India</a:t>
              </a:r>
              <a:endParaRPr lang="en-US" sz="1200" b="1" dirty="0"/>
            </a:p>
          </p:txBody>
        </p:sp>
      </p:grpSp>
      <p:sp>
        <p:nvSpPr>
          <p:cNvPr id="28" name="TextBox 27"/>
          <p:cNvSpPr txBox="1"/>
          <p:nvPr/>
        </p:nvSpPr>
        <p:spPr>
          <a:xfrm>
            <a:off x="157293" y="1017268"/>
            <a:ext cx="10214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By Sector</a:t>
            </a:r>
          </a:p>
        </p:txBody>
      </p:sp>
      <p:sp>
        <p:nvSpPr>
          <p:cNvPr id="30" name="TextBox 29"/>
          <p:cNvSpPr txBox="1"/>
          <p:nvPr/>
        </p:nvSpPr>
        <p:spPr>
          <a:xfrm>
            <a:off x="157293" y="1328364"/>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31" name="Text Box 35"/>
          <p:cNvSpPr txBox="1">
            <a:spLocks noChangeArrowheads="1"/>
          </p:cNvSpPr>
          <p:nvPr/>
        </p:nvSpPr>
        <p:spPr bwMode="auto">
          <a:xfrm>
            <a:off x="1565072" y="2375233"/>
            <a:ext cx="11959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Commercial</a:t>
            </a:r>
            <a:endParaRPr lang="en-US" sz="1200" b="1" dirty="0"/>
          </a:p>
        </p:txBody>
      </p:sp>
      <p:sp>
        <p:nvSpPr>
          <p:cNvPr id="32" name="Text Box 35"/>
          <p:cNvSpPr txBox="1">
            <a:spLocks noChangeArrowheads="1"/>
          </p:cNvSpPr>
          <p:nvPr/>
        </p:nvSpPr>
        <p:spPr bwMode="auto">
          <a:xfrm>
            <a:off x="1440634" y="4036934"/>
            <a:ext cx="13203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Residential</a:t>
            </a:r>
            <a:endParaRPr lang="en-US" sz="1200" b="1" dirty="0"/>
          </a:p>
        </p:txBody>
      </p:sp>
      <p:grpSp>
        <p:nvGrpSpPr>
          <p:cNvPr id="6" name="Group 5"/>
          <p:cNvGrpSpPr/>
          <p:nvPr/>
        </p:nvGrpSpPr>
        <p:grpSpPr>
          <a:xfrm>
            <a:off x="6002249" y="995152"/>
            <a:ext cx="2807149" cy="5231373"/>
            <a:chOff x="6002249" y="995152"/>
            <a:chExt cx="2807149" cy="5231373"/>
          </a:xfrm>
        </p:grpSpPr>
        <p:pic>
          <p:nvPicPr>
            <p:cNvPr id="5124"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16998" y="1632300"/>
              <a:ext cx="2692400"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70" name="TextBox 2769"/>
            <p:cNvSpPr txBox="1"/>
            <p:nvPr/>
          </p:nvSpPr>
          <p:spPr>
            <a:xfrm>
              <a:off x="6002249" y="995152"/>
              <a:ext cx="130837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Fuel Demand</a:t>
              </a:r>
            </a:p>
          </p:txBody>
        </p:sp>
        <p:sp>
          <p:nvSpPr>
            <p:cNvPr id="2771" name="TextBox 2770"/>
            <p:cNvSpPr txBox="1"/>
            <p:nvPr/>
          </p:nvSpPr>
          <p:spPr>
            <a:xfrm>
              <a:off x="6002249" y="1306248"/>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382" name="Text Box 32"/>
            <p:cNvSpPr txBox="1">
              <a:spLocks noChangeArrowheads="1"/>
            </p:cNvSpPr>
            <p:nvPr/>
          </p:nvSpPr>
          <p:spPr bwMode="auto">
            <a:xfrm>
              <a:off x="7331944" y="2590800"/>
              <a:ext cx="12000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Electricity</a:t>
              </a:r>
              <a:endParaRPr lang="en-US" sz="1200" b="1" dirty="0"/>
            </a:p>
          </p:txBody>
        </p:sp>
        <p:sp>
          <p:nvSpPr>
            <p:cNvPr id="383" name="Text Box 35"/>
            <p:cNvSpPr txBox="1">
              <a:spLocks noChangeArrowheads="1"/>
            </p:cNvSpPr>
            <p:nvPr/>
          </p:nvSpPr>
          <p:spPr bwMode="auto">
            <a:xfrm>
              <a:off x="6629400" y="4572000"/>
              <a:ext cx="688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solidFill>
                    <a:schemeClr val="bg1"/>
                  </a:solidFill>
                </a:rPr>
                <a:t>Coal</a:t>
              </a:r>
              <a:endParaRPr lang="en-US" sz="1200" b="1" dirty="0">
                <a:solidFill>
                  <a:schemeClr val="bg1"/>
                </a:solidFill>
              </a:endParaRPr>
            </a:p>
          </p:txBody>
        </p:sp>
        <p:sp>
          <p:nvSpPr>
            <p:cNvPr id="384" name="Text Box 37"/>
            <p:cNvSpPr txBox="1">
              <a:spLocks noChangeArrowheads="1"/>
            </p:cNvSpPr>
            <p:nvPr/>
          </p:nvSpPr>
          <p:spPr bwMode="auto">
            <a:xfrm>
              <a:off x="7607457" y="5386150"/>
              <a:ext cx="9106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Oil</a:t>
              </a:r>
              <a:endParaRPr lang="en-US" sz="1200" b="1" dirty="0">
                <a:solidFill>
                  <a:schemeClr val="bg1"/>
                </a:solidFill>
              </a:endParaRPr>
            </a:p>
          </p:txBody>
        </p:sp>
        <p:sp>
          <p:nvSpPr>
            <p:cNvPr id="385" name="Text Box 37"/>
            <p:cNvSpPr txBox="1">
              <a:spLocks noChangeArrowheads="1"/>
            </p:cNvSpPr>
            <p:nvPr/>
          </p:nvSpPr>
          <p:spPr bwMode="auto">
            <a:xfrm>
              <a:off x="7607457" y="4768246"/>
              <a:ext cx="9106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Gas</a:t>
              </a:r>
              <a:endParaRPr lang="en-US" sz="1200" b="1" dirty="0">
                <a:solidFill>
                  <a:schemeClr val="bg1"/>
                </a:solidFill>
              </a:endParaRPr>
            </a:p>
          </p:txBody>
        </p:sp>
        <p:sp>
          <p:nvSpPr>
            <p:cNvPr id="386" name="Text Box 37"/>
            <p:cNvSpPr txBox="1">
              <a:spLocks noChangeArrowheads="1"/>
            </p:cNvSpPr>
            <p:nvPr/>
          </p:nvSpPr>
          <p:spPr bwMode="auto">
            <a:xfrm>
              <a:off x="7383658" y="3869921"/>
              <a:ext cx="11344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Biomass</a:t>
              </a:r>
              <a:endParaRPr lang="en-US" sz="1200" b="1" dirty="0">
                <a:solidFill>
                  <a:schemeClr val="bg1"/>
                </a:solidFill>
              </a:endParaRPr>
            </a:p>
          </p:txBody>
        </p:sp>
        <p:sp>
          <p:nvSpPr>
            <p:cNvPr id="387" name="Text Box 35"/>
            <p:cNvSpPr txBox="1">
              <a:spLocks noChangeArrowheads="1"/>
            </p:cNvSpPr>
            <p:nvPr/>
          </p:nvSpPr>
          <p:spPr bwMode="auto">
            <a:xfrm>
              <a:off x="6585627" y="2590800"/>
              <a:ext cx="111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t>Other</a:t>
              </a:r>
              <a:endParaRPr lang="en-US" sz="1200" b="1" dirty="0"/>
            </a:p>
          </p:txBody>
        </p:sp>
        <p:cxnSp>
          <p:nvCxnSpPr>
            <p:cNvPr id="33" name="Straight Arrow Connector 32"/>
            <p:cNvCxnSpPr/>
            <p:nvPr/>
          </p:nvCxnSpPr>
          <p:spPr>
            <a:xfrm>
              <a:off x="6973806" y="2791599"/>
              <a:ext cx="589838" cy="68580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241474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OM 2012 PPT Industria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2"/>
          <p:cNvSpPr>
            <a:spLocks noGrp="1" noChangeArrowheads="1"/>
          </p:cNvSpPr>
          <p:nvPr>
            <p:ph type="title"/>
          </p:nvPr>
        </p:nvSpPr>
        <p:spPr>
          <a:xfrm>
            <a:off x="276225" y="4343400"/>
            <a:ext cx="2314575" cy="6858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sz="3600" b="0" dirty="0" smtClean="0">
                <a:solidFill>
                  <a:schemeClr val="bg1"/>
                </a:solidFill>
                <a:latin typeface="35 Helvetica Thin"/>
                <a:cs typeface="35 Helvetica Thin"/>
              </a:rPr>
              <a:t>Industrial</a:t>
            </a:r>
            <a:endParaRPr lang="en-US" sz="3600" b="0" dirty="0">
              <a:solidFill>
                <a:schemeClr val="bg1"/>
              </a:solidFill>
              <a:latin typeface="35 Helvetica Thin"/>
              <a:cs typeface="35 Helvetica Thin"/>
            </a:endParaRPr>
          </a:p>
        </p:txBody>
      </p:sp>
      <p:pic>
        <p:nvPicPr>
          <p:cNvPr id="5" name="Picture 4" descr="Industry Char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5000" y="3200400"/>
            <a:ext cx="2843879" cy="2255595"/>
          </a:xfrm>
          <a:prstGeom prst="rect">
            <a:avLst/>
          </a:prstGeom>
        </p:spPr>
      </p:pic>
    </p:spTree>
    <p:extLst>
      <p:ext uri="{BB962C8B-B14F-4D97-AF65-F5344CB8AC3E}">
        <p14:creationId xmlns:p14="http://schemas.microsoft.com/office/powerpoint/2010/main" val="31947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374775"/>
            <a:ext cx="8523287"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79779" name="Oval 3"/>
          <p:cNvSpPr>
            <a:spLocks noChangeArrowheads="1"/>
          </p:cNvSpPr>
          <p:nvPr/>
        </p:nvSpPr>
        <p:spPr bwMode="auto">
          <a:xfrm>
            <a:off x="6954838" y="1281113"/>
            <a:ext cx="1273175" cy="1247775"/>
          </a:xfrm>
          <a:prstGeom prst="ellipse">
            <a:avLst/>
          </a:prstGeom>
          <a:blipFill dpi="0" rotWithShape="1">
            <a:blip r:embed="rId4"/>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79780" name="Oval 4" descr="BottlingPAL_0574sm"/>
          <p:cNvSpPr>
            <a:spLocks noChangeArrowheads="1"/>
          </p:cNvSpPr>
          <p:nvPr/>
        </p:nvSpPr>
        <p:spPr bwMode="auto">
          <a:xfrm>
            <a:off x="5121275" y="5173663"/>
            <a:ext cx="1304925" cy="1346200"/>
          </a:xfrm>
          <a:prstGeom prst="ellipse">
            <a:avLst/>
          </a:prstGeom>
          <a:blipFill dpi="0" rotWithShape="1">
            <a:blip r:embed="rId5"/>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79781" name="Oval 5" descr="82064658sm"/>
          <p:cNvSpPr>
            <a:spLocks noChangeArrowheads="1"/>
          </p:cNvSpPr>
          <p:nvPr/>
        </p:nvSpPr>
        <p:spPr bwMode="auto">
          <a:xfrm>
            <a:off x="7096125" y="4826000"/>
            <a:ext cx="1330325" cy="1346200"/>
          </a:xfrm>
          <a:prstGeom prst="ellipse">
            <a:avLst/>
          </a:prstGeom>
          <a:blipFill dpi="0" rotWithShape="1">
            <a:blip r:embed="rId6"/>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79782" name="Oval 6" descr="80523959"/>
          <p:cNvSpPr>
            <a:spLocks noChangeArrowheads="1"/>
          </p:cNvSpPr>
          <p:nvPr/>
        </p:nvSpPr>
        <p:spPr bwMode="auto">
          <a:xfrm>
            <a:off x="2835275" y="1979613"/>
            <a:ext cx="1246188" cy="1246187"/>
          </a:xfrm>
          <a:prstGeom prst="ellipse">
            <a:avLst/>
          </a:prstGeom>
          <a:blipFill dpi="0" rotWithShape="1">
            <a:blip r:embed="rId7"/>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79783" name="Oval 7" descr="108198907square"/>
          <p:cNvSpPr>
            <a:spLocks noChangeArrowheads="1"/>
          </p:cNvSpPr>
          <p:nvPr/>
        </p:nvSpPr>
        <p:spPr bwMode="auto">
          <a:xfrm>
            <a:off x="4859338" y="1550988"/>
            <a:ext cx="1246187" cy="1246187"/>
          </a:xfrm>
          <a:prstGeom prst="ellipse">
            <a:avLst/>
          </a:prstGeom>
          <a:blipFill dpi="0" rotWithShape="1">
            <a:blip r:embed="rId8"/>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79784" name="Oval 8" descr="85423200sm"/>
          <p:cNvSpPr>
            <a:spLocks noChangeArrowheads="1"/>
          </p:cNvSpPr>
          <p:nvPr/>
        </p:nvSpPr>
        <p:spPr bwMode="auto">
          <a:xfrm>
            <a:off x="7118350" y="2720975"/>
            <a:ext cx="1250950" cy="1247775"/>
          </a:xfrm>
          <a:prstGeom prst="ellipse">
            <a:avLst/>
          </a:prstGeom>
          <a:blipFill dpi="0" rotWithShape="1">
            <a:blip r:embed="rId9"/>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79785" name="Oval 9" descr="10125922sm"/>
          <p:cNvSpPr>
            <a:spLocks noChangeArrowheads="1"/>
          </p:cNvSpPr>
          <p:nvPr/>
        </p:nvSpPr>
        <p:spPr bwMode="auto">
          <a:xfrm>
            <a:off x="2855913" y="3546475"/>
            <a:ext cx="1246187" cy="1246188"/>
          </a:xfrm>
          <a:prstGeom prst="ellipse">
            <a:avLst/>
          </a:prstGeom>
          <a:blipFill dpi="0" rotWithShape="1">
            <a:blip r:embed="rId10"/>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79786" name="Oval 10" descr="GettyImages_84290623sm"/>
          <p:cNvSpPr>
            <a:spLocks noChangeArrowheads="1"/>
          </p:cNvSpPr>
          <p:nvPr/>
        </p:nvSpPr>
        <p:spPr bwMode="auto">
          <a:xfrm>
            <a:off x="4779963" y="3127375"/>
            <a:ext cx="1246187" cy="1246188"/>
          </a:xfrm>
          <a:prstGeom prst="ellipse">
            <a:avLst/>
          </a:prstGeom>
          <a:blipFill dpi="0" rotWithShape="1">
            <a:blip r:embed="rId11"/>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79787" name="Oval 11" descr="20101021_GoldenPass_1837sm"/>
          <p:cNvSpPr>
            <a:spLocks noChangeArrowheads="1"/>
          </p:cNvSpPr>
          <p:nvPr/>
        </p:nvSpPr>
        <p:spPr bwMode="auto">
          <a:xfrm>
            <a:off x="6235700" y="4368800"/>
            <a:ext cx="1250950" cy="1247775"/>
          </a:xfrm>
          <a:prstGeom prst="ellipse">
            <a:avLst/>
          </a:prstGeom>
          <a:blipFill dpi="0" rotWithShape="1">
            <a:blip r:embed="rId12"/>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579788" name="Oval 12" descr="0010_Tankst_Freis_08_Rohsm"/>
          <p:cNvSpPr>
            <a:spLocks noChangeArrowheads="1"/>
          </p:cNvSpPr>
          <p:nvPr/>
        </p:nvSpPr>
        <p:spPr bwMode="auto">
          <a:xfrm>
            <a:off x="1814513" y="4249738"/>
            <a:ext cx="1246187" cy="1246187"/>
          </a:xfrm>
          <a:prstGeom prst="ellipse">
            <a:avLst/>
          </a:prstGeom>
          <a:blipFill dpi="0" rotWithShape="1">
            <a:blip r:embed="rId13"/>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79789" name="Oval 13" descr="GettyImages_82909921sm"/>
          <p:cNvSpPr>
            <a:spLocks noChangeArrowheads="1"/>
          </p:cNvSpPr>
          <p:nvPr/>
        </p:nvSpPr>
        <p:spPr bwMode="auto">
          <a:xfrm>
            <a:off x="4059238" y="4389438"/>
            <a:ext cx="1246187" cy="1246187"/>
          </a:xfrm>
          <a:prstGeom prst="ellipse">
            <a:avLst/>
          </a:prstGeom>
          <a:blipFill dpi="0" rotWithShape="1">
            <a:blip r:embed="rId14"/>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579790" name="Oval 14" descr="10020018sm"/>
          <p:cNvSpPr>
            <a:spLocks noChangeArrowheads="1"/>
          </p:cNvSpPr>
          <p:nvPr/>
        </p:nvSpPr>
        <p:spPr bwMode="auto">
          <a:xfrm>
            <a:off x="2692400" y="5011738"/>
            <a:ext cx="1246188" cy="1246187"/>
          </a:xfrm>
          <a:prstGeom prst="ellipse">
            <a:avLst/>
          </a:prstGeom>
          <a:blipFill dpi="0" rotWithShape="1">
            <a:blip r:embed="rId15"/>
            <a:srcRect/>
            <a:stretch>
              <a:fillRect/>
            </a:stretch>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879" name="Rectangle 15"/>
          <p:cNvSpPr>
            <a:spLocks noGrp="1" noChangeArrowheads="1"/>
          </p:cNvSpPr>
          <p:nvPr>
            <p:ph type="title"/>
          </p:nvPr>
        </p:nvSpPr>
        <p:spPr/>
        <p:txBody>
          <a:bodyPr/>
          <a:lstStyle/>
          <a:p>
            <a:pPr eaLnBrk="1" hangingPunct="1"/>
            <a:r>
              <a:rPr lang="en-US" smtClean="0"/>
              <a:t>Industry Energy Demand Increases </a:t>
            </a:r>
          </a:p>
        </p:txBody>
      </p:sp>
      <p:sp>
        <p:nvSpPr>
          <p:cNvPr id="36880" name="Text Box 16"/>
          <p:cNvSpPr txBox="1">
            <a:spLocks noChangeArrowheads="1"/>
          </p:cNvSpPr>
          <p:nvPr/>
        </p:nvSpPr>
        <p:spPr bwMode="auto">
          <a:xfrm>
            <a:off x="644525" y="3540125"/>
            <a:ext cx="1430338"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sz="1200" b="1"/>
              <a:t>Chemicals</a:t>
            </a:r>
          </a:p>
        </p:txBody>
      </p:sp>
      <p:sp>
        <p:nvSpPr>
          <p:cNvPr id="36881" name="Text Box 17"/>
          <p:cNvSpPr txBox="1">
            <a:spLocks noChangeArrowheads="1"/>
          </p:cNvSpPr>
          <p:nvPr/>
        </p:nvSpPr>
        <p:spPr bwMode="auto">
          <a:xfrm>
            <a:off x="644525" y="4267200"/>
            <a:ext cx="14303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sz="1200" b="1">
                <a:solidFill>
                  <a:schemeClr val="bg1"/>
                </a:solidFill>
              </a:rPr>
              <a:t>Manufacturing &amp; Industry</a:t>
            </a:r>
          </a:p>
        </p:txBody>
      </p:sp>
      <p:sp>
        <p:nvSpPr>
          <p:cNvPr id="36882" name="Text Box 18"/>
          <p:cNvSpPr txBox="1">
            <a:spLocks noChangeArrowheads="1"/>
          </p:cNvSpPr>
          <p:nvPr/>
        </p:nvSpPr>
        <p:spPr bwMode="auto">
          <a:xfrm>
            <a:off x="644525" y="5207000"/>
            <a:ext cx="18065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sz="1200" b="1"/>
              <a:t>Energy Industry</a:t>
            </a:r>
          </a:p>
        </p:txBody>
      </p:sp>
      <p:sp>
        <p:nvSpPr>
          <p:cNvPr id="36883" name="Text Box 19"/>
          <p:cNvSpPr txBox="1">
            <a:spLocks noChangeArrowheads="1"/>
          </p:cNvSpPr>
          <p:nvPr/>
        </p:nvSpPr>
        <p:spPr bwMode="auto">
          <a:xfrm>
            <a:off x="644525" y="5603875"/>
            <a:ext cx="1806575"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sz="1200" b="1">
                <a:solidFill>
                  <a:schemeClr val="bg1"/>
                </a:solidFill>
              </a:rPr>
              <a:t>Other</a:t>
            </a:r>
          </a:p>
        </p:txBody>
      </p:sp>
      <p:sp>
        <p:nvSpPr>
          <p:cNvPr id="5579796" name="Text Box 20"/>
          <p:cNvSpPr txBox="1">
            <a:spLocks noChangeArrowheads="1"/>
          </p:cNvSpPr>
          <p:nvPr/>
        </p:nvSpPr>
        <p:spPr bwMode="auto">
          <a:xfrm>
            <a:off x="3749675" y="2598738"/>
            <a:ext cx="1066800"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Plastics</a:t>
            </a:r>
          </a:p>
        </p:txBody>
      </p:sp>
      <p:sp>
        <p:nvSpPr>
          <p:cNvPr id="5579797" name="Text Box 21"/>
          <p:cNvSpPr txBox="1">
            <a:spLocks noChangeArrowheads="1"/>
          </p:cNvSpPr>
          <p:nvPr/>
        </p:nvSpPr>
        <p:spPr bwMode="auto">
          <a:xfrm>
            <a:off x="5491163" y="2325688"/>
            <a:ext cx="1066800"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Fertilizer</a:t>
            </a:r>
          </a:p>
        </p:txBody>
      </p:sp>
      <p:sp>
        <p:nvSpPr>
          <p:cNvPr id="5579798" name="Text Box 22"/>
          <p:cNvSpPr txBox="1">
            <a:spLocks noChangeArrowheads="1"/>
          </p:cNvSpPr>
          <p:nvPr/>
        </p:nvSpPr>
        <p:spPr bwMode="auto">
          <a:xfrm>
            <a:off x="6359525" y="1801813"/>
            <a:ext cx="1066800"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Paint</a:t>
            </a:r>
          </a:p>
        </p:txBody>
      </p:sp>
      <p:sp>
        <p:nvSpPr>
          <p:cNvPr id="5579799" name="Text Box 23"/>
          <p:cNvSpPr txBox="1">
            <a:spLocks noChangeArrowheads="1"/>
          </p:cNvSpPr>
          <p:nvPr/>
        </p:nvSpPr>
        <p:spPr bwMode="auto">
          <a:xfrm>
            <a:off x="2625725" y="4090988"/>
            <a:ext cx="1066800"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Steel</a:t>
            </a:r>
          </a:p>
        </p:txBody>
      </p:sp>
      <p:sp>
        <p:nvSpPr>
          <p:cNvPr id="5579800" name="Text Box 24"/>
          <p:cNvSpPr txBox="1">
            <a:spLocks noChangeArrowheads="1"/>
          </p:cNvSpPr>
          <p:nvPr/>
        </p:nvSpPr>
        <p:spPr bwMode="auto">
          <a:xfrm>
            <a:off x="5240338" y="3738563"/>
            <a:ext cx="1443037"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Automobiles</a:t>
            </a:r>
          </a:p>
        </p:txBody>
      </p:sp>
      <p:sp>
        <p:nvSpPr>
          <p:cNvPr id="5579801" name="Text Box 25"/>
          <p:cNvSpPr txBox="1">
            <a:spLocks noChangeArrowheads="1"/>
          </p:cNvSpPr>
          <p:nvPr/>
        </p:nvSpPr>
        <p:spPr bwMode="auto">
          <a:xfrm>
            <a:off x="7059613" y="3689350"/>
            <a:ext cx="1443037"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Textiles</a:t>
            </a:r>
          </a:p>
        </p:txBody>
      </p:sp>
      <p:sp>
        <p:nvSpPr>
          <p:cNvPr id="5579802" name="Text Box 26"/>
          <p:cNvSpPr txBox="1">
            <a:spLocks noChangeArrowheads="1"/>
          </p:cNvSpPr>
          <p:nvPr/>
        </p:nvSpPr>
        <p:spPr bwMode="auto">
          <a:xfrm>
            <a:off x="1754188" y="4762500"/>
            <a:ext cx="1066800" cy="517525"/>
          </a:xfrm>
          <a:prstGeom prst="rect">
            <a:avLst/>
          </a:prstGeom>
          <a:noFill/>
          <a:ln>
            <a:noFill/>
          </a:ln>
          <a:effectLst>
            <a:outerShdw dist="28398" dir="1593903" algn="ctr" rotWithShape="0">
              <a:schemeClr val="tx1">
                <a:alpha val="50000"/>
              </a:schemeClr>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Liquid Fuels</a:t>
            </a:r>
          </a:p>
        </p:txBody>
      </p:sp>
      <p:sp>
        <p:nvSpPr>
          <p:cNvPr id="5579803" name="Text Box 27"/>
          <p:cNvSpPr txBox="1">
            <a:spLocks noChangeArrowheads="1"/>
          </p:cNvSpPr>
          <p:nvPr/>
        </p:nvSpPr>
        <p:spPr bwMode="auto">
          <a:xfrm>
            <a:off x="3959225" y="4711700"/>
            <a:ext cx="1443038"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Coal</a:t>
            </a:r>
          </a:p>
        </p:txBody>
      </p:sp>
      <p:sp>
        <p:nvSpPr>
          <p:cNvPr id="5579804" name="Text Box 28"/>
          <p:cNvSpPr txBox="1">
            <a:spLocks noChangeArrowheads="1"/>
          </p:cNvSpPr>
          <p:nvPr/>
        </p:nvSpPr>
        <p:spPr bwMode="auto">
          <a:xfrm>
            <a:off x="6486525" y="4570413"/>
            <a:ext cx="1443038"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Natural Gas</a:t>
            </a:r>
          </a:p>
        </p:txBody>
      </p:sp>
      <p:sp>
        <p:nvSpPr>
          <p:cNvPr id="5579805" name="Text Box 29"/>
          <p:cNvSpPr txBox="1">
            <a:spLocks noChangeArrowheads="1"/>
          </p:cNvSpPr>
          <p:nvPr/>
        </p:nvSpPr>
        <p:spPr bwMode="auto">
          <a:xfrm>
            <a:off x="3003550" y="5713413"/>
            <a:ext cx="1301750"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Agriculture</a:t>
            </a:r>
          </a:p>
        </p:txBody>
      </p:sp>
      <p:sp>
        <p:nvSpPr>
          <p:cNvPr id="5579806" name="Text Box 30"/>
          <p:cNvSpPr txBox="1">
            <a:spLocks noChangeArrowheads="1"/>
          </p:cNvSpPr>
          <p:nvPr/>
        </p:nvSpPr>
        <p:spPr bwMode="auto">
          <a:xfrm>
            <a:off x="5391150" y="5330825"/>
            <a:ext cx="1443038"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Lubricants</a:t>
            </a:r>
          </a:p>
        </p:txBody>
      </p:sp>
      <p:sp>
        <p:nvSpPr>
          <p:cNvPr id="5579807" name="Text Box 31"/>
          <p:cNvSpPr txBox="1">
            <a:spLocks noChangeArrowheads="1"/>
          </p:cNvSpPr>
          <p:nvPr/>
        </p:nvSpPr>
        <p:spPr bwMode="auto">
          <a:xfrm>
            <a:off x="7440613" y="5330825"/>
            <a:ext cx="1443037" cy="3048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a:solidFill>
                  <a:schemeClr val="bg1"/>
                </a:solidFill>
              </a:rPr>
              <a:t>Asphalt</a:t>
            </a:r>
          </a:p>
        </p:txBody>
      </p:sp>
      <p:sp>
        <p:nvSpPr>
          <p:cNvPr id="36896" name="Text Box 3"/>
          <p:cNvSpPr txBox="1">
            <a:spLocks noChangeArrowheads="1"/>
          </p:cNvSpPr>
          <p:nvPr/>
        </p:nvSpPr>
        <p:spPr bwMode="auto">
          <a:xfrm>
            <a:off x="157163" y="1006475"/>
            <a:ext cx="1981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sz="1200" dirty="0"/>
              <a:t>Quadrillion BTUs</a:t>
            </a:r>
          </a:p>
        </p:txBody>
      </p:sp>
      <p:sp>
        <p:nvSpPr>
          <p:cNvPr id="33" name="TextBox 32"/>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156758416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79782"/>
                                        </p:tgtEl>
                                        <p:attrNameLst>
                                          <p:attrName>style.visibility</p:attrName>
                                        </p:attrNameLst>
                                      </p:cBhvr>
                                      <p:to>
                                        <p:strVal val="visible"/>
                                      </p:to>
                                    </p:set>
                                    <p:animEffect transition="in" filter="fade">
                                      <p:cBhvr>
                                        <p:cTn id="7" dur="1000"/>
                                        <p:tgtEl>
                                          <p:spTgt spid="55797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79796"/>
                                        </p:tgtEl>
                                        <p:attrNameLst>
                                          <p:attrName>style.visibility</p:attrName>
                                        </p:attrNameLst>
                                      </p:cBhvr>
                                      <p:to>
                                        <p:strVal val="visible"/>
                                      </p:to>
                                    </p:set>
                                    <p:animEffect transition="in" filter="fade">
                                      <p:cBhvr>
                                        <p:cTn id="10" dur="1000"/>
                                        <p:tgtEl>
                                          <p:spTgt spid="557979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79797"/>
                                        </p:tgtEl>
                                        <p:attrNameLst>
                                          <p:attrName>style.visibility</p:attrName>
                                        </p:attrNameLst>
                                      </p:cBhvr>
                                      <p:to>
                                        <p:strVal val="visible"/>
                                      </p:to>
                                    </p:set>
                                    <p:animEffect transition="in" filter="fade">
                                      <p:cBhvr>
                                        <p:cTn id="13" dur="1000"/>
                                        <p:tgtEl>
                                          <p:spTgt spid="55797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79783"/>
                                        </p:tgtEl>
                                        <p:attrNameLst>
                                          <p:attrName>style.visibility</p:attrName>
                                        </p:attrNameLst>
                                      </p:cBhvr>
                                      <p:to>
                                        <p:strVal val="visible"/>
                                      </p:to>
                                    </p:set>
                                    <p:animEffect transition="in" filter="fade">
                                      <p:cBhvr>
                                        <p:cTn id="16" dur="1000"/>
                                        <p:tgtEl>
                                          <p:spTgt spid="557978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79798"/>
                                        </p:tgtEl>
                                        <p:attrNameLst>
                                          <p:attrName>style.visibility</p:attrName>
                                        </p:attrNameLst>
                                      </p:cBhvr>
                                      <p:to>
                                        <p:strVal val="visible"/>
                                      </p:to>
                                    </p:set>
                                    <p:animEffect transition="in" filter="fade">
                                      <p:cBhvr>
                                        <p:cTn id="19" dur="1000"/>
                                        <p:tgtEl>
                                          <p:spTgt spid="557979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579779"/>
                                        </p:tgtEl>
                                        <p:attrNameLst>
                                          <p:attrName>style.visibility</p:attrName>
                                        </p:attrNameLst>
                                      </p:cBhvr>
                                      <p:to>
                                        <p:strVal val="visible"/>
                                      </p:to>
                                    </p:set>
                                    <p:animEffect transition="in" filter="fade">
                                      <p:cBhvr>
                                        <p:cTn id="22" dur="1000"/>
                                        <p:tgtEl>
                                          <p:spTgt spid="55797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grpId="1" nodeType="clickEffect">
                                  <p:stCondLst>
                                    <p:cond delay="0"/>
                                  </p:stCondLst>
                                  <p:childTnLst>
                                    <p:animEffect transition="out" filter="fade">
                                      <p:cBhvr>
                                        <p:cTn id="26" dur="1000"/>
                                        <p:tgtEl>
                                          <p:spTgt spid="5579782"/>
                                        </p:tgtEl>
                                      </p:cBhvr>
                                    </p:animEffect>
                                    <p:set>
                                      <p:cBhvr>
                                        <p:cTn id="27" dur="1" fill="hold">
                                          <p:stCondLst>
                                            <p:cond delay="999"/>
                                          </p:stCondLst>
                                        </p:cTn>
                                        <p:tgtEl>
                                          <p:spTgt spid="5579782"/>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1000"/>
                                        <p:tgtEl>
                                          <p:spTgt spid="5579796"/>
                                        </p:tgtEl>
                                      </p:cBhvr>
                                    </p:animEffect>
                                    <p:set>
                                      <p:cBhvr>
                                        <p:cTn id="30" dur="1" fill="hold">
                                          <p:stCondLst>
                                            <p:cond delay="999"/>
                                          </p:stCondLst>
                                        </p:cTn>
                                        <p:tgtEl>
                                          <p:spTgt spid="557979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1000"/>
                                        <p:tgtEl>
                                          <p:spTgt spid="5579797"/>
                                        </p:tgtEl>
                                      </p:cBhvr>
                                    </p:animEffect>
                                    <p:set>
                                      <p:cBhvr>
                                        <p:cTn id="33" dur="1" fill="hold">
                                          <p:stCondLst>
                                            <p:cond delay="999"/>
                                          </p:stCondLst>
                                        </p:cTn>
                                        <p:tgtEl>
                                          <p:spTgt spid="557979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5579783"/>
                                        </p:tgtEl>
                                      </p:cBhvr>
                                    </p:animEffect>
                                    <p:set>
                                      <p:cBhvr>
                                        <p:cTn id="36" dur="1" fill="hold">
                                          <p:stCondLst>
                                            <p:cond delay="999"/>
                                          </p:stCondLst>
                                        </p:cTn>
                                        <p:tgtEl>
                                          <p:spTgt spid="5579783"/>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5579798"/>
                                        </p:tgtEl>
                                      </p:cBhvr>
                                    </p:animEffect>
                                    <p:set>
                                      <p:cBhvr>
                                        <p:cTn id="39" dur="1" fill="hold">
                                          <p:stCondLst>
                                            <p:cond delay="999"/>
                                          </p:stCondLst>
                                        </p:cTn>
                                        <p:tgtEl>
                                          <p:spTgt spid="5579798"/>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5579779"/>
                                        </p:tgtEl>
                                      </p:cBhvr>
                                    </p:animEffect>
                                    <p:set>
                                      <p:cBhvr>
                                        <p:cTn id="42" dur="1" fill="hold">
                                          <p:stCondLst>
                                            <p:cond delay="999"/>
                                          </p:stCondLst>
                                        </p:cTn>
                                        <p:tgtEl>
                                          <p:spTgt spid="557977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579799"/>
                                        </p:tgtEl>
                                        <p:attrNameLst>
                                          <p:attrName>style.visibility</p:attrName>
                                        </p:attrNameLst>
                                      </p:cBhvr>
                                      <p:to>
                                        <p:strVal val="visible"/>
                                      </p:to>
                                    </p:set>
                                    <p:animEffect transition="in" filter="fade">
                                      <p:cBhvr>
                                        <p:cTn id="45" dur="1000"/>
                                        <p:tgtEl>
                                          <p:spTgt spid="55797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579785"/>
                                        </p:tgtEl>
                                        <p:attrNameLst>
                                          <p:attrName>style.visibility</p:attrName>
                                        </p:attrNameLst>
                                      </p:cBhvr>
                                      <p:to>
                                        <p:strVal val="visible"/>
                                      </p:to>
                                    </p:set>
                                    <p:animEffect transition="in" filter="fade">
                                      <p:cBhvr>
                                        <p:cTn id="48" dur="1000"/>
                                        <p:tgtEl>
                                          <p:spTgt spid="55797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579800"/>
                                        </p:tgtEl>
                                        <p:attrNameLst>
                                          <p:attrName>style.visibility</p:attrName>
                                        </p:attrNameLst>
                                      </p:cBhvr>
                                      <p:to>
                                        <p:strVal val="visible"/>
                                      </p:to>
                                    </p:set>
                                    <p:animEffect transition="in" filter="fade">
                                      <p:cBhvr>
                                        <p:cTn id="51" dur="1000"/>
                                        <p:tgtEl>
                                          <p:spTgt spid="557980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579786"/>
                                        </p:tgtEl>
                                        <p:attrNameLst>
                                          <p:attrName>style.visibility</p:attrName>
                                        </p:attrNameLst>
                                      </p:cBhvr>
                                      <p:to>
                                        <p:strVal val="visible"/>
                                      </p:to>
                                    </p:set>
                                    <p:animEffect transition="in" filter="fade">
                                      <p:cBhvr>
                                        <p:cTn id="54" dur="1000"/>
                                        <p:tgtEl>
                                          <p:spTgt spid="557978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579801"/>
                                        </p:tgtEl>
                                        <p:attrNameLst>
                                          <p:attrName>style.visibility</p:attrName>
                                        </p:attrNameLst>
                                      </p:cBhvr>
                                      <p:to>
                                        <p:strVal val="visible"/>
                                      </p:to>
                                    </p:set>
                                    <p:animEffect transition="in" filter="fade">
                                      <p:cBhvr>
                                        <p:cTn id="57" dur="1000"/>
                                        <p:tgtEl>
                                          <p:spTgt spid="557980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579784"/>
                                        </p:tgtEl>
                                        <p:attrNameLst>
                                          <p:attrName>style.visibility</p:attrName>
                                        </p:attrNameLst>
                                      </p:cBhvr>
                                      <p:to>
                                        <p:strVal val="visible"/>
                                      </p:to>
                                    </p:set>
                                    <p:animEffect transition="in" filter="fade">
                                      <p:cBhvr>
                                        <p:cTn id="60" dur="1000"/>
                                        <p:tgtEl>
                                          <p:spTgt spid="5579784"/>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xit" presetSubtype="0" fill="hold" grpId="1" nodeType="clickEffect">
                                  <p:stCondLst>
                                    <p:cond delay="0"/>
                                  </p:stCondLst>
                                  <p:childTnLst>
                                    <p:animEffect transition="out" filter="fade">
                                      <p:cBhvr>
                                        <p:cTn id="64" dur="1000"/>
                                        <p:tgtEl>
                                          <p:spTgt spid="5579799"/>
                                        </p:tgtEl>
                                      </p:cBhvr>
                                    </p:animEffect>
                                    <p:set>
                                      <p:cBhvr>
                                        <p:cTn id="65" dur="1" fill="hold">
                                          <p:stCondLst>
                                            <p:cond delay="999"/>
                                          </p:stCondLst>
                                        </p:cTn>
                                        <p:tgtEl>
                                          <p:spTgt spid="5579799"/>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1000"/>
                                        <p:tgtEl>
                                          <p:spTgt spid="5579785"/>
                                        </p:tgtEl>
                                      </p:cBhvr>
                                    </p:animEffect>
                                    <p:set>
                                      <p:cBhvr>
                                        <p:cTn id="68" dur="1" fill="hold">
                                          <p:stCondLst>
                                            <p:cond delay="999"/>
                                          </p:stCondLst>
                                        </p:cTn>
                                        <p:tgtEl>
                                          <p:spTgt spid="557978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1000"/>
                                        <p:tgtEl>
                                          <p:spTgt spid="5579800"/>
                                        </p:tgtEl>
                                      </p:cBhvr>
                                    </p:animEffect>
                                    <p:set>
                                      <p:cBhvr>
                                        <p:cTn id="71" dur="1" fill="hold">
                                          <p:stCondLst>
                                            <p:cond delay="999"/>
                                          </p:stCondLst>
                                        </p:cTn>
                                        <p:tgtEl>
                                          <p:spTgt spid="5579800"/>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1000"/>
                                        <p:tgtEl>
                                          <p:spTgt spid="5579786"/>
                                        </p:tgtEl>
                                      </p:cBhvr>
                                    </p:animEffect>
                                    <p:set>
                                      <p:cBhvr>
                                        <p:cTn id="74" dur="1" fill="hold">
                                          <p:stCondLst>
                                            <p:cond delay="999"/>
                                          </p:stCondLst>
                                        </p:cTn>
                                        <p:tgtEl>
                                          <p:spTgt spid="557978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1000"/>
                                        <p:tgtEl>
                                          <p:spTgt spid="5579801"/>
                                        </p:tgtEl>
                                      </p:cBhvr>
                                    </p:animEffect>
                                    <p:set>
                                      <p:cBhvr>
                                        <p:cTn id="77" dur="1" fill="hold">
                                          <p:stCondLst>
                                            <p:cond delay="999"/>
                                          </p:stCondLst>
                                        </p:cTn>
                                        <p:tgtEl>
                                          <p:spTgt spid="5579801"/>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1000"/>
                                        <p:tgtEl>
                                          <p:spTgt spid="5579784"/>
                                        </p:tgtEl>
                                      </p:cBhvr>
                                    </p:animEffect>
                                    <p:set>
                                      <p:cBhvr>
                                        <p:cTn id="80" dur="1" fill="hold">
                                          <p:stCondLst>
                                            <p:cond delay="999"/>
                                          </p:stCondLst>
                                        </p:cTn>
                                        <p:tgtEl>
                                          <p:spTgt spid="5579784"/>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5579802"/>
                                        </p:tgtEl>
                                        <p:attrNameLst>
                                          <p:attrName>style.visibility</p:attrName>
                                        </p:attrNameLst>
                                      </p:cBhvr>
                                      <p:to>
                                        <p:strVal val="visible"/>
                                      </p:to>
                                    </p:set>
                                    <p:animEffect transition="in" filter="fade">
                                      <p:cBhvr>
                                        <p:cTn id="83" dur="1000"/>
                                        <p:tgtEl>
                                          <p:spTgt spid="557980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5579788"/>
                                        </p:tgtEl>
                                        <p:attrNameLst>
                                          <p:attrName>style.visibility</p:attrName>
                                        </p:attrNameLst>
                                      </p:cBhvr>
                                      <p:to>
                                        <p:strVal val="visible"/>
                                      </p:to>
                                    </p:set>
                                    <p:animEffect transition="in" filter="fade">
                                      <p:cBhvr>
                                        <p:cTn id="86" dur="1000"/>
                                        <p:tgtEl>
                                          <p:spTgt spid="557978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579803"/>
                                        </p:tgtEl>
                                        <p:attrNameLst>
                                          <p:attrName>style.visibility</p:attrName>
                                        </p:attrNameLst>
                                      </p:cBhvr>
                                      <p:to>
                                        <p:strVal val="visible"/>
                                      </p:to>
                                    </p:set>
                                    <p:animEffect transition="in" filter="fade">
                                      <p:cBhvr>
                                        <p:cTn id="89" dur="1000"/>
                                        <p:tgtEl>
                                          <p:spTgt spid="557980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579789"/>
                                        </p:tgtEl>
                                        <p:attrNameLst>
                                          <p:attrName>style.visibility</p:attrName>
                                        </p:attrNameLst>
                                      </p:cBhvr>
                                      <p:to>
                                        <p:strVal val="visible"/>
                                      </p:to>
                                    </p:set>
                                    <p:animEffect transition="in" filter="fade">
                                      <p:cBhvr>
                                        <p:cTn id="92" dur="1000"/>
                                        <p:tgtEl>
                                          <p:spTgt spid="557978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579804"/>
                                        </p:tgtEl>
                                        <p:attrNameLst>
                                          <p:attrName>style.visibility</p:attrName>
                                        </p:attrNameLst>
                                      </p:cBhvr>
                                      <p:to>
                                        <p:strVal val="visible"/>
                                      </p:to>
                                    </p:set>
                                    <p:animEffect transition="in" filter="fade">
                                      <p:cBhvr>
                                        <p:cTn id="95" dur="1000"/>
                                        <p:tgtEl>
                                          <p:spTgt spid="557980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579787"/>
                                        </p:tgtEl>
                                        <p:attrNameLst>
                                          <p:attrName>style.visibility</p:attrName>
                                        </p:attrNameLst>
                                      </p:cBhvr>
                                      <p:to>
                                        <p:strVal val="visible"/>
                                      </p:to>
                                    </p:set>
                                    <p:animEffect transition="in" filter="fade">
                                      <p:cBhvr>
                                        <p:cTn id="98" dur="1000"/>
                                        <p:tgtEl>
                                          <p:spTgt spid="557978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xit" presetSubtype="0" fill="hold" grpId="1" nodeType="clickEffect">
                                  <p:stCondLst>
                                    <p:cond delay="0"/>
                                  </p:stCondLst>
                                  <p:childTnLst>
                                    <p:animEffect transition="out" filter="fade">
                                      <p:cBhvr>
                                        <p:cTn id="102" dur="1000"/>
                                        <p:tgtEl>
                                          <p:spTgt spid="5579802"/>
                                        </p:tgtEl>
                                      </p:cBhvr>
                                    </p:animEffect>
                                    <p:set>
                                      <p:cBhvr>
                                        <p:cTn id="103" dur="1" fill="hold">
                                          <p:stCondLst>
                                            <p:cond delay="999"/>
                                          </p:stCondLst>
                                        </p:cTn>
                                        <p:tgtEl>
                                          <p:spTgt spid="5579802"/>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1000"/>
                                        <p:tgtEl>
                                          <p:spTgt spid="5579788"/>
                                        </p:tgtEl>
                                      </p:cBhvr>
                                    </p:animEffect>
                                    <p:set>
                                      <p:cBhvr>
                                        <p:cTn id="106" dur="1" fill="hold">
                                          <p:stCondLst>
                                            <p:cond delay="999"/>
                                          </p:stCondLst>
                                        </p:cTn>
                                        <p:tgtEl>
                                          <p:spTgt spid="5579788"/>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1000"/>
                                        <p:tgtEl>
                                          <p:spTgt spid="5579803"/>
                                        </p:tgtEl>
                                      </p:cBhvr>
                                    </p:animEffect>
                                    <p:set>
                                      <p:cBhvr>
                                        <p:cTn id="109" dur="1" fill="hold">
                                          <p:stCondLst>
                                            <p:cond delay="999"/>
                                          </p:stCondLst>
                                        </p:cTn>
                                        <p:tgtEl>
                                          <p:spTgt spid="5579803"/>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1000"/>
                                        <p:tgtEl>
                                          <p:spTgt spid="5579789"/>
                                        </p:tgtEl>
                                      </p:cBhvr>
                                    </p:animEffect>
                                    <p:set>
                                      <p:cBhvr>
                                        <p:cTn id="112" dur="1" fill="hold">
                                          <p:stCondLst>
                                            <p:cond delay="999"/>
                                          </p:stCondLst>
                                        </p:cTn>
                                        <p:tgtEl>
                                          <p:spTgt spid="5579789"/>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1000"/>
                                        <p:tgtEl>
                                          <p:spTgt spid="5579804"/>
                                        </p:tgtEl>
                                      </p:cBhvr>
                                    </p:animEffect>
                                    <p:set>
                                      <p:cBhvr>
                                        <p:cTn id="115" dur="1" fill="hold">
                                          <p:stCondLst>
                                            <p:cond delay="999"/>
                                          </p:stCondLst>
                                        </p:cTn>
                                        <p:tgtEl>
                                          <p:spTgt spid="557980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1000"/>
                                        <p:tgtEl>
                                          <p:spTgt spid="5579787"/>
                                        </p:tgtEl>
                                      </p:cBhvr>
                                    </p:animEffect>
                                    <p:set>
                                      <p:cBhvr>
                                        <p:cTn id="118" dur="1" fill="hold">
                                          <p:stCondLst>
                                            <p:cond delay="999"/>
                                          </p:stCondLst>
                                        </p:cTn>
                                        <p:tgtEl>
                                          <p:spTgt spid="5579787"/>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5579805"/>
                                        </p:tgtEl>
                                        <p:attrNameLst>
                                          <p:attrName>style.visibility</p:attrName>
                                        </p:attrNameLst>
                                      </p:cBhvr>
                                      <p:to>
                                        <p:strVal val="visible"/>
                                      </p:to>
                                    </p:set>
                                    <p:animEffect transition="in" filter="fade">
                                      <p:cBhvr>
                                        <p:cTn id="121" dur="1000"/>
                                        <p:tgtEl>
                                          <p:spTgt spid="557980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579790"/>
                                        </p:tgtEl>
                                        <p:attrNameLst>
                                          <p:attrName>style.visibility</p:attrName>
                                        </p:attrNameLst>
                                      </p:cBhvr>
                                      <p:to>
                                        <p:strVal val="visible"/>
                                      </p:to>
                                    </p:set>
                                    <p:animEffect transition="in" filter="fade">
                                      <p:cBhvr>
                                        <p:cTn id="124" dur="1000"/>
                                        <p:tgtEl>
                                          <p:spTgt spid="557979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579806"/>
                                        </p:tgtEl>
                                        <p:attrNameLst>
                                          <p:attrName>style.visibility</p:attrName>
                                        </p:attrNameLst>
                                      </p:cBhvr>
                                      <p:to>
                                        <p:strVal val="visible"/>
                                      </p:to>
                                    </p:set>
                                    <p:animEffect transition="in" filter="fade">
                                      <p:cBhvr>
                                        <p:cTn id="127" dur="1000"/>
                                        <p:tgtEl>
                                          <p:spTgt spid="557980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579780"/>
                                        </p:tgtEl>
                                        <p:attrNameLst>
                                          <p:attrName>style.visibility</p:attrName>
                                        </p:attrNameLst>
                                      </p:cBhvr>
                                      <p:to>
                                        <p:strVal val="visible"/>
                                      </p:to>
                                    </p:set>
                                    <p:animEffect transition="in" filter="fade">
                                      <p:cBhvr>
                                        <p:cTn id="130" dur="1000"/>
                                        <p:tgtEl>
                                          <p:spTgt spid="557978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579807"/>
                                        </p:tgtEl>
                                        <p:attrNameLst>
                                          <p:attrName>style.visibility</p:attrName>
                                        </p:attrNameLst>
                                      </p:cBhvr>
                                      <p:to>
                                        <p:strVal val="visible"/>
                                      </p:to>
                                    </p:set>
                                    <p:animEffect transition="in" filter="fade">
                                      <p:cBhvr>
                                        <p:cTn id="133" dur="1000"/>
                                        <p:tgtEl>
                                          <p:spTgt spid="557980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579781"/>
                                        </p:tgtEl>
                                        <p:attrNameLst>
                                          <p:attrName>style.visibility</p:attrName>
                                        </p:attrNameLst>
                                      </p:cBhvr>
                                      <p:to>
                                        <p:strVal val="visible"/>
                                      </p:to>
                                    </p:set>
                                    <p:animEffect transition="in" filter="fade">
                                      <p:cBhvr>
                                        <p:cTn id="136" dur="1000"/>
                                        <p:tgtEl>
                                          <p:spTgt spid="5579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9779" grpId="0" animBg="1"/>
      <p:bldP spid="5579779" grpId="1" animBg="1"/>
      <p:bldP spid="5579780" grpId="0" animBg="1"/>
      <p:bldP spid="5579781" grpId="0" animBg="1"/>
      <p:bldP spid="5579782" grpId="0" animBg="1"/>
      <p:bldP spid="5579782" grpId="1" animBg="1"/>
      <p:bldP spid="5579783" grpId="0" animBg="1"/>
      <p:bldP spid="5579783" grpId="1" animBg="1"/>
      <p:bldP spid="5579784" grpId="0" animBg="1"/>
      <p:bldP spid="5579784" grpId="1" animBg="1"/>
      <p:bldP spid="5579785" grpId="0" animBg="1"/>
      <p:bldP spid="5579785" grpId="1" animBg="1"/>
      <p:bldP spid="5579786" grpId="0" animBg="1"/>
      <p:bldP spid="5579786" grpId="1" animBg="1"/>
      <p:bldP spid="5579787" grpId="0" animBg="1"/>
      <p:bldP spid="5579787" grpId="1" animBg="1"/>
      <p:bldP spid="5579788" grpId="0" animBg="1"/>
      <p:bldP spid="5579788" grpId="1" animBg="1"/>
      <p:bldP spid="5579789" grpId="0" animBg="1"/>
      <p:bldP spid="5579789" grpId="1" animBg="1"/>
      <p:bldP spid="5579790" grpId="0" animBg="1"/>
      <p:bldP spid="5579796" grpId="0"/>
      <p:bldP spid="5579796" grpId="1"/>
      <p:bldP spid="5579797" grpId="0"/>
      <p:bldP spid="5579797" grpId="1"/>
      <p:bldP spid="5579798" grpId="0"/>
      <p:bldP spid="5579798" grpId="1"/>
      <p:bldP spid="5579799" grpId="0"/>
      <p:bldP spid="5579799" grpId="1"/>
      <p:bldP spid="5579800" grpId="0"/>
      <p:bldP spid="5579800" grpId="1"/>
      <p:bldP spid="5579801" grpId="0"/>
      <p:bldP spid="5579801" grpId="1"/>
      <p:bldP spid="5579802" grpId="0"/>
      <p:bldP spid="5579802" grpId="1"/>
      <p:bldP spid="5579803" grpId="0"/>
      <p:bldP spid="5579803" grpId="1"/>
      <p:bldP spid="5579804" grpId="0"/>
      <p:bldP spid="5579804" grpId="1"/>
      <p:bldP spid="5579805" grpId="0"/>
      <p:bldP spid="5579806" grpId="0"/>
      <p:bldP spid="55798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758" y="1632300"/>
            <a:ext cx="3846513" cy="459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Industrial Energy Demand</a:t>
            </a:r>
            <a:endParaRPr lang="en-US" sz="2800" b="1" dirty="0">
              <a:solidFill>
                <a:srgbClr val="013C80"/>
              </a:solidFill>
              <a:latin typeface="55 Helvetica Roman"/>
              <a:cs typeface="Arial" pitchFamily="34" charset="0"/>
            </a:endParaRPr>
          </a:p>
        </p:txBody>
      </p:sp>
      <p:sp>
        <p:nvSpPr>
          <p:cNvPr id="26" name="TextBox 25"/>
          <p:cNvSpPr txBox="1"/>
          <p:nvPr/>
        </p:nvSpPr>
        <p:spPr>
          <a:xfrm>
            <a:off x="381000" y="995152"/>
            <a:ext cx="83067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By Fuel</a:t>
            </a:r>
          </a:p>
        </p:txBody>
      </p:sp>
      <p:sp>
        <p:nvSpPr>
          <p:cNvPr id="30" name="TextBox 29"/>
          <p:cNvSpPr txBox="1"/>
          <p:nvPr/>
        </p:nvSpPr>
        <p:spPr>
          <a:xfrm>
            <a:off x="381000" y="1306248"/>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31" name="Text Box 32"/>
          <p:cNvSpPr txBox="1">
            <a:spLocks noChangeArrowheads="1"/>
          </p:cNvSpPr>
          <p:nvPr/>
        </p:nvSpPr>
        <p:spPr bwMode="auto">
          <a:xfrm>
            <a:off x="3109502" y="2180147"/>
            <a:ext cx="923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Electricity</a:t>
            </a:r>
            <a:endParaRPr lang="en-US" sz="1200" b="1" dirty="0"/>
          </a:p>
        </p:txBody>
      </p:sp>
      <p:sp>
        <p:nvSpPr>
          <p:cNvPr id="39" name="Text Box 37"/>
          <p:cNvSpPr txBox="1">
            <a:spLocks noChangeArrowheads="1"/>
          </p:cNvSpPr>
          <p:nvPr/>
        </p:nvSpPr>
        <p:spPr bwMode="auto">
          <a:xfrm>
            <a:off x="2975248" y="5029200"/>
            <a:ext cx="10438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Oil</a:t>
            </a:r>
            <a:endParaRPr lang="en-US" sz="1200" b="1" dirty="0">
              <a:solidFill>
                <a:schemeClr val="bg1"/>
              </a:solidFill>
            </a:endParaRPr>
          </a:p>
        </p:txBody>
      </p:sp>
      <p:sp>
        <p:nvSpPr>
          <p:cNvPr id="43" name="Text Box 37"/>
          <p:cNvSpPr txBox="1">
            <a:spLocks noChangeArrowheads="1"/>
          </p:cNvSpPr>
          <p:nvPr/>
        </p:nvSpPr>
        <p:spPr bwMode="auto">
          <a:xfrm>
            <a:off x="3146502" y="4029582"/>
            <a:ext cx="872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Gas</a:t>
            </a:r>
            <a:endParaRPr lang="en-US" sz="1200" b="1" dirty="0">
              <a:solidFill>
                <a:schemeClr val="bg1"/>
              </a:solidFill>
            </a:endParaRPr>
          </a:p>
        </p:txBody>
      </p:sp>
      <p:sp>
        <p:nvSpPr>
          <p:cNvPr id="44" name="Text Box 35"/>
          <p:cNvSpPr txBox="1">
            <a:spLocks noChangeArrowheads="1"/>
          </p:cNvSpPr>
          <p:nvPr/>
        </p:nvSpPr>
        <p:spPr bwMode="auto">
          <a:xfrm>
            <a:off x="2673503" y="2771001"/>
            <a:ext cx="13590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Renewables</a:t>
            </a:r>
            <a:endParaRPr lang="en-US" sz="1200" b="1" dirty="0"/>
          </a:p>
        </p:txBody>
      </p:sp>
      <p:sp>
        <p:nvSpPr>
          <p:cNvPr id="47" name="Text Box 37"/>
          <p:cNvSpPr txBox="1">
            <a:spLocks noChangeArrowheads="1"/>
          </p:cNvSpPr>
          <p:nvPr/>
        </p:nvSpPr>
        <p:spPr bwMode="auto">
          <a:xfrm>
            <a:off x="3146502" y="3133416"/>
            <a:ext cx="8725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Coal</a:t>
            </a:r>
            <a:endParaRPr lang="en-US" sz="1200" b="1" dirty="0"/>
          </a:p>
        </p:txBody>
      </p:sp>
      <p:grpSp>
        <p:nvGrpSpPr>
          <p:cNvPr id="2" name="Group 1"/>
          <p:cNvGrpSpPr/>
          <p:nvPr/>
        </p:nvGrpSpPr>
        <p:grpSpPr>
          <a:xfrm>
            <a:off x="4572000" y="1006162"/>
            <a:ext cx="3885252" cy="5231373"/>
            <a:chOff x="4572000" y="1006162"/>
            <a:chExt cx="3885252" cy="5231373"/>
          </a:xfrm>
        </p:grpSpPr>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32965" y="1644898"/>
              <a:ext cx="3824287" cy="45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572000" y="1006162"/>
              <a:ext cx="106952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By Region</a:t>
              </a:r>
            </a:p>
          </p:txBody>
        </p:sp>
        <p:sp>
          <p:nvSpPr>
            <p:cNvPr id="27" name="TextBox 26"/>
            <p:cNvSpPr txBox="1"/>
            <p:nvPr/>
          </p:nvSpPr>
          <p:spPr>
            <a:xfrm>
              <a:off x="4572000" y="1317258"/>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32" name="Text Box 29"/>
            <p:cNvSpPr txBox="1">
              <a:spLocks noChangeArrowheads="1"/>
            </p:cNvSpPr>
            <p:nvPr/>
          </p:nvSpPr>
          <p:spPr bwMode="auto">
            <a:xfrm>
              <a:off x="6961286" y="5078355"/>
              <a:ext cx="119211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solidFill>
                    <a:schemeClr val="bg1"/>
                  </a:solidFill>
                </a:rPr>
                <a:t>OECD</a:t>
              </a:r>
              <a:endParaRPr lang="en-US" sz="1200" b="1" dirty="0">
                <a:solidFill>
                  <a:schemeClr val="bg1"/>
                </a:solidFill>
              </a:endParaRPr>
            </a:p>
          </p:txBody>
        </p:sp>
        <p:sp>
          <p:nvSpPr>
            <p:cNvPr id="45" name="Text Box 29"/>
            <p:cNvSpPr txBox="1">
              <a:spLocks noChangeArrowheads="1"/>
            </p:cNvSpPr>
            <p:nvPr/>
          </p:nvSpPr>
          <p:spPr bwMode="auto">
            <a:xfrm>
              <a:off x="6961286" y="4038600"/>
              <a:ext cx="119211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solidFill>
                    <a:schemeClr val="bg1"/>
                  </a:solidFill>
                </a:rPr>
                <a:t>China</a:t>
              </a:r>
              <a:endParaRPr lang="en-US" sz="1200" b="1" dirty="0">
                <a:solidFill>
                  <a:schemeClr val="bg1"/>
                </a:solidFill>
              </a:endParaRPr>
            </a:p>
          </p:txBody>
        </p:sp>
        <p:sp>
          <p:nvSpPr>
            <p:cNvPr id="46" name="Text Box 29"/>
            <p:cNvSpPr txBox="1">
              <a:spLocks noChangeArrowheads="1"/>
            </p:cNvSpPr>
            <p:nvPr/>
          </p:nvSpPr>
          <p:spPr bwMode="auto">
            <a:xfrm>
              <a:off x="6961286" y="3429001"/>
              <a:ext cx="1192114"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solidFill>
                    <a:schemeClr val="bg1"/>
                  </a:solidFill>
                </a:rPr>
                <a:t>India</a:t>
              </a:r>
              <a:endParaRPr lang="en-US" sz="1200" b="1" dirty="0">
                <a:solidFill>
                  <a:schemeClr val="bg1"/>
                </a:solidFill>
              </a:endParaRPr>
            </a:p>
          </p:txBody>
        </p:sp>
        <p:sp>
          <p:nvSpPr>
            <p:cNvPr id="49" name="Text Box 29"/>
            <p:cNvSpPr txBox="1">
              <a:spLocks noChangeArrowheads="1"/>
            </p:cNvSpPr>
            <p:nvPr/>
          </p:nvSpPr>
          <p:spPr bwMode="auto">
            <a:xfrm>
              <a:off x="7283613" y="2286001"/>
              <a:ext cx="869787"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wrap="square">
              <a:spAutoFit/>
            </a:bodyPr>
            <a:lstStyle/>
            <a:p>
              <a:pPr algn="r"/>
              <a:r>
                <a:rPr lang="en-US" sz="1200" b="1" dirty="0" smtClean="0">
                  <a:solidFill>
                    <a:schemeClr val="bg1"/>
                  </a:solidFill>
                </a:rPr>
                <a:t>Rest of Non OECD</a:t>
              </a:r>
              <a:endParaRPr lang="en-US" sz="1200" b="1" dirty="0">
                <a:solidFill>
                  <a:schemeClr val="bg1"/>
                </a:solidFill>
              </a:endParaRPr>
            </a:p>
          </p:txBody>
        </p:sp>
      </p:grpSp>
      <p:sp>
        <p:nvSpPr>
          <p:cNvPr id="29" name="Text Box 35"/>
          <p:cNvSpPr txBox="1">
            <a:spLocks noChangeArrowheads="1"/>
          </p:cNvSpPr>
          <p:nvPr/>
        </p:nvSpPr>
        <p:spPr bwMode="auto">
          <a:xfrm>
            <a:off x="1371600" y="2043499"/>
            <a:ext cx="1110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t>Market Heat</a:t>
            </a:r>
            <a:endParaRPr lang="en-US" sz="1200" b="1" dirty="0"/>
          </a:p>
        </p:txBody>
      </p:sp>
      <p:cxnSp>
        <p:nvCxnSpPr>
          <p:cNvPr id="33" name="Straight Arrow Connector 32"/>
          <p:cNvCxnSpPr/>
          <p:nvPr/>
        </p:nvCxnSpPr>
        <p:spPr>
          <a:xfrm>
            <a:off x="1989362" y="2272099"/>
            <a:ext cx="684141" cy="547301"/>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25043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XOM 2012 PPT Electric.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p:cNvSpPr>
            <a:spLocks noGrp="1" noChangeArrowheads="1"/>
          </p:cNvSpPr>
          <p:nvPr>
            <p:ph type="title"/>
          </p:nvPr>
        </p:nvSpPr>
        <p:spPr>
          <a:xfrm>
            <a:off x="276225" y="4343400"/>
            <a:ext cx="5591175"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sz="3600" b="0" dirty="0" smtClean="0">
                <a:solidFill>
                  <a:schemeClr val="bg1"/>
                </a:solidFill>
                <a:latin typeface="35 Helvetica Thin"/>
                <a:cs typeface="35 Helvetica Thin"/>
              </a:rPr>
              <a:t>Electricity generation</a:t>
            </a:r>
            <a:endParaRPr lang="en-US" sz="3600" b="0" dirty="0">
              <a:solidFill>
                <a:schemeClr val="bg1"/>
              </a:solidFill>
              <a:latin typeface="35 Helvetica Thin"/>
              <a:cs typeface="35 Helvetica Thin"/>
            </a:endParaRPr>
          </a:p>
        </p:txBody>
      </p:sp>
      <p:pic>
        <p:nvPicPr>
          <p:cNvPr id="6" name="Picture 5" descr="Electic Gen Char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2200" y="2819400"/>
            <a:ext cx="2587838" cy="2618319"/>
          </a:xfrm>
          <a:prstGeom prst="rect">
            <a:avLst/>
          </a:prstGeom>
        </p:spPr>
      </p:pic>
    </p:spTree>
    <p:extLst>
      <p:ext uri="{BB962C8B-B14F-4D97-AF65-F5344CB8AC3E}">
        <p14:creationId xmlns:p14="http://schemas.microsoft.com/office/powerpoint/2010/main" val="385704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02175" y="1613229"/>
            <a:ext cx="4289425"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199" y="1618941"/>
            <a:ext cx="4354513"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Electricity Demand by Region</a:t>
            </a:r>
            <a:endParaRPr lang="en-US" sz="2800" b="1" dirty="0">
              <a:solidFill>
                <a:srgbClr val="013C80"/>
              </a:solidFill>
              <a:latin typeface="55 Helvetica Roman"/>
              <a:cs typeface="Arial" pitchFamily="34" charset="0"/>
            </a:endParaRPr>
          </a:p>
        </p:txBody>
      </p:sp>
      <p:sp>
        <p:nvSpPr>
          <p:cNvPr id="54" name="TextBox 53"/>
          <p:cNvSpPr txBox="1"/>
          <p:nvPr/>
        </p:nvSpPr>
        <p:spPr>
          <a:xfrm>
            <a:off x="356399" y="1027829"/>
            <a:ext cx="11015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Non OECD</a:t>
            </a:r>
          </a:p>
        </p:txBody>
      </p:sp>
      <p:sp>
        <p:nvSpPr>
          <p:cNvPr id="56" name="TextBox 55"/>
          <p:cNvSpPr txBox="1"/>
          <p:nvPr/>
        </p:nvSpPr>
        <p:spPr>
          <a:xfrm>
            <a:off x="356399" y="1338925"/>
            <a:ext cx="1231876" cy="276999"/>
          </a:xfrm>
          <a:prstGeom prst="rect">
            <a:avLst/>
          </a:prstGeom>
          <a:noFill/>
        </p:spPr>
        <p:txBody>
          <a:bodyPr wrap="none" rtlCol="0">
            <a:spAutoFit/>
          </a:bodyPr>
          <a:lstStyle/>
          <a:p>
            <a:r>
              <a:rPr lang="en-US" sz="1200" dirty="0" smtClean="0">
                <a:cs typeface="Arial" pitchFamily="34" charset="0"/>
              </a:rPr>
              <a:t>Thousand </a:t>
            </a:r>
            <a:r>
              <a:rPr lang="en-US" sz="1200" dirty="0" err="1" smtClean="0">
                <a:cs typeface="Arial" pitchFamily="34" charset="0"/>
              </a:rPr>
              <a:t>TWh</a:t>
            </a:r>
            <a:endParaRPr lang="en-US" sz="1200" dirty="0" smtClean="0">
              <a:cs typeface="Arial" pitchFamily="34" charset="0"/>
            </a:endParaRPr>
          </a:p>
        </p:txBody>
      </p:sp>
      <p:sp>
        <p:nvSpPr>
          <p:cNvPr id="69" name="Text Box 35"/>
          <p:cNvSpPr txBox="1">
            <a:spLocks noChangeArrowheads="1"/>
          </p:cNvSpPr>
          <p:nvPr/>
        </p:nvSpPr>
        <p:spPr bwMode="auto">
          <a:xfrm>
            <a:off x="2743200" y="3505200"/>
            <a:ext cx="14379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Middle East</a:t>
            </a:r>
            <a:endParaRPr lang="en-US" sz="1200" b="1" dirty="0">
              <a:solidFill>
                <a:schemeClr val="bg1"/>
              </a:solidFill>
            </a:endParaRPr>
          </a:p>
        </p:txBody>
      </p:sp>
      <p:sp>
        <p:nvSpPr>
          <p:cNvPr id="70" name="Text Box 35"/>
          <p:cNvSpPr txBox="1">
            <a:spLocks noChangeArrowheads="1"/>
          </p:cNvSpPr>
          <p:nvPr/>
        </p:nvSpPr>
        <p:spPr bwMode="auto">
          <a:xfrm>
            <a:off x="1852258" y="2743200"/>
            <a:ext cx="13395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Southeast Asia</a:t>
            </a:r>
            <a:endParaRPr lang="en-US" sz="1200" b="1" dirty="0"/>
          </a:p>
        </p:txBody>
      </p:sp>
      <p:sp>
        <p:nvSpPr>
          <p:cNvPr id="71" name="Text Box 35"/>
          <p:cNvSpPr txBox="1">
            <a:spLocks noChangeArrowheads="1"/>
          </p:cNvSpPr>
          <p:nvPr/>
        </p:nvSpPr>
        <p:spPr bwMode="auto">
          <a:xfrm>
            <a:off x="1885099" y="2515922"/>
            <a:ext cx="14538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Russia/Caspian</a:t>
            </a:r>
            <a:endParaRPr lang="en-US" sz="1200" b="1" dirty="0"/>
          </a:p>
        </p:txBody>
      </p:sp>
      <p:sp>
        <p:nvSpPr>
          <p:cNvPr id="72" name="Text Box 35"/>
          <p:cNvSpPr txBox="1">
            <a:spLocks noChangeArrowheads="1"/>
          </p:cNvSpPr>
          <p:nvPr/>
        </p:nvSpPr>
        <p:spPr bwMode="auto">
          <a:xfrm>
            <a:off x="2413799" y="2202897"/>
            <a:ext cx="176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Other Non OECD</a:t>
            </a:r>
            <a:endParaRPr lang="en-US" sz="1200" b="1" dirty="0"/>
          </a:p>
        </p:txBody>
      </p:sp>
      <p:sp>
        <p:nvSpPr>
          <p:cNvPr id="73" name="Text Box 35"/>
          <p:cNvSpPr txBox="1">
            <a:spLocks noChangeArrowheads="1"/>
          </p:cNvSpPr>
          <p:nvPr/>
        </p:nvSpPr>
        <p:spPr bwMode="auto">
          <a:xfrm>
            <a:off x="3021346" y="4953000"/>
            <a:ext cx="11598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China</a:t>
            </a:r>
            <a:endParaRPr lang="en-US" sz="1200" b="1" dirty="0">
              <a:solidFill>
                <a:schemeClr val="bg1"/>
              </a:solidFill>
            </a:endParaRPr>
          </a:p>
        </p:txBody>
      </p:sp>
      <p:cxnSp>
        <p:nvCxnSpPr>
          <p:cNvPr id="19" name="Straight Arrow Connector 18"/>
          <p:cNvCxnSpPr/>
          <p:nvPr/>
        </p:nvCxnSpPr>
        <p:spPr>
          <a:xfrm>
            <a:off x="3270034" y="2714260"/>
            <a:ext cx="515365" cy="40994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 Box 35"/>
          <p:cNvSpPr txBox="1">
            <a:spLocks noChangeArrowheads="1"/>
          </p:cNvSpPr>
          <p:nvPr/>
        </p:nvSpPr>
        <p:spPr bwMode="auto">
          <a:xfrm>
            <a:off x="2315850" y="3810000"/>
            <a:ext cx="18653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Africa</a:t>
            </a:r>
            <a:endParaRPr lang="en-US" sz="1200" b="1" dirty="0">
              <a:solidFill>
                <a:schemeClr val="bg1"/>
              </a:solidFill>
            </a:endParaRPr>
          </a:p>
        </p:txBody>
      </p:sp>
      <p:sp>
        <p:nvSpPr>
          <p:cNvPr id="22" name="Text Box 35"/>
          <p:cNvSpPr txBox="1">
            <a:spLocks noChangeArrowheads="1"/>
          </p:cNvSpPr>
          <p:nvPr/>
        </p:nvSpPr>
        <p:spPr bwMode="auto">
          <a:xfrm>
            <a:off x="3176128" y="4191000"/>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India</a:t>
            </a:r>
            <a:endParaRPr lang="en-US" sz="1200" b="1" dirty="0">
              <a:solidFill>
                <a:schemeClr val="bg1"/>
              </a:solidFill>
            </a:endParaRPr>
          </a:p>
        </p:txBody>
      </p:sp>
      <p:sp>
        <p:nvSpPr>
          <p:cNvPr id="27" name="TextBox 26"/>
          <p:cNvSpPr txBox="1"/>
          <p:nvPr/>
        </p:nvSpPr>
        <p:spPr>
          <a:xfrm>
            <a:off x="4769765" y="1333213"/>
            <a:ext cx="1231876" cy="276999"/>
          </a:xfrm>
          <a:prstGeom prst="rect">
            <a:avLst/>
          </a:prstGeom>
          <a:noFill/>
        </p:spPr>
        <p:txBody>
          <a:bodyPr wrap="none" rtlCol="0">
            <a:spAutoFit/>
          </a:bodyPr>
          <a:lstStyle/>
          <a:p>
            <a:r>
              <a:rPr lang="en-US" sz="1200" dirty="0" smtClean="0">
                <a:cs typeface="Arial" pitchFamily="34" charset="0"/>
              </a:rPr>
              <a:t>Thousand </a:t>
            </a:r>
            <a:r>
              <a:rPr lang="en-US" sz="1200" dirty="0" err="1" smtClean="0">
                <a:cs typeface="Arial" pitchFamily="34" charset="0"/>
              </a:rPr>
              <a:t>TWh</a:t>
            </a:r>
            <a:endParaRPr lang="en-US" sz="1200" dirty="0" smtClean="0">
              <a:cs typeface="Arial" pitchFamily="34" charset="0"/>
            </a:endParaRPr>
          </a:p>
        </p:txBody>
      </p:sp>
      <p:sp>
        <p:nvSpPr>
          <p:cNvPr id="28" name="Text Box 35"/>
          <p:cNvSpPr txBox="1">
            <a:spLocks noChangeArrowheads="1"/>
          </p:cNvSpPr>
          <p:nvPr/>
        </p:nvSpPr>
        <p:spPr bwMode="auto">
          <a:xfrm>
            <a:off x="7078349" y="5101399"/>
            <a:ext cx="14314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North America</a:t>
            </a:r>
            <a:endParaRPr lang="en-US" sz="1200" b="1" dirty="0">
              <a:solidFill>
                <a:schemeClr val="bg1"/>
              </a:solidFill>
            </a:endParaRPr>
          </a:p>
        </p:txBody>
      </p:sp>
      <p:sp>
        <p:nvSpPr>
          <p:cNvPr id="30" name="Text Box 35"/>
          <p:cNvSpPr txBox="1">
            <a:spLocks noChangeArrowheads="1"/>
          </p:cNvSpPr>
          <p:nvPr/>
        </p:nvSpPr>
        <p:spPr bwMode="auto">
          <a:xfrm>
            <a:off x="7078349" y="4419600"/>
            <a:ext cx="14314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Europe OECD</a:t>
            </a:r>
            <a:endParaRPr lang="en-US" sz="1200" b="1" dirty="0">
              <a:solidFill>
                <a:schemeClr val="bg1"/>
              </a:solidFill>
            </a:endParaRPr>
          </a:p>
        </p:txBody>
      </p:sp>
      <p:sp>
        <p:nvSpPr>
          <p:cNvPr id="31" name="Text Box 35"/>
          <p:cNvSpPr txBox="1">
            <a:spLocks noChangeArrowheads="1"/>
          </p:cNvSpPr>
          <p:nvPr/>
        </p:nvSpPr>
        <p:spPr bwMode="auto">
          <a:xfrm>
            <a:off x="7071625" y="3914001"/>
            <a:ext cx="14314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Other OECD</a:t>
            </a:r>
            <a:endParaRPr lang="en-US" sz="1200" b="1" dirty="0">
              <a:solidFill>
                <a:schemeClr val="bg1"/>
              </a:solidFill>
            </a:endParaRPr>
          </a:p>
        </p:txBody>
      </p:sp>
      <p:sp>
        <p:nvSpPr>
          <p:cNvPr id="32" name="TextBox 31"/>
          <p:cNvSpPr txBox="1"/>
          <p:nvPr/>
        </p:nvSpPr>
        <p:spPr>
          <a:xfrm>
            <a:off x="4769765" y="1022117"/>
            <a:ext cx="7040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OECD</a:t>
            </a:r>
          </a:p>
        </p:txBody>
      </p:sp>
      <p:cxnSp>
        <p:nvCxnSpPr>
          <p:cNvPr id="33" name="Straight Arrow Connector 32"/>
          <p:cNvCxnSpPr/>
          <p:nvPr/>
        </p:nvCxnSpPr>
        <p:spPr>
          <a:xfrm>
            <a:off x="3130345" y="2966020"/>
            <a:ext cx="578854" cy="460441"/>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1201844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58987" y="1017268"/>
            <a:ext cx="4059233" cy="5196448"/>
            <a:chOff x="358987" y="1017268"/>
            <a:chExt cx="4059233" cy="5196448"/>
          </a:xfrm>
        </p:grpSpPr>
        <p:pic>
          <p:nvPicPr>
            <p:cNvPr id="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4070" y="1608379"/>
              <a:ext cx="399415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Box 38"/>
            <p:cNvSpPr txBox="1"/>
            <p:nvPr/>
          </p:nvSpPr>
          <p:spPr>
            <a:xfrm>
              <a:off x="358987" y="1017268"/>
              <a:ext cx="20345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Electricity Generation</a:t>
              </a:r>
            </a:p>
          </p:txBody>
        </p:sp>
        <p:sp>
          <p:nvSpPr>
            <p:cNvPr id="50" name="TextBox 49"/>
            <p:cNvSpPr txBox="1"/>
            <p:nvPr/>
          </p:nvSpPr>
          <p:spPr>
            <a:xfrm>
              <a:off x="358987" y="1328363"/>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51" name="Text Box 35"/>
            <p:cNvSpPr txBox="1">
              <a:spLocks noChangeArrowheads="1"/>
            </p:cNvSpPr>
            <p:nvPr/>
          </p:nvSpPr>
          <p:spPr bwMode="auto">
            <a:xfrm>
              <a:off x="917898" y="5514201"/>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solidFill>
                    <a:schemeClr val="bg1"/>
                  </a:solidFill>
                </a:rPr>
                <a:t>Oil</a:t>
              </a:r>
              <a:endParaRPr lang="en-US" sz="1200" b="1" dirty="0">
                <a:solidFill>
                  <a:schemeClr val="bg1"/>
                </a:solidFill>
              </a:endParaRPr>
            </a:p>
          </p:txBody>
        </p:sp>
        <p:sp>
          <p:nvSpPr>
            <p:cNvPr id="52" name="Text Box 35"/>
            <p:cNvSpPr txBox="1">
              <a:spLocks noChangeArrowheads="1"/>
            </p:cNvSpPr>
            <p:nvPr/>
          </p:nvSpPr>
          <p:spPr bwMode="auto">
            <a:xfrm>
              <a:off x="3021661" y="2847201"/>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Nuclear</a:t>
              </a:r>
              <a:endParaRPr lang="en-US" sz="1200" b="1" dirty="0">
                <a:solidFill>
                  <a:schemeClr val="bg1"/>
                </a:solidFill>
              </a:endParaRPr>
            </a:p>
          </p:txBody>
        </p:sp>
        <p:sp>
          <p:nvSpPr>
            <p:cNvPr id="53" name="Text Box 35"/>
            <p:cNvSpPr txBox="1">
              <a:spLocks noChangeArrowheads="1"/>
            </p:cNvSpPr>
            <p:nvPr/>
          </p:nvSpPr>
          <p:spPr bwMode="auto">
            <a:xfrm>
              <a:off x="3021661" y="5057001"/>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Gas</a:t>
              </a:r>
              <a:endParaRPr lang="en-US" sz="1200" b="1" dirty="0">
                <a:solidFill>
                  <a:schemeClr val="bg1"/>
                </a:solidFill>
              </a:endParaRPr>
            </a:p>
          </p:txBody>
        </p:sp>
        <p:sp>
          <p:nvSpPr>
            <p:cNvPr id="54" name="Text Box 35"/>
            <p:cNvSpPr txBox="1">
              <a:spLocks noChangeArrowheads="1"/>
            </p:cNvSpPr>
            <p:nvPr/>
          </p:nvSpPr>
          <p:spPr bwMode="auto">
            <a:xfrm>
              <a:off x="2590800" y="2237601"/>
              <a:ext cx="142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Renewables</a:t>
              </a:r>
              <a:endParaRPr lang="en-US" sz="1200" b="1" dirty="0"/>
            </a:p>
          </p:txBody>
        </p:sp>
        <p:sp>
          <p:nvSpPr>
            <p:cNvPr id="55" name="Text Box 35"/>
            <p:cNvSpPr txBox="1">
              <a:spLocks noChangeArrowheads="1"/>
            </p:cNvSpPr>
            <p:nvPr/>
          </p:nvSpPr>
          <p:spPr bwMode="auto">
            <a:xfrm>
              <a:off x="3021660" y="3810000"/>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Coal</a:t>
              </a:r>
              <a:endParaRPr lang="en-US" sz="1200" b="1" dirty="0">
                <a:solidFill>
                  <a:schemeClr val="bg1"/>
                </a:solidFill>
              </a:endParaRPr>
            </a:p>
          </p:txBody>
        </p:sp>
      </p:grpSp>
      <p:sp>
        <p:nvSpPr>
          <p:cNvPr id="6" name="TextBox 5"/>
          <p:cNvSpPr txBox="1"/>
          <p:nvPr/>
        </p:nvSpPr>
        <p:spPr>
          <a:xfrm>
            <a:off x="358987" y="1017268"/>
            <a:ext cx="20345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Electricity Generation</a:t>
            </a:r>
          </a:p>
        </p:txBody>
      </p:sp>
      <p:grpSp>
        <p:nvGrpSpPr>
          <p:cNvPr id="2" name="Group 1"/>
          <p:cNvGrpSpPr/>
          <p:nvPr/>
        </p:nvGrpSpPr>
        <p:grpSpPr>
          <a:xfrm>
            <a:off x="358987" y="1328363"/>
            <a:ext cx="4059233" cy="4885353"/>
            <a:chOff x="358987" y="1328363"/>
            <a:chExt cx="4059233" cy="4885353"/>
          </a:xfrm>
        </p:grpSpPr>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4070" y="1608379"/>
              <a:ext cx="399415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8987" y="1328363"/>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26" name="Text Box 35"/>
            <p:cNvSpPr txBox="1">
              <a:spLocks noChangeArrowheads="1"/>
            </p:cNvSpPr>
            <p:nvPr/>
          </p:nvSpPr>
          <p:spPr bwMode="auto">
            <a:xfrm>
              <a:off x="2971800" y="4987576"/>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OECD</a:t>
              </a:r>
              <a:endParaRPr lang="en-US" sz="1200" b="1" dirty="0">
                <a:solidFill>
                  <a:schemeClr val="bg1"/>
                </a:solidFill>
              </a:endParaRPr>
            </a:p>
          </p:txBody>
        </p:sp>
        <p:sp>
          <p:nvSpPr>
            <p:cNvPr id="27" name="Text Box 35"/>
            <p:cNvSpPr txBox="1">
              <a:spLocks noChangeArrowheads="1"/>
            </p:cNvSpPr>
            <p:nvPr/>
          </p:nvSpPr>
          <p:spPr bwMode="auto">
            <a:xfrm>
              <a:off x="2971800" y="2986746"/>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Non OECD</a:t>
              </a:r>
              <a:endParaRPr lang="en-US" sz="1200" b="1" dirty="0">
                <a:solidFill>
                  <a:schemeClr val="bg1"/>
                </a:solidFill>
              </a:endParaRPr>
            </a:p>
          </p:txBody>
        </p:sp>
      </p:grpSp>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Fueling Electricity Generation Varies by Region</a:t>
            </a:r>
            <a:endParaRPr lang="en-US" sz="2800" b="1" dirty="0">
              <a:solidFill>
                <a:srgbClr val="013C80"/>
              </a:solidFill>
              <a:latin typeface="55 Helvetica Roman"/>
              <a:cs typeface="Arial" pitchFamily="34" charset="0"/>
            </a:endParaRPr>
          </a:p>
        </p:txBody>
      </p:sp>
      <p:sp>
        <p:nvSpPr>
          <p:cNvPr id="23" name="TextBox 22"/>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grpSp>
        <p:nvGrpSpPr>
          <p:cNvPr id="3" name="Group 2"/>
          <p:cNvGrpSpPr/>
          <p:nvPr/>
        </p:nvGrpSpPr>
        <p:grpSpPr>
          <a:xfrm>
            <a:off x="4648200" y="1017268"/>
            <a:ext cx="4004981" cy="5078732"/>
            <a:chOff x="4648200" y="1017268"/>
            <a:chExt cx="4004981" cy="5078732"/>
          </a:xfrm>
        </p:grpSpPr>
        <p:pic>
          <p:nvPicPr>
            <p:cNvPr id="614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68556" y="1606550"/>
              <a:ext cx="398462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4648200" y="1017268"/>
              <a:ext cx="3733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Growth in </a:t>
              </a:r>
              <a:r>
                <a:rPr lang="en-US" dirty="0" smtClean="0"/>
                <a:t>Fuels from 2010 to 2040</a:t>
              </a:r>
              <a:endParaRPr lang="en-US" dirty="0"/>
            </a:p>
          </p:txBody>
        </p:sp>
        <p:sp>
          <p:nvSpPr>
            <p:cNvPr id="44" name="TextBox 43"/>
            <p:cNvSpPr txBox="1"/>
            <p:nvPr/>
          </p:nvSpPr>
          <p:spPr>
            <a:xfrm>
              <a:off x="4648200" y="1328364"/>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45" name="Text Box 35"/>
            <p:cNvSpPr txBox="1">
              <a:spLocks noChangeArrowheads="1"/>
            </p:cNvSpPr>
            <p:nvPr/>
          </p:nvSpPr>
          <p:spPr bwMode="auto">
            <a:xfrm>
              <a:off x="5544812" y="4953000"/>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ctr"/>
              <a:r>
                <a:rPr lang="en-US" sz="1200" b="1" dirty="0" smtClean="0"/>
                <a:t>Oil</a:t>
              </a:r>
              <a:endParaRPr lang="en-US" sz="1200" b="1" dirty="0"/>
            </a:p>
          </p:txBody>
        </p:sp>
        <p:sp>
          <p:nvSpPr>
            <p:cNvPr id="46" name="Text Box 35"/>
            <p:cNvSpPr txBox="1">
              <a:spLocks noChangeArrowheads="1"/>
            </p:cNvSpPr>
            <p:nvPr/>
          </p:nvSpPr>
          <p:spPr bwMode="auto">
            <a:xfrm>
              <a:off x="5544812" y="2999601"/>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ctr"/>
              <a:r>
                <a:rPr lang="en-US" sz="1200" b="1" dirty="0" smtClean="0">
                  <a:solidFill>
                    <a:schemeClr val="bg1"/>
                  </a:solidFill>
                </a:rPr>
                <a:t>Nuclear</a:t>
              </a:r>
              <a:endParaRPr lang="en-US" sz="1200" b="1" dirty="0">
                <a:solidFill>
                  <a:schemeClr val="bg1"/>
                </a:solidFill>
              </a:endParaRPr>
            </a:p>
          </p:txBody>
        </p:sp>
        <p:sp>
          <p:nvSpPr>
            <p:cNvPr id="47" name="Text Box 35"/>
            <p:cNvSpPr txBox="1">
              <a:spLocks noChangeArrowheads="1"/>
            </p:cNvSpPr>
            <p:nvPr/>
          </p:nvSpPr>
          <p:spPr bwMode="auto">
            <a:xfrm>
              <a:off x="5544812" y="3685401"/>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ctr"/>
              <a:r>
                <a:rPr lang="en-US" sz="1200" b="1" dirty="0" smtClean="0">
                  <a:solidFill>
                    <a:schemeClr val="bg1"/>
                  </a:solidFill>
                </a:rPr>
                <a:t>Gas</a:t>
              </a:r>
              <a:endParaRPr lang="en-US" sz="1200" b="1" dirty="0">
                <a:solidFill>
                  <a:schemeClr val="bg1"/>
                </a:solidFill>
              </a:endParaRPr>
            </a:p>
          </p:txBody>
        </p:sp>
        <p:sp>
          <p:nvSpPr>
            <p:cNvPr id="48" name="Text Box 35"/>
            <p:cNvSpPr txBox="1">
              <a:spLocks noChangeArrowheads="1"/>
            </p:cNvSpPr>
            <p:nvPr/>
          </p:nvSpPr>
          <p:spPr bwMode="auto">
            <a:xfrm>
              <a:off x="5334000" y="2466201"/>
              <a:ext cx="142665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ctr"/>
              <a:r>
                <a:rPr lang="en-US" sz="1200" b="1" dirty="0" smtClean="0"/>
                <a:t>Renewables</a:t>
              </a:r>
              <a:endParaRPr lang="en-US" sz="1200" b="1" dirty="0"/>
            </a:p>
          </p:txBody>
        </p:sp>
        <p:sp>
          <p:nvSpPr>
            <p:cNvPr id="49" name="Text Box 35"/>
            <p:cNvSpPr txBox="1">
              <a:spLocks noChangeArrowheads="1"/>
            </p:cNvSpPr>
            <p:nvPr/>
          </p:nvSpPr>
          <p:spPr bwMode="auto">
            <a:xfrm>
              <a:off x="5544812" y="4447401"/>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ctr"/>
              <a:r>
                <a:rPr lang="en-US" sz="1200" b="1" dirty="0" smtClean="0"/>
                <a:t>Coal</a:t>
              </a:r>
              <a:endParaRPr lang="en-US" sz="1200" b="1" dirty="0"/>
            </a:p>
          </p:txBody>
        </p:sp>
      </p:grpSp>
    </p:spTree>
    <p:extLst>
      <p:ext uri="{BB962C8B-B14F-4D97-AF65-F5344CB8AC3E}">
        <p14:creationId xmlns:p14="http://schemas.microsoft.com/office/powerpoint/2010/main" val="70885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par>
                                <p:cTn id="8" presetID="10" presetClass="exit" presetSubtype="0" fill="hold" nodeType="withEffect">
                                  <p:stCondLst>
                                    <p:cond delay="0"/>
                                  </p:stCondLst>
                                  <p:childTnLst>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14862" y="1374532"/>
            <a:ext cx="4452938" cy="5067300"/>
            <a:chOff x="346075" y="1409700"/>
            <a:chExt cx="4452938" cy="5067300"/>
          </a:xfrm>
        </p:grpSpPr>
        <p:pic>
          <p:nvPicPr>
            <p:cNvPr id="481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736725"/>
              <a:ext cx="4418013"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11"/>
            <p:cNvSpPr txBox="1">
              <a:spLocks noChangeArrowheads="1"/>
            </p:cNvSpPr>
            <p:nvPr/>
          </p:nvSpPr>
          <p:spPr bwMode="auto">
            <a:xfrm>
              <a:off x="346075" y="1409700"/>
              <a:ext cx="1982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dirty="0">
                  <a:solidFill>
                    <a:schemeClr val="tx1"/>
                  </a:solidFill>
                </a:rPr>
                <a:t>GW</a:t>
              </a:r>
            </a:p>
          </p:txBody>
        </p:sp>
      </p:grpSp>
      <p:sp>
        <p:nvSpPr>
          <p:cNvPr id="38" name="Text Box 3"/>
          <p:cNvSpPr txBox="1">
            <a:spLocks noChangeArrowheads="1"/>
          </p:cNvSpPr>
          <p:nvPr/>
        </p:nvSpPr>
        <p:spPr bwMode="auto">
          <a:xfrm>
            <a:off x="4614862" y="1179270"/>
            <a:ext cx="4046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dirty="0">
                <a:solidFill>
                  <a:srgbClr val="008DD0"/>
                </a:solidFill>
              </a:rPr>
              <a:t>Global </a:t>
            </a:r>
            <a:r>
              <a:rPr lang="en-US" b="1" dirty="0" smtClean="0">
                <a:solidFill>
                  <a:srgbClr val="008DD0"/>
                </a:solidFill>
              </a:rPr>
              <a:t>Capacity</a:t>
            </a:r>
            <a:endParaRPr lang="en-US" b="1" dirty="0">
              <a:solidFill>
                <a:srgbClr val="008DD0"/>
              </a:solidFill>
            </a:endParaRPr>
          </a:p>
        </p:txBody>
      </p:sp>
      <p:grpSp>
        <p:nvGrpSpPr>
          <p:cNvPr id="23" name="Group 22"/>
          <p:cNvGrpSpPr/>
          <p:nvPr/>
        </p:nvGrpSpPr>
        <p:grpSpPr>
          <a:xfrm>
            <a:off x="4614862" y="1179270"/>
            <a:ext cx="4452938" cy="5262562"/>
            <a:chOff x="346075" y="1214438"/>
            <a:chExt cx="4452938" cy="5262562"/>
          </a:xfrm>
        </p:grpSpPr>
        <p:pic>
          <p:nvPicPr>
            <p:cNvPr id="2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1000" y="1736725"/>
              <a:ext cx="4418013"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3"/>
            <p:cNvSpPr txBox="1">
              <a:spLocks noChangeArrowheads="1"/>
            </p:cNvSpPr>
            <p:nvPr/>
          </p:nvSpPr>
          <p:spPr bwMode="auto">
            <a:xfrm>
              <a:off x="346075" y="1214438"/>
              <a:ext cx="404653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dirty="0">
                  <a:solidFill>
                    <a:srgbClr val="008DD0"/>
                  </a:solidFill>
                </a:rPr>
                <a:t>Global </a:t>
              </a:r>
              <a:r>
                <a:rPr lang="en-US" b="1" dirty="0" smtClean="0">
                  <a:solidFill>
                    <a:srgbClr val="008DD0"/>
                  </a:solidFill>
                </a:rPr>
                <a:t>Capacity Utilized</a:t>
              </a:r>
            </a:p>
          </p:txBody>
        </p:sp>
        <p:sp>
          <p:nvSpPr>
            <p:cNvPr id="26" name="Text Box 11"/>
            <p:cNvSpPr txBox="1">
              <a:spLocks noChangeArrowheads="1"/>
            </p:cNvSpPr>
            <p:nvPr/>
          </p:nvSpPr>
          <p:spPr bwMode="auto">
            <a:xfrm>
              <a:off x="346075" y="1409700"/>
              <a:ext cx="1982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dirty="0">
                  <a:solidFill>
                    <a:schemeClr val="tx1"/>
                  </a:solidFill>
                </a:rPr>
                <a:t>GW</a:t>
              </a:r>
            </a:p>
          </p:txBody>
        </p:sp>
      </p:grpSp>
      <p:sp>
        <p:nvSpPr>
          <p:cNvPr id="76812" name="Rectangle 12"/>
          <p:cNvSpPr>
            <a:spLocks noGrp="1" noChangeArrowheads="1"/>
          </p:cNvSpPr>
          <p:nvPr>
            <p:ph type="title"/>
          </p:nvPr>
        </p:nvSpPr>
        <p:spPr/>
        <p:txBody>
          <a:bodyPr/>
          <a:lstStyle/>
          <a:p>
            <a:pPr eaLnBrk="1" hangingPunct="1"/>
            <a:r>
              <a:rPr lang="en-US" smtClean="0"/>
              <a:t>Global Electricity Generation Mix Evolves</a:t>
            </a:r>
          </a:p>
        </p:txBody>
      </p:sp>
      <p:grpSp>
        <p:nvGrpSpPr>
          <p:cNvPr id="4" name="Group 3"/>
          <p:cNvGrpSpPr/>
          <p:nvPr/>
        </p:nvGrpSpPr>
        <p:grpSpPr>
          <a:xfrm>
            <a:off x="304800" y="1214438"/>
            <a:ext cx="4354513" cy="4957762"/>
            <a:chOff x="4649220" y="1214438"/>
            <a:chExt cx="4354513" cy="4957762"/>
          </a:xfrm>
        </p:grpSpPr>
        <p:pic>
          <p:nvPicPr>
            <p:cNvPr id="48131"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49220" y="1719263"/>
              <a:ext cx="4354513" cy="44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23" name="Text Box 17"/>
            <p:cNvSpPr txBox="1">
              <a:spLocks noChangeArrowheads="1"/>
            </p:cNvSpPr>
            <p:nvPr/>
          </p:nvSpPr>
          <p:spPr bwMode="auto">
            <a:xfrm>
              <a:off x="4678363" y="1409701"/>
              <a:ext cx="198278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a:solidFill>
                    <a:schemeClr val="tx1"/>
                  </a:solidFill>
                </a:rPr>
                <a:t>k TWh</a:t>
              </a:r>
            </a:p>
          </p:txBody>
        </p:sp>
        <p:sp>
          <p:nvSpPr>
            <p:cNvPr id="76824" name="Text Box 18"/>
            <p:cNvSpPr txBox="1">
              <a:spLocks noChangeArrowheads="1"/>
            </p:cNvSpPr>
            <p:nvPr/>
          </p:nvSpPr>
          <p:spPr bwMode="auto">
            <a:xfrm>
              <a:off x="4678363" y="1214438"/>
              <a:ext cx="3255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a:solidFill>
                    <a:srgbClr val="008DD0"/>
                  </a:solidFill>
                </a:rPr>
                <a:t>By Generation</a:t>
              </a:r>
            </a:p>
          </p:txBody>
        </p:sp>
        <p:sp>
          <p:nvSpPr>
            <p:cNvPr id="76826" name="Text Box 20"/>
            <p:cNvSpPr txBox="1">
              <a:spLocks noChangeArrowheads="1"/>
            </p:cNvSpPr>
            <p:nvPr/>
          </p:nvSpPr>
          <p:spPr bwMode="auto">
            <a:xfrm>
              <a:off x="6426200" y="4800600"/>
              <a:ext cx="203358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1"/>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r" eaLnBrk="1" hangingPunct="1">
                <a:spcBef>
                  <a:spcPct val="50000"/>
                </a:spcBef>
              </a:pPr>
              <a:r>
                <a:rPr lang="en-US" sz="1200" b="1" dirty="0">
                  <a:solidFill>
                    <a:schemeClr val="tx1"/>
                  </a:solidFill>
                </a:rPr>
                <a:t>Wind &amp; Solar</a:t>
              </a:r>
            </a:p>
          </p:txBody>
        </p:sp>
        <p:sp>
          <p:nvSpPr>
            <p:cNvPr id="76827" name="Text Box 21"/>
            <p:cNvSpPr txBox="1">
              <a:spLocks noChangeArrowheads="1"/>
            </p:cNvSpPr>
            <p:nvPr/>
          </p:nvSpPr>
          <p:spPr bwMode="auto">
            <a:xfrm>
              <a:off x="5265738" y="5524501"/>
              <a:ext cx="203358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1"/>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bg1"/>
                  </a:solidFill>
                </a:rPr>
                <a:t>Oil</a:t>
              </a:r>
            </a:p>
          </p:txBody>
        </p:sp>
        <p:sp>
          <p:nvSpPr>
            <p:cNvPr id="76828" name="Text Box 22"/>
            <p:cNvSpPr txBox="1">
              <a:spLocks noChangeArrowheads="1"/>
            </p:cNvSpPr>
            <p:nvPr/>
          </p:nvSpPr>
          <p:spPr bwMode="auto">
            <a:xfrm>
              <a:off x="6381750" y="3660776"/>
              <a:ext cx="203358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1"/>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r" eaLnBrk="1" hangingPunct="1">
                <a:spcBef>
                  <a:spcPct val="50000"/>
                </a:spcBef>
              </a:pPr>
              <a:r>
                <a:rPr lang="en-US" sz="1200" b="1">
                  <a:solidFill>
                    <a:schemeClr val="tx1"/>
                  </a:solidFill>
                </a:rPr>
                <a:t>Coal</a:t>
              </a:r>
            </a:p>
          </p:txBody>
        </p:sp>
        <p:sp>
          <p:nvSpPr>
            <p:cNvPr id="76829" name="Text Box 23"/>
            <p:cNvSpPr txBox="1">
              <a:spLocks noChangeArrowheads="1"/>
            </p:cNvSpPr>
            <p:nvPr/>
          </p:nvSpPr>
          <p:spPr bwMode="auto">
            <a:xfrm>
              <a:off x="6381750" y="4440238"/>
              <a:ext cx="203358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r" eaLnBrk="1" hangingPunct="1">
                <a:spcBef>
                  <a:spcPct val="50000"/>
                </a:spcBef>
              </a:pPr>
              <a:r>
                <a:rPr lang="en-US" sz="1200" b="1">
                  <a:solidFill>
                    <a:schemeClr val="bg1"/>
                  </a:solidFill>
                </a:rPr>
                <a:t>Nuclear</a:t>
              </a:r>
            </a:p>
          </p:txBody>
        </p:sp>
        <p:sp>
          <p:nvSpPr>
            <p:cNvPr id="76830" name="Text Box 24"/>
            <p:cNvSpPr txBox="1">
              <a:spLocks noChangeArrowheads="1"/>
            </p:cNvSpPr>
            <p:nvPr/>
          </p:nvSpPr>
          <p:spPr bwMode="auto">
            <a:xfrm>
              <a:off x="6381750" y="5343526"/>
              <a:ext cx="203358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1"/>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r" eaLnBrk="1" hangingPunct="1">
                <a:spcBef>
                  <a:spcPct val="50000"/>
                </a:spcBef>
              </a:pPr>
              <a:r>
                <a:rPr lang="en-US" sz="1200" b="1">
                  <a:solidFill>
                    <a:schemeClr val="tx1"/>
                  </a:solidFill>
                </a:rPr>
                <a:t>Other Renewables</a:t>
              </a:r>
            </a:p>
          </p:txBody>
        </p:sp>
        <p:sp>
          <p:nvSpPr>
            <p:cNvPr id="76831" name="Text Box 25"/>
            <p:cNvSpPr txBox="1">
              <a:spLocks noChangeArrowheads="1"/>
            </p:cNvSpPr>
            <p:nvPr/>
          </p:nvSpPr>
          <p:spPr bwMode="auto">
            <a:xfrm>
              <a:off x="6381750" y="2627313"/>
              <a:ext cx="2033587"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1"/>
                    </a:outerShdw>
                  </a:effectLst>
                </a14:hiddenEffects>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r" eaLnBrk="1" hangingPunct="1">
                <a:spcBef>
                  <a:spcPct val="50000"/>
                </a:spcBef>
              </a:pPr>
              <a:r>
                <a:rPr lang="en-US" sz="1200" b="1">
                  <a:solidFill>
                    <a:schemeClr val="bg1"/>
                  </a:solidFill>
                </a:rPr>
                <a:t>Gas</a:t>
              </a:r>
            </a:p>
          </p:txBody>
        </p:sp>
      </p:grpSp>
      <p:sp>
        <p:nvSpPr>
          <p:cNvPr id="20" name="TextBox 19"/>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204495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22" presetClass="exit" presetSubtype="1" fill="hold" nodeType="withEffect">
                                  <p:stCondLst>
                                    <p:cond delay="0"/>
                                  </p:stCondLst>
                                  <p:childTnLst>
                                    <p:animEffect transition="out" filter="wipe(up)">
                                      <p:cBhvr>
                                        <p:cTn id="14" dur="3000"/>
                                        <p:tgtEl>
                                          <p:spTgt spid="3"/>
                                        </p:tgtEl>
                                      </p:cBhvr>
                                    </p:animEffect>
                                    <p:set>
                                      <p:cBhvr>
                                        <p:cTn id="15"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Outlook Development</a:t>
            </a:r>
            <a:endParaRPr lang="en-US" dirty="0"/>
          </a:p>
        </p:txBody>
      </p:sp>
      <p:grpSp>
        <p:nvGrpSpPr>
          <p:cNvPr id="6" name="Group 2"/>
          <p:cNvGrpSpPr>
            <a:grpSpLocks/>
          </p:cNvGrpSpPr>
          <p:nvPr/>
        </p:nvGrpSpPr>
        <p:grpSpPr bwMode="auto">
          <a:xfrm>
            <a:off x="98425" y="1531938"/>
            <a:ext cx="8994775" cy="4327525"/>
            <a:chOff x="19" y="904"/>
            <a:chExt cx="5666" cy="2726"/>
          </a:xfrm>
        </p:grpSpPr>
        <p:sp>
          <p:nvSpPr>
            <p:cNvPr id="7" name="Freeform 3"/>
            <p:cNvSpPr>
              <a:spLocks noChangeAspect="1"/>
            </p:cNvSpPr>
            <p:nvPr/>
          </p:nvSpPr>
          <p:spPr bwMode="auto">
            <a:xfrm>
              <a:off x="4438" y="2022"/>
              <a:ext cx="153" cy="297"/>
            </a:xfrm>
            <a:custGeom>
              <a:avLst/>
              <a:gdLst>
                <a:gd name="T0" fmla="*/ 0 w 151"/>
                <a:gd name="T1" fmla="*/ 15 h 301"/>
                <a:gd name="T2" fmla="*/ 22 w 151"/>
                <a:gd name="T3" fmla="*/ 37 h 301"/>
                <a:gd name="T4" fmla="*/ 74 w 151"/>
                <a:gd name="T5" fmla="*/ 37 h 301"/>
                <a:gd name="T6" fmla="*/ 82 w 151"/>
                <a:gd name="T7" fmla="*/ 38 h 301"/>
                <a:gd name="T8" fmla="*/ 70 w 151"/>
                <a:gd name="T9" fmla="*/ 45 h 301"/>
                <a:gd name="T10" fmla="*/ 126 w 151"/>
                <a:gd name="T11" fmla="*/ 85 h 301"/>
                <a:gd name="T12" fmla="*/ 132 w 151"/>
                <a:gd name="T13" fmla="*/ 91 h 301"/>
                <a:gd name="T14" fmla="*/ 168 w 151"/>
                <a:gd name="T15" fmla="*/ 103 h 301"/>
                <a:gd name="T16" fmla="*/ 177 w 151"/>
                <a:gd name="T17" fmla="*/ 113 h 301"/>
                <a:gd name="T18" fmla="*/ 185 w 151"/>
                <a:gd name="T19" fmla="*/ 148 h 301"/>
                <a:gd name="T20" fmla="*/ 138 w 151"/>
                <a:gd name="T21" fmla="*/ 159 h 301"/>
                <a:gd name="T22" fmla="*/ 130 w 151"/>
                <a:gd name="T23" fmla="*/ 169 h 301"/>
                <a:gd name="T24" fmla="*/ 101 w 151"/>
                <a:gd name="T25" fmla="*/ 176 h 301"/>
                <a:gd name="T26" fmla="*/ 110 w 151"/>
                <a:gd name="T27" fmla="*/ 179 h 301"/>
                <a:gd name="T28" fmla="*/ 112 w 151"/>
                <a:gd name="T29" fmla="*/ 197 h 301"/>
                <a:gd name="T30" fmla="*/ 158 w 151"/>
                <a:gd name="T31" fmla="*/ 186 h 301"/>
                <a:gd name="T32" fmla="*/ 166 w 151"/>
                <a:gd name="T33" fmla="*/ 176 h 301"/>
                <a:gd name="T34" fmla="*/ 181 w 151"/>
                <a:gd name="T35" fmla="*/ 176 h 301"/>
                <a:gd name="T36" fmla="*/ 223 w 151"/>
                <a:gd name="T37" fmla="*/ 162 h 301"/>
                <a:gd name="T38" fmla="*/ 223 w 151"/>
                <a:gd name="T39" fmla="*/ 130 h 301"/>
                <a:gd name="T40" fmla="*/ 207 w 151"/>
                <a:gd name="T41" fmla="*/ 106 h 301"/>
                <a:gd name="T42" fmla="*/ 109 w 151"/>
                <a:gd name="T43" fmla="*/ 66 h 301"/>
                <a:gd name="T44" fmla="*/ 101 w 151"/>
                <a:gd name="T45" fmla="*/ 54 h 301"/>
                <a:gd name="T46" fmla="*/ 104 w 151"/>
                <a:gd name="T47" fmla="*/ 37 h 301"/>
                <a:gd name="T48" fmla="*/ 130 w 151"/>
                <a:gd name="T49" fmla="*/ 37 h 301"/>
                <a:gd name="T50" fmla="*/ 162 w 151"/>
                <a:gd name="T51" fmla="*/ 35 h 301"/>
                <a:gd name="T52" fmla="*/ 114 w 151"/>
                <a:gd name="T53" fmla="*/ 26 h 301"/>
                <a:gd name="T54" fmla="*/ 108 w 151"/>
                <a:gd name="T55" fmla="*/ 7 h 301"/>
                <a:gd name="T56" fmla="*/ 88 w 151"/>
                <a:gd name="T57" fmla="*/ 0 h 301"/>
                <a:gd name="T58" fmla="*/ 16 w 151"/>
                <a:gd name="T59" fmla="*/ 11 h 301"/>
                <a:gd name="T60" fmla="*/ 1 w 151"/>
                <a:gd name="T61" fmla="*/ 9 h 301"/>
                <a:gd name="T62" fmla="*/ 0 w 151"/>
                <a:gd name="T63" fmla="*/ 15 h 301"/>
                <a:gd name="T64" fmla="*/ 0 w 151"/>
                <a:gd name="T65" fmla="*/ 15 h 301"/>
                <a:gd name="T66" fmla="*/ 0 w 151"/>
                <a:gd name="T67" fmla="*/ 15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01"/>
                <a:gd name="T104" fmla="*/ 151 w 151"/>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01">
                  <a:moveTo>
                    <a:pt x="0" y="15"/>
                  </a:moveTo>
                  <a:lnTo>
                    <a:pt x="22" y="45"/>
                  </a:lnTo>
                  <a:lnTo>
                    <a:pt x="43" y="51"/>
                  </a:lnTo>
                  <a:lnTo>
                    <a:pt x="51" y="69"/>
                  </a:lnTo>
                  <a:lnTo>
                    <a:pt x="39" y="76"/>
                  </a:lnTo>
                  <a:lnTo>
                    <a:pt x="89" y="121"/>
                  </a:lnTo>
                  <a:lnTo>
                    <a:pt x="92" y="132"/>
                  </a:lnTo>
                  <a:lnTo>
                    <a:pt x="110" y="156"/>
                  </a:lnTo>
                  <a:lnTo>
                    <a:pt x="115" y="175"/>
                  </a:lnTo>
                  <a:lnTo>
                    <a:pt x="123" y="221"/>
                  </a:lnTo>
                  <a:lnTo>
                    <a:pt x="95" y="238"/>
                  </a:lnTo>
                  <a:lnTo>
                    <a:pt x="91" y="253"/>
                  </a:lnTo>
                  <a:lnTo>
                    <a:pt x="70" y="264"/>
                  </a:lnTo>
                  <a:lnTo>
                    <a:pt x="79" y="270"/>
                  </a:lnTo>
                  <a:lnTo>
                    <a:pt x="81" y="300"/>
                  </a:lnTo>
                  <a:lnTo>
                    <a:pt x="105" y="285"/>
                  </a:lnTo>
                  <a:lnTo>
                    <a:pt x="109" y="264"/>
                  </a:lnTo>
                  <a:lnTo>
                    <a:pt x="119" y="264"/>
                  </a:lnTo>
                  <a:lnTo>
                    <a:pt x="150" y="243"/>
                  </a:lnTo>
                  <a:lnTo>
                    <a:pt x="150" y="195"/>
                  </a:lnTo>
                  <a:lnTo>
                    <a:pt x="139" y="162"/>
                  </a:lnTo>
                  <a:lnTo>
                    <a:pt x="78" y="97"/>
                  </a:lnTo>
                  <a:lnTo>
                    <a:pt x="70" y="85"/>
                  </a:lnTo>
                  <a:lnTo>
                    <a:pt x="73" y="67"/>
                  </a:lnTo>
                  <a:lnTo>
                    <a:pt x="91" y="43"/>
                  </a:lnTo>
                  <a:lnTo>
                    <a:pt x="107" y="35"/>
                  </a:lnTo>
                  <a:lnTo>
                    <a:pt x="83" y="26"/>
                  </a:lnTo>
                  <a:lnTo>
                    <a:pt x="77" y="7"/>
                  </a:lnTo>
                  <a:lnTo>
                    <a:pt x="57" y="0"/>
                  </a:lnTo>
                  <a:lnTo>
                    <a:pt x="16" y="11"/>
                  </a:lnTo>
                  <a:lnTo>
                    <a:pt x="1" y="9"/>
                  </a:lnTo>
                  <a:lnTo>
                    <a:pt x="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8" name="Group 4"/>
            <p:cNvGrpSpPr>
              <a:grpSpLocks/>
            </p:cNvGrpSpPr>
            <p:nvPr/>
          </p:nvGrpSpPr>
          <p:grpSpPr bwMode="auto">
            <a:xfrm>
              <a:off x="19" y="904"/>
              <a:ext cx="5666" cy="2726"/>
              <a:chOff x="19" y="904"/>
              <a:chExt cx="5666" cy="2726"/>
            </a:xfrm>
          </p:grpSpPr>
          <p:sp>
            <p:nvSpPr>
              <p:cNvPr id="9" name="Freeform 5"/>
              <p:cNvSpPr>
                <a:spLocks noChangeAspect="1"/>
              </p:cNvSpPr>
              <p:nvPr/>
            </p:nvSpPr>
            <p:spPr bwMode="auto">
              <a:xfrm>
                <a:off x="3522" y="1563"/>
                <a:ext cx="313" cy="175"/>
              </a:xfrm>
              <a:custGeom>
                <a:avLst/>
                <a:gdLst>
                  <a:gd name="T0" fmla="*/ 316 w 309"/>
                  <a:gd name="T1" fmla="*/ 119 h 177"/>
                  <a:gd name="T2" fmla="*/ 344 w 309"/>
                  <a:gd name="T3" fmla="*/ 123 h 177"/>
                  <a:gd name="T4" fmla="*/ 353 w 309"/>
                  <a:gd name="T5" fmla="*/ 111 h 177"/>
                  <a:gd name="T6" fmla="*/ 343 w 309"/>
                  <a:gd name="T7" fmla="*/ 103 h 177"/>
                  <a:gd name="T8" fmla="*/ 323 w 309"/>
                  <a:gd name="T9" fmla="*/ 98 h 177"/>
                  <a:gd name="T10" fmla="*/ 325 w 309"/>
                  <a:gd name="T11" fmla="*/ 91 h 177"/>
                  <a:gd name="T12" fmla="*/ 348 w 309"/>
                  <a:gd name="T13" fmla="*/ 91 h 177"/>
                  <a:gd name="T14" fmla="*/ 351 w 309"/>
                  <a:gd name="T15" fmla="*/ 83 h 177"/>
                  <a:gd name="T16" fmla="*/ 364 w 309"/>
                  <a:gd name="T17" fmla="*/ 79 h 177"/>
                  <a:gd name="T18" fmla="*/ 363 w 309"/>
                  <a:gd name="T19" fmla="*/ 70 h 177"/>
                  <a:gd name="T20" fmla="*/ 389 w 309"/>
                  <a:gd name="T21" fmla="*/ 61 h 177"/>
                  <a:gd name="T22" fmla="*/ 401 w 309"/>
                  <a:gd name="T23" fmla="*/ 79 h 177"/>
                  <a:gd name="T24" fmla="*/ 410 w 309"/>
                  <a:gd name="T25" fmla="*/ 79 h 177"/>
                  <a:gd name="T26" fmla="*/ 431 w 309"/>
                  <a:gd name="T27" fmla="*/ 79 h 177"/>
                  <a:gd name="T28" fmla="*/ 458 w 309"/>
                  <a:gd name="T29" fmla="*/ 65 h 177"/>
                  <a:gd name="T30" fmla="*/ 415 w 309"/>
                  <a:gd name="T31" fmla="*/ 53 h 177"/>
                  <a:gd name="T32" fmla="*/ 414 w 309"/>
                  <a:gd name="T33" fmla="*/ 61 h 177"/>
                  <a:gd name="T34" fmla="*/ 379 w 309"/>
                  <a:gd name="T35" fmla="*/ 53 h 177"/>
                  <a:gd name="T36" fmla="*/ 401 w 309"/>
                  <a:gd name="T37" fmla="*/ 44 h 177"/>
                  <a:gd name="T38" fmla="*/ 388 w 309"/>
                  <a:gd name="T39" fmla="*/ 44 h 177"/>
                  <a:gd name="T40" fmla="*/ 386 w 309"/>
                  <a:gd name="T41" fmla="*/ 44 h 177"/>
                  <a:gd name="T42" fmla="*/ 344 w 309"/>
                  <a:gd name="T43" fmla="*/ 61 h 177"/>
                  <a:gd name="T44" fmla="*/ 301 w 309"/>
                  <a:gd name="T45" fmla="*/ 58 h 177"/>
                  <a:gd name="T46" fmla="*/ 292 w 309"/>
                  <a:gd name="T47" fmla="*/ 45 h 177"/>
                  <a:gd name="T48" fmla="*/ 270 w 309"/>
                  <a:gd name="T49" fmla="*/ 45 h 177"/>
                  <a:gd name="T50" fmla="*/ 267 w 309"/>
                  <a:gd name="T51" fmla="*/ 44 h 177"/>
                  <a:gd name="T52" fmla="*/ 231 w 309"/>
                  <a:gd name="T53" fmla="*/ 38 h 177"/>
                  <a:gd name="T54" fmla="*/ 162 w 309"/>
                  <a:gd name="T55" fmla="*/ 42 h 177"/>
                  <a:gd name="T56" fmla="*/ 72 w 309"/>
                  <a:gd name="T57" fmla="*/ 0 h 177"/>
                  <a:gd name="T58" fmla="*/ 0 w 309"/>
                  <a:gd name="T59" fmla="*/ 11 h 177"/>
                  <a:gd name="T60" fmla="*/ 18 w 309"/>
                  <a:gd name="T61" fmla="*/ 57 h 177"/>
                  <a:gd name="T62" fmla="*/ 33 w 309"/>
                  <a:gd name="T63" fmla="*/ 58 h 177"/>
                  <a:gd name="T64" fmla="*/ 32 w 309"/>
                  <a:gd name="T65" fmla="*/ 45 h 177"/>
                  <a:gd name="T66" fmla="*/ 77 w 309"/>
                  <a:gd name="T67" fmla="*/ 44 h 177"/>
                  <a:gd name="T68" fmla="*/ 80 w 309"/>
                  <a:gd name="T69" fmla="*/ 44 h 177"/>
                  <a:gd name="T70" fmla="*/ 85 w 309"/>
                  <a:gd name="T71" fmla="*/ 44 h 177"/>
                  <a:gd name="T72" fmla="*/ 111 w 309"/>
                  <a:gd name="T73" fmla="*/ 44 h 177"/>
                  <a:gd name="T74" fmla="*/ 118 w 309"/>
                  <a:gd name="T75" fmla="*/ 55 h 177"/>
                  <a:gd name="T76" fmla="*/ 179 w 309"/>
                  <a:gd name="T77" fmla="*/ 61 h 177"/>
                  <a:gd name="T78" fmla="*/ 198 w 309"/>
                  <a:gd name="T79" fmla="*/ 87 h 177"/>
                  <a:gd name="T80" fmla="*/ 285 w 309"/>
                  <a:gd name="T81" fmla="*/ 110 h 177"/>
                  <a:gd name="T82" fmla="*/ 312 w 309"/>
                  <a:gd name="T83" fmla="*/ 112 h 177"/>
                  <a:gd name="T84" fmla="*/ 316 w 309"/>
                  <a:gd name="T85" fmla="*/ 119 h 177"/>
                  <a:gd name="T86" fmla="*/ 316 w 309"/>
                  <a:gd name="T87" fmla="*/ 119 h 177"/>
                  <a:gd name="T88" fmla="*/ 316 w 309"/>
                  <a:gd name="T89" fmla="*/ 119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77"/>
                  <a:gd name="T137" fmla="*/ 309 w 309"/>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77">
                    <a:moveTo>
                      <a:pt x="212" y="169"/>
                    </a:moveTo>
                    <a:lnTo>
                      <a:pt x="233" y="176"/>
                    </a:lnTo>
                    <a:lnTo>
                      <a:pt x="239" y="153"/>
                    </a:lnTo>
                    <a:lnTo>
                      <a:pt x="232" y="136"/>
                    </a:lnTo>
                    <a:lnTo>
                      <a:pt x="217" y="129"/>
                    </a:lnTo>
                    <a:lnTo>
                      <a:pt x="219" y="122"/>
                    </a:lnTo>
                    <a:lnTo>
                      <a:pt x="236" y="122"/>
                    </a:lnTo>
                    <a:lnTo>
                      <a:pt x="238" y="114"/>
                    </a:lnTo>
                    <a:lnTo>
                      <a:pt x="246" y="110"/>
                    </a:lnTo>
                    <a:lnTo>
                      <a:pt x="245" y="101"/>
                    </a:lnTo>
                    <a:lnTo>
                      <a:pt x="261" y="92"/>
                    </a:lnTo>
                    <a:lnTo>
                      <a:pt x="268" y="110"/>
                    </a:lnTo>
                    <a:lnTo>
                      <a:pt x="274" y="110"/>
                    </a:lnTo>
                    <a:lnTo>
                      <a:pt x="290" y="110"/>
                    </a:lnTo>
                    <a:lnTo>
                      <a:pt x="308" y="96"/>
                    </a:lnTo>
                    <a:lnTo>
                      <a:pt x="278" y="84"/>
                    </a:lnTo>
                    <a:lnTo>
                      <a:pt x="277" y="92"/>
                    </a:lnTo>
                    <a:lnTo>
                      <a:pt x="255" y="84"/>
                    </a:lnTo>
                    <a:lnTo>
                      <a:pt x="268" y="70"/>
                    </a:lnTo>
                    <a:lnTo>
                      <a:pt x="260" y="66"/>
                    </a:lnTo>
                    <a:lnTo>
                      <a:pt x="259" y="72"/>
                    </a:lnTo>
                    <a:lnTo>
                      <a:pt x="233" y="92"/>
                    </a:lnTo>
                    <a:lnTo>
                      <a:pt x="201" y="89"/>
                    </a:lnTo>
                    <a:lnTo>
                      <a:pt x="194" y="76"/>
                    </a:lnTo>
                    <a:lnTo>
                      <a:pt x="183" y="76"/>
                    </a:lnTo>
                    <a:lnTo>
                      <a:pt x="181" y="54"/>
                    </a:lnTo>
                    <a:lnTo>
                      <a:pt x="157" y="38"/>
                    </a:lnTo>
                    <a:lnTo>
                      <a:pt x="108" y="42"/>
                    </a:lnTo>
                    <a:lnTo>
                      <a:pt x="41" y="0"/>
                    </a:lnTo>
                    <a:lnTo>
                      <a:pt x="0" y="11"/>
                    </a:lnTo>
                    <a:lnTo>
                      <a:pt x="18" y="88"/>
                    </a:lnTo>
                    <a:lnTo>
                      <a:pt x="33" y="89"/>
                    </a:lnTo>
                    <a:lnTo>
                      <a:pt x="32" y="76"/>
                    </a:lnTo>
                    <a:lnTo>
                      <a:pt x="46" y="64"/>
                    </a:lnTo>
                    <a:lnTo>
                      <a:pt x="49" y="61"/>
                    </a:lnTo>
                    <a:lnTo>
                      <a:pt x="54" y="56"/>
                    </a:lnTo>
                    <a:lnTo>
                      <a:pt x="80" y="69"/>
                    </a:lnTo>
                    <a:lnTo>
                      <a:pt x="86" y="86"/>
                    </a:lnTo>
                    <a:lnTo>
                      <a:pt x="117" y="92"/>
                    </a:lnTo>
                    <a:lnTo>
                      <a:pt x="135" y="118"/>
                    </a:lnTo>
                    <a:lnTo>
                      <a:pt x="191" y="151"/>
                    </a:lnTo>
                    <a:lnTo>
                      <a:pt x="209" y="154"/>
                    </a:lnTo>
                    <a:lnTo>
                      <a:pt x="212" y="16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 name="Freeform 6"/>
              <p:cNvSpPr>
                <a:spLocks noChangeAspect="1"/>
              </p:cNvSpPr>
              <p:nvPr/>
            </p:nvSpPr>
            <p:spPr bwMode="auto">
              <a:xfrm>
                <a:off x="3743" y="1654"/>
                <a:ext cx="141" cy="90"/>
              </a:xfrm>
              <a:custGeom>
                <a:avLst/>
                <a:gdLst>
                  <a:gd name="T0" fmla="*/ 23 w 139"/>
                  <a:gd name="T1" fmla="*/ 53 h 91"/>
                  <a:gd name="T2" fmla="*/ 73 w 139"/>
                  <a:gd name="T3" fmla="*/ 49 h 91"/>
                  <a:gd name="T4" fmla="*/ 77 w 139"/>
                  <a:gd name="T5" fmla="*/ 45 h 91"/>
                  <a:gd name="T6" fmla="*/ 89 w 139"/>
                  <a:gd name="T7" fmla="*/ 45 h 91"/>
                  <a:gd name="T8" fmla="*/ 97 w 139"/>
                  <a:gd name="T9" fmla="*/ 45 h 91"/>
                  <a:gd name="T10" fmla="*/ 115 w 139"/>
                  <a:gd name="T11" fmla="*/ 45 h 91"/>
                  <a:gd name="T12" fmla="*/ 129 w 139"/>
                  <a:gd name="T13" fmla="*/ 59 h 91"/>
                  <a:gd name="T14" fmla="*/ 175 w 139"/>
                  <a:gd name="T15" fmla="*/ 45 h 91"/>
                  <a:gd name="T16" fmla="*/ 213 w 139"/>
                  <a:gd name="T17" fmla="*/ 49 h 91"/>
                  <a:gd name="T18" fmla="*/ 207 w 139"/>
                  <a:gd name="T19" fmla="*/ 45 h 91"/>
                  <a:gd name="T20" fmla="*/ 183 w 139"/>
                  <a:gd name="T21" fmla="*/ 45 h 91"/>
                  <a:gd name="T22" fmla="*/ 173 w 139"/>
                  <a:gd name="T23" fmla="*/ 45 h 91"/>
                  <a:gd name="T24" fmla="*/ 173 w 139"/>
                  <a:gd name="T25" fmla="*/ 34 h 91"/>
                  <a:gd name="T26" fmla="*/ 125 w 139"/>
                  <a:gd name="T27" fmla="*/ 38 h 91"/>
                  <a:gd name="T28" fmla="*/ 99 w 139"/>
                  <a:gd name="T29" fmla="*/ 30 h 91"/>
                  <a:gd name="T30" fmla="*/ 33 w 139"/>
                  <a:gd name="T31" fmla="*/ 30 h 91"/>
                  <a:gd name="T32" fmla="*/ 31 w 139"/>
                  <a:gd name="T33" fmla="*/ 22 h 91"/>
                  <a:gd name="T34" fmla="*/ 82 w 139"/>
                  <a:gd name="T35" fmla="*/ 22 h 91"/>
                  <a:gd name="T36" fmla="*/ 88 w 139"/>
                  <a:gd name="T37" fmla="*/ 18 h 91"/>
                  <a:gd name="T38" fmla="*/ 82 w 139"/>
                  <a:gd name="T39" fmla="*/ 18 h 91"/>
                  <a:gd name="T40" fmla="*/ 75 w 139"/>
                  <a:gd name="T41" fmla="*/ 0 h 91"/>
                  <a:gd name="T42" fmla="*/ 28 w 139"/>
                  <a:gd name="T43" fmla="*/ 9 h 91"/>
                  <a:gd name="T44" fmla="*/ 29 w 139"/>
                  <a:gd name="T45" fmla="*/ 18 h 91"/>
                  <a:gd name="T46" fmla="*/ 21 w 139"/>
                  <a:gd name="T47" fmla="*/ 22 h 91"/>
                  <a:gd name="T48" fmla="*/ 19 w 139"/>
                  <a:gd name="T49" fmla="*/ 30 h 91"/>
                  <a:gd name="T50" fmla="*/ 2 w 139"/>
                  <a:gd name="T51" fmla="*/ 30 h 91"/>
                  <a:gd name="T52" fmla="*/ 0 w 139"/>
                  <a:gd name="T53" fmla="*/ 37 h 91"/>
                  <a:gd name="T54" fmla="*/ 15 w 139"/>
                  <a:gd name="T55" fmla="*/ 44 h 91"/>
                  <a:gd name="T56" fmla="*/ 22 w 139"/>
                  <a:gd name="T57" fmla="*/ 45 h 91"/>
                  <a:gd name="T58" fmla="*/ 16 w 139"/>
                  <a:gd name="T59" fmla="*/ 53 h 91"/>
                  <a:gd name="T60" fmla="*/ 23 w 139"/>
                  <a:gd name="T61" fmla="*/ 53 h 91"/>
                  <a:gd name="T62" fmla="*/ 23 w 139"/>
                  <a:gd name="T63" fmla="*/ 53 h 91"/>
                  <a:gd name="T64" fmla="*/ 23 w 139"/>
                  <a:gd name="T65" fmla="*/ 53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91"/>
                  <a:gd name="T101" fmla="*/ 139 w 13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91">
                    <a:moveTo>
                      <a:pt x="23" y="84"/>
                    </a:moveTo>
                    <a:lnTo>
                      <a:pt x="42" y="80"/>
                    </a:lnTo>
                    <a:lnTo>
                      <a:pt x="46" y="72"/>
                    </a:lnTo>
                    <a:lnTo>
                      <a:pt x="58" y="73"/>
                    </a:lnTo>
                    <a:lnTo>
                      <a:pt x="66" y="54"/>
                    </a:lnTo>
                    <a:lnTo>
                      <a:pt x="79" y="65"/>
                    </a:lnTo>
                    <a:lnTo>
                      <a:pt x="86" y="90"/>
                    </a:lnTo>
                    <a:lnTo>
                      <a:pt x="113" y="75"/>
                    </a:lnTo>
                    <a:lnTo>
                      <a:pt x="138" y="80"/>
                    </a:lnTo>
                    <a:lnTo>
                      <a:pt x="134" y="56"/>
                    </a:lnTo>
                    <a:lnTo>
                      <a:pt x="118" y="54"/>
                    </a:lnTo>
                    <a:lnTo>
                      <a:pt x="111" y="46"/>
                    </a:lnTo>
                    <a:lnTo>
                      <a:pt x="111" y="34"/>
                    </a:lnTo>
                    <a:lnTo>
                      <a:pt x="84" y="38"/>
                    </a:lnTo>
                    <a:lnTo>
                      <a:pt x="68" y="30"/>
                    </a:lnTo>
                    <a:lnTo>
                      <a:pt x="33" y="30"/>
                    </a:lnTo>
                    <a:lnTo>
                      <a:pt x="31" y="22"/>
                    </a:lnTo>
                    <a:lnTo>
                      <a:pt x="51" y="22"/>
                    </a:lnTo>
                    <a:lnTo>
                      <a:pt x="57" y="18"/>
                    </a:lnTo>
                    <a:lnTo>
                      <a:pt x="51" y="18"/>
                    </a:lnTo>
                    <a:lnTo>
                      <a:pt x="44" y="0"/>
                    </a:lnTo>
                    <a:lnTo>
                      <a:pt x="28" y="9"/>
                    </a:lnTo>
                    <a:lnTo>
                      <a:pt x="29" y="18"/>
                    </a:lnTo>
                    <a:lnTo>
                      <a:pt x="21" y="22"/>
                    </a:lnTo>
                    <a:lnTo>
                      <a:pt x="19" y="30"/>
                    </a:lnTo>
                    <a:lnTo>
                      <a:pt x="2" y="30"/>
                    </a:lnTo>
                    <a:lnTo>
                      <a:pt x="0" y="37"/>
                    </a:lnTo>
                    <a:lnTo>
                      <a:pt x="15" y="44"/>
                    </a:lnTo>
                    <a:lnTo>
                      <a:pt x="22" y="61"/>
                    </a:lnTo>
                    <a:lnTo>
                      <a:pt x="16" y="84"/>
                    </a:lnTo>
                    <a:lnTo>
                      <a:pt x="23" y="8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 name="Freeform 7"/>
              <p:cNvSpPr>
                <a:spLocks noChangeAspect="1"/>
              </p:cNvSpPr>
              <p:nvPr/>
            </p:nvSpPr>
            <p:spPr bwMode="auto">
              <a:xfrm>
                <a:off x="3774" y="1612"/>
                <a:ext cx="174" cy="80"/>
              </a:xfrm>
              <a:custGeom>
                <a:avLst/>
                <a:gdLst>
                  <a:gd name="T0" fmla="*/ 26 w 172"/>
                  <a:gd name="T1" fmla="*/ 40 h 81"/>
                  <a:gd name="T2" fmla="*/ 20 w 172"/>
                  <a:gd name="T3" fmla="*/ 40 h 81"/>
                  <a:gd name="T4" fmla="*/ 0 w 172"/>
                  <a:gd name="T5" fmla="*/ 40 h 81"/>
                  <a:gd name="T6" fmla="*/ 2 w 172"/>
                  <a:gd name="T7" fmla="*/ 41 h 81"/>
                  <a:gd name="T8" fmla="*/ 37 w 172"/>
                  <a:gd name="T9" fmla="*/ 41 h 81"/>
                  <a:gd name="T10" fmla="*/ 84 w 172"/>
                  <a:gd name="T11" fmla="*/ 49 h 81"/>
                  <a:gd name="T12" fmla="*/ 111 w 172"/>
                  <a:gd name="T13" fmla="*/ 45 h 81"/>
                  <a:gd name="T14" fmla="*/ 111 w 172"/>
                  <a:gd name="T15" fmla="*/ 40 h 81"/>
                  <a:gd name="T16" fmla="*/ 124 w 172"/>
                  <a:gd name="T17" fmla="*/ 40 h 81"/>
                  <a:gd name="T18" fmla="*/ 175 w 172"/>
                  <a:gd name="T19" fmla="*/ 40 h 81"/>
                  <a:gd name="T20" fmla="*/ 179 w 172"/>
                  <a:gd name="T21" fmla="*/ 40 h 81"/>
                  <a:gd name="T22" fmla="*/ 205 w 172"/>
                  <a:gd name="T23" fmla="*/ 40 h 81"/>
                  <a:gd name="T24" fmla="*/ 239 w 172"/>
                  <a:gd name="T25" fmla="*/ 26 h 81"/>
                  <a:gd name="T26" fmla="*/ 242 w 172"/>
                  <a:gd name="T27" fmla="*/ 18 h 81"/>
                  <a:gd name="T28" fmla="*/ 213 w 172"/>
                  <a:gd name="T29" fmla="*/ 7 h 81"/>
                  <a:gd name="T30" fmla="*/ 116 w 172"/>
                  <a:gd name="T31" fmla="*/ 6 h 81"/>
                  <a:gd name="T32" fmla="*/ 94 w 172"/>
                  <a:gd name="T33" fmla="*/ 0 h 81"/>
                  <a:gd name="T34" fmla="*/ 86 w 172"/>
                  <a:gd name="T35" fmla="*/ 3 h 81"/>
                  <a:gd name="T36" fmla="*/ 84 w 172"/>
                  <a:gd name="T37" fmla="*/ 14 h 81"/>
                  <a:gd name="T38" fmla="*/ 15 w 172"/>
                  <a:gd name="T39" fmla="*/ 9 h 81"/>
                  <a:gd name="T40" fmla="*/ 12 w 172"/>
                  <a:gd name="T41" fmla="*/ 16 h 81"/>
                  <a:gd name="T42" fmla="*/ 20 w 172"/>
                  <a:gd name="T43" fmla="*/ 20 h 81"/>
                  <a:gd name="T44" fmla="*/ 7 w 172"/>
                  <a:gd name="T45" fmla="*/ 34 h 81"/>
                  <a:gd name="T46" fmla="*/ 29 w 172"/>
                  <a:gd name="T47" fmla="*/ 40 h 81"/>
                  <a:gd name="T48" fmla="*/ 30 w 172"/>
                  <a:gd name="T49" fmla="*/ 34 h 81"/>
                  <a:gd name="T50" fmla="*/ 91 w 172"/>
                  <a:gd name="T51" fmla="*/ 40 h 81"/>
                  <a:gd name="T52" fmla="*/ 42 w 172"/>
                  <a:gd name="T53" fmla="*/ 40 h 81"/>
                  <a:gd name="T54" fmla="*/ 26 w 172"/>
                  <a:gd name="T55" fmla="*/ 40 h 81"/>
                  <a:gd name="T56" fmla="*/ 26 w 172"/>
                  <a:gd name="T57" fmla="*/ 40 h 81"/>
                  <a:gd name="T58" fmla="*/ 26 w 172"/>
                  <a:gd name="T59" fmla="*/ 4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81"/>
                  <a:gd name="T92" fmla="*/ 172 w 172"/>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81">
                    <a:moveTo>
                      <a:pt x="26" y="60"/>
                    </a:moveTo>
                    <a:lnTo>
                      <a:pt x="20" y="64"/>
                    </a:lnTo>
                    <a:lnTo>
                      <a:pt x="0" y="64"/>
                    </a:lnTo>
                    <a:lnTo>
                      <a:pt x="2" y="72"/>
                    </a:lnTo>
                    <a:lnTo>
                      <a:pt x="37" y="72"/>
                    </a:lnTo>
                    <a:lnTo>
                      <a:pt x="53" y="80"/>
                    </a:lnTo>
                    <a:lnTo>
                      <a:pt x="80" y="76"/>
                    </a:lnTo>
                    <a:lnTo>
                      <a:pt x="80" y="64"/>
                    </a:lnTo>
                    <a:lnTo>
                      <a:pt x="93" y="54"/>
                    </a:lnTo>
                    <a:lnTo>
                      <a:pt x="121" y="54"/>
                    </a:lnTo>
                    <a:lnTo>
                      <a:pt x="123" y="46"/>
                    </a:lnTo>
                    <a:lnTo>
                      <a:pt x="143" y="44"/>
                    </a:lnTo>
                    <a:lnTo>
                      <a:pt x="169" y="26"/>
                    </a:lnTo>
                    <a:lnTo>
                      <a:pt x="171" y="18"/>
                    </a:lnTo>
                    <a:lnTo>
                      <a:pt x="151" y="7"/>
                    </a:lnTo>
                    <a:lnTo>
                      <a:pt x="85" y="6"/>
                    </a:lnTo>
                    <a:lnTo>
                      <a:pt x="63" y="0"/>
                    </a:lnTo>
                    <a:lnTo>
                      <a:pt x="55" y="3"/>
                    </a:lnTo>
                    <a:lnTo>
                      <a:pt x="53" y="14"/>
                    </a:lnTo>
                    <a:lnTo>
                      <a:pt x="15" y="9"/>
                    </a:lnTo>
                    <a:lnTo>
                      <a:pt x="12" y="16"/>
                    </a:lnTo>
                    <a:lnTo>
                      <a:pt x="20" y="20"/>
                    </a:lnTo>
                    <a:lnTo>
                      <a:pt x="7" y="34"/>
                    </a:lnTo>
                    <a:lnTo>
                      <a:pt x="29" y="42"/>
                    </a:lnTo>
                    <a:lnTo>
                      <a:pt x="30" y="34"/>
                    </a:lnTo>
                    <a:lnTo>
                      <a:pt x="60" y="46"/>
                    </a:lnTo>
                    <a:lnTo>
                      <a:pt x="42" y="60"/>
                    </a:lnTo>
                    <a:lnTo>
                      <a:pt x="26" y="6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 name="Freeform 8"/>
              <p:cNvSpPr>
                <a:spLocks noChangeAspect="1"/>
              </p:cNvSpPr>
              <p:nvPr/>
            </p:nvSpPr>
            <p:spPr bwMode="auto">
              <a:xfrm>
                <a:off x="5320" y="1212"/>
                <a:ext cx="50" cy="14"/>
              </a:xfrm>
              <a:custGeom>
                <a:avLst/>
                <a:gdLst>
                  <a:gd name="T0" fmla="*/ 0 w 49"/>
                  <a:gd name="T1" fmla="*/ 0 h 13"/>
                  <a:gd name="T2" fmla="*/ 8 w 49"/>
                  <a:gd name="T3" fmla="*/ 78 h 13"/>
                  <a:gd name="T4" fmla="*/ 72 w 49"/>
                  <a:gd name="T5" fmla="*/ 112 h 13"/>
                  <a:gd name="T6" fmla="*/ 84 w 49"/>
                  <a:gd name="T7" fmla="*/ 78 h 13"/>
                  <a:gd name="T8" fmla="*/ 0 w 49"/>
                  <a:gd name="T9" fmla="*/ 0 h 13"/>
                  <a:gd name="T10" fmla="*/ 0 w 49"/>
                  <a:gd name="T11" fmla="*/ 0 h 13"/>
                  <a:gd name="T12" fmla="*/ 0 60000 65536"/>
                  <a:gd name="T13" fmla="*/ 0 60000 65536"/>
                  <a:gd name="T14" fmla="*/ 0 60000 65536"/>
                  <a:gd name="T15" fmla="*/ 0 60000 65536"/>
                  <a:gd name="T16" fmla="*/ 0 60000 65536"/>
                  <a:gd name="T17" fmla="*/ 0 60000 65536"/>
                  <a:gd name="T18" fmla="*/ 0 w 49"/>
                  <a:gd name="T19" fmla="*/ 0 h 13"/>
                  <a:gd name="T20" fmla="*/ 49 w 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9" h="13">
                    <a:moveTo>
                      <a:pt x="0" y="0"/>
                    </a:moveTo>
                    <a:lnTo>
                      <a:pt x="8" y="7"/>
                    </a:lnTo>
                    <a:lnTo>
                      <a:pt x="41" y="12"/>
                    </a:lnTo>
                    <a:lnTo>
                      <a:pt x="48" y="7"/>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 name="Freeform 9"/>
              <p:cNvSpPr>
                <a:spLocks noChangeAspect="1"/>
              </p:cNvSpPr>
              <p:nvPr/>
            </p:nvSpPr>
            <p:spPr bwMode="auto">
              <a:xfrm>
                <a:off x="4718" y="1618"/>
                <a:ext cx="90" cy="105"/>
              </a:xfrm>
              <a:custGeom>
                <a:avLst/>
                <a:gdLst>
                  <a:gd name="T0" fmla="*/ 97 w 89"/>
                  <a:gd name="T1" fmla="*/ 0 h 107"/>
                  <a:gd name="T2" fmla="*/ 92 w 89"/>
                  <a:gd name="T3" fmla="*/ 18 h 107"/>
                  <a:gd name="T4" fmla="*/ 78 w 89"/>
                  <a:gd name="T5" fmla="*/ 20 h 107"/>
                  <a:gd name="T6" fmla="*/ 79 w 89"/>
                  <a:gd name="T7" fmla="*/ 26 h 107"/>
                  <a:gd name="T8" fmla="*/ 29 w 89"/>
                  <a:gd name="T9" fmla="*/ 26 h 107"/>
                  <a:gd name="T10" fmla="*/ 0 w 89"/>
                  <a:gd name="T11" fmla="*/ 35 h 107"/>
                  <a:gd name="T12" fmla="*/ 25 w 89"/>
                  <a:gd name="T13" fmla="*/ 40 h 107"/>
                  <a:gd name="T14" fmla="*/ 26 w 89"/>
                  <a:gd name="T15" fmla="*/ 58 h 107"/>
                  <a:gd name="T16" fmla="*/ 92 w 89"/>
                  <a:gd name="T17" fmla="*/ 62 h 107"/>
                  <a:gd name="T18" fmla="*/ 100 w 89"/>
                  <a:gd name="T19" fmla="*/ 57 h 107"/>
                  <a:gd name="T20" fmla="*/ 119 w 89"/>
                  <a:gd name="T21" fmla="*/ 54 h 107"/>
                  <a:gd name="T22" fmla="*/ 91 w 89"/>
                  <a:gd name="T23" fmla="*/ 43 h 107"/>
                  <a:gd name="T24" fmla="*/ 86 w 89"/>
                  <a:gd name="T25" fmla="*/ 31 h 107"/>
                  <a:gd name="T26" fmla="*/ 115 w 89"/>
                  <a:gd name="T27" fmla="*/ 26 h 107"/>
                  <a:gd name="T28" fmla="*/ 105 w 89"/>
                  <a:gd name="T29" fmla="*/ 26 h 107"/>
                  <a:gd name="T30" fmla="*/ 115 w 89"/>
                  <a:gd name="T31" fmla="*/ 5 h 107"/>
                  <a:gd name="T32" fmla="*/ 97 w 89"/>
                  <a:gd name="T33" fmla="*/ 0 h 107"/>
                  <a:gd name="T34" fmla="*/ 97 w 89"/>
                  <a:gd name="T35" fmla="*/ 0 h 107"/>
                  <a:gd name="T36" fmla="*/ 97 w 89"/>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7"/>
                  <a:gd name="T59" fmla="*/ 89 w 89"/>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7">
                    <a:moveTo>
                      <a:pt x="66" y="0"/>
                    </a:moveTo>
                    <a:lnTo>
                      <a:pt x="61" y="18"/>
                    </a:lnTo>
                    <a:lnTo>
                      <a:pt x="47" y="20"/>
                    </a:lnTo>
                    <a:lnTo>
                      <a:pt x="48" y="31"/>
                    </a:lnTo>
                    <a:lnTo>
                      <a:pt x="29" y="28"/>
                    </a:lnTo>
                    <a:lnTo>
                      <a:pt x="0" y="66"/>
                    </a:lnTo>
                    <a:lnTo>
                      <a:pt x="25" y="71"/>
                    </a:lnTo>
                    <a:lnTo>
                      <a:pt x="26" y="98"/>
                    </a:lnTo>
                    <a:lnTo>
                      <a:pt x="61" y="106"/>
                    </a:lnTo>
                    <a:lnTo>
                      <a:pt x="69" y="96"/>
                    </a:lnTo>
                    <a:lnTo>
                      <a:pt x="88" y="90"/>
                    </a:lnTo>
                    <a:lnTo>
                      <a:pt x="60" y="74"/>
                    </a:lnTo>
                    <a:lnTo>
                      <a:pt x="55" y="62"/>
                    </a:lnTo>
                    <a:lnTo>
                      <a:pt x="84" y="42"/>
                    </a:lnTo>
                    <a:lnTo>
                      <a:pt x="74" y="28"/>
                    </a:lnTo>
                    <a:lnTo>
                      <a:pt x="84" y="5"/>
                    </a:lnTo>
                    <a:lnTo>
                      <a:pt x="66"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 name="Freeform 10"/>
              <p:cNvSpPr>
                <a:spLocks noChangeAspect="1"/>
              </p:cNvSpPr>
              <p:nvPr/>
            </p:nvSpPr>
            <p:spPr bwMode="auto">
              <a:xfrm>
                <a:off x="4781" y="1706"/>
                <a:ext cx="68" cy="87"/>
              </a:xfrm>
              <a:custGeom>
                <a:avLst/>
                <a:gdLst>
                  <a:gd name="T0" fmla="*/ 0 w 66"/>
                  <a:gd name="T1" fmla="*/ 16 h 87"/>
                  <a:gd name="T2" fmla="*/ 8 w 66"/>
                  <a:gd name="T3" fmla="*/ 6 h 87"/>
                  <a:gd name="T4" fmla="*/ 66 w 66"/>
                  <a:gd name="T5" fmla="*/ 0 h 87"/>
                  <a:gd name="T6" fmla="*/ 117 w 66"/>
                  <a:gd name="T7" fmla="*/ 20 h 87"/>
                  <a:gd name="T8" fmla="*/ 162 w 66"/>
                  <a:gd name="T9" fmla="*/ 52 h 87"/>
                  <a:gd name="T10" fmla="*/ 162 w 66"/>
                  <a:gd name="T11" fmla="*/ 68 h 87"/>
                  <a:gd name="T12" fmla="*/ 70 w 66"/>
                  <a:gd name="T13" fmla="*/ 86 h 87"/>
                  <a:gd name="T14" fmla="*/ 16 w 66"/>
                  <a:gd name="T15" fmla="*/ 65 h 87"/>
                  <a:gd name="T16" fmla="*/ 54 w 66"/>
                  <a:gd name="T17" fmla="*/ 56 h 87"/>
                  <a:gd name="T18" fmla="*/ 0 w 66"/>
                  <a:gd name="T19" fmla="*/ 32 h 87"/>
                  <a:gd name="T20" fmla="*/ 10 w 66"/>
                  <a:gd name="T21" fmla="*/ 31 h 87"/>
                  <a:gd name="T22" fmla="*/ 4 w 66"/>
                  <a:gd name="T23" fmla="*/ 22 h 87"/>
                  <a:gd name="T24" fmla="*/ 0 w 66"/>
                  <a:gd name="T25" fmla="*/ 16 h 87"/>
                  <a:gd name="T26" fmla="*/ 0 w 66"/>
                  <a:gd name="T27" fmla="*/ 16 h 87"/>
                  <a:gd name="T28" fmla="*/ 0 w 66"/>
                  <a:gd name="T29" fmla="*/ 16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87"/>
                  <a:gd name="T47" fmla="*/ 66 w 66"/>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87">
                    <a:moveTo>
                      <a:pt x="0" y="16"/>
                    </a:moveTo>
                    <a:lnTo>
                      <a:pt x="8" y="6"/>
                    </a:lnTo>
                    <a:lnTo>
                      <a:pt x="27" y="0"/>
                    </a:lnTo>
                    <a:lnTo>
                      <a:pt x="47" y="20"/>
                    </a:lnTo>
                    <a:lnTo>
                      <a:pt x="65" y="52"/>
                    </a:lnTo>
                    <a:lnTo>
                      <a:pt x="65" y="68"/>
                    </a:lnTo>
                    <a:lnTo>
                      <a:pt x="29" y="86"/>
                    </a:lnTo>
                    <a:lnTo>
                      <a:pt x="16" y="65"/>
                    </a:lnTo>
                    <a:lnTo>
                      <a:pt x="21" y="56"/>
                    </a:lnTo>
                    <a:lnTo>
                      <a:pt x="0" y="32"/>
                    </a:lnTo>
                    <a:lnTo>
                      <a:pt x="10" y="31"/>
                    </a:lnTo>
                    <a:lnTo>
                      <a:pt x="4" y="22"/>
                    </a:lnTo>
                    <a:lnTo>
                      <a:pt x="0" y="1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 name="Freeform 11"/>
              <p:cNvSpPr>
                <a:spLocks noChangeAspect="1"/>
              </p:cNvSpPr>
              <p:nvPr/>
            </p:nvSpPr>
            <p:spPr bwMode="auto">
              <a:xfrm>
                <a:off x="4871" y="1804"/>
                <a:ext cx="47" cy="56"/>
              </a:xfrm>
              <a:custGeom>
                <a:avLst/>
                <a:gdLst>
                  <a:gd name="T0" fmla="*/ 0 w 46"/>
                  <a:gd name="T1" fmla="*/ 11 h 57"/>
                  <a:gd name="T2" fmla="*/ 8 w 46"/>
                  <a:gd name="T3" fmla="*/ 21 h 57"/>
                  <a:gd name="T4" fmla="*/ 16 w 46"/>
                  <a:gd name="T5" fmla="*/ 21 h 57"/>
                  <a:gd name="T6" fmla="*/ 14 w 46"/>
                  <a:gd name="T7" fmla="*/ 14 h 57"/>
                  <a:gd name="T8" fmla="*/ 20 w 46"/>
                  <a:gd name="T9" fmla="*/ 21 h 57"/>
                  <a:gd name="T10" fmla="*/ 57 w 46"/>
                  <a:gd name="T11" fmla="*/ 28 h 57"/>
                  <a:gd name="T12" fmla="*/ 68 w 46"/>
                  <a:gd name="T13" fmla="*/ 28 h 57"/>
                  <a:gd name="T14" fmla="*/ 83 w 46"/>
                  <a:gd name="T15" fmla="*/ 28 h 57"/>
                  <a:gd name="T16" fmla="*/ 83 w 46"/>
                  <a:gd name="T17" fmla="*/ 19 h 57"/>
                  <a:gd name="T18" fmla="*/ 64 w 46"/>
                  <a:gd name="T19" fmla="*/ 3 h 57"/>
                  <a:gd name="T20" fmla="*/ 11 w 46"/>
                  <a:gd name="T21" fmla="*/ 0 h 57"/>
                  <a:gd name="T22" fmla="*/ 0 w 46"/>
                  <a:gd name="T23" fmla="*/ 11 h 57"/>
                  <a:gd name="T24" fmla="*/ 0 w 46"/>
                  <a:gd name="T25" fmla="*/ 11 h 57"/>
                  <a:gd name="T26" fmla="*/ 0 w 46"/>
                  <a:gd name="T27" fmla="*/ 11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7"/>
                  <a:gd name="T44" fmla="*/ 46 w 4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7">
                    <a:moveTo>
                      <a:pt x="0" y="11"/>
                    </a:moveTo>
                    <a:lnTo>
                      <a:pt x="8" y="21"/>
                    </a:lnTo>
                    <a:lnTo>
                      <a:pt x="16" y="21"/>
                    </a:lnTo>
                    <a:lnTo>
                      <a:pt x="14" y="14"/>
                    </a:lnTo>
                    <a:lnTo>
                      <a:pt x="20" y="21"/>
                    </a:lnTo>
                    <a:lnTo>
                      <a:pt x="26" y="52"/>
                    </a:lnTo>
                    <a:lnTo>
                      <a:pt x="37" y="56"/>
                    </a:lnTo>
                    <a:lnTo>
                      <a:pt x="45" y="48"/>
                    </a:lnTo>
                    <a:lnTo>
                      <a:pt x="45" y="19"/>
                    </a:lnTo>
                    <a:lnTo>
                      <a:pt x="33" y="3"/>
                    </a:lnTo>
                    <a:lnTo>
                      <a:pt x="11"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 name="Freeform 12"/>
              <p:cNvSpPr>
                <a:spLocks noChangeAspect="1"/>
              </p:cNvSpPr>
              <p:nvPr/>
            </p:nvSpPr>
            <p:spPr bwMode="auto">
              <a:xfrm>
                <a:off x="4918" y="1794"/>
                <a:ext cx="39" cy="31"/>
              </a:xfrm>
              <a:custGeom>
                <a:avLst/>
                <a:gdLst>
                  <a:gd name="T0" fmla="*/ 0 w 39"/>
                  <a:gd name="T1" fmla="*/ 16 h 32"/>
                  <a:gd name="T2" fmla="*/ 16 w 39"/>
                  <a:gd name="T3" fmla="*/ 16 h 32"/>
                  <a:gd name="T4" fmla="*/ 18 w 39"/>
                  <a:gd name="T5" fmla="*/ 16 h 32"/>
                  <a:gd name="T6" fmla="*/ 26 w 39"/>
                  <a:gd name="T7" fmla="*/ 15 h 32"/>
                  <a:gd name="T8" fmla="*/ 33 w 39"/>
                  <a:gd name="T9" fmla="*/ 16 h 32"/>
                  <a:gd name="T10" fmla="*/ 38 w 39"/>
                  <a:gd name="T11" fmla="*/ 10 h 32"/>
                  <a:gd name="T12" fmla="*/ 33 w 39"/>
                  <a:gd name="T13" fmla="*/ 2 h 32"/>
                  <a:gd name="T14" fmla="*/ 16 w 39"/>
                  <a:gd name="T15" fmla="*/ 0 h 32"/>
                  <a:gd name="T16" fmla="*/ 15 w 39"/>
                  <a:gd name="T17" fmla="*/ 8 h 32"/>
                  <a:gd name="T18" fmla="*/ 6 w 39"/>
                  <a:gd name="T19" fmla="*/ 4 h 32"/>
                  <a:gd name="T20" fmla="*/ 0 w 39"/>
                  <a:gd name="T21" fmla="*/ 16 h 32"/>
                  <a:gd name="T22" fmla="*/ 0 w 39"/>
                  <a:gd name="T23" fmla="*/ 16 h 32"/>
                  <a:gd name="T24" fmla="*/ 0 w 39"/>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2"/>
                  <a:gd name="T41" fmla="*/ 39 w 39"/>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2">
                    <a:moveTo>
                      <a:pt x="0" y="18"/>
                    </a:moveTo>
                    <a:lnTo>
                      <a:pt x="16" y="31"/>
                    </a:lnTo>
                    <a:lnTo>
                      <a:pt x="18" y="19"/>
                    </a:lnTo>
                    <a:lnTo>
                      <a:pt x="26" y="15"/>
                    </a:lnTo>
                    <a:lnTo>
                      <a:pt x="33" y="21"/>
                    </a:lnTo>
                    <a:lnTo>
                      <a:pt x="38" y="10"/>
                    </a:lnTo>
                    <a:lnTo>
                      <a:pt x="33" y="2"/>
                    </a:lnTo>
                    <a:lnTo>
                      <a:pt x="16" y="0"/>
                    </a:lnTo>
                    <a:lnTo>
                      <a:pt x="15" y="8"/>
                    </a:lnTo>
                    <a:lnTo>
                      <a:pt x="6" y="4"/>
                    </a:lnTo>
                    <a:lnTo>
                      <a:pt x="0"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 name="Freeform 13"/>
              <p:cNvSpPr>
                <a:spLocks noChangeAspect="1"/>
              </p:cNvSpPr>
              <p:nvPr/>
            </p:nvSpPr>
            <p:spPr bwMode="auto">
              <a:xfrm>
                <a:off x="4888" y="1646"/>
                <a:ext cx="162" cy="167"/>
              </a:xfrm>
              <a:custGeom>
                <a:avLst/>
                <a:gdLst>
                  <a:gd name="T0" fmla="*/ 0 w 159"/>
                  <a:gd name="T1" fmla="*/ 106 h 169"/>
                  <a:gd name="T2" fmla="*/ 2 w 159"/>
                  <a:gd name="T3" fmla="*/ 111 h 169"/>
                  <a:gd name="T4" fmla="*/ 22 w 159"/>
                  <a:gd name="T5" fmla="*/ 111 h 169"/>
                  <a:gd name="T6" fmla="*/ 25 w 159"/>
                  <a:gd name="T7" fmla="*/ 107 h 169"/>
                  <a:gd name="T8" fmla="*/ 96 w 159"/>
                  <a:gd name="T9" fmla="*/ 101 h 169"/>
                  <a:gd name="T10" fmla="*/ 132 w 159"/>
                  <a:gd name="T11" fmla="*/ 101 h 169"/>
                  <a:gd name="T12" fmla="*/ 134 w 159"/>
                  <a:gd name="T13" fmla="*/ 111 h 169"/>
                  <a:gd name="T14" fmla="*/ 164 w 159"/>
                  <a:gd name="T15" fmla="*/ 116 h 169"/>
                  <a:gd name="T16" fmla="*/ 178 w 159"/>
                  <a:gd name="T17" fmla="*/ 106 h 169"/>
                  <a:gd name="T18" fmla="*/ 166 w 159"/>
                  <a:gd name="T19" fmla="*/ 103 h 169"/>
                  <a:gd name="T20" fmla="*/ 167 w 159"/>
                  <a:gd name="T21" fmla="*/ 99 h 169"/>
                  <a:gd name="T22" fmla="*/ 187 w 159"/>
                  <a:gd name="T23" fmla="*/ 103 h 169"/>
                  <a:gd name="T24" fmla="*/ 215 w 159"/>
                  <a:gd name="T25" fmla="*/ 103 h 169"/>
                  <a:gd name="T26" fmla="*/ 228 w 159"/>
                  <a:gd name="T27" fmla="*/ 98 h 169"/>
                  <a:gd name="T28" fmla="*/ 240 w 159"/>
                  <a:gd name="T29" fmla="*/ 103 h 169"/>
                  <a:gd name="T30" fmla="*/ 239 w 159"/>
                  <a:gd name="T31" fmla="*/ 96 h 169"/>
                  <a:gd name="T32" fmla="*/ 255 w 159"/>
                  <a:gd name="T33" fmla="*/ 93 h 169"/>
                  <a:gd name="T34" fmla="*/ 262 w 159"/>
                  <a:gd name="T35" fmla="*/ 100 h 169"/>
                  <a:gd name="T36" fmla="*/ 274 w 159"/>
                  <a:gd name="T37" fmla="*/ 97 h 169"/>
                  <a:gd name="T38" fmla="*/ 280 w 159"/>
                  <a:gd name="T39" fmla="*/ 87 h 169"/>
                  <a:gd name="T40" fmla="*/ 244 w 159"/>
                  <a:gd name="T41" fmla="*/ 42 h 169"/>
                  <a:gd name="T42" fmla="*/ 245 w 159"/>
                  <a:gd name="T43" fmla="*/ 42 h 169"/>
                  <a:gd name="T44" fmla="*/ 257 w 159"/>
                  <a:gd name="T45" fmla="*/ 42 h 169"/>
                  <a:gd name="T46" fmla="*/ 252 w 159"/>
                  <a:gd name="T47" fmla="*/ 42 h 169"/>
                  <a:gd name="T48" fmla="*/ 192 w 159"/>
                  <a:gd name="T49" fmla="*/ 3 h 169"/>
                  <a:gd name="T50" fmla="*/ 173 w 159"/>
                  <a:gd name="T51" fmla="*/ 0 h 169"/>
                  <a:gd name="T52" fmla="*/ 191 w 159"/>
                  <a:gd name="T53" fmla="*/ 12 h 169"/>
                  <a:gd name="T54" fmla="*/ 166 w 159"/>
                  <a:gd name="T55" fmla="*/ 7 h 169"/>
                  <a:gd name="T56" fmla="*/ 191 w 159"/>
                  <a:gd name="T57" fmla="*/ 42 h 169"/>
                  <a:gd name="T58" fmla="*/ 181 w 159"/>
                  <a:gd name="T59" fmla="*/ 53 h 169"/>
                  <a:gd name="T60" fmla="*/ 151 w 159"/>
                  <a:gd name="T61" fmla="*/ 67 h 169"/>
                  <a:gd name="T62" fmla="*/ 140 w 159"/>
                  <a:gd name="T63" fmla="*/ 51 h 169"/>
                  <a:gd name="T64" fmla="*/ 130 w 159"/>
                  <a:gd name="T65" fmla="*/ 57 h 169"/>
                  <a:gd name="T66" fmla="*/ 134 w 159"/>
                  <a:gd name="T67" fmla="*/ 89 h 169"/>
                  <a:gd name="T68" fmla="*/ 126 w 159"/>
                  <a:gd name="T69" fmla="*/ 93 h 169"/>
                  <a:gd name="T70" fmla="*/ 104 w 159"/>
                  <a:gd name="T71" fmla="*/ 87 h 169"/>
                  <a:gd name="T72" fmla="*/ 21 w 159"/>
                  <a:gd name="T73" fmla="*/ 93 h 169"/>
                  <a:gd name="T74" fmla="*/ 0 w 159"/>
                  <a:gd name="T75" fmla="*/ 106 h 169"/>
                  <a:gd name="T76" fmla="*/ 0 w 159"/>
                  <a:gd name="T77" fmla="*/ 106 h 169"/>
                  <a:gd name="T78" fmla="*/ 0 w 159"/>
                  <a:gd name="T79" fmla="*/ 106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69"/>
                  <a:gd name="T122" fmla="*/ 159 w 159"/>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69">
                    <a:moveTo>
                      <a:pt x="0" y="148"/>
                    </a:moveTo>
                    <a:lnTo>
                      <a:pt x="2" y="158"/>
                    </a:lnTo>
                    <a:lnTo>
                      <a:pt x="22" y="158"/>
                    </a:lnTo>
                    <a:lnTo>
                      <a:pt x="25" y="150"/>
                    </a:lnTo>
                    <a:lnTo>
                      <a:pt x="57" y="138"/>
                    </a:lnTo>
                    <a:lnTo>
                      <a:pt x="75" y="139"/>
                    </a:lnTo>
                    <a:lnTo>
                      <a:pt x="76" y="158"/>
                    </a:lnTo>
                    <a:lnTo>
                      <a:pt x="92" y="168"/>
                    </a:lnTo>
                    <a:lnTo>
                      <a:pt x="101" y="148"/>
                    </a:lnTo>
                    <a:lnTo>
                      <a:pt x="93" y="143"/>
                    </a:lnTo>
                    <a:lnTo>
                      <a:pt x="94" y="134"/>
                    </a:lnTo>
                    <a:lnTo>
                      <a:pt x="107" y="143"/>
                    </a:lnTo>
                    <a:lnTo>
                      <a:pt x="121" y="143"/>
                    </a:lnTo>
                    <a:lnTo>
                      <a:pt x="128" y="133"/>
                    </a:lnTo>
                    <a:lnTo>
                      <a:pt x="134" y="143"/>
                    </a:lnTo>
                    <a:lnTo>
                      <a:pt x="133" y="129"/>
                    </a:lnTo>
                    <a:lnTo>
                      <a:pt x="143" y="124"/>
                    </a:lnTo>
                    <a:lnTo>
                      <a:pt x="147" y="136"/>
                    </a:lnTo>
                    <a:lnTo>
                      <a:pt x="154" y="130"/>
                    </a:lnTo>
                    <a:lnTo>
                      <a:pt x="158" y="118"/>
                    </a:lnTo>
                    <a:lnTo>
                      <a:pt x="136" y="70"/>
                    </a:lnTo>
                    <a:lnTo>
                      <a:pt x="137" y="65"/>
                    </a:lnTo>
                    <a:lnTo>
                      <a:pt x="144" y="65"/>
                    </a:lnTo>
                    <a:lnTo>
                      <a:pt x="141" y="48"/>
                    </a:lnTo>
                    <a:lnTo>
                      <a:pt x="110" y="3"/>
                    </a:lnTo>
                    <a:lnTo>
                      <a:pt x="98" y="0"/>
                    </a:lnTo>
                    <a:lnTo>
                      <a:pt x="109" y="12"/>
                    </a:lnTo>
                    <a:lnTo>
                      <a:pt x="93" y="7"/>
                    </a:lnTo>
                    <a:lnTo>
                      <a:pt x="109" y="52"/>
                    </a:lnTo>
                    <a:lnTo>
                      <a:pt x="103" y="84"/>
                    </a:lnTo>
                    <a:lnTo>
                      <a:pt x="83" y="98"/>
                    </a:lnTo>
                    <a:lnTo>
                      <a:pt x="78" y="82"/>
                    </a:lnTo>
                    <a:lnTo>
                      <a:pt x="74" y="88"/>
                    </a:lnTo>
                    <a:lnTo>
                      <a:pt x="76" y="120"/>
                    </a:lnTo>
                    <a:lnTo>
                      <a:pt x="72" y="124"/>
                    </a:lnTo>
                    <a:lnTo>
                      <a:pt x="61" y="118"/>
                    </a:lnTo>
                    <a:lnTo>
                      <a:pt x="21" y="124"/>
                    </a:lnTo>
                    <a:lnTo>
                      <a:pt x="0" y="14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8" name="Freeform 14"/>
              <p:cNvSpPr>
                <a:spLocks noChangeAspect="1"/>
              </p:cNvSpPr>
              <p:nvPr/>
            </p:nvSpPr>
            <p:spPr bwMode="auto">
              <a:xfrm>
                <a:off x="4950" y="1564"/>
                <a:ext cx="100" cy="84"/>
              </a:xfrm>
              <a:custGeom>
                <a:avLst/>
                <a:gdLst>
                  <a:gd name="T0" fmla="*/ 7 w 98"/>
                  <a:gd name="T1" fmla="*/ 29 h 86"/>
                  <a:gd name="T2" fmla="*/ 23 w 98"/>
                  <a:gd name="T3" fmla="*/ 43 h 86"/>
                  <a:gd name="T4" fmla="*/ 68 w 98"/>
                  <a:gd name="T5" fmla="*/ 39 h 86"/>
                  <a:gd name="T6" fmla="*/ 17 w 98"/>
                  <a:gd name="T7" fmla="*/ 32 h 86"/>
                  <a:gd name="T8" fmla="*/ 60 w 98"/>
                  <a:gd name="T9" fmla="*/ 33 h 86"/>
                  <a:gd name="T10" fmla="*/ 72 w 98"/>
                  <a:gd name="T11" fmla="*/ 29 h 86"/>
                  <a:gd name="T12" fmla="*/ 133 w 98"/>
                  <a:gd name="T13" fmla="*/ 37 h 86"/>
                  <a:gd name="T14" fmla="*/ 144 w 98"/>
                  <a:gd name="T15" fmla="*/ 21 h 86"/>
                  <a:gd name="T16" fmla="*/ 159 w 98"/>
                  <a:gd name="T17" fmla="*/ 22 h 86"/>
                  <a:gd name="T18" fmla="*/ 178 w 98"/>
                  <a:gd name="T19" fmla="*/ 21 h 86"/>
                  <a:gd name="T20" fmla="*/ 163 w 98"/>
                  <a:gd name="T21" fmla="*/ 21 h 86"/>
                  <a:gd name="T22" fmla="*/ 148 w 98"/>
                  <a:gd name="T23" fmla="*/ 21 h 86"/>
                  <a:gd name="T24" fmla="*/ 147 w 98"/>
                  <a:gd name="T25" fmla="*/ 21 h 86"/>
                  <a:gd name="T26" fmla="*/ 133 w 98"/>
                  <a:gd name="T27" fmla="*/ 21 h 86"/>
                  <a:gd name="T28" fmla="*/ 88 w 98"/>
                  <a:gd name="T29" fmla="*/ 21 h 86"/>
                  <a:gd name="T30" fmla="*/ 5 w 98"/>
                  <a:gd name="T31" fmla="*/ 0 h 86"/>
                  <a:gd name="T32" fmla="*/ 0 w 98"/>
                  <a:gd name="T33" fmla="*/ 7 h 86"/>
                  <a:gd name="T34" fmla="*/ 12 w 98"/>
                  <a:gd name="T35" fmla="*/ 15 h 86"/>
                  <a:gd name="T36" fmla="*/ 23 w 98"/>
                  <a:gd name="T37" fmla="*/ 21 h 86"/>
                  <a:gd name="T38" fmla="*/ 7 w 98"/>
                  <a:gd name="T39" fmla="*/ 21 h 86"/>
                  <a:gd name="T40" fmla="*/ 13 w 98"/>
                  <a:gd name="T41" fmla="*/ 22 h 86"/>
                  <a:gd name="T42" fmla="*/ 7 w 98"/>
                  <a:gd name="T43" fmla="*/ 29 h 86"/>
                  <a:gd name="T44" fmla="*/ 7 w 98"/>
                  <a:gd name="T45" fmla="*/ 29 h 86"/>
                  <a:gd name="T46" fmla="*/ 7 w 98"/>
                  <a:gd name="T47" fmla="*/ 29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86"/>
                  <a:gd name="T74" fmla="*/ 98 w 9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86">
                    <a:moveTo>
                      <a:pt x="7" y="60"/>
                    </a:moveTo>
                    <a:lnTo>
                      <a:pt x="23" y="85"/>
                    </a:lnTo>
                    <a:lnTo>
                      <a:pt x="37" y="76"/>
                    </a:lnTo>
                    <a:lnTo>
                      <a:pt x="17" y="63"/>
                    </a:lnTo>
                    <a:lnTo>
                      <a:pt x="29" y="65"/>
                    </a:lnTo>
                    <a:lnTo>
                      <a:pt x="41" y="60"/>
                    </a:lnTo>
                    <a:lnTo>
                      <a:pt x="71" y="73"/>
                    </a:lnTo>
                    <a:lnTo>
                      <a:pt x="75" y="52"/>
                    </a:lnTo>
                    <a:lnTo>
                      <a:pt x="85" y="53"/>
                    </a:lnTo>
                    <a:lnTo>
                      <a:pt x="97" y="43"/>
                    </a:lnTo>
                    <a:lnTo>
                      <a:pt x="88" y="45"/>
                    </a:lnTo>
                    <a:lnTo>
                      <a:pt x="78" y="37"/>
                    </a:lnTo>
                    <a:lnTo>
                      <a:pt x="77" y="27"/>
                    </a:lnTo>
                    <a:lnTo>
                      <a:pt x="71" y="33"/>
                    </a:lnTo>
                    <a:lnTo>
                      <a:pt x="50" y="29"/>
                    </a:lnTo>
                    <a:lnTo>
                      <a:pt x="5" y="0"/>
                    </a:lnTo>
                    <a:lnTo>
                      <a:pt x="0" y="7"/>
                    </a:lnTo>
                    <a:lnTo>
                      <a:pt x="12" y="15"/>
                    </a:lnTo>
                    <a:lnTo>
                      <a:pt x="23" y="49"/>
                    </a:lnTo>
                    <a:lnTo>
                      <a:pt x="7" y="47"/>
                    </a:lnTo>
                    <a:lnTo>
                      <a:pt x="13" y="53"/>
                    </a:lnTo>
                    <a:lnTo>
                      <a:pt x="7" y="6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 name="Freeform 15"/>
              <p:cNvSpPr>
                <a:spLocks noChangeAspect="1"/>
              </p:cNvSpPr>
              <p:nvPr/>
            </p:nvSpPr>
            <p:spPr bwMode="auto">
              <a:xfrm>
                <a:off x="4830" y="1391"/>
                <a:ext cx="140" cy="167"/>
              </a:xfrm>
              <a:custGeom>
                <a:avLst/>
                <a:gdLst>
                  <a:gd name="T0" fmla="*/ 7 w 138"/>
                  <a:gd name="T1" fmla="*/ 18 h 169"/>
                  <a:gd name="T2" fmla="*/ 144 w 138"/>
                  <a:gd name="T3" fmla="*/ 94 h 169"/>
                  <a:gd name="T4" fmla="*/ 167 w 138"/>
                  <a:gd name="T5" fmla="*/ 109 h 169"/>
                  <a:gd name="T6" fmla="*/ 183 w 138"/>
                  <a:gd name="T7" fmla="*/ 116 h 169"/>
                  <a:gd name="T8" fmla="*/ 183 w 138"/>
                  <a:gd name="T9" fmla="*/ 108 h 169"/>
                  <a:gd name="T10" fmla="*/ 212 w 138"/>
                  <a:gd name="T11" fmla="*/ 112 h 169"/>
                  <a:gd name="T12" fmla="*/ 148 w 138"/>
                  <a:gd name="T13" fmla="*/ 87 h 169"/>
                  <a:gd name="T14" fmla="*/ 144 w 138"/>
                  <a:gd name="T15" fmla="*/ 68 h 169"/>
                  <a:gd name="T16" fmla="*/ 176 w 138"/>
                  <a:gd name="T17" fmla="*/ 71 h 169"/>
                  <a:gd name="T18" fmla="*/ 14 w 138"/>
                  <a:gd name="T19" fmla="*/ 6 h 169"/>
                  <a:gd name="T20" fmla="*/ 0 w 138"/>
                  <a:gd name="T21" fmla="*/ 0 h 169"/>
                  <a:gd name="T22" fmla="*/ 11 w 138"/>
                  <a:gd name="T23" fmla="*/ 10 h 169"/>
                  <a:gd name="T24" fmla="*/ 7 w 138"/>
                  <a:gd name="T25" fmla="*/ 18 h 169"/>
                  <a:gd name="T26" fmla="*/ 7 w 138"/>
                  <a:gd name="T27" fmla="*/ 18 h 169"/>
                  <a:gd name="T28" fmla="*/ 7 w 138"/>
                  <a:gd name="T29" fmla="*/ 1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69"/>
                  <a:gd name="T47" fmla="*/ 138 w 138"/>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69">
                    <a:moveTo>
                      <a:pt x="7" y="18"/>
                    </a:moveTo>
                    <a:lnTo>
                      <a:pt x="93" y="125"/>
                    </a:lnTo>
                    <a:lnTo>
                      <a:pt x="105" y="154"/>
                    </a:lnTo>
                    <a:lnTo>
                      <a:pt x="118" y="168"/>
                    </a:lnTo>
                    <a:lnTo>
                      <a:pt x="118" y="152"/>
                    </a:lnTo>
                    <a:lnTo>
                      <a:pt x="137" y="160"/>
                    </a:lnTo>
                    <a:lnTo>
                      <a:pt x="95" y="118"/>
                    </a:lnTo>
                    <a:lnTo>
                      <a:pt x="93" y="99"/>
                    </a:lnTo>
                    <a:lnTo>
                      <a:pt x="113" y="102"/>
                    </a:lnTo>
                    <a:lnTo>
                      <a:pt x="14" y="6"/>
                    </a:lnTo>
                    <a:lnTo>
                      <a:pt x="0" y="0"/>
                    </a:lnTo>
                    <a:lnTo>
                      <a:pt x="11" y="10"/>
                    </a:lnTo>
                    <a:lnTo>
                      <a:pt x="7"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20" name="Group 16"/>
              <p:cNvGrpSpPr>
                <a:grpSpLocks/>
              </p:cNvGrpSpPr>
              <p:nvPr/>
            </p:nvGrpSpPr>
            <p:grpSpPr bwMode="auto">
              <a:xfrm>
                <a:off x="19" y="904"/>
                <a:ext cx="5666" cy="2726"/>
                <a:chOff x="19" y="904"/>
                <a:chExt cx="5666" cy="2726"/>
              </a:xfrm>
            </p:grpSpPr>
            <p:sp>
              <p:nvSpPr>
                <p:cNvPr id="21" name="Freeform 17"/>
                <p:cNvSpPr>
                  <a:spLocks noChangeAspect="1"/>
                </p:cNvSpPr>
                <p:nvPr/>
              </p:nvSpPr>
              <p:spPr bwMode="auto">
                <a:xfrm>
                  <a:off x="4429" y="1036"/>
                  <a:ext cx="51" cy="14"/>
                </a:xfrm>
                <a:custGeom>
                  <a:avLst/>
                  <a:gdLst>
                    <a:gd name="T0" fmla="*/ 4 w 49"/>
                    <a:gd name="T1" fmla="*/ 6 h 13"/>
                    <a:gd name="T2" fmla="*/ 163 w 49"/>
                    <a:gd name="T3" fmla="*/ 112 h 13"/>
                    <a:gd name="T4" fmla="*/ 57 w 49"/>
                    <a:gd name="T5" fmla="*/ 0 h 13"/>
                    <a:gd name="T6" fmla="*/ 0 w 49"/>
                    <a:gd name="T7" fmla="*/ 0 h 13"/>
                    <a:gd name="T8" fmla="*/ 4 w 49"/>
                    <a:gd name="T9" fmla="*/ 6 h 13"/>
                    <a:gd name="T10" fmla="*/ 4 w 49"/>
                    <a:gd name="T11" fmla="*/ 6 h 13"/>
                    <a:gd name="T12" fmla="*/ 4 w 49"/>
                    <a:gd name="T13" fmla="*/ 6 h 13"/>
                    <a:gd name="T14" fmla="*/ 0 60000 65536"/>
                    <a:gd name="T15" fmla="*/ 0 60000 65536"/>
                    <a:gd name="T16" fmla="*/ 0 60000 65536"/>
                    <a:gd name="T17" fmla="*/ 0 60000 65536"/>
                    <a:gd name="T18" fmla="*/ 0 60000 65536"/>
                    <a:gd name="T19" fmla="*/ 0 60000 65536"/>
                    <a:gd name="T20" fmla="*/ 0 60000 65536"/>
                    <a:gd name="T21" fmla="*/ 0 w 49"/>
                    <a:gd name="T22" fmla="*/ 0 h 13"/>
                    <a:gd name="T23" fmla="*/ 49 w 4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3">
                      <a:moveTo>
                        <a:pt x="4" y="6"/>
                      </a:moveTo>
                      <a:lnTo>
                        <a:pt x="48" y="12"/>
                      </a:lnTo>
                      <a:lnTo>
                        <a:pt x="16" y="0"/>
                      </a:lnTo>
                      <a:lnTo>
                        <a:pt x="0" y="0"/>
                      </a:lnTo>
                      <a:lnTo>
                        <a:pt x="4"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 name="Freeform 18"/>
                <p:cNvSpPr>
                  <a:spLocks noChangeAspect="1"/>
                </p:cNvSpPr>
                <p:nvPr/>
              </p:nvSpPr>
              <p:spPr bwMode="auto">
                <a:xfrm>
                  <a:off x="4411" y="1030"/>
                  <a:ext cx="17" cy="6"/>
                </a:xfrm>
                <a:custGeom>
                  <a:avLst/>
                  <a:gdLst>
                    <a:gd name="T0" fmla="*/ 0 w 18"/>
                    <a:gd name="T1" fmla="*/ 0 h 7"/>
                    <a:gd name="T2" fmla="*/ 9 w 18"/>
                    <a:gd name="T3" fmla="*/ 3 h 7"/>
                    <a:gd name="T4" fmla="*/ 0 w 18"/>
                    <a:gd name="T5" fmla="*/ 0 h 7"/>
                    <a:gd name="T6" fmla="*/ 0 w 18"/>
                    <a:gd name="T7" fmla="*/ 0 h 7"/>
                    <a:gd name="T8" fmla="*/ 0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0" y="0"/>
                      </a:moveTo>
                      <a:lnTo>
                        <a:pt x="17" y="6"/>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3" name="Freeform 19"/>
                <p:cNvSpPr>
                  <a:spLocks noChangeAspect="1"/>
                </p:cNvSpPr>
                <p:nvPr/>
              </p:nvSpPr>
              <p:spPr bwMode="auto">
                <a:xfrm>
                  <a:off x="4460" y="1010"/>
                  <a:ext cx="71" cy="14"/>
                </a:xfrm>
                <a:custGeom>
                  <a:avLst/>
                  <a:gdLst>
                    <a:gd name="T0" fmla="*/ 0 w 71"/>
                    <a:gd name="T1" fmla="*/ 0 h 14"/>
                    <a:gd name="T2" fmla="*/ 70 w 71"/>
                    <a:gd name="T3" fmla="*/ 13 h 14"/>
                    <a:gd name="T4" fmla="*/ 66 w 71"/>
                    <a:gd name="T5" fmla="*/ 7 h 14"/>
                    <a:gd name="T6" fmla="*/ 0 w 71"/>
                    <a:gd name="T7" fmla="*/ 0 h 14"/>
                    <a:gd name="T8" fmla="*/ 0 w 71"/>
                    <a:gd name="T9" fmla="*/ 0 h 14"/>
                    <a:gd name="T10" fmla="*/ 0 w 71"/>
                    <a:gd name="T11" fmla="*/ 0 h 14"/>
                    <a:gd name="T12" fmla="*/ 0 60000 65536"/>
                    <a:gd name="T13" fmla="*/ 0 60000 65536"/>
                    <a:gd name="T14" fmla="*/ 0 60000 65536"/>
                    <a:gd name="T15" fmla="*/ 0 60000 65536"/>
                    <a:gd name="T16" fmla="*/ 0 60000 65536"/>
                    <a:gd name="T17" fmla="*/ 0 60000 65536"/>
                    <a:gd name="T18" fmla="*/ 0 w 71"/>
                    <a:gd name="T19" fmla="*/ 0 h 14"/>
                    <a:gd name="T20" fmla="*/ 71 w 7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71" h="14">
                      <a:moveTo>
                        <a:pt x="0" y="0"/>
                      </a:moveTo>
                      <a:lnTo>
                        <a:pt x="70" y="13"/>
                      </a:lnTo>
                      <a:lnTo>
                        <a:pt x="66" y="7"/>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 name="Freeform 20"/>
                <p:cNvSpPr>
                  <a:spLocks noChangeAspect="1"/>
                </p:cNvSpPr>
                <p:nvPr/>
              </p:nvSpPr>
              <p:spPr bwMode="auto">
                <a:xfrm>
                  <a:off x="4340" y="1000"/>
                  <a:ext cx="107" cy="25"/>
                </a:xfrm>
                <a:custGeom>
                  <a:avLst/>
                  <a:gdLst>
                    <a:gd name="T0" fmla="*/ 11 w 104"/>
                    <a:gd name="T1" fmla="*/ 15 h 25"/>
                    <a:gd name="T2" fmla="*/ 120 w 104"/>
                    <a:gd name="T3" fmla="*/ 24 h 25"/>
                    <a:gd name="T4" fmla="*/ 213 w 104"/>
                    <a:gd name="T5" fmla="*/ 22 h 25"/>
                    <a:gd name="T6" fmla="*/ 245 w 104"/>
                    <a:gd name="T7" fmla="*/ 12 h 25"/>
                    <a:gd name="T8" fmla="*/ 114 w 104"/>
                    <a:gd name="T9" fmla="*/ 0 h 25"/>
                    <a:gd name="T10" fmla="*/ 108 w 104"/>
                    <a:gd name="T11" fmla="*/ 7 h 25"/>
                    <a:gd name="T12" fmla="*/ 12 w 104"/>
                    <a:gd name="T13" fmla="*/ 0 h 25"/>
                    <a:gd name="T14" fmla="*/ 0 w 104"/>
                    <a:gd name="T15" fmla="*/ 4 h 25"/>
                    <a:gd name="T16" fmla="*/ 11 w 104"/>
                    <a:gd name="T17" fmla="*/ 15 h 25"/>
                    <a:gd name="T18" fmla="*/ 11 w 104"/>
                    <a:gd name="T19" fmla="*/ 15 h 25"/>
                    <a:gd name="T20" fmla="*/ 11 w 104"/>
                    <a:gd name="T21" fmla="*/ 1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25"/>
                    <a:gd name="T35" fmla="*/ 104 w 10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25">
                      <a:moveTo>
                        <a:pt x="11" y="15"/>
                      </a:moveTo>
                      <a:lnTo>
                        <a:pt x="50" y="24"/>
                      </a:lnTo>
                      <a:lnTo>
                        <a:pt x="88" y="22"/>
                      </a:lnTo>
                      <a:lnTo>
                        <a:pt x="103" y="12"/>
                      </a:lnTo>
                      <a:lnTo>
                        <a:pt x="48" y="0"/>
                      </a:lnTo>
                      <a:lnTo>
                        <a:pt x="46" y="7"/>
                      </a:lnTo>
                      <a:lnTo>
                        <a:pt x="12" y="0"/>
                      </a:lnTo>
                      <a:lnTo>
                        <a:pt x="0" y="4"/>
                      </a:lnTo>
                      <a:lnTo>
                        <a:pt x="11"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 name="Freeform 21"/>
                <p:cNvSpPr>
                  <a:spLocks noChangeAspect="1"/>
                </p:cNvSpPr>
                <p:nvPr/>
              </p:nvSpPr>
              <p:spPr bwMode="auto">
                <a:xfrm>
                  <a:off x="3832" y="951"/>
                  <a:ext cx="62" cy="22"/>
                </a:xfrm>
                <a:custGeom>
                  <a:avLst/>
                  <a:gdLst>
                    <a:gd name="T0" fmla="*/ 1 w 61"/>
                    <a:gd name="T1" fmla="*/ 11 h 23"/>
                    <a:gd name="T2" fmla="*/ 91 w 61"/>
                    <a:gd name="T3" fmla="*/ 11 h 23"/>
                    <a:gd name="T4" fmla="*/ 81 w 61"/>
                    <a:gd name="T5" fmla="*/ 10 h 23"/>
                    <a:gd name="T6" fmla="*/ 9 w 61"/>
                    <a:gd name="T7" fmla="*/ 0 h 23"/>
                    <a:gd name="T8" fmla="*/ 0 w 61"/>
                    <a:gd name="T9" fmla="*/ 2 h 23"/>
                    <a:gd name="T10" fmla="*/ 1 w 61"/>
                    <a:gd name="T11" fmla="*/ 11 h 23"/>
                    <a:gd name="T12" fmla="*/ 1 w 61"/>
                    <a:gd name="T13" fmla="*/ 11 h 23"/>
                    <a:gd name="T14" fmla="*/ 1 w 61"/>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1" y="22"/>
                      </a:moveTo>
                      <a:lnTo>
                        <a:pt x="60" y="17"/>
                      </a:lnTo>
                      <a:lnTo>
                        <a:pt x="50" y="10"/>
                      </a:lnTo>
                      <a:lnTo>
                        <a:pt x="9" y="0"/>
                      </a:lnTo>
                      <a:lnTo>
                        <a:pt x="0" y="2"/>
                      </a:lnTo>
                      <a:lnTo>
                        <a:pt x="1"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 name="Freeform 22"/>
                <p:cNvSpPr>
                  <a:spLocks noChangeAspect="1"/>
                </p:cNvSpPr>
                <p:nvPr/>
              </p:nvSpPr>
              <p:spPr bwMode="auto">
                <a:xfrm>
                  <a:off x="3702" y="926"/>
                  <a:ext cx="122" cy="35"/>
                </a:xfrm>
                <a:custGeom>
                  <a:avLst/>
                  <a:gdLst>
                    <a:gd name="T0" fmla="*/ 0 w 121"/>
                    <a:gd name="T1" fmla="*/ 15 h 35"/>
                    <a:gd name="T2" fmla="*/ 56 w 121"/>
                    <a:gd name="T3" fmla="*/ 28 h 35"/>
                    <a:gd name="T4" fmla="*/ 151 w 121"/>
                    <a:gd name="T5" fmla="*/ 34 h 35"/>
                    <a:gd name="T6" fmla="*/ 140 w 121"/>
                    <a:gd name="T7" fmla="*/ 26 h 35"/>
                    <a:gd name="T8" fmla="*/ 140 w 121"/>
                    <a:gd name="T9" fmla="*/ 20 h 35"/>
                    <a:gd name="T10" fmla="*/ 32 w 121"/>
                    <a:gd name="T11" fmla="*/ 0 h 35"/>
                    <a:gd name="T12" fmla="*/ 10 w 121"/>
                    <a:gd name="T13" fmla="*/ 4 h 35"/>
                    <a:gd name="T14" fmla="*/ 11 w 121"/>
                    <a:gd name="T15" fmla="*/ 9 h 35"/>
                    <a:gd name="T16" fmla="*/ 0 w 121"/>
                    <a:gd name="T17" fmla="*/ 15 h 35"/>
                    <a:gd name="T18" fmla="*/ 0 w 121"/>
                    <a:gd name="T19" fmla="*/ 15 h 35"/>
                    <a:gd name="T20" fmla="*/ 0 w 121"/>
                    <a:gd name="T21" fmla="*/ 1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5"/>
                    <a:gd name="T35" fmla="*/ 121 w 12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5">
                      <a:moveTo>
                        <a:pt x="0" y="15"/>
                      </a:moveTo>
                      <a:lnTo>
                        <a:pt x="56" y="28"/>
                      </a:lnTo>
                      <a:lnTo>
                        <a:pt x="120" y="34"/>
                      </a:lnTo>
                      <a:lnTo>
                        <a:pt x="109" y="26"/>
                      </a:lnTo>
                      <a:lnTo>
                        <a:pt x="109" y="20"/>
                      </a:lnTo>
                      <a:lnTo>
                        <a:pt x="32" y="0"/>
                      </a:lnTo>
                      <a:lnTo>
                        <a:pt x="10" y="4"/>
                      </a:lnTo>
                      <a:lnTo>
                        <a:pt x="11" y="9"/>
                      </a:lnTo>
                      <a:lnTo>
                        <a:pt x="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27" name="Group 23"/>
                <p:cNvGrpSpPr>
                  <a:grpSpLocks/>
                </p:cNvGrpSpPr>
                <p:nvPr/>
              </p:nvGrpSpPr>
              <p:grpSpPr bwMode="auto">
                <a:xfrm>
                  <a:off x="19" y="904"/>
                  <a:ext cx="5666" cy="2726"/>
                  <a:chOff x="19" y="904"/>
                  <a:chExt cx="5666" cy="2726"/>
                </a:xfrm>
              </p:grpSpPr>
              <p:sp>
                <p:nvSpPr>
                  <p:cNvPr id="28" name="Freeform 24"/>
                  <p:cNvSpPr>
                    <a:spLocks noChangeAspect="1"/>
                  </p:cNvSpPr>
                  <p:nvPr/>
                </p:nvSpPr>
                <p:spPr bwMode="auto">
                  <a:xfrm>
                    <a:off x="3478" y="1618"/>
                    <a:ext cx="261" cy="151"/>
                  </a:xfrm>
                  <a:custGeom>
                    <a:avLst/>
                    <a:gdLst>
                      <a:gd name="T0" fmla="*/ 93 w 257"/>
                      <a:gd name="T1" fmla="*/ 32 h 153"/>
                      <a:gd name="T2" fmla="*/ 119 w 257"/>
                      <a:gd name="T3" fmla="*/ 33 h 153"/>
                      <a:gd name="T4" fmla="*/ 117 w 257"/>
                      <a:gd name="T5" fmla="*/ 20 h 153"/>
                      <a:gd name="T6" fmla="*/ 145 w 257"/>
                      <a:gd name="T7" fmla="*/ 8 h 153"/>
                      <a:gd name="T8" fmla="*/ 151 w 257"/>
                      <a:gd name="T9" fmla="*/ 5 h 153"/>
                      <a:gd name="T10" fmla="*/ 160 w 257"/>
                      <a:gd name="T11" fmla="*/ 0 h 153"/>
                      <a:gd name="T12" fmla="*/ 198 w 257"/>
                      <a:gd name="T13" fmla="*/ 13 h 153"/>
                      <a:gd name="T14" fmla="*/ 207 w 257"/>
                      <a:gd name="T15" fmla="*/ 30 h 153"/>
                      <a:gd name="T16" fmla="*/ 263 w 257"/>
                      <a:gd name="T17" fmla="*/ 36 h 153"/>
                      <a:gd name="T18" fmla="*/ 287 w 257"/>
                      <a:gd name="T19" fmla="*/ 38 h 153"/>
                      <a:gd name="T20" fmla="*/ 380 w 257"/>
                      <a:gd name="T21" fmla="*/ 64 h 153"/>
                      <a:gd name="T22" fmla="*/ 406 w 257"/>
                      <a:gd name="T23" fmla="*/ 67 h 153"/>
                      <a:gd name="T24" fmla="*/ 411 w 257"/>
                      <a:gd name="T25" fmla="*/ 82 h 153"/>
                      <a:gd name="T26" fmla="*/ 391 w 257"/>
                      <a:gd name="T27" fmla="*/ 78 h 153"/>
                      <a:gd name="T28" fmla="*/ 388 w 257"/>
                      <a:gd name="T29" fmla="*/ 83 h 153"/>
                      <a:gd name="T30" fmla="*/ 374 w 257"/>
                      <a:gd name="T31" fmla="*/ 84 h 153"/>
                      <a:gd name="T32" fmla="*/ 368 w 257"/>
                      <a:gd name="T33" fmla="*/ 93 h 153"/>
                      <a:gd name="T34" fmla="*/ 338 w 257"/>
                      <a:gd name="T35" fmla="*/ 98 h 153"/>
                      <a:gd name="T36" fmla="*/ 323 w 257"/>
                      <a:gd name="T37" fmla="*/ 102 h 153"/>
                      <a:gd name="T38" fmla="*/ 281 w 257"/>
                      <a:gd name="T39" fmla="*/ 98 h 153"/>
                      <a:gd name="T40" fmla="*/ 281 w 257"/>
                      <a:gd name="T41" fmla="*/ 98 h 153"/>
                      <a:gd name="T42" fmla="*/ 277 w 257"/>
                      <a:gd name="T43" fmla="*/ 93 h 153"/>
                      <a:gd name="T44" fmla="*/ 151 w 257"/>
                      <a:gd name="T45" fmla="*/ 62 h 153"/>
                      <a:gd name="T46" fmla="*/ 97 w 257"/>
                      <a:gd name="T47" fmla="*/ 66 h 153"/>
                      <a:gd name="T48" fmla="*/ 74 w 257"/>
                      <a:gd name="T49" fmla="*/ 80 h 153"/>
                      <a:gd name="T50" fmla="*/ 69 w 257"/>
                      <a:gd name="T51" fmla="*/ 45 h 153"/>
                      <a:gd name="T52" fmla="*/ 30 w 257"/>
                      <a:gd name="T53" fmla="*/ 45 h 153"/>
                      <a:gd name="T54" fmla="*/ 25 w 257"/>
                      <a:gd name="T55" fmla="*/ 38 h 153"/>
                      <a:gd name="T56" fmla="*/ 13 w 257"/>
                      <a:gd name="T57" fmla="*/ 38 h 153"/>
                      <a:gd name="T58" fmla="*/ 9 w 257"/>
                      <a:gd name="T59" fmla="*/ 38 h 153"/>
                      <a:gd name="T60" fmla="*/ 13 w 257"/>
                      <a:gd name="T61" fmla="*/ 38 h 153"/>
                      <a:gd name="T62" fmla="*/ 66 w 257"/>
                      <a:gd name="T63" fmla="*/ 38 h 153"/>
                      <a:gd name="T64" fmla="*/ 74 w 257"/>
                      <a:gd name="T65" fmla="*/ 38 h 153"/>
                      <a:gd name="T66" fmla="*/ 19 w 257"/>
                      <a:gd name="T67" fmla="*/ 16 h 153"/>
                      <a:gd name="T68" fmla="*/ 9 w 257"/>
                      <a:gd name="T69" fmla="*/ 18 h 153"/>
                      <a:gd name="T70" fmla="*/ 8 w 257"/>
                      <a:gd name="T71" fmla="*/ 33 h 153"/>
                      <a:gd name="T72" fmla="*/ 0 w 257"/>
                      <a:gd name="T73" fmla="*/ 20 h 153"/>
                      <a:gd name="T74" fmla="*/ 9 w 257"/>
                      <a:gd name="T75" fmla="*/ 12 h 153"/>
                      <a:gd name="T76" fmla="*/ 25 w 257"/>
                      <a:gd name="T77" fmla="*/ 9 h 153"/>
                      <a:gd name="T78" fmla="*/ 83 w 257"/>
                      <a:gd name="T79" fmla="*/ 32 h 153"/>
                      <a:gd name="T80" fmla="*/ 93 w 257"/>
                      <a:gd name="T81" fmla="*/ 32 h 153"/>
                      <a:gd name="T82" fmla="*/ 93 w 257"/>
                      <a:gd name="T83" fmla="*/ 32 h 153"/>
                      <a:gd name="T84" fmla="*/ 93 w 257"/>
                      <a:gd name="T85" fmla="*/ 32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153"/>
                      <a:gd name="T131" fmla="*/ 257 w 257"/>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153">
                        <a:moveTo>
                          <a:pt x="62" y="32"/>
                        </a:moveTo>
                        <a:lnTo>
                          <a:pt x="77" y="33"/>
                        </a:lnTo>
                        <a:lnTo>
                          <a:pt x="76" y="20"/>
                        </a:lnTo>
                        <a:lnTo>
                          <a:pt x="90" y="8"/>
                        </a:lnTo>
                        <a:lnTo>
                          <a:pt x="93" y="5"/>
                        </a:lnTo>
                        <a:lnTo>
                          <a:pt x="98" y="0"/>
                        </a:lnTo>
                        <a:lnTo>
                          <a:pt x="124" y="13"/>
                        </a:lnTo>
                        <a:lnTo>
                          <a:pt x="130" y="30"/>
                        </a:lnTo>
                        <a:lnTo>
                          <a:pt x="161" y="36"/>
                        </a:lnTo>
                        <a:lnTo>
                          <a:pt x="179" y="62"/>
                        </a:lnTo>
                        <a:lnTo>
                          <a:pt x="235" y="95"/>
                        </a:lnTo>
                        <a:lnTo>
                          <a:pt x="253" y="98"/>
                        </a:lnTo>
                        <a:lnTo>
                          <a:pt x="256" y="113"/>
                        </a:lnTo>
                        <a:lnTo>
                          <a:pt x="242" y="109"/>
                        </a:lnTo>
                        <a:lnTo>
                          <a:pt x="241" y="115"/>
                        </a:lnTo>
                        <a:lnTo>
                          <a:pt x="231" y="116"/>
                        </a:lnTo>
                        <a:lnTo>
                          <a:pt x="227" y="135"/>
                        </a:lnTo>
                        <a:lnTo>
                          <a:pt x="210" y="145"/>
                        </a:lnTo>
                        <a:lnTo>
                          <a:pt x="201" y="152"/>
                        </a:lnTo>
                        <a:lnTo>
                          <a:pt x="174" y="145"/>
                        </a:lnTo>
                        <a:lnTo>
                          <a:pt x="171" y="134"/>
                        </a:lnTo>
                        <a:lnTo>
                          <a:pt x="93" y="93"/>
                        </a:lnTo>
                        <a:lnTo>
                          <a:pt x="66" y="97"/>
                        </a:lnTo>
                        <a:lnTo>
                          <a:pt x="43" y="111"/>
                        </a:lnTo>
                        <a:lnTo>
                          <a:pt x="38" y="76"/>
                        </a:lnTo>
                        <a:lnTo>
                          <a:pt x="30" y="76"/>
                        </a:lnTo>
                        <a:lnTo>
                          <a:pt x="25" y="58"/>
                        </a:lnTo>
                        <a:lnTo>
                          <a:pt x="13" y="58"/>
                        </a:lnTo>
                        <a:lnTo>
                          <a:pt x="9" y="52"/>
                        </a:lnTo>
                        <a:lnTo>
                          <a:pt x="13" y="42"/>
                        </a:lnTo>
                        <a:lnTo>
                          <a:pt x="35" y="46"/>
                        </a:lnTo>
                        <a:lnTo>
                          <a:pt x="43" y="38"/>
                        </a:lnTo>
                        <a:lnTo>
                          <a:pt x="19" y="16"/>
                        </a:lnTo>
                        <a:lnTo>
                          <a:pt x="9" y="18"/>
                        </a:lnTo>
                        <a:lnTo>
                          <a:pt x="8" y="33"/>
                        </a:lnTo>
                        <a:lnTo>
                          <a:pt x="0" y="20"/>
                        </a:lnTo>
                        <a:lnTo>
                          <a:pt x="9" y="12"/>
                        </a:lnTo>
                        <a:lnTo>
                          <a:pt x="25" y="9"/>
                        </a:lnTo>
                        <a:lnTo>
                          <a:pt x="52" y="32"/>
                        </a:lnTo>
                        <a:lnTo>
                          <a:pt x="62" y="3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 name="Freeform 25"/>
                  <p:cNvSpPr>
                    <a:spLocks noChangeAspect="1"/>
                  </p:cNvSpPr>
                  <p:nvPr/>
                </p:nvSpPr>
                <p:spPr bwMode="auto">
                  <a:xfrm>
                    <a:off x="4023" y="1432"/>
                    <a:ext cx="542" cy="212"/>
                  </a:xfrm>
                  <a:custGeom>
                    <a:avLst/>
                    <a:gdLst>
                      <a:gd name="T0" fmla="*/ 749 w 533"/>
                      <a:gd name="T1" fmla="*/ 53 h 214"/>
                      <a:gd name="T2" fmla="*/ 781 w 533"/>
                      <a:gd name="T3" fmla="*/ 59 h 214"/>
                      <a:gd name="T4" fmla="*/ 811 w 533"/>
                      <a:gd name="T5" fmla="*/ 61 h 214"/>
                      <a:gd name="T6" fmla="*/ 845 w 533"/>
                      <a:gd name="T7" fmla="*/ 54 h 214"/>
                      <a:gd name="T8" fmla="*/ 878 w 533"/>
                      <a:gd name="T9" fmla="*/ 63 h 214"/>
                      <a:gd name="T10" fmla="*/ 894 w 533"/>
                      <a:gd name="T11" fmla="*/ 79 h 214"/>
                      <a:gd name="T12" fmla="*/ 825 w 533"/>
                      <a:gd name="T13" fmla="*/ 81 h 214"/>
                      <a:gd name="T14" fmla="*/ 809 w 533"/>
                      <a:gd name="T15" fmla="*/ 98 h 214"/>
                      <a:gd name="T16" fmla="*/ 789 w 533"/>
                      <a:gd name="T17" fmla="*/ 104 h 214"/>
                      <a:gd name="T18" fmla="*/ 770 w 533"/>
                      <a:gd name="T19" fmla="*/ 117 h 214"/>
                      <a:gd name="T20" fmla="*/ 732 w 533"/>
                      <a:gd name="T21" fmla="*/ 112 h 214"/>
                      <a:gd name="T22" fmla="*/ 719 w 533"/>
                      <a:gd name="T23" fmla="*/ 124 h 214"/>
                      <a:gd name="T24" fmla="*/ 743 w 533"/>
                      <a:gd name="T25" fmla="*/ 134 h 214"/>
                      <a:gd name="T26" fmla="*/ 709 w 533"/>
                      <a:gd name="T27" fmla="*/ 145 h 214"/>
                      <a:gd name="T28" fmla="*/ 702 w 533"/>
                      <a:gd name="T29" fmla="*/ 147 h 214"/>
                      <a:gd name="T30" fmla="*/ 645 w 533"/>
                      <a:gd name="T31" fmla="*/ 147 h 214"/>
                      <a:gd name="T32" fmla="*/ 580 w 533"/>
                      <a:gd name="T33" fmla="*/ 155 h 214"/>
                      <a:gd name="T34" fmla="*/ 444 w 533"/>
                      <a:gd name="T35" fmla="*/ 143 h 214"/>
                      <a:gd name="T36" fmla="*/ 330 w 533"/>
                      <a:gd name="T37" fmla="*/ 143 h 214"/>
                      <a:gd name="T38" fmla="*/ 262 w 533"/>
                      <a:gd name="T39" fmla="*/ 125 h 214"/>
                      <a:gd name="T40" fmla="*/ 127 w 533"/>
                      <a:gd name="T41" fmla="*/ 105 h 214"/>
                      <a:gd name="T42" fmla="*/ 105 w 533"/>
                      <a:gd name="T43" fmla="*/ 76 h 214"/>
                      <a:gd name="T44" fmla="*/ 79 w 533"/>
                      <a:gd name="T45" fmla="*/ 55 h 214"/>
                      <a:gd name="T46" fmla="*/ 26 w 533"/>
                      <a:gd name="T47" fmla="*/ 53 h 214"/>
                      <a:gd name="T48" fmla="*/ 0 w 533"/>
                      <a:gd name="T49" fmla="*/ 53 h 214"/>
                      <a:gd name="T50" fmla="*/ 5 w 533"/>
                      <a:gd name="T51" fmla="*/ 53 h 214"/>
                      <a:gd name="T52" fmla="*/ 83 w 533"/>
                      <a:gd name="T53" fmla="*/ 30 h 214"/>
                      <a:gd name="T54" fmla="*/ 156 w 533"/>
                      <a:gd name="T55" fmla="*/ 34 h 214"/>
                      <a:gd name="T56" fmla="*/ 185 w 533"/>
                      <a:gd name="T57" fmla="*/ 44 h 214"/>
                      <a:gd name="T58" fmla="*/ 256 w 533"/>
                      <a:gd name="T59" fmla="*/ 42 h 214"/>
                      <a:gd name="T60" fmla="*/ 254 w 533"/>
                      <a:gd name="T61" fmla="*/ 29 h 214"/>
                      <a:gd name="T62" fmla="*/ 234 w 533"/>
                      <a:gd name="T63" fmla="*/ 14 h 214"/>
                      <a:gd name="T64" fmla="*/ 257 w 533"/>
                      <a:gd name="T65" fmla="*/ 0 h 214"/>
                      <a:gd name="T66" fmla="*/ 340 w 533"/>
                      <a:gd name="T67" fmla="*/ 14 h 214"/>
                      <a:gd name="T68" fmla="*/ 387 w 533"/>
                      <a:gd name="T69" fmla="*/ 35 h 214"/>
                      <a:gd name="T70" fmla="*/ 457 w 533"/>
                      <a:gd name="T71" fmla="*/ 32 h 214"/>
                      <a:gd name="T72" fmla="*/ 594 w 533"/>
                      <a:gd name="T73" fmla="*/ 53 h 214"/>
                      <a:gd name="T74" fmla="*/ 594 w 533"/>
                      <a:gd name="T75" fmla="*/ 53 h 214"/>
                      <a:gd name="T76" fmla="*/ 669 w 533"/>
                      <a:gd name="T77" fmla="*/ 51 h 214"/>
                      <a:gd name="T78" fmla="*/ 702 w 533"/>
                      <a:gd name="T79" fmla="*/ 38 h 214"/>
                      <a:gd name="T80" fmla="*/ 756 w 533"/>
                      <a:gd name="T81" fmla="*/ 44 h 214"/>
                      <a:gd name="T82" fmla="*/ 749 w 533"/>
                      <a:gd name="T83" fmla="*/ 53 h 214"/>
                      <a:gd name="T84" fmla="*/ 749 w 533"/>
                      <a:gd name="T85" fmla="*/ 53 h 214"/>
                      <a:gd name="T86" fmla="*/ 749 w 533"/>
                      <a:gd name="T87" fmla="*/ 53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3"/>
                      <a:gd name="T133" fmla="*/ 0 h 214"/>
                      <a:gd name="T134" fmla="*/ 533 w 533"/>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3" h="214">
                        <a:moveTo>
                          <a:pt x="445" y="57"/>
                        </a:moveTo>
                        <a:lnTo>
                          <a:pt x="464" y="90"/>
                        </a:lnTo>
                        <a:lnTo>
                          <a:pt x="484" y="92"/>
                        </a:lnTo>
                        <a:lnTo>
                          <a:pt x="503" y="85"/>
                        </a:lnTo>
                        <a:lnTo>
                          <a:pt x="522" y="94"/>
                        </a:lnTo>
                        <a:lnTo>
                          <a:pt x="532" y="110"/>
                        </a:lnTo>
                        <a:lnTo>
                          <a:pt x="492" y="112"/>
                        </a:lnTo>
                        <a:lnTo>
                          <a:pt x="482" y="129"/>
                        </a:lnTo>
                        <a:lnTo>
                          <a:pt x="470" y="135"/>
                        </a:lnTo>
                        <a:lnTo>
                          <a:pt x="458" y="148"/>
                        </a:lnTo>
                        <a:lnTo>
                          <a:pt x="436" y="143"/>
                        </a:lnTo>
                        <a:lnTo>
                          <a:pt x="428" y="155"/>
                        </a:lnTo>
                        <a:lnTo>
                          <a:pt x="442" y="170"/>
                        </a:lnTo>
                        <a:lnTo>
                          <a:pt x="423" y="193"/>
                        </a:lnTo>
                        <a:lnTo>
                          <a:pt x="418" y="196"/>
                        </a:lnTo>
                        <a:lnTo>
                          <a:pt x="383" y="197"/>
                        </a:lnTo>
                        <a:lnTo>
                          <a:pt x="346" y="213"/>
                        </a:lnTo>
                        <a:lnTo>
                          <a:pt x="264" y="188"/>
                        </a:lnTo>
                        <a:lnTo>
                          <a:pt x="198" y="189"/>
                        </a:lnTo>
                        <a:lnTo>
                          <a:pt x="156" y="156"/>
                        </a:lnTo>
                        <a:lnTo>
                          <a:pt x="77" y="136"/>
                        </a:lnTo>
                        <a:lnTo>
                          <a:pt x="66" y="107"/>
                        </a:lnTo>
                        <a:lnTo>
                          <a:pt x="48" y="86"/>
                        </a:lnTo>
                        <a:lnTo>
                          <a:pt x="26" y="84"/>
                        </a:lnTo>
                        <a:lnTo>
                          <a:pt x="0" y="64"/>
                        </a:lnTo>
                        <a:lnTo>
                          <a:pt x="5" y="54"/>
                        </a:lnTo>
                        <a:lnTo>
                          <a:pt x="52" y="30"/>
                        </a:lnTo>
                        <a:lnTo>
                          <a:pt x="92" y="34"/>
                        </a:lnTo>
                        <a:lnTo>
                          <a:pt x="111" y="44"/>
                        </a:lnTo>
                        <a:lnTo>
                          <a:pt x="151" y="42"/>
                        </a:lnTo>
                        <a:lnTo>
                          <a:pt x="150" y="29"/>
                        </a:lnTo>
                        <a:lnTo>
                          <a:pt x="140" y="14"/>
                        </a:lnTo>
                        <a:lnTo>
                          <a:pt x="152" y="0"/>
                        </a:lnTo>
                        <a:lnTo>
                          <a:pt x="202" y="14"/>
                        </a:lnTo>
                        <a:lnTo>
                          <a:pt x="231" y="35"/>
                        </a:lnTo>
                        <a:lnTo>
                          <a:pt x="271" y="32"/>
                        </a:lnTo>
                        <a:lnTo>
                          <a:pt x="354" y="58"/>
                        </a:lnTo>
                        <a:lnTo>
                          <a:pt x="398" y="51"/>
                        </a:lnTo>
                        <a:lnTo>
                          <a:pt x="418" y="38"/>
                        </a:lnTo>
                        <a:lnTo>
                          <a:pt x="449" y="44"/>
                        </a:lnTo>
                        <a:lnTo>
                          <a:pt x="445" y="5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30" name="Group 26"/>
                  <p:cNvGrpSpPr>
                    <a:grpSpLocks/>
                  </p:cNvGrpSpPr>
                  <p:nvPr/>
                </p:nvGrpSpPr>
                <p:grpSpPr bwMode="auto">
                  <a:xfrm>
                    <a:off x="19" y="904"/>
                    <a:ext cx="5666" cy="2726"/>
                    <a:chOff x="19" y="904"/>
                    <a:chExt cx="5666" cy="2726"/>
                  </a:xfrm>
                </p:grpSpPr>
                <p:grpSp>
                  <p:nvGrpSpPr>
                    <p:cNvPr id="31" name="Group 27"/>
                    <p:cNvGrpSpPr>
                      <a:grpSpLocks/>
                    </p:cNvGrpSpPr>
                    <p:nvPr/>
                  </p:nvGrpSpPr>
                  <p:grpSpPr bwMode="auto">
                    <a:xfrm>
                      <a:off x="1052" y="2241"/>
                      <a:ext cx="869" cy="1389"/>
                      <a:chOff x="1052" y="2241"/>
                      <a:chExt cx="869" cy="1389"/>
                    </a:xfrm>
                  </p:grpSpPr>
                  <p:sp>
                    <p:nvSpPr>
                      <p:cNvPr id="220" name="Freeform 28"/>
                      <p:cNvSpPr>
                        <a:spLocks noChangeAspect="1"/>
                      </p:cNvSpPr>
                      <p:nvPr/>
                    </p:nvSpPr>
                    <p:spPr bwMode="auto">
                      <a:xfrm>
                        <a:off x="1095" y="2241"/>
                        <a:ext cx="226" cy="342"/>
                      </a:xfrm>
                      <a:custGeom>
                        <a:avLst/>
                        <a:gdLst>
                          <a:gd name="T0" fmla="*/ 2 w 222"/>
                          <a:gd name="T1" fmla="*/ 151 h 347"/>
                          <a:gd name="T2" fmla="*/ 0 w 222"/>
                          <a:gd name="T3" fmla="*/ 145 h 347"/>
                          <a:gd name="T4" fmla="*/ 8 w 222"/>
                          <a:gd name="T5" fmla="*/ 144 h 347"/>
                          <a:gd name="T6" fmla="*/ 12 w 222"/>
                          <a:gd name="T7" fmla="*/ 131 h 347"/>
                          <a:gd name="T8" fmla="*/ 23 w 222"/>
                          <a:gd name="T9" fmla="*/ 131 h 347"/>
                          <a:gd name="T10" fmla="*/ 65 w 222"/>
                          <a:gd name="T11" fmla="*/ 118 h 347"/>
                          <a:gd name="T12" fmla="*/ 59 w 222"/>
                          <a:gd name="T13" fmla="*/ 113 h 347"/>
                          <a:gd name="T14" fmla="*/ 63 w 222"/>
                          <a:gd name="T15" fmla="*/ 82 h 347"/>
                          <a:gd name="T16" fmla="*/ 23 w 222"/>
                          <a:gd name="T17" fmla="*/ 75 h 347"/>
                          <a:gd name="T18" fmla="*/ 68 w 222"/>
                          <a:gd name="T19" fmla="*/ 62 h 347"/>
                          <a:gd name="T20" fmla="*/ 65 w 222"/>
                          <a:gd name="T21" fmla="*/ 51 h 347"/>
                          <a:gd name="T22" fmla="*/ 75 w 222"/>
                          <a:gd name="T23" fmla="*/ 66 h 347"/>
                          <a:gd name="T24" fmla="*/ 78 w 222"/>
                          <a:gd name="T25" fmla="*/ 51 h 347"/>
                          <a:gd name="T26" fmla="*/ 114 w 222"/>
                          <a:gd name="T27" fmla="*/ 34 h 347"/>
                          <a:gd name="T28" fmla="*/ 130 w 222"/>
                          <a:gd name="T29" fmla="*/ 34 h 347"/>
                          <a:gd name="T30" fmla="*/ 161 w 222"/>
                          <a:gd name="T31" fmla="*/ 32 h 347"/>
                          <a:gd name="T32" fmla="*/ 167 w 222"/>
                          <a:gd name="T33" fmla="*/ 25 h 347"/>
                          <a:gd name="T34" fmla="*/ 187 w 222"/>
                          <a:gd name="T35" fmla="*/ 28 h 347"/>
                          <a:gd name="T36" fmla="*/ 251 w 222"/>
                          <a:gd name="T37" fmla="*/ 0 h 347"/>
                          <a:gd name="T38" fmla="*/ 266 w 222"/>
                          <a:gd name="T39" fmla="*/ 8 h 347"/>
                          <a:gd name="T40" fmla="*/ 244 w 222"/>
                          <a:gd name="T41" fmla="*/ 21 h 347"/>
                          <a:gd name="T42" fmla="*/ 244 w 222"/>
                          <a:gd name="T43" fmla="*/ 22 h 347"/>
                          <a:gd name="T44" fmla="*/ 217 w 222"/>
                          <a:gd name="T45" fmla="*/ 32 h 347"/>
                          <a:gd name="T46" fmla="*/ 190 w 222"/>
                          <a:gd name="T47" fmla="*/ 34 h 347"/>
                          <a:gd name="T48" fmla="*/ 216 w 222"/>
                          <a:gd name="T49" fmla="*/ 60 h 347"/>
                          <a:gd name="T50" fmla="*/ 216 w 222"/>
                          <a:gd name="T51" fmla="*/ 73 h 347"/>
                          <a:gd name="T52" fmla="*/ 236 w 222"/>
                          <a:gd name="T53" fmla="*/ 77 h 347"/>
                          <a:gd name="T54" fmla="*/ 287 w 222"/>
                          <a:gd name="T55" fmla="*/ 78 h 347"/>
                          <a:gd name="T56" fmla="*/ 314 w 222"/>
                          <a:gd name="T57" fmla="*/ 87 h 347"/>
                          <a:gd name="T58" fmla="*/ 373 w 222"/>
                          <a:gd name="T59" fmla="*/ 87 h 347"/>
                          <a:gd name="T60" fmla="*/ 358 w 222"/>
                          <a:gd name="T61" fmla="*/ 103 h 347"/>
                          <a:gd name="T62" fmla="*/ 373 w 222"/>
                          <a:gd name="T63" fmla="*/ 123 h 347"/>
                          <a:gd name="T64" fmla="*/ 358 w 222"/>
                          <a:gd name="T65" fmla="*/ 129 h 347"/>
                          <a:gd name="T66" fmla="*/ 383 w 222"/>
                          <a:gd name="T67" fmla="*/ 151 h 347"/>
                          <a:gd name="T68" fmla="*/ 383 w 222"/>
                          <a:gd name="T69" fmla="*/ 151 h 347"/>
                          <a:gd name="T70" fmla="*/ 364 w 222"/>
                          <a:gd name="T71" fmla="*/ 143 h 347"/>
                          <a:gd name="T72" fmla="*/ 292 w 222"/>
                          <a:gd name="T73" fmla="*/ 145 h 347"/>
                          <a:gd name="T74" fmla="*/ 288 w 222"/>
                          <a:gd name="T75" fmla="*/ 153 h 347"/>
                          <a:gd name="T76" fmla="*/ 312 w 222"/>
                          <a:gd name="T77" fmla="*/ 159 h 347"/>
                          <a:gd name="T78" fmla="*/ 283 w 222"/>
                          <a:gd name="T79" fmla="*/ 162 h 347"/>
                          <a:gd name="T80" fmla="*/ 301 w 222"/>
                          <a:gd name="T81" fmla="*/ 183 h 347"/>
                          <a:gd name="T82" fmla="*/ 287 w 222"/>
                          <a:gd name="T83" fmla="*/ 221 h 347"/>
                          <a:gd name="T84" fmla="*/ 267 w 222"/>
                          <a:gd name="T85" fmla="*/ 214 h 347"/>
                          <a:gd name="T86" fmla="*/ 283 w 222"/>
                          <a:gd name="T87" fmla="*/ 206 h 347"/>
                          <a:gd name="T88" fmla="*/ 277 w 222"/>
                          <a:gd name="T89" fmla="*/ 203 h 347"/>
                          <a:gd name="T90" fmla="*/ 258 w 222"/>
                          <a:gd name="T91" fmla="*/ 198 h 347"/>
                          <a:gd name="T92" fmla="*/ 187 w 222"/>
                          <a:gd name="T93" fmla="*/ 200 h 347"/>
                          <a:gd name="T94" fmla="*/ 170 w 222"/>
                          <a:gd name="T95" fmla="*/ 183 h 347"/>
                          <a:gd name="T96" fmla="*/ 110 w 222"/>
                          <a:gd name="T97" fmla="*/ 166 h 347"/>
                          <a:gd name="T98" fmla="*/ 90 w 222"/>
                          <a:gd name="T99" fmla="*/ 163 h 347"/>
                          <a:gd name="T100" fmla="*/ 63 w 222"/>
                          <a:gd name="T101" fmla="*/ 165 h 347"/>
                          <a:gd name="T102" fmla="*/ 2 w 222"/>
                          <a:gd name="T103" fmla="*/ 151 h 347"/>
                          <a:gd name="T104" fmla="*/ 2 w 222"/>
                          <a:gd name="T105" fmla="*/ 151 h 347"/>
                          <a:gd name="T106" fmla="*/ 2 w 222"/>
                          <a:gd name="T107" fmla="*/ 151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347"/>
                          <a:gd name="T164" fmla="*/ 222 w 222"/>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347">
                            <a:moveTo>
                              <a:pt x="2" y="233"/>
                            </a:moveTo>
                            <a:lnTo>
                              <a:pt x="0" y="224"/>
                            </a:lnTo>
                            <a:lnTo>
                              <a:pt x="8" y="223"/>
                            </a:lnTo>
                            <a:lnTo>
                              <a:pt x="12" y="204"/>
                            </a:lnTo>
                            <a:lnTo>
                              <a:pt x="23" y="204"/>
                            </a:lnTo>
                            <a:lnTo>
                              <a:pt x="34" y="184"/>
                            </a:lnTo>
                            <a:lnTo>
                              <a:pt x="28" y="176"/>
                            </a:lnTo>
                            <a:lnTo>
                              <a:pt x="32" y="122"/>
                            </a:lnTo>
                            <a:lnTo>
                              <a:pt x="23" y="108"/>
                            </a:lnTo>
                            <a:lnTo>
                              <a:pt x="37" y="93"/>
                            </a:lnTo>
                            <a:lnTo>
                              <a:pt x="34" y="82"/>
                            </a:lnTo>
                            <a:lnTo>
                              <a:pt x="44" y="97"/>
                            </a:lnTo>
                            <a:lnTo>
                              <a:pt x="47" y="82"/>
                            </a:lnTo>
                            <a:lnTo>
                              <a:pt x="68" y="62"/>
                            </a:lnTo>
                            <a:lnTo>
                              <a:pt x="76" y="34"/>
                            </a:lnTo>
                            <a:lnTo>
                              <a:pt x="92" y="32"/>
                            </a:lnTo>
                            <a:lnTo>
                              <a:pt x="96" y="25"/>
                            </a:lnTo>
                            <a:lnTo>
                              <a:pt x="109" y="28"/>
                            </a:lnTo>
                            <a:lnTo>
                              <a:pt x="144" y="0"/>
                            </a:lnTo>
                            <a:lnTo>
                              <a:pt x="153" y="8"/>
                            </a:lnTo>
                            <a:lnTo>
                              <a:pt x="139" y="21"/>
                            </a:lnTo>
                            <a:lnTo>
                              <a:pt x="139" y="22"/>
                            </a:lnTo>
                            <a:lnTo>
                              <a:pt x="126" y="32"/>
                            </a:lnTo>
                            <a:lnTo>
                              <a:pt x="111" y="64"/>
                            </a:lnTo>
                            <a:lnTo>
                              <a:pt x="125" y="91"/>
                            </a:lnTo>
                            <a:lnTo>
                              <a:pt x="125" y="105"/>
                            </a:lnTo>
                            <a:lnTo>
                              <a:pt x="135" y="113"/>
                            </a:lnTo>
                            <a:lnTo>
                              <a:pt x="166" y="114"/>
                            </a:lnTo>
                            <a:lnTo>
                              <a:pt x="182" y="133"/>
                            </a:lnTo>
                            <a:lnTo>
                              <a:pt x="215" y="132"/>
                            </a:lnTo>
                            <a:lnTo>
                              <a:pt x="206" y="164"/>
                            </a:lnTo>
                            <a:lnTo>
                              <a:pt x="215" y="192"/>
                            </a:lnTo>
                            <a:lnTo>
                              <a:pt x="206" y="200"/>
                            </a:lnTo>
                            <a:lnTo>
                              <a:pt x="221" y="233"/>
                            </a:lnTo>
                            <a:lnTo>
                              <a:pt x="210" y="222"/>
                            </a:lnTo>
                            <a:lnTo>
                              <a:pt x="169" y="224"/>
                            </a:lnTo>
                            <a:lnTo>
                              <a:pt x="167" y="236"/>
                            </a:lnTo>
                            <a:lnTo>
                              <a:pt x="180" y="247"/>
                            </a:lnTo>
                            <a:lnTo>
                              <a:pt x="164" y="253"/>
                            </a:lnTo>
                            <a:lnTo>
                              <a:pt x="174" y="288"/>
                            </a:lnTo>
                            <a:lnTo>
                              <a:pt x="166" y="346"/>
                            </a:lnTo>
                            <a:lnTo>
                              <a:pt x="154" y="334"/>
                            </a:lnTo>
                            <a:lnTo>
                              <a:pt x="164" y="321"/>
                            </a:lnTo>
                            <a:lnTo>
                              <a:pt x="160" y="315"/>
                            </a:lnTo>
                            <a:lnTo>
                              <a:pt x="149" y="308"/>
                            </a:lnTo>
                            <a:lnTo>
                              <a:pt x="109" y="311"/>
                            </a:lnTo>
                            <a:lnTo>
                              <a:pt x="98" y="288"/>
                            </a:lnTo>
                            <a:lnTo>
                              <a:pt x="66" y="261"/>
                            </a:lnTo>
                            <a:lnTo>
                              <a:pt x="56" y="255"/>
                            </a:lnTo>
                            <a:lnTo>
                              <a:pt x="32" y="258"/>
                            </a:lnTo>
                            <a:lnTo>
                              <a:pt x="2" y="23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221" name="Group 29"/>
                      <p:cNvGrpSpPr>
                        <a:grpSpLocks/>
                      </p:cNvGrpSpPr>
                      <p:nvPr/>
                    </p:nvGrpSpPr>
                    <p:grpSpPr bwMode="auto">
                      <a:xfrm>
                        <a:off x="1052" y="2247"/>
                        <a:ext cx="869" cy="1383"/>
                        <a:chOff x="1052" y="2247"/>
                        <a:chExt cx="869" cy="1383"/>
                      </a:xfrm>
                    </p:grpSpPr>
                    <p:sp>
                      <p:nvSpPr>
                        <p:cNvPr id="222" name="Freeform 30"/>
                        <p:cNvSpPr>
                          <a:spLocks noChangeAspect="1"/>
                        </p:cNvSpPr>
                        <p:nvPr/>
                      </p:nvSpPr>
                      <p:spPr bwMode="auto">
                        <a:xfrm>
                          <a:off x="1544" y="3116"/>
                          <a:ext cx="90" cy="95"/>
                        </a:xfrm>
                        <a:custGeom>
                          <a:avLst/>
                          <a:gdLst>
                            <a:gd name="T0" fmla="*/ 4 w 89"/>
                            <a:gd name="T1" fmla="*/ 48 h 96"/>
                            <a:gd name="T2" fmla="*/ 0 w 89"/>
                            <a:gd name="T3" fmla="*/ 0 h 96"/>
                            <a:gd name="T4" fmla="*/ 17 w 89"/>
                            <a:gd name="T5" fmla="*/ 0 h 96"/>
                            <a:gd name="T6" fmla="*/ 34 w 89"/>
                            <a:gd name="T7" fmla="*/ 17 h 96"/>
                            <a:gd name="T8" fmla="*/ 38 w 89"/>
                            <a:gd name="T9" fmla="*/ 13 h 96"/>
                            <a:gd name="T10" fmla="*/ 106 w 89"/>
                            <a:gd name="T11" fmla="*/ 37 h 96"/>
                            <a:gd name="T12" fmla="*/ 119 w 89"/>
                            <a:gd name="T13" fmla="*/ 48 h 96"/>
                            <a:gd name="T14" fmla="*/ 119 w 89"/>
                            <a:gd name="T15" fmla="*/ 48 h 96"/>
                            <a:gd name="T16" fmla="*/ 111 w 89"/>
                            <a:gd name="T17" fmla="*/ 58 h 96"/>
                            <a:gd name="T18" fmla="*/ 44 w 89"/>
                            <a:gd name="T19" fmla="*/ 64 h 96"/>
                            <a:gd name="T20" fmla="*/ 4 w 89"/>
                            <a:gd name="T21" fmla="*/ 48 h 96"/>
                            <a:gd name="T22" fmla="*/ 4 w 89"/>
                            <a:gd name="T23" fmla="*/ 48 h 96"/>
                            <a:gd name="T24" fmla="*/ 4 w 89"/>
                            <a:gd name="T25" fmla="*/ 48 h 96"/>
                            <a:gd name="T26" fmla="*/ 4 w 89"/>
                            <a:gd name="T27" fmla="*/ 48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96"/>
                            <a:gd name="T44" fmla="*/ 89 w 89"/>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96">
                              <a:moveTo>
                                <a:pt x="4" y="79"/>
                              </a:moveTo>
                              <a:lnTo>
                                <a:pt x="0" y="0"/>
                              </a:lnTo>
                              <a:lnTo>
                                <a:pt x="17" y="0"/>
                              </a:lnTo>
                              <a:lnTo>
                                <a:pt x="34" y="17"/>
                              </a:lnTo>
                              <a:lnTo>
                                <a:pt x="38" y="13"/>
                              </a:lnTo>
                              <a:lnTo>
                                <a:pt x="75" y="37"/>
                              </a:lnTo>
                              <a:lnTo>
                                <a:pt x="88" y="53"/>
                              </a:lnTo>
                              <a:lnTo>
                                <a:pt x="88" y="74"/>
                              </a:lnTo>
                              <a:lnTo>
                                <a:pt x="80" y="89"/>
                              </a:lnTo>
                              <a:lnTo>
                                <a:pt x="44" y="95"/>
                              </a:lnTo>
                              <a:lnTo>
                                <a:pt x="4" y="7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3" name="Freeform 31"/>
                        <p:cNvSpPr>
                          <a:spLocks noChangeAspect="1"/>
                        </p:cNvSpPr>
                        <p:nvPr/>
                      </p:nvSpPr>
                      <p:spPr bwMode="auto">
                        <a:xfrm>
                          <a:off x="1197" y="2389"/>
                          <a:ext cx="724" cy="802"/>
                        </a:xfrm>
                        <a:custGeom>
                          <a:avLst/>
                          <a:gdLst>
                            <a:gd name="T0" fmla="*/ 606 w 713"/>
                            <a:gd name="T1" fmla="*/ 45 h 811"/>
                            <a:gd name="T2" fmla="*/ 563 w 713"/>
                            <a:gd name="T3" fmla="*/ 45 h 811"/>
                            <a:gd name="T4" fmla="*/ 517 w 713"/>
                            <a:gd name="T5" fmla="*/ 45 h 811"/>
                            <a:gd name="T6" fmla="*/ 486 w 713"/>
                            <a:gd name="T7" fmla="*/ 45 h 811"/>
                            <a:gd name="T8" fmla="*/ 417 w 713"/>
                            <a:gd name="T9" fmla="*/ 46 h 811"/>
                            <a:gd name="T10" fmla="*/ 413 w 713"/>
                            <a:gd name="T11" fmla="*/ 22 h 811"/>
                            <a:gd name="T12" fmla="*/ 384 w 713"/>
                            <a:gd name="T13" fmla="*/ 0 h 811"/>
                            <a:gd name="T14" fmla="*/ 308 w 713"/>
                            <a:gd name="T15" fmla="*/ 28 h 811"/>
                            <a:gd name="T16" fmla="*/ 276 w 713"/>
                            <a:gd name="T17" fmla="*/ 34 h 811"/>
                            <a:gd name="T18" fmla="*/ 295 w 713"/>
                            <a:gd name="T19" fmla="*/ 45 h 811"/>
                            <a:gd name="T20" fmla="*/ 206 w 713"/>
                            <a:gd name="T21" fmla="*/ 61 h 811"/>
                            <a:gd name="T22" fmla="*/ 176 w 713"/>
                            <a:gd name="T23" fmla="*/ 45 h 811"/>
                            <a:gd name="T24" fmla="*/ 98 w 713"/>
                            <a:gd name="T25" fmla="*/ 54 h 811"/>
                            <a:gd name="T26" fmla="*/ 95 w 713"/>
                            <a:gd name="T27" fmla="*/ 71 h 811"/>
                            <a:gd name="T28" fmla="*/ 97 w 713"/>
                            <a:gd name="T29" fmla="*/ 134 h 811"/>
                            <a:gd name="T30" fmla="*/ 11 w 713"/>
                            <a:gd name="T31" fmla="*/ 166 h 811"/>
                            <a:gd name="T32" fmla="*/ 17 w 713"/>
                            <a:gd name="T33" fmla="*/ 209 h 811"/>
                            <a:gd name="T34" fmla="*/ 67 w 713"/>
                            <a:gd name="T35" fmla="*/ 223 h 811"/>
                            <a:gd name="T36" fmla="*/ 93 w 713"/>
                            <a:gd name="T37" fmla="*/ 236 h 811"/>
                            <a:gd name="T38" fmla="*/ 164 w 713"/>
                            <a:gd name="T39" fmla="*/ 237 h 811"/>
                            <a:gd name="T40" fmla="*/ 247 w 713"/>
                            <a:gd name="T41" fmla="*/ 219 h 811"/>
                            <a:gd name="T42" fmla="*/ 267 w 713"/>
                            <a:gd name="T43" fmla="*/ 254 h 811"/>
                            <a:gd name="T44" fmla="*/ 407 w 713"/>
                            <a:gd name="T45" fmla="*/ 294 h 811"/>
                            <a:gd name="T46" fmla="*/ 417 w 713"/>
                            <a:gd name="T47" fmla="*/ 312 h 811"/>
                            <a:gd name="T48" fmla="*/ 473 w 713"/>
                            <a:gd name="T49" fmla="*/ 325 h 811"/>
                            <a:gd name="T50" fmla="*/ 490 w 713"/>
                            <a:gd name="T51" fmla="*/ 373 h 811"/>
                            <a:gd name="T52" fmla="*/ 554 w 713"/>
                            <a:gd name="T53" fmla="*/ 403 h 811"/>
                            <a:gd name="T54" fmla="*/ 581 w 713"/>
                            <a:gd name="T55" fmla="*/ 427 h 811"/>
                            <a:gd name="T56" fmla="*/ 615 w 713"/>
                            <a:gd name="T57" fmla="*/ 453 h 811"/>
                            <a:gd name="T58" fmla="*/ 643 w 713"/>
                            <a:gd name="T59" fmla="*/ 475 h 811"/>
                            <a:gd name="T60" fmla="*/ 549 w 713"/>
                            <a:gd name="T61" fmla="*/ 521 h 811"/>
                            <a:gd name="T62" fmla="*/ 605 w 713"/>
                            <a:gd name="T63" fmla="*/ 534 h 811"/>
                            <a:gd name="T64" fmla="*/ 670 w 713"/>
                            <a:gd name="T65" fmla="*/ 548 h 811"/>
                            <a:gd name="T66" fmla="*/ 690 w 713"/>
                            <a:gd name="T67" fmla="*/ 573 h 811"/>
                            <a:gd name="T68" fmla="*/ 744 w 713"/>
                            <a:gd name="T69" fmla="*/ 542 h 811"/>
                            <a:gd name="T70" fmla="*/ 795 w 713"/>
                            <a:gd name="T71" fmla="*/ 494 h 811"/>
                            <a:gd name="T72" fmla="*/ 829 w 713"/>
                            <a:gd name="T73" fmla="*/ 432 h 811"/>
                            <a:gd name="T74" fmla="*/ 867 w 713"/>
                            <a:gd name="T75" fmla="*/ 427 h 811"/>
                            <a:gd name="T76" fmla="*/ 894 w 713"/>
                            <a:gd name="T77" fmla="*/ 420 h 811"/>
                            <a:gd name="T78" fmla="*/ 964 w 713"/>
                            <a:gd name="T79" fmla="*/ 415 h 811"/>
                            <a:gd name="T80" fmla="*/ 992 w 713"/>
                            <a:gd name="T81" fmla="*/ 399 h 811"/>
                            <a:gd name="T82" fmla="*/ 1023 w 713"/>
                            <a:gd name="T83" fmla="*/ 365 h 811"/>
                            <a:gd name="T84" fmla="*/ 1033 w 713"/>
                            <a:gd name="T85" fmla="*/ 337 h 811"/>
                            <a:gd name="T86" fmla="*/ 1124 w 713"/>
                            <a:gd name="T87" fmla="*/ 217 h 811"/>
                            <a:gd name="T88" fmla="*/ 1143 w 713"/>
                            <a:gd name="T89" fmla="*/ 181 h 811"/>
                            <a:gd name="T90" fmla="*/ 1080 w 713"/>
                            <a:gd name="T91" fmla="*/ 151 h 811"/>
                            <a:gd name="T92" fmla="*/ 943 w 713"/>
                            <a:gd name="T93" fmla="*/ 122 h 811"/>
                            <a:gd name="T94" fmla="*/ 853 w 713"/>
                            <a:gd name="T95" fmla="*/ 120 h 811"/>
                            <a:gd name="T96" fmla="*/ 847 w 713"/>
                            <a:gd name="T97" fmla="*/ 106 h 811"/>
                            <a:gd name="T98" fmla="*/ 826 w 713"/>
                            <a:gd name="T99" fmla="*/ 105 h 811"/>
                            <a:gd name="T100" fmla="*/ 745 w 713"/>
                            <a:gd name="T101" fmla="*/ 94 h 811"/>
                            <a:gd name="T102" fmla="*/ 730 w 713"/>
                            <a:gd name="T103" fmla="*/ 105 h 811"/>
                            <a:gd name="T104" fmla="*/ 721 w 713"/>
                            <a:gd name="T105" fmla="*/ 81 h 811"/>
                            <a:gd name="T106" fmla="*/ 677 w 713"/>
                            <a:gd name="T107" fmla="*/ 108 h 811"/>
                            <a:gd name="T108" fmla="*/ 650 w 713"/>
                            <a:gd name="T109" fmla="*/ 103 h 811"/>
                            <a:gd name="T110" fmla="*/ 690 w 713"/>
                            <a:gd name="T111" fmla="*/ 56 h 811"/>
                            <a:gd name="T112" fmla="*/ 679 w 713"/>
                            <a:gd name="T113" fmla="*/ 45 h 811"/>
                            <a:gd name="T114" fmla="*/ 649 w 713"/>
                            <a:gd name="T115" fmla="*/ 24 h 811"/>
                            <a:gd name="T116" fmla="*/ 649 w 713"/>
                            <a:gd name="T117" fmla="*/ 24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3"/>
                            <a:gd name="T178" fmla="*/ 0 h 811"/>
                            <a:gd name="T179" fmla="*/ 713 w 713"/>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3" h="811">
                              <a:moveTo>
                                <a:pt x="404" y="24"/>
                              </a:moveTo>
                              <a:lnTo>
                                <a:pt x="377" y="61"/>
                              </a:lnTo>
                              <a:lnTo>
                                <a:pt x="361" y="68"/>
                              </a:lnTo>
                              <a:lnTo>
                                <a:pt x="351" y="61"/>
                              </a:lnTo>
                              <a:lnTo>
                                <a:pt x="326" y="58"/>
                              </a:lnTo>
                              <a:lnTo>
                                <a:pt x="322" y="70"/>
                              </a:lnTo>
                              <a:lnTo>
                                <a:pt x="314" y="68"/>
                              </a:lnTo>
                              <a:lnTo>
                                <a:pt x="302" y="67"/>
                              </a:lnTo>
                              <a:lnTo>
                                <a:pt x="270" y="82"/>
                              </a:lnTo>
                              <a:lnTo>
                                <a:pt x="260" y="77"/>
                              </a:lnTo>
                              <a:lnTo>
                                <a:pt x="252" y="53"/>
                              </a:lnTo>
                              <a:lnTo>
                                <a:pt x="258" y="22"/>
                              </a:lnTo>
                              <a:lnTo>
                                <a:pt x="250" y="4"/>
                              </a:lnTo>
                              <a:lnTo>
                                <a:pt x="239" y="0"/>
                              </a:lnTo>
                              <a:lnTo>
                                <a:pt x="234" y="13"/>
                              </a:lnTo>
                              <a:lnTo>
                                <a:pt x="193" y="28"/>
                              </a:lnTo>
                              <a:lnTo>
                                <a:pt x="162" y="24"/>
                              </a:lnTo>
                              <a:lnTo>
                                <a:pt x="171" y="34"/>
                              </a:lnTo>
                              <a:lnTo>
                                <a:pt x="171" y="53"/>
                              </a:lnTo>
                              <a:lnTo>
                                <a:pt x="185" y="64"/>
                              </a:lnTo>
                              <a:lnTo>
                                <a:pt x="142" y="92"/>
                              </a:lnTo>
                              <a:lnTo>
                                <a:pt x="130" y="92"/>
                              </a:lnTo>
                              <a:lnTo>
                                <a:pt x="121" y="82"/>
                              </a:lnTo>
                              <a:lnTo>
                                <a:pt x="110" y="71"/>
                              </a:lnTo>
                              <a:lnTo>
                                <a:pt x="69" y="73"/>
                              </a:lnTo>
                              <a:lnTo>
                                <a:pt x="67" y="85"/>
                              </a:lnTo>
                              <a:lnTo>
                                <a:pt x="80" y="96"/>
                              </a:lnTo>
                              <a:lnTo>
                                <a:pt x="64" y="102"/>
                              </a:lnTo>
                              <a:lnTo>
                                <a:pt x="74" y="137"/>
                              </a:lnTo>
                              <a:lnTo>
                                <a:pt x="66" y="195"/>
                              </a:lnTo>
                              <a:lnTo>
                                <a:pt x="25" y="211"/>
                              </a:lnTo>
                              <a:lnTo>
                                <a:pt x="11" y="230"/>
                              </a:lnTo>
                              <a:lnTo>
                                <a:pt x="0" y="268"/>
                              </a:lnTo>
                              <a:lnTo>
                                <a:pt x="17" y="294"/>
                              </a:lnTo>
                              <a:lnTo>
                                <a:pt x="16" y="301"/>
                              </a:lnTo>
                              <a:lnTo>
                                <a:pt x="36" y="316"/>
                              </a:lnTo>
                              <a:lnTo>
                                <a:pt x="57" y="303"/>
                              </a:lnTo>
                              <a:lnTo>
                                <a:pt x="62" y="334"/>
                              </a:lnTo>
                              <a:lnTo>
                                <a:pt x="77" y="334"/>
                              </a:lnTo>
                              <a:lnTo>
                                <a:pt x="102" y="335"/>
                              </a:lnTo>
                              <a:lnTo>
                                <a:pt x="130" y="311"/>
                              </a:lnTo>
                              <a:lnTo>
                                <a:pt x="154" y="310"/>
                              </a:lnTo>
                              <a:lnTo>
                                <a:pt x="155" y="343"/>
                              </a:lnTo>
                              <a:lnTo>
                                <a:pt x="164" y="358"/>
                              </a:lnTo>
                              <a:lnTo>
                                <a:pt x="242" y="391"/>
                              </a:lnTo>
                              <a:lnTo>
                                <a:pt x="254" y="414"/>
                              </a:lnTo>
                              <a:lnTo>
                                <a:pt x="252" y="425"/>
                              </a:lnTo>
                              <a:lnTo>
                                <a:pt x="260" y="444"/>
                              </a:lnTo>
                              <a:lnTo>
                                <a:pt x="292" y="450"/>
                              </a:lnTo>
                              <a:lnTo>
                                <a:pt x="293" y="461"/>
                              </a:lnTo>
                              <a:lnTo>
                                <a:pt x="308" y="486"/>
                              </a:lnTo>
                              <a:lnTo>
                                <a:pt x="306" y="526"/>
                              </a:lnTo>
                              <a:lnTo>
                                <a:pt x="312" y="562"/>
                              </a:lnTo>
                              <a:lnTo>
                                <a:pt x="346" y="571"/>
                              </a:lnTo>
                              <a:lnTo>
                                <a:pt x="353" y="576"/>
                              </a:lnTo>
                              <a:lnTo>
                                <a:pt x="361" y="603"/>
                              </a:lnTo>
                              <a:lnTo>
                                <a:pt x="380" y="606"/>
                              </a:lnTo>
                              <a:lnTo>
                                <a:pt x="383" y="639"/>
                              </a:lnTo>
                              <a:lnTo>
                                <a:pt x="392" y="641"/>
                              </a:lnTo>
                              <a:lnTo>
                                <a:pt x="400" y="669"/>
                              </a:lnTo>
                              <a:lnTo>
                                <a:pt x="384" y="680"/>
                              </a:lnTo>
                              <a:lnTo>
                                <a:pt x="342" y="736"/>
                              </a:lnTo>
                              <a:lnTo>
                                <a:pt x="359" y="736"/>
                              </a:lnTo>
                              <a:lnTo>
                                <a:pt x="376" y="753"/>
                              </a:lnTo>
                              <a:lnTo>
                                <a:pt x="380" y="749"/>
                              </a:lnTo>
                              <a:lnTo>
                                <a:pt x="417" y="773"/>
                              </a:lnTo>
                              <a:lnTo>
                                <a:pt x="430" y="789"/>
                              </a:lnTo>
                              <a:lnTo>
                                <a:pt x="430" y="810"/>
                              </a:lnTo>
                              <a:lnTo>
                                <a:pt x="444" y="784"/>
                              </a:lnTo>
                              <a:lnTo>
                                <a:pt x="464" y="763"/>
                              </a:lnTo>
                              <a:lnTo>
                                <a:pt x="477" y="720"/>
                              </a:lnTo>
                              <a:lnTo>
                                <a:pt x="494" y="700"/>
                              </a:lnTo>
                              <a:lnTo>
                                <a:pt x="490" y="644"/>
                              </a:lnTo>
                              <a:lnTo>
                                <a:pt x="517" y="610"/>
                              </a:lnTo>
                              <a:lnTo>
                                <a:pt x="535" y="601"/>
                              </a:lnTo>
                              <a:lnTo>
                                <a:pt x="540" y="603"/>
                              </a:lnTo>
                              <a:lnTo>
                                <a:pt x="547" y="593"/>
                              </a:lnTo>
                              <a:lnTo>
                                <a:pt x="556" y="593"/>
                              </a:lnTo>
                              <a:lnTo>
                                <a:pt x="553" y="586"/>
                              </a:lnTo>
                              <a:lnTo>
                                <a:pt x="600" y="585"/>
                              </a:lnTo>
                              <a:lnTo>
                                <a:pt x="600" y="576"/>
                              </a:lnTo>
                              <a:lnTo>
                                <a:pt x="616" y="565"/>
                              </a:lnTo>
                              <a:lnTo>
                                <a:pt x="617" y="545"/>
                              </a:lnTo>
                              <a:lnTo>
                                <a:pt x="636" y="513"/>
                              </a:lnTo>
                              <a:lnTo>
                                <a:pt x="638" y="482"/>
                              </a:lnTo>
                              <a:lnTo>
                                <a:pt x="643" y="475"/>
                              </a:lnTo>
                              <a:lnTo>
                                <a:pt x="642" y="384"/>
                              </a:lnTo>
                              <a:lnTo>
                                <a:pt x="699" y="307"/>
                              </a:lnTo>
                              <a:lnTo>
                                <a:pt x="712" y="278"/>
                              </a:lnTo>
                              <a:lnTo>
                                <a:pt x="712" y="253"/>
                              </a:lnTo>
                              <a:lnTo>
                                <a:pt x="700" y="217"/>
                              </a:lnTo>
                              <a:lnTo>
                                <a:pt x="672" y="213"/>
                              </a:lnTo>
                              <a:lnTo>
                                <a:pt x="615" y="167"/>
                              </a:lnTo>
                              <a:lnTo>
                                <a:pt x="588" y="171"/>
                              </a:lnTo>
                              <a:lnTo>
                                <a:pt x="552" y="159"/>
                              </a:lnTo>
                              <a:lnTo>
                                <a:pt x="531" y="167"/>
                              </a:lnTo>
                              <a:lnTo>
                                <a:pt x="535" y="157"/>
                              </a:lnTo>
                              <a:lnTo>
                                <a:pt x="527" y="140"/>
                              </a:lnTo>
                              <a:lnTo>
                                <a:pt x="517" y="143"/>
                              </a:lnTo>
                              <a:lnTo>
                                <a:pt x="514" y="137"/>
                              </a:lnTo>
                              <a:lnTo>
                                <a:pt x="482" y="122"/>
                              </a:lnTo>
                              <a:lnTo>
                                <a:pt x="465" y="125"/>
                              </a:lnTo>
                              <a:lnTo>
                                <a:pt x="459" y="141"/>
                              </a:lnTo>
                              <a:lnTo>
                                <a:pt x="454" y="138"/>
                              </a:lnTo>
                              <a:lnTo>
                                <a:pt x="460" y="115"/>
                              </a:lnTo>
                              <a:lnTo>
                                <a:pt x="449" y="112"/>
                              </a:lnTo>
                              <a:lnTo>
                                <a:pt x="422" y="117"/>
                              </a:lnTo>
                              <a:lnTo>
                                <a:pt x="421" y="143"/>
                              </a:lnTo>
                              <a:lnTo>
                                <a:pt x="415" y="130"/>
                              </a:lnTo>
                              <a:lnTo>
                                <a:pt x="405" y="134"/>
                              </a:lnTo>
                              <a:lnTo>
                                <a:pt x="410" y="112"/>
                              </a:lnTo>
                              <a:lnTo>
                                <a:pt x="430" y="87"/>
                              </a:lnTo>
                              <a:lnTo>
                                <a:pt x="432" y="72"/>
                              </a:lnTo>
                              <a:lnTo>
                                <a:pt x="422" y="70"/>
                              </a:lnTo>
                              <a:lnTo>
                                <a:pt x="412" y="31"/>
                              </a:lnTo>
                              <a:lnTo>
                                <a:pt x="404" y="2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4" name="Freeform 32"/>
                        <p:cNvSpPr>
                          <a:spLocks noChangeAspect="1"/>
                        </p:cNvSpPr>
                        <p:nvPr/>
                      </p:nvSpPr>
                      <p:spPr bwMode="auto">
                        <a:xfrm>
                          <a:off x="1505" y="3568"/>
                          <a:ext cx="79" cy="62"/>
                        </a:xfrm>
                        <a:custGeom>
                          <a:avLst/>
                          <a:gdLst>
                            <a:gd name="T0" fmla="*/ 0 w 77"/>
                            <a:gd name="T1" fmla="*/ 0 h 62"/>
                            <a:gd name="T2" fmla="*/ 53 w 77"/>
                            <a:gd name="T3" fmla="*/ 22 h 62"/>
                            <a:gd name="T4" fmla="*/ 165 w 77"/>
                            <a:gd name="T5" fmla="*/ 41 h 62"/>
                            <a:gd name="T6" fmla="*/ 157 w 77"/>
                            <a:gd name="T7" fmla="*/ 47 h 62"/>
                            <a:gd name="T8" fmla="*/ 76 w 77"/>
                            <a:gd name="T9" fmla="*/ 53 h 62"/>
                            <a:gd name="T10" fmla="*/ 88 w 77"/>
                            <a:gd name="T11" fmla="*/ 61 h 62"/>
                            <a:gd name="T12" fmla="*/ 62 w 77"/>
                            <a:gd name="T13" fmla="*/ 58 h 62"/>
                            <a:gd name="T14" fmla="*/ 0 w 77"/>
                            <a:gd name="T15" fmla="*/ 0 h 62"/>
                            <a:gd name="T16" fmla="*/ 0 w 77"/>
                            <a:gd name="T17" fmla="*/ 0 h 62"/>
                            <a:gd name="T18" fmla="*/ 0 w 7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0" y="0"/>
                              </a:moveTo>
                              <a:lnTo>
                                <a:pt x="22" y="22"/>
                              </a:lnTo>
                              <a:lnTo>
                                <a:pt x="76" y="41"/>
                              </a:lnTo>
                              <a:lnTo>
                                <a:pt x="72" y="47"/>
                              </a:lnTo>
                              <a:lnTo>
                                <a:pt x="36" y="53"/>
                              </a:lnTo>
                              <a:lnTo>
                                <a:pt x="42" y="61"/>
                              </a:lnTo>
                              <a:lnTo>
                                <a:pt x="29" y="58"/>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5" name="Freeform 33"/>
                        <p:cNvSpPr>
                          <a:spLocks noChangeAspect="1"/>
                        </p:cNvSpPr>
                        <p:nvPr/>
                      </p:nvSpPr>
                      <p:spPr bwMode="auto">
                        <a:xfrm>
                          <a:off x="1436" y="3568"/>
                          <a:ext cx="100" cy="60"/>
                        </a:xfrm>
                        <a:custGeom>
                          <a:avLst/>
                          <a:gdLst>
                            <a:gd name="T0" fmla="*/ 124 w 98"/>
                            <a:gd name="T1" fmla="*/ 0 h 59"/>
                            <a:gd name="T2" fmla="*/ 84 w 98"/>
                            <a:gd name="T3" fmla="*/ 5 h 59"/>
                            <a:gd name="T4" fmla="*/ 88 w 98"/>
                            <a:gd name="T5" fmla="*/ 15 h 59"/>
                            <a:gd name="T6" fmla="*/ 124 w 98"/>
                            <a:gd name="T7" fmla="*/ 18 h 59"/>
                            <a:gd name="T8" fmla="*/ 104 w 98"/>
                            <a:gd name="T9" fmla="*/ 23 h 59"/>
                            <a:gd name="T10" fmla="*/ 92 w 98"/>
                            <a:gd name="T11" fmla="*/ 22 h 59"/>
                            <a:gd name="T12" fmla="*/ 86 w 98"/>
                            <a:gd name="T13" fmla="*/ 62 h 59"/>
                            <a:gd name="T14" fmla="*/ 1 w 98"/>
                            <a:gd name="T15" fmla="*/ 15 h 59"/>
                            <a:gd name="T16" fmla="*/ 0 w 98"/>
                            <a:gd name="T17" fmla="*/ 20 h 59"/>
                            <a:gd name="T18" fmla="*/ 14 w 98"/>
                            <a:gd name="T19" fmla="*/ 62 h 59"/>
                            <a:gd name="T20" fmla="*/ 23 w 98"/>
                            <a:gd name="T21" fmla="*/ 62 h 59"/>
                            <a:gd name="T22" fmla="*/ 100 w 98"/>
                            <a:gd name="T23" fmla="*/ 78 h 59"/>
                            <a:gd name="T24" fmla="*/ 139 w 98"/>
                            <a:gd name="T25" fmla="*/ 78 h 59"/>
                            <a:gd name="T26" fmla="*/ 150 w 98"/>
                            <a:gd name="T27" fmla="*/ 85 h 59"/>
                            <a:gd name="T28" fmla="*/ 178 w 98"/>
                            <a:gd name="T29" fmla="*/ 89 h 59"/>
                            <a:gd name="T30" fmla="*/ 124 w 98"/>
                            <a:gd name="T31" fmla="*/ 0 h 59"/>
                            <a:gd name="T32" fmla="*/ 124 w 98"/>
                            <a:gd name="T33" fmla="*/ 0 h 59"/>
                            <a:gd name="T34" fmla="*/ 124 w 98"/>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59"/>
                            <a:gd name="T56" fmla="*/ 98 w 9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59">
                              <a:moveTo>
                                <a:pt x="68" y="0"/>
                              </a:moveTo>
                              <a:lnTo>
                                <a:pt x="48" y="5"/>
                              </a:lnTo>
                              <a:lnTo>
                                <a:pt x="50" y="15"/>
                              </a:lnTo>
                              <a:lnTo>
                                <a:pt x="68" y="18"/>
                              </a:lnTo>
                              <a:lnTo>
                                <a:pt x="58" y="23"/>
                              </a:lnTo>
                              <a:lnTo>
                                <a:pt x="52" y="22"/>
                              </a:lnTo>
                              <a:lnTo>
                                <a:pt x="49" y="31"/>
                              </a:lnTo>
                              <a:lnTo>
                                <a:pt x="1" y="15"/>
                              </a:lnTo>
                              <a:lnTo>
                                <a:pt x="0" y="20"/>
                              </a:lnTo>
                              <a:lnTo>
                                <a:pt x="14" y="31"/>
                              </a:lnTo>
                              <a:lnTo>
                                <a:pt x="23" y="31"/>
                              </a:lnTo>
                              <a:lnTo>
                                <a:pt x="56" y="47"/>
                              </a:lnTo>
                              <a:lnTo>
                                <a:pt x="73" y="47"/>
                              </a:lnTo>
                              <a:lnTo>
                                <a:pt x="79" y="54"/>
                              </a:lnTo>
                              <a:lnTo>
                                <a:pt x="97" y="58"/>
                              </a:lnTo>
                              <a:lnTo>
                                <a:pt x="6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6" name="Freeform 34"/>
                        <p:cNvSpPr>
                          <a:spLocks noChangeAspect="1"/>
                        </p:cNvSpPr>
                        <p:nvPr/>
                      </p:nvSpPr>
                      <p:spPr bwMode="auto">
                        <a:xfrm>
                          <a:off x="1052" y="2498"/>
                          <a:ext cx="246" cy="374"/>
                        </a:xfrm>
                        <a:custGeom>
                          <a:avLst/>
                          <a:gdLst>
                            <a:gd name="T0" fmla="*/ 16 w 243"/>
                            <a:gd name="T1" fmla="*/ 47 h 378"/>
                            <a:gd name="T2" fmla="*/ 0 w 243"/>
                            <a:gd name="T3" fmla="*/ 56 h 378"/>
                            <a:gd name="T4" fmla="*/ 10 w 243"/>
                            <a:gd name="T5" fmla="*/ 85 h 378"/>
                            <a:gd name="T6" fmla="*/ 5 w 243"/>
                            <a:gd name="T7" fmla="*/ 92 h 378"/>
                            <a:gd name="T8" fmla="*/ 26 w 243"/>
                            <a:gd name="T9" fmla="*/ 109 h 378"/>
                            <a:gd name="T10" fmla="*/ 84 w 243"/>
                            <a:gd name="T11" fmla="*/ 129 h 378"/>
                            <a:gd name="T12" fmla="*/ 170 w 243"/>
                            <a:gd name="T13" fmla="*/ 219 h 378"/>
                            <a:gd name="T14" fmla="*/ 320 w 243"/>
                            <a:gd name="T15" fmla="*/ 272 h 378"/>
                            <a:gd name="T16" fmla="*/ 341 w 243"/>
                            <a:gd name="T17" fmla="*/ 261 h 378"/>
                            <a:gd name="T18" fmla="*/ 352 w 243"/>
                            <a:gd name="T19" fmla="*/ 245 h 378"/>
                            <a:gd name="T20" fmla="*/ 340 w 243"/>
                            <a:gd name="T21" fmla="*/ 232 h 378"/>
                            <a:gd name="T22" fmla="*/ 348 w 243"/>
                            <a:gd name="T23" fmla="*/ 186 h 378"/>
                            <a:gd name="T24" fmla="*/ 321 w 243"/>
                            <a:gd name="T25" fmla="*/ 162 h 378"/>
                            <a:gd name="T26" fmla="*/ 301 w 243"/>
                            <a:gd name="T27" fmla="*/ 162 h 378"/>
                            <a:gd name="T28" fmla="*/ 292 w 243"/>
                            <a:gd name="T29" fmla="*/ 136 h 378"/>
                            <a:gd name="T30" fmla="*/ 258 w 243"/>
                            <a:gd name="T31" fmla="*/ 144 h 378"/>
                            <a:gd name="T32" fmla="*/ 228 w 243"/>
                            <a:gd name="T33" fmla="*/ 135 h 378"/>
                            <a:gd name="T34" fmla="*/ 230 w 243"/>
                            <a:gd name="T35" fmla="*/ 131 h 378"/>
                            <a:gd name="T36" fmla="*/ 204 w 243"/>
                            <a:gd name="T37" fmla="*/ 118 h 378"/>
                            <a:gd name="T38" fmla="*/ 221 w 243"/>
                            <a:gd name="T39" fmla="*/ 89 h 378"/>
                            <a:gd name="T40" fmla="*/ 242 w 243"/>
                            <a:gd name="T41" fmla="*/ 70 h 378"/>
                            <a:gd name="T42" fmla="*/ 306 w 243"/>
                            <a:gd name="T43" fmla="*/ 54 h 378"/>
                            <a:gd name="T44" fmla="*/ 285 w 243"/>
                            <a:gd name="T45" fmla="*/ 47 h 378"/>
                            <a:gd name="T46" fmla="*/ 304 w 243"/>
                            <a:gd name="T47" fmla="*/ 47 h 378"/>
                            <a:gd name="T48" fmla="*/ 297 w 243"/>
                            <a:gd name="T49" fmla="*/ 47 h 378"/>
                            <a:gd name="T50" fmla="*/ 278 w 243"/>
                            <a:gd name="T51" fmla="*/ 47 h 378"/>
                            <a:gd name="T52" fmla="*/ 218 w 243"/>
                            <a:gd name="T53" fmla="*/ 47 h 378"/>
                            <a:gd name="T54" fmla="*/ 202 w 243"/>
                            <a:gd name="T55" fmla="*/ 27 h 378"/>
                            <a:gd name="T56" fmla="*/ 156 w 243"/>
                            <a:gd name="T57" fmla="*/ 0 h 378"/>
                            <a:gd name="T58" fmla="*/ 148 w 243"/>
                            <a:gd name="T59" fmla="*/ 5 h 378"/>
                            <a:gd name="T60" fmla="*/ 160 w 243"/>
                            <a:gd name="T61" fmla="*/ 16 h 378"/>
                            <a:gd name="T62" fmla="*/ 142 w 243"/>
                            <a:gd name="T63" fmla="*/ 34 h 378"/>
                            <a:gd name="T64" fmla="*/ 120 w 243"/>
                            <a:gd name="T65" fmla="*/ 47 h 378"/>
                            <a:gd name="T66" fmla="*/ 93 w 243"/>
                            <a:gd name="T67" fmla="*/ 47 h 378"/>
                            <a:gd name="T68" fmla="*/ 39 w 243"/>
                            <a:gd name="T69" fmla="*/ 72 h 378"/>
                            <a:gd name="T70" fmla="*/ 15 w 243"/>
                            <a:gd name="T71" fmla="*/ 59 h 378"/>
                            <a:gd name="T72" fmla="*/ 16 w 243"/>
                            <a:gd name="T73" fmla="*/ 47 h 378"/>
                            <a:gd name="T74" fmla="*/ 16 w 243"/>
                            <a:gd name="T75" fmla="*/ 47 h 378"/>
                            <a:gd name="T76" fmla="*/ 16 w 243"/>
                            <a:gd name="T77" fmla="*/ 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3"/>
                            <a:gd name="T118" fmla="*/ 0 h 378"/>
                            <a:gd name="T119" fmla="*/ 243 w 243"/>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3" h="378">
                              <a:moveTo>
                                <a:pt x="16" y="71"/>
                              </a:moveTo>
                              <a:lnTo>
                                <a:pt x="0" y="87"/>
                              </a:lnTo>
                              <a:lnTo>
                                <a:pt x="10" y="116"/>
                              </a:lnTo>
                              <a:lnTo>
                                <a:pt x="5" y="123"/>
                              </a:lnTo>
                              <a:lnTo>
                                <a:pt x="26" y="140"/>
                              </a:lnTo>
                              <a:lnTo>
                                <a:pt x="53" y="179"/>
                              </a:lnTo>
                              <a:lnTo>
                                <a:pt x="115" y="304"/>
                              </a:lnTo>
                              <a:lnTo>
                                <a:pt x="218" y="377"/>
                              </a:lnTo>
                              <a:lnTo>
                                <a:pt x="234" y="362"/>
                              </a:lnTo>
                              <a:lnTo>
                                <a:pt x="242" y="341"/>
                              </a:lnTo>
                              <a:lnTo>
                                <a:pt x="233" y="324"/>
                              </a:lnTo>
                              <a:lnTo>
                                <a:pt x="239" y="255"/>
                              </a:lnTo>
                              <a:lnTo>
                                <a:pt x="219" y="224"/>
                              </a:lnTo>
                              <a:lnTo>
                                <a:pt x="204" y="224"/>
                              </a:lnTo>
                              <a:lnTo>
                                <a:pt x="199" y="193"/>
                              </a:lnTo>
                              <a:lnTo>
                                <a:pt x="178" y="206"/>
                              </a:lnTo>
                              <a:lnTo>
                                <a:pt x="158" y="191"/>
                              </a:lnTo>
                              <a:lnTo>
                                <a:pt x="159" y="184"/>
                              </a:lnTo>
                              <a:lnTo>
                                <a:pt x="142" y="158"/>
                              </a:lnTo>
                              <a:lnTo>
                                <a:pt x="153" y="120"/>
                              </a:lnTo>
                              <a:lnTo>
                                <a:pt x="167" y="101"/>
                              </a:lnTo>
                              <a:lnTo>
                                <a:pt x="208" y="85"/>
                              </a:lnTo>
                              <a:lnTo>
                                <a:pt x="196" y="73"/>
                              </a:lnTo>
                              <a:lnTo>
                                <a:pt x="206" y="60"/>
                              </a:lnTo>
                              <a:lnTo>
                                <a:pt x="202" y="54"/>
                              </a:lnTo>
                              <a:lnTo>
                                <a:pt x="191" y="47"/>
                              </a:lnTo>
                              <a:lnTo>
                                <a:pt x="151" y="50"/>
                              </a:lnTo>
                              <a:lnTo>
                                <a:pt x="140" y="27"/>
                              </a:lnTo>
                              <a:lnTo>
                                <a:pt x="108" y="0"/>
                              </a:lnTo>
                              <a:lnTo>
                                <a:pt x="104" y="5"/>
                              </a:lnTo>
                              <a:lnTo>
                                <a:pt x="110" y="16"/>
                              </a:lnTo>
                              <a:lnTo>
                                <a:pt x="101" y="34"/>
                              </a:lnTo>
                              <a:lnTo>
                                <a:pt x="89" y="50"/>
                              </a:lnTo>
                              <a:lnTo>
                                <a:pt x="62" y="63"/>
                              </a:lnTo>
                              <a:lnTo>
                                <a:pt x="39" y="103"/>
                              </a:lnTo>
                              <a:lnTo>
                                <a:pt x="15" y="90"/>
                              </a:lnTo>
                              <a:lnTo>
                                <a:pt x="16" y="7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7" name="Freeform 35"/>
                        <p:cNvSpPr>
                          <a:spLocks noChangeAspect="1"/>
                        </p:cNvSpPr>
                        <p:nvPr/>
                      </p:nvSpPr>
                      <p:spPr bwMode="auto">
                        <a:xfrm>
                          <a:off x="1058" y="2470"/>
                          <a:ext cx="106" cy="131"/>
                        </a:xfrm>
                        <a:custGeom>
                          <a:avLst/>
                          <a:gdLst>
                            <a:gd name="T0" fmla="*/ 10 w 105"/>
                            <a:gd name="T1" fmla="*/ 68 h 132"/>
                            <a:gd name="T2" fmla="*/ 9 w 105"/>
                            <a:gd name="T3" fmla="*/ 87 h 132"/>
                            <a:gd name="T4" fmla="*/ 33 w 105"/>
                            <a:gd name="T5" fmla="*/ 100 h 132"/>
                            <a:gd name="T6" fmla="*/ 87 w 105"/>
                            <a:gd name="T7" fmla="*/ 66 h 132"/>
                            <a:gd name="T8" fmla="*/ 114 w 105"/>
                            <a:gd name="T9" fmla="*/ 66 h 132"/>
                            <a:gd name="T10" fmla="*/ 126 w 105"/>
                            <a:gd name="T11" fmla="*/ 62 h 132"/>
                            <a:gd name="T12" fmla="*/ 135 w 105"/>
                            <a:gd name="T13" fmla="*/ 44 h 132"/>
                            <a:gd name="T14" fmla="*/ 129 w 105"/>
                            <a:gd name="T15" fmla="*/ 33 h 132"/>
                            <a:gd name="T16" fmla="*/ 133 w 105"/>
                            <a:gd name="T17" fmla="*/ 28 h 132"/>
                            <a:gd name="T18" fmla="*/ 123 w 105"/>
                            <a:gd name="T19" fmla="*/ 22 h 132"/>
                            <a:gd name="T20" fmla="*/ 99 w 105"/>
                            <a:gd name="T21" fmla="*/ 25 h 132"/>
                            <a:gd name="T22" fmla="*/ 38 w 105"/>
                            <a:gd name="T23" fmla="*/ 0 h 132"/>
                            <a:gd name="T24" fmla="*/ 18 w 105"/>
                            <a:gd name="T25" fmla="*/ 13 h 132"/>
                            <a:gd name="T26" fmla="*/ 15 w 105"/>
                            <a:gd name="T27" fmla="*/ 27 h 132"/>
                            <a:gd name="T28" fmla="*/ 7 w 105"/>
                            <a:gd name="T29" fmla="*/ 33 h 132"/>
                            <a:gd name="T30" fmla="*/ 7 w 105"/>
                            <a:gd name="T31" fmla="*/ 43 h 132"/>
                            <a:gd name="T32" fmla="*/ 0 w 105"/>
                            <a:gd name="T33" fmla="*/ 48 h 132"/>
                            <a:gd name="T34" fmla="*/ 0 w 105"/>
                            <a:gd name="T35" fmla="*/ 66 h 132"/>
                            <a:gd name="T36" fmla="*/ 15 w 105"/>
                            <a:gd name="T37" fmla="*/ 66 h 132"/>
                            <a:gd name="T38" fmla="*/ 16 w 105"/>
                            <a:gd name="T39" fmla="*/ 66 h 132"/>
                            <a:gd name="T40" fmla="*/ 24 w 105"/>
                            <a:gd name="T41" fmla="*/ 66 h 132"/>
                            <a:gd name="T42" fmla="*/ 19 w 105"/>
                            <a:gd name="T43" fmla="*/ 66 h 132"/>
                            <a:gd name="T44" fmla="*/ 10 w 105"/>
                            <a:gd name="T45" fmla="*/ 68 h 132"/>
                            <a:gd name="T46" fmla="*/ 10 w 105"/>
                            <a:gd name="T47" fmla="*/ 68 h 132"/>
                            <a:gd name="T48" fmla="*/ 10 w 105"/>
                            <a:gd name="T49" fmla="*/ 68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132"/>
                            <a:gd name="T77" fmla="*/ 105 w 105"/>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132">
                              <a:moveTo>
                                <a:pt x="10" y="99"/>
                              </a:moveTo>
                              <a:lnTo>
                                <a:pt x="9" y="118"/>
                              </a:lnTo>
                              <a:lnTo>
                                <a:pt x="33" y="131"/>
                              </a:lnTo>
                              <a:lnTo>
                                <a:pt x="56" y="91"/>
                              </a:lnTo>
                              <a:lnTo>
                                <a:pt x="83" y="78"/>
                              </a:lnTo>
                              <a:lnTo>
                                <a:pt x="95" y="62"/>
                              </a:lnTo>
                              <a:lnTo>
                                <a:pt x="104" y="44"/>
                              </a:lnTo>
                              <a:lnTo>
                                <a:pt x="98" y="33"/>
                              </a:lnTo>
                              <a:lnTo>
                                <a:pt x="102" y="28"/>
                              </a:lnTo>
                              <a:lnTo>
                                <a:pt x="92" y="22"/>
                              </a:lnTo>
                              <a:lnTo>
                                <a:pt x="68" y="25"/>
                              </a:lnTo>
                              <a:lnTo>
                                <a:pt x="38" y="0"/>
                              </a:lnTo>
                              <a:lnTo>
                                <a:pt x="18" y="13"/>
                              </a:lnTo>
                              <a:lnTo>
                                <a:pt x="15" y="27"/>
                              </a:lnTo>
                              <a:lnTo>
                                <a:pt x="7" y="33"/>
                              </a:lnTo>
                              <a:lnTo>
                                <a:pt x="7" y="43"/>
                              </a:lnTo>
                              <a:lnTo>
                                <a:pt x="0" y="48"/>
                              </a:lnTo>
                              <a:lnTo>
                                <a:pt x="0" y="75"/>
                              </a:lnTo>
                              <a:lnTo>
                                <a:pt x="15" y="89"/>
                              </a:lnTo>
                              <a:lnTo>
                                <a:pt x="16" y="78"/>
                              </a:lnTo>
                              <a:lnTo>
                                <a:pt x="24" y="78"/>
                              </a:lnTo>
                              <a:lnTo>
                                <a:pt x="19" y="95"/>
                              </a:lnTo>
                              <a:lnTo>
                                <a:pt x="10" y="9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8" name="Freeform 36"/>
                        <p:cNvSpPr>
                          <a:spLocks noChangeAspect="1"/>
                        </p:cNvSpPr>
                        <p:nvPr/>
                      </p:nvSpPr>
                      <p:spPr bwMode="auto">
                        <a:xfrm>
                          <a:off x="1208" y="2247"/>
                          <a:ext cx="247" cy="234"/>
                        </a:xfrm>
                        <a:custGeom>
                          <a:avLst/>
                          <a:gdLst>
                            <a:gd name="T0" fmla="*/ 353 w 244"/>
                            <a:gd name="T1" fmla="*/ 49 h 237"/>
                            <a:gd name="T2" fmla="*/ 333 w 244"/>
                            <a:gd name="T3" fmla="*/ 60 h 237"/>
                            <a:gd name="T4" fmla="*/ 329 w 244"/>
                            <a:gd name="T5" fmla="*/ 74 h 237"/>
                            <a:gd name="T6" fmla="*/ 337 w 244"/>
                            <a:gd name="T7" fmla="*/ 76 h 237"/>
                            <a:gd name="T8" fmla="*/ 323 w 244"/>
                            <a:gd name="T9" fmla="*/ 83 h 237"/>
                            <a:gd name="T10" fmla="*/ 318 w 244"/>
                            <a:gd name="T11" fmla="*/ 92 h 237"/>
                            <a:gd name="T12" fmla="*/ 333 w 244"/>
                            <a:gd name="T13" fmla="*/ 100 h 237"/>
                            <a:gd name="T14" fmla="*/ 326 w 244"/>
                            <a:gd name="T15" fmla="*/ 106 h 237"/>
                            <a:gd name="T16" fmla="*/ 264 w 244"/>
                            <a:gd name="T17" fmla="*/ 114 h 237"/>
                            <a:gd name="T18" fmla="*/ 217 w 244"/>
                            <a:gd name="T19" fmla="*/ 112 h 237"/>
                            <a:gd name="T20" fmla="*/ 231 w 244"/>
                            <a:gd name="T21" fmla="*/ 117 h 237"/>
                            <a:gd name="T22" fmla="*/ 231 w 244"/>
                            <a:gd name="T23" fmla="*/ 135 h 237"/>
                            <a:gd name="T24" fmla="*/ 252 w 244"/>
                            <a:gd name="T25" fmla="*/ 142 h 237"/>
                            <a:gd name="T26" fmla="*/ 193 w 244"/>
                            <a:gd name="T27" fmla="*/ 161 h 237"/>
                            <a:gd name="T28" fmla="*/ 178 w 244"/>
                            <a:gd name="T29" fmla="*/ 161 h 237"/>
                            <a:gd name="T30" fmla="*/ 160 w 244"/>
                            <a:gd name="T31" fmla="*/ 154 h 237"/>
                            <a:gd name="T32" fmla="*/ 160 w 244"/>
                            <a:gd name="T33" fmla="*/ 154 h 237"/>
                            <a:gd name="T34" fmla="*/ 130 w 244"/>
                            <a:gd name="T35" fmla="*/ 131 h 237"/>
                            <a:gd name="T36" fmla="*/ 148 w 244"/>
                            <a:gd name="T37" fmla="*/ 123 h 237"/>
                            <a:gd name="T38" fmla="*/ 130 w 244"/>
                            <a:gd name="T39" fmla="*/ 106 h 237"/>
                            <a:gd name="T40" fmla="*/ 148 w 244"/>
                            <a:gd name="T41" fmla="*/ 90 h 237"/>
                            <a:gd name="T42" fmla="*/ 102 w 244"/>
                            <a:gd name="T43" fmla="*/ 91 h 237"/>
                            <a:gd name="T44" fmla="*/ 86 w 244"/>
                            <a:gd name="T45" fmla="*/ 76 h 237"/>
                            <a:gd name="T46" fmla="*/ 24 w 244"/>
                            <a:gd name="T47" fmla="*/ 75 h 237"/>
                            <a:gd name="T48" fmla="*/ 14 w 244"/>
                            <a:gd name="T49" fmla="*/ 67 h 237"/>
                            <a:gd name="T50" fmla="*/ 14 w 244"/>
                            <a:gd name="T51" fmla="*/ 53 h 237"/>
                            <a:gd name="T52" fmla="*/ 0 w 244"/>
                            <a:gd name="T53" fmla="*/ 39 h 237"/>
                            <a:gd name="T54" fmla="*/ 15 w 244"/>
                            <a:gd name="T55" fmla="*/ 25 h 237"/>
                            <a:gd name="T56" fmla="*/ 28 w 244"/>
                            <a:gd name="T57" fmla="*/ 15 h 237"/>
                            <a:gd name="T58" fmla="*/ 28 w 244"/>
                            <a:gd name="T59" fmla="*/ 14 h 237"/>
                            <a:gd name="T60" fmla="*/ 34 w 244"/>
                            <a:gd name="T61" fmla="*/ 33 h 237"/>
                            <a:gd name="T62" fmla="*/ 23 w 244"/>
                            <a:gd name="T63" fmla="*/ 39 h 237"/>
                            <a:gd name="T64" fmla="*/ 29 w 244"/>
                            <a:gd name="T65" fmla="*/ 39 h 237"/>
                            <a:gd name="T66" fmla="*/ 39 w 244"/>
                            <a:gd name="T67" fmla="*/ 39 h 237"/>
                            <a:gd name="T68" fmla="*/ 35 w 244"/>
                            <a:gd name="T69" fmla="*/ 25 h 237"/>
                            <a:gd name="T70" fmla="*/ 90 w 244"/>
                            <a:gd name="T71" fmla="*/ 14 h 237"/>
                            <a:gd name="T72" fmla="*/ 87 w 244"/>
                            <a:gd name="T73" fmla="*/ 5 h 237"/>
                            <a:gd name="T74" fmla="*/ 96 w 244"/>
                            <a:gd name="T75" fmla="*/ 0 h 237"/>
                            <a:gd name="T76" fmla="*/ 97 w 244"/>
                            <a:gd name="T77" fmla="*/ 14 h 237"/>
                            <a:gd name="T78" fmla="*/ 122 w 244"/>
                            <a:gd name="T79" fmla="*/ 21 h 237"/>
                            <a:gd name="T80" fmla="*/ 130 w 244"/>
                            <a:gd name="T81" fmla="*/ 36 h 237"/>
                            <a:gd name="T82" fmla="*/ 193 w 244"/>
                            <a:gd name="T83" fmla="*/ 33 h 237"/>
                            <a:gd name="T84" fmla="*/ 217 w 244"/>
                            <a:gd name="T85" fmla="*/ 39 h 237"/>
                            <a:gd name="T86" fmla="*/ 244 w 244"/>
                            <a:gd name="T87" fmla="*/ 31 h 237"/>
                            <a:gd name="T88" fmla="*/ 298 w 244"/>
                            <a:gd name="T89" fmla="*/ 31 h 237"/>
                            <a:gd name="T90" fmla="*/ 274 w 244"/>
                            <a:gd name="T91" fmla="*/ 34 h 237"/>
                            <a:gd name="T92" fmla="*/ 294 w 244"/>
                            <a:gd name="T93" fmla="*/ 39 h 237"/>
                            <a:gd name="T94" fmla="*/ 326 w 244"/>
                            <a:gd name="T95" fmla="*/ 39 h 237"/>
                            <a:gd name="T96" fmla="*/ 326 w 244"/>
                            <a:gd name="T97" fmla="*/ 47 h 237"/>
                            <a:gd name="T98" fmla="*/ 345 w 244"/>
                            <a:gd name="T99" fmla="*/ 44 h 237"/>
                            <a:gd name="T100" fmla="*/ 353 w 244"/>
                            <a:gd name="T101" fmla="*/ 49 h 237"/>
                            <a:gd name="T102" fmla="*/ 353 w 244"/>
                            <a:gd name="T103" fmla="*/ 49 h 237"/>
                            <a:gd name="T104" fmla="*/ 353 w 244"/>
                            <a:gd name="T105" fmla="*/ 49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37"/>
                            <a:gd name="T161" fmla="*/ 244 w 244"/>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37">
                              <a:moveTo>
                                <a:pt x="243" y="80"/>
                              </a:moveTo>
                              <a:lnTo>
                                <a:pt x="228" y="91"/>
                              </a:lnTo>
                              <a:lnTo>
                                <a:pt x="225" y="105"/>
                              </a:lnTo>
                              <a:lnTo>
                                <a:pt x="231" y="107"/>
                              </a:lnTo>
                              <a:lnTo>
                                <a:pt x="221" y="114"/>
                              </a:lnTo>
                              <a:lnTo>
                                <a:pt x="217" y="129"/>
                              </a:lnTo>
                              <a:lnTo>
                                <a:pt x="228" y="144"/>
                              </a:lnTo>
                              <a:lnTo>
                                <a:pt x="223" y="157"/>
                              </a:lnTo>
                              <a:lnTo>
                                <a:pt x="182" y="172"/>
                              </a:lnTo>
                              <a:lnTo>
                                <a:pt x="151" y="168"/>
                              </a:lnTo>
                              <a:lnTo>
                                <a:pt x="160" y="178"/>
                              </a:lnTo>
                              <a:lnTo>
                                <a:pt x="160" y="197"/>
                              </a:lnTo>
                              <a:lnTo>
                                <a:pt x="174" y="208"/>
                              </a:lnTo>
                              <a:lnTo>
                                <a:pt x="131" y="236"/>
                              </a:lnTo>
                              <a:lnTo>
                                <a:pt x="119" y="236"/>
                              </a:lnTo>
                              <a:lnTo>
                                <a:pt x="110" y="226"/>
                              </a:lnTo>
                              <a:lnTo>
                                <a:pt x="95" y="193"/>
                              </a:lnTo>
                              <a:lnTo>
                                <a:pt x="104" y="185"/>
                              </a:lnTo>
                              <a:lnTo>
                                <a:pt x="95" y="157"/>
                              </a:lnTo>
                              <a:lnTo>
                                <a:pt x="104" y="125"/>
                              </a:lnTo>
                              <a:lnTo>
                                <a:pt x="71" y="126"/>
                              </a:lnTo>
                              <a:lnTo>
                                <a:pt x="55" y="107"/>
                              </a:lnTo>
                              <a:lnTo>
                                <a:pt x="24" y="106"/>
                              </a:lnTo>
                              <a:lnTo>
                                <a:pt x="14" y="98"/>
                              </a:lnTo>
                              <a:lnTo>
                                <a:pt x="14" y="84"/>
                              </a:lnTo>
                              <a:lnTo>
                                <a:pt x="0" y="57"/>
                              </a:lnTo>
                              <a:lnTo>
                                <a:pt x="15" y="25"/>
                              </a:lnTo>
                              <a:lnTo>
                                <a:pt x="28" y="15"/>
                              </a:lnTo>
                              <a:lnTo>
                                <a:pt x="28" y="14"/>
                              </a:lnTo>
                              <a:lnTo>
                                <a:pt x="34" y="33"/>
                              </a:lnTo>
                              <a:lnTo>
                                <a:pt x="23" y="50"/>
                              </a:lnTo>
                              <a:lnTo>
                                <a:pt x="29" y="67"/>
                              </a:lnTo>
                              <a:lnTo>
                                <a:pt x="39" y="61"/>
                              </a:lnTo>
                              <a:lnTo>
                                <a:pt x="35" y="25"/>
                              </a:lnTo>
                              <a:lnTo>
                                <a:pt x="59" y="14"/>
                              </a:lnTo>
                              <a:lnTo>
                                <a:pt x="56" y="5"/>
                              </a:lnTo>
                              <a:lnTo>
                                <a:pt x="65" y="0"/>
                              </a:lnTo>
                              <a:lnTo>
                                <a:pt x="66" y="14"/>
                              </a:lnTo>
                              <a:lnTo>
                                <a:pt x="91" y="21"/>
                              </a:lnTo>
                              <a:lnTo>
                                <a:pt x="95" y="36"/>
                              </a:lnTo>
                              <a:lnTo>
                                <a:pt x="131" y="33"/>
                              </a:lnTo>
                              <a:lnTo>
                                <a:pt x="151" y="42"/>
                              </a:lnTo>
                              <a:lnTo>
                                <a:pt x="169" y="31"/>
                              </a:lnTo>
                              <a:lnTo>
                                <a:pt x="203" y="31"/>
                              </a:lnTo>
                              <a:lnTo>
                                <a:pt x="189" y="34"/>
                              </a:lnTo>
                              <a:lnTo>
                                <a:pt x="201" y="50"/>
                              </a:lnTo>
                              <a:lnTo>
                                <a:pt x="223" y="55"/>
                              </a:lnTo>
                              <a:lnTo>
                                <a:pt x="223" y="78"/>
                              </a:lnTo>
                              <a:lnTo>
                                <a:pt x="237" y="75"/>
                              </a:lnTo>
                              <a:lnTo>
                                <a:pt x="243" y="8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29" name="Freeform 37"/>
                        <p:cNvSpPr>
                          <a:spLocks noChangeAspect="1"/>
                        </p:cNvSpPr>
                        <p:nvPr/>
                      </p:nvSpPr>
                      <p:spPr bwMode="auto">
                        <a:xfrm>
                          <a:off x="1274" y="2856"/>
                          <a:ext cx="219" cy="738"/>
                        </a:xfrm>
                        <a:custGeom>
                          <a:avLst/>
                          <a:gdLst>
                            <a:gd name="T0" fmla="*/ 16 w 216"/>
                            <a:gd name="T1" fmla="*/ 0 h 748"/>
                            <a:gd name="T2" fmla="*/ 67 w 216"/>
                            <a:gd name="T3" fmla="*/ 37 h 748"/>
                            <a:gd name="T4" fmla="*/ 103 w 216"/>
                            <a:gd name="T5" fmla="*/ 80 h 748"/>
                            <a:gd name="T6" fmla="*/ 85 w 216"/>
                            <a:gd name="T7" fmla="*/ 99 h 748"/>
                            <a:gd name="T8" fmla="*/ 79 w 216"/>
                            <a:gd name="T9" fmla="*/ 149 h 748"/>
                            <a:gd name="T10" fmla="*/ 100 w 216"/>
                            <a:gd name="T11" fmla="*/ 226 h 748"/>
                            <a:gd name="T12" fmla="*/ 101 w 216"/>
                            <a:gd name="T13" fmla="*/ 253 h 748"/>
                            <a:gd name="T14" fmla="*/ 110 w 216"/>
                            <a:gd name="T15" fmla="*/ 289 h 748"/>
                            <a:gd name="T16" fmla="*/ 132 w 216"/>
                            <a:gd name="T17" fmla="*/ 333 h 748"/>
                            <a:gd name="T18" fmla="*/ 167 w 216"/>
                            <a:gd name="T19" fmla="*/ 368 h 748"/>
                            <a:gd name="T20" fmla="*/ 173 w 216"/>
                            <a:gd name="T21" fmla="*/ 374 h 748"/>
                            <a:gd name="T22" fmla="*/ 198 w 216"/>
                            <a:gd name="T23" fmla="*/ 440 h 748"/>
                            <a:gd name="T24" fmla="*/ 232 w 216"/>
                            <a:gd name="T25" fmla="*/ 451 h 748"/>
                            <a:gd name="T26" fmla="*/ 324 w 216"/>
                            <a:gd name="T27" fmla="*/ 472 h 748"/>
                            <a:gd name="T28" fmla="*/ 326 w 216"/>
                            <a:gd name="T29" fmla="*/ 474 h 748"/>
                            <a:gd name="T30" fmla="*/ 313 w 216"/>
                            <a:gd name="T31" fmla="*/ 491 h 748"/>
                            <a:gd name="T32" fmla="*/ 284 w 216"/>
                            <a:gd name="T33" fmla="*/ 486 h 748"/>
                            <a:gd name="T34" fmla="*/ 298 w 216"/>
                            <a:gd name="T35" fmla="*/ 479 h 748"/>
                            <a:gd name="T36" fmla="*/ 276 w 216"/>
                            <a:gd name="T37" fmla="*/ 486 h 748"/>
                            <a:gd name="T38" fmla="*/ 208 w 216"/>
                            <a:gd name="T39" fmla="*/ 474 h 748"/>
                            <a:gd name="T40" fmla="*/ 186 w 216"/>
                            <a:gd name="T41" fmla="*/ 466 h 748"/>
                            <a:gd name="T42" fmla="*/ 202 w 216"/>
                            <a:gd name="T43" fmla="*/ 462 h 748"/>
                            <a:gd name="T44" fmla="*/ 192 w 216"/>
                            <a:gd name="T45" fmla="*/ 460 h 748"/>
                            <a:gd name="T46" fmla="*/ 175 w 216"/>
                            <a:gd name="T47" fmla="*/ 451 h 748"/>
                            <a:gd name="T48" fmla="*/ 174 w 216"/>
                            <a:gd name="T49" fmla="*/ 443 h 748"/>
                            <a:gd name="T50" fmla="*/ 160 w 216"/>
                            <a:gd name="T51" fmla="*/ 442 h 748"/>
                            <a:gd name="T52" fmla="*/ 114 w 216"/>
                            <a:gd name="T53" fmla="*/ 418 h 748"/>
                            <a:gd name="T54" fmla="*/ 126 w 216"/>
                            <a:gd name="T55" fmla="*/ 412 h 748"/>
                            <a:gd name="T56" fmla="*/ 142 w 216"/>
                            <a:gd name="T57" fmla="*/ 400 h 748"/>
                            <a:gd name="T58" fmla="*/ 100 w 216"/>
                            <a:gd name="T59" fmla="*/ 401 h 748"/>
                            <a:gd name="T60" fmla="*/ 105 w 216"/>
                            <a:gd name="T61" fmla="*/ 391 h 748"/>
                            <a:gd name="T62" fmla="*/ 107 w 216"/>
                            <a:gd name="T63" fmla="*/ 386 h 748"/>
                            <a:gd name="T64" fmla="*/ 101 w 216"/>
                            <a:gd name="T65" fmla="*/ 360 h 748"/>
                            <a:gd name="T66" fmla="*/ 112 w 216"/>
                            <a:gd name="T67" fmla="*/ 376 h 748"/>
                            <a:gd name="T68" fmla="*/ 126 w 216"/>
                            <a:gd name="T69" fmla="*/ 359 h 748"/>
                            <a:gd name="T70" fmla="*/ 97 w 216"/>
                            <a:gd name="T71" fmla="*/ 328 h 748"/>
                            <a:gd name="T72" fmla="*/ 89 w 216"/>
                            <a:gd name="T73" fmla="*/ 331 h 748"/>
                            <a:gd name="T74" fmla="*/ 78 w 216"/>
                            <a:gd name="T75" fmla="*/ 301 h 748"/>
                            <a:gd name="T76" fmla="*/ 26 w 216"/>
                            <a:gd name="T77" fmla="*/ 269 h 748"/>
                            <a:gd name="T78" fmla="*/ 70 w 216"/>
                            <a:gd name="T79" fmla="*/ 223 h 748"/>
                            <a:gd name="T80" fmla="*/ 22 w 216"/>
                            <a:gd name="T81" fmla="*/ 181 h 748"/>
                            <a:gd name="T82" fmla="*/ 16 w 216"/>
                            <a:gd name="T83" fmla="*/ 159 h 748"/>
                            <a:gd name="T84" fmla="*/ 14 w 216"/>
                            <a:gd name="T85" fmla="*/ 82 h 748"/>
                            <a:gd name="T86" fmla="*/ 0 w 216"/>
                            <a:gd name="T87" fmla="*/ 15 h 748"/>
                            <a:gd name="T88" fmla="*/ 0 w 216"/>
                            <a:gd name="T89" fmla="*/ 15 h 7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
                            <a:gd name="T136" fmla="*/ 0 h 748"/>
                            <a:gd name="T137" fmla="*/ 216 w 216"/>
                            <a:gd name="T138" fmla="*/ 748 h 7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 h="748">
                              <a:moveTo>
                                <a:pt x="0" y="15"/>
                              </a:moveTo>
                              <a:lnTo>
                                <a:pt x="16" y="0"/>
                              </a:lnTo>
                              <a:lnTo>
                                <a:pt x="37" y="35"/>
                              </a:lnTo>
                              <a:lnTo>
                                <a:pt x="36" y="53"/>
                              </a:lnTo>
                              <a:lnTo>
                                <a:pt x="59" y="111"/>
                              </a:lnTo>
                              <a:lnTo>
                                <a:pt x="72" y="111"/>
                              </a:lnTo>
                              <a:lnTo>
                                <a:pt x="72" y="136"/>
                              </a:lnTo>
                              <a:lnTo>
                                <a:pt x="54" y="148"/>
                              </a:lnTo>
                              <a:lnTo>
                                <a:pt x="62" y="190"/>
                              </a:lnTo>
                              <a:lnTo>
                                <a:pt x="48" y="224"/>
                              </a:lnTo>
                              <a:lnTo>
                                <a:pt x="44" y="285"/>
                              </a:lnTo>
                              <a:lnTo>
                                <a:pt x="69" y="340"/>
                              </a:lnTo>
                              <a:lnTo>
                                <a:pt x="66" y="369"/>
                              </a:lnTo>
                              <a:lnTo>
                                <a:pt x="70" y="385"/>
                              </a:lnTo>
                              <a:lnTo>
                                <a:pt x="65" y="400"/>
                              </a:lnTo>
                              <a:lnTo>
                                <a:pt x="78" y="438"/>
                              </a:lnTo>
                              <a:lnTo>
                                <a:pt x="79" y="489"/>
                              </a:lnTo>
                              <a:lnTo>
                                <a:pt x="89" y="508"/>
                              </a:lnTo>
                              <a:lnTo>
                                <a:pt x="91" y="526"/>
                              </a:lnTo>
                              <a:lnTo>
                                <a:pt x="107" y="557"/>
                              </a:lnTo>
                              <a:lnTo>
                                <a:pt x="118" y="566"/>
                              </a:lnTo>
                              <a:lnTo>
                                <a:pt x="111" y="566"/>
                              </a:lnTo>
                              <a:lnTo>
                                <a:pt x="129" y="604"/>
                              </a:lnTo>
                              <a:lnTo>
                                <a:pt x="130" y="667"/>
                              </a:lnTo>
                              <a:lnTo>
                                <a:pt x="138" y="685"/>
                              </a:lnTo>
                              <a:lnTo>
                                <a:pt x="153" y="684"/>
                              </a:lnTo>
                              <a:lnTo>
                                <a:pt x="174" y="712"/>
                              </a:lnTo>
                              <a:lnTo>
                                <a:pt x="213" y="715"/>
                              </a:lnTo>
                              <a:lnTo>
                                <a:pt x="215" y="720"/>
                              </a:lnTo>
                              <a:lnTo>
                                <a:pt x="200" y="727"/>
                              </a:lnTo>
                              <a:lnTo>
                                <a:pt x="205" y="745"/>
                              </a:lnTo>
                              <a:lnTo>
                                <a:pt x="202" y="747"/>
                              </a:lnTo>
                              <a:lnTo>
                                <a:pt x="183" y="739"/>
                              </a:lnTo>
                              <a:lnTo>
                                <a:pt x="194" y="733"/>
                              </a:lnTo>
                              <a:lnTo>
                                <a:pt x="194" y="727"/>
                              </a:lnTo>
                              <a:lnTo>
                                <a:pt x="187" y="727"/>
                              </a:lnTo>
                              <a:lnTo>
                                <a:pt x="178" y="739"/>
                              </a:lnTo>
                              <a:lnTo>
                                <a:pt x="140" y="713"/>
                              </a:lnTo>
                              <a:lnTo>
                                <a:pt x="137" y="719"/>
                              </a:lnTo>
                              <a:lnTo>
                                <a:pt x="127" y="715"/>
                              </a:lnTo>
                              <a:lnTo>
                                <a:pt x="122" y="705"/>
                              </a:lnTo>
                              <a:lnTo>
                                <a:pt x="133" y="707"/>
                              </a:lnTo>
                              <a:lnTo>
                                <a:pt x="133" y="701"/>
                              </a:lnTo>
                              <a:lnTo>
                                <a:pt x="126" y="692"/>
                              </a:lnTo>
                              <a:lnTo>
                                <a:pt x="126" y="697"/>
                              </a:lnTo>
                              <a:lnTo>
                                <a:pt x="116" y="703"/>
                              </a:lnTo>
                              <a:lnTo>
                                <a:pt x="113" y="684"/>
                              </a:lnTo>
                              <a:lnTo>
                                <a:pt x="120" y="685"/>
                              </a:lnTo>
                              <a:lnTo>
                                <a:pt x="112" y="671"/>
                              </a:lnTo>
                              <a:lnTo>
                                <a:pt x="107" y="685"/>
                              </a:lnTo>
                              <a:lnTo>
                                <a:pt x="103" y="669"/>
                              </a:lnTo>
                              <a:lnTo>
                                <a:pt x="95" y="668"/>
                              </a:lnTo>
                              <a:lnTo>
                                <a:pt x="80" y="633"/>
                              </a:lnTo>
                              <a:lnTo>
                                <a:pt x="79" y="627"/>
                              </a:lnTo>
                              <a:lnTo>
                                <a:pt x="86" y="625"/>
                              </a:lnTo>
                              <a:lnTo>
                                <a:pt x="96" y="637"/>
                              </a:lnTo>
                              <a:lnTo>
                                <a:pt x="94" y="607"/>
                              </a:lnTo>
                              <a:lnTo>
                                <a:pt x="74" y="603"/>
                              </a:lnTo>
                              <a:lnTo>
                                <a:pt x="69" y="608"/>
                              </a:lnTo>
                              <a:lnTo>
                                <a:pt x="66" y="602"/>
                              </a:lnTo>
                              <a:lnTo>
                                <a:pt x="74" y="593"/>
                              </a:lnTo>
                              <a:lnTo>
                                <a:pt x="68" y="587"/>
                              </a:lnTo>
                              <a:lnTo>
                                <a:pt x="76" y="586"/>
                              </a:lnTo>
                              <a:lnTo>
                                <a:pt x="66" y="552"/>
                              </a:lnTo>
                              <a:lnTo>
                                <a:pt x="70" y="545"/>
                              </a:lnTo>
                              <a:lnTo>
                                <a:pt x="78" y="552"/>
                              </a:lnTo>
                              <a:lnTo>
                                <a:pt x="79" y="568"/>
                              </a:lnTo>
                              <a:lnTo>
                                <a:pt x="87" y="581"/>
                              </a:lnTo>
                              <a:lnTo>
                                <a:pt x="86" y="544"/>
                              </a:lnTo>
                              <a:lnTo>
                                <a:pt x="74" y="501"/>
                              </a:lnTo>
                              <a:lnTo>
                                <a:pt x="66" y="498"/>
                              </a:lnTo>
                              <a:lnTo>
                                <a:pt x="66" y="504"/>
                              </a:lnTo>
                              <a:lnTo>
                                <a:pt x="58" y="503"/>
                              </a:lnTo>
                              <a:lnTo>
                                <a:pt x="48" y="488"/>
                              </a:lnTo>
                              <a:lnTo>
                                <a:pt x="47" y="456"/>
                              </a:lnTo>
                              <a:lnTo>
                                <a:pt x="26" y="420"/>
                              </a:lnTo>
                              <a:lnTo>
                                <a:pt x="26" y="408"/>
                              </a:lnTo>
                              <a:lnTo>
                                <a:pt x="34" y="408"/>
                              </a:lnTo>
                              <a:lnTo>
                                <a:pt x="39" y="335"/>
                              </a:lnTo>
                              <a:lnTo>
                                <a:pt x="37" y="312"/>
                              </a:lnTo>
                              <a:lnTo>
                                <a:pt x="22" y="275"/>
                              </a:lnTo>
                              <a:lnTo>
                                <a:pt x="26" y="259"/>
                              </a:lnTo>
                              <a:lnTo>
                                <a:pt x="16" y="239"/>
                              </a:lnTo>
                              <a:lnTo>
                                <a:pt x="23" y="183"/>
                              </a:lnTo>
                              <a:lnTo>
                                <a:pt x="14" y="114"/>
                              </a:lnTo>
                              <a:lnTo>
                                <a:pt x="16" y="83"/>
                              </a:lnTo>
                              <a:lnTo>
                                <a:pt x="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30" name="Freeform 38"/>
                        <p:cNvSpPr>
                          <a:spLocks noChangeAspect="1"/>
                        </p:cNvSpPr>
                        <p:nvPr/>
                      </p:nvSpPr>
                      <p:spPr bwMode="auto">
                        <a:xfrm>
                          <a:off x="1275" y="2697"/>
                          <a:ext cx="236" cy="269"/>
                        </a:xfrm>
                        <a:custGeom>
                          <a:avLst/>
                          <a:gdLst>
                            <a:gd name="T0" fmla="*/ 0 w 232"/>
                            <a:gd name="T1" fmla="*/ 24 h 274"/>
                            <a:gd name="T2" fmla="*/ 25 w 232"/>
                            <a:gd name="T3" fmla="*/ 25 h 274"/>
                            <a:gd name="T4" fmla="*/ 84 w 232"/>
                            <a:gd name="T5" fmla="*/ 1 h 274"/>
                            <a:gd name="T6" fmla="*/ 129 w 232"/>
                            <a:gd name="T7" fmla="*/ 0 h 274"/>
                            <a:gd name="T8" fmla="*/ 131 w 232"/>
                            <a:gd name="T9" fmla="*/ 27 h 274"/>
                            <a:gd name="T10" fmla="*/ 151 w 232"/>
                            <a:gd name="T11" fmla="*/ 27 h 274"/>
                            <a:gd name="T12" fmla="*/ 279 w 232"/>
                            <a:gd name="T13" fmla="*/ 50 h 274"/>
                            <a:gd name="T14" fmla="*/ 299 w 232"/>
                            <a:gd name="T15" fmla="*/ 62 h 274"/>
                            <a:gd name="T16" fmla="*/ 296 w 232"/>
                            <a:gd name="T17" fmla="*/ 67 h 274"/>
                            <a:gd name="T18" fmla="*/ 309 w 232"/>
                            <a:gd name="T19" fmla="*/ 77 h 274"/>
                            <a:gd name="T20" fmla="*/ 365 w 232"/>
                            <a:gd name="T21" fmla="*/ 79 h 274"/>
                            <a:gd name="T22" fmla="*/ 367 w 232"/>
                            <a:gd name="T23" fmla="*/ 84 h 274"/>
                            <a:gd name="T24" fmla="*/ 390 w 232"/>
                            <a:gd name="T25" fmla="*/ 101 h 274"/>
                            <a:gd name="T26" fmla="*/ 388 w 232"/>
                            <a:gd name="T27" fmla="*/ 123 h 274"/>
                            <a:gd name="T28" fmla="*/ 355 w 232"/>
                            <a:gd name="T29" fmla="*/ 113 h 274"/>
                            <a:gd name="T30" fmla="*/ 269 w 232"/>
                            <a:gd name="T31" fmla="*/ 120 h 274"/>
                            <a:gd name="T32" fmla="*/ 256 w 232"/>
                            <a:gd name="T33" fmla="*/ 148 h 274"/>
                            <a:gd name="T34" fmla="*/ 256 w 232"/>
                            <a:gd name="T35" fmla="*/ 148 h 274"/>
                            <a:gd name="T36" fmla="*/ 215 w 232"/>
                            <a:gd name="T37" fmla="*/ 145 h 274"/>
                            <a:gd name="T38" fmla="*/ 205 w 232"/>
                            <a:gd name="T39" fmla="*/ 151 h 274"/>
                            <a:gd name="T40" fmla="*/ 151 w 232"/>
                            <a:gd name="T41" fmla="*/ 141 h 274"/>
                            <a:gd name="T42" fmla="*/ 117 w 232"/>
                            <a:gd name="T43" fmla="*/ 155 h 274"/>
                            <a:gd name="T44" fmla="*/ 91 w 232"/>
                            <a:gd name="T45" fmla="*/ 155 h 274"/>
                            <a:gd name="T46" fmla="*/ 66 w 232"/>
                            <a:gd name="T47" fmla="*/ 123 h 274"/>
                            <a:gd name="T48" fmla="*/ 67 w 232"/>
                            <a:gd name="T49" fmla="*/ 113 h 274"/>
                            <a:gd name="T50" fmla="*/ 15 w 232"/>
                            <a:gd name="T51" fmla="*/ 91 h 274"/>
                            <a:gd name="T52" fmla="*/ 23 w 232"/>
                            <a:gd name="T53" fmla="*/ 79 h 274"/>
                            <a:gd name="T54" fmla="*/ 14 w 232"/>
                            <a:gd name="T55" fmla="*/ 72 h 274"/>
                            <a:gd name="T56" fmla="*/ 20 w 232"/>
                            <a:gd name="T57" fmla="*/ 27 h 274"/>
                            <a:gd name="T58" fmla="*/ 0 w 232"/>
                            <a:gd name="T59" fmla="*/ 24 h 274"/>
                            <a:gd name="T60" fmla="*/ 0 w 232"/>
                            <a:gd name="T61" fmla="*/ 24 h 274"/>
                            <a:gd name="T62" fmla="*/ 0 w 232"/>
                            <a:gd name="T63" fmla="*/ 24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74"/>
                            <a:gd name="T98" fmla="*/ 232 w 232"/>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74">
                              <a:moveTo>
                                <a:pt x="0" y="24"/>
                              </a:moveTo>
                              <a:lnTo>
                                <a:pt x="25" y="25"/>
                              </a:lnTo>
                              <a:lnTo>
                                <a:pt x="53" y="1"/>
                              </a:lnTo>
                              <a:lnTo>
                                <a:pt x="77" y="0"/>
                              </a:lnTo>
                              <a:lnTo>
                                <a:pt x="78" y="33"/>
                              </a:lnTo>
                              <a:lnTo>
                                <a:pt x="87" y="48"/>
                              </a:lnTo>
                              <a:lnTo>
                                <a:pt x="165" y="81"/>
                              </a:lnTo>
                              <a:lnTo>
                                <a:pt x="177" y="104"/>
                              </a:lnTo>
                              <a:lnTo>
                                <a:pt x="175" y="115"/>
                              </a:lnTo>
                              <a:lnTo>
                                <a:pt x="183" y="134"/>
                              </a:lnTo>
                              <a:lnTo>
                                <a:pt x="215" y="140"/>
                              </a:lnTo>
                              <a:lnTo>
                                <a:pt x="216" y="151"/>
                              </a:lnTo>
                              <a:lnTo>
                                <a:pt x="231" y="176"/>
                              </a:lnTo>
                              <a:lnTo>
                                <a:pt x="229" y="216"/>
                              </a:lnTo>
                              <a:lnTo>
                                <a:pt x="208" y="197"/>
                              </a:lnTo>
                              <a:lnTo>
                                <a:pt x="159" y="210"/>
                              </a:lnTo>
                              <a:lnTo>
                                <a:pt x="150" y="261"/>
                              </a:lnTo>
                              <a:lnTo>
                                <a:pt x="128" y="257"/>
                              </a:lnTo>
                              <a:lnTo>
                                <a:pt x="123" y="266"/>
                              </a:lnTo>
                              <a:lnTo>
                                <a:pt x="87" y="250"/>
                              </a:lnTo>
                              <a:lnTo>
                                <a:pt x="71" y="273"/>
                              </a:lnTo>
                              <a:lnTo>
                                <a:pt x="58" y="273"/>
                              </a:lnTo>
                              <a:lnTo>
                                <a:pt x="35" y="215"/>
                              </a:lnTo>
                              <a:lnTo>
                                <a:pt x="36" y="197"/>
                              </a:lnTo>
                              <a:lnTo>
                                <a:pt x="15" y="162"/>
                              </a:lnTo>
                              <a:lnTo>
                                <a:pt x="23" y="141"/>
                              </a:lnTo>
                              <a:lnTo>
                                <a:pt x="14" y="124"/>
                              </a:lnTo>
                              <a:lnTo>
                                <a:pt x="20" y="55"/>
                              </a:lnTo>
                              <a:lnTo>
                                <a:pt x="0" y="2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31" name="Freeform 39"/>
                        <p:cNvSpPr>
                          <a:spLocks noChangeAspect="1"/>
                        </p:cNvSpPr>
                        <p:nvPr/>
                      </p:nvSpPr>
                      <p:spPr bwMode="auto">
                        <a:xfrm>
                          <a:off x="1427" y="2889"/>
                          <a:ext cx="160" cy="171"/>
                        </a:xfrm>
                        <a:custGeom>
                          <a:avLst/>
                          <a:gdLst>
                            <a:gd name="T0" fmla="*/ 278 w 157"/>
                            <a:gd name="T1" fmla="*/ 101 h 172"/>
                            <a:gd name="T2" fmla="*/ 273 w 157"/>
                            <a:gd name="T3" fmla="*/ 86 h 172"/>
                            <a:gd name="T4" fmla="*/ 242 w 157"/>
                            <a:gd name="T5" fmla="*/ 86 h 172"/>
                            <a:gd name="T6" fmla="*/ 226 w 157"/>
                            <a:gd name="T7" fmla="*/ 69 h 172"/>
                            <a:gd name="T8" fmla="*/ 213 w 157"/>
                            <a:gd name="T9" fmla="*/ 64 h 172"/>
                            <a:gd name="T10" fmla="*/ 155 w 157"/>
                            <a:gd name="T11" fmla="*/ 55 h 172"/>
                            <a:gd name="T12" fmla="*/ 146 w 157"/>
                            <a:gd name="T13" fmla="*/ 19 h 172"/>
                            <a:gd name="T14" fmla="*/ 99 w 157"/>
                            <a:gd name="T15" fmla="*/ 0 h 172"/>
                            <a:gd name="T16" fmla="*/ 9 w 157"/>
                            <a:gd name="T17" fmla="*/ 13 h 172"/>
                            <a:gd name="T18" fmla="*/ 0 w 157"/>
                            <a:gd name="T19" fmla="*/ 64 h 172"/>
                            <a:gd name="T20" fmla="*/ 0 w 157"/>
                            <a:gd name="T21" fmla="*/ 64 h 172"/>
                            <a:gd name="T22" fmla="*/ 70 w 157"/>
                            <a:gd name="T23" fmla="*/ 86 h 172"/>
                            <a:gd name="T24" fmla="*/ 105 w 157"/>
                            <a:gd name="T25" fmla="*/ 86 h 172"/>
                            <a:gd name="T26" fmla="*/ 167 w 157"/>
                            <a:gd name="T27" fmla="*/ 93 h 172"/>
                            <a:gd name="T28" fmla="*/ 173 w 157"/>
                            <a:gd name="T29" fmla="*/ 105 h 172"/>
                            <a:gd name="T30" fmla="*/ 161 w 157"/>
                            <a:gd name="T31" fmla="*/ 132 h 172"/>
                            <a:gd name="T32" fmla="*/ 225 w 157"/>
                            <a:gd name="T33" fmla="*/ 140 h 172"/>
                            <a:gd name="T34" fmla="*/ 247 w 157"/>
                            <a:gd name="T35" fmla="*/ 139 h 172"/>
                            <a:gd name="T36" fmla="*/ 272 w 157"/>
                            <a:gd name="T37" fmla="*/ 123 h 172"/>
                            <a:gd name="T38" fmla="*/ 278 w 157"/>
                            <a:gd name="T39" fmla="*/ 101 h 172"/>
                            <a:gd name="T40" fmla="*/ 278 w 157"/>
                            <a:gd name="T41" fmla="*/ 101 h 172"/>
                            <a:gd name="T42" fmla="*/ 278 w 157"/>
                            <a:gd name="T43" fmla="*/ 101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72"/>
                            <a:gd name="T68" fmla="*/ 157 w 157"/>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72">
                              <a:moveTo>
                                <a:pt x="156" y="132"/>
                              </a:moveTo>
                              <a:lnTo>
                                <a:pt x="153" y="99"/>
                              </a:lnTo>
                              <a:lnTo>
                                <a:pt x="134" y="96"/>
                              </a:lnTo>
                              <a:lnTo>
                                <a:pt x="126" y="69"/>
                              </a:lnTo>
                              <a:lnTo>
                                <a:pt x="119" y="64"/>
                              </a:lnTo>
                              <a:lnTo>
                                <a:pt x="85" y="55"/>
                              </a:lnTo>
                              <a:lnTo>
                                <a:pt x="79" y="19"/>
                              </a:lnTo>
                              <a:lnTo>
                                <a:pt x="58" y="0"/>
                              </a:lnTo>
                              <a:lnTo>
                                <a:pt x="9" y="13"/>
                              </a:lnTo>
                              <a:lnTo>
                                <a:pt x="0" y="64"/>
                              </a:lnTo>
                              <a:lnTo>
                                <a:pt x="39" y="99"/>
                              </a:lnTo>
                              <a:lnTo>
                                <a:pt x="61" y="105"/>
                              </a:lnTo>
                              <a:lnTo>
                                <a:pt x="93" y="124"/>
                              </a:lnTo>
                              <a:lnTo>
                                <a:pt x="97" y="136"/>
                              </a:lnTo>
                              <a:lnTo>
                                <a:pt x="89" y="163"/>
                              </a:lnTo>
                              <a:lnTo>
                                <a:pt x="125" y="171"/>
                              </a:lnTo>
                              <a:lnTo>
                                <a:pt x="137" y="170"/>
                              </a:lnTo>
                              <a:lnTo>
                                <a:pt x="152" y="154"/>
                              </a:lnTo>
                              <a:lnTo>
                                <a:pt x="156" y="13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32" name="Freeform 40"/>
                        <p:cNvSpPr>
                          <a:spLocks noChangeAspect="1"/>
                        </p:cNvSpPr>
                        <p:nvPr/>
                      </p:nvSpPr>
                      <p:spPr bwMode="auto">
                        <a:xfrm>
                          <a:off x="1318" y="2943"/>
                          <a:ext cx="286" cy="623"/>
                        </a:xfrm>
                        <a:custGeom>
                          <a:avLst/>
                          <a:gdLst>
                            <a:gd name="T0" fmla="*/ 389 w 281"/>
                            <a:gd name="T1" fmla="*/ 173 h 631"/>
                            <a:gd name="T2" fmla="*/ 396 w 281"/>
                            <a:gd name="T3" fmla="*/ 181 h 631"/>
                            <a:gd name="T4" fmla="*/ 432 w 281"/>
                            <a:gd name="T5" fmla="*/ 195 h 631"/>
                            <a:gd name="T6" fmla="*/ 464 w 281"/>
                            <a:gd name="T7" fmla="*/ 210 h 631"/>
                            <a:gd name="T8" fmla="*/ 368 w 281"/>
                            <a:gd name="T9" fmla="*/ 242 h 631"/>
                            <a:gd name="T10" fmla="*/ 316 w 281"/>
                            <a:gd name="T11" fmla="*/ 240 h 631"/>
                            <a:gd name="T12" fmla="*/ 338 w 281"/>
                            <a:gd name="T13" fmla="*/ 267 h 631"/>
                            <a:gd name="T14" fmla="*/ 264 w 281"/>
                            <a:gd name="T15" fmla="*/ 265 h 631"/>
                            <a:gd name="T16" fmla="*/ 275 w 281"/>
                            <a:gd name="T17" fmla="*/ 283 h 631"/>
                            <a:gd name="T18" fmla="*/ 310 w 281"/>
                            <a:gd name="T19" fmla="*/ 283 h 631"/>
                            <a:gd name="T20" fmla="*/ 325 w 281"/>
                            <a:gd name="T21" fmla="*/ 295 h 631"/>
                            <a:gd name="T22" fmla="*/ 294 w 281"/>
                            <a:gd name="T23" fmla="*/ 290 h 631"/>
                            <a:gd name="T24" fmla="*/ 304 w 281"/>
                            <a:gd name="T25" fmla="*/ 297 h 631"/>
                            <a:gd name="T26" fmla="*/ 299 w 281"/>
                            <a:gd name="T27" fmla="*/ 318 h 631"/>
                            <a:gd name="T28" fmla="*/ 294 w 281"/>
                            <a:gd name="T29" fmla="*/ 324 h 631"/>
                            <a:gd name="T30" fmla="*/ 255 w 281"/>
                            <a:gd name="T31" fmla="*/ 338 h 631"/>
                            <a:gd name="T32" fmla="*/ 298 w 281"/>
                            <a:gd name="T33" fmla="*/ 353 h 631"/>
                            <a:gd name="T34" fmla="*/ 326 w 281"/>
                            <a:gd name="T35" fmla="*/ 358 h 631"/>
                            <a:gd name="T36" fmla="*/ 295 w 281"/>
                            <a:gd name="T37" fmla="*/ 379 h 631"/>
                            <a:gd name="T38" fmla="*/ 275 w 281"/>
                            <a:gd name="T39" fmla="*/ 400 h 631"/>
                            <a:gd name="T40" fmla="*/ 325 w 281"/>
                            <a:gd name="T41" fmla="*/ 423 h 631"/>
                            <a:gd name="T42" fmla="*/ 290 w 281"/>
                            <a:gd name="T43" fmla="*/ 422 h 631"/>
                            <a:gd name="T44" fmla="*/ 186 w 281"/>
                            <a:gd name="T45" fmla="*/ 403 h 631"/>
                            <a:gd name="T46" fmla="*/ 151 w 281"/>
                            <a:gd name="T47" fmla="*/ 391 h 631"/>
                            <a:gd name="T48" fmla="*/ 111 w 281"/>
                            <a:gd name="T49" fmla="*/ 322 h 631"/>
                            <a:gd name="T50" fmla="*/ 103 w 281"/>
                            <a:gd name="T51" fmla="*/ 317 h 631"/>
                            <a:gd name="T52" fmla="*/ 76 w 281"/>
                            <a:gd name="T53" fmla="*/ 282 h 631"/>
                            <a:gd name="T54" fmla="*/ 65 w 281"/>
                            <a:gd name="T55" fmla="*/ 238 h 631"/>
                            <a:gd name="T56" fmla="*/ 26 w 281"/>
                            <a:gd name="T57" fmla="*/ 198 h 631"/>
                            <a:gd name="T58" fmla="*/ 25 w 281"/>
                            <a:gd name="T59" fmla="*/ 171 h 631"/>
                            <a:gd name="T60" fmla="*/ 4 w 281"/>
                            <a:gd name="T61" fmla="*/ 96 h 631"/>
                            <a:gd name="T62" fmla="*/ 10 w 281"/>
                            <a:gd name="T63" fmla="*/ 39 h 631"/>
                            <a:gd name="T64" fmla="*/ 28 w 281"/>
                            <a:gd name="T65" fmla="*/ 23 h 631"/>
                            <a:gd name="T66" fmla="*/ 137 w 281"/>
                            <a:gd name="T67" fmla="*/ 16 h 631"/>
                            <a:gd name="T68" fmla="*/ 183 w 281"/>
                            <a:gd name="T69" fmla="*/ 11 h 631"/>
                            <a:gd name="T70" fmla="*/ 289 w 281"/>
                            <a:gd name="T71" fmla="*/ 39 h 631"/>
                            <a:gd name="T72" fmla="*/ 353 w 281"/>
                            <a:gd name="T73" fmla="*/ 52 h 631"/>
                            <a:gd name="T74" fmla="*/ 399 w 281"/>
                            <a:gd name="T75" fmla="*/ 87 h 631"/>
                            <a:gd name="T76" fmla="*/ 448 w 281"/>
                            <a:gd name="T77" fmla="*/ 70 h 631"/>
                            <a:gd name="T78" fmla="*/ 470 w 281"/>
                            <a:gd name="T79" fmla="*/ 50 h 631"/>
                            <a:gd name="T80" fmla="*/ 456 w 281"/>
                            <a:gd name="T81" fmla="*/ 88 h 631"/>
                            <a:gd name="T82" fmla="*/ 382 w 281"/>
                            <a:gd name="T83" fmla="*/ 116 h 6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1"/>
                            <a:gd name="T127" fmla="*/ 0 h 631"/>
                            <a:gd name="T128" fmla="*/ 281 w 281"/>
                            <a:gd name="T129" fmla="*/ 631 h 6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1" h="631">
                              <a:moveTo>
                                <a:pt x="222" y="176"/>
                              </a:moveTo>
                              <a:lnTo>
                                <a:pt x="226" y="255"/>
                              </a:lnTo>
                              <a:lnTo>
                                <a:pt x="230" y="267"/>
                              </a:lnTo>
                              <a:lnTo>
                                <a:pt x="253" y="282"/>
                              </a:lnTo>
                              <a:lnTo>
                                <a:pt x="250" y="292"/>
                              </a:lnTo>
                              <a:lnTo>
                                <a:pt x="265" y="303"/>
                              </a:lnTo>
                              <a:lnTo>
                                <a:pt x="269" y="312"/>
                              </a:lnTo>
                              <a:lnTo>
                                <a:pt x="260" y="340"/>
                              </a:lnTo>
                              <a:lnTo>
                                <a:pt x="214" y="356"/>
                              </a:lnTo>
                              <a:lnTo>
                                <a:pt x="190" y="358"/>
                              </a:lnTo>
                              <a:lnTo>
                                <a:pt x="184" y="353"/>
                              </a:lnTo>
                              <a:lnTo>
                                <a:pt x="192" y="368"/>
                              </a:lnTo>
                              <a:lnTo>
                                <a:pt x="195" y="397"/>
                              </a:lnTo>
                              <a:lnTo>
                                <a:pt x="173" y="403"/>
                              </a:lnTo>
                              <a:lnTo>
                                <a:pt x="153" y="394"/>
                              </a:lnTo>
                              <a:lnTo>
                                <a:pt x="148" y="400"/>
                              </a:lnTo>
                              <a:lnTo>
                                <a:pt x="160" y="421"/>
                              </a:lnTo>
                              <a:lnTo>
                                <a:pt x="169" y="428"/>
                              </a:lnTo>
                              <a:lnTo>
                                <a:pt x="181" y="421"/>
                              </a:lnTo>
                              <a:lnTo>
                                <a:pt x="188" y="431"/>
                              </a:lnTo>
                              <a:lnTo>
                                <a:pt x="188" y="437"/>
                              </a:lnTo>
                              <a:lnTo>
                                <a:pt x="178" y="437"/>
                              </a:lnTo>
                              <a:lnTo>
                                <a:pt x="171" y="430"/>
                              </a:lnTo>
                              <a:lnTo>
                                <a:pt x="165" y="437"/>
                              </a:lnTo>
                              <a:lnTo>
                                <a:pt x="177" y="440"/>
                              </a:lnTo>
                              <a:lnTo>
                                <a:pt x="166" y="454"/>
                              </a:lnTo>
                              <a:lnTo>
                                <a:pt x="174" y="471"/>
                              </a:lnTo>
                              <a:lnTo>
                                <a:pt x="168" y="474"/>
                              </a:lnTo>
                              <a:lnTo>
                                <a:pt x="171" y="480"/>
                              </a:lnTo>
                              <a:lnTo>
                                <a:pt x="153" y="487"/>
                              </a:lnTo>
                              <a:lnTo>
                                <a:pt x="148" y="502"/>
                              </a:lnTo>
                              <a:lnTo>
                                <a:pt x="153" y="511"/>
                              </a:lnTo>
                              <a:lnTo>
                                <a:pt x="173" y="527"/>
                              </a:lnTo>
                              <a:lnTo>
                                <a:pt x="184" y="527"/>
                              </a:lnTo>
                              <a:lnTo>
                                <a:pt x="189" y="533"/>
                              </a:lnTo>
                              <a:lnTo>
                                <a:pt x="190" y="543"/>
                              </a:lnTo>
                              <a:lnTo>
                                <a:pt x="172" y="563"/>
                              </a:lnTo>
                              <a:lnTo>
                                <a:pt x="174" y="583"/>
                              </a:lnTo>
                              <a:lnTo>
                                <a:pt x="160" y="593"/>
                              </a:lnTo>
                              <a:lnTo>
                                <a:pt x="164" y="604"/>
                              </a:lnTo>
                              <a:lnTo>
                                <a:pt x="188" y="630"/>
                              </a:lnTo>
                              <a:lnTo>
                                <a:pt x="169" y="627"/>
                              </a:lnTo>
                              <a:lnTo>
                                <a:pt x="130" y="624"/>
                              </a:lnTo>
                              <a:lnTo>
                                <a:pt x="109" y="596"/>
                              </a:lnTo>
                              <a:lnTo>
                                <a:pt x="94" y="597"/>
                              </a:lnTo>
                              <a:lnTo>
                                <a:pt x="86" y="579"/>
                              </a:lnTo>
                              <a:lnTo>
                                <a:pt x="85" y="516"/>
                              </a:lnTo>
                              <a:lnTo>
                                <a:pt x="67" y="478"/>
                              </a:lnTo>
                              <a:lnTo>
                                <a:pt x="74" y="478"/>
                              </a:lnTo>
                              <a:lnTo>
                                <a:pt x="63" y="469"/>
                              </a:lnTo>
                              <a:lnTo>
                                <a:pt x="47" y="438"/>
                              </a:lnTo>
                              <a:lnTo>
                                <a:pt x="45" y="420"/>
                              </a:lnTo>
                              <a:lnTo>
                                <a:pt x="35" y="401"/>
                              </a:lnTo>
                              <a:lnTo>
                                <a:pt x="34" y="350"/>
                              </a:lnTo>
                              <a:lnTo>
                                <a:pt x="21" y="312"/>
                              </a:lnTo>
                              <a:lnTo>
                                <a:pt x="26" y="297"/>
                              </a:lnTo>
                              <a:lnTo>
                                <a:pt x="22" y="281"/>
                              </a:lnTo>
                              <a:lnTo>
                                <a:pt x="25" y="252"/>
                              </a:lnTo>
                              <a:lnTo>
                                <a:pt x="0" y="197"/>
                              </a:lnTo>
                              <a:lnTo>
                                <a:pt x="4" y="136"/>
                              </a:lnTo>
                              <a:lnTo>
                                <a:pt x="18" y="102"/>
                              </a:lnTo>
                              <a:lnTo>
                                <a:pt x="10" y="60"/>
                              </a:lnTo>
                              <a:lnTo>
                                <a:pt x="28" y="48"/>
                              </a:lnTo>
                              <a:lnTo>
                                <a:pt x="28" y="23"/>
                              </a:lnTo>
                              <a:lnTo>
                                <a:pt x="44" y="0"/>
                              </a:lnTo>
                              <a:lnTo>
                                <a:pt x="80" y="16"/>
                              </a:lnTo>
                              <a:lnTo>
                                <a:pt x="85" y="7"/>
                              </a:lnTo>
                              <a:lnTo>
                                <a:pt x="107" y="11"/>
                              </a:lnTo>
                              <a:lnTo>
                                <a:pt x="146" y="46"/>
                              </a:lnTo>
                              <a:lnTo>
                                <a:pt x="168" y="52"/>
                              </a:lnTo>
                              <a:lnTo>
                                <a:pt x="200" y="71"/>
                              </a:lnTo>
                              <a:lnTo>
                                <a:pt x="204" y="83"/>
                              </a:lnTo>
                              <a:lnTo>
                                <a:pt x="196" y="110"/>
                              </a:lnTo>
                              <a:lnTo>
                                <a:pt x="232" y="118"/>
                              </a:lnTo>
                              <a:lnTo>
                                <a:pt x="244" y="117"/>
                              </a:lnTo>
                              <a:lnTo>
                                <a:pt x="259" y="101"/>
                              </a:lnTo>
                              <a:lnTo>
                                <a:pt x="263" y="79"/>
                              </a:lnTo>
                              <a:lnTo>
                                <a:pt x="272" y="81"/>
                              </a:lnTo>
                              <a:lnTo>
                                <a:pt x="280" y="109"/>
                              </a:lnTo>
                              <a:lnTo>
                                <a:pt x="264" y="120"/>
                              </a:lnTo>
                              <a:lnTo>
                                <a:pt x="222" y="17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33" name="Freeform 41"/>
                        <p:cNvSpPr>
                          <a:spLocks noChangeAspect="1"/>
                        </p:cNvSpPr>
                        <p:nvPr/>
                      </p:nvSpPr>
                      <p:spPr bwMode="auto">
                        <a:xfrm>
                          <a:off x="1325" y="3353"/>
                          <a:ext cx="18" cy="32"/>
                        </a:xfrm>
                        <a:custGeom>
                          <a:avLst/>
                          <a:gdLst>
                            <a:gd name="T0" fmla="*/ 0 w 18"/>
                            <a:gd name="T1" fmla="*/ 0 h 33"/>
                            <a:gd name="T2" fmla="*/ 7 w 18"/>
                            <a:gd name="T3" fmla="*/ 16 h 33"/>
                            <a:gd name="T4" fmla="*/ 17 w 18"/>
                            <a:gd name="T5" fmla="*/ 16 h 33"/>
                            <a:gd name="T6" fmla="*/ 15 w 18"/>
                            <a:gd name="T7" fmla="*/ 12 h 33"/>
                            <a:gd name="T8" fmla="*/ 0 w 18"/>
                            <a:gd name="T9" fmla="*/ 0 h 33"/>
                            <a:gd name="T10" fmla="*/ 0 w 18"/>
                            <a:gd name="T11" fmla="*/ 0 h 33"/>
                            <a:gd name="T12" fmla="*/ 0 w 18"/>
                            <a:gd name="T13" fmla="*/ 0 h 33"/>
                            <a:gd name="T14" fmla="*/ 0 60000 65536"/>
                            <a:gd name="T15" fmla="*/ 0 60000 65536"/>
                            <a:gd name="T16" fmla="*/ 0 60000 65536"/>
                            <a:gd name="T17" fmla="*/ 0 60000 65536"/>
                            <a:gd name="T18" fmla="*/ 0 60000 65536"/>
                            <a:gd name="T19" fmla="*/ 0 60000 65536"/>
                            <a:gd name="T20" fmla="*/ 0 60000 65536"/>
                            <a:gd name="T21" fmla="*/ 0 w 18"/>
                            <a:gd name="T22" fmla="*/ 0 h 33"/>
                            <a:gd name="T23" fmla="*/ 18 w 1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3">
                              <a:moveTo>
                                <a:pt x="0" y="0"/>
                              </a:moveTo>
                              <a:lnTo>
                                <a:pt x="7" y="31"/>
                              </a:lnTo>
                              <a:lnTo>
                                <a:pt x="17" y="32"/>
                              </a:lnTo>
                              <a:lnTo>
                                <a:pt x="15" y="12"/>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34" name="Freeform 42"/>
                        <p:cNvSpPr>
                          <a:spLocks noChangeAspect="1"/>
                        </p:cNvSpPr>
                        <p:nvPr/>
                      </p:nvSpPr>
                      <p:spPr bwMode="auto">
                        <a:xfrm>
                          <a:off x="1422" y="2276"/>
                          <a:ext cx="15" cy="17"/>
                        </a:xfrm>
                        <a:custGeom>
                          <a:avLst/>
                          <a:gdLst>
                            <a:gd name="T0" fmla="*/ 0 w 16"/>
                            <a:gd name="T1" fmla="*/ 16 h 17"/>
                            <a:gd name="T2" fmla="*/ 8 w 16"/>
                            <a:gd name="T3" fmla="*/ 16 h 17"/>
                            <a:gd name="T4" fmla="*/ 8 w 16"/>
                            <a:gd name="T5" fmla="*/ 0 h 17"/>
                            <a:gd name="T6" fmla="*/ 3 w 16"/>
                            <a:gd name="T7" fmla="*/ 2 h 17"/>
                            <a:gd name="T8" fmla="*/ 6 w 16"/>
                            <a:gd name="T9" fmla="*/ 12 h 17"/>
                            <a:gd name="T10" fmla="*/ 0 w 16"/>
                            <a:gd name="T11" fmla="*/ 16 h 17"/>
                            <a:gd name="T12" fmla="*/ 0 w 16"/>
                            <a:gd name="T13" fmla="*/ 16 h 17"/>
                            <a:gd name="T14" fmla="*/ 0 w 1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0" y="16"/>
                              </a:moveTo>
                              <a:lnTo>
                                <a:pt x="11" y="16"/>
                              </a:lnTo>
                              <a:lnTo>
                                <a:pt x="15" y="0"/>
                              </a:lnTo>
                              <a:lnTo>
                                <a:pt x="3" y="2"/>
                              </a:lnTo>
                              <a:lnTo>
                                <a:pt x="6" y="12"/>
                              </a:lnTo>
                              <a:lnTo>
                                <a:pt x="0" y="1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nvGrpSpPr>
                    <p:cNvPr id="32" name="Group 43"/>
                    <p:cNvGrpSpPr>
                      <a:grpSpLocks/>
                    </p:cNvGrpSpPr>
                    <p:nvPr/>
                  </p:nvGrpSpPr>
                  <p:grpSpPr bwMode="auto">
                    <a:xfrm>
                      <a:off x="3668" y="1407"/>
                      <a:ext cx="2017" cy="2045"/>
                      <a:chOff x="3668" y="1407"/>
                      <a:chExt cx="2017" cy="2045"/>
                    </a:xfrm>
                  </p:grpSpPr>
                  <p:sp>
                    <p:nvSpPr>
                      <p:cNvPr id="184" name="Freeform 44"/>
                      <p:cNvSpPr>
                        <a:spLocks noChangeAspect="1"/>
                      </p:cNvSpPr>
                      <p:nvPr/>
                    </p:nvSpPr>
                    <p:spPr bwMode="auto">
                      <a:xfrm>
                        <a:off x="3668" y="1738"/>
                        <a:ext cx="276" cy="272"/>
                      </a:xfrm>
                      <a:custGeom>
                        <a:avLst/>
                        <a:gdLst>
                          <a:gd name="T0" fmla="*/ 239 w 272"/>
                          <a:gd name="T1" fmla="*/ 167 h 276"/>
                          <a:gd name="T2" fmla="*/ 299 w 272"/>
                          <a:gd name="T3" fmla="*/ 167 h 276"/>
                          <a:gd name="T4" fmla="*/ 299 w 272"/>
                          <a:gd name="T5" fmla="*/ 160 h 276"/>
                          <a:gd name="T6" fmla="*/ 288 w 272"/>
                          <a:gd name="T7" fmla="*/ 152 h 276"/>
                          <a:gd name="T8" fmla="*/ 274 w 272"/>
                          <a:gd name="T9" fmla="*/ 148 h 276"/>
                          <a:gd name="T10" fmla="*/ 274 w 272"/>
                          <a:gd name="T11" fmla="*/ 140 h 276"/>
                          <a:gd name="T12" fmla="*/ 252 w 272"/>
                          <a:gd name="T13" fmla="*/ 138 h 276"/>
                          <a:gd name="T14" fmla="*/ 252 w 272"/>
                          <a:gd name="T15" fmla="*/ 130 h 276"/>
                          <a:gd name="T16" fmla="*/ 272 w 272"/>
                          <a:gd name="T17" fmla="*/ 120 h 276"/>
                          <a:gd name="T18" fmla="*/ 288 w 272"/>
                          <a:gd name="T19" fmla="*/ 124 h 276"/>
                          <a:gd name="T20" fmla="*/ 308 w 272"/>
                          <a:gd name="T21" fmla="*/ 120 h 276"/>
                          <a:gd name="T22" fmla="*/ 378 w 272"/>
                          <a:gd name="T23" fmla="*/ 81 h 276"/>
                          <a:gd name="T24" fmla="*/ 368 w 272"/>
                          <a:gd name="T25" fmla="*/ 73 h 276"/>
                          <a:gd name="T26" fmla="*/ 383 w 272"/>
                          <a:gd name="T27" fmla="*/ 71 h 276"/>
                          <a:gd name="T28" fmla="*/ 383 w 272"/>
                          <a:gd name="T29" fmla="*/ 66 h 276"/>
                          <a:gd name="T30" fmla="*/ 347 w 272"/>
                          <a:gd name="T31" fmla="*/ 50 h 276"/>
                          <a:gd name="T32" fmla="*/ 342 w 272"/>
                          <a:gd name="T33" fmla="*/ 34 h 276"/>
                          <a:gd name="T34" fmla="*/ 326 w 272"/>
                          <a:gd name="T35" fmla="*/ 34 h 276"/>
                          <a:gd name="T36" fmla="*/ 331 w 272"/>
                          <a:gd name="T37" fmla="*/ 34 h 276"/>
                          <a:gd name="T38" fmla="*/ 382 w 272"/>
                          <a:gd name="T39" fmla="*/ 34 h 276"/>
                          <a:gd name="T40" fmla="*/ 410 w 272"/>
                          <a:gd name="T41" fmla="*/ 34 h 276"/>
                          <a:gd name="T42" fmla="*/ 425 w 272"/>
                          <a:gd name="T43" fmla="*/ 32 h 276"/>
                          <a:gd name="T44" fmla="*/ 382 w 272"/>
                          <a:gd name="T45" fmla="*/ 21 h 276"/>
                          <a:gd name="T46" fmla="*/ 366 w 272"/>
                          <a:gd name="T47" fmla="*/ 5 h 276"/>
                          <a:gd name="T48" fmla="*/ 331 w 272"/>
                          <a:gd name="T49" fmla="*/ 0 h 276"/>
                          <a:gd name="T50" fmla="*/ 306 w 272"/>
                          <a:gd name="T51" fmla="*/ 3 h 276"/>
                          <a:gd name="T52" fmla="*/ 286 w 272"/>
                          <a:gd name="T53" fmla="*/ 3 h 276"/>
                          <a:gd name="T54" fmla="*/ 251 w 272"/>
                          <a:gd name="T55" fmla="*/ 16 h 276"/>
                          <a:gd name="T56" fmla="*/ 264 w 272"/>
                          <a:gd name="T57" fmla="*/ 34 h 276"/>
                          <a:gd name="T58" fmla="*/ 252 w 272"/>
                          <a:gd name="T59" fmla="*/ 34 h 276"/>
                          <a:gd name="T60" fmla="*/ 222 w 272"/>
                          <a:gd name="T61" fmla="*/ 34 h 276"/>
                          <a:gd name="T62" fmla="*/ 233 w 272"/>
                          <a:gd name="T63" fmla="*/ 41 h 276"/>
                          <a:gd name="T64" fmla="*/ 221 w 272"/>
                          <a:gd name="T65" fmla="*/ 53 h 276"/>
                          <a:gd name="T66" fmla="*/ 216 w 272"/>
                          <a:gd name="T67" fmla="*/ 74 h 276"/>
                          <a:gd name="T68" fmla="*/ 163 w 272"/>
                          <a:gd name="T69" fmla="*/ 79 h 276"/>
                          <a:gd name="T70" fmla="*/ 150 w 272"/>
                          <a:gd name="T71" fmla="*/ 83 h 276"/>
                          <a:gd name="T72" fmla="*/ 146 w 272"/>
                          <a:gd name="T73" fmla="*/ 94 h 276"/>
                          <a:gd name="T74" fmla="*/ 26 w 272"/>
                          <a:gd name="T75" fmla="*/ 99 h 276"/>
                          <a:gd name="T76" fmla="*/ 0 w 272"/>
                          <a:gd name="T77" fmla="*/ 94 h 276"/>
                          <a:gd name="T78" fmla="*/ 0 w 272"/>
                          <a:gd name="T79" fmla="*/ 94 h 276"/>
                          <a:gd name="T80" fmla="*/ 19 w 272"/>
                          <a:gd name="T81" fmla="*/ 112 h 276"/>
                          <a:gd name="T82" fmla="*/ 65 w 272"/>
                          <a:gd name="T83" fmla="*/ 116 h 276"/>
                          <a:gd name="T84" fmla="*/ 79 w 272"/>
                          <a:gd name="T85" fmla="*/ 131 h 276"/>
                          <a:gd name="T86" fmla="*/ 77 w 272"/>
                          <a:gd name="T87" fmla="*/ 136 h 276"/>
                          <a:gd name="T88" fmla="*/ 25 w 272"/>
                          <a:gd name="T89" fmla="*/ 146 h 276"/>
                          <a:gd name="T90" fmla="*/ 24 w 272"/>
                          <a:gd name="T91" fmla="*/ 157 h 276"/>
                          <a:gd name="T92" fmla="*/ 94 w 272"/>
                          <a:gd name="T93" fmla="*/ 155 h 276"/>
                          <a:gd name="T94" fmla="*/ 116 w 272"/>
                          <a:gd name="T95" fmla="*/ 158 h 276"/>
                          <a:gd name="T96" fmla="*/ 176 w 272"/>
                          <a:gd name="T97" fmla="*/ 156 h 276"/>
                          <a:gd name="T98" fmla="*/ 203 w 272"/>
                          <a:gd name="T99" fmla="*/ 171 h 276"/>
                          <a:gd name="T100" fmla="*/ 221 w 272"/>
                          <a:gd name="T101" fmla="*/ 173 h 276"/>
                          <a:gd name="T102" fmla="*/ 239 w 272"/>
                          <a:gd name="T103" fmla="*/ 167 h 276"/>
                          <a:gd name="T104" fmla="*/ 239 w 272"/>
                          <a:gd name="T105" fmla="*/ 167 h 276"/>
                          <a:gd name="T106" fmla="*/ 239 w 272"/>
                          <a:gd name="T107" fmla="*/ 167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2"/>
                          <a:gd name="T163" fmla="*/ 0 h 276"/>
                          <a:gd name="T164" fmla="*/ 272 w 272"/>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2" h="276">
                            <a:moveTo>
                              <a:pt x="154" y="264"/>
                            </a:moveTo>
                            <a:lnTo>
                              <a:pt x="191" y="264"/>
                            </a:lnTo>
                            <a:lnTo>
                              <a:pt x="191" y="251"/>
                            </a:lnTo>
                            <a:lnTo>
                              <a:pt x="183" y="235"/>
                            </a:lnTo>
                            <a:lnTo>
                              <a:pt x="172" y="229"/>
                            </a:lnTo>
                            <a:lnTo>
                              <a:pt x="172" y="218"/>
                            </a:lnTo>
                            <a:lnTo>
                              <a:pt x="161" y="214"/>
                            </a:lnTo>
                            <a:lnTo>
                              <a:pt x="161" y="203"/>
                            </a:lnTo>
                            <a:lnTo>
                              <a:pt x="171" y="187"/>
                            </a:lnTo>
                            <a:lnTo>
                              <a:pt x="183" y="194"/>
                            </a:lnTo>
                            <a:lnTo>
                              <a:pt x="198" y="187"/>
                            </a:lnTo>
                            <a:lnTo>
                              <a:pt x="240" y="121"/>
                            </a:lnTo>
                            <a:lnTo>
                              <a:pt x="234" y="105"/>
                            </a:lnTo>
                            <a:lnTo>
                              <a:pt x="243" y="102"/>
                            </a:lnTo>
                            <a:lnTo>
                              <a:pt x="243" y="97"/>
                            </a:lnTo>
                            <a:lnTo>
                              <a:pt x="221" y="81"/>
                            </a:lnTo>
                            <a:lnTo>
                              <a:pt x="218" y="60"/>
                            </a:lnTo>
                            <a:lnTo>
                              <a:pt x="208" y="51"/>
                            </a:lnTo>
                            <a:lnTo>
                              <a:pt x="211" y="45"/>
                            </a:lnTo>
                            <a:lnTo>
                              <a:pt x="242" y="51"/>
                            </a:lnTo>
                            <a:lnTo>
                              <a:pt x="261" y="44"/>
                            </a:lnTo>
                            <a:lnTo>
                              <a:pt x="271" y="32"/>
                            </a:lnTo>
                            <a:lnTo>
                              <a:pt x="242" y="21"/>
                            </a:lnTo>
                            <a:lnTo>
                              <a:pt x="232" y="5"/>
                            </a:lnTo>
                            <a:lnTo>
                              <a:pt x="211" y="0"/>
                            </a:lnTo>
                            <a:lnTo>
                              <a:pt x="196" y="3"/>
                            </a:lnTo>
                            <a:lnTo>
                              <a:pt x="181" y="3"/>
                            </a:lnTo>
                            <a:lnTo>
                              <a:pt x="160" y="16"/>
                            </a:lnTo>
                            <a:lnTo>
                              <a:pt x="167" y="41"/>
                            </a:lnTo>
                            <a:lnTo>
                              <a:pt x="161" y="61"/>
                            </a:lnTo>
                            <a:lnTo>
                              <a:pt x="143" y="61"/>
                            </a:lnTo>
                            <a:lnTo>
                              <a:pt x="150" y="72"/>
                            </a:lnTo>
                            <a:lnTo>
                              <a:pt x="142" y="84"/>
                            </a:lnTo>
                            <a:lnTo>
                              <a:pt x="139" y="108"/>
                            </a:lnTo>
                            <a:lnTo>
                              <a:pt x="102" y="117"/>
                            </a:lnTo>
                            <a:lnTo>
                              <a:pt x="95" y="125"/>
                            </a:lnTo>
                            <a:lnTo>
                              <a:pt x="93" y="148"/>
                            </a:lnTo>
                            <a:lnTo>
                              <a:pt x="26" y="157"/>
                            </a:lnTo>
                            <a:lnTo>
                              <a:pt x="0" y="148"/>
                            </a:lnTo>
                            <a:lnTo>
                              <a:pt x="19" y="176"/>
                            </a:lnTo>
                            <a:lnTo>
                              <a:pt x="34" y="181"/>
                            </a:lnTo>
                            <a:lnTo>
                              <a:pt x="48" y="204"/>
                            </a:lnTo>
                            <a:lnTo>
                              <a:pt x="46" y="212"/>
                            </a:lnTo>
                            <a:lnTo>
                              <a:pt x="25" y="227"/>
                            </a:lnTo>
                            <a:lnTo>
                              <a:pt x="24" y="244"/>
                            </a:lnTo>
                            <a:lnTo>
                              <a:pt x="63" y="240"/>
                            </a:lnTo>
                            <a:lnTo>
                              <a:pt x="78" y="246"/>
                            </a:lnTo>
                            <a:lnTo>
                              <a:pt x="112" y="241"/>
                            </a:lnTo>
                            <a:lnTo>
                              <a:pt x="130" y="272"/>
                            </a:lnTo>
                            <a:lnTo>
                              <a:pt x="142" y="275"/>
                            </a:lnTo>
                            <a:lnTo>
                              <a:pt x="154" y="26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85" name="Freeform 45"/>
                      <p:cNvSpPr>
                        <a:spLocks noChangeAspect="1"/>
                      </p:cNvSpPr>
                      <p:nvPr/>
                    </p:nvSpPr>
                    <p:spPr bwMode="auto">
                      <a:xfrm>
                        <a:off x="3812" y="1758"/>
                        <a:ext cx="516" cy="573"/>
                      </a:xfrm>
                      <a:custGeom>
                        <a:avLst/>
                        <a:gdLst>
                          <a:gd name="T0" fmla="*/ 586 w 508"/>
                          <a:gd name="T1" fmla="*/ 121 h 580"/>
                          <a:gd name="T2" fmla="*/ 581 w 508"/>
                          <a:gd name="T3" fmla="*/ 123 h 580"/>
                          <a:gd name="T4" fmla="*/ 597 w 508"/>
                          <a:gd name="T5" fmla="*/ 130 h 580"/>
                          <a:gd name="T6" fmla="*/ 680 w 508"/>
                          <a:gd name="T7" fmla="*/ 122 h 580"/>
                          <a:gd name="T8" fmla="*/ 703 w 508"/>
                          <a:gd name="T9" fmla="*/ 111 h 580"/>
                          <a:gd name="T10" fmla="*/ 770 w 508"/>
                          <a:gd name="T11" fmla="*/ 99 h 580"/>
                          <a:gd name="T12" fmla="*/ 818 w 508"/>
                          <a:gd name="T13" fmla="*/ 122 h 580"/>
                          <a:gd name="T14" fmla="*/ 777 w 508"/>
                          <a:gd name="T15" fmla="*/ 136 h 580"/>
                          <a:gd name="T16" fmla="*/ 733 w 508"/>
                          <a:gd name="T17" fmla="*/ 176 h 580"/>
                          <a:gd name="T18" fmla="*/ 720 w 508"/>
                          <a:gd name="T19" fmla="*/ 201 h 580"/>
                          <a:gd name="T20" fmla="*/ 696 w 508"/>
                          <a:gd name="T21" fmla="*/ 175 h 580"/>
                          <a:gd name="T22" fmla="*/ 667 w 508"/>
                          <a:gd name="T23" fmla="*/ 177 h 580"/>
                          <a:gd name="T24" fmla="*/ 696 w 508"/>
                          <a:gd name="T25" fmla="*/ 158 h 580"/>
                          <a:gd name="T26" fmla="*/ 608 w 508"/>
                          <a:gd name="T27" fmla="*/ 143 h 580"/>
                          <a:gd name="T28" fmla="*/ 588 w 508"/>
                          <a:gd name="T29" fmla="*/ 144 h 580"/>
                          <a:gd name="T30" fmla="*/ 571 w 508"/>
                          <a:gd name="T31" fmla="*/ 144 h 580"/>
                          <a:gd name="T32" fmla="*/ 583 w 508"/>
                          <a:gd name="T33" fmla="*/ 151 h 580"/>
                          <a:gd name="T34" fmla="*/ 589 w 508"/>
                          <a:gd name="T35" fmla="*/ 169 h 580"/>
                          <a:gd name="T36" fmla="*/ 597 w 508"/>
                          <a:gd name="T37" fmla="*/ 205 h 580"/>
                          <a:gd name="T38" fmla="*/ 588 w 508"/>
                          <a:gd name="T39" fmla="*/ 202 h 580"/>
                          <a:gd name="T40" fmla="*/ 547 w 508"/>
                          <a:gd name="T41" fmla="*/ 230 h 580"/>
                          <a:gd name="T42" fmla="*/ 496 w 508"/>
                          <a:gd name="T43" fmla="*/ 250 h 580"/>
                          <a:gd name="T44" fmla="*/ 431 w 508"/>
                          <a:gd name="T45" fmla="*/ 279 h 580"/>
                          <a:gd name="T46" fmla="*/ 401 w 508"/>
                          <a:gd name="T47" fmla="*/ 287 h 580"/>
                          <a:gd name="T48" fmla="*/ 381 w 508"/>
                          <a:gd name="T49" fmla="*/ 299 h 580"/>
                          <a:gd name="T50" fmla="*/ 377 w 508"/>
                          <a:gd name="T51" fmla="*/ 346 h 580"/>
                          <a:gd name="T52" fmla="*/ 369 w 508"/>
                          <a:gd name="T53" fmla="*/ 367 h 580"/>
                          <a:gd name="T54" fmla="*/ 332 w 508"/>
                          <a:gd name="T55" fmla="*/ 385 h 580"/>
                          <a:gd name="T56" fmla="*/ 284 w 508"/>
                          <a:gd name="T57" fmla="*/ 385 h 580"/>
                          <a:gd name="T58" fmla="*/ 174 w 508"/>
                          <a:gd name="T59" fmla="*/ 278 h 580"/>
                          <a:gd name="T60" fmla="*/ 124 w 508"/>
                          <a:gd name="T61" fmla="*/ 197 h 580"/>
                          <a:gd name="T62" fmla="*/ 104 w 508"/>
                          <a:gd name="T63" fmla="*/ 213 h 580"/>
                          <a:gd name="T64" fmla="*/ 20 w 508"/>
                          <a:gd name="T65" fmla="*/ 197 h 580"/>
                          <a:gd name="T66" fmla="*/ 72 w 508"/>
                          <a:gd name="T67" fmla="*/ 187 h 580"/>
                          <a:gd name="T68" fmla="*/ 0 w 508"/>
                          <a:gd name="T69" fmla="*/ 176 h 580"/>
                          <a:gd name="T70" fmla="*/ 80 w 508"/>
                          <a:gd name="T71" fmla="*/ 169 h 580"/>
                          <a:gd name="T72" fmla="*/ 72 w 508"/>
                          <a:gd name="T73" fmla="*/ 149 h 580"/>
                          <a:gd name="T74" fmla="*/ 30 w 508"/>
                          <a:gd name="T75" fmla="*/ 135 h 580"/>
                          <a:gd name="T76" fmla="*/ 19 w 508"/>
                          <a:gd name="T77" fmla="*/ 122 h 580"/>
                          <a:gd name="T78" fmla="*/ 72 w 508"/>
                          <a:gd name="T79" fmla="*/ 117 h 580"/>
                          <a:gd name="T80" fmla="*/ 160 w 508"/>
                          <a:gd name="T81" fmla="*/ 69 h 580"/>
                          <a:gd name="T82" fmla="*/ 165 w 508"/>
                          <a:gd name="T83" fmla="*/ 50 h 580"/>
                          <a:gd name="T84" fmla="*/ 124 w 508"/>
                          <a:gd name="T85" fmla="*/ 41 h 580"/>
                          <a:gd name="T86" fmla="*/ 98 w 508"/>
                          <a:gd name="T87" fmla="*/ 30 h 580"/>
                          <a:gd name="T88" fmla="*/ 163 w 508"/>
                          <a:gd name="T89" fmla="*/ 30 h 580"/>
                          <a:gd name="T90" fmla="*/ 207 w 508"/>
                          <a:gd name="T91" fmla="*/ 11 h 580"/>
                          <a:gd name="T92" fmla="*/ 283 w 508"/>
                          <a:gd name="T93" fmla="*/ 9 h 580"/>
                          <a:gd name="T94" fmla="*/ 263 w 508"/>
                          <a:gd name="T95" fmla="*/ 41 h 580"/>
                          <a:gd name="T96" fmla="*/ 257 w 508"/>
                          <a:gd name="T97" fmla="*/ 41 h 580"/>
                          <a:gd name="T98" fmla="*/ 283 w 508"/>
                          <a:gd name="T99" fmla="*/ 73 h 580"/>
                          <a:gd name="T100" fmla="*/ 319 w 508"/>
                          <a:gd name="T101" fmla="*/ 105 h 580"/>
                          <a:gd name="T102" fmla="*/ 448 w 508"/>
                          <a:gd name="T103" fmla="*/ 121 h 580"/>
                          <a:gd name="T104" fmla="*/ 535 w 508"/>
                          <a:gd name="T105" fmla="*/ 136 h 580"/>
                          <a:gd name="T106" fmla="*/ 559 w 508"/>
                          <a:gd name="T107" fmla="*/ 123 h 580"/>
                          <a:gd name="T108" fmla="*/ 559 w 508"/>
                          <a:gd name="T109" fmla="*/ 114 h 580"/>
                          <a:gd name="T110" fmla="*/ 574 w 508"/>
                          <a:gd name="T111" fmla="*/ 113 h 5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580"/>
                          <a:gd name="T170" fmla="*/ 508 w 508"/>
                          <a:gd name="T171" fmla="*/ 580 h 5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580">
                            <a:moveTo>
                              <a:pt x="353" y="165"/>
                            </a:moveTo>
                            <a:lnTo>
                              <a:pt x="360" y="181"/>
                            </a:lnTo>
                            <a:lnTo>
                              <a:pt x="358" y="184"/>
                            </a:lnTo>
                            <a:lnTo>
                              <a:pt x="368" y="192"/>
                            </a:lnTo>
                            <a:lnTo>
                              <a:pt x="412" y="190"/>
                            </a:lnTo>
                            <a:lnTo>
                              <a:pt x="419" y="182"/>
                            </a:lnTo>
                            <a:lnTo>
                              <a:pt x="409" y="171"/>
                            </a:lnTo>
                            <a:lnTo>
                              <a:pt x="434" y="161"/>
                            </a:lnTo>
                            <a:lnTo>
                              <a:pt x="452" y="140"/>
                            </a:lnTo>
                            <a:lnTo>
                              <a:pt x="474" y="136"/>
                            </a:lnTo>
                            <a:lnTo>
                              <a:pt x="507" y="164"/>
                            </a:lnTo>
                            <a:lnTo>
                              <a:pt x="504" y="183"/>
                            </a:lnTo>
                            <a:lnTo>
                              <a:pt x="490" y="183"/>
                            </a:lnTo>
                            <a:lnTo>
                              <a:pt x="478" y="198"/>
                            </a:lnTo>
                            <a:lnTo>
                              <a:pt x="466" y="251"/>
                            </a:lnTo>
                            <a:lnTo>
                              <a:pt x="452" y="254"/>
                            </a:lnTo>
                            <a:lnTo>
                              <a:pt x="449" y="286"/>
                            </a:lnTo>
                            <a:lnTo>
                              <a:pt x="444" y="292"/>
                            </a:lnTo>
                            <a:lnTo>
                              <a:pt x="434" y="259"/>
                            </a:lnTo>
                            <a:lnTo>
                              <a:pt x="428" y="253"/>
                            </a:lnTo>
                            <a:lnTo>
                              <a:pt x="422" y="266"/>
                            </a:lnTo>
                            <a:lnTo>
                              <a:pt x="411" y="256"/>
                            </a:lnTo>
                            <a:lnTo>
                              <a:pt x="410" y="248"/>
                            </a:lnTo>
                            <a:lnTo>
                              <a:pt x="428" y="227"/>
                            </a:lnTo>
                            <a:lnTo>
                              <a:pt x="386" y="222"/>
                            </a:lnTo>
                            <a:lnTo>
                              <a:pt x="376" y="205"/>
                            </a:lnTo>
                            <a:lnTo>
                              <a:pt x="364" y="198"/>
                            </a:lnTo>
                            <a:lnTo>
                              <a:pt x="362" y="206"/>
                            </a:lnTo>
                            <a:lnTo>
                              <a:pt x="358" y="198"/>
                            </a:lnTo>
                            <a:lnTo>
                              <a:pt x="351" y="206"/>
                            </a:lnTo>
                            <a:lnTo>
                              <a:pt x="353" y="216"/>
                            </a:lnTo>
                            <a:lnTo>
                              <a:pt x="359" y="217"/>
                            </a:lnTo>
                            <a:lnTo>
                              <a:pt x="350" y="233"/>
                            </a:lnTo>
                            <a:lnTo>
                              <a:pt x="363" y="243"/>
                            </a:lnTo>
                            <a:lnTo>
                              <a:pt x="378" y="298"/>
                            </a:lnTo>
                            <a:lnTo>
                              <a:pt x="368" y="300"/>
                            </a:lnTo>
                            <a:lnTo>
                              <a:pt x="363" y="289"/>
                            </a:lnTo>
                            <a:lnTo>
                              <a:pt x="362" y="294"/>
                            </a:lnTo>
                            <a:lnTo>
                              <a:pt x="345" y="302"/>
                            </a:lnTo>
                            <a:lnTo>
                              <a:pt x="338" y="334"/>
                            </a:lnTo>
                            <a:lnTo>
                              <a:pt x="314" y="345"/>
                            </a:lnTo>
                            <a:lnTo>
                              <a:pt x="306" y="361"/>
                            </a:lnTo>
                            <a:lnTo>
                              <a:pt x="269" y="394"/>
                            </a:lnTo>
                            <a:lnTo>
                              <a:pt x="266" y="408"/>
                            </a:lnTo>
                            <a:lnTo>
                              <a:pt x="251" y="411"/>
                            </a:lnTo>
                            <a:lnTo>
                              <a:pt x="248" y="420"/>
                            </a:lnTo>
                            <a:lnTo>
                              <a:pt x="237" y="419"/>
                            </a:lnTo>
                            <a:lnTo>
                              <a:pt x="234" y="436"/>
                            </a:lnTo>
                            <a:lnTo>
                              <a:pt x="240" y="472"/>
                            </a:lnTo>
                            <a:lnTo>
                              <a:pt x="232" y="504"/>
                            </a:lnTo>
                            <a:lnTo>
                              <a:pt x="234" y="535"/>
                            </a:lnTo>
                            <a:lnTo>
                              <a:pt x="226" y="535"/>
                            </a:lnTo>
                            <a:lnTo>
                              <a:pt x="220" y="555"/>
                            </a:lnTo>
                            <a:lnTo>
                              <a:pt x="205" y="562"/>
                            </a:lnTo>
                            <a:lnTo>
                              <a:pt x="196" y="579"/>
                            </a:lnTo>
                            <a:lnTo>
                              <a:pt x="176" y="562"/>
                            </a:lnTo>
                            <a:lnTo>
                              <a:pt x="131" y="447"/>
                            </a:lnTo>
                            <a:lnTo>
                              <a:pt x="107" y="406"/>
                            </a:lnTo>
                            <a:lnTo>
                              <a:pt x="83" y="286"/>
                            </a:lnTo>
                            <a:lnTo>
                              <a:pt x="79" y="286"/>
                            </a:lnTo>
                            <a:lnTo>
                              <a:pt x="76" y="306"/>
                            </a:lnTo>
                            <a:lnTo>
                              <a:pt x="69" y="312"/>
                            </a:lnTo>
                            <a:lnTo>
                              <a:pt x="50" y="316"/>
                            </a:lnTo>
                            <a:lnTo>
                              <a:pt x="20" y="286"/>
                            </a:lnTo>
                            <a:lnTo>
                              <a:pt x="39" y="282"/>
                            </a:lnTo>
                            <a:lnTo>
                              <a:pt x="41" y="271"/>
                            </a:lnTo>
                            <a:lnTo>
                              <a:pt x="21" y="274"/>
                            </a:lnTo>
                            <a:lnTo>
                              <a:pt x="0" y="254"/>
                            </a:lnTo>
                            <a:lnTo>
                              <a:pt x="12" y="243"/>
                            </a:lnTo>
                            <a:lnTo>
                              <a:pt x="49" y="243"/>
                            </a:lnTo>
                            <a:lnTo>
                              <a:pt x="49" y="230"/>
                            </a:lnTo>
                            <a:lnTo>
                              <a:pt x="41" y="214"/>
                            </a:lnTo>
                            <a:lnTo>
                              <a:pt x="30" y="208"/>
                            </a:lnTo>
                            <a:lnTo>
                              <a:pt x="30" y="197"/>
                            </a:lnTo>
                            <a:lnTo>
                              <a:pt x="19" y="193"/>
                            </a:lnTo>
                            <a:lnTo>
                              <a:pt x="19" y="182"/>
                            </a:lnTo>
                            <a:lnTo>
                              <a:pt x="29" y="166"/>
                            </a:lnTo>
                            <a:lnTo>
                              <a:pt x="41" y="173"/>
                            </a:lnTo>
                            <a:lnTo>
                              <a:pt x="56" y="166"/>
                            </a:lnTo>
                            <a:lnTo>
                              <a:pt x="98" y="100"/>
                            </a:lnTo>
                            <a:lnTo>
                              <a:pt x="92" y="84"/>
                            </a:lnTo>
                            <a:lnTo>
                              <a:pt x="101" y="81"/>
                            </a:lnTo>
                            <a:lnTo>
                              <a:pt x="101" y="76"/>
                            </a:lnTo>
                            <a:lnTo>
                              <a:pt x="79" y="60"/>
                            </a:lnTo>
                            <a:lnTo>
                              <a:pt x="76" y="39"/>
                            </a:lnTo>
                            <a:lnTo>
                              <a:pt x="66" y="30"/>
                            </a:lnTo>
                            <a:lnTo>
                              <a:pt x="69" y="24"/>
                            </a:lnTo>
                            <a:lnTo>
                              <a:pt x="100" y="30"/>
                            </a:lnTo>
                            <a:lnTo>
                              <a:pt x="119" y="23"/>
                            </a:lnTo>
                            <a:lnTo>
                              <a:pt x="129" y="11"/>
                            </a:lnTo>
                            <a:lnTo>
                              <a:pt x="155" y="0"/>
                            </a:lnTo>
                            <a:lnTo>
                              <a:pt x="175" y="9"/>
                            </a:lnTo>
                            <a:lnTo>
                              <a:pt x="172" y="26"/>
                            </a:lnTo>
                            <a:lnTo>
                              <a:pt x="160" y="46"/>
                            </a:lnTo>
                            <a:lnTo>
                              <a:pt x="172" y="72"/>
                            </a:lnTo>
                            <a:lnTo>
                              <a:pt x="157" y="72"/>
                            </a:lnTo>
                            <a:lnTo>
                              <a:pt x="157" y="76"/>
                            </a:lnTo>
                            <a:lnTo>
                              <a:pt x="175" y="104"/>
                            </a:lnTo>
                            <a:lnTo>
                              <a:pt x="211" y="119"/>
                            </a:lnTo>
                            <a:lnTo>
                              <a:pt x="198" y="149"/>
                            </a:lnTo>
                            <a:lnTo>
                              <a:pt x="252" y="180"/>
                            </a:lnTo>
                            <a:lnTo>
                              <a:pt x="276" y="181"/>
                            </a:lnTo>
                            <a:lnTo>
                              <a:pt x="293" y="192"/>
                            </a:lnTo>
                            <a:lnTo>
                              <a:pt x="330" y="198"/>
                            </a:lnTo>
                            <a:lnTo>
                              <a:pt x="348" y="198"/>
                            </a:lnTo>
                            <a:lnTo>
                              <a:pt x="344" y="184"/>
                            </a:lnTo>
                            <a:lnTo>
                              <a:pt x="344" y="167"/>
                            </a:lnTo>
                            <a:lnTo>
                              <a:pt x="353" y="16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86" name="Freeform 46"/>
                      <p:cNvSpPr>
                        <a:spLocks noChangeAspect="1"/>
                      </p:cNvSpPr>
                      <p:nvPr/>
                    </p:nvSpPr>
                    <p:spPr bwMode="auto">
                      <a:xfrm>
                        <a:off x="4366" y="2073"/>
                        <a:ext cx="151" cy="305"/>
                      </a:xfrm>
                      <a:custGeom>
                        <a:avLst/>
                        <a:gdLst>
                          <a:gd name="T0" fmla="*/ 99 w 149"/>
                          <a:gd name="T1" fmla="*/ 176 h 310"/>
                          <a:gd name="T2" fmla="*/ 112 w 149"/>
                          <a:gd name="T3" fmla="*/ 179 h 310"/>
                          <a:gd name="T4" fmla="*/ 120 w 149"/>
                          <a:gd name="T5" fmla="*/ 186 h 310"/>
                          <a:gd name="T6" fmla="*/ 132 w 149"/>
                          <a:gd name="T7" fmla="*/ 188 h 310"/>
                          <a:gd name="T8" fmla="*/ 156 w 149"/>
                          <a:gd name="T9" fmla="*/ 184 h 310"/>
                          <a:gd name="T10" fmla="*/ 128 w 149"/>
                          <a:gd name="T11" fmla="*/ 175 h 310"/>
                          <a:gd name="T12" fmla="*/ 102 w 149"/>
                          <a:gd name="T13" fmla="*/ 170 h 310"/>
                          <a:gd name="T14" fmla="*/ 86 w 149"/>
                          <a:gd name="T15" fmla="*/ 144 h 310"/>
                          <a:gd name="T16" fmla="*/ 78 w 149"/>
                          <a:gd name="T17" fmla="*/ 144 h 310"/>
                          <a:gd name="T18" fmla="*/ 74 w 149"/>
                          <a:gd name="T19" fmla="*/ 133 h 310"/>
                          <a:gd name="T20" fmla="*/ 84 w 149"/>
                          <a:gd name="T21" fmla="*/ 108 h 310"/>
                          <a:gd name="T22" fmla="*/ 83 w 149"/>
                          <a:gd name="T23" fmla="*/ 91 h 310"/>
                          <a:gd name="T24" fmla="*/ 100 w 149"/>
                          <a:gd name="T25" fmla="*/ 91 h 310"/>
                          <a:gd name="T26" fmla="*/ 101 w 149"/>
                          <a:gd name="T27" fmla="*/ 99 h 310"/>
                          <a:gd name="T28" fmla="*/ 126 w 149"/>
                          <a:gd name="T29" fmla="*/ 100 h 310"/>
                          <a:gd name="T30" fmla="*/ 154 w 149"/>
                          <a:gd name="T31" fmla="*/ 108 h 310"/>
                          <a:gd name="T32" fmla="*/ 142 w 149"/>
                          <a:gd name="T33" fmla="*/ 92 h 310"/>
                          <a:gd name="T34" fmla="*/ 160 w 149"/>
                          <a:gd name="T35" fmla="*/ 82 h 310"/>
                          <a:gd name="T36" fmla="*/ 217 w 149"/>
                          <a:gd name="T37" fmla="*/ 82 h 310"/>
                          <a:gd name="T38" fmla="*/ 221 w 149"/>
                          <a:gd name="T39" fmla="*/ 69 h 310"/>
                          <a:gd name="T40" fmla="*/ 199 w 149"/>
                          <a:gd name="T41" fmla="*/ 59 h 310"/>
                          <a:gd name="T42" fmla="*/ 187 w 149"/>
                          <a:gd name="T43" fmla="*/ 33 h 310"/>
                          <a:gd name="T44" fmla="*/ 160 w 149"/>
                          <a:gd name="T45" fmla="*/ 31 h 310"/>
                          <a:gd name="T46" fmla="*/ 128 w 149"/>
                          <a:gd name="T47" fmla="*/ 31 h 310"/>
                          <a:gd name="T48" fmla="*/ 110 w 149"/>
                          <a:gd name="T49" fmla="*/ 31 h 310"/>
                          <a:gd name="T50" fmla="*/ 91 w 149"/>
                          <a:gd name="T51" fmla="*/ 31 h 310"/>
                          <a:gd name="T52" fmla="*/ 90 w 149"/>
                          <a:gd name="T53" fmla="*/ 25 h 310"/>
                          <a:gd name="T54" fmla="*/ 80 w 149"/>
                          <a:gd name="T55" fmla="*/ 18 h 310"/>
                          <a:gd name="T56" fmla="*/ 71 w 149"/>
                          <a:gd name="T57" fmla="*/ 0 h 310"/>
                          <a:gd name="T58" fmla="*/ 2 w 149"/>
                          <a:gd name="T59" fmla="*/ 28 h 310"/>
                          <a:gd name="T60" fmla="*/ 0 w 149"/>
                          <a:gd name="T61" fmla="*/ 31 h 310"/>
                          <a:gd name="T62" fmla="*/ 26 w 149"/>
                          <a:gd name="T63" fmla="*/ 61 h 310"/>
                          <a:gd name="T64" fmla="*/ 17 w 149"/>
                          <a:gd name="T65" fmla="*/ 76 h 310"/>
                          <a:gd name="T66" fmla="*/ 33 w 149"/>
                          <a:gd name="T67" fmla="*/ 84 h 310"/>
                          <a:gd name="T68" fmla="*/ 80 w 149"/>
                          <a:gd name="T69" fmla="*/ 111 h 310"/>
                          <a:gd name="T70" fmla="*/ 29 w 149"/>
                          <a:gd name="T71" fmla="*/ 139 h 310"/>
                          <a:gd name="T72" fmla="*/ 27 w 149"/>
                          <a:gd name="T73" fmla="*/ 147 h 310"/>
                          <a:gd name="T74" fmla="*/ 32 w 149"/>
                          <a:gd name="T75" fmla="*/ 157 h 310"/>
                          <a:gd name="T76" fmla="*/ 36 w 149"/>
                          <a:gd name="T77" fmla="*/ 154 h 310"/>
                          <a:gd name="T78" fmla="*/ 99 w 149"/>
                          <a:gd name="T79" fmla="*/ 181 h 310"/>
                          <a:gd name="T80" fmla="*/ 99 w 149"/>
                          <a:gd name="T81" fmla="*/ 176 h 310"/>
                          <a:gd name="T82" fmla="*/ 99 w 149"/>
                          <a:gd name="T83" fmla="*/ 176 h 310"/>
                          <a:gd name="T84" fmla="*/ 99 w 149"/>
                          <a:gd name="T85" fmla="*/ 176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310"/>
                          <a:gd name="T131" fmla="*/ 149 w 149"/>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310">
                            <a:moveTo>
                              <a:pt x="68" y="290"/>
                            </a:moveTo>
                            <a:lnTo>
                              <a:pt x="81" y="295"/>
                            </a:lnTo>
                            <a:lnTo>
                              <a:pt x="85" y="306"/>
                            </a:lnTo>
                            <a:lnTo>
                              <a:pt x="91" y="309"/>
                            </a:lnTo>
                            <a:lnTo>
                              <a:pt x="103" y="302"/>
                            </a:lnTo>
                            <a:lnTo>
                              <a:pt x="89" y="288"/>
                            </a:lnTo>
                            <a:lnTo>
                              <a:pt x="71" y="280"/>
                            </a:lnTo>
                            <a:lnTo>
                              <a:pt x="55" y="237"/>
                            </a:lnTo>
                            <a:lnTo>
                              <a:pt x="47" y="238"/>
                            </a:lnTo>
                            <a:lnTo>
                              <a:pt x="43" y="217"/>
                            </a:lnTo>
                            <a:lnTo>
                              <a:pt x="53" y="178"/>
                            </a:lnTo>
                            <a:lnTo>
                              <a:pt x="52" y="152"/>
                            </a:lnTo>
                            <a:lnTo>
                              <a:pt x="69" y="152"/>
                            </a:lnTo>
                            <a:lnTo>
                              <a:pt x="70" y="165"/>
                            </a:lnTo>
                            <a:lnTo>
                              <a:pt x="88" y="166"/>
                            </a:lnTo>
                            <a:lnTo>
                              <a:pt x="102" y="178"/>
                            </a:lnTo>
                            <a:lnTo>
                              <a:pt x="96" y="154"/>
                            </a:lnTo>
                            <a:lnTo>
                              <a:pt x="105" y="134"/>
                            </a:lnTo>
                            <a:lnTo>
                              <a:pt x="145" y="133"/>
                            </a:lnTo>
                            <a:lnTo>
                              <a:pt x="148" y="108"/>
                            </a:lnTo>
                            <a:lnTo>
                              <a:pt x="133" y="90"/>
                            </a:lnTo>
                            <a:lnTo>
                              <a:pt x="125" y="64"/>
                            </a:lnTo>
                            <a:lnTo>
                              <a:pt x="105" y="48"/>
                            </a:lnTo>
                            <a:lnTo>
                              <a:pt x="89" y="58"/>
                            </a:lnTo>
                            <a:lnTo>
                              <a:pt x="79" y="51"/>
                            </a:lnTo>
                            <a:lnTo>
                              <a:pt x="60" y="61"/>
                            </a:lnTo>
                            <a:lnTo>
                              <a:pt x="59" y="25"/>
                            </a:lnTo>
                            <a:lnTo>
                              <a:pt x="49" y="18"/>
                            </a:lnTo>
                            <a:lnTo>
                              <a:pt x="40" y="0"/>
                            </a:lnTo>
                            <a:lnTo>
                              <a:pt x="2" y="28"/>
                            </a:lnTo>
                            <a:lnTo>
                              <a:pt x="0" y="51"/>
                            </a:lnTo>
                            <a:lnTo>
                              <a:pt x="26" y="93"/>
                            </a:lnTo>
                            <a:lnTo>
                              <a:pt x="17" y="122"/>
                            </a:lnTo>
                            <a:lnTo>
                              <a:pt x="33" y="138"/>
                            </a:lnTo>
                            <a:lnTo>
                              <a:pt x="49" y="183"/>
                            </a:lnTo>
                            <a:lnTo>
                              <a:pt x="29" y="228"/>
                            </a:lnTo>
                            <a:lnTo>
                              <a:pt x="27" y="244"/>
                            </a:lnTo>
                            <a:lnTo>
                              <a:pt x="32" y="261"/>
                            </a:lnTo>
                            <a:lnTo>
                              <a:pt x="36" y="258"/>
                            </a:lnTo>
                            <a:lnTo>
                              <a:pt x="68" y="297"/>
                            </a:lnTo>
                            <a:lnTo>
                              <a:pt x="68" y="29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87" name="Freeform 47"/>
                      <p:cNvSpPr>
                        <a:spLocks noChangeAspect="1"/>
                      </p:cNvSpPr>
                      <p:nvPr/>
                    </p:nvSpPr>
                    <p:spPr bwMode="auto">
                      <a:xfrm>
                        <a:off x="4168" y="1953"/>
                        <a:ext cx="96" cy="117"/>
                      </a:xfrm>
                      <a:custGeom>
                        <a:avLst/>
                        <a:gdLst>
                          <a:gd name="T0" fmla="*/ 13 w 95"/>
                          <a:gd name="T1" fmla="*/ 45 h 118"/>
                          <a:gd name="T2" fmla="*/ 0 w 95"/>
                          <a:gd name="T3" fmla="*/ 35 h 118"/>
                          <a:gd name="T4" fmla="*/ 9 w 95"/>
                          <a:gd name="T5" fmla="*/ 19 h 118"/>
                          <a:gd name="T6" fmla="*/ 3 w 95"/>
                          <a:gd name="T7" fmla="*/ 18 h 118"/>
                          <a:gd name="T8" fmla="*/ 1 w 95"/>
                          <a:gd name="T9" fmla="*/ 8 h 118"/>
                          <a:gd name="T10" fmla="*/ 8 w 95"/>
                          <a:gd name="T11" fmla="*/ 0 h 118"/>
                          <a:gd name="T12" fmla="*/ 12 w 95"/>
                          <a:gd name="T13" fmla="*/ 8 h 118"/>
                          <a:gd name="T14" fmla="*/ 14 w 95"/>
                          <a:gd name="T15" fmla="*/ 0 h 118"/>
                          <a:gd name="T16" fmla="*/ 26 w 95"/>
                          <a:gd name="T17" fmla="*/ 7 h 118"/>
                          <a:gd name="T18" fmla="*/ 36 w 95"/>
                          <a:gd name="T19" fmla="*/ 24 h 118"/>
                          <a:gd name="T20" fmla="*/ 109 w 95"/>
                          <a:gd name="T21" fmla="*/ 29 h 118"/>
                          <a:gd name="T22" fmla="*/ 91 w 95"/>
                          <a:gd name="T23" fmla="*/ 50 h 118"/>
                          <a:gd name="T24" fmla="*/ 92 w 95"/>
                          <a:gd name="T25" fmla="*/ 58 h 118"/>
                          <a:gd name="T26" fmla="*/ 103 w 95"/>
                          <a:gd name="T27" fmla="*/ 59 h 118"/>
                          <a:gd name="T28" fmla="*/ 109 w 95"/>
                          <a:gd name="T29" fmla="*/ 55 h 118"/>
                          <a:gd name="T30" fmla="*/ 115 w 95"/>
                          <a:gd name="T31" fmla="*/ 59 h 118"/>
                          <a:gd name="T32" fmla="*/ 125 w 95"/>
                          <a:gd name="T33" fmla="*/ 63 h 118"/>
                          <a:gd name="T34" fmla="*/ 121 w 95"/>
                          <a:gd name="T35" fmla="*/ 86 h 118"/>
                          <a:gd name="T36" fmla="*/ 101 w 95"/>
                          <a:gd name="T37" fmla="*/ 59 h 118"/>
                          <a:gd name="T38" fmla="*/ 82 w 95"/>
                          <a:gd name="T39" fmla="*/ 65 h 118"/>
                          <a:gd name="T40" fmla="*/ 28 w 95"/>
                          <a:gd name="T41" fmla="*/ 69 h 118"/>
                          <a:gd name="T42" fmla="*/ 13 w 95"/>
                          <a:gd name="T43" fmla="*/ 45 h 118"/>
                          <a:gd name="T44" fmla="*/ 13 w 95"/>
                          <a:gd name="T45" fmla="*/ 45 h 118"/>
                          <a:gd name="T46" fmla="*/ 13 w 95"/>
                          <a:gd name="T47" fmla="*/ 4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118"/>
                          <a:gd name="T74" fmla="*/ 95 w 9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118">
                            <a:moveTo>
                              <a:pt x="13" y="45"/>
                            </a:moveTo>
                            <a:lnTo>
                              <a:pt x="0" y="35"/>
                            </a:lnTo>
                            <a:lnTo>
                              <a:pt x="9" y="19"/>
                            </a:lnTo>
                            <a:lnTo>
                              <a:pt x="3" y="18"/>
                            </a:lnTo>
                            <a:lnTo>
                              <a:pt x="1" y="8"/>
                            </a:lnTo>
                            <a:lnTo>
                              <a:pt x="8" y="0"/>
                            </a:lnTo>
                            <a:lnTo>
                              <a:pt x="12" y="8"/>
                            </a:lnTo>
                            <a:lnTo>
                              <a:pt x="14" y="0"/>
                            </a:lnTo>
                            <a:lnTo>
                              <a:pt x="26" y="7"/>
                            </a:lnTo>
                            <a:lnTo>
                              <a:pt x="36" y="24"/>
                            </a:lnTo>
                            <a:lnTo>
                              <a:pt x="78" y="29"/>
                            </a:lnTo>
                            <a:lnTo>
                              <a:pt x="60" y="50"/>
                            </a:lnTo>
                            <a:lnTo>
                              <a:pt x="61" y="58"/>
                            </a:lnTo>
                            <a:lnTo>
                              <a:pt x="72" y="68"/>
                            </a:lnTo>
                            <a:lnTo>
                              <a:pt x="78" y="55"/>
                            </a:lnTo>
                            <a:lnTo>
                              <a:pt x="84" y="61"/>
                            </a:lnTo>
                            <a:lnTo>
                              <a:pt x="94" y="94"/>
                            </a:lnTo>
                            <a:lnTo>
                              <a:pt x="90" y="117"/>
                            </a:lnTo>
                            <a:lnTo>
                              <a:pt x="70" y="76"/>
                            </a:lnTo>
                            <a:lnTo>
                              <a:pt x="51" y="96"/>
                            </a:lnTo>
                            <a:lnTo>
                              <a:pt x="28" y="100"/>
                            </a:lnTo>
                            <a:lnTo>
                              <a:pt x="13" y="4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188" name="Group 48"/>
                      <p:cNvGrpSpPr>
                        <a:grpSpLocks/>
                      </p:cNvGrpSpPr>
                      <p:nvPr/>
                    </p:nvGrpSpPr>
                    <p:grpSpPr bwMode="auto">
                      <a:xfrm>
                        <a:off x="3856" y="1407"/>
                        <a:ext cx="1829" cy="2045"/>
                        <a:chOff x="3856" y="1407"/>
                        <a:chExt cx="1829" cy="2045"/>
                      </a:xfrm>
                    </p:grpSpPr>
                    <p:sp>
                      <p:nvSpPr>
                        <p:cNvPr id="189" name="Freeform 49"/>
                        <p:cNvSpPr>
                          <a:spLocks noChangeAspect="1"/>
                        </p:cNvSpPr>
                        <p:nvPr/>
                      </p:nvSpPr>
                      <p:spPr bwMode="auto">
                        <a:xfrm>
                          <a:off x="3856" y="1407"/>
                          <a:ext cx="956" cy="673"/>
                        </a:xfrm>
                        <a:custGeom>
                          <a:avLst/>
                          <a:gdLst>
                            <a:gd name="T0" fmla="*/ 321 w 940"/>
                            <a:gd name="T1" fmla="*/ 78 h 681"/>
                            <a:gd name="T2" fmla="*/ 407 w 940"/>
                            <a:gd name="T3" fmla="*/ 113 h 681"/>
                            <a:gd name="T4" fmla="*/ 724 w 940"/>
                            <a:gd name="T5" fmla="*/ 150 h 681"/>
                            <a:gd name="T6" fmla="*/ 983 w 940"/>
                            <a:gd name="T7" fmla="*/ 156 h 681"/>
                            <a:gd name="T8" fmla="*/ 1000 w 940"/>
                            <a:gd name="T9" fmla="*/ 122 h 681"/>
                            <a:gd name="T10" fmla="*/ 1071 w 940"/>
                            <a:gd name="T11" fmla="*/ 112 h 681"/>
                            <a:gd name="T12" fmla="*/ 1176 w 940"/>
                            <a:gd name="T13" fmla="*/ 100 h 681"/>
                            <a:gd name="T14" fmla="*/ 1094 w 940"/>
                            <a:gd name="T15" fmla="*/ 86 h 681"/>
                            <a:gd name="T16" fmla="*/ 1035 w 940"/>
                            <a:gd name="T17" fmla="*/ 42 h 681"/>
                            <a:gd name="T18" fmla="*/ 1095 w 940"/>
                            <a:gd name="T19" fmla="*/ 36 h 681"/>
                            <a:gd name="T20" fmla="*/ 1088 w 940"/>
                            <a:gd name="T21" fmla="*/ 5 h 681"/>
                            <a:gd name="T22" fmla="*/ 1304 w 940"/>
                            <a:gd name="T23" fmla="*/ 42 h 681"/>
                            <a:gd name="T24" fmla="*/ 1443 w 940"/>
                            <a:gd name="T25" fmla="*/ 61 h 681"/>
                            <a:gd name="T26" fmla="*/ 1565 w 940"/>
                            <a:gd name="T27" fmla="*/ 68 h 681"/>
                            <a:gd name="T28" fmla="*/ 1586 w 940"/>
                            <a:gd name="T29" fmla="*/ 116 h 681"/>
                            <a:gd name="T30" fmla="*/ 1570 w 940"/>
                            <a:gd name="T31" fmla="*/ 141 h 681"/>
                            <a:gd name="T32" fmla="*/ 1535 w 940"/>
                            <a:gd name="T33" fmla="*/ 162 h 681"/>
                            <a:gd name="T34" fmla="*/ 1482 w 940"/>
                            <a:gd name="T35" fmla="*/ 169 h 681"/>
                            <a:gd name="T36" fmla="*/ 1364 w 940"/>
                            <a:gd name="T37" fmla="*/ 206 h 681"/>
                            <a:gd name="T38" fmla="*/ 1372 w 940"/>
                            <a:gd name="T39" fmla="*/ 184 h 681"/>
                            <a:gd name="T40" fmla="*/ 1323 w 940"/>
                            <a:gd name="T41" fmla="*/ 187 h 681"/>
                            <a:gd name="T42" fmla="*/ 1266 w 940"/>
                            <a:gd name="T43" fmla="*/ 200 h 681"/>
                            <a:gd name="T44" fmla="*/ 1349 w 940"/>
                            <a:gd name="T45" fmla="*/ 231 h 681"/>
                            <a:gd name="T46" fmla="*/ 1429 w 940"/>
                            <a:gd name="T47" fmla="*/ 234 h 681"/>
                            <a:gd name="T48" fmla="*/ 1362 w 940"/>
                            <a:gd name="T49" fmla="*/ 265 h 681"/>
                            <a:gd name="T50" fmla="*/ 1478 w 940"/>
                            <a:gd name="T51" fmla="*/ 308 h 681"/>
                            <a:gd name="T52" fmla="*/ 1449 w 940"/>
                            <a:gd name="T53" fmla="*/ 329 h 681"/>
                            <a:gd name="T54" fmla="*/ 1492 w 940"/>
                            <a:gd name="T55" fmla="*/ 359 h 681"/>
                            <a:gd name="T56" fmla="*/ 1468 w 940"/>
                            <a:gd name="T57" fmla="*/ 389 h 681"/>
                            <a:gd name="T58" fmla="*/ 1434 w 940"/>
                            <a:gd name="T59" fmla="*/ 415 h 681"/>
                            <a:gd name="T60" fmla="*/ 1326 w 940"/>
                            <a:gd name="T61" fmla="*/ 445 h 681"/>
                            <a:gd name="T62" fmla="*/ 1292 w 940"/>
                            <a:gd name="T63" fmla="*/ 441 h 681"/>
                            <a:gd name="T64" fmla="*/ 1227 w 940"/>
                            <a:gd name="T65" fmla="*/ 469 h 681"/>
                            <a:gd name="T66" fmla="*/ 1198 w 940"/>
                            <a:gd name="T67" fmla="*/ 455 h 681"/>
                            <a:gd name="T68" fmla="*/ 1106 w 940"/>
                            <a:gd name="T69" fmla="*/ 449 h 681"/>
                            <a:gd name="T70" fmla="*/ 993 w 940"/>
                            <a:gd name="T71" fmla="*/ 440 h 681"/>
                            <a:gd name="T72" fmla="*/ 951 w 940"/>
                            <a:gd name="T73" fmla="*/ 441 h 681"/>
                            <a:gd name="T74" fmla="*/ 936 w 940"/>
                            <a:gd name="T75" fmla="*/ 453 h 681"/>
                            <a:gd name="T76" fmla="*/ 880 w 940"/>
                            <a:gd name="T77" fmla="*/ 434 h 681"/>
                            <a:gd name="T78" fmla="*/ 818 w 940"/>
                            <a:gd name="T79" fmla="*/ 423 h 681"/>
                            <a:gd name="T80" fmla="*/ 782 w 940"/>
                            <a:gd name="T81" fmla="*/ 360 h 681"/>
                            <a:gd name="T82" fmla="*/ 659 w 940"/>
                            <a:gd name="T83" fmla="*/ 359 h 681"/>
                            <a:gd name="T84" fmla="*/ 534 w 940"/>
                            <a:gd name="T85" fmla="*/ 371 h 681"/>
                            <a:gd name="T86" fmla="*/ 506 w 940"/>
                            <a:gd name="T87" fmla="*/ 363 h 681"/>
                            <a:gd name="T88" fmla="*/ 363 w 940"/>
                            <a:gd name="T89" fmla="*/ 346 h 681"/>
                            <a:gd name="T90" fmla="*/ 220 w 940"/>
                            <a:gd name="T91" fmla="*/ 319 h 681"/>
                            <a:gd name="T92" fmla="*/ 215 w 940"/>
                            <a:gd name="T93" fmla="*/ 294 h 681"/>
                            <a:gd name="T94" fmla="*/ 220 w 940"/>
                            <a:gd name="T95" fmla="*/ 254 h 681"/>
                            <a:gd name="T96" fmla="*/ 88 w 940"/>
                            <a:gd name="T97" fmla="*/ 247 h 681"/>
                            <a:gd name="T98" fmla="*/ 25 w 940"/>
                            <a:gd name="T99" fmla="*/ 231 h 681"/>
                            <a:gd name="T100" fmla="*/ 7 w 940"/>
                            <a:gd name="T101" fmla="*/ 209 h 681"/>
                            <a:gd name="T102" fmla="*/ 0 w 940"/>
                            <a:gd name="T103" fmla="*/ 189 h 681"/>
                            <a:gd name="T104" fmla="*/ 74 w 940"/>
                            <a:gd name="T105" fmla="*/ 177 h 681"/>
                            <a:gd name="T106" fmla="*/ 156 w 940"/>
                            <a:gd name="T107" fmla="*/ 158 h 681"/>
                            <a:gd name="T108" fmla="*/ 127 w 940"/>
                            <a:gd name="T109" fmla="*/ 116 h 681"/>
                            <a:gd name="T110" fmla="*/ 227 w 940"/>
                            <a:gd name="T111" fmla="*/ 98 h 681"/>
                            <a:gd name="T112" fmla="*/ 258 w 940"/>
                            <a:gd name="T113" fmla="*/ 64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81"/>
                            <a:gd name="T173" fmla="*/ 940 w 940"/>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81">
                              <a:moveTo>
                                <a:pt x="152" y="95"/>
                              </a:moveTo>
                              <a:lnTo>
                                <a:pt x="165" y="89"/>
                              </a:lnTo>
                              <a:lnTo>
                                <a:pt x="191" y="109"/>
                              </a:lnTo>
                              <a:lnTo>
                                <a:pt x="213" y="111"/>
                              </a:lnTo>
                              <a:lnTo>
                                <a:pt x="231" y="132"/>
                              </a:lnTo>
                              <a:lnTo>
                                <a:pt x="242" y="161"/>
                              </a:lnTo>
                              <a:lnTo>
                                <a:pt x="321" y="181"/>
                              </a:lnTo>
                              <a:lnTo>
                                <a:pt x="363" y="214"/>
                              </a:lnTo>
                              <a:lnTo>
                                <a:pt x="429" y="213"/>
                              </a:lnTo>
                              <a:lnTo>
                                <a:pt x="511" y="238"/>
                              </a:lnTo>
                              <a:lnTo>
                                <a:pt x="548" y="222"/>
                              </a:lnTo>
                              <a:lnTo>
                                <a:pt x="583" y="221"/>
                              </a:lnTo>
                              <a:lnTo>
                                <a:pt x="588" y="218"/>
                              </a:lnTo>
                              <a:lnTo>
                                <a:pt x="607" y="195"/>
                              </a:lnTo>
                              <a:lnTo>
                                <a:pt x="593" y="180"/>
                              </a:lnTo>
                              <a:lnTo>
                                <a:pt x="601" y="168"/>
                              </a:lnTo>
                              <a:lnTo>
                                <a:pt x="623" y="173"/>
                              </a:lnTo>
                              <a:lnTo>
                                <a:pt x="635" y="160"/>
                              </a:lnTo>
                              <a:lnTo>
                                <a:pt x="647" y="154"/>
                              </a:lnTo>
                              <a:lnTo>
                                <a:pt x="657" y="137"/>
                              </a:lnTo>
                              <a:lnTo>
                                <a:pt x="697" y="135"/>
                              </a:lnTo>
                              <a:lnTo>
                                <a:pt x="687" y="119"/>
                              </a:lnTo>
                              <a:lnTo>
                                <a:pt x="668" y="110"/>
                              </a:lnTo>
                              <a:lnTo>
                                <a:pt x="649" y="117"/>
                              </a:lnTo>
                              <a:lnTo>
                                <a:pt x="629" y="115"/>
                              </a:lnTo>
                              <a:lnTo>
                                <a:pt x="610" y="82"/>
                              </a:lnTo>
                              <a:lnTo>
                                <a:pt x="614" y="69"/>
                              </a:lnTo>
                              <a:lnTo>
                                <a:pt x="641" y="76"/>
                              </a:lnTo>
                              <a:lnTo>
                                <a:pt x="656" y="66"/>
                              </a:lnTo>
                              <a:lnTo>
                                <a:pt x="650" y="36"/>
                              </a:lnTo>
                              <a:lnTo>
                                <a:pt x="655" y="31"/>
                              </a:lnTo>
                              <a:lnTo>
                                <a:pt x="639" y="12"/>
                              </a:lnTo>
                              <a:lnTo>
                                <a:pt x="645" y="5"/>
                              </a:lnTo>
                              <a:lnTo>
                                <a:pt x="679" y="0"/>
                              </a:lnTo>
                              <a:lnTo>
                                <a:pt x="725" y="11"/>
                              </a:lnTo>
                              <a:lnTo>
                                <a:pt x="773" y="50"/>
                              </a:lnTo>
                              <a:lnTo>
                                <a:pt x="795" y="75"/>
                              </a:lnTo>
                              <a:lnTo>
                                <a:pt x="823" y="79"/>
                              </a:lnTo>
                              <a:lnTo>
                                <a:pt x="855" y="92"/>
                              </a:lnTo>
                              <a:lnTo>
                                <a:pt x="877" y="115"/>
                              </a:lnTo>
                              <a:lnTo>
                                <a:pt x="893" y="115"/>
                              </a:lnTo>
                              <a:lnTo>
                                <a:pt x="928" y="99"/>
                              </a:lnTo>
                              <a:lnTo>
                                <a:pt x="938" y="117"/>
                              </a:lnTo>
                              <a:lnTo>
                                <a:pt x="933" y="123"/>
                              </a:lnTo>
                              <a:lnTo>
                                <a:pt x="939" y="168"/>
                              </a:lnTo>
                              <a:lnTo>
                                <a:pt x="921" y="165"/>
                              </a:lnTo>
                              <a:lnTo>
                                <a:pt x="913" y="177"/>
                              </a:lnTo>
                              <a:lnTo>
                                <a:pt x="931" y="203"/>
                              </a:lnTo>
                              <a:lnTo>
                                <a:pt x="933" y="218"/>
                              </a:lnTo>
                              <a:lnTo>
                                <a:pt x="915" y="213"/>
                              </a:lnTo>
                              <a:lnTo>
                                <a:pt x="910" y="231"/>
                              </a:lnTo>
                              <a:lnTo>
                                <a:pt x="896" y="233"/>
                              </a:lnTo>
                              <a:lnTo>
                                <a:pt x="897" y="244"/>
                              </a:lnTo>
                              <a:lnTo>
                                <a:pt x="878" y="241"/>
                              </a:lnTo>
                              <a:lnTo>
                                <a:pt x="849" y="279"/>
                              </a:lnTo>
                              <a:lnTo>
                                <a:pt x="839" y="277"/>
                              </a:lnTo>
                              <a:lnTo>
                                <a:pt x="809" y="297"/>
                              </a:lnTo>
                              <a:lnTo>
                                <a:pt x="813" y="289"/>
                              </a:lnTo>
                              <a:lnTo>
                                <a:pt x="805" y="283"/>
                              </a:lnTo>
                              <a:lnTo>
                                <a:pt x="813" y="263"/>
                              </a:lnTo>
                              <a:lnTo>
                                <a:pt x="803" y="255"/>
                              </a:lnTo>
                              <a:lnTo>
                                <a:pt x="789" y="253"/>
                              </a:lnTo>
                              <a:lnTo>
                                <a:pt x="784" y="268"/>
                              </a:lnTo>
                              <a:lnTo>
                                <a:pt x="771" y="277"/>
                              </a:lnTo>
                              <a:lnTo>
                                <a:pt x="768" y="289"/>
                              </a:lnTo>
                              <a:lnTo>
                                <a:pt x="751" y="287"/>
                              </a:lnTo>
                              <a:lnTo>
                                <a:pt x="750" y="302"/>
                              </a:lnTo>
                              <a:lnTo>
                                <a:pt x="792" y="333"/>
                              </a:lnTo>
                              <a:lnTo>
                                <a:pt x="799" y="333"/>
                              </a:lnTo>
                              <a:lnTo>
                                <a:pt x="813" y="319"/>
                              </a:lnTo>
                              <a:lnTo>
                                <a:pt x="846" y="328"/>
                              </a:lnTo>
                              <a:lnTo>
                                <a:pt x="846" y="337"/>
                              </a:lnTo>
                              <a:lnTo>
                                <a:pt x="839" y="334"/>
                              </a:lnTo>
                              <a:lnTo>
                                <a:pt x="823" y="343"/>
                              </a:lnTo>
                              <a:lnTo>
                                <a:pt x="807" y="379"/>
                              </a:lnTo>
                              <a:lnTo>
                                <a:pt x="831" y="389"/>
                              </a:lnTo>
                              <a:lnTo>
                                <a:pt x="854" y="425"/>
                              </a:lnTo>
                              <a:lnTo>
                                <a:pt x="875" y="445"/>
                              </a:lnTo>
                              <a:lnTo>
                                <a:pt x="866" y="445"/>
                              </a:lnTo>
                              <a:lnTo>
                                <a:pt x="883" y="461"/>
                              </a:lnTo>
                              <a:lnTo>
                                <a:pt x="859" y="472"/>
                              </a:lnTo>
                              <a:lnTo>
                                <a:pt x="892" y="480"/>
                              </a:lnTo>
                              <a:lnTo>
                                <a:pt x="892" y="512"/>
                              </a:lnTo>
                              <a:lnTo>
                                <a:pt x="884" y="518"/>
                              </a:lnTo>
                              <a:lnTo>
                                <a:pt x="873" y="548"/>
                              </a:lnTo>
                              <a:lnTo>
                                <a:pt x="866" y="547"/>
                              </a:lnTo>
                              <a:lnTo>
                                <a:pt x="870" y="562"/>
                              </a:lnTo>
                              <a:lnTo>
                                <a:pt x="858" y="592"/>
                              </a:lnTo>
                              <a:lnTo>
                                <a:pt x="849" y="592"/>
                              </a:lnTo>
                              <a:lnTo>
                                <a:pt x="850" y="598"/>
                              </a:lnTo>
                              <a:lnTo>
                                <a:pt x="825" y="623"/>
                              </a:lnTo>
                              <a:lnTo>
                                <a:pt x="792" y="632"/>
                              </a:lnTo>
                              <a:lnTo>
                                <a:pt x="786" y="641"/>
                              </a:lnTo>
                              <a:lnTo>
                                <a:pt x="776" y="632"/>
                              </a:lnTo>
                              <a:lnTo>
                                <a:pt x="775" y="641"/>
                              </a:lnTo>
                              <a:lnTo>
                                <a:pt x="766" y="634"/>
                              </a:lnTo>
                              <a:lnTo>
                                <a:pt x="766" y="646"/>
                              </a:lnTo>
                              <a:lnTo>
                                <a:pt x="722" y="661"/>
                              </a:lnTo>
                              <a:lnTo>
                                <a:pt x="727" y="677"/>
                              </a:lnTo>
                              <a:lnTo>
                                <a:pt x="722" y="680"/>
                              </a:lnTo>
                              <a:lnTo>
                                <a:pt x="717" y="680"/>
                              </a:lnTo>
                              <a:lnTo>
                                <a:pt x="710" y="657"/>
                              </a:lnTo>
                              <a:lnTo>
                                <a:pt x="687" y="653"/>
                              </a:lnTo>
                              <a:lnTo>
                                <a:pt x="679" y="657"/>
                              </a:lnTo>
                              <a:lnTo>
                                <a:pt x="655" y="648"/>
                              </a:lnTo>
                              <a:lnTo>
                                <a:pt x="649" y="629"/>
                              </a:lnTo>
                              <a:lnTo>
                                <a:pt x="629" y="622"/>
                              </a:lnTo>
                              <a:lnTo>
                                <a:pt x="588" y="633"/>
                              </a:lnTo>
                              <a:lnTo>
                                <a:pt x="573" y="631"/>
                              </a:lnTo>
                              <a:lnTo>
                                <a:pt x="572" y="637"/>
                              </a:lnTo>
                              <a:lnTo>
                                <a:pt x="563" y="634"/>
                              </a:lnTo>
                              <a:lnTo>
                                <a:pt x="564" y="659"/>
                              </a:lnTo>
                              <a:lnTo>
                                <a:pt x="559" y="661"/>
                              </a:lnTo>
                              <a:lnTo>
                                <a:pt x="555" y="652"/>
                              </a:lnTo>
                              <a:lnTo>
                                <a:pt x="539" y="655"/>
                              </a:lnTo>
                              <a:lnTo>
                                <a:pt x="520" y="641"/>
                              </a:lnTo>
                              <a:lnTo>
                                <a:pt x="522" y="625"/>
                              </a:lnTo>
                              <a:lnTo>
                                <a:pt x="511" y="618"/>
                              </a:lnTo>
                              <a:lnTo>
                                <a:pt x="507" y="602"/>
                              </a:lnTo>
                              <a:lnTo>
                                <a:pt x="485" y="608"/>
                              </a:lnTo>
                              <a:lnTo>
                                <a:pt x="495" y="548"/>
                              </a:lnTo>
                              <a:lnTo>
                                <a:pt x="480" y="521"/>
                              </a:lnTo>
                              <a:lnTo>
                                <a:pt x="464" y="519"/>
                              </a:lnTo>
                              <a:lnTo>
                                <a:pt x="431" y="491"/>
                              </a:lnTo>
                              <a:lnTo>
                                <a:pt x="409" y="495"/>
                              </a:lnTo>
                              <a:lnTo>
                                <a:pt x="391" y="516"/>
                              </a:lnTo>
                              <a:lnTo>
                                <a:pt x="366" y="526"/>
                              </a:lnTo>
                              <a:lnTo>
                                <a:pt x="333" y="515"/>
                              </a:lnTo>
                              <a:lnTo>
                                <a:pt x="317" y="536"/>
                              </a:lnTo>
                              <a:lnTo>
                                <a:pt x="310" y="520"/>
                              </a:lnTo>
                              <a:lnTo>
                                <a:pt x="301" y="522"/>
                              </a:lnTo>
                              <a:lnTo>
                                <a:pt x="261" y="522"/>
                              </a:lnTo>
                              <a:lnTo>
                                <a:pt x="223" y="495"/>
                              </a:lnTo>
                              <a:lnTo>
                                <a:pt x="215" y="497"/>
                              </a:lnTo>
                              <a:lnTo>
                                <a:pt x="191" y="477"/>
                              </a:lnTo>
                              <a:lnTo>
                                <a:pt x="168" y="474"/>
                              </a:lnTo>
                              <a:lnTo>
                                <a:pt x="132" y="459"/>
                              </a:lnTo>
                              <a:lnTo>
                                <a:pt x="114" y="431"/>
                              </a:lnTo>
                              <a:lnTo>
                                <a:pt x="114" y="427"/>
                              </a:lnTo>
                              <a:lnTo>
                                <a:pt x="129" y="427"/>
                              </a:lnTo>
                              <a:lnTo>
                                <a:pt x="117" y="401"/>
                              </a:lnTo>
                              <a:lnTo>
                                <a:pt x="129" y="381"/>
                              </a:lnTo>
                              <a:lnTo>
                                <a:pt x="132" y="364"/>
                              </a:lnTo>
                              <a:lnTo>
                                <a:pt x="112" y="355"/>
                              </a:lnTo>
                              <a:lnTo>
                                <a:pt x="86" y="366"/>
                              </a:lnTo>
                              <a:lnTo>
                                <a:pt x="57" y="355"/>
                              </a:lnTo>
                              <a:lnTo>
                                <a:pt x="47" y="339"/>
                              </a:lnTo>
                              <a:lnTo>
                                <a:pt x="26" y="334"/>
                              </a:lnTo>
                              <a:lnTo>
                                <a:pt x="25" y="333"/>
                              </a:lnTo>
                              <a:lnTo>
                                <a:pt x="27" y="329"/>
                              </a:lnTo>
                              <a:lnTo>
                                <a:pt x="23" y="305"/>
                              </a:lnTo>
                              <a:lnTo>
                                <a:pt x="7" y="303"/>
                              </a:lnTo>
                              <a:lnTo>
                                <a:pt x="0" y="295"/>
                              </a:lnTo>
                              <a:lnTo>
                                <a:pt x="0" y="284"/>
                              </a:lnTo>
                              <a:lnTo>
                                <a:pt x="0" y="271"/>
                              </a:lnTo>
                              <a:lnTo>
                                <a:pt x="13" y="261"/>
                              </a:lnTo>
                              <a:lnTo>
                                <a:pt x="41" y="261"/>
                              </a:lnTo>
                              <a:lnTo>
                                <a:pt x="43" y="253"/>
                              </a:lnTo>
                              <a:lnTo>
                                <a:pt x="63" y="251"/>
                              </a:lnTo>
                              <a:lnTo>
                                <a:pt x="89" y="233"/>
                              </a:lnTo>
                              <a:lnTo>
                                <a:pt x="91" y="225"/>
                              </a:lnTo>
                              <a:lnTo>
                                <a:pt x="93" y="207"/>
                              </a:lnTo>
                              <a:lnTo>
                                <a:pt x="73" y="173"/>
                              </a:lnTo>
                              <a:lnTo>
                                <a:pt x="77" y="168"/>
                              </a:lnTo>
                              <a:lnTo>
                                <a:pt x="105" y="165"/>
                              </a:lnTo>
                              <a:lnTo>
                                <a:pt x="103" y="125"/>
                              </a:lnTo>
                              <a:lnTo>
                                <a:pt x="135" y="131"/>
                              </a:lnTo>
                              <a:lnTo>
                                <a:pt x="144" y="127"/>
                              </a:lnTo>
                              <a:lnTo>
                                <a:pt x="140" y="100"/>
                              </a:lnTo>
                              <a:lnTo>
                                <a:pt x="152" y="9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190" name="Group 50"/>
                        <p:cNvGrpSpPr>
                          <a:grpSpLocks/>
                        </p:cNvGrpSpPr>
                        <p:nvPr/>
                      </p:nvGrpSpPr>
                      <p:grpSpPr bwMode="auto">
                        <a:xfrm>
                          <a:off x="4344" y="2254"/>
                          <a:ext cx="1341" cy="1198"/>
                          <a:chOff x="4344" y="2254"/>
                          <a:chExt cx="1341" cy="1198"/>
                        </a:xfrm>
                      </p:grpSpPr>
                      <p:sp>
                        <p:nvSpPr>
                          <p:cNvPr id="191" name="Freeform 51"/>
                          <p:cNvSpPr>
                            <a:spLocks noChangeAspect="1"/>
                          </p:cNvSpPr>
                          <p:nvPr/>
                        </p:nvSpPr>
                        <p:spPr bwMode="auto">
                          <a:xfrm>
                            <a:off x="5570" y="3205"/>
                            <a:ext cx="115" cy="145"/>
                          </a:xfrm>
                          <a:custGeom>
                            <a:avLst/>
                            <a:gdLst>
                              <a:gd name="T0" fmla="*/ 9 w 113"/>
                              <a:gd name="T1" fmla="*/ 69 h 147"/>
                              <a:gd name="T2" fmla="*/ 22 w 113"/>
                              <a:gd name="T3" fmla="*/ 81 h 147"/>
                              <a:gd name="T4" fmla="*/ 0 w 113"/>
                              <a:gd name="T5" fmla="*/ 95 h 147"/>
                              <a:gd name="T6" fmla="*/ 3 w 113"/>
                              <a:gd name="T7" fmla="*/ 97 h 147"/>
                              <a:gd name="T8" fmla="*/ 16 w 113"/>
                              <a:gd name="T9" fmla="*/ 95 h 147"/>
                              <a:gd name="T10" fmla="*/ 113 w 113"/>
                              <a:gd name="T11" fmla="*/ 67 h 147"/>
                              <a:gd name="T12" fmla="*/ 167 w 113"/>
                              <a:gd name="T13" fmla="*/ 54 h 147"/>
                              <a:gd name="T14" fmla="*/ 190 w 113"/>
                              <a:gd name="T15" fmla="*/ 36 h 147"/>
                              <a:gd name="T16" fmla="*/ 182 w 113"/>
                              <a:gd name="T17" fmla="*/ 36 h 147"/>
                              <a:gd name="T18" fmla="*/ 151 w 113"/>
                              <a:gd name="T19" fmla="*/ 41 h 147"/>
                              <a:gd name="T20" fmla="*/ 119 w 113"/>
                              <a:gd name="T21" fmla="*/ 36 h 147"/>
                              <a:gd name="T22" fmla="*/ 135 w 113"/>
                              <a:gd name="T23" fmla="*/ 36 h 147"/>
                              <a:gd name="T24" fmla="*/ 123 w 113"/>
                              <a:gd name="T25" fmla="*/ 36 h 147"/>
                              <a:gd name="T26" fmla="*/ 109 w 113"/>
                              <a:gd name="T27" fmla="*/ 36 h 147"/>
                              <a:gd name="T28" fmla="*/ 99 w 113"/>
                              <a:gd name="T29" fmla="*/ 36 h 147"/>
                              <a:gd name="T30" fmla="*/ 115 w 113"/>
                              <a:gd name="T31" fmla="*/ 19 h 147"/>
                              <a:gd name="T32" fmla="*/ 109 w 113"/>
                              <a:gd name="T33" fmla="*/ 12 h 147"/>
                              <a:gd name="T34" fmla="*/ 89 w 113"/>
                              <a:gd name="T35" fmla="*/ 10 h 147"/>
                              <a:gd name="T36" fmla="*/ 84 w 113"/>
                              <a:gd name="T37" fmla="*/ 0 h 147"/>
                              <a:gd name="T38" fmla="*/ 84 w 113"/>
                              <a:gd name="T39" fmla="*/ 36 h 147"/>
                              <a:gd name="T40" fmla="*/ 99 w 113"/>
                              <a:gd name="T41" fmla="*/ 36 h 147"/>
                              <a:gd name="T42" fmla="*/ 60 w 113"/>
                              <a:gd name="T43" fmla="*/ 60 h 147"/>
                              <a:gd name="T44" fmla="*/ 9 w 113"/>
                              <a:gd name="T45" fmla="*/ 69 h 147"/>
                              <a:gd name="T46" fmla="*/ 9 w 113"/>
                              <a:gd name="T47" fmla="*/ 69 h 147"/>
                              <a:gd name="T48" fmla="*/ 9 w 113"/>
                              <a:gd name="T49" fmla="*/ 69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147"/>
                              <a:gd name="T77" fmla="*/ 113 w 113"/>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147">
                                <a:moveTo>
                                  <a:pt x="9" y="100"/>
                                </a:moveTo>
                                <a:lnTo>
                                  <a:pt x="22" y="115"/>
                                </a:lnTo>
                                <a:lnTo>
                                  <a:pt x="0" y="142"/>
                                </a:lnTo>
                                <a:lnTo>
                                  <a:pt x="3" y="146"/>
                                </a:lnTo>
                                <a:lnTo>
                                  <a:pt x="16" y="142"/>
                                </a:lnTo>
                                <a:lnTo>
                                  <a:pt x="68" y="98"/>
                                </a:lnTo>
                                <a:lnTo>
                                  <a:pt x="97" y="85"/>
                                </a:lnTo>
                                <a:lnTo>
                                  <a:pt x="112" y="65"/>
                                </a:lnTo>
                                <a:lnTo>
                                  <a:pt x="107" y="62"/>
                                </a:lnTo>
                                <a:lnTo>
                                  <a:pt x="86" y="72"/>
                                </a:lnTo>
                                <a:lnTo>
                                  <a:pt x="71" y="65"/>
                                </a:lnTo>
                                <a:lnTo>
                                  <a:pt x="79" y="47"/>
                                </a:lnTo>
                                <a:lnTo>
                                  <a:pt x="73" y="43"/>
                                </a:lnTo>
                                <a:lnTo>
                                  <a:pt x="66" y="57"/>
                                </a:lnTo>
                                <a:lnTo>
                                  <a:pt x="61" y="51"/>
                                </a:lnTo>
                                <a:lnTo>
                                  <a:pt x="69" y="19"/>
                                </a:lnTo>
                                <a:lnTo>
                                  <a:pt x="66" y="12"/>
                                </a:lnTo>
                                <a:lnTo>
                                  <a:pt x="56" y="10"/>
                                </a:lnTo>
                                <a:lnTo>
                                  <a:pt x="53" y="0"/>
                                </a:lnTo>
                                <a:lnTo>
                                  <a:pt x="53" y="50"/>
                                </a:lnTo>
                                <a:lnTo>
                                  <a:pt x="61" y="51"/>
                                </a:lnTo>
                                <a:lnTo>
                                  <a:pt x="29" y="91"/>
                                </a:lnTo>
                                <a:lnTo>
                                  <a:pt x="9" y="10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2" name="Freeform 52"/>
                          <p:cNvSpPr>
                            <a:spLocks noChangeAspect="1"/>
                          </p:cNvSpPr>
                          <p:nvPr/>
                        </p:nvSpPr>
                        <p:spPr bwMode="auto">
                          <a:xfrm>
                            <a:off x="5357" y="3330"/>
                            <a:ext cx="205" cy="122"/>
                          </a:xfrm>
                          <a:custGeom>
                            <a:avLst/>
                            <a:gdLst>
                              <a:gd name="T0" fmla="*/ 0 w 201"/>
                              <a:gd name="T1" fmla="*/ 69 h 124"/>
                              <a:gd name="T2" fmla="*/ 0 w 201"/>
                              <a:gd name="T3" fmla="*/ 72 h 124"/>
                              <a:gd name="T4" fmla="*/ 14 w 201"/>
                              <a:gd name="T5" fmla="*/ 72 h 124"/>
                              <a:gd name="T6" fmla="*/ 14 w 201"/>
                              <a:gd name="T7" fmla="*/ 74 h 124"/>
                              <a:gd name="T8" fmla="*/ 60 w 201"/>
                              <a:gd name="T9" fmla="*/ 77 h 124"/>
                              <a:gd name="T10" fmla="*/ 96 w 201"/>
                              <a:gd name="T11" fmla="*/ 73 h 124"/>
                              <a:gd name="T12" fmla="*/ 193 w 201"/>
                              <a:gd name="T13" fmla="*/ 45 h 124"/>
                              <a:gd name="T14" fmla="*/ 260 w 201"/>
                              <a:gd name="T15" fmla="*/ 33 h 124"/>
                              <a:gd name="T16" fmla="*/ 269 w 201"/>
                              <a:gd name="T17" fmla="*/ 31 h 124"/>
                              <a:gd name="T18" fmla="*/ 356 w 201"/>
                              <a:gd name="T19" fmla="*/ 24 h 124"/>
                              <a:gd name="T20" fmla="*/ 367 w 201"/>
                              <a:gd name="T21" fmla="*/ 15 h 124"/>
                              <a:gd name="T22" fmla="*/ 356 w 201"/>
                              <a:gd name="T23" fmla="*/ 12 h 124"/>
                              <a:gd name="T24" fmla="*/ 362 w 201"/>
                              <a:gd name="T25" fmla="*/ 5 h 124"/>
                              <a:gd name="T26" fmla="*/ 334 w 201"/>
                              <a:gd name="T27" fmla="*/ 15 h 124"/>
                              <a:gd name="T28" fmla="*/ 342 w 201"/>
                              <a:gd name="T29" fmla="*/ 5 h 124"/>
                              <a:gd name="T30" fmla="*/ 332 w 201"/>
                              <a:gd name="T31" fmla="*/ 0 h 124"/>
                              <a:gd name="T32" fmla="*/ 315 w 201"/>
                              <a:gd name="T33" fmla="*/ 5 h 124"/>
                              <a:gd name="T34" fmla="*/ 235 w 201"/>
                              <a:gd name="T35" fmla="*/ 31 h 124"/>
                              <a:gd name="T36" fmla="*/ 106 w 201"/>
                              <a:gd name="T37" fmla="*/ 39 h 124"/>
                              <a:gd name="T38" fmla="*/ 0 w 201"/>
                              <a:gd name="T39" fmla="*/ 69 h 124"/>
                              <a:gd name="T40" fmla="*/ 0 w 201"/>
                              <a:gd name="T41" fmla="*/ 69 h 124"/>
                              <a:gd name="T42" fmla="*/ 0 w 201"/>
                              <a:gd name="T43" fmla="*/ 69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124"/>
                              <a:gd name="T68" fmla="*/ 201 w 201"/>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124">
                                <a:moveTo>
                                  <a:pt x="0" y="107"/>
                                </a:moveTo>
                                <a:lnTo>
                                  <a:pt x="0" y="113"/>
                                </a:lnTo>
                                <a:lnTo>
                                  <a:pt x="14" y="113"/>
                                </a:lnTo>
                                <a:lnTo>
                                  <a:pt x="14" y="118"/>
                                </a:lnTo>
                                <a:lnTo>
                                  <a:pt x="29" y="123"/>
                                </a:lnTo>
                                <a:lnTo>
                                  <a:pt x="55" y="115"/>
                                </a:lnTo>
                                <a:lnTo>
                                  <a:pt x="106" y="76"/>
                                </a:lnTo>
                                <a:lnTo>
                                  <a:pt x="142" y="64"/>
                                </a:lnTo>
                                <a:lnTo>
                                  <a:pt x="147" y="52"/>
                                </a:lnTo>
                                <a:lnTo>
                                  <a:pt x="194" y="24"/>
                                </a:lnTo>
                                <a:lnTo>
                                  <a:pt x="200" y="15"/>
                                </a:lnTo>
                                <a:lnTo>
                                  <a:pt x="194" y="12"/>
                                </a:lnTo>
                                <a:lnTo>
                                  <a:pt x="197" y="5"/>
                                </a:lnTo>
                                <a:lnTo>
                                  <a:pt x="181" y="15"/>
                                </a:lnTo>
                                <a:lnTo>
                                  <a:pt x="186" y="5"/>
                                </a:lnTo>
                                <a:lnTo>
                                  <a:pt x="180" y="0"/>
                                </a:lnTo>
                                <a:lnTo>
                                  <a:pt x="171" y="5"/>
                                </a:lnTo>
                                <a:lnTo>
                                  <a:pt x="127" y="42"/>
                                </a:lnTo>
                                <a:lnTo>
                                  <a:pt x="60" y="70"/>
                                </a:lnTo>
                                <a:lnTo>
                                  <a:pt x="0" y="10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3" name="Freeform 53"/>
                          <p:cNvSpPr>
                            <a:spLocks noChangeAspect="1"/>
                          </p:cNvSpPr>
                          <p:nvPr/>
                        </p:nvSpPr>
                        <p:spPr bwMode="auto">
                          <a:xfrm>
                            <a:off x="5008" y="2504"/>
                            <a:ext cx="190" cy="182"/>
                          </a:xfrm>
                          <a:custGeom>
                            <a:avLst/>
                            <a:gdLst>
                              <a:gd name="T0" fmla="*/ 299 w 187"/>
                              <a:gd name="T1" fmla="*/ 112 h 185"/>
                              <a:gd name="T2" fmla="*/ 265 w 187"/>
                              <a:gd name="T3" fmla="*/ 95 h 185"/>
                              <a:gd name="T4" fmla="*/ 192 w 187"/>
                              <a:gd name="T5" fmla="*/ 100 h 185"/>
                              <a:gd name="T6" fmla="*/ 210 w 187"/>
                              <a:gd name="T7" fmla="*/ 88 h 185"/>
                              <a:gd name="T8" fmla="*/ 224 w 187"/>
                              <a:gd name="T9" fmla="*/ 86 h 185"/>
                              <a:gd name="T10" fmla="*/ 213 w 187"/>
                              <a:gd name="T11" fmla="*/ 69 h 185"/>
                              <a:gd name="T12" fmla="*/ 189 w 187"/>
                              <a:gd name="T13" fmla="*/ 64 h 185"/>
                              <a:gd name="T14" fmla="*/ 116 w 187"/>
                              <a:gd name="T15" fmla="*/ 52 h 185"/>
                              <a:gd name="T16" fmla="*/ 81 w 187"/>
                              <a:gd name="T17" fmla="*/ 35 h 185"/>
                              <a:gd name="T18" fmla="*/ 74 w 187"/>
                              <a:gd name="T19" fmla="*/ 45 h 185"/>
                              <a:gd name="T20" fmla="*/ 66 w 187"/>
                              <a:gd name="T21" fmla="*/ 45 h 185"/>
                              <a:gd name="T22" fmla="*/ 64 w 187"/>
                              <a:gd name="T23" fmla="*/ 30 h 185"/>
                              <a:gd name="T24" fmla="*/ 18 w 187"/>
                              <a:gd name="T25" fmla="*/ 30 h 185"/>
                              <a:gd name="T26" fmla="*/ 83 w 187"/>
                              <a:gd name="T27" fmla="*/ 30 h 185"/>
                              <a:gd name="T28" fmla="*/ 85 w 187"/>
                              <a:gd name="T29" fmla="*/ 30 h 185"/>
                              <a:gd name="T30" fmla="*/ 25 w 187"/>
                              <a:gd name="T31" fmla="*/ 30 h 185"/>
                              <a:gd name="T32" fmla="*/ 18 w 187"/>
                              <a:gd name="T33" fmla="*/ 30 h 185"/>
                              <a:gd name="T34" fmla="*/ 18 w 187"/>
                              <a:gd name="T35" fmla="*/ 26 h 185"/>
                              <a:gd name="T36" fmla="*/ 0 w 187"/>
                              <a:gd name="T37" fmla="*/ 22 h 185"/>
                              <a:gd name="T38" fmla="*/ 25 w 187"/>
                              <a:gd name="T39" fmla="*/ 0 h 185"/>
                              <a:gd name="T40" fmla="*/ 67 w 187"/>
                              <a:gd name="T41" fmla="*/ 0 h 185"/>
                              <a:gd name="T42" fmla="*/ 76 w 187"/>
                              <a:gd name="T43" fmla="*/ 7 h 185"/>
                              <a:gd name="T44" fmla="*/ 87 w 187"/>
                              <a:gd name="T45" fmla="*/ 7 h 185"/>
                              <a:gd name="T46" fmla="*/ 91 w 187"/>
                              <a:gd name="T47" fmla="*/ 30 h 185"/>
                              <a:gd name="T48" fmla="*/ 124 w 187"/>
                              <a:gd name="T49" fmla="*/ 31 h 185"/>
                              <a:gd name="T50" fmla="*/ 138 w 187"/>
                              <a:gd name="T51" fmla="*/ 31 h 185"/>
                              <a:gd name="T52" fmla="*/ 171 w 187"/>
                              <a:gd name="T53" fmla="*/ 30 h 185"/>
                              <a:gd name="T54" fmla="*/ 208 w 187"/>
                              <a:gd name="T55" fmla="*/ 23 h 185"/>
                              <a:gd name="T56" fmla="*/ 303 w 187"/>
                              <a:gd name="T57" fmla="*/ 30 h 185"/>
                              <a:gd name="T58" fmla="*/ 299 w 187"/>
                              <a:gd name="T59" fmla="*/ 112 h 185"/>
                              <a:gd name="T60" fmla="*/ 299 w 187"/>
                              <a:gd name="T61" fmla="*/ 112 h 185"/>
                              <a:gd name="T62" fmla="*/ 299 w 187"/>
                              <a:gd name="T63" fmla="*/ 112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184" y="184"/>
                                </a:moveTo>
                                <a:lnTo>
                                  <a:pt x="161" y="159"/>
                                </a:lnTo>
                                <a:lnTo>
                                  <a:pt x="118" y="167"/>
                                </a:lnTo>
                                <a:lnTo>
                                  <a:pt x="130" y="146"/>
                                </a:lnTo>
                                <a:lnTo>
                                  <a:pt x="139" y="143"/>
                                </a:lnTo>
                                <a:lnTo>
                                  <a:pt x="132" y="109"/>
                                </a:lnTo>
                                <a:lnTo>
                                  <a:pt x="116" y="98"/>
                                </a:lnTo>
                                <a:lnTo>
                                  <a:pt x="74" y="83"/>
                                </a:lnTo>
                                <a:lnTo>
                                  <a:pt x="50" y="66"/>
                                </a:lnTo>
                                <a:lnTo>
                                  <a:pt x="43" y="76"/>
                                </a:lnTo>
                                <a:lnTo>
                                  <a:pt x="35" y="76"/>
                                </a:lnTo>
                                <a:lnTo>
                                  <a:pt x="33" y="61"/>
                                </a:lnTo>
                                <a:lnTo>
                                  <a:pt x="18" y="52"/>
                                </a:lnTo>
                                <a:lnTo>
                                  <a:pt x="52" y="45"/>
                                </a:lnTo>
                                <a:lnTo>
                                  <a:pt x="54" y="35"/>
                                </a:lnTo>
                                <a:lnTo>
                                  <a:pt x="25" y="41"/>
                                </a:lnTo>
                                <a:lnTo>
                                  <a:pt x="18" y="35"/>
                                </a:lnTo>
                                <a:lnTo>
                                  <a:pt x="18" y="26"/>
                                </a:lnTo>
                                <a:lnTo>
                                  <a:pt x="0" y="22"/>
                                </a:lnTo>
                                <a:lnTo>
                                  <a:pt x="25" y="0"/>
                                </a:lnTo>
                                <a:lnTo>
                                  <a:pt x="36" y="0"/>
                                </a:lnTo>
                                <a:lnTo>
                                  <a:pt x="45" y="7"/>
                                </a:lnTo>
                                <a:lnTo>
                                  <a:pt x="56" y="7"/>
                                </a:lnTo>
                                <a:lnTo>
                                  <a:pt x="60" y="42"/>
                                </a:lnTo>
                                <a:lnTo>
                                  <a:pt x="78" y="62"/>
                                </a:lnTo>
                                <a:lnTo>
                                  <a:pt x="85" y="62"/>
                                </a:lnTo>
                                <a:lnTo>
                                  <a:pt x="104" y="37"/>
                                </a:lnTo>
                                <a:lnTo>
                                  <a:pt x="129" y="23"/>
                                </a:lnTo>
                                <a:lnTo>
                                  <a:pt x="186" y="50"/>
                                </a:lnTo>
                                <a:lnTo>
                                  <a:pt x="184" y="18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4" name="Freeform 54"/>
                          <p:cNvSpPr>
                            <a:spLocks noChangeAspect="1"/>
                          </p:cNvSpPr>
                          <p:nvPr/>
                        </p:nvSpPr>
                        <p:spPr bwMode="auto">
                          <a:xfrm>
                            <a:off x="4599" y="2406"/>
                            <a:ext cx="189" cy="175"/>
                          </a:xfrm>
                          <a:custGeom>
                            <a:avLst/>
                            <a:gdLst>
                              <a:gd name="T0" fmla="*/ 218 w 186"/>
                              <a:gd name="T1" fmla="*/ 0 h 177"/>
                              <a:gd name="T2" fmla="*/ 200 w 186"/>
                              <a:gd name="T3" fmla="*/ 4 h 177"/>
                              <a:gd name="T4" fmla="*/ 171 w 186"/>
                              <a:gd name="T5" fmla="*/ 44 h 177"/>
                              <a:gd name="T6" fmla="*/ 139 w 186"/>
                              <a:gd name="T7" fmla="*/ 44 h 177"/>
                              <a:gd name="T8" fmla="*/ 92 w 186"/>
                              <a:gd name="T9" fmla="*/ 44 h 177"/>
                              <a:gd name="T10" fmla="*/ 84 w 186"/>
                              <a:gd name="T11" fmla="*/ 44 h 177"/>
                              <a:gd name="T12" fmla="*/ 26 w 186"/>
                              <a:gd name="T13" fmla="*/ 44 h 177"/>
                              <a:gd name="T14" fmla="*/ 10 w 186"/>
                              <a:gd name="T15" fmla="*/ 44 h 177"/>
                              <a:gd name="T16" fmla="*/ 0 w 186"/>
                              <a:gd name="T17" fmla="*/ 44 h 177"/>
                              <a:gd name="T18" fmla="*/ 7 w 186"/>
                              <a:gd name="T19" fmla="*/ 69 h 177"/>
                              <a:gd name="T20" fmla="*/ 21 w 186"/>
                              <a:gd name="T21" fmla="*/ 86 h 177"/>
                              <a:gd name="T22" fmla="*/ 26 w 186"/>
                              <a:gd name="T23" fmla="*/ 110 h 177"/>
                              <a:gd name="T24" fmla="*/ 83 w 186"/>
                              <a:gd name="T25" fmla="*/ 109 h 177"/>
                              <a:gd name="T26" fmla="*/ 84 w 186"/>
                              <a:gd name="T27" fmla="*/ 117 h 177"/>
                              <a:gd name="T28" fmla="*/ 125 w 186"/>
                              <a:gd name="T29" fmla="*/ 112 h 177"/>
                              <a:gd name="T30" fmla="*/ 147 w 186"/>
                              <a:gd name="T31" fmla="*/ 116 h 177"/>
                              <a:gd name="T32" fmla="*/ 162 w 186"/>
                              <a:gd name="T33" fmla="*/ 115 h 177"/>
                              <a:gd name="T34" fmla="*/ 174 w 186"/>
                              <a:gd name="T35" fmla="*/ 123 h 177"/>
                              <a:gd name="T36" fmla="*/ 183 w 186"/>
                              <a:gd name="T37" fmla="*/ 121 h 177"/>
                              <a:gd name="T38" fmla="*/ 213 w 186"/>
                              <a:gd name="T39" fmla="*/ 116 h 177"/>
                              <a:gd name="T40" fmla="*/ 231 w 186"/>
                              <a:gd name="T41" fmla="*/ 104 h 177"/>
                              <a:gd name="T42" fmla="*/ 219 w 186"/>
                              <a:gd name="T43" fmla="*/ 96 h 177"/>
                              <a:gd name="T44" fmla="*/ 251 w 186"/>
                              <a:gd name="T45" fmla="*/ 82 h 177"/>
                              <a:gd name="T46" fmla="*/ 270 w 186"/>
                              <a:gd name="T47" fmla="*/ 44 h 177"/>
                              <a:gd name="T48" fmla="*/ 302 w 186"/>
                              <a:gd name="T49" fmla="*/ 44 h 177"/>
                              <a:gd name="T50" fmla="*/ 270 w 186"/>
                              <a:gd name="T51" fmla="*/ 44 h 177"/>
                              <a:gd name="T52" fmla="*/ 275 w 186"/>
                              <a:gd name="T53" fmla="*/ 43 h 177"/>
                              <a:gd name="T54" fmla="*/ 259 w 186"/>
                              <a:gd name="T55" fmla="*/ 24 h 177"/>
                              <a:gd name="T56" fmla="*/ 262 w 186"/>
                              <a:gd name="T57" fmla="*/ 5 h 177"/>
                              <a:gd name="T58" fmla="*/ 218 w 186"/>
                              <a:gd name="T59" fmla="*/ 0 h 177"/>
                              <a:gd name="T60" fmla="*/ 218 w 186"/>
                              <a:gd name="T61" fmla="*/ 0 h 177"/>
                              <a:gd name="T62" fmla="*/ 218 w 186"/>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77"/>
                              <a:gd name="T98" fmla="*/ 186 w 186"/>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77">
                                <a:moveTo>
                                  <a:pt x="135" y="0"/>
                                </a:moveTo>
                                <a:lnTo>
                                  <a:pt x="123" y="4"/>
                                </a:lnTo>
                                <a:lnTo>
                                  <a:pt x="104" y="56"/>
                                </a:lnTo>
                                <a:lnTo>
                                  <a:pt x="85" y="66"/>
                                </a:lnTo>
                                <a:lnTo>
                                  <a:pt x="61" y="59"/>
                                </a:lnTo>
                                <a:lnTo>
                                  <a:pt x="53" y="70"/>
                                </a:lnTo>
                                <a:lnTo>
                                  <a:pt x="26" y="70"/>
                                </a:lnTo>
                                <a:lnTo>
                                  <a:pt x="10" y="50"/>
                                </a:lnTo>
                                <a:lnTo>
                                  <a:pt x="0" y="70"/>
                                </a:lnTo>
                                <a:lnTo>
                                  <a:pt x="7" y="100"/>
                                </a:lnTo>
                                <a:lnTo>
                                  <a:pt x="21" y="117"/>
                                </a:lnTo>
                                <a:lnTo>
                                  <a:pt x="26" y="151"/>
                                </a:lnTo>
                                <a:lnTo>
                                  <a:pt x="52" y="148"/>
                                </a:lnTo>
                                <a:lnTo>
                                  <a:pt x="53" y="164"/>
                                </a:lnTo>
                                <a:lnTo>
                                  <a:pt x="78" y="155"/>
                                </a:lnTo>
                                <a:lnTo>
                                  <a:pt x="89" y="163"/>
                                </a:lnTo>
                                <a:lnTo>
                                  <a:pt x="98" y="160"/>
                                </a:lnTo>
                                <a:lnTo>
                                  <a:pt x="106" y="176"/>
                                </a:lnTo>
                                <a:lnTo>
                                  <a:pt x="112" y="173"/>
                                </a:lnTo>
                                <a:lnTo>
                                  <a:pt x="132" y="163"/>
                                </a:lnTo>
                                <a:lnTo>
                                  <a:pt x="142" y="139"/>
                                </a:lnTo>
                                <a:lnTo>
                                  <a:pt x="136" y="127"/>
                                </a:lnTo>
                                <a:lnTo>
                                  <a:pt x="152" y="113"/>
                                </a:lnTo>
                                <a:lnTo>
                                  <a:pt x="164" y="74"/>
                                </a:lnTo>
                                <a:lnTo>
                                  <a:pt x="185" y="73"/>
                                </a:lnTo>
                                <a:lnTo>
                                  <a:pt x="164" y="50"/>
                                </a:lnTo>
                                <a:lnTo>
                                  <a:pt x="168" y="43"/>
                                </a:lnTo>
                                <a:lnTo>
                                  <a:pt x="156" y="24"/>
                                </a:lnTo>
                                <a:lnTo>
                                  <a:pt x="158" y="5"/>
                                </a:lnTo>
                                <a:lnTo>
                                  <a:pt x="135"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5" name="Freeform 55"/>
                          <p:cNvSpPr>
                            <a:spLocks noChangeAspect="1"/>
                          </p:cNvSpPr>
                          <p:nvPr/>
                        </p:nvSpPr>
                        <p:spPr bwMode="auto">
                          <a:xfrm>
                            <a:off x="4609" y="2352"/>
                            <a:ext cx="181" cy="125"/>
                          </a:xfrm>
                          <a:custGeom>
                            <a:avLst/>
                            <a:gdLst>
                              <a:gd name="T0" fmla="*/ 278 w 178"/>
                              <a:gd name="T1" fmla="*/ 52 h 125"/>
                              <a:gd name="T2" fmla="*/ 266 w 178"/>
                              <a:gd name="T3" fmla="*/ 44 h 125"/>
                              <a:gd name="T4" fmla="*/ 295 w 178"/>
                              <a:gd name="T5" fmla="*/ 37 h 125"/>
                              <a:gd name="T6" fmla="*/ 253 w 178"/>
                              <a:gd name="T7" fmla="*/ 22 h 125"/>
                              <a:gd name="T8" fmla="*/ 250 w 178"/>
                              <a:gd name="T9" fmla="*/ 11 h 125"/>
                              <a:gd name="T10" fmla="*/ 221 w 178"/>
                              <a:gd name="T11" fmla="*/ 0 h 125"/>
                              <a:gd name="T12" fmla="*/ 177 w 178"/>
                              <a:gd name="T13" fmla="*/ 34 h 125"/>
                              <a:gd name="T14" fmla="*/ 171 w 178"/>
                              <a:gd name="T15" fmla="*/ 44 h 125"/>
                              <a:gd name="T16" fmla="*/ 177 w 178"/>
                              <a:gd name="T17" fmla="*/ 48 h 125"/>
                              <a:gd name="T18" fmla="*/ 171 w 178"/>
                              <a:gd name="T19" fmla="*/ 52 h 125"/>
                              <a:gd name="T20" fmla="*/ 162 w 178"/>
                              <a:gd name="T21" fmla="*/ 50 h 125"/>
                              <a:gd name="T22" fmla="*/ 156 w 178"/>
                              <a:gd name="T23" fmla="*/ 61 h 125"/>
                              <a:gd name="T24" fmla="*/ 137 w 178"/>
                              <a:gd name="T25" fmla="*/ 51 h 125"/>
                              <a:gd name="T26" fmla="*/ 87 w 178"/>
                              <a:gd name="T27" fmla="*/ 82 h 125"/>
                              <a:gd name="T28" fmla="*/ 68 w 178"/>
                              <a:gd name="T29" fmla="*/ 86 h 125"/>
                              <a:gd name="T30" fmla="*/ 61 w 178"/>
                              <a:gd name="T31" fmla="*/ 112 h 125"/>
                              <a:gd name="T32" fmla="*/ 0 w 178"/>
                              <a:gd name="T33" fmla="*/ 104 h 125"/>
                              <a:gd name="T34" fmla="*/ 16 w 178"/>
                              <a:gd name="T35" fmla="*/ 124 h 125"/>
                              <a:gd name="T36" fmla="*/ 74 w 178"/>
                              <a:gd name="T37" fmla="*/ 124 h 125"/>
                              <a:gd name="T38" fmla="*/ 82 w 178"/>
                              <a:gd name="T39" fmla="*/ 113 h 125"/>
                              <a:gd name="T40" fmla="*/ 123 w 178"/>
                              <a:gd name="T41" fmla="*/ 120 h 125"/>
                              <a:gd name="T42" fmla="*/ 159 w 178"/>
                              <a:gd name="T43" fmla="*/ 110 h 125"/>
                              <a:gd name="T44" fmla="*/ 188 w 178"/>
                              <a:gd name="T45" fmla="*/ 58 h 125"/>
                              <a:gd name="T46" fmla="*/ 206 w 178"/>
                              <a:gd name="T47" fmla="*/ 54 h 125"/>
                              <a:gd name="T48" fmla="*/ 250 w 178"/>
                              <a:gd name="T49" fmla="*/ 59 h 125"/>
                              <a:gd name="T50" fmla="*/ 278 w 178"/>
                              <a:gd name="T51" fmla="*/ 52 h 125"/>
                              <a:gd name="T52" fmla="*/ 278 w 178"/>
                              <a:gd name="T53" fmla="*/ 52 h 125"/>
                              <a:gd name="T54" fmla="*/ 278 w 178"/>
                              <a:gd name="T55" fmla="*/ 52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125"/>
                              <a:gd name="T86" fmla="*/ 178 w 178"/>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125">
                                <a:moveTo>
                                  <a:pt x="166" y="52"/>
                                </a:moveTo>
                                <a:lnTo>
                                  <a:pt x="159" y="44"/>
                                </a:lnTo>
                                <a:lnTo>
                                  <a:pt x="177" y="37"/>
                                </a:lnTo>
                                <a:lnTo>
                                  <a:pt x="149" y="22"/>
                                </a:lnTo>
                                <a:lnTo>
                                  <a:pt x="148" y="11"/>
                                </a:lnTo>
                                <a:lnTo>
                                  <a:pt x="133" y="0"/>
                                </a:lnTo>
                                <a:lnTo>
                                  <a:pt x="106" y="34"/>
                                </a:lnTo>
                                <a:lnTo>
                                  <a:pt x="102" y="44"/>
                                </a:lnTo>
                                <a:lnTo>
                                  <a:pt x="106" y="48"/>
                                </a:lnTo>
                                <a:lnTo>
                                  <a:pt x="102" y="52"/>
                                </a:lnTo>
                                <a:lnTo>
                                  <a:pt x="96" y="50"/>
                                </a:lnTo>
                                <a:lnTo>
                                  <a:pt x="92" y="61"/>
                                </a:lnTo>
                                <a:lnTo>
                                  <a:pt x="82" y="51"/>
                                </a:lnTo>
                                <a:lnTo>
                                  <a:pt x="56" y="82"/>
                                </a:lnTo>
                                <a:lnTo>
                                  <a:pt x="37" y="86"/>
                                </a:lnTo>
                                <a:lnTo>
                                  <a:pt x="30" y="112"/>
                                </a:lnTo>
                                <a:lnTo>
                                  <a:pt x="0" y="104"/>
                                </a:lnTo>
                                <a:lnTo>
                                  <a:pt x="16" y="124"/>
                                </a:lnTo>
                                <a:lnTo>
                                  <a:pt x="43" y="124"/>
                                </a:lnTo>
                                <a:lnTo>
                                  <a:pt x="51" y="113"/>
                                </a:lnTo>
                                <a:lnTo>
                                  <a:pt x="75" y="120"/>
                                </a:lnTo>
                                <a:lnTo>
                                  <a:pt x="94" y="110"/>
                                </a:lnTo>
                                <a:lnTo>
                                  <a:pt x="113" y="58"/>
                                </a:lnTo>
                                <a:lnTo>
                                  <a:pt x="125" y="54"/>
                                </a:lnTo>
                                <a:lnTo>
                                  <a:pt x="148" y="59"/>
                                </a:lnTo>
                                <a:lnTo>
                                  <a:pt x="166" y="5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6" name="Freeform 56"/>
                          <p:cNvSpPr>
                            <a:spLocks noChangeAspect="1"/>
                          </p:cNvSpPr>
                          <p:nvPr/>
                        </p:nvSpPr>
                        <p:spPr bwMode="auto">
                          <a:xfrm>
                            <a:off x="4692" y="2396"/>
                            <a:ext cx="26" cy="18"/>
                          </a:xfrm>
                          <a:custGeom>
                            <a:avLst/>
                            <a:gdLst>
                              <a:gd name="T0" fmla="*/ 76 w 25"/>
                              <a:gd name="T1" fmla="*/ 4 h 18"/>
                              <a:gd name="T2" fmla="*/ 64 w 25"/>
                              <a:gd name="T3" fmla="*/ 8 h 18"/>
                              <a:gd name="T4" fmla="*/ 52 w 25"/>
                              <a:gd name="T5" fmla="*/ 6 h 18"/>
                              <a:gd name="T6" fmla="*/ 10 w 25"/>
                              <a:gd name="T7" fmla="*/ 17 h 18"/>
                              <a:gd name="T8" fmla="*/ 0 w 25"/>
                              <a:gd name="T9" fmla="*/ 7 h 18"/>
                              <a:gd name="T10" fmla="*/ 64 w 25"/>
                              <a:gd name="T11" fmla="*/ 0 h 18"/>
                              <a:gd name="T12" fmla="*/ 76 w 25"/>
                              <a:gd name="T13" fmla="*/ 4 h 18"/>
                              <a:gd name="T14" fmla="*/ 76 w 25"/>
                              <a:gd name="T15" fmla="*/ 4 h 18"/>
                              <a:gd name="T16" fmla="*/ 76 w 25"/>
                              <a:gd name="T17" fmla="*/ 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8"/>
                              <a:gd name="T29" fmla="*/ 25 w 2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8">
                                <a:moveTo>
                                  <a:pt x="24" y="4"/>
                                </a:moveTo>
                                <a:lnTo>
                                  <a:pt x="20" y="8"/>
                                </a:lnTo>
                                <a:lnTo>
                                  <a:pt x="14" y="6"/>
                                </a:lnTo>
                                <a:lnTo>
                                  <a:pt x="10" y="17"/>
                                </a:lnTo>
                                <a:lnTo>
                                  <a:pt x="0" y="7"/>
                                </a:lnTo>
                                <a:lnTo>
                                  <a:pt x="20" y="0"/>
                                </a:lnTo>
                                <a:lnTo>
                                  <a:pt x="24"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7" name="Freeform 57"/>
                          <p:cNvSpPr>
                            <a:spLocks noChangeAspect="1"/>
                          </p:cNvSpPr>
                          <p:nvPr/>
                        </p:nvSpPr>
                        <p:spPr bwMode="auto">
                          <a:xfrm>
                            <a:off x="4435" y="2359"/>
                            <a:ext cx="78" cy="110"/>
                          </a:xfrm>
                          <a:custGeom>
                            <a:avLst/>
                            <a:gdLst>
                              <a:gd name="T0" fmla="*/ 0 w 76"/>
                              <a:gd name="T1" fmla="*/ 5 h 111"/>
                              <a:gd name="T2" fmla="*/ 0 w 76"/>
                              <a:gd name="T3" fmla="*/ 0 h 111"/>
                              <a:gd name="T4" fmla="*/ 13 w 76"/>
                              <a:gd name="T5" fmla="*/ 5 h 111"/>
                              <a:gd name="T6" fmla="*/ 17 w 76"/>
                              <a:gd name="T7" fmla="*/ 16 h 111"/>
                              <a:gd name="T8" fmla="*/ 54 w 76"/>
                              <a:gd name="T9" fmla="*/ 19 h 111"/>
                              <a:gd name="T10" fmla="*/ 75 w 76"/>
                              <a:gd name="T11" fmla="*/ 12 h 111"/>
                              <a:gd name="T12" fmla="*/ 134 w 76"/>
                              <a:gd name="T13" fmla="*/ 38 h 111"/>
                              <a:gd name="T14" fmla="*/ 134 w 76"/>
                              <a:gd name="T15" fmla="*/ 55 h 111"/>
                              <a:gd name="T16" fmla="*/ 166 w 76"/>
                              <a:gd name="T17" fmla="*/ 79 h 111"/>
                              <a:gd name="T18" fmla="*/ 138 w 76"/>
                              <a:gd name="T19" fmla="*/ 79 h 111"/>
                              <a:gd name="T20" fmla="*/ 54 w 76"/>
                              <a:gd name="T21" fmla="*/ 55 h 111"/>
                              <a:gd name="T22" fmla="*/ 6 w 76"/>
                              <a:gd name="T23" fmla="*/ 52 h 111"/>
                              <a:gd name="T24" fmla="*/ 0 w 76"/>
                              <a:gd name="T25" fmla="*/ 5 h 111"/>
                              <a:gd name="T26" fmla="*/ 0 w 76"/>
                              <a:gd name="T27" fmla="*/ 5 h 111"/>
                              <a:gd name="T28" fmla="*/ 0 w 76"/>
                              <a:gd name="T29" fmla="*/ 5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1"/>
                              <a:gd name="T47" fmla="*/ 76 w 7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1">
                                <a:moveTo>
                                  <a:pt x="0" y="5"/>
                                </a:moveTo>
                                <a:lnTo>
                                  <a:pt x="0" y="0"/>
                                </a:lnTo>
                                <a:lnTo>
                                  <a:pt x="13" y="5"/>
                                </a:lnTo>
                                <a:lnTo>
                                  <a:pt x="17" y="16"/>
                                </a:lnTo>
                                <a:lnTo>
                                  <a:pt x="23" y="19"/>
                                </a:lnTo>
                                <a:lnTo>
                                  <a:pt x="35" y="12"/>
                                </a:lnTo>
                                <a:lnTo>
                                  <a:pt x="59" y="38"/>
                                </a:lnTo>
                                <a:lnTo>
                                  <a:pt x="59" y="80"/>
                                </a:lnTo>
                                <a:lnTo>
                                  <a:pt x="75" y="110"/>
                                </a:lnTo>
                                <a:lnTo>
                                  <a:pt x="61" y="110"/>
                                </a:lnTo>
                                <a:lnTo>
                                  <a:pt x="23" y="80"/>
                                </a:lnTo>
                                <a:lnTo>
                                  <a:pt x="6" y="52"/>
                                </a:lnTo>
                                <a:lnTo>
                                  <a:pt x="0"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8" name="Freeform 58"/>
                          <p:cNvSpPr>
                            <a:spLocks noChangeAspect="1"/>
                          </p:cNvSpPr>
                          <p:nvPr/>
                        </p:nvSpPr>
                        <p:spPr bwMode="auto">
                          <a:xfrm>
                            <a:off x="4382" y="2466"/>
                            <a:ext cx="13" cy="20"/>
                          </a:xfrm>
                          <a:custGeom>
                            <a:avLst/>
                            <a:gdLst>
                              <a:gd name="T0" fmla="*/ 0 w 14"/>
                              <a:gd name="T1" fmla="*/ 4 h 20"/>
                              <a:gd name="T2" fmla="*/ 7 w 14"/>
                              <a:gd name="T3" fmla="*/ 19 h 20"/>
                              <a:gd name="T4" fmla="*/ 7 w 14"/>
                              <a:gd name="T5" fmla="*/ 10 h 20"/>
                              <a:gd name="T6" fmla="*/ 5 w 14"/>
                              <a:gd name="T7" fmla="*/ 0 h 20"/>
                              <a:gd name="T8" fmla="*/ 0 w 14"/>
                              <a:gd name="T9" fmla="*/ 4 h 20"/>
                              <a:gd name="T10" fmla="*/ 0 w 14"/>
                              <a:gd name="T11" fmla="*/ 4 h 20"/>
                              <a:gd name="T12" fmla="*/ 0 w 14"/>
                              <a:gd name="T13" fmla="*/ 4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0" y="4"/>
                                </a:moveTo>
                                <a:lnTo>
                                  <a:pt x="13" y="19"/>
                                </a:lnTo>
                                <a:lnTo>
                                  <a:pt x="13" y="10"/>
                                </a:lnTo>
                                <a:lnTo>
                                  <a:pt x="5"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99" name="Freeform 59"/>
                          <p:cNvSpPr>
                            <a:spLocks noChangeAspect="1"/>
                          </p:cNvSpPr>
                          <p:nvPr/>
                        </p:nvSpPr>
                        <p:spPr bwMode="auto">
                          <a:xfrm>
                            <a:off x="4410" y="2514"/>
                            <a:ext cx="12" cy="19"/>
                          </a:xfrm>
                          <a:custGeom>
                            <a:avLst/>
                            <a:gdLst>
                              <a:gd name="T0" fmla="*/ 0 w 12"/>
                              <a:gd name="T1" fmla="*/ 4 h 19"/>
                              <a:gd name="T2" fmla="*/ 6 w 12"/>
                              <a:gd name="T3" fmla="*/ 18 h 19"/>
                              <a:gd name="T4" fmla="*/ 11 w 12"/>
                              <a:gd name="T5" fmla="*/ 17 h 19"/>
                              <a:gd name="T6" fmla="*/ 4 w 12"/>
                              <a:gd name="T7" fmla="*/ 0 h 19"/>
                              <a:gd name="T8" fmla="*/ 0 w 12"/>
                              <a:gd name="T9" fmla="*/ 4 h 19"/>
                              <a:gd name="T10" fmla="*/ 0 w 12"/>
                              <a:gd name="T11" fmla="*/ 4 h 19"/>
                              <a:gd name="T12" fmla="*/ 0 w 12"/>
                              <a:gd name="T13" fmla="*/ 4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0" y="4"/>
                                </a:moveTo>
                                <a:lnTo>
                                  <a:pt x="6" y="18"/>
                                </a:lnTo>
                                <a:lnTo>
                                  <a:pt x="11" y="17"/>
                                </a:lnTo>
                                <a:lnTo>
                                  <a:pt x="4"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0" name="Freeform 60"/>
                          <p:cNvSpPr>
                            <a:spLocks noChangeAspect="1"/>
                          </p:cNvSpPr>
                          <p:nvPr/>
                        </p:nvSpPr>
                        <p:spPr bwMode="auto">
                          <a:xfrm>
                            <a:off x="4610" y="2720"/>
                            <a:ext cx="736" cy="581"/>
                          </a:xfrm>
                          <a:custGeom>
                            <a:avLst/>
                            <a:gdLst>
                              <a:gd name="T0" fmla="*/ 21 w 724"/>
                              <a:gd name="T1" fmla="*/ 346 h 588"/>
                              <a:gd name="T2" fmla="*/ 147 w 724"/>
                              <a:gd name="T3" fmla="*/ 331 h 588"/>
                              <a:gd name="T4" fmla="*/ 270 w 724"/>
                              <a:gd name="T5" fmla="*/ 319 h 588"/>
                              <a:gd name="T6" fmla="*/ 499 w 724"/>
                              <a:gd name="T7" fmla="*/ 295 h 588"/>
                              <a:gd name="T8" fmla="*/ 567 w 724"/>
                              <a:gd name="T9" fmla="*/ 319 h 588"/>
                              <a:gd name="T10" fmla="*/ 580 w 724"/>
                              <a:gd name="T11" fmla="*/ 346 h 588"/>
                              <a:gd name="T12" fmla="*/ 669 w 724"/>
                              <a:gd name="T13" fmla="*/ 327 h 588"/>
                              <a:gd name="T14" fmla="*/ 637 w 724"/>
                              <a:gd name="T15" fmla="*/ 349 h 588"/>
                              <a:gd name="T16" fmla="*/ 664 w 724"/>
                              <a:gd name="T17" fmla="*/ 346 h 588"/>
                              <a:gd name="T18" fmla="*/ 664 w 724"/>
                              <a:gd name="T19" fmla="*/ 354 h 588"/>
                              <a:gd name="T20" fmla="*/ 675 w 724"/>
                              <a:gd name="T21" fmla="*/ 371 h 588"/>
                              <a:gd name="T22" fmla="*/ 689 w 724"/>
                              <a:gd name="T23" fmla="*/ 395 h 588"/>
                              <a:gd name="T24" fmla="*/ 740 w 724"/>
                              <a:gd name="T25" fmla="*/ 402 h 588"/>
                              <a:gd name="T26" fmla="*/ 792 w 724"/>
                              <a:gd name="T27" fmla="*/ 395 h 588"/>
                              <a:gd name="T28" fmla="*/ 803 w 724"/>
                              <a:gd name="T29" fmla="*/ 398 h 588"/>
                              <a:gd name="T30" fmla="*/ 891 w 724"/>
                              <a:gd name="T31" fmla="*/ 387 h 588"/>
                              <a:gd name="T32" fmla="*/ 987 w 724"/>
                              <a:gd name="T33" fmla="*/ 358 h 588"/>
                              <a:gd name="T34" fmla="*/ 1189 w 724"/>
                              <a:gd name="T35" fmla="*/ 258 h 588"/>
                              <a:gd name="T36" fmla="*/ 1183 w 724"/>
                              <a:gd name="T37" fmla="*/ 190 h 588"/>
                              <a:gd name="T38" fmla="*/ 1164 w 724"/>
                              <a:gd name="T39" fmla="*/ 170 h 588"/>
                              <a:gd name="T40" fmla="*/ 1137 w 724"/>
                              <a:gd name="T41" fmla="*/ 168 h 588"/>
                              <a:gd name="T42" fmla="*/ 1090 w 724"/>
                              <a:gd name="T43" fmla="*/ 121 h 588"/>
                              <a:gd name="T44" fmla="*/ 1060 w 724"/>
                              <a:gd name="T45" fmla="*/ 99 h 588"/>
                              <a:gd name="T46" fmla="*/ 1054 w 724"/>
                              <a:gd name="T47" fmla="*/ 54 h 588"/>
                              <a:gd name="T48" fmla="*/ 1009 w 724"/>
                              <a:gd name="T49" fmla="*/ 42 h 588"/>
                              <a:gd name="T50" fmla="*/ 986 w 724"/>
                              <a:gd name="T51" fmla="*/ 0 h 588"/>
                              <a:gd name="T52" fmla="*/ 931 w 724"/>
                              <a:gd name="T53" fmla="*/ 77 h 588"/>
                              <a:gd name="T54" fmla="*/ 891 w 724"/>
                              <a:gd name="T55" fmla="*/ 103 h 588"/>
                              <a:gd name="T56" fmla="*/ 855 w 724"/>
                              <a:gd name="T57" fmla="*/ 95 h 588"/>
                              <a:gd name="T58" fmla="*/ 783 w 724"/>
                              <a:gd name="T59" fmla="*/ 76 h 588"/>
                              <a:gd name="T60" fmla="*/ 757 w 724"/>
                              <a:gd name="T61" fmla="*/ 54 h 588"/>
                              <a:gd name="T62" fmla="*/ 777 w 724"/>
                              <a:gd name="T63" fmla="*/ 42 h 588"/>
                              <a:gd name="T64" fmla="*/ 814 w 724"/>
                              <a:gd name="T65" fmla="*/ 31 h 588"/>
                              <a:gd name="T66" fmla="*/ 783 w 724"/>
                              <a:gd name="T67" fmla="*/ 35 h 588"/>
                              <a:gd name="T68" fmla="*/ 760 w 724"/>
                              <a:gd name="T69" fmla="*/ 30 h 588"/>
                              <a:gd name="T70" fmla="*/ 682 w 724"/>
                              <a:gd name="T71" fmla="*/ 20 h 588"/>
                              <a:gd name="T72" fmla="*/ 634 w 724"/>
                              <a:gd name="T73" fmla="*/ 30 h 588"/>
                              <a:gd name="T74" fmla="*/ 608 w 724"/>
                              <a:gd name="T75" fmla="*/ 42 h 588"/>
                              <a:gd name="T76" fmla="*/ 572 w 724"/>
                              <a:gd name="T77" fmla="*/ 44 h 588"/>
                              <a:gd name="T78" fmla="*/ 578 w 724"/>
                              <a:gd name="T79" fmla="*/ 60 h 588"/>
                              <a:gd name="T80" fmla="*/ 533 w 724"/>
                              <a:gd name="T81" fmla="*/ 60 h 588"/>
                              <a:gd name="T82" fmla="*/ 513 w 724"/>
                              <a:gd name="T83" fmla="*/ 42 h 588"/>
                              <a:gd name="T84" fmla="*/ 466 w 724"/>
                              <a:gd name="T85" fmla="*/ 49 h 588"/>
                              <a:gd name="T86" fmla="*/ 409 w 724"/>
                              <a:gd name="T87" fmla="*/ 85 h 588"/>
                              <a:gd name="T88" fmla="*/ 387 w 724"/>
                              <a:gd name="T89" fmla="*/ 90 h 588"/>
                              <a:gd name="T90" fmla="*/ 381 w 724"/>
                              <a:gd name="T91" fmla="*/ 100 h 588"/>
                              <a:gd name="T92" fmla="*/ 340 w 724"/>
                              <a:gd name="T93" fmla="*/ 100 h 588"/>
                              <a:gd name="T94" fmla="*/ 288 w 724"/>
                              <a:gd name="T95" fmla="*/ 124 h 588"/>
                              <a:gd name="T96" fmla="*/ 78 w 724"/>
                              <a:gd name="T97" fmla="*/ 166 h 588"/>
                              <a:gd name="T98" fmla="*/ 65 w 724"/>
                              <a:gd name="T99" fmla="*/ 170 h 588"/>
                              <a:gd name="T100" fmla="*/ 25 w 724"/>
                              <a:gd name="T101" fmla="*/ 188 h 588"/>
                              <a:gd name="T102" fmla="*/ 20 w 724"/>
                              <a:gd name="T103" fmla="*/ 211 h 588"/>
                              <a:gd name="T104" fmla="*/ 15 w 724"/>
                              <a:gd name="T105" fmla="*/ 218 h 588"/>
                              <a:gd name="T106" fmla="*/ 29 w 724"/>
                              <a:gd name="T107" fmla="*/ 298 h 588"/>
                              <a:gd name="T108" fmla="*/ 5 w 724"/>
                              <a:gd name="T109" fmla="*/ 327 h 588"/>
                              <a:gd name="T110" fmla="*/ 0 w 724"/>
                              <a:gd name="T111" fmla="*/ 336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4"/>
                              <a:gd name="T169" fmla="*/ 0 h 588"/>
                              <a:gd name="T170" fmla="*/ 724 w 72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4" h="588">
                                <a:moveTo>
                                  <a:pt x="0" y="485"/>
                                </a:moveTo>
                                <a:lnTo>
                                  <a:pt x="21" y="501"/>
                                </a:lnTo>
                                <a:lnTo>
                                  <a:pt x="50" y="501"/>
                                </a:lnTo>
                                <a:lnTo>
                                  <a:pt x="88" y="478"/>
                                </a:lnTo>
                                <a:lnTo>
                                  <a:pt x="150" y="477"/>
                                </a:lnTo>
                                <a:lnTo>
                                  <a:pt x="163" y="460"/>
                                </a:lnTo>
                                <a:lnTo>
                                  <a:pt x="207" y="442"/>
                                </a:lnTo>
                                <a:lnTo>
                                  <a:pt x="301" y="430"/>
                                </a:lnTo>
                                <a:lnTo>
                                  <a:pt x="346" y="451"/>
                                </a:lnTo>
                                <a:lnTo>
                                  <a:pt x="340" y="460"/>
                                </a:lnTo>
                                <a:lnTo>
                                  <a:pt x="349" y="465"/>
                                </a:lnTo>
                                <a:lnTo>
                                  <a:pt x="349" y="501"/>
                                </a:lnTo>
                                <a:lnTo>
                                  <a:pt x="405" y="457"/>
                                </a:lnTo>
                                <a:lnTo>
                                  <a:pt x="401" y="472"/>
                                </a:lnTo>
                                <a:lnTo>
                                  <a:pt x="368" y="506"/>
                                </a:lnTo>
                                <a:lnTo>
                                  <a:pt x="383" y="505"/>
                                </a:lnTo>
                                <a:lnTo>
                                  <a:pt x="397" y="486"/>
                                </a:lnTo>
                                <a:lnTo>
                                  <a:pt x="399" y="501"/>
                                </a:lnTo>
                                <a:lnTo>
                                  <a:pt x="386" y="515"/>
                                </a:lnTo>
                                <a:lnTo>
                                  <a:pt x="399" y="513"/>
                                </a:lnTo>
                                <a:lnTo>
                                  <a:pt x="404" y="520"/>
                                </a:lnTo>
                                <a:lnTo>
                                  <a:pt x="406" y="538"/>
                                </a:lnTo>
                                <a:lnTo>
                                  <a:pt x="401" y="548"/>
                                </a:lnTo>
                                <a:lnTo>
                                  <a:pt x="414" y="572"/>
                                </a:lnTo>
                                <a:lnTo>
                                  <a:pt x="436" y="572"/>
                                </a:lnTo>
                                <a:lnTo>
                                  <a:pt x="445" y="581"/>
                                </a:lnTo>
                                <a:lnTo>
                                  <a:pt x="479" y="560"/>
                                </a:lnTo>
                                <a:lnTo>
                                  <a:pt x="476" y="572"/>
                                </a:lnTo>
                                <a:lnTo>
                                  <a:pt x="485" y="568"/>
                                </a:lnTo>
                                <a:lnTo>
                                  <a:pt x="483" y="577"/>
                                </a:lnTo>
                                <a:lnTo>
                                  <a:pt x="492" y="587"/>
                                </a:lnTo>
                                <a:lnTo>
                                  <a:pt x="535" y="562"/>
                                </a:lnTo>
                                <a:lnTo>
                                  <a:pt x="569" y="554"/>
                                </a:lnTo>
                                <a:lnTo>
                                  <a:pt x="593" y="518"/>
                                </a:lnTo>
                                <a:lnTo>
                                  <a:pt x="687" y="419"/>
                                </a:lnTo>
                                <a:lnTo>
                                  <a:pt x="715" y="370"/>
                                </a:lnTo>
                                <a:lnTo>
                                  <a:pt x="723" y="317"/>
                                </a:lnTo>
                                <a:lnTo>
                                  <a:pt x="711" y="274"/>
                                </a:lnTo>
                                <a:lnTo>
                                  <a:pt x="699" y="263"/>
                                </a:lnTo>
                                <a:lnTo>
                                  <a:pt x="699" y="244"/>
                                </a:lnTo>
                                <a:lnTo>
                                  <a:pt x="688" y="233"/>
                                </a:lnTo>
                                <a:lnTo>
                                  <a:pt x="683" y="240"/>
                                </a:lnTo>
                                <a:lnTo>
                                  <a:pt x="675" y="198"/>
                                </a:lnTo>
                                <a:lnTo>
                                  <a:pt x="655" y="178"/>
                                </a:lnTo>
                                <a:lnTo>
                                  <a:pt x="637" y="169"/>
                                </a:lnTo>
                                <a:lnTo>
                                  <a:pt x="637" y="135"/>
                                </a:lnTo>
                                <a:lnTo>
                                  <a:pt x="630" y="119"/>
                                </a:lnTo>
                                <a:lnTo>
                                  <a:pt x="633" y="85"/>
                                </a:lnTo>
                                <a:lnTo>
                                  <a:pt x="621" y="72"/>
                                </a:lnTo>
                                <a:lnTo>
                                  <a:pt x="607" y="72"/>
                                </a:lnTo>
                                <a:lnTo>
                                  <a:pt x="599" y="5"/>
                                </a:lnTo>
                                <a:lnTo>
                                  <a:pt x="592" y="0"/>
                                </a:lnTo>
                                <a:lnTo>
                                  <a:pt x="583" y="9"/>
                                </a:lnTo>
                                <a:lnTo>
                                  <a:pt x="560" y="108"/>
                                </a:lnTo>
                                <a:lnTo>
                                  <a:pt x="545" y="137"/>
                                </a:lnTo>
                                <a:lnTo>
                                  <a:pt x="535" y="143"/>
                                </a:lnTo>
                                <a:lnTo>
                                  <a:pt x="526" y="145"/>
                                </a:lnTo>
                                <a:lnTo>
                                  <a:pt x="513" y="127"/>
                                </a:lnTo>
                                <a:lnTo>
                                  <a:pt x="484" y="107"/>
                                </a:lnTo>
                                <a:lnTo>
                                  <a:pt x="471" y="107"/>
                                </a:lnTo>
                                <a:lnTo>
                                  <a:pt x="469" y="95"/>
                                </a:lnTo>
                                <a:lnTo>
                                  <a:pt x="455" y="85"/>
                                </a:lnTo>
                                <a:lnTo>
                                  <a:pt x="465" y="70"/>
                                </a:lnTo>
                                <a:lnTo>
                                  <a:pt x="467" y="50"/>
                                </a:lnTo>
                                <a:lnTo>
                                  <a:pt x="478" y="50"/>
                                </a:lnTo>
                                <a:lnTo>
                                  <a:pt x="489" y="31"/>
                                </a:lnTo>
                                <a:lnTo>
                                  <a:pt x="479" y="25"/>
                                </a:lnTo>
                                <a:lnTo>
                                  <a:pt x="471" y="35"/>
                                </a:lnTo>
                                <a:lnTo>
                                  <a:pt x="467" y="27"/>
                                </a:lnTo>
                                <a:lnTo>
                                  <a:pt x="456" y="30"/>
                                </a:lnTo>
                                <a:lnTo>
                                  <a:pt x="406" y="11"/>
                                </a:lnTo>
                                <a:lnTo>
                                  <a:pt x="410" y="20"/>
                                </a:lnTo>
                                <a:lnTo>
                                  <a:pt x="405" y="30"/>
                                </a:lnTo>
                                <a:lnTo>
                                  <a:pt x="381" y="30"/>
                                </a:lnTo>
                                <a:lnTo>
                                  <a:pt x="368" y="39"/>
                                </a:lnTo>
                                <a:lnTo>
                                  <a:pt x="366" y="57"/>
                                </a:lnTo>
                                <a:lnTo>
                                  <a:pt x="356" y="59"/>
                                </a:lnTo>
                                <a:lnTo>
                                  <a:pt x="344" y="75"/>
                                </a:lnTo>
                                <a:lnTo>
                                  <a:pt x="351" y="82"/>
                                </a:lnTo>
                                <a:lnTo>
                                  <a:pt x="348" y="91"/>
                                </a:lnTo>
                                <a:lnTo>
                                  <a:pt x="330" y="84"/>
                                </a:lnTo>
                                <a:lnTo>
                                  <a:pt x="321" y="91"/>
                                </a:lnTo>
                                <a:lnTo>
                                  <a:pt x="316" y="74"/>
                                </a:lnTo>
                                <a:lnTo>
                                  <a:pt x="309" y="65"/>
                                </a:lnTo>
                                <a:lnTo>
                                  <a:pt x="299" y="63"/>
                                </a:lnTo>
                                <a:lnTo>
                                  <a:pt x="280" y="80"/>
                                </a:lnTo>
                                <a:lnTo>
                                  <a:pt x="268" y="80"/>
                                </a:lnTo>
                                <a:lnTo>
                                  <a:pt x="247" y="116"/>
                                </a:lnTo>
                                <a:lnTo>
                                  <a:pt x="238" y="110"/>
                                </a:lnTo>
                                <a:lnTo>
                                  <a:pt x="233" y="121"/>
                                </a:lnTo>
                                <a:lnTo>
                                  <a:pt x="239" y="127"/>
                                </a:lnTo>
                                <a:lnTo>
                                  <a:pt x="229" y="137"/>
                                </a:lnTo>
                                <a:lnTo>
                                  <a:pt x="223" y="117"/>
                                </a:lnTo>
                                <a:lnTo>
                                  <a:pt x="205" y="137"/>
                                </a:lnTo>
                                <a:lnTo>
                                  <a:pt x="205" y="152"/>
                                </a:lnTo>
                                <a:lnTo>
                                  <a:pt x="174" y="184"/>
                                </a:lnTo>
                                <a:lnTo>
                                  <a:pt x="87" y="207"/>
                                </a:lnTo>
                                <a:lnTo>
                                  <a:pt x="47" y="237"/>
                                </a:lnTo>
                                <a:lnTo>
                                  <a:pt x="44" y="227"/>
                                </a:lnTo>
                                <a:lnTo>
                                  <a:pt x="34" y="244"/>
                                </a:lnTo>
                                <a:lnTo>
                                  <a:pt x="34" y="263"/>
                                </a:lnTo>
                                <a:lnTo>
                                  <a:pt x="25" y="271"/>
                                </a:lnTo>
                                <a:lnTo>
                                  <a:pt x="29" y="324"/>
                                </a:lnTo>
                                <a:lnTo>
                                  <a:pt x="20" y="308"/>
                                </a:lnTo>
                                <a:lnTo>
                                  <a:pt x="21" y="325"/>
                                </a:lnTo>
                                <a:lnTo>
                                  <a:pt x="15" y="317"/>
                                </a:lnTo>
                                <a:lnTo>
                                  <a:pt x="29" y="379"/>
                                </a:lnTo>
                                <a:lnTo>
                                  <a:pt x="29" y="434"/>
                                </a:lnTo>
                                <a:lnTo>
                                  <a:pt x="19" y="465"/>
                                </a:lnTo>
                                <a:lnTo>
                                  <a:pt x="5" y="472"/>
                                </a:lnTo>
                                <a:lnTo>
                                  <a:pt x="0" y="48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1" name="Freeform 61"/>
                          <p:cNvSpPr>
                            <a:spLocks noChangeAspect="1"/>
                          </p:cNvSpPr>
                          <p:nvPr/>
                        </p:nvSpPr>
                        <p:spPr bwMode="auto">
                          <a:xfrm>
                            <a:off x="4344" y="2380"/>
                            <a:ext cx="205" cy="235"/>
                          </a:xfrm>
                          <a:custGeom>
                            <a:avLst/>
                            <a:gdLst>
                              <a:gd name="T0" fmla="*/ 0 w 201"/>
                              <a:gd name="T1" fmla="*/ 0 h 238"/>
                              <a:gd name="T2" fmla="*/ 6 w 201"/>
                              <a:gd name="T3" fmla="*/ 18 h 238"/>
                              <a:gd name="T4" fmla="*/ 60 w 201"/>
                              <a:gd name="T5" fmla="*/ 39 h 238"/>
                              <a:gd name="T6" fmla="*/ 80 w 201"/>
                              <a:gd name="T7" fmla="*/ 39 h 238"/>
                              <a:gd name="T8" fmla="*/ 116 w 201"/>
                              <a:gd name="T9" fmla="*/ 48 h 238"/>
                              <a:gd name="T10" fmla="*/ 138 w 201"/>
                              <a:gd name="T11" fmla="*/ 80 h 238"/>
                              <a:gd name="T12" fmla="*/ 172 w 201"/>
                              <a:gd name="T13" fmla="*/ 94 h 238"/>
                              <a:gd name="T14" fmla="*/ 189 w 201"/>
                              <a:gd name="T15" fmla="*/ 108 h 238"/>
                              <a:gd name="T16" fmla="*/ 218 w 201"/>
                              <a:gd name="T17" fmla="*/ 122 h 238"/>
                              <a:gd name="T18" fmla="*/ 303 w 201"/>
                              <a:gd name="T19" fmla="*/ 159 h 238"/>
                              <a:gd name="T20" fmla="*/ 316 w 201"/>
                              <a:gd name="T21" fmla="*/ 162 h 238"/>
                              <a:gd name="T22" fmla="*/ 338 w 201"/>
                              <a:gd name="T23" fmla="*/ 158 h 238"/>
                              <a:gd name="T24" fmla="*/ 349 w 201"/>
                              <a:gd name="T25" fmla="*/ 162 h 238"/>
                              <a:gd name="T26" fmla="*/ 367 w 201"/>
                              <a:gd name="T27" fmla="*/ 118 h 238"/>
                              <a:gd name="T28" fmla="*/ 349 w 201"/>
                              <a:gd name="T29" fmla="*/ 111 h 238"/>
                              <a:gd name="T30" fmla="*/ 332 w 201"/>
                              <a:gd name="T31" fmla="*/ 111 h 238"/>
                              <a:gd name="T32" fmla="*/ 310 w 201"/>
                              <a:gd name="T33" fmla="*/ 98 h 238"/>
                              <a:gd name="T34" fmla="*/ 286 w 201"/>
                              <a:gd name="T35" fmla="*/ 98 h 238"/>
                              <a:gd name="T36" fmla="*/ 275 w 201"/>
                              <a:gd name="T37" fmla="*/ 94 h 238"/>
                              <a:gd name="T38" fmla="*/ 286 w 201"/>
                              <a:gd name="T39" fmla="*/ 83 h 238"/>
                              <a:gd name="T40" fmla="*/ 263 w 201"/>
                              <a:gd name="T41" fmla="*/ 74 h 238"/>
                              <a:gd name="T42" fmla="*/ 263 w 201"/>
                              <a:gd name="T43" fmla="*/ 63 h 238"/>
                              <a:gd name="T44" fmla="*/ 201 w 201"/>
                              <a:gd name="T45" fmla="*/ 39 h 238"/>
                              <a:gd name="T46" fmla="*/ 182 w 201"/>
                              <a:gd name="T47" fmla="*/ 41 h 238"/>
                              <a:gd name="T48" fmla="*/ 71 w 201"/>
                              <a:gd name="T49" fmla="*/ 8 h 238"/>
                              <a:gd name="T50" fmla="*/ 0 w 201"/>
                              <a:gd name="T51" fmla="*/ 0 h 238"/>
                              <a:gd name="T52" fmla="*/ 0 w 201"/>
                              <a:gd name="T53" fmla="*/ 0 h 238"/>
                              <a:gd name="T54" fmla="*/ 0 w 201"/>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38"/>
                              <a:gd name="T86" fmla="*/ 201 w 201"/>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38">
                                <a:moveTo>
                                  <a:pt x="0" y="0"/>
                                </a:moveTo>
                                <a:lnTo>
                                  <a:pt x="6" y="18"/>
                                </a:lnTo>
                                <a:lnTo>
                                  <a:pt x="29" y="40"/>
                                </a:lnTo>
                                <a:lnTo>
                                  <a:pt x="47" y="67"/>
                                </a:lnTo>
                                <a:lnTo>
                                  <a:pt x="65" y="79"/>
                                </a:lnTo>
                                <a:lnTo>
                                  <a:pt x="74" y="111"/>
                                </a:lnTo>
                                <a:lnTo>
                                  <a:pt x="95" y="131"/>
                                </a:lnTo>
                                <a:lnTo>
                                  <a:pt x="104" y="160"/>
                                </a:lnTo>
                                <a:lnTo>
                                  <a:pt x="119" y="184"/>
                                </a:lnTo>
                                <a:lnTo>
                                  <a:pt x="165" y="233"/>
                                </a:lnTo>
                                <a:lnTo>
                                  <a:pt x="172" y="237"/>
                                </a:lnTo>
                                <a:lnTo>
                                  <a:pt x="183" y="231"/>
                                </a:lnTo>
                                <a:lnTo>
                                  <a:pt x="190" y="237"/>
                                </a:lnTo>
                                <a:lnTo>
                                  <a:pt x="200" y="180"/>
                                </a:lnTo>
                                <a:lnTo>
                                  <a:pt x="190" y="166"/>
                                </a:lnTo>
                                <a:lnTo>
                                  <a:pt x="180" y="166"/>
                                </a:lnTo>
                                <a:lnTo>
                                  <a:pt x="169" y="139"/>
                                </a:lnTo>
                                <a:lnTo>
                                  <a:pt x="157" y="139"/>
                                </a:lnTo>
                                <a:lnTo>
                                  <a:pt x="151" y="131"/>
                                </a:lnTo>
                                <a:lnTo>
                                  <a:pt x="157" y="114"/>
                                </a:lnTo>
                                <a:lnTo>
                                  <a:pt x="143" y="105"/>
                                </a:lnTo>
                                <a:lnTo>
                                  <a:pt x="143" y="94"/>
                                </a:lnTo>
                                <a:lnTo>
                                  <a:pt x="110" y="70"/>
                                </a:lnTo>
                                <a:lnTo>
                                  <a:pt x="101" y="72"/>
                                </a:lnTo>
                                <a:lnTo>
                                  <a:pt x="40" y="8"/>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2" name="Freeform 62"/>
                          <p:cNvSpPr>
                            <a:spLocks noChangeAspect="1"/>
                          </p:cNvSpPr>
                          <p:nvPr/>
                        </p:nvSpPr>
                        <p:spPr bwMode="auto">
                          <a:xfrm>
                            <a:off x="4530" y="2615"/>
                            <a:ext cx="168" cy="57"/>
                          </a:xfrm>
                          <a:custGeom>
                            <a:avLst/>
                            <a:gdLst>
                              <a:gd name="T0" fmla="*/ 0 w 164"/>
                              <a:gd name="T1" fmla="*/ 18 h 58"/>
                              <a:gd name="T2" fmla="*/ 92 w 164"/>
                              <a:gd name="T3" fmla="*/ 29 h 58"/>
                              <a:gd name="T4" fmla="*/ 157 w 164"/>
                              <a:gd name="T5" fmla="*/ 29 h 58"/>
                              <a:gd name="T6" fmla="*/ 262 w 164"/>
                              <a:gd name="T7" fmla="*/ 29 h 58"/>
                              <a:gd name="T8" fmla="*/ 291 w 164"/>
                              <a:gd name="T9" fmla="*/ 29 h 58"/>
                              <a:gd name="T10" fmla="*/ 338 w 164"/>
                              <a:gd name="T11" fmla="*/ 29 h 58"/>
                              <a:gd name="T12" fmla="*/ 343 w 164"/>
                              <a:gd name="T13" fmla="*/ 29 h 58"/>
                              <a:gd name="T14" fmla="*/ 279 w 164"/>
                              <a:gd name="T15" fmla="*/ 29 h 58"/>
                              <a:gd name="T16" fmla="*/ 268 w 164"/>
                              <a:gd name="T17" fmla="*/ 21 h 58"/>
                              <a:gd name="T18" fmla="*/ 210 w 164"/>
                              <a:gd name="T19" fmla="*/ 11 h 58"/>
                              <a:gd name="T20" fmla="*/ 195 w 164"/>
                              <a:gd name="T21" fmla="*/ 21 h 58"/>
                              <a:gd name="T22" fmla="*/ 140 w 164"/>
                              <a:gd name="T23" fmla="*/ 19 h 58"/>
                              <a:gd name="T24" fmla="*/ 72 w 164"/>
                              <a:gd name="T25" fmla="*/ 2 h 58"/>
                              <a:gd name="T26" fmla="*/ 13 w 164"/>
                              <a:gd name="T27" fmla="*/ 0 h 58"/>
                              <a:gd name="T28" fmla="*/ 0 w 164"/>
                              <a:gd name="T29" fmla="*/ 18 h 58"/>
                              <a:gd name="T30" fmla="*/ 0 w 164"/>
                              <a:gd name="T31" fmla="*/ 18 h 58"/>
                              <a:gd name="T32" fmla="*/ 0 w 164"/>
                              <a:gd name="T33" fmla="*/ 1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58"/>
                              <a:gd name="T53" fmla="*/ 164 w 16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58">
                                <a:moveTo>
                                  <a:pt x="0" y="18"/>
                                </a:moveTo>
                                <a:lnTo>
                                  <a:pt x="46" y="38"/>
                                </a:lnTo>
                                <a:lnTo>
                                  <a:pt x="75" y="38"/>
                                </a:lnTo>
                                <a:lnTo>
                                  <a:pt x="125" y="53"/>
                                </a:lnTo>
                                <a:lnTo>
                                  <a:pt x="138" y="49"/>
                                </a:lnTo>
                                <a:lnTo>
                                  <a:pt x="161" y="57"/>
                                </a:lnTo>
                                <a:lnTo>
                                  <a:pt x="163" y="38"/>
                                </a:lnTo>
                                <a:lnTo>
                                  <a:pt x="133" y="35"/>
                                </a:lnTo>
                                <a:lnTo>
                                  <a:pt x="128" y="21"/>
                                </a:lnTo>
                                <a:lnTo>
                                  <a:pt x="99" y="11"/>
                                </a:lnTo>
                                <a:lnTo>
                                  <a:pt x="93" y="21"/>
                                </a:lnTo>
                                <a:lnTo>
                                  <a:pt x="66" y="19"/>
                                </a:lnTo>
                                <a:lnTo>
                                  <a:pt x="36" y="2"/>
                                </a:lnTo>
                                <a:lnTo>
                                  <a:pt x="13" y="0"/>
                                </a:lnTo>
                                <a:lnTo>
                                  <a:pt x="0"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3" name="Freeform 63"/>
                          <p:cNvSpPr>
                            <a:spLocks noChangeAspect="1"/>
                          </p:cNvSpPr>
                          <p:nvPr/>
                        </p:nvSpPr>
                        <p:spPr bwMode="auto">
                          <a:xfrm>
                            <a:off x="4696" y="2660"/>
                            <a:ext cx="23" cy="16"/>
                          </a:xfrm>
                          <a:custGeom>
                            <a:avLst/>
                            <a:gdLst>
                              <a:gd name="T0" fmla="*/ 0 w 23"/>
                              <a:gd name="T1" fmla="*/ 4 h 16"/>
                              <a:gd name="T2" fmla="*/ 12 w 23"/>
                              <a:gd name="T3" fmla="*/ 15 h 16"/>
                              <a:gd name="T4" fmla="*/ 22 w 23"/>
                              <a:gd name="T5" fmla="*/ 5 h 16"/>
                              <a:gd name="T6" fmla="*/ 15 w 23"/>
                              <a:gd name="T7" fmla="*/ 0 h 16"/>
                              <a:gd name="T8" fmla="*/ 0 w 23"/>
                              <a:gd name="T9" fmla="*/ 4 h 16"/>
                              <a:gd name="T10" fmla="*/ 0 w 23"/>
                              <a:gd name="T11" fmla="*/ 4 h 16"/>
                              <a:gd name="T12" fmla="*/ 0 w 23"/>
                              <a:gd name="T13" fmla="*/ 4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0" y="4"/>
                                </a:moveTo>
                                <a:lnTo>
                                  <a:pt x="12" y="15"/>
                                </a:lnTo>
                                <a:lnTo>
                                  <a:pt x="22" y="5"/>
                                </a:lnTo>
                                <a:lnTo>
                                  <a:pt x="15"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4" name="Freeform 64"/>
                          <p:cNvSpPr>
                            <a:spLocks noChangeAspect="1"/>
                          </p:cNvSpPr>
                          <p:nvPr/>
                        </p:nvSpPr>
                        <p:spPr bwMode="auto">
                          <a:xfrm>
                            <a:off x="4724" y="2662"/>
                            <a:ext cx="144" cy="22"/>
                          </a:xfrm>
                          <a:custGeom>
                            <a:avLst/>
                            <a:gdLst>
                              <a:gd name="T0" fmla="*/ 0 w 142"/>
                              <a:gd name="T1" fmla="*/ 17 h 22"/>
                              <a:gd name="T2" fmla="*/ 20 w 142"/>
                              <a:gd name="T3" fmla="*/ 21 h 22"/>
                              <a:gd name="T4" fmla="*/ 96 w 142"/>
                              <a:gd name="T5" fmla="*/ 10 h 22"/>
                              <a:gd name="T6" fmla="*/ 172 w 142"/>
                              <a:gd name="T7" fmla="*/ 16 h 22"/>
                              <a:gd name="T8" fmla="*/ 215 w 142"/>
                              <a:gd name="T9" fmla="*/ 6 h 22"/>
                              <a:gd name="T10" fmla="*/ 194 w 142"/>
                              <a:gd name="T11" fmla="*/ 2 h 22"/>
                              <a:gd name="T12" fmla="*/ 181 w 142"/>
                              <a:gd name="T13" fmla="*/ 13 h 22"/>
                              <a:gd name="T14" fmla="*/ 123 w 142"/>
                              <a:gd name="T15" fmla="*/ 2 h 22"/>
                              <a:gd name="T16" fmla="*/ 96 w 142"/>
                              <a:gd name="T17" fmla="*/ 10 h 22"/>
                              <a:gd name="T18" fmla="*/ 33 w 142"/>
                              <a:gd name="T19" fmla="*/ 0 h 22"/>
                              <a:gd name="T20" fmla="*/ 69 w 142"/>
                              <a:gd name="T21" fmla="*/ 9 h 22"/>
                              <a:gd name="T22" fmla="*/ 10 w 142"/>
                              <a:gd name="T23" fmla="*/ 3 h 22"/>
                              <a:gd name="T24" fmla="*/ 3 w 142"/>
                              <a:gd name="T25" fmla="*/ 7 h 22"/>
                              <a:gd name="T26" fmla="*/ 0 w 142"/>
                              <a:gd name="T27" fmla="*/ 17 h 22"/>
                              <a:gd name="T28" fmla="*/ 0 w 142"/>
                              <a:gd name="T29" fmla="*/ 17 h 22"/>
                              <a:gd name="T30" fmla="*/ 0 w 142"/>
                              <a:gd name="T31" fmla="*/ 1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2"/>
                              <a:gd name="T50" fmla="*/ 142 w 1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2">
                                <a:moveTo>
                                  <a:pt x="0" y="17"/>
                                </a:moveTo>
                                <a:lnTo>
                                  <a:pt x="20" y="21"/>
                                </a:lnTo>
                                <a:lnTo>
                                  <a:pt x="65" y="10"/>
                                </a:lnTo>
                                <a:lnTo>
                                  <a:pt x="110" y="16"/>
                                </a:lnTo>
                                <a:lnTo>
                                  <a:pt x="141" y="6"/>
                                </a:lnTo>
                                <a:lnTo>
                                  <a:pt x="127" y="2"/>
                                </a:lnTo>
                                <a:lnTo>
                                  <a:pt x="118" y="13"/>
                                </a:lnTo>
                                <a:lnTo>
                                  <a:pt x="84" y="2"/>
                                </a:lnTo>
                                <a:lnTo>
                                  <a:pt x="65" y="10"/>
                                </a:lnTo>
                                <a:lnTo>
                                  <a:pt x="33" y="0"/>
                                </a:lnTo>
                                <a:lnTo>
                                  <a:pt x="38" y="9"/>
                                </a:lnTo>
                                <a:lnTo>
                                  <a:pt x="10" y="3"/>
                                </a:lnTo>
                                <a:lnTo>
                                  <a:pt x="3" y="7"/>
                                </a:lnTo>
                                <a:lnTo>
                                  <a:pt x="0" y="1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5" name="Freeform 65"/>
                          <p:cNvSpPr>
                            <a:spLocks noChangeAspect="1"/>
                          </p:cNvSpPr>
                          <p:nvPr/>
                        </p:nvSpPr>
                        <p:spPr bwMode="auto">
                          <a:xfrm>
                            <a:off x="4898" y="2650"/>
                            <a:ext cx="17" cy="10"/>
                          </a:xfrm>
                          <a:custGeom>
                            <a:avLst/>
                            <a:gdLst>
                              <a:gd name="T0" fmla="*/ 0 w 17"/>
                              <a:gd name="T1" fmla="*/ 9 h 10"/>
                              <a:gd name="T2" fmla="*/ 11 w 17"/>
                              <a:gd name="T3" fmla="*/ 9 h 10"/>
                              <a:gd name="T4" fmla="*/ 16 w 17"/>
                              <a:gd name="T5" fmla="*/ 0 h 10"/>
                              <a:gd name="T6" fmla="*/ 3 w 17"/>
                              <a:gd name="T7" fmla="*/ 2 h 10"/>
                              <a:gd name="T8" fmla="*/ 0 w 17"/>
                              <a:gd name="T9" fmla="*/ 9 h 10"/>
                              <a:gd name="T10" fmla="*/ 0 w 17"/>
                              <a:gd name="T11" fmla="*/ 9 h 10"/>
                              <a:gd name="T12" fmla="*/ 0 w 17"/>
                              <a:gd name="T13" fmla="*/ 9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0" y="9"/>
                                </a:moveTo>
                                <a:lnTo>
                                  <a:pt x="11" y="9"/>
                                </a:lnTo>
                                <a:lnTo>
                                  <a:pt x="16" y="0"/>
                                </a:lnTo>
                                <a:lnTo>
                                  <a:pt x="3" y="2"/>
                                </a:lnTo>
                                <a:lnTo>
                                  <a:pt x="0" y="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6" name="Freeform 66"/>
                          <p:cNvSpPr>
                            <a:spLocks noChangeAspect="1"/>
                          </p:cNvSpPr>
                          <p:nvPr/>
                        </p:nvSpPr>
                        <p:spPr bwMode="auto">
                          <a:xfrm>
                            <a:off x="4779" y="2689"/>
                            <a:ext cx="35" cy="18"/>
                          </a:xfrm>
                          <a:custGeom>
                            <a:avLst/>
                            <a:gdLst>
                              <a:gd name="T0" fmla="*/ 0 w 34"/>
                              <a:gd name="T1" fmla="*/ 1 h 19"/>
                              <a:gd name="T2" fmla="*/ 2 w 34"/>
                              <a:gd name="T3" fmla="*/ 8 h 19"/>
                              <a:gd name="T4" fmla="*/ 60 w 34"/>
                              <a:gd name="T5" fmla="*/ 9 h 19"/>
                              <a:gd name="T6" fmla="*/ 76 w 34"/>
                              <a:gd name="T7" fmla="*/ 9 h 19"/>
                              <a:gd name="T8" fmla="*/ 49 w 34"/>
                              <a:gd name="T9" fmla="*/ 0 h 19"/>
                              <a:gd name="T10" fmla="*/ 0 w 34"/>
                              <a:gd name="T11" fmla="*/ 1 h 19"/>
                              <a:gd name="T12" fmla="*/ 0 w 34"/>
                              <a:gd name="T13" fmla="*/ 1 h 19"/>
                              <a:gd name="T14" fmla="*/ 0 w 34"/>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9"/>
                              <a:gd name="T26" fmla="*/ 34 w 3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9">
                                <a:moveTo>
                                  <a:pt x="0" y="1"/>
                                </a:moveTo>
                                <a:lnTo>
                                  <a:pt x="2" y="8"/>
                                </a:lnTo>
                                <a:lnTo>
                                  <a:pt x="25" y="18"/>
                                </a:lnTo>
                                <a:lnTo>
                                  <a:pt x="33" y="14"/>
                                </a:lnTo>
                                <a:lnTo>
                                  <a:pt x="18" y="0"/>
                                </a:lnTo>
                                <a:lnTo>
                                  <a:pt x="0" y="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7" name="Freeform 67"/>
                          <p:cNvSpPr>
                            <a:spLocks noChangeAspect="1"/>
                          </p:cNvSpPr>
                          <p:nvPr/>
                        </p:nvSpPr>
                        <p:spPr bwMode="auto">
                          <a:xfrm>
                            <a:off x="4529" y="2528"/>
                            <a:ext cx="30" cy="32"/>
                          </a:xfrm>
                          <a:custGeom>
                            <a:avLst/>
                            <a:gdLst>
                              <a:gd name="T0" fmla="*/ 0 w 28"/>
                              <a:gd name="T1" fmla="*/ 8 h 32"/>
                              <a:gd name="T2" fmla="*/ 81 w 28"/>
                              <a:gd name="T3" fmla="*/ 10 h 32"/>
                              <a:gd name="T4" fmla="*/ 107 w 28"/>
                              <a:gd name="T5" fmla="*/ 25 h 32"/>
                              <a:gd name="T6" fmla="*/ 213 w 28"/>
                              <a:gd name="T7" fmla="*/ 31 h 32"/>
                              <a:gd name="T8" fmla="*/ 228 w 28"/>
                              <a:gd name="T9" fmla="*/ 20 h 32"/>
                              <a:gd name="T10" fmla="*/ 199 w 28"/>
                              <a:gd name="T11" fmla="*/ 19 h 32"/>
                              <a:gd name="T12" fmla="*/ 123 w 28"/>
                              <a:gd name="T13" fmla="*/ 0 h 32"/>
                              <a:gd name="T14" fmla="*/ 0 w 28"/>
                              <a:gd name="T15" fmla="*/ 8 h 32"/>
                              <a:gd name="T16" fmla="*/ 0 w 28"/>
                              <a:gd name="T17" fmla="*/ 8 h 32"/>
                              <a:gd name="T18" fmla="*/ 0 w 28"/>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2"/>
                              <a:gd name="T32" fmla="*/ 28 w 2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2">
                                <a:moveTo>
                                  <a:pt x="0" y="8"/>
                                </a:moveTo>
                                <a:lnTo>
                                  <a:pt x="9" y="10"/>
                                </a:lnTo>
                                <a:lnTo>
                                  <a:pt x="13" y="25"/>
                                </a:lnTo>
                                <a:lnTo>
                                  <a:pt x="25" y="31"/>
                                </a:lnTo>
                                <a:lnTo>
                                  <a:pt x="27" y="20"/>
                                </a:lnTo>
                                <a:lnTo>
                                  <a:pt x="23" y="19"/>
                                </a:lnTo>
                                <a:lnTo>
                                  <a:pt x="15"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8" name="Freeform 68"/>
                          <p:cNvSpPr>
                            <a:spLocks noChangeAspect="1"/>
                          </p:cNvSpPr>
                          <p:nvPr/>
                        </p:nvSpPr>
                        <p:spPr bwMode="auto">
                          <a:xfrm>
                            <a:off x="4574" y="2547"/>
                            <a:ext cx="15" cy="16"/>
                          </a:xfrm>
                          <a:custGeom>
                            <a:avLst/>
                            <a:gdLst>
                              <a:gd name="T0" fmla="*/ 0 w 14"/>
                              <a:gd name="T1" fmla="*/ 12 h 16"/>
                              <a:gd name="T2" fmla="*/ 76 w 14"/>
                              <a:gd name="T3" fmla="*/ 15 h 16"/>
                              <a:gd name="T4" fmla="*/ 107 w 14"/>
                              <a:gd name="T5" fmla="*/ 5 h 16"/>
                              <a:gd name="T6" fmla="*/ 3 w 14"/>
                              <a:gd name="T7" fmla="*/ 0 h 16"/>
                              <a:gd name="T8" fmla="*/ 0 w 14"/>
                              <a:gd name="T9" fmla="*/ 12 h 16"/>
                              <a:gd name="T10" fmla="*/ 0 w 14"/>
                              <a:gd name="T11" fmla="*/ 12 h 16"/>
                              <a:gd name="T12" fmla="*/ 0 w 14"/>
                              <a:gd name="T13" fmla="*/ 12 h 16"/>
                              <a:gd name="T14" fmla="*/ 0 60000 65536"/>
                              <a:gd name="T15" fmla="*/ 0 60000 65536"/>
                              <a:gd name="T16" fmla="*/ 0 60000 65536"/>
                              <a:gd name="T17" fmla="*/ 0 60000 65536"/>
                              <a:gd name="T18" fmla="*/ 0 60000 65536"/>
                              <a:gd name="T19" fmla="*/ 0 60000 65536"/>
                              <a:gd name="T20" fmla="*/ 0 60000 65536"/>
                              <a:gd name="T21" fmla="*/ 0 w 14"/>
                              <a:gd name="T22" fmla="*/ 0 h 16"/>
                              <a:gd name="T23" fmla="*/ 14 w 1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6">
                                <a:moveTo>
                                  <a:pt x="0" y="12"/>
                                </a:moveTo>
                                <a:lnTo>
                                  <a:pt x="8" y="15"/>
                                </a:lnTo>
                                <a:lnTo>
                                  <a:pt x="13" y="5"/>
                                </a:lnTo>
                                <a:lnTo>
                                  <a:pt x="3" y="0"/>
                                </a:lnTo>
                                <a:lnTo>
                                  <a:pt x="0" y="1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09" name="Freeform 69"/>
                          <p:cNvSpPr>
                            <a:spLocks noChangeAspect="1"/>
                          </p:cNvSpPr>
                          <p:nvPr/>
                        </p:nvSpPr>
                        <p:spPr bwMode="auto">
                          <a:xfrm>
                            <a:off x="4785" y="2461"/>
                            <a:ext cx="119" cy="152"/>
                          </a:xfrm>
                          <a:custGeom>
                            <a:avLst/>
                            <a:gdLst>
                              <a:gd name="T0" fmla="*/ 0 w 118"/>
                              <a:gd name="T1" fmla="*/ 55 h 155"/>
                              <a:gd name="T2" fmla="*/ 1 w 118"/>
                              <a:gd name="T3" fmla="*/ 62 h 155"/>
                              <a:gd name="T4" fmla="*/ 11 w 118"/>
                              <a:gd name="T5" fmla="*/ 62 h 155"/>
                              <a:gd name="T6" fmla="*/ 13 w 118"/>
                              <a:gd name="T7" fmla="*/ 67 h 155"/>
                              <a:gd name="T8" fmla="*/ 9 w 118"/>
                              <a:gd name="T9" fmla="*/ 82 h 155"/>
                              <a:gd name="T10" fmla="*/ 26 w 118"/>
                              <a:gd name="T11" fmla="*/ 81 h 155"/>
                              <a:gd name="T12" fmla="*/ 26 w 118"/>
                              <a:gd name="T13" fmla="*/ 57 h 155"/>
                              <a:gd name="T14" fmla="*/ 33 w 118"/>
                              <a:gd name="T15" fmla="*/ 54 h 155"/>
                              <a:gd name="T16" fmla="*/ 41 w 118"/>
                              <a:gd name="T17" fmla="*/ 54 h 155"/>
                              <a:gd name="T18" fmla="*/ 36 w 118"/>
                              <a:gd name="T19" fmla="*/ 61 h 155"/>
                              <a:gd name="T20" fmla="*/ 50 w 118"/>
                              <a:gd name="T21" fmla="*/ 68 h 155"/>
                              <a:gd name="T22" fmla="*/ 49 w 118"/>
                              <a:gd name="T23" fmla="*/ 73 h 155"/>
                              <a:gd name="T24" fmla="*/ 55 w 118"/>
                              <a:gd name="T25" fmla="*/ 74 h 155"/>
                              <a:gd name="T26" fmla="*/ 93 w 118"/>
                              <a:gd name="T27" fmla="*/ 73 h 155"/>
                              <a:gd name="T28" fmla="*/ 91 w 118"/>
                              <a:gd name="T29" fmla="*/ 79 h 155"/>
                              <a:gd name="T30" fmla="*/ 99 w 118"/>
                              <a:gd name="T31" fmla="*/ 83 h 155"/>
                              <a:gd name="T32" fmla="*/ 107 w 118"/>
                              <a:gd name="T33" fmla="*/ 79 h 155"/>
                              <a:gd name="T34" fmla="*/ 109 w 118"/>
                              <a:gd name="T35" fmla="*/ 74 h 155"/>
                              <a:gd name="T36" fmla="*/ 90 w 118"/>
                              <a:gd name="T37" fmla="*/ 62 h 155"/>
                              <a:gd name="T38" fmla="*/ 97 w 118"/>
                              <a:gd name="T39" fmla="*/ 59 h 155"/>
                              <a:gd name="T40" fmla="*/ 49 w 118"/>
                              <a:gd name="T41" fmla="*/ 45 h 155"/>
                              <a:gd name="T42" fmla="*/ 107 w 118"/>
                              <a:gd name="T43" fmla="*/ 25 h 155"/>
                              <a:gd name="T44" fmla="*/ 117 w 118"/>
                              <a:gd name="T45" fmla="*/ 25 h 155"/>
                              <a:gd name="T46" fmla="*/ 110 w 118"/>
                              <a:gd name="T47" fmla="*/ 25 h 155"/>
                              <a:gd name="T48" fmla="*/ 33 w 118"/>
                              <a:gd name="T49" fmla="*/ 34 h 155"/>
                              <a:gd name="T50" fmla="*/ 32 w 118"/>
                              <a:gd name="T51" fmla="*/ 25 h 155"/>
                              <a:gd name="T52" fmla="*/ 24 w 118"/>
                              <a:gd name="T53" fmla="*/ 25 h 155"/>
                              <a:gd name="T54" fmla="*/ 24 w 118"/>
                              <a:gd name="T55" fmla="*/ 25 h 155"/>
                              <a:gd name="T56" fmla="*/ 34 w 118"/>
                              <a:gd name="T57" fmla="*/ 25 h 155"/>
                              <a:gd name="T58" fmla="*/ 117 w 118"/>
                              <a:gd name="T59" fmla="*/ 25 h 155"/>
                              <a:gd name="T60" fmla="*/ 137 w 118"/>
                              <a:gd name="T61" fmla="*/ 24 h 155"/>
                              <a:gd name="T62" fmla="*/ 148 w 118"/>
                              <a:gd name="T63" fmla="*/ 5 h 155"/>
                              <a:gd name="T64" fmla="*/ 144 w 118"/>
                              <a:gd name="T65" fmla="*/ 0 h 155"/>
                              <a:gd name="T66" fmla="*/ 125 w 118"/>
                              <a:gd name="T67" fmla="*/ 18 h 155"/>
                              <a:gd name="T68" fmla="*/ 107 w 118"/>
                              <a:gd name="T69" fmla="*/ 19 h 155"/>
                              <a:gd name="T70" fmla="*/ 37 w 118"/>
                              <a:gd name="T71" fmla="*/ 9 h 155"/>
                              <a:gd name="T72" fmla="*/ 33 w 118"/>
                              <a:gd name="T73" fmla="*/ 21 h 155"/>
                              <a:gd name="T74" fmla="*/ 21 w 118"/>
                              <a:gd name="T75" fmla="*/ 21 h 155"/>
                              <a:gd name="T76" fmla="*/ 18 w 118"/>
                              <a:gd name="T77" fmla="*/ 25 h 155"/>
                              <a:gd name="T78" fmla="*/ 0 w 118"/>
                              <a:gd name="T79" fmla="*/ 55 h 155"/>
                              <a:gd name="T80" fmla="*/ 0 w 118"/>
                              <a:gd name="T81" fmla="*/ 55 h 155"/>
                              <a:gd name="T82" fmla="*/ 0 w 118"/>
                              <a:gd name="T83" fmla="*/ 55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
                              <a:gd name="T127" fmla="*/ 0 h 155"/>
                              <a:gd name="T128" fmla="*/ 118 w 118"/>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 h="155">
                                <a:moveTo>
                                  <a:pt x="0" y="95"/>
                                </a:moveTo>
                                <a:lnTo>
                                  <a:pt x="1" y="109"/>
                                </a:lnTo>
                                <a:lnTo>
                                  <a:pt x="11" y="109"/>
                                </a:lnTo>
                                <a:lnTo>
                                  <a:pt x="13" y="119"/>
                                </a:lnTo>
                                <a:lnTo>
                                  <a:pt x="9" y="152"/>
                                </a:lnTo>
                                <a:lnTo>
                                  <a:pt x="26" y="150"/>
                                </a:lnTo>
                                <a:lnTo>
                                  <a:pt x="26" y="99"/>
                                </a:lnTo>
                                <a:lnTo>
                                  <a:pt x="33" y="93"/>
                                </a:lnTo>
                                <a:lnTo>
                                  <a:pt x="41" y="93"/>
                                </a:lnTo>
                                <a:lnTo>
                                  <a:pt x="36" y="108"/>
                                </a:lnTo>
                                <a:lnTo>
                                  <a:pt x="50" y="121"/>
                                </a:lnTo>
                                <a:lnTo>
                                  <a:pt x="49" y="133"/>
                                </a:lnTo>
                                <a:lnTo>
                                  <a:pt x="55" y="137"/>
                                </a:lnTo>
                                <a:lnTo>
                                  <a:pt x="62" y="132"/>
                                </a:lnTo>
                                <a:lnTo>
                                  <a:pt x="60" y="147"/>
                                </a:lnTo>
                                <a:lnTo>
                                  <a:pt x="68" y="154"/>
                                </a:lnTo>
                                <a:lnTo>
                                  <a:pt x="76" y="147"/>
                                </a:lnTo>
                                <a:lnTo>
                                  <a:pt x="78" y="135"/>
                                </a:lnTo>
                                <a:lnTo>
                                  <a:pt x="59" y="109"/>
                                </a:lnTo>
                                <a:lnTo>
                                  <a:pt x="66" y="103"/>
                                </a:lnTo>
                                <a:lnTo>
                                  <a:pt x="49" y="76"/>
                                </a:lnTo>
                                <a:lnTo>
                                  <a:pt x="76" y="54"/>
                                </a:lnTo>
                                <a:lnTo>
                                  <a:pt x="86" y="54"/>
                                </a:lnTo>
                                <a:lnTo>
                                  <a:pt x="79" y="49"/>
                                </a:lnTo>
                                <a:lnTo>
                                  <a:pt x="33" y="65"/>
                                </a:lnTo>
                                <a:lnTo>
                                  <a:pt x="32" y="54"/>
                                </a:lnTo>
                                <a:lnTo>
                                  <a:pt x="24" y="50"/>
                                </a:lnTo>
                                <a:lnTo>
                                  <a:pt x="24" y="38"/>
                                </a:lnTo>
                                <a:lnTo>
                                  <a:pt x="34" y="27"/>
                                </a:lnTo>
                                <a:lnTo>
                                  <a:pt x="86" y="30"/>
                                </a:lnTo>
                                <a:lnTo>
                                  <a:pt x="106" y="24"/>
                                </a:lnTo>
                                <a:lnTo>
                                  <a:pt x="117" y="5"/>
                                </a:lnTo>
                                <a:lnTo>
                                  <a:pt x="113" y="0"/>
                                </a:lnTo>
                                <a:lnTo>
                                  <a:pt x="94" y="18"/>
                                </a:lnTo>
                                <a:lnTo>
                                  <a:pt x="76" y="19"/>
                                </a:lnTo>
                                <a:lnTo>
                                  <a:pt x="37" y="9"/>
                                </a:lnTo>
                                <a:lnTo>
                                  <a:pt x="33" y="21"/>
                                </a:lnTo>
                                <a:lnTo>
                                  <a:pt x="21" y="21"/>
                                </a:lnTo>
                                <a:lnTo>
                                  <a:pt x="18" y="49"/>
                                </a:lnTo>
                                <a:lnTo>
                                  <a:pt x="0" y="9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0" name="Freeform 70"/>
                          <p:cNvSpPr>
                            <a:spLocks noChangeAspect="1"/>
                          </p:cNvSpPr>
                          <p:nvPr/>
                        </p:nvSpPr>
                        <p:spPr bwMode="auto">
                          <a:xfrm>
                            <a:off x="4942" y="2452"/>
                            <a:ext cx="26" cy="63"/>
                          </a:xfrm>
                          <a:custGeom>
                            <a:avLst/>
                            <a:gdLst>
                              <a:gd name="T0" fmla="*/ 0 w 25"/>
                              <a:gd name="T1" fmla="*/ 22 h 64"/>
                              <a:gd name="T2" fmla="*/ 4 w 25"/>
                              <a:gd name="T3" fmla="*/ 32 h 64"/>
                              <a:gd name="T4" fmla="*/ 64 w 25"/>
                              <a:gd name="T5" fmla="*/ 32 h 64"/>
                              <a:gd name="T6" fmla="*/ 11 w 25"/>
                              <a:gd name="T7" fmla="*/ 32 h 64"/>
                              <a:gd name="T8" fmla="*/ 12 w 25"/>
                              <a:gd name="T9" fmla="*/ 32 h 64"/>
                              <a:gd name="T10" fmla="*/ 67 w 25"/>
                              <a:gd name="T11" fmla="*/ 32 h 64"/>
                              <a:gd name="T12" fmla="*/ 58 w 25"/>
                              <a:gd name="T13" fmla="*/ 28 h 64"/>
                              <a:gd name="T14" fmla="*/ 76 w 25"/>
                              <a:gd name="T15" fmla="*/ 22 h 64"/>
                              <a:gd name="T16" fmla="*/ 76 w 25"/>
                              <a:gd name="T17" fmla="*/ 12 h 64"/>
                              <a:gd name="T18" fmla="*/ 50 w 25"/>
                              <a:gd name="T19" fmla="*/ 18 h 64"/>
                              <a:gd name="T20" fmla="*/ 11 w 25"/>
                              <a:gd name="T21" fmla="*/ 0 h 64"/>
                              <a:gd name="T22" fmla="*/ 4 w 25"/>
                              <a:gd name="T23" fmla="*/ 6 h 64"/>
                              <a:gd name="T24" fmla="*/ 0 w 25"/>
                              <a:gd name="T25" fmla="*/ 22 h 64"/>
                              <a:gd name="T26" fmla="*/ 0 w 25"/>
                              <a:gd name="T27" fmla="*/ 22 h 64"/>
                              <a:gd name="T28" fmla="*/ 0 w 25"/>
                              <a:gd name="T29" fmla="*/ 22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64"/>
                              <a:gd name="T47" fmla="*/ 25 w 2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64">
                                <a:moveTo>
                                  <a:pt x="0" y="22"/>
                                </a:moveTo>
                                <a:lnTo>
                                  <a:pt x="4" y="49"/>
                                </a:lnTo>
                                <a:lnTo>
                                  <a:pt x="20" y="63"/>
                                </a:lnTo>
                                <a:lnTo>
                                  <a:pt x="11" y="46"/>
                                </a:lnTo>
                                <a:lnTo>
                                  <a:pt x="12" y="36"/>
                                </a:lnTo>
                                <a:lnTo>
                                  <a:pt x="21" y="36"/>
                                </a:lnTo>
                                <a:lnTo>
                                  <a:pt x="17" y="28"/>
                                </a:lnTo>
                                <a:lnTo>
                                  <a:pt x="24" y="22"/>
                                </a:lnTo>
                                <a:lnTo>
                                  <a:pt x="24" y="12"/>
                                </a:lnTo>
                                <a:lnTo>
                                  <a:pt x="13" y="18"/>
                                </a:lnTo>
                                <a:lnTo>
                                  <a:pt x="11" y="0"/>
                                </a:lnTo>
                                <a:lnTo>
                                  <a:pt x="4" y="6"/>
                                </a:lnTo>
                                <a:lnTo>
                                  <a:pt x="0"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1" name="Freeform 71"/>
                          <p:cNvSpPr>
                            <a:spLocks noChangeAspect="1"/>
                          </p:cNvSpPr>
                          <p:nvPr/>
                        </p:nvSpPr>
                        <p:spPr bwMode="auto">
                          <a:xfrm>
                            <a:off x="4916" y="2562"/>
                            <a:ext cx="24" cy="14"/>
                          </a:xfrm>
                          <a:custGeom>
                            <a:avLst/>
                            <a:gdLst>
                              <a:gd name="T0" fmla="*/ 0 w 23"/>
                              <a:gd name="T1" fmla="*/ 1 h 14"/>
                              <a:gd name="T2" fmla="*/ 57 w 23"/>
                              <a:gd name="T3" fmla="*/ 13 h 14"/>
                              <a:gd name="T4" fmla="*/ 77 w 23"/>
                              <a:gd name="T5" fmla="*/ 8 h 14"/>
                              <a:gd name="T6" fmla="*/ 65 w 23"/>
                              <a:gd name="T7" fmla="*/ 0 h 14"/>
                              <a:gd name="T8" fmla="*/ 0 w 23"/>
                              <a:gd name="T9" fmla="*/ 1 h 14"/>
                              <a:gd name="T10" fmla="*/ 0 w 23"/>
                              <a:gd name="T11" fmla="*/ 1 h 14"/>
                              <a:gd name="T12" fmla="*/ 0 w 23"/>
                              <a:gd name="T13" fmla="*/ 1 h 14"/>
                              <a:gd name="T14" fmla="*/ 0 60000 65536"/>
                              <a:gd name="T15" fmla="*/ 0 60000 65536"/>
                              <a:gd name="T16" fmla="*/ 0 60000 65536"/>
                              <a:gd name="T17" fmla="*/ 0 60000 65536"/>
                              <a:gd name="T18" fmla="*/ 0 60000 65536"/>
                              <a:gd name="T19" fmla="*/ 0 60000 65536"/>
                              <a:gd name="T20" fmla="*/ 0 60000 65536"/>
                              <a:gd name="T21" fmla="*/ 0 w 23"/>
                              <a:gd name="T22" fmla="*/ 0 h 14"/>
                              <a:gd name="T23" fmla="*/ 23 w 2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
                                <a:moveTo>
                                  <a:pt x="0" y="1"/>
                                </a:moveTo>
                                <a:lnTo>
                                  <a:pt x="15" y="13"/>
                                </a:lnTo>
                                <a:lnTo>
                                  <a:pt x="22" y="8"/>
                                </a:lnTo>
                                <a:lnTo>
                                  <a:pt x="18" y="0"/>
                                </a:lnTo>
                                <a:lnTo>
                                  <a:pt x="0" y="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2" name="Freeform 72"/>
                          <p:cNvSpPr>
                            <a:spLocks noChangeAspect="1"/>
                          </p:cNvSpPr>
                          <p:nvPr/>
                        </p:nvSpPr>
                        <p:spPr bwMode="auto">
                          <a:xfrm>
                            <a:off x="4952" y="2553"/>
                            <a:ext cx="52" cy="23"/>
                          </a:xfrm>
                          <a:custGeom>
                            <a:avLst/>
                            <a:gdLst>
                              <a:gd name="T0" fmla="*/ 0 w 51"/>
                              <a:gd name="T1" fmla="*/ 10 h 24"/>
                              <a:gd name="T2" fmla="*/ 85 w 51"/>
                              <a:gd name="T3" fmla="*/ 12 h 24"/>
                              <a:gd name="T4" fmla="*/ 77 w 51"/>
                              <a:gd name="T5" fmla="*/ 6 h 24"/>
                              <a:gd name="T6" fmla="*/ 61 w 51"/>
                              <a:gd name="T7" fmla="*/ 0 h 24"/>
                              <a:gd name="T8" fmla="*/ 5 w 51"/>
                              <a:gd name="T9" fmla="*/ 2 h 24"/>
                              <a:gd name="T10" fmla="*/ 0 w 51"/>
                              <a:gd name="T11" fmla="*/ 10 h 24"/>
                              <a:gd name="T12" fmla="*/ 0 w 51"/>
                              <a:gd name="T13" fmla="*/ 10 h 24"/>
                              <a:gd name="T14" fmla="*/ 0 w 51"/>
                              <a:gd name="T15" fmla="*/ 10 h 2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24"/>
                              <a:gd name="T26" fmla="*/ 51 w 5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24">
                                <a:moveTo>
                                  <a:pt x="0" y="10"/>
                                </a:moveTo>
                                <a:lnTo>
                                  <a:pt x="50" y="23"/>
                                </a:lnTo>
                                <a:lnTo>
                                  <a:pt x="46" y="6"/>
                                </a:lnTo>
                                <a:lnTo>
                                  <a:pt x="30" y="0"/>
                                </a:lnTo>
                                <a:lnTo>
                                  <a:pt x="5" y="2"/>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3" name="Freeform 73"/>
                          <p:cNvSpPr>
                            <a:spLocks noChangeAspect="1"/>
                          </p:cNvSpPr>
                          <p:nvPr/>
                        </p:nvSpPr>
                        <p:spPr bwMode="auto">
                          <a:xfrm>
                            <a:off x="4998" y="2497"/>
                            <a:ext cx="19" cy="9"/>
                          </a:xfrm>
                          <a:custGeom>
                            <a:avLst/>
                            <a:gdLst>
                              <a:gd name="T0" fmla="*/ 0 w 18"/>
                              <a:gd name="T1" fmla="*/ 3 h 9"/>
                              <a:gd name="T2" fmla="*/ 8 w 18"/>
                              <a:gd name="T3" fmla="*/ 8 h 9"/>
                              <a:gd name="T4" fmla="*/ 88 w 18"/>
                              <a:gd name="T5" fmla="*/ 5 h 9"/>
                              <a:gd name="T6" fmla="*/ 8 w 18"/>
                              <a:gd name="T7" fmla="*/ 0 h 9"/>
                              <a:gd name="T8" fmla="*/ 0 w 18"/>
                              <a:gd name="T9" fmla="*/ 3 h 9"/>
                              <a:gd name="T10" fmla="*/ 0 w 18"/>
                              <a:gd name="T11" fmla="*/ 3 h 9"/>
                              <a:gd name="T12" fmla="*/ 0 w 18"/>
                              <a:gd name="T13" fmla="*/ 3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0" y="3"/>
                                </a:moveTo>
                                <a:lnTo>
                                  <a:pt x="8" y="8"/>
                                </a:lnTo>
                                <a:lnTo>
                                  <a:pt x="17" y="5"/>
                                </a:lnTo>
                                <a:lnTo>
                                  <a:pt x="8" y="0"/>
                                </a:lnTo>
                                <a:lnTo>
                                  <a:pt x="0"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4" name="Freeform 74"/>
                          <p:cNvSpPr>
                            <a:spLocks noChangeAspect="1"/>
                          </p:cNvSpPr>
                          <p:nvPr/>
                        </p:nvSpPr>
                        <p:spPr bwMode="auto">
                          <a:xfrm>
                            <a:off x="4748" y="2265"/>
                            <a:ext cx="43" cy="61"/>
                          </a:xfrm>
                          <a:custGeom>
                            <a:avLst/>
                            <a:gdLst>
                              <a:gd name="T0" fmla="*/ 0 w 43"/>
                              <a:gd name="T1" fmla="*/ 60 h 61"/>
                              <a:gd name="T2" fmla="*/ 42 w 43"/>
                              <a:gd name="T3" fmla="*/ 16 h 61"/>
                              <a:gd name="T4" fmla="*/ 37 w 43"/>
                              <a:gd name="T5" fmla="*/ 0 h 61"/>
                              <a:gd name="T6" fmla="*/ 32 w 43"/>
                              <a:gd name="T7" fmla="*/ 16 h 61"/>
                              <a:gd name="T8" fmla="*/ 0 w 43"/>
                              <a:gd name="T9" fmla="*/ 60 h 61"/>
                              <a:gd name="T10" fmla="*/ 0 w 43"/>
                              <a:gd name="T11" fmla="*/ 60 h 61"/>
                              <a:gd name="T12" fmla="*/ 0 w 43"/>
                              <a:gd name="T13" fmla="*/ 60 h 61"/>
                              <a:gd name="T14" fmla="*/ 0 60000 65536"/>
                              <a:gd name="T15" fmla="*/ 0 60000 65536"/>
                              <a:gd name="T16" fmla="*/ 0 60000 65536"/>
                              <a:gd name="T17" fmla="*/ 0 60000 65536"/>
                              <a:gd name="T18" fmla="*/ 0 60000 65536"/>
                              <a:gd name="T19" fmla="*/ 0 60000 65536"/>
                              <a:gd name="T20" fmla="*/ 0 60000 65536"/>
                              <a:gd name="T21" fmla="*/ 0 w 43"/>
                              <a:gd name="T22" fmla="*/ 0 h 61"/>
                              <a:gd name="T23" fmla="*/ 43 w 4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1">
                                <a:moveTo>
                                  <a:pt x="0" y="60"/>
                                </a:moveTo>
                                <a:lnTo>
                                  <a:pt x="42" y="16"/>
                                </a:lnTo>
                                <a:lnTo>
                                  <a:pt x="37" y="0"/>
                                </a:lnTo>
                                <a:lnTo>
                                  <a:pt x="32" y="16"/>
                                </a:lnTo>
                                <a:lnTo>
                                  <a:pt x="0" y="6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5" name="Freeform 75"/>
                          <p:cNvSpPr>
                            <a:spLocks noChangeAspect="1"/>
                          </p:cNvSpPr>
                          <p:nvPr/>
                        </p:nvSpPr>
                        <p:spPr bwMode="auto">
                          <a:xfrm>
                            <a:off x="4829" y="2254"/>
                            <a:ext cx="53" cy="60"/>
                          </a:xfrm>
                          <a:custGeom>
                            <a:avLst/>
                            <a:gdLst>
                              <a:gd name="T0" fmla="*/ 2 w 53"/>
                              <a:gd name="T1" fmla="*/ 27 h 61"/>
                              <a:gd name="T2" fmla="*/ 18 w 53"/>
                              <a:gd name="T3" fmla="*/ 29 h 61"/>
                              <a:gd name="T4" fmla="*/ 19 w 53"/>
                              <a:gd name="T5" fmla="*/ 30 h 61"/>
                              <a:gd name="T6" fmla="*/ 14 w 53"/>
                              <a:gd name="T7" fmla="*/ 30 h 61"/>
                              <a:gd name="T8" fmla="*/ 24 w 53"/>
                              <a:gd name="T9" fmla="*/ 30 h 61"/>
                              <a:gd name="T10" fmla="*/ 32 w 53"/>
                              <a:gd name="T11" fmla="*/ 30 h 61"/>
                              <a:gd name="T12" fmla="*/ 26 w 53"/>
                              <a:gd name="T13" fmla="*/ 30 h 61"/>
                              <a:gd name="T14" fmla="*/ 34 w 53"/>
                              <a:gd name="T15" fmla="*/ 30 h 61"/>
                              <a:gd name="T16" fmla="*/ 37 w 53"/>
                              <a:gd name="T17" fmla="*/ 30 h 61"/>
                              <a:gd name="T18" fmla="*/ 42 w 53"/>
                              <a:gd name="T19" fmla="*/ 30 h 61"/>
                              <a:gd name="T20" fmla="*/ 52 w 53"/>
                              <a:gd name="T21" fmla="*/ 30 h 61"/>
                              <a:gd name="T22" fmla="*/ 50 w 53"/>
                              <a:gd name="T23" fmla="*/ 30 h 61"/>
                              <a:gd name="T24" fmla="*/ 42 w 53"/>
                              <a:gd name="T25" fmla="*/ 30 h 61"/>
                              <a:gd name="T26" fmla="*/ 40 w 53"/>
                              <a:gd name="T27" fmla="*/ 15 h 61"/>
                              <a:gd name="T28" fmla="*/ 29 w 53"/>
                              <a:gd name="T29" fmla="*/ 29 h 61"/>
                              <a:gd name="T30" fmla="*/ 24 w 53"/>
                              <a:gd name="T31" fmla="*/ 7 h 61"/>
                              <a:gd name="T32" fmla="*/ 12 w 53"/>
                              <a:gd name="T33" fmla="*/ 7 h 61"/>
                              <a:gd name="T34" fmla="*/ 11 w 53"/>
                              <a:gd name="T35" fmla="*/ 2 h 61"/>
                              <a:gd name="T36" fmla="*/ 0 w 53"/>
                              <a:gd name="T37" fmla="*/ 0 h 61"/>
                              <a:gd name="T38" fmla="*/ 2 w 53"/>
                              <a:gd name="T39" fmla="*/ 27 h 61"/>
                              <a:gd name="T40" fmla="*/ 2 w 53"/>
                              <a:gd name="T41" fmla="*/ 27 h 61"/>
                              <a:gd name="T42" fmla="*/ 2 w 5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1"/>
                              <a:gd name="T68" fmla="*/ 53 w 5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1">
                                <a:moveTo>
                                  <a:pt x="2" y="27"/>
                                </a:moveTo>
                                <a:lnTo>
                                  <a:pt x="18" y="29"/>
                                </a:lnTo>
                                <a:lnTo>
                                  <a:pt x="19" y="38"/>
                                </a:lnTo>
                                <a:lnTo>
                                  <a:pt x="14" y="43"/>
                                </a:lnTo>
                                <a:lnTo>
                                  <a:pt x="24" y="60"/>
                                </a:lnTo>
                                <a:lnTo>
                                  <a:pt x="32" y="53"/>
                                </a:lnTo>
                                <a:lnTo>
                                  <a:pt x="26" y="43"/>
                                </a:lnTo>
                                <a:lnTo>
                                  <a:pt x="34" y="46"/>
                                </a:lnTo>
                                <a:lnTo>
                                  <a:pt x="37" y="39"/>
                                </a:lnTo>
                                <a:lnTo>
                                  <a:pt x="42" y="46"/>
                                </a:lnTo>
                                <a:lnTo>
                                  <a:pt x="52" y="44"/>
                                </a:lnTo>
                                <a:lnTo>
                                  <a:pt x="50" y="35"/>
                                </a:lnTo>
                                <a:lnTo>
                                  <a:pt x="42" y="34"/>
                                </a:lnTo>
                                <a:lnTo>
                                  <a:pt x="40" y="15"/>
                                </a:lnTo>
                                <a:lnTo>
                                  <a:pt x="29" y="29"/>
                                </a:lnTo>
                                <a:lnTo>
                                  <a:pt x="24" y="7"/>
                                </a:lnTo>
                                <a:lnTo>
                                  <a:pt x="12" y="7"/>
                                </a:lnTo>
                                <a:lnTo>
                                  <a:pt x="11" y="2"/>
                                </a:lnTo>
                                <a:lnTo>
                                  <a:pt x="0" y="0"/>
                                </a:lnTo>
                                <a:lnTo>
                                  <a:pt x="2"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6" name="Freeform 76"/>
                          <p:cNvSpPr>
                            <a:spLocks noChangeAspect="1"/>
                          </p:cNvSpPr>
                          <p:nvPr/>
                        </p:nvSpPr>
                        <p:spPr bwMode="auto">
                          <a:xfrm>
                            <a:off x="4837" y="2297"/>
                            <a:ext cx="87" cy="85"/>
                          </a:xfrm>
                          <a:custGeom>
                            <a:avLst/>
                            <a:gdLst>
                              <a:gd name="T0" fmla="*/ 0 w 85"/>
                              <a:gd name="T1" fmla="*/ 22 h 87"/>
                              <a:gd name="T2" fmla="*/ 3 w 85"/>
                              <a:gd name="T3" fmla="*/ 30 h 87"/>
                              <a:gd name="T4" fmla="*/ 10 w 85"/>
                              <a:gd name="T5" fmla="*/ 21 h 87"/>
                              <a:gd name="T6" fmla="*/ 16 w 85"/>
                              <a:gd name="T7" fmla="*/ 21 h 87"/>
                              <a:gd name="T8" fmla="*/ 17 w 85"/>
                              <a:gd name="T9" fmla="*/ 21 h 87"/>
                              <a:gd name="T10" fmla="*/ 60 w 85"/>
                              <a:gd name="T11" fmla="*/ 21 h 87"/>
                              <a:gd name="T12" fmla="*/ 72 w 85"/>
                              <a:gd name="T13" fmla="*/ 21 h 87"/>
                              <a:gd name="T14" fmla="*/ 82 w 85"/>
                              <a:gd name="T15" fmla="*/ 21 h 87"/>
                              <a:gd name="T16" fmla="*/ 72 w 85"/>
                              <a:gd name="T17" fmla="*/ 35 h 87"/>
                              <a:gd name="T18" fmla="*/ 137 w 85"/>
                              <a:gd name="T19" fmla="*/ 44 h 87"/>
                              <a:gd name="T20" fmla="*/ 146 w 85"/>
                              <a:gd name="T21" fmla="*/ 39 h 87"/>
                              <a:gd name="T22" fmla="*/ 129 w 85"/>
                              <a:gd name="T23" fmla="*/ 32 h 87"/>
                              <a:gd name="T24" fmla="*/ 137 w 85"/>
                              <a:gd name="T25" fmla="*/ 26 h 87"/>
                              <a:gd name="T26" fmla="*/ 143 w 85"/>
                              <a:gd name="T27" fmla="*/ 21 h 87"/>
                              <a:gd name="T28" fmla="*/ 161 w 85"/>
                              <a:gd name="T29" fmla="*/ 37 h 87"/>
                              <a:gd name="T30" fmla="*/ 170 w 85"/>
                              <a:gd name="T31" fmla="*/ 21 h 87"/>
                              <a:gd name="T32" fmla="*/ 158 w 85"/>
                              <a:gd name="T33" fmla="*/ 19 h 87"/>
                              <a:gd name="T34" fmla="*/ 123 w 85"/>
                              <a:gd name="T35" fmla="*/ 0 h 87"/>
                              <a:gd name="T36" fmla="*/ 129 w 85"/>
                              <a:gd name="T37" fmla="*/ 13 h 87"/>
                              <a:gd name="T38" fmla="*/ 114 w 85"/>
                              <a:gd name="T39" fmla="*/ 19 h 87"/>
                              <a:gd name="T40" fmla="*/ 98 w 85"/>
                              <a:gd name="T41" fmla="*/ 17 h 87"/>
                              <a:gd name="T42" fmla="*/ 94 w 85"/>
                              <a:gd name="T43" fmla="*/ 21 h 87"/>
                              <a:gd name="T44" fmla="*/ 68 w 85"/>
                              <a:gd name="T45" fmla="*/ 21 h 87"/>
                              <a:gd name="T46" fmla="*/ 66 w 85"/>
                              <a:gd name="T47" fmla="*/ 21 h 87"/>
                              <a:gd name="T48" fmla="*/ 19 w 85"/>
                              <a:gd name="T49" fmla="*/ 21 h 87"/>
                              <a:gd name="T50" fmla="*/ 2 w 85"/>
                              <a:gd name="T51" fmla="*/ 21 h 87"/>
                              <a:gd name="T52" fmla="*/ 0 w 85"/>
                              <a:gd name="T53" fmla="*/ 22 h 87"/>
                              <a:gd name="T54" fmla="*/ 0 w 85"/>
                              <a:gd name="T55" fmla="*/ 22 h 87"/>
                              <a:gd name="T56" fmla="*/ 0 w 85"/>
                              <a:gd name="T57" fmla="*/ 22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87"/>
                              <a:gd name="T89" fmla="*/ 85 w 85"/>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87">
                                <a:moveTo>
                                  <a:pt x="0" y="53"/>
                                </a:moveTo>
                                <a:lnTo>
                                  <a:pt x="3" y="61"/>
                                </a:lnTo>
                                <a:lnTo>
                                  <a:pt x="10" y="43"/>
                                </a:lnTo>
                                <a:lnTo>
                                  <a:pt x="16" y="41"/>
                                </a:lnTo>
                                <a:lnTo>
                                  <a:pt x="17" y="49"/>
                                </a:lnTo>
                                <a:lnTo>
                                  <a:pt x="29" y="41"/>
                                </a:lnTo>
                                <a:lnTo>
                                  <a:pt x="37" y="44"/>
                                </a:lnTo>
                                <a:lnTo>
                                  <a:pt x="42" y="49"/>
                                </a:lnTo>
                                <a:lnTo>
                                  <a:pt x="37" y="68"/>
                                </a:lnTo>
                                <a:lnTo>
                                  <a:pt x="65" y="86"/>
                                </a:lnTo>
                                <a:lnTo>
                                  <a:pt x="71" y="76"/>
                                </a:lnTo>
                                <a:lnTo>
                                  <a:pt x="62" y="63"/>
                                </a:lnTo>
                                <a:lnTo>
                                  <a:pt x="65" y="57"/>
                                </a:lnTo>
                                <a:lnTo>
                                  <a:pt x="69" y="49"/>
                                </a:lnTo>
                                <a:lnTo>
                                  <a:pt x="79" y="71"/>
                                </a:lnTo>
                                <a:lnTo>
                                  <a:pt x="84" y="52"/>
                                </a:lnTo>
                                <a:lnTo>
                                  <a:pt x="78" y="19"/>
                                </a:lnTo>
                                <a:lnTo>
                                  <a:pt x="60" y="0"/>
                                </a:lnTo>
                                <a:lnTo>
                                  <a:pt x="62" y="13"/>
                                </a:lnTo>
                                <a:lnTo>
                                  <a:pt x="57" y="19"/>
                                </a:lnTo>
                                <a:lnTo>
                                  <a:pt x="50" y="17"/>
                                </a:lnTo>
                                <a:lnTo>
                                  <a:pt x="48" y="26"/>
                                </a:lnTo>
                                <a:lnTo>
                                  <a:pt x="35" y="34"/>
                                </a:lnTo>
                                <a:lnTo>
                                  <a:pt x="34" y="26"/>
                                </a:lnTo>
                                <a:lnTo>
                                  <a:pt x="19" y="26"/>
                                </a:lnTo>
                                <a:lnTo>
                                  <a:pt x="2" y="41"/>
                                </a:lnTo>
                                <a:lnTo>
                                  <a:pt x="0" y="5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7" name="Freeform 77"/>
                          <p:cNvSpPr>
                            <a:spLocks noChangeAspect="1"/>
                          </p:cNvSpPr>
                          <p:nvPr/>
                        </p:nvSpPr>
                        <p:spPr bwMode="auto">
                          <a:xfrm>
                            <a:off x="5557" y="2913"/>
                            <a:ext cx="44" cy="42"/>
                          </a:xfrm>
                          <a:custGeom>
                            <a:avLst/>
                            <a:gdLst>
                              <a:gd name="T0" fmla="*/ 0 w 43"/>
                              <a:gd name="T1" fmla="*/ 0 h 43"/>
                              <a:gd name="T2" fmla="*/ 9 w 43"/>
                              <a:gd name="T3" fmla="*/ 21 h 43"/>
                              <a:gd name="T4" fmla="*/ 65 w 43"/>
                              <a:gd name="T5" fmla="*/ 21 h 43"/>
                              <a:gd name="T6" fmla="*/ 81 w 43"/>
                              <a:gd name="T7" fmla="*/ 21 h 43"/>
                              <a:gd name="T8" fmla="*/ 17 w 43"/>
                              <a:gd name="T9" fmla="*/ 11 h 43"/>
                              <a:gd name="T10" fmla="*/ 0 w 43"/>
                              <a:gd name="T11" fmla="*/ 0 h 43"/>
                              <a:gd name="T12" fmla="*/ 0 w 43"/>
                              <a:gd name="T13" fmla="*/ 0 h 43"/>
                              <a:gd name="T14" fmla="*/ 0 w 4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3"/>
                              <a:gd name="T26" fmla="*/ 43 w 4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3">
                                <a:moveTo>
                                  <a:pt x="0" y="0"/>
                                </a:moveTo>
                                <a:lnTo>
                                  <a:pt x="9" y="21"/>
                                </a:lnTo>
                                <a:lnTo>
                                  <a:pt x="34" y="42"/>
                                </a:lnTo>
                                <a:lnTo>
                                  <a:pt x="42" y="42"/>
                                </a:lnTo>
                                <a:lnTo>
                                  <a:pt x="17" y="11"/>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8" name="Freeform 78"/>
                          <p:cNvSpPr>
                            <a:spLocks noChangeAspect="1"/>
                          </p:cNvSpPr>
                          <p:nvPr/>
                        </p:nvSpPr>
                        <p:spPr bwMode="auto">
                          <a:xfrm>
                            <a:off x="4980" y="2729"/>
                            <a:ext cx="28" cy="14"/>
                          </a:xfrm>
                          <a:custGeom>
                            <a:avLst/>
                            <a:gdLst>
                              <a:gd name="T0" fmla="*/ 0 w 27"/>
                              <a:gd name="T1" fmla="*/ 7 h 15"/>
                              <a:gd name="T2" fmla="*/ 53 w 27"/>
                              <a:gd name="T3" fmla="*/ 7 h 15"/>
                              <a:gd name="T4" fmla="*/ 75 w 27"/>
                              <a:gd name="T5" fmla="*/ 6 h 15"/>
                              <a:gd name="T6" fmla="*/ 65 w 27"/>
                              <a:gd name="T7" fmla="*/ 0 h 15"/>
                              <a:gd name="T8" fmla="*/ 6 w 27"/>
                              <a:gd name="T9" fmla="*/ 0 h 15"/>
                              <a:gd name="T10" fmla="*/ 0 w 27"/>
                              <a:gd name="T11" fmla="*/ 7 h 15"/>
                              <a:gd name="T12" fmla="*/ 0 w 27"/>
                              <a:gd name="T13" fmla="*/ 7 h 15"/>
                              <a:gd name="T14" fmla="*/ 0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1"/>
                                </a:moveTo>
                                <a:lnTo>
                                  <a:pt x="16" y="14"/>
                                </a:lnTo>
                                <a:lnTo>
                                  <a:pt x="26" y="6"/>
                                </a:lnTo>
                                <a:lnTo>
                                  <a:pt x="22" y="0"/>
                                </a:lnTo>
                                <a:lnTo>
                                  <a:pt x="6"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19" name="Freeform 79"/>
                          <p:cNvSpPr>
                            <a:spLocks noChangeAspect="1"/>
                          </p:cNvSpPr>
                          <p:nvPr/>
                        </p:nvSpPr>
                        <p:spPr bwMode="auto">
                          <a:xfrm>
                            <a:off x="4862" y="2668"/>
                            <a:ext cx="72" cy="43"/>
                          </a:xfrm>
                          <a:custGeom>
                            <a:avLst/>
                            <a:gdLst>
                              <a:gd name="T0" fmla="*/ 0 w 72"/>
                              <a:gd name="T1" fmla="*/ 42 h 43"/>
                              <a:gd name="T2" fmla="*/ 18 w 72"/>
                              <a:gd name="T3" fmla="*/ 36 h 43"/>
                              <a:gd name="T4" fmla="*/ 36 w 72"/>
                              <a:gd name="T5" fmla="*/ 18 h 43"/>
                              <a:gd name="T6" fmla="*/ 71 w 72"/>
                              <a:gd name="T7" fmla="*/ 0 h 43"/>
                              <a:gd name="T8" fmla="*/ 32 w 72"/>
                              <a:gd name="T9" fmla="*/ 7 h 43"/>
                              <a:gd name="T10" fmla="*/ 10 w 72"/>
                              <a:gd name="T11" fmla="*/ 20 h 43"/>
                              <a:gd name="T12" fmla="*/ 0 w 72"/>
                              <a:gd name="T13" fmla="*/ 42 h 43"/>
                              <a:gd name="T14" fmla="*/ 0 w 72"/>
                              <a:gd name="T15" fmla="*/ 42 h 43"/>
                              <a:gd name="T16" fmla="*/ 0 w 7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43"/>
                              <a:gd name="T29" fmla="*/ 72 w 7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43">
                                <a:moveTo>
                                  <a:pt x="0" y="42"/>
                                </a:moveTo>
                                <a:lnTo>
                                  <a:pt x="18" y="36"/>
                                </a:lnTo>
                                <a:lnTo>
                                  <a:pt x="36" y="18"/>
                                </a:lnTo>
                                <a:lnTo>
                                  <a:pt x="71" y="0"/>
                                </a:lnTo>
                                <a:lnTo>
                                  <a:pt x="32" y="7"/>
                                </a:lnTo>
                                <a:lnTo>
                                  <a:pt x="10" y="20"/>
                                </a:lnTo>
                                <a:lnTo>
                                  <a:pt x="0" y="4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grpSp>
                  <p:nvGrpSpPr>
                    <p:cNvPr id="33" name="Group 80"/>
                    <p:cNvGrpSpPr>
                      <a:grpSpLocks/>
                    </p:cNvGrpSpPr>
                    <p:nvPr/>
                  </p:nvGrpSpPr>
                  <p:grpSpPr bwMode="auto">
                    <a:xfrm>
                      <a:off x="19" y="904"/>
                      <a:ext cx="5268" cy="2305"/>
                      <a:chOff x="19" y="904"/>
                      <a:chExt cx="5268" cy="2305"/>
                    </a:xfrm>
                  </p:grpSpPr>
                  <p:sp>
                    <p:nvSpPr>
                      <p:cNvPr id="49" name="Freeform 81"/>
                      <p:cNvSpPr>
                        <a:spLocks noChangeAspect="1"/>
                      </p:cNvSpPr>
                      <p:nvPr/>
                    </p:nvSpPr>
                    <p:spPr bwMode="auto">
                      <a:xfrm>
                        <a:off x="2960" y="1288"/>
                        <a:ext cx="67" cy="39"/>
                      </a:xfrm>
                      <a:custGeom>
                        <a:avLst/>
                        <a:gdLst>
                          <a:gd name="T0" fmla="*/ 16 w 66"/>
                          <a:gd name="T1" fmla="*/ 34 h 39"/>
                          <a:gd name="T2" fmla="*/ 14 w 66"/>
                          <a:gd name="T3" fmla="*/ 26 h 39"/>
                          <a:gd name="T4" fmla="*/ 6 w 66"/>
                          <a:gd name="T5" fmla="*/ 26 h 39"/>
                          <a:gd name="T6" fmla="*/ 0 w 66"/>
                          <a:gd name="T7" fmla="*/ 8 h 39"/>
                          <a:gd name="T8" fmla="*/ 66 w 66"/>
                          <a:gd name="T9" fmla="*/ 0 h 39"/>
                          <a:gd name="T10" fmla="*/ 96 w 66"/>
                          <a:gd name="T11" fmla="*/ 4 h 39"/>
                          <a:gd name="T12" fmla="*/ 93 w 66"/>
                          <a:gd name="T13" fmla="*/ 12 h 39"/>
                          <a:gd name="T14" fmla="*/ 81 w 66"/>
                          <a:gd name="T15" fmla="*/ 15 h 39"/>
                          <a:gd name="T16" fmla="*/ 95 w 66"/>
                          <a:gd name="T17" fmla="*/ 30 h 39"/>
                          <a:gd name="T18" fmla="*/ 92 w 66"/>
                          <a:gd name="T19" fmla="*/ 38 h 39"/>
                          <a:gd name="T20" fmla="*/ 26 w 66"/>
                          <a:gd name="T21" fmla="*/ 30 h 39"/>
                          <a:gd name="T22" fmla="*/ 16 w 66"/>
                          <a:gd name="T23" fmla="*/ 34 h 39"/>
                          <a:gd name="T24" fmla="*/ 16 w 66"/>
                          <a:gd name="T25" fmla="*/ 34 h 39"/>
                          <a:gd name="T26" fmla="*/ 16 w 66"/>
                          <a:gd name="T27" fmla="*/ 3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39"/>
                          <a:gd name="T44" fmla="*/ 66 w 66"/>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39">
                            <a:moveTo>
                              <a:pt x="16" y="34"/>
                            </a:moveTo>
                            <a:lnTo>
                              <a:pt x="14" y="26"/>
                            </a:lnTo>
                            <a:lnTo>
                              <a:pt x="6" y="26"/>
                            </a:lnTo>
                            <a:lnTo>
                              <a:pt x="0" y="8"/>
                            </a:lnTo>
                            <a:lnTo>
                              <a:pt x="35" y="0"/>
                            </a:lnTo>
                            <a:lnTo>
                              <a:pt x="65" y="4"/>
                            </a:lnTo>
                            <a:lnTo>
                              <a:pt x="62" y="12"/>
                            </a:lnTo>
                            <a:lnTo>
                              <a:pt x="50" y="15"/>
                            </a:lnTo>
                            <a:lnTo>
                              <a:pt x="64" y="30"/>
                            </a:lnTo>
                            <a:lnTo>
                              <a:pt x="61" y="38"/>
                            </a:lnTo>
                            <a:lnTo>
                              <a:pt x="26" y="30"/>
                            </a:lnTo>
                            <a:lnTo>
                              <a:pt x="16" y="3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 name="Freeform 82"/>
                      <p:cNvSpPr>
                        <a:spLocks noChangeAspect="1"/>
                      </p:cNvSpPr>
                      <p:nvPr/>
                    </p:nvSpPr>
                    <p:spPr bwMode="auto">
                      <a:xfrm>
                        <a:off x="2904" y="127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51" name="Group 83"/>
                      <p:cNvGrpSpPr>
                        <a:grpSpLocks/>
                      </p:cNvGrpSpPr>
                      <p:nvPr/>
                    </p:nvGrpSpPr>
                    <p:grpSpPr bwMode="auto">
                      <a:xfrm>
                        <a:off x="19" y="904"/>
                        <a:ext cx="5268" cy="2305"/>
                        <a:chOff x="19" y="904"/>
                        <a:chExt cx="5268" cy="2305"/>
                      </a:xfrm>
                    </p:grpSpPr>
                    <p:grpSp>
                      <p:nvGrpSpPr>
                        <p:cNvPr id="52" name="Group 84"/>
                        <p:cNvGrpSpPr>
                          <a:grpSpLocks/>
                        </p:cNvGrpSpPr>
                        <p:nvPr/>
                      </p:nvGrpSpPr>
                      <p:grpSpPr bwMode="auto">
                        <a:xfrm>
                          <a:off x="19" y="904"/>
                          <a:ext cx="1949" cy="1293"/>
                          <a:chOff x="19" y="904"/>
                          <a:chExt cx="1949" cy="1293"/>
                        </a:xfrm>
                      </p:grpSpPr>
                      <p:grpSp>
                        <p:nvGrpSpPr>
                          <p:cNvPr id="157" name="Group 85"/>
                          <p:cNvGrpSpPr>
                            <a:grpSpLocks/>
                          </p:cNvGrpSpPr>
                          <p:nvPr/>
                        </p:nvGrpSpPr>
                        <p:grpSpPr bwMode="auto">
                          <a:xfrm>
                            <a:off x="516" y="1032"/>
                            <a:ext cx="1211" cy="607"/>
                            <a:chOff x="516" y="1032"/>
                            <a:chExt cx="1211" cy="607"/>
                          </a:xfrm>
                        </p:grpSpPr>
                        <p:sp>
                          <p:nvSpPr>
                            <p:cNvPr id="180" name="Freeform 86"/>
                            <p:cNvSpPr>
                              <a:spLocks noChangeAspect="1"/>
                            </p:cNvSpPr>
                            <p:nvPr/>
                          </p:nvSpPr>
                          <p:spPr bwMode="auto">
                            <a:xfrm>
                              <a:off x="516" y="1032"/>
                              <a:ext cx="1201" cy="607"/>
                            </a:xfrm>
                            <a:custGeom>
                              <a:avLst/>
                              <a:gdLst>
                                <a:gd name="T0" fmla="*/ 1657 w 1181"/>
                                <a:gd name="T1" fmla="*/ 344 h 616"/>
                                <a:gd name="T2" fmla="*/ 1742 w 1181"/>
                                <a:gd name="T3" fmla="*/ 346 h 616"/>
                                <a:gd name="T4" fmla="*/ 1737 w 1181"/>
                                <a:gd name="T5" fmla="*/ 340 h 616"/>
                                <a:gd name="T6" fmla="*/ 1672 w 1181"/>
                                <a:gd name="T7" fmla="*/ 314 h 616"/>
                                <a:gd name="T8" fmla="*/ 1702 w 1181"/>
                                <a:gd name="T9" fmla="*/ 299 h 616"/>
                                <a:gd name="T10" fmla="*/ 1565 w 1181"/>
                                <a:gd name="T11" fmla="*/ 302 h 616"/>
                                <a:gd name="T12" fmla="*/ 1731 w 1181"/>
                                <a:gd name="T13" fmla="*/ 282 h 616"/>
                                <a:gd name="T14" fmla="*/ 1983 w 1181"/>
                                <a:gd name="T15" fmla="*/ 244 h 616"/>
                                <a:gd name="T16" fmla="*/ 1934 w 1181"/>
                                <a:gd name="T17" fmla="*/ 232 h 616"/>
                                <a:gd name="T18" fmla="*/ 1900 w 1181"/>
                                <a:gd name="T19" fmla="*/ 219 h 616"/>
                                <a:gd name="T20" fmla="*/ 1878 w 1181"/>
                                <a:gd name="T21" fmla="*/ 158 h 616"/>
                                <a:gd name="T22" fmla="*/ 1760 w 1181"/>
                                <a:gd name="T23" fmla="*/ 182 h 616"/>
                                <a:gd name="T24" fmla="*/ 1732 w 1181"/>
                                <a:gd name="T25" fmla="*/ 143 h 616"/>
                                <a:gd name="T26" fmla="*/ 1576 w 1181"/>
                                <a:gd name="T27" fmla="*/ 141 h 616"/>
                                <a:gd name="T28" fmla="*/ 1548 w 1181"/>
                                <a:gd name="T29" fmla="*/ 164 h 616"/>
                                <a:gd name="T30" fmla="*/ 1395 w 1181"/>
                                <a:gd name="T31" fmla="*/ 227 h 616"/>
                                <a:gd name="T32" fmla="*/ 1288 w 1181"/>
                                <a:gd name="T33" fmla="*/ 247 h 616"/>
                                <a:gd name="T34" fmla="*/ 1113 w 1181"/>
                                <a:gd name="T35" fmla="*/ 200 h 616"/>
                                <a:gd name="T36" fmla="*/ 1167 w 1181"/>
                                <a:gd name="T37" fmla="*/ 150 h 616"/>
                                <a:gd name="T38" fmla="*/ 1341 w 1181"/>
                                <a:gd name="T39" fmla="*/ 113 h 616"/>
                                <a:gd name="T40" fmla="*/ 1476 w 1181"/>
                                <a:gd name="T41" fmla="*/ 86 h 616"/>
                                <a:gd name="T42" fmla="*/ 1632 w 1181"/>
                                <a:gd name="T43" fmla="*/ 76 h 616"/>
                                <a:gd name="T44" fmla="*/ 1646 w 1181"/>
                                <a:gd name="T45" fmla="*/ 46 h 616"/>
                                <a:gd name="T46" fmla="*/ 1483 w 1181"/>
                                <a:gd name="T47" fmla="*/ 74 h 616"/>
                                <a:gd name="T48" fmla="*/ 1450 w 1181"/>
                                <a:gd name="T49" fmla="*/ 48 h 616"/>
                                <a:gd name="T50" fmla="*/ 1483 w 1181"/>
                                <a:gd name="T51" fmla="*/ 32 h 616"/>
                                <a:gd name="T52" fmla="*/ 1548 w 1181"/>
                                <a:gd name="T53" fmla="*/ 0 h 616"/>
                                <a:gd name="T54" fmla="*/ 1366 w 1181"/>
                                <a:gd name="T55" fmla="*/ 42 h 616"/>
                                <a:gd name="T56" fmla="*/ 1293 w 1181"/>
                                <a:gd name="T57" fmla="*/ 77 h 616"/>
                                <a:gd name="T58" fmla="*/ 1332 w 1181"/>
                                <a:gd name="T59" fmla="*/ 50 h 616"/>
                                <a:gd name="T60" fmla="*/ 1236 w 1181"/>
                                <a:gd name="T61" fmla="*/ 76 h 616"/>
                                <a:gd name="T62" fmla="*/ 1019 w 1181"/>
                                <a:gd name="T63" fmla="*/ 70 h 616"/>
                                <a:gd name="T64" fmla="*/ 908 w 1181"/>
                                <a:gd name="T65" fmla="*/ 76 h 616"/>
                                <a:gd name="T66" fmla="*/ 828 w 1181"/>
                                <a:gd name="T67" fmla="*/ 54 h 616"/>
                                <a:gd name="T68" fmla="*/ 712 w 1181"/>
                                <a:gd name="T69" fmla="*/ 50 h 616"/>
                                <a:gd name="T70" fmla="*/ 682 w 1181"/>
                                <a:gd name="T71" fmla="*/ 39 h 616"/>
                                <a:gd name="T72" fmla="*/ 508 w 1181"/>
                                <a:gd name="T73" fmla="*/ 50 h 616"/>
                                <a:gd name="T74" fmla="*/ 3 w 1181"/>
                                <a:gd name="T75" fmla="*/ 157 h 616"/>
                                <a:gd name="T76" fmla="*/ 25 w 1181"/>
                                <a:gd name="T77" fmla="*/ 170 h 616"/>
                                <a:gd name="T78" fmla="*/ 91 w 1181"/>
                                <a:gd name="T79" fmla="*/ 203 h 616"/>
                                <a:gd name="T80" fmla="*/ 29 w 1181"/>
                                <a:gd name="T81" fmla="*/ 252 h 616"/>
                                <a:gd name="T82" fmla="*/ 123 w 1181"/>
                                <a:gd name="T83" fmla="*/ 298 h 616"/>
                                <a:gd name="T84" fmla="*/ 995 w 1181"/>
                                <a:gd name="T85" fmla="*/ 309 h 616"/>
                                <a:gd name="T86" fmla="*/ 1108 w 1181"/>
                                <a:gd name="T87" fmla="*/ 311 h 616"/>
                                <a:gd name="T88" fmla="*/ 1123 w 1181"/>
                                <a:gd name="T89" fmla="*/ 332 h 616"/>
                                <a:gd name="T90" fmla="*/ 1207 w 1181"/>
                                <a:gd name="T91" fmla="*/ 356 h 616"/>
                                <a:gd name="T92" fmla="*/ 1122 w 1181"/>
                                <a:gd name="T93" fmla="*/ 372 h 616"/>
                                <a:gd name="T94" fmla="*/ 1216 w 1181"/>
                                <a:gd name="T95" fmla="*/ 376 h 616"/>
                                <a:gd name="T96" fmla="*/ 1197 w 1181"/>
                                <a:gd name="T97" fmla="*/ 371 h 616"/>
                                <a:gd name="T98" fmla="*/ 1315 w 1181"/>
                                <a:gd name="T99" fmla="*/ 357 h 616"/>
                                <a:gd name="T100" fmla="*/ 1542 w 1181"/>
                                <a:gd name="T101" fmla="*/ 317 h 616"/>
                                <a:gd name="T102" fmla="*/ 1576 w 1181"/>
                                <a:gd name="T103" fmla="*/ 346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1"/>
                                <a:gd name="T157" fmla="*/ 0 h 616"/>
                                <a:gd name="T158" fmla="*/ 1181 w 1181"/>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1" h="616">
                                  <a:moveTo>
                                    <a:pt x="937" y="546"/>
                                  </a:moveTo>
                                  <a:lnTo>
                                    <a:pt x="977" y="536"/>
                                  </a:lnTo>
                                  <a:lnTo>
                                    <a:pt x="973" y="542"/>
                                  </a:lnTo>
                                  <a:lnTo>
                                    <a:pt x="984" y="542"/>
                                  </a:lnTo>
                                  <a:lnTo>
                                    <a:pt x="945" y="568"/>
                                  </a:lnTo>
                                  <a:lnTo>
                                    <a:pt x="949" y="581"/>
                                  </a:lnTo>
                                  <a:lnTo>
                                    <a:pt x="979" y="561"/>
                                  </a:lnTo>
                                  <a:lnTo>
                                    <a:pt x="1034" y="546"/>
                                  </a:lnTo>
                                  <a:lnTo>
                                    <a:pt x="1061" y="531"/>
                                  </a:lnTo>
                                  <a:lnTo>
                                    <a:pt x="1053" y="523"/>
                                  </a:lnTo>
                                  <a:lnTo>
                                    <a:pt x="1055" y="508"/>
                                  </a:lnTo>
                                  <a:lnTo>
                                    <a:pt x="1033" y="535"/>
                                  </a:lnTo>
                                  <a:lnTo>
                                    <a:pt x="1003" y="535"/>
                                  </a:lnTo>
                                  <a:lnTo>
                                    <a:pt x="985" y="524"/>
                                  </a:lnTo>
                                  <a:lnTo>
                                    <a:pt x="984" y="515"/>
                                  </a:lnTo>
                                  <a:lnTo>
                                    <a:pt x="993" y="496"/>
                                  </a:lnTo>
                                  <a:lnTo>
                                    <a:pt x="979" y="498"/>
                                  </a:lnTo>
                                  <a:lnTo>
                                    <a:pt x="971" y="488"/>
                                  </a:lnTo>
                                  <a:lnTo>
                                    <a:pt x="1009" y="480"/>
                                  </a:lnTo>
                                  <a:lnTo>
                                    <a:pt x="1011" y="473"/>
                                  </a:lnTo>
                                  <a:lnTo>
                                    <a:pt x="999" y="464"/>
                                  </a:lnTo>
                                  <a:lnTo>
                                    <a:pt x="937" y="481"/>
                                  </a:lnTo>
                                  <a:lnTo>
                                    <a:pt x="883" y="513"/>
                                  </a:lnTo>
                                  <a:lnTo>
                                    <a:pt x="929" y="477"/>
                                  </a:lnTo>
                                  <a:lnTo>
                                    <a:pt x="955" y="463"/>
                                  </a:lnTo>
                                  <a:lnTo>
                                    <a:pt x="966" y="463"/>
                                  </a:lnTo>
                                  <a:lnTo>
                                    <a:pt x="981" y="447"/>
                                  </a:lnTo>
                                  <a:lnTo>
                                    <a:pt x="1028" y="442"/>
                                  </a:lnTo>
                                  <a:lnTo>
                                    <a:pt x="1090" y="446"/>
                                  </a:lnTo>
                                  <a:lnTo>
                                    <a:pt x="1120" y="425"/>
                                  </a:lnTo>
                                  <a:lnTo>
                                    <a:pt x="1174" y="407"/>
                                  </a:lnTo>
                                  <a:lnTo>
                                    <a:pt x="1180" y="386"/>
                                  </a:lnTo>
                                  <a:lnTo>
                                    <a:pt x="1174" y="375"/>
                                  </a:lnTo>
                                  <a:lnTo>
                                    <a:pt x="1163" y="375"/>
                                  </a:lnTo>
                                  <a:lnTo>
                                    <a:pt x="1164" y="366"/>
                                  </a:lnTo>
                                  <a:lnTo>
                                    <a:pt x="1149" y="366"/>
                                  </a:lnTo>
                                  <a:lnTo>
                                    <a:pt x="1166" y="359"/>
                                  </a:lnTo>
                                  <a:lnTo>
                                    <a:pt x="1146" y="354"/>
                                  </a:lnTo>
                                  <a:lnTo>
                                    <a:pt x="1145" y="346"/>
                                  </a:lnTo>
                                  <a:lnTo>
                                    <a:pt x="1129" y="345"/>
                                  </a:lnTo>
                                  <a:lnTo>
                                    <a:pt x="1129" y="336"/>
                                  </a:lnTo>
                                  <a:lnTo>
                                    <a:pt x="1116" y="325"/>
                                  </a:lnTo>
                                  <a:lnTo>
                                    <a:pt x="1131" y="309"/>
                                  </a:lnTo>
                                  <a:lnTo>
                                    <a:pt x="1115" y="247"/>
                                  </a:lnTo>
                                  <a:lnTo>
                                    <a:pt x="1095" y="257"/>
                                  </a:lnTo>
                                  <a:lnTo>
                                    <a:pt x="1096" y="264"/>
                                  </a:lnTo>
                                  <a:lnTo>
                                    <a:pt x="1086" y="272"/>
                                  </a:lnTo>
                                  <a:lnTo>
                                    <a:pt x="1045" y="288"/>
                                  </a:lnTo>
                                  <a:lnTo>
                                    <a:pt x="1033" y="267"/>
                                  </a:lnTo>
                                  <a:lnTo>
                                    <a:pt x="1049" y="237"/>
                                  </a:lnTo>
                                  <a:lnTo>
                                    <a:pt x="1021" y="229"/>
                                  </a:lnTo>
                                  <a:lnTo>
                                    <a:pt x="1029" y="222"/>
                                  </a:lnTo>
                                  <a:lnTo>
                                    <a:pt x="1008" y="207"/>
                                  </a:lnTo>
                                  <a:lnTo>
                                    <a:pt x="955" y="206"/>
                                  </a:lnTo>
                                  <a:lnTo>
                                    <a:pt x="942" y="211"/>
                                  </a:lnTo>
                                  <a:lnTo>
                                    <a:pt x="937" y="219"/>
                                  </a:lnTo>
                                  <a:lnTo>
                                    <a:pt x="942" y="222"/>
                                  </a:lnTo>
                                  <a:lnTo>
                                    <a:pt x="923" y="239"/>
                                  </a:lnTo>
                                  <a:lnTo>
                                    <a:pt x="928" y="244"/>
                                  </a:lnTo>
                                  <a:lnTo>
                                    <a:pt x="919" y="260"/>
                                  </a:lnTo>
                                  <a:lnTo>
                                    <a:pt x="891" y="276"/>
                                  </a:lnTo>
                                  <a:lnTo>
                                    <a:pt x="902" y="286"/>
                                  </a:lnTo>
                                  <a:lnTo>
                                    <a:pt x="886" y="330"/>
                                  </a:lnTo>
                                  <a:lnTo>
                                    <a:pt x="829" y="358"/>
                                  </a:lnTo>
                                  <a:lnTo>
                                    <a:pt x="819" y="406"/>
                                  </a:lnTo>
                                  <a:lnTo>
                                    <a:pt x="787" y="423"/>
                                  </a:lnTo>
                                  <a:lnTo>
                                    <a:pt x="785" y="429"/>
                                  </a:lnTo>
                                  <a:lnTo>
                                    <a:pt x="766" y="390"/>
                                  </a:lnTo>
                                  <a:lnTo>
                                    <a:pt x="792" y="350"/>
                                  </a:lnTo>
                                  <a:lnTo>
                                    <a:pt x="751" y="345"/>
                                  </a:lnTo>
                                  <a:lnTo>
                                    <a:pt x="686" y="305"/>
                                  </a:lnTo>
                                  <a:lnTo>
                                    <a:pt x="662" y="313"/>
                                  </a:lnTo>
                                  <a:lnTo>
                                    <a:pt x="676" y="278"/>
                                  </a:lnTo>
                                  <a:lnTo>
                                    <a:pt x="655" y="278"/>
                                  </a:lnTo>
                                  <a:lnTo>
                                    <a:pt x="658" y="272"/>
                                  </a:lnTo>
                                  <a:lnTo>
                                    <a:pt x="694" y="233"/>
                                  </a:lnTo>
                                  <a:lnTo>
                                    <a:pt x="734" y="214"/>
                                  </a:lnTo>
                                  <a:lnTo>
                                    <a:pt x="740" y="204"/>
                                  </a:lnTo>
                                  <a:lnTo>
                                    <a:pt x="774" y="198"/>
                                  </a:lnTo>
                                  <a:lnTo>
                                    <a:pt x="797" y="178"/>
                                  </a:lnTo>
                                  <a:lnTo>
                                    <a:pt x="819" y="178"/>
                                  </a:lnTo>
                                  <a:lnTo>
                                    <a:pt x="854" y="161"/>
                                  </a:lnTo>
                                  <a:lnTo>
                                    <a:pt x="883" y="138"/>
                                  </a:lnTo>
                                  <a:lnTo>
                                    <a:pt x="878" y="132"/>
                                  </a:lnTo>
                                  <a:lnTo>
                                    <a:pt x="897" y="131"/>
                                  </a:lnTo>
                                  <a:lnTo>
                                    <a:pt x="913" y="138"/>
                                  </a:lnTo>
                                  <a:lnTo>
                                    <a:pt x="958" y="123"/>
                                  </a:lnTo>
                                  <a:lnTo>
                                    <a:pt x="971" y="112"/>
                                  </a:lnTo>
                                  <a:lnTo>
                                    <a:pt x="957" y="108"/>
                                  </a:lnTo>
                                  <a:lnTo>
                                    <a:pt x="991" y="85"/>
                                  </a:lnTo>
                                  <a:lnTo>
                                    <a:pt x="973" y="81"/>
                                  </a:lnTo>
                                  <a:lnTo>
                                    <a:pt x="977" y="77"/>
                                  </a:lnTo>
                                  <a:lnTo>
                                    <a:pt x="945" y="73"/>
                                  </a:lnTo>
                                  <a:lnTo>
                                    <a:pt x="921" y="103"/>
                                  </a:lnTo>
                                  <a:lnTo>
                                    <a:pt x="882" y="120"/>
                                  </a:lnTo>
                                  <a:lnTo>
                                    <a:pt x="881" y="108"/>
                                  </a:lnTo>
                                  <a:lnTo>
                                    <a:pt x="895" y="92"/>
                                  </a:lnTo>
                                  <a:lnTo>
                                    <a:pt x="891" y="84"/>
                                  </a:lnTo>
                                  <a:lnTo>
                                    <a:pt x="867" y="96"/>
                                  </a:lnTo>
                                  <a:lnTo>
                                    <a:pt x="862" y="79"/>
                                  </a:lnTo>
                                  <a:lnTo>
                                    <a:pt x="852" y="74"/>
                                  </a:lnTo>
                                  <a:lnTo>
                                    <a:pt x="872" y="69"/>
                                  </a:lnTo>
                                  <a:lnTo>
                                    <a:pt x="865" y="38"/>
                                  </a:lnTo>
                                  <a:lnTo>
                                    <a:pt x="881" y="32"/>
                                  </a:lnTo>
                                  <a:lnTo>
                                    <a:pt x="881" y="26"/>
                                  </a:lnTo>
                                  <a:lnTo>
                                    <a:pt x="909" y="24"/>
                                  </a:lnTo>
                                  <a:lnTo>
                                    <a:pt x="949" y="5"/>
                                  </a:lnTo>
                                  <a:lnTo>
                                    <a:pt x="919" y="0"/>
                                  </a:lnTo>
                                  <a:lnTo>
                                    <a:pt x="877" y="10"/>
                                  </a:lnTo>
                                  <a:lnTo>
                                    <a:pt x="852" y="40"/>
                                  </a:lnTo>
                                  <a:lnTo>
                                    <a:pt x="805" y="63"/>
                                  </a:lnTo>
                                  <a:lnTo>
                                    <a:pt x="811" y="73"/>
                                  </a:lnTo>
                                  <a:lnTo>
                                    <a:pt x="825" y="81"/>
                                  </a:lnTo>
                                  <a:lnTo>
                                    <a:pt x="811" y="88"/>
                                  </a:lnTo>
                                  <a:lnTo>
                                    <a:pt x="806" y="96"/>
                                  </a:lnTo>
                                  <a:lnTo>
                                    <a:pt x="769" y="115"/>
                                  </a:lnTo>
                                  <a:lnTo>
                                    <a:pt x="761" y="108"/>
                                  </a:lnTo>
                                  <a:lnTo>
                                    <a:pt x="769" y="99"/>
                                  </a:lnTo>
                                  <a:lnTo>
                                    <a:pt x="794" y="92"/>
                                  </a:lnTo>
                                  <a:lnTo>
                                    <a:pt x="792" y="81"/>
                                  </a:lnTo>
                                  <a:lnTo>
                                    <a:pt x="781" y="73"/>
                                  </a:lnTo>
                                  <a:lnTo>
                                    <a:pt x="745" y="88"/>
                                  </a:lnTo>
                                  <a:lnTo>
                                    <a:pt x="759" y="96"/>
                                  </a:lnTo>
                                  <a:lnTo>
                                    <a:pt x="734" y="112"/>
                                  </a:lnTo>
                                  <a:lnTo>
                                    <a:pt x="694" y="111"/>
                                  </a:lnTo>
                                  <a:lnTo>
                                    <a:pt x="667" y="100"/>
                                  </a:lnTo>
                                  <a:lnTo>
                                    <a:pt x="661" y="90"/>
                                  </a:lnTo>
                                  <a:lnTo>
                                    <a:pt x="605" y="101"/>
                                  </a:lnTo>
                                  <a:lnTo>
                                    <a:pt x="617" y="105"/>
                                  </a:lnTo>
                                  <a:lnTo>
                                    <a:pt x="604" y="112"/>
                                  </a:lnTo>
                                  <a:lnTo>
                                    <a:pt x="583" y="105"/>
                                  </a:lnTo>
                                  <a:lnTo>
                                    <a:pt x="540" y="112"/>
                                  </a:lnTo>
                                  <a:lnTo>
                                    <a:pt x="512" y="108"/>
                                  </a:lnTo>
                                  <a:lnTo>
                                    <a:pt x="537" y="101"/>
                                  </a:lnTo>
                                  <a:lnTo>
                                    <a:pt x="538" y="93"/>
                                  </a:lnTo>
                                  <a:lnTo>
                                    <a:pt x="492" y="85"/>
                                  </a:lnTo>
                                  <a:lnTo>
                                    <a:pt x="471" y="73"/>
                                  </a:lnTo>
                                  <a:lnTo>
                                    <a:pt x="449" y="73"/>
                                  </a:lnTo>
                                  <a:lnTo>
                                    <a:pt x="433" y="81"/>
                                  </a:lnTo>
                                  <a:lnTo>
                                    <a:pt x="423" y="81"/>
                                  </a:lnTo>
                                  <a:lnTo>
                                    <a:pt x="434" y="70"/>
                                  </a:lnTo>
                                  <a:lnTo>
                                    <a:pt x="410" y="81"/>
                                  </a:lnTo>
                                  <a:lnTo>
                                    <a:pt x="403" y="78"/>
                                  </a:lnTo>
                                  <a:lnTo>
                                    <a:pt x="406" y="70"/>
                                  </a:lnTo>
                                  <a:lnTo>
                                    <a:pt x="400" y="61"/>
                                  </a:lnTo>
                                  <a:lnTo>
                                    <a:pt x="365" y="73"/>
                                  </a:lnTo>
                                  <a:lnTo>
                                    <a:pt x="368" y="67"/>
                                  </a:lnTo>
                                  <a:lnTo>
                                    <a:pt x="303" y="81"/>
                                  </a:lnTo>
                                  <a:lnTo>
                                    <a:pt x="281" y="79"/>
                                  </a:lnTo>
                                  <a:lnTo>
                                    <a:pt x="253" y="92"/>
                                  </a:lnTo>
                                  <a:lnTo>
                                    <a:pt x="209" y="76"/>
                                  </a:lnTo>
                                  <a:lnTo>
                                    <a:pt x="3" y="245"/>
                                  </a:lnTo>
                                  <a:lnTo>
                                    <a:pt x="0" y="249"/>
                                  </a:lnTo>
                                  <a:lnTo>
                                    <a:pt x="25" y="247"/>
                                  </a:lnTo>
                                  <a:lnTo>
                                    <a:pt x="19" y="252"/>
                                  </a:lnTo>
                                  <a:lnTo>
                                    <a:pt x="25" y="272"/>
                                  </a:lnTo>
                                  <a:lnTo>
                                    <a:pt x="69" y="257"/>
                                  </a:lnTo>
                                  <a:lnTo>
                                    <a:pt x="65" y="274"/>
                                  </a:lnTo>
                                  <a:lnTo>
                                    <a:pt x="71" y="278"/>
                                  </a:lnTo>
                                  <a:lnTo>
                                    <a:pt x="59" y="318"/>
                                  </a:lnTo>
                                  <a:lnTo>
                                    <a:pt x="75" y="332"/>
                                  </a:lnTo>
                                  <a:lnTo>
                                    <a:pt x="56" y="350"/>
                                  </a:lnTo>
                                  <a:lnTo>
                                    <a:pt x="29" y="371"/>
                                  </a:lnTo>
                                  <a:lnTo>
                                    <a:pt x="29" y="397"/>
                                  </a:lnTo>
                                  <a:lnTo>
                                    <a:pt x="37" y="402"/>
                                  </a:lnTo>
                                  <a:lnTo>
                                    <a:pt x="29" y="425"/>
                                  </a:lnTo>
                                  <a:lnTo>
                                    <a:pt x="53" y="441"/>
                                  </a:lnTo>
                                  <a:lnTo>
                                    <a:pt x="75" y="470"/>
                                  </a:lnTo>
                                  <a:lnTo>
                                    <a:pt x="512" y="470"/>
                                  </a:lnTo>
                                  <a:lnTo>
                                    <a:pt x="525" y="461"/>
                                  </a:lnTo>
                                  <a:lnTo>
                                    <a:pt x="527" y="474"/>
                                  </a:lnTo>
                                  <a:lnTo>
                                    <a:pt x="592" y="489"/>
                                  </a:lnTo>
                                  <a:lnTo>
                                    <a:pt x="591" y="490"/>
                                  </a:lnTo>
                                  <a:lnTo>
                                    <a:pt x="631" y="470"/>
                                  </a:lnTo>
                                  <a:lnTo>
                                    <a:pt x="653" y="473"/>
                                  </a:lnTo>
                                  <a:lnTo>
                                    <a:pt x="658" y="491"/>
                                  </a:lnTo>
                                  <a:lnTo>
                                    <a:pt x="669" y="491"/>
                                  </a:lnTo>
                                  <a:lnTo>
                                    <a:pt x="663" y="519"/>
                                  </a:lnTo>
                                  <a:lnTo>
                                    <a:pt x="668" y="524"/>
                                  </a:lnTo>
                                  <a:lnTo>
                                    <a:pt x="667" y="524"/>
                                  </a:lnTo>
                                  <a:lnTo>
                                    <a:pt x="719" y="532"/>
                                  </a:lnTo>
                                  <a:lnTo>
                                    <a:pt x="726" y="553"/>
                                  </a:lnTo>
                                  <a:lnTo>
                                    <a:pt x="718" y="561"/>
                                  </a:lnTo>
                                  <a:lnTo>
                                    <a:pt x="699" y="546"/>
                                  </a:lnTo>
                                  <a:lnTo>
                                    <a:pt x="678" y="584"/>
                                  </a:lnTo>
                                  <a:lnTo>
                                    <a:pt x="665" y="589"/>
                                  </a:lnTo>
                                  <a:lnTo>
                                    <a:pt x="667" y="589"/>
                                  </a:lnTo>
                                  <a:lnTo>
                                    <a:pt x="640" y="615"/>
                                  </a:lnTo>
                                  <a:lnTo>
                                    <a:pt x="677" y="599"/>
                                  </a:lnTo>
                                  <a:lnTo>
                                    <a:pt x="723" y="594"/>
                                  </a:lnTo>
                                  <a:lnTo>
                                    <a:pt x="723" y="584"/>
                                  </a:lnTo>
                                  <a:lnTo>
                                    <a:pt x="712" y="586"/>
                                  </a:lnTo>
                                  <a:lnTo>
                                    <a:pt x="720" y="577"/>
                                  </a:lnTo>
                                  <a:lnTo>
                                    <a:pt x="763" y="572"/>
                                  </a:lnTo>
                                  <a:lnTo>
                                    <a:pt x="782" y="564"/>
                                  </a:lnTo>
                                  <a:lnTo>
                                    <a:pt x="806" y="551"/>
                                  </a:lnTo>
                                  <a:lnTo>
                                    <a:pt x="858" y="551"/>
                                  </a:lnTo>
                                  <a:lnTo>
                                    <a:pt x="881" y="544"/>
                                  </a:lnTo>
                                  <a:lnTo>
                                    <a:pt x="916" y="501"/>
                                  </a:lnTo>
                                  <a:lnTo>
                                    <a:pt x="939" y="508"/>
                                  </a:lnTo>
                                  <a:lnTo>
                                    <a:pt x="931" y="536"/>
                                  </a:lnTo>
                                  <a:lnTo>
                                    <a:pt x="939" y="546"/>
                                  </a:lnTo>
                                  <a:lnTo>
                                    <a:pt x="937" y="54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81" name="Freeform 87"/>
                            <p:cNvSpPr>
                              <a:spLocks noChangeAspect="1"/>
                            </p:cNvSpPr>
                            <p:nvPr/>
                          </p:nvSpPr>
                          <p:spPr bwMode="auto">
                            <a:xfrm>
                              <a:off x="1550" y="1478"/>
                              <a:ext cx="39" cy="15"/>
                            </a:xfrm>
                            <a:custGeom>
                              <a:avLst/>
                              <a:gdLst>
                                <a:gd name="T0" fmla="*/ 0 w 39"/>
                                <a:gd name="T1" fmla="*/ 0 h 15"/>
                                <a:gd name="T2" fmla="*/ 18 w 39"/>
                                <a:gd name="T3" fmla="*/ 14 h 15"/>
                                <a:gd name="T4" fmla="*/ 38 w 39"/>
                                <a:gd name="T5" fmla="*/ 14 h 15"/>
                                <a:gd name="T6" fmla="*/ 21 w 39"/>
                                <a:gd name="T7" fmla="*/ 2 h 15"/>
                                <a:gd name="T8" fmla="*/ 0 w 39"/>
                                <a:gd name="T9" fmla="*/ 0 h 15"/>
                                <a:gd name="T10" fmla="*/ 0 w 39"/>
                                <a:gd name="T11" fmla="*/ 0 h 15"/>
                                <a:gd name="T12" fmla="*/ 0 w 39"/>
                                <a:gd name="T13" fmla="*/ 0 h 15"/>
                                <a:gd name="T14" fmla="*/ 0 60000 65536"/>
                                <a:gd name="T15" fmla="*/ 0 60000 65536"/>
                                <a:gd name="T16" fmla="*/ 0 60000 65536"/>
                                <a:gd name="T17" fmla="*/ 0 60000 65536"/>
                                <a:gd name="T18" fmla="*/ 0 60000 65536"/>
                                <a:gd name="T19" fmla="*/ 0 60000 65536"/>
                                <a:gd name="T20" fmla="*/ 0 60000 65536"/>
                                <a:gd name="T21" fmla="*/ 0 w 39"/>
                                <a:gd name="T22" fmla="*/ 0 h 15"/>
                                <a:gd name="T23" fmla="*/ 39 w 3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5">
                                  <a:moveTo>
                                    <a:pt x="0" y="0"/>
                                  </a:moveTo>
                                  <a:lnTo>
                                    <a:pt x="18" y="14"/>
                                  </a:lnTo>
                                  <a:lnTo>
                                    <a:pt x="38" y="14"/>
                                  </a:lnTo>
                                  <a:lnTo>
                                    <a:pt x="21" y="2"/>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82" name="Freeform 88"/>
                            <p:cNvSpPr>
                              <a:spLocks noChangeAspect="1"/>
                            </p:cNvSpPr>
                            <p:nvPr/>
                          </p:nvSpPr>
                          <p:spPr bwMode="auto">
                            <a:xfrm>
                              <a:off x="1526" y="1537"/>
                              <a:ext cx="38" cy="21"/>
                            </a:xfrm>
                            <a:custGeom>
                              <a:avLst/>
                              <a:gdLst>
                                <a:gd name="T0" fmla="*/ 0 w 37"/>
                                <a:gd name="T1" fmla="*/ 5 h 22"/>
                                <a:gd name="T2" fmla="*/ 54 w 37"/>
                                <a:gd name="T3" fmla="*/ 11 h 22"/>
                                <a:gd name="T4" fmla="*/ 78 w 37"/>
                                <a:gd name="T5" fmla="*/ 8 h 22"/>
                                <a:gd name="T6" fmla="*/ 14 w 37"/>
                                <a:gd name="T7" fmla="*/ 11 h 22"/>
                                <a:gd name="T8" fmla="*/ 5 w 37"/>
                                <a:gd name="T9" fmla="*/ 7 h 22"/>
                                <a:gd name="T10" fmla="*/ 6 w 37"/>
                                <a:gd name="T11" fmla="*/ 0 h 22"/>
                                <a:gd name="T12" fmla="*/ 0 w 37"/>
                                <a:gd name="T13" fmla="*/ 5 h 22"/>
                                <a:gd name="T14" fmla="*/ 0 w 37"/>
                                <a:gd name="T15" fmla="*/ 5 h 22"/>
                                <a:gd name="T16" fmla="*/ 0 w 37"/>
                                <a:gd name="T17" fmla="*/ 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2"/>
                                <a:gd name="T29" fmla="*/ 37 w 3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2">
                                  <a:moveTo>
                                    <a:pt x="0" y="5"/>
                                  </a:moveTo>
                                  <a:lnTo>
                                    <a:pt x="23" y="21"/>
                                  </a:lnTo>
                                  <a:lnTo>
                                    <a:pt x="36" y="8"/>
                                  </a:lnTo>
                                  <a:lnTo>
                                    <a:pt x="14" y="11"/>
                                  </a:lnTo>
                                  <a:lnTo>
                                    <a:pt x="5" y="7"/>
                                  </a:lnTo>
                                  <a:lnTo>
                                    <a:pt x="6" y="0"/>
                                  </a:lnTo>
                                  <a:lnTo>
                                    <a:pt x="0"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83" name="Freeform 89"/>
                            <p:cNvSpPr>
                              <a:spLocks noChangeAspect="1"/>
                            </p:cNvSpPr>
                            <p:nvPr/>
                          </p:nvSpPr>
                          <p:spPr bwMode="auto">
                            <a:xfrm>
                              <a:off x="1617" y="1442"/>
                              <a:ext cx="110" cy="100"/>
                            </a:xfrm>
                            <a:custGeom>
                              <a:avLst/>
                              <a:gdLst>
                                <a:gd name="T0" fmla="*/ 0 w 108"/>
                                <a:gd name="T1" fmla="*/ 50 h 101"/>
                                <a:gd name="T2" fmla="*/ 0 w 108"/>
                                <a:gd name="T3" fmla="*/ 52 h 101"/>
                                <a:gd name="T4" fmla="*/ 103 w 108"/>
                                <a:gd name="T5" fmla="*/ 52 h 101"/>
                                <a:gd name="T6" fmla="*/ 79 w 108"/>
                                <a:gd name="T7" fmla="*/ 64 h 101"/>
                                <a:gd name="T8" fmla="*/ 97 w 108"/>
                                <a:gd name="T9" fmla="*/ 66 h 101"/>
                                <a:gd name="T10" fmla="*/ 119 w 108"/>
                                <a:gd name="T11" fmla="*/ 55 h 101"/>
                                <a:gd name="T12" fmla="*/ 151 w 108"/>
                                <a:gd name="T13" fmla="*/ 55 h 101"/>
                                <a:gd name="T14" fmla="*/ 133 w 108"/>
                                <a:gd name="T15" fmla="*/ 66 h 101"/>
                                <a:gd name="T16" fmla="*/ 156 w 108"/>
                                <a:gd name="T17" fmla="*/ 61 h 101"/>
                                <a:gd name="T18" fmla="*/ 151 w 108"/>
                                <a:gd name="T19" fmla="*/ 69 h 101"/>
                                <a:gd name="T20" fmla="*/ 166 w 108"/>
                                <a:gd name="T21" fmla="*/ 69 h 101"/>
                                <a:gd name="T22" fmla="*/ 181 w 108"/>
                                <a:gd name="T23" fmla="*/ 50 h 101"/>
                                <a:gd name="T24" fmla="*/ 171 w 108"/>
                                <a:gd name="T25" fmla="*/ 51 h 101"/>
                                <a:gd name="T26" fmla="*/ 181 w 108"/>
                                <a:gd name="T27" fmla="*/ 50 h 101"/>
                                <a:gd name="T28" fmla="*/ 159 w 108"/>
                                <a:gd name="T29" fmla="*/ 51 h 101"/>
                                <a:gd name="T30" fmla="*/ 157 w 108"/>
                                <a:gd name="T31" fmla="*/ 50 h 101"/>
                                <a:gd name="T32" fmla="*/ 186 w 108"/>
                                <a:gd name="T33" fmla="*/ 50 h 101"/>
                                <a:gd name="T34" fmla="*/ 168 w 108"/>
                                <a:gd name="T35" fmla="*/ 50 h 101"/>
                                <a:gd name="T36" fmla="*/ 165 w 108"/>
                                <a:gd name="T37" fmla="*/ 50 h 101"/>
                                <a:gd name="T38" fmla="*/ 181 w 108"/>
                                <a:gd name="T39" fmla="*/ 48 h 101"/>
                                <a:gd name="T40" fmla="*/ 133 w 108"/>
                                <a:gd name="T41" fmla="*/ 47 h 101"/>
                                <a:gd name="T42" fmla="*/ 117 w 108"/>
                                <a:gd name="T43" fmla="*/ 39 h 101"/>
                                <a:gd name="T44" fmla="*/ 133 w 108"/>
                                <a:gd name="T45" fmla="*/ 35 h 101"/>
                                <a:gd name="T46" fmla="*/ 117 w 108"/>
                                <a:gd name="T47" fmla="*/ 31 h 101"/>
                                <a:gd name="T48" fmla="*/ 89 w 108"/>
                                <a:gd name="T49" fmla="*/ 38 h 101"/>
                                <a:gd name="T50" fmla="*/ 159 w 108"/>
                                <a:gd name="T51" fmla="*/ 0 h 101"/>
                                <a:gd name="T52" fmla="*/ 119 w 108"/>
                                <a:gd name="T53" fmla="*/ 7 h 101"/>
                                <a:gd name="T54" fmla="*/ 15 w 108"/>
                                <a:gd name="T55" fmla="*/ 50 h 101"/>
                                <a:gd name="T56" fmla="*/ 18 w 108"/>
                                <a:gd name="T57" fmla="*/ 50 h 101"/>
                                <a:gd name="T58" fmla="*/ 0 w 108"/>
                                <a:gd name="T59" fmla="*/ 50 h 101"/>
                                <a:gd name="T60" fmla="*/ 0 w 108"/>
                                <a:gd name="T61" fmla="*/ 50 h 101"/>
                                <a:gd name="T62" fmla="*/ 0 w 108"/>
                                <a:gd name="T63" fmla="*/ 5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101"/>
                                <a:gd name="T98" fmla="*/ 108 w 108"/>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101">
                                  <a:moveTo>
                                    <a:pt x="0" y="75"/>
                                  </a:moveTo>
                                  <a:lnTo>
                                    <a:pt x="0" y="83"/>
                                  </a:lnTo>
                                  <a:lnTo>
                                    <a:pt x="61" y="83"/>
                                  </a:lnTo>
                                  <a:lnTo>
                                    <a:pt x="48" y="95"/>
                                  </a:lnTo>
                                  <a:lnTo>
                                    <a:pt x="58" y="97"/>
                                  </a:lnTo>
                                  <a:lnTo>
                                    <a:pt x="69" y="86"/>
                                  </a:lnTo>
                                  <a:lnTo>
                                    <a:pt x="84" y="86"/>
                                  </a:lnTo>
                                  <a:lnTo>
                                    <a:pt x="76" y="97"/>
                                  </a:lnTo>
                                  <a:lnTo>
                                    <a:pt x="87" y="92"/>
                                  </a:lnTo>
                                  <a:lnTo>
                                    <a:pt x="84" y="100"/>
                                  </a:lnTo>
                                  <a:lnTo>
                                    <a:pt x="94" y="100"/>
                                  </a:lnTo>
                                  <a:lnTo>
                                    <a:pt x="104" y="80"/>
                                  </a:lnTo>
                                  <a:lnTo>
                                    <a:pt x="97" y="82"/>
                                  </a:lnTo>
                                  <a:lnTo>
                                    <a:pt x="104" y="72"/>
                                  </a:lnTo>
                                  <a:lnTo>
                                    <a:pt x="89" y="82"/>
                                  </a:lnTo>
                                  <a:lnTo>
                                    <a:pt x="88" y="80"/>
                                  </a:lnTo>
                                  <a:lnTo>
                                    <a:pt x="107" y="61"/>
                                  </a:lnTo>
                                  <a:lnTo>
                                    <a:pt x="95" y="64"/>
                                  </a:lnTo>
                                  <a:lnTo>
                                    <a:pt x="93" y="57"/>
                                  </a:lnTo>
                                  <a:lnTo>
                                    <a:pt x="104" y="48"/>
                                  </a:lnTo>
                                  <a:lnTo>
                                    <a:pt x="76" y="47"/>
                                  </a:lnTo>
                                  <a:lnTo>
                                    <a:pt x="68" y="39"/>
                                  </a:lnTo>
                                  <a:lnTo>
                                    <a:pt x="76" y="35"/>
                                  </a:lnTo>
                                  <a:lnTo>
                                    <a:pt x="68" y="31"/>
                                  </a:lnTo>
                                  <a:lnTo>
                                    <a:pt x="54" y="38"/>
                                  </a:lnTo>
                                  <a:lnTo>
                                    <a:pt x="89" y="0"/>
                                  </a:lnTo>
                                  <a:lnTo>
                                    <a:pt x="69" y="7"/>
                                  </a:lnTo>
                                  <a:lnTo>
                                    <a:pt x="15" y="61"/>
                                  </a:lnTo>
                                  <a:lnTo>
                                    <a:pt x="18" y="64"/>
                                  </a:lnTo>
                                  <a:lnTo>
                                    <a:pt x="0" y="7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nvGrpSpPr>
                          <p:cNvPr id="158" name="Group 90"/>
                          <p:cNvGrpSpPr>
                            <a:grpSpLocks/>
                          </p:cNvGrpSpPr>
                          <p:nvPr/>
                        </p:nvGrpSpPr>
                        <p:grpSpPr bwMode="auto">
                          <a:xfrm>
                            <a:off x="19" y="904"/>
                            <a:ext cx="1949" cy="1293"/>
                            <a:chOff x="19" y="904"/>
                            <a:chExt cx="1949" cy="1293"/>
                          </a:xfrm>
                        </p:grpSpPr>
                        <p:sp>
                          <p:nvSpPr>
                            <p:cNvPr id="159" name="Freeform 91"/>
                            <p:cNvSpPr>
                              <a:spLocks noChangeAspect="1"/>
                            </p:cNvSpPr>
                            <p:nvPr/>
                          </p:nvSpPr>
                          <p:spPr bwMode="auto">
                            <a:xfrm>
                              <a:off x="1362" y="1170"/>
                              <a:ext cx="103" cy="52"/>
                            </a:xfrm>
                            <a:custGeom>
                              <a:avLst/>
                              <a:gdLst>
                                <a:gd name="T0" fmla="*/ 0 w 101"/>
                                <a:gd name="T1" fmla="*/ 26 h 53"/>
                                <a:gd name="T2" fmla="*/ 19 w 101"/>
                                <a:gd name="T3" fmla="*/ 26 h 53"/>
                                <a:gd name="T4" fmla="*/ 14 w 101"/>
                                <a:gd name="T5" fmla="*/ 26 h 53"/>
                                <a:gd name="T6" fmla="*/ 96 w 101"/>
                                <a:gd name="T7" fmla="*/ 26 h 53"/>
                                <a:gd name="T8" fmla="*/ 118 w 101"/>
                                <a:gd name="T9" fmla="*/ 26 h 53"/>
                                <a:gd name="T10" fmla="*/ 151 w 101"/>
                                <a:gd name="T11" fmla="*/ 26 h 53"/>
                                <a:gd name="T12" fmla="*/ 179 w 101"/>
                                <a:gd name="T13" fmla="*/ 26 h 53"/>
                                <a:gd name="T14" fmla="*/ 108 w 101"/>
                                <a:gd name="T15" fmla="*/ 8 h 53"/>
                                <a:gd name="T16" fmla="*/ 116 w 101"/>
                                <a:gd name="T17" fmla="*/ 0 h 53"/>
                                <a:gd name="T18" fmla="*/ 66 w 101"/>
                                <a:gd name="T19" fmla="*/ 15 h 53"/>
                                <a:gd name="T20" fmla="*/ 20 w 101"/>
                                <a:gd name="T21" fmla="*/ 26 h 53"/>
                                <a:gd name="T22" fmla="*/ 0 w 101"/>
                                <a:gd name="T23" fmla="*/ 26 h 53"/>
                                <a:gd name="T24" fmla="*/ 0 w 101"/>
                                <a:gd name="T25" fmla="*/ 26 h 53"/>
                                <a:gd name="T26" fmla="*/ 0 w 101"/>
                                <a:gd name="T27" fmla="*/ 2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3"/>
                                <a:gd name="T44" fmla="*/ 101 w 10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3">
                                  <a:moveTo>
                                    <a:pt x="0" y="43"/>
                                  </a:moveTo>
                                  <a:lnTo>
                                    <a:pt x="19" y="43"/>
                                  </a:lnTo>
                                  <a:lnTo>
                                    <a:pt x="14" y="52"/>
                                  </a:lnTo>
                                  <a:lnTo>
                                    <a:pt x="55" y="37"/>
                                  </a:lnTo>
                                  <a:lnTo>
                                    <a:pt x="66" y="37"/>
                                  </a:lnTo>
                                  <a:lnTo>
                                    <a:pt x="81" y="47"/>
                                  </a:lnTo>
                                  <a:lnTo>
                                    <a:pt x="100" y="39"/>
                                  </a:lnTo>
                                  <a:lnTo>
                                    <a:pt x="61" y="8"/>
                                  </a:lnTo>
                                  <a:lnTo>
                                    <a:pt x="65" y="0"/>
                                  </a:lnTo>
                                  <a:lnTo>
                                    <a:pt x="35" y="15"/>
                                  </a:lnTo>
                                  <a:lnTo>
                                    <a:pt x="20" y="36"/>
                                  </a:lnTo>
                                  <a:lnTo>
                                    <a:pt x="0" y="4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0" name="Freeform 92"/>
                            <p:cNvSpPr>
                              <a:spLocks noChangeAspect="1"/>
                            </p:cNvSpPr>
                            <p:nvPr/>
                          </p:nvSpPr>
                          <p:spPr bwMode="auto">
                            <a:xfrm>
                              <a:off x="1555" y="1131"/>
                              <a:ext cx="41" cy="21"/>
                            </a:xfrm>
                            <a:custGeom>
                              <a:avLst/>
                              <a:gdLst>
                                <a:gd name="T0" fmla="*/ 2 w 39"/>
                                <a:gd name="T1" fmla="*/ 11 h 21"/>
                                <a:gd name="T2" fmla="*/ 0 w 39"/>
                                <a:gd name="T3" fmla="*/ 20 h 21"/>
                                <a:gd name="T4" fmla="*/ 79 w 39"/>
                                <a:gd name="T5" fmla="*/ 19 h 21"/>
                                <a:gd name="T6" fmla="*/ 175 w 39"/>
                                <a:gd name="T7" fmla="*/ 6 h 21"/>
                                <a:gd name="T8" fmla="*/ 165 w 39"/>
                                <a:gd name="T9" fmla="*/ 0 h 21"/>
                                <a:gd name="T10" fmla="*/ 83 w 39"/>
                                <a:gd name="T11" fmla="*/ 0 h 21"/>
                                <a:gd name="T12" fmla="*/ 2 w 39"/>
                                <a:gd name="T13" fmla="*/ 11 h 21"/>
                                <a:gd name="T14" fmla="*/ 2 w 39"/>
                                <a:gd name="T15" fmla="*/ 11 h 21"/>
                                <a:gd name="T16" fmla="*/ 2 w 39"/>
                                <a:gd name="T17" fmla="*/ 1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1"/>
                                <a:gd name="T29" fmla="*/ 39 w 3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1">
                                  <a:moveTo>
                                    <a:pt x="2" y="11"/>
                                  </a:moveTo>
                                  <a:lnTo>
                                    <a:pt x="0" y="20"/>
                                  </a:lnTo>
                                  <a:lnTo>
                                    <a:pt x="18" y="19"/>
                                  </a:lnTo>
                                  <a:lnTo>
                                    <a:pt x="38" y="6"/>
                                  </a:lnTo>
                                  <a:lnTo>
                                    <a:pt x="35" y="0"/>
                                  </a:lnTo>
                                  <a:lnTo>
                                    <a:pt x="19" y="0"/>
                                  </a:lnTo>
                                  <a:lnTo>
                                    <a:pt x="2"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1" name="Freeform 93"/>
                            <p:cNvSpPr>
                              <a:spLocks noChangeAspect="1"/>
                            </p:cNvSpPr>
                            <p:nvPr/>
                          </p:nvSpPr>
                          <p:spPr bwMode="auto">
                            <a:xfrm>
                              <a:off x="1447" y="1036"/>
                              <a:ext cx="318" cy="210"/>
                            </a:xfrm>
                            <a:custGeom>
                              <a:avLst/>
                              <a:gdLst>
                                <a:gd name="T0" fmla="*/ 13 w 312"/>
                                <a:gd name="T1" fmla="*/ 35 h 213"/>
                                <a:gd name="T2" fmla="*/ 157 w 312"/>
                                <a:gd name="T3" fmla="*/ 35 h 213"/>
                                <a:gd name="T4" fmla="*/ 240 w 312"/>
                                <a:gd name="T5" fmla="*/ 35 h 213"/>
                                <a:gd name="T6" fmla="*/ 268 w 312"/>
                                <a:gd name="T7" fmla="*/ 45 h 213"/>
                                <a:gd name="T8" fmla="*/ 281 w 312"/>
                                <a:gd name="T9" fmla="*/ 52 h 213"/>
                                <a:gd name="T10" fmla="*/ 310 w 312"/>
                                <a:gd name="T11" fmla="*/ 67 h 213"/>
                                <a:gd name="T12" fmla="*/ 226 w 312"/>
                                <a:gd name="T13" fmla="*/ 88 h 213"/>
                                <a:gd name="T14" fmla="*/ 204 w 312"/>
                                <a:gd name="T15" fmla="*/ 96 h 213"/>
                                <a:gd name="T16" fmla="*/ 84 w 312"/>
                                <a:gd name="T17" fmla="*/ 102 h 213"/>
                                <a:gd name="T18" fmla="*/ 158 w 312"/>
                                <a:gd name="T19" fmla="*/ 104 h 213"/>
                                <a:gd name="T20" fmla="*/ 240 w 312"/>
                                <a:gd name="T21" fmla="*/ 115 h 213"/>
                                <a:gd name="T22" fmla="*/ 246 w 312"/>
                                <a:gd name="T23" fmla="*/ 124 h 213"/>
                                <a:gd name="T24" fmla="*/ 348 w 312"/>
                                <a:gd name="T25" fmla="*/ 138 h 213"/>
                                <a:gd name="T26" fmla="*/ 316 w 312"/>
                                <a:gd name="T27" fmla="*/ 119 h 213"/>
                                <a:gd name="T28" fmla="*/ 377 w 312"/>
                                <a:gd name="T29" fmla="*/ 125 h 213"/>
                                <a:gd name="T30" fmla="*/ 432 w 312"/>
                                <a:gd name="T31" fmla="*/ 117 h 213"/>
                                <a:gd name="T32" fmla="*/ 428 w 312"/>
                                <a:gd name="T33" fmla="*/ 104 h 213"/>
                                <a:gd name="T34" fmla="*/ 415 w 312"/>
                                <a:gd name="T35" fmla="*/ 86 h 213"/>
                                <a:gd name="T36" fmla="*/ 447 w 312"/>
                                <a:gd name="T37" fmla="*/ 96 h 213"/>
                                <a:gd name="T38" fmla="*/ 561 w 312"/>
                                <a:gd name="T39" fmla="*/ 84 h 213"/>
                                <a:gd name="T40" fmla="*/ 459 w 312"/>
                                <a:gd name="T41" fmla="*/ 68 h 213"/>
                                <a:gd name="T42" fmla="*/ 447 w 312"/>
                                <a:gd name="T43" fmla="*/ 52 h 213"/>
                                <a:gd name="T44" fmla="*/ 465 w 312"/>
                                <a:gd name="T45" fmla="*/ 42 h 213"/>
                                <a:gd name="T46" fmla="*/ 432 w 312"/>
                                <a:gd name="T47" fmla="*/ 35 h 213"/>
                                <a:gd name="T48" fmla="*/ 383 w 312"/>
                                <a:gd name="T49" fmla="*/ 21 h 213"/>
                                <a:gd name="T50" fmla="*/ 218 w 312"/>
                                <a:gd name="T51" fmla="*/ 29 h 213"/>
                                <a:gd name="T52" fmla="*/ 220 w 312"/>
                                <a:gd name="T53" fmla="*/ 3 h 213"/>
                                <a:gd name="T54" fmla="*/ 102 w 312"/>
                                <a:gd name="T55" fmla="*/ 35 h 213"/>
                                <a:gd name="T56" fmla="*/ 110 w 312"/>
                                <a:gd name="T57" fmla="*/ 18 h 213"/>
                                <a:gd name="T58" fmla="*/ 130 w 312"/>
                                <a:gd name="T59" fmla="*/ 0 h 213"/>
                                <a:gd name="T60" fmla="*/ 0 w 312"/>
                                <a:gd name="T61" fmla="*/ 35 h 213"/>
                                <a:gd name="T62" fmla="*/ 0 w 312"/>
                                <a:gd name="T63" fmla="*/ 35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213"/>
                                <a:gd name="T98" fmla="*/ 312 w 31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213">
                                  <a:moveTo>
                                    <a:pt x="0" y="35"/>
                                  </a:moveTo>
                                  <a:lnTo>
                                    <a:pt x="13" y="58"/>
                                  </a:lnTo>
                                  <a:lnTo>
                                    <a:pt x="29" y="65"/>
                                  </a:lnTo>
                                  <a:lnTo>
                                    <a:pt x="86" y="65"/>
                                  </a:lnTo>
                                  <a:lnTo>
                                    <a:pt x="99" y="73"/>
                                  </a:lnTo>
                                  <a:lnTo>
                                    <a:pt x="132" y="62"/>
                                  </a:lnTo>
                                  <a:lnTo>
                                    <a:pt x="134" y="68"/>
                                  </a:lnTo>
                                  <a:lnTo>
                                    <a:pt x="149" y="76"/>
                                  </a:lnTo>
                                  <a:lnTo>
                                    <a:pt x="136" y="89"/>
                                  </a:lnTo>
                                  <a:lnTo>
                                    <a:pt x="157" y="83"/>
                                  </a:lnTo>
                                  <a:lnTo>
                                    <a:pt x="159" y="91"/>
                                  </a:lnTo>
                                  <a:lnTo>
                                    <a:pt x="172" y="98"/>
                                  </a:lnTo>
                                  <a:lnTo>
                                    <a:pt x="170" y="115"/>
                                  </a:lnTo>
                                  <a:lnTo>
                                    <a:pt x="125" y="133"/>
                                  </a:lnTo>
                                  <a:lnTo>
                                    <a:pt x="132" y="143"/>
                                  </a:lnTo>
                                  <a:lnTo>
                                    <a:pt x="114" y="148"/>
                                  </a:lnTo>
                                  <a:lnTo>
                                    <a:pt x="76" y="146"/>
                                  </a:lnTo>
                                  <a:lnTo>
                                    <a:pt x="50" y="161"/>
                                  </a:lnTo>
                                  <a:lnTo>
                                    <a:pt x="54" y="168"/>
                                  </a:lnTo>
                                  <a:lnTo>
                                    <a:pt x="87" y="164"/>
                                  </a:lnTo>
                                  <a:lnTo>
                                    <a:pt x="123" y="173"/>
                                  </a:lnTo>
                                  <a:lnTo>
                                    <a:pt x="132" y="178"/>
                                  </a:lnTo>
                                  <a:lnTo>
                                    <a:pt x="127" y="186"/>
                                  </a:lnTo>
                                  <a:lnTo>
                                    <a:pt x="136" y="191"/>
                                  </a:lnTo>
                                  <a:lnTo>
                                    <a:pt x="168" y="208"/>
                                  </a:lnTo>
                                  <a:lnTo>
                                    <a:pt x="193" y="212"/>
                                  </a:lnTo>
                                  <a:lnTo>
                                    <a:pt x="199" y="205"/>
                                  </a:lnTo>
                                  <a:lnTo>
                                    <a:pt x="175" y="183"/>
                                  </a:lnTo>
                                  <a:lnTo>
                                    <a:pt x="175" y="175"/>
                                  </a:lnTo>
                                  <a:lnTo>
                                    <a:pt x="210" y="193"/>
                                  </a:lnTo>
                                  <a:lnTo>
                                    <a:pt x="228" y="193"/>
                                  </a:lnTo>
                                  <a:lnTo>
                                    <a:pt x="239" y="181"/>
                                  </a:lnTo>
                                  <a:lnTo>
                                    <a:pt x="233" y="173"/>
                                  </a:lnTo>
                                  <a:lnTo>
                                    <a:pt x="236" y="164"/>
                                  </a:lnTo>
                                  <a:lnTo>
                                    <a:pt x="219" y="141"/>
                                  </a:lnTo>
                                  <a:lnTo>
                                    <a:pt x="230" y="129"/>
                                  </a:lnTo>
                                  <a:lnTo>
                                    <a:pt x="248" y="138"/>
                                  </a:lnTo>
                                  <a:lnTo>
                                    <a:pt x="248" y="148"/>
                                  </a:lnTo>
                                  <a:lnTo>
                                    <a:pt x="261" y="156"/>
                                  </a:lnTo>
                                  <a:lnTo>
                                    <a:pt x="311" y="125"/>
                                  </a:lnTo>
                                  <a:lnTo>
                                    <a:pt x="277" y="99"/>
                                  </a:lnTo>
                                  <a:lnTo>
                                    <a:pt x="255" y="99"/>
                                  </a:lnTo>
                                  <a:lnTo>
                                    <a:pt x="243" y="91"/>
                                  </a:lnTo>
                                  <a:lnTo>
                                    <a:pt x="248" y="83"/>
                                  </a:lnTo>
                                  <a:lnTo>
                                    <a:pt x="269" y="81"/>
                                  </a:lnTo>
                                  <a:lnTo>
                                    <a:pt x="258" y="73"/>
                                  </a:lnTo>
                                  <a:lnTo>
                                    <a:pt x="269" y="65"/>
                                  </a:lnTo>
                                  <a:lnTo>
                                    <a:pt x="239" y="41"/>
                                  </a:lnTo>
                                  <a:lnTo>
                                    <a:pt x="207" y="35"/>
                                  </a:lnTo>
                                  <a:lnTo>
                                    <a:pt x="213" y="21"/>
                                  </a:lnTo>
                                  <a:lnTo>
                                    <a:pt x="173" y="18"/>
                                  </a:lnTo>
                                  <a:lnTo>
                                    <a:pt x="121" y="29"/>
                                  </a:lnTo>
                                  <a:lnTo>
                                    <a:pt x="142" y="5"/>
                                  </a:lnTo>
                                  <a:lnTo>
                                    <a:pt x="122" y="3"/>
                                  </a:lnTo>
                                  <a:lnTo>
                                    <a:pt x="78" y="15"/>
                                  </a:lnTo>
                                  <a:lnTo>
                                    <a:pt x="59" y="37"/>
                                  </a:lnTo>
                                  <a:lnTo>
                                    <a:pt x="51" y="31"/>
                                  </a:lnTo>
                                  <a:lnTo>
                                    <a:pt x="63" y="18"/>
                                  </a:lnTo>
                                  <a:lnTo>
                                    <a:pt x="111" y="1"/>
                                  </a:lnTo>
                                  <a:lnTo>
                                    <a:pt x="73" y="0"/>
                                  </a:lnTo>
                                  <a:lnTo>
                                    <a:pt x="37" y="12"/>
                                  </a:lnTo>
                                  <a:lnTo>
                                    <a:pt x="0"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2" name="Freeform 94"/>
                            <p:cNvSpPr>
                              <a:spLocks noChangeAspect="1"/>
                            </p:cNvSpPr>
                            <p:nvPr/>
                          </p:nvSpPr>
                          <p:spPr bwMode="auto">
                            <a:xfrm>
                              <a:off x="1422" y="1010"/>
                              <a:ext cx="40" cy="15"/>
                            </a:xfrm>
                            <a:custGeom>
                              <a:avLst/>
                              <a:gdLst>
                                <a:gd name="T0" fmla="*/ 0 w 39"/>
                                <a:gd name="T1" fmla="*/ 8 h 15"/>
                                <a:gd name="T2" fmla="*/ 59 w 39"/>
                                <a:gd name="T3" fmla="*/ 14 h 15"/>
                                <a:gd name="T4" fmla="*/ 79 w 39"/>
                                <a:gd name="T5" fmla="*/ 6 h 15"/>
                                <a:gd name="T6" fmla="*/ 75 w 39"/>
                                <a:gd name="T7" fmla="*/ 0 h 15"/>
                                <a:gd name="T8" fmla="*/ 52 w 39"/>
                                <a:gd name="T9" fmla="*/ 0 h 15"/>
                                <a:gd name="T10" fmla="*/ 0 w 39"/>
                                <a:gd name="T11" fmla="*/ 8 h 15"/>
                                <a:gd name="T12" fmla="*/ 0 w 39"/>
                                <a:gd name="T13" fmla="*/ 8 h 15"/>
                                <a:gd name="T14" fmla="*/ 0 w 39"/>
                                <a:gd name="T15" fmla="*/ 8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0" y="8"/>
                                  </a:moveTo>
                                  <a:lnTo>
                                    <a:pt x="28" y="14"/>
                                  </a:lnTo>
                                  <a:lnTo>
                                    <a:pt x="38" y="6"/>
                                  </a:lnTo>
                                  <a:lnTo>
                                    <a:pt x="36" y="0"/>
                                  </a:lnTo>
                                  <a:lnTo>
                                    <a:pt x="21"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3" name="Freeform 95"/>
                            <p:cNvSpPr>
                              <a:spLocks noChangeAspect="1"/>
                            </p:cNvSpPr>
                            <p:nvPr/>
                          </p:nvSpPr>
                          <p:spPr bwMode="auto">
                            <a:xfrm>
                              <a:off x="1460" y="986"/>
                              <a:ext cx="182" cy="42"/>
                            </a:xfrm>
                            <a:custGeom>
                              <a:avLst/>
                              <a:gdLst>
                                <a:gd name="T0" fmla="*/ 8 w 179"/>
                                <a:gd name="T1" fmla="*/ 0 h 42"/>
                                <a:gd name="T2" fmla="*/ 0 w 179"/>
                                <a:gd name="T3" fmla="*/ 5 h 42"/>
                                <a:gd name="T4" fmla="*/ 5 w 179"/>
                                <a:gd name="T5" fmla="*/ 11 h 42"/>
                                <a:gd name="T6" fmla="*/ 68 w 179"/>
                                <a:gd name="T7" fmla="*/ 15 h 42"/>
                                <a:gd name="T8" fmla="*/ 15 w 179"/>
                                <a:gd name="T9" fmla="*/ 36 h 42"/>
                                <a:gd name="T10" fmla="*/ 66 w 179"/>
                                <a:gd name="T11" fmla="*/ 39 h 42"/>
                                <a:gd name="T12" fmla="*/ 166 w 179"/>
                                <a:gd name="T13" fmla="*/ 41 h 42"/>
                                <a:gd name="T14" fmla="*/ 195 w 179"/>
                                <a:gd name="T15" fmla="*/ 36 h 42"/>
                                <a:gd name="T16" fmla="*/ 219 w 179"/>
                                <a:gd name="T17" fmla="*/ 39 h 42"/>
                                <a:gd name="T18" fmla="*/ 262 w 179"/>
                                <a:gd name="T19" fmla="*/ 37 h 42"/>
                                <a:gd name="T20" fmla="*/ 296 w 179"/>
                                <a:gd name="T21" fmla="*/ 24 h 42"/>
                                <a:gd name="T22" fmla="*/ 116 w 179"/>
                                <a:gd name="T23" fmla="*/ 20 h 42"/>
                                <a:gd name="T24" fmla="*/ 94 w 179"/>
                                <a:gd name="T25" fmla="*/ 16 h 42"/>
                                <a:gd name="T26" fmla="*/ 110 w 179"/>
                                <a:gd name="T27" fmla="*/ 13 h 42"/>
                                <a:gd name="T28" fmla="*/ 90 w 179"/>
                                <a:gd name="T29" fmla="*/ 5 h 42"/>
                                <a:gd name="T30" fmla="*/ 8 w 179"/>
                                <a:gd name="T31" fmla="*/ 0 h 42"/>
                                <a:gd name="T32" fmla="*/ 8 w 179"/>
                                <a:gd name="T33" fmla="*/ 0 h 42"/>
                                <a:gd name="T34" fmla="*/ 8 w 179"/>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42"/>
                                <a:gd name="T56" fmla="*/ 179 w 17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42">
                                  <a:moveTo>
                                    <a:pt x="8" y="0"/>
                                  </a:moveTo>
                                  <a:lnTo>
                                    <a:pt x="0" y="5"/>
                                  </a:lnTo>
                                  <a:lnTo>
                                    <a:pt x="5" y="11"/>
                                  </a:lnTo>
                                  <a:lnTo>
                                    <a:pt x="37" y="15"/>
                                  </a:lnTo>
                                  <a:lnTo>
                                    <a:pt x="15" y="36"/>
                                  </a:lnTo>
                                  <a:lnTo>
                                    <a:pt x="35" y="39"/>
                                  </a:lnTo>
                                  <a:lnTo>
                                    <a:pt x="99" y="41"/>
                                  </a:lnTo>
                                  <a:lnTo>
                                    <a:pt x="118" y="36"/>
                                  </a:lnTo>
                                  <a:lnTo>
                                    <a:pt x="133" y="39"/>
                                  </a:lnTo>
                                  <a:lnTo>
                                    <a:pt x="156" y="37"/>
                                  </a:lnTo>
                                  <a:lnTo>
                                    <a:pt x="178" y="24"/>
                                  </a:lnTo>
                                  <a:lnTo>
                                    <a:pt x="72" y="20"/>
                                  </a:lnTo>
                                  <a:lnTo>
                                    <a:pt x="61" y="16"/>
                                  </a:lnTo>
                                  <a:lnTo>
                                    <a:pt x="69" y="13"/>
                                  </a:lnTo>
                                  <a:lnTo>
                                    <a:pt x="59" y="5"/>
                                  </a:lnTo>
                                  <a:lnTo>
                                    <a:pt x="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4" name="Freeform 96"/>
                            <p:cNvSpPr>
                              <a:spLocks noChangeAspect="1"/>
                            </p:cNvSpPr>
                            <p:nvPr/>
                          </p:nvSpPr>
                          <p:spPr bwMode="auto">
                            <a:xfrm>
                              <a:off x="1532" y="926"/>
                              <a:ext cx="112" cy="43"/>
                            </a:xfrm>
                            <a:custGeom>
                              <a:avLst/>
                              <a:gdLst>
                                <a:gd name="T0" fmla="*/ 12 w 110"/>
                                <a:gd name="T1" fmla="*/ 16 h 44"/>
                                <a:gd name="T2" fmla="*/ 18 w 110"/>
                                <a:gd name="T3" fmla="*/ 22 h 44"/>
                                <a:gd name="T4" fmla="*/ 0 w 110"/>
                                <a:gd name="T5" fmla="*/ 22 h 44"/>
                                <a:gd name="T6" fmla="*/ 9 w 110"/>
                                <a:gd name="T7" fmla="*/ 22 h 44"/>
                                <a:gd name="T8" fmla="*/ 73 w 110"/>
                                <a:gd name="T9" fmla="*/ 22 h 44"/>
                                <a:gd name="T10" fmla="*/ 187 w 110"/>
                                <a:gd name="T11" fmla="*/ 21 h 44"/>
                                <a:gd name="T12" fmla="*/ 159 w 110"/>
                                <a:gd name="T13" fmla="*/ 19 h 44"/>
                                <a:gd name="T14" fmla="*/ 181 w 110"/>
                                <a:gd name="T15" fmla="*/ 14 h 44"/>
                                <a:gd name="T16" fmla="*/ 129 w 110"/>
                                <a:gd name="T17" fmla="*/ 9 h 44"/>
                                <a:gd name="T18" fmla="*/ 119 w 110"/>
                                <a:gd name="T19" fmla="*/ 0 h 44"/>
                                <a:gd name="T20" fmla="*/ 85 w 110"/>
                                <a:gd name="T21" fmla="*/ 0 h 44"/>
                                <a:gd name="T22" fmla="*/ 12 w 110"/>
                                <a:gd name="T23" fmla="*/ 16 h 44"/>
                                <a:gd name="T24" fmla="*/ 12 w 110"/>
                                <a:gd name="T25" fmla="*/ 16 h 44"/>
                                <a:gd name="T26" fmla="*/ 12 w 110"/>
                                <a:gd name="T27" fmla="*/ 16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44"/>
                                <a:gd name="T44" fmla="*/ 110 w 11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44">
                                  <a:moveTo>
                                    <a:pt x="12" y="16"/>
                                  </a:moveTo>
                                  <a:lnTo>
                                    <a:pt x="18" y="26"/>
                                  </a:lnTo>
                                  <a:lnTo>
                                    <a:pt x="0" y="39"/>
                                  </a:lnTo>
                                  <a:lnTo>
                                    <a:pt x="9" y="43"/>
                                  </a:lnTo>
                                  <a:lnTo>
                                    <a:pt x="42" y="43"/>
                                  </a:lnTo>
                                  <a:lnTo>
                                    <a:pt x="109" y="21"/>
                                  </a:lnTo>
                                  <a:lnTo>
                                    <a:pt x="90" y="19"/>
                                  </a:lnTo>
                                  <a:lnTo>
                                    <a:pt x="105" y="14"/>
                                  </a:lnTo>
                                  <a:lnTo>
                                    <a:pt x="75" y="9"/>
                                  </a:lnTo>
                                  <a:lnTo>
                                    <a:pt x="70" y="0"/>
                                  </a:lnTo>
                                  <a:lnTo>
                                    <a:pt x="53" y="0"/>
                                  </a:lnTo>
                                  <a:lnTo>
                                    <a:pt x="12" y="1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5" name="Freeform 97"/>
                            <p:cNvSpPr>
                              <a:spLocks noChangeAspect="1"/>
                            </p:cNvSpPr>
                            <p:nvPr/>
                          </p:nvSpPr>
                          <p:spPr bwMode="auto">
                            <a:xfrm>
                              <a:off x="1536" y="904"/>
                              <a:ext cx="432" cy="97"/>
                            </a:xfrm>
                            <a:custGeom>
                              <a:avLst/>
                              <a:gdLst>
                                <a:gd name="T0" fmla="*/ 129 w 426"/>
                                <a:gd name="T1" fmla="*/ 19 h 98"/>
                                <a:gd name="T2" fmla="*/ 125 w 426"/>
                                <a:gd name="T3" fmla="*/ 26 h 98"/>
                                <a:gd name="T4" fmla="*/ 147 w 426"/>
                                <a:gd name="T5" fmla="*/ 31 h 98"/>
                                <a:gd name="T6" fmla="*/ 184 w 426"/>
                                <a:gd name="T7" fmla="*/ 33 h 98"/>
                                <a:gd name="T8" fmla="*/ 157 w 426"/>
                                <a:gd name="T9" fmla="*/ 41 h 98"/>
                                <a:gd name="T10" fmla="*/ 176 w 426"/>
                                <a:gd name="T11" fmla="*/ 43 h 98"/>
                                <a:gd name="T12" fmla="*/ 165 w 426"/>
                                <a:gd name="T13" fmla="*/ 49 h 98"/>
                                <a:gd name="T14" fmla="*/ 87 w 426"/>
                                <a:gd name="T15" fmla="*/ 49 h 98"/>
                                <a:gd name="T16" fmla="*/ 107 w 426"/>
                                <a:gd name="T17" fmla="*/ 49 h 98"/>
                                <a:gd name="T18" fmla="*/ 76 w 426"/>
                                <a:gd name="T19" fmla="*/ 49 h 98"/>
                                <a:gd name="T20" fmla="*/ 69 w 426"/>
                                <a:gd name="T21" fmla="*/ 49 h 98"/>
                                <a:gd name="T22" fmla="*/ 77 w 426"/>
                                <a:gd name="T23" fmla="*/ 50 h 98"/>
                                <a:gd name="T24" fmla="*/ 9 w 426"/>
                                <a:gd name="T25" fmla="*/ 56 h 98"/>
                                <a:gd name="T26" fmla="*/ 0 w 426"/>
                                <a:gd name="T27" fmla="*/ 62 h 98"/>
                                <a:gd name="T28" fmla="*/ 151 w 426"/>
                                <a:gd name="T29" fmla="*/ 61 h 98"/>
                                <a:gd name="T30" fmla="*/ 151 w 426"/>
                                <a:gd name="T31" fmla="*/ 66 h 98"/>
                                <a:gd name="T32" fmla="*/ 227 w 426"/>
                                <a:gd name="T33" fmla="*/ 56 h 98"/>
                                <a:gd name="T34" fmla="*/ 211 w 426"/>
                                <a:gd name="T35" fmla="*/ 50 h 98"/>
                                <a:gd name="T36" fmla="*/ 250 w 426"/>
                                <a:gd name="T37" fmla="*/ 49 h 98"/>
                                <a:gd name="T38" fmla="*/ 250 w 426"/>
                                <a:gd name="T39" fmla="*/ 49 h 98"/>
                                <a:gd name="T40" fmla="*/ 298 w 426"/>
                                <a:gd name="T41" fmla="*/ 49 h 98"/>
                                <a:gd name="T42" fmla="*/ 368 w 426"/>
                                <a:gd name="T43" fmla="*/ 47 h 98"/>
                                <a:gd name="T44" fmla="*/ 654 w 426"/>
                                <a:gd name="T45" fmla="*/ 7 h 98"/>
                                <a:gd name="T46" fmla="*/ 523 w 426"/>
                                <a:gd name="T47" fmla="*/ 0 h 98"/>
                                <a:gd name="T48" fmla="*/ 407 w 426"/>
                                <a:gd name="T49" fmla="*/ 0 h 98"/>
                                <a:gd name="T50" fmla="*/ 129 w 426"/>
                                <a:gd name="T51" fmla="*/ 19 h 98"/>
                                <a:gd name="T52" fmla="*/ 129 w 426"/>
                                <a:gd name="T53" fmla="*/ 19 h 98"/>
                                <a:gd name="T54" fmla="*/ 129 w 426"/>
                                <a:gd name="T55" fmla="*/ 19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6"/>
                                <a:gd name="T85" fmla="*/ 0 h 98"/>
                                <a:gd name="T86" fmla="*/ 426 w 426"/>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6" h="98">
                                  <a:moveTo>
                                    <a:pt x="87" y="19"/>
                                  </a:moveTo>
                                  <a:lnTo>
                                    <a:pt x="85" y="26"/>
                                  </a:lnTo>
                                  <a:lnTo>
                                    <a:pt x="96" y="31"/>
                                  </a:lnTo>
                                  <a:lnTo>
                                    <a:pt x="120" y="33"/>
                                  </a:lnTo>
                                  <a:lnTo>
                                    <a:pt x="101" y="41"/>
                                  </a:lnTo>
                                  <a:lnTo>
                                    <a:pt x="114" y="43"/>
                                  </a:lnTo>
                                  <a:lnTo>
                                    <a:pt x="105" y="55"/>
                                  </a:lnTo>
                                  <a:lnTo>
                                    <a:pt x="56" y="66"/>
                                  </a:lnTo>
                                  <a:lnTo>
                                    <a:pt x="76" y="69"/>
                                  </a:lnTo>
                                  <a:lnTo>
                                    <a:pt x="45" y="73"/>
                                  </a:lnTo>
                                  <a:lnTo>
                                    <a:pt x="38" y="77"/>
                                  </a:lnTo>
                                  <a:lnTo>
                                    <a:pt x="46" y="81"/>
                                  </a:lnTo>
                                  <a:lnTo>
                                    <a:pt x="9" y="87"/>
                                  </a:lnTo>
                                  <a:lnTo>
                                    <a:pt x="0" y="93"/>
                                  </a:lnTo>
                                  <a:lnTo>
                                    <a:pt x="98" y="92"/>
                                  </a:lnTo>
                                  <a:lnTo>
                                    <a:pt x="98" y="97"/>
                                  </a:lnTo>
                                  <a:lnTo>
                                    <a:pt x="149" y="87"/>
                                  </a:lnTo>
                                  <a:lnTo>
                                    <a:pt x="138" y="81"/>
                                  </a:lnTo>
                                  <a:lnTo>
                                    <a:pt x="164" y="75"/>
                                  </a:lnTo>
                                  <a:lnTo>
                                    <a:pt x="164" y="69"/>
                                  </a:lnTo>
                                  <a:lnTo>
                                    <a:pt x="193" y="68"/>
                                  </a:lnTo>
                                  <a:lnTo>
                                    <a:pt x="239" y="47"/>
                                  </a:lnTo>
                                  <a:lnTo>
                                    <a:pt x="425" y="7"/>
                                  </a:lnTo>
                                  <a:lnTo>
                                    <a:pt x="340" y="0"/>
                                  </a:lnTo>
                                  <a:lnTo>
                                    <a:pt x="264" y="0"/>
                                  </a:lnTo>
                                  <a:lnTo>
                                    <a:pt x="87"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6" name="Freeform 98"/>
                            <p:cNvSpPr>
                              <a:spLocks noChangeAspect="1"/>
                            </p:cNvSpPr>
                            <p:nvPr/>
                          </p:nvSpPr>
                          <p:spPr bwMode="auto">
                            <a:xfrm>
                              <a:off x="1393" y="954"/>
                              <a:ext cx="111" cy="22"/>
                            </a:xfrm>
                            <a:custGeom>
                              <a:avLst/>
                              <a:gdLst>
                                <a:gd name="T0" fmla="*/ 0 w 109"/>
                                <a:gd name="T1" fmla="*/ 0 h 23"/>
                                <a:gd name="T2" fmla="*/ 18 w 109"/>
                                <a:gd name="T3" fmla="*/ 6 h 23"/>
                                <a:gd name="T4" fmla="*/ 0 w 109"/>
                                <a:gd name="T5" fmla="*/ 11 h 23"/>
                                <a:gd name="T6" fmla="*/ 4 w 109"/>
                                <a:gd name="T7" fmla="*/ 11 h 23"/>
                                <a:gd name="T8" fmla="*/ 71 w 109"/>
                                <a:gd name="T9" fmla="*/ 11 h 23"/>
                                <a:gd name="T10" fmla="*/ 73 w 109"/>
                                <a:gd name="T11" fmla="*/ 11 h 23"/>
                                <a:gd name="T12" fmla="*/ 186 w 109"/>
                                <a:gd name="T13" fmla="*/ 11 h 23"/>
                                <a:gd name="T14" fmla="*/ 159 w 109"/>
                                <a:gd name="T15" fmla="*/ 4 h 23"/>
                                <a:gd name="T16" fmla="*/ 112 w 109"/>
                                <a:gd name="T17" fmla="*/ 11 h 23"/>
                                <a:gd name="T18" fmla="*/ 92 w 109"/>
                                <a:gd name="T19" fmla="*/ 11 h 23"/>
                                <a:gd name="T20" fmla="*/ 112 w 109"/>
                                <a:gd name="T21" fmla="*/ 4 h 23"/>
                                <a:gd name="T22" fmla="*/ 96 w 109"/>
                                <a:gd name="T23" fmla="*/ 0 h 23"/>
                                <a:gd name="T24" fmla="*/ 0 w 109"/>
                                <a:gd name="T25" fmla="*/ 0 h 23"/>
                                <a:gd name="T26" fmla="*/ 0 w 109"/>
                                <a:gd name="T27" fmla="*/ 0 h 23"/>
                                <a:gd name="T28" fmla="*/ 0 w 109"/>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3"/>
                                <a:gd name="T47" fmla="*/ 109 w 10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3">
                                  <a:moveTo>
                                    <a:pt x="0" y="0"/>
                                  </a:moveTo>
                                  <a:lnTo>
                                    <a:pt x="18" y="6"/>
                                  </a:lnTo>
                                  <a:lnTo>
                                    <a:pt x="0" y="11"/>
                                  </a:lnTo>
                                  <a:lnTo>
                                    <a:pt x="4" y="13"/>
                                  </a:lnTo>
                                  <a:lnTo>
                                    <a:pt x="40" y="15"/>
                                  </a:lnTo>
                                  <a:lnTo>
                                    <a:pt x="42" y="22"/>
                                  </a:lnTo>
                                  <a:lnTo>
                                    <a:pt x="108" y="13"/>
                                  </a:lnTo>
                                  <a:lnTo>
                                    <a:pt x="90" y="4"/>
                                  </a:lnTo>
                                  <a:lnTo>
                                    <a:pt x="66" y="16"/>
                                  </a:lnTo>
                                  <a:lnTo>
                                    <a:pt x="56" y="15"/>
                                  </a:lnTo>
                                  <a:lnTo>
                                    <a:pt x="66" y="4"/>
                                  </a:lnTo>
                                  <a:lnTo>
                                    <a:pt x="58" y="0"/>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7" name="Freeform 99"/>
                            <p:cNvSpPr>
                              <a:spLocks noChangeAspect="1"/>
                            </p:cNvSpPr>
                            <p:nvPr/>
                          </p:nvSpPr>
                          <p:spPr bwMode="auto">
                            <a:xfrm>
                              <a:off x="1351" y="992"/>
                              <a:ext cx="82" cy="28"/>
                            </a:xfrm>
                            <a:custGeom>
                              <a:avLst/>
                              <a:gdLst>
                                <a:gd name="T0" fmla="*/ 0 w 81"/>
                                <a:gd name="T1" fmla="*/ 2 h 27"/>
                                <a:gd name="T2" fmla="*/ 0 w 81"/>
                                <a:gd name="T3" fmla="*/ 61 h 27"/>
                                <a:gd name="T4" fmla="*/ 20 w 81"/>
                                <a:gd name="T5" fmla="*/ 57 h 27"/>
                                <a:gd name="T6" fmla="*/ 20 w 81"/>
                                <a:gd name="T7" fmla="*/ 75 h 27"/>
                                <a:gd name="T8" fmla="*/ 81 w 81"/>
                                <a:gd name="T9" fmla="*/ 75 h 27"/>
                                <a:gd name="T10" fmla="*/ 111 w 81"/>
                                <a:gd name="T11" fmla="*/ 4 h 27"/>
                                <a:gd name="T12" fmla="*/ 77 w 81"/>
                                <a:gd name="T13" fmla="*/ 0 h 27"/>
                                <a:gd name="T14" fmla="*/ 24 w 81"/>
                                <a:gd name="T15" fmla="*/ 10 h 27"/>
                                <a:gd name="T16" fmla="*/ 12 w 81"/>
                                <a:gd name="T17" fmla="*/ 0 h 27"/>
                                <a:gd name="T18" fmla="*/ 0 w 81"/>
                                <a:gd name="T19" fmla="*/ 2 h 27"/>
                                <a:gd name="T20" fmla="*/ 0 w 81"/>
                                <a:gd name="T21" fmla="*/ 2 h 27"/>
                                <a:gd name="T22" fmla="*/ 0 w 81"/>
                                <a:gd name="T23" fmla="*/ 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27"/>
                                <a:gd name="T38" fmla="*/ 81 w 8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27">
                                  <a:moveTo>
                                    <a:pt x="0" y="2"/>
                                  </a:moveTo>
                                  <a:lnTo>
                                    <a:pt x="0" y="20"/>
                                  </a:lnTo>
                                  <a:lnTo>
                                    <a:pt x="20" y="18"/>
                                  </a:lnTo>
                                  <a:lnTo>
                                    <a:pt x="20" y="26"/>
                                  </a:lnTo>
                                  <a:lnTo>
                                    <a:pt x="50" y="26"/>
                                  </a:lnTo>
                                  <a:lnTo>
                                    <a:pt x="80" y="4"/>
                                  </a:lnTo>
                                  <a:lnTo>
                                    <a:pt x="46" y="0"/>
                                  </a:lnTo>
                                  <a:lnTo>
                                    <a:pt x="24" y="10"/>
                                  </a:lnTo>
                                  <a:lnTo>
                                    <a:pt x="12" y="0"/>
                                  </a:lnTo>
                                  <a:lnTo>
                                    <a:pt x="0" y="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8" name="Freeform 100"/>
                            <p:cNvSpPr>
                              <a:spLocks noChangeAspect="1"/>
                            </p:cNvSpPr>
                            <p:nvPr/>
                          </p:nvSpPr>
                          <p:spPr bwMode="auto">
                            <a:xfrm>
                              <a:off x="1299" y="1033"/>
                              <a:ext cx="92" cy="47"/>
                            </a:xfrm>
                            <a:custGeom>
                              <a:avLst/>
                              <a:gdLst>
                                <a:gd name="T0" fmla="*/ 0 w 90"/>
                                <a:gd name="T1" fmla="*/ 19 h 48"/>
                                <a:gd name="T2" fmla="*/ 0 w 90"/>
                                <a:gd name="T3" fmla="*/ 24 h 48"/>
                                <a:gd name="T4" fmla="*/ 14 w 90"/>
                                <a:gd name="T5" fmla="*/ 24 h 48"/>
                                <a:gd name="T6" fmla="*/ 22 w 90"/>
                                <a:gd name="T7" fmla="*/ 24 h 48"/>
                                <a:gd name="T8" fmla="*/ 123 w 90"/>
                                <a:gd name="T9" fmla="*/ 24 h 48"/>
                                <a:gd name="T10" fmla="*/ 158 w 90"/>
                                <a:gd name="T11" fmla="*/ 19 h 48"/>
                                <a:gd name="T12" fmla="*/ 138 w 90"/>
                                <a:gd name="T13" fmla="*/ 16 h 48"/>
                                <a:gd name="T14" fmla="*/ 170 w 90"/>
                                <a:gd name="T15" fmla="*/ 8 h 48"/>
                                <a:gd name="T16" fmla="*/ 174 w 90"/>
                                <a:gd name="T17" fmla="*/ 0 h 48"/>
                                <a:gd name="T18" fmla="*/ 74 w 90"/>
                                <a:gd name="T19" fmla="*/ 4 h 48"/>
                                <a:gd name="T20" fmla="*/ 62 w 90"/>
                                <a:gd name="T21" fmla="*/ 10 h 48"/>
                                <a:gd name="T22" fmla="*/ 65 w 90"/>
                                <a:gd name="T23" fmla="*/ 19 h 48"/>
                                <a:gd name="T24" fmla="*/ 0 w 90"/>
                                <a:gd name="T25" fmla="*/ 19 h 48"/>
                                <a:gd name="T26" fmla="*/ 0 w 90"/>
                                <a:gd name="T27" fmla="*/ 19 h 48"/>
                                <a:gd name="T28" fmla="*/ 0 w 90"/>
                                <a:gd name="T29" fmla="*/ 1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48"/>
                                <a:gd name="T47" fmla="*/ 90 w 9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48">
                                  <a:moveTo>
                                    <a:pt x="0" y="19"/>
                                  </a:moveTo>
                                  <a:lnTo>
                                    <a:pt x="0" y="31"/>
                                  </a:lnTo>
                                  <a:lnTo>
                                    <a:pt x="14" y="31"/>
                                  </a:lnTo>
                                  <a:lnTo>
                                    <a:pt x="22" y="47"/>
                                  </a:lnTo>
                                  <a:lnTo>
                                    <a:pt x="63" y="39"/>
                                  </a:lnTo>
                                  <a:lnTo>
                                    <a:pt x="81" y="19"/>
                                  </a:lnTo>
                                  <a:lnTo>
                                    <a:pt x="68" y="16"/>
                                  </a:lnTo>
                                  <a:lnTo>
                                    <a:pt x="87" y="8"/>
                                  </a:lnTo>
                                  <a:lnTo>
                                    <a:pt x="89" y="0"/>
                                  </a:lnTo>
                                  <a:lnTo>
                                    <a:pt x="40" y="4"/>
                                  </a:lnTo>
                                  <a:lnTo>
                                    <a:pt x="31" y="10"/>
                                  </a:lnTo>
                                  <a:lnTo>
                                    <a:pt x="34" y="19"/>
                                  </a:lnTo>
                                  <a:lnTo>
                                    <a:pt x="0"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69" name="Freeform 101"/>
                            <p:cNvSpPr>
                              <a:spLocks noChangeAspect="1"/>
                            </p:cNvSpPr>
                            <p:nvPr/>
                          </p:nvSpPr>
                          <p:spPr bwMode="auto">
                            <a:xfrm>
                              <a:off x="1147" y="1002"/>
                              <a:ext cx="36" cy="9"/>
                            </a:xfrm>
                            <a:custGeom>
                              <a:avLst/>
                              <a:gdLst>
                                <a:gd name="T0" fmla="*/ 0 w 35"/>
                                <a:gd name="T1" fmla="*/ 5 h 10"/>
                                <a:gd name="T2" fmla="*/ 11 w 35"/>
                                <a:gd name="T3" fmla="*/ 5 h 10"/>
                                <a:gd name="T4" fmla="*/ 77 w 35"/>
                                <a:gd name="T5" fmla="*/ 0 h 10"/>
                                <a:gd name="T6" fmla="*/ 0 w 35"/>
                                <a:gd name="T7" fmla="*/ 5 h 10"/>
                                <a:gd name="T8" fmla="*/ 0 w 35"/>
                                <a:gd name="T9" fmla="*/ 5 h 10"/>
                                <a:gd name="T10" fmla="*/ 0 w 35"/>
                                <a:gd name="T11" fmla="*/ 5 h 10"/>
                                <a:gd name="T12" fmla="*/ 0 60000 65536"/>
                                <a:gd name="T13" fmla="*/ 0 60000 65536"/>
                                <a:gd name="T14" fmla="*/ 0 60000 65536"/>
                                <a:gd name="T15" fmla="*/ 0 60000 65536"/>
                                <a:gd name="T16" fmla="*/ 0 60000 65536"/>
                                <a:gd name="T17" fmla="*/ 0 60000 65536"/>
                                <a:gd name="T18" fmla="*/ 0 w 35"/>
                                <a:gd name="T19" fmla="*/ 0 h 10"/>
                                <a:gd name="T20" fmla="*/ 35 w 3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5" h="10">
                                  <a:moveTo>
                                    <a:pt x="0" y="8"/>
                                  </a:moveTo>
                                  <a:lnTo>
                                    <a:pt x="11" y="9"/>
                                  </a:lnTo>
                                  <a:lnTo>
                                    <a:pt x="34"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0" name="Freeform 102"/>
                            <p:cNvSpPr>
                              <a:spLocks noChangeAspect="1"/>
                            </p:cNvSpPr>
                            <p:nvPr/>
                          </p:nvSpPr>
                          <p:spPr bwMode="auto">
                            <a:xfrm>
                              <a:off x="1107" y="981"/>
                              <a:ext cx="134" cy="25"/>
                            </a:xfrm>
                            <a:custGeom>
                              <a:avLst/>
                              <a:gdLst>
                                <a:gd name="T0" fmla="*/ 0 w 132"/>
                                <a:gd name="T1" fmla="*/ 13 h 26"/>
                                <a:gd name="T2" fmla="*/ 3 w 132"/>
                                <a:gd name="T3" fmla="*/ 13 h 26"/>
                                <a:gd name="T4" fmla="*/ 32 w 132"/>
                                <a:gd name="T5" fmla="*/ 13 h 26"/>
                                <a:gd name="T6" fmla="*/ 101 w 132"/>
                                <a:gd name="T7" fmla="*/ 13 h 26"/>
                                <a:gd name="T8" fmla="*/ 125 w 132"/>
                                <a:gd name="T9" fmla="*/ 13 h 26"/>
                                <a:gd name="T10" fmla="*/ 207 w 132"/>
                                <a:gd name="T11" fmla="*/ 0 h 26"/>
                                <a:gd name="T12" fmla="*/ 131 w 132"/>
                                <a:gd name="T13" fmla="*/ 0 h 26"/>
                                <a:gd name="T14" fmla="*/ 0 w 132"/>
                                <a:gd name="T15" fmla="*/ 13 h 26"/>
                                <a:gd name="T16" fmla="*/ 0 w 132"/>
                                <a:gd name="T17" fmla="*/ 13 h 26"/>
                                <a:gd name="T18" fmla="*/ 0 w 132"/>
                                <a:gd name="T19" fmla="*/ 1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6"/>
                                <a:gd name="T32" fmla="*/ 132 w 13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6">
                                  <a:moveTo>
                                    <a:pt x="0" y="17"/>
                                  </a:moveTo>
                                  <a:lnTo>
                                    <a:pt x="3" y="23"/>
                                  </a:lnTo>
                                  <a:lnTo>
                                    <a:pt x="32" y="25"/>
                                  </a:lnTo>
                                  <a:lnTo>
                                    <a:pt x="69" y="14"/>
                                  </a:lnTo>
                                  <a:lnTo>
                                    <a:pt x="81" y="17"/>
                                  </a:lnTo>
                                  <a:lnTo>
                                    <a:pt x="131" y="0"/>
                                  </a:lnTo>
                                  <a:lnTo>
                                    <a:pt x="84" y="0"/>
                                  </a:lnTo>
                                  <a:lnTo>
                                    <a:pt x="0" y="1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1" name="Freeform 103"/>
                            <p:cNvSpPr>
                              <a:spLocks noChangeAspect="1"/>
                            </p:cNvSpPr>
                            <p:nvPr/>
                          </p:nvSpPr>
                          <p:spPr bwMode="auto">
                            <a:xfrm>
                              <a:off x="1162" y="990"/>
                              <a:ext cx="164" cy="38"/>
                            </a:xfrm>
                            <a:custGeom>
                              <a:avLst/>
                              <a:gdLst>
                                <a:gd name="T0" fmla="*/ 0 w 162"/>
                                <a:gd name="T1" fmla="*/ 19 h 39"/>
                                <a:gd name="T2" fmla="*/ 24 w 162"/>
                                <a:gd name="T3" fmla="*/ 19 h 39"/>
                                <a:gd name="T4" fmla="*/ 74 w 162"/>
                                <a:gd name="T5" fmla="*/ 19 h 39"/>
                                <a:gd name="T6" fmla="*/ 79 w 162"/>
                                <a:gd name="T7" fmla="*/ 19 h 39"/>
                                <a:gd name="T8" fmla="*/ 28 w 162"/>
                                <a:gd name="T9" fmla="*/ 19 h 39"/>
                                <a:gd name="T10" fmla="*/ 74 w 162"/>
                                <a:gd name="T11" fmla="*/ 19 h 39"/>
                                <a:gd name="T12" fmla="*/ 201 w 162"/>
                                <a:gd name="T13" fmla="*/ 19 h 39"/>
                                <a:gd name="T14" fmla="*/ 233 w 162"/>
                                <a:gd name="T15" fmla="*/ 14 h 39"/>
                                <a:gd name="T16" fmla="*/ 198 w 162"/>
                                <a:gd name="T17" fmla="*/ 8 h 39"/>
                                <a:gd name="T18" fmla="*/ 202 w 162"/>
                                <a:gd name="T19" fmla="*/ 0 h 39"/>
                                <a:gd name="T20" fmla="*/ 156 w 162"/>
                                <a:gd name="T21" fmla="*/ 8 h 39"/>
                                <a:gd name="T22" fmla="*/ 172 w 162"/>
                                <a:gd name="T23" fmla="*/ 12 h 39"/>
                                <a:gd name="T24" fmla="*/ 154 w 162"/>
                                <a:gd name="T25" fmla="*/ 16 h 39"/>
                                <a:gd name="T26" fmla="*/ 154 w 162"/>
                                <a:gd name="T27" fmla="*/ 19 h 39"/>
                                <a:gd name="T28" fmla="*/ 115 w 162"/>
                                <a:gd name="T29" fmla="*/ 19 h 39"/>
                                <a:gd name="T30" fmla="*/ 114 w 162"/>
                                <a:gd name="T31" fmla="*/ 10 h 39"/>
                                <a:gd name="T32" fmla="*/ 84 w 162"/>
                                <a:gd name="T33" fmla="*/ 6 h 39"/>
                                <a:gd name="T34" fmla="*/ 0 w 162"/>
                                <a:gd name="T35" fmla="*/ 19 h 39"/>
                                <a:gd name="T36" fmla="*/ 0 w 162"/>
                                <a:gd name="T37" fmla="*/ 19 h 39"/>
                                <a:gd name="T38" fmla="*/ 0 w 162"/>
                                <a:gd name="T39" fmla="*/ 1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39"/>
                                <a:gd name="T62" fmla="*/ 162 w 16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39">
                                  <a:moveTo>
                                    <a:pt x="0" y="25"/>
                                  </a:moveTo>
                                  <a:lnTo>
                                    <a:pt x="24" y="28"/>
                                  </a:lnTo>
                                  <a:lnTo>
                                    <a:pt x="43" y="25"/>
                                  </a:lnTo>
                                  <a:lnTo>
                                    <a:pt x="48" y="30"/>
                                  </a:lnTo>
                                  <a:lnTo>
                                    <a:pt x="28" y="33"/>
                                  </a:lnTo>
                                  <a:lnTo>
                                    <a:pt x="43" y="38"/>
                                  </a:lnTo>
                                  <a:lnTo>
                                    <a:pt x="139" y="28"/>
                                  </a:lnTo>
                                  <a:lnTo>
                                    <a:pt x="161" y="14"/>
                                  </a:lnTo>
                                  <a:lnTo>
                                    <a:pt x="136" y="8"/>
                                  </a:lnTo>
                                  <a:lnTo>
                                    <a:pt x="140" y="0"/>
                                  </a:lnTo>
                                  <a:lnTo>
                                    <a:pt x="108" y="8"/>
                                  </a:lnTo>
                                  <a:lnTo>
                                    <a:pt x="116" y="12"/>
                                  </a:lnTo>
                                  <a:lnTo>
                                    <a:pt x="107" y="16"/>
                                  </a:lnTo>
                                  <a:lnTo>
                                    <a:pt x="107" y="21"/>
                                  </a:lnTo>
                                  <a:lnTo>
                                    <a:pt x="84" y="20"/>
                                  </a:lnTo>
                                  <a:lnTo>
                                    <a:pt x="83" y="10"/>
                                  </a:lnTo>
                                  <a:lnTo>
                                    <a:pt x="53" y="6"/>
                                  </a:lnTo>
                                  <a:lnTo>
                                    <a:pt x="0" y="2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2" name="Freeform 104"/>
                            <p:cNvSpPr>
                              <a:spLocks noChangeAspect="1"/>
                            </p:cNvSpPr>
                            <p:nvPr/>
                          </p:nvSpPr>
                          <p:spPr bwMode="auto">
                            <a:xfrm>
                              <a:off x="1053" y="1041"/>
                              <a:ext cx="243" cy="87"/>
                            </a:xfrm>
                            <a:custGeom>
                              <a:avLst/>
                              <a:gdLst>
                                <a:gd name="T0" fmla="*/ 10 w 238"/>
                                <a:gd name="T1" fmla="*/ 35 h 88"/>
                                <a:gd name="T2" fmla="*/ 22 w 238"/>
                                <a:gd name="T3" fmla="*/ 37 h 88"/>
                                <a:gd name="T4" fmla="*/ 10 w 238"/>
                                <a:gd name="T5" fmla="*/ 43 h 88"/>
                                <a:gd name="T6" fmla="*/ 17 w 238"/>
                                <a:gd name="T7" fmla="*/ 44 h 88"/>
                                <a:gd name="T8" fmla="*/ 129 w 238"/>
                                <a:gd name="T9" fmla="*/ 44 h 88"/>
                                <a:gd name="T10" fmla="*/ 8 w 238"/>
                                <a:gd name="T11" fmla="*/ 44 h 88"/>
                                <a:gd name="T12" fmla="*/ 0 w 238"/>
                                <a:gd name="T13" fmla="*/ 44 h 88"/>
                                <a:gd name="T14" fmla="*/ 62 w 238"/>
                                <a:gd name="T15" fmla="*/ 44 h 88"/>
                                <a:gd name="T16" fmla="*/ 59 w 238"/>
                                <a:gd name="T17" fmla="*/ 56 h 88"/>
                                <a:gd name="T18" fmla="*/ 262 w 238"/>
                                <a:gd name="T19" fmla="*/ 44 h 88"/>
                                <a:gd name="T20" fmla="*/ 298 w 238"/>
                                <a:gd name="T21" fmla="*/ 50 h 88"/>
                                <a:gd name="T22" fmla="*/ 334 w 238"/>
                                <a:gd name="T23" fmla="*/ 48 h 88"/>
                                <a:gd name="T24" fmla="*/ 425 w 238"/>
                                <a:gd name="T25" fmla="*/ 44 h 88"/>
                                <a:gd name="T26" fmla="*/ 359 w 238"/>
                                <a:gd name="T27" fmla="*/ 44 h 88"/>
                                <a:gd name="T28" fmla="*/ 349 w 238"/>
                                <a:gd name="T29" fmla="*/ 43 h 88"/>
                                <a:gd name="T30" fmla="*/ 375 w 238"/>
                                <a:gd name="T31" fmla="*/ 34 h 88"/>
                                <a:gd name="T32" fmla="*/ 387 w 238"/>
                                <a:gd name="T33" fmla="*/ 17 h 88"/>
                                <a:gd name="T34" fmla="*/ 452 w 238"/>
                                <a:gd name="T35" fmla="*/ 4 h 88"/>
                                <a:gd name="T36" fmla="*/ 402 w 238"/>
                                <a:gd name="T37" fmla="*/ 0 h 88"/>
                                <a:gd name="T38" fmla="*/ 332 w 238"/>
                                <a:gd name="T39" fmla="*/ 16 h 88"/>
                                <a:gd name="T40" fmla="*/ 251 w 238"/>
                                <a:gd name="T41" fmla="*/ 10 h 88"/>
                                <a:gd name="T42" fmla="*/ 200 w 238"/>
                                <a:gd name="T43" fmla="*/ 15 h 88"/>
                                <a:gd name="T44" fmla="*/ 216 w 238"/>
                                <a:gd name="T45" fmla="*/ 5 h 88"/>
                                <a:gd name="T46" fmla="*/ 185 w 238"/>
                                <a:gd name="T47" fmla="*/ 5 h 88"/>
                                <a:gd name="T48" fmla="*/ 78 w 238"/>
                                <a:gd name="T49" fmla="*/ 17 h 88"/>
                                <a:gd name="T50" fmla="*/ 10 w 238"/>
                                <a:gd name="T51" fmla="*/ 35 h 88"/>
                                <a:gd name="T52" fmla="*/ 10 w 238"/>
                                <a:gd name="T53" fmla="*/ 35 h 88"/>
                                <a:gd name="T54" fmla="*/ 10 w 238"/>
                                <a:gd name="T55" fmla="*/ 35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8"/>
                                <a:gd name="T85" fmla="*/ 0 h 88"/>
                                <a:gd name="T86" fmla="*/ 238 w 238"/>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8" h="88">
                                  <a:moveTo>
                                    <a:pt x="10" y="35"/>
                                  </a:moveTo>
                                  <a:lnTo>
                                    <a:pt x="22" y="37"/>
                                  </a:lnTo>
                                  <a:lnTo>
                                    <a:pt x="10" y="43"/>
                                  </a:lnTo>
                                  <a:lnTo>
                                    <a:pt x="17" y="50"/>
                                  </a:lnTo>
                                  <a:lnTo>
                                    <a:pt x="68" y="54"/>
                                  </a:lnTo>
                                  <a:lnTo>
                                    <a:pt x="8" y="61"/>
                                  </a:lnTo>
                                  <a:lnTo>
                                    <a:pt x="0" y="70"/>
                                  </a:lnTo>
                                  <a:lnTo>
                                    <a:pt x="31" y="75"/>
                                  </a:lnTo>
                                  <a:lnTo>
                                    <a:pt x="28" y="87"/>
                                  </a:lnTo>
                                  <a:lnTo>
                                    <a:pt x="139" y="70"/>
                                  </a:lnTo>
                                  <a:lnTo>
                                    <a:pt x="157" y="81"/>
                                  </a:lnTo>
                                  <a:lnTo>
                                    <a:pt x="175" y="79"/>
                                  </a:lnTo>
                                  <a:lnTo>
                                    <a:pt x="222" y="58"/>
                                  </a:lnTo>
                                  <a:lnTo>
                                    <a:pt x="189" y="51"/>
                                  </a:lnTo>
                                  <a:lnTo>
                                    <a:pt x="184" y="43"/>
                                  </a:lnTo>
                                  <a:lnTo>
                                    <a:pt x="197" y="34"/>
                                  </a:lnTo>
                                  <a:lnTo>
                                    <a:pt x="204" y="17"/>
                                  </a:lnTo>
                                  <a:lnTo>
                                    <a:pt x="237" y="4"/>
                                  </a:lnTo>
                                  <a:lnTo>
                                    <a:pt x="211" y="0"/>
                                  </a:lnTo>
                                  <a:lnTo>
                                    <a:pt x="174" y="16"/>
                                  </a:lnTo>
                                  <a:lnTo>
                                    <a:pt x="132" y="10"/>
                                  </a:lnTo>
                                  <a:lnTo>
                                    <a:pt x="106" y="15"/>
                                  </a:lnTo>
                                  <a:lnTo>
                                    <a:pt x="114" y="5"/>
                                  </a:lnTo>
                                  <a:lnTo>
                                    <a:pt x="99" y="5"/>
                                  </a:lnTo>
                                  <a:lnTo>
                                    <a:pt x="44" y="17"/>
                                  </a:lnTo>
                                  <a:lnTo>
                                    <a:pt x="10"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3" name="Freeform 105"/>
                            <p:cNvSpPr>
                              <a:spLocks noChangeAspect="1"/>
                            </p:cNvSpPr>
                            <p:nvPr/>
                          </p:nvSpPr>
                          <p:spPr bwMode="auto">
                            <a:xfrm>
                              <a:off x="993" y="1026"/>
                              <a:ext cx="162" cy="58"/>
                            </a:xfrm>
                            <a:custGeom>
                              <a:avLst/>
                              <a:gdLst>
                                <a:gd name="T0" fmla="*/ 0 w 160"/>
                                <a:gd name="T1" fmla="*/ 29 h 59"/>
                                <a:gd name="T2" fmla="*/ 8 w 160"/>
                                <a:gd name="T3" fmla="*/ 29 h 59"/>
                                <a:gd name="T4" fmla="*/ 6 w 160"/>
                                <a:gd name="T5" fmla="*/ 29 h 59"/>
                                <a:gd name="T6" fmla="*/ 75 w 160"/>
                                <a:gd name="T7" fmla="*/ 29 h 59"/>
                                <a:gd name="T8" fmla="*/ 119 w 160"/>
                                <a:gd name="T9" fmla="*/ 29 h 59"/>
                                <a:gd name="T10" fmla="*/ 231 w 160"/>
                                <a:gd name="T11" fmla="*/ 17 h 59"/>
                                <a:gd name="T12" fmla="*/ 213 w 160"/>
                                <a:gd name="T13" fmla="*/ 4 h 59"/>
                                <a:gd name="T14" fmla="*/ 154 w 160"/>
                                <a:gd name="T15" fmla="*/ 0 h 59"/>
                                <a:gd name="T16" fmla="*/ 87 w 160"/>
                                <a:gd name="T17" fmla="*/ 8 h 59"/>
                                <a:gd name="T18" fmla="*/ 83 w 160"/>
                                <a:gd name="T19" fmla="*/ 17 h 59"/>
                                <a:gd name="T20" fmla="*/ 0 w 160"/>
                                <a:gd name="T21" fmla="*/ 29 h 59"/>
                                <a:gd name="T22" fmla="*/ 0 w 160"/>
                                <a:gd name="T23" fmla="*/ 29 h 59"/>
                                <a:gd name="T24" fmla="*/ 0 w 160"/>
                                <a:gd name="T25" fmla="*/ 2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59"/>
                                <a:gd name="T41" fmla="*/ 160 w 160"/>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59">
                                  <a:moveTo>
                                    <a:pt x="0" y="41"/>
                                  </a:moveTo>
                                  <a:lnTo>
                                    <a:pt x="8" y="48"/>
                                  </a:lnTo>
                                  <a:lnTo>
                                    <a:pt x="6" y="58"/>
                                  </a:lnTo>
                                  <a:lnTo>
                                    <a:pt x="44" y="52"/>
                                  </a:lnTo>
                                  <a:lnTo>
                                    <a:pt x="88" y="32"/>
                                  </a:lnTo>
                                  <a:lnTo>
                                    <a:pt x="159" y="17"/>
                                  </a:lnTo>
                                  <a:lnTo>
                                    <a:pt x="147" y="4"/>
                                  </a:lnTo>
                                  <a:lnTo>
                                    <a:pt x="106" y="0"/>
                                  </a:lnTo>
                                  <a:lnTo>
                                    <a:pt x="56" y="8"/>
                                  </a:lnTo>
                                  <a:lnTo>
                                    <a:pt x="52" y="17"/>
                                  </a:lnTo>
                                  <a:lnTo>
                                    <a:pt x="0" y="4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4" name="Freeform 106"/>
                            <p:cNvSpPr>
                              <a:spLocks noChangeAspect="1"/>
                            </p:cNvSpPr>
                            <p:nvPr/>
                          </p:nvSpPr>
                          <p:spPr bwMode="auto">
                            <a:xfrm>
                              <a:off x="501" y="1393"/>
                              <a:ext cx="33" cy="43"/>
                            </a:xfrm>
                            <a:custGeom>
                              <a:avLst/>
                              <a:gdLst>
                                <a:gd name="T0" fmla="*/ 11 w 33"/>
                                <a:gd name="T1" fmla="*/ 0 h 44"/>
                                <a:gd name="T2" fmla="*/ 3 w 33"/>
                                <a:gd name="T3" fmla="*/ 10 h 44"/>
                                <a:gd name="T4" fmla="*/ 0 w 33"/>
                                <a:gd name="T5" fmla="*/ 22 h 44"/>
                                <a:gd name="T6" fmla="*/ 6 w 33"/>
                                <a:gd name="T7" fmla="*/ 22 h 44"/>
                                <a:gd name="T8" fmla="*/ 6 w 33"/>
                                <a:gd name="T9" fmla="*/ 22 h 44"/>
                                <a:gd name="T10" fmla="*/ 32 w 33"/>
                                <a:gd name="T11" fmla="*/ 0 h 44"/>
                                <a:gd name="T12" fmla="*/ 11 w 33"/>
                                <a:gd name="T13" fmla="*/ 0 h 44"/>
                                <a:gd name="T14" fmla="*/ 11 w 33"/>
                                <a:gd name="T15" fmla="*/ 0 h 44"/>
                                <a:gd name="T16" fmla="*/ 11 w 3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11" y="0"/>
                                  </a:moveTo>
                                  <a:lnTo>
                                    <a:pt x="3" y="10"/>
                                  </a:lnTo>
                                  <a:lnTo>
                                    <a:pt x="0" y="34"/>
                                  </a:lnTo>
                                  <a:lnTo>
                                    <a:pt x="6" y="43"/>
                                  </a:lnTo>
                                  <a:lnTo>
                                    <a:pt x="6" y="27"/>
                                  </a:lnTo>
                                  <a:lnTo>
                                    <a:pt x="32" y="0"/>
                                  </a:lnTo>
                                  <a:lnTo>
                                    <a:pt x="11"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5" name="Freeform 107"/>
                            <p:cNvSpPr>
                              <a:spLocks noChangeAspect="1"/>
                            </p:cNvSpPr>
                            <p:nvPr/>
                          </p:nvSpPr>
                          <p:spPr bwMode="auto">
                            <a:xfrm>
                              <a:off x="238" y="1311"/>
                              <a:ext cx="64" cy="34"/>
                            </a:xfrm>
                            <a:custGeom>
                              <a:avLst/>
                              <a:gdLst>
                                <a:gd name="T0" fmla="*/ 0 w 62"/>
                                <a:gd name="T1" fmla="*/ 22 h 34"/>
                                <a:gd name="T2" fmla="*/ 0 w 62"/>
                                <a:gd name="T3" fmla="*/ 33 h 34"/>
                                <a:gd name="T4" fmla="*/ 117 w 62"/>
                                <a:gd name="T5" fmla="*/ 17 h 34"/>
                                <a:gd name="T6" fmla="*/ 133 w 62"/>
                                <a:gd name="T7" fmla="*/ 12 h 34"/>
                                <a:gd name="T8" fmla="*/ 113 w 62"/>
                                <a:gd name="T9" fmla="*/ 11 h 34"/>
                                <a:gd name="T10" fmla="*/ 161 w 62"/>
                                <a:gd name="T11" fmla="*/ 5 h 34"/>
                                <a:gd name="T12" fmla="*/ 158 w 62"/>
                                <a:gd name="T13" fmla="*/ 0 h 34"/>
                                <a:gd name="T14" fmla="*/ 0 w 62"/>
                                <a:gd name="T15" fmla="*/ 22 h 34"/>
                                <a:gd name="T16" fmla="*/ 0 w 62"/>
                                <a:gd name="T17" fmla="*/ 22 h 34"/>
                                <a:gd name="T18" fmla="*/ 0 w 62"/>
                                <a:gd name="T19" fmla="*/ 2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0" y="22"/>
                                  </a:moveTo>
                                  <a:lnTo>
                                    <a:pt x="0" y="33"/>
                                  </a:lnTo>
                                  <a:lnTo>
                                    <a:pt x="44" y="17"/>
                                  </a:lnTo>
                                  <a:lnTo>
                                    <a:pt x="49" y="12"/>
                                  </a:lnTo>
                                  <a:lnTo>
                                    <a:pt x="43" y="11"/>
                                  </a:lnTo>
                                  <a:lnTo>
                                    <a:pt x="61" y="5"/>
                                  </a:lnTo>
                                  <a:lnTo>
                                    <a:pt x="60" y="0"/>
                                  </a:lnTo>
                                  <a:lnTo>
                                    <a:pt x="0"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6" name="Freeform 108"/>
                            <p:cNvSpPr>
                              <a:spLocks noChangeAspect="1"/>
                            </p:cNvSpPr>
                            <p:nvPr/>
                          </p:nvSpPr>
                          <p:spPr bwMode="auto">
                            <a:xfrm>
                              <a:off x="19" y="1079"/>
                              <a:ext cx="710" cy="313"/>
                            </a:xfrm>
                            <a:custGeom>
                              <a:avLst/>
                              <a:gdLst>
                                <a:gd name="T0" fmla="*/ 828 w 698"/>
                                <a:gd name="T1" fmla="*/ 138 h 317"/>
                                <a:gd name="T2" fmla="*/ 860 w 698"/>
                                <a:gd name="T3" fmla="*/ 140 h 317"/>
                                <a:gd name="T4" fmla="*/ 945 w 698"/>
                                <a:gd name="T5" fmla="*/ 143 h 317"/>
                                <a:gd name="T6" fmla="*/ 948 w 698"/>
                                <a:gd name="T7" fmla="*/ 157 h 317"/>
                                <a:gd name="T8" fmla="*/ 955 w 698"/>
                                <a:gd name="T9" fmla="*/ 192 h 317"/>
                                <a:gd name="T10" fmla="*/ 901 w 698"/>
                                <a:gd name="T11" fmla="*/ 206 h 317"/>
                                <a:gd name="T12" fmla="*/ 897 w 698"/>
                                <a:gd name="T13" fmla="*/ 193 h 317"/>
                                <a:gd name="T14" fmla="*/ 890 w 698"/>
                                <a:gd name="T15" fmla="*/ 188 h 317"/>
                                <a:gd name="T16" fmla="*/ 865 w 698"/>
                                <a:gd name="T17" fmla="*/ 207 h 317"/>
                                <a:gd name="T18" fmla="*/ 877 w 698"/>
                                <a:gd name="T19" fmla="*/ 188 h 317"/>
                                <a:gd name="T20" fmla="*/ 869 w 698"/>
                                <a:gd name="T21" fmla="*/ 182 h 317"/>
                                <a:gd name="T22" fmla="*/ 911 w 698"/>
                                <a:gd name="T23" fmla="*/ 180 h 317"/>
                                <a:gd name="T24" fmla="*/ 877 w 698"/>
                                <a:gd name="T25" fmla="*/ 178 h 317"/>
                                <a:gd name="T26" fmla="*/ 887 w 698"/>
                                <a:gd name="T27" fmla="*/ 162 h 317"/>
                                <a:gd name="T28" fmla="*/ 842 w 698"/>
                                <a:gd name="T29" fmla="*/ 190 h 317"/>
                                <a:gd name="T30" fmla="*/ 833 w 698"/>
                                <a:gd name="T31" fmla="*/ 148 h 317"/>
                                <a:gd name="T32" fmla="*/ 822 w 698"/>
                                <a:gd name="T33" fmla="*/ 144 h 317"/>
                                <a:gd name="T34" fmla="*/ 706 w 698"/>
                                <a:gd name="T35" fmla="*/ 127 h 317"/>
                                <a:gd name="T36" fmla="*/ 619 w 698"/>
                                <a:gd name="T37" fmla="*/ 142 h 317"/>
                                <a:gd name="T38" fmla="*/ 586 w 698"/>
                                <a:gd name="T39" fmla="*/ 129 h 317"/>
                                <a:gd name="T40" fmla="*/ 619 w 698"/>
                                <a:gd name="T41" fmla="*/ 119 h 317"/>
                                <a:gd name="T42" fmla="*/ 455 w 698"/>
                                <a:gd name="T43" fmla="*/ 153 h 317"/>
                                <a:gd name="T44" fmla="*/ 438 w 698"/>
                                <a:gd name="T45" fmla="*/ 160 h 317"/>
                                <a:gd name="T46" fmla="*/ 216 w 698"/>
                                <a:gd name="T47" fmla="*/ 190 h 317"/>
                                <a:gd name="T48" fmla="*/ 304 w 698"/>
                                <a:gd name="T49" fmla="*/ 171 h 317"/>
                                <a:gd name="T50" fmla="*/ 304 w 698"/>
                                <a:gd name="T51" fmla="*/ 160 h 317"/>
                                <a:gd name="T52" fmla="*/ 254 w 698"/>
                                <a:gd name="T53" fmla="*/ 156 h 317"/>
                                <a:gd name="T54" fmla="*/ 234 w 698"/>
                                <a:gd name="T55" fmla="*/ 144 h 317"/>
                                <a:gd name="T56" fmla="*/ 356 w 698"/>
                                <a:gd name="T57" fmla="*/ 102 h 317"/>
                                <a:gd name="T58" fmla="*/ 517 w 698"/>
                                <a:gd name="T59" fmla="*/ 83 h 317"/>
                                <a:gd name="T60" fmla="*/ 411 w 698"/>
                                <a:gd name="T61" fmla="*/ 88 h 317"/>
                                <a:gd name="T62" fmla="*/ 412 w 698"/>
                                <a:gd name="T63" fmla="*/ 74 h 317"/>
                                <a:gd name="T64" fmla="*/ 504 w 698"/>
                                <a:gd name="T65" fmla="*/ 53 h 317"/>
                                <a:gd name="T66" fmla="*/ 508 w 698"/>
                                <a:gd name="T67" fmla="*/ 62 h 317"/>
                                <a:gd name="T68" fmla="*/ 561 w 698"/>
                                <a:gd name="T69" fmla="*/ 42 h 317"/>
                                <a:gd name="T70" fmla="*/ 553 w 698"/>
                                <a:gd name="T71" fmla="*/ 39 h 317"/>
                                <a:gd name="T72" fmla="*/ 649 w 698"/>
                                <a:gd name="T73" fmla="*/ 38 h 317"/>
                                <a:gd name="T74" fmla="*/ 911 w 698"/>
                                <a:gd name="T75" fmla="*/ 0 h 317"/>
                                <a:gd name="T76" fmla="*/ 934 w 698"/>
                                <a:gd name="T77" fmla="*/ 7 h 317"/>
                                <a:gd name="T78" fmla="*/ 979 w 698"/>
                                <a:gd name="T79" fmla="*/ 14 h 317"/>
                                <a:gd name="T80" fmla="*/ 1181 w 698"/>
                                <a:gd name="T81" fmla="*/ 28 h 317"/>
                                <a:gd name="T82" fmla="*/ 833 w 698"/>
                                <a:gd name="T83" fmla="*/ 135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8"/>
                                <a:gd name="T127" fmla="*/ 0 h 317"/>
                                <a:gd name="T128" fmla="*/ 698 w 698"/>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8" h="317">
                                  <a:moveTo>
                                    <a:pt x="491" y="197"/>
                                  </a:moveTo>
                                  <a:lnTo>
                                    <a:pt x="488" y="201"/>
                                  </a:lnTo>
                                  <a:lnTo>
                                    <a:pt x="513" y="199"/>
                                  </a:lnTo>
                                  <a:lnTo>
                                    <a:pt x="507" y="204"/>
                                  </a:lnTo>
                                  <a:lnTo>
                                    <a:pt x="513" y="224"/>
                                  </a:lnTo>
                                  <a:lnTo>
                                    <a:pt x="557" y="209"/>
                                  </a:lnTo>
                                  <a:lnTo>
                                    <a:pt x="553" y="226"/>
                                  </a:lnTo>
                                  <a:lnTo>
                                    <a:pt x="559" y="230"/>
                                  </a:lnTo>
                                  <a:lnTo>
                                    <a:pt x="547" y="270"/>
                                  </a:lnTo>
                                  <a:lnTo>
                                    <a:pt x="563" y="284"/>
                                  </a:lnTo>
                                  <a:lnTo>
                                    <a:pt x="544" y="302"/>
                                  </a:lnTo>
                                  <a:lnTo>
                                    <a:pt x="532" y="307"/>
                                  </a:lnTo>
                                  <a:lnTo>
                                    <a:pt x="527" y="302"/>
                                  </a:lnTo>
                                  <a:lnTo>
                                    <a:pt x="529" y="287"/>
                                  </a:lnTo>
                                  <a:lnTo>
                                    <a:pt x="537" y="281"/>
                                  </a:lnTo>
                                  <a:lnTo>
                                    <a:pt x="525" y="277"/>
                                  </a:lnTo>
                                  <a:lnTo>
                                    <a:pt x="521" y="297"/>
                                  </a:lnTo>
                                  <a:lnTo>
                                    <a:pt x="509" y="308"/>
                                  </a:lnTo>
                                  <a:lnTo>
                                    <a:pt x="507" y="296"/>
                                  </a:lnTo>
                                  <a:lnTo>
                                    <a:pt x="517" y="276"/>
                                  </a:lnTo>
                                  <a:lnTo>
                                    <a:pt x="507" y="277"/>
                                  </a:lnTo>
                                  <a:lnTo>
                                    <a:pt x="513" y="268"/>
                                  </a:lnTo>
                                  <a:lnTo>
                                    <a:pt x="528" y="261"/>
                                  </a:lnTo>
                                  <a:lnTo>
                                    <a:pt x="537" y="265"/>
                                  </a:lnTo>
                                  <a:lnTo>
                                    <a:pt x="539" y="251"/>
                                  </a:lnTo>
                                  <a:lnTo>
                                    <a:pt x="517" y="262"/>
                                  </a:lnTo>
                                  <a:lnTo>
                                    <a:pt x="542" y="230"/>
                                  </a:lnTo>
                                  <a:lnTo>
                                    <a:pt x="524" y="238"/>
                                  </a:lnTo>
                                  <a:lnTo>
                                    <a:pt x="526" y="246"/>
                                  </a:lnTo>
                                  <a:lnTo>
                                    <a:pt x="496" y="280"/>
                                  </a:lnTo>
                                  <a:lnTo>
                                    <a:pt x="509" y="240"/>
                                  </a:lnTo>
                                  <a:lnTo>
                                    <a:pt x="491" y="216"/>
                                  </a:lnTo>
                                  <a:lnTo>
                                    <a:pt x="499" y="207"/>
                                  </a:lnTo>
                                  <a:lnTo>
                                    <a:pt x="484" y="210"/>
                                  </a:lnTo>
                                  <a:lnTo>
                                    <a:pt x="436" y="206"/>
                                  </a:lnTo>
                                  <a:lnTo>
                                    <a:pt x="416" y="189"/>
                                  </a:lnTo>
                                  <a:lnTo>
                                    <a:pt x="396" y="185"/>
                                  </a:lnTo>
                                  <a:lnTo>
                                    <a:pt x="366" y="207"/>
                                  </a:lnTo>
                                  <a:lnTo>
                                    <a:pt x="301" y="220"/>
                                  </a:lnTo>
                                  <a:lnTo>
                                    <a:pt x="346" y="191"/>
                                  </a:lnTo>
                                  <a:lnTo>
                                    <a:pt x="377" y="181"/>
                                  </a:lnTo>
                                  <a:lnTo>
                                    <a:pt x="366" y="181"/>
                                  </a:lnTo>
                                  <a:lnTo>
                                    <a:pt x="278" y="216"/>
                                  </a:lnTo>
                                  <a:lnTo>
                                    <a:pt x="268" y="224"/>
                                  </a:lnTo>
                                  <a:lnTo>
                                    <a:pt x="275" y="226"/>
                                  </a:lnTo>
                                  <a:lnTo>
                                    <a:pt x="258" y="234"/>
                                  </a:lnTo>
                                  <a:lnTo>
                                    <a:pt x="183" y="262"/>
                                  </a:lnTo>
                                  <a:lnTo>
                                    <a:pt x="129" y="282"/>
                                  </a:lnTo>
                                  <a:lnTo>
                                    <a:pt x="0" y="316"/>
                                  </a:lnTo>
                                  <a:lnTo>
                                    <a:pt x="180" y="251"/>
                                  </a:lnTo>
                                  <a:lnTo>
                                    <a:pt x="211" y="228"/>
                                  </a:lnTo>
                                  <a:lnTo>
                                    <a:pt x="180" y="235"/>
                                  </a:lnTo>
                                  <a:lnTo>
                                    <a:pt x="183" y="226"/>
                                  </a:lnTo>
                                  <a:lnTo>
                                    <a:pt x="149" y="228"/>
                                  </a:lnTo>
                                  <a:lnTo>
                                    <a:pt x="173" y="204"/>
                                  </a:lnTo>
                                  <a:lnTo>
                                    <a:pt x="138" y="210"/>
                                  </a:lnTo>
                                  <a:lnTo>
                                    <a:pt x="151" y="176"/>
                                  </a:lnTo>
                                  <a:lnTo>
                                    <a:pt x="209" y="148"/>
                                  </a:lnTo>
                                  <a:lnTo>
                                    <a:pt x="273" y="140"/>
                                  </a:lnTo>
                                  <a:lnTo>
                                    <a:pt x="305" y="114"/>
                                  </a:lnTo>
                                  <a:lnTo>
                                    <a:pt x="273" y="121"/>
                                  </a:lnTo>
                                  <a:lnTo>
                                    <a:pt x="243" y="121"/>
                                  </a:lnTo>
                                  <a:lnTo>
                                    <a:pt x="227" y="118"/>
                                  </a:lnTo>
                                  <a:lnTo>
                                    <a:pt x="244" y="105"/>
                                  </a:lnTo>
                                  <a:lnTo>
                                    <a:pt x="230" y="101"/>
                                  </a:lnTo>
                                  <a:lnTo>
                                    <a:pt x="298" y="84"/>
                                  </a:lnTo>
                                  <a:lnTo>
                                    <a:pt x="309" y="84"/>
                                  </a:lnTo>
                                  <a:lnTo>
                                    <a:pt x="300" y="93"/>
                                  </a:lnTo>
                                  <a:lnTo>
                                    <a:pt x="336" y="86"/>
                                  </a:lnTo>
                                  <a:lnTo>
                                    <a:pt x="331" y="73"/>
                                  </a:lnTo>
                                  <a:lnTo>
                                    <a:pt x="338" y="64"/>
                                  </a:lnTo>
                                  <a:lnTo>
                                    <a:pt x="326" y="52"/>
                                  </a:lnTo>
                                  <a:lnTo>
                                    <a:pt x="342" y="43"/>
                                  </a:lnTo>
                                  <a:lnTo>
                                    <a:pt x="382" y="38"/>
                                  </a:lnTo>
                                  <a:lnTo>
                                    <a:pt x="442" y="16"/>
                                  </a:lnTo>
                                  <a:lnTo>
                                    <a:pt x="537" y="0"/>
                                  </a:lnTo>
                                  <a:lnTo>
                                    <a:pt x="552" y="4"/>
                                  </a:lnTo>
                                  <a:lnTo>
                                    <a:pt x="551" y="7"/>
                                  </a:lnTo>
                                  <a:lnTo>
                                    <a:pt x="575" y="7"/>
                                  </a:lnTo>
                                  <a:lnTo>
                                    <a:pt x="578" y="14"/>
                                  </a:lnTo>
                                  <a:lnTo>
                                    <a:pt x="681" y="22"/>
                                  </a:lnTo>
                                  <a:lnTo>
                                    <a:pt x="697" y="28"/>
                                  </a:lnTo>
                                  <a:lnTo>
                                    <a:pt x="491" y="19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7" name="Freeform 109"/>
                            <p:cNvSpPr>
                              <a:spLocks noChangeAspect="1"/>
                            </p:cNvSpPr>
                            <p:nvPr/>
                          </p:nvSpPr>
                          <p:spPr bwMode="auto">
                            <a:xfrm>
                              <a:off x="444" y="1487"/>
                              <a:ext cx="1028" cy="496"/>
                            </a:xfrm>
                            <a:custGeom>
                              <a:avLst/>
                              <a:gdLst>
                                <a:gd name="T0" fmla="*/ 724 w 1010"/>
                                <a:gd name="T1" fmla="*/ 279 h 502"/>
                                <a:gd name="T2" fmla="*/ 764 w 1010"/>
                                <a:gd name="T3" fmla="*/ 279 h 502"/>
                                <a:gd name="T4" fmla="*/ 836 w 1010"/>
                                <a:gd name="T5" fmla="*/ 286 h 502"/>
                                <a:gd name="T6" fmla="*/ 906 w 1010"/>
                                <a:gd name="T7" fmla="*/ 286 h 502"/>
                                <a:gd name="T8" fmla="*/ 870 w 1010"/>
                                <a:gd name="T9" fmla="*/ 274 h 502"/>
                                <a:gd name="T10" fmla="*/ 948 w 1010"/>
                                <a:gd name="T11" fmla="*/ 267 h 502"/>
                                <a:gd name="T12" fmla="*/ 1025 w 1010"/>
                                <a:gd name="T13" fmla="*/ 274 h 502"/>
                                <a:gd name="T14" fmla="*/ 1092 w 1010"/>
                                <a:gd name="T15" fmla="*/ 287 h 502"/>
                                <a:gd name="T16" fmla="*/ 1128 w 1010"/>
                                <a:gd name="T17" fmla="*/ 345 h 502"/>
                                <a:gd name="T18" fmla="*/ 1151 w 1010"/>
                                <a:gd name="T19" fmla="*/ 262 h 502"/>
                                <a:gd name="T20" fmla="*/ 1370 w 1010"/>
                                <a:gd name="T21" fmla="*/ 191 h 502"/>
                                <a:gd name="T22" fmla="*/ 1380 w 1010"/>
                                <a:gd name="T23" fmla="*/ 193 h 502"/>
                                <a:gd name="T24" fmla="*/ 1367 w 1010"/>
                                <a:gd name="T25" fmla="*/ 159 h 502"/>
                                <a:gd name="T26" fmla="*/ 1410 w 1010"/>
                                <a:gd name="T27" fmla="*/ 141 h 502"/>
                                <a:gd name="T28" fmla="*/ 1392 w 1010"/>
                                <a:gd name="T29" fmla="*/ 163 h 502"/>
                                <a:gd name="T30" fmla="*/ 1425 w 1010"/>
                                <a:gd name="T31" fmla="*/ 157 h 502"/>
                                <a:gd name="T32" fmla="*/ 1450 w 1010"/>
                                <a:gd name="T33" fmla="*/ 144 h 502"/>
                                <a:gd name="T34" fmla="*/ 1575 w 1010"/>
                                <a:gd name="T35" fmla="*/ 109 h 502"/>
                                <a:gd name="T36" fmla="*/ 1617 w 1010"/>
                                <a:gd name="T37" fmla="*/ 107 h 502"/>
                                <a:gd name="T38" fmla="*/ 1629 w 1010"/>
                                <a:gd name="T39" fmla="*/ 85 h 502"/>
                                <a:gd name="T40" fmla="*/ 1740 w 1010"/>
                                <a:gd name="T41" fmla="*/ 54 h 502"/>
                                <a:gd name="T42" fmla="*/ 1744 w 1010"/>
                                <a:gd name="T43" fmla="*/ 41 h 502"/>
                                <a:gd name="T44" fmla="*/ 1605 w 1010"/>
                                <a:gd name="T45" fmla="*/ 59 h 502"/>
                                <a:gd name="T46" fmla="*/ 1471 w 1010"/>
                                <a:gd name="T47" fmla="*/ 72 h 502"/>
                                <a:gd name="T48" fmla="*/ 1370 w 1010"/>
                                <a:gd name="T49" fmla="*/ 92 h 502"/>
                                <a:gd name="T50" fmla="*/ 1270 w 1010"/>
                                <a:gd name="T51" fmla="*/ 112 h 502"/>
                                <a:gd name="T52" fmla="*/ 1229 w 1010"/>
                                <a:gd name="T53" fmla="*/ 108 h 502"/>
                                <a:gd name="T54" fmla="*/ 1270 w 1010"/>
                                <a:gd name="T55" fmla="*/ 95 h 502"/>
                                <a:gd name="T56" fmla="*/ 1268 w 1010"/>
                                <a:gd name="T57" fmla="*/ 69 h 502"/>
                                <a:gd name="T58" fmla="*/ 1199 w 1010"/>
                                <a:gd name="T59" fmla="*/ 60 h 502"/>
                                <a:gd name="T60" fmla="*/ 1116 w 1010"/>
                                <a:gd name="T61" fmla="*/ 110 h 502"/>
                                <a:gd name="T62" fmla="*/ 1116 w 1010"/>
                                <a:gd name="T63" fmla="*/ 95 h 502"/>
                                <a:gd name="T64" fmla="*/ 1186 w 1010"/>
                                <a:gd name="T65" fmla="*/ 43 h 502"/>
                                <a:gd name="T66" fmla="*/ 1275 w 1010"/>
                                <a:gd name="T67" fmla="*/ 41 h 502"/>
                                <a:gd name="T68" fmla="*/ 1253 w 1010"/>
                                <a:gd name="T69" fmla="*/ 41 h 502"/>
                                <a:gd name="T70" fmla="*/ 1182 w 1010"/>
                                <a:gd name="T71" fmla="*/ 41 h 502"/>
                                <a:gd name="T72" fmla="*/ 1101 w 1010"/>
                                <a:gd name="T73" fmla="*/ 41 h 502"/>
                                <a:gd name="T74" fmla="*/ 1143 w 1010"/>
                                <a:gd name="T75" fmla="*/ 29 h 502"/>
                                <a:gd name="T76" fmla="*/ 1030 w 1010"/>
                                <a:gd name="T77" fmla="*/ 0 h 502"/>
                                <a:gd name="T78" fmla="*/ 251 w 1010"/>
                                <a:gd name="T79" fmla="*/ 16 h 502"/>
                                <a:gd name="T80" fmla="*/ 230 w 1010"/>
                                <a:gd name="T81" fmla="*/ 30 h 502"/>
                                <a:gd name="T82" fmla="*/ 174 w 1010"/>
                                <a:gd name="T83" fmla="*/ 25 h 502"/>
                                <a:gd name="T84" fmla="*/ 25 w 1010"/>
                                <a:gd name="T85" fmla="*/ 112 h 502"/>
                                <a:gd name="T86" fmla="*/ 0 w 1010"/>
                                <a:gd name="T87" fmla="*/ 151 h 502"/>
                                <a:gd name="T88" fmla="*/ 17 w 1010"/>
                                <a:gd name="T89" fmla="*/ 161 h 502"/>
                                <a:gd name="T90" fmla="*/ 11 w 1010"/>
                                <a:gd name="T91" fmla="*/ 177 h 502"/>
                                <a:gd name="T92" fmla="*/ 9 w 1010"/>
                                <a:gd name="T93" fmla="*/ 208 h 502"/>
                                <a:gd name="T94" fmla="*/ 84 w 1010"/>
                                <a:gd name="T95" fmla="*/ 226 h 502"/>
                                <a:gd name="T96" fmla="*/ 259 w 1010"/>
                                <a:gd name="T97" fmla="*/ 259 h 502"/>
                                <a:gd name="T98" fmla="*/ 434 w 1010"/>
                                <a:gd name="T99" fmla="*/ 278 h 502"/>
                                <a:gd name="T100" fmla="*/ 496 w 1010"/>
                                <a:gd name="T101" fmla="*/ 278 h 502"/>
                                <a:gd name="T102" fmla="*/ 628 w 1010"/>
                                <a:gd name="T103" fmla="*/ 335 h 502"/>
                                <a:gd name="T104" fmla="*/ 638 w 1010"/>
                                <a:gd name="T105" fmla="*/ 309 h 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0"/>
                                <a:gd name="T160" fmla="*/ 0 h 502"/>
                                <a:gd name="T161" fmla="*/ 1010 w 1010"/>
                                <a:gd name="T162" fmla="*/ 502 h 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0" h="502">
                                  <a:moveTo>
                                    <a:pt x="368" y="448"/>
                                  </a:moveTo>
                                  <a:lnTo>
                                    <a:pt x="420" y="415"/>
                                  </a:lnTo>
                                  <a:lnTo>
                                    <a:pt x="419" y="405"/>
                                  </a:lnTo>
                                  <a:lnTo>
                                    <a:pt x="426" y="402"/>
                                  </a:lnTo>
                                  <a:lnTo>
                                    <a:pt x="424" y="411"/>
                                  </a:lnTo>
                                  <a:lnTo>
                                    <a:pt x="443" y="405"/>
                                  </a:lnTo>
                                  <a:lnTo>
                                    <a:pt x="469" y="408"/>
                                  </a:lnTo>
                                  <a:lnTo>
                                    <a:pt x="478" y="402"/>
                                  </a:lnTo>
                                  <a:lnTo>
                                    <a:pt x="484" y="416"/>
                                  </a:lnTo>
                                  <a:lnTo>
                                    <a:pt x="510" y="413"/>
                                  </a:lnTo>
                                  <a:lnTo>
                                    <a:pt x="519" y="420"/>
                                  </a:lnTo>
                                  <a:lnTo>
                                    <a:pt x="523" y="416"/>
                                  </a:lnTo>
                                  <a:lnTo>
                                    <a:pt x="515" y="410"/>
                                  </a:lnTo>
                                  <a:lnTo>
                                    <a:pt x="524" y="398"/>
                                  </a:lnTo>
                                  <a:lnTo>
                                    <a:pt x="504" y="398"/>
                                  </a:lnTo>
                                  <a:lnTo>
                                    <a:pt x="511" y="389"/>
                                  </a:lnTo>
                                  <a:lnTo>
                                    <a:pt x="519" y="393"/>
                                  </a:lnTo>
                                  <a:lnTo>
                                    <a:pt x="549" y="385"/>
                                  </a:lnTo>
                                  <a:lnTo>
                                    <a:pt x="550" y="392"/>
                                  </a:lnTo>
                                  <a:lnTo>
                                    <a:pt x="578" y="389"/>
                                  </a:lnTo>
                                  <a:lnTo>
                                    <a:pt x="591" y="398"/>
                                  </a:lnTo>
                                  <a:lnTo>
                                    <a:pt x="591" y="405"/>
                                  </a:lnTo>
                                  <a:lnTo>
                                    <a:pt x="618" y="398"/>
                                  </a:lnTo>
                                  <a:lnTo>
                                    <a:pt x="632" y="419"/>
                                  </a:lnTo>
                                  <a:lnTo>
                                    <a:pt x="629" y="459"/>
                                  </a:lnTo>
                                  <a:lnTo>
                                    <a:pt x="645" y="501"/>
                                  </a:lnTo>
                                  <a:lnTo>
                                    <a:pt x="653" y="500"/>
                                  </a:lnTo>
                                  <a:lnTo>
                                    <a:pt x="666" y="486"/>
                                  </a:lnTo>
                                  <a:lnTo>
                                    <a:pt x="671" y="461"/>
                                  </a:lnTo>
                                  <a:lnTo>
                                    <a:pt x="666" y="377"/>
                                  </a:lnTo>
                                  <a:lnTo>
                                    <a:pt x="691" y="349"/>
                                  </a:lnTo>
                                  <a:lnTo>
                                    <a:pt x="788" y="288"/>
                                  </a:lnTo>
                                  <a:lnTo>
                                    <a:pt x="793" y="275"/>
                                  </a:lnTo>
                                  <a:lnTo>
                                    <a:pt x="778" y="275"/>
                                  </a:lnTo>
                                  <a:lnTo>
                                    <a:pt x="792" y="271"/>
                                  </a:lnTo>
                                  <a:lnTo>
                                    <a:pt x="797" y="279"/>
                                  </a:lnTo>
                                  <a:lnTo>
                                    <a:pt x="792" y="251"/>
                                  </a:lnTo>
                                  <a:lnTo>
                                    <a:pt x="797" y="234"/>
                                  </a:lnTo>
                                  <a:lnTo>
                                    <a:pt x="790" y="228"/>
                                  </a:lnTo>
                                  <a:lnTo>
                                    <a:pt x="797" y="230"/>
                                  </a:lnTo>
                                  <a:lnTo>
                                    <a:pt x="806" y="206"/>
                                  </a:lnTo>
                                  <a:lnTo>
                                    <a:pt x="815" y="203"/>
                                  </a:lnTo>
                                  <a:lnTo>
                                    <a:pt x="801" y="225"/>
                                  </a:lnTo>
                                  <a:lnTo>
                                    <a:pt x="806" y="228"/>
                                  </a:lnTo>
                                  <a:lnTo>
                                    <a:pt x="805" y="233"/>
                                  </a:lnTo>
                                  <a:lnTo>
                                    <a:pt x="810" y="233"/>
                                  </a:lnTo>
                                  <a:lnTo>
                                    <a:pt x="804" y="249"/>
                                  </a:lnTo>
                                  <a:lnTo>
                                    <a:pt x="824" y="225"/>
                                  </a:lnTo>
                                  <a:lnTo>
                                    <a:pt x="822" y="203"/>
                                  </a:lnTo>
                                  <a:lnTo>
                                    <a:pt x="829" y="213"/>
                                  </a:lnTo>
                                  <a:lnTo>
                                    <a:pt x="839" y="206"/>
                                  </a:lnTo>
                                  <a:lnTo>
                                    <a:pt x="859" y="175"/>
                                  </a:lnTo>
                                  <a:lnTo>
                                    <a:pt x="904" y="163"/>
                                  </a:lnTo>
                                  <a:lnTo>
                                    <a:pt x="910" y="156"/>
                                  </a:lnTo>
                                  <a:lnTo>
                                    <a:pt x="911" y="161"/>
                                  </a:lnTo>
                                  <a:lnTo>
                                    <a:pt x="932" y="157"/>
                                  </a:lnTo>
                                  <a:lnTo>
                                    <a:pt x="934" y="151"/>
                                  </a:lnTo>
                                  <a:lnTo>
                                    <a:pt x="925" y="156"/>
                                  </a:lnTo>
                                  <a:lnTo>
                                    <a:pt x="919" y="143"/>
                                  </a:lnTo>
                                  <a:lnTo>
                                    <a:pt x="942" y="116"/>
                                  </a:lnTo>
                                  <a:lnTo>
                                    <a:pt x="973" y="100"/>
                                  </a:lnTo>
                                  <a:lnTo>
                                    <a:pt x="997" y="97"/>
                                  </a:lnTo>
                                  <a:lnTo>
                                    <a:pt x="1007" y="85"/>
                                  </a:lnTo>
                                  <a:lnTo>
                                    <a:pt x="1009" y="85"/>
                                  </a:lnTo>
                                  <a:lnTo>
                                    <a:pt x="1001" y="75"/>
                                  </a:lnTo>
                                  <a:lnTo>
                                    <a:pt x="1009" y="47"/>
                                  </a:lnTo>
                                  <a:lnTo>
                                    <a:pt x="986" y="40"/>
                                  </a:lnTo>
                                  <a:lnTo>
                                    <a:pt x="951" y="83"/>
                                  </a:lnTo>
                                  <a:lnTo>
                                    <a:pt x="928" y="90"/>
                                  </a:lnTo>
                                  <a:lnTo>
                                    <a:pt x="876" y="90"/>
                                  </a:lnTo>
                                  <a:lnTo>
                                    <a:pt x="852" y="103"/>
                                  </a:lnTo>
                                  <a:lnTo>
                                    <a:pt x="844" y="120"/>
                                  </a:lnTo>
                                  <a:lnTo>
                                    <a:pt x="793" y="123"/>
                                  </a:lnTo>
                                  <a:lnTo>
                                    <a:pt x="793" y="133"/>
                                  </a:lnTo>
                                  <a:lnTo>
                                    <a:pt x="735" y="161"/>
                                  </a:lnTo>
                                  <a:lnTo>
                                    <a:pt x="715" y="161"/>
                                  </a:lnTo>
                                  <a:lnTo>
                                    <a:pt x="705" y="156"/>
                                  </a:lnTo>
                                  <a:lnTo>
                                    <a:pt x="710" y="154"/>
                                  </a:lnTo>
                                  <a:lnTo>
                                    <a:pt x="737" y="128"/>
                                  </a:lnTo>
                                  <a:lnTo>
                                    <a:pt x="735" y="128"/>
                                  </a:lnTo>
                                  <a:lnTo>
                                    <a:pt x="737" y="108"/>
                                  </a:lnTo>
                                  <a:lnTo>
                                    <a:pt x="717" y="118"/>
                                  </a:lnTo>
                                  <a:lnTo>
                                    <a:pt x="733" y="100"/>
                                  </a:lnTo>
                                  <a:lnTo>
                                    <a:pt x="738" y="81"/>
                                  </a:lnTo>
                                  <a:lnTo>
                                    <a:pt x="717" y="75"/>
                                  </a:lnTo>
                                  <a:lnTo>
                                    <a:pt x="693" y="91"/>
                                  </a:lnTo>
                                  <a:lnTo>
                                    <a:pt x="678" y="108"/>
                                  </a:lnTo>
                                  <a:lnTo>
                                    <a:pt x="661" y="148"/>
                                  </a:lnTo>
                                  <a:lnTo>
                                    <a:pt x="645" y="157"/>
                                  </a:lnTo>
                                  <a:lnTo>
                                    <a:pt x="637" y="157"/>
                                  </a:lnTo>
                                  <a:lnTo>
                                    <a:pt x="637" y="148"/>
                                  </a:lnTo>
                                  <a:lnTo>
                                    <a:pt x="645" y="127"/>
                                  </a:lnTo>
                                  <a:lnTo>
                                    <a:pt x="673" y="91"/>
                                  </a:lnTo>
                                  <a:lnTo>
                                    <a:pt x="658" y="97"/>
                                  </a:lnTo>
                                  <a:lnTo>
                                    <a:pt x="686" y="74"/>
                                  </a:lnTo>
                                  <a:lnTo>
                                    <a:pt x="735" y="71"/>
                                  </a:lnTo>
                                  <a:lnTo>
                                    <a:pt x="737" y="63"/>
                                  </a:lnTo>
                                  <a:lnTo>
                                    <a:pt x="738" y="63"/>
                                  </a:lnTo>
                                  <a:lnTo>
                                    <a:pt x="733" y="58"/>
                                  </a:lnTo>
                                  <a:lnTo>
                                    <a:pt x="725" y="58"/>
                                  </a:lnTo>
                                  <a:lnTo>
                                    <a:pt x="728" y="54"/>
                                  </a:lnTo>
                                  <a:lnTo>
                                    <a:pt x="687" y="61"/>
                                  </a:lnTo>
                                  <a:lnTo>
                                    <a:pt x="683" y="52"/>
                                  </a:lnTo>
                                  <a:lnTo>
                                    <a:pt x="671" y="54"/>
                                  </a:lnTo>
                                  <a:lnTo>
                                    <a:pt x="689" y="40"/>
                                  </a:lnTo>
                                  <a:lnTo>
                                    <a:pt x="636" y="58"/>
                                  </a:lnTo>
                                  <a:lnTo>
                                    <a:pt x="633" y="50"/>
                                  </a:lnTo>
                                  <a:lnTo>
                                    <a:pt x="612" y="55"/>
                                  </a:lnTo>
                                  <a:lnTo>
                                    <a:pt x="661" y="29"/>
                                  </a:lnTo>
                                  <a:lnTo>
                                    <a:pt x="662" y="28"/>
                                  </a:lnTo>
                                  <a:lnTo>
                                    <a:pt x="597" y="13"/>
                                  </a:lnTo>
                                  <a:lnTo>
                                    <a:pt x="595" y="0"/>
                                  </a:lnTo>
                                  <a:lnTo>
                                    <a:pt x="582" y="9"/>
                                  </a:lnTo>
                                  <a:lnTo>
                                    <a:pt x="145" y="9"/>
                                  </a:lnTo>
                                  <a:lnTo>
                                    <a:pt x="145" y="16"/>
                                  </a:lnTo>
                                  <a:lnTo>
                                    <a:pt x="127" y="38"/>
                                  </a:lnTo>
                                  <a:lnTo>
                                    <a:pt x="119" y="38"/>
                                  </a:lnTo>
                                  <a:lnTo>
                                    <a:pt x="133" y="30"/>
                                  </a:lnTo>
                                  <a:lnTo>
                                    <a:pt x="126" y="25"/>
                                  </a:lnTo>
                                  <a:lnTo>
                                    <a:pt x="106" y="20"/>
                                  </a:lnTo>
                                  <a:lnTo>
                                    <a:pt x="101" y="25"/>
                                  </a:lnTo>
                                  <a:lnTo>
                                    <a:pt x="87" y="65"/>
                                  </a:lnTo>
                                  <a:lnTo>
                                    <a:pt x="34" y="133"/>
                                  </a:lnTo>
                                  <a:lnTo>
                                    <a:pt x="25" y="161"/>
                                  </a:lnTo>
                                  <a:lnTo>
                                    <a:pt x="5" y="187"/>
                                  </a:lnTo>
                                  <a:lnTo>
                                    <a:pt x="8" y="199"/>
                                  </a:lnTo>
                                  <a:lnTo>
                                    <a:pt x="0" y="215"/>
                                  </a:lnTo>
                                  <a:lnTo>
                                    <a:pt x="8" y="226"/>
                                  </a:lnTo>
                                  <a:lnTo>
                                    <a:pt x="1" y="233"/>
                                  </a:lnTo>
                                  <a:lnTo>
                                    <a:pt x="17" y="231"/>
                                  </a:lnTo>
                                  <a:lnTo>
                                    <a:pt x="5" y="248"/>
                                  </a:lnTo>
                                  <a:lnTo>
                                    <a:pt x="6" y="254"/>
                                  </a:lnTo>
                                  <a:lnTo>
                                    <a:pt x="11" y="254"/>
                                  </a:lnTo>
                                  <a:lnTo>
                                    <a:pt x="5" y="267"/>
                                  </a:lnTo>
                                  <a:lnTo>
                                    <a:pt x="15" y="294"/>
                                  </a:lnTo>
                                  <a:lnTo>
                                    <a:pt x="9" y="304"/>
                                  </a:lnTo>
                                  <a:lnTo>
                                    <a:pt x="43" y="314"/>
                                  </a:lnTo>
                                  <a:lnTo>
                                    <a:pt x="42" y="321"/>
                                  </a:lnTo>
                                  <a:lnTo>
                                    <a:pt x="53" y="329"/>
                                  </a:lnTo>
                                  <a:lnTo>
                                    <a:pt x="54" y="349"/>
                                  </a:lnTo>
                                  <a:lnTo>
                                    <a:pt x="91" y="343"/>
                                  </a:lnTo>
                                  <a:lnTo>
                                    <a:pt x="150" y="373"/>
                                  </a:lnTo>
                                  <a:lnTo>
                                    <a:pt x="233" y="364"/>
                                  </a:lnTo>
                                  <a:lnTo>
                                    <a:pt x="251" y="385"/>
                                  </a:lnTo>
                                  <a:lnTo>
                                    <a:pt x="251" y="404"/>
                                  </a:lnTo>
                                  <a:lnTo>
                                    <a:pt x="263" y="417"/>
                                  </a:lnTo>
                                  <a:lnTo>
                                    <a:pt x="272" y="419"/>
                                  </a:lnTo>
                                  <a:lnTo>
                                    <a:pt x="287" y="404"/>
                                  </a:lnTo>
                                  <a:lnTo>
                                    <a:pt x="308" y="405"/>
                                  </a:lnTo>
                                  <a:lnTo>
                                    <a:pt x="332" y="473"/>
                                  </a:lnTo>
                                  <a:lnTo>
                                    <a:pt x="363" y="485"/>
                                  </a:lnTo>
                                  <a:lnTo>
                                    <a:pt x="368" y="44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8" name="Freeform 110"/>
                            <p:cNvSpPr>
                              <a:spLocks noChangeAspect="1"/>
                            </p:cNvSpPr>
                            <p:nvPr/>
                          </p:nvSpPr>
                          <p:spPr bwMode="auto">
                            <a:xfrm>
                              <a:off x="500" y="1825"/>
                              <a:ext cx="485" cy="372"/>
                            </a:xfrm>
                            <a:custGeom>
                              <a:avLst/>
                              <a:gdLst>
                                <a:gd name="T0" fmla="*/ 3 w 477"/>
                                <a:gd name="T1" fmla="*/ 37 h 377"/>
                                <a:gd name="T2" fmla="*/ 12 w 477"/>
                                <a:gd name="T3" fmla="*/ 73 h 377"/>
                                <a:gd name="T4" fmla="*/ 10 w 477"/>
                                <a:gd name="T5" fmla="*/ 83 h 377"/>
                                <a:gd name="T6" fmla="*/ 72 w 477"/>
                                <a:gd name="T7" fmla="*/ 98 h 377"/>
                                <a:gd name="T8" fmla="*/ 96 w 477"/>
                                <a:gd name="T9" fmla="*/ 128 h 377"/>
                                <a:gd name="T10" fmla="*/ 132 w 477"/>
                                <a:gd name="T11" fmla="*/ 130 h 377"/>
                                <a:gd name="T12" fmla="*/ 94 w 477"/>
                                <a:gd name="T13" fmla="*/ 113 h 377"/>
                                <a:gd name="T14" fmla="*/ 23 w 477"/>
                                <a:gd name="T15" fmla="*/ 37 h 377"/>
                                <a:gd name="T16" fmla="*/ 80 w 477"/>
                                <a:gd name="T17" fmla="*/ 23 h 377"/>
                                <a:gd name="T18" fmla="*/ 92 w 477"/>
                                <a:gd name="T19" fmla="*/ 46 h 377"/>
                                <a:gd name="T20" fmla="*/ 132 w 477"/>
                                <a:gd name="T21" fmla="*/ 68 h 377"/>
                                <a:gd name="T22" fmla="*/ 162 w 477"/>
                                <a:gd name="T23" fmla="*/ 92 h 377"/>
                                <a:gd name="T24" fmla="*/ 178 w 477"/>
                                <a:gd name="T25" fmla="*/ 103 h 377"/>
                                <a:gd name="T26" fmla="*/ 250 w 477"/>
                                <a:gd name="T27" fmla="*/ 155 h 377"/>
                                <a:gd name="T28" fmla="*/ 230 w 477"/>
                                <a:gd name="T29" fmla="*/ 178 h 377"/>
                                <a:gd name="T30" fmla="*/ 320 w 477"/>
                                <a:gd name="T31" fmla="*/ 201 h 377"/>
                                <a:gd name="T32" fmla="*/ 432 w 477"/>
                                <a:gd name="T33" fmla="*/ 230 h 377"/>
                                <a:gd name="T34" fmla="*/ 519 w 477"/>
                                <a:gd name="T35" fmla="*/ 229 h 377"/>
                                <a:gd name="T36" fmla="*/ 601 w 477"/>
                                <a:gd name="T37" fmla="*/ 248 h 377"/>
                                <a:gd name="T38" fmla="*/ 663 w 477"/>
                                <a:gd name="T39" fmla="*/ 227 h 377"/>
                                <a:gd name="T40" fmla="*/ 665 w 477"/>
                                <a:gd name="T41" fmla="*/ 203 h 377"/>
                                <a:gd name="T42" fmla="*/ 735 w 477"/>
                                <a:gd name="T43" fmla="*/ 194 h 377"/>
                                <a:gd name="T44" fmla="*/ 748 w 477"/>
                                <a:gd name="T45" fmla="*/ 203 h 377"/>
                                <a:gd name="T46" fmla="*/ 798 w 477"/>
                                <a:gd name="T47" fmla="*/ 158 h 377"/>
                                <a:gd name="T48" fmla="*/ 700 w 477"/>
                                <a:gd name="T49" fmla="*/ 160 h 377"/>
                                <a:gd name="T50" fmla="*/ 671 w 477"/>
                                <a:gd name="T51" fmla="*/ 184 h 377"/>
                                <a:gd name="T52" fmla="*/ 653 w 477"/>
                                <a:gd name="T53" fmla="*/ 192 h 377"/>
                                <a:gd name="T54" fmla="*/ 615 w 477"/>
                                <a:gd name="T55" fmla="*/ 191 h 377"/>
                                <a:gd name="T56" fmla="*/ 504 w 477"/>
                                <a:gd name="T57" fmla="*/ 184 h 377"/>
                                <a:gd name="T58" fmla="*/ 486 w 477"/>
                                <a:gd name="T59" fmla="*/ 112 h 377"/>
                                <a:gd name="T60" fmla="*/ 467 w 477"/>
                                <a:gd name="T61" fmla="*/ 90 h 377"/>
                                <a:gd name="T62" fmla="*/ 389 w 477"/>
                                <a:gd name="T63" fmla="*/ 37 h 377"/>
                                <a:gd name="T64" fmla="*/ 353 w 477"/>
                                <a:gd name="T65" fmla="*/ 43 h 377"/>
                                <a:gd name="T66" fmla="*/ 329 w 477"/>
                                <a:gd name="T67" fmla="*/ 37 h 377"/>
                                <a:gd name="T68" fmla="*/ 162 w 477"/>
                                <a:gd name="T69" fmla="*/ 30 h 377"/>
                                <a:gd name="T70" fmla="*/ 0 w 477"/>
                                <a:gd name="T71" fmla="*/ 6 h 377"/>
                                <a:gd name="T72" fmla="*/ 0 w 477"/>
                                <a:gd name="T73" fmla="*/ 6 h 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7"/>
                                <a:gd name="T112" fmla="*/ 0 h 377"/>
                                <a:gd name="T113" fmla="*/ 477 w 477"/>
                                <a:gd name="T114" fmla="*/ 377 h 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7" h="377">
                                  <a:moveTo>
                                    <a:pt x="0" y="6"/>
                                  </a:moveTo>
                                  <a:lnTo>
                                    <a:pt x="3" y="62"/>
                                  </a:lnTo>
                                  <a:lnTo>
                                    <a:pt x="23" y="89"/>
                                  </a:lnTo>
                                  <a:lnTo>
                                    <a:pt x="12" y="104"/>
                                  </a:lnTo>
                                  <a:lnTo>
                                    <a:pt x="3" y="101"/>
                                  </a:lnTo>
                                  <a:lnTo>
                                    <a:pt x="10" y="115"/>
                                  </a:lnTo>
                                  <a:lnTo>
                                    <a:pt x="40" y="137"/>
                                  </a:lnTo>
                                  <a:lnTo>
                                    <a:pt x="41" y="146"/>
                                  </a:lnTo>
                                  <a:lnTo>
                                    <a:pt x="33" y="164"/>
                                  </a:lnTo>
                                  <a:lnTo>
                                    <a:pt x="62" y="191"/>
                                  </a:lnTo>
                                  <a:lnTo>
                                    <a:pt x="65" y="205"/>
                                  </a:lnTo>
                                  <a:lnTo>
                                    <a:pt x="80" y="194"/>
                                  </a:lnTo>
                                  <a:lnTo>
                                    <a:pt x="70" y="175"/>
                                  </a:lnTo>
                                  <a:lnTo>
                                    <a:pt x="61" y="175"/>
                                  </a:lnTo>
                                  <a:lnTo>
                                    <a:pt x="56" y="129"/>
                                  </a:lnTo>
                                  <a:lnTo>
                                    <a:pt x="23" y="53"/>
                                  </a:lnTo>
                                  <a:lnTo>
                                    <a:pt x="33" y="19"/>
                                  </a:lnTo>
                                  <a:lnTo>
                                    <a:pt x="49" y="23"/>
                                  </a:lnTo>
                                  <a:lnTo>
                                    <a:pt x="59" y="32"/>
                                  </a:lnTo>
                                  <a:lnTo>
                                    <a:pt x="60" y="77"/>
                                  </a:lnTo>
                                  <a:lnTo>
                                    <a:pt x="71" y="97"/>
                                  </a:lnTo>
                                  <a:lnTo>
                                    <a:pt x="80" y="99"/>
                                  </a:lnTo>
                                  <a:lnTo>
                                    <a:pt x="79" y="110"/>
                                  </a:lnTo>
                                  <a:lnTo>
                                    <a:pt x="96" y="133"/>
                                  </a:lnTo>
                                  <a:lnTo>
                                    <a:pt x="89" y="145"/>
                                  </a:lnTo>
                                  <a:lnTo>
                                    <a:pt x="107" y="155"/>
                                  </a:lnTo>
                                  <a:lnTo>
                                    <a:pt x="141" y="214"/>
                                  </a:lnTo>
                                  <a:lnTo>
                                    <a:pt x="148" y="232"/>
                                  </a:lnTo>
                                  <a:lnTo>
                                    <a:pt x="133" y="257"/>
                                  </a:lnTo>
                                  <a:lnTo>
                                    <a:pt x="138" y="267"/>
                                  </a:lnTo>
                                  <a:lnTo>
                                    <a:pt x="166" y="300"/>
                                  </a:lnTo>
                                  <a:lnTo>
                                    <a:pt x="192" y="305"/>
                                  </a:lnTo>
                                  <a:lnTo>
                                    <a:pt x="207" y="322"/>
                                  </a:lnTo>
                                  <a:lnTo>
                                    <a:pt x="258" y="346"/>
                                  </a:lnTo>
                                  <a:lnTo>
                                    <a:pt x="289" y="355"/>
                                  </a:lnTo>
                                  <a:lnTo>
                                    <a:pt x="311" y="343"/>
                                  </a:lnTo>
                                  <a:lnTo>
                                    <a:pt x="326" y="346"/>
                                  </a:lnTo>
                                  <a:lnTo>
                                    <a:pt x="359" y="376"/>
                                  </a:lnTo>
                                  <a:lnTo>
                                    <a:pt x="377" y="345"/>
                                  </a:lnTo>
                                  <a:lnTo>
                                    <a:pt x="395" y="339"/>
                                  </a:lnTo>
                                  <a:lnTo>
                                    <a:pt x="384" y="318"/>
                                  </a:lnTo>
                                  <a:lnTo>
                                    <a:pt x="397" y="308"/>
                                  </a:lnTo>
                                  <a:lnTo>
                                    <a:pt x="422" y="308"/>
                                  </a:lnTo>
                                  <a:lnTo>
                                    <a:pt x="439" y="296"/>
                                  </a:lnTo>
                                  <a:lnTo>
                                    <a:pt x="440" y="295"/>
                                  </a:lnTo>
                                  <a:lnTo>
                                    <a:pt x="447" y="308"/>
                                  </a:lnTo>
                                  <a:lnTo>
                                    <a:pt x="452" y="296"/>
                                  </a:lnTo>
                                  <a:lnTo>
                                    <a:pt x="476" y="236"/>
                                  </a:lnTo>
                                  <a:lnTo>
                                    <a:pt x="457" y="232"/>
                                  </a:lnTo>
                                  <a:lnTo>
                                    <a:pt x="419" y="240"/>
                                  </a:lnTo>
                                  <a:lnTo>
                                    <a:pt x="412" y="242"/>
                                  </a:lnTo>
                                  <a:lnTo>
                                    <a:pt x="400" y="281"/>
                                  </a:lnTo>
                                  <a:lnTo>
                                    <a:pt x="389" y="290"/>
                                  </a:lnTo>
                                  <a:lnTo>
                                    <a:pt x="389" y="293"/>
                                  </a:lnTo>
                                  <a:lnTo>
                                    <a:pt x="377" y="296"/>
                                  </a:lnTo>
                                  <a:lnTo>
                                    <a:pt x="368" y="291"/>
                                  </a:lnTo>
                                  <a:lnTo>
                                    <a:pt x="329" y="301"/>
                                  </a:lnTo>
                                  <a:lnTo>
                                    <a:pt x="302" y="281"/>
                                  </a:lnTo>
                                  <a:lnTo>
                                    <a:pt x="282" y="214"/>
                                  </a:lnTo>
                                  <a:lnTo>
                                    <a:pt x="291" y="174"/>
                                  </a:lnTo>
                                  <a:lnTo>
                                    <a:pt x="309" y="142"/>
                                  </a:lnTo>
                                  <a:lnTo>
                                    <a:pt x="278" y="130"/>
                                  </a:lnTo>
                                  <a:lnTo>
                                    <a:pt x="254" y="62"/>
                                  </a:lnTo>
                                  <a:lnTo>
                                    <a:pt x="233" y="61"/>
                                  </a:lnTo>
                                  <a:lnTo>
                                    <a:pt x="218" y="76"/>
                                  </a:lnTo>
                                  <a:lnTo>
                                    <a:pt x="209" y="74"/>
                                  </a:lnTo>
                                  <a:lnTo>
                                    <a:pt x="197" y="61"/>
                                  </a:lnTo>
                                  <a:lnTo>
                                    <a:pt x="197" y="42"/>
                                  </a:lnTo>
                                  <a:lnTo>
                                    <a:pt x="179" y="21"/>
                                  </a:lnTo>
                                  <a:lnTo>
                                    <a:pt x="96" y="30"/>
                                  </a:lnTo>
                                  <a:lnTo>
                                    <a:pt x="37" y="0"/>
                                  </a:lnTo>
                                  <a:lnTo>
                                    <a:pt x="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79" name="Freeform 111"/>
                            <p:cNvSpPr>
                              <a:spLocks noChangeAspect="1"/>
                            </p:cNvSpPr>
                            <p:nvPr/>
                          </p:nvSpPr>
                          <p:spPr bwMode="auto">
                            <a:xfrm>
                              <a:off x="1022" y="2022"/>
                              <a:ext cx="192" cy="68"/>
                            </a:xfrm>
                            <a:custGeom>
                              <a:avLst/>
                              <a:gdLst>
                                <a:gd name="T0" fmla="*/ 0 w 189"/>
                                <a:gd name="T1" fmla="*/ 27 h 69"/>
                                <a:gd name="T2" fmla="*/ 12 w 189"/>
                                <a:gd name="T3" fmla="*/ 27 h 69"/>
                                <a:gd name="T4" fmla="*/ 71 w 189"/>
                                <a:gd name="T5" fmla="*/ 10 h 69"/>
                                <a:gd name="T6" fmla="*/ 92 w 189"/>
                                <a:gd name="T7" fmla="*/ 12 h 69"/>
                                <a:gd name="T8" fmla="*/ 82 w 189"/>
                                <a:gd name="T9" fmla="*/ 16 h 69"/>
                                <a:gd name="T10" fmla="*/ 86 w 189"/>
                                <a:gd name="T11" fmla="*/ 22 h 69"/>
                                <a:gd name="T12" fmla="*/ 176 w 189"/>
                                <a:gd name="T13" fmla="*/ 33 h 69"/>
                                <a:gd name="T14" fmla="*/ 192 w 189"/>
                                <a:gd name="T15" fmla="*/ 34 h 69"/>
                                <a:gd name="T16" fmla="*/ 213 w 189"/>
                                <a:gd name="T17" fmla="*/ 34 h 69"/>
                                <a:gd name="T18" fmla="*/ 216 w 189"/>
                                <a:gd name="T19" fmla="*/ 34 h 69"/>
                                <a:gd name="T20" fmla="*/ 198 w 189"/>
                                <a:gd name="T21" fmla="*/ 37 h 69"/>
                                <a:gd name="T22" fmla="*/ 305 w 189"/>
                                <a:gd name="T23" fmla="*/ 34 h 69"/>
                                <a:gd name="T24" fmla="*/ 285 w 189"/>
                                <a:gd name="T25" fmla="*/ 34 h 69"/>
                                <a:gd name="T26" fmla="*/ 265 w 189"/>
                                <a:gd name="T27" fmla="*/ 34 h 69"/>
                                <a:gd name="T28" fmla="*/ 269 w 189"/>
                                <a:gd name="T29" fmla="*/ 34 h 69"/>
                                <a:gd name="T30" fmla="*/ 238 w 189"/>
                                <a:gd name="T31" fmla="*/ 34 h 69"/>
                                <a:gd name="T32" fmla="*/ 192 w 189"/>
                                <a:gd name="T33" fmla="*/ 19 h 69"/>
                                <a:gd name="T34" fmla="*/ 95 w 189"/>
                                <a:gd name="T35" fmla="*/ 0 h 69"/>
                                <a:gd name="T36" fmla="*/ 27 w 189"/>
                                <a:gd name="T37" fmla="*/ 6 h 69"/>
                                <a:gd name="T38" fmla="*/ 0 w 189"/>
                                <a:gd name="T39" fmla="*/ 27 h 69"/>
                                <a:gd name="T40" fmla="*/ 0 w 189"/>
                                <a:gd name="T41" fmla="*/ 27 h 69"/>
                                <a:gd name="T42" fmla="*/ 0 w 189"/>
                                <a:gd name="T43" fmla="*/ 2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69"/>
                                <a:gd name="T68" fmla="*/ 189 w 18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69">
                                  <a:moveTo>
                                    <a:pt x="0" y="27"/>
                                  </a:moveTo>
                                  <a:lnTo>
                                    <a:pt x="12" y="27"/>
                                  </a:lnTo>
                                  <a:lnTo>
                                    <a:pt x="40" y="10"/>
                                  </a:lnTo>
                                  <a:lnTo>
                                    <a:pt x="61" y="12"/>
                                  </a:lnTo>
                                  <a:lnTo>
                                    <a:pt x="51" y="16"/>
                                  </a:lnTo>
                                  <a:lnTo>
                                    <a:pt x="55" y="22"/>
                                  </a:lnTo>
                                  <a:lnTo>
                                    <a:pt x="108" y="33"/>
                                  </a:lnTo>
                                  <a:lnTo>
                                    <a:pt x="119" y="51"/>
                                  </a:lnTo>
                                  <a:lnTo>
                                    <a:pt x="133" y="51"/>
                                  </a:lnTo>
                                  <a:lnTo>
                                    <a:pt x="135" y="58"/>
                                  </a:lnTo>
                                  <a:lnTo>
                                    <a:pt x="123" y="68"/>
                                  </a:lnTo>
                                  <a:lnTo>
                                    <a:pt x="188" y="64"/>
                                  </a:lnTo>
                                  <a:lnTo>
                                    <a:pt x="176" y="52"/>
                                  </a:lnTo>
                                  <a:lnTo>
                                    <a:pt x="161" y="52"/>
                                  </a:lnTo>
                                  <a:lnTo>
                                    <a:pt x="164" y="43"/>
                                  </a:lnTo>
                                  <a:lnTo>
                                    <a:pt x="147" y="41"/>
                                  </a:lnTo>
                                  <a:lnTo>
                                    <a:pt x="119" y="19"/>
                                  </a:lnTo>
                                  <a:lnTo>
                                    <a:pt x="64" y="0"/>
                                  </a:lnTo>
                                  <a:lnTo>
                                    <a:pt x="27" y="6"/>
                                  </a:lnTo>
                                  <a:lnTo>
                                    <a:pt x="0"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nvGrpSpPr>
                        <p:cNvPr id="53" name="Group 112"/>
                        <p:cNvGrpSpPr>
                          <a:grpSpLocks/>
                        </p:cNvGrpSpPr>
                        <p:nvPr/>
                      </p:nvGrpSpPr>
                      <p:grpSpPr bwMode="auto">
                        <a:xfrm>
                          <a:off x="2248" y="930"/>
                          <a:ext cx="3039" cy="2279"/>
                          <a:chOff x="2248" y="930"/>
                          <a:chExt cx="3039" cy="2279"/>
                        </a:xfrm>
                      </p:grpSpPr>
                      <p:sp>
                        <p:nvSpPr>
                          <p:cNvPr id="54" name="Freeform 113"/>
                          <p:cNvSpPr>
                            <a:spLocks noChangeAspect="1"/>
                          </p:cNvSpPr>
                          <p:nvPr/>
                        </p:nvSpPr>
                        <p:spPr bwMode="auto">
                          <a:xfrm>
                            <a:off x="3031" y="1636"/>
                            <a:ext cx="332" cy="123"/>
                          </a:xfrm>
                          <a:custGeom>
                            <a:avLst/>
                            <a:gdLst>
                              <a:gd name="T0" fmla="*/ 556 w 325"/>
                              <a:gd name="T1" fmla="*/ 18 h 125"/>
                              <a:gd name="T2" fmla="*/ 544 w 325"/>
                              <a:gd name="T3" fmla="*/ 10 h 125"/>
                              <a:gd name="T4" fmla="*/ 497 w 325"/>
                              <a:gd name="T5" fmla="*/ 6 h 125"/>
                              <a:gd name="T6" fmla="*/ 497 w 325"/>
                              <a:gd name="T7" fmla="*/ 6 h 125"/>
                              <a:gd name="T8" fmla="*/ 446 w 325"/>
                              <a:gd name="T9" fmla="*/ 20 h 125"/>
                              <a:gd name="T10" fmla="*/ 359 w 325"/>
                              <a:gd name="T11" fmla="*/ 20 h 125"/>
                              <a:gd name="T12" fmla="*/ 283 w 325"/>
                              <a:gd name="T13" fmla="*/ 0 h 125"/>
                              <a:gd name="T14" fmla="*/ 229 w 325"/>
                              <a:gd name="T15" fmla="*/ 0 h 125"/>
                              <a:gd name="T16" fmla="*/ 159 w 325"/>
                              <a:gd name="T17" fmla="*/ 18 h 125"/>
                              <a:gd name="T18" fmla="*/ 116 w 325"/>
                              <a:gd name="T19" fmla="*/ 18 h 125"/>
                              <a:gd name="T20" fmla="*/ 74 w 325"/>
                              <a:gd name="T21" fmla="*/ 13 h 125"/>
                              <a:gd name="T22" fmla="*/ 62 w 325"/>
                              <a:gd name="T23" fmla="*/ 2 h 125"/>
                              <a:gd name="T24" fmla="*/ 1 w 325"/>
                              <a:gd name="T25" fmla="*/ 3 h 125"/>
                              <a:gd name="T26" fmla="*/ 1 w 325"/>
                              <a:gd name="T27" fmla="*/ 3 h 125"/>
                              <a:gd name="T28" fmla="*/ 0 w 325"/>
                              <a:gd name="T29" fmla="*/ 30 h 125"/>
                              <a:gd name="T30" fmla="*/ 8 w 325"/>
                              <a:gd name="T31" fmla="*/ 28 h 125"/>
                              <a:gd name="T32" fmla="*/ 1 w 325"/>
                              <a:gd name="T33" fmla="*/ 31 h 125"/>
                              <a:gd name="T34" fmla="*/ 21 w 325"/>
                              <a:gd name="T35" fmla="*/ 22 h 125"/>
                              <a:gd name="T36" fmla="*/ 82 w 325"/>
                              <a:gd name="T37" fmla="*/ 20 h 125"/>
                              <a:gd name="T38" fmla="*/ 102 w 325"/>
                              <a:gd name="T39" fmla="*/ 28 h 125"/>
                              <a:gd name="T40" fmla="*/ 84 w 325"/>
                              <a:gd name="T41" fmla="*/ 28 h 125"/>
                              <a:gd name="T42" fmla="*/ 94 w 325"/>
                              <a:gd name="T43" fmla="*/ 31 h 125"/>
                              <a:gd name="T44" fmla="*/ 10 w 325"/>
                              <a:gd name="T45" fmla="*/ 31 h 125"/>
                              <a:gd name="T46" fmla="*/ 1 w 325"/>
                              <a:gd name="T47" fmla="*/ 31 h 125"/>
                              <a:gd name="T48" fmla="*/ 0 w 325"/>
                              <a:gd name="T49" fmla="*/ 31 h 125"/>
                              <a:gd name="T50" fmla="*/ 14 w 325"/>
                              <a:gd name="T51" fmla="*/ 31 h 125"/>
                              <a:gd name="T52" fmla="*/ 16 w 325"/>
                              <a:gd name="T53" fmla="*/ 43 h 125"/>
                              <a:gd name="T54" fmla="*/ 6 w 325"/>
                              <a:gd name="T55" fmla="*/ 40 h 125"/>
                              <a:gd name="T56" fmla="*/ 5 w 325"/>
                              <a:gd name="T57" fmla="*/ 46 h 125"/>
                              <a:gd name="T58" fmla="*/ 21 w 325"/>
                              <a:gd name="T59" fmla="*/ 52 h 125"/>
                              <a:gd name="T60" fmla="*/ 20 w 325"/>
                              <a:gd name="T61" fmla="*/ 60 h 125"/>
                              <a:gd name="T62" fmla="*/ 59 w 325"/>
                              <a:gd name="T63" fmla="*/ 64 h 125"/>
                              <a:gd name="T64" fmla="*/ 55 w 325"/>
                              <a:gd name="T65" fmla="*/ 67 h 125"/>
                              <a:gd name="T66" fmla="*/ 70 w 325"/>
                              <a:gd name="T67" fmla="*/ 67 h 125"/>
                              <a:gd name="T68" fmla="*/ 67 w 325"/>
                              <a:gd name="T69" fmla="*/ 69 h 125"/>
                              <a:gd name="T70" fmla="*/ 130 w 325"/>
                              <a:gd name="T71" fmla="*/ 75 h 125"/>
                              <a:gd name="T72" fmla="*/ 156 w 325"/>
                              <a:gd name="T73" fmla="*/ 73 h 125"/>
                              <a:gd name="T74" fmla="*/ 159 w 325"/>
                              <a:gd name="T75" fmla="*/ 68 h 125"/>
                              <a:gd name="T76" fmla="*/ 177 w 325"/>
                              <a:gd name="T77" fmla="*/ 69 h 125"/>
                              <a:gd name="T78" fmla="*/ 232 w 325"/>
                              <a:gd name="T79" fmla="*/ 77 h 125"/>
                              <a:gd name="T80" fmla="*/ 257 w 325"/>
                              <a:gd name="T81" fmla="*/ 75 h 125"/>
                              <a:gd name="T82" fmla="*/ 287 w 325"/>
                              <a:gd name="T83" fmla="*/ 68 h 125"/>
                              <a:gd name="T84" fmla="*/ 325 w 325"/>
                              <a:gd name="T85" fmla="*/ 71 h 125"/>
                              <a:gd name="T86" fmla="*/ 337 w 325"/>
                              <a:gd name="T87" fmla="*/ 67 h 125"/>
                              <a:gd name="T88" fmla="*/ 340 w 325"/>
                              <a:gd name="T89" fmla="*/ 77 h 125"/>
                              <a:gd name="T90" fmla="*/ 340 w 325"/>
                              <a:gd name="T91" fmla="*/ 77 h 125"/>
                              <a:gd name="T92" fmla="*/ 361 w 325"/>
                              <a:gd name="T93" fmla="*/ 74 h 125"/>
                              <a:gd name="T94" fmla="*/ 357 w 325"/>
                              <a:gd name="T95" fmla="*/ 68 h 125"/>
                              <a:gd name="T96" fmla="*/ 415 w 325"/>
                              <a:gd name="T97" fmla="*/ 67 h 125"/>
                              <a:gd name="T98" fmla="*/ 444 w 325"/>
                              <a:gd name="T99" fmla="*/ 69 h 125"/>
                              <a:gd name="T100" fmla="*/ 497 w 325"/>
                              <a:gd name="T101" fmla="*/ 65 h 125"/>
                              <a:gd name="T102" fmla="*/ 551 w 325"/>
                              <a:gd name="T103" fmla="*/ 64 h 125"/>
                              <a:gd name="T104" fmla="*/ 563 w 325"/>
                              <a:gd name="T105" fmla="*/ 61 h 125"/>
                              <a:gd name="T106" fmla="*/ 626 w 325"/>
                              <a:gd name="T107" fmla="*/ 64 h 125"/>
                              <a:gd name="T108" fmla="*/ 592 w 325"/>
                              <a:gd name="T109" fmla="*/ 31 h 125"/>
                              <a:gd name="T110" fmla="*/ 605 w 325"/>
                              <a:gd name="T111" fmla="*/ 31 h 125"/>
                              <a:gd name="T112" fmla="*/ 605 w 325"/>
                              <a:gd name="T113" fmla="*/ 31 h 125"/>
                              <a:gd name="T114" fmla="*/ 580 w 325"/>
                              <a:gd name="T115" fmla="*/ 31 h 125"/>
                              <a:gd name="T116" fmla="*/ 556 w 325"/>
                              <a:gd name="T117" fmla="*/ 18 h 125"/>
                              <a:gd name="T118" fmla="*/ 556 w 325"/>
                              <a:gd name="T119" fmla="*/ 18 h 125"/>
                              <a:gd name="T120" fmla="*/ 556 w 325"/>
                              <a:gd name="T121" fmla="*/ 18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125"/>
                              <a:gd name="T185" fmla="*/ 325 w 325"/>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125">
                                <a:moveTo>
                                  <a:pt x="288" y="18"/>
                                </a:moveTo>
                                <a:lnTo>
                                  <a:pt x="282" y="10"/>
                                </a:lnTo>
                                <a:lnTo>
                                  <a:pt x="257" y="6"/>
                                </a:lnTo>
                                <a:lnTo>
                                  <a:pt x="231" y="20"/>
                                </a:lnTo>
                                <a:lnTo>
                                  <a:pt x="186" y="20"/>
                                </a:lnTo>
                                <a:lnTo>
                                  <a:pt x="147" y="0"/>
                                </a:lnTo>
                                <a:lnTo>
                                  <a:pt x="117" y="0"/>
                                </a:lnTo>
                                <a:lnTo>
                                  <a:pt x="83" y="18"/>
                                </a:lnTo>
                                <a:lnTo>
                                  <a:pt x="62" y="18"/>
                                </a:lnTo>
                                <a:lnTo>
                                  <a:pt x="41" y="13"/>
                                </a:lnTo>
                                <a:lnTo>
                                  <a:pt x="31" y="2"/>
                                </a:lnTo>
                                <a:lnTo>
                                  <a:pt x="1" y="3"/>
                                </a:lnTo>
                                <a:lnTo>
                                  <a:pt x="0" y="30"/>
                                </a:lnTo>
                                <a:lnTo>
                                  <a:pt x="8" y="28"/>
                                </a:lnTo>
                                <a:lnTo>
                                  <a:pt x="1" y="38"/>
                                </a:lnTo>
                                <a:lnTo>
                                  <a:pt x="21" y="22"/>
                                </a:lnTo>
                                <a:lnTo>
                                  <a:pt x="45" y="20"/>
                                </a:lnTo>
                                <a:lnTo>
                                  <a:pt x="55" y="28"/>
                                </a:lnTo>
                                <a:lnTo>
                                  <a:pt x="46" y="28"/>
                                </a:lnTo>
                                <a:lnTo>
                                  <a:pt x="51" y="36"/>
                                </a:lnTo>
                                <a:lnTo>
                                  <a:pt x="10" y="36"/>
                                </a:lnTo>
                                <a:lnTo>
                                  <a:pt x="1" y="40"/>
                                </a:lnTo>
                                <a:lnTo>
                                  <a:pt x="0" y="53"/>
                                </a:lnTo>
                                <a:lnTo>
                                  <a:pt x="14" y="52"/>
                                </a:lnTo>
                                <a:lnTo>
                                  <a:pt x="16" y="74"/>
                                </a:lnTo>
                                <a:lnTo>
                                  <a:pt x="6" y="71"/>
                                </a:lnTo>
                                <a:lnTo>
                                  <a:pt x="5" y="77"/>
                                </a:lnTo>
                                <a:lnTo>
                                  <a:pt x="21" y="83"/>
                                </a:lnTo>
                                <a:lnTo>
                                  <a:pt x="20" y="91"/>
                                </a:lnTo>
                                <a:lnTo>
                                  <a:pt x="28" y="97"/>
                                </a:lnTo>
                                <a:lnTo>
                                  <a:pt x="24" y="103"/>
                                </a:lnTo>
                                <a:lnTo>
                                  <a:pt x="39" y="103"/>
                                </a:lnTo>
                                <a:lnTo>
                                  <a:pt x="36" y="108"/>
                                </a:lnTo>
                                <a:lnTo>
                                  <a:pt x="67" y="120"/>
                                </a:lnTo>
                                <a:lnTo>
                                  <a:pt x="81" y="116"/>
                                </a:lnTo>
                                <a:lnTo>
                                  <a:pt x="83" y="106"/>
                                </a:lnTo>
                                <a:lnTo>
                                  <a:pt x="93" y="108"/>
                                </a:lnTo>
                                <a:lnTo>
                                  <a:pt x="119" y="124"/>
                                </a:lnTo>
                                <a:lnTo>
                                  <a:pt x="134" y="120"/>
                                </a:lnTo>
                                <a:lnTo>
                                  <a:pt x="149" y="106"/>
                                </a:lnTo>
                                <a:lnTo>
                                  <a:pt x="167" y="112"/>
                                </a:lnTo>
                                <a:lnTo>
                                  <a:pt x="174" y="104"/>
                                </a:lnTo>
                                <a:lnTo>
                                  <a:pt x="176" y="124"/>
                                </a:lnTo>
                                <a:lnTo>
                                  <a:pt x="187" y="117"/>
                                </a:lnTo>
                                <a:lnTo>
                                  <a:pt x="185" y="106"/>
                                </a:lnTo>
                                <a:lnTo>
                                  <a:pt x="214" y="103"/>
                                </a:lnTo>
                                <a:lnTo>
                                  <a:pt x="230" y="108"/>
                                </a:lnTo>
                                <a:lnTo>
                                  <a:pt x="257" y="100"/>
                                </a:lnTo>
                                <a:lnTo>
                                  <a:pt x="285" y="98"/>
                                </a:lnTo>
                                <a:lnTo>
                                  <a:pt x="291" y="92"/>
                                </a:lnTo>
                                <a:lnTo>
                                  <a:pt x="324" y="97"/>
                                </a:lnTo>
                                <a:lnTo>
                                  <a:pt x="306" y="53"/>
                                </a:lnTo>
                                <a:lnTo>
                                  <a:pt x="313" y="44"/>
                                </a:lnTo>
                                <a:lnTo>
                                  <a:pt x="300" y="36"/>
                                </a:lnTo>
                                <a:lnTo>
                                  <a:pt x="288"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5" name="Freeform 114"/>
                          <p:cNvSpPr>
                            <a:spLocks noChangeAspect="1"/>
                          </p:cNvSpPr>
                          <p:nvPr/>
                        </p:nvSpPr>
                        <p:spPr bwMode="auto">
                          <a:xfrm>
                            <a:off x="2431" y="1600"/>
                            <a:ext cx="209" cy="157"/>
                          </a:xfrm>
                          <a:custGeom>
                            <a:avLst/>
                            <a:gdLst>
                              <a:gd name="T0" fmla="*/ 200 w 207"/>
                              <a:gd name="T1" fmla="*/ 18 h 159"/>
                              <a:gd name="T2" fmla="*/ 269 w 207"/>
                              <a:gd name="T3" fmla="*/ 23 h 159"/>
                              <a:gd name="T4" fmla="*/ 272 w 207"/>
                              <a:gd name="T5" fmla="*/ 38 h 159"/>
                              <a:gd name="T6" fmla="*/ 231 w 207"/>
                              <a:gd name="T7" fmla="*/ 39 h 159"/>
                              <a:gd name="T8" fmla="*/ 194 w 207"/>
                              <a:gd name="T9" fmla="*/ 57 h 159"/>
                              <a:gd name="T10" fmla="*/ 214 w 207"/>
                              <a:gd name="T11" fmla="*/ 71 h 159"/>
                              <a:gd name="T12" fmla="*/ 141 w 207"/>
                              <a:gd name="T13" fmla="*/ 100 h 159"/>
                              <a:gd name="T14" fmla="*/ 101 w 207"/>
                              <a:gd name="T15" fmla="*/ 101 h 159"/>
                              <a:gd name="T16" fmla="*/ 84 w 207"/>
                              <a:gd name="T17" fmla="*/ 107 h 159"/>
                              <a:gd name="T18" fmla="*/ 28 w 207"/>
                              <a:gd name="T19" fmla="*/ 95 h 159"/>
                              <a:gd name="T20" fmla="*/ 35 w 207"/>
                              <a:gd name="T21" fmla="*/ 82 h 159"/>
                              <a:gd name="T22" fmla="*/ 28 w 207"/>
                              <a:gd name="T23" fmla="*/ 53 h 159"/>
                              <a:gd name="T24" fmla="*/ 38 w 207"/>
                              <a:gd name="T25" fmla="*/ 45 h 159"/>
                              <a:gd name="T26" fmla="*/ 40 w 207"/>
                              <a:gd name="T27" fmla="*/ 39 h 159"/>
                              <a:gd name="T28" fmla="*/ 49 w 207"/>
                              <a:gd name="T29" fmla="*/ 39 h 159"/>
                              <a:gd name="T30" fmla="*/ 46 w 207"/>
                              <a:gd name="T31" fmla="*/ 38 h 159"/>
                              <a:gd name="T32" fmla="*/ 11 w 207"/>
                              <a:gd name="T33" fmla="*/ 38 h 159"/>
                              <a:gd name="T34" fmla="*/ 0 w 207"/>
                              <a:gd name="T35" fmla="*/ 15 h 159"/>
                              <a:gd name="T36" fmla="*/ 4 w 207"/>
                              <a:gd name="T37" fmla="*/ 10 h 159"/>
                              <a:gd name="T38" fmla="*/ 22 w 207"/>
                              <a:gd name="T39" fmla="*/ 0 h 159"/>
                              <a:gd name="T40" fmla="*/ 112 w 207"/>
                              <a:gd name="T41" fmla="*/ 8 h 159"/>
                              <a:gd name="T42" fmla="*/ 149 w 207"/>
                              <a:gd name="T43" fmla="*/ 8 h 159"/>
                              <a:gd name="T44" fmla="*/ 156 w 207"/>
                              <a:gd name="T45" fmla="*/ 8 h 159"/>
                              <a:gd name="T46" fmla="*/ 200 w 207"/>
                              <a:gd name="T47" fmla="*/ 18 h 159"/>
                              <a:gd name="T48" fmla="*/ 200 w 207"/>
                              <a:gd name="T49" fmla="*/ 18 h 159"/>
                              <a:gd name="T50" fmla="*/ 200 w 207"/>
                              <a:gd name="T51" fmla="*/ 18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59"/>
                              <a:gd name="T80" fmla="*/ 207 w 207"/>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59">
                                <a:moveTo>
                                  <a:pt x="147" y="18"/>
                                </a:moveTo>
                                <a:lnTo>
                                  <a:pt x="204" y="23"/>
                                </a:lnTo>
                                <a:lnTo>
                                  <a:pt x="206" y="38"/>
                                </a:lnTo>
                                <a:lnTo>
                                  <a:pt x="169" y="56"/>
                                </a:lnTo>
                                <a:lnTo>
                                  <a:pt x="144" y="88"/>
                                </a:lnTo>
                                <a:lnTo>
                                  <a:pt x="154" y="102"/>
                                </a:lnTo>
                                <a:lnTo>
                                  <a:pt x="110" y="144"/>
                                </a:lnTo>
                                <a:lnTo>
                                  <a:pt x="70" y="145"/>
                                </a:lnTo>
                                <a:lnTo>
                                  <a:pt x="53" y="158"/>
                                </a:lnTo>
                                <a:lnTo>
                                  <a:pt x="28" y="134"/>
                                </a:lnTo>
                                <a:lnTo>
                                  <a:pt x="35" y="113"/>
                                </a:lnTo>
                                <a:lnTo>
                                  <a:pt x="28" y="84"/>
                                </a:lnTo>
                                <a:lnTo>
                                  <a:pt x="38" y="76"/>
                                </a:lnTo>
                                <a:lnTo>
                                  <a:pt x="40" y="58"/>
                                </a:lnTo>
                                <a:lnTo>
                                  <a:pt x="49" y="46"/>
                                </a:lnTo>
                                <a:lnTo>
                                  <a:pt x="46" y="38"/>
                                </a:lnTo>
                                <a:lnTo>
                                  <a:pt x="11" y="38"/>
                                </a:lnTo>
                                <a:lnTo>
                                  <a:pt x="0" y="15"/>
                                </a:lnTo>
                                <a:lnTo>
                                  <a:pt x="4" y="10"/>
                                </a:lnTo>
                                <a:lnTo>
                                  <a:pt x="22" y="0"/>
                                </a:lnTo>
                                <a:lnTo>
                                  <a:pt x="81" y="8"/>
                                </a:lnTo>
                                <a:lnTo>
                                  <a:pt x="118" y="8"/>
                                </a:lnTo>
                                <a:lnTo>
                                  <a:pt x="125" y="8"/>
                                </a:lnTo>
                                <a:lnTo>
                                  <a:pt x="147"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6" name="Freeform 115"/>
                          <p:cNvSpPr>
                            <a:spLocks noChangeAspect="1"/>
                          </p:cNvSpPr>
                          <p:nvPr/>
                        </p:nvSpPr>
                        <p:spPr bwMode="auto">
                          <a:xfrm>
                            <a:off x="2421" y="1638"/>
                            <a:ext cx="61" cy="100"/>
                          </a:xfrm>
                          <a:custGeom>
                            <a:avLst/>
                            <a:gdLst>
                              <a:gd name="T0" fmla="*/ 125 w 59"/>
                              <a:gd name="T1" fmla="*/ 50 h 101"/>
                              <a:gd name="T2" fmla="*/ 99 w 59"/>
                              <a:gd name="T3" fmla="*/ 46 h 101"/>
                              <a:gd name="T4" fmla="*/ 133 w 59"/>
                              <a:gd name="T5" fmla="*/ 38 h 101"/>
                              <a:gd name="T6" fmla="*/ 138 w 59"/>
                              <a:gd name="T7" fmla="*/ 20 h 101"/>
                              <a:gd name="T8" fmla="*/ 161 w 59"/>
                              <a:gd name="T9" fmla="*/ 8 h 101"/>
                              <a:gd name="T10" fmla="*/ 153 w 59"/>
                              <a:gd name="T11" fmla="*/ 0 h 101"/>
                              <a:gd name="T12" fmla="*/ 57 w 59"/>
                              <a:gd name="T13" fmla="*/ 0 h 101"/>
                              <a:gd name="T14" fmla="*/ 49 w 59"/>
                              <a:gd name="T15" fmla="*/ 15 h 101"/>
                              <a:gd name="T16" fmla="*/ 0 w 59"/>
                              <a:gd name="T17" fmla="*/ 50 h 101"/>
                              <a:gd name="T18" fmla="*/ 11 w 59"/>
                              <a:gd name="T19" fmla="*/ 50 h 101"/>
                              <a:gd name="T20" fmla="*/ 4 w 59"/>
                              <a:gd name="T21" fmla="*/ 69 h 101"/>
                              <a:gd name="T22" fmla="*/ 99 w 59"/>
                              <a:gd name="T23" fmla="*/ 65 h 101"/>
                              <a:gd name="T24" fmla="*/ 125 w 59"/>
                              <a:gd name="T25" fmla="*/ 50 h 101"/>
                              <a:gd name="T26" fmla="*/ 125 w 59"/>
                              <a:gd name="T27" fmla="*/ 50 h 101"/>
                              <a:gd name="T28" fmla="*/ 125 w 59"/>
                              <a:gd name="T29" fmla="*/ 5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01"/>
                              <a:gd name="T47" fmla="*/ 59 w 59"/>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01">
                                <a:moveTo>
                                  <a:pt x="44" y="75"/>
                                </a:moveTo>
                                <a:lnTo>
                                  <a:pt x="37" y="46"/>
                                </a:lnTo>
                                <a:lnTo>
                                  <a:pt x="47" y="38"/>
                                </a:lnTo>
                                <a:lnTo>
                                  <a:pt x="49" y="20"/>
                                </a:lnTo>
                                <a:lnTo>
                                  <a:pt x="58" y="8"/>
                                </a:lnTo>
                                <a:lnTo>
                                  <a:pt x="55" y="0"/>
                                </a:lnTo>
                                <a:lnTo>
                                  <a:pt x="20" y="0"/>
                                </a:lnTo>
                                <a:lnTo>
                                  <a:pt x="16" y="15"/>
                                </a:lnTo>
                                <a:lnTo>
                                  <a:pt x="0" y="62"/>
                                </a:lnTo>
                                <a:lnTo>
                                  <a:pt x="11" y="70"/>
                                </a:lnTo>
                                <a:lnTo>
                                  <a:pt x="4" y="100"/>
                                </a:lnTo>
                                <a:lnTo>
                                  <a:pt x="37" y="96"/>
                                </a:lnTo>
                                <a:lnTo>
                                  <a:pt x="44" y="7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7" name="Freeform 116"/>
                          <p:cNvSpPr>
                            <a:spLocks noChangeAspect="1"/>
                          </p:cNvSpPr>
                          <p:nvPr/>
                        </p:nvSpPr>
                        <p:spPr bwMode="auto">
                          <a:xfrm>
                            <a:off x="2515" y="1451"/>
                            <a:ext cx="210" cy="173"/>
                          </a:xfrm>
                          <a:custGeom>
                            <a:avLst/>
                            <a:gdLst>
                              <a:gd name="T0" fmla="*/ 353 w 206"/>
                              <a:gd name="T1" fmla="*/ 43 h 175"/>
                              <a:gd name="T2" fmla="*/ 371 w 206"/>
                              <a:gd name="T3" fmla="*/ 43 h 175"/>
                              <a:gd name="T4" fmla="*/ 321 w 206"/>
                              <a:gd name="T5" fmla="*/ 32 h 175"/>
                              <a:gd name="T6" fmla="*/ 303 w 206"/>
                              <a:gd name="T7" fmla="*/ 31 h 175"/>
                              <a:gd name="T8" fmla="*/ 284 w 206"/>
                              <a:gd name="T9" fmla="*/ 29 h 175"/>
                              <a:gd name="T10" fmla="*/ 283 w 206"/>
                              <a:gd name="T11" fmla="*/ 21 h 175"/>
                              <a:gd name="T12" fmla="*/ 263 w 206"/>
                              <a:gd name="T13" fmla="*/ 23 h 175"/>
                              <a:gd name="T14" fmla="*/ 227 w 206"/>
                              <a:gd name="T15" fmla="*/ 1 h 175"/>
                              <a:gd name="T16" fmla="*/ 223 w 206"/>
                              <a:gd name="T17" fmla="*/ 0 h 175"/>
                              <a:gd name="T18" fmla="*/ 191 w 206"/>
                              <a:gd name="T19" fmla="*/ 7 h 175"/>
                              <a:gd name="T20" fmla="*/ 181 w 206"/>
                              <a:gd name="T21" fmla="*/ 22 h 175"/>
                              <a:gd name="T22" fmla="*/ 148 w 206"/>
                              <a:gd name="T23" fmla="*/ 30 h 175"/>
                              <a:gd name="T24" fmla="*/ 145 w 206"/>
                              <a:gd name="T25" fmla="*/ 39 h 175"/>
                              <a:gd name="T26" fmla="*/ 104 w 206"/>
                              <a:gd name="T27" fmla="*/ 39 h 175"/>
                              <a:gd name="T28" fmla="*/ 98 w 206"/>
                              <a:gd name="T29" fmla="*/ 30 h 175"/>
                              <a:gd name="T30" fmla="*/ 78 w 206"/>
                              <a:gd name="T31" fmla="*/ 30 h 175"/>
                              <a:gd name="T32" fmla="*/ 90 w 206"/>
                              <a:gd name="T33" fmla="*/ 43 h 175"/>
                              <a:gd name="T34" fmla="*/ 65 w 206"/>
                              <a:gd name="T35" fmla="*/ 43 h 175"/>
                              <a:gd name="T36" fmla="*/ 59 w 206"/>
                              <a:gd name="T37" fmla="*/ 43 h 175"/>
                              <a:gd name="T38" fmla="*/ 0 w 206"/>
                              <a:gd name="T39" fmla="*/ 43 h 175"/>
                              <a:gd name="T40" fmla="*/ 0 w 206"/>
                              <a:gd name="T41" fmla="*/ 43 h 175"/>
                              <a:gd name="T42" fmla="*/ 66 w 206"/>
                              <a:gd name="T43" fmla="*/ 43 h 175"/>
                              <a:gd name="T44" fmla="*/ 90 w 206"/>
                              <a:gd name="T45" fmla="*/ 68 h 175"/>
                              <a:gd name="T46" fmla="*/ 98 w 206"/>
                              <a:gd name="T47" fmla="*/ 77 h 175"/>
                              <a:gd name="T48" fmla="*/ 78 w 206"/>
                              <a:gd name="T49" fmla="*/ 110 h 175"/>
                              <a:gd name="T50" fmla="*/ 73 w 206"/>
                              <a:gd name="T51" fmla="*/ 114 h 175"/>
                              <a:gd name="T52" fmla="*/ 112 w 206"/>
                              <a:gd name="T53" fmla="*/ 119 h 175"/>
                              <a:gd name="T54" fmla="*/ 219 w 206"/>
                              <a:gd name="T55" fmla="*/ 121 h 175"/>
                              <a:gd name="T56" fmla="*/ 219 w 206"/>
                              <a:gd name="T57" fmla="*/ 117 h 175"/>
                              <a:gd name="T58" fmla="*/ 249 w 206"/>
                              <a:gd name="T59" fmla="*/ 112 h 175"/>
                              <a:gd name="T60" fmla="*/ 321 w 206"/>
                              <a:gd name="T61" fmla="*/ 116 h 175"/>
                              <a:gd name="T62" fmla="*/ 357 w 206"/>
                              <a:gd name="T63" fmla="*/ 108 h 175"/>
                              <a:gd name="T64" fmla="*/ 333 w 206"/>
                              <a:gd name="T65" fmla="*/ 96 h 175"/>
                              <a:gd name="T66" fmla="*/ 339 w 206"/>
                              <a:gd name="T67" fmla="*/ 76 h 175"/>
                              <a:gd name="T68" fmla="*/ 333 w 206"/>
                              <a:gd name="T69" fmla="*/ 66 h 175"/>
                              <a:gd name="T70" fmla="*/ 315 w 206"/>
                              <a:gd name="T71" fmla="*/ 70 h 175"/>
                              <a:gd name="T72" fmla="*/ 312 w 206"/>
                              <a:gd name="T73" fmla="*/ 63 h 175"/>
                              <a:gd name="T74" fmla="*/ 339 w 206"/>
                              <a:gd name="T75" fmla="*/ 43 h 175"/>
                              <a:gd name="T76" fmla="*/ 357 w 206"/>
                              <a:gd name="T77" fmla="*/ 43 h 175"/>
                              <a:gd name="T78" fmla="*/ 353 w 206"/>
                              <a:gd name="T79" fmla="*/ 43 h 175"/>
                              <a:gd name="T80" fmla="*/ 353 w 206"/>
                              <a:gd name="T81" fmla="*/ 43 h 175"/>
                              <a:gd name="T82" fmla="*/ 353 w 206"/>
                              <a:gd name="T83" fmla="*/ 43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6"/>
                              <a:gd name="T127" fmla="*/ 0 h 175"/>
                              <a:gd name="T128" fmla="*/ 206 w 20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6" h="175">
                                <a:moveTo>
                                  <a:pt x="195" y="71"/>
                                </a:moveTo>
                                <a:lnTo>
                                  <a:pt x="205" y="47"/>
                                </a:lnTo>
                                <a:lnTo>
                                  <a:pt x="177" y="32"/>
                                </a:lnTo>
                                <a:lnTo>
                                  <a:pt x="168" y="31"/>
                                </a:lnTo>
                                <a:lnTo>
                                  <a:pt x="158" y="29"/>
                                </a:lnTo>
                                <a:lnTo>
                                  <a:pt x="157" y="21"/>
                                </a:lnTo>
                                <a:lnTo>
                                  <a:pt x="145" y="23"/>
                                </a:lnTo>
                                <a:lnTo>
                                  <a:pt x="125" y="1"/>
                                </a:lnTo>
                                <a:lnTo>
                                  <a:pt x="123" y="0"/>
                                </a:lnTo>
                                <a:lnTo>
                                  <a:pt x="107" y="7"/>
                                </a:lnTo>
                                <a:lnTo>
                                  <a:pt x="102" y="22"/>
                                </a:lnTo>
                                <a:lnTo>
                                  <a:pt x="80" y="30"/>
                                </a:lnTo>
                                <a:lnTo>
                                  <a:pt x="78" y="39"/>
                                </a:lnTo>
                                <a:lnTo>
                                  <a:pt x="60" y="39"/>
                                </a:lnTo>
                                <a:lnTo>
                                  <a:pt x="57" y="30"/>
                                </a:lnTo>
                                <a:lnTo>
                                  <a:pt x="47" y="30"/>
                                </a:lnTo>
                                <a:lnTo>
                                  <a:pt x="53" y="52"/>
                                </a:lnTo>
                                <a:lnTo>
                                  <a:pt x="34" y="55"/>
                                </a:lnTo>
                                <a:lnTo>
                                  <a:pt x="28" y="48"/>
                                </a:lnTo>
                                <a:lnTo>
                                  <a:pt x="0" y="55"/>
                                </a:lnTo>
                                <a:lnTo>
                                  <a:pt x="0" y="64"/>
                                </a:lnTo>
                                <a:lnTo>
                                  <a:pt x="35" y="74"/>
                                </a:lnTo>
                                <a:lnTo>
                                  <a:pt x="53" y="99"/>
                                </a:lnTo>
                                <a:lnTo>
                                  <a:pt x="57" y="108"/>
                                </a:lnTo>
                                <a:lnTo>
                                  <a:pt x="47" y="152"/>
                                </a:lnTo>
                                <a:lnTo>
                                  <a:pt x="42" y="159"/>
                                </a:lnTo>
                                <a:lnTo>
                                  <a:pt x="64" y="169"/>
                                </a:lnTo>
                                <a:lnTo>
                                  <a:pt x="121" y="174"/>
                                </a:lnTo>
                                <a:lnTo>
                                  <a:pt x="121" y="166"/>
                                </a:lnTo>
                                <a:lnTo>
                                  <a:pt x="137" y="156"/>
                                </a:lnTo>
                                <a:lnTo>
                                  <a:pt x="177" y="164"/>
                                </a:lnTo>
                                <a:lnTo>
                                  <a:pt x="197" y="148"/>
                                </a:lnTo>
                                <a:lnTo>
                                  <a:pt x="183" y="127"/>
                                </a:lnTo>
                                <a:lnTo>
                                  <a:pt x="187" y="107"/>
                                </a:lnTo>
                                <a:lnTo>
                                  <a:pt x="183" y="97"/>
                                </a:lnTo>
                                <a:lnTo>
                                  <a:pt x="174" y="101"/>
                                </a:lnTo>
                                <a:lnTo>
                                  <a:pt x="172" y="94"/>
                                </a:lnTo>
                                <a:lnTo>
                                  <a:pt x="187" y="74"/>
                                </a:lnTo>
                                <a:lnTo>
                                  <a:pt x="197" y="72"/>
                                </a:lnTo>
                                <a:lnTo>
                                  <a:pt x="195" y="7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8" name="Freeform 117"/>
                          <p:cNvSpPr>
                            <a:spLocks noChangeAspect="1"/>
                          </p:cNvSpPr>
                          <p:nvPr/>
                        </p:nvSpPr>
                        <p:spPr bwMode="auto">
                          <a:xfrm>
                            <a:off x="2701" y="1533"/>
                            <a:ext cx="200" cy="185"/>
                          </a:xfrm>
                          <a:custGeom>
                            <a:avLst/>
                            <a:gdLst>
                              <a:gd name="T0" fmla="*/ 0 w 197"/>
                              <a:gd name="T1" fmla="*/ 31 h 188"/>
                              <a:gd name="T2" fmla="*/ 4 w 197"/>
                              <a:gd name="T3" fmla="*/ 24 h 188"/>
                              <a:gd name="T4" fmla="*/ 4 w 197"/>
                              <a:gd name="T5" fmla="*/ 24 h 188"/>
                              <a:gd name="T6" fmla="*/ 28 w 197"/>
                              <a:gd name="T7" fmla="*/ 14 h 188"/>
                              <a:gd name="T8" fmla="*/ 68 w 197"/>
                              <a:gd name="T9" fmla="*/ 23 h 188"/>
                              <a:gd name="T10" fmla="*/ 75 w 197"/>
                              <a:gd name="T11" fmla="*/ 14 h 188"/>
                              <a:gd name="T12" fmla="*/ 87 w 197"/>
                              <a:gd name="T13" fmla="*/ 15 h 188"/>
                              <a:gd name="T14" fmla="*/ 91 w 197"/>
                              <a:gd name="T15" fmla="*/ 4 h 188"/>
                              <a:gd name="T16" fmla="*/ 92 w 197"/>
                              <a:gd name="T17" fmla="*/ 4 h 188"/>
                              <a:gd name="T18" fmla="*/ 139 w 197"/>
                              <a:gd name="T19" fmla="*/ 0 h 188"/>
                              <a:gd name="T20" fmla="*/ 143 w 197"/>
                              <a:gd name="T21" fmla="*/ 5 h 188"/>
                              <a:gd name="T22" fmla="*/ 178 w 197"/>
                              <a:gd name="T23" fmla="*/ 11 h 188"/>
                              <a:gd name="T24" fmla="*/ 175 w 197"/>
                              <a:gd name="T25" fmla="*/ 18 h 188"/>
                              <a:gd name="T26" fmla="*/ 186 w 197"/>
                              <a:gd name="T27" fmla="*/ 30 h 188"/>
                              <a:gd name="T28" fmla="*/ 178 w 197"/>
                              <a:gd name="T29" fmla="*/ 30 h 188"/>
                              <a:gd name="T30" fmla="*/ 178 w 197"/>
                              <a:gd name="T31" fmla="*/ 31 h 188"/>
                              <a:gd name="T32" fmla="*/ 166 w 197"/>
                              <a:gd name="T33" fmla="*/ 27 h 188"/>
                              <a:gd name="T34" fmla="*/ 143 w 197"/>
                              <a:gd name="T35" fmla="*/ 31 h 188"/>
                              <a:gd name="T36" fmla="*/ 145 w 197"/>
                              <a:gd name="T37" fmla="*/ 31 h 188"/>
                              <a:gd name="T38" fmla="*/ 178 w 197"/>
                              <a:gd name="T39" fmla="*/ 43 h 188"/>
                              <a:gd name="T40" fmla="*/ 193 w 197"/>
                              <a:gd name="T41" fmla="*/ 64 h 188"/>
                              <a:gd name="T42" fmla="*/ 223 w 197"/>
                              <a:gd name="T43" fmla="*/ 69 h 188"/>
                              <a:gd name="T44" fmla="*/ 248 w 197"/>
                              <a:gd name="T45" fmla="*/ 69 h 188"/>
                              <a:gd name="T46" fmla="*/ 240 w 197"/>
                              <a:gd name="T47" fmla="*/ 73 h 188"/>
                              <a:gd name="T48" fmla="*/ 311 w 197"/>
                              <a:gd name="T49" fmla="*/ 86 h 188"/>
                              <a:gd name="T50" fmla="*/ 306 w 197"/>
                              <a:gd name="T51" fmla="*/ 90 h 188"/>
                              <a:gd name="T52" fmla="*/ 274 w 197"/>
                              <a:gd name="T53" fmla="*/ 83 h 188"/>
                              <a:gd name="T54" fmla="*/ 263 w 197"/>
                              <a:gd name="T55" fmla="*/ 92 h 188"/>
                              <a:gd name="T56" fmla="*/ 276 w 197"/>
                              <a:gd name="T57" fmla="*/ 94 h 188"/>
                              <a:gd name="T58" fmla="*/ 276 w 197"/>
                              <a:gd name="T59" fmla="*/ 100 h 188"/>
                              <a:gd name="T60" fmla="*/ 263 w 197"/>
                              <a:gd name="T61" fmla="*/ 102 h 188"/>
                              <a:gd name="T62" fmla="*/ 248 w 197"/>
                              <a:gd name="T63" fmla="*/ 114 h 188"/>
                              <a:gd name="T64" fmla="*/ 239 w 197"/>
                              <a:gd name="T65" fmla="*/ 114 h 188"/>
                              <a:gd name="T66" fmla="*/ 251 w 197"/>
                              <a:gd name="T67" fmla="*/ 102 h 188"/>
                              <a:gd name="T68" fmla="*/ 232 w 197"/>
                              <a:gd name="T69" fmla="*/ 88 h 188"/>
                              <a:gd name="T70" fmla="*/ 178 w 197"/>
                              <a:gd name="T71" fmla="*/ 75 h 188"/>
                              <a:gd name="T72" fmla="*/ 151 w 197"/>
                              <a:gd name="T73" fmla="*/ 73 h 188"/>
                              <a:gd name="T74" fmla="*/ 123 w 197"/>
                              <a:gd name="T75" fmla="*/ 64 h 188"/>
                              <a:gd name="T76" fmla="*/ 105 w 197"/>
                              <a:gd name="T77" fmla="*/ 64 h 188"/>
                              <a:gd name="T78" fmla="*/ 87 w 197"/>
                              <a:gd name="T79" fmla="*/ 31 h 188"/>
                              <a:gd name="T80" fmla="*/ 32 w 197"/>
                              <a:gd name="T81" fmla="*/ 31 h 188"/>
                              <a:gd name="T82" fmla="*/ 14 w 197"/>
                              <a:gd name="T83" fmla="*/ 34 h 188"/>
                              <a:gd name="T84" fmla="*/ 0 w 197"/>
                              <a:gd name="T85" fmla="*/ 31 h 188"/>
                              <a:gd name="T86" fmla="*/ 0 w 197"/>
                              <a:gd name="T87" fmla="*/ 31 h 188"/>
                              <a:gd name="T88" fmla="*/ 0 w 197"/>
                              <a:gd name="T89" fmla="*/ 3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188"/>
                              <a:gd name="T137" fmla="*/ 197 w 197"/>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188">
                                <a:moveTo>
                                  <a:pt x="0" y="44"/>
                                </a:moveTo>
                                <a:lnTo>
                                  <a:pt x="4" y="24"/>
                                </a:lnTo>
                                <a:lnTo>
                                  <a:pt x="28" y="14"/>
                                </a:lnTo>
                                <a:lnTo>
                                  <a:pt x="37" y="23"/>
                                </a:lnTo>
                                <a:lnTo>
                                  <a:pt x="44" y="14"/>
                                </a:lnTo>
                                <a:lnTo>
                                  <a:pt x="56" y="15"/>
                                </a:lnTo>
                                <a:lnTo>
                                  <a:pt x="60" y="4"/>
                                </a:lnTo>
                                <a:lnTo>
                                  <a:pt x="61" y="4"/>
                                </a:lnTo>
                                <a:lnTo>
                                  <a:pt x="88" y="0"/>
                                </a:lnTo>
                                <a:lnTo>
                                  <a:pt x="90" y="5"/>
                                </a:lnTo>
                                <a:lnTo>
                                  <a:pt x="112" y="11"/>
                                </a:lnTo>
                                <a:lnTo>
                                  <a:pt x="110" y="18"/>
                                </a:lnTo>
                                <a:lnTo>
                                  <a:pt x="117" y="30"/>
                                </a:lnTo>
                                <a:lnTo>
                                  <a:pt x="112" y="30"/>
                                </a:lnTo>
                                <a:lnTo>
                                  <a:pt x="112" y="31"/>
                                </a:lnTo>
                                <a:lnTo>
                                  <a:pt x="104" y="27"/>
                                </a:lnTo>
                                <a:lnTo>
                                  <a:pt x="90" y="31"/>
                                </a:lnTo>
                                <a:lnTo>
                                  <a:pt x="91" y="58"/>
                                </a:lnTo>
                                <a:lnTo>
                                  <a:pt x="112" y="74"/>
                                </a:lnTo>
                                <a:lnTo>
                                  <a:pt x="122" y="96"/>
                                </a:lnTo>
                                <a:lnTo>
                                  <a:pt x="142" y="107"/>
                                </a:lnTo>
                                <a:lnTo>
                                  <a:pt x="156" y="107"/>
                                </a:lnTo>
                                <a:lnTo>
                                  <a:pt x="152" y="114"/>
                                </a:lnTo>
                                <a:lnTo>
                                  <a:pt x="196" y="141"/>
                                </a:lnTo>
                                <a:lnTo>
                                  <a:pt x="193" y="148"/>
                                </a:lnTo>
                                <a:lnTo>
                                  <a:pt x="170" y="134"/>
                                </a:lnTo>
                                <a:lnTo>
                                  <a:pt x="163" y="152"/>
                                </a:lnTo>
                                <a:lnTo>
                                  <a:pt x="172" y="157"/>
                                </a:lnTo>
                                <a:lnTo>
                                  <a:pt x="172" y="166"/>
                                </a:lnTo>
                                <a:lnTo>
                                  <a:pt x="163" y="168"/>
                                </a:lnTo>
                                <a:lnTo>
                                  <a:pt x="156" y="187"/>
                                </a:lnTo>
                                <a:lnTo>
                                  <a:pt x="151" y="187"/>
                                </a:lnTo>
                                <a:lnTo>
                                  <a:pt x="157" y="168"/>
                                </a:lnTo>
                                <a:lnTo>
                                  <a:pt x="148" y="144"/>
                                </a:lnTo>
                                <a:lnTo>
                                  <a:pt x="112" y="119"/>
                                </a:lnTo>
                                <a:lnTo>
                                  <a:pt x="94" y="114"/>
                                </a:lnTo>
                                <a:lnTo>
                                  <a:pt x="80" y="96"/>
                                </a:lnTo>
                                <a:lnTo>
                                  <a:pt x="71" y="96"/>
                                </a:lnTo>
                                <a:lnTo>
                                  <a:pt x="56" y="61"/>
                                </a:lnTo>
                                <a:lnTo>
                                  <a:pt x="32" y="56"/>
                                </a:lnTo>
                                <a:lnTo>
                                  <a:pt x="14" y="65"/>
                                </a:lnTo>
                                <a:lnTo>
                                  <a:pt x="0" y="4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9" name="Freeform 118"/>
                          <p:cNvSpPr>
                            <a:spLocks noChangeAspect="1"/>
                          </p:cNvSpPr>
                          <p:nvPr/>
                        </p:nvSpPr>
                        <p:spPr bwMode="auto">
                          <a:xfrm>
                            <a:off x="2964" y="1592"/>
                            <a:ext cx="108" cy="58"/>
                          </a:xfrm>
                          <a:custGeom>
                            <a:avLst/>
                            <a:gdLst>
                              <a:gd name="T0" fmla="*/ 175 w 105"/>
                              <a:gd name="T1" fmla="*/ 0 h 59"/>
                              <a:gd name="T2" fmla="*/ 119 w 105"/>
                              <a:gd name="T3" fmla="*/ 9 h 59"/>
                              <a:gd name="T4" fmla="*/ 61 w 105"/>
                              <a:gd name="T5" fmla="*/ 8 h 59"/>
                              <a:gd name="T6" fmla="*/ 6 w 105"/>
                              <a:gd name="T7" fmla="*/ 0 h 59"/>
                              <a:gd name="T8" fmla="*/ 0 w 105"/>
                              <a:gd name="T9" fmla="*/ 8 h 59"/>
                              <a:gd name="T10" fmla="*/ 4 w 105"/>
                              <a:gd name="T11" fmla="*/ 24 h 59"/>
                              <a:gd name="T12" fmla="*/ 1 w 105"/>
                              <a:gd name="T13" fmla="*/ 29 h 59"/>
                              <a:gd name="T14" fmla="*/ 11 w 105"/>
                              <a:gd name="T15" fmla="*/ 29 h 59"/>
                              <a:gd name="T16" fmla="*/ 83 w 105"/>
                              <a:gd name="T17" fmla="*/ 29 h 59"/>
                              <a:gd name="T18" fmla="*/ 133 w 105"/>
                              <a:gd name="T19" fmla="*/ 29 h 59"/>
                              <a:gd name="T20" fmla="*/ 157 w 105"/>
                              <a:gd name="T21" fmla="*/ 29 h 59"/>
                              <a:gd name="T22" fmla="*/ 231 w 105"/>
                              <a:gd name="T23" fmla="*/ 29 h 59"/>
                              <a:gd name="T24" fmla="*/ 207 w 105"/>
                              <a:gd name="T25" fmla="*/ 29 h 59"/>
                              <a:gd name="T26" fmla="*/ 224 w 105"/>
                              <a:gd name="T27" fmla="*/ 16 h 59"/>
                              <a:gd name="T28" fmla="*/ 244 w 105"/>
                              <a:gd name="T29" fmla="*/ 14 h 59"/>
                              <a:gd name="T30" fmla="*/ 246 w 105"/>
                              <a:gd name="T31" fmla="*/ 8 h 59"/>
                              <a:gd name="T32" fmla="*/ 175 w 105"/>
                              <a:gd name="T33" fmla="*/ 0 h 59"/>
                              <a:gd name="T34" fmla="*/ 175 w 105"/>
                              <a:gd name="T35" fmla="*/ 0 h 59"/>
                              <a:gd name="T36" fmla="*/ 175 w 105"/>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59"/>
                              <a:gd name="T59" fmla="*/ 105 w 105"/>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59">
                                <a:moveTo>
                                  <a:pt x="74" y="0"/>
                                </a:moveTo>
                                <a:lnTo>
                                  <a:pt x="50" y="9"/>
                                </a:lnTo>
                                <a:lnTo>
                                  <a:pt x="26" y="8"/>
                                </a:lnTo>
                                <a:lnTo>
                                  <a:pt x="6" y="0"/>
                                </a:lnTo>
                                <a:lnTo>
                                  <a:pt x="0" y="8"/>
                                </a:lnTo>
                                <a:lnTo>
                                  <a:pt x="4" y="24"/>
                                </a:lnTo>
                                <a:lnTo>
                                  <a:pt x="1" y="38"/>
                                </a:lnTo>
                                <a:lnTo>
                                  <a:pt x="11" y="56"/>
                                </a:lnTo>
                                <a:lnTo>
                                  <a:pt x="37" y="51"/>
                                </a:lnTo>
                                <a:lnTo>
                                  <a:pt x="55" y="58"/>
                                </a:lnTo>
                                <a:lnTo>
                                  <a:pt x="67" y="47"/>
                                </a:lnTo>
                                <a:lnTo>
                                  <a:pt x="97" y="46"/>
                                </a:lnTo>
                                <a:lnTo>
                                  <a:pt x="86" y="34"/>
                                </a:lnTo>
                                <a:lnTo>
                                  <a:pt x="93" y="16"/>
                                </a:lnTo>
                                <a:lnTo>
                                  <a:pt x="102" y="14"/>
                                </a:lnTo>
                                <a:lnTo>
                                  <a:pt x="104" y="8"/>
                                </a:lnTo>
                                <a:lnTo>
                                  <a:pt x="74"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0" name="Freeform 119"/>
                          <p:cNvSpPr>
                            <a:spLocks noChangeAspect="1"/>
                          </p:cNvSpPr>
                          <p:nvPr/>
                        </p:nvSpPr>
                        <p:spPr bwMode="auto">
                          <a:xfrm>
                            <a:off x="2929" y="1639"/>
                            <a:ext cx="105" cy="87"/>
                          </a:xfrm>
                          <a:custGeom>
                            <a:avLst/>
                            <a:gdLst>
                              <a:gd name="T0" fmla="*/ 181 w 103"/>
                              <a:gd name="T1" fmla="*/ 0 h 89"/>
                              <a:gd name="T2" fmla="*/ 163 w 103"/>
                              <a:gd name="T3" fmla="*/ 11 h 89"/>
                              <a:gd name="T4" fmla="*/ 128 w 103"/>
                              <a:gd name="T5" fmla="*/ 4 h 89"/>
                              <a:gd name="T6" fmla="*/ 77 w 103"/>
                              <a:gd name="T7" fmla="*/ 9 h 89"/>
                              <a:gd name="T8" fmla="*/ 16 w 103"/>
                              <a:gd name="T9" fmla="*/ 19 h 89"/>
                              <a:gd name="T10" fmla="*/ 16 w 103"/>
                              <a:gd name="T11" fmla="*/ 19 h 89"/>
                              <a:gd name="T12" fmla="*/ 16 w 103"/>
                              <a:gd name="T13" fmla="*/ 22 h 89"/>
                              <a:gd name="T14" fmla="*/ 0 w 103"/>
                              <a:gd name="T15" fmla="*/ 22 h 89"/>
                              <a:gd name="T16" fmla="*/ 0 w 103"/>
                              <a:gd name="T17" fmla="*/ 22 h 89"/>
                              <a:gd name="T18" fmla="*/ 19 w 103"/>
                              <a:gd name="T19" fmla="*/ 38 h 89"/>
                              <a:gd name="T20" fmla="*/ 75 w 103"/>
                              <a:gd name="T21" fmla="*/ 38 h 89"/>
                              <a:gd name="T22" fmla="*/ 122 w 103"/>
                              <a:gd name="T23" fmla="*/ 46 h 89"/>
                              <a:gd name="T24" fmla="*/ 120 w 103"/>
                              <a:gd name="T25" fmla="*/ 40 h 89"/>
                              <a:gd name="T26" fmla="*/ 142 w 103"/>
                              <a:gd name="T27" fmla="*/ 41 h 89"/>
                              <a:gd name="T28" fmla="*/ 96 w 103"/>
                              <a:gd name="T29" fmla="*/ 30 h 89"/>
                              <a:gd name="T30" fmla="*/ 72 w 103"/>
                              <a:gd name="T31" fmla="*/ 22 h 89"/>
                              <a:gd name="T32" fmla="*/ 72 w 103"/>
                              <a:gd name="T33" fmla="*/ 22 h 89"/>
                              <a:gd name="T34" fmla="*/ 102 w 103"/>
                              <a:gd name="T35" fmla="*/ 22 h 89"/>
                              <a:gd name="T36" fmla="*/ 96 w 103"/>
                              <a:gd name="T37" fmla="*/ 22 h 89"/>
                              <a:gd name="T38" fmla="*/ 122 w 103"/>
                              <a:gd name="T39" fmla="*/ 19 h 89"/>
                              <a:gd name="T40" fmla="*/ 169 w 103"/>
                              <a:gd name="T41" fmla="*/ 21 h 89"/>
                              <a:gd name="T42" fmla="*/ 180 w 103"/>
                              <a:gd name="T43" fmla="*/ 22 h 89"/>
                              <a:gd name="T44" fmla="*/ 181 w 103"/>
                              <a:gd name="T45" fmla="*/ 0 h 89"/>
                              <a:gd name="T46" fmla="*/ 181 w 103"/>
                              <a:gd name="T47" fmla="*/ 0 h 89"/>
                              <a:gd name="T48" fmla="*/ 181 w 103"/>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89"/>
                              <a:gd name="T77" fmla="*/ 103 w 103"/>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89">
                                <a:moveTo>
                                  <a:pt x="102" y="0"/>
                                </a:moveTo>
                                <a:lnTo>
                                  <a:pt x="90" y="11"/>
                                </a:lnTo>
                                <a:lnTo>
                                  <a:pt x="72" y="4"/>
                                </a:lnTo>
                                <a:lnTo>
                                  <a:pt x="46" y="9"/>
                                </a:lnTo>
                                <a:lnTo>
                                  <a:pt x="16" y="19"/>
                                </a:lnTo>
                                <a:lnTo>
                                  <a:pt x="16" y="27"/>
                                </a:lnTo>
                                <a:lnTo>
                                  <a:pt x="0" y="44"/>
                                </a:lnTo>
                                <a:lnTo>
                                  <a:pt x="0" y="45"/>
                                </a:lnTo>
                                <a:lnTo>
                                  <a:pt x="19" y="72"/>
                                </a:lnTo>
                                <a:lnTo>
                                  <a:pt x="44" y="72"/>
                                </a:lnTo>
                                <a:lnTo>
                                  <a:pt x="69" y="88"/>
                                </a:lnTo>
                                <a:lnTo>
                                  <a:pt x="68" y="76"/>
                                </a:lnTo>
                                <a:lnTo>
                                  <a:pt x="77" y="79"/>
                                </a:lnTo>
                                <a:lnTo>
                                  <a:pt x="56" y="61"/>
                                </a:lnTo>
                                <a:lnTo>
                                  <a:pt x="41" y="37"/>
                                </a:lnTo>
                                <a:lnTo>
                                  <a:pt x="41" y="25"/>
                                </a:lnTo>
                                <a:lnTo>
                                  <a:pt x="59" y="34"/>
                                </a:lnTo>
                                <a:lnTo>
                                  <a:pt x="56" y="25"/>
                                </a:lnTo>
                                <a:lnTo>
                                  <a:pt x="69" y="19"/>
                                </a:lnTo>
                                <a:lnTo>
                                  <a:pt x="94" y="21"/>
                                </a:lnTo>
                                <a:lnTo>
                                  <a:pt x="101" y="27"/>
                                </a:lnTo>
                                <a:lnTo>
                                  <a:pt x="102"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1" name="Freeform 120"/>
                          <p:cNvSpPr>
                            <a:spLocks noChangeAspect="1"/>
                          </p:cNvSpPr>
                          <p:nvPr/>
                        </p:nvSpPr>
                        <p:spPr bwMode="auto">
                          <a:xfrm>
                            <a:off x="2924" y="1509"/>
                            <a:ext cx="161" cy="93"/>
                          </a:xfrm>
                          <a:custGeom>
                            <a:avLst/>
                            <a:gdLst>
                              <a:gd name="T0" fmla="*/ 243 w 158"/>
                              <a:gd name="T1" fmla="*/ 23 h 95"/>
                              <a:gd name="T2" fmla="*/ 248 w 158"/>
                              <a:gd name="T3" fmla="*/ 28 h 95"/>
                              <a:gd name="T4" fmla="*/ 279 w 158"/>
                              <a:gd name="T5" fmla="*/ 28 h 95"/>
                              <a:gd name="T6" fmla="*/ 279 w 158"/>
                              <a:gd name="T7" fmla="*/ 39 h 95"/>
                              <a:gd name="T8" fmla="*/ 254 w 158"/>
                              <a:gd name="T9" fmla="*/ 45 h 95"/>
                              <a:gd name="T10" fmla="*/ 258 w 158"/>
                              <a:gd name="T11" fmla="*/ 51 h 95"/>
                              <a:gd name="T12" fmla="*/ 202 w 158"/>
                              <a:gd name="T13" fmla="*/ 47 h 95"/>
                              <a:gd name="T14" fmla="*/ 162 w 158"/>
                              <a:gd name="T15" fmla="*/ 51 h 95"/>
                              <a:gd name="T16" fmla="*/ 115 w 158"/>
                              <a:gd name="T17" fmla="*/ 51 h 95"/>
                              <a:gd name="T18" fmla="*/ 77 w 158"/>
                              <a:gd name="T19" fmla="*/ 47 h 95"/>
                              <a:gd name="T20" fmla="*/ 71 w 158"/>
                              <a:gd name="T21" fmla="*/ 41 h 95"/>
                              <a:gd name="T22" fmla="*/ 24 w 158"/>
                              <a:gd name="T23" fmla="*/ 38 h 95"/>
                              <a:gd name="T24" fmla="*/ 0 w 158"/>
                              <a:gd name="T25" fmla="*/ 23 h 95"/>
                              <a:gd name="T26" fmla="*/ 1 w 158"/>
                              <a:gd name="T27" fmla="*/ 23 h 95"/>
                              <a:gd name="T28" fmla="*/ 16 w 158"/>
                              <a:gd name="T29" fmla="*/ 23 h 95"/>
                              <a:gd name="T30" fmla="*/ 62 w 158"/>
                              <a:gd name="T31" fmla="*/ 13 h 95"/>
                              <a:gd name="T32" fmla="*/ 72 w 158"/>
                              <a:gd name="T33" fmla="*/ 6 h 95"/>
                              <a:gd name="T34" fmla="*/ 136 w 158"/>
                              <a:gd name="T35" fmla="*/ 9 h 95"/>
                              <a:gd name="T36" fmla="*/ 177 w 158"/>
                              <a:gd name="T37" fmla="*/ 0 h 95"/>
                              <a:gd name="T38" fmla="*/ 187 w 158"/>
                              <a:gd name="T39" fmla="*/ 3 h 95"/>
                              <a:gd name="T40" fmla="*/ 234 w 158"/>
                              <a:gd name="T41" fmla="*/ 23 h 95"/>
                              <a:gd name="T42" fmla="*/ 243 w 158"/>
                              <a:gd name="T43" fmla="*/ 23 h 95"/>
                              <a:gd name="T44" fmla="*/ 243 w 158"/>
                              <a:gd name="T45" fmla="*/ 23 h 95"/>
                              <a:gd name="T46" fmla="*/ 243 w 158"/>
                              <a:gd name="T47" fmla="*/ 23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95"/>
                              <a:gd name="T74" fmla="*/ 158 w 158"/>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95">
                                <a:moveTo>
                                  <a:pt x="135" y="53"/>
                                </a:moveTo>
                                <a:lnTo>
                                  <a:pt x="138" y="59"/>
                                </a:lnTo>
                                <a:lnTo>
                                  <a:pt x="157" y="59"/>
                                </a:lnTo>
                                <a:lnTo>
                                  <a:pt x="157" y="70"/>
                                </a:lnTo>
                                <a:lnTo>
                                  <a:pt x="142" y="81"/>
                                </a:lnTo>
                                <a:lnTo>
                                  <a:pt x="144" y="93"/>
                                </a:lnTo>
                                <a:lnTo>
                                  <a:pt x="114" y="85"/>
                                </a:lnTo>
                                <a:lnTo>
                                  <a:pt x="90" y="94"/>
                                </a:lnTo>
                                <a:lnTo>
                                  <a:pt x="66" y="93"/>
                                </a:lnTo>
                                <a:lnTo>
                                  <a:pt x="46" y="85"/>
                                </a:lnTo>
                                <a:lnTo>
                                  <a:pt x="40" y="73"/>
                                </a:lnTo>
                                <a:lnTo>
                                  <a:pt x="24" y="69"/>
                                </a:lnTo>
                                <a:lnTo>
                                  <a:pt x="0" y="43"/>
                                </a:lnTo>
                                <a:lnTo>
                                  <a:pt x="1" y="43"/>
                                </a:lnTo>
                                <a:lnTo>
                                  <a:pt x="16" y="39"/>
                                </a:lnTo>
                                <a:lnTo>
                                  <a:pt x="31" y="13"/>
                                </a:lnTo>
                                <a:lnTo>
                                  <a:pt x="41" y="6"/>
                                </a:lnTo>
                                <a:lnTo>
                                  <a:pt x="76" y="9"/>
                                </a:lnTo>
                                <a:lnTo>
                                  <a:pt x="100" y="0"/>
                                </a:lnTo>
                                <a:lnTo>
                                  <a:pt x="107" y="3"/>
                                </a:lnTo>
                                <a:lnTo>
                                  <a:pt x="130" y="29"/>
                                </a:lnTo>
                                <a:lnTo>
                                  <a:pt x="135" y="5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2" name="Freeform 121"/>
                          <p:cNvSpPr>
                            <a:spLocks noChangeAspect="1"/>
                          </p:cNvSpPr>
                          <p:nvPr/>
                        </p:nvSpPr>
                        <p:spPr bwMode="auto">
                          <a:xfrm>
                            <a:off x="2813" y="1537"/>
                            <a:ext cx="49" cy="30"/>
                          </a:xfrm>
                          <a:custGeom>
                            <a:avLst/>
                            <a:gdLst>
                              <a:gd name="T0" fmla="*/ 2 w 48"/>
                              <a:gd name="T1" fmla="*/ 15 h 31"/>
                              <a:gd name="T2" fmla="*/ 2 w 48"/>
                              <a:gd name="T3" fmla="*/ 15 h 31"/>
                              <a:gd name="T4" fmla="*/ 7 w 48"/>
                              <a:gd name="T5" fmla="*/ 15 h 31"/>
                              <a:gd name="T6" fmla="*/ 0 w 48"/>
                              <a:gd name="T7" fmla="*/ 15 h 31"/>
                              <a:gd name="T8" fmla="*/ 2 w 48"/>
                              <a:gd name="T9" fmla="*/ 8 h 31"/>
                              <a:gd name="T10" fmla="*/ 74 w 48"/>
                              <a:gd name="T11" fmla="*/ 0 h 31"/>
                              <a:gd name="T12" fmla="*/ 84 w 48"/>
                              <a:gd name="T13" fmla="*/ 3 h 31"/>
                              <a:gd name="T14" fmla="*/ 84 w 48"/>
                              <a:gd name="T15" fmla="*/ 3 h 31"/>
                              <a:gd name="T16" fmla="*/ 63 w 48"/>
                              <a:gd name="T17" fmla="*/ 15 h 31"/>
                              <a:gd name="T18" fmla="*/ 60 w 48"/>
                              <a:gd name="T19" fmla="*/ 15 h 31"/>
                              <a:gd name="T20" fmla="*/ 20 w 48"/>
                              <a:gd name="T21" fmla="*/ 15 h 31"/>
                              <a:gd name="T22" fmla="*/ 9 w 48"/>
                              <a:gd name="T23" fmla="*/ 15 h 31"/>
                              <a:gd name="T24" fmla="*/ 2 w 48"/>
                              <a:gd name="T25" fmla="*/ 15 h 31"/>
                              <a:gd name="T26" fmla="*/ 2 w 48"/>
                              <a:gd name="T27" fmla="*/ 15 h 31"/>
                              <a:gd name="T28" fmla="*/ 2 w 48"/>
                              <a:gd name="T29" fmla="*/ 1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1"/>
                              <a:gd name="T47" fmla="*/ 48 w 48"/>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1">
                                <a:moveTo>
                                  <a:pt x="2" y="28"/>
                                </a:moveTo>
                                <a:lnTo>
                                  <a:pt x="2" y="27"/>
                                </a:lnTo>
                                <a:lnTo>
                                  <a:pt x="7" y="27"/>
                                </a:lnTo>
                                <a:lnTo>
                                  <a:pt x="0" y="15"/>
                                </a:lnTo>
                                <a:lnTo>
                                  <a:pt x="2" y="8"/>
                                </a:lnTo>
                                <a:lnTo>
                                  <a:pt x="42" y="0"/>
                                </a:lnTo>
                                <a:lnTo>
                                  <a:pt x="47" y="3"/>
                                </a:lnTo>
                                <a:lnTo>
                                  <a:pt x="32" y="15"/>
                                </a:lnTo>
                                <a:lnTo>
                                  <a:pt x="29" y="25"/>
                                </a:lnTo>
                                <a:lnTo>
                                  <a:pt x="20" y="22"/>
                                </a:lnTo>
                                <a:lnTo>
                                  <a:pt x="9" y="30"/>
                                </a:lnTo>
                                <a:lnTo>
                                  <a:pt x="2" y="2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3" name="Freeform 122"/>
                          <p:cNvSpPr>
                            <a:spLocks noChangeAspect="1"/>
                          </p:cNvSpPr>
                          <p:nvPr/>
                        </p:nvSpPr>
                        <p:spPr bwMode="auto">
                          <a:xfrm>
                            <a:off x="2815" y="1539"/>
                            <a:ext cx="99" cy="86"/>
                          </a:xfrm>
                          <a:custGeom>
                            <a:avLst/>
                            <a:gdLst>
                              <a:gd name="T0" fmla="*/ 159 w 97"/>
                              <a:gd name="T1" fmla="*/ 18 h 87"/>
                              <a:gd name="T2" fmla="*/ 135 w 97"/>
                              <a:gd name="T3" fmla="*/ 20 h 87"/>
                              <a:gd name="T4" fmla="*/ 79 w 97"/>
                              <a:gd name="T5" fmla="*/ 0 h 87"/>
                              <a:gd name="T6" fmla="*/ 79 w 97"/>
                              <a:gd name="T7" fmla="*/ 0 h 87"/>
                              <a:gd name="T8" fmla="*/ 61 w 97"/>
                              <a:gd name="T9" fmla="*/ 12 h 87"/>
                              <a:gd name="T10" fmla="*/ 58 w 97"/>
                              <a:gd name="T11" fmla="*/ 22 h 87"/>
                              <a:gd name="T12" fmla="*/ 18 w 97"/>
                              <a:gd name="T13" fmla="*/ 19 h 87"/>
                              <a:gd name="T14" fmla="*/ 7 w 97"/>
                              <a:gd name="T15" fmla="*/ 27 h 87"/>
                              <a:gd name="T16" fmla="*/ 0 w 97"/>
                              <a:gd name="T17" fmla="*/ 25 h 87"/>
                              <a:gd name="T18" fmla="*/ 4 w 97"/>
                              <a:gd name="T19" fmla="*/ 39 h 87"/>
                              <a:gd name="T20" fmla="*/ 10 w 97"/>
                              <a:gd name="T21" fmla="*/ 28 h 87"/>
                              <a:gd name="T22" fmla="*/ 21 w 97"/>
                              <a:gd name="T23" fmla="*/ 37 h 87"/>
                              <a:gd name="T24" fmla="*/ 57 w 97"/>
                              <a:gd name="T25" fmla="*/ 43 h 87"/>
                              <a:gd name="T26" fmla="*/ 144 w 97"/>
                              <a:gd name="T27" fmla="*/ 55 h 87"/>
                              <a:gd name="T28" fmla="*/ 149 w 97"/>
                              <a:gd name="T29" fmla="*/ 50 h 87"/>
                              <a:gd name="T30" fmla="*/ 81 w 97"/>
                              <a:gd name="T31" fmla="*/ 43 h 87"/>
                              <a:gd name="T32" fmla="*/ 71 w 97"/>
                              <a:gd name="T33" fmla="*/ 39 h 87"/>
                              <a:gd name="T34" fmla="*/ 73 w 97"/>
                              <a:gd name="T35" fmla="*/ 32 h 87"/>
                              <a:gd name="T36" fmla="*/ 152 w 97"/>
                              <a:gd name="T37" fmla="*/ 35 h 87"/>
                              <a:gd name="T38" fmla="*/ 167 w 97"/>
                              <a:gd name="T39" fmla="*/ 38 h 87"/>
                              <a:gd name="T40" fmla="*/ 178 w 97"/>
                              <a:gd name="T41" fmla="*/ 32 h 87"/>
                              <a:gd name="T42" fmla="*/ 164 w 97"/>
                              <a:gd name="T43" fmla="*/ 28 h 87"/>
                              <a:gd name="T44" fmla="*/ 159 w 97"/>
                              <a:gd name="T45" fmla="*/ 18 h 87"/>
                              <a:gd name="T46" fmla="*/ 159 w 97"/>
                              <a:gd name="T47" fmla="*/ 18 h 87"/>
                              <a:gd name="T48" fmla="*/ 159 w 97"/>
                              <a:gd name="T49" fmla="*/ 18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87"/>
                              <a:gd name="T77" fmla="*/ 97 w 97"/>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87">
                                <a:moveTo>
                                  <a:pt x="85" y="18"/>
                                </a:moveTo>
                                <a:lnTo>
                                  <a:pt x="71" y="20"/>
                                </a:lnTo>
                                <a:lnTo>
                                  <a:pt x="45" y="0"/>
                                </a:lnTo>
                                <a:lnTo>
                                  <a:pt x="30" y="12"/>
                                </a:lnTo>
                                <a:lnTo>
                                  <a:pt x="27" y="22"/>
                                </a:lnTo>
                                <a:lnTo>
                                  <a:pt x="18" y="19"/>
                                </a:lnTo>
                                <a:lnTo>
                                  <a:pt x="7" y="27"/>
                                </a:lnTo>
                                <a:lnTo>
                                  <a:pt x="0" y="25"/>
                                </a:lnTo>
                                <a:lnTo>
                                  <a:pt x="4" y="39"/>
                                </a:lnTo>
                                <a:lnTo>
                                  <a:pt x="10" y="28"/>
                                </a:lnTo>
                                <a:lnTo>
                                  <a:pt x="21" y="37"/>
                                </a:lnTo>
                                <a:lnTo>
                                  <a:pt x="26" y="55"/>
                                </a:lnTo>
                                <a:lnTo>
                                  <a:pt x="75" y="86"/>
                                </a:lnTo>
                                <a:lnTo>
                                  <a:pt x="78" y="81"/>
                                </a:lnTo>
                                <a:lnTo>
                                  <a:pt x="46" y="53"/>
                                </a:lnTo>
                                <a:lnTo>
                                  <a:pt x="40" y="39"/>
                                </a:lnTo>
                                <a:lnTo>
                                  <a:pt x="42" y="32"/>
                                </a:lnTo>
                                <a:lnTo>
                                  <a:pt x="80" y="35"/>
                                </a:lnTo>
                                <a:lnTo>
                                  <a:pt x="90" y="38"/>
                                </a:lnTo>
                                <a:lnTo>
                                  <a:pt x="96" y="32"/>
                                </a:lnTo>
                                <a:lnTo>
                                  <a:pt x="88" y="28"/>
                                </a:lnTo>
                                <a:lnTo>
                                  <a:pt x="85"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4" name="Freeform 123"/>
                          <p:cNvSpPr>
                            <a:spLocks noChangeAspect="1"/>
                          </p:cNvSpPr>
                          <p:nvPr/>
                        </p:nvSpPr>
                        <p:spPr bwMode="auto">
                          <a:xfrm>
                            <a:off x="2855" y="1571"/>
                            <a:ext cx="63" cy="49"/>
                          </a:xfrm>
                          <a:custGeom>
                            <a:avLst/>
                            <a:gdLst>
                              <a:gd name="T0" fmla="*/ 136 w 61"/>
                              <a:gd name="T1" fmla="*/ 6 h 50"/>
                              <a:gd name="T2" fmla="*/ 150 w 61"/>
                              <a:gd name="T3" fmla="*/ 10 h 50"/>
                              <a:gd name="T4" fmla="*/ 149 w 61"/>
                              <a:gd name="T5" fmla="*/ 21 h 50"/>
                              <a:gd name="T6" fmla="*/ 160 w 61"/>
                              <a:gd name="T7" fmla="*/ 22 h 50"/>
                              <a:gd name="T8" fmla="*/ 150 w 61"/>
                              <a:gd name="T9" fmla="*/ 25 h 50"/>
                              <a:gd name="T10" fmla="*/ 120 w 61"/>
                              <a:gd name="T11" fmla="*/ 25 h 50"/>
                              <a:gd name="T12" fmla="*/ 99 w 61"/>
                              <a:gd name="T13" fmla="*/ 25 h 50"/>
                              <a:gd name="T14" fmla="*/ 6 w 61"/>
                              <a:gd name="T15" fmla="*/ 21 h 50"/>
                              <a:gd name="T16" fmla="*/ 0 w 61"/>
                              <a:gd name="T17" fmla="*/ 7 h 50"/>
                              <a:gd name="T18" fmla="*/ 2 w 61"/>
                              <a:gd name="T19" fmla="*/ 0 h 50"/>
                              <a:gd name="T20" fmla="*/ 105 w 61"/>
                              <a:gd name="T21" fmla="*/ 3 h 50"/>
                              <a:gd name="T22" fmla="*/ 136 w 61"/>
                              <a:gd name="T23" fmla="*/ 6 h 50"/>
                              <a:gd name="T24" fmla="*/ 136 w 61"/>
                              <a:gd name="T25" fmla="*/ 6 h 50"/>
                              <a:gd name="T26" fmla="*/ 136 w 61"/>
                              <a:gd name="T27" fmla="*/ 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0"/>
                              <a:gd name="T44" fmla="*/ 61 w 61"/>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0">
                                <a:moveTo>
                                  <a:pt x="50" y="6"/>
                                </a:moveTo>
                                <a:lnTo>
                                  <a:pt x="56" y="10"/>
                                </a:lnTo>
                                <a:lnTo>
                                  <a:pt x="55" y="21"/>
                                </a:lnTo>
                                <a:lnTo>
                                  <a:pt x="60" y="22"/>
                                </a:lnTo>
                                <a:lnTo>
                                  <a:pt x="56" y="32"/>
                                </a:lnTo>
                                <a:lnTo>
                                  <a:pt x="44" y="33"/>
                                </a:lnTo>
                                <a:lnTo>
                                  <a:pt x="38" y="49"/>
                                </a:lnTo>
                                <a:lnTo>
                                  <a:pt x="6" y="21"/>
                                </a:lnTo>
                                <a:lnTo>
                                  <a:pt x="0" y="7"/>
                                </a:lnTo>
                                <a:lnTo>
                                  <a:pt x="2" y="0"/>
                                </a:lnTo>
                                <a:lnTo>
                                  <a:pt x="40" y="3"/>
                                </a:lnTo>
                                <a:lnTo>
                                  <a:pt x="5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5" name="Freeform 124"/>
                          <p:cNvSpPr>
                            <a:spLocks noChangeAspect="1"/>
                          </p:cNvSpPr>
                          <p:nvPr/>
                        </p:nvSpPr>
                        <p:spPr bwMode="auto">
                          <a:xfrm>
                            <a:off x="2891" y="1602"/>
                            <a:ext cx="35" cy="37"/>
                          </a:xfrm>
                          <a:custGeom>
                            <a:avLst/>
                            <a:gdLst>
                              <a:gd name="T0" fmla="*/ 0 w 34"/>
                              <a:gd name="T1" fmla="*/ 22 h 37"/>
                              <a:gd name="T2" fmla="*/ 54 w 34"/>
                              <a:gd name="T3" fmla="*/ 36 h 37"/>
                              <a:gd name="T4" fmla="*/ 54 w 34"/>
                              <a:gd name="T5" fmla="*/ 36 h 37"/>
                              <a:gd name="T6" fmla="*/ 66 w 34"/>
                              <a:gd name="T7" fmla="*/ 20 h 37"/>
                              <a:gd name="T8" fmla="*/ 76 w 34"/>
                              <a:gd name="T9" fmla="*/ 13 h 37"/>
                              <a:gd name="T10" fmla="*/ 52 w 34"/>
                              <a:gd name="T11" fmla="*/ 0 h 37"/>
                              <a:gd name="T12" fmla="*/ 9 w 34"/>
                              <a:gd name="T13" fmla="*/ 1 h 37"/>
                              <a:gd name="T14" fmla="*/ 3 w 34"/>
                              <a:gd name="T15" fmla="*/ 17 h 37"/>
                              <a:gd name="T16" fmla="*/ 0 w 34"/>
                              <a:gd name="T17" fmla="*/ 22 h 37"/>
                              <a:gd name="T18" fmla="*/ 0 w 34"/>
                              <a:gd name="T19" fmla="*/ 22 h 37"/>
                              <a:gd name="T20" fmla="*/ 0 w 34"/>
                              <a:gd name="T21" fmla="*/ 22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7"/>
                              <a:gd name="T35" fmla="*/ 34 w 34"/>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7">
                                <a:moveTo>
                                  <a:pt x="0" y="22"/>
                                </a:moveTo>
                                <a:lnTo>
                                  <a:pt x="22" y="36"/>
                                </a:lnTo>
                                <a:lnTo>
                                  <a:pt x="28" y="20"/>
                                </a:lnTo>
                                <a:lnTo>
                                  <a:pt x="33" y="13"/>
                                </a:lnTo>
                                <a:lnTo>
                                  <a:pt x="21" y="0"/>
                                </a:lnTo>
                                <a:lnTo>
                                  <a:pt x="9" y="1"/>
                                </a:lnTo>
                                <a:lnTo>
                                  <a:pt x="3" y="17"/>
                                </a:lnTo>
                                <a:lnTo>
                                  <a:pt x="0"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6" name="Freeform 125"/>
                          <p:cNvSpPr>
                            <a:spLocks noChangeAspect="1"/>
                          </p:cNvSpPr>
                          <p:nvPr/>
                        </p:nvSpPr>
                        <p:spPr bwMode="auto">
                          <a:xfrm>
                            <a:off x="2901" y="1551"/>
                            <a:ext cx="71" cy="91"/>
                          </a:xfrm>
                          <a:custGeom>
                            <a:avLst/>
                            <a:gdLst>
                              <a:gd name="T0" fmla="*/ 78 w 69"/>
                              <a:gd name="T1" fmla="*/ 49 h 93"/>
                              <a:gd name="T2" fmla="*/ 56 w 69"/>
                              <a:gd name="T3" fmla="*/ 41 h 93"/>
                              <a:gd name="T4" fmla="*/ 49 w 69"/>
                              <a:gd name="T5" fmla="*/ 39 h 93"/>
                              <a:gd name="T6" fmla="*/ 56 w 69"/>
                              <a:gd name="T7" fmla="*/ 34 h 93"/>
                              <a:gd name="T8" fmla="*/ 11 w 69"/>
                              <a:gd name="T9" fmla="*/ 23 h 93"/>
                              <a:gd name="T10" fmla="*/ 15 w 69"/>
                              <a:gd name="T11" fmla="*/ 23 h 93"/>
                              <a:gd name="T12" fmla="*/ 10 w 69"/>
                              <a:gd name="T13" fmla="*/ 23 h 93"/>
                              <a:gd name="T14" fmla="*/ 11 w 69"/>
                              <a:gd name="T15" fmla="*/ 23 h 93"/>
                              <a:gd name="T16" fmla="*/ 5 w 69"/>
                              <a:gd name="T17" fmla="*/ 23 h 93"/>
                              <a:gd name="T18" fmla="*/ 11 w 69"/>
                              <a:gd name="T19" fmla="*/ 20 h 93"/>
                              <a:gd name="T20" fmla="*/ 3 w 69"/>
                              <a:gd name="T21" fmla="*/ 16 h 93"/>
                              <a:gd name="T22" fmla="*/ 0 w 69"/>
                              <a:gd name="T23" fmla="*/ 6 h 93"/>
                              <a:gd name="T24" fmla="*/ 54 w 69"/>
                              <a:gd name="T25" fmla="*/ 0 h 93"/>
                              <a:gd name="T26" fmla="*/ 109 w 69"/>
                              <a:gd name="T27" fmla="*/ 23 h 93"/>
                              <a:gd name="T28" fmla="*/ 149 w 69"/>
                              <a:gd name="T29" fmla="*/ 23 h 93"/>
                              <a:gd name="T30" fmla="*/ 162 w 69"/>
                              <a:gd name="T31" fmla="*/ 23 h 93"/>
                              <a:gd name="T32" fmla="*/ 149 w 69"/>
                              <a:gd name="T33" fmla="*/ 23 h 93"/>
                              <a:gd name="T34" fmla="*/ 157 w 69"/>
                              <a:gd name="T35" fmla="*/ 35 h 93"/>
                              <a:gd name="T36" fmla="*/ 151 w 69"/>
                              <a:gd name="T37" fmla="*/ 43 h 93"/>
                              <a:gd name="T38" fmla="*/ 112 w 69"/>
                              <a:gd name="T39" fmla="*/ 44 h 93"/>
                              <a:gd name="T40" fmla="*/ 78 w 69"/>
                              <a:gd name="T41" fmla="*/ 49 h 93"/>
                              <a:gd name="T42" fmla="*/ 78 w 69"/>
                              <a:gd name="T43" fmla="*/ 49 h 93"/>
                              <a:gd name="T44" fmla="*/ 78 w 69"/>
                              <a:gd name="T45" fmla="*/ 49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93"/>
                              <a:gd name="T71" fmla="*/ 69 w 69"/>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93">
                                <a:moveTo>
                                  <a:pt x="34" y="92"/>
                                </a:moveTo>
                                <a:lnTo>
                                  <a:pt x="23" y="76"/>
                                </a:lnTo>
                                <a:lnTo>
                                  <a:pt x="18" y="72"/>
                                </a:lnTo>
                                <a:lnTo>
                                  <a:pt x="23" y="65"/>
                                </a:lnTo>
                                <a:lnTo>
                                  <a:pt x="11" y="52"/>
                                </a:lnTo>
                                <a:lnTo>
                                  <a:pt x="15" y="42"/>
                                </a:lnTo>
                                <a:lnTo>
                                  <a:pt x="10" y="41"/>
                                </a:lnTo>
                                <a:lnTo>
                                  <a:pt x="11" y="30"/>
                                </a:lnTo>
                                <a:lnTo>
                                  <a:pt x="5" y="26"/>
                                </a:lnTo>
                                <a:lnTo>
                                  <a:pt x="11" y="20"/>
                                </a:lnTo>
                                <a:lnTo>
                                  <a:pt x="3" y="16"/>
                                </a:lnTo>
                                <a:lnTo>
                                  <a:pt x="0" y="6"/>
                                </a:lnTo>
                                <a:lnTo>
                                  <a:pt x="22" y="0"/>
                                </a:lnTo>
                                <a:lnTo>
                                  <a:pt x="46" y="26"/>
                                </a:lnTo>
                                <a:lnTo>
                                  <a:pt x="62" y="30"/>
                                </a:lnTo>
                                <a:lnTo>
                                  <a:pt x="68" y="42"/>
                                </a:lnTo>
                                <a:lnTo>
                                  <a:pt x="62" y="50"/>
                                </a:lnTo>
                                <a:lnTo>
                                  <a:pt x="66" y="66"/>
                                </a:lnTo>
                                <a:lnTo>
                                  <a:pt x="63" y="80"/>
                                </a:lnTo>
                                <a:lnTo>
                                  <a:pt x="47" y="81"/>
                                </a:lnTo>
                                <a:lnTo>
                                  <a:pt x="34" y="9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7" name="Freeform 126"/>
                          <p:cNvSpPr>
                            <a:spLocks noChangeAspect="1"/>
                          </p:cNvSpPr>
                          <p:nvPr/>
                        </p:nvSpPr>
                        <p:spPr bwMode="auto">
                          <a:xfrm>
                            <a:off x="2936" y="1630"/>
                            <a:ext cx="40" cy="28"/>
                          </a:xfrm>
                          <a:custGeom>
                            <a:avLst/>
                            <a:gdLst>
                              <a:gd name="T0" fmla="*/ 39 w 40"/>
                              <a:gd name="T1" fmla="*/ 14 h 29"/>
                              <a:gd name="T2" fmla="*/ 29 w 40"/>
                              <a:gd name="T3" fmla="*/ 0 h 29"/>
                              <a:gd name="T4" fmla="*/ 13 w 40"/>
                              <a:gd name="T5" fmla="*/ 1 h 29"/>
                              <a:gd name="T6" fmla="*/ 0 w 40"/>
                              <a:gd name="T7" fmla="*/ 12 h 29"/>
                              <a:gd name="T8" fmla="*/ 9 w 40"/>
                              <a:gd name="T9" fmla="*/ 14 h 29"/>
                              <a:gd name="T10" fmla="*/ 39 w 40"/>
                              <a:gd name="T11" fmla="*/ 14 h 29"/>
                              <a:gd name="T12" fmla="*/ 39 w 40"/>
                              <a:gd name="T13" fmla="*/ 14 h 29"/>
                              <a:gd name="T14" fmla="*/ 39 w 40"/>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9"/>
                              <a:gd name="T26" fmla="*/ 40 w 4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9">
                                <a:moveTo>
                                  <a:pt x="39" y="18"/>
                                </a:moveTo>
                                <a:lnTo>
                                  <a:pt x="29" y="0"/>
                                </a:lnTo>
                                <a:lnTo>
                                  <a:pt x="13" y="1"/>
                                </a:lnTo>
                                <a:lnTo>
                                  <a:pt x="0" y="12"/>
                                </a:lnTo>
                                <a:lnTo>
                                  <a:pt x="9" y="28"/>
                                </a:lnTo>
                                <a:lnTo>
                                  <a:pt x="39"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8" name="Freeform 127"/>
                          <p:cNvSpPr>
                            <a:spLocks noChangeAspect="1"/>
                          </p:cNvSpPr>
                          <p:nvPr/>
                        </p:nvSpPr>
                        <p:spPr bwMode="auto">
                          <a:xfrm>
                            <a:off x="2821" y="1381"/>
                            <a:ext cx="163" cy="112"/>
                          </a:xfrm>
                          <a:custGeom>
                            <a:avLst/>
                            <a:gdLst>
                              <a:gd name="T0" fmla="*/ 321 w 159"/>
                              <a:gd name="T1" fmla="*/ 56 h 113"/>
                              <a:gd name="T2" fmla="*/ 312 w 159"/>
                              <a:gd name="T3" fmla="*/ 51 h 113"/>
                              <a:gd name="T4" fmla="*/ 328 w 159"/>
                              <a:gd name="T5" fmla="*/ 36 h 113"/>
                              <a:gd name="T6" fmla="*/ 312 w 159"/>
                              <a:gd name="T7" fmla="*/ 12 h 113"/>
                              <a:gd name="T8" fmla="*/ 285 w 159"/>
                              <a:gd name="T9" fmla="*/ 7 h 113"/>
                              <a:gd name="T10" fmla="*/ 178 w 159"/>
                              <a:gd name="T11" fmla="*/ 5 h 113"/>
                              <a:gd name="T12" fmla="*/ 170 w 159"/>
                              <a:gd name="T13" fmla="*/ 10 h 113"/>
                              <a:gd name="T14" fmla="*/ 150 w 159"/>
                              <a:gd name="T15" fmla="*/ 10 h 113"/>
                              <a:gd name="T16" fmla="*/ 139 w 159"/>
                              <a:gd name="T17" fmla="*/ 0 h 113"/>
                              <a:gd name="T18" fmla="*/ 0 w 159"/>
                              <a:gd name="T19" fmla="*/ 20 h 113"/>
                              <a:gd name="T20" fmla="*/ 10 w 159"/>
                              <a:gd name="T21" fmla="*/ 56 h 113"/>
                              <a:gd name="T22" fmla="*/ 57 w 159"/>
                              <a:gd name="T23" fmla="*/ 56 h 113"/>
                              <a:gd name="T24" fmla="*/ 90 w 159"/>
                              <a:gd name="T25" fmla="*/ 61 h 113"/>
                              <a:gd name="T26" fmla="*/ 92 w 159"/>
                              <a:gd name="T27" fmla="*/ 56 h 113"/>
                              <a:gd name="T28" fmla="*/ 140 w 159"/>
                              <a:gd name="T29" fmla="*/ 63 h 113"/>
                              <a:gd name="T30" fmla="*/ 207 w 159"/>
                              <a:gd name="T31" fmla="*/ 79 h 113"/>
                              <a:gd name="T32" fmla="*/ 252 w 159"/>
                              <a:gd name="T33" fmla="*/ 75 h 113"/>
                              <a:gd name="T34" fmla="*/ 290 w 159"/>
                              <a:gd name="T35" fmla="*/ 81 h 113"/>
                              <a:gd name="T36" fmla="*/ 339 w 159"/>
                              <a:gd name="T37" fmla="*/ 56 h 113"/>
                              <a:gd name="T38" fmla="*/ 321 w 159"/>
                              <a:gd name="T39" fmla="*/ 56 h 113"/>
                              <a:gd name="T40" fmla="*/ 321 w 159"/>
                              <a:gd name="T41" fmla="*/ 56 h 113"/>
                              <a:gd name="T42" fmla="*/ 321 w 159"/>
                              <a:gd name="T43" fmla="*/ 56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13"/>
                              <a:gd name="T68" fmla="*/ 159 w 159"/>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13">
                                <a:moveTo>
                                  <a:pt x="149" y="62"/>
                                </a:moveTo>
                                <a:lnTo>
                                  <a:pt x="144" y="51"/>
                                </a:lnTo>
                                <a:lnTo>
                                  <a:pt x="152" y="36"/>
                                </a:lnTo>
                                <a:lnTo>
                                  <a:pt x="144" y="12"/>
                                </a:lnTo>
                                <a:lnTo>
                                  <a:pt x="133" y="7"/>
                                </a:lnTo>
                                <a:lnTo>
                                  <a:pt x="84" y="5"/>
                                </a:lnTo>
                                <a:lnTo>
                                  <a:pt x="80" y="10"/>
                                </a:lnTo>
                                <a:lnTo>
                                  <a:pt x="70" y="10"/>
                                </a:lnTo>
                                <a:lnTo>
                                  <a:pt x="64" y="0"/>
                                </a:lnTo>
                                <a:lnTo>
                                  <a:pt x="0" y="20"/>
                                </a:lnTo>
                                <a:lnTo>
                                  <a:pt x="10" y="77"/>
                                </a:lnTo>
                                <a:lnTo>
                                  <a:pt x="26" y="78"/>
                                </a:lnTo>
                                <a:lnTo>
                                  <a:pt x="44" y="92"/>
                                </a:lnTo>
                                <a:lnTo>
                                  <a:pt x="45" y="86"/>
                                </a:lnTo>
                                <a:lnTo>
                                  <a:pt x="65" y="94"/>
                                </a:lnTo>
                                <a:lnTo>
                                  <a:pt x="96" y="110"/>
                                </a:lnTo>
                                <a:lnTo>
                                  <a:pt x="118" y="106"/>
                                </a:lnTo>
                                <a:lnTo>
                                  <a:pt x="134" y="112"/>
                                </a:lnTo>
                                <a:lnTo>
                                  <a:pt x="158" y="86"/>
                                </a:lnTo>
                                <a:lnTo>
                                  <a:pt x="149" y="6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69" name="Freeform 128"/>
                          <p:cNvSpPr>
                            <a:spLocks noChangeAspect="1"/>
                          </p:cNvSpPr>
                          <p:nvPr/>
                        </p:nvSpPr>
                        <p:spPr bwMode="auto">
                          <a:xfrm>
                            <a:off x="2693" y="1379"/>
                            <a:ext cx="139" cy="146"/>
                          </a:xfrm>
                          <a:custGeom>
                            <a:avLst/>
                            <a:gdLst>
                              <a:gd name="T0" fmla="*/ 108 w 138"/>
                              <a:gd name="T1" fmla="*/ 12 h 148"/>
                              <a:gd name="T2" fmla="*/ 57 w 138"/>
                              <a:gd name="T3" fmla="*/ 0 h 148"/>
                              <a:gd name="T4" fmla="*/ 46 w 138"/>
                              <a:gd name="T5" fmla="*/ 0 h 148"/>
                              <a:gd name="T6" fmla="*/ 49 w 138"/>
                              <a:gd name="T7" fmla="*/ 7 h 148"/>
                              <a:gd name="T8" fmla="*/ 41 w 138"/>
                              <a:gd name="T9" fmla="*/ 28 h 148"/>
                              <a:gd name="T10" fmla="*/ 21 w 138"/>
                              <a:gd name="T11" fmla="*/ 23 h 148"/>
                              <a:gd name="T12" fmla="*/ 10 w 138"/>
                              <a:gd name="T13" fmla="*/ 37 h 148"/>
                              <a:gd name="T14" fmla="*/ 17 w 138"/>
                              <a:gd name="T15" fmla="*/ 37 h 148"/>
                              <a:gd name="T16" fmla="*/ 0 w 138"/>
                              <a:gd name="T17" fmla="*/ 37 h 148"/>
                              <a:gd name="T18" fmla="*/ 0 w 138"/>
                              <a:gd name="T19" fmla="*/ 51 h 148"/>
                              <a:gd name="T20" fmla="*/ 0 w 138"/>
                              <a:gd name="T21" fmla="*/ 63 h 148"/>
                              <a:gd name="T22" fmla="*/ 3 w 138"/>
                              <a:gd name="T23" fmla="*/ 74 h 148"/>
                              <a:gd name="T24" fmla="*/ 3 w 138"/>
                              <a:gd name="T25" fmla="*/ 74 h 148"/>
                              <a:gd name="T26" fmla="*/ 31 w 138"/>
                              <a:gd name="T27" fmla="*/ 84 h 148"/>
                              <a:gd name="T28" fmla="*/ 21 w 138"/>
                              <a:gd name="T29" fmla="*/ 96 h 148"/>
                              <a:gd name="T30" fmla="*/ 23 w 138"/>
                              <a:gd name="T31" fmla="*/ 97 h 148"/>
                              <a:gd name="T32" fmla="*/ 54 w 138"/>
                              <a:gd name="T33" fmla="*/ 98 h 148"/>
                              <a:gd name="T34" fmla="*/ 140 w 138"/>
                              <a:gd name="T35" fmla="*/ 96 h 148"/>
                              <a:gd name="T36" fmla="*/ 139 w 138"/>
                              <a:gd name="T37" fmla="*/ 92 h 148"/>
                              <a:gd name="T38" fmla="*/ 154 w 138"/>
                              <a:gd name="T39" fmla="*/ 85 h 148"/>
                              <a:gd name="T40" fmla="*/ 134 w 138"/>
                              <a:gd name="T41" fmla="*/ 76 h 148"/>
                              <a:gd name="T42" fmla="*/ 125 w 138"/>
                              <a:gd name="T43" fmla="*/ 59 h 148"/>
                              <a:gd name="T44" fmla="*/ 162 w 138"/>
                              <a:gd name="T45" fmla="*/ 42 h 148"/>
                              <a:gd name="T46" fmla="*/ 168 w 138"/>
                              <a:gd name="T47" fmla="*/ 48 h 148"/>
                              <a:gd name="T48" fmla="*/ 158 w 138"/>
                              <a:gd name="T49" fmla="*/ 22 h 148"/>
                              <a:gd name="T50" fmla="*/ 146 w 138"/>
                              <a:gd name="T51" fmla="*/ 14 h 148"/>
                              <a:gd name="T52" fmla="*/ 150 w 138"/>
                              <a:gd name="T53" fmla="*/ 12 h 148"/>
                              <a:gd name="T54" fmla="*/ 147 w 138"/>
                              <a:gd name="T55" fmla="*/ 4 h 148"/>
                              <a:gd name="T56" fmla="*/ 108 w 138"/>
                              <a:gd name="T57" fmla="*/ 20 h 148"/>
                              <a:gd name="T58" fmla="*/ 108 w 138"/>
                              <a:gd name="T59" fmla="*/ 12 h 148"/>
                              <a:gd name="T60" fmla="*/ 108 w 138"/>
                              <a:gd name="T61" fmla="*/ 12 h 148"/>
                              <a:gd name="T62" fmla="*/ 108 w 138"/>
                              <a:gd name="T63" fmla="*/ 1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48"/>
                              <a:gd name="T98" fmla="*/ 138 w 138"/>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48">
                                <a:moveTo>
                                  <a:pt x="77" y="12"/>
                                </a:moveTo>
                                <a:lnTo>
                                  <a:pt x="57" y="0"/>
                                </a:lnTo>
                                <a:lnTo>
                                  <a:pt x="46" y="0"/>
                                </a:lnTo>
                                <a:lnTo>
                                  <a:pt x="49" y="7"/>
                                </a:lnTo>
                                <a:lnTo>
                                  <a:pt x="41" y="28"/>
                                </a:lnTo>
                                <a:lnTo>
                                  <a:pt x="21" y="23"/>
                                </a:lnTo>
                                <a:lnTo>
                                  <a:pt x="10" y="46"/>
                                </a:lnTo>
                                <a:lnTo>
                                  <a:pt x="17" y="50"/>
                                </a:lnTo>
                                <a:lnTo>
                                  <a:pt x="0" y="60"/>
                                </a:lnTo>
                                <a:lnTo>
                                  <a:pt x="0" y="82"/>
                                </a:lnTo>
                                <a:lnTo>
                                  <a:pt x="0" y="94"/>
                                </a:lnTo>
                                <a:lnTo>
                                  <a:pt x="3" y="105"/>
                                </a:lnTo>
                                <a:lnTo>
                                  <a:pt x="31" y="120"/>
                                </a:lnTo>
                                <a:lnTo>
                                  <a:pt x="21" y="144"/>
                                </a:lnTo>
                                <a:lnTo>
                                  <a:pt x="23" y="145"/>
                                </a:lnTo>
                                <a:lnTo>
                                  <a:pt x="54" y="147"/>
                                </a:lnTo>
                                <a:lnTo>
                                  <a:pt x="109" y="144"/>
                                </a:lnTo>
                                <a:lnTo>
                                  <a:pt x="108" y="136"/>
                                </a:lnTo>
                                <a:lnTo>
                                  <a:pt x="123" y="121"/>
                                </a:lnTo>
                                <a:lnTo>
                                  <a:pt x="103" y="107"/>
                                </a:lnTo>
                                <a:lnTo>
                                  <a:pt x="94" y="90"/>
                                </a:lnTo>
                                <a:lnTo>
                                  <a:pt x="131" y="73"/>
                                </a:lnTo>
                                <a:lnTo>
                                  <a:pt x="137" y="79"/>
                                </a:lnTo>
                                <a:lnTo>
                                  <a:pt x="127" y="22"/>
                                </a:lnTo>
                                <a:lnTo>
                                  <a:pt x="115" y="14"/>
                                </a:lnTo>
                                <a:lnTo>
                                  <a:pt x="119" y="12"/>
                                </a:lnTo>
                                <a:lnTo>
                                  <a:pt x="116" y="4"/>
                                </a:lnTo>
                                <a:lnTo>
                                  <a:pt x="77" y="20"/>
                                </a:lnTo>
                                <a:lnTo>
                                  <a:pt x="77" y="1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0" name="Freeform 129"/>
                          <p:cNvSpPr>
                            <a:spLocks noChangeAspect="1"/>
                          </p:cNvSpPr>
                          <p:nvPr/>
                        </p:nvSpPr>
                        <p:spPr bwMode="auto">
                          <a:xfrm>
                            <a:off x="2642" y="1446"/>
                            <a:ext cx="52" cy="36"/>
                          </a:xfrm>
                          <a:custGeom>
                            <a:avLst/>
                            <a:gdLst>
                              <a:gd name="T0" fmla="*/ 50 w 50"/>
                              <a:gd name="T1" fmla="*/ 0 h 37"/>
                              <a:gd name="T2" fmla="*/ 116 w 50"/>
                              <a:gd name="T3" fmla="*/ 1 h 37"/>
                              <a:gd name="T4" fmla="*/ 116 w 50"/>
                              <a:gd name="T5" fmla="*/ 1 h 37"/>
                              <a:gd name="T6" fmla="*/ 163 w 50"/>
                              <a:gd name="T7" fmla="*/ 14 h 37"/>
                              <a:gd name="T8" fmla="*/ 163 w 50"/>
                              <a:gd name="T9" fmla="*/ 18 h 37"/>
                              <a:gd name="T10" fmla="*/ 145 w 50"/>
                              <a:gd name="T11" fmla="*/ 18 h 37"/>
                              <a:gd name="T12" fmla="*/ 108 w 50"/>
                              <a:gd name="T13" fmla="*/ 18 h 37"/>
                              <a:gd name="T14" fmla="*/ 104 w 50"/>
                              <a:gd name="T15" fmla="*/ 18 h 37"/>
                              <a:gd name="T16" fmla="*/ 64 w 50"/>
                              <a:gd name="T17" fmla="*/ 18 h 37"/>
                              <a:gd name="T18" fmla="*/ 0 w 50"/>
                              <a:gd name="T19" fmla="*/ 6 h 37"/>
                              <a:gd name="T20" fmla="*/ 50 w 50"/>
                              <a:gd name="T21" fmla="*/ 0 h 37"/>
                              <a:gd name="T22" fmla="*/ 50 w 50"/>
                              <a:gd name="T23" fmla="*/ 0 h 37"/>
                              <a:gd name="T24" fmla="*/ 50 w 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7"/>
                              <a:gd name="T41" fmla="*/ 50 w 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7">
                                <a:moveTo>
                                  <a:pt x="13" y="0"/>
                                </a:moveTo>
                                <a:lnTo>
                                  <a:pt x="35" y="1"/>
                                </a:lnTo>
                                <a:lnTo>
                                  <a:pt x="49" y="14"/>
                                </a:lnTo>
                                <a:lnTo>
                                  <a:pt x="49" y="26"/>
                                </a:lnTo>
                                <a:lnTo>
                                  <a:pt x="43" y="36"/>
                                </a:lnTo>
                                <a:lnTo>
                                  <a:pt x="33" y="34"/>
                                </a:lnTo>
                                <a:lnTo>
                                  <a:pt x="32" y="26"/>
                                </a:lnTo>
                                <a:lnTo>
                                  <a:pt x="20" y="28"/>
                                </a:lnTo>
                                <a:lnTo>
                                  <a:pt x="0" y="6"/>
                                </a:lnTo>
                                <a:lnTo>
                                  <a:pt x="13"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1" name="Freeform 130"/>
                          <p:cNvSpPr>
                            <a:spLocks noChangeAspect="1"/>
                          </p:cNvSpPr>
                          <p:nvPr/>
                        </p:nvSpPr>
                        <p:spPr bwMode="auto">
                          <a:xfrm>
                            <a:off x="2682" y="1082"/>
                            <a:ext cx="359" cy="238"/>
                          </a:xfrm>
                          <a:custGeom>
                            <a:avLst/>
                            <a:gdLst>
                              <a:gd name="T0" fmla="*/ 322 w 354"/>
                              <a:gd name="T1" fmla="*/ 30 h 242"/>
                              <a:gd name="T2" fmla="*/ 285 w 354"/>
                              <a:gd name="T3" fmla="*/ 30 h 242"/>
                              <a:gd name="T4" fmla="*/ 240 w 354"/>
                              <a:gd name="T5" fmla="*/ 44 h 242"/>
                              <a:gd name="T6" fmla="*/ 195 w 354"/>
                              <a:gd name="T7" fmla="*/ 71 h 242"/>
                              <a:gd name="T8" fmla="*/ 165 w 354"/>
                              <a:gd name="T9" fmla="*/ 80 h 242"/>
                              <a:gd name="T10" fmla="*/ 173 w 354"/>
                              <a:gd name="T11" fmla="*/ 107 h 242"/>
                              <a:gd name="T12" fmla="*/ 171 w 354"/>
                              <a:gd name="T13" fmla="*/ 123 h 242"/>
                              <a:gd name="T14" fmla="*/ 145 w 354"/>
                              <a:gd name="T15" fmla="*/ 134 h 242"/>
                              <a:gd name="T16" fmla="*/ 121 w 354"/>
                              <a:gd name="T17" fmla="*/ 130 h 242"/>
                              <a:gd name="T18" fmla="*/ 15 w 354"/>
                              <a:gd name="T19" fmla="*/ 141 h 242"/>
                              <a:gd name="T20" fmla="*/ 19 w 354"/>
                              <a:gd name="T21" fmla="*/ 130 h 242"/>
                              <a:gd name="T22" fmla="*/ 10 w 354"/>
                              <a:gd name="T23" fmla="*/ 124 h 242"/>
                              <a:gd name="T24" fmla="*/ 0 w 354"/>
                              <a:gd name="T25" fmla="*/ 108 h 242"/>
                              <a:gd name="T26" fmla="*/ 2 w 354"/>
                              <a:gd name="T27" fmla="*/ 100 h 242"/>
                              <a:gd name="T28" fmla="*/ 77 w 354"/>
                              <a:gd name="T29" fmla="*/ 86 h 242"/>
                              <a:gd name="T30" fmla="*/ 99 w 354"/>
                              <a:gd name="T31" fmla="*/ 82 h 242"/>
                              <a:gd name="T32" fmla="*/ 195 w 354"/>
                              <a:gd name="T33" fmla="*/ 41 h 242"/>
                              <a:gd name="T34" fmla="*/ 180 w 354"/>
                              <a:gd name="T35" fmla="*/ 30 h 242"/>
                              <a:gd name="T36" fmla="*/ 207 w 354"/>
                              <a:gd name="T37" fmla="*/ 30 h 242"/>
                              <a:gd name="T38" fmla="*/ 237 w 354"/>
                              <a:gd name="T39" fmla="*/ 30 h 242"/>
                              <a:gd name="T40" fmla="*/ 253 w 354"/>
                              <a:gd name="T41" fmla="*/ 30 h 242"/>
                              <a:gd name="T42" fmla="*/ 262 w 354"/>
                              <a:gd name="T43" fmla="*/ 30 h 242"/>
                              <a:gd name="T44" fmla="*/ 298 w 354"/>
                              <a:gd name="T45" fmla="*/ 19 h 242"/>
                              <a:gd name="T46" fmla="*/ 387 w 354"/>
                              <a:gd name="T47" fmla="*/ 3 h 242"/>
                              <a:gd name="T48" fmla="*/ 430 w 354"/>
                              <a:gd name="T49" fmla="*/ 0 h 242"/>
                              <a:gd name="T50" fmla="*/ 450 w 354"/>
                              <a:gd name="T51" fmla="*/ 3 h 242"/>
                              <a:gd name="T52" fmla="*/ 473 w 354"/>
                              <a:gd name="T53" fmla="*/ 1 h 242"/>
                              <a:gd name="T54" fmla="*/ 543 w 354"/>
                              <a:gd name="T55" fmla="*/ 12 h 242"/>
                              <a:gd name="T56" fmla="*/ 543 w 354"/>
                              <a:gd name="T57" fmla="*/ 25 h 242"/>
                              <a:gd name="T58" fmla="*/ 512 w 354"/>
                              <a:gd name="T59" fmla="*/ 30 h 242"/>
                              <a:gd name="T60" fmla="*/ 480 w 354"/>
                              <a:gd name="T61" fmla="*/ 19 h 242"/>
                              <a:gd name="T62" fmla="*/ 440 w 354"/>
                              <a:gd name="T63" fmla="*/ 30 h 242"/>
                              <a:gd name="T64" fmla="*/ 380 w 354"/>
                              <a:gd name="T65" fmla="*/ 30 h 242"/>
                              <a:gd name="T66" fmla="*/ 332 w 354"/>
                              <a:gd name="T67" fmla="*/ 30 h 242"/>
                              <a:gd name="T68" fmla="*/ 332 w 354"/>
                              <a:gd name="T69" fmla="*/ 30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42"/>
                              <a:gd name="T107" fmla="*/ 354 w 354"/>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42">
                                <a:moveTo>
                                  <a:pt x="217" y="35"/>
                                </a:moveTo>
                                <a:lnTo>
                                  <a:pt x="211" y="46"/>
                                </a:lnTo>
                                <a:lnTo>
                                  <a:pt x="189" y="45"/>
                                </a:lnTo>
                                <a:lnTo>
                                  <a:pt x="183" y="53"/>
                                </a:lnTo>
                                <a:lnTo>
                                  <a:pt x="167" y="55"/>
                                </a:lnTo>
                                <a:lnTo>
                                  <a:pt x="157" y="75"/>
                                </a:lnTo>
                                <a:lnTo>
                                  <a:pt x="139" y="88"/>
                                </a:lnTo>
                                <a:lnTo>
                                  <a:pt x="127" y="115"/>
                                </a:lnTo>
                                <a:lnTo>
                                  <a:pt x="131" y="125"/>
                                </a:lnTo>
                                <a:lnTo>
                                  <a:pt x="105" y="133"/>
                                </a:lnTo>
                                <a:lnTo>
                                  <a:pt x="103" y="155"/>
                                </a:lnTo>
                                <a:lnTo>
                                  <a:pt x="111" y="179"/>
                                </a:lnTo>
                                <a:lnTo>
                                  <a:pt x="105" y="182"/>
                                </a:lnTo>
                                <a:lnTo>
                                  <a:pt x="109" y="203"/>
                                </a:lnTo>
                                <a:lnTo>
                                  <a:pt x="99" y="209"/>
                                </a:lnTo>
                                <a:lnTo>
                                  <a:pt x="95" y="222"/>
                                </a:lnTo>
                                <a:lnTo>
                                  <a:pt x="91" y="221"/>
                                </a:lnTo>
                                <a:lnTo>
                                  <a:pt x="83" y="214"/>
                                </a:lnTo>
                                <a:lnTo>
                                  <a:pt x="39" y="241"/>
                                </a:lnTo>
                                <a:lnTo>
                                  <a:pt x="15" y="235"/>
                                </a:lnTo>
                                <a:lnTo>
                                  <a:pt x="9" y="228"/>
                                </a:lnTo>
                                <a:lnTo>
                                  <a:pt x="19" y="214"/>
                                </a:lnTo>
                                <a:lnTo>
                                  <a:pt x="7" y="216"/>
                                </a:lnTo>
                                <a:lnTo>
                                  <a:pt x="10" y="204"/>
                                </a:lnTo>
                                <a:lnTo>
                                  <a:pt x="3" y="196"/>
                                </a:lnTo>
                                <a:lnTo>
                                  <a:pt x="0" y="180"/>
                                </a:lnTo>
                                <a:lnTo>
                                  <a:pt x="5" y="173"/>
                                </a:lnTo>
                                <a:lnTo>
                                  <a:pt x="2" y="168"/>
                                </a:lnTo>
                                <a:lnTo>
                                  <a:pt x="31" y="147"/>
                                </a:lnTo>
                                <a:lnTo>
                                  <a:pt x="46" y="145"/>
                                </a:lnTo>
                                <a:lnTo>
                                  <a:pt x="60" y="132"/>
                                </a:lnTo>
                                <a:lnTo>
                                  <a:pt x="68" y="137"/>
                                </a:lnTo>
                                <a:lnTo>
                                  <a:pt x="105" y="105"/>
                                </a:lnTo>
                                <a:lnTo>
                                  <a:pt x="127" y="72"/>
                                </a:lnTo>
                                <a:lnTo>
                                  <a:pt x="153" y="51"/>
                                </a:lnTo>
                                <a:lnTo>
                                  <a:pt x="117" y="57"/>
                                </a:lnTo>
                                <a:lnTo>
                                  <a:pt x="143" y="48"/>
                                </a:lnTo>
                                <a:lnTo>
                                  <a:pt x="135" y="43"/>
                                </a:lnTo>
                                <a:lnTo>
                                  <a:pt x="157" y="33"/>
                                </a:lnTo>
                                <a:lnTo>
                                  <a:pt x="155" y="41"/>
                                </a:lnTo>
                                <a:lnTo>
                                  <a:pt x="163" y="37"/>
                                </a:lnTo>
                                <a:lnTo>
                                  <a:pt x="165" y="43"/>
                                </a:lnTo>
                                <a:lnTo>
                                  <a:pt x="176" y="37"/>
                                </a:lnTo>
                                <a:lnTo>
                                  <a:pt x="170" y="35"/>
                                </a:lnTo>
                                <a:lnTo>
                                  <a:pt x="170" y="30"/>
                                </a:lnTo>
                                <a:lnTo>
                                  <a:pt x="193" y="19"/>
                                </a:lnTo>
                                <a:lnTo>
                                  <a:pt x="227" y="16"/>
                                </a:lnTo>
                                <a:lnTo>
                                  <a:pt x="250" y="3"/>
                                </a:lnTo>
                                <a:lnTo>
                                  <a:pt x="263" y="9"/>
                                </a:lnTo>
                                <a:lnTo>
                                  <a:pt x="279" y="0"/>
                                </a:lnTo>
                                <a:lnTo>
                                  <a:pt x="279" y="10"/>
                                </a:lnTo>
                                <a:lnTo>
                                  <a:pt x="292" y="3"/>
                                </a:lnTo>
                                <a:lnTo>
                                  <a:pt x="297" y="11"/>
                                </a:lnTo>
                                <a:lnTo>
                                  <a:pt x="307" y="1"/>
                                </a:lnTo>
                                <a:lnTo>
                                  <a:pt x="325" y="3"/>
                                </a:lnTo>
                                <a:lnTo>
                                  <a:pt x="353" y="12"/>
                                </a:lnTo>
                                <a:lnTo>
                                  <a:pt x="323" y="18"/>
                                </a:lnTo>
                                <a:lnTo>
                                  <a:pt x="353" y="25"/>
                                </a:lnTo>
                                <a:lnTo>
                                  <a:pt x="331" y="37"/>
                                </a:lnTo>
                                <a:lnTo>
                                  <a:pt x="330" y="25"/>
                                </a:lnTo>
                                <a:lnTo>
                                  <a:pt x="311" y="19"/>
                                </a:lnTo>
                                <a:lnTo>
                                  <a:pt x="289" y="22"/>
                                </a:lnTo>
                                <a:lnTo>
                                  <a:pt x="286" y="38"/>
                                </a:lnTo>
                                <a:lnTo>
                                  <a:pt x="274" y="42"/>
                                </a:lnTo>
                                <a:lnTo>
                                  <a:pt x="245" y="41"/>
                                </a:lnTo>
                                <a:lnTo>
                                  <a:pt x="226" y="30"/>
                                </a:lnTo>
                                <a:lnTo>
                                  <a:pt x="217"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2" name="Freeform 131"/>
                          <p:cNvSpPr>
                            <a:spLocks noChangeAspect="1"/>
                          </p:cNvSpPr>
                          <p:nvPr/>
                        </p:nvSpPr>
                        <p:spPr bwMode="auto">
                          <a:xfrm>
                            <a:off x="2774" y="1117"/>
                            <a:ext cx="182" cy="251"/>
                          </a:xfrm>
                          <a:custGeom>
                            <a:avLst/>
                            <a:gdLst>
                              <a:gd name="T0" fmla="*/ 4 w 179"/>
                              <a:gd name="T1" fmla="*/ 115 h 255"/>
                              <a:gd name="T2" fmla="*/ 8 w 179"/>
                              <a:gd name="T3" fmla="*/ 107 h 255"/>
                              <a:gd name="T4" fmla="*/ 18 w 179"/>
                              <a:gd name="T5" fmla="*/ 103 h 255"/>
                              <a:gd name="T6" fmla="*/ 14 w 179"/>
                              <a:gd name="T7" fmla="*/ 90 h 255"/>
                              <a:gd name="T8" fmla="*/ 20 w 179"/>
                              <a:gd name="T9" fmla="*/ 88 h 255"/>
                              <a:gd name="T10" fmla="*/ 12 w 179"/>
                              <a:gd name="T11" fmla="*/ 76 h 255"/>
                              <a:gd name="T12" fmla="*/ 14 w 179"/>
                              <a:gd name="T13" fmla="*/ 65 h 255"/>
                              <a:gd name="T14" fmla="*/ 71 w 179"/>
                              <a:gd name="T15" fmla="*/ 59 h 255"/>
                              <a:gd name="T16" fmla="*/ 67 w 179"/>
                              <a:gd name="T17" fmla="*/ 49 h 255"/>
                              <a:gd name="T18" fmla="*/ 79 w 179"/>
                              <a:gd name="T19" fmla="*/ 31 h 255"/>
                              <a:gd name="T20" fmla="*/ 104 w 179"/>
                              <a:gd name="T21" fmla="*/ 31 h 255"/>
                              <a:gd name="T22" fmla="*/ 124 w 179"/>
                              <a:gd name="T23" fmla="*/ 20 h 255"/>
                              <a:gd name="T24" fmla="*/ 156 w 179"/>
                              <a:gd name="T25" fmla="*/ 18 h 255"/>
                              <a:gd name="T26" fmla="*/ 165 w 179"/>
                              <a:gd name="T27" fmla="*/ 10 h 255"/>
                              <a:gd name="T28" fmla="*/ 198 w 179"/>
                              <a:gd name="T29" fmla="*/ 11 h 255"/>
                              <a:gd name="T30" fmla="*/ 207 w 179"/>
                              <a:gd name="T31" fmla="*/ 0 h 255"/>
                              <a:gd name="T32" fmla="*/ 274 w 179"/>
                              <a:gd name="T33" fmla="*/ 18 h 255"/>
                              <a:gd name="T34" fmla="*/ 296 w 179"/>
                              <a:gd name="T35" fmla="*/ 31 h 255"/>
                              <a:gd name="T36" fmla="*/ 262 w 179"/>
                              <a:gd name="T37" fmla="*/ 31 h 255"/>
                              <a:gd name="T38" fmla="*/ 227 w 179"/>
                              <a:gd name="T39" fmla="*/ 48 h 255"/>
                              <a:gd name="T40" fmla="*/ 247 w 179"/>
                              <a:gd name="T41" fmla="*/ 52 h 255"/>
                              <a:gd name="T42" fmla="*/ 153 w 179"/>
                              <a:gd name="T43" fmla="*/ 79 h 255"/>
                              <a:gd name="T44" fmla="*/ 153 w 179"/>
                              <a:gd name="T45" fmla="*/ 92 h 255"/>
                              <a:gd name="T46" fmla="*/ 187 w 179"/>
                              <a:gd name="T47" fmla="*/ 105 h 255"/>
                              <a:gd name="T48" fmla="*/ 169 w 179"/>
                              <a:gd name="T49" fmla="*/ 110 h 255"/>
                              <a:gd name="T50" fmla="*/ 177 w 179"/>
                              <a:gd name="T51" fmla="*/ 112 h 255"/>
                              <a:gd name="T52" fmla="*/ 142 w 179"/>
                              <a:gd name="T53" fmla="*/ 119 h 255"/>
                              <a:gd name="T54" fmla="*/ 116 w 179"/>
                              <a:gd name="T55" fmla="*/ 149 h 255"/>
                              <a:gd name="T56" fmla="*/ 85 w 179"/>
                              <a:gd name="T57" fmla="*/ 149 h 255"/>
                              <a:gd name="T58" fmla="*/ 79 w 179"/>
                              <a:gd name="T59" fmla="*/ 155 h 255"/>
                              <a:gd name="T60" fmla="*/ 28 w 179"/>
                              <a:gd name="T61" fmla="*/ 155 h 255"/>
                              <a:gd name="T62" fmla="*/ 23 w 179"/>
                              <a:gd name="T63" fmla="*/ 149 h 255"/>
                              <a:gd name="T64" fmla="*/ 27 w 179"/>
                              <a:gd name="T65" fmla="*/ 145 h 255"/>
                              <a:gd name="T66" fmla="*/ 0 w 179"/>
                              <a:gd name="T67" fmla="*/ 115 h 255"/>
                              <a:gd name="T68" fmla="*/ 4 w 179"/>
                              <a:gd name="T69" fmla="*/ 115 h 255"/>
                              <a:gd name="T70" fmla="*/ 4 w 179"/>
                              <a:gd name="T71" fmla="*/ 115 h 255"/>
                              <a:gd name="T72" fmla="*/ 4 w 179"/>
                              <a:gd name="T73" fmla="*/ 115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55"/>
                              <a:gd name="T113" fmla="*/ 179 w 17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55">
                                <a:moveTo>
                                  <a:pt x="4" y="187"/>
                                </a:moveTo>
                                <a:lnTo>
                                  <a:pt x="8" y="174"/>
                                </a:lnTo>
                                <a:lnTo>
                                  <a:pt x="18" y="168"/>
                                </a:lnTo>
                                <a:lnTo>
                                  <a:pt x="14" y="147"/>
                                </a:lnTo>
                                <a:lnTo>
                                  <a:pt x="20" y="144"/>
                                </a:lnTo>
                                <a:lnTo>
                                  <a:pt x="12" y="120"/>
                                </a:lnTo>
                                <a:lnTo>
                                  <a:pt x="14" y="98"/>
                                </a:lnTo>
                                <a:lnTo>
                                  <a:pt x="40" y="90"/>
                                </a:lnTo>
                                <a:lnTo>
                                  <a:pt x="36" y="80"/>
                                </a:lnTo>
                                <a:lnTo>
                                  <a:pt x="48" y="53"/>
                                </a:lnTo>
                                <a:lnTo>
                                  <a:pt x="66" y="40"/>
                                </a:lnTo>
                                <a:lnTo>
                                  <a:pt x="76" y="20"/>
                                </a:lnTo>
                                <a:lnTo>
                                  <a:pt x="92" y="18"/>
                                </a:lnTo>
                                <a:lnTo>
                                  <a:pt x="98" y="10"/>
                                </a:lnTo>
                                <a:lnTo>
                                  <a:pt x="120" y="11"/>
                                </a:lnTo>
                                <a:lnTo>
                                  <a:pt x="126" y="0"/>
                                </a:lnTo>
                                <a:lnTo>
                                  <a:pt x="164" y="18"/>
                                </a:lnTo>
                                <a:lnTo>
                                  <a:pt x="178" y="57"/>
                                </a:lnTo>
                                <a:lnTo>
                                  <a:pt x="156" y="59"/>
                                </a:lnTo>
                                <a:lnTo>
                                  <a:pt x="137" y="79"/>
                                </a:lnTo>
                                <a:lnTo>
                                  <a:pt x="147" y="83"/>
                                </a:lnTo>
                                <a:lnTo>
                                  <a:pt x="90" y="125"/>
                                </a:lnTo>
                                <a:lnTo>
                                  <a:pt x="90" y="151"/>
                                </a:lnTo>
                                <a:lnTo>
                                  <a:pt x="113" y="171"/>
                                </a:lnTo>
                                <a:lnTo>
                                  <a:pt x="101" y="179"/>
                                </a:lnTo>
                                <a:lnTo>
                                  <a:pt x="106" y="182"/>
                                </a:lnTo>
                                <a:lnTo>
                                  <a:pt x="85" y="193"/>
                                </a:lnTo>
                                <a:lnTo>
                                  <a:pt x="72" y="242"/>
                                </a:lnTo>
                                <a:lnTo>
                                  <a:pt x="54" y="242"/>
                                </a:lnTo>
                                <a:lnTo>
                                  <a:pt x="48" y="254"/>
                                </a:lnTo>
                                <a:lnTo>
                                  <a:pt x="28" y="254"/>
                                </a:lnTo>
                                <a:lnTo>
                                  <a:pt x="23" y="242"/>
                                </a:lnTo>
                                <a:lnTo>
                                  <a:pt x="27" y="234"/>
                                </a:lnTo>
                                <a:lnTo>
                                  <a:pt x="0" y="186"/>
                                </a:lnTo>
                                <a:lnTo>
                                  <a:pt x="4" y="18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3" name="Freeform 132"/>
                          <p:cNvSpPr>
                            <a:spLocks noChangeAspect="1"/>
                          </p:cNvSpPr>
                          <p:nvPr/>
                        </p:nvSpPr>
                        <p:spPr bwMode="auto">
                          <a:xfrm>
                            <a:off x="2902" y="1101"/>
                            <a:ext cx="167" cy="183"/>
                          </a:xfrm>
                          <a:custGeom>
                            <a:avLst/>
                            <a:gdLst>
                              <a:gd name="T0" fmla="*/ 196 w 164"/>
                              <a:gd name="T1" fmla="*/ 18 h 185"/>
                              <a:gd name="T2" fmla="*/ 186 w 164"/>
                              <a:gd name="T3" fmla="*/ 20 h 185"/>
                              <a:gd name="T4" fmla="*/ 188 w 164"/>
                              <a:gd name="T5" fmla="*/ 31 h 185"/>
                              <a:gd name="T6" fmla="*/ 224 w 164"/>
                              <a:gd name="T7" fmla="*/ 41 h 185"/>
                              <a:gd name="T8" fmla="*/ 212 w 164"/>
                              <a:gd name="T9" fmla="*/ 46 h 185"/>
                              <a:gd name="T10" fmla="*/ 238 w 164"/>
                              <a:gd name="T11" fmla="*/ 46 h 185"/>
                              <a:gd name="T12" fmla="*/ 234 w 164"/>
                              <a:gd name="T13" fmla="*/ 60 h 185"/>
                              <a:gd name="T14" fmla="*/ 258 w 164"/>
                              <a:gd name="T15" fmla="*/ 72 h 185"/>
                              <a:gd name="T16" fmla="*/ 253 w 164"/>
                              <a:gd name="T17" fmla="*/ 82 h 185"/>
                              <a:gd name="T18" fmla="*/ 284 w 164"/>
                              <a:gd name="T19" fmla="*/ 101 h 185"/>
                              <a:gd name="T20" fmla="*/ 198 w 164"/>
                              <a:gd name="T21" fmla="*/ 124 h 185"/>
                              <a:gd name="T22" fmla="*/ 90 w 164"/>
                              <a:gd name="T23" fmla="*/ 130 h 185"/>
                              <a:gd name="T24" fmla="*/ 22 w 164"/>
                              <a:gd name="T25" fmla="*/ 123 h 185"/>
                              <a:gd name="T26" fmla="*/ 26 w 164"/>
                              <a:gd name="T27" fmla="*/ 115 h 185"/>
                              <a:gd name="T28" fmla="*/ 17 w 164"/>
                              <a:gd name="T29" fmla="*/ 105 h 185"/>
                              <a:gd name="T30" fmla="*/ 22 w 164"/>
                              <a:gd name="T31" fmla="*/ 95 h 185"/>
                              <a:gd name="T32" fmla="*/ 124 w 164"/>
                              <a:gd name="T33" fmla="*/ 60 h 185"/>
                              <a:gd name="T34" fmla="*/ 120 w 164"/>
                              <a:gd name="T35" fmla="*/ 50 h 185"/>
                              <a:gd name="T36" fmla="*/ 100 w 164"/>
                              <a:gd name="T37" fmla="*/ 46 h 185"/>
                              <a:gd name="T38" fmla="*/ 84 w 164"/>
                              <a:gd name="T39" fmla="*/ 46 h 185"/>
                              <a:gd name="T40" fmla="*/ 69 w 164"/>
                              <a:gd name="T41" fmla="*/ 34 h 185"/>
                              <a:gd name="T42" fmla="*/ 0 w 164"/>
                              <a:gd name="T43" fmla="*/ 16 h 185"/>
                              <a:gd name="T44" fmla="*/ 9 w 164"/>
                              <a:gd name="T45" fmla="*/ 11 h 185"/>
                              <a:gd name="T46" fmla="*/ 59 w 164"/>
                              <a:gd name="T47" fmla="*/ 22 h 185"/>
                              <a:gd name="T48" fmla="*/ 94 w 164"/>
                              <a:gd name="T49" fmla="*/ 23 h 185"/>
                              <a:gd name="T50" fmla="*/ 118 w 164"/>
                              <a:gd name="T51" fmla="*/ 19 h 185"/>
                              <a:gd name="T52" fmla="*/ 124 w 164"/>
                              <a:gd name="T53" fmla="*/ 3 h 185"/>
                              <a:gd name="T54" fmla="*/ 165 w 164"/>
                              <a:gd name="T55" fmla="*/ 0 h 185"/>
                              <a:gd name="T56" fmla="*/ 194 w 164"/>
                              <a:gd name="T57" fmla="*/ 6 h 185"/>
                              <a:gd name="T58" fmla="*/ 196 w 164"/>
                              <a:gd name="T59" fmla="*/ 18 h 185"/>
                              <a:gd name="T60" fmla="*/ 196 w 164"/>
                              <a:gd name="T61" fmla="*/ 18 h 185"/>
                              <a:gd name="T62" fmla="*/ 196 w 164"/>
                              <a:gd name="T63" fmla="*/ 18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185"/>
                              <a:gd name="T98" fmla="*/ 164 w 164"/>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185">
                                <a:moveTo>
                                  <a:pt x="114" y="18"/>
                                </a:moveTo>
                                <a:lnTo>
                                  <a:pt x="108" y="20"/>
                                </a:lnTo>
                                <a:lnTo>
                                  <a:pt x="109" y="31"/>
                                </a:lnTo>
                                <a:lnTo>
                                  <a:pt x="128" y="41"/>
                                </a:lnTo>
                                <a:lnTo>
                                  <a:pt x="122" y="52"/>
                                </a:lnTo>
                                <a:lnTo>
                                  <a:pt x="135" y="72"/>
                                </a:lnTo>
                                <a:lnTo>
                                  <a:pt x="133" y="91"/>
                                </a:lnTo>
                                <a:lnTo>
                                  <a:pt x="147" y="103"/>
                                </a:lnTo>
                                <a:lnTo>
                                  <a:pt x="144" y="113"/>
                                </a:lnTo>
                                <a:lnTo>
                                  <a:pt x="163" y="132"/>
                                </a:lnTo>
                                <a:lnTo>
                                  <a:pt x="115" y="172"/>
                                </a:lnTo>
                                <a:lnTo>
                                  <a:pt x="55" y="184"/>
                                </a:lnTo>
                                <a:lnTo>
                                  <a:pt x="22" y="170"/>
                                </a:lnTo>
                                <a:lnTo>
                                  <a:pt x="26" y="154"/>
                                </a:lnTo>
                                <a:lnTo>
                                  <a:pt x="17" y="136"/>
                                </a:lnTo>
                                <a:lnTo>
                                  <a:pt x="22" y="126"/>
                                </a:lnTo>
                                <a:lnTo>
                                  <a:pt x="72" y="91"/>
                                </a:lnTo>
                                <a:lnTo>
                                  <a:pt x="70" y="81"/>
                                </a:lnTo>
                                <a:lnTo>
                                  <a:pt x="60" y="75"/>
                                </a:lnTo>
                                <a:lnTo>
                                  <a:pt x="52" y="73"/>
                                </a:lnTo>
                                <a:lnTo>
                                  <a:pt x="38" y="34"/>
                                </a:lnTo>
                                <a:lnTo>
                                  <a:pt x="0" y="16"/>
                                </a:lnTo>
                                <a:lnTo>
                                  <a:pt x="9" y="11"/>
                                </a:lnTo>
                                <a:lnTo>
                                  <a:pt x="28" y="22"/>
                                </a:lnTo>
                                <a:lnTo>
                                  <a:pt x="57" y="23"/>
                                </a:lnTo>
                                <a:lnTo>
                                  <a:pt x="69" y="19"/>
                                </a:lnTo>
                                <a:lnTo>
                                  <a:pt x="72" y="3"/>
                                </a:lnTo>
                                <a:lnTo>
                                  <a:pt x="94" y="0"/>
                                </a:lnTo>
                                <a:lnTo>
                                  <a:pt x="113" y="6"/>
                                </a:lnTo>
                                <a:lnTo>
                                  <a:pt x="114"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4" name="Freeform 133"/>
                          <p:cNvSpPr>
                            <a:spLocks noChangeAspect="1"/>
                          </p:cNvSpPr>
                          <p:nvPr/>
                        </p:nvSpPr>
                        <p:spPr bwMode="auto">
                          <a:xfrm>
                            <a:off x="2747" y="1524"/>
                            <a:ext cx="6" cy="13"/>
                          </a:xfrm>
                          <a:custGeom>
                            <a:avLst/>
                            <a:gdLst>
                              <a:gd name="T0" fmla="*/ 0 w 7"/>
                              <a:gd name="T1" fmla="*/ 0 h 12"/>
                              <a:gd name="T2" fmla="*/ 3 w 7"/>
                              <a:gd name="T3" fmla="*/ 130 h 12"/>
                              <a:gd name="T4" fmla="*/ 3 w 7"/>
                              <a:gd name="T5" fmla="*/ 130 h 12"/>
                              <a:gd name="T6" fmla="*/ 3 w 7"/>
                              <a:gd name="T7" fmla="*/ 94 h 12"/>
                              <a:gd name="T8" fmla="*/ 3 w 7"/>
                              <a:gd name="T9" fmla="*/ 2 h 12"/>
                              <a:gd name="T10" fmla="*/ 0 w 7"/>
                              <a:gd name="T11" fmla="*/ 0 h 12"/>
                              <a:gd name="T12" fmla="*/ 0 w 7"/>
                              <a:gd name="T13" fmla="*/ 0 h 12"/>
                              <a:gd name="T14" fmla="*/ 0 w 7"/>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0" y="0"/>
                                </a:moveTo>
                                <a:lnTo>
                                  <a:pt x="5" y="11"/>
                                </a:lnTo>
                                <a:lnTo>
                                  <a:pt x="6" y="7"/>
                                </a:lnTo>
                                <a:lnTo>
                                  <a:pt x="3" y="2"/>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5" name="Freeform 134"/>
                          <p:cNvSpPr>
                            <a:spLocks noChangeAspect="1"/>
                          </p:cNvSpPr>
                          <p:nvPr/>
                        </p:nvSpPr>
                        <p:spPr bwMode="auto">
                          <a:xfrm>
                            <a:off x="2953" y="1427"/>
                            <a:ext cx="295" cy="162"/>
                          </a:xfrm>
                          <a:custGeom>
                            <a:avLst/>
                            <a:gdLst>
                              <a:gd name="T0" fmla="*/ 198 w 289"/>
                              <a:gd name="T1" fmla="*/ 98 h 164"/>
                              <a:gd name="T2" fmla="*/ 205 w 289"/>
                              <a:gd name="T3" fmla="*/ 101 h 164"/>
                              <a:gd name="T4" fmla="*/ 243 w 289"/>
                              <a:gd name="T5" fmla="*/ 101 h 164"/>
                              <a:gd name="T6" fmla="*/ 239 w 289"/>
                              <a:gd name="T7" fmla="*/ 98 h 164"/>
                              <a:gd name="T8" fmla="*/ 257 w 289"/>
                              <a:gd name="T9" fmla="*/ 96 h 164"/>
                              <a:gd name="T10" fmla="*/ 269 w 289"/>
                              <a:gd name="T11" fmla="*/ 86 h 164"/>
                              <a:gd name="T12" fmla="*/ 311 w 289"/>
                              <a:gd name="T13" fmla="*/ 86 h 164"/>
                              <a:gd name="T14" fmla="*/ 309 w 289"/>
                              <a:gd name="T15" fmla="*/ 91 h 164"/>
                              <a:gd name="T16" fmla="*/ 365 w 289"/>
                              <a:gd name="T17" fmla="*/ 96 h 164"/>
                              <a:gd name="T18" fmla="*/ 337 w 289"/>
                              <a:gd name="T19" fmla="*/ 101 h 164"/>
                              <a:gd name="T20" fmla="*/ 364 w 289"/>
                              <a:gd name="T21" fmla="*/ 105 h 164"/>
                              <a:gd name="T22" fmla="*/ 361 w 289"/>
                              <a:gd name="T23" fmla="*/ 109 h 164"/>
                              <a:gd name="T24" fmla="*/ 373 w 289"/>
                              <a:gd name="T25" fmla="*/ 112 h 164"/>
                              <a:gd name="T26" fmla="*/ 429 w 289"/>
                              <a:gd name="T27" fmla="*/ 104 h 164"/>
                              <a:gd name="T28" fmla="*/ 452 w 289"/>
                              <a:gd name="T29" fmla="*/ 104 h 164"/>
                              <a:gd name="T30" fmla="*/ 452 w 289"/>
                              <a:gd name="T31" fmla="*/ 102 h 164"/>
                              <a:gd name="T32" fmla="*/ 423 w 289"/>
                              <a:gd name="T33" fmla="*/ 103 h 164"/>
                              <a:gd name="T34" fmla="*/ 384 w 289"/>
                              <a:gd name="T35" fmla="*/ 96 h 164"/>
                              <a:gd name="T36" fmla="*/ 479 w 289"/>
                              <a:gd name="T37" fmla="*/ 76 h 164"/>
                              <a:gd name="T38" fmla="*/ 498 w 289"/>
                              <a:gd name="T39" fmla="*/ 76 h 164"/>
                              <a:gd name="T40" fmla="*/ 498 w 289"/>
                              <a:gd name="T41" fmla="*/ 65 h 164"/>
                              <a:gd name="T42" fmla="*/ 511 w 289"/>
                              <a:gd name="T43" fmla="*/ 58 h 164"/>
                              <a:gd name="T44" fmla="*/ 537 w 289"/>
                              <a:gd name="T45" fmla="*/ 60 h 164"/>
                              <a:gd name="T46" fmla="*/ 531 w 289"/>
                              <a:gd name="T47" fmla="*/ 41 h 164"/>
                              <a:gd name="T48" fmla="*/ 543 w 289"/>
                              <a:gd name="T49" fmla="*/ 41 h 164"/>
                              <a:gd name="T50" fmla="*/ 530 w 289"/>
                              <a:gd name="T51" fmla="*/ 41 h 164"/>
                              <a:gd name="T52" fmla="*/ 542 w 289"/>
                              <a:gd name="T53" fmla="*/ 41 h 164"/>
                              <a:gd name="T54" fmla="*/ 475 w 289"/>
                              <a:gd name="T55" fmla="*/ 41 h 164"/>
                              <a:gd name="T56" fmla="*/ 457 w 289"/>
                              <a:gd name="T57" fmla="*/ 38 h 164"/>
                              <a:gd name="T58" fmla="*/ 400 w 289"/>
                              <a:gd name="T59" fmla="*/ 38 h 164"/>
                              <a:gd name="T60" fmla="*/ 376 w 289"/>
                              <a:gd name="T61" fmla="*/ 23 h 164"/>
                              <a:gd name="T62" fmla="*/ 354 w 289"/>
                              <a:gd name="T63" fmla="*/ 20 h 164"/>
                              <a:gd name="T64" fmla="*/ 357 w 289"/>
                              <a:gd name="T65" fmla="*/ 11 h 164"/>
                              <a:gd name="T66" fmla="*/ 337 w 289"/>
                              <a:gd name="T67" fmla="*/ 0 h 164"/>
                              <a:gd name="T68" fmla="*/ 275 w 289"/>
                              <a:gd name="T69" fmla="*/ 5 h 164"/>
                              <a:gd name="T70" fmla="*/ 257 w 289"/>
                              <a:gd name="T71" fmla="*/ 6 h 164"/>
                              <a:gd name="T72" fmla="*/ 243 w 289"/>
                              <a:gd name="T73" fmla="*/ 22 h 164"/>
                              <a:gd name="T74" fmla="*/ 197 w 289"/>
                              <a:gd name="T75" fmla="*/ 15 h 164"/>
                              <a:gd name="T76" fmla="*/ 157 w 289"/>
                              <a:gd name="T77" fmla="*/ 19 h 164"/>
                              <a:gd name="T78" fmla="*/ 99 w 289"/>
                              <a:gd name="T79" fmla="*/ 8 h 164"/>
                              <a:gd name="T80" fmla="*/ 19 w 289"/>
                              <a:gd name="T81" fmla="*/ 15 h 164"/>
                              <a:gd name="T82" fmla="*/ 59 w 289"/>
                              <a:gd name="T83" fmla="*/ 39 h 164"/>
                              <a:gd name="T84" fmla="*/ 4 w 289"/>
                              <a:gd name="T85" fmla="*/ 41 h 164"/>
                              <a:gd name="T86" fmla="*/ 0 w 289"/>
                              <a:gd name="T87" fmla="*/ 49 h 164"/>
                              <a:gd name="T88" fmla="*/ 2 w 289"/>
                              <a:gd name="T89" fmla="*/ 49 h 164"/>
                              <a:gd name="T90" fmla="*/ 12 w 289"/>
                              <a:gd name="T91" fmla="*/ 57 h 164"/>
                              <a:gd name="T92" fmla="*/ 83 w 289"/>
                              <a:gd name="T93" fmla="*/ 60 h 164"/>
                              <a:gd name="T94" fmla="*/ 136 w 289"/>
                              <a:gd name="T95" fmla="*/ 51 h 164"/>
                              <a:gd name="T96" fmla="*/ 160 w 289"/>
                              <a:gd name="T97" fmla="*/ 48 h 164"/>
                              <a:gd name="T98" fmla="*/ 213 w 289"/>
                              <a:gd name="T99" fmla="*/ 56 h 164"/>
                              <a:gd name="T100" fmla="*/ 217 w 289"/>
                              <a:gd name="T101" fmla="*/ 66 h 164"/>
                              <a:gd name="T102" fmla="*/ 244 w 289"/>
                              <a:gd name="T103" fmla="*/ 81 h 164"/>
                              <a:gd name="T104" fmla="*/ 248 w 289"/>
                              <a:gd name="T105" fmla="*/ 90 h 164"/>
                              <a:gd name="T106" fmla="*/ 218 w 289"/>
                              <a:gd name="T107" fmla="*/ 90 h 164"/>
                              <a:gd name="T108" fmla="*/ 198 w 289"/>
                              <a:gd name="T109" fmla="*/ 98 h 164"/>
                              <a:gd name="T110" fmla="*/ 198 w 289"/>
                              <a:gd name="T111" fmla="*/ 98 h 164"/>
                              <a:gd name="T112" fmla="*/ 198 w 289"/>
                              <a:gd name="T113" fmla="*/ 98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164"/>
                              <a:gd name="T173" fmla="*/ 289 w 289"/>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164">
                                <a:moveTo>
                                  <a:pt x="106" y="135"/>
                                </a:moveTo>
                                <a:lnTo>
                                  <a:pt x="109" y="141"/>
                                </a:lnTo>
                                <a:lnTo>
                                  <a:pt x="128" y="141"/>
                                </a:lnTo>
                                <a:lnTo>
                                  <a:pt x="126" y="135"/>
                                </a:lnTo>
                                <a:lnTo>
                                  <a:pt x="136" y="132"/>
                                </a:lnTo>
                                <a:lnTo>
                                  <a:pt x="144" y="117"/>
                                </a:lnTo>
                                <a:lnTo>
                                  <a:pt x="165" y="117"/>
                                </a:lnTo>
                                <a:lnTo>
                                  <a:pt x="163" y="123"/>
                                </a:lnTo>
                                <a:lnTo>
                                  <a:pt x="194" y="131"/>
                                </a:lnTo>
                                <a:lnTo>
                                  <a:pt x="178" y="141"/>
                                </a:lnTo>
                                <a:lnTo>
                                  <a:pt x="193" y="150"/>
                                </a:lnTo>
                                <a:lnTo>
                                  <a:pt x="192" y="157"/>
                                </a:lnTo>
                                <a:lnTo>
                                  <a:pt x="198" y="163"/>
                                </a:lnTo>
                                <a:lnTo>
                                  <a:pt x="226" y="148"/>
                                </a:lnTo>
                                <a:lnTo>
                                  <a:pt x="240" y="148"/>
                                </a:lnTo>
                                <a:lnTo>
                                  <a:pt x="240" y="143"/>
                                </a:lnTo>
                                <a:lnTo>
                                  <a:pt x="224" y="145"/>
                                </a:lnTo>
                                <a:lnTo>
                                  <a:pt x="204" y="131"/>
                                </a:lnTo>
                                <a:lnTo>
                                  <a:pt x="254" y="107"/>
                                </a:lnTo>
                                <a:lnTo>
                                  <a:pt x="263" y="107"/>
                                </a:lnTo>
                                <a:lnTo>
                                  <a:pt x="263" y="96"/>
                                </a:lnTo>
                                <a:lnTo>
                                  <a:pt x="271" y="89"/>
                                </a:lnTo>
                                <a:lnTo>
                                  <a:pt x="284" y="91"/>
                                </a:lnTo>
                                <a:lnTo>
                                  <a:pt x="281" y="72"/>
                                </a:lnTo>
                                <a:lnTo>
                                  <a:pt x="288" y="71"/>
                                </a:lnTo>
                                <a:lnTo>
                                  <a:pt x="280" y="67"/>
                                </a:lnTo>
                                <a:lnTo>
                                  <a:pt x="287" y="56"/>
                                </a:lnTo>
                                <a:lnTo>
                                  <a:pt x="251" y="47"/>
                                </a:lnTo>
                                <a:lnTo>
                                  <a:pt x="242" y="38"/>
                                </a:lnTo>
                                <a:lnTo>
                                  <a:pt x="212" y="38"/>
                                </a:lnTo>
                                <a:lnTo>
                                  <a:pt x="200" y="23"/>
                                </a:lnTo>
                                <a:lnTo>
                                  <a:pt x="188" y="20"/>
                                </a:lnTo>
                                <a:lnTo>
                                  <a:pt x="189" y="11"/>
                                </a:lnTo>
                                <a:lnTo>
                                  <a:pt x="178" y="0"/>
                                </a:lnTo>
                                <a:lnTo>
                                  <a:pt x="147" y="5"/>
                                </a:lnTo>
                                <a:lnTo>
                                  <a:pt x="136" y="6"/>
                                </a:lnTo>
                                <a:lnTo>
                                  <a:pt x="128" y="22"/>
                                </a:lnTo>
                                <a:lnTo>
                                  <a:pt x="105" y="15"/>
                                </a:lnTo>
                                <a:lnTo>
                                  <a:pt x="83" y="19"/>
                                </a:lnTo>
                                <a:lnTo>
                                  <a:pt x="55" y="8"/>
                                </a:lnTo>
                                <a:lnTo>
                                  <a:pt x="19" y="15"/>
                                </a:lnTo>
                                <a:lnTo>
                                  <a:pt x="28" y="39"/>
                                </a:lnTo>
                                <a:lnTo>
                                  <a:pt x="4" y="65"/>
                                </a:lnTo>
                                <a:lnTo>
                                  <a:pt x="0" y="80"/>
                                </a:lnTo>
                                <a:lnTo>
                                  <a:pt x="2" y="80"/>
                                </a:lnTo>
                                <a:lnTo>
                                  <a:pt x="12" y="88"/>
                                </a:lnTo>
                                <a:lnTo>
                                  <a:pt x="47" y="91"/>
                                </a:lnTo>
                                <a:lnTo>
                                  <a:pt x="71" y="82"/>
                                </a:lnTo>
                                <a:lnTo>
                                  <a:pt x="85" y="79"/>
                                </a:lnTo>
                                <a:lnTo>
                                  <a:pt x="113" y="87"/>
                                </a:lnTo>
                                <a:lnTo>
                                  <a:pt x="115" y="97"/>
                                </a:lnTo>
                                <a:lnTo>
                                  <a:pt x="129" y="112"/>
                                </a:lnTo>
                                <a:lnTo>
                                  <a:pt x="131" y="121"/>
                                </a:lnTo>
                                <a:lnTo>
                                  <a:pt x="116" y="121"/>
                                </a:lnTo>
                                <a:lnTo>
                                  <a:pt x="106" y="1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6" name="Freeform 135"/>
                          <p:cNvSpPr>
                            <a:spLocks noChangeAspect="1"/>
                          </p:cNvSpPr>
                          <p:nvPr/>
                        </p:nvSpPr>
                        <p:spPr bwMode="auto">
                          <a:xfrm>
                            <a:off x="3352" y="1367"/>
                            <a:ext cx="661" cy="288"/>
                          </a:xfrm>
                          <a:custGeom>
                            <a:avLst/>
                            <a:gdLst>
                              <a:gd name="T0" fmla="*/ 1092 w 650"/>
                              <a:gd name="T1" fmla="*/ 95 h 291"/>
                              <a:gd name="T2" fmla="*/ 1063 w 650"/>
                              <a:gd name="T3" fmla="*/ 89 h 291"/>
                              <a:gd name="T4" fmla="*/ 970 w 650"/>
                              <a:gd name="T5" fmla="*/ 59 h 291"/>
                              <a:gd name="T6" fmla="*/ 891 w 650"/>
                              <a:gd name="T7" fmla="*/ 53 h 291"/>
                              <a:gd name="T8" fmla="*/ 789 w 650"/>
                              <a:gd name="T9" fmla="*/ 43 h 291"/>
                              <a:gd name="T10" fmla="*/ 743 w 650"/>
                              <a:gd name="T11" fmla="*/ 21 h 291"/>
                              <a:gd name="T12" fmla="*/ 694 w 650"/>
                              <a:gd name="T13" fmla="*/ 39 h 291"/>
                              <a:gd name="T14" fmla="*/ 667 w 650"/>
                              <a:gd name="T15" fmla="*/ 28 h 291"/>
                              <a:gd name="T16" fmla="*/ 622 w 650"/>
                              <a:gd name="T17" fmla="*/ 22 h 291"/>
                              <a:gd name="T18" fmla="*/ 597 w 650"/>
                              <a:gd name="T19" fmla="*/ 15 h 291"/>
                              <a:gd name="T20" fmla="*/ 528 w 650"/>
                              <a:gd name="T21" fmla="*/ 0 h 291"/>
                              <a:gd name="T22" fmla="*/ 461 w 650"/>
                              <a:gd name="T23" fmla="*/ 15 h 291"/>
                              <a:gd name="T24" fmla="*/ 339 w 650"/>
                              <a:gd name="T25" fmla="*/ 30 h 291"/>
                              <a:gd name="T26" fmla="*/ 358 w 650"/>
                              <a:gd name="T27" fmla="*/ 36 h 291"/>
                              <a:gd name="T28" fmla="*/ 345 w 650"/>
                              <a:gd name="T29" fmla="*/ 48 h 291"/>
                              <a:gd name="T30" fmla="*/ 334 w 650"/>
                              <a:gd name="T31" fmla="*/ 48 h 291"/>
                              <a:gd name="T32" fmla="*/ 371 w 650"/>
                              <a:gd name="T33" fmla="*/ 64 h 291"/>
                              <a:gd name="T34" fmla="*/ 328 w 650"/>
                              <a:gd name="T35" fmla="*/ 64 h 291"/>
                              <a:gd name="T36" fmla="*/ 256 w 650"/>
                              <a:gd name="T37" fmla="*/ 56 h 291"/>
                              <a:gd name="T38" fmla="*/ 199 w 650"/>
                              <a:gd name="T39" fmla="*/ 56 h 291"/>
                              <a:gd name="T40" fmla="*/ 166 w 650"/>
                              <a:gd name="T41" fmla="*/ 49 h 291"/>
                              <a:gd name="T42" fmla="*/ 113 w 650"/>
                              <a:gd name="T43" fmla="*/ 49 h 291"/>
                              <a:gd name="T44" fmla="*/ 66 w 650"/>
                              <a:gd name="T45" fmla="*/ 55 h 291"/>
                              <a:gd name="T46" fmla="*/ 63 w 650"/>
                              <a:gd name="T47" fmla="*/ 77 h 291"/>
                              <a:gd name="T48" fmla="*/ 8 w 650"/>
                              <a:gd name="T49" fmla="*/ 68 h 291"/>
                              <a:gd name="T50" fmla="*/ 9 w 650"/>
                              <a:gd name="T51" fmla="*/ 111 h 291"/>
                              <a:gd name="T52" fmla="*/ 61 w 650"/>
                              <a:gd name="T53" fmla="*/ 119 h 291"/>
                              <a:gd name="T54" fmla="*/ 68 w 650"/>
                              <a:gd name="T55" fmla="*/ 130 h 291"/>
                              <a:gd name="T56" fmla="*/ 79 w 650"/>
                              <a:gd name="T57" fmla="*/ 130 h 291"/>
                              <a:gd name="T58" fmla="*/ 176 w 650"/>
                              <a:gd name="T59" fmla="*/ 125 h 291"/>
                              <a:gd name="T60" fmla="*/ 236 w 650"/>
                              <a:gd name="T61" fmla="*/ 144 h 291"/>
                              <a:gd name="T62" fmla="*/ 155 w 650"/>
                              <a:gd name="T63" fmla="*/ 149 h 291"/>
                              <a:gd name="T64" fmla="*/ 127 w 650"/>
                              <a:gd name="T65" fmla="*/ 156 h 291"/>
                              <a:gd name="T66" fmla="*/ 147 w 650"/>
                              <a:gd name="T67" fmla="*/ 166 h 291"/>
                              <a:gd name="T68" fmla="*/ 200 w 650"/>
                              <a:gd name="T69" fmla="*/ 188 h 291"/>
                              <a:gd name="T70" fmla="*/ 203 w 650"/>
                              <a:gd name="T71" fmla="*/ 201 h 291"/>
                              <a:gd name="T72" fmla="*/ 252 w 650"/>
                              <a:gd name="T73" fmla="*/ 194 h 291"/>
                              <a:gd name="T74" fmla="*/ 309 w 650"/>
                              <a:gd name="T75" fmla="*/ 209 h 291"/>
                              <a:gd name="T76" fmla="*/ 352 w 650"/>
                              <a:gd name="T77" fmla="*/ 140 h 291"/>
                              <a:gd name="T78" fmla="*/ 545 w 650"/>
                              <a:gd name="T79" fmla="*/ 174 h 291"/>
                              <a:gd name="T80" fmla="*/ 588 w 650"/>
                              <a:gd name="T81" fmla="*/ 201 h 291"/>
                              <a:gd name="T82" fmla="*/ 618 w 650"/>
                              <a:gd name="T83" fmla="*/ 210 h 291"/>
                              <a:gd name="T84" fmla="*/ 717 w 650"/>
                              <a:gd name="T85" fmla="*/ 198 h 291"/>
                              <a:gd name="T86" fmla="*/ 724 w 650"/>
                              <a:gd name="T87" fmla="*/ 190 h 291"/>
                              <a:gd name="T88" fmla="*/ 789 w 650"/>
                              <a:gd name="T89" fmla="*/ 186 h 291"/>
                              <a:gd name="T90" fmla="*/ 842 w 650"/>
                              <a:gd name="T91" fmla="*/ 188 h 291"/>
                              <a:gd name="T92" fmla="*/ 986 w 650"/>
                              <a:gd name="T93" fmla="*/ 196 h 291"/>
                              <a:gd name="T94" fmla="*/ 956 w 650"/>
                              <a:gd name="T95" fmla="*/ 152 h 291"/>
                              <a:gd name="T96" fmla="*/ 1007 w 650"/>
                              <a:gd name="T97" fmla="*/ 144 h 291"/>
                              <a:gd name="T98" fmla="*/ 1059 w 650"/>
                              <a:gd name="T99" fmla="*/ 127 h 291"/>
                              <a:gd name="T100" fmla="*/ 1068 w 650"/>
                              <a:gd name="T101" fmla="*/ 110 h 291"/>
                              <a:gd name="T102" fmla="*/ 1090 w 650"/>
                              <a:gd name="T103" fmla="*/ 105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291"/>
                              <a:gd name="T158" fmla="*/ 650 w 65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291">
                                <a:moveTo>
                                  <a:pt x="647" y="136"/>
                                </a:moveTo>
                                <a:lnTo>
                                  <a:pt x="649" y="126"/>
                                </a:lnTo>
                                <a:lnTo>
                                  <a:pt x="636" y="115"/>
                                </a:lnTo>
                                <a:lnTo>
                                  <a:pt x="632" y="120"/>
                                </a:lnTo>
                                <a:lnTo>
                                  <a:pt x="614" y="116"/>
                                </a:lnTo>
                                <a:lnTo>
                                  <a:pt x="576" y="90"/>
                                </a:lnTo>
                                <a:lnTo>
                                  <a:pt x="544" y="94"/>
                                </a:lnTo>
                                <a:lnTo>
                                  <a:pt x="529" y="84"/>
                                </a:lnTo>
                                <a:lnTo>
                                  <a:pt x="522" y="93"/>
                                </a:lnTo>
                                <a:lnTo>
                                  <a:pt x="470" y="43"/>
                                </a:lnTo>
                                <a:lnTo>
                                  <a:pt x="442" y="30"/>
                                </a:lnTo>
                                <a:lnTo>
                                  <a:pt x="442" y="21"/>
                                </a:lnTo>
                                <a:lnTo>
                                  <a:pt x="425" y="26"/>
                                </a:lnTo>
                                <a:lnTo>
                                  <a:pt x="413" y="39"/>
                                </a:lnTo>
                                <a:lnTo>
                                  <a:pt x="398" y="40"/>
                                </a:lnTo>
                                <a:lnTo>
                                  <a:pt x="396" y="28"/>
                                </a:lnTo>
                                <a:lnTo>
                                  <a:pt x="378" y="30"/>
                                </a:lnTo>
                                <a:lnTo>
                                  <a:pt x="370" y="22"/>
                                </a:lnTo>
                                <a:lnTo>
                                  <a:pt x="356" y="26"/>
                                </a:lnTo>
                                <a:lnTo>
                                  <a:pt x="355" y="15"/>
                                </a:lnTo>
                                <a:lnTo>
                                  <a:pt x="342" y="5"/>
                                </a:lnTo>
                                <a:lnTo>
                                  <a:pt x="315" y="0"/>
                                </a:lnTo>
                                <a:lnTo>
                                  <a:pt x="306" y="10"/>
                                </a:lnTo>
                                <a:lnTo>
                                  <a:pt x="274" y="15"/>
                                </a:lnTo>
                                <a:lnTo>
                                  <a:pt x="226" y="31"/>
                                </a:lnTo>
                                <a:lnTo>
                                  <a:pt x="201" y="30"/>
                                </a:lnTo>
                                <a:lnTo>
                                  <a:pt x="204" y="36"/>
                                </a:lnTo>
                                <a:lnTo>
                                  <a:pt x="212" y="36"/>
                                </a:lnTo>
                                <a:lnTo>
                                  <a:pt x="209" y="50"/>
                                </a:lnTo>
                                <a:lnTo>
                                  <a:pt x="204" y="53"/>
                                </a:lnTo>
                                <a:lnTo>
                                  <a:pt x="211" y="64"/>
                                </a:lnTo>
                                <a:lnTo>
                                  <a:pt x="199" y="72"/>
                                </a:lnTo>
                                <a:lnTo>
                                  <a:pt x="228" y="83"/>
                                </a:lnTo>
                                <a:lnTo>
                                  <a:pt x="221" y="95"/>
                                </a:lnTo>
                                <a:lnTo>
                                  <a:pt x="196" y="95"/>
                                </a:lnTo>
                                <a:lnTo>
                                  <a:pt x="175" y="86"/>
                                </a:lnTo>
                                <a:lnTo>
                                  <a:pt x="151" y="87"/>
                                </a:lnTo>
                                <a:lnTo>
                                  <a:pt x="138" y="96"/>
                                </a:lnTo>
                                <a:lnTo>
                                  <a:pt x="120" y="87"/>
                                </a:lnTo>
                                <a:lnTo>
                                  <a:pt x="120" y="98"/>
                                </a:lnTo>
                                <a:lnTo>
                                  <a:pt x="98" y="80"/>
                                </a:lnTo>
                                <a:lnTo>
                                  <a:pt x="76" y="73"/>
                                </a:lnTo>
                                <a:lnTo>
                                  <a:pt x="70" y="80"/>
                                </a:lnTo>
                                <a:lnTo>
                                  <a:pt x="53" y="76"/>
                                </a:lnTo>
                                <a:lnTo>
                                  <a:pt x="35" y="86"/>
                                </a:lnTo>
                                <a:lnTo>
                                  <a:pt x="24" y="96"/>
                                </a:lnTo>
                                <a:lnTo>
                                  <a:pt x="32" y="108"/>
                                </a:lnTo>
                                <a:lnTo>
                                  <a:pt x="25" y="113"/>
                                </a:lnTo>
                                <a:lnTo>
                                  <a:pt x="8" y="99"/>
                                </a:lnTo>
                                <a:lnTo>
                                  <a:pt x="0" y="141"/>
                                </a:lnTo>
                                <a:lnTo>
                                  <a:pt x="9" y="142"/>
                                </a:lnTo>
                                <a:lnTo>
                                  <a:pt x="16" y="156"/>
                                </a:lnTo>
                                <a:lnTo>
                                  <a:pt x="30" y="156"/>
                                </a:lnTo>
                                <a:lnTo>
                                  <a:pt x="46" y="175"/>
                                </a:lnTo>
                                <a:lnTo>
                                  <a:pt x="37" y="178"/>
                                </a:lnTo>
                                <a:lnTo>
                                  <a:pt x="50" y="183"/>
                                </a:lnTo>
                                <a:lnTo>
                                  <a:pt x="48" y="178"/>
                                </a:lnTo>
                                <a:lnTo>
                                  <a:pt x="77" y="165"/>
                                </a:lnTo>
                                <a:lnTo>
                                  <a:pt x="105" y="167"/>
                                </a:lnTo>
                                <a:lnTo>
                                  <a:pt x="125" y="182"/>
                                </a:lnTo>
                                <a:lnTo>
                                  <a:pt x="140" y="206"/>
                                </a:lnTo>
                                <a:lnTo>
                                  <a:pt x="98" y="202"/>
                                </a:lnTo>
                                <a:lnTo>
                                  <a:pt x="91" y="211"/>
                                </a:lnTo>
                                <a:lnTo>
                                  <a:pt x="97" y="221"/>
                                </a:lnTo>
                                <a:lnTo>
                                  <a:pt x="77" y="218"/>
                                </a:lnTo>
                                <a:lnTo>
                                  <a:pt x="76" y="224"/>
                                </a:lnTo>
                                <a:lnTo>
                                  <a:pt x="87" y="228"/>
                                </a:lnTo>
                                <a:lnTo>
                                  <a:pt x="110" y="254"/>
                                </a:lnTo>
                                <a:lnTo>
                                  <a:pt x="121" y="254"/>
                                </a:lnTo>
                                <a:lnTo>
                                  <a:pt x="121" y="269"/>
                                </a:lnTo>
                                <a:lnTo>
                                  <a:pt x="123" y="274"/>
                                </a:lnTo>
                                <a:lnTo>
                                  <a:pt x="132" y="266"/>
                                </a:lnTo>
                                <a:lnTo>
                                  <a:pt x="148" y="263"/>
                                </a:lnTo>
                                <a:lnTo>
                                  <a:pt x="175" y="286"/>
                                </a:lnTo>
                                <a:lnTo>
                                  <a:pt x="185" y="286"/>
                                </a:lnTo>
                                <a:lnTo>
                                  <a:pt x="167" y="209"/>
                                </a:lnTo>
                                <a:lnTo>
                                  <a:pt x="208" y="198"/>
                                </a:lnTo>
                                <a:lnTo>
                                  <a:pt x="275" y="240"/>
                                </a:lnTo>
                                <a:lnTo>
                                  <a:pt x="324" y="236"/>
                                </a:lnTo>
                                <a:lnTo>
                                  <a:pt x="348" y="252"/>
                                </a:lnTo>
                                <a:lnTo>
                                  <a:pt x="350" y="274"/>
                                </a:lnTo>
                                <a:lnTo>
                                  <a:pt x="361" y="274"/>
                                </a:lnTo>
                                <a:lnTo>
                                  <a:pt x="368" y="287"/>
                                </a:lnTo>
                                <a:lnTo>
                                  <a:pt x="400" y="290"/>
                                </a:lnTo>
                                <a:lnTo>
                                  <a:pt x="426" y="270"/>
                                </a:lnTo>
                                <a:lnTo>
                                  <a:pt x="427" y="264"/>
                                </a:lnTo>
                                <a:lnTo>
                                  <a:pt x="430" y="257"/>
                                </a:lnTo>
                                <a:lnTo>
                                  <a:pt x="468" y="262"/>
                                </a:lnTo>
                                <a:lnTo>
                                  <a:pt x="470" y="251"/>
                                </a:lnTo>
                                <a:lnTo>
                                  <a:pt x="478" y="248"/>
                                </a:lnTo>
                                <a:lnTo>
                                  <a:pt x="500" y="254"/>
                                </a:lnTo>
                                <a:lnTo>
                                  <a:pt x="566" y="255"/>
                                </a:lnTo>
                                <a:lnTo>
                                  <a:pt x="586" y="266"/>
                                </a:lnTo>
                                <a:lnTo>
                                  <a:pt x="588" y="248"/>
                                </a:lnTo>
                                <a:lnTo>
                                  <a:pt x="568" y="214"/>
                                </a:lnTo>
                                <a:lnTo>
                                  <a:pt x="572" y="209"/>
                                </a:lnTo>
                                <a:lnTo>
                                  <a:pt x="600" y="206"/>
                                </a:lnTo>
                                <a:lnTo>
                                  <a:pt x="598" y="166"/>
                                </a:lnTo>
                                <a:lnTo>
                                  <a:pt x="630" y="172"/>
                                </a:lnTo>
                                <a:lnTo>
                                  <a:pt x="639" y="168"/>
                                </a:lnTo>
                                <a:lnTo>
                                  <a:pt x="635" y="141"/>
                                </a:lnTo>
                                <a:lnTo>
                                  <a:pt x="647" y="1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7" name="Freeform 136"/>
                          <p:cNvSpPr>
                            <a:spLocks noChangeAspect="1"/>
                          </p:cNvSpPr>
                          <p:nvPr/>
                        </p:nvSpPr>
                        <p:spPr bwMode="auto">
                          <a:xfrm>
                            <a:off x="3010" y="976"/>
                            <a:ext cx="2277" cy="675"/>
                          </a:xfrm>
                          <a:custGeom>
                            <a:avLst/>
                            <a:gdLst>
                              <a:gd name="T0" fmla="*/ 1037 w 2239"/>
                              <a:gd name="T1" fmla="*/ 100 h 684"/>
                              <a:gd name="T2" fmla="*/ 1019 w 2239"/>
                              <a:gd name="T3" fmla="*/ 102 h 684"/>
                              <a:gd name="T4" fmla="*/ 885 w 2239"/>
                              <a:gd name="T5" fmla="*/ 38 h 684"/>
                              <a:gd name="T6" fmla="*/ 908 w 2239"/>
                              <a:gd name="T7" fmla="*/ 104 h 684"/>
                              <a:gd name="T8" fmla="*/ 692 w 2239"/>
                              <a:gd name="T9" fmla="*/ 103 h 684"/>
                              <a:gd name="T10" fmla="*/ 460 w 2239"/>
                              <a:gd name="T11" fmla="*/ 116 h 684"/>
                              <a:gd name="T12" fmla="*/ 359 w 2239"/>
                              <a:gd name="T13" fmla="*/ 104 h 684"/>
                              <a:gd name="T14" fmla="*/ 274 w 2239"/>
                              <a:gd name="T15" fmla="*/ 139 h 684"/>
                              <a:gd name="T16" fmla="*/ 213 w 2239"/>
                              <a:gd name="T17" fmla="*/ 158 h 684"/>
                              <a:gd name="T18" fmla="*/ 288 w 2239"/>
                              <a:gd name="T19" fmla="*/ 110 h 684"/>
                              <a:gd name="T20" fmla="*/ 2 w 2239"/>
                              <a:gd name="T21" fmla="*/ 99 h 684"/>
                              <a:gd name="T22" fmla="*/ 72 w 2239"/>
                              <a:gd name="T23" fmla="*/ 154 h 684"/>
                              <a:gd name="T24" fmla="*/ 15 w 2239"/>
                              <a:gd name="T25" fmla="*/ 213 h 684"/>
                              <a:gd name="T26" fmla="*/ 109 w 2239"/>
                              <a:gd name="T27" fmla="*/ 260 h 684"/>
                              <a:gd name="T28" fmla="*/ 155 w 2239"/>
                              <a:gd name="T29" fmla="*/ 307 h 684"/>
                              <a:gd name="T30" fmla="*/ 312 w 2239"/>
                              <a:gd name="T31" fmla="*/ 329 h 684"/>
                              <a:gd name="T32" fmla="*/ 382 w 2239"/>
                              <a:gd name="T33" fmla="*/ 364 h 684"/>
                              <a:gd name="T34" fmla="*/ 356 w 2239"/>
                              <a:gd name="T35" fmla="*/ 386 h 684"/>
                              <a:gd name="T36" fmla="*/ 496 w 2239"/>
                              <a:gd name="T37" fmla="*/ 428 h 684"/>
                              <a:gd name="T38" fmla="*/ 660 w 2239"/>
                              <a:gd name="T39" fmla="*/ 445 h 684"/>
                              <a:gd name="T40" fmla="*/ 653 w 2239"/>
                              <a:gd name="T41" fmla="*/ 385 h 684"/>
                              <a:gd name="T42" fmla="*/ 566 w 2239"/>
                              <a:gd name="T43" fmla="*/ 356 h 684"/>
                              <a:gd name="T44" fmla="*/ 657 w 2239"/>
                              <a:gd name="T45" fmla="*/ 314 h 684"/>
                              <a:gd name="T46" fmla="*/ 798 w 2239"/>
                              <a:gd name="T47" fmla="*/ 327 h 684"/>
                              <a:gd name="T48" fmla="*/ 952 w 2239"/>
                              <a:gd name="T49" fmla="*/ 318 h 684"/>
                              <a:gd name="T50" fmla="*/ 908 w 2239"/>
                              <a:gd name="T51" fmla="*/ 287 h 684"/>
                              <a:gd name="T52" fmla="*/ 1144 w 2239"/>
                              <a:gd name="T53" fmla="*/ 265 h 684"/>
                              <a:gd name="T54" fmla="*/ 1236 w 2239"/>
                              <a:gd name="T55" fmla="*/ 290 h 684"/>
                              <a:gd name="T56" fmla="*/ 1446 w 2239"/>
                              <a:gd name="T57" fmla="*/ 326 h 684"/>
                              <a:gd name="T58" fmla="*/ 1639 w 2239"/>
                              <a:gd name="T59" fmla="*/ 338 h 684"/>
                              <a:gd name="T60" fmla="*/ 1833 w 2239"/>
                              <a:gd name="T61" fmla="*/ 330 h 684"/>
                              <a:gd name="T62" fmla="*/ 2017 w 2239"/>
                              <a:gd name="T63" fmla="*/ 317 h 684"/>
                              <a:gd name="T64" fmla="*/ 2438 w 2239"/>
                              <a:gd name="T65" fmla="*/ 335 h 684"/>
                              <a:gd name="T66" fmla="*/ 2486 w 2239"/>
                              <a:gd name="T67" fmla="*/ 294 h 684"/>
                              <a:gd name="T68" fmla="*/ 2841 w 2239"/>
                              <a:gd name="T69" fmla="*/ 351 h 684"/>
                              <a:gd name="T70" fmla="*/ 2984 w 2239"/>
                              <a:gd name="T71" fmla="*/ 401 h 684"/>
                              <a:gd name="T72" fmla="*/ 2986 w 2239"/>
                              <a:gd name="T73" fmla="*/ 427 h 684"/>
                              <a:gd name="T74" fmla="*/ 3054 w 2239"/>
                              <a:gd name="T75" fmla="*/ 322 h 684"/>
                              <a:gd name="T76" fmla="*/ 2896 w 2239"/>
                              <a:gd name="T77" fmla="*/ 279 h 684"/>
                              <a:gd name="T78" fmla="*/ 2870 w 2239"/>
                              <a:gd name="T79" fmla="*/ 219 h 684"/>
                              <a:gd name="T80" fmla="*/ 3106 w 2239"/>
                              <a:gd name="T81" fmla="*/ 221 h 684"/>
                              <a:gd name="T82" fmla="*/ 3237 w 2239"/>
                              <a:gd name="T83" fmla="*/ 188 h 684"/>
                              <a:gd name="T84" fmla="*/ 3301 w 2239"/>
                              <a:gd name="T85" fmla="*/ 178 h 684"/>
                              <a:gd name="T86" fmla="*/ 3290 w 2239"/>
                              <a:gd name="T87" fmla="*/ 246 h 684"/>
                              <a:gd name="T88" fmla="*/ 3507 w 2239"/>
                              <a:gd name="T89" fmla="*/ 294 h 684"/>
                              <a:gd name="T90" fmla="*/ 3495 w 2239"/>
                              <a:gd name="T91" fmla="*/ 254 h 684"/>
                              <a:gd name="T92" fmla="*/ 3372 w 2239"/>
                              <a:gd name="T93" fmla="*/ 208 h 684"/>
                              <a:gd name="T94" fmla="*/ 3539 w 2239"/>
                              <a:gd name="T95" fmla="*/ 206 h 684"/>
                              <a:gd name="T96" fmla="*/ 3525 w 2239"/>
                              <a:gd name="T97" fmla="*/ 148 h 684"/>
                              <a:gd name="T98" fmla="*/ 3588 w 2239"/>
                              <a:gd name="T99" fmla="*/ 139 h 684"/>
                              <a:gd name="T100" fmla="*/ 3682 w 2239"/>
                              <a:gd name="T101" fmla="*/ 120 h 684"/>
                              <a:gd name="T102" fmla="*/ 3180 w 2239"/>
                              <a:gd name="T103" fmla="*/ 100 h 684"/>
                              <a:gd name="T104" fmla="*/ 2948 w 2239"/>
                              <a:gd name="T105" fmla="*/ 93 h 684"/>
                              <a:gd name="T106" fmla="*/ 2376 w 2239"/>
                              <a:gd name="T107" fmla="*/ 53 h 684"/>
                              <a:gd name="T108" fmla="*/ 2257 w 2239"/>
                              <a:gd name="T109" fmla="*/ 77 h 684"/>
                              <a:gd name="T110" fmla="*/ 2008 w 2239"/>
                              <a:gd name="T111" fmla="*/ 45 h 684"/>
                              <a:gd name="T112" fmla="*/ 1725 w 2239"/>
                              <a:gd name="T113" fmla="*/ 38 h 684"/>
                              <a:gd name="T114" fmla="*/ 1644 w 2239"/>
                              <a:gd name="T115" fmla="*/ 42 h 684"/>
                              <a:gd name="T116" fmla="*/ 1553 w 2239"/>
                              <a:gd name="T117" fmla="*/ 11 h 684"/>
                              <a:gd name="T118" fmla="*/ 1213 w 2239"/>
                              <a:gd name="T119" fmla="*/ 37 h 684"/>
                              <a:gd name="T120" fmla="*/ 1144 w 2239"/>
                              <a:gd name="T121" fmla="*/ 67 h 684"/>
                              <a:gd name="T122" fmla="*/ 988 w 2239"/>
                              <a:gd name="T123" fmla="*/ 56 h 6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9"/>
                              <a:gd name="T187" fmla="*/ 0 h 684"/>
                              <a:gd name="T188" fmla="*/ 2239 w 2239"/>
                              <a:gd name="T189" fmla="*/ 684 h 6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9" h="684">
                                <a:moveTo>
                                  <a:pt x="588" y="87"/>
                                </a:moveTo>
                                <a:lnTo>
                                  <a:pt x="572" y="104"/>
                                </a:lnTo>
                                <a:lnTo>
                                  <a:pt x="595" y="117"/>
                                </a:lnTo>
                                <a:lnTo>
                                  <a:pt x="595" y="133"/>
                                </a:lnTo>
                                <a:lnTo>
                                  <a:pt x="605" y="142"/>
                                </a:lnTo>
                                <a:lnTo>
                                  <a:pt x="616" y="148"/>
                                </a:lnTo>
                                <a:lnTo>
                                  <a:pt x="630" y="168"/>
                                </a:lnTo>
                                <a:lnTo>
                                  <a:pt x="620" y="182"/>
                                </a:lnTo>
                                <a:lnTo>
                                  <a:pt x="598" y="194"/>
                                </a:lnTo>
                                <a:lnTo>
                                  <a:pt x="580" y="186"/>
                                </a:lnTo>
                                <a:lnTo>
                                  <a:pt x="602" y="173"/>
                                </a:lnTo>
                                <a:lnTo>
                                  <a:pt x="605" y="152"/>
                                </a:lnTo>
                                <a:lnTo>
                                  <a:pt x="586" y="144"/>
                                </a:lnTo>
                                <a:lnTo>
                                  <a:pt x="568" y="108"/>
                                </a:lnTo>
                                <a:lnTo>
                                  <a:pt x="554" y="100"/>
                                </a:lnTo>
                                <a:lnTo>
                                  <a:pt x="554" y="81"/>
                                </a:lnTo>
                                <a:lnTo>
                                  <a:pt x="534" y="73"/>
                                </a:lnTo>
                                <a:lnTo>
                                  <a:pt x="525" y="67"/>
                                </a:lnTo>
                                <a:lnTo>
                                  <a:pt x="512" y="70"/>
                                </a:lnTo>
                                <a:lnTo>
                                  <a:pt x="494" y="106"/>
                                </a:lnTo>
                                <a:lnTo>
                                  <a:pt x="504" y="119"/>
                                </a:lnTo>
                                <a:lnTo>
                                  <a:pt x="505" y="133"/>
                                </a:lnTo>
                                <a:lnTo>
                                  <a:pt x="544" y="148"/>
                                </a:lnTo>
                                <a:lnTo>
                                  <a:pt x="540" y="157"/>
                                </a:lnTo>
                                <a:lnTo>
                                  <a:pt x="396" y="118"/>
                                </a:lnTo>
                                <a:lnTo>
                                  <a:pt x="392" y="125"/>
                                </a:lnTo>
                                <a:lnTo>
                                  <a:pt x="434" y="144"/>
                                </a:lnTo>
                                <a:lnTo>
                                  <a:pt x="420" y="150"/>
                                </a:lnTo>
                                <a:lnTo>
                                  <a:pt x="422" y="156"/>
                                </a:lnTo>
                                <a:lnTo>
                                  <a:pt x="411" y="155"/>
                                </a:lnTo>
                                <a:lnTo>
                                  <a:pt x="407" y="144"/>
                                </a:lnTo>
                                <a:lnTo>
                                  <a:pt x="359" y="152"/>
                                </a:lnTo>
                                <a:lnTo>
                                  <a:pt x="357" y="159"/>
                                </a:lnTo>
                                <a:lnTo>
                                  <a:pt x="340" y="144"/>
                                </a:lnTo>
                                <a:lnTo>
                                  <a:pt x="270" y="168"/>
                                </a:lnTo>
                                <a:lnTo>
                                  <a:pt x="273" y="178"/>
                                </a:lnTo>
                                <a:lnTo>
                                  <a:pt x="262" y="182"/>
                                </a:lnTo>
                                <a:lnTo>
                                  <a:pt x="227" y="173"/>
                                </a:lnTo>
                                <a:lnTo>
                                  <a:pt x="248" y="164"/>
                                </a:lnTo>
                                <a:lnTo>
                                  <a:pt x="240" y="157"/>
                                </a:lnTo>
                                <a:lnTo>
                                  <a:pt x="198" y="150"/>
                                </a:lnTo>
                                <a:lnTo>
                                  <a:pt x="213" y="157"/>
                                </a:lnTo>
                                <a:lnTo>
                                  <a:pt x="213" y="177"/>
                                </a:lnTo>
                                <a:lnTo>
                                  <a:pt x="223" y="179"/>
                                </a:lnTo>
                                <a:lnTo>
                                  <a:pt x="225" y="188"/>
                                </a:lnTo>
                                <a:lnTo>
                                  <a:pt x="219" y="194"/>
                                </a:lnTo>
                                <a:lnTo>
                                  <a:pt x="194" y="190"/>
                                </a:lnTo>
                                <a:lnTo>
                                  <a:pt x="164" y="207"/>
                                </a:lnTo>
                                <a:lnTo>
                                  <a:pt x="182" y="224"/>
                                </a:lnTo>
                                <a:lnTo>
                                  <a:pt x="127" y="213"/>
                                </a:lnTo>
                                <a:lnTo>
                                  <a:pt x="122" y="218"/>
                                </a:lnTo>
                                <a:lnTo>
                                  <a:pt x="144" y="225"/>
                                </a:lnTo>
                                <a:lnTo>
                                  <a:pt x="147" y="235"/>
                                </a:lnTo>
                                <a:lnTo>
                                  <a:pt x="129" y="235"/>
                                </a:lnTo>
                                <a:lnTo>
                                  <a:pt x="98" y="224"/>
                                </a:lnTo>
                                <a:lnTo>
                                  <a:pt x="92" y="197"/>
                                </a:lnTo>
                                <a:lnTo>
                                  <a:pt x="56" y="177"/>
                                </a:lnTo>
                                <a:lnTo>
                                  <a:pt x="142" y="197"/>
                                </a:lnTo>
                                <a:lnTo>
                                  <a:pt x="180" y="184"/>
                                </a:lnTo>
                                <a:lnTo>
                                  <a:pt x="172" y="168"/>
                                </a:lnTo>
                                <a:lnTo>
                                  <a:pt x="113" y="146"/>
                                </a:lnTo>
                                <a:lnTo>
                                  <a:pt x="57" y="130"/>
                                </a:lnTo>
                                <a:lnTo>
                                  <a:pt x="30" y="132"/>
                                </a:lnTo>
                                <a:lnTo>
                                  <a:pt x="8" y="144"/>
                                </a:lnTo>
                                <a:lnTo>
                                  <a:pt x="2" y="146"/>
                                </a:lnTo>
                                <a:lnTo>
                                  <a:pt x="3" y="157"/>
                                </a:lnTo>
                                <a:lnTo>
                                  <a:pt x="22" y="167"/>
                                </a:lnTo>
                                <a:lnTo>
                                  <a:pt x="16" y="178"/>
                                </a:lnTo>
                                <a:lnTo>
                                  <a:pt x="29" y="198"/>
                                </a:lnTo>
                                <a:lnTo>
                                  <a:pt x="27" y="217"/>
                                </a:lnTo>
                                <a:lnTo>
                                  <a:pt x="41" y="229"/>
                                </a:lnTo>
                                <a:lnTo>
                                  <a:pt x="38" y="239"/>
                                </a:lnTo>
                                <a:lnTo>
                                  <a:pt x="57" y="258"/>
                                </a:lnTo>
                                <a:lnTo>
                                  <a:pt x="9" y="298"/>
                                </a:lnTo>
                                <a:lnTo>
                                  <a:pt x="19" y="298"/>
                                </a:lnTo>
                                <a:lnTo>
                                  <a:pt x="32" y="310"/>
                                </a:lnTo>
                                <a:lnTo>
                                  <a:pt x="15" y="320"/>
                                </a:lnTo>
                                <a:lnTo>
                                  <a:pt x="12" y="328"/>
                                </a:lnTo>
                                <a:lnTo>
                                  <a:pt x="0" y="331"/>
                                </a:lnTo>
                                <a:lnTo>
                                  <a:pt x="14" y="346"/>
                                </a:lnTo>
                                <a:lnTo>
                                  <a:pt x="11" y="354"/>
                                </a:lnTo>
                                <a:lnTo>
                                  <a:pt x="26" y="381"/>
                                </a:lnTo>
                                <a:lnTo>
                                  <a:pt x="68" y="394"/>
                                </a:lnTo>
                                <a:lnTo>
                                  <a:pt x="70" y="410"/>
                                </a:lnTo>
                                <a:lnTo>
                                  <a:pt x="88" y="430"/>
                                </a:lnTo>
                                <a:lnTo>
                                  <a:pt x="102" y="432"/>
                                </a:lnTo>
                                <a:lnTo>
                                  <a:pt x="96" y="442"/>
                                </a:lnTo>
                                <a:lnTo>
                                  <a:pt x="80" y="442"/>
                                </a:lnTo>
                                <a:lnTo>
                                  <a:pt x="91" y="462"/>
                                </a:lnTo>
                                <a:lnTo>
                                  <a:pt x="122" y="457"/>
                                </a:lnTo>
                                <a:lnTo>
                                  <a:pt x="133" y="468"/>
                                </a:lnTo>
                                <a:lnTo>
                                  <a:pt x="132" y="477"/>
                                </a:lnTo>
                                <a:lnTo>
                                  <a:pt x="144" y="480"/>
                                </a:lnTo>
                                <a:lnTo>
                                  <a:pt x="156" y="495"/>
                                </a:lnTo>
                                <a:lnTo>
                                  <a:pt x="186" y="495"/>
                                </a:lnTo>
                                <a:lnTo>
                                  <a:pt x="195" y="504"/>
                                </a:lnTo>
                                <a:lnTo>
                                  <a:pt x="231" y="513"/>
                                </a:lnTo>
                                <a:lnTo>
                                  <a:pt x="224" y="524"/>
                                </a:lnTo>
                                <a:lnTo>
                                  <a:pt x="232" y="528"/>
                                </a:lnTo>
                                <a:lnTo>
                                  <a:pt x="225" y="529"/>
                                </a:lnTo>
                                <a:lnTo>
                                  <a:pt x="228" y="548"/>
                                </a:lnTo>
                                <a:lnTo>
                                  <a:pt x="215" y="546"/>
                                </a:lnTo>
                                <a:lnTo>
                                  <a:pt x="207" y="553"/>
                                </a:lnTo>
                                <a:lnTo>
                                  <a:pt x="207" y="564"/>
                                </a:lnTo>
                                <a:lnTo>
                                  <a:pt x="225" y="564"/>
                                </a:lnTo>
                                <a:lnTo>
                                  <a:pt x="200" y="572"/>
                                </a:lnTo>
                                <a:lnTo>
                                  <a:pt x="210" y="580"/>
                                </a:lnTo>
                                <a:lnTo>
                                  <a:pt x="198" y="598"/>
                                </a:lnTo>
                                <a:lnTo>
                                  <a:pt x="190" y="600"/>
                                </a:lnTo>
                                <a:lnTo>
                                  <a:pt x="190" y="605"/>
                                </a:lnTo>
                                <a:lnTo>
                                  <a:pt x="193" y="605"/>
                                </a:lnTo>
                                <a:lnTo>
                                  <a:pt x="246" y="637"/>
                                </a:lnTo>
                                <a:lnTo>
                                  <a:pt x="295" y="644"/>
                                </a:lnTo>
                                <a:lnTo>
                                  <a:pt x="314" y="655"/>
                                </a:lnTo>
                                <a:lnTo>
                                  <a:pt x="334" y="653"/>
                                </a:lnTo>
                                <a:lnTo>
                                  <a:pt x="357" y="670"/>
                                </a:lnTo>
                                <a:lnTo>
                                  <a:pt x="374" y="682"/>
                                </a:lnTo>
                                <a:lnTo>
                                  <a:pt x="384" y="683"/>
                                </a:lnTo>
                                <a:lnTo>
                                  <a:pt x="392" y="670"/>
                                </a:lnTo>
                                <a:lnTo>
                                  <a:pt x="371" y="647"/>
                                </a:lnTo>
                                <a:lnTo>
                                  <a:pt x="369" y="632"/>
                                </a:lnTo>
                                <a:lnTo>
                                  <a:pt x="352" y="610"/>
                                </a:lnTo>
                                <a:lnTo>
                                  <a:pt x="365" y="585"/>
                                </a:lnTo>
                                <a:lnTo>
                                  <a:pt x="376" y="588"/>
                                </a:lnTo>
                                <a:lnTo>
                                  <a:pt x="386" y="579"/>
                                </a:lnTo>
                                <a:lnTo>
                                  <a:pt x="373" y="574"/>
                                </a:lnTo>
                                <a:lnTo>
                                  <a:pt x="382" y="571"/>
                                </a:lnTo>
                                <a:lnTo>
                                  <a:pt x="366" y="552"/>
                                </a:lnTo>
                                <a:lnTo>
                                  <a:pt x="352" y="552"/>
                                </a:lnTo>
                                <a:lnTo>
                                  <a:pt x="345" y="538"/>
                                </a:lnTo>
                                <a:lnTo>
                                  <a:pt x="336" y="537"/>
                                </a:lnTo>
                                <a:lnTo>
                                  <a:pt x="344" y="495"/>
                                </a:lnTo>
                                <a:lnTo>
                                  <a:pt x="361" y="509"/>
                                </a:lnTo>
                                <a:lnTo>
                                  <a:pt x="368" y="504"/>
                                </a:lnTo>
                                <a:lnTo>
                                  <a:pt x="360" y="492"/>
                                </a:lnTo>
                                <a:lnTo>
                                  <a:pt x="371" y="482"/>
                                </a:lnTo>
                                <a:lnTo>
                                  <a:pt x="389" y="472"/>
                                </a:lnTo>
                                <a:lnTo>
                                  <a:pt x="406" y="476"/>
                                </a:lnTo>
                                <a:lnTo>
                                  <a:pt x="412" y="469"/>
                                </a:lnTo>
                                <a:lnTo>
                                  <a:pt x="434" y="476"/>
                                </a:lnTo>
                                <a:lnTo>
                                  <a:pt x="456" y="494"/>
                                </a:lnTo>
                                <a:lnTo>
                                  <a:pt x="456" y="483"/>
                                </a:lnTo>
                                <a:lnTo>
                                  <a:pt x="474" y="492"/>
                                </a:lnTo>
                                <a:lnTo>
                                  <a:pt x="487" y="483"/>
                                </a:lnTo>
                                <a:lnTo>
                                  <a:pt x="511" y="482"/>
                                </a:lnTo>
                                <a:lnTo>
                                  <a:pt x="532" y="491"/>
                                </a:lnTo>
                                <a:lnTo>
                                  <a:pt x="557" y="491"/>
                                </a:lnTo>
                                <a:lnTo>
                                  <a:pt x="564" y="479"/>
                                </a:lnTo>
                                <a:lnTo>
                                  <a:pt x="535" y="468"/>
                                </a:lnTo>
                                <a:lnTo>
                                  <a:pt x="547" y="460"/>
                                </a:lnTo>
                                <a:lnTo>
                                  <a:pt x="540" y="449"/>
                                </a:lnTo>
                                <a:lnTo>
                                  <a:pt x="545" y="446"/>
                                </a:lnTo>
                                <a:lnTo>
                                  <a:pt x="548" y="432"/>
                                </a:lnTo>
                                <a:lnTo>
                                  <a:pt x="540" y="432"/>
                                </a:lnTo>
                                <a:lnTo>
                                  <a:pt x="537" y="426"/>
                                </a:lnTo>
                                <a:lnTo>
                                  <a:pt x="562" y="427"/>
                                </a:lnTo>
                                <a:lnTo>
                                  <a:pt x="610" y="411"/>
                                </a:lnTo>
                                <a:lnTo>
                                  <a:pt x="642" y="406"/>
                                </a:lnTo>
                                <a:lnTo>
                                  <a:pt x="651" y="396"/>
                                </a:lnTo>
                                <a:lnTo>
                                  <a:pt x="678" y="401"/>
                                </a:lnTo>
                                <a:lnTo>
                                  <a:pt x="691" y="411"/>
                                </a:lnTo>
                                <a:lnTo>
                                  <a:pt x="692" y="422"/>
                                </a:lnTo>
                                <a:lnTo>
                                  <a:pt x="706" y="418"/>
                                </a:lnTo>
                                <a:lnTo>
                                  <a:pt x="714" y="426"/>
                                </a:lnTo>
                                <a:lnTo>
                                  <a:pt x="732" y="424"/>
                                </a:lnTo>
                                <a:lnTo>
                                  <a:pt x="734" y="436"/>
                                </a:lnTo>
                                <a:lnTo>
                                  <a:pt x="749" y="435"/>
                                </a:lnTo>
                                <a:lnTo>
                                  <a:pt x="761" y="422"/>
                                </a:lnTo>
                                <a:lnTo>
                                  <a:pt x="778" y="417"/>
                                </a:lnTo>
                                <a:lnTo>
                                  <a:pt x="778" y="426"/>
                                </a:lnTo>
                                <a:lnTo>
                                  <a:pt x="806" y="439"/>
                                </a:lnTo>
                                <a:lnTo>
                                  <a:pt x="858" y="489"/>
                                </a:lnTo>
                                <a:lnTo>
                                  <a:pt x="865" y="480"/>
                                </a:lnTo>
                                <a:lnTo>
                                  <a:pt x="880" y="490"/>
                                </a:lnTo>
                                <a:lnTo>
                                  <a:pt x="912" y="486"/>
                                </a:lnTo>
                                <a:lnTo>
                                  <a:pt x="950" y="512"/>
                                </a:lnTo>
                                <a:lnTo>
                                  <a:pt x="968" y="516"/>
                                </a:lnTo>
                                <a:lnTo>
                                  <a:pt x="972" y="511"/>
                                </a:lnTo>
                                <a:lnTo>
                                  <a:pt x="985" y="522"/>
                                </a:lnTo>
                                <a:lnTo>
                                  <a:pt x="983" y="532"/>
                                </a:lnTo>
                                <a:lnTo>
                                  <a:pt x="996" y="526"/>
                                </a:lnTo>
                                <a:lnTo>
                                  <a:pt x="1001" y="516"/>
                                </a:lnTo>
                                <a:lnTo>
                                  <a:pt x="1048" y="492"/>
                                </a:lnTo>
                                <a:lnTo>
                                  <a:pt x="1088" y="496"/>
                                </a:lnTo>
                                <a:lnTo>
                                  <a:pt x="1107" y="506"/>
                                </a:lnTo>
                                <a:lnTo>
                                  <a:pt x="1147" y="504"/>
                                </a:lnTo>
                                <a:lnTo>
                                  <a:pt x="1146" y="491"/>
                                </a:lnTo>
                                <a:lnTo>
                                  <a:pt x="1136" y="476"/>
                                </a:lnTo>
                                <a:lnTo>
                                  <a:pt x="1148" y="462"/>
                                </a:lnTo>
                                <a:lnTo>
                                  <a:pt x="1198" y="476"/>
                                </a:lnTo>
                                <a:lnTo>
                                  <a:pt x="1227" y="497"/>
                                </a:lnTo>
                                <a:lnTo>
                                  <a:pt x="1267" y="494"/>
                                </a:lnTo>
                                <a:lnTo>
                                  <a:pt x="1350" y="520"/>
                                </a:lnTo>
                                <a:lnTo>
                                  <a:pt x="1394" y="513"/>
                                </a:lnTo>
                                <a:lnTo>
                                  <a:pt x="1414" y="500"/>
                                </a:lnTo>
                                <a:lnTo>
                                  <a:pt x="1445" y="506"/>
                                </a:lnTo>
                                <a:lnTo>
                                  <a:pt x="1472" y="513"/>
                                </a:lnTo>
                                <a:lnTo>
                                  <a:pt x="1487" y="503"/>
                                </a:lnTo>
                                <a:lnTo>
                                  <a:pt x="1481" y="473"/>
                                </a:lnTo>
                                <a:lnTo>
                                  <a:pt x="1486" y="468"/>
                                </a:lnTo>
                                <a:lnTo>
                                  <a:pt x="1470" y="449"/>
                                </a:lnTo>
                                <a:lnTo>
                                  <a:pt x="1476" y="442"/>
                                </a:lnTo>
                                <a:lnTo>
                                  <a:pt x="1510" y="437"/>
                                </a:lnTo>
                                <a:lnTo>
                                  <a:pt x="1556" y="448"/>
                                </a:lnTo>
                                <a:lnTo>
                                  <a:pt x="1604" y="487"/>
                                </a:lnTo>
                                <a:lnTo>
                                  <a:pt x="1626" y="512"/>
                                </a:lnTo>
                                <a:lnTo>
                                  <a:pt x="1654" y="516"/>
                                </a:lnTo>
                                <a:lnTo>
                                  <a:pt x="1686" y="529"/>
                                </a:lnTo>
                                <a:lnTo>
                                  <a:pt x="1708" y="552"/>
                                </a:lnTo>
                                <a:lnTo>
                                  <a:pt x="1724" y="552"/>
                                </a:lnTo>
                                <a:lnTo>
                                  <a:pt x="1759" y="536"/>
                                </a:lnTo>
                                <a:lnTo>
                                  <a:pt x="1769" y="554"/>
                                </a:lnTo>
                                <a:lnTo>
                                  <a:pt x="1764" y="560"/>
                                </a:lnTo>
                                <a:lnTo>
                                  <a:pt x="1770" y="605"/>
                                </a:lnTo>
                                <a:lnTo>
                                  <a:pt x="1752" y="602"/>
                                </a:lnTo>
                                <a:lnTo>
                                  <a:pt x="1744" y="614"/>
                                </a:lnTo>
                                <a:lnTo>
                                  <a:pt x="1762" y="640"/>
                                </a:lnTo>
                                <a:lnTo>
                                  <a:pt x="1764" y="655"/>
                                </a:lnTo>
                                <a:lnTo>
                                  <a:pt x="1770" y="655"/>
                                </a:lnTo>
                                <a:lnTo>
                                  <a:pt x="1772" y="642"/>
                                </a:lnTo>
                                <a:lnTo>
                                  <a:pt x="1802" y="654"/>
                                </a:lnTo>
                                <a:lnTo>
                                  <a:pt x="1824" y="638"/>
                                </a:lnTo>
                                <a:lnTo>
                                  <a:pt x="1824" y="620"/>
                                </a:lnTo>
                                <a:lnTo>
                                  <a:pt x="1838" y="592"/>
                                </a:lnTo>
                                <a:lnTo>
                                  <a:pt x="1842" y="536"/>
                                </a:lnTo>
                                <a:lnTo>
                                  <a:pt x="1813" y="485"/>
                                </a:lnTo>
                                <a:lnTo>
                                  <a:pt x="1792" y="439"/>
                                </a:lnTo>
                                <a:lnTo>
                                  <a:pt x="1747" y="422"/>
                                </a:lnTo>
                                <a:lnTo>
                                  <a:pt x="1738" y="422"/>
                                </a:lnTo>
                                <a:lnTo>
                                  <a:pt x="1736" y="431"/>
                                </a:lnTo>
                                <a:lnTo>
                                  <a:pt x="1726" y="436"/>
                                </a:lnTo>
                                <a:lnTo>
                                  <a:pt x="1718" y="420"/>
                                </a:lnTo>
                                <a:lnTo>
                                  <a:pt x="1710" y="422"/>
                                </a:lnTo>
                                <a:lnTo>
                                  <a:pt x="1712" y="430"/>
                                </a:lnTo>
                                <a:lnTo>
                                  <a:pt x="1697" y="414"/>
                                </a:lnTo>
                                <a:lnTo>
                                  <a:pt x="1670" y="406"/>
                                </a:lnTo>
                                <a:lnTo>
                                  <a:pt x="1685" y="387"/>
                                </a:lnTo>
                                <a:lnTo>
                                  <a:pt x="1704" y="328"/>
                                </a:lnTo>
                                <a:lnTo>
                                  <a:pt x="1723" y="321"/>
                                </a:lnTo>
                                <a:lnTo>
                                  <a:pt x="1800" y="323"/>
                                </a:lnTo>
                                <a:lnTo>
                                  <a:pt x="1794" y="314"/>
                                </a:lnTo>
                                <a:lnTo>
                                  <a:pt x="1800" y="313"/>
                                </a:lnTo>
                                <a:lnTo>
                                  <a:pt x="1830" y="316"/>
                                </a:lnTo>
                                <a:lnTo>
                                  <a:pt x="1844" y="331"/>
                                </a:lnTo>
                                <a:lnTo>
                                  <a:pt x="1894" y="324"/>
                                </a:lnTo>
                                <a:lnTo>
                                  <a:pt x="1874" y="319"/>
                                </a:lnTo>
                                <a:lnTo>
                                  <a:pt x="1868" y="310"/>
                                </a:lnTo>
                                <a:lnTo>
                                  <a:pt x="1871" y="278"/>
                                </a:lnTo>
                                <a:lnTo>
                                  <a:pt x="1914" y="275"/>
                                </a:lnTo>
                                <a:lnTo>
                                  <a:pt x="1921" y="285"/>
                                </a:lnTo>
                                <a:lnTo>
                                  <a:pt x="1939" y="298"/>
                                </a:lnTo>
                                <a:lnTo>
                                  <a:pt x="1948" y="278"/>
                                </a:lnTo>
                                <a:lnTo>
                                  <a:pt x="1956" y="278"/>
                                </a:lnTo>
                                <a:lnTo>
                                  <a:pt x="1943" y="262"/>
                                </a:lnTo>
                                <a:lnTo>
                                  <a:pt x="1964" y="262"/>
                                </a:lnTo>
                                <a:lnTo>
                                  <a:pt x="1959" y="267"/>
                                </a:lnTo>
                                <a:lnTo>
                                  <a:pt x="1982" y="293"/>
                                </a:lnTo>
                                <a:lnTo>
                                  <a:pt x="1968" y="302"/>
                                </a:lnTo>
                                <a:lnTo>
                                  <a:pt x="1964" y="348"/>
                                </a:lnTo>
                                <a:lnTo>
                                  <a:pt x="1948" y="352"/>
                                </a:lnTo>
                                <a:lnTo>
                                  <a:pt x="1959" y="366"/>
                                </a:lnTo>
                                <a:lnTo>
                                  <a:pt x="1953" y="370"/>
                                </a:lnTo>
                                <a:lnTo>
                                  <a:pt x="1974" y="401"/>
                                </a:lnTo>
                                <a:lnTo>
                                  <a:pt x="2070" y="486"/>
                                </a:lnTo>
                                <a:lnTo>
                                  <a:pt x="2076" y="472"/>
                                </a:lnTo>
                                <a:lnTo>
                                  <a:pt x="2066" y="448"/>
                                </a:lnTo>
                                <a:lnTo>
                                  <a:pt x="2070" y="442"/>
                                </a:lnTo>
                                <a:lnTo>
                                  <a:pt x="2081" y="442"/>
                                </a:lnTo>
                                <a:lnTo>
                                  <a:pt x="2065" y="422"/>
                                </a:lnTo>
                                <a:lnTo>
                                  <a:pt x="2065" y="417"/>
                                </a:lnTo>
                                <a:lnTo>
                                  <a:pt x="2084" y="415"/>
                                </a:lnTo>
                                <a:lnTo>
                                  <a:pt x="2085" y="411"/>
                                </a:lnTo>
                                <a:lnTo>
                                  <a:pt x="2057" y="385"/>
                                </a:lnTo>
                                <a:lnTo>
                                  <a:pt x="2075" y="384"/>
                                </a:lnTo>
                                <a:lnTo>
                                  <a:pt x="2054" y="370"/>
                                </a:lnTo>
                                <a:lnTo>
                                  <a:pt x="2044" y="354"/>
                                </a:lnTo>
                                <a:lnTo>
                                  <a:pt x="2026" y="352"/>
                                </a:lnTo>
                                <a:lnTo>
                                  <a:pt x="2016" y="344"/>
                                </a:lnTo>
                                <a:lnTo>
                                  <a:pt x="2013" y="328"/>
                                </a:lnTo>
                                <a:lnTo>
                                  <a:pt x="2000" y="313"/>
                                </a:lnTo>
                                <a:lnTo>
                                  <a:pt x="2021" y="313"/>
                                </a:lnTo>
                                <a:lnTo>
                                  <a:pt x="2031" y="303"/>
                                </a:lnTo>
                                <a:lnTo>
                                  <a:pt x="2045" y="313"/>
                                </a:lnTo>
                                <a:lnTo>
                                  <a:pt x="2046" y="305"/>
                                </a:lnTo>
                                <a:lnTo>
                                  <a:pt x="2057" y="298"/>
                                </a:lnTo>
                                <a:lnTo>
                                  <a:pt x="2101" y="311"/>
                                </a:lnTo>
                                <a:lnTo>
                                  <a:pt x="2096" y="302"/>
                                </a:lnTo>
                                <a:lnTo>
                                  <a:pt x="2125" y="270"/>
                                </a:lnTo>
                                <a:lnTo>
                                  <a:pt x="2139" y="262"/>
                                </a:lnTo>
                                <a:lnTo>
                                  <a:pt x="2173" y="267"/>
                                </a:lnTo>
                                <a:lnTo>
                                  <a:pt x="2173" y="259"/>
                                </a:lnTo>
                                <a:lnTo>
                                  <a:pt x="2092" y="221"/>
                                </a:lnTo>
                                <a:lnTo>
                                  <a:pt x="2110" y="222"/>
                                </a:lnTo>
                                <a:lnTo>
                                  <a:pt x="2120" y="214"/>
                                </a:lnTo>
                                <a:lnTo>
                                  <a:pt x="2115" y="204"/>
                                </a:lnTo>
                                <a:lnTo>
                                  <a:pt x="2097" y="197"/>
                                </a:lnTo>
                                <a:lnTo>
                                  <a:pt x="2101" y="192"/>
                                </a:lnTo>
                                <a:lnTo>
                                  <a:pt x="2130" y="207"/>
                                </a:lnTo>
                                <a:lnTo>
                                  <a:pt x="2166" y="208"/>
                                </a:lnTo>
                                <a:lnTo>
                                  <a:pt x="2238" y="229"/>
                                </a:lnTo>
                                <a:lnTo>
                                  <a:pt x="2217" y="207"/>
                                </a:lnTo>
                                <a:lnTo>
                                  <a:pt x="2233" y="207"/>
                                </a:lnTo>
                                <a:lnTo>
                                  <a:pt x="2234" y="197"/>
                                </a:lnTo>
                                <a:lnTo>
                                  <a:pt x="2186" y="182"/>
                                </a:lnTo>
                                <a:lnTo>
                                  <a:pt x="2143" y="178"/>
                                </a:lnTo>
                                <a:lnTo>
                                  <a:pt x="2017" y="142"/>
                                </a:lnTo>
                                <a:lnTo>
                                  <a:pt x="1948" y="129"/>
                                </a:lnTo>
                                <a:lnTo>
                                  <a:pt x="1867" y="126"/>
                                </a:lnTo>
                                <a:lnTo>
                                  <a:pt x="1898" y="142"/>
                                </a:lnTo>
                                <a:lnTo>
                                  <a:pt x="1887" y="148"/>
                                </a:lnTo>
                                <a:lnTo>
                                  <a:pt x="1848" y="134"/>
                                </a:lnTo>
                                <a:lnTo>
                                  <a:pt x="1861" y="134"/>
                                </a:lnTo>
                                <a:lnTo>
                                  <a:pt x="1858" y="129"/>
                                </a:lnTo>
                                <a:lnTo>
                                  <a:pt x="1838" y="126"/>
                                </a:lnTo>
                                <a:lnTo>
                                  <a:pt x="1837" y="137"/>
                                </a:lnTo>
                                <a:lnTo>
                                  <a:pt x="1749" y="134"/>
                                </a:lnTo>
                                <a:lnTo>
                                  <a:pt x="1724" y="123"/>
                                </a:lnTo>
                                <a:lnTo>
                                  <a:pt x="1693" y="110"/>
                                </a:lnTo>
                                <a:lnTo>
                                  <a:pt x="1612" y="111"/>
                                </a:lnTo>
                                <a:lnTo>
                                  <a:pt x="1548" y="90"/>
                                </a:lnTo>
                                <a:lnTo>
                                  <a:pt x="1415" y="79"/>
                                </a:lnTo>
                                <a:lnTo>
                                  <a:pt x="1411" y="84"/>
                                </a:lnTo>
                                <a:lnTo>
                                  <a:pt x="1411" y="88"/>
                                </a:lnTo>
                                <a:lnTo>
                                  <a:pt x="1438" y="100"/>
                                </a:lnTo>
                                <a:lnTo>
                                  <a:pt x="1377" y="98"/>
                                </a:lnTo>
                                <a:lnTo>
                                  <a:pt x="1366" y="104"/>
                                </a:lnTo>
                                <a:lnTo>
                                  <a:pt x="1331" y="94"/>
                                </a:lnTo>
                                <a:lnTo>
                                  <a:pt x="1340" y="108"/>
                                </a:lnTo>
                                <a:lnTo>
                                  <a:pt x="1338" y="115"/>
                                </a:lnTo>
                                <a:lnTo>
                                  <a:pt x="1284" y="96"/>
                                </a:lnTo>
                                <a:lnTo>
                                  <a:pt x="1278" y="80"/>
                                </a:lnTo>
                                <a:lnTo>
                                  <a:pt x="1254" y="71"/>
                                </a:lnTo>
                                <a:lnTo>
                                  <a:pt x="1174" y="65"/>
                                </a:lnTo>
                                <a:lnTo>
                                  <a:pt x="1192" y="76"/>
                                </a:lnTo>
                                <a:lnTo>
                                  <a:pt x="1150" y="76"/>
                                </a:lnTo>
                                <a:lnTo>
                                  <a:pt x="1128" y="73"/>
                                </a:lnTo>
                                <a:lnTo>
                                  <a:pt x="1122" y="66"/>
                                </a:lnTo>
                                <a:lnTo>
                                  <a:pt x="1061" y="67"/>
                                </a:lnTo>
                                <a:lnTo>
                                  <a:pt x="1040" y="52"/>
                                </a:lnTo>
                                <a:lnTo>
                                  <a:pt x="1023" y="50"/>
                                </a:lnTo>
                                <a:lnTo>
                                  <a:pt x="1020" y="54"/>
                                </a:lnTo>
                                <a:lnTo>
                                  <a:pt x="1049" y="65"/>
                                </a:lnTo>
                                <a:lnTo>
                                  <a:pt x="1008" y="60"/>
                                </a:lnTo>
                                <a:lnTo>
                                  <a:pt x="1004" y="64"/>
                                </a:lnTo>
                                <a:lnTo>
                                  <a:pt x="1016" y="67"/>
                                </a:lnTo>
                                <a:lnTo>
                                  <a:pt x="975" y="73"/>
                                </a:lnTo>
                                <a:lnTo>
                                  <a:pt x="978" y="66"/>
                                </a:lnTo>
                                <a:lnTo>
                                  <a:pt x="1029" y="39"/>
                                </a:lnTo>
                                <a:lnTo>
                                  <a:pt x="1022" y="31"/>
                                </a:lnTo>
                                <a:lnTo>
                                  <a:pt x="973" y="16"/>
                                </a:lnTo>
                                <a:lnTo>
                                  <a:pt x="919" y="19"/>
                                </a:lnTo>
                                <a:lnTo>
                                  <a:pt x="922" y="11"/>
                                </a:lnTo>
                                <a:lnTo>
                                  <a:pt x="898" y="4"/>
                                </a:lnTo>
                                <a:lnTo>
                                  <a:pt x="867" y="0"/>
                                </a:lnTo>
                                <a:lnTo>
                                  <a:pt x="844" y="11"/>
                                </a:lnTo>
                                <a:lnTo>
                                  <a:pt x="839" y="24"/>
                                </a:lnTo>
                                <a:lnTo>
                                  <a:pt x="766" y="26"/>
                                </a:lnTo>
                                <a:lnTo>
                                  <a:pt x="720" y="37"/>
                                </a:lnTo>
                                <a:lnTo>
                                  <a:pt x="704" y="48"/>
                                </a:lnTo>
                                <a:lnTo>
                                  <a:pt x="719" y="61"/>
                                </a:lnTo>
                                <a:lnTo>
                                  <a:pt x="640" y="67"/>
                                </a:lnTo>
                                <a:lnTo>
                                  <a:pt x="660" y="85"/>
                                </a:lnTo>
                                <a:lnTo>
                                  <a:pt x="692" y="96"/>
                                </a:lnTo>
                                <a:lnTo>
                                  <a:pt x="678" y="98"/>
                                </a:lnTo>
                                <a:lnTo>
                                  <a:pt x="618" y="82"/>
                                </a:lnTo>
                                <a:lnTo>
                                  <a:pt x="605" y="94"/>
                                </a:lnTo>
                                <a:lnTo>
                                  <a:pt x="644" y="110"/>
                                </a:lnTo>
                                <a:lnTo>
                                  <a:pt x="600" y="104"/>
                                </a:lnTo>
                                <a:lnTo>
                                  <a:pt x="588" y="8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8" name="Freeform 137"/>
                          <p:cNvSpPr>
                            <a:spLocks noChangeAspect="1"/>
                          </p:cNvSpPr>
                          <p:nvPr/>
                        </p:nvSpPr>
                        <p:spPr bwMode="auto">
                          <a:xfrm>
                            <a:off x="2967" y="1353"/>
                            <a:ext cx="148" cy="97"/>
                          </a:xfrm>
                          <a:custGeom>
                            <a:avLst/>
                            <a:gdLst>
                              <a:gd name="T0" fmla="*/ 8 w 145"/>
                              <a:gd name="T1" fmla="*/ 34 h 99"/>
                              <a:gd name="T2" fmla="*/ 0 w 145"/>
                              <a:gd name="T3" fmla="*/ 46 h 99"/>
                              <a:gd name="T4" fmla="*/ 5 w 145"/>
                              <a:gd name="T5" fmla="*/ 51 h 99"/>
                              <a:gd name="T6" fmla="*/ 72 w 145"/>
                              <a:gd name="T7" fmla="*/ 48 h 99"/>
                              <a:gd name="T8" fmla="*/ 130 w 145"/>
                              <a:gd name="T9" fmla="*/ 53 h 99"/>
                              <a:gd name="T10" fmla="*/ 169 w 145"/>
                              <a:gd name="T11" fmla="*/ 51 h 99"/>
                              <a:gd name="T12" fmla="*/ 214 w 145"/>
                              <a:gd name="T13" fmla="*/ 55 h 99"/>
                              <a:gd name="T14" fmla="*/ 233 w 145"/>
                              <a:gd name="T15" fmla="*/ 47 h 99"/>
                              <a:gd name="T16" fmla="*/ 250 w 145"/>
                              <a:gd name="T17" fmla="*/ 46 h 99"/>
                              <a:gd name="T18" fmla="*/ 233 w 145"/>
                              <a:gd name="T19" fmla="*/ 30 h 99"/>
                              <a:gd name="T20" fmla="*/ 259 w 145"/>
                              <a:gd name="T21" fmla="*/ 30 h 99"/>
                              <a:gd name="T22" fmla="*/ 269 w 145"/>
                              <a:gd name="T23" fmla="*/ 24 h 99"/>
                              <a:gd name="T24" fmla="*/ 245 w 145"/>
                              <a:gd name="T25" fmla="*/ 24 h 99"/>
                              <a:gd name="T26" fmla="*/ 210 w 145"/>
                              <a:gd name="T27" fmla="*/ 24 h 99"/>
                              <a:gd name="T28" fmla="*/ 206 w 145"/>
                              <a:gd name="T29" fmla="*/ 13 h 99"/>
                              <a:gd name="T30" fmla="*/ 127 w 145"/>
                              <a:gd name="T31" fmla="*/ 0 h 99"/>
                              <a:gd name="T32" fmla="*/ 83 w 145"/>
                              <a:gd name="T33" fmla="*/ 11 h 99"/>
                              <a:gd name="T34" fmla="*/ 81 w 145"/>
                              <a:gd name="T35" fmla="*/ 21 h 99"/>
                              <a:gd name="T36" fmla="*/ 65 w 145"/>
                              <a:gd name="T37" fmla="*/ 24 h 99"/>
                              <a:gd name="T38" fmla="*/ 65 w 145"/>
                              <a:gd name="T39" fmla="*/ 24 h 99"/>
                              <a:gd name="T40" fmla="*/ 0 w 145"/>
                              <a:gd name="T41" fmla="*/ 24 h 99"/>
                              <a:gd name="T42" fmla="*/ 8 w 145"/>
                              <a:gd name="T43" fmla="*/ 34 h 99"/>
                              <a:gd name="T44" fmla="*/ 8 w 145"/>
                              <a:gd name="T45" fmla="*/ 34 h 99"/>
                              <a:gd name="T46" fmla="*/ 8 w 145"/>
                              <a:gd name="T47" fmla="*/ 34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99"/>
                              <a:gd name="T74" fmla="*/ 145 w 145"/>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99">
                                <a:moveTo>
                                  <a:pt x="8" y="65"/>
                                </a:moveTo>
                                <a:lnTo>
                                  <a:pt x="0" y="80"/>
                                </a:lnTo>
                                <a:lnTo>
                                  <a:pt x="5" y="91"/>
                                </a:lnTo>
                                <a:lnTo>
                                  <a:pt x="41" y="84"/>
                                </a:lnTo>
                                <a:lnTo>
                                  <a:pt x="69" y="95"/>
                                </a:lnTo>
                                <a:lnTo>
                                  <a:pt x="91" y="91"/>
                                </a:lnTo>
                                <a:lnTo>
                                  <a:pt x="114" y="98"/>
                                </a:lnTo>
                                <a:lnTo>
                                  <a:pt x="122" y="82"/>
                                </a:lnTo>
                                <a:lnTo>
                                  <a:pt x="133" y="81"/>
                                </a:lnTo>
                                <a:lnTo>
                                  <a:pt x="122" y="61"/>
                                </a:lnTo>
                                <a:lnTo>
                                  <a:pt x="138" y="61"/>
                                </a:lnTo>
                                <a:lnTo>
                                  <a:pt x="144" y="51"/>
                                </a:lnTo>
                                <a:lnTo>
                                  <a:pt x="130" y="49"/>
                                </a:lnTo>
                                <a:lnTo>
                                  <a:pt x="112" y="29"/>
                                </a:lnTo>
                                <a:lnTo>
                                  <a:pt x="110" y="13"/>
                                </a:lnTo>
                                <a:lnTo>
                                  <a:pt x="68" y="0"/>
                                </a:lnTo>
                                <a:lnTo>
                                  <a:pt x="47" y="11"/>
                                </a:lnTo>
                                <a:lnTo>
                                  <a:pt x="46" y="21"/>
                                </a:lnTo>
                                <a:lnTo>
                                  <a:pt x="34" y="25"/>
                                </a:lnTo>
                                <a:lnTo>
                                  <a:pt x="34" y="40"/>
                                </a:lnTo>
                                <a:lnTo>
                                  <a:pt x="0" y="41"/>
                                </a:lnTo>
                                <a:lnTo>
                                  <a:pt x="8" y="6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79" name="Freeform 138"/>
                          <p:cNvSpPr>
                            <a:spLocks noChangeAspect="1"/>
                          </p:cNvSpPr>
                          <p:nvPr/>
                        </p:nvSpPr>
                        <p:spPr bwMode="auto">
                          <a:xfrm>
                            <a:off x="2925" y="1318"/>
                            <a:ext cx="113" cy="46"/>
                          </a:xfrm>
                          <a:custGeom>
                            <a:avLst/>
                            <a:gdLst>
                              <a:gd name="T0" fmla="*/ 0 w 111"/>
                              <a:gd name="T1" fmla="*/ 23 h 47"/>
                              <a:gd name="T2" fmla="*/ 0 w 111"/>
                              <a:gd name="T3" fmla="*/ 23 h 47"/>
                              <a:gd name="T4" fmla="*/ 11 w 111"/>
                              <a:gd name="T5" fmla="*/ 9 h 47"/>
                              <a:gd name="T6" fmla="*/ 22 w 111"/>
                              <a:gd name="T7" fmla="*/ 8 h 47"/>
                              <a:gd name="T8" fmla="*/ 74 w 111"/>
                              <a:gd name="T9" fmla="*/ 20 h 47"/>
                              <a:gd name="T10" fmla="*/ 81 w 111"/>
                              <a:gd name="T11" fmla="*/ 15 h 47"/>
                              <a:gd name="T12" fmla="*/ 81 w 111"/>
                              <a:gd name="T13" fmla="*/ 4 h 47"/>
                              <a:gd name="T14" fmla="*/ 98 w 111"/>
                              <a:gd name="T15" fmla="*/ 0 h 47"/>
                              <a:gd name="T16" fmla="*/ 166 w 111"/>
                              <a:gd name="T17" fmla="*/ 8 h 47"/>
                              <a:gd name="T18" fmla="*/ 188 w 111"/>
                              <a:gd name="T19" fmla="*/ 23 h 47"/>
                              <a:gd name="T20" fmla="*/ 157 w 111"/>
                              <a:gd name="T21" fmla="*/ 23 h 47"/>
                              <a:gd name="T22" fmla="*/ 94 w 111"/>
                              <a:gd name="T23" fmla="*/ 23 h 47"/>
                              <a:gd name="T24" fmla="*/ 16 w 111"/>
                              <a:gd name="T25" fmla="*/ 23 h 47"/>
                              <a:gd name="T26" fmla="*/ 0 w 111"/>
                              <a:gd name="T27" fmla="*/ 23 h 47"/>
                              <a:gd name="T28" fmla="*/ 0 w 111"/>
                              <a:gd name="T29" fmla="*/ 23 h 47"/>
                              <a:gd name="T30" fmla="*/ 0 w 111"/>
                              <a:gd name="T31" fmla="*/ 23 h 47"/>
                              <a:gd name="T32" fmla="*/ 0 w 111"/>
                              <a:gd name="T33" fmla="*/ 23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7"/>
                              <a:gd name="T53" fmla="*/ 111 w 11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7">
                                <a:moveTo>
                                  <a:pt x="0" y="38"/>
                                </a:moveTo>
                                <a:lnTo>
                                  <a:pt x="0" y="26"/>
                                </a:lnTo>
                                <a:lnTo>
                                  <a:pt x="11" y="9"/>
                                </a:lnTo>
                                <a:lnTo>
                                  <a:pt x="22" y="8"/>
                                </a:lnTo>
                                <a:lnTo>
                                  <a:pt x="43" y="20"/>
                                </a:lnTo>
                                <a:lnTo>
                                  <a:pt x="50" y="15"/>
                                </a:lnTo>
                                <a:lnTo>
                                  <a:pt x="50" y="4"/>
                                </a:lnTo>
                                <a:lnTo>
                                  <a:pt x="60" y="0"/>
                                </a:lnTo>
                                <a:lnTo>
                                  <a:pt x="95" y="8"/>
                                </a:lnTo>
                                <a:lnTo>
                                  <a:pt x="110" y="35"/>
                                </a:lnTo>
                                <a:lnTo>
                                  <a:pt x="89" y="46"/>
                                </a:lnTo>
                                <a:lnTo>
                                  <a:pt x="58" y="30"/>
                                </a:lnTo>
                                <a:lnTo>
                                  <a:pt x="16" y="31"/>
                                </a:lnTo>
                                <a:lnTo>
                                  <a:pt x="0" y="3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0" name="Freeform 139"/>
                          <p:cNvSpPr>
                            <a:spLocks noChangeAspect="1"/>
                          </p:cNvSpPr>
                          <p:nvPr/>
                        </p:nvSpPr>
                        <p:spPr bwMode="auto">
                          <a:xfrm>
                            <a:off x="2924" y="1347"/>
                            <a:ext cx="92" cy="47"/>
                          </a:xfrm>
                          <a:custGeom>
                            <a:avLst/>
                            <a:gdLst>
                              <a:gd name="T0" fmla="*/ 43 w 91"/>
                              <a:gd name="T1" fmla="*/ 46 h 47"/>
                              <a:gd name="T2" fmla="*/ 32 w 91"/>
                              <a:gd name="T3" fmla="*/ 41 h 47"/>
                              <a:gd name="T4" fmla="*/ 27 w 91"/>
                              <a:gd name="T5" fmla="*/ 28 h 47"/>
                              <a:gd name="T6" fmla="*/ 0 w 91"/>
                              <a:gd name="T7" fmla="*/ 26 h 47"/>
                              <a:gd name="T8" fmla="*/ 1 w 91"/>
                              <a:gd name="T9" fmla="*/ 8 h 47"/>
                              <a:gd name="T10" fmla="*/ 1 w 91"/>
                              <a:gd name="T11" fmla="*/ 8 h 47"/>
                              <a:gd name="T12" fmla="*/ 17 w 91"/>
                              <a:gd name="T13" fmla="*/ 1 h 47"/>
                              <a:gd name="T14" fmla="*/ 90 w 91"/>
                              <a:gd name="T15" fmla="*/ 0 h 47"/>
                              <a:gd name="T16" fmla="*/ 121 w 91"/>
                              <a:gd name="T17" fmla="*/ 16 h 47"/>
                              <a:gd name="T18" fmla="*/ 120 w 91"/>
                              <a:gd name="T19" fmla="*/ 26 h 47"/>
                              <a:gd name="T20" fmla="*/ 108 w 91"/>
                              <a:gd name="T21" fmla="*/ 30 h 47"/>
                              <a:gd name="T22" fmla="*/ 108 w 91"/>
                              <a:gd name="T23" fmla="*/ 45 h 47"/>
                              <a:gd name="T24" fmla="*/ 43 w 91"/>
                              <a:gd name="T25" fmla="*/ 46 h 47"/>
                              <a:gd name="T26" fmla="*/ 43 w 91"/>
                              <a:gd name="T27" fmla="*/ 46 h 47"/>
                              <a:gd name="T28" fmla="*/ 43 w 91"/>
                              <a:gd name="T29" fmla="*/ 46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47"/>
                              <a:gd name="T47" fmla="*/ 91 w 91"/>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47">
                                <a:moveTo>
                                  <a:pt x="43" y="46"/>
                                </a:moveTo>
                                <a:lnTo>
                                  <a:pt x="32" y="41"/>
                                </a:lnTo>
                                <a:lnTo>
                                  <a:pt x="27" y="28"/>
                                </a:lnTo>
                                <a:lnTo>
                                  <a:pt x="0" y="26"/>
                                </a:lnTo>
                                <a:lnTo>
                                  <a:pt x="1" y="8"/>
                                </a:lnTo>
                                <a:lnTo>
                                  <a:pt x="17" y="1"/>
                                </a:lnTo>
                                <a:lnTo>
                                  <a:pt x="59" y="0"/>
                                </a:lnTo>
                                <a:lnTo>
                                  <a:pt x="90" y="16"/>
                                </a:lnTo>
                                <a:lnTo>
                                  <a:pt x="89" y="26"/>
                                </a:lnTo>
                                <a:lnTo>
                                  <a:pt x="77" y="30"/>
                                </a:lnTo>
                                <a:lnTo>
                                  <a:pt x="77" y="45"/>
                                </a:lnTo>
                                <a:lnTo>
                                  <a:pt x="43" y="4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1" name="Freeform 140"/>
                          <p:cNvSpPr>
                            <a:spLocks noChangeAspect="1"/>
                          </p:cNvSpPr>
                          <p:nvPr/>
                        </p:nvSpPr>
                        <p:spPr bwMode="auto">
                          <a:xfrm>
                            <a:off x="2907" y="1373"/>
                            <a:ext cx="51" cy="15"/>
                          </a:xfrm>
                          <a:custGeom>
                            <a:avLst/>
                            <a:gdLst>
                              <a:gd name="T0" fmla="*/ 0 w 50"/>
                              <a:gd name="T1" fmla="*/ 8 h 16"/>
                              <a:gd name="T2" fmla="*/ 85 w 50"/>
                              <a:gd name="T3" fmla="*/ 8 h 16"/>
                              <a:gd name="T4" fmla="*/ 75 w 50"/>
                              <a:gd name="T5" fmla="*/ 2 h 16"/>
                              <a:gd name="T6" fmla="*/ 17 w 50"/>
                              <a:gd name="T7" fmla="*/ 0 h 16"/>
                              <a:gd name="T8" fmla="*/ 0 w 50"/>
                              <a:gd name="T9" fmla="*/ 8 h 16"/>
                              <a:gd name="T10" fmla="*/ 0 w 50"/>
                              <a:gd name="T11" fmla="*/ 8 h 16"/>
                              <a:gd name="T12" fmla="*/ 0 w 50"/>
                              <a:gd name="T13" fmla="*/ 8 h 16"/>
                              <a:gd name="T14" fmla="*/ 0 60000 65536"/>
                              <a:gd name="T15" fmla="*/ 0 60000 65536"/>
                              <a:gd name="T16" fmla="*/ 0 60000 65536"/>
                              <a:gd name="T17" fmla="*/ 0 60000 65536"/>
                              <a:gd name="T18" fmla="*/ 0 60000 65536"/>
                              <a:gd name="T19" fmla="*/ 0 60000 65536"/>
                              <a:gd name="T20" fmla="*/ 0 60000 65536"/>
                              <a:gd name="T21" fmla="*/ 0 w 50"/>
                              <a:gd name="T22" fmla="*/ 0 h 16"/>
                              <a:gd name="T23" fmla="*/ 50 w 5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6">
                                <a:moveTo>
                                  <a:pt x="0" y="13"/>
                                </a:moveTo>
                                <a:lnTo>
                                  <a:pt x="49" y="15"/>
                                </a:lnTo>
                                <a:lnTo>
                                  <a:pt x="44" y="2"/>
                                </a:lnTo>
                                <a:lnTo>
                                  <a:pt x="17" y="0"/>
                                </a:lnTo>
                                <a:lnTo>
                                  <a:pt x="0" y="1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2" name="Freeform 141"/>
                          <p:cNvSpPr>
                            <a:spLocks noChangeAspect="1"/>
                          </p:cNvSpPr>
                          <p:nvPr/>
                        </p:nvSpPr>
                        <p:spPr bwMode="auto">
                          <a:xfrm>
                            <a:off x="3026" y="1505"/>
                            <a:ext cx="61" cy="57"/>
                          </a:xfrm>
                          <a:custGeom>
                            <a:avLst/>
                            <a:gdLst>
                              <a:gd name="T0" fmla="*/ 35 w 61"/>
                              <a:gd name="T1" fmla="*/ 56 h 57"/>
                              <a:gd name="T2" fmla="*/ 30 w 61"/>
                              <a:gd name="T3" fmla="*/ 32 h 57"/>
                              <a:gd name="T4" fmla="*/ 7 w 61"/>
                              <a:gd name="T5" fmla="*/ 6 h 57"/>
                              <a:gd name="T6" fmla="*/ 0 w 61"/>
                              <a:gd name="T7" fmla="*/ 3 h 57"/>
                              <a:gd name="T8" fmla="*/ 14 w 61"/>
                              <a:gd name="T9" fmla="*/ 0 h 57"/>
                              <a:gd name="T10" fmla="*/ 42 w 61"/>
                              <a:gd name="T11" fmla="*/ 8 h 57"/>
                              <a:gd name="T12" fmla="*/ 44 w 61"/>
                              <a:gd name="T13" fmla="*/ 18 h 57"/>
                              <a:gd name="T14" fmla="*/ 58 w 61"/>
                              <a:gd name="T15" fmla="*/ 33 h 57"/>
                              <a:gd name="T16" fmla="*/ 60 w 61"/>
                              <a:gd name="T17" fmla="*/ 42 h 57"/>
                              <a:gd name="T18" fmla="*/ 45 w 61"/>
                              <a:gd name="T19" fmla="*/ 42 h 57"/>
                              <a:gd name="T20" fmla="*/ 35 w 61"/>
                              <a:gd name="T21" fmla="*/ 56 h 57"/>
                              <a:gd name="T22" fmla="*/ 35 w 61"/>
                              <a:gd name="T23" fmla="*/ 56 h 57"/>
                              <a:gd name="T24" fmla="*/ 35 w 6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35" y="56"/>
                                </a:moveTo>
                                <a:lnTo>
                                  <a:pt x="30" y="32"/>
                                </a:lnTo>
                                <a:lnTo>
                                  <a:pt x="7" y="6"/>
                                </a:lnTo>
                                <a:lnTo>
                                  <a:pt x="0" y="3"/>
                                </a:lnTo>
                                <a:lnTo>
                                  <a:pt x="14" y="0"/>
                                </a:lnTo>
                                <a:lnTo>
                                  <a:pt x="42" y="8"/>
                                </a:lnTo>
                                <a:lnTo>
                                  <a:pt x="44" y="18"/>
                                </a:lnTo>
                                <a:lnTo>
                                  <a:pt x="58" y="33"/>
                                </a:lnTo>
                                <a:lnTo>
                                  <a:pt x="60" y="42"/>
                                </a:lnTo>
                                <a:lnTo>
                                  <a:pt x="45" y="42"/>
                                </a:lnTo>
                                <a:lnTo>
                                  <a:pt x="35" y="5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3" name="Freeform 142"/>
                          <p:cNvSpPr>
                            <a:spLocks noChangeAspect="1"/>
                          </p:cNvSpPr>
                          <p:nvPr/>
                        </p:nvSpPr>
                        <p:spPr bwMode="auto">
                          <a:xfrm>
                            <a:off x="2475" y="1375"/>
                            <a:ext cx="38" cy="22"/>
                          </a:xfrm>
                          <a:custGeom>
                            <a:avLst/>
                            <a:gdLst>
                              <a:gd name="T0" fmla="*/ 8 w 37"/>
                              <a:gd name="T1" fmla="*/ 0 h 23"/>
                              <a:gd name="T2" fmla="*/ 0 w 37"/>
                              <a:gd name="T3" fmla="*/ 11 h 23"/>
                              <a:gd name="T4" fmla="*/ 9 w 37"/>
                              <a:gd name="T5" fmla="*/ 11 h 23"/>
                              <a:gd name="T6" fmla="*/ 58 w 37"/>
                              <a:gd name="T7" fmla="*/ 11 h 23"/>
                              <a:gd name="T8" fmla="*/ 62 w 37"/>
                              <a:gd name="T9" fmla="*/ 11 h 23"/>
                              <a:gd name="T10" fmla="*/ 78 w 37"/>
                              <a:gd name="T11" fmla="*/ 11 h 23"/>
                              <a:gd name="T12" fmla="*/ 64 w 37"/>
                              <a:gd name="T13" fmla="*/ 0 h 23"/>
                              <a:gd name="T14" fmla="*/ 8 w 37"/>
                              <a:gd name="T15" fmla="*/ 0 h 23"/>
                              <a:gd name="T16" fmla="*/ 8 w 37"/>
                              <a:gd name="T17" fmla="*/ 0 h 23"/>
                              <a:gd name="T18" fmla="*/ 8 w 3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3"/>
                              <a:gd name="T32" fmla="*/ 37 w 3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3">
                                <a:moveTo>
                                  <a:pt x="8" y="0"/>
                                </a:moveTo>
                                <a:lnTo>
                                  <a:pt x="0" y="11"/>
                                </a:lnTo>
                                <a:lnTo>
                                  <a:pt x="9" y="18"/>
                                </a:lnTo>
                                <a:lnTo>
                                  <a:pt x="26" y="14"/>
                                </a:lnTo>
                                <a:lnTo>
                                  <a:pt x="28" y="22"/>
                                </a:lnTo>
                                <a:lnTo>
                                  <a:pt x="36" y="16"/>
                                </a:lnTo>
                                <a:lnTo>
                                  <a:pt x="29" y="0"/>
                                </a:lnTo>
                                <a:lnTo>
                                  <a:pt x="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4" name="Freeform 143"/>
                          <p:cNvSpPr>
                            <a:spLocks noChangeAspect="1"/>
                          </p:cNvSpPr>
                          <p:nvPr/>
                        </p:nvSpPr>
                        <p:spPr bwMode="auto">
                          <a:xfrm>
                            <a:off x="2728" y="1327"/>
                            <a:ext cx="44" cy="52"/>
                          </a:xfrm>
                          <a:custGeom>
                            <a:avLst/>
                            <a:gdLst>
                              <a:gd name="T0" fmla="*/ 11 w 43"/>
                              <a:gd name="T1" fmla="*/ 15 h 54"/>
                              <a:gd name="T2" fmla="*/ 53 w 43"/>
                              <a:gd name="T3" fmla="*/ 15 h 54"/>
                              <a:gd name="T4" fmla="*/ 53 w 43"/>
                              <a:gd name="T5" fmla="*/ 15 h 54"/>
                              <a:gd name="T6" fmla="*/ 62 w 43"/>
                              <a:gd name="T7" fmla="*/ 13 h 54"/>
                              <a:gd name="T8" fmla="*/ 81 w 43"/>
                              <a:gd name="T9" fmla="*/ 13 h 54"/>
                              <a:gd name="T10" fmla="*/ 81 w 43"/>
                              <a:gd name="T11" fmla="*/ 13 h 54"/>
                              <a:gd name="T12" fmla="*/ 63 w 43"/>
                              <a:gd name="T13" fmla="*/ 13 h 54"/>
                              <a:gd name="T14" fmla="*/ 71 w 43"/>
                              <a:gd name="T15" fmla="*/ 0 h 54"/>
                              <a:gd name="T16" fmla="*/ 9 w 43"/>
                              <a:gd name="T17" fmla="*/ 10 h 54"/>
                              <a:gd name="T18" fmla="*/ 0 w 43"/>
                              <a:gd name="T19" fmla="*/ 13 h 54"/>
                              <a:gd name="T20" fmla="*/ 1 w 43"/>
                              <a:gd name="T21" fmla="*/ 13 h 54"/>
                              <a:gd name="T22" fmla="*/ 9 w 43"/>
                              <a:gd name="T23" fmla="*/ 13 h 54"/>
                              <a:gd name="T24" fmla="*/ 11 w 43"/>
                              <a:gd name="T25" fmla="*/ 15 h 54"/>
                              <a:gd name="T26" fmla="*/ 11 w 43"/>
                              <a:gd name="T27" fmla="*/ 15 h 54"/>
                              <a:gd name="T28" fmla="*/ 11 w 43"/>
                              <a:gd name="T29" fmla="*/ 15 h 54"/>
                              <a:gd name="T30" fmla="*/ 11 w 43"/>
                              <a:gd name="T31" fmla="*/ 15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4"/>
                              <a:gd name="T50" fmla="*/ 43 w 4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4">
                                <a:moveTo>
                                  <a:pt x="11" y="53"/>
                                </a:moveTo>
                                <a:lnTo>
                                  <a:pt x="22" y="53"/>
                                </a:lnTo>
                                <a:lnTo>
                                  <a:pt x="31" y="31"/>
                                </a:lnTo>
                                <a:lnTo>
                                  <a:pt x="42" y="29"/>
                                </a:lnTo>
                                <a:lnTo>
                                  <a:pt x="42" y="21"/>
                                </a:lnTo>
                                <a:lnTo>
                                  <a:pt x="32" y="21"/>
                                </a:lnTo>
                                <a:lnTo>
                                  <a:pt x="37" y="0"/>
                                </a:lnTo>
                                <a:lnTo>
                                  <a:pt x="9" y="10"/>
                                </a:lnTo>
                                <a:lnTo>
                                  <a:pt x="0" y="21"/>
                                </a:lnTo>
                                <a:lnTo>
                                  <a:pt x="1" y="39"/>
                                </a:lnTo>
                                <a:lnTo>
                                  <a:pt x="9" y="45"/>
                                </a:lnTo>
                                <a:lnTo>
                                  <a:pt x="11" y="5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5" name="Freeform 144"/>
                          <p:cNvSpPr>
                            <a:spLocks noChangeAspect="1"/>
                          </p:cNvSpPr>
                          <p:nvPr/>
                        </p:nvSpPr>
                        <p:spPr bwMode="auto">
                          <a:xfrm>
                            <a:off x="2686" y="1471"/>
                            <a:ext cx="10" cy="12"/>
                          </a:xfrm>
                          <a:custGeom>
                            <a:avLst/>
                            <a:gdLst>
                              <a:gd name="T0" fmla="*/ 0 w 10"/>
                              <a:gd name="T1" fmla="*/ 10 h 12"/>
                              <a:gd name="T2" fmla="*/ 6 w 10"/>
                              <a:gd name="T3" fmla="*/ 0 h 12"/>
                              <a:gd name="T4" fmla="*/ 9 w 10"/>
                              <a:gd name="T5" fmla="*/ 11 h 12"/>
                              <a:gd name="T6" fmla="*/ 9 w 10"/>
                              <a:gd name="T7" fmla="*/ 11 h 12"/>
                              <a:gd name="T8" fmla="*/ 0 w 10"/>
                              <a:gd name="T9" fmla="*/ 10 h 12"/>
                              <a:gd name="T10" fmla="*/ 0 w 10"/>
                              <a:gd name="T11" fmla="*/ 10 h 12"/>
                              <a:gd name="T12" fmla="*/ 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0" y="10"/>
                                </a:moveTo>
                                <a:lnTo>
                                  <a:pt x="6" y="0"/>
                                </a:lnTo>
                                <a:lnTo>
                                  <a:pt x="9" y="11"/>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6" name="Freeform 145"/>
                          <p:cNvSpPr>
                            <a:spLocks noChangeAspect="1"/>
                          </p:cNvSpPr>
                          <p:nvPr/>
                        </p:nvSpPr>
                        <p:spPr bwMode="auto">
                          <a:xfrm>
                            <a:off x="2747" y="1496"/>
                            <a:ext cx="127" cy="49"/>
                          </a:xfrm>
                          <a:custGeom>
                            <a:avLst/>
                            <a:gdLst>
                              <a:gd name="T0" fmla="*/ 0 w 125"/>
                              <a:gd name="T1" fmla="*/ 25 h 50"/>
                              <a:gd name="T2" fmla="*/ 3 w 125"/>
                              <a:gd name="T3" fmla="*/ 25 h 50"/>
                              <a:gd name="T4" fmla="*/ 6 w 125"/>
                              <a:gd name="T5" fmla="*/ 25 h 50"/>
                              <a:gd name="T6" fmla="*/ 5 w 125"/>
                              <a:gd name="T7" fmla="*/ 25 h 50"/>
                              <a:gd name="T8" fmla="*/ 5 w 125"/>
                              <a:gd name="T9" fmla="*/ 25 h 50"/>
                              <a:gd name="T10" fmla="*/ 15 w 125"/>
                              <a:gd name="T11" fmla="*/ 25 h 50"/>
                              <a:gd name="T12" fmla="*/ 16 w 125"/>
                              <a:gd name="T13" fmla="*/ 25 h 50"/>
                              <a:gd name="T14" fmla="*/ 74 w 125"/>
                              <a:gd name="T15" fmla="*/ 25 h 50"/>
                              <a:gd name="T16" fmla="*/ 76 w 125"/>
                              <a:gd name="T17" fmla="*/ 25 h 50"/>
                              <a:gd name="T18" fmla="*/ 102 w 125"/>
                              <a:gd name="T19" fmla="*/ 25 h 50"/>
                              <a:gd name="T20" fmla="*/ 175 w 125"/>
                              <a:gd name="T21" fmla="*/ 25 h 50"/>
                              <a:gd name="T22" fmla="*/ 200 w 125"/>
                              <a:gd name="T23" fmla="*/ 18 h 50"/>
                              <a:gd name="T24" fmla="*/ 190 w 125"/>
                              <a:gd name="T25" fmla="*/ 3 h 50"/>
                              <a:gd name="T26" fmla="*/ 150 w 125"/>
                              <a:gd name="T27" fmla="*/ 0 h 50"/>
                              <a:gd name="T28" fmla="*/ 136 w 125"/>
                              <a:gd name="T29" fmla="*/ 6 h 50"/>
                              <a:gd name="T30" fmla="*/ 106 w 125"/>
                              <a:gd name="T31" fmla="*/ 3 h 50"/>
                              <a:gd name="T32" fmla="*/ 85 w 125"/>
                              <a:gd name="T33" fmla="*/ 18 h 50"/>
                              <a:gd name="T34" fmla="*/ 86 w 125"/>
                              <a:gd name="T35" fmla="*/ 25 h 50"/>
                              <a:gd name="T36" fmla="*/ 0 w 125"/>
                              <a:gd name="T37" fmla="*/ 25 h 50"/>
                              <a:gd name="T38" fmla="*/ 0 w 125"/>
                              <a:gd name="T39" fmla="*/ 25 h 50"/>
                              <a:gd name="T40" fmla="*/ 0 w 125"/>
                              <a:gd name="T41" fmla="*/ 25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50"/>
                              <a:gd name="T65" fmla="*/ 125 w 12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50">
                                <a:moveTo>
                                  <a:pt x="0" y="29"/>
                                </a:moveTo>
                                <a:lnTo>
                                  <a:pt x="3" y="31"/>
                                </a:lnTo>
                                <a:lnTo>
                                  <a:pt x="6" y="36"/>
                                </a:lnTo>
                                <a:lnTo>
                                  <a:pt x="5" y="40"/>
                                </a:lnTo>
                                <a:lnTo>
                                  <a:pt x="15" y="42"/>
                                </a:lnTo>
                                <a:lnTo>
                                  <a:pt x="16" y="42"/>
                                </a:lnTo>
                                <a:lnTo>
                                  <a:pt x="43" y="38"/>
                                </a:lnTo>
                                <a:lnTo>
                                  <a:pt x="45" y="43"/>
                                </a:lnTo>
                                <a:lnTo>
                                  <a:pt x="67" y="49"/>
                                </a:lnTo>
                                <a:lnTo>
                                  <a:pt x="107" y="41"/>
                                </a:lnTo>
                                <a:lnTo>
                                  <a:pt x="124" y="18"/>
                                </a:lnTo>
                                <a:lnTo>
                                  <a:pt x="117" y="3"/>
                                </a:lnTo>
                                <a:lnTo>
                                  <a:pt x="91" y="0"/>
                                </a:lnTo>
                                <a:lnTo>
                                  <a:pt x="84" y="6"/>
                                </a:lnTo>
                                <a:lnTo>
                                  <a:pt x="69" y="3"/>
                                </a:lnTo>
                                <a:lnTo>
                                  <a:pt x="54" y="18"/>
                                </a:lnTo>
                                <a:lnTo>
                                  <a:pt x="55" y="26"/>
                                </a:lnTo>
                                <a:lnTo>
                                  <a:pt x="0" y="2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7" name="Freeform 146"/>
                          <p:cNvSpPr>
                            <a:spLocks noChangeAspect="1"/>
                          </p:cNvSpPr>
                          <p:nvPr/>
                        </p:nvSpPr>
                        <p:spPr bwMode="auto">
                          <a:xfrm>
                            <a:off x="2690" y="1522"/>
                            <a:ext cx="73" cy="36"/>
                          </a:xfrm>
                          <a:custGeom>
                            <a:avLst/>
                            <a:gdLst>
                              <a:gd name="T0" fmla="*/ 15 w 72"/>
                              <a:gd name="T1" fmla="*/ 35 h 36"/>
                              <a:gd name="T2" fmla="*/ 11 w 72"/>
                              <a:gd name="T3" fmla="*/ 25 h 36"/>
                              <a:gd name="T4" fmla="*/ 2 w 72"/>
                              <a:gd name="T5" fmla="*/ 29 h 36"/>
                              <a:gd name="T6" fmla="*/ 0 w 72"/>
                              <a:gd name="T7" fmla="*/ 22 h 36"/>
                              <a:gd name="T8" fmla="*/ 15 w 72"/>
                              <a:gd name="T9" fmla="*/ 2 h 36"/>
                              <a:gd name="T10" fmla="*/ 25 w 72"/>
                              <a:gd name="T11" fmla="*/ 0 h 36"/>
                              <a:gd name="T12" fmla="*/ 87 w 72"/>
                              <a:gd name="T13" fmla="*/ 2 h 36"/>
                              <a:gd name="T14" fmla="*/ 92 w 72"/>
                              <a:gd name="T15" fmla="*/ 13 h 36"/>
                              <a:gd name="T16" fmla="*/ 102 w 72"/>
                              <a:gd name="T17" fmla="*/ 15 h 36"/>
                              <a:gd name="T18" fmla="*/ 98 w 72"/>
                              <a:gd name="T19" fmla="*/ 26 h 36"/>
                              <a:gd name="T20" fmla="*/ 86 w 72"/>
                              <a:gd name="T21" fmla="*/ 25 h 36"/>
                              <a:gd name="T22" fmla="*/ 79 w 72"/>
                              <a:gd name="T23" fmla="*/ 34 h 36"/>
                              <a:gd name="T24" fmla="*/ 70 w 72"/>
                              <a:gd name="T25" fmla="*/ 25 h 36"/>
                              <a:gd name="T26" fmla="*/ 15 w 72"/>
                              <a:gd name="T27" fmla="*/ 35 h 36"/>
                              <a:gd name="T28" fmla="*/ 15 w 72"/>
                              <a:gd name="T29" fmla="*/ 35 h 36"/>
                              <a:gd name="T30" fmla="*/ 15 w 72"/>
                              <a:gd name="T31" fmla="*/ 35 h 36"/>
                              <a:gd name="T32" fmla="*/ 15 w 72"/>
                              <a:gd name="T33" fmla="*/ 3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6"/>
                              <a:gd name="T53" fmla="*/ 72 w 7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6">
                                <a:moveTo>
                                  <a:pt x="15" y="35"/>
                                </a:moveTo>
                                <a:lnTo>
                                  <a:pt x="11" y="25"/>
                                </a:lnTo>
                                <a:lnTo>
                                  <a:pt x="2" y="29"/>
                                </a:lnTo>
                                <a:lnTo>
                                  <a:pt x="0" y="22"/>
                                </a:lnTo>
                                <a:lnTo>
                                  <a:pt x="15" y="2"/>
                                </a:lnTo>
                                <a:lnTo>
                                  <a:pt x="25" y="0"/>
                                </a:lnTo>
                                <a:lnTo>
                                  <a:pt x="56" y="2"/>
                                </a:lnTo>
                                <a:lnTo>
                                  <a:pt x="61" y="13"/>
                                </a:lnTo>
                                <a:lnTo>
                                  <a:pt x="71" y="15"/>
                                </a:lnTo>
                                <a:lnTo>
                                  <a:pt x="67" y="26"/>
                                </a:lnTo>
                                <a:lnTo>
                                  <a:pt x="55" y="25"/>
                                </a:lnTo>
                                <a:lnTo>
                                  <a:pt x="48" y="34"/>
                                </a:lnTo>
                                <a:lnTo>
                                  <a:pt x="39" y="25"/>
                                </a:lnTo>
                                <a:lnTo>
                                  <a:pt x="15"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8" name="Freeform 147"/>
                          <p:cNvSpPr>
                            <a:spLocks noChangeAspect="1"/>
                          </p:cNvSpPr>
                          <p:nvPr/>
                        </p:nvSpPr>
                        <p:spPr bwMode="auto">
                          <a:xfrm>
                            <a:off x="2914" y="1622"/>
                            <a:ext cx="33" cy="62"/>
                          </a:xfrm>
                          <a:custGeom>
                            <a:avLst/>
                            <a:gdLst>
                              <a:gd name="T0" fmla="*/ 58 w 32"/>
                              <a:gd name="T1" fmla="*/ 20 h 63"/>
                              <a:gd name="T2" fmla="*/ 76 w 32"/>
                              <a:gd name="T3" fmla="*/ 31 h 63"/>
                              <a:gd name="T4" fmla="*/ 76 w 32"/>
                              <a:gd name="T5" fmla="*/ 31 h 63"/>
                              <a:gd name="T6" fmla="*/ 15 w 32"/>
                              <a:gd name="T7" fmla="*/ 31 h 63"/>
                              <a:gd name="T8" fmla="*/ 15 w 32"/>
                              <a:gd name="T9" fmla="*/ 31 h 63"/>
                              <a:gd name="T10" fmla="*/ 1 w 32"/>
                              <a:gd name="T11" fmla="*/ 31 h 63"/>
                              <a:gd name="T12" fmla="*/ 0 w 32"/>
                              <a:gd name="T13" fmla="*/ 16 h 63"/>
                              <a:gd name="T14" fmla="*/ 0 w 32"/>
                              <a:gd name="T15" fmla="*/ 16 h 63"/>
                              <a:gd name="T16" fmla="*/ 6 w 32"/>
                              <a:gd name="T17" fmla="*/ 0 h 63"/>
                              <a:gd name="T18" fmla="*/ 11 w 32"/>
                              <a:gd name="T19" fmla="*/ 4 h 63"/>
                              <a:gd name="T20" fmla="*/ 58 w 32"/>
                              <a:gd name="T21" fmla="*/ 20 h 63"/>
                              <a:gd name="T22" fmla="*/ 58 w 32"/>
                              <a:gd name="T23" fmla="*/ 20 h 63"/>
                              <a:gd name="T24" fmla="*/ 58 w 32"/>
                              <a:gd name="T25" fmla="*/ 2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63"/>
                              <a:gd name="T41" fmla="*/ 32 w 32"/>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63">
                                <a:moveTo>
                                  <a:pt x="22" y="20"/>
                                </a:moveTo>
                                <a:lnTo>
                                  <a:pt x="31" y="36"/>
                                </a:lnTo>
                                <a:lnTo>
                                  <a:pt x="31" y="44"/>
                                </a:lnTo>
                                <a:lnTo>
                                  <a:pt x="15" y="61"/>
                                </a:lnTo>
                                <a:lnTo>
                                  <a:pt x="15" y="62"/>
                                </a:lnTo>
                                <a:lnTo>
                                  <a:pt x="1" y="50"/>
                                </a:lnTo>
                                <a:lnTo>
                                  <a:pt x="0" y="16"/>
                                </a:lnTo>
                                <a:lnTo>
                                  <a:pt x="6" y="0"/>
                                </a:lnTo>
                                <a:lnTo>
                                  <a:pt x="11" y="4"/>
                                </a:lnTo>
                                <a:lnTo>
                                  <a:pt x="22"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9" name="Freeform 148"/>
                          <p:cNvSpPr>
                            <a:spLocks noChangeAspect="1"/>
                          </p:cNvSpPr>
                          <p:nvPr/>
                        </p:nvSpPr>
                        <p:spPr bwMode="auto">
                          <a:xfrm>
                            <a:off x="2855" y="1504"/>
                            <a:ext cx="111" cy="56"/>
                          </a:xfrm>
                          <a:custGeom>
                            <a:avLst/>
                            <a:gdLst>
                              <a:gd name="T0" fmla="*/ 5 w 109"/>
                              <a:gd name="T1" fmla="*/ 28 h 57"/>
                              <a:gd name="T2" fmla="*/ 62 w 109"/>
                              <a:gd name="T3" fmla="*/ 28 h 57"/>
                              <a:gd name="T4" fmla="*/ 116 w 109"/>
                              <a:gd name="T5" fmla="*/ 28 h 57"/>
                              <a:gd name="T6" fmla="*/ 149 w 109"/>
                              <a:gd name="T7" fmla="*/ 28 h 57"/>
                              <a:gd name="T8" fmla="*/ 171 w 109"/>
                              <a:gd name="T9" fmla="*/ 18 h 57"/>
                              <a:gd name="T10" fmla="*/ 186 w 109"/>
                              <a:gd name="T11" fmla="*/ 11 h 57"/>
                              <a:gd name="T12" fmla="*/ 171 w 109"/>
                              <a:gd name="T13" fmla="*/ 3 h 57"/>
                              <a:gd name="T14" fmla="*/ 168 w 109"/>
                              <a:gd name="T15" fmla="*/ 3 h 57"/>
                              <a:gd name="T16" fmla="*/ 128 w 109"/>
                              <a:gd name="T17" fmla="*/ 0 h 57"/>
                              <a:gd name="T18" fmla="*/ 66 w 109"/>
                              <a:gd name="T19" fmla="*/ 14 h 57"/>
                              <a:gd name="T20" fmla="*/ 17 w 109"/>
                              <a:gd name="T21" fmla="*/ 10 h 57"/>
                              <a:gd name="T22" fmla="*/ 0 w 109"/>
                              <a:gd name="T23" fmla="*/ 28 h 57"/>
                              <a:gd name="T24" fmla="*/ 5 w 109"/>
                              <a:gd name="T25" fmla="*/ 28 h 57"/>
                              <a:gd name="T26" fmla="*/ 5 w 109"/>
                              <a:gd name="T27" fmla="*/ 28 h 57"/>
                              <a:gd name="T28" fmla="*/ 5 w 109"/>
                              <a:gd name="T29" fmla="*/ 2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57"/>
                              <a:gd name="T47" fmla="*/ 109 w 109"/>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57">
                                <a:moveTo>
                                  <a:pt x="5" y="36"/>
                                </a:moveTo>
                                <a:lnTo>
                                  <a:pt x="31" y="56"/>
                                </a:lnTo>
                                <a:lnTo>
                                  <a:pt x="68" y="48"/>
                                </a:lnTo>
                                <a:lnTo>
                                  <a:pt x="83" y="44"/>
                                </a:lnTo>
                                <a:lnTo>
                                  <a:pt x="98" y="18"/>
                                </a:lnTo>
                                <a:lnTo>
                                  <a:pt x="108" y="11"/>
                                </a:lnTo>
                                <a:lnTo>
                                  <a:pt x="98" y="3"/>
                                </a:lnTo>
                                <a:lnTo>
                                  <a:pt x="96" y="3"/>
                                </a:lnTo>
                                <a:lnTo>
                                  <a:pt x="74" y="0"/>
                                </a:lnTo>
                                <a:lnTo>
                                  <a:pt x="35" y="14"/>
                                </a:lnTo>
                                <a:lnTo>
                                  <a:pt x="17" y="10"/>
                                </a:lnTo>
                                <a:lnTo>
                                  <a:pt x="0" y="33"/>
                                </a:lnTo>
                                <a:lnTo>
                                  <a:pt x="5" y="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0" name="Freeform 149"/>
                          <p:cNvSpPr>
                            <a:spLocks noChangeAspect="1"/>
                          </p:cNvSpPr>
                          <p:nvPr/>
                        </p:nvSpPr>
                        <p:spPr bwMode="auto">
                          <a:xfrm>
                            <a:off x="3304" y="986"/>
                            <a:ext cx="181" cy="105"/>
                          </a:xfrm>
                          <a:custGeom>
                            <a:avLst/>
                            <a:gdLst>
                              <a:gd name="T0" fmla="*/ 2 w 178"/>
                              <a:gd name="T1" fmla="*/ 89 h 105"/>
                              <a:gd name="T2" fmla="*/ 66 w 178"/>
                              <a:gd name="T3" fmla="*/ 100 h 105"/>
                              <a:gd name="T4" fmla="*/ 147 w 178"/>
                              <a:gd name="T5" fmla="*/ 104 h 105"/>
                              <a:gd name="T6" fmla="*/ 87 w 178"/>
                              <a:gd name="T7" fmla="*/ 89 h 105"/>
                              <a:gd name="T8" fmla="*/ 77 w 178"/>
                              <a:gd name="T9" fmla="*/ 73 h 105"/>
                              <a:gd name="T10" fmla="*/ 82 w 178"/>
                              <a:gd name="T11" fmla="*/ 65 h 105"/>
                              <a:gd name="T12" fmla="*/ 155 w 178"/>
                              <a:gd name="T13" fmla="*/ 31 h 105"/>
                              <a:gd name="T14" fmla="*/ 295 w 178"/>
                              <a:gd name="T15" fmla="*/ 11 h 105"/>
                              <a:gd name="T16" fmla="*/ 293 w 178"/>
                              <a:gd name="T17" fmla="*/ 3 h 105"/>
                              <a:gd name="T18" fmla="*/ 264 w 178"/>
                              <a:gd name="T19" fmla="*/ 0 h 105"/>
                              <a:gd name="T20" fmla="*/ 218 w 178"/>
                              <a:gd name="T21" fmla="*/ 9 h 105"/>
                              <a:gd name="T22" fmla="*/ 143 w 178"/>
                              <a:gd name="T23" fmla="*/ 11 h 105"/>
                              <a:gd name="T24" fmla="*/ 29 w 178"/>
                              <a:gd name="T25" fmla="*/ 31 h 105"/>
                              <a:gd name="T26" fmla="*/ 26 w 178"/>
                              <a:gd name="T27" fmla="*/ 45 h 105"/>
                              <a:gd name="T28" fmla="*/ 16 w 178"/>
                              <a:gd name="T29" fmla="*/ 53 h 105"/>
                              <a:gd name="T30" fmla="*/ 23 w 178"/>
                              <a:gd name="T31" fmla="*/ 58 h 105"/>
                              <a:gd name="T32" fmla="*/ 6 w 178"/>
                              <a:gd name="T33" fmla="*/ 70 h 105"/>
                              <a:gd name="T34" fmla="*/ 11 w 178"/>
                              <a:gd name="T35" fmla="*/ 76 h 105"/>
                              <a:gd name="T36" fmla="*/ 0 w 178"/>
                              <a:gd name="T37" fmla="*/ 80 h 105"/>
                              <a:gd name="T38" fmla="*/ 2 w 178"/>
                              <a:gd name="T39" fmla="*/ 89 h 105"/>
                              <a:gd name="T40" fmla="*/ 2 w 178"/>
                              <a:gd name="T41" fmla="*/ 89 h 105"/>
                              <a:gd name="T42" fmla="*/ 2 w 178"/>
                              <a:gd name="T43" fmla="*/ 89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05"/>
                              <a:gd name="T68" fmla="*/ 178 w 178"/>
                              <a:gd name="T69" fmla="*/ 105 h 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05">
                                <a:moveTo>
                                  <a:pt x="2" y="89"/>
                                </a:moveTo>
                                <a:lnTo>
                                  <a:pt x="35" y="100"/>
                                </a:lnTo>
                                <a:lnTo>
                                  <a:pt x="87" y="104"/>
                                </a:lnTo>
                                <a:lnTo>
                                  <a:pt x="56" y="89"/>
                                </a:lnTo>
                                <a:lnTo>
                                  <a:pt x="46" y="73"/>
                                </a:lnTo>
                                <a:lnTo>
                                  <a:pt x="51" y="65"/>
                                </a:lnTo>
                                <a:lnTo>
                                  <a:pt x="91" y="31"/>
                                </a:lnTo>
                                <a:lnTo>
                                  <a:pt x="177" y="11"/>
                                </a:lnTo>
                                <a:lnTo>
                                  <a:pt x="175" y="3"/>
                                </a:lnTo>
                                <a:lnTo>
                                  <a:pt x="157" y="0"/>
                                </a:lnTo>
                                <a:lnTo>
                                  <a:pt x="132" y="9"/>
                                </a:lnTo>
                                <a:lnTo>
                                  <a:pt x="85" y="11"/>
                                </a:lnTo>
                                <a:lnTo>
                                  <a:pt x="29" y="31"/>
                                </a:lnTo>
                                <a:lnTo>
                                  <a:pt x="26" y="45"/>
                                </a:lnTo>
                                <a:lnTo>
                                  <a:pt x="16" y="53"/>
                                </a:lnTo>
                                <a:lnTo>
                                  <a:pt x="23" y="58"/>
                                </a:lnTo>
                                <a:lnTo>
                                  <a:pt x="6" y="70"/>
                                </a:lnTo>
                                <a:lnTo>
                                  <a:pt x="11" y="76"/>
                                </a:lnTo>
                                <a:lnTo>
                                  <a:pt x="0" y="80"/>
                                </a:lnTo>
                                <a:lnTo>
                                  <a:pt x="2" y="8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1" name="Freeform 150"/>
                          <p:cNvSpPr>
                            <a:spLocks noChangeAspect="1"/>
                          </p:cNvSpPr>
                          <p:nvPr/>
                        </p:nvSpPr>
                        <p:spPr bwMode="auto">
                          <a:xfrm>
                            <a:off x="3278" y="1109"/>
                            <a:ext cx="28" cy="14"/>
                          </a:xfrm>
                          <a:custGeom>
                            <a:avLst/>
                            <a:gdLst>
                              <a:gd name="T0" fmla="*/ 6 w 27"/>
                              <a:gd name="T1" fmla="*/ 7 h 15"/>
                              <a:gd name="T2" fmla="*/ 65 w 27"/>
                              <a:gd name="T3" fmla="*/ 7 h 15"/>
                              <a:gd name="T4" fmla="*/ 75 w 27"/>
                              <a:gd name="T5" fmla="*/ 6 h 15"/>
                              <a:gd name="T6" fmla="*/ 7 w 27"/>
                              <a:gd name="T7" fmla="*/ 0 h 15"/>
                              <a:gd name="T8" fmla="*/ 0 w 27"/>
                              <a:gd name="T9" fmla="*/ 6 h 15"/>
                              <a:gd name="T10" fmla="*/ 6 w 27"/>
                              <a:gd name="T11" fmla="*/ 7 h 15"/>
                              <a:gd name="T12" fmla="*/ 6 w 27"/>
                              <a:gd name="T13" fmla="*/ 7 h 15"/>
                              <a:gd name="T14" fmla="*/ 6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6" y="14"/>
                                </a:moveTo>
                                <a:lnTo>
                                  <a:pt x="22" y="12"/>
                                </a:lnTo>
                                <a:lnTo>
                                  <a:pt x="26" y="6"/>
                                </a:lnTo>
                                <a:lnTo>
                                  <a:pt x="7" y="0"/>
                                </a:lnTo>
                                <a:lnTo>
                                  <a:pt x="0" y="6"/>
                                </a:lnTo>
                                <a:lnTo>
                                  <a:pt x="6" y="1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2" name="Freeform 151"/>
                          <p:cNvSpPr>
                            <a:spLocks noChangeAspect="1"/>
                          </p:cNvSpPr>
                          <p:nvPr/>
                        </p:nvSpPr>
                        <p:spPr bwMode="auto">
                          <a:xfrm>
                            <a:off x="3156" y="930"/>
                            <a:ext cx="77" cy="13"/>
                          </a:xfrm>
                          <a:custGeom>
                            <a:avLst/>
                            <a:gdLst>
                              <a:gd name="T0" fmla="*/ 0 w 76"/>
                              <a:gd name="T1" fmla="*/ 4 h 12"/>
                              <a:gd name="T2" fmla="*/ 79 w 76"/>
                              <a:gd name="T3" fmla="*/ 130 h 12"/>
                              <a:gd name="T4" fmla="*/ 96 w 76"/>
                              <a:gd name="T5" fmla="*/ 130 h 12"/>
                              <a:gd name="T6" fmla="*/ 94 w 76"/>
                              <a:gd name="T7" fmla="*/ 87 h 12"/>
                              <a:gd name="T8" fmla="*/ 106 w 76"/>
                              <a:gd name="T9" fmla="*/ 4 h 12"/>
                              <a:gd name="T10" fmla="*/ 26 w 76"/>
                              <a:gd name="T11" fmla="*/ 0 h 12"/>
                              <a:gd name="T12" fmla="*/ 0 w 76"/>
                              <a:gd name="T13" fmla="*/ 4 h 12"/>
                              <a:gd name="T14" fmla="*/ 0 w 76"/>
                              <a:gd name="T15" fmla="*/ 4 h 12"/>
                              <a:gd name="T16" fmla="*/ 0 w 76"/>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
                              <a:gd name="T29" fmla="*/ 76 w 7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
                                <a:moveTo>
                                  <a:pt x="0" y="4"/>
                                </a:moveTo>
                                <a:lnTo>
                                  <a:pt x="48" y="11"/>
                                </a:lnTo>
                                <a:lnTo>
                                  <a:pt x="65" y="11"/>
                                </a:lnTo>
                                <a:lnTo>
                                  <a:pt x="63" y="6"/>
                                </a:lnTo>
                                <a:lnTo>
                                  <a:pt x="75" y="4"/>
                                </a:lnTo>
                                <a:lnTo>
                                  <a:pt x="26"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3" name="Freeform 152"/>
                          <p:cNvSpPr>
                            <a:spLocks noChangeAspect="1"/>
                          </p:cNvSpPr>
                          <p:nvPr/>
                        </p:nvSpPr>
                        <p:spPr bwMode="auto">
                          <a:xfrm>
                            <a:off x="2774" y="935"/>
                            <a:ext cx="186" cy="60"/>
                          </a:xfrm>
                          <a:custGeom>
                            <a:avLst/>
                            <a:gdLst>
                              <a:gd name="T0" fmla="*/ 0 w 183"/>
                              <a:gd name="T1" fmla="*/ 10 h 61"/>
                              <a:gd name="T2" fmla="*/ 6 w 183"/>
                              <a:gd name="T3" fmla="*/ 26 h 61"/>
                              <a:gd name="T4" fmla="*/ 24 w 183"/>
                              <a:gd name="T5" fmla="*/ 30 h 61"/>
                              <a:gd name="T6" fmla="*/ 78 w 183"/>
                              <a:gd name="T7" fmla="*/ 30 h 61"/>
                              <a:gd name="T8" fmla="*/ 62 w 183"/>
                              <a:gd name="T9" fmla="*/ 30 h 61"/>
                              <a:gd name="T10" fmla="*/ 66 w 183"/>
                              <a:gd name="T11" fmla="*/ 30 h 61"/>
                              <a:gd name="T12" fmla="*/ 114 w 183"/>
                              <a:gd name="T13" fmla="*/ 30 h 61"/>
                              <a:gd name="T14" fmla="*/ 154 w 183"/>
                              <a:gd name="T15" fmla="*/ 30 h 61"/>
                              <a:gd name="T16" fmla="*/ 177 w 183"/>
                              <a:gd name="T17" fmla="*/ 26 h 61"/>
                              <a:gd name="T18" fmla="*/ 204 w 183"/>
                              <a:gd name="T19" fmla="*/ 30 h 61"/>
                              <a:gd name="T20" fmla="*/ 190 w 183"/>
                              <a:gd name="T21" fmla="*/ 30 h 61"/>
                              <a:gd name="T22" fmla="*/ 226 w 183"/>
                              <a:gd name="T23" fmla="*/ 30 h 61"/>
                              <a:gd name="T24" fmla="*/ 270 w 183"/>
                              <a:gd name="T25" fmla="*/ 30 h 61"/>
                              <a:gd name="T26" fmla="*/ 152 w 183"/>
                              <a:gd name="T27" fmla="*/ 19 h 61"/>
                              <a:gd name="T28" fmla="*/ 146 w 183"/>
                              <a:gd name="T29" fmla="*/ 11 h 61"/>
                              <a:gd name="T30" fmla="*/ 244 w 183"/>
                              <a:gd name="T31" fmla="*/ 19 h 61"/>
                              <a:gd name="T32" fmla="*/ 300 w 183"/>
                              <a:gd name="T33" fmla="*/ 9 h 61"/>
                              <a:gd name="T34" fmla="*/ 298 w 183"/>
                              <a:gd name="T35" fmla="*/ 5 h 61"/>
                              <a:gd name="T36" fmla="*/ 168 w 183"/>
                              <a:gd name="T37" fmla="*/ 0 h 61"/>
                              <a:gd name="T38" fmla="*/ 82 w 183"/>
                              <a:gd name="T39" fmla="*/ 11 h 61"/>
                              <a:gd name="T40" fmla="*/ 0 w 183"/>
                              <a:gd name="T41" fmla="*/ 10 h 61"/>
                              <a:gd name="T42" fmla="*/ 0 w 183"/>
                              <a:gd name="T43" fmla="*/ 10 h 61"/>
                              <a:gd name="T44" fmla="*/ 0 w 183"/>
                              <a:gd name="T45" fmla="*/ 1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61"/>
                              <a:gd name="T71" fmla="*/ 183 w 18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61">
                                <a:moveTo>
                                  <a:pt x="0" y="10"/>
                                </a:moveTo>
                                <a:lnTo>
                                  <a:pt x="6" y="26"/>
                                </a:lnTo>
                                <a:lnTo>
                                  <a:pt x="24" y="33"/>
                                </a:lnTo>
                                <a:lnTo>
                                  <a:pt x="47" y="33"/>
                                </a:lnTo>
                                <a:lnTo>
                                  <a:pt x="31" y="37"/>
                                </a:lnTo>
                                <a:lnTo>
                                  <a:pt x="35" y="44"/>
                                </a:lnTo>
                                <a:lnTo>
                                  <a:pt x="72" y="60"/>
                                </a:lnTo>
                                <a:lnTo>
                                  <a:pt x="92" y="31"/>
                                </a:lnTo>
                                <a:lnTo>
                                  <a:pt x="107" y="26"/>
                                </a:lnTo>
                                <a:lnTo>
                                  <a:pt x="125" y="37"/>
                                </a:lnTo>
                                <a:lnTo>
                                  <a:pt x="116" y="45"/>
                                </a:lnTo>
                                <a:lnTo>
                                  <a:pt x="138" y="49"/>
                                </a:lnTo>
                                <a:lnTo>
                                  <a:pt x="163" y="41"/>
                                </a:lnTo>
                                <a:lnTo>
                                  <a:pt x="91" y="19"/>
                                </a:lnTo>
                                <a:lnTo>
                                  <a:pt x="88" y="11"/>
                                </a:lnTo>
                                <a:lnTo>
                                  <a:pt x="147" y="19"/>
                                </a:lnTo>
                                <a:lnTo>
                                  <a:pt x="182" y="9"/>
                                </a:lnTo>
                                <a:lnTo>
                                  <a:pt x="181" y="5"/>
                                </a:lnTo>
                                <a:lnTo>
                                  <a:pt x="101" y="0"/>
                                </a:lnTo>
                                <a:lnTo>
                                  <a:pt x="51" y="11"/>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4" name="Freeform 153"/>
                          <p:cNvSpPr>
                            <a:spLocks noChangeAspect="1"/>
                          </p:cNvSpPr>
                          <p:nvPr/>
                        </p:nvSpPr>
                        <p:spPr bwMode="auto">
                          <a:xfrm>
                            <a:off x="2494" y="1310"/>
                            <a:ext cx="20" cy="18"/>
                          </a:xfrm>
                          <a:custGeom>
                            <a:avLst/>
                            <a:gdLst>
                              <a:gd name="T0" fmla="*/ 0 w 19"/>
                              <a:gd name="T1" fmla="*/ 17 h 18"/>
                              <a:gd name="T2" fmla="*/ 8 w 19"/>
                              <a:gd name="T3" fmla="*/ 15 h 18"/>
                              <a:gd name="T4" fmla="*/ 83 w 19"/>
                              <a:gd name="T5" fmla="*/ 0 h 18"/>
                              <a:gd name="T6" fmla="*/ 6 w 19"/>
                              <a:gd name="T7" fmla="*/ 6 h 18"/>
                              <a:gd name="T8" fmla="*/ 0 w 19"/>
                              <a:gd name="T9" fmla="*/ 17 h 18"/>
                              <a:gd name="T10" fmla="*/ 0 w 19"/>
                              <a:gd name="T11" fmla="*/ 17 h 18"/>
                              <a:gd name="T12" fmla="*/ 0 w 19"/>
                              <a:gd name="T13" fmla="*/ 17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7"/>
                                </a:moveTo>
                                <a:lnTo>
                                  <a:pt x="8" y="15"/>
                                </a:lnTo>
                                <a:lnTo>
                                  <a:pt x="18" y="0"/>
                                </a:lnTo>
                                <a:lnTo>
                                  <a:pt x="6" y="6"/>
                                </a:lnTo>
                                <a:lnTo>
                                  <a:pt x="0" y="1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5" name="Freeform 154"/>
                          <p:cNvSpPr>
                            <a:spLocks noChangeAspect="1"/>
                          </p:cNvSpPr>
                          <p:nvPr/>
                        </p:nvSpPr>
                        <p:spPr bwMode="auto">
                          <a:xfrm>
                            <a:off x="2493" y="133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6" name="Freeform 155"/>
                          <p:cNvSpPr>
                            <a:spLocks noChangeAspect="1"/>
                          </p:cNvSpPr>
                          <p:nvPr/>
                        </p:nvSpPr>
                        <p:spPr bwMode="auto">
                          <a:xfrm>
                            <a:off x="2882" y="1322"/>
                            <a:ext cx="15" cy="15"/>
                          </a:xfrm>
                          <a:custGeom>
                            <a:avLst/>
                            <a:gdLst>
                              <a:gd name="T0" fmla="*/ 0 w 16"/>
                              <a:gd name="T1" fmla="*/ 6 h 16"/>
                              <a:gd name="T2" fmla="*/ 1 w 16"/>
                              <a:gd name="T3" fmla="*/ 8 h 16"/>
                              <a:gd name="T4" fmla="*/ 8 w 16"/>
                              <a:gd name="T5" fmla="*/ 8 h 16"/>
                              <a:gd name="T6" fmla="*/ 8 w 16"/>
                              <a:gd name="T7" fmla="*/ 0 h 16"/>
                              <a:gd name="T8" fmla="*/ 0 w 16"/>
                              <a:gd name="T9" fmla="*/ 6 h 16"/>
                              <a:gd name="T10" fmla="*/ 0 w 16"/>
                              <a:gd name="T11" fmla="*/ 6 h 16"/>
                              <a:gd name="T12" fmla="*/ 0 w 16"/>
                              <a:gd name="T13" fmla="*/ 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6"/>
                                </a:moveTo>
                                <a:lnTo>
                                  <a:pt x="1" y="15"/>
                                </a:lnTo>
                                <a:lnTo>
                                  <a:pt x="10" y="11"/>
                                </a:lnTo>
                                <a:lnTo>
                                  <a:pt x="15" y="0"/>
                                </a:lnTo>
                                <a:lnTo>
                                  <a:pt x="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7" name="Freeform 156"/>
                          <p:cNvSpPr>
                            <a:spLocks noChangeAspect="1"/>
                          </p:cNvSpPr>
                          <p:nvPr/>
                        </p:nvSpPr>
                        <p:spPr bwMode="auto">
                          <a:xfrm>
                            <a:off x="2937" y="1307"/>
                            <a:ext cx="21" cy="12"/>
                          </a:xfrm>
                          <a:custGeom>
                            <a:avLst/>
                            <a:gdLst>
                              <a:gd name="T0" fmla="*/ 0 w 20"/>
                              <a:gd name="T1" fmla="*/ 7 h 12"/>
                              <a:gd name="T2" fmla="*/ 4 w 20"/>
                              <a:gd name="T3" fmla="*/ 11 h 12"/>
                              <a:gd name="T4" fmla="*/ 83 w 20"/>
                              <a:gd name="T5" fmla="*/ 3 h 12"/>
                              <a:gd name="T6" fmla="*/ 5 w 20"/>
                              <a:gd name="T7" fmla="*/ 0 h 12"/>
                              <a:gd name="T8" fmla="*/ 0 w 20"/>
                              <a:gd name="T9" fmla="*/ 7 h 12"/>
                              <a:gd name="T10" fmla="*/ 0 w 20"/>
                              <a:gd name="T11" fmla="*/ 7 h 12"/>
                              <a:gd name="T12" fmla="*/ 0 w 20"/>
                              <a:gd name="T13" fmla="*/ 7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0" y="7"/>
                                </a:moveTo>
                                <a:lnTo>
                                  <a:pt x="4" y="11"/>
                                </a:lnTo>
                                <a:lnTo>
                                  <a:pt x="19" y="3"/>
                                </a:lnTo>
                                <a:lnTo>
                                  <a:pt x="5" y="0"/>
                                </a:lnTo>
                                <a:lnTo>
                                  <a:pt x="0" y="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8" name="Freeform 157"/>
                          <p:cNvSpPr>
                            <a:spLocks noChangeAspect="1"/>
                          </p:cNvSpPr>
                          <p:nvPr/>
                        </p:nvSpPr>
                        <p:spPr bwMode="auto">
                          <a:xfrm>
                            <a:off x="2505" y="1307"/>
                            <a:ext cx="122" cy="166"/>
                          </a:xfrm>
                          <a:custGeom>
                            <a:avLst/>
                            <a:gdLst>
                              <a:gd name="T0" fmla="*/ 0 w 121"/>
                              <a:gd name="T1" fmla="*/ 96 h 169"/>
                              <a:gd name="T2" fmla="*/ 18 w 121"/>
                              <a:gd name="T3" fmla="*/ 93 h 169"/>
                              <a:gd name="T4" fmla="*/ 30 w 121"/>
                              <a:gd name="T5" fmla="*/ 96 h 169"/>
                              <a:gd name="T6" fmla="*/ 35 w 121"/>
                              <a:gd name="T7" fmla="*/ 90 h 169"/>
                              <a:gd name="T8" fmla="*/ 45 w 121"/>
                              <a:gd name="T9" fmla="*/ 88 h 169"/>
                              <a:gd name="T10" fmla="*/ 57 w 121"/>
                              <a:gd name="T11" fmla="*/ 91 h 169"/>
                              <a:gd name="T12" fmla="*/ 136 w 121"/>
                              <a:gd name="T13" fmla="*/ 86 h 169"/>
                              <a:gd name="T14" fmla="*/ 144 w 121"/>
                              <a:gd name="T15" fmla="*/ 82 h 169"/>
                              <a:gd name="T16" fmla="*/ 130 w 121"/>
                              <a:gd name="T17" fmla="*/ 82 h 169"/>
                              <a:gd name="T18" fmla="*/ 151 w 121"/>
                              <a:gd name="T19" fmla="*/ 71 h 169"/>
                              <a:gd name="T20" fmla="*/ 139 w 121"/>
                              <a:gd name="T21" fmla="*/ 66 h 169"/>
                              <a:gd name="T22" fmla="*/ 123 w 121"/>
                              <a:gd name="T23" fmla="*/ 67 h 169"/>
                              <a:gd name="T24" fmla="*/ 129 w 121"/>
                              <a:gd name="T25" fmla="*/ 64 h 169"/>
                              <a:gd name="T26" fmla="*/ 118 w 121"/>
                              <a:gd name="T27" fmla="*/ 51 h 169"/>
                              <a:gd name="T28" fmla="*/ 108 w 121"/>
                              <a:gd name="T29" fmla="*/ 48 h 169"/>
                              <a:gd name="T30" fmla="*/ 97 w 121"/>
                              <a:gd name="T31" fmla="*/ 28 h 169"/>
                              <a:gd name="T32" fmla="*/ 47 w 121"/>
                              <a:gd name="T33" fmla="*/ 28 h 169"/>
                              <a:gd name="T34" fmla="*/ 102 w 121"/>
                              <a:gd name="T35" fmla="*/ 25 h 169"/>
                              <a:gd name="T36" fmla="*/ 102 w 121"/>
                              <a:gd name="T37" fmla="*/ 19 h 169"/>
                              <a:gd name="T38" fmla="*/ 37 w 121"/>
                              <a:gd name="T39" fmla="*/ 20 h 169"/>
                              <a:gd name="T40" fmla="*/ 56 w 121"/>
                              <a:gd name="T41" fmla="*/ 7 h 169"/>
                              <a:gd name="T42" fmla="*/ 53 w 121"/>
                              <a:gd name="T43" fmla="*/ 0 h 169"/>
                              <a:gd name="T44" fmla="*/ 26 w 121"/>
                              <a:gd name="T45" fmla="*/ 3 h 169"/>
                              <a:gd name="T46" fmla="*/ 11 w 121"/>
                              <a:gd name="T47" fmla="*/ 24 h 169"/>
                              <a:gd name="T48" fmla="*/ 16 w 121"/>
                              <a:gd name="T49" fmla="*/ 28 h 169"/>
                              <a:gd name="T50" fmla="*/ 7 w 121"/>
                              <a:gd name="T51" fmla="*/ 28 h 169"/>
                              <a:gd name="T52" fmla="*/ 16 w 121"/>
                              <a:gd name="T53" fmla="*/ 28 h 169"/>
                              <a:gd name="T54" fmla="*/ 15 w 121"/>
                              <a:gd name="T55" fmla="*/ 28 h 169"/>
                              <a:gd name="T56" fmla="*/ 2 w 121"/>
                              <a:gd name="T57" fmla="*/ 28 h 169"/>
                              <a:gd name="T58" fmla="*/ 11 w 121"/>
                              <a:gd name="T59" fmla="*/ 28 h 169"/>
                              <a:gd name="T60" fmla="*/ 11 w 121"/>
                              <a:gd name="T61" fmla="*/ 30 h 169"/>
                              <a:gd name="T62" fmla="*/ 19 w 121"/>
                              <a:gd name="T63" fmla="*/ 28 h 169"/>
                              <a:gd name="T64" fmla="*/ 26 w 121"/>
                              <a:gd name="T65" fmla="*/ 30 h 169"/>
                              <a:gd name="T66" fmla="*/ 18 w 121"/>
                              <a:gd name="T67" fmla="*/ 40 h 169"/>
                              <a:gd name="T68" fmla="*/ 22 w 121"/>
                              <a:gd name="T69" fmla="*/ 48 h 169"/>
                              <a:gd name="T70" fmla="*/ 46 w 121"/>
                              <a:gd name="T71" fmla="*/ 40 h 169"/>
                              <a:gd name="T72" fmla="*/ 41 w 121"/>
                              <a:gd name="T73" fmla="*/ 49 h 169"/>
                              <a:gd name="T74" fmla="*/ 53 w 121"/>
                              <a:gd name="T75" fmla="*/ 54 h 169"/>
                              <a:gd name="T76" fmla="*/ 47 w 121"/>
                              <a:gd name="T77" fmla="*/ 62 h 169"/>
                              <a:gd name="T78" fmla="*/ 24 w 121"/>
                              <a:gd name="T79" fmla="*/ 62 h 169"/>
                              <a:gd name="T80" fmla="*/ 19 w 121"/>
                              <a:gd name="T81" fmla="*/ 68 h 169"/>
                              <a:gd name="T82" fmla="*/ 29 w 121"/>
                              <a:gd name="T83" fmla="*/ 68 h 169"/>
                              <a:gd name="T84" fmla="*/ 28 w 121"/>
                              <a:gd name="T85" fmla="*/ 73 h 169"/>
                              <a:gd name="T86" fmla="*/ 9 w 121"/>
                              <a:gd name="T87" fmla="*/ 77 h 169"/>
                              <a:gd name="T88" fmla="*/ 12 w 121"/>
                              <a:gd name="T89" fmla="*/ 79 h 169"/>
                              <a:gd name="T90" fmla="*/ 38 w 121"/>
                              <a:gd name="T91" fmla="*/ 82 h 169"/>
                              <a:gd name="T92" fmla="*/ 49 w 121"/>
                              <a:gd name="T93" fmla="*/ 79 h 169"/>
                              <a:gd name="T94" fmla="*/ 42 w 121"/>
                              <a:gd name="T95" fmla="*/ 83 h 169"/>
                              <a:gd name="T96" fmla="*/ 26 w 121"/>
                              <a:gd name="T97" fmla="*/ 83 h 169"/>
                              <a:gd name="T98" fmla="*/ 0 w 121"/>
                              <a:gd name="T99" fmla="*/ 96 h 169"/>
                              <a:gd name="T100" fmla="*/ 0 w 121"/>
                              <a:gd name="T101" fmla="*/ 96 h 169"/>
                              <a:gd name="T102" fmla="*/ 0 w 121"/>
                              <a:gd name="T103" fmla="*/ 96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69"/>
                              <a:gd name="T158" fmla="*/ 121 w 121"/>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69">
                                <a:moveTo>
                                  <a:pt x="0" y="168"/>
                                </a:moveTo>
                                <a:lnTo>
                                  <a:pt x="18" y="163"/>
                                </a:lnTo>
                                <a:lnTo>
                                  <a:pt x="30" y="167"/>
                                </a:lnTo>
                                <a:lnTo>
                                  <a:pt x="35" y="159"/>
                                </a:lnTo>
                                <a:lnTo>
                                  <a:pt x="45" y="156"/>
                                </a:lnTo>
                                <a:lnTo>
                                  <a:pt x="57" y="160"/>
                                </a:lnTo>
                                <a:lnTo>
                                  <a:pt x="105" y="153"/>
                                </a:lnTo>
                                <a:lnTo>
                                  <a:pt x="113" y="145"/>
                                </a:lnTo>
                                <a:lnTo>
                                  <a:pt x="99" y="144"/>
                                </a:lnTo>
                                <a:lnTo>
                                  <a:pt x="120" y="121"/>
                                </a:lnTo>
                                <a:lnTo>
                                  <a:pt x="108" y="111"/>
                                </a:lnTo>
                                <a:lnTo>
                                  <a:pt x="92" y="113"/>
                                </a:lnTo>
                                <a:lnTo>
                                  <a:pt x="98" y="107"/>
                                </a:lnTo>
                                <a:lnTo>
                                  <a:pt x="87" y="82"/>
                                </a:lnTo>
                                <a:lnTo>
                                  <a:pt x="77" y="79"/>
                                </a:lnTo>
                                <a:lnTo>
                                  <a:pt x="66" y="54"/>
                                </a:lnTo>
                                <a:lnTo>
                                  <a:pt x="47" y="51"/>
                                </a:lnTo>
                                <a:lnTo>
                                  <a:pt x="71" y="25"/>
                                </a:lnTo>
                                <a:lnTo>
                                  <a:pt x="71" y="19"/>
                                </a:lnTo>
                                <a:lnTo>
                                  <a:pt x="37" y="20"/>
                                </a:lnTo>
                                <a:lnTo>
                                  <a:pt x="56" y="7"/>
                                </a:lnTo>
                                <a:lnTo>
                                  <a:pt x="53" y="0"/>
                                </a:lnTo>
                                <a:lnTo>
                                  <a:pt x="26" y="3"/>
                                </a:lnTo>
                                <a:lnTo>
                                  <a:pt x="11" y="24"/>
                                </a:lnTo>
                                <a:lnTo>
                                  <a:pt x="16" y="28"/>
                                </a:lnTo>
                                <a:lnTo>
                                  <a:pt x="7" y="45"/>
                                </a:lnTo>
                                <a:lnTo>
                                  <a:pt x="16" y="41"/>
                                </a:lnTo>
                                <a:lnTo>
                                  <a:pt x="15" y="50"/>
                                </a:lnTo>
                                <a:lnTo>
                                  <a:pt x="2" y="56"/>
                                </a:lnTo>
                                <a:lnTo>
                                  <a:pt x="11" y="56"/>
                                </a:lnTo>
                                <a:lnTo>
                                  <a:pt x="11" y="61"/>
                                </a:lnTo>
                                <a:lnTo>
                                  <a:pt x="19" y="54"/>
                                </a:lnTo>
                                <a:lnTo>
                                  <a:pt x="26" y="61"/>
                                </a:lnTo>
                                <a:lnTo>
                                  <a:pt x="18" y="71"/>
                                </a:lnTo>
                                <a:lnTo>
                                  <a:pt x="22" y="79"/>
                                </a:lnTo>
                                <a:lnTo>
                                  <a:pt x="46" y="71"/>
                                </a:lnTo>
                                <a:lnTo>
                                  <a:pt x="41" y="80"/>
                                </a:lnTo>
                                <a:lnTo>
                                  <a:pt x="53" y="87"/>
                                </a:lnTo>
                                <a:lnTo>
                                  <a:pt x="47" y="103"/>
                                </a:lnTo>
                                <a:lnTo>
                                  <a:pt x="24" y="103"/>
                                </a:lnTo>
                                <a:lnTo>
                                  <a:pt x="19" y="114"/>
                                </a:lnTo>
                                <a:lnTo>
                                  <a:pt x="29" y="114"/>
                                </a:lnTo>
                                <a:lnTo>
                                  <a:pt x="28" y="125"/>
                                </a:lnTo>
                                <a:lnTo>
                                  <a:pt x="9" y="133"/>
                                </a:lnTo>
                                <a:lnTo>
                                  <a:pt x="12" y="137"/>
                                </a:lnTo>
                                <a:lnTo>
                                  <a:pt x="38" y="144"/>
                                </a:lnTo>
                                <a:lnTo>
                                  <a:pt x="49" y="137"/>
                                </a:lnTo>
                                <a:lnTo>
                                  <a:pt x="42" y="146"/>
                                </a:lnTo>
                                <a:lnTo>
                                  <a:pt x="26" y="146"/>
                                </a:lnTo>
                                <a:lnTo>
                                  <a:pt x="0" y="16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99" name="Freeform 158"/>
                          <p:cNvSpPr>
                            <a:spLocks noChangeAspect="1"/>
                          </p:cNvSpPr>
                          <p:nvPr/>
                        </p:nvSpPr>
                        <p:spPr bwMode="auto">
                          <a:xfrm>
                            <a:off x="2733" y="1615"/>
                            <a:ext cx="14" cy="34"/>
                          </a:xfrm>
                          <a:custGeom>
                            <a:avLst/>
                            <a:gdLst>
                              <a:gd name="T0" fmla="*/ 0 w 14"/>
                              <a:gd name="T1" fmla="*/ 11 h 35"/>
                              <a:gd name="T2" fmla="*/ 0 w 14"/>
                              <a:gd name="T3" fmla="*/ 17 h 35"/>
                              <a:gd name="T4" fmla="*/ 9 w 14"/>
                              <a:gd name="T5" fmla="*/ 17 h 35"/>
                              <a:gd name="T6" fmla="*/ 13 w 14"/>
                              <a:gd name="T7" fmla="*/ 0 h 35"/>
                              <a:gd name="T8" fmla="*/ 0 w 14"/>
                              <a:gd name="T9" fmla="*/ 11 h 35"/>
                              <a:gd name="T10" fmla="*/ 0 w 14"/>
                              <a:gd name="T11" fmla="*/ 11 h 35"/>
                              <a:gd name="T12" fmla="*/ 0 w 14"/>
                              <a:gd name="T13" fmla="*/ 11 h 35"/>
                              <a:gd name="T14" fmla="*/ 0 60000 65536"/>
                              <a:gd name="T15" fmla="*/ 0 60000 65536"/>
                              <a:gd name="T16" fmla="*/ 0 60000 65536"/>
                              <a:gd name="T17" fmla="*/ 0 60000 65536"/>
                              <a:gd name="T18" fmla="*/ 0 60000 65536"/>
                              <a:gd name="T19" fmla="*/ 0 60000 65536"/>
                              <a:gd name="T20" fmla="*/ 0 60000 65536"/>
                              <a:gd name="T21" fmla="*/ 0 w 14"/>
                              <a:gd name="T22" fmla="*/ 0 h 35"/>
                              <a:gd name="T23" fmla="*/ 14 w 1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5">
                                <a:moveTo>
                                  <a:pt x="0" y="11"/>
                                </a:moveTo>
                                <a:lnTo>
                                  <a:pt x="0" y="26"/>
                                </a:lnTo>
                                <a:lnTo>
                                  <a:pt x="9" y="34"/>
                                </a:lnTo>
                                <a:lnTo>
                                  <a:pt x="13"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0" name="Freeform 159"/>
                          <p:cNvSpPr>
                            <a:spLocks noChangeAspect="1"/>
                          </p:cNvSpPr>
                          <p:nvPr/>
                        </p:nvSpPr>
                        <p:spPr bwMode="auto">
                          <a:xfrm>
                            <a:off x="2724" y="1650"/>
                            <a:ext cx="27" cy="49"/>
                          </a:xfrm>
                          <a:custGeom>
                            <a:avLst/>
                            <a:gdLst>
                              <a:gd name="T0" fmla="*/ 0 w 27"/>
                              <a:gd name="T1" fmla="*/ 7 h 50"/>
                              <a:gd name="T2" fmla="*/ 4 w 27"/>
                              <a:gd name="T3" fmla="*/ 25 h 50"/>
                              <a:gd name="T4" fmla="*/ 10 w 27"/>
                              <a:gd name="T5" fmla="*/ 25 h 50"/>
                              <a:gd name="T6" fmla="*/ 23 w 27"/>
                              <a:gd name="T7" fmla="*/ 25 h 50"/>
                              <a:gd name="T8" fmla="*/ 26 w 27"/>
                              <a:gd name="T9" fmla="*/ 9 h 50"/>
                              <a:gd name="T10" fmla="*/ 19 w 27"/>
                              <a:gd name="T11" fmla="*/ 0 h 50"/>
                              <a:gd name="T12" fmla="*/ 0 w 27"/>
                              <a:gd name="T13" fmla="*/ 7 h 50"/>
                              <a:gd name="T14" fmla="*/ 0 w 27"/>
                              <a:gd name="T15" fmla="*/ 7 h 50"/>
                              <a:gd name="T16" fmla="*/ 0 w 27"/>
                              <a:gd name="T17" fmla="*/ 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0"/>
                              <a:gd name="T29" fmla="*/ 27 w 2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0">
                                <a:moveTo>
                                  <a:pt x="0" y="7"/>
                                </a:moveTo>
                                <a:lnTo>
                                  <a:pt x="4" y="43"/>
                                </a:lnTo>
                                <a:lnTo>
                                  <a:pt x="10" y="49"/>
                                </a:lnTo>
                                <a:lnTo>
                                  <a:pt x="23" y="43"/>
                                </a:lnTo>
                                <a:lnTo>
                                  <a:pt x="26" y="9"/>
                                </a:lnTo>
                                <a:lnTo>
                                  <a:pt x="19" y="0"/>
                                </a:lnTo>
                                <a:lnTo>
                                  <a:pt x="0" y="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1" name="Freeform 160"/>
                          <p:cNvSpPr>
                            <a:spLocks noChangeAspect="1"/>
                          </p:cNvSpPr>
                          <p:nvPr/>
                        </p:nvSpPr>
                        <p:spPr bwMode="auto">
                          <a:xfrm>
                            <a:off x="2795" y="1712"/>
                            <a:ext cx="57" cy="33"/>
                          </a:xfrm>
                          <a:custGeom>
                            <a:avLst/>
                            <a:gdLst>
                              <a:gd name="T0" fmla="*/ 0 w 57"/>
                              <a:gd name="T1" fmla="*/ 6 h 33"/>
                              <a:gd name="T2" fmla="*/ 7 w 57"/>
                              <a:gd name="T3" fmla="*/ 15 h 33"/>
                              <a:gd name="T4" fmla="*/ 50 w 57"/>
                              <a:gd name="T5" fmla="*/ 32 h 33"/>
                              <a:gd name="T6" fmla="*/ 56 w 57"/>
                              <a:gd name="T7" fmla="*/ 0 h 33"/>
                              <a:gd name="T8" fmla="*/ 34 w 57"/>
                              <a:gd name="T9" fmla="*/ 5 h 33"/>
                              <a:gd name="T10" fmla="*/ 8 w 57"/>
                              <a:gd name="T11" fmla="*/ 2 h 33"/>
                              <a:gd name="T12" fmla="*/ 0 w 57"/>
                              <a:gd name="T13" fmla="*/ 6 h 33"/>
                              <a:gd name="T14" fmla="*/ 0 w 57"/>
                              <a:gd name="T15" fmla="*/ 6 h 33"/>
                              <a:gd name="T16" fmla="*/ 0 w 57"/>
                              <a:gd name="T17" fmla="*/ 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3"/>
                              <a:gd name="T29" fmla="*/ 57 w 5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3">
                                <a:moveTo>
                                  <a:pt x="0" y="6"/>
                                </a:moveTo>
                                <a:lnTo>
                                  <a:pt x="7" y="15"/>
                                </a:lnTo>
                                <a:lnTo>
                                  <a:pt x="50" y="32"/>
                                </a:lnTo>
                                <a:lnTo>
                                  <a:pt x="56" y="0"/>
                                </a:lnTo>
                                <a:lnTo>
                                  <a:pt x="34" y="5"/>
                                </a:lnTo>
                                <a:lnTo>
                                  <a:pt x="8" y="2"/>
                                </a:lnTo>
                                <a:lnTo>
                                  <a:pt x="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2" name="Freeform 161"/>
                          <p:cNvSpPr>
                            <a:spLocks noChangeAspect="1"/>
                          </p:cNvSpPr>
                          <p:nvPr/>
                        </p:nvSpPr>
                        <p:spPr bwMode="auto">
                          <a:xfrm>
                            <a:off x="2949" y="1712"/>
                            <a:ext cx="37" cy="40"/>
                          </a:xfrm>
                          <a:custGeom>
                            <a:avLst/>
                            <a:gdLst>
                              <a:gd name="T0" fmla="*/ 0 w 36"/>
                              <a:gd name="T1" fmla="*/ 11 h 40"/>
                              <a:gd name="T2" fmla="*/ 8 w 36"/>
                              <a:gd name="T3" fmla="*/ 17 h 40"/>
                              <a:gd name="T4" fmla="*/ 10 w 36"/>
                              <a:gd name="T5" fmla="*/ 31 h 40"/>
                              <a:gd name="T6" fmla="*/ 53 w 36"/>
                              <a:gd name="T7" fmla="*/ 39 h 40"/>
                              <a:gd name="T8" fmla="*/ 61 w 36"/>
                              <a:gd name="T9" fmla="*/ 31 h 40"/>
                              <a:gd name="T10" fmla="*/ 77 w 36"/>
                              <a:gd name="T11" fmla="*/ 39 h 40"/>
                              <a:gd name="T12" fmla="*/ 61 w 36"/>
                              <a:gd name="T13" fmla="*/ 17 h 40"/>
                              <a:gd name="T14" fmla="*/ 77 w 36"/>
                              <a:gd name="T15" fmla="*/ 20 h 40"/>
                              <a:gd name="T16" fmla="*/ 65 w 36"/>
                              <a:gd name="T17" fmla="*/ 9 h 40"/>
                              <a:gd name="T18" fmla="*/ 11 w 36"/>
                              <a:gd name="T19" fmla="*/ 0 h 40"/>
                              <a:gd name="T20" fmla="*/ 0 w 36"/>
                              <a:gd name="T21" fmla="*/ 11 h 40"/>
                              <a:gd name="T22" fmla="*/ 0 w 36"/>
                              <a:gd name="T23" fmla="*/ 11 h 40"/>
                              <a:gd name="T24" fmla="*/ 0 w 36"/>
                              <a:gd name="T25" fmla="*/ 1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0"/>
                              <a:gd name="T41" fmla="*/ 36 w 3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0">
                                <a:moveTo>
                                  <a:pt x="0" y="11"/>
                                </a:moveTo>
                                <a:lnTo>
                                  <a:pt x="8" y="17"/>
                                </a:lnTo>
                                <a:lnTo>
                                  <a:pt x="10" y="31"/>
                                </a:lnTo>
                                <a:lnTo>
                                  <a:pt x="22" y="39"/>
                                </a:lnTo>
                                <a:lnTo>
                                  <a:pt x="27" y="31"/>
                                </a:lnTo>
                                <a:lnTo>
                                  <a:pt x="35" y="39"/>
                                </a:lnTo>
                                <a:lnTo>
                                  <a:pt x="27" y="17"/>
                                </a:lnTo>
                                <a:lnTo>
                                  <a:pt x="35" y="20"/>
                                </a:lnTo>
                                <a:lnTo>
                                  <a:pt x="29" y="9"/>
                                </a:lnTo>
                                <a:lnTo>
                                  <a:pt x="11"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3" name="Freeform 162"/>
                          <p:cNvSpPr>
                            <a:spLocks noChangeAspect="1"/>
                          </p:cNvSpPr>
                          <p:nvPr/>
                        </p:nvSpPr>
                        <p:spPr bwMode="auto">
                          <a:xfrm>
                            <a:off x="2605" y="169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4" name="Freeform 163"/>
                          <p:cNvSpPr>
                            <a:spLocks noChangeAspect="1"/>
                          </p:cNvSpPr>
                          <p:nvPr/>
                        </p:nvSpPr>
                        <p:spPr bwMode="auto">
                          <a:xfrm>
                            <a:off x="2622" y="1679"/>
                            <a:ext cx="21" cy="13"/>
                          </a:xfrm>
                          <a:custGeom>
                            <a:avLst/>
                            <a:gdLst>
                              <a:gd name="T0" fmla="*/ 0 w 21"/>
                              <a:gd name="T1" fmla="*/ 4 h 13"/>
                              <a:gd name="T2" fmla="*/ 16 w 21"/>
                              <a:gd name="T3" fmla="*/ 12 h 13"/>
                              <a:gd name="T4" fmla="*/ 20 w 21"/>
                              <a:gd name="T5" fmla="*/ 4 h 13"/>
                              <a:gd name="T6" fmla="*/ 11 w 21"/>
                              <a:gd name="T7" fmla="*/ 0 h 13"/>
                              <a:gd name="T8" fmla="*/ 0 w 21"/>
                              <a:gd name="T9" fmla="*/ 4 h 13"/>
                              <a:gd name="T10" fmla="*/ 0 w 21"/>
                              <a:gd name="T11" fmla="*/ 4 h 13"/>
                              <a:gd name="T12" fmla="*/ 0 w 21"/>
                              <a:gd name="T13" fmla="*/ 4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4"/>
                                </a:moveTo>
                                <a:lnTo>
                                  <a:pt x="16" y="12"/>
                                </a:lnTo>
                                <a:lnTo>
                                  <a:pt x="20" y="4"/>
                                </a:lnTo>
                                <a:lnTo>
                                  <a:pt x="11"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5" name="Freeform 164"/>
                          <p:cNvSpPr>
                            <a:spLocks noChangeAspect="1"/>
                          </p:cNvSpPr>
                          <p:nvPr/>
                        </p:nvSpPr>
                        <p:spPr bwMode="auto">
                          <a:xfrm>
                            <a:off x="2653" y="167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6" name="Freeform 165"/>
                          <p:cNvSpPr>
                            <a:spLocks noChangeAspect="1"/>
                          </p:cNvSpPr>
                          <p:nvPr/>
                        </p:nvSpPr>
                        <p:spPr bwMode="auto">
                          <a:xfrm>
                            <a:off x="2790" y="174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7" name="Freeform 166"/>
                          <p:cNvSpPr>
                            <a:spLocks noChangeAspect="1"/>
                          </p:cNvSpPr>
                          <p:nvPr/>
                        </p:nvSpPr>
                        <p:spPr bwMode="auto">
                          <a:xfrm>
                            <a:off x="2835" y="17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8" name="Freeform 167"/>
                          <p:cNvSpPr>
                            <a:spLocks noChangeAspect="1"/>
                          </p:cNvSpPr>
                          <p:nvPr/>
                        </p:nvSpPr>
                        <p:spPr bwMode="auto">
                          <a:xfrm>
                            <a:off x="2939" y="171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09" name="Freeform 168"/>
                          <p:cNvSpPr>
                            <a:spLocks noChangeAspect="1"/>
                          </p:cNvSpPr>
                          <p:nvPr/>
                        </p:nvSpPr>
                        <p:spPr bwMode="auto">
                          <a:xfrm>
                            <a:off x="2940"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0" name="Freeform 169"/>
                          <p:cNvSpPr>
                            <a:spLocks noChangeAspect="1"/>
                          </p:cNvSpPr>
                          <p:nvPr/>
                        </p:nvSpPr>
                        <p:spPr bwMode="auto">
                          <a:xfrm>
                            <a:off x="3023" y="175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1" name="Freeform 170"/>
                          <p:cNvSpPr>
                            <a:spLocks noChangeAspect="1"/>
                          </p:cNvSpPr>
                          <p:nvPr/>
                        </p:nvSpPr>
                        <p:spPr bwMode="auto">
                          <a:xfrm>
                            <a:off x="3015" y="1679"/>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2" name="Freeform 171"/>
                          <p:cNvSpPr>
                            <a:spLocks noChangeAspect="1"/>
                          </p:cNvSpPr>
                          <p:nvPr/>
                        </p:nvSpPr>
                        <p:spPr bwMode="auto">
                          <a:xfrm>
                            <a:off x="2761" y="162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3" name="Freeform 172"/>
                          <p:cNvSpPr>
                            <a:spLocks noChangeAspect="1"/>
                          </p:cNvSpPr>
                          <p:nvPr/>
                        </p:nvSpPr>
                        <p:spPr bwMode="auto">
                          <a:xfrm>
                            <a:off x="3056" y="1768"/>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4" name="Freeform 173"/>
                          <p:cNvSpPr>
                            <a:spLocks noChangeAspect="1"/>
                          </p:cNvSpPr>
                          <p:nvPr/>
                        </p:nvSpPr>
                        <p:spPr bwMode="auto">
                          <a:xfrm>
                            <a:off x="3064" y="1748"/>
                            <a:ext cx="11" cy="15"/>
                          </a:xfrm>
                          <a:custGeom>
                            <a:avLst/>
                            <a:gdLst>
                              <a:gd name="T0" fmla="*/ 0 w 10"/>
                              <a:gd name="T1" fmla="*/ 7 h 15"/>
                              <a:gd name="T2" fmla="*/ 2 w 10"/>
                              <a:gd name="T3" fmla="*/ 14 h 15"/>
                              <a:gd name="T4" fmla="*/ 174 w 10"/>
                              <a:gd name="T5" fmla="*/ 0 h 15"/>
                              <a:gd name="T6" fmla="*/ 0 w 10"/>
                              <a:gd name="T7" fmla="*/ 7 h 15"/>
                              <a:gd name="T8" fmla="*/ 0 w 10"/>
                              <a:gd name="T9" fmla="*/ 7 h 15"/>
                              <a:gd name="T10" fmla="*/ 0 w 10"/>
                              <a:gd name="T11" fmla="*/ 7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7"/>
                                </a:moveTo>
                                <a:lnTo>
                                  <a:pt x="2" y="14"/>
                                </a:lnTo>
                                <a:lnTo>
                                  <a:pt x="9" y="0"/>
                                </a:lnTo>
                                <a:lnTo>
                                  <a:pt x="0" y="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5" name="Freeform 174"/>
                          <p:cNvSpPr>
                            <a:spLocks noChangeAspect="1"/>
                          </p:cNvSpPr>
                          <p:nvPr/>
                        </p:nvSpPr>
                        <p:spPr bwMode="auto">
                          <a:xfrm>
                            <a:off x="3008" y="1744"/>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6" name="Freeform 175"/>
                          <p:cNvSpPr>
                            <a:spLocks noChangeAspect="1"/>
                          </p:cNvSpPr>
                          <p:nvPr/>
                        </p:nvSpPr>
                        <p:spPr bwMode="auto">
                          <a:xfrm>
                            <a:off x="3023" y="17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7" name="Freeform 176"/>
                          <p:cNvSpPr>
                            <a:spLocks noChangeAspect="1"/>
                          </p:cNvSpPr>
                          <p:nvPr/>
                        </p:nvSpPr>
                        <p:spPr bwMode="auto">
                          <a:xfrm>
                            <a:off x="3018" y="1725"/>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8" name="Freeform 177"/>
                          <p:cNvSpPr>
                            <a:spLocks noChangeAspect="1"/>
                          </p:cNvSpPr>
                          <p:nvPr/>
                        </p:nvSpPr>
                        <p:spPr bwMode="auto">
                          <a:xfrm>
                            <a:off x="3031" y="1690"/>
                            <a:ext cx="7" cy="6"/>
                          </a:xfrm>
                          <a:custGeom>
                            <a:avLst/>
                            <a:gdLst>
                              <a:gd name="T0" fmla="*/ 0 w 6"/>
                              <a:gd name="T1" fmla="*/ 0 h 5"/>
                              <a:gd name="T2" fmla="*/ 653 w 6"/>
                              <a:gd name="T3" fmla="*/ 1109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19" name="Freeform 178"/>
                          <p:cNvSpPr>
                            <a:spLocks noChangeAspect="1"/>
                          </p:cNvSpPr>
                          <p:nvPr/>
                        </p:nvSpPr>
                        <p:spPr bwMode="auto">
                          <a:xfrm>
                            <a:off x="3031" y="1706"/>
                            <a:ext cx="2" cy="7"/>
                          </a:xfrm>
                          <a:custGeom>
                            <a:avLst/>
                            <a:gdLst>
                              <a:gd name="T0" fmla="*/ 0 w 1"/>
                              <a:gd name="T1" fmla="*/ 0 h 6"/>
                              <a:gd name="T2" fmla="*/ 0 w 1"/>
                              <a:gd name="T3" fmla="*/ 653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5"/>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0" name="Freeform 179"/>
                          <p:cNvSpPr>
                            <a:spLocks noChangeAspect="1"/>
                          </p:cNvSpPr>
                          <p:nvPr/>
                        </p:nvSpPr>
                        <p:spPr bwMode="auto">
                          <a:xfrm>
                            <a:off x="3046"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1" name="Freeform 180"/>
                          <p:cNvSpPr>
                            <a:spLocks noChangeAspect="1"/>
                          </p:cNvSpPr>
                          <p:nvPr/>
                        </p:nvSpPr>
                        <p:spPr bwMode="auto">
                          <a:xfrm>
                            <a:off x="2758" y="1365"/>
                            <a:ext cx="12" cy="11"/>
                          </a:xfrm>
                          <a:custGeom>
                            <a:avLst/>
                            <a:gdLst>
                              <a:gd name="T0" fmla="*/ 0 w 11"/>
                              <a:gd name="T1" fmla="*/ 2 h 11"/>
                              <a:gd name="T2" fmla="*/ 0 w 11"/>
                              <a:gd name="T3" fmla="*/ 10 h 11"/>
                              <a:gd name="T4" fmla="*/ 139 w 11"/>
                              <a:gd name="T5" fmla="*/ 10 h 11"/>
                              <a:gd name="T6" fmla="*/ 2 w 11"/>
                              <a:gd name="T7" fmla="*/ 0 h 11"/>
                              <a:gd name="T8" fmla="*/ 0 w 11"/>
                              <a:gd name="T9" fmla="*/ 2 h 11"/>
                              <a:gd name="T10" fmla="*/ 0 w 11"/>
                              <a:gd name="T11" fmla="*/ 2 h 11"/>
                              <a:gd name="T12" fmla="*/ 0 w 11"/>
                              <a:gd name="T13" fmla="*/ 2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2"/>
                                </a:moveTo>
                                <a:lnTo>
                                  <a:pt x="0" y="10"/>
                                </a:lnTo>
                                <a:lnTo>
                                  <a:pt x="10" y="10"/>
                                </a:lnTo>
                                <a:lnTo>
                                  <a:pt x="2" y="0"/>
                                </a:lnTo>
                                <a:lnTo>
                                  <a:pt x="0" y="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2" name="Freeform 181"/>
                          <p:cNvSpPr>
                            <a:spLocks noChangeAspect="1"/>
                          </p:cNvSpPr>
                          <p:nvPr/>
                        </p:nvSpPr>
                        <p:spPr bwMode="auto">
                          <a:xfrm>
                            <a:off x="2774" y="1355"/>
                            <a:ext cx="24" cy="19"/>
                          </a:xfrm>
                          <a:custGeom>
                            <a:avLst/>
                            <a:gdLst>
                              <a:gd name="T0" fmla="*/ 0 w 23"/>
                              <a:gd name="T1" fmla="*/ 8 h 19"/>
                              <a:gd name="T2" fmla="*/ 2 w 23"/>
                              <a:gd name="T3" fmla="*/ 17 h 19"/>
                              <a:gd name="T4" fmla="*/ 11 w 23"/>
                              <a:gd name="T5" fmla="*/ 18 h 19"/>
                              <a:gd name="T6" fmla="*/ 71 w 23"/>
                              <a:gd name="T7" fmla="*/ 17 h 19"/>
                              <a:gd name="T8" fmla="*/ 59 w 23"/>
                              <a:gd name="T9" fmla="*/ 12 h 19"/>
                              <a:gd name="T10" fmla="*/ 77 w 23"/>
                              <a:gd name="T11" fmla="*/ 8 h 19"/>
                              <a:gd name="T12" fmla="*/ 71 w 23"/>
                              <a:gd name="T13" fmla="*/ 0 h 19"/>
                              <a:gd name="T14" fmla="*/ 0 w 23"/>
                              <a:gd name="T15" fmla="*/ 8 h 19"/>
                              <a:gd name="T16" fmla="*/ 0 w 23"/>
                              <a:gd name="T17" fmla="*/ 8 h 19"/>
                              <a:gd name="T18" fmla="*/ 0 w 23"/>
                              <a:gd name="T19" fmla="*/ 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0" y="8"/>
                                </a:moveTo>
                                <a:lnTo>
                                  <a:pt x="2" y="17"/>
                                </a:lnTo>
                                <a:lnTo>
                                  <a:pt x="11" y="18"/>
                                </a:lnTo>
                                <a:lnTo>
                                  <a:pt x="20" y="17"/>
                                </a:lnTo>
                                <a:lnTo>
                                  <a:pt x="16" y="12"/>
                                </a:lnTo>
                                <a:lnTo>
                                  <a:pt x="22" y="8"/>
                                </a:lnTo>
                                <a:lnTo>
                                  <a:pt x="20"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3" name="Freeform 182"/>
                          <p:cNvSpPr>
                            <a:spLocks noChangeAspect="1"/>
                          </p:cNvSpPr>
                          <p:nvPr/>
                        </p:nvSpPr>
                        <p:spPr bwMode="auto">
                          <a:xfrm>
                            <a:off x="2832" y="1375"/>
                            <a:ext cx="2"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4" name="Freeform 183"/>
                          <p:cNvSpPr>
                            <a:spLocks noChangeAspect="1"/>
                          </p:cNvSpPr>
                          <p:nvPr/>
                        </p:nvSpPr>
                        <p:spPr bwMode="auto">
                          <a:xfrm>
                            <a:off x="2433" y="1375"/>
                            <a:ext cx="73" cy="71"/>
                          </a:xfrm>
                          <a:custGeom>
                            <a:avLst/>
                            <a:gdLst>
                              <a:gd name="T0" fmla="*/ 93 w 71"/>
                              <a:gd name="T1" fmla="*/ 11 h 73"/>
                              <a:gd name="T2" fmla="*/ 120 w 71"/>
                              <a:gd name="T3" fmla="*/ 18 h 73"/>
                              <a:gd name="T4" fmla="*/ 158 w 71"/>
                              <a:gd name="T5" fmla="*/ 14 h 73"/>
                              <a:gd name="T6" fmla="*/ 162 w 71"/>
                              <a:gd name="T7" fmla="*/ 18 h 73"/>
                              <a:gd name="T8" fmla="*/ 162 w 71"/>
                              <a:gd name="T9" fmla="*/ 18 h 73"/>
                              <a:gd name="T10" fmla="*/ 146 w 71"/>
                              <a:gd name="T11" fmla="*/ 25 h 73"/>
                              <a:gd name="T12" fmla="*/ 10 w 71"/>
                              <a:gd name="T13" fmla="*/ 32 h 73"/>
                              <a:gd name="T14" fmla="*/ 0 w 71"/>
                              <a:gd name="T15" fmla="*/ 25 h 73"/>
                              <a:gd name="T16" fmla="*/ 10 w 71"/>
                              <a:gd name="T17" fmla="*/ 25 h 73"/>
                              <a:gd name="T18" fmla="*/ 56 w 71"/>
                              <a:gd name="T19" fmla="*/ 18 h 73"/>
                              <a:gd name="T20" fmla="*/ 9 w 71"/>
                              <a:gd name="T21" fmla="*/ 18 h 73"/>
                              <a:gd name="T22" fmla="*/ 17 w 71"/>
                              <a:gd name="T23" fmla="*/ 18 h 73"/>
                              <a:gd name="T24" fmla="*/ 10 w 71"/>
                              <a:gd name="T25" fmla="*/ 18 h 73"/>
                              <a:gd name="T26" fmla="*/ 14 w 71"/>
                              <a:gd name="T27" fmla="*/ 16 h 73"/>
                              <a:gd name="T28" fmla="*/ 74 w 71"/>
                              <a:gd name="T29" fmla="*/ 16 h 73"/>
                              <a:gd name="T30" fmla="*/ 84 w 71"/>
                              <a:gd name="T31" fmla="*/ 11 h 73"/>
                              <a:gd name="T32" fmla="*/ 72 w 71"/>
                              <a:gd name="T33" fmla="*/ 8 h 73"/>
                              <a:gd name="T34" fmla="*/ 84 w 71"/>
                              <a:gd name="T35" fmla="*/ 0 h 73"/>
                              <a:gd name="T36" fmla="*/ 117 w 71"/>
                              <a:gd name="T37" fmla="*/ 0 h 73"/>
                              <a:gd name="T38" fmla="*/ 93 w 71"/>
                              <a:gd name="T39" fmla="*/ 11 h 73"/>
                              <a:gd name="T40" fmla="*/ 93 w 71"/>
                              <a:gd name="T41" fmla="*/ 11 h 73"/>
                              <a:gd name="T42" fmla="*/ 93 w 71"/>
                              <a:gd name="T43" fmla="*/ 11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3"/>
                              <a:gd name="T68" fmla="*/ 71 w 71"/>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3">
                                <a:moveTo>
                                  <a:pt x="42" y="11"/>
                                </a:moveTo>
                                <a:lnTo>
                                  <a:pt x="51" y="18"/>
                                </a:lnTo>
                                <a:lnTo>
                                  <a:pt x="68" y="14"/>
                                </a:lnTo>
                                <a:lnTo>
                                  <a:pt x="70" y="22"/>
                                </a:lnTo>
                                <a:lnTo>
                                  <a:pt x="70" y="42"/>
                                </a:lnTo>
                                <a:lnTo>
                                  <a:pt x="62" y="58"/>
                                </a:lnTo>
                                <a:lnTo>
                                  <a:pt x="10" y="72"/>
                                </a:lnTo>
                                <a:lnTo>
                                  <a:pt x="0" y="58"/>
                                </a:lnTo>
                                <a:lnTo>
                                  <a:pt x="10" y="58"/>
                                </a:lnTo>
                                <a:lnTo>
                                  <a:pt x="24" y="38"/>
                                </a:lnTo>
                                <a:lnTo>
                                  <a:pt x="9" y="32"/>
                                </a:lnTo>
                                <a:lnTo>
                                  <a:pt x="17" y="26"/>
                                </a:lnTo>
                                <a:lnTo>
                                  <a:pt x="10" y="23"/>
                                </a:lnTo>
                                <a:lnTo>
                                  <a:pt x="14" y="16"/>
                                </a:lnTo>
                                <a:lnTo>
                                  <a:pt x="33" y="16"/>
                                </a:lnTo>
                                <a:lnTo>
                                  <a:pt x="38" y="11"/>
                                </a:lnTo>
                                <a:lnTo>
                                  <a:pt x="32" y="8"/>
                                </a:lnTo>
                                <a:lnTo>
                                  <a:pt x="38" y="0"/>
                                </a:lnTo>
                                <a:lnTo>
                                  <a:pt x="50" y="0"/>
                                </a:lnTo>
                                <a:lnTo>
                                  <a:pt x="42"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5" name="Freeform 184"/>
                          <p:cNvSpPr>
                            <a:spLocks noChangeAspect="1"/>
                          </p:cNvSpPr>
                          <p:nvPr/>
                        </p:nvSpPr>
                        <p:spPr bwMode="auto">
                          <a:xfrm>
                            <a:off x="2654" y="1402"/>
                            <a:ext cx="60" cy="59"/>
                          </a:xfrm>
                          <a:custGeom>
                            <a:avLst/>
                            <a:gdLst>
                              <a:gd name="T0" fmla="*/ 0 w 59"/>
                              <a:gd name="T1" fmla="*/ 30 h 60"/>
                              <a:gd name="T2" fmla="*/ 19 w 59"/>
                              <a:gd name="T3" fmla="*/ 17 h 60"/>
                              <a:gd name="T4" fmla="*/ 23 w 59"/>
                              <a:gd name="T5" fmla="*/ 15 h 60"/>
                              <a:gd name="T6" fmla="*/ 23 w 59"/>
                              <a:gd name="T7" fmla="*/ 25 h 60"/>
                              <a:gd name="T8" fmla="*/ 61 w 59"/>
                              <a:gd name="T9" fmla="*/ 29 h 60"/>
                              <a:gd name="T10" fmla="*/ 68 w 59"/>
                              <a:gd name="T11" fmla="*/ 25 h 60"/>
                              <a:gd name="T12" fmla="*/ 61 w 59"/>
                              <a:gd name="T13" fmla="*/ 8 h 60"/>
                              <a:gd name="T14" fmla="*/ 89 w 59"/>
                              <a:gd name="T15" fmla="*/ 0 h 60"/>
                              <a:gd name="T16" fmla="*/ 78 w 59"/>
                              <a:gd name="T17" fmla="*/ 23 h 60"/>
                              <a:gd name="T18" fmla="*/ 85 w 59"/>
                              <a:gd name="T19" fmla="*/ 27 h 60"/>
                              <a:gd name="T20" fmla="*/ 68 w 59"/>
                              <a:gd name="T21" fmla="*/ 30 h 60"/>
                              <a:gd name="T22" fmla="*/ 68 w 59"/>
                              <a:gd name="T23" fmla="*/ 30 h 60"/>
                              <a:gd name="T24" fmla="*/ 23 w 59"/>
                              <a:gd name="T25" fmla="*/ 30 h 60"/>
                              <a:gd name="T26" fmla="*/ 23 w 59"/>
                              <a:gd name="T27" fmla="*/ 30 h 60"/>
                              <a:gd name="T28" fmla="*/ 1 w 59"/>
                              <a:gd name="T29" fmla="*/ 30 h 60"/>
                              <a:gd name="T30" fmla="*/ 0 w 59"/>
                              <a:gd name="T31" fmla="*/ 30 h 60"/>
                              <a:gd name="T32" fmla="*/ 0 w 59"/>
                              <a:gd name="T33" fmla="*/ 30 h 60"/>
                              <a:gd name="T34" fmla="*/ 0 w 59"/>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0"/>
                              <a:gd name="T56" fmla="*/ 59 w 59"/>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0">
                                <a:moveTo>
                                  <a:pt x="0" y="45"/>
                                </a:moveTo>
                                <a:lnTo>
                                  <a:pt x="19" y="17"/>
                                </a:lnTo>
                                <a:lnTo>
                                  <a:pt x="23" y="15"/>
                                </a:lnTo>
                                <a:lnTo>
                                  <a:pt x="23" y="25"/>
                                </a:lnTo>
                                <a:lnTo>
                                  <a:pt x="30" y="29"/>
                                </a:lnTo>
                                <a:lnTo>
                                  <a:pt x="37" y="25"/>
                                </a:lnTo>
                                <a:lnTo>
                                  <a:pt x="30" y="8"/>
                                </a:lnTo>
                                <a:lnTo>
                                  <a:pt x="58" y="0"/>
                                </a:lnTo>
                                <a:lnTo>
                                  <a:pt x="47" y="23"/>
                                </a:lnTo>
                                <a:lnTo>
                                  <a:pt x="54" y="27"/>
                                </a:lnTo>
                                <a:lnTo>
                                  <a:pt x="37" y="37"/>
                                </a:lnTo>
                                <a:lnTo>
                                  <a:pt x="37" y="59"/>
                                </a:lnTo>
                                <a:lnTo>
                                  <a:pt x="23" y="46"/>
                                </a:lnTo>
                                <a:lnTo>
                                  <a:pt x="1" y="45"/>
                                </a:lnTo>
                                <a:lnTo>
                                  <a:pt x="0" y="4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6" name="Freeform 185"/>
                          <p:cNvSpPr>
                            <a:spLocks noChangeAspect="1"/>
                          </p:cNvSpPr>
                          <p:nvPr/>
                        </p:nvSpPr>
                        <p:spPr bwMode="auto">
                          <a:xfrm>
                            <a:off x="2865" y="1473"/>
                            <a:ext cx="94" cy="46"/>
                          </a:xfrm>
                          <a:custGeom>
                            <a:avLst/>
                            <a:gdLst>
                              <a:gd name="T0" fmla="*/ 0 w 91"/>
                              <a:gd name="T1" fmla="*/ 56 h 45"/>
                              <a:gd name="T2" fmla="*/ 7 w 91"/>
                              <a:gd name="T3" fmla="*/ 74 h 45"/>
                              <a:gd name="T4" fmla="*/ 66 w 91"/>
                              <a:gd name="T5" fmla="*/ 82 h 45"/>
                              <a:gd name="T6" fmla="*/ 173 w 91"/>
                              <a:gd name="T7" fmla="*/ 61 h 45"/>
                              <a:gd name="T8" fmla="*/ 234 w 91"/>
                              <a:gd name="T9" fmla="*/ 64 h 45"/>
                              <a:gd name="T10" fmla="*/ 244 w 91"/>
                              <a:gd name="T11" fmla="*/ 18 h 45"/>
                              <a:gd name="T12" fmla="*/ 203 w 91"/>
                              <a:gd name="T13" fmla="*/ 12 h 45"/>
                              <a:gd name="T14" fmla="*/ 142 w 91"/>
                              <a:gd name="T15" fmla="*/ 16 h 45"/>
                              <a:gd name="T16" fmla="*/ 58 w 91"/>
                              <a:gd name="T17" fmla="*/ 0 h 45"/>
                              <a:gd name="T18" fmla="*/ 0 w 91"/>
                              <a:gd name="T19" fmla="*/ 56 h 45"/>
                              <a:gd name="T20" fmla="*/ 0 w 91"/>
                              <a:gd name="T21" fmla="*/ 56 h 45"/>
                              <a:gd name="T22" fmla="*/ 0 w 91"/>
                              <a:gd name="T23" fmla="*/ 5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5"/>
                              <a:gd name="T38" fmla="*/ 91 w 9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5">
                                <a:moveTo>
                                  <a:pt x="0" y="25"/>
                                </a:moveTo>
                                <a:lnTo>
                                  <a:pt x="7" y="40"/>
                                </a:lnTo>
                                <a:lnTo>
                                  <a:pt x="25" y="44"/>
                                </a:lnTo>
                                <a:lnTo>
                                  <a:pt x="64" y="30"/>
                                </a:lnTo>
                                <a:lnTo>
                                  <a:pt x="86" y="33"/>
                                </a:lnTo>
                                <a:lnTo>
                                  <a:pt x="90" y="18"/>
                                </a:lnTo>
                                <a:lnTo>
                                  <a:pt x="74" y="12"/>
                                </a:lnTo>
                                <a:lnTo>
                                  <a:pt x="52" y="16"/>
                                </a:lnTo>
                                <a:lnTo>
                                  <a:pt x="21" y="0"/>
                                </a:lnTo>
                                <a:lnTo>
                                  <a:pt x="0" y="2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7" name="Freeform 186"/>
                          <p:cNvSpPr>
                            <a:spLocks noChangeAspect="1"/>
                          </p:cNvSpPr>
                          <p:nvPr/>
                        </p:nvSpPr>
                        <p:spPr bwMode="auto">
                          <a:xfrm>
                            <a:off x="2787" y="1451"/>
                            <a:ext cx="101" cy="52"/>
                          </a:xfrm>
                          <a:custGeom>
                            <a:avLst/>
                            <a:gdLst>
                              <a:gd name="T0" fmla="*/ 179 w 99"/>
                              <a:gd name="T1" fmla="*/ 23 h 52"/>
                              <a:gd name="T2" fmla="*/ 148 w 99"/>
                              <a:gd name="T3" fmla="*/ 15 h 52"/>
                              <a:gd name="T4" fmla="*/ 146 w 99"/>
                              <a:gd name="T5" fmla="*/ 21 h 52"/>
                              <a:gd name="T6" fmla="*/ 105 w 99"/>
                              <a:gd name="T7" fmla="*/ 7 h 52"/>
                              <a:gd name="T8" fmla="*/ 74 w 99"/>
                              <a:gd name="T9" fmla="*/ 6 h 52"/>
                              <a:gd name="T10" fmla="*/ 68 w 99"/>
                              <a:gd name="T11" fmla="*/ 0 h 52"/>
                              <a:gd name="T12" fmla="*/ 0 w 99"/>
                              <a:gd name="T13" fmla="*/ 17 h 52"/>
                              <a:gd name="T14" fmla="*/ 9 w 99"/>
                              <a:gd name="T15" fmla="*/ 34 h 52"/>
                              <a:gd name="T16" fmla="*/ 60 w 99"/>
                              <a:gd name="T17" fmla="*/ 48 h 52"/>
                              <a:gd name="T18" fmla="*/ 75 w 99"/>
                              <a:gd name="T19" fmla="*/ 51 h 52"/>
                              <a:gd name="T20" fmla="*/ 89 w 99"/>
                              <a:gd name="T21" fmla="*/ 45 h 52"/>
                              <a:gd name="T22" fmla="*/ 146 w 99"/>
                              <a:gd name="T23" fmla="*/ 48 h 52"/>
                              <a:gd name="T24" fmla="*/ 179 w 99"/>
                              <a:gd name="T25" fmla="*/ 23 h 52"/>
                              <a:gd name="T26" fmla="*/ 179 w 99"/>
                              <a:gd name="T27" fmla="*/ 23 h 52"/>
                              <a:gd name="T28" fmla="*/ 179 w 99"/>
                              <a:gd name="T29" fmla="*/ 23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2"/>
                              <a:gd name="T47" fmla="*/ 99 w 9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2">
                                <a:moveTo>
                                  <a:pt x="98" y="23"/>
                                </a:moveTo>
                                <a:lnTo>
                                  <a:pt x="78" y="15"/>
                                </a:lnTo>
                                <a:lnTo>
                                  <a:pt x="77" y="21"/>
                                </a:lnTo>
                                <a:lnTo>
                                  <a:pt x="59" y="7"/>
                                </a:lnTo>
                                <a:lnTo>
                                  <a:pt x="43" y="6"/>
                                </a:lnTo>
                                <a:lnTo>
                                  <a:pt x="37" y="0"/>
                                </a:lnTo>
                                <a:lnTo>
                                  <a:pt x="0" y="17"/>
                                </a:lnTo>
                                <a:lnTo>
                                  <a:pt x="9" y="34"/>
                                </a:lnTo>
                                <a:lnTo>
                                  <a:pt x="29" y="48"/>
                                </a:lnTo>
                                <a:lnTo>
                                  <a:pt x="44" y="51"/>
                                </a:lnTo>
                                <a:lnTo>
                                  <a:pt x="51" y="45"/>
                                </a:lnTo>
                                <a:lnTo>
                                  <a:pt x="77" y="48"/>
                                </a:lnTo>
                                <a:lnTo>
                                  <a:pt x="98" y="2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8" name="Freeform 187"/>
                          <p:cNvSpPr>
                            <a:spLocks noChangeAspect="1"/>
                          </p:cNvSpPr>
                          <p:nvPr/>
                        </p:nvSpPr>
                        <p:spPr bwMode="auto">
                          <a:xfrm>
                            <a:off x="3343" y="1679"/>
                            <a:ext cx="374" cy="301"/>
                          </a:xfrm>
                          <a:custGeom>
                            <a:avLst/>
                            <a:gdLst>
                              <a:gd name="T0" fmla="*/ 436 w 368"/>
                              <a:gd name="T1" fmla="*/ 217 h 304"/>
                              <a:gd name="T2" fmla="*/ 415 w 368"/>
                              <a:gd name="T3" fmla="*/ 199 h 304"/>
                              <a:gd name="T4" fmla="*/ 360 w 368"/>
                              <a:gd name="T5" fmla="*/ 207 h 304"/>
                              <a:gd name="T6" fmla="*/ 331 w 368"/>
                              <a:gd name="T7" fmla="*/ 206 h 304"/>
                              <a:gd name="T8" fmla="*/ 261 w 368"/>
                              <a:gd name="T9" fmla="*/ 187 h 304"/>
                              <a:gd name="T10" fmla="*/ 214 w 368"/>
                              <a:gd name="T11" fmla="*/ 148 h 304"/>
                              <a:gd name="T12" fmla="*/ 175 w 368"/>
                              <a:gd name="T13" fmla="*/ 142 h 304"/>
                              <a:gd name="T14" fmla="*/ 169 w 368"/>
                              <a:gd name="T15" fmla="*/ 146 h 304"/>
                              <a:gd name="T16" fmla="*/ 136 w 368"/>
                              <a:gd name="T17" fmla="*/ 136 h 304"/>
                              <a:gd name="T18" fmla="*/ 116 w 368"/>
                              <a:gd name="T19" fmla="*/ 122 h 304"/>
                              <a:gd name="T20" fmla="*/ 80 w 368"/>
                              <a:gd name="T21" fmla="*/ 108 h 304"/>
                              <a:gd name="T22" fmla="*/ 66 w 368"/>
                              <a:gd name="T23" fmla="*/ 89 h 304"/>
                              <a:gd name="T24" fmla="*/ 78 w 368"/>
                              <a:gd name="T25" fmla="*/ 63 h 304"/>
                              <a:gd name="T26" fmla="*/ 18 w 368"/>
                              <a:gd name="T27" fmla="*/ 50 h 304"/>
                              <a:gd name="T28" fmla="*/ 0 w 368"/>
                              <a:gd name="T29" fmla="*/ 9 h 304"/>
                              <a:gd name="T30" fmla="*/ 7 w 368"/>
                              <a:gd name="T31" fmla="*/ 0 h 304"/>
                              <a:gd name="T32" fmla="*/ 7 w 368"/>
                              <a:gd name="T33" fmla="*/ 0 h 304"/>
                              <a:gd name="T34" fmla="*/ 24 w 368"/>
                              <a:gd name="T35" fmla="*/ 18 h 304"/>
                              <a:gd name="T36" fmla="*/ 65 w 368"/>
                              <a:gd name="T37" fmla="*/ 19 h 304"/>
                              <a:gd name="T38" fmla="*/ 73 w 368"/>
                              <a:gd name="T39" fmla="*/ 19 h 304"/>
                              <a:gd name="T40" fmla="*/ 77 w 368"/>
                              <a:gd name="T41" fmla="*/ 19 h 304"/>
                              <a:gd name="T42" fmla="*/ 98 w 368"/>
                              <a:gd name="T43" fmla="*/ 3 h 304"/>
                              <a:gd name="T44" fmla="*/ 108 w 368"/>
                              <a:gd name="T45" fmla="*/ 4 h 304"/>
                              <a:gd name="T46" fmla="*/ 108 w 368"/>
                              <a:gd name="T47" fmla="*/ 19 h 304"/>
                              <a:gd name="T48" fmla="*/ 136 w 368"/>
                              <a:gd name="T49" fmla="*/ 28 h 304"/>
                              <a:gd name="T50" fmla="*/ 136 w 368"/>
                              <a:gd name="T51" fmla="*/ 28 h 304"/>
                              <a:gd name="T52" fmla="*/ 148 w 368"/>
                              <a:gd name="T53" fmla="*/ 47 h 304"/>
                              <a:gd name="T54" fmla="*/ 221 w 368"/>
                              <a:gd name="T55" fmla="*/ 50 h 304"/>
                              <a:gd name="T56" fmla="*/ 287 w 368"/>
                              <a:gd name="T57" fmla="*/ 50 h 304"/>
                              <a:gd name="T58" fmla="*/ 287 w 368"/>
                              <a:gd name="T59" fmla="*/ 49 h 304"/>
                              <a:gd name="T60" fmla="*/ 287 w 368"/>
                              <a:gd name="T61" fmla="*/ 49 h 304"/>
                              <a:gd name="T62" fmla="*/ 326 w 368"/>
                              <a:gd name="T63" fmla="*/ 35 h 304"/>
                              <a:gd name="T64" fmla="*/ 372 w 368"/>
                              <a:gd name="T65" fmla="*/ 31 h 304"/>
                              <a:gd name="T66" fmla="*/ 500 w 368"/>
                              <a:gd name="T67" fmla="*/ 50 h 304"/>
                              <a:gd name="T68" fmla="*/ 504 w 368"/>
                              <a:gd name="T69" fmla="*/ 52 h 304"/>
                              <a:gd name="T70" fmla="*/ 504 w 368"/>
                              <a:gd name="T71" fmla="*/ 52 h 304"/>
                              <a:gd name="T72" fmla="*/ 504 w 368"/>
                              <a:gd name="T73" fmla="*/ 71 h 304"/>
                              <a:gd name="T74" fmla="*/ 492 w 368"/>
                              <a:gd name="T75" fmla="*/ 88 h 304"/>
                              <a:gd name="T76" fmla="*/ 492 w 368"/>
                              <a:gd name="T77" fmla="*/ 90 h 304"/>
                              <a:gd name="T78" fmla="*/ 510 w 368"/>
                              <a:gd name="T79" fmla="*/ 128 h 304"/>
                              <a:gd name="T80" fmla="*/ 536 w 368"/>
                              <a:gd name="T81" fmla="*/ 132 h 304"/>
                              <a:gd name="T82" fmla="*/ 542 w 368"/>
                              <a:gd name="T83" fmla="*/ 137 h 304"/>
                              <a:gd name="T84" fmla="*/ 526 w 368"/>
                              <a:gd name="T85" fmla="*/ 148 h 304"/>
                              <a:gd name="T86" fmla="*/ 560 w 368"/>
                              <a:gd name="T87" fmla="*/ 173 h 304"/>
                              <a:gd name="T88" fmla="*/ 582 w 368"/>
                              <a:gd name="T89" fmla="*/ 178 h 304"/>
                              <a:gd name="T90" fmla="*/ 605 w 368"/>
                              <a:gd name="T91" fmla="*/ 197 h 304"/>
                              <a:gd name="T92" fmla="*/ 601 w 368"/>
                              <a:gd name="T93" fmla="*/ 203 h 304"/>
                              <a:gd name="T94" fmla="*/ 569 w 368"/>
                              <a:gd name="T95" fmla="*/ 213 h 304"/>
                              <a:gd name="T96" fmla="*/ 567 w 368"/>
                              <a:gd name="T97" fmla="*/ 224 h 304"/>
                              <a:gd name="T98" fmla="*/ 436 w 368"/>
                              <a:gd name="T99" fmla="*/ 217 h 304"/>
                              <a:gd name="T100" fmla="*/ 436 w 368"/>
                              <a:gd name="T101" fmla="*/ 217 h 304"/>
                              <a:gd name="T102" fmla="*/ 436 w 368"/>
                              <a:gd name="T103" fmla="*/ 21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8"/>
                              <a:gd name="T157" fmla="*/ 0 h 304"/>
                              <a:gd name="T158" fmla="*/ 368 w 368"/>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8" h="304">
                                <a:moveTo>
                                  <a:pt x="264" y="293"/>
                                </a:moveTo>
                                <a:lnTo>
                                  <a:pt x="252" y="266"/>
                                </a:lnTo>
                                <a:lnTo>
                                  <a:pt x="217" y="278"/>
                                </a:lnTo>
                                <a:lnTo>
                                  <a:pt x="201" y="276"/>
                                </a:lnTo>
                                <a:lnTo>
                                  <a:pt x="157" y="249"/>
                                </a:lnTo>
                                <a:lnTo>
                                  <a:pt x="132" y="207"/>
                                </a:lnTo>
                                <a:lnTo>
                                  <a:pt x="106" y="194"/>
                                </a:lnTo>
                                <a:lnTo>
                                  <a:pt x="102" y="203"/>
                                </a:lnTo>
                                <a:lnTo>
                                  <a:pt x="83" y="182"/>
                                </a:lnTo>
                                <a:lnTo>
                                  <a:pt x="73" y="154"/>
                                </a:lnTo>
                                <a:lnTo>
                                  <a:pt x="49" y="139"/>
                                </a:lnTo>
                                <a:lnTo>
                                  <a:pt x="35" y="120"/>
                                </a:lnTo>
                                <a:lnTo>
                                  <a:pt x="47" y="94"/>
                                </a:lnTo>
                                <a:lnTo>
                                  <a:pt x="18" y="53"/>
                                </a:lnTo>
                                <a:lnTo>
                                  <a:pt x="0" y="9"/>
                                </a:lnTo>
                                <a:lnTo>
                                  <a:pt x="7" y="0"/>
                                </a:lnTo>
                                <a:lnTo>
                                  <a:pt x="24" y="18"/>
                                </a:lnTo>
                                <a:lnTo>
                                  <a:pt x="34" y="19"/>
                                </a:lnTo>
                                <a:lnTo>
                                  <a:pt x="42" y="19"/>
                                </a:lnTo>
                                <a:lnTo>
                                  <a:pt x="46" y="19"/>
                                </a:lnTo>
                                <a:lnTo>
                                  <a:pt x="64" y="3"/>
                                </a:lnTo>
                                <a:lnTo>
                                  <a:pt x="69" y="4"/>
                                </a:lnTo>
                                <a:lnTo>
                                  <a:pt x="69" y="19"/>
                                </a:lnTo>
                                <a:lnTo>
                                  <a:pt x="83" y="28"/>
                                </a:lnTo>
                                <a:lnTo>
                                  <a:pt x="89" y="47"/>
                                </a:lnTo>
                                <a:lnTo>
                                  <a:pt x="136" y="68"/>
                                </a:lnTo>
                                <a:lnTo>
                                  <a:pt x="175" y="62"/>
                                </a:lnTo>
                                <a:lnTo>
                                  <a:pt x="175" y="49"/>
                                </a:lnTo>
                                <a:lnTo>
                                  <a:pt x="198" y="35"/>
                                </a:lnTo>
                                <a:lnTo>
                                  <a:pt x="225" y="31"/>
                                </a:lnTo>
                                <a:lnTo>
                                  <a:pt x="303" y="72"/>
                                </a:lnTo>
                                <a:lnTo>
                                  <a:pt x="306" y="83"/>
                                </a:lnTo>
                                <a:lnTo>
                                  <a:pt x="306" y="102"/>
                                </a:lnTo>
                                <a:lnTo>
                                  <a:pt x="298" y="119"/>
                                </a:lnTo>
                                <a:lnTo>
                                  <a:pt x="298" y="121"/>
                                </a:lnTo>
                                <a:lnTo>
                                  <a:pt x="309" y="167"/>
                                </a:lnTo>
                                <a:lnTo>
                                  <a:pt x="325" y="174"/>
                                </a:lnTo>
                                <a:lnTo>
                                  <a:pt x="328" y="184"/>
                                </a:lnTo>
                                <a:lnTo>
                                  <a:pt x="319" y="207"/>
                                </a:lnTo>
                                <a:lnTo>
                                  <a:pt x="338" y="235"/>
                                </a:lnTo>
                                <a:lnTo>
                                  <a:pt x="353" y="240"/>
                                </a:lnTo>
                                <a:lnTo>
                                  <a:pt x="367" y="263"/>
                                </a:lnTo>
                                <a:lnTo>
                                  <a:pt x="365" y="271"/>
                                </a:lnTo>
                                <a:lnTo>
                                  <a:pt x="344" y="286"/>
                                </a:lnTo>
                                <a:lnTo>
                                  <a:pt x="343" y="303"/>
                                </a:lnTo>
                                <a:lnTo>
                                  <a:pt x="264" y="29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129" name="Group 188"/>
                          <p:cNvGrpSpPr>
                            <a:grpSpLocks/>
                          </p:cNvGrpSpPr>
                          <p:nvPr/>
                        </p:nvGrpSpPr>
                        <p:grpSpPr bwMode="auto">
                          <a:xfrm>
                            <a:off x="2248" y="1726"/>
                            <a:ext cx="1417" cy="1483"/>
                            <a:chOff x="2248" y="1726"/>
                            <a:chExt cx="1417" cy="1483"/>
                          </a:xfrm>
                        </p:grpSpPr>
                        <p:sp>
                          <p:nvSpPr>
                            <p:cNvPr id="130" name="Freeform 189"/>
                            <p:cNvSpPr>
                              <a:spLocks noChangeAspect="1"/>
                            </p:cNvSpPr>
                            <p:nvPr/>
                          </p:nvSpPr>
                          <p:spPr bwMode="auto">
                            <a:xfrm>
                              <a:off x="2992" y="1766"/>
                              <a:ext cx="49" cy="16"/>
                            </a:xfrm>
                            <a:custGeom>
                              <a:avLst/>
                              <a:gdLst>
                                <a:gd name="T0" fmla="*/ 0 w 48"/>
                                <a:gd name="T1" fmla="*/ 66 h 15"/>
                                <a:gd name="T2" fmla="*/ 23 w 48"/>
                                <a:gd name="T3" fmla="*/ 97 h 15"/>
                                <a:gd name="T4" fmla="*/ 84 w 48"/>
                                <a:gd name="T5" fmla="*/ 85 h 15"/>
                                <a:gd name="T6" fmla="*/ 84 w 48"/>
                                <a:gd name="T7" fmla="*/ 7 h 15"/>
                                <a:gd name="T8" fmla="*/ 70 w 48"/>
                                <a:gd name="T9" fmla="*/ 80 h 15"/>
                                <a:gd name="T10" fmla="*/ 70 w 48"/>
                                <a:gd name="T11" fmla="*/ 5 h 15"/>
                                <a:gd name="T12" fmla="*/ 2 w 48"/>
                                <a:gd name="T13" fmla="*/ 0 h 15"/>
                                <a:gd name="T14" fmla="*/ 0 w 48"/>
                                <a:gd name="T15" fmla="*/ 66 h 15"/>
                                <a:gd name="T16" fmla="*/ 0 w 48"/>
                                <a:gd name="T17" fmla="*/ 66 h 15"/>
                                <a:gd name="T18" fmla="*/ 0 w 48"/>
                                <a:gd name="T19" fmla="*/ 66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5"/>
                                <a:gd name="T32" fmla="*/ 48 w 4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5">
                                  <a:moveTo>
                                    <a:pt x="0" y="8"/>
                                  </a:moveTo>
                                  <a:lnTo>
                                    <a:pt x="23" y="14"/>
                                  </a:lnTo>
                                  <a:lnTo>
                                    <a:pt x="47" y="12"/>
                                  </a:lnTo>
                                  <a:lnTo>
                                    <a:pt x="47" y="7"/>
                                  </a:lnTo>
                                  <a:lnTo>
                                    <a:pt x="39" y="11"/>
                                  </a:lnTo>
                                  <a:lnTo>
                                    <a:pt x="39" y="5"/>
                                  </a:lnTo>
                                  <a:lnTo>
                                    <a:pt x="2"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1" name="Freeform 190"/>
                            <p:cNvSpPr>
                              <a:spLocks noChangeAspect="1"/>
                            </p:cNvSpPr>
                            <p:nvPr/>
                          </p:nvSpPr>
                          <p:spPr bwMode="auto">
                            <a:xfrm>
                              <a:off x="3588" y="1960"/>
                              <a:ext cx="10" cy="22"/>
                            </a:xfrm>
                            <a:custGeom>
                              <a:avLst/>
                              <a:gdLst>
                                <a:gd name="T0" fmla="*/ 5 w 11"/>
                                <a:gd name="T1" fmla="*/ 79 h 21"/>
                                <a:gd name="T2" fmla="*/ 5 w 11"/>
                                <a:gd name="T3" fmla="*/ 1 h 21"/>
                                <a:gd name="T4" fmla="*/ 5 w 11"/>
                                <a:gd name="T5" fmla="*/ 0 h 21"/>
                                <a:gd name="T6" fmla="*/ 0 w 11"/>
                                <a:gd name="T7" fmla="*/ 5 h 21"/>
                                <a:gd name="T8" fmla="*/ 5 w 11"/>
                                <a:gd name="T9" fmla="*/ 79 h 21"/>
                                <a:gd name="T10" fmla="*/ 5 w 11"/>
                                <a:gd name="T11" fmla="*/ 79 h 21"/>
                                <a:gd name="T12" fmla="*/ 5 w 11"/>
                                <a:gd name="T13" fmla="*/ 79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10" y="20"/>
                                  </a:moveTo>
                                  <a:lnTo>
                                    <a:pt x="8" y="1"/>
                                  </a:lnTo>
                                  <a:lnTo>
                                    <a:pt x="5" y="0"/>
                                  </a:lnTo>
                                  <a:lnTo>
                                    <a:pt x="0" y="5"/>
                                  </a:lnTo>
                                  <a:lnTo>
                                    <a:pt x="10"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2" name="Freeform 191"/>
                            <p:cNvSpPr>
                              <a:spLocks noChangeAspect="1"/>
                            </p:cNvSpPr>
                            <p:nvPr/>
                          </p:nvSpPr>
                          <p:spPr bwMode="auto">
                            <a:xfrm>
                              <a:off x="3263" y="1726"/>
                              <a:ext cx="184" cy="173"/>
                            </a:xfrm>
                            <a:custGeom>
                              <a:avLst/>
                              <a:gdLst>
                                <a:gd name="T0" fmla="*/ 128 w 182"/>
                                <a:gd name="T1" fmla="*/ 5 h 174"/>
                                <a:gd name="T2" fmla="*/ 177 w 182"/>
                                <a:gd name="T3" fmla="*/ 46 h 174"/>
                                <a:gd name="T4" fmla="*/ 153 w 182"/>
                                <a:gd name="T5" fmla="*/ 72 h 174"/>
                                <a:gd name="T6" fmla="*/ 181 w 182"/>
                                <a:gd name="T7" fmla="*/ 87 h 174"/>
                                <a:gd name="T8" fmla="*/ 214 w 182"/>
                                <a:gd name="T9" fmla="*/ 87 h 174"/>
                                <a:gd name="T10" fmla="*/ 224 w 182"/>
                                <a:gd name="T11" fmla="*/ 103 h 174"/>
                                <a:gd name="T12" fmla="*/ 250 w 182"/>
                                <a:gd name="T13" fmla="*/ 124 h 174"/>
                                <a:gd name="T14" fmla="*/ 247 w 182"/>
                                <a:gd name="T15" fmla="*/ 127 h 174"/>
                                <a:gd name="T16" fmla="*/ 247 w 182"/>
                                <a:gd name="T17" fmla="*/ 127 h 174"/>
                                <a:gd name="T18" fmla="*/ 222 w 182"/>
                                <a:gd name="T19" fmla="*/ 127 h 174"/>
                                <a:gd name="T20" fmla="*/ 209 w 182"/>
                                <a:gd name="T21" fmla="*/ 142 h 174"/>
                                <a:gd name="T22" fmla="*/ 209 w 182"/>
                                <a:gd name="T23" fmla="*/ 142 h 174"/>
                                <a:gd name="T24" fmla="*/ 181 w 182"/>
                                <a:gd name="T25" fmla="*/ 136 h 174"/>
                                <a:gd name="T26" fmla="*/ 153 w 182"/>
                                <a:gd name="T27" fmla="*/ 141 h 174"/>
                                <a:gd name="T28" fmla="*/ 124 w 182"/>
                                <a:gd name="T29" fmla="*/ 131 h 174"/>
                                <a:gd name="T30" fmla="*/ 122 w 182"/>
                                <a:gd name="T31" fmla="*/ 118 h 174"/>
                                <a:gd name="T32" fmla="*/ 107 w 182"/>
                                <a:gd name="T33" fmla="*/ 109 h 174"/>
                                <a:gd name="T34" fmla="*/ 37 w 182"/>
                                <a:gd name="T35" fmla="*/ 87 h 174"/>
                                <a:gd name="T36" fmla="*/ 10 w 182"/>
                                <a:gd name="T37" fmla="*/ 87 h 174"/>
                                <a:gd name="T38" fmla="*/ 0 w 182"/>
                                <a:gd name="T39" fmla="*/ 87 h 174"/>
                                <a:gd name="T40" fmla="*/ 40 w 182"/>
                                <a:gd name="T41" fmla="*/ 62 h 174"/>
                                <a:gd name="T42" fmla="*/ 41 w 182"/>
                                <a:gd name="T43" fmla="*/ 21 h 174"/>
                                <a:gd name="T44" fmla="*/ 89 w 182"/>
                                <a:gd name="T45" fmla="*/ 6 h 174"/>
                                <a:gd name="T46" fmla="*/ 95 w 182"/>
                                <a:gd name="T47" fmla="*/ 0 h 174"/>
                                <a:gd name="T48" fmla="*/ 128 w 182"/>
                                <a:gd name="T49" fmla="*/ 5 h 174"/>
                                <a:gd name="T50" fmla="*/ 128 w 182"/>
                                <a:gd name="T51" fmla="*/ 5 h 174"/>
                                <a:gd name="T52" fmla="*/ 128 w 182"/>
                                <a:gd name="T53" fmla="*/ 5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2"/>
                                <a:gd name="T82" fmla="*/ 0 h 174"/>
                                <a:gd name="T83" fmla="*/ 182 w 182"/>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2" h="174">
                                  <a:moveTo>
                                    <a:pt x="97" y="5"/>
                                  </a:moveTo>
                                  <a:lnTo>
                                    <a:pt x="126" y="46"/>
                                  </a:lnTo>
                                  <a:lnTo>
                                    <a:pt x="114" y="72"/>
                                  </a:lnTo>
                                  <a:lnTo>
                                    <a:pt x="128" y="91"/>
                                  </a:lnTo>
                                  <a:lnTo>
                                    <a:pt x="152" y="106"/>
                                  </a:lnTo>
                                  <a:lnTo>
                                    <a:pt x="162" y="134"/>
                                  </a:lnTo>
                                  <a:lnTo>
                                    <a:pt x="181" y="155"/>
                                  </a:lnTo>
                                  <a:lnTo>
                                    <a:pt x="179" y="158"/>
                                  </a:lnTo>
                                  <a:lnTo>
                                    <a:pt x="160" y="158"/>
                                  </a:lnTo>
                                  <a:lnTo>
                                    <a:pt x="147" y="173"/>
                                  </a:lnTo>
                                  <a:lnTo>
                                    <a:pt x="128" y="167"/>
                                  </a:lnTo>
                                  <a:lnTo>
                                    <a:pt x="114" y="172"/>
                                  </a:lnTo>
                                  <a:lnTo>
                                    <a:pt x="93" y="162"/>
                                  </a:lnTo>
                                  <a:lnTo>
                                    <a:pt x="91" y="149"/>
                                  </a:lnTo>
                                  <a:lnTo>
                                    <a:pt x="76" y="140"/>
                                  </a:lnTo>
                                  <a:lnTo>
                                    <a:pt x="37" y="117"/>
                                  </a:lnTo>
                                  <a:lnTo>
                                    <a:pt x="10" y="109"/>
                                  </a:lnTo>
                                  <a:lnTo>
                                    <a:pt x="0" y="87"/>
                                  </a:lnTo>
                                  <a:lnTo>
                                    <a:pt x="40" y="62"/>
                                  </a:lnTo>
                                  <a:lnTo>
                                    <a:pt x="41" y="21"/>
                                  </a:lnTo>
                                  <a:lnTo>
                                    <a:pt x="58" y="6"/>
                                  </a:lnTo>
                                  <a:lnTo>
                                    <a:pt x="64" y="0"/>
                                  </a:lnTo>
                                  <a:lnTo>
                                    <a:pt x="97"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3" name="Freeform 192"/>
                            <p:cNvSpPr>
                              <a:spLocks noChangeAspect="1"/>
                            </p:cNvSpPr>
                            <p:nvPr/>
                          </p:nvSpPr>
                          <p:spPr bwMode="auto">
                            <a:xfrm>
                              <a:off x="3186" y="1815"/>
                              <a:ext cx="24" cy="79"/>
                            </a:xfrm>
                            <a:custGeom>
                              <a:avLst/>
                              <a:gdLst>
                                <a:gd name="T0" fmla="*/ 74 w 23"/>
                                <a:gd name="T1" fmla="*/ 11 h 81"/>
                                <a:gd name="T2" fmla="*/ 51 w 23"/>
                                <a:gd name="T3" fmla="*/ 20 h 81"/>
                                <a:gd name="T4" fmla="*/ 74 w 23"/>
                                <a:gd name="T5" fmla="*/ 20 h 81"/>
                                <a:gd name="T6" fmla="*/ 59 w 23"/>
                                <a:gd name="T7" fmla="*/ 39 h 81"/>
                                <a:gd name="T8" fmla="*/ 59 w 23"/>
                                <a:gd name="T9" fmla="*/ 39 h 81"/>
                                <a:gd name="T10" fmla="*/ 0 w 23"/>
                                <a:gd name="T11" fmla="*/ 20 h 81"/>
                                <a:gd name="T12" fmla="*/ 3 w 23"/>
                                <a:gd name="T13" fmla="*/ 20 h 81"/>
                                <a:gd name="T14" fmla="*/ 51 w 23"/>
                                <a:gd name="T15" fmla="*/ 2 h 81"/>
                                <a:gd name="T16" fmla="*/ 77 w 23"/>
                                <a:gd name="T17" fmla="*/ 0 h 81"/>
                                <a:gd name="T18" fmla="*/ 74 w 23"/>
                                <a:gd name="T19" fmla="*/ 11 h 81"/>
                                <a:gd name="T20" fmla="*/ 74 w 23"/>
                                <a:gd name="T21" fmla="*/ 11 h 81"/>
                                <a:gd name="T22" fmla="*/ 74 w 23"/>
                                <a:gd name="T23" fmla="*/ 1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1"/>
                                <a:gd name="T38" fmla="*/ 23 w 23"/>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1">
                                  <a:moveTo>
                                    <a:pt x="21" y="11"/>
                                  </a:moveTo>
                                  <a:lnTo>
                                    <a:pt x="12" y="26"/>
                                  </a:lnTo>
                                  <a:lnTo>
                                    <a:pt x="21" y="43"/>
                                  </a:lnTo>
                                  <a:lnTo>
                                    <a:pt x="16" y="80"/>
                                  </a:lnTo>
                                  <a:lnTo>
                                    <a:pt x="0" y="41"/>
                                  </a:lnTo>
                                  <a:lnTo>
                                    <a:pt x="3" y="35"/>
                                  </a:lnTo>
                                  <a:lnTo>
                                    <a:pt x="12" y="2"/>
                                  </a:lnTo>
                                  <a:lnTo>
                                    <a:pt x="22" y="0"/>
                                  </a:lnTo>
                                  <a:lnTo>
                                    <a:pt x="21"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4" name="Freeform 193"/>
                            <p:cNvSpPr>
                              <a:spLocks noChangeAspect="1"/>
                            </p:cNvSpPr>
                            <p:nvPr/>
                          </p:nvSpPr>
                          <p:spPr bwMode="auto">
                            <a:xfrm>
                              <a:off x="3378" y="1891"/>
                              <a:ext cx="35" cy="16"/>
                            </a:xfrm>
                            <a:custGeom>
                              <a:avLst/>
                              <a:gdLst>
                                <a:gd name="T0" fmla="*/ 0 w 34"/>
                                <a:gd name="T1" fmla="*/ 5 h 15"/>
                                <a:gd name="T2" fmla="*/ 14 w 34"/>
                                <a:gd name="T3" fmla="*/ 0 h 15"/>
                                <a:gd name="T4" fmla="*/ 76 w 34"/>
                                <a:gd name="T5" fmla="*/ 6 h 15"/>
                                <a:gd name="T6" fmla="*/ 76 w 34"/>
                                <a:gd name="T7" fmla="*/ 6 h 15"/>
                                <a:gd name="T8" fmla="*/ 14 w 34"/>
                                <a:gd name="T9" fmla="*/ 97 h 15"/>
                                <a:gd name="T10" fmla="*/ 0 w 34"/>
                                <a:gd name="T11" fmla="*/ 5 h 15"/>
                                <a:gd name="T12" fmla="*/ 0 w 34"/>
                                <a:gd name="T13" fmla="*/ 5 h 15"/>
                                <a:gd name="T14" fmla="*/ 0 w 34"/>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5"/>
                                <a:gd name="T26" fmla="*/ 34 w 34"/>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5">
                                  <a:moveTo>
                                    <a:pt x="0" y="5"/>
                                  </a:moveTo>
                                  <a:lnTo>
                                    <a:pt x="14" y="0"/>
                                  </a:lnTo>
                                  <a:lnTo>
                                    <a:pt x="33" y="6"/>
                                  </a:lnTo>
                                  <a:lnTo>
                                    <a:pt x="14" y="14"/>
                                  </a:lnTo>
                                  <a:lnTo>
                                    <a:pt x="0"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5" name="Freeform 194"/>
                            <p:cNvSpPr>
                              <a:spLocks noChangeAspect="1"/>
                            </p:cNvSpPr>
                            <p:nvPr/>
                          </p:nvSpPr>
                          <p:spPr bwMode="auto">
                            <a:xfrm>
                              <a:off x="2739" y="1815"/>
                              <a:ext cx="291" cy="282"/>
                            </a:xfrm>
                            <a:custGeom>
                              <a:avLst/>
                              <a:gdLst>
                                <a:gd name="T0" fmla="*/ 437 w 287"/>
                                <a:gd name="T1" fmla="*/ 152 h 286"/>
                                <a:gd name="T2" fmla="*/ 431 w 287"/>
                                <a:gd name="T3" fmla="*/ 64 h 286"/>
                                <a:gd name="T4" fmla="*/ 420 w 287"/>
                                <a:gd name="T5" fmla="*/ 39 h 286"/>
                                <a:gd name="T6" fmla="*/ 428 w 287"/>
                                <a:gd name="T7" fmla="*/ 30 h 286"/>
                                <a:gd name="T8" fmla="*/ 379 w 287"/>
                                <a:gd name="T9" fmla="*/ 23 h 286"/>
                                <a:gd name="T10" fmla="*/ 374 w 287"/>
                                <a:gd name="T11" fmla="*/ 13 h 286"/>
                                <a:gd name="T12" fmla="*/ 339 w 287"/>
                                <a:gd name="T13" fmla="*/ 8 h 286"/>
                                <a:gd name="T14" fmla="*/ 294 w 287"/>
                                <a:gd name="T15" fmla="*/ 23 h 286"/>
                                <a:gd name="T16" fmla="*/ 293 w 287"/>
                                <a:gd name="T17" fmla="*/ 35 h 286"/>
                                <a:gd name="T18" fmla="*/ 273 w 287"/>
                                <a:gd name="T19" fmla="*/ 35 h 286"/>
                                <a:gd name="T20" fmla="*/ 256 w 287"/>
                                <a:gd name="T21" fmla="*/ 35 h 286"/>
                                <a:gd name="T22" fmla="*/ 223 w 287"/>
                                <a:gd name="T23" fmla="*/ 35 h 286"/>
                                <a:gd name="T24" fmla="*/ 176 w 287"/>
                                <a:gd name="T25" fmla="*/ 35 h 286"/>
                                <a:gd name="T26" fmla="*/ 171 w 287"/>
                                <a:gd name="T27" fmla="*/ 20 h 286"/>
                                <a:gd name="T28" fmla="*/ 132 w 287"/>
                                <a:gd name="T29" fmla="*/ 11 h 286"/>
                                <a:gd name="T30" fmla="*/ 84 w 287"/>
                                <a:gd name="T31" fmla="*/ 8 h 286"/>
                                <a:gd name="T32" fmla="*/ 35 w 287"/>
                                <a:gd name="T33" fmla="*/ 0 h 286"/>
                                <a:gd name="T34" fmla="*/ 35 w 287"/>
                                <a:gd name="T35" fmla="*/ 0 h 286"/>
                                <a:gd name="T36" fmla="*/ 68 w 287"/>
                                <a:gd name="T37" fmla="*/ 18 h 286"/>
                                <a:gd name="T38" fmla="*/ 15 w 287"/>
                                <a:gd name="T39" fmla="*/ 35 h 286"/>
                                <a:gd name="T40" fmla="*/ 15 w 287"/>
                                <a:gd name="T41" fmla="*/ 35 h 286"/>
                                <a:gd name="T42" fmla="*/ 4 w 287"/>
                                <a:gd name="T43" fmla="*/ 35 h 286"/>
                                <a:gd name="T44" fmla="*/ 0 w 287"/>
                                <a:gd name="T45" fmla="*/ 38 h 286"/>
                                <a:gd name="T46" fmla="*/ 8 w 287"/>
                                <a:gd name="T47" fmla="*/ 49 h 286"/>
                                <a:gd name="T48" fmla="*/ 11 w 287"/>
                                <a:gd name="T49" fmla="*/ 79 h 286"/>
                                <a:gd name="T50" fmla="*/ 9 w 287"/>
                                <a:gd name="T51" fmla="*/ 90 h 286"/>
                                <a:gd name="T52" fmla="*/ 3 w 287"/>
                                <a:gd name="T53" fmla="*/ 95 h 286"/>
                                <a:gd name="T54" fmla="*/ 19 w 287"/>
                                <a:gd name="T55" fmla="*/ 117 h 286"/>
                                <a:gd name="T56" fmla="*/ 34 w 287"/>
                                <a:gd name="T57" fmla="*/ 117 h 286"/>
                                <a:gd name="T58" fmla="*/ 78 w 287"/>
                                <a:gd name="T59" fmla="*/ 131 h 286"/>
                                <a:gd name="T60" fmla="*/ 128 w 287"/>
                                <a:gd name="T61" fmla="*/ 133 h 286"/>
                                <a:gd name="T62" fmla="*/ 164 w 287"/>
                                <a:gd name="T63" fmla="*/ 138 h 286"/>
                                <a:gd name="T64" fmla="*/ 198 w 287"/>
                                <a:gd name="T65" fmla="*/ 135 h 286"/>
                                <a:gd name="T66" fmla="*/ 411 w 287"/>
                                <a:gd name="T67" fmla="*/ 183 h 286"/>
                                <a:gd name="T68" fmla="*/ 414 w 287"/>
                                <a:gd name="T69" fmla="*/ 176 h 286"/>
                                <a:gd name="T70" fmla="*/ 438 w 287"/>
                                <a:gd name="T71" fmla="*/ 174 h 286"/>
                                <a:gd name="T72" fmla="*/ 437 w 287"/>
                                <a:gd name="T73" fmla="*/ 152 h 286"/>
                                <a:gd name="T74" fmla="*/ 437 w 287"/>
                                <a:gd name="T75" fmla="*/ 152 h 286"/>
                                <a:gd name="T76" fmla="*/ 437 w 287"/>
                                <a:gd name="T77" fmla="*/ 152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286"/>
                                <a:gd name="T119" fmla="*/ 287 w 287"/>
                                <a:gd name="T120" fmla="*/ 286 h 2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286">
                                  <a:moveTo>
                                    <a:pt x="285" y="232"/>
                                  </a:moveTo>
                                  <a:lnTo>
                                    <a:pt x="281" y="95"/>
                                  </a:lnTo>
                                  <a:lnTo>
                                    <a:pt x="274" y="70"/>
                                  </a:lnTo>
                                  <a:lnTo>
                                    <a:pt x="279" y="30"/>
                                  </a:lnTo>
                                  <a:lnTo>
                                    <a:pt x="246" y="23"/>
                                  </a:lnTo>
                                  <a:lnTo>
                                    <a:pt x="243" y="13"/>
                                  </a:lnTo>
                                  <a:lnTo>
                                    <a:pt x="222" y="8"/>
                                  </a:lnTo>
                                  <a:lnTo>
                                    <a:pt x="191" y="23"/>
                                  </a:lnTo>
                                  <a:lnTo>
                                    <a:pt x="190" y="53"/>
                                  </a:lnTo>
                                  <a:lnTo>
                                    <a:pt x="177" y="61"/>
                                  </a:lnTo>
                                  <a:lnTo>
                                    <a:pt x="168" y="60"/>
                                  </a:lnTo>
                                  <a:lnTo>
                                    <a:pt x="147" y="45"/>
                                  </a:lnTo>
                                  <a:lnTo>
                                    <a:pt x="114" y="35"/>
                                  </a:lnTo>
                                  <a:lnTo>
                                    <a:pt x="109" y="20"/>
                                  </a:lnTo>
                                  <a:lnTo>
                                    <a:pt x="89" y="11"/>
                                  </a:lnTo>
                                  <a:lnTo>
                                    <a:pt x="53" y="8"/>
                                  </a:lnTo>
                                  <a:lnTo>
                                    <a:pt x="35" y="0"/>
                                  </a:lnTo>
                                  <a:lnTo>
                                    <a:pt x="37" y="18"/>
                                  </a:lnTo>
                                  <a:lnTo>
                                    <a:pt x="15" y="35"/>
                                  </a:lnTo>
                                  <a:lnTo>
                                    <a:pt x="15" y="54"/>
                                  </a:lnTo>
                                  <a:lnTo>
                                    <a:pt x="4" y="60"/>
                                  </a:lnTo>
                                  <a:lnTo>
                                    <a:pt x="0" y="69"/>
                                  </a:lnTo>
                                  <a:lnTo>
                                    <a:pt x="8" y="80"/>
                                  </a:lnTo>
                                  <a:lnTo>
                                    <a:pt x="11" y="114"/>
                                  </a:lnTo>
                                  <a:lnTo>
                                    <a:pt x="9" y="136"/>
                                  </a:lnTo>
                                  <a:lnTo>
                                    <a:pt x="3" y="146"/>
                                  </a:lnTo>
                                  <a:lnTo>
                                    <a:pt x="19" y="180"/>
                                  </a:lnTo>
                                  <a:lnTo>
                                    <a:pt x="34" y="180"/>
                                  </a:lnTo>
                                  <a:lnTo>
                                    <a:pt x="47" y="201"/>
                                  </a:lnTo>
                                  <a:lnTo>
                                    <a:pt x="87" y="204"/>
                                  </a:lnTo>
                                  <a:lnTo>
                                    <a:pt x="105" y="212"/>
                                  </a:lnTo>
                                  <a:lnTo>
                                    <a:pt x="130" y="207"/>
                                  </a:lnTo>
                                  <a:lnTo>
                                    <a:pt x="268" y="285"/>
                                  </a:lnTo>
                                  <a:lnTo>
                                    <a:pt x="270" y="274"/>
                                  </a:lnTo>
                                  <a:lnTo>
                                    <a:pt x="286" y="270"/>
                                  </a:lnTo>
                                  <a:lnTo>
                                    <a:pt x="285" y="23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6" name="Freeform 195"/>
                            <p:cNvSpPr>
                              <a:spLocks noChangeAspect="1"/>
                            </p:cNvSpPr>
                            <p:nvPr/>
                          </p:nvSpPr>
                          <p:spPr bwMode="auto">
                            <a:xfrm>
                              <a:off x="2419" y="1738"/>
                              <a:ext cx="368" cy="368"/>
                            </a:xfrm>
                            <a:custGeom>
                              <a:avLst/>
                              <a:gdLst>
                                <a:gd name="T0" fmla="*/ 497 w 362"/>
                                <a:gd name="T1" fmla="*/ 3 h 373"/>
                                <a:gd name="T2" fmla="*/ 443 w 362"/>
                                <a:gd name="T3" fmla="*/ 0 h 373"/>
                                <a:gd name="T4" fmla="*/ 415 w 362"/>
                                <a:gd name="T5" fmla="*/ 6 h 373"/>
                                <a:gd name="T6" fmla="*/ 375 w 362"/>
                                <a:gd name="T7" fmla="*/ 1 h 373"/>
                                <a:gd name="T8" fmla="*/ 289 w 362"/>
                                <a:gd name="T9" fmla="*/ 10 h 373"/>
                                <a:gd name="T10" fmla="*/ 199 w 362"/>
                                <a:gd name="T11" fmla="*/ 36 h 373"/>
                                <a:gd name="T12" fmla="*/ 209 w 362"/>
                                <a:gd name="T13" fmla="*/ 37 h 373"/>
                                <a:gd name="T14" fmla="*/ 220 w 362"/>
                                <a:gd name="T15" fmla="*/ 65 h 373"/>
                                <a:gd name="T16" fmla="*/ 151 w 362"/>
                                <a:gd name="T17" fmla="*/ 77 h 373"/>
                                <a:gd name="T18" fmla="*/ 154 w 362"/>
                                <a:gd name="T19" fmla="*/ 85 h 373"/>
                                <a:gd name="T20" fmla="*/ 90 w 362"/>
                                <a:gd name="T21" fmla="*/ 96 h 373"/>
                                <a:gd name="T22" fmla="*/ 11 w 362"/>
                                <a:gd name="T23" fmla="*/ 105 h 373"/>
                                <a:gd name="T24" fmla="*/ 3 w 362"/>
                                <a:gd name="T25" fmla="*/ 108 h 373"/>
                                <a:gd name="T26" fmla="*/ 0 w 362"/>
                                <a:gd name="T27" fmla="*/ 128 h 373"/>
                                <a:gd name="T28" fmla="*/ 0 w 362"/>
                                <a:gd name="T29" fmla="*/ 135 h 373"/>
                                <a:gd name="T30" fmla="*/ 0 w 362"/>
                                <a:gd name="T31" fmla="*/ 135 h 373"/>
                                <a:gd name="T32" fmla="*/ 99 w 362"/>
                                <a:gd name="T33" fmla="*/ 165 h 373"/>
                                <a:gd name="T34" fmla="*/ 277 w 362"/>
                                <a:gd name="T35" fmla="*/ 216 h 373"/>
                                <a:gd name="T36" fmla="*/ 299 w 362"/>
                                <a:gd name="T37" fmla="*/ 228 h 373"/>
                                <a:gd name="T38" fmla="*/ 340 w 362"/>
                                <a:gd name="T39" fmla="*/ 234 h 373"/>
                                <a:gd name="T40" fmla="*/ 345 w 362"/>
                                <a:gd name="T41" fmla="*/ 245 h 373"/>
                                <a:gd name="T42" fmla="*/ 371 w 362"/>
                                <a:gd name="T43" fmla="*/ 244 h 373"/>
                                <a:gd name="T44" fmla="*/ 415 w 362"/>
                                <a:gd name="T45" fmla="*/ 240 h 373"/>
                                <a:gd name="T46" fmla="*/ 600 w 362"/>
                                <a:gd name="T47" fmla="*/ 182 h 373"/>
                                <a:gd name="T48" fmla="*/ 578 w 362"/>
                                <a:gd name="T49" fmla="*/ 172 h 373"/>
                                <a:gd name="T50" fmla="*/ 556 w 362"/>
                                <a:gd name="T51" fmla="*/ 172 h 373"/>
                                <a:gd name="T52" fmla="*/ 527 w 362"/>
                                <a:gd name="T53" fmla="*/ 149 h 373"/>
                                <a:gd name="T54" fmla="*/ 538 w 362"/>
                                <a:gd name="T55" fmla="*/ 142 h 373"/>
                                <a:gd name="T56" fmla="*/ 541 w 362"/>
                                <a:gd name="T57" fmla="*/ 128 h 373"/>
                                <a:gd name="T58" fmla="*/ 536 w 362"/>
                                <a:gd name="T59" fmla="*/ 103 h 373"/>
                                <a:gd name="T60" fmla="*/ 522 w 362"/>
                                <a:gd name="T61" fmla="*/ 98 h 373"/>
                                <a:gd name="T62" fmla="*/ 529 w 362"/>
                                <a:gd name="T63" fmla="*/ 93 h 373"/>
                                <a:gd name="T64" fmla="*/ 520 w 362"/>
                                <a:gd name="T65" fmla="*/ 74 h 373"/>
                                <a:gd name="T66" fmla="*/ 494 w 362"/>
                                <a:gd name="T67" fmla="*/ 63 h 373"/>
                                <a:gd name="T68" fmla="*/ 478 w 362"/>
                                <a:gd name="T69" fmla="*/ 37 h 373"/>
                                <a:gd name="T70" fmla="*/ 499 w 362"/>
                                <a:gd name="T71" fmla="*/ 37 h 373"/>
                                <a:gd name="T72" fmla="*/ 499 w 362"/>
                                <a:gd name="T73" fmla="*/ 9 h 373"/>
                                <a:gd name="T74" fmla="*/ 513 w 362"/>
                                <a:gd name="T75" fmla="*/ 0 h 373"/>
                                <a:gd name="T76" fmla="*/ 497 w 362"/>
                                <a:gd name="T77" fmla="*/ 3 h 373"/>
                                <a:gd name="T78" fmla="*/ 497 w 362"/>
                                <a:gd name="T79" fmla="*/ 3 h 373"/>
                                <a:gd name="T80" fmla="*/ 497 w 362"/>
                                <a:gd name="T81" fmla="*/ 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373"/>
                                <a:gd name="T125" fmla="*/ 362 w 362"/>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373">
                                  <a:moveTo>
                                    <a:pt x="299" y="3"/>
                                  </a:moveTo>
                                  <a:lnTo>
                                    <a:pt x="266" y="0"/>
                                  </a:lnTo>
                                  <a:lnTo>
                                    <a:pt x="250" y="6"/>
                                  </a:lnTo>
                                  <a:lnTo>
                                    <a:pt x="225" y="1"/>
                                  </a:lnTo>
                                  <a:lnTo>
                                    <a:pt x="175" y="10"/>
                                  </a:lnTo>
                                  <a:lnTo>
                                    <a:pt x="121" y="36"/>
                                  </a:lnTo>
                                  <a:lnTo>
                                    <a:pt x="128" y="45"/>
                                  </a:lnTo>
                                  <a:lnTo>
                                    <a:pt x="134" y="96"/>
                                  </a:lnTo>
                                  <a:lnTo>
                                    <a:pt x="90" y="108"/>
                                  </a:lnTo>
                                  <a:lnTo>
                                    <a:pt x="91" y="121"/>
                                  </a:lnTo>
                                  <a:lnTo>
                                    <a:pt x="59" y="144"/>
                                  </a:lnTo>
                                  <a:lnTo>
                                    <a:pt x="11" y="161"/>
                                  </a:lnTo>
                                  <a:lnTo>
                                    <a:pt x="3" y="168"/>
                                  </a:lnTo>
                                  <a:lnTo>
                                    <a:pt x="0" y="193"/>
                                  </a:lnTo>
                                  <a:lnTo>
                                    <a:pt x="0" y="203"/>
                                  </a:lnTo>
                                  <a:lnTo>
                                    <a:pt x="64" y="248"/>
                                  </a:lnTo>
                                  <a:lnTo>
                                    <a:pt x="167" y="326"/>
                                  </a:lnTo>
                                  <a:lnTo>
                                    <a:pt x="181" y="344"/>
                                  </a:lnTo>
                                  <a:lnTo>
                                    <a:pt x="205" y="354"/>
                                  </a:lnTo>
                                  <a:lnTo>
                                    <a:pt x="207" y="372"/>
                                  </a:lnTo>
                                  <a:lnTo>
                                    <a:pt x="223" y="370"/>
                                  </a:lnTo>
                                  <a:lnTo>
                                    <a:pt x="250" y="363"/>
                                  </a:lnTo>
                                  <a:lnTo>
                                    <a:pt x="361" y="279"/>
                                  </a:lnTo>
                                  <a:lnTo>
                                    <a:pt x="348" y="258"/>
                                  </a:lnTo>
                                  <a:lnTo>
                                    <a:pt x="333" y="258"/>
                                  </a:lnTo>
                                  <a:lnTo>
                                    <a:pt x="317" y="224"/>
                                  </a:lnTo>
                                  <a:lnTo>
                                    <a:pt x="323" y="214"/>
                                  </a:lnTo>
                                  <a:lnTo>
                                    <a:pt x="325" y="192"/>
                                  </a:lnTo>
                                  <a:lnTo>
                                    <a:pt x="322" y="158"/>
                                  </a:lnTo>
                                  <a:lnTo>
                                    <a:pt x="314" y="147"/>
                                  </a:lnTo>
                                  <a:lnTo>
                                    <a:pt x="318" y="138"/>
                                  </a:lnTo>
                                  <a:lnTo>
                                    <a:pt x="313" y="105"/>
                                  </a:lnTo>
                                  <a:lnTo>
                                    <a:pt x="297" y="94"/>
                                  </a:lnTo>
                                  <a:lnTo>
                                    <a:pt x="287" y="68"/>
                                  </a:lnTo>
                                  <a:lnTo>
                                    <a:pt x="301" y="45"/>
                                  </a:lnTo>
                                  <a:lnTo>
                                    <a:pt x="301" y="9"/>
                                  </a:lnTo>
                                  <a:lnTo>
                                    <a:pt x="309" y="0"/>
                                  </a:lnTo>
                                  <a:lnTo>
                                    <a:pt x="299"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7" name="Freeform 196"/>
                            <p:cNvSpPr>
                              <a:spLocks noChangeAspect="1"/>
                            </p:cNvSpPr>
                            <p:nvPr/>
                          </p:nvSpPr>
                          <p:spPr bwMode="auto">
                            <a:xfrm>
                              <a:off x="3535" y="1989"/>
                              <a:ext cx="130" cy="168"/>
                            </a:xfrm>
                            <a:custGeom>
                              <a:avLst/>
                              <a:gdLst>
                                <a:gd name="T0" fmla="*/ 68 w 126"/>
                                <a:gd name="T1" fmla="*/ 94 h 171"/>
                                <a:gd name="T2" fmla="*/ 110 w 126"/>
                                <a:gd name="T3" fmla="*/ 94 h 171"/>
                                <a:gd name="T4" fmla="*/ 140 w 126"/>
                                <a:gd name="T5" fmla="*/ 84 h 171"/>
                                <a:gd name="T6" fmla="*/ 175 w 126"/>
                                <a:gd name="T7" fmla="*/ 82 h 171"/>
                                <a:gd name="T8" fmla="*/ 215 w 126"/>
                                <a:gd name="T9" fmla="*/ 74 h 171"/>
                                <a:gd name="T10" fmla="*/ 251 w 126"/>
                                <a:gd name="T11" fmla="*/ 70 h 171"/>
                                <a:gd name="T12" fmla="*/ 243 w 126"/>
                                <a:gd name="T13" fmla="*/ 61 h 171"/>
                                <a:gd name="T14" fmla="*/ 311 w 126"/>
                                <a:gd name="T15" fmla="*/ 38 h 171"/>
                                <a:gd name="T16" fmla="*/ 328 w 126"/>
                                <a:gd name="T17" fmla="*/ 28 h 171"/>
                                <a:gd name="T18" fmla="*/ 279 w 126"/>
                                <a:gd name="T19" fmla="*/ 26 h 171"/>
                                <a:gd name="T20" fmla="*/ 199 w 126"/>
                                <a:gd name="T21" fmla="*/ 16 h 171"/>
                                <a:gd name="T22" fmla="*/ 159 w 126"/>
                                <a:gd name="T23" fmla="*/ 0 h 171"/>
                                <a:gd name="T24" fmla="*/ 133 w 126"/>
                                <a:gd name="T25" fmla="*/ 14 h 171"/>
                                <a:gd name="T26" fmla="*/ 132 w 126"/>
                                <a:gd name="T27" fmla="*/ 25 h 171"/>
                                <a:gd name="T28" fmla="*/ 121 w 126"/>
                                <a:gd name="T29" fmla="*/ 28 h 171"/>
                                <a:gd name="T30" fmla="*/ 117 w 126"/>
                                <a:gd name="T31" fmla="*/ 28 h 171"/>
                                <a:gd name="T32" fmla="*/ 136 w 126"/>
                                <a:gd name="T33" fmla="*/ 28 h 171"/>
                                <a:gd name="T34" fmla="*/ 150 w 126"/>
                                <a:gd name="T35" fmla="*/ 28 h 171"/>
                                <a:gd name="T36" fmla="*/ 159 w 126"/>
                                <a:gd name="T37" fmla="*/ 38 h 171"/>
                                <a:gd name="T38" fmla="*/ 107 w 126"/>
                                <a:gd name="T39" fmla="*/ 65 h 171"/>
                                <a:gd name="T40" fmla="*/ 0 w 126"/>
                                <a:gd name="T41" fmla="*/ 83 h 171"/>
                                <a:gd name="T42" fmla="*/ 11 w 126"/>
                                <a:gd name="T43" fmla="*/ 98 h 171"/>
                                <a:gd name="T44" fmla="*/ 68 w 126"/>
                                <a:gd name="T45" fmla="*/ 94 h 171"/>
                                <a:gd name="T46" fmla="*/ 68 w 126"/>
                                <a:gd name="T47" fmla="*/ 94 h 171"/>
                                <a:gd name="T48" fmla="*/ 68 w 126"/>
                                <a:gd name="T49" fmla="*/ 94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71"/>
                                <a:gd name="T77" fmla="*/ 126 w 12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71">
                                  <a:moveTo>
                                    <a:pt x="27" y="163"/>
                                  </a:moveTo>
                                  <a:lnTo>
                                    <a:pt x="43" y="163"/>
                                  </a:lnTo>
                                  <a:lnTo>
                                    <a:pt x="53" y="147"/>
                                  </a:lnTo>
                                  <a:lnTo>
                                    <a:pt x="68" y="143"/>
                                  </a:lnTo>
                                  <a:lnTo>
                                    <a:pt x="81" y="125"/>
                                  </a:lnTo>
                                  <a:lnTo>
                                    <a:pt x="96" y="118"/>
                                  </a:lnTo>
                                  <a:lnTo>
                                    <a:pt x="93" y="99"/>
                                  </a:lnTo>
                                  <a:lnTo>
                                    <a:pt x="118" y="69"/>
                                  </a:lnTo>
                                  <a:lnTo>
                                    <a:pt x="125" y="49"/>
                                  </a:lnTo>
                                  <a:lnTo>
                                    <a:pt x="106" y="26"/>
                                  </a:lnTo>
                                  <a:lnTo>
                                    <a:pt x="76" y="16"/>
                                  </a:lnTo>
                                  <a:lnTo>
                                    <a:pt x="61" y="0"/>
                                  </a:lnTo>
                                  <a:lnTo>
                                    <a:pt x="50" y="14"/>
                                  </a:lnTo>
                                  <a:lnTo>
                                    <a:pt x="49" y="25"/>
                                  </a:lnTo>
                                  <a:lnTo>
                                    <a:pt x="46" y="28"/>
                                  </a:lnTo>
                                  <a:lnTo>
                                    <a:pt x="45" y="28"/>
                                  </a:lnTo>
                                  <a:lnTo>
                                    <a:pt x="51" y="33"/>
                                  </a:lnTo>
                                  <a:lnTo>
                                    <a:pt x="58" y="46"/>
                                  </a:lnTo>
                                  <a:lnTo>
                                    <a:pt x="61" y="69"/>
                                  </a:lnTo>
                                  <a:lnTo>
                                    <a:pt x="42" y="107"/>
                                  </a:lnTo>
                                  <a:lnTo>
                                    <a:pt x="0" y="146"/>
                                  </a:lnTo>
                                  <a:lnTo>
                                    <a:pt x="11" y="170"/>
                                  </a:lnTo>
                                  <a:lnTo>
                                    <a:pt x="27" y="16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8" name="Freeform 197"/>
                            <p:cNvSpPr>
                              <a:spLocks noChangeAspect="1"/>
                            </p:cNvSpPr>
                            <p:nvPr/>
                          </p:nvSpPr>
                          <p:spPr bwMode="auto">
                            <a:xfrm>
                              <a:off x="3199" y="1834"/>
                              <a:ext cx="401" cy="357"/>
                            </a:xfrm>
                            <a:custGeom>
                              <a:avLst/>
                              <a:gdLst>
                                <a:gd name="T0" fmla="*/ 355 w 393"/>
                                <a:gd name="T1" fmla="*/ 45 h 361"/>
                                <a:gd name="T2" fmla="*/ 388 w 393"/>
                                <a:gd name="T3" fmla="*/ 45 h 361"/>
                                <a:gd name="T4" fmla="*/ 449 w 393"/>
                                <a:gd name="T5" fmla="*/ 47 h 361"/>
                                <a:gd name="T6" fmla="*/ 536 w 393"/>
                                <a:gd name="T7" fmla="*/ 110 h 361"/>
                                <a:gd name="T8" fmla="*/ 544 w 393"/>
                                <a:gd name="T9" fmla="*/ 125 h 361"/>
                                <a:gd name="T10" fmla="*/ 566 w 393"/>
                                <a:gd name="T11" fmla="*/ 131 h 361"/>
                                <a:gd name="T12" fmla="*/ 567 w 393"/>
                                <a:gd name="T13" fmla="*/ 131 h 361"/>
                                <a:gd name="T14" fmla="*/ 569 w 393"/>
                                <a:gd name="T15" fmla="*/ 131 h 361"/>
                                <a:gd name="T16" fmla="*/ 579 w 393"/>
                                <a:gd name="T17" fmla="*/ 131 h 361"/>
                                <a:gd name="T18" fmla="*/ 584 w 393"/>
                                <a:gd name="T19" fmla="*/ 131 h 361"/>
                                <a:gd name="T20" fmla="*/ 591 w 393"/>
                                <a:gd name="T21" fmla="*/ 131 h 361"/>
                                <a:gd name="T22" fmla="*/ 599 w 393"/>
                                <a:gd name="T23" fmla="*/ 131 h 361"/>
                                <a:gd name="T24" fmla="*/ 603 w 393"/>
                                <a:gd name="T25" fmla="*/ 131 h 361"/>
                                <a:gd name="T26" fmla="*/ 604 w 393"/>
                                <a:gd name="T27" fmla="*/ 131 h 361"/>
                                <a:gd name="T28" fmla="*/ 605 w 393"/>
                                <a:gd name="T29" fmla="*/ 131 h 361"/>
                                <a:gd name="T30" fmla="*/ 609 w 393"/>
                                <a:gd name="T31" fmla="*/ 131 h 361"/>
                                <a:gd name="T32" fmla="*/ 615 w 393"/>
                                <a:gd name="T33" fmla="*/ 131 h 361"/>
                                <a:gd name="T34" fmla="*/ 621 w 393"/>
                                <a:gd name="T35" fmla="*/ 131 h 361"/>
                                <a:gd name="T36" fmla="*/ 628 w 393"/>
                                <a:gd name="T37" fmla="*/ 131 h 361"/>
                                <a:gd name="T38" fmla="*/ 634 w 393"/>
                                <a:gd name="T39" fmla="*/ 131 h 361"/>
                                <a:gd name="T40" fmla="*/ 639 w 393"/>
                                <a:gd name="T41" fmla="*/ 131 h 361"/>
                                <a:gd name="T42" fmla="*/ 642 w 393"/>
                                <a:gd name="T43" fmla="*/ 131 h 361"/>
                                <a:gd name="T44" fmla="*/ 642 w 393"/>
                                <a:gd name="T45" fmla="*/ 131 h 361"/>
                                <a:gd name="T46" fmla="*/ 646 w 393"/>
                                <a:gd name="T47" fmla="*/ 131 h 361"/>
                                <a:gd name="T48" fmla="*/ 649 w 393"/>
                                <a:gd name="T49" fmla="*/ 131 h 361"/>
                                <a:gd name="T50" fmla="*/ 654 w 393"/>
                                <a:gd name="T51" fmla="*/ 130 h 361"/>
                                <a:gd name="T52" fmla="*/ 655 w 393"/>
                                <a:gd name="T53" fmla="*/ 130 h 361"/>
                                <a:gd name="T54" fmla="*/ 659 w 393"/>
                                <a:gd name="T55" fmla="*/ 129 h 361"/>
                                <a:gd name="T56" fmla="*/ 660 w 393"/>
                                <a:gd name="T57" fmla="*/ 129 h 361"/>
                                <a:gd name="T58" fmla="*/ 665 w 393"/>
                                <a:gd name="T59" fmla="*/ 129 h 361"/>
                                <a:gd name="T60" fmla="*/ 665 w 393"/>
                                <a:gd name="T61" fmla="*/ 129 h 361"/>
                                <a:gd name="T62" fmla="*/ 667 w 393"/>
                                <a:gd name="T63" fmla="*/ 129 h 361"/>
                                <a:gd name="T64" fmla="*/ 668 w 393"/>
                                <a:gd name="T65" fmla="*/ 129 h 361"/>
                                <a:gd name="T66" fmla="*/ 669 w 393"/>
                                <a:gd name="T67" fmla="*/ 128 h 361"/>
                                <a:gd name="T68" fmla="*/ 669 w 393"/>
                                <a:gd name="T69" fmla="*/ 128 h 361"/>
                                <a:gd name="T70" fmla="*/ 673 w 393"/>
                                <a:gd name="T71" fmla="*/ 128 h 361"/>
                                <a:gd name="T72" fmla="*/ 675 w 393"/>
                                <a:gd name="T73" fmla="*/ 128 h 361"/>
                                <a:gd name="T74" fmla="*/ 679 w 393"/>
                                <a:gd name="T75" fmla="*/ 127 h 361"/>
                                <a:gd name="T76" fmla="*/ 714 w 393"/>
                                <a:gd name="T77" fmla="*/ 131 h 361"/>
                                <a:gd name="T78" fmla="*/ 731 w 393"/>
                                <a:gd name="T79" fmla="*/ 163 h 361"/>
                                <a:gd name="T80" fmla="*/ 617 w 393"/>
                                <a:gd name="T81" fmla="*/ 214 h 361"/>
                                <a:gd name="T82" fmla="*/ 388 w 393"/>
                                <a:gd name="T83" fmla="*/ 255 h 361"/>
                                <a:gd name="T84" fmla="*/ 286 w 393"/>
                                <a:gd name="T85" fmla="*/ 232 h 361"/>
                                <a:gd name="T86" fmla="*/ 274 w 393"/>
                                <a:gd name="T87" fmla="*/ 223 h 361"/>
                                <a:gd name="T88" fmla="*/ 178 w 393"/>
                                <a:gd name="T89" fmla="*/ 179 h 361"/>
                                <a:gd name="T90" fmla="*/ 156 w 393"/>
                                <a:gd name="T91" fmla="*/ 135 h 361"/>
                                <a:gd name="T92" fmla="*/ 96 w 393"/>
                                <a:gd name="T93" fmla="*/ 119 h 361"/>
                                <a:gd name="T94" fmla="*/ 0 w 393"/>
                                <a:gd name="T95" fmla="*/ 57 h 361"/>
                                <a:gd name="T96" fmla="*/ 2 w 393"/>
                                <a:gd name="T97" fmla="*/ 45 h 361"/>
                                <a:gd name="T98" fmla="*/ 63 w 393"/>
                                <a:gd name="T99" fmla="*/ 45 h 361"/>
                                <a:gd name="T100" fmla="*/ 96 w 393"/>
                                <a:gd name="T101" fmla="*/ 34 h 361"/>
                                <a:gd name="T102" fmla="*/ 136 w 393"/>
                                <a:gd name="T103" fmla="*/ 0 h 361"/>
                                <a:gd name="T104" fmla="*/ 257 w 393"/>
                                <a:gd name="T105" fmla="*/ 31 h 361"/>
                                <a:gd name="T106" fmla="*/ 287 w 393"/>
                                <a:gd name="T107" fmla="*/ 45 h 361"/>
                                <a:gd name="T108" fmla="*/ 329 w 393"/>
                                <a:gd name="T109" fmla="*/ 45 h 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3"/>
                                <a:gd name="T166" fmla="*/ 0 h 361"/>
                                <a:gd name="T167" fmla="*/ 393 w 393"/>
                                <a:gd name="T168" fmla="*/ 361 h 3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3" h="361">
                                  <a:moveTo>
                                    <a:pt x="176" y="63"/>
                                  </a:moveTo>
                                  <a:lnTo>
                                    <a:pt x="190" y="72"/>
                                  </a:lnTo>
                                  <a:lnTo>
                                    <a:pt x="209" y="64"/>
                                  </a:lnTo>
                                  <a:lnTo>
                                    <a:pt x="241" y="76"/>
                                  </a:lnTo>
                                  <a:lnTo>
                                    <a:pt x="241" y="78"/>
                                  </a:lnTo>
                                  <a:lnTo>
                                    <a:pt x="274" y="116"/>
                                  </a:lnTo>
                                  <a:lnTo>
                                    <a:pt x="288" y="148"/>
                                  </a:lnTo>
                                  <a:lnTo>
                                    <a:pt x="300" y="166"/>
                                  </a:lnTo>
                                  <a:lnTo>
                                    <a:pt x="291" y="177"/>
                                  </a:lnTo>
                                  <a:lnTo>
                                    <a:pt x="291" y="185"/>
                                  </a:lnTo>
                                  <a:lnTo>
                                    <a:pt x="303" y="190"/>
                                  </a:lnTo>
                                  <a:lnTo>
                                    <a:pt x="304" y="190"/>
                                  </a:lnTo>
                                  <a:lnTo>
                                    <a:pt x="306" y="190"/>
                                  </a:lnTo>
                                  <a:lnTo>
                                    <a:pt x="308" y="190"/>
                                  </a:lnTo>
                                  <a:lnTo>
                                    <a:pt x="310" y="190"/>
                                  </a:lnTo>
                                  <a:lnTo>
                                    <a:pt x="311" y="190"/>
                                  </a:lnTo>
                                  <a:lnTo>
                                    <a:pt x="313" y="190"/>
                                  </a:lnTo>
                                  <a:lnTo>
                                    <a:pt x="314" y="190"/>
                                  </a:lnTo>
                                  <a:lnTo>
                                    <a:pt x="316" y="190"/>
                                  </a:lnTo>
                                  <a:lnTo>
                                    <a:pt x="318" y="190"/>
                                  </a:lnTo>
                                  <a:lnTo>
                                    <a:pt x="320" y="190"/>
                                  </a:lnTo>
                                  <a:lnTo>
                                    <a:pt x="322" y="190"/>
                                  </a:lnTo>
                                  <a:lnTo>
                                    <a:pt x="323" y="190"/>
                                  </a:lnTo>
                                  <a:lnTo>
                                    <a:pt x="324" y="190"/>
                                  </a:lnTo>
                                  <a:lnTo>
                                    <a:pt x="326" y="190"/>
                                  </a:lnTo>
                                  <a:lnTo>
                                    <a:pt x="328" y="190"/>
                                  </a:lnTo>
                                  <a:lnTo>
                                    <a:pt x="329" y="190"/>
                                  </a:lnTo>
                                  <a:lnTo>
                                    <a:pt x="331" y="190"/>
                                  </a:lnTo>
                                  <a:lnTo>
                                    <a:pt x="333" y="190"/>
                                  </a:lnTo>
                                  <a:lnTo>
                                    <a:pt x="334" y="190"/>
                                  </a:lnTo>
                                  <a:lnTo>
                                    <a:pt x="336" y="190"/>
                                  </a:lnTo>
                                  <a:lnTo>
                                    <a:pt x="338" y="190"/>
                                  </a:lnTo>
                                  <a:lnTo>
                                    <a:pt x="340" y="190"/>
                                  </a:lnTo>
                                  <a:lnTo>
                                    <a:pt x="342" y="190"/>
                                  </a:lnTo>
                                  <a:lnTo>
                                    <a:pt x="344" y="190"/>
                                  </a:lnTo>
                                  <a:lnTo>
                                    <a:pt x="346" y="189"/>
                                  </a:lnTo>
                                  <a:lnTo>
                                    <a:pt x="348" y="189"/>
                                  </a:lnTo>
                                  <a:lnTo>
                                    <a:pt x="350" y="187"/>
                                  </a:lnTo>
                                  <a:lnTo>
                                    <a:pt x="351" y="187"/>
                                  </a:lnTo>
                                  <a:lnTo>
                                    <a:pt x="353" y="186"/>
                                  </a:lnTo>
                                  <a:lnTo>
                                    <a:pt x="354" y="186"/>
                                  </a:lnTo>
                                  <a:lnTo>
                                    <a:pt x="356" y="185"/>
                                  </a:lnTo>
                                  <a:lnTo>
                                    <a:pt x="357" y="185"/>
                                  </a:lnTo>
                                  <a:lnTo>
                                    <a:pt x="358" y="185"/>
                                  </a:lnTo>
                                  <a:lnTo>
                                    <a:pt x="359" y="184"/>
                                  </a:lnTo>
                                  <a:lnTo>
                                    <a:pt x="361" y="183"/>
                                  </a:lnTo>
                                  <a:lnTo>
                                    <a:pt x="362" y="183"/>
                                  </a:lnTo>
                                  <a:lnTo>
                                    <a:pt x="363" y="181"/>
                                  </a:lnTo>
                                  <a:lnTo>
                                    <a:pt x="376" y="184"/>
                                  </a:lnTo>
                                  <a:lnTo>
                                    <a:pt x="382" y="189"/>
                                  </a:lnTo>
                                  <a:lnTo>
                                    <a:pt x="389" y="202"/>
                                  </a:lnTo>
                                  <a:lnTo>
                                    <a:pt x="392" y="225"/>
                                  </a:lnTo>
                                  <a:lnTo>
                                    <a:pt x="373" y="263"/>
                                  </a:lnTo>
                                  <a:lnTo>
                                    <a:pt x="331" y="302"/>
                                  </a:lnTo>
                                  <a:lnTo>
                                    <a:pt x="272" y="315"/>
                                  </a:lnTo>
                                  <a:lnTo>
                                    <a:pt x="209" y="360"/>
                                  </a:lnTo>
                                  <a:lnTo>
                                    <a:pt x="172" y="316"/>
                                  </a:lnTo>
                                  <a:lnTo>
                                    <a:pt x="154" y="329"/>
                                  </a:lnTo>
                                  <a:lnTo>
                                    <a:pt x="154" y="331"/>
                                  </a:lnTo>
                                  <a:lnTo>
                                    <a:pt x="148" y="317"/>
                                  </a:lnTo>
                                  <a:lnTo>
                                    <a:pt x="117" y="263"/>
                                  </a:lnTo>
                                  <a:lnTo>
                                    <a:pt x="97" y="250"/>
                                  </a:lnTo>
                                  <a:lnTo>
                                    <a:pt x="87" y="235"/>
                                  </a:lnTo>
                                  <a:lnTo>
                                    <a:pt x="83" y="197"/>
                                  </a:lnTo>
                                  <a:lnTo>
                                    <a:pt x="70" y="176"/>
                                  </a:lnTo>
                                  <a:lnTo>
                                    <a:pt x="54" y="165"/>
                                  </a:lnTo>
                                  <a:lnTo>
                                    <a:pt x="8" y="88"/>
                                  </a:lnTo>
                                  <a:lnTo>
                                    <a:pt x="0" y="88"/>
                                  </a:lnTo>
                                  <a:lnTo>
                                    <a:pt x="2" y="60"/>
                                  </a:lnTo>
                                  <a:lnTo>
                                    <a:pt x="22" y="63"/>
                                  </a:lnTo>
                                  <a:lnTo>
                                    <a:pt x="32" y="49"/>
                                  </a:lnTo>
                                  <a:lnTo>
                                    <a:pt x="42" y="48"/>
                                  </a:lnTo>
                                  <a:lnTo>
                                    <a:pt x="54" y="34"/>
                                  </a:lnTo>
                                  <a:lnTo>
                                    <a:pt x="36" y="15"/>
                                  </a:lnTo>
                                  <a:lnTo>
                                    <a:pt x="72" y="0"/>
                                  </a:lnTo>
                                  <a:lnTo>
                                    <a:pt x="99" y="8"/>
                                  </a:lnTo>
                                  <a:lnTo>
                                    <a:pt x="138" y="31"/>
                                  </a:lnTo>
                                  <a:lnTo>
                                    <a:pt x="153" y="40"/>
                                  </a:lnTo>
                                  <a:lnTo>
                                    <a:pt x="155" y="53"/>
                                  </a:lnTo>
                                  <a:lnTo>
                                    <a:pt x="176" y="6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39" name="Freeform 198"/>
                            <p:cNvSpPr>
                              <a:spLocks noChangeAspect="1"/>
                            </p:cNvSpPr>
                            <p:nvPr/>
                          </p:nvSpPr>
                          <p:spPr bwMode="auto">
                            <a:xfrm>
                              <a:off x="3017" y="1844"/>
                              <a:ext cx="205" cy="205"/>
                            </a:xfrm>
                            <a:custGeom>
                              <a:avLst/>
                              <a:gdLst>
                                <a:gd name="T0" fmla="*/ 303 w 201"/>
                                <a:gd name="T1" fmla="*/ 11 h 207"/>
                                <a:gd name="T2" fmla="*/ 258 w 201"/>
                                <a:gd name="T3" fmla="*/ 15 h 207"/>
                                <a:gd name="T4" fmla="*/ 245 w 201"/>
                                <a:gd name="T5" fmla="*/ 11 h 207"/>
                                <a:gd name="T6" fmla="*/ 243 w 201"/>
                                <a:gd name="T7" fmla="*/ 19 h 207"/>
                                <a:gd name="T8" fmla="*/ 226 w 201"/>
                                <a:gd name="T9" fmla="*/ 15 h 207"/>
                                <a:gd name="T10" fmla="*/ 230 w 201"/>
                                <a:gd name="T11" fmla="*/ 7 h 207"/>
                                <a:gd name="T12" fmla="*/ 202 w 201"/>
                                <a:gd name="T13" fmla="*/ 5 h 207"/>
                                <a:gd name="T14" fmla="*/ 141 w 201"/>
                                <a:gd name="T15" fmla="*/ 20 h 207"/>
                                <a:gd name="T16" fmla="*/ 70 w 201"/>
                                <a:gd name="T17" fmla="*/ 7 h 207"/>
                                <a:gd name="T18" fmla="*/ 7 w 201"/>
                                <a:gd name="T19" fmla="*/ 5 h 207"/>
                                <a:gd name="T20" fmla="*/ 5 w 201"/>
                                <a:gd name="T21" fmla="*/ 0 h 207"/>
                                <a:gd name="T22" fmla="*/ 0 w 201"/>
                                <a:gd name="T23" fmla="*/ 40 h 207"/>
                                <a:gd name="T24" fmla="*/ 7 w 201"/>
                                <a:gd name="T25" fmla="*/ 51 h 207"/>
                                <a:gd name="T26" fmla="*/ 11 w 201"/>
                                <a:gd name="T27" fmla="*/ 147 h 207"/>
                                <a:gd name="T28" fmla="*/ 12 w 201"/>
                                <a:gd name="T29" fmla="*/ 147 h 207"/>
                                <a:gd name="T30" fmla="*/ 286 w 201"/>
                                <a:gd name="T31" fmla="*/ 147 h 207"/>
                                <a:gd name="T32" fmla="*/ 322 w 201"/>
                                <a:gd name="T33" fmla="*/ 149 h 207"/>
                                <a:gd name="T34" fmla="*/ 367 w 201"/>
                                <a:gd name="T35" fmla="*/ 137 h 207"/>
                                <a:gd name="T36" fmla="*/ 366 w 201"/>
                                <a:gd name="T37" fmla="*/ 127 h 207"/>
                                <a:gd name="T38" fmla="*/ 259 w 201"/>
                                <a:gd name="T39" fmla="*/ 51 h 207"/>
                                <a:gd name="T40" fmla="*/ 249 w 201"/>
                                <a:gd name="T41" fmla="*/ 40 h 207"/>
                                <a:gd name="T42" fmla="*/ 255 w 201"/>
                                <a:gd name="T43" fmla="*/ 38 h 207"/>
                                <a:gd name="T44" fmla="*/ 286 w 201"/>
                                <a:gd name="T45" fmla="*/ 51 h 207"/>
                                <a:gd name="T46" fmla="*/ 310 w 201"/>
                                <a:gd name="T47" fmla="*/ 54 h 207"/>
                                <a:gd name="T48" fmla="*/ 334 w 201"/>
                                <a:gd name="T49" fmla="*/ 50 h 207"/>
                                <a:gd name="T50" fmla="*/ 303 w 201"/>
                                <a:gd name="T51" fmla="*/ 11 h 207"/>
                                <a:gd name="T52" fmla="*/ 303 w 201"/>
                                <a:gd name="T53" fmla="*/ 11 h 207"/>
                                <a:gd name="T54" fmla="*/ 303 w 201"/>
                                <a:gd name="T55" fmla="*/ 1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07"/>
                                <a:gd name="T86" fmla="*/ 201 w 201"/>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07">
                                  <a:moveTo>
                                    <a:pt x="165" y="11"/>
                                  </a:moveTo>
                                  <a:lnTo>
                                    <a:pt x="140" y="15"/>
                                  </a:lnTo>
                                  <a:lnTo>
                                    <a:pt x="133" y="11"/>
                                  </a:lnTo>
                                  <a:lnTo>
                                    <a:pt x="131" y="19"/>
                                  </a:lnTo>
                                  <a:lnTo>
                                    <a:pt x="123" y="15"/>
                                  </a:lnTo>
                                  <a:lnTo>
                                    <a:pt x="125" y="7"/>
                                  </a:lnTo>
                                  <a:lnTo>
                                    <a:pt x="111" y="5"/>
                                  </a:lnTo>
                                  <a:lnTo>
                                    <a:pt x="75" y="20"/>
                                  </a:lnTo>
                                  <a:lnTo>
                                    <a:pt x="39" y="7"/>
                                  </a:lnTo>
                                  <a:lnTo>
                                    <a:pt x="7" y="5"/>
                                  </a:lnTo>
                                  <a:lnTo>
                                    <a:pt x="5" y="0"/>
                                  </a:lnTo>
                                  <a:lnTo>
                                    <a:pt x="0" y="40"/>
                                  </a:lnTo>
                                  <a:lnTo>
                                    <a:pt x="7" y="65"/>
                                  </a:lnTo>
                                  <a:lnTo>
                                    <a:pt x="11" y="202"/>
                                  </a:lnTo>
                                  <a:lnTo>
                                    <a:pt x="12" y="202"/>
                                  </a:lnTo>
                                  <a:lnTo>
                                    <a:pt x="157" y="202"/>
                                  </a:lnTo>
                                  <a:lnTo>
                                    <a:pt x="175" y="206"/>
                                  </a:lnTo>
                                  <a:lnTo>
                                    <a:pt x="200" y="181"/>
                                  </a:lnTo>
                                  <a:lnTo>
                                    <a:pt x="199" y="162"/>
                                  </a:lnTo>
                                  <a:lnTo>
                                    <a:pt x="141" y="58"/>
                                  </a:lnTo>
                                  <a:lnTo>
                                    <a:pt x="135" y="40"/>
                                  </a:lnTo>
                                  <a:lnTo>
                                    <a:pt x="139" y="38"/>
                                  </a:lnTo>
                                  <a:lnTo>
                                    <a:pt x="157" y="70"/>
                                  </a:lnTo>
                                  <a:lnTo>
                                    <a:pt x="169" y="85"/>
                                  </a:lnTo>
                                  <a:lnTo>
                                    <a:pt x="181" y="50"/>
                                  </a:lnTo>
                                  <a:lnTo>
                                    <a:pt x="165"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0" name="Freeform 199"/>
                            <p:cNvSpPr>
                              <a:spLocks noChangeAspect="1"/>
                            </p:cNvSpPr>
                            <p:nvPr/>
                          </p:nvSpPr>
                          <p:spPr bwMode="auto">
                            <a:xfrm>
                              <a:off x="2261" y="1928"/>
                              <a:ext cx="159" cy="138"/>
                            </a:xfrm>
                            <a:custGeom>
                              <a:avLst/>
                              <a:gdLst>
                                <a:gd name="T0" fmla="*/ 278 w 156"/>
                                <a:gd name="T1" fmla="*/ 0 h 139"/>
                                <a:gd name="T2" fmla="*/ 278 w 156"/>
                                <a:gd name="T3" fmla="*/ 10 h 139"/>
                                <a:gd name="T4" fmla="*/ 278 w 156"/>
                                <a:gd name="T5" fmla="*/ 10 h 139"/>
                                <a:gd name="T6" fmla="*/ 276 w 156"/>
                                <a:gd name="T7" fmla="*/ 34 h 139"/>
                                <a:gd name="T8" fmla="*/ 173 w 156"/>
                                <a:gd name="T9" fmla="*/ 34 h 139"/>
                                <a:gd name="T10" fmla="*/ 169 w 156"/>
                                <a:gd name="T11" fmla="*/ 69 h 139"/>
                                <a:gd name="T12" fmla="*/ 126 w 156"/>
                                <a:gd name="T13" fmla="*/ 69 h 139"/>
                                <a:gd name="T14" fmla="*/ 130 w 156"/>
                                <a:gd name="T15" fmla="*/ 97 h 139"/>
                                <a:gd name="T16" fmla="*/ 10 w 156"/>
                                <a:gd name="T17" fmla="*/ 99 h 139"/>
                                <a:gd name="T18" fmla="*/ 0 w 156"/>
                                <a:gd name="T19" fmla="*/ 107 h 139"/>
                                <a:gd name="T20" fmla="*/ 3 w 156"/>
                                <a:gd name="T21" fmla="*/ 86 h 139"/>
                                <a:gd name="T22" fmla="*/ 69 w 156"/>
                                <a:gd name="T23" fmla="*/ 63 h 139"/>
                                <a:gd name="T24" fmla="*/ 86 w 156"/>
                                <a:gd name="T25" fmla="*/ 33 h 139"/>
                                <a:gd name="T26" fmla="*/ 110 w 156"/>
                                <a:gd name="T27" fmla="*/ 21 h 139"/>
                                <a:gd name="T28" fmla="*/ 145 w 156"/>
                                <a:gd name="T29" fmla="*/ 0 h 139"/>
                                <a:gd name="T30" fmla="*/ 278 w 156"/>
                                <a:gd name="T31" fmla="*/ 0 h 139"/>
                                <a:gd name="T32" fmla="*/ 278 w 156"/>
                                <a:gd name="T33" fmla="*/ 0 h 139"/>
                                <a:gd name="T34" fmla="*/ 278 w 156"/>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9"/>
                                <a:gd name="T56" fmla="*/ 156 w 156"/>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9">
                                  <a:moveTo>
                                    <a:pt x="155" y="0"/>
                                  </a:moveTo>
                                  <a:lnTo>
                                    <a:pt x="155" y="10"/>
                                  </a:lnTo>
                                  <a:lnTo>
                                    <a:pt x="154" y="34"/>
                                  </a:lnTo>
                                  <a:lnTo>
                                    <a:pt x="97" y="34"/>
                                  </a:lnTo>
                                  <a:lnTo>
                                    <a:pt x="94" y="82"/>
                                  </a:lnTo>
                                  <a:lnTo>
                                    <a:pt x="71" y="97"/>
                                  </a:lnTo>
                                  <a:lnTo>
                                    <a:pt x="73" y="128"/>
                                  </a:lnTo>
                                  <a:lnTo>
                                    <a:pt x="10" y="130"/>
                                  </a:lnTo>
                                  <a:lnTo>
                                    <a:pt x="0" y="138"/>
                                  </a:lnTo>
                                  <a:lnTo>
                                    <a:pt x="3" y="117"/>
                                  </a:lnTo>
                                  <a:lnTo>
                                    <a:pt x="38" y="63"/>
                                  </a:lnTo>
                                  <a:lnTo>
                                    <a:pt x="51" y="33"/>
                                  </a:lnTo>
                                  <a:lnTo>
                                    <a:pt x="63" y="21"/>
                                  </a:lnTo>
                                  <a:lnTo>
                                    <a:pt x="78" y="0"/>
                                  </a:lnTo>
                                  <a:lnTo>
                                    <a:pt x="155"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1" name="Freeform 200"/>
                            <p:cNvSpPr>
                              <a:spLocks noChangeAspect="1"/>
                            </p:cNvSpPr>
                            <p:nvPr/>
                          </p:nvSpPr>
                          <p:spPr bwMode="auto">
                            <a:xfrm>
                              <a:off x="2711" y="1733"/>
                              <a:ext cx="66" cy="141"/>
                            </a:xfrm>
                            <a:custGeom>
                              <a:avLst/>
                              <a:gdLst>
                                <a:gd name="T0" fmla="*/ 93 w 65"/>
                                <a:gd name="T1" fmla="*/ 46 h 144"/>
                                <a:gd name="T2" fmla="*/ 95 w 65"/>
                                <a:gd name="T3" fmla="*/ 55 h 144"/>
                                <a:gd name="T4" fmla="*/ 73 w 65"/>
                                <a:gd name="T5" fmla="*/ 64 h 144"/>
                                <a:gd name="T6" fmla="*/ 73 w 65"/>
                                <a:gd name="T7" fmla="*/ 70 h 144"/>
                                <a:gd name="T8" fmla="*/ 31 w 65"/>
                                <a:gd name="T9" fmla="*/ 73 h 144"/>
                                <a:gd name="T10" fmla="*/ 26 w 65"/>
                                <a:gd name="T11" fmla="*/ 60 h 144"/>
                                <a:gd name="T12" fmla="*/ 10 w 65"/>
                                <a:gd name="T13" fmla="*/ 54 h 144"/>
                                <a:gd name="T14" fmla="*/ 0 w 65"/>
                                <a:gd name="T15" fmla="*/ 41 h 144"/>
                                <a:gd name="T16" fmla="*/ 14 w 65"/>
                                <a:gd name="T17" fmla="*/ 24 h 144"/>
                                <a:gd name="T18" fmla="*/ 14 w 65"/>
                                <a:gd name="T19" fmla="*/ 14 h 144"/>
                                <a:gd name="T20" fmla="*/ 22 w 65"/>
                                <a:gd name="T21" fmla="*/ 5 h 144"/>
                                <a:gd name="T22" fmla="*/ 67 w 65"/>
                                <a:gd name="T23" fmla="*/ 0 h 144"/>
                                <a:gd name="T24" fmla="*/ 77 w 65"/>
                                <a:gd name="T25" fmla="*/ 2 h 144"/>
                                <a:gd name="T26" fmla="*/ 79 w 65"/>
                                <a:gd name="T27" fmla="*/ 11 h 144"/>
                                <a:gd name="T28" fmla="*/ 92 w 65"/>
                                <a:gd name="T29" fmla="*/ 6 h 144"/>
                                <a:gd name="T30" fmla="*/ 81 w 65"/>
                                <a:gd name="T31" fmla="*/ 18 h 144"/>
                                <a:gd name="T32" fmla="*/ 92 w 65"/>
                                <a:gd name="T33" fmla="*/ 24 h 144"/>
                                <a:gd name="T34" fmla="*/ 73 w 65"/>
                                <a:gd name="T35" fmla="*/ 33 h 144"/>
                                <a:gd name="T36" fmla="*/ 77 w 65"/>
                                <a:gd name="T37" fmla="*/ 41 h 144"/>
                                <a:gd name="T38" fmla="*/ 89 w 65"/>
                                <a:gd name="T39" fmla="*/ 42 h 144"/>
                                <a:gd name="T40" fmla="*/ 93 w 65"/>
                                <a:gd name="T41" fmla="*/ 46 h 144"/>
                                <a:gd name="T42" fmla="*/ 93 w 65"/>
                                <a:gd name="T43" fmla="*/ 46 h 144"/>
                                <a:gd name="T44" fmla="*/ 93 w 65"/>
                                <a:gd name="T45" fmla="*/ 46 h 144"/>
                                <a:gd name="T46" fmla="*/ 93 w 65"/>
                                <a:gd name="T47" fmla="*/ 46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144"/>
                                <a:gd name="T74" fmla="*/ 65 w 65"/>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144">
                                  <a:moveTo>
                                    <a:pt x="62" y="83"/>
                                  </a:moveTo>
                                  <a:lnTo>
                                    <a:pt x="64" y="101"/>
                                  </a:lnTo>
                                  <a:lnTo>
                                    <a:pt x="42" y="118"/>
                                  </a:lnTo>
                                  <a:lnTo>
                                    <a:pt x="42" y="137"/>
                                  </a:lnTo>
                                  <a:lnTo>
                                    <a:pt x="31" y="143"/>
                                  </a:lnTo>
                                  <a:lnTo>
                                    <a:pt x="26" y="110"/>
                                  </a:lnTo>
                                  <a:lnTo>
                                    <a:pt x="10" y="99"/>
                                  </a:lnTo>
                                  <a:lnTo>
                                    <a:pt x="0" y="73"/>
                                  </a:lnTo>
                                  <a:lnTo>
                                    <a:pt x="14" y="50"/>
                                  </a:lnTo>
                                  <a:lnTo>
                                    <a:pt x="14" y="14"/>
                                  </a:lnTo>
                                  <a:lnTo>
                                    <a:pt x="22" y="5"/>
                                  </a:lnTo>
                                  <a:lnTo>
                                    <a:pt x="36" y="0"/>
                                  </a:lnTo>
                                  <a:lnTo>
                                    <a:pt x="46" y="2"/>
                                  </a:lnTo>
                                  <a:lnTo>
                                    <a:pt x="48" y="11"/>
                                  </a:lnTo>
                                  <a:lnTo>
                                    <a:pt x="61" y="6"/>
                                  </a:lnTo>
                                  <a:lnTo>
                                    <a:pt x="50" y="18"/>
                                  </a:lnTo>
                                  <a:lnTo>
                                    <a:pt x="61" y="42"/>
                                  </a:lnTo>
                                  <a:lnTo>
                                    <a:pt x="42" y="64"/>
                                  </a:lnTo>
                                  <a:lnTo>
                                    <a:pt x="46" y="72"/>
                                  </a:lnTo>
                                  <a:lnTo>
                                    <a:pt x="58" y="75"/>
                                  </a:lnTo>
                                  <a:lnTo>
                                    <a:pt x="62" y="8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2" name="Freeform 201"/>
                            <p:cNvSpPr>
                              <a:spLocks noChangeAspect="1"/>
                            </p:cNvSpPr>
                            <p:nvPr/>
                          </p:nvSpPr>
                          <p:spPr bwMode="auto">
                            <a:xfrm>
                              <a:off x="2341" y="1763"/>
                              <a:ext cx="216" cy="166"/>
                            </a:xfrm>
                            <a:custGeom>
                              <a:avLst/>
                              <a:gdLst>
                                <a:gd name="T0" fmla="*/ 364 w 212"/>
                                <a:gd name="T1" fmla="*/ 20 h 169"/>
                                <a:gd name="T2" fmla="*/ 376 w 212"/>
                                <a:gd name="T3" fmla="*/ 40 h 169"/>
                                <a:gd name="T4" fmla="*/ 295 w 212"/>
                                <a:gd name="T5" fmla="*/ 52 h 169"/>
                                <a:gd name="T6" fmla="*/ 298 w 212"/>
                                <a:gd name="T7" fmla="*/ 59 h 169"/>
                                <a:gd name="T8" fmla="*/ 244 w 212"/>
                                <a:gd name="T9" fmla="*/ 70 h 169"/>
                                <a:gd name="T10" fmla="*/ 158 w 212"/>
                                <a:gd name="T11" fmla="*/ 79 h 169"/>
                                <a:gd name="T12" fmla="*/ 146 w 212"/>
                                <a:gd name="T13" fmla="*/ 82 h 169"/>
                                <a:gd name="T14" fmla="*/ 137 w 212"/>
                                <a:gd name="T15" fmla="*/ 96 h 169"/>
                                <a:gd name="T16" fmla="*/ 0 w 212"/>
                                <a:gd name="T17" fmla="*/ 96 h 169"/>
                                <a:gd name="T18" fmla="*/ 26 w 212"/>
                                <a:gd name="T19" fmla="*/ 88 h 169"/>
                                <a:gd name="T20" fmla="*/ 94 w 212"/>
                                <a:gd name="T21" fmla="*/ 74 h 169"/>
                                <a:gd name="T22" fmla="*/ 106 w 212"/>
                                <a:gd name="T23" fmla="*/ 67 h 169"/>
                                <a:gd name="T24" fmla="*/ 100 w 212"/>
                                <a:gd name="T25" fmla="*/ 55 h 169"/>
                                <a:gd name="T26" fmla="*/ 124 w 212"/>
                                <a:gd name="T27" fmla="*/ 38 h 169"/>
                                <a:gd name="T28" fmla="*/ 154 w 212"/>
                                <a:gd name="T29" fmla="*/ 28 h 169"/>
                                <a:gd name="T30" fmla="*/ 203 w 212"/>
                                <a:gd name="T31" fmla="*/ 28 h 169"/>
                                <a:gd name="T32" fmla="*/ 236 w 212"/>
                                <a:gd name="T33" fmla="*/ 0 h 169"/>
                                <a:gd name="T34" fmla="*/ 252 w 212"/>
                                <a:gd name="T35" fmla="*/ 0 h 169"/>
                                <a:gd name="T36" fmla="*/ 279 w 212"/>
                                <a:gd name="T37" fmla="*/ 12 h 169"/>
                                <a:gd name="T38" fmla="*/ 328 w 212"/>
                                <a:gd name="T39" fmla="*/ 9 h 169"/>
                                <a:gd name="T40" fmla="*/ 353 w 212"/>
                                <a:gd name="T41" fmla="*/ 11 h 169"/>
                                <a:gd name="T42" fmla="*/ 364 w 212"/>
                                <a:gd name="T43" fmla="*/ 20 h 169"/>
                                <a:gd name="T44" fmla="*/ 364 w 212"/>
                                <a:gd name="T45" fmla="*/ 20 h 169"/>
                                <a:gd name="T46" fmla="*/ 364 w 212"/>
                                <a:gd name="T47" fmla="*/ 2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69"/>
                                <a:gd name="T74" fmla="*/ 212 w 212"/>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69">
                                  <a:moveTo>
                                    <a:pt x="205" y="20"/>
                                  </a:moveTo>
                                  <a:lnTo>
                                    <a:pt x="211" y="71"/>
                                  </a:lnTo>
                                  <a:lnTo>
                                    <a:pt x="167" y="83"/>
                                  </a:lnTo>
                                  <a:lnTo>
                                    <a:pt x="168" y="96"/>
                                  </a:lnTo>
                                  <a:lnTo>
                                    <a:pt x="136" y="119"/>
                                  </a:lnTo>
                                  <a:lnTo>
                                    <a:pt x="88" y="136"/>
                                  </a:lnTo>
                                  <a:lnTo>
                                    <a:pt x="80" y="143"/>
                                  </a:lnTo>
                                  <a:lnTo>
                                    <a:pt x="77" y="168"/>
                                  </a:lnTo>
                                  <a:lnTo>
                                    <a:pt x="0" y="168"/>
                                  </a:lnTo>
                                  <a:lnTo>
                                    <a:pt x="26" y="156"/>
                                  </a:lnTo>
                                  <a:lnTo>
                                    <a:pt x="56" y="126"/>
                                  </a:lnTo>
                                  <a:lnTo>
                                    <a:pt x="62" y="113"/>
                                  </a:lnTo>
                                  <a:lnTo>
                                    <a:pt x="59" y="88"/>
                                  </a:lnTo>
                                  <a:lnTo>
                                    <a:pt x="71" y="69"/>
                                  </a:lnTo>
                                  <a:lnTo>
                                    <a:pt x="85" y="53"/>
                                  </a:lnTo>
                                  <a:lnTo>
                                    <a:pt x="115" y="36"/>
                                  </a:lnTo>
                                  <a:lnTo>
                                    <a:pt x="132" y="0"/>
                                  </a:lnTo>
                                  <a:lnTo>
                                    <a:pt x="141" y="0"/>
                                  </a:lnTo>
                                  <a:lnTo>
                                    <a:pt x="157" y="12"/>
                                  </a:lnTo>
                                  <a:lnTo>
                                    <a:pt x="183" y="9"/>
                                  </a:lnTo>
                                  <a:lnTo>
                                    <a:pt x="198" y="11"/>
                                  </a:lnTo>
                                  <a:lnTo>
                                    <a:pt x="205"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3" name="Freeform 202"/>
                            <p:cNvSpPr>
                              <a:spLocks noChangeAspect="1"/>
                            </p:cNvSpPr>
                            <p:nvPr/>
                          </p:nvSpPr>
                          <p:spPr bwMode="auto">
                            <a:xfrm>
                              <a:off x="3356" y="2133"/>
                              <a:ext cx="192" cy="103"/>
                            </a:xfrm>
                            <a:custGeom>
                              <a:avLst/>
                              <a:gdLst>
                                <a:gd name="T0" fmla="*/ 0 w 189"/>
                                <a:gd name="T1" fmla="*/ 26 h 105"/>
                                <a:gd name="T2" fmla="*/ 18 w 189"/>
                                <a:gd name="T3" fmla="*/ 14 h 105"/>
                                <a:gd name="T4" fmla="*/ 86 w 189"/>
                                <a:gd name="T5" fmla="*/ 27 h 105"/>
                                <a:gd name="T6" fmla="*/ 191 w 189"/>
                                <a:gd name="T7" fmla="*/ 13 h 105"/>
                                <a:gd name="T8" fmla="*/ 286 w 189"/>
                                <a:gd name="T9" fmla="*/ 0 h 105"/>
                                <a:gd name="T10" fmla="*/ 305 w 189"/>
                                <a:gd name="T11" fmla="*/ 24 h 105"/>
                                <a:gd name="T12" fmla="*/ 300 w 189"/>
                                <a:gd name="T13" fmla="*/ 26 h 105"/>
                                <a:gd name="T14" fmla="*/ 286 w 189"/>
                                <a:gd name="T15" fmla="*/ 26 h 105"/>
                                <a:gd name="T16" fmla="*/ 282 w 189"/>
                                <a:gd name="T17" fmla="*/ 26 h 105"/>
                                <a:gd name="T18" fmla="*/ 206 w 189"/>
                                <a:gd name="T19" fmla="*/ 31 h 105"/>
                                <a:gd name="T20" fmla="*/ 131 w 189"/>
                                <a:gd name="T21" fmla="*/ 53 h 105"/>
                                <a:gd name="T22" fmla="*/ 87 w 189"/>
                                <a:gd name="T23" fmla="*/ 53 h 105"/>
                                <a:gd name="T24" fmla="*/ 75 w 189"/>
                                <a:gd name="T25" fmla="*/ 58 h 105"/>
                                <a:gd name="T26" fmla="*/ 18 w 189"/>
                                <a:gd name="T27" fmla="*/ 60 h 105"/>
                                <a:gd name="T28" fmla="*/ 0 w 189"/>
                                <a:gd name="T29" fmla="*/ 26 h 105"/>
                                <a:gd name="T30" fmla="*/ 0 w 189"/>
                                <a:gd name="T31" fmla="*/ 26 h 105"/>
                                <a:gd name="T32" fmla="*/ 0 w 189"/>
                                <a:gd name="T33" fmla="*/ 26 h 105"/>
                                <a:gd name="T34" fmla="*/ 0 w 189"/>
                                <a:gd name="T35" fmla="*/ 26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05"/>
                                <a:gd name="T56" fmla="*/ 189 w 189"/>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05">
                                  <a:moveTo>
                                    <a:pt x="0" y="27"/>
                                  </a:moveTo>
                                  <a:lnTo>
                                    <a:pt x="18" y="14"/>
                                  </a:lnTo>
                                  <a:lnTo>
                                    <a:pt x="55" y="58"/>
                                  </a:lnTo>
                                  <a:lnTo>
                                    <a:pt x="118" y="13"/>
                                  </a:lnTo>
                                  <a:lnTo>
                                    <a:pt x="177" y="0"/>
                                  </a:lnTo>
                                  <a:lnTo>
                                    <a:pt x="188" y="24"/>
                                  </a:lnTo>
                                  <a:lnTo>
                                    <a:pt x="185" y="26"/>
                                  </a:lnTo>
                                  <a:lnTo>
                                    <a:pt x="177" y="30"/>
                                  </a:lnTo>
                                  <a:lnTo>
                                    <a:pt x="174" y="45"/>
                                  </a:lnTo>
                                  <a:lnTo>
                                    <a:pt x="128" y="62"/>
                                  </a:lnTo>
                                  <a:lnTo>
                                    <a:pt x="82" y="91"/>
                                  </a:lnTo>
                                  <a:lnTo>
                                    <a:pt x="56" y="91"/>
                                  </a:lnTo>
                                  <a:lnTo>
                                    <a:pt x="44" y="101"/>
                                  </a:lnTo>
                                  <a:lnTo>
                                    <a:pt x="18" y="104"/>
                                  </a:lnTo>
                                  <a:lnTo>
                                    <a:pt x="0" y="29"/>
                                  </a:lnTo>
                                  <a:lnTo>
                                    <a:pt x="0"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4" name="Freeform 203"/>
                            <p:cNvSpPr>
                              <a:spLocks noChangeAspect="1"/>
                            </p:cNvSpPr>
                            <p:nvPr/>
                          </p:nvSpPr>
                          <p:spPr bwMode="auto">
                            <a:xfrm>
                              <a:off x="3201" y="2402"/>
                              <a:ext cx="148" cy="191"/>
                            </a:xfrm>
                            <a:custGeom>
                              <a:avLst/>
                              <a:gdLst>
                                <a:gd name="T0" fmla="*/ 139 w 145"/>
                                <a:gd name="T1" fmla="*/ 127 h 193"/>
                                <a:gd name="T2" fmla="*/ 119 w 145"/>
                                <a:gd name="T3" fmla="*/ 118 h 193"/>
                                <a:gd name="T4" fmla="*/ 5 w 145"/>
                                <a:gd name="T5" fmla="*/ 85 h 193"/>
                                <a:gd name="T6" fmla="*/ 0 w 145"/>
                                <a:gd name="T7" fmla="*/ 85 h 193"/>
                                <a:gd name="T8" fmla="*/ 0 w 145"/>
                                <a:gd name="T9" fmla="*/ 60 h 193"/>
                                <a:gd name="T10" fmla="*/ 19 w 145"/>
                                <a:gd name="T11" fmla="*/ 48 h 193"/>
                                <a:gd name="T12" fmla="*/ 6 w 145"/>
                                <a:gd name="T13" fmla="*/ 12 h 193"/>
                                <a:gd name="T14" fmla="*/ 0 w 145"/>
                                <a:gd name="T15" fmla="*/ 11 h 193"/>
                                <a:gd name="T16" fmla="*/ 9 w 145"/>
                                <a:gd name="T17" fmla="*/ 0 h 193"/>
                                <a:gd name="T18" fmla="*/ 65 w 145"/>
                                <a:gd name="T19" fmla="*/ 0 h 193"/>
                                <a:gd name="T20" fmla="*/ 85 w 145"/>
                                <a:gd name="T21" fmla="*/ 0 h 193"/>
                                <a:gd name="T22" fmla="*/ 136 w 145"/>
                                <a:gd name="T23" fmla="*/ 18 h 193"/>
                                <a:gd name="T24" fmla="*/ 167 w 145"/>
                                <a:gd name="T25" fmla="*/ 21 h 193"/>
                                <a:gd name="T26" fmla="*/ 235 w 145"/>
                                <a:gd name="T27" fmla="*/ 8 h 193"/>
                                <a:gd name="T28" fmla="*/ 269 w 145"/>
                                <a:gd name="T29" fmla="*/ 14 h 193"/>
                                <a:gd name="T30" fmla="*/ 243 w 145"/>
                                <a:gd name="T31" fmla="*/ 40 h 193"/>
                                <a:gd name="T32" fmla="*/ 243 w 145"/>
                                <a:gd name="T33" fmla="*/ 78 h 193"/>
                                <a:gd name="T34" fmla="*/ 259 w 145"/>
                                <a:gd name="T35" fmla="*/ 97 h 193"/>
                                <a:gd name="T36" fmla="*/ 260 w 145"/>
                                <a:gd name="T37" fmla="*/ 97 h 193"/>
                                <a:gd name="T38" fmla="*/ 234 w 145"/>
                                <a:gd name="T39" fmla="*/ 114 h 193"/>
                                <a:gd name="T40" fmla="*/ 216 w 145"/>
                                <a:gd name="T41" fmla="*/ 114 h 193"/>
                                <a:gd name="T42" fmla="*/ 216 w 145"/>
                                <a:gd name="T43" fmla="*/ 120 h 193"/>
                                <a:gd name="T44" fmla="*/ 182 w 145"/>
                                <a:gd name="T45" fmla="*/ 137 h 193"/>
                                <a:gd name="T46" fmla="*/ 139 w 145"/>
                                <a:gd name="T47" fmla="*/ 127 h 193"/>
                                <a:gd name="T48" fmla="*/ 139 w 145"/>
                                <a:gd name="T49" fmla="*/ 127 h 193"/>
                                <a:gd name="T50" fmla="*/ 139 w 145"/>
                                <a:gd name="T51" fmla="*/ 127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193"/>
                                <a:gd name="T80" fmla="*/ 145 w 145"/>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193">
                                  <a:moveTo>
                                    <a:pt x="72" y="172"/>
                                  </a:moveTo>
                                  <a:lnTo>
                                    <a:pt x="65" y="154"/>
                                  </a:lnTo>
                                  <a:lnTo>
                                    <a:pt x="5" y="116"/>
                                  </a:lnTo>
                                  <a:lnTo>
                                    <a:pt x="0" y="116"/>
                                  </a:lnTo>
                                  <a:lnTo>
                                    <a:pt x="0" y="91"/>
                                  </a:lnTo>
                                  <a:lnTo>
                                    <a:pt x="19" y="52"/>
                                  </a:lnTo>
                                  <a:lnTo>
                                    <a:pt x="6" y="12"/>
                                  </a:lnTo>
                                  <a:lnTo>
                                    <a:pt x="0" y="11"/>
                                  </a:lnTo>
                                  <a:lnTo>
                                    <a:pt x="9" y="0"/>
                                  </a:lnTo>
                                  <a:lnTo>
                                    <a:pt x="34" y="0"/>
                                  </a:lnTo>
                                  <a:lnTo>
                                    <a:pt x="48" y="0"/>
                                  </a:lnTo>
                                  <a:lnTo>
                                    <a:pt x="71" y="18"/>
                                  </a:lnTo>
                                  <a:lnTo>
                                    <a:pt x="90" y="21"/>
                                  </a:lnTo>
                                  <a:lnTo>
                                    <a:pt x="124" y="8"/>
                                  </a:lnTo>
                                  <a:lnTo>
                                    <a:pt x="144" y="14"/>
                                  </a:lnTo>
                                  <a:lnTo>
                                    <a:pt x="128" y="40"/>
                                  </a:lnTo>
                                  <a:lnTo>
                                    <a:pt x="128" y="109"/>
                                  </a:lnTo>
                                  <a:lnTo>
                                    <a:pt x="138" y="128"/>
                                  </a:lnTo>
                                  <a:lnTo>
                                    <a:pt x="139" y="128"/>
                                  </a:lnTo>
                                  <a:lnTo>
                                    <a:pt x="123" y="147"/>
                                  </a:lnTo>
                                  <a:lnTo>
                                    <a:pt x="115" y="146"/>
                                  </a:lnTo>
                                  <a:lnTo>
                                    <a:pt x="115" y="158"/>
                                  </a:lnTo>
                                  <a:lnTo>
                                    <a:pt x="98" y="192"/>
                                  </a:lnTo>
                                  <a:lnTo>
                                    <a:pt x="72" y="17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5" name="Freeform 204"/>
                            <p:cNvSpPr>
                              <a:spLocks noChangeAspect="1"/>
                            </p:cNvSpPr>
                            <p:nvPr/>
                          </p:nvSpPr>
                          <p:spPr bwMode="auto">
                            <a:xfrm>
                              <a:off x="3119" y="2517"/>
                              <a:ext cx="202" cy="222"/>
                            </a:xfrm>
                            <a:custGeom>
                              <a:avLst/>
                              <a:gdLst>
                                <a:gd name="T0" fmla="*/ 17 w 199"/>
                                <a:gd name="T1" fmla="*/ 1 h 224"/>
                                <a:gd name="T2" fmla="*/ 25 w 199"/>
                                <a:gd name="T3" fmla="*/ 17 h 224"/>
                                <a:gd name="T4" fmla="*/ 20 w 199"/>
                                <a:gd name="T5" fmla="*/ 28 h 224"/>
                                <a:gd name="T6" fmla="*/ 21 w 199"/>
                                <a:gd name="T7" fmla="*/ 48 h 224"/>
                                <a:gd name="T8" fmla="*/ 2 w 199"/>
                                <a:gd name="T9" fmla="*/ 56 h 224"/>
                                <a:gd name="T10" fmla="*/ 0 w 199"/>
                                <a:gd name="T11" fmla="*/ 56 h 224"/>
                                <a:gd name="T12" fmla="*/ 0 w 199"/>
                                <a:gd name="T13" fmla="*/ 77 h 224"/>
                                <a:gd name="T14" fmla="*/ 22 w 199"/>
                                <a:gd name="T15" fmla="*/ 117 h 224"/>
                                <a:gd name="T16" fmla="*/ 27 w 199"/>
                                <a:gd name="T17" fmla="*/ 126 h 224"/>
                                <a:gd name="T18" fmla="*/ 29 w 199"/>
                                <a:gd name="T19" fmla="*/ 126 h 224"/>
                                <a:gd name="T20" fmla="*/ 92 w 199"/>
                                <a:gd name="T21" fmla="*/ 140 h 224"/>
                                <a:gd name="T22" fmla="*/ 120 w 199"/>
                                <a:gd name="T23" fmla="*/ 142 h 224"/>
                                <a:gd name="T24" fmla="*/ 138 w 199"/>
                                <a:gd name="T25" fmla="*/ 145 h 224"/>
                                <a:gd name="T26" fmla="*/ 158 w 199"/>
                                <a:gd name="T27" fmla="*/ 163 h 224"/>
                                <a:gd name="T28" fmla="*/ 196 w 199"/>
                                <a:gd name="T29" fmla="*/ 164 h 224"/>
                                <a:gd name="T30" fmla="*/ 274 w 199"/>
                                <a:gd name="T31" fmla="*/ 160 h 224"/>
                                <a:gd name="T32" fmla="*/ 312 w 199"/>
                                <a:gd name="T33" fmla="*/ 152 h 224"/>
                                <a:gd name="T34" fmla="*/ 312 w 199"/>
                                <a:gd name="T35" fmla="*/ 152 h 224"/>
                                <a:gd name="T36" fmla="*/ 294 w 199"/>
                                <a:gd name="T37" fmla="*/ 146 h 224"/>
                                <a:gd name="T38" fmla="*/ 283 w 199"/>
                                <a:gd name="T39" fmla="*/ 132 h 224"/>
                                <a:gd name="T40" fmla="*/ 290 w 199"/>
                                <a:gd name="T41" fmla="*/ 96 h 224"/>
                                <a:gd name="T42" fmla="*/ 269 w 199"/>
                                <a:gd name="T43" fmla="*/ 75 h 224"/>
                                <a:gd name="T44" fmla="*/ 285 w 199"/>
                                <a:gd name="T45" fmla="*/ 56 h 224"/>
                                <a:gd name="T46" fmla="*/ 241 w 199"/>
                                <a:gd name="T47" fmla="*/ 56 h 224"/>
                                <a:gd name="T48" fmla="*/ 229 w 199"/>
                                <a:gd name="T49" fmla="*/ 38 h 224"/>
                                <a:gd name="T50" fmla="*/ 134 w 199"/>
                                <a:gd name="T51" fmla="*/ 0 h 224"/>
                                <a:gd name="T52" fmla="*/ 124 w 199"/>
                                <a:gd name="T53" fmla="*/ 0 h 224"/>
                                <a:gd name="T54" fmla="*/ 72 w 199"/>
                                <a:gd name="T55" fmla="*/ 0 h 224"/>
                                <a:gd name="T56" fmla="*/ 72 w 199"/>
                                <a:gd name="T57" fmla="*/ 0 h 224"/>
                                <a:gd name="T58" fmla="*/ 17 w 199"/>
                                <a:gd name="T59" fmla="*/ 1 h 224"/>
                                <a:gd name="T60" fmla="*/ 17 w 199"/>
                                <a:gd name="T61" fmla="*/ 1 h 224"/>
                                <a:gd name="T62" fmla="*/ 17 w 199"/>
                                <a:gd name="T63" fmla="*/ 1 h 224"/>
                                <a:gd name="T64" fmla="*/ 17 w 199"/>
                                <a:gd name="T65" fmla="*/ 1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24"/>
                                <a:gd name="T101" fmla="*/ 199 w 199"/>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24">
                                  <a:moveTo>
                                    <a:pt x="17" y="1"/>
                                  </a:moveTo>
                                  <a:lnTo>
                                    <a:pt x="25" y="17"/>
                                  </a:lnTo>
                                  <a:lnTo>
                                    <a:pt x="20" y="28"/>
                                  </a:lnTo>
                                  <a:lnTo>
                                    <a:pt x="21" y="48"/>
                                  </a:lnTo>
                                  <a:lnTo>
                                    <a:pt x="2" y="71"/>
                                  </a:lnTo>
                                  <a:lnTo>
                                    <a:pt x="0" y="71"/>
                                  </a:lnTo>
                                  <a:lnTo>
                                    <a:pt x="0" y="108"/>
                                  </a:lnTo>
                                  <a:lnTo>
                                    <a:pt x="22" y="148"/>
                                  </a:lnTo>
                                  <a:lnTo>
                                    <a:pt x="27" y="157"/>
                                  </a:lnTo>
                                  <a:lnTo>
                                    <a:pt x="29" y="157"/>
                                  </a:lnTo>
                                  <a:lnTo>
                                    <a:pt x="61" y="174"/>
                                  </a:lnTo>
                                  <a:lnTo>
                                    <a:pt x="79" y="178"/>
                                  </a:lnTo>
                                  <a:lnTo>
                                    <a:pt x="88" y="184"/>
                                  </a:lnTo>
                                  <a:lnTo>
                                    <a:pt x="98" y="220"/>
                                  </a:lnTo>
                                  <a:lnTo>
                                    <a:pt x="124" y="223"/>
                                  </a:lnTo>
                                  <a:lnTo>
                                    <a:pt x="171" y="214"/>
                                  </a:lnTo>
                                  <a:lnTo>
                                    <a:pt x="198" y="198"/>
                                  </a:lnTo>
                                  <a:lnTo>
                                    <a:pt x="186" y="186"/>
                                  </a:lnTo>
                                  <a:lnTo>
                                    <a:pt x="178" y="163"/>
                                  </a:lnTo>
                                  <a:lnTo>
                                    <a:pt x="183" y="127"/>
                                  </a:lnTo>
                                  <a:lnTo>
                                    <a:pt x="167" y="106"/>
                                  </a:lnTo>
                                  <a:lnTo>
                                    <a:pt x="179" y="76"/>
                                  </a:lnTo>
                                  <a:lnTo>
                                    <a:pt x="153" y="56"/>
                                  </a:lnTo>
                                  <a:lnTo>
                                    <a:pt x="146" y="38"/>
                                  </a:lnTo>
                                  <a:lnTo>
                                    <a:pt x="86" y="0"/>
                                  </a:lnTo>
                                  <a:lnTo>
                                    <a:pt x="81" y="0"/>
                                  </a:lnTo>
                                  <a:lnTo>
                                    <a:pt x="41" y="0"/>
                                  </a:lnTo>
                                  <a:lnTo>
                                    <a:pt x="17" y="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6" name="Freeform 205"/>
                            <p:cNvSpPr>
                              <a:spLocks noChangeAspect="1"/>
                            </p:cNvSpPr>
                            <p:nvPr/>
                          </p:nvSpPr>
                          <p:spPr bwMode="auto">
                            <a:xfrm>
                              <a:off x="2975" y="2662"/>
                              <a:ext cx="219" cy="203"/>
                            </a:xfrm>
                            <a:custGeom>
                              <a:avLst/>
                              <a:gdLst>
                                <a:gd name="T0" fmla="*/ 230 w 215"/>
                                <a:gd name="T1" fmla="*/ 124 h 205"/>
                                <a:gd name="T2" fmla="*/ 206 w 215"/>
                                <a:gd name="T3" fmla="*/ 133 h 205"/>
                                <a:gd name="T4" fmla="*/ 151 w 215"/>
                                <a:gd name="T5" fmla="*/ 147 h 205"/>
                                <a:gd name="T6" fmla="*/ 91 w 215"/>
                                <a:gd name="T7" fmla="*/ 146 h 205"/>
                                <a:gd name="T8" fmla="*/ 91 w 215"/>
                                <a:gd name="T9" fmla="*/ 146 h 205"/>
                                <a:gd name="T10" fmla="*/ 68 w 215"/>
                                <a:gd name="T11" fmla="*/ 141 h 205"/>
                                <a:gd name="T12" fmla="*/ 21 w 215"/>
                                <a:gd name="T13" fmla="*/ 143 h 205"/>
                                <a:gd name="T14" fmla="*/ 0 w 215"/>
                                <a:gd name="T15" fmla="*/ 133 h 205"/>
                                <a:gd name="T16" fmla="*/ 0 w 215"/>
                                <a:gd name="T17" fmla="*/ 73 h 205"/>
                                <a:gd name="T18" fmla="*/ 70 w 215"/>
                                <a:gd name="T19" fmla="*/ 69 h 205"/>
                                <a:gd name="T20" fmla="*/ 67 w 215"/>
                                <a:gd name="T21" fmla="*/ 66 h 205"/>
                                <a:gd name="T22" fmla="*/ 69 w 215"/>
                                <a:gd name="T23" fmla="*/ 51 h 205"/>
                                <a:gd name="T24" fmla="*/ 131 w 215"/>
                                <a:gd name="T25" fmla="*/ 51 h 205"/>
                                <a:gd name="T26" fmla="*/ 162 w 215"/>
                                <a:gd name="T27" fmla="*/ 51 h 205"/>
                                <a:gd name="T28" fmla="*/ 214 w 215"/>
                                <a:gd name="T29" fmla="*/ 69 h 205"/>
                                <a:gd name="T30" fmla="*/ 242 w 215"/>
                                <a:gd name="T31" fmla="*/ 73 h 205"/>
                                <a:gd name="T32" fmla="*/ 248 w 215"/>
                                <a:gd name="T33" fmla="*/ 53 h 205"/>
                                <a:gd name="T34" fmla="*/ 226 w 215"/>
                                <a:gd name="T35" fmla="*/ 54 h 205"/>
                                <a:gd name="T36" fmla="*/ 213 w 215"/>
                                <a:gd name="T37" fmla="*/ 51 h 205"/>
                                <a:gd name="T38" fmla="*/ 222 w 215"/>
                                <a:gd name="T39" fmla="*/ 20 h 205"/>
                                <a:gd name="T40" fmla="*/ 233 w 215"/>
                                <a:gd name="T41" fmla="*/ 9 h 205"/>
                                <a:gd name="T42" fmla="*/ 278 w 215"/>
                                <a:gd name="T43" fmla="*/ 1 h 205"/>
                                <a:gd name="T44" fmla="*/ 287 w 215"/>
                                <a:gd name="T45" fmla="*/ 0 h 205"/>
                                <a:gd name="T46" fmla="*/ 295 w 215"/>
                                <a:gd name="T47" fmla="*/ 9 h 205"/>
                                <a:gd name="T48" fmla="*/ 298 w 215"/>
                                <a:gd name="T49" fmla="*/ 9 h 205"/>
                                <a:gd name="T50" fmla="*/ 358 w 215"/>
                                <a:gd name="T51" fmla="*/ 26 h 205"/>
                                <a:gd name="T52" fmla="*/ 379 w 215"/>
                                <a:gd name="T53" fmla="*/ 51 h 205"/>
                                <a:gd name="T54" fmla="*/ 367 w 215"/>
                                <a:gd name="T55" fmla="*/ 51 h 205"/>
                                <a:gd name="T56" fmla="*/ 368 w 215"/>
                                <a:gd name="T57" fmla="*/ 57 h 205"/>
                                <a:gd name="T58" fmla="*/ 348 w 215"/>
                                <a:gd name="T59" fmla="*/ 85 h 205"/>
                                <a:gd name="T60" fmla="*/ 358 w 215"/>
                                <a:gd name="T61" fmla="*/ 91 h 205"/>
                                <a:gd name="T62" fmla="*/ 262 w 215"/>
                                <a:gd name="T63" fmla="*/ 113 h 205"/>
                                <a:gd name="T64" fmla="*/ 267 w 215"/>
                                <a:gd name="T65" fmla="*/ 123 h 205"/>
                                <a:gd name="T66" fmla="*/ 230 w 215"/>
                                <a:gd name="T67" fmla="*/ 124 h 205"/>
                                <a:gd name="T68" fmla="*/ 230 w 215"/>
                                <a:gd name="T69" fmla="*/ 124 h 205"/>
                                <a:gd name="T70" fmla="*/ 230 w 215"/>
                                <a:gd name="T71" fmla="*/ 124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205"/>
                                <a:gd name="T110" fmla="*/ 215 w 215"/>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205">
                                  <a:moveTo>
                                    <a:pt x="130" y="158"/>
                                  </a:moveTo>
                                  <a:lnTo>
                                    <a:pt x="118" y="176"/>
                                  </a:lnTo>
                                  <a:lnTo>
                                    <a:pt x="84" y="204"/>
                                  </a:lnTo>
                                  <a:lnTo>
                                    <a:pt x="55" y="202"/>
                                  </a:lnTo>
                                  <a:lnTo>
                                    <a:pt x="37" y="192"/>
                                  </a:lnTo>
                                  <a:lnTo>
                                    <a:pt x="21" y="196"/>
                                  </a:lnTo>
                                  <a:lnTo>
                                    <a:pt x="0" y="176"/>
                                  </a:lnTo>
                                  <a:lnTo>
                                    <a:pt x="0" y="104"/>
                                  </a:lnTo>
                                  <a:lnTo>
                                    <a:pt x="39" y="100"/>
                                  </a:lnTo>
                                  <a:lnTo>
                                    <a:pt x="36" y="97"/>
                                  </a:lnTo>
                                  <a:lnTo>
                                    <a:pt x="38" y="57"/>
                                  </a:lnTo>
                                  <a:lnTo>
                                    <a:pt x="75" y="77"/>
                                  </a:lnTo>
                                  <a:lnTo>
                                    <a:pt x="91" y="75"/>
                                  </a:lnTo>
                                  <a:lnTo>
                                    <a:pt x="122" y="100"/>
                                  </a:lnTo>
                                  <a:lnTo>
                                    <a:pt x="136" y="104"/>
                                  </a:lnTo>
                                  <a:lnTo>
                                    <a:pt x="140" y="84"/>
                                  </a:lnTo>
                                  <a:lnTo>
                                    <a:pt x="128" y="85"/>
                                  </a:lnTo>
                                  <a:lnTo>
                                    <a:pt x="121" y="76"/>
                                  </a:lnTo>
                                  <a:lnTo>
                                    <a:pt x="126" y="20"/>
                                  </a:lnTo>
                                  <a:lnTo>
                                    <a:pt x="131" y="9"/>
                                  </a:lnTo>
                                  <a:lnTo>
                                    <a:pt x="158" y="1"/>
                                  </a:lnTo>
                                  <a:lnTo>
                                    <a:pt x="163" y="0"/>
                                  </a:lnTo>
                                  <a:lnTo>
                                    <a:pt x="168" y="9"/>
                                  </a:lnTo>
                                  <a:lnTo>
                                    <a:pt x="170" y="9"/>
                                  </a:lnTo>
                                  <a:lnTo>
                                    <a:pt x="202" y="26"/>
                                  </a:lnTo>
                                  <a:lnTo>
                                    <a:pt x="214" y="53"/>
                                  </a:lnTo>
                                  <a:lnTo>
                                    <a:pt x="208" y="70"/>
                                  </a:lnTo>
                                  <a:lnTo>
                                    <a:pt x="209" y="88"/>
                                  </a:lnTo>
                                  <a:lnTo>
                                    <a:pt x="197" y="116"/>
                                  </a:lnTo>
                                  <a:lnTo>
                                    <a:pt x="202" y="122"/>
                                  </a:lnTo>
                                  <a:lnTo>
                                    <a:pt x="148" y="144"/>
                                  </a:lnTo>
                                  <a:lnTo>
                                    <a:pt x="151" y="155"/>
                                  </a:lnTo>
                                  <a:lnTo>
                                    <a:pt x="130" y="15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7" name="Freeform 206"/>
                            <p:cNvSpPr>
                              <a:spLocks noChangeAspect="1"/>
                            </p:cNvSpPr>
                            <p:nvPr/>
                          </p:nvSpPr>
                          <p:spPr bwMode="auto">
                            <a:xfrm>
                              <a:off x="3126" y="2713"/>
                              <a:ext cx="195" cy="332"/>
                            </a:xfrm>
                            <a:custGeom>
                              <a:avLst/>
                              <a:gdLst>
                                <a:gd name="T0" fmla="*/ 26 w 192"/>
                                <a:gd name="T1" fmla="*/ 212 h 337"/>
                                <a:gd name="T2" fmla="*/ 72 w 192"/>
                                <a:gd name="T3" fmla="*/ 212 h 337"/>
                                <a:gd name="T4" fmla="*/ 73 w 192"/>
                                <a:gd name="T5" fmla="*/ 207 h 337"/>
                                <a:gd name="T6" fmla="*/ 68 w 192"/>
                                <a:gd name="T7" fmla="*/ 205 h 337"/>
                                <a:gd name="T8" fmla="*/ 73 w 192"/>
                                <a:gd name="T9" fmla="*/ 197 h 337"/>
                                <a:gd name="T10" fmla="*/ 136 w 192"/>
                                <a:gd name="T11" fmla="*/ 183 h 337"/>
                                <a:gd name="T12" fmla="*/ 150 w 192"/>
                                <a:gd name="T13" fmla="*/ 157 h 337"/>
                                <a:gd name="T14" fmla="*/ 122 w 192"/>
                                <a:gd name="T15" fmla="*/ 132 h 337"/>
                                <a:gd name="T16" fmla="*/ 126 w 192"/>
                                <a:gd name="T17" fmla="*/ 126 h 337"/>
                                <a:gd name="T18" fmla="*/ 206 w 192"/>
                                <a:gd name="T19" fmla="*/ 91 h 337"/>
                                <a:gd name="T20" fmla="*/ 256 w 192"/>
                                <a:gd name="T21" fmla="*/ 87 h 337"/>
                                <a:gd name="T22" fmla="*/ 308 w 192"/>
                                <a:gd name="T23" fmla="*/ 66 h 337"/>
                                <a:gd name="T24" fmla="*/ 308 w 192"/>
                                <a:gd name="T25" fmla="*/ 0 h 337"/>
                                <a:gd name="T26" fmla="*/ 308 w 192"/>
                                <a:gd name="T27" fmla="*/ 0 h 337"/>
                                <a:gd name="T28" fmla="*/ 268 w 192"/>
                                <a:gd name="T29" fmla="*/ 16 h 337"/>
                                <a:gd name="T30" fmla="*/ 188 w 192"/>
                                <a:gd name="T31" fmla="*/ 25 h 337"/>
                                <a:gd name="T32" fmla="*/ 148 w 192"/>
                                <a:gd name="T33" fmla="*/ 22 h 337"/>
                                <a:gd name="T34" fmla="*/ 124 w 192"/>
                                <a:gd name="T35" fmla="*/ 33 h 337"/>
                                <a:gd name="T36" fmla="*/ 138 w 192"/>
                                <a:gd name="T37" fmla="*/ 33 h 337"/>
                                <a:gd name="T38" fmla="*/ 170 w 192"/>
                                <a:gd name="T39" fmla="*/ 60 h 337"/>
                                <a:gd name="T40" fmla="*/ 167 w 192"/>
                                <a:gd name="T41" fmla="*/ 74 h 337"/>
                                <a:gd name="T42" fmla="*/ 148 w 192"/>
                                <a:gd name="T43" fmla="*/ 85 h 337"/>
                                <a:gd name="T44" fmla="*/ 118 w 192"/>
                                <a:gd name="T45" fmla="*/ 75 h 337"/>
                                <a:gd name="T46" fmla="*/ 124 w 192"/>
                                <a:gd name="T47" fmla="*/ 53 h 337"/>
                                <a:gd name="T48" fmla="*/ 95 w 192"/>
                                <a:gd name="T49" fmla="*/ 53 h 337"/>
                                <a:gd name="T50" fmla="*/ 85 w 192"/>
                                <a:gd name="T51" fmla="*/ 41 h 337"/>
                                <a:gd name="T52" fmla="*/ 0 w 192"/>
                                <a:gd name="T53" fmla="*/ 63 h 337"/>
                                <a:gd name="T54" fmla="*/ 3 w 192"/>
                                <a:gd name="T55" fmla="*/ 72 h 337"/>
                                <a:gd name="T56" fmla="*/ 3 w 192"/>
                                <a:gd name="T57" fmla="*/ 76 h 337"/>
                                <a:gd name="T58" fmla="*/ 20 w 192"/>
                                <a:gd name="T59" fmla="*/ 76 h 337"/>
                                <a:gd name="T60" fmla="*/ 78 w 192"/>
                                <a:gd name="T61" fmla="*/ 82 h 337"/>
                                <a:gd name="T62" fmla="*/ 81 w 192"/>
                                <a:gd name="T63" fmla="*/ 91 h 337"/>
                                <a:gd name="T64" fmla="*/ 77 w 192"/>
                                <a:gd name="T65" fmla="*/ 124 h 337"/>
                                <a:gd name="T66" fmla="*/ 20 w 192"/>
                                <a:gd name="T67" fmla="*/ 158 h 337"/>
                                <a:gd name="T68" fmla="*/ 26 w 192"/>
                                <a:gd name="T69" fmla="*/ 200 h 337"/>
                                <a:gd name="T70" fmla="*/ 26 w 192"/>
                                <a:gd name="T71" fmla="*/ 212 h 337"/>
                                <a:gd name="T72" fmla="*/ 26 w 192"/>
                                <a:gd name="T73" fmla="*/ 212 h 337"/>
                                <a:gd name="T74" fmla="*/ 26 w 192"/>
                                <a:gd name="T75" fmla="*/ 212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337"/>
                                <a:gd name="T116" fmla="*/ 192 w 192"/>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337">
                                  <a:moveTo>
                                    <a:pt x="26" y="336"/>
                                  </a:moveTo>
                                  <a:lnTo>
                                    <a:pt x="41" y="336"/>
                                  </a:lnTo>
                                  <a:lnTo>
                                    <a:pt x="42" y="327"/>
                                  </a:lnTo>
                                  <a:lnTo>
                                    <a:pt x="37" y="324"/>
                                  </a:lnTo>
                                  <a:lnTo>
                                    <a:pt x="42" y="311"/>
                                  </a:lnTo>
                                  <a:lnTo>
                                    <a:pt x="85" y="290"/>
                                  </a:lnTo>
                                  <a:lnTo>
                                    <a:pt x="92" y="249"/>
                                  </a:lnTo>
                                  <a:lnTo>
                                    <a:pt x="78" y="207"/>
                                  </a:lnTo>
                                  <a:lnTo>
                                    <a:pt x="80" y="198"/>
                                  </a:lnTo>
                                  <a:lnTo>
                                    <a:pt x="129" y="144"/>
                                  </a:lnTo>
                                  <a:lnTo>
                                    <a:pt x="157" y="136"/>
                                  </a:lnTo>
                                  <a:lnTo>
                                    <a:pt x="191" y="97"/>
                                  </a:lnTo>
                                  <a:lnTo>
                                    <a:pt x="191" y="0"/>
                                  </a:lnTo>
                                  <a:lnTo>
                                    <a:pt x="164" y="16"/>
                                  </a:lnTo>
                                  <a:lnTo>
                                    <a:pt x="117" y="25"/>
                                  </a:lnTo>
                                  <a:lnTo>
                                    <a:pt x="91" y="22"/>
                                  </a:lnTo>
                                  <a:lnTo>
                                    <a:pt x="79" y="34"/>
                                  </a:lnTo>
                                  <a:lnTo>
                                    <a:pt x="86" y="62"/>
                                  </a:lnTo>
                                  <a:lnTo>
                                    <a:pt x="105" y="91"/>
                                  </a:lnTo>
                                  <a:lnTo>
                                    <a:pt x="103" y="109"/>
                                  </a:lnTo>
                                  <a:lnTo>
                                    <a:pt x="91" y="132"/>
                                  </a:lnTo>
                                  <a:lnTo>
                                    <a:pt x="76" y="111"/>
                                  </a:lnTo>
                                  <a:lnTo>
                                    <a:pt x="79" y="84"/>
                                  </a:lnTo>
                                  <a:lnTo>
                                    <a:pt x="64" y="84"/>
                                  </a:lnTo>
                                  <a:lnTo>
                                    <a:pt x="54" y="72"/>
                                  </a:lnTo>
                                  <a:lnTo>
                                    <a:pt x="0" y="94"/>
                                  </a:lnTo>
                                  <a:lnTo>
                                    <a:pt x="3" y="105"/>
                                  </a:lnTo>
                                  <a:lnTo>
                                    <a:pt x="3" y="114"/>
                                  </a:lnTo>
                                  <a:lnTo>
                                    <a:pt x="20" y="114"/>
                                  </a:lnTo>
                                  <a:lnTo>
                                    <a:pt x="47" y="126"/>
                                  </a:lnTo>
                                  <a:lnTo>
                                    <a:pt x="50" y="144"/>
                                  </a:lnTo>
                                  <a:lnTo>
                                    <a:pt x="46" y="195"/>
                                  </a:lnTo>
                                  <a:lnTo>
                                    <a:pt x="20" y="251"/>
                                  </a:lnTo>
                                  <a:lnTo>
                                    <a:pt x="26" y="316"/>
                                  </a:lnTo>
                                  <a:lnTo>
                                    <a:pt x="26" y="3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8" name="Freeform 207"/>
                            <p:cNvSpPr>
                              <a:spLocks noChangeAspect="1"/>
                            </p:cNvSpPr>
                            <p:nvPr/>
                          </p:nvSpPr>
                          <p:spPr bwMode="auto">
                            <a:xfrm>
                              <a:off x="3031" y="2816"/>
                              <a:ext cx="147" cy="146"/>
                            </a:xfrm>
                            <a:custGeom>
                              <a:avLst/>
                              <a:gdLst>
                                <a:gd name="T0" fmla="*/ 142 w 144"/>
                                <a:gd name="T1" fmla="*/ 104 h 147"/>
                                <a:gd name="T2" fmla="*/ 92 w 144"/>
                                <a:gd name="T3" fmla="*/ 96 h 147"/>
                                <a:gd name="T4" fmla="*/ 82 w 144"/>
                                <a:gd name="T5" fmla="*/ 73 h 147"/>
                                <a:gd name="T6" fmla="*/ 16 w 144"/>
                                <a:gd name="T7" fmla="*/ 73 h 147"/>
                                <a:gd name="T8" fmla="*/ 0 w 144"/>
                                <a:gd name="T9" fmla="*/ 47 h 147"/>
                                <a:gd name="T10" fmla="*/ 0 w 144"/>
                                <a:gd name="T11" fmla="*/ 47 h 147"/>
                                <a:gd name="T12" fmla="*/ 60 w 144"/>
                                <a:gd name="T13" fmla="*/ 49 h 147"/>
                                <a:gd name="T14" fmla="*/ 116 w 144"/>
                                <a:gd name="T15" fmla="*/ 21 h 147"/>
                                <a:gd name="T16" fmla="*/ 145 w 144"/>
                                <a:gd name="T17" fmla="*/ 3 h 147"/>
                                <a:gd name="T18" fmla="*/ 178 w 144"/>
                                <a:gd name="T19" fmla="*/ 0 h 147"/>
                                <a:gd name="T20" fmla="*/ 178 w 144"/>
                                <a:gd name="T21" fmla="*/ 0 h 147"/>
                                <a:gd name="T22" fmla="*/ 178 w 144"/>
                                <a:gd name="T23" fmla="*/ 9 h 147"/>
                                <a:gd name="T24" fmla="*/ 213 w 144"/>
                                <a:gd name="T25" fmla="*/ 9 h 147"/>
                                <a:gd name="T26" fmla="*/ 263 w 144"/>
                                <a:gd name="T27" fmla="*/ 21 h 147"/>
                                <a:gd name="T28" fmla="*/ 268 w 144"/>
                                <a:gd name="T29" fmla="*/ 39 h 147"/>
                                <a:gd name="T30" fmla="*/ 262 w 144"/>
                                <a:gd name="T31" fmla="*/ 73 h 147"/>
                                <a:gd name="T32" fmla="*/ 213 w 144"/>
                                <a:gd name="T33" fmla="*/ 115 h 147"/>
                                <a:gd name="T34" fmla="*/ 193 w 144"/>
                                <a:gd name="T35" fmla="*/ 107 h 147"/>
                                <a:gd name="T36" fmla="*/ 142 w 144"/>
                                <a:gd name="T37" fmla="*/ 104 h 147"/>
                                <a:gd name="T38" fmla="*/ 142 w 144"/>
                                <a:gd name="T39" fmla="*/ 104 h 147"/>
                                <a:gd name="T40" fmla="*/ 142 w 144"/>
                                <a:gd name="T41" fmla="*/ 104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47"/>
                                <a:gd name="T65" fmla="*/ 144 w 144"/>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47">
                                  <a:moveTo>
                                    <a:pt x="73" y="135"/>
                                  </a:moveTo>
                                  <a:lnTo>
                                    <a:pt x="51" y="127"/>
                                  </a:lnTo>
                                  <a:lnTo>
                                    <a:pt x="46" y="104"/>
                                  </a:lnTo>
                                  <a:lnTo>
                                    <a:pt x="16" y="79"/>
                                  </a:lnTo>
                                  <a:lnTo>
                                    <a:pt x="0" y="47"/>
                                  </a:lnTo>
                                  <a:lnTo>
                                    <a:pt x="29" y="49"/>
                                  </a:lnTo>
                                  <a:lnTo>
                                    <a:pt x="63" y="21"/>
                                  </a:lnTo>
                                  <a:lnTo>
                                    <a:pt x="75" y="3"/>
                                  </a:lnTo>
                                  <a:lnTo>
                                    <a:pt x="96" y="0"/>
                                  </a:lnTo>
                                  <a:lnTo>
                                    <a:pt x="96" y="9"/>
                                  </a:lnTo>
                                  <a:lnTo>
                                    <a:pt x="113" y="9"/>
                                  </a:lnTo>
                                  <a:lnTo>
                                    <a:pt x="140" y="21"/>
                                  </a:lnTo>
                                  <a:lnTo>
                                    <a:pt x="143" y="39"/>
                                  </a:lnTo>
                                  <a:lnTo>
                                    <a:pt x="139" y="90"/>
                                  </a:lnTo>
                                  <a:lnTo>
                                    <a:pt x="113" y="146"/>
                                  </a:lnTo>
                                  <a:lnTo>
                                    <a:pt x="103" y="138"/>
                                  </a:lnTo>
                                  <a:lnTo>
                                    <a:pt x="73" y="1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49" name="Freeform 208"/>
                            <p:cNvSpPr>
                              <a:spLocks noChangeAspect="1"/>
                            </p:cNvSpPr>
                            <p:nvPr/>
                          </p:nvSpPr>
                          <p:spPr bwMode="auto">
                            <a:xfrm>
                              <a:off x="2872" y="2949"/>
                              <a:ext cx="296" cy="260"/>
                            </a:xfrm>
                            <a:custGeom>
                              <a:avLst/>
                              <a:gdLst>
                                <a:gd name="T0" fmla="*/ 481 w 289"/>
                                <a:gd name="T1" fmla="*/ 0 h 259"/>
                                <a:gd name="T2" fmla="*/ 541 w 289"/>
                                <a:gd name="T3" fmla="*/ 3 h 259"/>
                                <a:gd name="T4" fmla="*/ 559 w 289"/>
                                <a:gd name="T5" fmla="*/ 11 h 259"/>
                                <a:gd name="T6" fmla="*/ 573 w 289"/>
                                <a:gd name="T7" fmla="*/ 75 h 259"/>
                                <a:gd name="T8" fmla="*/ 573 w 289"/>
                                <a:gd name="T9" fmla="*/ 95 h 259"/>
                                <a:gd name="T10" fmla="*/ 600 w 289"/>
                                <a:gd name="T11" fmla="*/ 95 h 259"/>
                                <a:gd name="T12" fmla="*/ 607 w 289"/>
                                <a:gd name="T13" fmla="*/ 100 h 259"/>
                                <a:gd name="T14" fmla="*/ 583 w 289"/>
                                <a:gd name="T15" fmla="*/ 164 h 259"/>
                                <a:gd name="T16" fmla="*/ 546 w 289"/>
                                <a:gd name="T17" fmla="*/ 176 h 259"/>
                                <a:gd name="T18" fmla="*/ 506 w 289"/>
                                <a:gd name="T19" fmla="*/ 211 h 259"/>
                                <a:gd name="T20" fmla="*/ 430 w 289"/>
                                <a:gd name="T21" fmla="*/ 250 h 259"/>
                                <a:gd name="T22" fmla="*/ 380 w 289"/>
                                <a:gd name="T23" fmla="*/ 267 h 259"/>
                                <a:gd name="T24" fmla="*/ 292 w 289"/>
                                <a:gd name="T25" fmla="*/ 280 h 259"/>
                                <a:gd name="T26" fmla="*/ 222 w 289"/>
                                <a:gd name="T27" fmla="*/ 275 h 259"/>
                                <a:gd name="T28" fmla="*/ 128 w 289"/>
                                <a:gd name="T29" fmla="*/ 290 h 259"/>
                                <a:gd name="T30" fmla="*/ 100 w 289"/>
                                <a:gd name="T31" fmla="*/ 290 h 259"/>
                                <a:gd name="T32" fmla="*/ 74 w 289"/>
                                <a:gd name="T33" fmla="*/ 275 h 259"/>
                                <a:gd name="T34" fmla="*/ 62 w 289"/>
                                <a:gd name="T35" fmla="*/ 280 h 259"/>
                                <a:gd name="T36" fmla="*/ 54 w 289"/>
                                <a:gd name="T37" fmla="*/ 252 h 259"/>
                                <a:gd name="T38" fmla="*/ 62 w 289"/>
                                <a:gd name="T39" fmla="*/ 246 h 259"/>
                                <a:gd name="T40" fmla="*/ 62 w 289"/>
                                <a:gd name="T41" fmla="*/ 234 h 259"/>
                                <a:gd name="T42" fmla="*/ 5 w 289"/>
                                <a:gd name="T43" fmla="*/ 173 h 259"/>
                                <a:gd name="T44" fmla="*/ 0 w 289"/>
                                <a:gd name="T45" fmla="*/ 166 h 259"/>
                                <a:gd name="T46" fmla="*/ 6 w 289"/>
                                <a:gd name="T47" fmla="*/ 127 h 259"/>
                                <a:gd name="T48" fmla="*/ 18 w 289"/>
                                <a:gd name="T49" fmla="*/ 164 h 259"/>
                                <a:gd name="T50" fmla="*/ 52 w 289"/>
                                <a:gd name="T51" fmla="*/ 173 h 259"/>
                                <a:gd name="T52" fmla="*/ 88 w 289"/>
                                <a:gd name="T53" fmla="*/ 173 h 259"/>
                                <a:gd name="T54" fmla="*/ 122 w 289"/>
                                <a:gd name="T55" fmla="*/ 128 h 259"/>
                                <a:gd name="T56" fmla="*/ 128 w 289"/>
                                <a:gd name="T57" fmla="*/ 53 h 259"/>
                                <a:gd name="T58" fmla="*/ 128 w 289"/>
                                <a:gd name="T59" fmla="*/ 53 h 259"/>
                                <a:gd name="T60" fmla="*/ 155 w 289"/>
                                <a:gd name="T61" fmla="*/ 69 h 259"/>
                                <a:gd name="T62" fmla="*/ 154 w 289"/>
                                <a:gd name="T63" fmla="*/ 91 h 259"/>
                                <a:gd name="T64" fmla="*/ 170 w 289"/>
                                <a:gd name="T65" fmla="*/ 97 h 259"/>
                                <a:gd name="T66" fmla="*/ 211 w 289"/>
                                <a:gd name="T67" fmla="*/ 93 h 259"/>
                                <a:gd name="T68" fmla="*/ 259 w 289"/>
                                <a:gd name="T69" fmla="*/ 67 h 259"/>
                                <a:gd name="T70" fmla="*/ 294 w 289"/>
                                <a:gd name="T71" fmla="*/ 74 h 259"/>
                                <a:gd name="T72" fmla="*/ 328 w 289"/>
                                <a:gd name="T73" fmla="*/ 71 h 259"/>
                                <a:gd name="T74" fmla="*/ 410 w 289"/>
                                <a:gd name="T75" fmla="*/ 23 h 259"/>
                                <a:gd name="T76" fmla="*/ 481 w 289"/>
                                <a:gd name="T77" fmla="*/ 0 h 259"/>
                                <a:gd name="T78" fmla="*/ 481 w 289"/>
                                <a:gd name="T79" fmla="*/ 0 h 259"/>
                                <a:gd name="T80" fmla="*/ 481 w 289"/>
                                <a:gd name="T81" fmla="*/ 0 h 2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259"/>
                                <a:gd name="T125" fmla="*/ 289 w 289"/>
                                <a:gd name="T126" fmla="*/ 259 h 2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259">
                                  <a:moveTo>
                                    <a:pt x="228" y="0"/>
                                  </a:moveTo>
                                  <a:lnTo>
                                    <a:pt x="257" y="3"/>
                                  </a:lnTo>
                                  <a:lnTo>
                                    <a:pt x="267" y="11"/>
                                  </a:lnTo>
                                  <a:lnTo>
                                    <a:pt x="273" y="75"/>
                                  </a:lnTo>
                                  <a:lnTo>
                                    <a:pt x="273" y="95"/>
                                  </a:lnTo>
                                  <a:lnTo>
                                    <a:pt x="286" y="95"/>
                                  </a:lnTo>
                                  <a:lnTo>
                                    <a:pt x="289" y="100"/>
                                  </a:lnTo>
                                  <a:lnTo>
                                    <a:pt x="277" y="133"/>
                                  </a:lnTo>
                                  <a:lnTo>
                                    <a:pt x="261" y="145"/>
                                  </a:lnTo>
                                  <a:lnTo>
                                    <a:pt x="241" y="180"/>
                                  </a:lnTo>
                                  <a:lnTo>
                                    <a:pt x="206" y="219"/>
                                  </a:lnTo>
                                  <a:lnTo>
                                    <a:pt x="181" y="236"/>
                                  </a:lnTo>
                                  <a:lnTo>
                                    <a:pt x="139" y="249"/>
                                  </a:lnTo>
                                  <a:lnTo>
                                    <a:pt x="105" y="244"/>
                                  </a:lnTo>
                                  <a:lnTo>
                                    <a:pt x="60" y="259"/>
                                  </a:lnTo>
                                  <a:lnTo>
                                    <a:pt x="50" y="259"/>
                                  </a:lnTo>
                                  <a:lnTo>
                                    <a:pt x="37" y="244"/>
                                  </a:lnTo>
                                  <a:lnTo>
                                    <a:pt x="31" y="249"/>
                                  </a:lnTo>
                                  <a:lnTo>
                                    <a:pt x="23" y="221"/>
                                  </a:lnTo>
                                  <a:lnTo>
                                    <a:pt x="31" y="215"/>
                                  </a:lnTo>
                                  <a:lnTo>
                                    <a:pt x="31" y="203"/>
                                  </a:lnTo>
                                  <a:lnTo>
                                    <a:pt x="5" y="142"/>
                                  </a:lnTo>
                                  <a:lnTo>
                                    <a:pt x="0" y="135"/>
                                  </a:lnTo>
                                  <a:lnTo>
                                    <a:pt x="6" y="127"/>
                                  </a:lnTo>
                                  <a:lnTo>
                                    <a:pt x="18" y="133"/>
                                  </a:lnTo>
                                  <a:lnTo>
                                    <a:pt x="21" y="142"/>
                                  </a:lnTo>
                                  <a:lnTo>
                                    <a:pt x="44" y="142"/>
                                  </a:lnTo>
                                  <a:lnTo>
                                    <a:pt x="58" y="128"/>
                                  </a:lnTo>
                                  <a:lnTo>
                                    <a:pt x="60" y="53"/>
                                  </a:lnTo>
                                  <a:lnTo>
                                    <a:pt x="75" y="69"/>
                                  </a:lnTo>
                                  <a:lnTo>
                                    <a:pt x="74" y="91"/>
                                  </a:lnTo>
                                  <a:lnTo>
                                    <a:pt x="82" y="97"/>
                                  </a:lnTo>
                                  <a:lnTo>
                                    <a:pt x="100" y="93"/>
                                  </a:lnTo>
                                  <a:lnTo>
                                    <a:pt x="124" y="67"/>
                                  </a:lnTo>
                                  <a:lnTo>
                                    <a:pt x="140" y="74"/>
                                  </a:lnTo>
                                  <a:lnTo>
                                    <a:pt x="156" y="71"/>
                                  </a:lnTo>
                                  <a:lnTo>
                                    <a:pt x="196" y="23"/>
                                  </a:lnTo>
                                  <a:lnTo>
                                    <a:pt x="22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0" name="Freeform 209"/>
                            <p:cNvSpPr>
                              <a:spLocks noChangeAspect="1"/>
                            </p:cNvSpPr>
                            <p:nvPr/>
                          </p:nvSpPr>
                          <p:spPr bwMode="auto">
                            <a:xfrm>
                              <a:off x="2726" y="2227"/>
                              <a:ext cx="141" cy="236"/>
                            </a:xfrm>
                            <a:custGeom>
                              <a:avLst/>
                              <a:gdLst>
                                <a:gd name="T0" fmla="*/ 133 w 140"/>
                                <a:gd name="T1" fmla="*/ 0 h 239"/>
                                <a:gd name="T2" fmla="*/ 133 w 140"/>
                                <a:gd name="T3" fmla="*/ 13 h 239"/>
                                <a:gd name="T4" fmla="*/ 138 w 140"/>
                                <a:gd name="T5" fmla="*/ 28 h 239"/>
                                <a:gd name="T6" fmla="*/ 119 w 140"/>
                                <a:gd name="T7" fmla="*/ 39 h 239"/>
                                <a:gd name="T8" fmla="*/ 109 w 140"/>
                                <a:gd name="T9" fmla="*/ 57 h 239"/>
                                <a:gd name="T10" fmla="*/ 68 w 140"/>
                                <a:gd name="T11" fmla="*/ 66 h 239"/>
                                <a:gd name="T12" fmla="*/ 56 w 140"/>
                                <a:gd name="T13" fmla="*/ 95 h 239"/>
                                <a:gd name="T14" fmla="*/ 47 w 140"/>
                                <a:gd name="T15" fmla="*/ 97 h 239"/>
                                <a:gd name="T16" fmla="*/ 37 w 140"/>
                                <a:gd name="T17" fmla="*/ 93 h 239"/>
                                <a:gd name="T18" fmla="*/ 21 w 140"/>
                                <a:gd name="T19" fmla="*/ 93 h 239"/>
                                <a:gd name="T20" fmla="*/ 0 w 140"/>
                                <a:gd name="T21" fmla="*/ 116 h 239"/>
                                <a:gd name="T22" fmla="*/ 8 w 140"/>
                                <a:gd name="T23" fmla="*/ 128 h 239"/>
                                <a:gd name="T24" fmla="*/ 16 w 140"/>
                                <a:gd name="T25" fmla="*/ 130 h 239"/>
                                <a:gd name="T26" fmla="*/ 26 w 140"/>
                                <a:gd name="T27" fmla="*/ 144 h 239"/>
                                <a:gd name="T28" fmla="*/ 22 w 140"/>
                                <a:gd name="T29" fmla="*/ 156 h 239"/>
                                <a:gd name="T30" fmla="*/ 50 w 140"/>
                                <a:gd name="T31" fmla="*/ 155 h 239"/>
                                <a:gd name="T32" fmla="*/ 123 w 140"/>
                                <a:gd name="T33" fmla="*/ 156 h 239"/>
                                <a:gd name="T34" fmla="*/ 169 w 140"/>
                                <a:gd name="T35" fmla="*/ 163 h 239"/>
                                <a:gd name="T36" fmla="*/ 170 w 140"/>
                                <a:gd name="T37" fmla="*/ 147 h 239"/>
                                <a:gd name="T38" fmla="*/ 144 w 140"/>
                                <a:gd name="T39" fmla="*/ 115 h 239"/>
                                <a:gd name="T40" fmla="*/ 141 w 140"/>
                                <a:gd name="T41" fmla="*/ 105 h 239"/>
                                <a:gd name="T42" fmla="*/ 155 w 140"/>
                                <a:gd name="T43" fmla="*/ 88 h 239"/>
                                <a:gd name="T44" fmla="*/ 155 w 140"/>
                                <a:gd name="T45" fmla="*/ 88 h 239"/>
                                <a:gd name="T46" fmla="*/ 150 w 140"/>
                                <a:gd name="T47" fmla="*/ 62 h 239"/>
                                <a:gd name="T48" fmla="*/ 133 w 140"/>
                                <a:gd name="T49" fmla="*/ 47 h 239"/>
                                <a:gd name="T50" fmla="*/ 138 w 140"/>
                                <a:gd name="T51" fmla="*/ 39 h 239"/>
                                <a:gd name="T52" fmla="*/ 155 w 140"/>
                                <a:gd name="T53" fmla="*/ 39 h 239"/>
                                <a:gd name="T54" fmla="*/ 145 w 140"/>
                                <a:gd name="T55" fmla="*/ 39 h 239"/>
                                <a:gd name="T56" fmla="*/ 141 w 140"/>
                                <a:gd name="T57" fmla="*/ 6 h 239"/>
                                <a:gd name="T58" fmla="*/ 141 w 140"/>
                                <a:gd name="T59" fmla="*/ 6 h 239"/>
                                <a:gd name="T60" fmla="*/ 133 w 140"/>
                                <a:gd name="T61" fmla="*/ 0 h 239"/>
                                <a:gd name="T62" fmla="*/ 133 w 140"/>
                                <a:gd name="T63" fmla="*/ 0 h 239"/>
                                <a:gd name="T64" fmla="*/ 133 w 140"/>
                                <a:gd name="T65" fmla="*/ 0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39"/>
                                <a:gd name="T101" fmla="*/ 140 w 140"/>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39">
                                  <a:moveTo>
                                    <a:pt x="102" y="0"/>
                                  </a:moveTo>
                                  <a:lnTo>
                                    <a:pt x="102" y="13"/>
                                  </a:lnTo>
                                  <a:lnTo>
                                    <a:pt x="107" y="28"/>
                                  </a:lnTo>
                                  <a:lnTo>
                                    <a:pt x="88" y="47"/>
                                  </a:lnTo>
                                  <a:lnTo>
                                    <a:pt x="78" y="88"/>
                                  </a:lnTo>
                                  <a:lnTo>
                                    <a:pt x="68" y="97"/>
                                  </a:lnTo>
                                  <a:lnTo>
                                    <a:pt x="56" y="134"/>
                                  </a:lnTo>
                                  <a:lnTo>
                                    <a:pt x="47" y="138"/>
                                  </a:lnTo>
                                  <a:lnTo>
                                    <a:pt x="37" y="129"/>
                                  </a:lnTo>
                                  <a:lnTo>
                                    <a:pt x="21" y="130"/>
                                  </a:lnTo>
                                  <a:lnTo>
                                    <a:pt x="0" y="176"/>
                                  </a:lnTo>
                                  <a:lnTo>
                                    <a:pt x="8" y="190"/>
                                  </a:lnTo>
                                  <a:lnTo>
                                    <a:pt x="16" y="192"/>
                                  </a:lnTo>
                                  <a:lnTo>
                                    <a:pt x="26" y="210"/>
                                  </a:lnTo>
                                  <a:lnTo>
                                    <a:pt x="22" y="228"/>
                                  </a:lnTo>
                                  <a:lnTo>
                                    <a:pt x="50" y="227"/>
                                  </a:lnTo>
                                  <a:lnTo>
                                    <a:pt x="92" y="228"/>
                                  </a:lnTo>
                                  <a:lnTo>
                                    <a:pt x="138" y="238"/>
                                  </a:lnTo>
                                  <a:lnTo>
                                    <a:pt x="139" y="214"/>
                                  </a:lnTo>
                                  <a:lnTo>
                                    <a:pt x="113" y="173"/>
                                  </a:lnTo>
                                  <a:lnTo>
                                    <a:pt x="110" y="154"/>
                                  </a:lnTo>
                                  <a:lnTo>
                                    <a:pt x="124" y="119"/>
                                  </a:lnTo>
                                  <a:lnTo>
                                    <a:pt x="119" y="93"/>
                                  </a:lnTo>
                                  <a:lnTo>
                                    <a:pt x="102" y="78"/>
                                  </a:lnTo>
                                  <a:lnTo>
                                    <a:pt x="107" y="65"/>
                                  </a:lnTo>
                                  <a:lnTo>
                                    <a:pt x="124" y="62"/>
                                  </a:lnTo>
                                  <a:lnTo>
                                    <a:pt x="114" y="43"/>
                                  </a:lnTo>
                                  <a:lnTo>
                                    <a:pt x="110" y="6"/>
                                  </a:lnTo>
                                  <a:lnTo>
                                    <a:pt x="102"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1" name="Freeform 210"/>
                            <p:cNvSpPr>
                              <a:spLocks noChangeAspect="1"/>
                            </p:cNvSpPr>
                            <p:nvPr/>
                          </p:nvSpPr>
                          <p:spPr bwMode="auto">
                            <a:xfrm>
                              <a:off x="2729" y="2451"/>
                              <a:ext cx="107" cy="130"/>
                            </a:xfrm>
                            <a:custGeom>
                              <a:avLst/>
                              <a:gdLst>
                                <a:gd name="T0" fmla="*/ 230 w 104"/>
                                <a:gd name="T1" fmla="*/ 8 h 132"/>
                                <a:gd name="T2" fmla="*/ 225 w 104"/>
                                <a:gd name="T3" fmla="*/ 14 h 132"/>
                                <a:gd name="T4" fmla="*/ 245 w 104"/>
                                <a:gd name="T5" fmla="*/ 21 h 132"/>
                                <a:gd name="T6" fmla="*/ 236 w 104"/>
                                <a:gd name="T7" fmla="*/ 33 h 132"/>
                                <a:gd name="T8" fmla="*/ 243 w 104"/>
                                <a:gd name="T9" fmla="*/ 38 h 132"/>
                                <a:gd name="T10" fmla="*/ 236 w 104"/>
                                <a:gd name="T11" fmla="*/ 64 h 132"/>
                                <a:gd name="T12" fmla="*/ 171 w 104"/>
                                <a:gd name="T13" fmla="*/ 55 h 132"/>
                                <a:gd name="T14" fmla="*/ 128 w 104"/>
                                <a:gd name="T15" fmla="*/ 70 h 132"/>
                                <a:gd name="T16" fmla="*/ 132 w 104"/>
                                <a:gd name="T17" fmla="*/ 77 h 132"/>
                                <a:gd name="T18" fmla="*/ 114 w 104"/>
                                <a:gd name="T19" fmla="*/ 84 h 132"/>
                                <a:gd name="T20" fmla="*/ 52 w 104"/>
                                <a:gd name="T21" fmla="*/ 70 h 132"/>
                                <a:gd name="T22" fmla="*/ 0 w 104"/>
                                <a:gd name="T23" fmla="*/ 33 h 132"/>
                                <a:gd name="T24" fmla="*/ 10 w 104"/>
                                <a:gd name="T25" fmla="*/ 33 h 132"/>
                                <a:gd name="T26" fmla="*/ 12 w 104"/>
                                <a:gd name="T27" fmla="*/ 33 h 132"/>
                                <a:gd name="T28" fmla="*/ 17 w 104"/>
                                <a:gd name="T29" fmla="*/ 28 h 132"/>
                                <a:gd name="T30" fmla="*/ 114 w 104"/>
                                <a:gd name="T31" fmla="*/ 23 h 132"/>
                                <a:gd name="T32" fmla="*/ 108 w 104"/>
                                <a:gd name="T33" fmla="*/ 0 h 132"/>
                                <a:gd name="T34" fmla="*/ 213 w 104"/>
                                <a:gd name="T35" fmla="*/ 1 h 132"/>
                                <a:gd name="T36" fmla="*/ 230 w 104"/>
                                <a:gd name="T37" fmla="*/ 8 h 132"/>
                                <a:gd name="T38" fmla="*/ 230 w 104"/>
                                <a:gd name="T39" fmla="*/ 8 h 132"/>
                                <a:gd name="T40" fmla="*/ 230 w 104"/>
                                <a:gd name="T41" fmla="*/ 8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32"/>
                                <a:gd name="T65" fmla="*/ 104 w 104"/>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32">
                                  <a:moveTo>
                                    <a:pt x="96" y="8"/>
                                  </a:moveTo>
                                  <a:lnTo>
                                    <a:pt x="94" y="14"/>
                                  </a:lnTo>
                                  <a:lnTo>
                                    <a:pt x="103" y="21"/>
                                  </a:lnTo>
                                  <a:lnTo>
                                    <a:pt x="98" y="41"/>
                                  </a:lnTo>
                                  <a:lnTo>
                                    <a:pt x="101" y="69"/>
                                  </a:lnTo>
                                  <a:lnTo>
                                    <a:pt x="98" y="95"/>
                                  </a:lnTo>
                                  <a:lnTo>
                                    <a:pt x="72" y="86"/>
                                  </a:lnTo>
                                  <a:lnTo>
                                    <a:pt x="52" y="103"/>
                                  </a:lnTo>
                                  <a:lnTo>
                                    <a:pt x="54" y="118"/>
                                  </a:lnTo>
                                  <a:lnTo>
                                    <a:pt x="48" y="131"/>
                                  </a:lnTo>
                                  <a:lnTo>
                                    <a:pt x="21" y="103"/>
                                  </a:lnTo>
                                  <a:lnTo>
                                    <a:pt x="0" y="63"/>
                                  </a:lnTo>
                                  <a:lnTo>
                                    <a:pt x="10" y="55"/>
                                  </a:lnTo>
                                  <a:lnTo>
                                    <a:pt x="12" y="47"/>
                                  </a:lnTo>
                                  <a:lnTo>
                                    <a:pt x="17" y="28"/>
                                  </a:lnTo>
                                  <a:lnTo>
                                    <a:pt x="48" y="23"/>
                                  </a:lnTo>
                                  <a:lnTo>
                                    <a:pt x="46" y="0"/>
                                  </a:lnTo>
                                  <a:lnTo>
                                    <a:pt x="88" y="1"/>
                                  </a:lnTo>
                                  <a:lnTo>
                                    <a:pt x="96"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2" name="Freeform 211"/>
                            <p:cNvSpPr>
                              <a:spLocks noChangeAspect="1"/>
                            </p:cNvSpPr>
                            <p:nvPr/>
                          </p:nvSpPr>
                          <p:spPr bwMode="auto">
                            <a:xfrm>
                              <a:off x="2507" y="2269"/>
                              <a:ext cx="83" cy="130"/>
                            </a:xfrm>
                            <a:custGeom>
                              <a:avLst/>
                              <a:gdLst>
                                <a:gd name="T0" fmla="*/ 105 w 82"/>
                                <a:gd name="T1" fmla="*/ 45 h 133"/>
                                <a:gd name="T2" fmla="*/ 102 w 82"/>
                                <a:gd name="T3" fmla="*/ 22 h 133"/>
                                <a:gd name="T4" fmla="*/ 88 w 82"/>
                                <a:gd name="T5" fmla="*/ 0 h 133"/>
                                <a:gd name="T6" fmla="*/ 13 w 82"/>
                                <a:gd name="T7" fmla="*/ 2 h 133"/>
                                <a:gd name="T8" fmla="*/ 8 w 82"/>
                                <a:gd name="T9" fmla="*/ 6 h 133"/>
                                <a:gd name="T10" fmla="*/ 13 w 82"/>
                                <a:gd name="T11" fmla="*/ 22 h 133"/>
                                <a:gd name="T12" fmla="*/ 16 w 82"/>
                                <a:gd name="T13" fmla="*/ 28 h 133"/>
                                <a:gd name="T14" fmla="*/ 3 w 82"/>
                                <a:gd name="T15" fmla="*/ 49 h 133"/>
                                <a:gd name="T16" fmla="*/ 12 w 82"/>
                                <a:gd name="T17" fmla="*/ 61 h 133"/>
                                <a:gd name="T18" fmla="*/ 0 w 82"/>
                                <a:gd name="T19" fmla="*/ 62 h 133"/>
                                <a:gd name="T20" fmla="*/ 23 w 82"/>
                                <a:gd name="T21" fmla="*/ 64 h 133"/>
                                <a:gd name="T22" fmla="*/ 97 w 82"/>
                                <a:gd name="T23" fmla="*/ 57 h 133"/>
                                <a:gd name="T24" fmla="*/ 110 w 82"/>
                                <a:gd name="T25" fmla="*/ 57 h 133"/>
                                <a:gd name="T26" fmla="*/ 112 w 82"/>
                                <a:gd name="T27" fmla="*/ 53 h 133"/>
                                <a:gd name="T28" fmla="*/ 105 w 82"/>
                                <a:gd name="T29" fmla="*/ 45 h 133"/>
                                <a:gd name="T30" fmla="*/ 105 w 82"/>
                                <a:gd name="T31" fmla="*/ 45 h 133"/>
                                <a:gd name="T32" fmla="*/ 105 w 82"/>
                                <a:gd name="T33" fmla="*/ 45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33"/>
                                <a:gd name="T53" fmla="*/ 82 w 8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33">
                                  <a:moveTo>
                                    <a:pt x="74" y="87"/>
                                  </a:moveTo>
                                  <a:lnTo>
                                    <a:pt x="71" y="42"/>
                                  </a:lnTo>
                                  <a:lnTo>
                                    <a:pt x="57" y="0"/>
                                  </a:lnTo>
                                  <a:lnTo>
                                    <a:pt x="13" y="2"/>
                                  </a:lnTo>
                                  <a:lnTo>
                                    <a:pt x="8" y="6"/>
                                  </a:lnTo>
                                  <a:lnTo>
                                    <a:pt x="13" y="32"/>
                                  </a:lnTo>
                                  <a:lnTo>
                                    <a:pt x="16" y="59"/>
                                  </a:lnTo>
                                  <a:lnTo>
                                    <a:pt x="3" y="94"/>
                                  </a:lnTo>
                                  <a:lnTo>
                                    <a:pt x="12" y="123"/>
                                  </a:lnTo>
                                  <a:lnTo>
                                    <a:pt x="0" y="127"/>
                                  </a:lnTo>
                                  <a:lnTo>
                                    <a:pt x="23" y="132"/>
                                  </a:lnTo>
                                  <a:lnTo>
                                    <a:pt x="66" y="111"/>
                                  </a:lnTo>
                                  <a:lnTo>
                                    <a:pt x="79" y="111"/>
                                  </a:lnTo>
                                  <a:lnTo>
                                    <a:pt x="81" y="103"/>
                                  </a:lnTo>
                                  <a:lnTo>
                                    <a:pt x="74" y="8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3" name="Freeform 212"/>
                            <p:cNvSpPr>
                              <a:spLocks noChangeAspect="1"/>
                            </p:cNvSpPr>
                            <p:nvPr/>
                          </p:nvSpPr>
                          <p:spPr bwMode="auto">
                            <a:xfrm>
                              <a:off x="2618" y="2213"/>
                              <a:ext cx="218" cy="197"/>
                            </a:xfrm>
                            <a:custGeom>
                              <a:avLst/>
                              <a:gdLst>
                                <a:gd name="T0" fmla="*/ 319 w 215"/>
                                <a:gd name="T1" fmla="*/ 14 h 201"/>
                                <a:gd name="T2" fmla="*/ 305 w 215"/>
                                <a:gd name="T3" fmla="*/ 0 h 201"/>
                                <a:gd name="T4" fmla="*/ 297 w 215"/>
                                <a:gd name="T5" fmla="*/ 0 h 201"/>
                                <a:gd name="T6" fmla="*/ 269 w 215"/>
                                <a:gd name="T7" fmla="*/ 12 h 201"/>
                                <a:gd name="T8" fmla="*/ 217 w 215"/>
                                <a:gd name="T9" fmla="*/ 10 h 201"/>
                                <a:gd name="T10" fmla="*/ 184 w 215"/>
                                <a:gd name="T11" fmla="*/ 22 h 201"/>
                                <a:gd name="T12" fmla="*/ 142 w 215"/>
                                <a:gd name="T13" fmla="*/ 10 h 201"/>
                                <a:gd name="T14" fmla="*/ 114 w 215"/>
                                <a:gd name="T15" fmla="*/ 17 h 201"/>
                                <a:gd name="T16" fmla="*/ 87 w 215"/>
                                <a:gd name="T17" fmla="*/ 0 h 201"/>
                                <a:gd name="T18" fmla="*/ 69 w 215"/>
                                <a:gd name="T19" fmla="*/ 2 h 201"/>
                                <a:gd name="T20" fmla="*/ 21 w 215"/>
                                <a:gd name="T21" fmla="*/ 24 h 201"/>
                                <a:gd name="T22" fmla="*/ 17 w 215"/>
                                <a:gd name="T23" fmla="*/ 25 h 201"/>
                                <a:gd name="T24" fmla="*/ 17 w 215"/>
                                <a:gd name="T25" fmla="*/ 25 h 201"/>
                                <a:gd name="T26" fmla="*/ 22 w 215"/>
                                <a:gd name="T27" fmla="*/ 36 h 201"/>
                                <a:gd name="T28" fmla="*/ 3 w 215"/>
                                <a:gd name="T29" fmla="*/ 62 h 201"/>
                                <a:gd name="T30" fmla="*/ 0 w 215"/>
                                <a:gd name="T31" fmla="*/ 83 h 201"/>
                                <a:gd name="T32" fmla="*/ 25 w 215"/>
                                <a:gd name="T33" fmla="*/ 81 h 201"/>
                                <a:gd name="T34" fmla="*/ 74 w 215"/>
                                <a:gd name="T35" fmla="*/ 89 h 201"/>
                                <a:gd name="T36" fmla="*/ 82 w 215"/>
                                <a:gd name="T37" fmla="*/ 104 h 201"/>
                                <a:gd name="T38" fmla="*/ 91 w 215"/>
                                <a:gd name="T39" fmla="*/ 108 h 201"/>
                                <a:gd name="T40" fmla="*/ 168 w 215"/>
                                <a:gd name="T41" fmla="*/ 103 h 201"/>
                                <a:gd name="T42" fmla="*/ 195 w 215"/>
                                <a:gd name="T43" fmla="*/ 75 h 201"/>
                                <a:gd name="T44" fmla="*/ 219 w 215"/>
                                <a:gd name="T45" fmla="*/ 75 h 201"/>
                                <a:gd name="T46" fmla="*/ 234 w 215"/>
                                <a:gd name="T47" fmla="*/ 81 h 201"/>
                                <a:gd name="T48" fmla="*/ 247 w 215"/>
                                <a:gd name="T49" fmla="*/ 78 h 201"/>
                                <a:gd name="T50" fmla="*/ 269 w 215"/>
                                <a:gd name="T51" fmla="*/ 62 h 201"/>
                                <a:gd name="T52" fmla="*/ 287 w 215"/>
                                <a:gd name="T53" fmla="*/ 57 h 201"/>
                                <a:gd name="T54" fmla="*/ 300 w 215"/>
                                <a:gd name="T55" fmla="*/ 30 h 201"/>
                                <a:gd name="T56" fmla="*/ 325 w 215"/>
                                <a:gd name="T57" fmla="*/ 25 h 201"/>
                                <a:gd name="T58" fmla="*/ 319 w 215"/>
                                <a:gd name="T59" fmla="*/ 25 h 201"/>
                                <a:gd name="T60" fmla="*/ 319 w 215"/>
                                <a:gd name="T61" fmla="*/ 14 h 201"/>
                                <a:gd name="T62" fmla="*/ 319 w 215"/>
                                <a:gd name="T63" fmla="*/ 14 h 201"/>
                                <a:gd name="T64" fmla="*/ 319 w 215"/>
                                <a:gd name="T65" fmla="*/ 14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201"/>
                                <a:gd name="T101" fmla="*/ 215 w 215"/>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201">
                                  <a:moveTo>
                                    <a:pt x="209" y="14"/>
                                  </a:moveTo>
                                  <a:lnTo>
                                    <a:pt x="199" y="0"/>
                                  </a:lnTo>
                                  <a:lnTo>
                                    <a:pt x="193" y="0"/>
                                  </a:lnTo>
                                  <a:lnTo>
                                    <a:pt x="175" y="12"/>
                                  </a:lnTo>
                                  <a:lnTo>
                                    <a:pt x="143" y="10"/>
                                  </a:lnTo>
                                  <a:lnTo>
                                    <a:pt x="121" y="22"/>
                                  </a:lnTo>
                                  <a:lnTo>
                                    <a:pt x="94" y="10"/>
                                  </a:lnTo>
                                  <a:lnTo>
                                    <a:pt x="80" y="17"/>
                                  </a:lnTo>
                                  <a:lnTo>
                                    <a:pt x="56" y="0"/>
                                  </a:lnTo>
                                  <a:lnTo>
                                    <a:pt x="38" y="2"/>
                                  </a:lnTo>
                                  <a:lnTo>
                                    <a:pt x="21" y="24"/>
                                  </a:lnTo>
                                  <a:lnTo>
                                    <a:pt x="17" y="43"/>
                                  </a:lnTo>
                                  <a:lnTo>
                                    <a:pt x="22" y="67"/>
                                  </a:lnTo>
                                  <a:lnTo>
                                    <a:pt x="3" y="111"/>
                                  </a:lnTo>
                                  <a:lnTo>
                                    <a:pt x="0" y="156"/>
                                  </a:lnTo>
                                  <a:lnTo>
                                    <a:pt x="25" y="152"/>
                                  </a:lnTo>
                                  <a:lnTo>
                                    <a:pt x="43" y="164"/>
                                  </a:lnTo>
                                  <a:lnTo>
                                    <a:pt x="51" y="192"/>
                                  </a:lnTo>
                                  <a:lnTo>
                                    <a:pt x="60" y="200"/>
                                  </a:lnTo>
                                  <a:lnTo>
                                    <a:pt x="107" y="190"/>
                                  </a:lnTo>
                                  <a:lnTo>
                                    <a:pt x="128" y="144"/>
                                  </a:lnTo>
                                  <a:lnTo>
                                    <a:pt x="144" y="143"/>
                                  </a:lnTo>
                                  <a:lnTo>
                                    <a:pt x="154" y="152"/>
                                  </a:lnTo>
                                  <a:lnTo>
                                    <a:pt x="163" y="148"/>
                                  </a:lnTo>
                                  <a:lnTo>
                                    <a:pt x="175" y="111"/>
                                  </a:lnTo>
                                  <a:lnTo>
                                    <a:pt x="185" y="102"/>
                                  </a:lnTo>
                                  <a:lnTo>
                                    <a:pt x="195" y="61"/>
                                  </a:lnTo>
                                  <a:lnTo>
                                    <a:pt x="214" y="42"/>
                                  </a:lnTo>
                                  <a:lnTo>
                                    <a:pt x="209" y="27"/>
                                  </a:lnTo>
                                  <a:lnTo>
                                    <a:pt x="209" y="1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4" name="Freeform 213"/>
                            <p:cNvSpPr>
                              <a:spLocks noChangeAspect="1"/>
                            </p:cNvSpPr>
                            <p:nvPr/>
                          </p:nvSpPr>
                          <p:spPr bwMode="auto">
                            <a:xfrm>
                              <a:off x="2411" y="2278"/>
                              <a:ext cx="113" cy="129"/>
                            </a:xfrm>
                            <a:custGeom>
                              <a:avLst/>
                              <a:gdLst>
                                <a:gd name="T0" fmla="*/ 182 w 111"/>
                                <a:gd name="T1" fmla="*/ 58 h 132"/>
                                <a:gd name="T2" fmla="*/ 169 w 111"/>
                                <a:gd name="T3" fmla="*/ 44 h 132"/>
                                <a:gd name="T4" fmla="*/ 188 w 111"/>
                                <a:gd name="T5" fmla="*/ 22 h 132"/>
                                <a:gd name="T6" fmla="*/ 184 w 111"/>
                                <a:gd name="T7" fmla="*/ 21 h 132"/>
                                <a:gd name="T8" fmla="*/ 158 w 111"/>
                                <a:gd name="T9" fmla="*/ 14 h 132"/>
                                <a:gd name="T10" fmla="*/ 112 w 111"/>
                                <a:gd name="T11" fmla="*/ 17 h 132"/>
                                <a:gd name="T12" fmla="*/ 96 w 111"/>
                                <a:gd name="T13" fmla="*/ 6 h 132"/>
                                <a:gd name="T14" fmla="*/ 76 w 111"/>
                                <a:gd name="T15" fmla="*/ 8 h 132"/>
                                <a:gd name="T16" fmla="*/ 69 w 111"/>
                                <a:gd name="T17" fmla="*/ 0 h 132"/>
                                <a:gd name="T18" fmla="*/ 23 w 111"/>
                                <a:gd name="T19" fmla="*/ 10 h 132"/>
                                <a:gd name="T20" fmla="*/ 14 w 111"/>
                                <a:gd name="T21" fmla="*/ 5 h 132"/>
                                <a:gd name="T22" fmla="*/ 10 w 111"/>
                                <a:gd name="T23" fmla="*/ 10 h 132"/>
                                <a:gd name="T24" fmla="*/ 6 w 111"/>
                                <a:gd name="T25" fmla="*/ 21 h 132"/>
                                <a:gd name="T26" fmla="*/ 14 w 111"/>
                                <a:gd name="T27" fmla="*/ 22 h 132"/>
                                <a:gd name="T28" fmla="*/ 4 w 111"/>
                                <a:gd name="T29" fmla="*/ 22 h 132"/>
                                <a:gd name="T30" fmla="*/ 6 w 111"/>
                                <a:gd name="T31" fmla="*/ 29 h 132"/>
                                <a:gd name="T32" fmla="*/ 0 w 111"/>
                                <a:gd name="T33" fmla="*/ 35 h 132"/>
                                <a:gd name="T34" fmla="*/ 1 w 111"/>
                                <a:gd name="T35" fmla="*/ 46 h 132"/>
                                <a:gd name="T36" fmla="*/ 18 w 111"/>
                                <a:gd name="T37" fmla="*/ 53 h 132"/>
                                <a:gd name="T38" fmla="*/ 15 w 111"/>
                                <a:gd name="T39" fmla="*/ 64 h 132"/>
                                <a:gd name="T40" fmla="*/ 77 w 111"/>
                                <a:gd name="T41" fmla="*/ 59 h 132"/>
                                <a:gd name="T42" fmla="*/ 126 w 111"/>
                                <a:gd name="T43" fmla="*/ 57 h 132"/>
                                <a:gd name="T44" fmla="*/ 164 w 111"/>
                                <a:gd name="T45" fmla="*/ 59 h 132"/>
                                <a:gd name="T46" fmla="*/ 182 w 111"/>
                                <a:gd name="T47" fmla="*/ 58 h 132"/>
                                <a:gd name="T48" fmla="*/ 182 w 111"/>
                                <a:gd name="T49" fmla="*/ 58 h 132"/>
                                <a:gd name="T50" fmla="*/ 182 w 111"/>
                                <a:gd name="T51" fmla="*/ 58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32"/>
                                <a:gd name="T80" fmla="*/ 111 w 111"/>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32">
                                  <a:moveTo>
                                    <a:pt x="106" y="114"/>
                                  </a:moveTo>
                                  <a:lnTo>
                                    <a:pt x="97" y="85"/>
                                  </a:lnTo>
                                  <a:lnTo>
                                    <a:pt x="110" y="50"/>
                                  </a:lnTo>
                                  <a:lnTo>
                                    <a:pt x="107" y="23"/>
                                  </a:lnTo>
                                  <a:lnTo>
                                    <a:pt x="90" y="14"/>
                                  </a:lnTo>
                                  <a:lnTo>
                                    <a:pt x="67" y="17"/>
                                  </a:lnTo>
                                  <a:lnTo>
                                    <a:pt x="59" y="6"/>
                                  </a:lnTo>
                                  <a:lnTo>
                                    <a:pt x="45" y="8"/>
                                  </a:lnTo>
                                  <a:lnTo>
                                    <a:pt x="38" y="0"/>
                                  </a:lnTo>
                                  <a:lnTo>
                                    <a:pt x="23" y="10"/>
                                  </a:lnTo>
                                  <a:lnTo>
                                    <a:pt x="14" y="5"/>
                                  </a:lnTo>
                                  <a:lnTo>
                                    <a:pt x="10" y="10"/>
                                  </a:lnTo>
                                  <a:lnTo>
                                    <a:pt x="6" y="21"/>
                                  </a:lnTo>
                                  <a:lnTo>
                                    <a:pt x="14" y="43"/>
                                  </a:lnTo>
                                  <a:lnTo>
                                    <a:pt x="4" y="50"/>
                                  </a:lnTo>
                                  <a:lnTo>
                                    <a:pt x="6" y="60"/>
                                  </a:lnTo>
                                  <a:lnTo>
                                    <a:pt x="0" y="66"/>
                                  </a:lnTo>
                                  <a:lnTo>
                                    <a:pt x="1" y="88"/>
                                  </a:lnTo>
                                  <a:lnTo>
                                    <a:pt x="18" y="103"/>
                                  </a:lnTo>
                                  <a:lnTo>
                                    <a:pt x="15" y="131"/>
                                  </a:lnTo>
                                  <a:lnTo>
                                    <a:pt x="46" y="118"/>
                                  </a:lnTo>
                                  <a:lnTo>
                                    <a:pt x="74" y="113"/>
                                  </a:lnTo>
                                  <a:lnTo>
                                    <a:pt x="94" y="118"/>
                                  </a:lnTo>
                                  <a:lnTo>
                                    <a:pt x="106" y="11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5" name="Freeform 214"/>
                            <p:cNvSpPr>
                              <a:spLocks noChangeAspect="1"/>
                            </p:cNvSpPr>
                            <p:nvPr/>
                          </p:nvSpPr>
                          <p:spPr bwMode="auto">
                            <a:xfrm>
                              <a:off x="2248" y="2153"/>
                              <a:ext cx="112" cy="89"/>
                            </a:xfrm>
                            <a:custGeom>
                              <a:avLst/>
                              <a:gdLst>
                                <a:gd name="T0" fmla="*/ 126 w 111"/>
                                <a:gd name="T1" fmla="*/ 40 h 89"/>
                                <a:gd name="T2" fmla="*/ 141 w 111"/>
                                <a:gd name="T3" fmla="*/ 88 h 89"/>
                                <a:gd name="T4" fmla="*/ 98 w 111"/>
                                <a:gd name="T5" fmla="*/ 83 h 89"/>
                                <a:gd name="T6" fmla="*/ 11 w 111"/>
                                <a:gd name="T7" fmla="*/ 88 h 89"/>
                                <a:gd name="T8" fmla="*/ 10 w 111"/>
                                <a:gd name="T9" fmla="*/ 88 h 89"/>
                                <a:gd name="T10" fmla="*/ 10 w 111"/>
                                <a:gd name="T11" fmla="*/ 74 h 89"/>
                                <a:gd name="T12" fmla="*/ 11 w 111"/>
                                <a:gd name="T13" fmla="*/ 76 h 89"/>
                                <a:gd name="T14" fmla="*/ 40 w 111"/>
                                <a:gd name="T15" fmla="*/ 66 h 89"/>
                                <a:gd name="T16" fmla="*/ 93 w 111"/>
                                <a:gd name="T17" fmla="*/ 70 h 89"/>
                                <a:gd name="T18" fmla="*/ 96 w 111"/>
                                <a:gd name="T19" fmla="*/ 65 h 89"/>
                                <a:gd name="T20" fmla="*/ 39 w 111"/>
                                <a:gd name="T21" fmla="*/ 57 h 89"/>
                                <a:gd name="T22" fmla="*/ 12 w 111"/>
                                <a:gd name="T23" fmla="*/ 62 h 89"/>
                                <a:gd name="T24" fmla="*/ 11 w 111"/>
                                <a:gd name="T25" fmla="*/ 62 h 89"/>
                                <a:gd name="T26" fmla="*/ 11 w 111"/>
                                <a:gd name="T27" fmla="*/ 57 h 89"/>
                                <a:gd name="T28" fmla="*/ 0 w 111"/>
                                <a:gd name="T29" fmla="*/ 41 h 89"/>
                                <a:gd name="T30" fmla="*/ 19 w 111"/>
                                <a:gd name="T31" fmla="*/ 16 h 89"/>
                                <a:gd name="T32" fmla="*/ 34 w 111"/>
                                <a:gd name="T33" fmla="*/ 4 h 89"/>
                                <a:gd name="T34" fmla="*/ 52 w 111"/>
                                <a:gd name="T35" fmla="*/ 0 h 89"/>
                                <a:gd name="T36" fmla="*/ 107 w 111"/>
                                <a:gd name="T37" fmla="*/ 15 h 89"/>
                                <a:gd name="T38" fmla="*/ 126 w 111"/>
                                <a:gd name="T39" fmla="*/ 40 h 89"/>
                                <a:gd name="T40" fmla="*/ 126 w 111"/>
                                <a:gd name="T41" fmla="*/ 40 h 89"/>
                                <a:gd name="T42" fmla="*/ 126 w 111"/>
                                <a:gd name="T43" fmla="*/ 4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89"/>
                                <a:gd name="T68" fmla="*/ 111 w 111"/>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89">
                                  <a:moveTo>
                                    <a:pt x="95" y="40"/>
                                  </a:moveTo>
                                  <a:lnTo>
                                    <a:pt x="110" y="88"/>
                                  </a:lnTo>
                                  <a:lnTo>
                                    <a:pt x="67" y="83"/>
                                  </a:lnTo>
                                  <a:lnTo>
                                    <a:pt x="11" y="88"/>
                                  </a:lnTo>
                                  <a:lnTo>
                                    <a:pt x="10" y="88"/>
                                  </a:lnTo>
                                  <a:lnTo>
                                    <a:pt x="10" y="74"/>
                                  </a:lnTo>
                                  <a:lnTo>
                                    <a:pt x="11" y="76"/>
                                  </a:lnTo>
                                  <a:lnTo>
                                    <a:pt x="40" y="66"/>
                                  </a:lnTo>
                                  <a:lnTo>
                                    <a:pt x="62" y="70"/>
                                  </a:lnTo>
                                  <a:lnTo>
                                    <a:pt x="65" y="65"/>
                                  </a:lnTo>
                                  <a:lnTo>
                                    <a:pt x="39" y="57"/>
                                  </a:lnTo>
                                  <a:lnTo>
                                    <a:pt x="12" y="62"/>
                                  </a:lnTo>
                                  <a:lnTo>
                                    <a:pt x="11" y="62"/>
                                  </a:lnTo>
                                  <a:lnTo>
                                    <a:pt x="11" y="57"/>
                                  </a:lnTo>
                                  <a:lnTo>
                                    <a:pt x="0" y="41"/>
                                  </a:lnTo>
                                  <a:lnTo>
                                    <a:pt x="19" y="16"/>
                                  </a:lnTo>
                                  <a:lnTo>
                                    <a:pt x="34" y="4"/>
                                  </a:lnTo>
                                  <a:lnTo>
                                    <a:pt x="52" y="0"/>
                                  </a:lnTo>
                                  <a:lnTo>
                                    <a:pt x="76" y="15"/>
                                  </a:lnTo>
                                  <a:lnTo>
                                    <a:pt x="95" y="4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56" name="Freeform 215"/>
                            <p:cNvSpPr>
                              <a:spLocks noChangeAspect="1"/>
                            </p:cNvSpPr>
                            <p:nvPr/>
                          </p:nvSpPr>
                          <p:spPr bwMode="auto">
                            <a:xfrm>
                              <a:off x="2810" y="2205"/>
                              <a:ext cx="42" cy="36"/>
                            </a:xfrm>
                            <a:custGeom>
                              <a:avLst/>
                              <a:gdLst>
                                <a:gd name="T0" fmla="*/ 0 w 42"/>
                                <a:gd name="T1" fmla="*/ 3 h 36"/>
                                <a:gd name="T2" fmla="*/ 21 w 42"/>
                                <a:gd name="T3" fmla="*/ 35 h 36"/>
                                <a:gd name="T4" fmla="*/ 37 w 42"/>
                                <a:gd name="T5" fmla="*/ 27 h 36"/>
                                <a:gd name="T6" fmla="*/ 41 w 42"/>
                                <a:gd name="T7" fmla="*/ 16 h 36"/>
                                <a:gd name="T8" fmla="*/ 20 w 42"/>
                                <a:gd name="T9" fmla="*/ 14 h 36"/>
                                <a:gd name="T10" fmla="*/ 15 w 42"/>
                                <a:gd name="T11" fmla="*/ 0 h 36"/>
                                <a:gd name="T12" fmla="*/ 0 w 42"/>
                                <a:gd name="T13" fmla="*/ 3 h 36"/>
                                <a:gd name="T14" fmla="*/ 0 w 42"/>
                                <a:gd name="T15" fmla="*/ 3 h 36"/>
                                <a:gd name="T16" fmla="*/ 0 w 42"/>
                                <a:gd name="T17" fmla="*/ 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6"/>
                                <a:gd name="T29" fmla="*/ 42 w 4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6">
                                  <a:moveTo>
                                    <a:pt x="0" y="3"/>
                                  </a:moveTo>
                                  <a:lnTo>
                                    <a:pt x="21" y="35"/>
                                  </a:lnTo>
                                  <a:lnTo>
                                    <a:pt x="37" y="27"/>
                                  </a:lnTo>
                                  <a:lnTo>
                                    <a:pt x="41" y="16"/>
                                  </a:lnTo>
                                  <a:lnTo>
                                    <a:pt x="20" y="14"/>
                                  </a:lnTo>
                                  <a:lnTo>
                                    <a:pt x="15" y="0"/>
                                  </a:lnTo>
                                  <a:lnTo>
                                    <a:pt x="0"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grpSp>
                <p:grpSp>
                  <p:nvGrpSpPr>
                    <p:cNvPr id="34" name="Group 216"/>
                    <p:cNvGrpSpPr>
                      <a:grpSpLocks/>
                    </p:cNvGrpSpPr>
                    <p:nvPr/>
                  </p:nvGrpSpPr>
                  <p:grpSpPr bwMode="auto">
                    <a:xfrm>
                      <a:off x="866" y="1152"/>
                      <a:ext cx="3452" cy="1643"/>
                      <a:chOff x="941" y="1152"/>
                      <a:chExt cx="3452" cy="1643"/>
                    </a:xfrm>
                  </p:grpSpPr>
                  <p:sp>
                    <p:nvSpPr>
                      <p:cNvPr id="35" name="Freeform 217"/>
                      <p:cNvSpPr>
                        <a:spLocks noChangeAspect="1"/>
                      </p:cNvSpPr>
                      <p:nvPr/>
                    </p:nvSpPr>
                    <p:spPr bwMode="auto">
                      <a:xfrm>
                        <a:off x="941" y="1152"/>
                        <a:ext cx="111" cy="40"/>
                      </a:xfrm>
                      <a:custGeom>
                        <a:avLst/>
                        <a:gdLst>
                          <a:gd name="T0" fmla="*/ 0 w 110"/>
                          <a:gd name="T1" fmla="*/ 19 h 41"/>
                          <a:gd name="T2" fmla="*/ 47 w 110"/>
                          <a:gd name="T3" fmla="*/ 16 h 41"/>
                          <a:gd name="T4" fmla="*/ 86 w 110"/>
                          <a:gd name="T5" fmla="*/ 19 h 41"/>
                          <a:gd name="T6" fmla="*/ 5 w 110"/>
                          <a:gd name="T7" fmla="*/ 20 h 41"/>
                          <a:gd name="T8" fmla="*/ 25 w 110"/>
                          <a:gd name="T9" fmla="*/ 20 h 41"/>
                          <a:gd name="T10" fmla="*/ 52 w 110"/>
                          <a:gd name="T11" fmla="*/ 20 h 41"/>
                          <a:gd name="T12" fmla="*/ 32 w 110"/>
                          <a:gd name="T13" fmla="*/ 20 h 41"/>
                          <a:gd name="T14" fmla="*/ 97 w 110"/>
                          <a:gd name="T15" fmla="*/ 20 h 41"/>
                          <a:gd name="T16" fmla="*/ 96 w 110"/>
                          <a:gd name="T17" fmla="*/ 20 h 41"/>
                          <a:gd name="T18" fmla="*/ 116 w 110"/>
                          <a:gd name="T19" fmla="*/ 20 h 41"/>
                          <a:gd name="T20" fmla="*/ 140 w 110"/>
                          <a:gd name="T21" fmla="*/ 12 h 41"/>
                          <a:gd name="T22" fmla="*/ 101 w 110"/>
                          <a:gd name="T23" fmla="*/ 12 h 41"/>
                          <a:gd name="T24" fmla="*/ 132 w 110"/>
                          <a:gd name="T25" fmla="*/ 4 h 41"/>
                          <a:gd name="T26" fmla="*/ 121 w 110"/>
                          <a:gd name="T27" fmla="*/ 0 h 41"/>
                          <a:gd name="T28" fmla="*/ 0 w 110"/>
                          <a:gd name="T29" fmla="*/ 19 h 41"/>
                          <a:gd name="T30" fmla="*/ 0 w 110"/>
                          <a:gd name="T31" fmla="*/ 19 h 41"/>
                          <a:gd name="T32" fmla="*/ 0 w 110"/>
                          <a:gd name="T33" fmla="*/ 1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41"/>
                          <a:gd name="T53" fmla="*/ 110 w 11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41">
                            <a:moveTo>
                              <a:pt x="0" y="19"/>
                            </a:moveTo>
                            <a:lnTo>
                              <a:pt x="47" y="16"/>
                            </a:lnTo>
                            <a:lnTo>
                              <a:pt x="55" y="19"/>
                            </a:lnTo>
                            <a:lnTo>
                              <a:pt x="5" y="39"/>
                            </a:lnTo>
                            <a:lnTo>
                              <a:pt x="25" y="39"/>
                            </a:lnTo>
                            <a:lnTo>
                              <a:pt x="52" y="26"/>
                            </a:lnTo>
                            <a:lnTo>
                              <a:pt x="32" y="40"/>
                            </a:lnTo>
                            <a:lnTo>
                              <a:pt x="66" y="31"/>
                            </a:lnTo>
                            <a:lnTo>
                              <a:pt x="65" y="23"/>
                            </a:lnTo>
                            <a:lnTo>
                              <a:pt x="85" y="26"/>
                            </a:lnTo>
                            <a:lnTo>
                              <a:pt x="109" y="12"/>
                            </a:lnTo>
                            <a:lnTo>
                              <a:pt x="70" y="12"/>
                            </a:lnTo>
                            <a:lnTo>
                              <a:pt x="101" y="4"/>
                            </a:lnTo>
                            <a:lnTo>
                              <a:pt x="90" y="0"/>
                            </a:lnTo>
                            <a:lnTo>
                              <a:pt x="0"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6" name="Freeform 218"/>
                      <p:cNvSpPr>
                        <a:spLocks noChangeAspect="1"/>
                      </p:cNvSpPr>
                      <p:nvPr/>
                    </p:nvSpPr>
                    <p:spPr bwMode="auto">
                      <a:xfrm>
                        <a:off x="961" y="1228"/>
                        <a:ext cx="131" cy="39"/>
                      </a:xfrm>
                      <a:custGeom>
                        <a:avLst/>
                        <a:gdLst>
                          <a:gd name="T0" fmla="*/ 312 w 127"/>
                          <a:gd name="T1" fmla="*/ 0 h 39"/>
                          <a:gd name="T2" fmla="*/ 182 w 127"/>
                          <a:gd name="T3" fmla="*/ 15 h 39"/>
                          <a:gd name="T4" fmla="*/ 160 w 127"/>
                          <a:gd name="T5" fmla="*/ 8 h 39"/>
                          <a:gd name="T6" fmla="*/ 121 w 127"/>
                          <a:gd name="T7" fmla="*/ 8 h 39"/>
                          <a:gd name="T8" fmla="*/ 130 w 127"/>
                          <a:gd name="T9" fmla="*/ 20 h 39"/>
                          <a:gd name="T10" fmla="*/ 47 w 127"/>
                          <a:gd name="T11" fmla="*/ 32 h 39"/>
                          <a:gd name="T12" fmla="*/ 0 w 127"/>
                          <a:gd name="T13" fmla="*/ 32 h 39"/>
                          <a:gd name="T14" fmla="*/ 9 w 127"/>
                          <a:gd name="T15" fmla="*/ 38 h 39"/>
                          <a:gd name="T16" fmla="*/ 104 w 127"/>
                          <a:gd name="T17" fmla="*/ 38 h 39"/>
                          <a:gd name="T18" fmla="*/ 239 w 127"/>
                          <a:gd name="T19" fmla="*/ 15 h 39"/>
                          <a:gd name="T20" fmla="*/ 328 w 127"/>
                          <a:gd name="T21" fmla="*/ 8 h 39"/>
                          <a:gd name="T22" fmla="*/ 328 w 127"/>
                          <a:gd name="T23" fmla="*/ 4 h 39"/>
                          <a:gd name="T24" fmla="*/ 312 w 127"/>
                          <a:gd name="T25" fmla="*/ 0 h 39"/>
                          <a:gd name="T26" fmla="*/ 312 w 127"/>
                          <a:gd name="T27" fmla="*/ 0 h 39"/>
                          <a:gd name="T28" fmla="*/ 312 w 127"/>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39"/>
                          <a:gd name="T47" fmla="*/ 127 w 12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39">
                            <a:moveTo>
                              <a:pt x="119" y="0"/>
                            </a:moveTo>
                            <a:lnTo>
                              <a:pt x="71" y="15"/>
                            </a:lnTo>
                            <a:lnTo>
                              <a:pt x="62" y="8"/>
                            </a:lnTo>
                            <a:lnTo>
                              <a:pt x="46" y="8"/>
                            </a:lnTo>
                            <a:lnTo>
                              <a:pt x="49" y="20"/>
                            </a:lnTo>
                            <a:lnTo>
                              <a:pt x="16" y="32"/>
                            </a:lnTo>
                            <a:lnTo>
                              <a:pt x="0" y="32"/>
                            </a:lnTo>
                            <a:lnTo>
                              <a:pt x="9" y="38"/>
                            </a:lnTo>
                            <a:lnTo>
                              <a:pt x="41" y="38"/>
                            </a:lnTo>
                            <a:lnTo>
                              <a:pt x="92" y="15"/>
                            </a:lnTo>
                            <a:lnTo>
                              <a:pt x="126" y="8"/>
                            </a:lnTo>
                            <a:lnTo>
                              <a:pt x="126" y="4"/>
                            </a:lnTo>
                            <a:lnTo>
                              <a:pt x="119"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7" name="Freeform 219"/>
                      <p:cNvSpPr>
                        <a:spLocks noChangeAspect="1"/>
                      </p:cNvSpPr>
                      <p:nvPr/>
                    </p:nvSpPr>
                    <p:spPr bwMode="auto">
                      <a:xfrm>
                        <a:off x="1004" y="1287"/>
                        <a:ext cx="67" cy="20"/>
                      </a:xfrm>
                      <a:custGeom>
                        <a:avLst/>
                        <a:gdLst>
                          <a:gd name="T0" fmla="*/ 0 w 67"/>
                          <a:gd name="T1" fmla="*/ 10 h 21"/>
                          <a:gd name="T2" fmla="*/ 66 w 67"/>
                          <a:gd name="T3" fmla="*/ 9 h 21"/>
                          <a:gd name="T4" fmla="*/ 39 w 67"/>
                          <a:gd name="T5" fmla="*/ 0 h 21"/>
                          <a:gd name="T6" fmla="*/ 0 w 67"/>
                          <a:gd name="T7" fmla="*/ 10 h 21"/>
                          <a:gd name="T8" fmla="*/ 0 w 67"/>
                          <a:gd name="T9" fmla="*/ 10 h 21"/>
                          <a:gd name="T10" fmla="*/ 0 w 67"/>
                          <a:gd name="T11" fmla="*/ 10 h 21"/>
                          <a:gd name="T12" fmla="*/ 0 60000 65536"/>
                          <a:gd name="T13" fmla="*/ 0 60000 65536"/>
                          <a:gd name="T14" fmla="*/ 0 60000 65536"/>
                          <a:gd name="T15" fmla="*/ 0 60000 65536"/>
                          <a:gd name="T16" fmla="*/ 0 60000 65536"/>
                          <a:gd name="T17" fmla="*/ 0 60000 65536"/>
                          <a:gd name="T18" fmla="*/ 0 w 67"/>
                          <a:gd name="T19" fmla="*/ 0 h 21"/>
                          <a:gd name="T20" fmla="*/ 67 w 6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7" h="21">
                            <a:moveTo>
                              <a:pt x="0" y="20"/>
                            </a:moveTo>
                            <a:lnTo>
                              <a:pt x="66" y="9"/>
                            </a:lnTo>
                            <a:lnTo>
                              <a:pt x="39" y="0"/>
                            </a:lnTo>
                            <a:lnTo>
                              <a:pt x="0"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 name="Freeform 220"/>
                      <p:cNvSpPr>
                        <a:spLocks noChangeAspect="1"/>
                      </p:cNvSpPr>
                      <p:nvPr/>
                    </p:nvSpPr>
                    <p:spPr bwMode="auto">
                      <a:xfrm>
                        <a:off x="1090" y="1316"/>
                        <a:ext cx="44" cy="37"/>
                      </a:xfrm>
                      <a:custGeom>
                        <a:avLst/>
                        <a:gdLst>
                          <a:gd name="T0" fmla="*/ 0 w 43"/>
                          <a:gd name="T1" fmla="*/ 36 h 37"/>
                          <a:gd name="T2" fmla="*/ 18 w 43"/>
                          <a:gd name="T3" fmla="*/ 32 h 37"/>
                          <a:gd name="T4" fmla="*/ 61 w 43"/>
                          <a:gd name="T5" fmla="*/ 15 h 37"/>
                          <a:gd name="T6" fmla="*/ 81 w 43"/>
                          <a:gd name="T7" fmla="*/ 10 h 37"/>
                          <a:gd name="T8" fmla="*/ 81 w 43"/>
                          <a:gd name="T9" fmla="*/ 0 h 37"/>
                          <a:gd name="T10" fmla="*/ 0 w 43"/>
                          <a:gd name="T11" fmla="*/ 36 h 37"/>
                          <a:gd name="T12" fmla="*/ 0 w 43"/>
                          <a:gd name="T13" fmla="*/ 36 h 37"/>
                          <a:gd name="T14" fmla="*/ 0 w 43"/>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7"/>
                          <a:gd name="T26" fmla="*/ 43 w 4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7">
                            <a:moveTo>
                              <a:pt x="0" y="36"/>
                            </a:moveTo>
                            <a:lnTo>
                              <a:pt x="18" y="32"/>
                            </a:lnTo>
                            <a:lnTo>
                              <a:pt x="30" y="15"/>
                            </a:lnTo>
                            <a:lnTo>
                              <a:pt x="42" y="10"/>
                            </a:lnTo>
                            <a:lnTo>
                              <a:pt x="42" y="0"/>
                            </a:lnTo>
                            <a:lnTo>
                              <a:pt x="0" y="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 name="Freeform 221"/>
                      <p:cNvSpPr>
                        <a:spLocks noChangeAspect="1"/>
                      </p:cNvSpPr>
                      <p:nvPr/>
                    </p:nvSpPr>
                    <p:spPr bwMode="auto">
                      <a:xfrm>
                        <a:off x="1103" y="1401"/>
                        <a:ext cx="31" cy="68"/>
                      </a:xfrm>
                      <a:custGeom>
                        <a:avLst/>
                        <a:gdLst>
                          <a:gd name="T0" fmla="*/ 4 w 30"/>
                          <a:gd name="T1" fmla="*/ 8 h 69"/>
                          <a:gd name="T2" fmla="*/ 2 w 30"/>
                          <a:gd name="T3" fmla="*/ 34 h 69"/>
                          <a:gd name="T4" fmla="*/ 13 w 30"/>
                          <a:gd name="T5" fmla="*/ 34 h 69"/>
                          <a:gd name="T6" fmla="*/ 8 w 30"/>
                          <a:gd name="T7" fmla="*/ 34 h 69"/>
                          <a:gd name="T8" fmla="*/ 51 w 30"/>
                          <a:gd name="T9" fmla="*/ 34 h 69"/>
                          <a:gd name="T10" fmla="*/ 0 w 30"/>
                          <a:gd name="T11" fmla="*/ 37 h 69"/>
                          <a:gd name="T12" fmla="*/ 63 w 30"/>
                          <a:gd name="T13" fmla="*/ 34 h 69"/>
                          <a:gd name="T14" fmla="*/ 75 w 30"/>
                          <a:gd name="T15" fmla="*/ 1 h 69"/>
                          <a:gd name="T16" fmla="*/ 13 w 30"/>
                          <a:gd name="T17" fmla="*/ 0 h 69"/>
                          <a:gd name="T18" fmla="*/ 4 w 30"/>
                          <a:gd name="T19" fmla="*/ 8 h 69"/>
                          <a:gd name="T20" fmla="*/ 4 w 30"/>
                          <a:gd name="T21" fmla="*/ 8 h 69"/>
                          <a:gd name="T22" fmla="*/ 4 w 30"/>
                          <a:gd name="T23" fmla="*/ 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69"/>
                          <a:gd name="T38" fmla="*/ 30 w 30"/>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69">
                            <a:moveTo>
                              <a:pt x="4" y="8"/>
                            </a:moveTo>
                            <a:lnTo>
                              <a:pt x="2" y="36"/>
                            </a:lnTo>
                            <a:lnTo>
                              <a:pt x="13" y="36"/>
                            </a:lnTo>
                            <a:lnTo>
                              <a:pt x="8" y="46"/>
                            </a:lnTo>
                            <a:lnTo>
                              <a:pt x="17" y="42"/>
                            </a:lnTo>
                            <a:lnTo>
                              <a:pt x="0" y="68"/>
                            </a:lnTo>
                            <a:lnTo>
                              <a:pt x="23" y="51"/>
                            </a:lnTo>
                            <a:lnTo>
                              <a:pt x="29" y="1"/>
                            </a:lnTo>
                            <a:lnTo>
                              <a:pt x="13" y="0"/>
                            </a:lnTo>
                            <a:lnTo>
                              <a:pt x="4"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 name="Freeform 222"/>
                      <p:cNvSpPr>
                        <a:spLocks noChangeAspect="1"/>
                      </p:cNvSpPr>
                      <p:nvPr/>
                    </p:nvSpPr>
                    <p:spPr bwMode="auto">
                      <a:xfrm>
                        <a:off x="1070" y="1413"/>
                        <a:ext cx="24" cy="59"/>
                      </a:xfrm>
                      <a:custGeom>
                        <a:avLst/>
                        <a:gdLst>
                          <a:gd name="T0" fmla="*/ 3 w 24"/>
                          <a:gd name="T1" fmla="*/ 0 h 61"/>
                          <a:gd name="T2" fmla="*/ 1 w 24"/>
                          <a:gd name="T3" fmla="*/ 11 h 61"/>
                          <a:gd name="T4" fmla="*/ 11 w 24"/>
                          <a:gd name="T5" fmla="*/ 6 h 61"/>
                          <a:gd name="T6" fmla="*/ 14 w 24"/>
                          <a:gd name="T7" fmla="*/ 11 h 61"/>
                          <a:gd name="T8" fmla="*/ 0 w 24"/>
                          <a:gd name="T9" fmla="*/ 15 h 61"/>
                          <a:gd name="T10" fmla="*/ 11 w 24"/>
                          <a:gd name="T11" fmla="*/ 15 h 61"/>
                          <a:gd name="T12" fmla="*/ 3 w 24"/>
                          <a:gd name="T13" fmla="*/ 21 h 61"/>
                          <a:gd name="T14" fmla="*/ 15 w 24"/>
                          <a:gd name="T15" fmla="*/ 20 h 61"/>
                          <a:gd name="T16" fmla="*/ 14 w 24"/>
                          <a:gd name="T17" fmla="*/ 15 h 61"/>
                          <a:gd name="T18" fmla="*/ 23 w 24"/>
                          <a:gd name="T19" fmla="*/ 15 h 61"/>
                          <a:gd name="T20" fmla="*/ 5 w 24"/>
                          <a:gd name="T21" fmla="*/ 15 h 61"/>
                          <a:gd name="T22" fmla="*/ 23 w 24"/>
                          <a:gd name="T23" fmla="*/ 7 h 61"/>
                          <a:gd name="T24" fmla="*/ 16 w 24"/>
                          <a:gd name="T25" fmla="*/ 0 h 61"/>
                          <a:gd name="T26" fmla="*/ 3 w 24"/>
                          <a:gd name="T27" fmla="*/ 0 h 61"/>
                          <a:gd name="T28" fmla="*/ 3 w 24"/>
                          <a:gd name="T29" fmla="*/ 0 h 61"/>
                          <a:gd name="T30" fmla="*/ 3 w 24"/>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61"/>
                          <a:gd name="T50" fmla="*/ 24 w 2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61">
                            <a:moveTo>
                              <a:pt x="3" y="0"/>
                            </a:moveTo>
                            <a:lnTo>
                              <a:pt x="1" y="11"/>
                            </a:lnTo>
                            <a:lnTo>
                              <a:pt x="11" y="6"/>
                            </a:lnTo>
                            <a:lnTo>
                              <a:pt x="14" y="11"/>
                            </a:lnTo>
                            <a:lnTo>
                              <a:pt x="0" y="26"/>
                            </a:lnTo>
                            <a:lnTo>
                              <a:pt x="11" y="39"/>
                            </a:lnTo>
                            <a:lnTo>
                              <a:pt x="3" y="60"/>
                            </a:lnTo>
                            <a:lnTo>
                              <a:pt x="15" y="58"/>
                            </a:lnTo>
                            <a:lnTo>
                              <a:pt x="14" y="38"/>
                            </a:lnTo>
                            <a:lnTo>
                              <a:pt x="23" y="30"/>
                            </a:lnTo>
                            <a:lnTo>
                              <a:pt x="5" y="30"/>
                            </a:lnTo>
                            <a:lnTo>
                              <a:pt x="23" y="7"/>
                            </a:lnTo>
                            <a:lnTo>
                              <a:pt x="16" y="0"/>
                            </a:lnTo>
                            <a:lnTo>
                              <a:pt x="3"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 name="Freeform 223"/>
                      <p:cNvSpPr>
                        <a:spLocks noChangeAspect="1"/>
                      </p:cNvSpPr>
                      <p:nvPr/>
                    </p:nvSpPr>
                    <p:spPr bwMode="auto">
                      <a:xfrm>
                        <a:off x="3636" y="1540"/>
                        <a:ext cx="62" cy="62"/>
                      </a:xfrm>
                      <a:custGeom>
                        <a:avLst/>
                        <a:gdLst>
                          <a:gd name="T0" fmla="*/ 0 w 61"/>
                          <a:gd name="T1" fmla="*/ 31 h 63"/>
                          <a:gd name="T2" fmla="*/ 8 w 61"/>
                          <a:gd name="T3" fmla="*/ 31 h 63"/>
                          <a:gd name="T4" fmla="*/ 75 w 61"/>
                          <a:gd name="T5" fmla="*/ 31 h 63"/>
                          <a:gd name="T6" fmla="*/ 82 w 61"/>
                          <a:gd name="T7" fmla="*/ 31 h 63"/>
                          <a:gd name="T8" fmla="*/ 80 w 61"/>
                          <a:gd name="T9" fmla="*/ 31 h 63"/>
                          <a:gd name="T10" fmla="*/ 91 w 61"/>
                          <a:gd name="T11" fmla="*/ 31 h 63"/>
                          <a:gd name="T12" fmla="*/ 74 w 61"/>
                          <a:gd name="T13" fmla="*/ 20 h 63"/>
                          <a:gd name="T14" fmla="*/ 79 w 61"/>
                          <a:gd name="T15" fmla="*/ 0 h 63"/>
                          <a:gd name="T16" fmla="*/ 24 w 61"/>
                          <a:gd name="T17" fmla="*/ 4 h 63"/>
                          <a:gd name="T18" fmla="*/ 25 w 61"/>
                          <a:gd name="T19" fmla="*/ 11 h 63"/>
                          <a:gd name="T20" fmla="*/ 20 w 61"/>
                          <a:gd name="T21" fmla="*/ 8 h 63"/>
                          <a:gd name="T22" fmla="*/ 17 w 61"/>
                          <a:gd name="T23" fmla="*/ 17 h 63"/>
                          <a:gd name="T24" fmla="*/ 4 w 61"/>
                          <a:gd name="T25" fmla="*/ 18 h 63"/>
                          <a:gd name="T26" fmla="*/ 0 w 61"/>
                          <a:gd name="T27" fmla="*/ 31 h 63"/>
                          <a:gd name="T28" fmla="*/ 0 w 61"/>
                          <a:gd name="T29" fmla="*/ 31 h 63"/>
                          <a:gd name="T30" fmla="*/ 0 w 61"/>
                          <a:gd name="T31" fmla="*/ 3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63"/>
                          <a:gd name="T50" fmla="*/ 61 w 61"/>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63">
                            <a:moveTo>
                              <a:pt x="0" y="36"/>
                            </a:moveTo>
                            <a:lnTo>
                              <a:pt x="8" y="62"/>
                            </a:lnTo>
                            <a:lnTo>
                              <a:pt x="44" y="62"/>
                            </a:lnTo>
                            <a:lnTo>
                              <a:pt x="51" y="53"/>
                            </a:lnTo>
                            <a:lnTo>
                              <a:pt x="49" y="43"/>
                            </a:lnTo>
                            <a:lnTo>
                              <a:pt x="60" y="36"/>
                            </a:lnTo>
                            <a:lnTo>
                              <a:pt x="43" y="20"/>
                            </a:lnTo>
                            <a:lnTo>
                              <a:pt x="48" y="0"/>
                            </a:lnTo>
                            <a:lnTo>
                              <a:pt x="24" y="4"/>
                            </a:lnTo>
                            <a:lnTo>
                              <a:pt x="25" y="11"/>
                            </a:lnTo>
                            <a:lnTo>
                              <a:pt x="20" y="8"/>
                            </a:lnTo>
                            <a:lnTo>
                              <a:pt x="17" y="17"/>
                            </a:lnTo>
                            <a:lnTo>
                              <a:pt x="4" y="18"/>
                            </a:lnTo>
                            <a:lnTo>
                              <a:pt x="0" y="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2" name="Freeform 224"/>
                      <p:cNvSpPr>
                        <a:spLocks noChangeAspect="1"/>
                      </p:cNvSpPr>
                      <p:nvPr/>
                    </p:nvSpPr>
                    <p:spPr bwMode="auto">
                      <a:xfrm>
                        <a:off x="3887" y="1540"/>
                        <a:ext cx="91" cy="38"/>
                      </a:xfrm>
                      <a:custGeom>
                        <a:avLst/>
                        <a:gdLst>
                          <a:gd name="T0" fmla="*/ 0 w 90"/>
                          <a:gd name="T1" fmla="*/ 23 h 38"/>
                          <a:gd name="T2" fmla="*/ 16 w 90"/>
                          <a:gd name="T3" fmla="*/ 37 h 38"/>
                          <a:gd name="T4" fmla="*/ 10 w 90"/>
                          <a:gd name="T5" fmla="*/ 16 h 38"/>
                          <a:gd name="T6" fmla="*/ 24 w 90"/>
                          <a:gd name="T7" fmla="*/ 7 h 38"/>
                          <a:gd name="T8" fmla="*/ 90 w 90"/>
                          <a:gd name="T9" fmla="*/ 3 h 38"/>
                          <a:gd name="T10" fmla="*/ 101 w 90"/>
                          <a:gd name="T11" fmla="*/ 8 h 38"/>
                          <a:gd name="T12" fmla="*/ 120 w 90"/>
                          <a:gd name="T13" fmla="*/ 0 h 38"/>
                          <a:gd name="T14" fmla="*/ 15 w 90"/>
                          <a:gd name="T15" fmla="*/ 0 h 38"/>
                          <a:gd name="T16" fmla="*/ 0 w 90"/>
                          <a:gd name="T17" fmla="*/ 11 h 38"/>
                          <a:gd name="T18" fmla="*/ 0 w 90"/>
                          <a:gd name="T19" fmla="*/ 23 h 38"/>
                          <a:gd name="T20" fmla="*/ 0 w 90"/>
                          <a:gd name="T21" fmla="*/ 23 h 38"/>
                          <a:gd name="T22" fmla="*/ 0 w 90"/>
                          <a:gd name="T23" fmla="*/ 2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38"/>
                          <a:gd name="T38" fmla="*/ 90 w 90"/>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38">
                            <a:moveTo>
                              <a:pt x="0" y="23"/>
                            </a:moveTo>
                            <a:lnTo>
                              <a:pt x="16" y="37"/>
                            </a:lnTo>
                            <a:lnTo>
                              <a:pt x="10" y="16"/>
                            </a:lnTo>
                            <a:lnTo>
                              <a:pt x="24" y="7"/>
                            </a:lnTo>
                            <a:lnTo>
                              <a:pt x="59" y="3"/>
                            </a:lnTo>
                            <a:lnTo>
                              <a:pt x="70" y="8"/>
                            </a:lnTo>
                            <a:lnTo>
                              <a:pt x="89" y="0"/>
                            </a:lnTo>
                            <a:lnTo>
                              <a:pt x="15" y="0"/>
                            </a:lnTo>
                            <a:lnTo>
                              <a:pt x="0" y="11"/>
                            </a:lnTo>
                            <a:lnTo>
                              <a:pt x="0" y="2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 name="Freeform 225"/>
                      <p:cNvSpPr>
                        <a:spLocks noChangeAspect="1"/>
                      </p:cNvSpPr>
                      <p:nvPr/>
                    </p:nvSpPr>
                    <p:spPr bwMode="auto">
                      <a:xfrm>
                        <a:off x="4331" y="1363"/>
                        <a:ext cx="62" cy="87"/>
                      </a:xfrm>
                      <a:custGeom>
                        <a:avLst/>
                        <a:gdLst>
                          <a:gd name="T0" fmla="*/ 0 w 62"/>
                          <a:gd name="T1" fmla="*/ 42 h 89"/>
                          <a:gd name="T2" fmla="*/ 17 w 62"/>
                          <a:gd name="T3" fmla="*/ 46 h 89"/>
                          <a:gd name="T4" fmla="*/ 35 w 62"/>
                          <a:gd name="T5" fmla="*/ 42 h 89"/>
                          <a:gd name="T6" fmla="*/ 34 w 62"/>
                          <a:gd name="T7" fmla="*/ 37 h 89"/>
                          <a:gd name="T8" fmla="*/ 54 w 62"/>
                          <a:gd name="T9" fmla="*/ 30 h 89"/>
                          <a:gd name="T10" fmla="*/ 61 w 62"/>
                          <a:gd name="T11" fmla="*/ 22 h 89"/>
                          <a:gd name="T12" fmla="*/ 50 w 62"/>
                          <a:gd name="T13" fmla="*/ 3 h 89"/>
                          <a:gd name="T14" fmla="*/ 42 w 62"/>
                          <a:gd name="T15" fmla="*/ 0 h 89"/>
                          <a:gd name="T16" fmla="*/ 44 w 62"/>
                          <a:gd name="T17" fmla="*/ 22 h 89"/>
                          <a:gd name="T18" fmla="*/ 24 w 62"/>
                          <a:gd name="T19" fmla="*/ 40 h 89"/>
                          <a:gd name="T20" fmla="*/ 0 w 62"/>
                          <a:gd name="T21" fmla="*/ 42 h 89"/>
                          <a:gd name="T22" fmla="*/ 0 w 62"/>
                          <a:gd name="T23" fmla="*/ 42 h 89"/>
                          <a:gd name="T24" fmla="*/ 0 w 62"/>
                          <a:gd name="T25" fmla="*/ 42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0" y="81"/>
                            </a:moveTo>
                            <a:lnTo>
                              <a:pt x="17" y="88"/>
                            </a:lnTo>
                            <a:lnTo>
                              <a:pt x="35" y="81"/>
                            </a:lnTo>
                            <a:lnTo>
                              <a:pt x="34" y="71"/>
                            </a:lnTo>
                            <a:lnTo>
                              <a:pt x="54" y="61"/>
                            </a:lnTo>
                            <a:lnTo>
                              <a:pt x="61" y="35"/>
                            </a:lnTo>
                            <a:lnTo>
                              <a:pt x="50" y="3"/>
                            </a:lnTo>
                            <a:lnTo>
                              <a:pt x="42" y="0"/>
                            </a:lnTo>
                            <a:lnTo>
                              <a:pt x="44" y="36"/>
                            </a:lnTo>
                            <a:lnTo>
                              <a:pt x="24" y="77"/>
                            </a:lnTo>
                            <a:lnTo>
                              <a:pt x="0" y="8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 name="Freeform 226"/>
                      <p:cNvSpPr>
                        <a:spLocks noChangeAspect="1"/>
                      </p:cNvSpPr>
                      <p:nvPr/>
                    </p:nvSpPr>
                    <p:spPr bwMode="auto">
                      <a:xfrm>
                        <a:off x="3127" y="1250"/>
                        <a:ext cx="46" cy="35"/>
                      </a:xfrm>
                      <a:custGeom>
                        <a:avLst/>
                        <a:gdLst>
                          <a:gd name="T0" fmla="*/ 0 w 44"/>
                          <a:gd name="T1" fmla="*/ 10 h 34"/>
                          <a:gd name="T2" fmla="*/ 73 w 44"/>
                          <a:gd name="T3" fmla="*/ 76 h 34"/>
                          <a:gd name="T4" fmla="*/ 159 w 44"/>
                          <a:gd name="T5" fmla="*/ 64 h 34"/>
                          <a:gd name="T6" fmla="*/ 169 w 44"/>
                          <a:gd name="T7" fmla="*/ 54 h 34"/>
                          <a:gd name="T8" fmla="*/ 145 w 44"/>
                          <a:gd name="T9" fmla="*/ 9 h 34"/>
                          <a:gd name="T10" fmla="*/ 73 w 44"/>
                          <a:gd name="T11" fmla="*/ 0 h 34"/>
                          <a:gd name="T12" fmla="*/ 51 w 44"/>
                          <a:gd name="T13" fmla="*/ 0 h 34"/>
                          <a:gd name="T14" fmla="*/ 0 w 44"/>
                          <a:gd name="T15" fmla="*/ 10 h 34"/>
                          <a:gd name="T16" fmla="*/ 0 w 44"/>
                          <a:gd name="T17" fmla="*/ 10 h 34"/>
                          <a:gd name="T18" fmla="*/ 0 w 44"/>
                          <a:gd name="T19" fmla="*/ 1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4"/>
                          <a:gd name="T32" fmla="*/ 44 w 4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4">
                            <a:moveTo>
                              <a:pt x="0" y="10"/>
                            </a:moveTo>
                            <a:lnTo>
                              <a:pt x="19" y="33"/>
                            </a:lnTo>
                            <a:lnTo>
                              <a:pt x="40" y="27"/>
                            </a:lnTo>
                            <a:lnTo>
                              <a:pt x="43" y="22"/>
                            </a:lnTo>
                            <a:lnTo>
                              <a:pt x="36" y="9"/>
                            </a:lnTo>
                            <a:lnTo>
                              <a:pt x="19" y="0"/>
                            </a:lnTo>
                            <a:lnTo>
                              <a:pt x="11" y="0"/>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 name="Freeform 227"/>
                      <p:cNvSpPr>
                        <a:spLocks noChangeAspect="1"/>
                      </p:cNvSpPr>
                      <p:nvPr/>
                    </p:nvSpPr>
                    <p:spPr bwMode="auto">
                      <a:xfrm>
                        <a:off x="3188" y="1228"/>
                        <a:ext cx="35" cy="39"/>
                      </a:xfrm>
                      <a:custGeom>
                        <a:avLst/>
                        <a:gdLst>
                          <a:gd name="T0" fmla="*/ 3 w 34"/>
                          <a:gd name="T1" fmla="*/ 22 h 39"/>
                          <a:gd name="T2" fmla="*/ 51 w 34"/>
                          <a:gd name="T3" fmla="*/ 30 h 39"/>
                          <a:gd name="T4" fmla="*/ 52 w 34"/>
                          <a:gd name="T5" fmla="*/ 38 h 39"/>
                          <a:gd name="T6" fmla="*/ 76 w 34"/>
                          <a:gd name="T7" fmla="*/ 33 h 39"/>
                          <a:gd name="T8" fmla="*/ 52 w 34"/>
                          <a:gd name="T9" fmla="*/ 8 h 39"/>
                          <a:gd name="T10" fmla="*/ 12 w 34"/>
                          <a:gd name="T11" fmla="*/ 4 h 39"/>
                          <a:gd name="T12" fmla="*/ 0 w 34"/>
                          <a:gd name="T13" fmla="*/ 0 h 39"/>
                          <a:gd name="T14" fmla="*/ 14 w 34"/>
                          <a:gd name="T15" fmla="*/ 14 h 39"/>
                          <a:gd name="T16" fmla="*/ 5 w 34"/>
                          <a:gd name="T17" fmla="*/ 14 h 39"/>
                          <a:gd name="T18" fmla="*/ 3 w 34"/>
                          <a:gd name="T19" fmla="*/ 22 h 39"/>
                          <a:gd name="T20" fmla="*/ 3 w 34"/>
                          <a:gd name="T21" fmla="*/ 22 h 39"/>
                          <a:gd name="T22" fmla="*/ 3 w 34"/>
                          <a:gd name="T23" fmla="*/ 2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9"/>
                          <a:gd name="T38" fmla="*/ 34 w 3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9">
                            <a:moveTo>
                              <a:pt x="3" y="22"/>
                            </a:moveTo>
                            <a:lnTo>
                              <a:pt x="20" y="30"/>
                            </a:lnTo>
                            <a:lnTo>
                              <a:pt x="21" y="38"/>
                            </a:lnTo>
                            <a:lnTo>
                              <a:pt x="33" y="33"/>
                            </a:lnTo>
                            <a:lnTo>
                              <a:pt x="21" y="8"/>
                            </a:lnTo>
                            <a:lnTo>
                              <a:pt x="12" y="4"/>
                            </a:lnTo>
                            <a:lnTo>
                              <a:pt x="0" y="0"/>
                            </a:lnTo>
                            <a:lnTo>
                              <a:pt x="14" y="14"/>
                            </a:lnTo>
                            <a:lnTo>
                              <a:pt x="5" y="14"/>
                            </a:lnTo>
                            <a:lnTo>
                              <a:pt x="3"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 name="Freeform 228"/>
                      <p:cNvSpPr>
                        <a:spLocks noChangeAspect="1"/>
                      </p:cNvSpPr>
                      <p:nvPr/>
                    </p:nvSpPr>
                    <p:spPr bwMode="auto">
                      <a:xfrm>
                        <a:off x="3231" y="2492"/>
                        <a:ext cx="52" cy="62"/>
                      </a:xfrm>
                      <a:custGeom>
                        <a:avLst/>
                        <a:gdLst>
                          <a:gd name="T0" fmla="*/ 0 w 50"/>
                          <a:gd name="T1" fmla="*/ 31 h 63"/>
                          <a:gd name="T2" fmla="*/ 4 w 50"/>
                          <a:gd name="T3" fmla="*/ 31 h 63"/>
                          <a:gd name="T4" fmla="*/ 12 w 50"/>
                          <a:gd name="T5" fmla="*/ 31 h 63"/>
                          <a:gd name="T6" fmla="*/ 112 w 50"/>
                          <a:gd name="T7" fmla="*/ 31 h 63"/>
                          <a:gd name="T8" fmla="*/ 141 w 50"/>
                          <a:gd name="T9" fmla="*/ 31 h 63"/>
                          <a:gd name="T10" fmla="*/ 96 w 50"/>
                          <a:gd name="T11" fmla="*/ 31 h 63"/>
                          <a:gd name="T12" fmla="*/ 163 w 50"/>
                          <a:gd name="T13" fmla="*/ 14 h 63"/>
                          <a:gd name="T14" fmla="*/ 147 w 50"/>
                          <a:gd name="T15" fmla="*/ 3 h 63"/>
                          <a:gd name="T16" fmla="*/ 82 w 50"/>
                          <a:gd name="T17" fmla="*/ 0 h 63"/>
                          <a:gd name="T18" fmla="*/ 4 w 50"/>
                          <a:gd name="T19" fmla="*/ 9 h 63"/>
                          <a:gd name="T20" fmla="*/ 0 w 50"/>
                          <a:gd name="T21" fmla="*/ 31 h 63"/>
                          <a:gd name="T22" fmla="*/ 0 w 50"/>
                          <a:gd name="T23" fmla="*/ 31 h 63"/>
                          <a:gd name="T24" fmla="*/ 0 w 50"/>
                          <a:gd name="T25" fmla="*/ 3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3"/>
                          <a:gd name="T41" fmla="*/ 50 w 5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3">
                            <a:moveTo>
                              <a:pt x="0" y="48"/>
                            </a:moveTo>
                            <a:lnTo>
                              <a:pt x="4" y="62"/>
                            </a:lnTo>
                            <a:lnTo>
                              <a:pt x="12" y="54"/>
                            </a:lnTo>
                            <a:lnTo>
                              <a:pt x="34" y="57"/>
                            </a:lnTo>
                            <a:lnTo>
                              <a:pt x="42" y="49"/>
                            </a:lnTo>
                            <a:lnTo>
                              <a:pt x="30" y="48"/>
                            </a:lnTo>
                            <a:lnTo>
                              <a:pt x="49" y="14"/>
                            </a:lnTo>
                            <a:lnTo>
                              <a:pt x="44" y="3"/>
                            </a:lnTo>
                            <a:lnTo>
                              <a:pt x="26" y="0"/>
                            </a:lnTo>
                            <a:lnTo>
                              <a:pt x="4" y="9"/>
                            </a:lnTo>
                            <a:lnTo>
                              <a:pt x="0" y="4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 name="Freeform 229"/>
                      <p:cNvSpPr>
                        <a:spLocks noChangeAspect="1"/>
                      </p:cNvSpPr>
                      <p:nvPr/>
                    </p:nvSpPr>
                    <p:spPr bwMode="auto">
                      <a:xfrm>
                        <a:off x="3185" y="2564"/>
                        <a:ext cx="38" cy="115"/>
                      </a:xfrm>
                      <a:custGeom>
                        <a:avLst/>
                        <a:gdLst>
                          <a:gd name="T0" fmla="*/ 3 w 37"/>
                          <a:gd name="T1" fmla="*/ 56 h 115"/>
                          <a:gd name="T2" fmla="*/ 51 w 37"/>
                          <a:gd name="T3" fmla="*/ 86 h 115"/>
                          <a:gd name="T4" fmla="*/ 55 w 37"/>
                          <a:gd name="T5" fmla="*/ 109 h 115"/>
                          <a:gd name="T6" fmla="*/ 78 w 37"/>
                          <a:gd name="T7" fmla="*/ 114 h 115"/>
                          <a:gd name="T8" fmla="*/ 60 w 37"/>
                          <a:gd name="T9" fmla="*/ 73 h 115"/>
                          <a:gd name="T10" fmla="*/ 11 w 37"/>
                          <a:gd name="T11" fmla="*/ 60 h 115"/>
                          <a:gd name="T12" fmla="*/ 16 w 37"/>
                          <a:gd name="T13" fmla="*/ 51 h 115"/>
                          <a:gd name="T14" fmla="*/ 4 w 37"/>
                          <a:gd name="T15" fmla="*/ 0 h 115"/>
                          <a:gd name="T16" fmla="*/ 0 w 37"/>
                          <a:gd name="T17" fmla="*/ 14 h 115"/>
                          <a:gd name="T18" fmla="*/ 3 w 37"/>
                          <a:gd name="T19" fmla="*/ 56 h 115"/>
                          <a:gd name="T20" fmla="*/ 3 w 37"/>
                          <a:gd name="T21" fmla="*/ 56 h 115"/>
                          <a:gd name="T22" fmla="*/ 3 w 37"/>
                          <a:gd name="T23" fmla="*/ 5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15"/>
                          <a:gd name="T38" fmla="*/ 37 w 37"/>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15">
                            <a:moveTo>
                              <a:pt x="3" y="56"/>
                            </a:moveTo>
                            <a:lnTo>
                              <a:pt x="20" y="86"/>
                            </a:lnTo>
                            <a:lnTo>
                              <a:pt x="24" y="109"/>
                            </a:lnTo>
                            <a:lnTo>
                              <a:pt x="36" y="114"/>
                            </a:lnTo>
                            <a:lnTo>
                              <a:pt x="27" y="73"/>
                            </a:lnTo>
                            <a:lnTo>
                              <a:pt x="11" y="60"/>
                            </a:lnTo>
                            <a:lnTo>
                              <a:pt x="16" y="51"/>
                            </a:lnTo>
                            <a:lnTo>
                              <a:pt x="4" y="0"/>
                            </a:lnTo>
                            <a:lnTo>
                              <a:pt x="0" y="14"/>
                            </a:lnTo>
                            <a:lnTo>
                              <a:pt x="3" y="5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 name="Freeform 230"/>
                      <p:cNvSpPr>
                        <a:spLocks noChangeAspect="1"/>
                      </p:cNvSpPr>
                      <p:nvPr/>
                    </p:nvSpPr>
                    <p:spPr bwMode="auto">
                      <a:xfrm>
                        <a:off x="3274" y="2693"/>
                        <a:ext cx="24" cy="102"/>
                      </a:xfrm>
                      <a:custGeom>
                        <a:avLst/>
                        <a:gdLst>
                          <a:gd name="T0" fmla="*/ 0 w 23"/>
                          <a:gd name="T1" fmla="*/ 51 h 103"/>
                          <a:gd name="T2" fmla="*/ 4 w 23"/>
                          <a:gd name="T3" fmla="*/ 51 h 103"/>
                          <a:gd name="T4" fmla="*/ 77 w 23"/>
                          <a:gd name="T5" fmla="*/ 71 h 103"/>
                          <a:gd name="T6" fmla="*/ 55 w 23"/>
                          <a:gd name="T7" fmla="*/ 51 h 103"/>
                          <a:gd name="T8" fmla="*/ 68 w 23"/>
                          <a:gd name="T9" fmla="*/ 42 h 103"/>
                          <a:gd name="T10" fmla="*/ 9 w 23"/>
                          <a:gd name="T11" fmla="*/ 6 h 103"/>
                          <a:gd name="T12" fmla="*/ 2 w 23"/>
                          <a:gd name="T13" fmla="*/ 0 h 103"/>
                          <a:gd name="T14" fmla="*/ 7 w 23"/>
                          <a:gd name="T15" fmla="*/ 45 h 103"/>
                          <a:gd name="T16" fmla="*/ 0 w 23"/>
                          <a:gd name="T17" fmla="*/ 51 h 103"/>
                          <a:gd name="T18" fmla="*/ 0 w 23"/>
                          <a:gd name="T19" fmla="*/ 51 h 103"/>
                          <a:gd name="T20" fmla="*/ 0 w 23"/>
                          <a:gd name="T21" fmla="*/ 51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03"/>
                          <a:gd name="T35" fmla="*/ 23 w 23"/>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03">
                            <a:moveTo>
                              <a:pt x="0" y="54"/>
                            </a:moveTo>
                            <a:lnTo>
                              <a:pt x="4" y="80"/>
                            </a:lnTo>
                            <a:lnTo>
                              <a:pt x="22" y="102"/>
                            </a:lnTo>
                            <a:lnTo>
                              <a:pt x="14" y="68"/>
                            </a:lnTo>
                            <a:lnTo>
                              <a:pt x="19" y="42"/>
                            </a:lnTo>
                            <a:lnTo>
                              <a:pt x="9" y="6"/>
                            </a:lnTo>
                            <a:lnTo>
                              <a:pt x="2" y="0"/>
                            </a:lnTo>
                            <a:lnTo>
                              <a:pt x="7" y="45"/>
                            </a:lnTo>
                            <a:lnTo>
                              <a:pt x="0" y="5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grpSp>
        </p:grpSp>
      </p:grpSp>
      <p:grpSp>
        <p:nvGrpSpPr>
          <p:cNvPr id="235" name="Group 231"/>
          <p:cNvGrpSpPr>
            <a:grpSpLocks/>
          </p:cNvGrpSpPr>
          <p:nvPr/>
        </p:nvGrpSpPr>
        <p:grpSpPr bwMode="auto">
          <a:xfrm>
            <a:off x="5854700" y="2330450"/>
            <a:ext cx="3238500" cy="3246438"/>
            <a:chOff x="3645" y="1407"/>
            <a:chExt cx="2040" cy="2045"/>
          </a:xfrm>
        </p:grpSpPr>
        <p:sp>
          <p:nvSpPr>
            <p:cNvPr id="236" name="Freeform 232"/>
            <p:cNvSpPr>
              <a:spLocks noChangeAspect="1"/>
            </p:cNvSpPr>
            <p:nvPr/>
          </p:nvSpPr>
          <p:spPr bwMode="auto">
            <a:xfrm>
              <a:off x="3645" y="1706"/>
              <a:ext cx="239" cy="187"/>
            </a:xfrm>
            <a:custGeom>
              <a:avLst/>
              <a:gdLst>
                <a:gd name="T0" fmla="*/ 170 w 234"/>
                <a:gd name="T1" fmla="*/ 23 h 189"/>
                <a:gd name="T2" fmla="*/ 212 w 234"/>
                <a:gd name="T3" fmla="*/ 30 h 189"/>
                <a:gd name="T4" fmla="*/ 229 w 234"/>
                <a:gd name="T5" fmla="*/ 30 h 189"/>
                <a:gd name="T6" fmla="*/ 262 w 234"/>
                <a:gd name="T7" fmla="*/ 26 h 189"/>
                <a:gd name="T8" fmla="*/ 270 w 234"/>
                <a:gd name="T9" fmla="*/ 18 h 189"/>
                <a:gd name="T10" fmla="*/ 294 w 234"/>
                <a:gd name="T11" fmla="*/ 19 h 189"/>
                <a:gd name="T12" fmla="*/ 310 w 234"/>
                <a:gd name="T13" fmla="*/ 0 h 189"/>
                <a:gd name="T14" fmla="*/ 335 w 234"/>
                <a:gd name="T15" fmla="*/ 11 h 189"/>
                <a:gd name="T16" fmla="*/ 348 w 234"/>
                <a:gd name="T17" fmla="*/ 36 h 189"/>
                <a:gd name="T18" fmla="*/ 400 w 234"/>
                <a:gd name="T19" fmla="*/ 21 h 189"/>
                <a:gd name="T20" fmla="*/ 448 w 234"/>
                <a:gd name="T21" fmla="*/ 26 h 189"/>
                <a:gd name="T22" fmla="*/ 444 w 234"/>
                <a:gd name="T23" fmla="*/ 30 h 189"/>
                <a:gd name="T24" fmla="*/ 445 w 234"/>
                <a:gd name="T25" fmla="*/ 31 h 189"/>
                <a:gd name="T26" fmla="*/ 418 w 234"/>
                <a:gd name="T27" fmla="*/ 34 h 189"/>
                <a:gd name="T28" fmla="*/ 388 w 234"/>
                <a:gd name="T29" fmla="*/ 34 h 189"/>
                <a:gd name="T30" fmla="*/ 348 w 234"/>
                <a:gd name="T31" fmla="*/ 47 h 189"/>
                <a:gd name="T32" fmla="*/ 360 w 234"/>
                <a:gd name="T33" fmla="*/ 47 h 189"/>
                <a:gd name="T34" fmla="*/ 349 w 234"/>
                <a:gd name="T35" fmla="*/ 61 h 189"/>
                <a:gd name="T36" fmla="*/ 317 w 234"/>
                <a:gd name="T37" fmla="*/ 61 h 189"/>
                <a:gd name="T38" fmla="*/ 330 w 234"/>
                <a:gd name="T39" fmla="*/ 72 h 189"/>
                <a:gd name="T40" fmla="*/ 314 w 234"/>
                <a:gd name="T41" fmla="*/ 84 h 189"/>
                <a:gd name="T42" fmla="*/ 307 w 234"/>
                <a:gd name="T43" fmla="*/ 108 h 189"/>
                <a:gd name="T44" fmla="*/ 238 w 234"/>
                <a:gd name="T45" fmla="*/ 113 h 189"/>
                <a:gd name="T46" fmla="*/ 224 w 234"/>
                <a:gd name="T47" fmla="*/ 117 h 189"/>
                <a:gd name="T48" fmla="*/ 219 w 234"/>
                <a:gd name="T49" fmla="*/ 129 h 189"/>
                <a:gd name="T50" fmla="*/ 85 w 234"/>
                <a:gd name="T51" fmla="*/ 133 h 189"/>
                <a:gd name="T52" fmla="*/ 21 w 234"/>
                <a:gd name="T53" fmla="*/ 129 h 189"/>
                <a:gd name="T54" fmla="*/ 21 w 234"/>
                <a:gd name="T55" fmla="*/ 129 h 189"/>
                <a:gd name="T56" fmla="*/ 61 w 234"/>
                <a:gd name="T57" fmla="*/ 117 h 189"/>
                <a:gd name="T58" fmla="*/ 58 w 234"/>
                <a:gd name="T59" fmla="*/ 112 h 189"/>
                <a:gd name="T60" fmla="*/ 11 w 234"/>
                <a:gd name="T61" fmla="*/ 108 h 189"/>
                <a:gd name="T62" fmla="*/ 0 w 234"/>
                <a:gd name="T63" fmla="*/ 62 h 189"/>
                <a:gd name="T64" fmla="*/ 0 w 234"/>
                <a:gd name="T65" fmla="*/ 60 h 189"/>
                <a:gd name="T66" fmla="*/ 8 w 234"/>
                <a:gd name="T67" fmla="*/ 47 h 189"/>
                <a:gd name="T68" fmla="*/ 8 w 234"/>
                <a:gd name="T69" fmla="*/ 47 h 189"/>
                <a:gd name="T70" fmla="*/ 8 w 234"/>
                <a:gd name="T71" fmla="*/ 47 h 189"/>
                <a:gd name="T72" fmla="*/ 66 w 234"/>
                <a:gd name="T73" fmla="*/ 47 h 189"/>
                <a:gd name="T74" fmla="*/ 79 w 234"/>
                <a:gd name="T75" fmla="*/ 47 h 189"/>
                <a:gd name="T76" fmla="*/ 113 w 234"/>
                <a:gd name="T77" fmla="*/ 45 h 189"/>
                <a:gd name="T78" fmla="*/ 122 w 234"/>
                <a:gd name="T79" fmla="*/ 26 h 189"/>
                <a:gd name="T80" fmla="*/ 147 w 234"/>
                <a:gd name="T81" fmla="*/ 25 h 189"/>
                <a:gd name="T82" fmla="*/ 148 w 234"/>
                <a:gd name="T83" fmla="*/ 19 h 189"/>
                <a:gd name="T84" fmla="*/ 170 w 234"/>
                <a:gd name="T85" fmla="*/ 23 h 189"/>
                <a:gd name="T86" fmla="*/ 170 w 234"/>
                <a:gd name="T87" fmla="*/ 23 h 189"/>
                <a:gd name="T88" fmla="*/ 170 w 234"/>
                <a:gd name="T89" fmla="*/ 23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4"/>
                <a:gd name="T136" fmla="*/ 0 h 189"/>
                <a:gd name="T137" fmla="*/ 234 w 234"/>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4" h="189">
                  <a:moveTo>
                    <a:pt x="90" y="23"/>
                  </a:moveTo>
                  <a:lnTo>
                    <a:pt x="111" y="30"/>
                  </a:lnTo>
                  <a:lnTo>
                    <a:pt x="118" y="30"/>
                  </a:lnTo>
                  <a:lnTo>
                    <a:pt x="137" y="26"/>
                  </a:lnTo>
                  <a:lnTo>
                    <a:pt x="141" y="18"/>
                  </a:lnTo>
                  <a:lnTo>
                    <a:pt x="153" y="19"/>
                  </a:lnTo>
                  <a:lnTo>
                    <a:pt x="161" y="0"/>
                  </a:lnTo>
                  <a:lnTo>
                    <a:pt x="174" y="11"/>
                  </a:lnTo>
                  <a:lnTo>
                    <a:pt x="181" y="36"/>
                  </a:lnTo>
                  <a:lnTo>
                    <a:pt x="208" y="21"/>
                  </a:lnTo>
                  <a:lnTo>
                    <a:pt x="233" y="26"/>
                  </a:lnTo>
                  <a:lnTo>
                    <a:pt x="231" y="30"/>
                  </a:lnTo>
                  <a:lnTo>
                    <a:pt x="232" y="31"/>
                  </a:lnTo>
                  <a:lnTo>
                    <a:pt x="217" y="34"/>
                  </a:lnTo>
                  <a:lnTo>
                    <a:pt x="202" y="34"/>
                  </a:lnTo>
                  <a:lnTo>
                    <a:pt x="181" y="47"/>
                  </a:lnTo>
                  <a:lnTo>
                    <a:pt x="188" y="72"/>
                  </a:lnTo>
                  <a:lnTo>
                    <a:pt x="182" y="92"/>
                  </a:lnTo>
                  <a:lnTo>
                    <a:pt x="164" y="92"/>
                  </a:lnTo>
                  <a:lnTo>
                    <a:pt x="171" y="103"/>
                  </a:lnTo>
                  <a:lnTo>
                    <a:pt x="163" y="115"/>
                  </a:lnTo>
                  <a:lnTo>
                    <a:pt x="160" y="139"/>
                  </a:lnTo>
                  <a:lnTo>
                    <a:pt x="123" y="148"/>
                  </a:lnTo>
                  <a:lnTo>
                    <a:pt x="116" y="156"/>
                  </a:lnTo>
                  <a:lnTo>
                    <a:pt x="114" y="179"/>
                  </a:lnTo>
                  <a:lnTo>
                    <a:pt x="47" y="188"/>
                  </a:lnTo>
                  <a:lnTo>
                    <a:pt x="21" y="179"/>
                  </a:lnTo>
                  <a:lnTo>
                    <a:pt x="30" y="156"/>
                  </a:lnTo>
                  <a:lnTo>
                    <a:pt x="27" y="146"/>
                  </a:lnTo>
                  <a:lnTo>
                    <a:pt x="11" y="139"/>
                  </a:lnTo>
                  <a:lnTo>
                    <a:pt x="0" y="93"/>
                  </a:lnTo>
                  <a:lnTo>
                    <a:pt x="0" y="91"/>
                  </a:lnTo>
                  <a:lnTo>
                    <a:pt x="8" y="74"/>
                  </a:lnTo>
                  <a:lnTo>
                    <a:pt x="8" y="55"/>
                  </a:lnTo>
                  <a:lnTo>
                    <a:pt x="35" y="62"/>
                  </a:lnTo>
                  <a:lnTo>
                    <a:pt x="44" y="55"/>
                  </a:lnTo>
                  <a:lnTo>
                    <a:pt x="61" y="45"/>
                  </a:lnTo>
                  <a:lnTo>
                    <a:pt x="65" y="26"/>
                  </a:lnTo>
                  <a:lnTo>
                    <a:pt x="75" y="25"/>
                  </a:lnTo>
                  <a:lnTo>
                    <a:pt x="76" y="19"/>
                  </a:lnTo>
                  <a:lnTo>
                    <a:pt x="90" y="2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237" name="Group 233"/>
            <p:cNvGrpSpPr>
              <a:grpSpLocks/>
            </p:cNvGrpSpPr>
            <p:nvPr/>
          </p:nvGrpSpPr>
          <p:grpSpPr bwMode="auto">
            <a:xfrm>
              <a:off x="3668" y="1407"/>
              <a:ext cx="2017" cy="2045"/>
              <a:chOff x="3668" y="1407"/>
              <a:chExt cx="2017" cy="2045"/>
            </a:xfrm>
          </p:grpSpPr>
          <p:sp>
            <p:nvSpPr>
              <p:cNvPr id="238" name="Freeform 234"/>
              <p:cNvSpPr>
                <a:spLocks noChangeAspect="1"/>
              </p:cNvSpPr>
              <p:nvPr/>
            </p:nvSpPr>
            <p:spPr bwMode="auto">
              <a:xfrm>
                <a:off x="3743" y="1654"/>
                <a:ext cx="141" cy="90"/>
              </a:xfrm>
              <a:custGeom>
                <a:avLst/>
                <a:gdLst>
                  <a:gd name="T0" fmla="*/ 23 w 139"/>
                  <a:gd name="T1" fmla="*/ 53 h 91"/>
                  <a:gd name="T2" fmla="*/ 73 w 139"/>
                  <a:gd name="T3" fmla="*/ 49 h 91"/>
                  <a:gd name="T4" fmla="*/ 77 w 139"/>
                  <a:gd name="T5" fmla="*/ 45 h 91"/>
                  <a:gd name="T6" fmla="*/ 89 w 139"/>
                  <a:gd name="T7" fmla="*/ 45 h 91"/>
                  <a:gd name="T8" fmla="*/ 97 w 139"/>
                  <a:gd name="T9" fmla="*/ 45 h 91"/>
                  <a:gd name="T10" fmla="*/ 115 w 139"/>
                  <a:gd name="T11" fmla="*/ 45 h 91"/>
                  <a:gd name="T12" fmla="*/ 129 w 139"/>
                  <a:gd name="T13" fmla="*/ 59 h 91"/>
                  <a:gd name="T14" fmla="*/ 175 w 139"/>
                  <a:gd name="T15" fmla="*/ 45 h 91"/>
                  <a:gd name="T16" fmla="*/ 213 w 139"/>
                  <a:gd name="T17" fmla="*/ 49 h 91"/>
                  <a:gd name="T18" fmla="*/ 207 w 139"/>
                  <a:gd name="T19" fmla="*/ 45 h 91"/>
                  <a:gd name="T20" fmla="*/ 183 w 139"/>
                  <a:gd name="T21" fmla="*/ 45 h 91"/>
                  <a:gd name="T22" fmla="*/ 173 w 139"/>
                  <a:gd name="T23" fmla="*/ 45 h 91"/>
                  <a:gd name="T24" fmla="*/ 173 w 139"/>
                  <a:gd name="T25" fmla="*/ 34 h 91"/>
                  <a:gd name="T26" fmla="*/ 125 w 139"/>
                  <a:gd name="T27" fmla="*/ 38 h 91"/>
                  <a:gd name="T28" fmla="*/ 99 w 139"/>
                  <a:gd name="T29" fmla="*/ 30 h 91"/>
                  <a:gd name="T30" fmla="*/ 33 w 139"/>
                  <a:gd name="T31" fmla="*/ 30 h 91"/>
                  <a:gd name="T32" fmla="*/ 31 w 139"/>
                  <a:gd name="T33" fmla="*/ 22 h 91"/>
                  <a:gd name="T34" fmla="*/ 82 w 139"/>
                  <a:gd name="T35" fmla="*/ 22 h 91"/>
                  <a:gd name="T36" fmla="*/ 88 w 139"/>
                  <a:gd name="T37" fmla="*/ 18 h 91"/>
                  <a:gd name="T38" fmla="*/ 82 w 139"/>
                  <a:gd name="T39" fmla="*/ 18 h 91"/>
                  <a:gd name="T40" fmla="*/ 75 w 139"/>
                  <a:gd name="T41" fmla="*/ 0 h 91"/>
                  <a:gd name="T42" fmla="*/ 28 w 139"/>
                  <a:gd name="T43" fmla="*/ 9 h 91"/>
                  <a:gd name="T44" fmla="*/ 29 w 139"/>
                  <a:gd name="T45" fmla="*/ 18 h 91"/>
                  <a:gd name="T46" fmla="*/ 21 w 139"/>
                  <a:gd name="T47" fmla="*/ 22 h 91"/>
                  <a:gd name="T48" fmla="*/ 19 w 139"/>
                  <a:gd name="T49" fmla="*/ 30 h 91"/>
                  <a:gd name="T50" fmla="*/ 2 w 139"/>
                  <a:gd name="T51" fmla="*/ 30 h 91"/>
                  <a:gd name="T52" fmla="*/ 0 w 139"/>
                  <a:gd name="T53" fmla="*/ 37 h 91"/>
                  <a:gd name="T54" fmla="*/ 15 w 139"/>
                  <a:gd name="T55" fmla="*/ 44 h 91"/>
                  <a:gd name="T56" fmla="*/ 22 w 139"/>
                  <a:gd name="T57" fmla="*/ 45 h 91"/>
                  <a:gd name="T58" fmla="*/ 16 w 139"/>
                  <a:gd name="T59" fmla="*/ 53 h 91"/>
                  <a:gd name="T60" fmla="*/ 23 w 139"/>
                  <a:gd name="T61" fmla="*/ 53 h 91"/>
                  <a:gd name="T62" fmla="*/ 23 w 139"/>
                  <a:gd name="T63" fmla="*/ 53 h 91"/>
                  <a:gd name="T64" fmla="*/ 23 w 139"/>
                  <a:gd name="T65" fmla="*/ 53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91"/>
                  <a:gd name="T101" fmla="*/ 139 w 13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91">
                    <a:moveTo>
                      <a:pt x="23" y="84"/>
                    </a:moveTo>
                    <a:lnTo>
                      <a:pt x="42" y="80"/>
                    </a:lnTo>
                    <a:lnTo>
                      <a:pt x="46" y="72"/>
                    </a:lnTo>
                    <a:lnTo>
                      <a:pt x="58" y="73"/>
                    </a:lnTo>
                    <a:lnTo>
                      <a:pt x="66" y="54"/>
                    </a:lnTo>
                    <a:lnTo>
                      <a:pt x="79" y="65"/>
                    </a:lnTo>
                    <a:lnTo>
                      <a:pt x="86" y="90"/>
                    </a:lnTo>
                    <a:lnTo>
                      <a:pt x="113" y="75"/>
                    </a:lnTo>
                    <a:lnTo>
                      <a:pt x="138" y="80"/>
                    </a:lnTo>
                    <a:lnTo>
                      <a:pt x="134" y="56"/>
                    </a:lnTo>
                    <a:lnTo>
                      <a:pt x="118" y="54"/>
                    </a:lnTo>
                    <a:lnTo>
                      <a:pt x="111" y="46"/>
                    </a:lnTo>
                    <a:lnTo>
                      <a:pt x="111" y="34"/>
                    </a:lnTo>
                    <a:lnTo>
                      <a:pt x="84" y="38"/>
                    </a:lnTo>
                    <a:lnTo>
                      <a:pt x="68" y="30"/>
                    </a:lnTo>
                    <a:lnTo>
                      <a:pt x="33" y="30"/>
                    </a:lnTo>
                    <a:lnTo>
                      <a:pt x="31" y="22"/>
                    </a:lnTo>
                    <a:lnTo>
                      <a:pt x="51" y="22"/>
                    </a:lnTo>
                    <a:lnTo>
                      <a:pt x="57" y="18"/>
                    </a:lnTo>
                    <a:lnTo>
                      <a:pt x="51" y="18"/>
                    </a:lnTo>
                    <a:lnTo>
                      <a:pt x="44" y="0"/>
                    </a:lnTo>
                    <a:lnTo>
                      <a:pt x="28" y="9"/>
                    </a:lnTo>
                    <a:lnTo>
                      <a:pt x="29" y="18"/>
                    </a:lnTo>
                    <a:lnTo>
                      <a:pt x="21" y="22"/>
                    </a:lnTo>
                    <a:lnTo>
                      <a:pt x="19" y="30"/>
                    </a:lnTo>
                    <a:lnTo>
                      <a:pt x="2" y="30"/>
                    </a:lnTo>
                    <a:lnTo>
                      <a:pt x="0" y="37"/>
                    </a:lnTo>
                    <a:lnTo>
                      <a:pt x="15" y="44"/>
                    </a:lnTo>
                    <a:lnTo>
                      <a:pt x="22" y="61"/>
                    </a:lnTo>
                    <a:lnTo>
                      <a:pt x="16" y="84"/>
                    </a:lnTo>
                    <a:lnTo>
                      <a:pt x="23" y="8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39" name="Freeform 235"/>
              <p:cNvSpPr>
                <a:spLocks noChangeAspect="1"/>
              </p:cNvSpPr>
              <p:nvPr/>
            </p:nvSpPr>
            <p:spPr bwMode="auto">
              <a:xfrm>
                <a:off x="3774" y="1612"/>
                <a:ext cx="174" cy="80"/>
              </a:xfrm>
              <a:custGeom>
                <a:avLst/>
                <a:gdLst>
                  <a:gd name="T0" fmla="*/ 26 w 172"/>
                  <a:gd name="T1" fmla="*/ 40 h 81"/>
                  <a:gd name="T2" fmla="*/ 20 w 172"/>
                  <a:gd name="T3" fmla="*/ 40 h 81"/>
                  <a:gd name="T4" fmla="*/ 0 w 172"/>
                  <a:gd name="T5" fmla="*/ 40 h 81"/>
                  <a:gd name="T6" fmla="*/ 2 w 172"/>
                  <a:gd name="T7" fmla="*/ 41 h 81"/>
                  <a:gd name="T8" fmla="*/ 37 w 172"/>
                  <a:gd name="T9" fmla="*/ 41 h 81"/>
                  <a:gd name="T10" fmla="*/ 84 w 172"/>
                  <a:gd name="T11" fmla="*/ 49 h 81"/>
                  <a:gd name="T12" fmla="*/ 111 w 172"/>
                  <a:gd name="T13" fmla="*/ 45 h 81"/>
                  <a:gd name="T14" fmla="*/ 111 w 172"/>
                  <a:gd name="T15" fmla="*/ 40 h 81"/>
                  <a:gd name="T16" fmla="*/ 124 w 172"/>
                  <a:gd name="T17" fmla="*/ 40 h 81"/>
                  <a:gd name="T18" fmla="*/ 175 w 172"/>
                  <a:gd name="T19" fmla="*/ 40 h 81"/>
                  <a:gd name="T20" fmla="*/ 179 w 172"/>
                  <a:gd name="T21" fmla="*/ 40 h 81"/>
                  <a:gd name="T22" fmla="*/ 205 w 172"/>
                  <a:gd name="T23" fmla="*/ 40 h 81"/>
                  <a:gd name="T24" fmla="*/ 239 w 172"/>
                  <a:gd name="T25" fmla="*/ 26 h 81"/>
                  <a:gd name="T26" fmla="*/ 242 w 172"/>
                  <a:gd name="T27" fmla="*/ 18 h 81"/>
                  <a:gd name="T28" fmla="*/ 213 w 172"/>
                  <a:gd name="T29" fmla="*/ 7 h 81"/>
                  <a:gd name="T30" fmla="*/ 116 w 172"/>
                  <a:gd name="T31" fmla="*/ 6 h 81"/>
                  <a:gd name="T32" fmla="*/ 94 w 172"/>
                  <a:gd name="T33" fmla="*/ 0 h 81"/>
                  <a:gd name="T34" fmla="*/ 86 w 172"/>
                  <a:gd name="T35" fmla="*/ 3 h 81"/>
                  <a:gd name="T36" fmla="*/ 84 w 172"/>
                  <a:gd name="T37" fmla="*/ 14 h 81"/>
                  <a:gd name="T38" fmla="*/ 15 w 172"/>
                  <a:gd name="T39" fmla="*/ 9 h 81"/>
                  <a:gd name="T40" fmla="*/ 12 w 172"/>
                  <a:gd name="T41" fmla="*/ 16 h 81"/>
                  <a:gd name="T42" fmla="*/ 20 w 172"/>
                  <a:gd name="T43" fmla="*/ 20 h 81"/>
                  <a:gd name="T44" fmla="*/ 7 w 172"/>
                  <a:gd name="T45" fmla="*/ 34 h 81"/>
                  <a:gd name="T46" fmla="*/ 29 w 172"/>
                  <a:gd name="T47" fmla="*/ 40 h 81"/>
                  <a:gd name="T48" fmla="*/ 30 w 172"/>
                  <a:gd name="T49" fmla="*/ 34 h 81"/>
                  <a:gd name="T50" fmla="*/ 91 w 172"/>
                  <a:gd name="T51" fmla="*/ 40 h 81"/>
                  <a:gd name="T52" fmla="*/ 42 w 172"/>
                  <a:gd name="T53" fmla="*/ 40 h 81"/>
                  <a:gd name="T54" fmla="*/ 26 w 172"/>
                  <a:gd name="T55" fmla="*/ 40 h 81"/>
                  <a:gd name="T56" fmla="*/ 26 w 172"/>
                  <a:gd name="T57" fmla="*/ 40 h 81"/>
                  <a:gd name="T58" fmla="*/ 26 w 172"/>
                  <a:gd name="T59" fmla="*/ 4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81"/>
                  <a:gd name="T92" fmla="*/ 172 w 172"/>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81">
                    <a:moveTo>
                      <a:pt x="26" y="60"/>
                    </a:moveTo>
                    <a:lnTo>
                      <a:pt x="20" y="64"/>
                    </a:lnTo>
                    <a:lnTo>
                      <a:pt x="0" y="64"/>
                    </a:lnTo>
                    <a:lnTo>
                      <a:pt x="2" y="72"/>
                    </a:lnTo>
                    <a:lnTo>
                      <a:pt x="37" y="72"/>
                    </a:lnTo>
                    <a:lnTo>
                      <a:pt x="53" y="80"/>
                    </a:lnTo>
                    <a:lnTo>
                      <a:pt x="80" y="76"/>
                    </a:lnTo>
                    <a:lnTo>
                      <a:pt x="80" y="64"/>
                    </a:lnTo>
                    <a:lnTo>
                      <a:pt x="93" y="54"/>
                    </a:lnTo>
                    <a:lnTo>
                      <a:pt x="121" y="54"/>
                    </a:lnTo>
                    <a:lnTo>
                      <a:pt x="123" y="46"/>
                    </a:lnTo>
                    <a:lnTo>
                      <a:pt x="143" y="44"/>
                    </a:lnTo>
                    <a:lnTo>
                      <a:pt x="169" y="26"/>
                    </a:lnTo>
                    <a:lnTo>
                      <a:pt x="171" y="18"/>
                    </a:lnTo>
                    <a:lnTo>
                      <a:pt x="151" y="7"/>
                    </a:lnTo>
                    <a:lnTo>
                      <a:pt x="85" y="6"/>
                    </a:lnTo>
                    <a:lnTo>
                      <a:pt x="63" y="0"/>
                    </a:lnTo>
                    <a:lnTo>
                      <a:pt x="55" y="3"/>
                    </a:lnTo>
                    <a:lnTo>
                      <a:pt x="53" y="14"/>
                    </a:lnTo>
                    <a:lnTo>
                      <a:pt x="15" y="9"/>
                    </a:lnTo>
                    <a:lnTo>
                      <a:pt x="12" y="16"/>
                    </a:lnTo>
                    <a:lnTo>
                      <a:pt x="20" y="20"/>
                    </a:lnTo>
                    <a:lnTo>
                      <a:pt x="7" y="34"/>
                    </a:lnTo>
                    <a:lnTo>
                      <a:pt x="29" y="42"/>
                    </a:lnTo>
                    <a:lnTo>
                      <a:pt x="30" y="34"/>
                    </a:lnTo>
                    <a:lnTo>
                      <a:pt x="60" y="46"/>
                    </a:lnTo>
                    <a:lnTo>
                      <a:pt x="42" y="60"/>
                    </a:lnTo>
                    <a:lnTo>
                      <a:pt x="26" y="6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0" name="Freeform 236"/>
              <p:cNvSpPr>
                <a:spLocks noChangeAspect="1"/>
              </p:cNvSpPr>
              <p:nvPr/>
            </p:nvSpPr>
            <p:spPr bwMode="auto">
              <a:xfrm>
                <a:off x="3668" y="1738"/>
                <a:ext cx="276" cy="272"/>
              </a:xfrm>
              <a:custGeom>
                <a:avLst/>
                <a:gdLst>
                  <a:gd name="T0" fmla="*/ 239 w 272"/>
                  <a:gd name="T1" fmla="*/ 167 h 276"/>
                  <a:gd name="T2" fmla="*/ 299 w 272"/>
                  <a:gd name="T3" fmla="*/ 167 h 276"/>
                  <a:gd name="T4" fmla="*/ 299 w 272"/>
                  <a:gd name="T5" fmla="*/ 160 h 276"/>
                  <a:gd name="T6" fmla="*/ 288 w 272"/>
                  <a:gd name="T7" fmla="*/ 152 h 276"/>
                  <a:gd name="T8" fmla="*/ 274 w 272"/>
                  <a:gd name="T9" fmla="*/ 148 h 276"/>
                  <a:gd name="T10" fmla="*/ 274 w 272"/>
                  <a:gd name="T11" fmla="*/ 140 h 276"/>
                  <a:gd name="T12" fmla="*/ 252 w 272"/>
                  <a:gd name="T13" fmla="*/ 138 h 276"/>
                  <a:gd name="T14" fmla="*/ 252 w 272"/>
                  <a:gd name="T15" fmla="*/ 130 h 276"/>
                  <a:gd name="T16" fmla="*/ 272 w 272"/>
                  <a:gd name="T17" fmla="*/ 120 h 276"/>
                  <a:gd name="T18" fmla="*/ 288 w 272"/>
                  <a:gd name="T19" fmla="*/ 124 h 276"/>
                  <a:gd name="T20" fmla="*/ 308 w 272"/>
                  <a:gd name="T21" fmla="*/ 120 h 276"/>
                  <a:gd name="T22" fmla="*/ 378 w 272"/>
                  <a:gd name="T23" fmla="*/ 81 h 276"/>
                  <a:gd name="T24" fmla="*/ 368 w 272"/>
                  <a:gd name="T25" fmla="*/ 73 h 276"/>
                  <a:gd name="T26" fmla="*/ 383 w 272"/>
                  <a:gd name="T27" fmla="*/ 71 h 276"/>
                  <a:gd name="T28" fmla="*/ 383 w 272"/>
                  <a:gd name="T29" fmla="*/ 66 h 276"/>
                  <a:gd name="T30" fmla="*/ 347 w 272"/>
                  <a:gd name="T31" fmla="*/ 50 h 276"/>
                  <a:gd name="T32" fmla="*/ 342 w 272"/>
                  <a:gd name="T33" fmla="*/ 34 h 276"/>
                  <a:gd name="T34" fmla="*/ 326 w 272"/>
                  <a:gd name="T35" fmla="*/ 34 h 276"/>
                  <a:gd name="T36" fmla="*/ 331 w 272"/>
                  <a:gd name="T37" fmla="*/ 34 h 276"/>
                  <a:gd name="T38" fmla="*/ 382 w 272"/>
                  <a:gd name="T39" fmla="*/ 34 h 276"/>
                  <a:gd name="T40" fmla="*/ 410 w 272"/>
                  <a:gd name="T41" fmla="*/ 34 h 276"/>
                  <a:gd name="T42" fmla="*/ 425 w 272"/>
                  <a:gd name="T43" fmla="*/ 32 h 276"/>
                  <a:gd name="T44" fmla="*/ 382 w 272"/>
                  <a:gd name="T45" fmla="*/ 21 h 276"/>
                  <a:gd name="T46" fmla="*/ 366 w 272"/>
                  <a:gd name="T47" fmla="*/ 5 h 276"/>
                  <a:gd name="T48" fmla="*/ 331 w 272"/>
                  <a:gd name="T49" fmla="*/ 0 h 276"/>
                  <a:gd name="T50" fmla="*/ 306 w 272"/>
                  <a:gd name="T51" fmla="*/ 3 h 276"/>
                  <a:gd name="T52" fmla="*/ 286 w 272"/>
                  <a:gd name="T53" fmla="*/ 3 h 276"/>
                  <a:gd name="T54" fmla="*/ 251 w 272"/>
                  <a:gd name="T55" fmla="*/ 16 h 276"/>
                  <a:gd name="T56" fmla="*/ 264 w 272"/>
                  <a:gd name="T57" fmla="*/ 34 h 276"/>
                  <a:gd name="T58" fmla="*/ 252 w 272"/>
                  <a:gd name="T59" fmla="*/ 34 h 276"/>
                  <a:gd name="T60" fmla="*/ 222 w 272"/>
                  <a:gd name="T61" fmla="*/ 34 h 276"/>
                  <a:gd name="T62" fmla="*/ 233 w 272"/>
                  <a:gd name="T63" fmla="*/ 41 h 276"/>
                  <a:gd name="T64" fmla="*/ 221 w 272"/>
                  <a:gd name="T65" fmla="*/ 53 h 276"/>
                  <a:gd name="T66" fmla="*/ 216 w 272"/>
                  <a:gd name="T67" fmla="*/ 74 h 276"/>
                  <a:gd name="T68" fmla="*/ 163 w 272"/>
                  <a:gd name="T69" fmla="*/ 79 h 276"/>
                  <a:gd name="T70" fmla="*/ 150 w 272"/>
                  <a:gd name="T71" fmla="*/ 83 h 276"/>
                  <a:gd name="T72" fmla="*/ 146 w 272"/>
                  <a:gd name="T73" fmla="*/ 94 h 276"/>
                  <a:gd name="T74" fmla="*/ 26 w 272"/>
                  <a:gd name="T75" fmla="*/ 99 h 276"/>
                  <a:gd name="T76" fmla="*/ 0 w 272"/>
                  <a:gd name="T77" fmla="*/ 94 h 276"/>
                  <a:gd name="T78" fmla="*/ 0 w 272"/>
                  <a:gd name="T79" fmla="*/ 94 h 276"/>
                  <a:gd name="T80" fmla="*/ 19 w 272"/>
                  <a:gd name="T81" fmla="*/ 112 h 276"/>
                  <a:gd name="T82" fmla="*/ 65 w 272"/>
                  <a:gd name="T83" fmla="*/ 116 h 276"/>
                  <a:gd name="T84" fmla="*/ 79 w 272"/>
                  <a:gd name="T85" fmla="*/ 131 h 276"/>
                  <a:gd name="T86" fmla="*/ 77 w 272"/>
                  <a:gd name="T87" fmla="*/ 136 h 276"/>
                  <a:gd name="T88" fmla="*/ 25 w 272"/>
                  <a:gd name="T89" fmla="*/ 146 h 276"/>
                  <a:gd name="T90" fmla="*/ 24 w 272"/>
                  <a:gd name="T91" fmla="*/ 157 h 276"/>
                  <a:gd name="T92" fmla="*/ 94 w 272"/>
                  <a:gd name="T93" fmla="*/ 155 h 276"/>
                  <a:gd name="T94" fmla="*/ 116 w 272"/>
                  <a:gd name="T95" fmla="*/ 158 h 276"/>
                  <a:gd name="T96" fmla="*/ 176 w 272"/>
                  <a:gd name="T97" fmla="*/ 156 h 276"/>
                  <a:gd name="T98" fmla="*/ 203 w 272"/>
                  <a:gd name="T99" fmla="*/ 171 h 276"/>
                  <a:gd name="T100" fmla="*/ 221 w 272"/>
                  <a:gd name="T101" fmla="*/ 173 h 276"/>
                  <a:gd name="T102" fmla="*/ 239 w 272"/>
                  <a:gd name="T103" fmla="*/ 167 h 276"/>
                  <a:gd name="T104" fmla="*/ 239 w 272"/>
                  <a:gd name="T105" fmla="*/ 167 h 276"/>
                  <a:gd name="T106" fmla="*/ 239 w 272"/>
                  <a:gd name="T107" fmla="*/ 167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2"/>
                  <a:gd name="T163" fmla="*/ 0 h 276"/>
                  <a:gd name="T164" fmla="*/ 272 w 272"/>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2" h="276">
                    <a:moveTo>
                      <a:pt x="154" y="264"/>
                    </a:moveTo>
                    <a:lnTo>
                      <a:pt x="191" y="264"/>
                    </a:lnTo>
                    <a:lnTo>
                      <a:pt x="191" y="251"/>
                    </a:lnTo>
                    <a:lnTo>
                      <a:pt x="183" y="235"/>
                    </a:lnTo>
                    <a:lnTo>
                      <a:pt x="172" y="229"/>
                    </a:lnTo>
                    <a:lnTo>
                      <a:pt x="172" y="218"/>
                    </a:lnTo>
                    <a:lnTo>
                      <a:pt x="161" y="214"/>
                    </a:lnTo>
                    <a:lnTo>
                      <a:pt x="161" y="203"/>
                    </a:lnTo>
                    <a:lnTo>
                      <a:pt x="171" y="187"/>
                    </a:lnTo>
                    <a:lnTo>
                      <a:pt x="183" y="194"/>
                    </a:lnTo>
                    <a:lnTo>
                      <a:pt x="198" y="187"/>
                    </a:lnTo>
                    <a:lnTo>
                      <a:pt x="240" y="121"/>
                    </a:lnTo>
                    <a:lnTo>
                      <a:pt x="234" y="105"/>
                    </a:lnTo>
                    <a:lnTo>
                      <a:pt x="243" y="102"/>
                    </a:lnTo>
                    <a:lnTo>
                      <a:pt x="243" y="97"/>
                    </a:lnTo>
                    <a:lnTo>
                      <a:pt x="221" y="81"/>
                    </a:lnTo>
                    <a:lnTo>
                      <a:pt x="218" y="60"/>
                    </a:lnTo>
                    <a:lnTo>
                      <a:pt x="208" y="51"/>
                    </a:lnTo>
                    <a:lnTo>
                      <a:pt x="211" y="45"/>
                    </a:lnTo>
                    <a:lnTo>
                      <a:pt x="242" y="51"/>
                    </a:lnTo>
                    <a:lnTo>
                      <a:pt x="261" y="44"/>
                    </a:lnTo>
                    <a:lnTo>
                      <a:pt x="271" y="32"/>
                    </a:lnTo>
                    <a:lnTo>
                      <a:pt x="242" y="21"/>
                    </a:lnTo>
                    <a:lnTo>
                      <a:pt x="232" y="5"/>
                    </a:lnTo>
                    <a:lnTo>
                      <a:pt x="211" y="0"/>
                    </a:lnTo>
                    <a:lnTo>
                      <a:pt x="196" y="3"/>
                    </a:lnTo>
                    <a:lnTo>
                      <a:pt x="181" y="3"/>
                    </a:lnTo>
                    <a:lnTo>
                      <a:pt x="160" y="16"/>
                    </a:lnTo>
                    <a:lnTo>
                      <a:pt x="167" y="41"/>
                    </a:lnTo>
                    <a:lnTo>
                      <a:pt x="161" y="61"/>
                    </a:lnTo>
                    <a:lnTo>
                      <a:pt x="143" y="61"/>
                    </a:lnTo>
                    <a:lnTo>
                      <a:pt x="150" y="72"/>
                    </a:lnTo>
                    <a:lnTo>
                      <a:pt x="142" y="84"/>
                    </a:lnTo>
                    <a:lnTo>
                      <a:pt x="139" y="108"/>
                    </a:lnTo>
                    <a:lnTo>
                      <a:pt x="102" y="117"/>
                    </a:lnTo>
                    <a:lnTo>
                      <a:pt x="95" y="125"/>
                    </a:lnTo>
                    <a:lnTo>
                      <a:pt x="93" y="148"/>
                    </a:lnTo>
                    <a:lnTo>
                      <a:pt x="26" y="157"/>
                    </a:lnTo>
                    <a:lnTo>
                      <a:pt x="0" y="148"/>
                    </a:lnTo>
                    <a:lnTo>
                      <a:pt x="19" y="176"/>
                    </a:lnTo>
                    <a:lnTo>
                      <a:pt x="34" y="181"/>
                    </a:lnTo>
                    <a:lnTo>
                      <a:pt x="48" y="204"/>
                    </a:lnTo>
                    <a:lnTo>
                      <a:pt x="46" y="212"/>
                    </a:lnTo>
                    <a:lnTo>
                      <a:pt x="25" y="227"/>
                    </a:lnTo>
                    <a:lnTo>
                      <a:pt x="24" y="244"/>
                    </a:lnTo>
                    <a:lnTo>
                      <a:pt x="63" y="240"/>
                    </a:lnTo>
                    <a:lnTo>
                      <a:pt x="78" y="246"/>
                    </a:lnTo>
                    <a:lnTo>
                      <a:pt x="112" y="241"/>
                    </a:lnTo>
                    <a:lnTo>
                      <a:pt x="130" y="272"/>
                    </a:lnTo>
                    <a:lnTo>
                      <a:pt x="142" y="275"/>
                    </a:lnTo>
                    <a:lnTo>
                      <a:pt x="154" y="26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1" name="Freeform 237"/>
              <p:cNvSpPr>
                <a:spLocks noChangeAspect="1"/>
              </p:cNvSpPr>
              <p:nvPr/>
            </p:nvSpPr>
            <p:spPr bwMode="auto">
              <a:xfrm>
                <a:off x="5570" y="3205"/>
                <a:ext cx="115" cy="145"/>
              </a:xfrm>
              <a:custGeom>
                <a:avLst/>
                <a:gdLst>
                  <a:gd name="T0" fmla="*/ 9 w 113"/>
                  <a:gd name="T1" fmla="*/ 69 h 147"/>
                  <a:gd name="T2" fmla="*/ 22 w 113"/>
                  <a:gd name="T3" fmla="*/ 81 h 147"/>
                  <a:gd name="T4" fmla="*/ 0 w 113"/>
                  <a:gd name="T5" fmla="*/ 95 h 147"/>
                  <a:gd name="T6" fmla="*/ 3 w 113"/>
                  <a:gd name="T7" fmla="*/ 97 h 147"/>
                  <a:gd name="T8" fmla="*/ 16 w 113"/>
                  <a:gd name="T9" fmla="*/ 95 h 147"/>
                  <a:gd name="T10" fmla="*/ 113 w 113"/>
                  <a:gd name="T11" fmla="*/ 67 h 147"/>
                  <a:gd name="T12" fmla="*/ 167 w 113"/>
                  <a:gd name="T13" fmla="*/ 54 h 147"/>
                  <a:gd name="T14" fmla="*/ 190 w 113"/>
                  <a:gd name="T15" fmla="*/ 36 h 147"/>
                  <a:gd name="T16" fmla="*/ 182 w 113"/>
                  <a:gd name="T17" fmla="*/ 36 h 147"/>
                  <a:gd name="T18" fmla="*/ 151 w 113"/>
                  <a:gd name="T19" fmla="*/ 41 h 147"/>
                  <a:gd name="T20" fmla="*/ 119 w 113"/>
                  <a:gd name="T21" fmla="*/ 36 h 147"/>
                  <a:gd name="T22" fmla="*/ 135 w 113"/>
                  <a:gd name="T23" fmla="*/ 36 h 147"/>
                  <a:gd name="T24" fmla="*/ 123 w 113"/>
                  <a:gd name="T25" fmla="*/ 36 h 147"/>
                  <a:gd name="T26" fmla="*/ 109 w 113"/>
                  <a:gd name="T27" fmla="*/ 36 h 147"/>
                  <a:gd name="T28" fmla="*/ 99 w 113"/>
                  <a:gd name="T29" fmla="*/ 36 h 147"/>
                  <a:gd name="T30" fmla="*/ 115 w 113"/>
                  <a:gd name="T31" fmla="*/ 19 h 147"/>
                  <a:gd name="T32" fmla="*/ 109 w 113"/>
                  <a:gd name="T33" fmla="*/ 12 h 147"/>
                  <a:gd name="T34" fmla="*/ 89 w 113"/>
                  <a:gd name="T35" fmla="*/ 10 h 147"/>
                  <a:gd name="T36" fmla="*/ 84 w 113"/>
                  <a:gd name="T37" fmla="*/ 0 h 147"/>
                  <a:gd name="T38" fmla="*/ 84 w 113"/>
                  <a:gd name="T39" fmla="*/ 36 h 147"/>
                  <a:gd name="T40" fmla="*/ 99 w 113"/>
                  <a:gd name="T41" fmla="*/ 36 h 147"/>
                  <a:gd name="T42" fmla="*/ 60 w 113"/>
                  <a:gd name="T43" fmla="*/ 60 h 147"/>
                  <a:gd name="T44" fmla="*/ 9 w 113"/>
                  <a:gd name="T45" fmla="*/ 69 h 147"/>
                  <a:gd name="T46" fmla="*/ 9 w 113"/>
                  <a:gd name="T47" fmla="*/ 69 h 147"/>
                  <a:gd name="T48" fmla="*/ 9 w 113"/>
                  <a:gd name="T49" fmla="*/ 69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147"/>
                  <a:gd name="T77" fmla="*/ 113 w 113"/>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147">
                    <a:moveTo>
                      <a:pt x="9" y="100"/>
                    </a:moveTo>
                    <a:lnTo>
                      <a:pt x="22" y="115"/>
                    </a:lnTo>
                    <a:lnTo>
                      <a:pt x="0" y="142"/>
                    </a:lnTo>
                    <a:lnTo>
                      <a:pt x="3" y="146"/>
                    </a:lnTo>
                    <a:lnTo>
                      <a:pt x="16" y="142"/>
                    </a:lnTo>
                    <a:lnTo>
                      <a:pt x="68" y="98"/>
                    </a:lnTo>
                    <a:lnTo>
                      <a:pt x="97" y="85"/>
                    </a:lnTo>
                    <a:lnTo>
                      <a:pt x="112" y="65"/>
                    </a:lnTo>
                    <a:lnTo>
                      <a:pt x="107" y="62"/>
                    </a:lnTo>
                    <a:lnTo>
                      <a:pt x="86" y="72"/>
                    </a:lnTo>
                    <a:lnTo>
                      <a:pt x="71" y="65"/>
                    </a:lnTo>
                    <a:lnTo>
                      <a:pt x="79" y="47"/>
                    </a:lnTo>
                    <a:lnTo>
                      <a:pt x="73" y="43"/>
                    </a:lnTo>
                    <a:lnTo>
                      <a:pt x="66" y="57"/>
                    </a:lnTo>
                    <a:lnTo>
                      <a:pt x="61" y="51"/>
                    </a:lnTo>
                    <a:lnTo>
                      <a:pt x="69" y="19"/>
                    </a:lnTo>
                    <a:lnTo>
                      <a:pt x="66" y="12"/>
                    </a:lnTo>
                    <a:lnTo>
                      <a:pt x="56" y="10"/>
                    </a:lnTo>
                    <a:lnTo>
                      <a:pt x="53" y="0"/>
                    </a:lnTo>
                    <a:lnTo>
                      <a:pt x="53" y="50"/>
                    </a:lnTo>
                    <a:lnTo>
                      <a:pt x="61" y="51"/>
                    </a:lnTo>
                    <a:lnTo>
                      <a:pt x="29" y="91"/>
                    </a:lnTo>
                    <a:lnTo>
                      <a:pt x="9" y="10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2" name="Freeform 238"/>
              <p:cNvSpPr>
                <a:spLocks noChangeAspect="1"/>
              </p:cNvSpPr>
              <p:nvPr/>
            </p:nvSpPr>
            <p:spPr bwMode="auto">
              <a:xfrm>
                <a:off x="5357" y="3330"/>
                <a:ext cx="205" cy="122"/>
              </a:xfrm>
              <a:custGeom>
                <a:avLst/>
                <a:gdLst>
                  <a:gd name="T0" fmla="*/ 0 w 201"/>
                  <a:gd name="T1" fmla="*/ 69 h 124"/>
                  <a:gd name="T2" fmla="*/ 0 w 201"/>
                  <a:gd name="T3" fmla="*/ 72 h 124"/>
                  <a:gd name="T4" fmla="*/ 14 w 201"/>
                  <a:gd name="T5" fmla="*/ 72 h 124"/>
                  <a:gd name="T6" fmla="*/ 14 w 201"/>
                  <a:gd name="T7" fmla="*/ 74 h 124"/>
                  <a:gd name="T8" fmla="*/ 60 w 201"/>
                  <a:gd name="T9" fmla="*/ 77 h 124"/>
                  <a:gd name="T10" fmla="*/ 96 w 201"/>
                  <a:gd name="T11" fmla="*/ 73 h 124"/>
                  <a:gd name="T12" fmla="*/ 193 w 201"/>
                  <a:gd name="T13" fmla="*/ 45 h 124"/>
                  <a:gd name="T14" fmla="*/ 260 w 201"/>
                  <a:gd name="T15" fmla="*/ 33 h 124"/>
                  <a:gd name="T16" fmla="*/ 269 w 201"/>
                  <a:gd name="T17" fmla="*/ 31 h 124"/>
                  <a:gd name="T18" fmla="*/ 356 w 201"/>
                  <a:gd name="T19" fmla="*/ 24 h 124"/>
                  <a:gd name="T20" fmla="*/ 367 w 201"/>
                  <a:gd name="T21" fmla="*/ 15 h 124"/>
                  <a:gd name="T22" fmla="*/ 356 w 201"/>
                  <a:gd name="T23" fmla="*/ 12 h 124"/>
                  <a:gd name="T24" fmla="*/ 362 w 201"/>
                  <a:gd name="T25" fmla="*/ 5 h 124"/>
                  <a:gd name="T26" fmla="*/ 334 w 201"/>
                  <a:gd name="T27" fmla="*/ 15 h 124"/>
                  <a:gd name="T28" fmla="*/ 342 w 201"/>
                  <a:gd name="T29" fmla="*/ 5 h 124"/>
                  <a:gd name="T30" fmla="*/ 332 w 201"/>
                  <a:gd name="T31" fmla="*/ 0 h 124"/>
                  <a:gd name="T32" fmla="*/ 315 w 201"/>
                  <a:gd name="T33" fmla="*/ 5 h 124"/>
                  <a:gd name="T34" fmla="*/ 235 w 201"/>
                  <a:gd name="T35" fmla="*/ 31 h 124"/>
                  <a:gd name="T36" fmla="*/ 106 w 201"/>
                  <a:gd name="T37" fmla="*/ 39 h 124"/>
                  <a:gd name="T38" fmla="*/ 0 w 201"/>
                  <a:gd name="T39" fmla="*/ 69 h 124"/>
                  <a:gd name="T40" fmla="*/ 0 w 201"/>
                  <a:gd name="T41" fmla="*/ 69 h 124"/>
                  <a:gd name="T42" fmla="*/ 0 w 201"/>
                  <a:gd name="T43" fmla="*/ 69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124"/>
                  <a:gd name="T68" fmla="*/ 201 w 201"/>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124">
                    <a:moveTo>
                      <a:pt x="0" y="107"/>
                    </a:moveTo>
                    <a:lnTo>
                      <a:pt x="0" y="113"/>
                    </a:lnTo>
                    <a:lnTo>
                      <a:pt x="14" y="113"/>
                    </a:lnTo>
                    <a:lnTo>
                      <a:pt x="14" y="118"/>
                    </a:lnTo>
                    <a:lnTo>
                      <a:pt x="29" y="123"/>
                    </a:lnTo>
                    <a:lnTo>
                      <a:pt x="55" y="115"/>
                    </a:lnTo>
                    <a:lnTo>
                      <a:pt x="106" y="76"/>
                    </a:lnTo>
                    <a:lnTo>
                      <a:pt x="142" y="64"/>
                    </a:lnTo>
                    <a:lnTo>
                      <a:pt x="147" y="52"/>
                    </a:lnTo>
                    <a:lnTo>
                      <a:pt x="194" y="24"/>
                    </a:lnTo>
                    <a:lnTo>
                      <a:pt x="200" y="15"/>
                    </a:lnTo>
                    <a:lnTo>
                      <a:pt x="194" y="12"/>
                    </a:lnTo>
                    <a:lnTo>
                      <a:pt x="197" y="5"/>
                    </a:lnTo>
                    <a:lnTo>
                      <a:pt x="181" y="15"/>
                    </a:lnTo>
                    <a:lnTo>
                      <a:pt x="186" y="5"/>
                    </a:lnTo>
                    <a:lnTo>
                      <a:pt x="180" y="0"/>
                    </a:lnTo>
                    <a:lnTo>
                      <a:pt x="171" y="5"/>
                    </a:lnTo>
                    <a:lnTo>
                      <a:pt x="127" y="42"/>
                    </a:lnTo>
                    <a:lnTo>
                      <a:pt x="60" y="70"/>
                    </a:lnTo>
                    <a:lnTo>
                      <a:pt x="0" y="10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3" name="Freeform 239"/>
              <p:cNvSpPr>
                <a:spLocks noChangeAspect="1"/>
              </p:cNvSpPr>
              <p:nvPr/>
            </p:nvSpPr>
            <p:spPr bwMode="auto">
              <a:xfrm>
                <a:off x="3856" y="1407"/>
                <a:ext cx="956" cy="673"/>
              </a:xfrm>
              <a:custGeom>
                <a:avLst/>
                <a:gdLst>
                  <a:gd name="T0" fmla="*/ 321 w 940"/>
                  <a:gd name="T1" fmla="*/ 78 h 681"/>
                  <a:gd name="T2" fmla="*/ 407 w 940"/>
                  <a:gd name="T3" fmla="*/ 113 h 681"/>
                  <a:gd name="T4" fmla="*/ 724 w 940"/>
                  <a:gd name="T5" fmla="*/ 150 h 681"/>
                  <a:gd name="T6" fmla="*/ 983 w 940"/>
                  <a:gd name="T7" fmla="*/ 156 h 681"/>
                  <a:gd name="T8" fmla="*/ 1000 w 940"/>
                  <a:gd name="T9" fmla="*/ 122 h 681"/>
                  <a:gd name="T10" fmla="*/ 1071 w 940"/>
                  <a:gd name="T11" fmla="*/ 112 h 681"/>
                  <a:gd name="T12" fmla="*/ 1176 w 940"/>
                  <a:gd name="T13" fmla="*/ 100 h 681"/>
                  <a:gd name="T14" fmla="*/ 1094 w 940"/>
                  <a:gd name="T15" fmla="*/ 86 h 681"/>
                  <a:gd name="T16" fmla="*/ 1035 w 940"/>
                  <a:gd name="T17" fmla="*/ 42 h 681"/>
                  <a:gd name="T18" fmla="*/ 1095 w 940"/>
                  <a:gd name="T19" fmla="*/ 36 h 681"/>
                  <a:gd name="T20" fmla="*/ 1088 w 940"/>
                  <a:gd name="T21" fmla="*/ 5 h 681"/>
                  <a:gd name="T22" fmla="*/ 1304 w 940"/>
                  <a:gd name="T23" fmla="*/ 42 h 681"/>
                  <a:gd name="T24" fmla="*/ 1443 w 940"/>
                  <a:gd name="T25" fmla="*/ 61 h 681"/>
                  <a:gd name="T26" fmla="*/ 1565 w 940"/>
                  <a:gd name="T27" fmla="*/ 68 h 681"/>
                  <a:gd name="T28" fmla="*/ 1586 w 940"/>
                  <a:gd name="T29" fmla="*/ 116 h 681"/>
                  <a:gd name="T30" fmla="*/ 1570 w 940"/>
                  <a:gd name="T31" fmla="*/ 141 h 681"/>
                  <a:gd name="T32" fmla="*/ 1535 w 940"/>
                  <a:gd name="T33" fmla="*/ 162 h 681"/>
                  <a:gd name="T34" fmla="*/ 1482 w 940"/>
                  <a:gd name="T35" fmla="*/ 169 h 681"/>
                  <a:gd name="T36" fmla="*/ 1364 w 940"/>
                  <a:gd name="T37" fmla="*/ 206 h 681"/>
                  <a:gd name="T38" fmla="*/ 1372 w 940"/>
                  <a:gd name="T39" fmla="*/ 184 h 681"/>
                  <a:gd name="T40" fmla="*/ 1323 w 940"/>
                  <a:gd name="T41" fmla="*/ 187 h 681"/>
                  <a:gd name="T42" fmla="*/ 1266 w 940"/>
                  <a:gd name="T43" fmla="*/ 200 h 681"/>
                  <a:gd name="T44" fmla="*/ 1349 w 940"/>
                  <a:gd name="T45" fmla="*/ 231 h 681"/>
                  <a:gd name="T46" fmla="*/ 1429 w 940"/>
                  <a:gd name="T47" fmla="*/ 234 h 681"/>
                  <a:gd name="T48" fmla="*/ 1362 w 940"/>
                  <a:gd name="T49" fmla="*/ 265 h 681"/>
                  <a:gd name="T50" fmla="*/ 1478 w 940"/>
                  <a:gd name="T51" fmla="*/ 308 h 681"/>
                  <a:gd name="T52" fmla="*/ 1449 w 940"/>
                  <a:gd name="T53" fmla="*/ 329 h 681"/>
                  <a:gd name="T54" fmla="*/ 1492 w 940"/>
                  <a:gd name="T55" fmla="*/ 359 h 681"/>
                  <a:gd name="T56" fmla="*/ 1468 w 940"/>
                  <a:gd name="T57" fmla="*/ 389 h 681"/>
                  <a:gd name="T58" fmla="*/ 1434 w 940"/>
                  <a:gd name="T59" fmla="*/ 415 h 681"/>
                  <a:gd name="T60" fmla="*/ 1326 w 940"/>
                  <a:gd name="T61" fmla="*/ 445 h 681"/>
                  <a:gd name="T62" fmla="*/ 1292 w 940"/>
                  <a:gd name="T63" fmla="*/ 441 h 681"/>
                  <a:gd name="T64" fmla="*/ 1227 w 940"/>
                  <a:gd name="T65" fmla="*/ 469 h 681"/>
                  <a:gd name="T66" fmla="*/ 1198 w 940"/>
                  <a:gd name="T67" fmla="*/ 455 h 681"/>
                  <a:gd name="T68" fmla="*/ 1106 w 940"/>
                  <a:gd name="T69" fmla="*/ 449 h 681"/>
                  <a:gd name="T70" fmla="*/ 993 w 940"/>
                  <a:gd name="T71" fmla="*/ 440 h 681"/>
                  <a:gd name="T72" fmla="*/ 951 w 940"/>
                  <a:gd name="T73" fmla="*/ 441 h 681"/>
                  <a:gd name="T74" fmla="*/ 936 w 940"/>
                  <a:gd name="T75" fmla="*/ 453 h 681"/>
                  <a:gd name="T76" fmla="*/ 880 w 940"/>
                  <a:gd name="T77" fmla="*/ 434 h 681"/>
                  <a:gd name="T78" fmla="*/ 818 w 940"/>
                  <a:gd name="T79" fmla="*/ 423 h 681"/>
                  <a:gd name="T80" fmla="*/ 782 w 940"/>
                  <a:gd name="T81" fmla="*/ 360 h 681"/>
                  <a:gd name="T82" fmla="*/ 659 w 940"/>
                  <a:gd name="T83" fmla="*/ 359 h 681"/>
                  <a:gd name="T84" fmla="*/ 534 w 940"/>
                  <a:gd name="T85" fmla="*/ 371 h 681"/>
                  <a:gd name="T86" fmla="*/ 506 w 940"/>
                  <a:gd name="T87" fmla="*/ 363 h 681"/>
                  <a:gd name="T88" fmla="*/ 363 w 940"/>
                  <a:gd name="T89" fmla="*/ 346 h 681"/>
                  <a:gd name="T90" fmla="*/ 220 w 940"/>
                  <a:gd name="T91" fmla="*/ 319 h 681"/>
                  <a:gd name="T92" fmla="*/ 215 w 940"/>
                  <a:gd name="T93" fmla="*/ 294 h 681"/>
                  <a:gd name="T94" fmla="*/ 220 w 940"/>
                  <a:gd name="T95" fmla="*/ 254 h 681"/>
                  <a:gd name="T96" fmla="*/ 88 w 940"/>
                  <a:gd name="T97" fmla="*/ 247 h 681"/>
                  <a:gd name="T98" fmla="*/ 25 w 940"/>
                  <a:gd name="T99" fmla="*/ 231 h 681"/>
                  <a:gd name="T100" fmla="*/ 7 w 940"/>
                  <a:gd name="T101" fmla="*/ 209 h 681"/>
                  <a:gd name="T102" fmla="*/ 0 w 940"/>
                  <a:gd name="T103" fmla="*/ 189 h 681"/>
                  <a:gd name="T104" fmla="*/ 74 w 940"/>
                  <a:gd name="T105" fmla="*/ 177 h 681"/>
                  <a:gd name="T106" fmla="*/ 156 w 940"/>
                  <a:gd name="T107" fmla="*/ 158 h 681"/>
                  <a:gd name="T108" fmla="*/ 127 w 940"/>
                  <a:gd name="T109" fmla="*/ 116 h 681"/>
                  <a:gd name="T110" fmla="*/ 227 w 940"/>
                  <a:gd name="T111" fmla="*/ 98 h 681"/>
                  <a:gd name="T112" fmla="*/ 258 w 940"/>
                  <a:gd name="T113" fmla="*/ 64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81"/>
                  <a:gd name="T173" fmla="*/ 940 w 940"/>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81">
                    <a:moveTo>
                      <a:pt x="152" y="95"/>
                    </a:moveTo>
                    <a:lnTo>
                      <a:pt x="165" y="89"/>
                    </a:lnTo>
                    <a:lnTo>
                      <a:pt x="191" y="109"/>
                    </a:lnTo>
                    <a:lnTo>
                      <a:pt x="213" y="111"/>
                    </a:lnTo>
                    <a:lnTo>
                      <a:pt x="231" y="132"/>
                    </a:lnTo>
                    <a:lnTo>
                      <a:pt x="242" y="161"/>
                    </a:lnTo>
                    <a:lnTo>
                      <a:pt x="321" y="181"/>
                    </a:lnTo>
                    <a:lnTo>
                      <a:pt x="363" y="214"/>
                    </a:lnTo>
                    <a:lnTo>
                      <a:pt x="429" y="213"/>
                    </a:lnTo>
                    <a:lnTo>
                      <a:pt x="511" y="238"/>
                    </a:lnTo>
                    <a:lnTo>
                      <a:pt x="548" y="222"/>
                    </a:lnTo>
                    <a:lnTo>
                      <a:pt x="583" y="221"/>
                    </a:lnTo>
                    <a:lnTo>
                      <a:pt x="588" y="218"/>
                    </a:lnTo>
                    <a:lnTo>
                      <a:pt x="607" y="195"/>
                    </a:lnTo>
                    <a:lnTo>
                      <a:pt x="593" y="180"/>
                    </a:lnTo>
                    <a:lnTo>
                      <a:pt x="601" y="168"/>
                    </a:lnTo>
                    <a:lnTo>
                      <a:pt x="623" y="173"/>
                    </a:lnTo>
                    <a:lnTo>
                      <a:pt x="635" y="160"/>
                    </a:lnTo>
                    <a:lnTo>
                      <a:pt x="647" y="154"/>
                    </a:lnTo>
                    <a:lnTo>
                      <a:pt x="657" y="137"/>
                    </a:lnTo>
                    <a:lnTo>
                      <a:pt x="697" y="135"/>
                    </a:lnTo>
                    <a:lnTo>
                      <a:pt x="687" y="119"/>
                    </a:lnTo>
                    <a:lnTo>
                      <a:pt x="668" y="110"/>
                    </a:lnTo>
                    <a:lnTo>
                      <a:pt x="649" y="117"/>
                    </a:lnTo>
                    <a:lnTo>
                      <a:pt x="629" y="115"/>
                    </a:lnTo>
                    <a:lnTo>
                      <a:pt x="610" y="82"/>
                    </a:lnTo>
                    <a:lnTo>
                      <a:pt x="614" y="69"/>
                    </a:lnTo>
                    <a:lnTo>
                      <a:pt x="641" y="76"/>
                    </a:lnTo>
                    <a:lnTo>
                      <a:pt x="656" y="66"/>
                    </a:lnTo>
                    <a:lnTo>
                      <a:pt x="650" y="36"/>
                    </a:lnTo>
                    <a:lnTo>
                      <a:pt x="655" y="31"/>
                    </a:lnTo>
                    <a:lnTo>
                      <a:pt x="639" y="12"/>
                    </a:lnTo>
                    <a:lnTo>
                      <a:pt x="645" y="5"/>
                    </a:lnTo>
                    <a:lnTo>
                      <a:pt x="679" y="0"/>
                    </a:lnTo>
                    <a:lnTo>
                      <a:pt x="725" y="11"/>
                    </a:lnTo>
                    <a:lnTo>
                      <a:pt x="773" y="50"/>
                    </a:lnTo>
                    <a:lnTo>
                      <a:pt x="795" y="75"/>
                    </a:lnTo>
                    <a:lnTo>
                      <a:pt x="823" y="79"/>
                    </a:lnTo>
                    <a:lnTo>
                      <a:pt x="855" y="92"/>
                    </a:lnTo>
                    <a:lnTo>
                      <a:pt x="877" y="115"/>
                    </a:lnTo>
                    <a:lnTo>
                      <a:pt x="893" y="115"/>
                    </a:lnTo>
                    <a:lnTo>
                      <a:pt x="928" y="99"/>
                    </a:lnTo>
                    <a:lnTo>
                      <a:pt x="938" y="117"/>
                    </a:lnTo>
                    <a:lnTo>
                      <a:pt x="933" y="123"/>
                    </a:lnTo>
                    <a:lnTo>
                      <a:pt x="939" y="168"/>
                    </a:lnTo>
                    <a:lnTo>
                      <a:pt x="921" y="165"/>
                    </a:lnTo>
                    <a:lnTo>
                      <a:pt x="913" y="177"/>
                    </a:lnTo>
                    <a:lnTo>
                      <a:pt x="931" y="203"/>
                    </a:lnTo>
                    <a:lnTo>
                      <a:pt x="933" y="218"/>
                    </a:lnTo>
                    <a:lnTo>
                      <a:pt x="915" y="213"/>
                    </a:lnTo>
                    <a:lnTo>
                      <a:pt x="910" y="231"/>
                    </a:lnTo>
                    <a:lnTo>
                      <a:pt x="896" y="233"/>
                    </a:lnTo>
                    <a:lnTo>
                      <a:pt x="897" y="244"/>
                    </a:lnTo>
                    <a:lnTo>
                      <a:pt x="878" y="241"/>
                    </a:lnTo>
                    <a:lnTo>
                      <a:pt x="849" y="279"/>
                    </a:lnTo>
                    <a:lnTo>
                      <a:pt x="839" y="277"/>
                    </a:lnTo>
                    <a:lnTo>
                      <a:pt x="809" y="297"/>
                    </a:lnTo>
                    <a:lnTo>
                      <a:pt x="813" y="289"/>
                    </a:lnTo>
                    <a:lnTo>
                      <a:pt x="805" y="283"/>
                    </a:lnTo>
                    <a:lnTo>
                      <a:pt x="813" y="263"/>
                    </a:lnTo>
                    <a:lnTo>
                      <a:pt x="803" y="255"/>
                    </a:lnTo>
                    <a:lnTo>
                      <a:pt x="789" y="253"/>
                    </a:lnTo>
                    <a:lnTo>
                      <a:pt x="784" y="268"/>
                    </a:lnTo>
                    <a:lnTo>
                      <a:pt x="771" y="277"/>
                    </a:lnTo>
                    <a:lnTo>
                      <a:pt x="768" y="289"/>
                    </a:lnTo>
                    <a:lnTo>
                      <a:pt x="751" y="287"/>
                    </a:lnTo>
                    <a:lnTo>
                      <a:pt x="750" y="302"/>
                    </a:lnTo>
                    <a:lnTo>
                      <a:pt x="792" y="333"/>
                    </a:lnTo>
                    <a:lnTo>
                      <a:pt x="799" y="333"/>
                    </a:lnTo>
                    <a:lnTo>
                      <a:pt x="813" y="319"/>
                    </a:lnTo>
                    <a:lnTo>
                      <a:pt x="846" y="328"/>
                    </a:lnTo>
                    <a:lnTo>
                      <a:pt x="846" y="337"/>
                    </a:lnTo>
                    <a:lnTo>
                      <a:pt x="839" y="334"/>
                    </a:lnTo>
                    <a:lnTo>
                      <a:pt x="823" y="343"/>
                    </a:lnTo>
                    <a:lnTo>
                      <a:pt x="807" y="379"/>
                    </a:lnTo>
                    <a:lnTo>
                      <a:pt x="831" y="389"/>
                    </a:lnTo>
                    <a:lnTo>
                      <a:pt x="854" y="425"/>
                    </a:lnTo>
                    <a:lnTo>
                      <a:pt x="875" y="445"/>
                    </a:lnTo>
                    <a:lnTo>
                      <a:pt x="866" y="445"/>
                    </a:lnTo>
                    <a:lnTo>
                      <a:pt x="883" y="461"/>
                    </a:lnTo>
                    <a:lnTo>
                      <a:pt x="859" y="472"/>
                    </a:lnTo>
                    <a:lnTo>
                      <a:pt x="892" y="480"/>
                    </a:lnTo>
                    <a:lnTo>
                      <a:pt x="892" y="512"/>
                    </a:lnTo>
                    <a:lnTo>
                      <a:pt x="884" y="518"/>
                    </a:lnTo>
                    <a:lnTo>
                      <a:pt x="873" y="548"/>
                    </a:lnTo>
                    <a:lnTo>
                      <a:pt x="866" y="547"/>
                    </a:lnTo>
                    <a:lnTo>
                      <a:pt x="870" y="562"/>
                    </a:lnTo>
                    <a:lnTo>
                      <a:pt x="858" y="592"/>
                    </a:lnTo>
                    <a:lnTo>
                      <a:pt x="849" y="592"/>
                    </a:lnTo>
                    <a:lnTo>
                      <a:pt x="850" y="598"/>
                    </a:lnTo>
                    <a:lnTo>
                      <a:pt x="825" y="623"/>
                    </a:lnTo>
                    <a:lnTo>
                      <a:pt x="792" y="632"/>
                    </a:lnTo>
                    <a:lnTo>
                      <a:pt x="786" y="641"/>
                    </a:lnTo>
                    <a:lnTo>
                      <a:pt x="776" y="632"/>
                    </a:lnTo>
                    <a:lnTo>
                      <a:pt x="775" y="641"/>
                    </a:lnTo>
                    <a:lnTo>
                      <a:pt x="766" y="634"/>
                    </a:lnTo>
                    <a:lnTo>
                      <a:pt x="766" y="646"/>
                    </a:lnTo>
                    <a:lnTo>
                      <a:pt x="722" y="661"/>
                    </a:lnTo>
                    <a:lnTo>
                      <a:pt x="727" y="677"/>
                    </a:lnTo>
                    <a:lnTo>
                      <a:pt x="722" y="680"/>
                    </a:lnTo>
                    <a:lnTo>
                      <a:pt x="717" y="680"/>
                    </a:lnTo>
                    <a:lnTo>
                      <a:pt x="710" y="657"/>
                    </a:lnTo>
                    <a:lnTo>
                      <a:pt x="687" y="653"/>
                    </a:lnTo>
                    <a:lnTo>
                      <a:pt x="679" y="657"/>
                    </a:lnTo>
                    <a:lnTo>
                      <a:pt x="655" y="648"/>
                    </a:lnTo>
                    <a:lnTo>
                      <a:pt x="649" y="629"/>
                    </a:lnTo>
                    <a:lnTo>
                      <a:pt x="629" y="622"/>
                    </a:lnTo>
                    <a:lnTo>
                      <a:pt x="588" y="633"/>
                    </a:lnTo>
                    <a:lnTo>
                      <a:pt x="573" y="631"/>
                    </a:lnTo>
                    <a:lnTo>
                      <a:pt x="572" y="637"/>
                    </a:lnTo>
                    <a:lnTo>
                      <a:pt x="563" y="634"/>
                    </a:lnTo>
                    <a:lnTo>
                      <a:pt x="564" y="659"/>
                    </a:lnTo>
                    <a:lnTo>
                      <a:pt x="559" y="661"/>
                    </a:lnTo>
                    <a:lnTo>
                      <a:pt x="555" y="652"/>
                    </a:lnTo>
                    <a:lnTo>
                      <a:pt x="539" y="655"/>
                    </a:lnTo>
                    <a:lnTo>
                      <a:pt x="520" y="641"/>
                    </a:lnTo>
                    <a:lnTo>
                      <a:pt x="522" y="625"/>
                    </a:lnTo>
                    <a:lnTo>
                      <a:pt x="511" y="618"/>
                    </a:lnTo>
                    <a:lnTo>
                      <a:pt x="507" y="602"/>
                    </a:lnTo>
                    <a:lnTo>
                      <a:pt x="485" y="608"/>
                    </a:lnTo>
                    <a:lnTo>
                      <a:pt x="495" y="548"/>
                    </a:lnTo>
                    <a:lnTo>
                      <a:pt x="480" y="521"/>
                    </a:lnTo>
                    <a:lnTo>
                      <a:pt x="464" y="519"/>
                    </a:lnTo>
                    <a:lnTo>
                      <a:pt x="431" y="491"/>
                    </a:lnTo>
                    <a:lnTo>
                      <a:pt x="409" y="495"/>
                    </a:lnTo>
                    <a:lnTo>
                      <a:pt x="391" y="516"/>
                    </a:lnTo>
                    <a:lnTo>
                      <a:pt x="366" y="526"/>
                    </a:lnTo>
                    <a:lnTo>
                      <a:pt x="333" y="515"/>
                    </a:lnTo>
                    <a:lnTo>
                      <a:pt x="317" y="536"/>
                    </a:lnTo>
                    <a:lnTo>
                      <a:pt x="310" y="520"/>
                    </a:lnTo>
                    <a:lnTo>
                      <a:pt x="301" y="522"/>
                    </a:lnTo>
                    <a:lnTo>
                      <a:pt x="261" y="522"/>
                    </a:lnTo>
                    <a:lnTo>
                      <a:pt x="223" y="495"/>
                    </a:lnTo>
                    <a:lnTo>
                      <a:pt x="215" y="497"/>
                    </a:lnTo>
                    <a:lnTo>
                      <a:pt x="191" y="477"/>
                    </a:lnTo>
                    <a:lnTo>
                      <a:pt x="168" y="474"/>
                    </a:lnTo>
                    <a:lnTo>
                      <a:pt x="132" y="459"/>
                    </a:lnTo>
                    <a:lnTo>
                      <a:pt x="114" y="431"/>
                    </a:lnTo>
                    <a:lnTo>
                      <a:pt x="114" y="427"/>
                    </a:lnTo>
                    <a:lnTo>
                      <a:pt x="129" y="427"/>
                    </a:lnTo>
                    <a:lnTo>
                      <a:pt x="117" y="401"/>
                    </a:lnTo>
                    <a:lnTo>
                      <a:pt x="129" y="381"/>
                    </a:lnTo>
                    <a:lnTo>
                      <a:pt x="132" y="364"/>
                    </a:lnTo>
                    <a:lnTo>
                      <a:pt x="112" y="355"/>
                    </a:lnTo>
                    <a:lnTo>
                      <a:pt x="86" y="366"/>
                    </a:lnTo>
                    <a:lnTo>
                      <a:pt x="57" y="355"/>
                    </a:lnTo>
                    <a:lnTo>
                      <a:pt x="47" y="339"/>
                    </a:lnTo>
                    <a:lnTo>
                      <a:pt x="26" y="334"/>
                    </a:lnTo>
                    <a:lnTo>
                      <a:pt x="25" y="333"/>
                    </a:lnTo>
                    <a:lnTo>
                      <a:pt x="27" y="329"/>
                    </a:lnTo>
                    <a:lnTo>
                      <a:pt x="23" y="305"/>
                    </a:lnTo>
                    <a:lnTo>
                      <a:pt x="7" y="303"/>
                    </a:lnTo>
                    <a:lnTo>
                      <a:pt x="0" y="295"/>
                    </a:lnTo>
                    <a:lnTo>
                      <a:pt x="0" y="284"/>
                    </a:lnTo>
                    <a:lnTo>
                      <a:pt x="0" y="271"/>
                    </a:lnTo>
                    <a:lnTo>
                      <a:pt x="13" y="261"/>
                    </a:lnTo>
                    <a:lnTo>
                      <a:pt x="41" y="261"/>
                    </a:lnTo>
                    <a:lnTo>
                      <a:pt x="43" y="253"/>
                    </a:lnTo>
                    <a:lnTo>
                      <a:pt x="63" y="251"/>
                    </a:lnTo>
                    <a:lnTo>
                      <a:pt x="89" y="233"/>
                    </a:lnTo>
                    <a:lnTo>
                      <a:pt x="91" y="225"/>
                    </a:lnTo>
                    <a:lnTo>
                      <a:pt x="93" y="207"/>
                    </a:lnTo>
                    <a:lnTo>
                      <a:pt x="73" y="173"/>
                    </a:lnTo>
                    <a:lnTo>
                      <a:pt x="77" y="168"/>
                    </a:lnTo>
                    <a:lnTo>
                      <a:pt x="105" y="165"/>
                    </a:lnTo>
                    <a:lnTo>
                      <a:pt x="103" y="125"/>
                    </a:lnTo>
                    <a:lnTo>
                      <a:pt x="135" y="131"/>
                    </a:lnTo>
                    <a:lnTo>
                      <a:pt x="144" y="127"/>
                    </a:lnTo>
                    <a:lnTo>
                      <a:pt x="140" y="100"/>
                    </a:lnTo>
                    <a:lnTo>
                      <a:pt x="152" y="9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4" name="Freeform 240"/>
              <p:cNvSpPr>
                <a:spLocks noChangeAspect="1"/>
              </p:cNvSpPr>
              <p:nvPr/>
            </p:nvSpPr>
            <p:spPr bwMode="auto">
              <a:xfrm>
                <a:off x="3812" y="1758"/>
                <a:ext cx="516" cy="573"/>
              </a:xfrm>
              <a:custGeom>
                <a:avLst/>
                <a:gdLst>
                  <a:gd name="T0" fmla="*/ 586 w 508"/>
                  <a:gd name="T1" fmla="*/ 121 h 580"/>
                  <a:gd name="T2" fmla="*/ 581 w 508"/>
                  <a:gd name="T3" fmla="*/ 123 h 580"/>
                  <a:gd name="T4" fmla="*/ 597 w 508"/>
                  <a:gd name="T5" fmla="*/ 130 h 580"/>
                  <a:gd name="T6" fmla="*/ 680 w 508"/>
                  <a:gd name="T7" fmla="*/ 122 h 580"/>
                  <a:gd name="T8" fmla="*/ 703 w 508"/>
                  <a:gd name="T9" fmla="*/ 111 h 580"/>
                  <a:gd name="T10" fmla="*/ 770 w 508"/>
                  <a:gd name="T11" fmla="*/ 99 h 580"/>
                  <a:gd name="T12" fmla="*/ 818 w 508"/>
                  <a:gd name="T13" fmla="*/ 122 h 580"/>
                  <a:gd name="T14" fmla="*/ 777 w 508"/>
                  <a:gd name="T15" fmla="*/ 136 h 580"/>
                  <a:gd name="T16" fmla="*/ 733 w 508"/>
                  <a:gd name="T17" fmla="*/ 176 h 580"/>
                  <a:gd name="T18" fmla="*/ 720 w 508"/>
                  <a:gd name="T19" fmla="*/ 201 h 580"/>
                  <a:gd name="T20" fmla="*/ 696 w 508"/>
                  <a:gd name="T21" fmla="*/ 175 h 580"/>
                  <a:gd name="T22" fmla="*/ 667 w 508"/>
                  <a:gd name="T23" fmla="*/ 177 h 580"/>
                  <a:gd name="T24" fmla="*/ 696 w 508"/>
                  <a:gd name="T25" fmla="*/ 158 h 580"/>
                  <a:gd name="T26" fmla="*/ 608 w 508"/>
                  <a:gd name="T27" fmla="*/ 143 h 580"/>
                  <a:gd name="T28" fmla="*/ 588 w 508"/>
                  <a:gd name="T29" fmla="*/ 144 h 580"/>
                  <a:gd name="T30" fmla="*/ 571 w 508"/>
                  <a:gd name="T31" fmla="*/ 144 h 580"/>
                  <a:gd name="T32" fmla="*/ 583 w 508"/>
                  <a:gd name="T33" fmla="*/ 151 h 580"/>
                  <a:gd name="T34" fmla="*/ 589 w 508"/>
                  <a:gd name="T35" fmla="*/ 169 h 580"/>
                  <a:gd name="T36" fmla="*/ 597 w 508"/>
                  <a:gd name="T37" fmla="*/ 205 h 580"/>
                  <a:gd name="T38" fmla="*/ 588 w 508"/>
                  <a:gd name="T39" fmla="*/ 202 h 580"/>
                  <a:gd name="T40" fmla="*/ 547 w 508"/>
                  <a:gd name="T41" fmla="*/ 230 h 580"/>
                  <a:gd name="T42" fmla="*/ 496 w 508"/>
                  <a:gd name="T43" fmla="*/ 250 h 580"/>
                  <a:gd name="T44" fmla="*/ 431 w 508"/>
                  <a:gd name="T45" fmla="*/ 279 h 580"/>
                  <a:gd name="T46" fmla="*/ 401 w 508"/>
                  <a:gd name="T47" fmla="*/ 287 h 580"/>
                  <a:gd name="T48" fmla="*/ 381 w 508"/>
                  <a:gd name="T49" fmla="*/ 299 h 580"/>
                  <a:gd name="T50" fmla="*/ 377 w 508"/>
                  <a:gd name="T51" fmla="*/ 346 h 580"/>
                  <a:gd name="T52" fmla="*/ 369 w 508"/>
                  <a:gd name="T53" fmla="*/ 367 h 580"/>
                  <a:gd name="T54" fmla="*/ 332 w 508"/>
                  <a:gd name="T55" fmla="*/ 385 h 580"/>
                  <a:gd name="T56" fmla="*/ 284 w 508"/>
                  <a:gd name="T57" fmla="*/ 385 h 580"/>
                  <a:gd name="T58" fmla="*/ 174 w 508"/>
                  <a:gd name="T59" fmla="*/ 278 h 580"/>
                  <a:gd name="T60" fmla="*/ 124 w 508"/>
                  <a:gd name="T61" fmla="*/ 197 h 580"/>
                  <a:gd name="T62" fmla="*/ 104 w 508"/>
                  <a:gd name="T63" fmla="*/ 213 h 580"/>
                  <a:gd name="T64" fmla="*/ 20 w 508"/>
                  <a:gd name="T65" fmla="*/ 197 h 580"/>
                  <a:gd name="T66" fmla="*/ 72 w 508"/>
                  <a:gd name="T67" fmla="*/ 187 h 580"/>
                  <a:gd name="T68" fmla="*/ 0 w 508"/>
                  <a:gd name="T69" fmla="*/ 176 h 580"/>
                  <a:gd name="T70" fmla="*/ 80 w 508"/>
                  <a:gd name="T71" fmla="*/ 169 h 580"/>
                  <a:gd name="T72" fmla="*/ 72 w 508"/>
                  <a:gd name="T73" fmla="*/ 149 h 580"/>
                  <a:gd name="T74" fmla="*/ 30 w 508"/>
                  <a:gd name="T75" fmla="*/ 135 h 580"/>
                  <a:gd name="T76" fmla="*/ 19 w 508"/>
                  <a:gd name="T77" fmla="*/ 122 h 580"/>
                  <a:gd name="T78" fmla="*/ 72 w 508"/>
                  <a:gd name="T79" fmla="*/ 117 h 580"/>
                  <a:gd name="T80" fmla="*/ 160 w 508"/>
                  <a:gd name="T81" fmla="*/ 69 h 580"/>
                  <a:gd name="T82" fmla="*/ 165 w 508"/>
                  <a:gd name="T83" fmla="*/ 50 h 580"/>
                  <a:gd name="T84" fmla="*/ 124 w 508"/>
                  <a:gd name="T85" fmla="*/ 41 h 580"/>
                  <a:gd name="T86" fmla="*/ 98 w 508"/>
                  <a:gd name="T87" fmla="*/ 30 h 580"/>
                  <a:gd name="T88" fmla="*/ 163 w 508"/>
                  <a:gd name="T89" fmla="*/ 30 h 580"/>
                  <a:gd name="T90" fmla="*/ 207 w 508"/>
                  <a:gd name="T91" fmla="*/ 11 h 580"/>
                  <a:gd name="T92" fmla="*/ 283 w 508"/>
                  <a:gd name="T93" fmla="*/ 9 h 580"/>
                  <a:gd name="T94" fmla="*/ 263 w 508"/>
                  <a:gd name="T95" fmla="*/ 41 h 580"/>
                  <a:gd name="T96" fmla="*/ 257 w 508"/>
                  <a:gd name="T97" fmla="*/ 41 h 580"/>
                  <a:gd name="T98" fmla="*/ 283 w 508"/>
                  <a:gd name="T99" fmla="*/ 73 h 580"/>
                  <a:gd name="T100" fmla="*/ 319 w 508"/>
                  <a:gd name="T101" fmla="*/ 105 h 580"/>
                  <a:gd name="T102" fmla="*/ 448 w 508"/>
                  <a:gd name="T103" fmla="*/ 121 h 580"/>
                  <a:gd name="T104" fmla="*/ 535 w 508"/>
                  <a:gd name="T105" fmla="*/ 136 h 580"/>
                  <a:gd name="T106" fmla="*/ 559 w 508"/>
                  <a:gd name="T107" fmla="*/ 123 h 580"/>
                  <a:gd name="T108" fmla="*/ 559 w 508"/>
                  <a:gd name="T109" fmla="*/ 114 h 580"/>
                  <a:gd name="T110" fmla="*/ 574 w 508"/>
                  <a:gd name="T111" fmla="*/ 113 h 5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580"/>
                  <a:gd name="T170" fmla="*/ 508 w 508"/>
                  <a:gd name="T171" fmla="*/ 580 h 5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580">
                    <a:moveTo>
                      <a:pt x="353" y="165"/>
                    </a:moveTo>
                    <a:lnTo>
                      <a:pt x="360" y="181"/>
                    </a:lnTo>
                    <a:lnTo>
                      <a:pt x="358" y="184"/>
                    </a:lnTo>
                    <a:lnTo>
                      <a:pt x="368" y="192"/>
                    </a:lnTo>
                    <a:lnTo>
                      <a:pt x="412" y="190"/>
                    </a:lnTo>
                    <a:lnTo>
                      <a:pt x="419" y="182"/>
                    </a:lnTo>
                    <a:lnTo>
                      <a:pt x="409" y="171"/>
                    </a:lnTo>
                    <a:lnTo>
                      <a:pt x="434" y="161"/>
                    </a:lnTo>
                    <a:lnTo>
                      <a:pt x="452" y="140"/>
                    </a:lnTo>
                    <a:lnTo>
                      <a:pt x="474" y="136"/>
                    </a:lnTo>
                    <a:lnTo>
                      <a:pt x="507" y="164"/>
                    </a:lnTo>
                    <a:lnTo>
                      <a:pt x="504" y="183"/>
                    </a:lnTo>
                    <a:lnTo>
                      <a:pt x="490" y="183"/>
                    </a:lnTo>
                    <a:lnTo>
                      <a:pt x="478" y="198"/>
                    </a:lnTo>
                    <a:lnTo>
                      <a:pt x="466" y="251"/>
                    </a:lnTo>
                    <a:lnTo>
                      <a:pt x="452" y="254"/>
                    </a:lnTo>
                    <a:lnTo>
                      <a:pt x="449" y="286"/>
                    </a:lnTo>
                    <a:lnTo>
                      <a:pt x="444" y="292"/>
                    </a:lnTo>
                    <a:lnTo>
                      <a:pt x="434" y="259"/>
                    </a:lnTo>
                    <a:lnTo>
                      <a:pt x="428" y="253"/>
                    </a:lnTo>
                    <a:lnTo>
                      <a:pt x="422" y="266"/>
                    </a:lnTo>
                    <a:lnTo>
                      <a:pt x="411" y="256"/>
                    </a:lnTo>
                    <a:lnTo>
                      <a:pt x="410" y="248"/>
                    </a:lnTo>
                    <a:lnTo>
                      <a:pt x="428" y="227"/>
                    </a:lnTo>
                    <a:lnTo>
                      <a:pt x="386" y="222"/>
                    </a:lnTo>
                    <a:lnTo>
                      <a:pt x="376" y="205"/>
                    </a:lnTo>
                    <a:lnTo>
                      <a:pt x="364" y="198"/>
                    </a:lnTo>
                    <a:lnTo>
                      <a:pt x="362" y="206"/>
                    </a:lnTo>
                    <a:lnTo>
                      <a:pt x="358" y="198"/>
                    </a:lnTo>
                    <a:lnTo>
                      <a:pt x="351" y="206"/>
                    </a:lnTo>
                    <a:lnTo>
                      <a:pt x="353" y="216"/>
                    </a:lnTo>
                    <a:lnTo>
                      <a:pt x="359" y="217"/>
                    </a:lnTo>
                    <a:lnTo>
                      <a:pt x="350" y="233"/>
                    </a:lnTo>
                    <a:lnTo>
                      <a:pt x="363" y="243"/>
                    </a:lnTo>
                    <a:lnTo>
                      <a:pt x="378" y="298"/>
                    </a:lnTo>
                    <a:lnTo>
                      <a:pt x="368" y="300"/>
                    </a:lnTo>
                    <a:lnTo>
                      <a:pt x="363" y="289"/>
                    </a:lnTo>
                    <a:lnTo>
                      <a:pt x="362" y="294"/>
                    </a:lnTo>
                    <a:lnTo>
                      <a:pt x="345" y="302"/>
                    </a:lnTo>
                    <a:lnTo>
                      <a:pt x="338" y="334"/>
                    </a:lnTo>
                    <a:lnTo>
                      <a:pt x="314" y="345"/>
                    </a:lnTo>
                    <a:lnTo>
                      <a:pt x="306" y="361"/>
                    </a:lnTo>
                    <a:lnTo>
                      <a:pt x="269" y="394"/>
                    </a:lnTo>
                    <a:lnTo>
                      <a:pt x="266" y="408"/>
                    </a:lnTo>
                    <a:lnTo>
                      <a:pt x="251" y="411"/>
                    </a:lnTo>
                    <a:lnTo>
                      <a:pt x="248" y="420"/>
                    </a:lnTo>
                    <a:lnTo>
                      <a:pt x="237" y="419"/>
                    </a:lnTo>
                    <a:lnTo>
                      <a:pt x="234" y="436"/>
                    </a:lnTo>
                    <a:lnTo>
                      <a:pt x="240" y="472"/>
                    </a:lnTo>
                    <a:lnTo>
                      <a:pt x="232" y="504"/>
                    </a:lnTo>
                    <a:lnTo>
                      <a:pt x="234" y="535"/>
                    </a:lnTo>
                    <a:lnTo>
                      <a:pt x="226" y="535"/>
                    </a:lnTo>
                    <a:lnTo>
                      <a:pt x="220" y="555"/>
                    </a:lnTo>
                    <a:lnTo>
                      <a:pt x="205" y="562"/>
                    </a:lnTo>
                    <a:lnTo>
                      <a:pt x="196" y="579"/>
                    </a:lnTo>
                    <a:lnTo>
                      <a:pt x="176" y="562"/>
                    </a:lnTo>
                    <a:lnTo>
                      <a:pt x="131" y="447"/>
                    </a:lnTo>
                    <a:lnTo>
                      <a:pt x="107" y="406"/>
                    </a:lnTo>
                    <a:lnTo>
                      <a:pt x="83" y="286"/>
                    </a:lnTo>
                    <a:lnTo>
                      <a:pt x="79" y="286"/>
                    </a:lnTo>
                    <a:lnTo>
                      <a:pt x="76" y="306"/>
                    </a:lnTo>
                    <a:lnTo>
                      <a:pt x="69" y="312"/>
                    </a:lnTo>
                    <a:lnTo>
                      <a:pt x="50" y="316"/>
                    </a:lnTo>
                    <a:lnTo>
                      <a:pt x="20" y="286"/>
                    </a:lnTo>
                    <a:lnTo>
                      <a:pt x="39" y="282"/>
                    </a:lnTo>
                    <a:lnTo>
                      <a:pt x="41" y="271"/>
                    </a:lnTo>
                    <a:lnTo>
                      <a:pt x="21" y="274"/>
                    </a:lnTo>
                    <a:lnTo>
                      <a:pt x="0" y="254"/>
                    </a:lnTo>
                    <a:lnTo>
                      <a:pt x="12" y="243"/>
                    </a:lnTo>
                    <a:lnTo>
                      <a:pt x="49" y="243"/>
                    </a:lnTo>
                    <a:lnTo>
                      <a:pt x="49" y="230"/>
                    </a:lnTo>
                    <a:lnTo>
                      <a:pt x="41" y="214"/>
                    </a:lnTo>
                    <a:lnTo>
                      <a:pt x="30" y="208"/>
                    </a:lnTo>
                    <a:lnTo>
                      <a:pt x="30" y="197"/>
                    </a:lnTo>
                    <a:lnTo>
                      <a:pt x="19" y="193"/>
                    </a:lnTo>
                    <a:lnTo>
                      <a:pt x="19" y="182"/>
                    </a:lnTo>
                    <a:lnTo>
                      <a:pt x="29" y="166"/>
                    </a:lnTo>
                    <a:lnTo>
                      <a:pt x="41" y="173"/>
                    </a:lnTo>
                    <a:lnTo>
                      <a:pt x="56" y="166"/>
                    </a:lnTo>
                    <a:lnTo>
                      <a:pt x="98" y="100"/>
                    </a:lnTo>
                    <a:lnTo>
                      <a:pt x="92" y="84"/>
                    </a:lnTo>
                    <a:lnTo>
                      <a:pt x="101" y="81"/>
                    </a:lnTo>
                    <a:lnTo>
                      <a:pt x="101" y="76"/>
                    </a:lnTo>
                    <a:lnTo>
                      <a:pt x="79" y="60"/>
                    </a:lnTo>
                    <a:lnTo>
                      <a:pt x="76" y="39"/>
                    </a:lnTo>
                    <a:lnTo>
                      <a:pt x="66" y="30"/>
                    </a:lnTo>
                    <a:lnTo>
                      <a:pt x="69" y="24"/>
                    </a:lnTo>
                    <a:lnTo>
                      <a:pt x="100" y="30"/>
                    </a:lnTo>
                    <a:lnTo>
                      <a:pt x="119" y="23"/>
                    </a:lnTo>
                    <a:lnTo>
                      <a:pt x="129" y="11"/>
                    </a:lnTo>
                    <a:lnTo>
                      <a:pt x="155" y="0"/>
                    </a:lnTo>
                    <a:lnTo>
                      <a:pt x="175" y="9"/>
                    </a:lnTo>
                    <a:lnTo>
                      <a:pt x="172" y="26"/>
                    </a:lnTo>
                    <a:lnTo>
                      <a:pt x="160" y="46"/>
                    </a:lnTo>
                    <a:lnTo>
                      <a:pt x="172" y="72"/>
                    </a:lnTo>
                    <a:lnTo>
                      <a:pt x="157" y="72"/>
                    </a:lnTo>
                    <a:lnTo>
                      <a:pt x="157" y="76"/>
                    </a:lnTo>
                    <a:lnTo>
                      <a:pt x="175" y="104"/>
                    </a:lnTo>
                    <a:lnTo>
                      <a:pt x="211" y="119"/>
                    </a:lnTo>
                    <a:lnTo>
                      <a:pt x="198" y="149"/>
                    </a:lnTo>
                    <a:lnTo>
                      <a:pt x="252" y="180"/>
                    </a:lnTo>
                    <a:lnTo>
                      <a:pt x="276" y="181"/>
                    </a:lnTo>
                    <a:lnTo>
                      <a:pt x="293" y="192"/>
                    </a:lnTo>
                    <a:lnTo>
                      <a:pt x="330" y="198"/>
                    </a:lnTo>
                    <a:lnTo>
                      <a:pt x="348" y="198"/>
                    </a:lnTo>
                    <a:lnTo>
                      <a:pt x="344" y="184"/>
                    </a:lnTo>
                    <a:lnTo>
                      <a:pt x="344" y="167"/>
                    </a:lnTo>
                    <a:lnTo>
                      <a:pt x="353" y="16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5" name="Freeform 241"/>
              <p:cNvSpPr>
                <a:spLocks noChangeAspect="1"/>
              </p:cNvSpPr>
              <p:nvPr/>
            </p:nvSpPr>
            <p:spPr bwMode="auto">
              <a:xfrm>
                <a:off x="4013" y="1875"/>
                <a:ext cx="154" cy="80"/>
              </a:xfrm>
              <a:custGeom>
                <a:avLst/>
                <a:gdLst>
                  <a:gd name="T0" fmla="*/ 267 w 151"/>
                  <a:gd name="T1" fmla="*/ 65 h 80"/>
                  <a:gd name="T2" fmla="*/ 267 w 151"/>
                  <a:gd name="T3" fmla="*/ 48 h 80"/>
                  <a:gd name="T4" fmla="*/ 193 w 151"/>
                  <a:gd name="T5" fmla="*/ 48 h 80"/>
                  <a:gd name="T6" fmla="*/ 122 w 151"/>
                  <a:gd name="T7" fmla="*/ 21 h 80"/>
                  <a:gd name="T8" fmla="*/ 106 w 151"/>
                  <a:gd name="T9" fmla="*/ 23 h 80"/>
                  <a:gd name="T10" fmla="*/ 67 w 151"/>
                  <a:gd name="T11" fmla="*/ 3 h 80"/>
                  <a:gd name="T12" fmla="*/ 13 w 151"/>
                  <a:gd name="T13" fmla="*/ 0 h 80"/>
                  <a:gd name="T14" fmla="*/ 0 w 151"/>
                  <a:gd name="T15" fmla="*/ 30 h 80"/>
                  <a:gd name="T16" fmla="*/ 94 w 151"/>
                  <a:gd name="T17" fmla="*/ 61 h 80"/>
                  <a:gd name="T18" fmla="*/ 147 w 151"/>
                  <a:gd name="T19" fmla="*/ 62 h 80"/>
                  <a:gd name="T20" fmla="*/ 172 w 151"/>
                  <a:gd name="T21" fmla="*/ 73 h 80"/>
                  <a:gd name="T22" fmla="*/ 244 w 151"/>
                  <a:gd name="T23" fmla="*/ 79 h 80"/>
                  <a:gd name="T24" fmla="*/ 274 w 151"/>
                  <a:gd name="T25" fmla="*/ 79 h 80"/>
                  <a:gd name="T26" fmla="*/ 267 w 151"/>
                  <a:gd name="T27" fmla="*/ 65 h 80"/>
                  <a:gd name="T28" fmla="*/ 267 w 151"/>
                  <a:gd name="T29" fmla="*/ 65 h 80"/>
                  <a:gd name="T30" fmla="*/ 267 w 151"/>
                  <a:gd name="T31" fmla="*/ 65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80"/>
                  <a:gd name="T50" fmla="*/ 151 w 151"/>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80">
                    <a:moveTo>
                      <a:pt x="146" y="65"/>
                    </a:moveTo>
                    <a:lnTo>
                      <a:pt x="146" y="48"/>
                    </a:lnTo>
                    <a:lnTo>
                      <a:pt x="106" y="48"/>
                    </a:lnTo>
                    <a:lnTo>
                      <a:pt x="68" y="21"/>
                    </a:lnTo>
                    <a:lnTo>
                      <a:pt x="60" y="23"/>
                    </a:lnTo>
                    <a:lnTo>
                      <a:pt x="36" y="3"/>
                    </a:lnTo>
                    <a:lnTo>
                      <a:pt x="13" y="0"/>
                    </a:lnTo>
                    <a:lnTo>
                      <a:pt x="0" y="30"/>
                    </a:lnTo>
                    <a:lnTo>
                      <a:pt x="54" y="61"/>
                    </a:lnTo>
                    <a:lnTo>
                      <a:pt x="78" y="62"/>
                    </a:lnTo>
                    <a:lnTo>
                      <a:pt x="95" y="73"/>
                    </a:lnTo>
                    <a:lnTo>
                      <a:pt x="132" y="79"/>
                    </a:lnTo>
                    <a:lnTo>
                      <a:pt x="150" y="79"/>
                    </a:lnTo>
                    <a:lnTo>
                      <a:pt x="146" y="6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6" name="Freeform 242"/>
              <p:cNvSpPr>
                <a:spLocks noChangeAspect="1"/>
              </p:cNvSpPr>
              <p:nvPr/>
            </p:nvSpPr>
            <p:spPr bwMode="auto">
              <a:xfrm>
                <a:off x="4718" y="1618"/>
                <a:ext cx="90" cy="105"/>
              </a:xfrm>
              <a:custGeom>
                <a:avLst/>
                <a:gdLst>
                  <a:gd name="T0" fmla="*/ 97 w 89"/>
                  <a:gd name="T1" fmla="*/ 0 h 107"/>
                  <a:gd name="T2" fmla="*/ 92 w 89"/>
                  <a:gd name="T3" fmla="*/ 18 h 107"/>
                  <a:gd name="T4" fmla="*/ 78 w 89"/>
                  <a:gd name="T5" fmla="*/ 20 h 107"/>
                  <a:gd name="T6" fmla="*/ 79 w 89"/>
                  <a:gd name="T7" fmla="*/ 26 h 107"/>
                  <a:gd name="T8" fmla="*/ 29 w 89"/>
                  <a:gd name="T9" fmla="*/ 26 h 107"/>
                  <a:gd name="T10" fmla="*/ 0 w 89"/>
                  <a:gd name="T11" fmla="*/ 35 h 107"/>
                  <a:gd name="T12" fmla="*/ 25 w 89"/>
                  <a:gd name="T13" fmla="*/ 40 h 107"/>
                  <a:gd name="T14" fmla="*/ 26 w 89"/>
                  <a:gd name="T15" fmla="*/ 58 h 107"/>
                  <a:gd name="T16" fmla="*/ 92 w 89"/>
                  <a:gd name="T17" fmla="*/ 62 h 107"/>
                  <a:gd name="T18" fmla="*/ 100 w 89"/>
                  <a:gd name="T19" fmla="*/ 57 h 107"/>
                  <a:gd name="T20" fmla="*/ 119 w 89"/>
                  <a:gd name="T21" fmla="*/ 54 h 107"/>
                  <a:gd name="T22" fmla="*/ 91 w 89"/>
                  <a:gd name="T23" fmla="*/ 43 h 107"/>
                  <a:gd name="T24" fmla="*/ 86 w 89"/>
                  <a:gd name="T25" fmla="*/ 31 h 107"/>
                  <a:gd name="T26" fmla="*/ 115 w 89"/>
                  <a:gd name="T27" fmla="*/ 26 h 107"/>
                  <a:gd name="T28" fmla="*/ 105 w 89"/>
                  <a:gd name="T29" fmla="*/ 26 h 107"/>
                  <a:gd name="T30" fmla="*/ 115 w 89"/>
                  <a:gd name="T31" fmla="*/ 5 h 107"/>
                  <a:gd name="T32" fmla="*/ 97 w 89"/>
                  <a:gd name="T33" fmla="*/ 0 h 107"/>
                  <a:gd name="T34" fmla="*/ 97 w 89"/>
                  <a:gd name="T35" fmla="*/ 0 h 107"/>
                  <a:gd name="T36" fmla="*/ 97 w 89"/>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7"/>
                  <a:gd name="T59" fmla="*/ 89 w 89"/>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7">
                    <a:moveTo>
                      <a:pt x="66" y="0"/>
                    </a:moveTo>
                    <a:lnTo>
                      <a:pt x="61" y="18"/>
                    </a:lnTo>
                    <a:lnTo>
                      <a:pt x="47" y="20"/>
                    </a:lnTo>
                    <a:lnTo>
                      <a:pt x="48" y="31"/>
                    </a:lnTo>
                    <a:lnTo>
                      <a:pt x="29" y="28"/>
                    </a:lnTo>
                    <a:lnTo>
                      <a:pt x="0" y="66"/>
                    </a:lnTo>
                    <a:lnTo>
                      <a:pt x="25" y="71"/>
                    </a:lnTo>
                    <a:lnTo>
                      <a:pt x="26" y="98"/>
                    </a:lnTo>
                    <a:lnTo>
                      <a:pt x="61" y="106"/>
                    </a:lnTo>
                    <a:lnTo>
                      <a:pt x="69" y="96"/>
                    </a:lnTo>
                    <a:lnTo>
                      <a:pt x="88" y="90"/>
                    </a:lnTo>
                    <a:lnTo>
                      <a:pt x="60" y="74"/>
                    </a:lnTo>
                    <a:lnTo>
                      <a:pt x="55" y="62"/>
                    </a:lnTo>
                    <a:lnTo>
                      <a:pt x="84" y="42"/>
                    </a:lnTo>
                    <a:lnTo>
                      <a:pt x="74" y="28"/>
                    </a:lnTo>
                    <a:lnTo>
                      <a:pt x="84" y="5"/>
                    </a:lnTo>
                    <a:lnTo>
                      <a:pt x="66"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7" name="Freeform 243"/>
              <p:cNvSpPr>
                <a:spLocks noChangeAspect="1"/>
              </p:cNvSpPr>
              <p:nvPr/>
            </p:nvSpPr>
            <p:spPr bwMode="auto">
              <a:xfrm>
                <a:off x="4781" y="1706"/>
                <a:ext cx="68" cy="87"/>
              </a:xfrm>
              <a:custGeom>
                <a:avLst/>
                <a:gdLst>
                  <a:gd name="T0" fmla="*/ 0 w 66"/>
                  <a:gd name="T1" fmla="*/ 16 h 87"/>
                  <a:gd name="T2" fmla="*/ 8 w 66"/>
                  <a:gd name="T3" fmla="*/ 6 h 87"/>
                  <a:gd name="T4" fmla="*/ 66 w 66"/>
                  <a:gd name="T5" fmla="*/ 0 h 87"/>
                  <a:gd name="T6" fmla="*/ 117 w 66"/>
                  <a:gd name="T7" fmla="*/ 20 h 87"/>
                  <a:gd name="T8" fmla="*/ 162 w 66"/>
                  <a:gd name="T9" fmla="*/ 52 h 87"/>
                  <a:gd name="T10" fmla="*/ 162 w 66"/>
                  <a:gd name="T11" fmla="*/ 68 h 87"/>
                  <a:gd name="T12" fmla="*/ 70 w 66"/>
                  <a:gd name="T13" fmla="*/ 86 h 87"/>
                  <a:gd name="T14" fmla="*/ 16 w 66"/>
                  <a:gd name="T15" fmla="*/ 65 h 87"/>
                  <a:gd name="T16" fmla="*/ 54 w 66"/>
                  <a:gd name="T17" fmla="*/ 56 h 87"/>
                  <a:gd name="T18" fmla="*/ 0 w 66"/>
                  <a:gd name="T19" fmla="*/ 32 h 87"/>
                  <a:gd name="T20" fmla="*/ 10 w 66"/>
                  <a:gd name="T21" fmla="*/ 31 h 87"/>
                  <a:gd name="T22" fmla="*/ 4 w 66"/>
                  <a:gd name="T23" fmla="*/ 22 h 87"/>
                  <a:gd name="T24" fmla="*/ 0 w 66"/>
                  <a:gd name="T25" fmla="*/ 16 h 87"/>
                  <a:gd name="T26" fmla="*/ 0 w 66"/>
                  <a:gd name="T27" fmla="*/ 16 h 87"/>
                  <a:gd name="T28" fmla="*/ 0 w 66"/>
                  <a:gd name="T29" fmla="*/ 16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87"/>
                  <a:gd name="T47" fmla="*/ 66 w 66"/>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87">
                    <a:moveTo>
                      <a:pt x="0" y="16"/>
                    </a:moveTo>
                    <a:lnTo>
                      <a:pt x="8" y="6"/>
                    </a:lnTo>
                    <a:lnTo>
                      <a:pt x="27" y="0"/>
                    </a:lnTo>
                    <a:lnTo>
                      <a:pt x="47" y="20"/>
                    </a:lnTo>
                    <a:lnTo>
                      <a:pt x="65" y="52"/>
                    </a:lnTo>
                    <a:lnTo>
                      <a:pt x="65" y="68"/>
                    </a:lnTo>
                    <a:lnTo>
                      <a:pt x="29" y="86"/>
                    </a:lnTo>
                    <a:lnTo>
                      <a:pt x="16" y="65"/>
                    </a:lnTo>
                    <a:lnTo>
                      <a:pt x="21" y="56"/>
                    </a:lnTo>
                    <a:lnTo>
                      <a:pt x="0" y="32"/>
                    </a:lnTo>
                    <a:lnTo>
                      <a:pt x="10" y="31"/>
                    </a:lnTo>
                    <a:lnTo>
                      <a:pt x="4" y="22"/>
                    </a:lnTo>
                    <a:lnTo>
                      <a:pt x="0" y="1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8" name="Freeform 244"/>
              <p:cNvSpPr>
                <a:spLocks noChangeAspect="1"/>
              </p:cNvSpPr>
              <p:nvPr/>
            </p:nvSpPr>
            <p:spPr bwMode="auto">
              <a:xfrm>
                <a:off x="4023" y="1432"/>
                <a:ext cx="542" cy="212"/>
              </a:xfrm>
              <a:custGeom>
                <a:avLst/>
                <a:gdLst>
                  <a:gd name="T0" fmla="*/ 749 w 533"/>
                  <a:gd name="T1" fmla="*/ 53 h 214"/>
                  <a:gd name="T2" fmla="*/ 781 w 533"/>
                  <a:gd name="T3" fmla="*/ 59 h 214"/>
                  <a:gd name="T4" fmla="*/ 811 w 533"/>
                  <a:gd name="T5" fmla="*/ 61 h 214"/>
                  <a:gd name="T6" fmla="*/ 845 w 533"/>
                  <a:gd name="T7" fmla="*/ 54 h 214"/>
                  <a:gd name="T8" fmla="*/ 878 w 533"/>
                  <a:gd name="T9" fmla="*/ 63 h 214"/>
                  <a:gd name="T10" fmla="*/ 894 w 533"/>
                  <a:gd name="T11" fmla="*/ 79 h 214"/>
                  <a:gd name="T12" fmla="*/ 825 w 533"/>
                  <a:gd name="T13" fmla="*/ 81 h 214"/>
                  <a:gd name="T14" fmla="*/ 809 w 533"/>
                  <a:gd name="T15" fmla="*/ 98 h 214"/>
                  <a:gd name="T16" fmla="*/ 789 w 533"/>
                  <a:gd name="T17" fmla="*/ 104 h 214"/>
                  <a:gd name="T18" fmla="*/ 770 w 533"/>
                  <a:gd name="T19" fmla="*/ 117 h 214"/>
                  <a:gd name="T20" fmla="*/ 732 w 533"/>
                  <a:gd name="T21" fmla="*/ 112 h 214"/>
                  <a:gd name="T22" fmla="*/ 719 w 533"/>
                  <a:gd name="T23" fmla="*/ 124 h 214"/>
                  <a:gd name="T24" fmla="*/ 743 w 533"/>
                  <a:gd name="T25" fmla="*/ 134 h 214"/>
                  <a:gd name="T26" fmla="*/ 709 w 533"/>
                  <a:gd name="T27" fmla="*/ 145 h 214"/>
                  <a:gd name="T28" fmla="*/ 702 w 533"/>
                  <a:gd name="T29" fmla="*/ 147 h 214"/>
                  <a:gd name="T30" fmla="*/ 645 w 533"/>
                  <a:gd name="T31" fmla="*/ 147 h 214"/>
                  <a:gd name="T32" fmla="*/ 580 w 533"/>
                  <a:gd name="T33" fmla="*/ 155 h 214"/>
                  <a:gd name="T34" fmla="*/ 444 w 533"/>
                  <a:gd name="T35" fmla="*/ 143 h 214"/>
                  <a:gd name="T36" fmla="*/ 330 w 533"/>
                  <a:gd name="T37" fmla="*/ 143 h 214"/>
                  <a:gd name="T38" fmla="*/ 262 w 533"/>
                  <a:gd name="T39" fmla="*/ 125 h 214"/>
                  <a:gd name="T40" fmla="*/ 127 w 533"/>
                  <a:gd name="T41" fmla="*/ 105 h 214"/>
                  <a:gd name="T42" fmla="*/ 105 w 533"/>
                  <a:gd name="T43" fmla="*/ 76 h 214"/>
                  <a:gd name="T44" fmla="*/ 79 w 533"/>
                  <a:gd name="T45" fmla="*/ 55 h 214"/>
                  <a:gd name="T46" fmla="*/ 26 w 533"/>
                  <a:gd name="T47" fmla="*/ 53 h 214"/>
                  <a:gd name="T48" fmla="*/ 0 w 533"/>
                  <a:gd name="T49" fmla="*/ 53 h 214"/>
                  <a:gd name="T50" fmla="*/ 5 w 533"/>
                  <a:gd name="T51" fmla="*/ 53 h 214"/>
                  <a:gd name="T52" fmla="*/ 83 w 533"/>
                  <a:gd name="T53" fmla="*/ 30 h 214"/>
                  <a:gd name="T54" fmla="*/ 156 w 533"/>
                  <a:gd name="T55" fmla="*/ 34 h 214"/>
                  <a:gd name="T56" fmla="*/ 185 w 533"/>
                  <a:gd name="T57" fmla="*/ 44 h 214"/>
                  <a:gd name="T58" fmla="*/ 256 w 533"/>
                  <a:gd name="T59" fmla="*/ 42 h 214"/>
                  <a:gd name="T60" fmla="*/ 254 w 533"/>
                  <a:gd name="T61" fmla="*/ 29 h 214"/>
                  <a:gd name="T62" fmla="*/ 234 w 533"/>
                  <a:gd name="T63" fmla="*/ 14 h 214"/>
                  <a:gd name="T64" fmla="*/ 257 w 533"/>
                  <a:gd name="T65" fmla="*/ 0 h 214"/>
                  <a:gd name="T66" fmla="*/ 340 w 533"/>
                  <a:gd name="T67" fmla="*/ 14 h 214"/>
                  <a:gd name="T68" fmla="*/ 387 w 533"/>
                  <a:gd name="T69" fmla="*/ 35 h 214"/>
                  <a:gd name="T70" fmla="*/ 457 w 533"/>
                  <a:gd name="T71" fmla="*/ 32 h 214"/>
                  <a:gd name="T72" fmla="*/ 594 w 533"/>
                  <a:gd name="T73" fmla="*/ 53 h 214"/>
                  <a:gd name="T74" fmla="*/ 594 w 533"/>
                  <a:gd name="T75" fmla="*/ 53 h 214"/>
                  <a:gd name="T76" fmla="*/ 669 w 533"/>
                  <a:gd name="T77" fmla="*/ 51 h 214"/>
                  <a:gd name="T78" fmla="*/ 702 w 533"/>
                  <a:gd name="T79" fmla="*/ 38 h 214"/>
                  <a:gd name="T80" fmla="*/ 756 w 533"/>
                  <a:gd name="T81" fmla="*/ 44 h 214"/>
                  <a:gd name="T82" fmla="*/ 749 w 533"/>
                  <a:gd name="T83" fmla="*/ 53 h 214"/>
                  <a:gd name="T84" fmla="*/ 749 w 533"/>
                  <a:gd name="T85" fmla="*/ 53 h 214"/>
                  <a:gd name="T86" fmla="*/ 749 w 533"/>
                  <a:gd name="T87" fmla="*/ 53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3"/>
                  <a:gd name="T133" fmla="*/ 0 h 214"/>
                  <a:gd name="T134" fmla="*/ 533 w 533"/>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3" h="214">
                    <a:moveTo>
                      <a:pt x="445" y="57"/>
                    </a:moveTo>
                    <a:lnTo>
                      <a:pt x="464" y="90"/>
                    </a:lnTo>
                    <a:lnTo>
                      <a:pt x="484" y="92"/>
                    </a:lnTo>
                    <a:lnTo>
                      <a:pt x="503" y="85"/>
                    </a:lnTo>
                    <a:lnTo>
                      <a:pt x="522" y="94"/>
                    </a:lnTo>
                    <a:lnTo>
                      <a:pt x="532" y="110"/>
                    </a:lnTo>
                    <a:lnTo>
                      <a:pt x="492" y="112"/>
                    </a:lnTo>
                    <a:lnTo>
                      <a:pt x="482" y="129"/>
                    </a:lnTo>
                    <a:lnTo>
                      <a:pt x="470" y="135"/>
                    </a:lnTo>
                    <a:lnTo>
                      <a:pt x="458" y="148"/>
                    </a:lnTo>
                    <a:lnTo>
                      <a:pt x="436" y="143"/>
                    </a:lnTo>
                    <a:lnTo>
                      <a:pt x="428" y="155"/>
                    </a:lnTo>
                    <a:lnTo>
                      <a:pt x="442" y="170"/>
                    </a:lnTo>
                    <a:lnTo>
                      <a:pt x="423" y="193"/>
                    </a:lnTo>
                    <a:lnTo>
                      <a:pt x="418" y="196"/>
                    </a:lnTo>
                    <a:lnTo>
                      <a:pt x="383" y="197"/>
                    </a:lnTo>
                    <a:lnTo>
                      <a:pt x="346" y="213"/>
                    </a:lnTo>
                    <a:lnTo>
                      <a:pt x="264" y="188"/>
                    </a:lnTo>
                    <a:lnTo>
                      <a:pt x="198" y="189"/>
                    </a:lnTo>
                    <a:lnTo>
                      <a:pt x="156" y="156"/>
                    </a:lnTo>
                    <a:lnTo>
                      <a:pt x="77" y="136"/>
                    </a:lnTo>
                    <a:lnTo>
                      <a:pt x="66" y="107"/>
                    </a:lnTo>
                    <a:lnTo>
                      <a:pt x="48" y="86"/>
                    </a:lnTo>
                    <a:lnTo>
                      <a:pt x="26" y="84"/>
                    </a:lnTo>
                    <a:lnTo>
                      <a:pt x="0" y="64"/>
                    </a:lnTo>
                    <a:lnTo>
                      <a:pt x="5" y="54"/>
                    </a:lnTo>
                    <a:lnTo>
                      <a:pt x="52" y="30"/>
                    </a:lnTo>
                    <a:lnTo>
                      <a:pt x="92" y="34"/>
                    </a:lnTo>
                    <a:lnTo>
                      <a:pt x="111" y="44"/>
                    </a:lnTo>
                    <a:lnTo>
                      <a:pt x="151" y="42"/>
                    </a:lnTo>
                    <a:lnTo>
                      <a:pt x="150" y="29"/>
                    </a:lnTo>
                    <a:lnTo>
                      <a:pt x="140" y="14"/>
                    </a:lnTo>
                    <a:lnTo>
                      <a:pt x="152" y="0"/>
                    </a:lnTo>
                    <a:lnTo>
                      <a:pt x="202" y="14"/>
                    </a:lnTo>
                    <a:lnTo>
                      <a:pt x="231" y="35"/>
                    </a:lnTo>
                    <a:lnTo>
                      <a:pt x="271" y="32"/>
                    </a:lnTo>
                    <a:lnTo>
                      <a:pt x="354" y="58"/>
                    </a:lnTo>
                    <a:lnTo>
                      <a:pt x="398" y="51"/>
                    </a:lnTo>
                    <a:lnTo>
                      <a:pt x="418" y="38"/>
                    </a:lnTo>
                    <a:lnTo>
                      <a:pt x="449" y="44"/>
                    </a:lnTo>
                    <a:lnTo>
                      <a:pt x="445" y="5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49" name="Freeform 245"/>
              <p:cNvSpPr>
                <a:spLocks noChangeAspect="1"/>
              </p:cNvSpPr>
              <p:nvPr/>
            </p:nvSpPr>
            <p:spPr bwMode="auto">
              <a:xfrm>
                <a:off x="4871" y="1804"/>
                <a:ext cx="47" cy="56"/>
              </a:xfrm>
              <a:custGeom>
                <a:avLst/>
                <a:gdLst>
                  <a:gd name="T0" fmla="*/ 0 w 46"/>
                  <a:gd name="T1" fmla="*/ 11 h 57"/>
                  <a:gd name="T2" fmla="*/ 8 w 46"/>
                  <a:gd name="T3" fmla="*/ 21 h 57"/>
                  <a:gd name="T4" fmla="*/ 16 w 46"/>
                  <a:gd name="T5" fmla="*/ 21 h 57"/>
                  <a:gd name="T6" fmla="*/ 14 w 46"/>
                  <a:gd name="T7" fmla="*/ 14 h 57"/>
                  <a:gd name="T8" fmla="*/ 20 w 46"/>
                  <a:gd name="T9" fmla="*/ 21 h 57"/>
                  <a:gd name="T10" fmla="*/ 57 w 46"/>
                  <a:gd name="T11" fmla="*/ 28 h 57"/>
                  <a:gd name="T12" fmla="*/ 68 w 46"/>
                  <a:gd name="T13" fmla="*/ 28 h 57"/>
                  <a:gd name="T14" fmla="*/ 83 w 46"/>
                  <a:gd name="T15" fmla="*/ 28 h 57"/>
                  <a:gd name="T16" fmla="*/ 83 w 46"/>
                  <a:gd name="T17" fmla="*/ 19 h 57"/>
                  <a:gd name="T18" fmla="*/ 64 w 46"/>
                  <a:gd name="T19" fmla="*/ 3 h 57"/>
                  <a:gd name="T20" fmla="*/ 11 w 46"/>
                  <a:gd name="T21" fmla="*/ 0 h 57"/>
                  <a:gd name="T22" fmla="*/ 0 w 46"/>
                  <a:gd name="T23" fmla="*/ 11 h 57"/>
                  <a:gd name="T24" fmla="*/ 0 w 46"/>
                  <a:gd name="T25" fmla="*/ 11 h 57"/>
                  <a:gd name="T26" fmla="*/ 0 w 46"/>
                  <a:gd name="T27" fmla="*/ 11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7"/>
                  <a:gd name="T44" fmla="*/ 46 w 4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7">
                    <a:moveTo>
                      <a:pt x="0" y="11"/>
                    </a:moveTo>
                    <a:lnTo>
                      <a:pt x="8" y="21"/>
                    </a:lnTo>
                    <a:lnTo>
                      <a:pt x="16" y="21"/>
                    </a:lnTo>
                    <a:lnTo>
                      <a:pt x="14" y="14"/>
                    </a:lnTo>
                    <a:lnTo>
                      <a:pt x="20" y="21"/>
                    </a:lnTo>
                    <a:lnTo>
                      <a:pt x="26" y="52"/>
                    </a:lnTo>
                    <a:lnTo>
                      <a:pt x="37" y="56"/>
                    </a:lnTo>
                    <a:lnTo>
                      <a:pt x="45" y="48"/>
                    </a:lnTo>
                    <a:lnTo>
                      <a:pt x="45" y="19"/>
                    </a:lnTo>
                    <a:lnTo>
                      <a:pt x="33" y="3"/>
                    </a:lnTo>
                    <a:lnTo>
                      <a:pt x="11"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0" name="Freeform 246"/>
              <p:cNvSpPr>
                <a:spLocks noChangeAspect="1"/>
              </p:cNvSpPr>
              <p:nvPr/>
            </p:nvSpPr>
            <p:spPr bwMode="auto">
              <a:xfrm>
                <a:off x="4918" y="1794"/>
                <a:ext cx="39" cy="31"/>
              </a:xfrm>
              <a:custGeom>
                <a:avLst/>
                <a:gdLst>
                  <a:gd name="T0" fmla="*/ 0 w 39"/>
                  <a:gd name="T1" fmla="*/ 16 h 32"/>
                  <a:gd name="T2" fmla="*/ 16 w 39"/>
                  <a:gd name="T3" fmla="*/ 16 h 32"/>
                  <a:gd name="T4" fmla="*/ 18 w 39"/>
                  <a:gd name="T5" fmla="*/ 16 h 32"/>
                  <a:gd name="T6" fmla="*/ 26 w 39"/>
                  <a:gd name="T7" fmla="*/ 15 h 32"/>
                  <a:gd name="T8" fmla="*/ 33 w 39"/>
                  <a:gd name="T9" fmla="*/ 16 h 32"/>
                  <a:gd name="T10" fmla="*/ 38 w 39"/>
                  <a:gd name="T11" fmla="*/ 10 h 32"/>
                  <a:gd name="T12" fmla="*/ 33 w 39"/>
                  <a:gd name="T13" fmla="*/ 2 h 32"/>
                  <a:gd name="T14" fmla="*/ 16 w 39"/>
                  <a:gd name="T15" fmla="*/ 0 h 32"/>
                  <a:gd name="T16" fmla="*/ 15 w 39"/>
                  <a:gd name="T17" fmla="*/ 8 h 32"/>
                  <a:gd name="T18" fmla="*/ 6 w 39"/>
                  <a:gd name="T19" fmla="*/ 4 h 32"/>
                  <a:gd name="T20" fmla="*/ 0 w 39"/>
                  <a:gd name="T21" fmla="*/ 16 h 32"/>
                  <a:gd name="T22" fmla="*/ 0 w 39"/>
                  <a:gd name="T23" fmla="*/ 16 h 32"/>
                  <a:gd name="T24" fmla="*/ 0 w 39"/>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2"/>
                  <a:gd name="T41" fmla="*/ 39 w 39"/>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2">
                    <a:moveTo>
                      <a:pt x="0" y="18"/>
                    </a:moveTo>
                    <a:lnTo>
                      <a:pt x="16" y="31"/>
                    </a:lnTo>
                    <a:lnTo>
                      <a:pt x="18" y="19"/>
                    </a:lnTo>
                    <a:lnTo>
                      <a:pt x="26" y="15"/>
                    </a:lnTo>
                    <a:lnTo>
                      <a:pt x="33" y="21"/>
                    </a:lnTo>
                    <a:lnTo>
                      <a:pt x="38" y="10"/>
                    </a:lnTo>
                    <a:lnTo>
                      <a:pt x="33" y="2"/>
                    </a:lnTo>
                    <a:lnTo>
                      <a:pt x="16" y="0"/>
                    </a:lnTo>
                    <a:lnTo>
                      <a:pt x="15" y="8"/>
                    </a:lnTo>
                    <a:lnTo>
                      <a:pt x="6" y="4"/>
                    </a:lnTo>
                    <a:lnTo>
                      <a:pt x="0"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1" name="Freeform 247"/>
              <p:cNvSpPr>
                <a:spLocks noChangeAspect="1"/>
              </p:cNvSpPr>
              <p:nvPr/>
            </p:nvSpPr>
            <p:spPr bwMode="auto">
              <a:xfrm>
                <a:off x="4888" y="1646"/>
                <a:ext cx="162" cy="167"/>
              </a:xfrm>
              <a:custGeom>
                <a:avLst/>
                <a:gdLst>
                  <a:gd name="T0" fmla="*/ 0 w 159"/>
                  <a:gd name="T1" fmla="*/ 106 h 169"/>
                  <a:gd name="T2" fmla="*/ 2 w 159"/>
                  <a:gd name="T3" fmla="*/ 111 h 169"/>
                  <a:gd name="T4" fmla="*/ 22 w 159"/>
                  <a:gd name="T5" fmla="*/ 111 h 169"/>
                  <a:gd name="T6" fmla="*/ 25 w 159"/>
                  <a:gd name="T7" fmla="*/ 107 h 169"/>
                  <a:gd name="T8" fmla="*/ 96 w 159"/>
                  <a:gd name="T9" fmla="*/ 101 h 169"/>
                  <a:gd name="T10" fmla="*/ 132 w 159"/>
                  <a:gd name="T11" fmla="*/ 101 h 169"/>
                  <a:gd name="T12" fmla="*/ 134 w 159"/>
                  <a:gd name="T13" fmla="*/ 111 h 169"/>
                  <a:gd name="T14" fmla="*/ 164 w 159"/>
                  <a:gd name="T15" fmla="*/ 116 h 169"/>
                  <a:gd name="T16" fmla="*/ 178 w 159"/>
                  <a:gd name="T17" fmla="*/ 106 h 169"/>
                  <a:gd name="T18" fmla="*/ 166 w 159"/>
                  <a:gd name="T19" fmla="*/ 103 h 169"/>
                  <a:gd name="T20" fmla="*/ 167 w 159"/>
                  <a:gd name="T21" fmla="*/ 99 h 169"/>
                  <a:gd name="T22" fmla="*/ 187 w 159"/>
                  <a:gd name="T23" fmla="*/ 103 h 169"/>
                  <a:gd name="T24" fmla="*/ 215 w 159"/>
                  <a:gd name="T25" fmla="*/ 103 h 169"/>
                  <a:gd name="T26" fmla="*/ 228 w 159"/>
                  <a:gd name="T27" fmla="*/ 98 h 169"/>
                  <a:gd name="T28" fmla="*/ 240 w 159"/>
                  <a:gd name="T29" fmla="*/ 103 h 169"/>
                  <a:gd name="T30" fmla="*/ 239 w 159"/>
                  <a:gd name="T31" fmla="*/ 96 h 169"/>
                  <a:gd name="T32" fmla="*/ 255 w 159"/>
                  <a:gd name="T33" fmla="*/ 93 h 169"/>
                  <a:gd name="T34" fmla="*/ 262 w 159"/>
                  <a:gd name="T35" fmla="*/ 100 h 169"/>
                  <a:gd name="T36" fmla="*/ 274 w 159"/>
                  <a:gd name="T37" fmla="*/ 97 h 169"/>
                  <a:gd name="T38" fmla="*/ 280 w 159"/>
                  <a:gd name="T39" fmla="*/ 87 h 169"/>
                  <a:gd name="T40" fmla="*/ 244 w 159"/>
                  <a:gd name="T41" fmla="*/ 42 h 169"/>
                  <a:gd name="T42" fmla="*/ 245 w 159"/>
                  <a:gd name="T43" fmla="*/ 42 h 169"/>
                  <a:gd name="T44" fmla="*/ 257 w 159"/>
                  <a:gd name="T45" fmla="*/ 42 h 169"/>
                  <a:gd name="T46" fmla="*/ 252 w 159"/>
                  <a:gd name="T47" fmla="*/ 42 h 169"/>
                  <a:gd name="T48" fmla="*/ 192 w 159"/>
                  <a:gd name="T49" fmla="*/ 3 h 169"/>
                  <a:gd name="T50" fmla="*/ 173 w 159"/>
                  <a:gd name="T51" fmla="*/ 0 h 169"/>
                  <a:gd name="T52" fmla="*/ 191 w 159"/>
                  <a:gd name="T53" fmla="*/ 12 h 169"/>
                  <a:gd name="T54" fmla="*/ 166 w 159"/>
                  <a:gd name="T55" fmla="*/ 7 h 169"/>
                  <a:gd name="T56" fmla="*/ 191 w 159"/>
                  <a:gd name="T57" fmla="*/ 42 h 169"/>
                  <a:gd name="T58" fmla="*/ 181 w 159"/>
                  <a:gd name="T59" fmla="*/ 53 h 169"/>
                  <a:gd name="T60" fmla="*/ 151 w 159"/>
                  <a:gd name="T61" fmla="*/ 67 h 169"/>
                  <a:gd name="T62" fmla="*/ 140 w 159"/>
                  <a:gd name="T63" fmla="*/ 51 h 169"/>
                  <a:gd name="T64" fmla="*/ 130 w 159"/>
                  <a:gd name="T65" fmla="*/ 57 h 169"/>
                  <a:gd name="T66" fmla="*/ 134 w 159"/>
                  <a:gd name="T67" fmla="*/ 89 h 169"/>
                  <a:gd name="T68" fmla="*/ 126 w 159"/>
                  <a:gd name="T69" fmla="*/ 93 h 169"/>
                  <a:gd name="T70" fmla="*/ 104 w 159"/>
                  <a:gd name="T71" fmla="*/ 87 h 169"/>
                  <a:gd name="T72" fmla="*/ 21 w 159"/>
                  <a:gd name="T73" fmla="*/ 93 h 169"/>
                  <a:gd name="T74" fmla="*/ 0 w 159"/>
                  <a:gd name="T75" fmla="*/ 106 h 169"/>
                  <a:gd name="T76" fmla="*/ 0 w 159"/>
                  <a:gd name="T77" fmla="*/ 106 h 169"/>
                  <a:gd name="T78" fmla="*/ 0 w 159"/>
                  <a:gd name="T79" fmla="*/ 106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69"/>
                  <a:gd name="T122" fmla="*/ 159 w 159"/>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69">
                    <a:moveTo>
                      <a:pt x="0" y="148"/>
                    </a:moveTo>
                    <a:lnTo>
                      <a:pt x="2" y="158"/>
                    </a:lnTo>
                    <a:lnTo>
                      <a:pt x="22" y="158"/>
                    </a:lnTo>
                    <a:lnTo>
                      <a:pt x="25" y="150"/>
                    </a:lnTo>
                    <a:lnTo>
                      <a:pt x="57" y="138"/>
                    </a:lnTo>
                    <a:lnTo>
                      <a:pt x="75" y="139"/>
                    </a:lnTo>
                    <a:lnTo>
                      <a:pt x="76" y="158"/>
                    </a:lnTo>
                    <a:lnTo>
                      <a:pt x="92" y="168"/>
                    </a:lnTo>
                    <a:lnTo>
                      <a:pt x="101" y="148"/>
                    </a:lnTo>
                    <a:lnTo>
                      <a:pt x="93" y="143"/>
                    </a:lnTo>
                    <a:lnTo>
                      <a:pt x="94" y="134"/>
                    </a:lnTo>
                    <a:lnTo>
                      <a:pt x="107" y="143"/>
                    </a:lnTo>
                    <a:lnTo>
                      <a:pt x="121" y="143"/>
                    </a:lnTo>
                    <a:lnTo>
                      <a:pt x="128" y="133"/>
                    </a:lnTo>
                    <a:lnTo>
                      <a:pt x="134" y="143"/>
                    </a:lnTo>
                    <a:lnTo>
                      <a:pt x="133" y="129"/>
                    </a:lnTo>
                    <a:lnTo>
                      <a:pt x="143" y="124"/>
                    </a:lnTo>
                    <a:lnTo>
                      <a:pt x="147" y="136"/>
                    </a:lnTo>
                    <a:lnTo>
                      <a:pt x="154" y="130"/>
                    </a:lnTo>
                    <a:lnTo>
                      <a:pt x="158" y="118"/>
                    </a:lnTo>
                    <a:lnTo>
                      <a:pt x="136" y="70"/>
                    </a:lnTo>
                    <a:lnTo>
                      <a:pt x="137" y="65"/>
                    </a:lnTo>
                    <a:lnTo>
                      <a:pt x="144" y="65"/>
                    </a:lnTo>
                    <a:lnTo>
                      <a:pt x="141" y="48"/>
                    </a:lnTo>
                    <a:lnTo>
                      <a:pt x="110" y="3"/>
                    </a:lnTo>
                    <a:lnTo>
                      <a:pt x="98" y="0"/>
                    </a:lnTo>
                    <a:lnTo>
                      <a:pt x="109" y="12"/>
                    </a:lnTo>
                    <a:lnTo>
                      <a:pt x="93" y="7"/>
                    </a:lnTo>
                    <a:lnTo>
                      <a:pt x="109" y="52"/>
                    </a:lnTo>
                    <a:lnTo>
                      <a:pt x="103" y="84"/>
                    </a:lnTo>
                    <a:lnTo>
                      <a:pt x="83" y="98"/>
                    </a:lnTo>
                    <a:lnTo>
                      <a:pt x="78" y="82"/>
                    </a:lnTo>
                    <a:lnTo>
                      <a:pt x="74" y="88"/>
                    </a:lnTo>
                    <a:lnTo>
                      <a:pt x="76" y="120"/>
                    </a:lnTo>
                    <a:lnTo>
                      <a:pt x="72" y="124"/>
                    </a:lnTo>
                    <a:lnTo>
                      <a:pt x="61" y="118"/>
                    </a:lnTo>
                    <a:lnTo>
                      <a:pt x="21" y="124"/>
                    </a:lnTo>
                    <a:lnTo>
                      <a:pt x="0" y="14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2" name="Freeform 248"/>
              <p:cNvSpPr>
                <a:spLocks noChangeAspect="1"/>
              </p:cNvSpPr>
              <p:nvPr/>
            </p:nvSpPr>
            <p:spPr bwMode="auto">
              <a:xfrm>
                <a:off x="4950" y="1564"/>
                <a:ext cx="100" cy="84"/>
              </a:xfrm>
              <a:custGeom>
                <a:avLst/>
                <a:gdLst>
                  <a:gd name="T0" fmla="*/ 7 w 98"/>
                  <a:gd name="T1" fmla="*/ 29 h 86"/>
                  <a:gd name="T2" fmla="*/ 23 w 98"/>
                  <a:gd name="T3" fmla="*/ 43 h 86"/>
                  <a:gd name="T4" fmla="*/ 68 w 98"/>
                  <a:gd name="T5" fmla="*/ 39 h 86"/>
                  <a:gd name="T6" fmla="*/ 17 w 98"/>
                  <a:gd name="T7" fmla="*/ 32 h 86"/>
                  <a:gd name="T8" fmla="*/ 60 w 98"/>
                  <a:gd name="T9" fmla="*/ 33 h 86"/>
                  <a:gd name="T10" fmla="*/ 72 w 98"/>
                  <a:gd name="T11" fmla="*/ 29 h 86"/>
                  <a:gd name="T12" fmla="*/ 133 w 98"/>
                  <a:gd name="T13" fmla="*/ 37 h 86"/>
                  <a:gd name="T14" fmla="*/ 144 w 98"/>
                  <a:gd name="T15" fmla="*/ 21 h 86"/>
                  <a:gd name="T16" fmla="*/ 159 w 98"/>
                  <a:gd name="T17" fmla="*/ 22 h 86"/>
                  <a:gd name="T18" fmla="*/ 178 w 98"/>
                  <a:gd name="T19" fmla="*/ 21 h 86"/>
                  <a:gd name="T20" fmla="*/ 163 w 98"/>
                  <a:gd name="T21" fmla="*/ 21 h 86"/>
                  <a:gd name="T22" fmla="*/ 148 w 98"/>
                  <a:gd name="T23" fmla="*/ 21 h 86"/>
                  <a:gd name="T24" fmla="*/ 147 w 98"/>
                  <a:gd name="T25" fmla="*/ 21 h 86"/>
                  <a:gd name="T26" fmla="*/ 133 w 98"/>
                  <a:gd name="T27" fmla="*/ 21 h 86"/>
                  <a:gd name="T28" fmla="*/ 88 w 98"/>
                  <a:gd name="T29" fmla="*/ 21 h 86"/>
                  <a:gd name="T30" fmla="*/ 5 w 98"/>
                  <a:gd name="T31" fmla="*/ 0 h 86"/>
                  <a:gd name="T32" fmla="*/ 0 w 98"/>
                  <a:gd name="T33" fmla="*/ 7 h 86"/>
                  <a:gd name="T34" fmla="*/ 12 w 98"/>
                  <a:gd name="T35" fmla="*/ 15 h 86"/>
                  <a:gd name="T36" fmla="*/ 23 w 98"/>
                  <a:gd name="T37" fmla="*/ 21 h 86"/>
                  <a:gd name="T38" fmla="*/ 7 w 98"/>
                  <a:gd name="T39" fmla="*/ 21 h 86"/>
                  <a:gd name="T40" fmla="*/ 13 w 98"/>
                  <a:gd name="T41" fmla="*/ 22 h 86"/>
                  <a:gd name="T42" fmla="*/ 7 w 98"/>
                  <a:gd name="T43" fmla="*/ 29 h 86"/>
                  <a:gd name="T44" fmla="*/ 7 w 98"/>
                  <a:gd name="T45" fmla="*/ 29 h 86"/>
                  <a:gd name="T46" fmla="*/ 7 w 98"/>
                  <a:gd name="T47" fmla="*/ 29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86"/>
                  <a:gd name="T74" fmla="*/ 98 w 9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86">
                    <a:moveTo>
                      <a:pt x="7" y="60"/>
                    </a:moveTo>
                    <a:lnTo>
                      <a:pt x="23" y="85"/>
                    </a:lnTo>
                    <a:lnTo>
                      <a:pt x="37" y="76"/>
                    </a:lnTo>
                    <a:lnTo>
                      <a:pt x="17" y="63"/>
                    </a:lnTo>
                    <a:lnTo>
                      <a:pt x="29" y="65"/>
                    </a:lnTo>
                    <a:lnTo>
                      <a:pt x="41" y="60"/>
                    </a:lnTo>
                    <a:lnTo>
                      <a:pt x="71" y="73"/>
                    </a:lnTo>
                    <a:lnTo>
                      <a:pt x="75" y="52"/>
                    </a:lnTo>
                    <a:lnTo>
                      <a:pt x="85" y="53"/>
                    </a:lnTo>
                    <a:lnTo>
                      <a:pt x="97" y="43"/>
                    </a:lnTo>
                    <a:lnTo>
                      <a:pt x="88" y="45"/>
                    </a:lnTo>
                    <a:lnTo>
                      <a:pt x="78" y="37"/>
                    </a:lnTo>
                    <a:lnTo>
                      <a:pt x="77" y="27"/>
                    </a:lnTo>
                    <a:lnTo>
                      <a:pt x="71" y="33"/>
                    </a:lnTo>
                    <a:lnTo>
                      <a:pt x="50" y="29"/>
                    </a:lnTo>
                    <a:lnTo>
                      <a:pt x="5" y="0"/>
                    </a:lnTo>
                    <a:lnTo>
                      <a:pt x="0" y="7"/>
                    </a:lnTo>
                    <a:lnTo>
                      <a:pt x="12" y="15"/>
                    </a:lnTo>
                    <a:lnTo>
                      <a:pt x="23" y="49"/>
                    </a:lnTo>
                    <a:lnTo>
                      <a:pt x="7" y="47"/>
                    </a:lnTo>
                    <a:lnTo>
                      <a:pt x="13" y="53"/>
                    </a:lnTo>
                    <a:lnTo>
                      <a:pt x="7" y="6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3" name="Freeform 249"/>
              <p:cNvSpPr>
                <a:spLocks noChangeAspect="1"/>
              </p:cNvSpPr>
              <p:nvPr/>
            </p:nvSpPr>
            <p:spPr bwMode="auto">
              <a:xfrm>
                <a:off x="5008" y="2504"/>
                <a:ext cx="190" cy="182"/>
              </a:xfrm>
              <a:custGeom>
                <a:avLst/>
                <a:gdLst>
                  <a:gd name="T0" fmla="*/ 299 w 187"/>
                  <a:gd name="T1" fmla="*/ 112 h 185"/>
                  <a:gd name="T2" fmla="*/ 265 w 187"/>
                  <a:gd name="T3" fmla="*/ 95 h 185"/>
                  <a:gd name="T4" fmla="*/ 192 w 187"/>
                  <a:gd name="T5" fmla="*/ 100 h 185"/>
                  <a:gd name="T6" fmla="*/ 210 w 187"/>
                  <a:gd name="T7" fmla="*/ 88 h 185"/>
                  <a:gd name="T8" fmla="*/ 224 w 187"/>
                  <a:gd name="T9" fmla="*/ 86 h 185"/>
                  <a:gd name="T10" fmla="*/ 213 w 187"/>
                  <a:gd name="T11" fmla="*/ 69 h 185"/>
                  <a:gd name="T12" fmla="*/ 189 w 187"/>
                  <a:gd name="T13" fmla="*/ 64 h 185"/>
                  <a:gd name="T14" fmla="*/ 116 w 187"/>
                  <a:gd name="T15" fmla="*/ 52 h 185"/>
                  <a:gd name="T16" fmla="*/ 81 w 187"/>
                  <a:gd name="T17" fmla="*/ 35 h 185"/>
                  <a:gd name="T18" fmla="*/ 74 w 187"/>
                  <a:gd name="T19" fmla="*/ 45 h 185"/>
                  <a:gd name="T20" fmla="*/ 66 w 187"/>
                  <a:gd name="T21" fmla="*/ 45 h 185"/>
                  <a:gd name="T22" fmla="*/ 64 w 187"/>
                  <a:gd name="T23" fmla="*/ 30 h 185"/>
                  <a:gd name="T24" fmla="*/ 18 w 187"/>
                  <a:gd name="T25" fmla="*/ 30 h 185"/>
                  <a:gd name="T26" fmla="*/ 83 w 187"/>
                  <a:gd name="T27" fmla="*/ 30 h 185"/>
                  <a:gd name="T28" fmla="*/ 85 w 187"/>
                  <a:gd name="T29" fmla="*/ 30 h 185"/>
                  <a:gd name="T30" fmla="*/ 25 w 187"/>
                  <a:gd name="T31" fmla="*/ 30 h 185"/>
                  <a:gd name="T32" fmla="*/ 18 w 187"/>
                  <a:gd name="T33" fmla="*/ 30 h 185"/>
                  <a:gd name="T34" fmla="*/ 18 w 187"/>
                  <a:gd name="T35" fmla="*/ 26 h 185"/>
                  <a:gd name="T36" fmla="*/ 0 w 187"/>
                  <a:gd name="T37" fmla="*/ 22 h 185"/>
                  <a:gd name="T38" fmla="*/ 25 w 187"/>
                  <a:gd name="T39" fmla="*/ 0 h 185"/>
                  <a:gd name="T40" fmla="*/ 67 w 187"/>
                  <a:gd name="T41" fmla="*/ 0 h 185"/>
                  <a:gd name="T42" fmla="*/ 76 w 187"/>
                  <a:gd name="T43" fmla="*/ 7 h 185"/>
                  <a:gd name="T44" fmla="*/ 87 w 187"/>
                  <a:gd name="T45" fmla="*/ 7 h 185"/>
                  <a:gd name="T46" fmla="*/ 91 w 187"/>
                  <a:gd name="T47" fmla="*/ 30 h 185"/>
                  <a:gd name="T48" fmla="*/ 124 w 187"/>
                  <a:gd name="T49" fmla="*/ 31 h 185"/>
                  <a:gd name="T50" fmla="*/ 138 w 187"/>
                  <a:gd name="T51" fmla="*/ 31 h 185"/>
                  <a:gd name="T52" fmla="*/ 171 w 187"/>
                  <a:gd name="T53" fmla="*/ 30 h 185"/>
                  <a:gd name="T54" fmla="*/ 208 w 187"/>
                  <a:gd name="T55" fmla="*/ 23 h 185"/>
                  <a:gd name="T56" fmla="*/ 303 w 187"/>
                  <a:gd name="T57" fmla="*/ 30 h 185"/>
                  <a:gd name="T58" fmla="*/ 299 w 187"/>
                  <a:gd name="T59" fmla="*/ 112 h 185"/>
                  <a:gd name="T60" fmla="*/ 299 w 187"/>
                  <a:gd name="T61" fmla="*/ 112 h 185"/>
                  <a:gd name="T62" fmla="*/ 299 w 187"/>
                  <a:gd name="T63" fmla="*/ 112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184" y="184"/>
                    </a:moveTo>
                    <a:lnTo>
                      <a:pt x="161" y="159"/>
                    </a:lnTo>
                    <a:lnTo>
                      <a:pt x="118" y="167"/>
                    </a:lnTo>
                    <a:lnTo>
                      <a:pt x="130" y="146"/>
                    </a:lnTo>
                    <a:lnTo>
                      <a:pt x="139" y="143"/>
                    </a:lnTo>
                    <a:lnTo>
                      <a:pt x="132" y="109"/>
                    </a:lnTo>
                    <a:lnTo>
                      <a:pt x="116" y="98"/>
                    </a:lnTo>
                    <a:lnTo>
                      <a:pt x="74" y="83"/>
                    </a:lnTo>
                    <a:lnTo>
                      <a:pt x="50" y="66"/>
                    </a:lnTo>
                    <a:lnTo>
                      <a:pt x="43" y="76"/>
                    </a:lnTo>
                    <a:lnTo>
                      <a:pt x="35" y="76"/>
                    </a:lnTo>
                    <a:lnTo>
                      <a:pt x="33" y="61"/>
                    </a:lnTo>
                    <a:lnTo>
                      <a:pt x="18" y="52"/>
                    </a:lnTo>
                    <a:lnTo>
                      <a:pt x="52" y="45"/>
                    </a:lnTo>
                    <a:lnTo>
                      <a:pt x="54" y="35"/>
                    </a:lnTo>
                    <a:lnTo>
                      <a:pt x="25" y="41"/>
                    </a:lnTo>
                    <a:lnTo>
                      <a:pt x="18" y="35"/>
                    </a:lnTo>
                    <a:lnTo>
                      <a:pt x="18" y="26"/>
                    </a:lnTo>
                    <a:lnTo>
                      <a:pt x="0" y="22"/>
                    </a:lnTo>
                    <a:lnTo>
                      <a:pt x="25" y="0"/>
                    </a:lnTo>
                    <a:lnTo>
                      <a:pt x="36" y="0"/>
                    </a:lnTo>
                    <a:lnTo>
                      <a:pt x="45" y="7"/>
                    </a:lnTo>
                    <a:lnTo>
                      <a:pt x="56" y="7"/>
                    </a:lnTo>
                    <a:lnTo>
                      <a:pt x="60" y="42"/>
                    </a:lnTo>
                    <a:lnTo>
                      <a:pt x="78" y="62"/>
                    </a:lnTo>
                    <a:lnTo>
                      <a:pt x="85" y="62"/>
                    </a:lnTo>
                    <a:lnTo>
                      <a:pt x="104" y="37"/>
                    </a:lnTo>
                    <a:lnTo>
                      <a:pt x="129" y="23"/>
                    </a:lnTo>
                    <a:lnTo>
                      <a:pt x="186" y="50"/>
                    </a:lnTo>
                    <a:lnTo>
                      <a:pt x="184" y="18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4" name="Freeform 250"/>
              <p:cNvSpPr>
                <a:spLocks noChangeAspect="1"/>
              </p:cNvSpPr>
              <p:nvPr/>
            </p:nvSpPr>
            <p:spPr bwMode="auto">
              <a:xfrm>
                <a:off x="5195" y="2553"/>
                <a:ext cx="175" cy="164"/>
              </a:xfrm>
              <a:custGeom>
                <a:avLst/>
                <a:gdLst>
                  <a:gd name="T0" fmla="*/ 2 w 172"/>
                  <a:gd name="T1" fmla="*/ 0 h 166"/>
                  <a:gd name="T2" fmla="*/ 78 w 172"/>
                  <a:gd name="T3" fmla="*/ 15 h 166"/>
                  <a:gd name="T4" fmla="*/ 138 w 172"/>
                  <a:gd name="T5" fmla="*/ 36 h 166"/>
                  <a:gd name="T6" fmla="*/ 147 w 172"/>
                  <a:gd name="T7" fmla="*/ 41 h 166"/>
                  <a:gd name="T8" fmla="*/ 178 w 172"/>
                  <a:gd name="T9" fmla="*/ 41 h 166"/>
                  <a:gd name="T10" fmla="*/ 195 w 172"/>
                  <a:gd name="T11" fmla="*/ 41 h 166"/>
                  <a:gd name="T12" fmla="*/ 206 w 172"/>
                  <a:gd name="T13" fmla="*/ 41 h 166"/>
                  <a:gd name="T14" fmla="*/ 206 w 172"/>
                  <a:gd name="T15" fmla="*/ 51 h 166"/>
                  <a:gd name="T16" fmla="*/ 183 w 172"/>
                  <a:gd name="T17" fmla="*/ 54 h 166"/>
                  <a:gd name="T18" fmla="*/ 186 w 172"/>
                  <a:gd name="T19" fmla="*/ 62 h 166"/>
                  <a:gd name="T20" fmla="*/ 213 w 172"/>
                  <a:gd name="T21" fmla="*/ 78 h 166"/>
                  <a:gd name="T22" fmla="*/ 222 w 172"/>
                  <a:gd name="T23" fmla="*/ 97 h 166"/>
                  <a:gd name="T24" fmla="*/ 250 w 172"/>
                  <a:gd name="T25" fmla="*/ 95 h 166"/>
                  <a:gd name="T26" fmla="*/ 241 w 172"/>
                  <a:gd name="T27" fmla="*/ 100 h 166"/>
                  <a:gd name="T28" fmla="*/ 266 w 172"/>
                  <a:gd name="T29" fmla="*/ 102 h 166"/>
                  <a:gd name="T30" fmla="*/ 258 w 172"/>
                  <a:gd name="T31" fmla="*/ 106 h 166"/>
                  <a:gd name="T32" fmla="*/ 291 w 172"/>
                  <a:gd name="T33" fmla="*/ 108 h 166"/>
                  <a:gd name="T34" fmla="*/ 283 w 172"/>
                  <a:gd name="T35" fmla="*/ 112 h 166"/>
                  <a:gd name="T36" fmla="*/ 263 w 172"/>
                  <a:gd name="T37" fmla="*/ 113 h 166"/>
                  <a:gd name="T38" fmla="*/ 258 w 172"/>
                  <a:gd name="T39" fmla="*/ 110 h 166"/>
                  <a:gd name="T40" fmla="*/ 189 w 172"/>
                  <a:gd name="T41" fmla="*/ 106 h 166"/>
                  <a:gd name="T42" fmla="*/ 150 w 172"/>
                  <a:gd name="T43" fmla="*/ 78 h 166"/>
                  <a:gd name="T44" fmla="*/ 104 w 172"/>
                  <a:gd name="T45" fmla="*/ 68 h 166"/>
                  <a:gd name="T46" fmla="*/ 85 w 172"/>
                  <a:gd name="T47" fmla="*/ 68 h 166"/>
                  <a:gd name="T48" fmla="*/ 65 w 172"/>
                  <a:gd name="T49" fmla="*/ 86 h 166"/>
                  <a:gd name="T50" fmla="*/ 67 w 172"/>
                  <a:gd name="T51" fmla="*/ 94 h 166"/>
                  <a:gd name="T52" fmla="*/ 22 w 172"/>
                  <a:gd name="T53" fmla="*/ 98 h 166"/>
                  <a:gd name="T54" fmla="*/ 0 w 172"/>
                  <a:gd name="T55" fmla="*/ 98 h 166"/>
                  <a:gd name="T56" fmla="*/ 2 w 172"/>
                  <a:gd name="T57" fmla="*/ 0 h 166"/>
                  <a:gd name="T58" fmla="*/ 2 w 172"/>
                  <a:gd name="T59" fmla="*/ 0 h 166"/>
                  <a:gd name="T60" fmla="*/ 2 w 172"/>
                  <a:gd name="T61" fmla="*/ 0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2"/>
                  <a:gd name="T94" fmla="*/ 0 h 166"/>
                  <a:gd name="T95" fmla="*/ 172 w 172"/>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2" h="166">
                    <a:moveTo>
                      <a:pt x="2" y="0"/>
                    </a:moveTo>
                    <a:lnTo>
                      <a:pt x="47" y="15"/>
                    </a:lnTo>
                    <a:lnTo>
                      <a:pt x="81" y="36"/>
                    </a:lnTo>
                    <a:lnTo>
                      <a:pt x="85" y="57"/>
                    </a:lnTo>
                    <a:lnTo>
                      <a:pt x="105" y="66"/>
                    </a:lnTo>
                    <a:lnTo>
                      <a:pt x="116" y="64"/>
                    </a:lnTo>
                    <a:lnTo>
                      <a:pt x="123" y="72"/>
                    </a:lnTo>
                    <a:lnTo>
                      <a:pt x="123" y="82"/>
                    </a:lnTo>
                    <a:lnTo>
                      <a:pt x="108" y="85"/>
                    </a:lnTo>
                    <a:lnTo>
                      <a:pt x="110" y="93"/>
                    </a:lnTo>
                    <a:lnTo>
                      <a:pt x="126" y="109"/>
                    </a:lnTo>
                    <a:lnTo>
                      <a:pt x="131" y="132"/>
                    </a:lnTo>
                    <a:lnTo>
                      <a:pt x="145" y="129"/>
                    </a:lnTo>
                    <a:lnTo>
                      <a:pt x="140" y="138"/>
                    </a:lnTo>
                    <a:lnTo>
                      <a:pt x="156" y="142"/>
                    </a:lnTo>
                    <a:lnTo>
                      <a:pt x="151" y="150"/>
                    </a:lnTo>
                    <a:lnTo>
                      <a:pt x="171" y="154"/>
                    </a:lnTo>
                    <a:lnTo>
                      <a:pt x="166" y="162"/>
                    </a:lnTo>
                    <a:lnTo>
                      <a:pt x="154" y="165"/>
                    </a:lnTo>
                    <a:lnTo>
                      <a:pt x="151" y="159"/>
                    </a:lnTo>
                    <a:lnTo>
                      <a:pt x="112" y="151"/>
                    </a:lnTo>
                    <a:lnTo>
                      <a:pt x="86" y="109"/>
                    </a:lnTo>
                    <a:lnTo>
                      <a:pt x="64" y="99"/>
                    </a:lnTo>
                    <a:lnTo>
                      <a:pt x="54" y="99"/>
                    </a:lnTo>
                    <a:lnTo>
                      <a:pt x="34" y="117"/>
                    </a:lnTo>
                    <a:lnTo>
                      <a:pt x="36" y="126"/>
                    </a:lnTo>
                    <a:lnTo>
                      <a:pt x="22" y="135"/>
                    </a:lnTo>
                    <a:lnTo>
                      <a:pt x="0" y="134"/>
                    </a:lnTo>
                    <a:lnTo>
                      <a:pt x="2"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5" name="Freeform 251"/>
              <p:cNvSpPr>
                <a:spLocks noChangeAspect="1"/>
              </p:cNvSpPr>
              <p:nvPr/>
            </p:nvSpPr>
            <p:spPr bwMode="auto">
              <a:xfrm>
                <a:off x="4599" y="2406"/>
                <a:ext cx="189" cy="175"/>
              </a:xfrm>
              <a:custGeom>
                <a:avLst/>
                <a:gdLst>
                  <a:gd name="T0" fmla="*/ 218 w 186"/>
                  <a:gd name="T1" fmla="*/ 0 h 177"/>
                  <a:gd name="T2" fmla="*/ 200 w 186"/>
                  <a:gd name="T3" fmla="*/ 4 h 177"/>
                  <a:gd name="T4" fmla="*/ 171 w 186"/>
                  <a:gd name="T5" fmla="*/ 44 h 177"/>
                  <a:gd name="T6" fmla="*/ 139 w 186"/>
                  <a:gd name="T7" fmla="*/ 44 h 177"/>
                  <a:gd name="T8" fmla="*/ 92 w 186"/>
                  <a:gd name="T9" fmla="*/ 44 h 177"/>
                  <a:gd name="T10" fmla="*/ 84 w 186"/>
                  <a:gd name="T11" fmla="*/ 44 h 177"/>
                  <a:gd name="T12" fmla="*/ 26 w 186"/>
                  <a:gd name="T13" fmla="*/ 44 h 177"/>
                  <a:gd name="T14" fmla="*/ 10 w 186"/>
                  <a:gd name="T15" fmla="*/ 44 h 177"/>
                  <a:gd name="T16" fmla="*/ 0 w 186"/>
                  <a:gd name="T17" fmla="*/ 44 h 177"/>
                  <a:gd name="T18" fmla="*/ 7 w 186"/>
                  <a:gd name="T19" fmla="*/ 69 h 177"/>
                  <a:gd name="T20" fmla="*/ 21 w 186"/>
                  <a:gd name="T21" fmla="*/ 86 h 177"/>
                  <a:gd name="T22" fmla="*/ 26 w 186"/>
                  <a:gd name="T23" fmla="*/ 110 h 177"/>
                  <a:gd name="T24" fmla="*/ 83 w 186"/>
                  <a:gd name="T25" fmla="*/ 109 h 177"/>
                  <a:gd name="T26" fmla="*/ 84 w 186"/>
                  <a:gd name="T27" fmla="*/ 117 h 177"/>
                  <a:gd name="T28" fmla="*/ 125 w 186"/>
                  <a:gd name="T29" fmla="*/ 112 h 177"/>
                  <a:gd name="T30" fmla="*/ 147 w 186"/>
                  <a:gd name="T31" fmla="*/ 116 h 177"/>
                  <a:gd name="T32" fmla="*/ 162 w 186"/>
                  <a:gd name="T33" fmla="*/ 115 h 177"/>
                  <a:gd name="T34" fmla="*/ 174 w 186"/>
                  <a:gd name="T35" fmla="*/ 123 h 177"/>
                  <a:gd name="T36" fmla="*/ 183 w 186"/>
                  <a:gd name="T37" fmla="*/ 121 h 177"/>
                  <a:gd name="T38" fmla="*/ 213 w 186"/>
                  <a:gd name="T39" fmla="*/ 116 h 177"/>
                  <a:gd name="T40" fmla="*/ 231 w 186"/>
                  <a:gd name="T41" fmla="*/ 104 h 177"/>
                  <a:gd name="T42" fmla="*/ 219 w 186"/>
                  <a:gd name="T43" fmla="*/ 96 h 177"/>
                  <a:gd name="T44" fmla="*/ 251 w 186"/>
                  <a:gd name="T45" fmla="*/ 82 h 177"/>
                  <a:gd name="T46" fmla="*/ 270 w 186"/>
                  <a:gd name="T47" fmla="*/ 44 h 177"/>
                  <a:gd name="T48" fmla="*/ 302 w 186"/>
                  <a:gd name="T49" fmla="*/ 44 h 177"/>
                  <a:gd name="T50" fmla="*/ 270 w 186"/>
                  <a:gd name="T51" fmla="*/ 44 h 177"/>
                  <a:gd name="T52" fmla="*/ 275 w 186"/>
                  <a:gd name="T53" fmla="*/ 43 h 177"/>
                  <a:gd name="T54" fmla="*/ 259 w 186"/>
                  <a:gd name="T55" fmla="*/ 24 h 177"/>
                  <a:gd name="T56" fmla="*/ 262 w 186"/>
                  <a:gd name="T57" fmla="*/ 5 h 177"/>
                  <a:gd name="T58" fmla="*/ 218 w 186"/>
                  <a:gd name="T59" fmla="*/ 0 h 177"/>
                  <a:gd name="T60" fmla="*/ 218 w 186"/>
                  <a:gd name="T61" fmla="*/ 0 h 177"/>
                  <a:gd name="T62" fmla="*/ 218 w 186"/>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77"/>
                  <a:gd name="T98" fmla="*/ 186 w 186"/>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77">
                    <a:moveTo>
                      <a:pt x="135" y="0"/>
                    </a:moveTo>
                    <a:lnTo>
                      <a:pt x="123" y="4"/>
                    </a:lnTo>
                    <a:lnTo>
                      <a:pt x="104" y="56"/>
                    </a:lnTo>
                    <a:lnTo>
                      <a:pt x="85" y="66"/>
                    </a:lnTo>
                    <a:lnTo>
                      <a:pt x="61" y="59"/>
                    </a:lnTo>
                    <a:lnTo>
                      <a:pt x="53" y="70"/>
                    </a:lnTo>
                    <a:lnTo>
                      <a:pt x="26" y="70"/>
                    </a:lnTo>
                    <a:lnTo>
                      <a:pt x="10" y="50"/>
                    </a:lnTo>
                    <a:lnTo>
                      <a:pt x="0" y="70"/>
                    </a:lnTo>
                    <a:lnTo>
                      <a:pt x="7" y="100"/>
                    </a:lnTo>
                    <a:lnTo>
                      <a:pt x="21" y="117"/>
                    </a:lnTo>
                    <a:lnTo>
                      <a:pt x="26" y="151"/>
                    </a:lnTo>
                    <a:lnTo>
                      <a:pt x="52" y="148"/>
                    </a:lnTo>
                    <a:lnTo>
                      <a:pt x="53" y="164"/>
                    </a:lnTo>
                    <a:lnTo>
                      <a:pt x="78" y="155"/>
                    </a:lnTo>
                    <a:lnTo>
                      <a:pt x="89" y="163"/>
                    </a:lnTo>
                    <a:lnTo>
                      <a:pt x="98" y="160"/>
                    </a:lnTo>
                    <a:lnTo>
                      <a:pt x="106" y="176"/>
                    </a:lnTo>
                    <a:lnTo>
                      <a:pt x="112" y="173"/>
                    </a:lnTo>
                    <a:lnTo>
                      <a:pt x="132" y="163"/>
                    </a:lnTo>
                    <a:lnTo>
                      <a:pt x="142" y="139"/>
                    </a:lnTo>
                    <a:lnTo>
                      <a:pt x="136" y="127"/>
                    </a:lnTo>
                    <a:lnTo>
                      <a:pt x="152" y="113"/>
                    </a:lnTo>
                    <a:lnTo>
                      <a:pt x="164" y="74"/>
                    </a:lnTo>
                    <a:lnTo>
                      <a:pt x="185" y="73"/>
                    </a:lnTo>
                    <a:lnTo>
                      <a:pt x="164" y="50"/>
                    </a:lnTo>
                    <a:lnTo>
                      <a:pt x="168" y="43"/>
                    </a:lnTo>
                    <a:lnTo>
                      <a:pt x="156" y="24"/>
                    </a:lnTo>
                    <a:lnTo>
                      <a:pt x="158" y="5"/>
                    </a:lnTo>
                    <a:lnTo>
                      <a:pt x="135"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6" name="Freeform 252"/>
              <p:cNvSpPr>
                <a:spLocks noChangeAspect="1"/>
              </p:cNvSpPr>
              <p:nvPr/>
            </p:nvSpPr>
            <p:spPr bwMode="auto">
              <a:xfrm>
                <a:off x="4609" y="2352"/>
                <a:ext cx="181" cy="125"/>
              </a:xfrm>
              <a:custGeom>
                <a:avLst/>
                <a:gdLst>
                  <a:gd name="T0" fmla="*/ 278 w 178"/>
                  <a:gd name="T1" fmla="*/ 52 h 125"/>
                  <a:gd name="T2" fmla="*/ 266 w 178"/>
                  <a:gd name="T3" fmla="*/ 44 h 125"/>
                  <a:gd name="T4" fmla="*/ 295 w 178"/>
                  <a:gd name="T5" fmla="*/ 37 h 125"/>
                  <a:gd name="T6" fmla="*/ 253 w 178"/>
                  <a:gd name="T7" fmla="*/ 22 h 125"/>
                  <a:gd name="T8" fmla="*/ 250 w 178"/>
                  <a:gd name="T9" fmla="*/ 11 h 125"/>
                  <a:gd name="T10" fmla="*/ 221 w 178"/>
                  <a:gd name="T11" fmla="*/ 0 h 125"/>
                  <a:gd name="T12" fmla="*/ 177 w 178"/>
                  <a:gd name="T13" fmla="*/ 34 h 125"/>
                  <a:gd name="T14" fmla="*/ 171 w 178"/>
                  <a:gd name="T15" fmla="*/ 44 h 125"/>
                  <a:gd name="T16" fmla="*/ 177 w 178"/>
                  <a:gd name="T17" fmla="*/ 48 h 125"/>
                  <a:gd name="T18" fmla="*/ 171 w 178"/>
                  <a:gd name="T19" fmla="*/ 52 h 125"/>
                  <a:gd name="T20" fmla="*/ 162 w 178"/>
                  <a:gd name="T21" fmla="*/ 50 h 125"/>
                  <a:gd name="T22" fmla="*/ 156 w 178"/>
                  <a:gd name="T23" fmla="*/ 61 h 125"/>
                  <a:gd name="T24" fmla="*/ 137 w 178"/>
                  <a:gd name="T25" fmla="*/ 51 h 125"/>
                  <a:gd name="T26" fmla="*/ 87 w 178"/>
                  <a:gd name="T27" fmla="*/ 82 h 125"/>
                  <a:gd name="T28" fmla="*/ 68 w 178"/>
                  <a:gd name="T29" fmla="*/ 86 h 125"/>
                  <a:gd name="T30" fmla="*/ 61 w 178"/>
                  <a:gd name="T31" fmla="*/ 112 h 125"/>
                  <a:gd name="T32" fmla="*/ 0 w 178"/>
                  <a:gd name="T33" fmla="*/ 104 h 125"/>
                  <a:gd name="T34" fmla="*/ 16 w 178"/>
                  <a:gd name="T35" fmla="*/ 124 h 125"/>
                  <a:gd name="T36" fmla="*/ 74 w 178"/>
                  <a:gd name="T37" fmla="*/ 124 h 125"/>
                  <a:gd name="T38" fmla="*/ 82 w 178"/>
                  <a:gd name="T39" fmla="*/ 113 h 125"/>
                  <a:gd name="T40" fmla="*/ 123 w 178"/>
                  <a:gd name="T41" fmla="*/ 120 h 125"/>
                  <a:gd name="T42" fmla="*/ 159 w 178"/>
                  <a:gd name="T43" fmla="*/ 110 h 125"/>
                  <a:gd name="T44" fmla="*/ 188 w 178"/>
                  <a:gd name="T45" fmla="*/ 58 h 125"/>
                  <a:gd name="T46" fmla="*/ 206 w 178"/>
                  <a:gd name="T47" fmla="*/ 54 h 125"/>
                  <a:gd name="T48" fmla="*/ 250 w 178"/>
                  <a:gd name="T49" fmla="*/ 59 h 125"/>
                  <a:gd name="T50" fmla="*/ 278 w 178"/>
                  <a:gd name="T51" fmla="*/ 52 h 125"/>
                  <a:gd name="T52" fmla="*/ 278 w 178"/>
                  <a:gd name="T53" fmla="*/ 52 h 125"/>
                  <a:gd name="T54" fmla="*/ 278 w 178"/>
                  <a:gd name="T55" fmla="*/ 52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125"/>
                  <a:gd name="T86" fmla="*/ 178 w 178"/>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125">
                    <a:moveTo>
                      <a:pt x="166" y="52"/>
                    </a:moveTo>
                    <a:lnTo>
                      <a:pt x="159" y="44"/>
                    </a:lnTo>
                    <a:lnTo>
                      <a:pt x="177" y="37"/>
                    </a:lnTo>
                    <a:lnTo>
                      <a:pt x="149" y="22"/>
                    </a:lnTo>
                    <a:lnTo>
                      <a:pt x="148" y="11"/>
                    </a:lnTo>
                    <a:lnTo>
                      <a:pt x="133" y="0"/>
                    </a:lnTo>
                    <a:lnTo>
                      <a:pt x="106" y="34"/>
                    </a:lnTo>
                    <a:lnTo>
                      <a:pt x="102" y="44"/>
                    </a:lnTo>
                    <a:lnTo>
                      <a:pt x="106" y="48"/>
                    </a:lnTo>
                    <a:lnTo>
                      <a:pt x="102" y="52"/>
                    </a:lnTo>
                    <a:lnTo>
                      <a:pt x="96" y="50"/>
                    </a:lnTo>
                    <a:lnTo>
                      <a:pt x="92" y="61"/>
                    </a:lnTo>
                    <a:lnTo>
                      <a:pt x="82" y="51"/>
                    </a:lnTo>
                    <a:lnTo>
                      <a:pt x="56" y="82"/>
                    </a:lnTo>
                    <a:lnTo>
                      <a:pt x="37" y="86"/>
                    </a:lnTo>
                    <a:lnTo>
                      <a:pt x="30" y="112"/>
                    </a:lnTo>
                    <a:lnTo>
                      <a:pt x="0" y="104"/>
                    </a:lnTo>
                    <a:lnTo>
                      <a:pt x="16" y="124"/>
                    </a:lnTo>
                    <a:lnTo>
                      <a:pt x="43" y="124"/>
                    </a:lnTo>
                    <a:lnTo>
                      <a:pt x="51" y="113"/>
                    </a:lnTo>
                    <a:lnTo>
                      <a:pt x="75" y="120"/>
                    </a:lnTo>
                    <a:lnTo>
                      <a:pt x="94" y="110"/>
                    </a:lnTo>
                    <a:lnTo>
                      <a:pt x="113" y="58"/>
                    </a:lnTo>
                    <a:lnTo>
                      <a:pt x="125" y="54"/>
                    </a:lnTo>
                    <a:lnTo>
                      <a:pt x="148" y="59"/>
                    </a:lnTo>
                    <a:lnTo>
                      <a:pt x="166" y="5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7" name="Freeform 253"/>
              <p:cNvSpPr>
                <a:spLocks noChangeAspect="1"/>
              </p:cNvSpPr>
              <p:nvPr/>
            </p:nvSpPr>
            <p:spPr bwMode="auto">
              <a:xfrm>
                <a:off x="4692" y="2396"/>
                <a:ext cx="26" cy="18"/>
              </a:xfrm>
              <a:custGeom>
                <a:avLst/>
                <a:gdLst>
                  <a:gd name="T0" fmla="*/ 76 w 25"/>
                  <a:gd name="T1" fmla="*/ 4 h 18"/>
                  <a:gd name="T2" fmla="*/ 64 w 25"/>
                  <a:gd name="T3" fmla="*/ 8 h 18"/>
                  <a:gd name="T4" fmla="*/ 52 w 25"/>
                  <a:gd name="T5" fmla="*/ 6 h 18"/>
                  <a:gd name="T6" fmla="*/ 10 w 25"/>
                  <a:gd name="T7" fmla="*/ 17 h 18"/>
                  <a:gd name="T8" fmla="*/ 0 w 25"/>
                  <a:gd name="T9" fmla="*/ 7 h 18"/>
                  <a:gd name="T10" fmla="*/ 64 w 25"/>
                  <a:gd name="T11" fmla="*/ 0 h 18"/>
                  <a:gd name="T12" fmla="*/ 76 w 25"/>
                  <a:gd name="T13" fmla="*/ 4 h 18"/>
                  <a:gd name="T14" fmla="*/ 76 w 25"/>
                  <a:gd name="T15" fmla="*/ 4 h 18"/>
                  <a:gd name="T16" fmla="*/ 76 w 25"/>
                  <a:gd name="T17" fmla="*/ 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8"/>
                  <a:gd name="T29" fmla="*/ 25 w 2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8">
                    <a:moveTo>
                      <a:pt x="24" y="4"/>
                    </a:moveTo>
                    <a:lnTo>
                      <a:pt x="20" y="8"/>
                    </a:lnTo>
                    <a:lnTo>
                      <a:pt x="14" y="6"/>
                    </a:lnTo>
                    <a:lnTo>
                      <a:pt x="10" y="17"/>
                    </a:lnTo>
                    <a:lnTo>
                      <a:pt x="0" y="7"/>
                    </a:lnTo>
                    <a:lnTo>
                      <a:pt x="20" y="0"/>
                    </a:lnTo>
                    <a:lnTo>
                      <a:pt x="24"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8" name="Freeform 254"/>
              <p:cNvSpPr>
                <a:spLocks noChangeAspect="1"/>
              </p:cNvSpPr>
              <p:nvPr/>
            </p:nvSpPr>
            <p:spPr bwMode="auto">
              <a:xfrm>
                <a:off x="4260" y="1920"/>
                <a:ext cx="161" cy="379"/>
              </a:xfrm>
              <a:custGeom>
                <a:avLst/>
                <a:gdLst>
                  <a:gd name="T0" fmla="*/ 224 w 159"/>
                  <a:gd name="T1" fmla="*/ 243 h 383"/>
                  <a:gd name="T2" fmla="*/ 200 w 159"/>
                  <a:gd name="T3" fmla="*/ 212 h 383"/>
                  <a:gd name="T4" fmla="*/ 184 w 159"/>
                  <a:gd name="T5" fmla="*/ 201 h 383"/>
                  <a:gd name="T6" fmla="*/ 193 w 159"/>
                  <a:gd name="T7" fmla="*/ 182 h 383"/>
                  <a:gd name="T8" fmla="*/ 152 w 159"/>
                  <a:gd name="T9" fmla="*/ 143 h 383"/>
                  <a:gd name="T10" fmla="*/ 156 w 159"/>
                  <a:gd name="T11" fmla="*/ 131 h 383"/>
                  <a:gd name="T12" fmla="*/ 211 w 159"/>
                  <a:gd name="T13" fmla="*/ 117 h 383"/>
                  <a:gd name="T14" fmla="*/ 230 w 159"/>
                  <a:gd name="T15" fmla="*/ 102 h 383"/>
                  <a:gd name="T16" fmla="*/ 206 w 159"/>
                  <a:gd name="T17" fmla="*/ 105 h 383"/>
                  <a:gd name="T18" fmla="*/ 185 w 159"/>
                  <a:gd name="T19" fmla="*/ 91 h 383"/>
                  <a:gd name="T20" fmla="*/ 187 w 159"/>
                  <a:gd name="T21" fmla="*/ 75 h 383"/>
                  <a:gd name="T22" fmla="*/ 170 w 159"/>
                  <a:gd name="T23" fmla="*/ 68 h 383"/>
                  <a:gd name="T24" fmla="*/ 162 w 159"/>
                  <a:gd name="T25" fmla="*/ 52 h 383"/>
                  <a:gd name="T26" fmla="*/ 119 w 159"/>
                  <a:gd name="T27" fmla="*/ 58 h 383"/>
                  <a:gd name="T28" fmla="*/ 138 w 159"/>
                  <a:gd name="T29" fmla="*/ 29 h 383"/>
                  <a:gd name="T30" fmla="*/ 114 w 159"/>
                  <a:gd name="T31" fmla="*/ 2 h 383"/>
                  <a:gd name="T32" fmla="*/ 98 w 159"/>
                  <a:gd name="T33" fmla="*/ 0 h 383"/>
                  <a:gd name="T34" fmla="*/ 95 w 159"/>
                  <a:gd name="T35" fmla="*/ 19 h 383"/>
                  <a:gd name="T36" fmla="*/ 81 w 159"/>
                  <a:gd name="T37" fmla="*/ 19 h 383"/>
                  <a:gd name="T38" fmla="*/ 38 w 159"/>
                  <a:gd name="T39" fmla="*/ 34 h 383"/>
                  <a:gd name="T40" fmla="*/ 26 w 159"/>
                  <a:gd name="T41" fmla="*/ 56 h 383"/>
                  <a:gd name="T42" fmla="*/ 12 w 159"/>
                  <a:gd name="T43" fmla="*/ 59 h 383"/>
                  <a:gd name="T44" fmla="*/ 9 w 159"/>
                  <a:gd name="T45" fmla="*/ 91 h 383"/>
                  <a:gd name="T46" fmla="*/ 4 w 159"/>
                  <a:gd name="T47" fmla="*/ 97 h 383"/>
                  <a:gd name="T48" fmla="*/ 0 w 159"/>
                  <a:gd name="T49" fmla="*/ 116 h 383"/>
                  <a:gd name="T50" fmla="*/ 20 w 159"/>
                  <a:gd name="T51" fmla="*/ 125 h 383"/>
                  <a:gd name="T52" fmla="*/ 24 w 159"/>
                  <a:gd name="T53" fmla="*/ 125 h 383"/>
                  <a:gd name="T54" fmla="*/ 34 w 159"/>
                  <a:gd name="T55" fmla="*/ 137 h 383"/>
                  <a:gd name="T56" fmla="*/ 71 w 159"/>
                  <a:gd name="T57" fmla="*/ 137 h 383"/>
                  <a:gd name="T58" fmla="*/ 81 w 159"/>
                  <a:gd name="T59" fmla="*/ 164 h 383"/>
                  <a:gd name="T60" fmla="*/ 79 w 159"/>
                  <a:gd name="T61" fmla="*/ 184 h 383"/>
                  <a:gd name="T62" fmla="*/ 102 w 159"/>
                  <a:gd name="T63" fmla="*/ 188 h 383"/>
                  <a:gd name="T64" fmla="*/ 132 w 159"/>
                  <a:gd name="T65" fmla="*/ 170 h 383"/>
                  <a:gd name="T66" fmla="*/ 156 w 159"/>
                  <a:gd name="T67" fmla="*/ 180 h 383"/>
                  <a:gd name="T68" fmla="*/ 199 w 159"/>
                  <a:gd name="T69" fmla="*/ 233 h 383"/>
                  <a:gd name="T70" fmla="*/ 195 w 159"/>
                  <a:gd name="T71" fmla="*/ 242 h 383"/>
                  <a:gd name="T72" fmla="*/ 200 w 159"/>
                  <a:gd name="T73" fmla="*/ 257 h 383"/>
                  <a:gd name="T74" fmla="*/ 196 w 159"/>
                  <a:gd name="T75" fmla="*/ 277 h 383"/>
                  <a:gd name="T76" fmla="*/ 224 w 159"/>
                  <a:gd name="T77" fmla="*/ 243 h 383"/>
                  <a:gd name="T78" fmla="*/ 224 w 159"/>
                  <a:gd name="T79" fmla="*/ 243 h 383"/>
                  <a:gd name="T80" fmla="*/ 224 w 159"/>
                  <a:gd name="T81" fmla="*/ 243 h 3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383"/>
                  <a:gd name="T125" fmla="*/ 159 w 159"/>
                  <a:gd name="T126" fmla="*/ 383 h 3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383">
                    <a:moveTo>
                      <a:pt x="154" y="337"/>
                    </a:moveTo>
                    <a:lnTo>
                      <a:pt x="138" y="292"/>
                    </a:lnTo>
                    <a:lnTo>
                      <a:pt x="122" y="276"/>
                    </a:lnTo>
                    <a:lnTo>
                      <a:pt x="131" y="247"/>
                    </a:lnTo>
                    <a:lnTo>
                      <a:pt x="105" y="205"/>
                    </a:lnTo>
                    <a:lnTo>
                      <a:pt x="107" y="182"/>
                    </a:lnTo>
                    <a:lnTo>
                      <a:pt x="145" y="154"/>
                    </a:lnTo>
                    <a:lnTo>
                      <a:pt x="158" y="133"/>
                    </a:lnTo>
                    <a:lnTo>
                      <a:pt x="142" y="136"/>
                    </a:lnTo>
                    <a:lnTo>
                      <a:pt x="123" y="122"/>
                    </a:lnTo>
                    <a:lnTo>
                      <a:pt x="125" y="106"/>
                    </a:lnTo>
                    <a:lnTo>
                      <a:pt x="114" y="99"/>
                    </a:lnTo>
                    <a:lnTo>
                      <a:pt x="110" y="83"/>
                    </a:lnTo>
                    <a:lnTo>
                      <a:pt x="88" y="89"/>
                    </a:lnTo>
                    <a:lnTo>
                      <a:pt x="98" y="29"/>
                    </a:lnTo>
                    <a:lnTo>
                      <a:pt x="83" y="2"/>
                    </a:lnTo>
                    <a:lnTo>
                      <a:pt x="67" y="0"/>
                    </a:lnTo>
                    <a:lnTo>
                      <a:pt x="64" y="19"/>
                    </a:lnTo>
                    <a:lnTo>
                      <a:pt x="50" y="19"/>
                    </a:lnTo>
                    <a:lnTo>
                      <a:pt x="38" y="34"/>
                    </a:lnTo>
                    <a:lnTo>
                      <a:pt x="26" y="87"/>
                    </a:lnTo>
                    <a:lnTo>
                      <a:pt x="12" y="90"/>
                    </a:lnTo>
                    <a:lnTo>
                      <a:pt x="9" y="122"/>
                    </a:lnTo>
                    <a:lnTo>
                      <a:pt x="4" y="128"/>
                    </a:lnTo>
                    <a:lnTo>
                      <a:pt x="0" y="151"/>
                    </a:lnTo>
                    <a:lnTo>
                      <a:pt x="20" y="170"/>
                    </a:lnTo>
                    <a:lnTo>
                      <a:pt x="24" y="170"/>
                    </a:lnTo>
                    <a:lnTo>
                      <a:pt x="34" y="194"/>
                    </a:lnTo>
                    <a:lnTo>
                      <a:pt x="40" y="194"/>
                    </a:lnTo>
                    <a:lnTo>
                      <a:pt x="50" y="226"/>
                    </a:lnTo>
                    <a:lnTo>
                      <a:pt x="48" y="250"/>
                    </a:lnTo>
                    <a:lnTo>
                      <a:pt x="71" y="256"/>
                    </a:lnTo>
                    <a:lnTo>
                      <a:pt x="95" y="232"/>
                    </a:lnTo>
                    <a:lnTo>
                      <a:pt x="107" y="244"/>
                    </a:lnTo>
                    <a:lnTo>
                      <a:pt x="137" y="323"/>
                    </a:lnTo>
                    <a:lnTo>
                      <a:pt x="133" y="336"/>
                    </a:lnTo>
                    <a:lnTo>
                      <a:pt x="138" y="356"/>
                    </a:lnTo>
                    <a:lnTo>
                      <a:pt x="134" y="382"/>
                    </a:lnTo>
                    <a:lnTo>
                      <a:pt x="154" y="33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59" name="Freeform 255"/>
              <p:cNvSpPr>
                <a:spLocks noChangeAspect="1"/>
              </p:cNvSpPr>
              <p:nvPr/>
            </p:nvSpPr>
            <p:spPr bwMode="auto">
              <a:xfrm>
                <a:off x="4366" y="2073"/>
                <a:ext cx="151" cy="305"/>
              </a:xfrm>
              <a:custGeom>
                <a:avLst/>
                <a:gdLst>
                  <a:gd name="T0" fmla="*/ 99 w 149"/>
                  <a:gd name="T1" fmla="*/ 176 h 310"/>
                  <a:gd name="T2" fmla="*/ 112 w 149"/>
                  <a:gd name="T3" fmla="*/ 179 h 310"/>
                  <a:gd name="T4" fmla="*/ 120 w 149"/>
                  <a:gd name="T5" fmla="*/ 186 h 310"/>
                  <a:gd name="T6" fmla="*/ 132 w 149"/>
                  <a:gd name="T7" fmla="*/ 188 h 310"/>
                  <a:gd name="T8" fmla="*/ 156 w 149"/>
                  <a:gd name="T9" fmla="*/ 184 h 310"/>
                  <a:gd name="T10" fmla="*/ 128 w 149"/>
                  <a:gd name="T11" fmla="*/ 175 h 310"/>
                  <a:gd name="T12" fmla="*/ 102 w 149"/>
                  <a:gd name="T13" fmla="*/ 170 h 310"/>
                  <a:gd name="T14" fmla="*/ 86 w 149"/>
                  <a:gd name="T15" fmla="*/ 144 h 310"/>
                  <a:gd name="T16" fmla="*/ 78 w 149"/>
                  <a:gd name="T17" fmla="*/ 144 h 310"/>
                  <a:gd name="T18" fmla="*/ 74 w 149"/>
                  <a:gd name="T19" fmla="*/ 133 h 310"/>
                  <a:gd name="T20" fmla="*/ 84 w 149"/>
                  <a:gd name="T21" fmla="*/ 108 h 310"/>
                  <a:gd name="T22" fmla="*/ 83 w 149"/>
                  <a:gd name="T23" fmla="*/ 91 h 310"/>
                  <a:gd name="T24" fmla="*/ 100 w 149"/>
                  <a:gd name="T25" fmla="*/ 91 h 310"/>
                  <a:gd name="T26" fmla="*/ 101 w 149"/>
                  <a:gd name="T27" fmla="*/ 99 h 310"/>
                  <a:gd name="T28" fmla="*/ 126 w 149"/>
                  <a:gd name="T29" fmla="*/ 100 h 310"/>
                  <a:gd name="T30" fmla="*/ 154 w 149"/>
                  <a:gd name="T31" fmla="*/ 108 h 310"/>
                  <a:gd name="T32" fmla="*/ 142 w 149"/>
                  <a:gd name="T33" fmla="*/ 92 h 310"/>
                  <a:gd name="T34" fmla="*/ 160 w 149"/>
                  <a:gd name="T35" fmla="*/ 82 h 310"/>
                  <a:gd name="T36" fmla="*/ 217 w 149"/>
                  <a:gd name="T37" fmla="*/ 82 h 310"/>
                  <a:gd name="T38" fmla="*/ 221 w 149"/>
                  <a:gd name="T39" fmla="*/ 69 h 310"/>
                  <a:gd name="T40" fmla="*/ 199 w 149"/>
                  <a:gd name="T41" fmla="*/ 59 h 310"/>
                  <a:gd name="T42" fmla="*/ 187 w 149"/>
                  <a:gd name="T43" fmla="*/ 33 h 310"/>
                  <a:gd name="T44" fmla="*/ 160 w 149"/>
                  <a:gd name="T45" fmla="*/ 31 h 310"/>
                  <a:gd name="T46" fmla="*/ 128 w 149"/>
                  <a:gd name="T47" fmla="*/ 31 h 310"/>
                  <a:gd name="T48" fmla="*/ 110 w 149"/>
                  <a:gd name="T49" fmla="*/ 31 h 310"/>
                  <a:gd name="T50" fmla="*/ 91 w 149"/>
                  <a:gd name="T51" fmla="*/ 31 h 310"/>
                  <a:gd name="T52" fmla="*/ 90 w 149"/>
                  <a:gd name="T53" fmla="*/ 25 h 310"/>
                  <a:gd name="T54" fmla="*/ 80 w 149"/>
                  <a:gd name="T55" fmla="*/ 18 h 310"/>
                  <a:gd name="T56" fmla="*/ 71 w 149"/>
                  <a:gd name="T57" fmla="*/ 0 h 310"/>
                  <a:gd name="T58" fmla="*/ 2 w 149"/>
                  <a:gd name="T59" fmla="*/ 28 h 310"/>
                  <a:gd name="T60" fmla="*/ 0 w 149"/>
                  <a:gd name="T61" fmla="*/ 31 h 310"/>
                  <a:gd name="T62" fmla="*/ 26 w 149"/>
                  <a:gd name="T63" fmla="*/ 61 h 310"/>
                  <a:gd name="T64" fmla="*/ 17 w 149"/>
                  <a:gd name="T65" fmla="*/ 76 h 310"/>
                  <a:gd name="T66" fmla="*/ 33 w 149"/>
                  <a:gd name="T67" fmla="*/ 84 h 310"/>
                  <a:gd name="T68" fmla="*/ 80 w 149"/>
                  <a:gd name="T69" fmla="*/ 111 h 310"/>
                  <a:gd name="T70" fmla="*/ 29 w 149"/>
                  <a:gd name="T71" fmla="*/ 139 h 310"/>
                  <a:gd name="T72" fmla="*/ 27 w 149"/>
                  <a:gd name="T73" fmla="*/ 147 h 310"/>
                  <a:gd name="T74" fmla="*/ 32 w 149"/>
                  <a:gd name="T75" fmla="*/ 157 h 310"/>
                  <a:gd name="T76" fmla="*/ 36 w 149"/>
                  <a:gd name="T77" fmla="*/ 154 h 310"/>
                  <a:gd name="T78" fmla="*/ 99 w 149"/>
                  <a:gd name="T79" fmla="*/ 181 h 310"/>
                  <a:gd name="T80" fmla="*/ 99 w 149"/>
                  <a:gd name="T81" fmla="*/ 176 h 310"/>
                  <a:gd name="T82" fmla="*/ 99 w 149"/>
                  <a:gd name="T83" fmla="*/ 176 h 310"/>
                  <a:gd name="T84" fmla="*/ 99 w 149"/>
                  <a:gd name="T85" fmla="*/ 176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310"/>
                  <a:gd name="T131" fmla="*/ 149 w 149"/>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310">
                    <a:moveTo>
                      <a:pt x="68" y="290"/>
                    </a:moveTo>
                    <a:lnTo>
                      <a:pt x="81" y="295"/>
                    </a:lnTo>
                    <a:lnTo>
                      <a:pt x="85" y="306"/>
                    </a:lnTo>
                    <a:lnTo>
                      <a:pt x="91" y="309"/>
                    </a:lnTo>
                    <a:lnTo>
                      <a:pt x="103" y="302"/>
                    </a:lnTo>
                    <a:lnTo>
                      <a:pt x="89" y="288"/>
                    </a:lnTo>
                    <a:lnTo>
                      <a:pt x="71" y="280"/>
                    </a:lnTo>
                    <a:lnTo>
                      <a:pt x="55" y="237"/>
                    </a:lnTo>
                    <a:lnTo>
                      <a:pt x="47" y="238"/>
                    </a:lnTo>
                    <a:lnTo>
                      <a:pt x="43" y="217"/>
                    </a:lnTo>
                    <a:lnTo>
                      <a:pt x="53" y="178"/>
                    </a:lnTo>
                    <a:lnTo>
                      <a:pt x="52" y="152"/>
                    </a:lnTo>
                    <a:lnTo>
                      <a:pt x="69" y="152"/>
                    </a:lnTo>
                    <a:lnTo>
                      <a:pt x="70" y="165"/>
                    </a:lnTo>
                    <a:lnTo>
                      <a:pt x="88" y="166"/>
                    </a:lnTo>
                    <a:lnTo>
                      <a:pt x="102" y="178"/>
                    </a:lnTo>
                    <a:lnTo>
                      <a:pt x="96" y="154"/>
                    </a:lnTo>
                    <a:lnTo>
                      <a:pt x="105" y="134"/>
                    </a:lnTo>
                    <a:lnTo>
                      <a:pt x="145" y="133"/>
                    </a:lnTo>
                    <a:lnTo>
                      <a:pt x="148" y="108"/>
                    </a:lnTo>
                    <a:lnTo>
                      <a:pt x="133" y="90"/>
                    </a:lnTo>
                    <a:lnTo>
                      <a:pt x="125" y="64"/>
                    </a:lnTo>
                    <a:lnTo>
                      <a:pt x="105" y="48"/>
                    </a:lnTo>
                    <a:lnTo>
                      <a:pt x="89" y="58"/>
                    </a:lnTo>
                    <a:lnTo>
                      <a:pt x="79" y="51"/>
                    </a:lnTo>
                    <a:lnTo>
                      <a:pt x="60" y="61"/>
                    </a:lnTo>
                    <a:lnTo>
                      <a:pt x="59" y="25"/>
                    </a:lnTo>
                    <a:lnTo>
                      <a:pt x="49" y="18"/>
                    </a:lnTo>
                    <a:lnTo>
                      <a:pt x="40" y="0"/>
                    </a:lnTo>
                    <a:lnTo>
                      <a:pt x="2" y="28"/>
                    </a:lnTo>
                    <a:lnTo>
                      <a:pt x="0" y="51"/>
                    </a:lnTo>
                    <a:lnTo>
                      <a:pt x="26" y="93"/>
                    </a:lnTo>
                    <a:lnTo>
                      <a:pt x="17" y="122"/>
                    </a:lnTo>
                    <a:lnTo>
                      <a:pt x="33" y="138"/>
                    </a:lnTo>
                    <a:lnTo>
                      <a:pt x="49" y="183"/>
                    </a:lnTo>
                    <a:lnTo>
                      <a:pt x="29" y="228"/>
                    </a:lnTo>
                    <a:lnTo>
                      <a:pt x="27" y="244"/>
                    </a:lnTo>
                    <a:lnTo>
                      <a:pt x="32" y="261"/>
                    </a:lnTo>
                    <a:lnTo>
                      <a:pt x="36" y="258"/>
                    </a:lnTo>
                    <a:lnTo>
                      <a:pt x="68" y="297"/>
                    </a:lnTo>
                    <a:lnTo>
                      <a:pt x="68" y="29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0" name="Freeform 256"/>
              <p:cNvSpPr>
                <a:spLocks noChangeAspect="1"/>
              </p:cNvSpPr>
              <p:nvPr/>
            </p:nvSpPr>
            <p:spPr bwMode="auto">
              <a:xfrm>
                <a:off x="4435" y="2359"/>
                <a:ext cx="78" cy="110"/>
              </a:xfrm>
              <a:custGeom>
                <a:avLst/>
                <a:gdLst>
                  <a:gd name="T0" fmla="*/ 0 w 76"/>
                  <a:gd name="T1" fmla="*/ 5 h 111"/>
                  <a:gd name="T2" fmla="*/ 0 w 76"/>
                  <a:gd name="T3" fmla="*/ 0 h 111"/>
                  <a:gd name="T4" fmla="*/ 13 w 76"/>
                  <a:gd name="T5" fmla="*/ 5 h 111"/>
                  <a:gd name="T6" fmla="*/ 17 w 76"/>
                  <a:gd name="T7" fmla="*/ 16 h 111"/>
                  <a:gd name="T8" fmla="*/ 54 w 76"/>
                  <a:gd name="T9" fmla="*/ 19 h 111"/>
                  <a:gd name="T10" fmla="*/ 75 w 76"/>
                  <a:gd name="T11" fmla="*/ 12 h 111"/>
                  <a:gd name="T12" fmla="*/ 134 w 76"/>
                  <a:gd name="T13" fmla="*/ 38 h 111"/>
                  <a:gd name="T14" fmla="*/ 134 w 76"/>
                  <a:gd name="T15" fmla="*/ 55 h 111"/>
                  <a:gd name="T16" fmla="*/ 166 w 76"/>
                  <a:gd name="T17" fmla="*/ 79 h 111"/>
                  <a:gd name="T18" fmla="*/ 138 w 76"/>
                  <a:gd name="T19" fmla="*/ 79 h 111"/>
                  <a:gd name="T20" fmla="*/ 54 w 76"/>
                  <a:gd name="T21" fmla="*/ 55 h 111"/>
                  <a:gd name="T22" fmla="*/ 6 w 76"/>
                  <a:gd name="T23" fmla="*/ 52 h 111"/>
                  <a:gd name="T24" fmla="*/ 0 w 76"/>
                  <a:gd name="T25" fmla="*/ 5 h 111"/>
                  <a:gd name="T26" fmla="*/ 0 w 76"/>
                  <a:gd name="T27" fmla="*/ 5 h 111"/>
                  <a:gd name="T28" fmla="*/ 0 w 76"/>
                  <a:gd name="T29" fmla="*/ 5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1"/>
                  <a:gd name="T47" fmla="*/ 76 w 7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1">
                    <a:moveTo>
                      <a:pt x="0" y="5"/>
                    </a:moveTo>
                    <a:lnTo>
                      <a:pt x="0" y="0"/>
                    </a:lnTo>
                    <a:lnTo>
                      <a:pt x="13" y="5"/>
                    </a:lnTo>
                    <a:lnTo>
                      <a:pt x="17" y="16"/>
                    </a:lnTo>
                    <a:lnTo>
                      <a:pt x="23" y="19"/>
                    </a:lnTo>
                    <a:lnTo>
                      <a:pt x="35" y="12"/>
                    </a:lnTo>
                    <a:lnTo>
                      <a:pt x="59" y="38"/>
                    </a:lnTo>
                    <a:lnTo>
                      <a:pt x="59" y="80"/>
                    </a:lnTo>
                    <a:lnTo>
                      <a:pt x="75" y="110"/>
                    </a:lnTo>
                    <a:lnTo>
                      <a:pt x="61" y="110"/>
                    </a:lnTo>
                    <a:lnTo>
                      <a:pt x="23" y="80"/>
                    </a:lnTo>
                    <a:lnTo>
                      <a:pt x="6" y="52"/>
                    </a:lnTo>
                    <a:lnTo>
                      <a:pt x="0"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1" name="Freeform 257"/>
              <p:cNvSpPr>
                <a:spLocks noChangeAspect="1"/>
              </p:cNvSpPr>
              <p:nvPr/>
            </p:nvSpPr>
            <p:spPr bwMode="auto">
              <a:xfrm>
                <a:off x="4438" y="2022"/>
                <a:ext cx="153" cy="297"/>
              </a:xfrm>
              <a:custGeom>
                <a:avLst/>
                <a:gdLst>
                  <a:gd name="T0" fmla="*/ 0 w 151"/>
                  <a:gd name="T1" fmla="*/ 15 h 301"/>
                  <a:gd name="T2" fmla="*/ 22 w 151"/>
                  <a:gd name="T3" fmla="*/ 37 h 301"/>
                  <a:gd name="T4" fmla="*/ 74 w 151"/>
                  <a:gd name="T5" fmla="*/ 37 h 301"/>
                  <a:gd name="T6" fmla="*/ 82 w 151"/>
                  <a:gd name="T7" fmla="*/ 38 h 301"/>
                  <a:gd name="T8" fmla="*/ 70 w 151"/>
                  <a:gd name="T9" fmla="*/ 45 h 301"/>
                  <a:gd name="T10" fmla="*/ 126 w 151"/>
                  <a:gd name="T11" fmla="*/ 85 h 301"/>
                  <a:gd name="T12" fmla="*/ 132 w 151"/>
                  <a:gd name="T13" fmla="*/ 91 h 301"/>
                  <a:gd name="T14" fmla="*/ 168 w 151"/>
                  <a:gd name="T15" fmla="*/ 103 h 301"/>
                  <a:gd name="T16" fmla="*/ 177 w 151"/>
                  <a:gd name="T17" fmla="*/ 113 h 301"/>
                  <a:gd name="T18" fmla="*/ 185 w 151"/>
                  <a:gd name="T19" fmla="*/ 148 h 301"/>
                  <a:gd name="T20" fmla="*/ 138 w 151"/>
                  <a:gd name="T21" fmla="*/ 159 h 301"/>
                  <a:gd name="T22" fmla="*/ 130 w 151"/>
                  <a:gd name="T23" fmla="*/ 169 h 301"/>
                  <a:gd name="T24" fmla="*/ 101 w 151"/>
                  <a:gd name="T25" fmla="*/ 176 h 301"/>
                  <a:gd name="T26" fmla="*/ 110 w 151"/>
                  <a:gd name="T27" fmla="*/ 179 h 301"/>
                  <a:gd name="T28" fmla="*/ 112 w 151"/>
                  <a:gd name="T29" fmla="*/ 197 h 301"/>
                  <a:gd name="T30" fmla="*/ 158 w 151"/>
                  <a:gd name="T31" fmla="*/ 186 h 301"/>
                  <a:gd name="T32" fmla="*/ 166 w 151"/>
                  <a:gd name="T33" fmla="*/ 176 h 301"/>
                  <a:gd name="T34" fmla="*/ 181 w 151"/>
                  <a:gd name="T35" fmla="*/ 176 h 301"/>
                  <a:gd name="T36" fmla="*/ 223 w 151"/>
                  <a:gd name="T37" fmla="*/ 162 h 301"/>
                  <a:gd name="T38" fmla="*/ 223 w 151"/>
                  <a:gd name="T39" fmla="*/ 130 h 301"/>
                  <a:gd name="T40" fmla="*/ 207 w 151"/>
                  <a:gd name="T41" fmla="*/ 106 h 301"/>
                  <a:gd name="T42" fmla="*/ 109 w 151"/>
                  <a:gd name="T43" fmla="*/ 66 h 301"/>
                  <a:gd name="T44" fmla="*/ 101 w 151"/>
                  <a:gd name="T45" fmla="*/ 54 h 301"/>
                  <a:gd name="T46" fmla="*/ 104 w 151"/>
                  <a:gd name="T47" fmla="*/ 37 h 301"/>
                  <a:gd name="T48" fmla="*/ 130 w 151"/>
                  <a:gd name="T49" fmla="*/ 37 h 301"/>
                  <a:gd name="T50" fmla="*/ 162 w 151"/>
                  <a:gd name="T51" fmla="*/ 35 h 301"/>
                  <a:gd name="T52" fmla="*/ 114 w 151"/>
                  <a:gd name="T53" fmla="*/ 26 h 301"/>
                  <a:gd name="T54" fmla="*/ 108 w 151"/>
                  <a:gd name="T55" fmla="*/ 7 h 301"/>
                  <a:gd name="T56" fmla="*/ 88 w 151"/>
                  <a:gd name="T57" fmla="*/ 0 h 301"/>
                  <a:gd name="T58" fmla="*/ 16 w 151"/>
                  <a:gd name="T59" fmla="*/ 11 h 301"/>
                  <a:gd name="T60" fmla="*/ 1 w 151"/>
                  <a:gd name="T61" fmla="*/ 9 h 301"/>
                  <a:gd name="T62" fmla="*/ 0 w 151"/>
                  <a:gd name="T63" fmla="*/ 15 h 301"/>
                  <a:gd name="T64" fmla="*/ 0 w 151"/>
                  <a:gd name="T65" fmla="*/ 15 h 301"/>
                  <a:gd name="T66" fmla="*/ 0 w 151"/>
                  <a:gd name="T67" fmla="*/ 15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01"/>
                  <a:gd name="T104" fmla="*/ 151 w 151"/>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01">
                    <a:moveTo>
                      <a:pt x="0" y="15"/>
                    </a:moveTo>
                    <a:lnTo>
                      <a:pt x="22" y="45"/>
                    </a:lnTo>
                    <a:lnTo>
                      <a:pt x="43" y="51"/>
                    </a:lnTo>
                    <a:lnTo>
                      <a:pt x="51" y="69"/>
                    </a:lnTo>
                    <a:lnTo>
                      <a:pt x="39" y="76"/>
                    </a:lnTo>
                    <a:lnTo>
                      <a:pt x="89" y="121"/>
                    </a:lnTo>
                    <a:lnTo>
                      <a:pt x="92" y="132"/>
                    </a:lnTo>
                    <a:lnTo>
                      <a:pt x="110" y="156"/>
                    </a:lnTo>
                    <a:lnTo>
                      <a:pt x="115" y="175"/>
                    </a:lnTo>
                    <a:lnTo>
                      <a:pt x="123" y="221"/>
                    </a:lnTo>
                    <a:lnTo>
                      <a:pt x="95" y="238"/>
                    </a:lnTo>
                    <a:lnTo>
                      <a:pt x="91" y="253"/>
                    </a:lnTo>
                    <a:lnTo>
                      <a:pt x="70" y="264"/>
                    </a:lnTo>
                    <a:lnTo>
                      <a:pt x="79" y="270"/>
                    </a:lnTo>
                    <a:lnTo>
                      <a:pt x="81" y="300"/>
                    </a:lnTo>
                    <a:lnTo>
                      <a:pt x="105" y="285"/>
                    </a:lnTo>
                    <a:lnTo>
                      <a:pt x="109" y="264"/>
                    </a:lnTo>
                    <a:lnTo>
                      <a:pt x="119" y="264"/>
                    </a:lnTo>
                    <a:lnTo>
                      <a:pt x="150" y="243"/>
                    </a:lnTo>
                    <a:lnTo>
                      <a:pt x="150" y="195"/>
                    </a:lnTo>
                    <a:lnTo>
                      <a:pt x="139" y="162"/>
                    </a:lnTo>
                    <a:lnTo>
                      <a:pt x="78" y="97"/>
                    </a:lnTo>
                    <a:lnTo>
                      <a:pt x="70" y="85"/>
                    </a:lnTo>
                    <a:lnTo>
                      <a:pt x="73" y="67"/>
                    </a:lnTo>
                    <a:lnTo>
                      <a:pt x="91" y="43"/>
                    </a:lnTo>
                    <a:lnTo>
                      <a:pt x="107" y="35"/>
                    </a:lnTo>
                    <a:lnTo>
                      <a:pt x="83" y="26"/>
                    </a:lnTo>
                    <a:lnTo>
                      <a:pt x="77" y="7"/>
                    </a:lnTo>
                    <a:lnTo>
                      <a:pt x="57" y="0"/>
                    </a:lnTo>
                    <a:lnTo>
                      <a:pt x="16" y="11"/>
                    </a:lnTo>
                    <a:lnTo>
                      <a:pt x="1" y="9"/>
                    </a:lnTo>
                    <a:lnTo>
                      <a:pt x="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2" name="Freeform 258"/>
              <p:cNvSpPr>
                <a:spLocks noChangeAspect="1"/>
              </p:cNvSpPr>
              <p:nvPr/>
            </p:nvSpPr>
            <p:spPr bwMode="auto">
              <a:xfrm>
                <a:off x="4463" y="2194"/>
                <a:ext cx="100" cy="90"/>
              </a:xfrm>
              <a:custGeom>
                <a:avLst/>
                <a:gdLst>
                  <a:gd name="T0" fmla="*/ 0 w 98"/>
                  <a:gd name="T1" fmla="*/ 30 h 90"/>
                  <a:gd name="T2" fmla="*/ 9 w 98"/>
                  <a:gd name="T3" fmla="*/ 10 h 90"/>
                  <a:gd name="T4" fmla="*/ 86 w 98"/>
                  <a:gd name="T5" fmla="*/ 9 h 90"/>
                  <a:gd name="T6" fmla="*/ 120 w 98"/>
                  <a:gd name="T7" fmla="*/ 14 h 90"/>
                  <a:gd name="T8" fmla="*/ 122 w 98"/>
                  <a:gd name="T9" fmla="*/ 7 h 90"/>
                  <a:gd name="T10" fmla="*/ 165 w 98"/>
                  <a:gd name="T11" fmla="*/ 0 h 90"/>
                  <a:gd name="T12" fmla="*/ 178 w 98"/>
                  <a:gd name="T13" fmla="*/ 46 h 90"/>
                  <a:gd name="T14" fmla="*/ 127 w 98"/>
                  <a:gd name="T15" fmla="*/ 63 h 90"/>
                  <a:gd name="T16" fmla="*/ 118 w 98"/>
                  <a:gd name="T17" fmla="*/ 78 h 90"/>
                  <a:gd name="T18" fmla="*/ 76 w 98"/>
                  <a:gd name="T19" fmla="*/ 89 h 90"/>
                  <a:gd name="T20" fmla="*/ 21 w 98"/>
                  <a:gd name="T21" fmla="*/ 78 h 90"/>
                  <a:gd name="T22" fmla="*/ 6 w 98"/>
                  <a:gd name="T23" fmla="*/ 54 h 90"/>
                  <a:gd name="T24" fmla="*/ 0 w 98"/>
                  <a:gd name="T25" fmla="*/ 30 h 90"/>
                  <a:gd name="T26" fmla="*/ 0 w 98"/>
                  <a:gd name="T27" fmla="*/ 30 h 90"/>
                  <a:gd name="T28" fmla="*/ 0 w 98"/>
                  <a:gd name="T29" fmla="*/ 3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90"/>
                  <a:gd name="T47" fmla="*/ 98 w 98"/>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90">
                    <a:moveTo>
                      <a:pt x="0" y="30"/>
                    </a:moveTo>
                    <a:lnTo>
                      <a:pt x="9" y="10"/>
                    </a:lnTo>
                    <a:lnTo>
                      <a:pt x="49" y="9"/>
                    </a:lnTo>
                    <a:lnTo>
                      <a:pt x="66" y="14"/>
                    </a:lnTo>
                    <a:lnTo>
                      <a:pt x="67" y="7"/>
                    </a:lnTo>
                    <a:lnTo>
                      <a:pt x="89" y="0"/>
                    </a:lnTo>
                    <a:lnTo>
                      <a:pt x="97" y="46"/>
                    </a:lnTo>
                    <a:lnTo>
                      <a:pt x="69" y="63"/>
                    </a:lnTo>
                    <a:lnTo>
                      <a:pt x="65" y="78"/>
                    </a:lnTo>
                    <a:lnTo>
                      <a:pt x="44" y="89"/>
                    </a:lnTo>
                    <a:lnTo>
                      <a:pt x="21" y="78"/>
                    </a:lnTo>
                    <a:lnTo>
                      <a:pt x="6" y="54"/>
                    </a:lnTo>
                    <a:lnTo>
                      <a:pt x="0" y="3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3" name="Freeform 259"/>
              <p:cNvSpPr>
                <a:spLocks noChangeAspect="1"/>
              </p:cNvSpPr>
              <p:nvPr/>
            </p:nvSpPr>
            <p:spPr bwMode="auto">
              <a:xfrm>
                <a:off x="4407" y="2034"/>
                <a:ext cx="148" cy="177"/>
              </a:xfrm>
              <a:custGeom>
                <a:avLst/>
                <a:gdLst>
                  <a:gd name="T0" fmla="*/ 219 w 146"/>
                  <a:gd name="T1" fmla="*/ 132 h 178"/>
                  <a:gd name="T2" fmla="*/ 211 w 146"/>
                  <a:gd name="T3" fmla="*/ 113 h 178"/>
                  <a:gd name="T4" fmla="*/ 184 w 146"/>
                  <a:gd name="T5" fmla="*/ 89 h 178"/>
                  <a:gd name="T6" fmla="*/ 181 w 146"/>
                  <a:gd name="T7" fmla="*/ 89 h 178"/>
                  <a:gd name="T8" fmla="*/ 100 w 146"/>
                  <a:gd name="T9" fmla="*/ 64 h 178"/>
                  <a:gd name="T10" fmla="*/ 114 w 146"/>
                  <a:gd name="T11" fmla="*/ 57 h 178"/>
                  <a:gd name="T12" fmla="*/ 104 w 146"/>
                  <a:gd name="T13" fmla="*/ 39 h 178"/>
                  <a:gd name="T14" fmla="*/ 83 w 146"/>
                  <a:gd name="T15" fmla="*/ 33 h 178"/>
                  <a:gd name="T16" fmla="*/ 30 w 146"/>
                  <a:gd name="T17" fmla="*/ 3 h 178"/>
                  <a:gd name="T18" fmla="*/ 21 w 146"/>
                  <a:gd name="T19" fmla="*/ 0 h 178"/>
                  <a:gd name="T20" fmla="*/ 22 w 146"/>
                  <a:gd name="T21" fmla="*/ 25 h 178"/>
                  <a:gd name="T22" fmla="*/ 17 w 146"/>
                  <a:gd name="T23" fmla="*/ 27 h 178"/>
                  <a:gd name="T24" fmla="*/ 13 w 146"/>
                  <a:gd name="T25" fmla="*/ 18 h 178"/>
                  <a:gd name="T26" fmla="*/ 0 w 146"/>
                  <a:gd name="T27" fmla="*/ 39 h 178"/>
                  <a:gd name="T28" fmla="*/ 9 w 146"/>
                  <a:gd name="T29" fmla="*/ 57 h 178"/>
                  <a:gd name="T30" fmla="*/ 19 w 146"/>
                  <a:gd name="T31" fmla="*/ 64 h 178"/>
                  <a:gd name="T32" fmla="*/ 20 w 146"/>
                  <a:gd name="T33" fmla="*/ 89 h 178"/>
                  <a:gd name="T34" fmla="*/ 70 w 146"/>
                  <a:gd name="T35" fmla="*/ 89 h 178"/>
                  <a:gd name="T36" fmla="*/ 80 w 146"/>
                  <a:gd name="T37" fmla="*/ 89 h 178"/>
                  <a:gd name="T38" fmla="*/ 96 w 146"/>
                  <a:gd name="T39" fmla="*/ 87 h 178"/>
                  <a:gd name="T40" fmla="*/ 122 w 146"/>
                  <a:gd name="T41" fmla="*/ 89 h 178"/>
                  <a:gd name="T42" fmla="*/ 138 w 146"/>
                  <a:gd name="T43" fmla="*/ 98 h 178"/>
                  <a:gd name="T44" fmla="*/ 168 w 146"/>
                  <a:gd name="T45" fmla="*/ 116 h 178"/>
                  <a:gd name="T46" fmla="*/ 162 w 146"/>
                  <a:gd name="T47" fmla="*/ 141 h 178"/>
                  <a:gd name="T48" fmla="*/ 184 w 146"/>
                  <a:gd name="T49" fmla="*/ 146 h 178"/>
                  <a:gd name="T50" fmla="*/ 186 w 146"/>
                  <a:gd name="T51" fmla="*/ 139 h 178"/>
                  <a:gd name="T52" fmla="*/ 219 w 146"/>
                  <a:gd name="T53" fmla="*/ 132 h 178"/>
                  <a:gd name="T54" fmla="*/ 219 w 146"/>
                  <a:gd name="T55" fmla="*/ 132 h 178"/>
                  <a:gd name="T56" fmla="*/ 219 w 146"/>
                  <a:gd name="T57" fmla="*/ 132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8"/>
                  <a:gd name="T89" fmla="*/ 146 w 146"/>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8">
                    <a:moveTo>
                      <a:pt x="145" y="163"/>
                    </a:moveTo>
                    <a:lnTo>
                      <a:pt x="140" y="144"/>
                    </a:lnTo>
                    <a:lnTo>
                      <a:pt x="122" y="120"/>
                    </a:lnTo>
                    <a:lnTo>
                      <a:pt x="119" y="109"/>
                    </a:lnTo>
                    <a:lnTo>
                      <a:pt x="69" y="64"/>
                    </a:lnTo>
                    <a:lnTo>
                      <a:pt x="81" y="57"/>
                    </a:lnTo>
                    <a:lnTo>
                      <a:pt x="73" y="39"/>
                    </a:lnTo>
                    <a:lnTo>
                      <a:pt x="52" y="33"/>
                    </a:lnTo>
                    <a:lnTo>
                      <a:pt x="30" y="3"/>
                    </a:lnTo>
                    <a:lnTo>
                      <a:pt x="21" y="0"/>
                    </a:lnTo>
                    <a:lnTo>
                      <a:pt x="22" y="25"/>
                    </a:lnTo>
                    <a:lnTo>
                      <a:pt x="17" y="27"/>
                    </a:lnTo>
                    <a:lnTo>
                      <a:pt x="13" y="18"/>
                    </a:lnTo>
                    <a:lnTo>
                      <a:pt x="0" y="39"/>
                    </a:lnTo>
                    <a:lnTo>
                      <a:pt x="9" y="57"/>
                    </a:lnTo>
                    <a:lnTo>
                      <a:pt x="19" y="64"/>
                    </a:lnTo>
                    <a:lnTo>
                      <a:pt x="20" y="100"/>
                    </a:lnTo>
                    <a:lnTo>
                      <a:pt x="39" y="90"/>
                    </a:lnTo>
                    <a:lnTo>
                      <a:pt x="49" y="97"/>
                    </a:lnTo>
                    <a:lnTo>
                      <a:pt x="65" y="87"/>
                    </a:lnTo>
                    <a:lnTo>
                      <a:pt x="85" y="103"/>
                    </a:lnTo>
                    <a:lnTo>
                      <a:pt x="93" y="129"/>
                    </a:lnTo>
                    <a:lnTo>
                      <a:pt x="108" y="147"/>
                    </a:lnTo>
                    <a:lnTo>
                      <a:pt x="105" y="172"/>
                    </a:lnTo>
                    <a:lnTo>
                      <a:pt x="122" y="177"/>
                    </a:lnTo>
                    <a:lnTo>
                      <a:pt x="123" y="170"/>
                    </a:lnTo>
                    <a:lnTo>
                      <a:pt x="145" y="16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4" name="Freeform 260"/>
              <p:cNvSpPr>
                <a:spLocks noChangeAspect="1"/>
              </p:cNvSpPr>
              <p:nvPr/>
            </p:nvSpPr>
            <p:spPr bwMode="auto">
              <a:xfrm>
                <a:off x="4168" y="1953"/>
                <a:ext cx="96" cy="117"/>
              </a:xfrm>
              <a:custGeom>
                <a:avLst/>
                <a:gdLst>
                  <a:gd name="T0" fmla="*/ 13 w 95"/>
                  <a:gd name="T1" fmla="*/ 45 h 118"/>
                  <a:gd name="T2" fmla="*/ 0 w 95"/>
                  <a:gd name="T3" fmla="*/ 35 h 118"/>
                  <a:gd name="T4" fmla="*/ 9 w 95"/>
                  <a:gd name="T5" fmla="*/ 19 h 118"/>
                  <a:gd name="T6" fmla="*/ 3 w 95"/>
                  <a:gd name="T7" fmla="*/ 18 h 118"/>
                  <a:gd name="T8" fmla="*/ 1 w 95"/>
                  <a:gd name="T9" fmla="*/ 8 h 118"/>
                  <a:gd name="T10" fmla="*/ 8 w 95"/>
                  <a:gd name="T11" fmla="*/ 0 h 118"/>
                  <a:gd name="T12" fmla="*/ 12 w 95"/>
                  <a:gd name="T13" fmla="*/ 8 h 118"/>
                  <a:gd name="T14" fmla="*/ 14 w 95"/>
                  <a:gd name="T15" fmla="*/ 0 h 118"/>
                  <a:gd name="T16" fmla="*/ 26 w 95"/>
                  <a:gd name="T17" fmla="*/ 7 h 118"/>
                  <a:gd name="T18" fmla="*/ 36 w 95"/>
                  <a:gd name="T19" fmla="*/ 24 h 118"/>
                  <a:gd name="T20" fmla="*/ 109 w 95"/>
                  <a:gd name="T21" fmla="*/ 29 h 118"/>
                  <a:gd name="T22" fmla="*/ 91 w 95"/>
                  <a:gd name="T23" fmla="*/ 50 h 118"/>
                  <a:gd name="T24" fmla="*/ 92 w 95"/>
                  <a:gd name="T25" fmla="*/ 58 h 118"/>
                  <a:gd name="T26" fmla="*/ 103 w 95"/>
                  <a:gd name="T27" fmla="*/ 59 h 118"/>
                  <a:gd name="T28" fmla="*/ 109 w 95"/>
                  <a:gd name="T29" fmla="*/ 55 h 118"/>
                  <a:gd name="T30" fmla="*/ 115 w 95"/>
                  <a:gd name="T31" fmla="*/ 59 h 118"/>
                  <a:gd name="T32" fmla="*/ 125 w 95"/>
                  <a:gd name="T33" fmla="*/ 63 h 118"/>
                  <a:gd name="T34" fmla="*/ 121 w 95"/>
                  <a:gd name="T35" fmla="*/ 86 h 118"/>
                  <a:gd name="T36" fmla="*/ 101 w 95"/>
                  <a:gd name="T37" fmla="*/ 59 h 118"/>
                  <a:gd name="T38" fmla="*/ 82 w 95"/>
                  <a:gd name="T39" fmla="*/ 65 h 118"/>
                  <a:gd name="T40" fmla="*/ 28 w 95"/>
                  <a:gd name="T41" fmla="*/ 69 h 118"/>
                  <a:gd name="T42" fmla="*/ 13 w 95"/>
                  <a:gd name="T43" fmla="*/ 45 h 118"/>
                  <a:gd name="T44" fmla="*/ 13 w 95"/>
                  <a:gd name="T45" fmla="*/ 45 h 118"/>
                  <a:gd name="T46" fmla="*/ 13 w 95"/>
                  <a:gd name="T47" fmla="*/ 4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118"/>
                  <a:gd name="T74" fmla="*/ 95 w 9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118">
                    <a:moveTo>
                      <a:pt x="13" y="45"/>
                    </a:moveTo>
                    <a:lnTo>
                      <a:pt x="0" y="35"/>
                    </a:lnTo>
                    <a:lnTo>
                      <a:pt x="9" y="19"/>
                    </a:lnTo>
                    <a:lnTo>
                      <a:pt x="3" y="18"/>
                    </a:lnTo>
                    <a:lnTo>
                      <a:pt x="1" y="8"/>
                    </a:lnTo>
                    <a:lnTo>
                      <a:pt x="8" y="0"/>
                    </a:lnTo>
                    <a:lnTo>
                      <a:pt x="12" y="8"/>
                    </a:lnTo>
                    <a:lnTo>
                      <a:pt x="14" y="0"/>
                    </a:lnTo>
                    <a:lnTo>
                      <a:pt x="26" y="7"/>
                    </a:lnTo>
                    <a:lnTo>
                      <a:pt x="36" y="24"/>
                    </a:lnTo>
                    <a:lnTo>
                      <a:pt x="78" y="29"/>
                    </a:lnTo>
                    <a:lnTo>
                      <a:pt x="60" y="50"/>
                    </a:lnTo>
                    <a:lnTo>
                      <a:pt x="61" y="58"/>
                    </a:lnTo>
                    <a:lnTo>
                      <a:pt x="72" y="68"/>
                    </a:lnTo>
                    <a:lnTo>
                      <a:pt x="78" y="55"/>
                    </a:lnTo>
                    <a:lnTo>
                      <a:pt x="84" y="61"/>
                    </a:lnTo>
                    <a:lnTo>
                      <a:pt x="94" y="94"/>
                    </a:lnTo>
                    <a:lnTo>
                      <a:pt x="90" y="117"/>
                    </a:lnTo>
                    <a:lnTo>
                      <a:pt x="70" y="76"/>
                    </a:lnTo>
                    <a:lnTo>
                      <a:pt x="51" y="96"/>
                    </a:lnTo>
                    <a:lnTo>
                      <a:pt x="28" y="100"/>
                    </a:lnTo>
                    <a:lnTo>
                      <a:pt x="13" y="4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5" name="Freeform 261"/>
              <p:cNvSpPr>
                <a:spLocks noChangeAspect="1"/>
              </p:cNvSpPr>
              <p:nvPr/>
            </p:nvSpPr>
            <p:spPr bwMode="auto">
              <a:xfrm>
                <a:off x="4176" y="1915"/>
                <a:ext cx="62" cy="34"/>
              </a:xfrm>
              <a:custGeom>
                <a:avLst/>
                <a:gdLst>
                  <a:gd name="T0" fmla="*/ 51 w 62"/>
                  <a:gd name="T1" fmla="*/ 11 h 33"/>
                  <a:gd name="T2" fmla="*/ 18 w 62"/>
                  <a:gd name="T3" fmla="*/ 0 h 33"/>
                  <a:gd name="T4" fmla="*/ 2 w 62"/>
                  <a:gd name="T5" fmla="*/ 54 h 33"/>
                  <a:gd name="T6" fmla="*/ 0 w 62"/>
                  <a:gd name="T7" fmla="*/ 60 h 33"/>
                  <a:gd name="T8" fmla="*/ 10 w 62"/>
                  <a:gd name="T9" fmla="*/ 76 h 33"/>
                  <a:gd name="T10" fmla="*/ 54 w 62"/>
                  <a:gd name="T11" fmla="*/ 72 h 33"/>
                  <a:gd name="T12" fmla="*/ 61 w 62"/>
                  <a:gd name="T13" fmla="*/ 56 h 33"/>
                  <a:gd name="T14" fmla="*/ 51 w 62"/>
                  <a:gd name="T15" fmla="*/ 11 h 33"/>
                  <a:gd name="T16" fmla="*/ 51 w 62"/>
                  <a:gd name="T17" fmla="*/ 11 h 33"/>
                  <a:gd name="T18" fmla="*/ 51 w 62"/>
                  <a:gd name="T19" fmla="*/ 1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3"/>
                  <a:gd name="T32" fmla="*/ 62 w 62"/>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3">
                    <a:moveTo>
                      <a:pt x="51" y="11"/>
                    </a:moveTo>
                    <a:lnTo>
                      <a:pt x="18" y="0"/>
                    </a:lnTo>
                    <a:lnTo>
                      <a:pt x="2" y="21"/>
                    </a:lnTo>
                    <a:lnTo>
                      <a:pt x="0" y="24"/>
                    </a:lnTo>
                    <a:lnTo>
                      <a:pt x="10" y="32"/>
                    </a:lnTo>
                    <a:lnTo>
                      <a:pt x="54" y="30"/>
                    </a:lnTo>
                    <a:lnTo>
                      <a:pt x="61" y="22"/>
                    </a:lnTo>
                    <a:lnTo>
                      <a:pt x="51"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6" name="Freeform 262"/>
              <p:cNvSpPr>
                <a:spLocks noChangeAspect="1"/>
              </p:cNvSpPr>
              <p:nvPr/>
            </p:nvSpPr>
            <p:spPr bwMode="auto">
              <a:xfrm>
                <a:off x="4382" y="2466"/>
                <a:ext cx="13" cy="20"/>
              </a:xfrm>
              <a:custGeom>
                <a:avLst/>
                <a:gdLst>
                  <a:gd name="T0" fmla="*/ 0 w 14"/>
                  <a:gd name="T1" fmla="*/ 4 h 20"/>
                  <a:gd name="T2" fmla="*/ 7 w 14"/>
                  <a:gd name="T3" fmla="*/ 19 h 20"/>
                  <a:gd name="T4" fmla="*/ 7 w 14"/>
                  <a:gd name="T5" fmla="*/ 10 h 20"/>
                  <a:gd name="T6" fmla="*/ 5 w 14"/>
                  <a:gd name="T7" fmla="*/ 0 h 20"/>
                  <a:gd name="T8" fmla="*/ 0 w 14"/>
                  <a:gd name="T9" fmla="*/ 4 h 20"/>
                  <a:gd name="T10" fmla="*/ 0 w 14"/>
                  <a:gd name="T11" fmla="*/ 4 h 20"/>
                  <a:gd name="T12" fmla="*/ 0 w 14"/>
                  <a:gd name="T13" fmla="*/ 4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0" y="4"/>
                    </a:moveTo>
                    <a:lnTo>
                      <a:pt x="13" y="19"/>
                    </a:lnTo>
                    <a:lnTo>
                      <a:pt x="13" y="10"/>
                    </a:lnTo>
                    <a:lnTo>
                      <a:pt x="5"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7" name="Freeform 263"/>
              <p:cNvSpPr>
                <a:spLocks noChangeAspect="1"/>
              </p:cNvSpPr>
              <p:nvPr/>
            </p:nvSpPr>
            <p:spPr bwMode="auto">
              <a:xfrm>
                <a:off x="4410" y="2514"/>
                <a:ext cx="12" cy="19"/>
              </a:xfrm>
              <a:custGeom>
                <a:avLst/>
                <a:gdLst>
                  <a:gd name="T0" fmla="*/ 0 w 12"/>
                  <a:gd name="T1" fmla="*/ 4 h 19"/>
                  <a:gd name="T2" fmla="*/ 6 w 12"/>
                  <a:gd name="T3" fmla="*/ 18 h 19"/>
                  <a:gd name="T4" fmla="*/ 11 w 12"/>
                  <a:gd name="T5" fmla="*/ 17 h 19"/>
                  <a:gd name="T6" fmla="*/ 4 w 12"/>
                  <a:gd name="T7" fmla="*/ 0 h 19"/>
                  <a:gd name="T8" fmla="*/ 0 w 12"/>
                  <a:gd name="T9" fmla="*/ 4 h 19"/>
                  <a:gd name="T10" fmla="*/ 0 w 12"/>
                  <a:gd name="T11" fmla="*/ 4 h 19"/>
                  <a:gd name="T12" fmla="*/ 0 w 12"/>
                  <a:gd name="T13" fmla="*/ 4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0" y="4"/>
                    </a:moveTo>
                    <a:lnTo>
                      <a:pt x="6" y="18"/>
                    </a:lnTo>
                    <a:lnTo>
                      <a:pt x="11" y="17"/>
                    </a:lnTo>
                    <a:lnTo>
                      <a:pt x="4"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8" name="Freeform 264"/>
              <p:cNvSpPr>
                <a:spLocks noChangeAspect="1"/>
              </p:cNvSpPr>
              <p:nvPr/>
            </p:nvSpPr>
            <p:spPr bwMode="auto">
              <a:xfrm>
                <a:off x="4050" y="2295"/>
                <a:ext cx="42" cy="78"/>
              </a:xfrm>
              <a:custGeom>
                <a:avLst/>
                <a:gdLst>
                  <a:gd name="T0" fmla="*/ 0 w 40"/>
                  <a:gd name="T1" fmla="*/ 35 h 79"/>
                  <a:gd name="T2" fmla="*/ 56 w 40"/>
                  <a:gd name="T3" fmla="*/ 47 h 79"/>
                  <a:gd name="T4" fmla="*/ 129 w 40"/>
                  <a:gd name="T5" fmla="*/ 44 h 79"/>
                  <a:gd name="T6" fmla="*/ 164 w 40"/>
                  <a:gd name="T7" fmla="*/ 39 h 79"/>
                  <a:gd name="T8" fmla="*/ 175 w 40"/>
                  <a:gd name="T9" fmla="*/ 39 h 79"/>
                  <a:gd name="T10" fmla="*/ 62 w 40"/>
                  <a:gd name="T11" fmla="*/ 6 h 79"/>
                  <a:gd name="T12" fmla="*/ 2 w 40"/>
                  <a:gd name="T13" fmla="*/ 0 h 79"/>
                  <a:gd name="T14" fmla="*/ 7 w 40"/>
                  <a:gd name="T15" fmla="*/ 8 h 79"/>
                  <a:gd name="T16" fmla="*/ 0 w 40"/>
                  <a:gd name="T17" fmla="*/ 35 h 79"/>
                  <a:gd name="T18" fmla="*/ 0 w 40"/>
                  <a:gd name="T19" fmla="*/ 35 h 79"/>
                  <a:gd name="T20" fmla="*/ 0 w 40"/>
                  <a:gd name="T21" fmla="*/ 35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79"/>
                  <a:gd name="T35" fmla="*/ 40 w 40"/>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79">
                    <a:moveTo>
                      <a:pt x="0" y="35"/>
                    </a:moveTo>
                    <a:lnTo>
                      <a:pt x="11" y="78"/>
                    </a:lnTo>
                    <a:lnTo>
                      <a:pt x="28" y="75"/>
                    </a:lnTo>
                    <a:lnTo>
                      <a:pt x="36" y="68"/>
                    </a:lnTo>
                    <a:lnTo>
                      <a:pt x="39" y="45"/>
                    </a:lnTo>
                    <a:lnTo>
                      <a:pt x="13" y="6"/>
                    </a:lnTo>
                    <a:lnTo>
                      <a:pt x="2" y="0"/>
                    </a:lnTo>
                    <a:lnTo>
                      <a:pt x="7" y="8"/>
                    </a:lnTo>
                    <a:lnTo>
                      <a:pt x="0"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69" name="Freeform 265"/>
              <p:cNvSpPr>
                <a:spLocks noChangeAspect="1"/>
              </p:cNvSpPr>
              <p:nvPr/>
            </p:nvSpPr>
            <p:spPr bwMode="auto">
              <a:xfrm>
                <a:off x="4564" y="2086"/>
                <a:ext cx="42" cy="38"/>
              </a:xfrm>
              <a:custGeom>
                <a:avLst/>
                <a:gdLst>
                  <a:gd name="T0" fmla="*/ 0 w 41"/>
                  <a:gd name="T1" fmla="*/ 13 h 38"/>
                  <a:gd name="T2" fmla="*/ 5 w 41"/>
                  <a:gd name="T3" fmla="*/ 31 h 38"/>
                  <a:gd name="T4" fmla="*/ 20 w 41"/>
                  <a:gd name="T5" fmla="*/ 37 h 38"/>
                  <a:gd name="T6" fmla="*/ 68 w 41"/>
                  <a:gd name="T7" fmla="*/ 26 h 38"/>
                  <a:gd name="T8" fmla="*/ 80 w 41"/>
                  <a:gd name="T9" fmla="*/ 0 h 38"/>
                  <a:gd name="T10" fmla="*/ 14 w 41"/>
                  <a:gd name="T11" fmla="*/ 2 h 38"/>
                  <a:gd name="T12" fmla="*/ 0 w 41"/>
                  <a:gd name="T13" fmla="*/ 13 h 38"/>
                  <a:gd name="T14" fmla="*/ 0 w 41"/>
                  <a:gd name="T15" fmla="*/ 13 h 38"/>
                  <a:gd name="T16" fmla="*/ 0 w 41"/>
                  <a:gd name="T17" fmla="*/ 1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8"/>
                  <a:gd name="T29" fmla="*/ 41 w 41"/>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8">
                    <a:moveTo>
                      <a:pt x="0" y="13"/>
                    </a:moveTo>
                    <a:lnTo>
                      <a:pt x="5" y="31"/>
                    </a:lnTo>
                    <a:lnTo>
                      <a:pt x="20" y="37"/>
                    </a:lnTo>
                    <a:lnTo>
                      <a:pt x="34" y="26"/>
                    </a:lnTo>
                    <a:lnTo>
                      <a:pt x="40" y="0"/>
                    </a:lnTo>
                    <a:lnTo>
                      <a:pt x="14" y="2"/>
                    </a:lnTo>
                    <a:lnTo>
                      <a:pt x="0" y="1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0" name="Freeform 266"/>
              <p:cNvSpPr>
                <a:spLocks noChangeAspect="1"/>
              </p:cNvSpPr>
              <p:nvPr/>
            </p:nvSpPr>
            <p:spPr bwMode="auto">
              <a:xfrm>
                <a:off x="4760" y="1979"/>
                <a:ext cx="26" cy="68"/>
              </a:xfrm>
              <a:custGeom>
                <a:avLst/>
                <a:gdLst>
                  <a:gd name="T0" fmla="*/ 0 w 26"/>
                  <a:gd name="T1" fmla="*/ 33 h 69"/>
                  <a:gd name="T2" fmla="*/ 6 w 26"/>
                  <a:gd name="T3" fmla="*/ 34 h 69"/>
                  <a:gd name="T4" fmla="*/ 18 w 26"/>
                  <a:gd name="T5" fmla="*/ 37 h 69"/>
                  <a:gd name="T6" fmla="*/ 25 w 26"/>
                  <a:gd name="T7" fmla="*/ 3 h 69"/>
                  <a:gd name="T8" fmla="*/ 19 w 26"/>
                  <a:gd name="T9" fmla="*/ 0 h 69"/>
                  <a:gd name="T10" fmla="*/ 11 w 26"/>
                  <a:gd name="T11" fmla="*/ 5 h 69"/>
                  <a:gd name="T12" fmla="*/ 0 w 26"/>
                  <a:gd name="T13" fmla="*/ 33 h 69"/>
                  <a:gd name="T14" fmla="*/ 0 w 26"/>
                  <a:gd name="T15" fmla="*/ 33 h 69"/>
                  <a:gd name="T16" fmla="*/ 0 w 26"/>
                  <a:gd name="T17" fmla="*/ 3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9"/>
                  <a:gd name="T29" fmla="*/ 26 w 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9">
                    <a:moveTo>
                      <a:pt x="0" y="33"/>
                    </a:moveTo>
                    <a:lnTo>
                      <a:pt x="6" y="55"/>
                    </a:lnTo>
                    <a:lnTo>
                      <a:pt x="18" y="68"/>
                    </a:lnTo>
                    <a:lnTo>
                      <a:pt x="25" y="3"/>
                    </a:lnTo>
                    <a:lnTo>
                      <a:pt x="19" y="0"/>
                    </a:lnTo>
                    <a:lnTo>
                      <a:pt x="11" y="5"/>
                    </a:lnTo>
                    <a:lnTo>
                      <a:pt x="0" y="3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1" name="Freeform 267"/>
              <p:cNvSpPr>
                <a:spLocks noChangeAspect="1"/>
              </p:cNvSpPr>
              <p:nvPr/>
            </p:nvSpPr>
            <p:spPr bwMode="auto">
              <a:xfrm>
                <a:off x="4610" y="2720"/>
                <a:ext cx="736" cy="581"/>
              </a:xfrm>
              <a:custGeom>
                <a:avLst/>
                <a:gdLst>
                  <a:gd name="T0" fmla="*/ 21 w 724"/>
                  <a:gd name="T1" fmla="*/ 346 h 588"/>
                  <a:gd name="T2" fmla="*/ 147 w 724"/>
                  <a:gd name="T3" fmla="*/ 331 h 588"/>
                  <a:gd name="T4" fmla="*/ 270 w 724"/>
                  <a:gd name="T5" fmla="*/ 319 h 588"/>
                  <a:gd name="T6" fmla="*/ 499 w 724"/>
                  <a:gd name="T7" fmla="*/ 295 h 588"/>
                  <a:gd name="T8" fmla="*/ 567 w 724"/>
                  <a:gd name="T9" fmla="*/ 319 h 588"/>
                  <a:gd name="T10" fmla="*/ 580 w 724"/>
                  <a:gd name="T11" fmla="*/ 346 h 588"/>
                  <a:gd name="T12" fmla="*/ 669 w 724"/>
                  <a:gd name="T13" fmla="*/ 327 h 588"/>
                  <a:gd name="T14" fmla="*/ 637 w 724"/>
                  <a:gd name="T15" fmla="*/ 349 h 588"/>
                  <a:gd name="T16" fmla="*/ 664 w 724"/>
                  <a:gd name="T17" fmla="*/ 346 h 588"/>
                  <a:gd name="T18" fmla="*/ 664 w 724"/>
                  <a:gd name="T19" fmla="*/ 354 h 588"/>
                  <a:gd name="T20" fmla="*/ 675 w 724"/>
                  <a:gd name="T21" fmla="*/ 371 h 588"/>
                  <a:gd name="T22" fmla="*/ 689 w 724"/>
                  <a:gd name="T23" fmla="*/ 395 h 588"/>
                  <a:gd name="T24" fmla="*/ 740 w 724"/>
                  <a:gd name="T25" fmla="*/ 402 h 588"/>
                  <a:gd name="T26" fmla="*/ 792 w 724"/>
                  <a:gd name="T27" fmla="*/ 395 h 588"/>
                  <a:gd name="T28" fmla="*/ 803 w 724"/>
                  <a:gd name="T29" fmla="*/ 398 h 588"/>
                  <a:gd name="T30" fmla="*/ 891 w 724"/>
                  <a:gd name="T31" fmla="*/ 387 h 588"/>
                  <a:gd name="T32" fmla="*/ 987 w 724"/>
                  <a:gd name="T33" fmla="*/ 358 h 588"/>
                  <a:gd name="T34" fmla="*/ 1189 w 724"/>
                  <a:gd name="T35" fmla="*/ 258 h 588"/>
                  <a:gd name="T36" fmla="*/ 1183 w 724"/>
                  <a:gd name="T37" fmla="*/ 190 h 588"/>
                  <a:gd name="T38" fmla="*/ 1164 w 724"/>
                  <a:gd name="T39" fmla="*/ 170 h 588"/>
                  <a:gd name="T40" fmla="*/ 1137 w 724"/>
                  <a:gd name="T41" fmla="*/ 168 h 588"/>
                  <a:gd name="T42" fmla="*/ 1090 w 724"/>
                  <a:gd name="T43" fmla="*/ 121 h 588"/>
                  <a:gd name="T44" fmla="*/ 1060 w 724"/>
                  <a:gd name="T45" fmla="*/ 99 h 588"/>
                  <a:gd name="T46" fmla="*/ 1054 w 724"/>
                  <a:gd name="T47" fmla="*/ 54 h 588"/>
                  <a:gd name="T48" fmla="*/ 1009 w 724"/>
                  <a:gd name="T49" fmla="*/ 42 h 588"/>
                  <a:gd name="T50" fmla="*/ 986 w 724"/>
                  <a:gd name="T51" fmla="*/ 0 h 588"/>
                  <a:gd name="T52" fmla="*/ 931 w 724"/>
                  <a:gd name="T53" fmla="*/ 77 h 588"/>
                  <a:gd name="T54" fmla="*/ 891 w 724"/>
                  <a:gd name="T55" fmla="*/ 103 h 588"/>
                  <a:gd name="T56" fmla="*/ 855 w 724"/>
                  <a:gd name="T57" fmla="*/ 95 h 588"/>
                  <a:gd name="T58" fmla="*/ 783 w 724"/>
                  <a:gd name="T59" fmla="*/ 76 h 588"/>
                  <a:gd name="T60" fmla="*/ 757 w 724"/>
                  <a:gd name="T61" fmla="*/ 54 h 588"/>
                  <a:gd name="T62" fmla="*/ 777 w 724"/>
                  <a:gd name="T63" fmla="*/ 42 h 588"/>
                  <a:gd name="T64" fmla="*/ 814 w 724"/>
                  <a:gd name="T65" fmla="*/ 31 h 588"/>
                  <a:gd name="T66" fmla="*/ 783 w 724"/>
                  <a:gd name="T67" fmla="*/ 35 h 588"/>
                  <a:gd name="T68" fmla="*/ 760 w 724"/>
                  <a:gd name="T69" fmla="*/ 30 h 588"/>
                  <a:gd name="T70" fmla="*/ 682 w 724"/>
                  <a:gd name="T71" fmla="*/ 20 h 588"/>
                  <a:gd name="T72" fmla="*/ 634 w 724"/>
                  <a:gd name="T73" fmla="*/ 30 h 588"/>
                  <a:gd name="T74" fmla="*/ 608 w 724"/>
                  <a:gd name="T75" fmla="*/ 42 h 588"/>
                  <a:gd name="T76" fmla="*/ 572 w 724"/>
                  <a:gd name="T77" fmla="*/ 44 h 588"/>
                  <a:gd name="T78" fmla="*/ 578 w 724"/>
                  <a:gd name="T79" fmla="*/ 60 h 588"/>
                  <a:gd name="T80" fmla="*/ 533 w 724"/>
                  <a:gd name="T81" fmla="*/ 60 h 588"/>
                  <a:gd name="T82" fmla="*/ 513 w 724"/>
                  <a:gd name="T83" fmla="*/ 42 h 588"/>
                  <a:gd name="T84" fmla="*/ 466 w 724"/>
                  <a:gd name="T85" fmla="*/ 49 h 588"/>
                  <a:gd name="T86" fmla="*/ 409 w 724"/>
                  <a:gd name="T87" fmla="*/ 85 h 588"/>
                  <a:gd name="T88" fmla="*/ 387 w 724"/>
                  <a:gd name="T89" fmla="*/ 90 h 588"/>
                  <a:gd name="T90" fmla="*/ 381 w 724"/>
                  <a:gd name="T91" fmla="*/ 100 h 588"/>
                  <a:gd name="T92" fmla="*/ 340 w 724"/>
                  <a:gd name="T93" fmla="*/ 100 h 588"/>
                  <a:gd name="T94" fmla="*/ 288 w 724"/>
                  <a:gd name="T95" fmla="*/ 124 h 588"/>
                  <a:gd name="T96" fmla="*/ 78 w 724"/>
                  <a:gd name="T97" fmla="*/ 166 h 588"/>
                  <a:gd name="T98" fmla="*/ 65 w 724"/>
                  <a:gd name="T99" fmla="*/ 170 h 588"/>
                  <a:gd name="T100" fmla="*/ 25 w 724"/>
                  <a:gd name="T101" fmla="*/ 188 h 588"/>
                  <a:gd name="T102" fmla="*/ 20 w 724"/>
                  <a:gd name="T103" fmla="*/ 211 h 588"/>
                  <a:gd name="T104" fmla="*/ 15 w 724"/>
                  <a:gd name="T105" fmla="*/ 218 h 588"/>
                  <a:gd name="T106" fmla="*/ 29 w 724"/>
                  <a:gd name="T107" fmla="*/ 298 h 588"/>
                  <a:gd name="T108" fmla="*/ 5 w 724"/>
                  <a:gd name="T109" fmla="*/ 327 h 588"/>
                  <a:gd name="T110" fmla="*/ 0 w 724"/>
                  <a:gd name="T111" fmla="*/ 336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4"/>
                  <a:gd name="T169" fmla="*/ 0 h 588"/>
                  <a:gd name="T170" fmla="*/ 724 w 72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4" h="588">
                    <a:moveTo>
                      <a:pt x="0" y="485"/>
                    </a:moveTo>
                    <a:lnTo>
                      <a:pt x="21" y="501"/>
                    </a:lnTo>
                    <a:lnTo>
                      <a:pt x="50" y="501"/>
                    </a:lnTo>
                    <a:lnTo>
                      <a:pt x="88" y="478"/>
                    </a:lnTo>
                    <a:lnTo>
                      <a:pt x="150" y="477"/>
                    </a:lnTo>
                    <a:lnTo>
                      <a:pt x="163" y="460"/>
                    </a:lnTo>
                    <a:lnTo>
                      <a:pt x="207" y="442"/>
                    </a:lnTo>
                    <a:lnTo>
                      <a:pt x="301" y="430"/>
                    </a:lnTo>
                    <a:lnTo>
                      <a:pt x="346" y="451"/>
                    </a:lnTo>
                    <a:lnTo>
                      <a:pt x="340" y="460"/>
                    </a:lnTo>
                    <a:lnTo>
                      <a:pt x="349" y="465"/>
                    </a:lnTo>
                    <a:lnTo>
                      <a:pt x="349" y="501"/>
                    </a:lnTo>
                    <a:lnTo>
                      <a:pt x="405" y="457"/>
                    </a:lnTo>
                    <a:lnTo>
                      <a:pt x="401" y="472"/>
                    </a:lnTo>
                    <a:lnTo>
                      <a:pt x="368" y="506"/>
                    </a:lnTo>
                    <a:lnTo>
                      <a:pt x="383" y="505"/>
                    </a:lnTo>
                    <a:lnTo>
                      <a:pt x="397" y="486"/>
                    </a:lnTo>
                    <a:lnTo>
                      <a:pt x="399" y="501"/>
                    </a:lnTo>
                    <a:lnTo>
                      <a:pt x="386" y="515"/>
                    </a:lnTo>
                    <a:lnTo>
                      <a:pt x="399" y="513"/>
                    </a:lnTo>
                    <a:lnTo>
                      <a:pt x="404" y="520"/>
                    </a:lnTo>
                    <a:lnTo>
                      <a:pt x="406" y="538"/>
                    </a:lnTo>
                    <a:lnTo>
                      <a:pt x="401" y="548"/>
                    </a:lnTo>
                    <a:lnTo>
                      <a:pt x="414" y="572"/>
                    </a:lnTo>
                    <a:lnTo>
                      <a:pt x="436" y="572"/>
                    </a:lnTo>
                    <a:lnTo>
                      <a:pt x="445" y="581"/>
                    </a:lnTo>
                    <a:lnTo>
                      <a:pt x="479" y="560"/>
                    </a:lnTo>
                    <a:lnTo>
                      <a:pt x="476" y="572"/>
                    </a:lnTo>
                    <a:lnTo>
                      <a:pt x="485" y="568"/>
                    </a:lnTo>
                    <a:lnTo>
                      <a:pt x="483" y="577"/>
                    </a:lnTo>
                    <a:lnTo>
                      <a:pt x="492" y="587"/>
                    </a:lnTo>
                    <a:lnTo>
                      <a:pt x="535" y="562"/>
                    </a:lnTo>
                    <a:lnTo>
                      <a:pt x="569" y="554"/>
                    </a:lnTo>
                    <a:lnTo>
                      <a:pt x="593" y="518"/>
                    </a:lnTo>
                    <a:lnTo>
                      <a:pt x="687" y="419"/>
                    </a:lnTo>
                    <a:lnTo>
                      <a:pt x="715" y="370"/>
                    </a:lnTo>
                    <a:lnTo>
                      <a:pt x="723" y="317"/>
                    </a:lnTo>
                    <a:lnTo>
                      <a:pt x="711" y="274"/>
                    </a:lnTo>
                    <a:lnTo>
                      <a:pt x="699" y="263"/>
                    </a:lnTo>
                    <a:lnTo>
                      <a:pt x="699" y="244"/>
                    </a:lnTo>
                    <a:lnTo>
                      <a:pt x="688" y="233"/>
                    </a:lnTo>
                    <a:lnTo>
                      <a:pt x="683" y="240"/>
                    </a:lnTo>
                    <a:lnTo>
                      <a:pt x="675" y="198"/>
                    </a:lnTo>
                    <a:lnTo>
                      <a:pt x="655" y="178"/>
                    </a:lnTo>
                    <a:lnTo>
                      <a:pt x="637" y="169"/>
                    </a:lnTo>
                    <a:lnTo>
                      <a:pt x="637" y="135"/>
                    </a:lnTo>
                    <a:lnTo>
                      <a:pt x="630" y="119"/>
                    </a:lnTo>
                    <a:lnTo>
                      <a:pt x="633" y="85"/>
                    </a:lnTo>
                    <a:lnTo>
                      <a:pt x="621" y="72"/>
                    </a:lnTo>
                    <a:lnTo>
                      <a:pt x="607" y="72"/>
                    </a:lnTo>
                    <a:lnTo>
                      <a:pt x="599" y="5"/>
                    </a:lnTo>
                    <a:lnTo>
                      <a:pt x="592" y="0"/>
                    </a:lnTo>
                    <a:lnTo>
                      <a:pt x="583" y="9"/>
                    </a:lnTo>
                    <a:lnTo>
                      <a:pt x="560" y="108"/>
                    </a:lnTo>
                    <a:lnTo>
                      <a:pt x="545" y="137"/>
                    </a:lnTo>
                    <a:lnTo>
                      <a:pt x="535" y="143"/>
                    </a:lnTo>
                    <a:lnTo>
                      <a:pt x="526" y="145"/>
                    </a:lnTo>
                    <a:lnTo>
                      <a:pt x="513" y="127"/>
                    </a:lnTo>
                    <a:lnTo>
                      <a:pt x="484" y="107"/>
                    </a:lnTo>
                    <a:lnTo>
                      <a:pt x="471" y="107"/>
                    </a:lnTo>
                    <a:lnTo>
                      <a:pt x="469" y="95"/>
                    </a:lnTo>
                    <a:lnTo>
                      <a:pt x="455" y="85"/>
                    </a:lnTo>
                    <a:lnTo>
                      <a:pt x="465" y="70"/>
                    </a:lnTo>
                    <a:lnTo>
                      <a:pt x="467" y="50"/>
                    </a:lnTo>
                    <a:lnTo>
                      <a:pt x="478" y="50"/>
                    </a:lnTo>
                    <a:lnTo>
                      <a:pt x="489" y="31"/>
                    </a:lnTo>
                    <a:lnTo>
                      <a:pt x="479" y="25"/>
                    </a:lnTo>
                    <a:lnTo>
                      <a:pt x="471" y="35"/>
                    </a:lnTo>
                    <a:lnTo>
                      <a:pt x="467" y="27"/>
                    </a:lnTo>
                    <a:lnTo>
                      <a:pt x="456" y="30"/>
                    </a:lnTo>
                    <a:lnTo>
                      <a:pt x="406" y="11"/>
                    </a:lnTo>
                    <a:lnTo>
                      <a:pt x="410" y="20"/>
                    </a:lnTo>
                    <a:lnTo>
                      <a:pt x="405" y="30"/>
                    </a:lnTo>
                    <a:lnTo>
                      <a:pt x="381" y="30"/>
                    </a:lnTo>
                    <a:lnTo>
                      <a:pt x="368" y="39"/>
                    </a:lnTo>
                    <a:lnTo>
                      <a:pt x="366" y="57"/>
                    </a:lnTo>
                    <a:lnTo>
                      <a:pt x="356" y="59"/>
                    </a:lnTo>
                    <a:lnTo>
                      <a:pt x="344" y="75"/>
                    </a:lnTo>
                    <a:lnTo>
                      <a:pt x="351" y="82"/>
                    </a:lnTo>
                    <a:lnTo>
                      <a:pt x="348" y="91"/>
                    </a:lnTo>
                    <a:lnTo>
                      <a:pt x="330" y="84"/>
                    </a:lnTo>
                    <a:lnTo>
                      <a:pt x="321" y="91"/>
                    </a:lnTo>
                    <a:lnTo>
                      <a:pt x="316" y="74"/>
                    </a:lnTo>
                    <a:lnTo>
                      <a:pt x="309" y="65"/>
                    </a:lnTo>
                    <a:lnTo>
                      <a:pt x="299" y="63"/>
                    </a:lnTo>
                    <a:lnTo>
                      <a:pt x="280" y="80"/>
                    </a:lnTo>
                    <a:lnTo>
                      <a:pt x="268" y="80"/>
                    </a:lnTo>
                    <a:lnTo>
                      <a:pt x="247" y="116"/>
                    </a:lnTo>
                    <a:lnTo>
                      <a:pt x="238" y="110"/>
                    </a:lnTo>
                    <a:lnTo>
                      <a:pt x="233" y="121"/>
                    </a:lnTo>
                    <a:lnTo>
                      <a:pt x="239" y="127"/>
                    </a:lnTo>
                    <a:lnTo>
                      <a:pt x="229" y="137"/>
                    </a:lnTo>
                    <a:lnTo>
                      <a:pt x="223" y="117"/>
                    </a:lnTo>
                    <a:lnTo>
                      <a:pt x="205" y="137"/>
                    </a:lnTo>
                    <a:lnTo>
                      <a:pt x="205" y="152"/>
                    </a:lnTo>
                    <a:lnTo>
                      <a:pt x="174" y="184"/>
                    </a:lnTo>
                    <a:lnTo>
                      <a:pt x="87" y="207"/>
                    </a:lnTo>
                    <a:lnTo>
                      <a:pt x="47" y="237"/>
                    </a:lnTo>
                    <a:lnTo>
                      <a:pt x="44" y="227"/>
                    </a:lnTo>
                    <a:lnTo>
                      <a:pt x="34" y="244"/>
                    </a:lnTo>
                    <a:lnTo>
                      <a:pt x="34" y="263"/>
                    </a:lnTo>
                    <a:lnTo>
                      <a:pt x="25" y="271"/>
                    </a:lnTo>
                    <a:lnTo>
                      <a:pt x="29" y="324"/>
                    </a:lnTo>
                    <a:lnTo>
                      <a:pt x="20" y="308"/>
                    </a:lnTo>
                    <a:lnTo>
                      <a:pt x="21" y="325"/>
                    </a:lnTo>
                    <a:lnTo>
                      <a:pt x="15" y="317"/>
                    </a:lnTo>
                    <a:lnTo>
                      <a:pt x="29" y="379"/>
                    </a:lnTo>
                    <a:lnTo>
                      <a:pt x="29" y="434"/>
                    </a:lnTo>
                    <a:lnTo>
                      <a:pt x="19" y="465"/>
                    </a:lnTo>
                    <a:lnTo>
                      <a:pt x="5" y="472"/>
                    </a:lnTo>
                    <a:lnTo>
                      <a:pt x="0" y="48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2" name="Freeform 268"/>
              <p:cNvSpPr>
                <a:spLocks noChangeAspect="1"/>
              </p:cNvSpPr>
              <p:nvPr/>
            </p:nvSpPr>
            <p:spPr bwMode="auto">
              <a:xfrm>
                <a:off x="5048" y="3330"/>
                <a:ext cx="73" cy="62"/>
              </a:xfrm>
              <a:custGeom>
                <a:avLst/>
                <a:gdLst>
                  <a:gd name="T0" fmla="*/ 16 w 72"/>
                  <a:gd name="T1" fmla="*/ 0 h 62"/>
                  <a:gd name="T2" fmla="*/ 0 w 72"/>
                  <a:gd name="T3" fmla="*/ 46 h 62"/>
                  <a:gd name="T4" fmla="*/ 5 w 72"/>
                  <a:gd name="T5" fmla="*/ 57 h 62"/>
                  <a:gd name="T6" fmla="*/ 14 w 72"/>
                  <a:gd name="T7" fmla="*/ 61 h 62"/>
                  <a:gd name="T8" fmla="*/ 35 w 72"/>
                  <a:gd name="T9" fmla="*/ 45 h 62"/>
                  <a:gd name="T10" fmla="*/ 70 w 72"/>
                  <a:gd name="T11" fmla="*/ 51 h 62"/>
                  <a:gd name="T12" fmla="*/ 102 w 72"/>
                  <a:gd name="T13" fmla="*/ 8 h 62"/>
                  <a:gd name="T14" fmla="*/ 33 w 72"/>
                  <a:gd name="T15" fmla="*/ 11 h 62"/>
                  <a:gd name="T16" fmla="*/ 16 w 72"/>
                  <a:gd name="T17" fmla="*/ 0 h 62"/>
                  <a:gd name="T18" fmla="*/ 16 w 72"/>
                  <a:gd name="T19" fmla="*/ 0 h 62"/>
                  <a:gd name="T20" fmla="*/ 16 w 7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62"/>
                  <a:gd name="T35" fmla="*/ 72 w 7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62">
                    <a:moveTo>
                      <a:pt x="16" y="0"/>
                    </a:moveTo>
                    <a:lnTo>
                      <a:pt x="0" y="46"/>
                    </a:lnTo>
                    <a:lnTo>
                      <a:pt x="5" y="57"/>
                    </a:lnTo>
                    <a:lnTo>
                      <a:pt x="14" y="61"/>
                    </a:lnTo>
                    <a:lnTo>
                      <a:pt x="35" y="45"/>
                    </a:lnTo>
                    <a:lnTo>
                      <a:pt x="39" y="51"/>
                    </a:lnTo>
                    <a:lnTo>
                      <a:pt x="71" y="8"/>
                    </a:lnTo>
                    <a:lnTo>
                      <a:pt x="33" y="11"/>
                    </a:lnTo>
                    <a:lnTo>
                      <a:pt x="16"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3" name="Freeform 269"/>
              <p:cNvSpPr>
                <a:spLocks noChangeAspect="1"/>
              </p:cNvSpPr>
              <p:nvPr/>
            </p:nvSpPr>
            <p:spPr bwMode="auto">
              <a:xfrm>
                <a:off x="4344" y="2380"/>
                <a:ext cx="205" cy="235"/>
              </a:xfrm>
              <a:custGeom>
                <a:avLst/>
                <a:gdLst>
                  <a:gd name="T0" fmla="*/ 0 w 201"/>
                  <a:gd name="T1" fmla="*/ 0 h 238"/>
                  <a:gd name="T2" fmla="*/ 6 w 201"/>
                  <a:gd name="T3" fmla="*/ 18 h 238"/>
                  <a:gd name="T4" fmla="*/ 60 w 201"/>
                  <a:gd name="T5" fmla="*/ 39 h 238"/>
                  <a:gd name="T6" fmla="*/ 80 w 201"/>
                  <a:gd name="T7" fmla="*/ 39 h 238"/>
                  <a:gd name="T8" fmla="*/ 116 w 201"/>
                  <a:gd name="T9" fmla="*/ 48 h 238"/>
                  <a:gd name="T10" fmla="*/ 138 w 201"/>
                  <a:gd name="T11" fmla="*/ 80 h 238"/>
                  <a:gd name="T12" fmla="*/ 172 w 201"/>
                  <a:gd name="T13" fmla="*/ 94 h 238"/>
                  <a:gd name="T14" fmla="*/ 189 w 201"/>
                  <a:gd name="T15" fmla="*/ 108 h 238"/>
                  <a:gd name="T16" fmla="*/ 218 w 201"/>
                  <a:gd name="T17" fmla="*/ 122 h 238"/>
                  <a:gd name="T18" fmla="*/ 303 w 201"/>
                  <a:gd name="T19" fmla="*/ 159 h 238"/>
                  <a:gd name="T20" fmla="*/ 316 w 201"/>
                  <a:gd name="T21" fmla="*/ 162 h 238"/>
                  <a:gd name="T22" fmla="*/ 338 w 201"/>
                  <a:gd name="T23" fmla="*/ 158 h 238"/>
                  <a:gd name="T24" fmla="*/ 349 w 201"/>
                  <a:gd name="T25" fmla="*/ 162 h 238"/>
                  <a:gd name="T26" fmla="*/ 367 w 201"/>
                  <a:gd name="T27" fmla="*/ 118 h 238"/>
                  <a:gd name="T28" fmla="*/ 349 w 201"/>
                  <a:gd name="T29" fmla="*/ 111 h 238"/>
                  <a:gd name="T30" fmla="*/ 332 w 201"/>
                  <a:gd name="T31" fmla="*/ 111 h 238"/>
                  <a:gd name="T32" fmla="*/ 310 w 201"/>
                  <a:gd name="T33" fmla="*/ 98 h 238"/>
                  <a:gd name="T34" fmla="*/ 286 w 201"/>
                  <a:gd name="T35" fmla="*/ 98 h 238"/>
                  <a:gd name="T36" fmla="*/ 275 w 201"/>
                  <a:gd name="T37" fmla="*/ 94 h 238"/>
                  <a:gd name="T38" fmla="*/ 286 w 201"/>
                  <a:gd name="T39" fmla="*/ 83 h 238"/>
                  <a:gd name="T40" fmla="*/ 263 w 201"/>
                  <a:gd name="T41" fmla="*/ 74 h 238"/>
                  <a:gd name="T42" fmla="*/ 263 w 201"/>
                  <a:gd name="T43" fmla="*/ 63 h 238"/>
                  <a:gd name="T44" fmla="*/ 201 w 201"/>
                  <a:gd name="T45" fmla="*/ 39 h 238"/>
                  <a:gd name="T46" fmla="*/ 182 w 201"/>
                  <a:gd name="T47" fmla="*/ 41 h 238"/>
                  <a:gd name="T48" fmla="*/ 71 w 201"/>
                  <a:gd name="T49" fmla="*/ 8 h 238"/>
                  <a:gd name="T50" fmla="*/ 0 w 201"/>
                  <a:gd name="T51" fmla="*/ 0 h 238"/>
                  <a:gd name="T52" fmla="*/ 0 w 201"/>
                  <a:gd name="T53" fmla="*/ 0 h 238"/>
                  <a:gd name="T54" fmla="*/ 0 w 201"/>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38"/>
                  <a:gd name="T86" fmla="*/ 201 w 201"/>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38">
                    <a:moveTo>
                      <a:pt x="0" y="0"/>
                    </a:moveTo>
                    <a:lnTo>
                      <a:pt x="6" y="18"/>
                    </a:lnTo>
                    <a:lnTo>
                      <a:pt x="29" y="40"/>
                    </a:lnTo>
                    <a:lnTo>
                      <a:pt x="47" y="67"/>
                    </a:lnTo>
                    <a:lnTo>
                      <a:pt x="65" y="79"/>
                    </a:lnTo>
                    <a:lnTo>
                      <a:pt x="74" y="111"/>
                    </a:lnTo>
                    <a:lnTo>
                      <a:pt x="95" y="131"/>
                    </a:lnTo>
                    <a:lnTo>
                      <a:pt x="104" y="160"/>
                    </a:lnTo>
                    <a:lnTo>
                      <a:pt x="119" y="184"/>
                    </a:lnTo>
                    <a:lnTo>
                      <a:pt x="165" y="233"/>
                    </a:lnTo>
                    <a:lnTo>
                      <a:pt x="172" y="237"/>
                    </a:lnTo>
                    <a:lnTo>
                      <a:pt x="183" y="231"/>
                    </a:lnTo>
                    <a:lnTo>
                      <a:pt x="190" y="237"/>
                    </a:lnTo>
                    <a:lnTo>
                      <a:pt x="200" y="180"/>
                    </a:lnTo>
                    <a:lnTo>
                      <a:pt x="190" y="166"/>
                    </a:lnTo>
                    <a:lnTo>
                      <a:pt x="180" y="166"/>
                    </a:lnTo>
                    <a:lnTo>
                      <a:pt x="169" y="139"/>
                    </a:lnTo>
                    <a:lnTo>
                      <a:pt x="157" y="139"/>
                    </a:lnTo>
                    <a:lnTo>
                      <a:pt x="151" y="131"/>
                    </a:lnTo>
                    <a:lnTo>
                      <a:pt x="157" y="114"/>
                    </a:lnTo>
                    <a:lnTo>
                      <a:pt x="143" y="105"/>
                    </a:lnTo>
                    <a:lnTo>
                      <a:pt x="143" y="94"/>
                    </a:lnTo>
                    <a:lnTo>
                      <a:pt x="110" y="70"/>
                    </a:lnTo>
                    <a:lnTo>
                      <a:pt x="101" y="72"/>
                    </a:lnTo>
                    <a:lnTo>
                      <a:pt x="40" y="8"/>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4" name="Freeform 270"/>
              <p:cNvSpPr>
                <a:spLocks noChangeAspect="1"/>
              </p:cNvSpPr>
              <p:nvPr/>
            </p:nvSpPr>
            <p:spPr bwMode="auto">
              <a:xfrm>
                <a:off x="4530" y="2615"/>
                <a:ext cx="168" cy="57"/>
              </a:xfrm>
              <a:custGeom>
                <a:avLst/>
                <a:gdLst>
                  <a:gd name="T0" fmla="*/ 0 w 164"/>
                  <a:gd name="T1" fmla="*/ 18 h 58"/>
                  <a:gd name="T2" fmla="*/ 92 w 164"/>
                  <a:gd name="T3" fmla="*/ 29 h 58"/>
                  <a:gd name="T4" fmla="*/ 157 w 164"/>
                  <a:gd name="T5" fmla="*/ 29 h 58"/>
                  <a:gd name="T6" fmla="*/ 262 w 164"/>
                  <a:gd name="T7" fmla="*/ 29 h 58"/>
                  <a:gd name="T8" fmla="*/ 291 w 164"/>
                  <a:gd name="T9" fmla="*/ 29 h 58"/>
                  <a:gd name="T10" fmla="*/ 338 w 164"/>
                  <a:gd name="T11" fmla="*/ 29 h 58"/>
                  <a:gd name="T12" fmla="*/ 343 w 164"/>
                  <a:gd name="T13" fmla="*/ 29 h 58"/>
                  <a:gd name="T14" fmla="*/ 279 w 164"/>
                  <a:gd name="T15" fmla="*/ 29 h 58"/>
                  <a:gd name="T16" fmla="*/ 268 w 164"/>
                  <a:gd name="T17" fmla="*/ 21 h 58"/>
                  <a:gd name="T18" fmla="*/ 210 w 164"/>
                  <a:gd name="T19" fmla="*/ 11 h 58"/>
                  <a:gd name="T20" fmla="*/ 195 w 164"/>
                  <a:gd name="T21" fmla="*/ 21 h 58"/>
                  <a:gd name="T22" fmla="*/ 140 w 164"/>
                  <a:gd name="T23" fmla="*/ 19 h 58"/>
                  <a:gd name="T24" fmla="*/ 72 w 164"/>
                  <a:gd name="T25" fmla="*/ 2 h 58"/>
                  <a:gd name="T26" fmla="*/ 13 w 164"/>
                  <a:gd name="T27" fmla="*/ 0 h 58"/>
                  <a:gd name="T28" fmla="*/ 0 w 164"/>
                  <a:gd name="T29" fmla="*/ 18 h 58"/>
                  <a:gd name="T30" fmla="*/ 0 w 164"/>
                  <a:gd name="T31" fmla="*/ 18 h 58"/>
                  <a:gd name="T32" fmla="*/ 0 w 164"/>
                  <a:gd name="T33" fmla="*/ 1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58"/>
                  <a:gd name="T53" fmla="*/ 164 w 16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58">
                    <a:moveTo>
                      <a:pt x="0" y="18"/>
                    </a:moveTo>
                    <a:lnTo>
                      <a:pt x="46" y="38"/>
                    </a:lnTo>
                    <a:lnTo>
                      <a:pt x="75" y="38"/>
                    </a:lnTo>
                    <a:lnTo>
                      <a:pt x="125" y="53"/>
                    </a:lnTo>
                    <a:lnTo>
                      <a:pt x="138" y="49"/>
                    </a:lnTo>
                    <a:lnTo>
                      <a:pt x="161" y="57"/>
                    </a:lnTo>
                    <a:lnTo>
                      <a:pt x="163" y="38"/>
                    </a:lnTo>
                    <a:lnTo>
                      <a:pt x="133" y="35"/>
                    </a:lnTo>
                    <a:lnTo>
                      <a:pt x="128" y="21"/>
                    </a:lnTo>
                    <a:lnTo>
                      <a:pt x="99" y="11"/>
                    </a:lnTo>
                    <a:lnTo>
                      <a:pt x="93" y="21"/>
                    </a:lnTo>
                    <a:lnTo>
                      <a:pt x="66" y="19"/>
                    </a:lnTo>
                    <a:lnTo>
                      <a:pt x="36" y="2"/>
                    </a:lnTo>
                    <a:lnTo>
                      <a:pt x="13" y="0"/>
                    </a:lnTo>
                    <a:lnTo>
                      <a:pt x="0"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5" name="Freeform 271"/>
              <p:cNvSpPr>
                <a:spLocks noChangeAspect="1"/>
              </p:cNvSpPr>
              <p:nvPr/>
            </p:nvSpPr>
            <p:spPr bwMode="auto">
              <a:xfrm>
                <a:off x="4696" y="2660"/>
                <a:ext cx="23" cy="16"/>
              </a:xfrm>
              <a:custGeom>
                <a:avLst/>
                <a:gdLst>
                  <a:gd name="T0" fmla="*/ 0 w 23"/>
                  <a:gd name="T1" fmla="*/ 4 h 16"/>
                  <a:gd name="T2" fmla="*/ 12 w 23"/>
                  <a:gd name="T3" fmla="*/ 15 h 16"/>
                  <a:gd name="T4" fmla="*/ 22 w 23"/>
                  <a:gd name="T5" fmla="*/ 5 h 16"/>
                  <a:gd name="T6" fmla="*/ 15 w 23"/>
                  <a:gd name="T7" fmla="*/ 0 h 16"/>
                  <a:gd name="T8" fmla="*/ 0 w 23"/>
                  <a:gd name="T9" fmla="*/ 4 h 16"/>
                  <a:gd name="T10" fmla="*/ 0 w 23"/>
                  <a:gd name="T11" fmla="*/ 4 h 16"/>
                  <a:gd name="T12" fmla="*/ 0 w 23"/>
                  <a:gd name="T13" fmla="*/ 4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0" y="4"/>
                    </a:moveTo>
                    <a:lnTo>
                      <a:pt x="12" y="15"/>
                    </a:lnTo>
                    <a:lnTo>
                      <a:pt x="22" y="5"/>
                    </a:lnTo>
                    <a:lnTo>
                      <a:pt x="15"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6" name="Freeform 272"/>
              <p:cNvSpPr>
                <a:spLocks noChangeAspect="1"/>
              </p:cNvSpPr>
              <p:nvPr/>
            </p:nvSpPr>
            <p:spPr bwMode="auto">
              <a:xfrm>
                <a:off x="4724" y="2662"/>
                <a:ext cx="144" cy="22"/>
              </a:xfrm>
              <a:custGeom>
                <a:avLst/>
                <a:gdLst>
                  <a:gd name="T0" fmla="*/ 0 w 142"/>
                  <a:gd name="T1" fmla="*/ 17 h 22"/>
                  <a:gd name="T2" fmla="*/ 20 w 142"/>
                  <a:gd name="T3" fmla="*/ 21 h 22"/>
                  <a:gd name="T4" fmla="*/ 96 w 142"/>
                  <a:gd name="T5" fmla="*/ 10 h 22"/>
                  <a:gd name="T6" fmla="*/ 172 w 142"/>
                  <a:gd name="T7" fmla="*/ 16 h 22"/>
                  <a:gd name="T8" fmla="*/ 215 w 142"/>
                  <a:gd name="T9" fmla="*/ 6 h 22"/>
                  <a:gd name="T10" fmla="*/ 194 w 142"/>
                  <a:gd name="T11" fmla="*/ 2 h 22"/>
                  <a:gd name="T12" fmla="*/ 181 w 142"/>
                  <a:gd name="T13" fmla="*/ 13 h 22"/>
                  <a:gd name="T14" fmla="*/ 123 w 142"/>
                  <a:gd name="T15" fmla="*/ 2 h 22"/>
                  <a:gd name="T16" fmla="*/ 96 w 142"/>
                  <a:gd name="T17" fmla="*/ 10 h 22"/>
                  <a:gd name="T18" fmla="*/ 33 w 142"/>
                  <a:gd name="T19" fmla="*/ 0 h 22"/>
                  <a:gd name="T20" fmla="*/ 69 w 142"/>
                  <a:gd name="T21" fmla="*/ 9 h 22"/>
                  <a:gd name="T22" fmla="*/ 10 w 142"/>
                  <a:gd name="T23" fmla="*/ 3 h 22"/>
                  <a:gd name="T24" fmla="*/ 3 w 142"/>
                  <a:gd name="T25" fmla="*/ 7 h 22"/>
                  <a:gd name="T26" fmla="*/ 0 w 142"/>
                  <a:gd name="T27" fmla="*/ 17 h 22"/>
                  <a:gd name="T28" fmla="*/ 0 w 142"/>
                  <a:gd name="T29" fmla="*/ 17 h 22"/>
                  <a:gd name="T30" fmla="*/ 0 w 142"/>
                  <a:gd name="T31" fmla="*/ 1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2"/>
                  <a:gd name="T50" fmla="*/ 142 w 1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2">
                    <a:moveTo>
                      <a:pt x="0" y="17"/>
                    </a:moveTo>
                    <a:lnTo>
                      <a:pt x="20" y="21"/>
                    </a:lnTo>
                    <a:lnTo>
                      <a:pt x="65" y="10"/>
                    </a:lnTo>
                    <a:lnTo>
                      <a:pt x="110" y="16"/>
                    </a:lnTo>
                    <a:lnTo>
                      <a:pt x="141" y="6"/>
                    </a:lnTo>
                    <a:lnTo>
                      <a:pt x="127" y="2"/>
                    </a:lnTo>
                    <a:lnTo>
                      <a:pt x="118" y="13"/>
                    </a:lnTo>
                    <a:lnTo>
                      <a:pt x="84" y="2"/>
                    </a:lnTo>
                    <a:lnTo>
                      <a:pt x="65" y="10"/>
                    </a:lnTo>
                    <a:lnTo>
                      <a:pt x="33" y="0"/>
                    </a:lnTo>
                    <a:lnTo>
                      <a:pt x="38" y="9"/>
                    </a:lnTo>
                    <a:lnTo>
                      <a:pt x="10" y="3"/>
                    </a:lnTo>
                    <a:lnTo>
                      <a:pt x="3" y="7"/>
                    </a:lnTo>
                    <a:lnTo>
                      <a:pt x="0" y="1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7" name="Freeform 273"/>
              <p:cNvSpPr>
                <a:spLocks noChangeAspect="1"/>
              </p:cNvSpPr>
              <p:nvPr/>
            </p:nvSpPr>
            <p:spPr bwMode="auto">
              <a:xfrm>
                <a:off x="4898" y="2650"/>
                <a:ext cx="17" cy="10"/>
              </a:xfrm>
              <a:custGeom>
                <a:avLst/>
                <a:gdLst>
                  <a:gd name="T0" fmla="*/ 0 w 17"/>
                  <a:gd name="T1" fmla="*/ 9 h 10"/>
                  <a:gd name="T2" fmla="*/ 11 w 17"/>
                  <a:gd name="T3" fmla="*/ 9 h 10"/>
                  <a:gd name="T4" fmla="*/ 16 w 17"/>
                  <a:gd name="T5" fmla="*/ 0 h 10"/>
                  <a:gd name="T6" fmla="*/ 3 w 17"/>
                  <a:gd name="T7" fmla="*/ 2 h 10"/>
                  <a:gd name="T8" fmla="*/ 0 w 17"/>
                  <a:gd name="T9" fmla="*/ 9 h 10"/>
                  <a:gd name="T10" fmla="*/ 0 w 17"/>
                  <a:gd name="T11" fmla="*/ 9 h 10"/>
                  <a:gd name="T12" fmla="*/ 0 w 17"/>
                  <a:gd name="T13" fmla="*/ 9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0" y="9"/>
                    </a:moveTo>
                    <a:lnTo>
                      <a:pt x="11" y="9"/>
                    </a:lnTo>
                    <a:lnTo>
                      <a:pt x="16" y="0"/>
                    </a:lnTo>
                    <a:lnTo>
                      <a:pt x="3" y="2"/>
                    </a:lnTo>
                    <a:lnTo>
                      <a:pt x="0" y="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8" name="Freeform 274"/>
              <p:cNvSpPr>
                <a:spLocks noChangeAspect="1"/>
              </p:cNvSpPr>
              <p:nvPr/>
            </p:nvSpPr>
            <p:spPr bwMode="auto">
              <a:xfrm>
                <a:off x="4779" y="2689"/>
                <a:ext cx="35" cy="18"/>
              </a:xfrm>
              <a:custGeom>
                <a:avLst/>
                <a:gdLst>
                  <a:gd name="T0" fmla="*/ 0 w 34"/>
                  <a:gd name="T1" fmla="*/ 1 h 19"/>
                  <a:gd name="T2" fmla="*/ 2 w 34"/>
                  <a:gd name="T3" fmla="*/ 8 h 19"/>
                  <a:gd name="T4" fmla="*/ 60 w 34"/>
                  <a:gd name="T5" fmla="*/ 9 h 19"/>
                  <a:gd name="T6" fmla="*/ 76 w 34"/>
                  <a:gd name="T7" fmla="*/ 9 h 19"/>
                  <a:gd name="T8" fmla="*/ 49 w 34"/>
                  <a:gd name="T9" fmla="*/ 0 h 19"/>
                  <a:gd name="T10" fmla="*/ 0 w 34"/>
                  <a:gd name="T11" fmla="*/ 1 h 19"/>
                  <a:gd name="T12" fmla="*/ 0 w 34"/>
                  <a:gd name="T13" fmla="*/ 1 h 19"/>
                  <a:gd name="T14" fmla="*/ 0 w 34"/>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9"/>
                  <a:gd name="T26" fmla="*/ 34 w 3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9">
                    <a:moveTo>
                      <a:pt x="0" y="1"/>
                    </a:moveTo>
                    <a:lnTo>
                      <a:pt x="2" y="8"/>
                    </a:lnTo>
                    <a:lnTo>
                      <a:pt x="25" y="18"/>
                    </a:lnTo>
                    <a:lnTo>
                      <a:pt x="33" y="14"/>
                    </a:lnTo>
                    <a:lnTo>
                      <a:pt x="18" y="0"/>
                    </a:lnTo>
                    <a:lnTo>
                      <a:pt x="0" y="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79" name="Freeform 275"/>
              <p:cNvSpPr>
                <a:spLocks noChangeAspect="1"/>
              </p:cNvSpPr>
              <p:nvPr/>
            </p:nvSpPr>
            <p:spPr bwMode="auto">
              <a:xfrm>
                <a:off x="4529" y="2528"/>
                <a:ext cx="30" cy="32"/>
              </a:xfrm>
              <a:custGeom>
                <a:avLst/>
                <a:gdLst>
                  <a:gd name="T0" fmla="*/ 0 w 28"/>
                  <a:gd name="T1" fmla="*/ 8 h 32"/>
                  <a:gd name="T2" fmla="*/ 81 w 28"/>
                  <a:gd name="T3" fmla="*/ 10 h 32"/>
                  <a:gd name="T4" fmla="*/ 107 w 28"/>
                  <a:gd name="T5" fmla="*/ 25 h 32"/>
                  <a:gd name="T6" fmla="*/ 213 w 28"/>
                  <a:gd name="T7" fmla="*/ 31 h 32"/>
                  <a:gd name="T8" fmla="*/ 228 w 28"/>
                  <a:gd name="T9" fmla="*/ 20 h 32"/>
                  <a:gd name="T10" fmla="*/ 199 w 28"/>
                  <a:gd name="T11" fmla="*/ 19 h 32"/>
                  <a:gd name="T12" fmla="*/ 123 w 28"/>
                  <a:gd name="T13" fmla="*/ 0 h 32"/>
                  <a:gd name="T14" fmla="*/ 0 w 28"/>
                  <a:gd name="T15" fmla="*/ 8 h 32"/>
                  <a:gd name="T16" fmla="*/ 0 w 28"/>
                  <a:gd name="T17" fmla="*/ 8 h 32"/>
                  <a:gd name="T18" fmla="*/ 0 w 28"/>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2"/>
                  <a:gd name="T32" fmla="*/ 28 w 2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2">
                    <a:moveTo>
                      <a:pt x="0" y="8"/>
                    </a:moveTo>
                    <a:lnTo>
                      <a:pt x="9" y="10"/>
                    </a:lnTo>
                    <a:lnTo>
                      <a:pt x="13" y="25"/>
                    </a:lnTo>
                    <a:lnTo>
                      <a:pt x="25" y="31"/>
                    </a:lnTo>
                    <a:lnTo>
                      <a:pt x="27" y="20"/>
                    </a:lnTo>
                    <a:lnTo>
                      <a:pt x="23" y="19"/>
                    </a:lnTo>
                    <a:lnTo>
                      <a:pt x="15"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0" name="Freeform 276"/>
              <p:cNvSpPr>
                <a:spLocks noChangeAspect="1"/>
              </p:cNvSpPr>
              <p:nvPr/>
            </p:nvSpPr>
            <p:spPr bwMode="auto">
              <a:xfrm>
                <a:off x="4574" y="2547"/>
                <a:ext cx="15" cy="16"/>
              </a:xfrm>
              <a:custGeom>
                <a:avLst/>
                <a:gdLst>
                  <a:gd name="T0" fmla="*/ 0 w 14"/>
                  <a:gd name="T1" fmla="*/ 12 h 16"/>
                  <a:gd name="T2" fmla="*/ 76 w 14"/>
                  <a:gd name="T3" fmla="*/ 15 h 16"/>
                  <a:gd name="T4" fmla="*/ 107 w 14"/>
                  <a:gd name="T5" fmla="*/ 5 h 16"/>
                  <a:gd name="T6" fmla="*/ 3 w 14"/>
                  <a:gd name="T7" fmla="*/ 0 h 16"/>
                  <a:gd name="T8" fmla="*/ 0 w 14"/>
                  <a:gd name="T9" fmla="*/ 12 h 16"/>
                  <a:gd name="T10" fmla="*/ 0 w 14"/>
                  <a:gd name="T11" fmla="*/ 12 h 16"/>
                  <a:gd name="T12" fmla="*/ 0 w 14"/>
                  <a:gd name="T13" fmla="*/ 12 h 16"/>
                  <a:gd name="T14" fmla="*/ 0 60000 65536"/>
                  <a:gd name="T15" fmla="*/ 0 60000 65536"/>
                  <a:gd name="T16" fmla="*/ 0 60000 65536"/>
                  <a:gd name="T17" fmla="*/ 0 60000 65536"/>
                  <a:gd name="T18" fmla="*/ 0 60000 65536"/>
                  <a:gd name="T19" fmla="*/ 0 60000 65536"/>
                  <a:gd name="T20" fmla="*/ 0 60000 65536"/>
                  <a:gd name="T21" fmla="*/ 0 w 14"/>
                  <a:gd name="T22" fmla="*/ 0 h 16"/>
                  <a:gd name="T23" fmla="*/ 14 w 1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6">
                    <a:moveTo>
                      <a:pt x="0" y="12"/>
                    </a:moveTo>
                    <a:lnTo>
                      <a:pt x="8" y="15"/>
                    </a:lnTo>
                    <a:lnTo>
                      <a:pt x="13" y="5"/>
                    </a:lnTo>
                    <a:lnTo>
                      <a:pt x="3" y="0"/>
                    </a:lnTo>
                    <a:lnTo>
                      <a:pt x="0" y="1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1" name="Freeform 277"/>
              <p:cNvSpPr>
                <a:spLocks noChangeAspect="1"/>
              </p:cNvSpPr>
              <p:nvPr/>
            </p:nvSpPr>
            <p:spPr bwMode="auto">
              <a:xfrm>
                <a:off x="4785" y="2461"/>
                <a:ext cx="119" cy="152"/>
              </a:xfrm>
              <a:custGeom>
                <a:avLst/>
                <a:gdLst>
                  <a:gd name="T0" fmla="*/ 0 w 118"/>
                  <a:gd name="T1" fmla="*/ 55 h 155"/>
                  <a:gd name="T2" fmla="*/ 1 w 118"/>
                  <a:gd name="T3" fmla="*/ 62 h 155"/>
                  <a:gd name="T4" fmla="*/ 11 w 118"/>
                  <a:gd name="T5" fmla="*/ 62 h 155"/>
                  <a:gd name="T6" fmla="*/ 13 w 118"/>
                  <a:gd name="T7" fmla="*/ 67 h 155"/>
                  <a:gd name="T8" fmla="*/ 9 w 118"/>
                  <a:gd name="T9" fmla="*/ 82 h 155"/>
                  <a:gd name="T10" fmla="*/ 26 w 118"/>
                  <a:gd name="T11" fmla="*/ 81 h 155"/>
                  <a:gd name="T12" fmla="*/ 26 w 118"/>
                  <a:gd name="T13" fmla="*/ 57 h 155"/>
                  <a:gd name="T14" fmla="*/ 33 w 118"/>
                  <a:gd name="T15" fmla="*/ 54 h 155"/>
                  <a:gd name="T16" fmla="*/ 41 w 118"/>
                  <a:gd name="T17" fmla="*/ 54 h 155"/>
                  <a:gd name="T18" fmla="*/ 36 w 118"/>
                  <a:gd name="T19" fmla="*/ 61 h 155"/>
                  <a:gd name="T20" fmla="*/ 50 w 118"/>
                  <a:gd name="T21" fmla="*/ 68 h 155"/>
                  <a:gd name="T22" fmla="*/ 49 w 118"/>
                  <a:gd name="T23" fmla="*/ 73 h 155"/>
                  <a:gd name="T24" fmla="*/ 55 w 118"/>
                  <a:gd name="T25" fmla="*/ 74 h 155"/>
                  <a:gd name="T26" fmla="*/ 93 w 118"/>
                  <a:gd name="T27" fmla="*/ 73 h 155"/>
                  <a:gd name="T28" fmla="*/ 91 w 118"/>
                  <a:gd name="T29" fmla="*/ 79 h 155"/>
                  <a:gd name="T30" fmla="*/ 99 w 118"/>
                  <a:gd name="T31" fmla="*/ 83 h 155"/>
                  <a:gd name="T32" fmla="*/ 107 w 118"/>
                  <a:gd name="T33" fmla="*/ 79 h 155"/>
                  <a:gd name="T34" fmla="*/ 109 w 118"/>
                  <a:gd name="T35" fmla="*/ 74 h 155"/>
                  <a:gd name="T36" fmla="*/ 90 w 118"/>
                  <a:gd name="T37" fmla="*/ 62 h 155"/>
                  <a:gd name="T38" fmla="*/ 97 w 118"/>
                  <a:gd name="T39" fmla="*/ 59 h 155"/>
                  <a:gd name="T40" fmla="*/ 49 w 118"/>
                  <a:gd name="T41" fmla="*/ 45 h 155"/>
                  <a:gd name="T42" fmla="*/ 107 w 118"/>
                  <a:gd name="T43" fmla="*/ 25 h 155"/>
                  <a:gd name="T44" fmla="*/ 117 w 118"/>
                  <a:gd name="T45" fmla="*/ 25 h 155"/>
                  <a:gd name="T46" fmla="*/ 110 w 118"/>
                  <a:gd name="T47" fmla="*/ 25 h 155"/>
                  <a:gd name="T48" fmla="*/ 33 w 118"/>
                  <a:gd name="T49" fmla="*/ 34 h 155"/>
                  <a:gd name="T50" fmla="*/ 32 w 118"/>
                  <a:gd name="T51" fmla="*/ 25 h 155"/>
                  <a:gd name="T52" fmla="*/ 24 w 118"/>
                  <a:gd name="T53" fmla="*/ 25 h 155"/>
                  <a:gd name="T54" fmla="*/ 24 w 118"/>
                  <a:gd name="T55" fmla="*/ 25 h 155"/>
                  <a:gd name="T56" fmla="*/ 34 w 118"/>
                  <a:gd name="T57" fmla="*/ 25 h 155"/>
                  <a:gd name="T58" fmla="*/ 117 w 118"/>
                  <a:gd name="T59" fmla="*/ 25 h 155"/>
                  <a:gd name="T60" fmla="*/ 137 w 118"/>
                  <a:gd name="T61" fmla="*/ 24 h 155"/>
                  <a:gd name="T62" fmla="*/ 148 w 118"/>
                  <a:gd name="T63" fmla="*/ 5 h 155"/>
                  <a:gd name="T64" fmla="*/ 144 w 118"/>
                  <a:gd name="T65" fmla="*/ 0 h 155"/>
                  <a:gd name="T66" fmla="*/ 125 w 118"/>
                  <a:gd name="T67" fmla="*/ 18 h 155"/>
                  <a:gd name="T68" fmla="*/ 107 w 118"/>
                  <a:gd name="T69" fmla="*/ 19 h 155"/>
                  <a:gd name="T70" fmla="*/ 37 w 118"/>
                  <a:gd name="T71" fmla="*/ 9 h 155"/>
                  <a:gd name="T72" fmla="*/ 33 w 118"/>
                  <a:gd name="T73" fmla="*/ 21 h 155"/>
                  <a:gd name="T74" fmla="*/ 21 w 118"/>
                  <a:gd name="T75" fmla="*/ 21 h 155"/>
                  <a:gd name="T76" fmla="*/ 18 w 118"/>
                  <a:gd name="T77" fmla="*/ 25 h 155"/>
                  <a:gd name="T78" fmla="*/ 0 w 118"/>
                  <a:gd name="T79" fmla="*/ 55 h 155"/>
                  <a:gd name="T80" fmla="*/ 0 w 118"/>
                  <a:gd name="T81" fmla="*/ 55 h 155"/>
                  <a:gd name="T82" fmla="*/ 0 w 118"/>
                  <a:gd name="T83" fmla="*/ 55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
                  <a:gd name="T127" fmla="*/ 0 h 155"/>
                  <a:gd name="T128" fmla="*/ 118 w 118"/>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 h="155">
                    <a:moveTo>
                      <a:pt x="0" y="95"/>
                    </a:moveTo>
                    <a:lnTo>
                      <a:pt x="1" y="109"/>
                    </a:lnTo>
                    <a:lnTo>
                      <a:pt x="11" y="109"/>
                    </a:lnTo>
                    <a:lnTo>
                      <a:pt x="13" y="119"/>
                    </a:lnTo>
                    <a:lnTo>
                      <a:pt x="9" y="152"/>
                    </a:lnTo>
                    <a:lnTo>
                      <a:pt x="26" y="150"/>
                    </a:lnTo>
                    <a:lnTo>
                      <a:pt x="26" y="99"/>
                    </a:lnTo>
                    <a:lnTo>
                      <a:pt x="33" y="93"/>
                    </a:lnTo>
                    <a:lnTo>
                      <a:pt x="41" y="93"/>
                    </a:lnTo>
                    <a:lnTo>
                      <a:pt x="36" y="108"/>
                    </a:lnTo>
                    <a:lnTo>
                      <a:pt x="50" y="121"/>
                    </a:lnTo>
                    <a:lnTo>
                      <a:pt x="49" y="133"/>
                    </a:lnTo>
                    <a:lnTo>
                      <a:pt x="55" y="137"/>
                    </a:lnTo>
                    <a:lnTo>
                      <a:pt x="62" y="132"/>
                    </a:lnTo>
                    <a:lnTo>
                      <a:pt x="60" y="147"/>
                    </a:lnTo>
                    <a:lnTo>
                      <a:pt x="68" y="154"/>
                    </a:lnTo>
                    <a:lnTo>
                      <a:pt x="76" y="147"/>
                    </a:lnTo>
                    <a:lnTo>
                      <a:pt x="78" y="135"/>
                    </a:lnTo>
                    <a:lnTo>
                      <a:pt x="59" y="109"/>
                    </a:lnTo>
                    <a:lnTo>
                      <a:pt x="66" y="103"/>
                    </a:lnTo>
                    <a:lnTo>
                      <a:pt x="49" y="76"/>
                    </a:lnTo>
                    <a:lnTo>
                      <a:pt x="76" y="54"/>
                    </a:lnTo>
                    <a:lnTo>
                      <a:pt x="86" y="54"/>
                    </a:lnTo>
                    <a:lnTo>
                      <a:pt x="79" y="49"/>
                    </a:lnTo>
                    <a:lnTo>
                      <a:pt x="33" y="65"/>
                    </a:lnTo>
                    <a:lnTo>
                      <a:pt x="32" y="54"/>
                    </a:lnTo>
                    <a:lnTo>
                      <a:pt x="24" y="50"/>
                    </a:lnTo>
                    <a:lnTo>
                      <a:pt x="24" y="38"/>
                    </a:lnTo>
                    <a:lnTo>
                      <a:pt x="34" y="27"/>
                    </a:lnTo>
                    <a:lnTo>
                      <a:pt x="86" y="30"/>
                    </a:lnTo>
                    <a:lnTo>
                      <a:pt x="106" y="24"/>
                    </a:lnTo>
                    <a:lnTo>
                      <a:pt x="117" y="5"/>
                    </a:lnTo>
                    <a:lnTo>
                      <a:pt x="113" y="0"/>
                    </a:lnTo>
                    <a:lnTo>
                      <a:pt x="94" y="18"/>
                    </a:lnTo>
                    <a:lnTo>
                      <a:pt x="76" y="19"/>
                    </a:lnTo>
                    <a:lnTo>
                      <a:pt x="37" y="9"/>
                    </a:lnTo>
                    <a:lnTo>
                      <a:pt x="33" y="21"/>
                    </a:lnTo>
                    <a:lnTo>
                      <a:pt x="21" y="21"/>
                    </a:lnTo>
                    <a:lnTo>
                      <a:pt x="18" y="49"/>
                    </a:lnTo>
                    <a:lnTo>
                      <a:pt x="0" y="9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2" name="Freeform 278"/>
              <p:cNvSpPr>
                <a:spLocks noChangeAspect="1"/>
              </p:cNvSpPr>
              <p:nvPr/>
            </p:nvSpPr>
            <p:spPr bwMode="auto">
              <a:xfrm>
                <a:off x="4942" y="2452"/>
                <a:ext cx="26" cy="63"/>
              </a:xfrm>
              <a:custGeom>
                <a:avLst/>
                <a:gdLst>
                  <a:gd name="T0" fmla="*/ 0 w 25"/>
                  <a:gd name="T1" fmla="*/ 22 h 64"/>
                  <a:gd name="T2" fmla="*/ 4 w 25"/>
                  <a:gd name="T3" fmla="*/ 32 h 64"/>
                  <a:gd name="T4" fmla="*/ 64 w 25"/>
                  <a:gd name="T5" fmla="*/ 32 h 64"/>
                  <a:gd name="T6" fmla="*/ 11 w 25"/>
                  <a:gd name="T7" fmla="*/ 32 h 64"/>
                  <a:gd name="T8" fmla="*/ 12 w 25"/>
                  <a:gd name="T9" fmla="*/ 32 h 64"/>
                  <a:gd name="T10" fmla="*/ 67 w 25"/>
                  <a:gd name="T11" fmla="*/ 32 h 64"/>
                  <a:gd name="T12" fmla="*/ 58 w 25"/>
                  <a:gd name="T13" fmla="*/ 28 h 64"/>
                  <a:gd name="T14" fmla="*/ 76 w 25"/>
                  <a:gd name="T15" fmla="*/ 22 h 64"/>
                  <a:gd name="T16" fmla="*/ 76 w 25"/>
                  <a:gd name="T17" fmla="*/ 12 h 64"/>
                  <a:gd name="T18" fmla="*/ 50 w 25"/>
                  <a:gd name="T19" fmla="*/ 18 h 64"/>
                  <a:gd name="T20" fmla="*/ 11 w 25"/>
                  <a:gd name="T21" fmla="*/ 0 h 64"/>
                  <a:gd name="T22" fmla="*/ 4 w 25"/>
                  <a:gd name="T23" fmla="*/ 6 h 64"/>
                  <a:gd name="T24" fmla="*/ 0 w 25"/>
                  <a:gd name="T25" fmla="*/ 22 h 64"/>
                  <a:gd name="T26" fmla="*/ 0 w 25"/>
                  <a:gd name="T27" fmla="*/ 22 h 64"/>
                  <a:gd name="T28" fmla="*/ 0 w 25"/>
                  <a:gd name="T29" fmla="*/ 22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64"/>
                  <a:gd name="T47" fmla="*/ 25 w 2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64">
                    <a:moveTo>
                      <a:pt x="0" y="22"/>
                    </a:moveTo>
                    <a:lnTo>
                      <a:pt x="4" y="49"/>
                    </a:lnTo>
                    <a:lnTo>
                      <a:pt x="20" y="63"/>
                    </a:lnTo>
                    <a:lnTo>
                      <a:pt x="11" y="46"/>
                    </a:lnTo>
                    <a:lnTo>
                      <a:pt x="12" y="36"/>
                    </a:lnTo>
                    <a:lnTo>
                      <a:pt x="21" y="36"/>
                    </a:lnTo>
                    <a:lnTo>
                      <a:pt x="17" y="28"/>
                    </a:lnTo>
                    <a:lnTo>
                      <a:pt x="24" y="22"/>
                    </a:lnTo>
                    <a:lnTo>
                      <a:pt x="24" y="12"/>
                    </a:lnTo>
                    <a:lnTo>
                      <a:pt x="13" y="18"/>
                    </a:lnTo>
                    <a:lnTo>
                      <a:pt x="11" y="0"/>
                    </a:lnTo>
                    <a:lnTo>
                      <a:pt x="4" y="6"/>
                    </a:lnTo>
                    <a:lnTo>
                      <a:pt x="0"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3" name="Freeform 279"/>
              <p:cNvSpPr>
                <a:spLocks noChangeAspect="1"/>
              </p:cNvSpPr>
              <p:nvPr/>
            </p:nvSpPr>
            <p:spPr bwMode="auto">
              <a:xfrm>
                <a:off x="4916" y="2562"/>
                <a:ext cx="24" cy="14"/>
              </a:xfrm>
              <a:custGeom>
                <a:avLst/>
                <a:gdLst>
                  <a:gd name="T0" fmla="*/ 0 w 23"/>
                  <a:gd name="T1" fmla="*/ 1 h 14"/>
                  <a:gd name="T2" fmla="*/ 57 w 23"/>
                  <a:gd name="T3" fmla="*/ 13 h 14"/>
                  <a:gd name="T4" fmla="*/ 77 w 23"/>
                  <a:gd name="T5" fmla="*/ 8 h 14"/>
                  <a:gd name="T6" fmla="*/ 65 w 23"/>
                  <a:gd name="T7" fmla="*/ 0 h 14"/>
                  <a:gd name="T8" fmla="*/ 0 w 23"/>
                  <a:gd name="T9" fmla="*/ 1 h 14"/>
                  <a:gd name="T10" fmla="*/ 0 w 23"/>
                  <a:gd name="T11" fmla="*/ 1 h 14"/>
                  <a:gd name="T12" fmla="*/ 0 w 23"/>
                  <a:gd name="T13" fmla="*/ 1 h 14"/>
                  <a:gd name="T14" fmla="*/ 0 60000 65536"/>
                  <a:gd name="T15" fmla="*/ 0 60000 65536"/>
                  <a:gd name="T16" fmla="*/ 0 60000 65536"/>
                  <a:gd name="T17" fmla="*/ 0 60000 65536"/>
                  <a:gd name="T18" fmla="*/ 0 60000 65536"/>
                  <a:gd name="T19" fmla="*/ 0 60000 65536"/>
                  <a:gd name="T20" fmla="*/ 0 60000 65536"/>
                  <a:gd name="T21" fmla="*/ 0 w 23"/>
                  <a:gd name="T22" fmla="*/ 0 h 14"/>
                  <a:gd name="T23" fmla="*/ 23 w 2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
                    <a:moveTo>
                      <a:pt x="0" y="1"/>
                    </a:moveTo>
                    <a:lnTo>
                      <a:pt x="15" y="13"/>
                    </a:lnTo>
                    <a:lnTo>
                      <a:pt x="22" y="8"/>
                    </a:lnTo>
                    <a:lnTo>
                      <a:pt x="18" y="0"/>
                    </a:lnTo>
                    <a:lnTo>
                      <a:pt x="0" y="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4" name="Freeform 280"/>
              <p:cNvSpPr>
                <a:spLocks noChangeAspect="1"/>
              </p:cNvSpPr>
              <p:nvPr/>
            </p:nvSpPr>
            <p:spPr bwMode="auto">
              <a:xfrm>
                <a:off x="4952" y="2553"/>
                <a:ext cx="52" cy="23"/>
              </a:xfrm>
              <a:custGeom>
                <a:avLst/>
                <a:gdLst>
                  <a:gd name="T0" fmla="*/ 0 w 51"/>
                  <a:gd name="T1" fmla="*/ 10 h 24"/>
                  <a:gd name="T2" fmla="*/ 85 w 51"/>
                  <a:gd name="T3" fmla="*/ 12 h 24"/>
                  <a:gd name="T4" fmla="*/ 77 w 51"/>
                  <a:gd name="T5" fmla="*/ 6 h 24"/>
                  <a:gd name="T6" fmla="*/ 61 w 51"/>
                  <a:gd name="T7" fmla="*/ 0 h 24"/>
                  <a:gd name="T8" fmla="*/ 5 w 51"/>
                  <a:gd name="T9" fmla="*/ 2 h 24"/>
                  <a:gd name="T10" fmla="*/ 0 w 51"/>
                  <a:gd name="T11" fmla="*/ 10 h 24"/>
                  <a:gd name="T12" fmla="*/ 0 w 51"/>
                  <a:gd name="T13" fmla="*/ 10 h 24"/>
                  <a:gd name="T14" fmla="*/ 0 w 51"/>
                  <a:gd name="T15" fmla="*/ 10 h 2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24"/>
                  <a:gd name="T26" fmla="*/ 51 w 5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24">
                    <a:moveTo>
                      <a:pt x="0" y="10"/>
                    </a:moveTo>
                    <a:lnTo>
                      <a:pt x="50" y="23"/>
                    </a:lnTo>
                    <a:lnTo>
                      <a:pt x="46" y="6"/>
                    </a:lnTo>
                    <a:lnTo>
                      <a:pt x="30" y="0"/>
                    </a:lnTo>
                    <a:lnTo>
                      <a:pt x="5" y="2"/>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5" name="Freeform 281"/>
              <p:cNvSpPr>
                <a:spLocks noChangeAspect="1"/>
              </p:cNvSpPr>
              <p:nvPr/>
            </p:nvSpPr>
            <p:spPr bwMode="auto">
              <a:xfrm>
                <a:off x="4998" y="2497"/>
                <a:ext cx="19" cy="9"/>
              </a:xfrm>
              <a:custGeom>
                <a:avLst/>
                <a:gdLst>
                  <a:gd name="T0" fmla="*/ 0 w 18"/>
                  <a:gd name="T1" fmla="*/ 3 h 9"/>
                  <a:gd name="T2" fmla="*/ 8 w 18"/>
                  <a:gd name="T3" fmla="*/ 8 h 9"/>
                  <a:gd name="T4" fmla="*/ 88 w 18"/>
                  <a:gd name="T5" fmla="*/ 5 h 9"/>
                  <a:gd name="T6" fmla="*/ 8 w 18"/>
                  <a:gd name="T7" fmla="*/ 0 h 9"/>
                  <a:gd name="T8" fmla="*/ 0 w 18"/>
                  <a:gd name="T9" fmla="*/ 3 h 9"/>
                  <a:gd name="T10" fmla="*/ 0 w 18"/>
                  <a:gd name="T11" fmla="*/ 3 h 9"/>
                  <a:gd name="T12" fmla="*/ 0 w 18"/>
                  <a:gd name="T13" fmla="*/ 3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0" y="3"/>
                    </a:moveTo>
                    <a:lnTo>
                      <a:pt x="8" y="8"/>
                    </a:lnTo>
                    <a:lnTo>
                      <a:pt x="17" y="5"/>
                    </a:lnTo>
                    <a:lnTo>
                      <a:pt x="8" y="0"/>
                    </a:lnTo>
                    <a:lnTo>
                      <a:pt x="0"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6" name="Freeform 282"/>
              <p:cNvSpPr>
                <a:spLocks noChangeAspect="1"/>
              </p:cNvSpPr>
              <p:nvPr/>
            </p:nvSpPr>
            <p:spPr bwMode="auto">
              <a:xfrm>
                <a:off x="4779" y="2117"/>
                <a:ext cx="89" cy="116"/>
              </a:xfrm>
              <a:custGeom>
                <a:avLst/>
                <a:gdLst>
                  <a:gd name="T0" fmla="*/ 0 w 88"/>
                  <a:gd name="T1" fmla="*/ 46 h 117"/>
                  <a:gd name="T2" fmla="*/ 8 w 88"/>
                  <a:gd name="T3" fmla="*/ 58 h 117"/>
                  <a:gd name="T4" fmla="*/ 26 w 88"/>
                  <a:gd name="T5" fmla="*/ 58 h 117"/>
                  <a:gd name="T6" fmla="*/ 22 w 88"/>
                  <a:gd name="T7" fmla="*/ 68 h 117"/>
                  <a:gd name="T8" fmla="*/ 33 w 88"/>
                  <a:gd name="T9" fmla="*/ 72 h 117"/>
                  <a:gd name="T10" fmla="*/ 41 w 88"/>
                  <a:gd name="T11" fmla="*/ 65 h 117"/>
                  <a:gd name="T12" fmla="*/ 91 w 88"/>
                  <a:gd name="T13" fmla="*/ 82 h 117"/>
                  <a:gd name="T14" fmla="*/ 88 w 88"/>
                  <a:gd name="T15" fmla="*/ 66 h 117"/>
                  <a:gd name="T16" fmla="*/ 104 w 88"/>
                  <a:gd name="T17" fmla="*/ 83 h 117"/>
                  <a:gd name="T18" fmla="*/ 118 w 88"/>
                  <a:gd name="T19" fmla="*/ 85 h 117"/>
                  <a:gd name="T20" fmla="*/ 106 w 88"/>
                  <a:gd name="T21" fmla="*/ 70 h 117"/>
                  <a:gd name="T22" fmla="*/ 112 w 88"/>
                  <a:gd name="T23" fmla="*/ 68 h 117"/>
                  <a:gd name="T24" fmla="*/ 92 w 88"/>
                  <a:gd name="T25" fmla="*/ 58 h 117"/>
                  <a:gd name="T26" fmla="*/ 81 w 88"/>
                  <a:gd name="T27" fmla="*/ 65 h 117"/>
                  <a:gd name="T28" fmla="*/ 42 w 88"/>
                  <a:gd name="T29" fmla="*/ 61 h 117"/>
                  <a:gd name="T30" fmla="*/ 31 w 88"/>
                  <a:gd name="T31" fmla="*/ 58 h 117"/>
                  <a:gd name="T32" fmla="*/ 77 w 88"/>
                  <a:gd name="T33" fmla="*/ 30 h 117"/>
                  <a:gd name="T34" fmla="*/ 39 w 88"/>
                  <a:gd name="T35" fmla="*/ 22 h 117"/>
                  <a:gd name="T36" fmla="*/ 38 w 88"/>
                  <a:gd name="T37" fmla="*/ 0 h 117"/>
                  <a:gd name="T38" fmla="*/ 31 w 88"/>
                  <a:gd name="T39" fmla="*/ 6 h 117"/>
                  <a:gd name="T40" fmla="*/ 8 w 88"/>
                  <a:gd name="T41" fmla="*/ 0 h 117"/>
                  <a:gd name="T42" fmla="*/ 10 w 88"/>
                  <a:gd name="T43" fmla="*/ 51 h 117"/>
                  <a:gd name="T44" fmla="*/ 0 w 88"/>
                  <a:gd name="T45" fmla="*/ 46 h 117"/>
                  <a:gd name="T46" fmla="*/ 0 w 88"/>
                  <a:gd name="T47" fmla="*/ 46 h 117"/>
                  <a:gd name="T48" fmla="*/ 0 w 88"/>
                  <a:gd name="T49" fmla="*/ 4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117"/>
                  <a:gd name="T77" fmla="*/ 88 w 88"/>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117">
                    <a:moveTo>
                      <a:pt x="0" y="46"/>
                    </a:moveTo>
                    <a:lnTo>
                      <a:pt x="8" y="78"/>
                    </a:lnTo>
                    <a:lnTo>
                      <a:pt x="26" y="84"/>
                    </a:lnTo>
                    <a:lnTo>
                      <a:pt x="22" y="99"/>
                    </a:lnTo>
                    <a:lnTo>
                      <a:pt x="33" y="103"/>
                    </a:lnTo>
                    <a:lnTo>
                      <a:pt x="41" y="96"/>
                    </a:lnTo>
                    <a:lnTo>
                      <a:pt x="60" y="113"/>
                    </a:lnTo>
                    <a:lnTo>
                      <a:pt x="57" y="97"/>
                    </a:lnTo>
                    <a:lnTo>
                      <a:pt x="73" y="114"/>
                    </a:lnTo>
                    <a:lnTo>
                      <a:pt x="87" y="116"/>
                    </a:lnTo>
                    <a:lnTo>
                      <a:pt x="75" y="101"/>
                    </a:lnTo>
                    <a:lnTo>
                      <a:pt x="81" y="99"/>
                    </a:lnTo>
                    <a:lnTo>
                      <a:pt x="61" y="89"/>
                    </a:lnTo>
                    <a:lnTo>
                      <a:pt x="50" y="96"/>
                    </a:lnTo>
                    <a:lnTo>
                      <a:pt x="42" y="92"/>
                    </a:lnTo>
                    <a:lnTo>
                      <a:pt x="31" y="67"/>
                    </a:lnTo>
                    <a:lnTo>
                      <a:pt x="46" y="30"/>
                    </a:lnTo>
                    <a:lnTo>
                      <a:pt x="39" y="22"/>
                    </a:lnTo>
                    <a:lnTo>
                      <a:pt x="38" y="0"/>
                    </a:lnTo>
                    <a:lnTo>
                      <a:pt x="31" y="6"/>
                    </a:lnTo>
                    <a:lnTo>
                      <a:pt x="8" y="0"/>
                    </a:lnTo>
                    <a:lnTo>
                      <a:pt x="10" y="51"/>
                    </a:lnTo>
                    <a:lnTo>
                      <a:pt x="0" y="4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7" name="Freeform 283"/>
              <p:cNvSpPr>
                <a:spLocks noChangeAspect="1"/>
              </p:cNvSpPr>
              <p:nvPr/>
            </p:nvSpPr>
            <p:spPr bwMode="auto">
              <a:xfrm>
                <a:off x="4748" y="2265"/>
                <a:ext cx="43" cy="61"/>
              </a:xfrm>
              <a:custGeom>
                <a:avLst/>
                <a:gdLst>
                  <a:gd name="T0" fmla="*/ 0 w 43"/>
                  <a:gd name="T1" fmla="*/ 60 h 61"/>
                  <a:gd name="T2" fmla="*/ 42 w 43"/>
                  <a:gd name="T3" fmla="*/ 16 h 61"/>
                  <a:gd name="T4" fmla="*/ 37 w 43"/>
                  <a:gd name="T5" fmla="*/ 0 h 61"/>
                  <a:gd name="T6" fmla="*/ 32 w 43"/>
                  <a:gd name="T7" fmla="*/ 16 h 61"/>
                  <a:gd name="T8" fmla="*/ 0 w 43"/>
                  <a:gd name="T9" fmla="*/ 60 h 61"/>
                  <a:gd name="T10" fmla="*/ 0 w 43"/>
                  <a:gd name="T11" fmla="*/ 60 h 61"/>
                  <a:gd name="T12" fmla="*/ 0 w 43"/>
                  <a:gd name="T13" fmla="*/ 60 h 61"/>
                  <a:gd name="T14" fmla="*/ 0 60000 65536"/>
                  <a:gd name="T15" fmla="*/ 0 60000 65536"/>
                  <a:gd name="T16" fmla="*/ 0 60000 65536"/>
                  <a:gd name="T17" fmla="*/ 0 60000 65536"/>
                  <a:gd name="T18" fmla="*/ 0 60000 65536"/>
                  <a:gd name="T19" fmla="*/ 0 60000 65536"/>
                  <a:gd name="T20" fmla="*/ 0 60000 65536"/>
                  <a:gd name="T21" fmla="*/ 0 w 43"/>
                  <a:gd name="T22" fmla="*/ 0 h 61"/>
                  <a:gd name="T23" fmla="*/ 43 w 4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1">
                    <a:moveTo>
                      <a:pt x="0" y="60"/>
                    </a:moveTo>
                    <a:lnTo>
                      <a:pt x="42" y="16"/>
                    </a:lnTo>
                    <a:lnTo>
                      <a:pt x="37" y="0"/>
                    </a:lnTo>
                    <a:lnTo>
                      <a:pt x="32" y="16"/>
                    </a:lnTo>
                    <a:lnTo>
                      <a:pt x="0" y="6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8" name="Freeform 284"/>
              <p:cNvSpPr>
                <a:spLocks noChangeAspect="1"/>
              </p:cNvSpPr>
              <p:nvPr/>
            </p:nvSpPr>
            <p:spPr bwMode="auto">
              <a:xfrm>
                <a:off x="4797" y="2221"/>
                <a:ext cx="24" cy="28"/>
              </a:xfrm>
              <a:custGeom>
                <a:avLst/>
                <a:gdLst>
                  <a:gd name="T0" fmla="*/ 0 w 24"/>
                  <a:gd name="T1" fmla="*/ 0 h 28"/>
                  <a:gd name="T2" fmla="*/ 17 w 24"/>
                  <a:gd name="T3" fmla="*/ 27 h 28"/>
                  <a:gd name="T4" fmla="*/ 23 w 24"/>
                  <a:gd name="T5" fmla="*/ 19 h 28"/>
                  <a:gd name="T6" fmla="*/ 23 w 24"/>
                  <a:gd name="T7" fmla="*/ 9 h 28"/>
                  <a:gd name="T8" fmla="*/ 15 w 24"/>
                  <a:gd name="T9" fmla="*/ 2 h 28"/>
                  <a:gd name="T10" fmla="*/ 0 w 24"/>
                  <a:gd name="T11" fmla="*/ 0 h 28"/>
                  <a:gd name="T12" fmla="*/ 0 w 24"/>
                  <a:gd name="T13" fmla="*/ 0 h 28"/>
                  <a:gd name="T14" fmla="*/ 0 w 24"/>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0" y="0"/>
                    </a:moveTo>
                    <a:lnTo>
                      <a:pt x="17" y="27"/>
                    </a:lnTo>
                    <a:lnTo>
                      <a:pt x="23" y="19"/>
                    </a:lnTo>
                    <a:lnTo>
                      <a:pt x="23" y="9"/>
                    </a:lnTo>
                    <a:lnTo>
                      <a:pt x="15" y="2"/>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89" name="Freeform 285"/>
              <p:cNvSpPr>
                <a:spLocks noChangeAspect="1"/>
              </p:cNvSpPr>
              <p:nvPr/>
            </p:nvSpPr>
            <p:spPr bwMode="auto">
              <a:xfrm>
                <a:off x="4873" y="2240"/>
                <a:ext cx="27" cy="49"/>
              </a:xfrm>
              <a:custGeom>
                <a:avLst/>
                <a:gdLst>
                  <a:gd name="T0" fmla="*/ 0 w 27"/>
                  <a:gd name="T1" fmla="*/ 0 h 50"/>
                  <a:gd name="T2" fmla="*/ 13 w 27"/>
                  <a:gd name="T3" fmla="*/ 17 h 50"/>
                  <a:gd name="T4" fmla="*/ 10 w 27"/>
                  <a:gd name="T5" fmla="*/ 25 h 50"/>
                  <a:gd name="T6" fmla="*/ 2 w 27"/>
                  <a:gd name="T7" fmla="*/ 23 h 50"/>
                  <a:gd name="T8" fmla="*/ 4 w 27"/>
                  <a:gd name="T9" fmla="*/ 25 h 50"/>
                  <a:gd name="T10" fmla="*/ 10 w 27"/>
                  <a:gd name="T11" fmla="*/ 25 h 50"/>
                  <a:gd name="T12" fmla="*/ 11 w 27"/>
                  <a:gd name="T13" fmla="*/ 25 h 50"/>
                  <a:gd name="T14" fmla="*/ 21 w 27"/>
                  <a:gd name="T15" fmla="*/ 25 h 50"/>
                  <a:gd name="T16" fmla="*/ 15 w 27"/>
                  <a:gd name="T17" fmla="*/ 25 h 50"/>
                  <a:gd name="T18" fmla="*/ 26 w 27"/>
                  <a:gd name="T19" fmla="*/ 25 h 50"/>
                  <a:gd name="T20" fmla="*/ 22 w 27"/>
                  <a:gd name="T21" fmla="*/ 9 h 50"/>
                  <a:gd name="T22" fmla="*/ 17 w 27"/>
                  <a:gd name="T23" fmla="*/ 0 h 50"/>
                  <a:gd name="T24" fmla="*/ 0 w 27"/>
                  <a:gd name="T25" fmla="*/ 0 h 50"/>
                  <a:gd name="T26" fmla="*/ 0 w 27"/>
                  <a:gd name="T27" fmla="*/ 0 h 50"/>
                  <a:gd name="T28" fmla="*/ 0 w 2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50"/>
                  <a:gd name="T47" fmla="*/ 27 w 2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50">
                    <a:moveTo>
                      <a:pt x="0" y="0"/>
                    </a:moveTo>
                    <a:lnTo>
                      <a:pt x="13" y="17"/>
                    </a:lnTo>
                    <a:lnTo>
                      <a:pt x="10" y="25"/>
                    </a:lnTo>
                    <a:lnTo>
                      <a:pt x="2" y="23"/>
                    </a:lnTo>
                    <a:lnTo>
                      <a:pt x="4" y="35"/>
                    </a:lnTo>
                    <a:lnTo>
                      <a:pt x="10" y="37"/>
                    </a:lnTo>
                    <a:lnTo>
                      <a:pt x="11" y="49"/>
                    </a:lnTo>
                    <a:lnTo>
                      <a:pt x="21" y="48"/>
                    </a:lnTo>
                    <a:lnTo>
                      <a:pt x="15" y="30"/>
                    </a:lnTo>
                    <a:lnTo>
                      <a:pt x="26" y="30"/>
                    </a:lnTo>
                    <a:lnTo>
                      <a:pt x="22" y="9"/>
                    </a:lnTo>
                    <a:lnTo>
                      <a:pt x="17" y="0"/>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0" name="Freeform 286"/>
              <p:cNvSpPr>
                <a:spLocks noChangeAspect="1"/>
              </p:cNvSpPr>
              <p:nvPr/>
            </p:nvSpPr>
            <p:spPr bwMode="auto">
              <a:xfrm>
                <a:off x="4829" y="2254"/>
                <a:ext cx="53" cy="60"/>
              </a:xfrm>
              <a:custGeom>
                <a:avLst/>
                <a:gdLst>
                  <a:gd name="T0" fmla="*/ 2 w 53"/>
                  <a:gd name="T1" fmla="*/ 27 h 61"/>
                  <a:gd name="T2" fmla="*/ 18 w 53"/>
                  <a:gd name="T3" fmla="*/ 29 h 61"/>
                  <a:gd name="T4" fmla="*/ 19 w 53"/>
                  <a:gd name="T5" fmla="*/ 30 h 61"/>
                  <a:gd name="T6" fmla="*/ 14 w 53"/>
                  <a:gd name="T7" fmla="*/ 30 h 61"/>
                  <a:gd name="T8" fmla="*/ 24 w 53"/>
                  <a:gd name="T9" fmla="*/ 30 h 61"/>
                  <a:gd name="T10" fmla="*/ 32 w 53"/>
                  <a:gd name="T11" fmla="*/ 30 h 61"/>
                  <a:gd name="T12" fmla="*/ 26 w 53"/>
                  <a:gd name="T13" fmla="*/ 30 h 61"/>
                  <a:gd name="T14" fmla="*/ 34 w 53"/>
                  <a:gd name="T15" fmla="*/ 30 h 61"/>
                  <a:gd name="T16" fmla="*/ 37 w 53"/>
                  <a:gd name="T17" fmla="*/ 30 h 61"/>
                  <a:gd name="T18" fmla="*/ 42 w 53"/>
                  <a:gd name="T19" fmla="*/ 30 h 61"/>
                  <a:gd name="T20" fmla="*/ 52 w 53"/>
                  <a:gd name="T21" fmla="*/ 30 h 61"/>
                  <a:gd name="T22" fmla="*/ 50 w 53"/>
                  <a:gd name="T23" fmla="*/ 30 h 61"/>
                  <a:gd name="T24" fmla="*/ 42 w 53"/>
                  <a:gd name="T25" fmla="*/ 30 h 61"/>
                  <a:gd name="T26" fmla="*/ 40 w 53"/>
                  <a:gd name="T27" fmla="*/ 15 h 61"/>
                  <a:gd name="T28" fmla="*/ 29 w 53"/>
                  <a:gd name="T29" fmla="*/ 29 h 61"/>
                  <a:gd name="T30" fmla="*/ 24 w 53"/>
                  <a:gd name="T31" fmla="*/ 7 h 61"/>
                  <a:gd name="T32" fmla="*/ 12 w 53"/>
                  <a:gd name="T33" fmla="*/ 7 h 61"/>
                  <a:gd name="T34" fmla="*/ 11 w 53"/>
                  <a:gd name="T35" fmla="*/ 2 h 61"/>
                  <a:gd name="T36" fmla="*/ 0 w 53"/>
                  <a:gd name="T37" fmla="*/ 0 h 61"/>
                  <a:gd name="T38" fmla="*/ 2 w 53"/>
                  <a:gd name="T39" fmla="*/ 27 h 61"/>
                  <a:gd name="T40" fmla="*/ 2 w 53"/>
                  <a:gd name="T41" fmla="*/ 27 h 61"/>
                  <a:gd name="T42" fmla="*/ 2 w 5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1"/>
                  <a:gd name="T68" fmla="*/ 53 w 5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1">
                    <a:moveTo>
                      <a:pt x="2" y="27"/>
                    </a:moveTo>
                    <a:lnTo>
                      <a:pt x="18" y="29"/>
                    </a:lnTo>
                    <a:lnTo>
                      <a:pt x="19" y="38"/>
                    </a:lnTo>
                    <a:lnTo>
                      <a:pt x="14" y="43"/>
                    </a:lnTo>
                    <a:lnTo>
                      <a:pt x="24" y="60"/>
                    </a:lnTo>
                    <a:lnTo>
                      <a:pt x="32" y="53"/>
                    </a:lnTo>
                    <a:lnTo>
                      <a:pt x="26" y="43"/>
                    </a:lnTo>
                    <a:lnTo>
                      <a:pt x="34" y="46"/>
                    </a:lnTo>
                    <a:lnTo>
                      <a:pt x="37" y="39"/>
                    </a:lnTo>
                    <a:lnTo>
                      <a:pt x="42" y="46"/>
                    </a:lnTo>
                    <a:lnTo>
                      <a:pt x="52" y="44"/>
                    </a:lnTo>
                    <a:lnTo>
                      <a:pt x="50" y="35"/>
                    </a:lnTo>
                    <a:lnTo>
                      <a:pt x="42" y="34"/>
                    </a:lnTo>
                    <a:lnTo>
                      <a:pt x="40" y="15"/>
                    </a:lnTo>
                    <a:lnTo>
                      <a:pt x="29" y="29"/>
                    </a:lnTo>
                    <a:lnTo>
                      <a:pt x="24" y="7"/>
                    </a:lnTo>
                    <a:lnTo>
                      <a:pt x="12" y="7"/>
                    </a:lnTo>
                    <a:lnTo>
                      <a:pt x="11" y="2"/>
                    </a:lnTo>
                    <a:lnTo>
                      <a:pt x="0" y="0"/>
                    </a:lnTo>
                    <a:lnTo>
                      <a:pt x="2"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1" name="Freeform 287"/>
              <p:cNvSpPr>
                <a:spLocks noChangeAspect="1"/>
              </p:cNvSpPr>
              <p:nvPr/>
            </p:nvSpPr>
            <p:spPr bwMode="auto">
              <a:xfrm>
                <a:off x="4837" y="2297"/>
                <a:ext cx="87" cy="85"/>
              </a:xfrm>
              <a:custGeom>
                <a:avLst/>
                <a:gdLst>
                  <a:gd name="T0" fmla="*/ 0 w 85"/>
                  <a:gd name="T1" fmla="*/ 22 h 87"/>
                  <a:gd name="T2" fmla="*/ 3 w 85"/>
                  <a:gd name="T3" fmla="*/ 30 h 87"/>
                  <a:gd name="T4" fmla="*/ 10 w 85"/>
                  <a:gd name="T5" fmla="*/ 21 h 87"/>
                  <a:gd name="T6" fmla="*/ 16 w 85"/>
                  <a:gd name="T7" fmla="*/ 21 h 87"/>
                  <a:gd name="T8" fmla="*/ 17 w 85"/>
                  <a:gd name="T9" fmla="*/ 21 h 87"/>
                  <a:gd name="T10" fmla="*/ 60 w 85"/>
                  <a:gd name="T11" fmla="*/ 21 h 87"/>
                  <a:gd name="T12" fmla="*/ 72 w 85"/>
                  <a:gd name="T13" fmla="*/ 21 h 87"/>
                  <a:gd name="T14" fmla="*/ 82 w 85"/>
                  <a:gd name="T15" fmla="*/ 21 h 87"/>
                  <a:gd name="T16" fmla="*/ 72 w 85"/>
                  <a:gd name="T17" fmla="*/ 35 h 87"/>
                  <a:gd name="T18" fmla="*/ 137 w 85"/>
                  <a:gd name="T19" fmla="*/ 44 h 87"/>
                  <a:gd name="T20" fmla="*/ 146 w 85"/>
                  <a:gd name="T21" fmla="*/ 39 h 87"/>
                  <a:gd name="T22" fmla="*/ 129 w 85"/>
                  <a:gd name="T23" fmla="*/ 32 h 87"/>
                  <a:gd name="T24" fmla="*/ 137 w 85"/>
                  <a:gd name="T25" fmla="*/ 26 h 87"/>
                  <a:gd name="T26" fmla="*/ 143 w 85"/>
                  <a:gd name="T27" fmla="*/ 21 h 87"/>
                  <a:gd name="T28" fmla="*/ 161 w 85"/>
                  <a:gd name="T29" fmla="*/ 37 h 87"/>
                  <a:gd name="T30" fmla="*/ 170 w 85"/>
                  <a:gd name="T31" fmla="*/ 21 h 87"/>
                  <a:gd name="T32" fmla="*/ 158 w 85"/>
                  <a:gd name="T33" fmla="*/ 19 h 87"/>
                  <a:gd name="T34" fmla="*/ 123 w 85"/>
                  <a:gd name="T35" fmla="*/ 0 h 87"/>
                  <a:gd name="T36" fmla="*/ 129 w 85"/>
                  <a:gd name="T37" fmla="*/ 13 h 87"/>
                  <a:gd name="T38" fmla="*/ 114 w 85"/>
                  <a:gd name="T39" fmla="*/ 19 h 87"/>
                  <a:gd name="T40" fmla="*/ 98 w 85"/>
                  <a:gd name="T41" fmla="*/ 17 h 87"/>
                  <a:gd name="T42" fmla="*/ 94 w 85"/>
                  <a:gd name="T43" fmla="*/ 21 h 87"/>
                  <a:gd name="T44" fmla="*/ 68 w 85"/>
                  <a:gd name="T45" fmla="*/ 21 h 87"/>
                  <a:gd name="T46" fmla="*/ 66 w 85"/>
                  <a:gd name="T47" fmla="*/ 21 h 87"/>
                  <a:gd name="T48" fmla="*/ 19 w 85"/>
                  <a:gd name="T49" fmla="*/ 21 h 87"/>
                  <a:gd name="T50" fmla="*/ 2 w 85"/>
                  <a:gd name="T51" fmla="*/ 21 h 87"/>
                  <a:gd name="T52" fmla="*/ 0 w 85"/>
                  <a:gd name="T53" fmla="*/ 22 h 87"/>
                  <a:gd name="T54" fmla="*/ 0 w 85"/>
                  <a:gd name="T55" fmla="*/ 22 h 87"/>
                  <a:gd name="T56" fmla="*/ 0 w 85"/>
                  <a:gd name="T57" fmla="*/ 22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87"/>
                  <a:gd name="T89" fmla="*/ 85 w 85"/>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87">
                    <a:moveTo>
                      <a:pt x="0" y="53"/>
                    </a:moveTo>
                    <a:lnTo>
                      <a:pt x="3" y="61"/>
                    </a:lnTo>
                    <a:lnTo>
                      <a:pt x="10" y="43"/>
                    </a:lnTo>
                    <a:lnTo>
                      <a:pt x="16" y="41"/>
                    </a:lnTo>
                    <a:lnTo>
                      <a:pt x="17" y="49"/>
                    </a:lnTo>
                    <a:lnTo>
                      <a:pt x="29" y="41"/>
                    </a:lnTo>
                    <a:lnTo>
                      <a:pt x="37" y="44"/>
                    </a:lnTo>
                    <a:lnTo>
                      <a:pt x="42" y="49"/>
                    </a:lnTo>
                    <a:lnTo>
                      <a:pt x="37" y="68"/>
                    </a:lnTo>
                    <a:lnTo>
                      <a:pt x="65" y="86"/>
                    </a:lnTo>
                    <a:lnTo>
                      <a:pt x="71" y="76"/>
                    </a:lnTo>
                    <a:lnTo>
                      <a:pt x="62" y="63"/>
                    </a:lnTo>
                    <a:lnTo>
                      <a:pt x="65" y="57"/>
                    </a:lnTo>
                    <a:lnTo>
                      <a:pt x="69" y="49"/>
                    </a:lnTo>
                    <a:lnTo>
                      <a:pt x="79" y="71"/>
                    </a:lnTo>
                    <a:lnTo>
                      <a:pt x="84" y="52"/>
                    </a:lnTo>
                    <a:lnTo>
                      <a:pt x="78" y="19"/>
                    </a:lnTo>
                    <a:lnTo>
                      <a:pt x="60" y="0"/>
                    </a:lnTo>
                    <a:lnTo>
                      <a:pt x="62" y="13"/>
                    </a:lnTo>
                    <a:lnTo>
                      <a:pt x="57" y="19"/>
                    </a:lnTo>
                    <a:lnTo>
                      <a:pt x="50" y="17"/>
                    </a:lnTo>
                    <a:lnTo>
                      <a:pt x="48" y="26"/>
                    </a:lnTo>
                    <a:lnTo>
                      <a:pt x="35" y="34"/>
                    </a:lnTo>
                    <a:lnTo>
                      <a:pt x="34" y="26"/>
                    </a:lnTo>
                    <a:lnTo>
                      <a:pt x="19" y="26"/>
                    </a:lnTo>
                    <a:lnTo>
                      <a:pt x="2" y="41"/>
                    </a:lnTo>
                    <a:lnTo>
                      <a:pt x="0" y="5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2" name="Freeform 288"/>
              <p:cNvSpPr>
                <a:spLocks noChangeAspect="1"/>
              </p:cNvSpPr>
              <p:nvPr/>
            </p:nvSpPr>
            <p:spPr bwMode="auto">
              <a:xfrm>
                <a:off x="5328" y="2582"/>
                <a:ext cx="82" cy="43"/>
              </a:xfrm>
              <a:custGeom>
                <a:avLst/>
                <a:gdLst>
                  <a:gd name="T0" fmla="*/ 0 w 80"/>
                  <a:gd name="T1" fmla="*/ 22 h 44"/>
                  <a:gd name="T2" fmla="*/ 17 w 80"/>
                  <a:gd name="T3" fmla="*/ 22 h 44"/>
                  <a:gd name="T4" fmla="*/ 87 w 80"/>
                  <a:gd name="T5" fmla="*/ 22 h 44"/>
                  <a:gd name="T6" fmla="*/ 149 w 80"/>
                  <a:gd name="T7" fmla="*/ 22 h 44"/>
                  <a:gd name="T8" fmla="*/ 168 w 80"/>
                  <a:gd name="T9" fmla="*/ 10 h 44"/>
                  <a:gd name="T10" fmla="*/ 160 w 80"/>
                  <a:gd name="T11" fmla="*/ 0 h 44"/>
                  <a:gd name="T12" fmla="*/ 137 w 80"/>
                  <a:gd name="T13" fmla="*/ 0 h 44"/>
                  <a:gd name="T14" fmla="*/ 138 w 80"/>
                  <a:gd name="T15" fmla="*/ 15 h 44"/>
                  <a:gd name="T16" fmla="*/ 119 w 80"/>
                  <a:gd name="T17" fmla="*/ 15 h 44"/>
                  <a:gd name="T18" fmla="*/ 99 w 80"/>
                  <a:gd name="T19" fmla="*/ 22 h 44"/>
                  <a:gd name="T20" fmla="*/ 0 w 80"/>
                  <a:gd name="T21" fmla="*/ 22 h 44"/>
                  <a:gd name="T22" fmla="*/ 0 w 80"/>
                  <a:gd name="T23" fmla="*/ 22 h 44"/>
                  <a:gd name="T24" fmla="*/ 0 w 80"/>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4"/>
                  <a:gd name="T41" fmla="*/ 80 w 8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4">
                    <a:moveTo>
                      <a:pt x="0" y="27"/>
                    </a:moveTo>
                    <a:lnTo>
                      <a:pt x="17" y="42"/>
                    </a:lnTo>
                    <a:lnTo>
                      <a:pt x="43" y="43"/>
                    </a:lnTo>
                    <a:lnTo>
                      <a:pt x="70" y="29"/>
                    </a:lnTo>
                    <a:lnTo>
                      <a:pt x="79" y="10"/>
                    </a:lnTo>
                    <a:lnTo>
                      <a:pt x="75" y="0"/>
                    </a:lnTo>
                    <a:lnTo>
                      <a:pt x="63" y="0"/>
                    </a:lnTo>
                    <a:lnTo>
                      <a:pt x="64" y="15"/>
                    </a:lnTo>
                    <a:lnTo>
                      <a:pt x="56" y="15"/>
                    </a:lnTo>
                    <a:lnTo>
                      <a:pt x="49" y="27"/>
                    </a:lnTo>
                    <a:lnTo>
                      <a:pt x="0"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3" name="Freeform 289"/>
              <p:cNvSpPr>
                <a:spLocks noChangeAspect="1"/>
              </p:cNvSpPr>
              <p:nvPr/>
            </p:nvSpPr>
            <p:spPr bwMode="auto">
              <a:xfrm>
                <a:off x="5379" y="2549"/>
                <a:ext cx="41" cy="47"/>
              </a:xfrm>
              <a:custGeom>
                <a:avLst/>
                <a:gdLst>
                  <a:gd name="T0" fmla="*/ 0 w 40"/>
                  <a:gd name="T1" fmla="*/ 0 h 48"/>
                  <a:gd name="T2" fmla="*/ 56 w 40"/>
                  <a:gd name="T3" fmla="*/ 21 h 48"/>
                  <a:gd name="T4" fmla="*/ 75 w 40"/>
                  <a:gd name="T5" fmla="*/ 24 h 48"/>
                  <a:gd name="T6" fmla="*/ 80 w 40"/>
                  <a:gd name="T7" fmla="*/ 24 h 48"/>
                  <a:gd name="T8" fmla="*/ 13 w 40"/>
                  <a:gd name="T9" fmla="*/ 5 h 48"/>
                  <a:gd name="T10" fmla="*/ 0 w 40"/>
                  <a:gd name="T11" fmla="*/ 0 h 48"/>
                  <a:gd name="T12" fmla="*/ 0 w 40"/>
                  <a:gd name="T13" fmla="*/ 0 h 48"/>
                  <a:gd name="T14" fmla="*/ 0 w 40"/>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0" y="0"/>
                    </a:moveTo>
                    <a:lnTo>
                      <a:pt x="25" y="21"/>
                    </a:lnTo>
                    <a:lnTo>
                      <a:pt x="37" y="47"/>
                    </a:lnTo>
                    <a:lnTo>
                      <a:pt x="39" y="28"/>
                    </a:lnTo>
                    <a:lnTo>
                      <a:pt x="13" y="5"/>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4" name="Freeform 290"/>
              <p:cNvSpPr>
                <a:spLocks noChangeAspect="1"/>
              </p:cNvSpPr>
              <p:nvPr/>
            </p:nvSpPr>
            <p:spPr bwMode="auto">
              <a:xfrm>
                <a:off x="5447" y="2607"/>
                <a:ext cx="25" cy="31"/>
              </a:xfrm>
              <a:custGeom>
                <a:avLst/>
                <a:gdLst>
                  <a:gd name="T0" fmla="*/ 0 w 25"/>
                  <a:gd name="T1" fmla="*/ 0 h 30"/>
                  <a:gd name="T2" fmla="*/ 14 w 25"/>
                  <a:gd name="T3" fmla="*/ 75 h 30"/>
                  <a:gd name="T4" fmla="*/ 24 w 25"/>
                  <a:gd name="T5" fmla="*/ 69 h 30"/>
                  <a:gd name="T6" fmla="*/ 8 w 25"/>
                  <a:gd name="T7" fmla="*/ 1 h 30"/>
                  <a:gd name="T8" fmla="*/ 0 w 25"/>
                  <a:gd name="T9" fmla="*/ 0 h 30"/>
                  <a:gd name="T10" fmla="*/ 0 w 25"/>
                  <a:gd name="T11" fmla="*/ 0 h 30"/>
                  <a:gd name="T12" fmla="*/ 0 w 25"/>
                  <a:gd name="T13" fmla="*/ 0 h 30"/>
                  <a:gd name="T14" fmla="*/ 0 60000 65536"/>
                  <a:gd name="T15" fmla="*/ 0 60000 65536"/>
                  <a:gd name="T16" fmla="*/ 0 60000 65536"/>
                  <a:gd name="T17" fmla="*/ 0 60000 65536"/>
                  <a:gd name="T18" fmla="*/ 0 60000 65536"/>
                  <a:gd name="T19" fmla="*/ 0 60000 65536"/>
                  <a:gd name="T20" fmla="*/ 0 60000 65536"/>
                  <a:gd name="T21" fmla="*/ 0 w 25"/>
                  <a:gd name="T22" fmla="*/ 0 h 30"/>
                  <a:gd name="T23" fmla="*/ 25 w 2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0">
                    <a:moveTo>
                      <a:pt x="0" y="0"/>
                    </a:moveTo>
                    <a:lnTo>
                      <a:pt x="14" y="29"/>
                    </a:lnTo>
                    <a:lnTo>
                      <a:pt x="24" y="26"/>
                    </a:lnTo>
                    <a:lnTo>
                      <a:pt x="8" y="1"/>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5" name="Freeform 291"/>
              <p:cNvSpPr>
                <a:spLocks noChangeAspect="1"/>
              </p:cNvSpPr>
              <p:nvPr/>
            </p:nvSpPr>
            <p:spPr bwMode="auto">
              <a:xfrm>
                <a:off x="5557" y="2913"/>
                <a:ext cx="44" cy="42"/>
              </a:xfrm>
              <a:custGeom>
                <a:avLst/>
                <a:gdLst>
                  <a:gd name="T0" fmla="*/ 0 w 43"/>
                  <a:gd name="T1" fmla="*/ 0 h 43"/>
                  <a:gd name="T2" fmla="*/ 9 w 43"/>
                  <a:gd name="T3" fmla="*/ 21 h 43"/>
                  <a:gd name="T4" fmla="*/ 65 w 43"/>
                  <a:gd name="T5" fmla="*/ 21 h 43"/>
                  <a:gd name="T6" fmla="*/ 81 w 43"/>
                  <a:gd name="T7" fmla="*/ 21 h 43"/>
                  <a:gd name="T8" fmla="*/ 17 w 43"/>
                  <a:gd name="T9" fmla="*/ 11 h 43"/>
                  <a:gd name="T10" fmla="*/ 0 w 43"/>
                  <a:gd name="T11" fmla="*/ 0 h 43"/>
                  <a:gd name="T12" fmla="*/ 0 w 43"/>
                  <a:gd name="T13" fmla="*/ 0 h 43"/>
                  <a:gd name="T14" fmla="*/ 0 w 4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3"/>
                  <a:gd name="T26" fmla="*/ 43 w 4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3">
                    <a:moveTo>
                      <a:pt x="0" y="0"/>
                    </a:moveTo>
                    <a:lnTo>
                      <a:pt x="9" y="21"/>
                    </a:lnTo>
                    <a:lnTo>
                      <a:pt x="34" y="42"/>
                    </a:lnTo>
                    <a:lnTo>
                      <a:pt x="42" y="42"/>
                    </a:lnTo>
                    <a:lnTo>
                      <a:pt x="17" y="11"/>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6" name="Freeform 292"/>
              <p:cNvSpPr>
                <a:spLocks noChangeAspect="1"/>
              </p:cNvSpPr>
              <p:nvPr/>
            </p:nvSpPr>
            <p:spPr bwMode="auto">
              <a:xfrm>
                <a:off x="4980" y="2729"/>
                <a:ext cx="28" cy="14"/>
              </a:xfrm>
              <a:custGeom>
                <a:avLst/>
                <a:gdLst>
                  <a:gd name="T0" fmla="*/ 0 w 27"/>
                  <a:gd name="T1" fmla="*/ 7 h 15"/>
                  <a:gd name="T2" fmla="*/ 53 w 27"/>
                  <a:gd name="T3" fmla="*/ 7 h 15"/>
                  <a:gd name="T4" fmla="*/ 75 w 27"/>
                  <a:gd name="T5" fmla="*/ 6 h 15"/>
                  <a:gd name="T6" fmla="*/ 65 w 27"/>
                  <a:gd name="T7" fmla="*/ 0 h 15"/>
                  <a:gd name="T8" fmla="*/ 6 w 27"/>
                  <a:gd name="T9" fmla="*/ 0 h 15"/>
                  <a:gd name="T10" fmla="*/ 0 w 27"/>
                  <a:gd name="T11" fmla="*/ 7 h 15"/>
                  <a:gd name="T12" fmla="*/ 0 w 27"/>
                  <a:gd name="T13" fmla="*/ 7 h 15"/>
                  <a:gd name="T14" fmla="*/ 0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1"/>
                    </a:moveTo>
                    <a:lnTo>
                      <a:pt x="16" y="14"/>
                    </a:lnTo>
                    <a:lnTo>
                      <a:pt x="26" y="6"/>
                    </a:lnTo>
                    <a:lnTo>
                      <a:pt x="22" y="0"/>
                    </a:lnTo>
                    <a:lnTo>
                      <a:pt x="6"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7" name="Freeform 293"/>
              <p:cNvSpPr>
                <a:spLocks noChangeAspect="1"/>
              </p:cNvSpPr>
              <p:nvPr/>
            </p:nvSpPr>
            <p:spPr bwMode="auto">
              <a:xfrm>
                <a:off x="4862" y="2668"/>
                <a:ext cx="72" cy="43"/>
              </a:xfrm>
              <a:custGeom>
                <a:avLst/>
                <a:gdLst>
                  <a:gd name="T0" fmla="*/ 0 w 72"/>
                  <a:gd name="T1" fmla="*/ 42 h 43"/>
                  <a:gd name="T2" fmla="*/ 18 w 72"/>
                  <a:gd name="T3" fmla="*/ 36 h 43"/>
                  <a:gd name="T4" fmla="*/ 36 w 72"/>
                  <a:gd name="T5" fmla="*/ 18 h 43"/>
                  <a:gd name="T6" fmla="*/ 71 w 72"/>
                  <a:gd name="T7" fmla="*/ 0 h 43"/>
                  <a:gd name="T8" fmla="*/ 32 w 72"/>
                  <a:gd name="T9" fmla="*/ 7 h 43"/>
                  <a:gd name="T10" fmla="*/ 10 w 72"/>
                  <a:gd name="T11" fmla="*/ 20 h 43"/>
                  <a:gd name="T12" fmla="*/ 0 w 72"/>
                  <a:gd name="T13" fmla="*/ 42 h 43"/>
                  <a:gd name="T14" fmla="*/ 0 w 72"/>
                  <a:gd name="T15" fmla="*/ 42 h 43"/>
                  <a:gd name="T16" fmla="*/ 0 w 7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43"/>
                  <a:gd name="T29" fmla="*/ 72 w 7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43">
                    <a:moveTo>
                      <a:pt x="0" y="42"/>
                    </a:moveTo>
                    <a:lnTo>
                      <a:pt x="18" y="36"/>
                    </a:lnTo>
                    <a:lnTo>
                      <a:pt x="36" y="18"/>
                    </a:lnTo>
                    <a:lnTo>
                      <a:pt x="71" y="0"/>
                    </a:lnTo>
                    <a:lnTo>
                      <a:pt x="32" y="7"/>
                    </a:lnTo>
                    <a:lnTo>
                      <a:pt x="10" y="20"/>
                    </a:lnTo>
                    <a:lnTo>
                      <a:pt x="0" y="4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8" name="Freeform 294"/>
              <p:cNvSpPr>
                <a:spLocks noChangeAspect="1"/>
              </p:cNvSpPr>
              <p:nvPr/>
            </p:nvSpPr>
            <p:spPr bwMode="auto">
              <a:xfrm>
                <a:off x="4650" y="2036"/>
                <a:ext cx="13" cy="6"/>
              </a:xfrm>
              <a:custGeom>
                <a:avLst/>
                <a:gdLst>
                  <a:gd name="T0" fmla="*/ 0 w 12"/>
                  <a:gd name="T1" fmla="*/ 0 h 7"/>
                  <a:gd name="T2" fmla="*/ 0 w 12"/>
                  <a:gd name="T3" fmla="*/ 3 h 7"/>
                  <a:gd name="T4" fmla="*/ 130 w 12"/>
                  <a:gd name="T5" fmla="*/ 3 h 7"/>
                  <a:gd name="T6" fmla="*/ 130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0"/>
                    </a:moveTo>
                    <a:lnTo>
                      <a:pt x="0" y="6"/>
                    </a:lnTo>
                    <a:lnTo>
                      <a:pt x="11" y="6"/>
                    </a:lnTo>
                    <a:lnTo>
                      <a:pt x="11" y="0"/>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299" name="Freeform 295"/>
              <p:cNvSpPr>
                <a:spLocks noChangeAspect="1"/>
              </p:cNvSpPr>
              <p:nvPr/>
            </p:nvSpPr>
            <p:spPr bwMode="auto">
              <a:xfrm>
                <a:off x="4650" y="2036"/>
                <a:ext cx="13" cy="1"/>
              </a:xfrm>
              <a:custGeom>
                <a:avLst/>
                <a:gdLst>
                  <a:gd name="T0" fmla="*/ 130 w 12"/>
                  <a:gd name="T1" fmla="*/ 0 h 1"/>
                  <a:gd name="T2" fmla="*/ 0 w 12"/>
                  <a:gd name="T3" fmla="*/ 0 h 1"/>
                  <a:gd name="T4" fmla="*/ 130 w 12"/>
                  <a:gd name="T5" fmla="*/ 0 h 1"/>
                  <a:gd name="T6" fmla="*/ 130 w 12"/>
                  <a:gd name="T7" fmla="*/ 0 h 1"/>
                  <a:gd name="T8" fmla="*/ 0 60000 65536"/>
                  <a:gd name="T9" fmla="*/ 0 60000 65536"/>
                  <a:gd name="T10" fmla="*/ 0 60000 65536"/>
                  <a:gd name="T11" fmla="*/ 0 60000 65536"/>
                  <a:gd name="T12" fmla="*/ 0 w 12"/>
                  <a:gd name="T13" fmla="*/ 0 h 1"/>
                  <a:gd name="T14" fmla="*/ 12 w 12"/>
                  <a:gd name="T15" fmla="*/ 1 h 1"/>
                </a:gdLst>
                <a:ahLst/>
                <a:cxnLst>
                  <a:cxn ang="T8">
                    <a:pos x="T0" y="T1"/>
                  </a:cxn>
                  <a:cxn ang="T9">
                    <a:pos x="T2" y="T3"/>
                  </a:cxn>
                  <a:cxn ang="T10">
                    <a:pos x="T4" y="T5"/>
                  </a:cxn>
                  <a:cxn ang="T11">
                    <a:pos x="T6" y="T7"/>
                  </a:cxn>
                </a:cxnLst>
                <a:rect l="T12" t="T13" r="T14" b="T15"/>
                <a:pathLst>
                  <a:path w="12" h="1">
                    <a:moveTo>
                      <a:pt x="11" y="0"/>
                    </a:moveTo>
                    <a:lnTo>
                      <a:pt x="0" y="0"/>
                    </a:lnTo>
                    <a:lnTo>
                      <a:pt x="11"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nvGrpSpPr>
          <p:cNvPr id="300" name="Group 296"/>
          <p:cNvGrpSpPr>
            <a:grpSpLocks/>
          </p:cNvGrpSpPr>
          <p:nvPr/>
        </p:nvGrpSpPr>
        <p:grpSpPr bwMode="auto">
          <a:xfrm>
            <a:off x="98425" y="1531938"/>
            <a:ext cx="3094038" cy="2052637"/>
            <a:chOff x="19" y="904"/>
            <a:chExt cx="1949" cy="1293"/>
          </a:xfrm>
        </p:grpSpPr>
        <p:grpSp>
          <p:nvGrpSpPr>
            <p:cNvPr id="301" name="Group 297"/>
            <p:cNvGrpSpPr>
              <a:grpSpLocks/>
            </p:cNvGrpSpPr>
            <p:nvPr/>
          </p:nvGrpSpPr>
          <p:grpSpPr bwMode="auto">
            <a:xfrm>
              <a:off x="19" y="904"/>
              <a:ext cx="1949" cy="1293"/>
              <a:chOff x="19" y="904"/>
              <a:chExt cx="1949" cy="1293"/>
            </a:xfrm>
          </p:grpSpPr>
          <p:sp>
            <p:nvSpPr>
              <p:cNvPr id="309" name="Freeform 298"/>
              <p:cNvSpPr>
                <a:spLocks noChangeAspect="1"/>
              </p:cNvSpPr>
              <p:nvPr/>
            </p:nvSpPr>
            <p:spPr bwMode="auto">
              <a:xfrm>
                <a:off x="516" y="1032"/>
                <a:ext cx="1201" cy="607"/>
              </a:xfrm>
              <a:custGeom>
                <a:avLst/>
                <a:gdLst>
                  <a:gd name="T0" fmla="*/ 1657 w 1181"/>
                  <a:gd name="T1" fmla="*/ 344 h 616"/>
                  <a:gd name="T2" fmla="*/ 1742 w 1181"/>
                  <a:gd name="T3" fmla="*/ 346 h 616"/>
                  <a:gd name="T4" fmla="*/ 1737 w 1181"/>
                  <a:gd name="T5" fmla="*/ 340 h 616"/>
                  <a:gd name="T6" fmla="*/ 1672 w 1181"/>
                  <a:gd name="T7" fmla="*/ 314 h 616"/>
                  <a:gd name="T8" fmla="*/ 1702 w 1181"/>
                  <a:gd name="T9" fmla="*/ 299 h 616"/>
                  <a:gd name="T10" fmla="*/ 1565 w 1181"/>
                  <a:gd name="T11" fmla="*/ 302 h 616"/>
                  <a:gd name="T12" fmla="*/ 1731 w 1181"/>
                  <a:gd name="T13" fmla="*/ 282 h 616"/>
                  <a:gd name="T14" fmla="*/ 1983 w 1181"/>
                  <a:gd name="T15" fmla="*/ 244 h 616"/>
                  <a:gd name="T16" fmla="*/ 1934 w 1181"/>
                  <a:gd name="T17" fmla="*/ 232 h 616"/>
                  <a:gd name="T18" fmla="*/ 1900 w 1181"/>
                  <a:gd name="T19" fmla="*/ 219 h 616"/>
                  <a:gd name="T20" fmla="*/ 1878 w 1181"/>
                  <a:gd name="T21" fmla="*/ 158 h 616"/>
                  <a:gd name="T22" fmla="*/ 1760 w 1181"/>
                  <a:gd name="T23" fmla="*/ 182 h 616"/>
                  <a:gd name="T24" fmla="*/ 1732 w 1181"/>
                  <a:gd name="T25" fmla="*/ 143 h 616"/>
                  <a:gd name="T26" fmla="*/ 1576 w 1181"/>
                  <a:gd name="T27" fmla="*/ 141 h 616"/>
                  <a:gd name="T28" fmla="*/ 1548 w 1181"/>
                  <a:gd name="T29" fmla="*/ 164 h 616"/>
                  <a:gd name="T30" fmla="*/ 1395 w 1181"/>
                  <a:gd name="T31" fmla="*/ 227 h 616"/>
                  <a:gd name="T32" fmla="*/ 1288 w 1181"/>
                  <a:gd name="T33" fmla="*/ 247 h 616"/>
                  <a:gd name="T34" fmla="*/ 1113 w 1181"/>
                  <a:gd name="T35" fmla="*/ 200 h 616"/>
                  <a:gd name="T36" fmla="*/ 1167 w 1181"/>
                  <a:gd name="T37" fmla="*/ 150 h 616"/>
                  <a:gd name="T38" fmla="*/ 1341 w 1181"/>
                  <a:gd name="T39" fmla="*/ 113 h 616"/>
                  <a:gd name="T40" fmla="*/ 1476 w 1181"/>
                  <a:gd name="T41" fmla="*/ 86 h 616"/>
                  <a:gd name="T42" fmla="*/ 1632 w 1181"/>
                  <a:gd name="T43" fmla="*/ 76 h 616"/>
                  <a:gd name="T44" fmla="*/ 1646 w 1181"/>
                  <a:gd name="T45" fmla="*/ 46 h 616"/>
                  <a:gd name="T46" fmla="*/ 1483 w 1181"/>
                  <a:gd name="T47" fmla="*/ 74 h 616"/>
                  <a:gd name="T48" fmla="*/ 1450 w 1181"/>
                  <a:gd name="T49" fmla="*/ 48 h 616"/>
                  <a:gd name="T50" fmla="*/ 1483 w 1181"/>
                  <a:gd name="T51" fmla="*/ 32 h 616"/>
                  <a:gd name="T52" fmla="*/ 1548 w 1181"/>
                  <a:gd name="T53" fmla="*/ 0 h 616"/>
                  <a:gd name="T54" fmla="*/ 1366 w 1181"/>
                  <a:gd name="T55" fmla="*/ 42 h 616"/>
                  <a:gd name="T56" fmla="*/ 1293 w 1181"/>
                  <a:gd name="T57" fmla="*/ 77 h 616"/>
                  <a:gd name="T58" fmla="*/ 1332 w 1181"/>
                  <a:gd name="T59" fmla="*/ 50 h 616"/>
                  <a:gd name="T60" fmla="*/ 1236 w 1181"/>
                  <a:gd name="T61" fmla="*/ 76 h 616"/>
                  <a:gd name="T62" fmla="*/ 1019 w 1181"/>
                  <a:gd name="T63" fmla="*/ 70 h 616"/>
                  <a:gd name="T64" fmla="*/ 908 w 1181"/>
                  <a:gd name="T65" fmla="*/ 76 h 616"/>
                  <a:gd name="T66" fmla="*/ 828 w 1181"/>
                  <a:gd name="T67" fmla="*/ 54 h 616"/>
                  <a:gd name="T68" fmla="*/ 712 w 1181"/>
                  <a:gd name="T69" fmla="*/ 50 h 616"/>
                  <a:gd name="T70" fmla="*/ 682 w 1181"/>
                  <a:gd name="T71" fmla="*/ 39 h 616"/>
                  <a:gd name="T72" fmla="*/ 508 w 1181"/>
                  <a:gd name="T73" fmla="*/ 50 h 616"/>
                  <a:gd name="T74" fmla="*/ 3 w 1181"/>
                  <a:gd name="T75" fmla="*/ 157 h 616"/>
                  <a:gd name="T76" fmla="*/ 25 w 1181"/>
                  <a:gd name="T77" fmla="*/ 170 h 616"/>
                  <a:gd name="T78" fmla="*/ 91 w 1181"/>
                  <a:gd name="T79" fmla="*/ 203 h 616"/>
                  <a:gd name="T80" fmla="*/ 29 w 1181"/>
                  <a:gd name="T81" fmla="*/ 252 h 616"/>
                  <a:gd name="T82" fmla="*/ 123 w 1181"/>
                  <a:gd name="T83" fmla="*/ 298 h 616"/>
                  <a:gd name="T84" fmla="*/ 995 w 1181"/>
                  <a:gd name="T85" fmla="*/ 309 h 616"/>
                  <a:gd name="T86" fmla="*/ 1108 w 1181"/>
                  <a:gd name="T87" fmla="*/ 311 h 616"/>
                  <a:gd name="T88" fmla="*/ 1123 w 1181"/>
                  <a:gd name="T89" fmla="*/ 332 h 616"/>
                  <a:gd name="T90" fmla="*/ 1207 w 1181"/>
                  <a:gd name="T91" fmla="*/ 356 h 616"/>
                  <a:gd name="T92" fmla="*/ 1122 w 1181"/>
                  <a:gd name="T93" fmla="*/ 372 h 616"/>
                  <a:gd name="T94" fmla="*/ 1216 w 1181"/>
                  <a:gd name="T95" fmla="*/ 376 h 616"/>
                  <a:gd name="T96" fmla="*/ 1197 w 1181"/>
                  <a:gd name="T97" fmla="*/ 371 h 616"/>
                  <a:gd name="T98" fmla="*/ 1315 w 1181"/>
                  <a:gd name="T99" fmla="*/ 357 h 616"/>
                  <a:gd name="T100" fmla="*/ 1542 w 1181"/>
                  <a:gd name="T101" fmla="*/ 317 h 616"/>
                  <a:gd name="T102" fmla="*/ 1576 w 1181"/>
                  <a:gd name="T103" fmla="*/ 346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1"/>
                  <a:gd name="T157" fmla="*/ 0 h 616"/>
                  <a:gd name="T158" fmla="*/ 1181 w 1181"/>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1" h="616">
                    <a:moveTo>
                      <a:pt x="937" y="546"/>
                    </a:moveTo>
                    <a:lnTo>
                      <a:pt x="977" y="536"/>
                    </a:lnTo>
                    <a:lnTo>
                      <a:pt x="973" y="542"/>
                    </a:lnTo>
                    <a:lnTo>
                      <a:pt x="984" y="542"/>
                    </a:lnTo>
                    <a:lnTo>
                      <a:pt x="945" y="568"/>
                    </a:lnTo>
                    <a:lnTo>
                      <a:pt x="949" y="581"/>
                    </a:lnTo>
                    <a:lnTo>
                      <a:pt x="979" y="561"/>
                    </a:lnTo>
                    <a:lnTo>
                      <a:pt x="1034" y="546"/>
                    </a:lnTo>
                    <a:lnTo>
                      <a:pt x="1061" y="531"/>
                    </a:lnTo>
                    <a:lnTo>
                      <a:pt x="1053" y="523"/>
                    </a:lnTo>
                    <a:lnTo>
                      <a:pt x="1055" y="508"/>
                    </a:lnTo>
                    <a:lnTo>
                      <a:pt x="1033" y="535"/>
                    </a:lnTo>
                    <a:lnTo>
                      <a:pt x="1003" y="535"/>
                    </a:lnTo>
                    <a:lnTo>
                      <a:pt x="985" y="524"/>
                    </a:lnTo>
                    <a:lnTo>
                      <a:pt x="984" y="515"/>
                    </a:lnTo>
                    <a:lnTo>
                      <a:pt x="993" y="496"/>
                    </a:lnTo>
                    <a:lnTo>
                      <a:pt x="979" y="498"/>
                    </a:lnTo>
                    <a:lnTo>
                      <a:pt x="971" y="488"/>
                    </a:lnTo>
                    <a:lnTo>
                      <a:pt x="1009" y="480"/>
                    </a:lnTo>
                    <a:lnTo>
                      <a:pt x="1011" y="473"/>
                    </a:lnTo>
                    <a:lnTo>
                      <a:pt x="999" y="464"/>
                    </a:lnTo>
                    <a:lnTo>
                      <a:pt x="937" y="481"/>
                    </a:lnTo>
                    <a:lnTo>
                      <a:pt x="883" y="513"/>
                    </a:lnTo>
                    <a:lnTo>
                      <a:pt x="929" y="477"/>
                    </a:lnTo>
                    <a:lnTo>
                      <a:pt x="955" y="463"/>
                    </a:lnTo>
                    <a:lnTo>
                      <a:pt x="966" y="463"/>
                    </a:lnTo>
                    <a:lnTo>
                      <a:pt x="981" y="447"/>
                    </a:lnTo>
                    <a:lnTo>
                      <a:pt x="1028" y="442"/>
                    </a:lnTo>
                    <a:lnTo>
                      <a:pt x="1090" y="446"/>
                    </a:lnTo>
                    <a:lnTo>
                      <a:pt x="1120" y="425"/>
                    </a:lnTo>
                    <a:lnTo>
                      <a:pt x="1174" y="407"/>
                    </a:lnTo>
                    <a:lnTo>
                      <a:pt x="1180" y="386"/>
                    </a:lnTo>
                    <a:lnTo>
                      <a:pt x="1174" y="375"/>
                    </a:lnTo>
                    <a:lnTo>
                      <a:pt x="1163" y="375"/>
                    </a:lnTo>
                    <a:lnTo>
                      <a:pt x="1164" y="366"/>
                    </a:lnTo>
                    <a:lnTo>
                      <a:pt x="1149" y="366"/>
                    </a:lnTo>
                    <a:lnTo>
                      <a:pt x="1166" y="359"/>
                    </a:lnTo>
                    <a:lnTo>
                      <a:pt x="1146" y="354"/>
                    </a:lnTo>
                    <a:lnTo>
                      <a:pt x="1145" y="346"/>
                    </a:lnTo>
                    <a:lnTo>
                      <a:pt x="1129" y="345"/>
                    </a:lnTo>
                    <a:lnTo>
                      <a:pt x="1129" y="336"/>
                    </a:lnTo>
                    <a:lnTo>
                      <a:pt x="1116" y="325"/>
                    </a:lnTo>
                    <a:lnTo>
                      <a:pt x="1131" y="309"/>
                    </a:lnTo>
                    <a:lnTo>
                      <a:pt x="1115" y="247"/>
                    </a:lnTo>
                    <a:lnTo>
                      <a:pt x="1095" y="257"/>
                    </a:lnTo>
                    <a:lnTo>
                      <a:pt x="1096" y="264"/>
                    </a:lnTo>
                    <a:lnTo>
                      <a:pt x="1086" y="272"/>
                    </a:lnTo>
                    <a:lnTo>
                      <a:pt x="1045" y="288"/>
                    </a:lnTo>
                    <a:lnTo>
                      <a:pt x="1033" y="267"/>
                    </a:lnTo>
                    <a:lnTo>
                      <a:pt x="1049" y="237"/>
                    </a:lnTo>
                    <a:lnTo>
                      <a:pt x="1021" y="229"/>
                    </a:lnTo>
                    <a:lnTo>
                      <a:pt x="1029" y="222"/>
                    </a:lnTo>
                    <a:lnTo>
                      <a:pt x="1008" y="207"/>
                    </a:lnTo>
                    <a:lnTo>
                      <a:pt x="955" y="206"/>
                    </a:lnTo>
                    <a:lnTo>
                      <a:pt x="942" y="211"/>
                    </a:lnTo>
                    <a:lnTo>
                      <a:pt x="937" y="219"/>
                    </a:lnTo>
                    <a:lnTo>
                      <a:pt x="942" y="222"/>
                    </a:lnTo>
                    <a:lnTo>
                      <a:pt x="923" y="239"/>
                    </a:lnTo>
                    <a:lnTo>
                      <a:pt x="928" y="244"/>
                    </a:lnTo>
                    <a:lnTo>
                      <a:pt x="919" y="260"/>
                    </a:lnTo>
                    <a:lnTo>
                      <a:pt x="891" y="276"/>
                    </a:lnTo>
                    <a:lnTo>
                      <a:pt x="902" y="286"/>
                    </a:lnTo>
                    <a:lnTo>
                      <a:pt x="886" y="330"/>
                    </a:lnTo>
                    <a:lnTo>
                      <a:pt x="829" y="358"/>
                    </a:lnTo>
                    <a:lnTo>
                      <a:pt x="819" y="406"/>
                    </a:lnTo>
                    <a:lnTo>
                      <a:pt x="787" y="423"/>
                    </a:lnTo>
                    <a:lnTo>
                      <a:pt x="785" y="429"/>
                    </a:lnTo>
                    <a:lnTo>
                      <a:pt x="766" y="390"/>
                    </a:lnTo>
                    <a:lnTo>
                      <a:pt x="792" y="350"/>
                    </a:lnTo>
                    <a:lnTo>
                      <a:pt x="751" y="345"/>
                    </a:lnTo>
                    <a:lnTo>
                      <a:pt x="686" y="305"/>
                    </a:lnTo>
                    <a:lnTo>
                      <a:pt x="662" y="313"/>
                    </a:lnTo>
                    <a:lnTo>
                      <a:pt x="676" y="278"/>
                    </a:lnTo>
                    <a:lnTo>
                      <a:pt x="655" y="278"/>
                    </a:lnTo>
                    <a:lnTo>
                      <a:pt x="658" y="272"/>
                    </a:lnTo>
                    <a:lnTo>
                      <a:pt x="694" y="233"/>
                    </a:lnTo>
                    <a:lnTo>
                      <a:pt x="734" y="214"/>
                    </a:lnTo>
                    <a:lnTo>
                      <a:pt x="740" y="204"/>
                    </a:lnTo>
                    <a:lnTo>
                      <a:pt x="774" y="198"/>
                    </a:lnTo>
                    <a:lnTo>
                      <a:pt x="797" y="178"/>
                    </a:lnTo>
                    <a:lnTo>
                      <a:pt x="819" y="178"/>
                    </a:lnTo>
                    <a:lnTo>
                      <a:pt x="854" y="161"/>
                    </a:lnTo>
                    <a:lnTo>
                      <a:pt x="883" y="138"/>
                    </a:lnTo>
                    <a:lnTo>
                      <a:pt x="878" y="132"/>
                    </a:lnTo>
                    <a:lnTo>
                      <a:pt x="897" y="131"/>
                    </a:lnTo>
                    <a:lnTo>
                      <a:pt x="913" y="138"/>
                    </a:lnTo>
                    <a:lnTo>
                      <a:pt x="958" y="123"/>
                    </a:lnTo>
                    <a:lnTo>
                      <a:pt x="971" y="112"/>
                    </a:lnTo>
                    <a:lnTo>
                      <a:pt x="957" y="108"/>
                    </a:lnTo>
                    <a:lnTo>
                      <a:pt x="991" y="85"/>
                    </a:lnTo>
                    <a:lnTo>
                      <a:pt x="973" y="81"/>
                    </a:lnTo>
                    <a:lnTo>
                      <a:pt x="977" y="77"/>
                    </a:lnTo>
                    <a:lnTo>
                      <a:pt x="945" y="73"/>
                    </a:lnTo>
                    <a:lnTo>
                      <a:pt x="921" y="103"/>
                    </a:lnTo>
                    <a:lnTo>
                      <a:pt x="882" y="120"/>
                    </a:lnTo>
                    <a:lnTo>
                      <a:pt x="881" y="108"/>
                    </a:lnTo>
                    <a:lnTo>
                      <a:pt x="895" y="92"/>
                    </a:lnTo>
                    <a:lnTo>
                      <a:pt x="891" y="84"/>
                    </a:lnTo>
                    <a:lnTo>
                      <a:pt x="867" y="96"/>
                    </a:lnTo>
                    <a:lnTo>
                      <a:pt x="862" y="79"/>
                    </a:lnTo>
                    <a:lnTo>
                      <a:pt x="852" y="74"/>
                    </a:lnTo>
                    <a:lnTo>
                      <a:pt x="872" y="69"/>
                    </a:lnTo>
                    <a:lnTo>
                      <a:pt x="865" y="38"/>
                    </a:lnTo>
                    <a:lnTo>
                      <a:pt x="881" y="32"/>
                    </a:lnTo>
                    <a:lnTo>
                      <a:pt x="881" y="26"/>
                    </a:lnTo>
                    <a:lnTo>
                      <a:pt x="909" y="24"/>
                    </a:lnTo>
                    <a:lnTo>
                      <a:pt x="949" y="5"/>
                    </a:lnTo>
                    <a:lnTo>
                      <a:pt x="919" y="0"/>
                    </a:lnTo>
                    <a:lnTo>
                      <a:pt x="877" y="10"/>
                    </a:lnTo>
                    <a:lnTo>
                      <a:pt x="852" y="40"/>
                    </a:lnTo>
                    <a:lnTo>
                      <a:pt x="805" y="63"/>
                    </a:lnTo>
                    <a:lnTo>
                      <a:pt x="811" y="73"/>
                    </a:lnTo>
                    <a:lnTo>
                      <a:pt x="825" y="81"/>
                    </a:lnTo>
                    <a:lnTo>
                      <a:pt x="811" y="88"/>
                    </a:lnTo>
                    <a:lnTo>
                      <a:pt x="806" y="96"/>
                    </a:lnTo>
                    <a:lnTo>
                      <a:pt x="769" y="115"/>
                    </a:lnTo>
                    <a:lnTo>
                      <a:pt x="761" y="108"/>
                    </a:lnTo>
                    <a:lnTo>
                      <a:pt x="769" y="99"/>
                    </a:lnTo>
                    <a:lnTo>
                      <a:pt x="794" y="92"/>
                    </a:lnTo>
                    <a:lnTo>
                      <a:pt x="792" y="81"/>
                    </a:lnTo>
                    <a:lnTo>
                      <a:pt x="781" y="73"/>
                    </a:lnTo>
                    <a:lnTo>
                      <a:pt x="745" y="88"/>
                    </a:lnTo>
                    <a:lnTo>
                      <a:pt x="759" y="96"/>
                    </a:lnTo>
                    <a:lnTo>
                      <a:pt x="734" y="112"/>
                    </a:lnTo>
                    <a:lnTo>
                      <a:pt x="694" y="111"/>
                    </a:lnTo>
                    <a:lnTo>
                      <a:pt x="667" y="100"/>
                    </a:lnTo>
                    <a:lnTo>
                      <a:pt x="661" y="90"/>
                    </a:lnTo>
                    <a:lnTo>
                      <a:pt x="605" y="101"/>
                    </a:lnTo>
                    <a:lnTo>
                      <a:pt x="617" y="105"/>
                    </a:lnTo>
                    <a:lnTo>
                      <a:pt x="604" y="112"/>
                    </a:lnTo>
                    <a:lnTo>
                      <a:pt x="583" y="105"/>
                    </a:lnTo>
                    <a:lnTo>
                      <a:pt x="540" y="112"/>
                    </a:lnTo>
                    <a:lnTo>
                      <a:pt x="512" y="108"/>
                    </a:lnTo>
                    <a:lnTo>
                      <a:pt x="537" y="101"/>
                    </a:lnTo>
                    <a:lnTo>
                      <a:pt x="538" y="93"/>
                    </a:lnTo>
                    <a:lnTo>
                      <a:pt x="492" y="85"/>
                    </a:lnTo>
                    <a:lnTo>
                      <a:pt x="471" y="73"/>
                    </a:lnTo>
                    <a:lnTo>
                      <a:pt x="449" y="73"/>
                    </a:lnTo>
                    <a:lnTo>
                      <a:pt x="433" y="81"/>
                    </a:lnTo>
                    <a:lnTo>
                      <a:pt x="423" y="81"/>
                    </a:lnTo>
                    <a:lnTo>
                      <a:pt x="434" y="70"/>
                    </a:lnTo>
                    <a:lnTo>
                      <a:pt x="410" y="81"/>
                    </a:lnTo>
                    <a:lnTo>
                      <a:pt x="403" y="78"/>
                    </a:lnTo>
                    <a:lnTo>
                      <a:pt x="406" y="70"/>
                    </a:lnTo>
                    <a:lnTo>
                      <a:pt x="400" y="61"/>
                    </a:lnTo>
                    <a:lnTo>
                      <a:pt x="365" y="73"/>
                    </a:lnTo>
                    <a:lnTo>
                      <a:pt x="368" y="67"/>
                    </a:lnTo>
                    <a:lnTo>
                      <a:pt x="303" y="81"/>
                    </a:lnTo>
                    <a:lnTo>
                      <a:pt x="281" y="79"/>
                    </a:lnTo>
                    <a:lnTo>
                      <a:pt x="253" y="92"/>
                    </a:lnTo>
                    <a:lnTo>
                      <a:pt x="209" y="76"/>
                    </a:lnTo>
                    <a:lnTo>
                      <a:pt x="3" y="245"/>
                    </a:lnTo>
                    <a:lnTo>
                      <a:pt x="0" y="249"/>
                    </a:lnTo>
                    <a:lnTo>
                      <a:pt x="25" y="247"/>
                    </a:lnTo>
                    <a:lnTo>
                      <a:pt x="19" y="252"/>
                    </a:lnTo>
                    <a:lnTo>
                      <a:pt x="25" y="272"/>
                    </a:lnTo>
                    <a:lnTo>
                      <a:pt x="69" y="257"/>
                    </a:lnTo>
                    <a:lnTo>
                      <a:pt x="65" y="274"/>
                    </a:lnTo>
                    <a:lnTo>
                      <a:pt x="71" y="278"/>
                    </a:lnTo>
                    <a:lnTo>
                      <a:pt x="59" y="318"/>
                    </a:lnTo>
                    <a:lnTo>
                      <a:pt x="75" y="332"/>
                    </a:lnTo>
                    <a:lnTo>
                      <a:pt x="56" y="350"/>
                    </a:lnTo>
                    <a:lnTo>
                      <a:pt x="29" y="371"/>
                    </a:lnTo>
                    <a:lnTo>
                      <a:pt x="29" y="397"/>
                    </a:lnTo>
                    <a:lnTo>
                      <a:pt x="37" y="402"/>
                    </a:lnTo>
                    <a:lnTo>
                      <a:pt x="29" y="425"/>
                    </a:lnTo>
                    <a:lnTo>
                      <a:pt x="53" y="441"/>
                    </a:lnTo>
                    <a:lnTo>
                      <a:pt x="75" y="470"/>
                    </a:lnTo>
                    <a:lnTo>
                      <a:pt x="512" y="470"/>
                    </a:lnTo>
                    <a:lnTo>
                      <a:pt x="525" y="461"/>
                    </a:lnTo>
                    <a:lnTo>
                      <a:pt x="527" y="474"/>
                    </a:lnTo>
                    <a:lnTo>
                      <a:pt x="592" y="489"/>
                    </a:lnTo>
                    <a:lnTo>
                      <a:pt x="591" y="490"/>
                    </a:lnTo>
                    <a:lnTo>
                      <a:pt x="631" y="470"/>
                    </a:lnTo>
                    <a:lnTo>
                      <a:pt x="653" y="473"/>
                    </a:lnTo>
                    <a:lnTo>
                      <a:pt x="658" y="491"/>
                    </a:lnTo>
                    <a:lnTo>
                      <a:pt x="669" y="491"/>
                    </a:lnTo>
                    <a:lnTo>
                      <a:pt x="663" y="519"/>
                    </a:lnTo>
                    <a:lnTo>
                      <a:pt x="668" y="524"/>
                    </a:lnTo>
                    <a:lnTo>
                      <a:pt x="667" y="524"/>
                    </a:lnTo>
                    <a:lnTo>
                      <a:pt x="719" y="532"/>
                    </a:lnTo>
                    <a:lnTo>
                      <a:pt x="726" y="553"/>
                    </a:lnTo>
                    <a:lnTo>
                      <a:pt x="718" y="561"/>
                    </a:lnTo>
                    <a:lnTo>
                      <a:pt x="699" y="546"/>
                    </a:lnTo>
                    <a:lnTo>
                      <a:pt x="678" y="584"/>
                    </a:lnTo>
                    <a:lnTo>
                      <a:pt x="665" y="589"/>
                    </a:lnTo>
                    <a:lnTo>
                      <a:pt x="667" y="589"/>
                    </a:lnTo>
                    <a:lnTo>
                      <a:pt x="640" y="615"/>
                    </a:lnTo>
                    <a:lnTo>
                      <a:pt x="677" y="599"/>
                    </a:lnTo>
                    <a:lnTo>
                      <a:pt x="723" y="594"/>
                    </a:lnTo>
                    <a:lnTo>
                      <a:pt x="723" y="584"/>
                    </a:lnTo>
                    <a:lnTo>
                      <a:pt x="712" y="586"/>
                    </a:lnTo>
                    <a:lnTo>
                      <a:pt x="720" y="577"/>
                    </a:lnTo>
                    <a:lnTo>
                      <a:pt x="763" y="572"/>
                    </a:lnTo>
                    <a:lnTo>
                      <a:pt x="782" y="564"/>
                    </a:lnTo>
                    <a:lnTo>
                      <a:pt x="806" y="551"/>
                    </a:lnTo>
                    <a:lnTo>
                      <a:pt x="858" y="551"/>
                    </a:lnTo>
                    <a:lnTo>
                      <a:pt x="881" y="544"/>
                    </a:lnTo>
                    <a:lnTo>
                      <a:pt x="916" y="501"/>
                    </a:lnTo>
                    <a:lnTo>
                      <a:pt x="939" y="508"/>
                    </a:lnTo>
                    <a:lnTo>
                      <a:pt x="931" y="536"/>
                    </a:lnTo>
                    <a:lnTo>
                      <a:pt x="939" y="546"/>
                    </a:lnTo>
                    <a:lnTo>
                      <a:pt x="937" y="54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0" name="Freeform 299"/>
              <p:cNvSpPr>
                <a:spLocks noChangeAspect="1"/>
              </p:cNvSpPr>
              <p:nvPr/>
            </p:nvSpPr>
            <p:spPr bwMode="auto">
              <a:xfrm>
                <a:off x="1315" y="1653"/>
                <a:ext cx="39" cy="12"/>
              </a:xfrm>
              <a:custGeom>
                <a:avLst/>
                <a:gdLst>
                  <a:gd name="T0" fmla="*/ 0 w 38"/>
                  <a:gd name="T1" fmla="*/ 11 h 12"/>
                  <a:gd name="T2" fmla="*/ 79 w 38"/>
                  <a:gd name="T3" fmla="*/ 3 h 12"/>
                  <a:gd name="T4" fmla="*/ 71 w 38"/>
                  <a:gd name="T5" fmla="*/ 0 h 12"/>
                  <a:gd name="T6" fmla="*/ 0 w 38"/>
                  <a:gd name="T7" fmla="*/ 11 h 12"/>
                  <a:gd name="T8" fmla="*/ 0 w 38"/>
                  <a:gd name="T9" fmla="*/ 11 h 12"/>
                  <a:gd name="T10" fmla="*/ 0 w 38"/>
                  <a:gd name="T11" fmla="*/ 11 h 12"/>
                  <a:gd name="T12" fmla="*/ 0 60000 65536"/>
                  <a:gd name="T13" fmla="*/ 0 60000 65536"/>
                  <a:gd name="T14" fmla="*/ 0 60000 65536"/>
                  <a:gd name="T15" fmla="*/ 0 60000 65536"/>
                  <a:gd name="T16" fmla="*/ 0 60000 65536"/>
                  <a:gd name="T17" fmla="*/ 0 60000 65536"/>
                  <a:gd name="T18" fmla="*/ 0 w 38"/>
                  <a:gd name="T19" fmla="*/ 0 h 12"/>
                  <a:gd name="T20" fmla="*/ 38 w 3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8" h="12">
                    <a:moveTo>
                      <a:pt x="0" y="11"/>
                    </a:moveTo>
                    <a:lnTo>
                      <a:pt x="37" y="3"/>
                    </a:lnTo>
                    <a:lnTo>
                      <a:pt x="33"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1" name="Freeform 300"/>
              <p:cNvSpPr>
                <a:spLocks noChangeAspect="1"/>
              </p:cNvSpPr>
              <p:nvPr/>
            </p:nvSpPr>
            <p:spPr bwMode="auto">
              <a:xfrm>
                <a:off x="1550" y="1478"/>
                <a:ext cx="39" cy="15"/>
              </a:xfrm>
              <a:custGeom>
                <a:avLst/>
                <a:gdLst>
                  <a:gd name="T0" fmla="*/ 0 w 39"/>
                  <a:gd name="T1" fmla="*/ 0 h 15"/>
                  <a:gd name="T2" fmla="*/ 18 w 39"/>
                  <a:gd name="T3" fmla="*/ 14 h 15"/>
                  <a:gd name="T4" fmla="*/ 38 w 39"/>
                  <a:gd name="T5" fmla="*/ 14 h 15"/>
                  <a:gd name="T6" fmla="*/ 21 w 39"/>
                  <a:gd name="T7" fmla="*/ 2 h 15"/>
                  <a:gd name="T8" fmla="*/ 0 w 39"/>
                  <a:gd name="T9" fmla="*/ 0 h 15"/>
                  <a:gd name="T10" fmla="*/ 0 w 39"/>
                  <a:gd name="T11" fmla="*/ 0 h 15"/>
                  <a:gd name="T12" fmla="*/ 0 w 39"/>
                  <a:gd name="T13" fmla="*/ 0 h 15"/>
                  <a:gd name="T14" fmla="*/ 0 60000 65536"/>
                  <a:gd name="T15" fmla="*/ 0 60000 65536"/>
                  <a:gd name="T16" fmla="*/ 0 60000 65536"/>
                  <a:gd name="T17" fmla="*/ 0 60000 65536"/>
                  <a:gd name="T18" fmla="*/ 0 60000 65536"/>
                  <a:gd name="T19" fmla="*/ 0 60000 65536"/>
                  <a:gd name="T20" fmla="*/ 0 60000 65536"/>
                  <a:gd name="T21" fmla="*/ 0 w 39"/>
                  <a:gd name="T22" fmla="*/ 0 h 15"/>
                  <a:gd name="T23" fmla="*/ 39 w 3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5">
                    <a:moveTo>
                      <a:pt x="0" y="0"/>
                    </a:moveTo>
                    <a:lnTo>
                      <a:pt x="18" y="14"/>
                    </a:lnTo>
                    <a:lnTo>
                      <a:pt x="38" y="14"/>
                    </a:lnTo>
                    <a:lnTo>
                      <a:pt x="21" y="2"/>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2" name="Freeform 301"/>
              <p:cNvSpPr>
                <a:spLocks noChangeAspect="1"/>
              </p:cNvSpPr>
              <p:nvPr/>
            </p:nvSpPr>
            <p:spPr bwMode="auto">
              <a:xfrm>
                <a:off x="1526" y="1537"/>
                <a:ext cx="38" cy="21"/>
              </a:xfrm>
              <a:custGeom>
                <a:avLst/>
                <a:gdLst>
                  <a:gd name="T0" fmla="*/ 0 w 37"/>
                  <a:gd name="T1" fmla="*/ 5 h 22"/>
                  <a:gd name="T2" fmla="*/ 54 w 37"/>
                  <a:gd name="T3" fmla="*/ 11 h 22"/>
                  <a:gd name="T4" fmla="*/ 78 w 37"/>
                  <a:gd name="T5" fmla="*/ 8 h 22"/>
                  <a:gd name="T6" fmla="*/ 14 w 37"/>
                  <a:gd name="T7" fmla="*/ 11 h 22"/>
                  <a:gd name="T8" fmla="*/ 5 w 37"/>
                  <a:gd name="T9" fmla="*/ 7 h 22"/>
                  <a:gd name="T10" fmla="*/ 6 w 37"/>
                  <a:gd name="T11" fmla="*/ 0 h 22"/>
                  <a:gd name="T12" fmla="*/ 0 w 37"/>
                  <a:gd name="T13" fmla="*/ 5 h 22"/>
                  <a:gd name="T14" fmla="*/ 0 w 37"/>
                  <a:gd name="T15" fmla="*/ 5 h 22"/>
                  <a:gd name="T16" fmla="*/ 0 w 37"/>
                  <a:gd name="T17" fmla="*/ 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2"/>
                  <a:gd name="T29" fmla="*/ 37 w 3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2">
                    <a:moveTo>
                      <a:pt x="0" y="5"/>
                    </a:moveTo>
                    <a:lnTo>
                      <a:pt x="23" y="21"/>
                    </a:lnTo>
                    <a:lnTo>
                      <a:pt x="36" y="8"/>
                    </a:lnTo>
                    <a:lnTo>
                      <a:pt x="14" y="11"/>
                    </a:lnTo>
                    <a:lnTo>
                      <a:pt x="5" y="7"/>
                    </a:lnTo>
                    <a:lnTo>
                      <a:pt x="6" y="0"/>
                    </a:lnTo>
                    <a:lnTo>
                      <a:pt x="0"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3" name="Freeform 302"/>
              <p:cNvSpPr>
                <a:spLocks noChangeAspect="1"/>
              </p:cNvSpPr>
              <p:nvPr/>
            </p:nvSpPr>
            <p:spPr bwMode="auto">
              <a:xfrm>
                <a:off x="1617" y="1442"/>
                <a:ext cx="110" cy="100"/>
              </a:xfrm>
              <a:custGeom>
                <a:avLst/>
                <a:gdLst>
                  <a:gd name="T0" fmla="*/ 0 w 108"/>
                  <a:gd name="T1" fmla="*/ 50 h 101"/>
                  <a:gd name="T2" fmla="*/ 0 w 108"/>
                  <a:gd name="T3" fmla="*/ 52 h 101"/>
                  <a:gd name="T4" fmla="*/ 103 w 108"/>
                  <a:gd name="T5" fmla="*/ 52 h 101"/>
                  <a:gd name="T6" fmla="*/ 79 w 108"/>
                  <a:gd name="T7" fmla="*/ 64 h 101"/>
                  <a:gd name="T8" fmla="*/ 97 w 108"/>
                  <a:gd name="T9" fmla="*/ 66 h 101"/>
                  <a:gd name="T10" fmla="*/ 119 w 108"/>
                  <a:gd name="T11" fmla="*/ 55 h 101"/>
                  <a:gd name="T12" fmla="*/ 151 w 108"/>
                  <a:gd name="T13" fmla="*/ 55 h 101"/>
                  <a:gd name="T14" fmla="*/ 133 w 108"/>
                  <a:gd name="T15" fmla="*/ 66 h 101"/>
                  <a:gd name="T16" fmla="*/ 156 w 108"/>
                  <a:gd name="T17" fmla="*/ 61 h 101"/>
                  <a:gd name="T18" fmla="*/ 151 w 108"/>
                  <a:gd name="T19" fmla="*/ 69 h 101"/>
                  <a:gd name="T20" fmla="*/ 166 w 108"/>
                  <a:gd name="T21" fmla="*/ 69 h 101"/>
                  <a:gd name="T22" fmla="*/ 181 w 108"/>
                  <a:gd name="T23" fmla="*/ 50 h 101"/>
                  <a:gd name="T24" fmla="*/ 171 w 108"/>
                  <a:gd name="T25" fmla="*/ 51 h 101"/>
                  <a:gd name="T26" fmla="*/ 181 w 108"/>
                  <a:gd name="T27" fmla="*/ 50 h 101"/>
                  <a:gd name="T28" fmla="*/ 159 w 108"/>
                  <a:gd name="T29" fmla="*/ 51 h 101"/>
                  <a:gd name="T30" fmla="*/ 157 w 108"/>
                  <a:gd name="T31" fmla="*/ 50 h 101"/>
                  <a:gd name="T32" fmla="*/ 186 w 108"/>
                  <a:gd name="T33" fmla="*/ 50 h 101"/>
                  <a:gd name="T34" fmla="*/ 168 w 108"/>
                  <a:gd name="T35" fmla="*/ 50 h 101"/>
                  <a:gd name="T36" fmla="*/ 165 w 108"/>
                  <a:gd name="T37" fmla="*/ 50 h 101"/>
                  <a:gd name="T38" fmla="*/ 181 w 108"/>
                  <a:gd name="T39" fmla="*/ 48 h 101"/>
                  <a:gd name="T40" fmla="*/ 133 w 108"/>
                  <a:gd name="T41" fmla="*/ 47 h 101"/>
                  <a:gd name="T42" fmla="*/ 117 w 108"/>
                  <a:gd name="T43" fmla="*/ 39 h 101"/>
                  <a:gd name="T44" fmla="*/ 133 w 108"/>
                  <a:gd name="T45" fmla="*/ 35 h 101"/>
                  <a:gd name="T46" fmla="*/ 117 w 108"/>
                  <a:gd name="T47" fmla="*/ 31 h 101"/>
                  <a:gd name="T48" fmla="*/ 89 w 108"/>
                  <a:gd name="T49" fmla="*/ 38 h 101"/>
                  <a:gd name="T50" fmla="*/ 159 w 108"/>
                  <a:gd name="T51" fmla="*/ 0 h 101"/>
                  <a:gd name="T52" fmla="*/ 119 w 108"/>
                  <a:gd name="T53" fmla="*/ 7 h 101"/>
                  <a:gd name="T54" fmla="*/ 15 w 108"/>
                  <a:gd name="T55" fmla="*/ 50 h 101"/>
                  <a:gd name="T56" fmla="*/ 18 w 108"/>
                  <a:gd name="T57" fmla="*/ 50 h 101"/>
                  <a:gd name="T58" fmla="*/ 0 w 108"/>
                  <a:gd name="T59" fmla="*/ 50 h 101"/>
                  <a:gd name="T60" fmla="*/ 0 w 108"/>
                  <a:gd name="T61" fmla="*/ 50 h 101"/>
                  <a:gd name="T62" fmla="*/ 0 w 108"/>
                  <a:gd name="T63" fmla="*/ 5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101"/>
                  <a:gd name="T98" fmla="*/ 108 w 108"/>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101">
                    <a:moveTo>
                      <a:pt x="0" y="75"/>
                    </a:moveTo>
                    <a:lnTo>
                      <a:pt x="0" y="83"/>
                    </a:lnTo>
                    <a:lnTo>
                      <a:pt x="61" y="83"/>
                    </a:lnTo>
                    <a:lnTo>
                      <a:pt x="48" y="95"/>
                    </a:lnTo>
                    <a:lnTo>
                      <a:pt x="58" y="97"/>
                    </a:lnTo>
                    <a:lnTo>
                      <a:pt x="69" y="86"/>
                    </a:lnTo>
                    <a:lnTo>
                      <a:pt x="84" y="86"/>
                    </a:lnTo>
                    <a:lnTo>
                      <a:pt x="76" y="97"/>
                    </a:lnTo>
                    <a:lnTo>
                      <a:pt x="87" y="92"/>
                    </a:lnTo>
                    <a:lnTo>
                      <a:pt x="84" y="100"/>
                    </a:lnTo>
                    <a:lnTo>
                      <a:pt x="94" y="100"/>
                    </a:lnTo>
                    <a:lnTo>
                      <a:pt x="104" y="80"/>
                    </a:lnTo>
                    <a:lnTo>
                      <a:pt x="97" y="82"/>
                    </a:lnTo>
                    <a:lnTo>
                      <a:pt x="104" y="72"/>
                    </a:lnTo>
                    <a:lnTo>
                      <a:pt x="89" y="82"/>
                    </a:lnTo>
                    <a:lnTo>
                      <a:pt x="88" y="80"/>
                    </a:lnTo>
                    <a:lnTo>
                      <a:pt x="107" y="61"/>
                    </a:lnTo>
                    <a:lnTo>
                      <a:pt x="95" y="64"/>
                    </a:lnTo>
                    <a:lnTo>
                      <a:pt x="93" y="57"/>
                    </a:lnTo>
                    <a:lnTo>
                      <a:pt x="104" y="48"/>
                    </a:lnTo>
                    <a:lnTo>
                      <a:pt x="76" y="47"/>
                    </a:lnTo>
                    <a:lnTo>
                      <a:pt x="68" y="39"/>
                    </a:lnTo>
                    <a:lnTo>
                      <a:pt x="76" y="35"/>
                    </a:lnTo>
                    <a:lnTo>
                      <a:pt x="68" y="31"/>
                    </a:lnTo>
                    <a:lnTo>
                      <a:pt x="54" y="38"/>
                    </a:lnTo>
                    <a:lnTo>
                      <a:pt x="89" y="0"/>
                    </a:lnTo>
                    <a:lnTo>
                      <a:pt x="69" y="7"/>
                    </a:lnTo>
                    <a:lnTo>
                      <a:pt x="15" y="61"/>
                    </a:lnTo>
                    <a:lnTo>
                      <a:pt x="18" y="64"/>
                    </a:lnTo>
                    <a:lnTo>
                      <a:pt x="0" y="7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4" name="Freeform 303"/>
              <p:cNvSpPr>
                <a:spLocks noChangeAspect="1"/>
              </p:cNvSpPr>
              <p:nvPr/>
            </p:nvSpPr>
            <p:spPr bwMode="auto">
              <a:xfrm>
                <a:off x="1362" y="1170"/>
                <a:ext cx="103" cy="52"/>
              </a:xfrm>
              <a:custGeom>
                <a:avLst/>
                <a:gdLst>
                  <a:gd name="T0" fmla="*/ 0 w 101"/>
                  <a:gd name="T1" fmla="*/ 26 h 53"/>
                  <a:gd name="T2" fmla="*/ 19 w 101"/>
                  <a:gd name="T3" fmla="*/ 26 h 53"/>
                  <a:gd name="T4" fmla="*/ 14 w 101"/>
                  <a:gd name="T5" fmla="*/ 26 h 53"/>
                  <a:gd name="T6" fmla="*/ 96 w 101"/>
                  <a:gd name="T7" fmla="*/ 26 h 53"/>
                  <a:gd name="T8" fmla="*/ 118 w 101"/>
                  <a:gd name="T9" fmla="*/ 26 h 53"/>
                  <a:gd name="T10" fmla="*/ 151 w 101"/>
                  <a:gd name="T11" fmla="*/ 26 h 53"/>
                  <a:gd name="T12" fmla="*/ 179 w 101"/>
                  <a:gd name="T13" fmla="*/ 26 h 53"/>
                  <a:gd name="T14" fmla="*/ 108 w 101"/>
                  <a:gd name="T15" fmla="*/ 8 h 53"/>
                  <a:gd name="T16" fmla="*/ 116 w 101"/>
                  <a:gd name="T17" fmla="*/ 0 h 53"/>
                  <a:gd name="T18" fmla="*/ 66 w 101"/>
                  <a:gd name="T19" fmla="*/ 15 h 53"/>
                  <a:gd name="T20" fmla="*/ 20 w 101"/>
                  <a:gd name="T21" fmla="*/ 26 h 53"/>
                  <a:gd name="T22" fmla="*/ 0 w 101"/>
                  <a:gd name="T23" fmla="*/ 26 h 53"/>
                  <a:gd name="T24" fmla="*/ 0 w 101"/>
                  <a:gd name="T25" fmla="*/ 26 h 53"/>
                  <a:gd name="T26" fmla="*/ 0 w 101"/>
                  <a:gd name="T27" fmla="*/ 2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3"/>
                  <a:gd name="T44" fmla="*/ 101 w 10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3">
                    <a:moveTo>
                      <a:pt x="0" y="43"/>
                    </a:moveTo>
                    <a:lnTo>
                      <a:pt x="19" y="43"/>
                    </a:lnTo>
                    <a:lnTo>
                      <a:pt x="14" y="52"/>
                    </a:lnTo>
                    <a:lnTo>
                      <a:pt x="55" y="37"/>
                    </a:lnTo>
                    <a:lnTo>
                      <a:pt x="66" y="37"/>
                    </a:lnTo>
                    <a:lnTo>
                      <a:pt x="81" y="47"/>
                    </a:lnTo>
                    <a:lnTo>
                      <a:pt x="100" y="39"/>
                    </a:lnTo>
                    <a:lnTo>
                      <a:pt x="61" y="8"/>
                    </a:lnTo>
                    <a:lnTo>
                      <a:pt x="65" y="0"/>
                    </a:lnTo>
                    <a:lnTo>
                      <a:pt x="35" y="15"/>
                    </a:lnTo>
                    <a:lnTo>
                      <a:pt x="20" y="36"/>
                    </a:lnTo>
                    <a:lnTo>
                      <a:pt x="0" y="4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5" name="Freeform 304"/>
              <p:cNvSpPr>
                <a:spLocks noChangeAspect="1"/>
              </p:cNvSpPr>
              <p:nvPr/>
            </p:nvSpPr>
            <p:spPr bwMode="auto">
              <a:xfrm>
                <a:off x="1555" y="1131"/>
                <a:ext cx="41" cy="21"/>
              </a:xfrm>
              <a:custGeom>
                <a:avLst/>
                <a:gdLst>
                  <a:gd name="T0" fmla="*/ 2 w 39"/>
                  <a:gd name="T1" fmla="*/ 11 h 21"/>
                  <a:gd name="T2" fmla="*/ 0 w 39"/>
                  <a:gd name="T3" fmla="*/ 20 h 21"/>
                  <a:gd name="T4" fmla="*/ 79 w 39"/>
                  <a:gd name="T5" fmla="*/ 19 h 21"/>
                  <a:gd name="T6" fmla="*/ 175 w 39"/>
                  <a:gd name="T7" fmla="*/ 6 h 21"/>
                  <a:gd name="T8" fmla="*/ 165 w 39"/>
                  <a:gd name="T9" fmla="*/ 0 h 21"/>
                  <a:gd name="T10" fmla="*/ 83 w 39"/>
                  <a:gd name="T11" fmla="*/ 0 h 21"/>
                  <a:gd name="T12" fmla="*/ 2 w 39"/>
                  <a:gd name="T13" fmla="*/ 11 h 21"/>
                  <a:gd name="T14" fmla="*/ 2 w 39"/>
                  <a:gd name="T15" fmla="*/ 11 h 21"/>
                  <a:gd name="T16" fmla="*/ 2 w 39"/>
                  <a:gd name="T17" fmla="*/ 1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1"/>
                  <a:gd name="T29" fmla="*/ 39 w 3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1">
                    <a:moveTo>
                      <a:pt x="2" y="11"/>
                    </a:moveTo>
                    <a:lnTo>
                      <a:pt x="0" y="20"/>
                    </a:lnTo>
                    <a:lnTo>
                      <a:pt x="18" y="19"/>
                    </a:lnTo>
                    <a:lnTo>
                      <a:pt x="38" y="6"/>
                    </a:lnTo>
                    <a:lnTo>
                      <a:pt x="35" y="0"/>
                    </a:lnTo>
                    <a:lnTo>
                      <a:pt x="19" y="0"/>
                    </a:lnTo>
                    <a:lnTo>
                      <a:pt x="2"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6" name="Freeform 305"/>
              <p:cNvSpPr>
                <a:spLocks noChangeAspect="1"/>
              </p:cNvSpPr>
              <p:nvPr/>
            </p:nvSpPr>
            <p:spPr bwMode="auto">
              <a:xfrm>
                <a:off x="1447" y="1036"/>
                <a:ext cx="318" cy="210"/>
              </a:xfrm>
              <a:custGeom>
                <a:avLst/>
                <a:gdLst>
                  <a:gd name="T0" fmla="*/ 13 w 312"/>
                  <a:gd name="T1" fmla="*/ 35 h 213"/>
                  <a:gd name="T2" fmla="*/ 157 w 312"/>
                  <a:gd name="T3" fmla="*/ 35 h 213"/>
                  <a:gd name="T4" fmla="*/ 240 w 312"/>
                  <a:gd name="T5" fmla="*/ 35 h 213"/>
                  <a:gd name="T6" fmla="*/ 268 w 312"/>
                  <a:gd name="T7" fmla="*/ 45 h 213"/>
                  <a:gd name="T8" fmla="*/ 281 w 312"/>
                  <a:gd name="T9" fmla="*/ 52 h 213"/>
                  <a:gd name="T10" fmla="*/ 310 w 312"/>
                  <a:gd name="T11" fmla="*/ 67 h 213"/>
                  <a:gd name="T12" fmla="*/ 226 w 312"/>
                  <a:gd name="T13" fmla="*/ 88 h 213"/>
                  <a:gd name="T14" fmla="*/ 204 w 312"/>
                  <a:gd name="T15" fmla="*/ 96 h 213"/>
                  <a:gd name="T16" fmla="*/ 84 w 312"/>
                  <a:gd name="T17" fmla="*/ 102 h 213"/>
                  <a:gd name="T18" fmla="*/ 158 w 312"/>
                  <a:gd name="T19" fmla="*/ 104 h 213"/>
                  <a:gd name="T20" fmla="*/ 240 w 312"/>
                  <a:gd name="T21" fmla="*/ 115 h 213"/>
                  <a:gd name="T22" fmla="*/ 246 w 312"/>
                  <a:gd name="T23" fmla="*/ 124 h 213"/>
                  <a:gd name="T24" fmla="*/ 348 w 312"/>
                  <a:gd name="T25" fmla="*/ 138 h 213"/>
                  <a:gd name="T26" fmla="*/ 316 w 312"/>
                  <a:gd name="T27" fmla="*/ 119 h 213"/>
                  <a:gd name="T28" fmla="*/ 377 w 312"/>
                  <a:gd name="T29" fmla="*/ 125 h 213"/>
                  <a:gd name="T30" fmla="*/ 432 w 312"/>
                  <a:gd name="T31" fmla="*/ 117 h 213"/>
                  <a:gd name="T32" fmla="*/ 428 w 312"/>
                  <a:gd name="T33" fmla="*/ 104 h 213"/>
                  <a:gd name="T34" fmla="*/ 415 w 312"/>
                  <a:gd name="T35" fmla="*/ 86 h 213"/>
                  <a:gd name="T36" fmla="*/ 447 w 312"/>
                  <a:gd name="T37" fmla="*/ 96 h 213"/>
                  <a:gd name="T38" fmla="*/ 561 w 312"/>
                  <a:gd name="T39" fmla="*/ 84 h 213"/>
                  <a:gd name="T40" fmla="*/ 459 w 312"/>
                  <a:gd name="T41" fmla="*/ 68 h 213"/>
                  <a:gd name="T42" fmla="*/ 447 w 312"/>
                  <a:gd name="T43" fmla="*/ 52 h 213"/>
                  <a:gd name="T44" fmla="*/ 465 w 312"/>
                  <a:gd name="T45" fmla="*/ 42 h 213"/>
                  <a:gd name="T46" fmla="*/ 432 w 312"/>
                  <a:gd name="T47" fmla="*/ 35 h 213"/>
                  <a:gd name="T48" fmla="*/ 383 w 312"/>
                  <a:gd name="T49" fmla="*/ 21 h 213"/>
                  <a:gd name="T50" fmla="*/ 218 w 312"/>
                  <a:gd name="T51" fmla="*/ 29 h 213"/>
                  <a:gd name="T52" fmla="*/ 220 w 312"/>
                  <a:gd name="T53" fmla="*/ 3 h 213"/>
                  <a:gd name="T54" fmla="*/ 102 w 312"/>
                  <a:gd name="T55" fmla="*/ 35 h 213"/>
                  <a:gd name="T56" fmla="*/ 110 w 312"/>
                  <a:gd name="T57" fmla="*/ 18 h 213"/>
                  <a:gd name="T58" fmla="*/ 130 w 312"/>
                  <a:gd name="T59" fmla="*/ 0 h 213"/>
                  <a:gd name="T60" fmla="*/ 0 w 312"/>
                  <a:gd name="T61" fmla="*/ 35 h 213"/>
                  <a:gd name="T62" fmla="*/ 0 w 312"/>
                  <a:gd name="T63" fmla="*/ 35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213"/>
                  <a:gd name="T98" fmla="*/ 312 w 31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213">
                    <a:moveTo>
                      <a:pt x="0" y="35"/>
                    </a:moveTo>
                    <a:lnTo>
                      <a:pt x="13" y="58"/>
                    </a:lnTo>
                    <a:lnTo>
                      <a:pt x="29" y="65"/>
                    </a:lnTo>
                    <a:lnTo>
                      <a:pt x="86" y="65"/>
                    </a:lnTo>
                    <a:lnTo>
                      <a:pt x="99" y="73"/>
                    </a:lnTo>
                    <a:lnTo>
                      <a:pt x="132" y="62"/>
                    </a:lnTo>
                    <a:lnTo>
                      <a:pt x="134" y="68"/>
                    </a:lnTo>
                    <a:lnTo>
                      <a:pt x="149" y="76"/>
                    </a:lnTo>
                    <a:lnTo>
                      <a:pt x="136" y="89"/>
                    </a:lnTo>
                    <a:lnTo>
                      <a:pt x="157" y="83"/>
                    </a:lnTo>
                    <a:lnTo>
                      <a:pt x="159" y="91"/>
                    </a:lnTo>
                    <a:lnTo>
                      <a:pt x="172" y="98"/>
                    </a:lnTo>
                    <a:lnTo>
                      <a:pt x="170" y="115"/>
                    </a:lnTo>
                    <a:lnTo>
                      <a:pt x="125" y="133"/>
                    </a:lnTo>
                    <a:lnTo>
                      <a:pt x="132" y="143"/>
                    </a:lnTo>
                    <a:lnTo>
                      <a:pt x="114" y="148"/>
                    </a:lnTo>
                    <a:lnTo>
                      <a:pt x="76" y="146"/>
                    </a:lnTo>
                    <a:lnTo>
                      <a:pt x="50" y="161"/>
                    </a:lnTo>
                    <a:lnTo>
                      <a:pt x="54" y="168"/>
                    </a:lnTo>
                    <a:lnTo>
                      <a:pt x="87" y="164"/>
                    </a:lnTo>
                    <a:lnTo>
                      <a:pt x="123" y="173"/>
                    </a:lnTo>
                    <a:lnTo>
                      <a:pt x="132" y="178"/>
                    </a:lnTo>
                    <a:lnTo>
                      <a:pt x="127" y="186"/>
                    </a:lnTo>
                    <a:lnTo>
                      <a:pt x="136" y="191"/>
                    </a:lnTo>
                    <a:lnTo>
                      <a:pt x="168" y="208"/>
                    </a:lnTo>
                    <a:lnTo>
                      <a:pt x="193" y="212"/>
                    </a:lnTo>
                    <a:lnTo>
                      <a:pt x="199" y="205"/>
                    </a:lnTo>
                    <a:lnTo>
                      <a:pt x="175" y="183"/>
                    </a:lnTo>
                    <a:lnTo>
                      <a:pt x="175" y="175"/>
                    </a:lnTo>
                    <a:lnTo>
                      <a:pt x="210" y="193"/>
                    </a:lnTo>
                    <a:lnTo>
                      <a:pt x="228" y="193"/>
                    </a:lnTo>
                    <a:lnTo>
                      <a:pt x="239" y="181"/>
                    </a:lnTo>
                    <a:lnTo>
                      <a:pt x="233" y="173"/>
                    </a:lnTo>
                    <a:lnTo>
                      <a:pt x="236" y="164"/>
                    </a:lnTo>
                    <a:lnTo>
                      <a:pt x="219" y="141"/>
                    </a:lnTo>
                    <a:lnTo>
                      <a:pt x="230" y="129"/>
                    </a:lnTo>
                    <a:lnTo>
                      <a:pt x="248" y="138"/>
                    </a:lnTo>
                    <a:lnTo>
                      <a:pt x="248" y="148"/>
                    </a:lnTo>
                    <a:lnTo>
                      <a:pt x="261" y="156"/>
                    </a:lnTo>
                    <a:lnTo>
                      <a:pt x="311" y="125"/>
                    </a:lnTo>
                    <a:lnTo>
                      <a:pt x="277" y="99"/>
                    </a:lnTo>
                    <a:lnTo>
                      <a:pt x="255" y="99"/>
                    </a:lnTo>
                    <a:lnTo>
                      <a:pt x="243" y="91"/>
                    </a:lnTo>
                    <a:lnTo>
                      <a:pt x="248" y="83"/>
                    </a:lnTo>
                    <a:lnTo>
                      <a:pt x="269" y="81"/>
                    </a:lnTo>
                    <a:lnTo>
                      <a:pt x="258" y="73"/>
                    </a:lnTo>
                    <a:lnTo>
                      <a:pt x="269" y="65"/>
                    </a:lnTo>
                    <a:lnTo>
                      <a:pt x="239" y="41"/>
                    </a:lnTo>
                    <a:lnTo>
                      <a:pt x="207" y="35"/>
                    </a:lnTo>
                    <a:lnTo>
                      <a:pt x="213" y="21"/>
                    </a:lnTo>
                    <a:lnTo>
                      <a:pt x="173" y="18"/>
                    </a:lnTo>
                    <a:lnTo>
                      <a:pt x="121" y="29"/>
                    </a:lnTo>
                    <a:lnTo>
                      <a:pt x="142" y="5"/>
                    </a:lnTo>
                    <a:lnTo>
                      <a:pt x="122" y="3"/>
                    </a:lnTo>
                    <a:lnTo>
                      <a:pt x="78" y="15"/>
                    </a:lnTo>
                    <a:lnTo>
                      <a:pt x="59" y="37"/>
                    </a:lnTo>
                    <a:lnTo>
                      <a:pt x="51" y="31"/>
                    </a:lnTo>
                    <a:lnTo>
                      <a:pt x="63" y="18"/>
                    </a:lnTo>
                    <a:lnTo>
                      <a:pt x="111" y="1"/>
                    </a:lnTo>
                    <a:lnTo>
                      <a:pt x="73" y="0"/>
                    </a:lnTo>
                    <a:lnTo>
                      <a:pt x="37" y="12"/>
                    </a:lnTo>
                    <a:lnTo>
                      <a:pt x="0"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7" name="Freeform 306"/>
              <p:cNvSpPr>
                <a:spLocks noChangeAspect="1"/>
              </p:cNvSpPr>
              <p:nvPr/>
            </p:nvSpPr>
            <p:spPr bwMode="auto">
              <a:xfrm>
                <a:off x="1422" y="1010"/>
                <a:ext cx="40" cy="15"/>
              </a:xfrm>
              <a:custGeom>
                <a:avLst/>
                <a:gdLst>
                  <a:gd name="T0" fmla="*/ 0 w 39"/>
                  <a:gd name="T1" fmla="*/ 8 h 15"/>
                  <a:gd name="T2" fmla="*/ 59 w 39"/>
                  <a:gd name="T3" fmla="*/ 14 h 15"/>
                  <a:gd name="T4" fmla="*/ 79 w 39"/>
                  <a:gd name="T5" fmla="*/ 6 h 15"/>
                  <a:gd name="T6" fmla="*/ 75 w 39"/>
                  <a:gd name="T7" fmla="*/ 0 h 15"/>
                  <a:gd name="T8" fmla="*/ 52 w 39"/>
                  <a:gd name="T9" fmla="*/ 0 h 15"/>
                  <a:gd name="T10" fmla="*/ 0 w 39"/>
                  <a:gd name="T11" fmla="*/ 8 h 15"/>
                  <a:gd name="T12" fmla="*/ 0 w 39"/>
                  <a:gd name="T13" fmla="*/ 8 h 15"/>
                  <a:gd name="T14" fmla="*/ 0 w 39"/>
                  <a:gd name="T15" fmla="*/ 8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0" y="8"/>
                    </a:moveTo>
                    <a:lnTo>
                      <a:pt x="28" y="14"/>
                    </a:lnTo>
                    <a:lnTo>
                      <a:pt x="38" y="6"/>
                    </a:lnTo>
                    <a:lnTo>
                      <a:pt x="36" y="0"/>
                    </a:lnTo>
                    <a:lnTo>
                      <a:pt x="21"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8" name="Freeform 307"/>
              <p:cNvSpPr>
                <a:spLocks noChangeAspect="1"/>
              </p:cNvSpPr>
              <p:nvPr/>
            </p:nvSpPr>
            <p:spPr bwMode="auto">
              <a:xfrm>
                <a:off x="1460" y="986"/>
                <a:ext cx="182" cy="42"/>
              </a:xfrm>
              <a:custGeom>
                <a:avLst/>
                <a:gdLst>
                  <a:gd name="T0" fmla="*/ 8 w 179"/>
                  <a:gd name="T1" fmla="*/ 0 h 42"/>
                  <a:gd name="T2" fmla="*/ 0 w 179"/>
                  <a:gd name="T3" fmla="*/ 5 h 42"/>
                  <a:gd name="T4" fmla="*/ 5 w 179"/>
                  <a:gd name="T5" fmla="*/ 11 h 42"/>
                  <a:gd name="T6" fmla="*/ 68 w 179"/>
                  <a:gd name="T7" fmla="*/ 15 h 42"/>
                  <a:gd name="T8" fmla="*/ 15 w 179"/>
                  <a:gd name="T9" fmla="*/ 36 h 42"/>
                  <a:gd name="T10" fmla="*/ 66 w 179"/>
                  <a:gd name="T11" fmla="*/ 39 h 42"/>
                  <a:gd name="T12" fmla="*/ 166 w 179"/>
                  <a:gd name="T13" fmla="*/ 41 h 42"/>
                  <a:gd name="T14" fmla="*/ 195 w 179"/>
                  <a:gd name="T15" fmla="*/ 36 h 42"/>
                  <a:gd name="T16" fmla="*/ 219 w 179"/>
                  <a:gd name="T17" fmla="*/ 39 h 42"/>
                  <a:gd name="T18" fmla="*/ 262 w 179"/>
                  <a:gd name="T19" fmla="*/ 37 h 42"/>
                  <a:gd name="T20" fmla="*/ 296 w 179"/>
                  <a:gd name="T21" fmla="*/ 24 h 42"/>
                  <a:gd name="T22" fmla="*/ 116 w 179"/>
                  <a:gd name="T23" fmla="*/ 20 h 42"/>
                  <a:gd name="T24" fmla="*/ 94 w 179"/>
                  <a:gd name="T25" fmla="*/ 16 h 42"/>
                  <a:gd name="T26" fmla="*/ 110 w 179"/>
                  <a:gd name="T27" fmla="*/ 13 h 42"/>
                  <a:gd name="T28" fmla="*/ 90 w 179"/>
                  <a:gd name="T29" fmla="*/ 5 h 42"/>
                  <a:gd name="T30" fmla="*/ 8 w 179"/>
                  <a:gd name="T31" fmla="*/ 0 h 42"/>
                  <a:gd name="T32" fmla="*/ 8 w 179"/>
                  <a:gd name="T33" fmla="*/ 0 h 42"/>
                  <a:gd name="T34" fmla="*/ 8 w 179"/>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42"/>
                  <a:gd name="T56" fmla="*/ 179 w 17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42">
                    <a:moveTo>
                      <a:pt x="8" y="0"/>
                    </a:moveTo>
                    <a:lnTo>
                      <a:pt x="0" y="5"/>
                    </a:lnTo>
                    <a:lnTo>
                      <a:pt x="5" y="11"/>
                    </a:lnTo>
                    <a:lnTo>
                      <a:pt x="37" y="15"/>
                    </a:lnTo>
                    <a:lnTo>
                      <a:pt x="15" y="36"/>
                    </a:lnTo>
                    <a:lnTo>
                      <a:pt x="35" y="39"/>
                    </a:lnTo>
                    <a:lnTo>
                      <a:pt x="99" y="41"/>
                    </a:lnTo>
                    <a:lnTo>
                      <a:pt x="118" y="36"/>
                    </a:lnTo>
                    <a:lnTo>
                      <a:pt x="133" y="39"/>
                    </a:lnTo>
                    <a:lnTo>
                      <a:pt x="156" y="37"/>
                    </a:lnTo>
                    <a:lnTo>
                      <a:pt x="178" y="24"/>
                    </a:lnTo>
                    <a:lnTo>
                      <a:pt x="72" y="20"/>
                    </a:lnTo>
                    <a:lnTo>
                      <a:pt x="61" y="16"/>
                    </a:lnTo>
                    <a:lnTo>
                      <a:pt x="69" y="13"/>
                    </a:lnTo>
                    <a:lnTo>
                      <a:pt x="59" y="5"/>
                    </a:lnTo>
                    <a:lnTo>
                      <a:pt x="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19" name="Freeform 308"/>
              <p:cNvSpPr>
                <a:spLocks noChangeAspect="1"/>
              </p:cNvSpPr>
              <p:nvPr/>
            </p:nvSpPr>
            <p:spPr bwMode="auto">
              <a:xfrm>
                <a:off x="1532" y="926"/>
                <a:ext cx="112" cy="43"/>
              </a:xfrm>
              <a:custGeom>
                <a:avLst/>
                <a:gdLst>
                  <a:gd name="T0" fmla="*/ 12 w 110"/>
                  <a:gd name="T1" fmla="*/ 16 h 44"/>
                  <a:gd name="T2" fmla="*/ 18 w 110"/>
                  <a:gd name="T3" fmla="*/ 22 h 44"/>
                  <a:gd name="T4" fmla="*/ 0 w 110"/>
                  <a:gd name="T5" fmla="*/ 22 h 44"/>
                  <a:gd name="T6" fmla="*/ 9 w 110"/>
                  <a:gd name="T7" fmla="*/ 22 h 44"/>
                  <a:gd name="T8" fmla="*/ 73 w 110"/>
                  <a:gd name="T9" fmla="*/ 22 h 44"/>
                  <a:gd name="T10" fmla="*/ 187 w 110"/>
                  <a:gd name="T11" fmla="*/ 21 h 44"/>
                  <a:gd name="T12" fmla="*/ 159 w 110"/>
                  <a:gd name="T13" fmla="*/ 19 h 44"/>
                  <a:gd name="T14" fmla="*/ 181 w 110"/>
                  <a:gd name="T15" fmla="*/ 14 h 44"/>
                  <a:gd name="T16" fmla="*/ 129 w 110"/>
                  <a:gd name="T17" fmla="*/ 9 h 44"/>
                  <a:gd name="T18" fmla="*/ 119 w 110"/>
                  <a:gd name="T19" fmla="*/ 0 h 44"/>
                  <a:gd name="T20" fmla="*/ 85 w 110"/>
                  <a:gd name="T21" fmla="*/ 0 h 44"/>
                  <a:gd name="T22" fmla="*/ 12 w 110"/>
                  <a:gd name="T23" fmla="*/ 16 h 44"/>
                  <a:gd name="T24" fmla="*/ 12 w 110"/>
                  <a:gd name="T25" fmla="*/ 16 h 44"/>
                  <a:gd name="T26" fmla="*/ 12 w 110"/>
                  <a:gd name="T27" fmla="*/ 16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44"/>
                  <a:gd name="T44" fmla="*/ 110 w 11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44">
                    <a:moveTo>
                      <a:pt x="12" y="16"/>
                    </a:moveTo>
                    <a:lnTo>
                      <a:pt x="18" y="26"/>
                    </a:lnTo>
                    <a:lnTo>
                      <a:pt x="0" y="39"/>
                    </a:lnTo>
                    <a:lnTo>
                      <a:pt x="9" y="43"/>
                    </a:lnTo>
                    <a:lnTo>
                      <a:pt x="42" y="43"/>
                    </a:lnTo>
                    <a:lnTo>
                      <a:pt x="109" y="21"/>
                    </a:lnTo>
                    <a:lnTo>
                      <a:pt x="90" y="19"/>
                    </a:lnTo>
                    <a:lnTo>
                      <a:pt x="105" y="14"/>
                    </a:lnTo>
                    <a:lnTo>
                      <a:pt x="75" y="9"/>
                    </a:lnTo>
                    <a:lnTo>
                      <a:pt x="70" y="0"/>
                    </a:lnTo>
                    <a:lnTo>
                      <a:pt x="53" y="0"/>
                    </a:lnTo>
                    <a:lnTo>
                      <a:pt x="12" y="1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0" name="Freeform 309"/>
              <p:cNvSpPr>
                <a:spLocks noChangeAspect="1"/>
              </p:cNvSpPr>
              <p:nvPr/>
            </p:nvSpPr>
            <p:spPr bwMode="auto">
              <a:xfrm>
                <a:off x="1536" y="904"/>
                <a:ext cx="432" cy="97"/>
              </a:xfrm>
              <a:custGeom>
                <a:avLst/>
                <a:gdLst>
                  <a:gd name="T0" fmla="*/ 129 w 426"/>
                  <a:gd name="T1" fmla="*/ 19 h 98"/>
                  <a:gd name="T2" fmla="*/ 125 w 426"/>
                  <a:gd name="T3" fmla="*/ 26 h 98"/>
                  <a:gd name="T4" fmla="*/ 147 w 426"/>
                  <a:gd name="T5" fmla="*/ 31 h 98"/>
                  <a:gd name="T6" fmla="*/ 184 w 426"/>
                  <a:gd name="T7" fmla="*/ 33 h 98"/>
                  <a:gd name="T8" fmla="*/ 157 w 426"/>
                  <a:gd name="T9" fmla="*/ 41 h 98"/>
                  <a:gd name="T10" fmla="*/ 176 w 426"/>
                  <a:gd name="T11" fmla="*/ 43 h 98"/>
                  <a:gd name="T12" fmla="*/ 165 w 426"/>
                  <a:gd name="T13" fmla="*/ 49 h 98"/>
                  <a:gd name="T14" fmla="*/ 87 w 426"/>
                  <a:gd name="T15" fmla="*/ 49 h 98"/>
                  <a:gd name="T16" fmla="*/ 107 w 426"/>
                  <a:gd name="T17" fmla="*/ 49 h 98"/>
                  <a:gd name="T18" fmla="*/ 76 w 426"/>
                  <a:gd name="T19" fmla="*/ 49 h 98"/>
                  <a:gd name="T20" fmla="*/ 69 w 426"/>
                  <a:gd name="T21" fmla="*/ 49 h 98"/>
                  <a:gd name="T22" fmla="*/ 77 w 426"/>
                  <a:gd name="T23" fmla="*/ 50 h 98"/>
                  <a:gd name="T24" fmla="*/ 9 w 426"/>
                  <a:gd name="T25" fmla="*/ 56 h 98"/>
                  <a:gd name="T26" fmla="*/ 0 w 426"/>
                  <a:gd name="T27" fmla="*/ 62 h 98"/>
                  <a:gd name="T28" fmla="*/ 151 w 426"/>
                  <a:gd name="T29" fmla="*/ 61 h 98"/>
                  <a:gd name="T30" fmla="*/ 151 w 426"/>
                  <a:gd name="T31" fmla="*/ 66 h 98"/>
                  <a:gd name="T32" fmla="*/ 227 w 426"/>
                  <a:gd name="T33" fmla="*/ 56 h 98"/>
                  <a:gd name="T34" fmla="*/ 211 w 426"/>
                  <a:gd name="T35" fmla="*/ 50 h 98"/>
                  <a:gd name="T36" fmla="*/ 250 w 426"/>
                  <a:gd name="T37" fmla="*/ 49 h 98"/>
                  <a:gd name="T38" fmla="*/ 250 w 426"/>
                  <a:gd name="T39" fmla="*/ 49 h 98"/>
                  <a:gd name="T40" fmla="*/ 298 w 426"/>
                  <a:gd name="T41" fmla="*/ 49 h 98"/>
                  <a:gd name="T42" fmla="*/ 368 w 426"/>
                  <a:gd name="T43" fmla="*/ 47 h 98"/>
                  <a:gd name="T44" fmla="*/ 654 w 426"/>
                  <a:gd name="T45" fmla="*/ 7 h 98"/>
                  <a:gd name="T46" fmla="*/ 523 w 426"/>
                  <a:gd name="T47" fmla="*/ 0 h 98"/>
                  <a:gd name="T48" fmla="*/ 407 w 426"/>
                  <a:gd name="T49" fmla="*/ 0 h 98"/>
                  <a:gd name="T50" fmla="*/ 129 w 426"/>
                  <a:gd name="T51" fmla="*/ 19 h 98"/>
                  <a:gd name="T52" fmla="*/ 129 w 426"/>
                  <a:gd name="T53" fmla="*/ 19 h 98"/>
                  <a:gd name="T54" fmla="*/ 129 w 426"/>
                  <a:gd name="T55" fmla="*/ 19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6"/>
                  <a:gd name="T85" fmla="*/ 0 h 98"/>
                  <a:gd name="T86" fmla="*/ 426 w 426"/>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6" h="98">
                    <a:moveTo>
                      <a:pt x="87" y="19"/>
                    </a:moveTo>
                    <a:lnTo>
                      <a:pt x="85" y="26"/>
                    </a:lnTo>
                    <a:lnTo>
                      <a:pt x="96" y="31"/>
                    </a:lnTo>
                    <a:lnTo>
                      <a:pt x="120" y="33"/>
                    </a:lnTo>
                    <a:lnTo>
                      <a:pt x="101" y="41"/>
                    </a:lnTo>
                    <a:lnTo>
                      <a:pt x="114" y="43"/>
                    </a:lnTo>
                    <a:lnTo>
                      <a:pt x="105" y="55"/>
                    </a:lnTo>
                    <a:lnTo>
                      <a:pt x="56" y="66"/>
                    </a:lnTo>
                    <a:lnTo>
                      <a:pt x="76" y="69"/>
                    </a:lnTo>
                    <a:lnTo>
                      <a:pt x="45" y="73"/>
                    </a:lnTo>
                    <a:lnTo>
                      <a:pt x="38" y="77"/>
                    </a:lnTo>
                    <a:lnTo>
                      <a:pt x="46" y="81"/>
                    </a:lnTo>
                    <a:lnTo>
                      <a:pt x="9" y="87"/>
                    </a:lnTo>
                    <a:lnTo>
                      <a:pt x="0" y="93"/>
                    </a:lnTo>
                    <a:lnTo>
                      <a:pt x="98" y="92"/>
                    </a:lnTo>
                    <a:lnTo>
                      <a:pt x="98" y="97"/>
                    </a:lnTo>
                    <a:lnTo>
                      <a:pt x="149" y="87"/>
                    </a:lnTo>
                    <a:lnTo>
                      <a:pt x="138" y="81"/>
                    </a:lnTo>
                    <a:lnTo>
                      <a:pt x="164" y="75"/>
                    </a:lnTo>
                    <a:lnTo>
                      <a:pt x="164" y="69"/>
                    </a:lnTo>
                    <a:lnTo>
                      <a:pt x="193" y="68"/>
                    </a:lnTo>
                    <a:lnTo>
                      <a:pt x="239" y="47"/>
                    </a:lnTo>
                    <a:lnTo>
                      <a:pt x="425" y="7"/>
                    </a:lnTo>
                    <a:lnTo>
                      <a:pt x="340" y="0"/>
                    </a:lnTo>
                    <a:lnTo>
                      <a:pt x="264" y="0"/>
                    </a:lnTo>
                    <a:lnTo>
                      <a:pt x="87"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1" name="Freeform 310"/>
              <p:cNvSpPr>
                <a:spLocks noChangeAspect="1"/>
              </p:cNvSpPr>
              <p:nvPr/>
            </p:nvSpPr>
            <p:spPr bwMode="auto">
              <a:xfrm>
                <a:off x="1393" y="954"/>
                <a:ext cx="111" cy="22"/>
              </a:xfrm>
              <a:custGeom>
                <a:avLst/>
                <a:gdLst>
                  <a:gd name="T0" fmla="*/ 0 w 109"/>
                  <a:gd name="T1" fmla="*/ 0 h 23"/>
                  <a:gd name="T2" fmla="*/ 18 w 109"/>
                  <a:gd name="T3" fmla="*/ 6 h 23"/>
                  <a:gd name="T4" fmla="*/ 0 w 109"/>
                  <a:gd name="T5" fmla="*/ 11 h 23"/>
                  <a:gd name="T6" fmla="*/ 4 w 109"/>
                  <a:gd name="T7" fmla="*/ 11 h 23"/>
                  <a:gd name="T8" fmla="*/ 71 w 109"/>
                  <a:gd name="T9" fmla="*/ 11 h 23"/>
                  <a:gd name="T10" fmla="*/ 73 w 109"/>
                  <a:gd name="T11" fmla="*/ 11 h 23"/>
                  <a:gd name="T12" fmla="*/ 186 w 109"/>
                  <a:gd name="T13" fmla="*/ 11 h 23"/>
                  <a:gd name="T14" fmla="*/ 159 w 109"/>
                  <a:gd name="T15" fmla="*/ 4 h 23"/>
                  <a:gd name="T16" fmla="*/ 112 w 109"/>
                  <a:gd name="T17" fmla="*/ 11 h 23"/>
                  <a:gd name="T18" fmla="*/ 92 w 109"/>
                  <a:gd name="T19" fmla="*/ 11 h 23"/>
                  <a:gd name="T20" fmla="*/ 112 w 109"/>
                  <a:gd name="T21" fmla="*/ 4 h 23"/>
                  <a:gd name="T22" fmla="*/ 96 w 109"/>
                  <a:gd name="T23" fmla="*/ 0 h 23"/>
                  <a:gd name="T24" fmla="*/ 0 w 109"/>
                  <a:gd name="T25" fmla="*/ 0 h 23"/>
                  <a:gd name="T26" fmla="*/ 0 w 109"/>
                  <a:gd name="T27" fmla="*/ 0 h 23"/>
                  <a:gd name="T28" fmla="*/ 0 w 109"/>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3"/>
                  <a:gd name="T47" fmla="*/ 109 w 10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3">
                    <a:moveTo>
                      <a:pt x="0" y="0"/>
                    </a:moveTo>
                    <a:lnTo>
                      <a:pt x="18" y="6"/>
                    </a:lnTo>
                    <a:lnTo>
                      <a:pt x="0" y="11"/>
                    </a:lnTo>
                    <a:lnTo>
                      <a:pt x="4" y="13"/>
                    </a:lnTo>
                    <a:lnTo>
                      <a:pt x="40" y="15"/>
                    </a:lnTo>
                    <a:lnTo>
                      <a:pt x="42" y="22"/>
                    </a:lnTo>
                    <a:lnTo>
                      <a:pt x="108" y="13"/>
                    </a:lnTo>
                    <a:lnTo>
                      <a:pt x="90" y="4"/>
                    </a:lnTo>
                    <a:lnTo>
                      <a:pt x="66" y="16"/>
                    </a:lnTo>
                    <a:lnTo>
                      <a:pt x="56" y="15"/>
                    </a:lnTo>
                    <a:lnTo>
                      <a:pt x="66" y="4"/>
                    </a:lnTo>
                    <a:lnTo>
                      <a:pt x="58" y="0"/>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2" name="Freeform 311"/>
              <p:cNvSpPr>
                <a:spLocks noChangeAspect="1"/>
              </p:cNvSpPr>
              <p:nvPr/>
            </p:nvSpPr>
            <p:spPr bwMode="auto">
              <a:xfrm>
                <a:off x="1351" y="992"/>
                <a:ext cx="82" cy="28"/>
              </a:xfrm>
              <a:custGeom>
                <a:avLst/>
                <a:gdLst>
                  <a:gd name="T0" fmla="*/ 0 w 81"/>
                  <a:gd name="T1" fmla="*/ 2 h 27"/>
                  <a:gd name="T2" fmla="*/ 0 w 81"/>
                  <a:gd name="T3" fmla="*/ 61 h 27"/>
                  <a:gd name="T4" fmla="*/ 20 w 81"/>
                  <a:gd name="T5" fmla="*/ 57 h 27"/>
                  <a:gd name="T6" fmla="*/ 20 w 81"/>
                  <a:gd name="T7" fmla="*/ 75 h 27"/>
                  <a:gd name="T8" fmla="*/ 81 w 81"/>
                  <a:gd name="T9" fmla="*/ 75 h 27"/>
                  <a:gd name="T10" fmla="*/ 111 w 81"/>
                  <a:gd name="T11" fmla="*/ 4 h 27"/>
                  <a:gd name="T12" fmla="*/ 77 w 81"/>
                  <a:gd name="T13" fmla="*/ 0 h 27"/>
                  <a:gd name="T14" fmla="*/ 24 w 81"/>
                  <a:gd name="T15" fmla="*/ 10 h 27"/>
                  <a:gd name="T16" fmla="*/ 12 w 81"/>
                  <a:gd name="T17" fmla="*/ 0 h 27"/>
                  <a:gd name="T18" fmla="*/ 0 w 81"/>
                  <a:gd name="T19" fmla="*/ 2 h 27"/>
                  <a:gd name="T20" fmla="*/ 0 w 81"/>
                  <a:gd name="T21" fmla="*/ 2 h 27"/>
                  <a:gd name="T22" fmla="*/ 0 w 81"/>
                  <a:gd name="T23" fmla="*/ 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27"/>
                  <a:gd name="T38" fmla="*/ 81 w 8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27">
                    <a:moveTo>
                      <a:pt x="0" y="2"/>
                    </a:moveTo>
                    <a:lnTo>
                      <a:pt x="0" y="20"/>
                    </a:lnTo>
                    <a:lnTo>
                      <a:pt x="20" y="18"/>
                    </a:lnTo>
                    <a:lnTo>
                      <a:pt x="20" y="26"/>
                    </a:lnTo>
                    <a:lnTo>
                      <a:pt x="50" y="26"/>
                    </a:lnTo>
                    <a:lnTo>
                      <a:pt x="80" y="4"/>
                    </a:lnTo>
                    <a:lnTo>
                      <a:pt x="46" y="0"/>
                    </a:lnTo>
                    <a:lnTo>
                      <a:pt x="24" y="10"/>
                    </a:lnTo>
                    <a:lnTo>
                      <a:pt x="12" y="0"/>
                    </a:lnTo>
                    <a:lnTo>
                      <a:pt x="0" y="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3" name="Freeform 312"/>
              <p:cNvSpPr>
                <a:spLocks noChangeAspect="1"/>
              </p:cNvSpPr>
              <p:nvPr/>
            </p:nvSpPr>
            <p:spPr bwMode="auto">
              <a:xfrm>
                <a:off x="1299" y="1033"/>
                <a:ext cx="92" cy="47"/>
              </a:xfrm>
              <a:custGeom>
                <a:avLst/>
                <a:gdLst>
                  <a:gd name="T0" fmla="*/ 0 w 90"/>
                  <a:gd name="T1" fmla="*/ 19 h 48"/>
                  <a:gd name="T2" fmla="*/ 0 w 90"/>
                  <a:gd name="T3" fmla="*/ 24 h 48"/>
                  <a:gd name="T4" fmla="*/ 14 w 90"/>
                  <a:gd name="T5" fmla="*/ 24 h 48"/>
                  <a:gd name="T6" fmla="*/ 22 w 90"/>
                  <a:gd name="T7" fmla="*/ 24 h 48"/>
                  <a:gd name="T8" fmla="*/ 123 w 90"/>
                  <a:gd name="T9" fmla="*/ 24 h 48"/>
                  <a:gd name="T10" fmla="*/ 158 w 90"/>
                  <a:gd name="T11" fmla="*/ 19 h 48"/>
                  <a:gd name="T12" fmla="*/ 138 w 90"/>
                  <a:gd name="T13" fmla="*/ 16 h 48"/>
                  <a:gd name="T14" fmla="*/ 170 w 90"/>
                  <a:gd name="T15" fmla="*/ 8 h 48"/>
                  <a:gd name="T16" fmla="*/ 174 w 90"/>
                  <a:gd name="T17" fmla="*/ 0 h 48"/>
                  <a:gd name="T18" fmla="*/ 74 w 90"/>
                  <a:gd name="T19" fmla="*/ 4 h 48"/>
                  <a:gd name="T20" fmla="*/ 62 w 90"/>
                  <a:gd name="T21" fmla="*/ 10 h 48"/>
                  <a:gd name="T22" fmla="*/ 65 w 90"/>
                  <a:gd name="T23" fmla="*/ 19 h 48"/>
                  <a:gd name="T24" fmla="*/ 0 w 90"/>
                  <a:gd name="T25" fmla="*/ 19 h 48"/>
                  <a:gd name="T26" fmla="*/ 0 w 90"/>
                  <a:gd name="T27" fmla="*/ 19 h 48"/>
                  <a:gd name="T28" fmla="*/ 0 w 90"/>
                  <a:gd name="T29" fmla="*/ 1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48"/>
                  <a:gd name="T47" fmla="*/ 90 w 9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48">
                    <a:moveTo>
                      <a:pt x="0" y="19"/>
                    </a:moveTo>
                    <a:lnTo>
                      <a:pt x="0" y="31"/>
                    </a:lnTo>
                    <a:lnTo>
                      <a:pt x="14" y="31"/>
                    </a:lnTo>
                    <a:lnTo>
                      <a:pt x="22" y="47"/>
                    </a:lnTo>
                    <a:lnTo>
                      <a:pt x="63" y="39"/>
                    </a:lnTo>
                    <a:lnTo>
                      <a:pt x="81" y="19"/>
                    </a:lnTo>
                    <a:lnTo>
                      <a:pt x="68" y="16"/>
                    </a:lnTo>
                    <a:lnTo>
                      <a:pt x="87" y="8"/>
                    </a:lnTo>
                    <a:lnTo>
                      <a:pt x="89" y="0"/>
                    </a:lnTo>
                    <a:lnTo>
                      <a:pt x="40" y="4"/>
                    </a:lnTo>
                    <a:lnTo>
                      <a:pt x="31" y="10"/>
                    </a:lnTo>
                    <a:lnTo>
                      <a:pt x="34" y="19"/>
                    </a:lnTo>
                    <a:lnTo>
                      <a:pt x="0"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4" name="Freeform 313"/>
              <p:cNvSpPr>
                <a:spLocks noChangeAspect="1"/>
              </p:cNvSpPr>
              <p:nvPr/>
            </p:nvSpPr>
            <p:spPr bwMode="auto">
              <a:xfrm>
                <a:off x="1147" y="1002"/>
                <a:ext cx="36" cy="9"/>
              </a:xfrm>
              <a:custGeom>
                <a:avLst/>
                <a:gdLst>
                  <a:gd name="T0" fmla="*/ 0 w 35"/>
                  <a:gd name="T1" fmla="*/ 5 h 10"/>
                  <a:gd name="T2" fmla="*/ 11 w 35"/>
                  <a:gd name="T3" fmla="*/ 5 h 10"/>
                  <a:gd name="T4" fmla="*/ 77 w 35"/>
                  <a:gd name="T5" fmla="*/ 0 h 10"/>
                  <a:gd name="T6" fmla="*/ 0 w 35"/>
                  <a:gd name="T7" fmla="*/ 5 h 10"/>
                  <a:gd name="T8" fmla="*/ 0 w 35"/>
                  <a:gd name="T9" fmla="*/ 5 h 10"/>
                  <a:gd name="T10" fmla="*/ 0 w 35"/>
                  <a:gd name="T11" fmla="*/ 5 h 10"/>
                  <a:gd name="T12" fmla="*/ 0 60000 65536"/>
                  <a:gd name="T13" fmla="*/ 0 60000 65536"/>
                  <a:gd name="T14" fmla="*/ 0 60000 65536"/>
                  <a:gd name="T15" fmla="*/ 0 60000 65536"/>
                  <a:gd name="T16" fmla="*/ 0 60000 65536"/>
                  <a:gd name="T17" fmla="*/ 0 60000 65536"/>
                  <a:gd name="T18" fmla="*/ 0 w 35"/>
                  <a:gd name="T19" fmla="*/ 0 h 10"/>
                  <a:gd name="T20" fmla="*/ 35 w 3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5" h="10">
                    <a:moveTo>
                      <a:pt x="0" y="8"/>
                    </a:moveTo>
                    <a:lnTo>
                      <a:pt x="11" y="9"/>
                    </a:lnTo>
                    <a:lnTo>
                      <a:pt x="34"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5" name="Freeform 314"/>
              <p:cNvSpPr>
                <a:spLocks noChangeAspect="1"/>
              </p:cNvSpPr>
              <p:nvPr/>
            </p:nvSpPr>
            <p:spPr bwMode="auto">
              <a:xfrm>
                <a:off x="1107" y="981"/>
                <a:ext cx="134" cy="25"/>
              </a:xfrm>
              <a:custGeom>
                <a:avLst/>
                <a:gdLst>
                  <a:gd name="T0" fmla="*/ 0 w 132"/>
                  <a:gd name="T1" fmla="*/ 13 h 26"/>
                  <a:gd name="T2" fmla="*/ 3 w 132"/>
                  <a:gd name="T3" fmla="*/ 13 h 26"/>
                  <a:gd name="T4" fmla="*/ 32 w 132"/>
                  <a:gd name="T5" fmla="*/ 13 h 26"/>
                  <a:gd name="T6" fmla="*/ 101 w 132"/>
                  <a:gd name="T7" fmla="*/ 13 h 26"/>
                  <a:gd name="T8" fmla="*/ 125 w 132"/>
                  <a:gd name="T9" fmla="*/ 13 h 26"/>
                  <a:gd name="T10" fmla="*/ 207 w 132"/>
                  <a:gd name="T11" fmla="*/ 0 h 26"/>
                  <a:gd name="T12" fmla="*/ 131 w 132"/>
                  <a:gd name="T13" fmla="*/ 0 h 26"/>
                  <a:gd name="T14" fmla="*/ 0 w 132"/>
                  <a:gd name="T15" fmla="*/ 13 h 26"/>
                  <a:gd name="T16" fmla="*/ 0 w 132"/>
                  <a:gd name="T17" fmla="*/ 13 h 26"/>
                  <a:gd name="T18" fmla="*/ 0 w 132"/>
                  <a:gd name="T19" fmla="*/ 1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6"/>
                  <a:gd name="T32" fmla="*/ 132 w 13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6">
                    <a:moveTo>
                      <a:pt x="0" y="17"/>
                    </a:moveTo>
                    <a:lnTo>
                      <a:pt x="3" y="23"/>
                    </a:lnTo>
                    <a:lnTo>
                      <a:pt x="32" y="25"/>
                    </a:lnTo>
                    <a:lnTo>
                      <a:pt x="69" y="14"/>
                    </a:lnTo>
                    <a:lnTo>
                      <a:pt x="81" y="17"/>
                    </a:lnTo>
                    <a:lnTo>
                      <a:pt x="131" y="0"/>
                    </a:lnTo>
                    <a:lnTo>
                      <a:pt x="84" y="0"/>
                    </a:lnTo>
                    <a:lnTo>
                      <a:pt x="0" y="1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6" name="Freeform 315"/>
              <p:cNvSpPr>
                <a:spLocks noChangeAspect="1"/>
              </p:cNvSpPr>
              <p:nvPr/>
            </p:nvSpPr>
            <p:spPr bwMode="auto">
              <a:xfrm>
                <a:off x="1162" y="990"/>
                <a:ext cx="164" cy="38"/>
              </a:xfrm>
              <a:custGeom>
                <a:avLst/>
                <a:gdLst>
                  <a:gd name="T0" fmla="*/ 0 w 162"/>
                  <a:gd name="T1" fmla="*/ 19 h 39"/>
                  <a:gd name="T2" fmla="*/ 24 w 162"/>
                  <a:gd name="T3" fmla="*/ 19 h 39"/>
                  <a:gd name="T4" fmla="*/ 74 w 162"/>
                  <a:gd name="T5" fmla="*/ 19 h 39"/>
                  <a:gd name="T6" fmla="*/ 79 w 162"/>
                  <a:gd name="T7" fmla="*/ 19 h 39"/>
                  <a:gd name="T8" fmla="*/ 28 w 162"/>
                  <a:gd name="T9" fmla="*/ 19 h 39"/>
                  <a:gd name="T10" fmla="*/ 74 w 162"/>
                  <a:gd name="T11" fmla="*/ 19 h 39"/>
                  <a:gd name="T12" fmla="*/ 201 w 162"/>
                  <a:gd name="T13" fmla="*/ 19 h 39"/>
                  <a:gd name="T14" fmla="*/ 233 w 162"/>
                  <a:gd name="T15" fmla="*/ 14 h 39"/>
                  <a:gd name="T16" fmla="*/ 198 w 162"/>
                  <a:gd name="T17" fmla="*/ 8 h 39"/>
                  <a:gd name="T18" fmla="*/ 202 w 162"/>
                  <a:gd name="T19" fmla="*/ 0 h 39"/>
                  <a:gd name="T20" fmla="*/ 156 w 162"/>
                  <a:gd name="T21" fmla="*/ 8 h 39"/>
                  <a:gd name="T22" fmla="*/ 172 w 162"/>
                  <a:gd name="T23" fmla="*/ 12 h 39"/>
                  <a:gd name="T24" fmla="*/ 154 w 162"/>
                  <a:gd name="T25" fmla="*/ 16 h 39"/>
                  <a:gd name="T26" fmla="*/ 154 w 162"/>
                  <a:gd name="T27" fmla="*/ 19 h 39"/>
                  <a:gd name="T28" fmla="*/ 115 w 162"/>
                  <a:gd name="T29" fmla="*/ 19 h 39"/>
                  <a:gd name="T30" fmla="*/ 114 w 162"/>
                  <a:gd name="T31" fmla="*/ 10 h 39"/>
                  <a:gd name="T32" fmla="*/ 84 w 162"/>
                  <a:gd name="T33" fmla="*/ 6 h 39"/>
                  <a:gd name="T34" fmla="*/ 0 w 162"/>
                  <a:gd name="T35" fmla="*/ 19 h 39"/>
                  <a:gd name="T36" fmla="*/ 0 w 162"/>
                  <a:gd name="T37" fmla="*/ 19 h 39"/>
                  <a:gd name="T38" fmla="*/ 0 w 162"/>
                  <a:gd name="T39" fmla="*/ 1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39"/>
                  <a:gd name="T62" fmla="*/ 162 w 16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39">
                    <a:moveTo>
                      <a:pt x="0" y="25"/>
                    </a:moveTo>
                    <a:lnTo>
                      <a:pt x="24" y="28"/>
                    </a:lnTo>
                    <a:lnTo>
                      <a:pt x="43" y="25"/>
                    </a:lnTo>
                    <a:lnTo>
                      <a:pt x="48" y="30"/>
                    </a:lnTo>
                    <a:lnTo>
                      <a:pt x="28" y="33"/>
                    </a:lnTo>
                    <a:lnTo>
                      <a:pt x="43" y="38"/>
                    </a:lnTo>
                    <a:lnTo>
                      <a:pt x="139" y="28"/>
                    </a:lnTo>
                    <a:lnTo>
                      <a:pt x="161" y="14"/>
                    </a:lnTo>
                    <a:lnTo>
                      <a:pt x="136" y="8"/>
                    </a:lnTo>
                    <a:lnTo>
                      <a:pt x="140" y="0"/>
                    </a:lnTo>
                    <a:lnTo>
                      <a:pt x="108" y="8"/>
                    </a:lnTo>
                    <a:lnTo>
                      <a:pt x="116" y="12"/>
                    </a:lnTo>
                    <a:lnTo>
                      <a:pt x="107" y="16"/>
                    </a:lnTo>
                    <a:lnTo>
                      <a:pt x="107" y="21"/>
                    </a:lnTo>
                    <a:lnTo>
                      <a:pt x="84" y="20"/>
                    </a:lnTo>
                    <a:lnTo>
                      <a:pt x="83" y="10"/>
                    </a:lnTo>
                    <a:lnTo>
                      <a:pt x="53" y="6"/>
                    </a:lnTo>
                    <a:lnTo>
                      <a:pt x="0" y="2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7" name="Freeform 316"/>
              <p:cNvSpPr>
                <a:spLocks noChangeAspect="1"/>
              </p:cNvSpPr>
              <p:nvPr/>
            </p:nvSpPr>
            <p:spPr bwMode="auto">
              <a:xfrm>
                <a:off x="1053" y="1041"/>
                <a:ext cx="243" cy="87"/>
              </a:xfrm>
              <a:custGeom>
                <a:avLst/>
                <a:gdLst>
                  <a:gd name="T0" fmla="*/ 10 w 238"/>
                  <a:gd name="T1" fmla="*/ 35 h 88"/>
                  <a:gd name="T2" fmla="*/ 22 w 238"/>
                  <a:gd name="T3" fmla="*/ 37 h 88"/>
                  <a:gd name="T4" fmla="*/ 10 w 238"/>
                  <a:gd name="T5" fmla="*/ 43 h 88"/>
                  <a:gd name="T6" fmla="*/ 17 w 238"/>
                  <a:gd name="T7" fmla="*/ 44 h 88"/>
                  <a:gd name="T8" fmla="*/ 129 w 238"/>
                  <a:gd name="T9" fmla="*/ 44 h 88"/>
                  <a:gd name="T10" fmla="*/ 8 w 238"/>
                  <a:gd name="T11" fmla="*/ 44 h 88"/>
                  <a:gd name="T12" fmla="*/ 0 w 238"/>
                  <a:gd name="T13" fmla="*/ 44 h 88"/>
                  <a:gd name="T14" fmla="*/ 62 w 238"/>
                  <a:gd name="T15" fmla="*/ 44 h 88"/>
                  <a:gd name="T16" fmla="*/ 59 w 238"/>
                  <a:gd name="T17" fmla="*/ 56 h 88"/>
                  <a:gd name="T18" fmla="*/ 262 w 238"/>
                  <a:gd name="T19" fmla="*/ 44 h 88"/>
                  <a:gd name="T20" fmla="*/ 298 w 238"/>
                  <a:gd name="T21" fmla="*/ 50 h 88"/>
                  <a:gd name="T22" fmla="*/ 334 w 238"/>
                  <a:gd name="T23" fmla="*/ 48 h 88"/>
                  <a:gd name="T24" fmla="*/ 425 w 238"/>
                  <a:gd name="T25" fmla="*/ 44 h 88"/>
                  <a:gd name="T26" fmla="*/ 359 w 238"/>
                  <a:gd name="T27" fmla="*/ 44 h 88"/>
                  <a:gd name="T28" fmla="*/ 349 w 238"/>
                  <a:gd name="T29" fmla="*/ 43 h 88"/>
                  <a:gd name="T30" fmla="*/ 375 w 238"/>
                  <a:gd name="T31" fmla="*/ 34 h 88"/>
                  <a:gd name="T32" fmla="*/ 387 w 238"/>
                  <a:gd name="T33" fmla="*/ 17 h 88"/>
                  <a:gd name="T34" fmla="*/ 452 w 238"/>
                  <a:gd name="T35" fmla="*/ 4 h 88"/>
                  <a:gd name="T36" fmla="*/ 402 w 238"/>
                  <a:gd name="T37" fmla="*/ 0 h 88"/>
                  <a:gd name="T38" fmla="*/ 332 w 238"/>
                  <a:gd name="T39" fmla="*/ 16 h 88"/>
                  <a:gd name="T40" fmla="*/ 251 w 238"/>
                  <a:gd name="T41" fmla="*/ 10 h 88"/>
                  <a:gd name="T42" fmla="*/ 200 w 238"/>
                  <a:gd name="T43" fmla="*/ 15 h 88"/>
                  <a:gd name="T44" fmla="*/ 216 w 238"/>
                  <a:gd name="T45" fmla="*/ 5 h 88"/>
                  <a:gd name="T46" fmla="*/ 185 w 238"/>
                  <a:gd name="T47" fmla="*/ 5 h 88"/>
                  <a:gd name="T48" fmla="*/ 78 w 238"/>
                  <a:gd name="T49" fmla="*/ 17 h 88"/>
                  <a:gd name="T50" fmla="*/ 10 w 238"/>
                  <a:gd name="T51" fmla="*/ 35 h 88"/>
                  <a:gd name="T52" fmla="*/ 10 w 238"/>
                  <a:gd name="T53" fmla="*/ 35 h 88"/>
                  <a:gd name="T54" fmla="*/ 10 w 238"/>
                  <a:gd name="T55" fmla="*/ 35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8"/>
                  <a:gd name="T85" fmla="*/ 0 h 88"/>
                  <a:gd name="T86" fmla="*/ 238 w 238"/>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8" h="88">
                    <a:moveTo>
                      <a:pt x="10" y="35"/>
                    </a:moveTo>
                    <a:lnTo>
                      <a:pt x="22" y="37"/>
                    </a:lnTo>
                    <a:lnTo>
                      <a:pt x="10" y="43"/>
                    </a:lnTo>
                    <a:lnTo>
                      <a:pt x="17" y="50"/>
                    </a:lnTo>
                    <a:lnTo>
                      <a:pt x="68" y="54"/>
                    </a:lnTo>
                    <a:lnTo>
                      <a:pt x="8" y="61"/>
                    </a:lnTo>
                    <a:lnTo>
                      <a:pt x="0" y="70"/>
                    </a:lnTo>
                    <a:lnTo>
                      <a:pt x="31" y="75"/>
                    </a:lnTo>
                    <a:lnTo>
                      <a:pt x="28" y="87"/>
                    </a:lnTo>
                    <a:lnTo>
                      <a:pt x="139" y="70"/>
                    </a:lnTo>
                    <a:lnTo>
                      <a:pt x="157" y="81"/>
                    </a:lnTo>
                    <a:lnTo>
                      <a:pt x="175" y="79"/>
                    </a:lnTo>
                    <a:lnTo>
                      <a:pt x="222" y="58"/>
                    </a:lnTo>
                    <a:lnTo>
                      <a:pt x="189" y="51"/>
                    </a:lnTo>
                    <a:lnTo>
                      <a:pt x="184" y="43"/>
                    </a:lnTo>
                    <a:lnTo>
                      <a:pt x="197" y="34"/>
                    </a:lnTo>
                    <a:lnTo>
                      <a:pt x="204" y="17"/>
                    </a:lnTo>
                    <a:lnTo>
                      <a:pt x="237" y="4"/>
                    </a:lnTo>
                    <a:lnTo>
                      <a:pt x="211" y="0"/>
                    </a:lnTo>
                    <a:lnTo>
                      <a:pt x="174" y="16"/>
                    </a:lnTo>
                    <a:lnTo>
                      <a:pt x="132" y="10"/>
                    </a:lnTo>
                    <a:lnTo>
                      <a:pt x="106" y="15"/>
                    </a:lnTo>
                    <a:lnTo>
                      <a:pt x="114" y="5"/>
                    </a:lnTo>
                    <a:lnTo>
                      <a:pt x="99" y="5"/>
                    </a:lnTo>
                    <a:lnTo>
                      <a:pt x="44" y="17"/>
                    </a:lnTo>
                    <a:lnTo>
                      <a:pt x="10"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8" name="Freeform 317"/>
              <p:cNvSpPr>
                <a:spLocks noChangeAspect="1"/>
              </p:cNvSpPr>
              <p:nvPr/>
            </p:nvSpPr>
            <p:spPr bwMode="auto">
              <a:xfrm>
                <a:off x="993" y="1026"/>
                <a:ext cx="162" cy="58"/>
              </a:xfrm>
              <a:custGeom>
                <a:avLst/>
                <a:gdLst>
                  <a:gd name="T0" fmla="*/ 0 w 160"/>
                  <a:gd name="T1" fmla="*/ 29 h 59"/>
                  <a:gd name="T2" fmla="*/ 8 w 160"/>
                  <a:gd name="T3" fmla="*/ 29 h 59"/>
                  <a:gd name="T4" fmla="*/ 6 w 160"/>
                  <a:gd name="T5" fmla="*/ 29 h 59"/>
                  <a:gd name="T6" fmla="*/ 75 w 160"/>
                  <a:gd name="T7" fmla="*/ 29 h 59"/>
                  <a:gd name="T8" fmla="*/ 119 w 160"/>
                  <a:gd name="T9" fmla="*/ 29 h 59"/>
                  <a:gd name="T10" fmla="*/ 231 w 160"/>
                  <a:gd name="T11" fmla="*/ 17 h 59"/>
                  <a:gd name="T12" fmla="*/ 213 w 160"/>
                  <a:gd name="T13" fmla="*/ 4 h 59"/>
                  <a:gd name="T14" fmla="*/ 154 w 160"/>
                  <a:gd name="T15" fmla="*/ 0 h 59"/>
                  <a:gd name="T16" fmla="*/ 87 w 160"/>
                  <a:gd name="T17" fmla="*/ 8 h 59"/>
                  <a:gd name="T18" fmla="*/ 83 w 160"/>
                  <a:gd name="T19" fmla="*/ 17 h 59"/>
                  <a:gd name="T20" fmla="*/ 0 w 160"/>
                  <a:gd name="T21" fmla="*/ 29 h 59"/>
                  <a:gd name="T22" fmla="*/ 0 w 160"/>
                  <a:gd name="T23" fmla="*/ 29 h 59"/>
                  <a:gd name="T24" fmla="*/ 0 w 160"/>
                  <a:gd name="T25" fmla="*/ 2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59"/>
                  <a:gd name="T41" fmla="*/ 160 w 160"/>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59">
                    <a:moveTo>
                      <a:pt x="0" y="41"/>
                    </a:moveTo>
                    <a:lnTo>
                      <a:pt x="8" y="48"/>
                    </a:lnTo>
                    <a:lnTo>
                      <a:pt x="6" y="58"/>
                    </a:lnTo>
                    <a:lnTo>
                      <a:pt x="44" y="52"/>
                    </a:lnTo>
                    <a:lnTo>
                      <a:pt x="88" y="32"/>
                    </a:lnTo>
                    <a:lnTo>
                      <a:pt x="159" y="17"/>
                    </a:lnTo>
                    <a:lnTo>
                      <a:pt x="147" y="4"/>
                    </a:lnTo>
                    <a:lnTo>
                      <a:pt x="106" y="0"/>
                    </a:lnTo>
                    <a:lnTo>
                      <a:pt x="56" y="8"/>
                    </a:lnTo>
                    <a:lnTo>
                      <a:pt x="52" y="17"/>
                    </a:lnTo>
                    <a:lnTo>
                      <a:pt x="0" y="4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29" name="Freeform 318"/>
              <p:cNvSpPr>
                <a:spLocks noChangeAspect="1"/>
              </p:cNvSpPr>
              <p:nvPr/>
            </p:nvSpPr>
            <p:spPr bwMode="auto">
              <a:xfrm>
                <a:off x="501" y="1393"/>
                <a:ext cx="33" cy="43"/>
              </a:xfrm>
              <a:custGeom>
                <a:avLst/>
                <a:gdLst>
                  <a:gd name="T0" fmla="*/ 11 w 33"/>
                  <a:gd name="T1" fmla="*/ 0 h 44"/>
                  <a:gd name="T2" fmla="*/ 3 w 33"/>
                  <a:gd name="T3" fmla="*/ 10 h 44"/>
                  <a:gd name="T4" fmla="*/ 0 w 33"/>
                  <a:gd name="T5" fmla="*/ 22 h 44"/>
                  <a:gd name="T6" fmla="*/ 6 w 33"/>
                  <a:gd name="T7" fmla="*/ 22 h 44"/>
                  <a:gd name="T8" fmla="*/ 6 w 33"/>
                  <a:gd name="T9" fmla="*/ 22 h 44"/>
                  <a:gd name="T10" fmla="*/ 32 w 33"/>
                  <a:gd name="T11" fmla="*/ 0 h 44"/>
                  <a:gd name="T12" fmla="*/ 11 w 33"/>
                  <a:gd name="T13" fmla="*/ 0 h 44"/>
                  <a:gd name="T14" fmla="*/ 11 w 33"/>
                  <a:gd name="T15" fmla="*/ 0 h 44"/>
                  <a:gd name="T16" fmla="*/ 11 w 3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11" y="0"/>
                    </a:moveTo>
                    <a:lnTo>
                      <a:pt x="3" y="10"/>
                    </a:lnTo>
                    <a:lnTo>
                      <a:pt x="0" y="34"/>
                    </a:lnTo>
                    <a:lnTo>
                      <a:pt x="6" y="43"/>
                    </a:lnTo>
                    <a:lnTo>
                      <a:pt x="6" y="27"/>
                    </a:lnTo>
                    <a:lnTo>
                      <a:pt x="32" y="0"/>
                    </a:lnTo>
                    <a:lnTo>
                      <a:pt x="11"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30" name="Freeform 319"/>
              <p:cNvSpPr>
                <a:spLocks noChangeAspect="1"/>
              </p:cNvSpPr>
              <p:nvPr/>
            </p:nvSpPr>
            <p:spPr bwMode="auto">
              <a:xfrm>
                <a:off x="527" y="1458"/>
                <a:ext cx="52" cy="51"/>
              </a:xfrm>
              <a:custGeom>
                <a:avLst/>
                <a:gdLst>
                  <a:gd name="T0" fmla="*/ 0 w 51"/>
                  <a:gd name="T1" fmla="*/ 3 h 51"/>
                  <a:gd name="T2" fmla="*/ 2 w 51"/>
                  <a:gd name="T3" fmla="*/ 14 h 51"/>
                  <a:gd name="T4" fmla="*/ 14 w 51"/>
                  <a:gd name="T5" fmla="*/ 23 h 51"/>
                  <a:gd name="T6" fmla="*/ 10 w 51"/>
                  <a:gd name="T7" fmla="*/ 29 h 51"/>
                  <a:gd name="T8" fmla="*/ 59 w 51"/>
                  <a:gd name="T9" fmla="*/ 38 h 51"/>
                  <a:gd name="T10" fmla="*/ 25 w 51"/>
                  <a:gd name="T11" fmla="*/ 41 h 51"/>
                  <a:gd name="T12" fmla="*/ 71 w 51"/>
                  <a:gd name="T13" fmla="*/ 50 h 51"/>
                  <a:gd name="T14" fmla="*/ 85 w 51"/>
                  <a:gd name="T15" fmla="*/ 48 h 51"/>
                  <a:gd name="T16" fmla="*/ 69 w 51"/>
                  <a:gd name="T17" fmla="*/ 12 h 51"/>
                  <a:gd name="T18" fmla="*/ 10 w 51"/>
                  <a:gd name="T19" fmla="*/ 0 h 51"/>
                  <a:gd name="T20" fmla="*/ 0 w 51"/>
                  <a:gd name="T21" fmla="*/ 3 h 51"/>
                  <a:gd name="T22" fmla="*/ 0 w 51"/>
                  <a:gd name="T23" fmla="*/ 3 h 51"/>
                  <a:gd name="T24" fmla="*/ 0 w 51"/>
                  <a:gd name="T25" fmla="*/ 3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1"/>
                  <a:gd name="T41" fmla="*/ 51 w 5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1">
                    <a:moveTo>
                      <a:pt x="0" y="3"/>
                    </a:moveTo>
                    <a:lnTo>
                      <a:pt x="2" y="14"/>
                    </a:lnTo>
                    <a:lnTo>
                      <a:pt x="14" y="23"/>
                    </a:lnTo>
                    <a:lnTo>
                      <a:pt x="10" y="29"/>
                    </a:lnTo>
                    <a:lnTo>
                      <a:pt x="28" y="38"/>
                    </a:lnTo>
                    <a:lnTo>
                      <a:pt x="25" y="41"/>
                    </a:lnTo>
                    <a:lnTo>
                      <a:pt x="40" y="50"/>
                    </a:lnTo>
                    <a:lnTo>
                      <a:pt x="50" y="48"/>
                    </a:lnTo>
                    <a:lnTo>
                      <a:pt x="38" y="12"/>
                    </a:lnTo>
                    <a:lnTo>
                      <a:pt x="10" y="0"/>
                    </a:lnTo>
                    <a:lnTo>
                      <a:pt x="0"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31" name="Freeform 320"/>
              <p:cNvSpPr>
                <a:spLocks noChangeAspect="1"/>
              </p:cNvSpPr>
              <p:nvPr/>
            </p:nvSpPr>
            <p:spPr bwMode="auto">
              <a:xfrm>
                <a:off x="238" y="1311"/>
                <a:ext cx="64" cy="34"/>
              </a:xfrm>
              <a:custGeom>
                <a:avLst/>
                <a:gdLst>
                  <a:gd name="T0" fmla="*/ 0 w 62"/>
                  <a:gd name="T1" fmla="*/ 22 h 34"/>
                  <a:gd name="T2" fmla="*/ 0 w 62"/>
                  <a:gd name="T3" fmla="*/ 33 h 34"/>
                  <a:gd name="T4" fmla="*/ 117 w 62"/>
                  <a:gd name="T5" fmla="*/ 17 h 34"/>
                  <a:gd name="T6" fmla="*/ 133 w 62"/>
                  <a:gd name="T7" fmla="*/ 12 h 34"/>
                  <a:gd name="T8" fmla="*/ 113 w 62"/>
                  <a:gd name="T9" fmla="*/ 11 h 34"/>
                  <a:gd name="T10" fmla="*/ 161 w 62"/>
                  <a:gd name="T11" fmla="*/ 5 h 34"/>
                  <a:gd name="T12" fmla="*/ 158 w 62"/>
                  <a:gd name="T13" fmla="*/ 0 h 34"/>
                  <a:gd name="T14" fmla="*/ 0 w 62"/>
                  <a:gd name="T15" fmla="*/ 22 h 34"/>
                  <a:gd name="T16" fmla="*/ 0 w 62"/>
                  <a:gd name="T17" fmla="*/ 22 h 34"/>
                  <a:gd name="T18" fmla="*/ 0 w 62"/>
                  <a:gd name="T19" fmla="*/ 2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0" y="22"/>
                    </a:moveTo>
                    <a:lnTo>
                      <a:pt x="0" y="33"/>
                    </a:lnTo>
                    <a:lnTo>
                      <a:pt x="44" y="17"/>
                    </a:lnTo>
                    <a:lnTo>
                      <a:pt x="49" y="12"/>
                    </a:lnTo>
                    <a:lnTo>
                      <a:pt x="43" y="11"/>
                    </a:lnTo>
                    <a:lnTo>
                      <a:pt x="61" y="5"/>
                    </a:lnTo>
                    <a:lnTo>
                      <a:pt x="60" y="0"/>
                    </a:lnTo>
                    <a:lnTo>
                      <a:pt x="0"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32" name="Freeform 321"/>
              <p:cNvSpPr>
                <a:spLocks noChangeAspect="1"/>
              </p:cNvSpPr>
              <p:nvPr/>
            </p:nvSpPr>
            <p:spPr bwMode="auto">
              <a:xfrm>
                <a:off x="19" y="1079"/>
                <a:ext cx="710" cy="313"/>
              </a:xfrm>
              <a:custGeom>
                <a:avLst/>
                <a:gdLst>
                  <a:gd name="T0" fmla="*/ 828 w 698"/>
                  <a:gd name="T1" fmla="*/ 138 h 317"/>
                  <a:gd name="T2" fmla="*/ 860 w 698"/>
                  <a:gd name="T3" fmla="*/ 140 h 317"/>
                  <a:gd name="T4" fmla="*/ 945 w 698"/>
                  <a:gd name="T5" fmla="*/ 143 h 317"/>
                  <a:gd name="T6" fmla="*/ 948 w 698"/>
                  <a:gd name="T7" fmla="*/ 157 h 317"/>
                  <a:gd name="T8" fmla="*/ 955 w 698"/>
                  <a:gd name="T9" fmla="*/ 192 h 317"/>
                  <a:gd name="T10" fmla="*/ 901 w 698"/>
                  <a:gd name="T11" fmla="*/ 206 h 317"/>
                  <a:gd name="T12" fmla="*/ 897 w 698"/>
                  <a:gd name="T13" fmla="*/ 193 h 317"/>
                  <a:gd name="T14" fmla="*/ 890 w 698"/>
                  <a:gd name="T15" fmla="*/ 188 h 317"/>
                  <a:gd name="T16" fmla="*/ 865 w 698"/>
                  <a:gd name="T17" fmla="*/ 207 h 317"/>
                  <a:gd name="T18" fmla="*/ 877 w 698"/>
                  <a:gd name="T19" fmla="*/ 188 h 317"/>
                  <a:gd name="T20" fmla="*/ 869 w 698"/>
                  <a:gd name="T21" fmla="*/ 182 h 317"/>
                  <a:gd name="T22" fmla="*/ 911 w 698"/>
                  <a:gd name="T23" fmla="*/ 180 h 317"/>
                  <a:gd name="T24" fmla="*/ 877 w 698"/>
                  <a:gd name="T25" fmla="*/ 178 h 317"/>
                  <a:gd name="T26" fmla="*/ 887 w 698"/>
                  <a:gd name="T27" fmla="*/ 162 h 317"/>
                  <a:gd name="T28" fmla="*/ 842 w 698"/>
                  <a:gd name="T29" fmla="*/ 190 h 317"/>
                  <a:gd name="T30" fmla="*/ 833 w 698"/>
                  <a:gd name="T31" fmla="*/ 148 h 317"/>
                  <a:gd name="T32" fmla="*/ 822 w 698"/>
                  <a:gd name="T33" fmla="*/ 144 h 317"/>
                  <a:gd name="T34" fmla="*/ 706 w 698"/>
                  <a:gd name="T35" fmla="*/ 127 h 317"/>
                  <a:gd name="T36" fmla="*/ 619 w 698"/>
                  <a:gd name="T37" fmla="*/ 142 h 317"/>
                  <a:gd name="T38" fmla="*/ 586 w 698"/>
                  <a:gd name="T39" fmla="*/ 129 h 317"/>
                  <a:gd name="T40" fmla="*/ 619 w 698"/>
                  <a:gd name="T41" fmla="*/ 119 h 317"/>
                  <a:gd name="T42" fmla="*/ 455 w 698"/>
                  <a:gd name="T43" fmla="*/ 153 h 317"/>
                  <a:gd name="T44" fmla="*/ 438 w 698"/>
                  <a:gd name="T45" fmla="*/ 160 h 317"/>
                  <a:gd name="T46" fmla="*/ 216 w 698"/>
                  <a:gd name="T47" fmla="*/ 190 h 317"/>
                  <a:gd name="T48" fmla="*/ 304 w 698"/>
                  <a:gd name="T49" fmla="*/ 171 h 317"/>
                  <a:gd name="T50" fmla="*/ 304 w 698"/>
                  <a:gd name="T51" fmla="*/ 160 h 317"/>
                  <a:gd name="T52" fmla="*/ 254 w 698"/>
                  <a:gd name="T53" fmla="*/ 156 h 317"/>
                  <a:gd name="T54" fmla="*/ 234 w 698"/>
                  <a:gd name="T55" fmla="*/ 144 h 317"/>
                  <a:gd name="T56" fmla="*/ 356 w 698"/>
                  <a:gd name="T57" fmla="*/ 102 h 317"/>
                  <a:gd name="T58" fmla="*/ 517 w 698"/>
                  <a:gd name="T59" fmla="*/ 83 h 317"/>
                  <a:gd name="T60" fmla="*/ 411 w 698"/>
                  <a:gd name="T61" fmla="*/ 88 h 317"/>
                  <a:gd name="T62" fmla="*/ 412 w 698"/>
                  <a:gd name="T63" fmla="*/ 74 h 317"/>
                  <a:gd name="T64" fmla="*/ 504 w 698"/>
                  <a:gd name="T65" fmla="*/ 53 h 317"/>
                  <a:gd name="T66" fmla="*/ 508 w 698"/>
                  <a:gd name="T67" fmla="*/ 62 h 317"/>
                  <a:gd name="T68" fmla="*/ 561 w 698"/>
                  <a:gd name="T69" fmla="*/ 42 h 317"/>
                  <a:gd name="T70" fmla="*/ 553 w 698"/>
                  <a:gd name="T71" fmla="*/ 39 h 317"/>
                  <a:gd name="T72" fmla="*/ 649 w 698"/>
                  <a:gd name="T73" fmla="*/ 38 h 317"/>
                  <a:gd name="T74" fmla="*/ 911 w 698"/>
                  <a:gd name="T75" fmla="*/ 0 h 317"/>
                  <a:gd name="T76" fmla="*/ 934 w 698"/>
                  <a:gd name="T77" fmla="*/ 7 h 317"/>
                  <a:gd name="T78" fmla="*/ 979 w 698"/>
                  <a:gd name="T79" fmla="*/ 14 h 317"/>
                  <a:gd name="T80" fmla="*/ 1181 w 698"/>
                  <a:gd name="T81" fmla="*/ 28 h 317"/>
                  <a:gd name="T82" fmla="*/ 833 w 698"/>
                  <a:gd name="T83" fmla="*/ 135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8"/>
                  <a:gd name="T127" fmla="*/ 0 h 317"/>
                  <a:gd name="T128" fmla="*/ 698 w 698"/>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8" h="317">
                    <a:moveTo>
                      <a:pt x="491" y="197"/>
                    </a:moveTo>
                    <a:lnTo>
                      <a:pt x="488" y="201"/>
                    </a:lnTo>
                    <a:lnTo>
                      <a:pt x="513" y="199"/>
                    </a:lnTo>
                    <a:lnTo>
                      <a:pt x="507" y="204"/>
                    </a:lnTo>
                    <a:lnTo>
                      <a:pt x="513" y="224"/>
                    </a:lnTo>
                    <a:lnTo>
                      <a:pt x="557" y="209"/>
                    </a:lnTo>
                    <a:lnTo>
                      <a:pt x="553" y="226"/>
                    </a:lnTo>
                    <a:lnTo>
                      <a:pt x="559" y="230"/>
                    </a:lnTo>
                    <a:lnTo>
                      <a:pt x="547" y="270"/>
                    </a:lnTo>
                    <a:lnTo>
                      <a:pt x="563" y="284"/>
                    </a:lnTo>
                    <a:lnTo>
                      <a:pt x="544" y="302"/>
                    </a:lnTo>
                    <a:lnTo>
                      <a:pt x="532" y="307"/>
                    </a:lnTo>
                    <a:lnTo>
                      <a:pt x="527" y="302"/>
                    </a:lnTo>
                    <a:lnTo>
                      <a:pt x="529" y="287"/>
                    </a:lnTo>
                    <a:lnTo>
                      <a:pt x="537" y="281"/>
                    </a:lnTo>
                    <a:lnTo>
                      <a:pt x="525" y="277"/>
                    </a:lnTo>
                    <a:lnTo>
                      <a:pt x="521" y="297"/>
                    </a:lnTo>
                    <a:lnTo>
                      <a:pt x="509" y="308"/>
                    </a:lnTo>
                    <a:lnTo>
                      <a:pt x="507" y="296"/>
                    </a:lnTo>
                    <a:lnTo>
                      <a:pt x="517" y="276"/>
                    </a:lnTo>
                    <a:lnTo>
                      <a:pt x="507" y="277"/>
                    </a:lnTo>
                    <a:lnTo>
                      <a:pt x="513" y="268"/>
                    </a:lnTo>
                    <a:lnTo>
                      <a:pt x="528" y="261"/>
                    </a:lnTo>
                    <a:lnTo>
                      <a:pt x="537" y="265"/>
                    </a:lnTo>
                    <a:lnTo>
                      <a:pt x="539" y="251"/>
                    </a:lnTo>
                    <a:lnTo>
                      <a:pt x="517" y="262"/>
                    </a:lnTo>
                    <a:lnTo>
                      <a:pt x="542" y="230"/>
                    </a:lnTo>
                    <a:lnTo>
                      <a:pt x="524" y="238"/>
                    </a:lnTo>
                    <a:lnTo>
                      <a:pt x="526" y="246"/>
                    </a:lnTo>
                    <a:lnTo>
                      <a:pt x="496" y="280"/>
                    </a:lnTo>
                    <a:lnTo>
                      <a:pt x="509" y="240"/>
                    </a:lnTo>
                    <a:lnTo>
                      <a:pt x="491" y="216"/>
                    </a:lnTo>
                    <a:lnTo>
                      <a:pt x="499" y="207"/>
                    </a:lnTo>
                    <a:lnTo>
                      <a:pt x="484" y="210"/>
                    </a:lnTo>
                    <a:lnTo>
                      <a:pt x="436" y="206"/>
                    </a:lnTo>
                    <a:lnTo>
                      <a:pt x="416" y="189"/>
                    </a:lnTo>
                    <a:lnTo>
                      <a:pt x="396" y="185"/>
                    </a:lnTo>
                    <a:lnTo>
                      <a:pt x="366" y="207"/>
                    </a:lnTo>
                    <a:lnTo>
                      <a:pt x="301" y="220"/>
                    </a:lnTo>
                    <a:lnTo>
                      <a:pt x="346" y="191"/>
                    </a:lnTo>
                    <a:lnTo>
                      <a:pt x="377" y="181"/>
                    </a:lnTo>
                    <a:lnTo>
                      <a:pt x="366" y="181"/>
                    </a:lnTo>
                    <a:lnTo>
                      <a:pt x="278" y="216"/>
                    </a:lnTo>
                    <a:lnTo>
                      <a:pt x="268" y="224"/>
                    </a:lnTo>
                    <a:lnTo>
                      <a:pt x="275" y="226"/>
                    </a:lnTo>
                    <a:lnTo>
                      <a:pt x="258" y="234"/>
                    </a:lnTo>
                    <a:lnTo>
                      <a:pt x="183" y="262"/>
                    </a:lnTo>
                    <a:lnTo>
                      <a:pt x="129" y="282"/>
                    </a:lnTo>
                    <a:lnTo>
                      <a:pt x="0" y="316"/>
                    </a:lnTo>
                    <a:lnTo>
                      <a:pt x="180" y="251"/>
                    </a:lnTo>
                    <a:lnTo>
                      <a:pt x="211" y="228"/>
                    </a:lnTo>
                    <a:lnTo>
                      <a:pt x="180" y="235"/>
                    </a:lnTo>
                    <a:lnTo>
                      <a:pt x="183" y="226"/>
                    </a:lnTo>
                    <a:lnTo>
                      <a:pt x="149" y="228"/>
                    </a:lnTo>
                    <a:lnTo>
                      <a:pt x="173" y="204"/>
                    </a:lnTo>
                    <a:lnTo>
                      <a:pt x="138" y="210"/>
                    </a:lnTo>
                    <a:lnTo>
                      <a:pt x="151" y="176"/>
                    </a:lnTo>
                    <a:lnTo>
                      <a:pt x="209" y="148"/>
                    </a:lnTo>
                    <a:lnTo>
                      <a:pt x="273" y="140"/>
                    </a:lnTo>
                    <a:lnTo>
                      <a:pt x="305" y="114"/>
                    </a:lnTo>
                    <a:lnTo>
                      <a:pt x="273" y="121"/>
                    </a:lnTo>
                    <a:lnTo>
                      <a:pt x="243" y="121"/>
                    </a:lnTo>
                    <a:lnTo>
                      <a:pt x="227" y="118"/>
                    </a:lnTo>
                    <a:lnTo>
                      <a:pt x="244" y="105"/>
                    </a:lnTo>
                    <a:lnTo>
                      <a:pt x="230" y="101"/>
                    </a:lnTo>
                    <a:lnTo>
                      <a:pt x="298" y="84"/>
                    </a:lnTo>
                    <a:lnTo>
                      <a:pt x="309" y="84"/>
                    </a:lnTo>
                    <a:lnTo>
                      <a:pt x="300" y="93"/>
                    </a:lnTo>
                    <a:lnTo>
                      <a:pt x="336" y="86"/>
                    </a:lnTo>
                    <a:lnTo>
                      <a:pt x="331" y="73"/>
                    </a:lnTo>
                    <a:lnTo>
                      <a:pt x="338" y="64"/>
                    </a:lnTo>
                    <a:lnTo>
                      <a:pt x="326" y="52"/>
                    </a:lnTo>
                    <a:lnTo>
                      <a:pt x="342" y="43"/>
                    </a:lnTo>
                    <a:lnTo>
                      <a:pt x="382" y="38"/>
                    </a:lnTo>
                    <a:lnTo>
                      <a:pt x="442" y="16"/>
                    </a:lnTo>
                    <a:lnTo>
                      <a:pt x="537" y="0"/>
                    </a:lnTo>
                    <a:lnTo>
                      <a:pt x="552" y="4"/>
                    </a:lnTo>
                    <a:lnTo>
                      <a:pt x="551" y="7"/>
                    </a:lnTo>
                    <a:lnTo>
                      <a:pt x="575" y="7"/>
                    </a:lnTo>
                    <a:lnTo>
                      <a:pt x="578" y="14"/>
                    </a:lnTo>
                    <a:lnTo>
                      <a:pt x="681" y="22"/>
                    </a:lnTo>
                    <a:lnTo>
                      <a:pt x="697" y="28"/>
                    </a:lnTo>
                    <a:lnTo>
                      <a:pt x="491" y="19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33" name="Freeform 322"/>
              <p:cNvSpPr>
                <a:spLocks noChangeAspect="1"/>
              </p:cNvSpPr>
              <p:nvPr/>
            </p:nvSpPr>
            <p:spPr bwMode="auto">
              <a:xfrm>
                <a:off x="444" y="1487"/>
                <a:ext cx="1028" cy="496"/>
              </a:xfrm>
              <a:custGeom>
                <a:avLst/>
                <a:gdLst>
                  <a:gd name="T0" fmla="*/ 724 w 1010"/>
                  <a:gd name="T1" fmla="*/ 279 h 502"/>
                  <a:gd name="T2" fmla="*/ 764 w 1010"/>
                  <a:gd name="T3" fmla="*/ 279 h 502"/>
                  <a:gd name="T4" fmla="*/ 836 w 1010"/>
                  <a:gd name="T5" fmla="*/ 286 h 502"/>
                  <a:gd name="T6" fmla="*/ 906 w 1010"/>
                  <a:gd name="T7" fmla="*/ 286 h 502"/>
                  <a:gd name="T8" fmla="*/ 870 w 1010"/>
                  <a:gd name="T9" fmla="*/ 274 h 502"/>
                  <a:gd name="T10" fmla="*/ 948 w 1010"/>
                  <a:gd name="T11" fmla="*/ 267 h 502"/>
                  <a:gd name="T12" fmla="*/ 1025 w 1010"/>
                  <a:gd name="T13" fmla="*/ 274 h 502"/>
                  <a:gd name="T14" fmla="*/ 1092 w 1010"/>
                  <a:gd name="T15" fmla="*/ 287 h 502"/>
                  <a:gd name="T16" fmla="*/ 1128 w 1010"/>
                  <a:gd name="T17" fmla="*/ 345 h 502"/>
                  <a:gd name="T18" fmla="*/ 1151 w 1010"/>
                  <a:gd name="T19" fmla="*/ 262 h 502"/>
                  <a:gd name="T20" fmla="*/ 1370 w 1010"/>
                  <a:gd name="T21" fmla="*/ 191 h 502"/>
                  <a:gd name="T22" fmla="*/ 1380 w 1010"/>
                  <a:gd name="T23" fmla="*/ 193 h 502"/>
                  <a:gd name="T24" fmla="*/ 1367 w 1010"/>
                  <a:gd name="T25" fmla="*/ 159 h 502"/>
                  <a:gd name="T26" fmla="*/ 1410 w 1010"/>
                  <a:gd name="T27" fmla="*/ 141 h 502"/>
                  <a:gd name="T28" fmla="*/ 1392 w 1010"/>
                  <a:gd name="T29" fmla="*/ 163 h 502"/>
                  <a:gd name="T30" fmla="*/ 1425 w 1010"/>
                  <a:gd name="T31" fmla="*/ 157 h 502"/>
                  <a:gd name="T32" fmla="*/ 1450 w 1010"/>
                  <a:gd name="T33" fmla="*/ 144 h 502"/>
                  <a:gd name="T34" fmla="*/ 1575 w 1010"/>
                  <a:gd name="T35" fmla="*/ 109 h 502"/>
                  <a:gd name="T36" fmla="*/ 1617 w 1010"/>
                  <a:gd name="T37" fmla="*/ 107 h 502"/>
                  <a:gd name="T38" fmla="*/ 1629 w 1010"/>
                  <a:gd name="T39" fmla="*/ 85 h 502"/>
                  <a:gd name="T40" fmla="*/ 1740 w 1010"/>
                  <a:gd name="T41" fmla="*/ 54 h 502"/>
                  <a:gd name="T42" fmla="*/ 1744 w 1010"/>
                  <a:gd name="T43" fmla="*/ 41 h 502"/>
                  <a:gd name="T44" fmla="*/ 1605 w 1010"/>
                  <a:gd name="T45" fmla="*/ 59 h 502"/>
                  <a:gd name="T46" fmla="*/ 1471 w 1010"/>
                  <a:gd name="T47" fmla="*/ 72 h 502"/>
                  <a:gd name="T48" fmla="*/ 1370 w 1010"/>
                  <a:gd name="T49" fmla="*/ 92 h 502"/>
                  <a:gd name="T50" fmla="*/ 1270 w 1010"/>
                  <a:gd name="T51" fmla="*/ 112 h 502"/>
                  <a:gd name="T52" fmla="*/ 1229 w 1010"/>
                  <a:gd name="T53" fmla="*/ 108 h 502"/>
                  <a:gd name="T54" fmla="*/ 1270 w 1010"/>
                  <a:gd name="T55" fmla="*/ 95 h 502"/>
                  <a:gd name="T56" fmla="*/ 1268 w 1010"/>
                  <a:gd name="T57" fmla="*/ 69 h 502"/>
                  <a:gd name="T58" fmla="*/ 1199 w 1010"/>
                  <a:gd name="T59" fmla="*/ 60 h 502"/>
                  <a:gd name="T60" fmla="*/ 1116 w 1010"/>
                  <a:gd name="T61" fmla="*/ 110 h 502"/>
                  <a:gd name="T62" fmla="*/ 1116 w 1010"/>
                  <a:gd name="T63" fmla="*/ 95 h 502"/>
                  <a:gd name="T64" fmla="*/ 1186 w 1010"/>
                  <a:gd name="T65" fmla="*/ 43 h 502"/>
                  <a:gd name="T66" fmla="*/ 1275 w 1010"/>
                  <a:gd name="T67" fmla="*/ 41 h 502"/>
                  <a:gd name="T68" fmla="*/ 1253 w 1010"/>
                  <a:gd name="T69" fmla="*/ 41 h 502"/>
                  <a:gd name="T70" fmla="*/ 1182 w 1010"/>
                  <a:gd name="T71" fmla="*/ 41 h 502"/>
                  <a:gd name="T72" fmla="*/ 1101 w 1010"/>
                  <a:gd name="T73" fmla="*/ 41 h 502"/>
                  <a:gd name="T74" fmla="*/ 1143 w 1010"/>
                  <a:gd name="T75" fmla="*/ 29 h 502"/>
                  <a:gd name="T76" fmla="*/ 1030 w 1010"/>
                  <a:gd name="T77" fmla="*/ 0 h 502"/>
                  <a:gd name="T78" fmla="*/ 251 w 1010"/>
                  <a:gd name="T79" fmla="*/ 16 h 502"/>
                  <a:gd name="T80" fmla="*/ 230 w 1010"/>
                  <a:gd name="T81" fmla="*/ 30 h 502"/>
                  <a:gd name="T82" fmla="*/ 174 w 1010"/>
                  <a:gd name="T83" fmla="*/ 25 h 502"/>
                  <a:gd name="T84" fmla="*/ 25 w 1010"/>
                  <a:gd name="T85" fmla="*/ 112 h 502"/>
                  <a:gd name="T86" fmla="*/ 0 w 1010"/>
                  <a:gd name="T87" fmla="*/ 151 h 502"/>
                  <a:gd name="T88" fmla="*/ 17 w 1010"/>
                  <a:gd name="T89" fmla="*/ 161 h 502"/>
                  <a:gd name="T90" fmla="*/ 11 w 1010"/>
                  <a:gd name="T91" fmla="*/ 177 h 502"/>
                  <a:gd name="T92" fmla="*/ 9 w 1010"/>
                  <a:gd name="T93" fmla="*/ 208 h 502"/>
                  <a:gd name="T94" fmla="*/ 84 w 1010"/>
                  <a:gd name="T95" fmla="*/ 226 h 502"/>
                  <a:gd name="T96" fmla="*/ 259 w 1010"/>
                  <a:gd name="T97" fmla="*/ 259 h 502"/>
                  <a:gd name="T98" fmla="*/ 434 w 1010"/>
                  <a:gd name="T99" fmla="*/ 278 h 502"/>
                  <a:gd name="T100" fmla="*/ 496 w 1010"/>
                  <a:gd name="T101" fmla="*/ 278 h 502"/>
                  <a:gd name="T102" fmla="*/ 628 w 1010"/>
                  <a:gd name="T103" fmla="*/ 335 h 502"/>
                  <a:gd name="T104" fmla="*/ 638 w 1010"/>
                  <a:gd name="T105" fmla="*/ 309 h 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0"/>
                  <a:gd name="T160" fmla="*/ 0 h 502"/>
                  <a:gd name="T161" fmla="*/ 1010 w 1010"/>
                  <a:gd name="T162" fmla="*/ 502 h 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0" h="502">
                    <a:moveTo>
                      <a:pt x="368" y="448"/>
                    </a:moveTo>
                    <a:lnTo>
                      <a:pt x="420" y="415"/>
                    </a:lnTo>
                    <a:lnTo>
                      <a:pt x="419" y="405"/>
                    </a:lnTo>
                    <a:lnTo>
                      <a:pt x="426" y="402"/>
                    </a:lnTo>
                    <a:lnTo>
                      <a:pt x="424" y="411"/>
                    </a:lnTo>
                    <a:lnTo>
                      <a:pt x="443" y="405"/>
                    </a:lnTo>
                    <a:lnTo>
                      <a:pt x="469" y="408"/>
                    </a:lnTo>
                    <a:lnTo>
                      <a:pt x="478" y="402"/>
                    </a:lnTo>
                    <a:lnTo>
                      <a:pt x="484" y="416"/>
                    </a:lnTo>
                    <a:lnTo>
                      <a:pt x="510" y="413"/>
                    </a:lnTo>
                    <a:lnTo>
                      <a:pt x="519" y="420"/>
                    </a:lnTo>
                    <a:lnTo>
                      <a:pt x="523" y="416"/>
                    </a:lnTo>
                    <a:lnTo>
                      <a:pt x="515" y="410"/>
                    </a:lnTo>
                    <a:lnTo>
                      <a:pt x="524" y="398"/>
                    </a:lnTo>
                    <a:lnTo>
                      <a:pt x="504" y="398"/>
                    </a:lnTo>
                    <a:lnTo>
                      <a:pt x="511" y="389"/>
                    </a:lnTo>
                    <a:lnTo>
                      <a:pt x="519" y="393"/>
                    </a:lnTo>
                    <a:lnTo>
                      <a:pt x="549" y="385"/>
                    </a:lnTo>
                    <a:lnTo>
                      <a:pt x="550" y="392"/>
                    </a:lnTo>
                    <a:lnTo>
                      <a:pt x="578" y="389"/>
                    </a:lnTo>
                    <a:lnTo>
                      <a:pt x="591" y="398"/>
                    </a:lnTo>
                    <a:lnTo>
                      <a:pt x="591" y="405"/>
                    </a:lnTo>
                    <a:lnTo>
                      <a:pt x="618" y="398"/>
                    </a:lnTo>
                    <a:lnTo>
                      <a:pt x="632" y="419"/>
                    </a:lnTo>
                    <a:lnTo>
                      <a:pt x="629" y="459"/>
                    </a:lnTo>
                    <a:lnTo>
                      <a:pt x="645" y="501"/>
                    </a:lnTo>
                    <a:lnTo>
                      <a:pt x="653" y="500"/>
                    </a:lnTo>
                    <a:lnTo>
                      <a:pt x="666" y="486"/>
                    </a:lnTo>
                    <a:lnTo>
                      <a:pt x="671" y="461"/>
                    </a:lnTo>
                    <a:lnTo>
                      <a:pt x="666" y="377"/>
                    </a:lnTo>
                    <a:lnTo>
                      <a:pt x="691" y="349"/>
                    </a:lnTo>
                    <a:lnTo>
                      <a:pt x="788" y="288"/>
                    </a:lnTo>
                    <a:lnTo>
                      <a:pt x="793" y="275"/>
                    </a:lnTo>
                    <a:lnTo>
                      <a:pt x="778" y="275"/>
                    </a:lnTo>
                    <a:lnTo>
                      <a:pt x="792" y="271"/>
                    </a:lnTo>
                    <a:lnTo>
                      <a:pt x="797" y="279"/>
                    </a:lnTo>
                    <a:lnTo>
                      <a:pt x="792" y="251"/>
                    </a:lnTo>
                    <a:lnTo>
                      <a:pt x="797" y="234"/>
                    </a:lnTo>
                    <a:lnTo>
                      <a:pt x="790" y="228"/>
                    </a:lnTo>
                    <a:lnTo>
                      <a:pt x="797" y="230"/>
                    </a:lnTo>
                    <a:lnTo>
                      <a:pt x="806" y="206"/>
                    </a:lnTo>
                    <a:lnTo>
                      <a:pt x="815" y="203"/>
                    </a:lnTo>
                    <a:lnTo>
                      <a:pt x="801" y="225"/>
                    </a:lnTo>
                    <a:lnTo>
                      <a:pt x="806" y="228"/>
                    </a:lnTo>
                    <a:lnTo>
                      <a:pt x="805" y="233"/>
                    </a:lnTo>
                    <a:lnTo>
                      <a:pt x="810" y="233"/>
                    </a:lnTo>
                    <a:lnTo>
                      <a:pt x="804" y="249"/>
                    </a:lnTo>
                    <a:lnTo>
                      <a:pt x="824" y="225"/>
                    </a:lnTo>
                    <a:lnTo>
                      <a:pt x="822" y="203"/>
                    </a:lnTo>
                    <a:lnTo>
                      <a:pt x="829" y="213"/>
                    </a:lnTo>
                    <a:lnTo>
                      <a:pt x="839" y="206"/>
                    </a:lnTo>
                    <a:lnTo>
                      <a:pt x="859" y="175"/>
                    </a:lnTo>
                    <a:lnTo>
                      <a:pt x="904" y="163"/>
                    </a:lnTo>
                    <a:lnTo>
                      <a:pt x="910" y="156"/>
                    </a:lnTo>
                    <a:lnTo>
                      <a:pt x="911" y="161"/>
                    </a:lnTo>
                    <a:lnTo>
                      <a:pt x="932" y="157"/>
                    </a:lnTo>
                    <a:lnTo>
                      <a:pt x="934" y="151"/>
                    </a:lnTo>
                    <a:lnTo>
                      <a:pt x="925" y="156"/>
                    </a:lnTo>
                    <a:lnTo>
                      <a:pt x="919" y="143"/>
                    </a:lnTo>
                    <a:lnTo>
                      <a:pt x="942" y="116"/>
                    </a:lnTo>
                    <a:lnTo>
                      <a:pt x="973" y="100"/>
                    </a:lnTo>
                    <a:lnTo>
                      <a:pt x="997" y="97"/>
                    </a:lnTo>
                    <a:lnTo>
                      <a:pt x="1007" y="85"/>
                    </a:lnTo>
                    <a:lnTo>
                      <a:pt x="1009" y="85"/>
                    </a:lnTo>
                    <a:lnTo>
                      <a:pt x="1001" y="75"/>
                    </a:lnTo>
                    <a:lnTo>
                      <a:pt x="1009" y="47"/>
                    </a:lnTo>
                    <a:lnTo>
                      <a:pt x="986" y="40"/>
                    </a:lnTo>
                    <a:lnTo>
                      <a:pt x="951" y="83"/>
                    </a:lnTo>
                    <a:lnTo>
                      <a:pt x="928" y="90"/>
                    </a:lnTo>
                    <a:lnTo>
                      <a:pt x="876" y="90"/>
                    </a:lnTo>
                    <a:lnTo>
                      <a:pt x="852" y="103"/>
                    </a:lnTo>
                    <a:lnTo>
                      <a:pt x="844" y="120"/>
                    </a:lnTo>
                    <a:lnTo>
                      <a:pt x="793" y="123"/>
                    </a:lnTo>
                    <a:lnTo>
                      <a:pt x="793" y="133"/>
                    </a:lnTo>
                    <a:lnTo>
                      <a:pt x="735" y="161"/>
                    </a:lnTo>
                    <a:lnTo>
                      <a:pt x="715" y="161"/>
                    </a:lnTo>
                    <a:lnTo>
                      <a:pt x="705" y="156"/>
                    </a:lnTo>
                    <a:lnTo>
                      <a:pt x="710" y="154"/>
                    </a:lnTo>
                    <a:lnTo>
                      <a:pt x="737" y="128"/>
                    </a:lnTo>
                    <a:lnTo>
                      <a:pt x="735" y="128"/>
                    </a:lnTo>
                    <a:lnTo>
                      <a:pt x="737" y="108"/>
                    </a:lnTo>
                    <a:lnTo>
                      <a:pt x="717" y="118"/>
                    </a:lnTo>
                    <a:lnTo>
                      <a:pt x="733" y="100"/>
                    </a:lnTo>
                    <a:lnTo>
                      <a:pt x="738" y="81"/>
                    </a:lnTo>
                    <a:lnTo>
                      <a:pt x="717" y="75"/>
                    </a:lnTo>
                    <a:lnTo>
                      <a:pt x="693" y="91"/>
                    </a:lnTo>
                    <a:lnTo>
                      <a:pt x="678" y="108"/>
                    </a:lnTo>
                    <a:lnTo>
                      <a:pt x="661" y="148"/>
                    </a:lnTo>
                    <a:lnTo>
                      <a:pt x="645" y="157"/>
                    </a:lnTo>
                    <a:lnTo>
                      <a:pt x="637" y="157"/>
                    </a:lnTo>
                    <a:lnTo>
                      <a:pt x="637" y="148"/>
                    </a:lnTo>
                    <a:lnTo>
                      <a:pt x="645" y="127"/>
                    </a:lnTo>
                    <a:lnTo>
                      <a:pt x="673" y="91"/>
                    </a:lnTo>
                    <a:lnTo>
                      <a:pt x="658" y="97"/>
                    </a:lnTo>
                    <a:lnTo>
                      <a:pt x="686" y="74"/>
                    </a:lnTo>
                    <a:lnTo>
                      <a:pt x="735" y="71"/>
                    </a:lnTo>
                    <a:lnTo>
                      <a:pt x="737" y="63"/>
                    </a:lnTo>
                    <a:lnTo>
                      <a:pt x="738" y="63"/>
                    </a:lnTo>
                    <a:lnTo>
                      <a:pt x="733" y="58"/>
                    </a:lnTo>
                    <a:lnTo>
                      <a:pt x="725" y="58"/>
                    </a:lnTo>
                    <a:lnTo>
                      <a:pt x="728" y="54"/>
                    </a:lnTo>
                    <a:lnTo>
                      <a:pt x="687" y="61"/>
                    </a:lnTo>
                    <a:lnTo>
                      <a:pt x="683" y="52"/>
                    </a:lnTo>
                    <a:lnTo>
                      <a:pt x="671" y="54"/>
                    </a:lnTo>
                    <a:lnTo>
                      <a:pt x="689" y="40"/>
                    </a:lnTo>
                    <a:lnTo>
                      <a:pt x="636" y="58"/>
                    </a:lnTo>
                    <a:lnTo>
                      <a:pt x="633" y="50"/>
                    </a:lnTo>
                    <a:lnTo>
                      <a:pt x="612" y="55"/>
                    </a:lnTo>
                    <a:lnTo>
                      <a:pt x="661" y="29"/>
                    </a:lnTo>
                    <a:lnTo>
                      <a:pt x="662" y="28"/>
                    </a:lnTo>
                    <a:lnTo>
                      <a:pt x="597" y="13"/>
                    </a:lnTo>
                    <a:lnTo>
                      <a:pt x="595" y="0"/>
                    </a:lnTo>
                    <a:lnTo>
                      <a:pt x="582" y="9"/>
                    </a:lnTo>
                    <a:lnTo>
                      <a:pt x="145" y="9"/>
                    </a:lnTo>
                    <a:lnTo>
                      <a:pt x="145" y="16"/>
                    </a:lnTo>
                    <a:lnTo>
                      <a:pt x="127" y="38"/>
                    </a:lnTo>
                    <a:lnTo>
                      <a:pt x="119" y="38"/>
                    </a:lnTo>
                    <a:lnTo>
                      <a:pt x="133" y="30"/>
                    </a:lnTo>
                    <a:lnTo>
                      <a:pt x="126" y="25"/>
                    </a:lnTo>
                    <a:lnTo>
                      <a:pt x="106" y="20"/>
                    </a:lnTo>
                    <a:lnTo>
                      <a:pt x="101" y="25"/>
                    </a:lnTo>
                    <a:lnTo>
                      <a:pt x="87" y="65"/>
                    </a:lnTo>
                    <a:lnTo>
                      <a:pt x="34" y="133"/>
                    </a:lnTo>
                    <a:lnTo>
                      <a:pt x="25" y="161"/>
                    </a:lnTo>
                    <a:lnTo>
                      <a:pt x="5" y="187"/>
                    </a:lnTo>
                    <a:lnTo>
                      <a:pt x="8" y="199"/>
                    </a:lnTo>
                    <a:lnTo>
                      <a:pt x="0" y="215"/>
                    </a:lnTo>
                    <a:lnTo>
                      <a:pt x="8" y="226"/>
                    </a:lnTo>
                    <a:lnTo>
                      <a:pt x="1" y="233"/>
                    </a:lnTo>
                    <a:lnTo>
                      <a:pt x="17" y="231"/>
                    </a:lnTo>
                    <a:lnTo>
                      <a:pt x="5" y="248"/>
                    </a:lnTo>
                    <a:lnTo>
                      <a:pt x="6" y="254"/>
                    </a:lnTo>
                    <a:lnTo>
                      <a:pt x="11" y="254"/>
                    </a:lnTo>
                    <a:lnTo>
                      <a:pt x="5" y="267"/>
                    </a:lnTo>
                    <a:lnTo>
                      <a:pt x="15" y="294"/>
                    </a:lnTo>
                    <a:lnTo>
                      <a:pt x="9" y="304"/>
                    </a:lnTo>
                    <a:lnTo>
                      <a:pt x="43" y="314"/>
                    </a:lnTo>
                    <a:lnTo>
                      <a:pt x="42" y="321"/>
                    </a:lnTo>
                    <a:lnTo>
                      <a:pt x="53" y="329"/>
                    </a:lnTo>
                    <a:lnTo>
                      <a:pt x="54" y="349"/>
                    </a:lnTo>
                    <a:lnTo>
                      <a:pt x="91" y="343"/>
                    </a:lnTo>
                    <a:lnTo>
                      <a:pt x="150" y="373"/>
                    </a:lnTo>
                    <a:lnTo>
                      <a:pt x="233" y="364"/>
                    </a:lnTo>
                    <a:lnTo>
                      <a:pt x="251" y="385"/>
                    </a:lnTo>
                    <a:lnTo>
                      <a:pt x="251" y="404"/>
                    </a:lnTo>
                    <a:lnTo>
                      <a:pt x="263" y="417"/>
                    </a:lnTo>
                    <a:lnTo>
                      <a:pt x="272" y="419"/>
                    </a:lnTo>
                    <a:lnTo>
                      <a:pt x="287" y="404"/>
                    </a:lnTo>
                    <a:lnTo>
                      <a:pt x="308" y="405"/>
                    </a:lnTo>
                    <a:lnTo>
                      <a:pt x="332" y="473"/>
                    </a:lnTo>
                    <a:lnTo>
                      <a:pt x="363" y="485"/>
                    </a:lnTo>
                    <a:lnTo>
                      <a:pt x="368" y="44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34" name="Freeform 323"/>
              <p:cNvSpPr>
                <a:spLocks noChangeAspect="1"/>
              </p:cNvSpPr>
              <p:nvPr/>
            </p:nvSpPr>
            <p:spPr bwMode="auto">
              <a:xfrm>
                <a:off x="1242" y="1766"/>
                <a:ext cx="14" cy="12"/>
              </a:xfrm>
              <a:custGeom>
                <a:avLst/>
                <a:gdLst>
                  <a:gd name="T0" fmla="*/ 0 w 13"/>
                  <a:gd name="T1" fmla="*/ 11 h 12"/>
                  <a:gd name="T2" fmla="*/ 112 w 13"/>
                  <a:gd name="T3" fmla="*/ 0 h 12"/>
                  <a:gd name="T4" fmla="*/ 0 w 13"/>
                  <a:gd name="T5" fmla="*/ 11 h 12"/>
                  <a:gd name="T6" fmla="*/ 0 w 13"/>
                  <a:gd name="T7" fmla="*/ 11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0" y="11"/>
                    </a:moveTo>
                    <a:lnTo>
                      <a:pt x="12"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35" name="Freeform 324"/>
              <p:cNvSpPr>
                <a:spLocks noChangeAspect="1"/>
              </p:cNvSpPr>
              <p:nvPr/>
            </p:nvSpPr>
            <p:spPr bwMode="auto">
              <a:xfrm>
                <a:off x="500" y="1825"/>
                <a:ext cx="485" cy="372"/>
              </a:xfrm>
              <a:custGeom>
                <a:avLst/>
                <a:gdLst>
                  <a:gd name="T0" fmla="*/ 3 w 477"/>
                  <a:gd name="T1" fmla="*/ 37 h 377"/>
                  <a:gd name="T2" fmla="*/ 12 w 477"/>
                  <a:gd name="T3" fmla="*/ 73 h 377"/>
                  <a:gd name="T4" fmla="*/ 10 w 477"/>
                  <a:gd name="T5" fmla="*/ 83 h 377"/>
                  <a:gd name="T6" fmla="*/ 72 w 477"/>
                  <a:gd name="T7" fmla="*/ 98 h 377"/>
                  <a:gd name="T8" fmla="*/ 96 w 477"/>
                  <a:gd name="T9" fmla="*/ 128 h 377"/>
                  <a:gd name="T10" fmla="*/ 132 w 477"/>
                  <a:gd name="T11" fmla="*/ 130 h 377"/>
                  <a:gd name="T12" fmla="*/ 94 w 477"/>
                  <a:gd name="T13" fmla="*/ 113 h 377"/>
                  <a:gd name="T14" fmla="*/ 23 w 477"/>
                  <a:gd name="T15" fmla="*/ 37 h 377"/>
                  <a:gd name="T16" fmla="*/ 80 w 477"/>
                  <a:gd name="T17" fmla="*/ 23 h 377"/>
                  <a:gd name="T18" fmla="*/ 92 w 477"/>
                  <a:gd name="T19" fmla="*/ 46 h 377"/>
                  <a:gd name="T20" fmla="*/ 132 w 477"/>
                  <a:gd name="T21" fmla="*/ 68 h 377"/>
                  <a:gd name="T22" fmla="*/ 162 w 477"/>
                  <a:gd name="T23" fmla="*/ 92 h 377"/>
                  <a:gd name="T24" fmla="*/ 178 w 477"/>
                  <a:gd name="T25" fmla="*/ 103 h 377"/>
                  <a:gd name="T26" fmla="*/ 250 w 477"/>
                  <a:gd name="T27" fmla="*/ 155 h 377"/>
                  <a:gd name="T28" fmla="*/ 230 w 477"/>
                  <a:gd name="T29" fmla="*/ 178 h 377"/>
                  <a:gd name="T30" fmla="*/ 320 w 477"/>
                  <a:gd name="T31" fmla="*/ 201 h 377"/>
                  <a:gd name="T32" fmla="*/ 432 w 477"/>
                  <a:gd name="T33" fmla="*/ 230 h 377"/>
                  <a:gd name="T34" fmla="*/ 519 w 477"/>
                  <a:gd name="T35" fmla="*/ 229 h 377"/>
                  <a:gd name="T36" fmla="*/ 601 w 477"/>
                  <a:gd name="T37" fmla="*/ 248 h 377"/>
                  <a:gd name="T38" fmla="*/ 663 w 477"/>
                  <a:gd name="T39" fmla="*/ 227 h 377"/>
                  <a:gd name="T40" fmla="*/ 665 w 477"/>
                  <a:gd name="T41" fmla="*/ 203 h 377"/>
                  <a:gd name="T42" fmla="*/ 735 w 477"/>
                  <a:gd name="T43" fmla="*/ 194 h 377"/>
                  <a:gd name="T44" fmla="*/ 748 w 477"/>
                  <a:gd name="T45" fmla="*/ 203 h 377"/>
                  <a:gd name="T46" fmla="*/ 798 w 477"/>
                  <a:gd name="T47" fmla="*/ 158 h 377"/>
                  <a:gd name="T48" fmla="*/ 700 w 477"/>
                  <a:gd name="T49" fmla="*/ 160 h 377"/>
                  <a:gd name="T50" fmla="*/ 671 w 477"/>
                  <a:gd name="T51" fmla="*/ 184 h 377"/>
                  <a:gd name="T52" fmla="*/ 653 w 477"/>
                  <a:gd name="T53" fmla="*/ 192 h 377"/>
                  <a:gd name="T54" fmla="*/ 615 w 477"/>
                  <a:gd name="T55" fmla="*/ 191 h 377"/>
                  <a:gd name="T56" fmla="*/ 504 w 477"/>
                  <a:gd name="T57" fmla="*/ 184 h 377"/>
                  <a:gd name="T58" fmla="*/ 486 w 477"/>
                  <a:gd name="T59" fmla="*/ 112 h 377"/>
                  <a:gd name="T60" fmla="*/ 467 w 477"/>
                  <a:gd name="T61" fmla="*/ 90 h 377"/>
                  <a:gd name="T62" fmla="*/ 389 w 477"/>
                  <a:gd name="T63" fmla="*/ 37 h 377"/>
                  <a:gd name="T64" fmla="*/ 353 w 477"/>
                  <a:gd name="T65" fmla="*/ 43 h 377"/>
                  <a:gd name="T66" fmla="*/ 329 w 477"/>
                  <a:gd name="T67" fmla="*/ 37 h 377"/>
                  <a:gd name="T68" fmla="*/ 162 w 477"/>
                  <a:gd name="T69" fmla="*/ 30 h 377"/>
                  <a:gd name="T70" fmla="*/ 0 w 477"/>
                  <a:gd name="T71" fmla="*/ 6 h 377"/>
                  <a:gd name="T72" fmla="*/ 0 w 477"/>
                  <a:gd name="T73" fmla="*/ 6 h 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7"/>
                  <a:gd name="T112" fmla="*/ 0 h 377"/>
                  <a:gd name="T113" fmla="*/ 477 w 477"/>
                  <a:gd name="T114" fmla="*/ 377 h 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7" h="377">
                    <a:moveTo>
                      <a:pt x="0" y="6"/>
                    </a:moveTo>
                    <a:lnTo>
                      <a:pt x="3" y="62"/>
                    </a:lnTo>
                    <a:lnTo>
                      <a:pt x="23" y="89"/>
                    </a:lnTo>
                    <a:lnTo>
                      <a:pt x="12" y="104"/>
                    </a:lnTo>
                    <a:lnTo>
                      <a:pt x="3" y="101"/>
                    </a:lnTo>
                    <a:lnTo>
                      <a:pt x="10" y="115"/>
                    </a:lnTo>
                    <a:lnTo>
                      <a:pt x="40" y="137"/>
                    </a:lnTo>
                    <a:lnTo>
                      <a:pt x="41" y="146"/>
                    </a:lnTo>
                    <a:lnTo>
                      <a:pt x="33" y="164"/>
                    </a:lnTo>
                    <a:lnTo>
                      <a:pt x="62" y="191"/>
                    </a:lnTo>
                    <a:lnTo>
                      <a:pt x="65" y="205"/>
                    </a:lnTo>
                    <a:lnTo>
                      <a:pt x="80" y="194"/>
                    </a:lnTo>
                    <a:lnTo>
                      <a:pt x="70" y="175"/>
                    </a:lnTo>
                    <a:lnTo>
                      <a:pt x="61" y="175"/>
                    </a:lnTo>
                    <a:lnTo>
                      <a:pt x="56" y="129"/>
                    </a:lnTo>
                    <a:lnTo>
                      <a:pt x="23" y="53"/>
                    </a:lnTo>
                    <a:lnTo>
                      <a:pt x="33" y="19"/>
                    </a:lnTo>
                    <a:lnTo>
                      <a:pt x="49" y="23"/>
                    </a:lnTo>
                    <a:lnTo>
                      <a:pt x="59" y="32"/>
                    </a:lnTo>
                    <a:lnTo>
                      <a:pt x="60" y="77"/>
                    </a:lnTo>
                    <a:lnTo>
                      <a:pt x="71" y="97"/>
                    </a:lnTo>
                    <a:lnTo>
                      <a:pt x="80" y="99"/>
                    </a:lnTo>
                    <a:lnTo>
                      <a:pt x="79" y="110"/>
                    </a:lnTo>
                    <a:lnTo>
                      <a:pt x="96" y="133"/>
                    </a:lnTo>
                    <a:lnTo>
                      <a:pt x="89" y="145"/>
                    </a:lnTo>
                    <a:lnTo>
                      <a:pt x="107" y="155"/>
                    </a:lnTo>
                    <a:lnTo>
                      <a:pt x="141" y="214"/>
                    </a:lnTo>
                    <a:lnTo>
                      <a:pt x="148" y="232"/>
                    </a:lnTo>
                    <a:lnTo>
                      <a:pt x="133" y="257"/>
                    </a:lnTo>
                    <a:lnTo>
                      <a:pt x="138" y="267"/>
                    </a:lnTo>
                    <a:lnTo>
                      <a:pt x="166" y="300"/>
                    </a:lnTo>
                    <a:lnTo>
                      <a:pt x="192" y="305"/>
                    </a:lnTo>
                    <a:lnTo>
                      <a:pt x="207" y="322"/>
                    </a:lnTo>
                    <a:lnTo>
                      <a:pt x="258" y="346"/>
                    </a:lnTo>
                    <a:lnTo>
                      <a:pt x="289" y="355"/>
                    </a:lnTo>
                    <a:lnTo>
                      <a:pt x="311" y="343"/>
                    </a:lnTo>
                    <a:lnTo>
                      <a:pt x="326" y="346"/>
                    </a:lnTo>
                    <a:lnTo>
                      <a:pt x="359" y="376"/>
                    </a:lnTo>
                    <a:lnTo>
                      <a:pt x="377" y="345"/>
                    </a:lnTo>
                    <a:lnTo>
                      <a:pt x="395" y="339"/>
                    </a:lnTo>
                    <a:lnTo>
                      <a:pt x="384" y="318"/>
                    </a:lnTo>
                    <a:lnTo>
                      <a:pt x="397" y="308"/>
                    </a:lnTo>
                    <a:lnTo>
                      <a:pt x="422" y="308"/>
                    </a:lnTo>
                    <a:lnTo>
                      <a:pt x="439" y="296"/>
                    </a:lnTo>
                    <a:lnTo>
                      <a:pt x="440" y="295"/>
                    </a:lnTo>
                    <a:lnTo>
                      <a:pt x="447" y="308"/>
                    </a:lnTo>
                    <a:lnTo>
                      <a:pt x="452" y="296"/>
                    </a:lnTo>
                    <a:lnTo>
                      <a:pt x="476" y="236"/>
                    </a:lnTo>
                    <a:lnTo>
                      <a:pt x="457" y="232"/>
                    </a:lnTo>
                    <a:lnTo>
                      <a:pt x="419" y="240"/>
                    </a:lnTo>
                    <a:lnTo>
                      <a:pt x="412" y="242"/>
                    </a:lnTo>
                    <a:lnTo>
                      <a:pt x="400" y="281"/>
                    </a:lnTo>
                    <a:lnTo>
                      <a:pt x="389" y="290"/>
                    </a:lnTo>
                    <a:lnTo>
                      <a:pt x="389" y="293"/>
                    </a:lnTo>
                    <a:lnTo>
                      <a:pt x="377" y="296"/>
                    </a:lnTo>
                    <a:lnTo>
                      <a:pt x="368" y="291"/>
                    </a:lnTo>
                    <a:lnTo>
                      <a:pt x="329" y="301"/>
                    </a:lnTo>
                    <a:lnTo>
                      <a:pt x="302" y="281"/>
                    </a:lnTo>
                    <a:lnTo>
                      <a:pt x="282" y="214"/>
                    </a:lnTo>
                    <a:lnTo>
                      <a:pt x="291" y="174"/>
                    </a:lnTo>
                    <a:lnTo>
                      <a:pt x="309" y="142"/>
                    </a:lnTo>
                    <a:lnTo>
                      <a:pt x="278" y="130"/>
                    </a:lnTo>
                    <a:lnTo>
                      <a:pt x="254" y="62"/>
                    </a:lnTo>
                    <a:lnTo>
                      <a:pt x="233" y="61"/>
                    </a:lnTo>
                    <a:lnTo>
                      <a:pt x="218" y="76"/>
                    </a:lnTo>
                    <a:lnTo>
                      <a:pt x="209" y="74"/>
                    </a:lnTo>
                    <a:lnTo>
                      <a:pt x="197" y="61"/>
                    </a:lnTo>
                    <a:lnTo>
                      <a:pt x="197" y="42"/>
                    </a:lnTo>
                    <a:lnTo>
                      <a:pt x="179" y="21"/>
                    </a:lnTo>
                    <a:lnTo>
                      <a:pt x="96" y="30"/>
                    </a:lnTo>
                    <a:lnTo>
                      <a:pt x="37" y="0"/>
                    </a:lnTo>
                    <a:lnTo>
                      <a:pt x="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nvGrpSpPr>
            <p:cNvPr id="302" name="Group 325"/>
            <p:cNvGrpSpPr>
              <a:grpSpLocks/>
            </p:cNvGrpSpPr>
            <p:nvPr/>
          </p:nvGrpSpPr>
          <p:grpSpPr bwMode="auto">
            <a:xfrm>
              <a:off x="866" y="1152"/>
              <a:ext cx="193" cy="320"/>
              <a:chOff x="866" y="1152"/>
              <a:chExt cx="193" cy="320"/>
            </a:xfrm>
          </p:grpSpPr>
          <p:sp>
            <p:nvSpPr>
              <p:cNvPr id="303" name="Freeform 326"/>
              <p:cNvSpPr>
                <a:spLocks noChangeAspect="1"/>
              </p:cNvSpPr>
              <p:nvPr/>
            </p:nvSpPr>
            <p:spPr bwMode="auto">
              <a:xfrm>
                <a:off x="866" y="1152"/>
                <a:ext cx="111" cy="40"/>
              </a:xfrm>
              <a:custGeom>
                <a:avLst/>
                <a:gdLst>
                  <a:gd name="T0" fmla="*/ 0 w 110"/>
                  <a:gd name="T1" fmla="*/ 19 h 41"/>
                  <a:gd name="T2" fmla="*/ 47 w 110"/>
                  <a:gd name="T3" fmla="*/ 16 h 41"/>
                  <a:gd name="T4" fmla="*/ 86 w 110"/>
                  <a:gd name="T5" fmla="*/ 19 h 41"/>
                  <a:gd name="T6" fmla="*/ 5 w 110"/>
                  <a:gd name="T7" fmla="*/ 20 h 41"/>
                  <a:gd name="T8" fmla="*/ 25 w 110"/>
                  <a:gd name="T9" fmla="*/ 20 h 41"/>
                  <a:gd name="T10" fmla="*/ 52 w 110"/>
                  <a:gd name="T11" fmla="*/ 20 h 41"/>
                  <a:gd name="T12" fmla="*/ 32 w 110"/>
                  <a:gd name="T13" fmla="*/ 20 h 41"/>
                  <a:gd name="T14" fmla="*/ 97 w 110"/>
                  <a:gd name="T15" fmla="*/ 20 h 41"/>
                  <a:gd name="T16" fmla="*/ 96 w 110"/>
                  <a:gd name="T17" fmla="*/ 20 h 41"/>
                  <a:gd name="T18" fmla="*/ 116 w 110"/>
                  <a:gd name="T19" fmla="*/ 20 h 41"/>
                  <a:gd name="T20" fmla="*/ 140 w 110"/>
                  <a:gd name="T21" fmla="*/ 12 h 41"/>
                  <a:gd name="T22" fmla="*/ 101 w 110"/>
                  <a:gd name="T23" fmla="*/ 12 h 41"/>
                  <a:gd name="T24" fmla="*/ 132 w 110"/>
                  <a:gd name="T25" fmla="*/ 4 h 41"/>
                  <a:gd name="T26" fmla="*/ 121 w 110"/>
                  <a:gd name="T27" fmla="*/ 0 h 41"/>
                  <a:gd name="T28" fmla="*/ 0 w 110"/>
                  <a:gd name="T29" fmla="*/ 19 h 41"/>
                  <a:gd name="T30" fmla="*/ 0 w 110"/>
                  <a:gd name="T31" fmla="*/ 19 h 41"/>
                  <a:gd name="T32" fmla="*/ 0 w 110"/>
                  <a:gd name="T33" fmla="*/ 1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41"/>
                  <a:gd name="T53" fmla="*/ 110 w 11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41">
                    <a:moveTo>
                      <a:pt x="0" y="19"/>
                    </a:moveTo>
                    <a:lnTo>
                      <a:pt x="47" y="16"/>
                    </a:lnTo>
                    <a:lnTo>
                      <a:pt x="55" y="19"/>
                    </a:lnTo>
                    <a:lnTo>
                      <a:pt x="5" y="39"/>
                    </a:lnTo>
                    <a:lnTo>
                      <a:pt x="25" y="39"/>
                    </a:lnTo>
                    <a:lnTo>
                      <a:pt x="52" y="26"/>
                    </a:lnTo>
                    <a:lnTo>
                      <a:pt x="32" y="40"/>
                    </a:lnTo>
                    <a:lnTo>
                      <a:pt x="66" y="31"/>
                    </a:lnTo>
                    <a:lnTo>
                      <a:pt x="65" y="23"/>
                    </a:lnTo>
                    <a:lnTo>
                      <a:pt x="85" y="26"/>
                    </a:lnTo>
                    <a:lnTo>
                      <a:pt x="109" y="12"/>
                    </a:lnTo>
                    <a:lnTo>
                      <a:pt x="70" y="12"/>
                    </a:lnTo>
                    <a:lnTo>
                      <a:pt x="101" y="4"/>
                    </a:lnTo>
                    <a:lnTo>
                      <a:pt x="90" y="0"/>
                    </a:lnTo>
                    <a:lnTo>
                      <a:pt x="0"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04" name="Freeform 327"/>
              <p:cNvSpPr>
                <a:spLocks noChangeAspect="1"/>
              </p:cNvSpPr>
              <p:nvPr/>
            </p:nvSpPr>
            <p:spPr bwMode="auto">
              <a:xfrm>
                <a:off x="886" y="1228"/>
                <a:ext cx="131" cy="39"/>
              </a:xfrm>
              <a:custGeom>
                <a:avLst/>
                <a:gdLst>
                  <a:gd name="T0" fmla="*/ 312 w 127"/>
                  <a:gd name="T1" fmla="*/ 0 h 39"/>
                  <a:gd name="T2" fmla="*/ 182 w 127"/>
                  <a:gd name="T3" fmla="*/ 15 h 39"/>
                  <a:gd name="T4" fmla="*/ 160 w 127"/>
                  <a:gd name="T5" fmla="*/ 8 h 39"/>
                  <a:gd name="T6" fmla="*/ 121 w 127"/>
                  <a:gd name="T7" fmla="*/ 8 h 39"/>
                  <a:gd name="T8" fmla="*/ 130 w 127"/>
                  <a:gd name="T9" fmla="*/ 20 h 39"/>
                  <a:gd name="T10" fmla="*/ 47 w 127"/>
                  <a:gd name="T11" fmla="*/ 32 h 39"/>
                  <a:gd name="T12" fmla="*/ 0 w 127"/>
                  <a:gd name="T13" fmla="*/ 32 h 39"/>
                  <a:gd name="T14" fmla="*/ 9 w 127"/>
                  <a:gd name="T15" fmla="*/ 38 h 39"/>
                  <a:gd name="T16" fmla="*/ 104 w 127"/>
                  <a:gd name="T17" fmla="*/ 38 h 39"/>
                  <a:gd name="T18" fmla="*/ 239 w 127"/>
                  <a:gd name="T19" fmla="*/ 15 h 39"/>
                  <a:gd name="T20" fmla="*/ 328 w 127"/>
                  <a:gd name="T21" fmla="*/ 8 h 39"/>
                  <a:gd name="T22" fmla="*/ 328 w 127"/>
                  <a:gd name="T23" fmla="*/ 4 h 39"/>
                  <a:gd name="T24" fmla="*/ 312 w 127"/>
                  <a:gd name="T25" fmla="*/ 0 h 39"/>
                  <a:gd name="T26" fmla="*/ 312 w 127"/>
                  <a:gd name="T27" fmla="*/ 0 h 39"/>
                  <a:gd name="T28" fmla="*/ 312 w 127"/>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39"/>
                  <a:gd name="T47" fmla="*/ 127 w 12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39">
                    <a:moveTo>
                      <a:pt x="119" y="0"/>
                    </a:moveTo>
                    <a:lnTo>
                      <a:pt x="71" y="15"/>
                    </a:lnTo>
                    <a:lnTo>
                      <a:pt x="62" y="8"/>
                    </a:lnTo>
                    <a:lnTo>
                      <a:pt x="46" y="8"/>
                    </a:lnTo>
                    <a:lnTo>
                      <a:pt x="49" y="20"/>
                    </a:lnTo>
                    <a:lnTo>
                      <a:pt x="16" y="32"/>
                    </a:lnTo>
                    <a:lnTo>
                      <a:pt x="0" y="32"/>
                    </a:lnTo>
                    <a:lnTo>
                      <a:pt x="9" y="38"/>
                    </a:lnTo>
                    <a:lnTo>
                      <a:pt x="41" y="38"/>
                    </a:lnTo>
                    <a:lnTo>
                      <a:pt x="92" y="15"/>
                    </a:lnTo>
                    <a:lnTo>
                      <a:pt x="126" y="8"/>
                    </a:lnTo>
                    <a:lnTo>
                      <a:pt x="126" y="4"/>
                    </a:lnTo>
                    <a:lnTo>
                      <a:pt x="119"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05" name="Freeform 328"/>
              <p:cNvSpPr>
                <a:spLocks noChangeAspect="1"/>
              </p:cNvSpPr>
              <p:nvPr/>
            </p:nvSpPr>
            <p:spPr bwMode="auto">
              <a:xfrm>
                <a:off x="929" y="1287"/>
                <a:ext cx="67" cy="20"/>
              </a:xfrm>
              <a:custGeom>
                <a:avLst/>
                <a:gdLst>
                  <a:gd name="T0" fmla="*/ 0 w 67"/>
                  <a:gd name="T1" fmla="*/ 10 h 21"/>
                  <a:gd name="T2" fmla="*/ 66 w 67"/>
                  <a:gd name="T3" fmla="*/ 9 h 21"/>
                  <a:gd name="T4" fmla="*/ 39 w 67"/>
                  <a:gd name="T5" fmla="*/ 0 h 21"/>
                  <a:gd name="T6" fmla="*/ 0 w 67"/>
                  <a:gd name="T7" fmla="*/ 10 h 21"/>
                  <a:gd name="T8" fmla="*/ 0 w 67"/>
                  <a:gd name="T9" fmla="*/ 10 h 21"/>
                  <a:gd name="T10" fmla="*/ 0 w 67"/>
                  <a:gd name="T11" fmla="*/ 10 h 21"/>
                  <a:gd name="T12" fmla="*/ 0 60000 65536"/>
                  <a:gd name="T13" fmla="*/ 0 60000 65536"/>
                  <a:gd name="T14" fmla="*/ 0 60000 65536"/>
                  <a:gd name="T15" fmla="*/ 0 60000 65536"/>
                  <a:gd name="T16" fmla="*/ 0 60000 65536"/>
                  <a:gd name="T17" fmla="*/ 0 60000 65536"/>
                  <a:gd name="T18" fmla="*/ 0 w 67"/>
                  <a:gd name="T19" fmla="*/ 0 h 21"/>
                  <a:gd name="T20" fmla="*/ 67 w 6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7" h="21">
                    <a:moveTo>
                      <a:pt x="0" y="20"/>
                    </a:moveTo>
                    <a:lnTo>
                      <a:pt x="66" y="9"/>
                    </a:lnTo>
                    <a:lnTo>
                      <a:pt x="39" y="0"/>
                    </a:lnTo>
                    <a:lnTo>
                      <a:pt x="0"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06" name="Freeform 329"/>
              <p:cNvSpPr>
                <a:spLocks noChangeAspect="1"/>
              </p:cNvSpPr>
              <p:nvPr/>
            </p:nvSpPr>
            <p:spPr bwMode="auto">
              <a:xfrm>
                <a:off x="1015" y="1316"/>
                <a:ext cx="44" cy="37"/>
              </a:xfrm>
              <a:custGeom>
                <a:avLst/>
                <a:gdLst>
                  <a:gd name="T0" fmla="*/ 0 w 43"/>
                  <a:gd name="T1" fmla="*/ 36 h 37"/>
                  <a:gd name="T2" fmla="*/ 18 w 43"/>
                  <a:gd name="T3" fmla="*/ 32 h 37"/>
                  <a:gd name="T4" fmla="*/ 61 w 43"/>
                  <a:gd name="T5" fmla="*/ 15 h 37"/>
                  <a:gd name="T6" fmla="*/ 81 w 43"/>
                  <a:gd name="T7" fmla="*/ 10 h 37"/>
                  <a:gd name="T8" fmla="*/ 81 w 43"/>
                  <a:gd name="T9" fmla="*/ 0 h 37"/>
                  <a:gd name="T10" fmla="*/ 0 w 43"/>
                  <a:gd name="T11" fmla="*/ 36 h 37"/>
                  <a:gd name="T12" fmla="*/ 0 w 43"/>
                  <a:gd name="T13" fmla="*/ 36 h 37"/>
                  <a:gd name="T14" fmla="*/ 0 w 43"/>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7"/>
                  <a:gd name="T26" fmla="*/ 43 w 4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7">
                    <a:moveTo>
                      <a:pt x="0" y="36"/>
                    </a:moveTo>
                    <a:lnTo>
                      <a:pt x="18" y="32"/>
                    </a:lnTo>
                    <a:lnTo>
                      <a:pt x="30" y="15"/>
                    </a:lnTo>
                    <a:lnTo>
                      <a:pt x="42" y="10"/>
                    </a:lnTo>
                    <a:lnTo>
                      <a:pt x="42" y="0"/>
                    </a:lnTo>
                    <a:lnTo>
                      <a:pt x="0" y="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07" name="Freeform 330"/>
              <p:cNvSpPr>
                <a:spLocks noChangeAspect="1"/>
              </p:cNvSpPr>
              <p:nvPr/>
            </p:nvSpPr>
            <p:spPr bwMode="auto">
              <a:xfrm>
                <a:off x="1028" y="1401"/>
                <a:ext cx="31" cy="68"/>
              </a:xfrm>
              <a:custGeom>
                <a:avLst/>
                <a:gdLst>
                  <a:gd name="T0" fmla="*/ 4 w 30"/>
                  <a:gd name="T1" fmla="*/ 8 h 69"/>
                  <a:gd name="T2" fmla="*/ 2 w 30"/>
                  <a:gd name="T3" fmla="*/ 34 h 69"/>
                  <a:gd name="T4" fmla="*/ 13 w 30"/>
                  <a:gd name="T5" fmla="*/ 34 h 69"/>
                  <a:gd name="T6" fmla="*/ 8 w 30"/>
                  <a:gd name="T7" fmla="*/ 34 h 69"/>
                  <a:gd name="T8" fmla="*/ 51 w 30"/>
                  <a:gd name="T9" fmla="*/ 34 h 69"/>
                  <a:gd name="T10" fmla="*/ 0 w 30"/>
                  <a:gd name="T11" fmla="*/ 37 h 69"/>
                  <a:gd name="T12" fmla="*/ 63 w 30"/>
                  <a:gd name="T13" fmla="*/ 34 h 69"/>
                  <a:gd name="T14" fmla="*/ 75 w 30"/>
                  <a:gd name="T15" fmla="*/ 1 h 69"/>
                  <a:gd name="T16" fmla="*/ 13 w 30"/>
                  <a:gd name="T17" fmla="*/ 0 h 69"/>
                  <a:gd name="T18" fmla="*/ 4 w 30"/>
                  <a:gd name="T19" fmla="*/ 8 h 69"/>
                  <a:gd name="T20" fmla="*/ 4 w 30"/>
                  <a:gd name="T21" fmla="*/ 8 h 69"/>
                  <a:gd name="T22" fmla="*/ 4 w 30"/>
                  <a:gd name="T23" fmla="*/ 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69"/>
                  <a:gd name="T38" fmla="*/ 30 w 30"/>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69">
                    <a:moveTo>
                      <a:pt x="4" y="8"/>
                    </a:moveTo>
                    <a:lnTo>
                      <a:pt x="2" y="36"/>
                    </a:lnTo>
                    <a:lnTo>
                      <a:pt x="13" y="36"/>
                    </a:lnTo>
                    <a:lnTo>
                      <a:pt x="8" y="46"/>
                    </a:lnTo>
                    <a:lnTo>
                      <a:pt x="17" y="42"/>
                    </a:lnTo>
                    <a:lnTo>
                      <a:pt x="0" y="68"/>
                    </a:lnTo>
                    <a:lnTo>
                      <a:pt x="23" y="51"/>
                    </a:lnTo>
                    <a:lnTo>
                      <a:pt x="29" y="1"/>
                    </a:lnTo>
                    <a:lnTo>
                      <a:pt x="13" y="0"/>
                    </a:lnTo>
                    <a:lnTo>
                      <a:pt x="4"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08" name="Freeform 331"/>
              <p:cNvSpPr>
                <a:spLocks noChangeAspect="1"/>
              </p:cNvSpPr>
              <p:nvPr/>
            </p:nvSpPr>
            <p:spPr bwMode="auto">
              <a:xfrm>
                <a:off x="995" y="1413"/>
                <a:ext cx="24" cy="59"/>
              </a:xfrm>
              <a:custGeom>
                <a:avLst/>
                <a:gdLst>
                  <a:gd name="T0" fmla="*/ 3 w 24"/>
                  <a:gd name="T1" fmla="*/ 0 h 61"/>
                  <a:gd name="T2" fmla="*/ 1 w 24"/>
                  <a:gd name="T3" fmla="*/ 11 h 61"/>
                  <a:gd name="T4" fmla="*/ 11 w 24"/>
                  <a:gd name="T5" fmla="*/ 6 h 61"/>
                  <a:gd name="T6" fmla="*/ 14 w 24"/>
                  <a:gd name="T7" fmla="*/ 11 h 61"/>
                  <a:gd name="T8" fmla="*/ 0 w 24"/>
                  <a:gd name="T9" fmla="*/ 15 h 61"/>
                  <a:gd name="T10" fmla="*/ 11 w 24"/>
                  <a:gd name="T11" fmla="*/ 15 h 61"/>
                  <a:gd name="T12" fmla="*/ 3 w 24"/>
                  <a:gd name="T13" fmla="*/ 21 h 61"/>
                  <a:gd name="T14" fmla="*/ 15 w 24"/>
                  <a:gd name="T15" fmla="*/ 20 h 61"/>
                  <a:gd name="T16" fmla="*/ 14 w 24"/>
                  <a:gd name="T17" fmla="*/ 15 h 61"/>
                  <a:gd name="T18" fmla="*/ 23 w 24"/>
                  <a:gd name="T19" fmla="*/ 15 h 61"/>
                  <a:gd name="T20" fmla="*/ 5 w 24"/>
                  <a:gd name="T21" fmla="*/ 15 h 61"/>
                  <a:gd name="T22" fmla="*/ 23 w 24"/>
                  <a:gd name="T23" fmla="*/ 7 h 61"/>
                  <a:gd name="T24" fmla="*/ 16 w 24"/>
                  <a:gd name="T25" fmla="*/ 0 h 61"/>
                  <a:gd name="T26" fmla="*/ 3 w 24"/>
                  <a:gd name="T27" fmla="*/ 0 h 61"/>
                  <a:gd name="T28" fmla="*/ 3 w 24"/>
                  <a:gd name="T29" fmla="*/ 0 h 61"/>
                  <a:gd name="T30" fmla="*/ 3 w 24"/>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61"/>
                  <a:gd name="T50" fmla="*/ 24 w 2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61">
                    <a:moveTo>
                      <a:pt x="3" y="0"/>
                    </a:moveTo>
                    <a:lnTo>
                      <a:pt x="1" y="11"/>
                    </a:lnTo>
                    <a:lnTo>
                      <a:pt x="11" y="6"/>
                    </a:lnTo>
                    <a:lnTo>
                      <a:pt x="14" y="11"/>
                    </a:lnTo>
                    <a:lnTo>
                      <a:pt x="0" y="26"/>
                    </a:lnTo>
                    <a:lnTo>
                      <a:pt x="11" y="39"/>
                    </a:lnTo>
                    <a:lnTo>
                      <a:pt x="3" y="60"/>
                    </a:lnTo>
                    <a:lnTo>
                      <a:pt x="15" y="58"/>
                    </a:lnTo>
                    <a:lnTo>
                      <a:pt x="14" y="38"/>
                    </a:lnTo>
                    <a:lnTo>
                      <a:pt x="23" y="30"/>
                    </a:lnTo>
                    <a:lnTo>
                      <a:pt x="5" y="30"/>
                    </a:lnTo>
                    <a:lnTo>
                      <a:pt x="23" y="7"/>
                    </a:lnTo>
                    <a:lnTo>
                      <a:pt x="16" y="0"/>
                    </a:lnTo>
                    <a:lnTo>
                      <a:pt x="3"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nvGrpSpPr>
          <p:cNvPr id="336" name="Group 332"/>
          <p:cNvGrpSpPr>
            <a:grpSpLocks/>
          </p:cNvGrpSpPr>
          <p:nvPr/>
        </p:nvGrpSpPr>
        <p:grpSpPr bwMode="auto">
          <a:xfrm>
            <a:off x="1439863" y="3306763"/>
            <a:ext cx="1677987" cy="2730500"/>
            <a:chOff x="864" y="2022"/>
            <a:chExt cx="1057" cy="1720"/>
          </a:xfrm>
        </p:grpSpPr>
        <p:sp>
          <p:nvSpPr>
            <p:cNvPr id="337" name="Freeform 333"/>
            <p:cNvSpPr>
              <a:spLocks noChangeAspect="1"/>
            </p:cNvSpPr>
            <p:nvPr/>
          </p:nvSpPr>
          <p:spPr bwMode="auto">
            <a:xfrm>
              <a:off x="1579" y="3677"/>
              <a:ext cx="113" cy="65"/>
            </a:xfrm>
            <a:custGeom>
              <a:avLst/>
              <a:gdLst>
                <a:gd name="T0" fmla="*/ 0 w 111"/>
                <a:gd name="T1" fmla="*/ 33 h 66"/>
                <a:gd name="T2" fmla="*/ 9 w 111"/>
                <a:gd name="T3" fmla="*/ 33 h 66"/>
                <a:gd name="T4" fmla="*/ 98 w 111"/>
                <a:gd name="T5" fmla="*/ 34 h 66"/>
                <a:gd name="T6" fmla="*/ 188 w 111"/>
                <a:gd name="T7" fmla="*/ 33 h 66"/>
                <a:gd name="T8" fmla="*/ 167 w 111"/>
                <a:gd name="T9" fmla="*/ 33 h 66"/>
                <a:gd name="T10" fmla="*/ 78 w 111"/>
                <a:gd name="T11" fmla="*/ 0 h 66"/>
                <a:gd name="T12" fmla="*/ 63 w 111"/>
                <a:gd name="T13" fmla="*/ 6 h 66"/>
                <a:gd name="T14" fmla="*/ 104 w 111"/>
                <a:gd name="T15" fmla="*/ 33 h 66"/>
                <a:gd name="T16" fmla="*/ 0 w 111"/>
                <a:gd name="T17" fmla="*/ 33 h 66"/>
                <a:gd name="T18" fmla="*/ 0 w 111"/>
                <a:gd name="T19" fmla="*/ 33 h 66"/>
                <a:gd name="T20" fmla="*/ 0 w 111"/>
                <a:gd name="T21" fmla="*/ 33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66"/>
                <a:gd name="T35" fmla="*/ 111 w 11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66">
                  <a:moveTo>
                    <a:pt x="0" y="40"/>
                  </a:moveTo>
                  <a:lnTo>
                    <a:pt x="9" y="50"/>
                  </a:lnTo>
                  <a:lnTo>
                    <a:pt x="60" y="65"/>
                  </a:lnTo>
                  <a:lnTo>
                    <a:pt x="110" y="61"/>
                  </a:lnTo>
                  <a:lnTo>
                    <a:pt x="96" y="38"/>
                  </a:lnTo>
                  <a:lnTo>
                    <a:pt x="47" y="0"/>
                  </a:lnTo>
                  <a:lnTo>
                    <a:pt x="32" y="6"/>
                  </a:lnTo>
                  <a:lnTo>
                    <a:pt x="63" y="36"/>
                  </a:lnTo>
                  <a:lnTo>
                    <a:pt x="0" y="40"/>
                  </a:lnTo>
                </a:path>
              </a:pathLst>
            </a:custGeom>
            <a:solidFill>
              <a:srgbClr val="B2B2B2">
                <a:alpha val="74901"/>
              </a:srgbClr>
            </a:solidFill>
            <a:ln w="3175" cap="flat" cmpd="sng">
              <a:solidFill>
                <a:srgbClr val="000000"/>
              </a:solidFill>
              <a:prstDash val="solid"/>
              <a:round/>
              <a:headEnd type="none" w="med" len="med"/>
              <a:tailEnd type="none" w="med" len="med"/>
            </a:ln>
          </p:spPr>
          <p:txBody>
            <a:bodyPr/>
            <a:lstStyle/>
            <a:p>
              <a:endParaRPr lang="en-US"/>
            </a:p>
          </p:txBody>
        </p:sp>
        <p:sp>
          <p:nvSpPr>
            <p:cNvPr id="338" name="Freeform 334"/>
            <p:cNvSpPr>
              <a:spLocks noChangeAspect="1"/>
            </p:cNvSpPr>
            <p:nvPr/>
          </p:nvSpPr>
          <p:spPr bwMode="auto">
            <a:xfrm>
              <a:off x="1568" y="3694"/>
              <a:ext cx="32" cy="14"/>
            </a:xfrm>
            <a:custGeom>
              <a:avLst/>
              <a:gdLst>
                <a:gd name="T0" fmla="*/ 3 w 31"/>
                <a:gd name="T1" fmla="*/ 7 h 15"/>
                <a:gd name="T2" fmla="*/ 75 w 31"/>
                <a:gd name="T3" fmla="*/ 7 h 15"/>
                <a:gd name="T4" fmla="*/ 75 w 31"/>
                <a:gd name="T5" fmla="*/ 7 h 15"/>
                <a:gd name="T6" fmla="*/ 14 w 31"/>
                <a:gd name="T7" fmla="*/ 0 h 15"/>
                <a:gd name="T8" fmla="*/ 0 w 31"/>
                <a:gd name="T9" fmla="*/ 5 h 15"/>
                <a:gd name="T10" fmla="*/ 3 w 31"/>
                <a:gd name="T11" fmla="*/ 7 h 15"/>
                <a:gd name="T12" fmla="*/ 3 w 31"/>
                <a:gd name="T13" fmla="*/ 7 h 15"/>
                <a:gd name="T14" fmla="*/ 3 w 31"/>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5"/>
                <a:gd name="T26" fmla="*/ 31 w 3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5">
                  <a:moveTo>
                    <a:pt x="3" y="14"/>
                  </a:moveTo>
                  <a:lnTo>
                    <a:pt x="30" y="13"/>
                  </a:lnTo>
                  <a:lnTo>
                    <a:pt x="30" y="9"/>
                  </a:lnTo>
                  <a:lnTo>
                    <a:pt x="14" y="0"/>
                  </a:lnTo>
                  <a:lnTo>
                    <a:pt x="0" y="5"/>
                  </a:lnTo>
                  <a:lnTo>
                    <a:pt x="3" y="14"/>
                  </a:lnTo>
                </a:path>
              </a:pathLst>
            </a:custGeom>
            <a:solidFill>
              <a:srgbClr val="B2B2B2">
                <a:alpha val="74901"/>
              </a:srgbClr>
            </a:solidFill>
            <a:ln w="3175" cap="flat" cmpd="sng">
              <a:solidFill>
                <a:srgbClr val="000000"/>
              </a:solidFill>
              <a:prstDash val="solid"/>
              <a:round/>
              <a:headEnd type="none" w="med" len="med"/>
              <a:tailEnd type="none" w="med" len="med"/>
            </a:ln>
          </p:spPr>
          <p:txBody>
            <a:bodyPr/>
            <a:lstStyle/>
            <a:p>
              <a:endParaRPr lang="en-US"/>
            </a:p>
          </p:txBody>
        </p:sp>
        <p:sp>
          <p:nvSpPr>
            <p:cNvPr id="339" name="Freeform 335"/>
            <p:cNvSpPr>
              <a:spLocks noChangeAspect="1"/>
            </p:cNvSpPr>
            <p:nvPr/>
          </p:nvSpPr>
          <p:spPr bwMode="auto">
            <a:xfrm>
              <a:off x="1620" y="3543"/>
              <a:ext cx="55" cy="23"/>
            </a:xfrm>
            <a:custGeom>
              <a:avLst/>
              <a:gdLst>
                <a:gd name="T0" fmla="*/ 0 w 54"/>
                <a:gd name="T1" fmla="*/ 10 h 22"/>
                <a:gd name="T2" fmla="*/ 60 w 54"/>
                <a:gd name="T3" fmla="*/ 79 h 22"/>
                <a:gd name="T4" fmla="*/ 87 w 54"/>
                <a:gd name="T5" fmla="*/ 10 h 22"/>
                <a:gd name="T6" fmla="*/ 71 w 54"/>
                <a:gd name="T7" fmla="*/ 0 h 22"/>
                <a:gd name="T8" fmla="*/ 19 w 54"/>
                <a:gd name="T9" fmla="*/ 0 h 22"/>
                <a:gd name="T10" fmla="*/ 5 w 54"/>
                <a:gd name="T11" fmla="*/ 3 h 22"/>
                <a:gd name="T12" fmla="*/ 13 w 54"/>
                <a:gd name="T13" fmla="*/ 8 h 22"/>
                <a:gd name="T14" fmla="*/ 12 w 54"/>
                <a:gd name="T15" fmla="*/ 58 h 22"/>
                <a:gd name="T16" fmla="*/ 0 w 54"/>
                <a:gd name="T17" fmla="*/ 10 h 22"/>
                <a:gd name="T18" fmla="*/ 0 w 54"/>
                <a:gd name="T19" fmla="*/ 10 h 22"/>
                <a:gd name="T20" fmla="*/ 0 w 54"/>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22"/>
                <a:gd name="T35" fmla="*/ 54 w 5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22">
                  <a:moveTo>
                    <a:pt x="0" y="10"/>
                  </a:moveTo>
                  <a:lnTo>
                    <a:pt x="29" y="21"/>
                  </a:lnTo>
                  <a:lnTo>
                    <a:pt x="53" y="10"/>
                  </a:lnTo>
                  <a:lnTo>
                    <a:pt x="40" y="0"/>
                  </a:lnTo>
                  <a:lnTo>
                    <a:pt x="19" y="0"/>
                  </a:lnTo>
                  <a:lnTo>
                    <a:pt x="5" y="3"/>
                  </a:lnTo>
                  <a:lnTo>
                    <a:pt x="13" y="8"/>
                  </a:lnTo>
                  <a:lnTo>
                    <a:pt x="12" y="14"/>
                  </a:lnTo>
                  <a:lnTo>
                    <a:pt x="0" y="10"/>
                  </a:lnTo>
                </a:path>
              </a:pathLst>
            </a:custGeom>
            <a:solidFill>
              <a:srgbClr val="B2B2B2">
                <a:alpha val="74901"/>
              </a:srgbClr>
            </a:solidFill>
            <a:ln w="3175" cap="flat" cmpd="sng">
              <a:solidFill>
                <a:srgbClr val="000000"/>
              </a:solidFill>
              <a:prstDash val="solid"/>
              <a:round/>
              <a:headEnd type="none" w="med" len="med"/>
              <a:tailEnd type="none" w="med" len="med"/>
            </a:ln>
          </p:spPr>
          <p:txBody>
            <a:bodyPr/>
            <a:lstStyle/>
            <a:p>
              <a:endParaRPr lang="en-US"/>
            </a:p>
          </p:txBody>
        </p:sp>
        <p:sp>
          <p:nvSpPr>
            <p:cNvPr id="340" name="Freeform 336"/>
            <p:cNvSpPr>
              <a:spLocks noChangeAspect="1"/>
            </p:cNvSpPr>
            <p:nvPr/>
          </p:nvSpPr>
          <p:spPr bwMode="auto">
            <a:xfrm>
              <a:off x="1428" y="2327"/>
              <a:ext cx="88" cy="144"/>
            </a:xfrm>
            <a:custGeom>
              <a:avLst/>
              <a:gdLst>
                <a:gd name="T0" fmla="*/ 26 w 87"/>
                <a:gd name="T1" fmla="*/ 0 h 147"/>
                <a:gd name="T2" fmla="*/ 11 w 87"/>
                <a:gd name="T3" fmla="*/ 11 h 147"/>
                <a:gd name="T4" fmla="*/ 8 w 87"/>
                <a:gd name="T5" fmla="*/ 24 h 147"/>
                <a:gd name="T6" fmla="*/ 14 w 87"/>
                <a:gd name="T7" fmla="*/ 24 h 147"/>
                <a:gd name="T8" fmla="*/ 4 w 87"/>
                <a:gd name="T9" fmla="*/ 24 h 147"/>
                <a:gd name="T10" fmla="*/ 0 w 87"/>
                <a:gd name="T11" fmla="*/ 24 h 147"/>
                <a:gd name="T12" fmla="*/ 11 w 87"/>
                <a:gd name="T13" fmla="*/ 33 h 147"/>
                <a:gd name="T14" fmla="*/ 22 w 87"/>
                <a:gd name="T15" fmla="*/ 37 h 147"/>
                <a:gd name="T16" fmla="*/ 30 w 87"/>
                <a:gd name="T17" fmla="*/ 48 h 147"/>
                <a:gd name="T18" fmla="*/ 24 w 87"/>
                <a:gd name="T19" fmla="*/ 64 h 147"/>
                <a:gd name="T20" fmla="*/ 32 w 87"/>
                <a:gd name="T21" fmla="*/ 72 h 147"/>
                <a:gd name="T22" fmla="*/ 42 w 87"/>
                <a:gd name="T23" fmla="*/ 76 h 147"/>
                <a:gd name="T24" fmla="*/ 105 w 87"/>
                <a:gd name="T25" fmla="*/ 69 h 147"/>
                <a:gd name="T26" fmla="*/ 117 w 87"/>
                <a:gd name="T27" fmla="*/ 69 h 147"/>
                <a:gd name="T28" fmla="*/ 88 w 87"/>
                <a:gd name="T29" fmla="*/ 48 h 147"/>
                <a:gd name="T30" fmla="*/ 107 w 87"/>
                <a:gd name="T31" fmla="*/ 24 h 147"/>
                <a:gd name="T32" fmla="*/ 107 w 87"/>
                <a:gd name="T33" fmla="*/ 24 h 147"/>
                <a:gd name="T34" fmla="*/ 87 w 87"/>
                <a:gd name="T35" fmla="*/ 24 h 147"/>
                <a:gd name="T36" fmla="*/ 79 w 87"/>
                <a:gd name="T37" fmla="*/ 24 h 147"/>
                <a:gd name="T38" fmla="*/ 79 w 87"/>
                <a:gd name="T39" fmla="*/ 14 h 147"/>
                <a:gd name="T40" fmla="*/ 26 w 87"/>
                <a:gd name="T41" fmla="*/ 0 h 147"/>
                <a:gd name="T42" fmla="*/ 26 w 87"/>
                <a:gd name="T43" fmla="*/ 0 h 147"/>
                <a:gd name="T44" fmla="*/ 26 w 87"/>
                <a:gd name="T45" fmla="*/ 0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147"/>
                <a:gd name="T71" fmla="*/ 87 w 87"/>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147">
                  <a:moveTo>
                    <a:pt x="26" y="0"/>
                  </a:moveTo>
                  <a:lnTo>
                    <a:pt x="11" y="11"/>
                  </a:lnTo>
                  <a:lnTo>
                    <a:pt x="8" y="25"/>
                  </a:lnTo>
                  <a:lnTo>
                    <a:pt x="14" y="27"/>
                  </a:lnTo>
                  <a:lnTo>
                    <a:pt x="4" y="34"/>
                  </a:lnTo>
                  <a:lnTo>
                    <a:pt x="0" y="49"/>
                  </a:lnTo>
                  <a:lnTo>
                    <a:pt x="11" y="64"/>
                  </a:lnTo>
                  <a:lnTo>
                    <a:pt x="22" y="68"/>
                  </a:lnTo>
                  <a:lnTo>
                    <a:pt x="30" y="86"/>
                  </a:lnTo>
                  <a:lnTo>
                    <a:pt x="24" y="117"/>
                  </a:lnTo>
                  <a:lnTo>
                    <a:pt x="32" y="141"/>
                  </a:lnTo>
                  <a:lnTo>
                    <a:pt x="42" y="146"/>
                  </a:lnTo>
                  <a:lnTo>
                    <a:pt x="74" y="131"/>
                  </a:lnTo>
                  <a:lnTo>
                    <a:pt x="86" y="132"/>
                  </a:lnTo>
                  <a:lnTo>
                    <a:pt x="57" y="85"/>
                  </a:lnTo>
                  <a:lnTo>
                    <a:pt x="76" y="49"/>
                  </a:lnTo>
                  <a:lnTo>
                    <a:pt x="56" y="31"/>
                  </a:lnTo>
                  <a:lnTo>
                    <a:pt x="48" y="33"/>
                  </a:lnTo>
                  <a:lnTo>
                    <a:pt x="48" y="14"/>
                  </a:lnTo>
                  <a:lnTo>
                    <a:pt x="26"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1" name="Freeform 337"/>
            <p:cNvSpPr>
              <a:spLocks noChangeAspect="1"/>
            </p:cNvSpPr>
            <p:nvPr/>
          </p:nvSpPr>
          <p:spPr bwMode="auto">
            <a:xfrm>
              <a:off x="1544" y="3116"/>
              <a:ext cx="90" cy="95"/>
            </a:xfrm>
            <a:custGeom>
              <a:avLst/>
              <a:gdLst>
                <a:gd name="T0" fmla="*/ 4 w 89"/>
                <a:gd name="T1" fmla="*/ 48 h 96"/>
                <a:gd name="T2" fmla="*/ 0 w 89"/>
                <a:gd name="T3" fmla="*/ 0 h 96"/>
                <a:gd name="T4" fmla="*/ 17 w 89"/>
                <a:gd name="T5" fmla="*/ 0 h 96"/>
                <a:gd name="T6" fmla="*/ 34 w 89"/>
                <a:gd name="T7" fmla="*/ 17 h 96"/>
                <a:gd name="T8" fmla="*/ 38 w 89"/>
                <a:gd name="T9" fmla="*/ 13 h 96"/>
                <a:gd name="T10" fmla="*/ 106 w 89"/>
                <a:gd name="T11" fmla="*/ 37 h 96"/>
                <a:gd name="T12" fmla="*/ 119 w 89"/>
                <a:gd name="T13" fmla="*/ 48 h 96"/>
                <a:gd name="T14" fmla="*/ 119 w 89"/>
                <a:gd name="T15" fmla="*/ 48 h 96"/>
                <a:gd name="T16" fmla="*/ 111 w 89"/>
                <a:gd name="T17" fmla="*/ 58 h 96"/>
                <a:gd name="T18" fmla="*/ 44 w 89"/>
                <a:gd name="T19" fmla="*/ 64 h 96"/>
                <a:gd name="T20" fmla="*/ 4 w 89"/>
                <a:gd name="T21" fmla="*/ 48 h 96"/>
                <a:gd name="T22" fmla="*/ 4 w 89"/>
                <a:gd name="T23" fmla="*/ 48 h 96"/>
                <a:gd name="T24" fmla="*/ 4 w 89"/>
                <a:gd name="T25" fmla="*/ 48 h 96"/>
                <a:gd name="T26" fmla="*/ 4 w 89"/>
                <a:gd name="T27" fmla="*/ 48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96"/>
                <a:gd name="T44" fmla="*/ 89 w 89"/>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96">
                  <a:moveTo>
                    <a:pt x="4" y="79"/>
                  </a:moveTo>
                  <a:lnTo>
                    <a:pt x="0" y="0"/>
                  </a:lnTo>
                  <a:lnTo>
                    <a:pt x="17" y="0"/>
                  </a:lnTo>
                  <a:lnTo>
                    <a:pt x="34" y="17"/>
                  </a:lnTo>
                  <a:lnTo>
                    <a:pt x="38" y="13"/>
                  </a:lnTo>
                  <a:lnTo>
                    <a:pt x="75" y="37"/>
                  </a:lnTo>
                  <a:lnTo>
                    <a:pt x="88" y="53"/>
                  </a:lnTo>
                  <a:lnTo>
                    <a:pt x="88" y="74"/>
                  </a:lnTo>
                  <a:lnTo>
                    <a:pt x="80" y="89"/>
                  </a:lnTo>
                  <a:lnTo>
                    <a:pt x="44" y="95"/>
                  </a:lnTo>
                  <a:lnTo>
                    <a:pt x="4" y="7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2" name="Freeform 338"/>
            <p:cNvSpPr>
              <a:spLocks noChangeAspect="1"/>
            </p:cNvSpPr>
            <p:nvPr/>
          </p:nvSpPr>
          <p:spPr bwMode="auto">
            <a:xfrm>
              <a:off x="1197" y="2389"/>
              <a:ext cx="724" cy="802"/>
            </a:xfrm>
            <a:custGeom>
              <a:avLst/>
              <a:gdLst>
                <a:gd name="T0" fmla="*/ 606 w 713"/>
                <a:gd name="T1" fmla="*/ 45 h 811"/>
                <a:gd name="T2" fmla="*/ 563 w 713"/>
                <a:gd name="T3" fmla="*/ 45 h 811"/>
                <a:gd name="T4" fmla="*/ 517 w 713"/>
                <a:gd name="T5" fmla="*/ 45 h 811"/>
                <a:gd name="T6" fmla="*/ 486 w 713"/>
                <a:gd name="T7" fmla="*/ 45 h 811"/>
                <a:gd name="T8" fmla="*/ 417 w 713"/>
                <a:gd name="T9" fmla="*/ 46 h 811"/>
                <a:gd name="T10" fmla="*/ 413 w 713"/>
                <a:gd name="T11" fmla="*/ 22 h 811"/>
                <a:gd name="T12" fmla="*/ 384 w 713"/>
                <a:gd name="T13" fmla="*/ 0 h 811"/>
                <a:gd name="T14" fmla="*/ 308 w 713"/>
                <a:gd name="T15" fmla="*/ 28 h 811"/>
                <a:gd name="T16" fmla="*/ 276 w 713"/>
                <a:gd name="T17" fmla="*/ 34 h 811"/>
                <a:gd name="T18" fmla="*/ 295 w 713"/>
                <a:gd name="T19" fmla="*/ 45 h 811"/>
                <a:gd name="T20" fmla="*/ 206 w 713"/>
                <a:gd name="T21" fmla="*/ 61 h 811"/>
                <a:gd name="T22" fmla="*/ 176 w 713"/>
                <a:gd name="T23" fmla="*/ 45 h 811"/>
                <a:gd name="T24" fmla="*/ 98 w 713"/>
                <a:gd name="T25" fmla="*/ 54 h 811"/>
                <a:gd name="T26" fmla="*/ 95 w 713"/>
                <a:gd name="T27" fmla="*/ 71 h 811"/>
                <a:gd name="T28" fmla="*/ 97 w 713"/>
                <a:gd name="T29" fmla="*/ 134 h 811"/>
                <a:gd name="T30" fmla="*/ 11 w 713"/>
                <a:gd name="T31" fmla="*/ 166 h 811"/>
                <a:gd name="T32" fmla="*/ 17 w 713"/>
                <a:gd name="T33" fmla="*/ 209 h 811"/>
                <a:gd name="T34" fmla="*/ 67 w 713"/>
                <a:gd name="T35" fmla="*/ 223 h 811"/>
                <a:gd name="T36" fmla="*/ 93 w 713"/>
                <a:gd name="T37" fmla="*/ 236 h 811"/>
                <a:gd name="T38" fmla="*/ 164 w 713"/>
                <a:gd name="T39" fmla="*/ 237 h 811"/>
                <a:gd name="T40" fmla="*/ 247 w 713"/>
                <a:gd name="T41" fmla="*/ 219 h 811"/>
                <a:gd name="T42" fmla="*/ 267 w 713"/>
                <a:gd name="T43" fmla="*/ 254 h 811"/>
                <a:gd name="T44" fmla="*/ 407 w 713"/>
                <a:gd name="T45" fmla="*/ 294 h 811"/>
                <a:gd name="T46" fmla="*/ 417 w 713"/>
                <a:gd name="T47" fmla="*/ 312 h 811"/>
                <a:gd name="T48" fmla="*/ 473 w 713"/>
                <a:gd name="T49" fmla="*/ 325 h 811"/>
                <a:gd name="T50" fmla="*/ 490 w 713"/>
                <a:gd name="T51" fmla="*/ 373 h 811"/>
                <a:gd name="T52" fmla="*/ 554 w 713"/>
                <a:gd name="T53" fmla="*/ 403 h 811"/>
                <a:gd name="T54" fmla="*/ 581 w 713"/>
                <a:gd name="T55" fmla="*/ 427 h 811"/>
                <a:gd name="T56" fmla="*/ 615 w 713"/>
                <a:gd name="T57" fmla="*/ 453 h 811"/>
                <a:gd name="T58" fmla="*/ 643 w 713"/>
                <a:gd name="T59" fmla="*/ 475 h 811"/>
                <a:gd name="T60" fmla="*/ 549 w 713"/>
                <a:gd name="T61" fmla="*/ 521 h 811"/>
                <a:gd name="T62" fmla="*/ 605 w 713"/>
                <a:gd name="T63" fmla="*/ 534 h 811"/>
                <a:gd name="T64" fmla="*/ 670 w 713"/>
                <a:gd name="T65" fmla="*/ 548 h 811"/>
                <a:gd name="T66" fmla="*/ 690 w 713"/>
                <a:gd name="T67" fmla="*/ 573 h 811"/>
                <a:gd name="T68" fmla="*/ 744 w 713"/>
                <a:gd name="T69" fmla="*/ 542 h 811"/>
                <a:gd name="T70" fmla="*/ 795 w 713"/>
                <a:gd name="T71" fmla="*/ 494 h 811"/>
                <a:gd name="T72" fmla="*/ 829 w 713"/>
                <a:gd name="T73" fmla="*/ 432 h 811"/>
                <a:gd name="T74" fmla="*/ 867 w 713"/>
                <a:gd name="T75" fmla="*/ 427 h 811"/>
                <a:gd name="T76" fmla="*/ 894 w 713"/>
                <a:gd name="T77" fmla="*/ 420 h 811"/>
                <a:gd name="T78" fmla="*/ 964 w 713"/>
                <a:gd name="T79" fmla="*/ 415 h 811"/>
                <a:gd name="T80" fmla="*/ 992 w 713"/>
                <a:gd name="T81" fmla="*/ 399 h 811"/>
                <a:gd name="T82" fmla="*/ 1023 w 713"/>
                <a:gd name="T83" fmla="*/ 365 h 811"/>
                <a:gd name="T84" fmla="*/ 1033 w 713"/>
                <a:gd name="T85" fmla="*/ 337 h 811"/>
                <a:gd name="T86" fmla="*/ 1124 w 713"/>
                <a:gd name="T87" fmla="*/ 217 h 811"/>
                <a:gd name="T88" fmla="*/ 1143 w 713"/>
                <a:gd name="T89" fmla="*/ 181 h 811"/>
                <a:gd name="T90" fmla="*/ 1080 w 713"/>
                <a:gd name="T91" fmla="*/ 151 h 811"/>
                <a:gd name="T92" fmla="*/ 943 w 713"/>
                <a:gd name="T93" fmla="*/ 122 h 811"/>
                <a:gd name="T94" fmla="*/ 853 w 713"/>
                <a:gd name="T95" fmla="*/ 120 h 811"/>
                <a:gd name="T96" fmla="*/ 847 w 713"/>
                <a:gd name="T97" fmla="*/ 106 h 811"/>
                <a:gd name="T98" fmla="*/ 826 w 713"/>
                <a:gd name="T99" fmla="*/ 105 h 811"/>
                <a:gd name="T100" fmla="*/ 745 w 713"/>
                <a:gd name="T101" fmla="*/ 94 h 811"/>
                <a:gd name="T102" fmla="*/ 730 w 713"/>
                <a:gd name="T103" fmla="*/ 105 h 811"/>
                <a:gd name="T104" fmla="*/ 721 w 713"/>
                <a:gd name="T105" fmla="*/ 81 h 811"/>
                <a:gd name="T106" fmla="*/ 677 w 713"/>
                <a:gd name="T107" fmla="*/ 108 h 811"/>
                <a:gd name="T108" fmla="*/ 650 w 713"/>
                <a:gd name="T109" fmla="*/ 103 h 811"/>
                <a:gd name="T110" fmla="*/ 690 w 713"/>
                <a:gd name="T111" fmla="*/ 56 h 811"/>
                <a:gd name="T112" fmla="*/ 679 w 713"/>
                <a:gd name="T113" fmla="*/ 45 h 811"/>
                <a:gd name="T114" fmla="*/ 649 w 713"/>
                <a:gd name="T115" fmla="*/ 24 h 811"/>
                <a:gd name="T116" fmla="*/ 649 w 713"/>
                <a:gd name="T117" fmla="*/ 24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3"/>
                <a:gd name="T178" fmla="*/ 0 h 811"/>
                <a:gd name="T179" fmla="*/ 713 w 713"/>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3" h="811">
                  <a:moveTo>
                    <a:pt x="404" y="24"/>
                  </a:moveTo>
                  <a:lnTo>
                    <a:pt x="377" y="61"/>
                  </a:lnTo>
                  <a:lnTo>
                    <a:pt x="361" y="68"/>
                  </a:lnTo>
                  <a:lnTo>
                    <a:pt x="351" y="61"/>
                  </a:lnTo>
                  <a:lnTo>
                    <a:pt x="326" y="58"/>
                  </a:lnTo>
                  <a:lnTo>
                    <a:pt x="322" y="70"/>
                  </a:lnTo>
                  <a:lnTo>
                    <a:pt x="314" y="68"/>
                  </a:lnTo>
                  <a:lnTo>
                    <a:pt x="302" y="67"/>
                  </a:lnTo>
                  <a:lnTo>
                    <a:pt x="270" y="82"/>
                  </a:lnTo>
                  <a:lnTo>
                    <a:pt x="260" y="77"/>
                  </a:lnTo>
                  <a:lnTo>
                    <a:pt x="252" y="53"/>
                  </a:lnTo>
                  <a:lnTo>
                    <a:pt x="258" y="22"/>
                  </a:lnTo>
                  <a:lnTo>
                    <a:pt x="250" y="4"/>
                  </a:lnTo>
                  <a:lnTo>
                    <a:pt x="239" y="0"/>
                  </a:lnTo>
                  <a:lnTo>
                    <a:pt x="234" y="13"/>
                  </a:lnTo>
                  <a:lnTo>
                    <a:pt x="193" y="28"/>
                  </a:lnTo>
                  <a:lnTo>
                    <a:pt x="162" y="24"/>
                  </a:lnTo>
                  <a:lnTo>
                    <a:pt x="171" y="34"/>
                  </a:lnTo>
                  <a:lnTo>
                    <a:pt x="171" y="53"/>
                  </a:lnTo>
                  <a:lnTo>
                    <a:pt x="185" y="64"/>
                  </a:lnTo>
                  <a:lnTo>
                    <a:pt x="142" y="92"/>
                  </a:lnTo>
                  <a:lnTo>
                    <a:pt x="130" y="92"/>
                  </a:lnTo>
                  <a:lnTo>
                    <a:pt x="121" y="82"/>
                  </a:lnTo>
                  <a:lnTo>
                    <a:pt x="110" y="71"/>
                  </a:lnTo>
                  <a:lnTo>
                    <a:pt x="69" y="73"/>
                  </a:lnTo>
                  <a:lnTo>
                    <a:pt x="67" y="85"/>
                  </a:lnTo>
                  <a:lnTo>
                    <a:pt x="80" y="96"/>
                  </a:lnTo>
                  <a:lnTo>
                    <a:pt x="64" y="102"/>
                  </a:lnTo>
                  <a:lnTo>
                    <a:pt x="74" y="137"/>
                  </a:lnTo>
                  <a:lnTo>
                    <a:pt x="66" y="195"/>
                  </a:lnTo>
                  <a:lnTo>
                    <a:pt x="25" y="211"/>
                  </a:lnTo>
                  <a:lnTo>
                    <a:pt x="11" y="230"/>
                  </a:lnTo>
                  <a:lnTo>
                    <a:pt x="0" y="268"/>
                  </a:lnTo>
                  <a:lnTo>
                    <a:pt x="17" y="294"/>
                  </a:lnTo>
                  <a:lnTo>
                    <a:pt x="16" y="301"/>
                  </a:lnTo>
                  <a:lnTo>
                    <a:pt x="36" y="316"/>
                  </a:lnTo>
                  <a:lnTo>
                    <a:pt x="57" y="303"/>
                  </a:lnTo>
                  <a:lnTo>
                    <a:pt x="62" y="334"/>
                  </a:lnTo>
                  <a:lnTo>
                    <a:pt x="77" y="334"/>
                  </a:lnTo>
                  <a:lnTo>
                    <a:pt x="102" y="335"/>
                  </a:lnTo>
                  <a:lnTo>
                    <a:pt x="130" y="311"/>
                  </a:lnTo>
                  <a:lnTo>
                    <a:pt x="154" y="310"/>
                  </a:lnTo>
                  <a:lnTo>
                    <a:pt x="155" y="343"/>
                  </a:lnTo>
                  <a:lnTo>
                    <a:pt x="164" y="358"/>
                  </a:lnTo>
                  <a:lnTo>
                    <a:pt x="242" y="391"/>
                  </a:lnTo>
                  <a:lnTo>
                    <a:pt x="254" y="414"/>
                  </a:lnTo>
                  <a:lnTo>
                    <a:pt x="252" y="425"/>
                  </a:lnTo>
                  <a:lnTo>
                    <a:pt x="260" y="444"/>
                  </a:lnTo>
                  <a:lnTo>
                    <a:pt x="292" y="450"/>
                  </a:lnTo>
                  <a:lnTo>
                    <a:pt x="293" y="461"/>
                  </a:lnTo>
                  <a:lnTo>
                    <a:pt x="308" y="486"/>
                  </a:lnTo>
                  <a:lnTo>
                    <a:pt x="306" y="526"/>
                  </a:lnTo>
                  <a:lnTo>
                    <a:pt x="312" y="562"/>
                  </a:lnTo>
                  <a:lnTo>
                    <a:pt x="346" y="571"/>
                  </a:lnTo>
                  <a:lnTo>
                    <a:pt x="353" y="576"/>
                  </a:lnTo>
                  <a:lnTo>
                    <a:pt x="361" y="603"/>
                  </a:lnTo>
                  <a:lnTo>
                    <a:pt x="380" y="606"/>
                  </a:lnTo>
                  <a:lnTo>
                    <a:pt x="383" y="639"/>
                  </a:lnTo>
                  <a:lnTo>
                    <a:pt x="392" y="641"/>
                  </a:lnTo>
                  <a:lnTo>
                    <a:pt x="400" y="669"/>
                  </a:lnTo>
                  <a:lnTo>
                    <a:pt x="384" y="680"/>
                  </a:lnTo>
                  <a:lnTo>
                    <a:pt x="342" y="736"/>
                  </a:lnTo>
                  <a:lnTo>
                    <a:pt x="359" y="736"/>
                  </a:lnTo>
                  <a:lnTo>
                    <a:pt x="376" y="753"/>
                  </a:lnTo>
                  <a:lnTo>
                    <a:pt x="380" y="749"/>
                  </a:lnTo>
                  <a:lnTo>
                    <a:pt x="417" y="773"/>
                  </a:lnTo>
                  <a:lnTo>
                    <a:pt x="430" y="789"/>
                  </a:lnTo>
                  <a:lnTo>
                    <a:pt x="430" y="810"/>
                  </a:lnTo>
                  <a:lnTo>
                    <a:pt x="444" y="784"/>
                  </a:lnTo>
                  <a:lnTo>
                    <a:pt x="464" y="763"/>
                  </a:lnTo>
                  <a:lnTo>
                    <a:pt x="477" y="720"/>
                  </a:lnTo>
                  <a:lnTo>
                    <a:pt x="494" y="700"/>
                  </a:lnTo>
                  <a:lnTo>
                    <a:pt x="490" y="644"/>
                  </a:lnTo>
                  <a:lnTo>
                    <a:pt x="517" y="610"/>
                  </a:lnTo>
                  <a:lnTo>
                    <a:pt x="535" y="601"/>
                  </a:lnTo>
                  <a:lnTo>
                    <a:pt x="540" y="603"/>
                  </a:lnTo>
                  <a:lnTo>
                    <a:pt x="547" y="593"/>
                  </a:lnTo>
                  <a:lnTo>
                    <a:pt x="556" y="593"/>
                  </a:lnTo>
                  <a:lnTo>
                    <a:pt x="553" y="586"/>
                  </a:lnTo>
                  <a:lnTo>
                    <a:pt x="600" y="585"/>
                  </a:lnTo>
                  <a:lnTo>
                    <a:pt x="600" y="576"/>
                  </a:lnTo>
                  <a:lnTo>
                    <a:pt x="616" y="565"/>
                  </a:lnTo>
                  <a:lnTo>
                    <a:pt x="617" y="545"/>
                  </a:lnTo>
                  <a:lnTo>
                    <a:pt x="636" y="513"/>
                  </a:lnTo>
                  <a:lnTo>
                    <a:pt x="638" y="482"/>
                  </a:lnTo>
                  <a:lnTo>
                    <a:pt x="643" y="475"/>
                  </a:lnTo>
                  <a:lnTo>
                    <a:pt x="642" y="384"/>
                  </a:lnTo>
                  <a:lnTo>
                    <a:pt x="699" y="307"/>
                  </a:lnTo>
                  <a:lnTo>
                    <a:pt x="712" y="278"/>
                  </a:lnTo>
                  <a:lnTo>
                    <a:pt x="712" y="253"/>
                  </a:lnTo>
                  <a:lnTo>
                    <a:pt x="700" y="217"/>
                  </a:lnTo>
                  <a:lnTo>
                    <a:pt x="672" y="213"/>
                  </a:lnTo>
                  <a:lnTo>
                    <a:pt x="615" y="167"/>
                  </a:lnTo>
                  <a:lnTo>
                    <a:pt x="588" y="171"/>
                  </a:lnTo>
                  <a:lnTo>
                    <a:pt x="552" y="159"/>
                  </a:lnTo>
                  <a:lnTo>
                    <a:pt x="531" y="167"/>
                  </a:lnTo>
                  <a:lnTo>
                    <a:pt x="535" y="157"/>
                  </a:lnTo>
                  <a:lnTo>
                    <a:pt x="527" y="140"/>
                  </a:lnTo>
                  <a:lnTo>
                    <a:pt x="517" y="143"/>
                  </a:lnTo>
                  <a:lnTo>
                    <a:pt x="514" y="137"/>
                  </a:lnTo>
                  <a:lnTo>
                    <a:pt x="482" y="122"/>
                  </a:lnTo>
                  <a:lnTo>
                    <a:pt x="465" y="125"/>
                  </a:lnTo>
                  <a:lnTo>
                    <a:pt x="459" y="141"/>
                  </a:lnTo>
                  <a:lnTo>
                    <a:pt x="454" y="138"/>
                  </a:lnTo>
                  <a:lnTo>
                    <a:pt x="460" y="115"/>
                  </a:lnTo>
                  <a:lnTo>
                    <a:pt x="449" y="112"/>
                  </a:lnTo>
                  <a:lnTo>
                    <a:pt x="422" y="117"/>
                  </a:lnTo>
                  <a:lnTo>
                    <a:pt x="421" y="143"/>
                  </a:lnTo>
                  <a:lnTo>
                    <a:pt x="415" y="130"/>
                  </a:lnTo>
                  <a:lnTo>
                    <a:pt x="405" y="134"/>
                  </a:lnTo>
                  <a:lnTo>
                    <a:pt x="410" y="112"/>
                  </a:lnTo>
                  <a:lnTo>
                    <a:pt x="430" y="87"/>
                  </a:lnTo>
                  <a:lnTo>
                    <a:pt x="432" y="72"/>
                  </a:lnTo>
                  <a:lnTo>
                    <a:pt x="422" y="70"/>
                  </a:lnTo>
                  <a:lnTo>
                    <a:pt x="412" y="31"/>
                  </a:lnTo>
                  <a:lnTo>
                    <a:pt x="404" y="2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3" name="Freeform 339"/>
            <p:cNvSpPr>
              <a:spLocks noChangeAspect="1"/>
            </p:cNvSpPr>
            <p:nvPr/>
          </p:nvSpPr>
          <p:spPr bwMode="auto">
            <a:xfrm>
              <a:off x="1505" y="3568"/>
              <a:ext cx="79" cy="62"/>
            </a:xfrm>
            <a:custGeom>
              <a:avLst/>
              <a:gdLst>
                <a:gd name="T0" fmla="*/ 0 w 77"/>
                <a:gd name="T1" fmla="*/ 0 h 62"/>
                <a:gd name="T2" fmla="*/ 53 w 77"/>
                <a:gd name="T3" fmla="*/ 22 h 62"/>
                <a:gd name="T4" fmla="*/ 165 w 77"/>
                <a:gd name="T5" fmla="*/ 41 h 62"/>
                <a:gd name="T6" fmla="*/ 157 w 77"/>
                <a:gd name="T7" fmla="*/ 47 h 62"/>
                <a:gd name="T8" fmla="*/ 76 w 77"/>
                <a:gd name="T9" fmla="*/ 53 h 62"/>
                <a:gd name="T10" fmla="*/ 88 w 77"/>
                <a:gd name="T11" fmla="*/ 61 h 62"/>
                <a:gd name="T12" fmla="*/ 62 w 77"/>
                <a:gd name="T13" fmla="*/ 58 h 62"/>
                <a:gd name="T14" fmla="*/ 0 w 77"/>
                <a:gd name="T15" fmla="*/ 0 h 62"/>
                <a:gd name="T16" fmla="*/ 0 w 77"/>
                <a:gd name="T17" fmla="*/ 0 h 62"/>
                <a:gd name="T18" fmla="*/ 0 w 7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0" y="0"/>
                  </a:moveTo>
                  <a:lnTo>
                    <a:pt x="22" y="22"/>
                  </a:lnTo>
                  <a:lnTo>
                    <a:pt x="76" y="41"/>
                  </a:lnTo>
                  <a:lnTo>
                    <a:pt x="72" y="47"/>
                  </a:lnTo>
                  <a:lnTo>
                    <a:pt x="36" y="53"/>
                  </a:lnTo>
                  <a:lnTo>
                    <a:pt x="42" y="61"/>
                  </a:lnTo>
                  <a:lnTo>
                    <a:pt x="29" y="58"/>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4" name="Freeform 340"/>
            <p:cNvSpPr>
              <a:spLocks noChangeAspect="1"/>
            </p:cNvSpPr>
            <p:nvPr/>
          </p:nvSpPr>
          <p:spPr bwMode="auto">
            <a:xfrm>
              <a:off x="1436" y="3568"/>
              <a:ext cx="100" cy="60"/>
            </a:xfrm>
            <a:custGeom>
              <a:avLst/>
              <a:gdLst>
                <a:gd name="T0" fmla="*/ 124 w 98"/>
                <a:gd name="T1" fmla="*/ 0 h 59"/>
                <a:gd name="T2" fmla="*/ 84 w 98"/>
                <a:gd name="T3" fmla="*/ 5 h 59"/>
                <a:gd name="T4" fmla="*/ 88 w 98"/>
                <a:gd name="T5" fmla="*/ 15 h 59"/>
                <a:gd name="T6" fmla="*/ 124 w 98"/>
                <a:gd name="T7" fmla="*/ 18 h 59"/>
                <a:gd name="T8" fmla="*/ 104 w 98"/>
                <a:gd name="T9" fmla="*/ 23 h 59"/>
                <a:gd name="T10" fmla="*/ 92 w 98"/>
                <a:gd name="T11" fmla="*/ 22 h 59"/>
                <a:gd name="T12" fmla="*/ 86 w 98"/>
                <a:gd name="T13" fmla="*/ 62 h 59"/>
                <a:gd name="T14" fmla="*/ 1 w 98"/>
                <a:gd name="T15" fmla="*/ 15 h 59"/>
                <a:gd name="T16" fmla="*/ 0 w 98"/>
                <a:gd name="T17" fmla="*/ 20 h 59"/>
                <a:gd name="T18" fmla="*/ 14 w 98"/>
                <a:gd name="T19" fmla="*/ 62 h 59"/>
                <a:gd name="T20" fmla="*/ 23 w 98"/>
                <a:gd name="T21" fmla="*/ 62 h 59"/>
                <a:gd name="T22" fmla="*/ 100 w 98"/>
                <a:gd name="T23" fmla="*/ 78 h 59"/>
                <a:gd name="T24" fmla="*/ 139 w 98"/>
                <a:gd name="T25" fmla="*/ 78 h 59"/>
                <a:gd name="T26" fmla="*/ 150 w 98"/>
                <a:gd name="T27" fmla="*/ 85 h 59"/>
                <a:gd name="T28" fmla="*/ 178 w 98"/>
                <a:gd name="T29" fmla="*/ 89 h 59"/>
                <a:gd name="T30" fmla="*/ 124 w 98"/>
                <a:gd name="T31" fmla="*/ 0 h 59"/>
                <a:gd name="T32" fmla="*/ 124 w 98"/>
                <a:gd name="T33" fmla="*/ 0 h 59"/>
                <a:gd name="T34" fmla="*/ 124 w 98"/>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59"/>
                <a:gd name="T56" fmla="*/ 98 w 9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59">
                  <a:moveTo>
                    <a:pt x="68" y="0"/>
                  </a:moveTo>
                  <a:lnTo>
                    <a:pt x="48" y="5"/>
                  </a:lnTo>
                  <a:lnTo>
                    <a:pt x="50" y="15"/>
                  </a:lnTo>
                  <a:lnTo>
                    <a:pt x="68" y="18"/>
                  </a:lnTo>
                  <a:lnTo>
                    <a:pt x="58" y="23"/>
                  </a:lnTo>
                  <a:lnTo>
                    <a:pt x="52" y="22"/>
                  </a:lnTo>
                  <a:lnTo>
                    <a:pt x="49" y="31"/>
                  </a:lnTo>
                  <a:lnTo>
                    <a:pt x="1" y="15"/>
                  </a:lnTo>
                  <a:lnTo>
                    <a:pt x="0" y="20"/>
                  </a:lnTo>
                  <a:lnTo>
                    <a:pt x="14" y="31"/>
                  </a:lnTo>
                  <a:lnTo>
                    <a:pt x="23" y="31"/>
                  </a:lnTo>
                  <a:lnTo>
                    <a:pt x="56" y="47"/>
                  </a:lnTo>
                  <a:lnTo>
                    <a:pt x="73" y="47"/>
                  </a:lnTo>
                  <a:lnTo>
                    <a:pt x="79" y="54"/>
                  </a:lnTo>
                  <a:lnTo>
                    <a:pt x="97" y="58"/>
                  </a:lnTo>
                  <a:lnTo>
                    <a:pt x="6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5" name="Freeform 341"/>
            <p:cNvSpPr>
              <a:spLocks noChangeAspect="1"/>
            </p:cNvSpPr>
            <p:nvPr/>
          </p:nvSpPr>
          <p:spPr bwMode="auto">
            <a:xfrm>
              <a:off x="1052" y="2498"/>
              <a:ext cx="246" cy="374"/>
            </a:xfrm>
            <a:custGeom>
              <a:avLst/>
              <a:gdLst>
                <a:gd name="T0" fmla="*/ 16 w 243"/>
                <a:gd name="T1" fmla="*/ 47 h 378"/>
                <a:gd name="T2" fmla="*/ 0 w 243"/>
                <a:gd name="T3" fmla="*/ 56 h 378"/>
                <a:gd name="T4" fmla="*/ 10 w 243"/>
                <a:gd name="T5" fmla="*/ 85 h 378"/>
                <a:gd name="T6" fmla="*/ 5 w 243"/>
                <a:gd name="T7" fmla="*/ 92 h 378"/>
                <a:gd name="T8" fmla="*/ 26 w 243"/>
                <a:gd name="T9" fmla="*/ 109 h 378"/>
                <a:gd name="T10" fmla="*/ 84 w 243"/>
                <a:gd name="T11" fmla="*/ 129 h 378"/>
                <a:gd name="T12" fmla="*/ 170 w 243"/>
                <a:gd name="T13" fmla="*/ 219 h 378"/>
                <a:gd name="T14" fmla="*/ 320 w 243"/>
                <a:gd name="T15" fmla="*/ 272 h 378"/>
                <a:gd name="T16" fmla="*/ 341 w 243"/>
                <a:gd name="T17" fmla="*/ 261 h 378"/>
                <a:gd name="T18" fmla="*/ 352 w 243"/>
                <a:gd name="T19" fmla="*/ 245 h 378"/>
                <a:gd name="T20" fmla="*/ 340 w 243"/>
                <a:gd name="T21" fmla="*/ 232 h 378"/>
                <a:gd name="T22" fmla="*/ 348 w 243"/>
                <a:gd name="T23" fmla="*/ 186 h 378"/>
                <a:gd name="T24" fmla="*/ 321 w 243"/>
                <a:gd name="T25" fmla="*/ 162 h 378"/>
                <a:gd name="T26" fmla="*/ 301 w 243"/>
                <a:gd name="T27" fmla="*/ 162 h 378"/>
                <a:gd name="T28" fmla="*/ 292 w 243"/>
                <a:gd name="T29" fmla="*/ 136 h 378"/>
                <a:gd name="T30" fmla="*/ 258 w 243"/>
                <a:gd name="T31" fmla="*/ 144 h 378"/>
                <a:gd name="T32" fmla="*/ 228 w 243"/>
                <a:gd name="T33" fmla="*/ 135 h 378"/>
                <a:gd name="T34" fmla="*/ 230 w 243"/>
                <a:gd name="T35" fmla="*/ 131 h 378"/>
                <a:gd name="T36" fmla="*/ 204 w 243"/>
                <a:gd name="T37" fmla="*/ 118 h 378"/>
                <a:gd name="T38" fmla="*/ 221 w 243"/>
                <a:gd name="T39" fmla="*/ 89 h 378"/>
                <a:gd name="T40" fmla="*/ 242 w 243"/>
                <a:gd name="T41" fmla="*/ 70 h 378"/>
                <a:gd name="T42" fmla="*/ 306 w 243"/>
                <a:gd name="T43" fmla="*/ 54 h 378"/>
                <a:gd name="T44" fmla="*/ 285 w 243"/>
                <a:gd name="T45" fmla="*/ 47 h 378"/>
                <a:gd name="T46" fmla="*/ 304 w 243"/>
                <a:gd name="T47" fmla="*/ 47 h 378"/>
                <a:gd name="T48" fmla="*/ 297 w 243"/>
                <a:gd name="T49" fmla="*/ 47 h 378"/>
                <a:gd name="T50" fmla="*/ 278 w 243"/>
                <a:gd name="T51" fmla="*/ 47 h 378"/>
                <a:gd name="T52" fmla="*/ 218 w 243"/>
                <a:gd name="T53" fmla="*/ 47 h 378"/>
                <a:gd name="T54" fmla="*/ 202 w 243"/>
                <a:gd name="T55" fmla="*/ 27 h 378"/>
                <a:gd name="T56" fmla="*/ 156 w 243"/>
                <a:gd name="T57" fmla="*/ 0 h 378"/>
                <a:gd name="T58" fmla="*/ 148 w 243"/>
                <a:gd name="T59" fmla="*/ 5 h 378"/>
                <a:gd name="T60" fmla="*/ 160 w 243"/>
                <a:gd name="T61" fmla="*/ 16 h 378"/>
                <a:gd name="T62" fmla="*/ 142 w 243"/>
                <a:gd name="T63" fmla="*/ 34 h 378"/>
                <a:gd name="T64" fmla="*/ 120 w 243"/>
                <a:gd name="T65" fmla="*/ 47 h 378"/>
                <a:gd name="T66" fmla="*/ 93 w 243"/>
                <a:gd name="T67" fmla="*/ 47 h 378"/>
                <a:gd name="T68" fmla="*/ 39 w 243"/>
                <a:gd name="T69" fmla="*/ 72 h 378"/>
                <a:gd name="T70" fmla="*/ 15 w 243"/>
                <a:gd name="T71" fmla="*/ 59 h 378"/>
                <a:gd name="T72" fmla="*/ 16 w 243"/>
                <a:gd name="T73" fmla="*/ 47 h 378"/>
                <a:gd name="T74" fmla="*/ 16 w 243"/>
                <a:gd name="T75" fmla="*/ 47 h 378"/>
                <a:gd name="T76" fmla="*/ 16 w 243"/>
                <a:gd name="T77" fmla="*/ 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3"/>
                <a:gd name="T118" fmla="*/ 0 h 378"/>
                <a:gd name="T119" fmla="*/ 243 w 243"/>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3" h="378">
                  <a:moveTo>
                    <a:pt x="16" y="71"/>
                  </a:moveTo>
                  <a:lnTo>
                    <a:pt x="0" y="87"/>
                  </a:lnTo>
                  <a:lnTo>
                    <a:pt x="10" y="116"/>
                  </a:lnTo>
                  <a:lnTo>
                    <a:pt x="5" y="123"/>
                  </a:lnTo>
                  <a:lnTo>
                    <a:pt x="26" y="140"/>
                  </a:lnTo>
                  <a:lnTo>
                    <a:pt x="53" y="179"/>
                  </a:lnTo>
                  <a:lnTo>
                    <a:pt x="115" y="304"/>
                  </a:lnTo>
                  <a:lnTo>
                    <a:pt x="218" y="377"/>
                  </a:lnTo>
                  <a:lnTo>
                    <a:pt x="234" y="362"/>
                  </a:lnTo>
                  <a:lnTo>
                    <a:pt x="242" y="341"/>
                  </a:lnTo>
                  <a:lnTo>
                    <a:pt x="233" y="324"/>
                  </a:lnTo>
                  <a:lnTo>
                    <a:pt x="239" y="255"/>
                  </a:lnTo>
                  <a:lnTo>
                    <a:pt x="219" y="224"/>
                  </a:lnTo>
                  <a:lnTo>
                    <a:pt x="204" y="224"/>
                  </a:lnTo>
                  <a:lnTo>
                    <a:pt x="199" y="193"/>
                  </a:lnTo>
                  <a:lnTo>
                    <a:pt x="178" y="206"/>
                  </a:lnTo>
                  <a:lnTo>
                    <a:pt x="158" y="191"/>
                  </a:lnTo>
                  <a:lnTo>
                    <a:pt x="159" y="184"/>
                  </a:lnTo>
                  <a:lnTo>
                    <a:pt x="142" y="158"/>
                  </a:lnTo>
                  <a:lnTo>
                    <a:pt x="153" y="120"/>
                  </a:lnTo>
                  <a:lnTo>
                    <a:pt x="167" y="101"/>
                  </a:lnTo>
                  <a:lnTo>
                    <a:pt x="208" y="85"/>
                  </a:lnTo>
                  <a:lnTo>
                    <a:pt x="196" y="73"/>
                  </a:lnTo>
                  <a:lnTo>
                    <a:pt x="206" y="60"/>
                  </a:lnTo>
                  <a:lnTo>
                    <a:pt x="202" y="54"/>
                  </a:lnTo>
                  <a:lnTo>
                    <a:pt x="191" y="47"/>
                  </a:lnTo>
                  <a:lnTo>
                    <a:pt x="151" y="50"/>
                  </a:lnTo>
                  <a:lnTo>
                    <a:pt x="140" y="27"/>
                  </a:lnTo>
                  <a:lnTo>
                    <a:pt x="108" y="0"/>
                  </a:lnTo>
                  <a:lnTo>
                    <a:pt x="104" y="5"/>
                  </a:lnTo>
                  <a:lnTo>
                    <a:pt x="110" y="16"/>
                  </a:lnTo>
                  <a:lnTo>
                    <a:pt x="101" y="34"/>
                  </a:lnTo>
                  <a:lnTo>
                    <a:pt x="89" y="50"/>
                  </a:lnTo>
                  <a:lnTo>
                    <a:pt x="62" y="63"/>
                  </a:lnTo>
                  <a:lnTo>
                    <a:pt x="39" y="103"/>
                  </a:lnTo>
                  <a:lnTo>
                    <a:pt x="15" y="90"/>
                  </a:lnTo>
                  <a:lnTo>
                    <a:pt x="16" y="7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6" name="Freeform 342"/>
            <p:cNvSpPr>
              <a:spLocks noChangeAspect="1"/>
            </p:cNvSpPr>
            <p:nvPr/>
          </p:nvSpPr>
          <p:spPr bwMode="auto">
            <a:xfrm>
              <a:off x="1058" y="2470"/>
              <a:ext cx="106" cy="131"/>
            </a:xfrm>
            <a:custGeom>
              <a:avLst/>
              <a:gdLst>
                <a:gd name="T0" fmla="*/ 10 w 105"/>
                <a:gd name="T1" fmla="*/ 68 h 132"/>
                <a:gd name="T2" fmla="*/ 9 w 105"/>
                <a:gd name="T3" fmla="*/ 87 h 132"/>
                <a:gd name="T4" fmla="*/ 33 w 105"/>
                <a:gd name="T5" fmla="*/ 100 h 132"/>
                <a:gd name="T6" fmla="*/ 87 w 105"/>
                <a:gd name="T7" fmla="*/ 66 h 132"/>
                <a:gd name="T8" fmla="*/ 114 w 105"/>
                <a:gd name="T9" fmla="*/ 66 h 132"/>
                <a:gd name="T10" fmla="*/ 126 w 105"/>
                <a:gd name="T11" fmla="*/ 62 h 132"/>
                <a:gd name="T12" fmla="*/ 135 w 105"/>
                <a:gd name="T13" fmla="*/ 44 h 132"/>
                <a:gd name="T14" fmla="*/ 129 w 105"/>
                <a:gd name="T15" fmla="*/ 33 h 132"/>
                <a:gd name="T16" fmla="*/ 133 w 105"/>
                <a:gd name="T17" fmla="*/ 28 h 132"/>
                <a:gd name="T18" fmla="*/ 123 w 105"/>
                <a:gd name="T19" fmla="*/ 22 h 132"/>
                <a:gd name="T20" fmla="*/ 99 w 105"/>
                <a:gd name="T21" fmla="*/ 25 h 132"/>
                <a:gd name="T22" fmla="*/ 38 w 105"/>
                <a:gd name="T23" fmla="*/ 0 h 132"/>
                <a:gd name="T24" fmla="*/ 18 w 105"/>
                <a:gd name="T25" fmla="*/ 13 h 132"/>
                <a:gd name="T26" fmla="*/ 15 w 105"/>
                <a:gd name="T27" fmla="*/ 27 h 132"/>
                <a:gd name="T28" fmla="*/ 7 w 105"/>
                <a:gd name="T29" fmla="*/ 33 h 132"/>
                <a:gd name="T30" fmla="*/ 7 w 105"/>
                <a:gd name="T31" fmla="*/ 43 h 132"/>
                <a:gd name="T32" fmla="*/ 0 w 105"/>
                <a:gd name="T33" fmla="*/ 48 h 132"/>
                <a:gd name="T34" fmla="*/ 0 w 105"/>
                <a:gd name="T35" fmla="*/ 66 h 132"/>
                <a:gd name="T36" fmla="*/ 15 w 105"/>
                <a:gd name="T37" fmla="*/ 66 h 132"/>
                <a:gd name="T38" fmla="*/ 16 w 105"/>
                <a:gd name="T39" fmla="*/ 66 h 132"/>
                <a:gd name="T40" fmla="*/ 24 w 105"/>
                <a:gd name="T41" fmla="*/ 66 h 132"/>
                <a:gd name="T42" fmla="*/ 19 w 105"/>
                <a:gd name="T43" fmla="*/ 66 h 132"/>
                <a:gd name="T44" fmla="*/ 10 w 105"/>
                <a:gd name="T45" fmla="*/ 68 h 132"/>
                <a:gd name="T46" fmla="*/ 10 w 105"/>
                <a:gd name="T47" fmla="*/ 68 h 132"/>
                <a:gd name="T48" fmla="*/ 10 w 105"/>
                <a:gd name="T49" fmla="*/ 68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132"/>
                <a:gd name="T77" fmla="*/ 105 w 105"/>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132">
                  <a:moveTo>
                    <a:pt x="10" y="99"/>
                  </a:moveTo>
                  <a:lnTo>
                    <a:pt x="9" y="118"/>
                  </a:lnTo>
                  <a:lnTo>
                    <a:pt x="33" y="131"/>
                  </a:lnTo>
                  <a:lnTo>
                    <a:pt x="56" y="91"/>
                  </a:lnTo>
                  <a:lnTo>
                    <a:pt x="83" y="78"/>
                  </a:lnTo>
                  <a:lnTo>
                    <a:pt x="95" y="62"/>
                  </a:lnTo>
                  <a:lnTo>
                    <a:pt x="104" y="44"/>
                  </a:lnTo>
                  <a:lnTo>
                    <a:pt x="98" y="33"/>
                  </a:lnTo>
                  <a:lnTo>
                    <a:pt x="102" y="28"/>
                  </a:lnTo>
                  <a:lnTo>
                    <a:pt x="92" y="22"/>
                  </a:lnTo>
                  <a:lnTo>
                    <a:pt x="68" y="25"/>
                  </a:lnTo>
                  <a:lnTo>
                    <a:pt x="38" y="0"/>
                  </a:lnTo>
                  <a:lnTo>
                    <a:pt x="18" y="13"/>
                  </a:lnTo>
                  <a:lnTo>
                    <a:pt x="15" y="27"/>
                  </a:lnTo>
                  <a:lnTo>
                    <a:pt x="7" y="33"/>
                  </a:lnTo>
                  <a:lnTo>
                    <a:pt x="7" y="43"/>
                  </a:lnTo>
                  <a:lnTo>
                    <a:pt x="0" y="48"/>
                  </a:lnTo>
                  <a:lnTo>
                    <a:pt x="0" y="75"/>
                  </a:lnTo>
                  <a:lnTo>
                    <a:pt x="15" y="89"/>
                  </a:lnTo>
                  <a:lnTo>
                    <a:pt x="16" y="78"/>
                  </a:lnTo>
                  <a:lnTo>
                    <a:pt x="24" y="78"/>
                  </a:lnTo>
                  <a:lnTo>
                    <a:pt x="19" y="95"/>
                  </a:lnTo>
                  <a:lnTo>
                    <a:pt x="10" y="9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7" name="Freeform 343"/>
            <p:cNvSpPr>
              <a:spLocks noChangeAspect="1"/>
            </p:cNvSpPr>
            <p:nvPr/>
          </p:nvSpPr>
          <p:spPr bwMode="auto">
            <a:xfrm>
              <a:off x="1095" y="2241"/>
              <a:ext cx="226" cy="342"/>
            </a:xfrm>
            <a:custGeom>
              <a:avLst/>
              <a:gdLst>
                <a:gd name="T0" fmla="*/ 2 w 222"/>
                <a:gd name="T1" fmla="*/ 151 h 347"/>
                <a:gd name="T2" fmla="*/ 0 w 222"/>
                <a:gd name="T3" fmla="*/ 145 h 347"/>
                <a:gd name="T4" fmla="*/ 8 w 222"/>
                <a:gd name="T5" fmla="*/ 144 h 347"/>
                <a:gd name="T6" fmla="*/ 12 w 222"/>
                <a:gd name="T7" fmla="*/ 131 h 347"/>
                <a:gd name="T8" fmla="*/ 23 w 222"/>
                <a:gd name="T9" fmla="*/ 131 h 347"/>
                <a:gd name="T10" fmla="*/ 65 w 222"/>
                <a:gd name="T11" fmla="*/ 118 h 347"/>
                <a:gd name="T12" fmla="*/ 59 w 222"/>
                <a:gd name="T13" fmla="*/ 113 h 347"/>
                <a:gd name="T14" fmla="*/ 63 w 222"/>
                <a:gd name="T15" fmla="*/ 82 h 347"/>
                <a:gd name="T16" fmla="*/ 23 w 222"/>
                <a:gd name="T17" fmla="*/ 75 h 347"/>
                <a:gd name="T18" fmla="*/ 68 w 222"/>
                <a:gd name="T19" fmla="*/ 62 h 347"/>
                <a:gd name="T20" fmla="*/ 65 w 222"/>
                <a:gd name="T21" fmla="*/ 51 h 347"/>
                <a:gd name="T22" fmla="*/ 75 w 222"/>
                <a:gd name="T23" fmla="*/ 66 h 347"/>
                <a:gd name="T24" fmla="*/ 78 w 222"/>
                <a:gd name="T25" fmla="*/ 51 h 347"/>
                <a:gd name="T26" fmla="*/ 114 w 222"/>
                <a:gd name="T27" fmla="*/ 34 h 347"/>
                <a:gd name="T28" fmla="*/ 130 w 222"/>
                <a:gd name="T29" fmla="*/ 34 h 347"/>
                <a:gd name="T30" fmla="*/ 161 w 222"/>
                <a:gd name="T31" fmla="*/ 32 h 347"/>
                <a:gd name="T32" fmla="*/ 167 w 222"/>
                <a:gd name="T33" fmla="*/ 25 h 347"/>
                <a:gd name="T34" fmla="*/ 187 w 222"/>
                <a:gd name="T35" fmla="*/ 28 h 347"/>
                <a:gd name="T36" fmla="*/ 251 w 222"/>
                <a:gd name="T37" fmla="*/ 0 h 347"/>
                <a:gd name="T38" fmla="*/ 266 w 222"/>
                <a:gd name="T39" fmla="*/ 8 h 347"/>
                <a:gd name="T40" fmla="*/ 244 w 222"/>
                <a:gd name="T41" fmla="*/ 21 h 347"/>
                <a:gd name="T42" fmla="*/ 244 w 222"/>
                <a:gd name="T43" fmla="*/ 22 h 347"/>
                <a:gd name="T44" fmla="*/ 217 w 222"/>
                <a:gd name="T45" fmla="*/ 32 h 347"/>
                <a:gd name="T46" fmla="*/ 190 w 222"/>
                <a:gd name="T47" fmla="*/ 34 h 347"/>
                <a:gd name="T48" fmla="*/ 216 w 222"/>
                <a:gd name="T49" fmla="*/ 60 h 347"/>
                <a:gd name="T50" fmla="*/ 216 w 222"/>
                <a:gd name="T51" fmla="*/ 73 h 347"/>
                <a:gd name="T52" fmla="*/ 236 w 222"/>
                <a:gd name="T53" fmla="*/ 77 h 347"/>
                <a:gd name="T54" fmla="*/ 287 w 222"/>
                <a:gd name="T55" fmla="*/ 78 h 347"/>
                <a:gd name="T56" fmla="*/ 314 w 222"/>
                <a:gd name="T57" fmla="*/ 87 h 347"/>
                <a:gd name="T58" fmla="*/ 373 w 222"/>
                <a:gd name="T59" fmla="*/ 87 h 347"/>
                <a:gd name="T60" fmla="*/ 358 w 222"/>
                <a:gd name="T61" fmla="*/ 103 h 347"/>
                <a:gd name="T62" fmla="*/ 373 w 222"/>
                <a:gd name="T63" fmla="*/ 123 h 347"/>
                <a:gd name="T64" fmla="*/ 358 w 222"/>
                <a:gd name="T65" fmla="*/ 129 h 347"/>
                <a:gd name="T66" fmla="*/ 383 w 222"/>
                <a:gd name="T67" fmla="*/ 151 h 347"/>
                <a:gd name="T68" fmla="*/ 383 w 222"/>
                <a:gd name="T69" fmla="*/ 151 h 347"/>
                <a:gd name="T70" fmla="*/ 364 w 222"/>
                <a:gd name="T71" fmla="*/ 143 h 347"/>
                <a:gd name="T72" fmla="*/ 292 w 222"/>
                <a:gd name="T73" fmla="*/ 145 h 347"/>
                <a:gd name="T74" fmla="*/ 288 w 222"/>
                <a:gd name="T75" fmla="*/ 153 h 347"/>
                <a:gd name="T76" fmla="*/ 312 w 222"/>
                <a:gd name="T77" fmla="*/ 159 h 347"/>
                <a:gd name="T78" fmla="*/ 283 w 222"/>
                <a:gd name="T79" fmla="*/ 162 h 347"/>
                <a:gd name="T80" fmla="*/ 301 w 222"/>
                <a:gd name="T81" fmla="*/ 183 h 347"/>
                <a:gd name="T82" fmla="*/ 287 w 222"/>
                <a:gd name="T83" fmla="*/ 221 h 347"/>
                <a:gd name="T84" fmla="*/ 267 w 222"/>
                <a:gd name="T85" fmla="*/ 214 h 347"/>
                <a:gd name="T86" fmla="*/ 283 w 222"/>
                <a:gd name="T87" fmla="*/ 206 h 347"/>
                <a:gd name="T88" fmla="*/ 277 w 222"/>
                <a:gd name="T89" fmla="*/ 203 h 347"/>
                <a:gd name="T90" fmla="*/ 258 w 222"/>
                <a:gd name="T91" fmla="*/ 198 h 347"/>
                <a:gd name="T92" fmla="*/ 187 w 222"/>
                <a:gd name="T93" fmla="*/ 200 h 347"/>
                <a:gd name="T94" fmla="*/ 170 w 222"/>
                <a:gd name="T95" fmla="*/ 183 h 347"/>
                <a:gd name="T96" fmla="*/ 110 w 222"/>
                <a:gd name="T97" fmla="*/ 166 h 347"/>
                <a:gd name="T98" fmla="*/ 90 w 222"/>
                <a:gd name="T99" fmla="*/ 163 h 347"/>
                <a:gd name="T100" fmla="*/ 63 w 222"/>
                <a:gd name="T101" fmla="*/ 165 h 347"/>
                <a:gd name="T102" fmla="*/ 2 w 222"/>
                <a:gd name="T103" fmla="*/ 151 h 347"/>
                <a:gd name="T104" fmla="*/ 2 w 222"/>
                <a:gd name="T105" fmla="*/ 151 h 347"/>
                <a:gd name="T106" fmla="*/ 2 w 222"/>
                <a:gd name="T107" fmla="*/ 151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347"/>
                <a:gd name="T164" fmla="*/ 222 w 222"/>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347">
                  <a:moveTo>
                    <a:pt x="2" y="233"/>
                  </a:moveTo>
                  <a:lnTo>
                    <a:pt x="0" y="224"/>
                  </a:lnTo>
                  <a:lnTo>
                    <a:pt x="8" y="223"/>
                  </a:lnTo>
                  <a:lnTo>
                    <a:pt x="12" y="204"/>
                  </a:lnTo>
                  <a:lnTo>
                    <a:pt x="23" y="204"/>
                  </a:lnTo>
                  <a:lnTo>
                    <a:pt x="34" y="184"/>
                  </a:lnTo>
                  <a:lnTo>
                    <a:pt x="28" y="176"/>
                  </a:lnTo>
                  <a:lnTo>
                    <a:pt x="32" y="122"/>
                  </a:lnTo>
                  <a:lnTo>
                    <a:pt x="23" y="108"/>
                  </a:lnTo>
                  <a:lnTo>
                    <a:pt x="37" y="93"/>
                  </a:lnTo>
                  <a:lnTo>
                    <a:pt x="34" y="82"/>
                  </a:lnTo>
                  <a:lnTo>
                    <a:pt x="44" y="97"/>
                  </a:lnTo>
                  <a:lnTo>
                    <a:pt x="47" y="82"/>
                  </a:lnTo>
                  <a:lnTo>
                    <a:pt x="68" y="62"/>
                  </a:lnTo>
                  <a:lnTo>
                    <a:pt x="76" y="34"/>
                  </a:lnTo>
                  <a:lnTo>
                    <a:pt x="92" y="32"/>
                  </a:lnTo>
                  <a:lnTo>
                    <a:pt x="96" y="25"/>
                  </a:lnTo>
                  <a:lnTo>
                    <a:pt x="109" y="28"/>
                  </a:lnTo>
                  <a:lnTo>
                    <a:pt x="144" y="0"/>
                  </a:lnTo>
                  <a:lnTo>
                    <a:pt x="153" y="8"/>
                  </a:lnTo>
                  <a:lnTo>
                    <a:pt x="139" y="21"/>
                  </a:lnTo>
                  <a:lnTo>
                    <a:pt x="139" y="22"/>
                  </a:lnTo>
                  <a:lnTo>
                    <a:pt x="126" y="32"/>
                  </a:lnTo>
                  <a:lnTo>
                    <a:pt x="111" y="64"/>
                  </a:lnTo>
                  <a:lnTo>
                    <a:pt x="125" y="91"/>
                  </a:lnTo>
                  <a:lnTo>
                    <a:pt x="125" y="105"/>
                  </a:lnTo>
                  <a:lnTo>
                    <a:pt x="135" y="113"/>
                  </a:lnTo>
                  <a:lnTo>
                    <a:pt x="166" y="114"/>
                  </a:lnTo>
                  <a:lnTo>
                    <a:pt x="182" y="133"/>
                  </a:lnTo>
                  <a:lnTo>
                    <a:pt x="215" y="132"/>
                  </a:lnTo>
                  <a:lnTo>
                    <a:pt x="206" y="164"/>
                  </a:lnTo>
                  <a:lnTo>
                    <a:pt x="215" y="192"/>
                  </a:lnTo>
                  <a:lnTo>
                    <a:pt x="206" y="200"/>
                  </a:lnTo>
                  <a:lnTo>
                    <a:pt x="221" y="233"/>
                  </a:lnTo>
                  <a:lnTo>
                    <a:pt x="210" y="222"/>
                  </a:lnTo>
                  <a:lnTo>
                    <a:pt x="169" y="224"/>
                  </a:lnTo>
                  <a:lnTo>
                    <a:pt x="167" y="236"/>
                  </a:lnTo>
                  <a:lnTo>
                    <a:pt x="180" y="247"/>
                  </a:lnTo>
                  <a:lnTo>
                    <a:pt x="164" y="253"/>
                  </a:lnTo>
                  <a:lnTo>
                    <a:pt x="174" y="288"/>
                  </a:lnTo>
                  <a:lnTo>
                    <a:pt x="166" y="346"/>
                  </a:lnTo>
                  <a:lnTo>
                    <a:pt x="154" y="334"/>
                  </a:lnTo>
                  <a:lnTo>
                    <a:pt x="164" y="321"/>
                  </a:lnTo>
                  <a:lnTo>
                    <a:pt x="160" y="315"/>
                  </a:lnTo>
                  <a:lnTo>
                    <a:pt x="149" y="308"/>
                  </a:lnTo>
                  <a:lnTo>
                    <a:pt x="109" y="311"/>
                  </a:lnTo>
                  <a:lnTo>
                    <a:pt x="98" y="288"/>
                  </a:lnTo>
                  <a:lnTo>
                    <a:pt x="66" y="261"/>
                  </a:lnTo>
                  <a:lnTo>
                    <a:pt x="56" y="255"/>
                  </a:lnTo>
                  <a:lnTo>
                    <a:pt x="32" y="258"/>
                  </a:lnTo>
                  <a:lnTo>
                    <a:pt x="2" y="23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8" name="Freeform 344"/>
            <p:cNvSpPr>
              <a:spLocks noChangeAspect="1"/>
            </p:cNvSpPr>
            <p:nvPr/>
          </p:nvSpPr>
          <p:spPr bwMode="auto">
            <a:xfrm>
              <a:off x="1208" y="2247"/>
              <a:ext cx="247" cy="234"/>
            </a:xfrm>
            <a:custGeom>
              <a:avLst/>
              <a:gdLst>
                <a:gd name="T0" fmla="*/ 353 w 244"/>
                <a:gd name="T1" fmla="*/ 49 h 237"/>
                <a:gd name="T2" fmla="*/ 333 w 244"/>
                <a:gd name="T3" fmla="*/ 60 h 237"/>
                <a:gd name="T4" fmla="*/ 329 w 244"/>
                <a:gd name="T5" fmla="*/ 74 h 237"/>
                <a:gd name="T6" fmla="*/ 337 w 244"/>
                <a:gd name="T7" fmla="*/ 76 h 237"/>
                <a:gd name="T8" fmla="*/ 323 w 244"/>
                <a:gd name="T9" fmla="*/ 83 h 237"/>
                <a:gd name="T10" fmla="*/ 318 w 244"/>
                <a:gd name="T11" fmla="*/ 92 h 237"/>
                <a:gd name="T12" fmla="*/ 333 w 244"/>
                <a:gd name="T13" fmla="*/ 100 h 237"/>
                <a:gd name="T14" fmla="*/ 326 w 244"/>
                <a:gd name="T15" fmla="*/ 106 h 237"/>
                <a:gd name="T16" fmla="*/ 264 w 244"/>
                <a:gd name="T17" fmla="*/ 114 h 237"/>
                <a:gd name="T18" fmla="*/ 217 w 244"/>
                <a:gd name="T19" fmla="*/ 112 h 237"/>
                <a:gd name="T20" fmla="*/ 231 w 244"/>
                <a:gd name="T21" fmla="*/ 117 h 237"/>
                <a:gd name="T22" fmla="*/ 231 w 244"/>
                <a:gd name="T23" fmla="*/ 135 h 237"/>
                <a:gd name="T24" fmla="*/ 252 w 244"/>
                <a:gd name="T25" fmla="*/ 142 h 237"/>
                <a:gd name="T26" fmla="*/ 193 w 244"/>
                <a:gd name="T27" fmla="*/ 161 h 237"/>
                <a:gd name="T28" fmla="*/ 178 w 244"/>
                <a:gd name="T29" fmla="*/ 161 h 237"/>
                <a:gd name="T30" fmla="*/ 160 w 244"/>
                <a:gd name="T31" fmla="*/ 154 h 237"/>
                <a:gd name="T32" fmla="*/ 160 w 244"/>
                <a:gd name="T33" fmla="*/ 154 h 237"/>
                <a:gd name="T34" fmla="*/ 130 w 244"/>
                <a:gd name="T35" fmla="*/ 131 h 237"/>
                <a:gd name="T36" fmla="*/ 148 w 244"/>
                <a:gd name="T37" fmla="*/ 123 h 237"/>
                <a:gd name="T38" fmla="*/ 130 w 244"/>
                <a:gd name="T39" fmla="*/ 106 h 237"/>
                <a:gd name="T40" fmla="*/ 148 w 244"/>
                <a:gd name="T41" fmla="*/ 90 h 237"/>
                <a:gd name="T42" fmla="*/ 102 w 244"/>
                <a:gd name="T43" fmla="*/ 91 h 237"/>
                <a:gd name="T44" fmla="*/ 86 w 244"/>
                <a:gd name="T45" fmla="*/ 76 h 237"/>
                <a:gd name="T46" fmla="*/ 24 w 244"/>
                <a:gd name="T47" fmla="*/ 75 h 237"/>
                <a:gd name="T48" fmla="*/ 14 w 244"/>
                <a:gd name="T49" fmla="*/ 67 h 237"/>
                <a:gd name="T50" fmla="*/ 14 w 244"/>
                <a:gd name="T51" fmla="*/ 53 h 237"/>
                <a:gd name="T52" fmla="*/ 0 w 244"/>
                <a:gd name="T53" fmla="*/ 39 h 237"/>
                <a:gd name="T54" fmla="*/ 15 w 244"/>
                <a:gd name="T55" fmla="*/ 25 h 237"/>
                <a:gd name="T56" fmla="*/ 28 w 244"/>
                <a:gd name="T57" fmla="*/ 15 h 237"/>
                <a:gd name="T58" fmla="*/ 28 w 244"/>
                <a:gd name="T59" fmla="*/ 14 h 237"/>
                <a:gd name="T60" fmla="*/ 34 w 244"/>
                <a:gd name="T61" fmla="*/ 33 h 237"/>
                <a:gd name="T62" fmla="*/ 23 w 244"/>
                <a:gd name="T63" fmla="*/ 39 h 237"/>
                <a:gd name="T64" fmla="*/ 29 w 244"/>
                <a:gd name="T65" fmla="*/ 39 h 237"/>
                <a:gd name="T66" fmla="*/ 39 w 244"/>
                <a:gd name="T67" fmla="*/ 39 h 237"/>
                <a:gd name="T68" fmla="*/ 35 w 244"/>
                <a:gd name="T69" fmla="*/ 25 h 237"/>
                <a:gd name="T70" fmla="*/ 90 w 244"/>
                <a:gd name="T71" fmla="*/ 14 h 237"/>
                <a:gd name="T72" fmla="*/ 87 w 244"/>
                <a:gd name="T73" fmla="*/ 5 h 237"/>
                <a:gd name="T74" fmla="*/ 96 w 244"/>
                <a:gd name="T75" fmla="*/ 0 h 237"/>
                <a:gd name="T76" fmla="*/ 97 w 244"/>
                <a:gd name="T77" fmla="*/ 14 h 237"/>
                <a:gd name="T78" fmla="*/ 122 w 244"/>
                <a:gd name="T79" fmla="*/ 21 h 237"/>
                <a:gd name="T80" fmla="*/ 130 w 244"/>
                <a:gd name="T81" fmla="*/ 36 h 237"/>
                <a:gd name="T82" fmla="*/ 193 w 244"/>
                <a:gd name="T83" fmla="*/ 33 h 237"/>
                <a:gd name="T84" fmla="*/ 217 w 244"/>
                <a:gd name="T85" fmla="*/ 39 h 237"/>
                <a:gd name="T86" fmla="*/ 244 w 244"/>
                <a:gd name="T87" fmla="*/ 31 h 237"/>
                <a:gd name="T88" fmla="*/ 298 w 244"/>
                <a:gd name="T89" fmla="*/ 31 h 237"/>
                <a:gd name="T90" fmla="*/ 274 w 244"/>
                <a:gd name="T91" fmla="*/ 34 h 237"/>
                <a:gd name="T92" fmla="*/ 294 w 244"/>
                <a:gd name="T93" fmla="*/ 39 h 237"/>
                <a:gd name="T94" fmla="*/ 326 w 244"/>
                <a:gd name="T95" fmla="*/ 39 h 237"/>
                <a:gd name="T96" fmla="*/ 326 w 244"/>
                <a:gd name="T97" fmla="*/ 47 h 237"/>
                <a:gd name="T98" fmla="*/ 345 w 244"/>
                <a:gd name="T99" fmla="*/ 44 h 237"/>
                <a:gd name="T100" fmla="*/ 353 w 244"/>
                <a:gd name="T101" fmla="*/ 49 h 237"/>
                <a:gd name="T102" fmla="*/ 353 w 244"/>
                <a:gd name="T103" fmla="*/ 49 h 237"/>
                <a:gd name="T104" fmla="*/ 353 w 244"/>
                <a:gd name="T105" fmla="*/ 49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37"/>
                <a:gd name="T161" fmla="*/ 244 w 244"/>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37">
                  <a:moveTo>
                    <a:pt x="243" y="80"/>
                  </a:moveTo>
                  <a:lnTo>
                    <a:pt x="228" y="91"/>
                  </a:lnTo>
                  <a:lnTo>
                    <a:pt x="225" y="105"/>
                  </a:lnTo>
                  <a:lnTo>
                    <a:pt x="231" y="107"/>
                  </a:lnTo>
                  <a:lnTo>
                    <a:pt x="221" y="114"/>
                  </a:lnTo>
                  <a:lnTo>
                    <a:pt x="217" y="129"/>
                  </a:lnTo>
                  <a:lnTo>
                    <a:pt x="228" y="144"/>
                  </a:lnTo>
                  <a:lnTo>
                    <a:pt x="223" y="157"/>
                  </a:lnTo>
                  <a:lnTo>
                    <a:pt x="182" y="172"/>
                  </a:lnTo>
                  <a:lnTo>
                    <a:pt x="151" y="168"/>
                  </a:lnTo>
                  <a:lnTo>
                    <a:pt x="160" y="178"/>
                  </a:lnTo>
                  <a:lnTo>
                    <a:pt x="160" y="197"/>
                  </a:lnTo>
                  <a:lnTo>
                    <a:pt x="174" y="208"/>
                  </a:lnTo>
                  <a:lnTo>
                    <a:pt x="131" y="236"/>
                  </a:lnTo>
                  <a:lnTo>
                    <a:pt x="119" y="236"/>
                  </a:lnTo>
                  <a:lnTo>
                    <a:pt x="110" y="226"/>
                  </a:lnTo>
                  <a:lnTo>
                    <a:pt x="95" y="193"/>
                  </a:lnTo>
                  <a:lnTo>
                    <a:pt x="104" y="185"/>
                  </a:lnTo>
                  <a:lnTo>
                    <a:pt x="95" y="157"/>
                  </a:lnTo>
                  <a:lnTo>
                    <a:pt x="104" y="125"/>
                  </a:lnTo>
                  <a:lnTo>
                    <a:pt x="71" y="126"/>
                  </a:lnTo>
                  <a:lnTo>
                    <a:pt x="55" y="107"/>
                  </a:lnTo>
                  <a:lnTo>
                    <a:pt x="24" y="106"/>
                  </a:lnTo>
                  <a:lnTo>
                    <a:pt x="14" y="98"/>
                  </a:lnTo>
                  <a:lnTo>
                    <a:pt x="14" y="84"/>
                  </a:lnTo>
                  <a:lnTo>
                    <a:pt x="0" y="57"/>
                  </a:lnTo>
                  <a:lnTo>
                    <a:pt x="15" y="25"/>
                  </a:lnTo>
                  <a:lnTo>
                    <a:pt x="28" y="15"/>
                  </a:lnTo>
                  <a:lnTo>
                    <a:pt x="28" y="14"/>
                  </a:lnTo>
                  <a:lnTo>
                    <a:pt x="34" y="33"/>
                  </a:lnTo>
                  <a:lnTo>
                    <a:pt x="23" y="50"/>
                  </a:lnTo>
                  <a:lnTo>
                    <a:pt x="29" y="67"/>
                  </a:lnTo>
                  <a:lnTo>
                    <a:pt x="39" y="61"/>
                  </a:lnTo>
                  <a:lnTo>
                    <a:pt x="35" y="25"/>
                  </a:lnTo>
                  <a:lnTo>
                    <a:pt x="59" y="14"/>
                  </a:lnTo>
                  <a:lnTo>
                    <a:pt x="56" y="5"/>
                  </a:lnTo>
                  <a:lnTo>
                    <a:pt x="65" y="0"/>
                  </a:lnTo>
                  <a:lnTo>
                    <a:pt x="66" y="14"/>
                  </a:lnTo>
                  <a:lnTo>
                    <a:pt x="91" y="21"/>
                  </a:lnTo>
                  <a:lnTo>
                    <a:pt x="95" y="36"/>
                  </a:lnTo>
                  <a:lnTo>
                    <a:pt x="131" y="33"/>
                  </a:lnTo>
                  <a:lnTo>
                    <a:pt x="151" y="42"/>
                  </a:lnTo>
                  <a:lnTo>
                    <a:pt x="169" y="31"/>
                  </a:lnTo>
                  <a:lnTo>
                    <a:pt x="203" y="31"/>
                  </a:lnTo>
                  <a:lnTo>
                    <a:pt x="189" y="34"/>
                  </a:lnTo>
                  <a:lnTo>
                    <a:pt x="201" y="50"/>
                  </a:lnTo>
                  <a:lnTo>
                    <a:pt x="223" y="55"/>
                  </a:lnTo>
                  <a:lnTo>
                    <a:pt x="223" y="78"/>
                  </a:lnTo>
                  <a:lnTo>
                    <a:pt x="237" y="75"/>
                  </a:lnTo>
                  <a:lnTo>
                    <a:pt x="243" y="8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49" name="Freeform 345"/>
            <p:cNvSpPr>
              <a:spLocks noChangeAspect="1"/>
            </p:cNvSpPr>
            <p:nvPr/>
          </p:nvSpPr>
          <p:spPr bwMode="auto">
            <a:xfrm>
              <a:off x="1553" y="2383"/>
              <a:ext cx="55" cy="75"/>
            </a:xfrm>
            <a:custGeom>
              <a:avLst/>
              <a:gdLst>
                <a:gd name="T0" fmla="*/ 87 w 54"/>
                <a:gd name="T1" fmla="*/ 30 h 75"/>
                <a:gd name="T2" fmla="*/ 26 w 54"/>
                <a:gd name="T3" fmla="*/ 67 h 75"/>
                <a:gd name="T4" fmla="*/ 10 w 54"/>
                <a:gd name="T5" fmla="*/ 74 h 75"/>
                <a:gd name="T6" fmla="*/ 0 w 54"/>
                <a:gd name="T7" fmla="*/ 67 h 75"/>
                <a:gd name="T8" fmla="*/ 9 w 54"/>
                <a:gd name="T9" fmla="*/ 40 h 75"/>
                <a:gd name="T10" fmla="*/ 2 w 54"/>
                <a:gd name="T11" fmla="*/ 13 h 75"/>
                <a:gd name="T12" fmla="*/ 9 w 54"/>
                <a:gd name="T13" fmla="*/ 0 h 75"/>
                <a:gd name="T14" fmla="*/ 87 w 54"/>
                <a:gd name="T15" fmla="*/ 30 h 75"/>
                <a:gd name="T16" fmla="*/ 87 w 54"/>
                <a:gd name="T17" fmla="*/ 30 h 75"/>
                <a:gd name="T18" fmla="*/ 87 w 54"/>
                <a:gd name="T19" fmla="*/ 3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5"/>
                <a:gd name="T32" fmla="*/ 54 w 5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5">
                  <a:moveTo>
                    <a:pt x="53" y="30"/>
                  </a:moveTo>
                  <a:lnTo>
                    <a:pt x="26" y="67"/>
                  </a:lnTo>
                  <a:lnTo>
                    <a:pt x="10" y="74"/>
                  </a:lnTo>
                  <a:lnTo>
                    <a:pt x="0" y="67"/>
                  </a:lnTo>
                  <a:lnTo>
                    <a:pt x="9" y="40"/>
                  </a:lnTo>
                  <a:lnTo>
                    <a:pt x="2" y="13"/>
                  </a:lnTo>
                  <a:lnTo>
                    <a:pt x="9" y="0"/>
                  </a:lnTo>
                  <a:lnTo>
                    <a:pt x="53" y="3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0" name="Freeform 346"/>
            <p:cNvSpPr>
              <a:spLocks noChangeAspect="1"/>
            </p:cNvSpPr>
            <p:nvPr/>
          </p:nvSpPr>
          <p:spPr bwMode="auto">
            <a:xfrm>
              <a:off x="1486" y="2375"/>
              <a:ext cx="77" cy="85"/>
            </a:xfrm>
            <a:custGeom>
              <a:avLst/>
              <a:gdLst>
                <a:gd name="T0" fmla="*/ 106 w 76"/>
                <a:gd name="T1" fmla="*/ 9 h 86"/>
                <a:gd name="T2" fmla="*/ 88 w 76"/>
                <a:gd name="T3" fmla="*/ 0 h 86"/>
                <a:gd name="T4" fmla="*/ 19 w 76"/>
                <a:gd name="T5" fmla="*/ 0 h 86"/>
                <a:gd name="T6" fmla="*/ 19 w 76"/>
                <a:gd name="T7" fmla="*/ 0 h 86"/>
                <a:gd name="T8" fmla="*/ 0 w 76"/>
                <a:gd name="T9" fmla="*/ 36 h 86"/>
                <a:gd name="T10" fmla="*/ 29 w 76"/>
                <a:gd name="T11" fmla="*/ 52 h 86"/>
                <a:gd name="T12" fmla="*/ 37 w 76"/>
                <a:gd name="T13" fmla="*/ 54 h 86"/>
                <a:gd name="T14" fmla="*/ 72 w 76"/>
                <a:gd name="T15" fmla="*/ 43 h 86"/>
                <a:gd name="T16" fmla="*/ 97 w 76"/>
                <a:gd name="T17" fmla="*/ 45 h 86"/>
                <a:gd name="T18" fmla="*/ 106 w 76"/>
                <a:gd name="T19" fmla="*/ 43 h 86"/>
                <a:gd name="T20" fmla="*/ 99 w 76"/>
                <a:gd name="T21" fmla="*/ 22 h 86"/>
                <a:gd name="T22" fmla="*/ 106 w 76"/>
                <a:gd name="T23" fmla="*/ 9 h 86"/>
                <a:gd name="T24" fmla="*/ 106 w 76"/>
                <a:gd name="T25" fmla="*/ 9 h 86"/>
                <a:gd name="T26" fmla="*/ 106 w 76"/>
                <a:gd name="T27" fmla="*/ 9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6"/>
                <a:gd name="T44" fmla="*/ 76 w 76"/>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6">
                  <a:moveTo>
                    <a:pt x="75" y="9"/>
                  </a:moveTo>
                  <a:lnTo>
                    <a:pt x="57" y="0"/>
                  </a:lnTo>
                  <a:lnTo>
                    <a:pt x="19" y="0"/>
                  </a:lnTo>
                  <a:lnTo>
                    <a:pt x="0" y="36"/>
                  </a:lnTo>
                  <a:lnTo>
                    <a:pt x="29" y="83"/>
                  </a:lnTo>
                  <a:lnTo>
                    <a:pt x="37" y="85"/>
                  </a:lnTo>
                  <a:lnTo>
                    <a:pt x="41" y="73"/>
                  </a:lnTo>
                  <a:lnTo>
                    <a:pt x="66" y="76"/>
                  </a:lnTo>
                  <a:lnTo>
                    <a:pt x="75" y="49"/>
                  </a:lnTo>
                  <a:lnTo>
                    <a:pt x="68" y="22"/>
                  </a:lnTo>
                  <a:lnTo>
                    <a:pt x="75" y="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1" name="Freeform 347"/>
            <p:cNvSpPr>
              <a:spLocks noChangeAspect="1"/>
            </p:cNvSpPr>
            <p:nvPr/>
          </p:nvSpPr>
          <p:spPr bwMode="auto">
            <a:xfrm>
              <a:off x="1274" y="2856"/>
              <a:ext cx="219" cy="738"/>
            </a:xfrm>
            <a:custGeom>
              <a:avLst/>
              <a:gdLst>
                <a:gd name="T0" fmla="*/ 16 w 216"/>
                <a:gd name="T1" fmla="*/ 0 h 748"/>
                <a:gd name="T2" fmla="*/ 67 w 216"/>
                <a:gd name="T3" fmla="*/ 37 h 748"/>
                <a:gd name="T4" fmla="*/ 103 w 216"/>
                <a:gd name="T5" fmla="*/ 80 h 748"/>
                <a:gd name="T6" fmla="*/ 85 w 216"/>
                <a:gd name="T7" fmla="*/ 99 h 748"/>
                <a:gd name="T8" fmla="*/ 79 w 216"/>
                <a:gd name="T9" fmla="*/ 149 h 748"/>
                <a:gd name="T10" fmla="*/ 100 w 216"/>
                <a:gd name="T11" fmla="*/ 226 h 748"/>
                <a:gd name="T12" fmla="*/ 101 w 216"/>
                <a:gd name="T13" fmla="*/ 253 h 748"/>
                <a:gd name="T14" fmla="*/ 110 w 216"/>
                <a:gd name="T15" fmla="*/ 289 h 748"/>
                <a:gd name="T16" fmla="*/ 132 w 216"/>
                <a:gd name="T17" fmla="*/ 333 h 748"/>
                <a:gd name="T18" fmla="*/ 167 w 216"/>
                <a:gd name="T19" fmla="*/ 368 h 748"/>
                <a:gd name="T20" fmla="*/ 173 w 216"/>
                <a:gd name="T21" fmla="*/ 374 h 748"/>
                <a:gd name="T22" fmla="*/ 198 w 216"/>
                <a:gd name="T23" fmla="*/ 440 h 748"/>
                <a:gd name="T24" fmla="*/ 232 w 216"/>
                <a:gd name="T25" fmla="*/ 451 h 748"/>
                <a:gd name="T26" fmla="*/ 324 w 216"/>
                <a:gd name="T27" fmla="*/ 472 h 748"/>
                <a:gd name="T28" fmla="*/ 326 w 216"/>
                <a:gd name="T29" fmla="*/ 474 h 748"/>
                <a:gd name="T30" fmla="*/ 313 w 216"/>
                <a:gd name="T31" fmla="*/ 491 h 748"/>
                <a:gd name="T32" fmla="*/ 284 w 216"/>
                <a:gd name="T33" fmla="*/ 486 h 748"/>
                <a:gd name="T34" fmla="*/ 298 w 216"/>
                <a:gd name="T35" fmla="*/ 479 h 748"/>
                <a:gd name="T36" fmla="*/ 276 w 216"/>
                <a:gd name="T37" fmla="*/ 486 h 748"/>
                <a:gd name="T38" fmla="*/ 208 w 216"/>
                <a:gd name="T39" fmla="*/ 474 h 748"/>
                <a:gd name="T40" fmla="*/ 186 w 216"/>
                <a:gd name="T41" fmla="*/ 466 h 748"/>
                <a:gd name="T42" fmla="*/ 202 w 216"/>
                <a:gd name="T43" fmla="*/ 462 h 748"/>
                <a:gd name="T44" fmla="*/ 192 w 216"/>
                <a:gd name="T45" fmla="*/ 460 h 748"/>
                <a:gd name="T46" fmla="*/ 175 w 216"/>
                <a:gd name="T47" fmla="*/ 451 h 748"/>
                <a:gd name="T48" fmla="*/ 174 w 216"/>
                <a:gd name="T49" fmla="*/ 443 h 748"/>
                <a:gd name="T50" fmla="*/ 160 w 216"/>
                <a:gd name="T51" fmla="*/ 442 h 748"/>
                <a:gd name="T52" fmla="*/ 114 w 216"/>
                <a:gd name="T53" fmla="*/ 418 h 748"/>
                <a:gd name="T54" fmla="*/ 126 w 216"/>
                <a:gd name="T55" fmla="*/ 412 h 748"/>
                <a:gd name="T56" fmla="*/ 142 w 216"/>
                <a:gd name="T57" fmla="*/ 400 h 748"/>
                <a:gd name="T58" fmla="*/ 100 w 216"/>
                <a:gd name="T59" fmla="*/ 401 h 748"/>
                <a:gd name="T60" fmla="*/ 105 w 216"/>
                <a:gd name="T61" fmla="*/ 391 h 748"/>
                <a:gd name="T62" fmla="*/ 107 w 216"/>
                <a:gd name="T63" fmla="*/ 386 h 748"/>
                <a:gd name="T64" fmla="*/ 101 w 216"/>
                <a:gd name="T65" fmla="*/ 360 h 748"/>
                <a:gd name="T66" fmla="*/ 112 w 216"/>
                <a:gd name="T67" fmla="*/ 376 h 748"/>
                <a:gd name="T68" fmla="*/ 126 w 216"/>
                <a:gd name="T69" fmla="*/ 359 h 748"/>
                <a:gd name="T70" fmla="*/ 97 w 216"/>
                <a:gd name="T71" fmla="*/ 328 h 748"/>
                <a:gd name="T72" fmla="*/ 89 w 216"/>
                <a:gd name="T73" fmla="*/ 331 h 748"/>
                <a:gd name="T74" fmla="*/ 78 w 216"/>
                <a:gd name="T75" fmla="*/ 301 h 748"/>
                <a:gd name="T76" fmla="*/ 26 w 216"/>
                <a:gd name="T77" fmla="*/ 269 h 748"/>
                <a:gd name="T78" fmla="*/ 70 w 216"/>
                <a:gd name="T79" fmla="*/ 223 h 748"/>
                <a:gd name="T80" fmla="*/ 22 w 216"/>
                <a:gd name="T81" fmla="*/ 181 h 748"/>
                <a:gd name="T82" fmla="*/ 16 w 216"/>
                <a:gd name="T83" fmla="*/ 159 h 748"/>
                <a:gd name="T84" fmla="*/ 14 w 216"/>
                <a:gd name="T85" fmla="*/ 82 h 748"/>
                <a:gd name="T86" fmla="*/ 0 w 216"/>
                <a:gd name="T87" fmla="*/ 15 h 748"/>
                <a:gd name="T88" fmla="*/ 0 w 216"/>
                <a:gd name="T89" fmla="*/ 15 h 7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
                <a:gd name="T136" fmla="*/ 0 h 748"/>
                <a:gd name="T137" fmla="*/ 216 w 216"/>
                <a:gd name="T138" fmla="*/ 748 h 7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 h="748">
                  <a:moveTo>
                    <a:pt x="0" y="15"/>
                  </a:moveTo>
                  <a:lnTo>
                    <a:pt x="16" y="0"/>
                  </a:lnTo>
                  <a:lnTo>
                    <a:pt x="37" y="35"/>
                  </a:lnTo>
                  <a:lnTo>
                    <a:pt x="36" y="53"/>
                  </a:lnTo>
                  <a:lnTo>
                    <a:pt x="59" y="111"/>
                  </a:lnTo>
                  <a:lnTo>
                    <a:pt x="72" y="111"/>
                  </a:lnTo>
                  <a:lnTo>
                    <a:pt x="72" y="136"/>
                  </a:lnTo>
                  <a:lnTo>
                    <a:pt x="54" y="148"/>
                  </a:lnTo>
                  <a:lnTo>
                    <a:pt x="62" y="190"/>
                  </a:lnTo>
                  <a:lnTo>
                    <a:pt x="48" y="224"/>
                  </a:lnTo>
                  <a:lnTo>
                    <a:pt x="44" y="285"/>
                  </a:lnTo>
                  <a:lnTo>
                    <a:pt x="69" y="340"/>
                  </a:lnTo>
                  <a:lnTo>
                    <a:pt x="66" y="369"/>
                  </a:lnTo>
                  <a:lnTo>
                    <a:pt x="70" y="385"/>
                  </a:lnTo>
                  <a:lnTo>
                    <a:pt x="65" y="400"/>
                  </a:lnTo>
                  <a:lnTo>
                    <a:pt x="78" y="438"/>
                  </a:lnTo>
                  <a:lnTo>
                    <a:pt x="79" y="489"/>
                  </a:lnTo>
                  <a:lnTo>
                    <a:pt x="89" y="508"/>
                  </a:lnTo>
                  <a:lnTo>
                    <a:pt x="91" y="526"/>
                  </a:lnTo>
                  <a:lnTo>
                    <a:pt x="107" y="557"/>
                  </a:lnTo>
                  <a:lnTo>
                    <a:pt x="118" y="566"/>
                  </a:lnTo>
                  <a:lnTo>
                    <a:pt x="111" y="566"/>
                  </a:lnTo>
                  <a:lnTo>
                    <a:pt x="129" y="604"/>
                  </a:lnTo>
                  <a:lnTo>
                    <a:pt x="130" y="667"/>
                  </a:lnTo>
                  <a:lnTo>
                    <a:pt x="138" y="685"/>
                  </a:lnTo>
                  <a:lnTo>
                    <a:pt x="153" y="684"/>
                  </a:lnTo>
                  <a:lnTo>
                    <a:pt x="174" y="712"/>
                  </a:lnTo>
                  <a:lnTo>
                    <a:pt x="213" y="715"/>
                  </a:lnTo>
                  <a:lnTo>
                    <a:pt x="215" y="720"/>
                  </a:lnTo>
                  <a:lnTo>
                    <a:pt x="200" y="727"/>
                  </a:lnTo>
                  <a:lnTo>
                    <a:pt x="205" y="745"/>
                  </a:lnTo>
                  <a:lnTo>
                    <a:pt x="202" y="747"/>
                  </a:lnTo>
                  <a:lnTo>
                    <a:pt x="183" y="739"/>
                  </a:lnTo>
                  <a:lnTo>
                    <a:pt x="194" y="733"/>
                  </a:lnTo>
                  <a:lnTo>
                    <a:pt x="194" y="727"/>
                  </a:lnTo>
                  <a:lnTo>
                    <a:pt x="187" y="727"/>
                  </a:lnTo>
                  <a:lnTo>
                    <a:pt x="178" y="739"/>
                  </a:lnTo>
                  <a:lnTo>
                    <a:pt x="140" y="713"/>
                  </a:lnTo>
                  <a:lnTo>
                    <a:pt x="137" y="719"/>
                  </a:lnTo>
                  <a:lnTo>
                    <a:pt x="127" y="715"/>
                  </a:lnTo>
                  <a:lnTo>
                    <a:pt x="122" y="705"/>
                  </a:lnTo>
                  <a:lnTo>
                    <a:pt x="133" y="707"/>
                  </a:lnTo>
                  <a:lnTo>
                    <a:pt x="133" y="701"/>
                  </a:lnTo>
                  <a:lnTo>
                    <a:pt x="126" y="692"/>
                  </a:lnTo>
                  <a:lnTo>
                    <a:pt x="126" y="697"/>
                  </a:lnTo>
                  <a:lnTo>
                    <a:pt x="116" y="703"/>
                  </a:lnTo>
                  <a:lnTo>
                    <a:pt x="113" y="684"/>
                  </a:lnTo>
                  <a:lnTo>
                    <a:pt x="120" y="685"/>
                  </a:lnTo>
                  <a:lnTo>
                    <a:pt x="112" y="671"/>
                  </a:lnTo>
                  <a:lnTo>
                    <a:pt x="107" y="685"/>
                  </a:lnTo>
                  <a:lnTo>
                    <a:pt x="103" y="669"/>
                  </a:lnTo>
                  <a:lnTo>
                    <a:pt x="95" y="668"/>
                  </a:lnTo>
                  <a:lnTo>
                    <a:pt x="80" y="633"/>
                  </a:lnTo>
                  <a:lnTo>
                    <a:pt x="79" y="627"/>
                  </a:lnTo>
                  <a:lnTo>
                    <a:pt x="86" y="625"/>
                  </a:lnTo>
                  <a:lnTo>
                    <a:pt x="96" y="637"/>
                  </a:lnTo>
                  <a:lnTo>
                    <a:pt x="94" y="607"/>
                  </a:lnTo>
                  <a:lnTo>
                    <a:pt x="74" y="603"/>
                  </a:lnTo>
                  <a:lnTo>
                    <a:pt x="69" y="608"/>
                  </a:lnTo>
                  <a:lnTo>
                    <a:pt x="66" y="602"/>
                  </a:lnTo>
                  <a:lnTo>
                    <a:pt x="74" y="593"/>
                  </a:lnTo>
                  <a:lnTo>
                    <a:pt x="68" y="587"/>
                  </a:lnTo>
                  <a:lnTo>
                    <a:pt x="76" y="586"/>
                  </a:lnTo>
                  <a:lnTo>
                    <a:pt x="66" y="552"/>
                  </a:lnTo>
                  <a:lnTo>
                    <a:pt x="70" y="545"/>
                  </a:lnTo>
                  <a:lnTo>
                    <a:pt x="78" y="552"/>
                  </a:lnTo>
                  <a:lnTo>
                    <a:pt x="79" y="568"/>
                  </a:lnTo>
                  <a:lnTo>
                    <a:pt x="87" y="581"/>
                  </a:lnTo>
                  <a:lnTo>
                    <a:pt x="86" y="544"/>
                  </a:lnTo>
                  <a:lnTo>
                    <a:pt x="74" y="501"/>
                  </a:lnTo>
                  <a:lnTo>
                    <a:pt x="66" y="498"/>
                  </a:lnTo>
                  <a:lnTo>
                    <a:pt x="66" y="504"/>
                  </a:lnTo>
                  <a:lnTo>
                    <a:pt x="58" y="503"/>
                  </a:lnTo>
                  <a:lnTo>
                    <a:pt x="48" y="488"/>
                  </a:lnTo>
                  <a:lnTo>
                    <a:pt x="47" y="456"/>
                  </a:lnTo>
                  <a:lnTo>
                    <a:pt x="26" y="420"/>
                  </a:lnTo>
                  <a:lnTo>
                    <a:pt x="26" y="408"/>
                  </a:lnTo>
                  <a:lnTo>
                    <a:pt x="34" y="408"/>
                  </a:lnTo>
                  <a:lnTo>
                    <a:pt x="39" y="335"/>
                  </a:lnTo>
                  <a:lnTo>
                    <a:pt x="37" y="312"/>
                  </a:lnTo>
                  <a:lnTo>
                    <a:pt x="22" y="275"/>
                  </a:lnTo>
                  <a:lnTo>
                    <a:pt x="26" y="259"/>
                  </a:lnTo>
                  <a:lnTo>
                    <a:pt x="16" y="239"/>
                  </a:lnTo>
                  <a:lnTo>
                    <a:pt x="23" y="183"/>
                  </a:lnTo>
                  <a:lnTo>
                    <a:pt x="14" y="114"/>
                  </a:lnTo>
                  <a:lnTo>
                    <a:pt x="16" y="83"/>
                  </a:lnTo>
                  <a:lnTo>
                    <a:pt x="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2" name="Freeform 348"/>
            <p:cNvSpPr>
              <a:spLocks noChangeAspect="1"/>
            </p:cNvSpPr>
            <p:nvPr/>
          </p:nvSpPr>
          <p:spPr bwMode="auto">
            <a:xfrm>
              <a:off x="1275" y="2697"/>
              <a:ext cx="236" cy="269"/>
            </a:xfrm>
            <a:custGeom>
              <a:avLst/>
              <a:gdLst>
                <a:gd name="T0" fmla="*/ 0 w 232"/>
                <a:gd name="T1" fmla="*/ 24 h 274"/>
                <a:gd name="T2" fmla="*/ 25 w 232"/>
                <a:gd name="T3" fmla="*/ 25 h 274"/>
                <a:gd name="T4" fmla="*/ 84 w 232"/>
                <a:gd name="T5" fmla="*/ 1 h 274"/>
                <a:gd name="T6" fmla="*/ 129 w 232"/>
                <a:gd name="T7" fmla="*/ 0 h 274"/>
                <a:gd name="T8" fmla="*/ 131 w 232"/>
                <a:gd name="T9" fmla="*/ 27 h 274"/>
                <a:gd name="T10" fmla="*/ 151 w 232"/>
                <a:gd name="T11" fmla="*/ 27 h 274"/>
                <a:gd name="T12" fmla="*/ 279 w 232"/>
                <a:gd name="T13" fmla="*/ 50 h 274"/>
                <a:gd name="T14" fmla="*/ 299 w 232"/>
                <a:gd name="T15" fmla="*/ 62 h 274"/>
                <a:gd name="T16" fmla="*/ 296 w 232"/>
                <a:gd name="T17" fmla="*/ 67 h 274"/>
                <a:gd name="T18" fmla="*/ 309 w 232"/>
                <a:gd name="T19" fmla="*/ 77 h 274"/>
                <a:gd name="T20" fmla="*/ 365 w 232"/>
                <a:gd name="T21" fmla="*/ 79 h 274"/>
                <a:gd name="T22" fmla="*/ 367 w 232"/>
                <a:gd name="T23" fmla="*/ 84 h 274"/>
                <a:gd name="T24" fmla="*/ 390 w 232"/>
                <a:gd name="T25" fmla="*/ 101 h 274"/>
                <a:gd name="T26" fmla="*/ 388 w 232"/>
                <a:gd name="T27" fmla="*/ 123 h 274"/>
                <a:gd name="T28" fmla="*/ 355 w 232"/>
                <a:gd name="T29" fmla="*/ 113 h 274"/>
                <a:gd name="T30" fmla="*/ 269 w 232"/>
                <a:gd name="T31" fmla="*/ 120 h 274"/>
                <a:gd name="T32" fmla="*/ 256 w 232"/>
                <a:gd name="T33" fmla="*/ 148 h 274"/>
                <a:gd name="T34" fmla="*/ 256 w 232"/>
                <a:gd name="T35" fmla="*/ 148 h 274"/>
                <a:gd name="T36" fmla="*/ 215 w 232"/>
                <a:gd name="T37" fmla="*/ 145 h 274"/>
                <a:gd name="T38" fmla="*/ 205 w 232"/>
                <a:gd name="T39" fmla="*/ 151 h 274"/>
                <a:gd name="T40" fmla="*/ 151 w 232"/>
                <a:gd name="T41" fmla="*/ 141 h 274"/>
                <a:gd name="T42" fmla="*/ 117 w 232"/>
                <a:gd name="T43" fmla="*/ 155 h 274"/>
                <a:gd name="T44" fmla="*/ 91 w 232"/>
                <a:gd name="T45" fmla="*/ 155 h 274"/>
                <a:gd name="T46" fmla="*/ 66 w 232"/>
                <a:gd name="T47" fmla="*/ 123 h 274"/>
                <a:gd name="T48" fmla="*/ 67 w 232"/>
                <a:gd name="T49" fmla="*/ 113 h 274"/>
                <a:gd name="T50" fmla="*/ 15 w 232"/>
                <a:gd name="T51" fmla="*/ 91 h 274"/>
                <a:gd name="T52" fmla="*/ 23 w 232"/>
                <a:gd name="T53" fmla="*/ 79 h 274"/>
                <a:gd name="T54" fmla="*/ 14 w 232"/>
                <a:gd name="T55" fmla="*/ 72 h 274"/>
                <a:gd name="T56" fmla="*/ 20 w 232"/>
                <a:gd name="T57" fmla="*/ 27 h 274"/>
                <a:gd name="T58" fmla="*/ 0 w 232"/>
                <a:gd name="T59" fmla="*/ 24 h 274"/>
                <a:gd name="T60" fmla="*/ 0 w 232"/>
                <a:gd name="T61" fmla="*/ 24 h 274"/>
                <a:gd name="T62" fmla="*/ 0 w 232"/>
                <a:gd name="T63" fmla="*/ 24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74"/>
                <a:gd name="T98" fmla="*/ 232 w 232"/>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74">
                  <a:moveTo>
                    <a:pt x="0" y="24"/>
                  </a:moveTo>
                  <a:lnTo>
                    <a:pt x="25" y="25"/>
                  </a:lnTo>
                  <a:lnTo>
                    <a:pt x="53" y="1"/>
                  </a:lnTo>
                  <a:lnTo>
                    <a:pt x="77" y="0"/>
                  </a:lnTo>
                  <a:lnTo>
                    <a:pt x="78" y="33"/>
                  </a:lnTo>
                  <a:lnTo>
                    <a:pt x="87" y="48"/>
                  </a:lnTo>
                  <a:lnTo>
                    <a:pt x="165" y="81"/>
                  </a:lnTo>
                  <a:lnTo>
                    <a:pt x="177" y="104"/>
                  </a:lnTo>
                  <a:lnTo>
                    <a:pt x="175" y="115"/>
                  </a:lnTo>
                  <a:lnTo>
                    <a:pt x="183" y="134"/>
                  </a:lnTo>
                  <a:lnTo>
                    <a:pt x="215" y="140"/>
                  </a:lnTo>
                  <a:lnTo>
                    <a:pt x="216" y="151"/>
                  </a:lnTo>
                  <a:lnTo>
                    <a:pt x="231" y="176"/>
                  </a:lnTo>
                  <a:lnTo>
                    <a:pt x="229" y="216"/>
                  </a:lnTo>
                  <a:lnTo>
                    <a:pt x="208" y="197"/>
                  </a:lnTo>
                  <a:lnTo>
                    <a:pt x="159" y="210"/>
                  </a:lnTo>
                  <a:lnTo>
                    <a:pt x="150" y="261"/>
                  </a:lnTo>
                  <a:lnTo>
                    <a:pt x="128" y="257"/>
                  </a:lnTo>
                  <a:lnTo>
                    <a:pt x="123" y="266"/>
                  </a:lnTo>
                  <a:lnTo>
                    <a:pt x="87" y="250"/>
                  </a:lnTo>
                  <a:lnTo>
                    <a:pt x="71" y="273"/>
                  </a:lnTo>
                  <a:lnTo>
                    <a:pt x="58" y="273"/>
                  </a:lnTo>
                  <a:lnTo>
                    <a:pt x="35" y="215"/>
                  </a:lnTo>
                  <a:lnTo>
                    <a:pt x="36" y="197"/>
                  </a:lnTo>
                  <a:lnTo>
                    <a:pt x="15" y="162"/>
                  </a:lnTo>
                  <a:lnTo>
                    <a:pt x="23" y="141"/>
                  </a:lnTo>
                  <a:lnTo>
                    <a:pt x="14" y="124"/>
                  </a:lnTo>
                  <a:lnTo>
                    <a:pt x="20" y="55"/>
                  </a:lnTo>
                  <a:lnTo>
                    <a:pt x="0" y="2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3" name="Freeform 349"/>
            <p:cNvSpPr>
              <a:spLocks noChangeAspect="1"/>
            </p:cNvSpPr>
            <p:nvPr/>
          </p:nvSpPr>
          <p:spPr bwMode="auto">
            <a:xfrm>
              <a:off x="1427" y="2889"/>
              <a:ext cx="160" cy="171"/>
            </a:xfrm>
            <a:custGeom>
              <a:avLst/>
              <a:gdLst>
                <a:gd name="T0" fmla="*/ 278 w 157"/>
                <a:gd name="T1" fmla="*/ 101 h 172"/>
                <a:gd name="T2" fmla="*/ 273 w 157"/>
                <a:gd name="T3" fmla="*/ 86 h 172"/>
                <a:gd name="T4" fmla="*/ 242 w 157"/>
                <a:gd name="T5" fmla="*/ 86 h 172"/>
                <a:gd name="T6" fmla="*/ 226 w 157"/>
                <a:gd name="T7" fmla="*/ 69 h 172"/>
                <a:gd name="T8" fmla="*/ 213 w 157"/>
                <a:gd name="T9" fmla="*/ 64 h 172"/>
                <a:gd name="T10" fmla="*/ 155 w 157"/>
                <a:gd name="T11" fmla="*/ 55 h 172"/>
                <a:gd name="T12" fmla="*/ 146 w 157"/>
                <a:gd name="T13" fmla="*/ 19 h 172"/>
                <a:gd name="T14" fmla="*/ 99 w 157"/>
                <a:gd name="T15" fmla="*/ 0 h 172"/>
                <a:gd name="T16" fmla="*/ 9 w 157"/>
                <a:gd name="T17" fmla="*/ 13 h 172"/>
                <a:gd name="T18" fmla="*/ 0 w 157"/>
                <a:gd name="T19" fmla="*/ 64 h 172"/>
                <a:gd name="T20" fmla="*/ 0 w 157"/>
                <a:gd name="T21" fmla="*/ 64 h 172"/>
                <a:gd name="T22" fmla="*/ 70 w 157"/>
                <a:gd name="T23" fmla="*/ 86 h 172"/>
                <a:gd name="T24" fmla="*/ 105 w 157"/>
                <a:gd name="T25" fmla="*/ 86 h 172"/>
                <a:gd name="T26" fmla="*/ 167 w 157"/>
                <a:gd name="T27" fmla="*/ 93 h 172"/>
                <a:gd name="T28" fmla="*/ 173 w 157"/>
                <a:gd name="T29" fmla="*/ 105 h 172"/>
                <a:gd name="T30" fmla="*/ 161 w 157"/>
                <a:gd name="T31" fmla="*/ 132 h 172"/>
                <a:gd name="T32" fmla="*/ 225 w 157"/>
                <a:gd name="T33" fmla="*/ 140 h 172"/>
                <a:gd name="T34" fmla="*/ 247 w 157"/>
                <a:gd name="T35" fmla="*/ 139 h 172"/>
                <a:gd name="T36" fmla="*/ 272 w 157"/>
                <a:gd name="T37" fmla="*/ 123 h 172"/>
                <a:gd name="T38" fmla="*/ 278 w 157"/>
                <a:gd name="T39" fmla="*/ 101 h 172"/>
                <a:gd name="T40" fmla="*/ 278 w 157"/>
                <a:gd name="T41" fmla="*/ 101 h 172"/>
                <a:gd name="T42" fmla="*/ 278 w 157"/>
                <a:gd name="T43" fmla="*/ 101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72"/>
                <a:gd name="T68" fmla="*/ 157 w 157"/>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72">
                  <a:moveTo>
                    <a:pt x="156" y="132"/>
                  </a:moveTo>
                  <a:lnTo>
                    <a:pt x="153" y="99"/>
                  </a:lnTo>
                  <a:lnTo>
                    <a:pt x="134" y="96"/>
                  </a:lnTo>
                  <a:lnTo>
                    <a:pt x="126" y="69"/>
                  </a:lnTo>
                  <a:lnTo>
                    <a:pt x="119" y="64"/>
                  </a:lnTo>
                  <a:lnTo>
                    <a:pt x="85" y="55"/>
                  </a:lnTo>
                  <a:lnTo>
                    <a:pt x="79" y="19"/>
                  </a:lnTo>
                  <a:lnTo>
                    <a:pt x="58" y="0"/>
                  </a:lnTo>
                  <a:lnTo>
                    <a:pt x="9" y="13"/>
                  </a:lnTo>
                  <a:lnTo>
                    <a:pt x="0" y="64"/>
                  </a:lnTo>
                  <a:lnTo>
                    <a:pt x="39" y="99"/>
                  </a:lnTo>
                  <a:lnTo>
                    <a:pt x="61" y="105"/>
                  </a:lnTo>
                  <a:lnTo>
                    <a:pt x="93" y="124"/>
                  </a:lnTo>
                  <a:lnTo>
                    <a:pt x="97" y="136"/>
                  </a:lnTo>
                  <a:lnTo>
                    <a:pt x="89" y="163"/>
                  </a:lnTo>
                  <a:lnTo>
                    <a:pt x="125" y="171"/>
                  </a:lnTo>
                  <a:lnTo>
                    <a:pt x="137" y="170"/>
                  </a:lnTo>
                  <a:lnTo>
                    <a:pt x="152" y="154"/>
                  </a:lnTo>
                  <a:lnTo>
                    <a:pt x="156" y="13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4" name="Freeform 350"/>
            <p:cNvSpPr>
              <a:spLocks noChangeAspect="1"/>
            </p:cNvSpPr>
            <p:nvPr/>
          </p:nvSpPr>
          <p:spPr bwMode="auto">
            <a:xfrm>
              <a:off x="1318" y="2943"/>
              <a:ext cx="286" cy="623"/>
            </a:xfrm>
            <a:custGeom>
              <a:avLst/>
              <a:gdLst>
                <a:gd name="T0" fmla="*/ 389 w 281"/>
                <a:gd name="T1" fmla="*/ 173 h 631"/>
                <a:gd name="T2" fmla="*/ 396 w 281"/>
                <a:gd name="T3" fmla="*/ 181 h 631"/>
                <a:gd name="T4" fmla="*/ 432 w 281"/>
                <a:gd name="T5" fmla="*/ 195 h 631"/>
                <a:gd name="T6" fmla="*/ 464 w 281"/>
                <a:gd name="T7" fmla="*/ 210 h 631"/>
                <a:gd name="T8" fmla="*/ 368 w 281"/>
                <a:gd name="T9" fmla="*/ 242 h 631"/>
                <a:gd name="T10" fmla="*/ 316 w 281"/>
                <a:gd name="T11" fmla="*/ 240 h 631"/>
                <a:gd name="T12" fmla="*/ 338 w 281"/>
                <a:gd name="T13" fmla="*/ 267 h 631"/>
                <a:gd name="T14" fmla="*/ 264 w 281"/>
                <a:gd name="T15" fmla="*/ 265 h 631"/>
                <a:gd name="T16" fmla="*/ 275 w 281"/>
                <a:gd name="T17" fmla="*/ 283 h 631"/>
                <a:gd name="T18" fmla="*/ 310 w 281"/>
                <a:gd name="T19" fmla="*/ 283 h 631"/>
                <a:gd name="T20" fmla="*/ 325 w 281"/>
                <a:gd name="T21" fmla="*/ 295 h 631"/>
                <a:gd name="T22" fmla="*/ 294 w 281"/>
                <a:gd name="T23" fmla="*/ 290 h 631"/>
                <a:gd name="T24" fmla="*/ 304 w 281"/>
                <a:gd name="T25" fmla="*/ 297 h 631"/>
                <a:gd name="T26" fmla="*/ 299 w 281"/>
                <a:gd name="T27" fmla="*/ 318 h 631"/>
                <a:gd name="T28" fmla="*/ 294 w 281"/>
                <a:gd name="T29" fmla="*/ 324 h 631"/>
                <a:gd name="T30" fmla="*/ 255 w 281"/>
                <a:gd name="T31" fmla="*/ 338 h 631"/>
                <a:gd name="T32" fmla="*/ 298 w 281"/>
                <a:gd name="T33" fmla="*/ 353 h 631"/>
                <a:gd name="T34" fmla="*/ 326 w 281"/>
                <a:gd name="T35" fmla="*/ 358 h 631"/>
                <a:gd name="T36" fmla="*/ 295 w 281"/>
                <a:gd name="T37" fmla="*/ 379 h 631"/>
                <a:gd name="T38" fmla="*/ 275 w 281"/>
                <a:gd name="T39" fmla="*/ 400 h 631"/>
                <a:gd name="T40" fmla="*/ 325 w 281"/>
                <a:gd name="T41" fmla="*/ 423 h 631"/>
                <a:gd name="T42" fmla="*/ 290 w 281"/>
                <a:gd name="T43" fmla="*/ 422 h 631"/>
                <a:gd name="T44" fmla="*/ 186 w 281"/>
                <a:gd name="T45" fmla="*/ 403 h 631"/>
                <a:gd name="T46" fmla="*/ 151 w 281"/>
                <a:gd name="T47" fmla="*/ 391 h 631"/>
                <a:gd name="T48" fmla="*/ 111 w 281"/>
                <a:gd name="T49" fmla="*/ 322 h 631"/>
                <a:gd name="T50" fmla="*/ 103 w 281"/>
                <a:gd name="T51" fmla="*/ 317 h 631"/>
                <a:gd name="T52" fmla="*/ 76 w 281"/>
                <a:gd name="T53" fmla="*/ 282 h 631"/>
                <a:gd name="T54" fmla="*/ 65 w 281"/>
                <a:gd name="T55" fmla="*/ 238 h 631"/>
                <a:gd name="T56" fmla="*/ 26 w 281"/>
                <a:gd name="T57" fmla="*/ 198 h 631"/>
                <a:gd name="T58" fmla="*/ 25 w 281"/>
                <a:gd name="T59" fmla="*/ 171 h 631"/>
                <a:gd name="T60" fmla="*/ 4 w 281"/>
                <a:gd name="T61" fmla="*/ 96 h 631"/>
                <a:gd name="T62" fmla="*/ 10 w 281"/>
                <a:gd name="T63" fmla="*/ 39 h 631"/>
                <a:gd name="T64" fmla="*/ 28 w 281"/>
                <a:gd name="T65" fmla="*/ 23 h 631"/>
                <a:gd name="T66" fmla="*/ 137 w 281"/>
                <a:gd name="T67" fmla="*/ 16 h 631"/>
                <a:gd name="T68" fmla="*/ 183 w 281"/>
                <a:gd name="T69" fmla="*/ 11 h 631"/>
                <a:gd name="T70" fmla="*/ 289 w 281"/>
                <a:gd name="T71" fmla="*/ 39 h 631"/>
                <a:gd name="T72" fmla="*/ 353 w 281"/>
                <a:gd name="T73" fmla="*/ 52 h 631"/>
                <a:gd name="T74" fmla="*/ 399 w 281"/>
                <a:gd name="T75" fmla="*/ 87 h 631"/>
                <a:gd name="T76" fmla="*/ 448 w 281"/>
                <a:gd name="T77" fmla="*/ 70 h 631"/>
                <a:gd name="T78" fmla="*/ 470 w 281"/>
                <a:gd name="T79" fmla="*/ 50 h 631"/>
                <a:gd name="T80" fmla="*/ 456 w 281"/>
                <a:gd name="T81" fmla="*/ 88 h 631"/>
                <a:gd name="T82" fmla="*/ 382 w 281"/>
                <a:gd name="T83" fmla="*/ 116 h 6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1"/>
                <a:gd name="T127" fmla="*/ 0 h 631"/>
                <a:gd name="T128" fmla="*/ 281 w 281"/>
                <a:gd name="T129" fmla="*/ 631 h 6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1" h="631">
                  <a:moveTo>
                    <a:pt x="222" y="176"/>
                  </a:moveTo>
                  <a:lnTo>
                    <a:pt x="226" y="255"/>
                  </a:lnTo>
                  <a:lnTo>
                    <a:pt x="230" y="267"/>
                  </a:lnTo>
                  <a:lnTo>
                    <a:pt x="253" y="282"/>
                  </a:lnTo>
                  <a:lnTo>
                    <a:pt x="250" y="292"/>
                  </a:lnTo>
                  <a:lnTo>
                    <a:pt x="265" y="303"/>
                  </a:lnTo>
                  <a:lnTo>
                    <a:pt x="269" y="312"/>
                  </a:lnTo>
                  <a:lnTo>
                    <a:pt x="260" y="340"/>
                  </a:lnTo>
                  <a:lnTo>
                    <a:pt x="214" y="356"/>
                  </a:lnTo>
                  <a:lnTo>
                    <a:pt x="190" y="358"/>
                  </a:lnTo>
                  <a:lnTo>
                    <a:pt x="184" y="353"/>
                  </a:lnTo>
                  <a:lnTo>
                    <a:pt x="192" y="368"/>
                  </a:lnTo>
                  <a:lnTo>
                    <a:pt x="195" y="397"/>
                  </a:lnTo>
                  <a:lnTo>
                    <a:pt x="173" y="403"/>
                  </a:lnTo>
                  <a:lnTo>
                    <a:pt x="153" y="394"/>
                  </a:lnTo>
                  <a:lnTo>
                    <a:pt x="148" y="400"/>
                  </a:lnTo>
                  <a:lnTo>
                    <a:pt x="160" y="421"/>
                  </a:lnTo>
                  <a:lnTo>
                    <a:pt x="169" y="428"/>
                  </a:lnTo>
                  <a:lnTo>
                    <a:pt x="181" y="421"/>
                  </a:lnTo>
                  <a:lnTo>
                    <a:pt x="188" y="431"/>
                  </a:lnTo>
                  <a:lnTo>
                    <a:pt x="188" y="437"/>
                  </a:lnTo>
                  <a:lnTo>
                    <a:pt x="178" y="437"/>
                  </a:lnTo>
                  <a:lnTo>
                    <a:pt x="171" y="430"/>
                  </a:lnTo>
                  <a:lnTo>
                    <a:pt x="165" y="437"/>
                  </a:lnTo>
                  <a:lnTo>
                    <a:pt x="177" y="440"/>
                  </a:lnTo>
                  <a:lnTo>
                    <a:pt x="166" y="454"/>
                  </a:lnTo>
                  <a:lnTo>
                    <a:pt x="174" y="471"/>
                  </a:lnTo>
                  <a:lnTo>
                    <a:pt x="168" y="474"/>
                  </a:lnTo>
                  <a:lnTo>
                    <a:pt x="171" y="480"/>
                  </a:lnTo>
                  <a:lnTo>
                    <a:pt x="153" y="487"/>
                  </a:lnTo>
                  <a:lnTo>
                    <a:pt x="148" y="502"/>
                  </a:lnTo>
                  <a:lnTo>
                    <a:pt x="153" y="511"/>
                  </a:lnTo>
                  <a:lnTo>
                    <a:pt x="173" y="527"/>
                  </a:lnTo>
                  <a:lnTo>
                    <a:pt x="184" y="527"/>
                  </a:lnTo>
                  <a:lnTo>
                    <a:pt x="189" y="533"/>
                  </a:lnTo>
                  <a:lnTo>
                    <a:pt x="190" y="543"/>
                  </a:lnTo>
                  <a:lnTo>
                    <a:pt x="172" y="563"/>
                  </a:lnTo>
                  <a:lnTo>
                    <a:pt x="174" y="583"/>
                  </a:lnTo>
                  <a:lnTo>
                    <a:pt x="160" y="593"/>
                  </a:lnTo>
                  <a:lnTo>
                    <a:pt x="164" y="604"/>
                  </a:lnTo>
                  <a:lnTo>
                    <a:pt x="188" y="630"/>
                  </a:lnTo>
                  <a:lnTo>
                    <a:pt x="169" y="627"/>
                  </a:lnTo>
                  <a:lnTo>
                    <a:pt x="130" y="624"/>
                  </a:lnTo>
                  <a:lnTo>
                    <a:pt x="109" y="596"/>
                  </a:lnTo>
                  <a:lnTo>
                    <a:pt x="94" y="597"/>
                  </a:lnTo>
                  <a:lnTo>
                    <a:pt x="86" y="579"/>
                  </a:lnTo>
                  <a:lnTo>
                    <a:pt x="85" y="516"/>
                  </a:lnTo>
                  <a:lnTo>
                    <a:pt x="67" y="478"/>
                  </a:lnTo>
                  <a:lnTo>
                    <a:pt x="74" y="478"/>
                  </a:lnTo>
                  <a:lnTo>
                    <a:pt x="63" y="469"/>
                  </a:lnTo>
                  <a:lnTo>
                    <a:pt x="47" y="438"/>
                  </a:lnTo>
                  <a:lnTo>
                    <a:pt x="45" y="420"/>
                  </a:lnTo>
                  <a:lnTo>
                    <a:pt x="35" y="401"/>
                  </a:lnTo>
                  <a:lnTo>
                    <a:pt x="34" y="350"/>
                  </a:lnTo>
                  <a:lnTo>
                    <a:pt x="21" y="312"/>
                  </a:lnTo>
                  <a:lnTo>
                    <a:pt x="26" y="297"/>
                  </a:lnTo>
                  <a:lnTo>
                    <a:pt x="22" y="281"/>
                  </a:lnTo>
                  <a:lnTo>
                    <a:pt x="25" y="252"/>
                  </a:lnTo>
                  <a:lnTo>
                    <a:pt x="0" y="197"/>
                  </a:lnTo>
                  <a:lnTo>
                    <a:pt x="4" y="136"/>
                  </a:lnTo>
                  <a:lnTo>
                    <a:pt x="18" y="102"/>
                  </a:lnTo>
                  <a:lnTo>
                    <a:pt x="10" y="60"/>
                  </a:lnTo>
                  <a:lnTo>
                    <a:pt x="28" y="48"/>
                  </a:lnTo>
                  <a:lnTo>
                    <a:pt x="28" y="23"/>
                  </a:lnTo>
                  <a:lnTo>
                    <a:pt x="44" y="0"/>
                  </a:lnTo>
                  <a:lnTo>
                    <a:pt x="80" y="16"/>
                  </a:lnTo>
                  <a:lnTo>
                    <a:pt x="85" y="7"/>
                  </a:lnTo>
                  <a:lnTo>
                    <a:pt x="107" y="11"/>
                  </a:lnTo>
                  <a:lnTo>
                    <a:pt x="146" y="46"/>
                  </a:lnTo>
                  <a:lnTo>
                    <a:pt x="168" y="52"/>
                  </a:lnTo>
                  <a:lnTo>
                    <a:pt x="200" y="71"/>
                  </a:lnTo>
                  <a:lnTo>
                    <a:pt x="204" y="83"/>
                  </a:lnTo>
                  <a:lnTo>
                    <a:pt x="196" y="110"/>
                  </a:lnTo>
                  <a:lnTo>
                    <a:pt x="232" y="118"/>
                  </a:lnTo>
                  <a:lnTo>
                    <a:pt x="244" y="117"/>
                  </a:lnTo>
                  <a:lnTo>
                    <a:pt x="259" y="101"/>
                  </a:lnTo>
                  <a:lnTo>
                    <a:pt x="263" y="79"/>
                  </a:lnTo>
                  <a:lnTo>
                    <a:pt x="272" y="81"/>
                  </a:lnTo>
                  <a:lnTo>
                    <a:pt x="280" y="109"/>
                  </a:lnTo>
                  <a:lnTo>
                    <a:pt x="264" y="120"/>
                  </a:lnTo>
                  <a:lnTo>
                    <a:pt x="222" y="17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5" name="Freeform 351"/>
            <p:cNvSpPr>
              <a:spLocks noChangeAspect="1"/>
            </p:cNvSpPr>
            <p:nvPr/>
          </p:nvSpPr>
          <p:spPr bwMode="auto">
            <a:xfrm>
              <a:off x="1325" y="3353"/>
              <a:ext cx="18" cy="32"/>
            </a:xfrm>
            <a:custGeom>
              <a:avLst/>
              <a:gdLst>
                <a:gd name="T0" fmla="*/ 0 w 18"/>
                <a:gd name="T1" fmla="*/ 0 h 33"/>
                <a:gd name="T2" fmla="*/ 7 w 18"/>
                <a:gd name="T3" fmla="*/ 16 h 33"/>
                <a:gd name="T4" fmla="*/ 17 w 18"/>
                <a:gd name="T5" fmla="*/ 16 h 33"/>
                <a:gd name="T6" fmla="*/ 15 w 18"/>
                <a:gd name="T7" fmla="*/ 12 h 33"/>
                <a:gd name="T8" fmla="*/ 0 w 18"/>
                <a:gd name="T9" fmla="*/ 0 h 33"/>
                <a:gd name="T10" fmla="*/ 0 w 18"/>
                <a:gd name="T11" fmla="*/ 0 h 33"/>
                <a:gd name="T12" fmla="*/ 0 w 18"/>
                <a:gd name="T13" fmla="*/ 0 h 33"/>
                <a:gd name="T14" fmla="*/ 0 60000 65536"/>
                <a:gd name="T15" fmla="*/ 0 60000 65536"/>
                <a:gd name="T16" fmla="*/ 0 60000 65536"/>
                <a:gd name="T17" fmla="*/ 0 60000 65536"/>
                <a:gd name="T18" fmla="*/ 0 60000 65536"/>
                <a:gd name="T19" fmla="*/ 0 60000 65536"/>
                <a:gd name="T20" fmla="*/ 0 60000 65536"/>
                <a:gd name="T21" fmla="*/ 0 w 18"/>
                <a:gd name="T22" fmla="*/ 0 h 33"/>
                <a:gd name="T23" fmla="*/ 18 w 1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3">
                  <a:moveTo>
                    <a:pt x="0" y="0"/>
                  </a:moveTo>
                  <a:lnTo>
                    <a:pt x="7" y="31"/>
                  </a:lnTo>
                  <a:lnTo>
                    <a:pt x="17" y="32"/>
                  </a:lnTo>
                  <a:lnTo>
                    <a:pt x="15" y="12"/>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6" name="Freeform 352"/>
            <p:cNvSpPr>
              <a:spLocks noChangeAspect="1"/>
            </p:cNvSpPr>
            <p:nvPr/>
          </p:nvSpPr>
          <p:spPr bwMode="auto">
            <a:xfrm>
              <a:off x="1422" y="2276"/>
              <a:ext cx="15" cy="17"/>
            </a:xfrm>
            <a:custGeom>
              <a:avLst/>
              <a:gdLst>
                <a:gd name="T0" fmla="*/ 0 w 16"/>
                <a:gd name="T1" fmla="*/ 16 h 17"/>
                <a:gd name="T2" fmla="*/ 8 w 16"/>
                <a:gd name="T3" fmla="*/ 16 h 17"/>
                <a:gd name="T4" fmla="*/ 8 w 16"/>
                <a:gd name="T5" fmla="*/ 0 h 17"/>
                <a:gd name="T6" fmla="*/ 3 w 16"/>
                <a:gd name="T7" fmla="*/ 2 h 17"/>
                <a:gd name="T8" fmla="*/ 6 w 16"/>
                <a:gd name="T9" fmla="*/ 12 h 17"/>
                <a:gd name="T10" fmla="*/ 0 w 16"/>
                <a:gd name="T11" fmla="*/ 16 h 17"/>
                <a:gd name="T12" fmla="*/ 0 w 16"/>
                <a:gd name="T13" fmla="*/ 16 h 17"/>
                <a:gd name="T14" fmla="*/ 0 w 1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0" y="16"/>
                  </a:moveTo>
                  <a:lnTo>
                    <a:pt x="11" y="16"/>
                  </a:lnTo>
                  <a:lnTo>
                    <a:pt x="15" y="0"/>
                  </a:lnTo>
                  <a:lnTo>
                    <a:pt x="3" y="2"/>
                  </a:lnTo>
                  <a:lnTo>
                    <a:pt x="6" y="12"/>
                  </a:lnTo>
                  <a:lnTo>
                    <a:pt x="0" y="1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7" name="Freeform 353"/>
            <p:cNvSpPr>
              <a:spLocks noChangeAspect="1"/>
            </p:cNvSpPr>
            <p:nvPr/>
          </p:nvSpPr>
          <p:spPr bwMode="auto">
            <a:xfrm>
              <a:off x="1080" y="2307"/>
              <a:ext cx="13" cy="12"/>
            </a:xfrm>
            <a:custGeom>
              <a:avLst/>
              <a:gdLst>
                <a:gd name="T0" fmla="*/ 0 w 12"/>
                <a:gd name="T1" fmla="*/ 0 h 12"/>
                <a:gd name="T2" fmla="*/ 4 w 12"/>
                <a:gd name="T3" fmla="*/ 0 h 12"/>
                <a:gd name="T4" fmla="*/ 130 w 12"/>
                <a:gd name="T5" fmla="*/ 8 h 12"/>
                <a:gd name="T6" fmla="*/ 102 w 12"/>
                <a:gd name="T7" fmla="*/ 11 h 12"/>
                <a:gd name="T8" fmla="*/ 0 w 12"/>
                <a:gd name="T9" fmla="*/ 0 h 12"/>
                <a:gd name="T10" fmla="*/ 0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0"/>
                  </a:moveTo>
                  <a:lnTo>
                    <a:pt x="4" y="0"/>
                  </a:lnTo>
                  <a:lnTo>
                    <a:pt x="11" y="8"/>
                  </a:lnTo>
                  <a:lnTo>
                    <a:pt x="8" y="11"/>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8" name="Freeform 354"/>
            <p:cNvSpPr>
              <a:spLocks noChangeAspect="1"/>
            </p:cNvSpPr>
            <p:nvPr/>
          </p:nvSpPr>
          <p:spPr bwMode="auto">
            <a:xfrm>
              <a:off x="1085" y="2300"/>
              <a:ext cx="48" cy="48"/>
            </a:xfrm>
            <a:custGeom>
              <a:avLst/>
              <a:gdLst>
                <a:gd name="T0" fmla="*/ 44 w 48"/>
                <a:gd name="T1" fmla="*/ 22 h 49"/>
                <a:gd name="T2" fmla="*/ 30 w 48"/>
                <a:gd name="T3" fmla="*/ 6 h 49"/>
                <a:gd name="T4" fmla="*/ 14 w 48"/>
                <a:gd name="T5" fmla="*/ 0 h 49"/>
                <a:gd name="T6" fmla="*/ 0 w 48"/>
                <a:gd name="T7" fmla="*/ 7 h 49"/>
                <a:gd name="T8" fmla="*/ 7 w 48"/>
                <a:gd name="T9" fmla="*/ 15 h 49"/>
                <a:gd name="T10" fmla="*/ 30 w 48"/>
                <a:gd name="T11" fmla="*/ 24 h 49"/>
                <a:gd name="T12" fmla="*/ 25 w 48"/>
                <a:gd name="T13" fmla="*/ 24 h 49"/>
                <a:gd name="T14" fmla="*/ 33 w 48"/>
                <a:gd name="T15" fmla="*/ 24 h 49"/>
                <a:gd name="T16" fmla="*/ 47 w 48"/>
                <a:gd name="T17" fmla="*/ 24 h 49"/>
                <a:gd name="T18" fmla="*/ 44 w 48"/>
                <a:gd name="T19" fmla="*/ 22 h 49"/>
                <a:gd name="T20" fmla="*/ 44 w 48"/>
                <a:gd name="T21" fmla="*/ 22 h 49"/>
                <a:gd name="T22" fmla="*/ 44 w 48"/>
                <a:gd name="T23" fmla="*/ 2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9"/>
                <a:gd name="T38" fmla="*/ 48 w 48"/>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9">
                  <a:moveTo>
                    <a:pt x="44" y="22"/>
                  </a:moveTo>
                  <a:lnTo>
                    <a:pt x="30" y="6"/>
                  </a:lnTo>
                  <a:lnTo>
                    <a:pt x="14" y="0"/>
                  </a:lnTo>
                  <a:lnTo>
                    <a:pt x="0" y="7"/>
                  </a:lnTo>
                  <a:lnTo>
                    <a:pt x="7" y="15"/>
                  </a:lnTo>
                  <a:lnTo>
                    <a:pt x="30" y="26"/>
                  </a:lnTo>
                  <a:lnTo>
                    <a:pt x="25" y="34"/>
                  </a:lnTo>
                  <a:lnTo>
                    <a:pt x="33" y="48"/>
                  </a:lnTo>
                  <a:lnTo>
                    <a:pt x="47" y="33"/>
                  </a:lnTo>
                  <a:lnTo>
                    <a:pt x="44"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59" name="Freeform 355"/>
            <p:cNvSpPr>
              <a:spLocks noChangeAspect="1"/>
            </p:cNvSpPr>
            <p:nvPr/>
          </p:nvSpPr>
          <p:spPr bwMode="auto">
            <a:xfrm>
              <a:off x="1250" y="2089"/>
              <a:ext cx="66" cy="47"/>
            </a:xfrm>
            <a:custGeom>
              <a:avLst/>
              <a:gdLst>
                <a:gd name="T0" fmla="*/ 4 w 65"/>
                <a:gd name="T1" fmla="*/ 0 h 48"/>
                <a:gd name="T2" fmla="*/ 69 w 65"/>
                <a:gd name="T3" fmla="*/ 5 h 48"/>
                <a:gd name="T4" fmla="*/ 70 w 65"/>
                <a:gd name="T5" fmla="*/ 10 h 48"/>
                <a:gd name="T6" fmla="*/ 83 w 65"/>
                <a:gd name="T7" fmla="*/ 10 h 48"/>
                <a:gd name="T8" fmla="*/ 74 w 65"/>
                <a:gd name="T9" fmla="*/ 16 h 48"/>
                <a:gd name="T10" fmla="*/ 88 w 65"/>
                <a:gd name="T11" fmla="*/ 19 h 48"/>
                <a:gd name="T12" fmla="*/ 95 w 65"/>
                <a:gd name="T13" fmla="*/ 24 h 48"/>
                <a:gd name="T14" fmla="*/ 88 w 65"/>
                <a:gd name="T15" fmla="*/ 24 h 48"/>
                <a:gd name="T16" fmla="*/ 84 w 65"/>
                <a:gd name="T17" fmla="*/ 24 h 48"/>
                <a:gd name="T18" fmla="*/ 23 w 65"/>
                <a:gd name="T19" fmla="*/ 24 h 48"/>
                <a:gd name="T20" fmla="*/ 23 w 65"/>
                <a:gd name="T21" fmla="*/ 24 h 48"/>
                <a:gd name="T22" fmla="*/ 13 w 65"/>
                <a:gd name="T23" fmla="*/ 24 h 48"/>
                <a:gd name="T24" fmla="*/ 5 w 65"/>
                <a:gd name="T25" fmla="*/ 24 h 48"/>
                <a:gd name="T26" fmla="*/ 0 w 65"/>
                <a:gd name="T27" fmla="*/ 24 h 48"/>
                <a:gd name="T28" fmla="*/ 4 w 65"/>
                <a:gd name="T29" fmla="*/ 0 h 48"/>
                <a:gd name="T30" fmla="*/ 4 w 65"/>
                <a:gd name="T31" fmla="*/ 0 h 48"/>
                <a:gd name="T32" fmla="*/ 4 w 65"/>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8"/>
                <a:gd name="T53" fmla="*/ 65 w 6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8">
                  <a:moveTo>
                    <a:pt x="4" y="0"/>
                  </a:moveTo>
                  <a:lnTo>
                    <a:pt x="38" y="5"/>
                  </a:lnTo>
                  <a:lnTo>
                    <a:pt x="39" y="10"/>
                  </a:lnTo>
                  <a:lnTo>
                    <a:pt x="52" y="10"/>
                  </a:lnTo>
                  <a:lnTo>
                    <a:pt x="43" y="16"/>
                  </a:lnTo>
                  <a:lnTo>
                    <a:pt x="57" y="19"/>
                  </a:lnTo>
                  <a:lnTo>
                    <a:pt x="64" y="28"/>
                  </a:lnTo>
                  <a:lnTo>
                    <a:pt x="57" y="37"/>
                  </a:lnTo>
                  <a:lnTo>
                    <a:pt x="53" y="29"/>
                  </a:lnTo>
                  <a:lnTo>
                    <a:pt x="23" y="34"/>
                  </a:lnTo>
                  <a:lnTo>
                    <a:pt x="23" y="29"/>
                  </a:lnTo>
                  <a:lnTo>
                    <a:pt x="13" y="34"/>
                  </a:lnTo>
                  <a:lnTo>
                    <a:pt x="5" y="47"/>
                  </a:lnTo>
                  <a:lnTo>
                    <a:pt x="0" y="37"/>
                  </a:lnTo>
                  <a:lnTo>
                    <a:pt x="4" y="0"/>
                  </a:lnTo>
                </a:path>
              </a:pathLst>
            </a:custGeom>
            <a:solidFill>
              <a:srgbClr val="B2B2B2">
                <a:alpha val="74901"/>
              </a:srgbClr>
            </a:solidFill>
            <a:ln w="3175" cap="flat" cmpd="sng">
              <a:solidFill>
                <a:srgbClr val="000000"/>
              </a:solidFill>
              <a:prstDash val="solid"/>
              <a:round/>
              <a:headEnd type="none" w="med" len="med"/>
              <a:tailEnd type="none" w="med" len="med"/>
            </a:ln>
          </p:spPr>
          <p:txBody>
            <a:bodyPr/>
            <a:lstStyle/>
            <a:p>
              <a:endParaRPr lang="en-US"/>
            </a:p>
          </p:txBody>
        </p:sp>
        <p:sp>
          <p:nvSpPr>
            <p:cNvPr id="360" name="Freeform 356"/>
            <p:cNvSpPr>
              <a:spLocks noChangeAspect="1"/>
            </p:cNvSpPr>
            <p:nvPr/>
          </p:nvSpPr>
          <p:spPr bwMode="auto">
            <a:xfrm>
              <a:off x="1201" y="2088"/>
              <a:ext cx="53" cy="39"/>
            </a:xfrm>
            <a:custGeom>
              <a:avLst/>
              <a:gdLst>
                <a:gd name="T0" fmla="*/ 52 w 53"/>
                <a:gd name="T1" fmla="*/ 1 h 40"/>
                <a:gd name="T2" fmla="*/ 29 w 53"/>
                <a:gd name="T3" fmla="*/ 0 h 40"/>
                <a:gd name="T4" fmla="*/ 22 w 53"/>
                <a:gd name="T5" fmla="*/ 6 h 40"/>
                <a:gd name="T6" fmla="*/ 31 w 53"/>
                <a:gd name="T7" fmla="*/ 6 h 40"/>
                <a:gd name="T8" fmla="*/ 40 w 53"/>
                <a:gd name="T9" fmla="*/ 20 h 40"/>
                <a:gd name="T10" fmla="*/ 22 w 53"/>
                <a:gd name="T11" fmla="*/ 20 h 40"/>
                <a:gd name="T12" fmla="*/ 6 w 53"/>
                <a:gd name="T13" fmla="*/ 20 h 40"/>
                <a:gd name="T14" fmla="*/ 0 w 53"/>
                <a:gd name="T15" fmla="*/ 20 h 40"/>
                <a:gd name="T16" fmla="*/ 12 w 53"/>
                <a:gd name="T17" fmla="*/ 20 h 40"/>
                <a:gd name="T18" fmla="*/ 48 w 53"/>
                <a:gd name="T19" fmla="*/ 20 h 40"/>
                <a:gd name="T20" fmla="*/ 52 w 53"/>
                <a:gd name="T21" fmla="*/ 1 h 40"/>
                <a:gd name="T22" fmla="*/ 52 w 53"/>
                <a:gd name="T23" fmla="*/ 1 h 40"/>
                <a:gd name="T24" fmla="*/ 52 w 53"/>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0"/>
                <a:gd name="T41" fmla="*/ 53 w 53"/>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0">
                  <a:moveTo>
                    <a:pt x="52" y="1"/>
                  </a:moveTo>
                  <a:lnTo>
                    <a:pt x="29" y="0"/>
                  </a:lnTo>
                  <a:lnTo>
                    <a:pt x="22" y="6"/>
                  </a:lnTo>
                  <a:lnTo>
                    <a:pt x="31" y="6"/>
                  </a:lnTo>
                  <a:lnTo>
                    <a:pt x="40" y="27"/>
                  </a:lnTo>
                  <a:lnTo>
                    <a:pt x="22" y="34"/>
                  </a:lnTo>
                  <a:lnTo>
                    <a:pt x="6" y="27"/>
                  </a:lnTo>
                  <a:lnTo>
                    <a:pt x="0" y="34"/>
                  </a:lnTo>
                  <a:lnTo>
                    <a:pt x="12" y="39"/>
                  </a:lnTo>
                  <a:lnTo>
                    <a:pt x="48" y="38"/>
                  </a:lnTo>
                  <a:lnTo>
                    <a:pt x="52" y="1"/>
                  </a:lnTo>
                </a:path>
              </a:pathLst>
            </a:custGeom>
            <a:solidFill>
              <a:srgbClr val="B2B2B2">
                <a:alpha val="74901"/>
              </a:srgbClr>
            </a:solidFill>
            <a:ln w="3175" cap="flat" cmpd="sng">
              <a:solidFill>
                <a:srgbClr val="000000"/>
              </a:solidFill>
              <a:prstDash val="solid"/>
              <a:round/>
              <a:headEnd type="none" w="med" len="med"/>
              <a:tailEnd type="none" w="med" len="med"/>
            </a:ln>
          </p:spPr>
          <p:txBody>
            <a:bodyPr/>
            <a:lstStyle/>
            <a:p>
              <a:endParaRPr lang="en-US"/>
            </a:p>
          </p:txBody>
        </p:sp>
        <p:sp>
          <p:nvSpPr>
            <p:cNvPr id="361" name="Freeform 357"/>
            <p:cNvSpPr>
              <a:spLocks noChangeAspect="1"/>
            </p:cNvSpPr>
            <p:nvPr/>
          </p:nvSpPr>
          <p:spPr bwMode="auto">
            <a:xfrm>
              <a:off x="1131" y="2117"/>
              <a:ext cx="39" cy="17"/>
            </a:xfrm>
            <a:custGeom>
              <a:avLst/>
              <a:gdLst>
                <a:gd name="T0" fmla="*/ 0 w 39"/>
                <a:gd name="T1" fmla="*/ 6 h 17"/>
                <a:gd name="T2" fmla="*/ 19 w 39"/>
                <a:gd name="T3" fmla="*/ 16 h 17"/>
                <a:gd name="T4" fmla="*/ 38 w 39"/>
                <a:gd name="T5" fmla="*/ 13 h 17"/>
                <a:gd name="T6" fmla="*/ 35 w 39"/>
                <a:gd name="T7" fmla="*/ 6 h 17"/>
                <a:gd name="T8" fmla="*/ 9 w 39"/>
                <a:gd name="T9" fmla="*/ 0 h 17"/>
                <a:gd name="T10" fmla="*/ 0 w 39"/>
                <a:gd name="T11" fmla="*/ 6 h 17"/>
                <a:gd name="T12" fmla="*/ 0 w 39"/>
                <a:gd name="T13" fmla="*/ 6 h 17"/>
                <a:gd name="T14" fmla="*/ 0 w 39"/>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0" y="6"/>
                  </a:moveTo>
                  <a:lnTo>
                    <a:pt x="19" y="16"/>
                  </a:lnTo>
                  <a:lnTo>
                    <a:pt x="38" y="13"/>
                  </a:lnTo>
                  <a:lnTo>
                    <a:pt x="35" y="6"/>
                  </a:lnTo>
                  <a:lnTo>
                    <a:pt x="9" y="0"/>
                  </a:lnTo>
                  <a:lnTo>
                    <a:pt x="0" y="6"/>
                  </a:lnTo>
                </a:path>
              </a:pathLst>
            </a:custGeom>
            <a:solidFill>
              <a:srgbClr val="B2B2B2">
                <a:alpha val="74901"/>
              </a:srgbClr>
            </a:solidFill>
            <a:ln w="3175" cap="flat" cmpd="sng">
              <a:solidFill>
                <a:srgbClr val="000000"/>
              </a:solidFill>
              <a:prstDash val="solid"/>
              <a:round/>
              <a:headEnd type="none" w="med" len="med"/>
              <a:tailEnd type="none" w="med" len="med"/>
            </a:ln>
          </p:spPr>
          <p:txBody>
            <a:bodyPr/>
            <a:lstStyle/>
            <a:p>
              <a:endParaRPr lang="en-US"/>
            </a:p>
          </p:txBody>
        </p:sp>
        <p:sp>
          <p:nvSpPr>
            <p:cNvPr id="362" name="Freeform 358"/>
            <p:cNvSpPr>
              <a:spLocks noChangeAspect="1"/>
            </p:cNvSpPr>
            <p:nvPr/>
          </p:nvSpPr>
          <p:spPr bwMode="auto">
            <a:xfrm>
              <a:off x="1022" y="2022"/>
              <a:ext cx="192" cy="68"/>
            </a:xfrm>
            <a:custGeom>
              <a:avLst/>
              <a:gdLst>
                <a:gd name="T0" fmla="*/ 0 w 189"/>
                <a:gd name="T1" fmla="*/ 27 h 69"/>
                <a:gd name="T2" fmla="*/ 12 w 189"/>
                <a:gd name="T3" fmla="*/ 27 h 69"/>
                <a:gd name="T4" fmla="*/ 71 w 189"/>
                <a:gd name="T5" fmla="*/ 10 h 69"/>
                <a:gd name="T6" fmla="*/ 92 w 189"/>
                <a:gd name="T7" fmla="*/ 12 h 69"/>
                <a:gd name="T8" fmla="*/ 82 w 189"/>
                <a:gd name="T9" fmla="*/ 16 h 69"/>
                <a:gd name="T10" fmla="*/ 86 w 189"/>
                <a:gd name="T11" fmla="*/ 22 h 69"/>
                <a:gd name="T12" fmla="*/ 176 w 189"/>
                <a:gd name="T13" fmla="*/ 33 h 69"/>
                <a:gd name="T14" fmla="*/ 192 w 189"/>
                <a:gd name="T15" fmla="*/ 34 h 69"/>
                <a:gd name="T16" fmla="*/ 213 w 189"/>
                <a:gd name="T17" fmla="*/ 34 h 69"/>
                <a:gd name="T18" fmla="*/ 216 w 189"/>
                <a:gd name="T19" fmla="*/ 34 h 69"/>
                <a:gd name="T20" fmla="*/ 198 w 189"/>
                <a:gd name="T21" fmla="*/ 37 h 69"/>
                <a:gd name="T22" fmla="*/ 305 w 189"/>
                <a:gd name="T23" fmla="*/ 34 h 69"/>
                <a:gd name="T24" fmla="*/ 285 w 189"/>
                <a:gd name="T25" fmla="*/ 34 h 69"/>
                <a:gd name="T26" fmla="*/ 265 w 189"/>
                <a:gd name="T27" fmla="*/ 34 h 69"/>
                <a:gd name="T28" fmla="*/ 269 w 189"/>
                <a:gd name="T29" fmla="*/ 34 h 69"/>
                <a:gd name="T30" fmla="*/ 238 w 189"/>
                <a:gd name="T31" fmla="*/ 34 h 69"/>
                <a:gd name="T32" fmla="*/ 192 w 189"/>
                <a:gd name="T33" fmla="*/ 19 h 69"/>
                <a:gd name="T34" fmla="*/ 95 w 189"/>
                <a:gd name="T35" fmla="*/ 0 h 69"/>
                <a:gd name="T36" fmla="*/ 27 w 189"/>
                <a:gd name="T37" fmla="*/ 6 h 69"/>
                <a:gd name="T38" fmla="*/ 0 w 189"/>
                <a:gd name="T39" fmla="*/ 27 h 69"/>
                <a:gd name="T40" fmla="*/ 0 w 189"/>
                <a:gd name="T41" fmla="*/ 27 h 69"/>
                <a:gd name="T42" fmla="*/ 0 w 189"/>
                <a:gd name="T43" fmla="*/ 2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69"/>
                <a:gd name="T68" fmla="*/ 189 w 18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69">
                  <a:moveTo>
                    <a:pt x="0" y="27"/>
                  </a:moveTo>
                  <a:lnTo>
                    <a:pt x="12" y="27"/>
                  </a:lnTo>
                  <a:lnTo>
                    <a:pt x="40" y="10"/>
                  </a:lnTo>
                  <a:lnTo>
                    <a:pt x="61" y="12"/>
                  </a:lnTo>
                  <a:lnTo>
                    <a:pt x="51" y="16"/>
                  </a:lnTo>
                  <a:lnTo>
                    <a:pt x="55" y="22"/>
                  </a:lnTo>
                  <a:lnTo>
                    <a:pt x="108" y="33"/>
                  </a:lnTo>
                  <a:lnTo>
                    <a:pt x="119" y="51"/>
                  </a:lnTo>
                  <a:lnTo>
                    <a:pt x="133" y="51"/>
                  </a:lnTo>
                  <a:lnTo>
                    <a:pt x="135" y="58"/>
                  </a:lnTo>
                  <a:lnTo>
                    <a:pt x="123" y="68"/>
                  </a:lnTo>
                  <a:lnTo>
                    <a:pt x="188" y="64"/>
                  </a:lnTo>
                  <a:lnTo>
                    <a:pt x="176" y="52"/>
                  </a:lnTo>
                  <a:lnTo>
                    <a:pt x="161" y="52"/>
                  </a:lnTo>
                  <a:lnTo>
                    <a:pt x="164" y="43"/>
                  </a:lnTo>
                  <a:lnTo>
                    <a:pt x="147" y="41"/>
                  </a:lnTo>
                  <a:lnTo>
                    <a:pt x="119" y="19"/>
                  </a:lnTo>
                  <a:lnTo>
                    <a:pt x="64" y="0"/>
                  </a:lnTo>
                  <a:lnTo>
                    <a:pt x="27" y="6"/>
                  </a:lnTo>
                  <a:lnTo>
                    <a:pt x="0"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63" name="Freeform 359"/>
            <p:cNvSpPr>
              <a:spLocks noChangeAspect="1"/>
            </p:cNvSpPr>
            <p:nvPr/>
          </p:nvSpPr>
          <p:spPr bwMode="auto">
            <a:xfrm>
              <a:off x="1334" y="2117"/>
              <a:ext cx="30" cy="10"/>
            </a:xfrm>
            <a:custGeom>
              <a:avLst/>
              <a:gdLst>
                <a:gd name="T0" fmla="*/ 0 w 29"/>
                <a:gd name="T1" fmla="*/ 5 h 11"/>
                <a:gd name="T2" fmla="*/ 66 w 29"/>
                <a:gd name="T3" fmla="*/ 5 h 11"/>
                <a:gd name="T4" fmla="*/ 74 w 29"/>
                <a:gd name="T5" fmla="*/ 5 h 11"/>
                <a:gd name="T6" fmla="*/ 66 w 29"/>
                <a:gd name="T7" fmla="*/ 0 h 11"/>
                <a:gd name="T8" fmla="*/ 1 w 29"/>
                <a:gd name="T9" fmla="*/ 0 h 11"/>
                <a:gd name="T10" fmla="*/ 0 w 29"/>
                <a:gd name="T11" fmla="*/ 5 h 11"/>
                <a:gd name="T12" fmla="*/ 0 w 29"/>
                <a:gd name="T13" fmla="*/ 5 h 11"/>
                <a:gd name="T14" fmla="*/ 0 w 29"/>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1"/>
                <a:gd name="T26" fmla="*/ 29 w 2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1">
                  <a:moveTo>
                    <a:pt x="0" y="10"/>
                  </a:moveTo>
                  <a:lnTo>
                    <a:pt x="24" y="10"/>
                  </a:lnTo>
                  <a:lnTo>
                    <a:pt x="28" y="6"/>
                  </a:lnTo>
                  <a:lnTo>
                    <a:pt x="24" y="0"/>
                  </a:lnTo>
                  <a:lnTo>
                    <a:pt x="1" y="0"/>
                  </a:lnTo>
                  <a:lnTo>
                    <a:pt x="0" y="10"/>
                  </a:lnTo>
                </a:path>
              </a:pathLst>
            </a:custGeom>
            <a:solidFill>
              <a:srgbClr val="B2B2B2">
                <a:alpha val="74901"/>
              </a:srgbClr>
            </a:solidFill>
            <a:ln w="3175" cap="flat" cmpd="sng">
              <a:solidFill>
                <a:srgbClr val="000000"/>
              </a:solidFill>
              <a:prstDash val="solid"/>
              <a:round/>
              <a:headEnd type="none" w="med" len="med"/>
              <a:tailEnd type="none" w="med" len="med"/>
            </a:ln>
          </p:spPr>
          <p:txBody>
            <a:bodyPr/>
            <a:lstStyle/>
            <a:p>
              <a:endParaRPr lang="en-US"/>
            </a:p>
          </p:txBody>
        </p:sp>
        <p:sp>
          <p:nvSpPr>
            <p:cNvPr id="364" name="Freeform 360"/>
            <p:cNvSpPr>
              <a:spLocks noChangeAspect="1"/>
            </p:cNvSpPr>
            <p:nvPr/>
          </p:nvSpPr>
          <p:spPr bwMode="auto">
            <a:xfrm>
              <a:off x="864" y="2129"/>
              <a:ext cx="76" cy="87"/>
            </a:xfrm>
            <a:custGeom>
              <a:avLst/>
              <a:gdLst>
                <a:gd name="T0" fmla="*/ 82 w 75"/>
                <a:gd name="T1" fmla="*/ 71 h 87"/>
                <a:gd name="T2" fmla="*/ 69 w 75"/>
                <a:gd name="T3" fmla="*/ 84 h 87"/>
                <a:gd name="T4" fmla="*/ 69 w 75"/>
                <a:gd name="T5" fmla="*/ 86 h 87"/>
                <a:gd name="T6" fmla="*/ 4 w 75"/>
                <a:gd name="T7" fmla="*/ 74 h 87"/>
                <a:gd name="T8" fmla="*/ 0 w 75"/>
                <a:gd name="T9" fmla="*/ 68 h 87"/>
                <a:gd name="T10" fmla="*/ 18 w 75"/>
                <a:gd name="T11" fmla="*/ 37 h 87"/>
                <a:gd name="T12" fmla="*/ 36 w 75"/>
                <a:gd name="T13" fmla="*/ 31 h 87"/>
                <a:gd name="T14" fmla="*/ 25 w 75"/>
                <a:gd name="T15" fmla="*/ 10 h 87"/>
                <a:gd name="T16" fmla="*/ 69 w 75"/>
                <a:gd name="T17" fmla="*/ 0 h 87"/>
                <a:gd name="T18" fmla="*/ 94 w 75"/>
                <a:gd name="T19" fmla="*/ 0 h 87"/>
                <a:gd name="T20" fmla="*/ 89 w 75"/>
                <a:gd name="T21" fmla="*/ 34 h 87"/>
                <a:gd name="T22" fmla="*/ 94 w 75"/>
                <a:gd name="T23" fmla="*/ 39 h 87"/>
                <a:gd name="T24" fmla="*/ 105 w 75"/>
                <a:gd name="T25" fmla="*/ 44 h 87"/>
                <a:gd name="T26" fmla="*/ 82 w 75"/>
                <a:gd name="T27" fmla="*/ 71 h 87"/>
                <a:gd name="T28" fmla="*/ 82 w 75"/>
                <a:gd name="T29" fmla="*/ 71 h 87"/>
                <a:gd name="T30" fmla="*/ 82 w 75"/>
                <a:gd name="T31" fmla="*/ 71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87"/>
                <a:gd name="T50" fmla="*/ 75 w 75"/>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87">
                  <a:moveTo>
                    <a:pt x="51" y="71"/>
                  </a:moveTo>
                  <a:lnTo>
                    <a:pt x="38" y="84"/>
                  </a:lnTo>
                  <a:lnTo>
                    <a:pt x="38" y="86"/>
                  </a:lnTo>
                  <a:lnTo>
                    <a:pt x="4" y="74"/>
                  </a:lnTo>
                  <a:lnTo>
                    <a:pt x="0" y="68"/>
                  </a:lnTo>
                  <a:lnTo>
                    <a:pt x="18" y="37"/>
                  </a:lnTo>
                  <a:lnTo>
                    <a:pt x="36" y="31"/>
                  </a:lnTo>
                  <a:lnTo>
                    <a:pt x="25" y="10"/>
                  </a:lnTo>
                  <a:lnTo>
                    <a:pt x="38" y="0"/>
                  </a:lnTo>
                  <a:lnTo>
                    <a:pt x="63" y="0"/>
                  </a:lnTo>
                  <a:lnTo>
                    <a:pt x="58" y="34"/>
                  </a:lnTo>
                  <a:lnTo>
                    <a:pt x="63" y="39"/>
                  </a:lnTo>
                  <a:lnTo>
                    <a:pt x="74" y="44"/>
                  </a:lnTo>
                  <a:lnTo>
                    <a:pt x="51" y="7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65" name="Freeform 361"/>
            <p:cNvSpPr>
              <a:spLocks noChangeAspect="1"/>
            </p:cNvSpPr>
            <p:nvPr/>
          </p:nvSpPr>
          <p:spPr bwMode="auto">
            <a:xfrm>
              <a:off x="1025" y="2300"/>
              <a:ext cx="64" cy="50"/>
            </a:xfrm>
            <a:custGeom>
              <a:avLst/>
              <a:gdLst>
                <a:gd name="T0" fmla="*/ 3 w 63"/>
                <a:gd name="T1" fmla="*/ 2 h 51"/>
                <a:gd name="T2" fmla="*/ 9 w 63"/>
                <a:gd name="T3" fmla="*/ 0 h 51"/>
                <a:gd name="T4" fmla="*/ 16 w 63"/>
                <a:gd name="T5" fmla="*/ 14 h 51"/>
                <a:gd name="T6" fmla="*/ 28 w 63"/>
                <a:gd name="T7" fmla="*/ 18 h 51"/>
                <a:gd name="T8" fmla="*/ 85 w 63"/>
                <a:gd name="T9" fmla="*/ 7 h 51"/>
                <a:gd name="T10" fmla="*/ 93 w 63"/>
                <a:gd name="T11" fmla="*/ 18 h 51"/>
                <a:gd name="T12" fmla="*/ 76 w 63"/>
                <a:gd name="T13" fmla="*/ 25 h 51"/>
                <a:gd name="T14" fmla="*/ 85 w 63"/>
                <a:gd name="T15" fmla="*/ 25 h 51"/>
                <a:gd name="T16" fmla="*/ 67 w 63"/>
                <a:gd name="T17" fmla="*/ 25 h 51"/>
                <a:gd name="T18" fmla="*/ 66 w 63"/>
                <a:gd name="T19" fmla="*/ 25 h 51"/>
                <a:gd name="T20" fmla="*/ 0 w 63"/>
                <a:gd name="T21" fmla="*/ 25 h 51"/>
                <a:gd name="T22" fmla="*/ 3 w 63"/>
                <a:gd name="T23" fmla="*/ 2 h 51"/>
                <a:gd name="T24" fmla="*/ 3 w 63"/>
                <a:gd name="T25" fmla="*/ 2 h 51"/>
                <a:gd name="T26" fmla="*/ 3 w 63"/>
                <a:gd name="T27" fmla="*/ 2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51"/>
                <a:gd name="T44" fmla="*/ 63 w 63"/>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51">
                  <a:moveTo>
                    <a:pt x="3" y="2"/>
                  </a:moveTo>
                  <a:lnTo>
                    <a:pt x="9" y="0"/>
                  </a:lnTo>
                  <a:lnTo>
                    <a:pt x="16" y="14"/>
                  </a:lnTo>
                  <a:lnTo>
                    <a:pt x="28" y="18"/>
                  </a:lnTo>
                  <a:lnTo>
                    <a:pt x="54" y="7"/>
                  </a:lnTo>
                  <a:lnTo>
                    <a:pt x="62" y="18"/>
                  </a:lnTo>
                  <a:lnTo>
                    <a:pt x="45" y="29"/>
                  </a:lnTo>
                  <a:lnTo>
                    <a:pt x="54" y="44"/>
                  </a:lnTo>
                  <a:lnTo>
                    <a:pt x="36" y="50"/>
                  </a:lnTo>
                  <a:lnTo>
                    <a:pt x="35" y="38"/>
                  </a:lnTo>
                  <a:lnTo>
                    <a:pt x="0" y="27"/>
                  </a:lnTo>
                  <a:lnTo>
                    <a:pt x="3" y="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66" name="Freeform 362"/>
            <p:cNvSpPr>
              <a:spLocks noChangeAspect="1"/>
            </p:cNvSpPr>
            <p:nvPr/>
          </p:nvSpPr>
          <p:spPr bwMode="auto">
            <a:xfrm>
              <a:off x="977" y="2269"/>
              <a:ext cx="58" cy="59"/>
            </a:xfrm>
            <a:custGeom>
              <a:avLst/>
              <a:gdLst>
                <a:gd name="T0" fmla="*/ 81 w 57"/>
                <a:gd name="T1" fmla="*/ 33 h 59"/>
                <a:gd name="T2" fmla="*/ 88 w 57"/>
                <a:gd name="T3" fmla="*/ 31 h 59"/>
                <a:gd name="T4" fmla="*/ 77 w 57"/>
                <a:gd name="T5" fmla="*/ 23 h 59"/>
                <a:gd name="T6" fmla="*/ 69 w 57"/>
                <a:gd name="T7" fmla="*/ 3 h 59"/>
                <a:gd name="T8" fmla="*/ 1 w 57"/>
                <a:gd name="T9" fmla="*/ 0 h 59"/>
                <a:gd name="T10" fmla="*/ 0 w 57"/>
                <a:gd name="T11" fmla="*/ 24 h 59"/>
                <a:gd name="T12" fmla="*/ 8 w 57"/>
                <a:gd name="T13" fmla="*/ 29 h 59"/>
                <a:gd name="T14" fmla="*/ 15 w 57"/>
                <a:gd name="T15" fmla="*/ 23 h 59"/>
                <a:gd name="T16" fmla="*/ 67 w 57"/>
                <a:gd name="T17" fmla="*/ 45 h 59"/>
                <a:gd name="T18" fmla="*/ 63 w 57"/>
                <a:gd name="T19" fmla="*/ 54 h 59"/>
                <a:gd name="T20" fmla="*/ 78 w 57"/>
                <a:gd name="T21" fmla="*/ 58 h 59"/>
                <a:gd name="T22" fmla="*/ 81 w 57"/>
                <a:gd name="T23" fmla="*/ 33 h 59"/>
                <a:gd name="T24" fmla="*/ 81 w 57"/>
                <a:gd name="T25" fmla="*/ 33 h 59"/>
                <a:gd name="T26" fmla="*/ 81 w 57"/>
                <a:gd name="T27" fmla="*/ 33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59"/>
                <a:gd name="T44" fmla="*/ 57 w 57"/>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59">
                  <a:moveTo>
                    <a:pt x="50" y="33"/>
                  </a:moveTo>
                  <a:lnTo>
                    <a:pt x="56" y="31"/>
                  </a:lnTo>
                  <a:lnTo>
                    <a:pt x="46" y="23"/>
                  </a:lnTo>
                  <a:lnTo>
                    <a:pt x="38" y="3"/>
                  </a:lnTo>
                  <a:lnTo>
                    <a:pt x="1" y="0"/>
                  </a:lnTo>
                  <a:lnTo>
                    <a:pt x="0" y="24"/>
                  </a:lnTo>
                  <a:lnTo>
                    <a:pt x="8" y="29"/>
                  </a:lnTo>
                  <a:lnTo>
                    <a:pt x="15" y="23"/>
                  </a:lnTo>
                  <a:lnTo>
                    <a:pt x="36" y="45"/>
                  </a:lnTo>
                  <a:lnTo>
                    <a:pt x="32" y="54"/>
                  </a:lnTo>
                  <a:lnTo>
                    <a:pt x="47" y="58"/>
                  </a:lnTo>
                  <a:lnTo>
                    <a:pt x="50" y="3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67" name="Freeform 363"/>
            <p:cNvSpPr>
              <a:spLocks noChangeAspect="1"/>
            </p:cNvSpPr>
            <p:nvPr/>
          </p:nvSpPr>
          <p:spPr bwMode="auto">
            <a:xfrm>
              <a:off x="951" y="2186"/>
              <a:ext cx="80" cy="87"/>
            </a:xfrm>
            <a:custGeom>
              <a:avLst/>
              <a:gdLst>
                <a:gd name="T0" fmla="*/ 138 w 78"/>
                <a:gd name="T1" fmla="*/ 86 h 87"/>
                <a:gd name="T2" fmla="*/ 135 w 78"/>
                <a:gd name="T3" fmla="*/ 79 h 87"/>
                <a:gd name="T4" fmla="*/ 166 w 78"/>
                <a:gd name="T5" fmla="*/ 17 h 87"/>
                <a:gd name="T6" fmla="*/ 162 w 78"/>
                <a:gd name="T7" fmla="*/ 0 h 87"/>
                <a:gd name="T8" fmla="*/ 95 w 78"/>
                <a:gd name="T9" fmla="*/ 8 h 87"/>
                <a:gd name="T10" fmla="*/ 0 w 78"/>
                <a:gd name="T11" fmla="*/ 42 h 87"/>
                <a:gd name="T12" fmla="*/ 0 w 78"/>
                <a:gd name="T13" fmla="*/ 52 h 87"/>
                <a:gd name="T14" fmla="*/ 57 w 78"/>
                <a:gd name="T15" fmla="*/ 83 h 87"/>
                <a:gd name="T16" fmla="*/ 138 w 78"/>
                <a:gd name="T17" fmla="*/ 86 h 87"/>
                <a:gd name="T18" fmla="*/ 138 w 78"/>
                <a:gd name="T19" fmla="*/ 86 h 87"/>
                <a:gd name="T20" fmla="*/ 138 w 78"/>
                <a:gd name="T21" fmla="*/ 8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87"/>
                <a:gd name="T35" fmla="*/ 78 w 78"/>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87">
                  <a:moveTo>
                    <a:pt x="63" y="86"/>
                  </a:moveTo>
                  <a:lnTo>
                    <a:pt x="61" y="79"/>
                  </a:lnTo>
                  <a:lnTo>
                    <a:pt x="77" y="17"/>
                  </a:lnTo>
                  <a:lnTo>
                    <a:pt x="75" y="0"/>
                  </a:lnTo>
                  <a:lnTo>
                    <a:pt x="46" y="8"/>
                  </a:lnTo>
                  <a:lnTo>
                    <a:pt x="0" y="42"/>
                  </a:lnTo>
                  <a:lnTo>
                    <a:pt x="0" y="52"/>
                  </a:lnTo>
                  <a:lnTo>
                    <a:pt x="26" y="83"/>
                  </a:lnTo>
                  <a:lnTo>
                    <a:pt x="63" y="8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68" name="Freeform 364"/>
            <p:cNvSpPr>
              <a:spLocks noChangeAspect="1"/>
            </p:cNvSpPr>
            <p:nvPr/>
          </p:nvSpPr>
          <p:spPr bwMode="auto">
            <a:xfrm>
              <a:off x="917" y="2168"/>
              <a:ext cx="113" cy="62"/>
            </a:xfrm>
            <a:custGeom>
              <a:avLst/>
              <a:gdLst>
                <a:gd name="T0" fmla="*/ 23 w 111"/>
                <a:gd name="T1" fmla="*/ 4 h 61"/>
                <a:gd name="T2" fmla="*/ 146 w 111"/>
                <a:gd name="T3" fmla="*/ 0 h 61"/>
                <a:gd name="T4" fmla="*/ 188 w 111"/>
                <a:gd name="T5" fmla="*/ 18 h 61"/>
                <a:gd name="T6" fmla="*/ 140 w 111"/>
                <a:gd name="T7" fmla="*/ 26 h 61"/>
                <a:gd name="T8" fmla="*/ 66 w 111"/>
                <a:gd name="T9" fmla="*/ 91 h 61"/>
                <a:gd name="T10" fmla="*/ 59 w 111"/>
                <a:gd name="T11" fmla="*/ 83 h 61"/>
                <a:gd name="T12" fmla="*/ 59 w 111"/>
                <a:gd name="T13" fmla="*/ 75 h 61"/>
                <a:gd name="T14" fmla="*/ 0 w 111"/>
                <a:gd name="T15" fmla="*/ 62 h 61"/>
                <a:gd name="T16" fmla="*/ 23 w 111"/>
                <a:gd name="T17" fmla="*/ 4 h 61"/>
                <a:gd name="T18" fmla="*/ 23 w 111"/>
                <a:gd name="T19" fmla="*/ 4 h 61"/>
                <a:gd name="T20" fmla="*/ 23 w 111"/>
                <a:gd name="T21" fmla="*/ 4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61"/>
                <a:gd name="T35" fmla="*/ 111 w 111"/>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61">
                  <a:moveTo>
                    <a:pt x="23" y="4"/>
                  </a:moveTo>
                  <a:lnTo>
                    <a:pt x="83" y="0"/>
                  </a:lnTo>
                  <a:lnTo>
                    <a:pt x="110" y="18"/>
                  </a:lnTo>
                  <a:lnTo>
                    <a:pt x="81" y="26"/>
                  </a:lnTo>
                  <a:lnTo>
                    <a:pt x="35" y="60"/>
                  </a:lnTo>
                  <a:lnTo>
                    <a:pt x="28" y="52"/>
                  </a:lnTo>
                  <a:lnTo>
                    <a:pt x="28" y="44"/>
                  </a:lnTo>
                  <a:lnTo>
                    <a:pt x="0" y="31"/>
                  </a:lnTo>
                  <a:lnTo>
                    <a:pt x="23"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69" name="Freeform 365"/>
            <p:cNvSpPr>
              <a:spLocks noChangeAspect="1"/>
            </p:cNvSpPr>
            <p:nvPr/>
          </p:nvSpPr>
          <p:spPr bwMode="auto">
            <a:xfrm>
              <a:off x="904" y="2200"/>
              <a:ext cx="42" cy="27"/>
            </a:xfrm>
            <a:custGeom>
              <a:avLst/>
              <a:gdLst>
                <a:gd name="T0" fmla="*/ 41 w 42"/>
                <a:gd name="T1" fmla="*/ 13 h 28"/>
                <a:gd name="T2" fmla="*/ 13 w 42"/>
                <a:gd name="T3" fmla="*/ 0 h 28"/>
                <a:gd name="T4" fmla="*/ 0 w 42"/>
                <a:gd name="T5" fmla="*/ 13 h 28"/>
                <a:gd name="T6" fmla="*/ 0 w 42"/>
                <a:gd name="T7" fmla="*/ 14 h 28"/>
                <a:gd name="T8" fmla="*/ 5 w 42"/>
                <a:gd name="T9" fmla="*/ 14 h 28"/>
                <a:gd name="T10" fmla="*/ 38 w 42"/>
                <a:gd name="T11" fmla="*/ 14 h 28"/>
                <a:gd name="T12" fmla="*/ 41 w 42"/>
                <a:gd name="T13" fmla="*/ 14 h 28"/>
                <a:gd name="T14" fmla="*/ 41 w 42"/>
                <a:gd name="T15" fmla="*/ 13 h 28"/>
                <a:gd name="T16" fmla="*/ 41 w 42"/>
                <a:gd name="T17" fmla="*/ 13 h 28"/>
                <a:gd name="T18" fmla="*/ 41 w 42"/>
                <a:gd name="T19" fmla="*/ 1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8"/>
                <a:gd name="T32" fmla="*/ 42 w 4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8">
                  <a:moveTo>
                    <a:pt x="41" y="13"/>
                  </a:moveTo>
                  <a:lnTo>
                    <a:pt x="13" y="0"/>
                  </a:lnTo>
                  <a:lnTo>
                    <a:pt x="0" y="13"/>
                  </a:lnTo>
                  <a:lnTo>
                    <a:pt x="0" y="15"/>
                  </a:lnTo>
                  <a:lnTo>
                    <a:pt x="5" y="21"/>
                  </a:lnTo>
                  <a:lnTo>
                    <a:pt x="38" y="27"/>
                  </a:lnTo>
                  <a:lnTo>
                    <a:pt x="41" y="21"/>
                  </a:lnTo>
                  <a:lnTo>
                    <a:pt x="41" y="1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70" name="Freeform 366"/>
            <p:cNvSpPr>
              <a:spLocks noChangeAspect="1"/>
            </p:cNvSpPr>
            <p:nvPr/>
          </p:nvSpPr>
          <p:spPr bwMode="auto">
            <a:xfrm rot="-2543847">
              <a:off x="981" y="2247"/>
              <a:ext cx="12" cy="24"/>
            </a:xfrm>
            <a:custGeom>
              <a:avLst/>
              <a:gdLst>
                <a:gd name="T0" fmla="*/ 0 w 23"/>
                <a:gd name="T1" fmla="*/ 0 h 24"/>
                <a:gd name="T2" fmla="*/ 1 w 23"/>
                <a:gd name="T3" fmla="*/ 9 h 24"/>
                <a:gd name="T4" fmla="*/ 1 w 23"/>
                <a:gd name="T5" fmla="*/ 24 h 24"/>
                <a:gd name="T6" fmla="*/ 1 w 23"/>
                <a:gd name="T7" fmla="*/ 16 h 24"/>
                <a:gd name="T8" fmla="*/ 0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0" y="0"/>
                  </a:moveTo>
                  <a:cubicBezTo>
                    <a:pt x="8" y="2"/>
                    <a:pt x="23" y="9"/>
                    <a:pt x="23" y="9"/>
                  </a:cubicBezTo>
                  <a:cubicBezTo>
                    <a:pt x="21" y="17"/>
                    <a:pt x="22" y="20"/>
                    <a:pt x="15" y="24"/>
                  </a:cubicBezTo>
                  <a:cubicBezTo>
                    <a:pt x="9" y="21"/>
                    <a:pt x="6" y="23"/>
                    <a:pt x="2" y="16"/>
                  </a:cubicBezTo>
                  <a:cubicBezTo>
                    <a:pt x="0" y="1"/>
                    <a:pt x="0" y="6"/>
                    <a:pt x="0" y="0"/>
                  </a:cubicBezTo>
                  <a:close/>
                </a:path>
              </a:pathLst>
            </a:custGeom>
            <a:solidFill>
              <a:srgbClr val="B2B2B2"/>
            </a:solidFill>
            <a:ln w="3175" cap="flat" cmpd="sng">
              <a:solidFill>
                <a:srgbClr val="000000"/>
              </a:solidFill>
              <a:prstDash val="solid"/>
              <a:round/>
              <a:headEnd/>
              <a:tailEnd/>
            </a:ln>
          </p:spPr>
          <p:txBody>
            <a:bodyPr wrap="none" anchor="ctr"/>
            <a:lstStyle/>
            <a:p>
              <a:endParaRPr lang="en-US"/>
            </a:p>
          </p:txBody>
        </p:sp>
      </p:grpSp>
      <p:grpSp>
        <p:nvGrpSpPr>
          <p:cNvPr id="371" name="Group 367"/>
          <p:cNvGrpSpPr>
            <a:grpSpLocks/>
          </p:cNvGrpSpPr>
          <p:nvPr/>
        </p:nvGrpSpPr>
        <p:grpSpPr bwMode="auto">
          <a:xfrm>
            <a:off x="3636963" y="2847975"/>
            <a:ext cx="2017712" cy="2343150"/>
            <a:chOff x="2248" y="1733"/>
            <a:chExt cx="1270" cy="1476"/>
          </a:xfrm>
        </p:grpSpPr>
        <p:grpSp>
          <p:nvGrpSpPr>
            <p:cNvPr id="372" name="Group 368"/>
            <p:cNvGrpSpPr>
              <a:grpSpLocks/>
            </p:cNvGrpSpPr>
            <p:nvPr/>
          </p:nvGrpSpPr>
          <p:grpSpPr bwMode="auto">
            <a:xfrm>
              <a:off x="2261" y="1733"/>
              <a:ext cx="1257" cy="1476"/>
              <a:chOff x="2261" y="1733"/>
              <a:chExt cx="1257" cy="1476"/>
            </a:xfrm>
          </p:grpSpPr>
          <p:grpSp>
            <p:nvGrpSpPr>
              <p:cNvPr id="376" name="Group 369"/>
              <p:cNvGrpSpPr>
                <a:grpSpLocks/>
              </p:cNvGrpSpPr>
              <p:nvPr/>
            </p:nvGrpSpPr>
            <p:grpSpPr bwMode="auto">
              <a:xfrm>
                <a:off x="2261" y="1733"/>
                <a:ext cx="1257" cy="1476"/>
                <a:chOff x="2261" y="1733"/>
                <a:chExt cx="1257" cy="1476"/>
              </a:xfrm>
            </p:grpSpPr>
            <p:sp>
              <p:nvSpPr>
                <p:cNvPr id="378" name="Freeform 370"/>
                <p:cNvSpPr>
                  <a:spLocks noChangeAspect="1"/>
                </p:cNvSpPr>
                <p:nvPr/>
              </p:nvSpPr>
              <p:spPr bwMode="auto">
                <a:xfrm>
                  <a:off x="2974" y="2024"/>
                  <a:ext cx="305" cy="399"/>
                </a:xfrm>
                <a:custGeom>
                  <a:avLst/>
                  <a:gdLst>
                    <a:gd name="T0" fmla="*/ 400 w 301"/>
                    <a:gd name="T1" fmla="*/ 115 h 405"/>
                    <a:gd name="T2" fmla="*/ 410 w 301"/>
                    <a:gd name="T3" fmla="*/ 83 h 405"/>
                    <a:gd name="T4" fmla="*/ 444 w 301"/>
                    <a:gd name="T5" fmla="*/ 77 h 405"/>
                    <a:gd name="T6" fmla="*/ 451 w 301"/>
                    <a:gd name="T7" fmla="*/ 72 h 405"/>
                    <a:gd name="T8" fmla="*/ 423 w 301"/>
                    <a:gd name="T9" fmla="*/ 60 h 405"/>
                    <a:gd name="T10" fmla="*/ 405 w 301"/>
                    <a:gd name="T11" fmla="*/ 21 h 405"/>
                    <a:gd name="T12" fmla="*/ 375 w 301"/>
                    <a:gd name="T13" fmla="*/ 6 h 405"/>
                    <a:gd name="T14" fmla="*/ 365 w 301"/>
                    <a:gd name="T15" fmla="*/ 0 h 405"/>
                    <a:gd name="T16" fmla="*/ 326 w 301"/>
                    <a:gd name="T17" fmla="*/ 25 h 405"/>
                    <a:gd name="T18" fmla="*/ 302 w 301"/>
                    <a:gd name="T19" fmla="*/ 21 h 405"/>
                    <a:gd name="T20" fmla="*/ 86 w 301"/>
                    <a:gd name="T21" fmla="*/ 21 h 405"/>
                    <a:gd name="T22" fmla="*/ 85 w 301"/>
                    <a:gd name="T23" fmla="*/ 21 h 405"/>
                    <a:gd name="T24" fmla="*/ 86 w 301"/>
                    <a:gd name="T25" fmla="*/ 33 h 405"/>
                    <a:gd name="T26" fmla="*/ 70 w 301"/>
                    <a:gd name="T27" fmla="*/ 33 h 405"/>
                    <a:gd name="T28" fmla="*/ 37 w 301"/>
                    <a:gd name="T29" fmla="*/ 43 h 405"/>
                    <a:gd name="T30" fmla="*/ 69 w 301"/>
                    <a:gd name="T31" fmla="*/ 92 h 405"/>
                    <a:gd name="T32" fmla="*/ 36 w 301"/>
                    <a:gd name="T33" fmla="*/ 95 h 405"/>
                    <a:gd name="T34" fmla="*/ 20 w 301"/>
                    <a:gd name="T35" fmla="*/ 95 h 405"/>
                    <a:gd name="T36" fmla="*/ 0 w 301"/>
                    <a:gd name="T37" fmla="*/ 133 h 405"/>
                    <a:gd name="T38" fmla="*/ 18 w 301"/>
                    <a:gd name="T39" fmla="*/ 154 h 405"/>
                    <a:gd name="T40" fmla="*/ 17 w 301"/>
                    <a:gd name="T41" fmla="*/ 159 h 405"/>
                    <a:gd name="T42" fmla="*/ 32 w 301"/>
                    <a:gd name="T43" fmla="*/ 171 h 405"/>
                    <a:gd name="T44" fmla="*/ 31 w 301"/>
                    <a:gd name="T45" fmla="*/ 186 h 405"/>
                    <a:gd name="T46" fmla="*/ 88 w 301"/>
                    <a:gd name="T47" fmla="*/ 196 h 405"/>
                    <a:gd name="T48" fmla="*/ 161 w 301"/>
                    <a:gd name="T49" fmla="*/ 233 h 405"/>
                    <a:gd name="T50" fmla="*/ 180 w 301"/>
                    <a:gd name="T51" fmla="*/ 243 h 405"/>
                    <a:gd name="T52" fmla="*/ 219 w 301"/>
                    <a:gd name="T53" fmla="*/ 242 h 405"/>
                    <a:gd name="T54" fmla="*/ 250 w 301"/>
                    <a:gd name="T55" fmla="*/ 255 h 405"/>
                    <a:gd name="T56" fmla="*/ 285 w 301"/>
                    <a:gd name="T57" fmla="*/ 255 h 405"/>
                    <a:gd name="T58" fmla="*/ 334 w 301"/>
                    <a:gd name="T59" fmla="*/ 249 h 405"/>
                    <a:gd name="T60" fmla="*/ 347 w 301"/>
                    <a:gd name="T61" fmla="*/ 241 h 405"/>
                    <a:gd name="T62" fmla="*/ 390 w 301"/>
                    <a:gd name="T63" fmla="*/ 241 h 405"/>
                    <a:gd name="T64" fmla="*/ 390 w 301"/>
                    <a:gd name="T65" fmla="*/ 232 h 405"/>
                    <a:gd name="T66" fmla="*/ 366 w 301"/>
                    <a:gd name="T67" fmla="*/ 229 h 405"/>
                    <a:gd name="T68" fmla="*/ 334 w 301"/>
                    <a:gd name="T69" fmla="*/ 206 h 405"/>
                    <a:gd name="T70" fmla="*/ 308 w 301"/>
                    <a:gd name="T71" fmla="*/ 200 h 405"/>
                    <a:gd name="T72" fmla="*/ 317 w 301"/>
                    <a:gd name="T73" fmla="*/ 193 h 405"/>
                    <a:gd name="T74" fmla="*/ 337 w 301"/>
                    <a:gd name="T75" fmla="*/ 191 h 405"/>
                    <a:gd name="T76" fmla="*/ 340 w 301"/>
                    <a:gd name="T77" fmla="*/ 164 h 405"/>
                    <a:gd name="T78" fmla="*/ 392 w 301"/>
                    <a:gd name="T79" fmla="*/ 134 h 405"/>
                    <a:gd name="T80" fmla="*/ 400 w 301"/>
                    <a:gd name="T81" fmla="*/ 115 h 405"/>
                    <a:gd name="T82" fmla="*/ 400 w 301"/>
                    <a:gd name="T83" fmla="*/ 115 h 405"/>
                    <a:gd name="T84" fmla="*/ 400 w 301"/>
                    <a:gd name="T85" fmla="*/ 115 h 4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
                    <a:gd name="T130" fmla="*/ 0 h 405"/>
                    <a:gd name="T131" fmla="*/ 301 w 301"/>
                    <a:gd name="T132" fmla="*/ 405 h 4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 h="405">
                      <a:moveTo>
                        <a:pt x="264" y="182"/>
                      </a:moveTo>
                      <a:lnTo>
                        <a:pt x="272" y="127"/>
                      </a:lnTo>
                      <a:lnTo>
                        <a:pt x="295" y="116"/>
                      </a:lnTo>
                      <a:lnTo>
                        <a:pt x="300" y="105"/>
                      </a:lnTo>
                      <a:lnTo>
                        <a:pt x="282" y="91"/>
                      </a:lnTo>
                      <a:lnTo>
                        <a:pt x="268" y="21"/>
                      </a:lnTo>
                      <a:lnTo>
                        <a:pt x="249" y="6"/>
                      </a:lnTo>
                      <a:lnTo>
                        <a:pt x="243" y="0"/>
                      </a:lnTo>
                      <a:lnTo>
                        <a:pt x="218" y="25"/>
                      </a:lnTo>
                      <a:lnTo>
                        <a:pt x="200" y="21"/>
                      </a:lnTo>
                      <a:lnTo>
                        <a:pt x="55" y="21"/>
                      </a:lnTo>
                      <a:lnTo>
                        <a:pt x="54" y="21"/>
                      </a:lnTo>
                      <a:lnTo>
                        <a:pt x="55" y="59"/>
                      </a:lnTo>
                      <a:lnTo>
                        <a:pt x="39" y="63"/>
                      </a:lnTo>
                      <a:lnTo>
                        <a:pt x="37" y="74"/>
                      </a:lnTo>
                      <a:lnTo>
                        <a:pt x="38" y="146"/>
                      </a:lnTo>
                      <a:lnTo>
                        <a:pt x="36" y="152"/>
                      </a:lnTo>
                      <a:lnTo>
                        <a:pt x="20" y="152"/>
                      </a:lnTo>
                      <a:lnTo>
                        <a:pt x="0" y="209"/>
                      </a:lnTo>
                      <a:lnTo>
                        <a:pt x="18" y="242"/>
                      </a:lnTo>
                      <a:lnTo>
                        <a:pt x="17" y="252"/>
                      </a:lnTo>
                      <a:lnTo>
                        <a:pt x="32" y="274"/>
                      </a:lnTo>
                      <a:lnTo>
                        <a:pt x="31" y="294"/>
                      </a:lnTo>
                      <a:lnTo>
                        <a:pt x="57" y="309"/>
                      </a:lnTo>
                      <a:lnTo>
                        <a:pt x="106" y="371"/>
                      </a:lnTo>
                      <a:lnTo>
                        <a:pt x="118" y="386"/>
                      </a:lnTo>
                      <a:lnTo>
                        <a:pt x="147" y="385"/>
                      </a:lnTo>
                      <a:lnTo>
                        <a:pt x="168" y="404"/>
                      </a:lnTo>
                      <a:lnTo>
                        <a:pt x="188" y="404"/>
                      </a:lnTo>
                      <a:lnTo>
                        <a:pt x="224" y="395"/>
                      </a:lnTo>
                      <a:lnTo>
                        <a:pt x="233" y="384"/>
                      </a:lnTo>
                      <a:lnTo>
                        <a:pt x="258" y="384"/>
                      </a:lnTo>
                      <a:lnTo>
                        <a:pt x="258" y="368"/>
                      </a:lnTo>
                      <a:lnTo>
                        <a:pt x="244" y="363"/>
                      </a:lnTo>
                      <a:lnTo>
                        <a:pt x="224" y="325"/>
                      </a:lnTo>
                      <a:lnTo>
                        <a:pt x="204" y="315"/>
                      </a:lnTo>
                      <a:lnTo>
                        <a:pt x="211" y="304"/>
                      </a:lnTo>
                      <a:lnTo>
                        <a:pt x="226" y="300"/>
                      </a:lnTo>
                      <a:lnTo>
                        <a:pt x="228" y="262"/>
                      </a:lnTo>
                      <a:lnTo>
                        <a:pt x="260" y="210"/>
                      </a:lnTo>
                      <a:lnTo>
                        <a:pt x="264" y="18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79" name="Freeform 371"/>
                <p:cNvSpPr>
                  <a:spLocks noChangeAspect="1"/>
                </p:cNvSpPr>
                <p:nvPr/>
              </p:nvSpPr>
              <p:spPr bwMode="auto">
                <a:xfrm>
                  <a:off x="2573" y="2013"/>
                  <a:ext cx="291" cy="243"/>
                </a:xfrm>
                <a:custGeom>
                  <a:avLst/>
                  <a:gdLst>
                    <a:gd name="T0" fmla="*/ 371 w 287"/>
                    <a:gd name="T1" fmla="*/ 140 h 246"/>
                    <a:gd name="T2" fmla="*/ 365 w 287"/>
                    <a:gd name="T3" fmla="*/ 129 h 246"/>
                    <a:gd name="T4" fmla="*/ 420 w 287"/>
                    <a:gd name="T5" fmla="*/ 96 h 246"/>
                    <a:gd name="T6" fmla="*/ 438 w 287"/>
                    <a:gd name="T7" fmla="*/ 41 h 246"/>
                    <a:gd name="T8" fmla="*/ 425 w 287"/>
                    <a:gd name="T9" fmla="*/ 41 h 246"/>
                    <a:gd name="T10" fmla="*/ 413 w 287"/>
                    <a:gd name="T11" fmla="*/ 41 h 246"/>
                    <a:gd name="T12" fmla="*/ 411 w 287"/>
                    <a:gd name="T13" fmla="*/ 11 h 246"/>
                    <a:gd name="T14" fmla="*/ 385 w 287"/>
                    <a:gd name="T15" fmla="*/ 3 h 246"/>
                    <a:gd name="T16" fmla="*/ 320 w 287"/>
                    <a:gd name="T17" fmla="*/ 0 h 246"/>
                    <a:gd name="T18" fmla="*/ 152 w 287"/>
                    <a:gd name="T19" fmla="*/ 53 h 246"/>
                    <a:gd name="T20" fmla="*/ 103 w 287"/>
                    <a:gd name="T21" fmla="*/ 60 h 246"/>
                    <a:gd name="T22" fmla="*/ 103 w 287"/>
                    <a:gd name="T23" fmla="*/ 107 h 246"/>
                    <a:gd name="T24" fmla="*/ 97 w 287"/>
                    <a:gd name="T25" fmla="*/ 111 h 246"/>
                    <a:gd name="T26" fmla="*/ 0 w 287"/>
                    <a:gd name="T27" fmla="*/ 119 h 246"/>
                    <a:gd name="T28" fmla="*/ 1 w 287"/>
                    <a:gd name="T29" fmla="*/ 135 h 246"/>
                    <a:gd name="T30" fmla="*/ 22 w 287"/>
                    <a:gd name="T31" fmla="*/ 157 h 246"/>
                    <a:gd name="T32" fmla="*/ 32 w 287"/>
                    <a:gd name="T33" fmla="*/ 156 h 246"/>
                    <a:gd name="T34" fmla="*/ 70 w 287"/>
                    <a:gd name="T35" fmla="*/ 167 h 246"/>
                    <a:gd name="T36" fmla="*/ 70 w 287"/>
                    <a:gd name="T37" fmla="*/ 167 h 246"/>
                    <a:gd name="T38" fmla="*/ 74 w 287"/>
                    <a:gd name="T39" fmla="*/ 162 h 246"/>
                    <a:gd name="T40" fmla="*/ 86 w 287"/>
                    <a:gd name="T41" fmla="*/ 161 h 246"/>
                    <a:gd name="T42" fmla="*/ 91 w 287"/>
                    <a:gd name="T43" fmla="*/ 169 h 246"/>
                    <a:gd name="T44" fmla="*/ 95 w 287"/>
                    <a:gd name="T45" fmla="*/ 157 h 246"/>
                    <a:gd name="T46" fmla="*/ 116 w 287"/>
                    <a:gd name="T47" fmla="*/ 142 h 246"/>
                    <a:gd name="T48" fmla="*/ 152 w 287"/>
                    <a:gd name="T49" fmla="*/ 140 h 246"/>
                    <a:gd name="T50" fmla="*/ 187 w 287"/>
                    <a:gd name="T51" fmla="*/ 152 h 246"/>
                    <a:gd name="T52" fmla="*/ 208 w 287"/>
                    <a:gd name="T53" fmla="*/ 147 h 246"/>
                    <a:gd name="T54" fmla="*/ 249 w 287"/>
                    <a:gd name="T55" fmla="*/ 155 h 246"/>
                    <a:gd name="T56" fmla="*/ 288 w 287"/>
                    <a:gd name="T57" fmla="*/ 147 h 246"/>
                    <a:gd name="T58" fmla="*/ 331 w 287"/>
                    <a:gd name="T59" fmla="*/ 149 h 246"/>
                    <a:gd name="T60" fmla="*/ 361 w 287"/>
                    <a:gd name="T61" fmla="*/ 140 h 246"/>
                    <a:gd name="T62" fmla="*/ 371 w 287"/>
                    <a:gd name="T63" fmla="*/ 140 h 246"/>
                    <a:gd name="T64" fmla="*/ 371 w 287"/>
                    <a:gd name="T65" fmla="*/ 140 h 246"/>
                    <a:gd name="T66" fmla="*/ 371 w 287"/>
                    <a:gd name="T67" fmla="*/ 140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7"/>
                    <a:gd name="T103" fmla="*/ 0 h 246"/>
                    <a:gd name="T104" fmla="*/ 287 w 287"/>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7" h="246">
                      <a:moveTo>
                        <a:pt x="242" y="202"/>
                      </a:moveTo>
                      <a:lnTo>
                        <a:pt x="238" y="191"/>
                      </a:lnTo>
                      <a:lnTo>
                        <a:pt x="274" y="132"/>
                      </a:lnTo>
                      <a:lnTo>
                        <a:pt x="286" y="65"/>
                      </a:lnTo>
                      <a:lnTo>
                        <a:pt x="277" y="58"/>
                      </a:lnTo>
                      <a:lnTo>
                        <a:pt x="269" y="42"/>
                      </a:lnTo>
                      <a:lnTo>
                        <a:pt x="268" y="11"/>
                      </a:lnTo>
                      <a:lnTo>
                        <a:pt x="250" y="3"/>
                      </a:lnTo>
                      <a:lnTo>
                        <a:pt x="210" y="0"/>
                      </a:lnTo>
                      <a:lnTo>
                        <a:pt x="99" y="84"/>
                      </a:lnTo>
                      <a:lnTo>
                        <a:pt x="72" y="91"/>
                      </a:lnTo>
                      <a:lnTo>
                        <a:pt x="72" y="153"/>
                      </a:lnTo>
                      <a:lnTo>
                        <a:pt x="66" y="162"/>
                      </a:lnTo>
                      <a:lnTo>
                        <a:pt x="0" y="178"/>
                      </a:lnTo>
                      <a:lnTo>
                        <a:pt x="1" y="197"/>
                      </a:lnTo>
                      <a:lnTo>
                        <a:pt x="22" y="226"/>
                      </a:lnTo>
                      <a:lnTo>
                        <a:pt x="32" y="225"/>
                      </a:lnTo>
                      <a:lnTo>
                        <a:pt x="39" y="242"/>
                      </a:lnTo>
                      <a:lnTo>
                        <a:pt x="43" y="234"/>
                      </a:lnTo>
                      <a:lnTo>
                        <a:pt x="55" y="233"/>
                      </a:lnTo>
                      <a:lnTo>
                        <a:pt x="60" y="245"/>
                      </a:lnTo>
                      <a:lnTo>
                        <a:pt x="64" y="226"/>
                      </a:lnTo>
                      <a:lnTo>
                        <a:pt x="81" y="204"/>
                      </a:lnTo>
                      <a:lnTo>
                        <a:pt x="99" y="202"/>
                      </a:lnTo>
                      <a:lnTo>
                        <a:pt x="123" y="219"/>
                      </a:lnTo>
                      <a:lnTo>
                        <a:pt x="137" y="212"/>
                      </a:lnTo>
                      <a:lnTo>
                        <a:pt x="164" y="224"/>
                      </a:lnTo>
                      <a:lnTo>
                        <a:pt x="186" y="212"/>
                      </a:lnTo>
                      <a:lnTo>
                        <a:pt x="218" y="214"/>
                      </a:lnTo>
                      <a:lnTo>
                        <a:pt x="236" y="202"/>
                      </a:lnTo>
                      <a:lnTo>
                        <a:pt x="242" y="20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0" name="Freeform 372"/>
                <p:cNvSpPr>
                  <a:spLocks noChangeAspect="1"/>
                </p:cNvSpPr>
                <p:nvPr/>
              </p:nvSpPr>
              <p:spPr bwMode="auto">
                <a:xfrm>
                  <a:off x="2344" y="1983"/>
                  <a:ext cx="304" cy="305"/>
                </a:xfrm>
                <a:custGeom>
                  <a:avLst/>
                  <a:gdLst>
                    <a:gd name="T0" fmla="*/ 419 w 298"/>
                    <a:gd name="T1" fmla="*/ 141 h 309"/>
                    <a:gd name="T2" fmla="*/ 539 w 298"/>
                    <a:gd name="T3" fmla="*/ 131 h 309"/>
                    <a:gd name="T4" fmla="*/ 550 w 298"/>
                    <a:gd name="T5" fmla="*/ 122 h 309"/>
                    <a:gd name="T6" fmla="*/ 550 w 298"/>
                    <a:gd name="T7" fmla="*/ 87 h 309"/>
                    <a:gd name="T8" fmla="*/ 522 w 298"/>
                    <a:gd name="T9" fmla="*/ 88 h 309"/>
                    <a:gd name="T10" fmla="*/ 518 w 298"/>
                    <a:gd name="T11" fmla="*/ 75 h 309"/>
                    <a:gd name="T12" fmla="*/ 472 w 298"/>
                    <a:gd name="T13" fmla="*/ 65 h 309"/>
                    <a:gd name="T14" fmla="*/ 447 w 298"/>
                    <a:gd name="T15" fmla="*/ 47 h 309"/>
                    <a:gd name="T16" fmla="*/ 256 w 298"/>
                    <a:gd name="T17" fmla="*/ 0 h 309"/>
                    <a:gd name="T18" fmla="*/ 196 w 298"/>
                    <a:gd name="T19" fmla="*/ 0 h 309"/>
                    <a:gd name="T20" fmla="*/ 226 w 298"/>
                    <a:gd name="T21" fmla="*/ 133 h 309"/>
                    <a:gd name="T22" fmla="*/ 73 w 298"/>
                    <a:gd name="T23" fmla="*/ 133 h 309"/>
                    <a:gd name="T24" fmla="*/ 58 w 298"/>
                    <a:gd name="T25" fmla="*/ 139 h 309"/>
                    <a:gd name="T26" fmla="*/ 16 w 298"/>
                    <a:gd name="T27" fmla="*/ 127 h 309"/>
                    <a:gd name="T28" fmla="*/ 0 w 298"/>
                    <a:gd name="T29" fmla="*/ 144 h 309"/>
                    <a:gd name="T30" fmla="*/ 15 w 298"/>
                    <a:gd name="T31" fmla="*/ 176 h 309"/>
                    <a:gd name="T32" fmla="*/ 56 w 298"/>
                    <a:gd name="T33" fmla="*/ 181 h 309"/>
                    <a:gd name="T34" fmla="*/ 95 w 298"/>
                    <a:gd name="T35" fmla="*/ 175 h 309"/>
                    <a:gd name="T36" fmla="*/ 144 w 298"/>
                    <a:gd name="T37" fmla="*/ 205 h 309"/>
                    <a:gd name="T38" fmla="*/ 150 w 298"/>
                    <a:gd name="T39" fmla="*/ 201 h 309"/>
                    <a:gd name="T40" fmla="*/ 164 w 298"/>
                    <a:gd name="T41" fmla="*/ 205 h 309"/>
                    <a:gd name="T42" fmla="*/ 190 w 298"/>
                    <a:gd name="T43" fmla="*/ 198 h 309"/>
                    <a:gd name="T44" fmla="*/ 204 w 298"/>
                    <a:gd name="T45" fmla="*/ 204 h 309"/>
                    <a:gd name="T46" fmla="*/ 234 w 298"/>
                    <a:gd name="T47" fmla="*/ 202 h 309"/>
                    <a:gd name="T48" fmla="*/ 242 w 298"/>
                    <a:gd name="T49" fmla="*/ 186 h 309"/>
                    <a:gd name="T50" fmla="*/ 283 w 298"/>
                    <a:gd name="T51" fmla="*/ 164 h 309"/>
                    <a:gd name="T52" fmla="*/ 325 w 298"/>
                    <a:gd name="T53" fmla="*/ 161 h 309"/>
                    <a:gd name="T54" fmla="*/ 385 w 298"/>
                    <a:gd name="T55" fmla="*/ 143 h 309"/>
                    <a:gd name="T56" fmla="*/ 419 w 298"/>
                    <a:gd name="T57" fmla="*/ 141 h 309"/>
                    <a:gd name="T58" fmla="*/ 419 w 298"/>
                    <a:gd name="T59" fmla="*/ 141 h 309"/>
                    <a:gd name="T60" fmla="*/ 419 w 298"/>
                    <a:gd name="T61" fmla="*/ 141 h 3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8"/>
                    <a:gd name="T94" fmla="*/ 0 h 309"/>
                    <a:gd name="T95" fmla="*/ 298 w 298"/>
                    <a:gd name="T96" fmla="*/ 309 h 3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8" h="309">
                      <a:moveTo>
                        <a:pt x="225" y="209"/>
                      </a:moveTo>
                      <a:lnTo>
                        <a:pt x="291" y="193"/>
                      </a:lnTo>
                      <a:lnTo>
                        <a:pt x="297" y="184"/>
                      </a:lnTo>
                      <a:lnTo>
                        <a:pt x="297" y="122"/>
                      </a:lnTo>
                      <a:lnTo>
                        <a:pt x="281" y="124"/>
                      </a:lnTo>
                      <a:lnTo>
                        <a:pt x="279" y="106"/>
                      </a:lnTo>
                      <a:lnTo>
                        <a:pt x="255" y="96"/>
                      </a:lnTo>
                      <a:lnTo>
                        <a:pt x="241" y="78"/>
                      </a:lnTo>
                      <a:lnTo>
                        <a:pt x="138" y="0"/>
                      </a:lnTo>
                      <a:lnTo>
                        <a:pt x="107" y="0"/>
                      </a:lnTo>
                      <a:lnTo>
                        <a:pt x="122" y="197"/>
                      </a:lnTo>
                      <a:lnTo>
                        <a:pt x="42" y="197"/>
                      </a:lnTo>
                      <a:lnTo>
                        <a:pt x="27" y="205"/>
                      </a:lnTo>
                      <a:lnTo>
                        <a:pt x="16" y="189"/>
                      </a:lnTo>
                      <a:lnTo>
                        <a:pt x="0" y="213"/>
                      </a:lnTo>
                      <a:lnTo>
                        <a:pt x="15" y="261"/>
                      </a:lnTo>
                      <a:lnTo>
                        <a:pt x="25" y="269"/>
                      </a:lnTo>
                      <a:lnTo>
                        <a:pt x="54" y="260"/>
                      </a:lnTo>
                      <a:lnTo>
                        <a:pt x="76" y="308"/>
                      </a:lnTo>
                      <a:lnTo>
                        <a:pt x="80" y="303"/>
                      </a:lnTo>
                      <a:lnTo>
                        <a:pt x="89" y="308"/>
                      </a:lnTo>
                      <a:lnTo>
                        <a:pt x="104" y="298"/>
                      </a:lnTo>
                      <a:lnTo>
                        <a:pt x="111" y="306"/>
                      </a:lnTo>
                      <a:lnTo>
                        <a:pt x="125" y="304"/>
                      </a:lnTo>
                      <a:lnTo>
                        <a:pt x="130" y="279"/>
                      </a:lnTo>
                      <a:lnTo>
                        <a:pt x="154" y="243"/>
                      </a:lnTo>
                      <a:lnTo>
                        <a:pt x="175" y="238"/>
                      </a:lnTo>
                      <a:lnTo>
                        <a:pt x="208" y="211"/>
                      </a:lnTo>
                      <a:lnTo>
                        <a:pt x="225" y="20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1" name="Freeform 373"/>
                <p:cNvSpPr>
                  <a:spLocks noChangeAspect="1"/>
                </p:cNvSpPr>
                <p:nvPr/>
              </p:nvSpPr>
              <p:spPr bwMode="auto">
                <a:xfrm>
                  <a:off x="2739" y="1815"/>
                  <a:ext cx="291" cy="282"/>
                </a:xfrm>
                <a:custGeom>
                  <a:avLst/>
                  <a:gdLst>
                    <a:gd name="T0" fmla="*/ 437 w 287"/>
                    <a:gd name="T1" fmla="*/ 152 h 286"/>
                    <a:gd name="T2" fmla="*/ 431 w 287"/>
                    <a:gd name="T3" fmla="*/ 64 h 286"/>
                    <a:gd name="T4" fmla="*/ 420 w 287"/>
                    <a:gd name="T5" fmla="*/ 39 h 286"/>
                    <a:gd name="T6" fmla="*/ 428 w 287"/>
                    <a:gd name="T7" fmla="*/ 30 h 286"/>
                    <a:gd name="T8" fmla="*/ 379 w 287"/>
                    <a:gd name="T9" fmla="*/ 23 h 286"/>
                    <a:gd name="T10" fmla="*/ 374 w 287"/>
                    <a:gd name="T11" fmla="*/ 13 h 286"/>
                    <a:gd name="T12" fmla="*/ 339 w 287"/>
                    <a:gd name="T13" fmla="*/ 8 h 286"/>
                    <a:gd name="T14" fmla="*/ 294 w 287"/>
                    <a:gd name="T15" fmla="*/ 23 h 286"/>
                    <a:gd name="T16" fmla="*/ 293 w 287"/>
                    <a:gd name="T17" fmla="*/ 35 h 286"/>
                    <a:gd name="T18" fmla="*/ 273 w 287"/>
                    <a:gd name="T19" fmla="*/ 35 h 286"/>
                    <a:gd name="T20" fmla="*/ 256 w 287"/>
                    <a:gd name="T21" fmla="*/ 35 h 286"/>
                    <a:gd name="T22" fmla="*/ 223 w 287"/>
                    <a:gd name="T23" fmla="*/ 35 h 286"/>
                    <a:gd name="T24" fmla="*/ 176 w 287"/>
                    <a:gd name="T25" fmla="*/ 35 h 286"/>
                    <a:gd name="T26" fmla="*/ 171 w 287"/>
                    <a:gd name="T27" fmla="*/ 20 h 286"/>
                    <a:gd name="T28" fmla="*/ 132 w 287"/>
                    <a:gd name="T29" fmla="*/ 11 h 286"/>
                    <a:gd name="T30" fmla="*/ 84 w 287"/>
                    <a:gd name="T31" fmla="*/ 8 h 286"/>
                    <a:gd name="T32" fmla="*/ 35 w 287"/>
                    <a:gd name="T33" fmla="*/ 0 h 286"/>
                    <a:gd name="T34" fmla="*/ 35 w 287"/>
                    <a:gd name="T35" fmla="*/ 0 h 286"/>
                    <a:gd name="T36" fmla="*/ 68 w 287"/>
                    <a:gd name="T37" fmla="*/ 18 h 286"/>
                    <a:gd name="T38" fmla="*/ 15 w 287"/>
                    <a:gd name="T39" fmla="*/ 35 h 286"/>
                    <a:gd name="T40" fmla="*/ 15 w 287"/>
                    <a:gd name="T41" fmla="*/ 35 h 286"/>
                    <a:gd name="T42" fmla="*/ 4 w 287"/>
                    <a:gd name="T43" fmla="*/ 35 h 286"/>
                    <a:gd name="T44" fmla="*/ 0 w 287"/>
                    <a:gd name="T45" fmla="*/ 38 h 286"/>
                    <a:gd name="T46" fmla="*/ 8 w 287"/>
                    <a:gd name="T47" fmla="*/ 49 h 286"/>
                    <a:gd name="T48" fmla="*/ 11 w 287"/>
                    <a:gd name="T49" fmla="*/ 79 h 286"/>
                    <a:gd name="T50" fmla="*/ 9 w 287"/>
                    <a:gd name="T51" fmla="*/ 90 h 286"/>
                    <a:gd name="T52" fmla="*/ 3 w 287"/>
                    <a:gd name="T53" fmla="*/ 95 h 286"/>
                    <a:gd name="T54" fmla="*/ 19 w 287"/>
                    <a:gd name="T55" fmla="*/ 117 h 286"/>
                    <a:gd name="T56" fmla="*/ 34 w 287"/>
                    <a:gd name="T57" fmla="*/ 117 h 286"/>
                    <a:gd name="T58" fmla="*/ 78 w 287"/>
                    <a:gd name="T59" fmla="*/ 131 h 286"/>
                    <a:gd name="T60" fmla="*/ 128 w 287"/>
                    <a:gd name="T61" fmla="*/ 133 h 286"/>
                    <a:gd name="T62" fmla="*/ 164 w 287"/>
                    <a:gd name="T63" fmla="*/ 138 h 286"/>
                    <a:gd name="T64" fmla="*/ 198 w 287"/>
                    <a:gd name="T65" fmla="*/ 135 h 286"/>
                    <a:gd name="T66" fmla="*/ 411 w 287"/>
                    <a:gd name="T67" fmla="*/ 183 h 286"/>
                    <a:gd name="T68" fmla="*/ 414 w 287"/>
                    <a:gd name="T69" fmla="*/ 176 h 286"/>
                    <a:gd name="T70" fmla="*/ 438 w 287"/>
                    <a:gd name="T71" fmla="*/ 174 h 286"/>
                    <a:gd name="T72" fmla="*/ 437 w 287"/>
                    <a:gd name="T73" fmla="*/ 152 h 286"/>
                    <a:gd name="T74" fmla="*/ 437 w 287"/>
                    <a:gd name="T75" fmla="*/ 152 h 286"/>
                    <a:gd name="T76" fmla="*/ 437 w 287"/>
                    <a:gd name="T77" fmla="*/ 152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286"/>
                    <a:gd name="T119" fmla="*/ 287 w 287"/>
                    <a:gd name="T120" fmla="*/ 286 h 2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286">
                      <a:moveTo>
                        <a:pt x="285" y="232"/>
                      </a:moveTo>
                      <a:lnTo>
                        <a:pt x="281" y="95"/>
                      </a:lnTo>
                      <a:lnTo>
                        <a:pt x="274" y="70"/>
                      </a:lnTo>
                      <a:lnTo>
                        <a:pt x="279" y="30"/>
                      </a:lnTo>
                      <a:lnTo>
                        <a:pt x="246" y="23"/>
                      </a:lnTo>
                      <a:lnTo>
                        <a:pt x="243" y="13"/>
                      </a:lnTo>
                      <a:lnTo>
                        <a:pt x="222" y="8"/>
                      </a:lnTo>
                      <a:lnTo>
                        <a:pt x="191" y="23"/>
                      </a:lnTo>
                      <a:lnTo>
                        <a:pt x="190" y="53"/>
                      </a:lnTo>
                      <a:lnTo>
                        <a:pt x="177" y="61"/>
                      </a:lnTo>
                      <a:lnTo>
                        <a:pt x="168" y="60"/>
                      </a:lnTo>
                      <a:lnTo>
                        <a:pt x="147" y="45"/>
                      </a:lnTo>
                      <a:lnTo>
                        <a:pt x="114" y="35"/>
                      </a:lnTo>
                      <a:lnTo>
                        <a:pt x="109" y="20"/>
                      </a:lnTo>
                      <a:lnTo>
                        <a:pt x="89" y="11"/>
                      </a:lnTo>
                      <a:lnTo>
                        <a:pt x="53" y="8"/>
                      </a:lnTo>
                      <a:lnTo>
                        <a:pt x="35" y="0"/>
                      </a:lnTo>
                      <a:lnTo>
                        <a:pt x="37" y="18"/>
                      </a:lnTo>
                      <a:lnTo>
                        <a:pt x="15" y="35"/>
                      </a:lnTo>
                      <a:lnTo>
                        <a:pt x="15" y="54"/>
                      </a:lnTo>
                      <a:lnTo>
                        <a:pt x="4" y="60"/>
                      </a:lnTo>
                      <a:lnTo>
                        <a:pt x="0" y="69"/>
                      </a:lnTo>
                      <a:lnTo>
                        <a:pt x="8" y="80"/>
                      </a:lnTo>
                      <a:lnTo>
                        <a:pt x="11" y="114"/>
                      </a:lnTo>
                      <a:lnTo>
                        <a:pt x="9" y="136"/>
                      </a:lnTo>
                      <a:lnTo>
                        <a:pt x="3" y="146"/>
                      </a:lnTo>
                      <a:lnTo>
                        <a:pt x="19" y="180"/>
                      </a:lnTo>
                      <a:lnTo>
                        <a:pt x="34" y="180"/>
                      </a:lnTo>
                      <a:lnTo>
                        <a:pt x="47" y="201"/>
                      </a:lnTo>
                      <a:lnTo>
                        <a:pt x="87" y="204"/>
                      </a:lnTo>
                      <a:lnTo>
                        <a:pt x="105" y="212"/>
                      </a:lnTo>
                      <a:lnTo>
                        <a:pt x="130" y="207"/>
                      </a:lnTo>
                      <a:lnTo>
                        <a:pt x="268" y="285"/>
                      </a:lnTo>
                      <a:lnTo>
                        <a:pt x="270" y="274"/>
                      </a:lnTo>
                      <a:lnTo>
                        <a:pt x="286" y="270"/>
                      </a:lnTo>
                      <a:lnTo>
                        <a:pt x="285" y="23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2" name="Freeform 374"/>
                <p:cNvSpPr>
                  <a:spLocks noChangeAspect="1"/>
                </p:cNvSpPr>
                <p:nvPr/>
              </p:nvSpPr>
              <p:spPr bwMode="auto">
                <a:xfrm>
                  <a:off x="2419" y="1738"/>
                  <a:ext cx="368" cy="368"/>
                </a:xfrm>
                <a:custGeom>
                  <a:avLst/>
                  <a:gdLst>
                    <a:gd name="T0" fmla="*/ 497 w 362"/>
                    <a:gd name="T1" fmla="*/ 3 h 373"/>
                    <a:gd name="T2" fmla="*/ 443 w 362"/>
                    <a:gd name="T3" fmla="*/ 0 h 373"/>
                    <a:gd name="T4" fmla="*/ 415 w 362"/>
                    <a:gd name="T5" fmla="*/ 6 h 373"/>
                    <a:gd name="T6" fmla="*/ 375 w 362"/>
                    <a:gd name="T7" fmla="*/ 1 h 373"/>
                    <a:gd name="T8" fmla="*/ 289 w 362"/>
                    <a:gd name="T9" fmla="*/ 10 h 373"/>
                    <a:gd name="T10" fmla="*/ 199 w 362"/>
                    <a:gd name="T11" fmla="*/ 36 h 373"/>
                    <a:gd name="T12" fmla="*/ 209 w 362"/>
                    <a:gd name="T13" fmla="*/ 37 h 373"/>
                    <a:gd name="T14" fmla="*/ 220 w 362"/>
                    <a:gd name="T15" fmla="*/ 65 h 373"/>
                    <a:gd name="T16" fmla="*/ 151 w 362"/>
                    <a:gd name="T17" fmla="*/ 77 h 373"/>
                    <a:gd name="T18" fmla="*/ 154 w 362"/>
                    <a:gd name="T19" fmla="*/ 85 h 373"/>
                    <a:gd name="T20" fmla="*/ 90 w 362"/>
                    <a:gd name="T21" fmla="*/ 96 h 373"/>
                    <a:gd name="T22" fmla="*/ 11 w 362"/>
                    <a:gd name="T23" fmla="*/ 105 h 373"/>
                    <a:gd name="T24" fmla="*/ 3 w 362"/>
                    <a:gd name="T25" fmla="*/ 108 h 373"/>
                    <a:gd name="T26" fmla="*/ 0 w 362"/>
                    <a:gd name="T27" fmla="*/ 128 h 373"/>
                    <a:gd name="T28" fmla="*/ 0 w 362"/>
                    <a:gd name="T29" fmla="*/ 135 h 373"/>
                    <a:gd name="T30" fmla="*/ 0 w 362"/>
                    <a:gd name="T31" fmla="*/ 135 h 373"/>
                    <a:gd name="T32" fmla="*/ 99 w 362"/>
                    <a:gd name="T33" fmla="*/ 165 h 373"/>
                    <a:gd name="T34" fmla="*/ 277 w 362"/>
                    <a:gd name="T35" fmla="*/ 216 h 373"/>
                    <a:gd name="T36" fmla="*/ 299 w 362"/>
                    <a:gd name="T37" fmla="*/ 228 h 373"/>
                    <a:gd name="T38" fmla="*/ 340 w 362"/>
                    <a:gd name="T39" fmla="*/ 234 h 373"/>
                    <a:gd name="T40" fmla="*/ 345 w 362"/>
                    <a:gd name="T41" fmla="*/ 245 h 373"/>
                    <a:gd name="T42" fmla="*/ 371 w 362"/>
                    <a:gd name="T43" fmla="*/ 244 h 373"/>
                    <a:gd name="T44" fmla="*/ 415 w 362"/>
                    <a:gd name="T45" fmla="*/ 240 h 373"/>
                    <a:gd name="T46" fmla="*/ 600 w 362"/>
                    <a:gd name="T47" fmla="*/ 182 h 373"/>
                    <a:gd name="T48" fmla="*/ 578 w 362"/>
                    <a:gd name="T49" fmla="*/ 172 h 373"/>
                    <a:gd name="T50" fmla="*/ 556 w 362"/>
                    <a:gd name="T51" fmla="*/ 172 h 373"/>
                    <a:gd name="T52" fmla="*/ 527 w 362"/>
                    <a:gd name="T53" fmla="*/ 149 h 373"/>
                    <a:gd name="T54" fmla="*/ 538 w 362"/>
                    <a:gd name="T55" fmla="*/ 142 h 373"/>
                    <a:gd name="T56" fmla="*/ 541 w 362"/>
                    <a:gd name="T57" fmla="*/ 128 h 373"/>
                    <a:gd name="T58" fmla="*/ 536 w 362"/>
                    <a:gd name="T59" fmla="*/ 103 h 373"/>
                    <a:gd name="T60" fmla="*/ 522 w 362"/>
                    <a:gd name="T61" fmla="*/ 98 h 373"/>
                    <a:gd name="T62" fmla="*/ 529 w 362"/>
                    <a:gd name="T63" fmla="*/ 93 h 373"/>
                    <a:gd name="T64" fmla="*/ 520 w 362"/>
                    <a:gd name="T65" fmla="*/ 74 h 373"/>
                    <a:gd name="T66" fmla="*/ 494 w 362"/>
                    <a:gd name="T67" fmla="*/ 63 h 373"/>
                    <a:gd name="T68" fmla="*/ 478 w 362"/>
                    <a:gd name="T69" fmla="*/ 37 h 373"/>
                    <a:gd name="T70" fmla="*/ 499 w 362"/>
                    <a:gd name="T71" fmla="*/ 37 h 373"/>
                    <a:gd name="T72" fmla="*/ 499 w 362"/>
                    <a:gd name="T73" fmla="*/ 9 h 373"/>
                    <a:gd name="T74" fmla="*/ 513 w 362"/>
                    <a:gd name="T75" fmla="*/ 0 h 373"/>
                    <a:gd name="T76" fmla="*/ 497 w 362"/>
                    <a:gd name="T77" fmla="*/ 3 h 373"/>
                    <a:gd name="T78" fmla="*/ 497 w 362"/>
                    <a:gd name="T79" fmla="*/ 3 h 373"/>
                    <a:gd name="T80" fmla="*/ 497 w 362"/>
                    <a:gd name="T81" fmla="*/ 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373"/>
                    <a:gd name="T125" fmla="*/ 362 w 362"/>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373">
                      <a:moveTo>
                        <a:pt x="299" y="3"/>
                      </a:moveTo>
                      <a:lnTo>
                        <a:pt x="266" y="0"/>
                      </a:lnTo>
                      <a:lnTo>
                        <a:pt x="250" y="6"/>
                      </a:lnTo>
                      <a:lnTo>
                        <a:pt x="225" y="1"/>
                      </a:lnTo>
                      <a:lnTo>
                        <a:pt x="175" y="10"/>
                      </a:lnTo>
                      <a:lnTo>
                        <a:pt x="121" y="36"/>
                      </a:lnTo>
                      <a:lnTo>
                        <a:pt x="128" y="45"/>
                      </a:lnTo>
                      <a:lnTo>
                        <a:pt x="134" y="96"/>
                      </a:lnTo>
                      <a:lnTo>
                        <a:pt x="90" y="108"/>
                      </a:lnTo>
                      <a:lnTo>
                        <a:pt x="91" y="121"/>
                      </a:lnTo>
                      <a:lnTo>
                        <a:pt x="59" y="144"/>
                      </a:lnTo>
                      <a:lnTo>
                        <a:pt x="11" y="161"/>
                      </a:lnTo>
                      <a:lnTo>
                        <a:pt x="3" y="168"/>
                      </a:lnTo>
                      <a:lnTo>
                        <a:pt x="0" y="193"/>
                      </a:lnTo>
                      <a:lnTo>
                        <a:pt x="0" y="203"/>
                      </a:lnTo>
                      <a:lnTo>
                        <a:pt x="64" y="248"/>
                      </a:lnTo>
                      <a:lnTo>
                        <a:pt x="167" y="326"/>
                      </a:lnTo>
                      <a:lnTo>
                        <a:pt x="181" y="344"/>
                      </a:lnTo>
                      <a:lnTo>
                        <a:pt x="205" y="354"/>
                      </a:lnTo>
                      <a:lnTo>
                        <a:pt x="207" y="372"/>
                      </a:lnTo>
                      <a:lnTo>
                        <a:pt x="223" y="370"/>
                      </a:lnTo>
                      <a:lnTo>
                        <a:pt x="250" y="363"/>
                      </a:lnTo>
                      <a:lnTo>
                        <a:pt x="361" y="279"/>
                      </a:lnTo>
                      <a:lnTo>
                        <a:pt x="348" y="258"/>
                      </a:lnTo>
                      <a:lnTo>
                        <a:pt x="333" y="258"/>
                      </a:lnTo>
                      <a:lnTo>
                        <a:pt x="317" y="224"/>
                      </a:lnTo>
                      <a:lnTo>
                        <a:pt x="323" y="214"/>
                      </a:lnTo>
                      <a:lnTo>
                        <a:pt x="325" y="192"/>
                      </a:lnTo>
                      <a:lnTo>
                        <a:pt x="322" y="158"/>
                      </a:lnTo>
                      <a:lnTo>
                        <a:pt x="314" y="147"/>
                      </a:lnTo>
                      <a:lnTo>
                        <a:pt x="318" y="138"/>
                      </a:lnTo>
                      <a:lnTo>
                        <a:pt x="313" y="105"/>
                      </a:lnTo>
                      <a:lnTo>
                        <a:pt x="297" y="94"/>
                      </a:lnTo>
                      <a:lnTo>
                        <a:pt x="287" y="68"/>
                      </a:lnTo>
                      <a:lnTo>
                        <a:pt x="301" y="45"/>
                      </a:lnTo>
                      <a:lnTo>
                        <a:pt x="301" y="9"/>
                      </a:lnTo>
                      <a:lnTo>
                        <a:pt x="309" y="0"/>
                      </a:lnTo>
                      <a:lnTo>
                        <a:pt x="299"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3" name="Freeform 375"/>
                <p:cNvSpPr>
                  <a:spLocks noChangeAspect="1"/>
                </p:cNvSpPr>
                <p:nvPr/>
              </p:nvSpPr>
              <p:spPr bwMode="auto">
                <a:xfrm>
                  <a:off x="2815" y="2019"/>
                  <a:ext cx="198" cy="325"/>
                </a:xfrm>
                <a:custGeom>
                  <a:avLst/>
                  <a:gdLst>
                    <a:gd name="T0" fmla="*/ 31 w 195"/>
                    <a:gd name="T1" fmla="*/ 33 h 330"/>
                    <a:gd name="T2" fmla="*/ 70 w 195"/>
                    <a:gd name="T3" fmla="*/ 33 h 330"/>
                    <a:gd name="T4" fmla="*/ 79 w 195"/>
                    <a:gd name="T5" fmla="*/ 33 h 330"/>
                    <a:gd name="T6" fmla="*/ 67 w 195"/>
                    <a:gd name="T7" fmla="*/ 81 h 330"/>
                    <a:gd name="T8" fmla="*/ 0 w 195"/>
                    <a:gd name="T9" fmla="*/ 116 h 330"/>
                    <a:gd name="T10" fmla="*/ 4 w 195"/>
                    <a:gd name="T11" fmla="*/ 123 h 330"/>
                    <a:gd name="T12" fmla="*/ 14 w 195"/>
                    <a:gd name="T13" fmla="*/ 133 h 330"/>
                    <a:gd name="T14" fmla="*/ 22 w 195"/>
                    <a:gd name="T15" fmla="*/ 137 h 330"/>
                    <a:gd name="T16" fmla="*/ 22 w 195"/>
                    <a:gd name="T17" fmla="*/ 137 h 330"/>
                    <a:gd name="T18" fmla="*/ 26 w 195"/>
                    <a:gd name="T19" fmla="*/ 157 h 330"/>
                    <a:gd name="T20" fmla="*/ 67 w 195"/>
                    <a:gd name="T21" fmla="*/ 168 h 330"/>
                    <a:gd name="T22" fmla="*/ 19 w 195"/>
                    <a:gd name="T23" fmla="*/ 171 h 330"/>
                    <a:gd name="T24" fmla="*/ 14 w 195"/>
                    <a:gd name="T25" fmla="*/ 180 h 330"/>
                    <a:gd name="T26" fmla="*/ 31 w 195"/>
                    <a:gd name="T27" fmla="*/ 190 h 330"/>
                    <a:gd name="T28" fmla="*/ 67 w 195"/>
                    <a:gd name="T29" fmla="*/ 206 h 330"/>
                    <a:gd name="T30" fmla="*/ 154 w 195"/>
                    <a:gd name="T31" fmla="*/ 199 h 330"/>
                    <a:gd name="T32" fmla="*/ 170 w 195"/>
                    <a:gd name="T33" fmla="*/ 191 h 330"/>
                    <a:gd name="T34" fmla="*/ 166 w 195"/>
                    <a:gd name="T35" fmla="*/ 188 h 330"/>
                    <a:gd name="T36" fmla="*/ 209 w 195"/>
                    <a:gd name="T37" fmla="*/ 183 h 330"/>
                    <a:gd name="T38" fmla="*/ 250 w 195"/>
                    <a:gd name="T39" fmla="*/ 161 h 330"/>
                    <a:gd name="T40" fmla="*/ 278 w 195"/>
                    <a:gd name="T41" fmla="*/ 159 h 330"/>
                    <a:gd name="T42" fmla="*/ 280 w 195"/>
                    <a:gd name="T43" fmla="*/ 154 h 330"/>
                    <a:gd name="T44" fmla="*/ 250 w 195"/>
                    <a:gd name="T45" fmla="*/ 135 h 330"/>
                    <a:gd name="T46" fmla="*/ 282 w 195"/>
                    <a:gd name="T47" fmla="*/ 96 h 330"/>
                    <a:gd name="T48" fmla="*/ 306 w 195"/>
                    <a:gd name="T49" fmla="*/ 96 h 330"/>
                    <a:gd name="T50" fmla="*/ 309 w 195"/>
                    <a:gd name="T51" fmla="*/ 93 h 330"/>
                    <a:gd name="T52" fmla="*/ 308 w 195"/>
                    <a:gd name="T53" fmla="*/ 47 h 330"/>
                    <a:gd name="T54" fmla="*/ 86 w 195"/>
                    <a:gd name="T55" fmla="*/ 0 h 330"/>
                    <a:gd name="T56" fmla="*/ 30 w 195"/>
                    <a:gd name="T57" fmla="*/ 5 h 330"/>
                    <a:gd name="T58" fmla="*/ 31 w 195"/>
                    <a:gd name="T59" fmla="*/ 33 h 330"/>
                    <a:gd name="T60" fmla="*/ 31 w 195"/>
                    <a:gd name="T61" fmla="*/ 33 h 330"/>
                    <a:gd name="T62" fmla="*/ 31 w 195"/>
                    <a:gd name="T63" fmla="*/ 33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330"/>
                    <a:gd name="T98" fmla="*/ 195 w 195"/>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330">
                      <a:moveTo>
                        <a:pt x="31" y="36"/>
                      </a:moveTo>
                      <a:lnTo>
                        <a:pt x="39" y="52"/>
                      </a:lnTo>
                      <a:lnTo>
                        <a:pt x="48" y="59"/>
                      </a:lnTo>
                      <a:lnTo>
                        <a:pt x="36" y="126"/>
                      </a:lnTo>
                      <a:lnTo>
                        <a:pt x="0" y="185"/>
                      </a:lnTo>
                      <a:lnTo>
                        <a:pt x="4" y="196"/>
                      </a:lnTo>
                      <a:lnTo>
                        <a:pt x="14" y="210"/>
                      </a:lnTo>
                      <a:lnTo>
                        <a:pt x="22" y="216"/>
                      </a:lnTo>
                      <a:lnTo>
                        <a:pt x="26" y="253"/>
                      </a:lnTo>
                      <a:lnTo>
                        <a:pt x="36" y="272"/>
                      </a:lnTo>
                      <a:lnTo>
                        <a:pt x="19" y="275"/>
                      </a:lnTo>
                      <a:lnTo>
                        <a:pt x="14" y="288"/>
                      </a:lnTo>
                      <a:lnTo>
                        <a:pt x="31" y="303"/>
                      </a:lnTo>
                      <a:lnTo>
                        <a:pt x="36" y="329"/>
                      </a:lnTo>
                      <a:lnTo>
                        <a:pt x="95" y="317"/>
                      </a:lnTo>
                      <a:lnTo>
                        <a:pt x="106" y="304"/>
                      </a:lnTo>
                      <a:lnTo>
                        <a:pt x="103" y="299"/>
                      </a:lnTo>
                      <a:lnTo>
                        <a:pt x="132" y="292"/>
                      </a:lnTo>
                      <a:lnTo>
                        <a:pt x="156" y="261"/>
                      </a:lnTo>
                      <a:lnTo>
                        <a:pt x="173" y="256"/>
                      </a:lnTo>
                      <a:lnTo>
                        <a:pt x="174" y="246"/>
                      </a:lnTo>
                      <a:lnTo>
                        <a:pt x="156" y="213"/>
                      </a:lnTo>
                      <a:lnTo>
                        <a:pt x="176" y="156"/>
                      </a:lnTo>
                      <a:lnTo>
                        <a:pt x="192" y="156"/>
                      </a:lnTo>
                      <a:lnTo>
                        <a:pt x="194" y="150"/>
                      </a:lnTo>
                      <a:lnTo>
                        <a:pt x="193" y="78"/>
                      </a:lnTo>
                      <a:lnTo>
                        <a:pt x="55" y="0"/>
                      </a:lnTo>
                      <a:lnTo>
                        <a:pt x="30" y="5"/>
                      </a:lnTo>
                      <a:lnTo>
                        <a:pt x="31" y="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4" name="Freeform 376"/>
                <p:cNvSpPr>
                  <a:spLocks noChangeAspect="1"/>
                </p:cNvSpPr>
                <p:nvPr/>
              </p:nvSpPr>
              <p:spPr bwMode="auto">
                <a:xfrm>
                  <a:off x="3017" y="1844"/>
                  <a:ext cx="205" cy="205"/>
                </a:xfrm>
                <a:custGeom>
                  <a:avLst/>
                  <a:gdLst>
                    <a:gd name="T0" fmla="*/ 303 w 201"/>
                    <a:gd name="T1" fmla="*/ 11 h 207"/>
                    <a:gd name="T2" fmla="*/ 258 w 201"/>
                    <a:gd name="T3" fmla="*/ 15 h 207"/>
                    <a:gd name="T4" fmla="*/ 245 w 201"/>
                    <a:gd name="T5" fmla="*/ 11 h 207"/>
                    <a:gd name="T6" fmla="*/ 243 w 201"/>
                    <a:gd name="T7" fmla="*/ 19 h 207"/>
                    <a:gd name="T8" fmla="*/ 226 w 201"/>
                    <a:gd name="T9" fmla="*/ 15 h 207"/>
                    <a:gd name="T10" fmla="*/ 230 w 201"/>
                    <a:gd name="T11" fmla="*/ 7 h 207"/>
                    <a:gd name="T12" fmla="*/ 202 w 201"/>
                    <a:gd name="T13" fmla="*/ 5 h 207"/>
                    <a:gd name="T14" fmla="*/ 141 w 201"/>
                    <a:gd name="T15" fmla="*/ 20 h 207"/>
                    <a:gd name="T16" fmla="*/ 70 w 201"/>
                    <a:gd name="T17" fmla="*/ 7 h 207"/>
                    <a:gd name="T18" fmla="*/ 7 w 201"/>
                    <a:gd name="T19" fmla="*/ 5 h 207"/>
                    <a:gd name="T20" fmla="*/ 5 w 201"/>
                    <a:gd name="T21" fmla="*/ 0 h 207"/>
                    <a:gd name="T22" fmla="*/ 0 w 201"/>
                    <a:gd name="T23" fmla="*/ 40 h 207"/>
                    <a:gd name="T24" fmla="*/ 7 w 201"/>
                    <a:gd name="T25" fmla="*/ 51 h 207"/>
                    <a:gd name="T26" fmla="*/ 11 w 201"/>
                    <a:gd name="T27" fmla="*/ 147 h 207"/>
                    <a:gd name="T28" fmla="*/ 12 w 201"/>
                    <a:gd name="T29" fmla="*/ 147 h 207"/>
                    <a:gd name="T30" fmla="*/ 286 w 201"/>
                    <a:gd name="T31" fmla="*/ 147 h 207"/>
                    <a:gd name="T32" fmla="*/ 322 w 201"/>
                    <a:gd name="T33" fmla="*/ 149 h 207"/>
                    <a:gd name="T34" fmla="*/ 367 w 201"/>
                    <a:gd name="T35" fmla="*/ 137 h 207"/>
                    <a:gd name="T36" fmla="*/ 366 w 201"/>
                    <a:gd name="T37" fmla="*/ 127 h 207"/>
                    <a:gd name="T38" fmla="*/ 259 w 201"/>
                    <a:gd name="T39" fmla="*/ 51 h 207"/>
                    <a:gd name="T40" fmla="*/ 249 w 201"/>
                    <a:gd name="T41" fmla="*/ 40 h 207"/>
                    <a:gd name="T42" fmla="*/ 255 w 201"/>
                    <a:gd name="T43" fmla="*/ 38 h 207"/>
                    <a:gd name="T44" fmla="*/ 286 w 201"/>
                    <a:gd name="T45" fmla="*/ 51 h 207"/>
                    <a:gd name="T46" fmla="*/ 310 w 201"/>
                    <a:gd name="T47" fmla="*/ 54 h 207"/>
                    <a:gd name="T48" fmla="*/ 334 w 201"/>
                    <a:gd name="T49" fmla="*/ 50 h 207"/>
                    <a:gd name="T50" fmla="*/ 303 w 201"/>
                    <a:gd name="T51" fmla="*/ 11 h 207"/>
                    <a:gd name="T52" fmla="*/ 303 w 201"/>
                    <a:gd name="T53" fmla="*/ 11 h 207"/>
                    <a:gd name="T54" fmla="*/ 303 w 201"/>
                    <a:gd name="T55" fmla="*/ 1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07"/>
                    <a:gd name="T86" fmla="*/ 201 w 201"/>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07">
                      <a:moveTo>
                        <a:pt x="165" y="11"/>
                      </a:moveTo>
                      <a:lnTo>
                        <a:pt x="140" y="15"/>
                      </a:lnTo>
                      <a:lnTo>
                        <a:pt x="133" y="11"/>
                      </a:lnTo>
                      <a:lnTo>
                        <a:pt x="131" y="19"/>
                      </a:lnTo>
                      <a:lnTo>
                        <a:pt x="123" y="15"/>
                      </a:lnTo>
                      <a:lnTo>
                        <a:pt x="125" y="7"/>
                      </a:lnTo>
                      <a:lnTo>
                        <a:pt x="111" y="5"/>
                      </a:lnTo>
                      <a:lnTo>
                        <a:pt x="75" y="20"/>
                      </a:lnTo>
                      <a:lnTo>
                        <a:pt x="39" y="7"/>
                      </a:lnTo>
                      <a:lnTo>
                        <a:pt x="7" y="5"/>
                      </a:lnTo>
                      <a:lnTo>
                        <a:pt x="5" y="0"/>
                      </a:lnTo>
                      <a:lnTo>
                        <a:pt x="0" y="40"/>
                      </a:lnTo>
                      <a:lnTo>
                        <a:pt x="7" y="65"/>
                      </a:lnTo>
                      <a:lnTo>
                        <a:pt x="11" y="202"/>
                      </a:lnTo>
                      <a:lnTo>
                        <a:pt x="12" y="202"/>
                      </a:lnTo>
                      <a:lnTo>
                        <a:pt x="157" y="202"/>
                      </a:lnTo>
                      <a:lnTo>
                        <a:pt x="175" y="206"/>
                      </a:lnTo>
                      <a:lnTo>
                        <a:pt x="200" y="181"/>
                      </a:lnTo>
                      <a:lnTo>
                        <a:pt x="199" y="162"/>
                      </a:lnTo>
                      <a:lnTo>
                        <a:pt x="141" y="58"/>
                      </a:lnTo>
                      <a:lnTo>
                        <a:pt x="135" y="40"/>
                      </a:lnTo>
                      <a:lnTo>
                        <a:pt x="139" y="38"/>
                      </a:lnTo>
                      <a:lnTo>
                        <a:pt x="157" y="70"/>
                      </a:lnTo>
                      <a:lnTo>
                        <a:pt x="169" y="85"/>
                      </a:lnTo>
                      <a:lnTo>
                        <a:pt x="181" y="50"/>
                      </a:lnTo>
                      <a:lnTo>
                        <a:pt x="165"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5" name="Freeform 377"/>
                <p:cNvSpPr>
                  <a:spLocks noChangeAspect="1"/>
                </p:cNvSpPr>
                <p:nvPr/>
              </p:nvSpPr>
              <p:spPr bwMode="auto">
                <a:xfrm>
                  <a:off x="2261" y="1938"/>
                  <a:ext cx="224" cy="255"/>
                </a:xfrm>
                <a:custGeom>
                  <a:avLst/>
                  <a:gdLst>
                    <a:gd name="T0" fmla="*/ 142 w 220"/>
                    <a:gd name="T1" fmla="*/ 158 h 259"/>
                    <a:gd name="T2" fmla="*/ 103 w 220"/>
                    <a:gd name="T3" fmla="*/ 145 h 259"/>
                    <a:gd name="T4" fmla="*/ 69 w 220"/>
                    <a:gd name="T5" fmla="*/ 137 h 259"/>
                    <a:gd name="T6" fmla="*/ 20 w 220"/>
                    <a:gd name="T7" fmla="*/ 139 h 259"/>
                    <a:gd name="T8" fmla="*/ 5 w 220"/>
                    <a:gd name="T9" fmla="*/ 146 h 259"/>
                    <a:gd name="T10" fmla="*/ 13 w 220"/>
                    <a:gd name="T11" fmla="*/ 119 h 259"/>
                    <a:gd name="T12" fmla="*/ 6 w 220"/>
                    <a:gd name="T13" fmla="*/ 98 h 259"/>
                    <a:gd name="T14" fmla="*/ 13 w 220"/>
                    <a:gd name="T15" fmla="*/ 89 h 259"/>
                    <a:gd name="T16" fmla="*/ 0 w 220"/>
                    <a:gd name="T17" fmla="*/ 81 h 259"/>
                    <a:gd name="T18" fmla="*/ 10 w 220"/>
                    <a:gd name="T19" fmla="*/ 77 h 259"/>
                    <a:gd name="T20" fmla="*/ 125 w 220"/>
                    <a:gd name="T21" fmla="*/ 76 h 259"/>
                    <a:gd name="T22" fmla="*/ 121 w 220"/>
                    <a:gd name="T23" fmla="*/ 56 h 259"/>
                    <a:gd name="T24" fmla="*/ 165 w 220"/>
                    <a:gd name="T25" fmla="*/ 41 h 259"/>
                    <a:gd name="T26" fmla="*/ 169 w 220"/>
                    <a:gd name="T27" fmla="*/ 24 h 259"/>
                    <a:gd name="T28" fmla="*/ 269 w 220"/>
                    <a:gd name="T29" fmla="*/ 24 h 259"/>
                    <a:gd name="T30" fmla="*/ 270 w 220"/>
                    <a:gd name="T31" fmla="*/ 0 h 259"/>
                    <a:gd name="T32" fmla="*/ 381 w 220"/>
                    <a:gd name="T33" fmla="*/ 32 h 259"/>
                    <a:gd name="T34" fmla="*/ 381 w 220"/>
                    <a:gd name="T35" fmla="*/ 32 h 259"/>
                    <a:gd name="T36" fmla="*/ 329 w 220"/>
                    <a:gd name="T37" fmla="*/ 32 h 259"/>
                    <a:gd name="T38" fmla="*/ 354 w 220"/>
                    <a:gd name="T39" fmla="*/ 150 h 259"/>
                    <a:gd name="T40" fmla="*/ 213 w 220"/>
                    <a:gd name="T41" fmla="*/ 150 h 259"/>
                    <a:gd name="T42" fmla="*/ 186 w 220"/>
                    <a:gd name="T43" fmla="*/ 154 h 259"/>
                    <a:gd name="T44" fmla="*/ 169 w 220"/>
                    <a:gd name="T45" fmla="*/ 146 h 259"/>
                    <a:gd name="T46" fmla="*/ 142 w 220"/>
                    <a:gd name="T47" fmla="*/ 158 h 259"/>
                    <a:gd name="T48" fmla="*/ 142 w 220"/>
                    <a:gd name="T49" fmla="*/ 158 h 259"/>
                    <a:gd name="T50" fmla="*/ 142 w 220"/>
                    <a:gd name="T51" fmla="*/ 158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59"/>
                    <a:gd name="T80" fmla="*/ 220 w 220"/>
                    <a:gd name="T81" fmla="*/ 259 h 2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59">
                      <a:moveTo>
                        <a:pt x="81" y="258"/>
                      </a:moveTo>
                      <a:lnTo>
                        <a:pt x="62" y="233"/>
                      </a:lnTo>
                      <a:lnTo>
                        <a:pt x="38" y="218"/>
                      </a:lnTo>
                      <a:lnTo>
                        <a:pt x="20" y="222"/>
                      </a:lnTo>
                      <a:lnTo>
                        <a:pt x="5" y="234"/>
                      </a:lnTo>
                      <a:lnTo>
                        <a:pt x="13" y="191"/>
                      </a:lnTo>
                      <a:lnTo>
                        <a:pt x="6" y="160"/>
                      </a:lnTo>
                      <a:lnTo>
                        <a:pt x="13" y="143"/>
                      </a:lnTo>
                      <a:lnTo>
                        <a:pt x="0" y="128"/>
                      </a:lnTo>
                      <a:lnTo>
                        <a:pt x="10" y="120"/>
                      </a:lnTo>
                      <a:lnTo>
                        <a:pt x="73" y="118"/>
                      </a:lnTo>
                      <a:lnTo>
                        <a:pt x="71" y="87"/>
                      </a:lnTo>
                      <a:lnTo>
                        <a:pt x="94" y="72"/>
                      </a:lnTo>
                      <a:lnTo>
                        <a:pt x="97" y="24"/>
                      </a:lnTo>
                      <a:lnTo>
                        <a:pt x="154" y="24"/>
                      </a:lnTo>
                      <a:lnTo>
                        <a:pt x="155" y="0"/>
                      </a:lnTo>
                      <a:lnTo>
                        <a:pt x="219" y="45"/>
                      </a:lnTo>
                      <a:lnTo>
                        <a:pt x="188" y="45"/>
                      </a:lnTo>
                      <a:lnTo>
                        <a:pt x="203" y="242"/>
                      </a:lnTo>
                      <a:lnTo>
                        <a:pt x="123" y="242"/>
                      </a:lnTo>
                      <a:lnTo>
                        <a:pt x="108" y="250"/>
                      </a:lnTo>
                      <a:lnTo>
                        <a:pt x="97" y="234"/>
                      </a:lnTo>
                      <a:lnTo>
                        <a:pt x="81" y="25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6" name="Freeform 378"/>
                <p:cNvSpPr>
                  <a:spLocks noChangeAspect="1"/>
                </p:cNvSpPr>
                <p:nvPr/>
              </p:nvSpPr>
              <p:spPr bwMode="auto">
                <a:xfrm>
                  <a:off x="2261" y="1928"/>
                  <a:ext cx="159" cy="138"/>
                </a:xfrm>
                <a:custGeom>
                  <a:avLst/>
                  <a:gdLst>
                    <a:gd name="T0" fmla="*/ 278 w 156"/>
                    <a:gd name="T1" fmla="*/ 0 h 139"/>
                    <a:gd name="T2" fmla="*/ 278 w 156"/>
                    <a:gd name="T3" fmla="*/ 10 h 139"/>
                    <a:gd name="T4" fmla="*/ 278 w 156"/>
                    <a:gd name="T5" fmla="*/ 10 h 139"/>
                    <a:gd name="T6" fmla="*/ 276 w 156"/>
                    <a:gd name="T7" fmla="*/ 34 h 139"/>
                    <a:gd name="T8" fmla="*/ 173 w 156"/>
                    <a:gd name="T9" fmla="*/ 34 h 139"/>
                    <a:gd name="T10" fmla="*/ 169 w 156"/>
                    <a:gd name="T11" fmla="*/ 69 h 139"/>
                    <a:gd name="T12" fmla="*/ 126 w 156"/>
                    <a:gd name="T13" fmla="*/ 69 h 139"/>
                    <a:gd name="T14" fmla="*/ 130 w 156"/>
                    <a:gd name="T15" fmla="*/ 97 h 139"/>
                    <a:gd name="T16" fmla="*/ 10 w 156"/>
                    <a:gd name="T17" fmla="*/ 99 h 139"/>
                    <a:gd name="T18" fmla="*/ 0 w 156"/>
                    <a:gd name="T19" fmla="*/ 107 h 139"/>
                    <a:gd name="T20" fmla="*/ 3 w 156"/>
                    <a:gd name="T21" fmla="*/ 86 h 139"/>
                    <a:gd name="T22" fmla="*/ 69 w 156"/>
                    <a:gd name="T23" fmla="*/ 63 h 139"/>
                    <a:gd name="T24" fmla="*/ 86 w 156"/>
                    <a:gd name="T25" fmla="*/ 33 h 139"/>
                    <a:gd name="T26" fmla="*/ 110 w 156"/>
                    <a:gd name="T27" fmla="*/ 21 h 139"/>
                    <a:gd name="T28" fmla="*/ 145 w 156"/>
                    <a:gd name="T29" fmla="*/ 0 h 139"/>
                    <a:gd name="T30" fmla="*/ 278 w 156"/>
                    <a:gd name="T31" fmla="*/ 0 h 139"/>
                    <a:gd name="T32" fmla="*/ 278 w 156"/>
                    <a:gd name="T33" fmla="*/ 0 h 139"/>
                    <a:gd name="T34" fmla="*/ 278 w 156"/>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9"/>
                    <a:gd name="T56" fmla="*/ 156 w 156"/>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9">
                      <a:moveTo>
                        <a:pt x="155" y="0"/>
                      </a:moveTo>
                      <a:lnTo>
                        <a:pt x="155" y="10"/>
                      </a:lnTo>
                      <a:lnTo>
                        <a:pt x="154" y="34"/>
                      </a:lnTo>
                      <a:lnTo>
                        <a:pt x="97" y="34"/>
                      </a:lnTo>
                      <a:lnTo>
                        <a:pt x="94" y="82"/>
                      </a:lnTo>
                      <a:lnTo>
                        <a:pt x="71" y="97"/>
                      </a:lnTo>
                      <a:lnTo>
                        <a:pt x="73" y="128"/>
                      </a:lnTo>
                      <a:lnTo>
                        <a:pt x="10" y="130"/>
                      </a:lnTo>
                      <a:lnTo>
                        <a:pt x="0" y="138"/>
                      </a:lnTo>
                      <a:lnTo>
                        <a:pt x="3" y="117"/>
                      </a:lnTo>
                      <a:lnTo>
                        <a:pt x="38" y="63"/>
                      </a:lnTo>
                      <a:lnTo>
                        <a:pt x="51" y="33"/>
                      </a:lnTo>
                      <a:lnTo>
                        <a:pt x="63" y="21"/>
                      </a:lnTo>
                      <a:lnTo>
                        <a:pt x="78" y="0"/>
                      </a:lnTo>
                      <a:lnTo>
                        <a:pt x="155"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7" name="Freeform 379"/>
                <p:cNvSpPr>
                  <a:spLocks noChangeAspect="1"/>
                </p:cNvSpPr>
                <p:nvPr/>
              </p:nvSpPr>
              <p:spPr bwMode="auto">
                <a:xfrm>
                  <a:off x="2711" y="1733"/>
                  <a:ext cx="66" cy="141"/>
                </a:xfrm>
                <a:custGeom>
                  <a:avLst/>
                  <a:gdLst>
                    <a:gd name="T0" fmla="*/ 93 w 65"/>
                    <a:gd name="T1" fmla="*/ 46 h 144"/>
                    <a:gd name="T2" fmla="*/ 95 w 65"/>
                    <a:gd name="T3" fmla="*/ 55 h 144"/>
                    <a:gd name="T4" fmla="*/ 73 w 65"/>
                    <a:gd name="T5" fmla="*/ 64 h 144"/>
                    <a:gd name="T6" fmla="*/ 73 w 65"/>
                    <a:gd name="T7" fmla="*/ 70 h 144"/>
                    <a:gd name="T8" fmla="*/ 31 w 65"/>
                    <a:gd name="T9" fmla="*/ 73 h 144"/>
                    <a:gd name="T10" fmla="*/ 26 w 65"/>
                    <a:gd name="T11" fmla="*/ 60 h 144"/>
                    <a:gd name="T12" fmla="*/ 10 w 65"/>
                    <a:gd name="T13" fmla="*/ 54 h 144"/>
                    <a:gd name="T14" fmla="*/ 0 w 65"/>
                    <a:gd name="T15" fmla="*/ 41 h 144"/>
                    <a:gd name="T16" fmla="*/ 14 w 65"/>
                    <a:gd name="T17" fmla="*/ 24 h 144"/>
                    <a:gd name="T18" fmla="*/ 14 w 65"/>
                    <a:gd name="T19" fmla="*/ 14 h 144"/>
                    <a:gd name="T20" fmla="*/ 22 w 65"/>
                    <a:gd name="T21" fmla="*/ 5 h 144"/>
                    <a:gd name="T22" fmla="*/ 67 w 65"/>
                    <a:gd name="T23" fmla="*/ 0 h 144"/>
                    <a:gd name="T24" fmla="*/ 77 w 65"/>
                    <a:gd name="T25" fmla="*/ 2 h 144"/>
                    <a:gd name="T26" fmla="*/ 79 w 65"/>
                    <a:gd name="T27" fmla="*/ 11 h 144"/>
                    <a:gd name="T28" fmla="*/ 92 w 65"/>
                    <a:gd name="T29" fmla="*/ 6 h 144"/>
                    <a:gd name="T30" fmla="*/ 81 w 65"/>
                    <a:gd name="T31" fmla="*/ 18 h 144"/>
                    <a:gd name="T32" fmla="*/ 92 w 65"/>
                    <a:gd name="T33" fmla="*/ 24 h 144"/>
                    <a:gd name="T34" fmla="*/ 73 w 65"/>
                    <a:gd name="T35" fmla="*/ 33 h 144"/>
                    <a:gd name="T36" fmla="*/ 77 w 65"/>
                    <a:gd name="T37" fmla="*/ 41 h 144"/>
                    <a:gd name="T38" fmla="*/ 89 w 65"/>
                    <a:gd name="T39" fmla="*/ 42 h 144"/>
                    <a:gd name="T40" fmla="*/ 93 w 65"/>
                    <a:gd name="T41" fmla="*/ 46 h 144"/>
                    <a:gd name="T42" fmla="*/ 93 w 65"/>
                    <a:gd name="T43" fmla="*/ 46 h 144"/>
                    <a:gd name="T44" fmla="*/ 93 w 65"/>
                    <a:gd name="T45" fmla="*/ 46 h 144"/>
                    <a:gd name="T46" fmla="*/ 93 w 65"/>
                    <a:gd name="T47" fmla="*/ 46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144"/>
                    <a:gd name="T74" fmla="*/ 65 w 65"/>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144">
                      <a:moveTo>
                        <a:pt x="62" y="83"/>
                      </a:moveTo>
                      <a:lnTo>
                        <a:pt x="64" y="101"/>
                      </a:lnTo>
                      <a:lnTo>
                        <a:pt x="42" y="118"/>
                      </a:lnTo>
                      <a:lnTo>
                        <a:pt x="42" y="137"/>
                      </a:lnTo>
                      <a:lnTo>
                        <a:pt x="31" y="143"/>
                      </a:lnTo>
                      <a:lnTo>
                        <a:pt x="26" y="110"/>
                      </a:lnTo>
                      <a:lnTo>
                        <a:pt x="10" y="99"/>
                      </a:lnTo>
                      <a:lnTo>
                        <a:pt x="0" y="73"/>
                      </a:lnTo>
                      <a:lnTo>
                        <a:pt x="14" y="50"/>
                      </a:lnTo>
                      <a:lnTo>
                        <a:pt x="14" y="14"/>
                      </a:lnTo>
                      <a:lnTo>
                        <a:pt x="22" y="5"/>
                      </a:lnTo>
                      <a:lnTo>
                        <a:pt x="36" y="0"/>
                      </a:lnTo>
                      <a:lnTo>
                        <a:pt x="46" y="2"/>
                      </a:lnTo>
                      <a:lnTo>
                        <a:pt x="48" y="11"/>
                      </a:lnTo>
                      <a:lnTo>
                        <a:pt x="61" y="6"/>
                      </a:lnTo>
                      <a:lnTo>
                        <a:pt x="50" y="18"/>
                      </a:lnTo>
                      <a:lnTo>
                        <a:pt x="61" y="42"/>
                      </a:lnTo>
                      <a:lnTo>
                        <a:pt x="42" y="64"/>
                      </a:lnTo>
                      <a:lnTo>
                        <a:pt x="46" y="72"/>
                      </a:lnTo>
                      <a:lnTo>
                        <a:pt x="58" y="75"/>
                      </a:lnTo>
                      <a:lnTo>
                        <a:pt x="62" y="8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8" name="Freeform 380"/>
                <p:cNvSpPr>
                  <a:spLocks noChangeAspect="1"/>
                </p:cNvSpPr>
                <p:nvPr/>
              </p:nvSpPr>
              <p:spPr bwMode="auto">
                <a:xfrm>
                  <a:off x="2341" y="1763"/>
                  <a:ext cx="216" cy="166"/>
                </a:xfrm>
                <a:custGeom>
                  <a:avLst/>
                  <a:gdLst>
                    <a:gd name="T0" fmla="*/ 364 w 212"/>
                    <a:gd name="T1" fmla="*/ 20 h 169"/>
                    <a:gd name="T2" fmla="*/ 376 w 212"/>
                    <a:gd name="T3" fmla="*/ 40 h 169"/>
                    <a:gd name="T4" fmla="*/ 295 w 212"/>
                    <a:gd name="T5" fmla="*/ 52 h 169"/>
                    <a:gd name="T6" fmla="*/ 298 w 212"/>
                    <a:gd name="T7" fmla="*/ 59 h 169"/>
                    <a:gd name="T8" fmla="*/ 244 w 212"/>
                    <a:gd name="T9" fmla="*/ 70 h 169"/>
                    <a:gd name="T10" fmla="*/ 158 w 212"/>
                    <a:gd name="T11" fmla="*/ 79 h 169"/>
                    <a:gd name="T12" fmla="*/ 146 w 212"/>
                    <a:gd name="T13" fmla="*/ 82 h 169"/>
                    <a:gd name="T14" fmla="*/ 137 w 212"/>
                    <a:gd name="T15" fmla="*/ 96 h 169"/>
                    <a:gd name="T16" fmla="*/ 0 w 212"/>
                    <a:gd name="T17" fmla="*/ 96 h 169"/>
                    <a:gd name="T18" fmla="*/ 26 w 212"/>
                    <a:gd name="T19" fmla="*/ 88 h 169"/>
                    <a:gd name="T20" fmla="*/ 94 w 212"/>
                    <a:gd name="T21" fmla="*/ 74 h 169"/>
                    <a:gd name="T22" fmla="*/ 106 w 212"/>
                    <a:gd name="T23" fmla="*/ 67 h 169"/>
                    <a:gd name="T24" fmla="*/ 100 w 212"/>
                    <a:gd name="T25" fmla="*/ 55 h 169"/>
                    <a:gd name="T26" fmla="*/ 124 w 212"/>
                    <a:gd name="T27" fmla="*/ 38 h 169"/>
                    <a:gd name="T28" fmla="*/ 154 w 212"/>
                    <a:gd name="T29" fmla="*/ 28 h 169"/>
                    <a:gd name="T30" fmla="*/ 203 w 212"/>
                    <a:gd name="T31" fmla="*/ 28 h 169"/>
                    <a:gd name="T32" fmla="*/ 236 w 212"/>
                    <a:gd name="T33" fmla="*/ 0 h 169"/>
                    <a:gd name="T34" fmla="*/ 252 w 212"/>
                    <a:gd name="T35" fmla="*/ 0 h 169"/>
                    <a:gd name="T36" fmla="*/ 279 w 212"/>
                    <a:gd name="T37" fmla="*/ 12 h 169"/>
                    <a:gd name="T38" fmla="*/ 328 w 212"/>
                    <a:gd name="T39" fmla="*/ 9 h 169"/>
                    <a:gd name="T40" fmla="*/ 353 w 212"/>
                    <a:gd name="T41" fmla="*/ 11 h 169"/>
                    <a:gd name="T42" fmla="*/ 364 w 212"/>
                    <a:gd name="T43" fmla="*/ 20 h 169"/>
                    <a:gd name="T44" fmla="*/ 364 w 212"/>
                    <a:gd name="T45" fmla="*/ 20 h 169"/>
                    <a:gd name="T46" fmla="*/ 364 w 212"/>
                    <a:gd name="T47" fmla="*/ 2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69"/>
                    <a:gd name="T74" fmla="*/ 212 w 212"/>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69">
                      <a:moveTo>
                        <a:pt x="205" y="20"/>
                      </a:moveTo>
                      <a:lnTo>
                        <a:pt x="211" y="71"/>
                      </a:lnTo>
                      <a:lnTo>
                        <a:pt x="167" y="83"/>
                      </a:lnTo>
                      <a:lnTo>
                        <a:pt x="168" y="96"/>
                      </a:lnTo>
                      <a:lnTo>
                        <a:pt x="136" y="119"/>
                      </a:lnTo>
                      <a:lnTo>
                        <a:pt x="88" y="136"/>
                      </a:lnTo>
                      <a:lnTo>
                        <a:pt x="80" y="143"/>
                      </a:lnTo>
                      <a:lnTo>
                        <a:pt x="77" y="168"/>
                      </a:lnTo>
                      <a:lnTo>
                        <a:pt x="0" y="168"/>
                      </a:lnTo>
                      <a:lnTo>
                        <a:pt x="26" y="156"/>
                      </a:lnTo>
                      <a:lnTo>
                        <a:pt x="56" y="126"/>
                      </a:lnTo>
                      <a:lnTo>
                        <a:pt x="62" y="113"/>
                      </a:lnTo>
                      <a:lnTo>
                        <a:pt x="59" y="88"/>
                      </a:lnTo>
                      <a:lnTo>
                        <a:pt x="71" y="69"/>
                      </a:lnTo>
                      <a:lnTo>
                        <a:pt x="85" y="53"/>
                      </a:lnTo>
                      <a:lnTo>
                        <a:pt x="115" y="36"/>
                      </a:lnTo>
                      <a:lnTo>
                        <a:pt x="132" y="0"/>
                      </a:lnTo>
                      <a:lnTo>
                        <a:pt x="141" y="0"/>
                      </a:lnTo>
                      <a:lnTo>
                        <a:pt x="157" y="12"/>
                      </a:lnTo>
                      <a:lnTo>
                        <a:pt x="183" y="9"/>
                      </a:lnTo>
                      <a:lnTo>
                        <a:pt x="198" y="11"/>
                      </a:lnTo>
                      <a:lnTo>
                        <a:pt x="205"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89" name="Freeform 381"/>
                <p:cNvSpPr>
                  <a:spLocks noChangeAspect="1"/>
                </p:cNvSpPr>
                <p:nvPr/>
              </p:nvSpPr>
              <p:spPr bwMode="auto">
                <a:xfrm>
                  <a:off x="2290" y="2235"/>
                  <a:ext cx="137" cy="114"/>
                </a:xfrm>
                <a:custGeom>
                  <a:avLst/>
                  <a:gdLst>
                    <a:gd name="T0" fmla="*/ 188 w 135"/>
                    <a:gd name="T1" fmla="*/ 77 h 115"/>
                    <a:gd name="T2" fmla="*/ 197 w 135"/>
                    <a:gd name="T3" fmla="*/ 71 h 115"/>
                    <a:gd name="T4" fmla="*/ 194 w 135"/>
                    <a:gd name="T5" fmla="*/ 61 h 115"/>
                    <a:gd name="T6" fmla="*/ 209 w 135"/>
                    <a:gd name="T7" fmla="*/ 57 h 115"/>
                    <a:gd name="T8" fmla="*/ 197 w 135"/>
                    <a:gd name="T9" fmla="*/ 57 h 115"/>
                    <a:gd name="T10" fmla="*/ 203 w 135"/>
                    <a:gd name="T11" fmla="*/ 52 h 115"/>
                    <a:gd name="T12" fmla="*/ 170 w 135"/>
                    <a:gd name="T13" fmla="*/ 4 h 115"/>
                    <a:gd name="T14" fmla="*/ 118 w 135"/>
                    <a:gd name="T15" fmla="*/ 13 h 115"/>
                    <a:gd name="T16" fmla="*/ 100 w 135"/>
                    <a:gd name="T17" fmla="*/ 5 h 115"/>
                    <a:gd name="T18" fmla="*/ 26 w 135"/>
                    <a:gd name="T19" fmla="*/ 0 h 115"/>
                    <a:gd name="T20" fmla="*/ 24 w 135"/>
                    <a:gd name="T21" fmla="*/ 21 h 115"/>
                    <a:gd name="T22" fmla="*/ 8 w 135"/>
                    <a:gd name="T23" fmla="*/ 27 h 115"/>
                    <a:gd name="T24" fmla="*/ 0 w 135"/>
                    <a:gd name="T25" fmla="*/ 37 h 115"/>
                    <a:gd name="T26" fmla="*/ 0 w 135"/>
                    <a:gd name="T27" fmla="*/ 37 h 115"/>
                    <a:gd name="T28" fmla="*/ 32 w 135"/>
                    <a:gd name="T29" fmla="*/ 57 h 115"/>
                    <a:gd name="T30" fmla="*/ 32 w 135"/>
                    <a:gd name="T31" fmla="*/ 57 h 115"/>
                    <a:gd name="T32" fmla="*/ 80 w 135"/>
                    <a:gd name="T33" fmla="*/ 57 h 115"/>
                    <a:gd name="T34" fmla="*/ 97 w 135"/>
                    <a:gd name="T35" fmla="*/ 56 h 115"/>
                    <a:gd name="T36" fmla="*/ 126 w 135"/>
                    <a:gd name="T37" fmla="*/ 57 h 115"/>
                    <a:gd name="T38" fmla="*/ 120 w 135"/>
                    <a:gd name="T39" fmla="*/ 59 h 115"/>
                    <a:gd name="T40" fmla="*/ 130 w 135"/>
                    <a:gd name="T41" fmla="*/ 59 h 115"/>
                    <a:gd name="T42" fmla="*/ 154 w 135"/>
                    <a:gd name="T43" fmla="*/ 57 h 115"/>
                    <a:gd name="T44" fmla="*/ 170 w 135"/>
                    <a:gd name="T45" fmla="*/ 83 h 115"/>
                    <a:gd name="T46" fmla="*/ 188 w 135"/>
                    <a:gd name="T47" fmla="*/ 77 h 115"/>
                    <a:gd name="T48" fmla="*/ 188 w 135"/>
                    <a:gd name="T49" fmla="*/ 77 h 115"/>
                    <a:gd name="T50" fmla="*/ 188 w 135"/>
                    <a:gd name="T51" fmla="*/ 77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115"/>
                    <a:gd name="T80" fmla="*/ 135 w 135"/>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115">
                      <a:moveTo>
                        <a:pt x="120" y="108"/>
                      </a:moveTo>
                      <a:lnTo>
                        <a:pt x="126" y="102"/>
                      </a:lnTo>
                      <a:lnTo>
                        <a:pt x="124" y="92"/>
                      </a:lnTo>
                      <a:lnTo>
                        <a:pt x="134" y="85"/>
                      </a:lnTo>
                      <a:lnTo>
                        <a:pt x="126" y="63"/>
                      </a:lnTo>
                      <a:lnTo>
                        <a:pt x="130" y="52"/>
                      </a:lnTo>
                      <a:lnTo>
                        <a:pt x="108" y="4"/>
                      </a:lnTo>
                      <a:lnTo>
                        <a:pt x="79" y="13"/>
                      </a:lnTo>
                      <a:lnTo>
                        <a:pt x="69" y="5"/>
                      </a:lnTo>
                      <a:lnTo>
                        <a:pt x="26" y="0"/>
                      </a:lnTo>
                      <a:lnTo>
                        <a:pt x="24" y="21"/>
                      </a:lnTo>
                      <a:lnTo>
                        <a:pt x="8" y="27"/>
                      </a:lnTo>
                      <a:lnTo>
                        <a:pt x="0" y="37"/>
                      </a:lnTo>
                      <a:lnTo>
                        <a:pt x="32" y="73"/>
                      </a:lnTo>
                      <a:lnTo>
                        <a:pt x="49" y="57"/>
                      </a:lnTo>
                      <a:lnTo>
                        <a:pt x="66" y="56"/>
                      </a:lnTo>
                      <a:lnTo>
                        <a:pt x="83" y="79"/>
                      </a:lnTo>
                      <a:lnTo>
                        <a:pt x="80" y="90"/>
                      </a:lnTo>
                      <a:lnTo>
                        <a:pt x="85" y="90"/>
                      </a:lnTo>
                      <a:lnTo>
                        <a:pt x="97" y="88"/>
                      </a:lnTo>
                      <a:lnTo>
                        <a:pt x="108" y="114"/>
                      </a:lnTo>
                      <a:lnTo>
                        <a:pt x="120" y="10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0" name="Freeform 382"/>
                <p:cNvSpPr>
                  <a:spLocks noChangeAspect="1"/>
                </p:cNvSpPr>
                <p:nvPr/>
              </p:nvSpPr>
              <p:spPr bwMode="auto">
                <a:xfrm>
                  <a:off x="2798" y="2389"/>
                  <a:ext cx="355" cy="378"/>
                </a:xfrm>
                <a:custGeom>
                  <a:avLst/>
                  <a:gdLst>
                    <a:gd name="T0" fmla="*/ 326 w 349"/>
                    <a:gd name="T1" fmla="*/ 8 h 382"/>
                    <a:gd name="T2" fmla="*/ 312 w 349"/>
                    <a:gd name="T3" fmla="*/ 18 h 382"/>
                    <a:gd name="T4" fmla="*/ 256 w 349"/>
                    <a:gd name="T5" fmla="*/ 15 h 382"/>
                    <a:gd name="T6" fmla="*/ 238 w 349"/>
                    <a:gd name="T7" fmla="*/ 0 h 382"/>
                    <a:gd name="T8" fmla="*/ 220 w 349"/>
                    <a:gd name="T9" fmla="*/ 0 h 382"/>
                    <a:gd name="T10" fmla="*/ 191 w 349"/>
                    <a:gd name="T11" fmla="*/ 31 h 382"/>
                    <a:gd name="T12" fmla="*/ 174 w 349"/>
                    <a:gd name="T13" fmla="*/ 47 h 382"/>
                    <a:gd name="T14" fmla="*/ 167 w 349"/>
                    <a:gd name="T15" fmla="*/ 91 h 382"/>
                    <a:gd name="T16" fmla="*/ 118 w 349"/>
                    <a:gd name="T17" fmla="*/ 116 h 382"/>
                    <a:gd name="T18" fmla="*/ 102 w 349"/>
                    <a:gd name="T19" fmla="*/ 135 h 382"/>
                    <a:gd name="T20" fmla="*/ 72 w 349"/>
                    <a:gd name="T21" fmla="*/ 146 h 382"/>
                    <a:gd name="T22" fmla="*/ 67 w 349"/>
                    <a:gd name="T23" fmla="*/ 141 h 382"/>
                    <a:gd name="T24" fmla="*/ 21 w 349"/>
                    <a:gd name="T25" fmla="*/ 146 h 382"/>
                    <a:gd name="T26" fmla="*/ 12 w 349"/>
                    <a:gd name="T27" fmla="*/ 144 h 382"/>
                    <a:gd name="T28" fmla="*/ 4 w 349"/>
                    <a:gd name="T29" fmla="*/ 149 h 382"/>
                    <a:gd name="T30" fmla="*/ 0 w 349"/>
                    <a:gd name="T31" fmla="*/ 168 h 382"/>
                    <a:gd name="T32" fmla="*/ 0 w 349"/>
                    <a:gd name="T33" fmla="*/ 168 h 382"/>
                    <a:gd name="T34" fmla="*/ 4 w 349"/>
                    <a:gd name="T35" fmla="*/ 176 h 382"/>
                    <a:gd name="T36" fmla="*/ 21 w 349"/>
                    <a:gd name="T37" fmla="*/ 167 h 382"/>
                    <a:gd name="T38" fmla="*/ 108 w 349"/>
                    <a:gd name="T39" fmla="*/ 166 h 382"/>
                    <a:gd name="T40" fmla="*/ 128 w 349"/>
                    <a:gd name="T41" fmla="*/ 173 h 382"/>
                    <a:gd name="T42" fmla="*/ 140 w 349"/>
                    <a:gd name="T43" fmla="*/ 190 h 382"/>
                    <a:gd name="T44" fmla="*/ 171 w 349"/>
                    <a:gd name="T45" fmla="*/ 202 h 382"/>
                    <a:gd name="T46" fmla="*/ 208 w 349"/>
                    <a:gd name="T47" fmla="*/ 200 h 382"/>
                    <a:gd name="T48" fmla="*/ 220 w 349"/>
                    <a:gd name="T49" fmla="*/ 187 h 382"/>
                    <a:gd name="T50" fmla="*/ 262 w 349"/>
                    <a:gd name="T51" fmla="*/ 184 h 382"/>
                    <a:gd name="T52" fmla="*/ 262 w 349"/>
                    <a:gd name="T53" fmla="*/ 189 h 382"/>
                    <a:gd name="T54" fmla="*/ 287 w 349"/>
                    <a:gd name="T55" fmla="*/ 190 h 382"/>
                    <a:gd name="T56" fmla="*/ 290 w 349"/>
                    <a:gd name="T57" fmla="*/ 194 h 382"/>
                    <a:gd name="T58" fmla="*/ 292 w 349"/>
                    <a:gd name="T59" fmla="*/ 222 h 382"/>
                    <a:gd name="T60" fmla="*/ 305 w 349"/>
                    <a:gd name="T61" fmla="*/ 235 h 382"/>
                    <a:gd name="T62" fmla="*/ 295 w 349"/>
                    <a:gd name="T63" fmla="*/ 242 h 382"/>
                    <a:gd name="T64" fmla="*/ 300 w 349"/>
                    <a:gd name="T65" fmla="*/ 247 h 382"/>
                    <a:gd name="T66" fmla="*/ 362 w 349"/>
                    <a:gd name="T67" fmla="*/ 241 h 382"/>
                    <a:gd name="T68" fmla="*/ 424 w 349"/>
                    <a:gd name="T69" fmla="*/ 256 h 382"/>
                    <a:gd name="T70" fmla="*/ 453 w 349"/>
                    <a:gd name="T71" fmla="*/ 254 h 382"/>
                    <a:gd name="T72" fmla="*/ 502 w 349"/>
                    <a:gd name="T73" fmla="*/ 273 h 382"/>
                    <a:gd name="T74" fmla="*/ 528 w 349"/>
                    <a:gd name="T75" fmla="*/ 276 h 382"/>
                    <a:gd name="T76" fmla="*/ 535 w 349"/>
                    <a:gd name="T77" fmla="*/ 261 h 382"/>
                    <a:gd name="T78" fmla="*/ 513 w 349"/>
                    <a:gd name="T79" fmla="*/ 262 h 382"/>
                    <a:gd name="T80" fmla="*/ 501 w 349"/>
                    <a:gd name="T81" fmla="*/ 255 h 382"/>
                    <a:gd name="T82" fmla="*/ 510 w 349"/>
                    <a:gd name="T83" fmla="*/ 215 h 382"/>
                    <a:gd name="T84" fmla="*/ 519 w 349"/>
                    <a:gd name="T85" fmla="*/ 208 h 382"/>
                    <a:gd name="T86" fmla="*/ 565 w 349"/>
                    <a:gd name="T87" fmla="*/ 202 h 382"/>
                    <a:gd name="T88" fmla="*/ 573 w 349"/>
                    <a:gd name="T89" fmla="*/ 202 h 382"/>
                    <a:gd name="T90" fmla="*/ 537 w 349"/>
                    <a:gd name="T91" fmla="*/ 175 h 382"/>
                    <a:gd name="T92" fmla="*/ 537 w 349"/>
                    <a:gd name="T93" fmla="*/ 140 h 382"/>
                    <a:gd name="T94" fmla="*/ 528 w 349"/>
                    <a:gd name="T95" fmla="*/ 129 h 382"/>
                    <a:gd name="T96" fmla="*/ 522 w 349"/>
                    <a:gd name="T97" fmla="*/ 123 h 382"/>
                    <a:gd name="T98" fmla="*/ 520 w 349"/>
                    <a:gd name="T99" fmla="*/ 119 h 382"/>
                    <a:gd name="T100" fmla="*/ 540 w 349"/>
                    <a:gd name="T101" fmla="*/ 103 h 382"/>
                    <a:gd name="T102" fmla="*/ 549 w 349"/>
                    <a:gd name="T103" fmla="*/ 68 h 382"/>
                    <a:gd name="T104" fmla="*/ 566 w 349"/>
                    <a:gd name="T105" fmla="*/ 51 h 382"/>
                    <a:gd name="T106" fmla="*/ 589 w 349"/>
                    <a:gd name="T107" fmla="*/ 47 h 382"/>
                    <a:gd name="T108" fmla="*/ 575 w 349"/>
                    <a:gd name="T109" fmla="*/ 47 h 382"/>
                    <a:gd name="T110" fmla="*/ 578 w 349"/>
                    <a:gd name="T111" fmla="*/ 33 h 382"/>
                    <a:gd name="T112" fmla="*/ 544 w 349"/>
                    <a:gd name="T113" fmla="*/ 14 h 382"/>
                    <a:gd name="T114" fmla="*/ 493 w 349"/>
                    <a:gd name="T115" fmla="*/ 15 h 382"/>
                    <a:gd name="T116" fmla="*/ 472 w 349"/>
                    <a:gd name="T117" fmla="*/ 0 h 382"/>
                    <a:gd name="T118" fmla="*/ 326 w 349"/>
                    <a:gd name="T119" fmla="*/ 8 h 382"/>
                    <a:gd name="T120" fmla="*/ 326 w 349"/>
                    <a:gd name="T121" fmla="*/ 8 h 382"/>
                    <a:gd name="T122" fmla="*/ 326 w 349"/>
                    <a:gd name="T123" fmla="*/ 8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9"/>
                    <a:gd name="T187" fmla="*/ 0 h 382"/>
                    <a:gd name="T188" fmla="*/ 349 w 349"/>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9" h="382">
                      <a:moveTo>
                        <a:pt x="193" y="8"/>
                      </a:moveTo>
                      <a:lnTo>
                        <a:pt x="185" y="18"/>
                      </a:lnTo>
                      <a:lnTo>
                        <a:pt x="150" y="15"/>
                      </a:lnTo>
                      <a:lnTo>
                        <a:pt x="140" y="0"/>
                      </a:lnTo>
                      <a:lnTo>
                        <a:pt x="131" y="0"/>
                      </a:lnTo>
                      <a:lnTo>
                        <a:pt x="114" y="31"/>
                      </a:lnTo>
                      <a:lnTo>
                        <a:pt x="103" y="68"/>
                      </a:lnTo>
                      <a:lnTo>
                        <a:pt x="98" y="122"/>
                      </a:lnTo>
                      <a:lnTo>
                        <a:pt x="72" y="151"/>
                      </a:lnTo>
                      <a:lnTo>
                        <a:pt x="64" y="190"/>
                      </a:lnTo>
                      <a:lnTo>
                        <a:pt x="41" y="208"/>
                      </a:lnTo>
                      <a:lnTo>
                        <a:pt x="36" y="201"/>
                      </a:lnTo>
                      <a:lnTo>
                        <a:pt x="21" y="208"/>
                      </a:lnTo>
                      <a:lnTo>
                        <a:pt x="12" y="206"/>
                      </a:lnTo>
                      <a:lnTo>
                        <a:pt x="4" y="211"/>
                      </a:lnTo>
                      <a:lnTo>
                        <a:pt x="0" y="230"/>
                      </a:lnTo>
                      <a:lnTo>
                        <a:pt x="4" y="239"/>
                      </a:lnTo>
                      <a:lnTo>
                        <a:pt x="21" y="229"/>
                      </a:lnTo>
                      <a:lnTo>
                        <a:pt x="67" y="228"/>
                      </a:lnTo>
                      <a:lnTo>
                        <a:pt x="77" y="235"/>
                      </a:lnTo>
                      <a:lnTo>
                        <a:pt x="83" y="259"/>
                      </a:lnTo>
                      <a:lnTo>
                        <a:pt x="101" y="277"/>
                      </a:lnTo>
                      <a:lnTo>
                        <a:pt x="125" y="274"/>
                      </a:lnTo>
                      <a:lnTo>
                        <a:pt x="131" y="255"/>
                      </a:lnTo>
                      <a:lnTo>
                        <a:pt x="155" y="251"/>
                      </a:lnTo>
                      <a:lnTo>
                        <a:pt x="155" y="258"/>
                      </a:lnTo>
                      <a:lnTo>
                        <a:pt x="170" y="259"/>
                      </a:lnTo>
                      <a:lnTo>
                        <a:pt x="172" y="266"/>
                      </a:lnTo>
                      <a:lnTo>
                        <a:pt x="173" y="307"/>
                      </a:lnTo>
                      <a:lnTo>
                        <a:pt x="181" y="327"/>
                      </a:lnTo>
                      <a:lnTo>
                        <a:pt x="175" y="336"/>
                      </a:lnTo>
                      <a:lnTo>
                        <a:pt x="178" y="343"/>
                      </a:lnTo>
                      <a:lnTo>
                        <a:pt x="213" y="334"/>
                      </a:lnTo>
                      <a:lnTo>
                        <a:pt x="250" y="354"/>
                      </a:lnTo>
                      <a:lnTo>
                        <a:pt x="266" y="352"/>
                      </a:lnTo>
                      <a:lnTo>
                        <a:pt x="297" y="377"/>
                      </a:lnTo>
                      <a:lnTo>
                        <a:pt x="311" y="381"/>
                      </a:lnTo>
                      <a:lnTo>
                        <a:pt x="315" y="361"/>
                      </a:lnTo>
                      <a:lnTo>
                        <a:pt x="303" y="362"/>
                      </a:lnTo>
                      <a:lnTo>
                        <a:pt x="296" y="353"/>
                      </a:lnTo>
                      <a:lnTo>
                        <a:pt x="301" y="297"/>
                      </a:lnTo>
                      <a:lnTo>
                        <a:pt x="306" y="286"/>
                      </a:lnTo>
                      <a:lnTo>
                        <a:pt x="333" y="278"/>
                      </a:lnTo>
                      <a:lnTo>
                        <a:pt x="338" y="277"/>
                      </a:lnTo>
                      <a:lnTo>
                        <a:pt x="316" y="237"/>
                      </a:lnTo>
                      <a:lnTo>
                        <a:pt x="316" y="200"/>
                      </a:lnTo>
                      <a:lnTo>
                        <a:pt x="311" y="177"/>
                      </a:lnTo>
                      <a:lnTo>
                        <a:pt x="308" y="165"/>
                      </a:lnTo>
                      <a:lnTo>
                        <a:pt x="307" y="157"/>
                      </a:lnTo>
                      <a:lnTo>
                        <a:pt x="318" y="134"/>
                      </a:lnTo>
                      <a:lnTo>
                        <a:pt x="323" y="99"/>
                      </a:lnTo>
                      <a:lnTo>
                        <a:pt x="334" y="82"/>
                      </a:lnTo>
                      <a:lnTo>
                        <a:pt x="348" y="62"/>
                      </a:lnTo>
                      <a:lnTo>
                        <a:pt x="339" y="53"/>
                      </a:lnTo>
                      <a:lnTo>
                        <a:pt x="341" y="33"/>
                      </a:lnTo>
                      <a:lnTo>
                        <a:pt x="320" y="14"/>
                      </a:lnTo>
                      <a:lnTo>
                        <a:pt x="291" y="15"/>
                      </a:lnTo>
                      <a:lnTo>
                        <a:pt x="279" y="0"/>
                      </a:lnTo>
                      <a:lnTo>
                        <a:pt x="193"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1" name="Freeform 383"/>
                <p:cNvSpPr>
                  <a:spLocks noChangeAspect="1"/>
                </p:cNvSpPr>
                <p:nvPr/>
              </p:nvSpPr>
              <p:spPr bwMode="auto">
                <a:xfrm>
                  <a:off x="2838" y="2272"/>
                  <a:ext cx="244" cy="167"/>
                </a:xfrm>
                <a:custGeom>
                  <a:avLst/>
                  <a:gdLst>
                    <a:gd name="T0" fmla="*/ 3 w 241"/>
                    <a:gd name="T1" fmla="*/ 95 h 169"/>
                    <a:gd name="T2" fmla="*/ 0 w 241"/>
                    <a:gd name="T3" fmla="*/ 77 h 169"/>
                    <a:gd name="T4" fmla="*/ 14 w 241"/>
                    <a:gd name="T5" fmla="*/ 42 h 169"/>
                    <a:gd name="T6" fmla="*/ 14 w 241"/>
                    <a:gd name="T7" fmla="*/ 42 h 169"/>
                    <a:gd name="T8" fmla="*/ 104 w 241"/>
                    <a:gd name="T9" fmla="*/ 42 h 169"/>
                    <a:gd name="T10" fmla="*/ 115 w 241"/>
                    <a:gd name="T11" fmla="*/ 42 h 169"/>
                    <a:gd name="T12" fmla="*/ 112 w 241"/>
                    <a:gd name="T13" fmla="*/ 42 h 169"/>
                    <a:gd name="T14" fmla="*/ 161 w 241"/>
                    <a:gd name="T15" fmla="*/ 36 h 169"/>
                    <a:gd name="T16" fmla="*/ 196 w 241"/>
                    <a:gd name="T17" fmla="*/ 5 h 169"/>
                    <a:gd name="T18" fmla="*/ 219 w 241"/>
                    <a:gd name="T19" fmla="*/ 0 h 169"/>
                    <a:gd name="T20" fmla="*/ 241 w 241"/>
                    <a:gd name="T21" fmla="*/ 22 h 169"/>
                    <a:gd name="T22" fmla="*/ 240 w 241"/>
                    <a:gd name="T23" fmla="*/ 42 h 169"/>
                    <a:gd name="T24" fmla="*/ 279 w 241"/>
                    <a:gd name="T25" fmla="*/ 42 h 169"/>
                    <a:gd name="T26" fmla="*/ 350 w 241"/>
                    <a:gd name="T27" fmla="*/ 88 h 169"/>
                    <a:gd name="T28" fmla="*/ 223 w 241"/>
                    <a:gd name="T29" fmla="*/ 95 h 169"/>
                    <a:gd name="T30" fmla="*/ 211 w 241"/>
                    <a:gd name="T31" fmla="*/ 100 h 169"/>
                    <a:gd name="T32" fmla="*/ 163 w 241"/>
                    <a:gd name="T33" fmla="*/ 99 h 169"/>
                    <a:gd name="T34" fmla="*/ 143 w 241"/>
                    <a:gd name="T35" fmla="*/ 88 h 169"/>
                    <a:gd name="T36" fmla="*/ 125 w 241"/>
                    <a:gd name="T37" fmla="*/ 88 h 169"/>
                    <a:gd name="T38" fmla="*/ 106 w 241"/>
                    <a:gd name="T39" fmla="*/ 107 h 169"/>
                    <a:gd name="T40" fmla="*/ 95 w 241"/>
                    <a:gd name="T41" fmla="*/ 110 h 169"/>
                    <a:gd name="T42" fmla="*/ 84 w 241"/>
                    <a:gd name="T43" fmla="*/ 107 h 169"/>
                    <a:gd name="T44" fmla="*/ 38 w 241"/>
                    <a:gd name="T45" fmla="*/ 111 h 169"/>
                    <a:gd name="T46" fmla="*/ 29 w 241"/>
                    <a:gd name="T47" fmla="*/ 116 h 169"/>
                    <a:gd name="T48" fmla="*/ 3 w 241"/>
                    <a:gd name="T49" fmla="*/ 95 h 169"/>
                    <a:gd name="T50" fmla="*/ 3 w 241"/>
                    <a:gd name="T51" fmla="*/ 95 h 169"/>
                    <a:gd name="T52" fmla="*/ 3 w 241"/>
                    <a:gd name="T53" fmla="*/ 95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169"/>
                    <a:gd name="T83" fmla="*/ 241 w 241"/>
                    <a:gd name="T84" fmla="*/ 169 h 1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169">
                      <a:moveTo>
                        <a:pt x="3" y="127"/>
                      </a:moveTo>
                      <a:lnTo>
                        <a:pt x="0" y="108"/>
                      </a:lnTo>
                      <a:lnTo>
                        <a:pt x="14" y="73"/>
                      </a:lnTo>
                      <a:lnTo>
                        <a:pt x="73" y="61"/>
                      </a:lnTo>
                      <a:lnTo>
                        <a:pt x="84" y="48"/>
                      </a:lnTo>
                      <a:lnTo>
                        <a:pt x="81" y="43"/>
                      </a:lnTo>
                      <a:lnTo>
                        <a:pt x="110" y="36"/>
                      </a:lnTo>
                      <a:lnTo>
                        <a:pt x="134" y="5"/>
                      </a:lnTo>
                      <a:lnTo>
                        <a:pt x="151" y="0"/>
                      </a:lnTo>
                      <a:lnTo>
                        <a:pt x="166" y="22"/>
                      </a:lnTo>
                      <a:lnTo>
                        <a:pt x="165" y="42"/>
                      </a:lnTo>
                      <a:lnTo>
                        <a:pt x="191" y="57"/>
                      </a:lnTo>
                      <a:lnTo>
                        <a:pt x="240" y="119"/>
                      </a:lnTo>
                      <a:lnTo>
                        <a:pt x="154" y="127"/>
                      </a:lnTo>
                      <a:lnTo>
                        <a:pt x="146" y="137"/>
                      </a:lnTo>
                      <a:lnTo>
                        <a:pt x="111" y="134"/>
                      </a:lnTo>
                      <a:lnTo>
                        <a:pt x="101" y="119"/>
                      </a:lnTo>
                      <a:lnTo>
                        <a:pt x="92" y="119"/>
                      </a:lnTo>
                      <a:lnTo>
                        <a:pt x="75" y="150"/>
                      </a:lnTo>
                      <a:lnTo>
                        <a:pt x="64" y="156"/>
                      </a:lnTo>
                      <a:lnTo>
                        <a:pt x="53" y="150"/>
                      </a:lnTo>
                      <a:lnTo>
                        <a:pt x="38" y="158"/>
                      </a:lnTo>
                      <a:lnTo>
                        <a:pt x="29" y="168"/>
                      </a:lnTo>
                      <a:lnTo>
                        <a:pt x="3" y="1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2" name="Freeform 384"/>
                <p:cNvSpPr>
                  <a:spLocks noChangeAspect="1"/>
                </p:cNvSpPr>
                <p:nvPr/>
              </p:nvSpPr>
              <p:spPr bwMode="auto">
                <a:xfrm>
                  <a:off x="3181" y="2193"/>
                  <a:ext cx="280" cy="231"/>
                </a:xfrm>
                <a:custGeom>
                  <a:avLst/>
                  <a:gdLst>
                    <a:gd name="T0" fmla="*/ 291 w 275"/>
                    <a:gd name="T1" fmla="*/ 39 h 234"/>
                    <a:gd name="T2" fmla="*/ 280 w 275"/>
                    <a:gd name="T3" fmla="*/ 42 h 234"/>
                    <a:gd name="T4" fmla="*/ 284 w 275"/>
                    <a:gd name="T5" fmla="*/ 49 h 234"/>
                    <a:gd name="T6" fmla="*/ 316 w 275"/>
                    <a:gd name="T7" fmla="*/ 49 h 234"/>
                    <a:gd name="T8" fmla="*/ 316 w 275"/>
                    <a:gd name="T9" fmla="*/ 50 h 234"/>
                    <a:gd name="T10" fmla="*/ 316 w 275"/>
                    <a:gd name="T11" fmla="*/ 61 h 234"/>
                    <a:gd name="T12" fmla="*/ 353 w 275"/>
                    <a:gd name="T13" fmla="*/ 86 h 234"/>
                    <a:gd name="T14" fmla="*/ 454 w 275"/>
                    <a:gd name="T15" fmla="*/ 98 h 234"/>
                    <a:gd name="T16" fmla="*/ 479 w 275"/>
                    <a:gd name="T17" fmla="*/ 98 h 234"/>
                    <a:gd name="T18" fmla="*/ 391 w 275"/>
                    <a:gd name="T19" fmla="*/ 138 h 234"/>
                    <a:gd name="T20" fmla="*/ 347 w 275"/>
                    <a:gd name="T21" fmla="*/ 140 h 234"/>
                    <a:gd name="T22" fmla="*/ 285 w 275"/>
                    <a:gd name="T23" fmla="*/ 153 h 234"/>
                    <a:gd name="T24" fmla="*/ 285 w 275"/>
                    <a:gd name="T25" fmla="*/ 153 h 234"/>
                    <a:gd name="T26" fmla="*/ 251 w 275"/>
                    <a:gd name="T27" fmla="*/ 149 h 234"/>
                    <a:gd name="T28" fmla="*/ 189 w 275"/>
                    <a:gd name="T29" fmla="*/ 158 h 234"/>
                    <a:gd name="T30" fmla="*/ 160 w 275"/>
                    <a:gd name="T31" fmla="*/ 156 h 234"/>
                    <a:gd name="T32" fmla="*/ 115 w 275"/>
                    <a:gd name="T33" fmla="*/ 144 h 234"/>
                    <a:gd name="T34" fmla="*/ 87 w 275"/>
                    <a:gd name="T35" fmla="*/ 144 h 234"/>
                    <a:gd name="T36" fmla="*/ 87 w 275"/>
                    <a:gd name="T37" fmla="*/ 133 h 234"/>
                    <a:gd name="T38" fmla="*/ 71 w 275"/>
                    <a:gd name="T39" fmla="*/ 129 h 234"/>
                    <a:gd name="T40" fmla="*/ 20 w 275"/>
                    <a:gd name="T41" fmla="*/ 104 h 234"/>
                    <a:gd name="T42" fmla="*/ 0 w 275"/>
                    <a:gd name="T43" fmla="*/ 99 h 234"/>
                    <a:gd name="T44" fmla="*/ 7 w 275"/>
                    <a:gd name="T45" fmla="*/ 93 h 234"/>
                    <a:gd name="T46" fmla="*/ 22 w 275"/>
                    <a:gd name="T47" fmla="*/ 91 h 234"/>
                    <a:gd name="T48" fmla="*/ 24 w 275"/>
                    <a:gd name="T49" fmla="*/ 59 h 234"/>
                    <a:gd name="T50" fmla="*/ 91 w 275"/>
                    <a:gd name="T51" fmla="*/ 38 h 234"/>
                    <a:gd name="T52" fmla="*/ 99 w 275"/>
                    <a:gd name="T53" fmla="*/ 10 h 234"/>
                    <a:gd name="T54" fmla="*/ 129 w 275"/>
                    <a:gd name="T55" fmla="*/ 9 h 234"/>
                    <a:gd name="T56" fmla="*/ 139 w 275"/>
                    <a:gd name="T57" fmla="*/ 16 h 234"/>
                    <a:gd name="T58" fmla="*/ 151 w 275"/>
                    <a:gd name="T59" fmla="*/ 0 h 234"/>
                    <a:gd name="T60" fmla="*/ 166 w 275"/>
                    <a:gd name="T61" fmla="*/ 9 h 234"/>
                    <a:gd name="T62" fmla="*/ 181 w 275"/>
                    <a:gd name="T63" fmla="*/ 4 h 234"/>
                    <a:gd name="T64" fmla="*/ 221 w 275"/>
                    <a:gd name="T65" fmla="*/ 9 h 234"/>
                    <a:gd name="T66" fmla="*/ 291 w 275"/>
                    <a:gd name="T67" fmla="*/ 39 h 234"/>
                    <a:gd name="T68" fmla="*/ 291 w 275"/>
                    <a:gd name="T69" fmla="*/ 39 h 234"/>
                    <a:gd name="T70" fmla="*/ 291 w 275"/>
                    <a:gd name="T71" fmla="*/ 39 h 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5"/>
                    <a:gd name="T109" fmla="*/ 0 h 234"/>
                    <a:gd name="T110" fmla="*/ 275 w 275"/>
                    <a:gd name="T111" fmla="*/ 234 h 2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5" h="234">
                      <a:moveTo>
                        <a:pt x="168" y="52"/>
                      </a:moveTo>
                      <a:lnTo>
                        <a:pt x="161" y="73"/>
                      </a:lnTo>
                      <a:lnTo>
                        <a:pt x="163" y="80"/>
                      </a:lnTo>
                      <a:lnTo>
                        <a:pt x="181" y="80"/>
                      </a:lnTo>
                      <a:lnTo>
                        <a:pt x="181" y="81"/>
                      </a:lnTo>
                      <a:lnTo>
                        <a:pt x="181" y="92"/>
                      </a:lnTo>
                      <a:lnTo>
                        <a:pt x="202" y="118"/>
                      </a:lnTo>
                      <a:lnTo>
                        <a:pt x="259" y="141"/>
                      </a:lnTo>
                      <a:lnTo>
                        <a:pt x="274" y="141"/>
                      </a:lnTo>
                      <a:lnTo>
                        <a:pt x="224" y="203"/>
                      </a:lnTo>
                      <a:lnTo>
                        <a:pt x="198" y="206"/>
                      </a:lnTo>
                      <a:lnTo>
                        <a:pt x="164" y="226"/>
                      </a:lnTo>
                      <a:lnTo>
                        <a:pt x="144" y="220"/>
                      </a:lnTo>
                      <a:lnTo>
                        <a:pt x="110" y="233"/>
                      </a:lnTo>
                      <a:lnTo>
                        <a:pt x="91" y="230"/>
                      </a:lnTo>
                      <a:lnTo>
                        <a:pt x="68" y="212"/>
                      </a:lnTo>
                      <a:lnTo>
                        <a:pt x="54" y="212"/>
                      </a:lnTo>
                      <a:lnTo>
                        <a:pt x="54" y="196"/>
                      </a:lnTo>
                      <a:lnTo>
                        <a:pt x="40" y="191"/>
                      </a:lnTo>
                      <a:lnTo>
                        <a:pt x="20" y="153"/>
                      </a:lnTo>
                      <a:lnTo>
                        <a:pt x="0" y="143"/>
                      </a:lnTo>
                      <a:lnTo>
                        <a:pt x="7" y="132"/>
                      </a:lnTo>
                      <a:lnTo>
                        <a:pt x="22" y="128"/>
                      </a:lnTo>
                      <a:lnTo>
                        <a:pt x="24" y="90"/>
                      </a:lnTo>
                      <a:lnTo>
                        <a:pt x="56" y="38"/>
                      </a:lnTo>
                      <a:lnTo>
                        <a:pt x="60" y="10"/>
                      </a:lnTo>
                      <a:lnTo>
                        <a:pt x="75" y="9"/>
                      </a:lnTo>
                      <a:lnTo>
                        <a:pt x="80" y="16"/>
                      </a:lnTo>
                      <a:lnTo>
                        <a:pt x="85" y="0"/>
                      </a:lnTo>
                      <a:lnTo>
                        <a:pt x="95" y="9"/>
                      </a:lnTo>
                      <a:lnTo>
                        <a:pt x="105" y="4"/>
                      </a:lnTo>
                      <a:lnTo>
                        <a:pt x="127" y="9"/>
                      </a:lnTo>
                      <a:lnTo>
                        <a:pt x="168" y="5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3" name="Freeform 385"/>
                <p:cNvSpPr>
                  <a:spLocks noChangeAspect="1"/>
                </p:cNvSpPr>
                <p:nvPr/>
              </p:nvSpPr>
              <p:spPr bwMode="auto">
                <a:xfrm>
                  <a:off x="3242" y="2126"/>
                  <a:ext cx="124" cy="119"/>
                </a:xfrm>
                <a:custGeom>
                  <a:avLst/>
                  <a:gdLst>
                    <a:gd name="T0" fmla="*/ 230 w 121"/>
                    <a:gd name="T1" fmla="*/ 88 h 120"/>
                    <a:gd name="T2" fmla="*/ 254 w 121"/>
                    <a:gd name="T3" fmla="*/ 80 h 120"/>
                    <a:gd name="T4" fmla="*/ 254 w 121"/>
                    <a:gd name="T5" fmla="*/ 79 h 120"/>
                    <a:gd name="T6" fmla="*/ 183 w 121"/>
                    <a:gd name="T7" fmla="*/ 60 h 120"/>
                    <a:gd name="T8" fmla="*/ 116 w 121"/>
                    <a:gd name="T9" fmla="*/ 51 h 120"/>
                    <a:gd name="T10" fmla="*/ 73 w 121"/>
                    <a:gd name="T11" fmla="*/ 0 h 120"/>
                    <a:gd name="T12" fmla="*/ 63 w 121"/>
                    <a:gd name="T13" fmla="*/ 11 h 120"/>
                    <a:gd name="T14" fmla="*/ 8 w 121"/>
                    <a:gd name="T15" fmla="*/ 22 h 120"/>
                    <a:gd name="T16" fmla="*/ 0 w 121"/>
                    <a:gd name="T17" fmla="*/ 60 h 120"/>
                    <a:gd name="T18" fmla="*/ 15 w 121"/>
                    <a:gd name="T19" fmla="*/ 60 h 120"/>
                    <a:gd name="T20" fmla="*/ 20 w 121"/>
                    <a:gd name="T21" fmla="*/ 60 h 120"/>
                    <a:gd name="T22" fmla="*/ 56 w 121"/>
                    <a:gd name="T23" fmla="*/ 60 h 120"/>
                    <a:gd name="T24" fmla="*/ 71 w 121"/>
                    <a:gd name="T25" fmla="*/ 60 h 120"/>
                    <a:gd name="T26" fmla="*/ 91 w 121"/>
                    <a:gd name="T27" fmla="*/ 60 h 120"/>
                    <a:gd name="T28" fmla="*/ 143 w 121"/>
                    <a:gd name="T29" fmla="*/ 60 h 120"/>
                    <a:gd name="T30" fmla="*/ 230 w 121"/>
                    <a:gd name="T31" fmla="*/ 88 h 120"/>
                    <a:gd name="T32" fmla="*/ 230 w 121"/>
                    <a:gd name="T33" fmla="*/ 88 h 120"/>
                    <a:gd name="T34" fmla="*/ 230 w 121"/>
                    <a:gd name="T35" fmla="*/ 88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
                    <a:gd name="T55" fmla="*/ 0 h 120"/>
                    <a:gd name="T56" fmla="*/ 121 w 121"/>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 h="120">
                      <a:moveTo>
                        <a:pt x="108" y="119"/>
                      </a:moveTo>
                      <a:lnTo>
                        <a:pt x="120" y="111"/>
                      </a:lnTo>
                      <a:lnTo>
                        <a:pt x="120" y="110"/>
                      </a:lnTo>
                      <a:lnTo>
                        <a:pt x="87" y="71"/>
                      </a:lnTo>
                      <a:lnTo>
                        <a:pt x="55" y="51"/>
                      </a:lnTo>
                      <a:lnTo>
                        <a:pt x="36" y="0"/>
                      </a:lnTo>
                      <a:lnTo>
                        <a:pt x="31" y="11"/>
                      </a:lnTo>
                      <a:lnTo>
                        <a:pt x="8" y="22"/>
                      </a:lnTo>
                      <a:lnTo>
                        <a:pt x="0" y="77"/>
                      </a:lnTo>
                      <a:lnTo>
                        <a:pt x="15" y="76"/>
                      </a:lnTo>
                      <a:lnTo>
                        <a:pt x="20" y="83"/>
                      </a:lnTo>
                      <a:lnTo>
                        <a:pt x="25" y="67"/>
                      </a:lnTo>
                      <a:lnTo>
                        <a:pt x="35" y="76"/>
                      </a:lnTo>
                      <a:lnTo>
                        <a:pt x="45" y="71"/>
                      </a:lnTo>
                      <a:lnTo>
                        <a:pt x="67" y="76"/>
                      </a:lnTo>
                      <a:lnTo>
                        <a:pt x="108" y="1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4" name="Freeform 386"/>
                <p:cNvSpPr>
                  <a:spLocks noChangeAspect="1"/>
                </p:cNvSpPr>
                <p:nvPr/>
              </p:nvSpPr>
              <p:spPr bwMode="auto">
                <a:xfrm>
                  <a:off x="2472" y="2189"/>
                  <a:ext cx="142" cy="112"/>
                </a:xfrm>
                <a:custGeom>
                  <a:avLst/>
                  <a:gdLst>
                    <a:gd name="T0" fmla="*/ 203 w 140"/>
                    <a:gd name="T1" fmla="*/ 47 h 113"/>
                    <a:gd name="T2" fmla="*/ 188 w 140"/>
                    <a:gd name="T3" fmla="*/ 48 h 113"/>
                    <a:gd name="T4" fmla="*/ 159 w 140"/>
                    <a:gd name="T5" fmla="*/ 19 h 113"/>
                    <a:gd name="T6" fmla="*/ 157 w 140"/>
                    <a:gd name="T7" fmla="*/ 0 h 113"/>
                    <a:gd name="T8" fmla="*/ 123 w 140"/>
                    <a:gd name="T9" fmla="*/ 2 h 113"/>
                    <a:gd name="T10" fmla="*/ 81 w 140"/>
                    <a:gd name="T11" fmla="*/ 29 h 113"/>
                    <a:gd name="T12" fmla="*/ 29 w 140"/>
                    <a:gd name="T13" fmla="*/ 34 h 113"/>
                    <a:gd name="T14" fmla="*/ 5 w 140"/>
                    <a:gd name="T15" fmla="*/ 56 h 113"/>
                    <a:gd name="T16" fmla="*/ 0 w 140"/>
                    <a:gd name="T17" fmla="*/ 64 h 113"/>
                    <a:gd name="T18" fmla="*/ 8 w 140"/>
                    <a:gd name="T19" fmla="*/ 75 h 113"/>
                    <a:gd name="T20" fmla="*/ 31 w 140"/>
                    <a:gd name="T21" fmla="*/ 72 h 113"/>
                    <a:gd name="T22" fmla="*/ 79 w 140"/>
                    <a:gd name="T23" fmla="*/ 81 h 113"/>
                    <a:gd name="T24" fmla="*/ 74 w 140"/>
                    <a:gd name="T25" fmla="*/ 56 h 113"/>
                    <a:gd name="T26" fmla="*/ 79 w 140"/>
                    <a:gd name="T27" fmla="*/ 56 h 113"/>
                    <a:gd name="T28" fmla="*/ 141 w 140"/>
                    <a:gd name="T29" fmla="*/ 56 h 113"/>
                    <a:gd name="T30" fmla="*/ 173 w 140"/>
                    <a:gd name="T31" fmla="*/ 56 h 113"/>
                    <a:gd name="T32" fmla="*/ 173 w 140"/>
                    <a:gd name="T33" fmla="*/ 56 h 113"/>
                    <a:gd name="T34" fmla="*/ 188 w 140"/>
                    <a:gd name="T35" fmla="*/ 56 h 113"/>
                    <a:gd name="T36" fmla="*/ 202 w 140"/>
                    <a:gd name="T37" fmla="*/ 56 h 113"/>
                    <a:gd name="T38" fmla="*/ 214 w 140"/>
                    <a:gd name="T39" fmla="*/ 56 h 113"/>
                    <a:gd name="T40" fmla="*/ 203 w 140"/>
                    <a:gd name="T41" fmla="*/ 47 h 113"/>
                    <a:gd name="T42" fmla="*/ 203 w 140"/>
                    <a:gd name="T43" fmla="*/ 47 h 113"/>
                    <a:gd name="T44" fmla="*/ 203 w 140"/>
                    <a:gd name="T45" fmla="*/ 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113"/>
                    <a:gd name="T71" fmla="*/ 140 w 140"/>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113">
                      <a:moveTo>
                        <a:pt x="132" y="47"/>
                      </a:moveTo>
                      <a:lnTo>
                        <a:pt x="122" y="48"/>
                      </a:lnTo>
                      <a:lnTo>
                        <a:pt x="101" y="19"/>
                      </a:lnTo>
                      <a:lnTo>
                        <a:pt x="100" y="0"/>
                      </a:lnTo>
                      <a:lnTo>
                        <a:pt x="83" y="2"/>
                      </a:lnTo>
                      <a:lnTo>
                        <a:pt x="50" y="29"/>
                      </a:lnTo>
                      <a:lnTo>
                        <a:pt x="29" y="34"/>
                      </a:lnTo>
                      <a:lnTo>
                        <a:pt x="5" y="70"/>
                      </a:lnTo>
                      <a:lnTo>
                        <a:pt x="0" y="95"/>
                      </a:lnTo>
                      <a:lnTo>
                        <a:pt x="8" y="106"/>
                      </a:lnTo>
                      <a:lnTo>
                        <a:pt x="31" y="103"/>
                      </a:lnTo>
                      <a:lnTo>
                        <a:pt x="48" y="112"/>
                      </a:lnTo>
                      <a:lnTo>
                        <a:pt x="43" y="86"/>
                      </a:lnTo>
                      <a:lnTo>
                        <a:pt x="48" y="82"/>
                      </a:lnTo>
                      <a:lnTo>
                        <a:pt x="92" y="80"/>
                      </a:lnTo>
                      <a:lnTo>
                        <a:pt x="111" y="83"/>
                      </a:lnTo>
                      <a:lnTo>
                        <a:pt x="122" y="73"/>
                      </a:lnTo>
                      <a:lnTo>
                        <a:pt x="131" y="74"/>
                      </a:lnTo>
                      <a:lnTo>
                        <a:pt x="139" y="64"/>
                      </a:lnTo>
                      <a:lnTo>
                        <a:pt x="132" y="4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5" name="Freeform 387"/>
                <p:cNvSpPr>
                  <a:spLocks noChangeAspect="1"/>
                </p:cNvSpPr>
                <p:nvPr/>
              </p:nvSpPr>
              <p:spPr bwMode="auto">
                <a:xfrm>
                  <a:off x="3121" y="2412"/>
                  <a:ext cx="101" cy="111"/>
                </a:xfrm>
                <a:custGeom>
                  <a:avLst/>
                  <a:gdLst>
                    <a:gd name="T0" fmla="*/ 149 w 99"/>
                    <a:gd name="T1" fmla="*/ 0 h 111"/>
                    <a:gd name="T2" fmla="*/ 74 w 99"/>
                    <a:gd name="T3" fmla="*/ 9 h 111"/>
                    <a:gd name="T4" fmla="*/ 23 w 99"/>
                    <a:gd name="T5" fmla="*/ 9 h 111"/>
                    <a:gd name="T6" fmla="*/ 21 w 99"/>
                    <a:gd name="T7" fmla="*/ 29 h 111"/>
                    <a:gd name="T8" fmla="*/ 61 w 99"/>
                    <a:gd name="T9" fmla="*/ 38 h 111"/>
                    <a:gd name="T10" fmla="*/ 16 w 99"/>
                    <a:gd name="T11" fmla="*/ 58 h 111"/>
                    <a:gd name="T12" fmla="*/ 5 w 99"/>
                    <a:gd name="T13" fmla="*/ 75 h 111"/>
                    <a:gd name="T14" fmla="*/ 0 w 99"/>
                    <a:gd name="T15" fmla="*/ 110 h 111"/>
                    <a:gd name="T16" fmla="*/ 15 w 99"/>
                    <a:gd name="T17" fmla="*/ 106 h 111"/>
                    <a:gd name="T18" fmla="*/ 70 w 99"/>
                    <a:gd name="T19" fmla="*/ 105 h 111"/>
                    <a:gd name="T20" fmla="*/ 70 w 99"/>
                    <a:gd name="T21" fmla="*/ 105 h 111"/>
                    <a:gd name="T22" fmla="*/ 149 w 99"/>
                    <a:gd name="T23" fmla="*/ 105 h 111"/>
                    <a:gd name="T24" fmla="*/ 149 w 99"/>
                    <a:gd name="T25" fmla="*/ 80 h 111"/>
                    <a:gd name="T26" fmla="*/ 179 w 99"/>
                    <a:gd name="T27" fmla="*/ 41 h 111"/>
                    <a:gd name="T28" fmla="*/ 158 w 99"/>
                    <a:gd name="T29" fmla="*/ 1 h 111"/>
                    <a:gd name="T30" fmla="*/ 149 w 99"/>
                    <a:gd name="T31" fmla="*/ 0 h 111"/>
                    <a:gd name="T32" fmla="*/ 149 w 99"/>
                    <a:gd name="T33" fmla="*/ 0 h 111"/>
                    <a:gd name="T34" fmla="*/ 149 w 99"/>
                    <a:gd name="T35" fmla="*/ 0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11"/>
                    <a:gd name="T56" fmla="*/ 99 w 99"/>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11">
                      <a:moveTo>
                        <a:pt x="79" y="0"/>
                      </a:moveTo>
                      <a:lnTo>
                        <a:pt x="43" y="9"/>
                      </a:lnTo>
                      <a:lnTo>
                        <a:pt x="23" y="9"/>
                      </a:lnTo>
                      <a:lnTo>
                        <a:pt x="21" y="29"/>
                      </a:lnTo>
                      <a:lnTo>
                        <a:pt x="30" y="38"/>
                      </a:lnTo>
                      <a:lnTo>
                        <a:pt x="16" y="58"/>
                      </a:lnTo>
                      <a:lnTo>
                        <a:pt x="5" y="75"/>
                      </a:lnTo>
                      <a:lnTo>
                        <a:pt x="0" y="110"/>
                      </a:lnTo>
                      <a:lnTo>
                        <a:pt x="15" y="106"/>
                      </a:lnTo>
                      <a:lnTo>
                        <a:pt x="39" y="105"/>
                      </a:lnTo>
                      <a:lnTo>
                        <a:pt x="79" y="105"/>
                      </a:lnTo>
                      <a:lnTo>
                        <a:pt x="79" y="80"/>
                      </a:lnTo>
                      <a:lnTo>
                        <a:pt x="98" y="41"/>
                      </a:lnTo>
                      <a:lnTo>
                        <a:pt x="85" y="1"/>
                      </a:lnTo>
                      <a:lnTo>
                        <a:pt x="79"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6" name="Freeform 388"/>
                <p:cNvSpPr>
                  <a:spLocks noChangeAspect="1"/>
                </p:cNvSpPr>
                <p:nvPr/>
              </p:nvSpPr>
              <p:spPr bwMode="auto">
                <a:xfrm>
                  <a:off x="3201" y="2402"/>
                  <a:ext cx="148" cy="191"/>
                </a:xfrm>
                <a:custGeom>
                  <a:avLst/>
                  <a:gdLst>
                    <a:gd name="T0" fmla="*/ 139 w 145"/>
                    <a:gd name="T1" fmla="*/ 127 h 193"/>
                    <a:gd name="T2" fmla="*/ 119 w 145"/>
                    <a:gd name="T3" fmla="*/ 118 h 193"/>
                    <a:gd name="T4" fmla="*/ 5 w 145"/>
                    <a:gd name="T5" fmla="*/ 85 h 193"/>
                    <a:gd name="T6" fmla="*/ 0 w 145"/>
                    <a:gd name="T7" fmla="*/ 85 h 193"/>
                    <a:gd name="T8" fmla="*/ 0 w 145"/>
                    <a:gd name="T9" fmla="*/ 60 h 193"/>
                    <a:gd name="T10" fmla="*/ 19 w 145"/>
                    <a:gd name="T11" fmla="*/ 48 h 193"/>
                    <a:gd name="T12" fmla="*/ 6 w 145"/>
                    <a:gd name="T13" fmla="*/ 12 h 193"/>
                    <a:gd name="T14" fmla="*/ 0 w 145"/>
                    <a:gd name="T15" fmla="*/ 11 h 193"/>
                    <a:gd name="T16" fmla="*/ 9 w 145"/>
                    <a:gd name="T17" fmla="*/ 0 h 193"/>
                    <a:gd name="T18" fmla="*/ 65 w 145"/>
                    <a:gd name="T19" fmla="*/ 0 h 193"/>
                    <a:gd name="T20" fmla="*/ 85 w 145"/>
                    <a:gd name="T21" fmla="*/ 0 h 193"/>
                    <a:gd name="T22" fmla="*/ 136 w 145"/>
                    <a:gd name="T23" fmla="*/ 18 h 193"/>
                    <a:gd name="T24" fmla="*/ 167 w 145"/>
                    <a:gd name="T25" fmla="*/ 21 h 193"/>
                    <a:gd name="T26" fmla="*/ 235 w 145"/>
                    <a:gd name="T27" fmla="*/ 8 h 193"/>
                    <a:gd name="T28" fmla="*/ 269 w 145"/>
                    <a:gd name="T29" fmla="*/ 14 h 193"/>
                    <a:gd name="T30" fmla="*/ 243 w 145"/>
                    <a:gd name="T31" fmla="*/ 40 h 193"/>
                    <a:gd name="T32" fmla="*/ 243 w 145"/>
                    <a:gd name="T33" fmla="*/ 78 h 193"/>
                    <a:gd name="T34" fmla="*/ 259 w 145"/>
                    <a:gd name="T35" fmla="*/ 97 h 193"/>
                    <a:gd name="T36" fmla="*/ 260 w 145"/>
                    <a:gd name="T37" fmla="*/ 97 h 193"/>
                    <a:gd name="T38" fmla="*/ 234 w 145"/>
                    <a:gd name="T39" fmla="*/ 114 h 193"/>
                    <a:gd name="T40" fmla="*/ 216 w 145"/>
                    <a:gd name="T41" fmla="*/ 114 h 193"/>
                    <a:gd name="T42" fmla="*/ 216 w 145"/>
                    <a:gd name="T43" fmla="*/ 120 h 193"/>
                    <a:gd name="T44" fmla="*/ 182 w 145"/>
                    <a:gd name="T45" fmla="*/ 137 h 193"/>
                    <a:gd name="T46" fmla="*/ 139 w 145"/>
                    <a:gd name="T47" fmla="*/ 127 h 193"/>
                    <a:gd name="T48" fmla="*/ 139 w 145"/>
                    <a:gd name="T49" fmla="*/ 127 h 193"/>
                    <a:gd name="T50" fmla="*/ 139 w 145"/>
                    <a:gd name="T51" fmla="*/ 127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193"/>
                    <a:gd name="T80" fmla="*/ 145 w 145"/>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193">
                      <a:moveTo>
                        <a:pt x="72" y="172"/>
                      </a:moveTo>
                      <a:lnTo>
                        <a:pt x="65" y="154"/>
                      </a:lnTo>
                      <a:lnTo>
                        <a:pt x="5" y="116"/>
                      </a:lnTo>
                      <a:lnTo>
                        <a:pt x="0" y="116"/>
                      </a:lnTo>
                      <a:lnTo>
                        <a:pt x="0" y="91"/>
                      </a:lnTo>
                      <a:lnTo>
                        <a:pt x="19" y="52"/>
                      </a:lnTo>
                      <a:lnTo>
                        <a:pt x="6" y="12"/>
                      </a:lnTo>
                      <a:lnTo>
                        <a:pt x="0" y="11"/>
                      </a:lnTo>
                      <a:lnTo>
                        <a:pt x="9" y="0"/>
                      </a:lnTo>
                      <a:lnTo>
                        <a:pt x="34" y="0"/>
                      </a:lnTo>
                      <a:lnTo>
                        <a:pt x="48" y="0"/>
                      </a:lnTo>
                      <a:lnTo>
                        <a:pt x="71" y="18"/>
                      </a:lnTo>
                      <a:lnTo>
                        <a:pt x="90" y="21"/>
                      </a:lnTo>
                      <a:lnTo>
                        <a:pt x="124" y="8"/>
                      </a:lnTo>
                      <a:lnTo>
                        <a:pt x="144" y="14"/>
                      </a:lnTo>
                      <a:lnTo>
                        <a:pt x="128" y="40"/>
                      </a:lnTo>
                      <a:lnTo>
                        <a:pt x="128" y="109"/>
                      </a:lnTo>
                      <a:lnTo>
                        <a:pt x="138" y="128"/>
                      </a:lnTo>
                      <a:lnTo>
                        <a:pt x="139" y="128"/>
                      </a:lnTo>
                      <a:lnTo>
                        <a:pt x="123" y="147"/>
                      </a:lnTo>
                      <a:lnTo>
                        <a:pt x="115" y="146"/>
                      </a:lnTo>
                      <a:lnTo>
                        <a:pt x="115" y="158"/>
                      </a:lnTo>
                      <a:lnTo>
                        <a:pt x="98" y="192"/>
                      </a:lnTo>
                      <a:lnTo>
                        <a:pt x="72" y="17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7" name="Freeform 389"/>
                <p:cNvSpPr>
                  <a:spLocks noChangeAspect="1"/>
                </p:cNvSpPr>
                <p:nvPr/>
              </p:nvSpPr>
              <p:spPr bwMode="auto">
                <a:xfrm>
                  <a:off x="3119" y="2517"/>
                  <a:ext cx="202" cy="222"/>
                </a:xfrm>
                <a:custGeom>
                  <a:avLst/>
                  <a:gdLst>
                    <a:gd name="T0" fmla="*/ 17 w 199"/>
                    <a:gd name="T1" fmla="*/ 1 h 224"/>
                    <a:gd name="T2" fmla="*/ 25 w 199"/>
                    <a:gd name="T3" fmla="*/ 17 h 224"/>
                    <a:gd name="T4" fmla="*/ 20 w 199"/>
                    <a:gd name="T5" fmla="*/ 28 h 224"/>
                    <a:gd name="T6" fmla="*/ 21 w 199"/>
                    <a:gd name="T7" fmla="*/ 48 h 224"/>
                    <a:gd name="T8" fmla="*/ 2 w 199"/>
                    <a:gd name="T9" fmla="*/ 56 h 224"/>
                    <a:gd name="T10" fmla="*/ 0 w 199"/>
                    <a:gd name="T11" fmla="*/ 56 h 224"/>
                    <a:gd name="T12" fmla="*/ 0 w 199"/>
                    <a:gd name="T13" fmla="*/ 77 h 224"/>
                    <a:gd name="T14" fmla="*/ 22 w 199"/>
                    <a:gd name="T15" fmla="*/ 117 h 224"/>
                    <a:gd name="T16" fmla="*/ 27 w 199"/>
                    <a:gd name="T17" fmla="*/ 126 h 224"/>
                    <a:gd name="T18" fmla="*/ 29 w 199"/>
                    <a:gd name="T19" fmla="*/ 126 h 224"/>
                    <a:gd name="T20" fmla="*/ 92 w 199"/>
                    <a:gd name="T21" fmla="*/ 140 h 224"/>
                    <a:gd name="T22" fmla="*/ 120 w 199"/>
                    <a:gd name="T23" fmla="*/ 142 h 224"/>
                    <a:gd name="T24" fmla="*/ 138 w 199"/>
                    <a:gd name="T25" fmla="*/ 145 h 224"/>
                    <a:gd name="T26" fmla="*/ 158 w 199"/>
                    <a:gd name="T27" fmla="*/ 163 h 224"/>
                    <a:gd name="T28" fmla="*/ 196 w 199"/>
                    <a:gd name="T29" fmla="*/ 164 h 224"/>
                    <a:gd name="T30" fmla="*/ 274 w 199"/>
                    <a:gd name="T31" fmla="*/ 160 h 224"/>
                    <a:gd name="T32" fmla="*/ 312 w 199"/>
                    <a:gd name="T33" fmla="*/ 152 h 224"/>
                    <a:gd name="T34" fmla="*/ 312 w 199"/>
                    <a:gd name="T35" fmla="*/ 152 h 224"/>
                    <a:gd name="T36" fmla="*/ 294 w 199"/>
                    <a:gd name="T37" fmla="*/ 146 h 224"/>
                    <a:gd name="T38" fmla="*/ 283 w 199"/>
                    <a:gd name="T39" fmla="*/ 132 h 224"/>
                    <a:gd name="T40" fmla="*/ 290 w 199"/>
                    <a:gd name="T41" fmla="*/ 96 h 224"/>
                    <a:gd name="T42" fmla="*/ 269 w 199"/>
                    <a:gd name="T43" fmla="*/ 75 h 224"/>
                    <a:gd name="T44" fmla="*/ 285 w 199"/>
                    <a:gd name="T45" fmla="*/ 56 h 224"/>
                    <a:gd name="T46" fmla="*/ 241 w 199"/>
                    <a:gd name="T47" fmla="*/ 56 h 224"/>
                    <a:gd name="T48" fmla="*/ 229 w 199"/>
                    <a:gd name="T49" fmla="*/ 38 h 224"/>
                    <a:gd name="T50" fmla="*/ 134 w 199"/>
                    <a:gd name="T51" fmla="*/ 0 h 224"/>
                    <a:gd name="T52" fmla="*/ 124 w 199"/>
                    <a:gd name="T53" fmla="*/ 0 h 224"/>
                    <a:gd name="T54" fmla="*/ 72 w 199"/>
                    <a:gd name="T55" fmla="*/ 0 h 224"/>
                    <a:gd name="T56" fmla="*/ 72 w 199"/>
                    <a:gd name="T57" fmla="*/ 0 h 224"/>
                    <a:gd name="T58" fmla="*/ 17 w 199"/>
                    <a:gd name="T59" fmla="*/ 1 h 224"/>
                    <a:gd name="T60" fmla="*/ 17 w 199"/>
                    <a:gd name="T61" fmla="*/ 1 h 224"/>
                    <a:gd name="T62" fmla="*/ 17 w 199"/>
                    <a:gd name="T63" fmla="*/ 1 h 224"/>
                    <a:gd name="T64" fmla="*/ 17 w 199"/>
                    <a:gd name="T65" fmla="*/ 1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24"/>
                    <a:gd name="T101" fmla="*/ 199 w 199"/>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24">
                      <a:moveTo>
                        <a:pt x="17" y="1"/>
                      </a:moveTo>
                      <a:lnTo>
                        <a:pt x="25" y="17"/>
                      </a:lnTo>
                      <a:lnTo>
                        <a:pt x="20" y="28"/>
                      </a:lnTo>
                      <a:lnTo>
                        <a:pt x="21" y="48"/>
                      </a:lnTo>
                      <a:lnTo>
                        <a:pt x="2" y="71"/>
                      </a:lnTo>
                      <a:lnTo>
                        <a:pt x="0" y="71"/>
                      </a:lnTo>
                      <a:lnTo>
                        <a:pt x="0" y="108"/>
                      </a:lnTo>
                      <a:lnTo>
                        <a:pt x="22" y="148"/>
                      </a:lnTo>
                      <a:lnTo>
                        <a:pt x="27" y="157"/>
                      </a:lnTo>
                      <a:lnTo>
                        <a:pt x="29" y="157"/>
                      </a:lnTo>
                      <a:lnTo>
                        <a:pt x="61" y="174"/>
                      </a:lnTo>
                      <a:lnTo>
                        <a:pt x="79" y="178"/>
                      </a:lnTo>
                      <a:lnTo>
                        <a:pt x="88" y="184"/>
                      </a:lnTo>
                      <a:lnTo>
                        <a:pt x="98" y="220"/>
                      </a:lnTo>
                      <a:lnTo>
                        <a:pt x="124" y="223"/>
                      </a:lnTo>
                      <a:lnTo>
                        <a:pt x="171" y="214"/>
                      </a:lnTo>
                      <a:lnTo>
                        <a:pt x="198" y="198"/>
                      </a:lnTo>
                      <a:lnTo>
                        <a:pt x="186" y="186"/>
                      </a:lnTo>
                      <a:lnTo>
                        <a:pt x="178" y="163"/>
                      </a:lnTo>
                      <a:lnTo>
                        <a:pt x="183" y="127"/>
                      </a:lnTo>
                      <a:lnTo>
                        <a:pt x="167" y="106"/>
                      </a:lnTo>
                      <a:lnTo>
                        <a:pt x="179" y="76"/>
                      </a:lnTo>
                      <a:lnTo>
                        <a:pt x="153" y="56"/>
                      </a:lnTo>
                      <a:lnTo>
                        <a:pt x="146" y="38"/>
                      </a:lnTo>
                      <a:lnTo>
                        <a:pt x="86" y="0"/>
                      </a:lnTo>
                      <a:lnTo>
                        <a:pt x="81" y="0"/>
                      </a:lnTo>
                      <a:lnTo>
                        <a:pt x="41" y="0"/>
                      </a:lnTo>
                      <a:lnTo>
                        <a:pt x="17" y="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8" name="Freeform 390"/>
                <p:cNvSpPr>
                  <a:spLocks noChangeAspect="1"/>
                </p:cNvSpPr>
                <p:nvPr/>
              </p:nvSpPr>
              <p:spPr bwMode="auto">
                <a:xfrm>
                  <a:off x="2975" y="2662"/>
                  <a:ext cx="219" cy="203"/>
                </a:xfrm>
                <a:custGeom>
                  <a:avLst/>
                  <a:gdLst>
                    <a:gd name="T0" fmla="*/ 230 w 215"/>
                    <a:gd name="T1" fmla="*/ 124 h 205"/>
                    <a:gd name="T2" fmla="*/ 206 w 215"/>
                    <a:gd name="T3" fmla="*/ 133 h 205"/>
                    <a:gd name="T4" fmla="*/ 151 w 215"/>
                    <a:gd name="T5" fmla="*/ 147 h 205"/>
                    <a:gd name="T6" fmla="*/ 91 w 215"/>
                    <a:gd name="T7" fmla="*/ 146 h 205"/>
                    <a:gd name="T8" fmla="*/ 91 w 215"/>
                    <a:gd name="T9" fmla="*/ 146 h 205"/>
                    <a:gd name="T10" fmla="*/ 68 w 215"/>
                    <a:gd name="T11" fmla="*/ 141 h 205"/>
                    <a:gd name="T12" fmla="*/ 21 w 215"/>
                    <a:gd name="T13" fmla="*/ 143 h 205"/>
                    <a:gd name="T14" fmla="*/ 0 w 215"/>
                    <a:gd name="T15" fmla="*/ 133 h 205"/>
                    <a:gd name="T16" fmla="*/ 0 w 215"/>
                    <a:gd name="T17" fmla="*/ 73 h 205"/>
                    <a:gd name="T18" fmla="*/ 70 w 215"/>
                    <a:gd name="T19" fmla="*/ 69 h 205"/>
                    <a:gd name="T20" fmla="*/ 67 w 215"/>
                    <a:gd name="T21" fmla="*/ 66 h 205"/>
                    <a:gd name="T22" fmla="*/ 69 w 215"/>
                    <a:gd name="T23" fmla="*/ 51 h 205"/>
                    <a:gd name="T24" fmla="*/ 131 w 215"/>
                    <a:gd name="T25" fmla="*/ 51 h 205"/>
                    <a:gd name="T26" fmla="*/ 162 w 215"/>
                    <a:gd name="T27" fmla="*/ 51 h 205"/>
                    <a:gd name="T28" fmla="*/ 214 w 215"/>
                    <a:gd name="T29" fmla="*/ 69 h 205"/>
                    <a:gd name="T30" fmla="*/ 242 w 215"/>
                    <a:gd name="T31" fmla="*/ 73 h 205"/>
                    <a:gd name="T32" fmla="*/ 248 w 215"/>
                    <a:gd name="T33" fmla="*/ 53 h 205"/>
                    <a:gd name="T34" fmla="*/ 226 w 215"/>
                    <a:gd name="T35" fmla="*/ 54 h 205"/>
                    <a:gd name="T36" fmla="*/ 213 w 215"/>
                    <a:gd name="T37" fmla="*/ 51 h 205"/>
                    <a:gd name="T38" fmla="*/ 222 w 215"/>
                    <a:gd name="T39" fmla="*/ 20 h 205"/>
                    <a:gd name="T40" fmla="*/ 233 w 215"/>
                    <a:gd name="T41" fmla="*/ 9 h 205"/>
                    <a:gd name="T42" fmla="*/ 278 w 215"/>
                    <a:gd name="T43" fmla="*/ 1 h 205"/>
                    <a:gd name="T44" fmla="*/ 287 w 215"/>
                    <a:gd name="T45" fmla="*/ 0 h 205"/>
                    <a:gd name="T46" fmla="*/ 295 w 215"/>
                    <a:gd name="T47" fmla="*/ 9 h 205"/>
                    <a:gd name="T48" fmla="*/ 298 w 215"/>
                    <a:gd name="T49" fmla="*/ 9 h 205"/>
                    <a:gd name="T50" fmla="*/ 358 w 215"/>
                    <a:gd name="T51" fmla="*/ 26 h 205"/>
                    <a:gd name="T52" fmla="*/ 379 w 215"/>
                    <a:gd name="T53" fmla="*/ 51 h 205"/>
                    <a:gd name="T54" fmla="*/ 367 w 215"/>
                    <a:gd name="T55" fmla="*/ 51 h 205"/>
                    <a:gd name="T56" fmla="*/ 368 w 215"/>
                    <a:gd name="T57" fmla="*/ 57 h 205"/>
                    <a:gd name="T58" fmla="*/ 348 w 215"/>
                    <a:gd name="T59" fmla="*/ 85 h 205"/>
                    <a:gd name="T60" fmla="*/ 358 w 215"/>
                    <a:gd name="T61" fmla="*/ 91 h 205"/>
                    <a:gd name="T62" fmla="*/ 262 w 215"/>
                    <a:gd name="T63" fmla="*/ 113 h 205"/>
                    <a:gd name="T64" fmla="*/ 267 w 215"/>
                    <a:gd name="T65" fmla="*/ 123 h 205"/>
                    <a:gd name="T66" fmla="*/ 230 w 215"/>
                    <a:gd name="T67" fmla="*/ 124 h 205"/>
                    <a:gd name="T68" fmla="*/ 230 w 215"/>
                    <a:gd name="T69" fmla="*/ 124 h 205"/>
                    <a:gd name="T70" fmla="*/ 230 w 215"/>
                    <a:gd name="T71" fmla="*/ 124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205"/>
                    <a:gd name="T110" fmla="*/ 215 w 215"/>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205">
                      <a:moveTo>
                        <a:pt x="130" y="158"/>
                      </a:moveTo>
                      <a:lnTo>
                        <a:pt x="118" y="176"/>
                      </a:lnTo>
                      <a:lnTo>
                        <a:pt x="84" y="204"/>
                      </a:lnTo>
                      <a:lnTo>
                        <a:pt x="55" y="202"/>
                      </a:lnTo>
                      <a:lnTo>
                        <a:pt x="37" y="192"/>
                      </a:lnTo>
                      <a:lnTo>
                        <a:pt x="21" y="196"/>
                      </a:lnTo>
                      <a:lnTo>
                        <a:pt x="0" y="176"/>
                      </a:lnTo>
                      <a:lnTo>
                        <a:pt x="0" y="104"/>
                      </a:lnTo>
                      <a:lnTo>
                        <a:pt x="39" y="100"/>
                      </a:lnTo>
                      <a:lnTo>
                        <a:pt x="36" y="97"/>
                      </a:lnTo>
                      <a:lnTo>
                        <a:pt x="38" y="57"/>
                      </a:lnTo>
                      <a:lnTo>
                        <a:pt x="75" y="77"/>
                      </a:lnTo>
                      <a:lnTo>
                        <a:pt x="91" y="75"/>
                      </a:lnTo>
                      <a:lnTo>
                        <a:pt x="122" y="100"/>
                      </a:lnTo>
                      <a:lnTo>
                        <a:pt x="136" y="104"/>
                      </a:lnTo>
                      <a:lnTo>
                        <a:pt x="140" y="84"/>
                      </a:lnTo>
                      <a:lnTo>
                        <a:pt x="128" y="85"/>
                      </a:lnTo>
                      <a:lnTo>
                        <a:pt x="121" y="76"/>
                      </a:lnTo>
                      <a:lnTo>
                        <a:pt x="126" y="20"/>
                      </a:lnTo>
                      <a:lnTo>
                        <a:pt x="131" y="9"/>
                      </a:lnTo>
                      <a:lnTo>
                        <a:pt x="158" y="1"/>
                      </a:lnTo>
                      <a:lnTo>
                        <a:pt x="163" y="0"/>
                      </a:lnTo>
                      <a:lnTo>
                        <a:pt x="168" y="9"/>
                      </a:lnTo>
                      <a:lnTo>
                        <a:pt x="170" y="9"/>
                      </a:lnTo>
                      <a:lnTo>
                        <a:pt x="202" y="26"/>
                      </a:lnTo>
                      <a:lnTo>
                        <a:pt x="214" y="53"/>
                      </a:lnTo>
                      <a:lnTo>
                        <a:pt x="208" y="70"/>
                      </a:lnTo>
                      <a:lnTo>
                        <a:pt x="209" y="88"/>
                      </a:lnTo>
                      <a:lnTo>
                        <a:pt x="197" y="116"/>
                      </a:lnTo>
                      <a:lnTo>
                        <a:pt x="202" y="122"/>
                      </a:lnTo>
                      <a:lnTo>
                        <a:pt x="148" y="144"/>
                      </a:lnTo>
                      <a:lnTo>
                        <a:pt x="151" y="155"/>
                      </a:lnTo>
                      <a:lnTo>
                        <a:pt x="130" y="15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99" name="Freeform 391"/>
                <p:cNvSpPr>
                  <a:spLocks noChangeAspect="1"/>
                </p:cNvSpPr>
                <p:nvPr/>
              </p:nvSpPr>
              <p:spPr bwMode="auto">
                <a:xfrm>
                  <a:off x="3126" y="2713"/>
                  <a:ext cx="195" cy="332"/>
                </a:xfrm>
                <a:custGeom>
                  <a:avLst/>
                  <a:gdLst>
                    <a:gd name="T0" fmla="*/ 26 w 192"/>
                    <a:gd name="T1" fmla="*/ 212 h 337"/>
                    <a:gd name="T2" fmla="*/ 72 w 192"/>
                    <a:gd name="T3" fmla="*/ 212 h 337"/>
                    <a:gd name="T4" fmla="*/ 73 w 192"/>
                    <a:gd name="T5" fmla="*/ 207 h 337"/>
                    <a:gd name="T6" fmla="*/ 68 w 192"/>
                    <a:gd name="T7" fmla="*/ 205 h 337"/>
                    <a:gd name="T8" fmla="*/ 73 w 192"/>
                    <a:gd name="T9" fmla="*/ 197 h 337"/>
                    <a:gd name="T10" fmla="*/ 136 w 192"/>
                    <a:gd name="T11" fmla="*/ 183 h 337"/>
                    <a:gd name="T12" fmla="*/ 150 w 192"/>
                    <a:gd name="T13" fmla="*/ 157 h 337"/>
                    <a:gd name="T14" fmla="*/ 122 w 192"/>
                    <a:gd name="T15" fmla="*/ 132 h 337"/>
                    <a:gd name="T16" fmla="*/ 126 w 192"/>
                    <a:gd name="T17" fmla="*/ 126 h 337"/>
                    <a:gd name="T18" fmla="*/ 206 w 192"/>
                    <a:gd name="T19" fmla="*/ 91 h 337"/>
                    <a:gd name="T20" fmla="*/ 256 w 192"/>
                    <a:gd name="T21" fmla="*/ 87 h 337"/>
                    <a:gd name="T22" fmla="*/ 308 w 192"/>
                    <a:gd name="T23" fmla="*/ 66 h 337"/>
                    <a:gd name="T24" fmla="*/ 308 w 192"/>
                    <a:gd name="T25" fmla="*/ 0 h 337"/>
                    <a:gd name="T26" fmla="*/ 308 w 192"/>
                    <a:gd name="T27" fmla="*/ 0 h 337"/>
                    <a:gd name="T28" fmla="*/ 268 w 192"/>
                    <a:gd name="T29" fmla="*/ 16 h 337"/>
                    <a:gd name="T30" fmla="*/ 188 w 192"/>
                    <a:gd name="T31" fmla="*/ 25 h 337"/>
                    <a:gd name="T32" fmla="*/ 148 w 192"/>
                    <a:gd name="T33" fmla="*/ 22 h 337"/>
                    <a:gd name="T34" fmla="*/ 124 w 192"/>
                    <a:gd name="T35" fmla="*/ 33 h 337"/>
                    <a:gd name="T36" fmla="*/ 138 w 192"/>
                    <a:gd name="T37" fmla="*/ 33 h 337"/>
                    <a:gd name="T38" fmla="*/ 170 w 192"/>
                    <a:gd name="T39" fmla="*/ 60 h 337"/>
                    <a:gd name="T40" fmla="*/ 167 w 192"/>
                    <a:gd name="T41" fmla="*/ 74 h 337"/>
                    <a:gd name="T42" fmla="*/ 148 w 192"/>
                    <a:gd name="T43" fmla="*/ 85 h 337"/>
                    <a:gd name="T44" fmla="*/ 118 w 192"/>
                    <a:gd name="T45" fmla="*/ 75 h 337"/>
                    <a:gd name="T46" fmla="*/ 124 w 192"/>
                    <a:gd name="T47" fmla="*/ 53 h 337"/>
                    <a:gd name="T48" fmla="*/ 95 w 192"/>
                    <a:gd name="T49" fmla="*/ 53 h 337"/>
                    <a:gd name="T50" fmla="*/ 85 w 192"/>
                    <a:gd name="T51" fmla="*/ 41 h 337"/>
                    <a:gd name="T52" fmla="*/ 0 w 192"/>
                    <a:gd name="T53" fmla="*/ 63 h 337"/>
                    <a:gd name="T54" fmla="*/ 3 w 192"/>
                    <a:gd name="T55" fmla="*/ 72 h 337"/>
                    <a:gd name="T56" fmla="*/ 3 w 192"/>
                    <a:gd name="T57" fmla="*/ 76 h 337"/>
                    <a:gd name="T58" fmla="*/ 20 w 192"/>
                    <a:gd name="T59" fmla="*/ 76 h 337"/>
                    <a:gd name="T60" fmla="*/ 78 w 192"/>
                    <a:gd name="T61" fmla="*/ 82 h 337"/>
                    <a:gd name="T62" fmla="*/ 81 w 192"/>
                    <a:gd name="T63" fmla="*/ 91 h 337"/>
                    <a:gd name="T64" fmla="*/ 77 w 192"/>
                    <a:gd name="T65" fmla="*/ 124 h 337"/>
                    <a:gd name="T66" fmla="*/ 20 w 192"/>
                    <a:gd name="T67" fmla="*/ 158 h 337"/>
                    <a:gd name="T68" fmla="*/ 26 w 192"/>
                    <a:gd name="T69" fmla="*/ 200 h 337"/>
                    <a:gd name="T70" fmla="*/ 26 w 192"/>
                    <a:gd name="T71" fmla="*/ 212 h 337"/>
                    <a:gd name="T72" fmla="*/ 26 w 192"/>
                    <a:gd name="T73" fmla="*/ 212 h 337"/>
                    <a:gd name="T74" fmla="*/ 26 w 192"/>
                    <a:gd name="T75" fmla="*/ 212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337"/>
                    <a:gd name="T116" fmla="*/ 192 w 192"/>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337">
                      <a:moveTo>
                        <a:pt x="26" y="336"/>
                      </a:moveTo>
                      <a:lnTo>
                        <a:pt x="41" y="336"/>
                      </a:lnTo>
                      <a:lnTo>
                        <a:pt x="42" y="327"/>
                      </a:lnTo>
                      <a:lnTo>
                        <a:pt x="37" y="324"/>
                      </a:lnTo>
                      <a:lnTo>
                        <a:pt x="42" y="311"/>
                      </a:lnTo>
                      <a:lnTo>
                        <a:pt x="85" y="290"/>
                      </a:lnTo>
                      <a:lnTo>
                        <a:pt x="92" y="249"/>
                      </a:lnTo>
                      <a:lnTo>
                        <a:pt x="78" y="207"/>
                      </a:lnTo>
                      <a:lnTo>
                        <a:pt x="80" y="198"/>
                      </a:lnTo>
                      <a:lnTo>
                        <a:pt x="129" y="144"/>
                      </a:lnTo>
                      <a:lnTo>
                        <a:pt x="157" y="136"/>
                      </a:lnTo>
                      <a:lnTo>
                        <a:pt x="191" y="97"/>
                      </a:lnTo>
                      <a:lnTo>
                        <a:pt x="191" y="0"/>
                      </a:lnTo>
                      <a:lnTo>
                        <a:pt x="164" y="16"/>
                      </a:lnTo>
                      <a:lnTo>
                        <a:pt x="117" y="25"/>
                      </a:lnTo>
                      <a:lnTo>
                        <a:pt x="91" y="22"/>
                      </a:lnTo>
                      <a:lnTo>
                        <a:pt x="79" y="34"/>
                      </a:lnTo>
                      <a:lnTo>
                        <a:pt x="86" y="62"/>
                      </a:lnTo>
                      <a:lnTo>
                        <a:pt x="105" y="91"/>
                      </a:lnTo>
                      <a:lnTo>
                        <a:pt x="103" y="109"/>
                      </a:lnTo>
                      <a:lnTo>
                        <a:pt x="91" y="132"/>
                      </a:lnTo>
                      <a:lnTo>
                        <a:pt x="76" y="111"/>
                      </a:lnTo>
                      <a:lnTo>
                        <a:pt x="79" y="84"/>
                      </a:lnTo>
                      <a:lnTo>
                        <a:pt x="64" y="84"/>
                      </a:lnTo>
                      <a:lnTo>
                        <a:pt x="54" y="72"/>
                      </a:lnTo>
                      <a:lnTo>
                        <a:pt x="0" y="94"/>
                      </a:lnTo>
                      <a:lnTo>
                        <a:pt x="3" y="105"/>
                      </a:lnTo>
                      <a:lnTo>
                        <a:pt x="3" y="114"/>
                      </a:lnTo>
                      <a:lnTo>
                        <a:pt x="20" y="114"/>
                      </a:lnTo>
                      <a:lnTo>
                        <a:pt x="47" y="126"/>
                      </a:lnTo>
                      <a:lnTo>
                        <a:pt x="50" y="144"/>
                      </a:lnTo>
                      <a:lnTo>
                        <a:pt x="46" y="195"/>
                      </a:lnTo>
                      <a:lnTo>
                        <a:pt x="20" y="251"/>
                      </a:lnTo>
                      <a:lnTo>
                        <a:pt x="26" y="316"/>
                      </a:lnTo>
                      <a:lnTo>
                        <a:pt x="26" y="3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0" name="Freeform 392"/>
                <p:cNvSpPr>
                  <a:spLocks noChangeAspect="1"/>
                </p:cNvSpPr>
                <p:nvPr/>
              </p:nvSpPr>
              <p:spPr bwMode="auto">
                <a:xfrm>
                  <a:off x="3176" y="2689"/>
                  <a:ext cx="57" cy="155"/>
                </a:xfrm>
                <a:custGeom>
                  <a:avLst/>
                  <a:gdLst>
                    <a:gd name="T0" fmla="*/ 5 w 57"/>
                    <a:gd name="T1" fmla="*/ 0 h 157"/>
                    <a:gd name="T2" fmla="*/ 17 w 57"/>
                    <a:gd name="T3" fmla="*/ 27 h 157"/>
                    <a:gd name="T4" fmla="*/ 11 w 57"/>
                    <a:gd name="T5" fmla="*/ 39 h 157"/>
                    <a:gd name="T6" fmla="*/ 12 w 57"/>
                    <a:gd name="T7" fmla="*/ 39 h 157"/>
                    <a:gd name="T8" fmla="*/ 0 w 57"/>
                    <a:gd name="T9" fmla="*/ 59 h 157"/>
                    <a:gd name="T10" fmla="*/ 5 w 57"/>
                    <a:gd name="T11" fmla="*/ 65 h 157"/>
                    <a:gd name="T12" fmla="*/ 15 w 57"/>
                    <a:gd name="T13" fmla="*/ 77 h 157"/>
                    <a:gd name="T14" fmla="*/ 30 w 57"/>
                    <a:gd name="T15" fmla="*/ 77 h 157"/>
                    <a:gd name="T16" fmla="*/ 27 w 57"/>
                    <a:gd name="T17" fmla="*/ 95 h 157"/>
                    <a:gd name="T18" fmla="*/ 42 w 57"/>
                    <a:gd name="T19" fmla="*/ 105 h 157"/>
                    <a:gd name="T20" fmla="*/ 54 w 57"/>
                    <a:gd name="T21" fmla="*/ 94 h 157"/>
                    <a:gd name="T22" fmla="*/ 56 w 57"/>
                    <a:gd name="T23" fmla="*/ 84 h 157"/>
                    <a:gd name="T24" fmla="*/ 37 w 57"/>
                    <a:gd name="T25" fmla="*/ 55 h 157"/>
                    <a:gd name="T26" fmla="*/ 30 w 57"/>
                    <a:gd name="T27" fmla="*/ 39 h 157"/>
                    <a:gd name="T28" fmla="*/ 42 w 57"/>
                    <a:gd name="T29" fmla="*/ 39 h 157"/>
                    <a:gd name="T30" fmla="*/ 32 w 57"/>
                    <a:gd name="T31" fmla="*/ 10 h 157"/>
                    <a:gd name="T32" fmla="*/ 23 w 57"/>
                    <a:gd name="T33" fmla="*/ 4 h 157"/>
                    <a:gd name="T34" fmla="*/ 5 w 57"/>
                    <a:gd name="T35" fmla="*/ 0 h 157"/>
                    <a:gd name="T36" fmla="*/ 5 w 57"/>
                    <a:gd name="T37" fmla="*/ 0 h 157"/>
                    <a:gd name="T38" fmla="*/ 5 w 57"/>
                    <a:gd name="T39" fmla="*/ 0 h 1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57"/>
                    <a:gd name="T62" fmla="*/ 57 w 57"/>
                    <a:gd name="T63" fmla="*/ 157 h 1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57">
                      <a:moveTo>
                        <a:pt x="5" y="0"/>
                      </a:moveTo>
                      <a:lnTo>
                        <a:pt x="17" y="27"/>
                      </a:lnTo>
                      <a:lnTo>
                        <a:pt x="11" y="44"/>
                      </a:lnTo>
                      <a:lnTo>
                        <a:pt x="12" y="62"/>
                      </a:lnTo>
                      <a:lnTo>
                        <a:pt x="0" y="90"/>
                      </a:lnTo>
                      <a:lnTo>
                        <a:pt x="5" y="96"/>
                      </a:lnTo>
                      <a:lnTo>
                        <a:pt x="15" y="108"/>
                      </a:lnTo>
                      <a:lnTo>
                        <a:pt x="30" y="108"/>
                      </a:lnTo>
                      <a:lnTo>
                        <a:pt x="27" y="135"/>
                      </a:lnTo>
                      <a:lnTo>
                        <a:pt x="42" y="156"/>
                      </a:lnTo>
                      <a:lnTo>
                        <a:pt x="54" y="133"/>
                      </a:lnTo>
                      <a:lnTo>
                        <a:pt x="56" y="115"/>
                      </a:lnTo>
                      <a:lnTo>
                        <a:pt x="37" y="86"/>
                      </a:lnTo>
                      <a:lnTo>
                        <a:pt x="30" y="58"/>
                      </a:lnTo>
                      <a:lnTo>
                        <a:pt x="42" y="46"/>
                      </a:lnTo>
                      <a:lnTo>
                        <a:pt x="32" y="10"/>
                      </a:lnTo>
                      <a:lnTo>
                        <a:pt x="23" y="4"/>
                      </a:lnTo>
                      <a:lnTo>
                        <a:pt x="5"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1" name="Freeform 393"/>
                <p:cNvSpPr>
                  <a:spLocks noChangeAspect="1"/>
                </p:cNvSpPr>
                <p:nvPr/>
              </p:nvSpPr>
              <p:spPr bwMode="auto">
                <a:xfrm>
                  <a:off x="3031" y="2816"/>
                  <a:ext cx="147" cy="146"/>
                </a:xfrm>
                <a:custGeom>
                  <a:avLst/>
                  <a:gdLst>
                    <a:gd name="T0" fmla="*/ 142 w 144"/>
                    <a:gd name="T1" fmla="*/ 104 h 147"/>
                    <a:gd name="T2" fmla="*/ 92 w 144"/>
                    <a:gd name="T3" fmla="*/ 96 h 147"/>
                    <a:gd name="T4" fmla="*/ 82 w 144"/>
                    <a:gd name="T5" fmla="*/ 73 h 147"/>
                    <a:gd name="T6" fmla="*/ 16 w 144"/>
                    <a:gd name="T7" fmla="*/ 73 h 147"/>
                    <a:gd name="T8" fmla="*/ 0 w 144"/>
                    <a:gd name="T9" fmla="*/ 47 h 147"/>
                    <a:gd name="T10" fmla="*/ 0 w 144"/>
                    <a:gd name="T11" fmla="*/ 47 h 147"/>
                    <a:gd name="T12" fmla="*/ 60 w 144"/>
                    <a:gd name="T13" fmla="*/ 49 h 147"/>
                    <a:gd name="T14" fmla="*/ 116 w 144"/>
                    <a:gd name="T15" fmla="*/ 21 h 147"/>
                    <a:gd name="T16" fmla="*/ 145 w 144"/>
                    <a:gd name="T17" fmla="*/ 3 h 147"/>
                    <a:gd name="T18" fmla="*/ 178 w 144"/>
                    <a:gd name="T19" fmla="*/ 0 h 147"/>
                    <a:gd name="T20" fmla="*/ 178 w 144"/>
                    <a:gd name="T21" fmla="*/ 0 h 147"/>
                    <a:gd name="T22" fmla="*/ 178 w 144"/>
                    <a:gd name="T23" fmla="*/ 9 h 147"/>
                    <a:gd name="T24" fmla="*/ 213 w 144"/>
                    <a:gd name="T25" fmla="*/ 9 h 147"/>
                    <a:gd name="T26" fmla="*/ 263 w 144"/>
                    <a:gd name="T27" fmla="*/ 21 h 147"/>
                    <a:gd name="T28" fmla="*/ 268 w 144"/>
                    <a:gd name="T29" fmla="*/ 39 h 147"/>
                    <a:gd name="T30" fmla="*/ 262 w 144"/>
                    <a:gd name="T31" fmla="*/ 73 h 147"/>
                    <a:gd name="T32" fmla="*/ 213 w 144"/>
                    <a:gd name="T33" fmla="*/ 115 h 147"/>
                    <a:gd name="T34" fmla="*/ 193 w 144"/>
                    <a:gd name="T35" fmla="*/ 107 h 147"/>
                    <a:gd name="T36" fmla="*/ 142 w 144"/>
                    <a:gd name="T37" fmla="*/ 104 h 147"/>
                    <a:gd name="T38" fmla="*/ 142 w 144"/>
                    <a:gd name="T39" fmla="*/ 104 h 147"/>
                    <a:gd name="T40" fmla="*/ 142 w 144"/>
                    <a:gd name="T41" fmla="*/ 104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47"/>
                    <a:gd name="T65" fmla="*/ 144 w 144"/>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47">
                      <a:moveTo>
                        <a:pt x="73" y="135"/>
                      </a:moveTo>
                      <a:lnTo>
                        <a:pt x="51" y="127"/>
                      </a:lnTo>
                      <a:lnTo>
                        <a:pt x="46" y="104"/>
                      </a:lnTo>
                      <a:lnTo>
                        <a:pt x="16" y="79"/>
                      </a:lnTo>
                      <a:lnTo>
                        <a:pt x="0" y="47"/>
                      </a:lnTo>
                      <a:lnTo>
                        <a:pt x="29" y="49"/>
                      </a:lnTo>
                      <a:lnTo>
                        <a:pt x="63" y="21"/>
                      </a:lnTo>
                      <a:lnTo>
                        <a:pt x="75" y="3"/>
                      </a:lnTo>
                      <a:lnTo>
                        <a:pt x="96" y="0"/>
                      </a:lnTo>
                      <a:lnTo>
                        <a:pt x="96" y="9"/>
                      </a:lnTo>
                      <a:lnTo>
                        <a:pt x="113" y="9"/>
                      </a:lnTo>
                      <a:lnTo>
                        <a:pt x="140" y="21"/>
                      </a:lnTo>
                      <a:lnTo>
                        <a:pt x="143" y="39"/>
                      </a:lnTo>
                      <a:lnTo>
                        <a:pt x="139" y="90"/>
                      </a:lnTo>
                      <a:lnTo>
                        <a:pt x="113" y="146"/>
                      </a:lnTo>
                      <a:lnTo>
                        <a:pt x="103" y="138"/>
                      </a:lnTo>
                      <a:lnTo>
                        <a:pt x="73" y="1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2" name="Freeform 394"/>
                <p:cNvSpPr>
                  <a:spLocks noChangeAspect="1"/>
                </p:cNvSpPr>
                <p:nvPr/>
              </p:nvSpPr>
              <p:spPr bwMode="auto">
                <a:xfrm>
                  <a:off x="2872" y="2949"/>
                  <a:ext cx="296" cy="260"/>
                </a:xfrm>
                <a:custGeom>
                  <a:avLst/>
                  <a:gdLst>
                    <a:gd name="T0" fmla="*/ 481 w 289"/>
                    <a:gd name="T1" fmla="*/ 0 h 259"/>
                    <a:gd name="T2" fmla="*/ 541 w 289"/>
                    <a:gd name="T3" fmla="*/ 3 h 259"/>
                    <a:gd name="T4" fmla="*/ 559 w 289"/>
                    <a:gd name="T5" fmla="*/ 11 h 259"/>
                    <a:gd name="T6" fmla="*/ 573 w 289"/>
                    <a:gd name="T7" fmla="*/ 75 h 259"/>
                    <a:gd name="T8" fmla="*/ 573 w 289"/>
                    <a:gd name="T9" fmla="*/ 95 h 259"/>
                    <a:gd name="T10" fmla="*/ 600 w 289"/>
                    <a:gd name="T11" fmla="*/ 95 h 259"/>
                    <a:gd name="T12" fmla="*/ 607 w 289"/>
                    <a:gd name="T13" fmla="*/ 100 h 259"/>
                    <a:gd name="T14" fmla="*/ 583 w 289"/>
                    <a:gd name="T15" fmla="*/ 164 h 259"/>
                    <a:gd name="T16" fmla="*/ 546 w 289"/>
                    <a:gd name="T17" fmla="*/ 176 h 259"/>
                    <a:gd name="T18" fmla="*/ 506 w 289"/>
                    <a:gd name="T19" fmla="*/ 211 h 259"/>
                    <a:gd name="T20" fmla="*/ 430 w 289"/>
                    <a:gd name="T21" fmla="*/ 250 h 259"/>
                    <a:gd name="T22" fmla="*/ 380 w 289"/>
                    <a:gd name="T23" fmla="*/ 267 h 259"/>
                    <a:gd name="T24" fmla="*/ 292 w 289"/>
                    <a:gd name="T25" fmla="*/ 280 h 259"/>
                    <a:gd name="T26" fmla="*/ 222 w 289"/>
                    <a:gd name="T27" fmla="*/ 275 h 259"/>
                    <a:gd name="T28" fmla="*/ 128 w 289"/>
                    <a:gd name="T29" fmla="*/ 290 h 259"/>
                    <a:gd name="T30" fmla="*/ 100 w 289"/>
                    <a:gd name="T31" fmla="*/ 290 h 259"/>
                    <a:gd name="T32" fmla="*/ 74 w 289"/>
                    <a:gd name="T33" fmla="*/ 275 h 259"/>
                    <a:gd name="T34" fmla="*/ 62 w 289"/>
                    <a:gd name="T35" fmla="*/ 280 h 259"/>
                    <a:gd name="T36" fmla="*/ 54 w 289"/>
                    <a:gd name="T37" fmla="*/ 252 h 259"/>
                    <a:gd name="T38" fmla="*/ 62 w 289"/>
                    <a:gd name="T39" fmla="*/ 246 h 259"/>
                    <a:gd name="T40" fmla="*/ 62 w 289"/>
                    <a:gd name="T41" fmla="*/ 234 h 259"/>
                    <a:gd name="T42" fmla="*/ 5 w 289"/>
                    <a:gd name="T43" fmla="*/ 173 h 259"/>
                    <a:gd name="T44" fmla="*/ 0 w 289"/>
                    <a:gd name="T45" fmla="*/ 166 h 259"/>
                    <a:gd name="T46" fmla="*/ 6 w 289"/>
                    <a:gd name="T47" fmla="*/ 127 h 259"/>
                    <a:gd name="T48" fmla="*/ 18 w 289"/>
                    <a:gd name="T49" fmla="*/ 164 h 259"/>
                    <a:gd name="T50" fmla="*/ 52 w 289"/>
                    <a:gd name="T51" fmla="*/ 173 h 259"/>
                    <a:gd name="T52" fmla="*/ 88 w 289"/>
                    <a:gd name="T53" fmla="*/ 173 h 259"/>
                    <a:gd name="T54" fmla="*/ 122 w 289"/>
                    <a:gd name="T55" fmla="*/ 128 h 259"/>
                    <a:gd name="T56" fmla="*/ 128 w 289"/>
                    <a:gd name="T57" fmla="*/ 53 h 259"/>
                    <a:gd name="T58" fmla="*/ 128 w 289"/>
                    <a:gd name="T59" fmla="*/ 53 h 259"/>
                    <a:gd name="T60" fmla="*/ 155 w 289"/>
                    <a:gd name="T61" fmla="*/ 69 h 259"/>
                    <a:gd name="T62" fmla="*/ 154 w 289"/>
                    <a:gd name="T63" fmla="*/ 91 h 259"/>
                    <a:gd name="T64" fmla="*/ 170 w 289"/>
                    <a:gd name="T65" fmla="*/ 97 h 259"/>
                    <a:gd name="T66" fmla="*/ 211 w 289"/>
                    <a:gd name="T67" fmla="*/ 93 h 259"/>
                    <a:gd name="T68" fmla="*/ 259 w 289"/>
                    <a:gd name="T69" fmla="*/ 67 h 259"/>
                    <a:gd name="T70" fmla="*/ 294 w 289"/>
                    <a:gd name="T71" fmla="*/ 74 h 259"/>
                    <a:gd name="T72" fmla="*/ 328 w 289"/>
                    <a:gd name="T73" fmla="*/ 71 h 259"/>
                    <a:gd name="T74" fmla="*/ 410 w 289"/>
                    <a:gd name="T75" fmla="*/ 23 h 259"/>
                    <a:gd name="T76" fmla="*/ 481 w 289"/>
                    <a:gd name="T77" fmla="*/ 0 h 259"/>
                    <a:gd name="T78" fmla="*/ 481 w 289"/>
                    <a:gd name="T79" fmla="*/ 0 h 259"/>
                    <a:gd name="T80" fmla="*/ 481 w 289"/>
                    <a:gd name="T81" fmla="*/ 0 h 2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259"/>
                    <a:gd name="T125" fmla="*/ 289 w 289"/>
                    <a:gd name="T126" fmla="*/ 259 h 2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259">
                      <a:moveTo>
                        <a:pt x="228" y="0"/>
                      </a:moveTo>
                      <a:lnTo>
                        <a:pt x="257" y="3"/>
                      </a:lnTo>
                      <a:lnTo>
                        <a:pt x="267" y="11"/>
                      </a:lnTo>
                      <a:lnTo>
                        <a:pt x="273" y="75"/>
                      </a:lnTo>
                      <a:lnTo>
                        <a:pt x="273" y="95"/>
                      </a:lnTo>
                      <a:lnTo>
                        <a:pt x="286" y="95"/>
                      </a:lnTo>
                      <a:lnTo>
                        <a:pt x="289" y="100"/>
                      </a:lnTo>
                      <a:lnTo>
                        <a:pt x="277" y="133"/>
                      </a:lnTo>
                      <a:lnTo>
                        <a:pt x="261" y="145"/>
                      </a:lnTo>
                      <a:lnTo>
                        <a:pt x="241" y="180"/>
                      </a:lnTo>
                      <a:lnTo>
                        <a:pt x="206" y="219"/>
                      </a:lnTo>
                      <a:lnTo>
                        <a:pt x="181" y="236"/>
                      </a:lnTo>
                      <a:lnTo>
                        <a:pt x="139" y="249"/>
                      </a:lnTo>
                      <a:lnTo>
                        <a:pt x="105" y="244"/>
                      </a:lnTo>
                      <a:lnTo>
                        <a:pt x="60" y="259"/>
                      </a:lnTo>
                      <a:lnTo>
                        <a:pt x="50" y="259"/>
                      </a:lnTo>
                      <a:lnTo>
                        <a:pt x="37" y="244"/>
                      </a:lnTo>
                      <a:lnTo>
                        <a:pt x="31" y="249"/>
                      </a:lnTo>
                      <a:lnTo>
                        <a:pt x="23" y="221"/>
                      </a:lnTo>
                      <a:lnTo>
                        <a:pt x="31" y="215"/>
                      </a:lnTo>
                      <a:lnTo>
                        <a:pt x="31" y="203"/>
                      </a:lnTo>
                      <a:lnTo>
                        <a:pt x="5" y="142"/>
                      </a:lnTo>
                      <a:lnTo>
                        <a:pt x="0" y="135"/>
                      </a:lnTo>
                      <a:lnTo>
                        <a:pt x="6" y="127"/>
                      </a:lnTo>
                      <a:lnTo>
                        <a:pt x="18" y="133"/>
                      </a:lnTo>
                      <a:lnTo>
                        <a:pt x="21" y="142"/>
                      </a:lnTo>
                      <a:lnTo>
                        <a:pt x="44" y="142"/>
                      </a:lnTo>
                      <a:lnTo>
                        <a:pt x="58" y="128"/>
                      </a:lnTo>
                      <a:lnTo>
                        <a:pt x="60" y="53"/>
                      </a:lnTo>
                      <a:lnTo>
                        <a:pt x="75" y="69"/>
                      </a:lnTo>
                      <a:lnTo>
                        <a:pt x="74" y="91"/>
                      </a:lnTo>
                      <a:lnTo>
                        <a:pt x="82" y="97"/>
                      </a:lnTo>
                      <a:lnTo>
                        <a:pt x="100" y="93"/>
                      </a:lnTo>
                      <a:lnTo>
                        <a:pt x="124" y="67"/>
                      </a:lnTo>
                      <a:lnTo>
                        <a:pt x="140" y="74"/>
                      </a:lnTo>
                      <a:lnTo>
                        <a:pt x="156" y="71"/>
                      </a:lnTo>
                      <a:lnTo>
                        <a:pt x="196" y="23"/>
                      </a:lnTo>
                      <a:lnTo>
                        <a:pt x="22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3" name="Freeform 395"/>
                <p:cNvSpPr>
                  <a:spLocks noChangeAspect="1"/>
                </p:cNvSpPr>
                <p:nvPr/>
              </p:nvSpPr>
              <p:spPr bwMode="auto">
                <a:xfrm>
                  <a:off x="2785" y="2844"/>
                  <a:ext cx="248" cy="248"/>
                </a:xfrm>
                <a:custGeom>
                  <a:avLst/>
                  <a:gdLst>
                    <a:gd name="T0" fmla="*/ 242 w 244"/>
                    <a:gd name="T1" fmla="*/ 97 h 252"/>
                    <a:gd name="T2" fmla="*/ 242 w 244"/>
                    <a:gd name="T3" fmla="*/ 71 h 252"/>
                    <a:gd name="T4" fmla="*/ 274 w 244"/>
                    <a:gd name="T5" fmla="*/ 66 h 252"/>
                    <a:gd name="T6" fmla="*/ 276 w 244"/>
                    <a:gd name="T7" fmla="*/ 30 h 252"/>
                    <a:gd name="T8" fmla="*/ 336 w 244"/>
                    <a:gd name="T9" fmla="*/ 23 h 252"/>
                    <a:gd name="T10" fmla="*/ 350 w 244"/>
                    <a:gd name="T11" fmla="*/ 25 h 252"/>
                    <a:gd name="T12" fmla="*/ 356 w 244"/>
                    <a:gd name="T13" fmla="*/ 31 h 252"/>
                    <a:gd name="T14" fmla="*/ 373 w 244"/>
                    <a:gd name="T15" fmla="*/ 23 h 252"/>
                    <a:gd name="T16" fmla="*/ 400 w 244"/>
                    <a:gd name="T17" fmla="*/ 19 h 252"/>
                    <a:gd name="T18" fmla="*/ 373 w 244"/>
                    <a:gd name="T19" fmla="*/ 9 h 252"/>
                    <a:gd name="T20" fmla="*/ 346 w 244"/>
                    <a:gd name="T21" fmla="*/ 13 h 252"/>
                    <a:gd name="T22" fmla="*/ 296 w 244"/>
                    <a:gd name="T23" fmla="*/ 22 h 252"/>
                    <a:gd name="T24" fmla="*/ 220 w 244"/>
                    <a:gd name="T25" fmla="*/ 19 h 252"/>
                    <a:gd name="T26" fmla="*/ 198 w 244"/>
                    <a:gd name="T27" fmla="*/ 9 h 252"/>
                    <a:gd name="T28" fmla="*/ 75 w 244"/>
                    <a:gd name="T29" fmla="*/ 9 h 252"/>
                    <a:gd name="T30" fmla="*/ 28 w 244"/>
                    <a:gd name="T31" fmla="*/ 0 h 252"/>
                    <a:gd name="T32" fmla="*/ 0 w 244"/>
                    <a:gd name="T33" fmla="*/ 9 h 252"/>
                    <a:gd name="T34" fmla="*/ 3 w 244"/>
                    <a:gd name="T35" fmla="*/ 20 h 252"/>
                    <a:gd name="T36" fmla="*/ 82 w 244"/>
                    <a:gd name="T37" fmla="*/ 74 h 252"/>
                    <a:gd name="T38" fmla="*/ 82 w 244"/>
                    <a:gd name="T39" fmla="*/ 89 h 252"/>
                    <a:gd name="T40" fmla="*/ 100 w 244"/>
                    <a:gd name="T41" fmla="*/ 137 h 252"/>
                    <a:gd name="T42" fmla="*/ 140 w 244"/>
                    <a:gd name="T43" fmla="*/ 149 h 252"/>
                    <a:gd name="T44" fmla="*/ 152 w 244"/>
                    <a:gd name="T45" fmla="*/ 145 h 252"/>
                    <a:gd name="T46" fmla="*/ 171 w 244"/>
                    <a:gd name="T47" fmla="*/ 147 h 252"/>
                    <a:gd name="T48" fmla="*/ 175 w 244"/>
                    <a:gd name="T49" fmla="*/ 152 h 252"/>
                    <a:gd name="T50" fmla="*/ 211 w 244"/>
                    <a:gd name="T51" fmla="*/ 152 h 252"/>
                    <a:gd name="T52" fmla="*/ 238 w 244"/>
                    <a:gd name="T53" fmla="*/ 145 h 252"/>
                    <a:gd name="T54" fmla="*/ 242 w 244"/>
                    <a:gd name="T55" fmla="*/ 97 h 252"/>
                    <a:gd name="T56" fmla="*/ 242 w 244"/>
                    <a:gd name="T57" fmla="*/ 97 h 252"/>
                    <a:gd name="T58" fmla="*/ 242 w 244"/>
                    <a:gd name="T59" fmla="*/ 97 h 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52"/>
                    <a:gd name="T92" fmla="*/ 244 w 244"/>
                    <a:gd name="T93" fmla="*/ 252 h 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52">
                      <a:moveTo>
                        <a:pt x="146" y="161"/>
                      </a:moveTo>
                      <a:lnTo>
                        <a:pt x="146" y="110"/>
                      </a:lnTo>
                      <a:lnTo>
                        <a:pt x="166" y="100"/>
                      </a:lnTo>
                      <a:lnTo>
                        <a:pt x="168" y="30"/>
                      </a:lnTo>
                      <a:lnTo>
                        <a:pt x="204" y="23"/>
                      </a:lnTo>
                      <a:lnTo>
                        <a:pt x="211" y="25"/>
                      </a:lnTo>
                      <a:lnTo>
                        <a:pt x="214" y="35"/>
                      </a:lnTo>
                      <a:lnTo>
                        <a:pt x="225" y="23"/>
                      </a:lnTo>
                      <a:lnTo>
                        <a:pt x="243" y="19"/>
                      </a:lnTo>
                      <a:lnTo>
                        <a:pt x="225" y="9"/>
                      </a:lnTo>
                      <a:lnTo>
                        <a:pt x="209" y="13"/>
                      </a:lnTo>
                      <a:lnTo>
                        <a:pt x="180" y="22"/>
                      </a:lnTo>
                      <a:lnTo>
                        <a:pt x="135" y="19"/>
                      </a:lnTo>
                      <a:lnTo>
                        <a:pt x="121" y="9"/>
                      </a:lnTo>
                      <a:lnTo>
                        <a:pt x="44" y="9"/>
                      </a:lnTo>
                      <a:lnTo>
                        <a:pt x="28" y="0"/>
                      </a:lnTo>
                      <a:lnTo>
                        <a:pt x="0" y="9"/>
                      </a:lnTo>
                      <a:lnTo>
                        <a:pt x="3" y="20"/>
                      </a:lnTo>
                      <a:lnTo>
                        <a:pt x="51" y="116"/>
                      </a:lnTo>
                      <a:lnTo>
                        <a:pt x="51" y="146"/>
                      </a:lnTo>
                      <a:lnTo>
                        <a:pt x="65" y="220"/>
                      </a:lnTo>
                      <a:lnTo>
                        <a:pt x="85" y="244"/>
                      </a:lnTo>
                      <a:lnTo>
                        <a:pt x="91" y="236"/>
                      </a:lnTo>
                      <a:lnTo>
                        <a:pt x="103" y="242"/>
                      </a:lnTo>
                      <a:lnTo>
                        <a:pt x="106" y="251"/>
                      </a:lnTo>
                      <a:lnTo>
                        <a:pt x="130" y="251"/>
                      </a:lnTo>
                      <a:lnTo>
                        <a:pt x="144" y="237"/>
                      </a:lnTo>
                      <a:lnTo>
                        <a:pt x="146" y="16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4" name="Freeform 396"/>
                <p:cNvSpPr>
                  <a:spLocks noChangeAspect="1"/>
                </p:cNvSpPr>
                <p:nvPr/>
              </p:nvSpPr>
              <p:spPr bwMode="auto">
                <a:xfrm>
                  <a:off x="2785" y="2614"/>
                  <a:ext cx="231" cy="252"/>
                </a:xfrm>
                <a:custGeom>
                  <a:avLst/>
                  <a:gdLst>
                    <a:gd name="T0" fmla="*/ 34 w 228"/>
                    <a:gd name="T1" fmla="*/ 1 h 255"/>
                    <a:gd name="T2" fmla="*/ 111 w 228"/>
                    <a:gd name="T3" fmla="*/ 0 h 255"/>
                    <a:gd name="T4" fmla="*/ 127 w 228"/>
                    <a:gd name="T5" fmla="*/ 7 h 255"/>
                    <a:gd name="T6" fmla="*/ 139 w 228"/>
                    <a:gd name="T7" fmla="*/ 31 h 255"/>
                    <a:gd name="T8" fmla="*/ 176 w 228"/>
                    <a:gd name="T9" fmla="*/ 42 h 255"/>
                    <a:gd name="T10" fmla="*/ 205 w 228"/>
                    <a:gd name="T11" fmla="*/ 42 h 255"/>
                    <a:gd name="T12" fmla="*/ 214 w 228"/>
                    <a:gd name="T13" fmla="*/ 27 h 255"/>
                    <a:gd name="T14" fmla="*/ 250 w 228"/>
                    <a:gd name="T15" fmla="*/ 23 h 255"/>
                    <a:gd name="T16" fmla="*/ 250 w 228"/>
                    <a:gd name="T17" fmla="*/ 30 h 255"/>
                    <a:gd name="T18" fmla="*/ 274 w 228"/>
                    <a:gd name="T19" fmla="*/ 31 h 255"/>
                    <a:gd name="T20" fmla="*/ 278 w 228"/>
                    <a:gd name="T21" fmla="*/ 38 h 255"/>
                    <a:gd name="T22" fmla="*/ 280 w 228"/>
                    <a:gd name="T23" fmla="*/ 48 h 255"/>
                    <a:gd name="T24" fmla="*/ 294 w 228"/>
                    <a:gd name="T25" fmla="*/ 68 h 255"/>
                    <a:gd name="T26" fmla="*/ 284 w 228"/>
                    <a:gd name="T27" fmla="*/ 77 h 255"/>
                    <a:gd name="T28" fmla="*/ 290 w 228"/>
                    <a:gd name="T29" fmla="*/ 84 h 255"/>
                    <a:gd name="T30" fmla="*/ 336 w 228"/>
                    <a:gd name="T31" fmla="*/ 75 h 255"/>
                    <a:gd name="T32" fmla="*/ 334 w 228"/>
                    <a:gd name="T33" fmla="*/ 105 h 255"/>
                    <a:gd name="T34" fmla="*/ 338 w 228"/>
                    <a:gd name="T35" fmla="*/ 107 h 255"/>
                    <a:gd name="T36" fmla="*/ 284 w 228"/>
                    <a:gd name="T37" fmla="*/ 109 h 255"/>
                    <a:gd name="T38" fmla="*/ 284 w 228"/>
                    <a:gd name="T39" fmla="*/ 158 h 255"/>
                    <a:gd name="T40" fmla="*/ 314 w 228"/>
                    <a:gd name="T41" fmla="*/ 172 h 255"/>
                    <a:gd name="T42" fmla="*/ 268 w 228"/>
                    <a:gd name="T43" fmla="*/ 178 h 255"/>
                    <a:gd name="T44" fmla="*/ 200 w 228"/>
                    <a:gd name="T45" fmla="*/ 176 h 255"/>
                    <a:gd name="T46" fmla="*/ 183 w 228"/>
                    <a:gd name="T47" fmla="*/ 169 h 255"/>
                    <a:gd name="T48" fmla="*/ 75 w 228"/>
                    <a:gd name="T49" fmla="*/ 169 h 255"/>
                    <a:gd name="T50" fmla="*/ 28 w 228"/>
                    <a:gd name="T51" fmla="*/ 163 h 255"/>
                    <a:gd name="T52" fmla="*/ 0 w 228"/>
                    <a:gd name="T53" fmla="*/ 169 h 255"/>
                    <a:gd name="T54" fmla="*/ 3 w 228"/>
                    <a:gd name="T55" fmla="*/ 150 h 255"/>
                    <a:gd name="T56" fmla="*/ 18 w 228"/>
                    <a:gd name="T57" fmla="*/ 110 h 255"/>
                    <a:gd name="T58" fmla="*/ 36 w 228"/>
                    <a:gd name="T59" fmla="*/ 100 h 255"/>
                    <a:gd name="T60" fmla="*/ 71 w 228"/>
                    <a:gd name="T61" fmla="*/ 84 h 255"/>
                    <a:gd name="T62" fmla="*/ 25 w 228"/>
                    <a:gd name="T63" fmla="*/ 42 h 255"/>
                    <a:gd name="T64" fmla="*/ 32 w 228"/>
                    <a:gd name="T65" fmla="*/ 42 h 255"/>
                    <a:gd name="T66" fmla="*/ 17 w 228"/>
                    <a:gd name="T67" fmla="*/ 11 h 255"/>
                    <a:gd name="T68" fmla="*/ 34 w 228"/>
                    <a:gd name="T69" fmla="*/ 1 h 255"/>
                    <a:gd name="T70" fmla="*/ 34 w 228"/>
                    <a:gd name="T71" fmla="*/ 1 h 255"/>
                    <a:gd name="T72" fmla="*/ 34 w 228"/>
                    <a:gd name="T73" fmla="*/ 1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8"/>
                    <a:gd name="T112" fmla="*/ 0 h 255"/>
                    <a:gd name="T113" fmla="*/ 228 w 228"/>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8" h="255">
                      <a:moveTo>
                        <a:pt x="34" y="1"/>
                      </a:moveTo>
                      <a:lnTo>
                        <a:pt x="80" y="0"/>
                      </a:lnTo>
                      <a:lnTo>
                        <a:pt x="90" y="7"/>
                      </a:lnTo>
                      <a:lnTo>
                        <a:pt x="96" y="31"/>
                      </a:lnTo>
                      <a:lnTo>
                        <a:pt x="114" y="49"/>
                      </a:lnTo>
                      <a:lnTo>
                        <a:pt x="138" y="46"/>
                      </a:lnTo>
                      <a:lnTo>
                        <a:pt x="144" y="27"/>
                      </a:lnTo>
                      <a:lnTo>
                        <a:pt x="168" y="23"/>
                      </a:lnTo>
                      <a:lnTo>
                        <a:pt x="168" y="30"/>
                      </a:lnTo>
                      <a:lnTo>
                        <a:pt x="183" y="31"/>
                      </a:lnTo>
                      <a:lnTo>
                        <a:pt x="185" y="38"/>
                      </a:lnTo>
                      <a:lnTo>
                        <a:pt x="186" y="79"/>
                      </a:lnTo>
                      <a:lnTo>
                        <a:pt x="194" y="99"/>
                      </a:lnTo>
                      <a:lnTo>
                        <a:pt x="188" y="108"/>
                      </a:lnTo>
                      <a:lnTo>
                        <a:pt x="191" y="115"/>
                      </a:lnTo>
                      <a:lnTo>
                        <a:pt x="226" y="106"/>
                      </a:lnTo>
                      <a:lnTo>
                        <a:pt x="224" y="146"/>
                      </a:lnTo>
                      <a:lnTo>
                        <a:pt x="227" y="149"/>
                      </a:lnTo>
                      <a:lnTo>
                        <a:pt x="188" y="153"/>
                      </a:lnTo>
                      <a:lnTo>
                        <a:pt x="188" y="225"/>
                      </a:lnTo>
                      <a:lnTo>
                        <a:pt x="209" y="245"/>
                      </a:lnTo>
                      <a:lnTo>
                        <a:pt x="180" y="254"/>
                      </a:lnTo>
                      <a:lnTo>
                        <a:pt x="135" y="251"/>
                      </a:lnTo>
                      <a:lnTo>
                        <a:pt x="121" y="241"/>
                      </a:lnTo>
                      <a:lnTo>
                        <a:pt x="44" y="241"/>
                      </a:lnTo>
                      <a:lnTo>
                        <a:pt x="28" y="232"/>
                      </a:lnTo>
                      <a:lnTo>
                        <a:pt x="0" y="241"/>
                      </a:lnTo>
                      <a:lnTo>
                        <a:pt x="3" y="213"/>
                      </a:lnTo>
                      <a:lnTo>
                        <a:pt x="18" y="156"/>
                      </a:lnTo>
                      <a:lnTo>
                        <a:pt x="36" y="135"/>
                      </a:lnTo>
                      <a:lnTo>
                        <a:pt x="40" y="115"/>
                      </a:lnTo>
                      <a:lnTo>
                        <a:pt x="25" y="71"/>
                      </a:lnTo>
                      <a:lnTo>
                        <a:pt x="32" y="61"/>
                      </a:lnTo>
                      <a:lnTo>
                        <a:pt x="17" y="11"/>
                      </a:lnTo>
                      <a:lnTo>
                        <a:pt x="34" y="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5" name="Freeform 397"/>
                <p:cNvSpPr>
                  <a:spLocks noChangeAspect="1"/>
                </p:cNvSpPr>
                <p:nvPr/>
              </p:nvSpPr>
              <p:spPr bwMode="auto">
                <a:xfrm>
                  <a:off x="2793" y="2587"/>
                  <a:ext cx="18" cy="30"/>
                </a:xfrm>
                <a:custGeom>
                  <a:avLst/>
                  <a:gdLst>
                    <a:gd name="T0" fmla="*/ 17 w 18"/>
                    <a:gd name="T1" fmla="*/ 5 h 30"/>
                    <a:gd name="T2" fmla="*/ 9 w 18"/>
                    <a:gd name="T3" fmla="*/ 10 h 30"/>
                    <a:gd name="T4" fmla="*/ 5 w 18"/>
                    <a:gd name="T5" fmla="*/ 29 h 30"/>
                    <a:gd name="T6" fmla="*/ 5 w 18"/>
                    <a:gd name="T7" fmla="*/ 29 h 30"/>
                    <a:gd name="T8" fmla="*/ 1 w 18"/>
                    <a:gd name="T9" fmla="*/ 18 h 30"/>
                    <a:gd name="T10" fmla="*/ 0 w 18"/>
                    <a:gd name="T11" fmla="*/ 12 h 30"/>
                    <a:gd name="T12" fmla="*/ 12 w 18"/>
                    <a:gd name="T13" fmla="*/ 0 h 30"/>
                    <a:gd name="T14" fmla="*/ 17 w 18"/>
                    <a:gd name="T15" fmla="*/ 5 h 30"/>
                    <a:gd name="T16" fmla="*/ 17 w 18"/>
                    <a:gd name="T17" fmla="*/ 5 h 30"/>
                    <a:gd name="T18" fmla="*/ 17 w 18"/>
                    <a:gd name="T19" fmla="*/ 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0"/>
                    <a:gd name="T32" fmla="*/ 18 w 1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0">
                      <a:moveTo>
                        <a:pt x="17" y="5"/>
                      </a:moveTo>
                      <a:lnTo>
                        <a:pt x="9" y="10"/>
                      </a:lnTo>
                      <a:lnTo>
                        <a:pt x="5" y="29"/>
                      </a:lnTo>
                      <a:lnTo>
                        <a:pt x="1" y="18"/>
                      </a:lnTo>
                      <a:lnTo>
                        <a:pt x="0" y="12"/>
                      </a:lnTo>
                      <a:lnTo>
                        <a:pt x="12" y="0"/>
                      </a:lnTo>
                      <a:lnTo>
                        <a:pt x="17"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6" name="Freeform 398"/>
                <p:cNvSpPr>
                  <a:spLocks noChangeAspect="1"/>
                </p:cNvSpPr>
                <p:nvPr/>
              </p:nvSpPr>
              <p:spPr bwMode="auto">
                <a:xfrm>
                  <a:off x="2726" y="2227"/>
                  <a:ext cx="141" cy="236"/>
                </a:xfrm>
                <a:custGeom>
                  <a:avLst/>
                  <a:gdLst>
                    <a:gd name="T0" fmla="*/ 133 w 140"/>
                    <a:gd name="T1" fmla="*/ 0 h 239"/>
                    <a:gd name="T2" fmla="*/ 133 w 140"/>
                    <a:gd name="T3" fmla="*/ 13 h 239"/>
                    <a:gd name="T4" fmla="*/ 138 w 140"/>
                    <a:gd name="T5" fmla="*/ 28 h 239"/>
                    <a:gd name="T6" fmla="*/ 119 w 140"/>
                    <a:gd name="T7" fmla="*/ 39 h 239"/>
                    <a:gd name="T8" fmla="*/ 109 w 140"/>
                    <a:gd name="T9" fmla="*/ 57 h 239"/>
                    <a:gd name="T10" fmla="*/ 68 w 140"/>
                    <a:gd name="T11" fmla="*/ 66 h 239"/>
                    <a:gd name="T12" fmla="*/ 56 w 140"/>
                    <a:gd name="T13" fmla="*/ 95 h 239"/>
                    <a:gd name="T14" fmla="*/ 47 w 140"/>
                    <a:gd name="T15" fmla="*/ 97 h 239"/>
                    <a:gd name="T16" fmla="*/ 37 w 140"/>
                    <a:gd name="T17" fmla="*/ 93 h 239"/>
                    <a:gd name="T18" fmla="*/ 21 w 140"/>
                    <a:gd name="T19" fmla="*/ 93 h 239"/>
                    <a:gd name="T20" fmla="*/ 0 w 140"/>
                    <a:gd name="T21" fmla="*/ 116 h 239"/>
                    <a:gd name="T22" fmla="*/ 8 w 140"/>
                    <a:gd name="T23" fmla="*/ 128 h 239"/>
                    <a:gd name="T24" fmla="*/ 16 w 140"/>
                    <a:gd name="T25" fmla="*/ 130 h 239"/>
                    <a:gd name="T26" fmla="*/ 26 w 140"/>
                    <a:gd name="T27" fmla="*/ 144 h 239"/>
                    <a:gd name="T28" fmla="*/ 22 w 140"/>
                    <a:gd name="T29" fmla="*/ 156 h 239"/>
                    <a:gd name="T30" fmla="*/ 50 w 140"/>
                    <a:gd name="T31" fmla="*/ 155 h 239"/>
                    <a:gd name="T32" fmla="*/ 123 w 140"/>
                    <a:gd name="T33" fmla="*/ 156 h 239"/>
                    <a:gd name="T34" fmla="*/ 169 w 140"/>
                    <a:gd name="T35" fmla="*/ 163 h 239"/>
                    <a:gd name="T36" fmla="*/ 170 w 140"/>
                    <a:gd name="T37" fmla="*/ 147 h 239"/>
                    <a:gd name="T38" fmla="*/ 144 w 140"/>
                    <a:gd name="T39" fmla="*/ 115 h 239"/>
                    <a:gd name="T40" fmla="*/ 141 w 140"/>
                    <a:gd name="T41" fmla="*/ 105 h 239"/>
                    <a:gd name="T42" fmla="*/ 155 w 140"/>
                    <a:gd name="T43" fmla="*/ 88 h 239"/>
                    <a:gd name="T44" fmla="*/ 155 w 140"/>
                    <a:gd name="T45" fmla="*/ 88 h 239"/>
                    <a:gd name="T46" fmla="*/ 150 w 140"/>
                    <a:gd name="T47" fmla="*/ 62 h 239"/>
                    <a:gd name="T48" fmla="*/ 133 w 140"/>
                    <a:gd name="T49" fmla="*/ 47 h 239"/>
                    <a:gd name="T50" fmla="*/ 138 w 140"/>
                    <a:gd name="T51" fmla="*/ 39 h 239"/>
                    <a:gd name="T52" fmla="*/ 155 w 140"/>
                    <a:gd name="T53" fmla="*/ 39 h 239"/>
                    <a:gd name="T54" fmla="*/ 145 w 140"/>
                    <a:gd name="T55" fmla="*/ 39 h 239"/>
                    <a:gd name="T56" fmla="*/ 141 w 140"/>
                    <a:gd name="T57" fmla="*/ 6 h 239"/>
                    <a:gd name="T58" fmla="*/ 141 w 140"/>
                    <a:gd name="T59" fmla="*/ 6 h 239"/>
                    <a:gd name="T60" fmla="*/ 133 w 140"/>
                    <a:gd name="T61" fmla="*/ 0 h 239"/>
                    <a:gd name="T62" fmla="*/ 133 w 140"/>
                    <a:gd name="T63" fmla="*/ 0 h 239"/>
                    <a:gd name="T64" fmla="*/ 133 w 140"/>
                    <a:gd name="T65" fmla="*/ 0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39"/>
                    <a:gd name="T101" fmla="*/ 140 w 140"/>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39">
                      <a:moveTo>
                        <a:pt x="102" y="0"/>
                      </a:moveTo>
                      <a:lnTo>
                        <a:pt x="102" y="13"/>
                      </a:lnTo>
                      <a:lnTo>
                        <a:pt x="107" y="28"/>
                      </a:lnTo>
                      <a:lnTo>
                        <a:pt x="88" y="47"/>
                      </a:lnTo>
                      <a:lnTo>
                        <a:pt x="78" y="88"/>
                      </a:lnTo>
                      <a:lnTo>
                        <a:pt x="68" y="97"/>
                      </a:lnTo>
                      <a:lnTo>
                        <a:pt x="56" y="134"/>
                      </a:lnTo>
                      <a:lnTo>
                        <a:pt x="47" y="138"/>
                      </a:lnTo>
                      <a:lnTo>
                        <a:pt x="37" y="129"/>
                      </a:lnTo>
                      <a:lnTo>
                        <a:pt x="21" y="130"/>
                      </a:lnTo>
                      <a:lnTo>
                        <a:pt x="0" y="176"/>
                      </a:lnTo>
                      <a:lnTo>
                        <a:pt x="8" y="190"/>
                      </a:lnTo>
                      <a:lnTo>
                        <a:pt x="16" y="192"/>
                      </a:lnTo>
                      <a:lnTo>
                        <a:pt x="26" y="210"/>
                      </a:lnTo>
                      <a:lnTo>
                        <a:pt x="22" y="228"/>
                      </a:lnTo>
                      <a:lnTo>
                        <a:pt x="50" y="227"/>
                      </a:lnTo>
                      <a:lnTo>
                        <a:pt x="92" y="228"/>
                      </a:lnTo>
                      <a:lnTo>
                        <a:pt x="138" y="238"/>
                      </a:lnTo>
                      <a:lnTo>
                        <a:pt x="139" y="214"/>
                      </a:lnTo>
                      <a:lnTo>
                        <a:pt x="113" y="173"/>
                      </a:lnTo>
                      <a:lnTo>
                        <a:pt x="110" y="154"/>
                      </a:lnTo>
                      <a:lnTo>
                        <a:pt x="124" y="119"/>
                      </a:lnTo>
                      <a:lnTo>
                        <a:pt x="119" y="93"/>
                      </a:lnTo>
                      <a:lnTo>
                        <a:pt x="102" y="78"/>
                      </a:lnTo>
                      <a:lnTo>
                        <a:pt x="107" y="65"/>
                      </a:lnTo>
                      <a:lnTo>
                        <a:pt x="124" y="62"/>
                      </a:lnTo>
                      <a:lnTo>
                        <a:pt x="114" y="43"/>
                      </a:lnTo>
                      <a:lnTo>
                        <a:pt x="110" y="6"/>
                      </a:lnTo>
                      <a:lnTo>
                        <a:pt x="102"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7" name="Freeform 399"/>
                <p:cNvSpPr>
                  <a:spLocks noChangeAspect="1"/>
                </p:cNvSpPr>
                <p:nvPr/>
              </p:nvSpPr>
              <p:spPr bwMode="auto">
                <a:xfrm>
                  <a:off x="2778" y="2419"/>
                  <a:ext cx="137" cy="182"/>
                </a:xfrm>
                <a:custGeom>
                  <a:avLst/>
                  <a:gdLst>
                    <a:gd name="T0" fmla="*/ 57 w 134"/>
                    <a:gd name="T1" fmla="*/ 139 h 183"/>
                    <a:gd name="T2" fmla="*/ 62 w 134"/>
                    <a:gd name="T3" fmla="*/ 144 h 183"/>
                    <a:gd name="T4" fmla="*/ 75 w 134"/>
                    <a:gd name="T5" fmla="*/ 146 h 183"/>
                    <a:gd name="T6" fmla="*/ 105 w 134"/>
                    <a:gd name="T7" fmla="*/ 139 h 183"/>
                    <a:gd name="T8" fmla="*/ 116 w 134"/>
                    <a:gd name="T9" fmla="*/ 146 h 183"/>
                    <a:gd name="T10" fmla="*/ 162 w 134"/>
                    <a:gd name="T11" fmla="*/ 128 h 183"/>
                    <a:gd name="T12" fmla="*/ 178 w 134"/>
                    <a:gd name="T13" fmla="*/ 91 h 183"/>
                    <a:gd name="T14" fmla="*/ 233 w 134"/>
                    <a:gd name="T15" fmla="*/ 91 h 183"/>
                    <a:gd name="T16" fmla="*/ 242 w 134"/>
                    <a:gd name="T17" fmla="*/ 37 h 183"/>
                    <a:gd name="T18" fmla="*/ 264 w 134"/>
                    <a:gd name="T19" fmla="*/ 0 h 183"/>
                    <a:gd name="T20" fmla="*/ 242 w 134"/>
                    <a:gd name="T21" fmla="*/ 6 h 183"/>
                    <a:gd name="T22" fmla="*/ 222 w 134"/>
                    <a:gd name="T23" fmla="*/ 0 h 183"/>
                    <a:gd name="T24" fmla="*/ 189 w 134"/>
                    <a:gd name="T25" fmla="*/ 8 h 183"/>
                    <a:gd name="T26" fmla="*/ 170 w 134"/>
                    <a:gd name="T27" fmla="*/ 18 h 183"/>
                    <a:gd name="T28" fmla="*/ 169 w 134"/>
                    <a:gd name="T29" fmla="*/ 42 h 183"/>
                    <a:gd name="T30" fmla="*/ 75 w 134"/>
                    <a:gd name="T31" fmla="*/ 32 h 183"/>
                    <a:gd name="T32" fmla="*/ 91 w 134"/>
                    <a:gd name="T33" fmla="*/ 39 h 183"/>
                    <a:gd name="T34" fmla="*/ 87 w 134"/>
                    <a:gd name="T35" fmla="*/ 45 h 183"/>
                    <a:gd name="T36" fmla="*/ 105 w 134"/>
                    <a:gd name="T37" fmla="*/ 52 h 183"/>
                    <a:gd name="T38" fmla="*/ 95 w 134"/>
                    <a:gd name="T39" fmla="*/ 72 h 183"/>
                    <a:gd name="T40" fmla="*/ 101 w 134"/>
                    <a:gd name="T41" fmla="*/ 91 h 183"/>
                    <a:gd name="T42" fmla="*/ 95 w 134"/>
                    <a:gd name="T43" fmla="*/ 95 h 183"/>
                    <a:gd name="T44" fmla="*/ 55 w 134"/>
                    <a:gd name="T45" fmla="*/ 91 h 183"/>
                    <a:gd name="T46" fmla="*/ 4 w 134"/>
                    <a:gd name="T47" fmla="*/ 103 h 183"/>
                    <a:gd name="T48" fmla="*/ 6 w 134"/>
                    <a:gd name="T49" fmla="*/ 118 h 183"/>
                    <a:gd name="T50" fmla="*/ 0 w 134"/>
                    <a:gd name="T51" fmla="*/ 131 h 183"/>
                    <a:gd name="T52" fmla="*/ 14 w 134"/>
                    <a:gd name="T53" fmla="*/ 151 h 183"/>
                    <a:gd name="T54" fmla="*/ 57 w 134"/>
                    <a:gd name="T55" fmla="*/ 139 h 183"/>
                    <a:gd name="T56" fmla="*/ 57 w 134"/>
                    <a:gd name="T57" fmla="*/ 139 h 183"/>
                    <a:gd name="T58" fmla="*/ 57 w 134"/>
                    <a:gd name="T59" fmla="*/ 139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83"/>
                    <a:gd name="T92" fmla="*/ 134 w 1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83">
                      <a:moveTo>
                        <a:pt x="26" y="170"/>
                      </a:moveTo>
                      <a:lnTo>
                        <a:pt x="31" y="175"/>
                      </a:lnTo>
                      <a:lnTo>
                        <a:pt x="40" y="177"/>
                      </a:lnTo>
                      <a:lnTo>
                        <a:pt x="55" y="170"/>
                      </a:lnTo>
                      <a:lnTo>
                        <a:pt x="60" y="177"/>
                      </a:lnTo>
                      <a:lnTo>
                        <a:pt x="83" y="159"/>
                      </a:lnTo>
                      <a:lnTo>
                        <a:pt x="91" y="120"/>
                      </a:lnTo>
                      <a:lnTo>
                        <a:pt x="117" y="91"/>
                      </a:lnTo>
                      <a:lnTo>
                        <a:pt x="122" y="37"/>
                      </a:lnTo>
                      <a:lnTo>
                        <a:pt x="133" y="0"/>
                      </a:lnTo>
                      <a:lnTo>
                        <a:pt x="122" y="6"/>
                      </a:lnTo>
                      <a:lnTo>
                        <a:pt x="111" y="0"/>
                      </a:lnTo>
                      <a:lnTo>
                        <a:pt x="96" y="8"/>
                      </a:lnTo>
                      <a:lnTo>
                        <a:pt x="87" y="18"/>
                      </a:lnTo>
                      <a:lnTo>
                        <a:pt x="86" y="42"/>
                      </a:lnTo>
                      <a:lnTo>
                        <a:pt x="40" y="32"/>
                      </a:lnTo>
                      <a:lnTo>
                        <a:pt x="48" y="39"/>
                      </a:lnTo>
                      <a:lnTo>
                        <a:pt x="46" y="45"/>
                      </a:lnTo>
                      <a:lnTo>
                        <a:pt x="55" y="52"/>
                      </a:lnTo>
                      <a:lnTo>
                        <a:pt x="50" y="72"/>
                      </a:lnTo>
                      <a:lnTo>
                        <a:pt x="53" y="100"/>
                      </a:lnTo>
                      <a:lnTo>
                        <a:pt x="50" y="126"/>
                      </a:lnTo>
                      <a:lnTo>
                        <a:pt x="24" y="117"/>
                      </a:lnTo>
                      <a:lnTo>
                        <a:pt x="4" y="134"/>
                      </a:lnTo>
                      <a:lnTo>
                        <a:pt x="6" y="149"/>
                      </a:lnTo>
                      <a:lnTo>
                        <a:pt x="0" y="162"/>
                      </a:lnTo>
                      <a:lnTo>
                        <a:pt x="14" y="182"/>
                      </a:lnTo>
                      <a:lnTo>
                        <a:pt x="26" y="17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8" name="Freeform 400"/>
                <p:cNvSpPr>
                  <a:spLocks noChangeAspect="1"/>
                </p:cNvSpPr>
                <p:nvPr/>
              </p:nvSpPr>
              <p:spPr bwMode="auto">
                <a:xfrm>
                  <a:off x="2729" y="2451"/>
                  <a:ext cx="107" cy="130"/>
                </a:xfrm>
                <a:custGeom>
                  <a:avLst/>
                  <a:gdLst>
                    <a:gd name="T0" fmla="*/ 230 w 104"/>
                    <a:gd name="T1" fmla="*/ 8 h 132"/>
                    <a:gd name="T2" fmla="*/ 225 w 104"/>
                    <a:gd name="T3" fmla="*/ 14 h 132"/>
                    <a:gd name="T4" fmla="*/ 245 w 104"/>
                    <a:gd name="T5" fmla="*/ 21 h 132"/>
                    <a:gd name="T6" fmla="*/ 236 w 104"/>
                    <a:gd name="T7" fmla="*/ 33 h 132"/>
                    <a:gd name="T8" fmla="*/ 243 w 104"/>
                    <a:gd name="T9" fmla="*/ 38 h 132"/>
                    <a:gd name="T10" fmla="*/ 236 w 104"/>
                    <a:gd name="T11" fmla="*/ 64 h 132"/>
                    <a:gd name="T12" fmla="*/ 171 w 104"/>
                    <a:gd name="T13" fmla="*/ 55 h 132"/>
                    <a:gd name="T14" fmla="*/ 128 w 104"/>
                    <a:gd name="T15" fmla="*/ 70 h 132"/>
                    <a:gd name="T16" fmla="*/ 132 w 104"/>
                    <a:gd name="T17" fmla="*/ 77 h 132"/>
                    <a:gd name="T18" fmla="*/ 114 w 104"/>
                    <a:gd name="T19" fmla="*/ 84 h 132"/>
                    <a:gd name="T20" fmla="*/ 52 w 104"/>
                    <a:gd name="T21" fmla="*/ 70 h 132"/>
                    <a:gd name="T22" fmla="*/ 0 w 104"/>
                    <a:gd name="T23" fmla="*/ 33 h 132"/>
                    <a:gd name="T24" fmla="*/ 10 w 104"/>
                    <a:gd name="T25" fmla="*/ 33 h 132"/>
                    <a:gd name="T26" fmla="*/ 12 w 104"/>
                    <a:gd name="T27" fmla="*/ 33 h 132"/>
                    <a:gd name="T28" fmla="*/ 17 w 104"/>
                    <a:gd name="T29" fmla="*/ 28 h 132"/>
                    <a:gd name="T30" fmla="*/ 114 w 104"/>
                    <a:gd name="T31" fmla="*/ 23 h 132"/>
                    <a:gd name="T32" fmla="*/ 108 w 104"/>
                    <a:gd name="T33" fmla="*/ 0 h 132"/>
                    <a:gd name="T34" fmla="*/ 213 w 104"/>
                    <a:gd name="T35" fmla="*/ 1 h 132"/>
                    <a:gd name="T36" fmla="*/ 230 w 104"/>
                    <a:gd name="T37" fmla="*/ 8 h 132"/>
                    <a:gd name="T38" fmla="*/ 230 w 104"/>
                    <a:gd name="T39" fmla="*/ 8 h 132"/>
                    <a:gd name="T40" fmla="*/ 230 w 104"/>
                    <a:gd name="T41" fmla="*/ 8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32"/>
                    <a:gd name="T65" fmla="*/ 104 w 104"/>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32">
                      <a:moveTo>
                        <a:pt x="96" y="8"/>
                      </a:moveTo>
                      <a:lnTo>
                        <a:pt x="94" y="14"/>
                      </a:lnTo>
                      <a:lnTo>
                        <a:pt x="103" y="21"/>
                      </a:lnTo>
                      <a:lnTo>
                        <a:pt x="98" y="41"/>
                      </a:lnTo>
                      <a:lnTo>
                        <a:pt x="101" y="69"/>
                      </a:lnTo>
                      <a:lnTo>
                        <a:pt x="98" y="95"/>
                      </a:lnTo>
                      <a:lnTo>
                        <a:pt x="72" y="86"/>
                      </a:lnTo>
                      <a:lnTo>
                        <a:pt x="52" y="103"/>
                      </a:lnTo>
                      <a:lnTo>
                        <a:pt x="54" y="118"/>
                      </a:lnTo>
                      <a:lnTo>
                        <a:pt x="48" y="131"/>
                      </a:lnTo>
                      <a:lnTo>
                        <a:pt x="21" y="103"/>
                      </a:lnTo>
                      <a:lnTo>
                        <a:pt x="0" y="63"/>
                      </a:lnTo>
                      <a:lnTo>
                        <a:pt x="10" y="55"/>
                      </a:lnTo>
                      <a:lnTo>
                        <a:pt x="12" y="47"/>
                      </a:lnTo>
                      <a:lnTo>
                        <a:pt x="17" y="28"/>
                      </a:lnTo>
                      <a:lnTo>
                        <a:pt x="48" y="23"/>
                      </a:lnTo>
                      <a:lnTo>
                        <a:pt x="46" y="0"/>
                      </a:lnTo>
                      <a:lnTo>
                        <a:pt x="88" y="1"/>
                      </a:lnTo>
                      <a:lnTo>
                        <a:pt x="96"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09" name="Freeform 401"/>
                <p:cNvSpPr>
                  <a:spLocks noChangeAspect="1"/>
                </p:cNvSpPr>
                <p:nvPr/>
              </p:nvSpPr>
              <p:spPr bwMode="auto">
                <a:xfrm>
                  <a:off x="2740" y="2451"/>
                  <a:ext cx="39" cy="28"/>
                </a:xfrm>
                <a:custGeom>
                  <a:avLst/>
                  <a:gdLst>
                    <a:gd name="T0" fmla="*/ 38 w 39"/>
                    <a:gd name="T1" fmla="*/ 14 h 29"/>
                    <a:gd name="T2" fmla="*/ 36 w 39"/>
                    <a:gd name="T3" fmla="*/ 0 h 29"/>
                    <a:gd name="T4" fmla="*/ 8 w 39"/>
                    <a:gd name="T5" fmla="*/ 1 h 29"/>
                    <a:gd name="T6" fmla="*/ 0 w 39"/>
                    <a:gd name="T7" fmla="*/ 14 h 29"/>
                    <a:gd name="T8" fmla="*/ 6 w 39"/>
                    <a:gd name="T9" fmla="*/ 14 h 29"/>
                    <a:gd name="T10" fmla="*/ 38 w 39"/>
                    <a:gd name="T11" fmla="*/ 14 h 29"/>
                    <a:gd name="T12" fmla="*/ 38 w 39"/>
                    <a:gd name="T13" fmla="*/ 14 h 29"/>
                    <a:gd name="T14" fmla="*/ 38 w 39"/>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9"/>
                    <a:gd name="T26" fmla="*/ 39 w 3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9">
                      <a:moveTo>
                        <a:pt x="38" y="23"/>
                      </a:moveTo>
                      <a:lnTo>
                        <a:pt x="36" y="0"/>
                      </a:lnTo>
                      <a:lnTo>
                        <a:pt x="8" y="1"/>
                      </a:lnTo>
                      <a:lnTo>
                        <a:pt x="0" y="23"/>
                      </a:lnTo>
                      <a:lnTo>
                        <a:pt x="6" y="28"/>
                      </a:lnTo>
                      <a:lnTo>
                        <a:pt x="38" y="2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0" name="Freeform 402"/>
                <p:cNvSpPr>
                  <a:spLocks noChangeAspect="1"/>
                </p:cNvSpPr>
                <p:nvPr/>
              </p:nvSpPr>
              <p:spPr bwMode="auto">
                <a:xfrm>
                  <a:off x="2507" y="2269"/>
                  <a:ext cx="83" cy="130"/>
                </a:xfrm>
                <a:custGeom>
                  <a:avLst/>
                  <a:gdLst>
                    <a:gd name="T0" fmla="*/ 105 w 82"/>
                    <a:gd name="T1" fmla="*/ 45 h 133"/>
                    <a:gd name="T2" fmla="*/ 102 w 82"/>
                    <a:gd name="T3" fmla="*/ 22 h 133"/>
                    <a:gd name="T4" fmla="*/ 88 w 82"/>
                    <a:gd name="T5" fmla="*/ 0 h 133"/>
                    <a:gd name="T6" fmla="*/ 13 w 82"/>
                    <a:gd name="T7" fmla="*/ 2 h 133"/>
                    <a:gd name="T8" fmla="*/ 8 w 82"/>
                    <a:gd name="T9" fmla="*/ 6 h 133"/>
                    <a:gd name="T10" fmla="*/ 13 w 82"/>
                    <a:gd name="T11" fmla="*/ 22 h 133"/>
                    <a:gd name="T12" fmla="*/ 16 w 82"/>
                    <a:gd name="T13" fmla="*/ 28 h 133"/>
                    <a:gd name="T14" fmla="*/ 3 w 82"/>
                    <a:gd name="T15" fmla="*/ 49 h 133"/>
                    <a:gd name="T16" fmla="*/ 12 w 82"/>
                    <a:gd name="T17" fmla="*/ 61 h 133"/>
                    <a:gd name="T18" fmla="*/ 0 w 82"/>
                    <a:gd name="T19" fmla="*/ 62 h 133"/>
                    <a:gd name="T20" fmla="*/ 23 w 82"/>
                    <a:gd name="T21" fmla="*/ 64 h 133"/>
                    <a:gd name="T22" fmla="*/ 97 w 82"/>
                    <a:gd name="T23" fmla="*/ 57 h 133"/>
                    <a:gd name="T24" fmla="*/ 110 w 82"/>
                    <a:gd name="T25" fmla="*/ 57 h 133"/>
                    <a:gd name="T26" fmla="*/ 112 w 82"/>
                    <a:gd name="T27" fmla="*/ 53 h 133"/>
                    <a:gd name="T28" fmla="*/ 105 w 82"/>
                    <a:gd name="T29" fmla="*/ 45 h 133"/>
                    <a:gd name="T30" fmla="*/ 105 w 82"/>
                    <a:gd name="T31" fmla="*/ 45 h 133"/>
                    <a:gd name="T32" fmla="*/ 105 w 82"/>
                    <a:gd name="T33" fmla="*/ 45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33"/>
                    <a:gd name="T53" fmla="*/ 82 w 8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33">
                      <a:moveTo>
                        <a:pt x="74" y="87"/>
                      </a:moveTo>
                      <a:lnTo>
                        <a:pt x="71" y="42"/>
                      </a:lnTo>
                      <a:lnTo>
                        <a:pt x="57" y="0"/>
                      </a:lnTo>
                      <a:lnTo>
                        <a:pt x="13" y="2"/>
                      </a:lnTo>
                      <a:lnTo>
                        <a:pt x="8" y="6"/>
                      </a:lnTo>
                      <a:lnTo>
                        <a:pt x="13" y="32"/>
                      </a:lnTo>
                      <a:lnTo>
                        <a:pt x="16" y="59"/>
                      </a:lnTo>
                      <a:lnTo>
                        <a:pt x="3" y="94"/>
                      </a:lnTo>
                      <a:lnTo>
                        <a:pt x="12" y="123"/>
                      </a:lnTo>
                      <a:lnTo>
                        <a:pt x="0" y="127"/>
                      </a:lnTo>
                      <a:lnTo>
                        <a:pt x="23" y="132"/>
                      </a:lnTo>
                      <a:lnTo>
                        <a:pt x="66" y="111"/>
                      </a:lnTo>
                      <a:lnTo>
                        <a:pt x="79" y="111"/>
                      </a:lnTo>
                      <a:lnTo>
                        <a:pt x="81" y="103"/>
                      </a:lnTo>
                      <a:lnTo>
                        <a:pt x="74" y="8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1" name="Freeform 403"/>
                <p:cNvSpPr>
                  <a:spLocks noChangeAspect="1"/>
                </p:cNvSpPr>
                <p:nvPr/>
              </p:nvSpPr>
              <p:spPr bwMode="auto">
                <a:xfrm>
                  <a:off x="2564" y="2269"/>
                  <a:ext cx="41" cy="101"/>
                </a:xfrm>
                <a:custGeom>
                  <a:avLst/>
                  <a:gdLst>
                    <a:gd name="T0" fmla="*/ 75 w 39"/>
                    <a:gd name="T1" fmla="*/ 38 h 104"/>
                    <a:gd name="T2" fmla="*/ 65 w 39"/>
                    <a:gd name="T3" fmla="*/ 17 h 104"/>
                    <a:gd name="T4" fmla="*/ 0 w 39"/>
                    <a:gd name="T5" fmla="*/ 0 h 104"/>
                    <a:gd name="T6" fmla="*/ 83 w 39"/>
                    <a:gd name="T7" fmla="*/ 3 h 104"/>
                    <a:gd name="T8" fmla="*/ 75 w 39"/>
                    <a:gd name="T9" fmla="*/ 14 h 104"/>
                    <a:gd name="T10" fmla="*/ 136 w 39"/>
                    <a:gd name="T11" fmla="*/ 17 h 104"/>
                    <a:gd name="T12" fmla="*/ 165 w 39"/>
                    <a:gd name="T13" fmla="*/ 22 h 104"/>
                    <a:gd name="T14" fmla="*/ 175 w 39"/>
                    <a:gd name="T15" fmla="*/ 43 h 104"/>
                    <a:gd name="T16" fmla="*/ 106 w 39"/>
                    <a:gd name="T17" fmla="*/ 43 h 104"/>
                    <a:gd name="T18" fmla="*/ 75 w 39"/>
                    <a:gd name="T19" fmla="*/ 38 h 104"/>
                    <a:gd name="T20" fmla="*/ 75 w 39"/>
                    <a:gd name="T21" fmla="*/ 38 h 104"/>
                    <a:gd name="T22" fmla="*/ 75 w 39"/>
                    <a:gd name="T23" fmla="*/ 38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04"/>
                    <a:gd name="T38" fmla="*/ 39 w 3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04">
                      <a:moveTo>
                        <a:pt x="17" y="87"/>
                      </a:moveTo>
                      <a:lnTo>
                        <a:pt x="14" y="42"/>
                      </a:lnTo>
                      <a:lnTo>
                        <a:pt x="0" y="0"/>
                      </a:lnTo>
                      <a:lnTo>
                        <a:pt x="19" y="3"/>
                      </a:lnTo>
                      <a:lnTo>
                        <a:pt x="17" y="14"/>
                      </a:lnTo>
                      <a:lnTo>
                        <a:pt x="29" y="28"/>
                      </a:lnTo>
                      <a:lnTo>
                        <a:pt x="35" y="54"/>
                      </a:lnTo>
                      <a:lnTo>
                        <a:pt x="38" y="102"/>
                      </a:lnTo>
                      <a:lnTo>
                        <a:pt x="24" y="103"/>
                      </a:lnTo>
                      <a:lnTo>
                        <a:pt x="17" y="8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2" name="Freeform 404"/>
                <p:cNvSpPr>
                  <a:spLocks noChangeAspect="1"/>
                </p:cNvSpPr>
                <p:nvPr/>
              </p:nvSpPr>
              <p:spPr bwMode="auto">
                <a:xfrm>
                  <a:off x="2618" y="2213"/>
                  <a:ext cx="218" cy="197"/>
                </a:xfrm>
                <a:custGeom>
                  <a:avLst/>
                  <a:gdLst>
                    <a:gd name="T0" fmla="*/ 319 w 215"/>
                    <a:gd name="T1" fmla="*/ 14 h 201"/>
                    <a:gd name="T2" fmla="*/ 305 w 215"/>
                    <a:gd name="T3" fmla="*/ 0 h 201"/>
                    <a:gd name="T4" fmla="*/ 297 w 215"/>
                    <a:gd name="T5" fmla="*/ 0 h 201"/>
                    <a:gd name="T6" fmla="*/ 269 w 215"/>
                    <a:gd name="T7" fmla="*/ 12 h 201"/>
                    <a:gd name="T8" fmla="*/ 217 w 215"/>
                    <a:gd name="T9" fmla="*/ 10 h 201"/>
                    <a:gd name="T10" fmla="*/ 184 w 215"/>
                    <a:gd name="T11" fmla="*/ 22 h 201"/>
                    <a:gd name="T12" fmla="*/ 142 w 215"/>
                    <a:gd name="T13" fmla="*/ 10 h 201"/>
                    <a:gd name="T14" fmla="*/ 114 w 215"/>
                    <a:gd name="T15" fmla="*/ 17 h 201"/>
                    <a:gd name="T16" fmla="*/ 87 w 215"/>
                    <a:gd name="T17" fmla="*/ 0 h 201"/>
                    <a:gd name="T18" fmla="*/ 69 w 215"/>
                    <a:gd name="T19" fmla="*/ 2 h 201"/>
                    <a:gd name="T20" fmla="*/ 21 w 215"/>
                    <a:gd name="T21" fmla="*/ 24 h 201"/>
                    <a:gd name="T22" fmla="*/ 17 w 215"/>
                    <a:gd name="T23" fmla="*/ 25 h 201"/>
                    <a:gd name="T24" fmla="*/ 17 w 215"/>
                    <a:gd name="T25" fmla="*/ 25 h 201"/>
                    <a:gd name="T26" fmla="*/ 22 w 215"/>
                    <a:gd name="T27" fmla="*/ 36 h 201"/>
                    <a:gd name="T28" fmla="*/ 3 w 215"/>
                    <a:gd name="T29" fmla="*/ 62 h 201"/>
                    <a:gd name="T30" fmla="*/ 0 w 215"/>
                    <a:gd name="T31" fmla="*/ 83 h 201"/>
                    <a:gd name="T32" fmla="*/ 25 w 215"/>
                    <a:gd name="T33" fmla="*/ 81 h 201"/>
                    <a:gd name="T34" fmla="*/ 74 w 215"/>
                    <a:gd name="T35" fmla="*/ 89 h 201"/>
                    <a:gd name="T36" fmla="*/ 82 w 215"/>
                    <a:gd name="T37" fmla="*/ 104 h 201"/>
                    <a:gd name="T38" fmla="*/ 91 w 215"/>
                    <a:gd name="T39" fmla="*/ 108 h 201"/>
                    <a:gd name="T40" fmla="*/ 168 w 215"/>
                    <a:gd name="T41" fmla="*/ 103 h 201"/>
                    <a:gd name="T42" fmla="*/ 195 w 215"/>
                    <a:gd name="T43" fmla="*/ 75 h 201"/>
                    <a:gd name="T44" fmla="*/ 219 w 215"/>
                    <a:gd name="T45" fmla="*/ 75 h 201"/>
                    <a:gd name="T46" fmla="*/ 234 w 215"/>
                    <a:gd name="T47" fmla="*/ 81 h 201"/>
                    <a:gd name="T48" fmla="*/ 247 w 215"/>
                    <a:gd name="T49" fmla="*/ 78 h 201"/>
                    <a:gd name="T50" fmla="*/ 269 w 215"/>
                    <a:gd name="T51" fmla="*/ 62 h 201"/>
                    <a:gd name="T52" fmla="*/ 287 w 215"/>
                    <a:gd name="T53" fmla="*/ 57 h 201"/>
                    <a:gd name="T54" fmla="*/ 300 w 215"/>
                    <a:gd name="T55" fmla="*/ 30 h 201"/>
                    <a:gd name="T56" fmla="*/ 325 w 215"/>
                    <a:gd name="T57" fmla="*/ 25 h 201"/>
                    <a:gd name="T58" fmla="*/ 319 w 215"/>
                    <a:gd name="T59" fmla="*/ 25 h 201"/>
                    <a:gd name="T60" fmla="*/ 319 w 215"/>
                    <a:gd name="T61" fmla="*/ 14 h 201"/>
                    <a:gd name="T62" fmla="*/ 319 w 215"/>
                    <a:gd name="T63" fmla="*/ 14 h 201"/>
                    <a:gd name="T64" fmla="*/ 319 w 215"/>
                    <a:gd name="T65" fmla="*/ 14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201"/>
                    <a:gd name="T101" fmla="*/ 215 w 215"/>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201">
                      <a:moveTo>
                        <a:pt x="209" y="14"/>
                      </a:moveTo>
                      <a:lnTo>
                        <a:pt x="199" y="0"/>
                      </a:lnTo>
                      <a:lnTo>
                        <a:pt x="193" y="0"/>
                      </a:lnTo>
                      <a:lnTo>
                        <a:pt x="175" y="12"/>
                      </a:lnTo>
                      <a:lnTo>
                        <a:pt x="143" y="10"/>
                      </a:lnTo>
                      <a:lnTo>
                        <a:pt x="121" y="22"/>
                      </a:lnTo>
                      <a:lnTo>
                        <a:pt x="94" y="10"/>
                      </a:lnTo>
                      <a:lnTo>
                        <a:pt x="80" y="17"/>
                      </a:lnTo>
                      <a:lnTo>
                        <a:pt x="56" y="0"/>
                      </a:lnTo>
                      <a:lnTo>
                        <a:pt x="38" y="2"/>
                      </a:lnTo>
                      <a:lnTo>
                        <a:pt x="21" y="24"/>
                      </a:lnTo>
                      <a:lnTo>
                        <a:pt x="17" y="43"/>
                      </a:lnTo>
                      <a:lnTo>
                        <a:pt x="22" y="67"/>
                      </a:lnTo>
                      <a:lnTo>
                        <a:pt x="3" y="111"/>
                      </a:lnTo>
                      <a:lnTo>
                        <a:pt x="0" y="156"/>
                      </a:lnTo>
                      <a:lnTo>
                        <a:pt x="25" y="152"/>
                      </a:lnTo>
                      <a:lnTo>
                        <a:pt x="43" y="164"/>
                      </a:lnTo>
                      <a:lnTo>
                        <a:pt x="51" y="192"/>
                      </a:lnTo>
                      <a:lnTo>
                        <a:pt x="60" y="200"/>
                      </a:lnTo>
                      <a:lnTo>
                        <a:pt x="107" y="190"/>
                      </a:lnTo>
                      <a:lnTo>
                        <a:pt x="128" y="144"/>
                      </a:lnTo>
                      <a:lnTo>
                        <a:pt x="144" y="143"/>
                      </a:lnTo>
                      <a:lnTo>
                        <a:pt x="154" y="152"/>
                      </a:lnTo>
                      <a:lnTo>
                        <a:pt x="163" y="148"/>
                      </a:lnTo>
                      <a:lnTo>
                        <a:pt x="175" y="111"/>
                      </a:lnTo>
                      <a:lnTo>
                        <a:pt x="185" y="102"/>
                      </a:lnTo>
                      <a:lnTo>
                        <a:pt x="195" y="61"/>
                      </a:lnTo>
                      <a:lnTo>
                        <a:pt x="214" y="42"/>
                      </a:lnTo>
                      <a:lnTo>
                        <a:pt x="209" y="27"/>
                      </a:lnTo>
                      <a:lnTo>
                        <a:pt x="209" y="1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3" name="Freeform 405"/>
                <p:cNvSpPr>
                  <a:spLocks noChangeAspect="1"/>
                </p:cNvSpPr>
                <p:nvPr/>
              </p:nvSpPr>
              <p:spPr bwMode="auto">
                <a:xfrm>
                  <a:off x="2583" y="2244"/>
                  <a:ext cx="56" cy="125"/>
                </a:xfrm>
                <a:custGeom>
                  <a:avLst/>
                  <a:gdLst>
                    <a:gd name="T0" fmla="*/ 18 w 57"/>
                    <a:gd name="T1" fmla="*/ 40 h 128"/>
                    <a:gd name="T2" fmla="*/ 12 w 57"/>
                    <a:gd name="T3" fmla="*/ 22 h 128"/>
                    <a:gd name="T4" fmla="*/ 0 w 57"/>
                    <a:gd name="T5" fmla="*/ 21 h 128"/>
                    <a:gd name="T6" fmla="*/ 2 w 57"/>
                    <a:gd name="T7" fmla="*/ 21 h 128"/>
                    <a:gd name="T8" fmla="*/ 13 w 57"/>
                    <a:gd name="T9" fmla="*/ 18 h 128"/>
                    <a:gd name="T10" fmla="*/ 22 w 57"/>
                    <a:gd name="T11" fmla="*/ 19 h 128"/>
                    <a:gd name="T12" fmla="*/ 28 w 57"/>
                    <a:gd name="T13" fmla="*/ 9 h 128"/>
                    <a:gd name="T14" fmla="*/ 28 w 57"/>
                    <a:gd name="T15" fmla="*/ 1 h 128"/>
                    <a:gd name="T16" fmla="*/ 28 w 57"/>
                    <a:gd name="T17" fmla="*/ 0 h 128"/>
                    <a:gd name="T18" fmla="*/ 28 w 57"/>
                    <a:gd name="T19" fmla="*/ 12 h 128"/>
                    <a:gd name="T20" fmla="*/ 28 w 57"/>
                    <a:gd name="T21" fmla="*/ 21 h 128"/>
                    <a:gd name="T22" fmla="*/ 28 w 57"/>
                    <a:gd name="T23" fmla="*/ 41 h 128"/>
                    <a:gd name="T24" fmla="*/ 28 w 57"/>
                    <a:gd name="T25" fmla="*/ 60 h 128"/>
                    <a:gd name="T26" fmla="*/ 21 w 57"/>
                    <a:gd name="T27" fmla="*/ 61 h 128"/>
                    <a:gd name="T28" fmla="*/ 18 w 57"/>
                    <a:gd name="T29" fmla="*/ 40 h 128"/>
                    <a:gd name="T30" fmla="*/ 18 w 57"/>
                    <a:gd name="T31" fmla="*/ 40 h 128"/>
                    <a:gd name="T32" fmla="*/ 18 w 57"/>
                    <a:gd name="T33" fmla="*/ 40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128"/>
                    <a:gd name="T53" fmla="*/ 57 w 5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128">
                      <a:moveTo>
                        <a:pt x="18" y="79"/>
                      </a:moveTo>
                      <a:lnTo>
                        <a:pt x="12" y="53"/>
                      </a:lnTo>
                      <a:lnTo>
                        <a:pt x="0" y="39"/>
                      </a:lnTo>
                      <a:lnTo>
                        <a:pt x="2" y="28"/>
                      </a:lnTo>
                      <a:lnTo>
                        <a:pt x="13" y="18"/>
                      </a:lnTo>
                      <a:lnTo>
                        <a:pt x="22" y="19"/>
                      </a:lnTo>
                      <a:lnTo>
                        <a:pt x="30" y="9"/>
                      </a:lnTo>
                      <a:lnTo>
                        <a:pt x="34" y="1"/>
                      </a:lnTo>
                      <a:lnTo>
                        <a:pt x="46" y="0"/>
                      </a:lnTo>
                      <a:lnTo>
                        <a:pt x="51" y="12"/>
                      </a:lnTo>
                      <a:lnTo>
                        <a:pt x="56" y="36"/>
                      </a:lnTo>
                      <a:lnTo>
                        <a:pt x="37" y="80"/>
                      </a:lnTo>
                      <a:lnTo>
                        <a:pt x="34" y="125"/>
                      </a:lnTo>
                      <a:lnTo>
                        <a:pt x="21" y="127"/>
                      </a:lnTo>
                      <a:lnTo>
                        <a:pt x="18" y="7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4" name="Freeform 406"/>
                <p:cNvSpPr>
                  <a:spLocks noChangeAspect="1"/>
                </p:cNvSpPr>
                <p:nvPr/>
              </p:nvSpPr>
              <p:spPr bwMode="auto">
                <a:xfrm>
                  <a:off x="2411" y="2278"/>
                  <a:ext cx="113" cy="129"/>
                </a:xfrm>
                <a:custGeom>
                  <a:avLst/>
                  <a:gdLst>
                    <a:gd name="T0" fmla="*/ 182 w 111"/>
                    <a:gd name="T1" fmla="*/ 58 h 132"/>
                    <a:gd name="T2" fmla="*/ 169 w 111"/>
                    <a:gd name="T3" fmla="*/ 44 h 132"/>
                    <a:gd name="T4" fmla="*/ 188 w 111"/>
                    <a:gd name="T5" fmla="*/ 22 h 132"/>
                    <a:gd name="T6" fmla="*/ 184 w 111"/>
                    <a:gd name="T7" fmla="*/ 21 h 132"/>
                    <a:gd name="T8" fmla="*/ 158 w 111"/>
                    <a:gd name="T9" fmla="*/ 14 h 132"/>
                    <a:gd name="T10" fmla="*/ 112 w 111"/>
                    <a:gd name="T11" fmla="*/ 17 h 132"/>
                    <a:gd name="T12" fmla="*/ 96 w 111"/>
                    <a:gd name="T13" fmla="*/ 6 h 132"/>
                    <a:gd name="T14" fmla="*/ 76 w 111"/>
                    <a:gd name="T15" fmla="*/ 8 h 132"/>
                    <a:gd name="T16" fmla="*/ 69 w 111"/>
                    <a:gd name="T17" fmla="*/ 0 h 132"/>
                    <a:gd name="T18" fmla="*/ 23 w 111"/>
                    <a:gd name="T19" fmla="*/ 10 h 132"/>
                    <a:gd name="T20" fmla="*/ 14 w 111"/>
                    <a:gd name="T21" fmla="*/ 5 h 132"/>
                    <a:gd name="T22" fmla="*/ 10 w 111"/>
                    <a:gd name="T23" fmla="*/ 10 h 132"/>
                    <a:gd name="T24" fmla="*/ 6 w 111"/>
                    <a:gd name="T25" fmla="*/ 21 h 132"/>
                    <a:gd name="T26" fmla="*/ 14 w 111"/>
                    <a:gd name="T27" fmla="*/ 22 h 132"/>
                    <a:gd name="T28" fmla="*/ 4 w 111"/>
                    <a:gd name="T29" fmla="*/ 22 h 132"/>
                    <a:gd name="T30" fmla="*/ 6 w 111"/>
                    <a:gd name="T31" fmla="*/ 29 h 132"/>
                    <a:gd name="T32" fmla="*/ 0 w 111"/>
                    <a:gd name="T33" fmla="*/ 35 h 132"/>
                    <a:gd name="T34" fmla="*/ 1 w 111"/>
                    <a:gd name="T35" fmla="*/ 46 h 132"/>
                    <a:gd name="T36" fmla="*/ 18 w 111"/>
                    <a:gd name="T37" fmla="*/ 53 h 132"/>
                    <a:gd name="T38" fmla="*/ 15 w 111"/>
                    <a:gd name="T39" fmla="*/ 64 h 132"/>
                    <a:gd name="T40" fmla="*/ 77 w 111"/>
                    <a:gd name="T41" fmla="*/ 59 h 132"/>
                    <a:gd name="T42" fmla="*/ 126 w 111"/>
                    <a:gd name="T43" fmla="*/ 57 h 132"/>
                    <a:gd name="T44" fmla="*/ 164 w 111"/>
                    <a:gd name="T45" fmla="*/ 59 h 132"/>
                    <a:gd name="T46" fmla="*/ 182 w 111"/>
                    <a:gd name="T47" fmla="*/ 58 h 132"/>
                    <a:gd name="T48" fmla="*/ 182 w 111"/>
                    <a:gd name="T49" fmla="*/ 58 h 132"/>
                    <a:gd name="T50" fmla="*/ 182 w 111"/>
                    <a:gd name="T51" fmla="*/ 58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32"/>
                    <a:gd name="T80" fmla="*/ 111 w 111"/>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32">
                      <a:moveTo>
                        <a:pt x="106" y="114"/>
                      </a:moveTo>
                      <a:lnTo>
                        <a:pt x="97" y="85"/>
                      </a:lnTo>
                      <a:lnTo>
                        <a:pt x="110" y="50"/>
                      </a:lnTo>
                      <a:lnTo>
                        <a:pt x="107" y="23"/>
                      </a:lnTo>
                      <a:lnTo>
                        <a:pt x="90" y="14"/>
                      </a:lnTo>
                      <a:lnTo>
                        <a:pt x="67" y="17"/>
                      </a:lnTo>
                      <a:lnTo>
                        <a:pt x="59" y="6"/>
                      </a:lnTo>
                      <a:lnTo>
                        <a:pt x="45" y="8"/>
                      </a:lnTo>
                      <a:lnTo>
                        <a:pt x="38" y="0"/>
                      </a:lnTo>
                      <a:lnTo>
                        <a:pt x="23" y="10"/>
                      </a:lnTo>
                      <a:lnTo>
                        <a:pt x="14" y="5"/>
                      </a:lnTo>
                      <a:lnTo>
                        <a:pt x="10" y="10"/>
                      </a:lnTo>
                      <a:lnTo>
                        <a:pt x="6" y="21"/>
                      </a:lnTo>
                      <a:lnTo>
                        <a:pt x="14" y="43"/>
                      </a:lnTo>
                      <a:lnTo>
                        <a:pt x="4" y="50"/>
                      </a:lnTo>
                      <a:lnTo>
                        <a:pt x="6" y="60"/>
                      </a:lnTo>
                      <a:lnTo>
                        <a:pt x="0" y="66"/>
                      </a:lnTo>
                      <a:lnTo>
                        <a:pt x="1" y="88"/>
                      </a:lnTo>
                      <a:lnTo>
                        <a:pt x="18" y="103"/>
                      </a:lnTo>
                      <a:lnTo>
                        <a:pt x="15" y="131"/>
                      </a:lnTo>
                      <a:lnTo>
                        <a:pt x="46" y="118"/>
                      </a:lnTo>
                      <a:lnTo>
                        <a:pt x="74" y="113"/>
                      </a:lnTo>
                      <a:lnTo>
                        <a:pt x="94" y="118"/>
                      </a:lnTo>
                      <a:lnTo>
                        <a:pt x="106" y="11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5" name="Freeform 407"/>
                <p:cNvSpPr>
                  <a:spLocks noChangeAspect="1"/>
                </p:cNvSpPr>
                <p:nvPr/>
              </p:nvSpPr>
              <p:spPr bwMode="auto">
                <a:xfrm>
                  <a:off x="2354" y="2322"/>
                  <a:ext cx="77" cy="85"/>
                </a:xfrm>
                <a:custGeom>
                  <a:avLst/>
                  <a:gdLst>
                    <a:gd name="T0" fmla="*/ 88 w 76"/>
                    <a:gd name="T1" fmla="*/ 20 h 86"/>
                    <a:gd name="T2" fmla="*/ 89 w 76"/>
                    <a:gd name="T3" fmla="*/ 42 h 86"/>
                    <a:gd name="T4" fmla="*/ 106 w 76"/>
                    <a:gd name="T5" fmla="*/ 43 h 86"/>
                    <a:gd name="T6" fmla="*/ 103 w 76"/>
                    <a:gd name="T7" fmla="*/ 54 h 86"/>
                    <a:gd name="T8" fmla="*/ 89 w 76"/>
                    <a:gd name="T9" fmla="*/ 52 h 86"/>
                    <a:gd name="T10" fmla="*/ 0 w 76"/>
                    <a:gd name="T11" fmla="*/ 32 h 86"/>
                    <a:gd name="T12" fmla="*/ 3 w 76"/>
                    <a:gd name="T13" fmla="*/ 31 h 86"/>
                    <a:gd name="T14" fmla="*/ 22 w 76"/>
                    <a:gd name="T15" fmla="*/ 2 h 86"/>
                    <a:gd name="T16" fmla="*/ 34 w 76"/>
                    <a:gd name="T17" fmla="*/ 0 h 86"/>
                    <a:gd name="T18" fmla="*/ 76 w 76"/>
                    <a:gd name="T19" fmla="*/ 26 h 86"/>
                    <a:gd name="T20" fmla="*/ 88 w 76"/>
                    <a:gd name="T21" fmla="*/ 20 h 86"/>
                    <a:gd name="T22" fmla="*/ 88 w 76"/>
                    <a:gd name="T23" fmla="*/ 20 h 86"/>
                    <a:gd name="T24" fmla="*/ 88 w 76"/>
                    <a:gd name="T25" fmla="*/ 2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86"/>
                    <a:gd name="T41" fmla="*/ 76 w 7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86">
                      <a:moveTo>
                        <a:pt x="57" y="20"/>
                      </a:moveTo>
                      <a:lnTo>
                        <a:pt x="58" y="42"/>
                      </a:lnTo>
                      <a:lnTo>
                        <a:pt x="75" y="57"/>
                      </a:lnTo>
                      <a:lnTo>
                        <a:pt x="72" y="85"/>
                      </a:lnTo>
                      <a:lnTo>
                        <a:pt x="58" y="83"/>
                      </a:lnTo>
                      <a:lnTo>
                        <a:pt x="0" y="32"/>
                      </a:lnTo>
                      <a:lnTo>
                        <a:pt x="3" y="31"/>
                      </a:lnTo>
                      <a:lnTo>
                        <a:pt x="22" y="2"/>
                      </a:lnTo>
                      <a:lnTo>
                        <a:pt x="34" y="0"/>
                      </a:lnTo>
                      <a:lnTo>
                        <a:pt x="45" y="26"/>
                      </a:lnTo>
                      <a:lnTo>
                        <a:pt x="57"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6" name="Freeform 408"/>
                <p:cNvSpPr>
                  <a:spLocks noChangeAspect="1"/>
                </p:cNvSpPr>
                <p:nvPr/>
              </p:nvSpPr>
              <p:spPr bwMode="auto">
                <a:xfrm>
                  <a:off x="3344" y="2235"/>
                  <a:ext cx="31" cy="39"/>
                </a:xfrm>
                <a:custGeom>
                  <a:avLst/>
                  <a:gdLst>
                    <a:gd name="T0" fmla="*/ 200 w 29"/>
                    <a:gd name="T1" fmla="*/ 27 h 39"/>
                    <a:gd name="T2" fmla="*/ 144 w 29"/>
                    <a:gd name="T3" fmla="*/ 22 h 39"/>
                    <a:gd name="T4" fmla="*/ 215 w 29"/>
                    <a:gd name="T5" fmla="*/ 17 h 39"/>
                    <a:gd name="T6" fmla="*/ 200 w 29"/>
                    <a:gd name="T7" fmla="*/ 5 h 39"/>
                    <a:gd name="T8" fmla="*/ 144 w 29"/>
                    <a:gd name="T9" fmla="*/ 0 h 39"/>
                    <a:gd name="T10" fmla="*/ 144 w 29"/>
                    <a:gd name="T11" fmla="*/ 1 h 39"/>
                    <a:gd name="T12" fmla="*/ 7 w 29"/>
                    <a:gd name="T13" fmla="*/ 9 h 39"/>
                    <a:gd name="T14" fmla="*/ 0 w 29"/>
                    <a:gd name="T15" fmla="*/ 30 h 39"/>
                    <a:gd name="T16" fmla="*/ 2 w 29"/>
                    <a:gd name="T17" fmla="*/ 37 h 39"/>
                    <a:gd name="T18" fmla="*/ 154 w 29"/>
                    <a:gd name="T19" fmla="*/ 37 h 39"/>
                    <a:gd name="T20" fmla="*/ 154 w 29"/>
                    <a:gd name="T21" fmla="*/ 38 h 39"/>
                    <a:gd name="T22" fmla="*/ 200 w 29"/>
                    <a:gd name="T23" fmla="*/ 27 h 39"/>
                    <a:gd name="T24" fmla="*/ 200 w 29"/>
                    <a:gd name="T25" fmla="*/ 27 h 39"/>
                    <a:gd name="T26" fmla="*/ 200 w 29"/>
                    <a:gd name="T27" fmla="*/ 27 h 39"/>
                    <a:gd name="T28" fmla="*/ 200 w 29"/>
                    <a:gd name="T29" fmla="*/ 2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9"/>
                    <a:gd name="T47" fmla="*/ 29 w 2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9">
                      <a:moveTo>
                        <a:pt x="25" y="27"/>
                      </a:moveTo>
                      <a:lnTo>
                        <a:pt x="19" y="22"/>
                      </a:lnTo>
                      <a:lnTo>
                        <a:pt x="28" y="17"/>
                      </a:lnTo>
                      <a:lnTo>
                        <a:pt x="25" y="5"/>
                      </a:lnTo>
                      <a:lnTo>
                        <a:pt x="19" y="0"/>
                      </a:lnTo>
                      <a:lnTo>
                        <a:pt x="19" y="1"/>
                      </a:lnTo>
                      <a:lnTo>
                        <a:pt x="7" y="9"/>
                      </a:lnTo>
                      <a:lnTo>
                        <a:pt x="0" y="30"/>
                      </a:lnTo>
                      <a:lnTo>
                        <a:pt x="2" y="37"/>
                      </a:lnTo>
                      <a:lnTo>
                        <a:pt x="20" y="37"/>
                      </a:lnTo>
                      <a:lnTo>
                        <a:pt x="20" y="38"/>
                      </a:lnTo>
                      <a:lnTo>
                        <a:pt x="25"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7" name="Freeform 409"/>
                <p:cNvSpPr>
                  <a:spLocks noChangeAspect="1"/>
                </p:cNvSpPr>
                <p:nvPr/>
              </p:nvSpPr>
              <p:spPr bwMode="auto">
                <a:xfrm>
                  <a:off x="3332" y="2252"/>
                  <a:ext cx="186" cy="277"/>
                </a:xfrm>
                <a:custGeom>
                  <a:avLst/>
                  <a:gdLst>
                    <a:gd name="T0" fmla="*/ 16 w 183"/>
                    <a:gd name="T1" fmla="*/ 104 h 281"/>
                    <a:gd name="T2" fmla="*/ 0 w 183"/>
                    <a:gd name="T3" fmla="*/ 124 h 281"/>
                    <a:gd name="T4" fmla="*/ 0 w 183"/>
                    <a:gd name="T5" fmla="*/ 167 h 281"/>
                    <a:gd name="T6" fmla="*/ 10 w 183"/>
                    <a:gd name="T7" fmla="*/ 178 h 281"/>
                    <a:gd name="T8" fmla="*/ 11 w 183"/>
                    <a:gd name="T9" fmla="*/ 178 h 281"/>
                    <a:gd name="T10" fmla="*/ 72 w 183"/>
                    <a:gd name="T11" fmla="*/ 155 h 281"/>
                    <a:gd name="T12" fmla="*/ 159 w 183"/>
                    <a:gd name="T13" fmla="*/ 125 h 281"/>
                    <a:gd name="T14" fmla="*/ 198 w 183"/>
                    <a:gd name="T15" fmla="*/ 102 h 281"/>
                    <a:gd name="T16" fmla="*/ 238 w 183"/>
                    <a:gd name="T17" fmla="*/ 85 h 281"/>
                    <a:gd name="T18" fmla="*/ 298 w 183"/>
                    <a:gd name="T19" fmla="*/ 31 h 281"/>
                    <a:gd name="T20" fmla="*/ 300 w 183"/>
                    <a:gd name="T21" fmla="*/ 4 h 281"/>
                    <a:gd name="T22" fmla="*/ 281 w 183"/>
                    <a:gd name="T23" fmla="*/ 0 h 281"/>
                    <a:gd name="T24" fmla="*/ 271 w 183"/>
                    <a:gd name="T25" fmla="*/ 9 h 281"/>
                    <a:gd name="T26" fmla="*/ 236 w 183"/>
                    <a:gd name="T27" fmla="*/ 16 h 281"/>
                    <a:gd name="T28" fmla="*/ 189 w 183"/>
                    <a:gd name="T29" fmla="*/ 17 h 281"/>
                    <a:gd name="T30" fmla="*/ 104 w 183"/>
                    <a:gd name="T31" fmla="*/ 32 h 281"/>
                    <a:gd name="T32" fmla="*/ 88 w 183"/>
                    <a:gd name="T33" fmla="*/ 31 h 281"/>
                    <a:gd name="T34" fmla="*/ 69 w 183"/>
                    <a:gd name="T35" fmla="*/ 10 h 281"/>
                    <a:gd name="T36" fmla="*/ 69 w 183"/>
                    <a:gd name="T37" fmla="*/ 10 h 281"/>
                    <a:gd name="T38" fmla="*/ 64 w 183"/>
                    <a:gd name="T39" fmla="*/ 21 h 281"/>
                    <a:gd name="T40" fmla="*/ 64 w 183"/>
                    <a:gd name="T41" fmla="*/ 32 h 281"/>
                    <a:gd name="T42" fmla="*/ 85 w 183"/>
                    <a:gd name="T43" fmla="*/ 35 h 281"/>
                    <a:gd name="T44" fmla="*/ 183 w 183"/>
                    <a:gd name="T45" fmla="*/ 50 h 281"/>
                    <a:gd name="T46" fmla="*/ 205 w 183"/>
                    <a:gd name="T47" fmla="*/ 50 h 281"/>
                    <a:gd name="T48" fmla="*/ 122 w 183"/>
                    <a:gd name="T49" fmla="*/ 93 h 281"/>
                    <a:gd name="T50" fmla="*/ 81 w 183"/>
                    <a:gd name="T51" fmla="*/ 94 h 281"/>
                    <a:gd name="T52" fmla="*/ 16 w 183"/>
                    <a:gd name="T53" fmla="*/ 104 h 281"/>
                    <a:gd name="T54" fmla="*/ 16 w 183"/>
                    <a:gd name="T55" fmla="*/ 104 h 281"/>
                    <a:gd name="T56" fmla="*/ 16 w 183"/>
                    <a:gd name="T57" fmla="*/ 104 h 281"/>
                    <a:gd name="T58" fmla="*/ 16 w 183"/>
                    <a:gd name="T59" fmla="*/ 104 h 2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281"/>
                    <a:gd name="T92" fmla="*/ 183 w 183"/>
                    <a:gd name="T93" fmla="*/ 281 h 2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281">
                      <a:moveTo>
                        <a:pt x="16" y="166"/>
                      </a:moveTo>
                      <a:lnTo>
                        <a:pt x="0" y="192"/>
                      </a:lnTo>
                      <a:lnTo>
                        <a:pt x="0" y="261"/>
                      </a:lnTo>
                      <a:lnTo>
                        <a:pt x="10" y="280"/>
                      </a:lnTo>
                      <a:lnTo>
                        <a:pt x="11" y="280"/>
                      </a:lnTo>
                      <a:lnTo>
                        <a:pt x="41" y="238"/>
                      </a:lnTo>
                      <a:lnTo>
                        <a:pt x="95" y="193"/>
                      </a:lnTo>
                      <a:lnTo>
                        <a:pt x="121" y="161"/>
                      </a:lnTo>
                      <a:lnTo>
                        <a:pt x="144" y="128"/>
                      </a:lnTo>
                      <a:lnTo>
                        <a:pt x="181" y="31"/>
                      </a:lnTo>
                      <a:lnTo>
                        <a:pt x="182" y="4"/>
                      </a:lnTo>
                      <a:lnTo>
                        <a:pt x="171" y="0"/>
                      </a:lnTo>
                      <a:lnTo>
                        <a:pt x="164" y="9"/>
                      </a:lnTo>
                      <a:lnTo>
                        <a:pt x="143" y="16"/>
                      </a:lnTo>
                      <a:lnTo>
                        <a:pt x="115" y="17"/>
                      </a:lnTo>
                      <a:lnTo>
                        <a:pt x="67" y="32"/>
                      </a:lnTo>
                      <a:lnTo>
                        <a:pt x="57" y="31"/>
                      </a:lnTo>
                      <a:lnTo>
                        <a:pt x="38" y="10"/>
                      </a:lnTo>
                      <a:lnTo>
                        <a:pt x="33" y="21"/>
                      </a:lnTo>
                      <a:lnTo>
                        <a:pt x="33" y="32"/>
                      </a:lnTo>
                      <a:lnTo>
                        <a:pt x="54" y="58"/>
                      </a:lnTo>
                      <a:lnTo>
                        <a:pt x="111" y="81"/>
                      </a:lnTo>
                      <a:lnTo>
                        <a:pt x="126" y="81"/>
                      </a:lnTo>
                      <a:lnTo>
                        <a:pt x="76" y="143"/>
                      </a:lnTo>
                      <a:lnTo>
                        <a:pt x="50" y="146"/>
                      </a:lnTo>
                      <a:lnTo>
                        <a:pt x="16" y="16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8" name="Freeform 410"/>
                <p:cNvSpPr>
                  <a:spLocks noChangeAspect="1"/>
                </p:cNvSpPr>
                <p:nvPr/>
              </p:nvSpPr>
              <p:spPr bwMode="auto">
                <a:xfrm>
                  <a:off x="2322" y="2291"/>
                  <a:ext cx="54" cy="64"/>
                </a:xfrm>
                <a:custGeom>
                  <a:avLst/>
                  <a:gdLst>
                    <a:gd name="T0" fmla="*/ 0 w 54"/>
                    <a:gd name="T1" fmla="*/ 17 h 65"/>
                    <a:gd name="T2" fmla="*/ 4 w 54"/>
                    <a:gd name="T3" fmla="*/ 32 h 65"/>
                    <a:gd name="T4" fmla="*/ 31 w 54"/>
                    <a:gd name="T5" fmla="*/ 33 h 65"/>
                    <a:gd name="T6" fmla="*/ 34 w 54"/>
                    <a:gd name="T7" fmla="*/ 32 h 65"/>
                    <a:gd name="T8" fmla="*/ 53 w 54"/>
                    <a:gd name="T9" fmla="*/ 32 h 65"/>
                    <a:gd name="T10" fmla="*/ 48 w 54"/>
                    <a:gd name="T11" fmla="*/ 32 h 65"/>
                    <a:gd name="T12" fmla="*/ 51 w 54"/>
                    <a:gd name="T13" fmla="*/ 23 h 65"/>
                    <a:gd name="T14" fmla="*/ 34 w 54"/>
                    <a:gd name="T15" fmla="*/ 0 h 65"/>
                    <a:gd name="T16" fmla="*/ 17 w 54"/>
                    <a:gd name="T17" fmla="*/ 1 h 65"/>
                    <a:gd name="T18" fmla="*/ 0 w 54"/>
                    <a:gd name="T19" fmla="*/ 17 h 65"/>
                    <a:gd name="T20" fmla="*/ 0 w 54"/>
                    <a:gd name="T21" fmla="*/ 17 h 65"/>
                    <a:gd name="T22" fmla="*/ 0 w 54"/>
                    <a:gd name="T23" fmla="*/ 17 h 65"/>
                    <a:gd name="T24" fmla="*/ 0 w 54"/>
                    <a:gd name="T25" fmla="*/ 1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65"/>
                    <a:gd name="T41" fmla="*/ 54 w 54"/>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65">
                      <a:moveTo>
                        <a:pt x="0" y="17"/>
                      </a:moveTo>
                      <a:lnTo>
                        <a:pt x="4" y="46"/>
                      </a:lnTo>
                      <a:lnTo>
                        <a:pt x="31" y="64"/>
                      </a:lnTo>
                      <a:lnTo>
                        <a:pt x="34" y="63"/>
                      </a:lnTo>
                      <a:lnTo>
                        <a:pt x="53" y="34"/>
                      </a:lnTo>
                      <a:lnTo>
                        <a:pt x="48" y="34"/>
                      </a:lnTo>
                      <a:lnTo>
                        <a:pt x="51" y="23"/>
                      </a:lnTo>
                      <a:lnTo>
                        <a:pt x="34" y="0"/>
                      </a:lnTo>
                      <a:lnTo>
                        <a:pt x="17" y="1"/>
                      </a:lnTo>
                      <a:lnTo>
                        <a:pt x="0" y="1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19" name="Freeform 411"/>
                <p:cNvSpPr>
                  <a:spLocks noChangeAspect="1"/>
                </p:cNvSpPr>
                <p:nvPr/>
              </p:nvSpPr>
              <p:spPr bwMode="auto">
                <a:xfrm>
                  <a:off x="3111" y="2545"/>
                  <a:ext cx="31" cy="42"/>
                </a:xfrm>
                <a:custGeom>
                  <a:avLst/>
                  <a:gdLst>
                    <a:gd name="T0" fmla="*/ 0 w 30"/>
                    <a:gd name="T1" fmla="*/ 8 h 44"/>
                    <a:gd name="T2" fmla="*/ 73 w 30"/>
                    <a:gd name="T3" fmla="*/ 0 h 44"/>
                    <a:gd name="T4" fmla="*/ 75 w 30"/>
                    <a:gd name="T5" fmla="*/ 11 h 44"/>
                    <a:gd name="T6" fmla="*/ 10 w 30"/>
                    <a:gd name="T7" fmla="*/ 11 h 44"/>
                    <a:gd name="T8" fmla="*/ 8 w 30"/>
                    <a:gd name="T9" fmla="*/ 11 h 44"/>
                    <a:gd name="T10" fmla="*/ 3 w 30"/>
                    <a:gd name="T11" fmla="*/ 11 h 44"/>
                    <a:gd name="T12" fmla="*/ 0 w 30"/>
                    <a:gd name="T13" fmla="*/ 8 h 44"/>
                    <a:gd name="T14" fmla="*/ 0 w 30"/>
                    <a:gd name="T15" fmla="*/ 8 h 44"/>
                    <a:gd name="T16" fmla="*/ 0 w 30"/>
                    <a:gd name="T17" fmla="*/ 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4"/>
                    <a:gd name="T29" fmla="*/ 30 w 3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4">
                      <a:moveTo>
                        <a:pt x="0" y="8"/>
                      </a:moveTo>
                      <a:lnTo>
                        <a:pt x="28" y="0"/>
                      </a:lnTo>
                      <a:lnTo>
                        <a:pt x="29" y="20"/>
                      </a:lnTo>
                      <a:lnTo>
                        <a:pt x="10" y="43"/>
                      </a:lnTo>
                      <a:lnTo>
                        <a:pt x="8" y="43"/>
                      </a:lnTo>
                      <a:lnTo>
                        <a:pt x="3" y="2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20" name="Freeform 412"/>
                <p:cNvSpPr>
                  <a:spLocks noChangeAspect="1"/>
                </p:cNvSpPr>
                <p:nvPr/>
              </p:nvSpPr>
              <p:spPr bwMode="auto">
                <a:xfrm>
                  <a:off x="3110" y="2518"/>
                  <a:ext cx="35" cy="36"/>
                </a:xfrm>
                <a:custGeom>
                  <a:avLst/>
                  <a:gdLst>
                    <a:gd name="T0" fmla="*/ 29 w 35"/>
                    <a:gd name="T1" fmla="*/ 27 h 36"/>
                    <a:gd name="T2" fmla="*/ 1 w 35"/>
                    <a:gd name="T3" fmla="*/ 35 h 36"/>
                    <a:gd name="T4" fmla="*/ 0 w 35"/>
                    <a:gd name="T5" fmla="*/ 27 h 36"/>
                    <a:gd name="T6" fmla="*/ 11 w 35"/>
                    <a:gd name="T7" fmla="*/ 4 h 36"/>
                    <a:gd name="T8" fmla="*/ 26 w 35"/>
                    <a:gd name="T9" fmla="*/ 0 h 36"/>
                    <a:gd name="T10" fmla="*/ 26 w 35"/>
                    <a:gd name="T11" fmla="*/ 0 h 36"/>
                    <a:gd name="T12" fmla="*/ 34 w 35"/>
                    <a:gd name="T13" fmla="*/ 16 h 36"/>
                    <a:gd name="T14" fmla="*/ 29 w 35"/>
                    <a:gd name="T15" fmla="*/ 27 h 36"/>
                    <a:gd name="T16" fmla="*/ 29 w 35"/>
                    <a:gd name="T17" fmla="*/ 27 h 36"/>
                    <a:gd name="T18" fmla="*/ 29 w 35"/>
                    <a:gd name="T19" fmla="*/ 2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6"/>
                    <a:gd name="T32" fmla="*/ 35 w 3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6">
                      <a:moveTo>
                        <a:pt x="29" y="27"/>
                      </a:moveTo>
                      <a:lnTo>
                        <a:pt x="1" y="35"/>
                      </a:lnTo>
                      <a:lnTo>
                        <a:pt x="0" y="27"/>
                      </a:lnTo>
                      <a:lnTo>
                        <a:pt x="11" y="4"/>
                      </a:lnTo>
                      <a:lnTo>
                        <a:pt x="26" y="0"/>
                      </a:lnTo>
                      <a:lnTo>
                        <a:pt x="34" y="16"/>
                      </a:lnTo>
                      <a:lnTo>
                        <a:pt x="29"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21" name="Freeform 413"/>
                <p:cNvSpPr>
                  <a:spLocks noChangeAspect="1"/>
                </p:cNvSpPr>
                <p:nvPr/>
              </p:nvSpPr>
              <p:spPr bwMode="auto">
                <a:xfrm>
                  <a:off x="2933" y="2863"/>
                  <a:ext cx="174" cy="185"/>
                </a:xfrm>
                <a:custGeom>
                  <a:avLst/>
                  <a:gdLst>
                    <a:gd name="T0" fmla="*/ 167 w 171"/>
                    <a:gd name="T1" fmla="*/ 0 h 187"/>
                    <a:gd name="T2" fmla="*/ 191 w 171"/>
                    <a:gd name="T3" fmla="*/ 32 h 187"/>
                    <a:gd name="T4" fmla="*/ 248 w 171"/>
                    <a:gd name="T5" fmla="*/ 46 h 187"/>
                    <a:gd name="T6" fmla="*/ 254 w 171"/>
                    <a:gd name="T7" fmla="*/ 49 h 187"/>
                    <a:gd name="T8" fmla="*/ 290 w 171"/>
                    <a:gd name="T9" fmla="*/ 57 h 187"/>
                    <a:gd name="T10" fmla="*/ 237 w 171"/>
                    <a:gd name="T11" fmla="*/ 80 h 187"/>
                    <a:gd name="T12" fmla="*/ 167 w 171"/>
                    <a:gd name="T13" fmla="*/ 119 h 187"/>
                    <a:gd name="T14" fmla="*/ 138 w 171"/>
                    <a:gd name="T15" fmla="*/ 120 h 187"/>
                    <a:gd name="T16" fmla="*/ 106 w 171"/>
                    <a:gd name="T17" fmla="*/ 117 h 187"/>
                    <a:gd name="T18" fmla="*/ 71 w 171"/>
                    <a:gd name="T19" fmla="*/ 130 h 187"/>
                    <a:gd name="T20" fmla="*/ 22 w 171"/>
                    <a:gd name="T21" fmla="*/ 132 h 187"/>
                    <a:gd name="T22" fmla="*/ 14 w 171"/>
                    <a:gd name="T23" fmla="*/ 129 h 187"/>
                    <a:gd name="T24" fmla="*/ 15 w 171"/>
                    <a:gd name="T25" fmla="*/ 118 h 187"/>
                    <a:gd name="T26" fmla="*/ 0 w 171"/>
                    <a:gd name="T27" fmla="*/ 110 h 187"/>
                    <a:gd name="T28" fmla="*/ 0 w 171"/>
                    <a:gd name="T29" fmla="*/ 110 h 187"/>
                    <a:gd name="T30" fmla="*/ 0 w 171"/>
                    <a:gd name="T31" fmla="*/ 60 h 187"/>
                    <a:gd name="T32" fmla="*/ 20 w 171"/>
                    <a:gd name="T33" fmla="*/ 50 h 187"/>
                    <a:gd name="T34" fmla="*/ 22 w 171"/>
                    <a:gd name="T35" fmla="*/ 11 h 187"/>
                    <a:gd name="T36" fmla="*/ 92 w 171"/>
                    <a:gd name="T37" fmla="*/ 4 h 187"/>
                    <a:gd name="T38" fmla="*/ 106 w 171"/>
                    <a:gd name="T39" fmla="*/ 6 h 187"/>
                    <a:gd name="T40" fmla="*/ 112 w 171"/>
                    <a:gd name="T41" fmla="*/ 16 h 187"/>
                    <a:gd name="T42" fmla="*/ 134 w 171"/>
                    <a:gd name="T43" fmla="*/ 4 h 187"/>
                    <a:gd name="T44" fmla="*/ 167 w 171"/>
                    <a:gd name="T45" fmla="*/ 0 h 187"/>
                    <a:gd name="T46" fmla="*/ 167 w 171"/>
                    <a:gd name="T47" fmla="*/ 0 h 187"/>
                    <a:gd name="T48" fmla="*/ 167 w 171"/>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187"/>
                    <a:gd name="T77" fmla="*/ 171 w 171"/>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187">
                      <a:moveTo>
                        <a:pt x="97" y="0"/>
                      </a:moveTo>
                      <a:lnTo>
                        <a:pt x="113" y="32"/>
                      </a:lnTo>
                      <a:lnTo>
                        <a:pt x="143" y="57"/>
                      </a:lnTo>
                      <a:lnTo>
                        <a:pt x="148" y="80"/>
                      </a:lnTo>
                      <a:lnTo>
                        <a:pt x="170" y="88"/>
                      </a:lnTo>
                      <a:lnTo>
                        <a:pt x="138" y="111"/>
                      </a:lnTo>
                      <a:lnTo>
                        <a:pt x="97" y="160"/>
                      </a:lnTo>
                      <a:lnTo>
                        <a:pt x="81" y="163"/>
                      </a:lnTo>
                      <a:lnTo>
                        <a:pt x="65" y="156"/>
                      </a:lnTo>
                      <a:lnTo>
                        <a:pt x="40" y="182"/>
                      </a:lnTo>
                      <a:lnTo>
                        <a:pt x="22" y="186"/>
                      </a:lnTo>
                      <a:lnTo>
                        <a:pt x="14" y="180"/>
                      </a:lnTo>
                      <a:lnTo>
                        <a:pt x="15" y="158"/>
                      </a:lnTo>
                      <a:lnTo>
                        <a:pt x="0" y="142"/>
                      </a:lnTo>
                      <a:lnTo>
                        <a:pt x="0" y="91"/>
                      </a:lnTo>
                      <a:lnTo>
                        <a:pt x="20" y="81"/>
                      </a:lnTo>
                      <a:lnTo>
                        <a:pt x="22" y="11"/>
                      </a:lnTo>
                      <a:lnTo>
                        <a:pt x="58" y="4"/>
                      </a:lnTo>
                      <a:lnTo>
                        <a:pt x="65" y="6"/>
                      </a:lnTo>
                      <a:lnTo>
                        <a:pt x="68" y="16"/>
                      </a:lnTo>
                      <a:lnTo>
                        <a:pt x="79" y="4"/>
                      </a:lnTo>
                      <a:lnTo>
                        <a:pt x="97"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22" name="Freeform 414"/>
                <p:cNvSpPr>
                  <a:spLocks noChangeAspect="1"/>
                </p:cNvSpPr>
                <p:nvPr/>
              </p:nvSpPr>
              <p:spPr bwMode="auto">
                <a:xfrm>
                  <a:off x="3362" y="2742"/>
                  <a:ext cx="139" cy="280"/>
                </a:xfrm>
                <a:custGeom>
                  <a:avLst/>
                  <a:gdLst>
                    <a:gd name="T0" fmla="*/ 0 w 138"/>
                    <a:gd name="T1" fmla="*/ 144 h 283"/>
                    <a:gd name="T2" fmla="*/ 6 w 138"/>
                    <a:gd name="T3" fmla="*/ 189 h 283"/>
                    <a:gd name="T4" fmla="*/ 21 w 138"/>
                    <a:gd name="T5" fmla="*/ 201 h 283"/>
                    <a:gd name="T6" fmla="*/ 26 w 138"/>
                    <a:gd name="T7" fmla="*/ 204 h 283"/>
                    <a:gd name="T8" fmla="*/ 61 w 138"/>
                    <a:gd name="T9" fmla="*/ 199 h 283"/>
                    <a:gd name="T10" fmla="*/ 67 w 138"/>
                    <a:gd name="T11" fmla="*/ 192 h 283"/>
                    <a:gd name="T12" fmla="*/ 143 w 138"/>
                    <a:gd name="T13" fmla="*/ 104 h 283"/>
                    <a:gd name="T14" fmla="*/ 154 w 138"/>
                    <a:gd name="T15" fmla="*/ 47 h 283"/>
                    <a:gd name="T16" fmla="*/ 162 w 138"/>
                    <a:gd name="T17" fmla="*/ 50 h 283"/>
                    <a:gd name="T18" fmla="*/ 168 w 138"/>
                    <a:gd name="T19" fmla="*/ 47 h 283"/>
                    <a:gd name="T20" fmla="*/ 158 w 138"/>
                    <a:gd name="T21" fmla="*/ 21 h 283"/>
                    <a:gd name="T22" fmla="*/ 149 w 138"/>
                    <a:gd name="T23" fmla="*/ 0 h 283"/>
                    <a:gd name="T24" fmla="*/ 142 w 138"/>
                    <a:gd name="T25" fmla="*/ 8 h 283"/>
                    <a:gd name="T26" fmla="*/ 139 w 138"/>
                    <a:gd name="T27" fmla="*/ 27 h 283"/>
                    <a:gd name="T28" fmla="*/ 123 w 138"/>
                    <a:gd name="T29" fmla="*/ 34 h 283"/>
                    <a:gd name="T30" fmla="*/ 118 w 138"/>
                    <a:gd name="T31" fmla="*/ 47 h 283"/>
                    <a:gd name="T32" fmla="*/ 29 w 138"/>
                    <a:gd name="T33" fmla="*/ 56 h 283"/>
                    <a:gd name="T34" fmla="*/ 16 w 138"/>
                    <a:gd name="T35" fmla="*/ 83 h 283"/>
                    <a:gd name="T36" fmla="*/ 24 w 138"/>
                    <a:gd name="T37" fmla="*/ 123 h 283"/>
                    <a:gd name="T38" fmla="*/ 0 w 138"/>
                    <a:gd name="T39" fmla="*/ 144 h 283"/>
                    <a:gd name="T40" fmla="*/ 0 w 138"/>
                    <a:gd name="T41" fmla="*/ 144 h 283"/>
                    <a:gd name="T42" fmla="*/ 0 w 138"/>
                    <a:gd name="T43" fmla="*/ 144 h 2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283"/>
                    <a:gd name="T68" fmla="*/ 138 w 138"/>
                    <a:gd name="T69" fmla="*/ 283 h 2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283">
                      <a:moveTo>
                        <a:pt x="0" y="206"/>
                      </a:moveTo>
                      <a:lnTo>
                        <a:pt x="6" y="260"/>
                      </a:lnTo>
                      <a:lnTo>
                        <a:pt x="21" y="277"/>
                      </a:lnTo>
                      <a:lnTo>
                        <a:pt x="26" y="282"/>
                      </a:lnTo>
                      <a:lnTo>
                        <a:pt x="61" y="274"/>
                      </a:lnTo>
                      <a:lnTo>
                        <a:pt x="67" y="264"/>
                      </a:lnTo>
                      <a:lnTo>
                        <a:pt x="112" y="135"/>
                      </a:lnTo>
                      <a:lnTo>
                        <a:pt x="123" y="72"/>
                      </a:lnTo>
                      <a:lnTo>
                        <a:pt x="131" y="81"/>
                      </a:lnTo>
                      <a:lnTo>
                        <a:pt x="137" y="72"/>
                      </a:lnTo>
                      <a:lnTo>
                        <a:pt x="127" y="21"/>
                      </a:lnTo>
                      <a:lnTo>
                        <a:pt x="118" y="0"/>
                      </a:lnTo>
                      <a:lnTo>
                        <a:pt x="111" y="8"/>
                      </a:lnTo>
                      <a:lnTo>
                        <a:pt x="108" y="27"/>
                      </a:lnTo>
                      <a:lnTo>
                        <a:pt x="92" y="34"/>
                      </a:lnTo>
                      <a:lnTo>
                        <a:pt x="87" y="58"/>
                      </a:lnTo>
                      <a:lnTo>
                        <a:pt x="29" y="87"/>
                      </a:lnTo>
                      <a:lnTo>
                        <a:pt x="16" y="114"/>
                      </a:lnTo>
                      <a:lnTo>
                        <a:pt x="24" y="168"/>
                      </a:lnTo>
                      <a:lnTo>
                        <a:pt x="0" y="20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23" name="Freeform 415"/>
                <p:cNvSpPr>
                  <a:spLocks noChangeAspect="1"/>
                </p:cNvSpPr>
                <p:nvPr/>
              </p:nvSpPr>
              <p:spPr bwMode="auto">
                <a:xfrm>
                  <a:off x="3300" y="262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24" name="Freeform 416"/>
                <p:cNvSpPr>
                  <a:spLocks noChangeAspect="1"/>
                </p:cNvSpPr>
                <p:nvPr/>
              </p:nvSpPr>
              <p:spPr bwMode="auto">
                <a:xfrm>
                  <a:off x="2810" y="2205"/>
                  <a:ext cx="42" cy="36"/>
                </a:xfrm>
                <a:custGeom>
                  <a:avLst/>
                  <a:gdLst>
                    <a:gd name="T0" fmla="*/ 0 w 42"/>
                    <a:gd name="T1" fmla="*/ 3 h 36"/>
                    <a:gd name="T2" fmla="*/ 21 w 42"/>
                    <a:gd name="T3" fmla="*/ 35 h 36"/>
                    <a:gd name="T4" fmla="*/ 37 w 42"/>
                    <a:gd name="T5" fmla="*/ 27 h 36"/>
                    <a:gd name="T6" fmla="*/ 41 w 42"/>
                    <a:gd name="T7" fmla="*/ 16 h 36"/>
                    <a:gd name="T8" fmla="*/ 20 w 42"/>
                    <a:gd name="T9" fmla="*/ 14 h 36"/>
                    <a:gd name="T10" fmla="*/ 15 w 42"/>
                    <a:gd name="T11" fmla="*/ 0 h 36"/>
                    <a:gd name="T12" fmla="*/ 0 w 42"/>
                    <a:gd name="T13" fmla="*/ 3 h 36"/>
                    <a:gd name="T14" fmla="*/ 0 w 42"/>
                    <a:gd name="T15" fmla="*/ 3 h 36"/>
                    <a:gd name="T16" fmla="*/ 0 w 42"/>
                    <a:gd name="T17" fmla="*/ 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6"/>
                    <a:gd name="T29" fmla="*/ 42 w 4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6">
                      <a:moveTo>
                        <a:pt x="0" y="3"/>
                      </a:moveTo>
                      <a:lnTo>
                        <a:pt x="21" y="35"/>
                      </a:lnTo>
                      <a:lnTo>
                        <a:pt x="37" y="27"/>
                      </a:lnTo>
                      <a:lnTo>
                        <a:pt x="41" y="16"/>
                      </a:lnTo>
                      <a:lnTo>
                        <a:pt x="20" y="14"/>
                      </a:lnTo>
                      <a:lnTo>
                        <a:pt x="15" y="0"/>
                      </a:lnTo>
                      <a:lnTo>
                        <a:pt x="0"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sp>
            <p:nvSpPr>
              <p:cNvPr id="377" name="Freeform 417"/>
              <p:cNvSpPr>
                <a:spLocks noChangeAspect="1"/>
              </p:cNvSpPr>
              <p:nvPr/>
            </p:nvSpPr>
            <p:spPr bwMode="auto">
              <a:xfrm>
                <a:off x="3156" y="2492"/>
                <a:ext cx="52" cy="62"/>
              </a:xfrm>
              <a:custGeom>
                <a:avLst/>
                <a:gdLst>
                  <a:gd name="T0" fmla="*/ 0 w 50"/>
                  <a:gd name="T1" fmla="*/ 31 h 63"/>
                  <a:gd name="T2" fmla="*/ 4 w 50"/>
                  <a:gd name="T3" fmla="*/ 31 h 63"/>
                  <a:gd name="T4" fmla="*/ 12 w 50"/>
                  <a:gd name="T5" fmla="*/ 31 h 63"/>
                  <a:gd name="T6" fmla="*/ 112 w 50"/>
                  <a:gd name="T7" fmla="*/ 31 h 63"/>
                  <a:gd name="T8" fmla="*/ 141 w 50"/>
                  <a:gd name="T9" fmla="*/ 31 h 63"/>
                  <a:gd name="T10" fmla="*/ 96 w 50"/>
                  <a:gd name="T11" fmla="*/ 31 h 63"/>
                  <a:gd name="T12" fmla="*/ 163 w 50"/>
                  <a:gd name="T13" fmla="*/ 14 h 63"/>
                  <a:gd name="T14" fmla="*/ 147 w 50"/>
                  <a:gd name="T15" fmla="*/ 3 h 63"/>
                  <a:gd name="T16" fmla="*/ 82 w 50"/>
                  <a:gd name="T17" fmla="*/ 0 h 63"/>
                  <a:gd name="T18" fmla="*/ 4 w 50"/>
                  <a:gd name="T19" fmla="*/ 9 h 63"/>
                  <a:gd name="T20" fmla="*/ 0 w 50"/>
                  <a:gd name="T21" fmla="*/ 31 h 63"/>
                  <a:gd name="T22" fmla="*/ 0 w 50"/>
                  <a:gd name="T23" fmla="*/ 31 h 63"/>
                  <a:gd name="T24" fmla="*/ 0 w 50"/>
                  <a:gd name="T25" fmla="*/ 3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3"/>
                  <a:gd name="T41" fmla="*/ 50 w 5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3">
                    <a:moveTo>
                      <a:pt x="0" y="48"/>
                    </a:moveTo>
                    <a:lnTo>
                      <a:pt x="4" y="62"/>
                    </a:lnTo>
                    <a:lnTo>
                      <a:pt x="12" y="54"/>
                    </a:lnTo>
                    <a:lnTo>
                      <a:pt x="34" y="57"/>
                    </a:lnTo>
                    <a:lnTo>
                      <a:pt x="42" y="49"/>
                    </a:lnTo>
                    <a:lnTo>
                      <a:pt x="30" y="48"/>
                    </a:lnTo>
                    <a:lnTo>
                      <a:pt x="49" y="14"/>
                    </a:lnTo>
                    <a:lnTo>
                      <a:pt x="44" y="3"/>
                    </a:lnTo>
                    <a:lnTo>
                      <a:pt x="26" y="0"/>
                    </a:lnTo>
                    <a:lnTo>
                      <a:pt x="4" y="9"/>
                    </a:lnTo>
                    <a:lnTo>
                      <a:pt x="0" y="4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sp>
          <p:nvSpPr>
            <p:cNvPr id="373" name="Freeform 418"/>
            <p:cNvSpPr>
              <a:spLocks noChangeAspect="1"/>
            </p:cNvSpPr>
            <p:nvPr/>
          </p:nvSpPr>
          <p:spPr bwMode="auto">
            <a:xfrm>
              <a:off x="2248" y="2153"/>
              <a:ext cx="112" cy="89"/>
            </a:xfrm>
            <a:custGeom>
              <a:avLst/>
              <a:gdLst>
                <a:gd name="T0" fmla="*/ 126 w 111"/>
                <a:gd name="T1" fmla="*/ 40 h 89"/>
                <a:gd name="T2" fmla="*/ 141 w 111"/>
                <a:gd name="T3" fmla="*/ 88 h 89"/>
                <a:gd name="T4" fmla="*/ 98 w 111"/>
                <a:gd name="T5" fmla="*/ 83 h 89"/>
                <a:gd name="T6" fmla="*/ 11 w 111"/>
                <a:gd name="T7" fmla="*/ 88 h 89"/>
                <a:gd name="T8" fmla="*/ 10 w 111"/>
                <a:gd name="T9" fmla="*/ 88 h 89"/>
                <a:gd name="T10" fmla="*/ 10 w 111"/>
                <a:gd name="T11" fmla="*/ 74 h 89"/>
                <a:gd name="T12" fmla="*/ 11 w 111"/>
                <a:gd name="T13" fmla="*/ 76 h 89"/>
                <a:gd name="T14" fmla="*/ 40 w 111"/>
                <a:gd name="T15" fmla="*/ 66 h 89"/>
                <a:gd name="T16" fmla="*/ 93 w 111"/>
                <a:gd name="T17" fmla="*/ 70 h 89"/>
                <a:gd name="T18" fmla="*/ 96 w 111"/>
                <a:gd name="T19" fmla="*/ 65 h 89"/>
                <a:gd name="T20" fmla="*/ 39 w 111"/>
                <a:gd name="T21" fmla="*/ 57 h 89"/>
                <a:gd name="T22" fmla="*/ 12 w 111"/>
                <a:gd name="T23" fmla="*/ 62 h 89"/>
                <a:gd name="T24" fmla="*/ 11 w 111"/>
                <a:gd name="T25" fmla="*/ 62 h 89"/>
                <a:gd name="T26" fmla="*/ 11 w 111"/>
                <a:gd name="T27" fmla="*/ 57 h 89"/>
                <a:gd name="T28" fmla="*/ 0 w 111"/>
                <a:gd name="T29" fmla="*/ 41 h 89"/>
                <a:gd name="T30" fmla="*/ 19 w 111"/>
                <a:gd name="T31" fmla="*/ 16 h 89"/>
                <a:gd name="T32" fmla="*/ 34 w 111"/>
                <a:gd name="T33" fmla="*/ 4 h 89"/>
                <a:gd name="T34" fmla="*/ 52 w 111"/>
                <a:gd name="T35" fmla="*/ 0 h 89"/>
                <a:gd name="T36" fmla="*/ 107 w 111"/>
                <a:gd name="T37" fmla="*/ 15 h 89"/>
                <a:gd name="T38" fmla="*/ 126 w 111"/>
                <a:gd name="T39" fmla="*/ 40 h 89"/>
                <a:gd name="T40" fmla="*/ 126 w 111"/>
                <a:gd name="T41" fmla="*/ 40 h 89"/>
                <a:gd name="T42" fmla="*/ 126 w 111"/>
                <a:gd name="T43" fmla="*/ 4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89"/>
                <a:gd name="T68" fmla="*/ 111 w 111"/>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89">
                  <a:moveTo>
                    <a:pt x="95" y="40"/>
                  </a:moveTo>
                  <a:lnTo>
                    <a:pt x="110" y="88"/>
                  </a:lnTo>
                  <a:lnTo>
                    <a:pt x="67" y="83"/>
                  </a:lnTo>
                  <a:lnTo>
                    <a:pt x="11" y="88"/>
                  </a:lnTo>
                  <a:lnTo>
                    <a:pt x="10" y="88"/>
                  </a:lnTo>
                  <a:lnTo>
                    <a:pt x="10" y="74"/>
                  </a:lnTo>
                  <a:lnTo>
                    <a:pt x="11" y="76"/>
                  </a:lnTo>
                  <a:lnTo>
                    <a:pt x="40" y="66"/>
                  </a:lnTo>
                  <a:lnTo>
                    <a:pt x="62" y="70"/>
                  </a:lnTo>
                  <a:lnTo>
                    <a:pt x="65" y="65"/>
                  </a:lnTo>
                  <a:lnTo>
                    <a:pt x="39" y="57"/>
                  </a:lnTo>
                  <a:lnTo>
                    <a:pt x="12" y="62"/>
                  </a:lnTo>
                  <a:lnTo>
                    <a:pt x="11" y="62"/>
                  </a:lnTo>
                  <a:lnTo>
                    <a:pt x="11" y="57"/>
                  </a:lnTo>
                  <a:lnTo>
                    <a:pt x="0" y="41"/>
                  </a:lnTo>
                  <a:lnTo>
                    <a:pt x="19" y="16"/>
                  </a:lnTo>
                  <a:lnTo>
                    <a:pt x="34" y="4"/>
                  </a:lnTo>
                  <a:lnTo>
                    <a:pt x="52" y="0"/>
                  </a:lnTo>
                  <a:lnTo>
                    <a:pt x="76" y="15"/>
                  </a:lnTo>
                  <a:lnTo>
                    <a:pt x="95" y="4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74" name="Freeform 419"/>
            <p:cNvSpPr>
              <a:spLocks noChangeAspect="1"/>
            </p:cNvSpPr>
            <p:nvPr/>
          </p:nvSpPr>
          <p:spPr bwMode="auto">
            <a:xfrm>
              <a:off x="2258" y="2211"/>
              <a:ext cx="58" cy="19"/>
            </a:xfrm>
            <a:custGeom>
              <a:avLst/>
              <a:gdLst>
                <a:gd name="T0" fmla="*/ 1 w 56"/>
                <a:gd name="T1" fmla="*/ 10 h 20"/>
                <a:gd name="T2" fmla="*/ 85 w 56"/>
                <a:gd name="T3" fmla="*/ 9 h 20"/>
                <a:gd name="T4" fmla="*/ 153 w 56"/>
                <a:gd name="T5" fmla="*/ 10 h 20"/>
                <a:gd name="T6" fmla="*/ 162 w 56"/>
                <a:gd name="T7" fmla="*/ 8 h 20"/>
                <a:gd name="T8" fmla="*/ 82 w 56"/>
                <a:gd name="T9" fmla="*/ 0 h 20"/>
                <a:gd name="T10" fmla="*/ 2 w 56"/>
                <a:gd name="T11" fmla="*/ 5 h 20"/>
                <a:gd name="T12" fmla="*/ 1 w 56"/>
                <a:gd name="T13" fmla="*/ 5 h 20"/>
                <a:gd name="T14" fmla="*/ 0 w 56"/>
                <a:gd name="T15" fmla="*/ 10 h 20"/>
                <a:gd name="T16" fmla="*/ 1 w 56"/>
                <a:gd name="T17" fmla="*/ 10 h 20"/>
                <a:gd name="T18" fmla="*/ 1 w 56"/>
                <a:gd name="T19" fmla="*/ 10 h 20"/>
                <a:gd name="T20" fmla="*/ 1 w 56"/>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0"/>
                <a:gd name="T35" fmla="*/ 56 w 5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0">
                  <a:moveTo>
                    <a:pt x="1" y="19"/>
                  </a:moveTo>
                  <a:lnTo>
                    <a:pt x="30" y="9"/>
                  </a:lnTo>
                  <a:lnTo>
                    <a:pt x="52" y="13"/>
                  </a:lnTo>
                  <a:lnTo>
                    <a:pt x="55" y="8"/>
                  </a:lnTo>
                  <a:lnTo>
                    <a:pt x="29" y="0"/>
                  </a:lnTo>
                  <a:lnTo>
                    <a:pt x="2" y="5"/>
                  </a:lnTo>
                  <a:lnTo>
                    <a:pt x="1" y="5"/>
                  </a:lnTo>
                  <a:lnTo>
                    <a:pt x="0" y="17"/>
                  </a:lnTo>
                  <a:lnTo>
                    <a:pt x="1"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375" name="Freeform 420"/>
            <p:cNvSpPr>
              <a:spLocks noChangeAspect="1"/>
            </p:cNvSpPr>
            <p:nvPr/>
          </p:nvSpPr>
          <p:spPr bwMode="auto">
            <a:xfrm>
              <a:off x="2258" y="2235"/>
              <a:ext cx="59" cy="38"/>
            </a:xfrm>
            <a:custGeom>
              <a:avLst/>
              <a:gdLst>
                <a:gd name="T0" fmla="*/ 89 w 58"/>
                <a:gd name="T1" fmla="*/ 0 h 38"/>
                <a:gd name="T2" fmla="*/ 86 w 58"/>
                <a:gd name="T3" fmla="*/ 21 h 38"/>
                <a:gd name="T4" fmla="*/ 70 w 58"/>
                <a:gd name="T5" fmla="*/ 27 h 38"/>
                <a:gd name="T6" fmla="*/ 62 w 58"/>
                <a:gd name="T7" fmla="*/ 37 h 38"/>
                <a:gd name="T8" fmla="*/ 62 w 58"/>
                <a:gd name="T9" fmla="*/ 37 h 38"/>
                <a:gd name="T10" fmla="*/ 25 w 58"/>
                <a:gd name="T11" fmla="*/ 30 h 38"/>
                <a:gd name="T12" fmla="*/ 24 w 58"/>
                <a:gd name="T13" fmla="*/ 17 h 38"/>
                <a:gd name="T14" fmla="*/ 16 w 58"/>
                <a:gd name="T15" fmla="*/ 19 h 38"/>
                <a:gd name="T16" fmla="*/ 0 w 58"/>
                <a:gd name="T17" fmla="*/ 5 h 38"/>
                <a:gd name="T18" fmla="*/ 1 w 58"/>
                <a:gd name="T19" fmla="*/ 5 h 38"/>
                <a:gd name="T20" fmla="*/ 89 w 58"/>
                <a:gd name="T21" fmla="*/ 0 h 38"/>
                <a:gd name="T22" fmla="*/ 89 w 58"/>
                <a:gd name="T23" fmla="*/ 0 h 38"/>
                <a:gd name="T24" fmla="*/ 89 w 58"/>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38"/>
                <a:gd name="T41" fmla="*/ 58 w 58"/>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38">
                  <a:moveTo>
                    <a:pt x="57" y="0"/>
                  </a:moveTo>
                  <a:lnTo>
                    <a:pt x="55" y="21"/>
                  </a:lnTo>
                  <a:lnTo>
                    <a:pt x="39" y="27"/>
                  </a:lnTo>
                  <a:lnTo>
                    <a:pt x="31" y="37"/>
                  </a:lnTo>
                  <a:lnTo>
                    <a:pt x="25" y="30"/>
                  </a:lnTo>
                  <a:lnTo>
                    <a:pt x="24" y="17"/>
                  </a:lnTo>
                  <a:lnTo>
                    <a:pt x="16" y="19"/>
                  </a:lnTo>
                  <a:lnTo>
                    <a:pt x="0" y="5"/>
                  </a:lnTo>
                  <a:lnTo>
                    <a:pt x="1" y="5"/>
                  </a:lnTo>
                  <a:lnTo>
                    <a:pt x="57"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nvGrpSpPr>
          <p:cNvPr id="425" name="Group 421"/>
          <p:cNvGrpSpPr>
            <a:grpSpLocks/>
          </p:cNvGrpSpPr>
          <p:nvPr/>
        </p:nvGrpSpPr>
        <p:grpSpPr bwMode="auto">
          <a:xfrm>
            <a:off x="2874963" y="1520825"/>
            <a:ext cx="2532062" cy="1384300"/>
            <a:chOff x="1768" y="897"/>
            <a:chExt cx="1595" cy="872"/>
          </a:xfrm>
        </p:grpSpPr>
        <p:sp>
          <p:nvSpPr>
            <p:cNvPr id="426" name="Freeform 422"/>
            <p:cNvSpPr>
              <a:spLocks noChangeAspect="1"/>
            </p:cNvSpPr>
            <p:nvPr/>
          </p:nvSpPr>
          <p:spPr bwMode="auto">
            <a:xfrm>
              <a:off x="1768" y="897"/>
              <a:ext cx="749" cy="390"/>
            </a:xfrm>
            <a:custGeom>
              <a:avLst/>
              <a:gdLst>
                <a:gd name="T0" fmla="*/ 58 w 735"/>
                <a:gd name="T1" fmla="*/ 49 h 394"/>
                <a:gd name="T2" fmla="*/ 72 w 735"/>
                <a:gd name="T3" fmla="*/ 54 h 394"/>
                <a:gd name="T4" fmla="*/ 26 w 735"/>
                <a:gd name="T5" fmla="*/ 67 h 394"/>
                <a:gd name="T6" fmla="*/ 21 w 735"/>
                <a:gd name="T7" fmla="*/ 75 h 394"/>
                <a:gd name="T8" fmla="*/ 252 w 735"/>
                <a:gd name="T9" fmla="*/ 80 h 394"/>
                <a:gd name="T10" fmla="*/ 265 w 735"/>
                <a:gd name="T11" fmla="*/ 99 h 394"/>
                <a:gd name="T12" fmla="*/ 265 w 735"/>
                <a:gd name="T13" fmla="*/ 115 h 394"/>
                <a:gd name="T14" fmla="*/ 245 w 735"/>
                <a:gd name="T15" fmla="*/ 127 h 394"/>
                <a:gd name="T16" fmla="*/ 260 w 735"/>
                <a:gd name="T17" fmla="*/ 133 h 394"/>
                <a:gd name="T18" fmla="*/ 283 w 735"/>
                <a:gd name="T19" fmla="*/ 136 h 394"/>
                <a:gd name="T20" fmla="*/ 305 w 735"/>
                <a:gd name="T21" fmla="*/ 141 h 394"/>
                <a:gd name="T22" fmla="*/ 208 w 735"/>
                <a:gd name="T23" fmla="*/ 151 h 394"/>
                <a:gd name="T24" fmla="*/ 296 w 735"/>
                <a:gd name="T25" fmla="*/ 146 h 394"/>
                <a:gd name="T26" fmla="*/ 280 w 735"/>
                <a:gd name="T27" fmla="*/ 170 h 394"/>
                <a:gd name="T28" fmla="*/ 216 w 735"/>
                <a:gd name="T29" fmla="*/ 177 h 394"/>
                <a:gd name="T30" fmla="*/ 192 w 735"/>
                <a:gd name="T31" fmla="*/ 211 h 394"/>
                <a:gd name="T32" fmla="*/ 194 w 735"/>
                <a:gd name="T33" fmla="*/ 229 h 394"/>
                <a:gd name="T34" fmla="*/ 214 w 735"/>
                <a:gd name="T35" fmla="*/ 264 h 394"/>
                <a:gd name="T36" fmla="*/ 285 w 735"/>
                <a:gd name="T37" fmla="*/ 276 h 394"/>
                <a:gd name="T38" fmla="*/ 346 w 735"/>
                <a:gd name="T39" fmla="*/ 285 h 394"/>
                <a:gd name="T40" fmla="*/ 403 w 735"/>
                <a:gd name="T41" fmla="*/ 246 h 394"/>
                <a:gd name="T42" fmla="*/ 478 w 735"/>
                <a:gd name="T43" fmla="*/ 223 h 394"/>
                <a:gd name="T44" fmla="*/ 496 w 735"/>
                <a:gd name="T45" fmla="*/ 216 h 394"/>
                <a:gd name="T46" fmla="*/ 619 w 735"/>
                <a:gd name="T47" fmla="*/ 204 h 394"/>
                <a:gd name="T48" fmla="*/ 879 w 735"/>
                <a:gd name="T49" fmla="*/ 165 h 394"/>
                <a:gd name="T50" fmla="*/ 981 w 735"/>
                <a:gd name="T51" fmla="*/ 145 h 394"/>
                <a:gd name="T52" fmla="*/ 890 w 735"/>
                <a:gd name="T53" fmla="*/ 145 h 394"/>
                <a:gd name="T54" fmla="*/ 921 w 735"/>
                <a:gd name="T55" fmla="*/ 136 h 394"/>
                <a:gd name="T56" fmla="*/ 947 w 735"/>
                <a:gd name="T57" fmla="*/ 141 h 394"/>
                <a:gd name="T58" fmla="*/ 1011 w 735"/>
                <a:gd name="T59" fmla="*/ 133 h 394"/>
                <a:gd name="T60" fmla="*/ 1011 w 735"/>
                <a:gd name="T61" fmla="*/ 128 h 394"/>
                <a:gd name="T62" fmla="*/ 999 w 735"/>
                <a:gd name="T63" fmla="*/ 120 h 394"/>
                <a:gd name="T64" fmla="*/ 1067 w 735"/>
                <a:gd name="T65" fmla="*/ 110 h 394"/>
                <a:gd name="T66" fmla="*/ 1095 w 735"/>
                <a:gd name="T67" fmla="*/ 103 h 394"/>
                <a:gd name="T68" fmla="*/ 1078 w 735"/>
                <a:gd name="T69" fmla="*/ 97 h 394"/>
                <a:gd name="T70" fmla="*/ 1098 w 735"/>
                <a:gd name="T71" fmla="*/ 73 h 394"/>
                <a:gd name="T72" fmla="*/ 1072 w 735"/>
                <a:gd name="T73" fmla="*/ 65 h 394"/>
                <a:gd name="T74" fmla="*/ 1144 w 735"/>
                <a:gd name="T75" fmla="*/ 59 h 394"/>
                <a:gd name="T76" fmla="*/ 1138 w 735"/>
                <a:gd name="T77" fmla="*/ 49 h 394"/>
                <a:gd name="T78" fmla="*/ 1228 w 735"/>
                <a:gd name="T79" fmla="*/ 40 h 394"/>
                <a:gd name="T80" fmla="*/ 1228 w 735"/>
                <a:gd name="T81" fmla="*/ 22 h 394"/>
                <a:gd name="T82" fmla="*/ 1127 w 735"/>
                <a:gd name="T83" fmla="*/ 22 h 394"/>
                <a:gd name="T84" fmla="*/ 1047 w 735"/>
                <a:gd name="T85" fmla="*/ 24 h 394"/>
                <a:gd name="T86" fmla="*/ 1163 w 735"/>
                <a:gd name="T87" fmla="*/ 13 h 394"/>
                <a:gd name="T88" fmla="*/ 704 w 735"/>
                <a:gd name="T89" fmla="*/ 4 h 394"/>
                <a:gd name="T90" fmla="*/ 483 w 735"/>
                <a:gd name="T91" fmla="*/ 15 h 394"/>
                <a:gd name="T92" fmla="*/ 329 w 735"/>
                <a:gd name="T93" fmla="*/ 28 h 394"/>
                <a:gd name="T94" fmla="*/ 270 w 735"/>
                <a:gd name="T95" fmla="*/ 30 h 394"/>
                <a:gd name="T96" fmla="*/ 220 w 735"/>
                <a:gd name="T97" fmla="*/ 45 h 394"/>
                <a:gd name="T98" fmla="*/ 178 w 735"/>
                <a:gd name="T99" fmla="*/ 49 h 394"/>
                <a:gd name="T100" fmla="*/ 0 w 735"/>
                <a:gd name="T101" fmla="*/ 49 h 394"/>
                <a:gd name="T102" fmla="*/ 0 w 735"/>
                <a:gd name="T103" fmla="*/ 49 h 3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5"/>
                <a:gd name="T157" fmla="*/ 0 h 394"/>
                <a:gd name="T158" fmla="*/ 735 w 735"/>
                <a:gd name="T159" fmla="*/ 394 h 3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5" h="394">
                  <a:moveTo>
                    <a:pt x="0" y="73"/>
                  </a:moveTo>
                  <a:lnTo>
                    <a:pt x="27" y="76"/>
                  </a:lnTo>
                  <a:lnTo>
                    <a:pt x="26" y="82"/>
                  </a:lnTo>
                  <a:lnTo>
                    <a:pt x="41" y="85"/>
                  </a:lnTo>
                  <a:lnTo>
                    <a:pt x="3" y="91"/>
                  </a:lnTo>
                  <a:lnTo>
                    <a:pt x="26" y="98"/>
                  </a:lnTo>
                  <a:lnTo>
                    <a:pt x="12" y="100"/>
                  </a:lnTo>
                  <a:lnTo>
                    <a:pt x="21" y="106"/>
                  </a:lnTo>
                  <a:lnTo>
                    <a:pt x="106" y="104"/>
                  </a:lnTo>
                  <a:lnTo>
                    <a:pt x="140" y="111"/>
                  </a:lnTo>
                  <a:lnTo>
                    <a:pt x="135" y="117"/>
                  </a:lnTo>
                  <a:lnTo>
                    <a:pt x="148" y="130"/>
                  </a:lnTo>
                  <a:lnTo>
                    <a:pt x="142" y="140"/>
                  </a:lnTo>
                  <a:lnTo>
                    <a:pt x="148" y="146"/>
                  </a:lnTo>
                  <a:lnTo>
                    <a:pt x="135" y="162"/>
                  </a:lnTo>
                  <a:lnTo>
                    <a:pt x="136" y="170"/>
                  </a:lnTo>
                  <a:lnTo>
                    <a:pt x="125" y="178"/>
                  </a:lnTo>
                  <a:lnTo>
                    <a:pt x="145" y="182"/>
                  </a:lnTo>
                  <a:lnTo>
                    <a:pt x="158" y="176"/>
                  </a:lnTo>
                  <a:lnTo>
                    <a:pt x="159" y="187"/>
                  </a:lnTo>
                  <a:lnTo>
                    <a:pt x="171" y="190"/>
                  </a:lnTo>
                  <a:lnTo>
                    <a:pt x="171" y="198"/>
                  </a:lnTo>
                  <a:lnTo>
                    <a:pt x="136" y="191"/>
                  </a:lnTo>
                  <a:lnTo>
                    <a:pt x="117" y="213"/>
                  </a:lnTo>
                  <a:lnTo>
                    <a:pt x="128" y="220"/>
                  </a:lnTo>
                  <a:lnTo>
                    <a:pt x="166" y="208"/>
                  </a:lnTo>
                  <a:lnTo>
                    <a:pt x="167" y="217"/>
                  </a:lnTo>
                  <a:lnTo>
                    <a:pt x="157" y="232"/>
                  </a:lnTo>
                  <a:lnTo>
                    <a:pt x="135" y="232"/>
                  </a:lnTo>
                  <a:lnTo>
                    <a:pt x="121" y="239"/>
                  </a:lnTo>
                  <a:lnTo>
                    <a:pt x="98" y="277"/>
                  </a:lnTo>
                  <a:lnTo>
                    <a:pt x="109" y="287"/>
                  </a:lnTo>
                  <a:lnTo>
                    <a:pt x="102" y="308"/>
                  </a:lnTo>
                  <a:lnTo>
                    <a:pt x="110" y="314"/>
                  </a:lnTo>
                  <a:lnTo>
                    <a:pt x="107" y="322"/>
                  </a:lnTo>
                  <a:lnTo>
                    <a:pt x="120" y="362"/>
                  </a:lnTo>
                  <a:lnTo>
                    <a:pt x="129" y="373"/>
                  </a:lnTo>
                  <a:lnTo>
                    <a:pt x="160" y="378"/>
                  </a:lnTo>
                  <a:lnTo>
                    <a:pt x="182" y="393"/>
                  </a:lnTo>
                  <a:lnTo>
                    <a:pt x="193" y="390"/>
                  </a:lnTo>
                  <a:lnTo>
                    <a:pt x="226" y="350"/>
                  </a:lnTo>
                  <a:lnTo>
                    <a:pt x="225" y="339"/>
                  </a:lnTo>
                  <a:lnTo>
                    <a:pt x="254" y="324"/>
                  </a:lnTo>
                  <a:lnTo>
                    <a:pt x="267" y="305"/>
                  </a:lnTo>
                  <a:lnTo>
                    <a:pt x="264" y="293"/>
                  </a:lnTo>
                  <a:lnTo>
                    <a:pt x="277" y="294"/>
                  </a:lnTo>
                  <a:lnTo>
                    <a:pt x="285" y="287"/>
                  </a:lnTo>
                  <a:lnTo>
                    <a:pt x="344" y="277"/>
                  </a:lnTo>
                  <a:lnTo>
                    <a:pt x="404" y="243"/>
                  </a:lnTo>
                  <a:lnTo>
                    <a:pt x="490" y="227"/>
                  </a:lnTo>
                  <a:lnTo>
                    <a:pt x="536" y="210"/>
                  </a:lnTo>
                  <a:lnTo>
                    <a:pt x="547" y="206"/>
                  </a:lnTo>
                  <a:lnTo>
                    <a:pt x="515" y="199"/>
                  </a:lnTo>
                  <a:lnTo>
                    <a:pt x="495" y="205"/>
                  </a:lnTo>
                  <a:lnTo>
                    <a:pt x="513" y="196"/>
                  </a:lnTo>
                  <a:lnTo>
                    <a:pt x="513" y="187"/>
                  </a:lnTo>
                  <a:lnTo>
                    <a:pt x="527" y="184"/>
                  </a:lnTo>
                  <a:lnTo>
                    <a:pt x="528" y="197"/>
                  </a:lnTo>
                  <a:lnTo>
                    <a:pt x="556" y="198"/>
                  </a:lnTo>
                  <a:lnTo>
                    <a:pt x="563" y="182"/>
                  </a:lnTo>
                  <a:lnTo>
                    <a:pt x="533" y="164"/>
                  </a:lnTo>
                  <a:lnTo>
                    <a:pt x="563" y="171"/>
                  </a:lnTo>
                  <a:lnTo>
                    <a:pt x="568" y="156"/>
                  </a:lnTo>
                  <a:lnTo>
                    <a:pt x="556" y="155"/>
                  </a:lnTo>
                  <a:lnTo>
                    <a:pt x="592" y="148"/>
                  </a:lnTo>
                  <a:lnTo>
                    <a:pt x="595" y="141"/>
                  </a:lnTo>
                  <a:lnTo>
                    <a:pt x="579" y="140"/>
                  </a:lnTo>
                  <a:lnTo>
                    <a:pt x="609" y="134"/>
                  </a:lnTo>
                  <a:lnTo>
                    <a:pt x="617" y="128"/>
                  </a:lnTo>
                  <a:lnTo>
                    <a:pt x="601" y="128"/>
                  </a:lnTo>
                  <a:lnTo>
                    <a:pt x="615" y="111"/>
                  </a:lnTo>
                  <a:lnTo>
                    <a:pt x="611" y="104"/>
                  </a:lnTo>
                  <a:lnTo>
                    <a:pt x="593" y="102"/>
                  </a:lnTo>
                  <a:lnTo>
                    <a:pt x="597" y="96"/>
                  </a:lnTo>
                  <a:lnTo>
                    <a:pt x="634" y="96"/>
                  </a:lnTo>
                  <a:lnTo>
                    <a:pt x="638" y="90"/>
                  </a:lnTo>
                  <a:lnTo>
                    <a:pt x="625" y="76"/>
                  </a:lnTo>
                  <a:lnTo>
                    <a:pt x="634" y="70"/>
                  </a:lnTo>
                  <a:lnTo>
                    <a:pt x="633" y="64"/>
                  </a:lnTo>
                  <a:lnTo>
                    <a:pt x="684" y="40"/>
                  </a:lnTo>
                  <a:lnTo>
                    <a:pt x="734" y="28"/>
                  </a:lnTo>
                  <a:lnTo>
                    <a:pt x="684" y="22"/>
                  </a:lnTo>
                  <a:lnTo>
                    <a:pt x="584" y="34"/>
                  </a:lnTo>
                  <a:lnTo>
                    <a:pt x="629" y="22"/>
                  </a:lnTo>
                  <a:lnTo>
                    <a:pt x="627" y="19"/>
                  </a:lnTo>
                  <a:lnTo>
                    <a:pt x="584" y="24"/>
                  </a:lnTo>
                  <a:lnTo>
                    <a:pt x="587" y="19"/>
                  </a:lnTo>
                  <a:lnTo>
                    <a:pt x="648" y="13"/>
                  </a:lnTo>
                  <a:lnTo>
                    <a:pt x="574" y="0"/>
                  </a:lnTo>
                  <a:lnTo>
                    <a:pt x="392" y="4"/>
                  </a:lnTo>
                  <a:lnTo>
                    <a:pt x="301" y="20"/>
                  </a:lnTo>
                  <a:lnTo>
                    <a:pt x="269" y="15"/>
                  </a:lnTo>
                  <a:lnTo>
                    <a:pt x="178" y="23"/>
                  </a:lnTo>
                  <a:lnTo>
                    <a:pt x="183" y="28"/>
                  </a:lnTo>
                  <a:lnTo>
                    <a:pt x="171" y="30"/>
                  </a:lnTo>
                  <a:lnTo>
                    <a:pt x="151" y="30"/>
                  </a:lnTo>
                  <a:lnTo>
                    <a:pt x="91" y="45"/>
                  </a:lnTo>
                  <a:lnTo>
                    <a:pt x="123" y="45"/>
                  </a:lnTo>
                  <a:lnTo>
                    <a:pt x="123" y="49"/>
                  </a:lnTo>
                  <a:lnTo>
                    <a:pt x="101" y="58"/>
                  </a:lnTo>
                  <a:lnTo>
                    <a:pt x="15" y="66"/>
                  </a:lnTo>
                  <a:lnTo>
                    <a:pt x="0" y="7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nvGrpSpPr>
            <p:cNvPr id="427" name="Group 423"/>
            <p:cNvGrpSpPr>
              <a:grpSpLocks/>
            </p:cNvGrpSpPr>
            <p:nvPr/>
          </p:nvGrpSpPr>
          <p:grpSpPr bwMode="auto">
            <a:xfrm>
              <a:off x="2113" y="935"/>
              <a:ext cx="1250" cy="834"/>
              <a:chOff x="2113" y="935"/>
              <a:chExt cx="1250" cy="834"/>
            </a:xfrm>
          </p:grpSpPr>
          <p:sp>
            <p:nvSpPr>
              <p:cNvPr id="428" name="Freeform 424"/>
              <p:cNvSpPr>
                <a:spLocks noChangeAspect="1"/>
              </p:cNvSpPr>
              <p:nvPr/>
            </p:nvSpPr>
            <p:spPr bwMode="auto">
              <a:xfrm>
                <a:off x="3031" y="1636"/>
                <a:ext cx="332" cy="123"/>
              </a:xfrm>
              <a:custGeom>
                <a:avLst/>
                <a:gdLst>
                  <a:gd name="T0" fmla="*/ 556 w 325"/>
                  <a:gd name="T1" fmla="*/ 18 h 125"/>
                  <a:gd name="T2" fmla="*/ 544 w 325"/>
                  <a:gd name="T3" fmla="*/ 10 h 125"/>
                  <a:gd name="T4" fmla="*/ 497 w 325"/>
                  <a:gd name="T5" fmla="*/ 6 h 125"/>
                  <a:gd name="T6" fmla="*/ 497 w 325"/>
                  <a:gd name="T7" fmla="*/ 6 h 125"/>
                  <a:gd name="T8" fmla="*/ 446 w 325"/>
                  <a:gd name="T9" fmla="*/ 20 h 125"/>
                  <a:gd name="T10" fmla="*/ 359 w 325"/>
                  <a:gd name="T11" fmla="*/ 20 h 125"/>
                  <a:gd name="T12" fmla="*/ 283 w 325"/>
                  <a:gd name="T13" fmla="*/ 0 h 125"/>
                  <a:gd name="T14" fmla="*/ 229 w 325"/>
                  <a:gd name="T15" fmla="*/ 0 h 125"/>
                  <a:gd name="T16" fmla="*/ 159 w 325"/>
                  <a:gd name="T17" fmla="*/ 18 h 125"/>
                  <a:gd name="T18" fmla="*/ 116 w 325"/>
                  <a:gd name="T19" fmla="*/ 18 h 125"/>
                  <a:gd name="T20" fmla="*/ 74 w 325"/>
                  <a:gd name="T21" fmla="*/ 13 h 125"/>
                  <a:gd name="T22" fmla="*/ 62 w 325"/>
                  <a:gd name="T23" fmla="*/ 2 h 125"/>
                  <a:gd name="T24" fmla="*/ 1 w 325"/>
                  <a:gd name="T25" fmla="*/ 3 h 125"/>
                  <a:gd name="T26" fmla="*/ 1 w 325"/>
                  <a:gd name="T27" fmla="*/ 3 h 125"/>
                  <a:gd name="T28" fmla="*/ 0 w 325"/>
                  <a:gd name="T29" fmla="*/ 30 h 125"/>
                  <a:gd name="T30" fmla="*/ 8 w 325"/>
                  <a:gd name="T31" fmla="*/ 28 h 125"/>
                  <a:gd name="T32" fmla="*/ 1 w 325"/>
                  <a:gd name="T33" fmla="*/ 31 h 125"/>
                  <a:gd name="T34" fmla="*/ 21 w 325"/>
                  <a:gd name="T35" fmla="*/ 22 h 125"/>
                  <a:gd name="T36" fmla="*/ 82 w 325"/>
                  <a:gd name="T37" fmla="*/ 20 h 125"/>
                  <a:gd name="T38" fmla="*/ 102 w 325"/>
                  <a:gd name="T39" fmla="*/ 28 h 125"/>
                  <a:gd name="T40" fmla="*/ 84 w 325"/>
                  <a:gd name="T41" fmla="*/ 28 h 125"/>
                  <a:gd name="T42" fmla="*/ 94 w 325"/>
                  <a:gd name="T43" fmla="*/ 31 h 125"/>
                  <a:gd name="T44" fmla="*/ 10 w 325"/>
                  <a:gd name="T45" fmla="*/ 31 h 125"/>
                  <a:gd name="T46" fmla="*/ 1 w 325"/>
                  <a:gd name="T47" fmla="*/ 31 h 125"/>
                  <a:gd name="T48" fmla="*/ 0 w 325"/>
                  <a:gd name="T49" fmla="*/ 31 h 125"/>
                  <a:gd name="T50" fmla="*/ 14 w 325"/>
                  <a:gd name="T51" fmla="*/ 31 h 125"/>
                  <a:gd name="T52" fmla="*/ 16 w 325"/>
                  <a:gd name="T53" fmla="*/ 43 h 125"/>
                  <a:gd name="T54" fmla="*/ 6 w 325"/>
                  <a:gd name="T55" fmla="*/ 40 h 125"/>
                  <a:gd name="T56" fmla="*/ 5 w 325"/>
                  <a:gd name="T57" fmla="*/ 46 h 125"/>
                  <a:gd name="T58" fmla="*/ 21 w 325"/>
                  <a:gd name="T59" fmla="*/ 52 h 125"/>
                  <a:gd name="T60" fmla="*/ 20 w 325"/>
                  <a:gd name="T61" fmla="*/ 60 h 125"/>
                  <a:gd name="T62" fmla="*/ 59 w 325"/>
                  <a:gd name="T63" fmla="*/ 64 h 125"/>
                  <a:gd name="T64" fmla="*/ 55 w 325"/>
                  <a:gd name="T65" fmla="*/ 67 h 125"/>
                  <a:gd name="T66" fmla="*/ 70 w 325"/>
                  <a:gd name="T67" fmla="*/ 67 h 125"/>
                  <a:gd name="T68" fmla="*/ 67 w 325"/>
                  <a:gd name="T69" fmla="*/ 69 h 125"/>
                  <a:gd name="T70" fmla="*/ 130 w 325"/>
                  <a:gd name="T71" fmla="*/ 75 h 125"/>
                  <a:gd name="T72" fmla="*/ 156 w 325"/>
                  <a:gd name="T73" fmla="*/ 73 h 125"/>
                  <a:gd name="T74" fmla="*/ 159 w 325"/>
                  <a:gd name="T75" fmla="*/ 68 h 125"/>
                  <a:gd name="T76" fmla="*/ 177 w 325"/>
                  <a:gd name="T77" fmla="*/ 69 h 125"/>
                  <a:gd name="T78" fmla="*/ 232 w 325"/>
                  <a:gd name="T79" fmla="*/ 77 h 125"/>
                  <a:gd name="T80" fmla="*/ 257 w 325"/>
                  <a:gd name="T81" fmla="*/ 75 h 125"/>
                  <a:gd name="T82" fmla="*/ 287 w 325"/>
                  <a:gd name="T83" fmla="*/ 68 h 125"/>
                  <a:gd name="T84" fmla="*/ 325 w 325"/>
                  <a:gd name="T85" fmla="*/ 71 h 125"/>
                  <a:gd name="T86" fmla="*/ 337 w 325"/>
                  <a:gd name="T87" fmla="*/ 67 h 125"/>
                  <a:gd name="T88" fmla="*/ 340 w 325"/>
                  <a:gd name="T89" fmla="*/ 77 h 125"/>
                  <a:gd name="T90" fmla="*/ 340 w 325"/>
                  <a:gd name="T91" fmla="*/ 77 h 125"/>
                  <a:gd name="T92" fmla="*/ 361 w 325"/>
                  <a:gd name="T93" fmla="*/ 74 h 125"/>
                  <a:gd name="T94" fmla="*/ 357 w 325"/>
                  <a:gd name="T95" fmla="*/ 68 h 125"/>
                  <a:gd name="T96" fmla="*/ 415 w 325"/>
                  <a:gd name="T97" fmla="*/ 67 h 125"/>
                  <a:gd name="T98" fmla="*/ 444 w 325"/>
                  <a:gd name="T99" fmla="*/ 69 h 125"/>
                  <a:gd name="T100" fmla="*/ 497 w 325"/>
                  <a:gd name="T101" fmla="*/ 65 h 125"/>
                  <a:gd name="T102" fmla="*/ 551 w 325"/>
                  <a:gd name="T103" fmla="*/ 64 h 125"/>
                  <a:gd name="T104" fmla="*/ 563 w 325"/>
                  <a:gd name="T105" fmla="*/ 61 h 125"/>
                  <a:gd name="T106" fmla="*/ 626 w 325"/>
                  <a:gd name="T107" fmla="*/ 64 h 125"/>
                  <a:gd name="T108" fmla="*/ 592 w 325"/>
                  <a:gd name="T109" fmla="*/ 31 h 125"/>
                  <a:gd name="T110" fmla="*/ 605 w 325"/>
                  <a:gd name="T111" fmla="*/ 31 h 125"/>
                  <a:gd name="T112" fmla="*/ 605 w 325"/>
                  <a:gd name="T113" fmla="*/ 31 h 125"/>
                  <a:gd name="T114" fmla="*/ 580 w 325"/>
                  <a:gd name="T115" fmla="*/ 31 h 125"/>
                  <a:gd name="T116" fmla="*/ 556 w 325"/>
                  <a:gd name="T117" fmla="*/ 18 h 125"/>
                  <a:gd name="T118" fmla="*/ 556 w 325"/>
                  <a:gd name="T119" fmla="*/ 18 h 125"/>
                  <a:gd name="T120" fmla="*/ 556 w 325"/>
                  <a:gd name="T121" fmla="*/ 18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125"/>
                  <a:gd name="T185" fmla="*/ 325 w 325"/>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125">
                    <a:moveTo>
                      <a:pt x="288" y="18"/>
                    </a:moveTo>
                    <a:lnTo>
                      <a:pt x="282" y="10"/>
                    </a:lnTo>
                    <a:lnTo>
                      <a:pt x="257" y="6"/>
                    </a:lnTo>
                    <a:lnTo>
                      <a:pt x="231" y="20"/>
                    </a:lnTo>
                    <a:lnTo>
                      <a:pt x="186" y="20"/>
                    </a:lnTo>
                    <a:lnTo>
                      <a:pt x="147" y="0"/>
                    </a:lnTo>
                    <a:lnTo>
                      <a:pt x="117" y="0"/>
                    </a:lnTo>
                    <a:lnTo>
                      <a:pt x="83" y="18"/>
                    </a:lnTo>
                    <a:lnTo>
                      <a:pt x="62" y="18"/>
                    </a:lnTo>
                    <a:lnTo>
                      <a:pt x="41" y="13"/>
                    </a:lnTo>
                    <a:lnTo>
                      <a:pt x="31" y="2"/>
                    </a:lnTo>
                    <a:lnTo>
                      <a:pt x="1" y="3"/>
                    </a:lnTo>
                    <a:lnTo>
                      <a:pt x="0" y="30"/>
                    </a:lnTo>
                    <a:lnTo>
                      <a:pt x="8" y="28"/>
                    </a:lnTo>
                    <a:lnTo>
                      <a:pt x="1" y="38"/>
                    </a:lnTo>
                    <a:lnTo>
                      <a:pt x="21" y="22"/>
                    </a:lnTo>
                    <a:lnTo>
                      <a:pt x="45" y="20"/>
                    </a:lnTo>
                    <a:lnTo>
                      <a:pt x="55" y="28"/>
                    </a:lnTo>
                    <a:lnTo>
                      <a:pt x="46" y="28"/>
                    </a:lnTo>
                    <a:lnTo>
                      <a:pt x="51" y="36"/>
                    </a:lnTo>
                    <a:lnTo>
                      <a:pt x="10" y="36"/>
                    </a:lnTo>
                    <a:lnTo>
                      <a:pt x="1" y="40"/>
                    </a:lnTo>
                    <a:lnTo>
                      <a:pt x="0" y="53"/>
                    </a:lnTo>
                    <a:lnTo>
                      <a:pt x="14" y="52"/>
                    </a:lnTo>
                    <a:lnTo>
                      <a:pt x="16" y="74"/>
                    </a:lnTo>
                    <a:lnTo>
                      <a:pt x="6" y="71"/>
                    </a:lnTo>
                    <a:lnTo>
                      <a:pt x="5" y="77"/>
                    </a:lnTo>
                    <a:lnTo>
                      <a:pt x="21" y="83"/>
                    </a:lnTo>
                    <a:lnTo>
                      <a:pt x="20" y="91"/>
                    </a:lnTo>
                    <a:lnTo>
                      <a:pt x="28" y="97"/>
                    </a:lnTo>
                    <a:lnTo>
                      <a:pt x="24" y="103"/>
                    </a:lnTo>
                    <a:lnTo>
                      <a:pt x="39" y="103"/>
                    </a:lnTo>
                    <a:lnTo>
                      <a:pt x="36" y="108"/>
                    </a:lnTo>
                    <a:lnTo>
                      <a:pt x="67" y="120"/>
                    </a:lnTo>
                    <a:lnTo>
                      <a:pt x="81" y="116"/>
                    </a:lnTo>
                    <a:lnTo>
                      <a:pt x="83" y="106"/>
                    </a:lnTo>
                    <a:lnTo>
                      <a:pt x="93" y="108"/>
                    </a:lnTo>
                    <a:lnTo>
                      <a:pt x="119" y="124"/>
                    </a:lnTo>
                    <a:lnTo>
                      <a:pt x="134" y="120"/>
                    </a:lnTo>
                    <a:lnTo>
                      <a:pt x="149" y="106"/>
                    </a:lnTo>
                    <a:lnTo>
                      <a:pt x="167" y="112"/>
                    </a:lnTo>
                    <a:lnTo>
                      <a:pt x="174" y="104"/>
                    </a:lnTo>
                    <a:lnTo>
                      <a:pt x="176" y="124"/>
                    </a:lnTo>
                    <a:lnTo>
                      <a:pt x="187" y="117"/>
                    </a:lnTo>
                    <a:lnTo>
                      <a:pt x="185" y="106"/>
                    </a:lnTo>
                    <a:lnTo>
                      <a:pt x="214" y="103"/>
                    </a:lnTo>
                    <a:lnTo>
                      <a:pt x="230" y="108"/>
                    </a:lnTo>
                    <a:lnTo>
                      <a:pt x="257" y="100"/>
                    </a:lnTo>
                    <a:lnTo>
                      <a:pt x="285" y="98"/>
                    </a:lnTo>
                    <a:lnTo>
                      <a:pt x="291" y="92"/>
                    </a:lnTo>
                    <a:lnTo>
                      <a:pt x="324" y="97"/>
                    </a:lnTo>
                    <a:lnTo>
                      <a:pt x="306" y="53"/>
                    </a:lnTo>
                    <a:lnTo>
                      <a:pt x="313" y="44"/>
                    </a:lnTo>
                    <a:lnTo>
                      <a:pt x="300" y="36"/>
                    </a:lnTo>
                    <a:lnTo>
                      <a:pt x="288"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29" name="Freeform 425"/>
              <p:cNvSpPr>
                <a:spLocks noChangeAspect="1"/>
              </p:cNvSpPr>
              <p:nvPr/>
            </p:nvSpPr>
            <p:spPr bwMode="auto">
              <a:xfrm>
                <a:off x="2431" y="1600"/>
                <a:ext cx="209" cy="157"/>
              </a:xfrm>
              <a:custGeom>
                <a:avLst/>
                <a:gdLst>
                  <a:gd name="T0" fmla="*/ 200 w 207"/>
                  <a:gd name="T1" fmla="*/ 18 h 159"/>
                  <a:gd name="T2" fmla="*/ 269 w 207"/>
                  <a:gd name="T3" fmla="*/ 23 h 159"/>
                  <a:gd name="T4" fmla="*/ 272 w 207"/>
                  <a:gd name="T5" fmla="*/ 38 h 159"/>
                  <a:gd name="T6" fmla="*/ 231 w 207"/>
                  <a:gd name="T7" fmla="*/ 39 h 159"/>
                  <a:gd name="T8" fmla="*/ 194 w 207"/>
                  <a:gd name="T9" fmla="*/ 57 h 159"/>
                  <a:gd name="T10" fmla="*/ 214 w 207"/>
                  <a:gd name="T11" fmla="*/ 71 h 159"/>
                  <a:gd name="T12" fmla="*/ 141 w 207"/>
                  <a:gd name="T13" fmla="*/ 100 h 159"/>
                  <a:gd name="T14" fmla="*/ 101 w 207"/>
                  <a:gd name="T15" fmla="*/ 101 h 159"/>
                  <a:gd name="T16" fmla="*/ 84 w 207"/>
                  <a:gd name="T17" fmla="*/ 107 h 159"/>
                  <a:gd name="T18" fmla="*/ 28 w 207"/>
                  <a:gd name="T19" fmla="*/ 95 h 159"/>
                  <a:gd name="T20" fmla="*/ 35 w 207"/>
                  <a:gd name="T21" fmla="*/ 82 h 159"/>
                  <a:gd name="T22" fmla="*/ 28 w 207"/>
                  <a:gd name="T23" fmla="*/ 53 h 159"/>
                  <a:gd name="T24" fmla="*/ 38 w 207"/>
                  <a:gd name="T25" fmla="*/ 45 h 159"/>
                  <a:gd name="T26" fmla="*/ 40 w 207"/>
                  <a:gd name="T27" fmla="*/ 39 h 159"/>
                  <a:gd name="T28" fmla="*/ 49 w 207"/>
                  <a:gd name="T29" fmla="*/ 39 h 159"/>
                  <a:gd name="T30" fmla="*/ 46 w 207"/>
                  <a:gd name="T31" fmla="*/ 38 h 159"/>
                  <a:gd name="T32" fmla="*/ 11 w 207"/>
                  <a:gd name="T33" fmla="*/ 38 h 159"/>
                  <a:gd name="T34" fmla="*/ 0 w 207"/>
                  <a:gd name="T35" fmla="*/ 15 h 159"/>
                  <a:gd name="T36" fmla="*/ 4 w 207"/>
                  <a:gd name="T37" fmla="*/ 10 h 159"/>
                  <a:gd name="T38" fmla="*/ 22 w 207"/>
                  <a:gd name="T39" fmla="*/ 0 h 159"/>
                  <a:gd name="T40" fmla="*/ 112 w 207"/>
                  <a:gd name="T41" fmla="*/ 8 h 159"/>
                  <a:gd name="T42" fmla="*/ 149 w 207"/>
                  <a:gd name="T43" fmla="*/ 8 h 159"/>
                  <a:gd name="T44" fmla="*/ 156 w 207"/>
                  <a:gd name="T45" fmla="*/ 8 h 159"/>
                  <a:gd name="T46" fmla="*/ 200 w 207"/>
                  <a:gd name="T47" fmla="*/ 18 h 159"/>
                  <a:gd name="T48" fmla="*/ 200 w 207"/>
                  <a:gd name="T49" fmla="*/ 18 h 159"/>
                  <a:gd name="T50" fmla="*/ 200 w 207"/>
                  <a:gd name="T51" fmla="*/ 18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59"/>
                  <a:gd name="T80" fmla="*/ 207 w 207"/>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59">
                    <a:moveTo>
                      <a:pt x="147" y="18"/>
                    </a:moveTo>
                    <a:lnTo>
                      <a:pt x="204" y="23"/>
                    </a:lnTo>
                    <a:lnTo>
                      <a:pt x="206" y="38"/>
                    </a:lnTo>
                    <a:lnTo>
                      <a:pt x="169" y="56"/>
                    </a:lnTo>
                    <a:lnTo>
                      <a:pt x="144" y="88"/>
                    </a:lnTo>
                    <a:lnTo>
                      <a:pt x="154" y="102"/>
                    </a:lnTo>
                    <a:lnTo>
                      <a:pt x="110" y="144"/>
                    </a:lnTo>
                    <a:lnTo>
                      <a:pt x="70" y="145"/>
                    </a:lnTo>
                    <a:lnTo>
                      <a:pt x="53" y="158"/>
                    </a:lnTo>
                    <a:lnTo>
                      <a:pt x="28" y="134"/>
                    </a:lnTo>
                    <a:lnTo>
                      <a:pt x="35" y="113"/>
                    </a:lnTo>
                    <a:lnTo>
                      <a:pt x="28" y="84"/>
                    </a:lnTo>
                    <a:lnTo>
                      <a:pt x="38" y="76"/>
                    </a:lnTo>
                    <a:lnTo>
                      <a:pt x="40" y="58"/>
                    </a:lnTo>
                    <a:lnTo>
                      <a:pt x="49" y="46"/>
                    </a:lnTo>
                    <a:lnTo>
                      <a:pt x="46" y="38"/>
                    </a:lnTo>
                    <a:lnTo>
                      <a:pt x="11" y="38"/>
                    </a:lnTo>
                    <a:lnTo>
                      <a:pt x="0" y="15"/>
                    </a:lnTo>
                    <a:lnTo>
                      <a:pt x="4" y="10"/>
                    </a:lnTo>
                    <a:lnTo>
                      <a:pt x="22" y="0"/>
                    </a:lnTo>
                    <a:lnTo>
                      <a:pt x="81" y="8"/>
                    </a:lnTo>
                    <a:lnTo>
                      <a:pt x="118" y="8"/>
                    </a:lnTo>
                    <a:lnTo>
                      <a:pt x="125" y="8"/>
                    </a:lnTo>
                    <a:lnTo>
                      <a:pt x="147"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0" name="Freeform 426"/>
              <p:cNvSpPr>
                <a:spLocks noChangeAspect="1"/>
              </p:cNvSpPr>
              <p:nvPr/>
            </p:nvSpPr>
            <p:spPr bwMode="auto">
              <a:xfrm>
                <a:off x="2421" y="1638"/>
                <a:ext cx="61" cy="100"/>
              </a:xfrm>
              <a:custGeom>
                <a:avLst/>
                <a:gdLst>
                  <a:gd name="T0" fmla="*/ 125 w 59"/>
                  <a:gd name="T1" fmla="*/ 50 h 101"/>
                  <a:gd name="T2" fmla="*/ 99 w 59"/>
                  <a:gd name="T3" fmla="*/ 46 h 101"/>
                  <a:gd name="T4" fmla="*/ 133 w 59"/>
                  <a:gd name="T5" fmla="*/ 38 h 101"/>
                  <a:gd name="T6" fmla="*/ 138 w 59"/>
                  <a:gd name="T7" fmla="*/ 20 h 101"/>
                  <a:gd name="T8" fmla="*/ 161 w 59"/>
                  <a:gd name="T9" fmla="*/ 8 h 101"/>
                  <a:gd name="T10" fmla="*/ 153 w 59"/>
                  <a:gd name="T11" fmla="*/ 0 h 101"/>
                  <a:gd name="T12" fmla="*/ 57 w 59"/>
                  <a:gd name="T13" fmla="*/ 0 h 101"/>
                  <a:gd name="T14" fmla="*/ 49 w 59"/>
                  <a:gd name="T15" fmla="*/ 15 h 101"/>
                  <a:gd name="T16" fmla="*/ 0 w 59"/>
                  <a:gd name="T17" fmla="*/ 50 h 101"/>
                  <a:gd name="T18" fmla="*/ 11 w 59"/>
                  <a:gd name="T19" fmla="*/ 50 h 101"/>
                  <a:gd name="T20" fmla="*/ 4 w 59"/>
                  <a:gd name="T21" fmla="*/ 69 h 101"/>
                  <a:gd name="T22" fmla="*/ 99 w 59"/>
                  <a:gd name="T23" fmla="*/ 65 h 101"/>
                  <a:gd name="T24" fmla="*/ 125 w 59"/>
                  <a:gd name="T25" fmla="*/ 50 h 101"/>
                  <a:gd name="T26" fmla="*/ 125 w 59"/>
                  <a:gd name="T27" fmla="*/ 50 h 101"/>
                  <a:gd name="T28" fmla="*/ 125 w 59"/>
                  <a:gd name="T29" fmla="*/ 5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01"/>
                  <a:gd name="T47" fmla="*/ 59 w 59"/>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01">
                    <a:moveTo>
                      <a:pt x="44" y="75"/>
                    </a:moveTo>
                    <a:lnTo>
                      <a:pt x="37" y="46"/>
                    </a:lnTo>
                    <a:lnTo>
                      <a:pt x="47" y="38"/>
                    </a:lnTo>
                    <a:lnTo>
                      <a:pt x="49" y="20"/>
                    </a:lnTo>
                    <a:lnTo>
                      <a:pt x="58" y="8"/>
                    </a:lnTo>
                    <a:lnTo>
                      <a:pt x="55" y="0"/>
                    </a:lnTo>
                    <a:lnTo>
                      <a:pt x="20" y="0"/>
                    </a:lnTo>
                    <a:lnTo>
                      <a:pt x="16" y="15"/>
                    </a:lnTo>
                    <a:lnTo>
                      <a:pt x="0" y="62"/>
                    </a:lnTo>
                    <a:lnTo>
                      <a:pt x="11" y="70"/>
                    </a:lnTo>
                    <a:lnTo>
                      <a:pt x="4" y="100"/>
                    </a:lnTo>
                    <a:lnTo>
                      <a:pt x="37" y="96"/>
                    </a:lnTo>
                    <a:lnTo>
                      <a:pt x="44" y="7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1" name="Freeform 427"/>
              <p:cNvSpPr>
                <a:spLocks noChangeAspect="1"/>
              </p:cNvSpPr>
              <p:nvPr/>
            </p:nvSpPr>
            <p:spPr bwMode="auto">
              <a:xfrm>
                <a:off x="2515" y="1451"/>
                <a:ext cx="210" cy="173"/>
              </a:xfrm>
              <a:custGeom>
                <a:avLst/>
                <a:gdLst>
                  <a:gd name="T0" fmla="*/ 353 w 206"/>
                  <a:gd name="T1" fmla="*/ 43 h 175"/>
                  <a:gd name="T2" fmla="*/ 371 w 206"/>
                  <a:gd name="T3" fmla="*/ 43 h 175"/>
                  <a:gd name="T4" fmla="*/ 321 w 206"/>
                  <a:gd name="T5" fmla="*/ 32 h 175"/>
                  <a:gd name="T6" fmla="*/ 303 w 206"/>
                  <a:gd name="T7" fmla="*/ 31 h 175"/>
                  <a:gd name="T8" fmla="*/ 284 w 206"/>
                  <a:gd name="T9" fmla="*/ 29 h 175"/>
                  <a:gd name="T10" fmla="*/ 283 w 206"/>
                  <a:gd name="T11" fmla="*/ 21 h 175"/>
                  <a:gd name="T12" fmla="*/ 263 w 206"/>
                  <a:gd name="T13" fmla="*/ 23 h 175"/>
                  <a:gd name="T14" fmla="*/ 227 w 206"/>
                  <a:gd name="T15" fmla="*/ 1 h 175"/>
                  <a:gd name="T16" fmla="*/ 223 w 206"/>
                  <a:gd name="T17" fmla="*/ 0 h 175"/>
                  <a:gd name="T18" fmla="*/ 191 w 206"/>
                  <a:gd name="T19" fmla="*/ 7 h 175"/>
                  <a:gd name="T20" fmla="*/ 181 w 206"/>
                  <a:gd name="T21" fmla="*/ 22 h 175"/>
                  <a:gd name="T22" fmla="*/ 148 w 206"/>
                  <a:gd name="T23" fmla="*/ 30 h 175"/>
                  <a:gd name="T24" fmla="*/ 145 w 206"/>
                  <a:gd name="T25" fmla="*/ 39 h 175"/>
                  <a:gd name="T26" fmla="*/ 104 w 206"/>
                  <a:gd name="T27" fmla="*/ 39 h 175"/>
                  <a:gd name="T28" fmla="*/ 98 w 206"/>
                  <a:gd name="T29" fmla="*/ 30 h 175"/>
                  <a:gd name="T30" fmla="*/ 78 w 206"/>
                  <a:gd name="T31" fmla="*/ 30 h 175"/>
                  <a:gd name="T32" fmla="*/ 90 w 206"/>
                  <a:gd name="T33" fmla="*/ 43 h 175"/>
                  <a:gd name="T34" fmla="*/ 65 w 206"/>
                  <a:gd name="T35" fmla="*/ 43 h 175"/>
                  <a:gd name="T36" fmla="*/ 59 w 206"/>
                  <a:gd name="T37" fmla="*/ 43 h 175"/>
                  <a:gd name="T38" fmla="*/ 0 w 206"/>
                  <a:gd name="T39" fmla="*/ 43 h 175"/>
                  <a:gd name="T40" fmla="*/ 0 w 206"/>
                  <a:gd name="T41" fmla="*/ 43 h 175"/>
                  <a:gd name="T42" fmla="*/ 66 w 206"/>
                  <a:gd name="T43" fmla="*/ 43 h 175"/>
                  <a:gd name="T44" fmla="*/ 90 w 206"/>
                  <a:gd name="T45" fmla="*/ 68 h 175"/>
                  <a:gd name="T46" fmla="*/ 98 w 206"/>
                  <a:gd name="T47" fmla="*/ 77 h 175"/>
                  <a:gd name="T48" fmla="*/ 78 w 206"/>
                  <a:gd name="T49" fmla="*/ 110 h 175"/>
                  <a:gd name="T50" fmla="*/ 73 w 206"/>
                  <a:gd name="T51" fmla="*/ 114 h 175"/>
                  <a:gd name="T52" fmla="*/ 112 w 206"/>
                  <a:gd name="T53" fmla="*/ 119 h 175"/>
                  <a:gd name="T54" fmla="*/ 219 w 206"/>
                  <a:gd name="T55" fmla="*/ 121 h 175"/>
                  <a:gd name="T56" fmla="*/ 219 w 206"/>
                  <a:gd name="T57" fmla="*/ 117 h 175"/>
                  <a:gd name="T58" fmla="*/ 249 w 206"/>
                  <a:gd name="T59" fmla="*/ 112 h 175"/>
                  <a:gd name="T60" fmla="*/ 321 w 206"/>
                  <a:gd name="T61" fmla="*/ 116 h 175"/>
                  <a:gd name="T62" fmla="*/ 357 w 206"/>
                  <a:gd name="T63" fmla="*/ 108 h 175"/>
                  <a:gd name="T64" fmla="*/ 333 w 206"/>
                  <a:gd name="T65" fmla="*/ 96 h 175"/>
                  <a:gd name="T66" fmla="*/ 339 w 206"/>
                  <a:gd name="T67" fmla="*/ 76 h 175"/>
                  <a:gd name="T68" fmla="*/ 333 w 206"/>
                  <a:gd name="T69" fmla="*/ 66 h 175"/>
                  <a:gd name="T70" fmla="*/ 315 w 206"/>
                  <a:gd name="T71" fmla="*/ 70 h 175"/>
                  <a:gd name="T72" fmla="*/ 312 w 206"/>
                  <a:gd name="T73" fmla="*/ 63 h 175"/>
                  <a:gd name="T74" fmla="*/ 339 w 206"/>
                  <a:gd name="T75" fmla="*/ 43 h 175"/>
                  <a:gd name="T76" fmla="*/ 357 w 206"/>
                  <a:gd name="T77" fmla="*/ 43 h 175"/>
                  <a:gd name="T78" fmla="*/ 353 w 206"/>
                  <a:gd name="T79" fmla="*/ 43 h 175"/>
                  <a:gd name="T80" fmla="*/ 353 w 206"/>
                  <a:gd name="T81" fmla="*/ 43 h 175"/>
                  <a:gd name="T82" fmla="*/ 353 w 206"/>
                  <a:gd name="T83" fmla="*/ 43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6"/>
                  <a:gd name="T127" fmla="*/ 0 h 175"/>
                  <a:gd name="T128" fmla="*/ 206 w 20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6" h="175">
                    <a:moveTo>
                      <a:pt x="195" y="71"/>
                    </a:moveTo>
                    <a:lnTo>
                      <a:pt x="205" y="47"/>
                    </a:lnTo>
                    <a:lnTo>
                      <a:pt x="177" y="32"/>
                    </a:lnTo>
                    <a:lnTo>
                      <a:pt x="168" y="31"/>
                    </a:lnTo>
                    <a:lnTo>
                      <a:pt x="158" y="29"/>
                    </a:lnTo>
                    <a:lnTo>
                      <a:pt x="157" y="21"/>
                    </a:lnTo>
                    <a:lnTo>
                      <a:pt x="145" y="23"/>
                    </a:lnTo>
                    <a:lnTo>
                      <a:pt x="125" y="1"/>
                    </a:lnTo>
                    <a:lnTo>
                      <a:pt x="123" y="0"/>
                    </a:lnTo>
                    <a:lnTo>
                      <a:pt x="107" y="7"/>
                    </a:lnTo>
                    <a:lnTo>
                      <a:pt x="102" y="22"/>
                    </a:lnTo>
                    <a:lnTo>
                      <a:pt x="80" y="30"/>
                    </a:lnTo>
                    <a:lnTo>
                      <a:pt x="78" y="39"/>
                    </a:lnTo>
                    <a:lnTo>
                      <a:pt x="60" y="39"/>
                    </a:lnTo>
                    <a:lnTo>
                      <a:pt x="57" y="30"/>
                    </a:lnTo>
                    <a:lnTo>
                      <a:pt x="47" y="30"/>
                    </a:lnTo>
                    <a:lnTo>
                      <a:pt x="53" y="52"/>
                    </a:lnTo>
                    <a:lnTo>
                      <a:pt x="34" y="55"/>
                    </a:lnTo>
                    <a:lnTo>
                      <a:pt x="28" y="48"/>
                    </a:lnTo>
                    <a:lnTo>
                      <a:pt x="0" y="55"/>
                    </a:lnTo>
                    <a:lnTo>
                      <a:pt x="0" y="64"/>
                    </a:lnTo>
                    <a:lnTo>
                      <a:pt x="35" y="74"/>
                    </a:lnTo>
                    <a:lnTo>
                      <a:pt x="53" y="99"/>
                    </a:lnTo>
                    <a:lnTo>
                      <a:pt x="57" y="108"/>
                    </a:lnTo>
                    <a:lnTo>
                      <a:pt x="47" y="152"/>
                    </a:lnTo>
                    <a:lnTo>
                      <a:pt x="42" y="159"/>
                    </a:lnTo>
                    <a:lnTo>
                      <a:pt x="64" y="169"/>
                    </a:lnTo>
                    <a:lnTo>
                      <a:pt x="121" y="174"/>
                    </a:lnTo>
                    <a:lnTo>
                      <a:pt x="121" y="166"/>
                    </a:lnTo>
                    <a:lnTo>
                      <a:pt x="137" y="156"/>
                    </a:lnTo>
                    <a:lnTo>
                      <a:pt x="177" y="164"/>
                    </a:lnTo>
                    <a:lnTo>
                      <a:pt x="197" y="148"/>
                    </a:lnTo>
                    <a:lnTo>
                      <a:pt x="183" y="127"/>
                    </a:lnTo>
                    <a:lnTo>
                      <a:pt x="187" y="107"/>
                    </a:lnTo>
                    <a:lnTo>
                      <a:pt x="183" y="97"/>
                    </a:lnTo>
                    <a:lnTo>
                      <a:pt x="174" y="101"/>
                    </a:lnTo>
                    <a:lnTo>
                      <a:pt x="172" y="94"/>
                    </a:lnTo>
                    <a:lnTo>
                      <a:pt x="187" y="74"/>
                    </a:lnTo>
                    <a:lnTo>
                      <a:pt x="197" y="72"/>
                    </a:lnTo>
                    <a:lnTo>
                      <a:pt x="195" y="7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2" name="Freeform 428"/>
              <p:cNvSpPr>
                <a:spLocks noChangeAspect="1"/>
              </p:cNvSpPr>
              <p:nvPr/>
            </p:nvSpPr>
            <p:spPr bwMode="auto">
              <a:xfrm>
                <a:off x="2701" y="1533"/>
                <a:ext cx="200" cy="185"/>
              </a:xfrm>
              <a:custGeom>
                <a:avLst/>
                <a:gdLst>
                  <a:gd name="T0" fmla="*/ 0 w 197"/>
                  <a:gd name="T1" fmla="*/ 31 h 188"/>
                  <a:gd name="T2" fmla="*/ 4 w 197"/>
                  <a:gd name="T3" fmla="*/ 24 h 188"/>
                  <a:gd name="T4" fmla="*/ 4 w 197"/>
                  <a:gd name="T5" fmla="*/ 24 h 188"/>
                  <a:gd name="T6" fmla="*/ 28 w 197"/>
                  <a:gd name="T7" fmla="*/ 14 h 188"/>
                  <a:gd name="T8" fmla="*/ 68 w 197"/>
                  <a:gd name="T9" fmla="*/ 23 h 188"/>
                  <a:gd name="T10" fmla="*/ 75 w 197"/>
                  <a:gd name="T11" fmla="*/ 14 h 188"/>
                  <a:gd name="T12" fmla="*/ 87 w 197"/>
                  <a:gd name="T13" fmla="*/ 15 h 188"/>
                  <a:gd name="T14" fmla="*/ 91 w 197"/>
                  <a:gd name="T15" fmla="*/ 4 h 188"/>
                  <a:gd name="T16" fmla="*/ 92 w 197"/>
                  <a:gd name="T17" fmla="*/ 4 h 188"/>
                  <a:gd name="T18" fmla="*/ 139 w 197"/>
                  <a:gd name="T19" fmla="*/ 0 h 188"/>
                  <a:gd name="T20" fmla="*/ 143 w 197"/>
                  <a:gd name="T21" fmla="*/ 5 h 188"/>
                  <a:gd name="T22" fmla="*/ 178 w 197"/>
                  <a:gd name="T23" fmla="*/ 11 h 188"/>
                  <a:gd name="T24" fmla="*/ 175 w 197"/>
                  <a:gd name="T25" fmla="*/ 18 h 188"/>
                  <a:gd name="T26" fmla="*/ 186 w 197"/>
                  <a:gd name="T27" fmla="*/ 30 h 188"/>
                  <a:gd name="T28" fmla="*/ 178 w 197"/>
                  <a:gd name="T29" fmla="*/ 30 h 188"/>
                  <a:gd name="T30" fmla="*/ 178 w 197"/>
                  <a:gd name="T31" fmla="*/ 31 h 188"/>
                  <a:gd name="T32" fmla="*/ 166 w 197"/>
                  <a:gd name="T33" fmla="*/ 27 h 188"/>
                  <a:gd name="T34" fmla="*/ 143 w 197"/>
                  <a:gd name="T35" fmla="*/ 31 h 188"/>
                  <a:gd name="T36" fmla="*/ 145 w 197"/>
                  <a:gd name="T37" fmla="*/ 31 h 188"/>
                  <a:gd name="T38" fmla="*/ 178 w 197"/>
                  <a:gd name="T39" fmla="*/ 43 h 188"/>
                  <a:gd name="T40" fmla="*/ 193 w 197"/>
                  <a:gd name="T41" fmla="*/ 64 h 188"/>
                  <a:gd name="T42" fmla="*/ 223 w 197"/>
                  <a:gd name="T43" fmla="*/ 69 h 188"/>
                  <a:gd name="T44" fmla="*/ 248 w 197"/>
                  <a:gd name="T45" fmla="*/ 69 h 188"/>
                  <a:gd name="T46" fmla="*/ 240 w 197"/>
                  <a:gd name="T47" fmla="*/ 73 h 188"/>
                  <a:gd name="T48" fmla="*/ 311 w 197"/>
                  <a:gd name="T49" fmla="*/ 86 h 188"/>
                  <a:gd name="T50" fmla="*/ 306 w 197"/>
                  <a:gd name="T51" fmla="*/ 90 h 188"/>
                  <a:gd name="T52" fmla="*/ 274 w 197"/>
                  <a:gd name="T53" fmla="*/ 83 h 188"/>
                  <a:gd name="T54" fmla="*/ 263 w 197"/>
                  <a:gd name="T55" fmla="*/ 92 h 188"/>
                  <a:gd name="T56" fmla="*/ 276 w 197"/>
                  <a:gd name="T57" fmla="*/ 94 h 188"/>
                  <a:gd name="T58" fmla="*/ 276 w 197"/>
                  <a:gd name="T59" fmla="*/ 100 h 188"/>
                  <a:gd name="T60" fmla="*/ 263 w 197"/>
                  <a:gd name="T61" fmla="*/ 102 h 188"/>
                  <a:gd name="T62" fmla="*/ 248 w 197"/>
                  <a:gd name="T63" fmla="*/ 114 h 188"/>
                  <a:gd name="T64" fmla="*/ 239 w 197"/>
                  <a:gd name="T65" fmla="*/ 114 h 188"/>
                  <a:gd name="T66" fmla="*/ 251 w 197"/>
                  <a:gd name="T67" fmla="*/ 102 h 188"/>
                  <a:gd name="T68" fmla="*/ 232 w 197"/>
                  <a:gd name="T69" fmla="*/ 88 h 188"/>
                  <a:gd name="T70" fmla="*/ 178 w 197"/>
                  <a:gd name="T71" fmla="*/ 75 h 188"/>
                  <a:gd name="T72" fmla="*/ 151 w 197"/>
                  <a:gd name="T73" fmla="*/ 73 h 188"/>
                  <a:gd name="T74" fmla="*/ 123 w 197"/>
                  <a:gd name="T75" fmla="*/ 64 h 188"/>
                  <a:gd name="T76" fmla="*/ 105 w 197"/>
                  <a:gd name="T77" fmla="*/ 64 h 188"/>
                  <a:gd name="T78" fmla="*/ 87 w 197"/>
                  <a:gd name="T79" fmla="*/ 31 h 188"/>
                  <a:gd name="T80" fmla="*/ 32 w 197"/>
                  <a:gd name="T81" fmla="*/ 31 h 188"/>
                  <a:gd name="T82" fmla="*/ 14 w 197"/>
                  <a:gd name="T83" fmla="*/ 34 h 188"/>
                  <a:gd name="T84" fmla="*/ 0 w 197"/>
                  <a:gd name="T85" fmla="*/ 31 h 188"/>
                  <a:gd name="T86" fmla="*/ 0 w 197"/>
                  <a:gd name="T87" fmla="*/ 31 h 188"/>
                  <a:gd name="T88" fmla="*/ 0 w 197"/>
                  <a:gd name="T89" fmla="*/ 3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188"/>
                  <a:gd name="T137" fmla="*/ 197 w 197"/>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188">
                    <a:moveTo>
                      <a:pt x="0" y="44"/>
                    </a:moveTo>
                    <a:lnTo>
                      <a:pt x="4" y="24"/>
                    </a:lnTo>
                    <a:lnTo>
                      <a:pt x="28" y="14"/>
                    </a:lnTo>
                    <a:lnTo>
                      <a:pt x="37" y="23"/>
                    </a:lnTo>
                    <a:lnTo>
                      <a:pt x="44" y="14"/>
                    </a:lnTo>
                    <a:lnTo>
                      <a:pt x="56" y="15"/>
                    </a:lnTo>
                    <a:lnTo>
                      <a:pt x="60" y="4"/>
                    </a:lnTo>
                    <a:lnTo>
                      <a:pt x="61" y="4"/>
                    </a:lnTo>
                    <a:lnTo>
                      <a:pt x="88" y="0"/>
                    </a:lnTo>
                    <a:lnTo>
                      <a:pt x="90" y="5"/>
                    </a:lnTo>
                    <a:lnTo>
                      <a:pt x="112" y="11"/>
                    </a:lnTo>
                    <a:lnTo>
                      <a:pt x="110" y="18"/>
                    </a:lnTo>
                    <a:lnTo>
                      <a:pt x="117" y="30"/>
                    </a:lnTo>
                    <a:lnTo>
                      <a:pt x="112" y="30"/>
                    </a:lnTo>
                    <a:lnTo>
                      <a:pt x="112" y="31"/>
                    </a:lnTo>
                    <a:lnTo>
                      <a:pt x="104" y="27"/>
                    </a:lnTo>
                    <a:lnTo>
                      <a:pt x="90" y="31"/>
                    </a:lnTo>
                    <a:lnTo>
                      <a:pt x="91" y="58"/>
                    </a:lnTo>
                    <a:lnTo>
                      <a:pt x="112" y="74"/>
                    </a:lnTo>
                    <a:lnTo>
                      <a:pt x="122" y="96"/>
                    </a:lnTo>
                    <a:lnTo>
                      <a:pt x="142" y="107"/>
                    </a:lnTo>
                    <a:lnTo>
                      <a:pt x="156" y="107"/>
                    </a:lnTo>
                    <a:lnTo>
                      <a:pt x="152" y="114"/>
                    </a:lnTo>
                    <a:lnTo>
                      <a:pt x="196" y="141"/>
                    </a:lnTo>
                    <a:lnTo>
                      <a:pt x="193" y="148"/>
                    </a:lnTo>
                    <a:lnTo>
                      <a:pt x="170" y="134"/>
                    </a:lnTo>
                    <a:lnTo>
                      <a:pt x="163" y="152"/>
                    </a:lnTo>
                    <a:lnTo>
                      <a:pt x="172" y="157"/>
                    </a:lnTo>
                    <a:lnTo>
                      <a:pt x="172" y="166"/>
                    </a:lnTo>
                    <a:lnTo>
                      <a:pt x="163" y="168"/>
                    </a:lnTo>
                    <a:lnTo>
                      <a:pt x="156" y="187"/>
                    </a:lnTo>
                    <a:lnTo>
                      <a:pt x="151" y="187"/>
                    </a:lnTo>
                    <a:lnTo>
                      <a:pt x="157" y="168"/>
                    </a:lnTo>
                    <a:lnTo>
                      <a:pt x="148" y="144"/>
                    </a:lnTo>
                    <a:lnTo>
                      <a:pt x="112" y="119"/>
                    </a:lnTo>
                    <a:lnTo>
                      <a:pt x="94" y="114"/>
                    </a:lnTo>
                    <a:lnTo>
                      <a:pt x="80" y="96"/>
                    </a:lnTo>
                    <a:lnTo>
                      <a:pt x="71" y="96"/>
                    </a:lnTo>
                    <a:lnTo>
                      <a:pt x="56" y="61"/>
                    </a:lnTo>
                    <a:lnTo>
                      <a:pt x="32" y="56"/>
                    </a:lnTo>
                    <a:lnTo>
                      <a:pt x="14" y="65"/>
                    </a:lnTo>
                    <a:lnTo>
                      <a:pt x="0" y="4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3" name="Freeform 429"/>
              <p:cNvSpPr>
                <a:spLocks noChangeAspect="1"/>
              </p:cNvSpPr>
              <p:nvPr/>
            </p:nvSpPr>
            <p:spPr bwMode="auto">
              <a:xfrm>
                <a:off x="2964" y="1592"/>
                <a:ext cx="108" cy="58"/>
              </a:xfrm>
              <a:custGeom>
                <a:avLst/>
                <a:gdLst>
                  <a:gd name="T0" fmla="*/ 175 w 105"/>
                  <a:gd name="T1" fmla="*/ 0 h 59"/>
                  <a:gd name="T2" fmla="*/ 119 w 105"/>
                  <a:gd name="T3" fmla="*/ 9 h 59"/>
                  <a:gd name="T4" fmla="*/ 61 w 105"/>
                  <a:gd name="T5" fmla="*/ 8 h 59"/>
                  <a:gd name="T6" fmla="*/ 6 w 105"/>
                  <a:gd name="T7" fmla="*/ 0 h 59"/>
                  <a:gd name="T8" fmla="*/ 0 w 105"/>
                  <a:gd name="T9" fmla="*/ 8 h 59"/>
                  <a:gd name="T10" fmla="*/ 4 w 105"/>
                  <a:gd name="T11" fmla="*/ 24 h 59"/>
                  <a:gd name="T12" fmla="*/ 1 w 105"/>
                  <a:gd name="T13" fmla="*/ 29 h 59"/>
                  <a:gd name="T14" fmla="*/ 11 w 105"/>
                  <a:gd name="T15" fmla="*/ 29 h 59"/>
                  <a:gd name="T16" fmla="*/ 83 w 105"/>
                  <a:gd name="T17" fmla="*/ 29 h 59"/>
                  <a:gd name="T18" fmla="*/ 133 w 105"/>
                  <a:gd name="T19" fmla="*/ 29 h 59"/>
                  <a:gd name="T20" fmla="*/ 157 w 105"/>
                  <a:gd name="T21" fmla="*/ 29 h 59"/>
                  <a:gd name="T22" fmla="*/ 231 w 105"/>
                  <a:gd name="T23" fmla="*/ 29 h 59"/>
                  <a:gd name="T24" fmla="*/ 207 w 105"/>
                  <a:gd name="T25" fmla="*/ 29 h 59"/>
                  <a:gd name="T26" fmla="*/ 224 w 105"/>
                  <a:gd name="T27" fmla="*/ 16 h 59"/>
                  <a:gd name="T28" fmla="*/ 244 w 105"/>
                  <a:gd name="T29" fmla="*/ 14 h 59"/>
                  <a:gd name="T30" fmla="*/ 246 w 105"/>
                  <a:gd name="T31" fmla="*/ 8 h 59"/>
                  <a:gd name="T32" fmla="*/ 175 w 105"/>
                  <a:gd name="T33" fmla="*/ 0 h 59"/>
                  <a:gd name="T34" fmla="*/ 175 w 105"/>
                  <a:gd name="T35" fmla="*/ 0 h 59"/>
                  <a:gd name="T36" fmla="*/ 175 w 105"/>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59"/>
                  <a:gd name="T59" fmla="*/ 105 w 105"/>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59">
                    <a:moveTo>
                      <a:pt x="74" y="0"/>
                    </a:moveTo>
                    <a:lnTo>
                      <a:pt x="50" y="9"/>
                    </a:lnTo>
                    <a:lnTo>
                      <a:pt x="26" y="8"/>
                    </a:lnTo>
                    <a:lnTo>
                      <a:pt x="6" y="0"/>
                    </a:lnTo>
                    <a:lnTo>
                      <a:pt x="0" y="8"/>
                    </a:lnTo>
                    <a:lnTo>
                      <a:pt x="4" y="24"/>
                    </a:lnTo>
                    <a:lnTo>
                      <a:pt x="1" y="38"/>
                    </a:lnTo>
                    <a:lnTo>
                      <a:pt x="11" y="56"/>
                    </a:lnTo>
                    <a:lnTo>
                      <a:pt x="37" y="51"/>
                    </a:lnTo>
                    <a:lnTo>
                      <a:pt x="55" y="58"/>
                    </a:lnTo>
                    <a:lnTo>
                      <a:pt x="67" y="47"/>
                    </a:lnTo>
                    <a:lnTo>
                      <a:pt x="97" y="46"/>
                    </a:lnTo>
                    <a:lnTo>
                      <a:pt x="86" y="34"/>
                    </a:lnTo>
                    <a:lnTo>
                      <a:pt x="93" y="16"/>
                    </a:lnTo>
                    <a:lnTo>
                      <a:pt x="102" y="14"/>
                    </a:lnTo>
                    <a:lnTo>
                      <a:pt x="104" y="8"/>
                    </a:lnTo>
                    <a:lnTo>
                      <a:pt x="74"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4" name="Freeform 430"/>
              <p:cNvSpPr>
                <a:spLocks noChangeAspect="1"/>
              </p:cNvSpPr>
              <p:nvPr/>
            </p:nvSpPr>
            <p:spPr bwMode="auto">
              <a:xfrm>
                <a:off x="2929" y="1639"/>
                <a:ext cx="105" cy="87"/>
              </a:xfrm>
              <a:custGeom>
                <a:avLst/>
                <a:gdLst>
                  <a:gd name="T0" fmla="*/ 181 w 103"/>
                  <a:gd name="T1" fmla="*/ 0 h 89"/>
                  <a:gd name="T2" fmla="*/ 163 w 103"/>
                  <a:gd name="T3" fmla="*/ 11 h 89"/>
                  <a:gd name="T4" fmla="*/ 128 w 103"/>
                  <a:gd name="T5" fmla="*/ 4 h 89"/>
                  <a:gd name="T6" fmla="*/ 77 w 103"/>
                  <a:gd name="T7" fmla="*/ 9 h 89"/>
                  <a:gd name="T8" fmla="*/ 16 w 103"/>
                  <a:gd name="T9" fmla="*/ 19 h 89"/>
                  <a:gd name="T10" fmla="*/ 16 w 103"/>
                  <a:gd name="T11" fmla="*/ 19 h 89"/>
                  <a:gd name="T12" fmla="*/ 16 w 103"/>
                  <a:gd name="T13" fmla="*/ 22 h 89"/>
                  <a:gd name="T14" fmla="*/ 0 w 103"/>
                  <a:gd name="T15" fmla="*/ 22 h 89"/>
                  <a:gd name="T16" fmla="*/ 0 w 103"/>
                  <a:gd name="T17" fmla="*/ 22 h 89"/>
                  <a:gd name="T18" fmla="*/ 19 w 103"/>
                  <a:gd name="T19" fmla="*/ 38 h 89"/>
                  <a:gd name="T20" fmla="*/ 75 w 103"/>
                  <a:gd name="T21" fmla="*/ 38 h 89"/>
                  <a:gd name="T22" fmla="*/ 122 w 103"/>
                  <a:gd name="T23" fmla="*/ 46 h 89"/>
                  <a:gd name="T24" fmla="*/ 120 w 103"/>
                  <a:gd name="T25" fmla="*/ 40 h 89"/>
                  <a:gd name="T26" fmla="*/ 142 w 103"/>
                  <a:gd name="T27" fmla="*/ 41 h 89"/>
                  <a:gd name="T28" fmla="*/ 96 w 103"/>
                  <a:gd name="T29" fmla="*/ 30 h 89"/>
                  <a:gd name="T30" fmla="*/ 72 w 103"/>
                  <a:gd name="T31" fmla="*/ 22 h 89"/>
                  <a:gd name="T32" fmla="*/ 72 w 103"/>
                  <a:gd name="T33" fmla="*/ 22 h 89"/>
                  <a:gd name="T34" fmla="*/ 102 w 103"/>
                  <a:gd name="T35" fmla="*/ 22 h 89"/>
                  <a:gd name="T36" fmla="*/ 96 w 103"/>
                  <a:gd name="T37" fmla="*/ 22 h 89"/>
                  <a:gd name="T38" fmla="*/ 122 w 103"/>
                  <a:gd name="T39" fmla="*/ 19 h 89"/>
                  <a:gd name="T40" fmla="*/ 169 w 103"/>
                  <a:gd name="T41" fmla="*/ 21 h 89"/>
                  <a:gd name="T42" fmla="*/ 180 w 103"/>
                  <a:gd name="T43" fmla="*/ 22 h 89"/>
                  <a:gd name="T44" fmla="*/ 181 w 103"/>
                  <a:gd name="T45" fmla="*/ 0 h 89"/>
                  <a:gd name="T46" fmla="*/ 181 w 103"/>
                  <a:gd name="T47" fmla="*/ 0 h 89"/>
                  <a:gd name="T48" fmla="*/ 181 w 103"/>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89"/>
                  <a:gd name="T77" fmla="*/ 103 w 103"/>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89">
                    <a:moveTo>
                      <a:pt x="102" y="0"/>
                    </a:moveTo>
                    <a:lnTo>
                      <a:pt x="90" y="11"/>
                    </a:lnTo>
                    <a:lnTo>
                      <a:pt x="72" y="4"/>
                    </a:lnTo>
                    <a:lnTo>
                      <a:pt x="46" y="9"/>
                    </a:lnTo>
                    <a:lnTo>
                      <a:pt x="16" y="19"/>
                    </a:lnTo>
                    <a:lnTo>
                      <a:pt x="16" y="27"/>
                    </a:lnTo>
                    <a:lnTo>
                      <a:pt x="0" y="44"/>
                    </a:lnTo>
                    <a:lnTo>
                      <a:pt x="0" y="45"/>
                    </a:lnTo>
                    <a:lnTo>
                      <a:pt x="19" y="72"/>
                    </a:lnTo>
                    <a:lnTo>
                      <a:pt x="44" y="72"/>
                    </a:lnTo>
                    <a:lnTo>
                      <a:pt x="69" y="88"/>
                    </a:lnTo>
                    <a:lnTo>
                      <a:pt x="68" y="76"/>
                    </a:lnTo>
                    <a:lnTo>
                      <a:pt x="77" y="79"/>
                    </a:lnTo>
                    <a:lnTo>
                      <a:pt x="56" y="61"/>
                    </a:lnTo>
                    <a:lnTo>
                      <a:pt x="41" y="37"/>
                    </a:lnTo>
                    <a:lnTo>
                      <a:pt x="41" y="25"/>
                    </a:lnTo>
                    <a:lnTo>
                      <a:pt x="59" y="34"/>
                    </a:lnTo>
                    <a:lnTo>
                      <a:pt x="56" y="25"/>
                    </a:lnTo>
                    <a:lnTo>
                      <a:pt x="69" y="19"/>
                    </a:lnTo>
                    <a:lnTo>
                      <a:pt x="94" y="21"/>
                    </a:lnTo>
                    <a:lnTo>
                      <a:pt x="101" y="27"/>
                    </a:lnTo>
                    <a:lnTo>
                      <a:pt x="102"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5" name="Freeform 431"/>
              <p:cNvSpPr>
                <a:spLocks noChangeAspect="1"/>
              </p:cNvSpPr>
              <p:nvPr/>
            </p:nvSpPr>
            <p:spPr bwMode="auto">
              <a:xfrm>
                <a:off x="2924" y="1509"/>
                <a:ext cx="161" cy="93"/>
              </a:xfrm>
              <a:custGeom>
                <a:avLst/>
                <a:gdLst>
                  <a:gd name="T0" fmla="*/ 243 w 158"/>
                  <a:gd name="T1" fmla="*/ 23 h 95"/>
                  <a:gd name="T2" fmla="*/ 248 w 158"/>
                  <a:gd name="T3" fmla="*/ 28 h 95"/>
                  <a:gd name="T4" fmla="*/ 279 w 158"/>
                  <a:gd name="T5" fmla="*/ 28 h 95"/>
                  <a:gd name="T6" fmla="*/ 279 w 158"/>
                  <a:gd name="T7" fmla="*/ 39 h 95"/>
                  <a:gd name="T8" fmla="*/ 254 w 158"/>
                  <a:gd name="T9" fmla="*/ 45 h 95"/>
                  <a:gd name="T10" fmla="*/ 258 w 158"/>
                  <a:gd name="T11" fmla="*/ 51 h 95"/>
                  <a:gd name="T12" fmla="*/ 202 w 158"/>
                  <a:gd name="T13" fmla="*/ 47 h 95"/>
                  <a:gd name="T14" fmla="*/ 162 w 158"/>
                  <a:gd name="T15" fmla="*/ 51 h 95"/>
                  <a:gd name="T16" fmla="*/ 115 w 158"/>
                  <a:gd name="T17" fmla="*/ 51 h 95"/>
                  <a:gd name="T18" fmla="*/ 77 w 158"/>
                  <a:gd name="T19" fmla="*/ 47 h 95"/>
                  <a:gd name="T20" fmla="*/ 71 w 158"/>
                  <a:gd name="T21" fmla="*/ 41 h 95"/>
                  <a:gd name="T22" fmla="*/ 24 w 158"/>
                  <a:gd name="T23" fmla="*/ 38 h 95"/>
                  <a:gd name="T24" fmla="*/ 0 w 158"/>
                  <a:gd name="T25" fmla="*/ 23 h 95"/>
                  <a:gd name="T26" fmla="*/ 1 w 158"/>
                  <a:gd name="T27" fmla="*/ 23 h 95"/>
                  <a:gd name="T28" fmla="*/ 16 w 158"/>
                  <a:gd name="T29" fmla="*/ 23 h 95"/>
                  <a:gd name="T30" fmla="*/ 62 w 158"/>
                  <a:gd name="T31" fmla="*/ 13 h 95"/>
                  <a:gd name="T32" fmla="*/ 72 w 158"/>
                  <a:gd name="T33" fmla="*/ 6 h 95"/>
                  <a:gd name="T34" fmla="*/ 136 w 158"/>
                  <a:gd name="T35" fmla="*/ 9 h 95"/>
                  <a:gd name="T36" fmla="*/ 177 w 158"/>
                  <a:gd name="T37" fmla="*/ 0 h 95"/>
                  <a:gd name="T38" fmla="*/ 187 w 158"/>
                  <a:gd name="T39" fmla="*/ 3 h 95"/>
                  <a:gd name="T40" fmla="*/ 234 w 158"/>
                  <a:gd name="T41" fmla="*/ 23 h 95"/>
                  <a:gd name="T42" fmla="*/ 243 w 158"/>
                  <a:gd name="T43" fmla="*/ 23 h 95"/>
                  <a:gd name="T44" fmla="*/ 243 w 158"/>
                  <a:gd name="T45" fmla="*/ 23 h 95"/>
                  <a:gd name="T46" fmla="*/ 243 w 158"/>
                  <a:gd name="T47" fmla="*/ 23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95"/>
                  <a:gd name="T74" fmla="*/ 158 w 158"/>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95">
                    <a:moveTo>
                      <a:pt x="135" y="53"/>
                    </a:moveTo>
                    <a:lnTo>
                      <a:pt x="138" y="59"/>
                    </a:lnTo>
                    <a:lnTo>
                      <a:pt x="157" y="59"/>
                    </a:lnTo>
                    <a:lnTo>
                      <a:pt x="157" y="70"/>
                    </a:lnTo>
                    <a:lnTo>
                      <a:pt x="142" y="81"/>
                    </a:lnTo>
                    <a:lnTo>
                      <a:pt x="144" y="93"/>
                    </a:lnTo>
                    <a:lnTo>
                      <a:pt x="114" y="85"/>
                    </a:lnTo>
                    <a:lnTo>
                      <a:pt x="90" y="94"/>
                    </a:lnTo>
                    <a:lnTo>
                      <a:pt x="66" y="93"/>
                    </a:lnTo>
                    <a:lnTo>
                      <a:pt x="46" y="85"/>
                    </a:lnTo>
                    <a:lnTo>
                      <a:pt x="40" y="73"/>
                    </a:lnTo>
                    <a:lnTo>
                      <a:pt x="24" y="69"/>
                    </a:lnTo>
                    <a:lnTo>
                      <a:pt x="0" y="43"/>
                    </a:lnTo>
                    <a:lnTo>
                      <a:pt x="1" y="43"/>
                    </a:lnTo>
                    <a:lnTo>
                      <a:pt x="16" y="39"/>
                    </a:lnTo>
                    <a:lnTo>
                      <a:pt x="31" y="13"/>
                    </a:lnTo>
                    <a:lnTo>
                      <a:pt x="41" y="6"/>
                    </a:lnTo>
                    <a:lnTo>
                      <a:pt x="76" y="9"/>
                    </a:lnTo>
                    <a:lnTo>
                      <a:pt x="100" y="0"/>
                    </a:lnTo>
                    <a:lnTo>
                      <a:pt x="107" y="3"/>
                    </a:lnTo>
                    <a:lnTo>
                      <a:pt x="130" y="29"/>
                    </a:lnTo>
                    <a:lnTo>
                      <a:pt x="135" y="5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6" name="Freeform 432"/>
              <p:cNvSpPr>
                <a:spLocks noChangeAspect="1"/>
              </p:cNvSpPr>
              <p:nvPr/>
            </p:nvSpPr>
            <p:spPr bwMode="auto">
              <a:xfrm>
                <a:off x="2813" y="1537"/>
                <a:ext cx="49" cy="30"/>
              </a:xfrm>
              <a:custGeom>
                <a:avLst/>
                <a:gdLst>
                  <a:gd name="T0" fmla="*/ 2 w 48"/>
                  <a:gd name="T1" fmla="*/ 15 h 31"/>
                  <a:gd name="T2" fmla="*/ 2 w 48"/>
                  <a:gd name="T3" fmla="*/ 15 h 31"/>
                  <a:gd name="T4" fmla="*/ 7 w 48"/>
                  <a:gd name="T5" fmla="*/ 15 h 31"/>
                  <a:gd name="T6" fmla="*/ 0 w 48"/>
                  <a:gd name="T7" fmla="*/ 15 h 31"/>
                  <a:gd name="T8" fmla="*/ 2 w 48"/>
                  <a:gd name="T9" fmla="*/ 8 h 31"/>
                  <a:gd name="T10" fmla="*/ 74 w 48"/>
                  <a:gd name="T11" fmla="*/ 0 h 31"/>
                  <a:gd name="T12" fmla="*/ 84 w 48"/>
                  <a:gd name="T13" fmla="*/ 3 h 31"/>
                  <a:gd name="T14" fmla="*/ 84 w 48"/>
                  <a:gd name="T15" fmla="*/ 3 h 31"/>
                  <a:gd name="T16" fmla="*/ 63 w 48"/>
                  <a:gd name="T17" fmla="*/ 15 h 31"/>
                  <a:gd name="T18" fmla="*/ 60 w 48"/>
                  <a:gd name="T19" fmla="*/ 15 h 31"/>
                  <a:gd name="T20" fmla="*/ 20 w 48"/>
                  <a:gd name="T21" fmla="*/ 15 h 31"/>
                  <a:gd name="T22" fmla="*/ 9 w 48"/>
                  <a:gd name="T23" fmla="*/ 15 h 31"/>
                  <a:gd name="T24" fmla="*/ 2 w 48"/>
                  <a:gd name="T25" fmla="*/ 15 h 31"/>
                  <a:gd name="T26" fmla="*/ 2 w 48"/>
                  <a:gd name="T27" fmla="*/ 15 h 31"/>
                  <a:gd name="T28" fmla="*/ 2 w 48"/>
                  <a:gd name="T29" fmla="*/ 1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1"/>
                  <a:gd name="T47" fmla="*/ 48 w 48"/>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1">
                    <a:moveTo>
                      <a:pt x="2" y="28"/>
                    </a:moveTo>
                    <a:lnTo>
                      <a:pt x="2" y="27"/>
                    </a:lnTo>
                    <a:lnTo>
                      <a:pt x="7" y="27"/>
                    </a:lnTo>
                    <a:lnTo>
                      <a:pt x="0" y="15"/>
                    </a:lnTo>
                    <a:lnTo>
                      <a:pt x="2" y="8"/>
                    </a:lnTo>
                    <a:lnTo>
                      <a:pt x="42" y="0"/>
                    </a:lnTo>
                    <a:lnTo>
                      <a:pt x="47" y="3"/>
                    </a:lnTo>
                    <a:lnTo>
                      <a:pt x="32" y="15"/>
                    </a:lnTo>
                    <a:lnTo>
                      <a:pt x="29" y="25"/>
                    </a:lnTo>
                    <a:lnTo>
                      <a:pt x="20" y="22"/>
                    </a:lnTo>
                    <a:lnTo>
                      <a:pt x="9" y="30"/>
                    </a:lnTo>
                    <a:lnTo>
                      <a:pt x="2" y="2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7" name="Freeform 433"/>
              <p:cNvSpPr>
                <a:spLocks noChangeAspect="1"/>
              </p:cNvSpPr>
              <p:nvPr/>
            </p:nvSpPr>
            <p:spPr bwMode="auto">
              <a:xfrm>
                <a:off x="2815" y="1539"/>
                <a:ext cx="99" cy="86"/>
              </a:xfrm>
              <a:custGeom>
                <a:avLst/>
                <a:gdLst>
                  <a:gd name="T0" fmla="*/ 159 w 97"/>
                  <a:gd name="T1" fmla="*/ 18 h 87"/>
                  <a:gd name="T2" fmla="*/ 135 w 97"/>
                  <a:gd name="T3" fmla="*/ 20 h 87"/>
                  <a:gd name="T4" fmla="*/ 79 w 97"/>
                  <a:gd name="T5" fmla="*/ 0 h 87"/>
                  <a:gd name="T6" fmla="*/ 79 w 97"/>
                  <a:gd name="T7" fmla="*/ 0 h 87"/>
                  <a:gd name="T8" fmla="*/ 61 w 97"/>
                  <a:gd name="T9" fmla="*/ 12 h 87"/>
                  <a:gd name="T10" fmla="*/ 58 w 97"/>
                  <a:gd name="T11" fmla="*/ 22 h 87"/>
                  <a:gd name="T12" fmla="*/ 18 w 97"/>
                  <a:gd name="T13" fmla="*/ 19 h 87"/>
                  <a:gd name="T14" fmla="*/ 7 w 97"/>
                  <a:gd name="T15" fmla="*/ 27 h 87"/>
                  <a:gd name="T16" fmla="*/ 0 w 97"/>
                  <a:gd name="T17" fmla="*/ 25 h 87"/>
                  <a:gd name="T18" fmla="*/ 4 w 97"/>
                  <a:gd name="T19" fmla="*/ 39 h 87"/>
                  <a:gd name="T20" fmla="*/ 10 w 97"/>
                  <a:gd name="T21" fmla="*/ 28 h 87"/>
                  <a:gd name="T22" fmla="*/ 21 w 97"/>
                  <a:gd name="T23" fmla="*/ 37 h 87"/>
                  <a:gd name="T24" fmla="*/ 57 w 97"/>
                  <a:gd name="T25" fmla="*/ 43 h 87"/>
                  <a:gd name="T26" fmla="*/ 144 w 97"/>
                  <a:gd name="T27" fmla="*/ 55 h 87"/>
                  <a:gd name="T28" fmla="*/ 149 w 97"/>
                  <a:gd name="T29" fmla="*/ 50 h 87"/>
                  <a:gd name="T30" fmla="*/ 81 w 97"/>
                  <a:gd name="T31" fmla="*/ 43 h 87"/>
                  <a:gd name="T32" fmla="*/ 71 w 97"/>
                  <a:gd name="T33" fmla="*/ 39 h 87"/>
                  <a:gd name="T34" fmla="*/ 73 w 97"/>
                  <a:gd name="T35" fmla="*/ 32 h 87"/>
                  <a:gd name="T36" fmla="*/ 152 w 97"/>
                  <a:gd name="T37" fmla="*/ 35 h 87"/>
                  <a:gd name="T38" fmla="*/ 167 w 97"/>
                  <a:gd name="T39" fmla="*/ 38 h 87"/>
                  <a:gd name="T40" fmla="*/ 178 w 97"/>
                  <a:gd name="T41" fmla="*/ 32 h 87"/>
                  <a:gd name="T42" fmla="*/ 164 w 97"/>
                  <a:gd name="T43" fmla="*/ 28 h 87"/>
                  <a:gd name="T44" fmla="*/ 159 w 97"/>
                  <a:gd name="T45" fmla="*/ 18 h 87"/>
                  <a:gd name="T46" fmla="*/ 159 w 97"/>
                  <a:gd name="T47" fmla="*/ 18 h 87"/>
                  <a:gd name="T48" fmla="*/ 159 w 97"/>
                  <a:gd name="T49" fmla="*/ 18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87"/>
                  <a:gd name="T77" fmla="*/ 97 w 97"/>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87">
                    <a:moveTo>
                      <a:pt x="85" y="18"/>
                    </a:moveTo>
                    <a:lnTo>
                      <a:pt x="71" y="20"/>
                    </a:lnTo>
                    <a:lnTo>
                      <a:pt x="45" y="0"/>
                    </a:lnTo>
                    <a:lnTo>
                      <a:pt x="30" y="12"/>
                    </a:lnTo>
                    <a:lnTo>
                      <a:pt x="27" y="22"/>
                    </a:lnTo>
                    <a:lnTo>
                      <a:pt x="18" y="19"/>
                    </a:lnTo>
                    <a:lnTo>
                      <a:pt x="7" y="27"/>
                    </a:lnTo>
                    <a:lnTo>
                      <a:pt x="0" y="25"/>
                    </a:lnTo>
                    <a:lnTo>
                      <a:pt x="4" y="39"/>
                    </a:lnTo>
                    <a:lnTo>
                      <a:pt x="10" y="28"/>
                    </a:lnTo>
                    <a:lnTo>
                      <a:pt x="21" y="37"/>
                    </a:lnTo>
                    <a:lnTo>
                      <a:pt x="26" y="55"/>
                    </a:lnTo>
                    <a:lnTo>
                      <a:pt x="75" y="86"/>
                    </a:lnTo>
                    <a:lnTo>
                      <a:pt x="78" y="81"/>
                    </a:lnTo>
                    <a:lnTo>
                      <a:pt x="46" y="53"/>
                    </a:lnTo>
                    <a:lnTo>
                      <a:pt x="40" y="39"/>
                    </a:lnTo>
                    <a:lnTo>
                      <a:pt x="42" y="32"/>
                    </a:lnTo>
                    <a:lnTo>
                      <a:pt x="80" y="35"/>
                    </a:lnTo>
                    <a:lnTo>
                      <a:pt x="90" y="38"/>
                    </a:lnTo>
                    <a:lnTo>
                      <a:pt x="96" y="32"/>
                    </a:lnTo>
                    <a:lnTo>
                      <a:pt x="88" y="28"/>
                    </a:lnTo>
                    <a:lnTo>
                      <a:pt x="85"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8" name="Freeform 434"/>
              <p:cNvSpPr>
                <a:spLocks noChangeAspect="1"/>
              </p:cNvSpPr>
              <p:nvPr/>
            </p:nvSpPr>
            <p:spPr bwMode="auto">
              <a:xfrm>
                <a:off x="2855" y="1571"/>
                <a:ext cx="63" cy="49"/>
              </a:xfrm>
              <a:custGeom>
                <a:avLst/>
                <a:gdLst>
                  <a:gd name="T0" fmla="*/ 136 w 61"/>
                  <a:gd name="T1" fmla="*/ 6 h 50"/>
                  <a:gd name="T2" fmla="*/ 150 w 61"/>
                  <a:gd name="T3" fmla="*/ 10 h 50"/>
                  <a:gd name="T4" fmla="*/ 149 w 61"/>
                  <a:gd name="T5" fmla="*/ 21 h 50"/>
                  <a:gd name="T6" fmla="*/ 160 w 61"/>
                  <a:gd name="T7" fmla="*/ 22 h 50"/>
                  <a:gd name="T8" fmla="*/ 150 w 61"/>
                  <a:gd name="T9" fmla="*/ 25 h 50"/>
                  <a:gd name="T10" fmla="*/ 120 w 61"/>
                  <a:gd name="T11" fmla="*/ 25 h 50"/>
                  <a:gd name="T12" fmla="*/ 99 w 61"/>
                  <a:gd name="T13" fmla="*/ 25 h 50"/>
                  <a:gd name="T14" fmla="*/ 6 w 61"/>
                  <a:gd name="T15" fmla="*/ 21 h 50"/>
                  <a:gd name="T16" fmla="*/ 0 w 61"/>
                  <a:gd name="T17" fmla="*/ 7 h 50"/>
                  <a:gd name="T18" fmla="*/ 2 w 61"/>
                  <a:gd name="T19" fmla="*/ 0 h 50"/>
                  <a:gd name="T20" fmla="*/ 105 w 61"/>
                  <a:gd name="T21" fmla="*/ 3 h 50"/>
                  <a:gd name="T22" fmla="*/ 136 w 61"/>
                  <a:gd name="T23" fmla="*/ 6 h 50"/>
                  <a:gd name="T24" fmla="*/ 136 w 61"/>
                  <a:gd name="T25" fmla="*/ 6 h 50"/>
                  <a:gd name="T26" fmla="*/ 136 w 61"/>
                  <a:gd name="T27" fmla="*/ 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0"/>
                  <a:gd name="T44" fmla="*/ 61 w 61"/>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0">
                    <a:moveTo>
                      <a:pt x="50" y="6"/>
                    </a:moveTo>
                    <a:lnTo>
                      <a:pt x="56" y="10"/>
                    </a:lnTo>
                    <a:lnTo>
                      <a:pt x="55" y="21"/>
                    </a:lnTo>
                    <a:lnTo>
                      <a:pt x="60" y="22"/>
                    </a:lnTo>
                    <a:lnTo>
                      <a:pt x="56" y="32"/>
                    </a:lnTo>
                    <a:lnTo>
                      <a:pt x="44" y="33"/>
                    </a:lnTo>
                    <a:lnTo>
                      <a:pt x="38" y="49"/>
                    </a:lnTo>
                    <a:lnTo>
                      <a:pt x="6" y="21"/>
                    </a:lnTo>
                    <a:lnTo>
                      <a:pt x="0" y="7"/>
                    </a:lnTo>
                    <a:lnTo>
                      <a:pt x="2" y="0"/>
                    </a:lnTo>
                    <a:lnTo>
                      <a:pt x="40" y="3"/>
                    </a:lnTo>
                    <a:lnTo>
                      <a:pt x="5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39" name="Freeform 435"/>
              <p:cNvSpPr>
                <a:spLocks noChangeAspect="1"/>
              </p:cNvSpPr>
              <p:nvPr/>
            </p:nvSpPr>
            <p:spPr bwMode="auto">
              <a:xfrm>
                <a:off x="2891" y="1602"/>
                <a:ext cx="35" cy="37"/>
              </a:xfrm>
              <a:custGeom>
                <a:avLst/>
                <a:gdLst>
                  <a:gd name="T0" fmla="*/ 0 w 34"/>
                  <a:gd name="T1" fmla="*/ 22 h 37"/>
                  <a:gd name="T2" fmla="*/ 54 w 34"/>
                  <a:gd name="T3" fmla="*/ 36 h 37"/>
                  <a:gd name="T4" fmla="*/ 54 w 34"/>
                  <a:gd name="T5" fmla="*/ 36 h 37"/>
                  <a:gd name="T6" fmla="*/ 66 w 34"/>
                  <a:gd name="T7" fmla="*/ 20 h 37"/>
                  <a:gd name="T8" fmla="*/ 76 w 34"/>
                  <a:gd name="T9" fmla="*/ 13 h 37"/>
                  <a:gd name="T10" fmla="*/ 52 w 34"/>
                  <a:gd name="T11" fmla="*/ 0 h 37"/>
                  <a:gd name="T12" fmla="*/ 9 w 34"/>
                  <a:gd name="T13" fmla="*/ 1 h 37"/>
                  <a:gd name="T14" fmla="*/ 3 w 34"/>
                  <a:gd name="T15" fmla="*/ 17 h 37"/>
                  <a:gd name="T16" fmla="*/ 0 w 34"/>
                  <a:gd name="T17" fmla="*/ 22 h 37"/>
                  <a:gd name="T18" fmla="*/ 0 w 34"/>
                  <a:gd name="T19" fmla="*/ 22 h 37"/>
                  <a:gd name="T20" fmla="*/ 0 w 34"/>
                  <a:gd name="T21" fmla="*/ 22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7"/>
                  <a:gd name="T35" fmla="*/ 34 w 34"/>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7">
                    <a:moveTo>
                      <a:pt x="0" y="22"/>
                    </a:moveTo>
                    <a:lnTo>
                      <a:pt x="22" y="36"/>
                    </a:lnTo>
                    <a:lnTo>
                      <a:pt x="28" y="20"/>
                    </a:lnTo>
                    <a:lnTo>
                      <a:pt x="33" y="13"/>
                    </a:lnTo>
                    <a:lnTo>
                      <a:pt x="21" y="0"/>
                    </a:lnTo>
                    <a:lnTo>
                      <a:pt x="9" y="1"/>
                    </a:lnTo>
                    <a:lnTo>
                      <a:pt x="3" y="17"/>
                    </a:lnTo>
                    <a:lnTo>
                      <a:pt x="0"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0" name="Freeform 436"/>
              <p:cNvSpPr>
                <a:spLocks noChangeAspect="1"/>
              </p:cNvSpPr>
              <p:nvPr/>
            </p:nvSpPr>
            <p:spPr bwMode="auto">
              <a:xfrm>
                <a:off x="2901" y="1551"/>
                <a:ext cx="71" cy="91"/>
              </a:xfrm>
              <a:custGeom>
                <a:avLst/>
                <a:gdLst>
                  <a:gd name="T0" fmla="*/ 78 w 69"/>
                  <a:gd name="T1" fmla="*/ 49 h 93"/>
                  <a:gd name="T2" fmla="*/ 56 w 69"/>
                  <a:gd name="T3" fmla="*/ 41 h 93"/>
                  <a:gd name="T4" fmla="*/ 49 w 69"/>
                  <a:gd name="T5" fmla="*/ 39 h 93"/>
                  <a:gd name="T6" fmla="*/ 56 w 69"/>
                  <a:gd name="T7" fmla="*/ 34 h 93"/>
                  <a:gd name="T8" fmla="*/ 11 w 69"/>
                  <a:gd name="T9" fmla="*/ 23 h 93"/>
                  <a:gd name="T10" fmla="*/ 15 w 69"/>
                  <a:gd name="T11" fmla="*/ 23 h 93"/>
                  <a:gd name="T12" fmla="*/ 10 w 69"/>
                  <a:gd name="T13" fmla="*/ 23 h 93"/>
                  <a:gd name="T14" fmla="*/ 11 w 69"/>
                  <a:gd name="T15" fmla="*/ 23 h 93"/>
                  <a:gd name="T16" fmla="*/ 5 w 69"/>
                  <a:gd name="T17" fmla="*/ 23 h 93"/>
                  <a:gd name="T18" fmla="*/ 11 w 69"/>
                  <a:gd name="T19" fmla="*/ 20 h 93"/>
                  <a:gd name="T20" fmla="*/ 3 w 69"/>
                  <a:gd name="T21" fmla="*/ 16 h 93"/>
                  <a:gd name="T22" fmla="*/ 0 w 69"/>
                  <a:gd name="T23" fmla="*/ 6 h 93"/>
                  <a:gd name="T24" fmla="*/ 54 w 69"/>
                  <a:gd name="T25" fmla="*/ 0 h 93"/>
                  <a:gd name="T26" fmla="*/ 109 w 69"/>
                  <a:gd name="T27" fmla="*/ 23 h 93"/>
                  <a:gd name="T28" fmla="*/ 149 w 69"/>
                  <a:gd name="T29" fmla="*/ 23 h 93"/>
                  <a:gd name="T30" fmla="*/ 162 w 69"/>
                  <a:gd name="T31" fmla="*/ 23 h 93"/>
                  <a:gd name="T32" fmla="*/ 149 w 69"/>
                  <a:gd name="T33" fmla="*/ 23 h 93"/>
                  <a:gd name="T34" fmla="*/ 157 w 69"/>
                  <a:gd name="T35" fmla="*/ 35 h 93"/>
                  <a:gd name="T36" fmla="*/ 151 w 69"/>
                  <a:gd name="T37" fmla="*/ 43 h 93"/>
                  <a:gd name="T38" fmla="*/ 112 w 69"/>
                  <a:gd name="T39" fmla="*/ 44 h 93"/>
                  <a:gd name="T40" fmla="*/ 78 w 69"/>
                  <a:gd name="T41" fmla="*/ 49 h 93"/>
                  <a:gd name="T42" fmla="*/ 78 w 69"/>
                  <a:gd name="T43" fmla="*/ 49 h 93"/>
                  <a:gd name="T44" fmla="*/ 78 w 69"/>
                  <a:gd name="T45" fmla="*/ 49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93"/>
                  <a:gd name="T71" fmla="*/ 69 w 69"/>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93">
                    <a:moveTo>
                      <a:pt x="34" y="92"/>
                    </a:moveTo>
                    <a:lnTo>
                      <a:pt x="23" y="76"/>
                    </a:lnTo>
                    <a:lnTo>
                      <a:pt x="18" y="72"/>
                    </a:lnTo>
                    <a:lnTo>
                      <a:pt x="23" y="65"/>
                    </a:lnTo>
                    <a:lnTo>
                      <a:pt x="11" y="52"/>
                    </a:lnTo>
                    <a:lnTo>
                      <a:pt x="15" y="42"/>
                    </a:lnTo>
                    <a:lnTo>
                      <a:pt x="10" y="41"/>
                    </a:lnTo>
                    <a:lnTo>
                      <a:pt x="11" y="30"/>
                    </a:lnTo>
                    <a:lnTo>
                      <a:pt x="5" y="26"/>
                    </a:lnTo>
                    <a:lnTo>
                      <a:pt x="11" y="20"/>
                    </a:lnTo>
                    <a:lnTo>
                      <a:pt x="3" y="16"/>
                    </a:lnTo>
                    <a:lnTo>
                      <a:pt x="0" y="6"/>
                    </a:lnTo>
                    <a:lnTo>
                      <a:pt x="22" y="0"/>
                    </a:lnTo>
                    <a:lnTo>
                      <a:pt x="46" y="26"/>
                    </a:lnTo>
                    <a:lnTo>
                      <a:pt x="62" y="30"/>
                    </a:lnTo>
                    <a:lnTo>
                      <a:pt x="68" y="42"/>
                    </a:lnTo>
                    <a:lnTo>
                      <a:pt x="62" y="50"/>
                    </a:lnTo>
                    <a:lnTo>
                      <a:pt x="66" y="66"/>
                    </a:lnTo>
                    <a:lnTo>
                      <a:pt x="63" y="80"/>
                    </a:lnTo>
                    <a:lnTo>
                      <a:pt x="47" y="81"/>
                    </a:lnTo>
                    <a:lnTo>
                      <a:pt x="34" y="9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1" name="Freeform 437"/>
              <p:cNvSpPr>
                <a:spLocks noChangeAspect="1"/>
              </p:cNvSpPr>
              <p:nvPr/>
            </p:nvSpPr>
            <p:spPr bwMode="auto">
              <a:xfrm>
                <a:off x="2936" y="1630"/>
                <a:ext cx="40" cy="28"/>
              </a:xfrm>
              <a:custGeom>
                <a:avLst/>
                <a:gdLst>
                  <a:gd name="T0" fmla="*/ 39 w 40"/>
                  <a:gd name="T1" fmla="*/ 14 h 29"/>
                  <a:gd name="T2" fmla="*/ 29 w 40"/>
                  <a:gd name="T3" fmla="*/ 0 h 29"/>
                  <a:gd name="T4" fmla="*/ 13 w 40"/>
                  <a:gd name="T5" fmla="*/ 1 h 29"/>
                  <a:gd name="T6" fmla="*/ 0 w 40"/>
                  <a:gd name="T7" fmla="*/ 12 h 29"/>
                  <a:gd name="T8" fmla="*/ 9 w 40"/>
                  <a:gd name="T9" fmla="*/ 14 h 29"/>
                  <a:gd name="T10" fmla="*/ 39 w 40"/>
                  <a:gd name="T11" fmla="*/ 14 h 29"/>
                  <a:gd name="T12" fmla="*/ 39 w 40"/>
                  <a:gd name="T13" fmla="*/ 14 h 29"/>
                  <a:gd name="T14" fmla="*/ 39 w 40"/>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9"/>
                  <a:gd name="T26" fmla="*/ 40 w 4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9">
                    <a:moveTo>
                      <a:pt x="39" y="18"/>
                    </a:moveTo>
                    <a:lnTo>
                      <a:pt x="29" y="0"/>
                    </a:lnTo>
                    <a:lnTo>
                      <a:pt x="13" y="1"/>
                    </a:lnTo>
                    <a:lnTo>
                      <a:pt x="0" y="12"/>
                    </a:lnTo>
                    <a:lnTo>
                      <a:pt x="9" y="28"/>
                    </a:lnTo>
                    <a:lnTo>
                      <a:pt x="39"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2" name="Freeform 438"/>
              <p:cNvSpPr>
                <a:spLocks noChangeAspect="1"/>
              </p:cNvSpPr>
              <p:nvPr/>
            </p:nvSpPr>
            <p:spPr bwMode="auto">
              <a:xfrm>
                <a:off x="2821" y="1381"/>
                <a:ext cx="163" cy="112"/>
              </a:xfrm>
              <a:custGeom>
                <a:avLst/>
                <a:gdLst>
                  <a:gd name="T0" fmla="*/ 321 w 159"/>
                  <a:gd name="T1" fmla="*/ 56 h 113"/>
                  <a:gd name="T2" fmla="*/ 312 w 159"/>
                  <a:gd name="T3" fmla="*/ 51 h 113"/>
                  <a:gd name="T4" fmla="*/ 328 w 159"/>
                  <a:gd name="T5" fmla="*/ 36 h 113"/>
                  <a:gd name="T6" fmla="*/ 312 w 159"/>
                  <a:gd name="T7" fmla="*/ 12 h 113"/>
                  <a:gd name="T8" fmla="*/ 285 w 159"/>
                  <a:gd name="T9" fmla="*/ 7 h 113"/>
                  <a:gd name="T10" fmla="*/ 178 w 159"/>
                  <a:gd name="T11" fmla="*/ 5 h 113"/>
                  <a:gd name="T12" fmla="*/ 170 w 159"/>
                  <a:gd name="T13" fmla="*/ 10 h 113"/>
                  <a:gd name="T14" fmla="*/ 150 w 159"/>
                  <a:gd name="T15" fmla="*/ 10 h 113"/>
                  <a:gd name="T16" fmla="*/ 139 w 159"/>
                  <a:gd name="T17" fmla="*/ 0 h 113"/>
                  <a:gd name="T18" fmla="*/ 0 w 159"/>
                  <a:gd name="T19" fmla="*/ 20 h 113"/>
                  <a:gd name="T20" fmla="*/ 10 w 159"/>
                  <a:gd name="T21" fmla="*/ 56 h 113"/>
                  <a:gd name="T22" fmla="*/ 57 w 159"/>
                  <a:gd name="T23" fmla="*/ 56 h 113"/>
                  <a:gd name="T24" fmla="*/ 90 w 159"/>
                  <a:gd name="T25" fmla="*/ 61 h 113"/>
                  <a:gd name="T26" fmla="*/ 92 w 159"/>
                  <a:gd name="T27" fmla="*/ 56 h 113"/>
                  <a:gd name="T28" fmla="*/ 140 w 159"/>
                  <a:gd name="T29" fmla="*/ 63 h 113"/>
                  <a:gd name="T30" fmla="*/ 207 w 159"/>
                  <a:gd name="T31" fmla="*/ 79 h 113"/>
                  <a:gd name="T32" fmla="*/ 252 w 159"/>
                  <a:gd name="T33" fmla="*/ 75 h 113"/>
                  <a:gd name="T34" fmla="*/ 290 w 159"/>
                  <a:gd name="T35" fmla="*/ 81 h 113"/>
                  <a:gd name="T36" fmla="*/ 339 w 159"/>
                  <a:gd name="T37" fmla="*/ 56 h 113"/>
                  <a:gd name="T38" fmla="*/ 321 w 159"/>
                  <a:gd name="T39" fmla="*/ 56 h 113"/>
                  <a:gd name="T40" fmla="*/ 321 w 159"/>
                  <a:gd name="T41" fmla="*/ 56 h 113"/>
                  <a:gd name="T42" fmla="*/ 321 w 159"/>
                  <a:gd name="T43" fmla="*/ 56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13"/>
                  <a:gd name="T68" fmla="*/ 159 w 159"/>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13">
                    <a:moveTo>
                      <a:pt x="149" y="62"/>
                    </a:moveTo>
                    <a:lnTo>
                      <a:pt x="144" y="51"/>
                    </a:lnTo>
                    <a:lnTo>
                      <a:pt x="152" y="36"/>
                    </a:lnTo>
                    <a:lnTo>
                      <a:pt x="144" y="12"/>
                    </a:lnTo>
                    <a:lnTo>
                      <a:pt x="133" y="7"/>
                    </a:lnTo>
                    <a:lnTo>
                      <a:pt x="84" y="5"/>
                    </a:lnTo>
                    <a:lnTo>
                      <a:pt x="80" y="10"/>
                    </a:lnTo>
                    <a:lnTo>
                      <a:pt x="70" y="10"/>
                    </a:lnTo>
                    <a:lnTo>
                      <a:pt x="64" y="0"/>
                    </a:lnTo>
                    <a:lnTo>
                      <a:pt x="0" y="20"/>
                    </a:lnTo>
                    <a:lnTo>
                      <a:pt x="10" y="77"/>
                    </a:lnTo>
                    <a:lnTo>
                      <a:pt x="26" y="78"/>
                    </a:lnTo>
                    <a:lnTo>
                      <a:pt x="44" y="92"/>
                    </a:lnTo>
                    <a:lnTo>
                      <a:pt x="45" y="86"/>
                    </a:lnTo>
                    <a:lnTo>
                      <a:pt x="65" y="94"/>
                    </a:lnTo>
                    <a:lnTo>
                      <a:pt x="96" y="110"/>
                    </a:lnTo>
                    <a:lnTo>
                      <a:pt x="118" y="106"/>
                    </a:lnTo>
                    <a:lnTo>
                      <a:pt x="134" y="112"/>
                    </a:lnTo>
                    <a:lnTo>
                      <a:pt x="158" y="86"/>
                    </a:lnTo>
                    <a:lnTo>
                      <a:pt x="149" y="6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3" name="Freeform 439"/>
              <p:cNvSpPr>
                <a:spLocks noChangeAspect="1"/>
              </p:cNvSpPr>
              <p:nvPr/>
            </p:nvSpPr>
            <p:spPr bwMode="auto">
              <a:xfrm>
                <a:off x="2693" y="1379"/>
                <a:ext cx="139" cy="146"/>
              </a:xfrm>
              <a:custGeom>
                <a:avLst/>
                <a:gdLst>
                  <a:gd name="T0" fmla="*/ 108 w 138"/>
                  <a:gd name="T1" fmla="*/ 12 h 148"/>
                  <a:gd name="T2" fmla="*/ 57 w 138"/>
                  <a:gd name="T3" fmla="*/ 0 h 148"/>
                  <a:gd name="T4" fmla="*/ 46 w 138"/>
                  <a:gd name="T5" fmla="*/ 0 h 148"/>
                  <a:gd name="T6" fmla="*/ 49 w 138"/>
                  <a:gd name="T7" fmla="*/ 7 h 148"/>
                  <a:gd name="T8" fmla="*/ 41 w 138"/>
                  <a:gd name="T9" fmla="*/ 28 h 148"/>
                  <a:gd name="T10" fmla="*/ 21 w 138"/>
                  <a:gd name="T11" fmla="*/ 23 h 148"/>
                  <a:gd name="T12" fmla="*/ 10 w 138"/>
                  <a:gd name="T13" fmla="*/ 37 h 148"/>
                  <a:gd name="T14" fmla="*/ 17 w 138"/>
                  <a:gd name="T15" fmla="*/ 37 h 148"/>
                  <a:gd name="T16" fmla="*/ 0 w 138"/>
                  <a:gd name="T17" fmla="*/ 37 h 148"/>
                  <a:gd name="T18" fmla="*/ 0 w 138"/>
                  <a:gd name="T19" fmla="*/ 51 h 148"/>
                  <a:gd name="T20" fmla="*/ 0 w 138"/>
                  <a:gd name="T21" fmla="*/ 63 h 148"/>
                  <a:gd name="T22" fmla="*/ 3 w 138"/>
                  <a:gd name="T23" fmla="*/ 74 h 148"/>
                  <a:gd name="T24" fmla="*/ 3 w 138"/>
                  <a:gd name="T25" fmla="*/ 74 h 148"/>
                  <a:gd name="T26" fmla="*/ 31 w 138"/>
                  <a:gd name="T27" fmla="*/ 84 h 148"/>
                  <a:gd name="T28" fmla="*/ 21 w 138"/>
                  <a:gd name="T29" fmla="*/ 96 h 148"/>
                  <a:gd name="T30" fmla="*/ 23 w 138"/>
                  <a:gd name="T31" fmla="*/ 97 h 148"/>
                  <a:gd name="T32" fmla="*/ 54 w 138"/>
                  <a:gd name="T33" fmla="*/ 98 h 148"/>
                  <a:gd name="T34" fmla="*/ 140 w 138"/>
                  <a:gd name="T35" fmla="*/ 96 h 148"/>
                  <a:gd name="T36" fmla="*/ 139 w 138"/>
                  <a:gd name="T37" fmla="*/ 92 h 148"/>
                  <a:gd name="T38" fmla="*/ 154 w 138"/>
                  <a:gd name="T39" fmla="*/ 85 h 148"/>
                  <a:gd name="T40" fmla="*/ 134 w 138"/>
                  <a:gd name="T41" fmla="*/ 76 h 148"/>
                  <a:gd name="T42" fmla="*/ 125 w 138"/>
                  <a:gd name="T43" fmla="*/ 59 h 148"/>
                  <a:gd name="T44" fmla="*/ 162 w 138"/>
                  <a:gd name="T45" fmla="*/ 42 h 148"/>
                  <a:gd name="T46" fmla="*/ 168 w 138"/>
                  <a:gd name="T47" fmla="*/ 48 h 148"/>
                  <a:gd name="T48" fmla="*/ 158 w 138"/>
                  <a:gd name="T49" fmla="*/ 22 h 148"/>
                  <a:gd name="T50" fmla="*/ 146 w 138"/>
                  <a:gd name="T51" fmla="*/ 14 h 148"/>
                  <a:gd name="T52" fmla="*/ 150 w 138"/>
                  <a:gd name="T53" fmla="*/ 12 h 148"/>
                  <a:gd name="T54" fmla="*/ 147 w 138"/>
                  <a:gd name="T55" fmla="*/ 4 h 148"/>
                  <a:gd name="T56" fmla="*/ 108 w 138"/>
                  <a:gd name="T57" fmla="*/ 20 h 148"/>
                  <a:gd name="T58" fmla="*/ 108 w 138"/>
                  <a:gd name="T59" fmla="*/ 12 h 148"/>
                  <a:gd name="T60" fmla="*/ 108 w 138"/>
                  <a:gd name="T61" fmla="*/ 12 h 148"/>
                  <a:gd name="T62" fmla="*/ 108 w 138"/>
                  <a:gd name="T63" fmla="*/ 1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48"/>
                  <a:gd name="T98" fmla="*/ 138 w 138"/>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48">
                    <a:moveTo>
                      <a:pt x="77" y="12"/>
                    </a:moveTo>
                    <a:lnTo>
                      <a:pt x="57" y="0"/>
                    </a:lnTo>
                    <a:lnTo>
                      <a:pt x="46" y="0"/>
                    </a:lnTo>
                    <a:lnTo>
                      <a:pt x="49" y="7"/>
                    </a:lnTo>
                    <a:lnTo>
                      <a:pt x="41" y="28"/>
                    </a:lnTo>
                    <a:lnTo>
                      <a:pt x="21" y="23"/>
                    </a:lnTo>
                    <a:lnTo>
                      <a:pt x="10" y="46"/>
                    </a:lnTo>
                    <a:lnTo>
                      <a:pt x="17" y="50"/>
                    </a:lnTo>
                    <a:lnTo>
                      <a:pt x="0" y="60"/>
                    </a:lnTo>
                    <a:lnTo>
                      <a:pt x="0" y="82"/>
                    </a:lnTo>
                    <a:lnTo>
                      <a:pt x="0" y="94"/>
                    </a:lnTo>
                    <a:lnTo>
                      <a:pt x="3" y="105"/>
                    </a:lnTo>
                    <a:lnTo>
                      <a:pt x="31" y="120"/>
                    </a:lnTo>
                    <a:lnTo>
                      <a:pt x="21" y="144"/>
                    </a:lnTo>
                    <a:lnTo>
                      <a:pt x="23" y="145"/>
                    </a:lnTo>
                    <a:lnTo>
                      <a:pt x="54" y="147"/>
                    </a:lnTo>
                    <a:lnTo>
                      <a:pt x="109" y="144"/>
                    </a:lnTo>
                    <a:lnTo>
                      <a:pt x="108" y="136"/>
                    </a:lnTo>
                    <a:lnTo>
                      <a:pt x="123" y="121"/>
                    </a:lnTo>
                    <a:lnTo>
                      <a:pt x="103" y="107"/>
                    </a:lnTo>
                    <a:lnTo>
                      <a:pt x="94" y="90"/>
                    </a:lnTo>
                    <a:lnTo>
                      <a:pt x="131" y="73"/>
                    </a:lnTo>
                    <a:lnTo>
                      <a:pt x="137" y="79"/>
                    </a:lnTo>
                    <a:lnTo>
                      <a:pt x="127" y="22"/>
                    </a:lnTo>
                    <a:lnTo>
                      <a:pt x="115" y="14"/>
                    </a:lnTo>
                    <a:lnTo>
                      <a:pt x="119" y="12"/>
                    </a:lnTo>
                    <a:lnTo>
                      <a:pt x="116" y="4"/>
                    </a:lnTo>
                    <a:lnTo>
                      <a:pt x="77" y="20"/>
                    </a:lnTo>
                    <a:lnTo>
                      <a:pt x="77" y="1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4" name="Freeform 440"/>
              <p:cNvSpPr>
                <a:spLocks noChangeAspect="1"/>
              </p:cNvSpPr>
              <p:nvPr/>
            </p:nvSpPr>
            <p:spPr bwMode="auto">
              <a:xfrm>
                <a:off x="2642" y="1446"/>
                <a:ext cx="52" cy="36"/>
              </a:xfrm>
              <a:custGeom>
                <a:avLst/>
                <a:gdLst>
                  <a:gd name="T0" fmla="*/ 50 w 50"/>
                  <a:gd name="T1" fmla="*/ 0 h 37"/>
                  <a:gd name="T2" fmla="*/ 116 w 50"/>
                  <a:gd name="T3" fmla="*/ 1 h 37"/>
                  <a:gd name="T4" fmla="*/ 116 w 50"/>
                  <a:gd name="T5" fmla="*/ 1 h 37"/>
                  <a:gd name="T6" fmla="*/ 163 w 50"/>
                  <a:gd name="T7" fmla="*/ 14 h 37"/>
                  <a:gd name="T8" fmla="*/ 163 w 50"/>
                  <a:gd name="T9" fmla="*/ 18 h 37"/>
                  <a:gd name="T10" fmla="*/ 145 w 50"/>
                  <a:gd name="T11" fmla="*/ 18 h 37"/>
                  <a:gd name="T12" fmla="*/ 108 w 50"/>
                  <a:gd name="T13" fmla="*/ 18 h 37"/>
                  <a:gd name="T14" fmla="*/ 104 w 50"/>
                  <a:gd name="T15" fmla="*/ 18 h 37"/>
                  <a:gd name="T16" fmla="*/ 64 w 50"/>
                  <a:gd name="T17" fmla="*/ 18 h 37"/>
                  <a:gd name="T18" fmla="*/ 0 w 50"/>
                  <a:gd name="T19" fmla="*/ 6 h 37"/>
                  <a:gd name="T20" fmla="*/ 50 w 50"/>
                  <a:gd name="T21" fmla="*/ 0 h 37"/>
                  <a:gd name="T22" fmla="*/ 50 w 50"/>
                  <a:gd name="T23" fmla="*/ 0 h 37"/>
                  <a:gd name="T24" fmla="*/ 50 w 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7"/>
                  <a:gd name="T41" fmla="*/ 50 w 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7">
                    <a:moveTo>
                      <a:pt x="13" y="0"/>
                    </a:moveTo>
                    <a:lnTo>
                      <a:pt x="35" y="1"/>
                    </a:lnTo>
                    <a:lnTo>
                      <a:pt x="49" y="14"/>
                    </a:lnTo>
                    <a:lnTo>
                      <a:pt x="49" y="26"/>
                    </a:lnTo>
                    <a:lnTo>
                      <a:pt x="43" y="36"/>
                    </a:lnTo>
                    <a:lnTo>
                      <a:pt x="33" y="34"/>
                    </a:lnTo>
                    <a:lnTo>
                      <a:pt x="32" y="26"/>
                    </a:lnTo>
                    <a:lnTo>
                      <a:pt x="20" y="28"/>
                    </a:lnTo>
                    <a:lnTo>
                      <a:pt x="0" y="6"/>
                    </a:lnTo>
                    <a:lnTo>
                      <a:pt x="13"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5" name="Freeform 441"/>
              <p:cNvSpPr>
                <a:spLocks noChangeAspect="1"/>
              </p:cNvSpPr>
              <p:nvPr/>
            </p:nvSpPr>
            <p:spPr bwMode="auto">
              <a:xfrm>
                <a:off x="2682" y="1082"/>
                <a:ext cx="359" cy="238"/>
              </a:xfrm>
              <a:custGeom>
                <a:avLst/>
                <a:gdLst>
                  <a:gd name="T0" fmla="*/ 322 w 354"/>
                  <a:gd name="T1" fmla="*/ 30 h 242"/>
                  <a:gd name="T2" fmla="*/ 285 w 354"/>
                  <a:gd name="T3" fmla="*/ 30 h 242"/>
                  <a:gd name="T4" fmla="*/ 240 w 354"/>
                  <a:gd name="T5" fmla="*/ 44 h 242"/>
                  <a:gd name="T6" fmla="*/ 195 w 354"/>
                  <a:gd name="T7" fmla="*/ 71 h 242"/>
                  <a:gd name="T8" fmla="*/ 165 w 354"/>
                  <a:gd name="T9" fmla="*/ 80 h 242"/>
                  <a:gd name="T10" fmla="*/ 173 w 354"/>
                  <a:gd name="T11" fmla="*/ 107 h 242"/>
                  <a:gd name="T12" fmla="*/ 171 w 354"/>
                  <a:gd name="T13" fmla="*/ 123 h 242"/>
                  <a:gd name="T14" fmla="*/ 145 w 354"/>
                  <a:gd name="T15" fmla="*/ 134 h 242"/>
                  <a:gd name="T16" fmla="*/ 121 w 354"/>
                  <a:gd name="T17" fmla="*/ 130 h 242"/>
                  <a:gd name="T18" fmla="*/ 15 w 354"/>
                  <a:gd name="T19" fmla="*/ 141 h 242"/>
                  <a:gd name="T20" fmla="*/ 19 w 354"/>
                  <a:gd name="T21" fmla="*/ 130 h 242"/>
                  <a:gd name="T22" fmla="*/ 10 w 354"/>
                  <a:gd name="T23" fmla="*/ 124 h 242"/>
                  <a:gd name="T24" fmla="*/ 0 w 354"/>
                  <a:gd name="T25" fmla="*/ 108 h 242"/>
                  <a:gd name="T26" fmla="*/ 2 w 354"/>
                  <a:gd name="T27" fmla="*/ 100 h 242"/>
                  <a:gd name="T28" fmla="*/ 77 w 354"/>
                  <a:gd name="T29" fmla="*/ 86 h 242"/>
                  <a:gd name="T30" fmla="*/ 99 w 354"/>
                  <a:gd name="T31" fmla="*/ 82 h 242"/>
                  <a:gd name="T32" fmla="*/ 195 w 354"/>
                  <a:gd name="T33" fmla="*/ 41 h 242"/>
                  <a:gd name="T34" fmla="*/ 180 w 354"/>
                  <a:gd name="T35" fmla="*/ 30 h 242"/>
                  <a:gd name="T36" fmla="*/ 207 w 354"/>
                  <a:gd name="T37" fmla="*/ 30 h 242"/>
                  <a:gd name="T38" fmla="*/ 237 w 354"/>
                  <a:gd name="T39" fmla="*/ 30 h 242"/>
                  <a:gd name="T40" fmla="*/ 253 w 354"/>
                  <a:gd name="T41" fmla="*/ 30 h 242"/>
                  <a:gd name="T42" fmla="*/ 262 w 354"/>
                  <a:gd name="T43" fmla="*/ 30 h 242"/>
                  <a:gd name="T44" fmla="*/ 298 w 354"/>
                  <a:gd name="T45" fmla="*/ 19 h 242"/>
                  <a:gd name="T46" fmla="*/ 387 w 354"/>
                  <a:gd name="T47" fmla="*/ 3 h 242"/>
                  <a:gd name="T48" fmla="*/ 430 w 354"/>
                  <a:gd name="T49" fmla="*/ 0 h 242"/>
                  <a:gd name="T50" fmla="*/ 450 w 354"/>
                  <a:gd name="T51" fmla="*/ 3 h 242"/>
                  <a:gd name="T52" fmla="*/ 473 w 354"/>
                  <a:gd name="T53" fmla="*/ 1 h 242"/>
                  <a:gd name="T54" fmla="*/ 543 w 354"/>
                  <a:gd name="T55" fmla="*/ 12 h 242"/>
                  <a:gd name="T56" fmla="*/ 543 w 354"/>
                  <a:gd name="T57" fmla="*/ 25 h 242"/>
                  <a:gd name="T58" fmla="*/ 512 w 354"/>
                  <a:gd name="T59" fmla="*/ 30 h 242"/>
                  <a:gd name="T60" fmla="*/ 480 w 354"/>
                  <a:gd name="T61" fmla="*/ 19 h 242"/>
                  <a:gd name="T62" fmla="*/ 440 w 354"/>
                  <a:gd name="T63" fmla="*/ 30 h 242"/>
                  <a:gd name="T64" fmla="*/ 380 w 354"/>
                  <a:gd name="T65" fmla="*/ 30 h 242"/>
                  <a:gd name="T66" fmla="*/ 332 w 354"/>
                  <a:gd name="T67" fmla="*/ 30 h 242"/>
                  <a:gd name="T68" fmla="*/ 332 w 354"/>
                  <a:gd name="T69" fmla="*/ 30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42"/>
                  <a:gd name="T107" fmla="*/ 354 w 354"/>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42">
                    <a:moveTo>
                      <a:pt x="217" y="35"/>
                    </a:moveTo>
                    <a:lnTo>
                      <a:pt x="211" y="46"/>
                    </a:lnTo>
                    <a:lnTo>
                      <a:pt x="189" y="45"/>
                    </a:lnTo>
                    <a:lnTo>
                      <a:pt x="183" y="53"/>
                    </a:lnTo>
                    <a:lnTo>
                      <a:pt x="167" y="55"/>
                    </a:lnTo>
                    <a:lnTo>
                      <a:pt x="157" y="75"/>
                    </a:lnTo>
                    <a:lnTo>
                      <a:pt x="139" y="88"/>
                    </a:lnTo>
                    <a:lnTo>
                      <a:pt x="127" y="115"/>
                    </a:lnTo>
                    <a:lnTo>
                      <a:pt x="131" y="125"/>
                    </a:lnTo>
                    <a:lnTo>
                      <a:pt x="105" y="133"/>
                    </a:lnTo>
                    <a:lnTo>
                      <a:pt x="103" y="155"/>
                    </a:lnTo>
                    <a:lnTo>
                      <a:pt x="111" y="179"/>
                    </a:lnTo>
                    <a:lnTo>
                      <a:pt x="105" y="182"/>
                    </a:lnTo>
                    <a:lnTo>
                      <a:pt x="109" y="203"/>
                    </a:lnTo>
                    <a:lnTo>
                      <a:pt x="99" y="209"/>
                    </a:lnTo>
                    <a:lnTo>
                      <a:pt x="95" y="222"/>
                    </a:lnTo>
                    <a:lnTo>
                      <a:pt x="91" y="221"/>
                    </a:lnTo>
                    <a:lnTo>
                      <a:pt x="83" y="214"/>
                    </a:lnTo>
                    <a:lnTo>
                      <a:pt x="39" y="241"/>
                    </a:lnTo>
                    <a:lnTo>
                      <a:pt x="15" y="235"/>
                    </a:lnTo>
                    <a:lnTo>
                      <a:pt x="9" y="228"/>
                    </a:lnTo>
                    <a:lnTo>
                      <a:pt x="19" y="214"/>
                    </a:lnTo>
                    <a:lnTo>
                      <a:pt x="7" y="216"/>
                    </a:lnTo>
                    <a:lnTo>
                      <a:pt x="10" y="204"/>
                    </a:lnTo>
                    <a:lnTo>
                      <a:pt x="3" y="196"/>
                    </a:lnTo>
                    <a:lnTo>
                      <a:pt x="0" y="180"/>
                    </a:lnTo>
                    <a:lnTo>
                      <a:pt x="5" y="173"/>
                    </a:lnTo>
                    <a:lnTo>
                      <a:pt x="2" y="168"/>
                    </a:lnTo>
                    <a:lnTo>
                      <a:pt x="31" y="147"/>
                    </a:lnTo>
                    <a:lnTo>
                      <a:pt x="46" y="145"/>
                    </a:lnTo>
                    <a:lnTo>
                      <a:pt x="60" y="132"/>
                    </a:lnTo>
                    <a:lnTo>
                      <a:pt x="68" y="137"/>
                    </a:lnTo>
                    <a:lnTo>
                      <a:pt x="105" y="105"/>
                    </a:lnTo>
                    <a:lnTo>
                      <a:pt x="127" y="72"/>
                    </a:lnTo>
                    <a:lnTo>
                      <a:pt x="153" y="51"/>
                    </a:lnTo>
                    <a:lnTo>
                      <a:pt x="117" y="57"/>
                    </a:lnTo>
                    <a:lnTo>
                      <a:pt x="143" y="48"/>
                    </a:lnTo>
                    <a:lnTo>
                      <a:pt x="135" y="43"/>
                    </a:lnTo>
                    <a:lnTo>
                      <a:pt x="157" y="33"/>
                    </a:lnTo>
                    <a:lnTo>
                      <a:pt x="155" y="41"/>
                    </a:lnTo>
                    <a:lnTo>
                      <a:pt x="163" y="37"/>
                    </a:lnTo>
                    <a:lnTo>
                      <a:pt x="165" y="43"/>
                    </a:lnTo>
                    <a:lnTo>
                      <a:pt x="176" y="37"/>
                    </a:lnTo>
                    <a:lnTo>
                      <a:pt x="170" y="35"/>
                    </a:lnTo>
                    <a:lnTo>
                      <a:pt x="170" y="30"/>
                    </a:lnTo>
                    <a:lnTo>
                      <a:pt x="193" y="19"/>
                    </a:lnTo>
                    <a:lnTo>
                      <a:pt x="227" y="16"/>
                    </a:lnTo>
                    <a:lnTo>
                      <a:pt x="250" y="3"/>
                    </a:lnTo>
                    <a:lnTo>
                      <a:pt x="263" y="9"/>
                    </a:lnTo>
                    <a:lnTo>
                      <a:pt x="279" y="0"/>
                    </a:lnTo>
                    <a:lnTo>
                      <a:pt x="279" y="10"/>
                    </a:lnTo>
                    <a:lnTo>
                      <a:pt x="292" y="3"/>
                    </a:lnTo>
                    <a:lnTo>
                      <a:pt x="297" y="11"/>
                    </a:lnTo>
                    <a:lnTo>
                      <a:pt x="307" y="1"/>
                    </a:lnTo>
                    <a:lnTo>
                      <a:pt x="325" y="3"/>
                    </a:lnTo>
                    <a:lnTo>
                      <a:pt x="353" y="12"/>
                    </a:lnTo>
                    <a:lnTo>
                      <a:pt x="323" y="18"/>
                    </a:lnTo>
                    <a:lnTo>
                      <a:pt x="353" y="25"/>
                    </a:lnTo>
                    <a:lnTo>
                      <a:pt x="331" y="37"/>
                    </a:lnTo>
                    <a:lnTo>
                      <a:pt x="330" y="25"/>
                    </a:lnTo>
                    <a:lnTo>
                      <a:pt x="311" y="19"/>
                    </a:lnTo>
                    <a:lnTo>
                      <a:pt x="289" y="22"/>
                    </a:lnTo>
                    <a:lnTo>
                      <a:pt x="286" y="38"/>
                    </a:lnTo>
                    <a:lnTo>
                      <a:pt x="274" y="42"/>
                    </a:lnTo>
                    <a:lnTo>
                      <a:pt x="245" y="41"/>
                    </a:lnTo>
                    <a:lnTo>
                      <a:pt x="226" y="30"/>
                    </a:lnTo>
                    <a:lnTo>
                      <a:pt x="217"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6" name="Freeform 442"/>
              <p:cNvSpPr>
                <a:spLocks noChangeAspect="1"/>
              </p:cNvSpPr>
              <p:nvPr/>
            </p:nvSpPr>
            <p:spPr bwMode="auto">
              <a:xfrm>
                <a:off x="2774" y="1117"/>
                <a:ext cx="182" cy="251"/>
              </a:xfrm>
              <a:custGeom>
                <a:avLst/>
                <a:gdLst>
                  <a:gd name="T0" fmla="*/ 4 w 179"/>
                  <a:gd name="T1" fmla="*/ 115 h 255"/>
                  <a:gd name="T2" fmla="*/ 8 w 179"/>
                  <a:gd name="T3" fmla="*/ 107 h 255"/>
                  <a:gd name="T4" fmla="*/ 18 w 179"/>
                  <a:gd name="T5" fmla="*/ 103 h 255"/>
                  <a:gd name="T6" fmla="*/ 14 w 179"/>
                  <a:gd name="T7" fmla="*/ 90 h 255"/>
                  <a:gd name="T8" fmla="*/ 20 w 179"/>
                  <a:gd name="T9" fmla="*/ 88 h 255"/>
                  <a:gd name="T10" fmla="*/ 12 w 179"/>
                  <a:gd name="T11" fmla="*/ 76 h 255"/>
                  <a:gd name="T12" fmla="*/ 14 w 179"/>
                  <a:gd name="T13" fmla="*/ 65 h 255"/>
                  <a:gd name="T14" fmla="*/ 71 w 179"/>
                  <a:gd name="T15" fmla="*/ 59 h 255"/>
                  <a:gd name="T16" fmla="*/ 67 w 179"/>
                  <a:gd name="T17" fmla="*/ 49 h 255"/>
                  <a:gd name="T18" fmla="*/ 79 w 179"/>
                  <a:gd name="T19" fmla="*/ 31 h 255"/>
                  <a:gd name="T20" fmla="*/ 104 w 179"/>
                  <a:gd name="T21" fmla="*/ 31 h 255"/>
                  <a:gd name="T22" fmla="*/ 124 w 179"/>
                  <a:gd name="T23" fmla="*/ 20 h 255"/>
                  <a:gd name="T24" fmla="*/ 156 w 179"/>
                  <a:gd name="T25" fmla="*/ 18 h 255"/>
                  <a:gd name="T26" fmla="*/ 165 w 179"/>
                  <a:gd name="T27" fmla="*/ 10 h 255"/>
                  <a:gd name="T28" fmla="*/ 198 w 179"/>
                  <a:gd name="T29" fmla="*/ 11 h 255"/>
                  <a:gd name="T30" fmla="*/ 207 w 179"/>
                  <a:gd name="T31" fmla="*/ 0 h 255"/>
                  <a:gd name="T32" fmla="*/ 274 w 179"/>
                  <a:gd name="T33" fmla="*/ 18 h 255"/>
                  <a:gd name="T34" fmla="*/ 296 w 179"/>
                  <a:gd name="T35" fmla="*/ 31 h 255"/>
                  <a:gd name="T36" fmla="*/ 262 w 179"/>
                  <a:gd name="T37" fmla="*/ 31 h 255"/>
                  <a:gd name="T38" fmla="*/ 227 w 179"/>
                  <a:gd name="T39" fmla="*/ 48 h 255"/>
                  <a:gd name="T40" fmla="*/ 247 w 179"/>
                  <a:gd name="T41" fmla="*/ 52 h 255"/>
                  <a:gd name="T42" fmla="*/ 153 w 179"/>
                  <a:gd name="T43" fmla="*/ 79 h 255"/>
                  <a:gd name="T44" fmla="*/ 153 w 179"/>
                  <a:gd name="T45" fmla="*/ 92 h 255"/>
                  <a:gd name="T46" fmla="*/ 187 w 179"/>
                  <a:gd name="T47" fmla="*/ 105 h 255"/>
                  <a:gd name="T48" fmla="*/ 169 w 179"/>
                  <a:gd name="T49" fmla="*/ 110 h 255"/>
                  <a:gd name="T50" fmla="*/ 177 w 179"/>
                  <a:gd name="T51" fmla="*/ 112 h 255"/>
                  <a:gd name="T52" fmla="*/ 142 w 179"/>
                  <a:gd name="T53" fmla="*/ 119 h 255"/>
                  <a:gd name="T54" fmla="*/ 116 w 179"/>
                  <a:gd name="T55" fmla="*/ 149 h 255"/>
                  <a:gd name="T56" fmla="*/ 85 w 179"/>
                  <a:gd name="T57" fmla="*/ 149 h 255"/>
                  <a:gd name="T58" fmla="*/ 79 w 179"/>
                  <a:gd name="T59" fmla="*/ 155 h 255"/>
                  <a:gd name="T60" fmla="*/ 28 w 179"/>
                  <a:gd name="T61" fmla="*/ 155 h 255"/>
                  <a:gd name="T62" fmla="*/ 23 w 179"/>
                  <a:gd name="T63" fmla="*/ 149 h 255"/>
                  <a:gd name="T64" fmla="*/ 27 w 179"/>
                  <a:gd name="T65" fmla="*/ 145 h 255"/>
                  <a:gd name="T66" fmla="*/ 0 w 179"/>
                  <a:gd name="T67" fmla="*/ 115 h 255"/>
                  <a:gd name="T68" fmla="*/ 4 w 179"/>
                  <a:gd name="T69" fmla="*/ 115 h 255"/>
                  <a:gd name="T70" fmla="*/ 4 w 179"/>
                  <a:gd name="T71" fmla="*/ 115 h 255"/>
                  <a:gd name="T72" fmla="*/ 4 w 179"/>
                  <a:gd name="T73" fmla="*/ 115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55"/>
                  <a:gd name="T113" fmla="*/ 179 w 17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55">
                    <a:moveTo>
                      <a:pt x="4" y="187"/>
                    </a:moveTo>
                    <a:lnTo>
                      <a:pt x="8" y="174"/>
                    </a:lnTo>
                    <a:lnTo>
                      <a:pt x="18" y="168"/>
                    </a:lnTo>
                    <a:lnTo>
                      <a:pt x="14" y="147"/>
                    </a:lnTo>
                    <a:lnTo>
                      <a:pt x="20" y="144"/>
                    </a:lnTo>
                    <a:lnTo>
                      <a:pt x="12" y="120"/>
                    </a:lnTo>
                    <a:lnTo>
                      <a:pt x="14" y="98"/>
                    </a:lnTo>
                    <a:lnTo>
                      <a:pt x="40" y="90"/>
                    </a:lnTo>
                    <a:lnTo>
                      <a:pt x="36" y="80"/>
                    </a:lnTo>
                    <a:lnTo>
                      <a:pt x="48" y="53"/>
                    </a:lnTo>
                    <a:lnTo>
                      <a:pt x="66" y="40"/>
                    </a:lnTo>
                    <a:lnTo>
                      <a:pt x="76" y="20"/>
                    </a:lnTo>
                    <a:lnTo>
                      <a:pt x="92" y="18"/>
                    </a:lnTo>
                    <a:lnTo>
                      <a:pt x="98" y="10"/>
                    </a:lnTo>
                    <a:lnTo>
                      <a:pt x="120" y="11"/>
                    </a:lnTo>
                    <a:lnTo>
                      <a:pt x="126" y="0"/>
                    </a:lnTo>
                    <a:lnTo>
                      <a:pt x="164" y="18"/>
                    </a:lnTo>
                    <a:lnTo>
                      <a:pt x="178" y="57"/>
                    </a:lnTo>
                    <a:lnTo>
                      <a:pt x="156" y="59"/>
                    </a:lnTo>
                    <a:lnTo>
                      <a:pt x="137" y="79"/>
                    </a:lnTo>
                    <a:lnTo>
                      <a:pt x="147" y="83"/>
                    </a:lnTo>
                    <a:lnTo>
                      <a:pt x="90" y="125"/>
                    </a:lnTo>
                    <a:lnTo>
                      <a:pt x="90" y="151"/>
                    </a:lnTo>
                    <a:lnTo>
                      <a:pt x="113" y="171"/>
                    </a:lnTo>
                    <a:lnTo>
                      <a:pt x="101" y="179"/>
                    </a:lnTo>
                    <a:lnTo>
                      <a:pt x="106" y="182"/>
                    </a:lnTo>
                    <a:lnTo>
                      <a:pt x="85" y="193"/>
                    </a:lnTo>
                    <a:lnTo>
                      <a:pt x="72" y="242"/>
                    </a:lnTo>
                    <a:lnTo>
                      <a:pt x="54" y="242"/>
                    </a:lnTo>
                    <a:lnTo>
                      <a:pt x="48" y="254"/>
                    </a:lnTo>
                    <a:lnTo>
                      <a:pt x="28" y="254"/>
                    </a:lnTo>
                    <a:lnTo>
                      <a:pt x="23" y="242"/>
                    </a:lnTo>
                    <a:lnTo>
                      <a:pt x="27" y="234"/>
                    </a:lnTo>
                    <a:lnTo>
                      <a:pt x="0" y="186"/>
                    </a:lnTo>
                    <a:lnTo>
                      <a:pt x="4" y="18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7" name="Freeform 443"/>
              <p:cNvSpPr>
                <a:spLocks noChangeAspect="1"/>
              </p:cNvSpPr>
              <p:nvPr/>
            </p:nvSpPr>
            <p:spPr bwMode="auto">
              <a:xfrm>
                <a:off x="2902" y="1101"/>
                <a:ext cx="167" cy="183"/>
              </a:xfrm>
              <a:custGeom>
                <a:avLst/>
                <a:gdLst>
                  <a:gd name="T0" fmla="*/ 196 w 164"/>
                  <a:gd name="T1" fmla="*/ 18 h 185"/>
                  <a:gd name="T2" fmla="*/ 186 w 164"/>
                  <a:gd name="T3" fmla="*/ 20 h 185"/>
                  <a:gd name="T4" fmla="*/ 188 w 164"/>
                  <a:gd name="T5" fmla="*/ 31 h 185"/>
                  <a:gd name="T6" fmla="*/ 224 w 164"/>
                  <a:gd name="T7" fmla="*/ 41 h 185"/>
                  <a:gd name="T8" fmla="*/ 212 w 164"/>
                  <a:gd name="T9" fmla="*/ 46 h 185"/>
                  <a:gd name="T10" fmla="*/ 238 w 164"/>
                  <a:gd name="T11" fmla="*/ 46 h 185"/>
                  <a:gd name="T12" fmla="*/ 234 w 164"/>
                  <a:gd name="T13" fmla="*/ 60 h 185"/>
                  <a:gd name="T14" fmla="*/ 258 w 164"/>
                  <a:gd name="T15" fmla="*/ 72 h 185"/>
                  <a:gd name="T16" fmla="*/ 253 w 164"/>
                  <a:gd name="T17" fmla="*/ 82 h 185"/>
                  <a:gd name="T18" fmla="*/ 284 w 164"/>
                  <a:gd name="T19" fmla="*/ 101 h 185"/>
                  <a:gd name="T20" fmla="*/ 198 w 164"/>
                  <a:gd name="T21" fmla="*/ 124 h 185"/>
                  <a:gd name="T22" fmla="*/ 90 w 164"/>
                  <a:gd name="T23" fmla="*/ 130 h 185"/>
                  <a:gd name="T24" fmla="*/ 22 w 164"/>
                  <a:gd name="T25" fmla="*/ 123 h 185"/>
                  <a:gd name="T26" fmla="*/ 26 w 164"/>
                  <a:gd name="T27" fmla="*/ 115 h 185"/>
                  <a:gd name="T28" fmla="*/ 17 w 164"/>
                  <a:gd name="T29" fmla="*/ 105 h 185"/>
                  <a:gd name="T30" fmla="*/ 22 w 164"/>
                  <a:gd name="T31" fmla="*/ 95 h 185"/>
                  <a:gd name="T32" fmla="*/ 124 w 164"/>
                  <a:gd name="T33" fmla="*/ 60 h 185"/>
                  <a:gd name="T34" fmla="*/ 120 w 164"/>
                  <a:gd name="T35" fmla="*/ 50 h 185"/>
                  <a:gd name="T36" fmla="*/ 100 w 164"/>
                  <a:gd name="T37" fmla="*/ 46 h 185"/>
                  <a:gd name="T38" fmla="*/ 84 w 164"/>
                  <a:gd name="T39" fmla="*/ 46 h 185"/>
                  <a:gd name="T40" fmla="*/ 69 w 164"/>
                  <a:gd name="T41" fmla="*/ 34 h 185"/>
                  <a:gd name="T42" fmla="*/ 0 w 164"/>
                  <a:gd name="T43" fmla="*/ 16 h 185"/>
                  <a:gd name="T44" fmla="*/ 9 w 164"/>
                  <a:gd name="T45" fmla="*/ 11 h 185"/>
                  <a:gd name="T46" fmla="*/ 59 w 164"/>
                  <a:gd name="T47" fmla="*/ 22 h 185"/>
                  <a:gd name="T48" fmla="*/ 94 w 164"/>
                  <a:gd name="T49" fmla="*/ 23 h 185"/>
                  <a:gd name="T50" fmla="*/ 118 w 164"/>
                  <a:gd name="T51" fmla="*/ 19 h 185"/>
                  <a:gd name="T52" fmla="*/ 124 w 164"/>
                  <a:gd name="T53" fmla="*/ 3 h 185"/>
                  <a:gd name="T54" fmla="*/ 165 w 164"/>
                  <a:gd name="T55" fmla="*/ 0 h 185"/>
                  <a:gd name="T56" fmla="*/ 194 w 164"/>
                  <a:gd name="T57" fmla="*/ 6 h 185"/>
                  <a:gd name="T58" fmla="*/ 196 w 164"/>
                  <a:gd name="T59" fmla="*/ 18 h 185"/>
                  <a:gd name="T60" fmla="*/ 196 w 164"/>
                  <a:gd name="T61" fmla="*/ 18 h 185"/>
                  <a:gd name="T62" fmla="*/ 196 w 164"/>
                  <a:gd name="T63" fmla="*/ 18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185"/>
                  <a:gd name="T98" fmla="*/ 164 w 164"/>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185">
                    <a:moveTo>
                      <a:pt x="114" y="18"/>
                    </a:moveTo>
                    <a:lnTo>
                      <a:pt x="108" y="20"/>
                    </a:lnTo>
                    <a:lnTo>
                      <a:pt x="109" y="31"/>
                    </a:lnTo>
                    <a:lnTo>
                      <a:pt x="128" y="41"/>
                    </a:lnTo>
                    <a:lnTo>
                      <a:pt x="122" y="52"/>
                    </a:lnTo>
                    <a:lnTo>
                      <a:pt x="135" y="72"/>
                    </a:lnTo>
                    <a:lnTo>
                      <a:pt x="133" y="91"/>
                    </a:lnTo>
                    <a:lnTo>
                      <a:pt x="147" y="103"/>
                    </a:lnTo>
                    <a:lnTo>
                      <a:pt x="144" y="113"/>
                    </a:lnTo>
                    <a:lnTo>
                      <a:pt x="163" y="132"/>
                    </a:lnTo>
                    <a:lnTo>
                      <a:pt x="115" y="172"/>
                    </a:lnTo>
                    <a:lnTo>
                      <a:pt x="55" y="184"/>
                    </a:lnTo>
                    <a:lnTo>
                      <a:pt x="22" y="170"/>
                    </a:lnTo>
                    <a:lnTo>
                      <a:pt x="26" y="154"/>
                    </a:lnTo>
                    <a:lnTo>
                      <a:pt x="17" y="136"/>
                    </a:lnTo>
                    <a:lnTo>
                      <a:pt x="22" y="126"/>
                    </a:lnTo>
                    <a:lnTo>
                      <a:pt x="72" y="91"/>
                    </a:lnTo>
                    <a:lnTo>
                      <a:pt x="70" y="81"/>
                    </a:lnTo>
                    <a:lnTo>
                      <a:pt x="60" y="75"/>
                    </a:lnTo>
                    <a:lnTo>
                      <a:pt x="52" y="73"/>
                    </a:lnTo>
                    <a:lnTo>
                      <a:pt x="38" y="34"/>
                    </a:lnTo>
                    <a:lnTo>
                      <a:pt x="0" y="16"/>
                    </a:lnTo>
                    <a:lnTo>
                      <a:pt x="9" y="11"/>
                    </a:lnTo>
                    <a:lnTo>
                      <a:pt x="28" y="22"/>
                    </a:lnTo>
                    <a:lnTo>
                      <a:pt x="57" y="23"/>
                    </a:lnTo>
                    <a:lnTo>
                      <a:pt x="69" y="19"/>
                    </a:lnTo>
                    <a:lnTo>
                      <a:pt x="72" y="3"/>
                    </a:lnTo>
                    <a:lnTo>
                      <a:pt x="94" y="0"/>
                    </a:lnTo>
                    <a:lnTo>
                      <a:pt x="113" y="6"/>
                    </a:lnTo>
                    <a:lnTo>
                      <a:pt x="114"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8" name="Freeform 444"/>
              <p:cNvSpPr>
                <a:spLocks noChangeAspect="1"/>
              </p:cNvSpPr>
              <p:nvPr/>
            </p:nvSpPr>
            <p:spPr bwMode="auto">
              <a:xfrm>
                <a:off x="2747" y="1524"/>
                <a:ext cx="6" cy="13"/>
              </a:xfrm>
              <a:custGeom>
                <a:avLst/>
                <a:gdLst>
                  <a:gd name="T0" fmla="*/ 0 w 7"/>
                  <a:gd name="T1" fmla="*/ 0 h 12"/>
                  <a:gd name="T2" fmla="*/ 3 w 7"/>
                  <a:gd name="T3" fmla="*/ 130 h 12"/>
                  <a:gd name="T4" fmla="*/ 3 w 7"/>
                  <a:gd name="T5" fmla="*/ 130 h 12"/>
                  <a:gd name="T6" fmla="*/ 3 w 7"/>
                  <a:gd name="T7" fmla="*/ 94 h 12"/>
                  <a:gd name="T8" fmla="*/ 3 w 7"/>
                  <a:gd name="T9" fmla="*/ 2 h 12"/>
                  <a:gd name="T10" fmla="*/ 0 w 7"/>
                  <a:gd name="T11" fmla="*/ 0 h 12"/>
                  <a:gd name="T12" fmla="*/ 0 w 7"/>
                  <a:gd name="T13" fmla="*/ 0 h 12"/>
                  <a:gd name="T14" fmla="*/ 0 w 7"/>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0" y="0"/>
                    </a:moveTo>
                    <a:lnTo>
                      <a:pt x="5" y="11"/>
                    </a:lnTo>
                    <a:lnTo>
                      <a:pt x="6" y="7"/>
                    </a:lnTo>
                    <a:lnTo>
                      <a:pt x="3" y="2"/>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49" name="Freeform 445"/>
              <p:cNvSpPr>
                <a:spLocks noChangeAspect="1"/>
              </p:cNvSpPr>
              <p:nvPr/>
            </p:nvSpPr>
            <p:spPr bwMode="auto">
              <a:xfrm>
                <a:off x="2475" y="1375"/>
                <a:ext cx="38" cy="22"/>
              </a:xfrm>
              <a:custGeom>
                <a:avLst/>
                <a:gdLst>
                  <a:gd name="T0" fmla="*/ 8 w 37"/>
                  <a:gd name="T1" fmla="*/ 0 h 23"/>
                  <a:gd name="T2" fmla="*/ 0 w 37"/>
                  <a:gd name="T3" fmla="*/ 11 h 23"/>
                  <a:gd name="T4" fmla="*/ 9 w 37"/>
                  <a:gd name="T5" fmla="*/ 11 h 23"/>
                  <a:gd name="T6" fmla="*/ 58 w 37"/>
                  <a:gd name="T7" fmla="*/ 11 h 23"/>
                  <a:gd name="T8" fmla="*/ 62 w 37"/>
                  <a:gd name="T9" fmla="*/ 11 h 23"/>
                  <a:gd name="T10" fmla="*/ 78 w 37"/>
                  <a:gd name="T11" fmla="*/ 11 h 23"/>
                  <a:gd name="T12" fmla="*/ 64 w 37"/>
                  <a:gd name="T13" fmla="*/ 0 h 23"/>
                  <a:gd name="T14" fmla="*/ 8 w 37"/>
                  <a:gd name="T15" fmla="*/ 0 h 23"/>
                  <a:gd name="T16" fmla="*/ 8 w 37"/>
                  <a:gd name="T17" fmla="*/ 0 h 23"/>
                  <a:gd name="T18" fmla="*/ 8 w 3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3"/>
                  <a:gd name="T32" fmla="*/ 37 w 3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3">
                    <a:moveTo>
                      <a:pt x="8" y="0"/>
                    </a:moveTo>
                    <a:lnTo>
                      <a:pt x="0" y="11"/>
                    </a:lnTo>
                    <a:lnTo>
                      <a:pt x="9" y="18"/>
                    </a:lnTo>
                    <a:lnTo>
                      <a:pt x="26" y="14"/>
                    </a:lnTo>
                    <a:lnTo>
                      <a:pt x="28" y="22"/>
                    </a:lnTo>
                    <a:lnTo>
                      <a:pt x="36" y="16"/>
                    </a:lnTo>
                    <a:lnTo>
                      <a:pt x="29" y="0"/>
                    </a:lnTo>
                    <a:lnTo>
                      <a:pt x="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0" name="Freeform 446"/>
              <p:cNvSpPr>
                <a:spLocks noChangeAspect="1"/>
              </p:cNvSpPr>
              <p:nvPr/>
            </p:nvSpPr>
            <p:spPr bwMode="auto">
              <a:xfrm>
                <a:off x="2728" y="1327"/>
                <a:ext cx="44" cy="52"/>
              </a:xfrm>
              <a:custGeom>
                <a:avLst/>
                <a:gdLst>
                  <a:gd name="T0" fmla="*/ 11 w 43"/>
                  <a:gd name="T1" fmla="*/ 15 h 54"/>
                  <a:gd name="T2" fmla="*/ 53 w 43"/>
                  <a:gd name="T3" fmla="*/ 15 h 54"/>
                  <a:gd name="T4" fmla="*/ 53 w 43"/>
                  <a:gd name="T5" fmla="*/ 15 h 54"/>
                  <a:gd name="T6" fmla="*/ 62 w 43"/>
                  <a:gd name="T7" fmla="*/ 13 h 54"/>
                  <a:gd name="T8" fmla="*/ 81 w 43"/>
                  <a:gd name="T9" fmla="*/ 13 h 54"/>
                  <a:gd name="T10" fmla="*/ 81 w 43"/>
                  <a:gd name="T11" fmla="*/ 13 h 54"/>
                  <a:gd name="T12" fmla="*/ 63 w 43"/>
                  <a:gd name="T13" fmla="*/ 13 h 54"/>
                  <a:gd name="T14" fmla="*/ 71 w 43"/>
                  <a:gd name="T15" fmla="*/ 0 h 54"/>
                  <a:gd name="T16" fmla="*/ 9 w 43"/>
                  <a:gd name="T17" fmla="*/ 10 h 54"/>
                  <a:gd name="T18" fmla="*/ 0 w 43"/>
                  <a:gd name="T19" fmla="*/ 13 h 54"/>
                  <a:gd name="T20" fmla="*/ 1 w 43"/>
                  <a:gd name="T21" fmla="*/ 13 h 54"/>
                  <a:gd name="T22" fmla="*/ 9 w 43"/>
                  <a:gd name="T23" fmla="*/ 13 h 54"/>
                  <a:gd name="T24" fmla="*/ 11 w 43"/>
                  <a:gd name="T25" fmla="*/ 15 h 54"/>
                  <a:gd name="T26" fmla="*/ 11 w 43"/>
                  <a:gd name="T27" fmla="*/ 15 h 54"/>
                  <a:gd name="T28" fmla="*/ 11 w 43"/>
                  <a:gd name="T29" fmla="*/ 15 h 54"/>
                  <a:gd name="T30" fmla="*/ 11 w 43"/>
                  <a:gd name="T31" fmla="*/ 15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4"/>
                  <a:gd name="T50" fmla="*/ 43 w 4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4">
                    <a:moveTo>
                      <a:pt x="11" y="53"/>
                    </a:moveTo>
                    <a:lnTo>
                      <a:pt x="22" y="53"/>
                    </a:lnTo>
                    <a:lnTo>
                      <a:pt x="31" y="31"/>
                    </a:lnTo>
                    <a:lnTo>
                      <a:pt x="42" y="29"/>
                    </a:lnTo>
                    <a:lnTo>
                      <a:pt x="42" y="21"/>
                    </a:lnTo>
                    <a:lnTo>
                      <a:pt x="32" y="21"/>
                    </a:lnTo>
                    <a:lnTo>
                      <a:pt x="37" y="0"/>
                    </a:lnTo>
                    <a:lnTo>
                      <a:pt x="9" y="10"/>
                    </a:lnTo>
                    <a:lnTo>
                      <a:pt x="0" y="21"/>
                    </a:lnTo>
                    <a:lnTo>
                      <a:pt x="1" y="39"/>
                    </a:lnTo>
                    <a:lnTo>
                      <a:pt x="9" y="45"/>
                    </a:lnTo>
                    <a:lnTo>
                      <a:pt x="11" y="5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1" name="Freeform 447"/>
              <p:cNvSpPr>
                <a:spLocks noChangeAspect="1"/>
              </p:cNvSpPr>
              <p:nvPr/>
            </p:nvSpPr>
            <p:spPr bwMode="auto">
              <a:xfrm>
                <a:off x="2686" y="1471"/>
                <a:ext cx="10" cy="12"/>
              </a:xfrm>
              <a:custGeom>
                <a:avLst/>
                <a:gdLst>
                  <a:gd name="T0" fmla="*/ 0 w 10"/>
                  <a:gd name="T1" fmla="*/ 10 h 12"/>
                  <a:gd name="T2" fmla="*/ 6 w 10"/>
                  <a:gd name="T3" fmla="*/ 0 h 12"/>
                  <a:gd name="T4" fmla="*/ 9 w 10"/>
                  <a:gd name="T5" fmla="*/ 11 h 12"/>
                  <a:gd name="T6" fmla="*/ 9 w 10"/>
                  <a:gd name="T7" fmla="*/ 11 h 12"/>
                  <a:gd name="T8" fmla="*/ 0 w 10"/>
                  <a:gd name="T9" fmla="*/ 10 h 12"/>
                  <a:gd name="T10" fmla="*/ 0 w 10"/>
                  <a:gd name="T11" fmla="*/ 10 h 12"/>
                  <a:gd name="T12" fmla="*/ 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0" y="10"/>
                    </a:moveTo>
                    <a:lnTo>
                      <a:pt x="6" y="0"/>
                    </a:lnTo>
                    <a:lnTo>
                      <a:pt x="9" y="11"/>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2" name="Freeform 448"/>
              <p:cNvSpPr>
                <a:spLocks noChangeAspect="1"/>
              </p:cNvSpPr>
              <p:nvPr/>
            </p:nvSpPr>
            <p:spPr bwMode="auto">
              <a:xfrm>
                <a:off x="2747" y="1496"/>
                <a:ext cx="127" cy="49"/>
              </a:xfrm>
              <a:custGeom>
                <a:avLst/>
                <a:gdLst>
                  <a:gd name="T0" fmla="*/ 0 w 125"/>
                  <a:gd name="T1" fmla="*/ 25 h 50"/>
                  <a:gd name="T2" fmla="*/ 3 w 125"/>
                  <a:gd name="T3" fmla="*/ 25 h 50"/>
                  <a:gd name="T4" fmla="*/ 6 w 125"/>
                  <a:gd name="T5" fmla="*/ 25 h 50"/>
                  <a:gd name="T6" fmla="*/ 5 w 125"/>
                  <a:gd name="T7" fmla="*/ 25 h 50"/>
                  <a:gd name="T8" fmla="*/ 5 w 125"/>
                  <a:gd name="T9" fmla="*/ 25 h 50"/>
                  <a:gd name="T10" fmla="*/ 15 w 125"/>
                  <a:gd name="T11" fmla="*/ 25 h 50"/>
                  <a:gd name="T12" fmla="*/ 16 w 125"/>
                  <a:gd name="T13" fmla="*/ 25 h 50"/>
                  <a:gd name="T14" fmla="*/ 74 w 125"/>
                  <a:gd name="T15" fmla="*/ 25 h 50"/>
                  <a:gd name="T16" fmla="*/ 76 w 125"/>
                  <a:gd name="T17" fmla="*/ 25 h 50"/>
                  <a:gd name="T18" fmla="*/ 102 w 125"/>
                  <a:gd name="T19" fmla="*/ 25 h 50"/>
                  <a:gd name="T20" fmla="*/ 175 w 125"/>
                  <a:gd name="T21" fmla="*/ 25 h 50"/>
                  <a:gd name="T22" fmla="*/ 200 w 125"/>
                  <a:gd name="T23" fmla="*/ 18 h 50"/>
                  <a:gd name="T24" fmla="*/ 190 w 125"/>
                  <a:gd name="T25" fmla="*/ 3 h 50"/>
                  <a:gd name="T26" fmla="*/ 150 w 125"/>
                  <a:gd name="T27" fmla="*/ 0 h 50"/>
                  <a:gd name="T28" fmla="*/ 136 w 125"/>
                  <a:gd name="T29" fmla="*/ 6 h 50"/>
                  <a:gd name="T30" fmla="*/ 106 w 125"/>
                  <a:gd name="T31" fmla="*/ 3 h 50"/>
                  <a:gd name="T32" fmla="*/ 85 w 125"/>
                  <a:gd name="T33" fmla="*/ 18 h 50"/>
                  <a:gd name="T34" fmla="*/ 86 w 125"/>
                  <a:gd name="T35" fmla="*/ 25 h 50"/>
                  <a:gd name="T36" fmla="*/ 0 w 125"/>
                  <a:gd name="T37" fmla="*/ 25 h 50"/>
                  <a:gd name="T38" fmla="*/ 0 w 125"/>
                  <a:gd name="T39" fmla="*/ 25 h 50"/>
                  <a:gd name="T40" fmla="*/ 0 w 125"/>
                  <a:gd name="T41" fmla="*/ 25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50"/>
                  <a:gd name="T65" fmla="*/ 125 w 12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50">
                    <a:moveTo>
                      <a:pt x="0" y="29"/>
                    </a:moveTo>
                    <a:lnTo>
                      <a:pt x="3" y="31"/>
                    </a:lnTo>
                    <a:lnTo>
                      <a:pt x="6" y="36"/>
                    </a:lnTo>
                    <a:lnTo>
                      <a:pt x="5" y="40"/>
                    </a:lnTo>
                    <a:lnTo>
                      <a:pt x="15" y="42"/>
                    </a:lnTo>
                    <a:lnTo>
                      <a:pt x="16" y="42"/>
                    </a:lnTo>
                    <a:lnTo>
                      <a:pt x="43" y="38"/>
                    </a:lnTo>
                    <a:lnTo>
                      <a:pt x="45" y="43"/>
                    </a:lnTo>
                    <a:lnTo>
                      <a:pt x="67" y="49"/>
                    </a:lnTo>
                    <a:lnTo>
                      <a:pt x="107" y="41"/>
                    </a:lnTo>
                    <a:lnTo>
                      <a:pt x="124" y="18"/>
                    </a:lnTo>
                    <a:lnTo>
                      <a:pt x="117" y="3"/>
                    </a:lnTo>
                    <a:lnTo>
                      <a:pt x="91" y="0"/>
                    </a:lnTo>
                    <a:lnTo>
                      <a:pt x="84" y="6"/>
                    </a:lnTo>
                    <a:lnTo>
                      <a:pt x="69" y="3"/>
                    </a:lnTo>
                    <a:lnTo>
                      <a:pt x="54" y="18"/>
                    </a:lnTo>
                    <a:lnTo>
                      <a:pt x="55" y="26"/>
                    </a:lnTo>
                    <a:lnTo>
                      <a:pt x="0" y="2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3" name="Freeform 449"/>
              <p:cNvSpPr>
                <a:spLocks noChangeAspect="1"/>
              </p:cNvSpPr>
              <p:nvPr/>
            </p:nvSpPr>
            <p:spPr bwMode="auto">
              <a:xfrm>
                <a:off x="2690" y="1522"/>
                <a:ext cx="73" cy="36"/>
              </a:xfrm>
              <a:custGeom>
                <a:avLst/>
                <a:gdLst>
                  <a:gd name="T0" fmla="*/ 15 w 72"/>
                  <a:gd name="T1" fmla="*/ 35 h 36"/>
                  <a:gd name="T2" fmla="*/ 11 w 72"/>
                  <a:gd name="T3" fmla="*/ 25 h 36"/>
                  <a:gd name="T4" fmla="*/ 2 w 72"/>
                  <a:gd name="T5" fmla="*/ 29 h 36"/>
                  <a:gd name="T6" fmla="*/ 0 w 72"/>
                  <a:gd name="T7" fmla="*/ 22 h 36"/>
                  <a:gd name="T8" fmla="*/ 15 w 72"/>
                  <a:gd name="T9" fmla="*/ 2 h 36"/>
                  <a:gd name="T10" fmla="*/ 25 w 72"/>
                  <a:gd name="T11" fmla="*/ 0 h 36"/>
                  <a:gd name="T12" fmla="*/ 87 w 72"/>
                  <a:gd name="T13" fmla="*/ 2 h 36"/>
                  <a:gd name="T14" fmla="*/ 92 w 72"/>
                  <a:gd name="T15" fmla="*/ 13 h 36"/>
                  <a:gd name="T16" fmla="*/ 102 w 72"/>
                  <a:gd name="T17" fmla="*/ 15 h 36"/>
                  <a:gd name="T18" fmla="*/ 98 w 72"/>
                  <a:gd name="T19" fmla="*/ 26 h 36"/>
                  <a:gd name="T20" fmla="*/ 86 w 72"/>
                  <a:gd name="T21" fmla="*/ 25 h 36"/>
                  <a:gd name="T22" fmla="*/ 79 w 72"/>
                  <a:gd name="T23" fmla="*/ 34 h 36"/>
                  <a:gd name="T24" fmla="*/ 70 w 72"/>
                  <a:gd name="T25" fmla="*/ 25 h 36"/>
                  <a:gd name="T26" fmla="*/ 15 w 72"/>
                  <a:gd name="T27" fmla="*/ 35 h 36"/>
                  <a:gd name="T28" fmla="*/ 15 w 72"/>
                  <a:gd name="T29" fmla="*/ 35 h 36"/>
                  <a:gd name="T30" fmla="*/ 15 w 72"/>
                  <a:gd name="T31" fmla="*/ 35 h 36"/>
                  <a:gd name="T32" fmla="*/ 15 w 72"/>
                  <a:gd name="T33" fmla="*/ 3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6"/>
                  <a:gd name="T53" fmla="*/ 72 w 7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6">
                    <a:moveTo>
                      <a:pt x="15" y="35"/>
                    </a:moveTo>
                    <a:lnTo>
                      <a:pt x="11" y="25"/>
                    </a:lnTo>
                    <a:lnTo>
                      <a:pt x="2" y="29"/>
                    </a:lnTo>
                    <a:lnTo>
                      <a:pt x="0" y="22"/>
                    </a:lnTo>
                    <a:lnTo>
                      <a:pt x="15" y="2"/>
                    </a:lnTo>
                    <a:lnTo>
                      <a:pt x="25" y="0"/>
                    </a:lnTo>
                    <a:lnTo>
                      <a:pt x="56" y="2"/>
                    </a:lnTo>
                    <a:lnTo>
                      <a:pt x="61" y="13"/>
                    </a:lnTo>
                    <a:lnTo>
                      <a:pt x="71" y="15"/>
                    </a:lnTo>
                    <a:lnTo>
                      <a:pt x="67" y="26"/>
                    </a:lnTo>
                    <a:lnTo>
                      <a:pt x="55" y="25"/>
                    </a:lnTo>
                    <a:lnTo>
                      <a:pt x="48" y="34"/>
                    </a:lnTo>
                    <a:lnTo>
                      <a:pt x="39" y="25"/>
                    </a:lnTo>
                    <a:lnTo>
                      <a:pt x="15" y="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4" name="Freeform 450"/>
              <p:cNvSpPr>
                <a:spLocks noChangeAspect="1"/>
              </p:cNvSpPr>
              <p:nvPr/>
            </p:nvSpPr>
            <p:spPr bwMode="auto">
              <a:xfrm>
                <a:off x="2914" y="1622"/>
                <a:ext cx="33" cy="62"/>
              </a:xfrm>
              <a:custGeom>
                <a:avLst/>
                <a:gdLst>
                  <a:gd name="T0" fmla="*/ 58 w 32"/>
                  <a:gd name="T1" fmla="*/ 20 h 63"/>
                  <a:gd name="T2" fmla="*/ 76 w 32"/>
                  <a:gd name="T3" fmla="*/ 31 h 63"/>
                  <a:gd name="T4" fmla="*/ 76 w 32"/>
                  <a:gd name="T5" fmla="*/ 31 h 63"/>
                  <a:gd name="T6" fmla="*/ 15 w 32"/>
                  <a:gd name="T7" fmla="*/ 31 h 63"/>
                  <a:gd name="T8" fmla="*/ 15 w 32"/>
                  <a:gd name="T9" fmla="*/ 31 h 63"/>
                  <a:gd name="T10" fmla="*/ 1 w 32"/>
                  <a:gd name="T11" fmla="*/ 31 h 63"/>
                  <a:gd name="T12" fmla="*/ 0 w 32"/>
                  <a:gd name="T13" fmla="*/ 16 h 63"/>
                  <a:gd name="T14" fmla="*/ 0 w 32"/>
                  <a:gd name="T15" fmla="*/ 16 h 63"/>
                  <a:gd name="T16" fmla="*/ 6 w 32"/>
                  <a:gd name="T17" fmla="*/ 0 h 63"/>
                  <a:gd name="T18" fmla="*/ 11 w 32"/>
                  <a:gd name="T19" fmla="*/ 4 h 63"/>
                  <a:gd name="T20" fmla="*/ 58 w 32"/>
                  <a:gd name="T21" fmla="*/ 20 h 63"/>
                  <a:gd name="T22" fmla="*/ 58 w 32"/>
                  <a:gd name="T23" fmla="*/ 20 h 63"/>
                  <a:gd name="T24" fmla="*/ 58 w 32"/>
                  <a:gd name="T25" fmla="*/ 2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63"/>
                  <a:gd name="T41" fmla="*/ 32 w 32"/>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63">
                    <a:moveTo>
                      <a:pt x="22" y="20"/>
                    </a:moveTo>
                    <a:lnTo>
                      <a:pt x="31" y="36"/>
                    </a:lnTo>
                    <a:lnTo>
                      <a:pt x="31" y="44"/>
                    </a:lnTo>
                    <a:lnTo>
                      <a:pt x="15" y="61"/>
                    </a:lnTo>
                    <a:lnTo>
                      <a:pt x="15" y="62"/>
                    </a:lnTo>
                    <a:lnTo>
                      <a:pt x="1" y="50"/>
                    </a:lnTo>
                    <a:lnTo>
                      <a:pt x="0" y="16"/>
                    </a:lnTo>
                    <a:lnTo>
                      <a:pt x="6" y="0"/>
                    </a:lnTo>
                    <a:lnTo>
                      <a:pt x="11" y="4"/>
                    </a:lnTo>
                    <a:lnTo>
                      <a:pt x="22"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5" name="Freeform 451"/>
              <p:cNvSpPr>
                <a:spLocks noChangeAspect="1"/>
              </p:cNvSpPr>
              <p:nvPr/>
            </p:nvSpPr>
            <p:spPr bwMode="auto">
              <a:xfrm>
                <a:off x="2855" y="1504"/>
                <a:ext cx="111" cy="56"/>
              </a:xfrm>
              <a:custGeom>
                <a:avLst/>
                <a:gdLst>
                  <a:gd name="T0" fmla="*/ 5 w 109"/>
                  <a:gd name="T1" fmla="*/ 28 h 57"/>
                  <a:gd name="T2" fmla="*/ 62 w 109"/>
                  <a:gd name="T3" fmla="*/ 28 h 57"/>
                  <a:gd name="T4" fmla="*/ 116 w 109"/>
                  <a:gd name="T5" fmla="*/ 28 h 57"/>
                  <a:gd name="T6" fmla="*/ 149 w 109"/>
                  <a:gd name="T7" fmla="*/ 28 h 57"/>
                  <a:gd name="T8" fmla="*/ 171 w 109"/>
                  <a:gd name="T9" fmla="*/ 18 h 57"/>
                  <a:gd name="T10" fmla="*/ 186 w 109"/>
                  <a:gd name="T11" fmla="*/ 11 h 57"/>
                  <a:gd name="T12" fmla="*/ 171 w 109"/>
                  <a:gd name="T13" fmla="*/ 3 h 57"/>
                  <a:gd name="T14" fmla="*/ 168 w 109"/>
                  <a:gd name="T15" fmla="*/ 3 h 57"/>
                  <a:gd name="T16" fmla="*/ 128 w 109"/>
                  <a:gd name="T17" fmla="*/ 0 h 57"/>
                  <a:gd name="T18" fmla="*/ 66 w 109"/>
                  <a:gd name="T19" fmla="*/ 14 h 57"/>
                  <a:gd name="T20" fmla="*/ 17 w 109"/>
                  <a:gd name="T21" fmla="*/ 10 h 57"/>
                  <a:gd name="T22" fmla="*/ 0 w 109"/>
                  <a:gd name="T23" fmla="*/ 28 h 57"/>
                  <a:gd name="T24" fmla="*/ 5 w 109"/>
                  <a:gd name="T25" fmla="*/ 28 h 57"/>
                  <a:gd name="T26" fmla="*/ 5 w 109"/>
                  <a:gd name="T27" fmla="*/ 28 h 57"/>
                  <a:gd name="T28" fmla="*/ 5 w 109"/>
                  <a:gd name="T29" fmla="*/ 2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57"/>
                  <a:gd name="T47" fmla="*/ 109 w 109"/>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57">
                    <a:moveTo>
                      <a:pt x="5" y="36"/>
                    </a:moveTo>
                    <a:lnTo>
                      <a:pt x="31" y="56"/>
                    </a:lnTo>
                    <a:lnTo>
                      <a:pt x="68" y="48"/>
                    </a:lnTo>
                    <a:lnTo>
                      <a:pt x="83" y="44"/>
                    </a:lnTo>
                    <a:lnTo>
                      <a:pt x="98" y="18"/>
                    </a:lnTo>
                    <a:lnTo>
                      <a:pt x="108" y="11"/>
                    </a:lnTo>
                    <a:lnTo>
                      <a:pt x="98" y="3"/>
                    </a:lnTo>
                    <a:lnTo>
                      <a:pt x="96" y="3"/>
                    </a:lnTo>
                    <a:lnTo>
                      <a:pt x="74" y="0"/>
                    </a:lnTo>
                    <a:lnTo>
                      <a:pt x="35" y="14"/>
                    </a:lnTo>
                    <a:lnTo>
                      <a:pt x="17" y="10"/>
                    </a:lnTo>
                    <a:lnTo>
                      <a:pt x="0" y="33"/>
                    </a:lnTo>
                    <a:lnTo>
                      <a:pt x="5" y="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6" name="Freeform 452"/>
              <p:cNvSpPr>
                <a:spLocks noChangeAspect="1"/>
              </p:cNvSpPr>
              <p:nvPr/>
            </p:nvSpPr>
            <p:spPr bwMode="auto">
              <a:xfrm>
                <a:off x="2275" y="1162"/>
                <a:ext cx="150" cy="57"/>
              </a:xfrm>
              <a:custGeom>
                <a:avLst/>
                <a:gdLst>
                  <a:gd name="T0" fmla="*/ 0 w 147"/>
                  <a:gd name="T1" fmla="*/ 19 h 57"/>
                  <a:gd name="T2" fmla="*/ 61 w 147"/>
                  <a:gd name="T3" fmla="*/ 20 h 57"/>
                  <a:gd name="T4" fmla="*/ 0 w 147"/>
                  <a:gd name="T5" fmla="*/ 33 h 57"/>
                  <a:gd name="T6" fmla="*/ 20 w 147"/>
                  <a:gd name="T7" fmla="*/ 33 h 57"/>
                  <a:gd name="T8" fmla="*/ 58 w 147"/>
                  <a:gd name="T9" fmla="*/ 41 h 57"/>
                  <a:gd name="T10" fmla="*/ 13 w 147"/>
                  <a:gd name="T11" fmla="*/ 48 h 57"/>
                  <a:gd name="T12" fmla="*/ 124 w 147"/>
                  <a:gd name="T13" fmla="*/ 56 h 57"/>
                  <a:gd name="T14" fmla="*/ 246 w 147"/>
                  <a:gd name="T15" fmla="*/ 37 h 57"/>
                  <a:gd name="T16" fmla="*/ 269 w 147"/>
                  <a:gd name="T17" fmla="*/ 29 h 57"/>
                  <a:gd name="T18" fmla="*/ 271 w 147"/>
                  <a:gd name="T19" fmla="*/ 19 h 57"/>
                  <a:gd name="T20" fmla="*/ 252 w 147"/>
                  <a:gd name="T21" fmla="*/ 14 h 57"/>
                  <a:gd name="T22" fmla="*/ 254 w 147"/>
                  <a:gd name="T23" fmla="*/ 4 h 57"/>
                  <a:gd name="T24" fmla="*/ 214 w 147"/>
                  <a:gd name="T25" fmla="*/ 0 h 57"/>
                  <a:gd name="T26" fmla="*/ 174 w 147"/>
                  <a:gd name="T27" fmla="*/ 9 h 57"/>
                  <a:gd name="T28" fmla="*/ 118 w 147"/>
                  <a:gd name="T29" fmla="*/ 13 h 57"/>
                  <a:gd name="T30" fmla="*/ 104 w 147"/>
                  <a:gd name="T31" fmla="*/ 9 h 57"/>
                  <a:gd name="T32" fmla="*/ 98 w 147"/>
                  <a:gd name="T33" fmla="*/ 17 h 57"/>
                  <a:gd name="T34" fmla="*/ 70 w 147"/>
                  <a:gd name="T35" fmla="*/ 20 h 57"/>
                  <a:gd name="T36" fmla="*/ 72 w 147"/>
                  <a:gd name="T37" fmla="*/ 9 h 57"/>
                  <a:gd name="T38" fmla="*/ 23 w 147"/>
                  <a:gd name="T39" fmla="*/ 2 h 57"/>
                  <a:gd name="T40" fmla="*/ 0 w 147"/>
                  <a:gd name="T41" fmla="*/ 19 h 57"/>
                  <a:gd name="T42" fmla="*/ 0 w 147"/>
                  <a:gd name="T43" fmla="*/ 19 h 57"/>
                  <a:gd name="T44" fmla="*/ 0 w 147"/>
                  <a:gd name="T45" fmla="*/ 19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57"/>
                  <a:gd name="T71" fmla="*/ 147 w 147"/>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57">
                    <a:moveTo>
                      <a:pt x="0" y="19"/>
                    </a:moveTo>
                    <a:lnTo>
                      <a:pt x="30" y="20"/>
                    </a:lnTo>
                    <a:lnTo>
                      <a:pt x="0" y="33"/>
                    </a:lnTo>
                    <a:lnTo>
                      <a:pt x="20" y="33"/>
                    </a:lnTo>
                    <a:lnTo>
                      <a:pt x="27" y="41"/>
                    </a:lnTo>
                    <a:lnTo>
                      <a:pt x="13" y="48"/>
                    </a:lnTo>
                    <a:lnTo>
                      <a:pt x="68" y="56"/>
                    </a:lnTo>
                    <a:lnTo>
                      <a:pt x="131" y="37"/>
                    </a:lnTo>
                    <a:lnTo>
                      <a:pt x="145" y="29"/>
                    </a:lnTo>
                    <a:lnTo>
                      <a:pt x="146" y="19"/>
                    </a:lnTo>
                    <a:lnTo>
                      <a:pt x="135" y="14"/>
                    </a:lnTo>
                    <a:lnTo>
                      <a:pt x="136" y="4"/>
                    </a:lnTo>
                    <a:lnTo>
                      <a:pt x="115" y="0"/>
                    </a:lnTo>
                    <a:lnTo>
                      <a:pt x="95" y="9"/>
                    </a:lnTo>
                    <a:lnTo>
                      <a:pt x="65" y="13"/>
                    </a:lnTo>
                    <a:lnTo>
                      <a:pt x="58" y="9"/>
                    </a:lnTo>
                    <a:lnTo>
                      <a:pt x="55" y="17"/>
                    </a:lnTo>
                    <a:lnTo>
                      <a:pt x="39" y="20"/>
                    </a:lnTo>
                    <a:lnTo>
                      <a:pt x="41" y="9"/>
                    </a:lnTo>
                    <a:lnTo>
                      <a:pt x="23" y="2"/>
                    </a:lnTo>
                    <a:lnTo>
                      <a:pt x="0"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7" name="Freeform 453"/>
              <p:cNvSpPr>
                <a:spLocks noChangeAspect="1"/>
              </p:cNvSpPr>
              <p:nvPr/>
            </p:nvSpPr>
            <p:spPr bwMode="auto">
              <a:xfrm>
                <a:off x="2774" y="935"/>
                <a:ext cx="186" cy="60"/>
              </a:xfrm>
              <a:custGeom>
                <a:avLst/>
                <a:gdLst>
                  <a:gd name="T0" fmla="*/ 0 w 183"/>
                  <a:gd name="T1" fmla="*/ 10 h 61"/>
                  <a:gd name="T2" fmla="*/ 6 w 183"/>
                  <a:gd name="T3" fmla="*/ 26 h 61"/>
                  <a:gd name="T4" fmla="*/ 24 w 183"/>
                  <a:gd name="T5" fmla="*/ 30 h 61"/>
                  <a:gd name="T6" fmla="*/ 78 w 183"/>
                  <a:gd name="T7" fmla="*/ 30 h 61"/>
                  <a:gd name="T8" fmla="*/ 62 w 183"/>
                  <a:gd name="T9" fmla="*/ 30 h 61"/>
                  <a:gd name="T10" fmla="*/ 66 w 183"/>
                  <a:gd name="T11" fmla="*/ 30 h 61"/>
                  <a:gd name="T12" fmla="*/ 114 w 183"/>
                  <a:gd name="T13" fmla="*/ 30 h 61"/>
                  <a:gd name="T14" fmla="*/ 154 w 183"/>
                  <a:gd name="T15" fmla="*/ 30 h 61"/>
                  <a:gd name="T16" fmla="*/ 177 w 183"/>
                  <a:gd name="T17" fmla="*/ 26 h 61"/>
                  <a:gd name="T18" fmla="*/ 204 w 183"/>
                  <a:gd name="T19" fmla="*/ 30 h 61"/>
                  <a:gd name="T20" fmla="*/ 190 w 183"/>
                  <a:gd name="T21" fmla="*/ 30 h 61"/>
                  <a:gd name="T22" fmla="*/ 226 w 183"/>
                  <a:gd name="T23" fmla="*/ 30 h 61"/>
                  <a:gd name="T24" fmla="*/ 270 w 183"/>
                  <a:gd name="T25" fmla="*/ 30 h 61"/>
                  <a:gd name="T26" fmla="*/ 152 w 183"/>
                  <a:gd name="T27" fmla="*/ 19 h 61"/>
                  <a:gd name="T28" fmla="*/ 146 w 183"/>
                  <a:gd name="T29" fmla="*/ 11 h 61"/>
                  <a:gd name="T30" fmla="*/ 244 w 183"/>
                  <a:gd name="T31" fmla="*/ 19 h 61"/>
                  <a:gd name="T32" fmla="*/ 300 w 183"/>
                  <a:gd name="T33" fmla="*/ 9 h 61"/>
                  <a:gd name="T34" fmla="*/ 298 w 183"/>
                  <a:gd name="T35" fmla="*/ 5 h 61"/>
                  <a:gd name="T36" fmla="*/ 168 w 183"/>
                  <a:gd name="T37" fmla="*/ 0 h 61"/>
                  <a:gd name="T38" fmla="*/ 82 w 183"/>
                  <a:gd name="T39" fmla="*/ 11 h 61"/>
                  <a:gd name="T40" fmla="*/ 0 w 183"/>
                  <a:gd name="T41" fmla="*/ 10 h 61"/>
                  <a:gd name="T42" fmla="*/ 0 w 183"/>
                  <a:gd name="T43" fmla="*/ 10 h 61"/>
                  <a:gd name="T44" fmla="*/ 0 w 183"/>
                  <a:gd name="T45" fmla="*/ 1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61"/>
                  <a:gd name="T71" fmla="*/ 183 w 18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61">
                    <a:moveTo>
                      <a:pt x="0" y="10"/>
                    </a:moveTo>
                    <a:lnTo>
                      <a:pt x="6" y="26"/>
                    </a:lnTo>
                    <a:lnTo>
                      <a:pt x="24" y="33"/>
                    </a:lnTo>
                    <a:lnTo>
                      <a:pt x="47" y="33"/>
                    </a:lnTo>
                    <a:lnTo>
                      <a:pt x="31" y="37"/>
                    </a:lnTo>
                    <a:lnTo>
                      <a:pt x="35" y="44"/>
                    </a:lnTo>
                    <a:lnTo>
                      <a:pt x="72" y="60"/>
                    </a:lnTo>
                    <a:lnTo>
                      <a:pt x="92" y="31"/>
                    </a:lnTo>
                    <a:lnTo>
                      <a:pt x="107" y="26"/>
                    </a:lnTo>
                    <a:lnTo>
                      <a:pt x="125" y="37"/>
                    </a:lnTo>
                    <a:lnTo>
                      <a:pt x="116" y="45"/>
                    </a:lnTo>
                    <a:lnTo>
                      <a:pt x="138" y="49"/>
                    </a:lnTo>
                    <a:lnTo>
                      <a:pt x="163" y="41"/>
                    </a:lnTo>
                    <a:lnTo>
                      <a:pt x="91" y="19"/>
                    </a:lnTo>
                    <a:lnTo>
                      <a:pt x="88" y="11"/>
                    </a:lnTo>
                    <a:lnTo>
                      <a:pt x="147" y="19"/>
                    </a:lnTo>
                    <a:lnTo>
                      <a:pt x="182" y="9"/>
                    </a:lnTo>
                    <a:lnTo>
                      <a:pt x="181" y="5"/>
                    </a:lnTo>
                    <a:lnTo>
                      <a:pt x="101" y="0"/>
                    </a:lnTo>
                    <a:lnTo>
                      <a:pt x="51" y="11"/>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8" name="Freeform 454"/>
              <p:cNvSpPr>
                <a:spLocks noChangeAspect="1"/>
              </p:cNvSpPr>
              <p:nvPr/>
            </p:nvSpPr>
            <p:spPr bwMode="auto">
              <a:xfrm>
                <a:off x="2494" y="1310"/>
                <a:ext cx="20" cy="18"/>
              </a:xfrm>
              <a:custGeom>
                <a:avLst/>
                <a:gdLst>
                  <a:gd name="T0" fmla="*/ 0 w 19"/>
                  <a:gd name="T1" fmla="*/ 17 h 18"/>
                  <a:gd name="T2" fmla="*/ 8 w 19"/>
                  <a:gd name="T3" fmla="*/ 15 h 18"/>
                  <a:gd name="T4" fmla="*/ 83 w 19"/>
                  <a:gd name="T5" fmla="*/ 0 h 18"/>
                  <a:gd name="T6" fmla="*/ 6 w 19"/>
                  <a:gd name="T7" fmla="*/ 6 h 18"/>
                  <a:gd name="T8" fmla="*/ 0 w 19"/>
                  <a:gd name="T9" fmla="*/ 17 h 18"/>
                  <a:gd name="T10" fmla="*/ 0 w 19"/>
                  <a:gd name="T11" fmla="*/ 17 h 18"/>
                  <a:gd name="T12" fmla="*/ 0 w 19"/>
                  <a:gd name="T13" fmla="*/ 17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7"/>
                    </a:moveTo>
                    <a:lnTo>
                      <a:pt x="8" y="15"/>
                    </a:lnTo>
                    <a:lnTo>
                      <a:pt x="18" y="0"/>
                    </a:lnTo>
                    <a:lnTo>
                      <a:pt x="6" y="6"/>
                    </a:lnTo>
                    <a:lnTo>
                      <a:pt x="0" y="1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59" name="Freeform 455"/>
              <p:cNvSpPr>
                <a:spLocks noChangeAspect="1"/>
              </p:cNvSpPr>
              <p:nvPr/>
            </p:nvSpPr>
            <p:spPr bwMode="auto">
              <a:xfrm>
                <a:off x="2493" y="133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0" name="Freeform 456"/>
              <p:cNvSpPr>
                <a:spLocks noChangeAspect="1"/>
              </p:cNvSpPr>
              <p:nvPr/>
            </p:nvSpPr>
            <p:spPr bwMode="auto">
              <a:xfrm>
                <a:off x="2882" y="1322"/>
                <a:ext cx="15" cy="15"/>
              </a:xfrm>
              <a:custGeom>
                <a:avLst/>
                <a:gdLst>
                  <a:gd name="T0" fmla="*/ 0 w 16"/>
                  <a:gd name="T1" fmla="*/ 6 h 16"/>
                  <a:gd name="T2" fmla="*/ 1 w 16"/>
                  <a:gd name="T3" fmla="*/ 8 h 16"/>
                  <a:gd name="T4" fmla="*/ 8 w 16"/>
                  <a:gd name="T5" fmla="*/ 8 h 16"/>
                  <a:gd name="T6" fmla="*/ 8 w 16"/>
                  <a:gd name="T7" fmla="*/ 0 h 16"/>
                  <a:gd name="T8" fmla="*/ 0 w 16"/>
                  <a:gd name="T9" fmla="*/ 6 h 16"/>
                  <a:gd name="T10" fmla="*/ 0 w 16"/>
                  <a:gd name="T11" fmla="*/ 6 h 16"/>
                  <a:gd name="T12" fmla="*/ 0 w 16"/>
                  <a:gd name="T13" fmla="*/ 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6"/>
                    </a:moveTo>
                    <a:lnTo>
                      <a:pt x="1" y="15"/>
                    </a:lnTo>
                    <a:lnTo>
                      <a:pt x="10" y="11"/>
                    </a:lnTo>
                    <a:lnTo>
                      <a:pt x="15" y="0"/>
                    </a:lnTo>
                    <a:lnTo>
                      <a:pt x="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1" name="Freeform 457"/>
              <p:cNvSpPr>
                <a:spLocks noChangeAspect="1"/>
              </p:cNvSpPr>
              <p:nvPr/>
            </p:nvSpPr>
            <p:spPr bwMode="auto">
              <a:xfrm>
                <a:off x="2904" y="127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2" name="Freeform 458"/>
              <p:cNvSpPr>
                <a:spLocks noChangeAspect="1"/>
              </p:cNvSpPr>
              <p:nvPr/>
            </p:nvSpPr>
            <p:spPr bwMode="auto">
              <a:xfrm>
                <a:off x="2505" y="1307"/>
                <a:ext cx="122" cy="166"/>
              </a:xfrm>
              <a:custGeom>
                <a:avLst/>
                <a:gdLst>
                  <a:gd name="T0" fmla="*/ 0 w 121"/>
                  <a:gd name="T1" fmla="*/ 96 h 169"/>
                  <a:gd name="T2" fmla="*/ 18 w 121"/>
                  <a:gd name="T3" fmla="*/ 93 h 169"/>
                  <a:gd name="T4" fmla="*/ 30 w 121"/>
                  <a:gd name="T5" fmla="*/ 96 h 169"/>
                  <a:gd name="T6" fmla="*/ 35 w 121"/>
                  <a:gd name="T7" fmla="*/ 90 h 169"/>
                  <a:gd name="T8" fmla="*/ 45 w 121"/>
                  <a:gd name="T9" fmla="*/ 88 h 169"/>
                  <a:gd name="T10" fmla="*/ 57 w 121"/>
                  <a:gd name="T11" fmla="*/ 91 h 169"/>
                  <a:gd name="T12" fmla="*/ 136 w 121"/>
                  <a:gd name="T13" fmla="*/ 86 h 169"/>
                  <a:gd name="T14" fmla="*/ 144 w 121"/>
                  <a:gd name="T15" fmla="*/ 82 h 169"/>
                  <a:gd name="T16" fmla="*/ 130 w 121"/>
                  <a:gd name="T17" fmla="*/ 82 h 169"/>
                  <a:gd name="T18" fmla="*/ 151 w 121"/>
                  <a:gd name="T19" fmla="*/ 71 h 169"/>
                  <a:gd name="T20" fmla="*/ 139 w 121"/>
                  <a:gd name="T21" fmla="*/ 66 h 169"/>
                  <a:gd name="T22" fmla="*/ 123 w 121"/>
                  <a:gd name="T23" fmla="*/ 67 h 169"/>
                  <a:gd name="T24" fmla="*/ 129 w 121"/>
                  <a:gd name="T25" fmla="*/ 64 h 169"/>
                  <a:gd name="T26" fmla="*/ 118 w 121"/>
                  <a:gd name="T27" fmla="*/ 51 h 169"/>
                  <a:gd name="T28" fmla="*/ 108 w 121"/>
                  <a:gd name="T29" fmla="*/ 48 h 169"/>
                  <a:gd name="T30" fmla="*/ 97 w 121"/>
                  <a:gd name="T31" fmla="*/ 28 h 169"/>
                  <a:gd name="T32" fmla="*/ 47 w 121"/>
                  <a:gd name="T33" fmla="*/ 28 h 169"/>
                  <a:gd name="T34" fmla="*/ 102 w 121"/>
                  <a:gd name="T35" fmla="*/ 25 h 169"/>
                  <a:gd name="T36" fmla="*/ 102 w 121"/>
                  <a:gd name="T37" fmla="*/ 19 h 169"/>
                  <a:gd name="T38" fmla="*/ 37 w 121"/>
                  <a:gd name="T39" fmla="*/ 20 h 169"/>
                  <a:gd name="T40" fmla="*/ 56 w 121"/>
                  <a:gd name="T41" fmla="*/ 7 h 169"/>
                  <a:gd name="T42" fmla="*/ 53 w 121"/>
                  <a:gd name="T43" fmla="*/ 0 h 169"/>
                  <a:gd name="T44" fmla="*/ 26 w 121"/>
                  <a:gd name="T45" fmla="*/ 3 h 169"/>
                  <a:gd name="T46" fmla="*/ 11 w 121"/>
                  <a:gd name="T47" fmla="*/ 24 h 169"/>
                  <a:gd name="T48" fmla="*/ 16 w 121"/>
                  <a:gd name="T49" fmla="*/ 28 h 169"/>
                  <a:gd name="T50" fmla="*/ 7 w 121"/>
                  <a:gd name="T51" fmla="*/ 28 h 169"/>
                  <a:gd name="T52" fmla="*/ 16 w 121"/>
                  <a:gd name="T53" fmla="*/ 28 h 169"/>
                  <a:gd name="T54" fmla="*/ 15 w 121"/>
                  <a:gd name="T55" fmla="*/ 28 h 169"/>
                  <a:gd name="T56" fmla="*/ 2 w 121"/>
                  <a:gd name="T57" fmla="*/ 28 h 169"/>
                  <a:gd name="T58" fmla="*/ 11 w 121"/>
                  <a:gd name="T59" fmla="*/ 28 h 169"/>
                  <a:gd name="T60" fmla="*/ 11 w 121"/>
                  <a:gd name="T61" fmla="*/ 30 h 169"/>
                  <a:gd name="T62" fmla="*/ 19 w 121"/>
                  <a:gd name="T63" fmla="*/ 28 h 169"/>
                  <a:gd name="T64" fmla="*/ 26 w 121"/>
                  <a:gd name="T65" fmla="*/ 30 h 169"/>
                  <a:gd name="T66" fmla="*/ 18 w 121"/>
                  <a:gd name="T67" fmla="*/ 40 h 169"/>
                  <a:gd name="T68" fmla="*/ 22 w 121"/>
                  <a:gd name="T69" fmla="*/ 48 h 169"/>
                  <a:gd name="T70" fmla="*/ 46 w 121"/>
                  <a:gd name="T71" fmla="*/ 40 h 169"/>
                  <a:gd name="T72" fmla="*/ 41 w 121"/>
                  <a:gd name="T73" fmla="*/ 49 h 169"/>
                  <a:gd name="T74" fmla="*/ 53 w 121"/>
                  <a:gd name="T75" fmla="*/ 54 h 169"/>
                  <a:gd name="T76" fmla="*/ 47 w 121"/>
                  <a:gd name="T77" fmla="*/ 62 h 169"/>
                  <a:gd name="T78" fmla="*/ 24 w 121"/>
                  <a:gd name="T79" fmla="*/ 62 h 169"/>
                  <a:gd name="T80" fmla="*/ 19 w 121"/>
                  <a:gd name="T81" fmla="*/ 68 h 169"/>
                  <a:gd name="T82" fmla="*/ 29 w 121"/>
                  <a:gd name="T83" fmla="*/ 68 h 169"/>
                  <a:gd name="T84" fmla="*/ 28 w 121"/>
                  <a:gd name="T85" fmla="*/ 73 h 169"/>
                  <a:gd name="T86" fmla="*/ 9 w 121"/>
                  <a:gd name="T87" fmla="*/ 77 h 169"/>
                  <a:gd name="T88" fmla="*/ 12 w 121"/>
                  <a:gd name="T89" fmla="*/ 79 h 169"/>
                  <a:gd name="T90" fmla="*/ 38 w 121"/>
                  <a:gd name="T91" fmla="*/ 82 h 169"/>
                  <a:gd name="T92" fmla="*/ 49 w 121"/>
                  <a:gd name="T93" fmla="*/ 79 h 169"/>
                  <a:gd name="T94" fmla="*/ 42 w 121"/>
                  <a:gd name="T95" fmla="*/ 83 h 169"/>
                  <a:gd name="T96" fmla="*/ 26 w 121"/>
                  <a:gd name="T97" fmla="*/ 83 h 169"/>
                  <a:gd name="T98" fmla="*/ 0 w 121"/>
                  <a:gd name="T99" fmla="*/ 96 h 169"/>
                  <a:gd name="T100" fmla="*/ 0 w 121"/>
                  <a:gd name="T101" fmla="*/ 96 h 169"/>
                  <a:gd name="T102" fmla="*/ 0 w 121"/>
                  <a:gd name="T103" fmla="*/ 96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69"/>
                  <a:gd name="T158" fmla="*/ 121 w 121"/>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69">
                    <a:moveTo>
                      <a:pt x="0" y="168"/>
                    </a:moveTo>
                    <a:lnTo>
                      <a:pt x="18" y="163"/>
                    </a:lnTo>
                    <a:lnTo>
                      <a:pt x="30" y="167"/>
                    </a:lnTo>
                    <a:lnTo>
                      <a:pt x="35" y="159"/>
                    </a:lnTo>
                    <a:lnTo>
                      <a:pt x="45" y="156"/>
                    </a:lnTo>
                    <a:lnTo>
                      <a:pt x="57" y="160"/>
                    </a:lnTo>
                    <a:lnTo>
                      <a:pt x="105" y="153"/>
                    </a:lnTo>
                    <a:lnTo>
                      <a:pt x="113" y="145"/>
                    </a:lnTo>
                    <a:lnTo>
                      <a:pt x="99" y="144"/>
                    </a:lnTo>
                    <a:lnTo>
                      <a:pt x="120" y="121"/>
                    </a:lnTo>
                    <a:lnTo>
                      <a:pt x="108" y="111"/>
                    </a:lnTo>
                    <a:lnTo>
                      <a:pt x="92" y="113"/>
                    </a:lnTo>
                    <a:lnTo>
                      <a:pt x="98" y="107"/>
                    </a:lnTo>
                    <a:lnTo>
                      <a:pt x="87" y="82"/>
                    </a:lnTo>
                    <a:lnTo>
                      <a:pt x="77" y="79"/>
                    </a:lnTo>
                    <a:lnTo>
                      <a:pt x="66" y="54"/>
                    </a:lnTo>
                    <a:lnTo>
                      <a:pt x="47" y="51"/>
                    </a:lnTo>
                    <a:lnTo>
                      <a:pt x="71" y="25"/>
                    </a:lnTo>
                    <a:lnTo>
                      <a:pt x="71" y="19"/>
                    </a:lnTo>
                    <a:lnTo>
                      <a:pt x="37" y="20"/>
                    </a:lnTo>
                    <a:lnTo>
                      <a:pt x="56" y="7"/>
                    </a:lnTo>
                    <a:lnTo>
                      <a:pt x="53" y="0"/>
                    </a:lnTo>
                    <a:lnTo>
                      <a:pt x="26" y="3"/>
                    </a:lnTo>
                    <a:lnTo>
                      <a:pt x="11" y="24"/>
                    </a:lnTo>
                    <a:lnTo>
                      <a:pt x="16" y="28"/>
                    </a:lnTo>
                    <a:lnTo>
                      <a:pt x="7" y="45"/>
                    </a:lnTo>
                    <a:lnTo>
                      <a:pt x="16" y="41"/>
                    </a:lnTo>
                    <a:lnTo>
                      <a:pt x="15" y="50"/>
                    </a:lnTo>
                    <a:lnTo>
                      <a:pt x="2" y="56"/>
                    </a:lnTo>
                    <a:lnTo>
                      <a:pt x="11" y="56"/>
                    </a:lnTo>
                    <a:lnTo>
                      <a:pt x="11" y="61"/>
                    </a:lnTo>
                    <a:lnTo>
                      <a:pt x="19" y="54"/>
                    </a:lnTo>
                    <a:lnTo>
                      <a:pt x="26" y="61"/>
                    </a:lnTo>
                    <a:lnTo>
                      <a:pt x="18" y="71"/>
                    </a:lnTo>
                    <a:lnTo>
                      <a:pt x="22" y="79"/>
                    </a:lnTo>
                    <a:lnTo>
                      <a:pt x="46" y="71"/>
                    </a:lnTo>
                    <a:lnTo>
                      <a:pt x="41" y="80"/>
                    </a:lnTo>
                    <a:lnTo>
                      <a:pt x="53" y="87"/>
                    </a:lnTo>
                    <a:lnTo>
                      <a:pt x="47" y="103"/>
                    </a:lnTo>
                    <a:lnTo>
                      <a:pt x="24" y="103"/>
                    </a:lnTo>
                    <a:lnTo>
                      <a:pt x="19" y="114"/>
                    </a:lnTo>
                    <a:lnTo>
                      <a:pt x="29" y="114"/>
                    </a:lnTo>
                    <a:lnTo>
                      <a:pt x="28" y="125"/>
                    </a:lnTo>
                    <a:lnTo>
                      <a:pt x="9" y="133"/>
                    </a:lnTo>
                    <a:lnTo>
                      <a:pt x="12" y="137"/>
                    </a:lnTo>
                    <a:lnTo>
                      <a:pt x="38" y="144"/>
                    </a:lnTo>
                    <a:lnTo>
                      <a:pt x="49" y="137"/>
                    </a:lnTo>
                    <a:lnTo>
                      <a:pt x="42" y="146"/>
                    </a:lnTo>
                    <a:lnTo>
                      <a:pt x="26" y="146"/>
                    </a:lnTo>
                    <a:lnTo>
                      <a:pt x="0" y="16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3" name="Freeform 459"/>
              <p:cNvSpPr>
                <a:spLocks noChangeAspect="1"/>
              </p:cNvSpPr>
              <p:nvPr/>
            </p:nvSpPr>
            <p:spPr bwMode="auto">
              <a:xfrm>
                <a:off x="2733" y="1615"/>
                <a:ext cx="14" cy="34"/>
              </a:xfrm>
              <a:custGeom>
                <a:avLst/>
                <a:gdLst>
                  <a:gd name="T0" fmla="*/ 0 w 14"/>
                  <a:gd name="T1" fmla="*/ 11 h 35"/>
                  <a:gd name="T2" fmla="*/ 0 w 14"/>
                  <a:gd name="T3" fmla="*/ 17 h 35"/>
                  <a:gd name="T4" fmla="*/ 9 w 14"/>
                  <a:gd name="T5" fmla="*/ 17 h 35"/>
                  <a:gd name="T6" fmla="*/ 13 w 14"/>
                  <a:gd name="T7" fmla="*/ 0 h 35"/>
                  <a:gd name="T8" fmla="*/ 0 w 14"/>
                  <a:gd name="T9" fmla="*/ 11 h 35"/>
                  <a:gd name="T10" fmla="*/ 0 w 14"/>
                  <a:gd name="T11" fmla="*/ 11 h 35"/>
                  <a:gd name="T12" fmla="*/ 0 w 14"/>
                  <a:gd name="T13" fmla="*/ 11 h 35"/>
                  <a:gd name="T14" fmla="*/ 0 60000 65536"/>
                  <a:gd name="T15" fmla="*/ 0 60000 65536"/>
                  <a:gd name="T16" fmla="*/ 0 60000 65536"/>
                  <a:gd name="T17" fmla="*/ 0 60000 65536"/>
                  <a:gd name="T18" fmla="*/ 0 60000 65536"/>
                  <a:gd name="T19" fmla="*/ 0 60000 65536"/>
                  <a:gd name="T20" fmla="*/ 0 60000 65536"/>
                  <a:gd name="T21" fmla="*/ 0 w 14"/>
                  <a:gd name="T22" fmla="*/ 0 h 35"/>
                  <a:gd name="T23" fmla="*/ 14 w 1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5">
                    <a:moveTo>
                      <a:pt x="0" y="11"/>
                    </a:moveTo>
                    <a:lnTo>
                      <a:pt x="0" y="26"/>
                    </a:lnTo>
                    <a:lnTo>
                      <a:pt x="9" y="34"/>
                    </a:lnTo>
                    <a:lnTo>
                      <a:pt x="13"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4" name="Freeform 460"/>
              <p:cNvSpPr>
                <a:spLocks noChangeAspect="1"/>
              </p:cNvSpPr>
              <p:nvPr/>
            </p:nvSpPr>
            <p:spPr bwMode="auto">
              <a:xfrm>
                <a:off x="2724" y="1650"/>
                <a:ext cx="27" cy="49"/>
              </a:xfrm>
              <a:custGeom>
                <a:avLst/>
                <a:gdLst>
                  <a:gd name="T0" fmla="*/ 0 w 27"/>
                  <a:gd name="T1" fmla="*/ 7 h 50"/>
                  <a:gd name="T2" fmla="*/ 4 w 27"/>
                  <a:gd name="T3" fmla="*/ 25 h 50"/>
                  <a:gd name="T4" fmla="*/ 10 w 27"/>
                  <a:gd name="T5" fmla="*/ 25 h 50"/>
                  <a:gd name="T6" fmla="*/ 23 w 27"/>
                  <a:gd name="T7" fmla="*/ 25 h 50"/>
                  <a:gd name="T8" fmla="*/ 26 w 27"/>
                  <a:gd name="T9" fmla="*/ 9 h 50"/>
                  <a:gd name="T10" fmla="*/ 19 w 27"/>
                  <a:gd name="T11" fmla="*/ 0 h 50"/>
                  <a:gd name="T12" fmla="*/ 0 w 27"/>
                  <a:gd name="T13" fmla="*/ 7 h 50"/>
                  <a:gd name="T14" fmla="*/ 0 w 27"/>
                  <a:gd name="T15" fmla="*/ 7 h 50"/>
                  <a:gd name="T16" fmla="*/ 0 w 27"/>
                  <a:gd name="T17" fmla="*/ 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0"/>
                  <a:gd name="T29" fmla="*/ 27 w 2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0">
                    <a:moveTo>
                      <a:pt x="0" y="7"/>
                    </a:moveTo>
                    <a:lnTo>
                      <a:pt x="4" y="43"/>
                    </a:lnTo>
                    <a:lnTo>
                      <a:pt x="10" y="49"/>
                    </a:lnTo>
                    <a:lnTo>
                      <a:pt x="23" y="43"/>
                    </a:lnTo>
                    <a:lnTo>
                      <a:pt x="26" y="9"/>
                    </a:lnTo>
                    <a:lnTo>
                      <a:pt x="19" y="0"/>
                    </a:lnTo>
                    <a:lnTo>
                      <a:pt x="0" y="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5" name="Freeform 461"/>
              <p:cNvSpPr>
                <a:spLocks noChangeAspect="1"/>
              </p:cNvSpPr>
              <p:nvPr/>
            </p:nvSpPr>
            <p:spPr bwMode="auto">
              <a:xfrm>
                <a:off x="2795" y="1712"/>
                <a:ext cx="57" cy="33"/>
              </a:xfrm>
              <a:custGeom>
                <a:avLst/>
                <a:gdLst>
                  <a:gd name="T0" fmla="*/ 0 w 57"/>
                  <a:gd name="T1" fmla="*/ 6 h 33"/>
                  <a:gd name="T2" fmla="*/ 7 w 57"/>
                  <a:gd name="T3" fmla="*/ 15 h 33"/>
                  <a:gd name="T4" fmla="*/ 50 w 57"/>
                  <a:gd name="T5" fmla="*/ 32 h 33"/>
                  <a:gd name="T6" fmla="*/ 56 w 57"/>
                  <a:gd name="T7" fmla="*/ 0 h 33"/>
                  <a:gd name="T8" fmla="*/ 34 w 57"/>
                  <a:gd name="T9" fmla="*/ 5 h 33"/>
                  <a:gd name="T10" fmla="*/ 8 w 57"/>
                  <a:gd name="T11" fmla="*/ 2 h 33"/>
                  <a:gd name="T12" fmla="*/ 0 w 57"/>
                  <a:gd name="T13" fmla="*/ 6 h 33"/>
                  <a:gd name="T14" fmla="*/ 0 w 57"/>
                  <a:gd name="T15" fmla="*/ 6 h 33"/>
                  <a:gd name="T16" fmla="*/ 0 w 57"/>
                  <a:gd name="T17" fmla="*/ 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3"/>
                  <a:gd name="T29" fmla="*/ 57 w 5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3">
                    <a:moveTo>
                      <a:pt x="0" y="6"/>
                    </a:moveTo>
                    <a:lnTo>
                      <a:pt x="7" y="15"/>
                    </a:lnTo>
                    <a:lnTo>
                      <a:pt x="50" y="32"/>
                    </a:lnTo>
                    <a:lnTo>
                      <a:pt x="56" y="0"/>
                    </a:lnTo>
                    <a:lnTo>
                      <a:pt x="34" y="5"/>
                    </a:lnTo>
                    <a:lnTo>
                      <a:pt x="8" y="2"/>
                    </a:lnTo>
                    <a:lnTo>
                      <a:pt x="0"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6" name="Freeform 462"/>
              <p:cNvSpPr>
                <a:spLocks noChangeAspect="1"/>
              </p:cNvSpPr>
              <p:nvPr/>
            </p:nvSpPr>
            <p:spPr bwMode="auto">
              <a:xfrm>
                <a:off x="2949" y="1712"/>
                <a:ext cx="37" cy="40"/>
              </a:xfrm>
              <a:custGeom>
                <a:avLst/>
                <a:gdLst>
                  <a:gd name="T0" fmla="*/ 0 w 36"/>
                  <a:gd name="T1" fmla="*/ 11 h 40"/>
                  <a:gd name="T2" fmla="*/ 8 w 36"/>
                  <a:gd name="T3" fmla="*/ 17 h 40"/>
                  <a:gd name="T4" fmla="*/ 10 w 36"/>
                  <a:gd name="T5" fmla="*/ 31 h 40"/>
                  <a:gd name="T6" fmla="*/ 53 w 36"/>
                  <a:gd name="T7" fmla="*/ 39 h 40"/>
                  <a:gd name="T8" fmla="*/ 61 w 36"/>
                  <a:gd name="T9" fmla="*/ 31 h 40"/>
                  <a:gd name="T10" fmla="*/ 77 w 36"/>
                  <a:gd name="T11" fmla="*/ 39 h 40"/>
                  <a:gd name="T12" fmla="*/ 61 w 36"/>
                  <a:gd name="T13" fmla="*/ 17 h 40"/>
                  <a:gd name="T14" fmla="*/ 77 w 36"/>
                  <a:gd name="T15" fmla="*/ 20 h 40"/>
                  <a:gd name="T16" fmla="*/ 65 w 36"/>
                  <a:gd name="T17" fmla="*/ 9 h 40"/>
                  <a:gd name="T18" fmla="*/ 11 w 36"/>
                  <a:gd name="T19" fmla="*/ 0 h 40"/>
                  <a:gd name="T20" fmla="*/ 0 w 36"/>
                  <a:gd name="T21" fmla="*/ 11 h 40"/>
                  <a:gd name="T22" fmla="*/ 0 w 36"/>
                  <a:gd name="T23" fmla="*/ 11 h 40"/>
                  <a:gd name="T24" fmla="*/ 0 w 36"/>
                  <a:gd name="T25" fmla="*/ 1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0"/>
                  <a:gd name="T41" fmla="*/ 36 w 3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0">
                    <a:moveTo>
                      <a:pt x="0" y="11"/>
                    </a:moveTo>
                    <a:lnTo>
                      <a:pt x="8" y="17"/>
                    </a:lnTo>
                    <a:lnTo>
                      <a:pt x="10" y="31"/>
                    </a:lnTo>
                    <a:lnTo>
                      <a:pt x="22" y="39"/>
                    </a:lnTo>
                    <a:lnTo>
                      <a:pt x="27" y="31"/>
                    </a:lnTo>
                    <a:lnTo>
                      <a:pt x="35" y="39"/>
                    </a:lnTo>
                    <a:lnTo>
                      <a:pt x="27" y="17"/>
                    </a:lnTo>
                    <a:lnTo>
                      <a:pt x="35" y="20"/>
                    </a:lnTo>
                    <a:lnTo>
                      <a:pt x="29" y="9"/>
                    </a:lnTo>
                    <a:lnTo>
                      <a:pt x="11"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7" name="Freeform 463"/>
              <p:cNvSpPr>
                <a:spLocks noChangeAspect="1"/>
              </p:cNvSpPr>
              <p:nvPr/>
            </p:nvSpPr>
            <p:spPr bwMode="auto">
              <a:xfrm>
                <a:off x="2605" y="169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8" name="Freeform 464"/>
              <p:cNvSpPr>
                <a:spLocks noChangeAspect="1"/>
              </p:cNvSpPr>
              <p:nvPr/>
            </p:nvSpPr>
            <p:spPr bwMode="auto">
              <a:xfrm>
                <a:off x="2622" y="1679"/>
                <a:ext cx="21" cy="13"/>
              </a:xfrm>
              <a:custGeom>
                <a:avLst/>
                <a:gdLst>
                  <a:gd name="T0" fmla="*/ 0 w 21"/>
                  <a:gd name="T1" fmla="*/ 4 h 13"/>
                  <a:gd name="T2" fmla="*/ 16 w 21"/>
                  <a:gd name="T3" fmla="*/ 12 h 13"/>
                  <a:gd name="T4" fmla="*/ 20 w 21"/>
                  <a:gd name="T5" fmla="*/ 4 h 13"/>
                  <a:gd name="T6" fmla="*/ 11 w 21"/>
                  <a:gd name="T7" fmla="*/ 0 h 13"/>
                  <a:gd name="T8" fmla="*/ 0 w 21"/>
                  <a:gd name="T9" fmla="*/ 4 h 13"/>
                  <a:gd name="T10" fmla="*/ 0 w 21"/>
                  <a:gd name="T11" fmla="*/ 4 h 13"/>
                  <a:gd name="T12" fmla="*/ 0 w 21"/>
                  <a:gd name="T13" fmla="*/ 4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4"/>
                    </a:moveTo>
                    <a:lnTo>
                      <a:pt x="16" y="12"/>
                    </a:lnTo>
                    <a:lnTo>
                      <a:pt x="20" y="4"/>
                    </a:lnTo>
                    <a:lnTo>
                      <a:pt x="11"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69" name="Freeform 465"/>
              <p:cNvSpPr>
                <a:spLocks noChangeAspect="1"/>
              </p:cNvSpPr>
              <p:nvPr/>
            </p:nvSpPr>
            <p:spPr bwMode="auto">
              <a:xfrm>
                <a:off x="2653" y="167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0" name="Freeform 466"/>
              <p:cNvSpPr>
                <a:spLocks noChangeAspect="1"/>
              </p:cNvSpPr>
              <p:nvPr/>
            </p:nvSpPr>
            <p:spPr bwMode="auto">
              <a:xfrm>
                <a:off x="2790" y="174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1" name="Freeform 467"/>
              <p:cNvSpPr>
                <a:spLocks noChangeAspect="1"/>
              </p:cNvSpPr>
              <p:nvPr/>
            </p:nvSpPr>
            <p:spPr bwMode="auto">
              <a:xfrm>
                <a:off x="2835" y="17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2" name="Freeform 468"/>
              <p:cNvSpPr>
                <a:spLocks noChangeAspect="1"/>
              </p:cNvSpPr>
              <p:nvPr/>
            </p:nvSpPr>
            <p:spPr bwMode="auto">
              <a:xfrm>
                <a:off x="2939" y="171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3" name="Freeform 469"/>
              <p:cNvSpPr>
                <a:spLocks noChangeAspect="1"/>
              </p:cNvSpPr>
              <p:nvPr/>
            </p:nvSpPr>
            <p:spPr bwMode="auto">
              <a:xfrm>
                <a:off x="2940"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4" name="Freeform 470"/>
              <p:cNvSpPr>
                <a:spLocks noChangeAspect="1"/>
              </p:cNvSpPr>
              <p:nvPr/>
            </p:nvSpPr>
            <p:spPr bwMode="auto">
              <a:xfrm>
                <a:off x="3023" y="175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5" name="Freeform 471"/>
              <p:cNvSpPr>
                <a:spLocks noChangeAspect="1"/>
              </p:cNvSpPr>
              <p:nvPr/>
            </p:nvSpPr>
            <p:spPr bwMode="auto">
              <a:xfrm>
                <a:off x="3015" y="1679"/>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6" name="Freeform 472"/>
              <p:cNvSpPr>
                <a:spLocks noChangeAspect="1"/>
              </p:cNvSpPr>
              <p:nvPr/>
            </p:nvSpPr>
            <p:spPr bwMode="auto">
              <a:xfrm>
                <a:off x="2113" y="170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7" name="Freeform 473"/>
              <p:cNvSpPr>
                <a:spLocks noChangeAspect="1"/>
              </p:cNvSpPr>
              <p:nvPr/>
            </p:nvSpPr>
            <p:spPr bwMode="auto">
              <a:xfrm>
                <a:off x="2761" y="162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8" name="Freeform 474"/>
              <p:cNvSpPr>
                <a:spLocks noChangeAspect="1"/>
              </p:cNvSpPr>
              <p:nvPr/>
            </p:nvSpPr>
            <p:spPr bwMode="auto">
              <a:xfrm>
                <a:off x="3056" y="1768"/>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79" name="Freeform 475"/>
              <p:cNvSpPr>
                <a:spLocks noChangeAspect="1"/>
              </p:cNvSpPr>
              <p:nvPr/>
            </p:nvSpPr>
            <p:spPr bwMode="auto">
              <a:xfrm>
                <a:off x="3064" y="1748"/>
                <a:ext cx="11" cy="15"/>
              </a:xfrm>
              <a:custGeom>
                <a:avLst/>
                <a:gdLst>
                  <a:gd name="T0" fmla="*/ 0 w 10"/>
                  <a:gd name="T1" fmla="*/ 7 h 15"/>
                  <a:gd name="T2" fmla="*/ 2 w 10"/>
                  <a:gd name="T3" fmla="*/ 14 h 15"/>
                  <a:gd name="T4" fmla="*/ 174 w 10"/>
                  <a:gd name="T5" fmla="*/ 0 h 15"/>
                  <a:gd name="T6" fmla="*/ 0 w 10"/>
                  <a:gd name="T7" fmla="*/ 7 h 15"/>
                  <a:gd name="T8" fmla="*/ 0 w 10"/>
                  <a:gd name="T9" fmla="*/ 7 h 15"/>
                  <a:gd name="T10" fmla="*/ 0 w 10"/>
                  <a:gd name="T11" fmla="*/ 7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7"/>
                    </a:moveTo>
                    <a:lnTo>
                      <a:pt x="2" y="14"/>
                    </a:lnTo>
                    <a:lnTo>
                      <a:pt x="9" y="0"/>
                    </a:lnTo>
                    <a:lnTo>
                      <a:pt x="0" y="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0" name="Freeform 476"/>
              <p:cNvSpPr>
                <a:spLocks noChangeAspect="1"/>
              </p:cNvSpPr>
              <p:nvPr/>
            </p:nvSpPr>
            <p:spPr bwMode="auto">
              <a:xfrm>
                <a:off x="3008" y="1744"/>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1" name="Freeform 477"/>
              <p:cNvSpPr>
                <a:spLocks noChangeAspect="1"/>
              </p:cNvSpPr>
              <p:nvPr/>
            </p:nvSpPr>
            <p:spPr bwMode="auto">
              <a:xfrm>
                <a:off x="3023" y="17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2" name="Freeform 478"/>
              <p:cNvSpPr>
                <a:spLocks noChangeAspect="1"/>
              </p:cNvSpPr>
              <p:nvPr/>
            </p:nvSpPr>
            <p:spPr bwMode="auto">
              <a:xfrm>
                <a:off x="3018" y="1725"/>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3" name="Freeform 479"/>
              <p:cNvSpPr>
                <a:spLocks noChangeAspect="1"/>
              </p:cNvSpPr>
              <p:nvPr/>
            </p:nvSpPr>
            <p:spPr bwMode="auto">
              <a:xfrm>
                <a:off x="3031" y="1690"/>
                <a:ext cx="7" cy="6"/>
              </a:xfrm>
              <a:custGeom>
                <a:avLst/>
                <a:gdLst>
                  <a:gd name="T0" fmla="*/ 0 w 6"/>
                  <a:gd name="T1" fmla="*/ 0 h 5"/>
                  <a:gd name="T2" fmla="*/ 653 w 6"/>
                  <a:gd name="T3" fmla="*/ 1109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4" name="Freeform 480"/>
              <p:cNvSpPr>
                <a:spLocks noChangeAspect="1"/>
              </p:cNvSpPr>
              <p:nvPr/>
            </p:nvSpPr>
            <p:spPr bwMode="auto">
              <a:xfrm>
                <a:off x="3031" y="1706"/>
                <a:ext cx="2" cy="7"/>
              </a:xfrm>
              <a:custGeom>
                <a:avLst/>
                <a:gdLst>
                  <a:gd name="T0" fmla="*/ 0 w 1"/>
                  <a:gd name="T1" fmla="*/ 0 h 6"/>
                  <a:gd name="T2" fmla="*/ 0 w 1"/>
                  <a:gd name="T3" fmla="*/ 653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5"/>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5" name="Freeform 481"/>
              <p:cNvSpPr>
                <a:spLocks noChangeAspect="1"/>
              </p:cNvSpPr>
              <p:nvPr/>
            </p:nvSpPr>
            <p:spPr bwMode="auto">
              <a:xfrm>
                <a:off x="3046"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6" name="Freeform 482"/>
              <p:cNvSpPr>
                <a:spLocks noChangeAspect="1"/>
              </p:cNvSpPr>
              <p:nvPr/>
            </p:nvSpPr>
            <p:spPr bwMode="auto">
              <a:xfrm>
                <a:off x="2758" y="1365"/>
                <a:ext cx="12" cy="11"/>
              </a:xfrm>
              <a:custGeom>
                <a:avLst/>
                <a:gdLst>
                  <a:gd name="T0" fmla="*/ 0 w 11"/>
                  <a:gd name="T1" fmla="*/ 2 h 11"/>
                  <a:gd name="T2" fmla="*/ 0 w 11"/>
                  <a:gd name="T3" fmla="*/ 10 h 11"/>
                  <a:gd name="T4" fmla="*/ 139 w 11"/>
                  <a:gd name="T5" fmla="*/ 10 h 11"/>
                  <a:gd name="T6" fmla="*/ 2 w 11"/>
                  <a:gd name="T7" fmla="*/ 0 h 11"/>
                  <a:gd name="T8" fmla="*/ 0 w 11"/>
                  <a:gd name="T9" fmla="*/ 2 h 11"/>
                  <a:gd name="T10" fmla="*/ 0 w 11"/>
                  <a:gd name="T11" fmla="*/ 2 h 11"/>
                  <a:gd name="T12" fmla="*/ 0 w 11"/>
                  <a:gd name="T13" fmla="*/ 2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2"/>
                    </a:moveTo>
                    <a:lnTo>
                      <a:pt x="0" y="10"/>
                    </a:lnTo>
                    <a:lnTo>
                      <a:pt x="10" y="10"/>
                    </a:lnTo>
                    <a:lnTo>
                      <a:pt x="2" y="0"/>
                    </a:lnTo>
                    <a:lnTo>
                      <a:pt x="0" y="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7" name="Freeform 483"/>
              <p:cNvSpPr>
                <a:spLocks noChangeAspect="1"/>
              </p:cNvSpPr>
              <p:nvPr/>
            </p:nvSpPr>
            <p:spPr bwMode="auto">
              <a:xfrm>
                <a:off x="2774" y="1355"/>
                <a:ext cx="24" cy="19"/>
              </a:xfrm>
              <a:custGeom>
                <a:avLst/>
                <a:gdLst>
                  <a:gd name="T0" fmla="*/ 0 w 23"/>
                  <a:gd name="T1" fmla="*/ 8 h 19"/>
                  <a:gd name="T2" fmla="*/ 2 w 23"/>
                  <a:gd name="T3" fmla="*/ 17 h 19"/>
                  <a:gd name="T4" fmla="*/ 11 w 23"/>
                  <a:gd name="T5" fmla="*/ 18 h 19"/>
                  <a:gd name="T6" fmla="*/ 71 w 23"/>
                  <a:gd name="T7" fmla="*/ 17 h 19"/>
                  <a:gd name="T8" fmla="*/ 59 w 23"/>
                  <a:gd name="T9" fmla="*/ 12 h 19"/>
                  <a:gd name="T10" fmla="*/ 77 w 23"/>
                  <a:gd name="T11" fmla="*/ 8 h 19"/>
                  <a:gd name="T12" fmla="*/ 71 w 23"/>
                  <a:gd name="T13" fmla="*/ 0 h 19"/>
                  <a:gd name="T14" fmla="*/ 0 w 23"/>
                  <a:gd name="T15" fmla="*/ 8 h 19"/>
                  <a:gd name="T16" fmla="*/ 0 w 23"/>
                  <a:gd name="T17" fmla="*/ 8 h 19"/>
                  <a:gd name="T18" fmla="*/ 0 w 23"/>
                  <a:gd name="T19" fmla="*/ 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0" y="8"/>
                    </a:moveTo>
                    <a:lnTo>
                      <a:pt x="2" y="17"/>
                    </a:lnTo>
                    <a:lnTo>
                      <a:pt x="11" y="18"/>
                    </a:lnTo>
                    <a:lnTo>
                      <a:pt x="20" y="17"/>
                    </a:lnTo>
                    <a:lnTo>
                      <a:pt x="16" y="12"/>
                    </a:lnTo>
                    <a:lnTo>
                      <a:pt x="22" y="8"/>
                    </a:lnTo>
                    <a:lnTo>
                      <a:pt x="20"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8" name="Freeform 484"/>
              <p:cNvSpPr>
                <a:spLocks noChangeAspect="1"/>
              </p:cNvSpPr>
              <p:nvPr/>
            </p:nvSpPr>
            <p:spPr bwMode="auto">
              <a:xfrm>
                <a:off x="2832" y="1375"/>
                <a:ext cx="2"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89" name="Freeform 485"/>
              <p:cNvSpPr>
                <a:spLocks noChangeAspect="1"/>
              </p:cNvSpPr>
              <p:nvPr/>
            </p:nvSpPr>
            <p:spPr bwMode="auto">
              <a:xfrm>
                <a:off x="2433" y="1375"/>
                <a:ext cx="73" cy="71"/>
              </a:xfrm>
              <a:custGeom>
                <a:avLst/>
                <a:gdLst>
                  <a:gd name="T0" fmla="*/ 93 w 71"/>
                  <a:gd name="T1" fmla="*/ 11 h 73"/>
                  <a:gd name="T2" fmla="*/ 120 w 71"/>
                  <a:gd name="T3" fmla="*/ 18 h 73"/>
                  <a:gd name="T4" fmla="*/ 158 w 71"/>
                  <a:gd name="T5" fmla="*/ 14 h 73"/>
                  <a:gd name="T6" fmla="*/ 162 w 71"/>
                  <a:gd name="T7" fmla="*/ 18 h 73"/>
                  <a:gd name="T8" fmla="*/ 162 w 71"/>
                  <a:gd name="T9" fmla="*/ 18 h 73"/>
                  <a:gd name="T10" fmla="*/ 146 w 71"/>
                  <a:gd name="T11" fmla="*/ 25 h 73"/>
                  <a:gd name="T12" fmla="*/ 10 w 71"/>
                  <a:gd name="T13" fmla="*/ 32 h 73"/>
                  <a:gd name="T14" fmla="*/ 0 w 71"/>
                  <a:gd name="T15" fmla="*/ 25 h 73"/>
                  <a:gd name="T16" fmla="*/ 10 w 71"/>
                  <a:gd name="T17" fmla="*/ 25 h 73"/>
                  <a:gd name="T18" fmla="*/ 56 w 71"/>
                  <a:gd name="T19" fmla="*/ 18 h 73"/>
                  <a:gd name="T20" fmla="*/ 9 w 71"/>
                  <a:gd name="T21" fmla="*/ 18 h 73"/>
                  <a:gd name="T22" fmla="*/ 17 w 71"/>
                  <a:gd name="T23" fmla="*/ 18 h 73"/>
                  <a:gd name="T24" fmla="*/ 10 w 71"/>
                  <a:gd name="T25" fmla="*/ 18 h 73"/>
                  <a:gd name="T26" fmla="*/ 14 w 71"/>
                  <a:gd name="T27" fmla="*/ 16 h 73"/>
                  <a:gd name="T28" fmla="*/ 74 w 71"/>
                  <a:gd name="T29" fmla="*/ 16 h 73"/>
                  <a:gd name="T30" fmla="*/ 84 w 71"/>
                  <a:gd name="T31" fmla="*/ 11 h 73"/>
                  <a:gd name="T32" fmla="*/ 72 w 71"/>
                  <a:gd name="T33" fmla="*/ 8 h 73"/>
                  <a:gd name="T34" fmla="*/ 84 w 71"/>
                  <a:gd name="T35" fmla="*/ 0 h 73"/>
                  <a:gd name="T36" fmla="*/ 117 w 71"/>
                  <a:gd name="T37" fmla="*/ 0 h 73"/>
                  <a:gd name="T38" fmla="*/ 93 w 71"/>
                  <a:gd name="T39" fmla="*/ 11 h 73"/>
                  <a:gd name="T40" fmla="*/ 93 w 71"/>
                  <a:gd name="T41" fmla="*/ 11 h 73"/>
                  <a:gd name="T42" fmla="*/ 93 w 71"/>
                  <a:gd name="T43" fmla="*/ 11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3"/>
                  <a:gd name="T68" fmla="*/ 71 w 71"/>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3">
                    <a:moveTo>
                      <a:pt x="42" y="11"/>
                    </a:moveTo>
                    <a:lnTo>
                      <a:pt x="51" y="18"/>
                    </a:lnTo>
                    <a:lnTo>
                      <a:pt x="68" y="14"/>
                    </a:lnTo>
                    <a:lnTo>
                      <a:pt x="70" y="22"/>
                    </a:lnTo>
                    <a:lnTo>
                      <a:pt x="70" y="42"/>
                    </a:lnTo>
                    <a:lnTo>
                      <a:pt x="62" y="58"/>
                    </a:lnTo>
                    <a:lnTo>
                      <a:pt x="10" y="72"/>
                    </a:lnTo>
                    <a:lnTo>
                      <a:pt x="0" y="58"/>
                    </a:lnTo>
                    <a:lnTo>
                      <a:pt x="10" y="58"/>
                    </a:lnTo>
                    <a:lnTo>
                      <a:pt x="24" y="38"/>
                    </a:lnTo>
                    <a:lnTo>
                      <a:pt x="9" y="32"/>
                    </a:lnTo>
                    <a:lnTo>
                      <a:pt x="17" y="26"/>
                    </a:lnTo>
                    <a:lnTo>
                      <a:pt x="10" y="23"/>
                    </a:lnTo>
                    <a:lnTo>
                      <a:pt x="14" y="16"/>
                    </a:lnTo>
                    <a:lnTo>
                      <a:pt x="33" y="16"/>
                    </a:lnTo>
                    <a:lnTo>
                      <a:pt x="38" y="11"/>
                    </a:lnTo>
                    <a:lnTo>
                      <a:pt x="32" y="8"/>
                    </a:lnTo>
                    <a:lnTo>
                      <a:pt x="38" y="0"/>
                    </a:lnTo>
                    <a:lnTo>
                      <a:pt x="50" y="0"/>
                    </a:lnTo>
                    <a:lnTo>
                      <a:pt x="42"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90" name="Freeform 486"/>
              <p:cNvSpPr>
                <a:spLocks noChangeAspect="1"/>
              </p:cNvSpPr>
              <p:nvPr/>
            </p:nvSpPr>
            <p:spPr bwMode="auto">
              <a:xfrm>
                <a:off x="2654" y="1402"/>
                <a:ext cx="60" cy="59"/>
              </a:xfrm>
              <a:custGeom>
                <a:avLst/>
                <a:gdLst>
                  <a:gd name="T0" fmla="*/ 0 w 59"/>
                  <a:gd name="T1" fmla="*/ 30 h 60"/>
                  <a:gd name="T2" fmla="*/ 19 w 59"/>
                  <a:gd name="T3" fmla="*/ 17 h 60"/>
                  <a:gd name="T4" fmla="*/ 23 w 59"/>
                  <a:gd name="T5" fmla="*/ 15 h 60"/>
                  <a:gd name="T6" fmla="*/ 23 w 59"/>
                  <a:gd name="T7" fmla="*/ 25 h 60"/>
                  <a:gd name="T8" fmla="*/ 61 w 59"/>
                  <a:gd name="T9" fmla="*/ 29 h 60"/>
                  <a:gd name="T10" fmla="*/ 68 w 59"/>
                  <a:gd name="T11" fmla="*/ 25 h 60"/>
                  <a:gd name="T12" fmla="*/ 61 w 59"/>
                  <a:gd name="T13" fmla="*/ 8 h 60"/>
                  <a:gd name="T14" fmla="*/ 89 w 59"/>
                  <a:gd name="T15" fmla="*/ 0 h 60"/>
                  <a:gd name="T16" fmla="*/ 78 w 59"/>
                  <a:gd name="T17" fmla="*/ 23 h 60"/>
                  <a:gd name="T18" fmla="*/ 85 w 59"/>
                  <a:gd name="T19" fmla="*/ 27 h 60"/>
                  <a:gd name="T20" fmla="*/ 68 w 59"/>
                  <a:gd name="T21" fmla="*/ 30 h 60"/>
                  <a:gd name="T22" fmla="*/ 68 w 59"/>
                  <a:gd name="T23" fmla="*/ 30 h 60"/>
                  <a:gd name="T24" fmla="*/ 23 w 59"/>
                  <a:gd name="T25" fmla="*/ 30 h 60"/>
                  <a:gd name="T26" fmla="*/ 23 w 59"/>
                  <a:gd name="T27" fmla="*/ 30 h 60"/>
                  <a:gd name="T28" fmla="*/ 1 w 59"/>
                  <a:gd name="T29" fmla="*/ 30 h 60"/>
                  <a:gd name="T30" fmla="*/ 0 w 59"/>
                  <a:gd name="T31" fmla="*/ 30 h 60"/>
                  <a:gd name="T32" fmla="*/ 0 w 59"/>
                  <a:gd name="T33" fmla="*/ 30 h 60"/>
                  <a:gd name="T34" fmla="*/ 0 w 59"/>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0"/>
                  <a:gd name="T56" fmla="*/ 59 w 59"/>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0">
                    <a:moveTo>
                      <a:pt x="0" y="45"/>
                    </a:moveTo>
                    <a:lnTo>
                      <a:pt x="19" y="17"/>
                    </a:lnTo>
                    <a:lnTo>
                      <a:pt x="23" y="15"/>
                    </a:lnTo>
                    <a:lnTo>
                      <a:pt x="23" y="25"/>
                    </a:lnTo>
                    <a:lnTo>
                      <a:pt x="30" y="29"/>
                    </a:lnTo>
                    <a:lnTo>
                      <a:pt x="37" y="25"/>
                    </a:lnTo>
                    <a:lnTo>
                      <a:pt x="30" y="8"/>
                    </a:lnTo>
                    <a:lnTo>
                      <a:pt x="58" y="0"/>
                    </a:lnTo>
                    <a:lnTo>
                      <a:pt x="47" y="23"/>
                    </a:lnTo>
                    <a:lnTo>
                      <a:pt x="54" y="27"/>
                    </a:lnTo>
                    <a:lnTo>
                      <a:pt x="37" y="37"/>
                    </a:lnTo>
                    <a:lnTo>
                      <a:pt x="37" y="59"/>
                    </a:lnTo>
                    <a:lnTo>
                      <a:pt x="23" y="46"/>
                    </a:lnTo>
                    <a:lnTo>
                      <a:pt x="1" y="45"/>
                    </a:lnTo>
                    <a:lnTo>
                      <a:pt x="0" y="4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91" name="Freeform 487"/>
              <p:cNvSpPr>
                <a:spLocks noChangeAspect="1"/>
              </p:cNvSpPr>
              <p:nvPr/>
            </p:nvSpPr>
            <p:spPr bwMode="auto">
              <a:xfrm>
                <a:off x="2865" y="1473"/>
                <a:ext cx="94" cy="46"/>
              </a:xfrm>
              <a:custGeom>
                <a:avLst/>
                <a:gdLst>
                  <a:gd name="T0" fmla="*/ 0 w 91"/>
                  <a:gd name="T1" fmla="*/ 56 h 45"/>
                  <a:gd name="T2" fmla="*/ 7 w 91"/>
                  <a:gd name="T3" fmla="*/ 74 h 45"/>
                  <a:gd name="T4" fmla="*/ 66 w 91"/>
                  <a:gd name="T5" fmla="*/ 82 h 45"/>
                  <a:gd name="T6" fmla="*/ 173 w 91"/>
                  <a:gd name="T7" fmla="*/ 61 h 45"/>
                  <a:gd name="T8" fmla="*/ 234 w 91"/>
                  <a:gd name="T9" fmla="*/ 64 h 45"/>
                  <a:gd name="T10" fmla="*/ 244 w 91"/>
                  <a:gd name="T11" fmla="*/ 18 h 45"/>
                  <a:gd name="T12" fmla="*/ 203 w 91"/>
                  <a:gd name="T13" fmla="*/ 12 h 45"/>
                  <a:gd name="T14" fmla="*/ 142 w 91"/>
                  <a:gd name="T15" fmla="*/ 16 h 45"/>
                  <a:gd name="T16" fmla="*/ 58 w 91"/>
                  <a:gd name="T17" fmla="*/ 0 h 45"/>
                  <a:gd name="T18" fmla="*/ 0 w 91"/>
                  <a:gd name="T19" fmla="*/ 56 h 45"/>
                  <a:gd name="T20" fmla="*/ 0 w 91"/>
                  <a:gd name="T21" fmla="*/ 56 h 45"/>
                  <a:gd name="T22" fmla="*/ 0 w 91"/>
                  <a:gd name="T23" fmla="*/ 56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5"/>
                  <a:gd name="T38" fmla="*/ 91 w 9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5">
                    <a:moveTo>
                      <a:pt x="0" y="25"/>
                    </a:moveTo>
                    <a:lnTo>
                      <a:pt x="7" y="40"/>
                    </a:lnTo>
                    <a:lnTo>
                      <a:pt x="25" y="44"/>
                    </a:lnTo>
                    <a:lnTo>
                      <a:pt x="64" y="30"/>
                    </a:lnTo>
                    <a:lnTo>
                      <a:pt x="86" y="33"/>
                    </a:lnTo>
                    <a:lnTo>
                      <a:pt x="90" y="18"/>
                    </a:lnTo>
                    <a:lnTo>
                      <a:pt x="74" y="12"/>
                    </a:lnTo>
                    <a:lnTo>
                      <a:pt x="52" y="16"/>
                    </a:lnTo>
                    <a:lnTo>
                      <a:pt x="21" y="0"/>
                    </a:lnTo>
                    <a:lnTo>
                      <a:pt x="0" y="2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92" name="Freeform 488"/>
              <p:cNvSpPr>
                <a:spLocks noChangeAspect="1"/>
              </p:cNvSpPr>
              <p:nvPr/>
            </p:nvSpPr>
            <p:spPr bwMode="auto">
              <a:xfrm>
                <a:off x="2787" y="1451"/>
                <a:ext cx="101" cy="52"/>
              </a:xfrm>
              <a:custGeom>
                <a:avLst/>
                <a:gdLst>
                  <a:gd name="T0" fmla="*/ 179 w 99"/>
                  <a:gd name="T1" fmla="*/ 23 h 52"/>
                  <a:gd name="T2" fmla="*/ 148 w 99"/>
                  <a:gd name="T3" fmla="*/ 15 h 52"/>
                  <a:gd name="T4" fmla="*/ 146 w 99"/>
                  <a:gd name="T5" fmla="*/ 21 h 52"/>
                  <a:gd name="T6" fmla="*/ 105 w 99"/>
                  <a:gd name="T7" fmla="*/ 7 h 52"/>
                  <a:gd name="T8" fmla="*/ 74 w 99"/>
                  <a:gd name="T9" fmla="*/ 6 h 52"/>
                  <a:gd name="T10" fmla="*/ 68 w 99"/>
                  <a:gd name="T11" fmla="*/ 0 h 52"/>
                  <a:gd name="T12" fmla="*/ 0 w 99"/>
                  <a:gd name="T13" fmla="*/ 17 h 52"/>
                  <a:gd name="T14" fmla="*/ 9 w 99"/>
                  <a:gd name="T15" fmla="*/ 34 h 52"/>
                  <a:gd name="T16" fmla="*/ 60 w 99"/>
                  <a:gd name="T17" fmla="*/ 48 h 52"/>
                  <a:gd name="T18" fmla="*/ 75 w 99"/>
                  <a:gd name="T19" fmla="*/ 51 h 52"/>
                  <a:gd name="T20" fmla="*/ 89 w 99"/>
                  <a:gd name="T21" fmla="*/ 45 h 52"/>
                  <a:gd name="T22" fmla="*/ 146 w 99"/>
                  <a:gd name="T23" fmla="*/ 48 h 52"/>
                  <a:gd name="T24" fmla="*/ 179 w 99"/>
                  <a:gd name="T25" fmla="*/ 23 h 52"/>
                  <a:gd name="T26" fmla="*/ 179 w 99"/>
                  <a:gd name="T27" fmla="*/ 23 h 52"/>
                  <a:gd name="T28" fmla="*/ 179 w 99"/>
                  <a:gd name="T29" fmla="*/ 23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2"/>
                  <a:gd name="T47" fmla="*/ 99 w 9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2">
                    <a:moveTo>
                      <a:pt x="98" y="23"/>
                    </a:moveTo>
                    <a:lnTo>
                      <a:pt x="78" y="15"/>
                    </a:lnTo>
                    <a:lnTo>
                      <a:pt x="77" y="21"/>
                    </a:lnTo>
                    <a:lnTo>
                      <a:pt x="59" y="7"/>
                    </a:lnTo>
                    <a:lnTo>
                      <a:pt x="43" y="6"/>
                    </a:lnTo>
                    <a:lnTo>
                      <a:pt x="37" y="0"/>
                    </a:lnTo>
                    <a:lnTo>
                      <a:pt x="0" y="17"/>
                    </a:lnTo>
                    <a:lnTo>
                      <a:pt x="9" y="34"/>
                    </a:lnTo>
                    <a:lnTo>
                      <a:pt x="29" y="48"/>
                    </a:lnTo>
                    <a:lnTo>
                      <a:pt x="44" y="51"/>
                    </a:lnTo>
                    <a:lnTo>
                      <a:pt x="51" y="45"/>
                    </a:lnTo>
                    <a:lnTo>
                      <a:pt x="77" y="48"/>
                    </a:lnTo>
                    <a:lnTo>
                      <a:pt x="98" y="2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grpSp>
        <p:nvGrpSpPr>
          <p:cNvPr id="493" name="Group 489"/>
          <p:cNvGrpSpPr>
            <a:grpSpLocks/>
          </p:cNvGrpSpPr>
          <p:nvPr/>
        </p:nvGrpSpPr>
        <p:grpSpPr bwMode="auto">
          <a:xfrm>
            <a:off x="4818063" y="2762250"/>
            <a:ext cx="1150937" cy="884238"/>
            <a:chOff x="2992" y="1679"/>
            <a:chExt cx="725" cy="557"/>
          </a:xfrm>
        </p:grpSpPr>
        <p:grpSp>
          <p:nvGrpSpPr>
            <p:cNvPr id="494" name="Group 490"/>
            <p:cNvGrpSpPr>
              <a:grpSpLocks/>
            </p:cNvGrpSpPr>
            <p:nvPr/>
          </p:nvGrpSpPr>
          <p:grpSpPr bwMode="auto">
            <a:xfrm>
              <a:off x="2992" y="1726"/>
              <a:ext cx="673" cy="510"/>
              <a:chOff x="2992" y="1726"/>
              <a:chExt cx="673" cy="510"/>
            </a:xfrm>
          </p:grpSpPr>
          <p:sp>
            <p:nvSpPr>
              <p:cNvPr id="496" name="Freeform 491"/>
              <p:cNvSpPr>
                <a:spLocks noChangeAspect="1"/>
              </p:cNvSpPr>
              <p:nvPr/>
            </p:nvSpPr>
            <p:spPr bwMode="auto">
              <a:xfrm>
                <a:off x="2992" y="1766"/>
                <a:ext cx="49" cy="16"/>
              </a:xfrm>
              <a:custGeom>
                <a:avLst/>
                <a:gdLst>
                  <a:gd name="T0" fmla="*/ 0 w 48"/>
                  <a:gd name="T1" fmla="*/ 66 h 15"/>
                  <a:gd name="T2" fmla="*/ 23 w 48"/>
                  <a:gd name="T3" fmla="*/ 97 h 15"/>
                  <a:gd name="T4" fmla="*/ 84 w 48"/>
                  <a:gd name="T5" fmla="*/ 85 h 15"/>
                  <a:gd name="T6" fmla="*/ 84 w 48"/>
                  <a:gd name="T7" fmla="*/ 7 h 15"/>
                  <a:gd name="T8" fmla="*/ 70 w 48"/>
                  <a:gd name="T9" fmla="*/ 80 h 15"/>
                  <a:gd name="T10" fmla="*/ 70 w 48"/>
                  <a:gd name="T11" fmla="*/ 5 h 15"/>
                  <a:gd name="T12" fmla="*/ 2 w 48"/>
                  <a:gd name="T13" fmla="*/ 0 h 15"/>
                  <a:gd name="T14" fmla="*/ 0 w 48"/>
                  <a:gd name="T15" fmla="*/ 66 h 15"/>
                  <a:gd name="T16" fmla="*/ 0 w 48"/>
                  <a:gd name="T17" fmla="*/ 66 h 15"/>
                  <a:gd name="T18" fmla="*/ 0 w 48"/>
                  <a:gd name="T19" fmla="*/ 66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5"/>
                  <a:gd name="T32" fmla="*/ 48 w 4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5">
                    <a:moveTo>
                      <a:pt x="0" y="8"/>
                    </a:moveTo>
                    <a:lnTo>
                      <a:pt x="23" y="14"/>
                    </a:lnTo>
                    <a:lnTo>
                      <a:pt x="47" y="12"/>
                    </a:lnTo>
                    <a:lnTo>
                      <a:pt x="47" y="7"/>
                    </a:lnTo>
                    <a:lnTo>
                      <a:pt x="39" y="11"/>
                    </a:lnTo>
                    <a:lnTo>
                      <a:pt x="39" y="5"/>
                    </a:lnTo>
                    <a:lnTo>
                      <a:pt x="2" y="0"/>
                    </a:lnTo>
                    <a:lnTo>
                      <a:pt x="0" y="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97" name="Freeform 492"/>
              <p:cNvSpPr>
                <a:spLocks noChangeAspect="1"/>
              </p:cNvSpPr>
              <p:nvPr/>
            </p:nvSpPr>
            <p:spPr bwMode="auto">
              <a:xfrm>
                <a:off x="3492" y="1962"/>
                <a:ext cx="19" cy="38"/>
              </a:xfrm>
              <a:custGeom>
                <a:avLst/>
                <a:gdLst>
                  <a:gd name="T0" fmla="*/ 0 w 19"/>
                  <a:gd name="T1" fmla="*/ 18 h 37"/>
                  <a:gd name="T2" fmla="*/ 6 w 19"/>
                  <a:gd name="T3" fmla="*/ 0 h 37"/>
                  <a:gd name="T4" fmla="*/ 15 w 19"/>
                  <a:gd name="T5" fmla="*/ 6 h 37"/>
                  <a:gd name="T6" fmla="*/ 18 w 19"/>
                  <a:gd name="T7" fmla="*/ 58 h 37"/>
                  <a:gd name="T8" fmla="*/ 12 w 19"/>
                  <a:gd name="T9" fmla="*/ 78 h 37"/>
                  <a:gd name="T10" fmla="*/ 0 w 19"/>
                  <a:gd name="T11" fmla="*/ 18 h 37"/>
                  <a:gd name="T12" fmla="*/ 0 w 19"/>
                  <a:gd name="T13" fmla="*/ 18 h 37"/>
                  <a:gd name="T14" fmla="*/ 0 w 19"/>
                  <a:gd name="T15" fmla="*/ 18 h 3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7"/>
                  <a:gd name="T26" fmla="*/ 19 w 19"/>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7">
                    <a:moveTo>
                      <a:pt x="0" y="18"/>
                    </a:moveTo>
                    <a:lnTo>
                      <a:pt x="6" y="0"/>
                    </a:lnTo>
                    <a:lnTo>
                      <a:pt x="15" y="6"/>
                    </a:lnTo>
                    <a:lnTo>
                      <a:pt x="18" y="26"/>
                    </a:lnTo>
                    <a:lnTo>
                      <a:pt x="12" y="36"/>
                    </a:lnTo>
                    <a:lnTo>
                      <a:pt x="0"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98" name="Freeform 493"/>
              <p:cNvSpPr>
                <a:spLocks noChangeAspect="1"/>
              </p:cNvSpPr>
              <p:nvPr/>
            </p:nvSpPr>
            <p:spPr bwMode="auto">
              <a:xfrm>
                <a:off x="3495" y="1967"/>
                <a:ext cx="105" cy="57"/>
              </a:xfrm>
              <a:custGeom>
                <a:avLst/>
                <a:gdLst>
                  <a:gd name="T0" fmla="*/ 246 w 102"/>
                  <a:gd name="T1" fmla="*/ 23 h 58"/>
                  <a:gd name="T2" fmla="*/ 219 w 102"/>
                  <a:gd name="T3" fmla="*/ 29 h 58"/>
                  <a:gd name="T4" fmla="*/ 210 w 102"/>
                  <a:gd name="T5" fmla="*/ 29 h 58"/>
                  <a:gd name="T6" fmla="*/ 171 w 102"/>
                  <a:gd name="T7" fmla="*/ 29 h 58"/>
                  <a:gd name="T8" fmla="*/ 169 w 102"/>
                  <a:gd name="T9" fmla="*/ 29 h 58"/>
                  <a:gd name="T10" fmla="*/ 164 w 102"/>
                  <a:gd name="T11" fmla="*/ 29 h 58"/>
                  <a:gd name="T12" fmla="*/ 164 w 102"/>
                  <a:gd name="T13" fmla="*/ 29 h 58"/>
                  <a:gd name="T14" fmla="*/ 161 w 102"/>
                  <a:gd name="T15" fmla="*/ 29 h 58"/>
                  <a:gd name="T16" fmla="*/ 160 w 102"/>
                  <a:gd name="T17" fmla="*/ 29 h 58"/>
                  <a:gd name="T18" fmla="*/ 156 w 102"/>
                  <a:gd name="T19" fmla="*/ 29 h 58"/>
                  <a:gd name="T20" fmla="*/ 156 w 102"/>
                  <a:gd name="T21" fmla="*/ 29 h 58"/>
                  <a:gd name="T22" fmla="*/ 152 w 102"/>
                  <a:gd name="T23" fmla="*/ 29 h 58"/>
                  <a:gd name="T24" fmla="*/ 150 w 102"/>
                  <a:gd name="T25" fmla="*/ 29 h 58"/>
                  <a:gd name="T26" fmla="*/ 146 w 102"/>
                  <a:gd name="T27" fmla="*/ 29 h 58"/>
                  <a:gd name="T28" fmla="*/ 144 w 102"/>
                  <a:gd name="T29" fmla="*/ 29 h 58"/>
                  <a:gd name="T30" fmla="*/ 140 w 102"/>
                  <a:gd name="T31" fmla="*/ 29 h 58"/>
                  <a:gd name="T32" fmla="*/ 136 w 102"/>
                  <a:gd name="T33" fmla="*/ 29 h 58"/>
                  <a:gd name="T34" fmla="*/ 132 w 102"/>
                  <a:gd name="T35" fmla="*/ 29 h 58"/>
                  <a:gd name="T36" fmla="*/ 132 w 102"/>
                  <a:gd name="T37" fmla="*/ 29 h 58"/>
                  <a:gd name="T38" fmla="*/ 126 w 102"/>
                  <a:gd name="T39" fmla="*/ 29 h 58"/>
                  <a:gd name="T40" fmla="*/ 119 w 102"/>
                  <a:gd name="T41" fmla="*/ 29 h 58"/>
                  <a:gd name="T42" fmla="*/ 113 w 102"/>
                  <a:gd name="T43" fmla="*/ 29 h 58"/>
                  <a:gd name="T44" fmla="*/ 101 w 102"/>
                  <a:gd name="T45" fmla="*/ 29 h 58"/>
                  <a:gd name="T46" fmla="*/ 92 w 102"/>
                  <a:gd name="T47" fmla="*/ 29 h 58"/>
                  <a:gd name="T48" fmla="*/ 84 w 102"/>
                  <a:gd name="T49" fmla="*/ 29 h 58"/>
                  <a:gd name="T50" fmla="*/ 76 w 102"/>
                  <a:gd name="T51" fmla="*/ 29 h 58"/>
                  <a:gd name="T52" fmla="*/ 74 w 102"/>
                  <a:gd name="T53" fmla="*/ 29 h 58"/>
                  <a:gd name="T54" fmla="*/ 72 w 102"/>
                  <a:gd name="T55" fmla="*/ 29 h 58"/>
                  <a:gd name="T56" fmla="*/ 68 w 102"/>
                  <a:gd name="T57" fmla="*/ 29 h 58"/>
                  <a:gd name="T58" fmla="*/ 64 w 102"/>
                  <a:gd name="T59" fmla="*/ 29 h 58"/>
                  <a:gd name="T60" fmla="*/ 57 w 102"/>
                  <a:gd name="T61" fmla="*/ 29 h 58"/>
                  <a:gd name="T62" fmla="*/ 51 w 102"/>
                  <a:gd name="T63" fmla="*/ 29 h 58"/>
                  <a:gd name="T64" fmla="*/ 48 w 102"/>
                  <a:gd name="T65" fmla="*/ 29 h 58"/>
                  <a:gd name="T66" fmla="*/ 13 w 102"/>
                  <a:gd name="T67" fmla="*/ 29 h 58"/>
                  <a:gd name="T68" fmla="*/ 12 w 102"/>
                  <a:gd name="T69" fmla="*/ 29 h 58"/>
                  <a:gd name="T70" fmla="*/ 0 w 102"/>
                  <a:gd name="T71" fmla="*/ 29 h 58"/>
                  <a:gd name="T72" fmla="*/ 9 w 102"/>
                  <a:gd name="T73" fmla="*/ 29 h 58"/>
                  <a:gd name="T74" fmla="*/ 80 w 102"/>
                  <a:gd name="T75" fmla="*/ 29 h 58"/>
                  <a:gd name="T76" fmla="*/ 221 w 102"/>
                  <a:gd name="T77" fmla="*/ 0 h 58"/>
                  <a:gd name="T78" fmla="*/ 243 w 102"/>
                  <a:gd name="T79" fmla="*/ 15 h 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58"/>
                  <a:gd name="T122" fmla="*/ 102 w 102"/>
                  <a:gd name="T123" fmla="*/ 58 h 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58">
                    <a:moveTo>
                      <a:pt x="100" y="15"/>
                    </a:moveTo>
                    <a:lnTo>
                      <a:pt x="101" y="23"/>
                    </a:lnTo>
                    <a:lnTo>
                      <a:pt x="90" y="37"/>
                    </a:lnTo>
                    <a:lnTo>
                      <a:pt x="89" y="48"/>
                    </a:lnTo>
                    <a:lnTo>
                      <a:pt x="86" y="51"/>
                    </a:lnTo>
                    <a:lnTo>
                      <a:pt x="85" y="51"/>
                    </a:lnTo>
                    <a:lnTo>
                      <a:pt x="72" y="48"/>
                    </a:lnTo>
                    <a:lnTo>
                      <a:pt x="71" y="50"/>
                    </a:lnTo>
                    <a:lnTo>
                      <a:pt x="70" y="50"/>
                    </a:lnTo>
                    <a:lnTo>
                      <a:pt x="68" y="51"/>
                    </a:lnTo>
                    <a:lnTo>
                      <a:pt x="67" y="52"/>
                    </a:lnTo>
                    <a:lnTo>
                      <a:pt x="66" y="52"/>
                    </a:lnTo>
                    <a:lnTo>
                      <a:pt x="65" y="52"/>
                    </a:lnTo>
                    <a:lnTo>
                      <a:pt x="63" y="53"/>
                    </a:lnTo>
                    <a:lnTo>
                      <a:pt x="62" y="53"/>
                    </a:lnTo>
                    <a:lnTo>
                      <a:pt x="60" y="54"/>
                    </a:lnTo>
                    <a:lnTo>
                      <a:pt x="59" y="54"/>
                    </a:lnTo>
                    <a:lnTo>
                      <a:pt x="57" y="56"/>
                    </a:lnTo>
                    <a:lnTo>
                      <a:pt x="55" y="56"/>
                    </a:lnTo>
                    <a:lnTo>
                      <a:pt x="53" y="57"/>
                    </a:lnTo>
                    <a:lnTo>
                      <a:pt x="51" y="57"/>
                    </a:lnTo>
                    <a:lnTo>
                      <a:pt x="49" y="57"/>
                    </a:lnTo>
                    <a:lnTo>
                      <a:pt x="47" y="57"/>
                    </a:lnTo>
                    <a:lnTo>
                      <a:pt x="45" y="57"/>
                    </a:lnTo>
                    <a:lnTo>
                      <a:pt x="43" y="57"/>
                    </a:lnTo>
                    <a:lnTo>
                      <a:pt x="42" y="57"/>
                    </a:lnTo>
                    <a:lnTo>
                      <a:pt x="40" y="57"/>
                    </a:lnTo>
                    <a:lnTo>
                      <a:pt x="38" y="57"/>
                    </a:lnTo>
                    <a:lnTo>
                      <a:pt x="37" y="57"/>
                    </a:lnTo>
                    <a:lnTo>
                      <a:pt x="35" y="57"/>
                    </a:lnTo>
                    <a:lnTo>
                      <a:pt x="33" y="57"/>
                    </a:lnTo>
                    <a:lnTo>
                      <a:pt x="32" y="57"/>
                    </a:lnTo>
                    <a:lnTo>
                      <a:pt x="31" y="57"/>
                    </a:lnTo>
                    <a:lnTo>
                      <a:pt x="29" y="57"/>
                    </a:lnTo>
                    <a:lnTo>
                      <a:pt x="27" y="57"/>
                    </a:lnTo>
                    <a:lnTo>
                      <a:pt x="25" y="57"/>
                    </a:lnTo>
                    <a:lnTo>
                      <a:pt x="23" y="57"/>
                    </a:lnTo>
                    <a:lnTo>
                      <a:pt x="22" y="57"/>
                    </a:lnTo>
                    <a:lnTo>
                      <a:pt x="20" y="57"/>
                    </a:lnTo>
                    <a:lnTo>
                      <a:pt x="19" y="57"/>
                    </a:lnTo>
                    <a:lnTo>
                      <a:pt x="17" y="57"/>
                    </a:lnTo>
                    <a:lnTo>
                      <a:pt x="15" y="57"/>
                    </a:lnTo>
                    <a:lnTo>
                      <a:pt x="13" y="57"/>
                    </a:lnTo>
                    <a:lnTo>
                      <a:pt x="12" y="57"/>
                    </a:lnTo>
                    <a:lnTo>
                      <a:pt x="0" y="52"/>
                    </a:lnTo>
                    <a:lnTo>
                      <a:pt x="0" y="44"/>
                    </a:lnTo>
                    <a:lnTo>
                      <a:pt x="9" y="33"/>
                    </a:lnTo>
                    <a:lnTo>
                      <a:pt x="30" y="41"/>
                    </a:lnTo>
                    <a:lnTo>
                      <a:pt x="35" y="36"/>
                    </a:lnTo>
                    <a:lnTo>
                      <a:pt x="62" y="36"/>
                    </a:lnTo>
                    <a:lnTo>
                      <a:pt x="90" y="0"/>
                    </a:lnTo>
                    <a:lnTo>
                      <a:pt x="10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499" name="Freeform 494"/>
              <p:cNvSpPr>
                <a:spLocks noChangeAspect="1"/>
              </p:cNvSpPr>
              <p:nvPr/>
            </p:nvSpPr>
            <p:spPr bwMode="auto">
              <a:xfrm>
                <a:off x="3588" y="1960"/>
                <a:ext cx="10" cy="22"/>
              </a:xfrm>
              <a:custGeom>
                <a:avLst/>
                <a:gdLst>
                  <a:gd name="T0" fmla="*/ 5 w 11"/>
                  <a:gd name="T1" fmla="*/ 79 h 21"/>
                  <a:gd name="T2" fmla="*/ 5 w 11"/>
                  <a:gd name="T3" fmla="*/ 1 h 21"/>
                  <a:gd name="T4" fmla="*/ 5 w 11"/>
                  <a:gd name="T5" fmla="*/ 0 h 21"/>
                  <a:gd name="T6" fmla="*/ 0 w 11"/>
                  <a:gd name="T7" fmla="*/ 5 h 21"/>
                  <a:gd name="T8" fmla="*/ 5 w 11"/>
                  <a:gd name="T9" fmla="*/ 79 h 21"/>
                  <a:gd name="T10" fmla="*/ 5 w 11"/>
                  <a:gd name="T11" fmla="*/ 79 h 21"/>
                  <a:gd name="T12" fmla="*/ 5 w 11"/>
                  <a:gd name="T13" fmla="*/ 79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10" y="20"/>
                    </a:moveTo>
                    <a:lnTo>
                      <a:pt x="8" y="1"/>
                    </a:lnTo>
                    <a:lnTo>
                      <a:pt x="5" y="0"/>
                    </a:lnTo>
                    <a:lnTo>
                      <a:pt x="0" y="5"/>
                    </a:lnTo>
                    <a:lnTo>
                      <a:pt x="10" y="2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0" name="Freeform 495"/>
              <p:cNvSpPr>
                <a:spLocks noChangeAspect="1"/>
              </p:cNvSpPr>
              <p:nvPr/>
            </p:nvSpPr>
            <p:spPr bwMode="auto">
              <a:xfrm>
                <a:off x="3207" y="1733"/>
                <a:ext cx="115" cy="101"/>
              </a:xfrm>
              <a:custGeom>
                <a:avLst/>
                <a:gdLst>
                  <a:gd name="T0" fmla="*/ 144 w 114"/>
                  <a:gd name="T1" fmla="*/ 0 h 103"/>
                  <a:gd name="T2" fmla="*/ 116 w 114"/>
                  <a:gd name="T3" fmla="*/ 2 h 103"/>
                  <a:gd name="T4" fmla="*/ 89 w 114"/>
                  <a:gd name="T5" fmla="*/ 10 h 103"/>
                  <a:gd name="T6" fmla="*/ 42 w 114"/>
                  <a:gd name="T7" fmla="*/ 5 h 103"/>
                  <a:gd name="T8" fmla="*/ 13 w 114"/>
                  <a:gd name="T9" fmla="*/ 8 h 103"/>
                  <a:gd name="T10" fmla="*/ 15 w 114"/>
                  <a:gd name="T11" fmla="*/ 19 h 103"/>
                  <a:gd name="T12" fmla="*/ 4 w 114"/>
                  <a:gd name="T13" fmla="*/ 25 h 103"/>
                  <a:gd name="T14" fmla="*/ 4 w 114"/>
                  <a:gd name="T15" fmla="*/ 25 h 103"/>
                  <a:gd name="T16" fmla="*/ 5 w 114"/>
                  <a:gd name="T17" fmla="*/ 26 h 103"/>
                  <a:gd name="T18" fmla="*/ 17 w 114"/>
                  <a:gd name="T19" fmla="*/ 31 h 103"/>
                  <a:gd name="T20" fmla="*/ 1 w 114"/>
                  <a:gd name="T21" fmla="*/ 49 h 103"/>
                  <a:gd name="T22" fmla="*/ 0 w 114"/>
                  <a:gd name="T23" fmla="*/ 54 h 103"/>
                  <a:gd name="T24" fmla="*/ 16 w 114"/>
                  <a:gd name="T25" fmla="*/ 58 h 103"/>
                  <a:gd name="T26" fmla="*/ 55 w 114"/>
                  <a:gd name="T27" fmla="*/ 48 h 103"/>
                  <a:gd name="T28" fmla="*/ 126 w 114"/>
                  <a:gd name="T29" fmla="*/ 25 h 103"/>
                  <a:gd name="T30" fmla="*/ 127 w 114"/>
                  <a:gd name="T31" fmla="*/ 15 h 103"/>
                  <a:gd name="T32" fmla="*/ 144 w 114"/>
                  <a:gd name="T33" fmla="*/ 0 h 103"/>
                  <a:gd name="T34" fmla="*/ 144 w 114"/>
                  <a:gd name="T35" fmla="*/ 0 h 103"/>
                  <a:gd name="T36" fmla="*/ 144 w 114"/>
                  <a:gd name="T37" fmla="*/ 0 h 103"/>
                  <a:gd name="T38" fmla="*/ 144 w 114"/>
                  <a:gd name="T39" fmla="*/ 0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4"/>
                  <a:gd name="T61" fmla="*/ 0 h 103"/>
                  <a:gd name="T62" fmla="*/ 114 w 114"/>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4" h="103">
                    <a:moveTo>
                      <a:pt x="113" y="0"/>
                    </a:moveTo>
                    <a:lnTo>
                      <a:pt x="85" y="2"/>
                    </a:lnTo>
                    <a:lnTo>
                      <a:pt x="58" y="10"/>
                    </a:lnTo>
                    <a:lnTo>
                      <a:pt x="42" y="5"/>
                    </a:lnTo>
                    <a:lnTo>
                      <a:pt x="13" y="8"/>
                    </a:lnTo>
                    <a:lnTo>
                      <a:pt x="15" y="19"/>
                    </a:lnTo>
                    <a:lnTo>
                      <a:pt x="4" y="26"/>
                    </a:lnTo>
                    <a:lnTo>
                      <a:pt x="5" y="57"/>
                    </a:lnTo>
                    <a:lnTo>
                      <a:pt x="17" y="62"/>
                    </a:lnTo>
                    <a:lnTo>
                      <a:pt x="1" y="83"/>
                    </a:lnTo>
                    <a:lnTo>
                      <a:pt x="0" y="94"/>
                    </a:lnTo>
                    <a:lnTo>
                      <a:pt x="16" y="102"/>
                    </a:lnTo>
                    <a:lnTo>
                      <a:pt x="55" y="81"/>
                    </a:lnTo>
                    <a:lnTo>
                      <a:pt x="95" y="56"/>
                    </a:lnTo>
                    <a:lnTo>
                      <a:pt x="96" y="15"/>
                    </a:lnTo>
                    <a:lnTo>
                      <a:pt x="113"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1" name="Freeform 496"/>
              <p:cNvSpPr>
                <a:spLocks noChangeAspect="1"/>
              </p:cNvSpPr>
              <p:nvPr/>
            </p:nvSpPr>
            <p:spPr bwMode="auto">
              <a:xfrm>
                <a:off x="3198" y="1813"/>
                <a:ext cx="76" cy="85"/>
              </a:xfrm>
              <a:custGeom>
                <a:avLst/>
                <a:gdLst>
                  <a:gd name="T0" fmla="*/ 9 w 75"/>
                  <a:gd name="T1" fmla="*/ 13 h 86"/>
                  <a:gd name="T2" fmla="*/ 25 w 75"/>
                  <a:gd name="T3" fmla="*/ 21 h 86"/>
                  <a:gd name="T4" fmla="*/ 95 w 75"/>
                  <a:gd name="T5" fmla="*/ 0 h 86"/>
                  <a:gd name="T6" fmla="*/ 105 w 75"/>
                  <a:gd name="T7" fmla="*/ 22 h 86"/>
                  <a:gd name="T8" fmla="*/ 69 w 75"/>
                  <a:gd name="T9" fmla="*/ 37 h 86"/>
                  <a:gd name="T10" fmla="*/ 87 w 75"/>
                  <a:gd name="T11" fmla="*/ 43 h 86"/>
                  <a:gd name="T12" fmla="*/ 75 w 75"/>
                  <a:gd name="T13" fmla="*/ 43 h 86"/>
                  <a:gd name="T14" fmla="*/ 34 w 75"/>
                  <a:gd name="T15" fmla="*/ 43 h 86"/>
                  <a:gd name="T16" fmla="*/ 24 w 75"/>
                  <a:gd name="T17" fmla="*/ 54 h 86"/>
                  <a:gd name="T18" fmla="*/ 4 w 75"/>
                  <a:gd name="T19" fmla="*/ 51 h 86"/>
                  <a:gd name="T20" fmla="*/ 4 w 75"/>
                  <a:gd name="T21" fmla="*/ 51 h 86"/>
                  <a:gd name="T22" fmla="*/ 9 w 75"/>
                  <a:gd name="T23" fmla="*/ 43 h 86"/>
                  <a:gd name="T24" fmla="*/ 0 w 75"/>
                  <a:gd name="T25" fmla="*/ 28 h 86"/>
                  <a:gd name="T26" fmla="*/ 9 w 75"/>
                  <a:gd name="T27" fmla="*/ 13 h 86"/>
                  <a:gd name="T28" fmla="*/ 9 w 75"/>
                  <a:gd name="T29" fmla="*/ 13 h 86"/>
                  <a:gd name="T30" fmla="*/ 9 w 75"/>
                  <a:gd name="T31" fmla="*/ 13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86"/>
                  <a:gd name="T50" fmla="*/ 75 w 75"/>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86">
                    <a:moveTo>
                      <a:pt x="9" y="13"/>
                    </a:moveTo>
                    <a:lnTo>
                      <a:pt x="25" y="21"/>
                    </a:lnTo>
                    <a:lnTo>
                      <a:pt x="64" y="0"/>
                    </a:lnTo>
                    <a:lnTo>
                      <a:pt x="74" y="22"/>
                    </a:lnTo>
                    <a:lnTo>
                      <a:pt x="38" y="37"/>
                    </a:lnTo>
                    <a:lnTo>
                      <a:pt x="56" y="56"/>
                    </a:lnTo>
                    <a:lnTo>
                      <a:pt x="44" y="70"/>
                    </a:lnTo>
                    <a:lnTo>
                      <a:pt x="34" y="71"/>
                    </a:lnTo>
                    <a:lnTo>
                      <a:pt x="24" y="85"/>
                    </a:lnTo>
                    <a:lnTo>
                      <a:pt x="4" y="82"/>
                    </a:lnTo>
                    <a:lnTo>
                      <a:pt x="9" y="45"/>
                    </a:lnTo>
                    <a:lnTo>
                      <a:pt x="0" y="28"/>
                    </a:lnTo>
                    <a:lnTo>
                      <a:pt x="9" y="1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2" name="Freeform 497"/>
              <p:cNvSpPr>
                <a:spLocks noChangeAspect="1"/>
              </p:cNvSpPr>
              <p:nvPr/>
            </p:nvSpPr>
            <p:spPr bwMode="auto">
              <a:xfrm>
                <a:off x="3263" y="1726"/>
                <a:ext cx="184" cy="173"/>
              </a:xfrm>
              <a:custGeom>
                <a:avLst/>
                <a:gdLst>
                  <a:gd name="T0" fmla="*/ 128 w 182"/>
                  <a:gd name="T1" fmla="*/ 5 h 174"/>
                  <a:gd name="T2" fmla="*/ 177 w 182"/>
                  <a:gd name="T3" fmla="*/ 46 h 174"/>
                  <a:gd name="T4" fmla="*/ 153 w 182"/>
                  <a:gd name="T5" fmla="*/ 72 h 174"/>
                  <a:gd name="T6" fmla="*/ 181 w 182"/>
                  <a:gd name="T7" fmla="*/ 87 h 174"/>
                  <a:gd name="T8" fmla="*/ 214 w 182"/>
                  <a:gd name="T9" fmla="*/ 87 h 174"/>
                  <a:gd name="T10" fmla="*/ 224 w 182"/>
                  <a:gd name="T11" fmla="*/ 103 h 174"/>
                  <a:gd name="T12" fmla="*/ 250 w 182"/>
                  <a:gd name="T13" fmla="*/ 124 h 174"/>
                  <a:gd name="T14" fmla="*/ 247 w 182"/>
                  <a:gd name="T15" fmla="*/ 127 h 174"/>
                  <a:gd name="T16" fmla="*/ 247 w 182"/>
                  <a:gd name="T17" fmla="*/ 127 h 174"/>
                  <a:gd name="T18" fmla="*/ 222 w 182"/>
                  <a:gd name="T19" fmla="*/ 127 h 174"/>
                  <a:gd name="T20" fmla="*/ 209 w 182"/>
                  <a:gd name="T21" fmla="*/ 142 h 174"/>
                  <a:gd name="T22" fmla="*/ 209 w 182"/>
                  <a:gd name="T23" fmla="*/ 142 h 174"/>
                  <a:gd name="T24" fmla="*/ 181 w 182"/>
                  <a:gd name="T25" fmla="*/ 136 h 174"/>
                  <a:gd name="T26" fmla="*/ 153 w 182"/>
                  <a:gd name="T27" fmla="*/ 141 h 174"/>
                  <a:gd name="T28" fmla="*/ 124 w 182"/>
                  <a:gd name="T29" fmla="*/ 131 h 174"/>
                  <a:gd name="T30" fmla="*/ 122 w 182"/>
                  <a:gd name="T31" fmla="*/ 118 h 174"/>
                  <a:gd name="T32" fmla="*/ 107 w 182"/>
                  <a:gd name="T33" fmla="*/ 109 h 174"/>
                  <a:gd name="T34" fmla="*/ 37 w 182"/>
                  <a:gd name="T35" fmla="*/ 87 h 174"/>
                  <a:gd name="T36" fmla="*/ 10 w 182"/>
                  <a:gd name="T37" fmla="*/ 87 h 174"/>
                  <a:gd name="T38" fmla="*/ 0 w 182"/>
                  <a:gd name="T39" fmla="*/ 87 h 174"/>
                  <a:gd name="T40" fmla="*/ 40 w 182"/>
                  <a:gd name="T41" fmla="*/ 62 h 174"/>
                  <a:gd name="T42" fmla="*/ 41 w 182"/>
                  <a:gd name="T43" fmla="*/ 21 h 174"/>
                  <a:gd name="T44" fmla="*/ 89 w 182"/>
                  <a:gd name="T45" fmla="*/ 6 h 174"/>
                  <a:gd name="T46" fmla="*/ 95 w 182"/>
                  <a:gd name="T47" fmla="*/ 0 h 174"/>
                  <a:gd name="T48" fmla="*/ 128 w 182"/>
                  <a:gd name="T49" fmla="*/ 5 h 174"/>
                  <a:gd name="T50" fmla="*/ 128 w 182"/>
                  <a:gd name="T51" fmla="*/ 5 h 174"/>
                  <a:gd name="T52" fmla="*/ 128 w 182"/>
                  <a:gd name="T53" fmla="*/ 5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2"/>
                  <a:gd name="T82" fmla="*/ 0 h 174"/>
                  <a:gd name="T83" fmla="*/ 182 w 182"/>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2" h="174">
                    <a:moveTo>
                      <a:pt x="97" y="5"/>
                    </a:moveTo>
                    <a:lnTo>
                      <a:pt x="126" y="46"/>
                    </a:lnTo>
                    <a:lnTo>
                      <a:pt x="114" y="72"/>
                    </a:lnTo>
                    <a:lnTo>
                      <a:pt x="128" y="91"/>
                    </a:lnTo>
                    <a:lnTo>
                      <a:pt x="152" y="106"/>
                    </a:lnTo>
                    <a:lnTo>
                      <a:pt x="162" y="134"/>
                    </a:lnTo>
                    <a:lnTo>
                      <a:pt x="181" y="155"/>
                    </a:lnTo>
                    <a:lnTo>
                      <a:pt x="179" y="158"/>
                    </a:lnTo>
                    <a:lnTo>
                      <a:pt x="160" y="158"/>
                    </a:lnTo>
                    <a:lnTo>
                      <a:pt x="147" y="173"/>
                    </a:lnTo>
                    <a:lnTo>
                      <a:pt x="128" y="167"/>
                    </a:lnTo>
                    <a:lnTo>
                      <a:pt x="114" y="172"/>
                    </a:lnTo>
                    <a:lnTo>
                      <a:pt x="93" y="162"/>
                    </a:lnTo>
                    <a:lnTo>
                      <a:pt x="91" y="149"/>
                    </a:lnTo>
                    <a:lnTo>
                      <a:pt x="76" y="140"/>
                    </a:lnTo>
                    <a:lnTo>
                      <a:pt x="37" y="117"/>
                    </a:lnTo>
                    <a:lnTo>
                      <a:pt x="10" y="109"/>
                    </a:lnTo>
                    <a:lnTo>
                      <a:pt x="0" y="87"/>
                    </a:lnTo>
                    <a:lnTo>
                      <a:pt x="40" y="62"/>
                    </a:lnTo>
                    <a:lnTo>
                      <a:pt x="41" y="21"/>
                    </a:lnTo>
                    <a:lnTo>
                      <a:pt x="58" y="6"/>
                    </a:lnTo>
                    <a:lnTo>
                      <a:pt x="64" y="0"/>
                    </a:lnTo>
                    <a:lnTo>
                      <a:pt x="97"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3" name="Freeform 498"/>
              <p:cNvSpPr>
                <a:spLocks noChangeAspect="1"/>
              </p:cNvSpPr>
              <p:nvPr/>
            </p:nvSpPr>
            <p:spPr bwMode="auto">
              <a:xfrm>
                <a:off x="3198" y="1790"/>
                <a:ext cx="27" cy="27"/>
              </a:xfrm>
              <a:custGeom>
                <a:avLst/>
                <a:gdLst>
                  <a:gd name="T0" fmla="*/ 14 w 27"/>
                  <a:gd name="T1" fmla="*/ 0 h 29"/>
                  <a:gd name="T2" fmla="*/ 26 w 27"/>
                  <a:gd name="T3" fmla="*/ 5 h 29"/>
                  <a:gd name="T4" fmla="*/ 10 w 27"/>
                  <a:gd name="T5" fmla="*/ 7 h 29"/>
                  <a:gd name="T6" fmla="*/ 0 w 27"/>
                  <a:gd name="T7" fmla="*/ 7 h 29"/>
                  <a:gd name="T8" fmla="*/ 14 w 27"/>
                  <a:gd name="T9" fmla="*/ 0 h 29"/>
                  <a:gd name="T10" fmla="*/ 14 w 27"/>
                  <a:gd name="T11" fmla="*/ 0 h 29"/>
                  <a:gd name="T12" fmla="*/ 14 w 27"/>
                  <a:gd name="T13" fmla="*/ 0 h 29"/>
                  <a:gd name="T14" fmla="*/ 0 60000 65536"/>
                  <a:gd name="T15" fmla="*/ 0 60000 65536"/>
                  <a:gd name="T16" fmla="*/ 0 60000 65536"/>
                  <a:gd name="T17" fmla="*/ 0 60000 65536"/>
                  <a:gd name="T18" fmla="*/ 0 60000 65536"/>
                  <a:gd name="T19" fmla="*/ 0 60000 65536"/>
                  <a:gd name="T20" fmla="*/ 0 60000 65536"/>
                  <a:gd name="T21" fmla="*/ 0 w 27"/>
                  <a:gd name="T22" fmla="*/ 0 h 29"/>
                  <a:gd name="T23" fmla="*/ 27 w 2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9">
                    <a:moveTo>
                      <a:pt x="14" y="0"/>
                    </a:moveTo>
                    <a:lnTo>
                      <a:pt x="26" y="5"/>
                    </a:lnTo>
                    <a:lnTo>
                      <a:pt x="10" y="26"/>
                    </a:lnTo>
                    <a:lnTo>
                      <a:pt x="0" y="28"/>
                    </a:lnTo>
                    <a:lnTo>
                      <a:pt x="14"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4" name="Freeform 499"/>
              <p:cNvSpPr>
                <a:spLocks noChangeAspect="1"/>
              </p:cNvSpPr>
              <p:nvPr/>
            </p:nvSpPr>
            <p:spPr bwMode="auto">
              <a:xfrm>
                <a:off x="3186" y="1815"/>
                <a:ext cx="24" cy="79"/>
              </a:xfrm>
              <a:custGeom>
                <a:avLst/>
                <a:gdLst>
                  <a:gd name="T0" fmla="*/ 74 w 23"/>
                  <a:gd name="T1" fmla="*/ 11 h 81"/>
                  <a:gd name="T2" fmla="*/ 51 w 23"/>
                  <a:gd name="T3" fmla="*/ 20 h 81"/>
                  <a:gd name="T4" fmla="*/ 74 w 23"/>
                  <a:gd name="T5" fmla="*/ 20 h 81"/>
                  <a:gd name="T6" fmla="*/ 59 w 23"/>
                  <a:gd name="T7" fmla="*/ 39 h 81"/>
                  <a:gd name="T8" fmla="*/ 59 w 23"/>
                  <a:gd name="T9" fmla="*/ 39 h 81"/>
                  <a:gd name="T10" fmla="*/ 0 w 23"/>
                  <a:gd name="T11" fmla="*/ 20 h 81"/>
                  <a:gd name="T12" fmla="*/ 3 w 23"/>
                  <a:gd name="T13" fmla="*/ 20 h 81"/>
                  <a:gd name="T14" fmla="*/ 51 w 23"/>
                  <a:gd name="T15" fmla="*/ 2 h 81"/>
                  <a:gd name="T16" fmla="*/ 77 w 23"/>
                  <a:gd name="T17" fmla="*/ 0 h 81"/>
                  <a:gd name="T18" fmla="*/ 74 w 23"/>
                  <a:gd name="T19" fmla="*/ 11 h 81"/>
                  <a:gd name="T20" fmla="*/ 74 w 23"/>
                  <a:gd name="T21" fmla="*/ 11 h 81"/>
                  <a:gd name="T22" fmla="*/ 74 w 23"/>
                  <a:gd name="T23" fmla="*/ 1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1"/>
                  <a:gd name="T38" fmla="*/ 23 w 23"/>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1">
                    <a:moveTo>
                      <a:pt x="21" y="11"/>
                    </a:moveTo>
                    <a:lnTo>
                      <a:pt x="12" y="26"/>
                    </a:lnTo>
                    <a:lnTo>
                      <a:pt x="21" y="43"/>
                    </a:lnTo>
                    <a:lnTo>
                      <a:pt x="16" y="80"/>
                    </a:lnTo>
                    <a:lnTo>
                      <a:pt x="0" y="41"/>
                    </a:lnTo>
                    <a:lnTo>
                      <a:pt x="3" y="35"/>
                    </a:lnTo>
                    <a:lnTo>
                      <a:pt x="12" y="2"/>
                    </a:lnTo>
                    <a:lnTo>
                      <a:pt x="22" y="0"/>
                    </a:lnTo>
                    <a:lnTo>
                      <a:pt x="21"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5" name="Freeform 500"/>
              <p:cNvSpPr>
                <a:spLocks noChangeAspect="1"/>
              </p:cNvSpPr>
              <p:nvPr/>
            </p:nvSpPr>
            <p:spPr bwMode="auto">
              <a:xfrm>
                <a:off x="3412" y="1882"/>
                <a:ext cx="33" cy="30"/>
              </a:xfrm>
              <a:custGeom>
                <a:avLst/>
                <a:gdLst>
                  <a:gd name="T0" fmla="*/ 0 w 33"/>
                  <a:gd name="T1" fmla="*/ 15 h 30"/>
                  <a:gd name="T2" fmla="*/ 13 w 33"/>
                  <a:gd name="T3" fmla="*/ 0 h 30"/>
                  <a:gd name="T4" fmla="*/ 32 w 33"/>
                  <a:gd name="T5" fmla="*/ 0 h 30"/>
                  <a:gd name="T6" fmla="*/ 32 w 33"/>
                  <a:gd name="T7" fmla="*/ 0 h 30"/>
                  <a:gd name="T8" fmla="*/ 30 w 33"/>
                  <a:gd name="T9" fmla="*/ 7 h 30"/>
                  <a:gd name="T10" fmla="*/ 20 w 33"/>
                  <a:gd name="T11" fmla="*/ 10 h 30"/>
                  <a:gd name="T12" fmla="*/ 32 w 33"/>
                  <a:gd name="T13" fmla="*/ 29 h 30"/>
                  <a:gd name="T14" fmla="*/ 32 w 33"/>
                  <a:gd name="T15" fmla="*/ 27 h 30"/>
                  <a:gd name="T16" fmla="*/ 0 w 33"/>
                  <a:gd name="T17" fmla="*/ 15 h 30"/>
                  <a:gd name="T18" fmla="*/ 0 w 33"/>
                  <a:gd name="T19" fmla="*/ 15 h 30"/>
                  <a:gd name="T20" fmla="*/ 0 w 33"/>
                  <a:gd name="T21" fmla="*/ 15 h 30"/>
                  <a:gd name="T22" fmla="*/ 0 w 33"/>
                  <a:gd name="T23" fmla="*/ 15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0"/>
                  <a:gd name="T38" fmla="*/ 33 w 33"/>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0">
                    <a:moveTo>
                      <a:pt x="0" y="15"/>
                    </a:moveTo>
                    <a:lnTo>
                      <a:pt x="13" y="0"/>
                    </a:lnTo>
                    <a:lnTo>
                      <a:pt x="32" y="0"/>
                    </a:lnTo>
                    <a:lnTo>
                      <a:pt x="30" y="7"/>
                    </a:lnTo>
                    <a:lnTo>
                      <a:pt x="20" y="10"/>
                    </a:lnTo>
                    <a:lnTo>
                      <a:pt x="32" y="29"/>
                    </a:lnTo>
                    <a:lnTo>
                      <a:pt x="32" y="27"/>
                    </a:lnTo>
                    <a:lnTo>
                      <a:pt x="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6" name="Freeform 501"/>
              <p:cNvSpPr>
                <a:spLocks noChangeAspect="1"/>
              </p:cNvSpPr>
              <p:nvPr/>
            </p:nvSpPr>
            <p:spPr bwMode="auto">
              <a:xfrm>
                <a:off x="3378" y="1891"/>
                <a:ext cx="35" cy="16"/>
              </a:xfrm>
              <a:custGeom>
                <a:avLst/>
                <a:gdLst>
                  <a:gd name="T0" fmla="*/ 0 w 34"/>
                  <a:gd name="T1" fmla="*/ 5 h 15"/>
                  <a:gd name="T2" fmla="*/ 14 w 34"/>
                  <a:gd name="T3" fmla="*/ 0 h 15"/>
                  <a:gd name="T4" fmla="*/ 76 w 34"/>
                  <a:gd name="T5" fmla="*/ 6 h 15"/>
                  <a:gd name="T6" fmla="*/ 76 w 34"/>
                  <a:gd name="T7" fmla="*/ 6 h 15"/>
                  <a:gd name="T8" fmla="*/ 14 w 34"/>
                  <a:gd name="T9" fmla="*/ 97 h 15"/>
                  <a:gd name="T10" fmla="*/ 0 w 34"/>
                  <a:gd name="T11" fmla="*/ 5 h 15"/>
                  <a:gd name="T12" fmla="*/ 0 w 34"/>
                  <a:gd name="T13" fmla="*/ 5 h 15"/>
                  <a:gd name="T14" fmla="*/ 0 w 34"/>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5"/>
                  <a:gd name="T26" fmla="*/ 34 w 34"/>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5">
                    <a:moveTo>
                      <a:pt x="0" y="5"/>
                    </a:moveTo>
                    <a:lnTo>
                      <a:pt x="14" y="0"/>
                    </a:lnTo>
                    <a:lnTo>
                      <a:pt x="33" y="6"/>
                    </a:lnTo>
                    <a:lnTo>
                      <a:pt x="14" y="14"/>
                    </a:lnTo>
                    <a:lnTo>
                      <a:pt x="0" y="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7" name="Freeform 502"/>
              <p:cNvSpPr>
                <a:spLocks noChangeAspect="1"/>
              </p:cNvSpPr>
              <p:nvPr/>
            </p:nvSpPr>
            <p:spPr bwMode="auto">
              <a:xfrm>
                <a:off x="3147" y="1766"/>
                <a:ext cx="40" cy="22"/>
              </a:xfrm>
              <a:custGeom>
                <a:avLst/>
                <a:gdLst>
                  <a:gd name="T0" fmla="*/ 0 w 39"/>
                  <a:gd name="T1" fmla="*/ 12 h 22"/>
                  <a:gd name="T2" fmla="*/ 3 w 39"/>
                  <a:gd name="T3" fmla="*/ 21 h 22"/>
                  <a:gd name="T4" fmla="*/ 53 w 39"/>
                  <a:gd name="T5" fmla="*/ 18 h 22"/>
                  <a:gd name="T6" fmla="*/ 67 w 39"/>
                  <a:gd name="T7" fmla="*/ 14 h 22"/>
                  <a:gd name="T8" fmla="*/ 61 w 39"/>
                  <a:gd name="T9" fmla="*/ 8 h 22"/>
                  <a:gd name="T10" fmla="*/ 79 w 39"/>
                  <a:gd name="T11" fmla="*/ 0 h 22"/>
                  <a:gd name="T12" fmla="*/ 0 w 39"/>
                  <a:gd name="T13" fmla="*/ 12 h 22"/>
                  <a:gd name="T14" fmla="*/ 0 w 39"/>
                  <a:gd name="T15" fmla="*/ 12 h 22"/>
                  <a:gd name="T16" fmla="*/ 0 w 39"/>
                  <a:gd name="T17" fmla="*/ 1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2"/>
                  <a:gd name="T29" fmla="*/ 39 w 3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2">
                    <a:moveTo>
                      <a:pt x="0" y="12"/>
                    </a:moveTo>
                    <a:lnTo>
                      <a:pt x="3" y="21"/>
                    </a:lnTo>
                    <a:lnTo>
                      <a:pt x="22" y="18"/>
                    </a:lnTo>
                    <a:lnTo>
                      <a:pt x="32" y="14"/>
                    </a:lnTo>
                    <a:lnTo>
                      <a:pt x="29" y="8"/>
                    </a:lnTo>
                    <a:lnTo>
                      <a:pt x="38" y="0"/>
                    </a:lnTo>
                    <a:lnTo>
                      <a:pt x="0" y="1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8" name="Freeform 503"/>
              <p:cNvSpPr>
                <a:spLocks noChangeAspect="1"/>
              </p:cNvSpPr>
              <p:nvPr/>
            </p:nvSpPr>
            <p:spPr bwMode="auto">
              <a:xfrm>
                <a:off x="3535" y="1989"/>
                <a:ext cx="130" cy="168"/>
              </a:xfrm>
              <a:custGeom>
                <a:avLst/>
                <a:gdLst>
                  <a:gd name="T0" fmla="*/ 68 w 126"/>
                  <a:gd name="T1" fmla="*/ 94 h 171"/>
                  <a:gd name="T2" fmla="*/ 110 w 126"/>
                  <a:gd name="T3" fmla="*/ 94 h 171"/>
                  <a:gd name="T4" fmla="*/ 140 w 126"/>
                  <a:gd name="T5" fmla="*/ 84 h 171"/>
                  <a:gd name="T6" fmla="*/ 175 w 126"/>
                  <a:gd name="T7" fmla="*/ 82 h 171"/>
                  <a:gd name="T8" fmla="*/ 215 w 126"/>
                  <a:gd name="T9" fmla="*/ 74 h 171"/>
                  <a:gd name="T10" fmla="*/ 251 w 126"/>
                  <a:gd name="T11" fmla="*/ 70 h 171"/>
                  <a:gd name="T12" fmla="*/ 243 w 126"/>
                  <a:gd name="T13" fmla="*/ 61 h 171"/>
                  <a:gd name="T14" fmla="*/ 311 w 126"/>
                  <a:gd name="T15" fmla="*/ 38 h 171"/>
                  <a:gd name="T16" fmla="*/ 328 w 126"/>
                  <a:gd name="T17" fmla="*/ 28 h 171"/>
                  <a:gd name="T18" fmla="*/ 279 w 126"/>
                  <a:gd name="T19" fmla="*/ 26 h 171"/>
                  <a:gd name="T20" fmla="*/ 199 w 126"/>
                  <a:gd name="T21" fmla="*/ 16 h 171"/>
                  <a:gd name="T22" fmla="*/ 159 w 126"/>
                  <a:gd name="T23" fmla="*/ 0 h 171"/>
                  <a:gd name="T24" fmla="*/ 133 w 126"/>
                  <a:gd name="T25" fmla="*/ 14 h 171"/>
                  <a:gd name="T26" fmla="*/ 132 w 126"/>
                  <a:gd name="T27" fmla="*/ 25 h 171"/>
                  <a:gd name="T28" fmla="*/ 121 w 126"/>
                  <a:gd name="T29" fmla="*/ 28 h 171"/>
                  <a:gd name="T30" fmla="*/ 117 w 126"/>
                  <a:gd name="T31" fmla="*/ 28 h 171"/>
                  <a:gd name="T32" fmla="*/ 136 w 126"/>
                  <a:gd name="T33" fmla="*/ 28 h 171"/>
                  <a:gd name="T34" fmla="*/ 150 w 126"/>
                  <a:gd name="T35" fmla="*/ 28 h 171"/>
                  <a:gd name="T36" fmla="*/ 159 w 126"/>
                  <a:gd name="T37" fmla="*/ 38 h 171"/>
                  <a:gd name="T38" fmla="*/ 107 w 126"/>
                  <a:gd name="T39" fmla="*/ 65 h 171"/>
                  <a:gd name="T40" fmla="*/ 0 w 126"/>
                  <a:gd name="T41" fmla="*/ 83 h 171"/>
                  <a:gd name="T42" fmla="*/ 11 w 126"/>
                  <a:gd name="T43" fmla="*/ 98 h 171"/>
                  <a:gd name="T44" fmla="*/ 68 w 126"/>
                  <a:gd name="T45" fmla="*/ 94 h 171"/>
                  <a:gd name="T46" fmla="*/ 68 w 126"/>
                  <a:gd name="T47" fmla="*/ 94 h 171"/>
                  <a:gd name="T48" fmla="*/ 68 w 126"/>
                  <a:gd name="T49" fmla="*/ 94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71"/>
                  <a:gd name="T77" fmla="*/ 126 w 12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71">
                    <a:moveTo>
                      <a:pt x="27" y="163"/>
                    </a:moveTo>
                    <a:lnTo>
                      <a:pt x="43" y="163"/>
                    </a:lnTo>
                    <a:lnTo>
                      <a:pt x="53" y="147"/>
                    </a:lnTo>
                    <a:lnTo>
                      <a:pt x="68" y="143"/>
                    </a:lnTo>
                    <a:lnTo>
                      <a:pt x="81" y="125"/>
                    </a:lnTo>
                    <a:lnTo>
                      <a:pt x="96" y="118"/>
                    </a:lnTo>
                    <a:lnTo>
                      <a:pt x="93" y="99"/>
                    </a:lnTo>
                    <a:lnTo>
                      <a:pt x="118" y="69"/>
                    </a:lnTo>
                    <a:lnTo>
                      <a:pt x="125" y="49"/>
                    </a:lnTo>
                    <a:lnTo>
                      <a:pt x="106" y="26"/>
                    </a:lnTo>
                    <a:lnTo>
                      <a:pt x="76" y="16"/>
                    </a:lnTo>
                    <a:lnTo>
                      <a:pt x="61" y="0"/>
                    </a:lnTo>
                    <a:lnTo>
                      <a:pt x="50" y="14"/>
                    </a:lnTo>
                    <a:lnTo>
                      <a:pt x="49" y="25"/>
                    </a:lnTo>
                    <a:lnTo>
                      <a:pt x="46" y="28"/>
                    </a:lnTo>
                    <a:lnTo>
                      <a:pt x="45" y="28"/>
                    </a:lnTo>
                    <a:lnTo>
                      <a:pt x="51" y="33"/>
                    </a:lnTo>
                    <a:lnTo>
                      <a:pt x="58" y="46"/>
                    </a:lnTo>
                    <a:lnTo>
                      <a:pt x="61" y="69"/>
                    </a:lnTo>
                    <a:lnTo>
                      <a:pt x="42" y="107"/>
                    </a:lnTo>
                    <a:lnTo>
                      <a:pt x="0" y="146"/>
                    </a:lnTo>
                    <a:lnTo>
                      <a:pt x="11" y="170"/>
                    </a:lnTo>
                    <a:lnTo>
                      <a:pt x="27" y="16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09" name="Freeform 504"/>
              <p:cNvSpPr>
                <a:spLocks noChangeAspect="1"/>
              </p:cNvSpPr>
              <p:nvPr/>
            </p:nvSpPr>
            <p:spPr bwMode="auto">
              <a:xfrm>
                <a:off x="3199" y="1834"/>
                <a:ext cx="401" cy="357"/>
              </a:xfrm>
              <a:custGeom>
                <a:avLst/>
                <a:gdLst>
                  <a:gd name="T0" fmla="*/ 355 w 393"/>
                  <a:gd name="T1" fmla="*/ 45 h 361"/>
                  <a:gd name="T2" fmla="*/ 388 w 393"/>
                  <a:gd name="T3" fmla="*/ 45 h 361"/>
                  <a:gd name="T4" fmla="*/ 449 w 393"/>
                  <a:gd name="T5" fmla="*/ 47 h 361"/>
                  <a:gd name="T6" fmla="*/ 536 w 393"/>
                  <a:gd name="T7" fmla="*/ 110 h 361"/>
                  <a:gd name="T8" fmla="*/ 544 w 393"/>
                  <a:gd name="T9" fmla="*/ 125 h 361"/>
                  <a:gd name="T10" fmla="*/ 566 w 393"/>
                  <a:gd name="T11" fmla="*/ 131 h 361"/>
                  <a:gd name="T12" fmla="*/ 567 w 393"/>
                  <a:gd name="T13" fmla="*/ 131 h 361"/>
                  <a:gd name="T14" fmla="*/ 569 w 393"/>
                  <a:gd name="T15" fmla="*/ 131 h 361"/>
                  <a:gd name="T16" fmla="*/ 579 w 393"/>
                  <a:gd name="T17" fmla="*/ 131 h 361"/>
                  <a:gd name="T18" fmla="*/ 584 w 393"/>
                  <a:gd name="T19" fmla="*/ 131 h 361"/>
                  <a:gd name="T20" fmla="*/ 591 w 393"/>
                  <a:gd name="T21" fmla="*/ 131 h 361"/>
                  <a:gd name="T22" fmla="*/ 599 w 393"/>
                  <a:gd name="T23" fmla="*/ 131 h 361"/>
                  <a:gd name="T24" fmla="*/ 603 w 393"/>
                  <a:gd name="T25" fmla="*/ 131 h 361"/>
                  <a:gd name="T26" fmla="*/ 604 w 393"/>
                  <a:gd name="T27" fmla="*/ 131 h 361"/>
                  <a:gd name="T28" fmla="*/ 605 w 393"/>
                  <a:gd name="T29" fmla="*/ 131 h 361"/>
                  <a:gd name="T30" fmla="*/ 609 w 393"/>
                  <a:gd name="T31" fmla="*/ 131 h 361"/>
                  <a:gd name="T32" fmla="*/ 615 w 393"/>
                  <a:gd name="T33" fmla="*/ 131 h 361"/>
                  <a:gd name="T34" fmla="*/ 621 w 393"/>
                  <a:gd name="T35" fmla="*/ 131 h 361"/>
                  <a:gd name="T36" fmla="*/ 628 w 393"/>
                  <a:gd name="T37" fmla="*/ 131 h 361"/>
                  <a:gd name="T38" fmla="*/ 634 w 393"/>
                  <a:gd name="T39" fmla="*/ 131 h 361"/>
                  <a:gd name="T40" fmla="*/ 639 w 393"/>
                  <a:gd name="T41" fmla="*/ 131 h 361"/>
                  <a:gd name="T42" fmla="*/ 642 w 393"/>
                  <a:gd name="T43" fmla="*/ 131 h 361"/>
                  <a:gd name="T44" fmla="*/ 642 w 393"/>
                  <a:gd name="T45" fmla="*/ 131 h 361"/>
                  <a:gd name="T46" fmla="*/ 646 w 393"/>
                  <a:gd name="T47" fmla="*/ 131 h 361"/>
                  <a:gd name="T48" fmla="*/ 649 w 393"/>
                  <a:gd name="T49" fmla="*/ 131 h 361"/>
                  <a:gd name="T50" fmla="*/ 654 w 393"/>
                  <a:gd name="T51" fmla="*/ 130 h 361"/>
                  <a:gd name="T52" fmla="*/ 655 w 393"/>
                  <a:gd name="T53" fmla="*/ 130 h 361"/>
                  <a:gd name="T54" fmla="*/ 659 w 393"/>
                  <a:gd name="T55" fmla="*/ 129 h 361"/>
                  <a:gd name="T56" fmla="*/ 660 w 393"/>
                  <a:gd name="T57" fmla="*/ 129 h 361"/>
                  <a:gd name="T58" fmla="*/ 665 w 393"/>
                  <a:gd name="T59" fmla="*/ 129 h 361"/>
                  <a:gd name="T60" fmla="*/ 665 w 393"/>
                  <a:gd name="T61" fmla="*/ 129 h 361"/>
                  <a:gd name="T62" fmla="*/ 667 w 393"/>
                  <a:gd name="T63" fmla="*/ 129 h 361"/>
                  <a:gd name="T64" fmla="*/ 668 w 393"/>
                  <a:gd name="T65" fmla="*/ 129 h 361"/>
                  <a:gd name="T66" fmla="*/ 669 w 393"/>
                  <a:gd name="T67" fmla="*/ 128 h 361"/>
                  <a:gd name="T68" fmla="*/ 669 w 393"/>
                  <a:gd name="T69" fmla="*/ 128 h 361"/>
                  <a:gd name="T70" fmla="*/ 673 w 393"/>
                  <a:gd name="T71" fmla="*/ 128 h 361"/>
                  <a:gd name="T72" fmla="*/ 675 w 393"/>
                  <a:gd name="T73" fmla="*/ 128 h 361"/>
                  <a:gd name="T74" fmla="*/ 679 w 393"/>
                  <a:gd name="T75" fmla="*/ 127 h 361"/>
                  <a:gd name="T76" fmla="*/ 714 w 393"/>
                  <a:gd name="T77" fmla="*/ 131 h 361"/>
                  <a:gd name="T78" fmla="*/ 731 w 393"/>
                  <a:gd name="T79" fmla="*/ 163 h 361"/>
                  <a:gd name="T80" fmla="*/ 617 w 393"/>
                  <a:gd name="T81" fmla="*/ 214 h 361"/>
                  <a:gd name="T82" fmla="*/ 388 w 393"/>
                  <a:gd name="T83" fmla="*/ 255 h 361"/>
                  <a:gd name="T84" fmla="*/ 286 w 393"/>
                  <a:gd name="T85" fmla="*/ 232 h 361"/>
                  <a:gd name="T86" fmla="*/ 274 w 393"/>
                  <a:gd name="T87" fmla="*/ 223 h 361"/>
                  <a:gd name="T88" fmla="*/ 178 w 393"/>
                  <a:gd name="T89" fmla="*/ 179 h 361"/>
                  <a:gd name="T90" fmla="*/ 156 w 393"/>
                  <a:gd name="T91" fmla="*/ 135 h 361"/>
                  <a:gd name="T92" fmla="*/ 96 w 393"/>
                  <a:gd name="T93" fmla="*/ 119 h 361"/>
                  <a:gd name="T94" fmla="*/ 0 w 393"/>
                  <a:gd name="T95" fmla="*/ 57 h 361"/>
                  <a:gd name="T96" fmla="*/ 2 w 393"/>
                  <a:gd name="T97" fmla="*/ 45 h 361"/>
                  <a:gd name="T98" fmla="*/ 63 w 393"/>
                  <a:gd name="T99" fmla="*/ 45 h 361"/>
                  <a:gd name="T100" fmla="*/ 96 w 393"/>
                  <a:gd name="T101" fmla="*/ 34 h 361"/>
                  <a:gd name="T102" fmla="*/ 136 w 393"/>
                  <a:gd name="T103" fmla="*/ 0 h 361"/>
                  <a:gd name="T104" fmla="*/ 257 w 393"/>
                  <a:gd name="T105" fmla="*/ 31 h 361"/>
                  <a:gd name="T106" fmla="*/ 287 w 393"/>
                  <a:gd name="T107" fmla="*/ 45 h 361"/>
                  <a:gd name="T108" fmla="*/ 329 w 393"/>
                  <a:gd name="T109" fmla="*/ 45 h 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3"/>
                  <a:gd name="T166" fmla="*/ 0 h 361"/>
                  <a:gd name="T167" fmla="*/ 393 w 393"/>
                  <a:gd name="T168" fmla="*/ 361 h 3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3" h="361">
                    <a:moveTo>
                      <a:pt x="176" y="63"/>
                    </a:moveTo>
                    <a:lnTo>
                      <a:pt x="190" y="72"/>
                    </a:lnTo>
                    <a:lnTo>
                      <a:pt x="209" y="64"/>
                    </a:lnTo>
                    <a:lnTo>
                      <a:pt x="241" y="76"/>
                    </a:lnTo>
                    <a:lnTo>
                      <a:pt x="241" y="78"/>
                    </a:lnTo>
                    <a:lnTo>
                      <a:pt x="274" y="116"/>
                    </a:lnTo>
                    <a:lnTo>
                      <a:pt x="288" y="148"/>
                    </a:lnTo>
                    <a:lnTo>
                      <a:pt x="300" y="166"/>
                    </a:lnTo>
                    <a:lnTo>
                      <a:pt x="291" y="177"/>
                    </a:lnTo>
                    <a:lnTo>
                      <a:pt x="291" y="185"/>
                    </a:lnTo>
                    <a:lnTo>
                      <a:pt x="303" y="190"/>
                    </a:lnTo>
                    <a:lnTo>
                      <a:pt x="304" y="190"/>
                    </a:lnTo>
                    <a:lnTo>
                      <a:pt x="306" y="190"/>
                    </a:lnTo>
                    <a:lnTo>
                      <a:pt x="308" y="190"/>
                    </a:lnTo>
                    <a:lnTo>
                      <a:pt x="310" y="190"/>
                    </a:lnTo>
                    <a:lnTo>
                      <a:pt x="311" y="190"/>
                    </a:lnTo>
                    <a:lnTo>
                      <a:pt x="313" y="190"/>
                    </a:lnTo>
                    <a:lnTo>
                      <a:pt x="314" y="190"/>
                    </a:lnTo>
                    <a:lnTo>
                      <a:pt x="316" y="190"/>
                    </a:lnTo>
                    <a:lnTo>
                      <a:pt x="318" y="190"/>
                    </a:lnTo>
                    <a:lnTo>
                      <a:pt x="320" y="190"/>
                    </a:lnTo>
                    <a:lnTo>
                      <a:pt x="322" y="190"/>
                    </a:lnTo>
                    <a:lnTo>
                      <a:pt x="323" y="190"/>
                    </a:lnTo>
                    <a:lnTo>
                      <a:pt x="324" y="190"/>
                    </a:lnTo>
                    <a:lnTo>
                      <a:pt x="326" y="190"/>
                    </a:lnTo>
                    <a:lnTo>
                      <a:pt x="328" y="190"/>
                    </a:lnTo>
                    <a:lnTo>
                      <a:pt x="329" y="190"/>
                    </a:lnTo>
                    <a:lnTo>
                      <a:pt x="331" y="190"/>
                    </a:lnTo>
                    <a:lnTo>
                      <a:pt x="333" y="190"/>
                    </a:lnTo>
                    <a:lnTo>
                      <a:pt x="334" y="190"/>
                    </a:lnTo>
                    <a:lnTo>
                      <a:pt x="336" y="190"/>
                    </a:lnTo>
                    <a:lnTo>
                      <a:pt x="338" y="190"/>
                    </a:lnTo>
                    <a:lnTo>
                      <a:pt x="340" y="190"/>
                    </a:lnTo>
                    <a:lnTo>
                      <a:pt x="342" y="190"/>
                    </a:lnTo>
                    <a:lnTo>
                      <a:pt x="344" y="190"/>
                    </a:lnTo>
                    <a:lnTo>
                      <a:pt x="346" y="189"/>
                    </a:lnTo>
                    <a:lnTo>
                      <a:pt x="348" y="189"/>
                    </a:lnTo>
                    <a:lnTo>
                      <a:pt x="350" y="187"/>
                    </a:lnTo>
                    <a:lnTo>
                      <a:pt x="351" y="187"/>
                    </a:lnTo>
                    <a:lnTo>
                      <a:pt x="353" y="186"/>
                    </a:lnTo>
                    <a:lnTo>
                      <a:pt x="354" y="186"/>
                    </a:lnTo>
                    <a:lnTo>
                      <a:pt x="356" y="185"/>
                    </a:lnTo>
                    <a:lnTo>
                      <a:pt x="357" y="185"/>
                    </a:lnTo>
                    <a:lnTo>
                      <a:pt x="358" y="185"/>
                    </a:lnTo>
                    <a:lnTo>
                      <a:pt x="359" y="184"/>
                    </a:lnTo>
                    <a:lnTo>
                      <a:pt x="361" y="183"/>
                    </a:lnTo>
                    <a:lnTo>
                      <a:pt x="362" y="183"/>
                    </a:lnTo>
                    <a:lnTo>
                      <a:pt x="363" y="181"/>
                    </a:lnTo>
                    <a:lnTo>
                      <a:pt x="376" y="184"/>
                    </a:lnTo>
                    <a:lnTo>
                      <a:pt x="382" y="189"/>
                    </a:lnTo>
                    <a:lnTo>
                      <a:pt x="389" y="202"/>
                    </a:lnTo>
                    <a:lnTo>
                      <a:pt x="392" y="225"/>
                    </a:lnTo>
                    <a:lnTo>
                      <a:pt x="373" y="263"/>
                    </a:lnTo>
                    <a:lnTo>
                      <a:pt x="331" y="302"/>
                    </a:lnTo>
                    <a:lnTo>
                      <a:pt x="272" y="315"/>
                    </a:lnTo>
                    <a:lnTo>
                      <a:pt x="209" y="360"/>
                    </a:lnTo>
                    <a:lnTo>
                      <a:pt x="172" y="316"/>
                    </a:lnTo>
                    <a:lnTo>
                      <a:pt x="154" y="329"/>
                    </a:lnTo>
                    <a:lnTo>
                      <a:pt x="154" y="331"/>
                    </a:lnTo>
                    <a:lnTo>
                      <a:pt x="148" y="317"/>
                    </a:lnTo>
                    <a:lnTo>
                      <a:pt x="117" y="263"/>
                    </a:lnTo>
                    <a:lnTo>
                      <a:pt x="97" y="250"/>
                    </a:lnTo>
                    <a:lnTo>
                      <a:pt x="87" y="235"/>
                    </a:lnTo>
                    <a:lnTo>
                      <a:pt x="83" y="197"/>
                    </a:lnTo>
                    <a:lnTo>
                      <a:pt x="70" y="176"/>
                    </a:lnTo>
                    <a:lnTo>
                      <a:pt x="54" y="165"/>
                    </a:lnTo>
                    <a:lnTo>
                      <a:pt x="8" y="88"/>
                    </a:lnTo>
                    <a:lnTo>
                      <a:pt x="0" y="88"/>
                    </a:lnTo>
                    <a:lnTo>
                      <a:pt x="2" y="60"/>
                    </a:lnTo>
                    <a:lnTo>
                      <a:pt x="22" y="63"/>
                    </a:lnTo>
                    <a:lnTo>
                      <a:pt x="32" y="49"/>
                    </a:lnTo>
                    <a:lnTo>
                      <a:pt x="42" y="48"/>
                    </a:lnTo>
                    <a:lnTo>
                      <a:pt x="54" y="34"/>
                    </a:lnTo>
                    <a:lnTo>
                      <a:pt x="36" y="15"/>
                    </a:lnTo>
                    <a:lnTo>
                      <a:pt x="72" y="0"/>
                    </a:lnTo>
                    <a:lnTo>
                      <a:pt x="99" y="8"/>
                    </a:lnTo>
                    <a:lnTo>
                      <a:pt x="138" y="31"/>
                    </a:lnTo>
                    <a:lnTo>
                      <a:pt x="153" y="40"/>
                    </a:lnTo>
                    <a:lnTo>
                      <a:pt x="155" y="53"/>
                    </a:lnTo>
                    <a:lnTo>
                      <a:pt x="176" y="6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10" name="Freeform 505"/>
              <p:cNvSpPr>
                <a:spLocks noChangeAspect="1"/>
              </p:cNvSpPr>
              <p:nvPr/>
            </p:nvSpPr>
            <p:spPr bwMode="auto">
              <a:xfrm>
                <a:off x="3356" y="2133"/>
                <a:ext cx="192" cy="103"/>
              </a:xfrm>
              <a:custGeom>
                <a:avLst/>
                <a:gdLst>
                  <a:gd name="T0" fmla="*/ 0 w 189"/>
                  <a:gd name="T1" fmla="*/ 26 h 105"/>
                  <a:gd name="T2" fmla="*/ 18 w 189"/>
                  <a:gd name="T3" fmla="*/ 14 h 105"/>
                  <a:gd name="T4" fmla="*/ 86 w 189"/>
                  <a:gd name="T5" fmla="*/ 27 h 105"/>
                  <a:gd name="T6" fmla="*/ 191 w 189"/>
                  <a:gd name="T7" fmla="*/ 13 h 105"/>
                  <a:gd name="T8" fmla="*/ 286 w 189"/>
                  <a:gd name="T9" fmla="*/ 0 h 105"/>
                  <a:gd name="T10" fmla="*/ 305 w 189"/>
                  <a:gd name="T11" fmla="*/ 24 h 105"/>
                  <a:gd name="T12" fmla="*/ 300 w 189"/>
                  <a:gd name="T13" fmla="*/ 26 h 105"/>
                  <a:gd name="T14" fmla="*/ 286 w 189"/>
                  <a:gd name="T15" fmla="*/ 26 h 105"/>
                  <a:gd name="T16" fmla="*/ 282 w 189"/>
                  <a:gd name="T17" fmla="*/ 26 h 105"/>
                  <a:gd name="T18" fmla="*/ 206 w 189"/>
                  <a:gd name="T19" fmla="*/ 31 h 105"/>
                  <a:gd name="T20" fmla="*/ 131 w 189"/>
                  <a:gd name="T21" fmla="*/ 53 h 105"/>
                  <a:gd name="T22" fmla="*/ 87 w 189"/>
                  <a:gd name="T23" fmla="*/ 53 h 105"/>
                  <a:gd name="T24" fmla="*/ 75 w 189"/>
                  <a:gd name="T25" fmla="*/ 58 h 105"/>
                  <a:gd name="T26" fmla="*/ 18 w 189"/>
                  <a:gd name="T27" fmla="*/ 60 h 105"/>
                  <a:gd name="T28" fmla="*/ 0 w 189"/>
                  <a:gd name="T29" fmla="*/ 26 h 105"/>
                  <a:gd name="T30" fmla="*/ 0 w 189"/>
                  <a:gd name="T31" fmla="*/ 26 h 105"/>
                  <a:gd name="T32" fmla="*/ 0 w 189"/>
                  <a:gd name="T33" fmla="*/ 26 h 105"/>
                  <a:gd name="T34" fmla="*/ 0 w 189"/>
                  <a:gd name="T35" fmla="*/ 26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05"/>
                  <a:gd name="T56" fmla="*/ 189 w 189"/>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05">
                    <a:moveTo>
                      <a:pt x="0" y="27"/>
                    </a:moveTo>
                    <a:lnTo>
                      <a:pt x="18" y="14"/>
                    </a:lnTo>
                    <a:lnTo>
                      <a:pt x="55" y="58"/>
                    </a:lnTo>
                    <a:lnTo>
                      <a:pt x="118" y="13"/>
                    </a:lnTo>
                    <a:lnTo>
                      <a:pt x="177" y="0"/>
                    </a:lnTo>
                    <a:lnTo>
                      <a:pt x="188" y="24"/>
                    </a:lnTo>
                    <a:lnTo>
                      <a:pt x="185" y="26"/>
                    </a:lnTo>
                    <a:lnTo>
                      <a:pt x="177" y="30"/>
                    </a:lnTo>
                    <a:lnTo>
                      <a:pt x="174" y="45"/>
                    </a:lnTo>
                    <a:lnTo>
                      <a:pt x="128" y="62"/>
                    </a:lnTo>
                    <a:lnTo>
                      <a:pt x="82" y="91"/>
                    </a:lnTo>
                    <a:lnTo>
                      <a:pt x="56" y="91"/>
                    </a:lnTo>
                    <a:lnTo>
                      <a:pt x="44" y="101"/>
                    </a:lnTo>
                    <a:lnTo>
                      <a:pt x="18" y="104"/>
                    </a:lnTo>
                    <a:lnTo>
                      <a:pt x="0" y="29"/>
                    </a:lnTo>
                    <a:lnTo>
                      <a:pt x="0" y="2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sp>
          <p:nvSpPr>
            <p:cNvPr id="495" name="Freeform 506"/>
            <p:cNvSpPr>
              <a:spLocks noChangeAspect="1"/>
            </p:cNvSpPr>
            <p:nvPr/>
          </p:nvSpPr>
          <p:spPr bwMode="auto">
            <a:xfrm>
              <a:off x="3343" y="1679"/>
              <a:ext cx="374" cy="301"/>
            </a:xfrm>
            <a:custGeom>
              <a:avLst/>
              <a:gdLst>
                <a:gd name="T0" fmla="*/ 436 w 368"/>
                <a:gd name="T1" fmla="*/ 217 h 304"/>
                <a:gd name="T2" fmla="*/ 415 w 368"/>
                <a:gd name="T3" fmla="*/ 199 h 304"/>
                <a:gd name="T4" fmla="*/ 360 w 368"/>
                <a:gd name="T5" fmla="*/ 207 h 304"/>
                <a:gd name="T6" fmla="*/ 331 w 368"/>
                <a:gd name="T7" fmla="*/ 206 h 304"/>
                <a:gd name="T8" fmla="*/ 261 w 368"/>
                <a:gd name="T9" fmla="*/ 187 h 304"/>
                <a:gd name="T10" fmla="*/ 214 w 368"/>
                <a:gd name="T11" fmla="*/ 148 h 304"/>
                <a:gd name="T12" fmla="*/ 175 w 368"/>
                <a:gd name="T13" fmla="*/ 142 h 304"/>
                <a:gd name="T14" fmla="*/ 169 w 368"/>
                <a:gd name="T15" fmla="*/ 146 h 304"/>
                <a:gd name="T16" fmla="*/ 136 w 368"/>
                <a:gd name="T17" fmla="*/ 136 h 304"/>
                <a:gd name="T18" fmla="*/ 116 w 368"/>
                <a:gd name="T19" fmla="*/ 122 h 304"/>
                <a:gd name="T20" fmla="*/ 80 w 368"/>
                <a:gd name="T21" fmla="*/ 108 h 304"/>
                <a:gd name="T22" fmla="*/ 66 w 368"/>
                <a:gd name="T23" fmla="*/ 89 h 304"/>
                <a:gd name="T24" fmla="*/ 78 w 368"/>
                <a:gd name="T25" fmla="*/ 63 h 304"/>
                <a:gd name="T26" fmla="*/ 18 w 368"/>
                <a:gd name="T27" fmla="*/ 50 h 304"/>
                <a:gd name="T28" fmla="*/ 0 w 368"/>
                <a:gd name="T29" fmla="*/ 9 h 304"/>
                <a:gd name="T30" fmla="*/ 7 w 368"/>
                <a:gd name="T31" fmla="*/ 0 h 304"/>
                <a:gd name="T32" fmla="*/ 7 w 368"/>
                <a:gd name="T33" fmla="*/ 0 h 304"/>
                <a:gd name="T34" fmla="*/ 24 w 368"/>
                <a:gd name="T35" fmla="*/ 18 h 304"/>
                <a:gd name="T36" fmla="*/ 65 w 368"/>
                <a:gd name="T37" fmla="*/ 19 h 304"/>
                <a:gd name="T38" fmla="*/ 73 w 368"/>
                <a:gd name="T39" fmla="*/ 19 h 304"/>
                <a:gd name="T40" fmla="*/ 77 w 368"/>
                <a:gd name="T41" fmla="*/ 19 h 304"/>
                <a:gd name="T42" fmla="*/ 98 w 368"/>
                <a:gd name="T43" fmla="*/ 3 h 304"/>
                <a:gd name="T44" fmla="*/ 108 w 368"/>
                <a:gd name="T45" fmla="*/ 4 h 304"/>
                <a:gd name="T46" fmla="*/ 108 w 368"/>
                <a:gd name="T47" fmla="*/ 19 h 304"/>
                <a:gd name="T48" fmla="*/ 136 w 368"/>
                <a:gd name="T49" fmla="*/ 28 h 304"/>
                <a:gd name="T50" fmla="*/ 136 w 368"/>
                <a:gd name="T51" fmla="*/ 28 h 304"/>
                <a:gd name="T52" fmla="*/ 148 w 368"/>
                <a:gd name="T53" fmla="*/ 47 h 304"/>
                <a:gd name="T54" fmla="*/ 221 w 368"/>
                <a:gd name="T55" fmla="*/ 50 h 304"/>
                <a:gd name="T56" fmla="*/ 287 w 368"/>
                <a:gd name="T57" fmla="*/ 50 h 304"/>
                <a:gd name="T58" fmla="*/ 287 w 368"/>
                <a:gd name="T59" fmla="*/ 49 h 304"/>
                <a:gd name="T60" fmla="*/ 287 w 368"/>
                <a:gd name="T61" fmla="*/ 49 h 304"/>
                <a:gd name="T62" fmla="*/ 326 w 368"/>
                <a:gd name="T63" fmla="*/ 35 h 304"/>
                <a:gd name="T64" fmla="*/ 372 w 368"/>
                <a:gd name="T65" fmla="*/ 31 h 304"/>
                <a:gd name="T66" fmla="*/ 500 w 368"/>
                <a:gd name="T67" fmla="*/ 50 h 304"/>
                <a:gd name="T68" fmla="*/ 504 w 368"/>
                <a:gd name="T69" fmla="*/ 52 h 304"/>
                <a:gd name="T70" fmla="*/ 504 w 368"/>
                <a:gd name="T71" fmla="*/ 52 h 304"/>
                <a:gd name="T72" fmla="*/ 504 w 368"/>
                <a:gd name="T73" fmla="*/ 71 h 304"/>
                <a:gd name="T74" fmla="*/ 492 w 368"/>
                <a:gd name="T75" fmla="*/ 88 h 304"/>
                <a:gd name="T76" fmla="*/ 492 w 368"/>
                <a:gd name="T77" fmla="*/ 90 h 304"/>
                <a:gd name="T78" fmla="*/ 510 w 368"/>
                <a:gd name="T79" fmla="*/ 128 h 304"/>
                <a:gd name="T80" fmla="*/ 536 w 368"/>
                <a:gd name="T81" fmla="*/ 132 h 304"/>
                <a:gd name="T82" fmla="*/ 542 w 368"/>
                <a:gd name="T83" fmla="*/ 137 h 304"/>
                <a:gd name="T84" fmla="*/ 526 w 368"/>
                <a:gd name="T85" fmla="*/ 148 h 304"/>
                <a:gd name="T86" fmla="*/ 560 w 368"/>
                <a:gd name="T87" fmla="*/ 173 h 304"/>
                <a:gd name="T88" fmla="*/ 582 w 368"/>
                <a:gd name="T89" fmla="*/ 178 h 304"/>
                <a:gd name="T90" fmla="*/ 605 w 368"/>
                <a:gd name="T91" fmla="*/ 197 h 304"/>
                <a:gd name="T92" fmla="*/ 601 w 368"/>
                <a:gd name="T93" fmla="*/ 203 h 304"/>
                <a:gd name="T94" fmla="*/ 569 w 368"/>
                <a:gd name="T95" fmla="*/ 213 h 304"/>
                <a:gd name="T96" fmla="*/ 567 w 368"/>
                <a:gd name="T97" fmla="*/ 224 h 304"/>
                <a:gd name="T98" fmla="*/ 436 w 368"/>
                <a:gd name="T99" fmla="*/ 217 h 304"/>
                <a:gd name="T100" fmla="*/ 436 w 368"/>
                <a:gd name="T101" fmla="*/ 217 h 304"/>
                <a:gd name="T102" fmla="*/ 436 w 368"/>
                <a:gd name="T103" fmla="*/ 217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8"/>
                <a:gd name="T157" fmla="*/ 0 h 304"/>
                <a:gd name="T158" fmla="*/ 368 w 368"/>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8" h="304">
                  <a:moveTo>
                    <a:pt x="264" y="293"/>
                  </a:moveTo>
                  <a:lnTo>
                    <a:pt x="252" y="266"/>
                  </a:lnTo>
                  <a:lnTo>
                    <a:pt x="217" y="278"/>
                  </a:lnTo>
                  <a:lnTo>
                    <a:pt x="201" y="276"/>
                  </a:lnTo>
                  <a:lnTo>
                    <a:pt x="157" y="249"/>
                  </a:lnTo>
                  <a:lnTo>
                    <a:pt x="132" y="207"/>
                  </a:lnTo>
                  <a:lnTo>
                    <a:pt x="106" y="194"/>
                  </a:lnTo>
                  <a:lnTo>
                    <a:pt x="102" y="203"/>
                  </a:lnTo>
                  <a:lnTo>
                    <a:pt x="83" y="182"/>
                  </a:lnTo>
                  <a:lnTo>
                    <a:pt x="73" y="154"/>
                  </a:lnTo>
                  <a:lnTo>
                    <a:pt x="49" y="139"/>
                  </a:lnTo>
                  <a:lnTo>
                    <a:pt x="35" y="120"/>
                  </a:lnTo>
                  <a:lnTo>
                    <a:pt x="47" y="94"/>
                  </a:lnTo>
                  <a:lnTo>
                    <a:pt x="18" y="53"/>
                  </a:lnTo>
                  <a:lnTo>
                    <a:pt x="0" y="9"/>
                  </a:lnTo>
                  <a:lnTo>
                    <a:pt x="7" y="0"/>
                  </a:lnTo>
                  <a:lnTo>
                    <a:pt x="24" y="18"/>
                  </a:lnTo>
                  <a:lnTo>
                    <a:pt x="34" y="19"/>
                  </a:lnTo>
                  <a:lnTo>
                    <a:pt x="42" y="19"/>
                  </a:lnTo>
                  <a:lnTo>
                    <a:pt x="46" y="19"/>
                  </a:lnTo>
                  <a:lnTo>
                    <a:pt x="64" y="3"/>
                  </a:lnTo>
                  <a:lnTo>
                    <a:pt x="69" y="4"/>
                  </a:lnTo>
                  <a:lnTo>
                    <a:pt x="69" y="19"/>
                  </a:lnTo>
                  <a:lnTo>
                    <a:pt x="83" y="28"/>
                  </a:lnTo>
                  <a:lnTo>
                    <a:pt x="89" y="47"/>
                  </a:lnTo>
                  <a:lnTo>
                    <a:pt x="136" y="68"/>
                  </a:lnTo>
                  <a:lnTo>
                    <a:pt x="175" y="62"/>
                  </a:lnTo>
                  <a:lnTo>
                    <a:pt x="175" y="49"/>
                  </a:lnTo>
                  <a:lnTo>
                    <a:pt x="198" y="35"/>
                  </a:lnTo>
                  <a:lnTo>
                    <a:pt x="225" y="31"/>
                  </a:lnTo>
                  <a:lnTo>
                    <a:pt x="303" y="72"/>
                  </a:lnTo>
                  <a:lnTo>
                    <a:pt x="306" y="83"/>
                  </a:lnTo>
                  <a:lnTo>
                    <a:pt x="306" y="102"/>
                  </a:lnTo>
                  <a:lnTo>
                    <a:pt x="298" y="119"/>
                  </a:lnTo>
                  <a:lnTo>
                    <a:pt x="298" y="121"/>
                  </a:lnTo>
                  <a:lnTo>
                    <a:pt x="309" y="167"/>
                  </a:lnTo>
                  <a:lnTo>
                    <a:pt x="325" y="174"/>
                  </a:lnTo>
                  <a:lnTo>
                    <a:pt x="328" y="184"/>
                  </a:lnTo>
                  <a:lnTo>
                    <a:pt x="319" y="207"/>
                  </a:lnTo>
                  <a:lnTo>
                    <a:pt x="338" y="235"/>
                  </a:lnTo>
                  <a:lnTo>
                    <a:pt x="353" y="240"/>
                  </a:lnTo>
                  <a:lnTo>
                    <a:pt x="367" y="263"/>
                  </a:lnTo>
                  <a:lnTo>
                    <a:pt x="365" y="271"/>
                  </a:lnTo>
                  <a:lnTo>
                    <a:pt x="344" y="286"/>
                  </a:lnTo>
                  <a:lnTo>
                    <a:pt x="343" y="303"/>
                  </a:lnTo>
                  <a:lnTo>
                    <a:pt x="264" y="29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nvGrpSpPr>
          <p:cNvPr id="511" name="Group 507"/>
          <p:cNvGrpSpPr>
            <a:grpSpLocks/>
          </p:cNvGrpSpPr>
          <p:nvPr/>
        </p:nvGrpSpPr>
        <p:grpSpPr bwMode="auto">
          <a:xfrm>
            <a:off x="4683125" y="1566863"/>
            <a:ext cx="3911600" cy="1338262"/>
            <a:chOff x="2907" y="926"/>
            <a:chExt cx="2463" cy="843"/>
          </a:xfrm>
        </p:grpSpPr>
        <p:sp>
          <p:nvSpPr>
            <p:cNvPr id="512" name="Freeform 508"/>
            <p:cNvSpPr>
              <a:spLocks noChangeAspect="1"/>
            </p:cNvSpPr>
            <p:nvPr/>
          </p:nvSpPr>
          <p:spPr bwMode="auto">
            <a:xfrm>
              <a:off x="3366" y="1527"/>
              <a:ext cx="164" cy="222"/>
            </a:xfrm>
            <a:custGeom>
              <a:avLst/>
              <a:gdLst>
                <a:gd name="T0" fmla="*/ 156 w 160"/>
                <a:gd name="T1" fmla="*/ 1 h 221"/>
                <a:gd name="T2" fmla="*/ 189 w 160"/>
                <a:gd name="T3" fmla="*/ 6 h 221"/>
                <a:gd name="T4" fmla="*/ 246 w 160"/>
                <a:gd name="T5" fmla="*/ 12 h 221"/>
                <a:gd name="T6" fmla="*/ 252 w 160"/>
                <a:gd name="T7" fmla="*/ 33 h 221"/>
                <a:gd name="T8" fmla="*/ 181 w 160"/>
                <a:gd name="T9" fmla="*/ 40 h 221"/>
                <a:gd name="T10" fmla="*/ 168 w 160"/>
                <a:gd name="T11" fmla="*/ 51 h 221"/>
                <a:gd name="T12" fmla="*/ 145 w 160"/>
                <a:gd name="T13" fmla="*/ 58 h 221"/>
                <a:gd name="T14" fmla="*/ 156 w 160"/>
                <a:gd name="T15" fmla="*/ 67 h 221"/>
                <a:gd name="T16" fmla="*/ 204 w 160"/>
                <a:gd name="T17" fmla="*/ 88 h 221"/>
                <a:gd name="T18" fmla="*/ 236 w 160"/>
                <a:gd name="T19" fmla="*/ 94 h 221"/>
                <a:gd name="T20" fmla="*/ 258 w 160"/>
                <a:gd name="T21" fmla="*/ 154 h 221"/>
                <a:gd name="T22" fmla="*/ 260 w 160"/>
                <a:gd name="T23" fmla="*/ 142 h 221"/>
                <a:gd name="T24" fmla="*/ 313 w 160"/>
                <a:gd name="T25" fmla="*/ 154 h 221"/>
                <a:gd name="T26" fmla="*/ 299 w 160"/>
                <a:gd name="T27" fmla="*/ 166 h 221"/>
                <a:gd name="T28" fmla="*/ 254 w 160"/>
                <a:gd name="T29" fmla="*/ 173 h 221"/>
                <a:gd name="T30" fmla="*/ 321 w 160"/>
                <a:gd name="T31" fmla="*/ 191 h 221"/>
                <a:gd name="T32" fmla="*/ 299 w 160"/>
                <a:gd name="T33" fmla="*/ 182 h 221"/>
                <a:gd name="T34" fmla="*/ 295 w 160"/>
                <a:gd name="T35" fmla="*/ 202 h 221"/>
                <a:gd name="T36" fmla="*/ 321 w 160"/>
                <a:gd name="T37" fmla="*/ 208 h 221"/>
                <a:gd name="T38" fmla="*/ 324 w 160"/>
                <a:gd name="T39" fmla="*/ 221 h 221"/>
                <a:gd name="T40" fmla="*/ 332 w 160"/>
                <a:gd name="T41" fmla="*/ 232 h 221"/>
                <a:gd name="T42" fmla="*/ 330 w 160"/>
                <a:gd name="T43" fmla="*/ 244 h 221"/>
                <a:gd name="T44" fmla="*/ 299 w 160"/>
                <a:gd name="T45" fmla="*/ 247 h 221"/>
                <a:gd name="T46" fmla="*/ 252 w 160"/>
                <a:gd name="T47" fmla="*/ 247 h 221"/>
                <a:gd name="T48" fmla="*/ 196 w 160"/>
                <a:gd name="T49" fmla="*/ 241 h 221"/>
                <a:gd name="T50" fmla="*/ 138 w 160"/>
                <a:gd name="T51" fmla="*/ 224 h 221"/>
                <a:gd name="T52" fmla="*/ 119 w 160"/>
                <a:gd name="T53" fmla="*/ 208 h 221"/>
                <a:gd name="T54" fmla="*/ 134 w 160"/>
                <a:gd name="T55" fmla="*/ 199 h 221"/>
                <a:gd name="T56" fmla="*/ 145 w 160"/>
                <a:gd name="T57" fmla="*/ 173 h 221"/>
                <a:gd name="T58" fmla="*/ 134 w 160"/>
                <a:gd name="T59" fmla="*/ 161 h 221"/>
                <a:gd name="T60" fmla="*/ 89 w 160"/>
                <a:gd name="T61" fmla="*/ 146 h 221"/>
                <a:gd name="T62" fmla="*/ 57 w 160"/>
                <a:gd name="T63" fmla="*/ 99 h 221"/>
                <a:gd name="T64" fmla="*/ 51 w 160"/>
                <a:gd name="T65" fmla="*/ 81 h 221"/>
                <a:gd name="T66" fmla="*/ 5 w 160"/>
                <a:gd name="T67" fmla="*/ 55 h 221"/>
                <a:gd name="T68" fmla="*/ 7 w 160"/>
                <a:gd name="T69" fmla="*/ 40 h 221"/>
                <a:gd name="T70" fmla="*/ 17 w 160"/>
                <a:gd name="T71" fmla="*/ 28 h 221"/>
                <a:gd name="T72" fmla="*/ 71 w 160"/>
                <a:gd name="T73" fmla="*/ 27 h 221"/>
                <a:gd name="T74" fmla="*/ 89 w 160"/>
                <a:gd name="T75" fmla="*/ 6 h 221"/>
                <a:gd name="T76" fmla="*/ 156 w 160"/>
                <a:gd name="T77" fmla="*/ 1 h 2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0"/>
                <a:gd name="T118" fmla="*/ 0 h 221"/>
                <a:gd name="T119" fmla="*/ 160 w 160"/>
                <a:gd name="T120" fmla="*/ 221 h 2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0" h="221">
                  <a:moveTo>
                    <a:pt x="73" y="1"/>
                  </a:moveTo>
                  <a:cubicBezTo>
                    <a:pt x="81" y="0"/>
                    <a:pt x="80" y="6"/>
                    <a:pt x="89" y="6"/>
                  </a:cubicBezTo>
                  <a:cubicBezTo>
                    <a:pt x="98" y="8"/>
                    <a:pt x="112" y="4"/>
                    <a:pt x="115" y="12"/>
                  </a:cubicBezTo>
                  <a:cubicBezTo>
                    <a:pt x="124" y="34"/>
                    <a:pt x="108" y="33"/>
                    <a:pt x="118" y="33"/>
                  </a:cubicBezTo>
                  <a:cubicBezTo>
                    <a:pt x="150" y="65"/>
                    <a:pt x="105" y="51"/>
                    <a:pt x="86" y="40"/>
                  </a:cubicBezTo>
                  <a:cubicBezTo>
                    <a:pt x="80" y="43"/>
                    <a:pt x="80" y="45"/>
                    <a:pt x="79" y="51"/>
                  </a:cubicBezTo>
                  <a:cubicBezTo>
                    <a:pt x="87" y="67"/>
                    <a:pt x="86" y="62"/>
                    <a:pt x="68" y="58"/>
                  </a:cubicBezTo>
                  <a:cubicBezTo>
                    <a:pt x="59" y="63"/>
                    <a:pt x="66" y="66"/>
                    <a:pt x="73" y="67"/>
                  </a:cubicBezTo>
                  <a:cubicBezTo>
                    <a:pt x="81" y="73"/>
                    <a:pt x="86" y="82"/>
                    <a:pt x="95" y="88"/>
                  </a:cubicBezTo>
                  <a:cubicBezTo>
                    <a:pt x="100" y="96"/>
                    <a:pt x="101" y="97"/>
                    <a:pt x="110" y="94"/>
                  </a:cubicBezTo>
                  <a:cubicBezTo>
                    <a:pt x="111" y="104"/>
                    <a:pt x="112" y="118"/>
                    <a:pt x="121" y="123"/>
                  </a:cubicBezTo>
                  <a:cubicBezTo>
                    <a:pt x="121" y="119"/>
                    <a:pt x="119" y="114"/>
                    <a:pt x="122" y="111"/>
                  </a:cubicBezTo>
                  <a:cubicBezTo>
                    <a:pt x="128" y="105"/>
                    <a:pt x="140" y="120"/>
                    <a:pt x="145" y="123"/>
                  </a:cubicBezTo>
                  <a:cubicBezTo>
                    <a:pt x="153" y="134"/>
                    <a:pt x="150" y="131"/>
                    <a:pt x="139" y="135"/>
                  </a:cubicBezTo>
                  <a:cubicBezTo>
                    <a:pt x="122" y="133"/>
                    <a:pt x="125" y="130"/>
                    <a:pt x="119" y="142"/>
                  </a:cubicBezTo>
                  <a:cubicBezTo>
                    <a:pt x="122" y="154"/>
                    <a:pt x="131" y="147"/>
                    <a:pt x="149" y="160"/>
                  </a:cubicBezTo>
                  <a:cubicBezTo>
                    <a:pt x="152" y="164"/>
                    <a:pt x="141" y="149"/>
                    <a:pt x="139" y="151"/>
                  </a:cubicBezTo>
                  <a:cubicBezTo>
                    <a:pt x="137" y="153"/>
                    <a:pt x="135" y="167"/>
                    <a:pt x="137" y="171"/>
                  </a:cubicBezTo>
                  <a:cubicBezTo>
                    <a:pt x="160" y="167"/>
                    <a:pt x="141" y="160"/>
                    <a:pt x="149" y="177"/>
                  </a:cubicBezTo>
                  <a:cubicBezTo>
                    <a:pt x="149" y="175"/>
                    <a:pt x="152" y="186"/>
                    <a:pt x="151" y="190"/>
                  </a:cubicBezTo>
                  <a:cubicBezTo>
                    <a:pt x="150" y="192"/>
                    <a:pt x="156" y="202"/>
                    <a:pt x="155" y="201"/>
                  </a:cubicBezTo>
                  <a:cubicBezTo>
                    <a:pt x="153" y="200"/>
                    <a:pt x="155" y="215"/>
                    <a:pt x="154" y="213"/>
                  </a:cubicBezTo>
                  <a:cubicBezTo>
                    <a:pt x="153" y="212"/>
                    <a:pt x="141" y="217"/>
                    <a:pt x="139" y="216"/>
                  </a:cubicBezTo>
                  <a:cubicBezTo>
                    <a:pt x="134" y="220"/>
                    <a:pt x="124" y="215"/>
                    <a:pt x="118" y="216"/>
                  </a:cubicBezTo>
                  <a:cubicBezTo>
                    <a:pt x="108" y="221"/>
                    <a:pt x="103" y="211"/>
                    <a:pt x="92" y="210"/>
                  </a:cubicBezTo>
                  <a:cubicBezTo>
                    <a:pt x="82" y="205"/>
                    <a:pt x="73" y="199"/>
                    <a:pt x="64" y="193"/>
                  </a:cubicBezTo>
                  <a:cubicBezTo>
                    <a:pt x="62" y="186"/>
                    <a:pt x="62" y="182"/>
                    <a:pt x="56" y="177"/>
                  </a:cubicBezTo>
                  <a:cubicBezTo>
                    <a:pt x="55" y="171"/>
                    <a:pt x="52" y="165"/>
                    <a:pt x="61" y="168"/>
                  </a:cubicBezTo>
                  <a:cubicBezTo>
                    <a:pt x="77" y="160"/>
                    <a:pt x="56" y="150"/>
                    <a:pt x="68" y="142"/>
                  </a:cubicBezTo>
                  <a:cubicBezTo>
                    <a:pt x="78" y="129"/>
                    <a:pt x="70" y="132"/>
                    <a:pt x="61" y="130"/>
                  </a:cubicBezTo>
                  <a:cubicBezTo>
                    <a:pt x="55" y="125"/>
                    <a:pt x="50" y="119"/>
                    <a:pt x="44" y="115"/>
                  </a:cubicBezTo>
                  <a:cubicBezTo>
                    <a:pt x="39" y="108"/>
                    <a:pt x="33" y="103"/>
                    <a:pt x="26" y="99"/>
                  </a:cubicBezTo>
                  <a:cubicBezTo>
                    <a:pt x="23" y="83"/>
                    <a:pt x="26" y="89"/>
                    <a:pt x="20" y="81"/>
                  </a:cubicBezTo>
                  <a:cubicBezTo>
                    <a:pt x="18" y="70"/>
                    <a:pt x="15" y="61"/>
                    <a:pt x="5" y="55"/>
                  </a:cubicBezTo>
                  <a:cubicBezTo>
                    <a:pt x="0" y="49"/>
                    <a:pt x="3" y="46"/>
                    <a:pt x="7" y="40"/>
                  </a:cubicBezTo>
                  <a:cubicBezTo>
                    <a:pt x="8" y="32"/>
                    <a:pt x="11" y="32"/>
                    <a:pt x="17" y="28"/>
                  </a:cubicBezTo>
                  <a:cubicBezTo>
                    <a:pt x="26" y="33"/>
                    <a:pt x="27" y="33"/>
                    <a:pt x="35" y="27"/>
                  </a:cubicBezTo>
                  <a:cubicBezTo>
                    <a:pt x="39" y="16"/>
                    <a:pt x="29" y="7"/>
                    <a:pt x="44" y="6"/>
                  </a:cubicBezTo>
                  <a:cubicBezTo>
                    <a:pt x="54" y="1"/>
                    <a:pt x="62" y="3"/>
                    <a:pt x="73" y="1"/>
                  </a:cubicBezTo>
                  <a:close/>
                </a:path>
              </a:pathLst>
            </a:custGeom>
            <a:noFill/>
            <a:ln w="31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3" name="Freeform 509"/>
            <p:cNvSpPr>
              <a:spLocks noChangeAspect="1"/>
            </p:cNvSpPr>
            <p:nvPr/>
          </p:nvSpPr>
          <p:spPr bwMode="auto">
            <a:xfrm>
              <a:off x="3522" y="1563"/>
              <a:ext cx="313" cy="175"/>
            </a:xfrm>
            <a:custGeom>
              <a:avLst/>
              <a:gdLst>
                <a:gd name="T0" fmla="*/ 316 w 309"/>
                <a:gd name="T1" fmla="*/ 119 h 177"/>
                <a:gd name="T2" fmla="*/ 344 w 309"/>
                <a:gd name="T3" fmla="*/ 123 h 177"/>
                <a:gd name="T4" fmla="*/ 353 w 309"/>
                <a:gd name="T5" fmla="*/ 111 h 177"/>
                <a:gd name="T6" fmla="*/ 343 w 309"/>
                <a:gd name="T7" fmla="*/ 103 h 177"/>
                <a:gd name="T8" fmla="*/ 323 w 309"/>
                <a:gd name="T9" fmla="*/ 98 h 177"/>
                <a:gd name="T10" fmla="*/ 325 w 309"/>
                <a:gd name="T11" fmla="*/ 91 h 177"/>
                <a:gd name="T12" fmla="*/ 348 w 309"/>
                <a:gd name="T13" fmla="*/ 91 h 177"/>
                <a:gd name="T14" fmla="*/ 351 w 309"/>
                <a:gd name="T15" fmla="*/ 83 h 177"/>
                <a:gd name="T16" fmla="*/ 364 w 309"/>
                <a:gd name="T17" fmla="*/ 79 h 177"/>
                <a:gd name="T18" fmla="*/ 363 w 309"/>
                <a:gd name="T19" fmla="*/ 70 h 177"/>
                <a:gd name="T20" fmla="*/ 389 w 309"/>
                <a:gd name="T21" fmla="*/ 61 h 177"/>
                <a:gd name="T22" fmla="*/ 401 w 309"/>
                <a:gd name="T23" fmla="*/ 79 h 177"/>
                <a:gd name="T24" fmla="*/ 410 w 309"/>
                <a:gd name="T25" fmla="*/ 79 h 177"/>
                <a:gd name="T26" fmla="*/ 431 w 309"/>
                <a:gd name="T27" fmla="*/ 79 h 177"/>
                <a:gd name="T28" fmla="*/ 458 w 309"/>
                <a:gd name="T29" fmla="*/ 65 h 177"/>
                <a:gd name="T30" fmla="*/ 415 w 309"/>
                <a:gd name="T31" fmla="*/ 53 h 177"/>
                <a:gd name="T32" fmla="*/ 414 w 309"/>
                <a:gd name="T33" fmla="*/ 61 h 177"/>
                <a:gd name="T34" fmla="*/ 379 w 309"/>
                <a:gd name="T35" fmla="*/ 53 h 177"/>
                <a:gd name="T36" fmla="*/ 401 w 309"/>
                <a:gd name="T37" fmla="*/ 44 h 177"/>
                <a:gd name="T38" fmla="*/ 388 w 309"/>
                <a:gd name="T39" fmla="*/ 44 h 177"/>
                <a:gd name="T40" fmla="*/ 386 w 309"/>
                <a:gd name="T41" fmla="*/ 44 h 177"/>
                <a:gd name="T42" fmla="*/ 344 w 309"/>
                <a:gd name="T43" fmla="*/ 61 h 177"/>
                <a:gd name="T44" fmla="*/ 301 w 309"/>
                <a:gd name="T45" fmla="*/ 58 h 177"/>
                <a:gd name="T46" fmla="*/ 292 w 309"/>
                <a:gd name="T47" fmla="*/ 45 h 177"/>
                <a:gd name="T48" fmla="*/ 270 w 309"/>
                <a:gd name="T49" fmla="*/ 45 h 177"/>
                <a:gd name="T50" fmla="*/ 267 w 309"/>
                <a:gd name="T51" fmla="*/ 44 h 177"/>
                <a:gd name="T52" fmla="*/ 231 w 309"/>
                <a:gd name="T53" fmla="*/ 38 h 177"/>
                <a:gd name="T54" fmla="*/ 162 w 309"/>
                <a:gd name="T55" fmla="*/ 42 h 177"/>
                <a:gd name="T56" fmla="*/ 72 w 309"/>
                <a:gd name="T57" fmla="*/ 0 h 177"/>
                <a:gd name="T58" fmla="*/ 0 w 309"/>
                <a:gd name="T59" fmla="*/ 11 h 177"/>
                <a:gd name="T60" fmla="*/ 18 w 309"/>
                <a:gd name="T61" fmla="*/ 57 h 177"/>
                <a:gd name="T62" fmla="*/ 33 w 309"/>
                <a:gd name="T63" fmla="*/ 58 h 177"/>
                <a:gd name="T64" fmla="*/ 32 w 309"/>
                <a:gd name="T65" fmla="*/ 45 h 177"/>
                <a:gd name="T66" fmla="*/ 77 w 309"/>
                <a:gd name="T67" fmla="*/ 44 h 177"/>
                <a:gd name="T68" fmla="*/ 80 w 309"/>
                <a:gd name="T69" fmla="*/ 44 h 177"/>
                <a:gd name="T70" fmla="*/ 85 w 309"/>
                <a:gd name="T71" fmla="*/ 44 h 177"/>
                <a:gd name="T72" fmla="*/ 111 w 309"/>
                <a:gd name="T73" fmla="*/ 44 h 177"/>
                <a:gd name="T74" fmla="*/ 118 w 309"/>
                <a:gd name="T75" fmla="*/ 55 h 177"/>
                <a:gd name="T76" fmla="*/ 179 w 309"/>
                <a:gd name="T77" fmla="*/ 61 h 177"/>
                <a:gd name="T78" fmla="*/ 198 w 309"/>
                <a:gd name="T79" fmla="*/ 87 h 177"/>
                <a:gd name="T80" fmla="*/ 285 w 309"/>
                <a:gd name="T81" fmla="*/ 110 h 177"/>
                <a:gd name="T82" fmla="*/ 312 w 309"/>
                <a:gd name="T83" fmla="*/ 112 h 177"/>
                <a:gd name="T84" fmla="*/ 316 w 309"/>
                <a:gd name="T85" fmla="*/ 119 h 177"/>
                <a:gd name="T86" fmla="*/ 316 w 309"/>
                <a:gd name="T87" fmla="*/ 119 h 177"/>
                <a:gd name="T88" fmla="*/ 316 w 309"/>
                <a:gd name="T89" fmla="*/ 119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77"/>
                <a:gd name="T137" fmla="*/ 309 w 309"/>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77">
                  <a:moveTo>
                    <a:pt x="212" y="169"/>
                  </a:moveTo>
                  <a:lnTo>
                    <a:pt x="233" y="176"/>
                  </a:lnTo>
                  <a:lnTo>
                    <a:pt x="239" y="153"/>
                  </a:lnTo>
                  <a:lnTo>
                    <a:pt x="232" y="136"/>
                  </a:lnTo>
                  <a:lnTo>
                    <a:pt x="217" y="129"/>
                  </a:lnTo>
                  <a:lnTo>
                    <a:pt x="219" y="122"/>
                  </a:lnTo>
                  <a:lnTo>
                    <a:pt x="236" y="122"/>
                  </a:lnTo>
                  <a:lnTo>
                    <a:pt x="238" y="114"/>
                  </a:lnTo>
                  <a:lnTo>
                    <a:pt x="246" y="110"/>
                  </a:lnTo>
                  <a:lnTo>
                    <a:pt x="245" y="101"/>
                  </a:lnTo>
                  <a:lnTo>
                    <a:pt x="261" y="92"/>
                  </a:lnTo>
                  <a:lnTo>
                    <a:pt x="268" y="110"/>
                  </a:lnTo>
                  <a:lnTo>
                    <a:pt x="274" y="110"/>
                  </a:lnTo>
                  <a:lnTo>
                    <a:pt x="290" y="110"/>
                  </a:lnTo>
                  <a:lnTo>
                    <a:pt x="308" y="96"/>
                  </a:lnTo>
                  <a:lnTo>
                    <a:pt x="278" y="84"/>
                  </a:lnTo>
                  <a:lnTo>
                    <a:pt x="277" y="92"/>
                  </a:lnTo>
                  <a:lnTo>
                    <a:pt x="255" y="84"/>
                  </a:lnTo>
                  <a:lnTo>
                    <a:pt x="268" y="70"/>
                  </a:lnTo>
                  <a:lnTo>
                    <a:pt x="260" y="66"/>
                  </a:lnTo>
                  <a:lnTo>
                    <a:pt x="259" y="72"/>
                  </a:lnTo>
                  <a:lnTo>
                    <a:pt x="233" y="92"/>
                  </a:lnTo>
                  <a:lnTo>
                    <a:pt x="201" y="89"/>
                  </a:lnTo>
                  <a:lnTo>
                    <a:pt x="194" y="76"/>
                  </a:lnTo>
                  <a:lnTo>
                    <a:pt x="183" y="76"/>
                  </a:lnTo>
                  <a:lnTo>
                    <a:pt x="181" y="54"/>
                  </a:lnTo>
                  <a:lnTo>
                    <a:pt x="157" y="38"/>
                  </a:lnTo>
                  <a:lnTo>
                    <a:pt x="108" y="42"/>
                  </a:lnTo>
                  <a:lnTo>
                    <a:pt x="41" y="0"/>
                  </a:lnTo>
                  <a:lnTo>
                    <a:pt x="0" y="11"/>
                  </a:lnTo>
                  <a:lnTo>
                    <a:pt x="18" y="88"/>
                  </a:lnTo>
                  <a:lnTo>
                    <a:pt x="33" y="89"/>
                  </a:lnTo>
                  <a:lnTo>
                    <a:pt x="32" y="76"/>
                  </a:lnTo>
                  <a:lnTo>
                    <a:pt x="46" y="64"/>
                  </a:lnTo>
                  <a:lnTo>
                    <a:pt x="49" y="61"/>
                  </a:lnTo>
                  <a:lnTo>
                    <a:pt x="54" y="56"/>
                  </a:lnTo>
                  <a:lnTo>
                    <a:pt x="80" y="69"/>
                  </a:lnTo>
                  <a:lnTo>
                    <a:pt x="86" y="86"/>
                  </a:lnTo>
                  <a:lnTo>
                    <a:pt x="117" y="92"/>
                  </a:lnTo>
                  <a:lnTo>
                    <a:pt x="135" y="118"/>
                  </a:lnTo>
                  <a:lnTo>
                    <a:pt x="191" y="151"/>
                  </a:lnTo>
                  <a:lnTo>
                    <a:pt x="209" y="154"/>
                  </a:lnTo>
                  <a:lnTo>
                    <a:pt x="212" y="16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14" name="Freeform 510"/>
            <p:cNvSpPr>
              <a:spLocks noChangeAspect="1"/>
            </p:cNvSpPr>
            <p:nvPr/>
          </p:nvSpPr>
          <p:spPr bwMode="auto">
            <a:xfrm>
              <a:off x="3478" y="1618"/>
              <a:ext cx="261" cy="151"/>
            </a:xfrm>
            <a:custGeom>
              <a:avLst/>
              <a:gdLst>
                <a:gd name="T0" fmla="*/ 93 w 257"/>
                <a:gd name="T1" fmla="*/ 32 h 153"/>
                <a:gd name="T2" fmla="*/ 119 w 257"/>
                <a:gd name="T3" fmla="*/ 33 h 153"/>
                <a:gd name="T4" fmla="*/ 117 w 257"/>
                <a:gd name="T5" fmla="*/ 20 h 153"/>
                <a:gd name="T6" fmla="*/ 145 w 257"/>
                <a:gd name="T7" fmla="*/ 8 h 153"/>
                <a:gd name="T8" fmla="*/ 151 w 257"/>
                <a:gd name="T9" fmla="*/ 5 h 153"/>
                <a:gd name="T10" fmla="*/ 160 w 257"/>
                <a:gd name="T11" fmla="*/ 0 h 153"/>
                <a:gd name="T12" fmla="*/ 198 w 257"/>
                <a:gd name="T13" fmla="*/ 13 h 153"/>
                <a:gd name="T14" fmla="*/ 207 w 257"/>
                <a:gd name="T15" fmla="*/ 30 h 153"/>
                <a:gd name="T16" fmla="*/ 263 w 257"/>
                <a:gd name="T17" fmla="*/ 36 h 153"/>
                <a:gd name="T18" fmla="*/ 287 w 257"/>
                <a:gd name="T19" fmla="*/ 38 h 153"/>
                <a:gd name="T20" fmla="*/ 380 w 257"/>
                <a:gd name="T21" fmla="*/ 64 h 153"/>
                <a:gd name="T22" fmla="*/ 406 w 257"/>
                <a:gd name="T23" fmla="*/ 67 h 153"/>
                <a:gd name="T24" fmla="*/ 411 w 257"/>
                <a:gd name="T25" fmla="*/ 82 h 153"/>
                <a:gd name="T26" fmla="*/ 391 w 257"/>
                <a:gd name="T27" fmla="*/ 78 h 153"/>
                <a:gd name="T28" fmla="*/ 388 w 257"/>
                <a:gd name="T29" fmla="*/ 83 h 153"/>
                <a:gd name="T30" fmla="*/ 374 w 257"/>
                <a:gd name="T31" fmla="*/ 84 h 153"/>
                <a:gd name="T32" fmla="*/ 368 w 257"/>
                <a:gd name="T33" fmla="*/ 93 h 153"/>
                <a:gd name="T34" fmla="*/ 338 w 257"/>
                <a:gd name="T35" fmla="*/ 98 h 153"/>
                <a:gd name="T36" fmla="*/ 323 w 257"/>
                <a:gd name="T37" fmla="*/ 102 h 153"/>
                <a:gd name="T38" fmla="*/ 281 w 257"/>
                <a:gd name="T39" fmla="*/ 98 h 153"/>
                <a:gd name="T40" fmla="*/ 281 w 257"/>
                <a:gd name="T41" fmla="*/ 98 h 153"/>
                <a:gd name="T42" fmla="*/ 277 w 257"/>
                <a:gd name="T43" fmla="*/ 93 h 153"/>
                <a:gd name="T44" fmla="*/ 151 w 257"/>
                <a:gd name="T45" fmla="*/ 62 h 153"/>
                <a:gd name="T46" fmla="*/ 97 w 257"/>
                <a:gd name="T47" fmla="*/ 66 h 153"/>
                <a:gd name="T48" fmla="*/ 74 w 257"/>
                <a:gd name="T49" fmla="*/ 80 h 153"/>
                <a:gd name="T50" fmla="*/ 69 w 257"/>
                <a:gd name="T51" fmla="*/ 45 h 153"/>
                <a:gd name="T52" fmla="*/ 30 w 257"/>
                <a:gd name="T53" fmla="*/ 45 h 153"/>
                <a:gd name="T54" fmla="*/ 25 w 257"/>
                <a:gd name="T55" fmla="*/ 38 h 153"/>
                <a:gd name="T56" fmla="*/ 13 w 257"/>
                <a:gd name="T57" fmla="*/ 38 h 153"/>
                <a:gd name="T58" fmla="*/ 9 w 257"/>
                <a:gd name="T59" fmla="*/ 38 h 153"/>
                <a:gd name="T60" fmla="*/ 13 w 257"/>
                <a:gd name="T61" fmla="*/ 38 h 153"/>
                <a:gd name="T62" fmla="*/ 66 w 257"/>
                <a:gd name="T63" fmla="*/ 38 h 153"/>
                <a:gd name="T64" fmla="*/ 74 w 257"/>
                <a:gd name="T65" fmla="*/ 38 h 153"/>
                <a:gd name="T66" fmla="*/ 19 w 257"/>
                <a:gd name="T67" fmla="*/ 16 h 153"/>
                <a:gd name="T68" fmla="*/ 9 w 257"/>
                <a:gd name="T69" fmla="*/ 18 h 153"/>
                <a:gd name="T70" fmla="*/ 8 w 257"/>
                <a:gd name="T71" fmla="*/ 33 h 153"/>
                <a:gd name="T72" fmla="*/ 0 w 257"/>
                <a:gd name="T73" fmla="*/ 20 h 153"/>
                <a:gd name="T74" fmla="*/ 9 w 257"/>
                <a:gd name="T75" fmla="*/ 12 h 153"/>
                <a:gd name="T76" fmla="*/ 25 w 257"/>
                <a:gd name="T77" fmla="*/ 9 h 153"/>
                <a:gd name="T78" fmla="*/ 83 w 257"/>
                <a:gd name="T79" fmla="*/ 32 h 153"/>
                <a:gd name="T80" fmla="*/ 93 w 257"/>
                <a:gd name="T81" fmla="*/ 32 h 153"/>
                <a:gd name="T82" fmla="*/ 93 w 257"/>
                <a:gd name="T83" fmla="*/ 32 h 153"/>
                <a:gd name="T84" fmla="*/ 93 w 257"/>
                <a:gd name="T85" fmla="*/ 32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153"/>
                <a:gd name="T131" fmla="*/ 257 w 257"/>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153">
                  <a:moveTo>
                    <a:pt x="62" y="32"/>
                  </a:moveTo>
                  <a:lnTo>
                    <a:pt x="77" y="33"/>
                  </a:lnTo>
                  <a:lnTo>
                    <a:pt x="76" y="20"/>
                  </a:lnTo>
                  <a:lnTo>
                    <a:pt x="90" y="8"/>
                  </a:lnTo>
                  <a:lnTo>
                    <a:pt x="93" y="5"/>
                  </a:lnTo>
                  <a:lnTo>
                    <a:pt x="98" y="0"/>
                  </a:lnTo>
                  <a:lnTo>
                    <a:pt x="124" y="13"/>
                  </a:lnTo>
                  <a:lnTo>
                    <a:pt x="130" y="30"/>
                  </a:lnTo>
                  <a:lnTo>
                    <a:pt x="161" y="36"/>
                  </a:lnTo>
                  <a:lnTo>
                    <a:pt x="179" y="62"/>
                  </a:lnTo>
                  <a:lnTo>
                    <a:pt x="235" y="95"/>
                  </a:lnTo>
                  <a:lnTo>
                    <a:pt x="253" y="98"/>
                  </a:lnTo>
                  <a:lnTo>
                    <a:pt x="256" y="113"/>
                  </a:lnTo>
                  <a:lnTo>
                    <a:pt x="242" y="109"/>
                  </a:lnTo>
                  <a:lnTo>
                    <a:pt x="241" y="115"/>
                  </a:lnTo>
                  <a:lnTo>
                    <a:pt x="231" y="116"/>
                  </a:lnTo>
                  <a:lnTo>
                    <a:pt x="227" y="135"/>
                  </a:lnTo>
                  <a:lnTo>
                    <a:pt x="210" y="145"/>
                  </a:lnTo>
                  <a:lnTo>
                    <a:pt x="201" y="152"/>
                  </a:lnTo>
                  <a:lnTo>
                    <a:pt x="174" y="145"/>
                  </a:lnTo>
                  <a:lnTo>
                    <a:pt x="171" y="134"/>
                  </a:lnTo>
                  <a:lnTo>
                    <a:pt x="93" y="93"/>
                  </a:lnTo>
                  <a:lnTo>
                    <a:pt x="66" y="97"/>
                  </a:lnTo>
                  <a:lnTo>
                    <a:pt x="43" y="111"/>
                  </a:lnTo>
                  <a:lnTo>
                    <a:pt x="38" y="76"/>
                  </a:lnTo>
                  <a:lnTo>
                    <a:pt x="30" y="76"/>
                  </a:lnTo>
                  <a:lnTo>
                    <a:pt x="25" y="58"/>
                  </a:lnTo>
                  <a:lnTo>
                    <a:pt x="13" y="58"/>
                  </a:lnTo>
                  <a:lnTo>
                    <a:pt x="9" y="52"/>
                  </a:lnTo>
                  <a:lnTo>
                    <a:pt x="13" y="42"/>
                  </a:lnTo>
                  <a:lnTo>
                    <a:pt x="35" y="46"/>
                  </a:lnTo>
                  <a:lnTo>
                    <a:pt x="43" y="38"/>
                  </a:lnTo>
                  <a:lnTo>
                    <a:pt x="19" y="16"/>
                  </a:lnTo>
                  <a:lnTo>
                    <a:pt x="9" y="18"/>
                  </a:lnTo>
                  <a:lnTo>
                    <a:pt x="8" y="33"/>
                  </a:lnTo>
                  <a:lnTo>
                    <a:pt x="0" y="20"/>
                  </a:lnTo>
                  <a:lnTo>
                    <a:pt x="9" y="12"/>
                  </a:lnTo>
                  <a:lnTo>
                    <a:pt x="25" y="9"/>
                  </a:lnTo>
                  <a:lnTo>
                    <a:pt x="52" y="32"/>
                  </a:lnTo>
                  <a:lnTo>
                    <a:pt x="62" y="3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15" name="Freeform 511"/>
            <p:cNvSpPr>
              <a:spLocks noChangeAspect="1"/>
            </p:cNvSpPr>
            <p:nvPr/>
          </p:nvSpPr>
          <p:spPr bwMode="auto">
            <a:xfrm>
              <a:off x="3261" y="1606"/>
              <a:ext cx="117" cy="49"/>
            </a:xfrm>
            <a:custGeom>
              <a:avLst/>
              <a:gdLst>
                <a:gd name="T0" fmla="*/ 119 w 116"/>
                <a:gd name="T1" fmla="*/ 25 h 50"/>
                <a:gd name="T2" fmla="*/ 125 w 116"/>
                <a:gd name="T3" fmla="*/ 25 h 50"/>
                <a:gd name="T4" fmla="*/ 146 w 116"/>
                <a:gd name="T5" fmla="*/ 25 h 50"/>
                <a:gd name="T6" fmla="*/ 139 w 116"/>
                <a:gd name="T7" fmla="*/ 25 h 50"/>
                <a:gd name="T8" fmla="*/ 142 w 116"/>
                <a:gd name="T9" fmla="*/ 25 h 50"/>
                <a:gd name="T10" fmla="*/ 142 w 116"/>
                <a:gd name="T11" fmla="*/ 25 h 50"/>
                <a:gd name="T12" fmla="*/ 119 w 116"/>
                <a:gd name="T13" fmla="*/ 16 h 50"/>
                <a:gd name="T14" fmla="*/ 99 w 116"/>
                <a:gd name="T15" fmla="*/ 18 h 50"/>
                <a:gd name="T16" fmla="*/ 49 w 116"/>
                <a:gd name="T17" fmla="*/ 7 h 50"/>
                <a:gd name="T18" fmla="*/ 0 w 116"/>
                <a:gd name="T19" fmla="*/ 0 h 50"/>
                <a:gd name="T20" fmla="*/ 20 w 116"/>
                <a:gd name="T21" fmla="*/ 11 h 50"/>
                <a:gd name="T22" fmla="*/ 34 w 116"/>
                <a:gd name="T23" fmla="*/ 25 h 50"/>
                <a:gd name="T24" fmla="*/ 32 w 116"/>
                <a:gd name="T25" fmla="*/ 25 h 50"/>
                <a:gd name="T26" fmla="*/ 32 w 116"/>
                <a:gd name="T27" fmla="*/ 25 h 50"/>
                <a:gd name="T28" fmla="*/ 57 w 116"/>
                <a:gd name="T29" fmla="*/ 25 h 50"/>
                <a:gd name="T30" fmla="*/ 94 w 116"/>
                <a:gd name="T31" fmla="*/ 25 h 50"/>
                <a:gd name="T32" fmla="*/ 96 w 116"/>
                <a:gd name="T33" fmla="*/ 25 h 50"/>
                <a:gd name="T34" fmla="*/ 119 w 116"/>
                <a:gd name="T35" fmla="*/ 25 h 50"/>
                <a:gd name="T36" fmla="*/ 119 w 116"/>
                <a:gd name="T37" fmla="*/ 25 h 50"/>
                <a:gd name="T38" fmla="*/ 119 w 116"/>
                <a:gd name="T39" fmla="*/ 25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50"/>
                <a:gd name="T62" fmla="*/ 116 w 116"/>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50">
                  <a:moveTo>
                    <a:pt x="88" y="43"/>
                  </a:moveTo>
                  <a:lnTo>
                    <a:pt x="94" y="41"/>
                  </a:lnTo>
                  <a:lnTo>
                    <a:pt x="115" y="48"/>
                  </a:lnTo>
                  <a:lnTo>
                    <a:pt x="108" y="37"/>
                  </a:lnTo>
                  <a:lnTo>
                    <a:pt x="111" y="33"/>
                  </a:lnTo>
                  <a:lnTo>
                    <a:pt x="88" y="16"/>
                  </a:lnTo>
                  <a:lnTo>
                    <a:pt x="68" y="18"/>
                  </a:lnTo>
                  <a:lnTo>
                    <a:pt x="49" y="7"/>
                  </a:lnTo>
                  <a:lnTo>
                    <a:pt x="0" y="0"/>
                  </a:lnTo>
                  <a:lnTo>
                    <a:pt x="20" y="11"/>
                  </a:lnTo>
                  <a:lnTo>
                    <a:pt x="34" y="31"/>
                  </a:lnTo>
                  <a:lnTo>
                    <a:pt x="32" y="37"/>
                  </a:lnTo>
                  <a:lnTo>
                    <a:pt x="57" y="41"/>
                  </a:lnTo>
                  <a:lnTo>
                    <a:pt x="63" y="49"/>
                  </a:lnTo>
                  <a:lnTo>
                    <a:pt x="65" y="49"/>
                  </a:lnTo>
                  <a:lnTo>
                    <a:pt x="88" y="4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16" name="Freeform 512"/>
            <p:cNvSpPr>
              <a:spLocks noChangeAspect="1"/>
            </p:cNvSpPr>
            <p:nvPr/>
          </p:nvSpPr>
          <p:spPr bwMode="auto">
            <a:xfrm>
              <a:off x="3325" y="1648"/>
              <a:ext cx="62" cy="50"/>
            </a:xfrm>
            <a:custGeom>
              <a:avLst/>
              <a:gdLst>
                <a:gd name="T0" fmla="*/ 25 w 61"/>
                <a:gd name="T1" fmla="*/ 13 h 52"/>
                <a:gd name="T2" fmla="*/ 12 w 61"/>
                <a:gd name="T3" fmla="*/ 13 h 52"/>
                <a:gd name="T4" fmla="*/ 0 w 61"/>
                <a:gd name="T5" fmla="*/ 6 h 52"/>
                <a:gd name="T6" fmla="*/ 2 w 61"/>
                <a:gd name="T7" fmla="*/ 6 h 52"/>
                <a:gd name="T8" fmla="*/ 25 w 61"/>
                <a:gd name="T9" fmla="*/ 0 h 52"/>
                <a:gd name="T10" fmla="*/ 74 w 61"/>
                <a:gd name="T11" fmla="*/ 13 h 52"/>
                <a:gd name="T12" fmla="*/ 74 w 61"/>
                <a:gd name="T13" fmla="*/ 13 h 52"/>
                <a:gd name="T14" fmla="*/ 88 w 61"/>
                <a:gd name="T15" fmla="*/ 13 h 52"/>
                <a:gd name="T16" fmla="*/ 91 w 61"/>
                <a:gd name="T17" fmla="*/ 14 h 52"/>
                <a:gd name="T18" fmla="*/ 83 w 61"/>
                <a:gd name="T19" fmla="*/ 14 h 52"/>
                <a:gd name="T20" fmla="*/ 74 w 61"/>
                <a:gd name="T21" fmla="*/ 13 h 52"/>
                <a:gd name="T22" fmla="*/ 25 w 61"/>
                <a:gd name="T23" fmla="*/ 13 h 52"/>
                <a:gd name="T24" fmla="*/ 25 w 61"/>
                <a:gd name="T25" fmla="*/ 13 h 52"/>
                <a:gd name="T26" fmla="*/ 25 w 61"/>
                <a:gd name="T27" fmla="*/ 13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2"/>
                <a:gd name="T44" fmla="*/ 61 w 61"/>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2">
                  <a:moveTo>
                    <a:pt x="25" y="32"/>
                  </a:moveTo>
                  <a:lnTo>
                    <a:pt x="12" y="24"/>
                  </a:lnTo>
                  <a:lnTo>
                    <a:pt x="0" y="6"/>
                  </a:lnTo>
                  <a:lnTo>
                    <a:pt x="2" y="6"/>
                  </a:lnTo>
                  <a:lnTo>
                    <a:pt x="25" y="0"/>
                  </a:lnTo>
                  <a:lnTo>
                    <a:pt x="43" y="18"/>
                  </a:lnTo>
                  <a:lnTo>
                    <a:pt x="43" y="26"/>
                  </a:lnTo>
                  <a:lnTo>
                    <a:pt x="57" y="32"/>
                  </a:lnTo>
                  <a:lnTo>
                    <a:pt x="60" y="51"/>
                  </a:lnTo>
                  <a:lnTo>
                    <a:pt x="52" y="51"/>
                  </a:lnTo>
                  <a:lnTo>
                    <a:pt x="43" y="34"/>
                  </a:lnTo>
                  <a:lnTo>
                    <a:pt x="25" y="3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17" name="Freeform 513"/>
            <p:cNvSpPr>
              <a:spLocks noChangeAspect="1"/>
            </p:cNvSpPr>
            <p:nvPr/>
          </p:nvSpPr>
          <p:spPr bwMode="auto">
            <a:xfrm>
              <a:off x="3350" y="1679"/>
              <a:ext cx="28" cy="19"/>
            </a:xfrm>
            <a:custGeom>
              <a:avLst/>
              <a:gdLst>
                <a:gd name="T0" fmla="*/ 27 w 28"/>
                <a:gd name="T1" fmla="*/ 10 h 20"/>
                <a:gd name="T2" fmla="*/ 17 w 28"/>
                <a:gd name="T3" fmla="*/ 10 h 20"/>
                <a:gd name="T4" fmla="*/ 0 w 28"/>
                <a:gd name="T5" fmla="*/ 0 h 20"/>
                <a:gd name="T6" fmla="*/ 18 w 28"/>
                <a:gd name="T7" fmla="*/ 2 h 20"/>
                <a:gd name="T8" fmla="*/ 27 w 28"/>
                <a:gd name="T9" fmla="*/ 10 h 20"/>
                <a:gd name="T10" fmla="*/ 27 w 28"/>
                <a:gd name="T11" fmla="*/ 10 h 20"/>
                <a:gd name="T12" fmla="*/ 27 w 28"/>
                <a:gd name="T13" fmla="*/ 10 h 20"/>
                <a:gd name="T14" fmla="*/ 0 60000 65536"/>
                <a:gd name="T15" fmla="*/ 0 60000 65536"/>
                <a:gd name="T16" fmla="*/ 0 60000 65536"/>
                <a:gd name="T17" fmla="*/ 0 60000 65536"/>
                <a:gd name="T18" fmla="*/ 0 60000 65536"/>
                <a:gd name="T19" fmla="*/ 0 60000 65536"/>
                <a:gd name="T20" fmla="*/ 0 60000 65536"/>
                <a:gd name="T21" fmla="*/ 0 w 28"/>
                <a:gd name="T22" fmla="*/ 0 h 20"/>
                <a:gd name="T23" fmla="*/ 28 w 2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0">
                  <a:moveTo>
                    <a:pt x="27" y="19"/>
                  </a:moveTo>
                  <a:lnTo>
                    <a:pt x="17" y="18"/>
                  </a:lnTo>
                  <a:lnTo>
                    <a:pt x="0" y="0"/>
                  </a:lnTo>
                  <a:lnTo>
                    <a:pt x="18" y="2"/>
                  </a:lnTo>
                  <a:lnTo>
                    <a:pt x="27" y="1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18" name="Freeform 514"/>
            <p:cNvSpPr>
              <a:spLocks noChangeAspect="1"/>
            </p:cNvSpPr>
            <p:nvPr/>
          </p:nvSpPr>
          <p:spPr bwMode="auto">
            <a:xfrm>
              <a:off x="3350" y="1638"/>
              <a:ext cx="97" cy="69"/>
            </a:xfrm>
            <a:custGeom>
              <a:avLst/>
              <a:gdLst>
                <a:gd name="T0" fmla="*/ 89 w 96"/>
                <a:gd name="T1" fmla="*/ 0 h 71"/>
                <a:gd name="T2" fmla="*/ 105 w 96"/>
                <a:gd name="T3" fmla="*/ 17 h 71"/>
                <a:gd name="T4" fmla="*/ 126 w 96"/>
                <a:gd name="T5" fmla="*/ 17 h 71"/>
                <a:gd name="T6" fmla="*/ 113 w 96"/>
                <a:gd name="T7" fmla="*/ 17 h 71"/>
                <a:gd name="T8" fmla="*/ 112 w 96"/>
                <a:gd name="T9" fmla="*/ 23 h 71"/>
                <a:gd name="T10" fmla="*/ 104 w 96"/>
                <a:gd name="T11" fmla="*/ 23 h 71"/>
                <a:gd name="T12" fmla="*/ 107 w 96"/>
                <a:gd name="T13" fmla="*/ 30 h 71"/>
                <a:gd name="T14" fmla="*/ 107 w 96"/>
                <a:gd name="T15" fmla="*/ 30 h 71"/>
                <a:gd name="T16" fmla="*/ 93 w 96"/>
                <a:gd name="T17" fmla="*/ 26 h 71"/>
                <a:gd name="T18" fmla="*/ 93 w 96"/>
                <a:gd name="T19" fmla="*/ 17 h 71"/>
                <a:gd name="T20" fmla="*/ 88 w 96"/>
                <a:gd name="T21" fmla="*/ 17 h 71"/>
                <a:gd name="T22" fmla="*/ 39 w 96"/>
                <a:gd name="T23" fmla="*/ 26 h 71"/>
                <a:gd name="T24" fmla="*/ 35 w 96"/>
                <a:gd name="T25" fmla="*/ 26 h 71"/>
                <a:gd name="T26" fmla="*/ 32 w 96"/>
                <a:gd name="T27" fmla="*/ 17 h 71"/>
                <a:gd name="T28" fmla="*/ 18 w 96"/>
                <a:gd name="T29" fmla="*/ 17 h 71"/>
                <a:gd name="T30" fmla="*/ 18 w 96"/>
                <a:gd name="T31" fmla="*/ 17 h 71"/>
                <a:gd name="T32" fmla="*/ 0 w 96"/>
                <a:gd name="T33" fmla="*/ 10 h 71"/>
                <a:gd name="T34" fmla="*/ 6 w 96"/>
                <a:gd name="T35" fmla="*/ 8 h 71"/>
                <a:gd name="T36" fmla="*/ 27 w 96"/>
                <a:gd name="T37" fmla="*/ 15 h 71"/>
                <a:gd name="T38" fmla="*/ 20 w 96"/>
                <a:gd name="T39" fmla="*/ 4 h 71"/>
                <a:gd name="T40" fmla="*/ 23 w 96"/>
                <a:gd name="T41" fmla="*/ 0 h 71"/>
                <a:gd name="T42" fmla="*/ 23 w 96"/>
                <a:gd name="T43" fmla="*/ 0 h 71"/>
                <a:gd name="T44" fmla="*/ 40 w 96"/>
                <a:gd name="T45" fmla="*/ 12 h 71"/>
                <a:gd name="T46" fmla="*/ 81 w 96"/>
                <a:gd name="T47" fmla="*/ 13 h 71"/>
                <a:gd name="T48" fmla="*/ 89 w 96"/>
                <a:gd name="T49" fmla="*/ 0 h 71"/>
                <a:gd name="T50" fmla="*/ 89 w 96"/>
                <a:gd name="T51" fmla="*/ 0 h 71"/>
                <a:gd name="T52" fmla="*/ 89 w 96"/>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71"/>
                <a:gd name="T83" fmla="*/ 96 w 96"/>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71">
                  <a:moveTo>
                    <a:pt x="58" y="0"/>
                  </a:moveTo>
                  <a:lnTo>
                    <a:pt x="74" y="18"/>
                  </a:lnTo>
                  <a:lnTo>
                    <a:pt x="95" y="30"/>
                  </a:lnTo>
                  <a:lnTo>
                    <a:pt x="82" y="38"/>
                  </a:lnTo>
                  <a:lnTo>
                    <a:pt x="81" y="56"/>
                  </a:lnTo>
                  <a:lnTo>
                    <a:pt x="73" y="56"/>
                  </a:lnTo>
                  <a:lnTo>
                    <a:pt x="76" y="70"/>
                  </a:lnTo>
                  <a:lnTo>
                    <a:pt x="62" y="61"/>
                  </a:lnTo>
                  <a:lnTo>
                    <a:pt x="62" y="46"/>
                  </a:lnTo>
                  <a:lnTo>
                    <a:pt x="57" y="45"/>
                  </a:lnTo>
                  <a:lnTo>
                    <a:pt x="39" y="61"/>
                  </a:lnTo>
                  <a:lnTo>
                    <a:pt x="35" y="61"/>
                  </a:lnTo>
                  <a:lnTo>
                    <a:pt x="32" y="42"/>
                  </a:lnTo>
                  <a:lnTo>
                    <a:pt x="18" y="36"/>
                  </a:lnTo>
                  <a:lnTo>
                    <a:pt x="18" y="28"/>
                  </a:lnTo>
                  <a:lnTo>
                    <a:pt x="0" y="10"/>
                  </a:lnTo>
                  <a:lnTo>
                    <a:pt x="6" y="8"/>
                  </a:lnTo>
                  <a:lnTo>
                    <a:pt x="27" y="15"/>
                  </a:lnTo>
                  <a:lnTo>
                    <a:pt x="20" y="4"/>
                  </a:lnTo>
                  <a:lnTo>
                    <a:pt x="23" y="0"/>
                  </a:lnTo>
                  <a:lnTo>
                    <a:pt x="40" y="12"/>
                  </a:lnTo>
                  <a:lnTo>
                    <a:pt x="50" y="13"/>
                  </a:lnTo>
                  <a:lnTo>
                    <a:pt x="58"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19" name="Freeform 515"/>
            <p:cNvSpPr>
              <a:spLocks noChangeAspect="1"/>
            </p:cNvSpPr>
            <p:nvPr/>
          </p:nvSpPr>
          <p:spPr bwMode="auto">
            <a:xfrm>
              <a:off x="5320" y="1212"/>
              <a:ext cx="50" cy="14"/>
            </a:xfrm>
            <a:custGeom>
              <a:avLst/>
              <a:gdLst>
                <a:gd name="T0" fmla="*/ 0 w 49"/>
                <a:gd name="T1" fmla="*/ 0 h 13"/>
                <a:gd name="T2" fmla="*/ 8 w 49"/>
                <a:gd name="T3" fmla="*/ 78 h 13"/>
                <a:gd name="T4" fmla="*/ 72 w 49"/>
                <a:gd name="T5" fmla="*/ 112 h 13"/>
                <a:gd name="T6" fmla="*/ 84 w 49"/>
                <a:gd name="T7" fmla="*/ 78 h 13"/>
                <a:gd name="T8" fmla="*/ 0 w 49"/>
                <a:gd name="T9" fmla="*/ 0 h 13"/>
                <a:gd name="T10" fmla="*/ 0 w 49"/>
                <a:gd name="T11" fmla="*/ 0 h 13"/>
                <a:gd name="T12" fmla="*/ 0 60000 65536"/>
                <a:gd name="T13" fmla="*/ 0 60000 65536"/>
                <a:gd name="T14" fmla="*/ 0 60000 65536"/>
                <a:gd name="T15" fmla="*/ 0 60000 65536"/>
                <a:gd name="T16" fmla="*/ 0 60000 65536"/>
                <a:gd name="T17" fmla="*/ 0 60000 65536"/>
                <a:gd name="T18" fmla="*/ 0 w 49"/>
                <a:gd name="T19" fmla="*/ 0 h 13"/>
                <a:gd name="T20" fmla="*/ 49 w 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9" h="13">
                  <a:moveTo>
                    <a:pt x="0" y="0"/>
                  </a:moveTo>
                  <a:lnTo>
                    <a:pt x="8" y="7"/>
                  </a:lnTo>
                  <a:lnTo>
                    <a:pt x="41" y="12"/>
                  </a:lnTo>
                  <a:lnTo>
                    <a:pt x="48" y="7"/>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0" name="Freeform 516"/>
            <p:cNvSpPr>
              <a:spLocks noChangeAspect="1"/>
            </p:cNvSpPr>
            <p:nvPr/>
          </p:nvSpPr>
          <p:spPr bwMode="auto">
            <a:xfrm>
              <a:off x="4990" y="1075"/>
              <a:ext cx="22" cy="11"/>
            </a:xfrm>
            <a:custGeom>
              <a:avLst/>
              <a:gdLst>
                <a:gd name="T0" fmla="*/ 4 w 21"/>
                <a:gd name="T1" fmla="*/ 0 h 11"/>
                <a:gd name="T2" fmla="*/ 0 w 21"/>
                <a:gd name="T3" fmla="*/ 8 h 11"/>
                <a:gd name="T4" fmla="*/ 79 w 21"/>
                <a:gd name="T5" fmla="*/ 10 h 11"/>
                <a:gd name="T6" fmla="*/ 4 w 21"/>
                <a:gd name="T7" fmla="*/ 0 h 11"/>
                <a:gd name="T8" fmla="*/ 4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4" y="0"/>
                  </a:moveTo>
                  <a:lnTo>
                    <a:pt x="0" y="8"/>
                  </a:lnTo>
                  <a:lnTo>
                    <a:pt x="20" y="10"/>
                  </a:lnTo>
                  <a:lnTo>
                    <a:pt x="4"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1" name="Freeform 517"/>
            <p:cNvSpPr>
              <a:spLocks noChangeAspect="1"/>
            </p:cNvSpPr>
            <p:nvPr/>
          </p:nvSpPr>
          <p:spPr bwMode="auto">
            <a:xfrm>
              <a:off x="4994" y="1075"/>
              <a:ext cx="47" cy="11"/>
            </a:xfrm>
            <a:custGeom>
              <a:avLst/>
              <a:gdLst>
                <a:gd name="T0" fmla="*/ 61 w 45"/>
                <a:gd name="T1" fmla="*/ 10 h 11"/>
                <a:gd name="T2" fmla="*/ 166 w 45"/>
                <a:gd name="T3" fmla="*/ 7 h 11"/>
                <a:gd name="T4" fmla="*/ 0 w 45"/>
                <a:gd name="T5" fmla="*/ 0 h 11"/>
                <a:gd name="T6" fmla="*/ 61 w 45"/>
                <a:gd name="T7" fmla="*/ 10 h 11"/>
                <a:gd name="T8" fmla="*/ 61 w 45"/>
                <a:gd name="T9" fmla="*/ 10 h 11"/>
                <a:gd name="T10" fmla="*/ 0 60000 65536"/>
                <a:gd name="T11" fmla="*/ 0 60000 65536"/>
                <a:gd name="T12" fmla="*/ 0 60000 65536"/>
                <a:gd name="T13" fmla="*/ 0 60000 65536"/>
                <a:gd name="T14" fmla="*/ 0 60000 65536"/>
                <a:gd name="T15" fmla="*/ 0 w 45"/>
                <a:gd name="T16" fmla="*/ 0 h 11"/>
                <a:gd name="T17" fmla="*/ 45 w 45"/>
                <a:gd name="T18" fmla="*/ 11 h 11"/>
              </a:gdLst>
              <a:ahLst/>
              <a:cxnLst>
                <a:cxn ang="T10">
                  <a:pos x="T0" y="T1"/>
                </a:cxn>
                <a:cxn ang="T11">
                  <a:pos x="T2" y="T3"/>
                </a:cxn>
                <a:cxn ang="T12">
                  <a:pos x="T4" y="T5"/>
                </a:cxn>
                <a:cxn ang="T13">
                  <a:pos x="T6" y="T7"/>
                </a:cxn>
                <a:cxn ang="T14">
                  <a:pos x="T8" y="T9"/>
                </a:cxn>
              </a:cxnLst>
              <a:rect l="T15" t="T16" r="T17" b="T18"/>
              <a:pathLst>
                <a:path w="45" h="11">
                  <a:moveTo>
                    <a:pt x="16" y="10"/>
                  </a:moveTo>
                  <a:lnTo>
                    <a:pt x="44" y="7"/>
                  </a:lnTo>
                  <a:lnTo>
                    <a:pt x="0" y="0"/>
                  </a:lnTo>
                  <a:lnTo>
                    <a:pt x="16"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2" name="Freeform 518"/>
            <p:cNvSpPr>
              <a:spLocks noChangeAspect="1"/>
            </p:cNvSpPr>
            <p:nvPr/>
          </p:nvSpPr>
          <p:spPr bwMode="auto">
            <a:xfrm>
              <a:off x="4429" y="1036"/>
              <a:ext cx="51" cy="14"/>
            </a:xfrm>
            <a:custGeom>
              <a:avLst/>
              <a:gdLst>
                <a:gd name="T0" fmla="*/ 4 w 49"/>
                <a:gd name="T1" fmla="*/ 6 h 13"/>
                <a:gd name="T2" fmla="*/ 163 w 49"/>
                <a:gd name="T3" fmla="*/ 112 h 13"/>
                <a:gd name="T4" fmla="*/ 57 w 49"/>
                <a:gd name="T5" fmla="*/ 0 h 13"/>
                <a:gd name="T6" fmla="*/ 0 w 49"/>
                <a:gd name="T7" fmla="*/ 0 h 13"/>
                <a:gd name="T8" fmla="*/ 4 w 49"/>
                <a:gd name="T9" fmla="*/ 6 h 13"/>
                <a:gd name="T10" fmla="*/ 4 w 49"/>
                <a:gd name="T11" fmla="*/ 6 h 13"/>
                <a:gd name="T12" fmla="*/ 4 w 49"/>
                <a:gd name="T13" fmla="*/ 6 h 13"/>
                <a:gd name="T14" fmla="*/ 0 60000 65536"/>
                <a:gd name="T15" fmla="*/ 0 60000 65536"/>
                <a:gd name="T16" fmla="*/ 0 60000 65536"/>
                <a:gd name="T17" fmla="*/ 0 60000 65536"/>
                <a:gd name="T18" fmla="*/ 0 60000 65536"/>
                <a:gd name="T19" fmla="*/ 0 60000 65536"/>
                <a:gd name="T20" fmla="*/ 0 60000 65536"/>
                <a:gd name="T21" fmla="*/ 0 w 49"/>
                <a:gd name="T22" fmla="*/ 0 h 13"/>
                <a:gd name="T23" fmla="*/ 49 w 4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3">
                  <a:moveTo>
                    <a:pt x="4" y="6"/>
                  </a:moveTo>
                  <a:lnTo>
                    <a:pt x="48" y="12"/>
                  </a:lnTo>
                  <a:lnTo>
                    <a:pt x="16" y="0"/>
                  </a:lnTo>
                  <a:lnTo>
                    <a:pt x="0" y="0"/>
                  </a:lnTo>
                  <a:lnTo>
                    <a:pt x="4" y="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3" name="Freeform 519"/>
            <p:cNvSpPr>
              <a:spLocks noChangeAspect="1"/>
            </p:cNvSpPr>
            <p:nvPr/>
          </p:nvSpPr>
          <p:spPr bwMode="auto">
            <a:xfrm>
              <a:off x="4411" y="1030"/>
              <a:ext cx="17" cy="6"/>
            </a:xfrm>
            <a:custGeom>
              <a:avLst/>
              <a:gdLst>
                <a:gd name="T0" fmla="*/ 0 w 18"/>
                <a:gd name="T1" fmla="*/ 0 h 7"/>
                <a:gd name="T2" fmla="*/ 9 w 18"/>
                <a:gd name="T3" fmla="*/ 3 h 7"/>
                <a:gd name="T4" fmla="*/ 0 w 18"/>
                <a:gd name="T5" fmla="*/ 0 h 7"/>
                <a:gd name="T6" fmla="*/ 0 w 18"/>
                <a:gd name="T7" fmla="*/ 0 h 7"/>
                <a:gd name="T8" fmla="*/ 0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0" y="0"/>
                  </a:moveTo>
                  <a:lnTo>
                    <a:pt x="17" y="6"/>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4" name="Freeform 520"/>
            <p:cNvSpPr>
              <a:spLocks noChangeAspect="1"/>
            </p:cNvSpPr>
            <p:nvPr/>
          </p:nvSpPr>
          <p:spPr bwMode="auto">
            <a:xfrm>
              <a:off x="4460" y="1010"/>
              <a:ext cx="71" cy="14"/>
            </a:xfrm>
            <a:custGeom>
              <a:avLst/>
              <a:gdLst>
                <a:gd name="T0" fmla="*/ 0 w 71"/>
                <a:gd name="T1" fmla="*/ 0 h 14"/>
                <a:gd name="T2" fmla="*/ 70 w 71"/>
                <a:gd name="T3" fmla="*/ 13 h 14"/>
                <a:gd name="T4" fmla="*/ 66 w 71"/>
                <a:gd name="T5" fmla="*/ 7 h 14"/>
                <a:gd name="T6" fmla="*/ 0 w 71"/>
                <a:gd name="T7" fmla="*/ 0 h 14"/>
                <a:gd name="T8" fmla="*/ 0 w 71"/>
                <a:gd name="T9" fmla="*/ 0 h 14"/>
                <a:gd name="T10" fmla="*/ 0 w 71"/>
                <a:gd name="T11" fmla="*/ 0 h 14"/>
                <a:gd name="T12" fmla="*/ 0 60000 65536"/>
                <a:gd name="T13" fmla="*/ 0 60000 65536"/>
                <a:gd name="T14" fmla="*/ 0 60000 65536"/>
                <a:gd name="T15" fmla="*/ 0 60000 65536"/>
                <a:gd name="T16" fmla="*/ 0 60000 65536"/>
                <a:gd name="T17" fmla="*/ 0 60000 65536"/>
                <a:gd name="T18" fmla="*/ 0 w 71"/>
                <a:gd name="T19" fmla="*/ 0 h 14"/>
                <a:gd name="T20" fmla="*/ 71 w 7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71" h="14">
                  <a:moveTo>
                    <a:pt x="0" y="0"/>
                  </a:moveTo>
                  <a:lnTo>
                    <a:pt x="70" y="13"/>
                  </a:lnTo>
                  <a:lnTo>
                    <a:pt x="66" y="7"/>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5" name="Freeform 521"/>
            <p:cNvSpPr>
              <a:spLocks noChangeAspect="1"/>
            </p:cNvSpPr>
            <p:nvPr/>
          </p:nvSpPr>
          <p:spPr bwMode="auto">
            <a:xfrm>
              <a:off x="4340" y="1000"/>
              <a:ext cx="107" cy="25"/>
            </a:xfrm>
            <a:custGeom>
              <a:avLst/>
              <a:gdLst>
                <a:gd name="T0" fmla="*/ 11 w 104"/>
                <a:gd name="T1" fmla="*/ 15 h 25"/>
                <a:gd name="T2" fmla="*/ 120 w 104"/>
                <a:gd name="T3" fmla="*/ 24 h 25"/>
                <a:gd name="T4" fmla="*/ 213 w 104"/>
                <a:gd name="T5" fmla="*/ 22 h 25"/>
                <a:gd name="T6" fmla="*/ 245 w 104"/>
                <a:gd name="T7" fmla="*/ 12 h 25"/>
                <a:gd name="T8" fmla="*/ 114 w 104"/>
                <a:gd name="T9" fmla="*/ 0 h 25"/>
                <a:gd name="T10" fmla="*/ 108 w 104"/>
                <a:gd name="T11" fmla="*/ 7 h 25"/>
                <a:gd name="T12" fmla="*/ 12 w 104"/>
                <a:gd name="T13" fmla="*/ 0 h 25"/>
                <a:gd name="T14" fmla="*/ 0 w 104"/>
                <a:gd name="T15" fmla="*/ 4 h 25"/>
                <a:gd name="T16" fmla="*/ 11 w 104"/>
                <a:gd name="T17" fmla="*/ 15 h 25"/>
                <a:gd name="T18" fmla="*/ 11 w 104"/>
                <a:gd name="T19" fmla="*/ 15 h 25"/>
                <a:gd name="T20" fmla="*/ 11 w 104"/>
                <a:gd name="T21" fmla="*/ 1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25"/>
                <a:gd name="T35" fmla="*/ 104 w 10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25">
                  <a:moveTo>
                    <a:pt x="11" y="15"/>
                  </a:moveTo>
                  <a:lnTo>
                    <a:pt x="50" y="24"/>
                  </a:lnTo>
                  <a:lnTo>
                    <a:pt x="88" y="22"/>
                  </a:lnTo>
                  <a:lnTo>
                    <a:pt x="103" y="12"/>
                  </a:lnTo>
                  <a:lnTo>
                    <a:pt x="48" y="0"/>
                  </a:lnTo>
                  <a:lnTo>
                    <a:pt x="46" y="7"/>
                  </a:lnTo>
                  <a:lnTo>
                    <a:pt x="12" y="0"/>
                  </a:lnTo>
                  <a:lnTo>
                    <a:pt x="0" y="4"/>
                  </a:lnTo>
                  <a:lnTo>
                    <a:pt x="11"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6" name="Freeform 522"/>
            <p:cNvSpPr>
              <a:spLocks noChangeAspect="1"/>
            </p:cNvSpPr>
            <p:nvPr/>
          </p:nvSpPr>
          <p:spPr bwMode="auto">
            <a:xfrm>
              <a:off x="3832" y="951"/>
              <a:ext cx="62" cy="22"/>
            </a:xfrm>
            <a:custGeom>
              <a:avLst/>
              <a:gdLst>
                <a:gd name="T0" fmla="*/ 1 w 61"/>
                <a:gd name="T1" fmla="*/ 11 h 23"/>
                <a:gd name="T2" fmla="*/ 91 w 61"/>
                <a:gd name="T3" fmla="*/ 11 h 23"/>
                <a:gd name="T4" fmla="*/ 81 w 61"/>
                <a:gd name="T5" fmla="*/ 10 h 23"/>
                <a:gd name="T6" fmla="*/ 9 w 61"/>
                <a:gd name="T7" fmla="*/ 0 h 23"/>
                <a:gd name="T8" fmla="*/ 0 w 61"/>
                <a:gd name="T9" fmla="*/ 2 h 23"/>
                <a:gd name="T10" fmla="*/ 1 w 61"/>
                <a:gd name="T11" fmla="*/ 11 h 23"/>
                <a:gd name="T12" fmla="*/ 1 w 61"/>
                <a:gd name="T13" fmla="*/ 11 h 23"/>
                <a:gd name="T14" fmla="*/ 1 w 61"/>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1" y="22"/>
                  </a:moveTo>
                  <a:lnTo>
                    <a:pt x="60" y="17"/>
                  </a:lnTo>
                  <a:lnTo>
                    <a:pt x="50" y="10"/>
                  </a:lnTo>
                  <a:lnTo>
                    <a:pt x="9" y="0"/>
                  </a:lnTo>
                  <a:lnTo>
                    <a:pt x="0" y="2"/>
                  </a:lnTo>
                  <a:lnTo>
                    <a:pt x="1"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7" name="Freeform 523"/>
            <p:cNvSpPr>
              <a:spLocks noChangeAspect="1"/>
            </p:cNvSpPr>
            <p:nvPr/>
          </p:nvSpPr>
          <p:spPr bwMode="auto">
            <a:xfrm>
              <a:off x="3304" y="986"/>
              <a:ext cx="181" cy="105"/>
            </a:xfrm>
            <a:custGeom>
              <a:avLst/>
              <a:gdLst>
                <a:gd name="T0" fmla="*/ 2 w 178"/>
                <a:gd name="T1" fmla="*/ 89 h 105"/>
                <a:gd name="T2" fmla="*/ 66 w 178"/>
                <a:gd name="T3" fmla="*/ 100 h 105"/>
                <a:gd name="T4" fmla="*/ 147 w 178"/>
                <a:gd name="T5" fmla="*/ 104 h 105"/>
                <a:gd name="T6" fmla="*/ 87 w 178"/>
                <a:gd name="T7" fmla="*/ 89 h 105"/>
                <a:gd name="T8" fmla="*/ 77 w 178"/>
                <a:gd name="T9" fmla="*/ 73 h 105"/>
                <a:gd name="T10" fmla="*/ 82 w 178"/>
                <a:gd name="T11" fmla="*/ 65 h 105"/>
                <a:gd name="T12" fmla="*/ 155 w 178"/>
                <a:gd name="T13" fmla="*/ 31 h 105"/>
                <a:gd name="T14" fmla="*/ 295 w 178"/>
                <a:gd name="T15" fmla="*/ 11 h 105"/>
                <a:gd name="T16" fmla="*/ 293 w 178"/>
                <a:gd name="T17" fmla="*/ 3 h 105"/>
                <a:gd name="T18" fmla="*/ 264 w 178"/>
                <a:gd name="T19" fmla="*/ 0 h 105"/>
                <a:gd name="T20" fmla="*/ 218 w 178"/>
                <a:gd name="T21" fmla="*/ 9 h 105"/>
                <a:gd name="T22" fmla="*/ 143 w 178"/>
                <a:gd name="T23" fmla="*/ 11 h 105"/>
                <a:gd name="T24" fmla="*/ 29 w 178"/>
                <a:gd name="T25" fmla="*/ 31 h 105"/>
                <a:gd name="T26" fmla="*/ 26 w 178"/>
                <a:gd name="T27" fmla="*/ 45 h 105"/>
                <a:gd name="T28" fmla="*/ 16 w 178"/>
                <a:gd name="T29" fmla="*/ 53 h 105"/>
                <a:gd name="T30" fmla="*/ 23 w 178"/>
                <a:gd name="T31" fmla="*/ 58 h 105"/>
                <a:gd name="T32" fmla="*/ 6 w 178"/>
                <a:gd name="T33" fmla="*/ 70 h 105"/>
                <a:gd name="T34" fmla="*/ 11 w 178"/>
                <a:gd name="T35" fmla="*/ 76 h 105"/>
                <a:gd name="T36" fmla="*/ 0 w 178"/>
                <a:gd name="T37" fmla="*/ 80 h 105"/>
                <a:gd name="T38" fmla="*/ 2 w 178"/>
                <a:gd name="T39" fmla="*/ 89 h 105"/>
                <a:gd name="T40" fmla="*/ 2 w 178"/>
                <a:gd name="T41" fmla="*/ 89 h 105"/>
                <a:gd name="T42" fmla="*/ 2 w 178"/>
                <a:gd name="T43" fmla="*/ 89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05"/>
                <a:gd name="T68" fmla="*/ 178 w 178"/>
                <a:gd name="T69" fmla="*/ 105 h 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05">
                  <a:moveTo>
                    <a:pt x="2" y="89"/>
                  </a:moveTo>
                  <a:lnTo>
                    <a:pt x="35" y="100"/>
                  </a:lnTo>
                  <a:lnTo>
                    <a:pt x="87" y="104"/>
                  </a:lnTo>
                  <a:lnTo>
                    <a:pt x="56" y="89"/>
                  </a:lnTo>
                  <a:lnTo>
                    <a:pt x="46" y="73"/>
                  </a:lnTo>
                  <a:lnTo>
                    <a:pt x="51" y="65"/>
                  </a:lnTo>
                  <a:lnTo>
                    <a:pt x="91" y="31"/>
                  </a:lnTo>
                  <a:lnTo>
                    <a:pt x="177" y="11"/>
                  </a:lnTo>
                  <a:lnTo>
                    <a:pt x="175" y="3"/>
                  </a:lnTo>
                  <a:lnTo>
                    <a:pt x="157" y="0"/>
                  </a:lnTo>
                  <a:lnTo>
                    <a:pt x="132" y="9"/>
                  </a:lnTo>
                  <a:lnTo>
                    <a:pt x="85" y="11"/>
                  </a:lnTo>
                  <a:lnTo>
                    <a:pt x="29" y="31"/>
                  </a:lnTo>
                  <a:lnTo>
                    <a:pt x="26" y="45"/>
                  </a:lnTo>
                  <a:lnTo>
                    <a:pt x="16" y="53"/>
                  </a:lnTo>
                  <a:lnTo>
                    <a:pt x="23" y="58"/>
                  </a:lnTo>
                  <a:lnTo>
                    <a:pt x="6" y="70"/>
                  </a:lnTo>
                  <a:lnTo>
                    <a:pt x="11" y="76"/>
                  </a:lnTo>
                  <a:lnTo>
                    <a:pt x="0" y="80"/>
                  </a:lnTo>
                  <a:lnTo>
                    <a:pt x="2" y="89"/>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8" name="Freeform 524"/>
            <p:cNvSpPr>
              <a:spLocks noChangeAspect="1"/>
            </p:cNvSpPr>
            <p:nvPr/>
          </p:nvSpPr>
          <p:spPr bwMode="auto">
            <a:xfrm>
              <a:off x="2953" y="1427"/>
              <a:ext cx="295" cy="162"/>
            </a:xfrm>
            <a:custGeom>
              <a:avLst/>
              <a:gdLst>
                <a:gd name="T0" fmla="*/ 198 w 289"/>
                <a:gd name="T1" fmla="*/ 98 h 164"/>
                <a:gd name="T2" fmla="*/ 205 w 289"/>
                <a:gd name="T3" fmla="*/ 101 h 164"/>
                <a:gd name="T4" fmla="*/ 243 w 289"/>
                <a:gd name="T5" fmla="*/ 101 h 164"/>
                <a:gd name="T6" fmla="*/ 239 w 289"/>
                <a:gd name="T7" fmla="*/ 98 h 164"/>
                <a:gd name="T8" fmla="*/ 257 w 289"/>
                <a:gd name="T9" fmla="*/ 96 h 164"/>
                <a:gd name="T10" fmla="*/ 269 w 289"/>
                <a:gd name="T11" fmla="*/ 86 h 164"/>
                <a:gd name="T12" fmla="*/ 311 w 289"/>
                <a:gd name="T13" fmla="*/ 86 h 164"/>
                <a:gd name="T14" fmla="*/ 309 w 289"/>
                <a:gd name="T15" fmla="*/ 91 h 164"/>
                <a:gd name="T16" fmla="*/ 365 w 289"/>
                <a:gd name="T17" fmla="*/ 96 h 164"/>
                <a:gd name="T18" fmla="*/ 337 w 289"/>
                <a:gd name="T19" fmla="*/ 101 h 164"/>
                <a:gd name="T20" fmla="*/ 364 w 289"/>
                <a:gd name="T21" fmla="*/ 105 h 164"/>
                <a:gd name="T22" fmla="*/ 361 w 289"/>
                <a:gd name="T23" fmla="*/ 109 h 164"/>
                <a:gd name="T24" fmla="*/ 373 w 289"/>
                <a:gd name="T25" fmla="*/ 112 h 164"/>
                <a:gd name="T26" fmla="*/ 429 w 289"/>
                <a:gd name="T27" fmla="*/ 104 h 164"/>
                <a:gd name="T28" fmla="*/ 452 w 289"/>
                <a:gd name="T29" fmla="*/ 104 h 164"/>
                <a:gd name="T30" fmla="*/ 452 w 289"/>
                <a:gd name="T31" fmla="*/ 102 h 164"/>
                <a:gd name="T32" fmla="*/ 423 w 289"/>
                <a:gd name="T33" fmla="*/ 103 h 164"/>
                <a:gd name="T34" fmla="*/ 384 w 289"/>
                <a:gd name="T35" fmla="*/ 96 h 164"/>
                <a:gd name="T36" fmla="*/ 479 w 289"/>
                <a:gd name="T37" fmla="*/ 76 h 164"/>
                <a:gd name="T38" fmla="*/ 498 w 289"/>
                <a:gd name="T39" fmla="*/ 76 h 164"/>
                <a:gd name="T40" fmla="*/ 498 w 289"/>
                <a:gd name="T41" fmla="*/ 65 h 164"/>
                <a:gd name="T42" fmla="*/ 511 w 289"/>
                <a:gd name="T43" fmla="*/ 58 h 164"/>
                <a:gd name="T44" fmla="*/ 537 w 289"/>
                <a:gd name="T45" fmla="*/ 60 h 164"/>
                <a:gd name="T46" fmla="*/ 531 w 289"/>
                <a:gd name="T47" fmla="*/ 41 h 164"/>
                <a:gd name="T48" fmla="*/ 543 w 289"/>
                <a:gd name="T49" fmla="*/ 41 h 164"/>
                <a:gd name="T50" fmla="*/ 530 w 289"/>
                <a:gd name="T51" fmla="*/ 41 h 164"/>
                <a:gd name="T52" fmla="*/ 542 w 289"/>
                <a:gd name="T53" fmla="*/ 41 h 164"/>
                <a:gd name="T54" fmla="*/ 475 w 289"/>
                <a:gd name="T55" fmla="*/ 41 h 164"/>
                <a:gd name="T56" fmla="*/ 457 w 289"/>
                <a:gd name="T57" fmla="*/ 38 h 164"/>
                <a:gd name="T58" fmla="*/ 400 w 289"/>
                <a:gd name="T59" fmla="*/ 38 h 164"/>
                <a:gd name="T60" fmla="*/ 376 w 289"/>
                <a:gd name="T61" fmla="*/ 23 h 164"/>
                <a:gd name="T62" fmla="*/ 354 w 289"/>
                <a:gd name="T63" fmla="*/ 20 h 164"/>
                <a:gd name="T64" fmla="*/ 357 w 289"/>
                <a:gd name="T65" fmla="*/ 11 h 164"/>
                <a:gd name="T66" fmla="*/ 337 w 289"/>
                <a:gd name="T67" fmla="*/ 0 h 164"/>
                <a:gd name="T68" fmla="*/ 275 w 289"/>
                <a:gd name="T69" fmla="*/ 5 h 164"/>
                <a:gd name="T70" fmla="*/ 257 w 289"/>
                <a:gd name="T71" fmla="*/ 6 h 164"/>
                <a:gd name="T72" fmla="*/ 243 w 289"/>
                <a:gd name="T73" fmla="*/ 22 h 164"/>
                <a:gd name="T74" fmla="*/ 197 w 289"/>
                <a:gd name="T75" fmla="*/ 15 h 164"/>
                <a:gd name="T76" fmla="*/ 157 w 289"/>
                <a:gd name="T77" fmla="*/ 19 h 164"/>
                <a:gd name="T78" fmla="*/ 99 w 289"/>
                <a:gd name="T79" fmla="*/ 8 h 164"/>
                <a:gd name="T80" fmla="*/ 19 w 289"/>
                <a:gd name="T81" fmla="*/ 15 h 164"/>
                <a:gd name="T82" fmla="*/ 59 w 289"/>
                <a:gd name="T83" fmla="*/ 39 h 164"/>
                <a:gd name="T84" fmla="*/ 4 w 289"/>
                <a:gd name="T85" fmla="*/ 41 h 164"/>
                <a:gd name="T86" fmla="*/ 0 w 289"/>
                <a:gd name="T87" fmla="*/ 49 h 164"/>
                <a:gd name="T88" fmla="*/ 2 w 289"/>
                <a:gd name="T89" fmla="*/ 49 h 164"/>
                <a:gd name="T90" fmla="*/ 12 w 289"/>
                <a:gd name="T91" fmla="*/ 57 h 164"/>
                <a:gd name="T92" fmla="*/ 83 w 289"/>
                <a:gd name="T93" fmla="*/ 60 h 164"/>
                <a:gd name="T94" fmla="*/ 136 w 289"/>
                <a:gd name="T95" fmla="*/ 51 h 164"/>
                <a:gd name="T96" fmla="*/ 160 w 289"/>
                <a:gd name="T97" fmla="*/ 48 h 164"/>
                <a:gd name="T98" fmla="*/ 213 w 289"/>
                <a:gd name="T99" fmla="*/ 56 h 164"/>
                <a:gd name="T100" fmla="*/ 217 w 289"/>
                <a:gd name="T101" fmla="*/ 66 h 164"/>
                <a:gd name="T102" fmla="*/ 244 w 289"/>
                <a:gd name="T103" fmla="*/ 81 h 164"/>
                <a:gd name="T104" fmla="*/ 248 w 289"/>
                <a:gd name="T105" fmla="*/ 90 h 164"/>
                <a:gd name="T106" fmla="*/ 218 w 289"/>
                <a:gd name="T107" fmla="*/ 90 h 164"/>
                <a:gd name="T108" fmla="*/ 198 w 289"/>
                <a:gd name="T109" fmla="*/ 98 h 164"/>
                <a:gd name="T110" fmla="*/ 198 w 289"/>
                <a:gd name="T111" fmla="*/ 98 h 164"/>
                <a:gd name="T112" fmla="*/ 198 w 289"/>
                <a:gd name="T113" fmla="*/ 98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164"/>
                <a:gd name="T173" fmla="*/ 289 w 289"/>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164">
                  <a:moveTo>
                    <a:pt x="106" y="135"/>
                  </a:moveTo>
                  <a:lnTo>
                    <a:pt x="109" y="141"/>
                  </a:lnTo>
                  <a:lnTo>
                    <a:pt x="128" y="141"/>
                  </a:lnTo>
                  <a:lnTo>
                    <a:pt x="126" y="135"/>
                  </a:lnTo>
                  <a:lnTo>
                    <a:pt x="136" y="132"/>
                  </a:lnTo>
                  <a:lnTo>
                    <a:pt x="144" y="117"/>
                  </a:lnTo>
                  <a:lnTo>
                    <a:pt x="165" y="117"/>
                  </a:lnTo>
                  <a:lnTo>
                    <a:pt x="163" y="123"/>
                  </a:lnTo>
                  <a:lnTo>
                    <a:pt x="194" y="131"/>
                  </a:lnTo>
                  <a:lnTo>
                    <a:pt x="178" y="141"/>
                  </a:lnTo>
                  <a:lnTo>
                    <a:pt x="193" y="150"/>
                  </a:lnTo>
                  <a:lnTo>
                    <a:pt x="192" y="157"/>
                  </a:lnTo>
                  <a:lnTo>
                    <a:pt x="198" y="163"/>
                  </a:lnTo>
                  <a:lnTo>
                    <a:pt x="226" y="148"/>
                  </a:lnTo>
                  <a:lnTo>
                    <a:pt x="240" y="148"/>
                  </a:lnTo>
                  <a:lnTo>
                    <a:pt x="240" y="143"/>
                  </a:lnTo>
                  <a:lnTo>
                    <a:pt x="224" y="145"/>
                  </a:lnTo>
                  <a:lnTo>
                    <a:pt x="204" y="131"/>
                  </a:lnTo>
                  <a:lnTo>
                    <a:pt x="254" y="107"/>
                  </a:lnTo>
                  <a:lnTo>
                    <a:pt x="263" y="107"/>
                  </a:lnTo>
                  <a:lnTo>
                    <a:pt x="263" y="96"/>
                  </a:lnTo>
                  <a:lnTo>
                    <a:pt x="271" y="89"/>
                  </a:lnTo>
                  <a:lnTo>
                    <a:pt x="284" y="91"/>
                  </a:lnTo>
                  <a:lnTo>
                    <a:pt x="281" y="72"/>
                  </a:lnTo>
                  <a:lnTo>
                    <a:pt x="288" y="71"/>
                  </a:lnTo>
                  <a:lnTo>
                    <a:pt x="280" y="67"/>
                  </a:lnTo>
                  <a:lnTo>
                    <a:pt x="287" y="56"/>
                  </a:lnTo>
                  <a:lnTo>
                    <a:pt x="251" y="47"/>
                  </a:lnTo>
                  <a:lnTo>
                    <a:pt x="242" y="38"/>
                  </a:lnTo>
                  <a:lnTo>
                    <a:pt x="212" y="38"/>
                  </a:lnTo>
                  <a:lnTo>
                    <a:pt x="200" y="23"/>
                  </a:lnTo>
                  <a:lnTo>
                    <a:pt x="188" y="20"/>
                  </a:lnTo>
                  <a:lnTo>
                    <a:pt x="189" y="11"/>
                  </a:lnTo>
                  <a:lnTo>
                    <a:pt x="178" y="0"/>
                  </a:lnTo>
                  <a:lnTo>
                    <a:pt x="147" y="5"/>
                  </a:lnTo>
                  <a:lnTo>
                    <a:pt x="136" y="6"/>
                  </a:lnTo>
                  <a:lnTo>
                    <a:pt x="128" y="22"/>
                  </a:lnTo>
                  <a:lnTo>
                    <a:pt x="105" y="15"/>
                  </a:lnTo>
                  <a:lnTo>
                    <a:pt x="83" y="19"/>
                  </a:lnTo>
                  <a:lnTo>
                    <a:pt x="55" y="8"/>
                  </a:lnTo>
                  <a:lnTo>
                    <a:pt x="19" y="15"/>
                  </a:lnTo>
                  <a:lnTo>
                    <a:pt x="28" y="39"/>
                  </a:lnTo>
                  <a:lnTo>
                    <a:pt x="4" y="65"/>
                  </a:lnTo>
                  <a:lnTo>
                    <a:pt x="0" y="80"/>
                  </a:lnTo>
                  <a:lnTo>
                    <a:pt x="2" y="80"/>
                  </a:lnTo>
                  <a:lnTo>
                    <a:pt x="12" y="88"/>
                  </a:lnTo>
                  <a:lnTo>
                    <a:pt x="47" y="91"/>
                  </a:lnTo>
                  <a:lnTo>
                    <a:pt x="71" y="82"/>
                  </a:lnTo>
                  <a:lnTo>
                    <a:pt x="85" y="79"/>
                  </a:lnTo>
                  <a:lnTo>
                    <a:pt x="113" y="87"/>
                  </a:lnTo>
                  <a:lnTo>
                    <a:pt x="115" y="97"/>
                  </a:lnTo>
                  <a:lnTo>
                    <a:pt x="129" y="112"/>
                  </a:lnTo>
                  <a:lnTo>
                    <a:pt x="131" y="121"/>
                  </a:lnTo>
                  <a:lnTo>
                    <a:pt x="116" y="121"/>
                  </a:lnTo>
                  <a:lnTo>
                    <a:pt x="106" y="13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29" name="Freeform 525"/>
            <p:cNvSpPr>
              <a:spLocks noChangeAspect="1"/>
            </p:cNvSpPr>
            <p:nvPr/>
          </p:nvSpPr>
          <p:spPr bwMode="auto">
            <a:xfrm>
              <a:off x="3352" y="1367"/>
              <a:ext cx="661" cy="288"/>
            </a:xfrm>
            <a:custGeom>
              <a:avLst/>
              <a:gdLst>
                <a:gd name="T0" fmla="*/ 1092 w 650"/>
                <a:gd name="T1" fmla="*/ 95 h 291"/>
                <a:gd name="T2" fmla="*/ 1063 w 650"/>
                <a:gd name="T3" fmla="*/ 89 h 291"/>
                <a:gd name="T4" fmla="*/ 970 w 650"/>
                <a:gd name="T5" fmla="*/ 59 h 291"/>
                <a:gd name="T6" fmla="*/ 891 w 650"/>
                <a:gd name="T7" fmla="*/ 53 h 291"/>
                <a:gd name="T8" fmla="*/ 789 w 650"/>
                <a:gd name="T9" fmla="*/ 43 h 291"/>
                <a:gd name="T10" fmla="*/ 743 w 650"/>
                <a:gd name="T11" fmla="*/ 21 h 291"/>
                <a:gd name="T12" fmla="*/ 694 w 650"/>
                <a:gd name="T13" fmla="*/ 39 h 291"/>
                <a:gd name="T14" fmla="*/ 667 w 650"/>
                <a:gd name="T15" fmla="*/ 28 h 291"/>
                <a:gd name="T16" fmla="*/ 622 w 650"/>
                <a:gd name="T17" fmla="*/ 22 h 291"/>
                <a:gd name="T18" fmla="*/ 597 w 650"/>
                <a:gd name="T19" fmla="*/ 15 h 291"/>
                <a:gd name="T20" fmla="*/ 528 w 650"/>
                <a:gd name="T21" fmla="*/ 0 h 291"/>
                <a:gd name="T22" fmla="*/ 461 w 650"/>
                <a:gd name="T23" fmla="*/ 15 h 291"/>
                <a:gd name="T24" fmla="*/ 339 w 650"/>
                <a:gd name="T25" fmla="*/ 30 h 291"/>
                <a:gd name="T26" fmla="*/ 358 w 650"/>
                <a:gd name="T27" fmla="*/ 36 h 291"/>
                <a:gd name="T28" fmla="*/ 345 w 650"/>
                <a:gd name="T29" fmla="*/ 48 h 291"/>
                <a:gd name="T30" fmla="*/ 334 w 650"/>
                <a:gd name="T31" fmla="*/ 48 h 291"/>
                <a:gd name="T32" fmla="*/ 371 w 650"/>
                <a:gd name="T33" fmla="*/ 64 h 291"/>
                <a:gd name="T34" fmla="*/ 328 w 650"/>
                <a:gd name="T35" fmla="*/ 64 h 291"/>
                <a:gd name="T36" fmla="*/ 256 w 650"/>
                <a:gd name="T37" fmla="*/ 56 h 291"/>
                <a:gd name="T38" fmla="*/ 199 w 650"/>
                <a:gd name="T39" fmla="*/ 56 h 291"/>
                <a:gd name="T40" fmla="*/ 166 w 650"/>
                <a:gd name="T41" fmla="*/ 49 h 291"/>
                <a:gd name="T42" fmla="*/ 113 w 650"/>
                <a:gd name="T43" fmla="*/ 49 h 291"/>
                <a:gd name="T44" fmla="*/ 66 w 650"/>
                <a:gd name="T45" fmla="*/ 55 h 291"/>
                <a:gd name="T46" fmla="*/ 63 w 650"/>
                <a:gd name="T47" fmla="*/ 77 h 291"/>
                <a:gd name="T48" fmla="*/ 8 w 650"/>
                <a:gd name="T49" fmla="*/ 68 h 291"/>
                <a:gd name="T50" fmla="*/ 9 w 650"/>
                <a:gd name="T51" fmla="*/ 111 h 291"/>
                <a:gd name="T52" fmla="*/ 61 w 650"/>
                <a:gd name="T53" fmla="*/ 119 h 291"/>
                <a:gd name="T54" fmla="*/ 68 w 650"/>
                <a:gd name="T55" fmla="*/ 130 h 291"/>
                <a:gd name="T56" fmla="*/ 79 w 650"/>
                <a:gd name="T57" fmla="*/ 130 h 291"/>
                <a:gd name="T58" fmla="*/ 176 w 650"/>
                <a:gd name="T59" fmla="*/ 125 h 291"/>
                <a:gd name="T60" fmla="*/ 236 w 650"/>
                <a:gd name="T61" fmla="*/ 144 h 291"/>
                <a:gd name="T62" fmla="*/ 155 w 650"/>
                <a:gd name="T63" fmla="*/ 149 h 291"/>
                <a:gd name="T64" fmla="*/ 127 w 650"/>
                <a:gd name="T65" fmla="*/ 156 h 291"/>
                <a:gd name="T66" fmla="*/ 147 w 650"/>
                <a:gd name="T67" fmla="*/ 166 h 291"/>
                <a:gd name="T68" fmla="*/ 200 w 650"/>
                <a:gd name="T69" fmla="*/ 188 h 291"/>
                <a:gd name="T70" fmla="*/ 203 w 650"/>
                <a:gd name="T71" fmla="*/ 201 h 291"/>
                <a:gd name="T72" fmla="*/ 252 w 650"/>
                <a:gd name="T73" fmla="*/ 194 h 291"/>
                <a:gd name="T74" fmla="*/ 309 w 650"/>
                <a:gd name="T75" fmla="*/ 209 h 291"/>
                <a:gd name="T76" fmla="*/ 352 w 650"/>
                <a:gd name="T77" fmla="*/ 140 h 291"/>
                <a:gd name="T78" fmla="*/ 545 w 650"/>
                <a:gd name="T79" fmla="*/ 174 h 291"/>
                <a:gd name="T80" fmla="*/ 588 w 650"/>
                <a:gd name="T81" fmla="*/ 201 h 291"/>
                <a:gd name="T82" fmla="*/ 618 w 650"/>
                <a:gd name="T83" fmla="*/ 210 h 291"/>
                <a:gd name="T84" fmla="*/ 717 w 650"/>
                <a:gd name="T85" fmla="*/ 198 h 291"/>
                <a:gd name="T86" fmla="*/ 724 w 650"/>
                <a:gd name="T87" fmla="*/ 190 h 291"/>
                <a:gd name="T88" fmla="*/ 789 w 650"/>
                <a:gd name="T89" fmla="*/ 186 h 291"/>
                <a:gd name="T90" fmla="*/ 842 w 650"/>
                <a:gd name="T91" fmla="*/ 188 h 291"/>
                <a:gd name="T92" fmla="*/ 986 w 650"/>
                <a:gd name="T93" fmla="*/ 196 h 291"/>
                <a:gd name="T94" fmla="*/ 956 w 650"/>
                <a:gd name="T95" fmla="*/ 152 h 291"/>
                <a:gd name="T96" fmla="*/ 1007 w 650"/>
                <a:gd name="T97" fmla="*/ 144 h 291"/>
                <a:gd name="T98" fmla="*/ 1059 w 650"/>
                <a:gd name="T99" fmla="*/ 127 h 291"/>
                <a:gd name="T100" fmla="*/ 1068 w 650"/>
                <a:gd name="T101" fmla="*/ 110 h 291"/>
                <a:gd name="T102" fmla="*/ 1090 w 650"/>
                <a:gd name="T103" fmla="*/ 105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291"/>
                <a:gd name="T158" fmla="*/ 650 w 65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291">
                  <a:moveTo>
                    <a:pt x="647" y="136"/>
                  </a:moveTo>
                  <a:lnTo>
                    <a:pt x="649" y="126"/>
                  </a:lnTo>
                  <a:lnTo>
                    <a:pt x="636" y="115"/>
                  </a:lnTo>
                  <a:lnTo>
                    <a:pt x="632" y="120"/>
                  </a:lnTo>
                  <a:lnTo>
                    <a:pt x="614" y="116"/>
                  </a:lnTo>
                  <a:lnTo>
                    <a:pt x="576" y="90"/>
                  </a:lnTo>
                  <a:lnTo>
                    <a:pt x="544" y="94"/>
                  </a:lnTo>
                  <a:lnTo>
                    <a:pt x="529" y="84"/>
                  </a:lnTo>
                  <a:lnTo>
                    <a:pt x="522" y="93"/>
                  </a:lnTo>
                  <a:lnTo>
                    <a:pt x="470" y="43"/>
                  </a:lnTo>
                  <a:lnTo>
                    <a:pt x="442" y="30"/>
                  </a:lnTo>
                  <a:lnTo>
                    <a:pt x="442" y="21"/>
                  </a:lnTo>
                  <a:lnTo>
                    <a:pt x="425" y="26"/>
                  </a:lnTo>
                  <a:lnTo>
                    <a:pt x="413" y="39"/>
                  </a:lnTo>
                  <a:lnTo>
                    <a:pt x="398" y="40"/>
                  </a:lnTo>
                  <a:lnTo>
                    <a:pt x="396" y="28"/>
                  </a:lnTo>
                  <a:lnTo>
                    <a:pt x="378" y="30"/>
                  </a:lnTo>
                  <a:lnTo>
                    <a:pt x="370" y="22"/>
                  </a:lnTo>
                  <a:lnTo>
                    <a:pt x="356" y="26"/>
                  </a:lnTo>
                  <a:lnTo>
                    <a:pt x="355" y="15"/>
                  </a:lnTo>
                  <a:lnTo>
                    <a:pt x="342" y="5"/>
                  </a:lnTo>
                  <a:lnTo>
                    <a:pt x="315" y="0"/>
                  </a:lnTo>
                  <a:lnTo>
                    <a:pt x="306" y="10"/>
                  </a:lnTo>
                  <a:lnTo>
                    <a:pt x="274" y="15"/>
                  </a:lnTo>
                  <a:lnTo>
                    <a:pt x="226" y="31"/>
                  </a:lnTo>
                  <a:lnTo>
                    <a:pt x="201" y="30"/>
                  </a:lnTo>
                  <a:lnTo>
                    <a:pt x="204" y="36"/>
                  </a:lnTo>
                  <a:lnTo>
                    <a:pt x="212" y="36"/>
                  </a:lnTo>
                  <a:lnTo>
                    <a:pt x="209" y="50"/>
                  </a:lnTo>
                  <a:lnTo>
                    <a:pt x="204" y="53"/>
                  </a:lnTo>
                  <a:lnTo>
                    <a:pt x="211" y="64"/>
                  </a:lnTo>
                  <a:lnTo>
                    <a:pt x="199" y="72"/>
                  </a:lnTo>
                  <a:lnTo>
                    <a:pt x="228" y="83"/>
                  </a:lnTo>
                  <a:lnTo>
                    <a:pt x="221" y="95"/>
                  </a:lnTo>
                  <a:lnTo>
                    <a:pt x="196" y="95"/>
                  </a:lnTo>
                  <a:lnTo>
                    <a:pt x="175" y="86"/>
                  </a:lnTo>
                  <a:lnTo>
                    <a:pt x="151" y="87"/>
                  </a:lnTo>
                  <a:lnTo>
                    <a:pt x="138" y="96"/>
                  </a:lnTo>
                  <a:lnTo>
                    <a:pt x="120" y="87"/>
                  </a:lnTo>
                  <a:lnTo>
                    <a:pt x="120" y="98"/>
                  </a:lnTo>
                  <a:lnTo>
                    <a:pt x="98" y="80"/>
                  </a:lnTo>
                  <a:lnTo>
                    <a:pt x="76" y="73"/>
                  </a:lnTo>
                  <a:lnTo>
                    <a:pt x="70" y="80"/>
                  </a:lnTo>
                  <a:lnTo>
                    <a:pt x="53" y="76"/>
                  </a:lnTo>
                  <a:lnTo>
                    <a:pt x="35" y="86"/>
                  </a:lnTo>
                  <a:lnTo>
                    <a:pt x="24" y="96"/>
                  </a:lnTo>
                  <a:lnTo>
                    <a:pt x="32" y="108"/>
                  </a:lnTo>
                  <a:lnTo>
                    <a:pt x="25" y="113"/>
                  </a:lnTo>
                  <a:lnTo>
                    <a:pt x="8" y="99"/>
                  </a:lnTo>
                  <a:lnTo>
                    <a:pt x="0" y="141"/>
                  </a:lnTo>
                  <a:lnTo>
                    <a:pt x="9" y="142"/>
                  </a:lnTo>
                  <a:lnTo>
                    <a:pt x="16" y="156"/>
                  </a:lnTo>
                  <a:lnTo>
                    <a:pt x="30" y="156"/>
                  </a:lnTo>
                  <a:lnTo>
                    <a:pt x="46" y="175"/>
                  </a:lnTo>
                  <a:lnTo>
                    <a:pt x="37" y="178"/>
                  </a:lnTo>
                  <a:lnTo>
                    <a:pt x="50" y="183"/>
                  </a:lnTo>
                  <a:lnTo>
                    <a:pt x="48" y="178"/>
                  </a:lnTo>
                  <a:lnTo>
                    <a:pt x="77" y="165"/>
                  </a:lnTo>
                  <a:lnTo>
                    <a:pt x="105" y="167"/>
                  </a:lnTo>
                  <a:lnTo>
                    <a:pt x="125" y="182"/>
                  </a:lnTo>
                  <a:lnTo>
                    <a:pt x="140" y="206"/>
                  </a:lnTo>
                  <a:lnTo>
                    <a:pt x="98" y="202"/>
                  </a:lnTo>
                  <a:lnTo>
                    <a:pt x="91" y="211"/>
                  </a:lnTo>
                  <a:lnTo>
                    <a:pt x="97" y="221"/>
                  </a:lnTo>
                  <a:lnTo>
                    <a:pt x="77" y="218"/>
                  </a:lnTo>
                  <a:lnTo>
                    <a:pt x="76" y="224"/>
                  </a:lnTo>
                  <a:lnTo>
                    <a:pt x="87" y="228"/>
                  </a:lnTo>
                  <a:lnTo>
                    <a:pt x="110" y="254"/>
                  </a:lnTo>
                  <a:lnTo>
                    <a:pt x="121" y="254"/>
                  </a:lnTo>
                  <a:lnTo>
                    <a:pt x="121" y="269"/>
                  </a:lnTo>
                  <a:lnTo>
                    <a:pt x="123" y="274"/>
                  </a:lnTo>
                  <a:lnTo>
                    <a:pt x="132" y="266"/>
                  </a:lnTo>
                  <a:lnTo>
                    <a:pt x="148" y="263"/>
                  </a:lnTo>
                  <a:lnTo>
                    <a:pt x="175" y="286"/>
                  </a:lnTo>
                  <a:lnTo>
                    <a:pt x="185" y="286"/>
                  </a:lnTo>
                  <a:lnTo>
                    <a:pt x="167" y="209"/>
                  </a:lnTo>
                  <a:lnTo>
                    <a:pt x="208" y="198"/>
                  </a:lnTo>
                  <a:lnTo>
                    <a:pt x="275" y="240"/>
                  </a:lnTo>
                  <a:lnTo>
                    <a:pt x="324" y="236"/>
                  </a:lnTo>
                  <a:lnTo>
                    <a:pt x="348" y="252"/>
                  </a:lnTo>
                  <a:lnTo>
                    <a:pt x="350" y="274"/>
                  </a:lnTo>
                  <a:lnTo>
                    <a:pt x="361" y="274"/>
                  </a:lnTo>
                  <a:lnTo>
                    <a:pt x="368" y="287"/>
                  </a:lnTo>
                  <a:lnTo>
                    <a:pt x="400" y="290"/>
                  </a:lnTo>
                  <a:lnTo>
                    <a:pt x="426" y="270"/>
                  </a:lnTo>
                  <a:lnTo>
                    <a:pt x="427" y="264"/>
                  </a:lnTo>
                  <a:lnTo>
                    <a:pt x="430" y="257"/>
                  </a:lnTo>
                  <a:lnTo>
                    <a:pt x="468" y="262"/>
                  </a:lnTo>
                  <a:lnTo>
                    <a:pt x="470" y="251"/>
                  </a:lnTo>
                  <a:lnTo>
                    <a:pt x="478" y="248"/>
                  </a:lnTo>
                  <a:lnTo>
                    <a:pt x="500" y="254"/>
                  </a:lnTo>
                  <a:lnTo>
                    <a:pt x="566" y="255"/>
                  </a:lnTo>
                  <a:lnTo>
                    <a:pt x="586" y="266"/>
                  </a:lnTo>
                  <a:lnTo>
                    <a:pt x="588" y="248"/>
                  </a:lnTo>
                  <a:lnTo>
                    <a:pt x="568" y="214"/>
                  </a:lnTo>
                  <a:lnTo>
                    <a:pt x="572" y="209"/>
                  </a:lnTo>
                  <a:lnTo>
                    <a:pt x="600" y="206"/>
                  </a:lnTo>
                  <a:lnTo>
                    <a:pt x="598" y="166"/>
                  </a:lnTo>
                  <a:lnTo>
                    <a:pt x="630" y="172"/>
                  </a:lnTo>
                  <a:lnTo>
                    <a:pt x="639" y="168"/>
                  </a:lnTo>
                  <a:lnTo>
                    <a:pt x="635" y="141"/>
                  </a:lnTo>
                  <a:lnTo>
                    <a:pt x="647" y="13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0" name="Freeform 526"/>
            <p:cNvSpPr>
              <a:spLocks noChangeAspect="1"/>
            </p:cNvSpPr>
            <p:nvPr/>
          </p:nvSpPr>
          <p:spPr bwMode="auto">
            <a:xfrm>
              <a:off x="3010" y="976"/>
              <a:ext cx="2277" cy="675"/>
            </a:xfrm>
            <a:custGeom>
              <a:avLst/>
              <a:gdLst>
                <a:gd name="T0" fmla="*/ 1037 w 2239"/>
                <a:gd name="T1" fmla="*/ 100 h 684"/>
                <a:gd name="T2" fmla="*/ 1019 w 2239"/>
                <a:gd name="T3" fmla="*/ 102 h 684"/>
                <a:gd name="T4" fmla="*/ 885 w 2239"/>
                <a:gd name="T5" fmla="*/ 38 h 684"/>
                <a:gd name="T6" fmla="*/ 908 w 2239"/>
                <a:gd name="T7" fmla="*/ 104 h 684"/>
                <a:gd name="T8" fmla="*/ 692 w 2239"/>
                <a:gd name="T9" fmla="*/ 103 h 684"/>
                <a:gd name="T10" fmla="*/ 460 w 2239"/>
                <a:gd name="T11" fmla="*/ 116 h 684"/>
                <a:gd name="T12" fmla="*/ 359 w 2239"/>
                <a:gd name="T13" fmla="*/ 104 h 684"/>
                <a:gd name="T14" fmla="*/ 274 w 2239"/>
                <a:gd name="T15" fmla="*/ 139 h 684"/>
                <a:gd name="T16" fmla="*/ 213 w 2239"/>
                <a:gd name="T17" fmla="*/ 158 h 684"/>
                <a:gd name="T18" fmla="*/ 288 w 2239"/>
                <a:gd name="T19" fmla="*/ 110 h 684"/>
                <a:gd name="T20" fmla="*/ 2 w 2239"/>
                <a:gd name="T21" fmla="*/ 99 h 684"/>
                <a:gd name="T22" fmla="*/ 72 w 2239"/>
                <a:gd name="T23" fmla="*/ 154 h 684"/>
                <a:gd name="T24" fmla="*/ 15 w 2239"/>
                <a:gd name="T25" fmla="*/ 213 h 684"/>
                <a:gd name="T26" fmla="*/ 109 w 2239"/>
                <a:gd name="T27" fmla="*/ 260 h 684"/>
                <a:gd name="T28" fmla="*/ 155 w 2239"/>
                <a:gd name="T29" fmla="*/ 307 h 684"/>
                <a:gd name="T30" fmla="*/ 312 w 2239"/>
                <a:gd name="T31" fmla="*/ 329 h 684"/>
                <a:gd name="T32" fmla="*/ 382 w 2239"/>
                <a:gd name="T33" fmla="*/ 364 h 684"/>
                <a:gd name="T34" fmla="*/ 356 w 2239"/>
                <a:gd name="T35" fmla="*/ 386 h 684"/>
                <a:gd name="T36" fmla="*/ 496 w 2239"/>
                <a:gd name="T37" fmla="*/ 428 h 684"/>
                <a:gd name="T38" fmla="*/ 660 w 2239"/>
                <a:gd name="T39" fmla="*/ 445 h 684"/>
                <a:gd name="T40" fmla="*/ 653 w 2239"/>
                <a:gd name="T41" fmla="*/ 385 h 684"/>
                <a:gd name="T42" fmla="*/ 566 w 2239"/>
                <a:gd name="T43" fmla="*/ 356 h 684"/>
                <a:gd name="T44" fmla="*/ 657 w 2239"/>
                <a:gd name="T45" fmla="*/ 314 h 684"/>
                <a:gd name="T46" fmla="*/ 798 w 2239"/>
                <a:gd name="T47" fmla="*/ 327 h 684"/>
                <a:gd name="T48" fmla="*/ 952 w 2239"/>
                <a:gd name="T49" fmla="*/ 318 h 684"/>
                <a:gd name="T50" fmla="*/ 908 w 2239"/>
                <a:gd name="T51" fmla="*/ 287 h 684"/>
                <a:gd name="T52" fmla="*/ 1144 w 2239"/>
                <a:gd name="T53" fmla="*/ 265 h 684"/>
                <a:gd name="T54" fmla="*/ 1236 w 2239"/>
                <a:gd name="T55" fmla="*/ 290 h 684"/>
                <a:gd name="T56" fmla="*/ 1446 w 2239"/>
                <a:gd name="T57" fmla="*/ 326 h 684"/>
                <a:gd name="T58" fmla="*/ 1639 w 2239"/>
                <a:gd name="T59" fmla="*/ 338 h 684"/>
                <a:gd name="T60" fmla="*/ 1833 w 2239"/>
                <a:gd name="T61" fmla="*/ 330 h 684"/>
                <a:gd name="T62" fmla="*/ 2017 w 2239"/>
                <a:gd name="T63" fmla="*/ 317 h 684"/>
                <a:gd name="T64" fmla="*/ 2438 w 2239"/>
                <a:gd name="T65" fmla="*/ 335 h 684"/>
                <a:gd name="T66" fmla="*/ 2486 w 2239"/>
                <a:gd name="T67" fmla="*/ 294 h 684"/>
                <a:gd name="T68" fmla="*/ 2841 w 2239"/>
                <a:gd name="T69" fmla="*/ 351 h 684"/>
                <a:gd name="T70" fmla="*/ 2984 w 2239"/>
                <a:gd name="T71" fmla="*/ 401 h 684"/>
                <a:gd name="T72" fmla="*/ 2986 w 2239"/>
                <a:gd name="T73" fmla="*/ 427 h 684"/>
                <a:gd name="T74" fmla="*/ 3054 w 2239"/>
                <a:gd name="T75" fmla="*/ 322 h 684"/>
                <a:gd name="T76" fmla="*/ 2896 w 2239"/>
                <a:gd name="T77" fmla="*/ 279 h 684"/>
                <a:gd name="T78" fmla="*/ 2870 w 2239"/>
                <a:gd name="T79" fmla="*/ 219 h 684"/>
                <a:gd name="T80" fmla="*/ 3106 w 2239"/>
                <a:gd name="T81" fmla="*/ 221 h 684"/>
                <a:gd name="T82" fmla="*/ 3237 w 2239"/>
                <a:gd name="T83" fmla="*/ 188 h 684"/>
                <a:gd name="T84" fmla="*/ 3301 w 2239"/>
                <a:gd name="T85" fmla="*/ 178 h 684"/>
                <a:gd name="T86" fmla="*/ 3290 w 2239"/>
                <a:gd name="T87" fmla="*/ 246 h 684"/>
                <a:gd name="T88" fmla="*/ 3507 w 2239"/>
                <a:gd name="T89" fmla="*/ 294 h 684"/>
                <a:gd name="T90" fmla="*/ 3495 w 2239"/>
                <a:gd name="T91" fmla="*/ 254 h 684"/>
                <a:gd name="T92" fmla="*/ 3372 w 2239"/>
                <a:gd name="T93" fmla="*/ 208 h 684"/>
                <a:gd name="T94" fmla="*/ 3539 w 2239"/>
                <a:gd name="T95" fmla="*/ 206 h 684"/>
                <a:gd name="T96" fmla="*/ 3525 w 2239"/>
                <a:gd name="T97" fmla="*/ 148 h 684"/>
                <a:gd name="T98" fmla="*/ 3588 w 2239"/>
                <a:gd name="T99" fmla="*/ 139 h 684"/>
                <a:gd name="T100" fmla="*/ 3682 w 2239"/>
                <a:gd name="T101" fmla="*/ 120 h 684"/>
                <a:gd name="T102" fmla="*/ 3180 w 2239"/>
                <a:gd name="T103" fmla="*/ 100 h 684"/>
                <a:gd name="T104" fmla="*/ 2948 w 2239"/>
                <a:gd name="T105" fmla="*/ 93 h 684"/>
                <a:gd name="T106" fmla="*/ 2376 w 2239"/>
                <a:gd name="T107" fmla="*/ 53 h 684"/>
                <a:gd name="T108" fmla="*/ 2257 w 2239"/>
                <a:gd name="T109" fmla="*/ 77 h 684"/>
                <a:gd name="T110" fmla="*/ 2008 w 2239"/>
                <a:gd name="T111" fmla="*/ 45 h 684"/>
                <a:gd name="T112" fmla="*/ 1725 w 2239"/>
                <a:gd name="T113" fmla="*/ 38 h 684"/>
                <a:gd name="T114" fmla="*/ 1644 w 2239"/>
                <a:gd name="T115" fmla="*/ 42 h 684"/>
                <a:gd name="T116" fmla="*/ 1553 w 2239"/>
                <a:gd name="T117" fmla="*/ 11 h 684"/>
                <a:gd name="T118" fmla="*/ 1213 w 2239"/>
                <a:gd name="T119" fmla="*/ 37 h 684"/>
                <a:gd name="T120" fmla="*/ 1144 w 2239"/>
                <a:gd name="T121" fmla="*/ 67 h 684"/>
                <a:gd name="T122" fmla="*/ 988 w 2239"/>
                <a:gd name="T123" fmla="*/ 56 h 6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9"/>
                <a:gd name="T187" fmla="*/ 0 h 684"/>
                <a:gd name="T188" fmla="*/ 2239 w 2239"/>
                <a:gd name="T189" fmla="*/ 684 h 6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9" h="684">
                  <a:moveTo>
                    <a:pt x="588" y="87"/>
                  </a:moveTo>
                  <a:lnTo>
                    <a:pt x="572" y="104"/>
                  </a:lnTo>
                  <a:lnTo>
                    <a:pt x="595" y="117"/>
                  </a:lnTo>
                  <a:lnTo>
                    <a:pt x="595" y="133"/>
                  </a:lnTo>
                  <a:lnTo>
                    <a:pt x="605" y="142"/>
                  </a:lnTo>
                  <a:lnTo>
                    <a:pt x="616" y="148"/>
                  </a:lnTo>
                  <a:lnTo>
                    <a:pt x="630" y="168"/>
                  </a:lnTo>
                  <a:lnTo>
                    <a:pt x="620" y="182"/>
                  </a:lnTo>
                  <a:lnTo>
                    <a:pt x="598" y="194"/>
                  </a:lnTo>
                  <a:lnTo>
                    <a:pt x="580" y="186"/>
                  </a:lnTo>
                  <a:lnTo>
                    <a:pt x="602" y="173"/>
                  </a:lnTo>
                  <a:lnTo>
                    <a:pt x="605" y="152"/>
                  </a:lnTo>
                  <a:lnTo>
                    <a:pt x="586" y="144"/>
                  </a:lnTo>
                  <a:lnTo>
                    <a:pt x="568" y="108"/>
                  </a:lnTo>
                  <a:lnTo>
                    <a:pt x="554" y="100"/>
                  </a:lnTo>
                  <a:lnTo>
                    <a:pt x="554" y="81"/>
                  </a:lnTo>
                  <a:lnTo>
                    <a:pt x="534" y="73"/>
                  </a:lnTo>
                  <a:lnTo>
                    <a:pt x="525" y="67"/>
                  </a:lnTo>
                  <a:lnTo>
                    <a:pt x="512" y="70"/>
                  </a:lnTo>
                  <a:lnTo>
                    <a:pt x="494" y="106"/>
                  </a:lnTo>
                  <a:lnTo>
                    <a:pt x="504" y="119"/>
                  </a:lnTo>
                  <a:lnTo>
                    <a:pt x="505" y="133"/>
                  </a:lnTo>
                  <a:lnTo>
                    <a:pt x="544" y="148"/>
                  </a:lnTo>
                  <a:lnTo>
                    <a:pt x="540" y="157"/>
                  </a:lnTo>
                  <a:lnTo>
                    <a:pt x="396" y="118"/>
                  </a:lnTo>
                  <a:lnTo>
                    <a:pt x="392" y="125"/>
                  </a:lnTo>
                  <a:lnTo>
                    <a:pt x="434" y="144"/>
                  </a:lnTo>
                  <a:lnTo>
                    <a:pt x="420" y="150"/>
                  </a:lnTo>
                  <a:lnTo>
                    <a:pt x="422" y="156"/>
                  </a:lnTo>
                  <a:lnTo>
                    <a:pt x="411" y="155"/>
                  </a:lnTo>
                  <a:lnTo>
                    <a:pt x="407" y="144"/>
                  </a:lnTo>
                  <a:lnTo>
                    <a:pt x="359" y="152"/>
                  </a:lnTo>
                  <a:lnTo>
                    <a:pt x="357" y="159"/>
                  </a:lnTo>
                  <a:lnTo>
                    <a:pt x="340" y="144"/>
                  </a:lnTo>
                  <a:lnTo>
                    <a:pt x="270" y="168"/>
                  </a:lnTo>
                  <a:lnTo>
                    <a:pt x="273" y="178"/>
                  </a:lnTo>
                  <a:lnTo>
                    <a:pt x="262" y="182"/>
                  </a:lnTo>
                  <a:lnTo>
                    <a:pt x="227" y="173"/>
                  </a:lnTo>
                  <a:lnTo>
                    <a:pt x="248" y="164"/>
                  </a:lnTo>
                  <a:lnTo>
                    <a:pt x="240" y="157"/>
                  </a:lnTo>
                  <a:lnTo>
                    <a:pt x="198" y="150"/>
                  </a:lnTo>
                  <a:lnTo>
                    <a:pt x="213" y="157"/>
                  </a:lnTo>
                  <a:lnTo>
                    <a:pt x="213" y="177"/>
                  </a:lnTo>
                  <a:lnTo>
                    <a:pt x="223" y="179"/>
                  </a:lnTo>
                  <a:lnTo>
                    <a:pt x="225" y="188"/>
                  </a:lnTo>
                  <a:lnTo>
                    <a:pt x="219" y="194"/>
                  </a:lnTo>
                  <a:lnTo>
                    <a:pt x="194" y="190"/>
                  </a:lnTo>
                  <a:lnTo>
                    <a:pt x="164" y="207"/>
                  </a:lnTo>
                  <a:lnTo>
                    <a:pt x="182" y="224"/>
                  </a:lnTo>
                  <a:lnTo>
                    <a:pt x="127" y="213"/>
                  </a:lnTo>
                  <a:lnTo>
                    <a:pt x="122" y="218"/>
                  </a:lnTo>
                  <a:lnTo>
                    <a:pt x="144" y="225"/>
                  </a:lnTo>
                  <a:lnTo>
                    <a:pt x="147" y="235"/>
                  </a:lnTo>
                  <a:lnTo>
                    <a:pt x="129" y="235"/>
                  </a:lnTo>
                  <a:lnTo>
                    <a:pt x="98" y="224"/>
                  </a:lnTo>
                  <a:lnTo>
                    <a:pt x="92" y="197"/>
                  </a:lnTo>
                  <a:lnTo>
                    <a:pt x="56" y="177"/>
                  </a:lnTo>
                  <a:lnTo>
                    <a:pt x="142" y="197"/>
                  </a:lnTo>
                  <a:lnTo>
                    <a:pt x="180" y="184"/>
                  </a:lnTo>
                  <a:lnTo>
                    <a:pt x="172" y="168"/>
                  </a:lnTo>
                  <a:lnTo>
                    <a:pt x="113" y="146"/>
                  </a:lnTo>
                  <a:lnTo>
                    <a:pt x="57" y="130"/>
                  </a:lnTo>
                  <a:lnTo>
                    <a:pt x="30" y="132"/>
                  </a:lnTo>
                  <a:lnTo>
                    <a:pt x="8" y="144"/>
                  </a:lnTo>
                  <a:lnTo>
                    <a:pt x="2" y="146"/>
                  </a:lnTo>
                  <a:lnTo>
                    <a:pt x="3" y="157"/>
                  </a:lnTo>
                  <a:lnTo>
                    <a:pt x="22" y="167"/>
                  </a:lnTo>
                  <a:lnTo>
                    <a:pt x="16" y="178"/>
                  </a:lnTo>
                  <a:lnTo>
                    <a:pt x="29" y="198"/>
                  </a:lnTo>
                  <a:lnTo>
                    <a:pt x="27" y="217"/>
                  </a:lnTo>
                  <a:lnTo>
                    <a:pt x="41" y="229"/>
                  </a:lnTo>
                  <a:lnTo>
                    <a:pt x="38" y="239"/>
                  </a:lnTo>
                  <a:lnTo>
                    <a:pt x="57" y="258"/>
                  </a:lnTo>
                  <a:lnTo>
                    <a:pt x="9" y="298"/>
                  </a:lnTo>
                  <a:lnTo>
                    <a:pt x="19" y="298"/>
                  </a:lnTo>
                  <a:lnTo>
                    <a:pt x="32" y="310"/>
                  </a:lnTo>
                  <a:lnTo>
                    <a:pt x="15" y="320"/>
                  </a:lnTo>
                  <a:lnTo>
                    <a:pt x="12" y="328"/>
                  </a:lnTo>
                  <a:lnTo>
                    <a:pt x="0" y="331"/>
                  </a:lnTo>
                  <a:lnTo>
                    <a:pt x="14" y="346"/>
                  </a:lnTo>
                  <a:lnTo>
                    <a:pt x="11" y="354"/>
                  </a:lnTo>
                  <a:lnTo>
                    <a:pt x="26" y="381"/>
                  </a:lnTo>
                  <a:lnTo>
                    <a:pt x="68" y="394"/>
                  </a:lnTo>
                  <a:lnTo>
                    <a:pt x="70" y="410"/>
                  </a:lnTo>
                  <a:lnTo>
                    <a:pt x="88" y="430"/>
                  </a:lnTo>
                  <a:lnTo>
                    <a:pt x="102" y="432"/>
                  </a:lnTo>
                  <a:lnTo>
                    <a:pt x="96" y="442"/>
                  </a:lnTo>
                  <a:lnTo>
                    <a:pt x="80" y="442"/>
                  </a:lnTo>
                  <a:lnTo>
                    <a:pt x="91" y="462"/>
                  </a:lnTo>
                  <a:lnTo>
                    <a:pt x="122" y="457"/>
                  </a:lnTo>
                  <a:lnTo>
                    <a:pt x="133" y="468"/>
                  </a:lnTo>
                  <a:lnTo>
                    <a:pt x="132" y="477"/>
                  </a:lnTo>
                  <a:lnTo>
                    <a:pt x="144" y="480"/>
                  </a:lnTo>
                  <a:lnTo>
                    <a:pt x="156" y="495"/>
                  </a:lnTo>
                  <a:lnTo>
                    <a:pt x="186" y="495"/>
                  </a:lnTo>
                  <a:lnTo>
                    <a:pt x="195" y="504"/>
                  </a:lnTo>
                  <a:lnTo>
                    <a:pt x="231" y="513"/>
                  </a:lnTo>
                  <a:lnTo>
                    <a:pt x="224" y="524"/>
                  </a:lnTo>
                  <a:lnTo>
                    <a:pt x="232" y="528"/>
                  </a:lnTo>
                  <a:lnTo>
                    <a:pt x="225" y="529"/>
                  </a:lnTo>
                  <a:lnTo>
                    <a:pt x="228" y="548"/>
                  </a:lnTo>
                  <a:lnTo>
                    <a:pt x="215" y="546"/>
                  </a:lnTo>
                  <a:lnTo>
                    <a:pt x="207" y="553"/>
                  </a:lnTo>
                  <a:lnTo>
                    <a:pt x="207" y="564"/>
                  </a:lnTo>
                  <a:lnTo>
                    <a:pt x="225" y="564"/>
                  </a:lnTo>
                  <a:lnTo>
                    <a:pt x="200" y="572"/>
                  </a:lnTo>
                  <a:lnTo>
                    <a:pt x="210" y="580"/>
                  </a:lnTo>
                  <a:lnTo>
                    <a:pt x="198" y="598"/>
                  </a:lnTo>
                  <a:lnTo>
                    <a:pt x="190" y="600"/>
                  </a:lnTo>
                  <a:lnTo>
                    <a:pt x="190" y="605"/>
                  </a:lnTo>
                  <a:lnTo>
                    <a:pt x="193" y="605"/>
                  </a:lnTo>
                  <a:lnTo>
                    <a:pt x="246" y="637"/>
                  </a:lnTo>
                  <a:lnTo>
                    <a:pt x="295" y="644"/>
                  </a:lnTo>
                  <a:lnTo>
                    <a:pt x="314" y="655"/>
                  </a:lnTo>
                  <a:lnTo>
                    <a:pt x="334" y="653"/>
                  </a:lnTo>
                  <a:lnTo>
                    <a:pt x="357" y="670"/>
                  </a:lnTo>
                  <a:lnTo>
                    <a:pt x="374" y="682"/>
                  </a:lnTo>
                  <a:lnTo>
                    <a:pt x="384" y="683"/>
                  </a:lnTo>
                  <a:lnTo>
                    <a:pt x="392" y="670"/>
                  </a:lnTo>
                  <a:lnTo>
                    <a:pt x="371" y="647"/>
                  </a:lnTo>
                  <a:lnTo>
                    <a:pt x="369" y="632"/>
                  </a:lnTo>
                  <a:lnTo>
                    <a:pt x="352" y="610"/>
                  </a:lnTo>
                  <a:lnTo>
                    <a:pt x="365" y="585"/>
                  </a:lnTo>
                  <a:lnTo>
                    <a:pt x="376" y="588"/>
                  </a:lnTo>
                  <a:lnTo>
                    <a:pt x="386" y="579"/>
                  </a:lnTo>
                  <a:lnTo>
                    <a:pt x="373" y="574"/>
                  </a:lnTo>
                  <a:lnTo>
                    <a:pt x="382" y="571"/>
                  </a:lnTo>
                  <a:lnTo>
                    <a:pt x="366" y="552"/>
                  </a:lnTo>
                  <a:lnTo>
                    <a:pt x="352" y="552"/>
                  </a:lnTo>
                  <a:lnTo>
                    <a:pt x="345" y="538"/>
                  </a:lnTo>
                  <a:lnTo>
                    <a:pt x="336" y="537"/>
                  </a:lnTo>
                  <a:lnTo>
                    <a:pt x="344" y="495"/>
                  </a:lnTo>
                  <a:lnTo>
                    <a:pt x="361" y="509"/>
                  </a:lnTo>
                  <a:lnTo>
                    <a:pt x="368" y="504"/>
                  </a:lnTo>
                  <a:lnTo>
                    <a:pt x="360" y="492"/>
                  </a:lnTo>
                  <a:lnTo>
                    <a:pt x="371" y="482"/>
                  </a:lnTo>
                  <a:lnTo>
                    <a:pt x="389" y="472"/>
                  </a:lnTo>
                  <a:lnTo>
                    <a:pt x="406" y="476"/>
                  </a:lnTo>
                  <a:lnTo>
                    <a:pt x="412" y="469"/>
                  </a:lnTo>
                  <a:lnTo>
                    <a:pt x="434" y="476"/>
                  </a:lnTo>
                  <a:lnTo>
                    <a:pt x="456" y="494"/>
                  </a:lnTo>
                  <a:lnTo>
                    <a:pt x="456" y="483"/>
                  </a:lnTo>
                  <a:lnTo>
                    <a:pt x="474" y="492"/>
                  </a:lnTo>
                  <a:lnTo>
                    <a:pt x="487" y="483"/>
                  </a:lnTo>
                  <a:lnTo>
                    <a:pt x="511" y="482"/>
                  </a:lnTo>
                  <a:lnTo>
                    <a:pt x="532" y="491"/>
                  </a:lnTo>
                  <a:lnTo>
                    <a:pt x="557" y="491"/>
                  </a:lnTo>
                  <a:lnTo>
                    <a:pt x="564" y="479"/>
                  </a:lnTo>
                  <a:lnTo>
                    <a:pt x="535" y="468"/>
                  </a:lnTo>
                  <a:lnTo>
                    <a:pt x="547" y="460"/>
                  </a:lnTo>
                  <a:lnTo>
                    <a:pt x="540" y="449"/>
                  </a:lnTo>
                  <a:lnTo>
                    <a:pt x="545" y="446"/>
                  </a:lnTo>
                  <a:lnTo>
                    <a:pt x="548" y="432"/>
                  </a:lnTo>
                  <a:lnTo>
                    <a:pt x="540" y="432"/>
                  </a:lnTo>
                  <a:lnTo>
                    <a:pt x="537" y="426"/>
                  </a:lnTo>
                  <a:lnTo>
                    <a:pt x="562" y="427"/>
                  </a:lnTo>
                  <a:lnTo>
                    <a:pt x="610" y="411"/>
                  </a:lnTo>
                  <a:lnTo>
                    <a:pt x="642" y="406"/>
                  </a:lnTo>
                  <a:lnTo>
                    <a:pt x="651" y="396"/>
                  </a:lnTo>
                  <a:lnTo>
                    <a:pt x="678" y="401"/>
                  </a:lnTo>
                  <a:lnTo>
                    <a:pt x="691" y="411"/>
                  </a:lnTo>
                  <a:lnTo>
                    <a:pt x="692" y="422"/>
                  </a:lnTo>
                  <a:lnTo>
                    <a:pt x="706" y="418"/>
                  </a:lnTo>
                  <a:lnTo>
                    <a:pt x="714" y="426"/>
                  </a:lnTo>
                  <a:lnTo>
                    <a:pt x="732" y="424"/>
                  </a:lnTo>
                  <a:lnTo>
                    <a:pt x="734" y="436"/>
                  </a:lnTo>
                  <a:lnTo>
                    <a:pt x="749" y="435"/>
                  </a:lnTo>
                  <a:lnTo>
                    <a:pt x="761" y="422"/>
                  </a:lnTo>
                  <a:lnTo>
                    <a:pt x="778" y="417"/>
                  </a:lnTo>
                  <a:lnTo>
                    <a:pt x="778" y="426"/>
                  </a:lnTo>
                  <a:lnTo>
                    <a:pt x="806" y="439"/>
                  </a:lnTo>
                  <a:lnTo>
                    <a:pt x="858" y="489"/>
                  </a:lnTo>
                  <a:lnTo>
                    <a:pt x="865" y="480"/>
                  </a:lnTo>
                  <a:lnTo>
                    <a:pt x="880" y="490"/>
                  </a:lnTo>
                  <a:lnTo>
                    <a:pt x="912" y="486"/>
                  </a:lnTo>
                  <a:lnTo>
                    <a:pt x="950" y="512"/>
                  </a:lnTo>
                  <a:lnTo>
                    <a:pt x="968" y="516"/>
                  </a:lnTo>
                  <a:lnTo>
                    <a:pt x="972" y="511"/>
                  </a:lnTo>
                  <a:lnTo>
                    <a:pt x="985" y="522"/>
                  </a:lnTo>
                  <a:lnTo>
                    <a:pt x="983" y="532"/>
                  </a:lnTo>
                  <a:lnTo>
                    <a:pt x="996" y="526"/>
                  </a:lnTo>
                  <a:lnTo>
                    <a:pt x="1001" y="516"/>
                  </a:lnTo>
                  <a:lnTo>
                    <a:pt x="1048" y="492"/>
                  </a:lnTo>
                  <a:lnTo>
                    <a:pt x="1088" y="496"/>
                  </a:lnTo>
                  <a:lnTo>
                    <a:pt x="1107" y="506"/>
                  </a:lnTo>
                  <a:lnTo>
                    <a:pt x="1147" y="504"/>
                  </a:lnTo>
                  <a:lnTo>
                    <a:pt x="1146" y="491"/>
                  </a:lnTo>
                  <a:lnTo>
                    <a:pt x="1136" y="476"/>
                  </a:lnTo>
                  <a:lnTo>
                    <a:pt x="1148" y="462"/>
                  </a:lnTo>
                  <a:lnTo>
                    <a:pt x="1198" y="476"/>
                  </a:lnTo>
                  <a:lnTo>
                    <a:pt x="1227" y="497"/>
                  </a:lnTo>
                  <a:lnTo>
                    <a:pt x="1267" y="494"/>
                  </a:lnTo>
                  <a:lnTo>
                    <a:pt x="1350" y="520"/>
                  </a:lnTo>
                  <a:lnTo>
                    <a:pt x="1394" y="513"/>
                  </a:lnTo>
                  <a:lnTo>
                    <a:pt x="1414" y="500"/>
                  </a:lnTo>
                  <a:lnTo>
                    <a:pt x="1445" y="506"/>
                  </a:lnTo>
                  <a:lnTo>
                    <a:pt x="1472" y="513"/>
                  </a:lnTo>
                  <a:lnTo>
                    <a:pt x="1487" y="503"/>
                  </a:lnTo>
                  <a:lnTo>
                    <a:pt x="1481" y="473"/>
                  </a:lnTo>
                  <a:lnTo>
                    <a:pt x="1486" y="468"/>
                  </a:lnTo>
                  <a:lnTo>
                    <a:pt x="1470" y="449"/>
                  </a:lnTo>
                  <a:lnTo>
                    <a:pt x="1476" y="442"/>
                  </a:lnTo>
                  <a:lnTo>
                    <a:pt x="1510" y="437"/>
                  </a:lnTo>
                  <a:lnTo>
                    <a:pt x="1556" y="448"/>
                  </a:lnTo>
                  <a:lnTo>
                    <a:pt x="1604" y="487"/>
                  </a:lnTo>
                  <a:lnTo>
                    <a:pt x="1626" y="512"/>
                  </a:lnTo>
                  <a:lnTo>
                    <a:pt x="1654" y="516"/>
                  </a:lnTo>
                  <a:lnTo>
                    <a:pt x="1686" y="529"/>
                  </a:lnTo>
                  <a:lnTo>
                    <a:pt x="1708" y="552"/>
                  </a:lnTo>
                  <a:lnTo>
                    <a:pt x="1724" y="552"/>
                  </a:lnTo>
                  <a:lnTo>
                    <a:pt x="1759" y="536"/>
                  </a:lnTo>
                  <a:lnTo>
                    <a:pt x="1769" y="554"/>
                  </a:lnTo>
                  <a:lnTo>
                    <a:pt x="1764" y="560"/>
                  </a:lnTo>
                  <a:lnTo>
                    <a:pt x="1770" y="605"/>
                  </a:lnTo>
                  <a:lnTo>
                    <a:pt x="1752" y="602"/>
                  </a:lnTo>
                  <a:lnTo>
                    <a:pt x="1744" y="614"/>
                  </a:lnTo>
                  <a:lnTo>
                    <a:pt x="1762" y="640"/>
                  </a:lnTo>
                  <a:lnTo>
                    <a:pt x="1764" y="655"/>
                  </a:lnTo>
                  <a:lnTo>
                    <a:pt x="1770" y="655"/>
                  </a:lnTo>
                  <a:lnTo>
                    <a:pt x="1772" y="642"/>
                  </a:lnTo>
                  <a:lnTo>
                    <a:pt x="1802" y="654"/>
                  </a:lnTo>
                  <a:lnTo>
                    <a:pt x="1824" y="638"/>
                  </a:lnTo>
                  <a:lnTo>
                    <a:pt x="1824" y="620"/>
                  </a:lnTo>
                  <a:lnTo>
                    <a:pt x="1838" y="592"/>
                  </a:lnTo>
                  <a:lnTo>
                    <a:pt x="1842" y="536"/>
                  </a:lnTo>
                  <a:lnTo>
                    <a:pt x="1813" y="485"/>
                  </a:lnTo>
                  <a:lnTo>
                    <a:pt x="1792" y="439"/>
                  </a:lnTo>
                  <a:lnTo>
                    <a:pt x="1747" y="422"/>
                  </a:lnTo>
                  <a:lnTo>
                    <a:pt x="1738" y="422"/>
                  </a:lnTo>
                  <a:lnTo>
                    <a:pt x="1736" y="431"/>
                  </a:lnTo>
                  <a:lnTo>
                    <a:pt x="1726" y="436"/>
                  </a:lnTo>
                  <a:lnTo>
                    <a:pt x="1718" y="420"/>
                  </a:lnTo>
                  <a:lnTo>
                    <a:pt x="1710" y="422"/>
                  </a:lnTo>
                  <a:lnTo>
                    <a:pt x="1712" y="430"/>
                  </a:lnTo>
                  <a:lnTo>
                    <a:pt x="1697" y="414"/>
                  </a:lnTo>
                  <a:lnTo>
                    <a:pt x="1670" y="406"/>
                  </a:lnTo>
                  <a:lnTo>
                    <a:pt x="1685" y="387"/>
                  </a:lnTo>
                  <a:lnTo>
                    <a:pt x="1704" y="328"/>
                  </a:lnTo>
                  <a:lnTo>
                    <a:pt x="1723" y="321"/>
                  </a:lnTo>
                  <a:lnTo>
                    <a:pt x="1800" y="323"/>
                  </a:lnTo>
                  <a:lnTo>
                    <a:pt x="1794" y="314"/>
                  </a:lnTo>
                  <a:lnTo>
                    <a:pt x="1800" y="313"/>
                  </a:lnTo>
                  <a:lnTo>
                    <a:pt x="1830" y="316"/>
                  </a:lnTo>
                  <a:lnTo>
                    <a:pt x="1844" y="331"/>
                  </a:lnTo>
                  <a:lnTo>
                    <a:pt x="1894" y="324"/>
                  </a:lnTo>
                  <a:lnTo>
                    <a:pt x="1874" y="319"/>
                  </a:lnTo>
                  <a:lnTo>
                    <a:pt x="1868" y="310"/>
                  </a:lnTo>
                  <a:lnTo>
                    <a:pt x="1871" y="278"/>
                  </a:lnTo>
                  <a:lnTo>
                    <a:pt x="1914" y="275"/>
                  </a:lnTo>
                  <a:lnTo>
                    <a:pt x="1921" y="285"/>
                  </a:lnTo>
                  <a:lnTo>
                    <a:pt x="1939" y="298"/>
                  </a:lnTo>
                  <a:lnTo>
                    <a:pt x="1948" y="278"/>
                  </a:lnTo>
                  <a:lnTo>
                    <a:pt x="1956" y="278"/>
                  </a:lnTo>
                  <a:lnTo>
                    <a:pt x="1943" y="262"/>
                  </a:lnTo>
                  <a:lnTo>
                    <a:pt x="1964" y="262"/>
                  </a:lnTo>
                  <a:lnTo>
                    <a:pt x="1959" y="267"/>
                  </a:lnTo>
                  <a:lnTo>
                    <a:pt x="1982" y="293"/>
                  </a:lnTo>
                  <a:lnTo>
                    <a:pt x="1968" y="302"/>
                  </a:lnTo>
                  <a:lnTo>
                    <a:pt x="1964" y="348"/>
                  </a:lnTo>
                  <a:lnTo>
                    <a:pt x="1948" y="352"/>
                  </a:lnTo>
                  <a:lnTo>
                    <a:pt x="1959" y="366"/>
                  </a:lnTo>
                  <a:lnTo>
                    <a:pt x="1953" y="370"/>
                  </a:lnTo>
                  <a:lnTo>
                    <a:pt x="1974" y="401"/>
                  </a:lnTo>
                  <a:lnTo>
                    <a:pt x="2070" y="486"/>
                  </a:lnTo>
                  <a:lnTo>
                    <a:pt x="2076" y="472"/>
                  </a:lnTo>
                  <a:lnTo>
                    <a:pt x="2066" y="448"/>
                  </a:lnTo>
                  <a:lnTo>
                    <a:pt x="2070" y="442"/>
                  </a:lnTo>
                  <a:lnTo>
                    <a:pt x="2081" y="442"/>
                  </a:lnTo>
                  <a:lnTo>
                    <a:pt x="2065" y="422"/>
                  </a:lnTo>
                  <a:lnTo>
                    <a:pt x="2065" y="417"/>
                  </a:lnTo>
                  <a:lnTo>
                    <a:pt x="2084" y="415"/>
                  </a:lnTo>
                  <a:lnTo>
                    <a:pt x="2085" y="411"/>
                  </a:lnTo>
                  <a:lnTo>
                    <a:pt x="2057" y="385"/>
                  </a:lnTo>
                  <a:lnTo>
                    <a:pt x="2075" y="384"/>
                  </a:lnTo>
                  <a:lnTo>
                    <a:pt x="2054" y="370"/>
                  </a:lnTo>
                  <a:lnTo>
                    <a:pt x="2044" y="354"/>
                  </a:lnTo>
                  <a:lnTo>
                    <a:pt x="2026" y="352"/>
                  </a:lnTo>
                  <a:lnTo>
                    <a:pt x="2016" y="344"/>
                  </a:lnTo>
                  <a:lnTo>
                    <a:pt x="2013" y="328"/>
                  </a:lnTo>
                  <a:lnTo>
                    <a:pt x="2000" y="313"/>
                  </a:lnTo>
                  <a:lnTo>
                    <a:pt x="2021" y="313"/>
                  </a:lnTo>
                  <a:lnTo>
                    <a:pt x="2031" y="303"/>
                  </a:lnTo>
                  <a:lnTo>
                    <a:pt x="2045" y="313"/>
                  </a:lnTo>
                  <a:lnTo>
                    <a:pt x="2046" y="305"/>
                  </a:lnTo>
                  <a:lnTo>
                    <a:pt x="2057" y="298"/>
                  </a:lnTo>
                  <a:lnTo>
                    <a:pt x="2101" y="311"/>
                  </a:lnTo>
                  <a:lnTo>
                    <a:pt x="2096" y="302"/>
                  </a:lnTo>
                  <a:lnTo>
                    <a:pt x="2125" y="270"/>
                  </a:lnTo>
                  <a:lnTo>
                    <a:pt x="2139" y="262"/>
                  </a:lnTo>
                  <a:lnTo>
                    <a:pt x="2173" y="267"/>
                  </a:lnTo>
                  <a:lnTo>
                    <a:pt x="2173" y="259"/>
                  </a:lnTo>
                  <a:lnTo>
                    <a:pt x="2092" y="221"/>
                  </a:lnTo>
                  <a:lnTo>
                    <a:pt x="2110" y="222"/>
                  </a:lnTo>
                  <a:lnTo>
                    <a:pt x="2120" y="214"/>
                  </a:lnTo>
                  <a:lnTo>
                    <a:pt x="2115" y="204"/>
                  </a:lnTo>
                  <a:lnTo>
                    <a:pt x="2097" y="197"/>
                  </a:lnTo>
                  <a:lnTo>
                    <a:pt x="2101" y="192"/>
                  </a:lnTo>
                  <a:lnTo>
                    <a:pt x="2130" y="207"/>
                  </a:lnTo>
                  <a:lnTo>
                    <a:pt x="2166" y="208"/>
                  </a:lnTo>
                  <a:lnTo>
                    <a:pt x="2238" y="229"/>
                  </a:lnTo>
                  <a:lnTo>
                    <a:pt x="2217" y="207"/>
                  </a:lnTo>
                  <a:lnTo>
                    <a:pt x="2233" y="207"/>
                  </a:lnTo>
                  <a:lnTo>
                    <a:pt x="2234" y="197"/>
                  </a:lnTo>
                  <a:lnTo>
                    <a:pt x="2186" y="182"/>
                  </a:lnTo>
                  <a:lnTo>
                    <a:pt x="2143" y="178"/>
                  </a:lnTo>
                  <a:lnTo>
                    <a:pt x="2017" y="142"/>
                  </a:lnTo>
                  <a:lnTo>
                    <a:pt x="1948" y="129"/>
                  </a:lnTo>
                  <a:lnTo>
                    <a:pt x="1867" y="126"/>
                  </a:lnTo>
                  <a:lnTo>
                    <a:pt x="1898" y="142"/>
                  </a:lnTo>
                  <a:lnTo>
                    <a:pt x="1887" y="148"/>
                  </a:lnTo>
                  <a:lnTo>
                    <a:pt x="1848" y="134"/>
                  </a:lnTo>
                  <a:lnTo>
                    <a:pt x="1861" y="134"/>
                  </a:lnTo>
                  <a:lnTo>
                    <a:pt x="1858" y="129"/>
                  </a:lnTo>
                  <a:lnTo>
                    <a:pt x="1838" y="126"/>
                  </a:lnTo>
                  <a:lnTo>
                    <a:pt x="1837" y="137"/>
                  </a:lnTo>
                  <a:lnTo>
                    <a:pt x="1749" y="134"/>
                  </a:lnTo>
                  <a:lnTo>
                    <a:pt x="1724" y="123"/>
                  </a:lnTo>
                  <a:lnTo>
                    <a:pt x="1693" y="110"/>
                  </a:lnTo>
                  <a:lnTo>
                    <a:pt x="1612" y="111"/>
                  </a:lnTo>
                  <a:lnTo>
                    <a:pt x="1548" y="90"/>
                  </a:lnTo>
                  <a:lnTo>
                    <a:pt x="1415" y="79"/>
                  </a:lnTo>
                  <a:lnTo>
                    <a:pt x="1411" y="84"/>
                  </a:lnTo>
                  <a:lnTo>
                    <a:pt x="1411" y="88"/>
                  </a:lnTo>
                  <a:lnTo>
                    <a:pt x="1438" y="100"/>
                  </a:lnTo>
                  <a:lnTo>
                    <a:pt x="1377" y="98"/>
                  </a:lnTo>
                  <a:lnTo>
                    <a:pt x="1366" y="104"/>
                  </a:lnTo>
                  <a:lnTo>
                    <a:pt x="1331" y="94"/>
                  </a:lnTo>
                  <a:lnTo>
                    <a:pt x="1340" y="108"/>
                  </a:lnTo>
                  <a:lnTo>
                    <a:pt x="1338" y="115"/>
                  </a:lnTo>
                  <a:lnTo>
                    <a:pt x="1284" y="96"/>
                  </a:lnTo>
                  <a:lnTo>
                    <a:pt x="1278" y="80"/>
                  </a:lnTo>
                  <a:lnTo>
                    <a:pt x="1254" y="71"/>
                  </a:lnTo>
                  <a:lnTo>
                    <a:pt x="1174" y="65"/>
                  </a:lnTo>
                  <a:lnTo>
                    <a:pt x="1192" y="76"/>
                  </a:lnTo>
                  <a:lnTo>
                    <a:pt x="1150" y="76"/>
                  </a:lnTo>
                  <a:lnTo>
                    <a:pt x="1128" y="73"/>
                  </a:lnTo>
                  <a:lnTo>
                    <a:pt x="1122" y="66"/>
                  </a:lnTo>
                  <a:lnTo>
                    <a:pt x="1061" y="67"/>
                  </a:lnTo>
                  <a:lnTo>
                    <a:pt x="1040" y="52"/>
                  </a:lnTo>
                  <a:lnTo>
                    <a:pt x="1023" y="50"/>
                  </a:lnTo>
                  <a:lnTo>
                    <a:pt x="1020" y="54"/>
                  </a:lnTo>
                  <a:lnTo>
                    <a:pt x="1049" y="65"/>
                  </a:lnTo>
                  <a:lnTo>
                    <a:pt x="1008" y="60"/>
                  </a:lnTo>
                  <a:lnTo>
                    <a:pt x="1004" y="64"/>
                  </a:lnTo>
                  <a:lnTo>
                    <a:pt x="1016" y="67"/>
                  </a:lnTo>
                  <a:lnTo>
                    <a:pt x="975" y="73"/>
                  </a:lnTo>
                  <a:lnTo>
                    <a:pt x="978" y="66"/>
                  </a:lnTo>
                  <a:lnTo>
                    <a:pt x="1029" y="39"/>
                  </a:lnTo>
                  <a:lnTo>
                    <a:pt x="1022" y="31"/>
                  </a:lnTo>
                  <a:lnTo>
                    <a:pt x="973" y="16"/>
                  </a:lnTo>
                  <a:lnTo>
                    <a:pt x="919" y="19"/>
                  </a:lnTo>
                  <a:lnTo>
                    <a:pt x="922" y="11"/>
                  </a:lnTo>
                  <a:lnTo>
                    <a:pt x="898" y="4"/>
                  </a:lnTo>
                  <a:lnTo>
                    <a:pt x="867" y="0"/>
                  </a:lnTo>
                  <a:lnTo>
                    <a:pt x="844" y="11"/>
                  </a:lnTo>
                  <a:lnTo>
                    <a:pt x="839" y="24"/>
                  </a:lnTo>
                  <a:lnTo>
                    <a:pt x="766" y="26"/>
                  </a:lnTo>
                  <a:lnTo>
                    <a:pt x="720" y="37"/>
                  </a:lnTo>
                  <a:lnTo>
                    <a:pt x="704" y="48"/>
                  </a:lnTo>
                  <a:lnTo>
                    <a:pt x="719" y="61"/>
                  </a:lnTo>
                  <a:lnTo>
                    <a:pt x="640" y="67"/>
                  </a:lnTo>
                  <a:lnTo>
                    <a:pt x="660" y="85"/>
                  </a:lnTo>
                  <a:lnTo>
                    <a:pt x="692" y="96"/>
                  </a:lnTo>
                  <a:lnTo>
                    <a:pt x="678" y="98"/>
                  </a:lnTo>
                  <a:lnTo>
                    <a:pt x="618" y="82"/>
                  </a:lnTo>
                  <a:lnTo>
                    <a:pt x="605" y="94"/>
                  </a:lnTo>
                  <a:lnTo>
                    <a:pt x="644" y="110"/>
                  </a:lnTo>
                  <a:lnTo>
                    <a:pt x="600" y="104"/>
                  </a:lnTo>
                  <a:lnTo>
                    <a:pt x="588" y="8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1" name="Freeform 527"/>
            <p:cNvSpPr>
              <a:spLocks noChangeAspect="1"/>
            </p:cNvSpPr>
            <p:nvPr/>
          </p:nvSpPr>
          <p:spPr bwMode="auto">
            <a:xfrm>
              <a:off x="2967" y="1353"/>
              <a:ext cx="148" cy="97"/>
            </a:xfrm>
            <a:custGeom>
              <a:avLst/>
              <a:gdLst>
                <a:gd name="T0" fmla="*/ 8 w 145"/>
                <a:gd name="T1" fmla="*/ 34 h 99"/>
                <a:gd name="T2" fmla="*/ 0 w 145"/>
                <a:gd name="T3" fmla="*/ 46 h 99"/>
                <a:gd name="T4" fmla="*/ 5 w 145"/>
                <a:gd name="T5" fmla="*/ 51 h 99"/>
                <a:gd name="T6" fmla="*/ 72 w 145"/>
                <a:gd name="T7" fmla="*/ 48 h 99"/>
                <a:gd name="T8" fmla="*/ 130 w 145"/>
                <a:gd name="T9" fmla="*/ 53 h 99"/>
                <a:gd name="T10" fmla="*/ 169 w 145"/>
                <a:gd name="T11" fmla="*/ 51 h 99"/>
                <a:gd name="T12" fmla="*/ 214 w 145"/>
                <a:gd name="T13" fmla="*/ 55 h 99"/>
                <a:gd name="T14" fmla="*/ 233 w 145"/>
                <a:gd name="T15" fmla="*/ 47 h 99"/>
                <a:gd name="T16" fmla="*/ 250 w 145"/>
                <a:gd name="T17" fmla="*/ 46 h 99"/>
                <a:gd name="T18" fmla="*/ 233 w 145"/>
                <a:gd name="T19" fmla="*/ 30 h 99"/>
                <a:gd name="T20" fmla="*/ 259 w 145"/>
                <a:gd name="T21" fmla="*/ 30 h 99"/>
                <a:gd name="T22" fmla="*/ 269 w 145"/>
                <a:gd name="T23" fmla="*/ 24 h 99"/>
                <a:gd name="T24" fmla="*/ 245 w 145"/>
                <a:gd name="T25" fmla="*/ 24 h 99"/>
                <a:gd name="T26" fmla="*/ 210 w 145"/>
                <a:gd name="T27" fmla="*/ 24 h 99"/>
                <a:gd name="T28" fmla="*/ 206 w 145"/>
                <a:gd name="T29" fmla="*/ 13 h 99"/>
                <a:gd name="T30" fmla="*/ 127 w 145"/>
                <a:gd name="T31" fmla="*/ 0 h 99"/>
                <a:gd name="T32" fmla="*/ 83 w 145"/>
                <a:gd name="T33" fmla="*/ 11 h 99"/>
                <a:gd name="T34" fmla="*/ 81 w 145"/>
                <a:gd name="T35" fmla="*/ 21 h 99"/>
                <a:gd name="T36" fmla="*/ 65 w 145"/>
                <a:gd name="T37" fmla="*/ 24 h 99"/>
                <a:gd name="T38" fmla="*/ 65 w 145"/>
                <a:gd name="T39" fmla="*/ 24 h 99"/>
                <a:gd name="T40" fmla="*/ 0 w 145"/>
                <a:gd name="T41" fmla="*/ 24 h 99"/>
                <a:gd name="T42" fmla="*/ 8 w 145"/>
                <a:gd name="T43" fmla="*/ 34 h 99"/>
                <a:gd name="T44" fmla="*/ 8 w 145"/>
                <a:gd name="T45" fmla="*/ 34 h 99"/>
                <a:gd name="T46" fmla="*/ 8 w 145"/>
                <a:gd name="T47" fmla="*/ 34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99"/>
                <a:gd name="T74" fmla="*/ 145 w 145"/>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99">
                  <a:moveTo>
                    <a:pt x="8" y="65"/>
                  </a:moveTo>
                  <a:lnTo>
                    <a:pt x="0" y="80"/>
                  </a:lnTo>
                  <a:lnTo>
                    <a:pt x="5" y="91"/>
                  </a:lnTo>
                  <a:lnTo>
                    <a:pt x="41" y="84"/>
                  </a:lnTo>
                  <a:lnTo>
                    <a:pt x="69" y="95"/>
                  </a:lnTo>
                  <a:lnTo>
                    <a:pt x="91" y="91"/>
                  </a:lnTo>
                  <a:lnTo>
                    <a:pt x="114" y="98"/>
                  </a:lnTo>
                  <a:lnTo>
                    <a:pt x="122" y="82"/>
                  </a:lnTo>
                  <a:lnTo>
                    <a:pt x="133" y="81"/>
                  </a:lnTo>
                  <a:lnTo>
                    <a:pt x="122" y="61"/>
                  </a:lnTo>
                  <a:lnTo>
                    <a:pt x="138" y="61"/>
                  </a:lnTo>
                  <a:lnTo>
                    <a:pt x="144" y="51"/>
                  </a:lnTo>
                  <a:lnTo>
                    <a:pt x="130" y="49"/>
                  </a:lnTo>
                  <a:lnTo>
                    <a:pt x="112" y="29"/>
                  </a:lnTo>
                  <a:lnTo>
                    <a:pt x="110" y="13"/>
                  </a:lnTo>
                  <a:lnTo>
                    <a:pt x="68" y="0"/>
                  </a:lnTo>
                  <a:lnTo>
                    <a:pt x="47" y="11"/>
                  </a:lnTo>
                  <a:lnTo>
                    <a:pt x="46" y="21"/>
                  </a:lnTo>
                  <a:lnTo>
                    <a:pt x="34" y="25"/>
                  </a:lnTo>
                  <a:lnTo>
                    <a:pt x="34" y="40"/>
                  </a:lnTo>
                  <a:lnTo>
                    <a:pt x="0" y="41"/>
                  </a:lnTo>
                  <a:lnTo>
                    <a:pt x="8" y="6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2" name="Freeform 528"/>
            <p:cNvSpPr>
              <a:spLocks noChangeAspect="1"/>
            </p:cNvSpPr>
            <p:nvPr/>
          </p:nvSpPr>
          <p:spPr bwMode="auto">
            <a:xfrm>
              <a:off x="3702" y="926"/>
              <a:ext cx="122" cy="35"/>
            </a:xfrm>
            <a:custGeom>
              <a:avLst/>
              <a:gdLst>
                <a:gd name="T0" fmla="*/ 0 w 121"/>
                <a:gd name="T1" fmla="*/ 15 h 35"/>
                <a:gd name="T2" fmla="*/ 56 w 121"/>
                <a:gd name="T3" fmla="*/ 28 h 35"/>
                <a:gd name="T4" fmla="*/ 151 w 121"/>
                <a:gd name="T5" fmla="*/ 34 h 35"/>
                <a:gd name="T6" fmla="*/ 140 w 121"/>
                <a:gd name="T7" fmla="*/ 26 h 35"/>
                <a:gd name="T8" fmla="*/ 140 w 121"/>
                <a:gd name="T9" fmla="*/ 20 h 35"/>
                <a:gd name="T10" fmla="*/ 32 w 121"/>
                <a:gd name="T11" fmla="*/ 0 h 35"/>
                <a:gd name="T12" fmla="*/ 10 w 121"/>
                <a:gd name="T13" fmla="*/ 4 h 35"/>
                <a:gd name="T14" fmla="*/ 11 w 121"/>
                <a:gd name="T15" fmla="*/ 9 h 35"/>
                <a:gd name="T16" fmla="*/ 0 w 121"/>
                <a:gd name="T17" fmla="*/ 15 h 35"/>
                <a:gd name="T18" fmla="*/ 0 w 121"/>
                <a:gd name="T19" fmla="*/ 15 h 35"/>
                <a:gd name="T20" fmla="*/ 0 w 121"/>
                <a:gd name="T21" fmla="*/ 1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5"/>
                <a:gd name="T35" fmla="*/ 121 w 12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5">
                  <a:moveTo>
                    <a:pt x="0" y="15"/>
                  </a:moveTo>
                  <a:lnTo>
                    <a:pt x="56" y="28"/>
                  </a:lnTo>
                  <a:lnTo>
                    <a:pt x="120" y="34"/>
                  </a:lnTo>
                  <a:lnTo>
                    <a:pt x="109" y="26"/>
                  </a:lnTo>
                  <a:lnTo>
                    <a:pt x="109" y="20"/>
                  </a:lnTo>
                  <a:lnTo>
                    <a:pt x="32" y="0"/>
                  </a:lnTo>
                  <a:lnTo>
                    <a:pt x="10" y="4"/>
                  </a:lnTo>
                  <a:lnTo>
                    <a:pt x="11" y="9"/>
                  </a:lnTo>
                  <a:lnTo>
                    <a:pt x="0" y="15"/>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3" name="Freeform 529"/>
            <p:cNvSpPr>
              <a:spLocks noChangeAspect="1"/>
            </p:cNvSpPr>
            <p:nvPr/>
          </p:nvSpPr>
          <p:spPr bwMode="auto">
            <a:xfrm>
              <a:off x="3278" y="1109"/>
              <a:ext cx="28" cy="14"/>
            </a:xfrm>
            <a:custGeom>
              <a:avLst/>
              <a:gdLst>
                <a:gd name="T0" fmla="*/ 6 w 27"/>
                <a:gd name="T1" fmla="*/ 7 h 15"/>
                <a:gd name="T2" fmla="*/ 65 w 27"/>
                <a:gd name="T3" fmla="*/ 7 h 15"/>
                <a:gd name="T4" fmla="*/ 75 w 27"/>
                <a:gd name="T5" fmla="*/ 6 h 15"/>
                <a:gd name="T6" fmla="*/ 7 w 27"/>
                <a:gd name="T7" fmla="*/ 0 h 15"/>
                <a:gd name="T8" fmla="*/ 0 w 27"/>
                <a:gd name="T9" fmla="*/ 6 h 15"/>
                <a:gd name="T10" fmla="*/ 6 w 27"/>
                <a:gd name="T11" fmla="*/ 7 h 15"/>
                <a:gd name="T12" fmla="*/ 6 w 27"/>
                <a:gd name="T13" fmla="*/ 7 h 15"/>
                <a:gd name="T14" fmla="*/ 6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6" y="14"/>
                  </a:moveTo>
                  <a:lnTo>
                    <a:pt x="22" y="12"/>
                  </a:lnTo>
                  <a:lnTo>
                    <a:pt x="26" y="6"/>
                  </a:lnTo>
                  <a:lnTo>
                    <a:pt x="7" y="0"/>
                  </a:lnTo>
                  <a:lnTo>
                    <a:pt x="0" y="6"/>
                  </a:lnTo>
                  <a:lnTo>
                    <a:pt x="6" y="1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4" name="Freeform 530"/>
            <p:cNvSpPr>
              <a:spLocks noChangeAspect="1"/>
            </p:cNvSpPr>
            <p:nvPr/>
          </p:nvSpPr>
          <p:spPr bwMode="auto">
            <a:xfrm>
              <a:off x="3156" y="930"/>
              <a:ext cx="77" cy="13"/>
            </a:xfrm>
            <a:custGeom>
              <a:avLst/>
              <a:gdLst>
                <a:gd name="T0" fmla="*/ 0 w 76"/>
                <a:gd name="T1" fmla="*/ 4 h 12"/>
                <a:gd name="T2" fmla="*/ 79 w 76"/>
                <a:gd name="T3" fmla="*/ 130 h 12"/>
                <a:gd name="T4" fmla="*/ 96 w 76"/>
                <a:gd name="T5" fmla="*/ 130 h 12"/>
                <a:gd name="T6" fmla="*/ 94 w 76"/>
                <a:gd name="T7" fmla="*/ 87 h 12"/>
                <a:gd name="T8" fmla="*/ 106 w 76"/>
                <a:gd name="T9" fmla="*/ 4 h 12"/>
                <a:gd name="T10" fmla="*/ 26 w 76"/>
                <a:gd name="T11" fmla="*/ 0 h 12"/>
                <a:gd name="T12" fmla="*/ 0 w 76"/>
                <a:gd name="T13" fmla="*/ 4 h 12"/>
                <a:gd name="T14" fmla="*/ 0 w 76"/>
                <a:gd name="T15" fmla="*/ 4 h 12"/>
                <a:gd name="T16" fmla="*/ 0 w 76"/>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
                <a:gd name="T29" fmla="*/ 76 w 7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
                  <a:moveTo>
                    <a:pt x="0" y="4"/>
                  </a:moveTo>
                  <a:lnTo>
                    <a:pt x="48" y="11"/>
                  </a:lnTo>
                  <a:lnTo>
                    <a:pt x="65" y="11"/>
                  </a:lnTo>
                  <a:lnTo>
                    <a:pt x="63" y="6"/>
                  </a:lnTo>
                  <a:lnTo>
                    <a:pt x="75" y="4"/>
                  </a:lnTo>
                  <a:lnTo>
                    <a:pt x="26"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5" name="Freeform 531"/>
            <p:cNvSpPr>
              <a:spLocks noChangeAspect="1"/>
            </p:cNvSpPr>
            <p:nvPr/>
          </p:nvSpPr>
          <p:spPr bwMode="auto">
            <a:xfrm>
              <a:off x="2960" y="1288"/>
              <a:ext cx="67" cy="39"/>
            </a:xfrm>
            <a:custGeom>
              <a:avLst/>
              <a:gdLst>
                <a:gd name="T0" fmla="*/ 16 w 66"/>
                <a:gd name="T1" fmla="*/ 34 h 39"/>
                <a:gd name="T2" fmla="*/ 14 w 66"/>
                <a:gd name="T3" fmla="*/ 26 h 39"/>
                <a:gd name="T4" fmla="*/ 6 w 66"/>
                <a:gd name="T5" fmla="*/ 26 h 39"/>
                <a:gd name="T6" fmla="*/ 0 w 66"/>
                <a:gd name="T7" fmla="*/ 8 h 39"/>
                <a:gd name="T8" fmla="*/ 66 w 66"/>
                <a:gd name="T9" fmla="*/ 0 h 39"/>
                <a:gd name="T10" fmla="*/ 96 w 66"/>
                <a:gd name="T11" fmla="*/ 4 h 39"/>
                <a:gd name="T12" fmla="*/ 93 w 66"/>
                <a:gd name="T13" fmla="*/ 12 h 39"/>
                <a:gd name="T14" fmla="*/ 81 w 66"/>
                <a:gd name="T15" fmla="*/ 15 h 39"/>
                <a:gd name="T16" fmla="*/ 95 w 66"/>
                <a:gd name="T17" fmla="*/ 30 h 39"/>
                <a:gd name="T18" fmla="*/ 92 w 66"/>
                <a:gd name="T19" fmla="*/ 38 h 39"/>
                <a:gd name="T20" fmla="*/ 26 w 66"/>
                <a:gd name="T21" fmla="*/ 30 h 39"/>
                <a:gd name="T22" fmla="*/ 16 w 66"/>
                <a:gd name="T23" fmla="*/ 34 h 39"/>
                <a:gd name="T24" fmla="*/ 16 w 66"/>
                <a:gd name="T25" fmla="*/ 34 h 39"/>
                <a:gd name="T26" fmla="*/ 16 w 66"/>
                <a:gd name="T27" fmla="*/ 3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39"/>
                <a:gd name="T44" fmla="*/ 66 w 66"/>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39">
                  <a:moveTo>
                    <a:pt x="16" y="34"/>
                  </a:moveTo>
                  <a:lnTo>
                    <a:pt x="14" y="26"/>
                  </a:lnTo>
                  <a:lnTo>
                    <a:pt x="6" y="26"/>
                  </a:lnTo>
                  <a:lnTo>
                    <a:pt x="0" y="8"/>
                  </a:lnTo>
                  <a:lnTo>
                    <a:pt x="35" y="0"/>
                  </a:lnTo>
                  <a:lnTo>
                    <a:pt x="65" y="4"/>
                  </a:lnTo>
                  <a:lnTo>
                    <a:pt x="62" y="12"/>
                  </a:lnTo>
                  <a:lnTo>
                    <a:pt x="50" y="15"/>
                  </a:lnTo>
                  <a:lnTo>
                    <a:pt x="64" y="30"/>
                  </a:lnTo>
                  <a:lnTo>
                    <a:pt x="61" y="38"/>
                  </a:lnTo>
                  <a:lnTo>
                    <a:pt x="26" y="30"/>
                  </a:lnTo>
                  <a:lnTo>
                    <a:pt x="16" y="3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6" name="Freeform 532"/>
            <p:cNvSpPr>
              <a:spLocks noChangeAspect="1"/>
            </p:cNvSpPr>
            <p:nvPr/>
          </p:nvSpPr>
          <p:spPr bwMode="auto">
            <a:xfrm>
              <a:off x="2925" y="1318"/>
              <a:ext cx="113" cy="46"/>
            </a:xfrm>
            <a:custGeom>
              <a:avLst/>
              <a:gdLst>
                <a:gd name="T0" fmla="*/ 0 w 111"/>
                <a:gd name="T1" fmla="*/ 23 h 47"/>
                <a:gd name="T2" fmla="*/ 0 w 111"/>
                <a:gd name="T3" fmla="*/ 23 h 47"/>
                <a:gd name="T4" fmla="*/ 11 w 111"/>
                <a:gd name="T5" fmla="*/ 9 h 47"/>
                <a:gd name="T6" fmla="*/ 22 w 111"/>
                <a:gd name="T7" fmla="*/ 8 h 47"/>
                <a:gd name="T8" fmla="*/ 74 w 111"/>
                <a:gd name="T9" fmla="*/ 20 h 47"/>
                <a:gd name="T10" fmla="*/ 81 w 111"/>
                <a:gd name="T11" fmla="*/ 15 h 47"/>
                <a:gd name="T12" fmla="*/ 81 w 111"/>
                <a:gd name="T13" fmla="*/ 4 h 47"/>
                <a:gd name="T14" fmla="*/ 98 w 111"/>
                <a:gd name="T15" fmla="*/ 0 h 47"/>
                <a:gd name="T16" fmla="*/ 166 w 111"/>
                <a:gd name="T17" fmla="*/ 8 h 47"/>
                <a:gd name="T18" fmla="*/ 188 w 111"/>
                <a:gd name="T19" fmla="*/ 23 h 47"/>
                <a:gd name="T20" fmla="*/ 157 w 111"/>
                <a:gd name="T21" fmla="*/ 23 h 47"/>
                <a:gd name="T22" fmla="*/ 94 w 111"/>
                <a:gd name="T23" fmla="*/ 23 h 47"/>
                <a:gd name="T24" fmla="*/ 16 w 111"/>
                <a:gd name="T25" fmla="*/ 23 h 47"/>
                <a:gd name="T26" fmla="*/ 0 w 111"/>
                <a:gd name="T27" fmla="*/ 23 h 47"/>
                <a:gd name="T28" fmla="*/ 0 w 111"/>
                <a:gd name="T29" fmla="*/ 23 h 47"/>
                <a:gd name="T30" fmla="*/ 0 w 111"/>
                <a:gd name="T31" fmla="*/ 23 h 47"/>
                <a:gd name="T32" fmla="*/ 0 w 111"/>
                <a:gd name="T33" fmla="*/ 23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7"/>
                <a:gd name="T53" fmla="*/ 111 w 11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7">
                  <a:moveTo>
                    <a:pt x="0" y="38"/>
                  </a:moveTo>
                  <a:lnTo>
                    <a:pt x="0" y="26"/>
                  </a:lnTo>
                  <a:lnTo>
                    <a:pt x="11" y="9"/>
                  </a:lnTo>
                  <a:lnTo>
                    <a:pt x="22" y="8"/>
                  </a:lnTo>
                  <a:lnTo>
                    <a:pt x="43" y="20"/>
                  </a:lnTo>
                  <a:lnTo>
                    <a:pt x="50" y="15"/>
                  </a:lnTo>
                  <a:lnTo>
                    <a:pt x="50" y="4"/>
                  </a:lnTo>
                  <a:lnTo>
                    <a:pt x="60" y="0"/>
                  </a:lnTo>
                  <a:lnTo>
                    <a:pt x="95" y="8"/>
                  </a:lnTo>
                  <a:lnTo>
                    <a:pt x="110" y="35"/>
                  </a:lnTo>
                  <a:lnTo>
                    <a:pt x="89" y="46"/>
                  </a:lnTo>
                  <a:lnTo>
                    <a:pt x="58" y="30"/>
                  </a:lnTo>
                  <a:lnTo>
                    <a:pt x="16" y="31"/>
                  </a:lnTo>
                  <a:lnTo>
                    <a:pt x="0" y="3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7" name="Freeform 533"/>
            <p:cNvSpPr>
              <a:spLocks noChangeAspect="1"/>
            </p:cNvSpPr>
            <p:nvPr/>
          </p:nvSpPr>
          <p:spPr bwMode="auto">
            <a:xfrm>
              <a:off x="2924" y="1347"/>
              <a:ext cx="92" cy="47"/>
            </a:xfrm>
            <a:custGeom>
              <a:avLst/>
              <a:gdLst>
                <a:gd name="T0" fmla="*/ 43 w 91"/>
                <a:gd name="T1" fmla="*/ 46 h 47"/>
                <a:gd name="T2" fmla="*/ 32 w 91"/>
                <a:gd name="T3" fmla="*/ 41 h 47"/>
                <a:gd name="T4" fmla="*/ 27 w 91"/>
                <a:gd name="T5" fmla="*/ 28 h 47"/>
                <a:gd name="T6" fmla="*/ 0 w 91"/>
                <a:gd name="T7" fmla="*/ 26 h 47"/>
                <a:gd name="T8" fmla="*/ 1 w 91"/>
                <a:gd name="T9" fmla="*/ 8 h 47"/>
                <a:gd name="T10" fmla="*/ 1 w 91"/>
                <a:gd name="T11" fmla="*/ 8 h 47"/>
                <a:gd name="T12" fmla="*/ 17 w 91"/>
                <a:gd name="T13" fmla="*/ 1 h 47"/>
                <a:gd name="T14" fmla="*/ 90 w 91"/>
                <a:gd name="T15" fmla="*/ 0 h 47"/>
                <a:gd name="T16" fmla="*/ 121 w 91"/>
                <a:gd name="T17" fmla="*/ 16 h 47"/>
                <a:gd name="T18" fmla="*/ 120 w 91"/>
                <a:gd name="T19" fmla="*/ 26 h 47"/>
                <a:gd name="T20" fmla="*/ 108 w 91"/>
                <a:gd name="T21" fmla="*/ 30 h 47"/>
                <a:gd name="T22" fmla="*/ 108 w 91"/>
                <a:gd name="T23" fmla="*/ 45 h 47"/>
                <a:gd name="T24" fmla="*/ 43 w 91"/>
                <a:gd name="T25" fmla="*/ 46 h 47"/>
                <a:gd name="T26" fmla="*/ 43 w 91"/>
                <a:gd name="T27" fmla="*/ 46 h 47"/>
                <a:gd name="T28" fmla="*/ 43 w 91"/>
                <a:gd name="T29" fmla="*/ 46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47"/>
                <a:gd name="T47" fmla="*/ 91 w 91"/>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47">
                  <a:moveTo>
                    <a:pt x="43" y="46"/>
                  </a:moveTo>
                  <a:lnTo>
                    <a:pt x="32" y="41"/>
                  </a:lnTo>
                  <a:lnTo>
                    <a:pt x="27" y="28"/>
                  </a:lnTo>
                  <a:lnTo>
                    <a:pt x="0" y="26"/>
                  </a:lnTo>
                  <a:lnTo>
                    <a:pt x="1" y="8"/>
                  </a:lnTo>
                  <a:lnTo>
                    <a:pt x="17" y="1"/>
                  </a:lnTo>
                  <a:lnTo>
                    <a:pt x="59" y="0"/>
                  </a:lnTo>
                  <a:lnTo>
                    <a:pt x="90" y="16"/>
                  </a:lnTo>
                  <a:lnTo>
                    <a:pt x="89" y="26"/>
                  </a:lnTo>
                  <a:lnTo>
                    <a:pt x="77" y="30"/>
                  </a:lnTo>
                  <a:lnTo>
                    <a:pt x="77" y="45"/>
                  </a:lnTo>
                  <a:lnTo>
                    <a:pt x="43" y="4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8" name="Freeform 534"/>
            <p:cNvSpPr>
              <a:spLocks noChangeAspect="1"/>
            </p:cNvSpPr>
            <p:nvPr/>
          </p:nvSpPr>
          <p:spPr bwMode="auto">
            <a:xfrm>
              <a:off x="2907" y="1373"/>
              <a:ext cx="51" cy="15"/>
            </a:xfrm>
            <a:custGeom>
              <a:avLst/>
              <a:gdLst>
                <a:gd name="T0" fmla="*/ 0 w 50"/>
                <a:gd name="T1" fmla="*/ 8 h 16"/>
                <a:gd name="T2" fmla="*/ 85 w 50"/>
                <a:gd name="T3" fmla="*/ 8 h 16"/>
                <a:gd name="T4" fmla="*/ 75 w 50"/>
                <a:gd name="T5" fmla="*/ 2 h 16"/>
                <a:gd name="T6" fmla="*/ 17 w 50"/>
                <a:gd name="T7" fmla="*/ 0 h 16"/>
                <a:gd name="T8" fmla="*/ 0 w 50"/>
                <a:gd name="T9" fmla="*/ 8 h 16"/>
                <a:gd name="T10" fmla="*/ 0 w 50"/>
                <a:gd name="T11" fmla="*/ 8 h 16"/>
                <a:gd name="T12" fmla="*/ 0 w 50"/>
                <a:gd name="T13" fmla="*/ 8 h 16"/>
                <a:gd name="T14" fmla="*/ 0 60000 65536"/>
                <a:gd name="T15" fmla="*/ 0 60000 65536"/>
                <a:gd name="T16" fmla="*/ 0 60000 65536"/>
                <a:gd name="T17" fmla="*/ 0 60000 65536"/>
                <a:gd name="T18" fmla="*/ 0 60000 65536"/>
                <a:gd name="T19" fmla="*/ 0 60000 65536"/>
                <a:gd name="T20" fmla="*/ 0 60000 65536"/>
                <a:gd name="T21" fmla="*/ 0 w 50"/>
                <a:gd name="T22" fmla="*/ 0 h 16"/>
                <a:gd name="T23" fmla="*/ 50 w 5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6">
                  <a:moveTo>
                    <a:pt x="0" y="13"/>
                  </a:moveTo>
                  <a:lnTo>
                    <a:pt x="49" y="15"/>
                  </a:lnTo>
                  <a:lnTo>
                    <a:pt x="44" y="2"/>
                  </a:lnTo>
                  <a:lnTo>
                    <a:pt x="17" y="0"/>
                  </a:lnTo>
                  <a:lnTo>
                    <a:pt x="0" y="1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39" name="Freeform 535"/>
            <p:cNvSpPr>
              <a:spLocks noChangeAspect="1"/>
            </p:cNvSpPr>
            <p:nvPr/>
          </p:nvSpPr>
          <p:spPr bwMode="auto">
            <a:xfrm>
              <a:off x="3026" y="1505"/>
              <a:ext cx="61" cy="57"/>
            </a:xfrm>
            <a:custGeom>
              <a:avLst/>
              <a:gdLst>
                <a:gd name="T0" fmla="*/ 35 w 61"/>
                <a:gd name="T1" fmla="*/ 56 h 57"/>
                <a:gd name="T2" fmla="*/ 30 w 61"/>
                <a:gd name="T3" fmla="*/ 32 h 57"/>
                <a:gd name="T4" fmla="*/ 7 w 61"/>
                <a:gd name="T5" fmla="*/ 6 h 57"/>
                <a:gd name="T6" fmla="*/ 0 w 61"/>
                <a:gd name="T7" fmla="*/ 3 h 57"/>
                <a:gd name="T8" fmla="*/ 14 w 61"/>
                <a:gd name="T9" fmla="*/ 0 h 57"/>
                <a:gd name="T10" fmla="*/ 42 w 61"/>
                <a:gd name="T11" fmla="*/ 8 h 57"/>
                <a:gd name="T12" fmla="*/ 44 w 61"/>
                <a:gd name="T13" fmla="*/ 18 h 57"/>
                <a:gd name="T14" fmla="*/ 58 w 61"/>
                <a:gd name="T15" fmla="*/ 33 h 57"/>
                <a:gd name="T16" fmla="*/ 60 w 61"/>
                <a:gd name="T17" fmla="*/ 42 h 57"/>
                <a:gd name="T18" fmla="*/ 45 w 61"/>
                <a:gd name="T19" fmla="*/ 42 h 57"/>
                <a:gd name="T20" fmla="*/ 35 w 61"/>
                <a:gd name="T21" fmla="*/ 56 h 57"/>
                <a:gd name="T22" fmla="*/ 35 w 61"/>
                <a:gd name="T23" fmla="*/ 56 h 57"/>
                <a:gd name="T24" fmla="*/ 35 w 6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35" y="56"/>
                  </a:moveTo>
                  <a:lnTo>
                    <a:pt x="30" y="32"/>
                  </a:lnTo>
                  <a:lnTo>
                    <a:pt x="7" y="6"/>
                  </a:lnTo>
                  <a:lnTo>
                    <a:pt x="0" y="3"/>
                  </a:lnTo>
                  <a:lnTo>
                    <a:pt x="14" y="0"/>
                  </a:lnTo>
                  <a:lnTo>
                    <a:pt x="42" y="8"/>
                  </a:lnTo>
                  <a:lnTo>
                    <a:pt x="44" y="18"/>
                  </a:lnTo>
                  <a:lnTo>
                    <a:pt x="58" y="33"/>
                  </a:lnTo>
                  <a:lnTo>
                    <a:pt x="60" y="42"/>
                  </a:lnTo>
                  <a:lnTo>
                    <a:pt x="45" y="42"/>
                  </a:lnTo>
                  <a:lnTo>
                    <a:pt x="35" y="56"/>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40" name="Freeform 536"/>
            <p:cNvSpPr>
              <a:spLocks noChangeAspect="1"/>
            </p:cNvSpPr>
            <p:nvPr/>
          </p:nvSpPr>
          <p:spPr bwMode="auto">
            <a:xfrm>
              <a:off x="2937" y="1307"/>
              <a:ext cx="21" cy="12"/>
            </a:xfrm>
            <a:custGeom>
              <a:avLst/>
              <a:gdLst>
                <a:gd name="T0" fmla="*/ 0 w 20"/>
                <a:gd name="T1" fmla="*/ 7 h 12"/>
                <a:gd name="T2" fmla="*/ 4 w 20"/>
                <a:gd name="T3" fmla="*/ 11 h 12"/>
                <a:gd name="T4" fmla="*/ 83 w 20"/>
                <a:gd name="T5" fmla="*/ 3 h 12"/>
                <a:gd name="T6" fmla="*/ 5 w 20"/>
                <a:gd name="T7" fmla="*/ 0 h 12"/>
                <a:gd name="T8" fmla="*/ 0 w 20"/>
                <a:gd name="T9" fmla="*/ 7 h 12"/>
                <a:gd name="T10" fmla="*/ 0 w 20"/>
                <a:gd name="T11" fmla="*/ 7 h 12"/>
                <a:gd name="T12" fmla="*/ 0 w 20"/>
                <a:gd name="T13" fmla="*/ 7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0" y="7"/>
                  </a:moveTo>
                  <a:lnTo>
                    <a:pt x="4" y="11"/>
                  </a:lnTo>
                  <a:lnTo>
                    <a:pt x="19" y="3"/>
                  </a:lnTo>
                  <a:lnTo>
                    <a:pt x="5" y="0"/>
                  </a:lnTo>
                  <a:lnTo>
                    <a:pt x="0" y="7"/>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41" name="Freeform 537"/>
            <p:cNvSpPr>
              <a:spLocks noChangeAspect="1"/>
            </p:cNvSpPr>
            <p:nvPr/>
          </p:nvSpPr>
          <p:spPr bwMode="auto">
            <a:xfrm>
              <a:off x="4830" y="1391"/>
              <a:ext cx="140" cy="167"/>
            </a:xfrm>
            <a:custGeom>
              <a:avLst/>
              <a:gdLst>
                <a:gd name="T0" fmla="*/ 7 w 138"/>
                <a:gd name="T1" fmla="*/ 18 h 169"/>
                <a:gd name="T2" fmla="*/ 144 w 138"/>
                <a:gd name="T3" fmla="*/ 94 h 169"/>
                <a:gd name="T4" fmla="*/ 167 w 138"/>
                <a:gd name="T5" fmla="*/ 109 h 169"/>
                <a:gd name="T6" fmla="*/ 183 w 138"/>
                <a:gd name="T7" fmla="*/ 116 h 169"/>
                <a:gd name="T8" fmla="*/ 183 w 138"/>
                <a:gd name="T9" fmla="*/ 108 h 169"/>
                <a:gd name="T10" fmla="*/ 212 w 138"/>
                <a:gd name="T11" fmla="*/ 112 h 169"/>
                <a:gd name="T12" fmla="*/ 148 w 138"/>
                <a:gd name="T13" fmla="*/ 87 h 169"/>
                <a:gd name="T14" fmla="*/ 144 w 138"/>
                <a:gd name="T15" fmla="*/ 68 h 169"/>
                <a:gd name="T16" fmla="*/ 176 w 138"/>
                <a:gd name="T17" fmla="*/ 71 h 169"/>
                <a:gd name="T18" fmla="*/ 14 w 138"/>
                <a:gd name="T19" fmla="*/ 6 h 169"/>
                <a:gd name="T20" fmla="*/ 0 w 138"/>
                <a:gd name="T21" fmla="*/ 0 h 169"/>
                <a:gd name="T22" fmla="*/ 11 w 138"/>
                <a:gd name="T23" fmla="*/ 10 h 169"/>
                <a:gd name="T24" fmla="*/ 7 w 138"/>
                <a:gd name="T25" fmla="*/ 18 h 169"/>
                <a:gd name="T26" fmla="*/ 7 w 138"/>
                <a:gd name="T27" fmla="*/ 18 h 169"/>
                <a:gd name="T28" fmla="*/ 7 w 138"/>
                <a:gd name="T29" fmla="*/ 1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69"/>
                <a:gd name="T47" fmla="*/ 138 w 138"/>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69">
                  <a:moveTo>
                    <a:pt x="7" y="18"/>
                  </a:moveTo>
                  <a:lnTo>
                    <a:pt x="93" y="125"/>
                  </a:lnTo>
                  <a:lnTo>
                    <a:pt x="105" y="154"/>
                  </a:lnTo>
                  <a:lnTo>
                    <a:pt x="118" y="168"/>
                  </a:lnTo>
                  <a:lnTo>
                    <a:pt x="118" y="152"/>
                  </a:lnTo>
                  <a:lnTo>
                    <a:pt x="137" y="160"/>
                  </a:lnTo>
                  <a:lnTo>
                    <a:pt x="95" y="118"/>
                  </a:lnTo>
                  <a:lnTo>
                    <a:pt x="93" y="99"/>
                  </a:lnTo>
                  <a:lnTo>
                    <a:pt x="113" y="102"/>
                  </a:lnTo>
                  <a:lnTo>
                    <a:pt x="14" y="6"/>
                  </a:lnTo>
                  <a:lnTo>
                    <a:pt x="0" y="0"/>
                  </a:lnTo>
                  <a:lnTo>
                    <a:pt x="11" y="10"/>
                  </a:lnTo>
                  <a:lnTo>
                    <a:pt x="7" y="18"/>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nvGrpSpPr>
          <p:cNvPr id="542" name="Group 538"/>
          <p:cNvGrpSpPr>
            <a:grpSpLocks/>
          </p:cNvGrpSpPr>
          <p:nvPr/>
        </p:nvGrpSpPr>
        <p:grpSpPr bwMode="auto">
          <a:xfrm>
            <a:off x="4913313" y="2046288"/>
            <a:ext cx="2011362" cy="352425"/>
            <a:chOff x="3095" y="1289"/>
            <a:chExt cx="1267" cy="222"/>
          </a:xfrm>
        </p:grpSpPr>
        <p:sp>
          <p:nvSpPr>
            <p:cNvPr id="543" name="Freeform 539"/>
            <p:cNvSpPr>
              <a:spLocks noChangeAspect="1"/>
            </p:cNvSpPr>
            <p:nvPr/>
          </p:nvSpPr>
          <p:spPr bwMode="auto">
            <a:xfrm>
              <a:off x="4300" y="1424"/>
              <a:ext cx="62" cy="87"/>
            </a:xfrm>
            <a:custGeom>
              <a:avLst/>
              <a:gdLst>
                <a:gd name="T0" fmla="*/ 0 w 62"/>
                <a:gd name="T1" fmla="*/ 42 h 89"/>
                <a:gd name="T2" fmla="*/ 17 w 62"/>
                <a:gd name="T3" fmla="*/ 46 h 89"/>
                <a:gd name="T4" fmla="*/ 35 w 62"/>
                <a:gd name="T5" fmla="*/ 42 h 89"/>
                <a:gd name="T6" fmla="*/ 34 w 62"/>
                <a:gd name="T7" fmla="*/ 37 h 89"/>
                <a:gd name="T8" fmla="*/ 54 w 62"/>
                <a:gd name="T9" fmla="*/ 30 h 89"/>
                <a:gd name="T10" fmla="*/ 61 w 62"/>
                <a:gd name="T11" fmla="*/ 22 h 89"/>
                <a:gd name="T12" fmla="*/ 50 w 62"/>
                <a:gd name="T13" fmla="*/ 3 h 89"/>
                <a:gd name="T14" fmla="*/ 42 w 62"/>
                <a:gd name="T15" fmla="*/ 0 h 89"/>
                <a:gd name="T16" fmla="*/ 44 w 62"/>
                <a:gd name="T17" fmla="*/ 22 h 89"/>
                <a:gd name="T18" fmla="*/ 24 w 62"/>
                <a:gd name="T19" fmla="*/ 40 h 89"/>
                <a:gd name="T20" fmla="*/ 0 w 62"/>
                <a:gd name="T21" fmla="*/ 42 h 89"/>
                <a:gd name="T22" fmla="*/ 0 w 62"/>
                <a:gd name="T23" fmla="*/ 42 h 89"/>
                <a:gd name="T24" fmla="*/ 0 w 62"/>
                <a:gd name="T25" fmla="*/ 42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0" y="81"/>
                  </a:moveTo>
                  <a:lnTo>
                    <a:pt x="17" y="88"/>
                  </a:lnTo>
                  <a:lnTo>
                    <a:pt x="35" y="81"/>
                  </a:lnTo>
                  <a:lnTo>
                    <a:pt x="34" y="71"/>
                  </a:lnTo>
                  <a:lnTo>
                    <a:pt x="54" y="61"/>
                  </a:lnTo>
                  <a:lnTo>
                    <a:pt x="61" y="35"/>
                  </a:lnTo>
                  <a:lnTo>
                    <a:pt x="50" y="3"/>
                  </a:lnTo>
                  <a:lnTo>
                    <a:pt x="42" y="0"/>
                  </a:lnTo>
                  <a:lnTo>
                    <a:pt x="44" y="36"/>
                  </a:lnTo>
                  <a:lnTo>
                    <a:pt x="24" y="77"/>
                  </a:lnTo>
                  <a:lnTo>
                    <a:pt x="0" y="8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44" name="Freeform 540"/>
            <p:cNvSpPr>
              <a:spLocks noChangeAspect="1"/>
            </p:cNvSpPr>
            <p:nvPr/>
          </p:nvSpPr>
          <p:spPr bwMode="auto">
            <a:xfrm>
              <a:off x="3095" y="1311"/>
              <a:ext cx="46" cy="35"/>
            </a:xfrm>
            <a:custGeom>
              <a:avLst/>
              <a:gdLst>
                <a:gd name="T0" fmla="*/ 0 w 44"/>
                <a:gd name="T1" fmla="*/ 10 h 34"/>
                <a:gd name="T2" fmla="*/ 73 w 44"/>
                <a:gd name="T3" fmla="*/ 76 h 34"/>
                <a:gd name="T4" fmla="*/ 159 w 44"/>
                <a:gd name="T5" fmla="*/ 64 h 34"/>
                <a:gd name="T6" fmla="*/ 169 w 44"/>
                <a:gd name="T7" fmla="*/ 54 h 34"/>
                <a:gd name="T8" fmla="*/ 145 w 44"/>
                <a:gd name="T9" fmla="*/ 9 h 34"/>
                <a:gd name="T10" fmla="*/ 73 w 44"/>
                <a:gd name="T11" fmla="*/ 0 h 34"/>
                <a:gd name="T12" fmla="*/ 51 w 44"/>
                <a:gd name="T13" fmla="*/ 0 h 34"/>
                <a:gd name="T14" fmla="*/ 0 w 44"/>
                <a:gd name="T15" fmla="*/ 10 h 34"/>
                <a:gd name="T16" fmla="*/ 0 w 44"/>
                <a:gd name="T17" fmla="*/ 10 h 34"/>
                <a:gd name="T18" fmla="*/ 0 w 44"/>
                <a:gd name="T19" fmla="*/ 1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4"/>
                <a:gd name="T32" fmla="*/ 44 w 4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4">
                  <a:moveTo>
                    <a:pt x="0" y="10"/>
                  </a:moveTo>
                  <a:lnTo>
                    <a:pt x="19" y="33"/>
                  </a:lnTo>
                  <a:lnTo>
                    <a:pt x="40" y="27"/>
                  </a:lnTo>
                  <a:lnTo>
                    <a:pt x="43" y="22"/>
                  </a:lnTo>
                  <a:lnTo>
                    <a:pt x="36" y="9"/>
                  </a:lnTo>
                  <a:lnTo>
                    <a:pt x="19" y="0"/>
                  </a:lnTo>
                  <a:lnTo>
                    <a:pt x="11" y="0"/>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45" name="Freeform 541"/>
            <p:cNvSpPr>
              <a:spLocks noChangeAspect="1"/>
            </p:cNvSpPr>
            <p:nvPr/>
          </p:nvSpPr>
          <p:spPr bwMode="auto">
            <a:xfrm>
              <a:off x="3156" y="1289"/>
              <a:ext cx="35" cy="39"/>
            </a:xfrm>
            <a:custGeom>
              <a:avLst/>
              <a:gdLst>
                <a:gd name="T0" fmla="*/ 3 w 34"/>
                <a:gd name="T1" fmla="*/ 22 h 39"/>
                <a:gd name="T2" fmla="*/ 51 w 34"/>
                <a:gd name="T3" fmla="*/ 30 h 39"/>
                <a:gd name="T4" fmla="*/ 52 w 34"/>
                <a:gd name="T5" fmla="*/ 38 h 39"/>
                <a:gd name="T6" fmla="*/ 76 w 34"/>
                <a:gd name="T7" fmla="*/ 33 h 39"/>
                <a:gd name="T8" fmla="*/ 52 w 34"/>
                <a:gd name="T9" fmla="*/ 8 h 39"/>
                <a:gd name="T10" fmla="*/ 12 w 34"/>
                <a:gd name="T11" fmla="*/ 4 h 39"/>
                <a:gd name="T12" fmla="*/ 0 w 34"/>
                <a:gd name="T13" fmla="*/ 0 h 39"/>
                <a:gd name="T14" fmla="*/ 14 w 34"/>
                <a:gd name="T15" fmla="*/ 14 h 39"/>
                <a:gd name="T16" fmla="*/ 5 w 34"/>
                <a:gd name="T17" fmla="*/ 14 h 39"/>
                <a:gd name="T18" fmla="*/ 3 w 34"/>
                <a:gd name="T19" fmla="*/ 22 h 39"/>
                <a:gd name="T20" fmla="*/ 3 w 34"/>
                <a:gd name="T21" fmla="*/ 22 h 39"/>
                <a:gd name="T22" fmla="*/ 3 w 34"/>
                <a:gd name="T23" fmla="*/ 2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9"/>
                <a:gd name="T38" fmla="*/ 34 w 3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9">
                  <a:moveTo>
                    <a:pt x="3" y="22"/>
                  </a:moveTo>
                  <a:lnTo>
                    <a:pt x="20" y="30"/>
                  </a:lnTo>
                  <a:lnTo>
                    <a:pt x="21" y="38"/>
                  </a:lnTo>
                  <a:lnTo>
                    <a:pt x="33" y="33"/>
                  </a:lnTo>
                  <a:lnTo>
                    <a:pt x="21" y="8"/>
                  </a:lnTo>
                  <a:lnTo>
                    <a:pt x="12" y="4"/>
                  </a:lnTo>
                  <a:lnTo>
                    <a:pt x="0" y="0"/>
                  </a:lnTo>
                  <a:lnTo>
                    <a:pt x="14" y="14"/>
                  </a:lnTo>
                  <a:lnTo>
                    <a:pt x="5" y="14"/>
                  </a:lnTo>
                  <a:lnTo>
                    <a:pt x="3"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sp>
        <p:nvSpPr>
          <p:cNvPr id="546" name="Rectangle 542"/>
          <p:cNvSpPr>
            <a:spLocks noChangeArrowheads="1"/>
          </p:cNvSpPr>
          <p:nvPr/>
        </p:nvSpPr>
        <p:spPr bwMode="auto">
          <a:xfrm>
            <a:off x="3983038" y="1179513"/>
            <a:ext cx="28432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338" indent="-287338" algn="l" eaLnBrk="0" hangingPunct="0">
              <a:spcBef>
                <a:spcPct val="80000"/>
              </a:spcBef>
            </a:pPr>
            <a:r>
              <a:rPr lang="en-US" sz="2400" b="1">
                <a:solidFill>
                  <a:srgbClr val="008DD0"/>
                </a:solidFill>
              </a:rPr>
              <a:t>100 countries</a:t>
            </a:r>
          </a:p>
        </p:txBody>
      </p:sp>
      <p:sp>
        <p:nvSpPr>
          <p:cNvPr id="547" name="Rectangle 543"/>
          <p:cNvSpPr>
            <a:spLocks noChangeArrowheads="1"/>
          </p:cNvSpPr>
          <p:nvPr/>
        </p:nvSpPr>
        <p:spPr bwMode="auto">
          <a:xfrm>
            <a:off x="2139950" y="2686050"/>
            <a:ext cx="218757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338" indent="-287338" algn="l" eaLnBrk="0" hangingPunct="0">
              <a:spcBef>
                <a:spcPct val="0"/>
              </a:spcBef>
            </a:pPr>
            <a:r>
              <a:rPr lang="en-US" sz="2400" b="1">
                <a:solidFill>
                  <a:srgbClr val="008DD0"/>
                </a:solidFill>
              </a:rPr>
              <a:t>15 demand</a:t>
            </a:r>
          </a:p>
          <a:p>
            <a:pPr marL="287338" indent="-287338" algn="l" eaLnBrk="0" hangingPunct="0">
              <a:spcBef>
                <a:spcPct val="0"/>
              </a:spcBef>
            </a:pPr>
            <a:r>
              <a:rPr lang="en-US" sz="2400" b="1">
                <a:solidFill>
                  <a:srgbClr val="008DD0"/>
                </a:solidFill>
              </a:rPr>
              <a:t>sectors</a:t>
            </a:r>
          </a:p>
        </p:txBody>
      </p:sp>
      <p:sp>
        <p:nvSpPr>
          <p:cNvPr id="548" name="Rectangle 544"/>
          <p:cNvSpPr>
            <a:spLocks noChangeArrowheads="1"/>
          </p:cNvSpPr>
          <p:nvPr/>
        </p:nvSpPr>
        <p:spPr bwMode="auto">
          <a:xfrm>
            <a:off x="5784850" y="3940175"/>
            <a:ext cx="14811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marL="287338" indent="-287338" algn="l" eaLnBrk="0" hangingPunct="0">
              <a:spcBef>
                <a:spcPct val="0"/>
              </a:spcBef>
            </a:pPr>
            <a:r>
              <a:rPr lang="en-US" sz="2400" b="1">
                <a:solidFill>
                  <a:srgbClr val="008DD0"/>
                </a:solidFill>
              </a:rPr>
              <a:t>20 fuel</a:t>
            </a:r>
          </a:p>
          <a:p>
            <a:pPr marL="287338" indent="-287338" algn="l" eaLnBrk="0" hangingPunct="0">
              <a:spcBef>
                <a:spcPct val="0"/>
              </a:spcBef>
            </a:pPr>
            <a:r>
              <a:rPr lang="en-US" sz="2400" b="1">
                <a:solidFill>
                  <a:srgbClr val="008DD0"/>
                </a:solidFill>
              </a:rPr>
              <a:t>types</a:t>
            </a:r>
          </a:p>
        </p:txBody>
      </p:sp>
      <p:sp>
        <p:nvSpPr>
          <p:cNvPr id="549" name="Rectangle 546"/>
          <p:cNvSpPr>
            <a:spLocks noChangeArrowheads="1"/>
          </p:cNvSpPr>
          <p:nvPr/>
        </p:nvSpPr>
        <p:spPr bwMode="auto">
          <a:xfrm>
            <a:off x="3055938" y="5259388"/>
            <a:ext cx="38115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7338" indent="-287338" algn="l" eaLnBrk="0" hangingPunct="0">
              <a:spcBef>
                <a:spcPct val="80000"/>
              </a:spcBef>
            </a:pPr>
            <a:r>
              <a:rPr lang="en-US" sz="2400" b="1">
                <a:solidFill>
                  <a:srgbClr val="008DD0"/>
                </a:solidFill>
              </a:rPr>
              <a:t>technology &amp; policy</a:t>
            </a:r>
          </a:p>
        </p:txBody>
      </p:sp>
      <p:sp>
        <p:nvSpPr>
          <p:cNvPr id="550" name="TextBox 549"/>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3921552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OM 2012 PPT Tran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p:cNvSpPr>
            <a:spLocks noGrp="1" noChangeArrowheads="1"/>
          </p:cNvSpPr>
          <p:nvPr>
            <p:ph type="title"/>
          </p:nvPr>
        </p:nvSpPr>
        <p:spPr>
          <a:xfrm>
            <a:off x="276225" y="4343400"/>
            <a:ext cx="3381375" cy="6858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sz="3600" b="0" dirty="0" smtClean="0">
                <a:solidFill>
                  <a:schemeClr val="bg1"/>
                </a:solidFill>
                <a:latin typeface="35 Helvetica Thin"/>
                <a:cs typeface="35 Helvetica Thin"/>
              </a:rPr>
              <a:t>Transportation</a:t>
            </a:r>
            <a:endParaRPr lang="en-US" sz="3600" b="0" dirty="0">
              <a:solidFill>
                <a:schemeClr val="bg1"/>
              </a:solidFill>
              <a:latin typeface="35 Helvetica Thin"/>
              <a:cs typeface="35 Helvetica Thin"/>
            </a:endParaRPr>
          </a:p>
        </p:txBody>
      </p:sp>
      <p:pic>
        <p:nvPicPr>
          <p:cNvPr id="4" name="Picture 3" descr="Transportation Char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72200" y="2819400"/>
            <a:ext cx="2377519" cy="2508588"/>
          </a:xfrm>
          <a:prstGeom prst="rect">
            <a:avLst/>
          </a:prstGeom>
        </p:spPr>
      </p:pic>
    </p:spTree>
    <p:extLst>
      <p:ext uri="{BB962C8B-B14F-4D97-AF65-F5344CB8AC3E}">
        <p14:creationId xmlns:p14="http://schemas.microsoft.com/office/powerpoint/2010/main" val="403045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91" y="1606360"/>
            <a:ext cx="3284537"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99529" y="1017268"/>
            <a:ext cx="14991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Sector Demand</a:t>
            </a:r>
          </a:p>
        </p:txBody>
      </p:sp>
      <p:sp>
        <p:nvSpPr>
          <p:cNvPr id="36" name="TextBox 35"/>
          <p:cNvSpPr txBox="1"/>
          <p:nvPr/>
        </p:nvSpPr>
        <p:spPr>
          <a:xfrm>
            <a:off x="99530" y="1328363"/>
            <a:ext cx="748923" cy="276999"/>
          </a:xfrm>
          <a:prstGeom prst="rect">
            <a:avLst/>
          </a:prstGeom>
          <a:noFill/>
        </p:spPr>
        <p:txBody>
          <a:bodyPr wrap="none" rtlCol="0">
            <a:spAutoFit/>
          </a:bodyPr>
          <a:lstStyle/>
          <a:p>
            <a:r>
              <a:rPr lang="en-US" sz="1200" dirty="0" smtClean="0">
                <a:cs typeface="Arial" pitchFamily="34" charset="0"/>
              </a:rPr>
              <a:t>MBDOE</a:t>
            </a:r>
          </a:p>
        </p:txBody>
      </p:sp>
      <p:sp>
        <p:nvSpPr>
          <p:cNvPr id="37" name="Text Box 35"/>
          <p:cNvSpPr txBox="1">
            <a:spLocks noChangeArrowheads="1"/>
          </p:cNvSpPr>
          <p:nvPr/>
        </p:nvSpPr>
        <p:spPr bwMode="auto">
          <a:xfrm>
            <a:off x="1598657" y="5092265"/>
            <a:ext cx="148989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Light Duty</a:t>
            </a:r>
            <a:endParaRPr lang="en-US" sz="1200" b="1" dirty="0">
              <a:solidFill>
                <a:schemeClr val="bg1"/>
              </a:solidFill>
            </a:endParaRPr>
          </a:p>
        </p:txBody>
      </p:sp>
      <p:sp>
        <p:nvSpPr>
          <p:cNvPr id="38" name="Text Box 35"/>
          <p:cNvSpPr txBox="1">
            <a:spLocks noChangeArrowheads="1"/>
          </p:cNvSpPr>
          <p:nvPr/>
        </p:nvSpPr>
        <p:spPr bwMode="auto">
          <a:xfrm>
            <a:off x="2238861" y="2438400"/>
            <a:ext cx="849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Marine</a:t>
            </a:r>
            <a:endParaRPr lang="en-US" sz="1200" b="1" dirty="0">
              <a:solidFill>
                <a:schemeClr val="bg1"/>
              </a:solidFill>
            </a:endParaRPr>
          </a:p>
        </p:txBody>
      </p:sp>
      <p:sp>
        <p:nvSpPr>
          <p:cNvPr id="39" name="Text Box 35"/>
          <p:cNvSpPr txBox="1">
            <a:spLocks noChangeArrowheads="1"/>
          </p:cNvSpPr>
          <p:nvPr/>
        </p:nvSpPr>
        <p:spPr bwMode="auto">
          <a:xfrm>
            <a:off x="2238861" y="1932801"/>
            <a:ext cx="849695"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Rail</a:t>
            </a:r>
            <a:endParaRPr lang="en-US" sz="1200" b="1" dirty="0"/>
          </a:p>
        </p:txBody>
      </p:sp>
      <p:sp>
        <p:nvSpPr>
          <p:cNvPr id="40" name="Text Box 35"/>
          <p:cNvSpPr txBox="1">
            <a:spLocks noChangeArrowheads="1"/>
          </p:cNvSpPr>
          <p:nvPr/>
        </p:nvSpPr>
        <p:spPr bwMode="auto">
          <a:xfrm>
            <a:off x="1768213" y="3810000"/>
            <a:ext cx="13203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Heavy Duty</a:t>
            </a:r>
            <a:endParaRPr lang="en-US" sz="1200" b="1" dirty="0"/>
          </a:p>
        </p:txBody>
      </p:sp>
      <p:sp>
        <p:nvSpPr>
          <p:cNvPr id="42" name="Text Box 35"/>
          <p:cNvSpPr txBox="1">
            <a:spLocks noChangeArrowheads="1"/>
          </p:cNvSpPr>
          <p:nvPr/>
        </p:nvSpPr>
        <p:spPr bwMode="auto">
          <a:xfrm>
            <a:off x="2238861" y="2847201"/>
            <a:ext cx="849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Aviation</a:t>
            </a:r>
            <a:endParaRPr lang="en-US" sz="1200" b="1" dirty="0">
              <a:solidFill>
                <a:schemeClr val="bg1"/>
              </a:solidFill>
            </a:endParaRPr>
          </a:p>
        </p:txBody>
      </p:sp>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Transportation Demand</a:t>
            </a:r>
            <a:endParaRPr lang="en-US" sz="2800" b="1" dirty="0">
              <a:solidFill>
                <a:srgbClr val="013C80"/>
              </a:solidFill>
              <a:latin typeface="55 Helvetica Roman"/>
              <a:cs typeface="Arial" pitchFamily="34" charset="0"/>
            </a:endParaRPr>
          </a:p>
        </p:txBody>
      </p:sp>
      <p:sp>
        <p:nvSpPr>
          <p:cNvPr id="17" name="TextBox 16"/>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grpSp>
        <p:nvGrpSpPr>
          <p:cNvPr id="2" name="Group 1"/>
          <p:cNvGrpSpPr/>
          <p:nvPr/>
        </p:nvGrpSpPr>
        <p:grpSpPr>
          <a:xfrm>
            <a:off x="3012795" y="1017268"/>
            <a:ext cx="5983287" cy="5196449"/>
            <a:chOff x="3012795" y="1017268"/>
            <a:chExt cx="5983287" cy="5196449"/>
          </a:xfrm>
        </p:grpSpPr>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12795" y="1654417"/>
              <a:ext cx="5983287"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354958" y="1017268"/>
              <a:ext cx="18053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Demand by Region</a:t>
              </a:r>
            </a:p>
          </p:txBody>
        </p:sp>
        <p:sp>
          <p:nvSpPr>
            <p:cNvPr id="21" name="TextBox 20"/>
            <p:cNvSpPr txBox="1"/>
            <p:nvPr/>
          </p:nvSpPr>
          <p:spPr>
            <a:xfrm>
              <a:off x="3354958" y="1328364"/>
              <a:ext cx="748923" cy="276999"/>
            </a:xfrm>
            <a:prstGeom prst="rect">
              <a:avLst/>
            </a:prstGeom>
            <a:noFill/>
          </p:spPr>
          <p:txBody>
            <a:bodyPr wrap="none" rtlCol="0">
              <a:spAutoFit/>
            </a:bodyPr>
            <a:lstStyle/>
            <a:p>
              <a:r>
                <a:rPr lang="en-US" sz="1200" dirty="0" smtClean="0">
                  <a:cs typeface="Arial" pitchFamily="34" charset="0"/>
                </a:rPr>
                <a:t>MBDOE</a:t>
              </a:r>
            </a:p>
          </p:txBody>
        </p:sp>
        <p:sp>
          <p:nvSpPr>
            <p:cNvPr id="23" name="TextBox 22"/>
            <p:cNvSpPr txBox="1"/>
            <p:nvPr/>
          </p:nvSpPr>
          <p:spPr>
            <a:xfrm>
              <a:off x="4191000" y="2085201"/>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cs typeface="Arial" pitchFamily="34" charset="0"/>
                </a:rPr>
                <a:t> ‘40</a:t>
              </a:r>
              <a:endParaRPr lang="en-US" sz="1200" b="1" dirty="0">
                <a:cs typeface="Arial" pitchFamily="34" charset="0"/>
              </a:endParaRPr>
            </a:p>
          </p:txBody>
        </p:sp>
        <p:sp>
          <p:nvSpPr>
            <p:cNvPr id="24" name="TextBox 23"/>
            <p:cNvSpPr txBox="1"/>
            <p:nvPr/>
          </p:nvSpPr>
          <p:spPr>
            <a:xfrm>
              <a:off x="3886200" y="2847201"/>
              <a:ext cx="609600" cy="276999"/>
            </a:xfrm>
            <a:prstGeom prst="rect">
              <a:avLst/>
            </a:prstGeom>
            <a:noFill/>
          </p:spPr>
          <p:txBody>
            <a:bodyPr wrap="square" rtlCol="0">
              <a:spAutoFit/>
            </a:bodyPr>
            <a:lstStyle/>
            <a:p>
              <a:pPr algn="r"/>
              <a:r>
                <a:rPr lang="en-US" sz="1200" b="1" dirty="0" smtClean="0">
                  <a:cs typeface="Arial" pitchFamily="34" charset="0"/>
                </a:rPr>
                <a:t>‘25</a:t>
              </a:r>
              <a:endParaRPr lang="en-US" sz="1200" b="1" dirty="0">
                <a:cs typeface="Arial" pitchFamily="34" charset="0"/>
              </a:endParaRPr>
            </a:p>
          </p:txBody>
        </p:sp>
        <p:sp>
          <p:nvSpPr>
            <p:cNvPr id="25" name="TextBox 24"/>
            <p:cNvSpPr txBox="1"/>
            <p:nvPr/>
          </p:nvSpPr>
          <p:spPr>
            <a:xfrm>
              <a:off x="3657600" y="3886200"/>
              <a:ext cx="609600" cy="276999"/>
            </a:xfrm>
            <a:prstGeom prst="rect">
              <a:avLst/>
            </a:prstGeom>
            <a:noFill/>
          </p:spPr>
          <p:txBody>
            <a:bodyPr wrap="square" rtlCol="0">
              <a:spAutoFit/>
            </a:bodyPr>
            <a:lstStyle/>
            <a:p>
              <a:pPr algn="r"/>
              <a:r>
                <a:rPr lang="en-US" sz="1200" b="1" dirty="0" smtClean="0">
                  <a:cs typeface="Arial" pitchFamily="34" charset="0"/>
                </a:rPr>
                <a:t>‘10</a:t>
              </a:r>
              <a:endParaRPr lang="en-US" sz="1200" b="1" dirty="0">
                <a:cs typeface="Arial" pitchFamily="34" charset="0"/>
              </a:endParaRPr>
            </a:p>
          </p:txBody>
        </p:sp>
      </p:grpSp>
    </p:spTree>
    <p:extLst>
      <p:ext uri="{BB962C8B-B14F-4D97-AF65-F5344CB8AC3E}">
        <p14:creationId xmlns:p14="http://schemas.microsoft.com/office/powerpoint/2010/main" val="23212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384175" y="1060450"/>
            <a:ext cx="8217693" cy="5362575"/>
            <a:chOff x="384175" y="1047750"/>
            <a:chExt cx="8217693" cy="5362575"/>
          </a:xfrm>
        </p:grpSpPr>
        <p:pic>
          <p:nvPicPr>
            <p:cNvPr id="3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3081" y="1782762"/>
              <a:ext cx="8078787"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Text Box 27"/>
            <p:cNvSpPr txBox="1">
              <a:spLocks noChangeArrowheads="1"/>
            </p:cNvSpPr>
            <p:nvPr/>
          </p:nvSpPr>
          <p:spPr bwMode="auto">
            <a:xfrm>
              <a:off x="4106863" y="1668463"/>
              <a:ext cx="912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eaLnBrk="1" hangingPunct="1">
                <a:spcBef>
                  <a:spcPct val="50000"/>
                </a:spcBef>
              </a:pPr>
              <a:r>
                <a:rPr lang="en-US" sz="2000" b="1">
                  <a:solidFill>
                    <a:schemeClr val="tx1"/>
                  </a:solidFill>
                </a:rPr>
                <a:t>2040</a:t>
              </a:r>
            </a:p>
          </p:txBody>
        </p:sp>
        <p:sp>
          <p:nvSpPr>
            <p:cNvPr id="40" name="Text Box 28"/>
            <p:cNvSpPr txBox="1">
              <a:spLocks noChangeArrowheads="1"/>
            </p:cNvSpPr>
            <p:nvPr/>
          </p:nvSpPr>
          <p:spPr bwMode="auto">
            <a:xfrm>
              <a:off x="384175" y="1270000"/>
              <a:ext cx="1982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a:solidFill>
                    <a:schemeClr val="tx1"/>
                  </a:solidFill>
                </a:rPr>
                <a:t>Millions of Vehicles</a:t>
              </a:r>
            </a:p>
          </p:txBody>
        </p:sp>
        <p:sp>
          <p:nvSpPr>
            <p:cNvPr id="41" name="Text Box 29"/>
            <p:cNvSpPr txBox="1">
              <a:spLocks noChangeArrowheads="1"/>
            </p:cNvSpPr>
            <p:nvPr/>
          </p:nvSpPr>
          <p:spPr bwMode="auto">
            <a:xfrm>
              <a:off x="384175" y="1047750"/>
              <a:ext cx="325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dirty="0">
                  <a:solidFill>
                    <a:srgbClr val="008DD0"/>
                  </a:solidFill>
                </a:rPr>
                <a:t>Powertrain Technology</a:t>
              </a:r>
            </a:p>
          </p:txBody>
        </p:sp>
      </p:grpSp>
      <p:grpSp>
        <p:nvGrpSpPr>
          <p:cNvPr id="23" name="Group 22"/>
          <p:cNvGrpSpPr/>
          <p:nvPr/>
        </p:nvGrpSpPr>
        <p:grpSpPr>
          <a:xfrm>
            <a:off x="384175" y="1060450"/>
            <a:ext cx="8228013" cy="5362575"/>
            <a:chOff x="384175" y="1047750"/>
            <a:chExt cx="8228013" cy="5362575"/>
          </a:xfrm>
        </p:grpSpPr>
        <p:pic>
          <p:nvPicPr>
            <p:cNvPr id="3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1813" y="1782762"/>
              <a:ext cx="8080375"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22"/>
            <p:cNvSpPr txBox="1">
              <a:spLocks noChangeArrowheads="1"/>
            </p:cNvSpPr>
            <p:nvPr/>
          </p:nvSpPr>
          <p:spPr bwMode="auto">
            <a:xfrm>
              <a:off x="4106863" y="1668463"/>
              <a:ext cx="912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eaLnBrk="1" hangingPunct="1">
                <a:spcBef>
                  <a:spcPct val="50000"/>
                </a:spcBef>
              </a:pPr>
              <a:r>
                <a:rPr lang="en-US" sz="2000" b="1">
                  <a:solidFill>
                    <a:schemeClr val="tx1"/>
                  </a:solidFill>
                </a:rPr>
                <a:t>2025</a:t>
              </a:r>
            </a:p>
          </p:txBody>
        </p:sp>
        <p:sp>
          <p:nvSpPr>
            <p:cNvPr id="35" name="Text Box 23"/>
            <p:cNvSpPr txBox="1">
              <a:spLocks noChangeArrowheads="1"/>
            </p:cNvSpPr>
            <p:nvPr/>
          </p:nvSpPr>
          <p:spPr bwMode="auto">
            <a:xfrm>
              <a:off x="384175" y="1270000"/>
              <a:ext cx="1982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a:solidFill>
                    <a:schemeClr val="tx1"/>
                  </a:solidFill>
                </a:rPr>
                <a:t>Millions of Vehicles</a:t>
              </a:r>
            </a:p>
          </p:txBody>
        </p:sp>
        <p:sp>
          <p:nvSpPr>
            <p:cNvPr id="36" name="Text Box 29"/>
            <p:cNvSpPr txBox="1">
              <a:spLocks noChangeArrowheads="1"/>
            </p:cNvSpPr>
            <p:nvPr/>
          </p:nvSpPr>
          <p:spPr bwMode="auto">
            <a:xfrm>
              <a:off x="384175" y="1047750"/>
              <a:ext cx="325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dirty="0">
                  <a:solidFill>
                    <a:srgbClr val="008DD0"/>
                  </a:solidFill>
                </a:rPr>
                <a:t>Powertrain Technology</a:t>
              </a:r>
            </a:p>
          </p:txBody>
        </p:sp>
      </p:grpSp>
      <p:grpSp>
        <p:nvGrpSpPr>
          <p:cNvPr id="3" name="Group 2"/>
          <p:cNvGrpSpPr/>
          <p:nvPr/>
        </p:nvGrpSpPr>
        <p:grpSpPr>
          <a:xfrm>
            <a:off x="384175" y="1047750"/>
            <a:ext cx="8228013" cy="5375275"/>
            <a:chOff x="384175" y="1047750"/>
            <a:chExt cx="8228013" cy="5375275"/>
          </a:xfrm>
        </p:grpSpPr>
        <p:pic>
          <p:nvPicPr>
            <p:cNvPr id="266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1813" y="1795462"/>
              <a:ext cx="8080375"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8" name="Text Box 3"/>
            <p:cNvSpPr txBox="1">
              <a:spLocks noChangeArrowheads="1"/>
            </p:cNvSpPr>
            <p:nvPr/>
          </p:nvSpPr>
          <p:spPr bwMode="auto">
            <a:xfrm>
              <a:off x="4106863" y="1668463"/>
              <a:ext cx="912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eaLnBrk="1" hangingPunct="1">
                <a:spcBef>
                  <a:spcPct val="50000"/>
                </a:spcBef>
              </a:pPr>
              <a:r>
                <a:rPr lang="en-US" sz="2000" b="1" dirty="0">
                  <a:solidFill>
                    <a:schemeClr val="tx1"/>
                  </a:solidFill>
                </a:rPr>
                <a:t>2010</a:t>
              </a:r>
            </a:p>
          </p:txBody>
        </p:sp>
        <p:sp>
          <p:nvSpPr>
            <p:cNvPr id="44049" name="Text Box 4"/>
            <p:cNvSpPr txBox="1">
              <a:spLocks noChangeArrowheads="1"/>
            </p:cNvSpPr>
            <p:nvPr/>
          </p:nvSpPr>
          <p:spPr bwMode="auto">
            <a:xfrm>
              <a:off x="384175" y="1270000"/>
              <a:ext cx="1982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a:solidFill>
                    <a:schemeClr val="tx1"/>
                  </a:solidFill>
                </a:rPr>
                <a:t>Millions of Vehicles</a:t>
              </a:r>
            </a:p>
          </p:txBody>
        </p:sp>
        <p:sp>
          <p:nvSpPr>
            <p:cNvPr id="20" name="Text Box 29"/>
            <p:cNvSpPr txBox="1">
              <a:spLocks noChangeArrowheads="1"/>
            </p:cNvSpPr>
            <p:nvPr/>
          </p:nvSpPr>
          <p:spPr bwMode="auto">
            <a:xfrm>
              <a:off x="384175" y="1047750"/>
              <a:ext cx="325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dirty="0">
                  <a:solidFill>
                    <a:srgbClr val="008DD0"/>
                  </a:solidFill>
                </a:rPr>
                <a:t>Powertrain Technology</a:t>
              </a:r>
            </a:p>
          </p:txBody>
        </p:sp>
      </p:grpSp>
      <p:sp>
        <p:nvSpPr>
          <p:cNvPr id="44036" name="Rectangle 5"/>
          <p:cNvSpPr>
            <a:spLocks noGrp="1" noChangeArrowheads="1"/>
          </p:cNvSpPr>
          <p:nvPr>
            <p:ph type="title"/>
          </p:nvPr>
        </p:nvSpPr>
        <p:spPr/>
        <p:txBody>
          <a:bodyPr/>
          <a:lstStyle/>
          <a:p>
            <a:pPr eaLnBrk="1" hangingPunct="1"/>
            <a:r>
              <a:rPr lang="en-US" smtClean="0"/>
              <a:t>Light Duty Vehicle Fleet Grows, Mix Changes</a:t>
            </a:r>
          </a:p>
        </p:txBody>
      </p:sp>
      <p:sp>
        <p:nvSpPr>
          <p:cNvPr id="44037" name="Text Box 8"/>
          <p:cNvSpPr txBox="1">
            <a:spLocks noChangeArrowheads="1"/>
          </p:cNvSpPr>
          <p:nvPr/>
        </p:nvSpPr>
        <p:spPr bwMode="auto">
          <a:xfrm>
            <a:off x="3059112" y="6523038"/>
            <a:ext cx="3875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i="1" dirty="0">
                <a:solidFill>
                  <a:schemeClr val="tx1"/>
                </a:solidFill>
              </a:rPr>
              <a:t>*Full Hybrid, Plug-in Hybrid, Electric Vehicles</a:t>
            </a:r>
          </a:p>
        </p:txBody>
      </p:sp>
      <p:sp>
        <p:nvSpPr>
          <p:cNvPr id="19" name="TextBox 18"/>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79376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xit" presetSubtype="0" fill="hold" nodeType="withEffect">
                                  <p:stCondLst>
                                    <p:cond delay="0"/>
                                  </p:stCondLst>
                                  <p:childTnLst>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par>
                                <p:cTn id="16" presetID="10" presetClass="exit" presetSubtype="0" fill="hold" nodeType="withEffect">
                                  <p:stCondLst>
                                    <p:cond delay="0"/>
                                  </p:stCondLst>
                                  <p:childTnLst>
                                    <p:animEffect transition="out" filter="fade">
                                      <p:cBhvr>
                                        <p:cTn id="17" dur="1000"/>
                                        <p:tgtEl>
                                          <p:spTgt spid="23"/>
                                        </p:tgtEl>
                                      </p:cBhvr>
                                    </p:animEffect>
                                    <p:set>
                                      <p:cBhvr>
                                        <p:cTn id="18" dur="1" fill="hold">
                                          <p:stCondLst>
                                            <p:cond delay="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6274" y="1568450"/>
            <a:ext cx="402907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Light Duty Vehicle Sales &amp; Efficiency</a:t>
            </a:r>
            <a:endParaRPr lang="en-US" sz="2800" b="1" dirty="0">
              <a:solidFill>
                <a:srgbClr val="013C80"/>
              </a:solidFill>
              <a:latin typeface="55 Helvetica Roman"/>
              <a:cs typeface="Arial" pitchFamily="34" charset="0"/>
            </a:endParaRPr>
          </a:p>
        </p:txBody>
      </p:sp>
      <p:grpSp>
        <p:nvGrpSpPr>
          <p:cNvPr id="3" name="Group 2"/>
          <p:cNvGrpSpPr/>
          <p:nvPr/>
        </p:nvGrpSpPr>
        <p:grpSpPr>
          <a:xfrm>
            <a:off x="4425950" y="1017268"/>
            <a:ext cx="4565650" cy="5190665"/>
            <a:chOff x="4425950" y="1017268"/>
            <a:chExt cx="4565650" cy="5190665"/>
          </a:xfrm>
        </p:grpSpPr>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25950" y="1602596"/>
              <a:ext cx="456565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546370" y="1017268"/>
              <a:ext cx="32974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Incremental Vehicle Efficiency Gains</a:t>
              </a:r>
            </a:p>
          </p:txBody>
        </p:sp>
        <p:sp>
          <p:nvSpPr>
            <p:cNvPr id="26" name="TextBox 25"/>
            <p:cNvSpPr txBox="1"/>
            <p:nvPr/>
          </p:nvSpPr>
          <p:spPr>
            <a:xfrm>
              <a:off x="4546370" y="1328364"/>
              <a:ext cx="1292341" cy="276999"/>
            </a:xfrm>
            <a:prstGeom prst="rect">
              <a:avLst/>
            </a:prstGeom>
            <a:noFill/>
          </p:spPr>
          <p:txBody>
            <a:bodyPr wrap="none" rtlCol="0">
              <a:spAutoFit/>
            </a:bodyPr>
            <a:lstStyle/>
            <a:p>
              <a:r>
                <a:rPr lang="en-US" sz="1200" dirty="0" smtClean="0">
                  <a:cs typeface="Arial" pitchFamily="34" charset="0"/>
                </a:rPr>
                <a:t>Miles per Gallon</a:t>
              </a:r>
            </a:p>
          </p:txBody>
        </p:sp>
        <p:sp>
          <p:nvSpPr>
            <p:cNvPr id="28" name="Text Box 35"/>
            <p:cNvSpPr txBox="1">
              <a:spLocks noChangeArrowheads="1"/>
            </p:cNvSpPr>
            <p:nvPr/>
          </p:nvSpPr>
          <p:spPr bwMode="auto">
            <a:xfrm>
              <a:off x="7220403" y="5105400"/>
              <a:ext cx="131399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Powertrain</a:t>
              </a:r>
              <a:endParaRPr lang="en-US" sz="1200" b="1" dirty="0">
                <a:solidFill>
                  <a:schemeClr val="bg1"/>
                </a:solidFill>
              </a:endParaRPr>
            </a:p>
          </p:txBody>
        </p:sp>
        <p:sp>
          <p:nvSpPr>
            <p:cNvPr id="31" name="Text Box 35"/>
            <p:cNvSpPr txBox="1">
              <a:spLocks noChangeArrowheads="1"/>
            </p:cNvSpPr>
            <p:nvPr/>
          </p:nvSpPr>
          <p:spPr bwMode="auto">
            <a:xfrm>
              <a:off x="6620657" y="4267200"/>
              <a:ext cx="19137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Body &amp; Accessories</a:t>
              </a:r>
              <a:endParaRPr lang="en-US" sz="1200" b="1" dirty="0"/>
            </a:p>
          </p:txBody>
        </p:sp>
        <p:sp>
          <p:nvSpPr>
            <p:cNvPr id="33" name="Text Box 35"/>
            <p:cNvSpPr txBox="1">
              <a:spLocks noChangeArrowheads="1"/>
            </p:cNvSpPr>
            <p:nvPr/>
          </p:nvSpPr>
          <p:spPr bwMode="auto">
            <a:xfrm>
              <a:off x="6821039" y="3533001"/>
              <a:ext cx="171336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Vehicle Size</a:t>
              </a:r>
              <a:endParaRPr lang="en-US" sz="1200" b="1" dirty="0">
                <a:solidFill>
                  <a:schemeClr val="bg1"/>
                </a:solidFill>
              </a:endParaRPr>
            </a:p>
          </p:txBody>
        </p:sp>
        <p:sp>
          <p:nvSpPr>
            <p:cNvPr id="35" name="Text Box 35"/>
            <p:cNvSpPr txBox="1">
              <a:spLocks noChangeArrowheads="1"/>
            </p:cNvSpPr>
            <p:nvPr/>
          </p:nvSpPr>
          <p:spPr bwMode="auto">
            <a:xfrm>
              <a:off x="7445828" y="2514600"/>
              <a:ext cx="10885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Hybrid</a:t>
              </a:r>
              <a:endParaRPr lang="en-US" sz="1200" b="1" dirty="0">
                <a:solidFill>
                  <a:schemeClr val="bg1"/>
                </a:solidFill>
              </a:endParaRPr>
            </a:p>
          </p:txBody>
        </p:sp>
        <p:sp>
          <p:nvSpPr>
            <p:cNvPr id="2" name="TextBox 1"/>
            <p:cNvSpPr txBox="1"/>
            <p:nvPr/>
          </p:nvSpPr>
          <p:spPr>
            <a:xfrm>
              <a:off x="5047523" y="4572000"/>
              <a:ext cx="819877" cy="461665"/>
            </a:xfrm>
            <a:prstGeom prst="rect">
              <a:avLst/>
            </a:prstGeom>
            <a:noFill/>
            <a:ln>
              <a:solidFill>
                <a:schemeClr val="tx1"/>
              </a:solidFill>
            </a:ln>
          </p:spPr>
          <p:txBody>
            <a:bodyPr wrap="square" rtlCol="0">
              <a:spAutoFit/>
            </a:bodyPr>
            <a:lstStyle/>
            <a:p>
              <a:pPr algn="ctr"/>
              <a:r>
                <a:rPr lang="en-US" sz="1200" b="1" dirty="0" smtClean="0"/>
                <a:t>Average</a:t>
              </a:r>
            </a:p>
            <a:p>
              <a:pPr algn="ctr"/>
              <a:r>
                <a:rPr lang="en-US" sz="1200" b="1" dirty="0" smtClean="0"/>
                <a:t>27 MPG</a:t>
              </a:r>
              <a:endParaRPr lang="en-US" sz="1200" b="1" dirty="0"/>
            </a:p>
          </p:txBody>
        </p:sp>
        <p:sp>
          <p:nvSpPr>
            <p:cNvPr id="18" name="TextBox 17"/>
            <p:cNvSpPr txBox="1"/>
            <p:nvPr/>
          </p:nvSpPr>
          <p:spPr>
            <a:xfrm>
              <a:off x="7772400" y="1551801"/>
              <a:ext cx="762000" cy="276999"/>
            </a:xfrm>
            <a:prstGeom prst="rect">
              <a:avLst/>
            </a:prstGeom>
            <a:noFill/>
            <a:ln>
              <a:solidFill>
                <a:schemeClr val="tx1"/>
              </a:solidFill>
            </a:ln>
          </p:spPr>
          <p:txBody>
            <a:bodyPr wrap="square" rtlCol="0">
              <a:spAutoFit/>
            </a:bodyPr>
            <a:lstStyle/>
            <a:p>
              <a:pPr algn="ctr"/>
              <a:r>
                <a:rPr lang="en-US" sz="1200" b="1" dirty="0" smtClean="0"/>
                <a:t>47 MPG</a:t>
              </a:r>
              <a:endParaRPr lang="en-US" sz="1200" b="1" dirty="0"/>
            </a:p>
          </p:txBody>
        </p:sp>
        <p:cxnSp>
          <p:nvCxnSpPr>
            <p:cNvPr id="4" name="Straight Arrow Connector 3"/>
            <p:cNvCxnSpPr/>
            <p:nvPr/>
          </p:nvCxnSpPr>
          <p:spPr bwMode="auto">
            <a:xfrm flipV="1">
              <a:off x="5465668" y="1828801"/>
              <a:ext cx="2296366" cy="2715398"/>
            </a:xfrm>
            <a:prstGeom prst="straightConnector1">
              <a:avLst/>
            </a:prstGeom>
            <a:solidFill>
              <a:schemeClr val="accent1"/>
            </a:solidFill>
            <a:ln w="127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2" name="TextBox 21"/>
          <p:cNvSpPr txBox="1"/>
          <p:nvPr/>
        </p:nvSpPr>
        <p:spPr>
          <a:xfrm>
            <a:off x="235205" y="1017268"/>
            <a:ext cx="27874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Annual New Car Sales by Type</a:t>
            </a:r>
          </a:p>
        </p:txBody>
      </p:sp>
      <p:sp>
        <p:nvSpPr>
          <p:cNvPr id="24" name="TextBox 23"/>
          <p:cNvSpPr txBox="1"/>
          <p:nvPr/>
        </p:nvSpPr>
        <p:spPr>
          <a:xfrm>
            <a:off x="235205" y="1328363"/>
            <a:ext cx="984565" cy="276999"/>
          </a:xfrm>
          <a:prstGeom prst="rect">
            <a:avLst/>
          </a:prstGeom>
          <a:noFill/>
        </p:spPr>
        <p:txBody>
          <a:bodyPr wrap="none" rtlCol="0">
            <a:spAutoFit/>
          </a:bodyPr>
          <a:lstStyle/>
          <a:p>
            <a:r>
              <a:rPr lang="en-US" sz="1200" dirty="0" smtClean="0">
                <a:cs typeface="Arial" pitchFamily="34" charset="0"/>
              </a:rPr>
              <a:t>Million Cars</a:t>
            </a:r>
          </a:p>
        </p:txBody>
      </p:sp>
      <p:sp>
        <p:nvSpPr>
          <p:cNvPr id="17" name="TextBox 16"/>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419460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p:txBody>
          <a:bodyPr/>
          <a:lstStyle/>
          <a:p>
            <a:pPr eaLnBrk="1" hangingPunct="1"/>
            <a:r>
              <a:rPr lang="en-US" smtClean="0"/>
              <a:t>Today’s Vehicle Technology Choices </a:t>
            </a:r>
          </a:p>
        </p:txBody>
      </p:sp>
      <p:sp>
        <p:nvSpPr>
          <p:cNvPr id="13324" name="Rectangle 5"/>
          <p:cNvSpPr>
            <a:spLocks noChangeArrowheads="1"/>
          </p:cNvSpPr>
          <p:nvPr/>
        </p:nvSpPr>
        <p:spPr bwMode="auto">
          <a:xfrm>
            <a:off x="1444529" y="3179356"/>
            <a:ext cx="2084832" cy="90277"/>
          </a:xfrm>
          <a:prstGeom prst="rect">
            <a:avLst/>
          </a:prstGeom>
          <a:solidFill>
            <a:srgbClr val="00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13326" name="Text Box 12"/>
          <p:cNvSpPr txBox="1">
            <a:spLocks noChangeArrowheads="1"/>
          </p:cNvSpPr>
          <p:nvPr/>
        </p:nvSpPr>
        <p:spPr bwMode="auto">
          <a:xfrm>
            <a:off x="2011936" y="2976525"/>
            <a:ext cx="1620962" cy="2770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sz="1200" b="1" dirty="0"/>
              <a:t>Gasoline: 350 miles</a:t>
            </a:r>
          </a:p>
        </p:txBody>
      </p:sp>
      <p:sp>
        <p:nvSpPr>
          <p:cNvPr id="13328" name="Rectangle 20"/>
          <p:cNvSpPr>
            <a:spLocks noChangeArrowheads="1"/>
          </p:cNvSpPr>
          <p:nvPr/>
        </p:nvSpPr>
        <p:spPr bwMode="auto">
          <a:xfrm>
            <a:off x="1444529" y="2574509"/>
            <a:ext cx="2587752" cy="97146"/>
          </a:xfrm>
          <a:prstGeom prst="rect">
            <a:avLst/>
          </a:prstGeom>
          <a:solidFill>
            <a:srgbClr val="3333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13329" name="Text Box 21"/>
          <p:cNvSpPr txBox="1">
            <a:spLocks noChangeArrowheads="1"/>
          </p:cNvSpPr>
          <p:nvPr/>
        </p:nvSpPr>
        <p:spPr bwMode="auto">
          <a:xfrm>
            <a:off x="2720148" y="2359633"/>
            <a:ext cx="1422188" cy="2770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sz="1200" b="1" dirty="0" smtClean="0"/>
              <a:t>Diesel: 435 </a:t>
            </a:r>
            <a:r>
              <a:rPr lang="en-US" sz="1200" b="1" dirty="0"/>
              <a:t>miles</a:t>
            </a:r>
          </a:p>
        </p:txBody>
      </p:sp>
      <p:sp>
        <p:nvSpPr>
          <p:cNvPr id="13331" name="Rectangle 28"/>
          <p:cNvSpPr>
            <a:spLocks noChangeArrowheads="1"/>
          </p:cNvSpPr>
          <p:nvPr/>
        </p:nvSpPr>
        <p:spPr bwMode="auto">
          <a:xfrm>
            <a:off x="1444529" y="3792224"/>
            <a:ext cx="1545336" cy="97146"/>
          </a:xfrm>
          <a:prstGeom prst="rect">
            <a:avLst/>
          </a:prstGeom>
          <a:solidFill>
            <a:srgbClr val="FFC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US"/>
          </a:p>
        </p:txBody>
      </p:sp>
      <p:sp>
        <p:nvSpPr>
          <p:cNvPr id="13332" name="Text Box 29"/>
          <p:cNvSpPr txBox="1">
            <a:spLocks noChangeArrowheads="1"/>
          </p:cNvSpPr>
          <p:nvPr/>
        </p:nvSpPr>
        <p:spPr bwMode="auto">
          <a:xfrm>
            <a:off x="1844168" y="3581541"/>
            <a:ext cx="1242648"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sz="1200" b="1" dirty="0" smtClean="0"/>
              <a:t>E85: 260 </a:t>
            </a:r>
            <a:r>
              <a:rPr lang="en-US" sz="1200" b="1" dirty="0"/>
              <a:t>miles</a:t>
            </a:r>
          </a:p>
        </p:txBody>
      </p:sp>
      <p:sp>
        <p:nvSpPr>
          <p:cNvPr id="13334" name="Rectangle 37"/>
          <p:cNvSpPr>
            <a:spLocks noChangeArrowheads="1"/>
          </p:cNvSpPr>
          <p:nvPr/>
        </p:nvSpPr>
        <p:spPr bwMode="auto">
          <a:xfrm>
            <a:off x="1444529" y="1978016"/>
            <a:ext cx="3063240" cy="98127"/>
          </a:xfrm>
          <a:prstGeom prst="rect">
            <a:avLst/>
          </a:prstGeom>
          <a:solidFill>
            <a:schemeClr val="bg1"/>
          </a:solidFill>
          <a:ln>
            <a:noFill/>
          </a:ln>
          <a:effectLst/>
          <a:extLst/>
        </p:spPr>
        <p:txBody>
          <a:bodyPr wrap="square" anchor="ctr">
            <a:spAutoFit/>
          </a:bodyPr>
          <a:lstStyle/>
          <a:p>
            <a:endParaRPr lang="en-US"/>
          </a:p>
        </p:txBody>
      </p:sp>
      <p:sp>
        <p:nvSpPr>
          <p:cNvPr id="13335" name="Text Box 38"/>
          <p:cNvSpPr txBox="1">
            <a:spLocks noChangeArrowheads="1"/>
          </p:cNvSpPr>
          <p:nvPr/>
        </p:nvSpPr>
        <p:spPr bwMode="auto">
          <a:xfrm>
            <a:off x="2870859" y="1751506"/>
            <a:ext cx="1760418"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sz="1200" b="1" dirty="0"/>
              <a:t>Full </a:t>
            </a:r>
            <a:r>
              <a:rPr lang="en-US" sz="1200" b="1" dirty="0" smtClean="0"/>
              <a:t>hybrid: 515 </a:t>
            </a:r>
            <a:r>
              <a:rPr lang="en-US" sz="1200" b="1" dirty="0"/>
              <a:t>miles</a:t>
            </a:r>
          </a:p>
        </p:txBody>
      </p:sp>
      <p:sp>
        <p:nvSpPr>
          <p:cNvPr id="13337" name="Rectangle 46"/>
          <p:cNvSpPr>
            <a:spLocks noChangeArrowheads="1"/>
          </p:cNvSpPr>
          <p:nvPr/>
        </p:nvSpPr>
        <p:spPr bwMode="auto">
          <a:xfrm>
            <a:off x="1444529" y="4381697"/>
            <a:ext cx="1252728" cy="98127"/>
          </a:xfrm>
          <a:prstGeom prst="rect">
            <a:avLst/>
          </a:prstGeom>
          <a:solidFill>
            <a:srgbClr val="FF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338" name="Text Box 47"/>
          <p:cNvSpPr txBox="1">
            <a:spLocks noChangeArrowheads="1"/>
          </p:cNvSpPr>
          <p:nvPr/>
        </p:nvSpPr>
        <p:spPr bwMode="auto">
          <a:xfrm>
            <a:off x="1478536" y="4157969"/>
            <a:ext cx="1311578"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sz="1200" b="1" dirty="0" err="1"/>
              <a:t>CNG</a:t>
            </a:r>
            <a:r>
              <a:rPr lang="en-US" sz="1200" b="1" dirty="0"/>
              <a:t>: </a:t>
            </a:r>
            <a:r>
              <a:rPr lang="en-US" sz="1200" b="1" dirty="0" smtClean="0"/>
              <a:t>210 </a:t>
            </a:r>
            <a:r>
              <a:rPr lang="en-US" sz="1200" b="1" dirty="0"/>
              <a:t>miles</a:t>
            </a:r>
          </a:p>
        </p:txBody>
      </p:sp>
      <p:sp>
        <p:nvSpPr>
          <p:cNvPr id="13339" name="Rectangle 48"/>
          <p:cNvSpPr>
            <a:spLocks noChangeArrowheads="1"/>
          </p:cNvSpPr>
          <p:nvPr/>
        </p:nvSpPr>
        <p:spPr bwMode="auto">
          <a:xfrm>
            <a:off x="1710396" y="5589949"/>
            <a:ext cx="2679192" cy="98127"/>
          </a:xfrm>
          <a:prstGeom prst="rect">
            <a:avLst/>
          </a:prstGeom>
          <a:solidFill>
            <a:schemeClr val="bg1"/>
          </a:solidFill>
          <a:ln>
            <a:noFill/>
          </a:ln>
          <a:extLst/>
        </p:spPr>
        <p:txBody>
          <a:bodyPr anchor="ctr">
            <a:spAutoFit/>
          </a:bodyPr>
          <a:lstStyle/>
          <a:p>
            <a:endParaRPr lang="en-US"/>
          </a:p>
        </p:txBody>
      </p:sp>
      <p:sp>
        <p:nvSpPr>
          <p:cNvPr id="13341" name="Rectangle 56"/>
          <p:cNvSpPr>
            <a:spLocks noChangeArrowheads="1"/>
          </p:cNvSpPr>
          <p:nvPr/>
        </p:nvSpPr>
        <p:spPr bwMode="auto">
          <a:xfrm>
            <a:off x="1444529" y="5591017"/>
            <a:ext cx="237744" cy="97146"/>
          </a:xfrm>
          <a:prstGeom prst="rect">
            <a:avLst/>
          </a:prstGeom>
          <a:solidFill>
            <a:srgbClr val="CC99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342" name="Text Box 57"/>
          <p:cNvSpPr txBox="1">
            <a:spLocks noChangeArrowheads="1"/>
          </p:cNvSpPr>
          <p:nvPr/>
        </p:nvSpPr>
        <p:spPr bwMode="auto">
          <a:xfrm>
            <a:off x="1365707" y="5354360"/>
            <a:ext cx="265889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sz="1200" b="1" dirty="0" err="1"/>
              <a:t>PHV</a:t>
            </a:r>
            <a:r>
              <a:rPr lang="en-US" sz="1200" b="1" dirty="0"/>
              <a:t>: Up to 40 </a:t>
            </a:r>
            <a:r>
              <a:rPr lang="en-US" sz="1200" b="1" dirty="0" smtClean="0"/>
              <a:t>miles + 450 miles</a:t>
            </a:r>
            <a:endParaRPr lang="en-US" sz="1200" b="1" dirty="0"/>
          </a:p>
        </p:txBody>
      </p:sp>
      <p:sp>
        <p:nvSpPr>
          <p:cNvPr id="13344" name="Rectangle 65"/>
          <p:cNvSpPr>
            <a:spLocks noChangeArrowheads="1"/>
          </p:cNvSpPr>
          <p:nvPr/>
        </p:nvSpPr>
        <p:spPr bwMode="auto">
          <a:xfrm>
            <a:off x="1444529" y="4981323"/>
            <a:ext cx="594360" cy="90277"/>
          </a:xfrm>
          <a:prstGeom prst="rect">
            <a:avLst/>
          </a:prstGeom>
          <a:solidFill>
            <a:srgbClr val="CC99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3345" name="Text Box 66"/>
          <p:cNvSpPr txBox="1">
            <a:spLocks noChangeArrowheads="1"/>
          </p:cNvSpPr>
          <p:nvPr/>
        </p:nvSpPr>
        <p:spPr bwMode="auto">
          <a:xfrm>
            <a:off x="1358023" y="4754539"/>
            <a:ext cx="1944694" cy="27466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sz="1200" b="1" dirty="0"/>
              <a:t>Electric: Up to 100 miles</a:t>
            </a:r>
          </a:p>
        </p:txBody>
      </p:sp>
      <p:grpSp>
        <p:nvGrpSpPr>
          <p:cNvPr id="2" name="Group 1"/>
          <p:cNvGrpSpPr/>
          <p:nvPr/>
        </p:nvGrpSpPr>
        <p:grpSpPr>
          <a:xfrm>
            <a:off x="4881563" y="1195388"/>
            <a:ext cx="4033837" cy="4978400"/>
            <a:chOff x="4881563" y="1195388"/>
            <a:chExt cx="4033837" cy="4978400"/>
          </a:xfrm>
        </p:grpSpPr>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1563" y="1752601"/>
              <a:ext cx="4033837" cy="442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Text Box 9"/>
            <p:cNvSpPr txBox="1">
              <a:spLocks noChangeArrowheads="1"/>
            </p:cNvSpPr>
            <p:nvPr/>
          </p:nvSpPr>
          <p:spPr bwMode="auto">
            <a:xfrm>
              <a:off x="4892675" y="1443038"/>
              <a:ext cx="31067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sz="1200" dirty="0" smtClean="0"/>
                <a:t>2012$k</a:t>
              </a:r>
              <a:endParaRPr lang="en-US" sz="1200" dirty="0"/>
            </a:p>
          </p:txBody>
        </p:sp>
        <p:sp>
          <p:nvSpPr>
            <p:cNvPr id="13317" name="Text Box 10"/>
            <p:cNvSpPr txBox="1">
              <a:spLocks noChangeArrowheads="1"/>
            </p:cNvSpPr>
            <p:nvPr/>
          </p:nvSpPr>
          <p:spPr bwMode="auto">
            <a:xfrm>
              <a:off x="4892675" y="1195388"/>
              <a:ext cx="381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dirty="0">
                  <a:solidFill>
                    <a:srgbClr val="008DD0"/>
                  </a:solidFill>
                </a:rPr>
                <a:t>5-Year Cost &amp; Savings</a:t>
              </a:r>
            </a:p>
          </p:txBody>
        </p:sp>
        <p:sp>
          <p:nvSpPr>
            <p:cNvPr id="168" name="Text Box 11"/>
            <p:cNvSpPr txBox="1">
              <a:spLocks noChangeArrowheads="1"/>
            </p:cNvSpPr>
            <p:nvPr/>
          </p:nvSpPr>
          <p:spPr bwMode="auto">
            <a:xfrm>
              <a:off x="5445125" y="2698750"/>
              <a:ext cx="26543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eaLnBrk="1" hangingPunct="1"/>
              <a:r>
                <a:rPr lang="en-US" b="1" dirty="0"/>
                <a:t>Cost above Conventional</a:t>
              </a:r>
            </a:p>
          </p:txBody>
        </p:sp>
        <p:sp>
          <p:nvSpPr>
            <p:cNvPr id="169" name="Text Box 12"/>
            <p:cNvSpPr txBox="1">
              <a:spLocks noChangeArrowheads="1"/>
            </p:cNvSpPr>
            <p:nvPr/>
          </p:nvSpPr>
          <p:spPr bwMode="auto">
            <a:xfrm>
              <a:off x="5556249" y="3667744"/>
              <a:ext cx="14890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b="1" dirty="0"/>
                <a:t>Fuel Savings</a:t>
              </a:r>
            </a:p>
          </p:txBody>
        </p:sp>
        <p:sp>
          <p:nvSpPr>
            <p:cNvPr id="170" name="Line 13"/>
            <p:cNvSpPr>
              <a:spLocks noChangeShapeType="1"/>
            </p:cNvSpPr>
            <p:nvPr/>
          </p:nvSpPr>
          <p:spPr bwMode="auto">
            <a:xfrm flipH="1">
              <a:off x="5881687" y="3902920"/>
              <a:ext cx="228599" cy="1086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171" name="Line 14"/>
            <p:cNvSpPr>
              <a:spLocks noChangeShapeType="1"/>
            </p:cNvSpPr>
            <p:nvPr/>
          </p:nvSpPr>
          <p:spPr bwMode="auto">
            <a:xfrm>
              <a:off x="7207250" y="2976563"/>
              <a:ext cx="163512" cy="254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72" name="Text Box 10"/>
          <p:cNvSpPr txBox="1">
            <a:spLocks noChangeArrowheads="1"/>
          </p:cNvSpPr>
          <p:nvPr/>
        </p:nvSpPr>
        <p:spPr bwMode="auto">
          <a:xfrm>
            <a:off x="168380" y="1195388"/>
            <a:ext cx="3819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algn="ctr" eaLnBrk="0" fontAlgn="base" hangingPunct="0">
              <a:spcBef>
                <a:spcPct val="50000"/>
              </a:spcBef>
              <a:spcAft>
                <a:spcPct val="0"/>
              </a:spcAft>
              <a:defRPr sz="1400">
                <a:solidFill>
                  <a:schemeClr val="tx1"/>
                </a:solidFill>
                <a:latin typeface="Arial" pitchFamily="34" charset="0"/>
                <a:cs typeface="Arial" pitchFamily="34" charset="0"/>
              </a:defRPr>
            </a:lvl6pPr>
            <a:lvl7pPr marL="2971800" indent="-228600" algn="ctr" eaLnBrk="0" fontAlgn="base" hangingPunct="0">
              <a:spcBef>
                <a:spcPct val="50000"/>
              </a:spcBef>
              <a:spcAft>
                <a:spcPct val="0"/>
              </a:spcAft>
              <a:defRPr sz="1400">
                <a:solidFill>
                  <a:schemeClr val="tx1"/>
                </a:solidFill>
                <a:latin typeface="Arial" pitchFamily="34" charset="0"/>
                <a:cs typeface="Arial" pitchFamily="34" charset="0"/>
              </a:defRPr>
            </a:lvl7pPr>
            <a:lvl8pPr marL="3429000" indent="-228600" algn="ctr" eaLnBrk="0" fontAlgn="base" hangingPunct="0">
              <a:spcBef>
                <a:spcPct val="50000"/>
              </a:spcBef>
              <a:spcAft>
                <a:spcPct val="0"/>
              </a:spcAft>
              <a:defRPr sz="1400">
                <a:solidFill>
                  <a:schemeClr val="tx1"/>
                </a:solidFill>
                <a:latin typeface="Arial" pitchFamily="34" charset="0"/>
                <a:cs typeface="Arial" pitchFamily="34" charset="0"/>
              </a:defRPr>
            </a:lvl8pPr>
            <a:lvl9pPr marL="3886200" indent="-228600" algn="ctr" eaLnBrk="0" fontAlgn="base" hangingPunct="0">
              <a:spcBef>
                <a:spcPct val="50000"/>
              </a:spcBef>
              <a:spcAft>
                <a:spcPct val="0"/>
              </a:spcAft>
              <a:defRPr sz="1400">
                <a:solidFill>
                  <a:schemeClr val="tx1"/>
                </a:solidFill>
                <a:latin typeface="Arial" pitchFamily="34" charset="0"/>
                <a:cs typeface="Arial" pitchFamily="34" charset="0"/>
              </a:defRPr>
            </a:lvl9pPr>
          </a:lstStyle>
          <a:p>
            <a:pPr algn="l" eaLnBrk="1" hangingPunct="1"/>
            <a:r>
              <a:rPr lang="en-US" b="1" dirty="0" smtClean="0">
                <a:solidFill>
                  <a:srgbClr val="008DD0"/>
                </a:solidFill>
              </a:rPr>
              <a:t>Estimated Driving Distance per Fill-up</a:t>
            </a:r>
            <a:endParaRPr lang="en-US" b="1" dirty="0">
              <a:solidFill>
                <a:srgbClr val="008DD0"/>
              </a:solidFill>
            </a:endParaRPr>
          </a:p>
        </p:txBody>
      </p:sp>
      <p:pic>
        <p:nvPicPr>
          <p:cNvPr id="34" name="Picture 5" descr="C:\Users\adkhema\AppData\Local\Microsoft\Windows\Temporary Internet Files\Content.IE5\K4ESXXLM\MC900434818[1].png"/>
          <p:cNvPicPr>
            <a:picLocks noChangeAspect="1" noChangeArrowheads="1"/>
          </p:cNvPicPr>
          <p:nvPr/>
        </p:nvPicPr>
        <p:blipFill>
          <a:blip r:embed="rId4" cstate="email">
            <a:duotone>
              <a:prstClr val="black"/>
              <a:srgbClr val="FFC000">
                <a:tint val="45000"/>
                <a:satMod val="400000"/>
              </a:srgbClr>
            </a:duotone>
            <a:extLst>
              <a:ext uri="{28A0092B-C50C-407E-A947-70E740481C1C}">
                <a14:useLocalDpi xmlns:a14="http://schemas.microsoft.com/office/drawing/2010/main" val="0"/>
              </a:ext>
            </a:extLst>
          </a:blip>
          <a:srcRect/>
          <a:stretch>
            <a:fillRect/>
          </a:stretch>
        </p:blipFill>
        <p:spPr bwMode="auto">
          <a:xfrm>
            <a:off x="320578" y="3402920"/>
            <a:ext cx="834447" cy="83444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C:\Users\adkhema\AppData\Local\Microsoft\Windows\Temporary Internet Files\Content.IE5\K4ESXXLM\MC900434818[1].png"/>
          <p:cNvPicPr>
            <a:picLocks noChangeAspect="1" noChangeArrowheads="1"/>
          </p:cNvPicPr>
          <p:nvPr/>
        </p:nvPicPr>
        <p:blipFill>
          <a:blip r:embed="rId4" cstate="email">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320578" y="1609855"/>
            <a:ext cx="834447" cy="8344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 descr="C:\Users\adkhema\AppData\Local\Microsoft\Windows\Temporary Internet Files\Content.IE5\K4ESXXLM\MC900434818[1].png"/>
          <p:cNvPicPr>
            <a:picLocks noChangeAspect="1" noChangeArrowheads="1"/>
          </p:cNvPicPr>
          <p:nvPr/>
        </p:nvPicPr>
        <p:blipFill>
          <a:blip r:embed="rId4" cstate="email">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320578" y="2205858"/>
            <a:ext cx="834447" cy="8344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C:\Users\adkhema\AppData\Local\Microsoft\Windows\Temporary Internet Files\Content.IE5\K4ESXXLM\MC900434818[1].png"/>
          <p:cNvPicPr>
            <a:picLocks noChangeAspect="1" noChangeArrowheads="1"/>
          </p:cNvPicPr>
          <p:nvPr/>
        </p:nvPicPr>
        <p:blipFill>
          <a:blip r:embed="rId4" cstate="email">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320578" y="2807270"/>
            <a:ext cx="834447" cy="83444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C:\Users\adkhema\AppData\Local\Microsoft\Windows\Temporary Internet Files\Content.IE5\K4ESXXLM\MC900434818[1].png"/>
          <p:cNvPicPr>
            <a:picLocks noChangeAspect="1" noChangeArrowheads="1"/>
          </p:cNvPicPr>
          <p:nvPr/>
        </p:nvPicPr>
        <p:blipFill>
          <a:blip r:embed="rId4" cstate="email">
            <a:duotone>
              <a:prstClr val="black"/>
              <a:srgbClr val="FFDDFF">
                <a:tint val="45000"/>
                <a:satMod val="400000"/>
              </a:srgbClr>
            </a:duotone>
            <a:extLst>
              <a:ext uri="{28A0092B-C50C-407E-A947-70E740481C1C}">
                <a14:useLocalDpi xmlns:a14="http://schemas.microsoft.com/office/drawing/2010/main" val="0"/>
              </a:ext>
            </a:extLst>
          </a:blip>
          <a:srcRect/>
          <a:stretch>
            <a:fillRect/>
          </a:stretch>
        </p:blipFill>
        <p:spPr bwMode="auto">
          <a:xfrm>
            <a:off x="320578" y="5221788"/>
            <a:ext cx="834447" cy="83444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adkhema\AppData\Local\Microsoft\Windows\Temporary Internet Files\Content.IE5\K4ESXXLM\MC900434818[1].png"/>
          <p:cNvPicPr>
            <a:picLocks noChangeAspect="1" noChangeArrowheads="1"/>
          </p:cNvPicPr>
          <p:nvPr/>
        </p:nvPicPr>
        <p:blipFill>
          <a:blip r:embed="rId4" cstate="email">
            <a:duotone>
              <a:prstClr val="black"/>
              <a:srgbClr val="CC99FF">
                <a:tint val="45000"/>
                <a:satMod val="400000"/>
              </a:srgbClr>
            </a:duotone>
            <a:extLst>
              <a:ext uri="{28A0092B-C50C-407E-A947-70E740481C1C}">
                <a14:useLocalDpi xmlns:a14="http://schemas.microsoft.com/office/drawing/2010/main" val="0"/>
              </a:ext>
            </a:extLst>
          </a:blip>
          <a:srcRect/>
          <a:stretch>
            <a:fillRect/>
          </a:stretch>
        </p:blipFill>
        <p:spPr bwMode="auto">
          <a:xfrm>
            <a:off x="320578" y="4609237"/>
            <a:ext cx="834447" cy="83444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Users\adkhema\AppData\Local\Microsoft\Windows\Temporary Internet Files\Content.IE5\K4ESXXLM\MC900434818[1].png"/>
          <p:cNvPicPr>
            <a:picLocks noChangeAspect="1" noChangeArrowheads="1"/>
          </p:cNvPicPr>
          <p:nvPr/>
        </p:nvPicPr>
        <p:blipFill>
          <a:blip r:embed="rId4" cstate="email">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320578" y="4028996"/>
            <a:ext cx="834447" cy="834447"/>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605898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Grp="1" noChangeArrowheads="1"/>
          </p:cNvSpPr>
          <p:nvPr>
            <p:ph type="title"/>
          </p:nvPr>
        </p:nvSpPr>
        <p:spPr>
          <a:xfrm>
            <a:off x="325300" y="101577"/>
            <a:ext cx="8839200" cy="872299"/>
          </a:xfrm>
          <a:noFill/>
        </p:spPr>
        <p:txBody>
          <a:bodyPr>
            <a:normAutofit/>
          </a:bodyPr>
          <a:lstStyle/>
          <a:p>
            <a:pPr algn="l"/>
            <a:r>
              <a:rPr lang="en-US" dirty="0" smtClean="0">
                <a:cs typeface="Arial" pitchFamily="34" charset="0"/>
              </a:rPr>
              <a:t>Heavy Duty Transportation Efficiency</a:t>
            </a:r>
            <a:endParaRPr lang="en-US" sz="2800" b="1" dirty="0">
              <a:solidFill>
                <a:srgbClr val="013C80"/>
              </a:solidFill>
              <a:latin typeface="55 Helvetica Roman"/>
              <a:cs typeface="Arial" pitchFamily="34" charset="0"/>
            </a:endParaRPr>
          </a:p>
        </p:txBody>
      </p:sp>
      <p:grpSp>
        <p:nvGrpSpPr>
          <p:cNvPr id="4" name="Group 3"/>
          <p:cNvGrpSpPr/>
          <p:nvPr/>
        </p:nvGrpSpPr>
        <p:grpSpPr>
          <a:xfrm>
            <a:off x="4885361" y="1029021"/>
            <a:ext cx="4132263" cy="5258833"/>
            <a:chOff x="4885361" y="1029021"/>
            <a:chExt cx="4132263" cy="5258833"/>
          </a:xfrm>
        </p:grpSpPr>
        <p:pic>
          <p:nvPicPr>
            <p:cNvPr id="3789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85361" y="1579329"/>
              <a:ext cx="413226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4914824" y="1029021"/>
              <a:ext cx="1656223" cy="307777"/>
            </a:xfrm>
            <a:prstGeom prst="rect">
              <a:avLst/>
            </a:prstGeom>
            <a:noFill/>
          </p:spPr>
          <p:txBody>
            <a:bodyPr wrap="none" rtlCol="0">
              <a:spAutoFit/>
            </a:bodyPr>
            <a:lstStyle/>
            <a:p>
              <a:pPr>
                <a:spcBef>
                  <a:spcPct val="50000"/>
                </a:spcBef>
              </a:pPr>
              <a:r>
                <a:rPr lang="en-US" sz="1400" b="1" dirty="0">
                  <a:solidFill>
                    <a:srgbClr val="008DD0"/>
                  </a:solidFill>
                  <a:latin typeface="Arial" charset="0"/>
                  <a:cs typeface="Arial" charset="0"/>
                </a:rPr>
                <a:t>Efficiency Impact</a:t>
              </a:r>
            </a:p>
          </p:txBody>
        </p:sp>
        <p:sp>
          <p:nvSpPr>
            <p:cNvPr id="26" name="TextBox 25"/>
            <p:cNvSpPr txBox="1"/>
            <p:nvPr/>
          </p:nvSpPr>
          <p:spPr>
            <a:xfrm>
              <a:off x="4914825" y="1306249"/>
              <a:ext cx="748923" cy="276999"/>
            </a:xfrm>
            <a:prstGeom prst="rect">
              <a:avLst/>
            </a:prstGeom>
            <a:noFill/>
          </p:spPr>
          <p:txBody>
            <a:bodyPr wrap="none" rtlCol="0">
              <a:spAutoFit/>
            </a:bodyPr>
            <a:lstStyle/>
            <a:p>
              <a:r>
                <a:rPr lang="en-US" sz="1200" dirty="0" smtClean="0">
                  <a:latin typeface="Arial" pitchFamily="34" charset="0"/>
                  <a:cs typeface="Arial" pitchFamily="34" charset="0"/>
                </a:rPr>
                <a:t>MBDOE</a:t>
              </a:r>
            </a:p>
          </p:txBody>
        </p:sp>
      </p:grpSp>
      <p:grpSp>
        <p:nvGrpSpPr>
          <p:cNvPr id="3" name="Group 2"/>
          <p:cNvGrpSpPr/>
          <p:nvPr/>
        </p:nvGrpSpPr>
        <p:grpSpPr>
          <a:xfrm>
            <a:off x="99568" y="1026517"/>
            <a:ext cx="4243387" cy="5509099"/>
            <a:chOff x="99568" y="1026517"/>
            <a:chExt cx="4243387" cy="5509099"/>
          </a:xfrm>
        </p:grpSpPr>
        <p:pic>
          <p:nvPicPr>
            <p:cNvPr id="3789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9568" y="1606317"/>
              <a:ext cx="4243387" cy="468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Line 11"/>
            <p:cNvSpPr>
              <a:spLocks noChangeShapeType="1"/>
            </p:cNvSpPr>
            <p:nvPr/>
          </p:nvSpPr>
          <p:spPr bwMode="auto">
            <a:xfrm>
              <a:off x="2712907" y="3314590"/>
              <a:ext cx="690687"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7" name="TextBox 26"/>
            <p:cNvSpPr txBox="1"/>
            <p:nvPr/>
          </p:nvSpPr>
          <p:spPr>
            <a:xfrm>
              <a:off x="115127" y="1026517"/>
              <a:ext cx="1974964" cy="307777"/>
            </a:xfrm>
            <a:prstGeom prst="rect">
              <a:avLst/>
            </a:prstGeom>
            <a:noFill/>
          </p:spPr>
          <p:txBody>
            <a:bodyPr wrap="none" rtlCol="0">
              <a:spAutoFit/>
            </a:bodyPr>
            <a:lstStyle/>
            <a:p>
              <a:pPr>
                <a:spcBef>
                  <a:spcPct val="50000"/>
                </a:spcBef>
              </a:pPr>
              <a:r>
                <a:rPr lang="en-US" sz="1400" b="1" dirty="0">
                  <a:solidFill>
                    <a:srgbClr val="008DD0"/>
                  </a:solidFill>
                  <a:latin typeface="Arial" charset="0"/>
                  <a:cs typeface="Arial" charset="0"/>
                </a:rPr>
                <a:t>New Truck Efficiency</a:t>
              </a:r>
            </a:p>
          </p:txBody>
        </p:sp>
        <p:sp>
          <p:nvSpPr>
            <p:cNvPr id="28" name="TextBox 27"/>
            <p:cNvSpPr txBox="1"/>
            <p:nvPr/>
          </p:nvSpPr>
          <p:spPr>
            <a:xfrm>
              <a:off x="115128" y="1312211"/>
              <a:ext cx="2077813" cy="276999"/>
            </a:xfrm>
            <a:prstGeom prst="rect">
              <a:avLst/>
            </a:prstGeom>
            <a:noFill/>
          </p:spPr>
          <p:txBody>
            <a:bodyPr wrap="none" rtlCol="0">
              <a:spAutoFit/>
            </a:bodyPr>
            <a:lstStyle/>
            <a:p>
              <a:r>
                <a:rPr lang="en-US" sz="1200" dirty="0" smtClean="0">
                  <a:latin typeface="Arial" pitchFamily="34" charset="0"/>
                  <a:cs typeface="Arial" pitchFamily="34" charset="0"/>
                </a:rPr>
                <a:t>% Improvement, 2010-2040</a:t>
              </a:r>
            </a:p>
          </p:txBody>
        </p:sp>
        <p:sp>
          <p:nvSpPr>
            <p:cNvPr id="42" name="Line 11"/>
            <p:cNvSpPr>
              <a:spLocks noChangeShapeType="1"/>
            </p:cNvSpPr>
            <p:nvPr/>
          </p:nvSpPr>
          <p:spPr bwMode="auto">
            <a:xfrm>
              <a:off x="1455943" y="4571022"/>
              <a:ext cx="593199"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43" name="Text Box 35"/>
            <p:cNvSpPr txBox="1">
              <a:spLocks noChangeArrowheads="1"/>
            </p:cNvSpPr>
            <p:nvPr/>
          </p:nvSpPr>
          <p:spPr bwMode="auto">
            <a:xfrm>
              <a:off x="1272841" y="6120118"/>
              <a:ext cx="10893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ctr"/>
              <a:r>
                <a:rPr lang="en-US" sz="1400" dirty="0" smtClean="0">
                  <a:latin typeface="Arial" pitchFamily="34" charset="0"/>
                  <a:cs typeface="Arial" pitchFamily="34" charset="0"/>
                </a:rPr>
                <a:t>Technology</a:t>
              </a:r>
              <a:endParaRPr lang="en-US" sz="1400" dirty="0">
                <a:latin typeface="Arial" pitchFamily="34" charset="0"/>
                <a:cs typeface="Arial" pitchFamily="34" charset="0"/>
              </a:endParaRPr>
            </a:p>
          </p:txBody>
        </p:sp>
        <p:sp>
          <p:nvSpPr>
            <p:cNvPr id="44" name="Text Box 35"/>
            <p:cNvSpPr txBox="1">
              <a:spLocks noChangeArrowheads="1"/>
            </p:cNvSpPr>
            <p:nvPr/>
          </p:nvSpPr>
          <p:spPr bwMode="auto">
            <a:xfrm>
              <a:off x="1371600" y="5438001"/>
              <a:ext cx="1023126"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t>Powertrain</a:t>
              </a:r>
              <a:endParaRPr lang="en-US" sz="1200" b="1" dirty="0"/>
            </a:p>
          </p:txBody>
        </p:sp>
        <p:sp>
          <p:nvSpPr>
            <p:cNvPr id="45" name="Text Box 35"/>
            <p:cNvSpPr txBox="1">
              <a:spLocks noChangeArrowheads="1"/>
            </p:cNvSpPr>
            <p:nvPr/>
          </p:nvSpPr>
          <p:spPr bwMode="auto">
            <a:xfrm>
              <a:off x="1371600" y="4953000"/>
              <a:ext cx="1023126"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t>Body</a:t>
              </a:r>
              <a:endParaRPr lang="en-US" sz="1200" b="1" dirty="0"/>
            </a:p>
          </p:txBody>
        </p:sp>
        <p:sp>
          <p:nvSpPr>
            <p:cNvPr id="46" name="Text Box 35"/>
            <p:cNvSpPr txBox="1">
              <a:spLocks noChangeArrowheads="1"/>
            </p:cNvSpPr>
            <p:nvPr/>
          </p:nvSpPr>
          <p:spPr bwMode="auto">
            <a:xfrm>
              <a:off x="1110474" y="4038600"/>
              <a:ext cx="1023126"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Powertrain</a:t>
              </a:r>
              <a:endParaRPr lang="en-US" sz="1200" b="1" dirty="0"/>
            </a:p>
          </p:txBody>
        </p:sp>
        <p:sp>
          <p:nvSpPr>
            <p:cNvPr id="47" name="Text Box 35"/>
            <p:cNvSpPr txBox="1">
              <a:spLocks noChangeArrowheads="1"/>
            </p:cNvSpPr>
            <p:nvPr/>
          </p:nvSpPr>
          <p:spPr bwMode="auto">
            <a:xfrm>
              <a:off x="1110474" y="3733800"/>
              <a:ext cx="1023126"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Body</a:t>
              </a:r>
              <a:endParaRPr lang="en-US" sz="1200" b="1" dirty="0"/>
            </a:p>
          </p:txBody>
        </p:sp>
        <p:sp>
          <p:nvSpPr>
            <p:cNvPr id="48" name="Text Box 35"/>
            <p:cNvSpPr txBox="1">
              <a:spLocks noChangeArrowheads="1"/>
            </p:cNvSpPr>
            <p:nvPr/>
          </p:nvSpPr>
          <p:spPr bwMode="auto">
            <a:xfrm>
              <a:off x="1110474" y="3429000"/>
              <a:ext cx="1023126"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Hybrid</a:t>
              </a:r>
              <a:endParaRPr lang="en-US" sz="1200" b="1" dirty="0"/>
            </a:p>
          </p:txBody>
        </p:sp>
        <p:sp>
          <p:nvSpPr>
            <p:cNvPr id="50" name="Text Box 35"/>
            <p:cNvSpPr txBox="1">
              <a:spLocks noChangeArrowheads="1"/>
            </p:cNvSpPr>
            <p:nvPr/>
          </p:nvSpPr>
          <p:spPr bwMode="auto">
            <a:xfrm>
              <a:off x="2980500" y="6012396"/>
              <a:ext cx="1089359" cy="523220"/>
            </a:xfrm>
            <a:prstGeom prst="rect">
              <a:avLst/>
            </a:prstGeom>
            <a:solidFill>
              <a:srgbClr val="DDDDDD"/>
            </a:solidFill>
            <a:ln>
              <a:noFill/>
            </a:ln>
            <a:effectLst/>
            <a:extLst/>
          </p:spPr>
          <p:txBody>
            <a:bodyPr wrap="square">
              <a:spAutoFit/>
            </a:bodyPr>
            <a:lstStyle/>
            <a:p>
              <a:pPr algn="ctr"/>
              <a:r>
                <a:rPr lang="en-US" sz="1400" dirty="0" smtClean="0">
                  <a:latin typeface="Arial" pitchFamily="34" charset="0"/>
                  <a:cs typeface="Arial" pitchFamily="34" charset="0"/>
                </a:rPr>
                <a:t>Regional Impact</a:t>
              </a:r>
              <a:endParaRPr lang="en-US" sz="1400" dirty="0">
                <a:latin typeface="Arial" pitchFamily="34" charset="0"/>
                <a:cs typeface="Arial" pitchFamily="34" charset="0"/>
              </a:endParaRPr>
            </a:p>
          </p:txBody>
        </p:sp>
        <p:sp>
          <p:nvSpPr>
            <p:cNvPr id="2" name="Down Arrow 1"/>
            <p:cNvSpPr/>
            <p:nvPr/>
          </p:nvSpPr>
          <p:spPr>
            <a:xfrm rot="10800000">
              <a:off x="3271192" y="2369915"/>
              <a:ext cx="714172" cy="944675"/>
            </a:xfrm>
            <a:prstGeom prst="downArrow">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Down Arrow 50"/>
            <p:cNvSpPr/>
            <p:nvPr/>
          </p:nvSpPr>
          <p:spPr>
            <a:xfrm>
              <a:off x="3271191" y="3315423"/>
              <a:ext cx="714172" cy="944675"/>
            </a:xfrm>
            <a:prstGeom prst="downArrow">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 Box 35"/>
            <p:cNvSpPr txBox="1">
              <a:spLocks noChangeArrowheads="1"/>
            </p:cNvSpPr>
            <p:nvPr/>
          </p:nvSpPr>
          <p:spPr bwMode="auto">
            <a:xfrm>
              <a:off x="3183508" y="4299750"/>
              <a:ext cx="1089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t>Logistics &amp; Congestion</a:t>
              </a:r>
              <a:endParaRPr lang="en-US" sz="1200" b="1" dirty="0"/>
            </a:p>
          </p:txBody>
        </p:sp>
        <p:sp>
          <p:nvSpPr>
            <p:cNvPr id="35" name="Text Box 35"/>
            <p:cNvSpPr txBox="1">
              <a:spLocks noChangeArrowheads="1"/>
            </p:cNvSpPr>
            <p:nvPr/>
          </p:nvSpPr>
          <p:spPr bwMode="auto">
            <a:xfrm>
              <a:off x="3335908" y="1937550"/>
              <a:ext cx="6090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200" b="1" dirty="0" smtClean="0"/>
                <a:t>Truck Size</a:t>
              </a:r>
              <a:endParaRPr lang="en-US" sz="1200" b="1" dirty="0"/>
            </a:p>
          </p:txBody>
        </p:sp>
      </p:grpSp>
      <p:sp>
        <p:nvSpPr>
          <p:cNvPr id="23" name="TextBox 22"/>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341183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8576" y="1601787"/>
            <a:ext cx="3413125"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3355695" y="1017268"/>
            <a:ext cx="5640387" cy="5196449"/>
            <a:chOff x="3355695" y="1017268"/>
            <a:chExt cx="5640387" cy="5196449"/>
          </a:xfrm>
        </p:grpSpPr>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55695" y="1654417"/>
              <a:ext cx="5640387" cy="455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3657600" y="1017268"/>
              <a:ext cx="388404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smtClean="0"/>
                <a:t>Growth in Demand from 2010 to 2040</a:t>
              </a:r>
              <a:endParaRPr lang="en-US" dirty="0"/>
            </a:p>
          </p:txBody>
        </p:sp>
        <p:sp>
          <p:nvSpPr>
            <p:cNvPr id="45" name="TextBox 44"/>
            <p:cNvSpPr txBox="1"/>
            <p:nvPr/>
          </p:nvSpPr>
          <p:spPr>
            <a:xfrm>
              <a:off x="3657600" y="1329707"/>
              <a:ext cx="748923" cy="276999"/>
            </a:xfrm>
            <a:prstGeom prst="rect">
              <a:avLst/>
            </a:prstGeom>
            <a:noFill/>
          </p:spPr>
          <p:txBody>
            <a:bodyPr wrap="none" rtlCol="0">
              <a:spAutoFit/>
            </a:bodyPr>
            <a:lstStyle/>
            <a:p>
              <a:r>
                <a:rPr lang="en-US" sz="1200" dirty="0" smtClean="0">
                  <a:cs typeface="Arial" pitchFamily="34" charset="0"/>
                </a:rPr>
                <a:t>MBDOE</a:t>
              </a:r>
            </a:p>
          </p:txBody>
        </p:sp>
      </p:grpSp>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Transportation Fuel Mix</a:t>
            </a:r>
            <a:endParaRPr lang="en-US" sz="2800" b="1" dirty="0">
              <a:solidFill>
                <a:srgbClr val="013C80"/>
              </a:solidFill>
              <a:latin typeface="55 Helvetica Roman"/>
              <a:cs typeface="Arial" pitchFamily="34" charset="0"/>
            </a:endParaRPr>
          </a:p>
        </p:txBody>
      </p:sp>
      <p:sp>
        <p:nvSpPr>
          <p:cNvPr id="47" name="TextBox 46"/>
          <p:cNvSpPr txBox="1"/>
          <p:nvPr/>
        </p:nvSpPr>
        <p:spPr>
          <a:xfrm>
            <a:off x="263670" y="1018612"/>
            <a:ext cx="19501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smtClean="0"/>
              <a:t>Fuel Demand</a:t>
            </a:r>
            <a:endParaRPr lang="en-US" dirty="0"/>
          </a:p>
        </p:txBody>
      </p:sp>
      <p:sp>
        <p:nvSpPr>
          <p:cNvPr id="48" name="TextBox 47"/>
          <p:cNvSpPr txBox="1"/>
          <p:nvPr/>
        </p:nvSpPr>
        <p:spPr>
          <a:xfrm>
            <a:off x="263671" y="1329707"/>
            <a:ext cx="748923" cy="276999"/>
          </a:xfrm>
          <a:prstGeom prst="rect">
            <a:avLst/>
          </a:prstGeom>
          <a:noFill/>
        </p:spPr>
        <p:txBody>
          <a:bodyPr wrap="none" rtlCol="0">
            <a:spAutoFit/>
          </a:bodyPr>
          <a:lstStyle/>
          <a:p>
            <a:r>
              <a:rPr lang="en-US" sz="1200" dirty="0" smtClean="0">
                <a:cs typeface="Arial" pitchFamily="34" charset="0"/>
              </a:rPr>
              <a:t>MBDOE</a:t>
            </a:r>
          </a:p>
        </p:txBody>
      </p:sp>
      <p:sp>
        <p:nvSpPr>
          <p:cNvPr id="49" name="Text Box 32"/>
          <p:cNvSpPr txBox="1">
            <a:spLocks noChangeArrowheads="1"/>
          </p:cNvSpPr>
          <p:nvPr/>
        </p:nvSpPr>
        <p:spPr bwMode="auto">
          <a:xfrm>
            <a:off x="2438400" y="4106923"/>
            <a:ext cx="973238"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Diesel</a:t>
            </a:r>
            <a:endParaRPr lang="en-US" sz="1200" b="1" dirty="0"/>
          </a:p>
        </p:txBody>
      </p:sp>
      <p:sp>
        <p:nvSpPr>
          <p:cNvPr id="50" name="Text Box 35"/>
          <p:cNvSpPr txBox="1">
            <a:spLocks noChangeArrowheads="1"/>
          </p:cNvSpPr>
          <p:nvPr/>
        </p:nvSpPr>
        <p:spPr bwMode="auto">
          <a:xfrm>
            <a:off x="2561943" y="5248182"/>
            <a:ext cx="849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Gasoline</a:t>
            </a:r>
            <a:endParaRPr lang="en-US" sz="1200" b="1" dirty="0">
              <a:solidFill>
                <a:schemeClr val="bg1"/>
              </a:solidFill>
            </a:endParaRPr>
          </a:p>
        </p:txBody>
      </p:sp>
      <p:sp>
        <p:nvSpPr>
          <p:cNvPr id="51" name="Text Box 35"/>
          <p:cNvSpPr txBox="1">
            <a:spLocks noChangeArrowheads="1"/>
          </p:cNvSpPr>
          <p:nvPr/>
        </p:nvSpPr>
        <p:spPr bwMode="auto">
          <a:xfrm>
            <a:off x="1869431" y="4744825"/>
            <a:ext cx="849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Ethanol</a:t>
            </a:r>
            <a:endParaRPr lang="en-US" sz="1200" b="1" dirty="0">
              <a:solidFill>
                <a:schemeClr val="bg1"/>
              </a:solidFill>
            </a:endParaRPr>
          </a:p>
        </p:txBody>
      </p:sp>
      <p:cxnSp>
        <p:nvCxnSpPr>
          <p:cNvPr id="52" name="Straight Arrow Connector 51"/>
          <p:cNvCxnSpPr/>
          <p:nvPr/>
        </p:nvCxnSpPr>
        <p:spPr>
          <a:xfrm flipV="1">
            <a:off x="2638438" y="4644627"/>
            <a:ext cx="187969" cy="284864"/>
          </a:xfrm>
          <a:prstGeom prst="straightConnector1">
            <a:avLst/>
          </a:prstGeom>
          <a:ln w="12700">
            <a:solidFill>
              <a:schemeClr val="bg1"/>
            </a:solidFill>
            <a:tailEnd type="triangle"/>
          </a:ln>
          <a:effectLst/>
        </p:spPr>
        <p:style>
          <a:lnRef idx="2">
            <a:schemeClr val="accent1"/>
          </a:lnRef>
          <a:fillRef idx="0">
            <a:schemeClr val="accent1"/>
          </a:fillRef>
          <a:effectRef idx="1">
            <a:schemeClr val="accent1"/>
          </a:effectRef>
          <a:fontRef idx="minor">
            <a:schemeClr val="tx1"/>
          </a:fontRef>
        </p:style>
      </p:cxnSp>
      <p:sp>
        <p:nvSpPr>
          <p:cNvPr id="53" name="Text Box 35"/>
          <p:cNvSpPr txBox="1">
            <a:spLocks noChangeArrowheads="1"/>
          </p:cNvSpPr>
          <p:nvPr/>
        </p:nvSpPr>
        <p:spPr bwMode="auto">
          <a:xfrm>
            <a:off x="2088124" y="3352800"/>
            <a:ext cx="1112276"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Biodiesel</a:t>
            </a:r>
            <a:endParaRPr lang="en-US" sz="1200" b="1" dirty="0"/>
          </a:p>
        </p:txBody>
      </p:sp>
      <p:cxnSp>
        <p:nvCxnSpPr>
          <p:cNvPr id="54" name="Straight Arrow Connector 53"/>
          <p:cNvCxnSpPr/>
          <p:nvPr/>
        </p:nvCxnSpPr>
        <p:spPr>
          <a:xfrm flipV="1">
            <a:off x="2907300" y="3124200"/>
            <a:ext cx="268657" cy="31046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Text Box 35"/>
          <p:cNvSpPr txBox="1">
            <a:spLocks noChangeArrowheads="1"/>
          </p:cNvSpPr>
          <p:nvPr/>
        </p:nvSpPr>
        <p:spPr bwMode="auto">
          <a:xfrm>
            <a:off x="2561943" y="2743200"/>
            <a:ext cx="849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Jet Fuel</a:t>
            </a:r>
            <a:endParaRPr lang="en-US" sz="1200" b="1" dirty="0">
              <a:solidFill>
                <a:schemeClr val="bg1"/>
              </a:solidFill>
            </a:endParaRPr>
          </a:p>
        </p:txBody>
      </p:sp>
      <p:sp>
        <p:nvSpPr>
          <p:cNvPr id="56" name="Text Box 35"/>
          <p:cNvSpPr txBox="1">
            <a:spLocks noChangeArrowheads="1"/>
          </p:cNvSpPr>
          <p:nvPr/>
        </p:nvSpPr>
        <p:spPr bwMode="auto">
          <a:xfrm>
            <a:off x="1095635" y="2543010"/>
            <a:ext cx="849695"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Fuel Oil</a:t>
            </a:r>
            <a:endParaRPr lang="en-US" sz="1200" b="1" dirty="0"/>
          </a:p>
        </p:txBody>
      </p:sp>
      <p:cxnSp>
        <p:nvCxnSpPr>
          <p:cNvPr id="57" name="Straight Arrow Connector 56"/>
          <p:cNvCxnSpPr/>
          <p:nvPr/>
        </p:nvCxnSpPr>
        <p:spPr>
          <a:xfrm>
            <a:off x="1864944" y="2743215"/>
            <a:ext cx="344856" cy="15238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 Box 35"/>
          <p:cNvSpPr txBox="1">
            <a:spLocks noChangeArrowheads="1"/>
          </p:cNvSpPr>
          <p:nvPr/>
        </p:nvSpPr>
        <p:spPr bwMode="auto">
          <a:xfrm>
            <a:off x="2561943" y="1932801"/>
            <a:ext cx="849695"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Other</a:t>
            </a:r>
            <a:endParaRPr lang="en-US" sz="1200" b="1" dirty="0"/>
          </a:p>
        </p:txBody>
      </p:sp>
      <p:sp>
        <p:nvSpPr>
          <p:cNvPr id="62" name="Text Box 35"/>
          <p:cNvSpPr txBox="1">
            <a:spLocks noChangeArrowheads="1"/>
          </p:cNvSpPr>
          <p:nvPr/>
        </p:nvSpPr>
        <p:spPr bwMode="auto">
          <a:xfrm>
            <a:off x="1314782" y="2162011"/>
            <a:ext cx="1316348"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Natural Gas</a:t>
            </a:r>
            <a:endParaRPr lang="en-US" sz="1200" b="1" dirty="0"/>
          </a:p>
        </p:txBody>
      </p:sp>
      <p:cxnSp>
        <p:nvCxnSpPr>
          <p:cNvPr id="63" name="Straight Arrow Connector 62"/>
          <p:cNvCxnSpPr/>
          <p:nvPr/>
        </p:nvCxnSpPr>
        <p:spPr>
          <a:xfrm>
            <a:off x="2550744" y="2362215"/>
            <a:ext cx="344856" cy="15238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357506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OM 2012 PPT Supply.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2"/>
          <p:cNvSpPr>
            <a:spLocks noGrp="1" noChangeArrowheads="1"/>
          </p:cNvSpPr>
          <p:nvPr>
            <p:ph type="title"/>
          </p:nvPr>
        </p:nvSpPr>
        <p:spPr>
          <a:xfrm>
            <a:off x="276225" y="4343400"/>
            <a:ext cx="5286375" cy="7620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sz="3600" b="0" dirty="0" smtClean="0">
                <a:solidFill>
                  <a:schemeClr val="bg1"/>
                </a:solidFill>
                <a:latin typeface="35 Helvetica Thin"/>
                <a:cs typeface="35 Helvetica Thin"/>
              </a:rPr>
              <a:t>Supply</a:t>
            </a:r>
            <a:endParaRPr lang="en-US" sz="3600" b="0" dirty="0">
              <a:solidFill>
                <a:schemeClr val="bg1"/>
              </a:solidFill>
              <a:latin typeface="35 Helvetica Thin"/>
              <a:cs typeface="35 Helvetica Thin"/>
            </a:endParaRPr>
          </a:p>
        </p:txBody>
      </p:sp>
      <p:pic>
        <p:nvPicPr>
          <p:cNvPr id="6" name="Picture 5" descr="Supply Char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5000" y="3276600"/>
            <a:ext cx="2929226" cy="2106238"/>
          </a:xfrm>
          <a:prstGeom prst="rect">
            <a:avLst/>
          </a:prstGeom>
        </p:spPr>
      </p:pic>
    </p:spTree>
    <p:extLst>
      <p:ext uri="{BB962C8B-B14F-4D97-AF65-F5344CB8AC3E}">
        <p14:creationId xmlns:p14="http://schemas.microsoft.com/office/powerpoint/2010/main" val="3978745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2"/>
          <p:cNvGrpSpPr>
            <a:grpSpLocks/>
          </p:cNvGrpSpPr>
          <p:nvPr/>
        </p:nvGrpSpPr>
        <p:grpSpPr bwMode="auto">
          <a:xfrm>
            <a:off x="239713" y="1352550"/>
            <a:ext cx="8734425" cy="4618038"/>
            <a:chOff x="148" y="554"/>
            <a:chExt cx="5503" cy="2909"/>
          </a:xfrm>
        </p:grpSpPr>
        <p:sp>
          <p:nvSpPr>
            <p:cNvPr id="98340" name="Freeform 3"/>
            <p:cNvSpPr>
              <a:spLocks/>
            </p:cNvSpPr>
            <p:nvPr/>
          </p:nvSpPr>
          <p:spPr bwMode="auto">
            <a:xfrm>
              <a:off x="4459" y="2610"/>
              <a:ext cx="619" cy="505"/>
            </a:xfrm>
            <a:custGeom>
              <a:avLst/>
              <a:gdLst>
                <a:gd name="T0" fmla="*/ 1 w 977"/>
                <a:gd name="T1" fmla="*/ 1 h 796"/>
                <a:gd name="T2" fmla="*/ 1 w 977"/>
                <a:gd name="T3" fmla="*/ 1 h 796"/>
                <a:gd name="T4" fmla="*/ 1 w 977"/>
                <a:gd name="T5" fmla="*/ 1 h 796"/>
                <a:gd name="T6" fmla="*/ 1 w 977"/>
                <a:gd name="T7" fmla="*/ 1 h 796"/>
                <a:gd name="T8" fmla="*/ 1 w 977"/>
                <a:gd name="T9" fmla="*/ 1 h 796"/>
                <a:gd name="T10" fmla="*/ 1 w 977"/>
                <a:gd name="T11" fmla="*/ 1 h 796"/>
                <a:gd name="T12" fmla="*/ 1 w 977"/>
                <a:gd name="T13" fmla="*/ 1 h 796"/>
                <a:gd name="T14" fmla="*/ 1 w 977"/>
                <a:gd name="T15" fmla="*/ 1 h 796"/>
                <a:gd name="T16" fmla="*/ 1 w 977"/>
                <a:gd name="T17" fmla="*/ 1 h 796"/>
                <a:gd name="T18" fmla="*/ 1 w 977"/>
                <a:gd name="T19" fmla="*/ 1 h 796"/>
                <a:gd name="T20" fmla="*/ 1 w 977"/>
                <a:gd name="T21" fmla="*/ 1 h 796"/>
                <a:gd name="T22" fmla="*/ 1 w 977"/>
                <a:gd name="T23" fmla="*/ 1 h 796"/>
                <a:gd name="T24" fmla="*/ 1 w 977"/>
                <a:gd name="T25" fmla="*/ 1 h 796"/>
                <a:gd name="T26" fmla="*/ 1 w 977"/>
                <a:gd name="T27" fmla="*/ 1 h 796"/>
                <a:gd name="T28" fmla="*/ 1 w 977"/>
                <a:gd name="T29" fmla="*/ 1 h 796"/>
                <a:gd name="T30" fmla="*/ 1 w 977"/>
                <a:gd name="T31" fmla="*/ 1 h 796"/>
                <a:gd name="T32" fmla="*/ 1 w 977"/>
                <a:gd name="T33" fmla="*/ 1 h 796"/>
                <a:gd name="T34" fmla="*/ 1 w 977"/>
                <a:gd name="T35" fmla="*/ 1 h 796"/>
                <a:gd name="T36" fmla="*/ 1 w 977"/>
                <a:gd name="T37" fmla="*/ 1 h 796"/>
                <a:gd name="T38" fmla="*/ 1 w 977"/>
                <a:gd name="T39" fmla="*/ 1 h 796"/>
                <a:gd name="T40" fmla="*/ 1 w 977"/>
                <a:gd name="T41" fmla="*/ 1 h 796"/>
                <a:gd name="T42" fmla="*/ 1 w 977"/>
                <a:gd name="T43" fmla="*/ 1 h 796"/>
                <a:gd name="T44" fmla="*/ 1 w 977"/>
                <a:gd name="T45" fmla="*/ 1 h 796"/>
                <a:gd name="T46" fmla="*/ 1 w 977"/>
                <a:gd name="T47" fmla="*/ 1 h 796"/>
                <a:gd name="T48" fmla="*/ 1 w 977"/>
                <a:gd name="T49" fmla="*/ 1 h 796"/>
                <a:gd name="T50" fmla="*/ 1 w 977"/>
                <a:gd name="T51" fmla="*/ 1 h 796"/>
                <a:gd name="T52" fmla="*/ 1 w 977"/>
                <a:gd name="T53" fmla="*/ 1 h 796"/>
                <a:gd name="T54" fmla="*/ 1 w 977"/>
                <a:gd name="T55" fmla="*/ 1 h 796"/>
                <a:gd name="T56" fmla="*/ 1 w 977"/>
                <a:gd name="T57" fmla="*/ 1 h 796"/>
                <a:gd name="T58" fmla="*/ 1 w 977"/>
                <a:gd name="T59" fmla="*/ 1 h 796"/>
                <a:gd name="T60" fmla="*/ 1 w 977"/>
                <a:gd name="T61" fmla="*/ 1 h 796"/>
                <a:gd name="T62" fmla="*/ 1 w 977"/>
                <a:gd name="T63" fmla="*/ 1 h 796"/>
                <a:gd name="T64" fmla="*/ 1 w 977"/>
                <a:gd name="T65" fmla="*/ 1 h 7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7"/>
                <a:gd name="T100" fmla="*/ 0 h 796"/>
                <a:gd name="T101" fmla="*/ 977 w 977"/>
                <a:gd name="T102" fmla="*/ 796 h 7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7" h="796">
                  <a:moveTo>
                    <a:pt x="0" y="421"/>
                  </a:moveTo>
                  <a:lnTo>
                    <a:pt x="14" y="425"/>
                  </a:lnTo>
                  <a:lnTo>
                    <a:pt x="6" y="402"/>
                  </a:lnTo>
                  <a:lnTo>
                    <a:pt x="25" y="414"/>
                  </a:lnTo>
                  <a:lnTo>
                    <a:pt x="3" y="368"/>
                  </a:lnTo>
                  <a:lnTo>
                    <a:pt x="15" y="299"/>
                  </a:lnTo>
                  <a:lnTo>
                    <a:pt x="22" y="315"/>
                  </a:lnTo>
                  <a:lnTo>
                    <a:pt x="84" y="263"/>
                  </a:lnTo>
                  <a:lnTo>
                    <a:pt x="188" y="237"/>
                  </a:lnTo>
                  <a:lnTo>
                    <a:pt x="221" y="195"/>
                  </a:lnTo>
                  <a:lnTo>
                    <a:pt x="221" y="169"/>
                  </a:lnTo>
                  <a:lnTo>
                    <a:pt x="233" y="150"/>
                  </a:lnTo>
                  <a:lnTo>
                    <a:pt x="248" y="183"/>
                  </a:lnTo>
                  <a:lnTo>
                    <a:pt x="248" y="146"/>
                  </a:lnTo>
                  <a:lnTo>
                    <a:pt x="271" y="154"/>
                  </a:lnTo>
                  <a:lnTo>
                    <a:pt x="273" y="127"/>
                  </a:lnTo>
                  <a:lnTo>
                    <a:pt x="311" y="87"/>
                  </a:lnTo>
                  <a:lnTo>
                    <a:pt x="349" y="91"/>
                  </a:lnTo>
                  <a:lnTo>
                    <a:pt x="355" y="131"/>
                  </a:lnTo>
                  <a:lnTo>
                    <a:pt x="371" y="110"/>
                  </a:lnTo>
                  <a:lnTo>
                    <a:pt x="396" y="118"/>
                  </a:lnTo>
                  <a:lnTo>
                    <a:pt x="389" y="95"/>
                  </a:lnTo>
                  <a:lnTo>
                    <a:pt x="410" y="55"/>
                  </a:lnTo>
                  <a:lnTo>
                    <a:pt x="466" y="37"/>
                  </a:lnTo>
                  <a:lnTo>
                    <a:pt x="455" y="10"/>
                  </a:lnTo>
                  <a:lnTo>
                    <a:pt x="563" y="42"/>
                  </a:lnTo>
                  <a:lnTo>
                    <a:pt x="544" y="113"/>
                  </a:lnTo>
                  <a:lnTo>
                    <a:pt x="648" y="188"/>
                  </a:lnTo>
                  <a:lnTo>
                    <a:pt x="678" y="160"/>
                  </a:lnTo>
                  <a:lnTo>
                    <a:pt x="690" y="36"/>
                  </a:lnTo>
                  <a:lnTo>
                    <a:pt x="717" y="0"/>
                  </a:lnTo>
                  <a:lnTo>
                    <a:pt x="739" y="94"/>
                  </a:lnTo>
                  <a:lnTo>
                    <a:pt x="777" y="113"/>
                  </a:lnTo>
                  <a:lnTo>
                    <a:pt x="804" y="222"/>
                  </a:lnTo>
                  <a:lnTo>
                    <a:pt x="866" y="255"/>
                  </a:lnTo>
                  <a:lnTo>
                    <a:pt x="886" y="315"/>
                  </a:lnTo>
                  <a:lnTo>
                    <a:pt x="910" y="311"/>
                  </a:lnTo>
                  <a:lnTo>
                    <a:pt x="913" y="345"/>
                  </a:lnTo>
                  <a:lnTo>
                    <a:pt x="958" y="393"/>
                  </a:lnTo>
                  <a:lnTo>
                    <a:pt x="977" y="478"/>
                  </a:lnTo>
                  <a:lnTo>
                    <a:pt x="969" y="557"/>
                  </a:lnTo>
                  <a:lnTo>
                    <a:pt x="920" y="629"/>
                  </a:lnTo>
                  <a:lnTo>
                    <a:pt x="891" y="749"/>
                  </a:lnTo>
                  <a:lnTo>
                    <a:pt x="836" y="759"/>
                  </a:lnTo>
                  <a:lnTo>
                    <a:pt x="804" y="781"/>
                  </a:lnTo>
                  <a:lnTo>
                    <a:pt x="806" y="796"/>
                  </a:lnTo>
                  <a:lnTo>
                    <a:pt x="766" y="756"/>
                  </a:lnTo>
                  <a:lnTo>
                    <a:pt x="731" y="785"/>
                  </a:lnTo>
                  <a:lnTo>
                    <a:pt x="685" y="774"/>
                  </a:lnTo>
                  <a:lnTo>
                    <a:pt x="648" y="743"/>
                  </a:lnTo>
                  <a:lnTo>
                    <a:pt x="633" y="683"/>
                  </a:lnTo>
                  <a:lnTo>
                    <a:pt x="607" y="688"/>
                  </a:lnTo>
                  <a:lnTo>
                    <a:pt x="603" y="650"/>
                  </a:lnTo>
                  <a:lnTo>
                    <a:pt x="595" y="676"/>
                  </a:lnTo>
                  <a:lnTo>
                    <a:pt x="571" y="678"/>
                  </a:lnTo>
                  <a:lnTo>
                    <a:pt x="595" y="597"/>
                  </a:lnTo>
                  <a:lnTo>
                    <a:pt x="553" y="672"/>
                  </a:lnTo>
                  <a:lnTo>
                    <a:pt x="532" y="659"/>
                  </a:lnTo>
                  <a:lnTo>
                    <a:pt x="507" y="600"/>
                  </a:lnTo>
                  <a:lnTo>
                    <a:pt x="439" y="569"/>
                  </a:lnTo>
                  <a:lnTo>
                    <a:pt x="305" y="592"/>
                  </a:lnTo>
                  <a:lnTo>
                    <a:pt x="253" y="633"/>
                  </a:lnTo>
                  <a:lnTo>
                    <a:pt x="167" y="638"/>
                  </a:lnTo>
                  <a:lnTo>
                    <a:pt x="115" y="674"/>
                  </a:lnTo>
                  <a:lnTo>
                    <a:pt x="47" y="649"/>
                  </a:lnTo>
                  <a:lnTo>
                    <a:pt x="63" y="573"/>
                  </a:lnTo>
                  <a:lnTo>
                    <a:pt x="0" y="42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1" name="Freeform 4"/>
            <p:cNvSpPr>
              <a:spLocks/>
            </p:cNvSpPr>
            <p:nvPr/>
          </p:nvSpPr>
          <p:spPr bwMode="auto">
            <a:xfrm>
              <a:off x="4751" y="1844"/>
              <a:ext cx="38" cy="27"/>
            </a:xfrm>
            <a:custGeom>
              <a:avLst/>
              <a:gdLst>
                <a:gd name="T0" fmla="*/ 0 w 60"/>
                <a:gd name="T1" fmla="*/ 1 h 42"/>
                <a:gd name="T2" fmla="*/ 1 w 60"/>
                <a:gd name="T3" fmla="*/ 1 h 42"/>
                <a:gd name="T4" fmla="*/ 1 w 60"/>
                <a:gd name="T5" fmla="*/ 1 h 42"/>
                <a:gd name="T6" fmla="*/ 1 w 60"/>
                <a:gd name="T7" fmla="*/ 0 h 42"/>
                <a:gd name="T8" fmla="*/ 0 w 60"/>
                <a:gd name="T9" fmla="*/ 1 h 42"/>
                <a:gd name="T10" fmla="*/ 0 60000 65536"/>
                <a:gd name="T11" fmla="*/ 0 60000 65536"/>
                <a:gd name="T12" fmla="*/ 0 60000 65536"/>
                <a:gd name="T13" fmla="*/ 0 60000 65536"/>
                <a:gd name="T14" fmla="*/ 0 60000 65536"/>
                <a:gd name="T15" fmla="*/ 0 w 60"/>
                <a:gd name="T16" fmla="*/ 0 h 42"/>
                <a:gd name="T17" fmla="*/ 60 w 60"/>
                <a:gd name="T18" fmla="*/ 42 h 42"/>
              </a:gdLst>
              <a:ahLst/>
              <a:cxnLst>
                <a:cxn ang="T10">
                  <a:pos x="T0" y="T1"/>
                </a:cxn>
                <a:cxn ang="T11">
                  <a:pos x="T2" y="T3"/>
                </a:cxn>
                <a:cxn ang="T12">
                  <a:pos x="T4" y="T5"/>
                </a:cxn>
                <a:cxn ang="T13">
                  <a:pos x="T6" y="T7"/>
                </a:cxn>
                <a:cxn ang="T14">
                  <a:pos x="T8" y="T9"/>
                </a:cxn>
              </a:cxnLst>
              <a:rect l="T15" t="T16" r="T17" b="T18"/>
              <a:pathLst>
                <a:path w="60" h="42">
                  <a:moveTo>
                    <a:pt x="0" y="24"/>
                  </a:moveTo>
                  <a:lnTo>
                    <a:pt x="22" y="42"/>
                  </a:lnTo>
                  <a:lnTo>
                    <a:pt x="50" y="25"/>
                  </a:lnTo>
                  <a:lnTo>
                    <a:pt x="60" y="0"/>
                  </a:lnTo>
                  <a:lnTo>
                    <a:pt x="0" y="2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2" name="Freeform 5"/>
            <p:cNvSpPr>
              <a:spLocks/>
            </p:cNvSpPr>
            <p:nvPr/>
          </p:nvSpPr>
          <p:spPr bwMode="auto">
            <a:xfrm>
              <a:off x="4712" y="1849"/>
              <a:ext cx="37" cy="47"/>
            </a:xfrm>
            <a:custGeom>
              <a:avLst/>
              <a:gdLst>
                <a:gd name="T0" fmla="*/ 0 w 56"/>
                <a:gd name="T1" fmla="*/ 1 h 74"/>
                <a:gd name="T2" fmla="*/ 1 w 56"/>
                <a:gd name="T3" fmla="*/ 1 h 74"/>
                <a:gd name="T4" fmla="*/ 1 w 56"/>
                <a:gd name="T5" fmla="*/ 1 h 74"/>
                <a:gd name="T6" fmla="*/ 1 w 56"/>
                <a:gd name="T7" fmla="*/ 1 h 74"/>
                <a:gd name="T8" fmla="*/ 1 w 56"/>
                <a:gd name="T9" fmla="*/ 1 h 74"/>
                <a:gd name="T10" fmla="*/ 1 w 56"/>
                <a:gd name="T11" fmla="*/ 1 h 74"/>
                <a:gd name="T12" fmla="*/ 1 w 56"/>
                <a:gd name="T13" fmla="*/ 1 h 74"/>
                <a:gd name="T14" fmla="*/ 1 w 56"/>
                <a:gd name="T15" fmla="*/ 1 h 74"/>
                <a:gd name="T16" fmla="*/ 1 w 56"/>
                <a:gd name="T17" fmla="*/ 0 h 74"/>
                <a:gd name="T18" fmla="*/ 0 w 56"/>
                <a:gd name="T19" fmla="*/ 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74"/>
                <a:gd name="T32" fmla="*/ 56 w 56"/>
                <a:gd name="T33" fmla="*/ 74 h 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74">
                  <a:moveTo>
                    <a:pt x="0" y="20"/>
                  </a:moveTo>
                  <a:lnTo>
                    <a:pt x="2" y="37"/>
                  </a:lnTo>
                  <a:lnTo>
                    <a:pt x="15" y="20"/>
                  </a:lnTo>
                  <a:lnTo>
                    <a:pt x="20" y="33"/>
                  </a:lnTo>
                  <a:lnTo>
                    <a:pt x="15" y="74"/>
                  </a:lnTo>
                  <a:lnTo>
                    <a:pt x="40" y="74"/>
                  </a:lnTo>
                  <a:lnTo>
                    <a:pt x="56" y="28"/>
                  </a:lnTo>
                  <a:lnTo>
                    <a:pt x="47" y="7"/>
                  </a:lnTo>
                  <a:lnTo>
                    <a:pt x="20" y="0"/>
                  </a:lnTo>
                  <a:lnTo>
                    <a:pt x="0" y="2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3" name="Freeform 6"/>
            <p:cNvSpPr>
              <a:spLocks/>
            </p:cNvSpPr>
            <p:nvPr/>
          </p:nvSpPr>
          <p:spPr bwMode="auto">
            <a:xfrm>
              <a:off x="4731" y="1705"/>
              <a:ext cx="174" cy="151"/>
            </a:xfrm>
            <a:custGeom>
              <a:avLst/>
              <a:gdLst>
                <a:gd name="T0" fmla="*/ 0 w 274"/>
                <a:gd name="T1" fmla="*/ 1 h 238"/>
                <a:gd name="T2" fmla="*/ 1 w 274"/>
                <a:gd name="T3" fmla="*/ 1 h 238"/>
                <a:gd name="T4" fmla="*/ 1 w 274"/>
                <a:gd name="T5" fmla="*/ 1 h 238"/>
                <a:gd name="T6" fmla="*/ 1 w 274"/>
                <a:gd name="T7" fmla="*/ 1 h 238"/>
                <a:gd name="T8" fmla="*/ 1 w 274"/>
                <a:gd name="T9" fmla="*/ 1 h 238"/>
                <a:gd name="T10" fmla="*/ 1 w 274"/>
                <a:gd name="T11" fmla="*/ 1 h 238"/>
                <a:gd name="T12" fmla="*/ 1 w 274"/>
                <a:gd name="T13" fmla="*/ 1 h 238"/>
                <a:gd name="T14" fmla="*/ 1 w 274"/>
                <a:gd name="T15" fmla="*/ 1 h 238"/>
                <a:gd name="T16" fmla="*/ 1 w 274"/>
                <a:gd name="T17" fmla="*/ 1 h 238"/>
                <a:gd name="T18" fmla="*/ 1 w 274"/>
                <a:gd name="T19" fmla="*/ 1 h 238"/>
                <a:gd name="T20" fmla="*/ 1 w 274"/>
                <a:gd name="T21" fmla="*/ 0 h 238"/>
                <a:gd name="T22" fmla="*/ 1 w 274"/>
                <a:gd name="T23" fmla="*/ 1 h 238"/>
                <a:gd name="T24" fmla="*/ 1 w 274"/>
                <a:gd name="T25" fmla="*/ 1 h 238"/>
                <a:gd name="T26" fmla="*/ 1 w 274"/>
                <a:gd name="T27" fmla="*/ 1 h 238"/>
                <a:gd name="T28" fmla="*/ 1 w 274"/>
                <a:gd name="T29" fmla="*/ 1 h 238"/>
                <a:gd name="T30" fmla="*/ 1 w 274"/>
                <a:gd name="T31" fmla="*/ 1 h 238"/>
                <a:gd name="T32" fmla="*/ 1 w 274"/>
                <a:gd name="T33" fmla="*/ 1 h 238"/>
                <a:gd name="T34" fmla="*/ 1 w 274"/>
                <a:gd name="T35" fmla="*/ 1 h 238"/>
                <a:gd name="T36" fmla="*/ 1 w 274"/>
                <a:gd name="T37" fmla="*/ 1 h 238"/>
                <a:gd name="T38" fmla="*/ 1 w 274"/>
                <a:gd name="T39" fmla="*/ 1 h 238"/>
                <a:gd name="T40" fmla="*/ 1 w 274"/>
                <a:gd name="T41" fmla="*/ 1 h 238"/>
                <a:gd name="T42" fmla="*/ 1 w 274"/>
                <a:gd name="T43" fmla="*/ 1 h 238"/>
                <a:gd name="T44" fmla="*/ 1 w 274"/>
                <a:gd name="T45" fmla="*/ 1 h 238"/>
                <a:gd name="T46" fmla="*/ 0 w 274"/>
                <a:gd name="T47" fmla="*/ 1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4"/>
                <a:gd name="T73" fmla="*/ 0 h 238"/>
                <a:gd name="T74" fmla="*/ 274 w 274"/>
                <a:gd name="T75" fmla="*/ 238 h 2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4" h="238">
                  <a:moveTo>
                    <a:pt x="0" y="224"/>
                  </a:moveTo>
                  <a:lnTo>
                    <a:pt x="49" y="179"/>
                  </a:lnTo>
                  <a:lnTo>
                    <a:pt x="116" y="179"/>
                  </a:lnTo>
                  <a:lnTo>
                    <a:pt x="145" y="127"/>
                  </a:lnTo>
                  <a:lnTo>
                    <a:pt x="159" y="122"/>
                  </a:lnTo>
                  <a:lnTo>
                    <a:pt x="159" y="143"/>
                  </a:lnTo>
                  <a:lnTo>
                    <a:pt x="185" y="122"/>
                  </a:lnTo>
                  <a:lnTo>
                    <a:pt x="217" y="80"/>
                  </a:lnTo>
                  <a:lnTo>
                    <a:pt x="229" y="13"/>
                  </a:lnTo>
                  <a:lnTo>
                    <a:pt x="248" y="17"/>
                  </a:lnTo>
                  <a:lnTo>
                    <a:pt x="239" y="0"/>
                  </a:lnTo>
                  <a:lnTo>
                    <a:pt x="255" y="2"/>
                  </a:lnTo>
                  <a:lnTo>
                    <a:pt x="274" y="61"/>
                  </a:lnTo>
                  <a:lnTo>
                    <a:pt x="248" y="99"/>
                  </a:lnTo>
                  <a:lnTo>
                    <a:pt x="248" y="136"/>
                  </a:lnTo>
                  <a:lnTo>
                    <a:pt x="231" y="189"/>
                  </a:lnTo>
                  <a:lnTo>
                    <a:pt x="218" y="198"/>
                  </a:lnTo>
                  <a:lnTo>
                    <a:pt x="218" y="177"/>
                  </a:lnTo>
                  <a:lnTo>
                    <a:pt x="180" y="207"/>
                  </a:lnTo>
                  <a:lnTo>
                    <a:pt x="145" y="195"/>
                  </a:lnTo>
                  <a:lnTo>
                    <a:pt x="146" y="219"/>
                  </a:lnTo>
                  <a:lnTo>
                    <a:pt x="119" y="238"/>
                  </a:lnTo>
                  <a:lnTo>
                    <a:pt x="112" y="202"/>
                  </a:lnTo>
                  <a:lnTo>
                    <a:pt x="0" y="22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4" name="Freeform 7"/>
            <p:cNvSpPr>
              <a:spLocks/>
            </p:cNvSpPr>
            <p:nvPr/>
          </p:nvSpPr>
          <p:spPr bwMode="auto">
            <a:xfrm>
              <a:off x="4869" y="1623"/>
              <a:ext cx="90" cy="82"/>
            </a:xfrm>
            <a:custGeom>
              <a:avLst/>
              <a:gdLst>
                <a:gd name="T0" fmla="*/ 0 w 143"/>
                <a:gd name="T1" fmla="*/ 1 h 129"/>
                <a:gd name="T2" fmla="*/ 1 w 143"/>
                <a:gd name="T3" fmla="*/ 1 h 129"/>
                <a:gd name="T4" fmla="*/ 1 w 143"/>
                <a:gd name="T5" fmla="*/ 1 h 129"/>
                <a:gd name="T6" fmla="*/ 1 w 143"/>
                <a:gd name="T7" fmla="*/ 1 h 129"/>
                <a:gd name="T8" fmla="*/ 1 w 143"/>
                <a:gd name="T9" fmla="*/ 1 h 129"/>
                <a:gd name="T10" fmla="*/ 1 w 143"/>
                <a:gd name="T11" fmla="*/ 1 h 129"/>
                <a:gd name="T12" fmla="*/ 1 w 143"/>
                <a:gd name="T13" fmla="*/ 1 h 129"/>
                <a:gd name="T14" fmla="*/ 1 w 143"/>
                <a:gd name="T15" fmla="*/ 1 h 129"/>
                <a:gd name="T16" fmla="*/ 1 w 143"/>
                <a:gd name="T17" fmla="*/ 1 h 129"/>
                <a:gd name="T18" fmla="*/ 1 w 143"/>
                <a:gd name="T19" fmla="*/ 1 h 129"/>
                <a:gd name="T20" fmla="*/ 1 w 143"/>
                <a:gd name="T21" fmla="*/ 0 h 129"/>
                <a:gd name="T22" fmla="*/ 1 w 143"/>
                <a:gd name="T23" fmla="*/ 1 h 129"/>
                <a:gd name="T24" fmla="*/ 1 w 143"/>
                <a:gd name="T25" fmla="*/ 1 h 129"/>
                <a:gd name="T26" fmla="*/ 0 w 143"/>
                <a:gd name="T27" fmla="*/ 1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29"/>
                <a:gd name="T44" fmla="*/ 143 w 143"/>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29">
                  <a:moveTo>
                    <a:pt x="0" y="95"/>
                  </a:moveTo>
                  <a:lnTo>
                    <a:pt x="5" y="129"/>
                  </a:lnTo>
                  <a:lnTo>
                    <a:pt x="33" y="116"/>
                  </a:lnTo>
                  <a:lnTo>
                    <a:pt x="14" y="97"/>
                  </a:lnTo>
                  <a:lnTo>
                    <a:pt x="82" y="110"/>
                  </a:lnTo>
                  <a:lnTo>
                    <a:pt x="97" y="82"/>
                  </a:lnTo>
                  <a:lnTo>
                    <a:pt x="143" y="71"/>
                  </a:lnTo>
                  <a:lnTo>
                    <a:pt x="122" y="55"/>
                  </a:lnTo>
                  <a:lnTo>
                    <a:pt x="131" y="39"/>
                  </a:lnTo>
                  <a:lnTo>
                    <a:pt x="91" y="42"/>
                  </a:lnTo>
                  <a:lnTo>
                    <a:pt x="49" y="0"/>
                  </a:lnTo>
                  <a:lnTo>
                    <a:pt x="36" y="71"/>
                  </a:lnTo>
                  <a:lnTo>
                    <a:pt x="13" y="71"/>
                  </a:lnTo>
                  <a:lnTo>
                    <a:pt x="0" y="9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5" name="Freeform 8"/>
            <p:cNvSpPr>
              <a:spLocks/>
            </p:cNvSpPr>
            <p:nvPr/>
          </p:nvSpPr>
          <p:spPr bwMode="auto">
            <a:xfrm>
              <a:off x="4944" y="3146"/>
              <a:ext cx="54" cy="58"/>
            </a:xfrm>
            <a:custGeom>
              <a:avLst/>
              <a:gdLst>
                <a:gd name="T0" fmla="*/ 0 w 86"/>
                <a:gd name="T1" fmla="*/ 1 h 92"/>
                <a:gd name="T2" fmla="*/ 0 w 86"/>
                <a:gd name="T3" fmla="*/ 0 h 92"/>
                <a:gd name="T4" fmla="*/ 1 w 86"/>
                <a:gd name="T5" fmla="*/ 1 h 92"/>
                <a:gd name="T6" fmla="*/ 1 w 86"/>
                <a:gd name="T7" fmla="*/ 1 h 92"/>
                <a:gd name="T8" fmla="*/ 1 w 86"/>
                <a:gd name="T9" fmla="*/ 1 h 92"/>
                <a:gd name="T10" fmla="*/ 1 w 86"/>
                <a:gd name="T11" fmla="*/ 1 h 92"/>
                <a:gd name="T12" fmla="*/ 1 w 86"/>
                <a:gd name="T13" fmla="*/ 1 h 92"/>
                <a:gd name="T14" fmla="*/ 1 w 86"/>
                <a:gd name="T15" fmla="*/ 1 h 92"/>
                <a:gd name="T16" fmla="*/ 0 w 86"/>
                <a:gd name="T17" fmla="*/ 1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92"/>
                <a:gd name="T29" fmla="*/ 86 w 86"/>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92">
                  <a:moveTo>
                    <a:pt x="0" y="15"/>
                  </a:moveTo>
                  <a:lnTo>
                    <a:pt x="0" y="0"/>
                  </a:lnTo>
                  <a:lnTo>
                    <a:pt x="45" y="15"/>
                  </a:lnTo>
                  <a:lnTo>
                    <a:pt x="76" y="1"/>
                  </a:lnTo>
                  <a:lnTo>
                    <a:pt x="86" y="23"/>
                  </a:lnTo>
                  <a:lnTo>
                    <a:pt x="86" y="51"/>
                  </a:lnTo>
                  <a:lnTo>
                    <a:pt x="50" y="92"/>
                  </a:lnTo>
                  <a:lnTo>
                    <a:pt x="31" y="88"/>
                  </a:lnTo>
                  <a:lnTo>
                    <a:pt x="0" y="1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6" name="Freeform 9"/>
            <p:cNvSpPr>
              <a:spLocks/>
            </p:cNvSpPr>
            <p:nvPr/>
          </p:nvSpPr>
          <p:spPr bwMode="auto">
            <a:xfrm>
              <a:off x="4071" y="1982"/>
              <a:ext cx="73" cy="99"/>
            </a:xfrm>
            <a:custGeom>
              <a:avLst/>
              <a:gdLst>
                <a:gd name="T0" fmla="*/ 0 w 117"/>
                <a:gd name="T1" fmla="*/ 1 h 155"/>
                <a:gd name="T2" fmla="*/ 1 w 117"/>
                <a:gd name="T3" fmla="*/ 1 h 155"/>
                <a:gd name="T4" fmla="*/ 1 w 117"/>
                <a:gd name="T5" fmla="*/ 1 h 155"/>
                <a:gd name="T6" fmla="*/ 1 w 117"/>
                <a:gd name="T7" fmla="*/ 1 h 155"/>
                <a:gd name="T8" fmla="*/ 1 w 117"/>
                <a:gd name="T9" fmla="*/ 1 h 155"/>
                <a:gd name="T10" fmla="*/ 1 w 117"/>
                <a:gd name="T11" fmla="*/ 1 h 155"/>
                <a:gd name="T12" fmla="*/ 1 w 117"/>
                <a:gd name="T13" fmla="*/ 1 h 155"/>
                <a:gd name="T14" fmla="*/ 1 w 117"/>
                <a:gd name="T15" fmla="*/ 1 h 155"/>
                <a:gd name="T16" fmla="*/ 1 w 117"/>
                <a:gd name="T17" fmla="*/ 1 h 155"/>
                <a:gd name="T18" fmla="*/ 1 w 117"/>
                <a:gd name="T19" fmla="*/ 1 h 155"/>
                <a:gd name="T20" fmla="*/ 1 w 117"/>
                <a:gd name="T21" fmla="*/ 1 h 155"/>
                <a:gd name="T22" fmla="*/ 1 w 117"/>
                <a:gd name="T23" fmla="*/ 1 h 155"/>
                <a:gd name="T24" fmla="*/ 1 w 117"/>
                <a:gd name="T25" fmla="*/ 1 h 155"/>
                <a:gd name="T26" fmla="*/ 1 w 117"/>
                <a:gd name="T27" fmla="*/ 0 h 155"/>
                <a:gd name="T28" fmla="*/ 1 w 117"/>
                <a:gd name="T29" fmla="*/ 1 h 155"/>
                <a:gd name="T30" fmla="*/ 1 w 117"/>
                <a:gd name="T31" fmla="*/ 1 h 155"/>
                <a:gd name="T32" fmla="*/ 0 w 117"/>
                <a:gd name="T33" fmla="*/ 1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7"/>
                <a:gd name="T52" fmla="*/ 0 h 155"/>
                <a:gd name="T53" fmla="*/ 117 w 117"/>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7" h="155">
                  <a:moveTo>
                    <a:pt x="0" y="46"/>
                  </a:moveTo>
                  <a:lnTo>
                    <a:pt x="19" y="61"/>
                  </a:lnTo>
                  <a:lnTo>
                    <a:pt x="24" y="134"/>
                  </a:lnTo>
                  <a:lnTo>
                    <a:pt x="58" y="128"/>
                  </a:lnTo>
                  <a:lnTo>
                    <a:pt x="72" y="99"/>
                  </a:lnTo>
                  <a:lnTo>
                    <a:pt x="90" y="104"/>
                  </a:lnTo>
                  <a:lnTo>
                    <a:pt x="107" y="155"/>
                  </a:lnTo>
                  <a:lnTo>
                    <a:pt x="117" y="126"/>
                  </a:lnTo>
                  <a:lnTo>
                    <a:pt x="105" y="75"/>
                  </a:lnTo>
                  <a:lnTo>
                    <a:pt x="91" y="99"/>
                  </a:lnTo>
                  <a:lnTo>
                    <a:pt x="78" y="74"/>
                  </a:lnTo>
                  <a:lnTo>
                    <a:pt x="105" y="40"/>
                  </a:lnTo>
                  <a:lnTo>
                    <a:pt x="53" y="34"/>
                  </a:lnTo>
                  <a:lnTo>
                    <a:pt x="14" y="0"/>
                  </a:lnTo>
                  <a:lnTo>
                    <a:pt x="5" y="18"/>
                  </a:lnTo>
                  <a:lnTo>
                    <a:pt x="19" y="34"/>
                  </a:lnTo>
                  <a:lnTo>
                    <a:pt x="0" y="4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7" name="Freeform 10"/>
            <p:cNvSpPr>
              <a:spLocks/>
            </p:cNvSpPr>
            <p:nvPr/>
          </p:nvSpPr>
          <p:spPr bwMode="auto">
            <a:xfrm>
              <a:off x="4087" y="1951"/>
              <a:ext cx="47" cy="29"/>
            </a:xfrm>
            <a:custGeom>
              <a:avLst/>
              <a:gdLst>
                <a:gd name="T0" fmla="*/ 0 w 74"/>
                <a:gd name="T1" fmla="*/ 1 h 44"/>
                <a:gd name="T2" fmla="*/ 1 w 74"/>
                <a:gd name="T3" fmla="*/ 1 h 44"/>
                <a:gd name="T4" fmla="*/ 1 w 74"/>
                <a:gd name="T5" fmla="*/ 1 h 44"/>
                <a:gd name="T6" fmla="*/ 1 w 74"/>
                <a:gd name="T7" fmla="*/ 1 h 44"/>
                <a:gd name="T8" fmla="*/ 1 w 74"/>
                <a:gd name="T9" fmla="*/ 0 h 44"/>
                <a:gd name="T10" fmla="*/ 0 w 74"/>
                <a:gd name="T11" fmla="*/ 1 h 44"/>
                <a:gd name="T12" fmla="*/ 0 60000 65536"/>
                <a:gd name="T13" fmla="*/ 0 60000 65536"/>
                <a:gd name="T14" fmla="*/ 0 60000 65536"/>
                <a:gd name="T15" fmla="*/ 0 60000 65536"/>
                <a:gd name="T16" fmla="*/ 0 60000 65536"/>
                <a:gd name="T17" fmla="*/ 0 60000 65536"/>
                <a:gd name="T18" fmla="*/ 0 w 74"/>
                <a:gd name="T19" fmla="*/ 0 h 44"/>
                <a:gd name="T20" fmla="*/ 74 w 74"/>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74" h="44">
                  <a:moveTo>
                    <a:pt x="0" y="26"/>
                  </a:moveTo>
                  <a:lnTo>
                    <a:pt x="8" y="44"/>
                  </a:lnTo>
                  <a:lnTo>
                    <a:pt x="74" y="40"/>
                  </a:lnTo>
                  <a:lnTo>
                    <a:pt x="69" y="13"/>
                  </a:lnTo>
                  <a:lnTo>
                    <a:pt x="24" y="0"/>
                  </a:lnTo>
                  <a:lnTo>
                    <a:pt x="0" y="2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8" name="Freeform 11"/>
            <p:cNvSpPr>
              <a:spLocks/>
            </p:cNvSpPr>
            <p:nvPr/>
          </p:nvSpPr>
          <p:spPr bwMode="auto">
            <a:xfrm>
              <a:off x="4471" y="2349"/>
              <a:ext cx="18" cy="17"/>
            </a:xfrm>
            <a:custGeom>
              <a:avLst/>
              <a:gdLst>
                <a:gd name="T0" fmla="*/ 0 w 27"/>
                <a:gd name="T1" fmla="*/ 1 h 25"/>
                <a:gd name="T2" fmla="*/ 1 w 27"/>
                <a:gd name="T3" fmla="*/ 1 h 25"/>
                <a:gd name="T4" fmla="*/ 1 w 27"/>
                <a:gd name="T5" fmla="*/ 0 h 25"/>
                <a:gd name="T6" fmla="*/ 0 w 27"/>
                <a:gd name="T7" fmla="*/ 1 h 25"/>
                <a:gd name="T8" fmla="*/ 0 60000 65536"/>
                <a:gd name="T9" fmla="*/ 0 60000 65536"/>
                <a:gd name="T10" fmla="*/ 0 60000 65536"/>
                <a:gd name="T11" fmla="*/ 0 60000 65536"/>
                <a:gd name="T12" fmla="*/ 0 w 27"/>
                <a:gd name="T13" fmla="*/ 0 h 25"/>
                <a:gd name="T14" fmla="*/ 27 w 27"/>
                <a:gd name="T15" fmla="*/ 25 h 25"/>
              </a:gdLst>
              <a:ahLst/>
              <a:cxnLst>
                <a:cxn ang="T8">
                  <a:pos x="T0" y="T1"/>
                </a:cxn>
                <a:cxn ang="T9">
                  <a:pos x="T2" y="T3"/>
                </a:cxn>
                <a:cxn ang="T10">
                  <a:pos x="T4" y="T5"/>
                </a:cxn>
                <a:cxn ang="T11">
                  <a:pos x="T6" y="T7"/>
                </a:cxn>
              </a:cxnLst>
              <a:rect l="T12" t="T13" r="T14" b="T15"/>
              <a:pathLst>
                <a:path w="27" h="25">
                  <a:moveTo>
                    <a:pt x="0" y="11"/>
                  </a:moveTo>
                  <a:lnTo>
                    <a:pt x="17" y="25"/>
                  </a:lnTo>
                  <a:lnTo>
                    <a:pt x="27" y="0"/>
                  </a:lnTo>
                  <a:lnTo>
                    <a:pt x="0" y="1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49" name="Freeform 12"/>
            <p:cNvSpPr>
              <a:spLocks/>
            </p:cNvSpPr>
            <p:nvPr/>
          </p:nvSpPr>
          <p:spPr bwMode="auto">
            <a:xfrm>
              <a:off x="4138" y="1955"/>
              <a:ext cx="137" cy="309"/>
            </a:xfrm>
            <a:custGeom>
              <a:avLst/>
              <a:gdLst>
                <a:gd name="T0" fmla="*/ 0 w 216"/>
                <a:gd name="T1" fmla="*/ 1 h 490"/>
                <a:gd name="T2" fmla="*/ 1 w 216"/>
                <a:gd name="T3" fmla="*/ 1 h 490"/>
                <a:gd name="T4" fmla="*/ 1 w 216"/>
                <a:gd name="T5" fmla="*/ 1 h 490"/>
                <a:gd name="T6" fmla="*/ 1 w 216"/>
                <a:gd name="T7" fmla="*/ 1 h 490"/>
                <a:gd name="T8" fmla="*/ 1 w 216"/>
                <a:gd name="T9" fmla="*/ 0 h 490"/>
                <a:gd name="T10" fmla="*/ 1 w 216"/>
                <a:gd name="T11" fmla="*/ 1 h 490"/>
                <a:gd name="T12" fmla="*/ 1 w 216"/>
                <a:gd name="T13" fmla="*/ 1 h 490"/>
                <a:gd name="T14" fmla="*/ 1 w 216"/>
                <a:gd name="T15" fmla="*/ 1 h 490"/>
                <a:gd name="T16" fmla="*/ 1 w 216"/>
                <a:gd name="T17" fmla="*/ 1 h 490"/>
                <a:gd name="T18" fmla="*/ 1 w 216"/>
                <a:gd name="T19" fmla="*/ 1 h 490"/>
                <a:gd name="T20" fmla="*/ 1 w 216"/>
                <a:gd name="T21" fmla="*/ 1 h 490"/>
                <a:gd name="T22" fmla="*/ 1 w 216"/>
                <a:gd name="T23" fmla="*/ 1 h 490"/>
                <a:gd name="T24" fmla="*/ 1 w 216"/>
                <a:gd name="T25" fmla="*/ 1 h 490"/>
                <a:gd name="T26" fmla="*/ 1 w 216"/>
                <a:gd name="T27" fmla="*/ 1 h 490"/>
                <a:gd name="T28" fmla="*/ 1 w 216"/>
                <a:gd name="T29" fmla="*/ 1 h 490"/>
                <a:gd name="T30" fmla="*/ 1 w 216"/>
                <a:gd name="T31" fmla="*/ 1 h 490"/>
                <a:gd name="T32" fmla="*/ 1 w 216"/>
                <a:gd name="T33" fmla="*/ 1 h 490"/>
                <a:gd name="T34" fmla="*/ 1 w 216"/>
                <a:gd name="T35" fmla="*/ 1 h 490"/>
                <a:gd name="T36" fmla="*/ 1 w 216"/>
                <a:gd name="T37" fmla="*/ 1 h 490"/>
                <a:gd name="T38" fmla="*/ 1 w 216"/>
                <a:gd name="T39" fmla="*/ 1 h 490"/>
                <a:gd name="T40" fmla="*/ 1 w 216"/>
                <a:gd name="T41" fmla="*/ 1 h 490"/>
                <a:gd name="T42" fmla="*/ 1 w 216"/>
                <a:gd name="T43" fmla="*/ 1 h 490"/>
                <a:gd name="T44" fmla="*/ 1 w 216"/>
                <a:gd name="T45" fmla="*/ 1 h 490"/>
                <a:gd name="T46" fmla="*/ 0 w 216"/>
                <a:gd name="T47" fmla="*/ 1 h 4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6"/>
                <a:gd name="T73" fmla="*/ 0 h 490"/>
                <a:gd name="T74" fmla="*/ 216 w 216"/>
                <a:gd name="T75" fmla="*/ 490 h 4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 h="490">
                  <a:moveTo>
                    <a:pt x="0" y="201"/>
                  </a:moveTo>
                  <a:lnTo>
                    <a:pt x="10" y="172"/>
                  </a:lnTo>
                  <a:lnTo>
                    <a:pt x="74" y="49"/>
                  </a:lnTo>
                  <a:lnTo>
                    <a:pt x="114" y="27"/>
                  </a:lnTo>
                  <a:lnTo>
                    <a:pt x="126" y="0"/>
                  </a:lnTo>
                  <a:lnTo>
                    <a:pt x="151" y="17"/>
                  </a:lnTo>
                  <a:lnTo>
                    <a:pt x="156" y="41"/>
                  </a:lnTo>
                  <a:lnTo>
                    <a:pt x="132" y="120"/>
                  </a:lnTo>
                  <a:lnTo>
                    <a:pt x="159" y="114"/>
                  </a:lnTo>
                  <a:lnTo>
                    <a:pt x="171" y="166"/>
                  </a:lnTo>
                  <a:lnTo>
                    <a:pt x="216" y="180"/>
                  </a:lnTo>
                  <a:lnTo>
                    <a:pt x="192" y="206"/>
                  </a:lnTo>
                  <a:lnTo>
                    <a:pt x="140" y="238"/>
                  </a:lnTo>
                  <a:lnTo>
                    <a:pt x="132" y="269"/>
                  </a:lnTo>
                  <a:lnTo>
                    <a:pt x="159" y="330"/>
                  </a:lnTo>
                  <a:lnTo>
                    <a:pt x="147" y="365"/>
                  </a:lnTo>
                  <a:lnTo>
                    <a:pt x="181" y="442"/>
                  </a:lnTo>
                  <a:lnTo>
                    <a:pt x="156" y="490"/>
                  </a:lnTo>
                  <a:lnTo>
                    <a:pt x="132" y="318"/>
                  </a:lnTo>
                  <a:lnTo>
                    <a:pt x="111" y="297"/>
                  </a:lnTo>
                  <a:lnTo>
                    <a:pt x="75" y="338"/>
                  </a:lnTo>
                  <a:lnTo>
                    <a:pt x="47" y="330"/>
                  </a:lnTo>
                  <a:lnTo>
                    <a:pt x="53" y="271"/>
                  </a:lnTo>
                  <a:lnTo>
                    <a:pt x="0" y="20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0" name="Freeform 13"/>
            <p:cNvSpPr>
              <a:spLocks/>
            </p:cNvSpPr>
            <p:nvPr/>
          </p:nvSpPr>
          <p:spPr bwMode="auto">
            <a:xfrm>
              <a:off x="4298" y="2185"/>
              <a:ext cx="73" cy="74"/>
            </a:xfrm>
            <a:custGeom>
              <a:avLst/>
              <a:gdLst>
                <a:gd name="T0" fmla="*/ 0 w 117"/>
                <a:gd name="T1" fmla="*/ 1 h 116"/>
                <a:gd name="T2" fmla="*/ 1 w 117"/>
                <a:gd name="T3" fmla="*/ 1 h 116"/>
                <a:gd name="T4" fmla="*/ 1 w 117"/>
                <a:gd name="T5" fmla="*/ 1 h 116"/>
                <a:gd name="T6" fmla="*/ 1 w 117"/>
                <a:gd name="T7" fmla="*/ 1 h 116"/>
                <a:gd name="T8" fmla="*/ 1 w 117"/>
                <a:gd name="T9" fmla="*/ 1 h 116"/>
                <a:gd name="T10" fmla="*/ 1 w 117"/>
                <a:gd name="T11" fmla="*/ 0 h 116"/>
                <a:gd name="T12" fmla="*/ 1 w 117"/>
                <a:gd name="T13" fmla="*/ 1 h 116"/>
                <a:gd name="T14" fmla="*/ 1 w 117"/>
                <a:gd name="T15" fmla="*/ 1 h 116"/>
                <a:gd name="T16" fmla="*/ 0 w 117"/>
                <a:gd name="T17" fmla="*/ 1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116"/>
                <a:gd name="T29" fmla="*/ 117 w 117"/>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116">
                  <a:moveTo>
                    <a:pt x="0" y="25"/>
                  </a:moveTo>
                  <a:lnTo>
                    <a:pt x="9" y="83"/>
                  </a:lnTo>
                  <a:lnTo>
                    <a:pt x="21" y="110"/>
                  </a:lnTo>
                  <a:lnTo>
                    <a:pt x="45" y="116"/>
                  </a:lnTo>
                  <a:lnTo>
                    <a:pt x="117" y="61"/>
                  </a:lnTo>
                  <a:lnTo>
                    <a:pt x="117" y="0"/>
                  </a:lnTo>
                  <a:lnTo>
                    <a:pt x="62" y="12"/>
                  </a:lnTo>
                  <a:lnTo>
                    <a:pt x="13" y="12"/>
                  </a:lnTo>
                  <a:lnTo>
                    <a:pt x="0" y="2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1" name="Freeform 14"/>
            <p:cNvSpPr>
              <a:spLocks/>
            </p:cNvSpPr>
            <p:nvPr/>
          </p:nvSpPr>
          <p:spPr bwMode="auto">
            <a:xfrm>
              <a:off x="3949" y="2270"/>
              <a:ext cx="27" cy="63"/>
            </a:xfrm>
            <a:custGeom>
              <a:avLst/>
              <a:gdLst>
                <a:gd name="T0" fmla="*/ 0 w 41"/>
                <a:gd name="T1" fmla="*/ 0 h 97"/>
                <a:gd name="T2" fmla="*/ 1 w 41"/>
                <a:gd name="T3" fmla="*/ 1 h 97"/>
                <a:gd name="T4" fmla="*/ 1 w 41"/>
                <a:gd name="T5" fmla="*/ 1 h 97"/>
                <a:gd name="T6" fmla="*/ 1 w 41"/>
                <a:gd name="T7" fmla="*/ 1 h 97"/>
                <a:gd name="T8" fmla="*/ 0 w 41"/>
                <a:gd name="T9" fmla="*/ 0 h 97"/>
                <a:gd name="T10" fmla="*/ 0 60000 65536"/>
                <a:gd name="T11" fmla="*/ 0 60000 65536"/>
                <a:gd name="T12" fmla="*/ 0 60000 65536"/>
                <a:gd name="T13" fmla="*/ 0 60000 65536"/>
                <a:gd name="T14" fmla="*/ 0 60000 65536"/>
                <a:gd name="T15" fmla="*/ 0 w 41"/>
                <a:gd name="T16" fmla="*/ 0 h 97"/>
                <a:gd name="T17" fmla="*/ 41 w 41"/>
                <a:gd name="T18" fmla="*/ 97 h 97"/>
              </a:gdLst>
              <a:ahLst/>
              <a:cxnLst>
                <a:cxn ang="T10">
                  <a:pos x="T0" y="T1"/>
                </a:cxn>
                <a:cxn ang="T11">
                  <a:pos x="T2" y="T3"/>
                </a:cxn>
                <a:cxn ang="T12">
                  <a:pos x="T4" y="T5"/>
                </a:cxn>
                <a:cxn ang="T13">
                  <a:pos x="T6" y="T7"/>
                </a:cxn>
                <a:cxn ang="T14">
                  <a:pos x="T8" y="T9"/>
                </a:cxn>
              </a:cxnLst>
              <a:rect l="T15" t="T16" r="T17" b="T18"/>
              <a:pathLst>
                <a:path w="41" h="97">
                  <a:moveTo>
                    <a:pt x="0" y="0"/>
                  </a:moveTo>
                  <a:lnTo>
                    <a:pt x="8" y="97"/>
                  </a:lnTo>
                  <a:lnTo>
                    <a:pt x="41" y="79"/>
                  </a:lnTo>
                  <a:lnTo>
                    <a:pt x="22" y="19"/>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2" name="Freeform 15"/>
            <p:cNvSpPr>
              <a:spLocks/>
            </p:cNvSpPr>
            <p:nvPr/>
          </p:nvSpPr>
          <p:spPr bwMode="auto">
            <a:xfrm>
              <a:off x="3852" y="1450"/>
              <a:ext cx="939" cy="642"/>
            </a:xfrm>
            <a:custGeom>
              <a:avLst/>
              <a:gdLst>
                <a:gd name="T0" fmla="*/ 1 w 1480"/>
                <a:gd name="T1" fmla="*/ 1 h 1011"/>
                <a:gd name="T2" fmla="*/ 1 w 1480"/>
                <a:gd name="T3" fmla="*/ 1 h 1011"/>
                <a:gd name="T4" fmla="*/ 1 w 1480"/>
                <a:gd name="T5" fmla="*/ 1 h 1011"/>
                <a:gd name="T6" fmla="*/ 1 w 1480"/>
                <a:gd name="T7" fmla="*/ 1 h 1011"/>
                <a:gd name="T8" fmla="*/ 1 w 1480"/>
                <a:gd name="T9" fmla="*/ 1 h 1011"/>
                <a:gd name="T10" fmla="*/ 1 w 1480"/>
                <a:gd name="T11" fmla="*/ 1 h 1011"/>
                <a:gd name="T12" fmla="*/ 1 w 1480"/>
                <a:gd name="T13" fmla="*/ 1 h 1011"/>
                <a:gd name="T14" fmla="*/ 1 w 1480"/>
                <a:gd name="T15" fmla="*/ 1 h 1011"/>
                <a:gd name="T16" fmla="*/ 1 w 1480"/>
                <a:gd name="T17" fmla="*/ 1 h 1011"/>
                <a:gd name="T18" fmla="*/ 1 w 1480"/>
                <a:gd name="T19" fmla="*/ 1 h 1011"/>
                <a:gd name="T20" fmla="*/ 1 w 1480"/>
                <a:gd name="T21" fmla="*/ 1 h 1011"/>
                <a:gd name="T22" fmla="*/ 1 w 1480"/>
                <a:gd name="T23" fmla="*/ 1 h 1011"/>
                <a:gd name="T24" fmla="*/ 1 w 1480"/>
                <a:gd name="T25" fmla="*/ 1 h 1011"/>
                <a:gd name="T26" fmla="*/ 1 w 1480"/>
                <a:gd name="T27" fmla="*/ 1 h 1011"/>
                <a:gd name="T28" fmla="*/ 1 w 1480"/>
                <a:gd name="T29" fmla="*/ 1 h 1011"/>
                <a:gd name="T30" fmla="*/ 1 w 1480"/>
                <a:gd name="T31" fmla="*/ 1 h 1011"/>
                <a:gd name="T32" fmla="*/ 1 w 1480"/>
                <a:gd name="T33" fmla="*/ 1 h 1011"/>
                <a:gd name="T34" fmla="*/ 1 w 1480"/>
                <a:gd name="T35" fmla="*/ 1 h 1011"/>
                <a:gd name="T36" fmla="*/ 1 w 1480"/>
                <a:gd name="T37" fmla="*/ 1 h 1011"/>
                <a:gd name="T38" fmla="*/ 1 w 1480"/>
                <a:gd name="T39" fmla="*/ 1 h 1011"/>
                <a:gd name="T40" fmla="*/ 1 w 1480"/>
                <a:gd name="T41" fmla="*/ 1 h 1011"/>
                <a:gd name="T42" fmla="*/ 1 w 1480"/>
                <a:gd name="T43" fmla="*/ 1 h 1011"/>
                <a:gd name="T44" fmla="*/ 1 w 1480"/>
                <a:gd name="T45" fmla="*/ 1 h 1011"/>
                <a:gd name="T46" fmla="*/ 1 w 1480"/>
                <a:gd name="T47" fmla="*/ 1 h 1011"/>
                <a:gd name="T48" fmla="*/ 1 w 1480"/>
                <a:gd name="T49" fmla="*/ 1 h 1011"/>
                <a:gd name="T50" fmla="*/ 1 w 1480"/>
                <a:gd name="T51" fmla="*/ 1 h 1011"/>
                <a:gd name="T52" fmla="*/ 1 w 1480"/>
                <a:gd name="T53" fmla="*/ 1 h 1011"/>
                <a:gd name="T54" fmla="*/ 1 w 1480"/>
                <a:gd name="T55" fmla="*/ 1 h 1011"/>
                <a:gd name="T56" fmla="*/ 1 w 1480"/>
                <a:gd name="T57" fmla="*/ 1 h 1011"/>
                <a:gd name="T58" fmla="*/ 1 w 1480"/>
                <a:gd name="T59" fmla="*/ 1 h 1011"/>
                <a:gd name="T60" fmla="*/ 1 w 1480"/>
                <a:gd name="T61" fmla="*/ 1 h 1011"/>
                <a:gd name="T62" fmla="*/ 1 w 1480"/>
                <a:gd name="T63" fmla="*/ 1 h 1011"/>
                <a:gd name="T64" fmla="*/ 1 w 1480"/>
                <a:gd name="T65" fmla="*/ 1 h 1011"/>
                <a:gd name="T66" fmla="*/ 1 w 1480"/>
                <a:gd name="T67" fmla="*/ 1 h 1011"/>
                <a:gd name="T68" fmla="*/ 1 w 1480"/>
                <a:gd name="T69" fmla="*/ 1 h 1011"/>
                <a:gd name="T70" fmla="*/ 1 w 1480"/>
                <a:gd name="T71" fmla="*/ 1 h 1011"/>
                <a:gd name="T72" fmla="*/ 1 w 1480"/>
                <a:gd name="T73" fmla="*/ 1 h 1011"/>
                <a:gd name="T74" fmla="*/ 1 w 1480"/>
                <a:gd name="T75" fmla="*/ 1 h 1011"/>
                <a:gd name="T76" fmla="*/ 1 w 1480"/>
                <a:gd name="T77" fmla="*/ 1 h 1011"/>
                <a:gd name="T78" fmla="*/ 1 w 1480"/>
                <a:gd name="T79" fmla="*/ 1 h 1011"/>
                <a:gd name="T80" fmla="*/ 1 w 1480"/>
                <a:gd name="T81" fmla="*/ 1 h 1011"/>
                <a:gd name="T82" fmla="*/ 1 w 1480"/>
                <a:gd name="T83" fmla="*/ 1 h 1011"/>
                <a:gd name="T84" fmla="*/ 1 w 1480"/>
                <a:gd name="T85" fmla="*/ 1 h 1011"/>
                <a:gd name="T86" fmla="*/ 1 w 1480"/>
                <a:gd name="T87" fmla="*/ 1 h 1011"/>
                <a:gd name="T88" fmla="*/ 1 w 1480"/>
                <a:gd name="T89" fmla="*/ 1 h 1011"/>
                <a:gd name="T90" fmla="*/ 1 w 1480"/>
                <a:gd name="T91" fmla="*/ 1 h 1011"/>
                <a:gd name="T92" fmla="*/ 1 w 1480"/>
                <a:gd name="T93" fmla="*/ 1 h 1011"/>
                <a:gd name="T94" fmla="*/ 1 w 1480"/>
                <a:gd name="T95" fmla="*/ 1 h 1011"/>
                <a:gd name="T96" fmla="*/ 1 w 1480"/>
                <a:gd name="T97" fmla="*/ 1 h 1011"/>
                <a:gd name="T98" fmla="*/ 1 w 1480"/>
                <a:gd name="T99" fmla="*/ 1 h 1011"/>
                <a:gd name="T100" fmla="*/ 1 w 1480"/>
                <a:gd name="T101" fmla="*/ 1 h 1011"/>
                <a:gd name="T102" fmla="*/ 0 w 1480"/>
                <a:gd name="T103" fmla="*/ 1 h 10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80"/>
                <a:gd name="T157" fmla="*/ 0 h 1011"/>
                <a:gd name="T158" fmla="*/ 1480 w 1480"/>
                <a:gd name="T159" fmla="*/ 1011 h 10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80" h="1011">
                  <a:moveTo>
                    <a:pt x="0" y="482"/>
                  </a:moveTo>
                  <a:lnTo>
                    <a:pt x="11" y="446"/>
                  </a:lnTo>
                  <a:lnTo>
                    <a:pt x="65" y="435"/>
                  </a:lnTo>
                  <a:lnTo>
                    <a:pt x="161" y="382"/>
                  </a:lnTo>
                  <a:lnTo>
                    <a:pt x="170" y="338"/>
                  </a:lnTo>
                  <a:lnTo>
                    <a:pt x="153" y="293"/>
                  </a:lnTo>
                  <a:lnTo>
                    <a:pt x="212" y="279"/>
                  </a:lnTo>
                  <a:lnTo>
                    <a:pt x="228" y="217"/>
                  </a:lnTo>
                  <a:lnTo>
                    <a:pt x="287" y="220"/>
                  </a:lnTo>
                  <a:lnTo>
                    <a:pt x="298" y="175"/>
                  </a:lnTo>
                  <a:lnTo>
                    <a:pt x="343" y="156"/>
                  </a:lnTo>
                  <a:lnTo>
                    <a:pt x="368" y="190"/>
                  </a:lnTo>
                  <a:lnTo>
                    <a:pt x="402" y="203"/>
                  </a:lnTo>
                  <a:lnTo>
                    <a:pt x="417" y="282"/>
                  </a:lnTo>
                  <a:lnTo>
                    <a:pt x="525" y="311"/>
                  </a:lnTo>
                  <a:lnTo>
                    <a:pt x="565" y="361"/>
                  </a:lnTo>
                  <a:lnTo>
                    <a:pt x="657" y="355"/>
                  </a:lnTo>
                  <a:lnTo>
                    <a:pt x="757" y="395"/>
                  </a:lnTo>
                  <a:lnTo>
                    <a:pt x="888" y="361"/>
                  </a:lnTo>
                  <a:lnTo>
                    <a:pt x="929" y="329"/>
                  </a:lnTo>
                  <a:lnTo>
                    <a:pt x="929" y="288"/>
                  </a:lnTo>
                  <a:lnTo>
                    <a:pt x="965" y="294"/>
                  </a:lnTo>
                  <a:lnTo>
                    <a:pt x="1047" y="236"/>
                  </a:lnTo>
                  <a:lnTo>
                    <a:pt x="1111" y="230"/>
                  </a:lnTo>
                  <a:lnTo>
                    <a:pt x="1080" y="189"/>
                  </a:lnTo>
                  <a:lnTo>
                    <a:pt x="1020" y="200"/>
                  </a:lnTo>
                  <a:lnTo>
                    <a:pt x="1016" y="152"/>
                  </a:lnTo>
                  <a:lnTo>
                    <a:pt x="1035" y="120"/>
                  </a:lnTo>
                  <a:lnTo>
                    <a:pt x="1070" y="136"/>
                  </a:lnTo>
                  <a:lnTo>
                    <a:pt x="1102" y="120"/>
                  </a:lnTo>
                  <a:lnTo>
                    <a:pt x="1140" y="56"/>
                  </a:lnTo>
                  <a:lnTo>
                    <a:pt x="1124" y="31"/>
                  </a:lnTo>
                  <a:lnTo>
                    <a:pt x="1210" y="0"/>
                  </a:lnTo>
                  <a:lnTo>
                    <a:pt x="1261" y="19"/>
                  </a:lnTo>
                  <a:lnTo>
                    <a:pt x="1306" y="135"/>
                  </a:lnTo>
                  <a:lnTo>
                    <a:pt x="1377" y="158"/>
                  </a:lnTo>
                  <a:lnTo>
                    <a:pt x="1393" y="198"/>
                  </a:lnTo>
                  <a:lnTo>
                    <a:pt x="1480" y="172"/>
                  </a:lnTo>
                  <a:lnTo>
                    <a:pt x="1441" y="284"/>
                  </a:lnTo>
                  <a:lnTo>
                    <a:pt x="1389" y="298"/>
                  </a:lnTo>
                  <a:lnTo>
                    <a:pt x="1396" y="338"/>
                  </a:lnTo>
                  <a:lnTo>
                    <a:pt x="1378" y="368"/>
                  </a:lnTo>
                  <a:lnTo>
                    <a:pt x="1367" y="353"/>
                  </a:lnTo>
                  <a:lnTo>
                    <a:pt x="1323" y="383"/>
                  </a:lnTo>
                  <a:lnTo>
                    <a:pt x="1323" y="404"/>
                  </a:lnTo>
                  <a:lnTo>
                    <a:pt x="1289" y="398"/>
                  </a:lnTo>
                  <a:lnTo>
                    <a:pt x="1228" y="447"/>
                  </a:lnTo>
                  <a:lnTo>
                    <a:pt x="1154" y="488"/>
                  </a:lnTo>
                  <a:lnTo>
                    <a:pt x="1178" y="435"/>
                  </a:lnTo>
                  <a:lnTo>
                    <a:pt x="1165" y="416"/>
                  </a:lnTo>
                  <a:lnTo>
                    <a:pt x="1070" y="474"/>
                  </a:lnTo>
                  <a:lnTo>
                    <a:pt x="1065" y="492"/>
                  </a:lnTo>
                  <a:lnTo>
                    <a:pt x="1099" y="531"/>
                  </a:lnTo>
                  <a:lnTo>
                    <a:pt x="1145" y="515"/>
                  </a:lnTo>
                  <a:lnTo>
                    <a:pt x="1186" y="529"/>
                  </a:lnTo>
                  <a:lnTo>
                    <a:pt x="1130" y="561"/>
                  </a:lnTo>
                  <a:lnTo>
                    <a:pt x="1104" y="600"/>
                  </a:lnTo>
                  <a:lnTo>
                    <a:pt x="1170" y="693"/>
                  </a:lnTo>
                  <a:lnTo>
                    <a:pt x="1126" y="685"/>
                  </a:lnTo>
                  <a:lnTo>
                    <a:pt x="1170" y="716"/>
                  </a:lnTo>
                  <a:lnTo>
                    <a:pt x="1127" y="736"/>
                  </a:lnTo>
                  <a:lnTo>
                    <a:pt x="1170" y="746"/>
                  </a:lnTo>
                  <a:lnTo>
                    <a:pt x="1091" y="892"/>
                  </a:lnTo>
                  <a:lnTo>
                    <a:pt x="1036" y="939"/>
                  </a:lnTo>
                  <a:lnTo>
                    <a:pt x="983" y="948"/>
                  </a:lnTo>
                  <a:lnTo>
                    <a:pt x="978" y="948"/>
                  </a:lnTo>
                  <a:lnTo>
                    <a:pt x="965" y="941"/>
                  </a:lnTo>
                  <a:lnTo>
                    <a:pt x="950" y="966"/>
                  </a:lnTo>
                  <a:lnTo>
                    <a:pt x="890" y="983"/>
                  </a:lnTo>
                  <a:lnTo>
                    <a:pt x="887" y="1011"/>
                  </a:lnTo>
                  <a:lnTo>
                    <a:pt x="873" y="974"/>
                  </a:lnTo>
                  <a:lnTo>
                    <a:pt x="833" y="978"/>
                  </a:lnTo>
                  <a:lnTo>
                    <a:pt x="765" y="933"/>
                  </a:lnTo>
                  <a:lnTo>
                    <a:pt x="689" y="950"/>
                  </a:lnTo>
                  <a:lnTo>
                    <a:pt x="679" y="953"/>
                  </a:lnTo>
                  <a:lnTo>
                    <a:pt x="682" y="983"/>
                  </a:lnTo>
                  <a:lnTo>
                    <a:pt x="667" y="974"/>
                  </a:lnTo>
                  <a:lnTo>
                    <a:pt x="622" y="960"/>
                  </a:lnTo>
                  <a:lnTo>
                    <a:pt x="610" y="908"/>
                  </a:lnTo>
                  <a:lnTo>
                    <a:pt x="583" y="914"/>
                  </a:lnTo>
                  <a:lnTo>
                    <a:pt x="607" y="835"/>
                  </a:lnTo>
                  <a:lnTo>
                    <a:pt x="602" y="811"/>
                  </a:lnTo>
                  <a:lnTo>
                    <a:pt x="577" y="794"/>
                  </a:lnTo>
                  <a:lnTo>
                    <a:pt x="552" y="784"/>
                  </a:lnTo>
                  <a:lnTo>
                    <a:pt x="541" y="754"/>
                  </a:lnTo>
                  <a:lnTo>
                    <a:pt x="439" y="803"/>
                  </a:lnTo>
                  <a:lnTo>
                    <a:pt x="394" y="790"/>
                  </a:lnTo>
                  <a:lnTo>
                    <a:pt x="370" y="816"/>
                  </a:lnTo>
                  <a:lnTo>
                    <a:pt x="365" y="799"/>
                  </a:lnTo>
                  <a:lnTo>
                    <a:pt x="350" y="802"/>
                  </a:lnTo>
                  <a:lnTo>
                    <a:pt x="299" y="802"/>
                  </a:lnTo>
                  <a:lnTo>
                    <a:pt x="254" y="763"/>
                  </a:lnTo>
                  <a:lnTo>
                    <a:pt x="181" y="735"/>
                  </a:lnTo>
                  <a:lnTo>
                    <a:pt x="128" y="713"/>
                  </a:lnTo>
                  <a:lnTo>
                    <a:pt x="116" y="667"/>
                  </a:lnTo>
                  <a:lnTo>
                    <a:pt x="145" y="663"/>
                  </a:lnTo>
                  <a:lnTo>
                    <a:pt x="128" y="626"/>
                  </a:lnTo>
                  <a:lnTo>
                    <a:pt x="162" y="581"/>
                  </a:lnTo>
                  <a:lnTo>
                    <a:pt x="137" y="567"/>
                  </a:lnTo>
                  <a:lnTo>
                    <a:pt x="99" y="582"/>
                  </a:lnTo>
                  <a:lnTo>
                    <a:pt x="25" y="537"/>
                  </a:lnTo>
                  <a:lnTo>
                    <a:pt x="27" y="529"/>
                  </a:lnTo>
                  <a:lnTo>
                    <a:pt x="27" y="492"/>
                  </a:lnTo>
                  <a:lnTo>
                    <a:pt x="0" y="48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3" name="Freeform 16"/>
            <p:cNvSpPr>
              <a:spLocks/>
            </p:cNvSpPr>
            <p:nvPr/>
          </p:nvSpPr>
          <p:spPr bwMode="auto">
            <a:xfrm>
              <a:off x="4392" y="2098"/>
              <a:ext cx="34" cy="29"/>
            </a:xfrm>
            <a:custGeom>
              <a:avLst/>
              <a:gdLst>
                <a:gd name="T0" fmla="*/ 0 w 54"/>
                <a:gd name="T1" fmla="*/ 1 h 48"/>
                <a:gd name="T2" fmla="*/ 1 w 54"/>
                <a:gd name="T3" fmla="*/ 0 h 48"/>
                <a:gd name="T4" fmla="*/ 1 w 54"/>
                <a:gd name="T5" fmla="*/ 1 h 48"/>
                <a:gd name="T6" fmla="*/ 1 w 54"/>
                <a:gd name="T7" fmla="*/ 1 h 48"/>
                <a:gd name="T8" fmla="*/ 0 w 54"/>
                <a:gd name="T9" fmla="*/ 1 h 48"/>
                <a:gd name="T10" fmla="*/ 0 60000 65536"/>
                <a:gd name="T11" fmla="*/ 0 60000 65536"/>
                <a:gd name="T12" fmla="*/ 0 60000 65536"/>
                <a:gd name="T13" fmla="*/ 0 60000 65536"/>
                <a:gd name="T14" fmla="*/ 0 60000 65536"/>
                <a:gd name="T15" fmla="*/ 0 w 54"/>
                <a:gd name="T16" fmla="*/ 0 h 48"/>
                <a:gd name="T17" fmla="*/ 54 w 54"/>
                <a:gd name="T18" fmla="*/ 48 h 48"/>
              </a:gdLst>
              <a:ahLst/>
              <a:cxnLst>
                <a:cxn ang="T10">
                  <a:pos x="T0" y="T1"/>
                </a:cxn>
                <a:cxn ang="T11">
                  <a:pos x="T2" y="T3"/>
                </a:cxn>
                <a:cxn ang="T12">
                  <a:pos x="T4" y="T5"/>
                </a:cxn>
                <a:cxn ang="T13">
                  <a:pos x="T6" y="T7"/>
                </a:cxn>
                <a:cxn ang="T14">
                  <a:pos x="T8" y="T9"/>
                </a:cxn>
              </a:cxnLst>
              <a:rect l="T15" t="T16" r="T17" b="T18"/>
              <a:pathLst>
                <a:path w="54" h="48">
                  <a:moveTo>
                    <a:pt x="0" y="37"/>
                  </a:moveTo>
                  <a:lnTo>
                    <a:pt x="18" y="0"/>
                  </a:lnTo>
                  <a:lnTo>
                    <a:pt x="54" y="7"/>
                  </a:lnTo>
                  <a:lnTo>
                    <a:pt x="22" y="48"/>
                  </a:lnTo>
                  <a:lnTo>
                    <a:pt x="0" y="3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4" name="Freeform 17"/>
            <p:cNvSpPr>
              <a:spLocks/>
            </p:cNvSpPr>
            <p:nvPr/>
          </p:nvSpPr>
          <p:spPr bwMode="auto">
            <a:xfrm>
              <a:off x="4565" y="2009"/>
              <a:ext cx="25" cy="53"/>
            </a:xfrm>
            <a:custGeom>
              <a:avLst/>
              <a:gdLst>
                <a:gd name="T0" fmla="*/ 0 w 41"/>
                <a:gd name="T1" fmla="*/ 1 h 85"/>
                <a:gd name="T2" fmla="*/ 1 w 41"/>
                <a:gd name="T3" fmla="*/ 1 h 85"/>
                <a:gd name="T4" fmla="*/ 1 w 41"/>
                <a:gd name="T5" fmla="*/ 0 h 85"/>
                <a:gd name="T6" fmla="*/ 1 w 41"/>
                <a:gd name="T7" fmla="*/ 1 h 85"/>
                <a:gd name="T8" fmla="*/ 0 w 41"/>
                <a:gd name="T9" fmla="*/ 1 h 85"/>
                <a:gd name="T10" fmla="*/ 0 60000 65536"/>
                <a:gd name="T11" fmla="*/ 0 60000 65536"/>
                <a:gd name="T12" fmla="*/ 0 60000 65536"/>
                <a:gd name="T13" fmla="*/ 0 60000 65536"/>
                <a:gd name="T14" fmla="*/ 0 60000 65536"/>
                <a:gd name="T15" fmla="*/ 0 w 41"/>
                <a:gd name="T16" fmla="*/ 0 h 85"/>
                <a:gd name="T17" fmla="*/ 41 w 41"/>
                <a:gd name="T18" fmla="*/ 85 h 85"/>
              </a:gdLst>
              <a:ahLst/>
              <a:cxnLst>
                <a:cxn ang="T10">
                  <a:pos x="T0" y="T1"/>
                </a:cxn>
                <a:cxn ang="T11">
                  <a:pos x="T2" y="T3"/>
                </a:cxn>
                <a:cxn ang="T12">
                  <a:pos x="T4" y="T5"/>
                </a:cxn>
                <a:cxn ang="T13">
                  <a:pos x="T6" y="T7"/>
                </a:cxn>
                <a:cxn ang="T14">
                  <a:pos x="T8" y="T9"/>
                </a:cxn>
              </a:cxnLst>
              <a:rect l="T15" t="T16" r="T17" b="T18"/>
              <a:pathLst>
                <a:path w="41" h="85">
                  <a:moveTo>
                    <a:pt x="0" y="34"/>
                  </a:moveTo>
                  <a:lnTo>
                    <a:pt x="16" y="85"/>
                  </a:lnTo>
                  <a:lnTo>
                    <a:pt x="41" y="0"/>
                  </a:lnTo>
                  <a:lnTo>
                    <a:pt x="22" y="2"/>
                  </a:lnTo>
                  <a:lnTo>
                    <a:pt x="0" y="3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5" name="Freeform 18"/>
            <p:cNvSpPr>
              <a:spLocks/>
            </p:cNvSpPr>
            <p:nvPr/>
          </p:nvSpPr>
          <p:spPr bwMode="auto">
            <a:xfrm>
              <a:off x="5443" y="2722"/>
              <a:ext cx="17" cy="14"/>
            </a:xfrm>
            <a:custGeom>
              <a:avLst/>
              <a:gdLst>
                <a:gd name="T0" fmla="*/ 0 w 26"/>
                <a:gd name="T1" fmla="*/ 1 h 21"/>
                <a:gd name="T2" fmla="*/ 1 w 26"/>
                <a:gd name="T3" fmla="*/ 0 h 21"/>
                <a:gd name="T4" fmla="*/ 1 w 26"/>
                <a:gd name="T5" fmla="*/ 1 h 21"/>
                <a:gd name="T6" fmla="*/ 0 w 26"/>
                <a:gd name="T7" fmla="*/ 1 h 21"/>
                <a:gd name="T8" fmla="*/ 0 60000 65536"/>
                <a:gd name="T9" fmla="*/ 0 60000 65536"/>
                <a:gd name="T10" fmla="*/ 0 60000 65536"/>
                <a:gd name="T11" fmla="*/ 0 60000 65536"/>
                <a:gd name="T12" fmla="*/ 0 w 26"/>
                <a:gd name="T13" fmla="*/ 0 h 21"/>
                <a:gd name="T14" fmla="*/ 26 w 26"/>
                <a:gd name="T15" fmla="*/ 21 h 21"/>
              </a:gdLst>
              <a:ahLst/>
              <a:cxnLst>
                <a:cxn ang="T8">
                  <a:pos x="T0" y="T1"/>
                </a:cxn>
                <a:cxn ang="T9">
                  <a:pos x="T2" y="T3"/>
                </a:cxn>
                <a:cxn ang="T10">
                  <a:pos x="T4" y="T5"/>
                </a:cxn>
                <a:cxn ang="T11">
                  <a:pos x="T6" y="T7"/>
                </a:cxn>
              </a:cxnLst>
              <a:rect l="T12" t="T13" r="T14" b="T15"/>
              <a:pathLst>
                <a:path w="26" h="21">
                  <a:moveTo>
                    <a:pt x="0" y="21"/>
                  </a:moveTo>
                  <a:lnTo>
                    <a:pt x="17" y="0"/>
                  </a:lnTo>
                  <a:lnTo>
                    <a:pt x="26" y="21"/>
                  </a:lnTo>
                  <a:lnTo>
                    <a:pt x="0" y="2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6" name="Freeform 19"/>
            <p:cNvSpPr>
              <a:spLocks/>
            </p:cNvSpPr>
            <p:nvPr/>
          </p:nvSpPr>
          <p:spPr bwMode="auto">
            <a:xfrm>
              <a:off x="3767" y="1810"/>
              <a:ext cx="451" cy="490"/>
            </a:xfrm>
            <a:custGeom>
              <a:avLst/>
              <a:gdLst>
                <a:gd name="T0" fmla="*/ 0 w 711"/>
                <a:gd name="T1" fmla="*/ 1 h 771"/>
                <a:gd name="T2" fmla="*/ 1 w 711"/>
                <a:gd name="T3" fmla="*/ 1 h 771"/>
                <a:gd name="T4" fmla="*/ 1 w 711"/>
                <a:gd name="T5" fmla="*/ 1 h 771"/>
                <a:gd name="T6" fmla="*/ 1 w 711"/>
                <a:gd name="T7" fmla="*/ 1 h 771"/>
                <a:gd name="T8" fmla="*/ 1 w 711"/>
                <a:gd name="T9" fmla="*/ 1 h 771"/>
                <a:gd name="T10" fmla="*/ 1 w 711"/>
                <a:gd name="T11" fmla="*/ 1 h 771"/>
                <a:gd name="T12" fmla="*/ 1 w 711"/>
                <a:gd name="T13" fmla="*/ 1 h 771"/>
                <a:gd name="T14" fmla="*/ 1 w 711"/>
                <a:gd name="T15" fmla="*/ 1 h 771"/>
                <a:gd name="T16" fmla="*/ 1 w 711"/>
                <a:gd name="T17" fmla="*/ 1 h 771"/>
                <a:gd name="T18" fmla="*/ 1 w 711"/>
                <a:gd name="T19" fmla="*/ 1 h 771"/>
                <a:gd name="T20" fmla="*/ 1 w 711"/>
                <a:gd name="T21" fmla="*/ 1 h 771"/>
                <a:gd name="T22" fmla="*/ 1 w 711"/>
                <a:gd name="T23" fmla="*/ 1 h 771"/>
                <a:gd name="T24" fmla="*/ 1 w 711"/>
                <a:gd name="T25" fmla="*/ 1 h 771"/>
                <a:gd name="T26" fmla="*/ 1 w 711"/>
                <a:gd name="T27" fmla="*/ 0 h 771"/>
                <a:gd name="T28" fmla="*/ 1 w 711"/>
                <a:gd name="T29" fmla="*/ 1 h 771"/>
                <a:gd name="T30" fmla="*/ 1 w 711"/>
                <a:gd name="T31" fmla="*/ 1 h 771"/>
                <a:gd name="T32" fmla="*/ 1 w 711"/>
                <a:gd name="T33" fmla="*/ 1 h 771"/>
                <a:gd name="T34" fmla="*/ 1 w 711"/>
                <a:gd name="T35" fmla="*/ 1 h 771"/>
                <a:gd name="T36" fmla="*/ 1 w 711"/>
                <a:gd name="T37" fmla="*/ 1 h 771"/>
                <a:gd name="T38" fmla="*/ 1 w 711"/>
                <a:gd name="T39" fmla="*/ 1 h 771"/>
                <a:gd name="T40" fmla="*/ 1 w 711"/>
                <a:gd name="T41" fmla="*/ 1 h 771"/>
                <a:gd name="T42" fmla="*/ 1 w 711"/>
                <a:gd name="T43" fmla="*/ 1 h 771"/>
                <a:gd name="T44" fmla="*/ 1 w 711"/>
                <a:gd name="T45" fmla="*/ 1 h 771"/>
                <a:gd name="T46" fmla="*/ 1 w 711"/>
                <a:gd name="T47" fmla="*/ 1 h 771"/>
                <a:gd name="T48" fmla="*/ 1 w 711"/>
                <a:gd name="T49" fmla="*/ 1 h 771"/>
                <a:gd name="T50" fmla="*/ 1 w 711"/>
                <a:gd name="T51" fmla="*/ 1 h 771"/>
                <a:gd name="T52" fmla="*/ 1 w 711"/>
                <a:gd name="T53" fmla="*/ 1 h 771"/>
                <a:gd name="T54" fmla="*/ 1 w 711"/>
                <a:gd name="T55" fmla="*/ 1 h 771"/>
                <a:gd name="T56" fmla="*/ 1 w 711"/>
                <a:gd name="T57" fmla="*/ 1 h 771"/>
                <a:gd name="T58" fmla="*/ 1 w 711"/>
                <a:gd name="T59" fmla="*/ 1 h 771"/>
                <a:gd name="T60" fmla="*/ 1 w 711"/>
                <a:gd name="T61" fmla="*/ 1 h 771"/>
                <a:gd name="T62" fmla="*/ 1 w 711"/>
                <a:gd name="T63" fmla="*/ 1 h 771"/>
                <a:gd name="T64" fmla="*/ 1 w 711"/>
                <a:gd name="T65" fmla="*/ 1 h 771"/>
                <a:gd name="T66" fmla="*/ 1 w 711"/>
                <a:gd name="T67" fmla="*/ 1 h 771"/>
                <a:gd name="T68" fmla="*/ 1 w 711"/>
                <a:gd name="T69" fmla="*/ 1 h 771"/>
                <a:gd name="T70" fmla="*/ 1 w 711"/>
                <a:gd name="T71" fmla="*/ 1 h 771"/>
                <a:gd name="T72" fmla="*/ 1 w 711"/>
                <a:gd name="T73" fmla="*/ 1 h 771"/>
                <a:gd name="T74" fmla="*/ 1 w 711"/>
                <a:gd name="T75" fmla="*/ 1 h 771"/>
                <a:gd name="T76" fmla="*/ 1 w 711"/>
                <a:gd name="T77" fmla="*/ 1 h 771"/>
                <a:gd name="T78" fmla="*/ 1 w 711"/>
                <a:gd name="T79" fmla="*/ 1 h 771"/>
                <a:gd name="T80" fmla="*/ 1 w 711"/>
                <a:gd name="T81" fmla="*/ 1 h 771"/>
                <a:gd name="T82" fmla="*/ 1 w 711"/>
                <a:gd name="T83" fmla="*/ 1 h 771"/>
                <a:gd name="T84" fmla="*/ 1 w 711"/>
                <a:gd name="T85" fmla="*/ 1 h 771"/>
                <a:gd name="T86" fmla="*/ 1 w 711"/>
                <a:gd name="T87" fmla="*/ 1 h 771"/>
                <a:gd name="T88" fmla="*/ 1 w 711"/>
                <a:gd name="T89" fmla="*/ 1 h 771"/>
                <a:gd name="T90" fmla="*/ 1 w 711"/>
                <a:gd name="T91" fmla="*/ 1 h 771"/>
                <a:gd name="T92" fmla="*/ 1 w 711"/>
                <a:gd name="T93" fmla="*/ 1 h 771"/>
                <a:gd name="T94" fmla="*/ 1 w 711"/>
                <a:gd name="T95" fmla="*/ 1 h 771"/>
                <a:gd name="T96" fmla="*/ 1 w 711"/>
                <a:gd name="T97" fmla="*/ 1 h 771"/>
                <a:gd name="T98" fmla="*/ 1 w 711"/>
                <a:gd name="T99" fmla="*/ 1 h 771"/>
                <a:gd name="T100" fmla="*/ 1 w 711"/>
                <a:gd name="T101" fmla="*/ 1 h 771"/>
                <a:gd name="T102" fmla="*/ 1 w 711"/>
                <a:gd name="T103" fmla="*/ 1 h 771"/>
                <a:gd name="T104" fmla="*/ 1 w 711"/>
                <a:gd name="T105" fmla="*/ 1 h 771"/>
                <a:gd name="T106" fmla="*/ 1 w 711"/>
                <a:gd name="T107" fmla="*/ 1 h 771"/>
                <a:gd name="T108" fmla="*/ 1 w 711"/>
                <a:gd name="T109" fmla="*/ 1 h 771"/>
                <a:gd name="T110" fmla="*/ 1 w 711"/>
                <a:gd name="T111" fmla="*/ 1 h 771"/>
                <a:gd name="T112" fmla="*/ 1 w 711"/>
                <a:gd name="T113" fmla="*/ 1 h 771"/>
                <a:gd name="T114" fmla="*/ 1 w 711"/>
                <a:gd name="T115" fmla="*/ 1 h 771"/>
                <a:gd name="T116" fmla="*/ 1 w 711"/>
                <a:gd name="T117" fmla="*/ 1 h 771"/>
                <a:gd name="T118" fmla="*/ 1 w 711"/>
                <a:gd name="T119" fmla="*/ 1 h 771"/>
                <a:gd name="T120" fmla="*/ 1 w 711"/>
                <a:gd name="T121" fmla="*/ 1 h 771"/>
                <a:gd name="T122" fmla="*/ 0 w 711"/>
                <a:gd name="T123" fmla="*/ 1 h 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1"/>
                <a:gd name="T187" fmla="*/ 0 h 771"/>
                <a:gd name="T188" fmla="*/ 711 w 711"/>
                <a:gd name="T189" fmla="*/ 771 h 7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1" h="771">
                  <a:moveTo>
                    <a:pt x="0" y="350"/>
                  </a:moveTo>
                  <a:lnTo>
                    <a:pt x="17" y="334"/>
                  </a:lnTo>
                  <a:lnTo>
                    <a:pt x="75" y="334"/>
                  </a:lnTo>
                  <a:lnTo>
                    <a:pt x="37" y="254"/>
                  </a:lnTo>
                  <a:lnTo>
                    <a:pt x="59" y="232"/>
                  </a:lnTo>
                  <a:lnTo>
                    <a:pt x="91" y="235"/>
                  </a:lnTo>
                  <a:lnTo>
                    <a:pt x="161" y="146"/>
                  </a:lnTo>
                  <a:lnTo>
                    <a:pt x="156" y="124"/>
                  </a:lnTo>
                  <a:lnTo>
                    <a:pt x="178" y="109"/>
                  </a:lnTo>
                  <a:lnTo>
                    <a:pt x="145" y="79"/>
                  </a:lnTo>
                  <a:lnTo>
                    <a:pt x="143" y="37"/>
                  </a:lnTo>
                  <a:lnTo>
                    <a:pt x="212" y="37"/>
                  </a:lnTo>
                  <a:lnTo>
                    <a:pt x="233" y="15"/>
                  </a:lnTo>
                  <a:lnTo>
                    <a:pt x="271" y="0"/>
                  </a:lnTo>
                  <a:lnTo>
                    <a:pt x="296" y="14"/>
                  </a:lnTo>
                  <a:lnTo>
                    <a:pt x="262" y="59"/>
                  </a:lnTo>
                  <a:lnTo>
                    <a:pt x="279" y="96"/>
                  </a:lnTo>
                  <a:lnTo>
                    <a:pt x="250" y="100"/>
                  </a:lnTo>
                  <a:lnTo>
                    <a:pt x="262" y="146"/>
                  </a:lnTo>
                  <a:lnTo>
                    <a:pt x="315" y="168"/>
                  </a:lnTo>
                  <a:lnTo>
                    <a:pt x="288" y="208"/>
                  </a:lnTo>
                  <a:lnTo>
                    <a:pt x="354" y="249"/>
                  </a:lnTo>
                  <a:lnTo>
                    <a:pt x="483" y="276"/>
                  </a:lnTo>
                  <a:lnTo>
                    <a:pt x="484" y="235"/>
                  </a:lnTo>
                  <a:lnTo>
                    <a:pt x="499" y="232"/>
                  </a:lnTo>
                  <a:lnTo>
                    <a:pt x="504" y="249"/>
                  </a:lnTo>
                  <a:lnTo>
                    <a:pt x="512" y="267"/>
                  </a:lnTo>
                  <a:lnTo>
                    <a:pt x="578" y="263"/>
                  </a:lnTo>
                  <a:lnTo>
                    <a:pt x="573" y="236"/>
                  </a:lnTo>
                  <a:lnTo>
                    <a:pt x="675" y="187"/>
                  </a:lnTo>
                  <a:lnTo>
                    <a:pt x="686" y="217"/>
                  </a:lnTo>
                  <a:lnTo>
                    <a:pt x="711" y="227"/>
                  </a:lnTo>
                  <a:lnTo>
                    <a:pt x="699" y="254"/>
                  </a:lnTo>
                  <a:lnTo>
                    <a:pt x="659" y="276"/>
                  </a:lnTo>
                  <a:lnTo>
                    <a:pt x="595" y="399"/>
                  </a:lnTo>
                  <a:lnTo>
                    <a:pt x="583" y="348"/>
                  </a:lnTo>
                  <a:lnTo>
                    <a:pt x="569" y="372"/>
                  </a:lnTo>
                  <a:lnTo>
                    <a:pt x="556" y="347"/>
                  </a:lnTo>
                  <a:lnTo>
                    <a:pt x="583" y="313"/>
                  </a:lnTo>
                  <a:lnTo>
                    <a:pt x="531" y="307"/>
                  </a:lnTo>
                  <a:lnTo>
                    <a:pt x="492" y="273"/>
                  </a:lnTo>
                  <a:lnTo>
                    <a:pt x="483" y="291"/>
                  </a:lnTo>
                  <a:lnTo>
                    <a:pt x="497" y="307"/>
                  </a:lnTo>
                  <a:lnTo>
                    <a:pt x="478" y="319"/>
                  </a:lnTo>
                  <a:lnTo>
                    <a:pt x="497" y="334"/>
                  </a:lnTo>
                  <a:lnTo>
                    <a:pt x="502" y="407"/>
                  </a:lnTo>
                  <a:lnTo>
                    <a:pt x="483" y="398"/>
                  </a:lnTo>
                  <a:lnTo>
                    <a:pt x="440" y="456"/>
                  </a:lnTo>
                  <a:lnTo>
                    <a:pt x="296" y="569"/>
                  </a:lnTo>
                  <a:lnTo>
                    <a:pt x="283" y="712"/>
                  </a:lnTo>
                  <a:lnTo>
                    <a:pt x="225" y="771"/>
                  </a:lnTo>
                  <a:lnTo>
                    <a:pt x="168" y="658"/>
                  </a:lnTo>
                  <a:lnTo>
                    <a:pt x="147" y="573"/>
                  </a:lnTo>
                  <a:lnTo>
                    <a:pt x="127" y="551"/>
                  </a:lnTo>
                  <a:lnTo>
                    <a:pt x="113" y="392"/>
                  </a:lnTo>
                  <a:lnTo>
                    <a:pt x="100" y="386"/>
                  </a:lnTo>
                  <a:lnTo>
                    <a:pt x="91" y="420"/>
                  </a:lnTo>
                  <a:lnTo>
                    <a:pt x="58" y="429"/>
                  </a:lnTo>
                  <a:lnTo>
                    <a:pt x="20" y="386"/>
                  </a:lnTo>
                  <a:lnTo>
                    <a:pt x="56" y="368"/>
                  </a:lnTo>
                  <a:lnTo>
                    <a:pt x="20" y="374"/>
                  </a:lnTo>
                  <a:lnTo>
                    <a:pt x="0" y="35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7" name="Freeform 20"/>
            <p:cNvSpPr>
              <a:spLocks/>
            </p:cNvSpPr>
            <p:nvPr/>
          </p:nvSpPr>
          <p:spPr bwMode="auto">
            <a:xfrm>
              <a:off x="4630" y="1674"/>
              <a:ext cx="99" cy="103"/>
            </a:xfrm>
            <a:custGeom>
              <a:avLst/>
              <a:gdLst>
                <a:gd name="T0" fmla="*/ 0 w 155"/>
                <a:gd name="T1" fmla="*/ 1 h 162"/>
                <a:gd name="T2" fmla="*/ 1 w 155"/>
                <a:gd name="T3" fmla="*/ 1 h 162"/>
                <a:gd name="T4" fmla="*/ 1 w 155"/>
                <a:gd name="T5" fmla="*/ 1 h 162"/>
                <a:gd name="T6" fmla="*/ 1 w 155"/>
                <a:gd name="T7" fmla="*/ 1 h 162"/>
                <a:gd name="T8" fmla="*/ 1 w 155"/>
                <a:gd name="T9" fmla="*/ 1 h 162"/>
                <a:gd name="T10" fmla="*/ 1 w 155"/>
                <a:gd name="T11" fmla="*/ 1 h 162"/>
                <a:gd name="T12" fmla="*/ 1 w 155"/>
                <a:gd name="T13" fmla="*/ 1 h 162"/>
                <a:gd name="T14" fmla="*/ 1 w 155"/>
                <a:gd name="T15" fmla="*/ 1 h 162"/>
                <a:gd name="T16" fmla="*/ 1 w 155"/>
                <a:gd name="T17" fmla="*/ 1 h 162"/>
                <a:gd name="T18" fmla="*/ 1 w 155"/>
                <a:gd name="T19" fmla="*/ 0 h 162"/>
                <a:gd name="T20" fmla="*/ 1 w 155"/>
                <a:gd name="T21" fmla="*/ 1 h 162"/>
                <a:gd name="T22" fmla="*/ 1 w 155"/>
                <a:gd name="T23" fmla="*/ 1 h 162"/>
                <a:gd name="T24" fmla="*/ 1 w 155"/>
                <a:gd name="T25" fmla="*/ 1 h 162"/>
                <a:gd name="T26" fmla="*/ 0 w 155"/>
                <a:gd name="T27" fmla="*/ 1 h 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162"/>
                <a:gd name="T44" fmla="*/ 155 w 155"/>
                <a:gd name="T45" fmla="*/ 162 h 1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162">
                  <a:moveTo>
                    <a:pt x="0" y="94"/>
                  </a:moveTo>
                  <a:lnTo>
                    <a:pt x="27" y="108"/>
                  </a:lnTo>
                  <a:lnTo>
                    <a:pt x="12" y="153"/>
                  </a:lnTo>
                  <a:lnTo>
                    <a:pt x="53" y="162"/>
                  </a:lnTo>
                  <a:lnTo>
                    <a:pt x="99" y="138"/>
                  </a:lnTo>
                  <a:lnTo>
                    <a:pt x="78" y="99"/>
                  </a:lnTo>
                  <a:lnTo>
                    <a:pt x="132" y="66"/>
                  </a:lnTo>
                  <a:lnTo>
                    <a:pt x="155" y="18"/>
                  </a:lnTo>
                  <a:lnTo>
                    <a:pt x="150" y="15"/>
                  </a:lnTo>
                  <a:lnTo>
                    <a:pt x="139" y="0"/>
                  </a:lnTo>
                  <a:lnTo>
                    <a:pt x="95" y="30"/>
                  </a:lnTo>
                  <a:lnTo>
                    <a:pt x="95" y="51"/>
                  </a:lnTo>
                  <a:lnTo>
                    <a:pt x="61" y="45"/>
                  </a:lnTo>
                  <a:lnTo>
                    <a:pt x="0" y="9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8" name="Freeform 21"/>
            <p:cNvSpPr>
              <a:spLocks/>
            </p:cNvSpPr>
            <p:nvPr/>
          </p:nvSpPr>
          <p:spPr bwMode="auto">
            <a:xfrm>
              <a:off x="4660" y="1762"/>
              <a:ext cx="51" cy="78"/>
            </a:xfrm>
            <a:custGeom>
              <a:avLst/>
              <a:gdLst>
                <a:gd name="T0" fmla="*/ 0 w 79"/>
                <a:gd name="T1" fmla="*/ 1 h 124"/>
                <a:gd name="T2" fmla="*/ 1 w 79"/>
                <a:gd name="T3" fmla="*/ 1 h 124"/>
                <a:gd name="T4" fmla="*/ 1 w 79"/>
                <a:gd name="T5" fmla="*/ 0 h 124"/>
                <a:gd name="T6" fmla="*/ 1 w 79"/>
                <a:gd name="T7" fmla="*/ 1 h 124"/>
                <a:gd name="T8" fmla="*/ 1 w 79"/>
                <a:gd name="T9" fmla="*/ 1 h 124"/>
                <a:gd name="T10" fmla="*/ 0 w 79"/>
                <a:gd name="T11" fmla="*/ 1 h 124"/>
                <a:gd name="T12" fmla="*/ 0 60000 65536"/>
                <a:gd name="T13" fmla="*/ 0 60000 65536"/>
                <a:gd name="T14" fmla="*/ 0 60000 65536"/>
                <a:gd name="T15" fmla="*/ 0 60000 65536"/>
                <a:gd name="T16" fmla="*/ 0 60000 65536"/>
                <a:gd name="T17" fmla="*/ 0 60000 65536"/>
                <a:gd name="T18" fmla="*/ 0 w 79"/>
                <a:gd name="T19" fmla="*/ 0 h 124"/>
                <a:gd name="T20" fmla="*/ 79 w 79"/>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79" h="124">
                  <a:moveTo>
                    <a:pt x="0" y="124"/>
                  </a:moveTo>
                  <a:lnTo>
                    <a:pt x="6" y="24"/>
                  </a:lnTo>
                  <a:lnTo>
                    <a:pt x="52" y="0"/>
                  </a:lnTo>
                  <a:lnTo>
                    <a:pt x="79" y="76"/>
                  </a:lnTo>
                  <a:lnTo>
                    <a:pt x="52" y="112"/>
                  </a:lnTo>
                  <a:lnTo>
                    <a:pt x="0" y="12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59" name="Freeform 22"/>
            <p:cNvSpPr>
              <a:spLocks/>
            </p:cNvSpPr>
            <p:nvPr/>
          </p:nvSpPr>
          <p:spPr bwMode="auto">
            <a:xfrm>
              <a:off x="4260" y="2052"/>
              <a:ext cx="111" cy="142"/>
            </a:xfrm>
            <a:custGeom>
              <a:avLst/>
              <a:gdLst>
                <a:gd name="T0" fmla="*/ 0 w 177"/>
                <a:gd name="T1" fmla="*/ 1 h 222"/>
                <a:gd name="T2" fmla="*/ 1 w 177"/>
                <a:gd name="T3" fmla="*/ 1 h 222"/>
                <a:gd name="T4" fmla="*/ 1 w 177"/>
                <a:gd name="T5" fmla="*/ 1 h 222"/>
                <a:gd name="T6" fmla="*/ 1 w 177"/>
                <a:gd name="T7" fmla="*/ 1 h 222"/>
                <a:gd name="T8" fmla="*/ 1 w 177"/>
                <a:gd name="T9" fmla="*/ 1 h 222"/>
                <a:gd name="T10" fmla="*/ 1 w 177"/>
                <a:gd name="T11" fmla="*/ 1 h 222"/>
                <a:gd name="T12" fmla="*/ 1 w 177"/>
                <a:gd name="T13" fmla="*/ 1 h 222"/>
                <a:gd name="T14" fmla="*/ 1 w 177"/>
                <a:gd name="T15" fmla="*/ 1 h 222"/>
                <a:gd name="T16" fmla="*/ 1 w 177"/>
                <a:gd name="T17" fmla="*/ 1 h 222"/>
                <a:gd name="T18" fmla="*/ 1 w 177"/>
                <a:gd name="T19" fmla="*/ 1 h 222"/>
                <a:gd name="T20" fmla="*/ 1 w 177"/>
                <a:gd name="T21" fmla="*/ 1 h 222"/>
                <a:gd name="T22" fmla="*/ 1 w 177"/>
                <a:gd name="T23" fmla="*/ 1 h 222"/>
                <a:gd name="T24" fmla="*/ 1 w 177"/>
                <a:gd name="T25" fmla="*/ 0 h 222"/>
                <a:gd name="T26" fmla="*/ 1 w 177"/>
                <a:gd name="T27" fmla="*/ 1 h 222"/>
                <a:gd name="T28" fmla="*/ 1 w 177"/>
                <a:gd name="T29" fmla="*/ 1 h 222"/>
                <a:gd name="T30" fmla="*/ 1 w 177"/>
                <a:gd name="T31" fmla="*/ 1 h 222"/>
                <a:gd name="T32" fmla="*/ 0 w 177"/>
                <a:gd name="T33" fmla="*/ 1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
                <a:gd name="T52" fmla="*/ 0 h 222"/>
                <a:gd name="T53" fmla="*/ 177 w 177"/>
                <a:gd name="T54" fmla="*/ 222 h 2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 h="222">
                  <a:moveTo>
                    <a:pt x="0" y="50"/>
                  </a:moveTo>
                  <a:lnTo>
                    <a:pt x="24" y="82"/>
                  </a:lnTo>
                  <a:lnTo>
                    <a:pt x="21" y="136"/>
                  </a:lnTo>
                  <a:lnTo>
                    <a:pt x="81" y="110"/>
                  </a:lnTo>
                  <a:lnTo>
                    <a:pt x="105" y="136"/>
                  </a:lnTo>
                  <a:lnTo>
                    <a:pt x="127" y="190"/>
                  </a:lnTo>
                  <a:lnTo>
                    <a:pt x="122" y="222"/>
                  </a:lnTo>
                  <a:lnTo>
                    <a:pt x="177" y="210"/>
                  </a:lnTo>
                  <a:lnTo>
                    <a:pt x="148" y="141"/>
                  </a:lnTo>
                  <a:lnTo>
                    <a:pt x="94" y="87"/>
                  </a:lnTo>
                  <a:lnTo>
                    <a:pt x="107" y="59"/>
                  </a:lnTo>
                  <a:lnTo>
                    <a:pt x="73" y="45"/>
                  </a:lnTo>
                  <a:lnTo>
                    <a:pt x="46" y="0"/>
                  </a:lnTo>
                  <a:lnTo>
                    <a:pt x="36" y="3"/>
                  </a:lnTo>
                  <a:lnTo>
                    <a:pt x="39" y="33"/>
                  </a:lnTo>
                  <a:lnTo>
                    <a:pt x="24" y="24"/>
                  </a:lnTo>
                  <a:lnTo>
                    <a:pt x="0" y="5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0" name="Freeform 23"/>
            <p:cNvSpPr>
              <a:spLocks/>
            </p:cNvSpPr>
            <p:nvPr/>
          </p:nvSpPr>
          <p:spPr bwMode="auto">
            <a:xfrm>
              <a:off x="3951" y="1917"/>
              <a:ext cx="124" cy="68"/>
            </a:xfrm>
            <a:custGeom>
              <a:avLst/>
              <a:gdLst>
                <a:gd name="T0" fmla="*/ 0 w 196"/>
                <a:gd name="T1" fmla="*/ 1 h 108"/>
                <a:gd name="T2" fmla="*/ 1 w 196"/>
                <a:gd name="T3" fmla="*/ 0 h 108"/>
                <a:gd name="T4" fmla="*/ 1 w 196"/>
                <a:gd name="T5" fmla="*/ 1 h 108"/>
                <a:gd name="T6" fmla="*/ 1 w 196"/>
                <a:gd name="T7" fmla="*/ 1 h 108"/>
                <a:gd name="T8" fmla="*/ 1 w 196"/>
                <a:gd name="T9" fmla="*/ 1 h 108"/>
                <a:gd name="T10" fmla="*/ 1 w 196"/>
                <a:gd name="T11" fmla="*/ 1 h 108"/>
                <a:gd name="T12" fmla="*/ 1 w 196"/>
                <a:gd name="T13" fmla="*/ 1 h 108"/>
                <a:gd name="T14" fmla="*/ 0 w 196"/>
                <a:gd name="T15" fmla="*/ 1 h 108"/>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108"/>
                <a:gd name="T26" fmla="*/ 196 w 196"/>
                <a:gd name="T27" fmla="*/ 108 h 1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108">
                  <a:moveTo>
                    <a:pt x="0" y="40"/>
                  </a:moveTo>
                  <a:lnTo>
                    <a:pt x="27" y="0"/>
                  </a:lnTo>
                  <a:lnTo>
                    <a:pt x="100" y="28"/>
                  </a:lnTo>
                  <a:lnTo>
                    <a:pt x="145" y="67"/>
                  </a:lnTo>
                  <a:lnTo>
                    <a:pt x="196" y="67"/>
                  </a:lnTo>
                  <a:lnTo>
                    <a:pt x="195" y="108"/>
                  </a:lnTo>
                  <a:lnTo>
                    <a:pt x="66" y="81"/>
                  </a:lnTo>
                  <a:lnTo>
                    <a:pt x="0" y="4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1" name="Freeform 24"/>
            <p:cNvSpPr>
              <a:spLocks/>
            </p:cNvSpPr>
            <p:nvPr/>
          </p:nvSpPr>
          <p:spPr bwMode="auto">
            <a:xfrm>
              <a:off x="5276" y="3146"/>
              <a:ext cx="117" cy="120"/>
            </a:xfrm>
            <a:custGeom>
              <a:avLst/>
              <a:gdLst>
                <a:gd name="T0" fmla="*/ 0 w 184"/>
                <a:gd name="T1" fmla="*/ 1 h 191"/>
                <a:gd name="T2" fmla="*/ 1 w 184"/>
                <a:gd name="T3" fmla="*/ 1 h 191"/>
                <a:gd name="T4" fmla="*/ 1 w 184"/>
                <a:gd name="T5" fmla="*/ 1 h 191"/>
                <a:gd name="T6" fmla="*/ 1 w 184"/>
                <a:gd name="T7" fmla="*/ 0 h 191"/>
                <a:gd name="T8" fmla="*/ 1 w 184"/>
                <a:gd name="T9" fmla="*/ 1 h 191"/>
                <a:gd name="T10" fmla="*/ 1 w 184"/>
                <a:gd name="T11" fmla="*/ 1 h 191"/>
                <a:gd name="T12" fmla="*/ 1 w 184"/>
                <a:gd name="T13" fmla="*/ 1 h 191"/>
                <a:gd name="T14" fmla="*/ 1 w 184"/>
                <a:gd name="T15" fmla="*/ 1 h 191"/>
                <a:gd name="T16" fmla="*/ 1 w 184"/>
                <a:gd name="T17" fmla="*/ 1 h 191"/>
                <a:gd name="T18" fmla="*/ 1 w 184"/>
                <a:gd name="T19" fmla="*/ 1 h 191"/>
                <a:gd name="T20" fmla="*/ 1 w 184"/>
                <a:gd name="T21" fmla="*/ 1 h 191"/>
                <a:gd name="T22" fmla="*/ 1 w 184"/>
                <a:gd name="T23" fmla="*/ 1 h 191"/>
                <a:gd name="T24" fmla="*/ 0 w 184"/>
                <a:gd name="T25" fmla="*/ 1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191"/>
                <a:gd name="T41" fmla="*/ 184 w 184"/>
                <a:gd name="T42" fmla="*/ 191 h 1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191">
                  <a:moveTo>
                    <a:pt x="0" y="168"/>
                  </a:moveTo>
                  <a:lnTo>
                    <a:pt x="38" y="106"/>
                  </a:lnTo>
                  <a:lnTo>
                    <a:pt x="107" y="65"/>
                  </a:lnTo>
                  <a:lnTo>
                    <a:pt x="142" y="0"/>
                  </a:lnTo>
                  <a:lnTo>
                    <a:pt x="161" y="20"/>
                  </a:lnTo>
                  <a:lnTo>
                    <a:pt x="184" y="10"/>
                  </a:lnTo>
                  <a:lnTo>
                    <a:pt x="184" y="33"/>
                  </a:lnTo>
                  <a:lnTo>
                    <a:pt x="152" y="77"/>
                  </a:lnTo>
                  <a:lnTo>
                    <a:pt x="160" y="100"/>
                  </a:lnTo>
                  <a:lnTo>
                    <a:pt x="121" y="106"/>
                  </a:lnTo>
                  <a:lnTo>
                    <a:pt x="101" y="169"/>
                  </a:lnTo>
                  <a:lnTo>
                    <a:pt x="61" y="191"/>
                  </a:lnTo>
                  <a:lnTo>
                    <a:pt x="0" y="16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2" name="Freeform 25"/>
            <p:cNvSpPr>
              <a:spLocks/>
            </p:cNvSpPr>
            <p:nvPr/>
          </p:nvSpPr>
          <p:spPr bwMode="auto">
            <a:xfrm>
              <a:off x="5370" y="3025"/>
              <a:ext cx="88" cy="134"/>
            </a:xfrm>
            <a:custGeom>
              <a:avLst/>
              <a:gdLst>
                <a:gd name="T0" fmla="*/ 0 w 141"/>
                <a:gd name="T1" fmla="*/ 0 h 209"/>
                <a:gd name="T2" fmla="*/ 1 w 141"/>
                <a:gd name="T3" fmla="*/ 1 h 209"/>
                <a:gd name="T4" fmla="*/ 1 w 141"/>
                <a:gd name="T5" fmla="*/ 1 h 209"/>
                <a:gd name="T6" fmla="*/ 1 w 141"/>
                <a:gd name="T7" fmla="*/ 1 h 209"/>
                <a:gd name="T8" fmla="*/ 1 w 141"/>
                <a:gd name="T9" fmla="*/ 1 h 209"/>
                <a:gd name="T10" fmla="*/ 1 w 141"/>
                <a:gd name="T11" fmla="*/ 1 h 209"/>
                <a:gd name="T12" fmla="*/ 1 w 141"/>
                <a:gd name="T13" fmla="*/ 1 h 209"/>
                <a:gd name="T14" fmla="*/ 1 w 141"/>
                <a:gd name="T15" fmla="*/ 1 h 209"/>
                <a:gd name="T16" fmla="*/ 1 w 141"/>
                <a:gd name="T17" fmla="*/ 1 h 209"/>
                <a:gd name="T18" fmla="*/ 1 w 141"/>
                <a:gd name="T19" fmla="*/ 1 h 209"/>
                <a:gd name="T20" fmla="*/ 1 w 141"/>
                <a:gd name="T21" fmla="*/ 1 h 209"/>
                <a:gd name="T22" fmla="*/ 1 w 141"/>
                <a:gd name="T23" fmla="*/ 1 h 209"/>
                <a:gd name="T24" fmla="*/ 1 w 141"/>
                <a:gd name="T25" fmla="*/ 1 h 209"/>
                <a:gd name="T26" fmla="*/ 1 w 141"/>
                <a:gd name="T27" fmla="*/ 1 h 209"/>
                <a:gd name="T28" fmla="*/ 1 w 141"/>
                <a:gd name="T29" fmla="*/ 1 h 209"/>
                <a:gd name="T30" fmla="*/ 0 w 141"/>
                <a:gd name="T31" fmla="*/ 0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1"/>
                <a:gd name="T49" fmla="*/ 0 h 209"/>
                <a:gd name="T50" fmla="*/ 141 w 141"/>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1" h="209">
                  <a:moveTo>
                    <a:pt x="0" y="0"/>
                  </a:moveTo>
                  <a:lnTo>
                    <a:pt x="36" y="25"/>
                  </a:lnTo>
                  <a:lnTo>
                    <a:pt x="50" y="71"/>
                  </a:lnTo>
                  <a:lnTo>
                    <a:pt x="68" y="86"/>
                  </a:lnTo>
                  <a:lnTo>
                    <a:pt x="74" y="68"/>
                  </a:lnTo>
                  <a:lnTo>
                    <a:pt x="81" y="98"/>
                  </a:lnTo>
                  <a:lnTo>
                    <a:pt x="141" y="98"/>
                  </a:lnTo>
                  <a:lnTo>
                    <a:pt x="128" y="142"/>
                  </a:lnTo>
                  <a:lnTo>
                    <a:pt x="103" y="151"/>
                  </a:lnTo>
                  <a:lnTo>
                    <a:pt x="78" y="209"/>
                  </a:lnTo>
                  <a:lnTo>
                    <a:pt x="51" y="209"/>
                  </a:lnTo>
                  <a:lnTo>
                    <a:pt x="62" y="190"/>
                  </a:lnTo>
                  <a:lnTo>
                    <a:pt x="29" y="150"/>
                  </a:lnTo>
                  <a:lnTo>
                    <a:pt x="52" y="111"/>
                  </a:lnTo>
                  <a:lnTo>
                    <a:pt x="51" y="77"/>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3" name="Freeform 26"/>
            <p:cNvSpPr>
              <a:spLocks/>
            </p:cNvSpPr>
            <p:nvPr/>
          </p:nvSpPr>
          <p:spPr bwMode="auto">
            <a:xfrm>
              <a:off x="4887" y="2475"/>
              <a:ext cx="153" cy="128"/>
            </a:xfrm>
            <a:custGeom>
              <a:avLst/>
              <a:gdLst>
                <a:gd name="T0" fmla="*/ 0 w 241"/>
                <a:gd name="T1" fmla="*/ 0 h 202"/>
                <a:gd name="T2" fmla="*/ 1 w 241"/>
                <a:gd name="T3" fmla="*/ 1 h 202"/>
                <a:gd name="T4" fmla="*/ 1 w 241"/>
                <a:gd name="T5" fmla="*/ 1 h 202"/>
                <a:gd name="T6" fmla="*/ 1 w 241"/>
                <a:gd name="T7" fmla="*/ 1 h 202"/>
                <a:gd name="T8" fmla="*/ 1 w 241"/>
                <a:gd name="T9" fmla="*/ 1 h 202"/>
                <a:gd name="T10" fmla="*/ 1 w 241"/>
                <a:gd name="T11" fmla="*/ 1 h 202"/>
                <a:gd name="T12" fmla="*/ 1 w 241"/>
                <a:gd name="T13" fmla="*/ 1 h 202"/>
                <a:gd name="T14" fmla="*/ 1 w 241"/>
                <a:gd name="T15" fmla="*/ 1 h 202"/>
                <a:gd name="T16" fmla="*/ 1 w 241"/>
                <a:gd name="T17" fmla="*/ 1 h 202"/>
                <a:gd name="T18" fmla="*/ 1 w 241"/>
                <a:gd name="T19" fmla="*/ 1 h 202"/>
                <a:gd name="T20" fmla="*/ 1 w 241"/>
                <a:gd name="T21" fmla="*/ 1 h 202"/>
                <a:gd name="T22" fmla="*/ 0 w 241"/>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
                <a:gd name="T37" fmla="*/ 0 h 202"/>
                <a:gd name="T38" fmla="*/ 241 w 241"/>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 h="202">
                  <a:moveTo>
                    <a:pt x="0" y="0"/>
                  </a:moveTo>
                  <a:lnTo>
                    <a:pt x="7" y="172"/>
                  </a:lnTo>
                  <a:lnTo>
                    <a:pt x="42" y="175"/>
                  </a:lnTo>
                  <a:lnTo>
                    <a:pt x="85" y="130"/>
                  </a:lnTo>
                  <a:lnTo>
                    <a:pt x="127" y="150"/>
                  </a:lnTo>
                  <a:lnTo>
                    <a:pt x="165" y="198"/>
                  </a:lnTo>
                  <a:lnTo>
                    <a:pt x="241" y="202"/>
                  </a:lnTo>
                  <a:lnTo>
                    <a:pt x="152" y="126"/>
                  </a:lnTo>
                  <a:lnTo>
                    <a:pt x="159" y="92"/>
                  </a:lnTo>
                  <a:lnTo>
                    <a:pt x="119" y="77"/>
                  </a:lnTo>
                  <a:lnTo>
                    <a:pt x="84" y="32"/>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4" name="Freeform 27"/>
            <p:cNvSpPr>
              <a:spLocks/>
            </p:cNvSpPr>
            <p:nvPr/>
          </p:nvSpPr>
          <p:spPr bwMode="auto">
            <a:xfrm>
              <a:off x="5000" y="2503"/>
              <a:ext cx="61" cy="33"/>
            </a:xfrm>
            <a:custGeom>
              <a:avLst/>
              <a:gdLst>
                <a:gd name="T0" fmla="*/ 0 w 98"/>
                <a:gd name="T1" fmla="*/ 1 h 52"/>
                <a:gd name="T2" fmla="*/ 1 w 98"/>
                <a:gd name="T3" fmla="*/ 1 h 52"/>
                <a:gd name="T4" fmla="*/ 1 w 98"/>
                <a:gd name="T5" fmla="*/ 1 h 52"/>
                <a:gd name="T6" fmla="*/ 1 w 98"/>
                <a:gd name="T7" fmla="*/ 0 h 52"/>
                <a:gd name="T8" fmla="*/ 1 w 98"/>
                <a:gd name="T9" fmla="*/ 1 h 52"/>
                <a:gd name="T10" fmla="*/ 0 w 98"/>
                <a:gd name="T11" fmla="*/ 1 h 52"/>
                <a:gd name="T12" fmla="*/ 0 60000 65536"/>
                <a:gd name="T13" fmla="*/ 0 60000 65536"/>
                <a:gd name="T14" fmla="*/ 0 60000 65536"/>
                <a:gd name="T15" fmla="*/ 0 60000 65536"/>
                <a:gd name="T16" fmla="*/ 0 60000 65536"/>
                <a:gd name="T17" fmla="*/ 0 60000 65536"/>
                <a:gd name="T18" fmla="*/ 0 w 98"/>
                <a:gd name="T19" fmla="*/ 0 h 52"/>
                <a:gd name="T20" fmla="*/ 98 w 98"/>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98" h="52">
                  <a:moveTo>
                    <a:pt x="0" y="33"/>
                  </a:moveTo>
                  <a:lnTo>
                    <a:pt x="60" y="52"/>
                  </a:lnTo>
                  <a:lnTo>
                    <a:pt x="98" y="17"/>
                  </a:lnTo>
                  <a:lnTo>
                    <a:pt x="85" y="0"/>
                  </a:lnTo>
                  <a:lnTo>
                    <a:pt x="67" y="19"/>
                  </a:lnTo>
                  <a:lnTo>
                    <a:pt x="0" y="3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5" name="Freeform 28"/>
            <p:cNvSpPr>
              <a:spLocks/>
            </p:cNvSpPr>
            <p:nvPr/>
          </p:nvSpPr>
          <p:spPr bwMode="auto">
            <a:xfrm>
              <a:off x="5039" y="2477"/>
              <a:ext cx="34" cy="36"/>
            </a:xfrm>
            <a:custGeom>
              <a:avLst/>
              <a:gdLst>
                <a:gd name="T0" fmla="*/ 0 w 52"/>
                <a:gd name="T1" fmla="*/ 0 h 54"/>
                <a:gd name="T2" fmla="*/ 1 w 52"/>
                <a:gd name="T3" fmla="*/ 1 h 54"/>
                <a:gd name="T4" fmla="*/ 1 w 52"/>
                <a:gd name="T5" fmla="*/ 1 h 54"/>
                <a:gd name="T6" fmla="*/ 1 w 52"/>
                <a:gd name="T7" fmla="*/ 1 h 54"/>
                <a:gd name="T8" fmla="*/ 0 w 52"/>
                <a:gd name="T9" fmla="*/ 0 h 54"/>
                <a:gd name="T10" fmla="*/ 0 60000 65536"/>
                <a:gd name="T11" fmla="*/ 0 60000 65536"/>
                <a:gd name="T12" fmla="*/ 0 60000 65536"/>
                <a:gd name="T13" fmla="*/ 0 60000 65536"/>
                <a:gd name="T14" fmla="*/ 0 60000 65536"/>
                <a:gd name="T15" fmla="*/ 0 w 52"/>
                <a:gd name="T16" fmla="*/ 0 h 54"/>
                <a:gd name="T17" fmla="*/ 52 w 52"/>
                <a:gd name="T18" fmla="*/ 54 h 54"/>
              </a:gdLst>
              <a:ahLst/>
              <a:cxnLst>
                <a:cxn ang="T10">
                  <a:pos x="T0" y="T1"/>
                </a:cxn>
                <a:cxn ang="T11">
                  <a:pos x="T2" y="T3"/>
                </a:cxn>
                <a:cxn ang="T12">
                  <a:pos x="T4" y="T5"/>
                </a:cxn>
                <a:cxn ang="T13">
                  <a:pos x="T6" y="T7"/>
                </a:cxn>
                <a:cxn ang="T14">
                  <a:pos x="T8" y="T9"/>
                </a:cxn>
              </a:cxnLst>
              <a:rect l="T15" t="T16" r="T17" b="T18"/>
              <a:pathLst>
                <a:path w="52" h="54">
                  <a:moveTo>
                    <a:pt x="0" y="0"/>
                  </a:moveTo>
                  <a:lnTo>
                    <a:pt x="34" y="21"/>
                  </a:lnTo>
                  <a:lnTo>
                    <a:pt x="52" y="54"/>
                  </a:lnTo>
                  <a:lnTo>
                    <a:pt x="52" y="30"/>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6" name="Freeform 29"/>
            <p:cNvSpPr>
              <a:spLocks/>
            </p:cNvSpPr>
            <p:nvPr/>
          </p:nvSpPr>
          <p:spPr bwMode="auto">
            <a:xfrm>
              <a:off x="4522" y="2243"/>
              <a:ext cx="34" cy="49"/>
            </a:xfrm>
            <a:custGeom>
              <a:avLst/>
              <a:gdLst>
                <a:gd name="T0" fmla="*/ 0 w 55"/>
                <a:gd name="T1" fmla="*/ 1 h 77"/>
                <a:gd name="T2" fmla="*/ 1 w 55"/>
                <a:gd name="T3" fmla="*/ 1 h 77"/>
                <a:gd name="T4" fmla="*/ 1 w 55"/>
                <a:gd name="T5" fmla="*/ 0 h 77"/>
                <a:gd name="T6" fmla="*/ 0 w 55"/>
                <a:gd name="T7" fmla="*/ 1 h 77"/>
                <a:gd name="T8" fmla="*/ 0 60000 65536"/>
                <a:gd name="T9" fmla="*/ 0 60000 65536"/>
                <a:gd name="T10" fmla="*/ 0 60000 65536"/>
                <a:gd name="T11" fmla="*/ 0 60000 65536"/>
                <a:gd name="T12" fmla="*/ 0 w 55"/>
                <a:gd name="T13" fmla="*/ 0 h 77"/>
                <a:gd name="T14" fmla="*/ 55 w 55"/>
                <a:gd name="T15" fmla="*/ 77 h 77"/>
              </a:gdLst>
              <a:ahLst/>
              <a:cxnLst>
                <a:cxn ang="T8">
                  <a:pos x="T0" y="T1"/>
                </a:cxn>
                <a:cxn ang="T9">
                  <a:pos x="T2" y="T3"/>
                </a:cxn>
                <a:cxn ang="T10">
                  <a:pos x="T4" y="T5"/>
                </a:cxn>
                <a:cxn ang="T11">
                  <a:pos x="T6" y="T7"/>
                </a:cxn>
              </a:cxnLst>
              <a:rect l="T12" t="T13" r="T14" b="T15"/>
              <a:pathLst>
                <a:path w="55" h="77">
                  <a:moveTo>
                    <a:pt x="0" y="77"/>
                  </a:moveTo>
                  <a:lnTo>
                    <a:pt x="38" y="38"/>
                  </a:lnTo>
                  <a:lnTo>
                    <a:pt x="55" y="0"/>
                  </a:lnTo>
                  <a:lnTo>
                    <a:pt x="0" y="7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7" name="Freeform 30"/>
            <p:cNvSpPr>
              <a:spLocks/>
            </p:cNvSpPr>
            <p:nvPr/>
          </p:nvSpPr>
          <p:spPr bwMode="auto">
            <a:xfrm>
              <a:off x="4565" y="2122"/>
              <a:ext cx="61" cy="102"/>
            </a:xfrm>
            <a:custGeom>
              <a:avLst/>
              <a:gdLst>
                <a:gd name="T0" fmla="*/ 0 w 97"/>
                <a:gd name="T1" fmla="*/ 1 h 160"/>
                <a:gd name="T2" fmla="*/ 1 w 97"/>
                <a:gd name="T3" fmla="*/ 0 h 160"/>
                <a:gd name="T4" fmla="*/ 1 w 97"/>
                <a:gd name="T5" fmla="*/ 0 h 160"/>
                <a:gd name="T6" fmla="*/ 1 w 97"/>
                <a:gd name="T7" fmla="*/ 1 h 160"/>
                <a:gd name="T8" fmla="*/ 1 w 97"/>
                <a:gd name="T9" fmla="*/ 1 h 160"/>
                <a:gd name="T10" fmla="*/ 1 w 97"/>
                <a:gd name="T11" fmla="*/ 1 h 160"/>
                <a:gd name="T12" fmla="*/ 1 w 97"/>
                <a:gd name="T13" fmla="*/ 1 h 160"/>
                <a:gd name="T14" fmla="*/ 1 w 97"/>
                <a:gd name="T15" fmla="*/ 1 h 160"/>
                <a:gd name="T16" fmla="*/ 1 w 97"/>
                <a:gd name="T17" fmla="*/ 1 h 160"/>
                <a:gd name="T18" fmla="*/ 1 w 97"/>
                <a:gd name="T19" fmla="*/ 1 h 160"/>
                <a:gd name="T20" fmla="*/ 1 w 97"/>
                <a:gd name="T21" fmla="*/ 1 h 160"/>
                <a:gd name="T22" fmla="*/ 0 w 97"/>
                <a:gd name="T23" fmla="*/ 1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160"/>
                <a:gd name="T38" fmla="*/ 97 w 97"/>
                <a:gd name="T39" fmla="*/ 160 h 1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160">
                  <a:moveTo>
                    <a:pt x="0" y="63"/>
                  </a:moveTo>
                  <a:lnTo>
                    <a:pt x="16" y="0"/>
                  </a:lnTo>
                  <a:lnTo>
                    <a:pt x="52" y="0"/>
                  </a:lnTo>
                  <a:lnTo>
                    <a:pt x="61" y="44"/>
                  </a:lnTo>
                  <a:lnTo>
                    <a:pt x="32" y="90"/>
                  </a:lnTo>
                  <a:lnTo>
                    <a:pt x="36" y="109"/>
                  </a:lnTo>
                  <a:lnTo>
                    <a:pt x="91" y="126"/>
                  </a:lnTo>
                  <a:lnTo>
                    <a:pt x="97" y="160"/>
                  </a:lnTo>
                  <a:lnTo>
                    <a:pt x="62" y="126"/>
                  </a:lnTo>
                  <a:lnTo>
                    <a:pt x="62" y="144"/>
                  </a:lnTo>
                  <a:lnTo>
                    <a:pt x="16" y="126"/>
                  </a:lnTo>
                  <a:lnTo>
                    <a:pt x="0" y="6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8" name="Freeform 31"/>
            <p:cNvSpPr>
              <a:spLocks/>
            </p:cNvSpPr>
            <p:nvPr/>
          </p:nvSpPr>
          <p:spPr bwMode="auto">
            <a:xfrm>
              <a:off x="4570" y="2210"/>
              <a:ext cx="15" cy="20"/>
            </a:xfrm>
            <a:custGeom>
              <a:avLst/>
              <a:gdLst>
                <a:gd name="T0" fmla="*/ 0 w 25"/>
                <a:gd name="T1" fmla="*/ 0 h 31"/>
                <a:gd name="T2" fmla="*/ 1 w 25"/>
                <a:gd name="T3" fmla="*/ 0 h 31"/>
                <a:gd name="T4" fmla="*/ 1 w 25"/>
                <a:gd name="T5" fmla="*/ 1 h 31"/>
                <a:gd name="T6" fmla="*/ 1 w 25"/>
                <a:gd name="T7" fmla="*/ 1 h 31"/>
                <a:gd name="T8" fmla="*/ 0 w 25"/>
                <a:gd name="T9" fmla="*/ 0 h 31"/>
                <a:gd name="T10" fmla="*/ 0 60000 65536"/>
                <a:gd name="T11" fmla="*/ 0 60000 65536"/>
                <a:gd name="T12" fmla="*/ 0 60000 65536"/>
                <a:gd name="T13" fmla="*/ 0 60000 65536"/>
                <a:gd name="T14" fmla="*/ 0 60000 65536"/>
                <a:gd name="T15" fmla="*/ 0 w 25"/>
                <a:gd name="T16" fmla="*/ 0 h 31"/>
                <a:gd name="T17" fmla="*/ 25 w 25"/>
                <a:gd name="T18" fmla="*/ 31 h 31"/>
              </a:gdLst>
              <a:ahLst/>
              <a:cxnLst>
                <a:cxn ang="T10">
                  <a:pos x="T0" y="T1"/>
                </a:cxn>
                <a:cxn ang="T11">
                  <a:pos x="T2" y="T3"/>
                </a:cxn>
                <a:cxn ang="T12">
                  <a:pos x="T4" y="T5"/>
                </a:cxn>
                <a:cxn ang="T13">
                  <a:pos x="T6" y="T7"/>
                </a:cxn>
                <a:cxn ang="T14">
                  <a:pos x="T8" y="T9"/>
                </a:cxn>
              </a:cxnLst>
              <a:rect l="T15" t="T16" r="T17" b="T18"/>
              <a:pathLst>
                <a:path w="25" h="31">
                  <a:moveTo>
                    <a:pt x="0" y="0"/>
                  </a:moveTo>
                  <a:lnTo>
                    <a:pt x="14" y="0"/>
                  </a:lnTo>
                  <a:lnTo>
                    <a:pt x="25" y="6"/>
                  </a:lnTo>
                  <a:lnTo>
                    <a:pt x="21" y="31"/>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69" name="Freeform 32"/>
            <p:cNvSpPr>
              <a:spLocks/>
            </p:cNvSpPr>
            <p:nvPr/>
          </p:nvSpPr>
          <p:spPr bwMode="auto">
            <a:xfrm>
              <a:off x="4593" y="2235"/>
              <a:ext cx="19" cy="24"/>
            </a:xfrm>
            <a:custGeom>
              <a:avLst/>
              <a:gdLst>
                <a:gd name="T0" fmla="*/ 0 w 28"/>
                <a:gd name="T1" fmla="*/ 0 h 40"/>
                <a:gd name="T2" fmla="*/ 0 w 28"/>
                <a:gd name="T3" fmla="*/ 1 h 40"/>
                <a:gd name="T4" fmla="*/ 1 w 28"/>
                <a:gd name="T5" fmla="*/ 1 h 40"/>
                <a:gd name="T6" fmla="*/ 0 w 28"/>
                <a:gd name="T7" fmla="*/ 0 h 40"/>
                <a:gd name="T8" fmla="*/ 0 60000 65536"/>
                <a:gd name="T9" fmla="*/ 0 60000 65536"/>
                <a:gd name="T10" fmla="*/ 0 60000 65536"/>
                <a:gd name="T11" fmla="*/ 0 60000 65536"/>
                <a:gd name="T12" fmla="*/ 0 w 28"/>
                <a:gd name="T13" fmla="*/ 0 h 40"/>
                <a:gd name="T14" fmla="*/ 28 w 28"/>
                <a:gd name="T15" fmla="*/ 40 h 40"/>
              </a:gdLst>
              <a:ahLst/>
              <a:cxnLst>
                <a:cxn ang="T8">
                  <a:pos x="T0" y="T1"/>
                </a:cxn>
                <a:cxn ang="T9">
                  <a:pos x="T2" y="T3"/>
                </a:cxn>
                <a:cxn ang="T10">
                  <a:pos x="T4" y="T5"/>
                </a:cxn>
                <a:cxn ang="T11">
                  <a:pos x="T6" y="T7"/>
                </a:cxn>
              </a:cxnLst>
              <a:rect l="T12" t="T13" r="T14" b="T15"/>
              <a:pathLst>
                <a:path w="28" h="40">
                  <a:moveTo>
                    <a:pt x="0" y="0"/>
                  </a:moveTo>
                  <a:lnTo>
                    <a:pt x="0" y="40"/>
                  </a:lnTo>
                  <a:lnTo>
                    <a:pt x="28" y="22"/>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0" name="Freeform 33"/>
            <p:cNvSpPr>
              <a:spLocks/>
            </p:cNvSpPr>
            <p:nvPr/>
          </p:nvSpPr>
          <p:spPr bwMode="auto">
            <a:xfrm>
              <a:off x="4593" y="2270"/>
              <a:ext cx="67" cy="70"/>
            </a:xfrm>
            <a:custGeom>
              <a:avLst/>
              <a:gdLst>
                <a:gd name="T0" fmla="*/ 0 w 105"/>
                <a:gd name="T1" fmla="*/ 1 h 110"/>
                <a:gd name="T2" fmla="*/ 1 w 105"/>
                <a:gd name="T3" fmla="*/ 1 h 110"/>
                <a:gd name="T4" fmla="*/ 1 w 105"/>
                <a:gd name="T5" fmla="*/ 1 h 110"/>
                <a:gd name="T6" fmla="*/ 1 w 105"/>
                <a:gd name="T7" fmla="*/ 0 h 110"/>
                <a:gd name="T8" fmla="*/ 1 w 105"/>
                <a:gd name="T9" fmla="*/ 1 h 110"/>
                <a:gd name="T10" fmla="*/ 1 w 105"/>
                <a:gd name="T11" fmla="*/ 1 h 110"/>
                <a:gd name="T12" fmla="*/ 1 w 105"/>
                <a:gd name="T13" fmla="*/ 1 h 110"/>
                <a:gd name="T14" fmla="*/ 1 w 105"/>
                <a:gd name="T15" fmla="*/ 1 h 110"/>
                <a:gd name="T16" fmla="*/ 1 w 105"/>
                <a:gd name="T17" fmla="*/ 1 h 110"/>
                <a:gd name="T18" fmla="*/ 1 w 105"/>
                <a:gd name="T19" fmla="*/ 1 h 110"/>
                <a:gd name="T20" fmla="*/ 0 w 105"/>
                <a:gd name="T21" fmla="*/ 1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10"/>
                <a:gd name="T35" fmla="*/ 105 w 105"/>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10">
                  <a:moveTo>
                    <a:pt x="0" y="72"/>
                  </a:moveTo>
                  <a:lnTo>
                    <a:pt x="25" y="38"/>
                  </a:lnTo>
                  <a:lnTo>
                    <a:pt x="52" y="43"/>
                  </a:lnTo>
                  <a:lnTo>
                    <a:pt x="90" y="0"/>
                  </a:lnTo>
                  <a:lnTo>
                    <a:pt x="105" y="27"/>
                  </a:lnTo>
                  <a:lnTo>
                    <a:pt x="105" y="92"/>
                  </a:lnTo>
                  <a:lnTo>
                    <a:pt x="92" y="64"/>
                  </a:lnTo>
                  <a:lnTo>
                    <a:pt x="84" y="110"/>
                  </a:lnTo>
                  <a:lnTo>
                    <a:pt x="58" y="95"/>
                  </a:lnTo>
                  <a:lnTo>
                    <a:pt x="41" y="47"/>
                  </a:lnTo>
                  <a:lnTo>
                    <a:pt x="0" y="7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1" name="Freeform 34"/>
            <p:cNvSpPr>
              <a:spLocks/>
            </p:cNvSpPr>
            <p:nvPr/>
          </p:nvSpPr>
          <p:spPr bwMode="auto">
            <a:xfrm>
              <a:off x="4602" y="2253"/>
              <a:ext cx="15" cy="29"/>
            </a:xfrm>
            <a:custGeom>
              <a:avLst/>
              <a:gdLst>
                <a:gd name="T0" fmla="*/ 0 w 23"/>
                <a:gd name="T1" fmla="*/ 1 h 47"/>
                <a:gd name="T2" fmla="*/ 1 w 23"/>
                <a:gd name="T3" fmla="*/ 1 h 47"/>
                <a:gd name="T4" fmla="*/ 1 w 23"/>
                <a:gd name="T5" fmla="*/ 0 h 47"/>
                <a:gd name="T6" fmla="*/ 1 w 23"/>
                <a:gd name="T7" fmla="*/ 1 h 47"/>
                <a:gd name="T8" fmla="*/ 0 w 23"/>
                <a:gd name="T9" fmla="*/ 1 h 47"/>
                <a:gd name="T10" fmla="*/ 0 60000 65536"/>
                <a:gd name="T11" fmla="*/ 0 60000 65536"/>
                <a:gd name="T12" fmla="*/ 0 60000 65536"/>
                <a:gd name="T13" fmla="*/ 0 60000 65536"/>
                <a:gd name="T14" fmla="*/ 0 60000 65536"/>
                <a:gd name="T15" fmla="*/ 0 w 23"/>
                <a:gd name="T16" fmla="*/ 0 h 47"/>
                <a:gd name="T17" fmla="*/ 23 w 23"/>
                <a:gd name="T18" fmla="*/ 47 h 47"/>
              </a:gdLst>
              <a:ahLst/>
              <a:cxnLst>
                <a:cxn ang="T10">
                  <a:pos x="T0" y="T1"/>
                </a:cxn>
                <a:cxn ang="T11">
                  <a:pos x="T2" y="T3"/>
                </a:cxn>
                <a:cxn ang="T12">
                  <a:pos x="T4" y="T5"/>
                </a:cxn>
                <a:cxn ang="T13">
                  <a:pos x="T6" y="T7"/>
                </a:cxn>
                <a:cxn ang="T14">
                  <a:pos x="T8" y="T9"/>
                </a:cxn>
              </a:cxnLst>
              <a:rect l="T15" t="T16" r="T17" b="T18"/>
              <a:pathLst>
                <a:path w="23" h="47">
                  <a:moveTo>
                    <a:pt x="0" y="31"/>
                  </a:moveTo>
                  <a:lnTo>
                    <a:pt x="4" y="21"/>
                  </a:lnTo>
                  <a:lnTo>
                    <a:pt x="23" y="0"/>
                  </a:lnTo>
                  <a:lnTo>
                    <a:pt x="15" y="47"/>
                  </a:lnTo>
                  <a:lnTo>
                    <a:pt x="0" y="3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2" name="Freeform 35"/>
            <p:cNvSpPr>
              <a:spLocks/>
            </p:cNvSpPr>
            <p:nvPr/>
          </p:nvSpPr>
          <p:spPr bwMode="auto">
            <a:xfrm>
              <a:off x="4289" y="2042"/>
              <a:ext cx="109" cy="248"/>
            </a:xfrm>
            <a:custGeom>
              <a:avLst/>
              <a:gdLst>
                <a:gd name="T0" fmla="*/ 0 w 172"/>
                <a:gd name="T1" fmla="*/ 1 h 389"/>
                <a:gd name="T2" fmla="*/ 1 w 172"/>
                <a:gd name="T3" fmla="*/ 1 h 389"/>
                <a:gd name="T4" fmla="*/ 1 w 172"/>
                <a:gd name="T5" fmla="*/ 1 h 389"/>
                <a:gd name="T6" fmla="*/ 1 w 172"/>
                <a:gd name="T7" fmla="*/ 1 h 389"/>
                <a:gd name="T8" fmla="*/ 1 w 172"/>
                <a:gd name="T9" fmla="*/ 1 h 389"/>
                <a:gd name="T10" fmla="*/ 1 w 172"/>
                <a:gd name="T11" fmla="*/ 1 h 389"/>
                <a:gd name="T12" fmla="*/ 1 w 172"/>
                <a:gd name="T13" fmla="*/ 1 h 389"/>
                <a:gd name="T14" fmla="*/ 1 w 172"/>
                <a:gd name="T15" fmla="*/ 1 h 389"/>
                <a:gd name="T16" fmla="*/ 1 w 172"/>
                <a:gd name="T17" fmla="*/ 1 h 389"/>
                <a:gd name="T18" fmla="*/ 1 w 172"/>
                <a:gd name="T19" fmla="*/ 1 h 389"/>
                <a:gd name="T20" fmla="*/ 1 w 172"/>
                <a:gd name="T21" fmla="*/ 1 h 389"/>
                <a:gd name="T22" fmla="*/ 1 w 172"/>
                <a:gd name="T23" fmla="*/ 1 h 389"/>
                <a:gd name="T24" fmla="*/ 1 w 172"/>
                <a:gd name="T25" fmla="*/ 1 h 389"/>
                <a:gd name="T26" fmla="*/ 1 w 172"/>
                <a:gd name="T27" fmla="*/ 1 h 389"/>
                <a:gd name="T28" fmla="*/ 1 w 172"/>
                <a:gd name="T29" fmla="*/ 1 h 389"/>
                <a:gd name="T30" fmla="*/ 1 w 172"/>
                <a:gd name="T31" fmla="*/ 1 h 389"/>
                <a:gd name="T32" fmla="*/ 1 w 172"/>
                <a:gd name="T33" fmla="*/ 1 h 389"/>
                <a:gd name="T34" fmla="*/ 1 w 172"/>
                <a:gd name="T35" fmla="*/ 0 h 389"/>
                <a:gd name="T36" fmla="*/ 0 w 172"/>
                <a:gd name="T37" fmla="*/ 1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2"/>
                <a:gd name="T58" fmla="*/ 0 h 389"/>
                <a:gd name="T59" fmla="*/ 172 w 172"/>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2" h="389">
                  <a:moveTo>
                    <a:pt x="0" y="17"/>
                  </a:moveTo>
                  <a:lnTo>
                    <a:pt x="27" y="62"/>
                  </a:lnTo>
                  <a:lnTo>
                    <a:pt x="61" y="76"/>
                  </a:lnTo>
                  <a:lnTo>
                    <a:pt x="48" y="104"/>
                  </a:lnTo>
                  <a:lnTo>
                    <a:pt x="102" y="158"/>
                  </a:lnTo>
                  <a:lnTo>
                    <a:pt x="131" y="227"/>
                  </a:lnTo>
                  <a:lnTo>
                    <a:pt x="131" y="288"/>
                  </a:lnTo>
                  <a:lnTo>
                    <a:pt x="59" y="343"/>
                  </a:lnTo>
                  <a:lnTo>
                    <a:pt x="73" y="389"/>
                  </a:lnTo>
                  <a:lnTo>
                    <a:pt x="99" y="353"/>
                  </a:lnTo>
                  <a:lnTo>
                    <a:pt x="107" y="364"/>
                  </a:lnTo>
                  <a:lnTo>
                    <a:pt x="114" y="343"/>
                  </a:lnTo>
                  <a:lnTo>
                    <a:pt x="172" y="310"/>
                  </a:lnTo>
                  <a:lnTo>
                    <a:pt x="162" y="213"/>
                  </a:lnTo>
                  <a:lnTo>
                    <a:pt x="86" y="118"/>
                  </a:lnTo>
                  <a:lnTo>
                    <a:pt x="94" y="90"/>
                  </a:lnTo>
                  <a:lnTo>
                    <a:pt x="144" y="45"/>
                  </a:lnTo>
                  <a:lnTo>
                    <a:pt x="76" y="0"/>
                  </a:lnTo>
                  <a:lnTo>
                    <a:pt x="0" y="1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3" name="Freeform 36"/>
            <p:cNvSpPr>
              <a:spLocks/>
            </p:cNvSpPr>
            <p:nvPr/>
          </p:nvSpPr>
          <p:spPr bwMode="auto">
            <a:xfrm>
              <a:off x="4070" y="1480"/>
              <a:ext cx="486" cy="221"/>
            </a:xfrm>
            <a:custGeom>
              <a:avLst/>
              <a:gdLst>
                <a:gd name="T0" fmla="*/ 0 w 768"/>
                <a:gd name="T1" fmla="*/ 1 h 348"/>
                <a:gd name="T2" fmla="*/ 1 w 768"/>
                <a:gd name="T3" fmla="*/ 1 h 348"/>
                <a:gd name="T4" fmla="*/ 1 w 768"/>
                <a:gd name="T5" fmla="*/ 1 h 348"/>
                <a:gd name="T6" fmla="*/ 1 w 768"/>
                <a:gd name="T7" fmla="*/ 1 h 348"/>
                <a:gd name="T8" fmla="*/ 1 w 768"/>
                <a:gd name="T9" fmla="*/ 1 h 348"/>
                <a:gd name="T10" fmla="*/ 1 w 768"/>
                <a:gd name="T11" fmla="*/ 1 h 348"/>
                <a:gd name="T12" fmla="*/ 1 w 768"/>
                <a:gd name="T13" fmla="*/ 1 h 348"/>
                <a:gd name="T14" fmla="*/ 1 w 768"/>
                <a:gd name="T15" fmla="*/ 1 h 348"/>
                <a:gd name="T16" fmla="*/ 1 w 768"/>
                <a:gd name="T17" fmla="*/ 1 h 348"/>
                <a:gd name="T18" fmla="*/ 1 w 768"/>
                <a:gd name="T19" fmla="*/ 1 h 348"/>
                <a:gd name="T20" fmla="*/ 1 w 768"/>
                <a:gd name="T21" fmla="*/ 1 h 348"/>
                <a:gd name="T22" fmla="*/ 1 w 768"/>
                <a:gd name="T23" fmla="*/ 1 h 348"/>
                <a:gd name="T24" fmla="*/ 1 w 768"/>
                <a:gd name="T25" fmla="*/ 1 h 348"/>
                <a:gd name="T26" fmla="*/ 1 w 768"/>
                <a:gd name="T27" fmla="*/ 1 h 348"/>
                <a:gd name="T28" fmla="*/ 1 w 768"/>
                <a:gd name="T29" fmla="*/ 1 h 348"/>
                <a:gd name="T30" fmla="*/ 1 w 768"/>
                <a:gd name="T31" fmla="*/ 1 h 348"/>
                <a:gd name="T32" fmla="*/ 1 w 768"/>
                <a:gd name="T33" fmla="*/ 1 h 348"/>
                <a:gd name="T34" fmla="*/ 1 w 768"/>
                <a:gd name="T35" fmla="*/ 1 h 348"/>
                <a:gd name="T36" fmla="*/ 1 w 768"/>
                <a:gd name="T37" fmla="*/ 1 h 348"/>
                <a:gd name="T38" fmla="*/ 1 w 768"/>
                <a:gd name="T39" fmla="*/ 1 h 348"/>
                <a:gd name="T40" fmla="*/ 1 w 768"/>
                <a:gd name="T41" fmla="*/ 1 h 348"/>
                <a:gd name="T42" fmla="*/ 1 w 768"/>
                <a:gd name="T43" fmla="*/ 1 h 348"/>
                <a:gd name="T44" fmla="*/ 1 w 768"/>
                <a:gd name="T45" fmla="*/ 1 h 348"/>
                <a:gd name="T46" fmla="*/ 1 w 768"/>
                <a:gd name="T47" fmla="*/ 0 h 348"/>
                <a:gd name="T48" fmla="*/ 1 w 768"/>
                <a:gd name="T49" fmla="*/ 1 h 348"/>
                <a:gd name="T50" fmla="*/ 1 w 768"/>
                <a:gd name="T51" fmla="*/ 1 h 348"/>
                <a:gd name="T52" fmla="*/ 1 w 768"/>
                <a:gd name="T53" fmla="*/ 1 h 348"/>
                <a:gd name="T54" fmla="*/ 0 w 768"/>
                <a:gd name="T55" fmla="*/ 1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68"/>
                <a:gd name="T85" fmla="*/ 0 h 348"/>
                <a:gd name="T86" fmla="*/ 768 w 768"/>
                <a:gd name="T87" fmla="*/ 348 h 3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68" h="348">
                  <a:moveTo>
                    <a:pt x="0" y="109"/>
                  </a:moveTo>
                  <a:lnTo>
                    <a:pt x="25" y="143"/>
                  </a:lnTo>
                  <a:lnTo>
                    <a:pt x="59" y="156"/>
                  </a:lnTo>
                  <a:lnTo>
                    <a:pt x="74" y="235"/>
                  </a:lnTo>
                  <a:lnTo>
                    <a:pt x="182" y="264"/>
                  </a:lnTo>
                  <a:lnTo>
                    <a:pt x="222" y="314"/>
                  </a:lnTo>
                  <a:lnTo>
                    <a:pt x="314" y="308"/>
                  </a:lnTo>
                  <a:lnTo>
                    <a:pt x="414" y="348"/>
                  </a:lnTo>
                  <a:lnTo>
                    <a:pt x="545" y="314"/>
                  </a:lnTo>
                  <a:lnTo>
                    <a:pt x="586" y="282"/>
                  </a:lnTo>
                  <a:lnTo>
                    <a:pt x="586" y="241"/>
                  </a:lnTo>
                  <a:lnTo>
                    <a:pt x="622" y="247"/>
                  </a:lnTo>
                  <a:lnTo>
                    <a:pt x="704" y="189"/>
                  </a:lnTo>
                  <a:lnTo>
                    <a:pt x="768" y="183"/>
                  </a:lnTo>
                  <a:lnTo>
                    <a:pt x="737" y="142"/>
                  </a:lnTo>
                  <a:lnTo>
                    <a:pt x="677" y="153"/>
                  </a:lnTo>
                  <a:lnTo>
                    <a:pt x="673" y="105"/>
                  </a:lnTo>
                  <a:lnTo>
                    <a:pt x="692" y="73"/>
                  </a:lnTo>
                  <a:lnTo>
                    <a:pt x="645" y="67"/>
                  </a:lnTo>
                  <a:lnTo>
                    <a:pt x="530" y="100"/>
                  </a:lnTo>
                  <a:lnTo>
                    <a:pt x="431" y="55"/>
                  </a:lnTo>
                  <a:lnTo>
                    <a:pt x="369" y="62"/>
                  </a:lnTo>
                  <a:lnTo>
                    <a:pt x="342" y="24"/>
                  </a:lnTo>
                  <a:lnTo>
                    <a:pt x="278" y="0"/>
                  </a:lnTo>
                  <a:lnTo>
                    <a:pt x="244" y="28"/>
                  </a:lnTo>
                  <a:lnTo>
                    <a:pt x="241" y="73"/>
                  </a:lnTo>
                  <a:lnTo>
                    <a:pt x="97" y="51"/>
                  </a:lnTo>
                  <a:lnTo>
                    <a:pt x="0" y="10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4" name="Freeform 37"/>
            <p:cNvSpPr>
              <a:spLocks/>
            </p:cNvSpPr>
            <p:nvPr/>
          </p:nvSpPr>
          <p:spPr bwMode="auto">
            <a:xfrm>
              <a:off x="564" y="968"/>
              <a:ext cx="1306" cy="725"/>
            </a:xfrm>
            <a:custGeom>
              <a:avLst/>
              <a:gdLst>
                <a:gd name="T0" fmla="*/ 1 w 2061"/>
                <a:gd name="T1" fmla="*/ 1 h 1143"/>
                <a:gd name="T2" fmla="*/ 1 w 2061"/>
                <a:gd name="T3" fmla="*/ 1 h 1143"/>
                <a:gd name="T4" fmla="*/ 1 w 2061"/>
                <a:gd name="T5" fmla="*/ 1 h 1143"/>
                <a:gd name="T6" fmla="*/ 1 w 2061"/>
                <a:gd name="T7" fmla="*/ 1 h 1143"/>
                <a:gd name="T8" fmla="*/ 1 w 2061"/>
                <a:gd name="T9" fmla="*/ 1 h 1143"/>
                <a:gd name="T10" fmla="*/ 1 w 2061"/>
                <a:gd name="T11" fmla="*/ 1 h 1143"/>
                <a:gd name="T12" fmla="*/ 1 w 2061"/>
                <a:gd name="T13" fmla="*/ 1 h 1143"/>
                <a:gd name="T14" fmla="*/ 1 w 2061"/>
                <a:gd name="T15" fmla="*/ 1 h 1143"/>
                <a:gd name="T16" fmla="*/ 1 w 2061"/>
                <a:gd name="T17" fmla="*/ 1 h 1143"/>
                <a:gd name="T18" fmla="*/ 1 w 2061"/>
                <a:gd name="T19" fmla="*/ 1 h 1143"/>
                <a:gd name="T20" fmla="*/ 1 w 2061"/>
                <a:gd name="T21" fmla="*/ 1 h 1143"/>
                <a:gd name="T22" fmla="*/ 1 w 2061"/>
                <a:gd name="T23" fmla="*/ 1 h 1143"/>
                <a:gd name="T24" fmla="*/ 1 w 2061"/>
                <a:gd name="T25" fmla="*/ 0 h 1143"/>
                <a:gd name="T26" fmla="*/ 1 w 2061"/>
                <a:gd name="T27" fmla="*/ 1 h 1143"/>
                <a:gd name="T28" fmla="*/ 1 w 2061"/>
                <a:gd name="T29" fmla="*/ 1 h 1143"/>
                <a:gd name="T30" fmla="*/ 1 w 2061"/>
                <a:gd name="T31" fmla="*/ 1 h 1143"/>
                <a:gd name="T32" fmla="*/ 1 w 2061"/>
                <a:gd name="T33" fmla="*/ 1 h 1143"/>
                <a:gd name="T34" fmla="*/ 1 w 2061"/>
                <a:gd name="T35" fmla="*/ 1 h 1143"/>
                <a:gd name="T36" fmla="*/ 1 w 2061"/>
                <a:gd name="T37" fmla="*/ 1 h 1143"/>
                <a:gd name="T38" fmla="*/ 1 w 2061"/>
                <a:gd name="T39" fmla="*/ 1 h 1143"/>
                <a:gd name="T40" fmla="*/ 1 w 2061"/>
                <a:gd name="T41" fmla="*/ 1 h 1143"/>
                <a:gd name="T42" fmla="*/ 1 w 2061"/>
                <a:gd name="T43" fmla="*/ 1 h 1143"/>
                <a:gd name="T44" fmla="*/ 1 w 2061"/>
                <a:gd name="T45" fmla="*/ 1 h 1143"/>
                <a:gd name="T46" fmla="*/ 1 w 2061"/>
                <a:gd name="T47" fmla="*/ 1 h 1143"/>
                <a:gd name="T48" fmla="*/ 1 w 2061"/>
                <a:gd name="T49" fmla="*/ 1 h 1143"/>
                <a:gd name="T50" fmla="*/ 1 w 2061"/>
                <a:gd name="T51" fmla="*/ 1 h 1143"/>
                <a:gd name="T52" fmla="*/ 1 w 2061"/>
                <a:gd name="T53" fmla="*/ 1 h 1143"/>
                <a:gd name="T54" fmla="*/ 1 w 2061"/>
                <a:gd name="T55" fmla="*/ 1 h 1143"/>
                <a:gd name="T56" fmla="*/ 1 w 2061"/>
                <a:gd name="T57" fmla="*/ 1 h 1143"/>
                <a:gd name="T58" fmla="*/ 1 w 2061"/>
                <a:gd name="T59" fmla="*/ 1 h 1143"/>
                <a:gd name="T60" fmla="*/ 1 w 2061"/>
                <a:gd name="T61" fmla="*/ 1 h 1143"/>
                <a:gd name="T62" fmla="*/ 1 w 2061"/>
                <a:gd name="T63" fmla="*/ 1 h 1143"/>
                <a:gd name="T64" fmla="*/ 1 w 2061"/>
                <a:gd name="T65" fmla="*/ 1 h 1143"/>
                <a:gd name="T66" fmla="*/ 1 w 2061"/>
                <a:gd name="T67" fmla="*/ 1 h 1143"/>
                <a:gd name="T68" fmla="*/ 1 w 2061"/>
                <a:gd name="T69" fmla="*/ 1 h 1143"/>
                <a:gd name="T70" fmla="*/ 1 w 2061"/>
                <a:gd name="T71" fmla="*/ 1 h 1143"/>
                <a:gd name="T72" fmla="*/ 1 w 2061"/>
                <a:gd name="T73" fmla="*/ 1 h 1143"/>
                <a:gd name="T74" fmla="*/ 1 w 2061"/>
                <a:gd name="T75" fmla="*/ 1 h 1143"/>
                <a:gd name="T76" fmla="*/ 1 w 2061"/>
                <a:gd name="T77" fmla="*/ 1 h 1143"/>
                <a:gd name="T78" fmla="*/ 1 w 2061"/>
                <a:gd name="T79" fmla="*/ 1 h 1143"/>
                <a:gd name="T80" fmla="*/ 1 w 2061"/>
                <a:gd name="T81" fmla="*/ 1 h 1143"/>
                <a:gd name="T82" fmla="*/ 1 w 2061"/>
                <a:gd name="T83" fmla="*/ 1 h 1143"/>
                <a:gd name="T84" fmla="*/ 1 w 2061"/>
                <a:gd name="T85" fmla="*/ 1 h 1143"/>
                <a:gd name="T86" fmla="*/ 1 w 2061"/>
                <a:gd name="T87" fmla="*/ 1 h 1143"/>
                <a:gd name="T88" fmla="*/ 1 w 2061"/>
                <a:gd name="T89" fmla="*/ 1 h 1143"/>
                <a:gd name="T90" fmla="*/ 1 w 2061"/>
                <a:gd name="T91" fmla="*/ 1 h 1143"/>
                <a:gd name="T92" fmla="*/ 1 w 2061"/>
                <a:gd name="T93" fmla="*/ 1 h 1143"/>
                <a:gd name="T94" fmla="*/ 1 w 2061"/>
                <a:gd name="T95" fmla="*/ 1 h 1143"/>
                <a:gd name="T96" fmla="*/ 1 w 2061"/>
                <a:gd name="T97" fmla="*/ 1 h 1143"/>
                <a:gd name="T98" fmla="*/ 1 w 2061"/>
                <a:gd name="T99" fmla="*/ 1 h 1143"/>
                <a:gd name="T100" fmla="*/ 1 w 2061"/>
                <a:gd name="T101" fmla="*/ 1 h 1143"/>
                <a:gd name="T102" fmla="*/ 1 w 2061"/>
                <a:gd name="T103" fmla="*/ 1 h 1143"/>
                <a:gd name="T104" fmla="*/ 1 w 2061"/>
                <a:gd name="T105" fmla="*/ 1 h 1143"/>
                <a:gd name="T106" fmla="*/ 1 w 2061"/>
                <a:gd name="T107" fmla="*/ 1 h 1143"/>
                <a:gd name="T108" fmla="*/ 1 w 2061"/>
                <a:gd name="T109" fmla="*/ 1 h 1143"/>
                <a:gd name="T110" fmla="*/ 1 w 2061"/>
                <a:gd name="T111" fmla="*/ 1 h 1143"/>
                <a:gd name="T112" fmla="*/ 1 w 2061"/>
                <a:gd name="T113" fmla="*/ 1 h 1143"/>
                <a:gd name="T114" fmla="*/ 1 w 2061"/>
                <a:gd name="T115" fmla="*/ 1 h 1143"/>
                <a:gd name="T116" fmla="*/ 1 w 2061"/>
                <a:gd name="T117" fmla="*/ 1 h 1143"/>
                <a:gd name="T118" fmla="*/ 1 w 2061"/>
                <a:gd name="T119" fmla="*/ 1 h 1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61"/>
                <a:gd name="T181" fmla="*/ 0 h 1143"/>
                <a:gd name="T182" fmla="*/ 2061 w 2061"/>
                <a:gd name="T183" fmla="*/ 1143 h 11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61" h="1143">
                  <a:moveTo>
                    <a:pt x="0" y="510"/>
                  </a:moveTo>
                  <a:lnTo>
                    <a:pt x="0" y="107"/>
                  </a:lnTo>
                  <a:lnTo>
                    <a:pt x="161" y="160"/>
                  </a:lnTo>
                  <a:lnTo>
                    <a:pt x="153" y="137"/>
                  </a:lnTo>
                  <a:lnTo>
                    <a:pt x="168" y="125"/>
                  </a:lnTo>
                  <a:lnTo>
                    <a:pt x="267" y="83"/>
                  </a:lnTo>
                  <a:lnTo>
                    <a:pt x="192" y="134"/>
                  </a:lnTo>
                  <a:lnTo>
                    <a:pt x="237" y="116"/>
                  </a:lnTo>
                  <a:lnTo>
                    <a:pt x="237" y="131"/>
                  </a:lnTo>
                  <a:lnTo>
                    <a:pt x="321" y="83"/>
                  </a:lnTo>
                  <a:lnTo>
                    <a:pt x="309" y="67"/>
                  </a:lnTo>
                  <a:lnTo>
                    <a:pt x="361" y="124"/>
                  </a:lnTo>
                  <a:lnTo>
                    <a:pt x="398" y="89"/>
                  </a:lnTo>
                  <a:lnTo>
                    <a:pt x="395" y="124"/>
                  </a:lnTo>
                  <a:lnTo>
                    <a:pt x="437" y="102"/>
                  </a:lnTo>
                  <a:lnTo>
                    <a:pt x="563" y="140"/>
                  </a:lnTo>
                  <a:lnTo>
                    <a:pt x="624" y="140"/>
                  </a:lnTo>
                  <a:lnTo>
                    <a:pt x="650" y="165"/>
                  </a:lnTo>
                  <a:lnTo>
                    <a:pt x="611" y="186"/>
                  </a:lnTo>
                  <a:lnTo>
                    <a:pt x="633" y="193"/>
                  </a:lnTo>
                  <a:lnTo>
                    <a:pt x="744" y="184"/>
                  </a:lnTo>
                  <a:lnTo>
                    <a:pt x="792" y="215"/>
                  </a:lnTo>
                  <a:lnTo>
                    <a:pt x="800" y="241"/>
                  </a:lnTo>
                  <a:lnTo>
                    <a:pt x="813" y="225"/>
                  </a:lnTo>
                  <a:lnTo>
                    <a:pt x="792" y="193"/>
                  </a:lnTo>
                  <a:lnTo>
                    <a:pt x="846" y="152"/>
                  </a:lnTo>
                  <a:lnTo>
                    <a:pt x="795" y="178"/>
                  </a:lnTo>
                  <a:lnTo>
                    <a:pt x="775" y="167"/>
                  </a:lnTo>
                  <a:lnTo>
                    <a:pt x="840" y="140"/>
                  </a:lnTo>
                  <a:lnTo>
                    <a:pt x="874" y="178"/>
                  </a:lnTo>
                  <a:lnTo>
                    <a:pt x="908" y="178"/>
                  </a:lnTo>
                  <a:lnTo>
                    <a:pt x="931" y="198"/>
                  </a:lnTo>
                  <a:lnTo>
                    <a:pt x="1025" y="193"/>
                  </a:lnTo>
                  <a:lnTo>
                    <a:pt x="1025" y="179"/>
                  </a:lnTo>
                  <a:lnTo>
                    <a:pt x="1053" y="202"/>
                  </a:lnTo>
                  <a:lnTo>
                    <a:pt x="1058" y="187"/>
                  </a:lnTo>
                  <a:lnTo>
                    <a:pt x="1036" y="192"/>
                  </a:lnTo>
                  <a:lnTo>
                    <a:pt x="1020" y="167"/>
                  </a:lnTo>
                  <a:lnTo>
                    <a:pt x="1057" y="165"/>
                  </a:lnTo>
                  <a:lnTo>
                    <a:pt x="1071" y="184"/>
                  </a:lnTo>
                  <a:lnTo>
                    <a:pt x="1087" y="175"/>
                  </a:lnTo>
                  <a:lnTo>
                    <a:pt x="1078" y="202"/>
                  </a:lnTo>
                  <a:lnTo>
                    <a:pt x="1103" y="220"/>
                  </a:lnTo>
                  <a:lnTo>
                    <a:pt x="1096" y="179"/>
                  </a:lnTo>
                  <a:lnTo>
                    <a:pt x="1146" y="158"/>
                  </a:lnTo>
                  <a:lnTo>
                    <a:pt x="1132" y="139"/>
                  </a:lnTo>
                  <a:lnTo>
                    <a:pt x="1117" y="152"/>
                  </a:lnTo>
                  <a:lnTo>
                    <a:pt x="1141" y="116"/>
                  </a:lnTo>
                  <a:lnTo>
                    <a:pt x="1072" y="92"/>
                  </a:lnTo>
                  <a:lnTo>
                    <a:pt x="1079" y="35"/>
                  </a:lnTo>
                  <a:lnTo>
                    <a:pt x="1096" y="36"/>
                  </a:lnTo>
                  <a:lnTo>
                    <a:pt x="1107" y="0"/>
                  </a:lnTo>
                  <a:lnTo>
                    <a:pt x="1157" y="35"/>
                  </a:lnTo>
                  <a:lnTo>
                    <a:pt x="1158" y="58"/>
                  </a:lnTo>
                  <a:lnTo>
                    <a:pt x="1195" y="85"/>
                  </a:lnTo>
                  <a:lnTo>
                    <a:pt x="1170" y="85"/>
                  </a:lnTo>
                  <a:lnTo>
                    <a:pt x="1183" y="94"/>
                  </a:lnTo>
                  <a:lnTo>
                    <a:pt x="1166" y="111"/>
                  </a:lnTo>
                  <a:lnTo>
                    <a:pt x="1212" y="116"/>
                  </a:lnTo>
                  <a:lnTo>
                    <a:pt x="1198" y="124"/>
                  </a:lnTo>
                  <a:lnTo>
                    <a:pt x="1222" y="174"/>
                  </a:lnTo>
                  <a:lnTo>
                    <a:pt x="1245" y="131"/>
                  </a:lnTo>
                  <a:lnTo>
                    <a:pt x="1272" y="147"/>
                  </a:lnTo>
                  <a:lnTo>
                    <a:pt x="1282" y="175"/>
                  </a:lnTo>
                  <a:lnTo>
                    <a:pt x="1268" y="187"/>
                  </a:lnTo>
                  <a:lnTo>
                    <a:pt x="1297" y="220"/>
                  </a:lnTo>
                  <a:lnTo>
                    <a:pt x="1316" y="214"/>
                  </a:lnTo>
                  <a:lnTo>
                    <a:pt x="1331" y="158"/>
                  </a:lnTo>
                  <a:lnTo>
                    <a:pt x="1360" y="152"/>
                  </a:lnTo>
                  <a:lnTo>
                    <a:pt x="1345" y="103"/>
                  </a:lnTo>
                  <a:lnTo>
                    <a:pt x="1411" y="110"/>
                  </a:lnTo>
                  <a:lnTo>
                    <a:pt x="1442" y="134"/>
                  </a:lnTo>
                  <a:lnTo>
                    <a:pt x="1427" y="147"/>
                  </a:lnTo>
                  <a:lnTo>
                    <a:pt x="1445" y="158"/>
                  </a:lnTo>
                  <a:lnTo>
                    <a:pt x="1413" y="165"/>
                  </a:lnTo>
                  <a:lnTo>
                    <a:pt x="1439" y="225"/>
                  </a:lnTo>
                  <a:lnTo>
                    <a:pt x="1394" y="256"/>
                  </a:lnTo>
                  <a:lnTo>
                    <a:pt x="1374" y="242"/>
                  </a:lnTo>
                  <a:lnTo>
                    <a:pt x="1382" y="266"/>
                  </a:lnTo>
                  <a:lnTo>
                    <a:pt x="1316" y="250"/>
                  </a:lnTo>
                  <a:lnTo>
                    <a:pt x="1326" y="269"/>
                  </a:lnTo>
                  <a:lnTo>
                    <a:pt x="1299" y="300"/>
                  </a:lnTo>
                  <a:lnTo>
                    <a:pt x="1229" y="277"/>
                  </a:lnTo>
                  <a:lnTo>
                    <a:pt x="1254" y="301"/>
                  </a:lnTo>
                  <a:lnTo>
                    <a:pt x="1306" y="305"/>
                  </a:lnTo>
                  <a:lnTo>
                    <a:pt x="1272" y="355"/>
                  </a:lnTo>
                  <a:lnTo>
                    <a:pt x="1232" y="351"/>
                  </a:lnTo>
                  <a:lnTo>
                    <a:pt x="1216" y="377"/>
                  </a:lnTo>
                  <a:lnTo>
                    <a:pt x="1149" y="355"/>
                  </a:lnTo>
                  <a:lnTo>
                    <a:pt x="1212" y="377"/>
                  </a:lnTo>
                  <a:lnTo>
                    <a:pt x="1216" y="401"/>
                  </a:lnTo>
                  <a:lnTo>
                    <a:pt x="1170" y="408"/>
                  </a:lnTo>
                  <a:lnTo>
                    <a:pt x="1183" y="413"/>
                  </a:lnTo>
                  <a:lnTo>
                    <a:pt x="1169" y="419"/>
                  </a:lnTo>
                  <a:lnTo>
                    <a:pt x="1169" y="437"/>
                  </a:lnTo>
                  <a:lnTo>
                    <a:pt x="1119" y="462"/>
                  </a:lnTo>
                  <a:lnTo>
                    <a:pt x="1112" y="557"/>
                  </a:lnTo>
                  <a:lnTo>
                    <a:pt x="1128" y="577"/>
                  </a:lnTo>
                  <a:lnTo>
                    <a:pt x="1153" y="568"/>
                  </a:lnTo>
                  <a:lnTo>
                    <a:pt x="1166" y="638"/>
                  </a:lnTo>
                  <a:lnTo>
                    <a:pt x="1203" y="622"/>
                  </a:lnTo>
                  <a:lnTo>
                    <a:pt x="1252" y="640"/>
                  </a:lnTo>
                  <a:lnTo>
                    <a:pt x="1345" y="694"/>
                  </a:lnTo>
                  <a:lnTo>
                    <a:pt x="1332" y="715"/>
                  </a:lnTo>
                  <a:lnTo>
                    <a:pt x="1345" y="696"/>
                  </a:lnTo>
                  <a:lnTo>
                    <a:pt x="1417" y="702"/>
                  </a:lnTo>
                  <a:lnTo>
                    <a:pt x="1417" y="778"/>
                  </a:lnTo>
                  <a:lnTo>
                    <a:pt x="1437" y="805"/>
                  </a:lnTo>
                  <a:lnTo>
                    <a:pt x="1421" y="814"/>
                  </a:lnTo>
                  <a:lnTo>
                    <a:pt x="1459" y="823"/>
                  </a:lnTo>
                  <a:lnTo>
                    <a:pt x="1446" y="850"/>
                  </a:lnTo>
                  <a:lnTo>
                    <a:pt x="1479" y="848"/>
                  </a:lnTo>
                  <a:lnTo>
                    <a:pt x="1526" y="808"/>
                  </a:lnTo>
                  <a:lnTo>
                    <a:pt x="1504" y="797"/>
                  </a:lnTo>
                  <a:lnTo>
                    <a:pt x="1480" y="721"/>
                  </a:lnTo>
                  <a:lnTo>
                    <a:pt x="1565" y="661"/>
                  </a:lnTo>
                  <a:lnTo>
                    <a:pt x="1552" y="661"/>
                  </a:lnTo>
                  <a:lnTo>
                    <a:pt x="1533" y="588"/>
                  </a:lnTo>
                  <a:lnTo>
                    <a:pt x="1500" y="567"/>
                  </a:lnTo>
                  <a:lnTo>
                    <a:pt x="1545" y="535"/>
                  </a:lnTo>
                  <a:lnTo>
                    <a:pt x="1527" y="521"/>
                  </a:lnTo>
                  <a:lnTo>
                    <a:pt x="1533" y="492"/>
                  </a:lnTo>
                  <a:lnTo>
                    <a:pt x="1519" y="486"/>
                  </a:lnTo>
                  <a:lnTo>
                    <a:pt x="1533" y="458"/>
                  </a:lnTo>
                  <a:lnTo>
                    <a:pt x="1514" y="441"/>
                  </a:lnTo>
                  <a:lnTo>
                    <a:pt x="1527" y="419"/>
                  </a:lnTo>
                  <a:lnTo>
                    <a:pt x="1591" y="433"/>
                  </a:lnTo>
                  <a:lnTo>
                    <a:pt x="1621" y="421"/>
                  </a:lnTo>
                  <a:lnTo>
                    <a:pt x="1675" y="458"/>
                  </a:lnTo>
                  <a:lnTo>
                    <a:pt x="1675" y="473"/>
                  </a:lnTo>
                  <a:lnTo>
                    <a:pt x="1725" y="477"/>
                  </a:lnTo>
                  <a:lnTo>
                    <a:pt x="1733" y="515"/>
                  </a:lnTo>
                  <a:lnTo>
                    <a:pt x="1685" y="517"/>
                  </a:lnTo>
                  <a:lnTo>
                    <a:pt x="1724" y="528"/>
                  </a:lnTo>
                  <a:lnTo>
                    <a:pt x="1734" y="548"/>
                  </a:lnTo>
                  <a:lnTo>
                    <a:pt x="1695" y="579"/>
                  </a:lnTo>
                  <a:lnTo>
                    <a:pt x="1753" y="562"/>
                  </a:lnTo>
                  <a:lnTo>
                    <a:pt x="1757" y="589"/>
                  </a:lnTo>
                  <a:lnTo>
                    <a:pt x="1733" y="602"/>
                  </a:lnTo>
                  <a:lnTo>
                    <a:pt x="1766" y="573"/>
                  </a:lnTo>
                  <a:lnTo>
                    <a:pt x="1770" y="594"/>
                  </a:lnTo>
                  <a:lnTo>
                    <a:pt x="1802" y="562"/>
                  </a:lnTo>
                  <a:lnTo>
                    <a:pt x="1811" y="579"/>
                  </a:lnTo>
                  <a:lnTo>
                    <a:pt x="1830" y="535"/>
                  </a:lnTo>
                  <a:lnTo>
                    <a:pt x="1824" y="531"/>
                  </a:lnTo>
                  <a:lnTo>
                    <a:pt x="1849" y="510"/>
                  </a:lnTo>
                  <a:lnTo>
                    <a:pt x="1878" y="552"/>
                  </a:lnTo>
                  <a:lnTo>
                    <a:pt x="1855" y="559"/>
                  </a:lnTo>
                  <a:lnTo>
                    <a:pt x="1882" y="557"/>
                  </a:lnTo>
                  <a:lnTo>
                    <a:pt x="1887" y="571"/>
                  </a:lnTo>
                  <a:lnTo>
                    <a:pt x="1874" y="577"/>
                  </a:lnTo>
                  <a:lnTo>
                    <a:pt x="1894" y="580"/>
                  </a:lnTo>
                  <a:lnTo>
                    <a:pt x="1882" y="594"/>
                  </a:lnTo>
                  <a:lnTo>
                    <a:pt x="1894" y="589"/>
                  </a:lnTo>
                  <a:lnTo>
                    <a:pt x="1912" y="611"/>
                  </a:lnTo>
                  <a:lnTo>
                    <a:pt x="1900" y="621"/>
                  </a:lnTo>
                  <a:lnTo>
                    <a:pt x="1927" y="634"/>
                  </a:lnTo>
                  <a:lnTo>
                    <a:pt x="1886" y="649"/>
                  </a:lnTo>
                  <a:lnTo>
                    <a:pt x="1915" y="649"/>
                  </a:lnTo>
                  <a:lnTo>
                    <a:pt x="1912" y="662"/>
                  </a:lnTo>
                  <a:lnTo>
                    <a:pt x="1950" y="679"/>
                  </a:lnTo>
                  <a:lnTo>
                    <a:pt x="1966" y="711"/>
                  </a:lnTo>
                  <a:lnTo>
                    <a:pt x="1978" y="697"/>
                  </a:lnTo>
                  <a:lnTo>
                    <a:pt x="2019" y="721"/>
                  </a:lnTo>
                  <a:lnTo>
                    <a:pt x="1932" y="752"/>
                  </a:lnTo>
                  <a:lnTo>
                    <a:pt x="1950" y="770"/>
                  </a:lnTo>
                  <a:lnTo>
                    <a:pt x="2027" y="738"/>
                  </a:lnTo>
                  <a:lnTo>
                    <a:pt x="2027" y="766"/>
                  </a:lnTo>
                  <a:lnTo>
                    <a:pt x="2057" y="760"/>
                  </a:lnTo>
                  <a:lnTo>
                    <a:pt x="2061" y="774"/>
                  </a:lnTo>
                  <a:lnTo>
                    <a:pt x="2047" y="774"/>
                  </a:lnTo>
                  <a:lnTo>
                    <a:pt x="2061" y="808"/>
                  </a:lnTo>
                  <a:lnTo>
                    <a:pt x="1959" y="873"/>
                  </a:lnTo>
                  <a:lnTo>
                    <a:pt x="1803" y="873"/>
                  </a:lnTo>
                  <a:lnTo>
                    <a:pt x="1741" y="922"/>
                  </a:lnTo>
                  <a:lnTo>
                    <a:pt x="1687" y="988"/>
                  </a:lnTo>
                  <a:lnTo>
                    <a:pt x="1741" y="933"/>
                  </a:lnTo>
                  <a:lnTo>
                    <a:pt x="1824" y="908"/>
                  </a:lnTo>
                  <a:lnTo>
                    <a:pt x="1855" y="932"/>
                  </a:lnTo>
                  <a:lnTo>
                    <a:pt x="1801" y="950"/>
                  </a:lnTo>
                  <a:lnTo>
                    <a:pt x="1841" y="959"/>
                  </a:lnTo>
                  <a:lnTo>
                    <a:pt x="1830" y="981"/>
                  </a:lnTo>
                  <a:lnTo>
                    <a:pt x="1861" y="1018"/>
                  </a:lnTo>
                  <a:lnTo>
                    <a:pt x="1928" y="1034"/>
                  </a:lnTo>
                  <a:lnTo>
                    <a:pt x="1945" y="982"/>
                  </a:lnTo>
                  <a:lnTo>
                    <a:pt x="1945" y="1013"/>
                  </a:lnTo>
                  <a:lnTo>
                    <a:pt x="1962" y="1009"/>
                  </a:lnTo>
                  <a:lnTo>
                    <a:pt x="1932" y="1040"/>
                  </a:lnTo>
                  <a:lnTo>
                    <a:pt x="1857" y="1059"/>
                  </a:lnTo>
                  <a:lnTo>
                    <a:pt x="1829" y="1096"/>
                  </a:lnTo>
                  <a:lnTo>
                    <a:pt x="1811" y="1064"/>
                  </a:lnTo>
                  <a:lnTo>
                    <a:pt x="1878" y="1034"/>
                  </a:lnTo>
                  <a:lnTo>
                    <a:pt x="1841" y="1037"/>
                  </a:lnTo>
                  <a:lnTo>
                    <a:pt x="1849" y="1018"/>
                  </a:lnTo>
                  <a:lnTo>
                    <a:pt x="1786" y="1043"/>
                  </a:lnTo>
                  <a:lnTo>
                    <a:pt x="1770" y="1026"/>
                  </a:lnTo>
                  <a:lnTo>
                    <a:pt x="1770" y="985"/>
                  </a:lnTo>
                  <a:lnTo>
                    <a:pt x="1733" y="970"/>
                  </a:lnTo>
                  <a:lnTo>
                    <a:pt x="1700" y="1037"/>
                  </a:lnTo>
                  <a:lnTo>
                    <a:pt x="1575" y="1064"/>
                  </a:lnTo>
                  <a:lnTo>
                    <a:pt x="1493" y="1090"/>
                  </a:lnTo>
                  <a:lnTo>
                    <a:pt x="1476" y="1105"/>
                  </a:lnTo>
                  <a:lnTo>
                    <a:pt x="1495" y="1105"/>
                  </a:lnTo>
                  <a:lnTo>
                    <a:pt x="1498" y="1116"/>
                  </a:lnTo>
                  <a:lnTo>
                    <a:pt x="1398" y="1143"/>
                  </a:lnTo>
                  <a:lnTo>
                    <a:pt x="1402" y="1132"/>
                  </a:lnTo>
                  <a:lnTo>
                    <a:pt x="1413" y="1125"/>
                  </a:lnTo>
                  <a:lnTo>
                    <a:pt x="1415" y="1114"/>
                  </a:lnTo>
                  <a:lnTo>
                    <a:pt x="1429" y="1099"/>
                  </a:lnTo>
                  <a:lnTo>
                    <a:pt x="1434" y="1040"/>
                  </a:lnTo>
                  <a:lnTo>
                    <a:pt x="1450" y="1059"/>
                  </a:lnTo>
                  <a:lnTo>
                    <a:pt x="1480" y="1054"/>
                  </a:lnTo>
                  <a:lnTo>
                    <a:pt x="1454" y="1018"/>
                  </a:lnTo>
                  <a:lnTo>
                    <a:pt x="1368" y="1000"/>
                  </a:lnTo>
                  <a:lnTo>
                    <a:pt x="1365" y="1000"/>
                  </a:lnTo>
                  <a:lnTo>
                    <a:pt x="1353" y="951"/>
                  </a:lnTo>
                  <a:lnTo>
                    <a:pt x="1332" y="954"/>
                  </a:lnTo>
                  <a:lnTo>
                    <a:pt x="1318" y="926"/>
                  </a:lnTo>
                  <a:lnTo>
                    <a:pt x="1299" y="926"/>
                  </a:lnTo>
                  <a:lnTo>
                    <a:pt x="1299" y="940"/>
                  </a:lnTo>
                  <a:lnTo>
                    <a:pt x="1279" y="917"/>
                  </a:lnTo>
                  <a:lnTo>
                    <a:pt x="1239" y="951"/>
                  </a:lnTo>
                  <a:lnTo>
                    <a:pt x="1120" y="926"/>
                  </a:lnTo>
                  <a:lnTo>
                    <a:pt x="1109" y="905"/>
                  </a:lnTo>
                  <a:lnTo>
                    <a:pt x="1107" y="917"/>
                  </a:lnTo>
                  <a:lnTo>
                    <a:pt x="436" y="917"/>
                  </a:lnTo>
                  <a:lnTo>
                    <a:pt x="429" y="894"/>
                  </a:lnTo>
                  <a:lnTo>
                    <a:pt x="391" y="881"/>
                  </a:lnTo>
                  <a:lnTo>
                    <a:pt x="394" y="869"/>
                  </a:lnTo>
                  <a:lnTo>
                    <a:pt x="321" y="842"/>
                  </a:lnTo>
                  <a:lnTo>
                    <a:pt x="331" y="832"/>
                  </a:lnTo>
                  <a:lnTo>
                    <a:pt x="311" y="799"/>
                  </a:lnTo>
                  <a:lnTo>
                    <a:pt x="292" y="797"/>
                  </a:lnTo>
                  <a:lnTo>
                    <a:pt x="253" y="729"/>
                  </a:lnTo>
                  <a:lnTo>
                    <a:pt x="260" y="706"/>
                  </a:lnTo>
                  <a:lnTo>
                    <a:pt x="263" y="671"/>
                  </a:lnTo>
                  <a:lnTo>
                    <a:pt x="217" y="649"/>
                  </a:lnTo>
                  <a:lnTo>
                    <a:pt x="130" y="530"/>
                  </a:lnTo>
                  <a:lnTo>
                    <a:pt x="80" y="562"/>
                  </a:lnTo>
                  <a:lnTo>
                    <a:pt x="66" y="543"/>
                  </a:lnTo>
                  <a:lnTo>
                    <a:pt x="63" y="539"/>
                  </a:lnTo>
                  <a:lnTo>
                    <a:pt x="39" y="510"/>
                  </a:lnTo>
                  <a:lnTo>
                    <a:pt x="0" y="51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5" name="Freeform 38"/>
            <p:cNvSpPr>
              <a:spLocks/>
            </p:cNvSpPr>
            <p:nvPr/>
          </p:nvSpPr>
          <p:spPr bwMode="auto">
            <a:xfrm>
              <a:off x="756" y="1512"/>
              <a:ext cx="77" cy="47"/>
            </a:xfrm>
            <a:custGeom>
              <a:avLst/>
              <a:gdLst>
                <a:gd name="T0" fmla="*/ 0 w 122"/>
                <a:gd name="T1" fmla="*/ 0 h 75"/>
                <a:gd name="T2" fmla="*/ 1 w 122"/>
                <a:gd name="T3" fmla="*/ 1 h 75"/>
                <a:gd name="T4" fmla="*/ 1 w 122"/>
                <a:gd name="T5" fmla="*/ 1 h 75"/>
                <a:gd name="T6" fmla="*/ 1 w 122"/>
                <a:gd name="T7" fmla="*/ 1 h 75"/>
                <a:gd name="T8" fmla="*/ 0 w 122"/>
                <a:gd name="T9" fmla="*/ 0 h 75"/>
                <a:gd name="T10" fmla="*/ 0 60000 65536"/>
                <a:gd name="T11" fmla="*/ 0 60000 65536"/>
                <a:gd name="T12" fmla="*/ 0 60000 65536"/>
                <a:gd name="T13" fmla="*/ 0 60000 65536"/>
                <a:gd name="T14" fmla="*/ 0 60000 65536"/>
                <a:gd name="T15" fmla="*/ 0 w 122"/>
                <a:gd name="T16" fmla="*/ 0 h 75"/>
                <a:gd name="T17" fmla="*/ 122 w 122"/>
                <a:gd name="T18" fmla="*/ 75 h 75"/>
              </a:gdLst>
              <a:ahLst/>
              <a:cxnLst>
                <a:cxn ang="T10">
                  <a:pos x="T0" y="T1"/>
                </a:cxn>
                <a:cxn ang="T11">
                  <a:pos x="T2" y="T3"/>
                </a:cxn>
                <a:cxn ang="T12">
                  <a:pos x="T4" y="T5"/>
                </a:cxn>
                <a:cxn ang="T13">
                  <a:pos x="T6" y="T7"/>
                </a:cxn>
                <a:cxn ang="T14">
                  <a:pos x="T8" y="T9"/>
                </a:cxn>
              </a:cxnLst>
              <a:rect l="T15" t="T16" r="T17" b="T18"/>
              <a:pathLst>
                <a:path w="122" h="75">
                  <a:moveTo>
                    <a:pt x="0" y="0"/>
                  </a:moveTo>
                  <a:lnTo>
                    <a:pt x="64" y="13"/>
                  </a:lnTo>
                  <a:lnTo>
                    <a:pt x="122" y="75"/>
                  </a:lnTo>
                  <a:lnTo>
                    <a:pt x="87" y="65"/>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6" name="Freeform 39"/>
            <p:cNvSpPr>
              <a:spLocks/>
            </p:cNvSpPr>
            <p:nvPr/>
          </p:nvSpPr>
          <p:spPr bwMode="auto">
            <a:xfrm>
              <a:off x="792" y="886"/>
              <a:ext cx="162" cy="107"/>
            </a:xfrm>
            <a:custGeom>
              <a:avLst/>
              <a:gdLst>
                <a:gd name="T0" fmla="*/ 0 w 256"/>
                <a:gd name="T1" fmla="*/ 1 h 168"/>
                <a:gd name="T2" fmla="*/ 1 w 256"/>
                <a:gd name="T3" fmla="*/ 1 h 168"/>
                <a:gd name="T4" fmla="*/ 1 w 256"/>
                <a:gd name="T5" fmla="*/ 1 h 168"/>
                <a:gd name="T6" fmla="*/ 1 w 256"/>
                <a:gd name="T7" fmla="*/ 1 h 168"/>
                <a:gd name="T8" fmla="*/ 1 w 256"/>
                <a:gd name="T9" fmla="*/ 0 h 168"/>
                <a:gd name="T10" fmla="*/ 1 w 256"/>
                <a:gd name="T11" fmla="*/ 1 h 168"/>
                <a:gd name="T12" fmla="*/ 1 w 256"/>
                <a:gd name="T13" fmla="*/ 1 h 168"/>
                <a:gd name="T14" fmla="*/ 1 w 256"/>
                <a:gd name="T15" fmla="*/ 1 h 168"/>
                <a:gd name="T16" fmla="*/ 1 w 256"/>
                <a:gd name="T17" fmla="*/ 1 h 168"/>
                <a:gd name="T18" fmla="*/ 1 w 256"/>
                <a:gd name="T19" fmla="*/ 1 h 168"/>
                <a:gd name="T20" fmla="*/ 1 w 256"/>
                <a:gd name="T21" fmla="*/ 1 h 168"/>
                <a:gd name="T22" fmla="*/ 1 w 256"/>
                <a:gd name="T23" fmla="*/ 1 h 168"/>
                <a:gd name="T24" fmla="*/ 0 w 256"/>
                <a:gd name="T25" fmla="*/ 1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6"/>
                <a:gd name="T40" fmla="*/ 0 h 168"/>
                <a:gd name="T41" fmla="*/ 256 w 256"/>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6" h="168">
                  <a:moveTo>
                    <a:pt x="0" y="128"/>
                  </a:moveTo>
                  <a:lnTo>
                    <a:pt x="13" y="107"/>
                  </a:lnTo>
                  <a:lnTo>
                    <a:pt x="47" y="33"/>
                  </a:lnTo>
                  <a:lnTo>
                    <a:pt x="31" y="5"/>
                  </a:lnTo>
                  <a:lnTo>
                    <a:pt x="110" y="0"/>
                  </a:lnTo>
                  <a:lnTo>
                    <a:pt x="165" y="27"/>
                  </a:lnTo>
                  <a:lnTo>
                    <a:pt x="199" y="13"/>
                  </a:lnTo>
                  <a:lnTo>
                    <a:pt x="256" y="49"/>
                  </a:lnTo>
                  <a:lnTo>
                    <a:pt x="140" y="112"/>
                  </a:lnTo>
                  <a:lnTo>
                    <a:pt x="129" y="149"/>
                  </a:lnTo>
                  <a:lnTo>
                    <a:pt x="74" y="168"/>
                  </a:lnTo>
                  <a:lnTo>
                    <a:pt x="44" y="139"/>
                  </a:lnTo>
                  <a:lnTo>
                    <a:pt x="0" y="12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7" name="Freeform 40"/>
            <p:cNvSpPr>
              <a:spLocks/>
            </p:cNvSpPr>
            <p:nvPr/>
          </p:nvSpPr>
          <p:spPr bwMode="auto">
            <a:xfrm>
              <a:off x="840" y="784"/>
              <a:ext cx="109" cy="59"/>
            </a:xfrm>
            <a:custGeom>
              <a:avLst/>
              <a:gdLst>
                <a:gd name="T0" fmla="*/ 0 w 172"/>
                <a:gd name="T1" fmla="*/ 1 h 96"/>
                <a:gd name="T2" fmla="*/ 1 w 172"/>
                <a:gd name="T3" fmla="*/ 1 h 96"/>
                <a:gd name="T4" fmla="*/ 1 w 172"/>
                <a:gd name="T5" fmla="*/ 1 h 96"/>
                <a:gd name="T6" fmla="*/ 1 w 172"/>
                <a:gd name="T7" fmla="*/ 1 h 96"/>
                <a:gd name="T8" fmla="*/ 1 w 172"/>
                <a:gd name="T9" fmla="*/ 1 h 96"/>
                <a:gd name="T10" fmla="*/ 1 w 172"/>
                <a:gd name="T11" fmla="*/ 1 h 96"/>
                <a:gd name="T12" fmla="*/ 1 w 172"/>
                <a:gd name="T13" fmla="*/ 1 h 96"/>
                <a:gd name="T14" fmla="*/ 1 w 172"/>
                <a:gd name="T15" fmla="*/ 1 h 96"/>
                <a:gd name="T16" fmla="*/ 1 w 172"/>
                <a:gd name="T17" fmla="*/ 1 h 96"/>
                <a:gd name="T18" fmla="*/ 1 w 172"/>
                <a:gd name="T19" fmla="*/ 1 h 96"/>
                <a:gd name="T20" fmla="*/ 1 w 172"/>
                <a:gd name="T21" fmla="*/ 1 h 96"/>
                <a:gd name="T22" fmla="*/ 1 w 172"/>
                <a:gd name="T23" fmla="*/ 1 h 96"/>
                <a:gd name="T24" fmla="*/ 1 w 172"/>
                <a:gd name="T25" fmla="*/ 1 h 96"/>
                <a:gd name="T26" fmla="*/ 1 w 172"/>
                <a:gd name="T27" fmla="*/ 0 h 96"/>
                <a:gd name="T28" fmla="*/ 1 w 172"/>
                <a:gd name="T29" fmla="*/ 1 h 96"/>
                <a:gd name="T30" fmla="*/ 0 w 172"/>
                <a:gd name="T31" fmla="*/ 1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2"/>
                <a:gd name="T49" fmla="*/ 0 h 96"/>
                <a:gd name="T50" fmla="*/ 172 w 172"/>
                <a:gd name="T51" fmla="*/ 96 h 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2" h="96">
                  <a:moveTo>
                    <a:pt x="0" y="77"/>
                  </a:moveTo>
                  <a:lnTo>
                    <a:pt x="39" y="86"/>
                  </a:lnTo>
                  <a:lnTo>
                    <a:pt x="49" y="77"/>
                  </a:lnTo>
                  <a:lnTo>
                    <a:pt x="59" y="96"/>
                  </a:lnTo>
                  <a:lnTo>
                    <a:pt x="80" y="86"/>
                  </a:lnTo>
                  <a:lnTo>
                    <a:pt x="73" y="67"/>
                  </a:lnTo>
                  <a:lnTo>
                    <a:pt x="92" y="81"/>
                  </a:lnTo>
                  <a:lnTo>
                    <a:pt x="106" y="46"/>
                  </a:lnTo>
                  <a:lnTo>
                    <a:pt x="121" y="40"/>
                  </a:lnTo>
                  <a:lnTo>
                    <a:pt x="127" y="72"/>
                  </a:lnTo>
                  <a:lnTo>
                    <a:pt x="164" y="49"/>
                  </a:lnTo>
                  <a:lnTo>
                    <a:pt x="153" y="25"/>
                  </a:lnTo>
                  <a:lnTo>
                    <a:pt x="172" y="13"/>
                  </a:lnTo>
                  <a:lnTo>
                    <a:pt x="150" y="0"/>
                  </a:lnTo>
                  <a:lnTo>
                    <a:pt x="87" y="13"/>
                  </a:lnTo>
                  <a:lnTo>
                    <a:pt x="0" y="7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8" name="Freeform 41"/>
            <p:cNvSpPr>
              <a:spLocks/>
            </p:cNvSpPr>
            <p:nvPr/>
          </p:nvSpPr>
          <p:spPr bwMode="auto">
            <a:xfrm>
              <a:off x="898" y="923"/>
              <a:ext cx="276" cy="149"/>
            </a:xfrm>
            <a:custGeom>
              <a:avLst/>
              <a:gdLst>
                <a:gd name="T0" fmla="*/ 0 w 436"/>
                <a:gd name="T1" fmla="*/ 1 h 234"/>
                <a:gd name="T2" fmla="*/ 1 w 436"/>
                <a:gd name="T3" fmla="*/ 1 h 234"/>
                <a:gd name="T4" fmla="*/ 1 w 436"/>
                <a:gd name="T5" fmla="*/ 1 h 234"/>
                <a:gd name="T6" fmla="*/ 1 w 436"/>
                <a:gd name="T7" fmla="*/ 1 h 234"/>
                <a:gd name="T8" fmla="*/ 1 w 436"/>
                <a:gd name="T9" fmla="*/ 0 h 234"/>
                <a:gd name="T10" fmla="*/ 1 w 436"/>
                <a:gd name="T11" fmla="*/ 1 h 234"/>
                <a:gd name="T12" fmla="*/ 1 w 436"/>
                <a:gd name="T13" fmla="*/ 1 h 234"/>
                <a:gd name="T14" fmla="*/ 1 w 436"/>
                <a:gd name="T15" fmla="*/ 1 h 234"/>
                <a:gd name="T16" fmla="*/ 1 w 436"/>
                <a:gd name="T17" fmla="*/ 1 h 234"/>
                <a:gd name="T18" fmla="*/ 1 w 436"/>
                <a:gd name="T19" fmla="*/ 1 h 234"/>
                <a:gd name="T20" fmla="*/ 1 w 436"/>
                <a:gd name="T21" fmla="*/ 1 h 234"/>
                <a:gd name="T22" fmla="*/ 1 w 436"/>
                <a:gd name="T23" fmla="*/ 1 h 234"/>
                <a:gd name="T24" fmla="*/ 1 w 436"/>
                <a:gd name="T25" fmla="*/ 1 h 234"/>
                <a:gd name="T26" fmla="*/ 1 w 436"/>
                <a:gd name="T27" fmla="*/ 1 h 234"/>
                <a:gd name="T28" fmla="*/ 1 w 436"/>
                <a:gd name="T29" fmla="*/ 1 h 234"/>
                <a:gd name="T30" fmla="*/ 1 w 436"/>
                <a:gd name="T31" fmla="*/ 1 h 234"/>
                <a:gd name="T32" fmla="*/ 1 w 436"/>
                <a:gd name="T33" fmla="*/ 1 h 234"/>
                <a:gd name="T34" fmla="*/ 1 w 436"/>
                <a:gd name="T35" fmla="*/ 1 h 234"/>
                <a:gd name="T36" fmla="*/ 1 w 436"/>
                <a:gd name="T37" fmla="*/ 1 h 234"/>
                <a:gd name="T38" fmla="*/ 1 w 436"/>
                <a:gd name="T39" fmla="*/ 1 h 234"/>
                <a:gd name="T40" fmla="*/ 1 w 436"/>
                <a:gd name="T41" fmla="*/ 1 h 234"/>
                <a:gd name="T42" fmla="*/ 1 w 436"/>
                <a:gd name="T43" fmla="*/ 1 h 234"/>
                <a:gd name="T44" fmla="*/ 1 w 436"/>
                <a:gd name="T45" fmla="*/ 1 h 234"/>
                <a:gd name="T46" fmla="*/ 1 w 436"/>
                <a:gd name="T47" fmla="*/ 1 h 234"/>
                <a:gd name="T48" fmla="*/ 1 w 436"/>
                <a:gd name="T49" fmla="*/ 1 h 234"/>
                <a:gd name="T50" fmla="*/ 1 w 436"/>
                <a:gd name="T51" fmla="*/ 1 h 234"/>
                <a:gd name="T52" fmla="*/ 1 w 436"/>
                <a:gd name="T53" fmla="*/ 1 h 234"/>
                <a:gd name="T54" fmla="*/ 1 w 436"/>
                <a:gd name="T55" fmla="*/ 1 h 234"/>
                <a:gd name="T56" fmla="*/ 1 w 436"/>
                <a:gd name="T57" fmla="*/ 1 h 234"/>
                <a:gd name="T58" fmla="*/ 1 w 436"/>
                <a:gd name="T59" fmla="*/ 1 h 234"/>
                <a:gd name="T60" fmla="*/ 1 w 436"/>
                <a:gd name="T61" fmla="*/ 1 h 234"/>
                <a:gd name="T62" fmla="*/ 1 w 436"/>
                <a:gd name="T63" fmla="*/ 1 h 234"/>
                <a:gd name="T64" fmla="*/ 1 w 436"/>
                <a:gd name="T65" fmla="*/ 1 h 234"/>
                <a:gd name="T66" fmla="*/ 1 w 436"/>
                <a:gd name="T67" fmla="*/ 1 h 234"/>
                <a:gd name="T68" fmla="*/ 1 w 436"/>
                <a:gd name="T69" fmla="*/ 1 h 234"/>
                <a:gd name="T70" fmla="*/ 1 w 436"/>
                <a:gd name="T71" fmla="*/ 1 h 234"/>
                <a:gd name="T72" fmla="*/ 1 w 436"/>
                <a:gd name="T73" fmla="*/ 1 h 234"/>
                <a:gd name="T74" fmla="*/ 1 w 436"/>
                <a:gd name="T75" fmla="*/ 1 h 234"/>
                <a:gd name="T76" fmla="*/ 0 w 436"/>
                <a:gd name="T77" fmla="*/ 1 h 2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6"/>
                <a:gd name="T118" fmla="*/ 0 h 234"/>
                <a:gd name="T119" fmla="*/ 436 w 436"/>
                <a:gd name="T120" fmla="*/ 234 h 23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6" h="234">
                  <a:moveTo>
                    <a:pt x="0" y="75"/>
                  </a:moveTo>
                  <a:lnTo>
                    <a:pt x="22" y="57"/>
                  </a:lnTo>
                  <a:lnTo>
                    <a:pt x="13" y="45"/>
                  </a:lnTo>
                  <a:lnTo>
                    <a:pt x="64" y="13"/>
                  </a:lnTo>
                  <a:lnTo>
                    <a:pt x="110" y="0"/>
                  </a:lnTo>
                  <a:lnTo>
                    <a:pt x="122" y="26"/>
                  </a:lnTo>
                  <a:lnTo>
                    <a:pt x="105" y="38"/>
                  </a:lnTo>
                  <a:lnTo>
                    <a:pt x="145" y="18"/>
                  </a:lnTo>
                  <a:lnTo>
                    <a:pt x="187" y="36"/>
                  </a:lnTo>
                  <a:lnTo>
                    <a:pt x="171" y="51"/>
                  </a:lnTo>
                  <a:lnTo>
                    <a:pt x="220" y="41"/>
                  </a:lnTo>
                  <a:lnTo>
                    <a:pt x="209" y="19"/>
                  </a:lnTo>
                  <a:lnTo>
                    <a:pt x="228" y="23"/>
                  </a:lnTo>
                  <a:lnTo>
                    <a:pt x="267" y="84"/>
                  </a:lnTo>
                  <a:lnTo>
                    <a:pt x="279" y="75"/>
                  </a:lnTo>
                  <a:lnTo>
                    <a:pt x="264" y="1"/>
                  </a:lnTo>
                  <a:lnTo>
                    <a:pt x="296" y="6"/>
                  </a:lnTo>
                  <a:lnTo>
                    <a:pt x="331" y="27"/>
                  </a:lnTo>
                  <a:lnTo>
                    <a:pt x="350" y="114"/>
                  </a:lnTo>
                  <a:lnTo>
                    <a:pt x="436" y="154"/>
                  </a:lnTo>
                  <a:lnTo>
                    <a:pt x="436" y="179"/>
                  </a:lnTo>
                  <a:lnTo>
                    <a:pt x="414" y="166"/>
                  </a:lnTo>
                  <a:lnTo>
                    <a:pt x="384" y="181"/>
                  </a:lnTo>
                  <a:lnTo>
                    <a:pt x="423" y="200"/>
                  </a:lnTo>
                  <a:lnTo>
                    <a:pt x="390" y="221"/>
                  </a:lnTo>
                  <a:lnTo>
                    <a:pt x="335" y="209"/>
                  </a:lnTo>
                  <a:lnTo>
                    <a:pt x="301" y="185"/>
                  </a:lnTo>
                  <a:lnTo>
                    <a:pt x="230" y="227"/>
                  </a:lnTo>
                  <a:lnTo>
                    <a:pt x="141" y="234"/>
                  </a:lnTo>
                  <a:lnTo>
                    <a:pt x="122" y="200"/>
                  </a:lnTo>
                  <a:lnTo>
                    <a:pt x="72" y="194"/>
                  </a:lnTo>
                  <a:lnTo>
                    <a:pt x="41" y="161"/>
                  </a:lnTo>
                  <a:lnTo>
                    <a:pt x="168" y="144"/>
                  </a:lnTo>
                  <a:lnTo>
                    <a:pt x="35" y="133"/>
                  </a:lnTo>
                  <a:lnTo>
                    <a:pt x="19" y="114"/>
                  </a:lnTo>
                  <a:lnTo>
                    <a:pt x="83" y="90"/>
                  </a:lnTo>
                  <a:lnTo>
                    <a:pt x="22" y="99"/>
                  </a:lnTo>
                  <a:lnTo>
                    <a:pt x="29" y="84"/>
                  </a:lnTo>
                  <a:lnTo>
                    <a:pt x="0" y="7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79" name="Freeform 42"/>
            <p:cNvSpPr>
              <a:spLocks/>
            </p:cNvSpPr>
            <p:nvPr/>
          </p:nvSpPr>
          <p:spPr bwMode="auto">
            <a:xfrm>
              <a:off x="920" y="809"/>
              <a:ext cx="187" cy="80"/>
            </a:xfrm>
            <a:custGeom>
              <a:avLst/>
              <a:gdLst>
                <a:gd name="T0" fmla="*/ 0 w 295"/>
                <a:gd name="T1" fmla="*/ 1 h 127"/>
                <a:gd name="T2" fmla="*/ 1 w 295"/>
                <a:gd name="T3" fmla="*/ 1 h 127"/>
                <a:gd name="T4" fmla="*/ 1 w 295"/>
                <a:gd name="T5" fmla="*/ 1 h 127"/>
                <a:gd name="T6" fmla="*/ 1 w 295"/>
                <a:gd name="T7" fmla="*/ 1 h 127"/>
                <a:gd name="T8" fmla="*/ 1 w 295"/>
                <a:gd name="T9" fmla="*/ 1 h 127"/>
                <a:gd name="T10" fmla="*/ 1 w 295"/>
                <a:gd name="T11" fmla="*/ 1 h 127"/>
                <a:gd name="T12" fmla="*/ 1 w 295"/>
                <a:gd name="T13" fmla="*/ 1 h 127"/>
                <a:gd name="T14" fmla="*/ 1 w 295"/>
                <a:gd name="T15" fmla="*/ 1 h 127"/>
                <a:gd name="T16" fmla="*/ 1 w 295"/>
                <a:gd name="T17" fmla="*/ 1 h 127"/>
                <a:gd name="T18" fmla="*/ 1 w 295"/>
                <a:gd name="T19" fmla="*/ 1 h 127"/>
                <a:gd name="T20" fmla="*/ 1 w 295"/>
                <a:gd name="T21" fmla="*/ 1 h 127"/>
                <a:gd name="T22" fmla="*/ 1 w 295"/>
                <a:gd name="T23" fmla="*/ 1 h 127"/>
                <a:gd name="T24" fmla="*/ 1 w 295"/>
                <a:gd name="T25" fmla="*/ 1 h 127"/>
                <a:gd name="T26" fmla="*/ 1 w 295"/>
                <a:gd name="T27" fmla="*/ 1 h 127"/>
                <a:gd name="T28" fmla="*/ 1 w 295"/>
                <a:gd name="T29" fmla="*/ 1 h 127"/>
                <a:gd name="T30" fmla="*/ 1 w 295"/>
                <a:gd name="T31" fmla="*/ 1 h 127"/>
                <a:gd name="T32" fmla="*/ 1 w 295"/>
                <a:gd name="T33" fmla="*/ 0 h 127"/>
                <a:gd name="T34" fmla="*/ 1 w 295"/>
                <a:gd name="T35" fmla="*/ 1 h 127"/>
                <a:gd name="T36" fmla="*/ 1 w 295"/>
                <a:gd name="T37" fmla="*/ 1 h 127"/>
                <a:gd name="T38" fmla="*/ 1 w 295"/>
                <a:gd name="T39" fmla="*/ 1 h 127"/>
                <a:gd name="T40" fmla="*/ 1 w 295"/>
                <a:gd name="T41" fmla="*/ 1 h 127"/>
                <a:gd name="T42" fmla="*/ 1 w 295"/>
                <a:gd name="T43" fmla="*/ 1 h 127"/>
                <a:gd name="T44" fmla="*/ 1 w 295"/>
                <a:gd name="T45" fmla="*/ 1 h 127"/>
                <a:gd name="T46" fmla="*/ 1 w 295"/>
                <a:gd name="T47" fmla="*/ 1 h 127"/>
                <a:gd name="T48" fmla="*/ 1 w 295"/>
                <a:gd name="T49" fmla="*/ 1 h 127"/>
                <a:gd name="T50" fmla="*/ 1 w 295"/>
                <a:gd name="T51" fmla="*/ 1 h 127"/>
                <a:gd name="T52" fmla="*/ 1 w 295"/>
                <a:gd name="T53" fmla="*/ 1 h 127"/>
                <a:gd name="T54" fmla="*/ 1 w 295"/>
                <a:gd name="T55" fmla="*/ 1 h 127"/>
                <a:gd name="T56" fmla="*/ 1 w 295"/>
                <a:gd name="T57" fmla="*/ 1 h 127"/>
                <a:gd name="T58" fmla="*/ 1 w 295"/>
                <a:gd name="T59" fmla="*/ 1 h 127"/>
                <a:gd name="T60" fmla="*/ 1 w 295"/>
                <a:gd name="T61" fmla="*/ 1 h 127"/>
                <a:gd name="T62" fmla="*/ 1 w 295"/>
                <a:gd name="T63" fmla="*/ 1 h 127"/>
                <a:gd name="T64" fmla="*/ 1 w 295"/>
                <a:gd name="T65" fmla="*/ 1 h 127"/>
                <a:gd name="T66" fmla="*/ 0 w 295"/>
                <a:gd name="T67" fmla="*/ 1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27"/>
                <a:gd name="T104" fmla="*/ 295 w 295"/>
                <a:gd name="T105" fmla="*/ 127 h 1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27">
                  <a:moveTo>
                    <a:pt x="0" y="82"/>
                  </a:moveTo>
                  <a:lnTo>
                    <a:pt x="7" y="73"/>
                  </a:lnTo>
                  <a:lnTo>
                    <a:pt x="61" y="59"/>
                  </a:lnTo>
                  <a:lnTo>
                    <a:pt x="7" y="64"/>
                  </a:lnTo>
                  <a:lnTo>
                    <a:pt x="70" y="50"/>
                  </a:lnTo>
                  <a:lnTo>
                    <a:pt x="19" y="50"/>
                  </a:lnTo>
                  <a:lnTo>
                    <a:pt x="25" y="37"/>
                  </a:lnTo>
                  <a:lnTo>
                    <a:pt x="70" y="37"/>
                  </a:lnTo>
                  <a:lnTo>
                    <a:pt x="38" y="29"/>
                  </a:lnTo>
                  <a:lnTo>
                    <a:pt x="63" y="18"/>
                  </a:lnTo>
                  <a:lnTo>
                    <a:pt x="122" y="37"/>
                  </a:lnTo>
                  <a:lnTo>
                    <a:pt x="152" y="69"/>
                  </a:lnTo>
                  <a:lnTo>
                    <a:pt x="206" y="71"/>
                  </a:lnTo>
                  <a:lnTo>
                    <a:pt x="185" y="50"/>
                  </a:lnTo>
                  <a:lnTo>
                    <a:pt x="199" y="38"/>
                  </a:lnTo>
                  <a:lnTo>
                    <a:pt x="174" y="19"/>
                  </a:lnTo>
                  <a:lnTo>
                    <a:pt x="213" y="0"/>
                  </a:lnTo>
                  <a:lnTo>
                    <a:pt x="229" y="27"/>
                  </a:lnTo>
                  <a:lnTo>
                    <a:pt x="218" y="42"/>
                  </a:lnTo>
                  <a:lnTo>
                    <a:pt x="241" y="43"/>
                  </a:lnTo>
                  <a:lnTo>
                    <a:pt x="234" y="56"/>
                  </a:lnTo>
                  <a:lnTo>
                    <a:pt x="261" y="60"/>
                  </a:lnTo>
                  <a:lnTo>
                    <a:pt x="275" y="43"/>
                  </a:lnTo>
                  <a:lnTo>
                    <a:pt x="295" y="65"/>
                  </a:lnTo>
                  <a:lnTo>
                    <a:pt x="277" y="97"/>
                  </a:lnTo>
                  <a:lnTo>
                    <a:pt x="216" y="96"/>
                  </a:lnTo>
                  <a:lnTo>
                    <a:pt x="120" y="127"/>
                  </a:lnTo>
                  <a:lnTo>
                    <a:pt x="78" y="107"/>
                  </a:lnTo>
                  <a:lnTo>
                    <a:pt x="161" y="82"/>
                  </a:lnTo>
                  <a:lnTo>
                    <a:pt x="90" y="97"/>
                  </a:lnTo>
                  <a:lnTo>
                    <a:pt x="101" y="73"/>
                  </a:lnTo>
                  <a:lnTo>
                    <a:pt x="68" y="98"/>
                  </a:lnTo>
                  <a:lnTo>
                    <a:pt x="23" y="96"/>
                  </a:lnTo>
                  <a:lnTo>
                    <a:pt x="0" y="8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0" name="Freeform 43"/>
            <p:cNvSpPr>
              <a:spLocks/>
            </p:cNvSpPr>
            <p:nvPr/>
          </p:nvSpPr>
          <p:spPr bwMode="auto">
            <a:xfrm>
              <a:off x="1105" y="720"/>
              <a:ext cx="97" cy="52"/>
            </a:xfrm>
            <a:custGeom>
              <a:avLst/>
              <a:gdLst>
                <a:gd name="T0" fmla="*/ 0 w 153"/>
                <a:gd name="T1" fmla="*/ 0 h 81"/>
                <a:gd name="T2" fmla="*/ 1 w 153"/>
                <a:gd name="T3" fmla="*/ 1 h 81"/>
                <a:gd name="T4" fmla="*/ 1 w 153"/>
                <a:gd name="T5" fmla="*/ 1 h 81"/>
                <a:gd name="T6" fmla="*/ 1 w 153"/>
                <a:gd name="T7" fmla="*/ 1 h 81"/>
                <a:gd name="T8" fmla="*/ 1 w 153"/>
                <a:gd name="T9" fmla="*/ 1 h 81"/>
                <a:gd name="T10" fmla="*/ 1 w 153"/>
                <a:gd name="T11" fmla="*/ 1 h 81"/>
                <a:gd name="T12" fmla="*/ 1 w 153"/>
                <a:gd name="T13" fmla="*/ 1 h 81"/>
                <a:gd name="T14" fmla="*/ 1 w 153"/>
                <a:gd name="T15" fmla="*/ 1 h 81"/>
                <a:gd name="T16" fmla="*/ 1 w 153"/>
                <a:gd name="T17" fmla="*/ 1 h 81"/>
                <a:gd name="T18" fmla="*/ 1 w 153"/>
                <a:gd name="T19" fmla="*/ 1 h 81"/>
                <a:gd name="T20" fmla="*/ 1 w 153"/>
                <a:gd name="T21" fmla="*/ 1 h 81"/>
                <a:gd name="T22" fmla="*/ 1 w 153"/>
                <a:gd name="T23" fmla="*/ 0 h 81"/>
                <a:gd name="T24" fmla="*/ 0 w 153"/>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3"/>
                <a:gd name="T40" fmla="*/ 0 h 81"/>
                <a:gd name="T41" fmla="*/ 153 w 153"/>
                <a:gd name="T42" fmla="*/ 81 h 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3" h="81">
                  <a:moveTo>
                    <a:pt x="0" y="0"/>
                  </a:moveTo>
                  <a:lnTo>
                    <a:pt x="13" y="30"/>
                  </a:lnTo>
                  <a:lnTo>
                    <a:pt x="51" y="30"/>
                  </a:lnTo>
                  <a:lnTo>
                    <a:pt x="37" y="37"/>
                  </a:lnTo>
                  <a:lnTo>
                    <a:pt x="50" y="47"/>
                  </a:lnTo>
                  <a:lnTo>
                    <a:pt x="18" y="51"/>
                  </a:lnTo>
                  <a:lnTo>
                    <a:pt x="72" y="58"/>
                  </a:lnTo>
                  <a:lnTo>
                    <a:pt x="153" y="81"/>
                  </a:lnTo>
                  <a:lnTo>
                    <a:pt x="143" y="36"/>
                  </a:lnTo>
                  <a:lnTo>
                    <a:pt x="83" y="8"/>
                  </a:lnTo>
                  <a:lnTo>
                    <a:pt x="58" y="18"/>
                  </a:lnTo>
                  <a:lnTo>
                    <a:pt x="52" y="0"/>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1" name="Freeform 44"/>
            <p:cNvSpPr>
              <a:spLocks/>
            </p:cNvSpPr>
            <p:nvPr/>
          </p:nvSpPr>
          <p:spPr bwMode="auto">
            <a:xfrm>
              <a:off x="1152" y="817"/>
              <a:ext cx="77" cy="53"/>
            </a:xfrm>
            <a:custGeom>
              <a:avLst/>
              <a:gdLst>
                <a:gd name="T0" fmla="*/ 0 w 121"/>
                <a:gd name="T1" fmla="*/ 1 h 83"/>
                <a:gd name="T2" fmla="*/ 1 w 121"/>
                <a:gd name="T3" fmla="*/ 1 h 83"/>
                <a:gd name="T4" fmla="*/ 1 w 121"/>
                <a:gd name="T5" fmla="*/ 1 h 83"/>
                <a:gd name="T6" fmla="*/ 1 w 121"/>
                <a:gd name="T7" fmla="*/ 1 h 83"/>
                <a:gd name="T8" fmla="*/ 1 w 121"/>
                <a:gd name="T9" fmla="*/ 1 h 83"/>
                <a:gd name="T10" fmla="*/ 1 w 121"/>
                <a:gd name="T11" fmla="*/ 1 h 83"/>
                <a:gd name="T12" fmla="*/ 1 w 121"/>
                <a:gd name="T13" fmla="*/ 1 h 83"/>
                <a:gd name="T14" fmla="*/ 1 w 121"/>
                <a:gd name="T15" fmla="*/ 0 h 83"/>
                <a:gd name="T16" fmla="*/ 1 w 121"/>
                <a:gd name="T17" fmla="*/ 1 h 83"/>
                <a:gd name="T18" fmla="*/ 1 w 121"/>
                <a:gd name="T19" fmla="*/ 1 h 83"/>
                <a:gd name="T20" fmla="*/ 1 w 121"/>
                <a:gd name="T21" fmla="*/ 1 h 83"/>
                <a:gd name="T22" fmla="*/ 1 w 121"/>
                <a:gd name="T23" fmla="*/ 1 h 83"/>
                <a:gd name="T24" fmla="*/ 1 w 121"/>
                <a:gd name="T25" fmla="*/ 1 h 83"/>
                <a:gd name="T26" fmla="*/ 1 w 121"/>
                <a:gd name="T27" fmla="*/ 1 h 83"/>
                <a:gd name="T28" fmla="*/ 1 w 121"/>
                <a:gd name="T29" fmla="*/ 1 h 83"/>
                <a:gd name="T30" fmla="*/ 0 w 121"/>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83"/>
                <a:gd name="T50" fmla="*/ 121 w 121"/>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83">
                  <a:moveTo>
                    <a:pt x="0" y="57"/>
                  </a:moveTo>
                  <a:lnTo>
                    <a:pt x="12" y="36"/>
                  </a:lnTo>
                  <a:lnTo>
                    <a:pt x="35" y="41"/>
                  </a:lnTo>
                  <a:lnTo>
                    <a:pt x="8" y="23"/>
                  </a:lnTo>
                  <a:lnTo>
                    <a:pt x="13" y="5"/>
                  </a:lnTo>
                  <a:lnTo>
                    <a:pt x="61" y="32"/>
                  </a:lnTo>
                  <a:lnTo>
                    <a:pt x="35" y="4"/>
                  </a:lnTo>
                  <a:lnTo>
                    <a:pt x="110" y="0"/>
                  </a:lnTo>
                  <a:lnTo>
                    <a:pt x="121" y="63"/>
                  </a:lnTo>
                  <a:lnTo>
                    <a:pt x="107" y="54"/>
                  </a:lnTo>
                  <a:lnTo>
                    <a:pt x="107" y="83"/>
                  </a:lnTo>
                  <a:lnTo>
                    <a:pt x="47" y="83"/>
                  </a:lnTo>
                  <a:lnTo>
                    <a:pt x="59" y="72"/>
                  </a:lnTo>
                  <a:lnTo>
                    <a:pt x="42" y="59"/>
                  </a:lnTo>
                  <a:lnTo>
                    <a:pt x="87" y="42"/>
                  </a:lnTo>
                  <a:lnTo>
                    <a:pt x="0" y="5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2" name="Freeform 45"/>
            <p:cNvSpPr>
              <a:spLocks/>
            </p:cNvSpPr>
            <p:nvPr/>
          </p:nvSpPr>
          <p:spPr bwMode="auto">
            <a:xfrm>
              <a:off x="1152" y="907"/>
              <a:ext cx="92" cy="80"/>
            </a:xfrm>
            <a:custGeom>
              <a:avLst/>
              <a:gdLst>
                <a:gd name="T0" fmla="*/ 0 w 145"/>
                <a:gd name="T1" fmla="*/ 1 h 126"/>
                <a:gd name="T2" fmla="*/ 1 w 145"/>
                <a:gd name="T3" fmla="*/ 1 h 126"/>
                <a:gd name="T4" fmla="*/ 1 w 145"/>
                <a:gd name="T5" fmla="*/ 1 h 126"/>
                <a:gd name="T6" fmla="*/ 1 w 145"/>
                <a:gd name="T7" fmla="*/ 1 h 126"/>
                <a:gd name="T8" fmla="*/ 1 w 145"/>
                <a:gd name="T9" fmla="*/ 1 h 126"/>
                <a:gd name="T10" fmla="*/ 1 w 145"/>
                <a:gd name="T11" fmla="*/ 1 h 126"/>
                <a:gd name="T12" fmla="*/ 1 w 145"/>
                <a:gd name="T13" fmla="*/ 1 h 126"/>
                <a:gd name="T14" fmla="*/ 1 w 145"/>
                <a:gd name="T15" fmla="*/ 1 h 126"/>
                <a:gd name="T16" fmla="*/ 1 w 145"/>
                <a:gd name="T17" fmla="*/ 0 h 126"/>
                <a:gd name="T18" fmla="*/ 1 w 145"/>
                <a:gd name="T19" fmla="*/ 1 h 126"/>
                <a:gd name="T20" fmla="*/ 1 w 145"/>
                <a:gd name="T21" fmla="*/ 1 h 126"/>
                <a:gd name="T22" fmla="*/ 1 w 145"/>
                <a:gd name="T23" fmla="*/ 1 h 126"/>
                <a:gd name="T24" fmla="*/ 1 w 145"/>
                <a:gd name="T25" fmla="*/ 1 h 126"/>
                <a:gd name="T26" fmla="*/ 1 w 145"/>
                <a:gd name="T27" fmla="*/ 1 h 126"/>
                <a:gd name="T28" fmla="*/ 1 w 145"/>
                <a:gd name="T29" fmla="*/ 1 h 126"/>
                <a:gd name="T30" fmla="*/ 0 w 145"/>
                <a:gd name="T31" fmla="*/ 1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5"/>
                <a:gd name="T49" fmla="*/ 0 h 126"/>
                <a:gd name="T50" fmla="*/ 145 w 145"/>
                <a:gd name="T51" fmla="*/ 126 h 1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5" h="126">
                  <a:moveTo>
                    <a:pt x="0" y="64"/>
                  </a:moveTo>
                  <a:lnTo>
                    <a:pt x="8" y="45"/>
                  </a:lnTo>
                  <a:lnTo>
                    <a:pt x="58" y="59"/>
                  </a:lnTo>
                  <a:lnTo>
                    <a:pt x="51" y="39"/>
                  </a:lnTo>
                  <a:lnTo>
                    <a:pt x="61" y="39"/>
                  </a:lnTo>
                  <a:lnTo>
                    <a:pt x="28" y="27"/>
                  </a:lnTo>
                  <a:lnTo>
                    <a:pt x="47" y="22"/>
                  </a:lnTo>
                  <a:lnTo>
                    <a:pt x="29" y="13"/>
                  </a:lnTo>
                  <a:lnTo>
                    <a:pt x="123" y="0"/>
                  </a:lnTo>
                  <a:lnTo>
                    <a:pt x="128" y="27"/>
                  </a:lnTo>
                  <a:lnTo>
                    <a:pt x="96" y="52"/>
                  </a:lnTo>
                  <a:lnTo>
                    <a:pt x="142" y="59"/>
                  </a:lnTo>
                  <a:lnTo>
                    <a:pt x="145" y="104"/>
                  </a:lnTo>
                  <a:lnTo>
                    <a:pt x="85" y="126"/>
                  </a:lnTo>
                  <a:lnTo>
                    <a:pt x="58" y="89"/>
                  </a:lnTo>
                  <a:lnTo>
                    <a:pt x="0" y="6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3" name="Freeform 46"/>
            <p:cNvSpPr>
              <a:spLocks/>
            </p:cNvSpPr>
            <p:nvPr/>
          </p:nvSpPr>
          <p:spPr bwMode="auto">
            <a:xfrm>
              <a:off x="1215" y="735"/>
              <a:ext cx="56" cy="40"/>
            </a:xfrm>
            <a:custGeom>
              <a:avLst/>
              <a:gdLst>
                <a:gd name="T0" fmla="*/ 0 w 87"/>
                <a:gd name="T1" fmla="*/ 0 h 61"/>
                <a:gd name="T2" fmla="*/ 1 w 87"/>
                <a:gd name="T3" fmla="*/ 1 h 61"/>
                <a:gd name="T4" fmla="*/ 1 w 87"/>
                <a:gd name="T5" fmla="*/ 1 h 61"/>
                <a:gd name="T6" fmla="*/ 1 w 87"/>
                <a:gd name="T7" fmla="*/ 1 h 61"/>
                <a:gd name="T8" fmla="*/ 1 w 87"/>
                <a:gd name="T9" fmla="*/ 1 h 61"/>
                <a:gd name="T10" fmla="*/ 1 w 87"/>
                <a:gd name="T11" fmla="*/ 1 h 61"/>
                <a:gd name="T12" fmla="*/ 1 w 87"/>
                <a:gd name="T13" fmla="*/ 1 h 61"/>
                <a:gd name="T14" fmla="*/ 0 w 87"/>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61"/>
                <a:gd name="T26" fmla="*/ 87 w 87"/>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61">
                  <a:moveTo>
                    <a:pt x="0" y="0"/>
                  </a:moveTo>
                  <a:lnTo>
                    <a:pt x="12" y="34"/>
                  </a:lnTo>
                  <a:lnTo>
                    <a:pt x="38" y="42"/>
                  </a:lnTo>
                  <a:lnTo>
                    <a:pt x="16" y="47"/>
                  </a:lnTo>
                  <a:lnTo>
                    <a:pt x="29" y="61"/>
                  </a:lnTo>
                  <a:lnTo>
                    <a:pt x="83" y="52"/>
                  </a:lnTo>
                  <a:lnTo>
                    <a:pt x="87" y="30"/>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4" name="Freeform 47"/>
            <p:cNvSpPr>
              <a:spLocks/>
            </p:cNvSpPr>
            <p:nvPr/>
          </p:nvSpPr>
          <p:spPr bwMode="auto">
            <a:xfrm>
              <a:off x="1236" y="800"/>
              <a:ext cx="265" cy="89"/>
            </a:xfrm>
            <a:custGeom>
              <a:avLst/>
              <a:gdLst>
                <a:gd name="T0" fmla="*/ 0 w 418"/>
                <a:gd name="T1" fmla="*/ 1 h 139"/>
                <a:gd name="T2" fmla="*/ 1 w 418"/>
                <a:gd name="T3" fmla="*/ 0 h 139"/>
                <a:gd name="T4" fmla="*/ 1 w 418"/>
                <a:gd name="T5" fmla="*/ 1 h 139"/>
                <a:gd name="T6" fmla="*/ 1 w 418"/>
                <a:gd name="T7" fmla="*/ 1 h 139"/>
                <a:gd name="T8" fmla="*/ 1 w 418"/>
                <a:gd name="T9" fmla="*/ 1 h 139"/>
                <a:gd name="T10" fmla="*/ 1 w 418"/>
                <a:gd name="T11" fmla="*/ 1 h 139"/>
                <a:gd name="T12" fmla="*/ 1 w 418"/>
                <a:gd name="T13" fmla="*/ 1 h 139"/>
                <a:gd name="T14" fmla="*/ 1 w 418"/>
                <a:gd name="T15" fmla="*/ 1 h 139"/>
                <a:gd name="T16" fmla="*/ 1 w 418"/>
                <a:gd name="T17" fmla="*/ 1 h 139"/>
                <a:gd name="T18" fmla="*/ 1 w 418"/>
                <a:gd name="T19" fmla="*/ 1 h 139"/>
                <a:gd name="T20" fmla="*/ 1 w 418"/>
                <a:gd name="T21" fmla="*/ 1 h 139"/>
                <a:gd name="T22" fmla="*/ 1 w 418"/>
                <a:gd name="T23" fmla="*/ 1 h 139"/>
                <a:gd name="T24" fmla="*/ 1 w 418"/>
                <a:gd name="T25" fmla="*/ 1 h 139"/>
                <a:gd name="T26" fmla="*/ 1 w 418"/>
                <a:gd name="T27" fmla="*/ 1 h 139"/>
                <a:gd name="T28" fmla="*/ 1 w 418"/>
                <a:gd name="T29" fmla="*/ 1 h 139"/>
                <a:gd name="T30" fmla="*/ 1 w 418"/>
                <a:gd name="T31" fmla="*/ 1 h 139"/>
                <a:gd name="T32" fmla="*/ 1 w 418"/>
                <a:gd name="T33" fmla="*/ 1 h 139"/>
                <a:gd name="T34" fmla="*/ 1 w 418"/>
                <a:gd name="T35" fmla="*/ 1 h 139"/>
                <a:gd name="T36" fmla="*/ 1 w 418"/>
                <a:gd name="T37" fmla="*/ 1 h 139"/>
                <a:gd name="T38" fmla="*/ 1 w 418"/>
                <a:gd name="T39" fmla="*/ 1 h 139"/>
                <a:gd name="T40" fmla="*/ 1 w 418"/>
                <a:gd name="T41" fmla="*/ 1 h 139"/>
                <a:gd name="T42" fmla="*/ 1 w 418"/>
                <a:gd name="T43" fmla="*/ 1 h 139"/>
                <a:gd name="T44" fmla="*/ 1 w 418"/>
                <a:gd name="T45" fmla="*/ 1 h 139"/>
                <a:gd name="T46" fmla="*/ 1 w 418"/>
                <a:gd name="T47" fmla="*/ 1 h 139"/>
                <a:gd name="T48" fmla="*/ 1 w 418"/>
                <a:gd name="T49" fmla="*/ 1 h 139"/>
                <a:gd name="T50" fmla="*/ 1 w 418"/>
                <a:gd name="T51" fmla="*/ 1 h 139"/>
                <a:gd name="T52" fmla="*/ 1 w 418"/>
                <a:gd name="T53" fmla="*/ 1 h 139"/>
                <a:gd name="T54" fmla="*/ 1 w 418"/>
                <a:gd name="T55" fmla="*/ 1 h 139"/>
                <a:gd name="T56" fmla="*/ 1 w 418"/>
                <a:gd name="T57" fmla="*/ 1 h 139"/>
                <a:gd name="T58" fmla="*/ 1 w 418"/>
                <a:gd name="T59" fmla="*/ 1 h 139"/>
                <a:gd name="T60" fmla="*/ 1 w 418"/>
                <a:gd name="T61" fmla="*/ 1 h 139"/>
                <a:gd name="T62" fmla="*/ 0 w 418"/>
                <a:gd name="T63" fmla="*/ 1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8"/>
                <a:gd name="T97" fmla="*/ 0 h 139"/>
                <a:gd name="T98" fmla="*/ 418 w 418"/>
                <a:gd name="T99" fmla="*/ 139 h 1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8" h="139">
                  <a:moveTo>
                    <a:pt x="0" y="19"/>
                  </a:moveTo>
                  <a:lnTo>
                    <a:pt x="28" y="0"/>
                  </a:lnTo>
                  <a:lnTo>
                    <a:pt x="62" y="9"/>
                  </a:lnTo>
                  <a:lnTo>
                    <a:pt x="87" y="19"/>
                  </a:lnTo>
                  <a:lnTo>
                    <a:pt x="79" y="35"/>
                  </a:lnTo>
                  <a:lnTo>
                    <a:pt x="129" y="21"/>
                  </a:lnTo>
                  <a:lnTo>
                    <a:pt x="154" y="31"/>
                  </a:lnTo>
                  <a:lnTo>
                    <a:pt x="133" y="31"/>
                  </a:lnTo>
                  <a:lnTo>
                    <a:pt x="185" y="49"/>
                  </a:lnTo>
                  <a:lnTo>
                    <a:pt x="129" y="53"/>
                  </a:lnTo>
                  <a:lnTo>
                    <a:pt x="154" y="58"/>
                  </a:lnTo>
                  <a:lnTo>
                    <a:pt x="136" y="71"/>
                  </a:lnTo>
                  <a:lnTo>
                    <a:pt x="163" y="62"/>
                  </a:lnTo>
                  <a:lnTo>
                    <a:pt x="192" y="91"/>
                  </a:lnTo>
                  <a:lnTo>
                    <a:pt x="198" y="77"/>
                  </a:lnTo>
                  <a:lnTo>
                    <a:pt x="270" y="91"/>
                  </a:lnTo>
                  <a:lnTo>
                    <a:pt x="353" y="67"/>
                  </a:lnTo>
                  <a:lnTo>
                    <a:pt x="418" y="94"/>
                  </a:lnTo>
                  <a:lnTo>
                    <a:pt x="397" y="109"/>
                  </a:lnTo>
                  <a:lnTo>
                    <a:pt x="405" y="135"/>
                  </a:lnTo>
                  <a:lnTo>
                    <a:pt x="361" y="139"/>
                  </a:lnTo>
                  <a:lnTo>
                    <a:pt x="320" y="118"/>
                  </a:lnTo>
                  <a:lnTo>
                    <a:pt x="320" y="135"/>
                  </a:lnTo>
                  <a:lnTo>
                    <a:pt x="303" y="135"/>
                  </a:lnTo>
                  <a:lnTo>
                    <a:pt x="204" y="139"/>
                  </a:lnTo>
                  <a:lnTo>
                    <a:pt x="195" y="119"/>
                  </a:lnTo>
                  <a:lnTo>
                    <a:pt x="177" y="135"/>
                  </a:lnTo>
                  <a:lnTo>
                    <a:pt x="145" y="119"/>
                  </a:lnTo>
                  <a:lnTo>
                    <a:pt x="129" y="135"/>
                  </a:lnTo>
                  <a:lnTo>
                    <a:pt x="91" y="39"/>
                  </a:lnTo>
                  <a:lnTo>
                    <a:pt x="50" y="49"/>
                  </a:lnTo>
                  <a:lnTo>
                    <a:pt x="0" y="1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5" name="Freeform 48"/>
            <p:cNvSpPr>
              <a:spLocks/>
            </p:cNvSpPr>
            <p:nvPr/>
          </p:nvSpPr>
          <p:spPr bwMode="auto">
            <a:xfrm>
              <a:off x="1247" y="644"/>
              <a:ext cx="172" cy="121"/>
            </a:xfrm>
            <a:custGeom>
              <a:avLst/>
              <a:gdLst>
                <a:gd name="T0" fmla="*/ 0 w 272"/>
                <a:gd name="T1" fmla="*/ 1 h 191"/>
                <a:gd name="T2" fmla="*/ 1 w 272"/>
                <a:gd name="T3" fmla="*/ 1 h 191"/>
                <a:gd name="T4" fmla="*/ 1 w 272"/>
                <a:gd name="T5" fmla="*/ 1 h 191"/>
                <a:gd name="T6" fmla="*/ 1 w 272"/>
                <a:gd name="T7" fmla="*/ 1 h 191"/>
                <a:gd name="T8" fmla="*/ 1 w 272"/>
                <a:gd name="T9" fmla="*/ 0 h 191"/>
                <a:gd name="T10" fmla="*/ 1 w 272"/>
                <a:gd name="T11" fmla="*/ 1 h 191"/>
                <a:gd name="T12" fmla="*/ 1 w 272"/>
                <a:gd name="T13" fmla="*/ 1 h 191"/>
                <a:gd name="T14" fmla="*/ 1 w 272"/>
                <a:gd name="T15" fmla="*/ 1 h 191"/>
                <a:gd name="T16" fmla="*/ 1 w 272"/>
                <a:gd name="T17" fmla="*/ 1 h 191"/>
                <a:gd name="T18" fmla="*/ 1 w 272"/>
                <a:gd name="T19" fmla="*/ 1 h 191"/>
                <a:gd name="T20" fmla="*/ 1 w 272"/>
                <a:gd name="T21" fmla="*/ 1 h 191"/>
                <a:gd name="T22" fmla="*/ 1 w 272"/>
                <a:gd name="T23" fmla="*/ 1 h 191"/>
                <a:gd name="T24" fmla="*/ 1 w 272"/>
                <a:gd name="T25" fmla="*/ 1 h 191"/>
                <a:gd name="T26" fmla="*/ 1 w 272"/>
                <a:gd name="T27" fmla="*/ 1 h 191"/>
                <a:gd name="T28" fmla="*/ 1 w 272"/>
                <a:gd name="T29" fmla="*/ 1 h 191"/>
                <a:gd name="T30" fmla="*/ 1 w 272"/>
                <a:gd name="T31" fmla="*/ 1 h 191"/>
                <a:gd name="T32" fmla="*/ 1 w 272"/>
                <a:gd name="T33" fmla="*/ 1 h 191"/>
                <a:gd name="T34" fmla="*/ 1 w 272"/>
                <a:gd name="T35" fmla="*/ 1 h 191"/>
                <a:gd name="T36" fmla="*/ 1 w 272"/>
                <a:gd name="T37" fmla="*/ 1 h 191"/>
                <a:gd name="T38" fmla="*/ 1 w 272"/>
                <a:gd name="T39" fmla="*/ 1 h 191"/>
                <a:gd name="T40" fmla="*/ 1 w 272"/>
                <a:gd name="T41" fmla="*/ 1 h 191"/>
                <a:gd name="T42" fmla="*/ 1 w 272"/>
                <a:gd name="T43" fmla="*/ 1 h 191"/>
                <a:gd name="T44" fmla="*/ 1 w 272"/>
                <a:gd name="T45" fmla="*/ 1 h 191"/>
                <a:gd name="T46" fmla="*/ 1 w 272"/>
                <a:gd name="T47" fmla="*/ 1 h 191"/>
                <a:gd name="T48" fmla="*/ 1 w 272"/>
                <a:gd name="T49" fmla="*/ 1 h 191"/>
                <a:gd name="T50" fmla="*/ 1 w 272"/>
                <a:gd name="T51" fmla="*/ 1 h 191"/>
                <a:gd name="T52" fmla="*/ 1 w 272"/>
                <a:gd name="T53" fmla="*/ 1 h 191"/>
                <a:gd name="T54" fmla="*/ 1 w 272"/>
                <a:gd name="T55" fmla="*/ 1 h 191"/>
                <a:gd name="T56" fmla="*/ 1 w 272"/>
                <a:gd name="T57" fmla="*/ 1 h 191"/>
                <a:gd name="T58" fmla="*/ 1 w 272"/>
                <a:gd name="T59" fmla="*/ 1 h 191"/>
                <a:gd name="T60" fmla="*/ 1 w 272"/>
                <a:gd name="T61" fmla="*/ 1 h 191"/>
                <a:gd name="T62" fmla="*/ 1 w 272"/>
                <a:gd name="T63" fmla="*/ 1 h 191"/>
                <a:gd name="T64" fmla="*/ 1 w 272"/>
                <a:gd name="T65" fmla="*/ 1 h 191"/>
                <a:gd name="T66" fmla="*/ 1 w 272"/>
                <a:gd name="T67" fmla="*/ 1 h 191"/>
                <a:gd name="T68" fmla="*/ 1 w 272"/>
                <a:gd name="T69" fmla="*/ 1 h 191"/>
                <a:gd name="T70" fmla="*/ 0 w 272"/>
                <a:gd name="T71" fmla="*/ 1 h 191"/>
                <a:gd name="T72" fmla="*/ 1 w 272"/>
                <a:gd name="T73" fmla="*/ 1 h 191"/>
                <a:gd name="T74" fmla="*/ 0 w 272"/>
                <a:gd name="T75" fmla="*/ 1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2"/>
                <a:gd name="T115" fmla="*/ 0 h 191"/>
                <a:gd name="T116" fmla="*/ 272 w 272"/>
                <a:gd name="T117" fmla="*/ 191 h 1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2" h="191">
                  <a:moveTo>
                    <a:pt x="0" y="59"/>
                  </a:moveTo>
                  <a:lnTo>
                    <a:pt x="67" y="49"/>
                  </a:lnTo>
                  <a:lnTo>
                    <a:pt x="33" y="22"/>
                  </a:lnTo>
                  <a:lnTo>
                    <a:pt x="87" y="13"/>
                  </a:lnTo>
                  <a:lnTo>
                    <a:pt x="45" y="0"/>
                  </a:lnTo>
                  <a:lnTo>
                    <a:pt x="116" y="14"/>
                  </a:lnTo>
                  <a:lnTo>
                    <a:pt x="137" y="49"/>
                  </a:lnTo>
                  <a:lnTo>
                    <a:pt x="175" y="50"/>
                  </a:lnTo>
                  <a:lnTo>
                    <a:pt x="187" y="75"/>
                  </a:lnTo>
                  <a:lnTo>
                    <a:pt x="192" y="58"/>
                  </a:lnTo>
                  <a:lnTo>
                    <a:pt x="212" y="59"/>
                  </a:lnTo>
                  <a:lnTo>
                    <a:pt x="200" y="75"/>
                  </a:lnTo>
                  <a:lnTo>
                    <a:pt x="224" y="85"/>
                  </a:lnTo>
                  <a:lnTo>
                    <a:pt x="211" y="107"/>
                  </a:lnTo>
                  <a:lnTo>
                    <a:pt x="251" y="105"/>
                  </a:lnTo>
                  <a:lnTo>
                    <a:pt x="272" y="125"/>
                  </a:lnTo>
                  <a:lnTo>
                    <a:pt x="220" y="136"/>
                  </a:lnTo>
                  <a:lnTo>
                    <a:pt x="207" y="159"/>
                  </a:lnTo>
                  <a:lnTo>
                    <a:pt x="193" y="136"/>
                  </a:lnTo>
                  <a:lnTo>
                    <a:pt x="183" y="189"/>
                  </a:lnTo>
                  <a:lnTo>
                    <a:pt x="150" y="161"/>
                  </a:lnTo>
                  <a:lnTo>
                    <a:pt x="167" y="191"/>
                  </a:lnTo>
                  <a:lnTo>
                    <a:pt x="104" y="188"/>
                  </a:lnTo>
                  <a:lnTo>
                    <a:pt x="85" y="173"/>
                  </a:lnTo>
                  <a:lnTo>
                    <a:pt x="112" y="169"/>
                  </a:lnTo>
                  <a:lnTo>
                    <a:pt x="79" y="166"/>
                  </a:lnTo>
                  <a:lnTo>
                    <a:pt x="70" y="155"/>
                  </a:lnTo>
                  <a:lnTo>
                    <a:pt x="87" y="152"/>
                  </a:lnTo>
                  <a:lnTo>
                    <a:pt x="62" y="139"/>
                  </a:lnTo>
                  <a:lnTo>
                    <a:pt x="146" y="122"/>
                  </a:lnTo>
                  <a:lnTo>
                    <a:pt x="45" y="125"/>
                  </a:lnTo>
                  <a:lnTo>
                    <a:pt x="24" y="109"/>
                  </a:lnTo>
                  <a:lnTo>
                    <a:pt x="62" y="100"/>
                  </a:lnTo>
                  <a:lnTo>
                    <a:pt x="8" y="85"/>
                  </a:lnTo>
                  <a:lnTo>
                    <a:pt x="17" y="85"/>
                  </a:lnTo>
                  <a:lnTo>
                    <a:pt x="0" y="71"/>
                  </a:lnTo>
                  <a:lnTo>
                    <a:pt x="67" y="71"/>
                  </a:lnTo>
                  <a:lnTo>
                    <a:pt x="0" y="5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6" name="Freeform 49"/>
            <p:cNvSpPr>
              <a:spLocks/>
            </p:cNvSpPr>
            <p:nvPr/>
          </p:nvSpPr>
          <p:spPr bwMode="auto">
            <a:xfrm>
              <a:off x="1247" y="852"/>
              <a:ext cx="43" cy="28"/>
            </a:xfrm>
            <a:custGeom>
              <a:avLst/>
              <a:gdLst>
                <a:gd name="T0" fmla="*/ 0 w 67"/>
                <a:gd name="T1" fmla="*/ 1 h 45"/>
                <a:gd name="T2" fmla="*/ 1 w 67"/>
                <a:gd name="T3" fmla="*/ 0 h 45"/>
                <a:gd name="T4" fmla="*/ 1 w 67"/>
                <a:gd name="T5" fmla="*/ 1 h 45"/>
                <a:gd name="T6" fmla="*/ 1 w 67"/>
                <a:gd name="T7" fmla="*/ 1 h 45"/>
                <a:gd name="T8" fmla="*/ 0 w 67"/>
                <a:gd name="T9" fmla="*/ 1 h 45"/>
                <a:gd name="T10" fmla="*/ 0 60000 65536"/>
                <a:gd name="T11" fmla="*/ 0 60000 65536"/>
                <a:gd name="T12" fmla="*/ 0 60000 65536"/>
                <a:gd name="T13" fmla="*/ 0 60000 65536"/>
                <a:gd name="T14" fmla="*/ 0 60000 65536"/>
                <a:gd name="T15" fmla="*/ 0 w 67"/>
                <a:gd name="T16" fmla="*/ 0 h 45"/>
                <a:gd name="T17" fmla="*/ 67 w 67"/>
                <a:gd name="T18" fmla="*/ 45 h 45"/>
              </a:gdLst>
              <a:ahLst/>
              <a:cxnLst>
                <a:cxn ang="T10">
                  <a:pos x="T0" y="T1"/>
                </a:cxn>
                <a:cxn ang="T11">
                  <a:pos x="T2" y="T3"/>
                </a:cxn>
                <a:cxn ang="T12">
                  <a:pos x="T4" y="T5"/>
                </a:cxn>
                <a:cxn ang="T13">
                  <a:pos x="T6" y="T7"/>
                </a:cxn>
                <a:cxn ang="T14">
                  <a:pos x="T8" y="T9"/>
                </a:cxn>
              </a:cxnLst>
              <a:rect l="T15" t="T16" r="T17" b="T18"/>
              <a:pathLst>
                <a:path w="67" h="45">
                  <a:moveTo>
                    <a:pt x="0" y="31"/>
                  </a:moveTo>
                  <a:lnTo>
                    <a:pt x="11" y="0"/>
                  </a:lnTo>
                  <a:lnTo>
                    <a:pt x="59" y="8"/>
                  </a:lnTo>
                  <a:lnTo>
                    <a:pt x="67" y="45"/>
                  </a:lnTo>
                  <a:lnTo>
                    <a:pt x="0" y="3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7" name="Freeform 50"/>
            <p:cNvSpPr>
              <a:spLocks/>
            </p:cNvSpPr>
            <p:nvPr/>
          </p:nvSpPr>
          <p:spPr bwMode="auto">
            <a:xfrm>
              <a:off x="1247" y="775"/>
              <a:ext cx="46" cy="12"/>
            </a:xfrm>
            <a:custGeom>
              <a:avLst/>
              <a:gdLst>
                <a:gd name="T0" fmla="*/ 0 w 74"/>
                <a:gd name="T1" fmla="*/ 1 h 20"/>
                <a:gd name="T2" fmla="*/ 1 w 74"/>
                <a:gd name="T3" fmla="*/ 1 h 20"/>
                <a:gd name="T4" fmla="*/ 1 w 74"/>
                <a:gd name="T5" fmla="*/ 1 h 20"/>
                <a:gd name="T6" fmla="*/ 1 w 74"/>
                <a:gd name="T7" fmla="*/ 0 h 20"/>
                <a:gd name="T8" fmla="*/ 0 w 74"/>
                <a:gd name="T9" fmla="*/ 1 h 20"/>
                <a:gd name="T10" fmla="*/ 0 60000 65536"/>
                <a:gd name="T11" fmla="*/ 0 60000 65536"/>
                <a:gd name="T12" fmla="*/ 0 60000 65536"/>
                <a:gd name="T13" fmla="*/ 0 60000 65536"/>
                <a:gd name="T14" fmla="*/ 0 60000 65536"/>
                <a:gd name="T15" fmla="*/ 0 w 74"/>
                <a:gd name="T16" fmla="*/ 0 h 20"/>
                <a:gd name="T17" fmla="*/ 74 w 74"/>
                <a:gd name="T18" fmla="*/ 20 h 20"/>
              </a:gdLst>
              <a:ahLst/>
              <a:cxnLst>
                <a:cxn ang="T10">
                  <a:pos x="T0" y="T1"/>
                </a:cxn>
                <a:cxn ang="T11">
                  <a:pos x="T2" y="T3"/>
                </a:cxn>
                <a:cxn ang="T12">
                  <a:pos x="T4" y="T5"/>
                </a:cxn>
                <a:cxn ang="T13">
                  <a:pos x="T6" y="T7"/>
                </a:cxn>
                <a:cxn ang="T14">
                  <a:pos x="T8" y="T9"/>
                </a:cxn>
              </a:cxnLst>
              <a:rect l="T15" t="T16" r="T17" b="T18"/>
              <a:pathLst>
                <a:path w="74" h="20">
                  <a:moveTo>
                    <a:pt x="0" y="9"/>
                  </a:moveTo>
                  <a:lnTo>
                    <a:pt x="18" y="20"/>
                  </a:lnTo>
                  <a:lnTo>
                    <a:pt x="74" y="9"/>
                  </a:lnTo>
                  <a:lnTo>
                    <a:pt x="19" y="0"/>
                  </a:lnTo>
                  <a:lnTo>
                    <a:pt x="0" y="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8" name="Freeform 51"/>
            <p:cNvSpPr>
              <a:spLocks/>
            </p:cNvSpPr>
            <p:nvPr/>
          </p:nvSpPr>
          <p:spPr bwMode="auto">
            <a:xfrm>
              <a:off x="1255" y="904"/>
              <a:ext cx="83" cy="62"/>
            </a:xfrm>
            <a:custGeom>
              <a:avLst/>
              <a:gdLst>
                <a:gd name="T0" fmla="*/ 0 w 130"/>
                <a:gd name="T1" fmla="*/ 1 h 100"/>
                <a:gd name="T2" fmla="*/ 1 w 130"/>
                <a:gd name="T3" fmla="*/ 1 h 100"/>
                <a:gd name="T4" fmla="*/ 1 w 130"/>
                <a:gd name="T5" fmla="*/ 1 h 100"/>
                <a:gd name="T6" fmla="*/ 1 w 130"/>
                <a:gd name="T7" fmla="*/ 1 h 100"/>
                <a:gd name="T8" fmla="*/ 1 w 130"/>
                <a:gd name="T9" fmla="*/ 1 h 100"/>
                <a:gd name="T10" fmla="*/ 1 w 130"/>
                <a:gd name="T11" fmla="*/ 1 h 100"/>
                <a:gd name="T12" fmla="*/ 1 w 130"/>
                <a:gd name="T13" fmla="*/ 1 h 100"/>
                <a:gd name="T14" fmla="*/ 1 w 130"/>
                <a:gd name="T15" fmla="*/ 1 h 100"/>
                <a:gd name="T16" fmla="*/ 1 w 130"/>
                <a:gd name="T17" fmla="*/ 1 h 100"/>
                <a:gd name="T18" fmla="*/ 1 w 130"/>
                <a:gd name="T19" fmla="*/ 0 h 100"/>
                <a:gd name="T20" fmla="*/ 1 w 130"/>
                <a:gd name="T21" fmla="*/ 1 h 100"/>
                <a:gd name="T22" fmla="*/ 0 w 130"/>
                <a:gd name="T23" fmla="*/ 1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0"/>
                <a:gd name="T37" fmla="*/ 0 h 100"/>
                <a:gd name="T38" fmla="*/ 130 w 130"/>
                <a:gd name="T39" fmla="*/ 100 h 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0" h="100">
                  <a:moveTo>
                    <a:pt x="0" y="18"/>
                  </a:moveTo>
                  <a:lnTo>
                    <a:pt x="4" y="65"/>
                  </a:lnTo>
                  <a:lnTo>
                    <a:pt x="20" y="73"/>
                  </a:lnTo>
                  <a:lnTo>
                    <a:pt x="15" y="98"/>
                  </a:lnTo>
                  <a:lnTo>
                    <a:pt x="32" y="100"/>
                  </a:lnTo>
                  <a:lnTo>
                    <a:pt x="54" y="77"/>
                  </a:lnTo>
                  <a:lnTo>
                    <a:pt x="32" y="65"/>
                  </a:lnTo>
                  <a:lnTo>
                    <a:pt x="86" y="65"/>
                  </a:lnTo>
                  <a:lnTo>
                    <a:pt x="130" y="6"/>
                  </a:lnTo>
                  <a:lnTo>
                    <a:pt x="11" y="0"/>
                  </a:lnTo>
                  <a:lnTo>
                    <a:pt x="27" y="19"/>
                  </a:lnTo>
                  <a:lnTo>
                    <a:pt x="0" y="1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89" name="Freeform 52"/>
            <p:cNvSpPr>
              <a:spLocks/>
            </p:cNvSpPr>
            <p:nvPr/>
          </p:nvSpPr>
          <p:spPr bwMode="auto">
            <a:xfrm>
              <a:off x="1314" y="570"/>
              <a:ext cx="471" cy="264"/>
            </a:xfrm>
            <a:custGeom>
              <a:avLst/>
              <a:gdLst>
                <a:gd name="T0" fmla="*/ 1 w 745"/>
                <a:gd name="T1" fmla="*/ 1 h 415"/>
                <a:gd name="T2" fmla="*/ 1 w 745"/>
                <a:gd name="T3" fmla="*/ 1 h 415"/>
                <a:gd name="T4" fmla="*/ 1 w 745"/>
                <a:gd name="T5" fmla="*/ 1 h 415"/>
                <a:gd name="T6" fmla="*/ 1 w 745"/>
                <a:gd name="T7" fmla="*/ 1 h 415"/>
                <a:gd name="T8" fmla="*/ 1 w 745"/>
                <a:gd name="T9" fmla="*/ 1 h 415"/>
                <a:gd name="T10" fmla="*/ 1 w 745"/>
                <a:gd name="T11" fmla="*/ 1 h 415"/>
                <a:gd name="T12" fmla="*/ 1 w 745"/>
                <a:gd name="T13" fmla="*/ 1 h 415"/>
                <a:gd name="T14" fmla="*/ 1 w 745"/>
                <a:gd name="T15" fmla="*/ 1 h 415"/>
                <a:gd name="T16" fmla="*/ 1 w 745"/>
                <a:gd name="T17" fmla="*/ 1 h 415"/>
                <a:gd name="T18" fmla="*/ 1 w 745"/>
                <a:gd name="T19" fmla="*/ 1 h 415"/>
                <a:gd name="T20" fmla="*/ 1 w 745"/>
                <a:gd name="T21" fmla="*/ 1 h 415"/>
                <a:gd name="T22" fmla="*/ 1 w 745"/>
                <a:gd name="T23" fmla="*/ 1 h 415"/>
                <a:gd name="T24" fmla="*/ 1 w 745"/>
                <a:gd name="T25" fmla="*/ 1 h 415"/>
                <a:gd name="T26" fmla="*/ 1 w 745"/>
                <a:gd name="T27" fmla="*/ 1 h 415"/>
                <a:gd name="T28" fmla="*/ 1 w 745"/>
                <a:gd name="T29" fmla="*/ 1 h 415"/>
                <a:gd name="T30" fmla="*/ 1 w 745"/>
                <a:gd name="T31" fmla="*/ 1 h 415"/>
                <a:gd name="T32" fmla="*/ 1 w 745"/>
                <a:gd name="T33" fmla="*/ 1 h 415"/>
                <a:gd name="T34" fmla="*/ 1 w 745"/>
                <a:gd name="T35" fmla="*/ 1 h 415"/>
                <a:gd name="T36" fmla="*/ 1 w 745"/>
                <a:gd name="T37" fmla="*/ 1 h 415"/>
                <a:gd name="T38" fmla="*/ 1 w 745"/>
                <a:gd name="T39" fmla="*/ 1 h 415"/>
                <a:gd name="T40" fmla="*/ 1 w 745"/>
                <a:gd name="T41" fmla="*/ 1 h 415"/>
                <a:gd name="T42" fmla="*/ 1 w 745"/>
                <a:gd name="T43" fmla="*/ 1 h 415"/>
                <a:gd name="T44" fmla="*/ 1 w 745"/>
                <a:gd name="T45" fmla="*/ 1 h 415"/>
                <a:gd name="T46" fmla="*/ 1 w 745"/>
                <a:gd name="T47" fmla="*/ 1 h 415"/>
                <a:gd name="T48" fmla="*/ 1 w 745"/>
                <a:gd name="T49" fmla="*/ 1 h 415"/>
                <a:gd name="T50" fmla="*/ 1 w 745"/>
                <a:gd name="T51" fmla="*/ 1 h 415"/>
                <a:gd name="T52" fmla="*/ 1 w 745"/>
                <a:gd name="T53" fmla="*/ 1 h 415"/>
                <a:gd name="T54" fmla="*/ 1 w 745"/>
                <a:gd name="T55" fmla="*/ 1 h 415"/>
                <a:gd name="T56" fmla="*/ 1 w 745"/>
                <a:gd name="T57" fmla="*/ 1 h 415"/>
                <a:gd name="T58" fmla="*/ 1 w 745"/>
                <a:gd name="T59" fmla="*/ 1 h 415"/>
                <a:gd name="T60" fmla="*/ 1 w 745"/>
                <a:gd name="T61" fmla="*/ 1 h 415"/>
                <a:gd name="T62" fmla="*/ 1 w 745"/>
                <a:gd name="T63" fmla="*/ 1 h 415"/>
                <a:gd name="T64" fmla="*/ 1 w 745"/>
                <a:gd name="T65" fmla="*/ 1 h 415"/>
                <a:gd name="T66" fmla="*/ 1 w 745"/>
                <a:gd name="T67" fmla="*/ 1 h 415"/>
                <a:gd name="T68" fmla="*/ 1 w 745"/>
                <a:gd name="T69" fmla="*/ 1 h 415"/>
                <a:gd name="T70" fmla="*/ 1 w 745"/>
                <a:gd name="T71" fmla="*/ 1 h 415"/>
                <a:gd name="T72" fmla="*/ 1 w 745"/>
                <a:gd name="T73" fmla="*/ 1 h 415"/>
                <a:gd name="T74" fmla="*/ 1 w 745"/>
                <a:gd name="T75" fmla="*/ 0 h 415"/>
                <a:gd name="T76" fmla="*/ 1 w 745"/>
                <a:gd name="T77" fmla="*/ 1 h 415"/>
                <a:gd name="T78" fmla="*/ 1 w 745"/>
                <a:gd name="T79" fmla="*/ 1 h 415"/>
                <a:gd name="T80" fmla="*/ 1 w 745"/>
                <a:gd name="T81" fmla="*/ 1 h 415"/>
                <a:gd name="T82" fmla="*/ 1 w 745"/>
                <a:gd name="T83" fmla="*/ 1 h 415"/>
                <a:gd name="T84" fmla="*/ 1 w 745"/>
                <a:gd name="T85" fmla="*/ 1 h 415"/>
                <a:gd name="T86" fmla="*/ 1 w 745"/>
                <a:gd name="T87" fmla="*/ 1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415"/>
                <a:gd name="T134" fmla="*/ 745 w 745"/>
                <a:gd name="T135" fmla="*/ 415 h 4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415">
                  <a:moveTo>
                    <a:pt x="0" y="96"/>
                  </a:moveTo>
                  <a:lnTo>
                    <a:pt x="63" y="96"/>
                  </a:lnTo>
                  <a:lnTo>
                    <a:pt x="40" y="114"/>
                  </a:lnTo>
                  <a:lnTo>
                    <a:pt x="135" y="101"/>
                  </a:lnTo>
                  <a:lnTo>
                    <a:pt x="56" y="114"/>
                  </a:lnTo>
                  <a:lnTo>
                    <a:pt x="79" y="118"/>
                  </a:lnTo>
                  <a:lnTo>
                    <a:pt x="49" y="124"/>
                  </a:lnTo>
                  <a:lnTo>
                    <a:pt x="62" y="134"/>
                  </a:lnTo>
                  <a:lnTo>
                    <a:pt x="182" y="115"/>
                  </a:lnTo>
                  <a:lnTo>
                    <a:pt x="63" y="143"/>
                  </a:lnTo>
                  <a:lnTo>
                    <a:pt x="114" y="161"/>
                  </a:lnTo>
                  <a:lnTo>
                    <a:pt x="162" y="132"/>
                  </a:lnTo>
                  <a:lnTo>
                    <a:pt x="238" y="128"/>
                  </a:lnTo>
                  <a:lnTo>
                    <a:pt x="161" y="136"/>
                  </a:lnTo>
                  <a:lnTo>
                    <a:pt x="135" y="161"/>
                  </a:lnTo>
                  <a:lnTo>
                    <a:pt x="186" y="164"/>
                  </a:lnTo>
                  <a:lnTo>
                    <a:pt x="238" y="141"/>
                  </a:lnTo>
                  <a:lnTo>
                    <a:pt x="205" y="161"/>
                  </a:lnTo>
                  <a:lnTo>
                    <a:pt x="238" y="161"/>
                  </a:lnTo>
                  <a:lnTo>
                    <a:pt x="292" y="143"/>
                  </a:lnTo>
                  <a:lnTo>
                    <a:pt x="286" y="127"/>
                  </a:lnTo>
                  <a:lnTo>
                    <a:pt x="346" y="106"/>
                  </a:lnTo>
                  <a:lnTo>
                    <a:pt x="304" y="143"/>
                  </a:lnTo>
                  <a:lnTo>
                    <a:pt x="398" y="136"/>
                  </a:lnTo>
                  <a:lnTo>
                    <a:pt x="207" y="176"/>
                  </a:lnTo>
                  <a:lnTo>
                    <a:pt x="251" y="214"/>
                  </a:lnTo>
                  <a:lnTo>
                    <a:pt x="289" y="214"/>
                  </a:lnTo>
                  <a:lnTo>
                    <a:pt x="267" y="223"/>
                  </a:lnTo>
                  <a:lnTo>
                    <a:pt x="191" y="181"/>
                  </a:lnTo>
                  <a:lnTo>
                    <a:pt x="133" y="176"/>
                  </a:lnTo>
                  <a:lnTo>
                    <a:pt x="131" y="194"/>
                  </a:lnTo>
                  <a:lnTo>
                    <a:pt x="162" y="199"/>
                  </a:lnTo>
                  <a:lnTo>
                    <a:pt x="133" y="207"/>
                  </a:lnTo>
                  <a:lnTo>
                    <a:pt x="207" y="253"/>
                  </a:lnTo>
                  <a:lnTo>
                    <a:pt x="174" y="253"/>
                  </a:lnTo>
                  <a:lnTo>
                    <a:pt x="252" y="254"/>
                  </a:lnTo>
                  <a:lnTo>
                    <a:pt x="211" y="266"/>
                  </a:lnTo>
                  <a:lnTo>
                    <a:pt x="232" y="280"/>
                  </a:lnTo>
                  <a:lnTo>
                    <a:pt x="162" y="260"/>
                  </a:lnTo>
                  <a:lnTo>
                    <a:pt x="123" y="266"/>
                  </a:lnTo>
                  <a:lnTo>
                    <a:pt x="110" y="305"/>
                  </a:lnTo>
                  <a:lnTo>
                    <a:pt x="147" y="292"/>
                  </a:lnTo>
                  <a:lnTo>
                    <a:pt x="137" y="307"/>
                  </a:lnTo>
                  <a:lnTo>
                    <a:pt x="156" y="307"/>
                  </a:lnTo>
                  <a:lnTo>
                    <a:pt x="177" y="280"/>
                  </a:lnTo>
                  <a:lnTo>
                    <a:pt x="170" y="302"/>
                  </a:lnTo>
                  <a:lnTo>
                    <a:pt x="191" y="303"/>
                  </a:lnTo>
                  <a:lnTo>
                    <a:pt x="147" y="316"/>
                  </a:lnTo>
                  <a:lnTo>
                    <a:pt x="174" y="316"/>
                  </a:lnTo>
                  <a:lnTo>
                    <a:pt x="156" y="320"/>
                  </a:lnTo>
                  <a:lnTo>
                    <a:pt x="172" y="338"/>
                  </a:lnTo>
                  <a:lnTo>
                    <a:pt x="205" y="338"/>
                  </a:lnTo>
                  <a:lnTo>
                    <a:pt x="232" y="311"/>
                  </a:lnTo>
                  <a:lnTo>
                    <a:pt x="182" y="348"/>
                  </a:lnTo>
                  <a:lnTo>
                    <a:pt x="133" y="320"/>
                  </a:lnTo>
                  <a:lnTo>
                    <a:pt x="88" y="321"/>
                  </a:lnTo>
                  <a:lnTo>
                    <a:pt x="124" y="359"/>
                  </a:lnTo>
                  <a:lnTo>
                    <a:pt x="62" y="374"/>
                  </a:lnTo>
                  <a:lnTo>
                    <a:pt x="71" y="399"/>
                  </a:lnTo>
                  <a:lnTo>
                    <a:pt x="79" y="380"/>
                  </a:lnTo>
                  <a:lnTo>
                    <a:pt x="83" y="399"/>
                  </a:lnTo>
                  <a:lnTo>
                    <a:pt x="124" y="388"/>
                  </a:lnTo>
                  <a:lnTo>
                    <a:pt x="161" y="411"/>
                  </a:lnTo>
                  <a:lnTo>
                    <a:pt x="179" y="407"/>
                  </a:lnTo>
                  <a:lnTo>
                    <a:pt x="162" y="390"/>
                  </a:lnTo>
                  <a:lnTo>
                    <a:pt x="207" y="397"/>
                  </a:lnTo>
                  <a:lnTo>
                    <a:pt x="205" y="383"/>
                  </a:lnTo>
                  <a:lnTo>
                    <a:pt x="221" y="401"/>
                  </a:lnTo>
                  <a:lnTo>
                    <a:pt x="237" y="393"/>
                  </a:lnTo>
                  <a:lnTo>
                    <a:pt x="228" y="383"/>
                  </a:lnTo>
                  <a:lnTo>
                    <a:pt x="262" y="393"/>
                  </a:lnTo>
                  <a:lnTo>
                    <a:pt x="263" y="415"/>
                  </a:lnTo>
                  <a:lnTo>
                    <a:pt x="325" y="393"/>
                  </a:lnTo>
                  <a:lnTo>
                    <a:pt x="337" y="374"/>
                  </a:lnTo>
                  <a:lnTo>
                    <a:pt x="310" y="380"/>
                  </a:lnTo>
                  <a:lnTo>
                    <a:pt x="310" y="359"/>
                  </a:lnTo>
                  <a:lnTo>
                    <a:pt x="238" y="356"/>
                  </a:lnTo>
                  <a:lnTo>
                    <a:pt x="331" y="347"/>
                  </a:lnTo>
                  <a:lnTo>
                    <a:pt x="344" y="334"/>
                  </a:lnTo>
                  <a:lnTo>
                    <a:pt x="331" y="312"/>
                  </a:lnTo>
                  <a:lnTo>
                    <a:pt x="385" y="316"/>
                  </a:lnTo>
                  <a:lnTo>
                    <a:pt x="395" y="307"/>
                  </a:lnTo>
                  <a:lnTo>
                    <a:pt x="362" y="302"/>
                  </a:lnTo>
                  <a:lnTo>
                    <a:pt x="408" y="294"/>
                  </a:lnTo>
                  <a:lnTo>
                    <a:pt x="375" y="284"/>
                  </a:lnTo>
                  <a:lnTo>
                    <a:pt x="418" y="275"/>
                  </a:lnTo>
                  <a:lnTo>
                    <a:pt x="418" y="264"/>
                  </a:lnTo>
                  <a:lnTo>
                    <a:pt x="343" y="260"/>
                  </a:lnTo>
                  <a:lnTo>
                    <a:pt x="382" y="248"/>
                  </a:lnTo>
                  <a:lnTo>
                    <a:pt x="342" y="246"/>
                  </a:lnTo>
                  <a:lnTo>
                    <a:pt x="418" y="253"/>
                  </a:lnTo>
                  <a:lnTo>
                    <a:pt x="420" y="239"/>
                  </a:lnTo>
                  <a:lnTo>
                    <a:pt x="342" y="236"/>
                  </a:lnTo>
                  <a:lnTo>
                    <a:pt x="444" y="223"/>
                  </a:lnTo>
                  <a:lnTo>
                    <a:pt x="418" y="208"/>
                  </a:lnTo>
                  <a:lnTo>
                    <a:pt x="491" y="212"/>
                  </a:lnTo>
                  <a:lnTo>
                    <a:pt x="512" y="194"/>
                  </a:lnTo>
                  <a:lnTo>
                    <a:pt x="476" y="189"/>
                  </a:lnTo>
                  <a:lnTo>
                    <a:pt x="521" y="185"/>
                  </a:lnTo>
                  <a:lnTo>
                    <a:pt x="517" y="170"/>
                  </a:lnTo>
                  <a:lnTo>
                    <a:pt x="537" y="173"/>
                  </a:lnTo>
                  <a:lnTo>
                    <a:pt x="665" y="109"/>
                  </a:lnTo>
                  <a:lnTo>
                    <a:pt x="525" y="131"/>
                  </a:lnTo>
                  <a:lnTo>
                    <a:pt x="603" y="101"/>
                  </a:lnTo>
                  <a:lnTo>
                    <a:pt x="554" y="104"/>
                  </a:lnTo>
                  <a:lnTo>
                    <a:pt x="544" y="90"/>
                  </a:lnTo>
                  <a:lnTo>
                    <a:pt x="632" y="96"/>
                  </a:lnTo>
                  <a:lnTo>
                    <a:pt x="745" y="60"/>
                  </a:lnTo>
                  <a:lnTo>
                    <a:pt x="741" y="46"/>
                  </a:lnTo>
                  <a:lnTo>
                    <a:pt x="693" y="46"/>
                  </a:lnTo>
                  <a:lnTo>
                    <a:pt x="684" y="18"/>
                  </a:lnTo>
                  <a:lnTo>
                    <a:pt x="554" y="34"/>
                  </a:lnTo>
                  <a:lnTo>
                    <a:pt x="611" y="11"/>
                  </a:lnTo>
                  <a:lnTo>
                    <a:pt x="442" y="0"/>
                  </a:lnTo>
                  <a:lnTo>
                    <a:pt x="427" y="15"/>
                  </a:lnTo>
                  <a:lnTo>
                    <a:pt x="442" y="23"/>
                  </a:lnTo>
                  <a:lnTo>
                    <a:pt x="408" y="6"/>
                  </a:lnTo>
                  <a:lnTo>
                    <a:pt x="331" y="9"/>
                  </a:lnTo>
                  <a:lnTo>
                    <a:pt x="387" y="36"/>
                  </a:lnTo>
                  <a:lnTo>
                    <a:pt x="368" y="46"/>
                  </a:lnTo>
                  <a:lnTo>
                    <a:pt x="342" y="15"/>
                  </a:lnTo>
                  <a:lnTo>
                    <a:pt x="270" y="11"/>
                  </a:lnTo>
                  <a:lnTo>
                    <a:pt x="286" y="28"/>
                  </a:lnTo>
                  <a:lnTo>
                    <a:pt x="234" y="20"/>
                  </a:lnTo>
                  <a:lnTo>
                    <a:pt x="262" y="42"/>
                  </a:lnTo>
                  <a:lnTo>
                    <a:pt x="218" y="32"/>
                  </a:lnTo>
                  <a:lnTo>
                    <a:pt x="230" y="42"/>
                  </a:lnTo>
                  <a:lnTo>
                    <a:pt x="207" y="46"/>
                  </a:lnTo>
                  <a:lnTo>
                    <a:pt x="262" y="73"/>
                  </a:lnTo>
                  <a:lnTo>
                    <a:pt x="141" y="42"/>
                  </a:lnTo>
                  <a:lnTo>
                    <a:pt x="114" y="61"/>
                  </a:lnTo>
                  <a:lnTo>
                    <a:pt x="162" y="73"/>
                  </a:lnTo>
                  <a:lnTo>
                    <a:pt x="83" y="65"/>
                  </a:lnTo>
                  <a:lnTo>
                    <a:pt x="0" y="9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0" name="Freeform 53"/>
            <p:cNvSpPr>
              <a:spLocks/>
            </p:cNvSpPr>
            <p:nvPr/>
          </p:nvSpPr>
          <p:spPr bwMode="auto">
            <a:xfrm>
              <a:off x="1342" y="909"/>
              <a:ext cx="439" cy="339"/>
            </a:xfrm>
            <a:custGeom>
              <a:avLst/>
              <a:gdLst>
                <a:gd name="T0" fmla="*/ 1 w 692"/>
                <a:gd name="T1" fmla="*/ 1 h 534"/>
                <a:gd name="T2" fmla="*/ 1 w 692"/>
                <a:gd name="T3" fmla="*/ 0 h 534"/>
                <a:gd name="T4" fmla="*/ 1 w 692"/>
                <a:gd name="T5" fmla="*/ 1 h 534"/>
                <a:gd name="T6" fmla="*/ 1 w 692"/>
                <a:gd name="T7" fmla="*/ 1 h 534"/>
                <a:gd name="T8" fmla="*/ 1 w 692"/>
                <a:gd name="T9" fmla="*/ 1 h 534"/>
                <a:gd name="T10" fmla="*/ 1 w 692"/>
                <a:gd name="T11" fmla="*/ 1 h 534"/>
                <a:gd name="T12" fmla="*/ 1 w 692"/>
                <a:gd name="T13" fmla="*/ 1 h 534"/>
                <a:gd name="T14" fmla="*/ 1 w 692"/>
                <a:gd name="T15" fmla="*/ 1 h 534"/>
                <a:gd name="T16" fmla="*/ 1 w 692"/>
                <a:gd name="T17" fmla="*/ 1 h 534"/>
                <a:gd name="T18" fmla="*/ 1 w 692"/>
                <a:gd name="T19" fmla="*/ 1 h 534"/>
                <a:gd name="T20" fmla="*/ 1 w 692"/>
                <a:gd name="T21" fmla="*/ 1 h 534"/>
                <a:gd name="T22" fmla="*/ 1 w 692"/>
                <a:gd name="T23" fmla="*/ 1 h 534"/>
                <a:gd name="T24" fmla="*/ 1 w 692"/>
                <a:gd name="T25" fmla="*/ 1 h 534"/>
                <a:gd name="T26" fmla="*/ 1 w 692"/>
                <a:gd name="T27" fmla="*/ 1 h 534"/>
                <a:gd name="T28" fmla="*/ 1 w 692"/>
                <a:gd name="T29" fmla="*/ 1 h 534"/>
                <a:gd name="T30" fmla="*/ 1 w 692"/>
                <a:gd name="T31" fmla="*/ 1 h 534"/>
                <a:gd name="T32" fmla="*/ 1 w 692"/>
                <a:gd name="T33" fmla="*/ 1 h 534"/>
                <a:gd name="T34" fmla="*/ 1 w 692"/>
                <a:gd name="T35" fmla="*/ 1 h 534"/>
                <a:gd name="T36" fmla="*/ 1 w 692"/>
                <a:gd name="T37" fmla="*/ 1 h 534"/>
                <a:gd name="T38" fmla="*/ 1 w 692"/>
                <a:gd name="T39" fmla="*/ 1 h 534"/>
                <a:gd name="T40" fmla="*/ 1 w 692"/>
                <a:gd name="T41" fmla="*/ 1 h 534"/>
                <a:gd name="T42" fmla="*/ 1 w 692"/>
                <a:gd name="T43" fmla="*/ 1 h 534"/>
                <a:gd name="T44" fmla="*/ 1 w 692"/>
                <a:gd name="T45" fmla="*/ 1 h 534"/>
                <a:gd name="T46" fmla="*/ 1 w 692"/>
                <a:gd name="T47" fmla="*/ 1 h 534"/>
                <a:gd name="T48" fmla="*/ 1 w 692"/>
                <a:gd name="T49" fmla="*/ 1 h 534"/>
                <a:gd name="T50" fmla="*/ 1 w 692"/>
                <a:gd name="T51" fmla="*/ 1 h 534"/>
                <a:gd name="T52" fmla="*/ 1 w 692"/>
                <a:gd name="T53" fmla="*/ 1 h 534"/>
                <a:gd name="T54" fmla="*/ 1 w 692"/>
                <a:gd name="T55" fmla="*/ 1 h 534"/>
                <a:gd name="T56" fmla="*/ 1 w 692"/>
                <a:gd name="T57" fmla="*/ 1 h 534"/>
                <a:gd name="T58" fmla="*/ 1 w 692"/>
                <a:gd name="T59" fmla="*/ 1 h 534"/>
                <a:gd name="T60" fmla="*/ 1 w 692"/>
                <a:gd name="T61" fmla="*/ 1 h 534"/>
                <a:gd name="T62" fmla="*/ 1 w 692"/>
                <a:gd name="T63" fmla="*/ 1 h 534"/>
                <a:gd name="T64" fmla="*/ 1 w 692"/>
                <a:gd name="T65" fmla="*/ 1 h 534"/>
                <a:gd name="T66" fmla="*/ 1 w 692"/>
                <a:gd name="T67" fmla="*/ 1 h 534"/>
                <a:gd name="T68" fmla="*/ 1 w 692"/>
                <a:gd name="T69" fmla="*/ 1 h 534"/>
                <a:gd name="T70" fmla="*/ 1 w 692"/>
                <a:gd name="T71" fmla="*/ 1 h 534"/>
                <a:gd name="T72" fmla="*/ 1 w 692"/>
                <a:gd name="T73" fmla="*/ 1 h 534"/>
                <a:gd name="T74" fmla="*/ 1 w 692"/>
                <a:gd name="T75" fmla="*/ 1 h 534"/>
                <a:gd name="T76" fmla="*/ 1 w 692"/>
                <a:gd name="T77" fmla="*/ 1 h 534"/>
                <a:gd name="T78" fmla="*/ 1 w 692"/>
                <a:gd name="T79" fmla="*/ 1 h 534"/>
                <a:gd name="T80" fmla="*/ 1 w 692"/>
                <a:gd name="T81" fmla="*/ 1 h 534"/>
                <a:gd name="T82" fmla="*/ 1 w 692"/>
                <a:gd name="T83" fmla="*/ 1 h 534"/>
                <a:gd name="T84" fmla="*/ 1 w 692"/>
                <a:gd name="T85" fmla="*/ 1 h 534"/>
                <a:gd name="T86" fmla="*/ 1 w 692"/>
                <a:gd name="T87" fmla="*/ 1 h 534"/>
                <a:gd name="T88" fmla="*/ 1 w 692"/>
                <a:gd name="T89" fmla="*/ 1 h 534"/>
                <a:gd name="T90" fmla="*/ 1 w 692"/>
                <a:gd name="T91" fmla="*/ 1 h 534"/>
                <a:gd name="T92" fmla="*/ 1 w 692"/>
                <a:gd name="T93" fmla="*/ 1 h 534"/>
                <a:gd name="T94" fmla="*/ 1 w 692"/>
                <a:gd name="T95" fmla="*/ 1 h 534"/>
                <a:gd name="T96" fmla="*/ 1 w 692"/>
                <a:gd name="T97" fmla="*/ 1 h 534"/>
                <a:gd name="T98" fmla="*/ 1 w 692"/>
                <a:gd name="T99" fmla="*/ 1 h 534"/>
                <a:gd name="T100" fmla="*/ 1 w 692"/>
                <a:gd name="T101" fmla="*/ 1 h 534"/>
                <a:gd name="T102" fmla="*/ 1 w 692"/>
                <a:gd name="T103" fmla="*/ 1 h 534"/>
                <a:gd name="T104" fmla="*/ 0 w 692"/>
                <a:gd name="T105" fmla="*/ 1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92"/>
                <a:gd name="T160" fmla="*/ 0 h 534"/>
                <a:gd name="T161" fmla="*/ 692 w 692"/>
                <a:gd name="T162" fmla="*/ 534 h 5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92" h="534">
                  <a:moveTo>
                    <a:pt x="0" y="119"/>
                  </a:moveTo>
                  <a:lnTo>
                    <a:pt x="3" y="61"/>
                  </a:lnTo>
                  <a:lnTo>
                    <a:pt x="33" y="19"/>
                  </a:lnTo>
                  <a:lnTo>
                    <a:pt x="83" y="0"/>
                  </a:lnTo>
                  <a:lnTo>
                    <a:pt x="123" y="9"/>
                  </a:lnTo>
                  <a:lnTo>
                    <a:pt x="78" y="61"/>
                  </a:lnTo>
                  <a:lnTo>
                    <a:pt x="89" y="98"/>
                  </a:lnTo>
                  <a:lnTo>
                    <a:pt x="122" y="127"/>
                  </a:lnTo>
                  <a:lnTo>
                    <a:pt x="83" y="137"/>
                  </a:lnTo>
                  <a:lnTo>
                    <a:pt x="124" y="137"/>
                  </a:lnTo>
                  <a:lnTo>
                    <a:pt x="128" y="107"/>
                  </a:lnTo>
                  <a:lnTo>
                    <a:pt x="97" y="92"/>
                  </a:lnTo>
                  <a:lnTo>
                    <a:pt x="124" y="73"/>
                  </a:lnTo>
                  <a:lnTo>
                    <a:pt x="101" y="49"/>
                  </a:lnTo>
                  <a:lnTo>
                    <a:pt x="145" y="55"/>
                  </a:lnTo>
                  <a:lnTo>
                    <a:pt x="110" y="41"/>
                  </a:lnTo>
                  <a:lnTo>
                    <a:pt x="149" y="42"/>
                  </a:lnTo>
                  <a:lnTo>
                    <a:pt x="119" y="24"/>
                  </a:lnTo>
                  <a:lnTo>
                    <a:pt x="153" y="29"/>
                  </a:lnTo>
                  <a:lnTo>
                    <a:pt x="178" y="9"/>
                  </a:lnTo>
                  <a:lnTo>
                    <a:pt x="206" y="6"/>
                  </a:lnTo>
                  <a:lnTo>
                    <a:pt x="207" y="31"/>
                  </a:lnTo>
                  <a:lnTo>
                    <a:pt x="230" y="41"/>
                  </a:lnTo>
                  <a:lnTo>
                    <a:pt x="217" y="98"/>
                  </a:lnTo>
                  <a:lnTo>
                    <a:pt x="246" y="67"/>
                  </a:lnTo>
                  <a:lnTo>
                    <a:pt x="266" y="80"/>
                  </a:lnTo>
                  <a:lnTo>
                    <a:pt x="300" y="56"/>
                  </a:lnTo>
                  <a:lnTo>
                    <a:pt x="355" y="67"/>
                  </a:lnTo>
                  <a:lnTo>
                    <a:pt x="382" y="98"/>
                  </a:lnTo>
                  <a:lnTo>
                    <a:pt x="364" y="107"/>
                  </a:lnTo>
                  <a:lnTo>
                    <a:pt x="399" y="101"/>
                  </a:lnTo>
                  <a:lnTo>
                    <a:pt x="389" y="118"/>
                  </a:lnTo>
                  <a:lnTo>
                    <a:pt x="406" y="127"/>
                  </a:lnTo>
                  <a:lnTo>
                    <a:pt x="425" y="107"/>
                  </a:lnTo>
                  <a:lnTo>
                    <a:pt x="451" y="116"/>
                  </a:lnTo>
                  <a:lnTo>
                    <a:pt x="457" y="132"/>
                  </a:lnTo>
                  <a:lnTo>
                    <a:pt x="434" y="137"/>
                  </a:lnTo>
                  <a:lnTo>
                    <a:pt x="471" y="137"/>
                  </a:lnTo>
                  <a:lnTo>
                    <a:pt x="466" y="158"/>
                  </a:lnTo>
                  <a:lnTo>
                    <a:pt x="488" y="147"/>
                  </a:lnTo>
                  <a:lnTo>
                    <a:pt x="473" y="166"/>
                  </a:lnTo>
                  <a:lnTo>
                    <a:pt x="523" y="159"/>
                  </a:lnTo>
                  <a:lnTo>
                    <a:pt x="496" y="177"/>
                  </a:lnTo>
                  <a:lnTo>
                    <a:pt x="518" y="177"/>
                  </a:lnTo>
                  <a:lnTo>
                    <a:pt x="509" y="189"/>
                  </a:lnTo>
                  <a:lnTo>
                    <a:pt x="531" y="175"/>
                  </a:lnTo>
                  <a:lnTo>
                    <a:pt x="555" y="190"/>
                  </a:lnTo>
                  <a:lnTo>
                    <a:pt x="512" y="208"/>
                  </a:lnTo>
                  <a:lnTo>
                    <a:pt x="572" y="223"/>
                  </a:lnTo>
                  <a:lnTo>
                    <a:pt x="523" y="223"/>
                  </a:lnTo>
                  <a:lnTo>
                    <a:pt x="541" y="232"/>
                  </a:lnTo>
                  <a:lnTo>
                    <a:pt x="526" y="250"/>
                  </a:lnTo>
                  <a:lnTo>
                    <a:pt x="582" y="284"/>
                  </a:lnTo>
                  <a:lnTo>
                    <a:pt x="608" y="276"/>
                  </a:lnTo>
                  <a:lnTo>
                    <a:pt x="628" y="312"/>
                  </a:lnTo>
                  <a:lnTo>
                    <a:pt x="656" y="308"/>
                  </a:lnTo>
                  <a:lnTo>
                    <a:pt x="649" y="329"/>
                  </a:lnTo>
                  <a:lnTo>
                    <a:pt x="692" y="334"/>
                  </a:lnTo>
                  <a:lnTo>
                    <a:pt x="686" y="353"/>
                  </a:lnTo>
                  <a:lnTo>
                    <a:pt x="665" y="352"/>
                  </a:lnTo>
                  <a:lnTo>
                    <a:pt x="678" y="367"/>
                  </a:lnTo>
                  <a:lnTo>
                    <a:pt x="663" y="385"/>
                  </a:lnTo>
                  <a:lnTo>
                    <a:pt x="646" y="376"/>
                  </a:lnTo>
                  <a:lnTo>
                    <a:pt x="640" y="412"/>
                  </a:lnTo>
                  <a:lnTo>
                    <a:pt x="562" y="343"/>
                  </a:lnTo>
                  <a:lnTo>
                    <a:pt x="533" y="348"/>
                  </a:lnTo>
                  <a:lnTo>
                    <a:pt x="555" y="367"/>
                  </a:lnTo>
                  <a:lnTo>
                    <a:pt x="537" y="385"/>
                  </a:lnTo>
                  <a:lnTo>
                    <a:pt x="554" y="385"/>
                  </a:lnTo>
                  <a:lnTo>
                    <a:pt x="566" y="418"/>
                  </a:lnTo>
                  <a:lnTo>
                    <a:pt x="608" y="425"/>
                  </a:lnTo>
                  <a:lnTo>
                    <a:pt x="601" y="443"/>
                  </a:lnTo>
                  <a:lnTo>
                    <a:pt x="620" y="463"/>
                  </a:lnTo>
                  <a:lnTo>
                    <a:pt x="608" y="511"/>
                  </a:lnTo>
                  <a:lnTo>
                    <a:pt x="512" y="461"/>
                  </a:lnTo>
                  <a:lnTo>
                    <a:pt x="582" y="534"/>
                  </a:lnTo>
                  <a:lnTo>
                    <a:pt x="456" y="493"/>
                  </a:lnTo>
                  <a:lnTo>
                    <a:pt x="437" y="469"/>
                  </a:lnTo>
                  <a:lnTo>
                    <a:pt x="452" y="467"/>
                  </a:lnTo>
                  <a:lnTo>
                    <a:pt x="417" y="452"/>
                  </a:lnTo>
                  <a:lnTo>
                    <a:pt x="399" y="425"/>
                  </a:lnTo>
                  <a:lnTo>
                    <a:pt x="373" y="412"/>
                  </a:lnTo>
                  <a:lnTo>
                    <a:pt x="372" y="433"/>
                  </a:lnTo>
                  <a:lnTo>
                    <a:pt x="349" y="425"/>
                  </a:lnTo>
                  <a:lnTo>
                    <a:pt x="323" y="443"/>
                  </a:lnTo>
                  <a:lnTo>
                    <a:pt x="290" y="425"/>
                  </a:lnTo>
                  <a:lnTo>
                    <a:pt x="307" y="388"/>
                  </a:lnTo>
                  <a:lnTo>
                    <a:pt x="399" y="388"/>
                  </a:lnTo>
                  <a:lnTo>
                    <a:pt x="380" y="358"/>
                  </a:lnTo>
                  <a:lnTo>
                    <a:pt x="432" y="308"/>
                  </a:lnTo>
                  <a:lnTo>
                    <a:pt x="391" y="248"/>
                  </a:lnTo>
                  <a:lnTo>
                    <a:pt x="366" y="241"/>
                  </a:lnTo>
                  <a:lnTo>
                    <a:pt x="381" y="232"/>
                  </a:lnTo>
                  <a:lnTo>
                    <a:pt x="324" y="250"/>
                  </a:lnTo>
                  <a:lnTo>
                    <a:pt x="323" y="231"/>
                  </a:lnTo>
                  <a:lnTo>
                    <a:pt x="346" y="223"/>
                  </a:lnTo>
                  <a:lnTo>
                    <a:pt x="301" y="195"/>
                  </a:lnTo>
                  <a:lnTo>
                    <a:pt x="300" y="176"/>
                  </a:lnTo>
                  <a:lnTo>
                    <a:pt x="264" y="167"/>
                  </a:lnTo>
                  <a:lnTo>
                    <a:pt x="269" y="193"/>
                  </a:lnTo>
                  <a:lnTo>
                    <a:pt x="205" y="181"/>
                  </a:lnTo>
                  <a:lnTo>
                    <a:pt x="218" y="198"/>
                  </a:lnTo>
                  <a:lnTo>
                    <a:pt x="43" y="175"/>
                  </a:lnTo>
                  <a:lnTo>
                    <a:pt x="12" y="137"/>
                  </a:lnTo>
                  <a:lnTo>
                    <a:pt x="68" y="141"/>
                  </a:lnTo>
                  <a:lnTo>
                    <a:pt x="0" y="11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1" name="Freeform 54"/>
            <p:cNvSpPr>
              <a:spLocks/>
            </p:cNvSpPr>
            <p:nvPr/>
          </p:nvSpPr>
          <p:spPr bwMode="auto">
            <a:xfrm>
              <a:off x="1386" y="1144"/>
              <a:ext cx="101" cy="74"/>
            </a:xfrm>
            <a:custGeom>
              <a:avLst/>
              <a:gdLst>
                <a:gd name="T0" fmla="*/ 0 w 162"/>
                <a:gd name="T1" fmla="*/ 1 h 117"/>
                <a:gd name="T2" fmla="*/ 1 w 162"/>
                <a:gd name="T3" fmla="*/ 1 h 117"/>
                <a:gd name="T4" fmla="*/ 1 w 162"/>
                <a:gd name="T5" fmla="*/ 0 h 117"/>
                <a:gd name="T6" fmla="*/ 1 w 162"/>
                <a:gd name="T7" fmla="*/ 1 h 117"/>
                <a:gd name="T8" fmla="*/ 1 w 162"/>
                <a:gd name="T9" fmla="*/ 1 h 117"/>
                <a:gd name="T10" fmla="*/ 1 w 162"/>
                <a:gd name="T11" fmla="*/ 1 h 117"/>
                <a:gd name="T12" fmla="*/ 1 w 162"/>
                <a:gd name="T13" fmla="*/ 1 h 117"/>
                <a:gd name="T14" fmla="*/ 1 w 162"/>
                <a:gd name="T15" fmla="*/ 1 h 117"/>
                <a:gd name="T16" fmla="*/ 1 w 162"/>
                <a:gd name="T17" fmla="*/ 1 h 117"/>
                <a:gd name="T18" fmla="*/ 1 w 162"/>
                <a:gd name="T19" fmla="*/ 1 h 117"/>
                <a:gd name="T20" fmla="*/ 0 w 162"/>
                <a:gd name="T21" fmla="*/ 1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117"/>
                <a:gd name="T35" fmla="*/ 162 w 162"/>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117">
                  <a:moveTo>
                    <a:pt x="0" y="97"/>
                  </a:moveTo>
                  <a:lnTo>
                    <a:pt x="23" y="74"/>
                  </a:lnTo>
                  <a:lnTo>
                    <a:pt x="42" y="0"/>
                  </a:lnTo>
                  <a:lnTo>
                    <a:pt x="54" y="25"/>
                  </a:lnTo>
                  <a:lnTo>
                    <a:pt x="93" y="33"/>
                  </a:lnTo>
                  <a:lnTo>
                    <a:pt x="162" y="85"/>
                  </a:lnTo>
                  <a:lnTo>
                    <a:pt x="150" y="100"/>
                  </a:lnTo>
                  <a:lnTo>
                    <a:pt x="87" y="74"/>
                  </a:lnTo>
                  <a:lnTo>
                    <a:pt x="48" y="117"/>
                  </a:lnTo>
                  <a:lnTo>
                    <a:pt x="35" y="85"/>
                  </a:lnTo>
                  <a:lnTo>
                    <a:pt x="0" y="9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2" name="Freeform 55"/>
            <p:cNvSpPr>
              <a:spLocks/>
            </p:cNvSpPr>
            <p:nvPr/>
          </p:nvSpPr>
          <p:spPr bwMode="auto">
            <a:xfrm>
              <a:off x="605" y="1304"/>
              <a:ext cx="126" cy="118"/>
            </a:xfrm>
            <a:custGeom>
              <a:avLst/>
              <a:gdLst>
                <a:gd name="T0" fmla="*/ 0 w 197"/>
                <a:gd name="T1" fmla="*/ 1 h 185"/>
                <a:gd name="T2" fmla="*/ 1 w 197"/>
                <a:gd name="T3" fmla="*/ 1 h 185"/>
                <a:gd name="T4" fmla="*/ 1 w 197"/>
                <a:gd name="T5" fmla="*/ 1 h 185"/>
                <a:gd name="T6" fmla="*/ 1 w 197"/>
                <a:gd name="T7" fmla="*/ 1 h 185"/>
                <a:gd name="T8" fmla="*/ 1 w 197"/>
                <a:gd name="T9" fmla="*/ 1 h 185"/>
                <a:gd name="T10" fmla="*/ 1 w 197"/>
                <a:gd name="T11" fmla="*/ 1 h 185"/>
                <a:gd name="T12" fmla="*/ 1 w 197"/>
                <a:gd name="T13" fmla="*/ 1 h 185"/>
                <a:gd name="T14" fmla="*/ 1 w 197"/>
                <a:gd name="T15" fmla="*/ 1 h 185"/>
                <a:gd name="T16" fmla="*/ 1 w 197"/>
                <a:gd name="T17" fmla="*/ 1 h 185"/>
                <a:gd name="T18" fmla="*/ 1 w 197"/>
                <a:gd name="T19" fmla="*/ 1 h 185"/>
                <a:gd name="T20" fmla="*/ 1 w 197"/>
                <a:gd name="T21" fmla="*/ 1 h 185"/>
                <a:gd name="T22" fmla="*/ 1 w 197"/>
                <a:gd name="T23" fmla="*/ 1 h 185"/>
                <a:gd name="T24" fmla="*/ 1 w 197"/>
                <a:gd name="T25" fmla="*/ 1 h 185"/>
                <a:gd name="T26" fmla="*/ 1 w 197"/>
                <a:gd name="T27" fmla="*/ 1 h 185"/>
                <a:gd name="T28" fmla="*/ 1 w 197"/>
                <a:gd name="T29" fmla="*/ 1 h 185"/>
                <a:gd name="T30" fmla="*/ 1 w 197"/>
                <a:gd name="T31" fmla="*/ 1 h 185"/>
                <a:gd name="T32" fmla="*/ 1 w 197"/>
                <a:gd name="T33" fmla="*/ 1 h 185"/>
                <a:gd name="T34" fmla="*/ 1 w 197"/>
                <a:gd name="T35" fmla="*/ 1 h 185"/>
                <a:gd name="T36" fmla="*/ 1 w 197"/>
                <a:gd name="T37" fmla="*/ 0 h 185"/>
                <a:gd name="T38" fmla="*/ 1 w 197"/>
                <a:gd name="T39" fmla="*/ 1 h 185"/>
                <a:gd name="T40" fmla="*/ 0 w 197"/>
                <a:gd name="T41" fmla="*/ 1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7"/>
                <a:gd name="T64" fmla="*/ 0 h 185"/>
                <a:gd name="T65" fmla="*/ 197 w 197"/>
                <a:gd name="T66" fmla="*/ 185 h 1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7" h="185">
                  <a:moveTo>
                    <a:pt x="0" y="13"/>
                  </a:moveTo>
                  <a:lnTo>
                    <a:pt x="11" y="43"/>
                  </a:lnTo>
                  <a:lnTo>
                    <a:pt x="37" y="58"/>
                  </a:lnTo>
                  <a:lnTo>
                    <a:pt x="48" y="47"/>
                  </a:lnTo>
                  <a:lnTo>
                    <a:pt x="25" y="32"/>
                  </a:lnTo>
                  <a:lnTo>
                    <a:pt x="48" y="32"/>
                  </a:lnTo>
                  <a:lnTo>
                    <a:pt x="68" y="58"/>
                  </a:lnTo>
                  <a:lnTo>
                    <a:pt x="63" y="9"/>
                  </a:lnTo>
                  <a:lnTo>
                    <a:pt x="78" y="50"/>
                  </a:lnTo>
                  <a:lnTo>
                    <a:pt x="119" y="67"/>
                  </a:lnTo>
                  <a:lnTo>
                    <a:pt x="113" y="94"/>
                  </a:lnTo>
                  <a:lnTo>
                    <a:pt x="159" y="131"/>
                  </a:lnTo>
                  <a:lnTo>
                    <a:pt x="142" y="154"/>
                  </a:lnTo>
                  <a:lnTo>
                    <a:pt x="171" y="136"/>
                  </a:lnTo>
                  <a:lnTo>
                    <a:pt x="177" y="185"/>
                  </a:lnTo>
                  <a:lnTo>
                    <a:pt x="194" y="176"/>
                  </a:lnTo>
                  <a:lnTo>
                    <a:pt x="197" y="141"/>
                  </a:lnTo>
                  <a:lnTo>
                    <a:pt x="151" y="119"/>
                  </a:lnTo>
                  <a:lnTo>
                    <a:pt x="64" y="0"/>
                  </a:lnTo>
                  <a:lnTo>
                    <a:pt x="14" y="32"/>
                  </a:lnTo>
                  <a:lnTo>
                    <a:pt x="0" y="1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3" name="Freeform 56"/>
            <p:cNvSpPr>
              <a:spLocks/>
            </p:cNvSpPr>
            <p:nvPr/>
          </p:nvSpPr>
          <p:spPr bwMode="auto">
            <a:xfrm>
              <a:off x="632" y="1341"/>
              <a:ext cx="20" cy="21"/>
            </a:xfrm>
            <a:custGeom>
              <a:avLst/>
              <a:gdLst>
                <a:gd name="T0" fmla="*/ 0 w 32"/>
                <a:gd name="T1" fmla="*/ 0 h 33"/>
                <a:gd name="T2" fmla="*/ 1 w 32"/>
                <a:gd name="T3" fmla="*/ 1 h 33"/>
                <a:gd name="T4" fmla="*/ 1 w 32"/>
                <a:gd name="T5" fmla="*/ 1 h 33"/>
                <a:gd name="T6" fmla="*/ 1 w 32"/>
                <a:gd name="T7" fmla="*/ 1 h 33"/>
                <a:gd name="T8" fmla="*/ 1 w 32"/>
                <a:gd name="T9" fmla="*/ 1 h 33"/>
                <a:gd name="T10" fmla="*/ 1 w 32"/>
                <a:gd name="T11" fmla="*/ 1 h 33"/>
                <a:gd name="T12" fmla="*/ 0 w 32"/>
                <a:gd name="T13" fmla="*/ 0 h 33"/>
                <a:gd name="T14" fmla="*/ 0 60000 65536"/>
                <a:gd name="T15" fmla="*/ 0 60000 65536"/>
                <a:gd name="T16" fmla="*/ 0 60000 65536"/>
                <a:gd name="T17" fmla="*/ 0 60000 65536"/>
                <a:gd name="T18" fmla="*/ 0 60000 65536"/>
                <a:gd name="T19" fmla="*/ 0 60000 65536"/>
                <a:gd name="T20" fmla="*/ 0 60000 65536"/>
                <a:gd name="T21" fmla="*/ 0 w 32"/>
                <a:gd name="T22" fmla="*/ 0 h 33"/>
                <a:gd name="T23" fmla="*/ 32 w 32"/>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3">
                  <a:moveTo>
                    <a:pt x="0" y="0"/>
                  </a:moveTo>
                  <a:lnTo>
                    <a:pt x="12" y="33"/>
                  </a:lnTo>
                  <a:lnTo>
                    <a:pt x="13" y="15"/>
                  </a:lnTo>
                  <a:lnTo>
                    <a:pt x="32" y="27"/>
                  </a:lnTo>
                  <a:lnTo>
                    <a:pt x="18" y="10"/>
                  </a:lnTo>
                  <a:lnTo>
                    <a:pt x="32" y="6"/>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4" name="Freeform 57"/>
            <p:cNvSpPr>
              <a:spLocks/>
            </p:cNvSpPr>
            <p:nvPr/>
          </p:nvSpPr>
          <p:spPr bwMode="auto">
            <a:xfrm>
              <a:off x="646" y="1358"/>
              <a:ext cx="9" cy="29"/>
            </a:xfrm>
            <a:custGeom>
              <a:avLst/>
              <a:gdLst>
                <a:gd name="T0" fmla="*/ 0 w 15"/>
                <a:gd name="T1" fmla="*/ 0 h 47"/>
                <a:gd name="T2" fmla="*/ 1 w 15"/>
                <a:gd name="T3" fmla="*/ 1 h 47"/>
                <a:gd name="T4" fmla="*/ 1 w 15"/>
                <a:gd name="T5" fmla="*/ 1 h 47"/>
                <a:gd name="T6" fmla="*/ 0 w 15"/>
                <a:gd name="T7" fmla="*/ 0 h 47"/>
                <a:gd name="T8" fmla="*/ 0 60000 65536"/>
                <a:gd name="T9" fmla="*/ 0 60000 65536"/>
                <a:gd name="T10" fmla="*/ 0 60000 65536"/>
                <a:gd name="T11" fmla="*/ 0 60000 65536"/>
                <a:gd name="T12" fmla="*/ 0 w 15"/>
                <a:gd name="T13" fmla="*/ 0 h 47"/>
                <a:gd name="T14" fmla="*/ 15 w 15"/>
                <a:gd name="T15" fmla="*/ 47 h 47"/>
              </a:gdLst>
              <a:ahLst/>
              <a:cxnLst>
                <a:cxn ang="T8">
                  <a:pos x="T0" y="T1"/>
                </a:cxn>
                <a:cxn ang="T9">
                  <a:pos x="T2" y="T3"/>
                </a:cxn>
                <a:cxn ang="T10">
                  <a:pos x="T4" y="T5"/>
                </a:cxn>
                <a:cxn ang="T11">
                  <a:pos x="T6" y="T7"/>
                </a:cxn>
              </a:cxnLst>
              <a:rect l="T12" t="T13" r="T14" b="T15"/>
              <a:pathLst>
                <a:path w="15" h="47">
                  <a:moveTo>
                    <a:pt x="0" y="0"/>
                  </a:moveTo>
                  <a:lnTo>
                    <a:pt x="13" y="7"/>
                  </a:lnTo>
                  <a:lnTo>
                    <a:pt x="15" y="47"/>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5" name="Freeform 58"/>
            <p:cNvSpPr>
              <a:spLocks/>
            </p:cNvSpPr>
            <p:nvPr/>
          </p:nvSpPr>
          <p:spPr bwMode="auto">
            <a:xfrm>
              <a:off x="657" y="1342"/>
              <a:ext cx="16" cy="20"/>
            </a:xfrm>
            <a:custGeom>
              <a:avLst/>
              <a:gdLst>
                <a:gd name="T0" fmla="*/ 0 w 22"/>
                <a:gd name="T1" fmla="*/ 0 h 32"/>
                <a:gd name="T2" fmla="*/ 1 w 22"/>
                <a:gd name="T3" fmla="*/ 1 h 32"/>
                <a:gd name="T4" fmla="*/ 1 w 22"/>
                <a:gd name="T5" fmla="*/ 1 h 32"/>
                <a:gd name="T6" fmla="*/ 1 w 22"/>
                <a:gd name="T7" fmla="*/ 1 h 32"/>
                <a:gd name="T8" fmla="*/ 1 w 22"/>
                <a:gd name="T9" fmla="*/ 1 h 32"/>
                <a:gd name="T10" fmla="*/ 1 w 22"/>
                <a:gd name="T11" fmla="*/ 0 h 32"/>
                <a:gd name="T12" fmla="*/ 0 w 22"/>
                <a:gd name="T13" fmla="*/ 0 h 32"/>
                <a:gd name="T14" fmla="*/ 0 60000 65536"/>
                <a:gd name="T15" fmla="*/ 0 60000 65536"/>
                <a:gd name="T16" fmla="*/ 0 60000 65536"/>
                <a:gd name="T17" fmla="*/ 0 60000 65536"/>
                <a:gd name="T18" fmla="*/ 0 60000 65536"/>
                <a:gd name="T19" fmla="*/ 0 60000 65536"/>
                <a:gd name="T20" fmla="*/ 0 60000 65536"/>
                <a:gd name="T21" fmla="*/ 0 w 22"/>
                <a:gd name="T22" fmla="*/ 0 h 32"/>
                <a:gd name="T23" fmla="*/ 22 w 2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32">
                  <a:moveTo>
                    <a:pt x="0" y="0"/>
                  </a:moveTo>
                  <a:lnTo>
                    <a:pt x="4" y="32"/>
                  </a:lnTo>
                  <a:lnTo>
                    <a:pt x="18" y="32"/>
                  </a:lnTo>
                  <a:lnTo>
                    <a:pt x="11" y="5"/>
                  </a:lnTo>
                  <a:lnTo>
                    <a:pt x="22" y="23"/>
                  </a:lnTo>
                  <a:lnTo>
                    <a:pt x="12" y="0"/>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6" name="Freeform 59"/>
            <p:cNvSpPr>
              <a:spLocks/>
            </p:cNvSpPr>
            <p:nvPr/>
          </p:nvSpPr>
          <p:spPr bwMode="auto">
            <a:xfrm>
              <a:off x="669" y="1367"/>
              <a:ext cx="12" cy="14"/>
            </a:xfrm>
            <a:custGeom>
              <a:avLst/>
              <a:gdLst>
                <a:gd name="T0" fmla="*/ 0 w 19"/>
                <a:gd name="T1" fmla="*/ 0 h 23"/>
                <a:gd name="T2" fmla="*/ 1 w 19"/>
                <a:gd name="T3" fmla="*/ 1 h 23"/>
                <a:gd name="T4" fmla="*/ 1 w 19"/>
                <a:gd name="T5" fmla="*/ 1 h 23"/>
                <a:gd name="T6" fmla="*/ 0 w 19"/>
                <a:gd name="T7" fmla="*/ 0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0" y="0"/>
                  </a:moveTo>
                  <a:lnTo>
                    <a:pt x="18" y="23"/>
                  </a:lnTo>
                  <a:lnTo>
                    <a:pt x="19" y="4"/>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7" name="Freeform 60"/>
            <p:cNvSpPr>
              <a:spLocks/>
            </p:cNvSpPr>
            <p:nvPr/>
          </p:nvSpPr>
          <p:spPr bwMode="auto">
            <a:xfrm>
              <a:off x="674" y="1385"/>
              <a:ext cx="20" cy="32"/>
            </a:xfrm>
            <a:custGeom>
              <a:avLst/>
              <a:gdLst>
                <a:gd name="T0" fmla="*/ 0 w 30"/>
                <a:gd name="T1" fmla="*/ 0 h 48"/>
                <a:gd name="T2" fmla="*/ 1 w 30"/>
                <a:gd name="T3" fmla="*/ 1 h 48"/>
                <a:gd name="T4" fmla="*/ 1 w 30"/>
                <a:gd name="T5" fmla="*/ 1 h 48"/>
                <a:gd name="T6" fmla="*/ 0 w 30"/>
                <a:gd name="T7" fmla="*/ 0 h 48"/>
                <a:gd name="T8" fmla="*/ 0 60000 65536"/>
                <a:gd name="T9" fmla="*/ 0 60000 65536"/>
                <a:gd name="T10" fmla="*/ 0 60000 65536"/>
                <a:gd name="T11" fmla="*/ 0 60000 65536"/>
                <a:gd name="T12" fmla="*/ 0 w 30"/>
                <a:gd name="T13" fmla="*/ 0 h 48"/>
                <a:gd name="T14" fmla="*/ 30 w 30"/>
                <a:gd name="T15" fmla="*/ 48 h 48"/>
              </a:gdLst>
              <a:ahLst/>
              <a:cxnLst>
                <a:cxn ang="T8">
                  <a:pos x="T0" y="T1"/>
                </a:cxn>
                <a:cxn ang="T9">
                  <a:pos x="T2" y="T3"/>
                </a:cxn>
                <a:cxn ang="T10">
                  <a:pos x="T4" y="T5"/>
                </a:cxn>
                <a:cxn ang="T11">
                  <a:pos x="T6" y="T7"/>
                </a:cxn>
              </a:cxnLst>
              <a:rect l="T12" t="T13" r="T14" b="T15"/>
              <a:pathLst>
                <a:path w="30" h="48">
                  <a:moveTo>
                    <a:pt x="0" y="0"/>
                  </a:moveTo>
                  <a:lnTo>
                    <a:pt x="26" y="18"/>
                  </a:lnTo>
                  <a:lnTo>
                    <a:pt x="30" y="48"/>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8" name="Freeform 61"/>
            <p:cNvSpPr>
              <a:spLocks/>
            </p:cNvSpPr>
            <p:nvPr/>
          </p:nvSpPr>
          <p:spPr bwMode="auto">
            <a:xfrm>
              <a:off x="706" y="1395"/>
              <a:ext cx="11" cy="15"/>
            </a:xfrm>
            <a:custGeom>
              <a:avLst/>
              <a:gdLst>
                <a:gd name="T0" fmla="*/ 0 w 18"/>
                <a:gd name="T1" fmla="*/ 1 h 24"/>
                <a:gd name="T2" fmla="*/ 1 w 18"/>
                <a:gd name="T3" fmla="*/ 0 h 24"/>
                <a:gd name="T4" fmla="*/ 1 w 18"/>
                <a:gd name="T5" fmla="*/ 1 h 24"/>
                <a:gd name="T6" fmla="*/ 0 w 18"/>
                <a:gd name="T7" fmla="*/ 1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19"/>
                  </a:moveTo>
                  <a:lnTo>
                    <a:pt x="7" y="0"/>
                  </a:lnTo>
                  <a:lnTo>
                    <a:pt x="18" y="24"/>
                  </a:lnTo>
                  <a:lnTo>
                    <a:pt x="0" y="1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399" name="Freeform 62"/>
            <p:cNvSpPr>
              <a:spLocks/>
            </p:cNvSpPr>
            <p:nvPr/>
          </p:nvSpPr>
          <p:spPr bwMode="auto">
            <a:xfrm>
              <a:off x="3506" y="1991"/>
              <a:ext cx="80" cy="59"/>
            </a:xfrm>
            <a:custGeom>
              <a:avLst/>
              <a:gdLst>
                <a:gd name="T0" fmla="*/ 0 w 126"/>
                <a:gd name="T1" fmla="*/ 1 h 92"/>
                <a:gd name="T2" fmla="*/ 1 w 126"/>
                <a:gd name="T3" fmla="*/ 1 h 92"/>
                <a:gd name="T4" fmla="*/ 1 w 126"/>
                <a:gd name="T5" fmla="*/ 1 h 92"/>
                <a:gd name="T6" fmla="*/ 1 w 126"/>
                <a:gd name="T7" fmla="*/ 1 h 92"/>
                <a:gd name="T8" fmla="*/ 1 w 126"/>
                <a:gd name="T9" fmla="*/ 0 h 92"/>
                <a:gd name="T10" fmla="*/ 1 w 126"/>
                <a:gd name="T11" fmla="*/ 1 h 92"/>
                <a:gd name="T12" fmla="*/ 1 w 126"/>
                <a:gd name="T13" fmla="*/ 1 h 92"/>
                <a:gd name="T14" fmla="*/ 1 w 126"/>
                <a:gd name="T15" fmla="*/ 1 h 92"/>
                <a:gd name="T16" fmla="*/ 1 w 126"/>
                <a:gd name="T17" fmla="*/ 1 h 92"/>
                <a:gd name="T18" fmla="*/ 1 w 126"/>
                <a:gd name="T19" fmla="*/ 1 h 92"/>
                <a:gd name="T20" fmla="*/ 0 w 126"/>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92"/>
                <a:gd name="T35" fmla="*/ 126 w 126"/>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92">
                  <a:moveTo>
                    <a:pt x="0" y="43"/>
                  </a:moveTo>
                  <a:lnTo>
                    <a:pt x="11" y="40"/>
                  </a:lnTo>
                  <a:lnTo>
                    <a:pt x="19" y="56"/>
                  </a:lnTo>
                  <a:lnTo>
                    <a:pt x="70" y="54"/>
                  </a:lnTo>
                  <a:lnTo>
                    <a:pt x="121" y="0"/>
                  </a:lnTo>
                  <a:lnTo>
                    <a:pt x="126" y="34"/>
                  </a:lnTo>
                  <a:lnTo>
                    <a:pt x="115" y="34"/>
                  </a:lnTo>
                  <a:lnTo>
                    <a:pt x="121" y="54"/>
                  </a:lnTo>
                  <a:lnTo>
                    <a:pt x="102" y="92"/>
                  </a:lnTo>
                  <a:lnTo>
                    <a:pt x="25" y="87"/>
                  </a:lnTo>
                  <a:lnTo>
                    <a:pt x="0" y="4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0" name="Freeform 63"/>
            <p:cNvSpPr>
              <a:spLocks/>
            </p:cNvSpPr>
            <p:nvPr/>
          </p:nvSpPr>
          <p:spPr bwMode="auto">
            <a:xfrm>
              <a:off x="3503" y="1991"/>
              <a:ext cx="10" cy="27"/>
            </a:xfrm>
            <a:custGeom>
              <a:avLst/>
              <a:gdLst>
                <a:gd name="T0" fmla="*/ 0 w 16"/>
                <a:gd name="T1" fmla="*/ 1 h 43"/>
                <a:gd name="T2" fmla="*/ 1 w 16"/>
                <a:gd name="T3" fmla="*/ 1 h 43"/>
                <a:gd name="T4" fmla="*/ 1 w 16"/>
                <a:gd name="T5" fmla="*/ 1 h 43"/>
                <a:gd name="T6" fmla="*/ 1 w 16"/>
                <a:gd name="T7" fmla="*/ 0 h 43"/>
                <a:gd name="T8" fmla="*/ 0 w 16"/>
                <a:gd name="T9" fmla="*/ 1 h 43"/>
                <a:gd name="T10" fmla="*/ 0 60000 65536"/>
                <a:gd name="T11" fmla="*/ 0 60000 65536"/>
                <a:gd name="T12" fmla="*/ 0 60000 65536"/>
                <a:gd name="T13" fmla="*/ 0 60000 65536"/>
                <a:gd name="T14" fmla="*/ 0 60000 65536"/>
                <a:gd name="T15" fmla="*/ 0 w 16"/>
                <a:gd name="T16" fmla="*/ 0 h 43"/>
                <a:gd name="T17" fmla="*/ 16 w 16"/>
                <a:gd name="T18" fmla="*/ 43 h 43"/>
              </a:gdLst>
              <a:ahLst/>
              <a:cxnLst>
                <a:cxn ang="T10">
                  <a:pos x="T0" y="T1"/>
                </a:cxn>
                <a:cxn ang="T11">
                  <a:pos x="T2" y="T3"/>
                </a:cxn>
                <a:cxn ang="T12">
                  <a:pos x="T4" y="T5"/>
                </a:cxn>
                <a:cxn ang="T13">
                  <a:pos x="T6" y="T7"/>
                </a:cxn>
                <a:cxn ang="T14">
                  <a:pos x="T8" y="T9"/>
                </a:cxn>
              </a:cxnLst>
              <a:rect l="T15" t="T16" r="T17" b="T18"/>
              <a:pathLst>
                <a:path w="16" h="43">
                  <a:moveTo>
                    <a:pt x="0" y="34"/>
                  </a:moveTo>
                  <a:lnTo>
                    <a:pt x="5" y="43"/>
                  </a:lnTo>
                  <a:lnTo>
                    <a:pt x="16" y="40"/>
                  </a:lnTo>
                  <a:lnTo>
                    <a:pt x="8" y="0"/>
                  </a:lnTo>
                  <a:lnTo>
                    <a:pt x="0" y="3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1" name="Freeform 64"/>
            <p:cNvSpPr>
              <a:spLocks/>
            </p:cNvSpPr>
            <p:nvPr/>
          </p:nvSpPr>
          <p:spPr bwMode="auto">
            <a:xfrm>
              <a:off x="4186" y="2340"/>
              <a:ext cx="165" cy="191"/>
            </a:xfrm>
            <a:custGeom>
              <a:avLst/>
              <a:gdLst>
                <a:gd name="T0" fmla="*/ 0 w 262"/>
                <a:gd name="T1" fmla="*/ 0 h 301"/>
                <a:gd name="T2" fmla="*/ 1 w 262"/>
                <a:gd name="T3" fmla="*/ 1 h 301"/>
                <a:gd name="T4" fmla="*/ 1 w 262"/>
                <a:gd name="T5" fmla="*/ 1 h 301"/>
                <a:gd name="T6" fmla="*/ 1 w 262"/>
                <a:gd name="T7" fmla="*/ 1 h 301"/>
                <a:gd name="T8" fmla="*/ 1 w 262"/>
                <a:gd name="T9" fmla="*/ 1 h 301"/>
                <a:gd name="T10" fmla="*/ 1 w 262"/>
                <a:gd name="T11" fmla="*/ 1 h 301"/>
                <a:gd name="T12" fmla="*/ 1 w 262"/>
                <a:gd name="T13" fmla="*/ 1 h 301"/>
                <a:gd name="T14" fmla="*/ 1 w 262"/>
                <a:gd name="T15" fmla="*/ 1 h 301"/>
                <a:gd name="T16" fmla="*/ 1 w 262"/>
                <a:gd name="T17" fmla="*/ 1 h 301"/>
                <a:gd name="T18" fmla="*/ 1 w 262"/>
                <a:gd name="T19" fmla="*/ 1 h 301"/>
                <a:gd name="T20" fmla="*/ 1 w 262"/>
                <a:gd name="T21" fmla="*/ 1 h 301"/>
                <a:gd name="T22" fmla="*/ 1 w 262"/>
                <a:gd name="T23" fmla="*/ 1 h 301"/>
                <a:gd name="T24" fmla="*/ 0 w 262"/>
                <a:gd name="T25" fmla="*/ 0 h 3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2"/>
                <a:gd name="T40" fmla="*/ 0 h 301"/>
                <a:gd name="T41" fmla="*/ 262 w 262"/>
                <a:gd name="T42" fmla="*/ 301 h 3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2" h="301">
                  <a:moveTo>
                    <a:pt x="0" y="0"/>
                  </a:moveTo>
                  <a:lnTo>
                    <a:pt x="57" y="12"/>
                  </a:lnTo>
                  <a:lnTo>
                    <a:pt x="131" y="85"/>
                  </a:lnTo>
                  <a:lnTo>
                    <a:pt x="188" y="118"/>
                  </a:lnTo>
                  <a:lnTo>
                    <a:pt x="181" y="140"/>
                  </a:lnTo>
                  <a:lnTo>
                    <a:pt x="205" y="140"/>
                  </a:lnTo>
                  <a:lnTo>
                    <a:pt x="204" y="166"/>
                  </a:lnTo>
                  <a:lnTo>
                    <a:pt x="262" y="221"/>
                  </a:lnTo>
                  <a:lnTo>
                    <a:pt x="256" y="298"/>
                  </a:lnTo>
                  <a:lnTo>
                    <a:pt x="231" y="301"/>
                  </a:lnTo>
                  <a:lnTo>
                    <a:pt x="177" y="253"/>
                  </a:lnTo>
                  <a:lnTo>
                    <a:pt x="89" y="102"/>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2" name="Freeform 65"/>
            <p:cNvSpPr>
              <a:spLocks/>
            </p:cNvSpPr>
            <p:nvPr/>
          </p:nvSpPr>
          <p:spPr bwMode="auto">
            <a:xfrm>
              <a:off x="4340" y="2532"/>
              <a:ext cx="140" cy="47"/>
            </a:xfrm>
            <a:custGeom>
              <a:avLst/>
              <a:gdLst>
                <a:gd name="T0" fmla="*/ 0 w 220"/>
                <a:gd name="T1" fmla="*/ 1 h 75"/>
                <a:gd name="T2" fmla="*/ 1 w 220"/>
                <a:gd name="T3" fmla="*/ 0 h 75"/>
                <a:gd name="T4" fmla="*/ 1 w 220"/>
                <a:gd name="T5" fmla="*/ 1 h 75"/>
                <a:gd name="T6" fmla="*/ 1 w 220"/>
                <a:gd name="T7" fmla="*/ 1 h 75"/>
                <a:gd name="T8" fmla="*/ 1 w 220"/>
                <a:gd name="T9" fmla="*/ 1 h 75"/>
                <a:gd name="T10" fmla="*/ 1 w 220"/>
                <a:gd name="T11" fmla="*/ 1 h 75"/>
                <a:gd name="T12" fmla="*/ 1 w 220"/>
                <a:gd name="T13" fmla="*/ 1 h 75"/>
                <a:gd name="T14" fmla="*/ 0 w 220"/>
                <a:gd name="T15" fmla="*/ 1 h 75"/>
                <a:gd name="T16" fmla="*/ 0 60000 65536"/>
                <a:gd name="T17" fmla="*/ 0 60000 65536"/>
                <a:gd name="T18" fmla="*/ 0 60000 65536"/>
                <a:gd name="T19" fmla="*/ 0 60000 65536"/>
                <a:gd name="T20" fmla="*/ 0 60000 65536"/>
                <a:gd name="T21" fmla="*/ 0 60000 65536"/>
                <a:gd name="T22" fmla="*/ 0 60000 65536"/>
                <a:gd name="T23" fmla="*/ 0 60000 65536"/>
                <a:gd name="T24" fmla="*/ 0 w 220"/>
                <a:gd name="T25" fmla="*/ 0 h 75"/>
                <a:gd name="T26" fmla="*/ 220 w 220"/>
                <a:gd name="T27" fmla="*/ 75 h 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0" h="75">
                  <a:moveTo>
                    <a:pt x="0" y="20"/>
                  </a:moveTo>
                  <a:lnTo>
                    <a:pt x="18" y="0"/>
                  </a:lnTo>
                  <a:lnTo>
                    <a:pt x="170" y="21"/>
                  </a:lnTo>
                  <a:lnTo>
                    <a:pt x="187" y="40"/>
                  </a:lnTo>
                  <a:lnTo>
                    <a:pt x="216" y="49"/>
                  </a:lnTo>
                  <a:lnTo>
                    <a:pt x="220" y="75"/>
                  </a:lnTo>
                  <a:lnTo>
                    <a:pt x="41" y="36"/>
                  </a:lnTo>
                  <a:lnTo>
                    <a:pt x="0" y="2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3" name="Freeform 66"/>
            <p:cNvSpPr>
              <a:spLocks/>
            </p:cNvSpPr>
            <p:nvPr/>
          </p:nvSpPr>
          <p:spPr bwMode="auto">
            <a:xfrm>
              <a:off x="4397" y="2361"/>
              <a:ext cx="152" cy="140"/>
            </a:xfrm>
            <a:custGeom>
              <a:avLst/>
              <a:gdLst>
                <a:gd name="T0" fmla="*/ 0 w 241"/>
                <a:gd name="T1" fmla="*/ 1 h 221"/>
                <a:gd name="T2" fmla="*/ 1 w 241"/>
                <a:gd name="T3" fmla="*/ 1 h 221"/>
                <a:gd name="T4" fmla="*/ 1 w 241"/>
                <a:gd name="T5" fmla="*/ 1 h 221"/>
                <a:gd name="T6" fmla="*/ 1 w 241"/>
                <a:gd name="T7" fmla="*/ 1 h 221"/>
                <a:gd name="T8" fmla="*/ 1 w 241"/>
                <a:gd name="T9" fmla="*/ 1 h 221"/>
                <a:gd name="T10" fmla="*/ 1 w 241"/>
                <a:gd name="T11" fmla="*/ 0 h 221"/>
                <a:gd name="T12" fmla="*/ 1 w 241"/>
                <a:gd name="T13" fmla="*/ 1 h 221"/>
                <a:gd name="T14" fmla="*/ 1 w 241"/>
                <a:gd name="T15" fmla="*/ 1 h 221"/>
                <a:gd name="T16" fmla="*/ 1 w 241"/>
                <a:gd name="T17" fmla="*/ 1 h 221"/>
                <a:gd name="T18" fmla="*/ 1 w 241"/>
                <a:gd name="T19" fmla="*/ 1 h 221"/>
                <a:gd name="T20" fmla="*/ 1 w 241"/>
                <a:gd name="T21" fmla="*/ 1 h 221"/>
                <a:gd name="T22" fmla="*/ 1 w 241"/>
                <a:gd name="T23" fmla="*/ 1 h 221"/>
                <a:gd name="T24" fmla="*/ 1 w 241"/>
                <a:gd name="T25" fmla="*/ 1 h 221"/>
                <a:gd name="T26" fmla="*/ 1 w 241"/>
                <a:gd name="T27" fmla="*/ 1 h 221"/>
                <a:gd name="T28" fmla="*/ 1 w 241"/>
                <a:gd name="T29" fmla="*/ 1 h 221"/>
                <a:gd name="T30" fmla="*/ 1 w 241"/>
                <a:gd name="T31" fmla="*/ 1 h 221"/>
                <a:gd name="T32" fmla="*/ 1 w 241"/>
                <a:gd name="T33" fmla="*/ 1 h 221"/>
                <a:gd name="T34" fmla="*/ 0 w 241"/>
                <a:gd name="T35" fmla="*/ 1 h 2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1"/>
                <a:gd name="T55" fmla="*/ 0 h 221"/>
                <a:gd name="T56" fmla="*/ 241 w 241"/>
                <a:gd name="T57" fmla="*/ 221 h 22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1" h="221">
                  <a:moveTo>
                    <a:pt x="0" y="103"/>
                  </a:moveTo>
                  <a:lnTo>
                    <a:pt x="15" y="70"/>
                  </a:lnTo>
                  <a:lnTo>
                    <a:pt x="37" y="89"/>
                  </a:lnTo>
                  <a:lnTo>
                    <a:pt x="109" y="84"/>
                  </a:lnTo>
                  <a:lnTo>
                    <a:pt x="132" y="71"/>
                  </a:lnTo>
                  <a:lnTo>
                    <a:pt x="163" y="0"/>
                  </a:lnTo>
                  <a:lnTo>
                    <a:pt x="207" y="4"/>
                  </a:lnTo>
                  <a:lnTo>
                    <a:pt x="198" y="22"/>
                  </a:lnTo>
                  <a:lnTo>
                    <a:pt x="241" y="89"/>
                  </a:lnTo>
                  <a:lnTo>
                    <a:pt x="216" y="86"/>
                  </a:lnTo>
                  <a:lnTo>
                    <a:pt x="177" y="161"/>
                  </a:lnTo>
                  <a:lnTo>
                    <a:pt x="166" y="206"/>
                  </a:lnTo>
                  <a:lnTo>
                    <a:pt x="140" y="221"/>
                  </a:lnTo>
                  <a:lnTo>
                    <a:pt x="99" y="194"/>
                  </a:lnTo>
                  <a:lnTo>
                    <a:pt x="71" y="206"/>
                  </a:lnTo>
                  <a:lnTo>
                    <a:pt x="66" y="185"/>
                  </a:lnTo>
                  <a:lnTo>
                    <a:pt x="30" y="188"/>
                  </a:lnTo>
                  <a:lnTo>
                    <a:pt x="0" y="10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4" name="Freeform 67"/>
            <p:cNvSpPr>
              <a:spLocks/>
            </p:cNvSpPr>
            <p:nvPr/>
          </p:nvSpPr>
          <p:spPr bwMode="auto">
            <a:xfrm>
              <a:off x="4516" y="2571"/>
              <a:ext cx="34" cy="12"/>
            </a:xfrm>
            <a:custGeom>
              <a:avLst/>
              <a:gdLst>
                <a:gd name="T0" fmla="*/ 0 w 55"/>
                <a:gd name="T1" fmla="*/ 1 h 18"/>
                <a:gd name="T2" fmla="*/ 1 w 55"/>
                <a:gd name="T3" fmla="*/ 1 h 18"/>
                <a:gd name="T4" fmla="*/ 1 w 55"/>
                <a:gd name="T5" fmla="*/ 1 h 18"/>
                <a:gd name="T6" fmla="*/ 1 w 55"/>
                <a:gd name="T7" fmla="*/ 0 h 18"/>
                <a:gd name="T8" fmla="*/ 0 w 55"/>
                <a:gd name="T9" fmla="*/ 1 h 18"/>
                <a:gd name="T10" fmla="*/ 0 60000 65536"/>
                <a:gd name="T11" fmla="*/ 0 60000 65536"/>
                <a:gd name="T12" fmla="*/ 0 60000 65536"/>
                <a:gd name="T13" fmla="*/ 0 60000 65536"/>
                <a:gd name="T14" fmla="*/ 0 60000 65536"/>
                <a:gd name="T15" fmla="*/ 0 w 55"/>
                <a:gd name="T16" fmla="*/ 0 h 18"/>
                <a:gd name="T17" fmla="*/ 55 w 55"/>
                <a:gd name="T18" fmla="*/ 18 h 18"/>
              </a:gdLst>
              <a:ahLst/>
              <a:cxnLst>
                <a:cxn ang="T10">
                  <a:pos x="T0" y="T1"/>
                </a:cxn>
                <a:cxn ang="T11">
                  <a:pos x="T2" y="T3"/>
                </a:cxn>
                <a:cxn ang="T12">
                  <a:pos x="T4" y="T5"/>
                </a:cxn>
                <a:cxn ang="T13">
                  <a:pos x="T6" y="T7"/>
                </a:cxn>
                <a:cxn ang="T14">
                  <a:pos x="T8" y="T9"/>
                </a:cxn>
              </a:cxnLst>
              <a:rect l="T15" t="T16" r="T17" b="T18"/>
              <a:pathLst>
                <a:path w="55" h="18">
                  <a:moveTo>
                    <a:pt x="0" y="7"/>
                  </a:moveTo>
                  <a:lnTo>
                    <a:pt x="7" y="18"/>
                  </a:lnTo>
                  <a:lnTo>
                    <a:pt x="55" y="11"/>
                  </a:lnTo>
                  <a:lnTo>
                    <a:pt x="18" y="0"/>
                  </a:lnTo>
                  <a:lnTo>
                    <a:pt x="0" y="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5" name="Freeform 68"/>
            <p:cNvSpPr>
              <a:spLocks/>
            </p:cNvSpPr>
            <p:nvPr/>
          </p:nvSpPr>
          <p:spPr bwMode="auto">
            <a:xfrm>
              <a:off x="4547" y="2404"/>
              <a:ext cx="97" cy="121"/>
            </a:xfrm>
            <a:custGeom>
              <a:avLst/>
              <a:gdLst>
                <a:gd name="T0" fmla="*/ 0 w 151"/>
                <a:gd name="T1" fmla="*/ 1 h 193"/>
                <a:gd name="T2" fmla="*/ 1 w 151"/>
                <a:gd name="T3" fmla="*/ 1 h 193"/>
                <a:gd name="T4" fmla="*/ 1 w 151"/>
                <a:gd name="T5" fmla="*/ 1 h 193"/>
                <a:gd name="T6" fmla="*/ 1 w 151"/>
                <a:gd name="T7" fmla="*/ 1 h 193"/>
                <a:gd name="T8" fmla="*/ 1 w 151"/>
                <a:gd name="T9" fmla="*/ 1 h 193"/>
                <a:gd name="T10" fmla="*/ 1 w 151"/>
                <a:gd name="T11" fmla="*/ 1 h 193"/>
                <a:gd name="T12" fmla="*/ 1 w 151"/>
                <a:gd name="T13" fmla="*/ 1 h 193"/>
                <a:gd name="T14" fmla="*/ 1 w 151"/>
                <a:gd name="T15" fmla="*/ 1 h 193"/>
                <a:gd name="T16" fmla="*/ 1 w 151"/>
                <a:gd name="T17" fmla="*/ 1 h 193"/>
                <a:gd name="T18" fmla="*/ 1 w 151"/>
                <a:gd name="T19" fmla="*/ 1 h 193"/>
                <a:gd name="T20" fmla="*/ 1 w 151"/>
                <a:gd name="T21" fmla="*/ 1 h 193"/>
                <a:gd name="T22" fmla="*/ 1 w 151"/>
                <a:gd name="T23" fmla="*/ 1 h 193"/>
                <a:gd name="T24" fmla="*/ 1 w 151"/>
                <a:gd name="T25" fmla="*/ 1 h 193"/>
                <a:gd name="T26" fmla="*/ 1 w 151"/>
                <a:gd name="T27" fmla="*/ 1 h 193"/>
                <a:gd name="T28" fmla="*/ 1 w 151"/>
                <a:gd name="T29" fmla="*/ 0 h 193"/>
                <a:gd name="T30" fmla="*/ 1 w 151"/>
                <a:gd name="T31" fmla="*/ 1 h 193"/>
                <a:gd name="T32" fmla="*/ 1 w 151"/>
                <a:gd name="T33" fmla="*/ 1 h 193"/>
                <a:gd name="T34" fmla="*/ 1 w 151"/>
                <a:gd name="T35" fmla="*/ 1 h 193"/>
                <a:gd name="T36" fmla="*/ 0 w 151"/>
                <a:gd name="T37" fmla="*/ 1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1"/>
                <a:gd name="T58" fmla="*/ 0 h 193"/>
                <a:gd name="T59" fmla="*/ 151 w 151"/>
                <a:gd name="T60" fmla="*/ 193 h 1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1" h="193">
                  <a:moveTo>
                    <a:pt x="0" y="116"/>
                  </a:moveTo>
                  <a:lnTo>
                    <a:pt x="18" y="153"/>
                  </a:lnTo>
                  <a:lnTo>
                    <a:pt x="11" y="184"/>
                  </a:lnTo>
                  <a:lnTo>
                    <a:pt x="37" y="193"/>
                  </a:lnTo>
                  <a:lnTo>
                    <a:pt x="35" y="120"/>
                  </a:lnTo>
                  <a:lnTo>
                    <a:pt x="50" y="116"/>
                  </a:lnTo>
                  <a:lnTo>
                    <a:pt x="52" y="143"/>
                  </a:lnTo>
                  <a:lnTo>
                    <a:pt x="63" y="173"/>
                  </a:lnTo>
                  <a:lnTo>
                    <a:pt x="93" y="162"/>
                  </a:lnTo>
                  <a:lnTo>
                    <a:pt x="59" y="93"/>
                  </a:lnTo>
                  <a:lnTo>
                    <a:pt x="110" y="63"/>
                  </a:lnTo>
                  <a:lnTo>
                    <a:pt x="43" y="79"/>
                  </a:lnTo>
                  <a:lnTo>
                    <a:pt x="35" y="40"/>
                  </a:lnTo>
                  <a:lnTo>
                    <a:pt x="131" y="36"/>
                  </a:lnTo>
                  <a:lnTo>
                    <a:pt x="151" y="0"/>
                  </a:lnTo>
                  <a:lnTo>
                    <a:pt x="118" y="21"/>
                  </a:lnTo>
                  <a:lnTo>
                    <a:pt x="50" y="11"/>
                  </a:lnTo>
                  <a:lnTo>
                    <a:pt x="27" y="26"/>
                  </a:lnTo>
                  <a:lnTo>
                    <a:pt x="0" y="11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6" name="Freeform 69"/>
            <p:cNvSpPr>
              <a:spLocks/>
            </p:cNvSpPr>
            <p:nvPr/>
          </p:nvSpPr>
          <p:spPr bwMode="auto">
            <a:xfrm>
              <a:off x="4620" y="2574"/>
              <a:ext cx="55" cy="29"/>
            </a:xfrm>
            <a:custGeom>
              <a:avLst/>
              <a:gdLst>
                <a:gd name="T0" fmla="*/ 0 w 87"/>
                <a:gd name="T1" fmla="*/ 1 h 45"/>
                <a:gd name="T2" fmla="*/ 1 w 87"/>
                <a:gd name="T3" fmla="*/ 1 h 45"/>
                <a:gd name="T4" fmla="*/ 1 w 87"/>
                <a:gd name="T5" fmla="*/ 0 h 45"/>
                <a:gd name="T6" fmla="*/ 1 w 87"/>
                <a:gd name="T7" fmla="*/ 1 h 45"/>
                <a:gd name="T8" fmla="*/ 0 w 87"/>
                <a:gd name="T9" fmla="*/ 1 h 45"/>
                <a:gd name="T10" fmla="*/ 0 60000 65536"/>
                <a:gd name="T11" fmla="*/ 0 60000 65536"/>
                <a:gd name="T12" fmla="*/ 0 60000 65536"/>
                <a:gd name="T13" fmla="*/ 0 60000 65536"/>
                <a:gd name="T14" fmla="*/ 0 60000 65536"/>
                <a:gd name="T15" fmla="*/ 0 w 87"/>
                <a:gd name="T16" fmla="*/ 0 h 45"/>
                <a:gd name="T17" fmla="*/ 87 w 87"/>
                <a:gd name="T18" fmla="*/ 45 h 45"/>
              </a:gdLst>
              <a:ahLst/>
              <a:cxnLst>
                <a:cxn ang="T10">
                  <a:pos x="T0" y="T1"/>
                </a:cxn>
                <a:cxn ang="T11">
                  <a:pos x="T2" y="T3"/>
                </a:cxn>
                <a:cxn ang="T12">
                  <a:pos x="T4" y="T5"/>
                </a:cxn>
                <a:cxn ang="T13">
                  <a:pos x="T6" y="T7"/>
                </a:cxn>
                <a:cxn ang="T14">
                  <a:pos x="T8" y="T9"/>
                </a:cxn>
              </a:cxnLst>
              <a:rect l="T15" t="T16" r="T17" b="T18"/>
              <a:pathLst>
                <a:path w="87" h="45">
                  <a:moveTo>
                    <a:pt x="0" y="31"/>
                  </a:moveTo>
                  <a:lnTo>
                    <a:pt x="7" y="45"/>
                  </a:lnTo>
                  <a:lnTo>
                    <a:pt x="87" y="0"/>
                  </a:lnTo>
                  <a:lnTo>
                    <a:pt x="29" y="13"/>
                  </a:lnTo>
                  <a:lnTo>
                    <a:pt x="0" y="3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7" name="Freeform 70"/>
            <p:cNvSpPr>
              <a:spLocks/>
            </p:cNvSpPr>
            <p:nvPr/>
          </p:nvSpPr>
          <p:spPr bwMode="auto">
            <a:xfrm>
              <a:off x="4679" y="2395"/>
              <a:ext cx="17" cy="53"/>
            </a:xfrm>
            <a:custGeom>
              <a:avLst/>
              <a:gdLst>
                <a:gd name="T0" fmla="*/ 0 w 25"/>
                <a:gd name="T1" fmla="*/ 1 h 85"/>
                <a:gd name="T2" fmla="*/ 1 w 25"/>
                <a:gd name="T3" fmla="*/ 1 h 85"/>
                <a:gd name="T4" fmla="*/ 1 w 25"/>
                <a:gd name="T5" fmla="*/ 1 h 85"/>
                <a:gd name="T6" fmla="*/ 1 w 25"/>
                <a:gd name="T7" fmla="*/ 1 h 85"/>
                <a:gd name="T8" fmla="*/ 1 w 25"/>
                <a:gd name="T9" fmla="*/ 1 h 85"/>
                <a:gd name="T10" fmla="*/ 1 w 25"/>
                <a:gd name="T11" fmla="*/ 1 h 85"/>
                <a:gd name="T12" fmla="*/ 1 w 25"/>
                <a:gd name="T13" fmla="*/ 1 h 85"/>
                <a:gd name="T14" fmla="*/ 1 w 25"/>
                <a:gd name="T15" fmla="*/ 0 h 85"/>
                <a:gd name="T16" fmla="*/ 0 w 25"/>
                <a:gd name="T17" fmla="*/ 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85"/>
                <a:gd name="T29" fmla="*/ 25 w 25"/>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85">
                  <a:moveTo>
                    <a:pt x="0" y="33"/>
                  </a:moveTo>
                  <a:lnTo>
                    <a:pt x="2" y="68"/>
                  </a:lnTo>
                  <a:lnTo>
                    <a:pt x="22" y="85"/>
                  </a:lnTo>
                  <a:lnTo>
                    <a:pt x="8" y="51"/>
                  </a:lnTo>
                  <a:lnTo>
                    <a:pt x="25" y="42"/>
                  </a:lnTo>
                  <a:lnTo>
                    <a:pt x="25" y="18"/>
                  </a:lnTo>
                  <a:lnTo>
                    <a:pt x="1" y="36"/>
                  </a:lnTo>
                  <a:lnTo>
                    <a:pt x="14" y="0"/>
                  </a:lnTo>
                  <a:lnTo>
                    <a:pt x="0" y="3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8" name="Freeform 71"/>
            <p:cNvSpPr>
              <a:spLocks/>
            </p:cNvSpPr>
            <p:nvPr/>
          </p:nvSpPr>
          <p:spPr bwMode="auto">
            <a:xfrm>
              <a:off x="4684" y="2480"/>
              <a:ext cx="46" cy="14"/>
            </a:xfrm>
            <a:custGeom>
              <a:avLst/>
              <a:gdLst>
                <a:gd name="T0" fmla="*/ 0 w 72"/>
                <a:gd name="T1" fmla="*/ 1 h 23"/>
                <a:gd name="T2" fmla="*/ 1 w 72"/>
                <a:gd name="T3" fmla="*/ 0 h 23"/>
                <a:gd name="T4" fmla="*/ 1 w 72"/>
                <a:gd name="T5" fmla="*/ 1 h 23"/>
                <a:gd name="T6" fmla="*/ 0 w 72"/>
                <a:gd name="T7" fmla="*/ 1 h 23"/>
                <a:gd name="T8" fmla="*/ 0 60000 65536"/>
                <a:gd name="T9" fmla="*/ 0 60000 65536"/>
                <a:gd name="T10" fmla="*/ 0 60000 65536"/>
                <a:gd name="T11" fmla="*/ 0 60000 65536"/>
                <a:gd name="T12" fmla="*/ 0 w 72"/>
                <a:gd name="T13" fmla="*/ 0 h 23"/>
                <a:gd name="T14" fmla="*/ 72 w 72"/>
                <a:gd name="T15" fmla="*/ 23 h 23"/>
              </a:gdLst>
              <a:ahLst/>
              <a:cxnLst>
                <a:cxn ang="T8">
                  <a:pos x="T0" y="T1"/>
                </a:cxn>
                <a:cxn ang="T9">
                  <a:pos x="T2" y="T3"/>
                </a:cxn>
                <a:cxn ang="T10">
                  <a:pos x="T4" y="T5"/>
                </a:cxn>
                <a:cxn ang="T11">
                  <a:pos x="T6" y="T7"/>
                </a:cxn>
              </a:cxnLst>
              <a:rect l="T12" t="T13" r="T14" b="T15"/>
              <a:pathLst>
                <a:path w="72" h="23">
                  <a:moveTo>
                    <a:pt x="0" y="6"/>
                  </a:moveTo>
                  <a:lnTo>
                    <a:pt x="40" y="0"/>
                  </a:lnTo>
                  <a:lnTo>
                    <a:pt x="72" y="23"/>
                  </a:lnTo>
                  <a:lnTo>
                    <a:pt x="0" y="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09" name="Freeform 72"/>
            <p:cNvSpPr>
              <a:spLocks/>
            </p:cNvSpPr>
            <p:nvPr/>
          </p:nvSpPr>
          <p:spPr bwMode="auto">
            <a:xfrm>
              <a:off x="4731" y="2438"/>
              <a:ext cx="161" cy="146"/>
            </a:xfrm>
            <a:custGeom>
              <a:avLst/>
              <a:gdLst>
                <a:gd name="T0" fmla="*/ 0 w 254"/>
                <a:gd name="T1" fmla="*/ 1 h 231"/>
                <a:gd name="T2" fmla="*/ 1 w 254"/>
                <a:gd name="T3" fmla="*/ 1 h 231"/>
                <a:gd name="T4" fmla="*/ 1 w 254"/>
                <a:gd name="T5" fmla="*/ 1 h 231"/>
                <a:gd name="T6" fmla="*/ 1 w 254"/>
                <a:gd name="T7" fmla="*/ 1 h 231"/>
                <a:gd name="T8" fmla="*/ 1 w 254"/>
                <a:gd name="T9" fmla="*/ 1 h 231"/>
                <a:gd name="T10" fmla="*/ 1 w 254"/>
                <a:gd name="T11" fmla="*/ 1 h 231"/>
                <a:gd name="T12" fmla="*/ 1 w 254"/>
                <a:gd name="T13" fmla="*/ 1 h 231"/>
                <a:gd name="T14" fmla="*/ 1 w 254"/>
                <a:gd name="T15" fmla="*/ 1 h 231"/>
                <a:gd name="T16" fmla="*/ 1 w 254"/>
                <a:gd name="T17" fmla="*/ 1 h 231"/>
                <a:gd name="T18" fmla="*/ 1 w 254"/>
                <a:gd name="T19" fmla="*/ 1 h 231"/>
                <a:gd name="T20" fmla="*/ 1 w 254"/>
                <a:gd name="T21" fmla="*/ 1 h 231"/>
                <a:gd name="T22" fmla="*/ 1 w 254"/>
                <a:gd name="T23" fmla="*/ 1 h 231"/>
                <a:gd name="T24" fmla="*/ 1 w 254"/>
                <a:gd name="T25" fmla="*/ 1 h 231"/>
                <a:gd name="T26" fmla="*/ 1 w 254"/>
                <a:gd name="T27" fmla="*/ 1 h 231"/>
                <a:gd name="T28" fmla="*/ 1 w 254"/>
                <a:gd name="T29" fmla="*/ 1 h 231"/>
                <a:gd name="T30" fmla="*/ 1 w 254"/>
                <a:gd name="T31" fmla="*/ 1 h 231"/>
                <a:gd name="T32" fmla="*/ 1 w 254"/>
                <a:gd name="T33" fmla="*/ 1 h 231"/>
                <a:gd name="T34" fmla="*/ 1 w 254"/>
                <a:gd name="T35" fmla="*/ 1 h 231"/>
                <a:gd name="T36" fmla="*/ 1 w 254"/>
                <a:gd name="T37" fmla="*/ 0 h 231"/>
                <a:gd name="T38" fmla="*/ 0 w 254"/>
                <a:gd name="T39" fmla="*/ 1 h 2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4"/>
                <a:gd name="T61" fmla="*/ 0 h 231"/>
                <a:gd name="T62" fmla="*/ 254 w 254"/>
                <a:gd name="T63" fmla="*/ 231 h 2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4" h="231">
                  <a:moveTo>
                    <a:pt x="0" y="27"/>
                  </a:moveTo>
                  <a:lnTo>
                    <a:pt x="35" y="54"/>
                  </a:lnTo>
                  <a:lnTo>
                    <a:pt x="73" y="46"/>
                  </a:lnTo>
                  <a:lnTo>
                    <a:pt x="27" y="64"/>
                  </a:lnTo>
                  <a:lnTo>
                    <a:pt x="49" y="100"/>
                  </a:lnTo>
                  <a:lnTo>
                    <a:pt x="71" y="68"/>
                  </a:lnTo>
                  <a:lnTo>
                    <a:pt x="84" y="100"/>
                  </a:lnTo>
                  <a:lnTo>
                    <a:pt x="177" y="132"/>
                  </a:lnTo>
                  <a:lnTo>
                    <a:pt x="198" y="189"/>
                  </a:lnTo>
                  <a:lnTo>
                    <a:pt x="183" y="185"/>
                  </a:lnTo>
                  <a:lnTo>
                    <a:pt x="165" y="211"/>
                  </a:lnTo>
                  <a:lnTo>
                    <a:pt x="218" y="203"/>
                  </a:lnTo>
                  <a:lnTo>
                    <a:pt x="254" y="231"/>
                  </a:lnTo>
                  <a:lnTo>
                    <a:pt x="247" y="59"/>
                  </a:lnTo>
                  <a:lnTo>
                    <a:pt x="167" y="27"/>
                  </a:lnTo>
                  <a:lnTo>
                    <a:pt x="102" y="82"/>
                  </a:lnTo>
                  <a:lnTo>
                    <a:pt x="81" y="57"/>
                  </a:lnTo>
                  <a:lnTo>
                    <a:pt x="74" y="10"/>
                  </a:lnTo>
                  <a:lnTo>
                    <a:pt x="35" y="0"/>
                  </a:lnTo>
                  <a:lnTo>
                    <a:pt x="0" y="2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0" name="Freeform 73"/>
            <p:cNvSpPr>
              <a:spLocks/>
            </p:cNvSpPr>
            <p:nvPr/>
          </p:nvSpPr>
          <p:spPr bwMode="auto">
            <a:xfrm>
              <a:off x="4735" y="2551"/>
              <a:ext cx="7" cy="11"/>
            </a:xfrm>
            <a:custGeom>
              <a:avLst/>
              <a:gdLst>
                <a:gd name="T0" fmla="*/ 0 w 12"/>
                <a:gd name="T1" fmla="*/ 1 h 18"/>
                <a:gd name="T2" fmla="*/ 1 w 12"/>
                <a:gd name="T3" fmla="*/ 0 h 18"/>
                <a:gd name="T4" fmla="*/ 1 w 12"/>
                <a:gd name="T5" fmla="*/ 1 h 18"/>
                <a:gd name="T6" fmla="*/ 0 w 12"/>
                <a:gd name="T7" fmla="*/ 1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18"/>
                  </a:moveTo>
                  <a:lnTo>
                    <a:pt x="8" y="0"/>
                  </a:lnTo>
                  <a:lnTo>
                    <a:pt x="12" y="9"/>
                  </a:lnTo>
                  <a:lnTo>
                    <a:pt x="0" y="1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1" name="Freeform 74"/>
            <p:cNvSpPr>
              <a:spLocks/>
            </p:cNvSpPr>
            <p:nvPr/>
          </p:nvSpPr>
          <p:spPr bwMode="auto">
            <a:xfrm>
              <a:off x="4405" y="2316"/>
              <a:ext cx="146" cy="102"/>
            </a:xfrm>
            <a:custGeom>
              <a:avLst/>
              <a:gdLst>
                <a:gd name="T0" fmla="*/ 0 w 231"/>
                <a:gd name="T1" fmla="*/ 1 h 159"/>
                <a:gd name="T2" fmla="*/ 1 w 231"/>
                <a:gd name="T3" fmla="*/ 1 h 159"/>
                <a:gd name="T4" fmla="*/ 1 w 231"/>
                <a:gd name="T5" fmla="*/ 1 h 159"/>
                <a:gd name="T6" fmla="*/ 1 w 231"/>
                <a:gd name="T7" fmla="*/ 1 h 159"/>
                <a:gd name="T8" fmla="*/ 1 w 231"/>
                <a:gd name="T9" fmla="*/ 1 h 159"/>
                <a:gd name="T10" fmla="*/ 1 w 231"/>
                <a:gd name="T11" fmla="*/ 1 h 159"/>
                <a:gd name="T12" fmla="*/ 1 w 231"/>
                <a:gd name="T13" fmla="*/ 1 h 159"/>
                <a:gd name="T14" fmla="*/ 1 w 231"/>
                <a:gd name="T15" fmla="*/ 1 h 159"/>
                <a:gd name="T16" fmla="*/ 1 w 231"/>
                <a:gd name="T17" fmla="*/ 0 h 159"/>
                <a:gd name="T18" fmla="*/ 1 w 231"/>
                <a:gd name="T19" fmla="*/ 1 h 159"/>
                <a:gd name="T20" fmla="*/ 1 w 231"/>
                <a:gd name="T21" fmla="*/ 1 h 159"/>
                <a:gd name="T22" fmla="*/ 1 w 231"/>
                <a:gd name="T23" fmla="*/ 1 h 159"/>
                <a:gd name="T24" fmla="*/ 1 w 231"/>
                <a:gd name="T25" fmla="*/ 1 h 159"/>
                <a:gd name="T26" fmla="*/ 1 w 231"/>
                <a:gd name="T27" fmla="*/ 1 h 159"/>
                <a:gd name="T28" fmla="*/ 1 w 231"/>
                <a:gd name="T29" fmla="*/ 1 h 159"/>
                <a:gd name="T30" fmla="*/ 0 w 231"/>
                <a:gd name="T31" fmla="*/ 1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1"/>
                <a:gd name="T49" fmla="*/ 0 h 159"/>
                <a:gd name="T50" fmla="*/ 231 w 231"/>
                <a:gd name="T51" fmla="*/ 159 h 1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1" h="159">
                  <a:moveTo>
                    <a:pt x="0" y="140"/>
                  </a:moveTo>
                  <a:lnTo>
                    <a:pt x="22" y="159"/>
                  </a:lnTo>
                  <a:lnTo>
                    <a:pt x="94" y="154"/>
                  </a:lnTo>
                  <a:lnTo>
                    <a:pt x="117" y="141"/>
                  </a:lnTo>
                  <a:lnTo>
                    <a:pt x="148" y="70"/>
                  </a:lnTo>
                  <a:lnTo>
                    <a:pt x="192" y="74"/>
                  </a:lnTo>
                  <a:lnTo>
                    <a:pt x="231" y="50"/>
                  </a:lnTo>
                  <a:lnTo>
                    <a:pt x="192" y="31"/>
                  </a:lnTo>
                  <a:lnTo>
                    <a:pt x="181" y="0"/>
                  </a:lnTo>
                  <a:lnTo>
                    <a:pt x="132" y="53"/>
                  </a:lnTo>
                  <a:lnTo>
                    <a:pt x="122" y="78"/>
                  </a:lnTo>
                  <a:lnTo>
                    <a:pt x="105" y="64"/>
                  </a:lnTo>
                  <a:lnTo>
                    <a:pt x="76" y="104"/>
                  </a:lnTo>
                  <a:lnTo>
                    <a:pt x="47" y="111"/>
                  </a:lnTo>
                  <a:lnTo>
                    <a:pt x="34" y="141"/>
                  </a:lnTo>
                  <a:lnTo>
                    <a:pt x="0" y="14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2" name="Freeform 75"/>
            <p:cNvSpPr>
              <a:spLocks/>
            </p:cNvSpPr>
            <p:nvPr/>
          </p:nvSpPr>
          <p:spPr bwMode="auto">
            <a:xfrm>
              <a:off x="4222" y="2084"/>
              <a:ext cx="118" cy="254"/>
            </a:xfrm>
            <a:custGeom>
              <a:avLst/>
              <a:gdLst>
                <a:gd name="T0" fmla="*/ 0 w 187"/>
                <a:gd name="T1" fmla="*/ 1 h 399"/>
                <a:gd name="T2" fmla="*/ 1 w 187"/>
                <a:gd name="T3" fmla="*/ 1 h 399"/>
                <a:gd name="T4" fmla="*/ 1 w 187"/>
                <a:gd name="T5" fmla="*/ 0 h 399"/>
                <a:gd name="T6" fmla="*/ 1 w 187"/>
                <a:gd name="T7" fmla="*/ 1 h 399"/>
                <a:gd name="T8" fmla="*/ 1 w 187"/>
                <a:gd name="T9" fmla="*/ 1 h 399"/>
                <a:gd name="T10" fmla="*/ 1 w 187"/>
                <a:gd name="T11" fmla="*/ 1 h 399"/>
                <a:gd name="T12" fmla="*/ 1 w 187"/>
                <a:gd name="T13" fmla="*/ 1 h 399"/>
                <a:gd name="T14" fmla="*/ 1 w 187"/>
                <a:gd name="T15" fmla="*/ 1 h 399"/>
                <a:gd name="T16" fmla="*/ 1 w 187"/>
                <a:gd name="T17" fmla="*/ 1 h 399"/>
                <a:gd name="T18" fmla="*/ 1 w 187"/>
                <a:gd name="T19" fmla="*/ 1 h 399"/>
                <a:gd name="T20" fmla="*/ 1 w 187"/>
                <a:gd name="T21" fmla="*/ 1 h 399"/>
                <a:gd name="T22" fmla="*/ 1 w 187"/>
                <a:gd name="T23" fmla="*/ 1 h 399"/>
                <a:gd name="T24" fmla="*/ 1 w 187"/>
                <a:gd name="T25" fmla="*/ 1 h 399"/>
                <a:gd name="T26" fmla="*/ 1 w 187"/>
                <a:gd name="T27" fmla="*/ 1 h 399"/>
                <a:gd name="T28" fmla="*/ 1 w 187"/>
                <a:gd name="T29" fmla="*/ 1 h 399"/>
                <a:gd name="T30" fmla="*/ 1 w 187"/>
                <a:gd name="T31" fmla="*/ 1 h 399"/>
                <a:gd name="T32" fmla="*/ 1 w 187"/>
                <a:gd name="T33" fmla="*/ 1 h 399"/>
                <a:gd name="T34" fmla="*/ 1 w 187"/>
                <a:gd name="T35" fmla="*/ 1 h 399"/>
                <a:gd name="T36" fmla="*/ 1 w 187"/>
                <a:gd name="T37" fmla="*/ 1 h 399"/>
                <a:gd name="T38" fmla="*/ 1 w 187"/>
                <a:gd name="T39" fmla="*/ 1 h 399"/>
                <a:gd name="T40" fmla="*/ 1 w 187"/>
                <a:gd name="T41" fmla="*/ 1 h 399"/>
                <a:gd name="T42" fmla="*/ 1 w 187"/>
                <a:gd name="T43" fmla="*/ 1 h 399"/>
                <a:gd name="T44" fmla="*/ 1 w 187"/>
                <a:gd name="T45" fmla="*/ 1 h 399"/>
                <a:gd name="T46" fmla="*/ 1 w 187"/>
                <a:gd name="T47" fmla="*/ 1 h 399"/>
                <a:gd name="T48" fmla="*/ 0 w 187"/>
                <a:gd name="T49" fmla="*/ 1 h 3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7"/>
                <a:gd name="T76" fmla="*/ 0 h 399"/>
                <a:gd name="T77" fmla="*/ 187 w 187"/>
                <a:gd name="T78" fmla="*/ 399 h 3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7" h="399">
                  <a:moveTo>
                    <a:pt x="0" y="63"/>
                  </a:moveTo>
                  <a:lnTo>
                    <a:pt x="8" y="32"/>
                  </a:lnTo>
                  <a:lnTo>
                    <a:pt x="60" y="0"/>
                  </a:lnTo>
                  <a:lnTo>
                    <a:pt x="84" y="32"/>
                  </a:lnTo>
                  <a:lnTo>
                    <a:pt x="81" y="86"/>
                  </a:lnTo>
                  <a:lnTo>
                    <a:pt x="141" y="60"/>
                  </a:lnTo>
                  <a:lnTo>
                    <a:pt x="165" y="86"/>
                  </a:lnTo>
                  <a:lnTo>
                    <a:pt x="187" y="140"/>
                  </a:lnTo>
                  <a:lnTo>
                    <a:pt x="182" y="172"/>
                  </a:lnTo>
                  <a:lnTo>
                    <a:pt x="133" y="172"/>
                  </a:lnTo>
                  <a:lnTo>
                    <a:pt x="120" y="185"/>
                  </a:lnTo>
                  <a:lnTo>
                    <a:pt x="129" y="243"/>
                  </a:lnTo>
                  <a:lnTo>
                    <a:pt x="60" y="194"/>
                  </a:lnTo>
                  <a:lnTo>
                    <a:pt x="38" y="279"/>
                  </a:lnTo>
                  <a:lnTo>
                    <a:pt x="72" y="359"/>
                  </a:lnTo>
                  <a:lnTo>
                    <a:pt x="108" y="387"/>
                  </a:lnTo>
                  <a:lnTo>
                    <a:pt x="85" y="399"/>
                  </a:lnTo>
                  <a:lnTo>
                    <a:pt x="81" y="381"/>
                  </a:lnTo>
                  <a:lnTo>
                    <a:pt x="60" y="381"/>
                  </a:lnTo>
                  <a:lnTo>
                    <a:pt x="15" y="334"/>
                  </a:lnTo>
                  <a:lnTo>
                    <a:pt x="24" y="284"/>
                  </a:lnTo>
                  <a:lnTo>
                    <a:pt x="49" y="236"/>
                  </a:lnTo>
                  <a:lnTo>
                    <a:pt x="15" y="159"/>
                  </a:lnTo>
                  <a:lnTo>
                    <a:pt x="27" y="124"/>
                  </a:lnTo>
                  <a:lnTo>
                    <a:pt x="0" y="6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3" name="Freeform 76"/>
            <p:cNvSpPr>
              <a:spLocks/>
            </p:cNvSpPr>
            <p:nvPr/>
          </p:nvSpPr>
          <p:spPr bwMode="auto">
            <a:xfrm>
              <a:off x="4260" y="2326"/>
              <a:ext cx="59" cy="80"/>
            </a:xfrm>
            <a:custGeom>
              <a:avLst/>
              <a:gdLst>
                <a:gd name="T0" fmla="*/ 0 w 94"/>
                <a:gd name="T1" fmla="*/ 0 h 125"/>
                <a:gd name="T2" fmla="*/ 1 w 94"/>
                <a:gd name="T3" fmla="*/ 0 h 125"/>
                <a:gd name="T4" fmla="*/ 1 w 94"/>
                <a:gd name="T5" fmla="*/ 1 h 125"/>
                <a:gd name="T6" fmla="*/ 1 w 94"/>
                <a:gd name="T7" fmla="*/ 1 h 125"/>
                <a:gd name="T8" fmla="*/ 1 w 94"/>
                <a:gd name="T9" fmla="*/ 1 h 125"/>
                <a:gd name="T10" fmla="*/ 1 w 94"/>
                <a:gd name="T11" fmla="*/ 1 h 125"/>
                <a:gd name="T12" fmla="*/ 1 w 94"/>
                <a:gd name="T13" fmla="*/ 1 h 125"/>
                <a:gd name="T14" fmla="*/ 0 w 94"/>
                <a:gd name="T15" fmla="*/ 0 h 125"/>
                <a:gd name="T16" fmla="*/ 0 60000 65536"/>
                <a:gd name="T17" fmla="*/ 0 60000 65536"/>
                <a:gd name="T18" fmla="*/ 0 60000 65536"/>
                <a:gd name="T19" fmla="*/ 0 60000 65536"/>
                <a:gd name="T20" fmla="*/ 0 60000 65536"/>
                <a:gd name="T21" fmla="*/ 0 60000 65536"/>
                <a:gd name="T22" fmla="*/ 0 60000 65536"/>
                <a:gd name="T23" fmla="*/ 0 60000 65536"/>
                <a:gd name="T24" fmla="*/ 0 w 94"/>
                <a:gd name="T25" fmla="*/ 0 h 125"/>
                <a:gd name="T26" fmla="*/ 94 w 94"/>
                <a:gd name="T27" fmla="*/ 125 h 1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4" h="125">
                  <a:moveTo>
                    <a:pt x="0" y="0"/>
                  </a:moveTo>
                  <a:lnTo>
                    <a:pt x="21" y="0"/>
                  </a:lnTo>
                  <a:lnTo>
                    <a:pt x="25" y="18"/>
                  </a:lnTo>
                  <a:lnTo>
                    <a:pt x="48" y="6"/>
                  </a:lnTo>
                  <a:lnTo>
                    <a:pt x="81" y="37"/>
                  </a:lnTo>
                  <a:lnTo>
                    <a:pt x="94" y="125"/>
                  </a:lnTo>
                  <a:lnTo>
                    <a:pt x="31" y="90"/>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4" name="Freeform 77"/>
            <p:cNvSpPr>
              <a:spLocks/>
            </p:cNvSpPr>
            <p:nvPr/>
          </p:nvSpPr>
          <p:spPr bwMode="auto">
            <a:xfrm>
              <a:off x="3099" y="1891"/>
              <a:ext cx="175" cy="174"/>
            </a:xfrm>
            <a:custGeom>
              <a:avLst/>
              <a:gdLst>
                <a:gd name="T0" fmla="*/ 0 w 277"/>
                <a:gd name="T1" fmla="*/ 1 h 274"/>
                <a:gd name="T2" fmla="*/ 1 w 277"/>
                <a:gd name="T3" fmla="*/ 1 h 274"/>
                <a:gd name="T4" fmla="*/ 1 w 277"/>
                <a:gd name="T5" fmla="*/ 1 h 274"/>
                <a:gd name="T6" fmla="*/ 1 w 277"/>
                <a:gd name="T7" fmla="*/ 1 h 274"/>
                <a:gd name="T8" fmla="*/ 1 w 277"/>
                <a:gd name="T9" fmla="*/ 1 h 274"/>
                <a:gd name="T10" fmla="*/ 1 w 277"/>
                <a:gd name="T11" fmla="*/ 1 h 274"/>
                <a:gd name="T12" fmla="*/ 1 w 277"/>
                <a:gd name="T13" fmla="*/ 1 h 274"/>
                <a:gd name="T14" fmla="*/ 1 w 277"/>
                <a:gd name="T15" fmla="*/ 1 h 274"/>
                <a:gd name="T16" fmla="*/ 1 w 277"/>
                <a:gd name="T17" fmla="*/ 1 h 274"/>
                <a:gd name="T18" fmla="*/ 1 w 277"/>
                <a:gd name="T19" fmla="*/ 1 h 274"/>
                <a:gd name="T20" fmla="*/ 1 w 277"/>
                <a:gd name="T21" fmla="*/ 1 h 274"/>
                <a:gd name="T22" fmla="*/ 1 w 277"/>
                <a:gd name="T23" fmla="*/ 1 h 274"/>
                <a:gd name="T24" fmla="*/ 1 w 277"/>
                <a:gd name="T25" fmla="*/ 1 h 274"/>
                <a:gd name="T26" fmla="*/ 1 w 277"/>
                <a:gd name="T27" fmla="*/ 0 h 274"/>
                <a:gd name="T28" fmla="*/ 0 w 277"/>
                <a:gd name="T29" fmla="*/ 1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7"/>
                <a:gd name="T46" fmla="*/ 0 h 274"/>
                <a:gd name="T47" fmla="*/ 277 w 277"/>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7" h="274">
                  <a:moveTo>
                    <a:pt x="0" y="46"/>
                  </a:moveTo>
                  <a:lnTo>
                    <a:pt x="12" y="272"/>
                  </a:lnTo>
                  <a:lnTo>
                    <a:pt x="231" y="274"/>
                  </a:lnTo>
                  <a:lnTo>
                    <a:pt x="270" y="243"/>
                  </a:lnTo>
                  <a:lnTo>
                    <a:pt x="277" y="220"/>
                  </a:lnTo>
                  <a:lnTo>
                    <a:pt x="191" y="60"/>
                  </a:lnTo>
                  <a:lnTo>
                    <a:pt x="231" y="109"/>
                  </a:lnTo>
                  <a:lnTo>
                    <a:pt x="251" y="67"/>
                  </a:lnTo>
                  <a:lnTo>
                    <a:pt x="231" y="10"/>
                  </a:lnTo>
                  <a:lnTo>
                    <a:pt x="181" y="19"/>
                  </a:lnTo>
                  <a:lnTo>
                    <a:pt x="179" y="4"/>
                  </a:lnTo>
                  <a:lnTo>
                    <a:pt x="149" y="4"/>
                  </a:lnTo>
                  <a:lnTo>
                    <a:pt x="107" y="23"/>
                  </a:lnTo>
                  <a:lnTo>
                    <a:pt x="12" y="0"/>
                  </a:lnTo>
                  <a:lnTo>
                    <a:pt x="0" y="4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5" name="Freeform 78"/>
            <p:cNvSpPr>
              <a:spLocks/>
            </p:cNvSpPr>
            <p:nvPr/>
          </p:nvSpPr>
          <p:spPr bwMode="auto">
            <a:xfrm>
              <a:off x="2592" y="2254"/>
              <a:ext cx="90" cy="104"/>
            </a:xfrm>
            <a:custGeom>
              <a:avLst/>
              <a:gdLst>
                <a:gd name="T0" fmla="*/ 0 w 142"/>
                <a:gd name="T1" fmla="*/ 1 h 163"/>
                <a:gd name="T2" fmla="*/ 1 w 142"/>
                <a:gd name="T3" fmla="*/ 1 h 163"/>
                <a:gd name="T4" fmla="*/ 1 w 142"/>
                <a:gd name="T5" fmla="*/ 1 h 163"/>
                <a:gd name="T6" fmla="*/ 1 w 142"/>
                <a:gd name="T7" fmla="*/ 1 h 163"/>
                <a:gd name="T8" fmla="*/ 1 w 142"/>
                <a:gd name="T9" fmla="*/ 1 h 163"/>
                <a:gd name="T10" fmla="*/ 1 w 142"/>
                <a:gd name="T11" fmla="*/ 0 h 163"/>
                <a:gd name="T12" fmla="*/ 1 w 142"/>
                <a:gd name="T13" fmla="*/ 1 h 163"/>
                <a:gd name="T14" fmla="*/ 1 w 142"/>
                <a:gd name="T15" fmla="*/ 1 h 163"/>
                <a:gd name="T16" fmla="*/ 1 w 142"/>
                <a:gd name="T17" fmla="*/ 1 h 163"/>
                <a:gd name="T18" fmla="*/ 1 w 142"/>
                <a:gd name="T19" fmla="*/ 1 h 163"/>
                <a:gd name="T20" fmla="*/ 1 w 142"/>
                <a:gd name="T21" fmla="*/ 1 h 163"/>
                <a:gd name="T22" fmla="*/ 1 w 142"/>
                <a:gd name="T23" fmla="*/ 1 h 163"/>
                <a:gd name="T24" fmla="*/ 0 w 142"/>
                <a:gd name="T25" fmla="*/ 1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163"/>
                <a:gd name="T41" fmla="*/ 142 w 142"/>
                <a:gd name="T42" fmla="*/ 163 h 1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163">
                  <a:moveTo>
                    <a:pt x="0" y="112"/>
                  </a:moveTo>
                  <a:lnTo>
                    <a:pt x="2" y="83"/>
                  </a:lnTo>
                  <a:lnTo>
                    <a:pt x="10" y="60"/>
                  </a:lnTo>
                  <a:lnTo>
                    <a:pt x="23" y="64"/>
                  </a:lnTo>
                  <a:lnTo>
                    <a:pt x="17" y="14"/>
                  </a:lnTo>
                  <a:lnTo>
                    <a:pt x="57" y="0"/>
                  </a:lnTo>
                  <a:lnTo>
                    <a:pt x="84" y="9"/>
                  </a:lnTo>
                  <a:lnTo>
                    <a:pt x="93" y="26"/>
                  </a:lnTo>
                  <a:lnTo>
                    <a:pt x="142" y="30"/>
                  </a:lnTo>
                  <a:lnTo>
                    <a:pt x="134" y="151"/>
                  </a:lnTo>
                  <a:lnTo>
                    <a:pt x="25" y="163"/>
                  </a:lnTo>
                  <a:lnTo>
                    <a:pt x="28" y="129"/>
                  </a:lnTo>
                  <a:lnTo>
                    <a:pt x="0" y="11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6" name="Freeform 79"/>
            <p:cNvSpPr>
              <a:spLocks/>
            </p:cNvSpPr>
            <p:nvPr/>
          </p:nvSpPr>
          <p:spPr bwMode="auto">
            <a:xfrm>
              <a:off x="3256" y="1880"/>
              <a:ext cx="322" cy="293"/>
            </a:xfrm>
            <a:custGeom>
              <a:avLst/>
              <a:gdLst>
                <a:gd name="T0" fmla="*/ 0 w 510"/>
                <a:gd name="T1" fmla="*/ 1 h 464"/>
                <a:gd name="T2" fmla="*/ 1 w 510"/>
                <a:gd name="T3" fmla="*/ 1 h 464"/>
                <a:gd name="T4" fmla="*/ 1 w 510"/>
                <a:gd name="T5" fmla="*/ 1 h 464"/>
                <a:gd name="T6" fmla="*/ 1 w 510"/>
                <a:gd name="T7" fmla="*/ 1 h 464"/>
                <a:gd name="T8" fmla="*/ 1 w 510"/>
                <a:gd name="T9" fmla="*/ 1 h 464"/>
                <a:gd name="T10" fmla="*/ 1 w 510"/>
                <a:gd name="T11" fmla="*/ 1 h 464"/>
                <a:gd name="T12" fmla="*/ 1 w 510"/>
                <a:gd name="T13" fmla="*/ 0 h 464"/>
                <a:gd name="T14" fmla="*/ 1 w 510"/>
                <a:gd name="T15" fmla="*/ 1 h 464"/>
                <a:gd name="T16" fmla="*/ 1 w 510"/>
                <a:gd name="T17" fmla="*/ 1 h 464"/>
                <a:gd name="T18" fmla="*/ 1 w 510"/>
                <a:gd name="T19" fmla="*/ 1 h 464"/>
                <a:gd name="T20" fmla="*/ 1 w 510"/>
                <a:gd name="T21" fmla="*/ 1 h 464"/>
                <a:gd name="T22" fmla="*/ 1 w 510"/>
                <a:gd name="T23" fmla="*/ 1 h 464"/>
                <a:gd name="T24" fmla="*/ 1 w 510"/>
                <a:gd name="T25" fmla="*/ 1 h 464"/>
                <a:gd name="T26" fmla="*/ 1 w 510"/>
                <a:gd name="T27" fmla="*/ 1 h 464"/>
                <a:gd name="T28" fmla="*/ 1 w 510"/>
                <a:gd name="T29" fmla="*/ 1 h 464"/>
                <a:gd name="T30" fmla="*/ 1 w 510"/>
                <a:gd name="T31" fmla="*/ 1 h 464"/>
                <a:gd name="T32" fmla="*/ 1 w 510"/>
                <a:gd name="T33" fmla="*/ 1 h 464"/>
                <a:gd name="T34" fmla="*/ 1 w 510"/>
                <a:gd name="T35" fmla="*/ 1 h 464"/>
                <a:gd name="T36" fmla="*/ 1 w 510"/>
                <a:gd name="T37" fmla="*/ 1 h 464"/>
                <a:gd name="T38" fmla="*/ 1 w 510"/>
                <a:gd name="T39" fmla="*/ 1 h 464"/>
                <a:gd name="T40" fmla="*/ 1 w 510"/>
                <a:gd name="T41" fmla="*/ 1 h 464"/>
                <a:gd name="T42" fmla="*/ 1 w 510"/>
                <a:gd name="T43" fmla="*/ 1 h 464"/>
                <a:gd name="T44" fmla="*/ 1 w 510"/>
                <a:gd name="T45" fmla="*/ 1 h 464"/>
                <a:gd name="T46" fmla="*/ 1 w 510"/>
                <a:gd name="T47" fmla="*/ 1 h 464"/>
                <a:gd name="T48" fmla="*/ 1 w 510"/>
                <a:gd name="T49" fmla="*/ 1 h 464"/>
                <a:gd name="T50" fmla="*/ 1 w 510"/>
                <a:gd name="T51" fmla="*/ 1 h 464"/>
                <a:gd name="T52" fmla="*/ 1 w 510"/>
                <a:gd name="T53" fmla="*/ 1 h 464"/>
                <a:gd name="T54" fmla="*/ 1 w 510"/>
                <a:gd name="T55" fmla="*/ 1 h 464"/>
                <a:gd name="T56" fmla="*/ 0 w 510"/>
                <a:gd name="T57" fmla="*/ 1 h 4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10"/>
                <a:gd name="T88" fmla="*/ 0 h 464"/>
                <a:gd name="T89" fmla="*/ 510 w 510"/>
                <a:gd name="T90" fmla="*/ 464 h 4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10" h="464">
                  <a:moveTo>
                    <a:pt x="0" y="123"/>
                  </a:moveTo>
                  <a:lnTo>
                    <a:pt x="4" y="82"/>
                  </a:lnTo>
                  <a:lnTo>
                    <a:pt x="31" y="89"/>
                  </a:lnTo>
                  <a:lnTo>
                    <a:pt x="65" y="67"/>
                  </a:lnTo>
                  <a:lnTo>
                    <a:pt x="80" y="49"/>
                  </a:lnTo>
                  <a:lnTo>
                    <a:pt x="55" y="22"/>
                  </a:lnTo>
                  <a:lnTo>
                    <a:pt x="108" y="0"/>
                  </a:lnTo>
                  <a:lnTo>
                    <a:pt x="214" y="54"/>
                  </a:lnTo>
                  <a:lnTo>
                    <a:pt x="217" y="76"/>
                  </a:lnTo>
                  <a:lnTo>
                    <a:pt x="245" y="87"/>
                  </a:lnTo>
                  <a:lnTo>
                    <a:pt x="266" y="99"/>
                  </a:lnTo>
                  <a:lnTo>
                    <a:pt x="288" y="90"/>
                  </a:lnTo>
                  <a:lnTo>
                    <a:pt x="333" y="105"/>
                  </a:lnTo>
                  <a:lnTo>
                    <a:pt x="390" y="210"/>
                  </a:lnTo>
                  <a:lnTo>
                    <a:pt x="395" y="219"/>
                  </a:lnTo>
                  <a:lnTo>
                    <a:pt x="420" y="263"/>
                  </a:lnTo>
                  <a:lnTo>
                    <a:pt x="497" y="268"/>
                  </a:lnTo>
                  <a:lnTo>
                    <a:pt x="510" y="290"/>
                  </a:lnTo>
                  <a:lnTo>
                    <a:pt x="489" y="344"/>
                  </a:lnTo>
                  <a:lnTo>
                    <a:pt x="420" y="370"/>
                  </a:lnTo>
                  <a:lnTo>
                    <a:pt x="339" y="389"/>
                  </a:lnTo>
                  <a:lnTo>
                    <a:pt x="281" y="464"/>
                  </a:lnTo>
                  <a:lnTo>
                    <a:pt x="281" y="433"/>
                  </a:lnTo>
                  <a:lnTo>
                    <a:pt x="237" y="415"/>
                  </a:lnTo>
                  <a:lnTo>
                    <a:pt x="194" y="442"/>
                  </a:lnTo>
                  <a:lnTo>
                    <a:pt x="153" y="357"/>
                  </a:lnTo>
                  <a:lnTo>
                    <a:pt x="114" y="324"/>
                  </a:lnTo>
                  <a:lnTo>
                    <a:pt x="89" y="238"/>
                  </a:lnTo>
                  <a:lnTo>
                    <a:pt x="0" y="12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7" name="Freeform 80"/>
            <p:cNvSpPr>
              <a:spLocks/>
            </p:cNvSpPr>
            <p:nvPr/>
          </p:nvSpPr>
          <p:spPr bwMode="auto">
            <a:xfrm>
              <a:off x="3378" y="2114"/>
              <a:ext cx="158" cy="107"/>
            </a:xfrm>
            <a:custGeom>
              <a:avLst/>
              <a:gdLst>
                <a:gd name="T0" fmla="*/ 1 w 250"/>
                <a:gd name="T1" fmla="*/ 1 h 170"/>
                <a:gd name="T2" fmla="*/ 1 w 250"/>
                <a:gd name="T3" fmla="*/ 1 h 170"/>
                <a:gd name="T4" fmla="*/ 1 w 250"/>
                <a:gd name="T5" fmla="*/ 1 h 170"/>
                <a:gd name="T6" fmla="*/ 0 w 250"/>
                <a:gd name="T7" fmla="*/ 1 h 170"/>
                <a:gd name="T8" fmla="*/ 1 w 250"/>
                <a:gd name="T9" fmla="*/ 1 h 170"/>
                <a:gd name="T10" fmla="*/ 1 w 250"/>
                <a:gd name="T11" fmla="*/ 1 h 170"/>
                <a:gd name="T12" fmla="*/ 1 w 250"/>
                <a:gd name="T13" fmla="*/ 1 h 170"/>
                <a:gd name="T14" fmla="*/ 1 w 250"/>
                <a:gd name="T15" fmla="*/ 1 h 170"/>
                <a:gd name="T16" fmla="*/ 1 w 250"/>
                <a:gd name="T17" fmla="*/ 0 h 170"/>
                <a:gd name="T18" fmla="*/ 1 w 250"/>
                <a:gd name="T19" fmla="*/ 1 h 170"/>
                <a:gd name="T20" fmla="*/ 1 w 250"/>
                <a:gd name="T21" fmla="*/ 1 h 170"/>
                <a:gd name="T22" fmla="*/ 1 w 250"/>
                <a:gd name="T23" fmla="*/ 1 h 170"/>
                <a:gd name="T24" fmla="*/ 1 w 250"/>
                <a:gd name="T25" fmla="*/ 1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0"/>
                <a:gd name="T40" fmla="*/ 0 h 170"/>
                <a:gd name="T41" fmla="*/ 250 w 250"/>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0" h="170">
                  <a:moveTo>
                    <a:pt x="87" y="90"/>
                  </a:moveTo>
                  <a:lnTo>
                    <a:pt x="87" y="63"/>
                  </a:lnTo>
                  <a:lnTo>
                    <a:pt x="43" y="45"/>
                  </a:lnTo>
                  <a:lnTo>
                    <a:pt x="0" y="72"/>
                  </a:lnTo>
                  <a:lnTo>
                    <a:pt x="19" y="170"/>
                  </a:lnTo>
                  <a:lnTo>
                    <a:pt x="142" y="137"/>
                  </a:lnTo>
                  <a:lnTo>
                    <a:pt x="231" y="94"/>
                  </a:lnTo>
                  <a:lnTo>
                    <a:pt x="250" y="64"/>
                  </a:lnTo>
                  <a:lnTo>
                    <a:pt x="226" y="0"/>
                  </a:lnTo>
                  <a:lnTo>
                    <a:pt x="145" y="19"/>
                  </a:lnTo>
                  <a:lnTo>
                    <a:pt x="87" y="94"/>
                  </a:lnTo>
                  <a:lnTo>
                    <a:pt x="87" y="63"/>
                  </a:lnTo>
                  <a:lnTo>
                    <a:pt x="87" y="9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8" name="Freeform 81"/>
            <p:cNvSpPr>
              <a:spLocks/>
            </p:cNvSpPr>
            <p:nvPr/>
          </p:nvSpPr>
          <p:spPr bwMode="auto">
            <a:xfrm>
              <a:off x="2838" y="1788"/>
              <a:ext cx="60" cy="129"/>
            </a:xfrm>
            <a:custGeom>
              <a:avLst/>
              <a:gdLst>
                <a:gd name="T0" fmla="*/ 0 w 94"/>
                <a:gd name="T1" fmla="*/ 1 h 201"/>
                <a:gd name="T2" fmla="*/ 1 w 94"/>
                <a:gd name="T3" fmla="*/ 1 h 201"/>
                <a:gd name="T4" fmla="*/ 1 w 94"/>
                <a:gd name="T5" fmla="*/ 1 h 201"/>
                <a:gd name="T6" fmla="*/ 1 w 94"/>
                <a:gd name="T7" fmla="*/ 0 h 201"/>
                <a:gd name="T8" fmla="*/ 1 w 94"/>
                <a:gd name="T9" fmla="*/ 1 h 201"/>
                <a:gd name="T10" fmla="*/ 1 w 94"/>
                <a:gd name="T11" fmla="*/ 1 h 201"/>
                <a:gd name="T12" fmla="*/ 1 w 94"/>
                <a:gd name="T13" fmla="*/ 1 h 201"/>
                <a:gd name="T14" fmla="*/ 1 w 94"/>
                <a:gd name="T15" fmla="*/ 1 h 201"/>
                <a:gd name="T16" fmla="*/ 1 w 94"/>
                <a:gd name="T17" fmla="*/ 1 h 201"/>
                <a:gd name="T18" fmla="*/ 1 w 94"/>
                <a:gd name="T19" fmla="*/ 1 h 201"/>
                <a:gd name="T20" fmla="*/ 0 w 94"/>
                <a:gd name="T21" fmla="*/ 1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201"/>
                <a:gd name="T35" fmla="*/ 94 w 94"/>
                <a:gd name="T36" fmla="*/ 201 h 2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201">
                  <a:moveTo>
                    <a:pt x="0" y="93"/>
                  </a:moveTo>
                  <a:lnTo>
                    <a:pt x="19" y="73"/>
                  </a:lnTo>
                  <a:lnTo>
                    <a:pt x="30" y="5"/>
                  </a:lnTo>
                  <a:lnTo>
                    <a:pt x="87" y="0"/>
                  </a:lnTo>
                  <a:lnTo>
                    <a:pt x="72" y="28"/>
                  </a:lnTo>
                  <a:lnTo>
                    <a:pt x="89" y="58"/>
                  </a:lnTo>
                  <a:lnTo>
                    <a:pt x="61" y="93"/>
                  </a:lnTo>
                  <a:lnTo>
                    <a:pt x="94" y="117"/>
                  </a:lnTo>
                  <a:lnTo>
                    <a:pt x="45" y="201"/>
                  </a:lnTo>
                  <a:lnTo>
                    <a:pt x="41" y="148"/>
                  </a:lnTo>
                  <a:lnTo>
                    <a:pt x="0" y="9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19" name="Freeform 82"/>
            <p:cNvSpPr>
              <a:spLocks/>
            </p:cNvSpPr>
            <p:nvPr/>
          </p:nvSpPr>
          <p:spPr bwMode="auto">
            <a:xfrm>
              <a:off x="2592" y="1791"/>
              <a:ext cx="311" cy="323"/>
            </a:xfrm>
            <a:custGeom>
              <a:avLst/>
              <a:gdLst>
                <a:gd name="T0" fmla="*/ 0 w 490"/>
                <a:gd name="T1" fmla="*/ 1 h 508"/>
                <a:gd name="T2" fmla="*/ 0 w 490"/>
                <a:gd name="T3" fmla="*/ 1 h 508"/>
                <a:gd name="T4" fmla="*/ 1 w 490"/>
                <a:gd name="T5" fmla="*/ 1 h 508"/>
                <a:gd name="T6" fmla="*/ 1 w 490"/>
                <a:gd name="T7" fmla="*/ 1 h 508"/>
                <a:gd name="T8" fmla="*/ 1 w 490"/>
                <a:gd name="T9" fmla="*/ 1 h 508"/>
                <a:gd name="T10" fmla="*/ 1 w 490"/>
                <a:gd name="T11" fmla="*/ 1 h 508"/>
                <a:gd name="T12" fmla="*/ 1 w 490"/>
                <a:gd name="T13" fmla="*/ 1 h 508"/>
                <a:gd name="T14" fmla="*/ 1 w 490"/>
                <a:gd name="T15" fmla="*/ 1 h 508"/>
                <a:gd name="T16" fmla="*/ 1 w 490"/>
                <a:gd name="T17" fmla="*/ 1 h 508"/>
                <a:gd name="T18" fmla="*/ 1 w 490"/>
                <a:gd name="T19" fmla="*/ 1 h 508"/>
                <a:gd name="T20" fmla="*/ 1 w 490"/>
                <a:gd name="T21" fmla="*/ 1 h 508"/>
                <a:gd name="T22" fmla="*/ 1 w 490"/>
                <a:gd name="T23" fmla="*/ 1 h 508"/>
                <a:gd name="T24" fmla="*/ 1 w 490"/>
                <a:gd name="T25" fmla="*/ 1 h 508"/>
                <a:gd name="T26" fmla="*/ 1 w 490"/>
                <a:gd name="T27" fmla="*/ 0 h 508"/>
                <a:gd name="T28" fmla="*/ 1 w 490"/>
                <a:gd name="T29" fmla="*/ 1 h 508"/>
                <a:gd name="T30" fmla="*/ 1 w 490"/>
                <a:gd name="T31" fmla="*/ 1 h 508"/>
                <a:gd name="T32" fmla="*/ 1 w 490"/>
                <a:gd name="T33" fmla="*/ 1 h 508"/>
                <a:gd name="T34" fmla="*/ 1 w 490"/>
                <a:gd name="T35" fmla="*/ 1 h 508"/>
                <a:gd name="T36" fmla="*/ 1 w 490"/>
                <a:gd name="T37" fmla="*/ 1 h 508"/>
                <a:gd name="T38" fmla="*/ 1 w 490"/>
                <a:gd name="T39" fmla="*/ 1 h 508"/>
                <a:gd name="T40" fmla="*/ 1 w 490"/>
                <a:gd name="T41" fmla="*/ 1 h 508"/>
                <a:gd name="T42" fmla="*/ 0 w 490"/>
                <a:gd name="T43" fmla="*/ 1 h 5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90"/>
                <a:gd name="T67" fmla="*/ 0 h 508"/>
                <a:gd name="T68" fmla="*/ 490 w 490"/>
                <a:gd name="T69" fmla="*/ 508 h 5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90" h="508">
                  <a:moveTo>
                    <a:pt x="0" y="269"/>
                  </a:moveTo>
                  <a:lnTo>
                    <a:pt x="0" y="283"/>
                  </a:lnTo>
                  <a:lnTo>
                    <a:pt x="89" y="345"/>
                  </a:lnTo>
                  <a:lnTo>
                    <a:pt x="284" y="485"/>
                  </a:lnTo>
                  <a:lnTo>
                    <a:pt x="289" y="508"/>
                  </a:lnTo>
                  <a:lnTo>
                    <a:pt x="306" y="503"/>
                  </a:lnTo>
                  <a:lnTo>
                    <a:pt x="342" y="494"/>
                  </a:lnTo>
                  <a:lnTo>
                    <a:pt x="490" y="386"/>
                  </a:lnTo>
                  <a:lnTo>
                    <a:pt x="433" y="311"/>
                  </a:lnTo>
                  <a:lnTo>
                    <a:pt x="433" y="196"/>
                  </a:lnTo>
                  <a:lnTo>
                    <a:pt x="429" y="143"/>
                  </a:lnTo>
                  <a:lnTo>
                    <a:pt x="388" y="88"/>
                  </a:lnTo>
                  <a:lnTo>
                    <a:pt x="407" y="68"/>
                  </a:lnTo>
                  <a:lnTo>
                    <a:pt x="418" y="0"/>
                  </a:lnTo>
                  <a:lnTo>
                    <a:pt x="243" y="9"/>
                  </a:lnTo>
                  <a:lnTo>
                    <a:pt x="155" y="53"/>
                  </a:lnTo>
                  <a:lnTo>
                    <a:pt x="180" y="138"/>
                  </a:lnTo>
                  <a:lnTo>
                    <a:pt x="140" y="142"/>
                  </a:lnTo>
                  <a:lnTo>
                    <a:pt x="118" y="153"/>
                  </a:lnTo>
                  <a:lnTo>
                    <a:pt x="122" y="175"/>
                  </a:lnTo>
                  <a:lnTo>
                    <a:pt x="12" y="227"/>
                  </a:lnTo>
                  <a:lnTo>
                    <a:pt x="0" y="26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0" name="Freeform 83"/>
            <p:cNvSpPr>
              <a:spLocks/>
            </p:cNvSpPr>
            <p:nvPr/>
          </p:nvSpPr>
          <p:spPr bwMode="auto">
            <a:xfrm>
              <a:off x="3652" y="1763"/>
              <a:ext cx="217" cy="169"/>
            </a:xfrm>
            <a:custGeom>
              <a:avLst/>
              <a:gdLst>
                <a:gd name="T0" fmla="*/ 0 w 345"/>
                <a:gd name="T1" fmla="*/ 1 h 266"/>
                <a:gd name="T2" fmla="*/ 1 w 345"/>
                <a:gd name="T3" fmla="*/ 1 h 266"/>
                <a:gd name="T4" fmla="*/ 1 w 345"/>
                <a:gd name="T5" fmla="*/ 1 h 266"/>
                <a:gd name="T6" fmla="*/ 1 w 345"/>
                <a:gd name="T7" fmla="*/ 1 h 266"/>
                <a:gd name="T8" fmla="*/ 1 w 345"/>
                <a:gd name="T9" fmla="*/ 1 h 266"/>
                <a:gd name="T10" fmla="*/ 1 w 345"/>
                <a:gd name="T11" fmla="*/ 1 h 266"/>
                <a:gd name="T12" fmla="*/ 1 w 345"/>
                <a:gd name="T13" fmla="*/ 1 h 266"/>
                <a:gd name="T14" fmla="*/ 1 w 345"/>
                <a:gd name="T15" fmla="*/ 1 h 266"/>
                <a:gd name="T16" fmla="*/ 1 w 345"/>
                <a:gd name="T17" fmla="*/ 1 h 266"/>
                <a:gd name="T18" fmla="*/ 1 w 345"/>
                <a:gd name="T19" fmla="*/ 1 h 266"/>
                <a:gd name="T20" fmla="*/ 1 w 345"/>
                <a:gd name="T21" fmla="*/ 1 h 266"/>
                <a:gd name="T22" fmla="*/ 1 w 345"/>
                <a:gd name="T23" fmla="*/ 1 h 266"/>
                <a:gd name="T24" fmla="*/ 1 w 345"/>
                <a:gd name="T25" fmla="*/ 1 h 266"/>
                <a:gd name="T26" fmla="*/ 1 w 345"/>
                <a:gd name="T27" fmla="*/ 1 h 266"/>
                <a:gd name="T28" fmla="*/ 1 w 345"/>
                <a:gd name="T29" fmla="*/ 1 h 266"/>
                <a:gd name="T30" fmla="*/ 1 w 345"/>
                <a:gd name="T31" fmla="*/ 1 h 266"/>
                <a:gd name="T32" fmla="*/ 1 w 345"/>
                <a:gd name="T33" fmla="*/ 1 h 266"/>
                <a:gd name="T34" fmla="*/ 1 w 345"/>
                <a:gd name="T35" fmla="*/ 1 h 266"/>
                <a:gd name="T36" fmla="*/ 1 w 345"/>
                <a:gd name="T37" fmla="*/ 0 h 266"/>
                <a:gd name="T38" fmla="*/ 1 w 345"/>
                <a:gd name="T39" fmla="*/ 1 h 266"/>
                <a:gd name="T40" fmla="*/ 1 w 345"/>
                <a:gd name="T41" fmla="*/ 1 h 266"/>
                <a:gd name="T42" fmla="*/ 1 w 345"/>
                <a:gd name="T43" fmla="*/ 1 h 266"/>
                <a:gd name="T44" fmla="*/ 1 w 345"/>
                <a:gd name="T45" fmla="*/ 1 h 266"/>
                <a:gd name="T46" fmla="*/ 0 w 345"/>
                <a:gd name="T47" fmla="*/ 1 h 2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266"/>
                <a:gd name="T74" fmla="*/ 345 w 345"/>
                <a:gd name="T75" fmla="*/ 266 h 2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266">
                  <a:moveTo>
                    <a:pt x="0" y="126"/>
                  </a:moveTo>
                  <a:lnTo>
                    <a:pt x="7" y="199"/>
                  </a:lnTo>
                  <a:lnTo>
                    <a:pt x="29" y="216"/>
                  </a:lnTo>
                  <a:lnTo>
                    <a:pt x="10" y="254"/>
                  </a:lnTo>
                  <a:lnTo>
                    <a:pt x="47" y="266"/>
                  </a:lnTo>
                  <a:lnTo>
                    <a:pt x="138" y="254"/>
                  </a:lnTo>
                  <a:lnTo>
                    <a:pt x="153" y="215"/>
                  </a:lnTo>
                  <a:lnTo>
                    <a:pt x="215" y="193"/>
                  </a:lnTo>
                  <a:lnTo>
                    <a:pt x="220" y="162"/>
                  </a:lnTo>
                  <a:lnTo>
                    <a:pt x="242" y="153"/>
                  </a:lnTo>
                  <a:lnTo>
                    <a:pt x="228" y="134"/>
                  </a:lnTo>
                  <a:lnTo>
                    <a:pt x="253" y="131"/>
                  </a:lnTo>
                  <a:lnTo>
                    <a:pt x="272" y="99"/>
                  </a:lnTo>
                  <a:lnTo>
                    <a:pt x="263" y="69"/>
                  </a:lnTo>
                  <a:lnTo>
                    <a:pt x="343" y="45"/>
                  </a:lnTo>
                  <a:lnTo>
                    <a:pt x="345" y="37"/>
                  </a:lnTo>
                  <a:lnTo>
                    <a:pt x="317" y="28"/>
                  </a:lnTo>
                  <a:lnTo>
                    <a:pt x="272" y="54"/>
                  </a:lnTo>
                  <a:lnTo>
                    <a:pt x="252" y="0"/>
                  </a:lnTo>
                  <a:lnTo>
                    <a:pt x="215" y="41"/>
                  </a:lnTo>
                  <a:lnTo>
                    <a:pt x="110" y="37"/>
                  </a:lnTo>
                  <a:lnTo>
                    <a:pt x="55" y="99"/>
                  </a:lnTo>
                  <a:lnTo>
                    <a:pt x="19" y="78"/>
                  </a:lnTo>
                  <a:lnTo>
                    <a:pt x="0" y="12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1" name="Freeform 84"/>
            <p:cNvSpPr>
              <a:spLocks/>
            </p:cNvSpPr>
            <p:nvPr/>
          </p:nvSpPr>
          <p:spPr bwMode="auto">
            <a:xfrm>
              <a:off x="3401" y="1735"/>
              <a:ext cx="292" cy="273"/>
            </a:xfrm>
            <a:custGeom>
              <a:avLst/>
              <a:gdLst>
                <a:gd name="T0" fmla="*/ 0 w 462"/>
                <a:gd name="T1" fmla="*/ 1 h 431"/>
                <a:gd name="T2" fmla="*/ 1 w 462"/>
                <a:gd name="T3" fmla="*/ 0 h 431"/>
                <a:gd name="T4" fmla="*/ 1 w 462"/>
                <a:gd name="T5" fmla="*/ 1 h 431"/>
                <a:gd name="T6" fmla="*/ 1 w 462"/>
                <a:gd name="T7" fmla="*/ 1 h 431"/>
                <a:gd name="T8" fmla="*/ 1 w 462"/>
                <a:gd name="T9" fmla="*/ 1 h 431"/>
                <a:gd name="T10" fmla="*/ 1 w 462"/>
                <a:gd name="T11" fmla="*/ 1 h 431"/>
                <a:gd name="T12" fmla="*/ 1 w 462"/>
                <a:gd name="T13" fmla="*/ 1 h 431"/>
                <a:gd name="T14" fmla="*/ 1 w 462"/>
                <a:gd name="T15" fmla="*/ 1 h 431"/>
                <a:gd name="T16" fmla="*/ 1 w 462"/>
                <a:gd name="T17" fmla="*/ 1 h 431"/>
                <a:gd name="T18" fmla="*/ 1 w 462"/>
                <a:gd name="T19" fmla="*/ 1 h 431"/>
                <a:gd name="T20" fmla="*/ 1 w 462"/>
                <a:gd name="T21" fmla="*/ 1 h 431"/>
                <a:gd name="T22" fmla="*/ 1 w 462"/>
                <a:gd name="T23" fmla="*/ 1 h 431"/>
                <a:gd name="T24" fmla="*/ 1 w 462"/>
                <a:gd name="T25" fmla="*/ 1 h 431"/>
                <a:gd name="T26" fmla="*/ 1 w 462"/>
                <a:gd name="T27" fmla="*/ 1 h 431"/>
                <a:gd name="T28" fmla="*/ 1 w 462"/>
                <a:gd name="T29" fmla="*/ 1 h 431"/>
                <a:gd name="T30" fmla="*/ 1 w 462"/>
                <a:gd name="T31" fmla="*/ 1 h 431"/>
                <a:gd name="T32" fmla="*/ 1 w 462"/>
                <a:gd name="T33" fmla="*/ 1 h 431"/>
                <a:gd name="T34" fmla="*/ 1 w 462"/>
                <a:gd name="T35" fmla="*/ 1 h 431"/>
                <a:gd name="T36" fmla="*/ 1 w 462"/>
                <a:gd name="T37" fmla="*/ 1 h 431"/>
                <a:gd name="T38" fmla="*/ 1 w 462"/>
                <a:gd name="T39" fmla="*/ 1 h 431"/>
                <a:gd name="T40" fmla="*/ 1 w 462"/>
                <a:gd name="T41" fmla="*/ 1 h 431"/>
                <a:gd name="T42" fmla="*/ 1 w 462"/>
                <a:gd name="T43" fmla="*/ 1 h 431"/>
                <a:gd name="T44" fmla="*/ 1 w 462"/>
                <a:gd name="T45" fmla="*/ 1 h 431"/>
                <a:gd name="T46" fmla="*/ 1 w 462"/>
                <a:gd name="T47" fmla="*/ 1 h 431"/>
                <a:gd name="T48" fmla="*/ 1 w 462"/>
                <a:gd name="T49" fmla="*/ 1 h 431"/>
                <a:gd name="T50" fmla="*/ 1 w 462"/>
                <a:gd name="T51" fmla="*/ 1 h 431"/>
                <a:gd name="T52" fmla="*/ 1 w 462"/>
                <a:gd name="T53" fmla="*/ 1 h 431"/>
                <a:gd name="T54" fmla="*/ 1 w 462"/>
                <a:gd name="T55" fmla="*/ 1 h 431"/>
                <a:gd name="T56" fmla="*/ 1 w 462"/>
                <a:gd name="T57" fmla="*/ 1 h 431"/>
                <a:gd name="T58" fmla="*/ 1 w 462"/>
                <a:gd name="T59" fmla="*/ 1 h 431"/>
                <a:gd name="T60" fmla="*/ 1 w 462"/>
                <a:gd name="T61" fmla="*/ 1 h 431"/>
                <a:gd name="T62" fmla="*/ 0 w 462"/>
                <a:gd name="T63" fmla="*/ 1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2"/>
                <a:gd name="T97" fmla="*/ 0 h 431"/>
                <a:gd name="T98" fmla="*/ 462 w 462"/>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2" h="431">
                  <a:moveTo>
                    <a:pt x="0" y="14"/>
                  </a:moveTo>
                  <a:lnTo>
                    <a:pt x="12" y="0"/>
                  </a:lnTo>
                  <a:lnTo>
                    <a:pt x="47" y="30"/>
                  </a:lnTo>
                  <a:lnTo>
                    <a:pt x="90" y="6"/>
                  </a:lnTo>
                  <a:lnTo>
                    <a:pt x="92" y="33"/>
                  </a:lnTo>
                  <a:lnTo>
                    <a:pt x="116" y="41"/>
                  </a:lnTo>
                  <a:lnTo>
                    <a:pt x="119" y="66"/>
                  </a:lnTo>
                  <a:lnTo>
                    <a:pt x="182" y="97"/>
                  </a:lnTo>
                  <a:lnTo>
                    <a:pt x="240" y="91"/>
                  </a:lnTo>
                  <a:lnTo>
                    <a:pt x="235" y="71"/>
                  </a:lnTo>
                  <a:lnTo>
                    <a:pt x="311" y="43"/>
                  </a:lnTo>
                  <a:lnTo>
                    <a:pt x="410" y="97"/>
                  </a:lnTo>
                  <a:lnTo>
                    <a:pt x="413" y="121"/>
                  </a:lnTo>
                  <a:lnTo>
                    <a:pt x="394" y="169"/>
                  </a:lnTo>
                  <a:lnTo>
                    <a:pt x="401" y="242"/>
                  </a:lnTo>
                  <a:lnTo>
                    <a:pt x="423" y="259"/>
                  </a:lnTo>
                  <a:lnTo>
                    <a:pt x="404" y="297"/>
                  </a:lnTo>
                  <a:lnTo>
                    <a:pt x="462" y="372"/>
                  </a:lnTo>
                  <a:lnTo>
                    <a:pt x="423" y="431"/>
                  </a:lnTo>
                  <a:lnTo>
                    <a:pt x="319" y="414"/>
                  </a:lnTo>
                  <a:lnTo>
                    <a:pt x="297" y="376"/>
                  </a:lnTo>
                  <a:lnTo>
                    <a:pt x="228" y="386"/>
                  </a:lnTo>
                  <a:lnTo>
                    <a:pt x="176" y="353"/>
                  </a:lnTo>
                  <a:lnTo>
                    <a:pt x="139" y="287"/>
                  </a:lnTo>
                  <a:lnTo>
                    <a:pt x="111" y="277"/>
                  </a:lnTo>
                  <a:lnTo>
                    <a:pt x="106" y="291"/>
                  </a:lnTo>
                  <a:lnTo>
                    <a:pt x="75" y="223"/>
                  </a:lnTo>
                  <a:lnTo>
                    <a:pt x="29" y="182"/>
                  </a:lnTo>
                  <a:lnTo>
                    <a:pt x="51" y="121"/>
                  </a:lnTo>
                  <a:lnTo>
                    <a:pt x="29" y="115"/>
                  </a:lnTo>
                  <a:lnTo>
                    <a:pt x="15" y="80"/>
                  </a:lnTo>
                  <a:lnTo>
                    <a:pt x="0" y="1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2" name="Freeform 85"/>
            <p:cNvSpPr>
              <a:spLocks/>
            </p:cNvSpPr>
            <p:nvPr/>
          </p:nvSpPr>
          <p:spPr bwMode="auto">
            <a:xfrm>
              <a:off x="3657" y="1791"/>
              <a:ext cx="258" cy="241"/>
            </a:xfrm>
            <a:custGeom>
              <a:avLst/>
              <a:gdLst>
                <a:gd name="T0" fmla="*/ 0 w 407"/>
                <a:gd name="T1" fmla="*/ 1 h 380"/>
                <a:gd name="T2" fmla="*/ 1 w 407"/>
                <a:gd name="T3" fmla="*/ 1 h 380"/>
                <a:gd name="T4" fmla="*/ 1 w 407"/>
                <a:gd name="T5" fmla="*/ 1 h 380"/>
                <a:gd name="T6" fmla="*/ 1 w 407"/>
                <a:gd name="T7" fmla="*/ 1 h 380"/>
                <a:gd name="T8" fmla="*/ 1 w 407"/>
                <a:gd name="T9" fmla="*/ 1 h 380"/>
                <a:gd name="T10" fmla="*/ 1 w 407"/>
                <a:gd name="T11" fmla="*/ 1 h 380"/>
                <a:gd name="T12" fmla="*/ 1 w 407"/>
                <a:gd name="T13" fmla="*/ 1 h 380"/>
                <a:gd name="T14" fmla="*/ 1 w 407"/>
                <a:gd name="T15" fmla="*/ 1 h 380"/>
                <a:gd name="T16" fmla="*/ 1 w 407"/>
                <a:gd name="T17" fmla="*/ 1 h 380"/>
                <a:gd name="T18" fmla="*/ 1 w 407"/>
                <a:gd name="T19" fmla="*/ 1 h 380"/>
                <a:gd name="T20" fmla="*/ 1 w 407"/>
                <a:gd name="T21" fmla="*/ 1 h 380"/>
                <a:gd name="T22" fmla="*/ 1 w 407"/>
                <a:gd name="T23" fmla="*/ 0 h 380"/>
                <a:gd name="T24" fmla="*/ 1 w 407"/>
                <a:gd name="T25" fmla="*/ 1 h 380"/>
                <a:gd name="T26" fmla="*/ 1 w 407"/>
                <a:gd name="T27" fmla="*/ 1 h 380"/>
                <a:gd name="T28" fmla="*/ 1 w 407"/>
                <a:gd name="T29" fmla="*/ 1 h 380"/>
                <a:gd name="T30" fmla="*/ 1 w 407"/>
                <a:gd name="T31" fmla="*/ 1 h 380"/>
                <a:gd name="T32" fmla="*/ 1 w 407"/>
                <a:gd name="T33" fmla="*/ 1 h 380"/>
                <a:gd name="T34" fmla="*/ 1 w 407"/>
                <a:gd name="T35" fmla="*/ 1 h 380"/>
                <a:gd name="T36" fmla="*/ 1 w 407"/>
                <a:gd name="T37" fmla="*/ 1 h 380"/>
                <a:gd name="T38" fmla="*/ 1 w 407"/>
                <a:gd name="T39" fmla="*/ 1 h 380"/>
                <a:gd name="T40" fmla="*/ 1 w 407"/>
                <a:gd name="T41" fmla="*/ 1 h 380"/>
                <a:gd name="T42" fmla="*/ 1 w 407"/>
                <a:gd name="T43" fmla="*/ 1 h 380"/>
                <a:gd name="T44" fmla="*/ 1 w 407"/>
                <a:gd name="T45" fmla="*/ 1 h 380"/>
                <a:gd name="T46" fmla="*/ 1 w 407"/>
                <a:gd name="T47" fmla="*/ 1 h 380"/>
                <a:gd name="T48" fmla="*/ 1 w 407"/>
                <a:gd name="T49" fmla="*/ 1 h 380"/>
                <a:gd name="T50" fmla="*/ 1 w 407"/>
                <a:gd name="T51" fmla="*/ 1 h 380"/>
                <a:gd name="T52" fmla="*/ 1 w 407"/>
                <a:gd name="T53" fmla="*/ 1 h 380"/>
                <a:gd name="T54" fmla="*/ 1 w 407"/>
                <a:gd name="T55" fmla="*/ 1 h 380"/>
                <a:gd name="T56" fmla="*/ 0 w 407"/>
                <a:gd name="T57" fmla="*/ 1 h 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380"/>
                <a:gd name="T89" fmla="*/ 407 w 407"/>
                <a:gd name="T90" fmla="*/ 380 h 3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380">
                  <a:moveTo>
                    <a:pt x="0" y="209"/>
                  </a:moveTo>
                  <a:lnTo>
                    <a:pt x="37" y="221"/>
                  </a:lnTo>
                  <a:lnTo>
                    <a:pt x="128" y="209"/>
                  </a:lnTo>
                  <a:lnTo>
                    <a:pt x="143" y="170"/>
                  </a:lnTo>
                  <a:lnTo>
                    <a:pt x="205" y="148"/>
                  </a:lnTo>
                  <a:lnTo>
                    <a:pt x="210" y="117"/>
                  </a:lnTo>
                  <a:lnTo>
                    <a:pt x="232" y="108"/>
                  </a:lnTo>
                  <a:lnTo>
                    <a:pt x="218" y="89"/>
                  </a:lnTo>
                  <a:lnTo>
                    <a:pt x="243" y="86"/>
                  </a:lnTo>
                  <a:lnTo>
                    <a:pt x="262" y="54"/>
                  </a:lnTo>
                  <a:lnTo>
                    <a:pt x="253" y="24"/>
                  </a:lnTo>
                  <a:lnTo>
                    <a:pt x="333" y="0"/>
                  </a:lnTo>
                  <a:lnTo>
                    <a:pt x="407" y="45"/>
                  </a:lnTo>
                  <a:lnTo>
                    <a:pt x="386" y="67"/>
                  </a:lnTo>
                  <a:lnTo>
                    <a:pt x="317" y="67"/>
                  </a:lnTo>
                  <a:lnTo>
                    <a:pt x="319" y="109"/>
                  </a:lnTo>
                  <a:lnTo>
                    <a:pt x="352" y="139"/>
                  </a:lnTo>
                  <a:lnTo>
                    <a:pt x="330" y="154"/>
                  </a:lnTo>
                  <a:lnTo>
                    <a:pt x="335" y="176"/>
                  </a:lnTo>
                  <a:lnTo>
                    <a:pt x="265" y="265"/>
                  </a:lnTo>
                  <a:lnTo>
                    <a:pt x="233" y="262"/>
                  </a:lnTo>
                  <a:lnTo>
                    <a:pt x="211" y="284"/>
                  </a:lnTo>
                  <a:lnTo>
                    <a:pt x="249" y="364"/>
                  </a:lnTo>
                  <a:lnTo>
                    <a:pt x="191" y="364"/>
                  </a:lnTo>
                  <a:lnTo>
                    <a:pt x="174" y="380"/>
                  </a:lnTo>
                  <a:lnTo>
                    <a:pt x="134" y="335"/>
                  </a:lnTo>
                  <a:lnTo>
                    <a:pt x="19" y="343"/>
                  </a:lnTo>
                  <a:lnTo>
                    <a:pt x="58" y="284"/>
                  </a:lnTo>
                  <a:lnTo>
                    <a:pt x="0" y="20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3" name="Freeform 86"/>
            <p:cNvSpPr>
              <a:spLocks/>
            </p:cNvSpPr>
            <p:nvPr/>
          </p:nvSpPr>
          <p:spPr bwMode="auto">
            <a:xfrm>
              <a:off x="2468" y="2205"/>
              <a:ext cx="46" cy="10"/>
            </a:xfrm>
            <a:custGeom>
              <a:avLst/>
              <a:gdLst>
                <a:gd name="T0" fmla="*/ 0 w 73"/>
                <a:gd name="T1" fmla="*/ 1 h 16"/>
                <a:gd name="T2" fmla="*/ 1 w 73"/>
                <a:gd name="T3" fmla="*/ 0 h 16"/>
                <a:gd name="T4" fmla="*/ 1 w 73"/>
                <a:gd name="T5" fmla="*/ 1 h 16"/>
                <a:gd name="T6" fmla="*/ 0 w 73"/>
                <a:gd name="T7" fmla="*/ 1 h 16"/>
                <a:gd name="T8" fmla="*/ 0 60000 65536"/>
                <a:gd name="T9" fmla="*/ 0 60000 65536"/>
                <a:gd name="T10" fmla="*/ 0 60000 65536"/>
                <a:gd name="T11" fmla="*/ 0 60000 65536"/>
                <a:gd name="T12" fmla="*/ 0 w 73"/>
                <a:gd name="T13" fmla="*/ 0 h 16"/>
                <a:gd name="T14" fmla="*/ 73 w 73"/>
                <a:gd name="T15" fmla="*/ 16 h 16"/>
              </a:gdLst>
              <a:ahLst/>
              <a:cxnLst>
                <a:cxn ang="T8">
                  <a:pos x="T0" y="T1"/>
                </a:cxn>
                <a:cxn ang="T9">
                  <a:pos x="T2" y="T3"/>
                </a:cxn>
                <a:cxn ang="T10">
                  <a:pos x="T4" y="T5"/>
                </a:cxn>
                <a:cxn ang="T11">
                  <a:pos x="T6" y="T7"/>
                </a:cxn>
              </a:cxnLst>
              <a:rect l="T12" t="T13" r="T14" b="T15"/>
              <a:pathLst>
                <a:path w="73" h="16">
                  <a:moveTo>
                    <a:pt x="0" y="16"/>
                  </a:moveTo>
                  <a:lnTo>
                    <a:pt x="5" y="0"/>
                  </a:lnTo>
                  <a:lnTo>
                    <a:pt x="73" y="9"/>
                  </a:lnTo>
                  <a:lnTo>
                    <a:pt x="0" y="1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4" name="Freeform 87"/>
            <p:cNvSpPr>
              <a:spLocks/>
            </p:cNvSpPr>
            <p:nvPr/>
          </p:nvSpPr>
          <p:spPr bwMode="auto">
            <a:xfrm>
              <a:off x="2493" y="2220"/>
              <a:ext cx="113" cy="91"/>
            </a:xfrm>
            <a:custGeom>
              <a:avLst/>
              <a:gdLst>
                <a:gd name="T0" fmla="*/ 0 w 179"/>
                <a:gd name="T1" fmla="*/ 1 h 144"/>
                <a:gd name="T2" fmla="*/ 1 w 179"/>
                <a:gd name="T3" fmla="*/ 1 h 144"/>
                <a:gd name="T4" fmla="*/ 1 w 179"/>
                <a:gd name="T5" fmla="*/ 0 h 144"/>
                <a:gd name="T6" fmla="*/ 1 w 179"/>
                <a:gd name="T7" fmla="*/ 1 h 144"/>
                <a:gd name="T8" fmla="*/ 1 w 179"/>
                <a:gd name="T9" fmla="*/ 1 h 144"/>
                <a:gd name="T10" fmla="*/ 1 w 179"/>
                <a:gd name="T11" fmla="*/ 1 h 144"/>
                <a:gd name="T12" fmla="*/ 1 w 179"/>
                <a:gd name="T13" fmla="*/ 1 h 144"/>
                <a:gd name="T14" fmla="*/ 1 w 179"/>
                <a:gd name="T15" fmla="*/ 1 h 144"/>
                <a:gd name="T16" fmla="*/ 1 w 179"/>
                <a:gd name="T17" fmla="*/ 1 h 144"/>
                <a:gd name="T18" fmla="*/ 1 w 179"/>
                <a:gd name="T19" fmla="*/ 1 h 144"/>
                <a:gd name="T20" fmla="*/ 1 w 179"/>
                <a:gd name="T21" fmla="*/ 1 h 144"/>
                <a:gd name="T22" fmla="*/ 1 w 179"/>
                <a:gd name="T23" fmla="*/ 1 h 144"/>
                <a:gd name="T24" fmla="*/ 1 w 179"/>
                <a:gd name="T25" fmla="*/ 1 h 144"/>
                <a:gd name="T26" fmla="*/ 1 w 179"/>
                <a:gd name="T27" fmla="*/ 1 h 144"/>
                <a:gd name="T28" fmla="*/ 1 w 179"/>
                <a:gd name="T29" fmla="*/ 1 h 144"/>
                <a:gd name="T30" fmla="*/ 0 w 179"/>
                <a:gd name="T31" fmla="*/ 1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144"/>
                <a:gd name="T50" fmla="*/ 179 w 179"/>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144">
                  <a:moveTo>
                    <a:pt x="0" y="48"/>
                  </a:moveTo>
                  <a:lnTo>
                    <a:pt x="32" y="28"/>
                  </a:lnTo>
                  <a:lnTo>
                    <a:pt x="35" y="0"/>
                  </a:lnTo>
                  <a:lnTo>
                    <a:pt x="90" y="8"/>
                  </a:lnTo>
                  <a:lnTo>
                    <a:pt x="107" y="21"/>
                  </a:lnTo>
                  <a:lnTo>
                    <a:pt x="146" y="6"/>
                  </a:lnTo>
                  <a:lnTo>
                    <a:pt x="173" y="68"/>
                  </a:lnTo>
                  <a:lnTo>
                    <a:pt x="179" y="118"/>
                  </a:lnTo>
                  <a:lnTo>
                    <a:pt x="166" y="114"/>
                  </a:lnTo>
                  <a:lnTo>
                    <a:pt x="158" y="137"/>
                  </a:lnTo>
                  <a:lnTo>
                    <a:pt x="134" y="144"/>
                  </a:lnTo>
                  <a:lnTo>
                    <a:pt x="133" y="118"/>
                  </a:lnTo>
                  <a:lnTo>
                    <a:pt x="115" y="116"/>
                  </a:lnTo>
                  <a:lnTo>
                    <a:pt x="96" y="73"/>
                  </a:lnTo>
                  <a:lnTo>
                    <a:pt x="42" y="98"/>
                  </a:lnTo>
                  <a:lnTo>
                    <a:pt x="0" y="4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5" name="Freeform 88"/>
            <p:cNvSpPr>
              <a:spLocks/>
            </p:cNvSpPr>
            <p:nvPr/>
          </p:nvSpPr>
          <p:spPr bwMode="auto">
            <a:xfrm>
              <a:off x="2464" y="1971"/>
              <a:ext cx="184" cy="214"/>
            </a:xfrm>
            <a:custGeom>
              <a:avLst/>
              <a:gdLst>
                <a:gd name="T0" fmla="*/ 0 w 292"/>
                <a:gd name="T1" fmla="*/ 1 h 339"/>
                <a:gd name="T2" fmla="*/ 1 w 292"/>
                <a:gd name="T3" fmla="*/ 1 h 339"/>
                <a:gd name="T4" fmla="*/ 1 w 292"/>
                <a:gd name="T5" fmla="*/ 1 h 339"/>
                <a:gd name="T6" fmla="*/ 1 w 292"/>
                <a:gd name="T7" fmla="*/ 1 h 339"/>
                <a:gd name="T8" fmla="*/ 1 w 292"/>
                <a:gd name="T9" fmla="*/ 1 h 339"/>
                <a:gd name="T10" fmla="*/ 1 w 292"/>
                <a:gd name="T11" fmla="*/ 1 h 339"/>
                <a:gd name="T12" fmla="*/ 1 w 292"/>
                <a:gd name="T13" fmla="*/ 1 h 339"/>
                <a:gd name="T14" fmla="*/ 1 w 292"/>
                <a:gd name="T15" fmla="*/ 1 h 339"/>
                <a:gd name="T16" fmla="*/ 1 w 292"/>
                <a:gd name="T17" fmla="*/ 1 h 339"/>
                <a:gd name="T18" fmla="*/ 1 w 292"/>
                <a:gd name="T19" fmla="*/ 1 h 339"/>
                <a:gd name="T20" fmla="*/ 1 w 292"/>
                <a:gd name="T21" fmla="*/ 1 h 339"/>
                <a:gd name="T22" fmla="*/ 1 w 292"/>
                <a:gd name="T23" fmla="*/ 0 h 339"/>
                <a:gd name="T24" fmla="*/ 1 w 292"/>
                <a:gd name="T25" fmla="*/ 1 h 339"/>
                <a:gd name="T26" fmla="*/ 1 w 292"/>
                <a:gd name="T27" fmla="*/ 1 h 339"/>
                <a:gd name="T28" fmla="*/ 1 w 292"/>
                <a:gd name="T29" fmla="*/ 1 h 339"/>
                <a:gd name="T30" fmla="*/ 1 w 292"/>
                <a:gd name="T31" fmla="*/ 1 h 339"/>
                <a:gd name="T32" fmla="*/ 1 w 292"/>
                <a:gd name="T33" fmla="*/ 1 h 339"/>
                <a:gd name="T34" fmla="*/ 0 w 292"/>
                <a:gd name="T35" fmla="*/ 1 h 3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2"/>
                <a:gd name="T55" fmla="*/ 0 h 339"/>
                <a:gd name="T56" fmla="*/ 292 w 292"/>
                <a:gd name="T57" fmla="*/ 339 h 3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2" h="339">
                  <a:moveTo>
                    <a:pt x="0" y="171"/>
                  </a:moveTo>
                  <a:lnTo>
                    <a:pt x="19" y="188"/>
                  </a:lnTo>
                  <a:lnTo>
                    <a:pt x="24" y="238"/>
                  </a:lnTo>
                  <a:lnTo>
                    <a:pt x="11" y="303"/>
                  </a:lnTo>
                  <a:lnTo>
                    <a:pt x="63" y="288"/>
                  </a:lnTo>
                  <a:lnTo>
                    <a:pt x="118" y="339"/>
                  </a:lnTo>
                  <a:lnTo>
                    <a:pt x="136" y="309"/>
                  </a:lnTo>
                  <a:lnTo>
                    <a:pt x="154" y="328"/>
                  </a:lnTo>
                  <a:lnTo>
                    <a:pt x="277" y="321"/>
                  </a:lnTo>
                  <a:lnTo>
                    <a:pt x="251" y="62"/>
                  </a:lnTo>
                  <a:lnTo>
                    <a:pt x="292" y="62"/>
                  </a:lnTo>
                  <a:lnTo>
                    <a:pt x="203" y="0"/>
                  </a:lnTo>
                  <a:lnTo>
                    <a:pt x="203" y="31"/>
                  </a:lnTo>
                  <a:lnTo>
                    <a:pt x="124" y="31"/>
                  </a:lnTo>
                  <a:lnTo>
                    <a:pt x="123" y="103"/>
                  </a:lnTo>
                  <a:lnTo>
                    <a:pt x="95" y="118"/>
                  </a:lnTo>
                  <a:lnTo>
                    <a:pt x="97" y="161"/>
                  </a:lnTo>
                  <a:lnTo>
                    <a:pt x="0" y="17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6" name="Freeform 89"/>
            <p:cNvSpPr>
              <a:spLocks/>
            </p:cNvSpPr>
            <p:nvPr/>
          </p:nvSpPr>
          <p:spPr bwMode="auto">
            <a:xfrm>
              <a:off x="2468" y="2220"/>
              <a:ext cx="48" cy="30"/>
            </a:xfrm>
            <a:custGeom>
              <a:avLst/>
              <a:gdLst>
                <a:gd name="T0" fmla="*/ 0 w 76"/>
                <a:gd name="T1" fmla="*/ 1 h 48"/>
                <a:gd name="T2" fmla="*/ 1 w 76"/>
                <a:gd name="T3" fmla="*/ 1 h 48"/>
                <a:gd name="T4" fmla="*/ 1 w 76"/>
                <a:gd name="T5" fmla="*/ 1 h 48"/>
                <a:gd name="T6" fmla="*/ 1 w 76"/>
                <a:gd name="T7" fmla="*/ 1 h 48"/>
                <a:gd name="T8" fmla="*/ 1 w 76"/>
                <a:gd name="T9" fmla="*/ 1 h 48"/>
                <a:gd name="T10" fmla="*/ 1 w 76"/>
                <a:gd name="T11" fmla="*/ 1 h 48"/>
                <a:gd name="T12" fmla="*/ 1 w 76"/>
                <a:gd name="T13" fmla="*/ 0 h 48"/>
                <a:gd name="T14" fmla="*/ 0 w 76"/>
                <a:gd name="T15" fmla="*/ 1 h 4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48"/>
                <a:gd name="T26" fmla="*/ 76 w 76"/>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48">
                  <a:moveTo>
                    <a:pt x="0" y="8"/>
                  </a:moveTo>
                  <a:lnTo>
                    <a:pt x="22" y="28"/>
                  </a:lnTo>
                  <a:lnTo>
                    <a:pt x="46" y="21"/>
                  </a:lnTo>
                  <a:lnTo>
                    <a:pt x="32" y="28"/>
                  </a:lnTo>
                  <a:lnTo>
                    <a:pt x="41" y="48"/>
                  </a:lnTo>
                  <a:lnTo>
                    <a:pt x="73" y="28"/>
                  </a:lnTo>
                  <a:lnTo>
                    <a:pt x="76" y="0"/>
                  </a:lnTo>
                  <a:lnTo>
                    <a:pt x="0" y="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7" name="Freeform 90"/>
            <p:cNvSpPr>
              <a:spLocks/>
            </p:cNvSpPr>
            <p:nvPr/>
          </p:nvSpPr>
          <p:spPr bwMode="auto">
            <a:xfrm>
              <a:off x="2455" y="2154"/>
              <a:ext cx="95" cy="71"/>
            </a:xfrm>
            <a:custGeom>
              <a:avLst/>
              <a:gdLst>
                <a:gd name="T0" fmla="*/ 0 w 150"/>
                <a:gd name="T1" fmla="*/ 1 h 112"/>
                <a:gd name="T2" fmla="*/ 1 w 150"/>
                <a:gd name="T3" fmla="*/ 1 h 112"/>
                <a:gd name="T4" fmla="*/ 1 w 150"/>
                <a:gd name="T5" fmla="*/ 1 h 112"/>
                <a:gd name="T6" fmla="*/ 1 w 150"/>
                <a:gd name="T7" fmla="*/ 1 h 112"/>
                <a:gd name="T8" fmla="*/ 1 w 150"/>
                <a:gd name="T9" fmla="*/ 1 h 112"/>
                <a:gd name="T10" fmla="*/ 1 w 150"/>
                <a:gd name="T11" fmla="*/ 1 h 112"/>
                <a:gd name="T12" fmla="*/ 1 w 150"/>
                <a:gd name="T13" fmla="*/ 1 h 112"/>
                <a:gd name="T14" fmla="*/ 1 w 150"/>
                <a:gd name="T15" fmla="*/ 1 h 112"/>
                <a:gd name="T16" fmla="*/ 1 w 150"/>
                <a:gd name="T17" fmla="*/ 0 h 112"/>
                <a:gd name="T18" fmla="*/ 1 w 150"/>
                <a:gd name="T19" fmla="*/ 1 h 112"/>
                <a:gd name="T20" fmla="*/ 0 w 150"/>
                <a:gd name="T21" fmla="*/ 1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12"/>
                <a:gd name="T35" fmla="*/ 150 w 150"/>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12">
                  <a:moveTo>
                    <a:pt x="0" y="51"/>
                  </a:moveTo>
                  <a:lnTo>
                    <a:pt x="24" y="79"/>
                  </a:lnTo>
                  <a:lnTo>
                    <a:pt x="92" y="88"/>
                  </a:lnTo>
                  <a:lnTo>
                    <a:pt x="19" y="95"/>
                  </a:lnTo>
                  <a:lnTo>
                    <a:pt x="19" y="112"/>
                  </a:lnTo>
                  <a:lnTo>
                    <a:pt x="95" y="104"/>
                  </a:lnTo>
                  <a:lnTo>
                    <a:pt x="150" y="112"/>
                  </a:lnTo>
                  <a:lnTo>
                    <a:pt x="131" y="51"/>
                  </a:lnTo>
                  <a:lnTo>
                    <a:pt x="76" y="0"/>
                  </a:lnTo>
                  <a:lnTo>
                    <a:pt x="24" y="15"/>
                  </a:lnTo>
                  <a:lnTo>
                    <a:pt x="0" y="5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8" name="Freeform 91"/>
            <p:cNvSpPr>
              <a:spLocks/>
            </p:cNvSpPr>
            <p:nvPr/>
          </p:nvSpPr>
          <p:spPr bwMode="auto">
            <a:xfrm>
              <a:off x="2520" y="2265"/>
              <a:ext cx="46" cy="50"/>
            </a:xfrm>
            <a:custGeom>
              <a:avLst/>
              <a:gdLst>
                <a:gd name="T0" fmla="*/ 0 w 73"/>
                <a:gd name="T1" fmla="*/ 1 h 77"/>
                <a:gd name="T2" fmla="*/ 1 w 73"/>
                <a:gd name="T3" fmla="*/ 1 h 77"/>
                <a:gd name="T4" fmla="*/ 1 w 73"/>
                <a:gd name="T5" fmla="*/ 1 h 77"/>
                <a:gd name="T6" fmla="*/ 1 w 73"/>
                <a:gd name="T7" fmla="*/ 1 h 77"/>
                <a:gd name="T8" fmla="*/ 1 w 73"/>
                <a:gd name="T9" fmla="*/ 0 h 77"/>
                <a:gd name="T10" fmla="*/ 0 w 73"/>
                <a:gd name="T11" fmla="*/ 1 h 77"/>
                <a:gd name="T12" fmla="*/ 0 60000 65536"/>
                <a:gd name="T13" fmla="*/ 0 60000 65536"/>
                <a:gd name="T14" fmla="*/ 0 60000 65536"/>
                <a:gd name="T15" fmla="*/ 0 60000 65536"/>
                <a:gd name="T16" fmla="*/ 0 60000 65536"/>
                <a:gd name="T17" fmla="*/ 0 60000 65536"/>
                <a:gd name="T18" fmla="*/ 0 w 73"/>
                <a:gd name="T19" fmla="*/ 0 h 77"/>
                <a:gd name="T20" fmla="*/ 73 w 73"/>
                <a:gd name="T21" fmla="*/ 77 h 77"/>
              </a:gdLst>
              <a:ahLst/>
              <a:cxnLst>
                <a:cxn ang="T12">
                  <a:pos x="T0" y="T1"/>
                </a:cxn>
                <a:cxn ang="T13">
                  <a:pos x="T2" y="T3"/>
                </a:cxn>
                <a:cxn ang="T14">
                  <a:pos x="T4" y="T5"/>
                </a:cxn>
                <a:cxn ang="T15">
                  <a:pos x="T6" y="T7"/>
                </a:cxn>
                <a:cxn ang="T16">
                  <a:pos x="T8" y="T9"/>
                </a:cxn>
                <a:cxn ang="T17">
                  <a:pos x="T10" y="T11"/>
                </a:cxn>
              </a:cxnLst>
              <a:rect l="T18" t="T19" r="T20" b="T21"/>
              <a:pathLst>
                <a:path w="73" h="77">
                  <a:moveTo>
                    <a:pt x="0" y="25"/>
                  </a:moveTo>
                  <a:lnTo>
                    <a:pt x="8" y="54"/>
                  </a:lnTo>
                  <a:lnTo>
                    <a:pt x="47" y="77"/>
                  </a:lnTo>
                  <a:lnTo>
                    <a:pt x="73" y="43"/>
                  </a:lnTo>
                  <a:lnTo>
                    <a:pt x="54" y="0"/>
                  </a:lnTo>
                  <a:lnTo>
                    <a:pt x="0" y="2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29" name="Freeform 92"/>
            <p:cNvSpPr>
              <a:spLocks/>
            </p:cNvSpPr>
            <p:nvPr/>
          </p:nvSpPr>
          <p:spPr bwMode="auto">
            <a:xfrm>
              <a:off x="2464" y="1962"/>
              <a:ext cx="128" cy="117"/>
            </a:xfrm>
            <a:custGeom>
              <a:avLst/>
              <a:gdLst>
                <a:gd name="T0" fmla="*/ 0 w 203"/>
                <a:gd name="T1" fmla="*/ 1 h 185"/>
                <a:gd name="T2" fmla="*/ 1 w 203"/>
                <a:gd name="T3" fmla="*/ 0 h 185"/>
                <a:gd name="T4" fmla="*/ 1 w 203"/>
                <a:gd name="T5" fmla="*/ 0 h 185"/>
                <a:gd name="T6" fmla="*/ 1 w 203"/>
                <a:gd name="T7" fmla="*/ 1 h 185"/>
                <a:gd name="T8" fmla="*/ 1 w 203"/>
                <a:gd name="T9" fmla="*/ 1 h 185"/>
                <a:gd name="T10" fmla="*/ 1 w 203"/>
                <a:gd name="T11" fmla="*/ 1 h 185"/>
                <a:gd name="T12" fmla="*/ 1 w 203"/>
                <a:gd name="T13" fmla="*/ 1 h 185"/>
                <a:gd name="T14" fmla="*/ 1 w 203"/>
                <a:gd name="T15" fmla="*/ 1 h 185"/>
                <a:gd name="T16" fmla="*/ 1 w 203"/>
                <a:gd name="T17" fmla="*/ 1 h 185"/>
                <a:gd name="T18" fmla="*/ 0 w 203"/>
                <a:gd name="T19" fmla="*/ 1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
                <a:gd name="T31" fmla="*/ 0 h 185"/>
                <a:gd name="T32" fmla="*/ 203 w 203"/>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 h="185">
                  <a:moveTo>
                    <a:pt x="0" y="185"/>
                  </a:moveTo>
                  <a:lnTo>
                    <a:pt x="95" y="0"/>
                  </a:lnTo>
                  <a:lnTo>
                    <a:pt x="203" y="0"/>
                  </a:lnTo>
                  <a:lnTo>
                    <a:pt x="203" y="14"/>
                  </a:lnTo>
                  <a:lnTo>
                    <a:pt x="203" y="45"/>
                  </a:lnTo>
                  <a:lnTo>
                    <a:pt x="124" y="45"/>
                  </a:lnTo>
                  <a:lnTo>
                    <a:pt x="123" y="117"/>
                  </a:lnTo>
                  <a:lnTo>
                    <a:pt x="95" y="132"/>
                  </a:lnTo>
                  <a:lnTo>
                    <a:pt x="97" y="175"/>
                  </a:lnTo>
                  <a:lnTo>
                    <a:pt x="0" y="18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0" name="Freeform 93"/>
            <p:cNvSpPr>
              <a:spLocks/>
            </p:cNvSpPr>
            <p:nvPr/>
          </p:nvSpPr>
          <p:spPr bwMode="auto">
            <a:xfrm>
              <a:off x="2975" y="2805"/>
              <a:ext cx="251" cy="219"/>
            </a:xfrm>
            <a:custGeom>
              <a:avLst/>
              <a:gdLst>
                <a:gd name="T0" fmla="*/ 0 w 394"/>
                <a:gd name="T1" fmla="*/ 1 h 347"/>
                <a:gd name="T2" fmla="*/ 1 w 394"/>
                <a:gd name="T3" fmla="*/ 1 h 347"/>
                <a:gd name="T4" fmla="*/ 1 w 394"/>
                <a:gd name="T5" fmla="*/ 1 h 347"/>
                <a:gd name="T6" fmla="*/ 1 w 394"/>
                <a:gd name="T7" fmla="*/ 1 h 347"/>
                <a:gd name="T8" fmla="*/ 1 w 394"/>
                <a:gd name="T9" fmla="*/ 1 h 347"/>
                <a:gd name="T10" fmla="*/ 1 w 394"/>
                <a:gd name="T11" fmla="*/ 1 h 347"/>
                <a:gd name="T12" fmla="*/ 1 w 394"/>
                <a:gd name="T13" fmla="*/ 1 h 347"/>
                <a:gd name="T14" fmla="*/ 1 w 394"/>
                <a:gd name="T15" fmla="*/ 1 h 347"/>
                <a:gd name="T16" fmla="*/ 1 w 394"/>
                <a:gd name="T17" fmla="*/ 1 h 347"/>
                <a:gd name="T18" fmla="*/ 1 w 394"/>
                <a:gd name="T19" fmla="*/ 1 h 347"/>
                <a:gd name="T20" fmla="*/ 1 w 394"/>
                <a:gd name="T21" fmla="*/ 1 h 347"/>
                <a:gd name="T22" fmla="*/ 1 w 394"/>
                <a:gd name="T23" fmla="*/ 0 h 347"/>
                <a:gd name="T24" fmla="*/ 1 w 394"/>
                <a:gd name="T25" fmla="*/ 1 h 347"/>
                <a:gd name="T26" fmla="*/ 1 w 394"/>
                <a:gd name="T27" fmla="*/ 1 h 347"/>
                <a:gd name="T28" fmla="*/ 1 w 394"/>
                <a:gd name="T29" fmla="*/ 1 h 347"/>
                <a:gd name="T30" fmla="*/ 1 w 394"/>
                <a:gd name="T31" fmla="*/ 1 h 347"/>
                <a:gd name="T32" fmla="*/ 1 w 394"/>
                <a:gd name="T33" fmla="*/ 1 h 347"/>
                <a:gd name="T34" fmla="*/ 1 w 394"/>
                <a:gd name="T35" fmla="*/ 1 h 347"/>
                <a:gd name="T36" fmla="*/ 1 w 394"/>
                <a:gd name="T37" fmla="*/ 1 h 347"/>
                <a:gd name="T38" fmla="*/ 1 w 394"/>
                <a:gd name="T39" fmla="*/ 1 h 347"/>
                <a:gd name="T40" fmla="*/ 1 w 394"/>
                <a:gd name="T41" fmla="*/ 1 h 347"/>
                <a:gd name="T42" fmla="*/ 1 w 394"/>
                <a:gd name="T43" fmla="*/ 1 h 347"/>
                <a:gd name="T44" fmla="*/ 1 w 394"/>
                <a:gd name="T45" fmla="*/ 1 h 347"/>
                <a:gd name="T46" fmla="*/ 1 w 394"/>
                <a:gd name="T47" fmla="*/ 1 h 347"/>
                <a:gd name="T48" fmla="*/ 1 w 394"/>
                <a:gd name="T49" fmla="*/ 1 h 347"/>
                <a:gd name="T50" fmla="*/ 0 w 394"/>
                <a:gd name="T51" fmla="*/ 1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4"/>
                <a:gd name="T79" fmla="*/ 0 h 347"/>
                <a:gd name="T80" fmla="*/ 394 w 394"/>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4" h="347">
                  <a:moveTo>
                    <a:pt x="0" y="184"/>
                  </a:moveTo>
                  <a:lnTo>
                    <a:pt x="15" y="171"/>
                  </a:lnTo>
                  <a:lnTo>
                    <a:pt x="32" y="196"/>
                  </a:lnTo>
                  <a:lnTo>
                    <a:pt x="60" y="196"/>
                  </a:lnTo>
                  <a:lnTo>
                    <a:pt x="83" y="183"/>
                  </a:lnTo>
                  <a:lnTo>
                    <a:pt x="83" y="75"/>
                  </a:lnTo>
                  <a:lnTo>
                    <a:pt x="104" y="98"/>
                  </a:lnTo>
                  <a:lnTo>
                    <a:pt x="102" y="128"/>
                  </a:lnTo>
                  <a:lnTo>
                    <a:pt x="136" y="126"/>
                  </a:lnTo>
                  <a:lnTo>
                    <a:pt x="167" y="92"/>
                  </a:lnTo>
                  <a:lnTo>
                    <a:pt x="218" y="94"/>
                  </a:lnTo>
                  <a:lnTo>
                    <a:pt x="313" y="0"/>
                  </a:lnTo>
                  <a:lnTo>
                    <a:pt x="367" y="17"/>
                  </a:lnTo>
                  <a:lnTo>
                    <a:pt x="376" y="101"/>
                  </a:lnTo>
                  <a:lnTo>
                    <a:pt x="349" y="125"/>
                  </a:lnTo>
                  <a:lnTo>
                    <a:pt x="364" y="140"/>
                  </a:lnTo>
                  <a:lnTo>
                    <a:pt x="376" y="129"/>
                  </a:lnTo>
                  <a:lnTo>
                    <a:pt x="394" y="129"/>
                  </a:lnTo>
                  <a:lnTo>
                    <a:pt x="386" y="176"/>
                  </a:lnTo>
                  <a:lnTo>
                    <a:pt x="328" y="257"/>
                  </a:lnTo>
                  <a:lnTo>
                    <a:pt x="258" y="324"/>
                  </a:lnTo>
                  <a:lnTo>
                    <a:pt x="203" y="346"/>
                  </a:lnTo>
                  <a:lnTo>
                    <a:pt x="49" y="347"/>
                  </a:lnTo>
                  <a:lnTo>
                    <a:pt x="34" y="310"/>
                  </a:lnTo>
                  <a:lnTo>
                    <a:pt x="44" y="278"/>
                  </a:lnTo>
                  <a:lnTo>
                    <a:pt x="0" y="18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1" name="Freeform 94"/>
            <p:cNvSpPr>
              <a:spLocks/>
            </p:cNvSpPr>
            <p:nvPr/>
          </p:nvSpPr>
          <p:spPr bwMode="auto">
            <a:xfrm>
              <a:off x="3230" y="2131"/>
              <a:ext cx="230" cy="244"/>
            </a:xfrm>
            <a:custGeom>
              <a:avLst/>
              <a:gdLst>
                <a:gd name="T0" fmla="*/ 0 w 365"/>
                <a:gd name="T1" fmla="*/ 1 h 384"/>
                <a:gd name="T2" fmla="*/ 1 w 365"/>
                <a:gd name="T3" fmla="*/ 1 h 384"/>
                <a:gd name="T4" fmla="*/ 1 w 365"/>
                <a:gd name="T5" fmla="*/ 1 h 384"/>
                <a:gd name="T6" fmla="*/ 1 w 365"/>
                <a:gd name="T7" fmla="*/ 1 h 384"/>
                <a:gd name="T8" fmla="*/ 1 w 365"/>
                <a:gd name="T9" fmla="*/ 1 h 384"/>
                <a:gd name="T10" fmla="*/ 1 w 365"/>
                <a:gd name="T11" fmla="*/ 0 h 384"/>
                <a:gd name="T12" fmla="*/ 1 w 365"/>
                <a:gd name="T13" fmla="*/ 1 h 384"/>
                <a:gd name="T14" fmla="*/ 1 w 365"/>
                <a:gd name="T15" fmla="*/ 1 h 384"/>
                <a:gd name="T16" fmla="*/ 1 w 365"/>
                <a:gd name="T17" fmla="*/ 1 h 384"/>
                <a:gd name="T18" fmla="*/ 1 w 365"/>
                <a:gd name="T19" fmla="*/ 1 h 384"/>
                <a:gd name="T20" fmla="*/ 1 w 365"/>
                <a:gd name="T21" fmla="*/ 1 h 384"/>
                <a:gd name="T22" fmla="*/ 1 w 365"/>
                <a:gd name="T23" fmla="*/ 1 h 384"/>
                <a:gd name="T24" fmla="*/ 1 w 365"/>
                <a:gd name="T25" fmla="*/ 1 h 384"/>
                <a:gd name="T26" fmla="*/ 1 w 365"/>
                <a:gd name="T27" fmla="*/ 1 h 384"/>
                <a:gd name="T28" fmla="*/ 1 w 365"/>
                <a:gd name="T29" fmla="*/ 1 h 384"/>
                <a:gd name="T30" fmla="*/ 1 w 365"/>
                <a:gd name="T31" fmla="*/ 1 h 384"/>
                <a:gd name="T32" fmla="*/ 1 w 365"/>
                <a:gd name="T33" fmla="*/ 1 h 384"/>
                <a:gd name="T34" fmla="*/ 0 w 365"/>
                <a:gd name="T35" fmla="*/ 1 h 3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5"/>
                <a:gd name="T55" fmla="*/ 0 h 384"/>
                <a:gd name="T56" fmla="*/ 365 w 365"/>
                <a:gd name="T57" fmla="*/ 384 h 3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5" h="384">
                  <a:moveTo>
                    <a:pt x="0" y="267"/>
                  </a:moveTo>
                  <a:lnTo>
                    <a:pt x="29" y="248"/>
                  </a:lnTo>
                  <a:lnTo>
                    <a:pt x="32" y="197"/>
                  </a:lnTo>
                  <a:lnTo>
                    <a:pt x="77" y="136"/>
                  </a:lnTo>
                  <a:lnTo>
                    <a:pt x="98" y="27"/>
                  </a:lnTo>
                  <a:lnTo>
                    <a:pt x="133" y="0"/>
                  </a:lnTo>
                  <a:lnTo>
                    <a:pt x="162" y="76"/>
                  </a:lnTo>
                  <a:lnTo>
                    <a:pt x="245" y="140"/>
                  </a:lnTo>
                  <a:lnTo>
                    <a:pt x="217" y="181"/>
                  </a:lnTo>
                  <a:lnTo>
                    <a:pt x="241" y="188"/>
                  </a:lnTo>
                  <a:lnTo>
                    <a:pt x="270" y="238"/>
                  </a:lnTo>
                  <a:lnTo>
                    <a:pt x="365" y="265"/>
                  </a:lnTo>
                  <a:lnTo>
                    <a:pt x="294" y="345"/>
                  </a:lnTo>
                  <a:lnTo>
                    <a:pt x="220" y="371"/>
                  </a:lnTo>
                  <a:lnTo>
                    <a:pt x="145" y="384"/>
                  </a:lnTo>
                  <a:lnTo>
                    <a:pt x="72" y="356"/>
                  </a:lnTo>
                  <a:lnTo>
                    <a:pt x="46" y="303"/>
                  </a:lnTo>
                  <a:lnTo>
                    <a:pt x="0" y="26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2" name="Freeform 95"/>
            <p:cNvSpPr>
              <a:spLocks/>
            </p:cNvSpPr>
            <p:nvPr/>
          </p:nvSpPr>
          <p:spPr bwMode="auto">
            <a:xfrm>
              <a:off x="2867" y="1863"/>
              <a:ext cx="240" cy="243"/>
            </a:xfrm>
            <a:custGeom>
              <a:avLst/>
              <a:gdLst>
                <a:gd name="T0" fmla="*/ 0 w 379"/>
                <a:gd name="T1" fmla="*/ 1 h 383"/>
                <a:gd name="T2" fmla="*/ 0 w 379"/>
                <a:gd name="T3" fmla="*/ 1 h 383"/>
                <a:gd name="T4" fmla="*/ 1 w 379"/>
                <a:gd name="T5" fmla="*/ 0 h 383"/>
                <a:gd name="T6" fmla="*/ 1 w 379"/>
                <a:gd name="T7" fmla="*/ 1 h 383"/>
                <a:gd name="T8" fmla="*/ 1 w 379"/>
                <a:gd name="T9" fmla="*/ 1 h 383"/>
                <a:gd name="T10" fmla="*/ 1 w 379"/>
                <a:gd name="T11" fmla="*/ 1 h 383"/>
                <a:gd name="T12" fmla="*/ 1 w 379"/>
                <a:gd name="T13" fmla="*/ 1 h 383"/>
                <a:gd name="T14" fmla="*/ 1 w 379"/>
                <a:gd name="T15" fmla="*/ 1 h 383"/>
                <a:gd name="T16" fmla="*/ 1 w 379"/>
                <a:gd name="T17" fmla="*/ 1 h 383"/>
                <a:gd name="T18" fmla="*/ 1 w 379"/>
                <a:gd name="T19" fmla="*/ 1 h 383"/>
                <a:gd name="T20" fmla="*/ 1 w 379"/>
                <a:gd name="T21" fmla="*/ 1 h 383"/>
                <a:gd name="T22" fmla="*/ 1 w 379"/>
                <a:gd name="T23" fmla="*/ 1 h 383"/>
                <a:gd name="T24" fmla="*/ 1 w 379"/>
                <a:gd name="T25" fmla="*/ 1 h 383"/>
                <a:gd name="T26" fmla="*/ 1 w 379"/>
                <a:gd name="T27" fmla="*/ 1 h 383"/>
                <a:gd name="T28" fmla="*/ 1 w 379"/>
                <a:gd name="T29" fmla="*/ 1 h 383"/>
                <a:gd name="T30" fmla="*/ 1 w 379"/>
                <a:gd name="T31" fmla="*/ 1 h 383"/>
                <a:gd name="T32" fmla="*/ 1 w 379"/>
                <a:gd name="T33" fmla="*/ 1 h 383"/>
                <a:gd name="T34" fmla="*/ 1 w 379"/>
                <a:gd name="T35" fmla="*/ 1 h 383"/>
                <a:gd name="T36" fmla="*/ 0 w 379"/>
                <a:gd name="T37" fmla="*/ 1 h 3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9"/>
                <a:gd name="T58" fmla="*/ 0 h 383"/>
                <a:gd name="T59" fmla="*/ 379 w 379"/>
                <a:gd name="T60" fmla="*/ 383 h 38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9" h="383">
                  <a:moveTo>
                    <a:pt x="0" y="199"/>
                  </a:moveTo>
                  <a:lnTo>
                    <a:pt x="0" y="84"/>
                  </a:lnTo>
                  <a:lnTo>
                    <a:pt x="49" y="0"/>
                  </a:lnTo>
                  <a:lnTo>
                    <a:pt x="139" y="23"/>
                  </a:lnTo>
                  <a:lnTo>
                    <a:pt x="155" y="54"/>
                  </a:lnTo>
                  <a:lnTo>
                    <a:pt x="229" y="84"/>
                  </a:lnTo>
                  <a:lnTo>
                    <a:pt x="251" y="72"/>
                  </a:lnTo>
                  <a:lnTo>
                    <a:pt x="255" y="31"/>
                  </a:lnTo>
                  <a:lnTo>
                    <a:pt x="276" y="13"/>
                  </a:lnTo>
                  <a:lnTo>
                    <a:pt x="379" y="44"/>
                  </a:lnTo>
                  <a:lnTo>
                    <a:pt x="367" y="90"/>
                  </a:lnTo>
                  <a:lnTo>
                    <a:pt x="379" y="316"/>
                  </a:lnTo>
                  <a:lnTo>
                    <a:pt x="379" y="368"/>
                  </a:lnTo>
                  <a:lnTo>
                    <a:pt x="358" y="369"/>
                  </a:lnTo>
                  <a:lnTo>
                    <a:pt x="358" y="383"/>
                  </a:lnTo>
                  <a:lnTo>
                    <a:pt x="164" y="276"/>
                  </a:lnTo>
                  <a:lnTo>
                    <a:pt x="139" y="289"/>
                  </a:lnTo>
                  <a:lnTo>
                    <a:pt x="57" y="274"/>
                  </a:lnTo>
                  <a:lnTo>
                    <a:pt x="0" y="19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3" name="Freeform 96"/>
            <p:cNvSpPr>
              <a:spLocks/>
            </p:cNvSpPr>
            <p:nvPr/>
          </p:nvSpPr>
          <p:spPr bwMode="auto">
            <a:xfrm>
              <a:off x="2538" y="2010"/>
              <a:ext cx="248" cy="253"/>
            </a:xfrm>
            <a:custGeom>
              <a:avLst/>
              <a:gdLst>
                <a:gd name="T0" fmla="*/ 0 w 392"/>
                <a:gd name="T1" fmla="*/ 1 h 398"/>
                <a:gd name="T2" fmla="*/ 1 w 392"/>
                <a:gd name="T3" fmla="*/ 1 h 398"/>
                <a:gd name="T4" fmla="*/ 1 w 392"/>
                <a:gd name="T5" fmla="*/ 1 h 398"/>
                <a:gd name="T6" fmla="*/ 1 w 392"/>
                <a:gd name="T7" fmla="*/ 1 h 398"/>
                <a:gd name="T8" fmla="*/ 1 w 392"/>
                <a:gd name="T9" fmla="*/ 0 h 398"/>
                <a:gd name="T10" fmla="*/ 1 w 392"/>
                <a:gd name="T11" fmla="*/ 0 h 398"/>
                <a:gd name="T12" fmla="*/ 1 w 392"/>
                <a:gd name="T13" fmla="*/ 1 h 398"/>
                <a:gd name="T14" fmla="*/ 1 w 392"/>
                <a:gd name="T15" fmla="*/ 1 h 398"/>
                <a:gd name="T16" fmla="*/ 1 w 392"/>
                <a:gd name="T17" fmla="*/ 1 h 398"/>
                <a:gd name="T18" fmla="*/ 1 w 392"/>
                <a:gd name="T19" fmla="*/ 1 h 398"/>
                <a:gd name="T20" fmla="*/ 1 w 392"/>
                <a:gd name="T21" fmla="*/ 1 h 398"/>
                <a:gd name="T22" fmla="*/ 1 w 392"/>
                <a:gd name="T23" fmla="*/ 1 h 398"/>
                <a:gd name="T24" fmla="*/ 1 w 392"/>
                <a:gd name="T25" fmla="*/ 1 h 398"/>
                <a:gd name="T26" fmla="*/ 1 w 392"/>
                <a:gd name="T27" fmla="*/ 1 h 398"/>
                <a:gd name="T28" fmla="*/ 1 w 392"/>
                <a:gd name="T29" fmla="*/ 1 h 398"/>
                <a:gd name="T30" fmla="*/ 1 w 392"/>
                <a:gd name="T31" fmla="*/ 1 h 398"/>
                <a:gd name="T32" fmla="*/ 1 w 392"/>
                <a:gd name="T33" fmla="*/ 1 h 398"/>
                <a:gd name="T34" fmla="*/ 1 w 392"/>
                <a:gd name="T35" fmla="*/ 1 h 398"/>
                <a:gd name="T36" fmla="*/ 1 w 392"/>
                <a:gd name="T37" fmla="*/ 1 h 398"/>
                <a:gd name="T38" fmla="*/ 0 w 392"/>
                <a:gd name="T39" fmla="*/ 1 h 3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2"/>
                <a:gd name="T61" fmla="*/ 0 h 398"/>
                <a:gd name="T62" fmla="*/ 392 w 392"/>
                <a:gd name="T63" fmla="*/ 398 h 3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2" h="398">
                  <a:moveTo>
                    <a:pt x="0" y="277"/>
                  </a:moveTo>
                  <a:lnTo>
                    <a:pt x="18" y="247"/>
                  </a:lnTo>
                  <a:lnTo>
                    <a:pt x="36" y="266"/>
                  </a:lnTo>
                  <a:lnTo>
                    <a:pt x="159" y="259"/>
                  </a:lnTo>
                  <a:lnTo>
                    <a:pt x="133" y="0"/>
                  </a:lnTo>
                  <a:lnTo>
                    <a:pt x="174" y="0"/>
                  </a:lnTo>
                  <a:lnTo>
                    <a:pt x="369" y="140"/>
                  </a:lnTo>
                  <a:lnTo>
                    <a:pt x="374" y="163"/>
                  </a:lnTo>
                  <a:lnTo>
                    <a:pt x="391" y="158"/>
                  </a:lnTo>
                  <a:lnTo>
                    <a:pt x="392" y="241"/>
                  </a:lnTo>
                  <a:lnTo>
                    <a:pt x="376" y="262"/>
                  </a:lnTo>
                  <a:lnTo>
                    <a:pt x="298" y="268"/>
                  </a:lnTo>
                  <a:lnTo>
                    <a:pt x="199" y="320"/>
                  </a:lnTo>
                  <a:lnTo>
                    <a:pt x="169" y="393"/>
                  </a:lnTo>
                  <a:lnTo>
                    <a:pt x="142" y="384"/>
                  </a:lnTo>
                  <a:lnTo>
                    <a:pt x="102" y="398"/>
                  </a:lnTo>
                  <a:lnTo>
                    <a:pt x="75" y="336"/>
                  </a:lnTo>
                  <a:lnTo>
                    <a:pt x="36" y="351"/>
                  </a:lnTo>
                  <a:lnTo>
                    <a:pt x="19" y="338"/>
                  </a:lnTo>
                  <a:lnTo>
                    <a:pt x="0" y="27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4" name="Freeform 97"/>
            <p:cNvSpPr>
              <a:spLocks/>
            </p:cNvSpPr>
            <p:nvPr/>
          </p:nvSpPr>
          <p:spPr bwMode="auto">
            <a:xfrm>
              <a:off x="2524" y="1814"/>
              <a:ext cx="182" cy="148"/>
            </a:xfrm>
            <a:custGeom>
              <a:avLst/>
              <a:gdLst>
                <a:gd name="T0" fmla="*/ 0 w 288"/>
                <a:gd name="T1" fmla="*/ 1 h 234"/>
                <a:gd name="T2" fmla="*/ 1 w 288"/>
                <a:gd name="T3" fmla="*/ 1 h 234"/>
                <a:gd name="T4" fmla="*/ 1 w 288"/>
                <a:gd name="T5" fmla="*/ 1 h 234"/>
                <a:gd name="T6" fmla="*/ 1 w 288"/>
                <a:gd name="T7" fmla="*/ 1 h 234"/>
                <a:gd name="T8" fmla="*/ 1 w 288"/>
                <a:gd name="T9" fmla="*/ 0 h 234"/>
                <a:gd name="T10" fmla="*/ 1 w 288"/>
                <a:gd name="T11" fmla="*/ 1 h 234"/>
                <a:gd name="T12" fmla="*/ 1 w 288"/>
                <a:gd name="T13" fmla="*/ 1 h 234"/>
                <a:gd name="T14" fmla="*/ 1 w 288"/>
                <a:gd name="T15" fmla="*/ 1 h 234"/>
                <a:gd name="T16" fmla="*/ 1 w 288"/>
                <a:gd name="T17" fmla="*/ 1 h 234"/>
                <a:gd name="T18" fmla="*/ 1 w 288"/>
                <a:gd name="T19" fmla="*/ 1 h 234"/>
                <a:gd name="T20" fmla="*/ 1 w 288"/>
                <a:gd name="T21" fmla="*/ 1 h 234"/>
                <a:gd name="T22" fmla="*/ 1 w 288"/>
                <a:gd name="T23" fmla="*/ 1 h 234"/>
                <a:gd name="T24" fmla="*/ 0 w 288"/>
                <a:gd name="T25" fmla="*/ 1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8"/>
                <a:gd name="T40" fmla="*/ 0 h 234"/>
                <a:gd name="T41" fmla="*/ 288 w 288"/>
                <a:gd name="T42" fmla="*/ 234 h 2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8" h="234">
                  <a:moveTo>
                    <a:pt x="0" y="234"/>
                  </a:moveTo>
                  <a:lnTo>
                    <a:pt x="71" y="190"/>
                  </a:lnTo>
                  <a:lnTo>
                    <a:pt x="95" y="94"/>
                  </a:lnTo>
                  <a:lnTo>
                    <a:pt x="156" y="49"/>
                  </a:lnTo>
                  <a:lnTo>
                    <a:pt x="176" y="0"/>
                  </a:lnTo>
                  <a:lnTo>
                    <a:pt x="263" y="18"/>
                  </a:lnTo>
                  <a:lnTo>
                    <a:pt x="288" y="103"/>
                  </a:lnTo>
                  <a:lnTo>
                    <a:pt x="248" y="107"/>
                  </a:lnTo>
                  <a:lnTo>
                    <a:pt x="226" y="118"/>
                  </a:lnTo>
                  <a:lnTo>
                    <a:pt x="230" y="140"/>
                  </a:lnTo>
                  <a:lnTo>
                    <a:pt x="120" y="192"/>
                  </a:lnTo>
                  <a:lnTo>
                    <a:pt x="108" y="234"/>
                  </a:lnTo>
                  <a:lnTo>
                    <a:pt x="0" y="23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5" name="Freeform 98"/>
            <p:cNvSpPr>
              <a:spLocks/>
            </p:cNvSpPr>
            <p:nvPr/>
          </p:nvSpPr>
          <p:spPr bwMode="auto">
            <a:xfrm>
              <a:off x="3352" y="2235"/>
              <a:ext cx="159" cy="226"/>
            </a:xfrm>
            <a:custGeom>
              <a:avLst/>
              <a:gdLst>
                <a:gd name="T0" fmla="*/ 0 w 250"/>
                <a:gd name="T1" fmla="*/ 1 h 356"/>
                <a:gd name="T2" fmla="*/ 0 w 250"/>
                <a:gd name="T3" fmla="*/ 1 h 356"/>
                <a:gd name="T4" fmla="*/ 1 w 250"/>
                <a:gd name="T5" fmla="*/ 1 h 356"/>
                <a:gd name="T6" fmla="*/ 1 w 250"/>
                <a:gd name="T7" fmla="*/ 1 h 356"/>
                <a:gd name="T8" fmla="*/ 1 w 250"/>
                <a:gd name="T9" fmla="*/ 1 h 356"/>
                <a:gd name="T10" fmla="*/ 1 w 250"/>
                <a:gd name="T11" fmla="*/ 1 h 356"/>
                <a:gd name="T12" fmla="*/ 1 w 250"/>
                <a:gd name="T13" fmla="*/ 1 h 356"/>
                <a:gd name="T14" fmla="*/ 1 w 250"/>
                <a:gd name="T15" fmla="*/ 1 h 356"/>
                <a:gd name="T16" fmla="*/ 1 w 250"/>
                <a:gd name="T17" fmla="*/ 1 h 356"/>
                <a:gd name="T18" fmla="*/ 1 w 250"/>
                <a:gd name="T19" fmla="*/ 0 h 356"/>
                <a:gd name="T20" fmla="*/ 1 w 250"/>
                <a:gd name="T21" fmla="*/ 1 h 356"/>
                <a:gd name="T22" fmla="*/ 1 w 250"/>
                <a:gd name="T23" fmla="*/ 1 h 356"/>
                <a:gd name="T24" fmla="*/ 1 w 250"/>
                <a:gd name="T25" fmla="*/ 1 h 356"/>
                <a:gd name="T26" fmla="*/ 0 w 250"/>
                <a:gd name="T27" fmla="*/ 1 h 3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0"/>
                <a:gd name="T43" fmla="*/ 0 h 356"/>
                <a:gd name="T44" fmla="*/ 250 w 250"/>
                <a:gd name="T45" fmla="*/ 356 h 3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0" h="356">
                  <a:moveTo>
                    <a:pt x="0" y="337"/>
                  </a:moveTo>
                  <a:lnTo>
                    <a:pt x="0" y="240"/>
                  </a:lnTo>
                  <a:lnTo>
                    <a:pt x="24" y="208"/>
                  </a:lnTo>
                  <a:lnTo>
                    <a:pt x="98" y="182"/>
                  </a:lnTo>
                  <a:lnTo>
                    <a:pt x="169" y="102"/>
                  </a:lnTo>
                  <a:lnTo>
                    <a:pt x="74" y="75"/>
                  </a:lnTo>
                  <a:lnTo>
                    <a:pt x="45" y="25"/>
                  </a:lnTo>
                  <a:lnTo>
                    <a:pt x="53" y="12"/>
                  </a:lnTo>
                  <a:lnTo>
                    <a:pt x="96" y="40"/>
                  </a:lnTo>
                  <a:lnTo>
                    <a:pt x="237" y="0"/>
                  </a:lnTo>
                  <a:lnTo>
                    <a:pt x="250" y="41"/>
                  </a:lnTo>
                  <a:lnTo>
                    <a:pt x="160" y="207"/>
                  </a:lnTo>
                  <a:lnTo>
                    <a:pt x="11" y="356"/>
                  </a:lnTo>
                  <a:lnTo>
                    <a:pt x="0" y="33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6" name="Freeform 99"/>
            <p:cNvSpPr>
              <a:spLocks/>
            </p:cNvSpPr>
            <p:nvPr/>
          </p:nvSpPr>
          <p:spPr bwMode="auto">
            <a:xfrm>
              <a:off x="3061" y="2045"/>
              <a:ext cx="252" cy="330"/>
            </a:xfrm>
            <a:custGeom>
              <a:avLst/>
              <a:gdLst>
                <a:gd name="T0" fmla="*/ 0 w 399"/>
                <a:gd name="T1" fmla="*/ 1 h 519"/>
                <a:gd name="T2" fmla="*/ 1 w 399"/>
                <a:gd name="T3" fmla="*/ 1 h 519"/>
                <a:gd name="T4" fmla="*/ 1 w 399"/>
                <a:gd name="T5" fmla="*/ 1 h 519"/>
                <a:gd name="T6" fmla="*/ 1 w 399"/>
                <a:gd name="T7" fmla="*/ 1 h 519"/>
                <a:gd name="T8" fmla="*/ 1 w 399"/>
                <a:gd name="T9" fmla="*/ 1 h 519"/>
                <a:gd name="T10" fmla="*/ 1 w 399"/>
                <a:gd name="T11" fmla="*/ 1 h 519"/>
                <a:gd name="T12" fmla="*/ 1 w 399"/>
                <a:gd name="T13" fmla="*/ 1 h 519"/>
                <a:gd name="T14" fmla="*/ 1 w 399"/>
                <a:gd name="T15" fmla="*/ 1 h 519"/>
                <a:gd name="T16" fmla="*/ 1 w 399"/>
                <a:gd name="T17" fmla="*/ 1 h 519"/>
                <a:gd name="T18" fmla="*/ 1 w 399"/>
                <a:gd name="T19" fmla="*/ 1 h 519"/>
                <a:gd name="T20" fmla="*/ 1 w 399"/>
                <a:gd name="T21" fmla="*/ 1 h 519"/>
                <a:gd name="T22" fmla="*/ 1 w 399"/>
                <a:gd name="T23" fmla="*/ 1 h 519"/>
                <a:gd name="T24" fmla="*/ 1 w 399"/>
                <a:gd name="T25" fmla="*/ 1 h 519"/>
                <a:gd name="T26" fmla="*/ 1 w 399"/>
                <a:gd name="T27" fmla="*/ 1 h 519"/>
                <a:gd name="T28" fmla="*/ 1 w 399"/>
                <a:gd name="T29" fmla="*/ 1 h 519"/>
                <a:gd name="T30" fmla="*/ 1 w 399"/>
                <a:gd name="T31" fmla="*/ 1 h 519"/>
                <a:gd name="T32" fmla="*/ 1 w 399"/>
                <a:gd name="T33" fmla="*/ 1 h 519"/>
                <a:gd name="T34" fmla="*/ 1 w 399"/>
                <a:gd name="T35" fmla="*/ 0 h 519"/>
                <a:gd name="T36" fmla="*/ 1 w 399"/>
                <a:gd name="T37" fmla="*/ 1 h 519"/>
                <a:gd name="T38" fmla="*/ 1 w 399"/>
                <a:gd name="T39" fmla="*/ 1 h 519"/>
                <a:gd name="T40" fmla="*/ 1 w 399"/>
                <a:gd name="T41" fmla="*/ 1 h 519"/>
                <a:gd name="T42" fmla="*/ 1 w 399"/>
                <a:gd name="T43" fmla="*/ 1 h 519"/>
                <a:gd name="T44" fmla="*/ 1 w 399"/>
                <a:gd name="T45" fmla="*/ 1 h 519"/>
                <a:gd name="T46" fmla="*/ 1 w 399"/>
                <a:gd name="T47" fmla="*/ 1 h 519"/>
                <a:gd name="T48" fmla="*/ 1 w 399"/>
                <a:gd name="T49" fmla="*/ 1 h 519"/>
                <a:gd name="T50" fmla="*/ 0 w 399"/>
                <a:gd name="T51" fmla="*/ 1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9"/>
                <a:gd name="T79" fmla="*/ 0 h 519"/>
                <a:gd name="T80" fmla="*/ 399 w 399"/>
                <a:gd name="T81" fmla="*/ 519 h 5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9" h="519">
                  <a:moveTo>
                    <a:pt x="0" y="269"/>
                  </a:moveTo>
                  <a:lnTo>
                    <a:pt x="17" y="321"/>
                  </a:lnTo>
                  <a:lnTo>
                    <a:pt x="36" y="378"/>
                  </a:lnTo>
                  <a:lnTo>
                    <a:pt x="78" y="401"/>
                  </a:lnTo>
                  <a:lnTo>
                    <a:pt x="136" y="478"/>
                  </a:lnTo>
                  <a:lnTo>
                    <a:pt x="218" y="519"/>
                  </a:lnTo>
                  <a:lnTo>
                    <a:pt x="292" y="506"/>
                  </a:lnTo>
                  <a:lnTo>
                    <a:pt x="338" y="492"/>
                  </a:lnTo>
                  <a:lnTo>
                    <a:pt x="312" y="439"/>
                  </a:lnTo>
                  <a:lnTo>
                    <a:pt x="266" y="403"/>
                  </a:lnTo>
                  <a:lnTo>
                    <a:pt x="295" y="384"/>
                  </a:lnTo>
                  <a:lnTo>
                    <a:pt x="298" y="333"/>
                  </a:lnTo>
                  <a:lnTo>
                    <a:pt x="343" y="272"/>
                  </a:lnTo>
                  <a:lnTo>
                    <a:pt x="364" y="163"/>
                  </a:lnTo>
                  <a:lnTo>
                    <a:pt x="399" y="136"/>
                  </a:lnTo>
                  <a:lnTo>
                    <a:pt x="372" y="111"/>
                  </a:lnTo>
                  <a:lnTo>
                    <a:pt x="358" y="29"/>
                  </a:lnTo>
                  <a:lnTo>
                    <a:pt x="331" y="0"/>
                  </a:lnTo>
                  <a:lnTo>
                    <a:pt x="292" y="31"/>
                  </a:lnTo>
                  <a:lnTo>
                    <a:pt x="73" y="29"/>
                  </a:lnTo>
                  <a:lnTo>
                    <a:pt x="73" y="81"/>
                  </a:lnTo>
                  <a:lnTo>
                    <a:pt x="52" y="82"/>
                  </a:lnTo>
                  <a:lnTo>
                    <a:pt x="52" y="96"/>
                  </a:lnTo>
                  <a:lnTo>
                    <a:pt x="50" y="195"/>
                  </a:lnTo>
                  <a:lnTo>
                    <a:pt x="27" y="199"/>
                  </a:lnTo>
                  <a:lnTo>
                    <a:pt x="0" y="26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7" name="Freeform 100"/>
            <p:cNvSpPr>
              <a:spLocks/>
            </p:cNvSpPr>
            <p:nvPr/>
          </p:nvSpPr>
          <p:spPr bwMode="auto">
            <a:xfrm>
              <a:off x="3179" y="2449"/>
              <a:ext cx="166" cy="177"/>
            </a:xfrm>
            <a:custGeom>
              <a:avLst/>
              <a:gdLst>
                <a:gd name="T0" fmla="*/ 0 w 262"/>
                <a:gd name="T1" fmla="*/ 1 h 278"/>
                <a:gd name="T2" fmla="*/ 1 w 262"/>
                <a:gd name="T3" fmla="*/ 1 h 278"/>
                <a:gd name="T4" fmla="*/ 1 w 262"/>
                <a:gd name="T5" fmla="*/ 1 h 278"/>
                <a:gd name="T6" fmla="*/ 1 w 262"/>
                <a:gd name="T7" fmla="*/ 1 h 278"/>
                <a:gd name="T8" fmla="*/ 1 w 262"/>
                <a:gd name="T9" fmla="*/ 1 h 278"/>
                <a:gd name="T10" fmla="*/ 1 w 262"/>
                <a:gd name="T11" fmla="*/ 1 h 278"/>
                <a:gd name="T12" fmla="*/ 1 w 262"/>
                <a:gd name="T13" fmla="*/ 1 h 278"/>
                <a:gd name="T14" fmla="*/ 1 w 262"/>
                <a:gd name="T15" fmla="*/ 1 h 278"/>
                <a:gd name="T16" fmla="*/ 1 w 262"/>
                <a:gd name="T17" fmla="*/ 1 h 278"/>
                <a:gd name="T18" fmla="*/ 1 w 262"/>
                <a:gd name="T19" fmla="*/ 1 h 278"/>
                <a:gd name="T20" fmla="*/ 1 w 262"/>
                <a:gd name="T21" fmla="*/ 0 h 278"/>
                <a:gd name="T22" fmla="*/ 1 w 262"/>
                <a:gd name="T23" fmla="*/ 1 h 278"/>
                <a:gd name="T24" fmla="*/ 1 w 262"/>
                <a:gd name="T25" fmla="*/ 1 h 278"/>
                <a:gd name="T26" fmla="*/ 1 w 262"/>
                <a:gd name="T27" fmla="*/ 1 h 278"/>
                <a:gd name="T28" fmla="*/ 1 w 262"/>
                <a:gd name="T29" fmla="*/ 0 h 278"/>
                <a:gd name="T30" fmla="*/ 1 w 262"/>
                <a:gd name="T31" fmla="*/ 0 h 278"/>
                <a:gd name="T32" fmla="*/ 1 w 262"/>
                <a:gd name="T33" fmla="*/ 1 h 278"/>
                <a:gd name="T34" fmla="*/ 1 w 262"/>
                <a:gd name="T35" fmla="*/ 1 h 278"/>
                <a:gd name="T36" fmla="*/ 0 w 262"/>
                <a:gd name="T37" fmla="*/ 1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
                <a:gd name="T58" fmla="*/ 0 h 278"/>
                <a:gd name="T59" fmla="*/ 262 w 262"/>
                <a:gd name="T60" fmla="*/ 278 h 2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 h="278">
                  <a:moveTo>
                    <a:pt x="0" y="91"/>
                  </a:moveTo>
                  <a:lnTo>
                    <a:pt x="3" y="143"/>
                  </a:lnTo>
                  <a:lnTo>
                    <a:pt x="35" y="198"/>
                  </a:lnTo>
                  <a:lnTo>
                    <a:pt x="79" y="221"/>
                  </a:lnTo>
                  <a:lnTo>
                    <a:pt x="102" y="229"/>
                  </a:lnTo>
                  <a:lnTo>
                    <a:pt x="128" y="278"/>
                  </a:lnTo>
                  <a:lnTo>
                    <a:pt x="224" y="271"/>
                  </a:lnTo>
                  <a:lnTo>
                    <a:pt x="262" y="251"/>
                  </a:lnTo>
                  <a:lnTo>
                    <a:pt x="224" y="137"/>
                  </a:lnTo>
                  <a:lnTo>
                    <a:pt x="236" y="95"/>
                  </a:lnTo>
                  <a:lnTo>
                    <a:pt x="111" y="0"/>
                  </a:lnTo>
                  <a:lnTo>
                    <a:pt x="79" y="49"/>
                  </a:lnTo>
                  <a:lnTo>
                    <a:pt x="63" y="36"/>
                  </a:lnTo>
                  <a:lnTo>
                    <a:pt x="54" y="46"/>
                  </a:lnTo>
                  <a:lnTo>
                    <a:pt x="53" y="0"/>
                  </a:lnTo>
                  <a:lnTo>
                    <a:pt x="20" y="0"/>
                  </a:lnTo>
                  <a:lnTo>
                    <a:pt x="23" y="36"/>
                  </a:lnTo>
                  <a:lnTo>
                    <a:pt x="28" y="55"/>
                  </a:lnTo>
                  <a:lnTo>
                    <a:pt x="0" y="9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8" name="Freeform 101"/>
            <p:cNvSpPr>
              <a:spLocks/>
            </p:cNvSpPr>
            <p:nvPr/>
          </p:nvSpPr>
          <p:spPr bwMode="auto">
            <a:xfrm>
              <a:off x="3180" y="2366"/>
              <a:ext cx="81" cy="86"/>
            </a:xfrm>
            <a:custGeom>
              <a:avLst/>
              <a:gdLst>
                <a:gd name="T0" fmla="*/ 0 w 128"/>
                <a:gd name="T1" fmla="*/ 1 h 136"/>
                <a:gd name="T2" fmla="*/ 1 w 128"/>
                <a:gd name="T3" fmla="*/ 1 h 136"/>
                <a:gd name="T4" fmla="*/ 1 w 128"/>
                <a:gd name="T5" fmla="*/ 1 h 136"/>
                <a:gd name="T6" fmla="*/ 1 w 128"/>
                <a:gd name="T7" fmla="*/ 1 h 136"/>
                <a:gd name="T8" fmla="*/ 1 w 128"/>
                <a:gd name="T9" fmla="*/ 1 h 136"/>
                <a:gd name="T10" fmla="*/ 1 w 128"/>
                <a:gd name="T11" fmla="*/ 1 h 136"/>
                <a:gd name="T12" fmla="*/ 1 w 128"/>
                <a:gd name="T13" fmla="*/ 0 h 136"/>
                <a:gd name="T14" fmla="*/ 1 w 128"/>
                <a:gd name="T15" fmla="*/ 1 h 136"/>
                <a:gd name="T16" fmla="*/ 1 w 128"/>
                <a:gd name="T17" fmla="*/ 1 h 136"/>
                <a:gd name="T18" fmla="*/ 1 w 128"/>
                <a:gd name="T19" fmla="*/ 1 h 136"/>
                <a:gd name="T20" fmla="*/ 0 w 128"/>
                <a:gd name="T21" fmla="*/ 1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136"/>
                <a:gd name="T35" fmla="*/ 128 w 128"/>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136">
                  <a:moveTo>
                    <a:pt x="0" y="136"/>
                  </a:moveTo>
                  <a:lnTo>
                    <a:pt x="18" y="131"/>
                  </a:lnTo>
                  <a:lnTo>
                    <a:pt x="51" y="131"/>
                  </a:lnTo>
                  <a:lnTo>
                    <a:pt x="53" y="112"/>
                  </a:lnTo>
                  <a:lnTo>
                    <a:pt x="103" y="100"/>
                  </a:lnTo>
                  <a:lnTo>
                    <a:pt x="128" y="53"/>
                  </a:lnTo>
                  <a:lnTo>
                    <a:pt x="103" y="0"/>
                  </a:lnTo>
                  <a:lnTo>
                    <a:pt x="29" y="13"/>
                  </a:lnTo>
                  <a:lnTo>
                    <a:pt x="35" y="45"/>
                  </a:lnTo>
                  <a:lnTo>
                    <a:pt x="21" y="72"/>
                  </a:lnTo>
                  <a:lnTo>
                    <a:pt x="0" y="13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39" name="Freeform 102"/>
            <p:cNvSpPr>
              <a:spLocks/>
            </p:cNvSpPr>
            <p:nvPr/>
          </p:nvSpPr>
          <p:spPr bwMode="auto">
            <a:xfrm>
              <a:off x="2901" y="2529"/>
              <a:ext cx="193" cy="206"/>
            </a:xfrm>
            <a:custGeom>
              <a:avLst/>
              <a:gdLst>
                <a:gd name="T0" fmla="*/ 0 w 303"/>
                <a:gd name="T1" fmla="*/ 1 h 324"/>
                <a:gd name="T2" fmla="*/ 1 w 303"/>
                <a:gd name="T3" fmla="*/ 1 h 324"/>
                <a:gd name="T4" fmla="*/ 1 w 303"/>
                <a:gd name="T5" fmla="*/ 1 h 324"/>
                <a:gd name="T6" fmla="*/ 1 w 303"/>
                <a:gd name="T7" fmla="*/ 1 h 324"/>
                <a:gd name="T8" fmla="*/ 1 w 303"/>
                <a:gd name="T9" fmla="*/ 1 h 324"/>
                <a:gd name="T10" fmla="*/ 1 w 303"/>
                <a:gd name="T11" fmla="*/ 1 h 324"/>
                <a:gd name="T12" fmla="*/ 1 w 303"/>
                <a:gd name="T13" fmla="*/ 1 h 324"/>
                <a:gd name="T14" fmla="*/ 1 w 303"/>
                <a:gd name="T15" fmla="*/ 1 h 324"/>
                <a:gd name="T16" fmla="*/ 1 w 303"/>
                <a:gd name="T17" fmla="*/ 1 h 324"/>
                <a:gd name="T18" fmla="*/ 1 w 303"/>
                <a:gd name="T19" fmla="*/ 1 h 324"/>
                <a:gd name="T20" fmla="*/ 1 w 303"/>
                <a:gd name="T21" fmla="*/ 1 h 324"/>
                <a:gd name="T22" fmla="*/ 1 w 303"/>
                <a:gd name="T23" fmla="*/ 1 h 324"/>
                <a:gd name="T24" fmla="*/ 1 w 303"/>
                <a:gd name="T25" fmla="*/ 1 h 324"/>
                <a:gd name="T26" fmla="*/ 1 w 303"/>
                <a:gd name="T27" fmla="*/ 1 h 324"/>
                <a:gd name="T28" fmla="*/ 1 w 303"/>
                <a:gd name="T29" fmla="*/ 0 h 324"/>
                <a:gd name="T30" fmla="*/ 1 w 303"/>
                <a:gd name="T31" fmla="*/ 1 h 324"/>
                <a:gd name="T32" fmla="*/ 1 w 303"/>
                <a:gd name="T33" fmla="*/ 1 h 324"/>
                <a:gd name="T34" fmla="*/ 0 w 303"/>
                <a:gd name="T35" fmla="*/ 1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3"/>
                <a:gd name="T55" fmla="*/ 0 h 324"/>
                <a:gd name="T56" fmla="*/ 303 w 303"/>
                <a:gd name="T57" fmla="*/ 324 h 3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3" h="324">
                  <a:moveTo>
                    <a:pt x="0" y="305"/>
                  </a:moveTo>
                  <a:lnTo>
                    <a:pt x="35" y="292"/>
                  </a:lnTo>
                  <a:lnTo>
                    <a:pt x="235" y="324"/>
                  </a:lnTo>
                  <a:lnTo>
                    <a:pt x="280" y="312"/>
                  </a:lnTo>
                  <a:lnTo>
                    <a:pt x="252" y="287"/>
                  </a:lnTo>
                  <a:lnTo>
                    <a:pt x="252" y="188"/>
                  </a:lnTo>
                  <a:lnTo>
                    <a:pt x="303" y="188"/>
                  </a:lnTo>
                  <a:lnTo>
                    <a:pt x="300" y="131"/>
                  </a:lnTo>
                  <a:lnTo>
                    <a:pt x="250" y="139"/>
                  </a:lnTo>
                  <a:lnTo>
                    <a:pt x="244" y="44"/>
                  </a:lnTo>
                  <a:lnTo>
                    <a:pt x="220" y="30"/>
                  </a:lnTo>
                  <a:lnTo>
                    <a:pt x="193" y="31"/>
                  </a:lnTo>
                  <a:lnTo>
                    <a:pt x="186" y="58"/>
                  </a:lnTo>
                  <a:lnTo>
                    <a:pt x="150" y="58"/>
                  </a:lnTo>
                  <a:lnTo>
                    <a:pt x="111" y="0"/>
                  </a:lnTo>
                  <a:lnTo>
                    <a:pt x="17" y="10"/>
                  </a:lnTo>
                  <a:lnTo>
                    <a:pt x="53" y="134"/>
                  </a:lnTo>
                  <a:lnTo>
                    <a:pt x="0" y="30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0" name="Freeform 103"/>
            <p:cNvSpPr>
              <a:spLocks/>
            </p:cNvSpPr>
            <p:nvPr/>
          </p:nvSpPr>
          <p:spPr bwMode="auto">
            <a:xfrm>
              <a:off x="2906" y="2509"/>
              <a:ext cx="16" cy="20"/>
            </a:xfrm>
            <a:custGeom>
              <a:avLst/>
              <a:gdLst>
                <a:gd name="T0" fmla="*/ 0 w 24"/>
                <a:gd name="T1" fmla="*/ 1 h 32"/>
                <a:gd name="T2" fmla="*/ 1 w 24"/>
                <a:gd name="T3" fmla="*/ 1 h 32"/>
                <a:gd name="T4" fmla="*/ 1 w 24"/>
                <a:gd name="T5" fmla="*/ 0 h 32"/>
                <a:gd name="T6" fmla="*/ 0 w 24"/>
                <a:gd name="T7" fmla="*/ 1 h 32"/>
                <a:gd name="T8" fmla="*/ 0 60000 65536"/>
                <a:gd name="T9" fmla="*/ 0 60000 65536"/>
                <a:gd name="T10" fmla="*/ 0 60000 65536"/>
                <a:gd name="T11" fmla="*/ 0 60000 65536"/>
                <a:gd name="T12" fmla="*/ 0 w 24"/>
                <a:gd name="T13" fmla="*/ 0 h 32"/>
                <a:gd name="T14" fmla="*/ 24 w 24"/>
                <a:gd name="T15" fmla="*/ 32 h 32"/>
              </a:gdLst>
              <a:ahLst/>
              <a:cxnLst>
                <a:cxn ang="T8">
                  <a:pos x="T0" y="T1"/>
                </a:cxn>
                <a:cxn ang="T9">
                  <a:pos x="T2" y="T3"/>
                </a:cxn>
                <a:cxn ang="T10">
                  <a:pos x="T4" y="T5"/>
                </a:cxn>
                <a:cxn ang="T11">
                  <a:pos x="T6" y="T7"/>
                </a:cxn>
              </a:cxnLst>
              <a:rect l="T12" t="T13" r="T14" b="T15"/>
              <a:pathLst>
                <a:path w="24" h="32">
                  <a:moveTo>
                    <a:pt x="0" y="9"/>
                  </a:moveTo>
                  <a:lnTo>
                    <a:pt x="7" y="32"/>
                  </a:lnTo>
                  <a:lnTo>
                    <a:pt x="24" y="0"/>
                  </a:lnTo>
                  <a:lnTo>
                    <a:pt x="0" y="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1" name="Freeform 104"/>
            <p:cNvSpPr>
              <a:spLocks/>
            </p:cNvSpPr>
            <p:nvPr/>
          </p:nvSpPr>
          <p:spPr bwMode="auto">
            <a:xfrm>
              <a:off x="3028" y="2732"/>
              <a:ext cx="146" cy="154"/>
            </a:xfrm>
            <a:custGeom>
              <a:avLst/>
              <a:gdLst>
                <a:gd name="T0" fmla="*/ 0 w 230"/>
                <a:gd name="T1" fmla="*/ 1 h 242"/>
                <a:gd name="T2" fmla="*/ 0 w 230"/>
                <a:gd name="T3" fmla="*/ 1 h 242"/>
                <a:gd name="T4" fmla="*/ 1 w 230"/>
                <a:gd name="T5" fmla="*/ 1 h 242"/>
                <a:gd name="T6" fmla="*/ 1 w 230"/>
                <a:gd name="T7" fmla="*/ 1 h 242"/>
                <a:gd name="T8" fmla="*/ 1 w 230"/>
                <a:gd name="T9" fmla="*/ 1 h 242"/>
                <a:gd name="T10" fmla="*/ 1 w 230"/>
                <a:gd name="T11" fmla="*/ 1 h 242"/>
                <a:gd name="T12" fmla="*/ 1 w 230"/>
                <a:gd name="T13" fmla="*/ 0 h 242"/>
                <a:gd name="T14" fmla="*/ 1 w 230"/>
                <a:gd name="T15" fmla="*/ 1 h 242"/>
                <a:gd name="T16" fmla="*/ 1 w 230"/>
                <a:gd name="T17" fmla="*/ 1 h 242"/>
                <a:gd name="T18" fmla="*/ 1 w 230"/>
                <a:gd name="T19" fmla="*/ 1 h 242"/>
                <a:gd name="T20" fmla="*/ 1 w 230"/>
                <a:gd name="T21" fmla="*/ 1 h 242"/>
                <a:gd name="T22" fmla="*/ 1 w 230"/>
                <a:gd name="T23" fmla="*/ 1 h 242"/>
                <a:gd name="T24" fmla="*/ 1 w 230"/>
                <a:gd name="T25" fmla="*/ 1 h 242"/>
                <a:gd name="T26" fmla="*/ 1 w 230"/>
                <a:gd name="T27" fmla="*/ 1 h 242"/>
                <a:gd name="T28" fmla="*/ 0 w 230"/>
                <a:gd name="T29" fmla="*/ 1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0"/>
                <a:gd name="T46" fmla="*/ 0 h 242"/>
                <a:gd name="T47" fmla="*/ 230 w 230"/>
                <a:gd name="T48" fmla="*/ 242 h 2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0" h="242">
                  <a:moveTo>
                    <a:pt x="0" y="189"/>
                  </a:moveTo>
                  <a:lnTo>
                    <a:pt x="0" y="112"/>
                  </a:lnTo>
                  <a:lnTo>
                    <a:pt x="23" y="112"/>
                  </a:lnTo>
                  <a:lnTo>
                    <a:pt x="23" y="19"/>
                  </a:lnTo>
                  <a:lnTo>
                    <a:pt x="71" y="5"/>
                  </a:lnTo>
                  <a:lnTo>
                    <a:pt x="87" y="20"/>
                  </a:lnTo>
                  <a:lnTo>
                    <a:pt x="126" y="0"/>
                  </a:lnTo>
                  <a:lnTo>
                    <a:pt x="195" y="98"/>
                  </a:lnTo>
                  <a:lnTo>
                    <a:pt x="230" y="114"/>
                  </a:lnTo>
                  <a:lnTo>
                    <a:pt x="135" y="208"/>
                  </a:lnTo>
                  <a:lnTo>
                    <a:pt x="84" y="206"/>
                  </a:lnTo>
                  <a:lnTo>
                    <a:pt x="53" y="240"/>
                  </a:lnTo>
                  <a:lnTo>
                    <a:pt x="19" y="242"/>
                  </a:lnTo>
                  <a:lnTo>
                    <a:pt x="21" y="212"/>
                  </a:lnTo>
                  <a:lnTo>
                    <a:pt x="0" y="18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2" name="Freeform 105"/>
            <p:cNvSpPr>
              <a:spLocks/>
            </p:cNvSpPr>
            <p:nvPr/>
          </p:nvSpPr>
          <p:spPr bwMode="auto">
            <a:xfrm>
              <a:off x="3170" y="2471"/>
              <a:ext cx="27" cy="35"/>
            </a:xfrm>
            <a:custGeom>
              <a:avLst/>
              <a:gdLst>
                <a:gd name="T0" fmla="*/ 0 w 42"/>
                <a:gd name="T1" fmla="*/ 1 h 55"/>
                <a:gd name="T2" fmla="*/ 1 w 42"/>
                <a:gd name="T3" fmla="*/ 1 h 55"/>
                <a:gd name="T4" fmla="*/ 1 w 42"/>
                <a:gd name="T5" fmla="*/ 1 h 55"/>
                <a:gd name="T6" fmla="*/ 1 w 42"/>
                <a:gd name="T7" fmla="*/ 1 h 55"/>
                <a:gd name="T8" fmla="*/ 1 w 42"/>
                <a:gd name="T9" fmla="*/ 0 h 55"/>
                <a:gd name="T10" fmla="*/ 0 w 42"/>
                <a:gd name="T11" fmla="*/ 1 h 55"/>
                <a:gd name="T12" fmla="*/ 0 60000 65536"/>
                <a:gd name="T13" fmla="*/ 0 60000 65536"/>
                <a:gd name="T14" fmla="*/ 0 60000 65536"/>
                <a:gd name="T15" fmla="*/ 0 60000 65536"/>
                <a:gd name="T16" fmla="*/ 0 60000 65536"/>
                <a:gd name="T17" fmla="*/ 0 60000 65536"/>
                <a:gd name="T18" fmla="*/ 0 w 42"/>
                <a:gd name="T19" fmla="*/ 0 h 55"/>
                <a:gd name="T20" fmla="*/ 42 w 42"/>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42" h="55">
                  <a:moveTo>
                    <a:pt x="0" y="9"/>
                  </a:moveTo>
                  <a:lnTo>
                    <a:pt x="6" y="28"/>
                  </a:lnTo>
                  <a:lnTo>
                    <a:pt x="14" y="55"/>
                  </a:lnTo>
                  <a:lnTo>
                    <a:pt x="42" y="19"/>
                  </a:lnTo>
                  <a:lnTo>
                    <a:pt x="37" y="0"/>
                  </a:lnTo>
                  <a:lnTo>
                    <a:pt x="0" y="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3" name="Freeform 106"/>
            <p:cNvSpPr>
              <a:spLocks/>
            </p:cNvSpPr>
            <p:nvPr/>
          </p:nvSpPr>
          <p:spPr bwMode="auto">
            <a:xfrm>
              <a:off x="2852" y="2220"/>
              <a:ext cx="118" cy="186"/>
            </a:xfrm>
            <a:custGeom>
              <a:avLst/>
              <a:gdLst>
                <a:gd name="T0" fmla="*/ 0 w 187"/>
                <a:gd name="T1" fmla="*/ 1 h 294"/>
                <a:gd name="T2" fmla="*/ 1 w 187"/>
                <a:gd name="T3" fmla="*/ 1 h 294"/>
                <a:gd name="T4" fmla="*/ 1 w 187"/>
                <a:gd name="T5" fmla="*/ 1 h 294"/>
                <a:gd name="T6" fmla="*/ 1 w 187"/>
                <a:gd name="T7" fmla="*/ 1 h 294"/>
                <a:gd name="T8" fmla="*/ 1 w 187"/>
                <a:gd name="T9" fmla="*/ 1 h 294"/>
                <a:gd name="T10" fmla="*/ 1 w 187"/>
                <a:gd name="T11" fmla="*/ 1 h 294"/>
                <a:gd name="T12" fmla="*/ 1 w 187"/>
                <a:gd name="T13" fmla="*/ 0 h 294"/>
                <a:gd name="T14" fmla="*/ 1 w 187"/>
                <a:gd name="T15" fmla="*/ 1 h 294"/>
                <a:gd name="T16" fmla="*/ 1 w 187"/>
                <a:gd name="T17" fmla="*/ 1 h 294"/>
                <a:gd name="T18" fmla="*/ 1 w 187"/>
                <a:gd name="T19" fmla="*/ 1 h 294"/>
                <a:gd name="T20" fmla="*/ 1 w 187"/>
                <a:gd name="T21" fmla="*/ 1 h 294"/>
                <a:gd name="T22" fmla="*/ 1 w 187"/>
                <a:gd name="T23" fmla="*/ 1 h 294"/>
                <a:gd name="T24" fmla="*/ 1 w 187"/>
                <a:gd name="T25" fmla="*/ 1 h 294"/>
                <a:gd name="T26" fmla="*/ 1 w 187"/>
                <a:gd name="T27" fmla="*/ 1 h 294"/>
                <a:gd name="T28" fmla="*/ 1 w 187"/>
                <a:gd name="T29" fmla="*/ 1 h 294"/>
                <a:gd name="T30" fmla="*/ 1 w 187"/>
                <a:gd name="T31" fmla="*/ 1 h 294"/>
                <a:gd name="T32" fmla="*/ 1 w 187"/>
                <a:gd name="T33" fmla="*/ 1 h 294"/>
                <a:gd name="T34" fmla="*/ 0 w 187"/>
                <a:gd name="T35" fmla="*/ 1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294"/>
                <a:gd name="T56" fmla="*/ 187 w 187"/>
                <a:gd name="T57" fmla="*/ 294 h 2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294">
                  <a:moveTo>
                    <a:pt x="0" y="212"/>
                  </a:moveTo>
                  <a:lnTo>
                    <a:pt x="28" y="156"/>
                  </a:lnTo>
                  <a:lnTo>
                    <a:pt x="72" y="167"/>
                  </a:lnTo>
                  <a:lnTo>
                    <a:pt x="121" y="49"/>
                  </a:lnTo>
                  <a:lnTo>
                    <a:pt x="148" y="31"/>
                  </a:lnTo>
                  <a:lnTo>
                    <a:pt x="137" y="7"/>
                  </a:lnTo>
                  <a:lnTo>
                    <a:pt x="149" y="0"/>
                  </a:lnTo>
                  <a:lnTo>
                    <a:pt x="169" y="73"/>
                  </a:lnTo>
                  <a:lnTo>
                    <a:pt x="137" y="85"/>
                  </a:lnTo>
                  <a:lnTo>
                    <a:pt x="170" y="144"/>
                  </a:lnTo>
                  <a:lnTo>
                    <a:pt x="149" y="209"/>
                  </a:lnTo>
                  <a:lnTo>
                    <a:pt x="187" y="264"/>
                  </a:lnTo>
                  <a:lnTo>
                    <a:pt x="183" y="294"/>
                  </a:lnTo>
                  <a:lnTo>
                    <a:pt x="118" y="276"/>
                  </a:lnTo>
                  <a:lnTo>
                    <a:pt x="71" y="276"/>
                  </a:lnTo>
                  <a:lnTo>
                    <a:pt x="33" y="279"/>
                  </a:lnTo>
                  <a:lnTo>
                    <a:pt x="33" y="232"/>
                  </a:lnTo>
                  <a:lnTo>
                    <a:pt x="0" y="21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4" name="Freeform 107"/>
            <p:cNvSpPr>
              <a:spLocks/>
            </p:cNvSpPr>
            <p:nvPr/>
          </p:nvSpPr>
          <p:spPr bwMode="auto">
            <a:xfrm>
              <a:off x="2947" y="2248"/>
              <a:ext cx="200" cy="138"/>
            </a:xfrm>
            <a:custGeom>
              <a:avLst/>
              <a:gdLst>
                <a:gd name="T0" fmla="*/ 0 w 316"/>
                <a:gd name="T1" fmla="*/ 1 h 218"/>
                <a:gd name="T2" fmla="*/ 1 w 316"/>
                <a:gd name="T3" fmla="*/ 1 h 218"/>
                <a:gd name="T4" fmla="*/ 1 w 316"/>
                <a:gd name="T5" fmla="*/ 1 h 218"/>
                <a:gd name="T6" fmla="*/ 1 w 316"/>
                <a:gd name="T7" fmla="*/ 1 h 218"/>
                <a:gd name="T8" fmla="*/ 1 w 316"/>
                <a:gd name="T9" fmla="*/ 1 h 218"/>
                <a:gd name="T10" fmla="*/ 1 w 316"/>
                <a:gd name="T11" fmla="*/ 0 h 218"/>
                <a:gd name="T12" fmla="*/ 1 w 316"/>
                <a:gd name="T13" fmla="*/ 1 h 218"/>
                <a:gd name="T14" fmla="*/ 1 w 316"/>
                <a:gd name="T15" fmla="*/ 1 h 218"/>
                <a:gd name="T16" fmla="*/ 1 w 316"/>
                <a:gd name="T17" fmla="*/ 1 h 218"/>
                <a:gd name="T18" fmla="*/ 1 w 316"/>
                <a:gd name="T19" fmla="*/ 1 h 218"/>
                <a:gd name="T20" fmla="*/ 1 w 316"/>
                <a:gd name="T21" fmla="*/ 1 h 218"/>
                <a:gd name="T22" fmla="*/ 1 w 316"/>
                <a:gd name="T23" fmla="*/ 1 h 218"/>
                <a:gd name="T24" fmla="*/ 1 w 316"/>
                <a:gd name="T25" fmla="*/ 1 h 218"/>
                <a:gd name="T26" fmla="*/ 1 w 316"/>
                <a:gd name="T27" fmla="*/ 1 h 218"/>
                <a:gd name="T28" fmla="*/ 0 w 316"/>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6"/>
                <a:gd name="T46" fmla="*/ 0 h 218"/>
                <a:gd name="T47" fmla="*/ 316 w 316"/>
                <a:gd name="T48" fmla="*/ 218 h 2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6" h="218">
                  <a:moveTo>
                    <a:pt x="0" y="163"/>
                  </a:moveTo>
                  <a:lnTo>
                    <a:pt x="21" y="98"/>
                  </a:lnTo>
                  <a:lnTo>
                    <a:pt x="100" y="80"/>
                  </a:lnTo>
                  <a:lnTo>
                    <a:pt x="106" y="54"/>
                  </a:lnTo>
                  <a:lnTo>
                    <a:pt x="146" y="51"/>
                  </a:lnTo>
                  <a:lnTo>
                    <a:pt x="197" y="0"/>
                  </a:lnTo>
                  <a:lnTo>
                    <a:pt x="216" y="57"/>
                  </a:lnTo>
                  <a:lnTo>
                    <a:pt x="258" y="80"/>
                  </a:lnTo>
                  <a:lnTo>
                    <a:pt x="316" y="157"/>
                  </a:lnTo>
                  <a:lnTo>
                    <a:pt x="171" y="177"/>
                  </a:lnTo>
                  <a:lnTo>
                    <a:pt x="123" y="157"/>
                  </a:lnTo>
                  <a:lnTo>
                    <a:pt x="100" y="193"/>
                  </a:lnTo>
                  <a:lnTo>
                    <a:pt x="58" y="195"/>
                  </a:lnTo>
                  <a:lnTo>
                    <a:pt x="38" y="218"/>
                  </a:lnTo>
                  <a:lnTo>
                    <a:pt x="0" y="16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5" name="Freeform 108"/>
            <p:cNvSpPr>
              <a:spLocks/>
            </p:cNvSpPr>
            <p:nvPr/>
          </p:nvSpPr>
          <p:spPr bwMode="auto">
            <a:xfrm>
              <a:off x="2928" y="2038"/>
              <a:ext cx="166" cy="273"/>
            </a:xfrm>
            <a:custGeom>
              <a:avLst/>
              <a:gdLst>
                <a:gd name="T0" fmla="*/ 0 w 260"/>
                <a:gd name="T1" fmla="*/ 1 h 430"/>
                <a:gd name="T2" fmla="*/ 1 w 260"/>
                <a:gd name="T3" fmla="*/ 1 h 430"/>
                <a:gd name="T4" fmla="*/ 1 w 260"/>
                <a:gd name="T5" fmla="*/ 1 h 430"/>
                <a:gd name="T6" fmla="*/ 1 w 260"/>
                <a:gd name="T7" fmla="*/ 1 h 430"/>
                <a:gd name="T8" fmla="*/ 1 w 260"/>
                <a:gd name="T9" fmla="*/ 1 h 430"/>
                <a:gd name="T10" fmla="*/ 1 w 260"/>
                <a:gd name="T11" fmla="*/ 1 h 430"/>
                <a:gd name="T12" fmla="*/ 1 w 260"/>
                <a:gd name="T13" fmla="*/ 1 h 430"/>
                <a:gd name="T14" fmla="*/ 1 w 260"/>
                <a:gd name="T15" fmla="*/ 1 h 430"/>
                <a:gd name="T16" fmla="*/ 1 w 260"/>
                <a:gd name="T17" fmla="*/ 1 h 430"/>
                <a:gd name="T18" fmla="*/ 1 w 260"/>
                <a:gd name="T19" fmla="*/ 1 h 430"/>
                <a:gd name="T20" fmla="*/ 1 w 260"/>
                <a:gd name="T21" fmla="*/ 1 h 430"/>
                <a:gd name="T22" fmla="*/ 1 w 260"/>
                <a:gd name="T23" fmla="*/ 1 h 430"/>
                <a:gd name="T24" fmla="*/ 1 w 260"/>
                <a:gd name="T25" fmla="*/ 1 h 430"/>
                <a:gd name="T26" fmla="*/ 1 w 260"/>
                <a:gd name="T27" fmla="*/ 1 h 430"/>
                <a:gd name="T28" fmla="*/ 1 w 260"/>
                <a:gd name="T29" fmla="*/ 0 h 430"/>
                <a:gd name="T30" fmla="*/ 1 w 260"/>
                <a:gd name="T31" fmla="*/ 1 h 430"/>
                <a:gd name="T32" fmla="*/ 1 w 260"/>
                <a:gd name="T33" fmla="*/ 1 h 430"/>
                <a:gd name="T34" fmla="*/ 1 w 260"/>
                <a:gd name="T35" fmla="*/ 1 h 430"/>
                <a:gd name="T36" fmla="*/ 1 w 260"/>
                <a:gd name="T37" fmla="*/ 1 h 430"/>
                <a:gd name="T38" fmla="*/ 0 w 260"/>
                <a:gd name="T39" fmla="*/ 1 h 4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0"/>
                <a:gd name="T61" fmla="*/ 0 h 430"/>
                <a:gd name="T62" fmla="*/ 260 w 260"/>
                <a:gd name="T63" fmla="*/ 430 h 4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0" h="430">
                  <a:moveTo>
                    <a:pt x="0" y="246"/>
                  </a:moveTo>
                  <a:lnTo>
                    <a:pt x="41" y="268"/>
                  </a:lnTo>
                  <a:lnTo>
                    <a:pt x="28" y="286"/>
                  </a:lnTo>
                  <a:lnTo>
                    <a:pt x="48" y="359"/>
                  </a:lnTo>
                  <a:lnTo>
                    <a:pt x="16" y="371"/>
                  </a:lnTo>
                  <a:lnTo>
                    <a:pt x="49" y="430"/>
                  </a:lnTo>
                  <a:lnTo>
                    <a:pt x="128" y="412"/>
                  </a:lnTo>
                  <a:lnTo>
                    <a:pt x="134" y="386"/>
                  </a:lnTo>
                  <a:lnTo>
                    <a:pt x="174" y="383"/>
                  </a:lnTo>
                  <a:lnTo>
                    <a:pt x="225" y="332"/>
                  </a:lnTo>
                  <a:lnTo>
                    <a:pt x="208" y="280"/>
                  </a:lnTo>
                  <a:lnTo>
                    <a:pt x="235" y="210"/>
                  </a:lnTo>
                  <a:lnTo>
                    <a:pt x="258" y="206"/>
                  </a:lnTo>
                  <a:lnTo>
                    <a:pt x="260" y="107"/>
                  </a:lnTo>
                  <a:lnTo>
                    <a:pt x="66" y="0"/>
                  </a:lnTo>
                  <a:lnTo>
                    <a:pt x="41" y="13"/>
                  </a:lnTo>
                  <a:lnTo>
                    <a:pt x="41" y="52"/>
                  </a:lnTo>
                  <a:lnTo>
                    <a:pt x="66" y="83"/>
                  </a:lnTo>
                  <a:lnTo>
                    <a:pt x="49" y="177"/>
                  </a:lnTo>
                  <a:lnTo>
                    <a:pt x="0" y="24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6" name="Freeform 109"/>
            <p:cNvSpPr>
              <a:spLocks/>
            </p:cNvSpPr>
            <p:nvPr/>
          </p:nvSpPr>
          <p:spPr bwMode="auto">
            <a:xfrm>
              <a:off x="2894" y="2371"/>
              <a:ext cx="116" cy="143"/>
            </a:xfrm>
            <a:custGeom>
              <a:avLst/>
              <a:gdLst>
                <a:gd name="T0" fmla="*/ 0 w 184"/>
                <a:gd name="T1" fmla="*/ 1 h 227"/>
                <a:gd name="T2" fmla="*/ 1 w 184"/>
                <a:gd name="T3" fmla="*/ 1 h 227"/>
                <a:gd name="T4" fmla="*/ 1 w 184"/>
                <a:gd name="T5" fmla="*/ 1 h 227"/>
                <a:gd name="T6" fmla="*/ 1 w 184"/>
                <a:gd name="T7" fmla="*/ 1 h 227"/>
                <a:gd name="T8" fmla="*/ 1 w 184"/>
                <a:gd name="T9" fmla="*/ 1 h 227"/>
                <a:gd name="T10" fmla="*/ 1 w 184"/>
                <a:gd name="T11" fmla="*/ 1 h 227"/>
                <a:gd name="T12" fmla="*/ 1 w 184"/>
                <a:gd name="T13" fmla="*/ 1 h 227"/>
                <a:gd name="T14" fmla="*/ 1 w 184"/>
                <a:gd name="T15" fmla="*/ 0 h 227"/>
                <a:gd name="T16" fmla="*/ 1 w 184"/>
                <a:gd name="T17" fmla="*/ 1 h 227"/>
                <a:gd name="T18" fmla="*/ 1 w 184"/>
                <a:gd name="T19" fmla="*/ 1 h 227"/>
                <a:gd name="T20" fmla="*/ 1 w 184"/>
                <a:gd name="T21" fmla="*/ 1 h 227"/>
                <a:gd name="T22" fmla="*/ 1 w 184"/>
                <a:gd name="T23" fmla="*/ 1 h 227"/>
                <a:gd name="T24" fmla="*/ 1 w 184"/>
                <a:gd name="T25" fmla="*/ 1 h 227"/>
                <a:gd name="T26" fmla="*/ 1 w 184"/>
                <a:gd name="T27" fmla="*/ 1 h 227"/>
                <a:gd name="T28" fmla="*/ 1 w 184"/>
                <a:gd name="T29" fmla="*/ 1 h 227"/>
                <a:gd name="T30" fmla="*/ 1 w 184"/>
                <a:gd name="T31" fmla="*/ 1 h 227"/>
                <a:gd name="T32" fmla="*/ 0 w 184"/>
                <a:gd name="T33" fmla="*/ 1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4"/>
                <a:gd name="T52" fmla="*/ 0 h 227"/>
                <a:gd name="T53" fmla="*/ 184 w 184"/>
                <a:gd name="T54" fmla="*/ 227 h 2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4" h="227">
                  <a:moveTo>
                    <a:pt x="0" y="201"/>
                  </a:moveTo>
                  <a:lnTo>
                    <a:pt x="22" y="227"/>
                  </a:lnTo>
                  <a:lnTo>
                    <a:pt x="46" y="218"/>
                  </a:lnTo>
                  <a:lnTo>
                    <a:pt x="84" y="223"/>
                  </a:lnTo>
                  <a:lnTo>
                    <a:pt x="117" y="198"/>
                  </a:lnTo>
                  <a:lnTo>
                    <a:pt x="126" y="153"/>
                  </a:lnTo>
                  <a:lnTo>
                    <a:pt x="162" y="115"/>
                  </a:lnTo>
                  <a:lnTo>
                    <a:pt x="184" y="0"/>
                  </a:lnTo>
                  <a:lnTo>
                    <a:pt x="142" y="2"/>
                  </a:lnTo>
                  <a:lnTo>
                    <a:pt x="122" y="25"/>
                  </a:lnTo>
                  <a:lnTo>
                    <a:pt x="118" y="55"/>
                  </a:lnTo>
                  <a:lnTo>
                    <a:pt x="53" y="37"/>
                  </a:lnTo>
                  <a:lnTo>
                    <a:pt x="49" y="64"/>
                  </a:lnTo>
                  <a:lnTo>
                    <a:pt x="80" y="68"/>
                  </a:lnTo>
                  <a:lnTo>
                    <a:pt x="72" y="159"/>
                  </a:lnTo>
                  <a:lnTo>
                    <a:pt x="35" y="149"/>
                  </a:lnTo>
                  <a:lnTo>
                    <a:pt x="0" y="20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7" name="Freeform 110"/>
            <p:cNvSpPr>
              <a:spLocks/>
            </p:cNvSpPr>
            <p:nvPr/>
          </p:nvSpPr>
          <p:spPr bwMode="auto">
            <a:xfrm>
              <a:off x="2912" y="2348"/>
              <a:ext cx="291" cy="306"/>
            </a:xfrm>
            <a:custGeom>
              <a:avLst/>
              <a:gdLst>
                <a:gd name="T0" fmla="*/ 0 w 459"/>
                <a:gd name="T1" fmla="*/ 1 h 483"/>
                <a:gd name="T2" fmla="*/ 1 w 459"/>
                <a:gd name="T3" fmla="*/ 1 h 483"/>
                <a:gd name="T4" fmla="*/ 1 w 459"/>
                <a:gd name="T5" fmla="*/ 1 h 483"/>
                <a:gd name="T6" fmla="*/ 1 w 459"/>
                <a:gd name="T7" fmla="*/ 1 h 483"/>
                <a:gd name="T8" fmla="*/ 1 w 459"/>
                <a:gd name="T9" fmla="*/ 1 h 483"/>
                <a:gd name="T10" fmla="*/ 1 w 459"/>
                <a:gd name="T11" fmla="*/ 1 h 483"/>
                <a:gd name="T12" fmla="*/ 1 w 459"/>
                <a:gd name="T13" fmla="*/ 1 h 483"/>
                <a:gd name="T14" fmla="*/ 1 w 459"/>
                <a:gd name="T15" fmla="*/ 1 h 483"/>
                <a:gd name="T16" fmla="*/ 1 w 459"/>
                <a:gd name="T17" fmla="*/ 1 h 483"/>
                <a:gd name="T18" fmla="*/ 1 w 459"/>
                <a:gd name="T19" fmla="*/ 1 h 483"/>
                <a:gd name="T20" fmla="*/ 1 w 459"/>
                <a:gd name="T21" fmla="*/ 1 h 483"/>
                <a:gd name="T22" fmla="*/ 1 w 459"/>
                <a:gd name="T23" fmla="*/ 1 h 483"/>
                <a:gd name="T24" fmla="*/ 1 w 459"/>
                <a:gd name="T25" fmla="*/ 1 h 483"/>
                <a:gd name="T26" fmla="*/ 1 w 459"/>
                <a:gd name="T27" fmla="*/ 1 h 483"/>
                <a:gd name="T28" fmla="*/ 1 w 459"/>
                <a:gd name="T29" fmla="*/ 1 h 483"/>
                <a:gd name="T30" fmla="*/ 1 w 459"/>
                <a:gd name="T31" fmla="*/ 1 h 483"/>
                <a:gd name="T32" fmla="*/ 1 w 459"/>
                <a:gd name="T33" fmla="*/ 1 h 483"/>
                <a:gd name="T34" fmla="*/ 1 w 459"/>
                <a:gd name="T35" fmla="*/ 1 h 483"/>
                <a:gd name="T36" fmla="*/ 1 w 459"/>
                <a:gd name="T37" fmla="*/ 1 h 483"/>
                <a:gd name="T38" fmla="*/ 1 w 459"/>
                <a:gd name="T39" fmla="*/ 1 h 483"/>
                <a:gd name="T40" fmla="*/ 1 w 459"/>
                <a:gd name="T41" fmla="*/ 1 h 483"/>
                <a:gd name="T42" fmla="*/ 1 w 459"/>
                <a:gd name="T43" fmla="*/ 1 h 483"/>
                <a:gd name="T44" fmla="*/ 1 w 459"/>
                <a:gd name="T45" fmla="*/ 0 h 483"/>
                <a:gd name="T46" fmla="*/ 1 w 459"/>
                <a:gd name="T47" fmla="*/ 1 h 483"/>
                <a:gd name="T48" fmla="*/ 1 w 459"/>
                <a:gd name="T49" fmla="*/ 0 h 483"/>
                <a:gd name="T50" fmla="*/ 1 w 459"/>
                <a:gd name="T51" fmla="*/ 1 h 483"/>
                <a:gd name="T52" fmla="*/ 1 w 459"/>
                <a:gd name="T53" fmla="*/ 1 h 483"/>
                <a:gd name="T54" fmla="*/ 1 w 459"/>
                <a:gd name="T55" fmla="*/ 1 h 483"/>
                <a:gd name="T56" fmla="*/ 1 w 459"/>
                <a:gd name="T57" fmla="*/ 1 h 483"/>
                <a:gd name="T58" fmla="*/ 1 w 459"/>
                <a:gd name="T59" fmla="*/ 1 h 483"/>
                <a:gd name="T60" fmla="*/ 1 w 459"/>
                <a:gd name="T61" fmla="*/ 1 h 483"/>
                <a:gd name="T62" fmla="*/ 0 w 459"/>
                <a:gd name="T63" fmla="*/ 1 h 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9"/>
                <a:gd name="T97" fmla="*/ 0 h 483"/>
                <a:gd name="T98" fmla="*/ 459 w 459"/>
                <a:gd name="T99" fmla="*/ 483 h 4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9" h="483">
                  <a:moveTo>
                    <a:pt x="0" y="286"/>
                  </a:moveTo>
                  <a:lnTo>
                    <a:pt x="2" y="296"/>
                  </a:lnTo>
                  <a:lnTo>
                    <a:pt x="96" y="286"/>
                  </a:lnTo>
                  <a:lnTo>
                    <a:pt x="135" y="344"/>
                  </a:lnTo>
                  <a:lnTo>
                    <a:pt x="171" y="344"/>
                  </a:lnTo>
                  <a:lnTo>
                    <a:pt x="178" y="317"/>
                  </a:lnTo>
                  <a:lnTo>
                    <a:pt x="205" y="316"/>
                  </a:lnTo>
                  <a:lnTo>
                    <a:pt x="229" y="330"/>
                  </a:lnTo>
                  <a:lnTo>
                    <a:pt x="235" y="425"/>
                  </a:lnTo>
                  <a:lnTo>
                    <a:pt x="285" y="417"/>
                  </a:lnTo>
                  <a:lnTo>
                    <a:pt x="424" y="483"/>
                  </a:lnTo>
                  <a:lnTo>
                    <a:pt x="422" y="452"/>
                  </a:lnTo>
                  <a:lnTo>
                    <a:pt x="396" y="442"/>
                  </a:lnTo>
                  <a:lnTo>
                    <a:pt x="400" y="372"/>
                  </a:lnTo>
                  <a:lnTo>
                    <a:pt x="445" y="348"/>
                  </a:lnTo>
                  <a:lnTo>
                    <a:pt x="417" y="302"/>
                  </a:lnTo>
                  <a:lnTo>
                    <a:pt x="414" y="223"/>
                  </a:lnTo>
                  <a:lnTo>
                    <a:pt x="408" y="204"/>
                  </a:lnTo>
                  <a:lnTo>
                    <a:pt x="424" y="164"/>
                  </a:lnTo>
                  <a:lnTo>
                    <a:pt x="445" y="100"/>
                  </a:lnTo>
                  <a:lnTo>
                    <a:pt x="459" y="73"/>
                  </a:lnTo>
                  <a:lnTo>
                    <a:pt x="453" y="41"/>
                  </a:lnTo>
                  <a:lnTo>
                    <a:pt x="371" y="0"/>
                  </a:lnTo>
                  <a:lnTo>
                    <a:pt x="226" y="20"/>
                  </a:lnTo>
                  <a:lnTo>
                    <a:pt x="178" y="0"/>
                  </a:lnTo>
                  <a:lnTo>
                    <a:pt x="155" y="36"/>
                  </a:lnTo>
                  <a:lnTo>
                    <a:pt x="133" y="151"/>
                  </a:lnTo>
                  <a:lnTo>
                    <a:pt x="97" y="189"/>
                  </a:lnTo>
                  <a:lnTo>
                    <a:pt x="88" y="234"/>
                  </a:lnTo>
                  <a:lnTo>
                    <a:pt x="55" y="259"/>
                  </a:lnTo>
                  <a:lnTo>
                    <a:pt x="17" y="254"/>
                  </a:lnTo>
                  <a:lnTo>
                    <a:pt x="0" y="28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8" name="Freeform 111"/>
            <p:cNvSpPr>
              <a:spLocks/>
            </p:cNvSpPr>
            <p:nvPr/>
          </p:nvSpPr>
          <p:spPr bwMode="auto">
            <a:xfrm>
              <a:off x="3221" y="1814"/>
              <a:ext cx="36" cy="23"/>
            </a:xfrm>
            <a:custGeom>
              <a:avLst/>
              <a:gdLst>
                <a:gd name="T0" fmla="*/ 0 w 58"/>
                <a:gd name="T1" fmla="*/ 1 h 36"/>
                <a:gd name="T2" fmla="*/ 1 w 58"/>
                <a:gd name="T3" fmla="*/ 1 h 36"/>
                <a:gd name="T4" fmla="*/ 1 w 58"/>
                <a:gd name="T5" fmla="*/ 0 h 36"/>
                <a:gd name="T6" fmla="*/ 0 w 58"/>
                <a:gd name="T7" fmla="*/ 1 h 36"/>
                <a:gd name="T8" fmla="*/ 0 60000 65536"/>
                <a:gd name="T9" fmla="*/ 0 60000 65536"/>
                <a:gd name="T10" fmla="*/ 0 60000 65536"/>
                <a:gd name="T11" fmla="*/ 0 60000 65536"/>
                <a:gd name="T12" fmla="*/ 0 w 58"/>
                <a:gd name="T13" fmla="*/ 0 h 36"/>
                <a:gd name="T14" fmla="*/ 58 w 58"/>
                <a:gd name="T15" fmla="*/ 36 h 36"/>
              </a:gdLst>
              <a:ahLst/>
              <a:cxnLst>
                <a:cxn ang="T8">
                  <a:pos x="T0" y="T1"/>
                </a:cxn>
                <a:cxn ang="T9">
                  <a:pos x="T2" y="T3"/>
                </a:cxn>
                <a:cxn ang="T10">
                  <a:pos x="T4" y="T5"/>
                </a:cxn>
                <a:cxn ang="T11">
                  <a:pos x="T6" y="T7"/>
                </a:cxn>
              </a:cxnLst>
              <a:rect l="T12" t="T13" r="T14" b="T15"/>
              <a:pathLst>
                <a:path w="58" h="36">
                  <a:moveTo>
                    <a:pt x="0" y="22"/>
                  </a:moveTo>
                  <a:lnTo>
                    <a:pt x="20" y="36"/>
                  </a:lnTo>
                  <a:lnTo>
                    <a:pt x="58" y="0"/>
                  </a:lnTo>
                  <a:lnTo>
                    <a:pt x="0" y="2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49" name="Freeform 112"/>
            <p:cNvSpPr>
              <a:spLocks/>
            </p:cNvSpPr>
            <p:nvPr/>
          </p:nvSpPr>
          <p:spPr bwMode="auto">
            <a:xfrm>
              <a:off x="2738" y="2225"/>
              <a:ext cx="40" cy="104"/>
            </a:xfrm>
            <a:custGeom>
              <a:avLst/>
              <a:gdLst>
                <a:gd name="T0" fmla="*/ 0 w 63"/>
                <a:gd name="T1" fmla="*/ 1 h 164"/>
                <a:gd name="T2" fmla="*/ 1 w 63"/>
                <a:gd name="T3" fmla="*/ 1 h 164"/>
                <a:gd name="T4" fmla="*/ 1 w 63"/>
                <a:gd name="T5" fmla="*/ 1 h 164"/>
                <a:gd name="T6" fmla="*/ 1 w 63"/>
                <a:gd name="T7" fmla="*/ 1 h 164"/>
                <a:gd name="T8" fmla="*/ 1 w 63"/>
                <a:gd name="T9" fmla="*/ 0 h 164"/>
                <a:gd name="T10" fmla="*/ 1 w 63"/>
                <a:gd name="T11" fmla="*/ 1 h 164"/>
                <a:gd name="T12" fmla="*/ 0 w 63"/>
                <a:gd name="T13" fmla="*/ 1 h 164"/>
                <a:gd name="T14" fmla="*/ 0 60000 65536"/>
                <a:gd name="T15" fmla="*/ 0 60000 65536"/>
                <a:gd name="T16" fmla="*/ 0 60000 65536"/>
                <a:gd name="T17" fmla="*/ 0 60000 65536"/>
                <a:gd name="T18" fmla="*/ 0 60000 65536"/>
                <a:gd name="T19" fmla="*/ 0 60000 65536"/>
                <a:gd name="T20" fmla="*/ 0 60000 65536"/>
                <a:gd name="T21" fmla="*/ 0 w 63"/>
                <a:gd name="T22" fmla="*/ 0 h 164"/>
                <a:gd name="T23" fmla="*/ 63 w 63"/>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64">
                  <a:moveTo>
                    <a:pt x="0" y="40"/>
                  </a:moveTo>
                  <a:lnTo>
                    <a:pt x="25" y="164"/>
                  </a:lnTo>
                  <a:lnTo>
                    <a:pt x="45" y="164"/>
                  </a:lnTo>
                  <a:lnTo>
                    <a:pt x="63" y="18"/>
                  </a:lnTo>
                  <a:lnTo>
                    <a:pt x="45" y="0"/>
                  </a:lnTo>
                  <a:lnTo>
                    <a:pt x="35" y="13"/>
                  </a:lnTo>
                  <a:lnTo>
                    <a:pt x="0" y="4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0" name="Freeform 113"/>
            <p:cNvSpPr>
              <a:spLocks/>
            </p:cNvSpPr>
            <p:nvPr/>
          </p:nvSpPr>
          <p:spPr bwMode="auto">
            <a:xfrm>
              <a:off x="2870" y="2395"/>
              <a:ext cx="26" cy="20"/>
            </a:xfrm>
            <a:custGeom>
              <a:avLst/>
              <a:gdLst>
                <a:gd name="T0" fmla="*/ 0 w 43"/>
                <a:gd name="T1" fmla="*/ 1 h 33"/>
                <a:gd name="T2" fmla="*/ 1 w 43"/>
                <a:gd name="T3" fmla="*/ 1 h 33"/>
                <a:gd name="T4" fmla="*/ 1 w 43"/>
                <a:gd name="T5" fmla="*/ 0 h 33"/>
                <a:gd name="T6" fmla="*/ 1 w 43"/>
                <a:gd name="T7" fmla="*/ 1 h 33"/>
                <a:gd name="T8" fmla="*/ 0 w 43"/>
                <a:gd name="T9" fmla="*/ 1 h 33"/>
                <a:gd name="T10" fmla="*/ 0 60000 65536"/>
                <a:gd name="T11" fmla="*/ 0 60000 65536"/>
                <a:gd name="T12" fmla="*/ 0 60000 65536"/>
                <a:gd name="T13" fmla="*/ 0 60000 65536"/>
                <a:gd name="T14" fmla="*/ 0 60000 65536"/>
                <a:gd name="T15" fmla="*/ 0 w 43"/>
                <a:gd name="T16" fmla="*/ 0 h 33"/>
                <a:gd name="T17" fmla="*/ 43 w 43"/>
                <a:gd name="T18" fmla="*/ 33 h 33"/>
              </a:gdLst>
              <a:ahLst/>
              <a:cxnLst>
                <a:cxn ang="T10">
                  <a:pos x="T0" y="T1"/>
                </a:cxn>
                <a:cxn ang="T11">
                  <a:pos x="T2" y="T3"/>
                </a:cxn>
                <a:cxn ang="T12">
                  <a:pos x="T4" y="T5"/>
                </a:cxn>
                <a:cxn ang="T13">
                  <a:pos x="T6" y="T7"/>
                </a:cxn>
                <a:cxn ang="T14">
                  <a:pos x="T8" y="T9"/>
                </a:cxn>
              </a:cxnLst>
              <a:rect l="T15" t="T16" r="T17" b="T18"/>
              <a:pathLst>
                <a:path w="43" h="33">
                  <a:moveTo>
                    <a:pt x="0" y="33"/>
                  </a:moveTo>
                  <a:lnTo>
                    <a:pt x="5" y="3"/>
                  </a:lnTo>
                  <a:lnTo>
                    <a:pt x="43" y="0"/>
                  </a:lnTo>
                  <a:lnTo>
                    <a:pt x="43" y="33"/>
                  </a:lnTo>
                  <a:lnTo>
                    <a:pt x="0" y="3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1" name="Freeform 114"/>
            <p:cNvSpPr>
              <a:spLocks/>
            </p:cNvSpPr>
            <p:nvPr/>
          </p:nvSpPr>
          <p:spPr bwMode="auto">
            <a:xfrm>
              <a:off x="3366" y="2220"/>
              <a:ext cx="24" cy="30"/>
            </a:xfrm>
            <a:custGeom>
              <a:avLst/>
              <a:gdLst>
                <a:gd name="T0" fmla="*/ 0 w 38"/>
                <a:gd name="T1" fmla="*/ 1 h 48"/>
                <a:gd name="T2" fmla="*/ 1 w 38"/>
                <a:gd name="T3" fmla="*/ 1 h 48"/>
                <a:gd name="T4" fmla="*/ 1 w 38"/>
                <a:gd name="T5" fmla="*/ 1 h 48"/>
                <a:gd name="T6" fmla="*/ 1 w 38"/>
                <a:gd name="T7" fmla="*/ 1 h 48"/>
                <a:gd name="T8" fmla="*/ 1 w 38"/>
                <a:gd name="T9" fmla="*/ 1 h 48"/>
                <a:gd name="T10" fmla="*/ 1 w 38"/>
                <a:gd name="T11" fmla="*/ 0 h 48"/>
                <a:gd name="T12" fmla="*/ 0 w 38"/>
                <a:gd name="T13" fmla="*/ 1 h 48"/>
                <a:gd name="T14" fmla="*/ 0 60000 65536"/>
                <a:gd name="T15" fmla="*/ 0 60000 65536"/>
                <a:gd name="T16" fmla="*/ 0 60000 65536"/>
                <a:gd name="T17" fmla="*/ 0 60000 65536"/>
                <a:gd name="T18" fmla="*/ 0 60000 65536"/>
                <a:gd name="T19" fmla="*/ 0 60000 65536"/>
                <a:gd name="T20" fmla="*/ 0 60000 65536"/>
                <a:gd name="T21" fmla="*/ 0 w 38"/>
                <a:gd name="T22" fmla="*/ 0 h 48"/>
                <a:gd name="T23" fmla="*/ 38 w 3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48">
                  <a:moveTo>
                    <a:pt x="0" y="41"/>
                  </a:moveTo>
                  <a:lnTo>
                    <a:pt x="24" y="48"/>
                  </a:lnTo>
                  <a:lnTo>
                    <a:pt x="32" y="35"/>
                  </a:lnTo>
                  <a:lnTo>
                    <a:pt x="12" y="33"/>
                  </a:lnTo>
                  <a:lnTo>
                    <a:pt x="38" y="21"/>
                  </a:lnTo>
                  <a:lnTo>
                    <a:pt x="28" y="0"/>
                  </a:lnTo>
                  <a:lnTo>
                    <a:pt x="0" y="4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2" name="Freeform 115"/>
            <p:cNvSpPr>
              <a:spLocks/>
            </p:cNvSpPr>
            <p:nvPr/>
          </p:nvSpPr>
          <p:spPr bwMode="auto">
            <a:xfrm>
              <a:off x="2860" y="2395"/>
              <a:ext cx="83" cy="103"/>
            </a:xfrm>
            <a:custGeom>
              <a:avLst/>
              <a:gdLst>
                <a:gd name="T0" fmla="*/ 0 w 133"/>
                <a:gd name="T1" fmla="*/ 1 h 164"/>
                <a:gd name="T2" fmla="*/ 1 w 133"/>
                <a:gd name="T3" fmla="*/ 1 h 164"/>
                <a:gd name="T4" fmla="*/ 1 w 133"/>
                <a:gd name="T5" fmla="*/ 1 h 164"/>
                <a:gd name="T6" fmla="*/ 1 w 133"/>
                <a:gd name="T7" fmla="*/ 1 h 164"/>
                <a:gd name="T8" fmla="*/ 1 w 133"/>
                <a:gd name="T9" fmla="*/ 1 h 164"/>
                <a:gd name="T10" fmla="*/ 1 w 133"/>
                <a:gd name="T11" fmla="*/ 0 h 164"/>
                <a:gd name="T12" fmla="*/ 1 w 133"/>
                <a:gd name="T13" fmla="*/ 0 h 164"/>
                <a:gd name="T14" fmla="*/ 1 w 133"/>
                <a:gd name="T15" fmla="*/ 1 h 164"/>
                <a:gd name="T16" fmla="*/ 1 w 133"/>
                <a:gd name="T17" fmla="*/ 1 h 164"/>
                <a:gd name="T18" fmla="*/ 1 w 133"/>
                <a:gd name="T19" fmla="*/ 1 h 164"/>
                <a:gd name="T20" fmla="*/ 1 w 133"/>
                <a:gd name="T21" fmla="*/ 1 h 164"/>
                <a:gd name="T22" fmla="*/ 1 w 133"/>
                <a:gd name="T23" fmla="*/ 1 h 164"/>
                <a:gd name="T24" fmla="*/ 0 w 133"/>
                <a:gd name="T25" fmla="*/ 1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64"/>
                <a:gd name="T41" fmla="*/ 133 w 133"/>
                <a:gd name="T42" fmla="*/ 164 h 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64">
                  <a:moveTo>
                    <a:pt x="0" y="78"/>
                  </a:moveTo>
                  <a:lnTo>
                    <a:pt x="11" y="55"/>
                  </a:lnTo>
                  <a:lnTo>
                    <a:pt x="24" y="58"/>
                  </a:lnTo>
                  <a:lnTo>
                    <a:pt x="16" y="33"/>
                  </a:lnTo>
                  <a:lnTo>
                    <a:pt x="59" y="33"/>
                  </a:lnTo>
                  <a:lnTo>
                    <a:pt x="59" y="0"/>
                  </a:lnTo>
                  <a:lnTo>
                    <a:pt x="106" y="0"/>
                  </a:lnTo>
                  <a:lnTo>
                    <a:pt x="102" y="27"/>
                  </a:lnTo>
                  <a:lnTo>
                    <a:pt x="133" y="31"/>
                  </a:lnTo>
                  <a:lnTo>
                    <a:pt x="125" y="122"/>
                  </a:lnTo>
                  <a:lnTo>
                    <a:pt x="88" y="112"/>
                  </a:lnTo>
                  <a:lnTo>
                    <a:pt x="53" y="164"/>
                  </a:lnTo>
                  <a:lnTo>
                    <a:pt x="0" y="7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3" name="Freeform 116"/>
            <p:cNvSpPr>
              <a:spLocks/>
            </p:cNvSpPr>
            <p:nvPr/>
          </p:nvSpPr>
          <p:spPr bwMode="auto">
            <a:xfrm>
              <a:off x="2677" y="2246"/>
              <a:ext cx="66" cy="108"/>
            </a:xfrm>
            <a:custGeom>
              <a:avLst/>
              <a:gdLst>
                <a:gd name="T0" fmla="*/ 0 w 104"/>
                <a:gd name="T1" fmla="*/ 1 h 171"/>
                <a:gd name="T2" fmla="*/ 1 w 104"/>
                <a:gd name="T3" fmla="*/ 1 h 171"/>
                <a:gd name="T4" fmla="*/ 1 w 104"/>
                <a:gd name="T5" fmla="*/ 1 h 171"/>
                <a:gd name="T6" fmla="*/ 1 w 104"/>
                <a:gd name="T7" fmla="*/ 0 h 171"/>
                <a:gd name="T8" fmla="*/ 1 w 104"/>
                <a:gd name="T9" fmla="*/ 1 h 171"/>
                <a:gd name="T10" fmla="*/ 1 w 104"/>
                <a:gd name="T11" fmla="*/ 1 h 171"/>
                <a:gd name="T12" fmla="*/ 0 w 104"/>
                <a:gd name="T13" fmla="*/ 1 h 171"/>
                <a:gd name="T14" fmla="*/ 0 60000 65536"/>
                <a:gd name="T15" fmla="*/ 0 60000 65536"/>
                <a:gd name="T16" fmla="*/ 0 60000 65536"/>
                <a:gd name="T17" fmla="*/ 0 60000 65536"/>
                <a:gd name="T18" fmla="*/ 0 60000 65536"/>
                <a:gd name="T19" fmla="*/ 0 60000 65536"/>
                <a:gd name="T20" fmla="*/ 0 60000 65536"/>
                <a:gd name="T21" fmla="*/ 0 w 104"/>
                <a:gd name="T22" fmla="*/ 0 h 171"/>
                <a:gd name="T23" fmla="*/ 104 w 104"/>
                <a:gd name="T24" fmla="*/ 171 h 1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171">
                  <a:moveTo>
                    <a:pt x="0" y="163"/>
                  </a:moveTo>
                  <a:lnTo>
                    <a:pt x="8" y="42"/>
                  </a:lnTo>
                  <a:lnTo>
                    <a:pt x="6" y="6"/>
                  </a:lnTo>
                  <a:lnTo>
                    <a:pt x="68" y="0"/>
                  </a:lnTo>
                  <a:lnTo>
                    <a:pt x="104" y="133"/>
                  </a:lnTo>
                  <a:lnTo>
                    <a:pt x="26" y="171"/>
                  </a:lnTo>
                  <a:lnTo>
                    <a:pt x="0" y="16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4" name="Freeform 117"/>
            <p:cNvSpPr>
              <a:spLocks/>
            </p:cNvSpPr>
            <p:nvPr/>
          </p:nvSpPr>
          <p:spPr bwMode="auto">
            <a:xfrm>
              <a:off x="3084" y="1818"/>
              <a:ext cx="44" cy="7"/>
            </a:xfrm>
            <a:custGeom>
              <a:avLst/>
              <a:gdLst>
                <a:gd name="T0" fmla="*/ 0 w 71"/>
                <a:gd name="T1" fmla="*/ 1 h 12"/>
                <a:gd name="T2" fmla="*/ 1 w 71"/>
                <a:gd name="T3" fmla="*/ 0 h 12"/>
                <a:gd name="T4" fmla="*/ 1 w 71"/>
                <a:gd name="T5" fmla="*/ 1 h 12"/>
                <a:gd name="T6" fmla="*/ 1 w 71"/>
                <a:gd name="T7" fmla="*/ 1 h 12"/>
                <a:gd name="T8" fmla="*/ 0 w 71"/>
                <a:gd name="T9" fmla="*/ 1 h 12"/>
                <a:gd name="T10" fmla="*/ 0 60000 65536"/>
                <a:gd name="T11" fmla="*/ 0 60000 65536"/>
                <a:gd name="T12" fmla="*/ 0 60000 65536"/>
                <a:gd name="T13" fmla="*/ 0 60000 65536"/>
                <a:gd name="T14" fmla="*/ 0 60000 65536"/>
                <a:gd name="T15" fmla="*/ 0 w 71"/>
                <a:gd name="T16" fmla="*/ 0 h 12"/>
                <a:gd name="T17" fmla="*/ 71 w 71"/>
                <a:gd name="T18" fmla="*/ 12 h 12"/>
              </a:gdLst>
              <a:ahLst/>
              <a:cxnLst>
                <a:cxn ang="T10">
                  <a:pos x="T0" y="T1"/>
                </a:cxn>
                <a:cxn ang="T11">
                  <a:pos x="T2" y="T3"/>
                </a:cxn>
                <a:cxn ang="T12">
                  <a:pos x="T4" y="T5"/>
                </a:cxn>
                <a:cxn ang="T13">
                  <a:pos x="T6" y="T7"/>
                </a:cxn>
                <a:cxn ang="T14">
                  <a:pos x="T8" y="T9"/>
                </a:cxn>
              </a:cxnLst>
              <a:rect l="T15" t="T16" r="T17" b="T18"/>
              <a:pathLst>
                <a:path w="71" h="12">
                  <a:moveTo>
                    <a:pt x="0" y="12"/>
                  </a:moveTo>
                  <a:lnTo>
                    <a:pt x="6" y="0"/>
                  </a:lnTo>
                  <a:lnTo>
                    <a:pt x="71" y="12"/>
                  </a:lnTo>
                  <a:lnTo>
                    <a:pt x="24" y="12"/>
                  </a:lnTo>
                  <a:lnTo>
                    <a:pt x="0" y="1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5" name="Freeform 118"/>
            <p:cNvSpPr>
              <a:spLocks/>
            </p:cNvSpPr>
            <p:nvPr/>
          </p:nvSpPr>
          <p:spPr bwMode="auto">
            <a:xfrm>
              <a:off x="3411" y="1934"/>
              <a:ext cx="26" cy="8"/>
            </a:xfrm>
            <a:custGeom>
              <a:avLst/>
              <a:gdLst>
                <a:gd name="T0" fmla="*/ 0 w 43"/>
                <a:gd name="T1" fmla="*/ 0 h 12"/>
                <a:gd name="T2" fmla="*/ 1 w 43"/>
                <a:gd name="T3" fmla="*/ 1 h 12"/>
                <a:gd name="T4" fmla="*/ 1 w 43"/>
                <a:gd name="T5" fmla="*/ 1 h 12"/>
                <a:gd name="T6" fmla="*/ 0 w 43"/>
                <a:gd name="T7" fmla="*/ 0 h 12"/>
                <a:gd name="T8" fmla="*/ 0 60000 65536"/>
                <a:gd name="T9" fmla="*/ 0 60000 65536"/>
                <a:gd name="T10" fmla="*/ 0 60000 65536"/>
                <a:gd name="T11" fmla="*/ 0 60000 65536"/>
                <a:gd name="T12" fmla="*/ 0 w 43"/>
                <a:gd name="T13" fmla="*/ 0 h 12"/>
                <a:gd name="T14" fmla="*/ 43 w 43"/>
                <a:gd name="T15" fmla="*/ 12 h 12"/>
              </a:gdLst>
              <a:ahLst/>
              <a:cxnLst>
                <a:cxn ang="T8">
                  <a:pos x="T0" y="T1"/>
                </a:cxn>
                <a:cxn ang="T9">
                  <a:pos x="T2" y="T3"/>
                </a:cxn>
                <a:cxn ang="T10">
                  <a:pos x="T4" y="T5"/>
                </a:cxn>
                <a:cxn ang="T11">
                  <a:pos x="T6" y="T7"/>
                </a:cxn>
              </a:cxnLst>
              <a:rect l="T12" t="T13" r="T14" b="T15"/>
              <a:pathLst>
                <a:path w="43" h="12">
                  <a:moveTo>
                    <a:pt x="0" y="0"/>
                  </a:moveTo>
                  <a:lnTo>
                    <a:pt x="21" y="12"/>
                  </a:lnTo>
                  <a:lnTo>
                    <a:pt x="43" y="3"/>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6" name="Freeform 119"/>
            <p:cNvSpPr>
              <a:spLocks/>
            </p:cNvSpPr>
            <p:nvPr/>
          </p:nvSpPr>
          <p:spPr bwMode="auto">
            <a:xfrm>
              <a:off x="3246" y="1861"/>
              <a:ext cx="24" cy="72"/>
            </a:xfrm>
            <a:custGeom>
              <a:avLst/>
              <a:gdLst>
                <a:gd name="T0" fmla="*/ 0 w 39"/>
                <a:gd name="T1" fmla="*/ 1 h 113"/>
                <a:gd name="T2" fmla="*/ 1 w 39"/>
                <a:gd name="T3" fmla="*/ 1 h 113"/>
                <a:gd name="T4" fmla="*/ 1 w 39"/>
                <a:gd name="T5" fmla="*/ 1 h 113"/>
                <a:gd name="T6" fmla="*/ 1 w 39"/>
                <a:gd name="T7" fmla="*/ 1 h 113"/>
                <a:gd name="T8" fmla="*/ 1 w 39"/>
                <a:gd name="T9" fmla="*/ 1 h 113"/>
                <a:gd name="T10" fmla="*/ 1 w 39"/>
                <a:gd name="T11" fmla="*/ 1 h 113"/>
                <a:gd name="T12" fmla="*/ 1 w 39"/>
                <a:gd name="T13" fmla="*/ 1 h 113"/>
                <a:gd name="T14" fmla="*/ 1 w 39"/>
                <a:gd name="T15" fmla="*/ 0 h 113"/>
                <a:gd name="T16" fmla="*/ 1 w 39"/>
                <a:gd name="T17" fmla="*/ 1 h 113"/>
                <a:gd name="T18" fmla="*/ 0 w 39"/>
                <a:gd name="T19" fmla="*/ 1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113"/>
                <a:gd name="T32" fmla="*/ 39 w 39"/>
                <a:gd name="T33" fmla="*/ 113 h 1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113">
                  <a:moveTo>
                    <a:pt x="0" y="56"/>
                  </a:moveTo>
                  <a:lnTo>
                    <a:pt x="20" y="113"/>
                  </a:lnTo>
                  <a:lnTo>
                    <a:pt x="20" y="110"/>
                  </a:lnTo>
                  <a:lnTo>
                    <a:pt x="32" y="51"/>
                  </a:lnTo>
                  <a:lnTo>
                    <a:pt x="20" y="56"/>
                  </a:lnTo>
                  <a:lnTo>
                    <a:pt x="20" y="28"/>
                  </a:lnTo>
                  <a:lnTo>
                    <a:pt x="33" y="15"/>
                  </a:lnTo>
                  <a:lnTo>
                    <a:pt x="39" y="0"/>
                  </a:lnTo>
                  <a:lnTo>
                    <a:pt x="23" y="2"/>
                  </a:lnTo>
                  <a:lnTo>
                    <a:pt x="0" y="5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7" name="Freeform 120"/>
            <p:cNvSpPr>
              <a:spLocks/>
            </p:cNvSpPr>
            <p:nvPr/>
          </p:nvSpPr>
          <p:spPr bwMode="auto">
            <a:xfrm>
              <a:off x="3257" y="1859"/>
              <a:ext cx="68" cy="77"/>
            </a:xfrm>
            <a:custGeom>
              <a:avLst/>
              <a:gdLst>
                <a:gd name="T0" fmla="*/ 0 w 104"/>
                <a:gd name="T1" fmla="*/ 1 h 119"/>
                <a:gd name="T2" fmla="*/ 0 w 104"/>
                <a:gd name="T3" fmla="*/ 1 h 119"/>
                <a:gd name="T4" fmla="*/ 1 w 104"/>
                <a:gd name="T5" fmla="*/ 1 h 119"/>
                <a:gd name="T6" fmla="*/ 1 w 104"/>
                <a:gd name="T7" fmla="*/ 1 h 119"/>
                <a:gd name="T8" fmla="*/ 1 w 104"/>
                <a:gd name="T9" fmla="*/ 0 h 119"/>
                <a:gd name="T10" fmla="*/ 1 w 104"/>
                <a:gd name="T11" fmla="*/ 1 h 119"/>
                <a:gd name="T12" fmla="*/ 1 w 104"/>
                <a:gd name="T13" fmla="*/ 1 h 119"/>
                <a:gd name="T14" fmla="*/ 1 w 104"/>
                <a:gd name="T15" fmla="*/ 1 h 119"/>
                <a:gd name="T16" fmla="*/ 1 w 104"/>
                <a:gd name="T17" fmla="*/ 1 h 119"/>
                <a:gd name="T18" fmla="*/ 1 w 104"/>
                <a:gd name="T19" fmla="*/ 1 h 119"/>
                <a:gd name="T20" fmla="*/ 0 w 104"/>
                <a:gd name="T21" fmla="*/ 1 h 119"/>
                <a:gd name="T22" fmla="*/ 1 w 104"/>
                <a:gd name="T23" fmla="*/ 1 h 119"/>
                <a:gd name="T24" fmla="*/ 0 w 104"/>
                <a:gd name="T25" fmla="*/ 1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19"/>
                <a:gd name="T41" fmla="*/ 104 w 104"/>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19">
                  <a:moveTo>
                    <a:pt x="0" y="58"/>
                  </a:moveTo>
                  <a:lnTo>
                    <a:pt x="0" y="30"/>
                  </a:lnTo>
                  <a:lnTo>
                    <a:pt x="13" y="17"/>
                  </a:lnTo>
                  <a:lnTo>
                    <a:pt x="39" y="30"/>
                  </a:lnTo>
                  <a:lnTo>
                    <a:pt x="91" y="0"/>
                  </a:lnTo>
                  <a:lnTo>
                    <a:pt x="104" y="30"/>
                  </a:lnTo>
                  <a:lnTo>
                    <a:pt x="51" y="52"/>
                  </a:lnTo>
                  <a:lnTo>
                    <a:pt x="76" y="79"/>
                  </a:lnTo>
                  <a:lnTo>
                    <a:pt x="61" y="97"/>
                  </a:lnTo>
                  <a:lnTo>
                    <a:pt x="27" y="119"/>
                  </a:lnTo>
                  <a:lnTo>
                    <a:pt x="0" y="112"/>
                  </a:lnTo>
                  <a:lnTo>
                    <a:pt x="12" y="53"/>
                  </a:lnTo>
                  <a:lnTo>
                    <a:pt x="0" y="5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8" name="Freeform 121"/>
            <p:cNvSpPr>
              <a:spLocks/>
            </p:cNvSpPr>
            <p:nvPr/>
          </p:nvSpPr>
          <p:spPr bwMode="auto">
            <a:xfrm>
              <a:off x="3246" y="2357"/>
              <a:ext cx="122" cy="152"/>
            </a:xfrm>
            <a:custGeom>
              <a:avLst/>
              <a:gdLst>
                <a:gd name="T0" fmla="*/ 0 w 194"/>
                <a:gd name="T1" fmla="*/ 1 h 240"/>
                <a:gd name="T2" fmla="*/ 1 w 194"/>
                <a:gd name="T3" fmla="*/ 1 h 240"/>
                <a:gd name="T4" fmla="*/ 0 w 194"/>
                <a:gd name="T5" fmla="*/ 1 h 240"/>
                <a:gd name="T6" fmla="*/ 1 w 194"/>
                <a:gd name="T7" fmla="*/ 1 h 240"/>
                <a:gd name="T8" fmla="*/ 1 w 194"/>
                <a:gd name="T9" fmla="*/ 1 h 240"/>
                <a:gd name="T10" fmla="*/ 1 w 194"/>
                <a:gd name="T11" fmla="*/ 1 h 240"/>
                <a:gd name="T12" fmla="*/ 1 w 194"/>
                <a:gd name="T13" fmla="*/ 1 h 240"/>
                <a:gd name="T14" fmla="*/ 1 w 194"/>
                <a:gd name="T15" fmla="*/ 1 h 240"/>
                <a:gd name="T16" fmla="*/ 1 w 194"/>
                <a:gd name="T17" fmla="*/ 1 h 240"/>
                <a:gd name="T18" fmla="*/ 1 w 194"/>
                <a:gd name="T19" fmla="*/ 1 h 240"/>
                <a:gd name="T20" fmla="*/ 1 w 194"/>
                <a:gd name="T21" fmla="*/ 1 h 240"/>
                <a:gd name="T22" fmla="*/ 1 w 194"/>
                <a:gd name="T23" fmla="*/ 0 h 240"/>
                <a:gd name="T24" fmla="*/ 0 w 194"/>
                <a:gd name="T25" fmla="*/ 1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4"/>
                <a:gd name="T40" fmla="*/ 0 h 240"/>
                <a:gd name="T41" fmla="*/ 194 w 194"/>
                <a:gd name="T42" fmla="*/ 240 h 2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4" h="240">
                  <a:moveTo>
                    <a:pt x="0" y="14"/>
                  </a:moveTo>
                  <a:lnTo>
                    <a:pt x="25" y="67"/>
                  </a:lnTo>
                  <a:lnTo>
                    <a:pt x="0" y="114"/>
                  </a:lnTo>
                  <a:lnTo>
                    <a:pt x="20" y="127"/>
                  </a:lnTo>
                  <a:lnTo>
                    <a:pt x="6" y="145"/>
                  </a:lnTo>
                  <a:lnTo>
                    <a:pt x="131" y="240"/>
                  </a:lnTo>
                  <a:lnTo>
                    <a:pt x="181" y="163"/>
                  </a:lnTo>
                  <a:lnTo>
                    <a:pt x="170" y="144"/>
                  </a:lnTo>
                  <a:lnTo>
                    <a:pt x="170" y="47"/>
                  </a:lnTo>
                  <a:lnTo>
                    <a:pt x="194" y="15"/>
                  </a:lnTo>
                  <a:lnTo>
                    <a:pt x="119" y="28"/>
                  </a:lnTo>
                  <a:lnTo>
                    <a:pt x="46" y="0"/>
                  </a:lnTo>
                  <a:lnTo>
                    <a:pt x="0" y="1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59" name="Freeform 122"/>
            <p:cNvSpPr>
              <a:spLocks/>
            </p:cNvSpPr>
            <p:nvPr/>
          </p:nvSpPr>
          <p:spPr bwMode="auto">
            <a:xfrm>
              <a:off x="3437" y="1922"/>
              <a:ext cx="30" cy="24"/>
            </a:xfrm>
            <a:custGeom>
              <a:avLst/>
              <a:gdLst>
                <a:gd name="T0" fmla="*/ 0 w 45"/>
                <a:gd name="T1" fmla="*/ 1 h 38"/>
                <a:gd name="T2" fmla="*/ 1 w 45"/>
                <a:gd name="T3" fmla="*/ 0 h 38"/>
                <a:gd name="T4" fmla="*/ 1 w 45"/>
                <a:gd name="T5" fmla="*/ 1 h 38"/>
                <a:gd name="T6" fmla="*/ 0 w 45"/>
                <a:gd name="T7" fmla="*/ 1 h 38"/>
                <a:gd name="T8" fmla="*/ 0 60000 65536"/>
                <a:gd name="T9" fmla="*/ 0 60000 65536"/>
                <a:gd name="T10" fmla="*/ 0 60000 65536"/>
                <a:gd name="T11" fmla="*/ 0 60000 65536"/>
                <a:gd name="T12" fmla="*/ 0 w 45"/>
                <a:gd name="T13" fmla="*/ 0 h 38"/>
                <a:gd name="T14" fmla="*/ 45 w 45"/>
                <a:gd name="T15" fmla="*/ 38 h 38"/>
              </a:gdLst>
              <a:ahLst/>
              <a:cxnLst>
                <a:cxn ang="T8">
                  <a:pos x="T0" y="T1"/>
                </a:cxn>
                <a:cxn ang="T9">
                  <a:pos x="T2" y="T3"/>
                </a:cxn>
                <a:cxn ang="T10">
                  <a:pos x="T4" y="T5"/>
                </a:cxn>
                <a:cxn ang="T11">
                  <a:pos x="T6" y="T7"/>
                </a:cxn>
              </a:cxnLst>
              <a:rect l="T12" t="T13" r="T14" b="T15"/>
              <a:pathLst>
                <a:path w="45" h="38">
                  <a:moveTo>
                    <a:pt x="0" y="23"/>
                  </a:moveTo>
                  <a:lnTo>
                    <a:pt x="35" y="0"/>
                  </a:lnTo>
                  <a:lnTo>
                    <a:pt x="45" y="38"/>
                  </a:lnTo>
                  <a:lnTo>
                    <a:pt x="0" y="2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0" name="Freeform 123"/>
            <p:cNvSpPr>
              <a:spLocks/>
            </p:cNvSpPr>
            <p:nvPr/>
          </p:nvSpPr>
          <p:spPr bwMode="auto">
            <a:xfrm>
              <a:off x="3260" y="1833"/>
              <a:ext cx="27" cy="30"/>
            </a:xfrm>
            <a:custGeom>
              <a:avLst/>
              <a:gdLst>
                <a:gd name="T0" fmla="*/ 0 w 42"/>
                <a:gd name="T1" fmla="*/ 1 h 46"/>
                <a:gd name="T2" fmla="*/ 1 w 42"/>
                <a:gd name="T3" fmla="*/ 1 h 46"/>
                <a:gd name="T4" fmla="*/ 1 w 42"/>
                <a:gd name="T5" fmla="*/ 1 h 46"/>
                <a:gd name="T6" fmla="*/ 1 w 42"/>
                <a:gd name="T7" fmla="*/ 0 h 46"/>
                <a:gd name="T8" fmla="*/ 0 w 42"/>
                <a:gd name="T9" fmla="*/ 1 h 46"/>
                <a:gd name="T10" fmla="*/ 0 60000 65536"/>
                <a:gd name="T11" fmla="*/ 0 60000 65536"/>
                <a:gd name="T12" fmla="*/ 0 60000 65536"/>
                <a:gd name="T13" fmla="*/ 0 60000 65536"/>
                <a:gd name="T14" fmla="*/ 0 60000 65536"/>
                <a:gd name="T15" fmla="*/ 0 w 42"/>
                <a:gd name="T16" fmla="*/ 0 h 46"/>
                <a:gd name="T17" fmla="*/ 42 w 42"/>
                <a:gd name="T18" fmla="*/ 46 h 46"/>
              </a:gdLst>
              <a:ahLst/>
              <a:cxnLst>
                <a:cxn ang="T10">
                  <a:pos x="T0" y="T1"/>
                </a:cxn>
                <a:cxn ang="T11">
                  <a:pos x="T2" y="T3"/>
                </a:cxn>
                <a:cxn ang="T12">
                  <a:pos x="T4" y="T5"/>
                </a:cxn>
                <a:cxn ang="T13">
                  <a:pos x="T6" y="T7"/>
                </a:cxn>
                <a:cxn ang="T14">
                  <a:pos x="T8" y="T9"/>
                </a:cxn>
              </a:cxnLst>
              <a:rect l="T15" t="T16" r="T17" b="T18"/>
              <a:pathLst>
                <a:path w="42" h="46">
                  <a:moveTo>
                    <a:pt x="0" y="46"/>
                  </a:moveTo>
                  <a:lnTo>
                    <a:pt x="16" y="44"/>
                  </a:lnTo>
                  <a:lnTo>
                    <a:pt x="42" y="13"/>
                  </a:lnTo>
                  <a:lnTo>
                    <a:pt x="24" y="0"/>
                  </a:lnTo>
                  <a:lnTo>
                    <a:pt x="0" y="4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1" name="Freeform 124"/>
            <p:cNvSpPr>
              <a:spLocks/>
            </p:cNvSpPr>
            <p:nvPr/>
          </p:nvSpPr>
          <p:spPr bwMode="auto">
            <a:xfrm>
              <a:off x="2549" y="2293"/>
              <a:ext cx="61" cy="65"/>
            </a:xfrm>
            <a:custGeom>
              <a:avLst/>
              <a:gdLst>
                <a:gd name="T0" fmla="*/ 0 w 95"/>
                <a:gd name="T1" fmla="*/ 1 h 101"/>
                <a:gd name="T2" fmla="*/ 1 w 95"/>
                <a:gd name="T3" fmla="*/ 0 h 101"/>
                <a:gd name="T4" fmla="*/ 1 w 95"/>
                <a:gd name="T5" fmla="*/ 1 h 101"/>
                <a:gd name="T6" fmla="*/ 1 w 95"/>
                <a:gd name="T7" fmla="*/ 1 h 101"/>
                <a:gd name="T8" fmla="*/ 1 w 95"/>
                <a:gd name="T9" fmla="*/ 1 h 101"/>
                <a:gd name="T10" fmla="*/ 1 w 95"/>
                <a:gd name="T11" fmla="*/ 1 h 101"/>
                <a:gd name="T12" fmla="*/ 1 w 95"/>
                <a:gd name="T13" fmla="*/ 1 h 101"/>
                <a:gd name="T14" fmla="*/ 1 w 95"/>
                <a:gd name="T15" fmla="*/ 1 h 101"/>
                <a:gd name="T16" fmla="*/ 0 w 95"/>
                <a:gd name="T17" fmla="*/ 1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01"/>
                <a:gd name="T29" fmla="*/ 95 w 95"/>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01">
                  <a:moveTo>
                    <a:pt x="0" y="34"/>
                  </a:moveTo>
                  <a:lnTo>
                    <a:pt x="26" y="0"/>
                  </a:lnTo>
                  <a:lnTo>
                    <a:pt x="44" y="2"/>
                  </a:lnTo>
                  <a:lnTo>
                    <a:pt x="45" y="28"/>
                  </a:lnTo>
                  <a:lnTo>
                    <a:pt x="69" y="21"/>
                  </a:lnTo>
                  <a:lnTo>
                    <a:pt x="67" y="50"/>
                  </a:lnTo>
                  <a:lnTo>
                    <a:pt x="95" y="67"/>
                  </a:lnTo>
                  <a:lnTo>
                    <a:pt x="92" y="101"/>
                  </a:lnTo>
                  <a:lnTo>
                    <a:pt x="0" y="3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2" name="Freeform 125"/>
            <p:cNvSpPr>
              <a:spLocks/>
            </p:cNvSpPr>
            <p:nvPr/>
          </p:nvSpPr>
          <p:spPr bwMode="auto">
            <a:xfrm>
              <a:off x="3385" y="2635"/>
              <a:ext cx="108" cy="230"/>
            </a:xfrm>
            <a:custGeom>
              <a:avLst/>
              <a:gdLst>
                <a:gd name="T0" fmla="*/ 0 w 169"/>
                <a:gd name="T1" fmla="*/ 1 h 365"/>
                <a:gd name="T2" fmla="*/ 1 w 169"/>
                <a:gd name="T3" fmla="*/ 1 h 365"/>
                <a:gd name="T4" fmla="*/ 1 w 169"/>
                <a:gd name="T5" fmla="*/ 1 h 365"/>
                <a:gd name="T6" fmla="*/ 1 w 169"/>
                <a:gd name="T7" fmla="*/ 1 h 365"/>
                <a:gd name="T8" fmla="*/ 1 w 169"/>
                <a:gd name="T9" fmla="*/ 1 h 365"/>
                <a:gd name="T10" fmla="*/ 1 w 169"/>
                <a:gd name="T11" fmla="*/ 1 h 365"/>
                <a:gd name="T12" fmla="*/ 1 w 169"/>
                <a:gd name="T13" fmla="*/ 0 h 365"/>
                <a:gd name="T14" fmla="*/ 1 w 169"/>
                <a:gd name="T15" fmla="*/ 1 h 365"/>
                <a:gd name="T16" fmla="*/ 1 w 169"/>
                <a:gd name="T17" fmla="*/ 1 h 365"/>
                <a:gd name="T18" fmla="*/ 1 w 169"/>
                <a:gd name="T19" fmla="*/ 1 h 365"/>
                <a:gd name="T20" fmla="*/ 1 w 169"/>
                <a:gd name="T21" fmla="*/ 1 h 365"/>
                <a:gd name="T22" fmla="*/ 1 w 169"/>
                <a:gd name="T23" fmla="*/ 1 h 365"/>
                <a:gd name="T24" fmla="*/ 1 w 169"/>
                <a:gd name="T25" fmla="*/ 1 h 365"/>
                <a:gd name="T26" fmla="*/ 0 w 169"/>
                <a:gd name="T27" fmla="*/ 1 h 3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365"/>
                <a:gd name="T44" fmla="*/ 169 w 169"/>
                <a:gd name="T45" fmla="*/ 365 h 3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365">
                  <a:moveTo>
                    <a:pt x="0" y="260"/>
                  </a:moveTo>
                  <a:lnTo>
                    <a:pt x="12" y="335"/>
                  </a:lnTo>
                  <a:lnTo>
                    <a:pt x="47" y="365"/>
                  </a:lnTo>
                  <a:lnTo>
                    <a:pt x="95" y="335"/>
                  </a:lnTo>
                  <a:lnTo>
                    <a:pt x="156" y="86"/>
                  </a:lnTo>
                  <a:lnTo>
                    <a:pt x="169" y="94"/>
                  </a:lnTo>
                  <a:lnTo>
                    <a:pt x="144" y="0"/>
                  </a:lnTo>
                  <a:lnTo>
                    <a:pt x="110" y="39"/>
                  </a:lnTo>
                  <a:lnTo>
                    <a:pt x="115" y="68"/>
                  </a:lnTo>
                  <a:lnTo>
                    <a:pt x="76" y="96"/>
                  </a:lnTo>
                  <a:lnTo>
                    <a:pt x="27" y="109"/>
                  </a:lnTo>
                  <a:lnTo>
                    <a:pt x="16" y="144"/>
                  </a:lnTo>
                  <a:lnTo>
                    <a:pt x="27" y="206"/>
                  </a:lnTo>
                  <a:lnTo>
                    <a:pt x="0" y="26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3" name="Freeform 126"/>
            <p:cNvSpPr>
              <a:spLocks/>
            </p:cNvSpPr>
            <p:nvPr/>
          </p:nvSpPr>
          <p:spPr bwMode="auto">
            <a:xfrm>
              <a:off x="3226" y="2589"/>
              <a:ext cx="49" cy="129"/>
            </a:xfrm>
            <a:custGeom>
              <a:avLst/>
              <a:gdLst>
                <a:gd name="T0" fmla="*/ 0 w 79"/>
                <a:gd name="T1" fmla="*/ 1 h 204"/>
                <a:gd name="T2" fmla="*/ 1 w 79"/>
                <a:gd name="T3" fmla="*/ 1 h 204"/>
                <a:gd name="T4" fmla="*/ 1 w 79"/>
                <a:gd name="T5" fmla="*/ 1 h 204"/>
                <a:gd name="T6" fmla="*/ 1 w 79"/>
                <a:gd name="T7" fmla="*/ 1 h 204"/>
                <a:gd name="T8" fmla="*/ 1 w 79"/>
                <a:gd name="T9" fmla="*/ 1 h 204"/>
                <a:gd name="T10" fmla="*/ 1 w 79"/>
                <a:gd name="T11" fmla="*/ 1 h 204"/>
                <a:gd name="T12" fmla="*/ 1 w 79"/>
                <a:gd name="T13" fmla="*/ 1 h 204"/>
                <a:gd name="T14" fmla="*/ 1 w 79"/>
                <a:gd name="T15" fmla="*/ 1 h 204"/>
                <a:gd name="T16" fmla="*/ 1 w 79"/>
                <a:gd name="T17" fmla="*/ 1 h 204"/>
                <a:gd name="T18" fmla="*/ 1 w 79"/>
                <a:gd name="T19" fmla="*/ 1 h 204"/>
                <a:gd name="T20" fmla="*/ 1 w 79"/>
                <a:gd name="T21" fmla="*/ 1 h 204"/>
                <a:gd name="T22" fmla="*/ 1 w 79"/>
                <a:gd name="T23" fmla="*/ 0 h 204"/>
                <a:gd name="T24" fmla="*/ 1 w 79"/>
                <a:gd name="T25" fmla="*/ 1 h 204"/>
                <a:gd name="T26" fmla="*/ 0 w 79"/>
                <a:gd name="T27" fmla="*/ 1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204"/>
                <a:gd name="T44" fmla="*/ 79 w 7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204">
                  <a:moveTo>
                    <a:pt x="0" y="111"/>
                  </a:moveTo>
                  <a:lnTo>
                    <a:pt x="12" y="122"/>
                  </a:lnTo>
                  <a:lnTo>
                    <a:pt x="43" y="136"/>
                  </a:lnTo>
                  <a:lnTo>
                    <a:pt x="40" y="172"/>
                  </a:lnTo>
                  <a:lnTo>
                    <a:pt x="64" y="204"/>
                  </a:lnTo>
                  <a:lnTo>
                    <a:pt x="79" y="147"/>
                  </a:lnTo>
                  <a:lnTo>
                    <a:pt x="52" y="109"/>
                  </a:lnTo>
                  <a:lnTo>
                    <a:pt x="60" y="130"/>
                  </a:lnTo>
                  <a:lnTo>
                    <a:pt x="48" y="129"/>
                  </a:lnTo>
                  <a:lnTo>
                    <a:pt x="32" y="76"/>
                  </a:lnTo>
                  <a:lnTo>
                    <a:pt x="29" y="8"/>
                  </a:lnTo>
                  <a:lnTo>
                    <a:pt x="6" y="0"/>
                  </a:lnTo>
                  <a:lnTo>
                    <a:pt x="27" y="31"/>
                  </a:lnTo>
                  <a:lnTo>
                    <a:pt x="0" y="11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4" name="Freeform 127"/>
            <p:cNvSpPr>
              <a:spLocks/>
            </p:cNvSpPr>
            <p:nvPr/>
          </p:nvSpPr>
          <p:spPr bwMode="auto">
            <a:xfrm>
              <a:off x="3181" y="2608"/>
              <a:ext cx="164" cy="278"/>
            </a:xfrm>
            <a:custGeom>
              <a:avLst/>
              <a:gdLst>
                <a:gd name="T0" fmla="*/ 0 w 258"/>
                <a:gd name="T1" fmla="*/ 1 h 438"/>
                <a:gd name="T2" fmla="*/ 1 w 258"/>
                <a:gd name="T3" fmla="*/ 1 h 438"/>
                <a:gd name="T4" fmla="*/ 1 w 258"/>
                <a:gd name="T5" fmla="*/ 1 h 438"/>
                <a:gd name="T6" fmla="*/ 1 w 258"/>
                <a:gd name="T7" fmla="*/ 1 h 438"/>
                <a:gd name="T8" fmla="*/ 1 w 258"/>
                <a:gd name="T9" fmla="*/ 1 h 438"/>
                <a:gd name="T10" fmla="*/ 1 w 258"/>
                <a:gd name="T11" fmla="*/ 1 h 438"/>
                <a:gd name="T12" fmla="*/ 1 w 258"/>
                <a:gd name="T13" fmla="*/ 1 h 438"/>
                <a:gd name="T14" fmla="*/ 1 w 258"/>
                <a:gd name="T15" fmla="*/ 1 h 438"/>
                <a:gd name="T16" fmla="*/ 1 w 258"/>
                <a:gd name="T17" fmla="*/ 1 h 438"/>
                <a:gd name="T18" fmla="*/ 1 w 258"/>
                <a:gd name="T19" fmla="*/ 1 h 438"/>
                <a:gd name="T20" fmla="*/ 1 w 258"/>
                <a:gd name="T21" fmla="*/ 1 h 438"/>
                <a:gd name="T22" fmla="*/ 1 w 258"/>
                <a:gd name="T23" fmla="*/ 1 h 438"/>
                <a:gd name="T24" fmla="*/ 1 w 258"/>
                <a:gd name="T25" fmla="*/ 1 h 438"/>
                <a:gd name="T26" fmla="*/ 1 w 258"/>
                <a:gd name="T27" fmla="*/ 0 h 438"/>
                <a:gd name="T28" fmla="*/ 1 w 258"/>
                <a:gd name="T29" fmla="*/ 1 h 438"/>
                <a:gd name="T30" fmla="*/ 1 w 258"/>
                <a:gd name="T31" fmla="*/ 1 h 438"/>
                <a:gd name="T32" fmla="*/ 1 w 258"/>
                <a:gd name="T33" fmla="*/ 1 h 438"/>
                <a:gd name="T34" fmla="*/ 1 w 258"/>
                <a:gd name="T35" fmla="*/ 1 h 438"/>
                <a:gd name="T36" fmla="*/ 1 w 258"/>
                <a:gd name="T37" fmla="*/ 1 h 438"/>
                <a:gd name="T38" fmla="*/ 1 w 258"/>
                <a:gd name="T39" fmla="*/ 1 h 438"/>
                <a:gd name="T40" fmla="*/ 1 w 258"/>
                <a:gd name="T41" fmla="*/ 1 h 438"/>
                <a:gd name="T42" fmla="*/ 1 w 258"/>
                <a:gd name="T43" fmla="*/ 1 h 438"/>
                <a:gd name="T44" fmla="*/ 0 w 258"/>
                <a:gd name="T45" fmla="*/ 1 h 4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8"/>
                <a:gd name="T70" fmla="*/ 0 h 438"/>
                <a:gd name="T71" fmla="*/ 258 w 258"/>
                <a:gd name="T72" fmla="*/ 438 h 4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8" h="438">
                  <a:moveTo>
                    <a:pt x="0" y="123"/>
                  </a:moveTo>
                  <a:lnTo>
                    <a:pt x="11" y="133"/>
                  </a:lnTo>
                  <a:lnTo>
                    <a:pt x="68" y="155"/>
                  </a:lnTo>
                  <a:lnTo>
                    <a:pt x="75" y="182"/>
                  </a:lnTo>
                  <a:lnTo>
                    <a:pt x="73" y="248"/>
                  </a:lnTo>
                  <a:lnTo>
                    <a:pt x="42" y="326"/>
                  </a:lnTo>
                  <a:lnTo>
                    <a:pt x="51" y="410"/>
                  </a:lnTo>
                  <a:lnTo>
                    <a:pt x="51" y="438"/>
                  </a:lnTo>
                  <a:lnTo>
                    <a:pt x="69" y="438"/>
                  </a:lnTo>
                  <a:lnTo>
                    <a:pt x="69" y="407"/>
                  </a:lnTo>
                  <a:lnTo>
                    <a:pt x="133" y="368"/>
                  </a:lnTo>
                  <a:lnTo>
                    <a:pt x="117" y="248"/>
                  </a:lnTo>
                  <a:lnTo>
                    <a:pt x="256" y="132"/>
                  </a:lnTo>
                  <a:lnTo>
                    <a:pt x="258" y="0"/>
                  </a:lnTo>
                  <a:lnTo>
                    <a:pt x="220" y="20"/>
                  </a:lnTo>
                  <a:lnTo>
                    <a:pt x="124" y="27"/>
                  </a:lnTo>
                  <a:lnTo>
                    <a:pt x="121" y="79"/>
                  </a:lnTo>
                  <a:lnTo>
                    <a:pt x="148" y="117"/>
                  </a:lnTo>
                  <a:lnTo>
                    <a:pt x="133" y="174"/>
                  </a:lnTo>
                  <a:lnTo>
                    <a:pt x="109" y="142"/>
                  </a:lnTo>
                  <a:lnTo>
                    <a:pt x="112" y="106"/>
                  </a:lnTo>
                  <a:lnTo>
                    <a:pt x="81" y="92"/>
                  </a:lnTo>
                  <a:lnTo>
                    <a:pt x="0" y="12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5" name="Freeform 128"/>
            <p:cNvSpPr>
              <a:spLocks/>
            </p:cNvSpPr>
            <p:nvPr/>
          </p:nvSpPr>
          <p:spPr bwMode="auto">
            <a:xfrm>
              <a:off x="3521" y="2013"/>
              <a:ext cx="119" cy="141"/>
            </a:xfrm>
            <a:custGeom>
              <a:avLst/>
              <a:gdLst>
                <a:gd name="T0" fmla="*/ 0 w 187"/>
                <a:gd name="T1" fmla="*/ 1 h 224"/>
                <a:gd name="T2" fmla="*/ 1 w 187"/>
                <a:gd name="T3" fmla="*/ 1 h 224"/>
                <a:gd name="T4" fmla="*/ 1 w 187"/>
                <a:gd name="T5" fmla="*/ 1 h 224"/>
                <a:gd name="T6" fmla="*/ 1 w 187"/>
                <a:gd name="T7" fmla="*/ 1 h 224"/>
                <a:gd name="T8" fmla="*/ 1 w 187"/>
                <a:gd name="T9" fmla="*/ 1 h 224"/>
                <a:gd name="T10" fmla="*/ 1 w 187"/>
                <a:gd name="T11" fmla="*/ 1 h 224"/>
                <a:gd name="T12" fmla="*/ 1 w 187"/>
                <a:gd name="T13" fmla="*/ 1 h 224"/>
                <a:gd name="T14" fmla="*/ 1 w 187"/>
                <a:gd name="T15" fmla="*/ 1 h 224"/>
                <a:gd name="T16" fmla="*/ 1 w 187"/>
                <a:gd name="T17" fmla="*/ 0 h 224"/>
                <a:gd name="T18" fmla="*/ 1 w 187"/>
                <a:gd name="T19" fmla="*/ 0 h 224"/>
                <a:gd name="T20" fmla="*/ 1 w 187"/>
                <a:gd name="T21" fmla="*/ 1 h 224"/>
                <a:gd name="T22" fmla="*/ 1 w 187"/>
                <a:gd name="T23" fmla="*/ 1 h 224"/>
                <a:gd name="T24" fmla="*/ 1 w 187"/>
                <a:gd name="T25" fmla="*/ 1 h 224"/>
                <a:gd name="T26" fmla="*/ 1 w 187"/>
                <a:gd name="T27" fmla="*/ 1 h 224"/>
                <a:gd name="T28" fmla="*/ 0 w 187"/>
                <a:gd name="T29" fmla="*/ 1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
                <a:gd name="T46" fmla="*/ 0 h 224"/>
                <a:gd name="T47" fmla="*/ 187 w 187"/>
                <a:gd name="T48" fmla="*/ 224 h 2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 h="224">
                  <a:moveTo>
                    <a:pt x="0" y="160"/>
                  </a:moveTo>
                  <a:lnTo>
                    <a:pt x="24" y="224"/>
                  </a:lnTo>
                  <a:lnTo>
                    <a:pt x="68" y="217"/>
                  </a:lnTo>
                  <a:lnTo>
                    <a:pt x="139" y="159"/>
                  </a:lnTo>
                  <a:lnTo>
                    <a:pt x="136" y="133"/>
                  </a:lnTo>
                  <a:lnTo>
                    <a:pt x="179" y="80"/>
                  </a:lnTo>
                  <a:lnTo>
                    <a:pt x="187" y="64"/>
                  </a:lnTo>
                  <a:lnTo>
                    <a:pt x="160" y="38"/>
                  </a:lnTo>
                  <a:lnTo>
                    <a:pt x="101" y="0"/>
                  </a:lnTo>
                  <a:lnTo>
                    <a:pt x="90" y="0"/>
                  </a:lnTo>
                  <a:lnTo>
                    <a:pt x="96" y="20"/>
                  </a:lnTo>
                  <a:lnTo>
                    <a:pt x="77" y="58"/>
                  </a:lnTo>
                  <a:lnTo>
                    <a:pt x="90" y="80"/>
                  </a:lnTo>
                  <a:lnTo>
                    <a:pt x="69" y="134"/>
                  </a:lnTo>
                  <a:lnTo>
                    <a:pt x="0" y="16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6" name="Freeform 129"/>
            <p:cNvSpPr>
              <a:spLocks/>
            </p:cNvSpPr>
            <p:nvPr/>
          </p:nvSpPr>
          <p:spPr bwMode="auto">
            <a:xfrm>
              <a:off x="2727" y="2036"/>
              <a:ext cx="243" cy="200"/>
            </a:xfrm>
            <a:custGeom>
              <a:avLst/>
              <a:gdLst>
                <a:gd name="T0" fmla="*/ 0 w 384"/>
                <a:gd name="T1" fmla="*/ 1 h 315"/>
                <a:gd name="T2" fmla="*/ 1 w 384"/>
                <a:gd name="T3" fmla="*/ 1 h 315"/>
                <a:gd name="T4" fmla="*/ 1 w 384"/>
                <a:gd name="T5" fmla="*/ 1 h 315"/>
                <a:gd name="T6" fmla="*/ 1 w 384"/>
                <a:gd name="T7" fmla="*/ 1 h 315"/>
                <a:gd name="T8" fmla="*/ 1 w 384"/>
                <a:gd name="T9" fmla="*/ 1 h 315"/>
                <a:gd name="T10" fmla="*/ 1 w 384"/>
                <a:gd name="T11" fmla="*/ 1 h 315"/>
                <a:gd name="T12" fmla="*/ 1 w 384"/>
                <a:gd name="T13" fmla="*/ 1 h 315"/>
                <a:gd name="T14" fmla="*/ 1 w 384"/>
                <a:gd name="T15" fmla="*/ 1 h 315"/>
                <a:gd name="T16" fmla="*/ 1 w 384"/>
                <a:gd name="T17" fmla="*/ 1 h 315"/>
                <a:gd name="T18" fmla="*/ 1 w 384"/>
                <a:gd name="T19" fmla="*/ 1 h 315"/>
                <a:gd name="T20" fmla="*/ 1 w 384"/>
                <a:gd name="T21" fmla="*/ 1 h 315"/>
                <a:gd name="T22" fmla="*/ 1 w 384"/>
                <a:gd name="T23" fmla="*/ 1 h 315"/>
                <a:gd name="T24" fmla="*/ 1 w 384"/>
                <a:gd name="T25" fmla="*/ 1 h 315"/>
                <a:gd name="T26" fmla="*/ 1 w 384"/>
                <a:gd name="T27" fmla="*/ 0 h 315"/>
                <a:gd name="T28" fmla="*/ 1 w 384"/>
                <a:gd name="T29" fmla="*/ 1 h 315"/>
                <a:gd name="T30" fmla="*/ 1 w 384"/>
                <a:gd name="T31" fmla="*/ 1 h 315"/>
                <a:gd name="T32" fmla="*/ 1 w 384"/>
                <a:gd name="T33" fmla="*/ 1 h 315"/>
                <a:gd name="T34" fmla="*/ 1 w 384"/>
                <a:gd name="T35" fmla="*/ 1 h 315"/>
                <a:gd name="T36" fmla="*/ 0 w 384"/>
                <a:gd name="T37" fmla="*/ 1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4"/>
                <a:gd name="T58" fmla="*/ 0 h 315"/>
                <a:gd name="T59" fmla="*/ 384 w 384"/>
                <a:gd name="T60" fmla="*/ 315 h 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4" h="315">
                  <a:moveTo>
                    <a:pt x="0" y="227"/>
                  </a:moveTo>
                  <a:lnTo>
                    <a:pt x="1" y="255"/>
                  </a:lnTo>
                  <a:lnTo>
                    <a:pt x="52" y="310"/>
                  </a:lnTo>
                  <a:lnTo>
                    <a:pt x="62" y="297"/>
                  </a:lnTo>
                  <a:lnTo>
                    <a:pt x="80" y="315"/>
                  </a:lnTo>
                  <a:lnTo>
                    <a:pt x="109" y="261"/>
                  </a:lnTo>
                  <a:lnTo>
                    <a:pt x="220" y="288"/>
                  </a:lnTo>
                  <a:lnTo>
                    <a:pt x="313" y="261"/>
                  </a:lnTo>
                  <a:lnTo>
                    <a:pt x="318" y="248"/>
                  </a:lnTo>
                  <a:lnTo>
                    <a:pt x="367" y="179"/>
                  </a:lnTo>
                  <a:lnTo>
                    <a:pt x="384" y="85"/>
                  </a:lnTo>
                  <a:lnTo>
                    <a:pt x="359" y="54"/>
                  </a:lnTo>
                  <a:lnTo>
                    <a:pt x="359" y="15"/>
                  </a:lnTo>
                  <a:lnTo>
                    <a:pt x="277" y="0"/>
                  </a:lnTo>
                  <a:lnTo>
                    <a:pt x="129" y="108"/>
                  </a:lnTo>
                  <a:lnTo>
                    <a:pt x="93" y="117"/>
                  </a:lnTo>
                  <a:lnTo>
                    <a:pt x="94" y="200"/>
                  </a:lnTo>
                  <a:lnTo>
                    <a:pt x="78" y="221"/>
                  </a:lnTo>
                  <a:lnTo>
                    <a:pt x="0" y="22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7" name="Freeform 130"/>
            <p:cNvSpPr>
              <a:spLocks/>
            </p:cNvSpPr>
            <p:nvPr/>
          </p:nvSpPr>
          <p:spPr bwMode="auto">
            <a:xfrm>
              <a:off x="2767" y="2202"/>
              <a:ext cx="179" cy="161"/>
            </a:xfrm>
            <a:custGeom>
              <a:avLst/>
              <a:gdLst>
                <a:gd name="T0" fmla="*/ 0 w 283"/>
                <a:gd name="T1" fmla="*/ 1 h 254"/>
                <a:gd name="T2" fmla="*/ 1 w 283"/>
                <a:gd name="T3" fmla="*/ 1 h 254"/>
                <a:gd name="T4" fmla="*/ 1 w 283"/>
                <a:gd name="T5" fmla="*/ 0 h 254"/>
                <a:gd name="T6" fmla="*/ 1 w 283"/>
                <a:gd name="T7" fmla="*/ 1 h 254"/>
                <a:gd name="T8" fmla="*/ 1 w 283"/>
                <a:gd name="T9" fmla="*/ 0 h 254"/>
                <a:gd name="T10" fmla="*/ 1 w 283"/>
                <a:gd name="T11" fmla="*/ 1 h 254"/>
                <a:gd name="T12" fmla="*/ 1 w 283"/>
                <a:gd name="T13" fmla="*/ 1 h 254"/>
                <a:gd name="T14" fmla="*/ 1 w 283"/>
                <a:gd name="T15" fmla="*/ 1 h 254"/>
                <a:gd name="T16" fmla="*/ 1 w 283"/>
                <a:gd name="T17" fmla="*/ 1 h 254"/>
                <a:gd name="T18" fmla="*/ 1 w 283"/>
                <a:gd name="T19" fmla="*/ 1 h 254"/>
                <a:gd name="T20" fmla="*/ 1 w 283"/>
                <a:gd name="T21" fmla="*/ 1 h 254"/>
                <a:gd name="T22" fmla="*/ 1 w 283"/>
                <a:gd name="T23" fmla="*/ 1 h 254"/>
                <a:gd name="T24" fmla="*/ 1 w 283"/>
                <a:gd name="T25" fmla="*/ 1 h 254"/>
                <a:gd name="T26" fmla="*/ 0 w 283"/>
                <a:gd name="T27" fmla="*/ 1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
                <a:gd name="T43" fmla="*/ 0 h 254"/>
                <a:gd name="T44" fmla="*/ 283 w 283"/>
                <a:gd name="T45" fmla="*/ 254 h 2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 h="254">
                  <a:moveTo>
                    <a:pt x="0" y="200"/>
                  </a:moveTo>
                  <a:lnTo>
                    <a:pt x="18" y="54"/>
                  </a:lnTo>
                  <a:lnTo>
                    <a:pt x="47" y="0"/>
                  </a:lnTo>
                  <a:lnTo>
                    <a:pt x="158" y="27"/>
                  </a:lnTo>
                  <a:lnTo>
                    <a:pt x="251" y="0"/>
                  </a:lnTo>
                  <a:lnTo>
                    <a:pt x="272" y="34"/>
                  </a:lnTo>
                  <a:lnTo>
                    <a:pt x="283" y="58"/>
                  </a:lnTo>
                  <a:lnTo>
                    <a:pt x="256" y="76"/>
                  </a:lnTo>
                  <a:lnTo>
                    <a:pt x="207" y="194"/>
                  </a:lnTo>
                  <a:lnTo>
                    <a:pt x="163" y="183"/>
                  </a:lnTo>
                  <a:lnTo>
                    <a:pt x="135" y="239"/>
                  </a:lnTo>
                  <a:lnTo>
                    <a:pt x="84" y="254"/>
                  </a:lnTo>
                  <a:lnTo>
                    <a:pt x="47" y="203"/>
                  </a:lnTo>
                  <a:lnTo>
                    <a:pt x="0" y="20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8" name="Freeform 131"/>
            <p:cNvSpPr>
              <a:spLocks/>
            </p:cNvSpPr>
            <p:nvPr/>
          </p:nvSpPr>
          <p:spPr bwMode="auto">
            <a:xfrm>
              <a:off x="3170" y="2449"/>
              <a:ext cx="24" cy="28"/>
            </a:xfrm>
            <a:custGeom>
              <a:avLst/>
              <a:gdLst>
                <a:gd name="T0" fmla="*/ 0 w 37"/>
                <a:gd name="T1" fmla="*/ 1 h 45"/>
                <a:gd name="T2" fmla="*/ 1 w 37"/>
                <a:gd name="T3" fmla="*/ 1 h 45"/>
                <a:gd name="T4" fmla="*/ 1 w 37"/>
                <a:gd name="T5" fmla="*/ 0 h 45"/>
                <a:gd name="T6" fmla="*/ 1 w 37"/>
                <a:gd name="T7" fmla="*/ 1 h 45"/>
                <a:gd name="T8" fmla="*/ 0 w 37"/>
                <a:gd name="T9" fmla="*/ 1 h 45"/>
                <a:gd name="T10" fmla="*/ 0 60000 65536"/>
                <a:gd name="T11" fmla="*/ 0 60000 65536"/>
                <a:gd name="T12" fmla="*/ 0 60000 65536"/>
                <a:gd name="T13" fmla="*/ 0 60000 65536"/>
                <a:gd name="T14" fmla="*/ 0 60000 65536"/>
                <a:gd name="T15" fmla="*/ 0 w 37"/>
                <a:gd name="T16" fmla="*/ 0 h 45"/>
                <a:gd name="T17" fmla="*/ 37 w 37"/>
                <a:gd name="T18" fmla="*/ 45 h 45"/>
              </a:gdLst>
              <a:ahLst/>
              <a:cxnLst>
                <a:cxn ang="T10">
                  <a:pos x="T0" y="T1"/>
                </a:cxn>
                <a:cxn ang="T11">
                  <a:pos x="T2" y="T3"/>
                </a:cxn>
                <a:cxn ang="T12">
                  <a:pos x="T4" y="T5"/>
                </a:cxn>
                <a:cxn ang="T13">
                  <a:pos x="T6" y="T7"/>
                </a:cxn>
                <a:cxn ang="T14">
                  <a:pos x="T8" y="T9"/>
                </a:cxn>
              </a:cxnLst>
              <a:rect l="T15" t="T16" r="T17" b="T18"/>
              <a:pathLst>
                <a:path w="37" h="45">
                  <a:moveTo>
                    <a:pt x="0" y="45"/>
                  </a:moveTo>
                  <a:lnTo>
                    <a:pt x="16" y="5"/>
                  </a:lnTo>
                  <a:lnTo>
                    <a:pt x="34" y="0"/>
                  </a:lnTo>
                  <a:lnTo>
                    <a:pt x="37" y="36"/>
                  </a:lnTo>
                  <a:lnTo>
                    <a:pt x="0" y="4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69" name="Freeform 132"/>
            <p:cNvSpPr>
              <a:spLocks/>
            </p:cNvSpPr>
            <p:nvPr/>
          </p:nvSpPr>
          <p:spPr bwMode="auto">
            <a:xfrm>
              <a:off x="3108" y="2693"/>
              <a:ext cx="122" cy="122"/>
            </a:xfrm>
            <a:custGeom>
              <a:avLst/>
              <a:gdLst>
                <a:gd name="T0" fmla="*/ 0 w 191"/>
                <a:gd name="T1" fmla="*/ 1 h 193"/>
                <a:gd name="T2" fmla="*/ 0 w 191"/>
                <a:gd name="T3" fmla="*/ 1 h 193"/>
                <a:gd name="T4" fmla="*/ 1 w 191"/>
                <a:gd name="T5" fmla="*/ 1 h 193"/>
                <a:gd name="T6" fmla="*/ 1 w 191"/>
                <a:gd name="T7" fmla="*/ 1 h 193"/>
                <a:gd name="T8" fmla="*/ 1 w 191"/>
                <a:gd name="T9" fmla="*/ 1 h 193"/>
                <a:gd name="T10" fmla="*/ 1 w 191"/>
                <a:gd name="T11" fmla="*/ 0 h 193"/>
                <a:gd name="T12" fmla="*/ 1 w 191"/>
                <a:gd name="T13" fmla="*/ 1 h 193"/>
                <a:gd name="T14" fmla="*/ 1 w 191"/>
                <a:gd name="T15" fmla="*/ 1 h 193"/>
                <a:gd name="T16" fmla="*/ 1 w 191"/>
                <a:gd name="T17" fmla="*/ 1 h 193"/>
                <a:gd name="T18" fmla="*/ 1 w 191"/>
                <a:gd name="T19" fmla="*/ 1 h 193"/>
                <a:gd name="T20" fmla="*/ 1 w 191"/>
                <a:gd name="T21" fmla="*/ 1 h 193"/>
                <a:gd name="T22" fmla="*/ 1 w 191"/>
                <a:gd name="T23" fmla="*/ 1 h 193"/>
                <a:gd name="T24" fmla="*/ 0 w 191"/>
                <a:gd name="T25" fmla="*/ 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1"/>
                <a:gd name="T40" fmla="*/ 0 h 193"/>
                <a:gd name="T41" fmla="*/ 191 w 191"/>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1" h="193">
                  <a:moveTo>
                    <a:pt x="0" y="62"/>
                  </a:moveTo>
                  <a:lnTo>
                    <a:pt x="0" y="60"/>
                  </a:lnTo>
                  <a:lnTo>
                    <a:pt x="46" y="62"/>
                  </a:lnTo>
                  <a:lnTo>
                    <a:pt x="89" y="26"/>
                  </a:lnTo>
                  <a:lnTo>
                    <a:pt x="90" y="9"/>
                  </a:lnTo>
                  <a:lnTo>
                    <a:pt x="127" y="0"/>
                  </a:lnTo>
                  <a:lnTo>
                    <a:pt x="184" y="22"/>
                  </a:lnTo>
                  <a:lnTo>
                    <a:pt x="191" y="49"/>
                  </a:lnTo>
                  <a:lnTo>
                    <a:pt x="189" y="115"/>
                  </a:lnTo>
                  <a:lnTo>
                    <a:pt x="158" y="193"/>
                  </a:lnTo>
                  <a:lnTo>
                    <a:pt x="104" y="176"/>
                  </a:lnTo>
                  <a:lnTo>
                    <a:pt x="69" y="160"/>
                  </a:lnTo>
                  <a:lnTo>
                    <a:pt x="0" y="6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0" name="Freeform 133"/>
            <p:cNvSpPr>
              <a:spLocks/>
            </p:cNvSpPr>
            <p:nvPr/>
          </p:nvSpPr>
          <p:spPr bwMode="auto">
            <a:xfrm>
              <a:off x="2901" y="2715"/>
              <a:ext cx="207" cy="214"/>
            </a:xfrm>
            <a:custGeom>
              <a:avLst/>
              <a:gdLst>
                <a:gd name="T0" fmla="*/ 0 w 325"/>
                <a:gd name="T1" fmla="*/ 1 h 337"/>
                <a:gd name="T2" fmla="*/ 1 w 325"/>
                <a:gd name="T3" fmla="*/ 0 h 337"/>
                <a:gd name="T4" fmla="*/ 1 w 325"/>
                <a:gd name="T5" fmla="*/ 1 h 337"/>
                <a:gd name="T6" fmla="*/ 1 w 325"/>
                <a:gd name="T7" fmla="*/ 1 h 337"/>
                <a:gd name="T8" fmla="*/ 1 w 325"/>
                <a:gd name="T9" fmla="*/ 1 h 337"/>
                <a:gd name="T10" fmla="*/ 1 w 325"/>
                <a:gd name="T11" fmla="*/ 1 h 337"/>
                <a:gd name="T12" fmla="*/ 1 w 325"/>
                <a:gd name="T13" fmla="*/ 1 h 337"/>
                <a:gd name="T14" fmla="*/ 1 w 325"/>
                <a:gd name="T15" fmla="*/ 1 h 337"/>
                <a:gd name="T16" fmla="*/ 1 w 325"/>
                <a:gd name="T17" fmla="*/ 1 h 337"/>
                <a:gd name="T18" fmla="*/ 1 w 325"/>
                <a:gd name="T19" fmla="*/ 1 h 337"/>
                <a:gd name="T20" fmla="*/ 1 w 325"/>
                <a:gd name="T21" fmla="*/ 1 h 337"/>
                <a:gd name="T22" fmla="*/ 1 w 325"/>
                <a:gd name="T23" fmla="*/ 1 h 337"/>
                <a:gd name="T24" fmla="*/ 1 w 325"/>
                <a:gd name="T25" fmla="*/ 1 h 337"/>
                <a:gd name="T26" fmla="*/ 1 w 325"/>
                <a:gd name="T27" fmla="*/ 1 h 337"/>
                <a:gd name="T28" fmla="*/ 1 w 325"/>
                <a:gd name="T29" fmla="*/ 1 h 337"/>
                <a:gd name="T30" fmla="*/ 1 w 325"/>
                <a:gd name="T31" fmla="*/ 1 h 337"/>
                <a:gd name="T32" fmla="*/ 1 w 325"/>
                <a:gd name="T33" fmla="*/ 1 h 337"/>
                <a:gd name="T34" fmla="*/ 1 w 325"/>
                <a:gd name="T35" fmla="*/ 1 h 337"/>
                <a:gd name="T36" fmla="*/ 1 w 325"/>
                <a:gd name="T37" fmla="*/ 1 h 337"/>
                <a:gd name="T38" fmla="*/ 1 w 325"/>
                <a:gd name="T39" fmla="*/ 1 h 337"/>
                <a:gd name="T40" fmla="*/ 0 w 325"/>
                <a:gd name="T41" fmla="*/ 1 h 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5"/>
                <a:gd name="T64" fmla="*/ 0 h 337"/>
                <a:gd name="T65" fmla="*/ 325 w 325"/>
                <a:gd name="T66" fmla="*/ 337 h 3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5" h="337">
                  <a:moveTo>
                    <a:pt x="0" y="13"/>
                  </a:moveTo>
                  <a:lnTo>
                    <a:pt x="35" y="0"/>
                  </a:lnTo>
                  <a:lnTo>
                    <a:pt x="235" y="32"/>
                  </a:lnTo>
                  <a:lnTo>
                    <a:pt x="280" y="20"/>
                  </a:lnTo>
                  <a:lnTo>
                    <a:pt x="325" y="25"/>
                  </a:lnTo>
                  <a:lnTo>
                    <a:pt x="325" y="27"/>
                  </a:lnTo>
                  <a:lnTo>
                    <a:pt x="286" y="47"/>
                  </a:lnTo>
                  <a:lnTo>
                    <a:pt x="270" y="32"/>
                  </a:lnTo>
                  <a:lnTo>
                    <a:pt x="222" y="46"/>
                  </a:lnTo>
                  <a:lnTo>
                    <a:pt x="222" y="139"/>
                  </a:lnTo>
                  <a:lnTo>
                    <a:pt x="199" y="139"/>
                  </a:lnTo>
                  <a:lnTo>
                    <a:pt x="199" y="216"/>
                  </a:lnTo>
                  <a:lnTo>
                    <a:pt x="199" y="324"/>
                  </a:lnTo>
                  <a:lnTo>
                    <a:pt x="176" y="337"/>
                  </a:lnTo>
                  <a:lnTo>
                    <a:pt x="148" y="337"/>
                  </a:lnTo>
                  <a:lnTo>
                    <a:pt x="131" y="312"/>
                  </a:lnTo>
                  <a:lnTo>
                    <a:pt x="116" y="325"/>
                  </a:lnTo>
                  <a:lnTo>
                    <a:pt x="84" y="289"/>
                  </a:lnTo>
                  <a:lnTo>
                    <a:pt x="69" y="171"/>
                  </a:lnTo>
                  <a:lnTo>
                    <a:pt x="69" y="158"/>
                  </a:lnTo>
                  <a:lnTo>
                    <a:pt x="0" y="1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1" name="Freeform 134"/>
            <p:cNvSpPr>
              <a:spLocks/>
            </p:cNvSpPr>
            <p:nvPr/>
          </p:nvSpPr>
          <p:spPr bwMode="auto">
            <a:xfrm>
              <a:off x="3197" y="2868"/>
              <a:ext cx="17" cy="24"/>
            </a:xfrm>
            <a:custGeom>
              <a:avLst/>
              <a:gdLst>
                <a:gd name="T0" fmla="*/ 0 w 27"/>
                <a:gd name="T1" fmla="*/ 1 h 39"/>
                <a:gd name="T2" fmla="*/ 1 w 27"/>
                <a:gd name="T3" fmla="*/ 1 h 39"/>
                <a:gd name="T4" fmla="*/ 1 w 27"/>
                <a:gd name="T5" fmla="*/ 1 h 39"/>
                <a:gd name="T6" fmla="*/ 1 w 27"/>
                <a:gd name="T7" fmla="*/ 0 h 39"/>
                <a:gd name="T8" fmla="*/ 0 w 27"/>
                <a:gd name="T9" fmla="*/ 1 h 39"/>
                <a:gd name="T10" fmla="*/ 0 60000 65536"/>
                <a:gd name="T11" fmla="*/ 0 60000 65536"/>
                <a:gd name="T12" fmla="*/ 0 60000 65536"/>
                <a:gd name="T13" fmla="*/ 0 60000 65536"/>
                <a:gd name="T14" fmla="*/ 0 60000 65536"/>
                <a:gd name="T15" fmla="*/ 0 w 27"/>
                <a:gd name="T16" fmla="*/ 0 h 39"/>
                <a:gd name="T17" fmla="*/ 27 w 27"/>
                <a:gd name="T18" fmla="*/ 39 h 39"/>
              </a:gdLst>
              <a:ahLst/>
              <a:cxnLst>
                <a:cxn ang="T10">
                  <a:pos x="T0" y="T1"/>
                </a:cxn>
                <a:cxn ang="T11">
                  <a:pos x="T2" y="T3"/>
                </a:cxn>
                <a:cxn ang="T12">
                  <a:pos x="T4" y="T5"/>
                </a:cxn>
                <a:cxn ang="T13">
                  <a:pos x="T6" y="T7"/>
                </a:cxn>
                <a:cxn ang="T14">
                  <a:pos x="T8" y="T9"/>
                </a:cxn>
              </a:cxnLst>
              <a:rect l="T15" t="T16" r="T17" b="T18"/>
              <a:pathLst>
                <a:path w="27" h="39">
                  <a:moveTo>
                    <a:pt x="0" y="24"/>
                  </a:moveTo>
                  <a:lnTo>
                    <a:pt x="15" y="39"/>
                  </a:lnTo>
                  <a:lnTo>
                    <a:pt x="27" y="28"/>
                  </a:lnTo>
                  <a:lnTo>
                    <a:pt x="27" y="0"/>
                  </a:lnTo>
                  <a:lnTo>
                    <a:pt x="0" y="2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2" name="Freeform 135"/>
            <p:cNvSpPr>
              <a:spLocks/>
            </p:cNvSpPr>
            <p:nvPr/>
          </p:nvSpPr>
          <p:spPr bwMode="auto">
            <a:xfrm>
              <a:off x="2720" y="2246"/>
              <a:ext cx="33" cy="85"/>
            </a:xfrm>
            <a:custGeom>
              <a:avLst/>
              <a:gdLst>
                <a:gd name="T0" fmla="*/ 0 w 53"/>
                <a:gd name="T1" fmla="*/ 0 h 133"/>
                <a:gd name="T2" fmla="*/ 1 w 53"/>
                <a:gd name="T3" fmla="*/ 1 h 133"/>
                <a:gd name="T4" fmla="*/ 1 w 53"/>
                <a:gd name="T5" fmla="*/ 1 h 133"/>
                <a:gd name="T6" fmla="*/ 1 w 53"/>
                <a:gd name="T7" fmla="*/ 1 h 133"/>
                <a:gd name="T8" fmla="*/ 0 w 53"/>
                <a:gd name="T9" fmla="*/ 0 h 133"/>
                <a:gd name="T10" fmla="*/ 0 60000 65536"/>
                <a:gd name="T11" fmla="*/ 0 60000 65536"/>
                <a:gd name="T12" fmla="*/ 0 60000 65536"/>
                <a:gd name="T13" fmla="*/ 0 60000 65536"/>
                <a:gd name="T14" fmla="*/ 0 60000 65536"/>
                <a:gd name="T15" fmla="*/ 0 w 53"/>
                <a:gd name="T16" fmla="*/ 0 h 133"/>
                <a:gd name="T17" fmla="*/ 53 w 53"/>
                <a:gd name="T18" fmla="*/ 133 h 133"/>
              </a:gdLst>
              <a:ahLst/>
              <a:cxnLst>
                <a:cxn ang="T10">
                  <a:pos x="T0" y="T1"/>
                </a:cxn>
                <a:cxn ang="T11">
                  <a:pos x="T2" y="T3"/>
                </a:cxn>
                <a:cxn ang="T12">
                  <a:pos x="T4" y="T5"/>
                </a:cxn>
                <a:cxn ang="T13">
                  <a:pos x="T6" y="T7"/>
                </a:cxn>
                <a:cxn ang="T14">
                  <a:pos x="T8" y="T9"/>
                </a:cxn>
              </a:cxnLst>
              <a:rect l="T15" t="T16" r="T17" b="T18"/>
              <a:pathLst>
                <a:path w="53" h="133">
                  <a:moveTo>
                    <a:pt x="0" y="0"/>
                  </a:moveTo>
                  <a:lnTo>
                    <a:pt x="28" y="6"/>
                  </a:lnTo>
                  <a:lnTo>
                    <a:pt x="53" y="130"/>
                  </a:lnTo>
                  <a:lnTo>
                    <a:pt x="36" y="133"/>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3" name="Freeform 136"/>
            <p:cNvSpPr>
              <a:spLocks/>
            </p:cNvSpPr>
            <p:nvPr/>
          </p:nvSpPr>
          <p:spPr bwMode="auto">
            <a:xfrm>
              <a:off x="2645" y="2180"/>
              <a:ext cx="114" cy="93"/>
            </a:xfrm>
            <a:custGeom>
              <a:avLst/>
              <a:gdLst>
                <a:gd name="T0" fmla="*/ 0 w 181"/>
                <a:gd name="T1" fmla="*/ 1 h 146"/>
                <a:gd name="T2" fmla="*/ 1 w 181"/>
                <a:gd name="T3" fmla="*/ 1 h 146"/>
                <a:gd name="T4" fmla="*/ 1 w 181"/>
                <a:gd name="T5" fmla="*/ 1 h 146"/>
                <a:gd name="T6" fmla="*/ 1 w 181"/>
                <a:gd name="T7" fmla="*/ 1 h 146"/>
                <a:gd name="T8" fmla="*/ 1 w 181"/>
                <a:gd name="T9" fmla="*/ 1 h 146"/>
                <a:gd name="T10" fmla="*/ 1 w 181"/>
                <a:gd name="T11" fmla="*/ 1 h 146"/>
                <a:gd name="T12" fmla="*/ 1 w 181"/>
                <a:gd name="T13" fmla="*/ 1 h 146"/>
                <a:gd name="T14" fmla="*/ 1 w 181"/>
                <a:gd name="T15" fmla="*/ 1 h 146"/>
                <a:gd name="T16" fmla="*/ 1 w 181"/>
                <a:gd name="T17" fmla="*/ 0 h 146"/>
                <a:gd name="T18" fmla="*/ 1 w 181"/>
                <a:gd name="T19" fmla="*/ 1 h 146"/>
                <a:gd name="T20" fmla="*/ 0 w 181"/>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1"/>
                <a:gd name="T34" fmla="*/ 0 h 146"/>
                <a:gd name="T35" fmla="*/ 181 w 181"/>
                <a:gd name="T36" fmla="*/ 146 h 1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1" h="146">
                  <a:moveTo>
                    <a:pt x="0" y="125"/>
                  </a:moveTo>
                  <a:lnTo>
                    <a:pt x="9" y="142"/>
                  </a:lnTo>
                  <a:lnTo>
                    <a:pt x="58" y="146"/>
                  </a:lnTo>
                  <a:lnTo>
                    <a:pt x="56" y="110"/>
                  </a:lnTo>
                  <a:lnTo>
                    <a:pt x="118" y="104"/>
                  </a:lnTo>
                  <a:lnTo>
                    <a:pt x="146" y="110"/>
                  </a:lnTo>
                  <a:lnTo>
                    <a:pt x="181" y="83"/>
                  </a:lnTo>
                  <a:lnTo>
                    <a:pt x="130" y="28"/>
                  </a:lnTo>
                  <a:lnTo>
                    <a:pt x="129" y="0"/>
                  </a:lnTo>
                  <a:lnTo>
                    <a:pt x="30" y="52"/>
                  </a:lnTo>
                  <a:lnTo>
                    <a:pt x="0" y="12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4" name="Freeform 137"/>
            <p:cNvSpPr>
              <a:spLocks/>
            </p:cNvSpPr>
            <p:nvPr/>
          </p:nvSpPr>
          <p:spPr bwMode="auto">
            <a:xfrm>
              <a:off x="3062" y="2569"/>
              <a:ext cx="180" cy="163"/>
            </a:xfrm>
            <a:custGeom>
              <a:avLst/>
              <a:gdLst>
                <a:gd name="T0" fmla="*/ 0 w 285"/>
                <a:gd name="T1" fmla="*/ 1 h 257"/>
                <a:gd name="T2" fmla="*/ 0 w 285"/>
                <a:gd name="T3" fmla="*/ 1 h 257"/>
                <a:gd name="T4" fmla="*/ 1 w 285"/>
                <a:gd name="T5" fmla="*/ 1 h 257"/>
                <a:gd name="T6" fmla="*/ 1 w 285"/>
                <a:gd name="T7" fmla="*/ 1 h 257"/>
                <a:gd name="T8" fmla="*/ 1 w 285"/>
                <a:gd name="T9" fmla="*/ 1 h 257"/>
                <a:gd name="T10" fmla="*/ 1 w 285"/>
                <a:gd name="T11" fmla="*/ 1 h 257"/>
                <a:gd name="T12" fmla="*/ 1 w 285"/>
                <a:gd name="T13" fmla="*/ 1 h 257"/>
                <a:gd name="T14" fmla="*/ 1 w 285"/>
                <a:gd name="T15" fmla="*/ 1 h 257"/>
                <a:gd name="T16" fmla="*/ 1 w 285"/>
                <a:gd name="T17" fmla="*/ 1 h 257"/>
                <a:gd name="T18" fmla="*/ 1 w 285"/>
                <a:gd name="T19" fmla="*/ 1 h 257"/>
                <a:gd name="T20" fmla="*/ 1 w 285"/>
                <a:gd name="T21" fmla="*/ 1 h 257"/>
                <a:gd name="T22" fmla="*/ 1 w 285"/>
                <a:gd name="T23" fmla="*/ 1 h 257"/>
                <a:gd name="T24" fmla="*/ 1 w 285"/>
                <a:gd name="T25" fmla="*/ 1 h 257"/>
                <a:gd name="T26" fmla="*/ 1 w 285"/>
                <a:gd name="T27" fmla="*/ 1 h 257"/>
                <a:gd name="T28" fmla="*/ 1 w 285"/>
                <a:gd name="T29" fmla="*/ 0 h 257"/>
                <a:gd name="T30" fmla="*/ 1 w 285"/>
                <a:gd name="T31" fmla="*/ 1 h 257"/>
                <a:gd name="T32" fmla="*/ 1 w 285"/>
                <a:gd name="T33" fmla="*/ 1 h 257"/>
                <a:gd name="T34" fmla="*/ 1 w 285"/>
                <a:gd name="T35" fmla="*/ 1 h 257"/>
                <a:gd name="T36" fmla="*/ 1 w 285"/>
                <a:gd name="T37" fmla="*/ 1 h 257"/>
                <a:gd name="T38" fmla="*/ 1 w 285"/>
                <a:gd name="T39" fmla="*/ 1 h 257"/>
                <a:gd name="T40" fmla="*/ 1 w 285"/>
                <a:gd name="T41" fmla="*/ 1 h 257"/>
                <a:gd name="T42" fmla="*/ 0 w 285"/>
                <a:gd name="T43" fmla="*/ 1 h 2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5"/>
                <a:gd name="T67" fmla="*/ 0 h 257"/>
                <a:gd name="T68" fmla="*/ 285 w 285"/>
                <a:gd name="T69" fmla="*/ 257 h 2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5" h="257">
                  <a:moveTo>
                    <a:pt x="0" y="126"/>
                  </a:moveTo>
                  <a:lnTo>
                    <a:pt x="0" y="225"/>
                  </a:lnTo>
                  <a:lnTo>
                    <a:pt x="28" y="250"/>
                  </a:lnTo>
                  <a:lnTo>
                    <a:pt x="73" y="255"/>
                  </a:lnTo>
                  <a:lnTo>
                    <a:pt x="119" y="257"/>
                  </a:lnTo>
                  <a:lnTo>
                    <a:pt x="162" y="221"/>
                  </a:lnTo>
                  <a:lnTo>
                    <a:pt x="163" y="204"/>
                  </a:lnTo>
                  <a:lnTo>
                    <a:pt x="200" y="195"/>
                  </a:lnTo>
                  <a:lnTo>
                    <a:pt x="189" y="185"/>
                  </a:lnTo>
                  <a:lnTo>
                    <a:pt x="270" y="154"/>
                  </a:lnTo>
                  <a:lnTo>
                    <a:pt x="258" y="143"/>
                  </a:lnTo>
                  <a:lnTo>
                    <a:pt x="285" y="63"/>
                  </a:lnTo>
                  <a:lnTo>
                    <a:pt x="264" y="32"/>
                  </a:lnTo>
                  <a:lnTo>
                    <a:pt x="220" y="9"/>
                  </a:lnTo>
                  <a:lnTo>
                    <a:pt x="208" y="0"/>
                  </a:lnTo>
                  <a:lnTo>
                    <a:pt x="163" y="24"/>
                  </a:lnTo>
                  <a:lnTo>
                    <a:pt x="159" y="94"/>
                  </a:lnTo>
                  <a:lnTo>
                    <a:pt x="185" y="104"/>
                  </a:lnTo>
                  <a:lnTo>
                    <a:pt x="187" y="135"/>
                  </a:lnTo>
                  <a:lnTo>
                    <a:pt x="48" y="69"/>
                  </a:lnTo>
                  <a:lnTo>
                    <a:pt x="51" y="126"/>
                  </a:lnTo>
                  <a:lnTo>
                    <a:pt x="0" y="12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5" name="Freeform 138"/>
            <p:cNvSpPr>
              <a:spLocks/>
            </p:cNvSpPr>
            <p:nvPr/>
          </p:nvSpPr>
          <p:spPr bwMode="auto">
            <a:xfrm>
              <a:off x="3138" y="2924"/>
              <a:ext cx="36" cy="39"/>
            </a:xfrm>
            <a:custGeom>
              <a:avLst/>
              <a:gdLst>
                <a:gd name="T0" fmla="*/ 0 w 55"/>
                <a:gd name="T1" fmla="*/ 1 h 63"/>
                <a:gd name="T2" fmla="*/ 1 w 55"/>
                <a:gd name="T3" fmla="*/ 1 h 63"/>
                <a:gd name="T4" fmla="*/ 1 w 55"/>
                <a:gd name="T5" fmla="*/ 1 h 63"/>
                <a:gd name="T6" fmla="*/ 1 w 55"/>
                <a:gd name="T7" fmla="*/ 0 h 63"/>
                <a:gd name="T8" fmla="*/ 0 w 55"/>
                <a:gd name="T9" fmla="*/ 1 h 63"/>
                <a:gd name="T10" fmla="*/ 0 60000 65536"/>
                <a:gd name="T11" fmla="*/ 0 60000 65536"/>
                <a:gd name="T12" fmla="*/ 0 60000 65536"/>
                <a:gd name="T13" fmla="*/ 0 60000 65536"/>
                <a:gd name="T14" fmla="*/ 0 60000 65536"/>
                <a:gd name="T15" fmla="*/ 0 w 55"/>
                <a:gd name="T16" fmla="*/ 0 h 63"/>
                <a:gd name="T17" fmla="*/ 55 w 55"/>
                <a:gd name="T18" fmla="*/ 63 h 63"/>
              </a:gdLst>
              <a:ahLst/>
              <a:cxnLst>
                <a:cxn ang="T10">
                  <a:pos x="T0" y="T1"/>
                </a:cxn>
                <a:cxn ang="T11">
                  <a:pos x="T2" y="T3"/>
                </a:cxn>
                <a:cxn ang="T12">
                  <a:pos x="T4" y="T5"/>
                </a:cxn>
                <a:cxn ang="T13">
                  <a:pos x="T6" y="T7"/>
                </a:cxn>
                <a:cxn ang="T14">
                  <a:pos x="T8" y="T9"/>
                </a:cxn>
              </a:cxnLst>
              <a:rect l="T15" t="T16" r="T17" b="T18"/>
              <a:pathLst>
                <a:path w="55" h="63">
                  <a:moveTo>
                    <a:pt x="0" y="29"/>
                  </a:moveTo>
                  <a:lnTo>
                    <a:pt x="19" y="63"/>
                  </a:lnTo>
                  <a:lnTo>
                    <a:pt x="55" y="29"/>
                  </a:lnTo>
                  <a:lnTo>
                    <a:pt x="40" y="0"/>
                  </a:lnTo>
                  <a:lnTo>
                    <a:pt x="0" y="2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6" name="Freeform 139"/>
            <p:cNvSpPr>
              <a:spLocks/>
            </p:cNvSpPr>
            <p:nvPr/>
          </p:nvSpPr>
          <p:spPr bwMode="auto">
            <a:xfrm>
              <a:off x="3316" y="1786"/>
              <a:ext cx="152" cy="151"/>
            </a:xfrm>
            <a:custGeom>
              <a:avLst/>
              <a:gdLst>
                <a:gd name="T0" fmla="*/ 0 w 241"/>
                <a:gd name="T1" fmla="*/ 1 h 237"/>
                <a:gd name="T2" fmla="*/ 1 w 241"/>
                <a:gd name="T3" fmla="*/ 1 h 237"/>
                <a:gd name="T4" fmla="*/ 1 w 241"/>
                <a:gd name="T5" fmla="*/ 1 h 237"/>
                <a:gd name="T6" fmla="*/ 1 w 241"/>
                <a:gd name="T7" fmla="*/ 1 h 237"/>
                <a:gd name="T8" fmla="*/ 1 w 241"/>
                <a:gd name="T9" fmla="*/ 1 h 237"/>
                <a:gd name="T10" fmla="*/ 1 w 241"/>
                <a:gd name="T11" fmla="*/ 1 h 237"/>
                <a:gd name="T12" fmla="*/ 1 w 241"/>
                <a:gd name="T13" fmla="*/ 1 h 237"/>
                <a:gd name="T14" fmla="*/ 1 w 241"/>
                <a:gd name="T15" fmla="*/ 1 h 237"/>
                <a:gd name="T16" fmla="*/ 1 w 241"/>
                <a:gd name="T17" fmla="*/ 1 h 237"/>
                <a:gd name="T18" fmla="*/ 1 w 241"/>
                <a:gd name="T19" fmla="*/ 1 h 237"/>
                <a:gd name="T20" fmla="*/ 1 w 241"/>
                <a:gd name="T21" fmla="*/ 1 h 237"/>
                <a:gd name="T22" fmla="*/ 1 w 241"/>
                <a:gd name="T23" fmla="*/ 1 h 237"/>
                <a:gd name="T24" fmla="*/ 1 w 241"/>
                <a:gd name="T25" fmla="*/ 0 h 237"/>
                <a:gd name="T26" fmla="*/ 1 w 241"/>
                <a:gd name="T27" fmla="*/ 1 h 237"/>
                <a:gd name="T28" fmla="*/ 1 w 241"/>
                <a:gd name="T29" fmla="*/ 1 h 237"/>
                <a:gd name="T30" fmla="*/ 1 w 241"/>
                <a:gd name="T31" fmla="*/ 1 h 237"/>
                <a:gd name="T32" fmla="*/ 0 w 241"/>
                <a:gd name="T33" fmla="*/ 1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1"/>
                <a:gd name="T52" fmla="*/ 0 h 237"/>
                <a:gd name="T53" fmla="*/ 241 w 241"/>
                <a:gd name="T54" fmla="*/ 237 h 2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1" h="237">
                  <a:moveTo>
                    <a:pt x="0" y="117"/>
                  </a:moveTo>
                  <a:lnTo>
                    <a:pt x="13" y="147"/>
                  </a:lnTo>
                  <a:lnTo>
                    <a:pt x="119" y="201"/>
                  </a:lnTo>
                  <a:lnTo>
                    <a:pt x="122" y="223"/>
                  </a:lnTo>
                  <a:lnTo>
                    <a:pt x="150" y="234"/>
                  </a:lnTo>
                  <a:lnTo>
                    <a:pt x="193" y="237"/>
                  </a:lnTo>
                  <a:lnTo>
                    <a:pt x="228" y="214"/>
                  </a:lnTo>
                  <a:lnTo>
                    <a:pt x="241" y="211"/>
                  </a:lnTo>
                  <a:lnTo>
                    <a:pt x="210" y="143"/>
                  </a:lnTo>
                  <a:lnTo>
                    <a:pt x="164" y="102"/>
                  </a:lnTo>
                  <a:lnTo>
                    <a:pt x="186" y="41"/>
                  </a:lnTo>
                  <a:lnTo>
                    <a:pt x="164" y="35"/>
                  </a:lnTo>
                  <a:lnTo>
                    <a:pt x="150" y="0"/>
                  </a:lnTo>
                  <a:lnTo>
                    <a:pt x="92" y="2"/>
                  </a:lnTo>
                  <a:lnTo>
                    <a:pt x="67" y="22"/>
                  </a:lnTo>
                  <a:lnTo>
                    <a:pt x="59" y="83"/>
                  </a:lnTo>
                  <a:lnTo>
                    <a:pt x="0" y="11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7" name="Freeform 140"/>
            <p:cNvSpPr>
              <a:spLocks/>
            </p:cNvSpPr>
            <p:nvPr/>
          </p:nvSpPr>
          <p:spPr bwMode="auto">
            <a:xfrm>
              <a:off x="3128" y="1692"/>
              <a:ext cx="283" cy="118"/>
            </a:xfrm>
            <a:custGeom>
              <a:avLst/>
              <a:gdLst>
                <a:gd name="T0" fmla="*/ 0 w 446"/>
                <a:gd name="T1" fmla="*/ 1 h 187"/>
                <a:gd name="T2" fmla="*/ 1 w 446"/>
                <a:gd name="T3" fmla="*/ 1 h 187"/>
                <a:gd name="T4" fmla="*/ 0 w 446"/>
                <a:gd name="T5" fmla="*/ 1 h 187"/>
                <a:gd name="T6" fmla="*/ 1 w 446"/>
                <a:gd name="T7" fmla="*/ 1 h 187"/>
                <a:gd name="T8" fmla="*/ 1 w 446"/>
                <a:gd name="T9" fmla="*/ 1 h 187"/>
                <a:gd name="T10" fmla="*/ 1 w 446"/>
                <a:gd name="T11" fmla="*/ 1 h 187"/>
                <a:gd name="T12" fmla="*/ 1 w 446"/>
                <a:gd name="T13" fmla="*/ 1 h 187"/>
                <a:gd name="T14" fmla="*/ 1 w 446"/>
                <a:gd name="T15" fmla="*/ 1 h 187"/>
                <a:gd name="T16" fmla="*/ 1 w 446"/>
                <a:gd name="T17" fmla="*/ 1 h 187"/>
                <a:gd name="T18" fmla="*/ 1 w 446"/>
                <a:gd name="T19" fmla="*/ 1 h 187"/>
                <a:gd name="T20" fmla="*/ 1 w 446"/>
                <a:gd name="T21" fmla="*/ 1 h 187"/>
                <a:gd name="T22" fmla="*/ 1 w 446"/>
                <a:gd name="T23" fmla="*/ 1 h 187"/>
                <a:gd name="T24" fmla="*/ 1 w 446"/>
                <a:gd name="T25" fmla="*/ 1 h 187"/>
                <a:gd name="T26" fmla="*/ 1 w 446"/>
                <a:gd name="T27" fmla="*/ 1 h 187"/>
                <a:gd name="T28" fmla="*/ 1 w 446"/>
                <a:gd name="T29" fmla="*/ 1 h 187"/>
                <a:gd name="T30" fmla="*/ 1 w 446"/>
                <a:gd name="T31" fmla="*/ 1 h 187"/>
                <a:gd name="T32" fmla="*/ 1 w 446"/>
                <a:gd name="T33" fmla="*/ 1 h 187"/>
                <a:gd name="T34" fmla="*/ 1 w 446"/>
                <a:gd name="T35" fmla="*/ 1 h 187"/>
                <a:gd name="T36" fmla="*/ 1 w 446"/>
                <a:gd name="T37" fmla="*/ 1 h 187"/>
                <a:gd name="T38" fmla="*/ 1 w 446"/>
                <a:gd name="T39" fmla="*/ 1 h 187"/>
                <a:gd name="T40" fmla="*/ 1 w 446"/>
                <a:gd name="T41" fmla="*/ 1 h 187"/>
                <a:gd name="T42" fmla="*/ 1 w 446"/>
                <a:gd name="T43" fmla="*/ 0 h 187"/>
                <a:gd name="T44" fmla="*/ 1 w 446"/>
                <a:gd name="T45" fmla="*/ 1 h 187"/>
                <a:gd name="T46" fmla="*/ 1 w 446"/>
                <a:gd name="T47" fmla="*/ 1 h 187"/>
                <a:gd name="T48" fmla="*/ 1 w 446"/>
                <a:gd name="T49" fmla="*/ 1 h 187"/>
                <a:gd name="T50" fmla="*/ 1 w 446"/>
                <a:gd name="T51" fmla="*/ 1 h 187"/>
                <a:gd name="T52" fmla="*/ 0 w 446"/>
                <a:gd name="T53" fmla="*/ 1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6"/>
                <a:gd name="T82" fmla="*/ 0 h 187"/>
                <a:gd name="T83" fmla="*/ 446 w 446"/>
                <a:gd name="T84" fmla="*/ 187 h 1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6" h="187">
                  <a:moveTo>
                    <a:pt x="0" y="66"/>
                  </a:moveTo>
                  <a:lnTo>
                    <a:pt x="19" y="112"/>
                  </a:lnTo>
                  <a:lnTo>
                    <a:pt x="0" y="117"/>
                  </a:lnTo>
                  <a:lnTo>
                    <a:pt x="19" y="124"/>
                  </a:lnTo>
                  <a:lnTo>
                    <a:pt x="26" y="157"/>
                  </a:lnTo>
                  <a:lnTo>
                    <a:pt x="50" y="153"/>
                  </a:lnTo>
                  <a:lnTo>
                    <a:pt x="26" y="166"/>
                  </a:lnTo>
                  <a:lnTo>
                    <a:pt x="57" y="162"/>
                  </a:lnTo>
                  <a:lnTo>
                    <a:pt x="84" y="181"/>
                  </a:lnTo>
                  <a:lnTo>
                    <a:pt x="114" y="160"/>
                  </a:lnTo>
                  <a:lnTo>
                    <a:pt x="159" y="186"/>
                  </a:lnTo>
                  <a:lnTo>
                    <a:pt x="232" y="160"/>
                  </a:lnTo>
                  <a:lnTo>
                    <a:pt x="232" y="187"/>
                  </a:lnTo>
                  <a:lnTo>
                    <a:pt x="250" y="160"/>
                  </a:lnTo>
                  <a:lnTo>
                    <a:pt x="388" y="151"/>
                  </a:lnTo>
                  <a:lnTo>
                    <a:pt x="446" y="149"/>
                  </a:lnTo>
                  <a:lnTo>
                    <a:pt x="431" y="83"/>
                  </a:lnTo>
                  <a:lnTo>
                    <a:pt x="443" y="69"/>
                  </a:lnTo>
                  <a:lnTo>
                    <a:pt x="399" y="13"/>
                  </a:lnTo>
                  <a:lnTo>
                    <a:pt x="366" y="13"/>
                  </a:lnTo>
                  <a:lnTo>
                    <a:pt x="284" y="36"/>
                  </a:lnTo>
                  <a:lnTo>
                    <a:pt x="213" y="0"/>
                  </a:lnTo>
                  <a:lnTo>
                    <a:pt x="172" y="2"/>
                  </a:lnTo>
                  <a:lnTo>
                    <a:pt x="115" y="31"/>
                  </a:lnTo>
                  <a:lnTo>
                    <a:pt x="72" y="27"/>
                  </a:lnTo>
                  <a:lnTo>
                    <a:pt x="83" y="40"/>
                  </a:lnTo>
                  <a:lnTo>
                    <a:pt x="0" y="6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8" name="Freeform 141"/>
            <p:cNvSpPr>
              <a:spLocks/>
            </p:cNvSpPr>
            <p:nvPr/>
          </p:nvSpPr>
          <p:spPr bwMode="auto">
            <a:xfrm>
              <a:off x="3266" y="1787"/>
              <a:ext cx="108" cy="93"/>
            </a:xfrm>
            <a:custGeom>
              <a:avLst/>
              <a:gdLst>
                <a:gd name="T0" fmla="*/ 0 w 170"/>
                <a:gd name="T1" fmla="*/ 1 h 145"/>
                <a:gd name="T2" fmla="*/ 1 w 170"/>
                <a:gd name="T3" fmla="*/ 1 h 145"/>
                <a:gd name="T4" fmla="*/ 1 w 170"/>
                <a:gd name="T5" fmla="*/ 1 h 145"/>
                <a:gd name="T6" fmla="*/ 1 w 170"/>
                <a:gd name="T7" fmla="*/ 1 h 145"/>
                <a:gd name="T8" fmla="*/ 1 w 170"/>
                <a:gd name="T9" fmla="*/ 1 h 145"/>
                <a:gd name="T10" fmla="*/ 1 w 170"/>
                <a:gd name="T11" fmla="*/ 1 h 145"/>
                <a:gd name="T12" fmla="*/ 1 w 170"/>
                <a:gd name="T13" fmla="*/ 0 h 145"/>
                <a:gd name="T14" fmla="*/ 1 w 170"/>
                <a:gd name="T15" fmla="*/ 1 h 145"/>
                <a:gd name="T16" fmla="*/ 1 w 170"/>
                <a:gd name="T17" fmla="*/ 1 h 145"/>
                <a:gd name="T18" fmla="*/ 1 w 170"/>
                <a:gd name="T19" fmla="*/ 1 h 145"/>
                <a:gd name="T20" fmla="*/ 1 w 170"/>
                <a:gd name="T21" fmla="*/ 1 h 145"/>
                <a:gd name="T22" fmla="*/ 0 w 170"/>
                <a:gd name="T23" fmla="*/ 1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45"/>
                <a:gd name="T38" fmla="*/ 170 w 170"/>
                <a:gd name="T39" fmla="*/ 145 h 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45">
                  <a:moveTo>
                    <a:pt x="0" y="132"/>
                  </a:moveTo>
                  <a:lnTo>
                    <a:pt x="6" y="117"/>
                  </a:lnTo>
                  <a:lnTo>
                    <a:pt x="32" y="86"/>
                  </a:lnTo>
                  <a:lnTo>
                    <a:pt x="14" y="73"/>
                  </a:lnTo>
                  <a:lnTo>
                    <a:pt x="14" y="36"/>
                  </a:lnTo>
                  <a:lnTo>
                    <a:pt x="32" y="9"/>
                  </a:lnTo>
                  <a:lnTo>
                    <a:pt x="170" y="0"/>
                  </a:lnTo>
                  <a:lnTo>
                    <a:pt x="145" y="20"/>
                  </a:lnTo>
                  <a:lnTo>
                    <a:pt x="137" y="81"/>
                  </a:lnTo>
                  <a:lnTo>
                    <a:pt x="78" y="115"/>
                  </a:lnTo>
                  <a:lnTo>
                    <a:pt x="26" y="145"/>
                  </a:lnTo>
                  <a:lnTo>
                    <a:pt x="0" y="13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79" name="Freeform 142"/>
            <p:cNvSpPr>
              <a:spLocks/>
            </p:cNvSpPr>
            <p:nvPr/>
          </p:nvSpPr>
          <p:spPr bwMode="auto">
            <a:xfrm>
              <a:off x="5607" y="1205"/>
              <a:ext cx="44" cy="15"/>
            </a:xfrm>
            <a:custGeom>
              <a:avLst/>
              <a:gdLst>
                <a:gd name="T0" fmla="*/ 0 w 69"/>
                <a:gd name="T1" fmla="*/ 1 h 25"/>
                <a:gd name="T2" fmla="*/ 1 w 69"/>
                <a:gd name="T3" fmla="*/ 0 h 25"/>
                <a:gd name="T4" fmla="*/ 1 w 69"/>
                <a:gd name="T5" fmla="*/ 1 h 25"/>
                <a:gd name="T6" fmla="*/ 1 w 69"/>
                <a:gd name="T7" fmla="*/ 1 h 25"/>
                <a:gd name="T8" fmla="*/ 0 w 69"/>
                <a:gd name="T9" fmla="*/ 1 h 25"/>
                <a:gd name="T10" fmla="*/ 0 60000 65536"/>
                <a:gd name="T11" fmla="*/ 0 60000 65536"/>
                <a:gd name="T12" fmla="*/ 0 60000 65536"/>
                <a:gd name="T13" fmla="*/ 0 60000 65536"/>
                <a:gd name="T14" fmla="*/ 0 60000 65536"/>
                <a:gd name="T15" fmla="*/ 0 w 69"/>
                <a:gd name="T16" fmla="*/ 0 h 25"/>
                <a:gd name="T17" fmla="*/ 69 w 69"/>
                <a:gd name="T18" fmla="*/ 25 h 25"/>
              </a:gdLst>
              <a:ahLst/>
              <a:cxnLst>
                <a:cxn ang="T10">
                  <a:pos x="T0" y="T1"/>
                </a:cxn>
                <a:cxn ang="T11">
                  <a:pos x="T2" y="T3"/>
                </a:cxn>
                <a:cxn ang="T12">
                  <a:pos x="T4" y="T5"/>
                </a:cxn>
                <a:cxn ang="T13">
                  <a:pos x="T6" y="T7"/>
                </a:cxn>
                <a:cxn ang="T14">
                  <a:pos x="T8" y="T9"/>
                </a:cxn>
              </a:cxnLst>
              <a:rect l="T15" t="T16" r="T17" b="T18"/>
              <a:pathLst>
                <a:path w="69" h="25">
                  <a:moveTo>
                    <a:pt x="0" y="3"/>
                  </a:moveTo>
                  <a:lnTo>
                    <a:pt x="42" y="0"/>
                  </a:lnTo>
                  <a:lnTo>
                    <a:pt x="69" y="13"/>
                  </a:lnTo>
                  <a:lnTo>
                    <a:pt x="57" y="25"/>
                  </a:lnTo>
                  <a:lnTo>
                    <a:pt x="0" y="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0" name="Freeform 143"/>
            <p:cNvSpPr>
              <a:spLocks/>
            </p:cNvSpPr>
            <p:nvPr/>
          </p:nvSpPr>
          <p:spPr bwMode="auto">
            <a:xfrm>
              <a:off x="2618" y="1341"/>
              <a:ext cx="10" cy="11"/>
            </a:xfrm>
            <a:custGeom>
              <a:avLst/>
              <a:gdLst>
                <a:gd name="T0" fmla="*/ 0 w 16"/>
                <a:gd name="T1" fmla="*/ 1 h 18"/>
                <a:gd name="T2" fmla="*/ 0 w 16"/>
                <a:gd name="T3" fmla="*/ 0 h 18"/>
                <a:gd name="T4" fmla="*/ 1 w 16"/>
                <a:gd name="T5" fmla="*/ 0 h 18"/>
                <a:gd name="T6" fmla="*/ 0 w 16"/>
                <a:gd name="T7" fmla="*/ 1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0" y="18"/>
                  </a:moveTo>
                  <a:lnTo>
                    <a:pt x="0" y="0"/>
                  </a:lnTo>
                  <a:lnTo>
                    <a:pt x="16" y="0"/>
                  </a:lnTo>
                  <a:lnTo>
                    <a:pt x="0" y="1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1" name="Freeform 144"/>
            <p:cNvSpPr>
              <a:spLocks/>
            </p:cNvSpPr>
            <p:nvPr/>
          </p:nvSpPr>
          <p:spPr bwMode="auto">
            <a:xfrm>
              <a:off x="2778" y="1459"/>
              <a:ext cx="55" cy="53"/>
            </a:xfrm>
            <a:custGeom>
              <a:avLst/>
              <a:gdLst>
                <a:gd name="T0" fmla="*/ 0 w 87"/>
                <a:gd name="T1" fmla="*/ 1 h 83"/>
                <a:gd name="T2" fmla="*/ 1 w 87"/>
                <a:gd name="T3" fmla="*/ 1 h 83"/>
                <a:gd name="T4" fmla="*/ 1 w 87"/>
                <a:gd name="T5" fmla="*/ 1 h 83"/>
                <a:gd name="T6" fmla="*/ 1 w 87"/>
                <a:gd name="T7" fmla="*/ 1 h 83"/>
                <a:gd name="T8" fmla="*/ 1 w 87"/>
                <a:gd name="T9" fmla="*/ 1 h 83"/>
                <a:gd name="T10" fmla="*/ 1 w 87"/>
                <a:gd name="T11" fmla="*/ 0 h 83"/>
                <a:gd name="T12" fmla="*/ 1 w 87"/>
                <a:gd name="T13" fmla="*/ 0 h 83"/>
                <a:gd name="T14" fmla="*/ 1 w 87"/>
                <a:gd name="T15" fmla="*/ 1 h 83"/>
                <a:gd name="T16" fmla="*/ 1 w 87"/>
                <a:gd name="T17" fmla="*/ 1 h 83"/>
                <a:gd name="T18" fmla="*/ 1 w 87"/>
                <a:gd name="T19" fmla="*/ 1 h 83"/>
                <a:gd name="T20" fmla="*/ 1 w 87"/>
                <a:gd name="T21" fmla="*/ 1 h 83"/>
                <a:gd name="T22" fmla="*/ 0 w 87"/>
                <a:gd name="T23" fmla="*/ 1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
                <a:gd name="T37" fmla="*/ 0 h 83"/>
                <a:gd name="T38" fmla="*/ 87 w 87"/>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 h="83">
                  <a:moveTo>
                    <a:pt x="0" y="64"/>
                  </a:moveTo>
                  <a:lnTo>
                    <a:pt x="34" y="50"/>
                  </a:lnTo>
                  <a:lnTo>
                    <a:pt x="16" y="43"/>
                  </a:lnTo>
                  <a:lnTo>
                    <a:pt x="33" y="13"/>
                  </a:lnTo>
                  <a:lnTo>
                    <a:pt x="49" y="28"/>
                  </a:lnTo>
                  <a:lnTo>
                    <a:pt x="49" y="0"/>
                  </a:lnTo>
                  <a:lnTo>
                    <a:pt x="87" y="0"/>
                  </a:lnTo>
                  <a:lnTo>
                    <a:pt x="82" y="28"/>
                  </a:lnTo>
                  <a:lnTo>
                    <a:pt x="61" y="43"/>
                  </a:lnTo>
                  <a:lnTo>
                    <a:pt x="61" y="83"/>
                  </a:lnTo>
                  <a:lnTo>
                    <a:pt x="37" y="62"/>
                  </a:lnTo>
                  <a:lnTo>
                    <a:pt x="0" y="6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2" name="Freeform 145"/>
            <p:cNvSpPr>
              <a:spLocks/>
            </p:cNvSpPr>
            <p:nvPr/>
          </p:nvSpPr>
          <p:spPr bwMode="auto">
            <a:xfrm>
              <a:off x="2801" y="997"/>
              <a:ext cx="398" cy="344"/>
            </a:xfrm>
            <a:custGeom>
              <a:avLst/>
              <a:gdLst>
                <a:gd name="T0" fmla="*/ 0 w 627"/>
                <a:gd name="T1" fmla="*/ 1 h 543"/>
                <a:gd name="T2" fmla="*/ 1 w 627"/>
                <a:gd name="T3" fmla="*/ 1 h 543"/>
                <a:gd name="T4" fmla="*/ 1 w 627"/>
                <a:gd name="T5" fmla="*/ 1 h 543"/>
                <a:gd name="T6" fmla="*/ 1 w 627"/>
                <a:gd name="T7" fmla="*/ 1 h 543"/>
                <a:gd name="T8" fmla="*/ 1 w 627"/>
                <a:gd name="T9" fmla="*/ 1 h 543"/>
                <a:gd name="T10" fmla="*/ 1 w 627"/>
                <a:gd name="T11" fmla="*/ 1 h 543"/>
                <a:gd name="T12" fmla="*/ 1 w 627"/>
                <a:gd name="T13" fmla="*/ 1 h 543"/>
                <a:gd name="T14" fmla="*/ 1 w 627"/>
                <a:gd name="T15" fmla="*/ 1 h 543"/>
                <a:gd name="T16" fmla="*/ 1 w 627"/>
                <a:gd name="T17" fmla="*/ 1 h 543"/>
                <a:gd name="T18" fmla="*/ 1 w 627"/>
                <a:gd name="T19" fmla="*/ 1 h 543"/>
                <a:gd name="T20" fmla="*/ 1 w 627"/>
                <a:gd name="T21" fmla="*/ 1 h 543"/>
                <a:gd name="T22" fmla="*/ 1 w 627"/>
                <a:gd name="T23" fmla="*/ 1 h 543"/>
                <a:gd name="T24" fmla="*/ 1 w 627"/>
                <a:gd name="T25" fmla="*/ 1 h 543"/>
                <a:gd name="T26" fmla="*/ 1 w 627"/>
                <a:gd name="T27" fmla="*/ 1 h 543"/>
                <a:gd name="T28" fmla="*/ 1 w 627"/>
                <a:gd name="T29" fmla="*/ 1 h 543"/>
                <a:gd name="T30" fmla="*/ 1 w 627"/>
                <a:gd name="T31" fmla="*/ 1 h 543"/>
                <a:gd name="T32" fmla="*/ 1 w 627"/>
                <a:gd name="T33" fmla="*/ 1 h 543"/>
                <a:gd name="T34" fmla="*/ 1 w 627"/>
                <a:gd name="T35" fmla="*/ 1 h 543"/>
                <a:gd name="T36" fmla="*/ 1 w 627"/>
                <a:gd name="T37" fmla="*/ 1 h 543"/>
                <a:gd name="T38" fmla="*/ 1 w 627"/>
                <a:gd name="T39" fmla="*/ 1 h 543"/>
                <a:gd name="T40" fmla="*/ 1 w 627"/>
                <a:gd name="T41" fmla="*/ 1 h 543"/>
                <a:gd name="T42" fmla="*/ 1 w 627"/>
                <a:gd name="T43" fmla="*/ 1 h 543"/>
                <a:gd name="T44" fmla="*/ 1 w 627"/>
                <a:gd name="T45" fmla="*/ 1 h 543"/>
                <a:gd name="T46" fmla="*/ 1 w 627"/>
                <a:gd name="T47" fmla="*/ 1 h 543"/>
                <a:gd name="T48" fmla="*/ 1 w 627"/>
                <a:gd name="T49" fmla="*/ 1 h 543"/>
                <a:gd name="T50" fmla="*/ 1 w 627"/>
                <a:gd name="T51" fmla="*/ 1 h 543"/>
                <a:gd name="T52" fmla="*/ 1 w 627"/>
                <a:gd name="T53" fmla="*/ 1 h 543"/>
                <a:gd name="T54" fmla="*/ 1 w 627"/>
                <a:gd name="T55" fmla="*/ 1 h 543"/>
                <a:gd name="T56" fmla="*/ 1 w 627"/>
                <a:gd name="T57" fmla="*/ 1 h 543"/>
                <a:gd name="T58" fmla="*/ 1 w 627"/>
                <a:gd name="T59" fmla="*/ 1 h 543"/>
                <a:gd name="T60" fmla="*/ 1 w 627"/>
                <a:gd name="T61" fmla="*/ 1 h 543"/>
                <a:gd name="T62" fmla="*/ 1 w 627"/>
                <a:gd name="T63" fmla="*/ 1 h 543"/>
                <a:gd name="T64" fmla="*/ 1 w 627"/>
                <a:gd name="T65" fmla="*/ 1 h 543"/>
                <a:gd name="T66" fmla="*/ 1 w 627"/>
                <a:gd name="T67" fmla="*/ 1 h 543"/>
                <a:gd name="T68" fmla="*/ 1 w 627"/>
                <a:gd name="T69" fmla="*/ 1 h 543"/>
                <a:gd name="T70" fmla="*/ 1 w 627"/>
                <a:gd name="T71" fmla="*/ 1 h 543"/>
                <a:gd name="T72" fmla="*/ 1 w 627"/>
                <a:gd name="T73" fmla="*/ 1 h 543"/>
                <a:gd name="T74" fmla="*/ 1 w 627"/>
                <a:gd name="T75" fmla="*/ 1 h 543"/>
                <a:gd name="T76" fmla="*/ 1 w 627"/>
                <a:gd name="T77" fmla="*/ 1 h 543"/>
                <a:gd name="T78" fmla="*/ 1 w 627"/>
                <a:gd name="T79" fmla="*/ 1 h 543"/>
                <a:gd name="T80" fmla="*/ 0 w 627"/>
                <a:gd name="T81" fmla="*/ 1 h 5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7"/>
                <a:gd name="T124" fmla="*/ 0 h 543"/>
                <a:gd name="T125" fmla="*/ 627 w 627"/>
                <a:gd name="T126" fmla="*/ 543 h 5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7" h="543">
                  <a:moveTo>
                    <a:pt x="0" y="405"/>
                  </a:moveTo>
                  <a:lnTo>
                    <a:pt x="0" y="428"/>
                  </a:lnTo>
                  <a:lnTo>
                    <a:pt x="60" y="414"/>
                  </a:lnTo>
                  <a:lnTo>
                    <a:pt x="62" y="426"/>
                  </a:lnTo>
                  <a:lnTo>
                    <a:pt x="0" y="438"/>
                  </a:lnTo>
                  <a:lnTo>
                    <a:pt x="14" y="450"/>
                  </a:lnTo>
                  <a:lnTo>
                    <a:pt x="12" y="476"/>
                  </a:lnTo>
                  <a:lnTo>
                    <a:pt x="47" y="453"/>
                  </a:lnTo>
                  <a:lnTo>
                    <a:pt x="6" y="494"/>
                  </a:lnTo>
                  <a:lnTo>
                    <a:pt x="30" y="490"/>
                  </a:lnTo>
                  <a:lnTo>
                    <a:pt x="14" y="531"/>
                  </a:lnTo>
                  <a:lnTo>
                    <a:pt x="76" y="543"/>
                  </a:lnTo>
                  <a:lnTo>
                    <a:pt x="126" y="512"/>
                  </a:lnTo>
                  <a:lnTo>
                    <a:pt x="134" y="483"/>
                  </a:lnTo>
                  <a:lnTo>
                    <a:pt x="147" y="512"/>
                  </a:lnTo>
                  <a:lnTo>
                    <a:pt x="178" y="470"/>
                  </a:lnTo>
                  <a:lnTo>
                    <a:pt x="171" y="435"/>
                  </a:lnTo>
                  <a:lnTo>
                    <a:pt x="183" y="422"/>
                  </a:lnTo>
                  <a:lnTo>
                    <a:pt x="171" y="405"/>
                  </a:lnTo>
                  <a:lnTo>
                    <a:pt x="171" y="329"/>
                  </a:lnTo>
                  <a:lnTo>
                    <a:pt x="218" y="306"/>
                  </a:lnTo>
                  <a:lnTo>
                    <a:pt x="211" y="287"/>
                  </a:lnTo>
                  <a:lnTo>
                    <a:pt x="229" y="224"/>
                  </a:lnTo>
                  <a:lnTo>
                    <a:pt x="271" y="184"/>
                  </a:lnTo>
                  <a:lnTo>
                    <a:pt x="278" y="147"/>
                  </a:lnTo>
                  <a:lnTo>
                    <a:pt x="309" y="142"/>
                  </a:lnTo>
                  <a:lnTo>
                    <a:pt x="319" y="116"/>
                  </a:lnTo>
                  <a:lnTo>
                    <a:pt x="362" y="122"/>
                  </a:lnTo>
                  <a:lnTo>
                    <a:pt x="362" y="94"/>
                  </a:lnTo>
                  <a:lnTo>
                    <a:pt x="377" y="92"/>
                  </a:lnTo>
                  <a:lnTo>
                    <a:pt x="392" y="80"/>
                  </a:lnTo>
                  <a:lnTo>
                    <a:pt x="424" y="107"/>
                  </a:lnTo>
                  <a:lnTo>
                    <a:pt x="470" y="111"/>
                  </a:lnTo>
                  <a:lnTo>
                    <a:pt x="500" y="95"/>
                  </a:lnTo>
                  <a:lnTo>
                    <a:pt x="507" y="58"/>
                  </a:lnTo>
                  <a:lnTo>
                    <a:pt x="556" y="47"/>
                  </a:lnTo>
                  <a:lnTo>
                    <a:pt x="582" y="65"/>
                  </a:lnTo>
                  <a:lnTo>
                    <a:pt x="581" y="92"/>
                  </a:lnTo>
                  <a:lnTo>
                    <a:pt x="624" y="58"/>
                  </a:lnTo>
                  <a:lnTo>
                    <a:pt x="593" y="66"/>
                  </a:lnTo>
                  <a:lnTo>
                    <a:pt x="600" y="57"/>
                  </a:lnTo>
                  <a:lnTo>
                    <a:pt x="573" y="44"/>
                  </a:lnTo>
                  <a:lnTo>
                    <a:pt x="627" y="30"/>
                  </a:lnTo>
                  <a:lnTo>
                    <a:pt x="582" y="10"/>
                  </a:lnTo>
                  <a:lnTo>
                    <a:pt x="553" y="29"/>
                  </a:lnTo>
                  <a:lnTo>
                    <a:pt x="568" y="4"/>
                  </a:lnTo>
                  <a:lnTo>
                    <a:pt x="545" y="0"/>
                  </a:lnTo>
                  <a:lnTo>
                    <a:pt x="533" y="29"/>
                  </a:lnTo>
                  <a:lnTo>
                    <a:pt x="522" y="31"/>
                  </a:lnTo>
                  <a:lnTo>
                    <a:pt x="522" y="4"/>
                  </a:lnTo>
                  <a:lnTo>
                    <a:pt x="478" y="47"/>
                  </a:lnTo>
                  <a:lnTo>
                    <a:pt x="502" y="10"/>
                  </a:lnTo>
                  <a:lnTo>
                    <a:pt x="482" y="4"/>
                  </a:lnTo>
                  <a:lnTo>
                    <a:pt x="439" y="49"/>
                  </a:lnTo>
                  <a:lnTo>
                    <a:pt x="400" y="38"/>
                  </a:lnTo>
                  <a:lnTo>
                    <a:pt x="410" y="65"/>
                  </a:lnTo>
                  <a:lnTo>
                    <a:pt x="392" y="48"/>
                  </a:lnTo>
                  <a:lnTo>
                    <a:pt x="362" y="86"/>
                  </a:lnTo>
                  <a:lnTo>
                    <a:pt x="368" y="53"/>
                  </a:lnTo>
                  <a:lnTo>
                    <a:pt x="353" y="74"/>
                  </a:lnTo>
                  <a:lnTo>
                    <a:pt x="342" y="61"/>
                  </a:lnTo>
                  <a:lnTo>
                    <a:pt x="349" y="86"/>
                  </a:lnTo>
                  <a:lnTo>
                    <a:pt x="319" y="71"/>
                  </a:lnTo>
                  <a:lnTo>
                    <a:pt x="307" y="107"/>
                  </a:lnTo>
                  <a:lnTo>
                    <a:pt x="277" y="120"/>
                  </a:lnTo>
                  <a:lnTo>
                    <a:pt x="302" y="122"/>
                  </a:lnTo>
                  <a:lnTo>
                    <a:pt x="254" y="139"/>
                  </a:lnTo>
                  <a:lnTo>
                    <a:pt x="244" y="157"/>
                  </a:lnTo>
                  <a:lnTo>
                    <a:pt x="261" y="157"/>
                  </a:lnTo>
                  <a:lnTo>
                    <a:pt x="199" y="197"/>
                  </a:lnTo>
                  <a:lnTo>
                    <a:pt x="179" y="265"/>
                  </a:lnTo>
                  <a:lnTo>
                    <a:pt x="114" y="317"/>
                  </a:lnTo>
                  <a:lnTo>
                    <a:pt x="126" y="332"/>
                  </a:lnTo>
                  <a:lnTo>
                    <a:pt x="152" y="319"/>
                  </a:lnTo>
                  <a:lnTo>
                    <a:pt x="84" y="335"/>
                  </a:lnTo>
                  <a:lnTo>
                    <a:pt x="47" y="359"/>
                  </a:lnTo>
                  <a:lnTo>
                    <a:pt x="60" y="374"/>
                  </a:lnTo>
                  <a:lnTo>
                    <a:pt x="30" y="374"/>
                  </a:lnTo>
                  <a:lnTo>
                    <a:pt x="37" y="388"/>
                  </a:lnTo>
                  <a:lnTo>
                    <a:pt x="2" y="390"/>
                  </a:lnTo>
                  <a:lnTo>
                    <a:pt x="30" y="397"/>
                  </a:lnTo>
                  <a:lnTo>
                    <a:pt x="0" y="40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3" name="Freeform 146"/>
            <p:cNvSpPr>
              <a:spLocks/>
            </p:cNvSpPr>
            <p:nvPr/>
          </p:nvSpPr>
          <p:spPr bwMode="auto">
            <a:xfrm>
              <a:off x="2939" y="1422"/>
              <a:ext cx="154" cy="125"/>
            </a:xfrm>
            <a:custGeom>
              <a:avLst/>
              <a:gdLst>
                <a:gd name="T0" fmla="*/ 0 w 241"/>
                <a:gd name="T1" fmla="*/ 1 h 199"/>
                <a:gd name="T2" fmla="*/ 1 w 241"/>
                <a:gd name="T3" fmla="*/ 1 h 199"/>
                <a:gd name="T4" fmla="*/ 1 w 241"/>
                <a:gd name="T5" fmla="*/ 1 h 199"/>
                <a:gd name="T6" fmla="*/ 1 w 241"/>
                <a:gd name="T7" fmla="*/ 1 h 199"/>
                <a:gd name="T8" fmla="*/ 1 w 241"/>
                <a:gd name="T9" fmla="*/ 1 h 199"/>
                <a:gd name="T10" fmla="*/ 1 w 241"/>
                <a:gd name="T11" fmla="*/ 1 h 199"/>
                <a:gd name="T12" fmla="*/ 1 w 241"/>
                <a:gd name="T13" fmla="*/ 1 h 199"/>
                <a:gd name="T14" fmla="*/ 1 w 241"/>
                <a:gd name="T15" fmla="*/ 1 h 199"/>
                <a:gd name="T16" fmla="*/ 1 w 241"/>
                <a:gd name="T17" fmla="*/ 1 h 199"/>
                <a:gd name="T18" fmla="*/ 1 w 241"/>
                <a:gd name="T19" fmla="*/ 0 h 199"/>
                <a:gd name="T20" fmla="*/ 0 w 241"/>
                <a:gd name="T21" fmla="*/ 1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1"/>
                <a:gd name="T34" fmla="*/ 0 h 199"/>
                <a:gd name="T35" fmla="*/ 241 w 241"/>
                <a:gd name="T36" fmla="*/ 199 h 1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1" h="199">
                  <a:moveTo>
                    <a:pt x="0" y="35"/>
                  </a:moveTo>
                  <a:lnTo>
                    <a:pt x="15" y="139"/>
                  </a:lnTo>
                  <a:lnTo>
                    <a:pt x="140" y="193"/>
                  </a:lnTo>
                  <a:lnTo>
                    <a:pt x="201" y="199"/>
                  </a:lnTo>
                  <a:lnTo>
                    <a:pt x="241" y="144"/>
                  </a:lnTo>
                  <a:lnTo>
                    <a:pt x="219" y="87"/>
                  </a:lnTo>
                  <a:lnTo>
                    <a:pt x="237" y="73"/>
                  </a:lnTo>
                  <a:lnTo>
                    <a:pt x="227" y="28"/>
                  </a:lnTo>
                  <a:lnTo>
                    <a:pt x="135" y="11"/>
                  </a:lnTo>
                  <a:lnTo>
                    <a:pt x="77" y="0"/>
                  </a:lnTo>
                  <a:lnTo>
                    <a:pt x="0" y="3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4" name="Freeform 147"/>
            <p:cNvSpPr>
              <a:spLocks/>
            </p:cNvSpPr>
            <p:nvPr/>
          </p:nvSpPr>
          <p:spPr bwMode="auto">
            <a:xfrm>
              <a:off x="2566" y="1413"/>
              <a:ext cx="66" cy="80"/>
            </a:xfrm>
            <a:custGeom>
              <a:avLst/>
              <a:gdLst>
                <a:gd name="T0" fmla="*/ 0 w 102"/>
                <a:gd name="T1" fmla="*/ 1 h 127"/>
                <a:gd name="T2" fmla="*/ 1 w 102"/>
                <a:gd name="T3" fmla="*/ 1 h 127"/>
                <a:gd name="T4" fmla="*/ 1 w 102"/>
                <a:gd name="T5" fmla="*/ 1 h 127"/>
                <a:gd name="T6" fmla="*/ 1 w 102"/>
                <a:gd name="T7" fmla="*/ 1 h 127"/>
                <a:gd name="T8" fmla="*/ 1 w 102"/>
                <a:gd name="T9" fmla="*/ 1 h 127"/>
                <a:gd name="T10" fmla="*/ 1 w 102"/>
                <a:gd name="T11" fmla="*/ 1 h 127"/>
                <a:gd name="T12" fmla="*/ 1 w 102"/>
                <a:gd name="T13" fmla="*/ 1 h 127"/>
                <a:gd name="T14" fmla="*/ 1 w 102"/>
                <a:gd name="T15" fmla="*/ 1 h 127"/>
                <a:gd name="T16" fmla="*/ 1 w 102"/>
                <a:gd name="T17" fmla="*/ 1 h 127"/>
                <a:gd name="T18" fmla="*/ 1 w 102"/>
                <a:gd name="T19" fmla="*/ 0 h 127"/>
                <a:gd name="T20" fmla="*/ 1 w 102"/>
                <a:gd name="T21" fmla="*/ 1 h 127"/>
                <a:gd name="T22" fmla="*/ 1 w 102"/>
                <a:gd name="T23" fmla="*/ 1 h 127"/>
                <a:gd name="T24" fmla="*/ 1 w 102"/>
                <a:gd name="T25" fmla="*/ 1 h 127"/>
                <a:gd name="T26" fmla="*/ 1 w 102"/>
                <a:gd name="T27" fmla="*/ 1 h 127"/>
                <a:gd name="T28" fmla="*/ 1 w 102"/>
                <a:gd name="T29" fmla="*/ 1 h 127"/>
                <a:gd name="T30" fmla="*/ 1 w 102"/>
                <a:gd name="T31" fmla="*/ 1 h 127"/>
                <a:gd name="T32" fmla="*/ 1 w 102"/>
                <a:gd name="T33" fmla="*/ 1 h 127"/>
                <a:gd name="T34" fmla="*/ 0 w 102"/>
                <a:gd name="T35" fmla="*/ 1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127"/>
                <a:gd name="T56" fmla="*/ 102 w 102"/>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127">
                  <a:moveTo>
                    <a:pt x="0" y="106"/>
                  </a:moveTo>
                  <a:lnTo>
                    <a:pt x="18" y="118"/>
                  </a:lnTo>
                  <a:lnTo>
                    <a:pt x="8" y="127"/>
                  </a:lnTo>
                  <a:lnTo>
                    <a:pt x="95" y="106"/>
                  </a:lnTo>
                  <a:lnTo>
                    <a:pt x="102" y="45"/>
                  </a:lnTo>
                  <a:lnTo>
                    <a:pt x="91" y="27"/>
                  </a:lnTo>
                  <a:lnTo>
                    <a:pt x="66" y="36"/>
                  </a:lnTo>
                  <a:lnTo>
                    <a:pt x="57" y="24"/>
                  </a:lnTo>
                  <a:lnTo>
                    <a:pt x="66" y="9"/>
                  </a:lnTo>
                  <a:lnTo>
                    <a:pt x="57" y="0"/>
                  </a:lnTo>
                  <a:lnTo>
                    <a:pt x="43" y="33"/>
                  </a:lnTo>
                  <a:lnTo>
                    <a:pt x="7" y="45"/>
                  </a:lnTo>
                  <a:lnTo>
                    <a:pt x="19" y="48"/>
                  </a:lnTo>
                  <a:lnTo>
                    <a:pt x="14" y="67"/>
                  </a:lnTo>
                  <a:lnTo>
                    <a:pt x="34" y="72"/>
                  </a:lnTo>
                  <a:lnTo>
                    <a:pt x="15" y="95"/>
                  </a:lnTo>
                  <a:lnTo>
                    <a:pt x="39" y="90"/>
                  </a:lnTo>
                  <a:lnTo>
                    <a:pt x="0" y="10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5" name="Freeform 148"/>
            <p:cNvSpPr>
              <a:spLocks/>
            </p:cNvSpPr>
            <p:nvPr/>
          </p:nvSpPr>
          <p:spPr bwMode="auto">
            <a:xfrm>
              <a:off x="2602" y="1408"/>
              <a:ext cx="38" cy="34"/>
            </a:xfrm>
            <a:custGeom>
              <a:avLst/>
              <a:gdLst>
                <a:gd name="T0" fmla="*/ 0 w 60"/>
                <a:gd name="T1" fmla="*/ 1 h 53"/>
                <a:gd name="T2" fmla="*/ 1 w 60"/>
                <a:gd name="T3" fmla="*/ 1 h 53"/>
                <a:gd name="T4" fmla="*/ 1 w 60"/>
                <a:gd name="T5" fmla="*/ 1 h 53"/>
                <a:gd name="T6" fmla="*/ 1 w 60"/>
                <a:gd name="T7" fmla="*/ 1 h 53"/>
                <a:gd name="T8" fmla="*/ 1 w 60"/>
                <a:gd name="T9" fmla="*/ 1 h 53"/>
                <a:gd name="T10" fmla="*/ 1 w 60"/>
                <a:gd name="T11" fmla="*/ 1 h 53"/>
                <a:gd name="T12" fmla="*/ 1 w 60"/>
                <a:gd name="T13" fmla="*/ 0 h 53"/>
                <a:gd name="T14" fmla="*/ 1 w 60"/>
                <a:gd name="T15" fmla="*/ 1 h 53"/>
                <a:gd name="T16" fmla="*/ 0 w 60"/>
                <a:gd name="T17" fmla="*/ 1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53"/>
                <a:gd name="T29" fmla="*/ 60 w 60"/>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53">
                  <a:moveTo>
                    <a:pt x="0" y="32"/>
                  </a:moveTo>
                  <a:lnTo>
                    <a:pt x="9" y="44"/>
                  </a:lnTo>
                  <a:lnTo>
                    <a:pt x="34" y="35"/>
                  </a:lnTo>
                  <a:lnTo>
                    <a:pt x="45" y="53"/>
                  </a:lnTo>
                  <a:lnTo>
                    <a:pt x="60" y="32"/>
                  </a:lnTo>
                  <a:lnTo>
                    <a:pt x="46" y="8"/>
                  </a:lnTo>
                  <a:lnTo>
                    <a:pt x="18" y="0"/>
                  </a:lnTo>
                  <a:lnTo>
                    <a:pt x="9" y="17"/>
                  </a:lnTo>
                  <a:lnTo>
                    <a:pt x="0" y="3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6" name="Freeform 149"/>
            <p:cNvSpPr>
              <a:spLocks/>
            </p:cNvSpPr>
            <p:nvPr/>
          </p:nvSpPr>
          <p:spPr bwMode="auto">
            <a:xfrm>
              <a:off x="2623" y="1355"/>
              <a:ext cx="10" cy="7"/>
            </a:xfrm>
            <a:custGeom>
              <a:avLst/>
              <a:gdLst>
                <a:gd name="T0" fmla="*/ 0 w 16"/>
                <a:gd name="T1" fmla="*/ 1 h 11"/>
                <a:gd name="T2" fmla="*/ 1 w 16"/>
                <a:gd name="T3" fmla="*/ 0 h 11"/>
                <a:gd name="T4" fmla="*/ 1 w 16"/>
                <a:gd name="T5" fmla="*/ 1 h 11"/>
                <a:gd name="T6" fmla="*/ 0 w 16"/>
                <a:gd name="T7" fmla="*/ 1 h 11"/>
                <a:gd name="T8" fmla="*/ 0 60000 65536"/>
                <a:gd name="T9" fmla="*/ 0 60000 65536"/>
                <a:gd name="T10" fmla="*/ 0 60000 65536"/>
                <a:gd name="T11" fmla="*/ 0 60000 65536"/>
                <a:gd name="T12" fmla="*/ 0 w 16"/>
                <a:gd name="T13" fmla="*/ 0 h 11"/>
                <a:gd name="T14" fmla="*/ 16 w 16"/>
                <a:gd name="T15" fmla="*/ 11 h 11"/>
              </a:gdLst>
              <a:ahLst/>
              <a:cxnLst>
                <a:cxn ang="T8">
                  <a:pos x="T0" y="T1"/>
                </a:cxn>
                <a:cxn ang="T9">
                  <a:pos x="T2" y="T3"/>
                </a:cxn>
                <a:cxn ang="T10">
                  <a:pos x="T4" y="T5"/>
                </a:cxn>
                <a:cxn ang="T11">
                  <a:pos x="T6" y="T7"/>
                </a:cxn>
              </a:cxnLst>
              <a:rect l="T12" t="T13" r="T14" b="T15"/>
              <a:pathLst>
                <a:path w="16" h="11">
                  <a:moveTo>
                    <a:pt x="0" y="10"/>
                  </a:moveTo>
                  <a:lnTo>
                    <a:pt x="8" y="0"/>
                  </a:lnTo>
                  <a:lnTo>
                    <a:pt x="16" y="11"/>
                  </a:lnTo>
                  <a:lnTo>
                    <a:pt x="0" y="1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7" name="Freeform 150"/>
            <p:cNvSpPr>
              <a:spLocks/>
            </p:cNvSpPr>
            <p:nvPr/>
          </p:nvSpPr>
          <p:spPr bwMode="auto">
            <a:xfrm>
              <a:off x="2633" y="1332"/>
              <a:ext cx="115" cy="195"/>
            </a:xfrm>
            <a:custGeom>
              <a:avLst/>
              <a:gdLst>
                <a:gd name="T0" fmla="*/ 0 w 181"/>
                <a:gd name="T1" fmla="*/ 1 h 308"/>
                <a:gd name="T2" fmla="*/ 1 w 181"/>
                <a:gd name="T3" fmla="*/ 1 h 308"/>
                <a:gd name="T4" fmla="*/ 1 w 181"/>
                <a:gd name="T5" fmla="*/ 1 h 308"/>
                <a:gd name="T6" fmla="*/ 1 w 181"/>
                <a:gd name="T7" fmla="*/ 0 h 308"/>
                <a:gd name="T8" fmla="*/ 1 w 181"/>
                <a:gd name="T9" fmla="*/ 1 h 308"/>
                <a:gd name="T10" fmla="*/ 1 w 181"/>
                <a:gd name="T11" fmla="*/ 1 h 308"/>
                <a:gd name="T12" fmla="*/ 1 w 181"/>
                <a:gd name="T13" fmla="*/ 1 h 308"/>
                <a:gd name="T14" fmla="*/ 1 w 181"/>
                <a:gd name="T15" fmla="*/ 1 h 308"/>
                <a:gd name="T16" fmla="*/ 1 w 181"/>
                <a:gd name="T17" fmla="*/ 1 h 308"/>
                <a:gd name="T18" fmla="*/ 1 w 181"/>
                <a:gd name="T19" fmla="*/ 1 h 308"/>
                <a:gd name="T20" fmla="*/ 1 w 181"/>
                <a:gd name="T21" fmla="*/ 1 h 308"/>
                <a:gd name="T22" fmla="*/ 1 w 181"/>
                <a:gd name="T23" fmla="*/ 1 h 308"/>
                <a:gd name="T24" fmla="*/ 1 w 181"/>
                <a:gd name="T25" fmla="*/ 1 h 308"/>
                <a:gd name="T26" fmla="*/ 1 w 181"/>
                <a:gd name="T27" fmla="*/ 1 h 308"/>
                <a:gd name="T28" fmla="*/ 1 w 181"/>
                <a:gd name="T29" fmla="*/ 1 h 308"/>
                <a:gd name="T30" fmla="*/ 1 w 181"/>
                <a:gd name="T31" fmla="*/ 1 h 308"/>
                <a:gd name="T32" fmla="*/ 1 w 181"/>
                <a:gd name="T33" fmla="*/ 1 h 308"/>
                <a:gd name="T34" fmla="*/ 1 w 181"/>
                <a:gd name="T35" fmla="*/ 1 h 308"/>
                <a:gd name="T36" fmla="*/ 1 w 181"/>
                <a:gd name="T37" fmla="*/ 1 h 308"/>
                <a:gd name="T38" fmla="*/ 1 w 181"/>
                <a:gd name="T39" fmla="*/ 1 h 308"/>
                <a:gd name="T40" fmla="*/ 1 w 181"/>
                <a:gd name="T41" fmla="*/ 1 h 308"/>
                <a:gd name="T42" fmla="*/ 1 w 181"/>
                <a:gd name="T43" fmla="*/ 1 h 308"/>
                <a:gd name="T44" fmla="*/ 1 w 181"/>
                <a:gd name="T45" fmla="*/ 1 h 308"/>
                <a:gd name="T46" fmla="*/ 1 w 181"/>
                <a:gd name="T47" fmla="*/ 1 h 308"/>
                <a:gd name="T48" fmla="*/ 1 w 181"/>
                <a:gd name="T49" fmla="*/ 1 h 308"/>
                <a:gd name="T50" fmla="*/ 1 w 181"/>
                <a:gd name="T51" fmla="*/ 1 h 308"/>
                <a:gd name="T52" fmla="*/ 1 w 181"/>
                <a:gd name="T53" fmla="*/ 1 h 308"/>
                <a:gd name="T54" fmla="*/ 1 w 181"/>
                <a:gd name="T55" fmla="*/ 1 h 308"/>
                <a:gd name="T56" fmla="*/ 1 w 181"/>
                <a:gd name="T57" fmla="*/ 1 h 308"/>
                <a:gd name="T58" fmla="*/ 0 w 181"/>
                <a:gd name="T59" fmla="*/ 1 h 3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1"/>
                <a:gd name="T91" fmla="*/ 0 h 308"/>
                <a:gd name="T92" fmla="*/ 181 w 181"/>
                <a:gd name="T93" fmla="*/ 308 h 3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1" h="308">
                  <a:moveTo>
                    <a:pt x="0" y="75"/>
                  </a:moveTo>
                  <a:lnTo>
                    <a:pt x="5" y="30"/>
                  </a:lnTo>
                  <a:lnTo>
                    <a:pt x="25" y="3"/>
                  </a:lnTo>
                  <a:lnTo>
                    <a:pt x="70" y="0"/>
                  </a:lnTo>
                  <a:lnTo>
                    <a:pt x="45" y="40"/>
                  </a:lnTo>
                  <a:lnTo>
                    <a:pt x="101" y="48"/>
                  </a:lnTo>
                  <a:lnTo>
                    <a:pt x="69" y="101"/>
                  </a:lnTo>
                  <a:lnTo>
                    <a:pt x="106" y="115"/>
                  </a:lnTo>
                  <a:lnTo>
                    <a:pt x="150" y="177"/>
                  </a:lnTo>
                  <a:lnTo>
                    <a:pt x="136" y="183"/>
                  </a:lnTo>
                  <a:lnTo>
                    <a:pt x="155" y="201"/>
                  </a:lnTo>
                  <a:lnTo>
                    <a:pt x="146" y="214"/>
                  </a:lnTo>
                  <a:lnTo>
                    <a:pt x="181" y="219"/>
                  </a:lnTo>
                  <a:lnTo>
                    <a:pt x="161" y="259"/>
                  </a:lnTo>
                  <a:lnTo>
                    <a:pt x="178" y="269"/>
                  </a:lnTo>
                  <a:lnTo>
                    <a:pt x="10" y="308"/>
                  </a:lnTo>
                  <a:lnTo>
                    <a:pt x="83" y="251"/>
                  </a:lnTo>
                  <a:lnTo>
                    <a:pt x="62" y="263"/>
                  </a:lnTo>
                  <a:lnTo>
                    <a:pt x="22" y="247"/>
                  </a:lnTo>
                  <a:lnTo>
                    <a:pt x="51" y="224"/>
                  </a:lnTo>
                  <a:lnTo>
                    <a:pt x="30" y="214"/>
                  </a:lnTo>
                  <a:lnTo>
                    <a:pt x="76" y="193"/>
                  </a:lnTo>
                  <a:lnTo>
                    <a:pt x="78" y="165"/>
                  </a:lnTo>
                  <a:lnTo>
                    <a:pt x="58" y="156"/>
                  </a:lnTo>
                  <a:lnTo>
                    <a:pt x="72" y="138"/>
                  </a:lnTo>
                  <a:lnTo>
                    <a:pt x="25" y="147"/>
                  </a:lnTo>
                  <a:lnTo>
                    <a:pt x="25" y="101"/>
                  </a:lnTo>
                  <a:lnTo>
                    <a:pt x="5" y="121"/>
                  </a:lnTo>
                  <a:lnTo>
                    <a:pt x="20" y="79"/>
                  </a:lnTo>
                  <a:lnTo>
                    <a:pt x="0" y="7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8" name="Freeform 151"/>
            <p:cNvSpPr>
              <a:spLocks/>
            </p:cNvSpPr>
            <p:nvPr/>
          </p:nvSpPr>
          <p:spPr bwMode="auto">
            <a:xfrm>
              <a:off x="2817" y="1418"/>
              <a:ext cx="131" cy="164"/>
            </a:xfrm>
            <a:custGeom>
              <a:avLst/>
              <a:gdLst>
                <a:gd name="T0" fmla="*/ 1 w 209"/>
                <a:gd name="T1" fmla="*/ 1 h 256"/>
                <a:gd name="T2" fmla="*/ 1 w 209"/>
                <a:gd name="T3" fmla="*/ 1 h 256"/>
                <a:gd name="T4" fmla="*/ 1 w 209"/>
                <a:gd name="T5" fmla="*/ 1 h 256"/>
                <a:gd name="T6" fmla="*/ 1 w 209"/>
                <a:gd name="T7" fmla="*/ 1 h 256"/>
                <a:gd name="T8" fmla="*/ 1 w 209"/>
                <a:gd name="T9" fmla="*/ 1 h 256"/>
                <a:gd name="T10" fmla="*/ 1 w 209"/>
                <a:gd name="T11" fmla="*/ 1 h 256"/>
                <a:gd name="T12" fmla="*/ 1 w 209"/>
                <a:gd name="T13" fmla="*/ 1 h 256"/>
                <a:gd name="T14" fmla="*/ 1 w 209"/>
                <a:gd name="T15" fmla="*/ 1 h 256"/>
                <a:gd name="T16" fmla="*/ 1 w 209"/>
                <a:gd name="T17" fmla="*/ 0 h 256"/>
                <a:gd name="T18" fmla="*/ 1 w 209"/>
                <a:gd name="T19" fmla="*/ 1 h 256"/>
                <a:gd name="T20" fmla="*/ 1 w 209"/>
                <a:gd name="T21" fmla="*/ 0 h 256"/>
                <a:gd name="T22" fmla="*/ 1 w 209"/>
                <a:gd name="T23" fmla="*/ 0 h 256"/>
                <a:gd name="T24" fmla="*/ 1 w 209"/>
                <a:gd name="T25" fmla="*/ 1 h 256"/>
                <a:gd name="T26" fmla="*/ 1 w 209"/>
                <a:gd name="T27" fmla="*/ 1 h 256"/>
                <a:gd name="T28" fmla="*/ 1 w 209"/>
                <a:gd name="T29" fmla="*/ 1 h 256"/>
                <a:gd name="T30" fmla="*/ 1 w 209"/>
                <a:gd name="T31" fmla="*/ 1 h 256"/>
                <a:gd name="T32" fmla="*/ 0 w 209"/>
                <a:gd name="T33" fmla="*/ 1 h 256"/>
                <a:gd name="T34" fmla="*/ 0 w 209"/>
                <a:gd name="T35" fmla="*/ 1 h 256"/>
                <a:gd name="T36" fmla="*/ 1 w 209"/>
                <a:gd name="T37" fmla="*/ 1 h 256"/>
                <a:gd name="T38" fmla="*/ 1 w 209"/>
                <a:gd name="T39" fmla="*/ 1 h 256"/>
                <a:gd name="T40" fmla="*/ 1 w 209"/>
                <a:gd name="T41" fmla="*/ 1 h 256"/>
                <a:gd name="T42" fmla="*/ 1 w 209"/>
                <a:gd name="T43" fmla="*/ 1 h 256"/>
                <a:gd name="T44" fmla="*/ 1 w 209"/>
                <a:gd name="T45" fmla="*/ 1 h 256"/>
                <a:gd name="T46" fmla="*/ 1 w 209"/>
                <a:gd name="T47" fmla="*/ 1 h 256"/>
                <a:gd name="T48" fmla="*/ 1 w 209"/>
                <a:gd name="T49" fmla="*/ 1 h 256"/>
                <a:gd name="T50" fmla="*/ 1 w 209"/>
                <a:gd name="T51" fmla="*/ 1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56"/>
                <a:gd name="T80" fmla="*/ 209 w 209"/>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56">
                  <a:moveTo>
                    <a:pt x="143" y="159"/>
                  </a:moveTo>
                  <a:lnTo>
                    <a:pt x="146" y="158"/>
                  </a:lnTo>
                  <a:lnTo>
                    <a:pt x="194" y="134"/>
                  </a:lnTo>
                  <a:lnTo>
                    <a:pt x="209" y="143"/>
                  </a:lnTo>
                  <a:lnTo>
                    <a:pt x="194" y="39"/>
                  </a:lnTo>
                  <a:lnTo>
                    <a:pt x="155" y="13"/>
                  </a:lnTo>
                  <a:lnTo>
                    <a:pt x="114" y="36"/>
                  </a:lnTo>
                  <a:lnTo>
                    <a:pt x="118" y="21"/>
                  </a:lnTo>
                  <a:lnTo>
                    <a:pt x="81" y="0"/>
                  </a:lnTo>
                  <a:lnTo>
                    <a:pt x="75" y="3"/>
                  </a:lnTo>
                  <a:lnTo>
                    <a:pt x="72" y="0"/>
                  </a:lnTo>
                  <a:lnTo>
                    <a:pt x="64" y="0"/>
                  </a:lnTo>
                  <a:lnTo>
                    <a:pt x="60" y="58"/>
                  </a:lnTo>
                  <a:lnTo>
                    <a:pt x="40" y="41"/>
                  </a:lnTo>
                  <a:lnTo>
                    <a:pt x="26" y="63"/>
                  </a:lnTo>
                  <a:lnTo>
                    <a:pt x="21" y="91"/>
                  </a:lnTo>
                  <a:lnTo>
                    <a:pt x="0" y="106"/>
                  </a:lnTo>
                  <a:lnTo>
                    <a:pt x="0" y="146"/>
                  </a:lnTo>
                  <a:lnTo>
                    <a:pt x="1" y="168"/>
                  </a:lnTo>
                  <a:lnTo>
                    <a:pt x="5" y="186"/>
                  </a:lnTo>
                  <a:lnTo>
                    <a:pt x="46" y="206"/>
                  </a:lnTo>
                  <a:lnTo>
                    <a:pt x="36" y="250"/>
                  </a:lnTo>
                  <a:lnTo>
                    <a:pt x="81" y="256"/>
                  </a:lnTo>
                  <a:lnTo>
                    <a:pt x="162" y="253"/>
                  </a:lnTo>
                  <a:lnTo>
                    <a:pt x="187" y="215"/>
                  </a:lnTo>
                  <a:lnTo>
                    <a:pt x="143" y="15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89" name="Freeform 152"/>
            <p:cNvSpPr>
              <a:spLocks/>
            </p:cNvSpPr>
            <p:nvPr/>
          </p:nvSpPr>
          <p:spPr bwMode="auto">
            <a:xfrm>
              <a:off x="2653" y="1503"/>
              <a:ext cx="193" cy="183"/>
            </a:xfrm>
            <a:custGeom>
              <a:avLst/>
              <a:gdLst>
                <a:gd name="T0" fmla="*/ 0 w 303"/>
                <a:gd name="T1" fmla="*/ 1 h 287"/>
                <a:gd name="T2" fmla="*/ 1 w 303"/>
                <a:gd name="T3" fmla="*/ 1 h 287"/>
                <a:gd name="T4" fmla="*/ 1 w 303"/>
                <a:gd name="T5" fmla="*/ 1 h 287"/>
                <a:gd name="T6" fmla="*/ 1 w 303"/>
                <a:gd name="T7" fmla="*/ 1 h 287"/>
                <a:gd name="T8" fmla="*/ 1 w 303"/>
                <a:gd name="T9" fmla="*/ 1 h 287"/>
                <a:gd name="T10" fmla="*/ 1 w 303"/>
                <a:gd name="T11" fmla="*/ 1 h 287"/>
                <a:gd name="T12" fmla="*/ 1 w 303"/>
                <a:gd name="T13" fmla="*/ 1 h 287"/>
                <a:gd name="T14" fmla="*/ 1 w 303"/>
                <a:gd name="T15" fmla="*/ 1 h 287"/>
                <a:gd name="T16" fmla="*/ 1 w 303"/>
                <a:gd name="T17" fmla="*/ 1 h 287"/>
                <a:gd name="T18" fmla="*/ 1 w 303"/>
                <a:gd name="T19" fmla="*/ 1 h 287"/>
                <a:gd name="T20" fmla="*/ 1 w 303"/>
                <a:gd name="T21" fmla="*/ 1 h 287"/>
                <a:gd name="T22" fmla="*/ 1 w 303"/>
                <a:gd name="T23" fmla="*/ 1 h 287"/>
                <a:gd name="T24" fmla="*/ 1 w 303"/>
                <a:gd name="T25" fmla="*/ 1 h 287"/>
                <a:gd name="T26" fmla="*/ 1 w 303"/>
                <a:gd name="T27" fmla="*/ 1 h 287"/>
                <a:gd name="T28" fmla="*/ 1 w 303"/>
                <a:gd name="T29" fmla="*/ 1 h 287"/>
                <a:gd name="T30" fmla="*/ 1 w 303"/>
                <a:gd name="T31" fmla="*/ 1 h 287"/>
                <a:gd name="T32" fmla="*/ 1 w 303"/>
                <a:gd name="T33" fmla="*/ 1 h 287"/>
                <a:gd name="T34" fmla="*/ 1 w 303"/>
                <a:gd name="T35" fmla="*/ 1 h 287"/>
                <a:gd name="T36" fmla="*/ 1 w 303"/>
                <a:gd name="T37" fmla="*/ 1 h 287"/>
                <a:gd name="T38" fmla="*/ 1 w 303"/>
                <a:gd name="T39" fmla="*/ 1 h 287"/>
                <a:gd name="T40" fmla="*/ 1 w 303"/>
                <a:gd name="T41" fmla="*/ 1 h 287"/>
                <a:gd name="T42" fmla="*/ 1 w 303"/>
                <a:gd name="T43" fmla="*/ 0 h 287"/>
                <a:gd name="T44" fmla="*/ 1 w 303"/>
                <a:gd name="T45" fmla="*/ 1 h 287"/>
                <a:gd name="T46" fmla="*/ 1 w 303"/>
                <a:gd name="T47" fmla="*/ 1 h 287"/>
                <a:gd name="T48" fmla="*/ 1 w 303"/>
                <a:gd name="T49" fmla="*/ 1 h 287"/>
                <a:gd name="T50" fmla="*/ 1 w 303"/>
                <a:gd name="T51" fmla="*/ 1 h 287"/>
                <a:gd name="T52" fmla="*/ 0 w 303"/>
                <a:gd name="T53" fmla="*/ 1 h 2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3"/>
                <a:gd name="T82" fmla="*/ 0 h 287"/>
                <a:gd name="T83" fmla="*/ 303 w 303"/>
                <a:gd name="T84" fmla="*/ 287 h 2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3" h="287">
                  <a:moveTo>
                    <a:pt x="0" y="87"/>
                  </a:moveTo>
                  <a:lnTo>
                    <a:pt x="10" y="113"/>
                  </a:lnTo>
                  <a:lnTo>
                    <a:pt x="71" y="133"/>
                  </a:lnTo>
                  <a:lnTo>
                    <a:pt x="63" y="143"/>
                  </a:lnTo>
                  <a:lnTo>
                    <a:pt x="87" y="162"/>
                  </a:lnTo>
                  <a:lnTo>
                    <a:pt x="95" y="198"/>
                  </a:lnTo>
                  <a:lnTo>
                    <a:pt x="70" y="254"/>
                  </a:lnTo>
                  <a:lnTo>
                    <a:pt x="145" y="281"/>
                  </a:lnTo>
                  <a:lnTo>
                    <a:pt x="148" y="286"/>
                  </a:lnTo>
                  <a:lnTo>
                    <a:pt x="191" y="287"/>
                  </a:lnTo>
                  <a:lnTo>
                    <a:pt x="191" y="260"/>
                  </a:lnTo>
                  <a:lnTo>
                    <a:pt x="209" y="249"/>
                  </a:lnTo>
                  <a:lnTo>
                    <a:pt x="262" y="269"/>
                  </a:lnTo>
                  <a:lnTo>
                    <a:pt x="294" y="242"/>
                  </a:lnTo>
                  <a:lnTo>
                    <a:pt x="275" y="207"/>
                  </a:lnTo>
                  <a:lnTo>
                    <a:pt x="278" y="173"/>
                  </a:lnTo>
                  <a:lnTo>
                    <a:pt x="257" y="155"/>
                  </a:lnTo>
                  <a:lnTo>
                    <a:pt x="293" y="116"/>
                  </a:lnTo>
                  <a:lnTo>
                    <a:pt x="303" y="72"/>
                  </a:lnTo>
                  <a:lnTo>
                    <a:pt x="262" y="52"/>
                  </a:lnTo>
                  <a:lnTo>
                    <a:pt x="247" y="51"/>
                  </a:lnTo>
                  <a:lnTo>
                    <a:pt x="178" y="0"/>
                  </a:lnTo>
                  <a:lnTo>
                    <a:pt x="158" y="9"/>
                  </a:lnTo>
                  <a:lnTo>
                    <a:pt x="126" y="55"/>
                  </a:lnTo>
                  <a:lnTo>
                    <a:pt x="68" y="51"/>
                  </a:lnTo>
                  <a:lnTo>
                    <a:pt x="77" y="87"/>
                  </a:lnTo>
                  <a:lnTo>
                    <a:pt x="0" y="8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0" name="Freeform 153"/>
            <p:cNvSpPr>
              <a:spLocks/>
            </p:cNvSpPr>
            <p:nvPr/>
          </p:nvSpPr>
          <p:spPr bwMode="auto">
            <a:xfrm>
              <a:off x="2915" y="1766"/>
              <a:ext cx="47" cy="30"/>
            </a:xfrm>
            <a:custGeom>
              <a:avLst/>
              <a:gdLst>
                <a:gd name="T0" fmla="*/ 0 w 75"/>
                <a:gd name="T1" fmla="*/ 1 h 48"/>
                <a:gd name="T2" fmla="*/ 1 w 75"/>
                <a:gd name="T3" fmla="*/ 1 h 48"/>
                <a:gd name="T4" fmla="*/ 1 w 75"/>
                <a:gd name="T5" fmla="*/ 0 h 48"/>
                <a:gd name="T6" fmla="*/ 0 w 75"/>
                <a:gd name="T7" fmla="*/ 1 h 48"/>
                <a:gd name="T8" fmla="*/ 0 60000 65536"/>
                <a:gd name="T9" fmla="*/ 0 60000 65536"/>
                <a:gd name="T10" fmla="*/ 0 60000 65536"/>
                <a:gd name="T11" fmla="*/ 0 60000 65536"/>
                <a:gd name="T12" fmla="*/ 0 w 75"/>
                <a:gd name="T13" fmla="*/ 0 h 48"/>
                <a:gd name="T14" fmla="*/ 75 w 75"/>
                <a:gd name="T15" fmla="*/ 48 h 48"/>
              </a:gdLst>
              <a:ahLst/>
              <a:cxnLst>
                <a:cxn ang="T8">
                  <a:pos x="T0" y="T1"/>
                </a:cxn>
                <a:cxn ang="T9">
                  <a:pos x="T2" y="T3"/>
                </a:cxn>
                <a:cxn ang="T10">
                  <a:pos x="T4" y="T5"/>
                </a:cxn>
                <a:cxn ang="T11">
                  <a:pos x="T6" y="T7"/>
                </a:cxn>
              </a:cxnLst>
              <a:rect l="T12" t="T13" r="T14" b="T15"/>
              <a:pathLst>
                <a:path w="75" h="48">
                  <a:moveTo>
                    <a:pt x="0" y="12"/>
                  </a:moveTo>
                  <a:lnTo>
                    <a:pt x="64" y="48"/>
                  </a:lnTo>
                  <a:lnTo>
                    <a:pt x="75" y="0"/>
                  </a:lnTo>
                  <a:lnTo>
                    <a:pt x="0" y="1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1" name="Freeform 154"/>
            <p:cNvSpPr>
              <a:spLocks/>
            </p:cNvSpPr>
            <p:nvPr/>
          </p:nvSpPr>
          <p:spPr bwMode="auto">
            <a:xfrm>
              <a:off x="3033" y="1697"/>
              <a:ext cx="95" cy="104"/>
            </a:xfrm>
            <a:custGeom>
              <a:avLst/>
              <a:gdLst>
                <a:gd name="T0" fmla="*/ 0 w 150"/>
                <a:gd name="T1" fmla="*/ 1 h 165"/>
                <a:gd name="T2" fmla="*/ 1 w 150"/>
                <a:gd name="T3" fmla="*/ 1 h 165"/>
                <a:gd name="T4" fmla="*/ 1 w 150"/>
                <a:gd name="T5" fmla="*/ 1 h 165"/>
                <a:gd name="T6" fmla="*/ 1 w 150"/>
                <a:gd name="T7" fmla="*/ 1 h 165"/>
                <a:gd name="T8" fmla="*/ 1 w 150"/>
                <a:gd name="T9" fmla="*/ 0 h 165"/>
                <a:gd name="T10" fmla="*/ 1 w 150"/>
                <a:gd name="T11" fmla="*/ 1 h 165"/>
                <a:gd name="T12" fmla="*/ 1 w 150"/>
                <a:gd name="T13" fmla="*/ 1 h 165"/>
                <a:gd name="T14" fmla="*/ 1 w 150"/>
                <a:gd name="T15" fmla="*/ 1 h 165"/>
                <a:gd name="T16" fmla="*/ 1 w 150"/>
                <a:gd name="T17" fmla="*/ 1 h 165"/>
                <a:gd name="T18" fmla="*/ 1 w 150"/>
                <a:gd name="T19" fmla="*/ 1 h 165"/>
                <a:gd name="T20" fmla="*/ 1 w 150"/>
                <a:gd name="T21" fmla="*/ 1 h 165"/>
                <a:gd name="T22" fmla="*/ 1 w 150"/>
                <a:gd name="T23" fmla="*/ 1 h 165"/>
                <a:gd name="T24" fmla="*/ 1 w 150"/>
                <a:gd name="T25" fmla="*/ 1 h 165"/>
                <a:gd name="T26" fmla="*/ 1 w 150"/>
                <a:gd name="T27" fmla="*/ 1 h 165"/>
                <a:gd name="T28" fmla="*/ 1 w 150"/>
                <a:gd name="T29" fmla="*/ 1 h 165"/>
                <a:gd name="T30" fmla="*/ 1 w 150"/>
                <a:gd name="T31" fmla="*/ 1 h 165"/>
                <a:gd name="T32" fmla="*/ 1 w 150"/>
                <a:gd name="T33" fmla="*/ 1 h 165"/>
                <a:gd name="T34" fmla="*/ 1 w 150"/>
                <a:gd name="T35" fmla="*/ 1 h 165"/>
                <a:gd name="T36" fmla="*/ 1 w 150"/>
                <a:gd name="T37" fmla="*/ 1 h 165"/>
                <a:gd name="T38" fmla="*/ 0 w 150"/>
                <a:gd name="T39" fmla="*/ 1 h 1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0"/>
                <a:gd name="T61" fmla="*/ 0 h 165"/>
                <a:gd name="T62" fmla="*/ 150 w 150"/>
                <a:gd name="T63" fmla="*/ 165 h 1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0" h="165">
                  <a:moveTo>
                    <a:pt x="0" y="66"/>
                  </a:moveTo>
                  <a:lnTo>
                    <a:pt x="20" y="30"/>
                  </a:lnTo>
                  <a:lnTo>
                    <a:pt x="66" y="15"/>
                  </a:lnTo>
                  <a:lnTo>
                    <a:pt x="127" y="18"/>
                  </a:lnTo>
                  <a:lnTo>
                    <a:pt x="150" y="0"/>
                  </a:lnTo>
                  <a:lnTo>
                    <a:pt x="142" y="33"/>
                  </a:lnTo>
                  <a:lnTo>
                    <a:pt x="103" y="27"/>
                  </a:lnTo>
                  <a:lnTo>
                    <a:pt x="82" y="57"/>
                  </a:lnTo>
                  <a:lnTo>
                    <a:pt x="59" y="40"/>
                  </a:lnTo>
                  <a:lnTo>
                    <a:pt x="76" y="84"/>
                  </a:lnTo>
                  <a:lnTo>
                    <a:pt x="59" y="90"/>
                  </a:lnTo>
                  <a:lnTo>
                    <a:pt x="93" y="108"/>
                  </a:lnTo>
                  <a:lnTo>
                    <a:pt x="93" y="126"/>
                  </a:lnTo>
                  <a:lnTo>
                    <a:pt x="60" y="131"/>
                  </a:lnTo>
                  <a:lnTo>
                    <a:pt x="71" y="165"/>
                  </a:lnTo>
                  <a:lnTo>
                    <a:pt x="34" y="156"/>
                  </a:lnTo>
                  <a:lnTo>
                    <a:pt x="25" y="126"/>
                  </a:lnTo>
                  <a:lnTo>
                    <a:pt x="71" y="112"/>
                  </a:lnTo>
                  <a:lnTo>
                    <a:pt x="25" y="108"/>
                  </a:lnTo>
                  <a:lnTo>
                    <a:pt x="0" y="6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2" name="Freeform 155"/>
            <p:cNvSpPr>
              <a:spLocks/>
            </p:cNvSpPr>
            <p:nvPr/>
          </p:nvSpPr>
          <p:spPr bwMode="auto">
            <a:xfrm>
              <a:off x="3021" y="1683"/>
              <a:ext cx="25" cy="56"/>
            </a:xfrm>
            <a:custGeom>
              <a:avLst/>
              <a:gdLst>
                <a:gd name="T0" fmla="*/ 0 w 41"/>
                <a:gd name="T1" fmla="*/ 1 h 87"/>
                <a:gd name="T2" fmla="*/ 1 w 41"/>
                <a:gd name="T3" fmla="*/ 1 h 87"/>
                <a:gd name="T4" fmla="*/ 1 w 41"/>
                <a:gd name="T5" fmla="*/ 0 h 87"/>
                <a:gd name="T6" fmla="*/ 1 w 41"/>
                <a:gd name="T7" fmla="*/ 1 h 87"/>
                <a:gd name="T8" fmla="*/ 1 w 41"/>
                <a:gd name="T9" fmla="*/ 1 h 87"/>
                <a:gd name="T10" fmla="*/ 0 w 41"/>
                <a:gd name="T11" fmla="*/ 1 h 87"/>
                <a:gd name="T12" fmla="*/ 0 60000 65536"/>
                <a:gd name="T13" fmla="*/ 0 60000 65536"/>
                <a:gd name="T14" fmla="*/ 0 60000 65536"/>
                <a:gd name="T15" fmla="*/ 0 60000 65536"/>
                <a:gd name="T16" fmla="*/ 0 60000 65536"/>
                <a:gd name="T17" fmla="*/ 0 60000 65536"/>
                <a:gd name="T18" fmla="*/ 0 w 41"/>
                <a:gd name="T19" fmla="*/ 0 h 87"/>
                <a:gd name="T20" fmla="*/ 41 w 41"/>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1" h="87">
                  <a:moveTo>
                    <a:pt x="0" y="63"/>
                  </a:moveTo>
                  <a:lnTo>
                    <a:pt x="1" y="15"/>
                  </a:lnTo>
                  <a:lnTo>
                    <a:pt x="20" y="0"/>
                  </a:lnTo>
                  <a:lnTo>
                    <a:pt x="41" y="51"/>
                  </a:lnTo>
                  <a:lnTo>
                    <a:pt x="21" y="87"/>
                  </a:lnTo>
                  <a:lnTo>
                    <a:pt x="0" y="6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3" name="Freeform 156"/>
            <p:cNvSpPr>
              <a:spLocks/>
            </p:cNvSpPr>
            <p:nvPr/>
          </p:nvSpPr>
          <p:spPr bwMode="auto">
            <a:xfrm>
              <a:off x="2868" y="1554"/>
              <a:ext cx="120" cy="48"/>
            </a:xfrm>
            <a:custGeom>
              <a:avLst/>
              <a:gdLst>
                <a:gd name="T0" fmla="*/ 0 w 188"/>
                <a:gd name="T1" fmla="*/ 1 h 77"/>
                <a:gd name="T2" fmla="*/ 1 w 188"/>
                <a:gd name="T3" fmla="*/ 1 h 77"/>
                <a:gd name="T4" fmla="*/ 1 w 188"/>
                <a:gd name="T5" fmla="*/ 1 h 77"/>
                <a:gd name="T6" fmla="*/ 1 w 188"/>
                <a:gd name="T7" fmla="*/ 1 h 77"/>
                <a:gd name="T8" fmla="*/ 1 w 188"/>
                <a:gd name="T9" fmla="*/ 1 h 77"/>
                <a:gd name="T10" fmla="*/ 1 w 188"/>
                <a:gd name="T11" fmla="*/ 1 h 77"/>
                <a:gd name="T12" fmla="*/ 1 w 188"/>
                <a:gd name="T13" fmla="*/ 1 h 77"/>
                <a:gd name="T14" fmla="*/ 1 w 188"/>
                <a:gd name="T15" fmla="*/ 1 h 77"/>
                <a:gd name="T16" fmla="*/ 1 w 188"/>
                <a:gd name="T17" fmla="*/ 0 h 77"/>
                <a:gd name="T18" fmla="*/ 1 w 188"/>
                <a:gd name="T19" fmla="*/ 1 h 77"/>
                <a:gd name="T20" fmla="*/ 1 w 188"/>
                <a:gd name="T21" fmla="*/ 1 h 77"/>
                <a:gd name="T22" fmla="*/ 0 w 188"/>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77"/>
                <a:gd name="T38" fmla="*/ 188 w 188"/>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77">
                  <a:moveTo>
                    <a:pt x="0" y="44"/>
                  </a:moveTo>
                  <a:lnTo>
                    <a:pt x="3" y="47"/>
                  </a:lnTo>
                  <a:lnTo>
                    <a:pt x="8" y="62"/>
                  </a:lnTo>
                  <a:lnTo>
                    <a:pt x="23" y="65"/>
                  </a:lnTo>
                  <a:lnTo>
                    <a:pt x="62" y="58"/>
                  </a:lnTo>
                  <a:lnTo>
                    <a:pt x="100" y="77"/>
                  </a:lnTo>
                  <a:lnTo>
                    <a:pt x="162" y="62"/>
                  </a:lnTo>
                  <a:lnTo>
                    <a:pt x="188" y="26"/>
                  </a:lnTo>
                  <a:lnTo>
                    <a:pt x="176" y="0"/>
                  </a:lnTo>
                  <a:lnTo>
                    <a:pt x="106" y="3"/>
                  </a:lnTo>
                  <a:lnTo>
                    <a:pt x="81" y="41"/>
                  </a:lnTo>
                  <a:lnTo>
                    <a:pt x="0" y="4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4" name="Freeform 157"/>
            <p:cNvSpPr>
              <a:spLocks/>
            </p:cNvSpPr>
            <p:nvPr/>
          </p:nvSpPr>
          <p:spPr bwMode="auto">
            <a:xfrm>
              <a:off x="2767" y="1498"/>
              <a:ext cx="50" cy="38"/>
            </a:xfrm>
            <a:custGeom>
              <a:avLst/>
              <a:gdLst>
                <a:gd name="T0" fmla="*/ 0 w 80"/>
                <a:gd name="T1" fmla="*/ 1 h 60"/>
                <a:gd name="T2" fmla="*/ 1 w 80"/>
                <a:gd name="T3" fmla="*/ 1 h 60"/>
                <a:gd name="T4" fmla="*/ 1 w 80"/>
                <a:gd name="T5" fmla="*/ 0 h 60"/>
                <a:gd name="T6" fmla="*/ 1 w 80"/>
                <a:gd name="T7" fmla="*/ 1 h 60"/>
                <a:gd name="T8" fmla="*/ 1 w 80"/>
                <a:gd name="T9" fmla="*/ 1 h 60"/>
                <a:gd name="T10" fmla="*/ 1 w 80"/>
                <a:gd name="T11" fmla="*/ 1 h 60"/>
                <a:gd name="T12" fmla="*/ 0 w 80"/>
                <a:gd name="T13" fmla="*/ 1 h 60"/>
                <a:gd name="T14" fmla="*/ 0 60000 65536"/>
                <a:gd name="T15" fmla="*/ 0 60000 65536"/>
                <a:gd name="T16" fmla="*/ 0 60000 65536"/>
                <a:gd name="T17" fmla="*/ 0 60000 65536"/>
                <a:gd name="T18" fmla="*/ 0 60000 65536"/>
                <a:gd name="T19" fmla="*/ 0 60000 65536"/>
                <a:gd name="T20" fmla="*/ 0 60000 65536"/>
                <a:gd name="T21" fmla="*/ 0 w 80"/>
                <a:gd name="T22" fmla="*/ 0 h 60"/>
                <a:gd name="T23" fmla="*/ 80 w 80"/>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60">
                  <a:moveTo>
                    <a:pt x="0" y="9"/>
                  </a:moveTo>
                  <a:lnTo>
                    <a:pt x="18" y="2"/>
                  </a:lnTo>
                  <a:lnTo>
                    <a:pt x="55" y="0"/>
                  </a:lnTo>
                  <a:lnTo>
                    <a:pt x="79" y="21"/>
                  </a:lnTo>
                  <a:lnTo>
                    <a:pt x="80" y="43"/>
                  </a:lnTo>
                  <a:lnTo>
                    <a:pt x="69" y="60"/>
                  </a:lnTo>
                  <a:lnTo>
                    <a:pt x="0" y="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5" name="Freeform 158"/>
            <p:cNvSpPr>
              <a:spLocks/>
            </p:cNvSpPr>
            <p:nvPr/>
          </p:nvSpPr>
          <p:spPr bwMode="auto">
            <a:xfrm>
              <a:off x="3067" y="1650"/>
              <a:ext cx="97" cy="58"/>
            </a:xfrm>
            <a:custGeom>
              <a:avLst/>
              <a:gdLst>
                <a:gd name="T0" fmla="*/ 0 w 154"/>
                <a:gd name="T1" fmla="*/ 1 h 92"/>
                <a:gd name="T2" fmla="*/ 1 w 154"/>
                <a:gd name="T3" fmla="*/ 0 h 92"/>
                <a:gd name="T4" fmla="*/ 1 w 154"/>
                <a:gd name="T5" fmla="*/ 1 h 92"/>
                <a:gd name="T6" fmla="*/ 1 w 154"/>
                <a:gd name="T7" fmla="*/ 1 h 92"/>
                <a:gd name="T8" fmla="*/ 1 w 154"/>
                <a:gd name="T9" fmla="*/ 1 h 92"/>
                <a:gd name="T10" fmla="*/ 1 w 154"/>
                <a:gd name="T11" fmla="*/ 1 h 92"/>
                <a:gd name="T12" fmla="*/ 1 w 154"/>
                <a:gd name="T13" fmla="*/ 1 h 92"/>
                <a:gd name="T14" fmla="*/ 1 w 154"/>
                <a:gd name="T15" fmla="*/ 1 h 92"/>
                <a:gd name="T16" fmla="*/ 0 w 154"/>
                <a:gd name="T17" fmla="*/ 1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92"/>
                <a:gd name="T29" fmla="*/ 154 w 15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92">
                  <a:moveTo>
                    <a:pt x="0" y="62"/>
                  </a:moveTo>
                  <a:lnTo>
                    <a:pt x="7" y="0"/>
                  </a:lnTo>
                  <a:lnTo>
                    <a:pt x="154" y="13"/>
                  </a:lnTo>
                  <a:lnTo>
                    <a:pt x="124" y="53"/>
                  </a:lnTo>
                  <a:lnTo>
                    <a:pt x="134" y="68"/>
                  </a:lnTo>
                  <a:lnTo>
                    <a:pt x="97" y="74"/>
                  </a:lnTo>
                  <a:lnTo>
                    <a:pt x="74" y="92"/>
                  </a:lnTo>
                  <a:lnTo>
                    <a:pt x="13" y="89"/>
                  </a:lnTo>
                  <a:lnTo>
                    <a:pt x="0" y="6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6" name="Freeform 159"/>
            <p:cNvSpPr>
              <a:spLocks/>
            </p:cNvSpPr>
            <p:nvPr/>
          </p:nvSpPr>
          <p:spPr bwMode="auto">
            <a:xfrm>
              <a:off x="2906" y="1502"/>
              <a:ext cx="161" cy="73"/>
            </a:xfrm>
            <a:custGeom>
              <a:avLst/>
              <a:gdLst>
                <a:gd name="T0" fmla="*/ 0 w 252"/>
                <a:gd name="T1" fmla="*/ 1 h 116"/>
                <a:gd name="T2" fmla="*/ 1 w 252"/>
                <a:gd name="T3" fmla="*/ 1 h 116"/>
                <a:gd name="T4" fmla="*/ 1 w 252"/>
                <a:gd name="T5" fmla="*/ 1 h 116"/>
                <a:gd name="T6" fmla="*/ 1 w 252"/>
                <a:gd name="T7" fmla="*/ 1 h 116"/>
                <a:gd name="T8" fmla="*/ 1 w 252"/>
                <a:gd name="T9" fmla="*/ 1 h 116"/>
                <a:gd name="T10" fmla="*/ 1 w 252"/>
                <a:gd name="T11" fmla="*/ 1 h 116"/>
                <a:gd name="T12" fmla="*/ 1 w 252"/>
                <a:gd name="T13" fmla="*/ 1 h 116"/>
                <a:gd name="T14" fmla="*/ 1 w 252"/>
                <a:gd name="T15" fmla="*/ 1 h 116"/>
                <a:gd name="T16" fmla="*/ 1 w 252"/>
                <a:gd name="T17" fmla="*/ 1 h 116"/>
                <a:gd name="T18" fmla="*/ 1 w 252"/>
                <a:gd name="T19" fmla="*/ 1 h 116"/>
                <a:gd name="T20" fmla="*/ 1 w 252"/>
                <a:gd name="T21" fmla="*/ 0 h 116"/>
                <a:gd name="T22" fmla="*/ 0 w 252"/>
                <a:gd name="T23" fmla="*/ 1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2"/>
                <a:gd name="T37" fmla="*/ 0 h 116"/>
                <a:gd name="T38" fmla="*/ 252 w 252"/>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2" h="116">
                  <a:moveTo>
                    <a:pt x="0" y="28"/>
                  </a:moveTo>
                  <a:lnTo>
                    <a:pt x="44" y="84"/>
                  </a:lnTo>
                  <a:lnTo>
                    <a:pt x="114" y="81"/>
                  </a:lnTo>
                  <a:lnTo>
                    <a:pt x="126" y="107"/>
                  </a:lnTo>
                  <a:lnTo>
                    <a:pt x="159" y="116"/>
                  </a:lnTo>
                  <a:lnTo>
                    <a:pt x="212" y="90"/>
                  </a:lnTo>
                  <a:lnTo>
                    <a:pt x="244" y="91"/>
                  </a:lnTo>
                  <a:lnTo>
                    <a:pt x="252" y="72"/>
                  </a:lnTo>
                  <a:lnTo>
                    <a:pt x="191" y="66"/>
                  </a:lnTo>
                  <a:lnTo>
                    <a:pt x="66" y="12"/>
                  </a:lnTo>
                  <a:lnTo>
                    <a:pt x="51" y="0"/>
                  </a:lnTo>
                  <a:lnTo>
                    <a:pt x="0" y="2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7" name="Freeform 160"/>
            <p:cNvSpPr>
              <a:spLocks/>
            </p:cNvSpPr>
            <p:nvPr/>
          </p:nvSpPr>
          <p:spPr bwMode="auto">
            <a:xfrm>
              <a:off x="2848" y="1353"/>
              <a:ext cx="41" cy="67"/>
            </a:xfrm>
            <a:custGeom>
              <a:avLst/>
              <a:gdLst>
                <a:gd name="T0" fmla="*/ 0 w 64"/>
                <a:gd name="T1" fmla="*/ 1 h 107"/>
                <a:gd name="T2" fmla="*/ 1 w 64"/>
                <a:gd name="T3" fmla="*/ 1 h 107"/>
                <a:gd name="T4" fmla="*/ 1 w 64"/>
                <a:gd name="T5" fmla="*/ 0 h 107"/>
                <a:gd name="T6" fmla="*/ 1 w 64"/>
                <a:gd name="T7" fmla="*/ 1 h 107"/>
                <a:gd name="T8" fmla="*/ 1 w 64"/>
                <a:gd name="T9" fmla="*/ 1 h 107"/>
                <a:gd name="T10" fmla="*/ 1 w 64"/>
                <a:gd name="T11" fmla="*/ 1 h 107"/>
                <a:gd name="T12" fmla="*/ 1 w 64"/>
                <a:gd name="T13" fmla="*/ 1 h 107"/>
                <a:gd name="T14" fmla="*/ 1 w 64"/>
                <a:gd name="T15" fmla="*/ 1 h 107"/>
                <a:gd name="T16" fmla="*/ 0 w 64"/>
                <a:gd name="T17" fmla="*/ 1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107"/>
                <a:gd name="T29" fmla="*/ 64 w 64"/>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107">
                  <a:moveTo>
                    <a:pt x="0" y="81"/>
                  </a:moveTo>
                  <a:lnTo>
                    <a:pt x="6" y="31"/>
                  </a:lnTo>
                  <a:lnTo>
                    <a:pt x="54" y="0"/>
                  </a:lnTo>
                  <a:lnTo>
                    <a:pt x="45" y="42"/>
                  </a:lnTo>
                  <a:lnTo>
                    <a:pt x="64" y="54"/>
                  </a:lnTo>
                  <a:lnTo>
                    <a:pt x="34" y="72"/>
                  </a:lnTo>
                  <a:lnTo>
                    <a:pt x="31" y="107"/>
                  </a:lnTo>
                  <a:lnTo>
                    <a:pt x="14" y="104"/>
                  </a:lnTo>
                  <a:lnTo>
                    <a:pt x="0" y="8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8" name="Freeform 161"/>
            <p:cNvSpPr>
              <a:spLocks/>
            </p:cNvSpPr>
            <p:nvPr/>
          </p:nvSpPr>
          <p:spPr bwMode="auto">
            <a:xfrm>
              <a:off x="2877" y="1401"/>
              <a:ext cx="13" cy="9"/>
            </a:xfrm>
            <a:custGeom>
              <a:avLst/>
              <a:gdLst>
                <a:gd name="T0" fmla="*/ 0 w 22"/>
                <a:gd name="T1" fmla="*/ 1 h 13"/>
                <a:gd name="T2" fmla="*/ 1 w 22"/>
                <a:gd name="T3" fmla="*/ 0 h 13"/>
                <a:gd name="T4" fmla="*/ 1 w 22"/>
                <a:gd name="T5" fmla="*/ 1 h 13"/>
                <a:gd name="T6" fmla="*/ 0 w 22"/>
                <a:gd name="T7" fmla="*/ 1 h 13"/>
                <a:gd name="T8" fmla="*/ 0 60000 65536"/>
                <a:gd name="T9" fmla="*/ 0 60000 65536"/>
                <a:gd name="T10" fmla="*/ 0 60000 65536"/>
                <a:gd name="T11" fmla="*/ 0 60000 65536"/>
                <a:gd name="T12" fmla="*/ 0 w 22"/>
                <a:gd name="T13" fmla="*/ 0 h 13"/>
                <a:gd name="T14" fmla="*/ 22 w 22"/>
                <a:gd name="T15" fmla="*/ 13 h 13"/>
              </a:gdLst>
              <a:ahLst/>
              <a:cxnLst>
                <a:cxn ang="T8">
                  <a:pos x="T0" y="T1"/>
                </a:cxn>
                <a:cxn ang="T9">
                  <a:pos x="T2" y="T3"/>
                </a:cxn>
                <a:cxn ang="T10">
                  <a:pos x="T4" y="T5"/>
                </a:cxn>
                <a:cxn ang="T11">
                  <a:pos x="T6" y="T7"/>
                </a:cxn>
              </a:cxnLst>
              <a:rect l="T12" t="T13" r="T14" b="T15"/>
              <a:pathLst>
                <a:path w="22" h="13">
                  <a:moveTo>
                    <a:pt x="0" y="13"/>
                  </a:moveTo>
                  <a:lnTo>
                    <a:pt x="16" y="0"/>
                  </a:lnTo>
                  <a:lnTo>
                    <a:pt x="22" y="10"/>
                  </a:lnTo>
                  <a:lnTo>
                    <a:pt x="0" y="1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499" name="Freeform 162"/>
            <p:cNvSpPr>
              <a:spLocks/>
            </p:cNvSpPr>
            <p:nvPr/>
          </p:nvSpPr>
          <p:spPr bwMode="auto">
            <a:xfrm>
              <a:off x="2894" y="1390"/>
              <a:ext cx="23" cy="27"/>
            </a:xfrm>
            <a:custGeom>
              <a:avLst/>
              <a:gdLst>
                <a:gd name="T0" fmla="*/ 0 w 38"/>
                <a:gd name="T1" fmla="*/ 1 h 42"/>
                <a:gd name="T2" fmla="*/ 1 w 38"/>
                <a:gd name="T3" fmla="*/ 1 h 42"/>
                <a:gd name="T4" fmla="*/ 1 w 38"/>
                <a:gd name="T5" fmla="*/ 1 h 42"/>
                <a:gd name="T6" fmla="*/ 1 w 38"/>
                <a:gd name="T7" fmla="*/ 0 h 42"/>
                <a:gd name="T8" fmla="*/ 0 w 38"/>
                <a:gd name="T9" fmla="*/ 1 h 42"/>
                <a:gd name="T10" fmla="*/ 0 60000 65536"/>
                <a:gd name="T11" fmla="*/ 0 60000 65536"/>
                <a:gd name="T12" fmla="*/ 0 60000 65536"/>
                <a:gd name="T13" fmla="*/ 0 60000 65536"/>
                <a:gd name="T14" fmla="*/ 0 60000 65536"/>
                <a:gd name="T15" fmla="*/ 0 w 38"/>
                <a:gd name="T16" fmla="*/ 0 h 42"/>
                <a:gd name="T17" fmla="*/ 38 w 38"/>
                <a:gd name="T18" fmla="*/ 42 h 42"/>
              </a:gdLst>
              <a:ahLst/>
              <a:cxnLst>
                <a:cxn ang="T10">
                  <a:pos x="T0" y="T1"/>
                </a:cxn>
                <a:cxn ang="T11">
                  <a:pos x="T2" y="T3"/>
                </a:cxn>
                <a:cxn ang="T12">
                  <a:pos x="T4" y="T5"/>
                </a:cxn>
                <a:cxn ang="T13">
                  <a:pos x="T6" y="T7"/>
                </a:cxn>
                <a:cxn ang="T14">
                  <a:pos x="T8" y="T9"/>
                </a:cxn>
              </a:cxnLst>
              <a:rect l="T15" t="T16" r="T17" b="T18"/>
              <a:pathLst>
                <a:path w="38" h="42">
                  <a:moveTo>
                    <a:pt x="0" y="19"/>
                  </a:moveTo>
                  <a:lnTo>
                    <a:pt x="27" y="42"/>
                  </a:lnTo>
                  <a:lnTo>
                    <a:pt x="38" y="19"/>
                  </a:lnTo>
                  <a:lnTo>
                    <a:pt x="34" y="0"/>
                  </a:lnTo>
                  <a:lnTo>
                    <a:pt x="0" y="1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0" name="Freeform 163"/>
            <p:cNvSpPr>
              <a:spLocks/>
            </p:cNvSpPr>
            <p:nvPr/>
          </p:nvSpPr>
          <p:spPr bwMode="auto">
            <a:xfrm>
              <a:off x="3041" y="1026"/>
              <a:ext cx="163" cy="276"/>
            </a:xfrm>
            <a:custGeom>
              <a:avLst/>
              <a:gdLst>
                <a:gd name="T0" fmla="*/ 0 w 259"/>
                <a:gd name="T1" fmla="*/ 1 h 436"/>
                <a:gd name="T2" fmla="*/ 1 w 259"/>
                <a:gd name="T3" fmla="*/ 1 h 436"/>
                <a:gd name="T4" fmla="*/ 1 w 259"/>
                <a:gd name="T5" fmla="*/ 1 h 436"/>
                <a:gd name="T6" fmla="*/ 1 w 259"/>
                <a:gd name="T7" fmla="*/ 1 h 436"/>
                <a:gd name="T8" fmla="*/ 1 w 259"/>
                <a:gd name="T9" fmla="*/ 1 h 436"/>
                <a:gd name="T10" fmla="*/ 1 w 259"/>
                <a:gd name="T11" fmla="*/ 1 h 436"/>
                <a:gd name="T12" fmla="*/ 1 w 259"/>
                <a:gd name="T13" fmla="*/ 0 h 436"/>
                <a:gd name="T14" fmla="*/ 1 w 259"/>
                <a:gd name="T15" fmla="*/ 1 h 436"/>
                <a:gd name="T16" fmla="*/ 1 w 259"/>
                <a:gd name="T17" fmla="*/ 1 h 436"/>
                <a:gd name="T18" fmla="*/ 1 w 259"/>
                <a:gd name="T19" fmla="*/ 1 h 436"/>
                <a:gd name="T20" fmla="*/ 1 w 259"/>
                <a:gd name="T21" fmla="*/ 1 h 436"/>
                <a:gd name="T22" fmla="*/ 1 w 259"/>
                <a:gd name="T23" fmla="*/ 1 h 436"/>
                <a:gd name="T24" fmla="*/ 1 w 259"/>
                <a:gd name="T25" fmla="*/ 1 h 436"/>
                <a:gd name="T26" fmla="*/ 1 w 259"/>
                <a:gd name="T27" fmla="*/ 1 h 436"/>
                <a:gd name="T28" fmla="*/ 1 w 259"/>
                <a:gd name="T29" fmla="*/ 1 h 436"/>
                <a:gd name="T30" fmla="*/ 1 w 259"/>
                <a:gd name="T31" fmla="*/ 1 h 436"/>
                <a:gd name="T32" fmla="*/ 1 w 259"/>
                <a:gd name="T33" fmla="*/ 1 h 436"/>
                <a:gd name="T34" fmla="*/ 1 w 259"/>
                <a:gd name="T35" fmla="*/ 1 h 436"/>
                <a:gd name="T36" fmla="*/ 1 w 259"/>
                <a:gd name="T37" fmla="*/ 1 h 436"/>
                <a:gd name="T38" fmla="*/ 1 w 259"/>
                <a:gd name="T39" fmla="*/ 1 h 436"/>
                <a:gd name="T40" fmla="*/ 1 w 259"/>
                <a:gd name="T41" fmla="*/ 1 h 436"/>
                <a:gd name="T42" fmla="*/ 1 w 259"/>
                <a:gd name="T43" fmla="*/ 1 h 436"/>
                <a:gd name="T44" fmla="*/ 1 w 259"/>
                <a:gd name="T45" fmla="*/ 1 h 436"/>
                <a:gd name="T46" fmla="*/ 0 w 259"/>
                <a:gd name="T47" fmla="*/ 1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9"/>
                <a:gd name="T73" fmla="*/ 0 h 436"/>
                <a:gd name="T74" fmla="*/ 259 w 259"/>
                <a:gd name="T75" fmla="*/ 436 h 4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9" h="436">
                  <a:moveTo>
                    <a:pt x="0" y="45"/>
                  </a:moveTo>
                  <a:lnTo>
                    <a:pt x="15" y="33"/>
                  </a:lnTo>
                  <a:lnTo>
                    <a:pt x="47" y="60"/>
                  </a:lnTo>
                  <a:lnTo>
                    <a:pt x="93" y="64"/>
                  </a:lnTo>
                  <a:lnTo>
                    <a:pt x="123" y="48"/>
                  </a:lnTo>
                  <a:lnTo>
                    <a:pt x="130" y="11"/>
                  </a:lnTo>
                  <a:lnTo>
                    <a:pt x="179" y="0"/>
                  </a:lnTo>
                  <a:lnTo>
                    <a:pt x="205" y="18"/>
                  </a:lnTo>
                  <a:lnTo>
                    <a:pt x="204" y="45"/>
                  </a:lnTo>
                  <a:lnTo>
                    <a:pt x="193" y="75"/>
                  </a:lnTo>
                  <a:lnTo>
                    <a:pt x="223" y="110"/>
                  </a:lnTo>
                  <a:lnTo>
                    <a:pt x="205" y="141"/>
                  </a:lnTo>
                  <a:lnTo>
                    <a:pt x="229" y="190"/>
                  </a:lnTo>
                  <a:lnTo>
                    <a:pt x="221" y="230"/>
                  </a:lnTo>
                  <a:lnTo>
                    <a:pt x="259" y="320"/>
                  </a:lnTo>
                  <a:lnTo>
                    <a:pt x="168" y="406"/>
                  </a:lnTo>
                  <a:lnTo>
                    <a:pt x="55" y="436"/>
                  </a:lnTo>
                  <a:lnTo>
                    <a:pt x="49" y="412"/>
                  </a:lnTo>
                  <a:lnTo>
                    <a:pt x="15" y="403"/>
                  </a:lnTo>
                  <a:lnTo>
                    <a:pt x="9" y="316"/>
                  </a:lnTo>
                  <a:lnTo>
                    <a:pt x="116" y="226"/>
                  </a:lnTo>
                  <a:lnTo>
                    <a:pt x="82" y="183"/>
                  </a:lnTo>
                  <a:lnTo>
                    <a:pt x="68" y="95"/>
                  </a:lnTo>
                  <a:lnTo>
                    <a:pt x="0" y="4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1" name="Freeform 164"/>
            <p:cNvSpPr>
              <a:spLocks/>
            </p:cNvSpPr>
            <p:nvPr/>
          </p:nvSpPr>
          <p:spPr bwMode="auto">
            <a:xfrm>
              <a:off x="2855" y="1674"/>
              <a:ext cx="12" cy="32"/>
            </a:xfrm>
            <a:custGeom>
              <a:avLst/>
              <a:gdLst>
                <a:gd name="T0" fmla="*/ 0 w 19"/>
                <a:gd name="T1" fmla="*/ 1 h 51"/>
                <a:gd name="T2" fmla="*/ 1 w 19"/>
                <a:gd name="T3" fmla="*/ 1 h 51"/>
                <a:gd name="T4" fmla="*/ 1 w 19"/>
                <a:gd name="T5" fmla="*/ 0 h 51"/>
                <a:gd name="T6" fmla="*/ 0 w 19"/>
                <a:gd name="T7" fmla="*/ 1 h 51"/>
                <a:gd name="T8" fmla="*/ 0 60000 65536"/>
                <a:gd name="T9" fmla="*/ 0 60000 65536"/>
                <a:gd name="T10" fmla="*/ 0 60000 65536"/>
                <a:gd name="T11" fmla="*/ 0 60000 65536"/>
                <a:gd name="T12" fmla="*/ 0 w 19"/>
                <a:gd name="T13" fmla="*/ 0 h 51"/>
                <a:gd name="T14" fmla="*/ 19 w 19"/>
                <a:gd name="T15" fmla="*/ 51 h 51"/>
              </a:gdLst>
              <a:ahLst/>
              <a:cxnLst>
                <a:cxn ang="T8">
                  <a:pos x="T0" y="T1"/>
                </a:cxn>
                <a:cxn ang="T9">
                  <a:pos x="T2" y="T3"/>
                </a:cxn>
                <a:cxn ang="T10">
                  <a:pos x="T4" y="T5"/>
                </a:cxn>
                <a:cxn ang="T11">
                  <a:pos x="T6" y="T7"/>
                </a:cxn>
              </a:cxnLst>
              <a:rect l="T12" t="T13" r="T14" b="T15"/>
              <a:pathLst>
                <a:path w="19" h="51">
                  <a:moveTo>
                    <a:pt x="0" y="24"/>
                  </a:moveTo>
                  <a:lnTo>
                    <a:pt x="18" y="51"/>
                  </a:lnTo>
                  <a:lnTo>
                    <a:pt x="19" y="0"/>
                  </a:lnTo>
                  <a:lnTo>
                    <a:pt x="0" y="2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2" name="Freeform 165"/>
            <p:cNvSpPr>
              <a:spLocks/>
            </p:cNvSpPr>
            <p:nvPr/>
          </p:nvSpPr>
          <p:spPr bwMode="auto">
            <a:xfrm>
              <a:off x="2970" y="1559"/>
              <a:ext cx="101" cy="57"/>
            </a:xfrm>
            <a:custGeom>
              <a:avLst/>
              <a:gdLst>
                <a:gd name="T0" fmla="*/ 0 w 159"/>
                <a:gd name="T1" fmla="*/ 1 h 91"/>
                <a:gd name="T2" fmla="*/ 1 w 159"/>
                <a:gd name="T3" fmla="*/ 1 h 91"/>
                <a:gd name="T4" fmla="*/ 1 w 159"/>
                <a:gd name="T5" fmla="*/ 1 h 91"/>
                <a:gd name="T6" fmla="*/ 1 w 159"/>
                <a:gd name="T7" fmla="*/ 0 h 91"/>
                <a:gd name="T8" fmla="*/ 1 w 159"/>
                <a:gd name="T9" fmla="*/ 1 h 91"/>
                <a:gd name="T10" fmla="*/ 1 w 159"/>
                <a:gd name="T11" fmla="*/ 1 h 91"/>
                <a:gd name="T12" fmla="*/ 1 w 159"/>
                <a:gd name="T13" fmla="*/ 1 h 91"/>
                <a:gd name="T14" fmla="*/ 1 w 159"/>
                <a:gd name="T15" fmla="*/ 1 h 91"/>
                <a:gd name="T16" fmla="*/ 0 w 159"/>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91"/>
                <a:gd name="T29" fmla="*/ 159 w 159"/>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91">
                  <a:moveTo>
                    <a:pt x="0" y="53"/>
                  </a:moveTo>
                  <a:lnTo>
                    <a:pt x="26" y="17"/>
                  </a:lnTo>
                  <a:lnTo>
                    <a:pt x="59" y="26"/>
                  </a:lnTo>
                  <a:lnTo>
                    <a:pt x="112" y="0"/>
                  </a:lnTo>
                  <a:lnTo>
                    <a:pt x="144" y="1"/>
                  </a:lnTo>
                  <a:lnTo>
                    <a:pt x="159" y="19"/>
                  </a:lnTo>
                  <a:lnTo>
                    <a:pt x="99" y="81"/>
                  </a:lnTo>
                  <a:lnTo>
                    <a:pt x="45" y="91"/>
                  </a:lnTo>
                  <a:lnTo>
                    <a:pt x="0" y="5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3" name="Freeform 166"/>
            <p:cNvSpPr>
              <a:spLocks/>
            </p:cNvSpPr>
            <p:nvPr/>
          </p:nvSpPr>
          <p:spPr bwMode="auto">
            <a:xfrm>
              <a:off x="2828" y="1589"/>
              <a:ext cx="180" cy="183"/>
            </a:xfrm>
            <a:custGeom>
              <a:avLst/>
              <a:gdLst>
                <a:gd name="T0" fmla="*/ 0 w 284"/>
                <a:gd name="T1" fmla="*/ 1 h 286"/>
                <a:gd name="T2" fmla="*/ 1 w 284"/>
                <a:gd name="T3" fmla="*/ 1 h 286"/>
                <a:gd name="T4" fmla="*/ 1 w 284"/>
                <a:gd name="T5" fmla="*/ 1 h 286"/>
                <a:gd name="T6" fmla="*/ 1 w 284"/>
                <a:gd name="T7" fmla="*/ 1 h 286"/>
                <a:gd name="T8" fmla="*/ 1 w 284"/>
                <a:gd name="T9" fmla="*/ 1 h 286"/>
                <a:gd name="T10" fmla="*/ 1 w 284"/>
                <a:gd name="T11" fmla="*/ 0 h 286"/>
                <a:gd name="T12" fmla="*/ 1 w 284"/>
                <a:gd name="T13" fmla="*/ 1 h 286"/>
                <a:gd name="T14" fmla="*/ 1 w 284"/>
                <a:gd name="T15" fmla="*/ 1 h 286"/>
                <a:gd name="T16" fmla="*/ 1 w 284"/>
                <a:gd name="T17" fmla="*/ 1 h 286"/>
                <a:gd name="T18" fmla="*/ 1 w 284"/>
                <a:gd name="T19" fmla="*/ 1 h 286"/>
                <a:gd name="T20" fmla="*/ 1 w 284"/>
                <a:gd name="T21" fmla="*/ 1 h 286"/>
                <a:gd name="T22" fmla="*/ 1 w 284"/>
                <a:gd name="T23" fmla="*/ 1 h 286"/>
                <a:gd name="T24" fmla="*/ 1 w 284"/>
                <a:gd name="T25" fmla="*/ 1 h 286"/>
                <a:gd name="T26" fmla="*/ 1 w 284"/>
                <a:gd name="T27" fmla="*/ 1 h 286"/>
                <a:gd name="T28" fmla="*/ 1 w 284"/>
                <a:gd name="T29" fmla="*/ 1 h 286"/>
                <a:gd name="T30" fmla="*/ 1 w 284"/>
                <a:gd name="T31" fmla="*/ 1 h 286"/>
                <a:gd name="T32" fmla="*/ 1 w 284"/>
                <a:gd name="T33" fmla="*/ 1 h 286"/>
                <a:gd name="T34" fmla="*/ 1 w 284"/>
                <a:gd name="T35" fmla="*/ 1 h 286"/>
                <a:gd name="T36" fmla="*/ 1 w 284"/>
                <a:gd name="T37" fmla="*/ 1 h 286"/>
                <a:gd name="T38" fmla="*/ 1 w 284"/>
                <a:gd name="T39" fmla="*/ 1 h 286"/>
                <a:gd name="T40" fmla="*/ 1 w 284"/>
                <a:gd name="T41" fmla="*/ 1 h 286"/>
                <a:gd name="T42" fmla="*/ 1 w 284"/>
                <a:gd name="T43" fmla="*/ 1 h 286"/>
                <a:gd name="T44" fmla="*/ 0 w 284"/>
                <a:gd name="T45" fmla="*/ 1 h 2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4"/>
                <a:gd name="T70" fmla="*/ 0 h 286"/>
                <a:gd name="T71" fmla="*/ 284 w 284"/>
                <a:gd name="T72" fmla="*/ 286 h 2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4" h="286">
                  <a:moveTo>
                    <a:pt x="0" y="71"/>
                  </a:moveTo>
                  <a:lnTo>
                    <a:pt x="3" y="37"/>
                  </a:lnTo>
                  <a:lnTo>
                    <a:pt x="38" y="23"/>
                  </a:lnTo>
                  <a:lnTo>
                    <a:pt x="53" y="37"/>
                  </a:lnTo>
                  <a:lnTo>
                    <a:pt x="86" y="7"/>
                  </a:lnTo>
                  <a:lnTo>
                    <a:pt x="125" y="0"/>
                  </a:lnTo>
                  <a:lnTo>
                    <a:pt x="163" y="19"/>
                  </a:lnTo>
                  <a:lnTo>
                    <a:pt x="163" y="53"/>
                  </a:lnTo>
                  <a:lnTo>
                    <a:pt x="132" y="53"/>
                  </a:lnTo>
                  <a:lnTo>
                    <a:pt x="137" y="96"/>
                  </a:lnTo>
                  <a:lnTo>
                    <a:pt x="191" y="160"/>
                  </a:lnTo>
                  <a:lnTo>
                    <a:pt x="225" y="162"/>
                  </a:lnTo>
                  <a:lnTo>
                    <a:pt x="221" y="178"/>
                  </a:lnTo>
                  <a:lnTo>
                    <a:pt x="284" y="222"/>
                  </a:lnTo>
                  <a:lnTo>
                    <a:pt x="242" y="215"/>
                  </a:lnTo>
                  <a:lnTo>
                    <a:pt x="251" y="254"/>
                  </a:lnTo>
                  <a:lnTo>
                    <a:pt x="225" y="286"/>
                  </a:lnTo>
                  <a:lnTo>
                    <a:pt x="212" y="224"/>
                  </a:lnTo>
                  <a:lnTo>
                    <a:pt x="105" y="150"/>
                  </a:lnTo>
                  <a:lnTo>
                    <a:pt x="84" y="100"/>
                  </a:lnTo>
                  <a:lnTo>
                    <a:pt x="50" y="90"/>
                  </a:lnTo>
                  <a:lnTo>
                    <a:pt x="19" y="106"/>
                  </a:lnTo>
                  <a:lnTo>
                    <a:pt x="0" y="7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4" name="Freeform 167"/>
            <p:cNvSpPr>
              <a:spLocks/>
            </p:cNvSpPr>
            <p:nvPr/>
          </p:nvSpPr>
          <p:spPr bwMode="auto">
            <a:xfrm>
              <a:off x="2849" y="1708"/>
              <a:ext cx="25" cy="44"/>
            </a:xfrm>
            <a:custGeom>
              <a:avLst/>
              <a:gdLst>
                <a:gd name="T0" fmla="*/ 0 w 38"/>
                <a:gd name="T1" fmla="*/ 1 h 68"/>
                <a:gd name="T2" fmla="*/ 1 w 38"/>
                <a:gd name="T3" fmla="*/ 1 h 68"/>
                <a:gd name="T4" fmla="*/ 1 w 38"/>
                <a:gd name="T5" fmla="*/ 1 h 68"/>
                <a:gd name="T6" fmla="*/ 1 w 38"/>
                <a:gd name="T7" fmla="*/ 1 h 68"/>
                <a:gd name="T8" fmla="*/ 1 w 38"/>
                <a:gd name="T9" fmla="*/ 0 h 68"/>
                <a:gd name="T10" fmla="*/ 0 w 38"/>
                <a:gd name="T11" fmla="*/ 1 h 68"/>
                <a:gd name="T12" fmla="*/ 0 60000 65536"/>
                <a:gd name="T13" fmla="*/ 0 60000 65536"/>
                <a:gd name="T14" fmla="*/ 0 60000 65536"/>
                <a:gd name="T15" fmla="*/ 0 60000 65536"/>
                <a:gd name="T16" fmla="*/ 0 60000 65536"/>
                <a:gd name="T17" fmla="*/ 0 60000 65536"/>
                <a:gd name="T18" fmla="*/ 0 w 38"/>
                <a:gd name="T19" fmla="*/ 0 h 68"/>
                <a:gd name="T20" fmla="*/ 38 w 38"/>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38" h="68">
                  <a:moveTo>
                    <a:pt x="0" y="10"/>
                  </a:moveTo>
                  <a:lnTo>
                    <a:pt x="7" y="64"/>
                  </a:lnTo>
                  <a:lnTo>
                    <a:pt x="23" y="68"/>
                  </a:lnTo>
                  <a:lnTo>
                    <a:pt x="38" y="25"/>
                  </a:lnTo>
                  <a:lnTo>
                    <a:pt x="23" y="0"/>
                  </a:lnTo>
                  <a:lnTo>
                    <a:pt x="0" y="1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5" name="Freeform 168"/>
            <p:cNvSpPr>
              <a:spLocks/>
            </p:cNvSpPr>
            <p:nvPr/>
          </p:nvSpPr>
          <p:spPr bwMode="auto">
            <a:xfrm>
              <a:off x="2810" y="1525"/>
              <a:ext cx="10" cy="11"/>
            </a:xfrm>
            <a:custGeom>
              <a:avLst/>
              <a:gdLst>
                <a:gd name="T0" fmla="*/ 0 w 15"/>
                <a:gd name="T1" fmla="*/ 1 h 18"/>
                <a:gd name="T2" fmla="*/ 1 w 15"/>
                <a:gd name="T3" fmla="*/ 0 h 18"/>
                <a:gd name="T4" fmla="*/ 1 w 15"/>
                <a:gd name="T5" fmla="*/ 1 h 18"/>
                <a:gd name="T6" fmla="*/ 0 w 15"/>
                <a:gd name="T7" fmla="*/ 1 h 18"/>
                <a:gd name="T8" fmla="*/ 0 60000 65536"/>
                <a:gd name="T9" fmla="*/ 0 60000 65536"/>
                <a:gd name="T10" fmla="*/ 0 60000 65536"/>
                <a:gd name="T11" fmla="*/ 0 60000 65536"/>
                <a:gd name="T12" fmla="*/ 0 w 15"/>
                <a:gd name="T13" fmla="*/ 0 h 18"/>
                <a:gd name="T14" fmla="*/ 15 w 15"/>
                <a:gd name="T15" fmla="*/ 18 h 18"/>
              </a:gdLst>
              <a:ahLst/>
              <a:cxnLst>
                <a:cxn ang="T8">
                  <a:pos x="T0" y="T1"/>
                </a:cxn>
                <a:cxn ang="T9">
                  <a:pos x="T2" y="T3"/>
                </a:cxn>
                <a:cxn ang="T10">
                  <a:pos x="T4" y="T5"/>
                </a:cxn>
                <a:cxn ang="T11">
                  <a:pos x="T6" y="T7"/>
                </a:cxn>
              </a:cxnLst>
              <a:rect l="T12" t="T13" r="T14" b="T15"/>
              <a:pathLst>
                <a:path w="15" h="18">
                  <a:moveTo>
                    <a:pt x="0" y="17"/>
                  </a:moveTo>
                  <a:lnTo>
                    <a:pt x="11" y="0"/>
                  </a:lnTo>
                  <a:lnTo>
                    <a:pt x="15" y="18"/>
                  </a:lnTo>
                  <a:lnTo>
                    <a:pt x="0" y="1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6" name="Freeform 169"/>
            <p:cNvSpPr>
              <a:spLocks/>
            </p:cNvSpPr>
            <p:nvPr/>
          </p:nvSpPr>
          <p:spPr bwMode="auto">
            <a:xfrm>
              <a:off x="2581" y="1697"/>
              <a:ext cx="51" cy="91"/>
            </a:xfrm>
            <a:custGeom>
              <a:avLst/>
              <a:gdLst>
                <a:gd name="T0" fmla="*/ 0 w 78"/>
                <a:gd name="T1" fmla="*/ 1 h 144"/>
                <a:gd name="T2" fmla="*/ 1 w 78"/>
                <a:gd name="T3" fmla="*/ 0 h 144"/>
                <a:gd name="T4" fmla="*/ 1 w 78"/>
                <a:gd name="T5" fmla="*/ 1 h 144"/>
                <a:gd name="T6" fmla="*/ 1 w 78"/>
                <a:gd name="T7" fmla="*/ 1 h 144"/>
                <a:gd name="T8" fmla="*/ 1 w 78"/>
                <a:gd name="T9" fmla="*/ 1 h 144"/>
                <a:gd name="T10" fmla="*/ 1 w 78"/>
                <a:gd name="T11" fmla="*/ 1 h 144"/>
                <a:gd name="T12" fmla="*/ 1 w 78"/>
                <a:gd name="T13" fmla="*/ 1 h 144"/>
                <a:gd name="T14" fmla="*/ 0 w 78"/>
                <a:gd name="T15" fmla="*/ 1 h 144"/>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144"/>
                <a:gd name="T26" fmla="*/ 78 w 78"/>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144">
                  <a:moveTo>
                    <a:pt x="0" y="93"/>
                  </a:moveTo>
                  <a:lnTo>
                    <a:pt x="15" y="0"/>
                  </a:lnTo>
                  <a:lnTo>
                    <a:pt x="78" y="4"/>
                  </a:lnTo>
                  <a:lnTo>
                    <a:pt x="51" y="67"/>
                  </a:lnTo>
                  <a:lnTo>
                    <a:pt x="51" y="142"/>
                  </a:lnTo>
                  <a:lnTo>
                    <a:pt x="13" y="144"/>
                  </a:lnTo>
                  <a:lnTo>
                    <a:pt x="17" y="101"/>
                  </a:lnTo>
                  <a:lnTo>
                    <a:pt x="0" y="9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7" name="Freeform 170"/>
            <p:cNvSpPr>
              <a:spLocks/>
            </p:cNvSpPr>
            <p:nvPr/>
          </p:nvSpPr>
          <p:spPr bwMode="auto">
            <a:xfrm>
              <a:off x="3033" y="1564"/>
              <a:ext cx="146" cy="94"/>
            </a:xfrm>
            <a:custGeom>
              <a:avLst/>
              <a:gdLst>
                <a:gd name="T0" fmla="*/ 0 w 230"/>
                <a:gd name="T1" fmla="*/ 1 h 149"/>
                <a:gd name="T2" fmla="*/ 1 w 230"/>
                <a:gd name="T3" fmla="*/ 1 h 149"/>
                <a:gd name="T4" fmla="*/ 1 w 230"/>
                <a:gd name="T5" fmla="*/ 1 h 149"/>
                <a:gd name="T6" fmla="*/ 1 w 230"/>
                <a:gd name="T7" fmla="*/ 1 h 149"/>
                <a:gd name="T8" fmla="*/ 1 w 230"/>
                <a:gd name="T9" fmla="*/ 1 h 149"/>
                <a:gd name="T10" fmla="*/ 1 w 230"/>
                <a:gd name="T11" fmla="*/ 1 h 149"/>
                <a:gd name="T12" fmla="*/ 1 w 230"/>
                <a:gd name="T13" fmla="*/ 0 h 149"/>
                <a:gd name="T14" fmla="*/ 1 w 230"/>
                <a:gd name="T15" fmla="*/ 1 h 149"/>
                <a:gd name="T16" fmla="*/ 0 w 230"/>
                <a:gd name="T17" fmla="*/ 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49"/>
                <a:gd name="T29" fmla="*/ 230 w 230"/>
                <a:gd name="T30" fmla="*/ 149 h 1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49">
                  <a:moveTo>
                    <a:pt x="0" y="73"/>
                  </a:moveTo>
                  <a:lnTo>
                    <a:pt x="60" y="136"/>
                  </a:lnTo>
                  <a:lnTo>
                    <a:pt x="207" y="149"/>
                  </a:lnTo>
                  <a:lnTo>
                    <a:pt x="230" y="94"/>
                  </a:lnTo>
                  <a:lnTo>
                    <a:pt x="193" y="94"/>
                  </a:lnTo>
                  <a:lnTo>
                    <a:pt x="190" y="48"/>
                  </a:lnTo>
                  <a:lnTo>
                    <a:pt x="159" y="0"/>
                  </a:lnTo>
                  <a:lnTo>
                    <a:pt x="60" y="11"/>
                  </a:lnTo>
                  <a:lnTo>
                    <a:pt x="0" y="7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8" name="Freeform 171"/>
            <p:cNvSpPr>
              <a:spLocks/>
            </p:cNvSpPr>
            <p:nvPr/>
          </p:nvSpPr>
          <p:spPr bwMode="auto">
            <a:xfrm>
              <a:off x="3439" y="661"/>
              <a:ext cx="74" cy="34"/>
            </a:xfrm>
            <a:custGeom>
              <a:avLst/>
              <a:gdLst>
                <a:gd name="T0" fmla="*/ 0 w 118"/>
                <a:gd name="T1" fmla="*/ 1 h 55"/>
                <a:gd name="T2" fmla="*/ 1 w 118"/>
                <a:gd name="T3" fmla="*/ 1 h 55"/>
                <a:gd name="T4" fmla="*/ 1 w 118"/>
                <a:gd name="T5" fmla="*/ 1 h 55"/>
                <a:gd name="T6" fmla="*/ 1 w 118"/>
                <a:gd name="T7" fmla="*/ 0 h 55"/>
                <a:gd name="T8" fmla="*/ 1 w 118"/>
                <a:gd name="T9" fmla="*/ 1 h 55"/>
                <a:gd name="T10" fmla="*/ 1 w 118"/>
                <a:gd name="T11" fmla="*/ 1 h 55"/>
                <a:gd name="T12" fmla="*/ 1 w 118"/>
                <a:gd name="T13" fmla="*/ 1 h 55"/>
                <a:gd name="T14" fmla="*/ 1 w 118"/>
                <a:gd name="T15" fmla="*/ 1 h 55"/>
                <a:gd name="T16" fmla="*/ 1 w 118"/>
                <a:gd name="T17" fmla="*/ 1 h 55"/>
                <a:gd name="T18" fmla="*/ 1 w 118"/>
                <a:gd name="T19" fmla="*/ 1 h 55"/>
                <a:gd name="T20" fmla="*/ 0 w 118"/>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55"/>
                <a:gd name="T35" fmla="*/ 118 w 118"/>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55">
                  <a:moveTo>
                    <a:pt x="0" y="40"/>
                  </a:moveTo>
                  <a:lnTo>
                    <a:pt x="24" y="29"/>
                  </a:lnTo>
                  <a:lnTo>
                    <a:pt x="7" y="14"/>
                  </a:lnTo>
                  <a:lnTo>
                    <a:pt x="93" y="0"/>
                  </a:lnTo>
                  <a:lnTo>
                    <a:pt x="104" y="2"/>
                  </a:lnTo>
                  <a:lnTo>
                    <a:pt x="90" y="13"/>
                  </a:lnTo>
                  <a:lnTo>
                    <a:pt x="118" y="11"/>
                  </a:lnTo>
                  <a:lnTo>
                    <a:pt x="44" y="44"/>
                  </a:lnTo>
                  <a:lnTo>
                    <a:pt x="25" y="55"/>
                  </a:lnTo>
                  <a:lnTo>
                    <a:pt x="26" y="41"/>
                  </a:lnTo>
                  <a:lnTo>
                    <a:pt x="0" y="4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09" name="Freeform 172"/>
            <p:cNvSpPr>
              <a:spLocks/>
            </p:cNvSpPr>
            <p:nvPr/>
          </p:nvSpPr>
          <p:spPr bwMode="auto">
            <a:xfrm>
              <a:off x="3681" y="643"/>
              <a:ext cx="48" cy="24"/>
            </a:xfrm>
            <a:custGeom>
              <a:avLst/>
              <a:gdLst>
                <a:gd name="T0" fmla="*/ 0 w 76"/>
                <a:gd name="T1" fmla="*/ 1 h 38"/>
                <a:gd name="T2" fmla="*/ 1 w 76"/>
                <a:gd name="T3" fmla="*/ 1 h 38"/>
                <a:gd name="T4" fmla="*/ 1 w 76"/>
                <a:gd name="T5" fmla="*/ 1 h 38"/>
                <a:gd name="T6" fmla="*/ 1 w 76"/>
                <a:gd name="T7" fmla="*/ 0 h 38"/>
                <a:gd name="T8" fmla="*/ 0 w 76"/>
                <a:gd name="T9" fmla="*/ 1 h 38"/>
                <a:gd name="T10" fmla="*/ 0 60000 65536"/>
                <a:gd name="T11" fmla="*/ 0 60000 65536"/>
                <a:gd name="T12" fmla="*/ 0 60000 65536"/>
                <a:gd name="T13" fmla="*/ 0 60000 65536"/>
                <a:gd name="T14" fmla="*/ 0 60000 65536"/>
                <a:gd name="T15" fmla="*/ 0 w 76"/>
                <a:gd name="T16" fmla="*/ 0 h 38"/>
                <a:gd name="T17" fmla="*/ 76 w 76"/>
                <a:gd name="T18" fmla="*/ 38 h 38"/>
              </a:gdLst>
              <a:ahLst/>
              <a:cxnLst>
                <a:cxn ang="T10">
                  <a:pos x="T0" y="T1"/>
                </a:cxn>
                <a:cxn ang="T11">
                  <a:pos x="T2" y="T3"/>
                </a:cxn>
                <a:cxn ang="T12">
                  <a:pos x="T4" y="T5"/>
                </a:cxn>
                <a:cxn ang="T13">
                  <a:pos x="T6" y="T7"/>
                </a:cxn>
                <a:cxn ang="T14">
                  <a:pos x="T8" y="T9"/>
                </a:cxn>
              </a:cxnLst>
              <a:rect l="T15" t="T16" r="T17" b="T18"/>
              <a:pathLst>
                <a:path w="76" h="38">
                  <a:moveTo>
                    <a:pt x="0" y="23"/>
                  </a:moveTo>
                  <a:lnTo>
                    <a:pt x="24" y="38"/>
                  </a:lnTo>
                  <a:lnTo>
                    <a:pt x="76" y="23"/>
                  </a:lnTo>
                  <a:lnTo>
                    <a:pt x="44" y="0"/>
                  </a:lnTo>
                  <a:lnTo>
                    <a:pt x="0" y="2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0" name="Freeform 173"/>
            <p:cNvSpPr>
              <a:spLocks/>
            </p:cNvSpPr>
            <p:nvPr/>
          </p:nvSpPr>
          <p:spPr bwMode="auto">
            <a:xfrm>
              <a:off x="2583" y="1660"/>
              <a:ext cx="192" cy="147"/>
            </a:xfrm>
            <a:custGeom>
              <a:avLst/>
              <a:gdLst>
                <a:gd name="T0" fmla="*/ 0 w 302"/>
                <a:gd name="T1" fmla="*/ 1 h 234"/>
                <a:gd name="T2" fmla="*/ 1 w 302"/>
                <a:gd name="T3" fmla="*/ 1 h 234"/>
                <a:gd name="T4" fmla="*/ 1 w 302"/>
                <a:gd name="T5" fmla="*/ 1 h 234"/>
                <a:gd name="T6" fmla="*/ 1 w 302"/>
                <a:gd name="T7" fmla="*/ 1 h 234"/>
                <a:gd name="T8" fmla="*/ 1 w 302"/>
                <a:gd name="T9" fmla="*/ 1 h 234"/>
                <a:gd name="T10" fmla="*/ 1 w 302"/>
                <a:gd name="T11" fmla="*/ 1 h 234"/>
                <a:gd name="T12" fmla="*/ 1 w 302"/>
                <a:gd name="T13" fmla="*/ 1 h 234"/>
                <a:gd name="T14" fmla="*/ 1 w 302"/>
                <a:gd name="T15" fmla="*/ 1 h 234"/>
                <a:gd name="T16" fmla="*/ 1 w 302"/>
                <a:gd name="T17" fmla="*/ 1 h 234"/>
                <a:gd name="T18" fmla="*/ 1 w 302"/>
                <a:gd name="T19" fmla="*/ 1 h 234"/>
                <a:gd name="T20" fmla="*/ 1 w 302"/>
                <a:gd name="T21" fmla="*/ 1 h 234"/>
                <a:gd name="T22" fmla="*/ 1 w 302"/>
                <a:gd name="T23" fmla="*/ 1 h 234"/>
                <a:gd name="T24" fmla="*/ 1 w 302"/>
                <a:gd name="T25" fmla="*/ 1 h 234"/>
                <a:gd name="T26" fmla="*/ 1 w 302"/>
                <a:gd name="T27" fmla="*/ 1 h 234"/>
                <a:gd name="T28" fmla="*/ 1 w 302"/>
                <a:gd name="T29" fmla="*/ 1 h 234"/>
                <a:gd name="T30" fmla="*/ 1 w 302"/>
                <a:gd name="T31" fmla="*/ 0 h 234"/>
                <a:gd name="T32" fmla="*/ 0 w 302"/>
                <a:gd name="T33" fmla="*/ 1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2"/>
                <a:gd name="T52" fmla="*/ 0 h 234"/>
                <a:gd name="T53" fmla="*/ 302 w 302"/>
                <a:gd name="T54" fmla="*/ 234 h 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2" h="234">
                  <a:moveTo>
                    <a:pt x="0" y="23"/>
                  </a:moveTo>
                  <a:lnTo>
                    <a:pt x="12" y="59"/>
                  </a:lnTo>
                  <a:lnTo>
                    <a:pt x="75" y="63"/>
                  </a:lnTo>
                  <a:lnTo>
                    <a:pt x="48" y="126"/>
                  </a:lnTo>
                  <a:lnTo>
                    <a:pt x="48" y="201"/>
                  </a:lnTo>
                  <a:lnTo>
                    <a:pt x="95" y="234"/>
                  </a:lnTo>
                  <a:lnTo>
                    <a:pt x="178" y="215"/>
                  </a:lnTo>
                  <a:lnTo>
                    <a:pt x="228" y="158"/>
                  </a:lnTo>
                  <a:lnTo>
                    <a:pt x="216" y="135"/>
                  </a:lnTo>
                  <a:lnTo>
                    <a:pt x="244" y="90"/>
                  </a:lnTo>
                  <a:lnTo>
                    <a:pt x="298" y="59"/>
                  </a:lnTo>
                  <a:lnTo>
                    <a:pt x="302" y="41"/>
                  </a:lnTo>
                  <a:lnTo>
                    <a:pt x="259" y="40"/>
                  </a:lnTo>
                  <a:lnTo>
                    <a:pt x="256" y="35"/>
                  </a:lnTo>
                  <a:lnTo>
                    <a:pt x="181" y="8"/>
                  </a:lnTo>
                  <a:lnTo>
                    <a:pt x="30" y="0"/>
                  </a:lnTo>
                  <a:lnTo>
                    <a:pt x="0" y="2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1" name="Freeform 174"/>
            <p:cNvSpPr>
              <a:spLocks/>
            </p:cNvSpPr>
            <p:nvPr/>
          </p:nvSpPr>
          <p:spPr bwMode="auto">
            <a:xfrm>
              <a:off x="2889" y="691"/>
              <a:ext cx="162" cy="126"/>
            </a:xfrm>
            <a:custGeom>
              <a:avLst/>
              <a:gdLst>
                <a:gd name="T0" fmla="*/ 0 w 256"/>
                <a:gd name="T1" fmla="*/ 1 h 199"/>
                <a:gd name="T2" fmla="*/ 1 w 256"/>
                <a:gd name="T3" fmla="*/ 1 h 199"/>
                <a:gd name="T4" fmla="*/ 1 w 256"/>
                <a:gd name="T5" fmla="*/ 1 h 199"/>
                <a:gd name="T6" fmla="*/ 1 w 256"/>
                <a:gd name="T7" fmla="*/ 1 h 199"/>
                <a:gd name="T8" fmla="*/ 1 w 256"/>
                <a:gd name="T9" fmla="*/ 1 h 199"/>
                <a:gd name="T10" fmla="*/ 1 w 256"/>
                <a:gd name="T11" fmla="*/ 1 h 199"/>
                <a:gd name="T12" fmla="*/ 1 w 256"/>
                <a:gd name="T13" fmla="*/ 1 h 199"/>
                <a:gd name="T14" fmla="*/ 1 w 256"/>
                <a:gd name="T15" fmla="*/ 1 h 199"/>
                <a:gd name="T16" fmla="*/ 1 w 256"/>
                <a:gd name="T17" fmla="*/ 1 h 199"/>
                <a:gd name="T18" fmla="*/ 1 w 256"/>
                <a:gd name="T19" fmla="*/ 1 h 199"/>
                <a:gd name="T20" fmla="*/ 1 w 256"/>
                <a:gd name="T21" fmla="*/ 1 h 199"/>
                <a:gd name="T22" fmla="*/ 1 w 256"/>
                <a:gd name="T23" fmla="*/ 1 h 199"/>
                <a:gd name="T24" fmla="*/ 1 w 256"/>
                <a:gd name="T25" fmla="*/ 1 h 199"/>
                <a:gd name="T26" fmla="*/ 1 w 256"/>
                <a:gd name="T27" fmla="*/ 1 h 199"/>
                <a:gd name="T28" fmla="*/ 1 w 256"/>
                <a:gd name="T29" fmla="*/ 1 h 199"/>
                <a:gd name="T30" fmla="*/ 1 w 256"/>
                <a:gd name="T31" fmla="*/ 1 h 199"/>
                <a:gd name="T32" fmla="*/ 1 w 256"/>
                <a:gd name="T33" fmla="*/ 1 h 199"/>
                <a:gd name="T34" fmla="*/ 1 w 256"/>
                <a:gd name="T35" fmla="*/ 1 h 199"/>
                <a:gd name="T36" fmla="*/ 1 w 256"/>
                <a:gd name="T37" fmla="*/ 1 h 199"/>
                <a:gd name="T38" fmla="*/ 1 w 256"/>
                <a:gd name="T39" fmla="*/ 1 h 199"/>
                <a:gd name="T40" fmla="*/ 1 w 256"/>
                <a:gd name="T41" fmla="*/ 1 h 199"/>
                <a:gd name="T42" fmla="*/ 1 w 256"/>
                <a:gd name="T43" fmla="*/ 1 h 199"/>
                <a:gd name="T44" fmla="*/ 1 w 256"/>
                <a:gd name="T45" fmla="*/ 1 h 199"/>
                <a:gd name="T46" fmla="*/ 1 w 256"/>
                <a:gd name="T47" fmla="*/ 1 h 199"/>
                <a:gd name="T48" fmla="*/ 1 w 256"/>
                <a:gd name="T49" fmla="*/ 1 h 199"/>
                <a:gd name="T50" fmla="*/ 1 w 256"/>
                <a:gd name="T51" fmla="*/ 1 h 199"/>
                <a:gd name="T52" fmla="*/ 1 w 256"/>
                <a:gd name="T53" fmla="*/ 1 h 199"/>
                <a:gd name="T54" fmla="*/ 1 w 256"/>
                <a:gd name="T55" fmla="*/ 1 h 199"/>
                <a:gd name="T56" fmla="*/ 1 w 256"/>
                <a:gd name="T57" fmla="*/ 1 h 199"/>
                <a:gd name="T58" fmla="*/ 1 w 256"/>
                <a:gd name="T59" fmla="*/ 0 h 199"/>
                <a:gd name="T60" fmla="*/ 1 w 256"/>
                <a:gd name="T61" fmla="*/ 1 h 199"/>
                <a:gd name="T62" fmla="*/ 1 w 256"/>
                <a:gd name="T63" fmla="*/ 1 h 199"/>
                <a:gd name="T64" fmla="*/ 1 w 256"/>
                <a:gd name="T65" fmla="*/ 1 h 199"/>
                <a:gd name="T66" fmla="*/ 1 w 256"/>
                <a:gd name="T67" fmla="*/ 1 h 199"/>
                <a:gd name="T68" fmla="*/ 1 w 256"/>
                <a:gd name="T69" fmla="*/ 1 h 199"/>
                <a:gd name="T70" fmla="*/ 1 w 256"/>
                <a:gd name="T71" fmla="*/ 1 h 199"/>
                <a:gd name="T72" fmla="*/ 1 w 256"/>
                <a:gd name="T73" fmla="*/ 1 h 199"/>
                <a:gd name="T74" fmla="*/ 0 w 256"/>
                <a:gd name="T75" fmla="*/ 1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6"/>
                <a:gd name="T115" fmla="*/ 0 h 199"/>
                <a:gd name="T116" fmla="*/ 256 w 256"/>
                <a:gd name="T117" fmla="*/ 199 h 1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6" h="199">
                  <a:moveTo>
                    <a:pt x="0" y="23"/>
                  </a:moveTo>
                  <a:lnTo>
                    <a:pt x="3" y="47"/>
                  </a:lnTo>
                  <a:lnTo>
                    <a:pt x="29" y="47"/>
                  </a:lnTo>
                  <a:lnTo>
                    <a:pt x="21" y="61"/>
                  </a:lnTo>
                  <a:lnTo>
                    <a:pt x="41" y="71"/>
                  </a:lnTo>
                  <a:lnTo>
                    <a:pt x="14" y="65"/>
                  </a:lnTo>
                  <a:lnTo>
                    <a:pt x="58" y="91"/>
                  </a:lnTo>
                  <a:lnTo>
                    <a:pt x="41" y="98"/>
                  </a:lnTo>
                  <a:lnTo>
                    <a:pt x="55" y="109"/>
                  </a:lnTo>
                  <a:lnTo>
                    <a:pt x="95" y="101"/>
                  </a:lnTo>
                  <a:lnTo>
                    <a:pt x="94" y="82"/>
                  </a:lnTo>
                  <a:lnTo>
                    <a:pt x="113" y="73"/>
                  </a:lnTo>
                  <a:lnTo>
                    <a:pt x="116" y="98"/>
                  </a:lnTo>
                  <a:lnTo>
                    <a:pt x="140" y="82"/>
                  </a:lnTo>
                  <a:lnTo>
                    <a:pt x="136" y="98"/>
                  </a:lnTo>
                  <a:lnTo>
                    <a:pt x="162" y="98"/>
                  </a:lnTo>
                  <a:lnTo>
                    <a:pt x="72" y="122"/>
                  </a:lnTo>
                  <a:lnTo>
                    <a:pt x="74" y="138"/>
                  </a:lnTo>
                  <a:lnTo>
                    <a:pt x="147" y="127"/>
                  </a:lnTo>
                  <a:lnTo>
                    <a:pt x="100" y="141"/>
                  </a:lnTo>
                  <a:lnTo>
                    <a:pt x="129" y="149"/>
                  </a:lnTo>
                  <a:lnTo>
                    <a:pt x="79" y="158"/>
                  </a:lnTo>
                  <a:lnTo>
                    <a:pt x="152" y="199"/>
                  </a:lnTo>
                  <a:lnTo>
                    <a:pt x="197" y="98"/>
                  </a:lnTo>
                  <a:lnTo>
                    <a:pt x="256" y="73"/>
                  </a:lnTo>
                  <a:lnTo>
                    <a:pt x="194" y="55"/>
                  </a:lnTo>
                  <a:lnTo>
                    <a:pt x="188" y="32"/>
                  </a:lnTo>
                  <a:lnTo>
                    <a:pt x="164" y="46"/>
                  </a:lnTo>
                  <a:lnTo>
                    <a:pt x="174" y="21"/>
                  </a:lnTo>
                  <a:lnTo>
                    <a:pt x="133" y="0"/>
                  </a:lnTo>
                  <a:lnTo>
                    <a:pt x="118" y="21"/>
                  </a:lnTo>
                  <a:lnTo>
                    <a:pt x="137" y="71"/>
                  </a:lnTo>
                  <a:lnTo>
                    <a:pt x="91" y="19"/>
                  </a:lnTo>
                  <a:lnTo>
                    <a:pt x="74" y="32"/>
                  </a:lnTo>
                  <a:lnTo>
                    <a:pt x="86" y="52"/>
                  </a:lnTo>
                  <a:lnTo>
                    <a:pt x="40" y="32"/>
                  </a:lnTo>
                  <a:lnTo>
                    <a:pt x="73" y="18"/>
                  </a:lnTo>
                  <a:lnTo>
                    <a:pt x="0" y="2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2" name="Freeform 175"/>
            <p:cNvSpPr>
              <a:spLocks/>
            </p:cNvSpPr>
            <p:nvPr/>
          </p:nvSpPr>
          <p:spPr bwMode="auto">
            <a:xfrm>
              <a:off x="2991" y="675"/>
              <a:ext cx="150" cy="52"/>
            </a:xfrm>
            <a:custGeom>
              <a:avLst/>
              <a:gdLst>
                <a:gd name="T0" fmla="*/ 0 w 234"/>
                <a:gd name="T1" fmla="*/ 1 h 83"/>
                <a:gd name="T2" fmla="*/ 1 w 234"/>
                <a:gd name="T3" fmla="*/ 1 h 83"/>
                <a:gd name="T4" fmla="*/ 1 w 234"/>
                <a:gd name="T5" fmla="*/ 1 h 83"/>
                <a:gd name="T6" fmla="*/ 1 w 234"/>
                <a:gd name="T7" fmla="*/ 1 h 83"/>
                <a:gd name="T8" fmla="*/ 1 w 234"/>
                <a:gd name="T9" fmla="*/ 1 h 83"/>
                <a:gd name="T10" fmla="*/ 1 w 234"/>
                <a:gd name="T11" fmla="*/ 1 h 83"/>
                <a:gd name="T12" fmla="*/ 1 w 234"/>
                <a:gd name="T13" fmla="*/ 1 h 83"/>
                <a:gd name="T14" fmla="*/ 1 w 234"/>
                <a:gd name="T15" fmla="*/ 1 h 83"/>
                <a:gd name="T16" fmla="*/ 1 w 234"/>
                <a:gd name="T17" fmla="*/ 1 h 83"/>
                <a:gd name="T18" fmla="*/ 1 w 234"/>
                <a:gd name="T19" fmla="*/ 1 h 83"/>
                <a:gd name="T20" fmla="*/ 1 w 234"/>
                <a:gd name="T21" fmla="*/ 1 h 83"/>
                <a:gd name="T22" fmla="*/ 1 w 234"/>
                <a:gd name="T23" fmla="*/ 1 h 83"/>
                <a:gd name="T24" fmla="*/ 1 w 234"/>
                <a:gd name="T25" fmla="*/ 1 h 83"/>
                <a:gd name="T26" fmla="*/ 1 w 234"/>
                <a:gd name="T27" fmla="*/ 0 h 83"/>
                <a:gd name="T28" fmla="*/ 1 w 234"/>
                <a:gd name="T29" fmla="*/ 1 h 83"/>
                <a:gd name="T30" fmla="*/ 1 w 234"/>
                <a:gd name="T31" fmla="*/ 0 h 83"/>
                <a:gd name="T32" fmla="*/ 1 w 234"/>
                <a:gd name="T33" fmla="*/ 1 h 83"/>
                <a:gd name="T34" fmla="*/ 1 w 234"/>
                <a:gd name="T35" fmla="*/ 1 h 83"/>
                <a:gd name="T36" fmla="*/ 1 w 234"/>
                <a:gd name="T37" fmla="*/ 1 h 83"/>
                <a:gd name="T38" fmla="*/ 0 w 234"/>
                <a:gd name="T39" fmla="*/ 1 h 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83"/>
                <a:gd name="T62" fmla="*/ 234 w 234"/>
                <a:gd name="T63" fmla="*/ 83 h 8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83">
                  <a:moveTo>
                    <a:pt x="0" y="22"/>
                  </a:moveTo>
                  <a:lnTo>
                    <a:pt x="32" y="31"/>
                  </a:lnTo>
                  <a:lnTo>
                    <a:pt x="16" y="36"/>
                  </a:lnTo>
                  <a:lnTo>
                    <a:pt x="25" y="45"/>
                  </a:lnTo>
                  <a:lnTo>
                    <a:pt x="108" y="44"/>
                  </a:lnTo>
                  <a:lnTo>
                    <a:pt x="52" y="58"/>
                  </a:lnTo>
                  <a:lnTo>
                    <a:pt x="141" y="83"/>
                  </a:lnTo>
                  <a:lnTo>
                    <a:pt x="199" y="67"/>
                  </a:lnTo>
                  <a:lnTo>
                    <a:pt x="234" y="36"/>
                  </a:lnTo>
                  <a:lnTo>
                    <a:pt x="224" y="22"/>
                  </a:lnTo>
                  <a:lnTo>
                    <a:pt x="169" y="24"/>
                  </a:lnTo>
                  <a:lnTo>
                    <a:pt x="177" y="10"/>
                  </a:lnTo>
                  <a:lnTo>
                    <a:pt x="135" y="26"/>
                  </a:lnTo>
                  <a:lnTo>
                    <a:pt x="125" y="0"/>
                  </a:lnTo>
                  <a:lnTo>
                    <a:pt x="118" y="31"/>
                  </a:lnTo>
                  <a:lnTo>
                    <a:pt x="52" y="0"/>
                  </a:lnTo>
                  <a:lnTo>
                    <a:pt x="57" y="19"/>
                  </a:lnTo>
                  <a:lnTo>
                    <a:pt x="40" y="10"/>
                  </a:lnTo>
                  <a:lnTo>
                    <a:pt x="45" y="31"/>
                  </a:lnTo>
                  <a:lnTo>
                    <a:pt x="0" y="2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3" name="Freeform 176"/>
            <p:cNvSpPr>
              <a:spLocks/>
            </p:cNvSpPr>
            <p:nvPr/>
          </p:nvSpPr>
          <p:spPr bwMode="auto">
            <a:xfrm>
              <a:off x="3042" y="757"/>
              <a:ext cx="62" cy="38"/>
            </a:xfrm>
            <a:custGeom>
              <a:avLst/>
              <a:gdLst>
                <a:gd name="T0" fmla="*/ 0 w 99"/>
                <a:gd name="T1" fmla="*/ 1 h 59"/>
                <a:gd name="T2" fmla="*/ 1 w 99"/>
                <a:gd name="T3" fmla="*/ 1 h 59"/>
                <a:gd name="T4" fmla="*/ 1 w 99"/>
                <a:gd name="T5" fmla="*/ 0 h 59"/>
                <a:gd name="T6" fmla="*/ 1 w 99"/>
                <a:gd name="T7" fmla="*/ 1 h 59"/>
                <a:gd name="T8" fmla="*/ 1 w 99"/>
                <a:gd name="T9" fmla="*/ 1 h 59"/>
                <a:gd name="T10" fmla="*/ 1 w 99"/>
                <a:gd name="T11" fmla="*/ 1 h 59"/>
                <a:gd name="T12" fmla="*/ 1 w 99"/>
                <a:gd name="T13" fmla="*/ 1 h 59"/>
                <a:gd name="T14" fmla="*/ 0 w 99"/>
                <a:gd name="T15" fmla="*/ 1 h 59"/>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59"/>
                <a:gd name="T26" fmla="*/ 99 w 99"/>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59">
                  <a:moveTo>
                    <a:pt x="0" y="47"/>
                  </a:moveTo>
                  <a:lnTo>
                    <a:pt x="12" y="18"/>
                  </a:lnTo>
                  <a:lnTo>
                    <a:pt x="50" y="0"/>
                  </a:lnTo>
                  <a:lnTo>
                    <a:pt x="58" y="18"/>
                  </a:lnTo>
                  <a:lnTo>
                    <a:pt x="99" y="31"/>
                  </a:lnTo>
                  <a:lnTo>
                    <a:pt x="46" y="59"/>
                  </a:lnTo>
                  <a:lnTo>
                    <a:pt x="50" y="44"/>
                  </a:lnTo>
                  <a:lnTo>
                    <a:pt x="0" y="4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4" name="Freeform 177"/>
            <p:cNvSpPr>
              <a:spLocks/>
            </p:cNvSpPr>
            <p:nvPr/>
          </p:nvSpPr>
          <p:spPr bwMode="auto">
            <a:xfrm>
              <a:off x="2895" y="1055"/>
              <a:ext cx="198" cy="352"/>
            </a:xfrm>
            <a:custGeom>
              <a:avLst/>
              <a:gdLst>
                <a:gd name="T0" fmla="*/ 0 w 312"/>
                <a:gd name="T1" fmla="*/ 1 h 556"/>
                <a:gd name="T2" fmla="*/ 1 w 312"/>
                <a:gd name="T3" fmla="*/ 1 h 556"/>
                <a:gd name="T4" fmla="*/ 1 w 312"/>
                <a:gd name="T5" fmla="*/ 1 h 556"/>
                <a:gd name="T6" fmla="*/ 1 w 312"/>
                <a:gd name="T7" fmla="*/ 1 h 556"/>
                <a:gd name="T8" fmla="*/ 1 w 312"/>
                <a:gd name="T9" fmla="*/ 1 h 556"/>
                <a:gd name="T10" fmla="*/ 1 w 312"/>
                <a:gd name="T11" fmla="*/ 1 h 556"/>
                <a:gd name="T12" fmla="*/ 1 w 312"/>
                <a:gd name="T13" fmla="*/ 1 h 556"/>
                <a:gd name="T14" fmla="*/ 1 w 312"/>
                <a:gd name="T15" fmla="*/ 1 h 556"/>
                <a:gd name="T16" fmla="*/ 1 w 312"/>
                <a:gd name="T17" fmla="*/ 1 h 556"/>
                <a:gd name="T18" fmla="*/ 1 w 312"/>
                <a:gd name="T19" fmla="*/ 1 h 556"/>
                <a:gd name="T20" fmla="*/ 1 w 312"/>
                <a:gd name="T21" fmla="*/ 1 h 556"/>
                <a:gd name="T22" fmla="*/ 1 w 312"/>
                <a:gd name="T23" fmla="*/ 1 h 556"/>
                <a:gd name="T24" fmla="*/ 1 w 312"/>
                <a:gd name="T25" fmla="*/ 1 h 556"/>
                <a:gd name="T26" fmla="*/ 1 w 312"/>
                <a:gd name="T27" fmla="*/ 1 h 556"/>
                <a:gd name="T28" fmla="*/ 1 w 312"/>
                <a:gd name="T29" fmla="*/ 1 h 556"/>
                <a:gd name="T30" fmla="*/ 1 w 312"/>
                <a:gd name="T31" fmla="*/ 1 h 556"/>
                <a:gd name="T32" fmla="*/ 1 w 312"/>
                <a:gd name="T33" fmla="*/ 1 h 556"/>
                <a:gd name="T34" fmla="*/ 1 w 312"/>
                <a:gd name="T35" fmla="*/ 1 h 556"/>
                <a:gd name="T36" fmla="*/ 1 w 312"/>
                <a:gd name="T37" fmla="*/ 1 h 556"/>
                <a:gd name="T38" fmla="*/ 1 w 312"/>
                <a:gd name="T39" fmla="*/ 1 h 556"/>
                <a:gd name="T40" fmla="*/ 1 w 312"/>
                <a:gd name="T41" fmla="*/ 0 h 556"/>
                <a:gd name="T42" fmla="*/ 1 w 312"/>
                <a:gd name="T43" fmla="*/ 1 h 556"/>
                <a:gd name="T44" fmla="*/ 1 w 312"/>
                <a:gd name="T45" fmla="*/ 1 h 556"/>
                <a:gd name="T46" fmla="*/ 1 w 312"/>
                <a:gd name="T47" fmla="*/ 1 h 556"/>
                <a:gd name="T48" fmla="*/ 1 w 312"/>
                <a:gd name="T49" fmla="*/ 1 h 556"/>
                <a:gd name="T50" fmla="*/ 1 w 312"/>
                <a:gd name="T51" fmla="*/ 1 h 556"/>
                <a:gd name="T52" fmla="*/ 1 w 312"/>
                <a:gd name="T53" fmla="*/ 1 h 556"/>
                <a:gd name="T54" fmla="*/ 1 w 312"/>
                <a:gd name="T55" fmla="*/ 1 h 556"/>
                <a:gd name="T56" fmla="*/ 1 w 312"/>
                <a:gd name="T57" fmla="*/ 1 h 556"/>
                <a:gd name="T58" fmla="*/ 1 w 312"/>
                <a:gd name="T59" fmla="*/ 1 h 556"/>
                <a:gd name="T60" fmla="*/ 1 w 312"/>
                <a:gd name="T61" fmla="*/ 1 h 556"/>
                <a:gd name="T62" fmla="*/ 1 w 312"/>
                <a:gd name="T63" fmla="*/ 1 h 556"/>
                <a:gd name="T64" fmla="*/ 1 w 312"/>
                <a:gd name="T65" fmla="*/ 1 h 556"/>
                <a:gd name="T66" fmla="*/ 1 w 312"/>
                <a:gd name="T67" fmla="*/ 1 h 556"/>
                <a:gd name="T68" fmla="*/ 1 w 312"/>
                <a:gd name="T69" fmla="*/ 1 h 556"/>
                <a:gd name="T70" fmla="*/ 0 w 312"/>
                <a:gd name="T71" fmla="*/ 1 h 5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2"/>
                <a:gd name="T109" fmla="*/ 0 h 556"/>
                <a:gd name="T110" fmla="*/ 312 w 312"/>
                <a:gd name="T111" fmla="*/ 556 h 5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2" h="556">
                  <a:moveTo>
                    <a:pt x="0" y="420"/>
                  </a:moveTo>
                  <a:lnTo>
                    <a:pt x="14" y="484"/>
                  </a:lnTo>
                  <a:lnTo>
                    <a:pt x="43" y="515"/>
                  </a:lnTo>
                  <a:lnTo>
                    <a:pt x="39" y="556"/>
                  </a:lnTo>
                  <a:lnTo>
                    <a:pt x="114" y="528"/>
                  </a:lnTo>
                  <a:lnTo>
                    <a:pt x="134" y="440"/>
                  </a:lnTo>
                  <a:lnTo>
                    <a:pt x="120" y="434"/>
                  </a:lnTo>
                  <a:lnTo>
                    <a:pt x="179" y="406"/>
                  </a:lnTo>
                  <a:lnTo>
                    <a:pt x="123" y="398"/>
                  </a:lnTo>
                  <a:lnTo>
                    <a:pt x="162" y="406"/>
                  </a:lnTo>
                  <a:lnTo>
                    <a:pt x="185" y="384"/>
                  </a:lnTo>
                  <a:lnTo>
                    <a:pt x="153" y="358"/>
                  </a:lnTo>
                  <a:lnTo>
                    <a:pt x="122" y="376"/>
                  </a:lnTo>
                  <a:lnTo>
                    <a:pt x="148" y="361"/>
                  </a:lnTo>
                  <a:lnTo>
                    <a:pt x="148" y="282"/>
                  </a:lnTo>
                  <a:lnTo>
                    <a:pt x="253" y="204"/>
                  </a:lnTo>
                  <a:lnTo>
                    <a:pt x="244" y="185"/>
                  </a:lnTo>
                  <a:lnTo>
                    <a:pt x="262" y="147"/>
                  </a:lnTo>
                  <a:lnTo>
                    <a:pt x="312" y="138"/>
                  </a:lnTo>
                  <a:lnTo>
                    <a:pt x="298" y="50"/>
                  </a:lnTo>
                  <a:lnTo>
                    <a:pt x="230" y="0"/>
                  </a:lnTo>
                  <a:lnTo>
                    <a:pt x="215" y="2"/>
                  </a:lnTo>
                  <a:lnTo>
                    <a:pt x="215" y="30"/>
                  </a:lnTo>
                  <a:lnTo>
                    <a:pt x="172" y="24"/>
                  </a:lnTo>
                  <a:lnTo>
                    <a:pt x="162" y="50"/>
                  </a:lnTo>
                  <a:lnTo>
                    <a:pt x="131" y="55"/>
                  </a:lnTo>
                  <a:lnTo>
                    <a:pt x="124" y="92"/>
                  </a:lnTo>
                  <a:lnTo>
                    <a:pt x="82" y="132"/>
                  </a:lnTo>
                  <a:lnTo>
                    <a:pt x="64" y="195"/>
                  </a:lnTo>
                  <a:lnTo>
                    <a:pt x="71" y="214"/>
                  </a:lnTo>
                  <a:lnTo>
                    <a:pt x="24" y="237"/>
                  </a:lnTo>
                  <a:lnTo>
                    <a:pt x="24" y="313"/>
                  </a:lnTo>
                  <a:lnTo>
                    <a:pt x="36" y="330"/>
                  </a:lnTo>
                  <a:lnTo>
                    <a:pt x="24" y="343"/>
                  </a:lnTo>
                  <a:lnTo>
                    <a:pt x="31" y="378"/>
                  </a:lnTo>
                  <a:lnTo>
                    <a:pt x="0" y="42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5" name="Freeform 178"/>
            <p:cNvSpPr>
              <a:spLocks/>
            </p:cNvSpPr>
            <p:nvPr/>
          </p:nvSpPr>
          <p:spPr bwMode="auto">
            <a:xfrm>
              <a:off x="2817" y="1577"/>
              <a:ext cx="65" cy="36"/>
            </a:xfrm>
            <a:custGeom>
              <a:avLst/>
              <a:gdLst>
                <a:gd name="T0" fmla="*/ 0 w 104"/>
                <a:gd name="T1" fmla="*/ 1 h 57"/>
                <a:gd name="T2" fmla="*/ 1 w 104"/>
                <a:gd name="T3" fmla="*/ 1 h 57"/>
                <a:gd name="T4" fmla="*/ 1 w 104"/>
                <a:gd name="T5" fmla="*/ 1 h 57"/>
                <a:gd name="T6" fmla="*/ 1 w 104"/>
                <a:gd name="T7" fmla="*/ 1 h 57"/>
                <a:gd name="T8" fmla="*/ 1 w 104"/>
                <a:gd name="T9" fmla="*/ 1 h 57"/>
                <a:gd name="T10" fmla="*/ 1 w 104"/>
                <a:gd name="T11" fmla="*/ 1 h 57"/>
                <a:gd name="T12" fmla="*/ 1 w 104"/>
                <a:gd name="T13" fmla="*/ 1 h 57"/>
                <a:gd name="T14" fmla="*/ 1 w 104"/>
                <a:gd name="T15" fmla="*/ 1 h 57"/>
                <a:gd name="T16" fmla="*/ 1 w 104"/>
                <a:gd name="T17" fmla="*/ 0 h 57"/>
                <a:gd name="T18" fmla="*/ 0 w 104"/>
                <a:gd name="T19" fmla="*/ 1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57"/>
                <a:gd name="T32" fmla="*/ 104 w 104"/>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57">
                  <a:moveTo>
                    <a:pt x="0" y="39"/>
                  </a:moveTo>
                  <a:lnTo>
                    <a:pt x="21" y="57"/>
                  </a:lnTo>
                  <a:lnTo>
                    <a:pt x="56" y="43"/>
                  </a:lnTo>
                  <a:lnTo>
                    <a:pt x="71" y="57"/>
                  </a:lnTo>
                  <a:lnTo>
                    <a:pt x="104" y="27"/>
                  </a:lnTo>
                  <a:lnTo>
                    <a:pt x="89" y="24"/>
                  </a:lnTo>
                  <a:lnTo>
                    <a:pt x="84" y="9"/>
                  </a:lnTo>
                  <a:lnTo>
                    <a:pt x="81" y="6"/>
                  </a:lnTo>
                  <a:lnTo>
                    <a:pt x="36" y="0"/>
                  </a:lnTo>
                  <a:lnTo>
                    <a:pt x="0" y="3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6" name="Freeform 179"/>
            <p:cNvSpPr>
              <a:spLocks/>
            </p:cNvSpPr>
            <p:nvPr/>
          </p:nvSpPr>
          <p:spPr bwMode="auto">
            <a:xfrm>
              <a:off x="3123" y="1693"/>
              <a:ext cx="44" cy="38"/>
            </a:xfrm>
            <a:custGeom>
              <a:avLst/>
              <a:gdLst>
                <a:gd name="T0" fmla="*/ 0 w 70"/>
                <a:gd name="T1" fmla="*/ 1 h 61"/>
                <a:gd name="T2" fmla="*/ 1 w 70"/>
                <a:gd name="T3" fmla="*/ 1 h 61"/>
                <a:gd name="T4" fmla="*/ 1 w 70"/>
                <a:gd name="T5" fmla="*/ 0 h 61"/>
                <a:gd name="T6" fmla="*/ 1 w 70"/>
                <a:gd name="T7" fmla="*/ 1 h 61"/>
                <a:gd name="T8" fmla="*/ 1 w 70"/>
                <a:gd name="T9" fmla="*/ 1 h 61"/>
                <a:gd name="T10" fmla="*/ 1 w 70"/>
                <a:gd name="T11" fmla="*/ 1 h 61"/>
                <a:gd name="T12" fmla="*/ 1 w 70"/>
                <a:gd name="T13" fmla="*/ 1 h 61"/>
                <a:gd name="T14" fmla="*/ 0 w 70"/>
                <a:gd name="T15" fmla="*/ 1 h 61"/>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61"/>
                <a:gd name="T26" fmla="*/ 70 w 70"/>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61">
                  <a:moveTo>
                    <a:pt x="0" y="39"/>
                  </a:moveTo>
                  <a:lnTo>
                    <a:pt x="8" y="6"/>
                  </a:lnTo>
                  <a:lnTo>
                    <a:pt x="45" y="0"/>
                  </a:lnTo>
                  <a:lnTo>
                    <a:pt x="70" y="28"/>
                  </a:lnTo>
                  <a:lnTo>
                    <a:pt x="37" y="32"/>
                  </a:lnTo>
                  <a:lnTo>
                    <a:pt x="6" y="61"/>
                  </a:lnTo>
                  <a:lnTo>
                    <a:pt x="19" y="41"/>
                  </a:lnTo>
                  <a:lnTo>
                    <a:pt x="0" y="3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7" name="Freeform 180"/>
            <p:cNvSpPr>
              <a:spLocks/>
            </p:cNvSpPr>
            <p:nvPr/>
          </p:nvSpPr>
          <p:spPr bwMode="auto">
            <a:xfrm>
              <a:off x="2932" y="1593"/>
              <a:ext cx="143" cy="123"/>
            </a:xfrm>
            <a:custGeom>
              <a:avLst/>
              <a:gdLst>
                <a:gd name="T0" fmla="*/ 0 w 227"/>
                <a:gd name="T1" fmla="*/ 1 h 195"/>
                <a:gd name="T2" fmla="*/ 0 w 227"/>
                <a:gd name="T3" fmla="*/ 1 h 195"/>
                <a:gd name="T4" fmla="*/ 1 w 227"/>
                <a:gd name="T5" fmla="*/ 0 h 195"/>
                <a:gd name="T6" fmla="*/ 1 w 227"/>
                <a:gd name="T7" fmla="*/ 1 h 195"/>
                <a:gd name="T8" fmla="*/ 1 w 227"/>
                <a:gd name="T9" fmla="*/ 1 h 195"/>
                <a:gd name="T10" fmla="*/ 1 w 227"/>
                <a:gd name="T11" fmla="*/ 1 h 195"/>
                <a:gd name="T12" fmla="*/ 1 w 227"/>
                <a:gd name="T13" fmla="*/ 1 h 195"/>
                <a:gd name="T14" fmla="*/ 1 w 227"/>
                <a:gd name="T15" fmla="*/ 1 h 195"/>
                <a:gd name="T16" fmla="*/ 1 w 227"/>
                <a:gd name="T17" fmla="*/ 1 h 195"/>
                <a:gd name="T18" fmla="*/ 1 w 227"/>
                <a:gd name="T19" fmla="*/ 1 h 195"/>
                <a:gd name="T20" fmla="*/ 1 w 227"/>
                <a:gd name="T21" fmla="*/ 1 h 195"/>
                <a:gd name="T22" fmla="*/ 1 w 227"/>
                <a:gd name="T23" fmla="*/ 1 h 195"/>
                <a:gd name="T24" fmla="*/ 1 w 227"/>
                <a:gd name="T25" fmla="*/ 1 h 195"/>
                <a:gd name="T26" fmla="*/ 1 w 227"/>
                <a:gd name="T27" fmla="*/ 1 h 195"/>
                <a:gd name="T28" fmla="*/ 0 w 227"/>
                <a:gd name="T29" fmla="*/ 1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7"/>
                <a:gd name="T46" fmla="*/ 0 h 195"/>
                <a:gd name="T47" fmla="*/ 227 w 227"/>
                <a:gd name="T48" fmla="*/ 195 h 1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7" h="195">
                  <a:moveTo>
                    <a:pt x="0" y="49"/>
                  </a:moveTo>
                  <a:lnTo>
                    <a:pt x="0" y="15"/>
                  </a:lnTo>
                  <a:lnTo>
                    <a:pt x="62" y="0"/>
                  </a:lnTo>
                  <a:lnTo>
                    <a:pt x="107" y="38"/>
                  </a:lnTo>
                  <a:lnTo>
                    <a:pt x="161" y="28"/>
                  </a:lnTo>
                  <a:lnTo>
                    <a:pt x="221" y="91"/>
                  </a:lnTo>
                  <a:lnTo>
                    <a:pt x="214" y="153"/>
                  </a:lnTo>
                  <a:lnTo>
                    <a:pt x="227" y="180"/>
                  </a:lnTo>
                  <a:lnTo>
                    <a:pt x="181" y="195"/>
                  </a:lnTo>
                  <a:lnTo>
                    <a:pt x="160" y="144"/>
                  </a:lnTo>
                  <a:lnTo>
                    <a:pt x="141" y="159"/>
                  </a:lnTo>
                  <a:lnTo>
                    <a:pt x="62" y="109"/>
                  </a:lnTo>
                  <a:lnTo>
                    <a:pt x="24" y="55"/>
                  </a:lnTo>
                  <a:lnTo>
                    <a:pt x="7" y="67"/>
                  </a:lnTo>
                  <a:lnTo>
                    <a:pt x="0" y="4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8" name="Freeform 181"/>
            <p:cNvSpPr>
              <a:spLocks/>
            </p:cNvSpPr>
            <p:nvPr/>
          </p:nvSpPr>
          <p:spPr bwMode="auto">
            <a:xfrm>
              <a:off x="1606" y="554"/>
              <a:ext cx="929" cy="740"/>
            </a:xfrm>
            <a:custGeom>
              <a:avLst/>
              <a:gdLst>
                <a:gd name="T0" fmla="*/ 1 w 1466"/>
                <a:gd name="T1" fmla="*/ 1 h 1165"/>
                <a:gd name="T2" fmla="*/ 1 w 1466"/>
                <a:gd name="T3" fmla="*/ 1 h 1165"/>
                <a:gd name="T4" fmla="*/ 1 w 1466"/>
                <a:gd name="T5" fmla="*/ 1 h 1165"/>
                <a:gd name="T6" fmla="*/ 1 w 1466"/>
                <a:gd name="T7" fmla="*/ 1 h 1165"/>
                <a:gd name="T8" fmla="*/ 1 w 1466"/>
                <a:gd name="T9" fmla="*/ 1 h 1165"/>
                <a:gd name="T10" fmla="*/ 1 w 1466"/>
                <a:gd name="T11" fmla="*/ 1 h 1165"/>
                <a:gd name="T12" fmla="*/ 1 w 1466"/>
                <a:gd name="T13" fmla="*/ 1 h 1165"/>
                <a:gd name="T14" fmla="*/ 1 w 1466"/>
                <a:gd name="T15" fmla="*/ 1 h 1165"/>
                <a:gd name="T16" fmla="*/ 1 w 1466"/>
                <a:gd name="T17" fmla="*/ 1 h 1165"/>
                <a:gd name="T18" fmla="*/ 1 w 1466"/>
                <a:gd name="T19" fmla="*/ 1 h 1165"/>
                <a:gd name="T20" fmla="*/ 1 w 1466"/>
                <a:gd name="T21" fmla="*/ 1 h 1165"/>
                <a:gd name="T22" fmla="*/ 1 w 1466"/>
                <a:gd name="T23" fmla="*/ 1 h 1165"/>
                <a:gd name="T24" fmla="*/ 1 w 1466"/>
                <a:gd name="T25" fmla="*/ 1 h 1165"/>
                <a:gd name="T26" fmla="*/ 1 w 1466"/>
                <a:gd name="T27" fmla="*/ 1 h 1165"/>
                <a:gd name="T28" fmla="*/ 1 w 1466"/>
                <a:gd name="T29" fmla="*/ 1 h 1165"/>
                <a:gd name="T30" fmla="*/ 1 w 1466"/>
                <a:gd name="T31" fmla="*/ 1 h 1165"/>
                <a:gd name="T32" fmla="*/ 1 w 1466"/>
                <a:gd name="T33" fmla="*/ 1 h 1165"/>
                <a:gd name="T34" fmla="*/ 1 w 1466"/>
                <a:gd name="T35" fmla="*/ 1 h 1165"/>
                <a:gd name="T36" fmla="*/ 1 w 1466"/>
                <a:gd name="T37" fmla="*/ 1 h 1165"/>
                <a:gd name="T38" fmla="*/ 1 w 1466"/>
                <a:gd name="T39" fmla="*/ 1 h 1165"/>
                <a:gd name="T40" fmla="*/ 1 w 1466"/>
                <a:gd name="T41" fmla="*/ 1 h 1165"/>
                <a:gd name="T42" fmla="*/ 1 w 1466"/>
                <a:gd name="T43" fmla="*/ 1 h 1165"/>
                <a:gd name="T44" fmla="*/ 1 w 1466"/>
                <a:gd name="T45" fmla="*/ 1 h 1165"/>
                <a:gd name="T46" fmla="*/ 1 w 1466"/>
                <a:gd name="T47" fmla="*/ 1 h 1165"/>
                <a:gd name="T48" fmla="*/ 1 w 1466"/>
                <a:gd name="T49" fmla="*/ 1 h 1165"/>
                <a:gd name="T50" fmla="*/ 1 w 1466"/>
                <a:gd name="T51" fmla="*/ 1 h 1165"/>
                <a:gd name="T52" fmla="*/ 1 w 1466"/>
                <a:gd name="T53" fmla="*/ 1 h 1165"/>
                <a:gd name="T54" fmla="*/ 1 w 1466"/>
                <a:gd name="T55" fmla="*/ 1 h 1165"/>
                <a:gd name="T56" fmla="*/ 1 w 1466"/>
                <a:gd name="T57" fmla="*/ 1 h 1165"/>
                <a:gd name="T58" fmla="*/ 1 w 1466"/>
                <a:gd name="T59" fmla="*/ 1 h 1165"/>
                <a:gd name="T60" fmla="*/ 1 w 1466"/>
                <a:gd name="T61" fmla="*/ 1 h 1165"/>
                <a:gd name="T62" fmla="*/ 1 w 1466"/>
                <a:gd name="T63" fmla="*/ 1 h 1165"/>
                <a:gd name="T64" fmla="*/ 1 w 1466"/>
                <a:gd name="T65" fmla="*/ 1 h 1165"/>
                <a:gd name="T66" fmla="*/ 1 w 1466"/>
                <a:gd name="T67" fmla="*/ 1 h 1165"/>
                <a:gd name="T68" fmla="*/ 1 w 1466"/>
                <a:gd name="T69" fmla="*/ 1 h 1165"/>
                <a:gd name="T70" fmla="*/ 1 w 1466"/>
                <a:gd name="T71" fmla="*/ 1 h 1165"/>
                <a:gd name="T72" fmla="*/ 1 w 1466"/>
                <a:gd name="T73" fmla="*/ 1 h 1165"/>
                <a:gd name="T74" fmla="*/ 1 w 1466"/>
                <a:gd name="T75" fmla="*/ 1 h 1165"/>
                <a:gd name="T76" fmla="*/ 1 w 1466"/>
                <a:gd name="T77" fmla="*/ 1 h 1165"/>
                <a:gd name="T78" fmla="*/ 1 w 1466"/>
                <a:gd name="T79" fmla="*/ 1 h 1165"/>
                <a:gd name="T80" fmla="*/ 1 w 1466"/>
                <a:gd name="T81" fmla="*/ 1 h 1165"/>
                <a:gd name="T82" fmla="*/ 1 w 1466"/>
                <a:gd name="T83" fmla="*/ 1 h 1165"/>
                <a:gd name="T84" fmla="*/ 1 w 1466"/>
                <a:gd name="T85" fmla="*/ 1 h 1165"/>
                <a:gd name="T86" fmla="*/ 1 w 1466"/>
                <a:gd name="T87" fmla="*/ 1 h 1165"/>
                <a:gd name="T88" fmla="*/ 1 w 1466"/>
                <a:gd name="T89" fmla="*/ 1 h 1165"/>
                <a:gd name="T90" fmla="*/ 1 w 1466"/>
                <a:gd name="T91" fmla="*/ 1 h 1165"/>
                <a:gd name="T92" fmla="*/ 1 w 1466"/>
                <a:gd name="T93" fmla="*/ 1 h 1165"/>
                <a:gd name="T94" fmla="*/ 1 w 1466"/>
                <a:gd name="T95" fmla="*/ 1 h 1165"/>
                <a:gd name="T96" fmla="*/ 1 w 1466"/>
                <a:gd name="T97" fmla="*/ 1 h 1165"/>
                <a:gd name="T98" fmla="*/ 1 w 1466"/>
                <a:gd name="T99" fmla="*/ 1 h 1165"/>
                <a:gd name="T100" fmla="*/ 1 w 1466"/>
                <a:gd name="T101" fmla="*/ 1 h 1165"/>
                <a:gd name="T102" fmla="*/ 1 w 1466"/>
                <a:gd name="T103" fmla="*/ 1 h 1165"/>
                <a:gd name="T104" fmla="*/ 1 w 1466"/>
                <a:gd name="T105" fmla="*/ 1 h 1165"/>
                <a:gd name="T106" fmla="*/ 1 w 1466"/>
                <a:gd name="T107" fmla="*/ 1 h 1165"/>
                <a:gd name="T108" fmla="*/ 1 w 1466"/>
                <a:gd name="T109" fmla="*/ 1 h 1165"/>
                <a:gd name="T110" fmla="*/ 1 w 1466"/>
                <a:gd name="T111" fmla="*/ 1 h 1165"/>
                <a:gd name="T112" fmla="*/ 1 w 1466"/>
                <a:gd name="T113" fmla="*/ 1 h 1165"/>
                <a:gd name="T114" fmla="*/ 1 w 1466"/>
                <a:gd name="T115" fmla="*/ 1 h 11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6"/>
                <a:gd name="T175" fmla="*/ 0 h 1165"/>
                <a:gd name="T176" fmla="*/ 1466 w 1466"/>
                <a:gd name="T177" fmla="*/ 1165 h 116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6" h="1165">
                  <a:moveTo>
                    <a:pt x="0" y="329"/>
                  </a:moveTo>
                  <a:lnTo>
                    <a:pt x="3" y="310"/>
                  </a:lnTo>
                  <a:lnTo>
                    <a:pt x="100" y="277"/>
                  </a:lnTo>
                  <a:lnTo>
                    <a:pt x="162" y="277"/>
                  </a:lnTo>
                  <a:lnTo>
                    <a:pt x="191" y="250"/>
                  </a:lnTo>
                  <a:lnTo>
                    <a:pt x="184" y="239"/>
                  </a:lnTo>
                  <a:lnTo>
                    <a:pt x="207" y="230"/>
                  </a:lnTo>
                  <a:lnTo>
                    <a:pt x="191" y="226"/>
                  </a:lnTo>
                  <a:lnTo>
                    <a:pt x="221" y="214"/>
                  </a:lnTo>
                  <a:lnTo>
                    <a:pt x="211" y="207"/>
                  </a:lnTo>
                  <a:lnTo>
                    <a:pt x="165" y="223"/>
                  </a:lnTo>
                  <a:lnTo>
                    <a:pt x="124" y="203"/>
                  </a:lnTo>
                  <a:lnTo>
                    <a:pt x="178" y="187"/>
                  </a:lnTo>
                  <a:lnTo>
                    <a:pt x="211" y="154"/>
                  </a:lnTo>
                  <a:lnTo>
                    <a:pt x="273" y="154"/>
                  </a:lnTo>
                  <a:lnTo>
                    <a:pt x="269" y="109"/>
                  </a:lnTo>
                  <a:lnTo>
                    <a:pt x="321" y="109"/>
                  </a:lnTo>
                  <a:lnTo>
                    <a:pt x="366" y="140"/>
                  </a:lnTo>
                  <a:lnTo>
                    <a:pt x="307" y="100"/>
                  </a:lnTo>
                  <a:lnTo>
                    <a:pt x="422" y="74"/>
                  </a:lnTo>
                  <a:lnTo>
                    <a:pt x="449" y="88"/>
                  </a:lnTo>
                  <a:lnTo>
                    <a:pt x="453" y="128"/>
                  </a:lnTo>
                  <a:lnTo>
                    <a:pt x="469" y="100"/>
                  </a:lnTo>
                  <a:lnTo>
                    <a:pt x="537" y="119"/>
                  </a:lnTo>
                  <a:lnTo>
                    <a:pt x="512" y="104"/>
                  </a:lnTo>
                  <a:lnTo>
                    <a:pt x="549" y="105"/>
                  </a:lnTo>
                  <a:lnTo>
                    <a:pt x="518" y="87"/>
                  </a:lnTo>
                  <a:lnTo>
                    <a:pt x="511" y="69"/>
                  </a:lnTo>
                  <a:lnTo>
                    <a:pt x="526" y="63"/>
                  </a:lnTo>
                  <a:lnTo>
                    <a:pt x="665" y="114"/>
                  </a:lnTo>
                  <a:lnTo>
                    <a:pt x="656" y="100"/>
                  </a:lnTo>
                  <a:lnTo>
                    <a:pt x="686" y="96"/>
                  </a:lnTo>
                  <a:lnTo>
                    <a:pt x="665" y="82"/>
                  </a:lnTo>
                  <a:lnTo>
                    <a:pt x="711" y="87"/>
                  </a:lnTo>
                  <a:lnTo>
                    <a:pt x="638" y="47"/>
                  </a:lnTo>
                  <a:lnTo>
                    <a:pt x="777" y="69"/>
                  </a:lnTo>
                  <a:lnTo>
                    <a:pt x="745" y="46"/>
                  </a:lnTo>
                  <a:lnTo>
                    <a:pt x="661" y="46"/>
                  </a:lnTo>
                  <a:lnTo>
                    <a:pt x="692" y="42"/>
                  </a:lnTo>
                  <a:lnTo>
                    <a:pt x="642" y="24"/>
                  </a:lnTo>
                  <a:lnTo>
                    <a:pt x="701" y="28"/>
                  </a:lnTo>
                  <a:lnTo>
                    <a:pt x="676" y="20"/>
                  </a:lnTo>
                  <a:lnTo>
                    <a:pt x="704" y="19"/>
                  </a:lnTo>
                  <a:lnTo>
                    <a:pt x="804" y="50"/>
                  </a:lnTo>
                  <a:lnTo>
                    <a:pt x="792" y="37"/>
                  </a:lnTo>
                  <a:lnTo>
                    <a:pt x="837" y="24"/>
                  </a:lnTo>
                  <a:lnTo>
                    <a:pt x="799" y="20"/>
                  </a:lnTo>
                  <a:lnTo>
                    <a:pt x="799" y="5"/>
                  </a:lnTo>
                  <a:lnTo>
                    <a:pt x="822" y="0"/>
                  </a:lnTo>
                  <a:lnTo>
                    <a:pt x="1094" y="6"/>
                  </a:lnTo>
                  <a:lnTo>
                    <a:pt x="1116" y="17"/>
                  </a:lnTo>
                  <a:lnTo>
                    <a:pt x="1108" y="20"/>
                  </a:lnTo>
                  <a:lnTo>
                    <a:pt x="922" y="24"/>
                  </a:lnTo>
                  <a:lnTo>
                    <a:pt x="945" y="33"/>
                  </a:lnTo>
                  <a:lnTo>
                    <a:pt x="875" y="42"/>
                  </a:lnTo>
                  <a:lnTo>
                    <a:pt x="1127" y="24"/>
                  </a:lnTo>
                  <a:lnTo>
                    <a:pt x="1141" y="38"/>
                  </a:lnTo>
                  <a:lnTo>
                    <a:pt x="1108" y="50"/>
                  </a:lnTo>
                  <a:lnTo>
                    <a:pt x="1165" y="42"/>
                  </a:lnTo>
                  <a:lnTo>
                    <a:pt x="1232" y="61"/>
                  </a:lnTo>
                  <a:lnTo>
                    <a:pt x="1127" y="88"/>
                  </a:lnTo>
                  <a:lnTo>
                    <a:pt x="966" y="87"/>
                  </a:lnTo>
                  <a:lnTo>
                    <a:pt x="1005" y="96"/>
                  </a:lnTo>
                  <a:lnTo>
                    <a:pt x="941" y="109"/>
                  </a:lnTo>
                  <a:lnTo>
                    <a:pt x="941" y="122"/>
                  </a:lnTo>
                  <a:lnTo>
                    <a:pt x="1117" y="100"/>
                  </a:lnTo>
                  <a:lnTo>
                    <a:pt x="1128" y="109"/>
                  </a:lnTo>
                  <a:lnTo>
                    <a:pt x="1094" y="136"/>
                  </a:lnTo>
                  <a:lnTo>
                    <a:pt x="1209" y="96"/>
                  </a:lnTo>
                  <a:lnTo>
                    <a:pt x="1217" y="131"/>
                  </a:lnTo>
                  <a:lnTo>
                    <a:pt x="1161" y="197"/>
                  </a:lnTo>
                  <a:lnTo>
                    <a:pt x="1270" y="119"/>
                  </a:lnTo>
                  <a:lnTo>
                    <a:pt x="1269" y="136"/>
                  </a:lnTo>
                  <a:lnTo>
                    <a:pt x="1323" y="133"/>
                  </a:lnTo>
                  <a:lnTo>
                    <a:pt x="1339" y="109"/>
                  </a:lnTo>
                  <a:lnTo>
                    <a:pt x="1397" y="105"/>
                  </a:lnTo>
                  <a:lnTo>
                    <a:pt x="1466" y="126"/>
                  </a:lnTo>
                  <a:lnTo>
                    <a:pt x="1399" y="155"/>
                  </a:lnTo>
                  <a:lnTo>
                    <a:pt x="1403" y="170"/>
                  </a:lnTo>
                  <a:lnTo>
                    <a:pt x="1244" y="188"/>
                  </a:lnTo>
                  <a:lnTo>
                    <a:pt x="1371" y="190"/>
                  </a:lnTo>
                  <a:lnTo>
                    <a:pt x="1268" y="216"/>
                  </a:lnTo>
                  <a:lnTo>
                    <a:pt x="1275" y="235"/>
                  </a:lnTo>
                  <a:lnTo>
                    <a:pt x="1341" y="216"/>
                  </a:lnTo>
                  <a:lnTo>
                    <a:pt x="1291" y="241"/>
                  </a:lnTo>
                  <a:lnTo>
                    <a:pt x="1281" y="273"/>
                  </a:lnTo>
                  <a:lnTo>
                    <a:pt x="1301" y="263"/>
                  </a:lnTo>
                  <a:lnTo>
                    <a:pt x="1252" y="293"/>
                  </a:lnTo>
                  <a:lnTo>
                    <a:pt x="1232" y="350"/>
                  </a:lnTo>
                  <a:lnTo>
                    <a:pt x="1261" y="339"/>
                  </a:lnTo>
                  <a:lnTo>
                    <a:pt x="1295" y="350"/>
                  </a:lnTo>
                  <a:lnTo>
                    <a:pt x="1265" y="352"/>
                  </a:lnTo>
                  <a:lnTo>
                    <a:pt x="1265" y="372"/>
                  </a:lnTo>
                  <a:lnTo>
                    <a:pt x="1322" y="375"/>
                  </a:lnTo>
                  <a:lnTo>
                    <a:pt x="1323" y="401"/>
                  </a:lnTo>
                  <a:lnTo>
                    <a:pt x="1237" y="393"/>
                  </a:lnTo>
                  <a:lnTo>
                    <a:pt x="1261" y="407"/>
                  </a:lnTo>
                  <a:lnTo>
                    <a:pt x="1212" y="410"/>
                  </a:lnTo>
                  <a:lnTo>
                    <a:pt x="1237" y="438"/>
                  </a:lnTo>
                  <a:lnTo>
                    <a:pt x="1280" y="438"/>
                  </a:lnTo>
                  <a:lnTo>
                    <a:pt x="1255" y="447"/>
                  </a:lnTo>
                  <a:lnTo>
                    <a:pt x="1291" y="461"/>
                  </a:lnTo>
                  <a:lnTo>
                    <a:pt x="1290" y="497"/>
                  </a:lnTo>
                  <a:lnTo>
                    <a:pt x="1230" y="474"/>
                  </a:lnTo>
                  <a:lnTo>
                    <a:pt x="1264" y="490"/>
                  </a:lnTo>
                  <a:lnTo>
                    <a:pt x="1241" y="501"/>
                  </a:lnTo>
                  <a:lnTo>
                    <a:pt x="1261" y="499"/>
                  </a:lnTo>
                  <a:lnTo>
                    <a:pt x="1255" y="518"/>
                  </a:lnTo>
                  <a:lnTo>
                    <a:pt x="1301" y="529"/>
                  </a:lnTo>
                  <a:lnTo>
                    <a:pt x="1230" y="524"/>
                  </a:lnTo>
                  <a:lnTo>
                    <a:pt x="1217" y="537"/>
                  </a:lnTo>
                  <a:lnTo>
                    <a:pt x="1270" y="557"/>
                  </a:lnTo>
                  <a:lnTo>
                    <a:pt x="1264" y="579"/>
                  </a:lnTo>
                  <a:lnTo>
                    <a:pt x="1224" y="591"/>
                  </a:lnTo>
                  <a:lnTo>
                    <a:pt x="1178" y="564"/>
                  </a:lnTo>
                  <a:lnTo>
                    <a:pt x="1110" y="589"/>
                  </a:lnTo>
                  <a:lnTo>
                    <a:pt x="1158" y="601"/>
                  </a:lnTo>
                  <a:lnTo>
                    <a:pt x="1114" y="616"/>
                  </a:lnTo>
                  <a:lnTo>
                    <a:pt x="1164" y="619"/>
                  </a:lnTo>
                  <a:lnTo>
                    <a:pt x="1144" y="646"/>
                  </a:lnTo>
                  <a:lnTo>
                    <a:pt x="1165" y="631"/>
                  </a:lnTo>
                  <a:lnTo>
                    <a:pt x="1217" y="658"/>
                  </a:lnTo>
                  <a:lnTo>
                    <a:pt x="1202" y="670"/>
                  </a:lnTo>
                  <a:lnTo>
                    <a:pt x="1230" y="667"/>
                  </a:lnTo>
                  <a:lnTo>
                    <a:pt x="1217" y="687"/>
                  </a:lnTo>
                  <a:lnTo>
                    <a:pt x="1235" y="676"/>
                  </a:lnTo>
                  <a:lnTo>
                    <a:pt x="1239" y="726"/>
                  </a:lnTo>
                  <a:lnTo>
                    <a:pt x="1217" y="710"/>
                  </a:lnTo>
                  <a:lnTo>
                    <a:pt x="1216" y="726"/>
                  </a:lnTo>
                  <a:lnTo>
                    <a:pt x="1194" y="726"/>
                  </a:lnTo>
                  <a:lnTo>
                    <a:pt x="1165" y="683"/>
                  </a:lnTo>
                  <a:lnTo>
                    <a:pt x="1094" y="661"/>
                  </a:lnTo>
                  <a:lnTo>
                    <a:pt x="1142" y="688"/>
                  </a:lnTo>
                  <a:lnTo>
                    <a:pt x="1078" y="701"/>
                  </a:lnTo>
                  <a:lnTo>
                    <a:pt x="1062" y="726"/>
                  </a:lnTo>
                  <a:lnTo>
                    <a:pt x="1120" y="732"/>
                  </a:lnTo>
                  <a:lnTo>
                    <a:pt x="1071" y="744"/>
                  </a:lnTo>
                  <a:lnTo>
                    <a:pt x="1144" y="728"/>
                  </a:lnTo>
                  <a:lnTo>
                    <a:pt x="1224" y="749"/>
                  </a:lnTo>
                  <a:lnTo>
                    <a:pt x="1126" y="804"/>
                  </a:lnTo>
                  <a:lnTo>
                    <a:pt x="1031" y="831"/>
                  </a:lnTo>
                  <a:lnTo>
                    <a:pt x="996" y="836"/>
                  </a:lnTo>
                  <a:lnTo>
                    <a:pt x="974" y="810"/>
                  </a:lnTo>
                  <a:lnTo>
                    <a:pt x="987" y="836"/>
                  </a:lnTo>
                  <a:lnTo>
                    <a:pt x="959" y="850"/>
                  </a:lnTo>
                  <a:lnTo>
                    <a:pt x="922" y="909"/>
                  </a:lnTo>
                  <a:lnTo>
                    <a:pt x="895" y="904"/>
                  </a:lnTo>
                  <a:lnTo>
                    <a:pt x="889" y="929"/>
                  </a:lnTo>
                  <a:lnTo>
                    <a:pt x="861" y="934"/>
                  </a:lnTo>
                  <a:lnTo>
                    <a:pt x="850" y="927"/>
                  </a:lnTo>
                  <a:lnTo>
                    <a:pt x="863" y="912"/>
                  </a:lnTo>
                  <a:lnTo>
                    <a:pt x="847" y="904"/>
                  </a:lnTo>
                  <a:lnTo>
                    <a:pt x="836" y="945"/>
                  </a:lnTo>
                  <a:lnTo>
                    <a:pt x="791" y="948"/>
                  </a:lnTo>
                  <a:lnTo>
                    <a:pt x="792" y="967"/>
                  </a:lnTo>
                  <a:lnTo>
                    <a:pt x="761" y="971"/>
                  </a:lnTo>
                  <a:lnTo>
                    <a:pt x="786" y="993"/>
                  </a:lnTo>
                  <a:lnTo>
                    <a:pt x="759" y="999"/>
                  </a:lnTo>
                  <a:lnTo>
                    <a:pt x="783" y="1021"/>
                  </a:lnTo>
                  <a:lnTo>
                    <a:pt x="761" y="1021"/>
                  </a:lnTo>
                  <a:lnTo>
                    <a:pt x="778" y="1026"/>
                  </a:lnTo>
                  <a:lnTo>
                    <a:pt x="761" y="1051"/>
                  </a:lnTo>
                  <a:lnTo>
                    <a:pt x="745" y="1046"/>
                  </a:lnTo>
                  <a:lnTo>
                    <a:pt x="759" y="1056"/>
                  </a:lnTo>
                  <a:lnTo>
                    <a:pt x="727" y="1065"/>
                  </a:lnTo>
                  <a:lnTo>
                    <a:pt x="745" y="1102"/>
                  </a:lnTo>
                  <a:lnTo>
                    <a:pt x="727" y="1150"/>
                  </a:lnTo>
                  <a:lnTo>
                    <a:pt x="708" y="1150"/>
                  </a:lnTo>
                  <a:lnTo>
                    <a:pt x="721" y="1165"/>
                  </a:lnTo>
                  <a:lnTo>
                    <a:pt x="670" y="1165"/>
                  </a:lnTo>
                  <a:lnTo>
                    <a:pt x="665" y="1132"/>
                  </a:lnTo>
                  <a:lnTo>
                    <a:pt x="600" y="1138"/>
                  </a:lnTo>
                  <a:lnTo>
                    <a:pt x="611" y="1129"/>
                  </a:lnTo>
                  <a:lnTo>
                    <a:pt x="578" y="1114"/>
                  </a:lnTo>
                  <a:lnTo>
                    <a:pt x="597" y="1111"/>
                  </a:lnTo>
                  <a:lnTo>
                    <a:pt x="570" y="1111"/>
                  </a:lnTo>
                  <a:lnTo>
                    <a:pt x="579" y="1089"/>
                  </a:lnTo>
                  <a:lnTo>
                    <a:pt x="564" y="1091"/>
                  </a:lnTo>
                  <a:lnTo>
                    <a:pt x="519" y="1026"/>
                  </a:lnTo>
                  <a:lnTo>
                    <a:pt x="518" y="1003"/>
                  </a:lnTo>
                  <a:lnTo>
                    <a:pt x="552" y="985"/>
                  </a:lnTo>
                  <a:lnTo>
                    <a:pt x="537" y="974"/>
                  </a:lnTo>
                  <a:lnTo>
                    <a:pt x="504" y="1002"/>
                  </a:lnTo>
                  <a:lnTo>
                    <a:pt x="504" y="948"/>
                  </a:lnTo>
                  <a:lnTo>
                    <a:pt x="472" y="927"/>
                  </a:lnTo>
                  <a:lnTo>
                    <a:pt x="481" y="886"/>
                  </a:lnTo>
                  <a:lnTo>
                    <a:pt x="459" y="868"/>
                  </a:lnTo>
                  <a:lnTo>
                    <a:pt x="487" y="838"/>
                  </a:lnTo>
                  <a:lnTo>
                    <a:pt x="472" y="830"/>
                  </a:lnTo>
                  <a:lnTo>
                    <a:pt x="532" y="831"/>
                  </a:lnTo>
                  <a:lnTo>
                    <a:pt x="524" y="819"/>
                  </a:lnTo>
                  <a:lnTo>
                    <a:pt x="486" y="819"/>
                  </a:lnTo>
                  <a:lnTo>
                    <a:pt x="544" y="789"/>
                  </a:lnTo>
                  <a:lnTo>
                    <a:pt x="532" y="783"/>
                  </a:lnTo>
                  <a:lnTo>
                    <a:pt x="544" y="745"/>
                  </a:lnTo>
                  <a:lnTo>
                    <a:pt x="495" y="744"/>
                  </a:lnTo>
                  <a:lnTo>
                    <a:pt x="443" y="716"/>
                  </a:lnTo>
                  <a:lnTo>
                    <a:pt x="537" y="732"/>
                  </a:lnTo>
                  <a:lnTo>
                    <a:pt x="521" y="719"/>
                  </a:lnTo>
                  <a:lnTo>
                    <a:pt x="537" y="716"/>
                  </a:lnTo>
                  <a:lnTo>
                    <a:pt x="501" y="692"/>
                  </a:lnTo>
                  <a:lnTo>
                    <a:pt x="512" y="683"/>
                  </a:lnTo>
                  <a:lnTo>
                    <a:pt x="494" y="691"/>
                  </a:lnTo>
                  <a:lnTo>
                    <a:pt x="509" y="678"/>
                  </a:lnTo>
                  <a:lnTo>
                    <a:pt x="481" y="679"/>
                  </a:lnTo>
                  <a:lnTo>
                    <a:pt x="511" y="667"/>
                  </a:lnTo>
                  <a:lnTo>
                    <a:pt x="468" y="651"/>
                  </a:lnTo>
                  <a:lnTo>
                    <a:pt x="456" y="676"/>
                  </a:lnTo>
                  <a:lnTo>
                    <a:pt x="422" y="679"/>
                  </a:lnTo>
                  <a:lnTo>
                    <a:pt x="415" y="667"/>
                  </a:lnTo>
                  <a:lnTo>
                    <a:pt x="436" y="652"/>
                  </a:lnTo>
                  <a:lnTo>
                    <a:pt x="418" y="651"/>
                  </a:lnTo>
                  <a:lnTo>
                    <a:pt x="443" y="609"/>
                  </a:lnTo>
                  <a:lnTo>
                    <a:pt x="415" y="601"/>
                  </a:lnTo>
                  <a:lnTo>
                    <a:pt x="430" y="582"/>
                  </a:lnTo>
                  <a:lnTo>
                    <a:pt x="390" y="529"/>
                  </a:lnTo>
                  <a:lnTo>
                    <a:pt x="403" y="527"/>
                  </a:lnTo>
                  <a:lnTo>
                    <a:pt x="345" y="481"/>
                  </a:lnTo>
                  <a:lnTo>
                    <a:pt x="345" y="461"/>
                  </a:lnTo>
                  <a:lnTo>
                    <a:pt x="289" y="443"/>
                  </a:lnTo>
                  <a:lnTo>
                    <a:pt x="236" y="428"/>
                  </a:lnTo>
                  <a:lnTo>
                    <a:pt x="183" y="447"/>
                  </a:lnTo>
                  <a:lnTo>
                    <a:pt x="145" y="438"/>
                  </a:lnTo>
                  <a:lnTo>
                    <a:pt x="157" y="456"/>
                  </a:lnTo>
                  <a:lnTo>
                    <a:pt x="116" y="444"/>
                  </a:lnTo>
                  <a:lnTo>
                    <a:pt x="81" y="426"/>
                  </a:lnTo>
                  <a:lnTo>
                    <a:pt x="116" y="410"/>
                  </a:lnTo>
                  <a:lnTo>
                    <a:pt x="34" y="393"/>
                  </a:lnTo>
                  <a:lnTo>
                    <a:pt x="63" y="380"/>
                  </a:lnTo>
                  <a:lnTo>
                    <a:pt x="162" y="386"/>
                  </a:lnTo>
                  <a:lnTo>
                    <a:pt x="175" y="380"/>
                  </a:lnTo>
                  <a:lnTo>
                    <a:pt x="156" y="371"/>
                  </a:lnTo>
                  <a:lnTo>
                    <a:pt x="175" y="361"/>
                  </a:lnTo>
                  <a:lnTo>
                    <a:pt x="87" y="365"/>
                  </a:lnTo>
                  <a:lnTo>
                    <a:pt x="0" y="32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19" name="Freeform 182"/>
            <p:cNvSpPr>
              <a:spLocks/>
            </p:cNvSpPr>
            <p:nvPr/>
          </p:nvSpPr>
          <p:spPr bwMode="auto">
            <a:xfrm>
              <a:off x="4125" y="645"/>
              <a:ext cx="98" cy="49"/>
            </a:xfrm>
            <a:custGeom>
              <a:avLst/>
              <a:gdLst>
                <a:gd name="T0" fmla="*/ 0 w 152"/>
                <a:gd name="T1" fmla="*/ 1 h 76"/>
                <a:gd name="T2" fmla="*/ 1 w 152"/>
                <a:gd name="T3" fmla="*/ 1 h 76"/>
                <a:gd name="T4" fmla="*/ 1 w 152"/>
                <a:gd name="T5" fmla="*/ 0 h 76"/>
                <a:gd name="T6" fmla="*/ 1 w 152"/>
                <a:gd name="T7" fmla="*/ 1 h 76"/>
                <a:gd name="T8" fmla="*/ 1 w 152"/>
                <a:gd name="T9" fmla="*/ 1 h 76"/>
                <a:gd name="T10" fmla="*/ 1 w 152"/>
                <a:gd name="T11" fmla="*/ 1 h 76"/>
                <a:gd name="T12" fmla="*/ 1 w 152"/>
                <a:gd name="T13" fmla="*/ 1 h 76"/>
                <a:gd name="T14" fmla="*/ 0 w 152"/>
                <a:gd name="T15" fmla="*/ 1 h 76"/>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76"/>
                <a:gd name="T26" fmla="*/ 152 w 152"/>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76">
                  <a:moveTo>
                    <a:pt x="0" y="62"/>
                  </a:moveTo>
                  <a:lnTo>
                    <a:pt x="40" y="22"/>
                  </a:lnTo>
                  <a:lnTo>
                    <a:pt x="99" y="0"/>
                  </a:lnTo>
                  <a:lnTo>
                    <a:pt x="152" y="34"/>
                  </a:lnTo>
                  <a:lnTo>
                    <a:pt x="133" y="43"/>
                  </a:lnTo>
                  <a:lnTo>
                    <a:pt x="143" y="62"/>
                  </a:lnTo>
                  <a:lnTo>
                    <a:pt x="62" y="76"/>
                  </a:lnTo>
                  <a:lnTo>
                    <a:pt x="0" y="6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0" name="Freeform 183"/>
            <p:cNvSpPr>
              <a:spLocks/>
            </p:cNvSpPr>
            <p:nvPr/>
          </p:nvSpPr>
          <p:spPr bwMode="auto">
            <a:xfrm>
              <a:off x="2348" y="1126"/>
              <a:ext cx="168" cy="85"/>
            </a:xfrm>
            <a:custGeom>
              <a:avLst/>
              <a:gdLst>
                <a:gd name="T0" fmla="*/ 0 w 266"/>
                <a:gd name="T1" fmla="*/ 1 h 134"/>
                <a:gd name="T2" fmla="*/ 1 w 266"/>
                <a:gd name="T3" fmla="*/ 1 h 134"/>
                <a:gd name="T4" fmla="*/ 1 w 266"/>
                <a:gd name="T5" fmla="*/ 1 h 134"/>
                <a:gd name="T6" fmla="*/ 1 w 266"/>
                <a:gd name="T7" fmla="*/ 1 h 134"/>
                <a:gd name="T8" fmla="*/ 1 w 266"/>
                <a:gd name="T9" fmla="*/ 1 h 134"/>
                <a:gd name="T10" fmla="*/ 1 w 266"/>
                <a:gd name="T11" fmla="*/ 1 h 134"/>
                <a:gd name="T12" fmla="*/ 1 w 266"/>
                <a:gd name="T13" fmla="*/ 0 h 134"/>
                <a:gd name="T14" fmla="*/ 1 w 266"/>
                <a:gd name="T15" fmla="*/ 1 h 134"/>
                <a:gd name="T16" fmla="*/ 1 w 266"/>
                <a:gd name="T17" fmla="*/ 1 h 134"/>
                <a:gd name="T18" fmla="*/ 1 w 266"/>
                <a:gd name="T19" fmla="*/ 1 h 134"/>
                <a:gd name="T20" fmla="*/ 1 w 266"/>
                <a:gd name="T21" fmla="*/ 1 h 134"/>
                <a:gd name="T22" fmla="*/ 1 w 266"/>
                <a:gd name="T23" fmla="*/ 1 h 134"/>
                <a:gd name="T24" fmla="*/ 1 w 266"/>
                <a:gd name="T25" fmla="*/ 1 h 134"/>
                <a:gd name="T26" fmla="*/ 1 w 266"/>
                <a:gd name="T27" fmla="*/ 1 h 134"/>
                <a:gd name="T28" fmla="*/ 1 w 266"/>
                <a:gd name="T29" fmla="*/ 1 h 134"/>
                <a:gd name="T30" fmla="*/ 1 w 266"/>
                <a:gd name="T31" fmla="*/ 0 h 134"/>
                <a:gd name="T32" fmla="*/ 1 w 266"/>
                <a:gd name="T33" fmla="*/ 1 h 134"/>
                <a:gd name="T34" fmla="*/ 1 w 266"/>
                <a:gd name="T35" fmla="*/ 1 h 134"/>
                <a:gd name="T36" fmla="*/ 1 w 266"/>
                <a:gd name="T37" fmla="*/ 1 h 134"/>
                <a:gd name="T38" fmla="*/ 1 w 266"/>
                <a:gd name="T39" fmla="*/ 1 h 134"/>
                <a:gd name="T40" fmla="*/ 1 w 266"/>
                <a:gd name="T41" fmla="*/ 1 h 134"/>
                <a:gd name="T42" fmla="*/ 1 w 266"/>
                <a:gd name="T43" fmla="*/ 1 h 134"/>
                <a:gd name="T44" fmla="*/ 1 w 266"/>
                <a:gd name="T45" fmla="*/ 1 h 134"/>
                <a:gd name="T46" fmla="*/ 1 w 266"/>
                <a:gd name="T47" fmla="*/ 1 h 134"/>
                <a:gd name="T48" fmla="*/ 1 w 266"/>
                <a:gd name="T49" fmla="*/ 1 h 134"/>
                <a:gd name="T50" fmla="*/ 1 w 266"/>
                <a:gd name="T51" fmla="*/ 1 h 134"/>
                <a:gd name="T52" fmla="*/ 1 w 266"/>
                <a:gd name="T53" fmla="*/ 1 h 134"/>
                <a:gd name="T54" fmla="*/ 1 w 266"/>
                <a:gd name="T55" fmla="*/ 1 h 134"/>
                <a:gd name="T56" fmla="*/ 0 w 266"/>
                <a:gd name="T57" fmla="*/ 1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6"/>
                <a:gd name="T88" fmla="*/ 0 h 134"/>
                <a:gd name="T89" fmla="*/ 266 w 266"/>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6" h="134">
                  <a:moveTo>
                    <a:pt x="0" y="45"/>
                  </a:moveTo>
                  <a:lnTo>
                    <a:pt x="17" y="42"/>
                  </a:lnTo>
                  <a:lnTo>
                    <a:pt x="8" y="31"/>
                  </a:lnTo>
                  <a:lnTo>
                    <a:pt x="30" y="35"/>
                  </a:lnTo>
                  <a:lnTo>
                    <a:pt x="20" y="15"/>
                  </a:lnTo>
                  <a:lnTo>
                    <a:pt x="46" y="27"/>
                  </a:lnTo>
                  <a:lnTo>
                    <a:pt x="33" y="0"/>
                  </a:lnTo>
                  <a:lnTo>
                    <a:pt x="75" y="24"/>
                  </a:lnTo>
                  <a:lnTo>
                    <a:pt x="80" y="54"/>
                  </a:lnTo>
                  <a:lnTo>
                    <a:pt x="100" y="18"/>
                  </a:lnTo>
                  <a:lnTo>
                    <a:pt x="121" y="33"/>
                  </a:lnTo>
                  <a:lnTo>
                    <a:pt x="140" y="15"/>
                  </a:lnTo>
                  <a:lnTo>
                    <a:pt x="155" y="40"/>
                  </a:lnTo>
                  <a:lnTo>
                    <a:pt x="152" y="15"/>
                  </a:lnTo>
                  <a:lnTo>
                    <a:pt x="196" y="15"/>
                  </a:lnTo>
                  <a:lnTo>
                    <a:pt x="201" y="0"/>
                  </a:lnTo>
                  <a:lnTo>
                    <a:pt x="216" y="15"/>
                  </a:lnTo>
                  <a:lnTo>
                    <a:pt x="241" y="6"/>
                  </a:lnTo>
                  <a:lnTo>
                    <a:pt x="227" y="18"/>
                  </a:lnTo>
                  <a:lnTo>
                    <a:pt x="266" y="60"/>
                  </a:lnTo>
                  <a:lnTo>
                    <a:pt x="233" y="99"/>
                  </a:lnTo>
                  <a:lnTo>
                    <a:pt x="132" y="134"/>
                  </a:lnTo>
                  <a:lnTo>
                    <a:pt x="46" y="118"/>
                  </a:lnTo>
                  <a:lnTo>
                    <a:pt x="65" y="82"/>
                  </a:lnTo>
                  <a:lnTo>
                    <a:pt x="16" y="69"/>
                  </a:lnTo>
                  <a:lnTo>
                    <a:pt x="62" y="64"/>
                  </a:lnTo>
                  <a:lnTo>
                    <a:pt x="48" y="59"/>
                  </a:lnTo>
                  <a:lnTo>
                    <a:pt x="62" y="45"/>
                  </a:lnTo>
                  <a:lnTo>
                    <a:pt x="0" y="4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1" name="Freeform 184"/>
            <p:cNvSpPr>
              <a:spLocks/>
            </p:cNvSpPr>
            <p:nvPr/>
          </p:nvSpPr>
          <p:spPr bwMode="auto">
            <a:xfrm>
              <a:off x="3463" y="1041"/>
              <a:ext cx="30" cy="19"/>
            </a:xfrm>
            <a:custGeom>
              <a:avLst/>
              <a:gdLst>
                <a:gd name="T0" fmla="*/ 0 w 47"/>
                <a:gd name="T1" fmla="*/ 1 h 31"/>
                <a:gd name="T2" fmla="*/ 1 w 47"/>
                <a:gd name="T3" fmla="*/ 0 h 31"/>
                <a:gd name="T4" fmla="*/ 1 w 47"/>
                <a:gd name="T5" fmla="*/ 1 h 31"/>
                <a:gd name="T6" fmla="*/ 0 w 47"/>
                <a:gd name="T7" fmla="*/ 1 h 31"/>
                <a:gd name="T8" fmla="*/ 0 60000 65536"/>
                <a:gd name="T9" fmla="*/ 0 60000 65536"/>
                <a:gd name="T10" fmla="*/ 0 60000 65536"/>
                <a:gd name="T11" fmla="*/ 0 60000 65536"/>
                <a:gd name="T12" fmla="*/ 0 w 47"/>
                <a:gd name="T13" fmla="*/ 0 h 31"/>
                <a:gd name="T14" fmla="*/ 47 w 47"/>
                <a:gd name="T15" fmla="*/ 31 h 31"/>
              </a:gdLst>
              <a:ahLst/>
              <a:cxnLst>
                <a:cxn ang="T8">
                  <a:pos x="T0" y="T1"/>
                </a:cxn>
                <a:cxn ang="T9">
                  <a:pos x="T2" y="T3"/>
                </a:cxn>
                <a:cxn ang="T10">
                  <a:pos x="T4" y="T5"/>
                </a:cxn>
                <a:cxn ang="T11">
                  <a:pos x="T6" y="T7"/>
                </a:cxn>
              </a:cxnLst>
              <a:rect l="T12" t="T13" r="T14" b="T15"/>
              <a:pathLst>
                <a:path w="47" h="31">
                  <a:moveTo>
                    <a:pt x="0" y="31"/>
                  </a:moveTo>
                  <a:lnTo>
                    <a:pt x="10" y="0"/>
                  </a:lnTo>
                  <a:lnTo>
                    <a:pt x="47" y="21"/>
                  </a:lnTo>
                  <a:lnTo>
                    <a:pt x="0" y="3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2" name="Freeform 185"/>
            <p:cNvSpPr>
              <a:spLocks/>
            </p:cNvSpPr>
            <p:nvPr/>
          </p:nvSpPr>
          <p:spPr bwMode="auto">
            <a:xfrm>
              <a:off x="3513" y="930"/>
              <a:ext cx="93" cy="76"/>
            </a:xfrm>
            <a:custGeom>
              <a:avLst/>
              <a:gdLst>
                <a:gd name="T0" fmla="*/ 0 w 148"/>
                <a:gd name="T1" fmla="*/ 1 h 120"/>
                <a:gd name="T2" fmla="*/ 1 w 148"/>
                <a:gd name="T3" fmla="*/ 1 h 120"/>
                <a:gd name="T4" fmla="*/ 1 w 148"/>
                <a:gd name="T5" fmla="*/ 1 h 120"/>
                <a:gd name="T6" fmla="*/ 1 w 148"/>
                <a:gd name="T7" fmla="*/ 1 h 120"/>
                <a:gd name="T8" fmla="*/ 1 w 148"/>
                <a:gd name="T9" fmla="*/ 1 h 120"/>
                <a:gd name="T10" fmla="*/ 1 w 148"/>
                <a:gd name="T11" fmla="*/ 1 h 120"/>
                <a:gd name="T12" fmla="*/ 1 w 148"/>
                <a:gd name="T13" fmla="*/ 1 h 120"/>
                <a:gd name="T14" fmla="*/ 1 w 148"/>
                <a:gd name="T15" fmla="*/ 1 h 120"/>
                <a:gd name="T16" fmla="*/ 1 w 148"/>
                <a:gd name="T17" fmla="*/ 1 h 120"/>
                <a:gd name="T18" fmla="*/ 1 w 148"/>
                <a:gd name="T19" fmla="*/ 1 h 120"/>
                <a:gd name="T20" fmla="*/ 1 w 148"/>
                <a:gd name="T21" fmla="*/ 0 h 120"/>
                <a:gd name="T22" fmla="*/ 1 w 148"/>
                <a:gd name="T23" fmla="*/ 1 h 120"/>
                <a:gd name="T24" fmla="*/ 1 w 148"/>
                <a:gd name="T25" fmla="*/ 1 h 120"/>
                <a:gd name="T26" fmla="*/ 0 w 148"/>
                <a:gd name="T27" fmla="*/ 1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20"/>
                <a:gd name="T44" fmla="*/ 148 w 148"/>
                <a:gd name="T45" fmla="*/ 120 h 1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20">
                  <a:moveTo>
                    <a:pt x="0" y="60"/>
                  </a:moveTo>
                  <a:lnTo>
                    <a:pt x="14" y="84"/>
                  </a:lnTo>
                  <a:lnTo>
                    <a:pt x="31" y="75"/>
                  </a:lnTo>
                  <a:lnTo>
                    <a:pt x="47" y="95"/>
                  </a:lnTo>
                  <a:lnTo>
                    <a:pt x="59" y="84"/>
                  </a:lnTo>
                  <a:lnTo>
                    <a:pt x="57" y="118"/>
                  </a:lnTo>
                  <a:lnTo>
                    <a:pt x="148" y="120"/>
                  </a:lnTo>
                  <a:lnTo>
                    <a:pt x="114" y="99"/>
                  </a:lnTo>
                  <a:lnTo>
                    <a:pt x="96" y="66"/>
                  </a:lnTo>
                  <a:lnTo>
                    <a:pt x="98" y="24"/>
                  </a:lnTo>
                  <a:lnTo>
                    <a:pt x="117" y="0"/>
                  </a:lnTo>
                  <a:lnTo>
                    <a:pt x="39" y="6"/>
                  </a:lnTo>
                  <a:lnTo>
                    <a:pt x="21" y="59"/>
                  </a:lnTo>
                  <a:lnTo>
                    <a:pt x="0" y="6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3" name="Freeform 186"/>
            <p:cNvSpPr>
              <a:spLocks/>
            </p:cNvSpPr>
            <p:nvPr/>
          </p:nvSpPr>
          <p:spPr bwMode="auto">
            <a:xfrm>
              <a:off x="3546" y="804"/>
              <a:ext cx="236" cy="124"/>
            </a:xfrm>
            <a:custGeom>
              <a:avLst/>
              <a:gdLst>
                <a:gd name="T0" fmla="*/ 0 w 373"/>
                <a:gd name="T1" fmla="*/ 1 h 198"/>
                <a:gd name="T2" fmla="*/ 1 w 373"/>
                <a:gd name="T3" fmla="*/ 1 h 198"/>
                <a:gd name="T4" fmla="*/ 1 w 373"/>
                <a:gd name="T5" fmla="*/ 1 h 198"/>
                <a:gd name="T6" fmla="*/ 1 w 373"/>
                <a:gd name="T7" fmla="*/ 1 h 198"/>
                <a:gd name="T8" fmla="*/ 1 w 373"/>
                <a:gd name="T9" fmla="*/ 1 h 198"/>
                <a:gd name="T10" fmla="*/ 1 w 373"/>
                <a:gd name="T11" fmla="*/ 1 h 198"/>
                <a:gd name="T12" fmla="*/ 1 w 373"/>
                <a:gd name="T13" fmla="*/ 1 h 198"/>
                <a:gd name="T14" fmla="*/ 1 w 373"/>
                <a:gd name="T15" fmla="*/ 1 h 198"/>
                <a:gd name="T16" fmla="*/ 1 w 373"/>
                <a:gd name="T17" fmla="*/ 1 h 198"/>
                <a:gd name="T18" fmla="*/ 1 w 373"/>
                <a:gd name="T19" fmla="*/ 1 h 198"/>
                <a:gd name="T20" fmla="*/ 1 w 373"/>
                <a:gd name="T21" fmla="*/ 1 h 198"/>
                <a:gd name="T22" fmla="*/ 1 w 373"/>
                <a:gd name="T23" fmla="*/ 1 h 198"/>
                <a:gd name="T24" fmla="*/ 1 w 373"/>
                <a:gd name="T25" fmla="*/ 1 h 198"/>
                <a:gd name="T26" fmla="*/ 1 w 373"/>
                <a:gd name="T27" fmla="*/ 1 h 198"/>
                <a:gd name="T28" fmla="*/ 1 w 373"/>
                <a:gd name="T29" fmla="*/ 1 h 198"/>
                <a:gd name="T30" fmla="*/ 1 w 373"/>
                <a:gd name="T31" fmla="*/ 1 h 198"/>
                <a:gd name="T32" fmla="*/ 1 w 373"/>
                <a:gd name="T33" fmla="*/ 1 h 198"/>
                <a:gd name="T34" fmla="*/ 1 w 373"/>
                <a:gd name="T35" fmla="*/ 1 h 198"/>
                <a:gd name="T36" fmla="*/ 1 w 373"/>
                <a:gd name="T37" fmla="*/ 0 h 198"/>
                <a:gd name="T38" fmla="*/ 1 w 373"/>
                <a:gd name="T39" fmla="*/ 1 h 198"/>
                <a:gd name="T40" fmla="*/ 1 w 373"/>
                <a:gd name="T41" fmla="*/ 1 h 198"/>
                <a:gd name="T42" fmla="*/ 1 w 373"/>
                <a:gd name="T43" fmla="*/ 1 h 198"/>
                <a:gd name="T44" fmla="*/ 1 w 373"/>
                <a:gd name="T45" fmla="*/ 1 h 198"/>
                <a:gd name="T46" fmla="*/ 1 w 373"/>
                <a:gd name="T47" fmla="*/ 1 h 198"/>
                <a:gd name="T48" fmla="*/ 1 w 373"/>
                <a:gd name="T49" fmla="*/ 1 h 198"/>
                <a:gd name="T50" fmla="*/ 1 w 373"/>
                <a:gd name="T51" fmla="*/ 1 h 198"/>
                <a:gd name="T52" fmla="*/ 1 w 373"/>
                <a:gd name="T53" fmla="*/ 1 h 198"/>
                <a:gd name="T54" fmla="*/ 1 w 373"/>
                <a:gd name="T55" fmla="*/ 1 h 198"/>
                <a:gd name="T56" fmla="*/ 1 w 373"/>
                <a:gd name="T57" fmla="*/ 1 h 198"/>
                <a:gd name="T58" fmla="*/ 0 w 373"/>
                <a:gd name="T59" fmla="*/ 1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3"/>
                <a:gd name="T91" fmla="*/ 0 h 198"/>
                <a:gd name="T92" fmla="*/ 373 w 373"/>
                <a:gd name="T93" fmla="*/ 198 h 19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3" h="198">
                  <a:moveTo>
                    <a:pt x="0" y="172"/>
                  </a:moveTo>
                  <a:lnTo>
                    <a:pt x="38" y="177"/>
                  </a:lnTo>
                  <a:lnTo>
                    <a:pt x="13" y="191"/>
                  </a:lnTo>
                  <a:lnTo>
                    <a:pt x="76" y="198"/>
                  </a:lnTo>
                  <a:lnTo>
                    <a:pt x="78" y="177"/>
                  </a:lnTo>
                  <a:lnTo>
                    <a:pt x="96" y="180"/>
                  </a:lnTo>
                  <a:lnTo>
                    <a:pt x="77" y="167"/>
                  </a:lnTo>
                  <a:lnTo>
                    <a:pt x="102" y="173"/>
                  </a:lnTo>
                  <a:lnTo>
                    <a:pt x="96" y="144"/>
                  </a:lnTo>
                  <a:lnTo>
                    <a:pt x="108" y="161"/>
                  </a:lnTo>
                  <a:lnTo>
                    <a:pt x="127" y="146"/>
                  </a:lnTo>
                  <a:lnTo>
                    <a:pt x="112" y="131"/>
                  </a:lnTo>
                  <a:lnTo>
                    <a:pt x="153" y="131"/>
                  </a:lnTo>
                  <a:lnTo>
                    <a:pt x="141" y="118"/>
                  </a:lnTo>
                  <a:lnTo>
                    <a:pt x="160" y="123"/>
                  </a:lnTo>
                  <a:lnTo>
                    <a:pt x="166" y="105"/>
                  </a:lnTo>
                  <a:lnTo>
                    <a:pt x="354" y="45"/>
                  </a:lnTo>
                  <a:lnTo>
                    <a:pt x="373" y="18"/>
                  </a:lnTo>
                  <a:lnTo>
                    <a:pt x="335" y="0"/>
                  </a:lnTo>
                  <a:lnTo>
                    <a:pt x="260" y="40"/>
                  </a:lnTo>
                  <a:lnTo>
                    <a:pt x="179" y="40"/>
                  </a:lnTo>
                  <a:lnTo>
                    <a:pt x="91" y="94"/>
                  </a:lnTo>
                  <a:lnTo>
                    <a:pt x="48" y="104"/>
                  </a:lnTo>
                  <a:lnTo>
                    <a:pt x="50" y="118"/>
                  </a:lnTo>
                  <a:lnTo>
                    <a:pt x="76" y="123"/>
                  </a:lnTo>
                  <a:lnTo>
                    <a:pt x="46" y="125"/>
                  </a:lnTo>
                  <a:lnTo>
                    <a:pt x="58" y="136"/>
                  </a:lnTo>
                  <a:lnTo>
                    <a:pt x="38" y="146"/>
                  </a:lnTo>
                  <a:lnTo>
                    <a:pt x="62" y="158"/>
                  </a:lnTo>
                  <a:lnTo>
                    <a:pt x="0" y="17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4" name="Freeform 187"/>
            <p:cNvSpPr>
              <a:spLocks/>
            </p:cNvSpPr>
            <p:nvPr/>
          </p:nvSpPr>
          <p:spPr bwMode="auto">
            <a:xfrm>
              <a:off x="4119" y="691"/>
              <a:ext cx="42" cy="17"/>
            </a:xfrm>
            <a:custGeom>
              <a:avLst/>
              <a:gdLst>
                <a:gd name="T0" fmla="*/ 0 w 64"/>
                <a:gd name="T1" fmla="*/ 0 h 25"/>
                <a:gd name="T2" fmla="*/ 1 w 64"/>
                <a:gd name="T3" fmla="*/ 1 h 25"/>
                <a:gd name="T4" fmla="*/ 1 w 64"/>
                <a:gd name="T5" fmla="*/ 1 h 25"/>
                <a:gd name="T6" fmla="*/ 1 w 64"/>
                <a:gd name="T7" fmla="*/ 1 h 25"/>
                <a:gd name="T8" fmla="*/ 1 w 64"/>
                <a:gd name="T9" fmla="*/ 1 h 25"/>
                <a:gd name="T10" fmla="*/ 0 w 64"/>
                <a:gd name="T11" fmla="*/ 0 h 25"/>
                <a:gd name="T12" fmla="*/ 0 60000 65536"/>
                <a:gd name="T13" fmla="*/ 0 60000 65536"/>
                <a:gd name="T14" fmla="*/ 0 60000 65536"/>
                <a:gd name="T15" fmla="*/ 0 60000 65536"/>
                <a:gd name="T16" fmla="*/ 0 60000 65536"/>
                <a:gd name="T17" fmla="*/ 0 60000 65536"/>
                <a:gd name="T18" fmla="*/ 0 w 64"/>
                <a:gd name="T19" fmla="*/ 0 h 25"/>
                <a:gd name="T20" fmla="*/ 64 w 64"/>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64" h="25">
                  <a:moveTo>
                    <a:pt x="0" y="0"/>
                  </a:moveTo>
                  <a:lnTo>
                    <a:pt x="29" y="21"/>
                  </a:lnTo>
                  <a:lnTo>
                    <a:pt x="18" y="25"/>
                  </a:lnTo>
                  <a:lnTo>
                    <a:pt x="44" y="23"/>
                  </a:lnTo>
                  <a:lnTo>
                    <a:pt x="64" y="10"/>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5" name="Freeform 188"/>
            <p:cNvSpPr>
              <a:spLocks/>
            </p:cNvSpPr>
            <p:nvPr/>
          </p:nvSpPr>
          <p:spPr bwMode="auto">
            <a:xfrm>
              <a:off x="4147" y="687"/>
              <a:ext cx="110" cy="53"/>
            </a:xfrm>
            <a:custGeom>
              <a:avLst/>
              <a:gdLst>
                <a:gd name="T0" fmla="*/ 0 w 173"/>
                <a:gd name="T1" fmla="*/ 1 h 84"/>
                <a:gd name="T2" fmla="*/ 1 w 173"/>
                <a:gd name="T3" fmla="*/ 1 h 84"/>
                <a:gd name="T4" fmla="*/ 1 w 173"/>
                <a:gd name="T5" fmla="*/ 1 h 84"/>
                <a:gd name="T6" fmla="*/ 1 w 173"/>
                <a:gd name="T7" fmla="*/ 1 h 84"/>
                <a:gd name="T8" fmla="*/ 1 w 173"/>
                <a:gd name="T9" fmla="*/ 1 h 84"/>
                <a:gd name="T10" fmla="*/ 1 w 173"/>
                <a:gd name="T11" fmla="*/ 1 h 84"/>
                <a:gd name="T12" fmla="*/ 1 w 173"/>
                <a:gd name="T13" fmla="*/ 1 h 84"/>
                <a:gd name="T14" fmla="*/ 1 w 173"/>
                <a:gd name="T15" fmla="*/ 1 h 84"/>
                <a:gd name="T16" fmla="*/ 1 w 173"/>
                <a:gd name="T17" fmla="*/ 1 h 84"/>
                <a:gd name="T18" fmla="*/ 1 w 173"/>
                <a:gd name="T19" fmla="*/ 1 h 84"/>
                <a:gd name="T20" fmla="*/ 1 w 173"/>
                <a:gd name="T21" fmla="*/ 1 h 84"/>
                <a:gd name="T22" fmla="*/ 1 w 173"/>
                <a:gd name="T23" fmla="*/ 1 h 84"/>
                <a:gd name="T24" fmla="*/ 1 w 173"/>
                <a:gd name="T25" fmla="*/ 0 h 84"/>
                <a:gd name="T26" fmla="*/ 1 w 173"/>
                <a:gd name="T27" fmla="*/ 1 h 84"/>
                <a:gd name="T28" fmla="*/ 0 w 173"/>
                <a:gd name="T29" fmla="*/ 1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84"/>
                <a:gd name="T47" fmla="*/ 173 w 173"/>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84">
                  <a:moveTo>
                    <a:pt x="0" y="39"/>
                  </a:moveTo>
                  <a:lnTo>
                    <a:pt x="28" y="41"/>
                  </a:lnTo>
                  <a:lnTo>
                    <a:pt x="51" y="71"/>
                  </a:lnTo>
                  <a:lnTo>
                    <a:pt x="66" y="62"/>
                  </a:lnTo>
                  <a:lnTo>
                    <a:pt x="143" y="84"/>
                  </a:lnTo>
                  <a:lnTo>
                    <a:pt x="166" y="78"/>
                  </a:lnTo>
                  <a:lnTo>
                    <a:pt x="149" y="54"/>
                  </a:lnTo>
                  <a:lnTo>
                    <a:pt x="164" y="57"/>
                  </a:lnTo>
                  <a:lnTo>
                    <a:pt x="173" y="25"/>
                  </a:lnTo>
                  <a:lnTo>
                    <a:pt x="136" y="9"/>
                  </a:lnTo>
                  <a:lnTo>
                    <a:pt x="98" y="30"/>
                  </a:lnTo>
                  <a:lnTo>
                    <a:pt x="127" y="17"/>
                  </a:lnTo>
                  <a:lnTo>
                    <a:pt x="111" y="0"/>
                  </a:lnTo>
                  <a:lnTo>
                    <a:pt x="50" y="7"/>
                  </a:lnTo>
                  <a:lnTo>
                    <a:pt x="0" y="3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6" name="Freeform 189"/>
            <p:cNvSpPr>
              <a:spLocks/>
            </p:cNvSpPr>
            <p:nvPr/>
          </p:nvSpPr>
          <p:spPr bwMode="auto">
            <a:xfrm>
              <a:off x="4251" y="718"/>
              <a:ext cx="89" cy="50"/>
            </a:xfrm>
            <a:custGeom>
              <a:avLst/>
              <a:gdLst>
                <a:gd name="T0" fmla="*/ 0 w 141"/>
                <a:gd name="T1" fmla="*/ 1 h 82"/>
                <a:gd name="T2" fmla="*/ 1 w 141"/>
                <a:gd name="T3" fmla="*/ 1 h 82"/>
                <a:gd name="T4" fmla="*/ 1 w 141"/>
                <a:gd name="T5" fmla="*/ 1 h 82"/>
                <a:gd name="T6" fmla="*/ 1 w 141"/>
                <a:gd name="T7" fmla="*/ 1 h 82"/>
                <a:gd name="T8" fmla="*/ 1 w 141"/>
                <a:gd name="T9" fmla="*/ 1 h 82"/>
                <a:gd name="T10" fmla="*/ 1 w 141"/>
                <a:gd name="T11" fmla="*/ 1 h 82"/>
                <a:gd name="T12" fmla="*/ 1 w 141"/>
                <a:gd name="T13" fmla="*/ 1 h 82"/>
                <a:gd name="T14" fmla="*/ 1 w 141"/>
                <a:gd name="T15" fmla="*/ 0 h 82"/>
                <a:gd name="T16" fmla="*/ 1 w 141"/>
                <a:gd name="T17" fmla="*/ 1 h 82"/>
                <a:gd name="T18" fmla="*/ 0 w 141"/>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1"/>
                <a:gd name="T31" fmla="*/ 0 h 82"/>
                <a:gd name="T32" fmla="*/ 141 w 141"/>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1" h="82">
                  <a:moveTo>
                    <a:pt x="0" y="72"/>
                  </a:moveTo>
                  <a:lnTo>
                    <a:pt x="8" y="82"/>
                  </a:lnTo>
                  <a:lnTo>
                    <a:pt x="128" y="64"/>
                  </a:lnTo>
                  <a:lnTo>
                    <a:pt x="141" y="36"/>
                  </a:lnTo>
                  <a:lnTo>
                    <a:pt x="108" y="14"/>
                  </a:lnTo>
                  <a:lnTo>
                    <a:pt x="78" y="23"/>
                  </a:lnTo>
                  <a:lnTo>
                    <a:pt x="85" y="6"/>
                  </a:lnTo>
                  <a:lnTo>
                    <a:pt x="64" y="0"/>
                  </a:lnTo>
                  <a:lnTo>
                    <a:pt x="11" y="60"/>
                  </a:lnTo>
                  <a:lnTo>
                    <a:pt x="0" y="7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7" name="Freeform 190"/>
            <p:cNvSpPr>
              <a:spLocks/>
            </p:cNvSpPr>
            <p:nvPr/>
          </p:nvSpPr>
          <p:spPr bwMode="auto">
            <a:xfrm>
              <a:off x="4820" y="832"/>
              <a:ext cx="101" cy="48"/>
            </a:xfrm>
            <a:custGeom>
              <a:avLst/>
              <a:gdLst>
                <a:gd name="T0" fmla="*/ 0 w 160"/>
                <a:gd name="T1" fmla="*/ 1 h 77"/>
                <a:gd name="T2" fmla="*/ 1 w 160"/>
                <a:gd name="T3" fmla="*/ 1 h 77"/>
                <a:gd name="T4" fmla="*/ 1 w 160"/>
                <a:gd name="T5" fmla="*/ 0 h 77"/>
                <a:gd name="T6" fmla="*/ 1 w 160"/>
                <a:gd name="T7" fmla="*/ 1 h 77"/>
                <a:gd name="T8" fmla="*/ 1 w 160"/>
                <a:gd name="T9" fmla="*/ 1 h 77"/>
                <a:gd name="T10" fmla="*/ 1 w 160"/>
                <a:gd name="T11" fmla="*/ 1 h 77"/>
                <a:gd name="T12" fmla="*/ 1 w 160"/>
                <a:gd name="T13" fmla="*/ 1 h 77"/>
                <a:gd name="T14" fmla="*/ 1 w 160"/>
                <a:gd name="T15" fmla="*/ 1 h 77"/>
                <a:gd name="T16" fmla="*/ 1 w 160"/>
                <a:gd name="T17" fmla="*/ 1 h 77"/>
                <a:gd name="T18" fmla="*/ 1 w 160"/>
                <a:gd name="T19" fmla="*/ 1 h 77"/>
                <a:gd name="T20" fmla="*/ 1 w 160"/>
                <a:gd name="T21" fmla="*/ 1 h 77"/>
                <a:gd name="T22" fmla="*/ 0 w 160"/>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77"/>
                <a:gd name="T38" fmla="*/ 160 w 160"/>
                <a:gd name="T39" fmla="*/ 77 h 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77">
                  <a:moveTo>
                    <a:pt x="0" y="43"/>
                  </a:moveTo>
                  <a:lnTo>
                    <a:pt x="33" y="4"/>
                  </a:lnTo>
                  <a:lnTo>
                    <a:pt x="53" y="0"/>
                  </a:lnTo>
                  <a:lnTo>
                    <a:pt x="91" y="31"/>
                  </a:lnTo>
                  <a:lnTo>
                    <a:pt x="98" y="6"/>
                  </a:lnTo>
                  <a:lnTo>
                    <a:pt x="138" y="23"/>
                  </a:lnTo>
                  <a:lnTo>
                    <a:pt x="135" y="54"/>
                  </a:lnTo>
                  <a:lnTo>
                    <a:pt x="160" y="64"/>
                  </a:lnTo>
                  <a:lnTo>
                    <a:pt x="77" y="70"/>
                  </a:lnTo>
                  <a:lnTo>
                    <a:pt x="69" y="60"/>
                  </a:lnTo>
                  <a:lnTo>
                    <a:pt x="56" y="77"/>
                  </a:lnTo>
                  <a:lnTo>
                    <a:pt x="0" y="4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8" name="Freeform 191"/>
            <p:cNvSpPr>
              <a:spLocks/>
            </p:cNvSpPr>
            <p:nvPr/>
          </p:nvSpPr>
          <p:spPr bwMode="auto">
            <a:xfrm>
              <a:off x="4892" y="834"/>
              <a:ext cx="62" cy="36"/>
            </a:xfrm>
            <a:custGeom>
              <a:avLst/>
              <a:gdLst>
                <a:gd name="T0" fmla="*/ 0 w 99"/>
                <a:gd name="T1" fmla="*/ 0 h 56"/>
                <a:gd name="T2" fmla="*/ 1 w 99"/>
                <a:gd name="T3" fmla="*/ 1 h 56"/>
                <a:gd name="T4" fmla="*/ 1 w 99"/>
                <a:gd name="T5" fmla="*/ 1 h 56"/>
                <a:gd name="T6" fmla="*/ 1 w 99"/>
                <a:gd name="T7" fmla="*/ 1 h 56"/>
                <a:gd name="T8" fmla="*/ 1 w 99"/>
                <a:gd name="T9" fmla="*/ 1 h 56"/>
                <a:gd name="T10" fmla="*/ 1 w 99"/>
                <a:gd name="T11" fmla="*/ 1 h 56"/>
                <a:gd name="T12" fmla="*/ 0 w 99"/>
                <a:gd name="T13" fmla="*/ 0 h 56"/>
                <a:gd name="T14" fmla="*/ 0 60000 65536"/>
                <a:gd name="T15" fmla="*/ 0 60000 65536"/>
                <a:gd name="T16" fmla="*/ 0 60000 65536"/>
                <a:gd name="T17" fmla="*/ 0 60000 65536"/>
                <a:gd name="T18" fmla="*/ 0 60000 65536"/>
                <a:gd name="T19" fmla="*/ 0 60000 65536"/>
                <a:gd name="T20" fmla="*/ 0 60000 65536"/>
                <a:gd name="T21" fmla="*/ 0 w 99"/>
                <a:gd name="T22" fmla="*/ 0 h 56"/>
                <a:gd name="T23" fmla="*/ 99 w 99"/>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56">
                  <a:moveTo>
                    <a:pt x="0" y="0"/>
                  </a:moveTo>
                  <a:lnTo>
                    <a:pt x="32" y="18"/>
                  </a:lnTo>
                  <a:lnTo>
                    <a:pt x="24" y="36"/>
                  </a:lnTo>
                  <a:lnTo>
                    <a:pt x="38" y="56"/>
                  </a:lnTo>
                  <a:lnTo>
                    <a:pt x="70" y="56"/>
                  </a:lnTo>
                  <a:lnTo>
                    <a:pt x="99" y="32"/>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29" name="Freeform 192"/>
            <p:cNvSpPr>
              <a:spLocks/>
            </p:cNvSpPr>
            <p:nvPr/>
          </p:nvSpPr>
          <p:spPr bwMode="auto">
            <a:xfrm>
              <a:off x="4966" y="853"/>
              <a:ext cx="72" cy="25"/>
            </a:xfrm>
            <a:custGeom>
              <a:avLst/>
              <a:gdLst>
                <a:gd name="T0" fmla="*/ 0 w 113"/>
                <a:gd name="T1" fmla="*/ 0 h 38"/>
                <a:gd name="T2" fmla="*/ 1 w 113"/>
                <a:gd name="T3" fmla="*/ 1 h 38"/>
                <a:gd name="T4" fmla="*/ 1 w 113"/>
                <a:gd name="T5" fmla="*/ 1 h 38"/>
                <a:gd name="T6" fmla="*/ 1 w 113"/>
                <a:gd name="T7" fmla="*/ 1 h 38"/>
                <a:gd name="T8" fmla="*/ 0 w 113"/>
                <a:gd name="T9" fmla="*/ 0 h 38"/>
                <a:gd name="T10" fmla="*/ 0 60000 65536"/>
                <a:gd name="T11" fmla="*/ 0 60000 65536"/>
                <a:gd name="T12" fmla="*/ 0 60000 65536"/>
                <a:gd name="T13" fmla="*/ 0 60000 65536"/>
                <a:gd name="T14" fmla="*/ 0 60000 65536"/>
                <a:gd name="T15" fmla="*/ 0 w 113"/>
                <a:gd name="T16" fmla="*/ 0 h 38"/>
                <a:gd name="T17" fmla="*/ 113 w 113"/>
                <a:gd name="T18" fmla="*/ 38 h 38"/>
              </a:gdLst>
              <a:ahLst/>
              <a:cxnLst>
                <a:cxn ang="T10">
                  <a:pos x="T0" y="T1"/>
                </a:cxn>
                <a:cxn ang="T11">
                  <a:pos x="T2" y="T3"/>
                </a:cxn>
                <a:cxn ang="T12">
                  <a:pos x="T4" y="T5"/>
                </a:cxn>
                <a:cxn ang="T13">
                  <a:pos x="T6" y="T7"/>
                </a:cxn>
                <a:cxn ang="T14">
                  <a:pos x="T8" y="T9"/>
                </a:cxn>
              </a:cxnLst>
              <a:rect l="T15" t="T16" r="T17" b="T18"/>
              <a:pathLst>
                <a:path w="113" h="38">
                  <a:moveTo>
                    <a:pt x="0" y="0"/>
                  </a:moveTo>
                  <a:lnTo>
                    <a:pt x="20" y="26"/>
                  </a:lnTo>
                  <a:lnTo>
                    <a:pt x="71" y="38"/>
                  </a:lnTo>
                  <a:lnTo>
                    <a:pt x="113" y="34"/>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0" name="Freeform 193"/>
            <p:cNvSpPr>
              <a:spLocks/>
            </p:cNvSpPr>
            <p:nvPr/>
          </p:nvSpPr>
          <p:spPr bwMode="auto">
            <a:xfrm>
              <a:off x="3026" y="780"/>
              <a:ext cx="2615" cy="1045"/>
            </a:xfrm>
            <a:custGeom>
              <a:avLst/>
              <a:gdLst>
                <a:gd name="T0" fmla="*/ 1 w 4128"/>
                <a:gd name="T1" fmla="*/ 1 h 1648"/>
                <a:gd name="T2" fmla="*/ 1 w 4128"/>
                <a:gd name="T3" fmla="*/ 1 h 1648"/>
                <a:gd name="T4" fmla="*/ 1 w 4128"/>
                <a:gd name="T5" fmla="*/ 1 h 1648"/>
                <a:gd name="T6" fmla="*/ 1 w 4128"/>
                <a:gd name="T7" fmla="*/ 1 h 1648"/>
                <a:gd name="T8" fmla="*/ 1 w 4128"/>
                <a:gd name="T9" fmla="*/ 1 h 1648"/>
                <a:gd name="T10" fmla="*/ 1 w 4128"/>
                <a:gd name="T11" fmla="*/ 1 h 1648"/>
                <a:gd name="T12" fmla="*/ 1 w 4128"/>
                <a:gd name="T13" fmla="*/ 1 h 1648"/>
                <a:gd name="T14" fmla="*/ 1 w 4128"/>
                <a:gd name="T15" fmla="*/ 1 h 1648"/>
                <a:gd name="T16" fmla="*/ 1 w 4128"/>
                <a:gd name="T17" fmla="*/ 1 h 1648"/>
                <a:gd name="T18" fmla="*/ 1 w 4128"/>
                <a:gd name="T19" fmla="*/ 1 h 1648"/>
                <a:gd name="T20" fmla="*/ 1 w 4128"/>
                <a:gd name="T21" fmla="*/ 1 h 1648"/>
                <a:gd name="T22" fmla="*/ 1 w 4128"/>
                <a:gd name="T23" fmla="*/ 1 h 1648"/>
                <a:gd name="T24" fmla="*/ 1 w 4128"/>
                <a:gd name="T25" fmla="*/ 1 h 1648"/>
                <a:gd name="T26" fmla="*/ 1 w 4128"/>
                <a:gd name="T27" fmla="*/ 1 h 1648"/>
                <a:gd name="T28" fmla="*/ 1 w 4128"/>
                <a:gd name="T29" fmla="*/ 1 h 1648"/>
                <a:gd name="T30" fmla="*/ 1 w 4128"/>
                <a:gd name="T31" fmla="*/ 1 h 1648"/>
                <a:gd name="T32" fmla="*/ 1 w 4128"/>
                <a:gd name="T33" fmla="*/ 1 h 1648"/>
                <a:gd name="T34" fmla="*/ 1 w 4128"/>
                <a:gd name="T35" fmla="*/ 1 h 1648"/>
                <a:gd name="T36" fmla="*/ 1 w 4128"/>
                <a:gd name="T37" fmla="*/ 1 h 1648"/>
                <a:gd name="T38" fmla="*/ 1 w 4128"/>
                <a:gd name="T39" fmla="*/ 1 h 1648"/>
                <a:gd name="T40" fmla="*/ 1 w 4128"/>
                <a:gd name="T41" fmla="*/ 1 h 1648"/>
                <a:gd name="T42" fmla="*/ 1 w 4128"/>
                <a:gd name="T43" fmla="*/ 1 h 1648"/>
                <a:gd name="T44" fmla="*/ 1 w 4128"/>
                <a:gd name="T45" fmla="*/ 1 h 1648"/>
                <a:gd name="T46" fmla="*/ 1 w 4128"/>
                <a:gd name="T47" fmla="*/ 1 h 1648"/>
                <a:gd name="T48" fmla="*/ 1 w 4128"/>
                <a:gd name="T49" fmla="*/ 1 h 1648"/>
                <a:gd name="T50" fmla="*/ 1 w 4128"/>
                <a:gd name="T51" fmla="*/ 1 h 1648"/>
                <a:gd name="T52" fmla="*/ 1 w 4128"/>
                <a:gd name="T53" fmla="*/ 1 h 1648"/>
                <a:gd name="T54" fmla="*/ 1 w 4128"/>
                <a:gd name="T55" fmla="*/ 1 h 1648"/>
                <a:gd name="T56" fmla="*/ 1 w 4128"/>
                <a:gd name="T57" fmla="*/ 1 h 1648"/>
                <a:gd name="T58" fmla="*/ 1 w 4128"/>
                <a:gd name="T59" fmla="*/ 1 h 1648"/>
                <a:gd name="T60" fmla="*/ 1 w 4128"/>
                <a:gd name="T61" fmla="*/ 1 h 1648"/>
                <a:gd name="T62" fmla="*/ 1 w 4128"/>
                <a:gd name="T63" fmla="*/ 1 h 1648"/>
                <a:gd name="T64" fmla="*/ 1 w 4128"/>
                <a:gd name="T65" fmla="*/ 1 h 1648"/>
                <a:gd name="T66" fmla="*/ 1 w 4128"/>
                <a:gd name="T67" fmla="*/ 1 h 1648"/>
                <a:gd name="T68" fmla="*/ 1 w 4128"/>
                <a:gd name="T69" fmla="*/ 1 h 1648"/>
                <a:gd name="T70" fmla="*/ 1 w 4128"/>
                <a:gd name="T71" fmla="*/ 1 h 1648"/>
                <a:gd name="T72" fmla="*/ 1 w 4128"/>
                <a:gd name="T73" fmla="*/ 1 h 1648"/>
                <a:gd name="T74" fmla="*/ 1 w 4128"/>
                <a:gd name="T75" fmla="*/ 1 h 1648"/>
                <a:gd name="T76" fmla="*/ 1 w 4128"/>
                <a:gd name="T77" fmla="*/ 1 h 1648"/>
                <a:gd name="T78" fmla="*/ 1 w 4128"/>
                <a:gd name="T79" fmla="*/ 1 h 1648"/>
                <a:gd name="T80" fmla="*/ 1 w 4128"/>
                <a:gd name="T81" fmla="*/ 1 h 1648"/>
                <a:gd name="T82" fmla="*/ 1 w 4128"/>
                <a:gd name="T83" fmla="*/ 1 h 1648"/>
                <a:gd name="T84" fmla="*/ 1 w 4128"/>
                <a:gd name="T85" fmla="*/ 1 h 1648"/>
                <a:gd name="T86" fmla="*/ 1 w 4128"/>
                <a:gd name="T87" fmla="*/ 1 h 1648"/>
                <a:gd name="T88" fmla="*/ 1 w 4128"/>
                <a:gd name="T89" fmla="*/ 1 h 1648"/>
                <a:gd name="T90" fmla="*/ 1 w 4128"/>
                <a:gd name="T91" fmla="*/ 1 h 1648"/>
                <a:gd name="T92" fmla="*/ 1 w 4128"/>
                <a:gd name="T93" fmla="*/ 1 h 1648"/>
                <a:gd name="T94" fmla="*/ 1 w 4128"/>
                <a:gd name="T95" fmla="*/ 1 h 1648"/>
                <a:gd name="T96" fmla="*/ 1 w 4128"/>
                <a:gd name="T97" fmla="*/ 1 h 1648"/>
                <a:gd name="T98" fmla="*/ 1 w 4128"/>
                <a:gd name="T99" fmla="*/ 1 h 1648"/>
                <a:gd name="T100" fmla="*/ 1 w 4128"/>
                <a:gd name="T101" fmla="*/ 1 h 1648"/>
                <a:gd name="T102" fmla="*/ 1 w 4128"/>
                <a:gd name="T103" fmla="*/ 1 h 1648"/>
                <a:gd name="T104" fmla="*/ 1 w 4128"/>
                <a:gd name="T105" fmla="*/ 1 h 1648"/>
                <a:gd name="T106" fmla="*/ 1 w 4128"/>
                <a:gd name="T107" fmla="*/ 1 h 1648"/>
                <a:gd name="T108" fmla="*/ 1 w 4128"/>
                <a:gd name="T109" fmla="*/ 1 h 1648"/>
                <a:gd name="T110" fmla="*/ 1 w 4128"/>
                <a:gd name="T111" fmla="*/ 1 h 1648"/>
                <a:gd name="T112" fmla="*/ 1 w 4128"/>
                <a:gd name="T113" fmla="*/ 1 h 1648"/>
                <a:gd name="T114" fmla="*/ 1 w 4128"/>
                <a:gd name="T115" fmla="*/ 1 h 1648"/>
                <a:gd name="T116" fmla="*/ 1 w 4128"/>
                <a:gd name="T117" fmla="*/ 1 h 1648"/>
                <a:gd name="T118" fmla="*/ 1 w 4128"/>
                <a:gd name="T119" fmla="*/ 1 h 1648"/>
                <a:gd name="T120" fmla="*/ 1 w 4128"/>
                <a:gd name="T121" fmla="*/ 1 h 1648"/>
                <a:gd name="T122" fmla="*/ 1 w 4128"/>
                <a:gd name="T123" fmla="*/ 1 h 1648"/>
                <a:gd name="T124" fmla="*/ 1 w 4128"/>
                <a:gd name="T125" fmla="*/ 1 h 16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28"/>
                <a:gd name="T190" fmla="*/ 0 h 1648"/>
                <a:gd name="T191" fmla="*/ 4128 w 4128"/>
                <a:gd name="T192" fmla="*/ 1648 h 16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28" h="1648">
                  <a:moveTo>
                    <a:pt x="0" y="1022"/>
                  </a:moveTo>
                  <a:lnTo>
                    <a:pt x="33" y="990"/>
                  </a:lnTo>
                  <a:lnTo>
                    <a:pt x="24" y="1002"/>
                  </a:lnTo>
                  <a:lnTo>
                    <a:pt x="38" y="1007"/>
                  </a:lnTo>
                  <a:lnTo>
                    <a:pt x="33" y="939"/>
                  </a:lnTo>
                  <a:lnTo>
                    <a:pt x="47" y="908"/>
                  </a:lnTo>
                  <a:lnTo>
                    <a:pt x="71" y="902"/>
                  </a:lnTo>
                  <a:lnTo>
                    <a:pt x="108" y="931"/>
                  </a:lnTo>
                  <a:lnTo>
                    <a:pt x="116" y="876"/>
                  </a:lnTo>
                  <a:lnTo>
                    <a:pt x="98" y="876"/>
                  </a:lnTo>
                  <a:lnTo>
                    <a:pt x="92" y="846"/>
                  </a:lnTo>
                  <a:lnTo>
                    <a:pt x="254" y="817"/>
                  </a:lnTo>
                  <a:lnTo>
                    <a:pt x="217" y="804"/>
                  </a:lnTo>
                  <a:lnTo>
                    <a:pt x="220" y="788"/>
                  </a:lnTo>
                  <a:lnTo>
                    <a:pt x="192" y="794"/>
                  </a:lnTo>
                  <a:lnTo>
                    <a:pt x="283" y="708"/>
                  </a:lnTo>
                  <a:lnTo>
                    <a:pt x="245" y="618"/>
                  </a:lnTo>
                  <a:lnTo>
                    <a:pt x="253" y="578"/>
                  </a:lnTo>
                  <a:lnTo>
                    <a:pt x="229" y="529"/>
                  </a:lnTo>
                  <a:lnTo>
                    <a:pt x="247" y="498"/>
                  </a:lnTo>
                  <a:lnTo>
                    <a:pt x="217" y="463"/>
                  </a:lnTo>
                  <a:lnTo>
                    <a:pt x="228" y="433"/>
                  </a:lnTo>
                  <a:lnTo>
                    <a:pt x="271" y="399"/>
                  </a:lnTo>
                  <a:lnTo>
                    <a:pt x="296" y="394"/>
                  </a:lnTo>
                  <a:lnTo>
                    <a:pt x="326" y="403"/>
                  </a:lnTo>
                  <a:lnTo>
                    <a:pt x="298" y="412"/>
                  </a:lnTo>
                  <a:lnTo>
                    <a:pt x="322" y="427"/>
                  </a:lnTo>
                  <a:lnTo>
                    <a:pt x="394" y="427"/>
                  </a:lnTo>
                  <a:lnTo>
                    <a:pt x="518" y="498"/>
                  </a:lnTo>
                  <a:lnTo>
                    <a:pt x="521" y="537"/>
                  </a:lnTo>
                  <a:lnTo>
                    <a:pt x="465" y="565"/>
                  </a:lnTo>
                  <a:lnTo>
                    <a:pt x="298" y="525"/>
                  </a:lnTo>
                  <a:lnTo>
                    <a:pt x="368" y="574"/>
                  </a:lnTo>
                  <a:lnTo>
                    <a:pt x="366" y="637"/>
                  </a:lnTo>
                  <a:lnTo>
                    <a:pt x="435" y="665"/>
                  </a:lnTo>
                  <a:lnTo>
                    <a:pt x="451" y="658"/>
                  </a:lnTo>
                  <a:lnTo>
                    <a:pt x="442" y="637"/>
                  </a:lnTo>
                  <a:lnTo>
                    <a:pt x="413" y="624"/>
                  </a:lnTo>
                  <a:lnTo>
                    <a:pt x="419" y="606"/>
                  </a:lnTo>
                  <a:lnTo>
                    <a:pt x="447" y="629"/>
                  </a:lnTo>
                  <a:lnTo>
                    <a:pt x="517" y="637"/>
                  </a:lnTo>
                  <a:lnTo>
                    <a:pt x="489" y="589"/>
                  </a:lnTo>
                  <a:lnTo>
                    <a:pt x="548" y="547"/>
                  </a:lnTo>
                  <a:lnTo>
                    <a:pt x="595" y="574"/>
                  </a:lnTo>
                  <a:lnTo>
                    <a:pt x="594" y="466"/>
                  </a:lnTo>
                  <a:lnTo>
                    <a:pt x="571" y="452"/>
                  </a:lnTo>
                  <a:lnTo>
                    <a:pt x="647" y="474"/>
                  </a:lnTo>
                  <a:lnTo>
                    <a:pt x="654" y="489"/>
                  </a:lnTo>
                  <a:lnTo>
                    <a:pt x="614" y="507"/>
                  </a:lnTo>
                  <a:lnTo>
                    <a:pt x="654" y="539"/>
                  </a:lnTo>
                  <a:lnTo>
                    <a:pt x="687" y="498"/>
                  </a:lnTo>
                  <a:lnTo>
                    <a:pt x="827" y="438"/>
                  </a:lnTo>
                  <a:lnTo>
                    <a:pt x="846" y="436"/>
                  </a:lnTo>
                  <a:lnTo>
                    <a:pt x="827" y="445"/>
                  </a:lnTo>
                  <a:lnTo>
                    <a:pt x="850" y="474"/>
                  </a:lnTo>
                  <a:lnTo>
                    <a:pt x="951" y="436"/>
                  </a:lnTo>
                  <a:lnTo>
                    <a:pt x="971" y="465"/>
                  </a:lnTo>
                  <a:lnTo>
                    <a:pt x="998" y="443"/>
                  </a:lnTo>
                  <a:lnTo>
                    <a:pt x="984" y="408"/>
                  </a:lnTo>
                  <a:lnTo>
                    <a:pt x="998" y="399"/>
                  </a:lnTo>
                  <a:lnTo>
                    <a:pt x="1078" y="412"/>
                  </a:lnTo>
                  <a:lnTo>
                    <a:pt x="1176" y="473"/>
                  </a:lnTo>
                  <a:lnTo>
                    <a:pt x="1197" y="443"/>
                  </a:lnTo>
                  <a:lnTo>
                    <a:pt x="1173" y="412"/>
                  </a:lnTo>
                  <a:lnTo>
                    <a:pt x="1145" y="408"/>
                  </a:lnTo>
                  <a:lnTo>
                    <a:pt x="1157" y="360"/>
                  </a:lnTo>
                  <a:lnTo>
                    <a:pt x="1134" y="354"/>
                  </a:lnTo>
                  <a:lnTo>
                    <a:pt x="1141" y="331"/>
                  </a:lnTo>
                  <a:lnTo>
                    <a:pt x="1178" y="305"/>
                  </a:lnTo>
                  <a:lnTo>
                    <a:pt x="1203" y="250"/>
                  </a:lnTo>
                  <a:lnTo>
                    <a:pt x="1257" y="250"/>
                  </a:lnTo>
                  <a:lnTo>
                    <a:pt x="1282" y="260"/>
                  </a:lnTo>
                  <a:lnTo>
                    <a:pt x="1263" y="318"/>
                  </a:lnTo>
                  <a:lnTo>
                    <a:pt x="1285" y="351"/>
                  </a:lnTo>
                  <a:lnTo>
                    <a:pt x="1280" y="435"/>
                  </a:lnTo>
                  <a:lnTo>
                    <a:pt x="1305" y="463"/>
                  </a:lnTo>
                  <a:lnTo>
                    <a:pt x="1292" y="494"/>
                  </a:lnTo>
                  <a:lnTo>
                    <a:pt x="1251" y="516"/>
                  </a:lnTo>
                  <a:lnTo>
                    <a:pt x="1267" y="528"/>
                  </a:lnTo>
                  <a:lnTo>
                    <a:pt x="1211" y="538"/>
                  </a:lnTo>
                  <a:lnTo>
                    <a:pt x="1268" y="562"/>
                  </a:lnTo>
                  <a:lnTo>
                    <a:pt x="1332" y="494"/>
                  </a:lnTo>
                  <a:lnTo>
                    <a:pt x="1325" y="448"/>
                  </a:lnTo>
                  <a:lnTo>
                    <a:pt x="1346" y="443"/>
                  </a:lnTo>
                  <a:lnTo>
                    <a:pt x="1377" y="436"/>
                  </a:lnTo>
                  <a:lnTo>
                    <a:pt x="1397" y="461"/>
                  </a:lnTo>
                  <a:lnTo>
                    <a:pt x="1392" y="492"/>
                  </a:lnTo>
                  <a:lnTo>
                    <a:pt x="1434" y="500"/>
                  </a:lnTo>
                  <a:lnTo>
                    <a:pt x="1404" y="489"/>
                  </a:lnTo>
                  <a:lnTo>
                    <a:pt x="1416" y="471"/>
                  </a:lnTo>
                  <a:lnTo>
                    <a:pt x="1405" y="443"/>
                  </a:lnTo>
                  <a:lnTo>
                    <a:pt x="1307" y="427"/>
                  </a:lnTo>
                  <a:lnTo>
                    <a:pt x="1322" y="360"/>
                  </a:lnTo>
                  <a:lnTo>
                    <a:pt x="1292" y="317"/>
                  </a:lnTo>
                  <a:lnTo>
                    <a:pt x="1339" y="280"/>
                  </a:lnTo>
                  <a:lnTo>
                    <a:pt x="1333" y="254"/>
                  </a:lnTo>
                  <a:lnTo>
                    <a:pt x="1354" y="269"/>
                  </a:lnTo>
                  <a:lnTo>
                    <a:pt x="1343" y="323"/>
                  </a:lnTo>
                  <a:lnTo>
                    <a:pt x="1359" y="331"/>
                  </a:lnTo>
                  <a:lnTo>
                    <a:pt x="1422" y="345"/>
                  </a:lnTo>
                  <a:lnTo>
                    <a:pt x="1366" y="302"/>
                  </a:lnTo>
                  <a:lnTo>
                    <a:pt x="1409" y="305"/>
                  </a:lnTo>
                  <a:lnTo>
                    <a:pt x="1399" y="289"/>
                  </a:lnTo>
                  <a:lnTo>
                    <a:pt x="1422" y="277"/>
                  </a:lnTo>
                  <a:lnTo>
                    <a:pt x="1540" y="311"/>
                  </a:lnTo>
                  <a:lnTo>
                    <a:pt x="1518" y="335"/>
                  </a:lnTo>
                  <a:lnTo>
                    <a:pt x="1514" y="370"/>
                  </a:lnTo>
                  <a:lnTo>
                    <a:pt x="1538" y="388"/>
                  </a:lnTo>
                  <a:lnTo>
                    <a:pt x="1551" y="311"/>
                  </a:lnTo>
                  <a:lnTo>
                    <a:pt x="1483" y="275"/>
                  </a:lnTo>
                  <a:lnTo>
                    <a:pt x="1474" y="218"/>
                  </a:lnTo>
                  <a:lnTo>
                    <a:pt x="1623" y="201"/>
                  </a:lnTo>
                  <a:lnTo>
                    <a:pt x="1604" y="152"/>
                  </a:lnTo>
                  <a:lnTo>
                    <a:pt x="1623" y="162"/>
                  </a:lnTo>
                  <a:lnTo>
                    <a:pt x="1646" y="143"/>
                  </a:lnTo>
                  <a:lnTo>
                    <a:pt x="1628" y="141"/>
                  </a:lnTo>
                  <a:lnTo>
                    <a:pt x="1783" y="100"/>
                  </a:lnTo>
                  <a:lnTo>
                    <a:pt x="1772" y="88"/>
                  </a:lnTo>
                  <a:lnTo>
                    <a:pt x="1841" y="86"/>
                  </a:lnTo>
                  <a:lnTo>
                    <a:pt x="1838" y="100"/>
                  </a:lnTo>
                  <a:lnTo>
                    <a:pt x="1861" y="100"/>
                  </a:lnTo>
                  <a:lnTo>
                    <a:pt x="1910" y="78"/>
                  </a:lnTo>
                  <a:lnTo>
                    <a:pt x="1936" y="88"/>
                  </a:lnTo>
                  <a:lnTo>
                    <a:pt x="1915" y="64"/>
                  </a:lnTo>
                  <a:lnTo>
                    <a:pt x="1973" y="61"/>
                  </a:lnTo>
                  <a:lnTo>
                    <a:pt x="1973" y="34"/>
                  </a:lnTo>
                  <a:lnTo>
                    <a:pt x="2043" y="0"/>
                  </a:lnTo>
                  <a:lnTo>
                    <a:pt x="2094" y="18"/>
                  </a:lnTo>
                  <a:lnTo>
                    <a:pt x="2048" y="40"/>
                  </a:lnTo>
                  <a:lnTo>
                    <a:pt x="2121" y="37"/>
                  </a:lnTo>
                  <a:lnTo>
                    <a:pt x="2094" y="64"/>
                  </a:lnTo>
                  <a:lnTo>
                    <a:pt x="2213" y="54"/>
                  </a:lnTo>
                  <a:lnTo>
                    <a:pt x="2277" y="100"/>
                  </a:lnTo>
                  <a:lnTo>
                    <a:pt x="2269" y="114"/>
                  </a:lnTo>
                  <a:lnTo>
                    <a:pt x="2246" y="101"/>
                  </a:lnTo>
                  <a:lnTo>
                    <a:pt x="2277" y="118"/>
                  </a:lnTo>
                  <a:lnTo>
                    <a:pt x="2263" y="142"/>
                  </a:lnTo>
                  <a:lnTo>
                    <a:pt x="2043" y="269"/>
                  </a:lnTo>
                  <a:lnTo>
                    <a:pt x="2113" y="253"/>
                  </a:lnTo>
                  <a:lnTo>
                    <a:pt x="2097" y="237"/>
                  </a:lnTo>
                  <a:lnTo>
                    <a:pt x="2208" y="214"/>
                  </a:lnTo>
                  <a:lnTo>
                    <a:pt x="2179" y="217"/>
                  </a:lnTo>
                  <a:lnTo>
                    <a:pt x="2190" y="195"/>
                  </a:lnTo>
                  <a:lnTo>
                    <a:pt x="2246" y="214"/>
                  </a:lnTo>
                  <a:lnTo>
                    <a:pt x="2255" y="195"/>
                  </a:lnTo>
                  <a:lnTo>
                    <a:pt x="2270" y="236"/>
                  </a:lnTo>
                  <a:lnTo>
                    <a:pt x="2301" y="240"/>
                  </a:lnTo>
                  <a:lnTo>
                    <a:pt x="2271" y="219"/>
                  </a:lnTo>
                  <a:lnTo>
                    <a:pt x="2327" y="213"/>
                  </a:lnTo>
                  <a:lnTo>
                    <a:pt x="2397" y="218"/>
                  </a:lnTo>
                  <a:lnTo>
                    <a:pt x="2394" y="237"/>
                  </a:lnTo>
                  <a:lnTo>
                    <a:pt x="2453" y="250"/>
                  </a:lnTo>
                  <a:lnTo>
                    <a:pt x="2509" y="245"/>
                  </a:lnTo>
                  <a:lnTo>
                    <a:pt x="2511" y="209"/>
                  </a:lnTo>
                  <a:lnTo>
                    <a:pt x="2524" y="201"/>
                  </a:lnTo>
                  <a:lnTo>
                    <a:pt x="2659" y="245"/>
                  </a:lnTo>
                  <a:lnTo>
                    <a:pt x="2643" y="311"/>
                  </a:lnTo>
                  <a:lnTo>
                    <a:pt x="2703" y="360"/>
                  </a:lnTo>
                  <a:lnTo>
                    <a:pt x="2736" y="296"/>
                  </a:lnTo>
                  <a:lnTo>
                    <a:pt x="2761" y="323"/>
                  </a:lnTo>
                  <a:lnTo>
                    <a:pt x="2807" y="311"/>
                  </a:lnTo>
                  <a:lnTo>
                    <a:pt x="2864" y="335"/>
                  </a:lnTo>
                  <a:lnTo>
                    <a:pt x="2911" y="322"/>
                  </a:lnTo>
                  <a:lnTo>
                    <a:pt x="2909" y="295"/>
                  </a:lnTo>
                  <a:lnTo>
                    <a:pt x="2940" y="253"/>
                  </a:lnTo>
                  <a:lnTo>
                    <a:pt x="3141" y="284"/>
                  </a:lnTo>
                  <a:lnTo>
                    <a:pt x="3154" y="302"/>
                  </a:lnTo>
                  <a:lnTo>
                    <a:pt x="3130" y="311"/>
                  </a:lnTo>
                  <a:lnTo>
                    <a:pt x="3196" y="322"/>
                  </a:lnTo>
                  <a:lnTo>
                    <a:pt x="3218" y="354"/>
                  </a:lnTo>
                  <a:lnTo>
                    <a:pt x="3370" y="345"/>
                  </a:lnTo>
                  <a:lnTo>
                    <a:pt x="3396" y="371"/>
                  </a:lnTo>
                  <a:lnTo>
                    <a:pt x="3389" y="399"/>
                  </a:lnTo>
                  <a:lnTo>
                    <a:pt x="3432" y="420"/>
                  </a:lnTo>
                  <a:lnTo>
                    <a:pt x="3454" y="406"/>
                  </a:lnTo>
                  <a:lnTo>
                    <a:pt x="3562" y="412"/>
                  </a:lnTo>
                  <a:lnTo>
                    <a:pt x="3583" y="399"/>
                  </a:lnTo>
                  <a:lnTo>
                    <a:pt x="3597" y="427"/>
                  </a:lnTo>
                  <a:lnTo>
                    <a:pt x="3641" y="448"/>
                  </a:lnTo>
                  <a:lnTo>
                    <a:pt x="3662" y="433"/>
                  </a:lnTo>
                  <a:lnTo>
                    <a:pt x="3639" y="408"/>
                  </a:lnTo>
                  <a:lnTo>
                    <a:pt x="3654" y="388"/>
                  </a:lnTo>
                  <a:lnTo>
                    <a:pt x="3842" y="416"/>
                  </a:lnTo>
                  <a:lnTo>
                    <a:pt x="3966" y="494"/>
                  </a:lnTo>
                  <a:lnTo>
                    <a:pt x="3992" y="494"/>
                  </a:lnTo>
                  <a:lnTo>
                    <a:pt x="4022" y="555"/>
                  </a:lnTo>
                  <a:lnTo>
                    <a:pt x="4011" y="525"/>
                  </a:lnTo>
                  <a:lnTo>
                    <a:pt x="4034" y="521"/>
                  </a:lnTo>
                  <a:lnTo>
                    <a:pt x="4041" y="534"/>
                  </a:lnTo>
                  <a:lnTo>
                    <a:pt x="4082" y="529"/>
                  </a:lnTo>
                  <a:lnTo>
                    <a:pt x="4128" y="565"/>
                  </a:lnTo>
                  <a:lnTo>
                    <a:pt x="4057" y="601"/>
                  </a:lnTo>
                  <a:lnTo>
                    <a:pt x="4071" y="611"/>
                  </a:lnTo>
                  <a:lnTo>
                    <a:pt x="4047" y="622"/>
                  </a:lnTo>
                  <a:lnTo>
                    <a:pt x="4067" y="637"/>
                  </a:lnTo>
                  <a:lnTo>
                    <a:pt x="4022" y="637"/>
                  </a:lnTo>
                  <a:lnTo>
                    <a:pt x="4011" y="611"/>
                  </a:lnTo>
                  <a:lnTo>
                    <a:pt x="3992" y="622"/>
                  </a:lnTo>
                  <a:lnTo>
                    <a:pt x="3964" y="589"/>
                  </a:lnTo>
                  <a:lnTo>
                    <a:pt x="3918" y="589"/>
                  </a:lnTo>
                  <a:lnTo>
                    <a:pt x="3905" y="565"/>
                  </a:lnTo>
                  <a:lnTo>
                    <a:pt x="3917" y="555"/>
                  </a:lnTo>
                  <a:lnTo>
                    <a:pt x="3895" y="555"/>
                  </a:lnTo>
                  <a:lnTo>
                    <a:pt x="3885" y="565"/>
                  </a:lnTo>
                  <a:lnTo>
                    <a:pt x="3897" y="591"/>
                  </a:lnTo>
                  <a:lnTo>
                    <a:pt x="3886" y="606"/>
                  </a:lnTo>
                  <a:lnTo>
                    <a:pt x="3846" y="629"/>
                  </a:lnTo>
                  <a:lnTo>
                    <a:pt x="3818" y="622"/>
                  </a:lnTo>
                  <a:lnTo>
                    <a:pt x="3867" y="695"/>
                  </a:lnTo>
                  <a:lnTo>
                    <a:pt x="3859" y="722"/>
                  </a:lnTo>
                  <a:lnTo>
                    <a:pt x="3809" y="700"/>
                  </a:lnTo>
                  <a:lnTo>
                    <a:pt x="3810" y="715"/>
                  </a:lnTo>
                  <a:lnTo>
                    <a:pt x="3723" y="746"/>
                  </a:lnTo>
                  <a:lnTo>
                    <a:pt x="3646" y="817"/>
                  </a:lnTo>
                  <a:lnTo>
                    <a:pt x="3591" y="793"/>
                  </a:lnTo>
                  <a:lnTo>
                    <a:pt x="3545" y="824"/>
                  </a:lnTo>
                  <a:lnTo>
                    <a:pt x="3545" y="794"/>
                  </a:lnTo>
                  <a:lnTo>
                    <a:pt x="3516" y="824"/>
                  </a:lnTo>
                  <a:lnTo>
                    <a:pt x="3483" y="824"/>
                  </a:lnTo>
                  <a:lnTo>
                    <a:pt x="3446" y="890"/>
                  </a:lnTo>
                  <a:lnTo>
                    <a:pt x="3475" y="902"/>
                  </a:lnTo>
                  <a:lnTo>
                    <a:pt x="3462" y="926"/>
                  </a:lnTo>
                  <a:lnTo>
                    <a:pt x="3475" y="962"/>
                  </a:lnTo>
                  <a:lnTo>
                    <a:pt x="3450" y="953"/>
                  </a:lnTo>
                  <a:lnTo>
                    <a:pt x="3437" y="989"/>
                  </a:lnTo>
                  <a:lnTo>
                    <a:pt x="3446" y="1016"/>
                  </a:lnTo>
                  <a:lnTo>
                    <a:pt x="3391" y="1040"/>
                  </a:lnTo>
                  <a:lnTo>
                    <a:pt x="3396" y="1070"/>
                  </a:lnTo>
                  <a:lnTo>
                    <a:pt x="3363" y="1079"/>
                  </a:lnTo>
                  <a:lnTo>
                    <a:pt x="3352" y="1113"/>
                  </a:lnTo>
                  <a:lnTo>
                    <a:pt x="3320" y="1150"/>
                  </a:lnTo>
                  <a:lnTo>
                    <a:pt x="3292" y="1016"/>
                  </a:lnTo>
                  <a:lnTo>
                    <a:pt x="3300" y="943"/>
                  </a:lnTo>
                  <a:lnTo>
                    <a:pt x="3320" y="899"/>
                  </a:lnTo>
                  <a:lnTo>
                    <a:pt x="3357" y="890"/>
                  </a:lnTo>
                  <a:lnTo>
                    <a:pt x="3445" y="794"/>
                  </a:lnTo>
                  <a:lnTo>
                    <a:pt x="3486" y="782"/>
                  </a:lnTo>
                  <a:lnTo>
                    <a:pt x="3498" y="727"/>
                  </a:lnTo>
                  <a:lnTo>
                    <a:pt x="3516" y="715"/>
                  </a:lnTo>
                  <a:lnTo>
                    <a:pt x="3483" y="715"/>
                  </a:lnTo>
                  <a:lnTo>
                    <a:pt x="3473" y="755"/>
                  </a:lnTo>
                  <a:lnTo>
                    <a:pt x="3402" y="794"/>
                  </a:lnTo>
                  <a:lnTo>
                    <a:pt x="3407" y="737"/>
                  </a:lnTo>
                  <a:lnTo>
                    <a:pt x="3329" y="749"/>
                  </a:lnTo>
                  <a:lnTo>
                    <a:pt x="3255" y="824"/>
                  </a:lnTo>
                  <a:lnTo>
                    <a:pt x="3273" y="851"/>
                  </a:lnTo>
                  <a:lnTo>
                    <a:pt x="3189" y="858"/>
                  </a:lnTo>
                  <a:lnTo>
                    <a:pt x="3181" y="853"/>
                  </a:lnTo>
                  <a:lnTo>
                    <a:pt x="3207" y="848"/>
                  </a:lnTo>
                  <a:lnTo>
                    <a:pt x="3142" y="827"/>
                  </a:lnTo>
                  <a:lnTo>
                    <a:pt x="3126" y="848"/>
                  </a:lnTo>
                  <a:lnTo>
                    <a:pt x="2976" y="848"/>
                  </a:lnTo>
                  <a:lnTo>
                    <a:pt x="2795" y="1012"/>
                  </a:lnTo>
                  <a:lnTo>
                    <a:pt x="2833" y="1017"/>
                  </a:lnTo>
                  <a:lnTo>
                    <a:pt x="2833" y="1048"/>
                  </a:lnTo>
                  <a:lnTo>
                    <a:pt x="2857" y="1031"/>
                  </a:lnTo>
                  <a:lnTo>
                    <a:pt x="2848" y="1056"/>
                  </a:lnTo>
                  <a:lnTo>
                    <a:pt x="2877" y="1043"/>
                  </a:lnTo>
                  <a:lnTo>
                    <a:pt x="2876" y="1056"/>
                  </a:lnTo>
                  <a:lnTo>
                    <a:pt x="2880" y="1031"/>
                  </a:lnTo>
                  <a:lnTo>
                    <a:pt x="2909" y="1031"/>
                  </a:lnTo>
                  <a:lnTo>
                    <a:pt x="2947" y="1066"/>
                  </a:lnTo>
                  <a:lnTo>
                    <a:pt x="2911" y="1070"/>
                  </a:lnTo>
                  <a:lnTo>
                    <a:pt x="2941" y="1081"/>
                  </a:lnTo>
                  <a:lnTo>
                    <a:pt x="2948" y="1104"/>
                  </a:lnTo>
                  <a:lnTo>
                    <a:pt x="2924" y="1153"/>
                  </a:lnTo>
                  <a:lnTo>
                    <a:pt x="2922" y="1229"/>
                  </a:lnTo>
                  <a:lnTo>
                    <a:pt x="2795" y="1395"/>
                  </a:lnTo>
                  <a:lnTo>
                    <a:pt x="2750" y="1419"/>
                  </a:lnTo>
                  <a:lnTo>
                    <a:pt x="2718" y="1395"/>
                  </a:lnTo>
                  <a:lnTo>
                    <a:pt x="2689" y="1428"/>
                  </a:lnTo>
                  <a:lnTo>
                    <a:pt x="2684" y="1425"/>
                  </a:lnTo>
                  <a:lnTo>
                    <a:pt x="2702" y="1395"/>
                  </a:lnTo>
                  <a:lnTo>
                    <a:pt x="2695" y="1355"/>
                  </a:lnTo>
                  <a:lnTo>
                    <a:pt x="2747" y="1341"/>
                  </a:lnTo>
                  <a:lnTo>
                    <a:pt x="2786" y="1229"/>
                  </a:lnTo>
                  <a:lnTo>
                    <a:pt x="2699" y="1255"/>
                  </a:lnTo>
                  <a:lnTo>
                    <a:pt x="2683" y="1215"/>
                  </a:lnTo>
                  <a:lnTo>
                    <a:pt x="2612" y="1192"/>
                  </a:lnTo>
                  <a:lnTo>
                    <a:pt x="2567" y="1076"/>
                  </a:lnTo>
                  <a:lnTo>
                    <a:pt x="2516" y="1057"/>
                  </a:lnTo>
                  <a:lnTo>
                    <a:pt x="2430" y="1088"/>
                  </a:lnTo>
                  <a:lnTo>
                    <a:pt x="2446" y="1113"/>
                  </a:lnTo>
                  <a:lnTo>
                    <a:pt x="2408" y="1177"/>
                  </a:lnTo>
                  <a:lnTo>
                    <a:pt x="2376" y="1193"/>
                  </a:lnTo>
                  <a:lnTo>
                    <a:pt x="2341" y="1177"/>
                  </a:lnTo>
                  <a:lnTo>
                    <a:pt x="2294" y="1171"/>
                  </a:lnTo>
                  <a:lnTo>
                    <a:pt x="2179" y="1204"/>
                  </a:lnTo>
                  <a:lnTo>
                    <a:pt x="2080" y="1159"/>
                  </a:lnTo>
                  <a:lnTo>
                    <a:pt x="2018" y="1166"/>
                  </a:lnTo>
                  <a:lnTo>
                    <a:pt x="1991" y="1128"/>
                  </a:lnTo>
                  <a:lnTo>
                    <a:pt x="1927" y="1104"/>
                  </a:lnTo>
                  <a:lnTo>
                    <a:pt x="1893" y="1132"/>
                  </a:lnTo>
                  <a:lnTo>
                    <a:pt x="1890" y="1177"/>
                  </a:lnTo>
                  <a:lnTo>
                    <a:pt x="1746" y="1155"/>
                  </a:lnTo>
                  <a:lnTo>
                    <a:pt x="1649" y="1213"/>
                  </a:lnTo>
                  <a:lnTo>
                    <a:pt x="1604" y="1232"/>
                  </a:lnTo>
                  <a:lnTo>
                    <a:pt x="1593" y="1277"/>
                  </a:lnTo>
                  <a:lnTo>
                    <a:pt x="1534" y="1274"/>
                  </a:lnTo>
                  <a:lnTo>
                    <a:pt x="1518" y="1336"/>
                  </a:lnTo>
                  <a:lnTo>
                    <a:pt x="1459" y="1350"/>
                  </a:lnTo>
                  <a:lnTo>
                    <a:pt x="1476" y="1395"/>
                  </a:lnTo>
                  <a:lnTo>
                    <a:pt x="1467" y="1439"/>
                  </a:lnTo>
                  <a:lnTo>
                    <a:pt x="1371" y="1492"/>
                  </a:lnTo>
                  <a:lnTo>
                    <a:pt x="1317" y="1503"/>
                  </a:lnTo>
                  <a:lnTo>
                    <a:pt x="1306" y="1539"/>
                  </a:lnTo>
                  <a:lnTo>
                    <a:pt x="1333" y="1549"/>
                  </a:lnTo>
                  <a:lnTo>
                    <a:pt x="1333" y="1586"/>
                  </a:lnTo>
                  <a:lnTo>
                    <a:pt x="1305" y="1577"/>
                  </a:lnTo>
                  <a:lnTo>
                    <a:pt x="1260" y="1603"/>
                  </a:lnTo>
                  <a:lnTo>
                    <a:pt x="1240" y="1549"/>
                  </a:lnTo>
                  <a:lnTo>
                    <a:pt x="1203" y="1590"/>
                  </a:lnTo>
                  <a:lnTo>
                    <a:pt x="1098" y="1586"/>
                  </a:lnTo>
                  <a:lnTo>
                    <a:pt x="1043" y="1648"/>
                  </a:lnTo>
                  <a:lnTo>
                    <a:pt x="1007" y="1627"/>
                  </a:lnTo>
                  <a:lnTo>
                    <a:pt x="1004" y="1603"/>
                  </a:lnTo>
                  <a:lnTo>
                    <a:pt x="905" y="1549"/>
                  </a:lnTo>
                  <a:lnTo>
                    <a:pt x="829" y="1577"/>
                  </a:lnTo>
                  <a:lnTo>
                    <a:pt x="832" y="1531"/>
                  </a:lnTo>
                  <a:lnTo>
                    <a:pt x="813" y="1520"/>
                  </a:lnTo>
                  <a:lnTo>
                    <a:pt x="828" y="1506"/>
                  </a:lnTo>
                  <a:lnTo>
                    <a:pt x="804" y="1503"/>
                  </a:lnTo>
                  <a:lnTo>
                    <a:pt x="804" y="1467"/>
                  </a:lnTo>
                  <a:lnTo>
                    <a:pt x="838" y="1481"/>
                  </a:lnTo>
                  <a:lnTo>
                    <a:pt x="850" y="1467"/>
                  </a:lnTo>
                  <a:lnTo>
                    <a:pt x="817" y="1439"/>
                  </a:lnTo>
                  <a:lnTo>
                    <a:pt x="804" y="1467"/>
                  </a:lnTo>
                  <a:lnTo>
                    <a:pt x="801" y="1412"/>
                  </a:lnTo>
                  <a:lnTo>
                    <a:pt x="768" y="1401"/>
                  </a:lnTo>
                  <a:lnTo>
                    <a:pt x="738" y="1359"/>
                  </a:lnTo>
                  <a:lnTo>
                    <a:pt x="770" y="1359"/>
                  </a:lnTo>
                  <a:lnTo>
                    <a:pt x="770" y="1339"/>
                  </a:lnTo>
                  <a:lnTo>
                    <a:pt x="788" y="1330"/>
                  </a:lnTo>
                  <a:lnTo>
                    <a:pt x="850" y="1341"/>
                  </a:lnTo>
                  <a:lnTo>
                    <a:pt x="801" y="1274"/>
                  </a:lnTo>
                  <a:lnTo>
                    <a:pt x="700" y="1291"/>
                  </a:lnTo>
                  <a:lnTo>
                    <a:pt x="713" y="1300"/>
                  </a:lnTo>
                  <a:lnTo>
                    <a:pt x="691" y="1314"/>
                  </a:lnTo>
                  <a:lnTo>
                    <a:pt x="677" y="1301"/>
                  </a:lnTo>
                  <a:lnTo>
                    <a:pt x="655" y="1367"/>
                  </a:lnTo>
                  <a:lnTo>
                    <a:pt x="678" y="1378"/>
                  </a:lnTo>
                  <a:lnTo>
                    <a:pt x="697" y="1439"/>
                  </a:lnTo>
                  <a:lnTo>
                    <a:pt x="743" y="1492"/>
                  </a:lnTo>
                  <a:lnTo>
                    <a:pt x="724" y="1495"/>
                  </a:lnTo>
                  <a:lnTo>
                    <a:pt x="710" y="1547"/>
                  </a:lnTo>
                  <a:lnTo>
                    <a:pt x="686" y="1539"/>
                  </a:lnTo>
                  <a:lnTo>
                    <a:pt x="684" y="1512"/>
                  </a:lnTo>
                  <a:lnTo>
                    <a:pt x="641" y="1536"/>
                  </a:lnTo>
                  <a:lnTo>
                    <a:pt x="606" y="1506"/>
                  </a:lnTo>
                  <a:lnTo>
                    <a:pt x="562" y="1450"/>
                  </a:lnTo>
                  <a:lnTo>
                    <a:pt x="529" y="1450"/>
                  </a:lnTo>
                  <a:lnTo>
                    <a:pt x="526" y="1412"/>
                  </a:lnTo>
                  <a:lnTo>
                    <a:pt x="413" y="1339"/>
                  </a:lnTo>
                  <a:lnTo>
                    <a:pt x="455" y="1309"/>
                  </a:lnTo>
                  <a:lnTo>
                    <a:pt x="442" y="1287"/>
                  </a:lnTo>
                  <a:lnTo>
                    <a:pt x="472" y="1269"/>
                  </a:lnTo>
                  <a:lnTo>
                    <a:pt x="376" y="1296"/>
                  </a:lnTo>
                  <a:lnTo>
                    <a:pt x="371" y="1314"/>
                  </a:lnTo>
                  <a:lnTo>
                    <a:pt x="343" y="1304"/>
                  </a:lnTo>
                  <a:lnTo>
                    <a:pt x="376" y="1333"/>
                  </a:lnTo>
                  <a:lnTo>
                    <a:pt x="413" y="1330"/>
                  </a:lnTo>
                  <a:lnTo>
                    <a:pt x="348" y="1367"/>
                  </a:lnTo>
                  <a:lnTo>
                    <a:pt x="313" y="1330"/>
                  </a:lnTo>
                  <a:lnTo>
                    <a:pt x="343" y="1310"/>
                  </a:lnTo>
                  <a:lnTo>
                    <a:pt x="296" y="1304"/>
                  </a:lnTo>
                  <a:lnTo>
                    <a:pt x="298" y="1284"/>
                  </a:lnTo>
                  <a:lnTo>
                    <a:pt x="254" y="1301"/>
                  </a:lnTo>
                  <a:lnTo>
                    <a:pt x="243" y="1330"/>
                  </a:lnTo>
                  <a:lnTo>
                    <a:pt x="206" y="1330"/>
                  </a:lnTo>
                  <a:lnTo>
                    <a:pt x="203" y="1284"/>
                  </a:lnTo>
                  <a:lnTo>
                    <a:pt x="172" y="1236"/>
                  </a:lnTo>
                  <a:lnTo>
                    <a:pt x="73" y="1247"/>
                  </a:lnTo>
                  <a:lnTo>
                    <a:pt x="58" y="1229"/>
                  </a:lnTo>
                  <a:lnTo>
                    <a:pt x="66" y="1210"/>
                  </a:lnTo>
                  <a:lnTo>
                    <a:pt x="106" y="1155"/>
                  </a:lnTo>
                  <a:lnTo>
                    <a:pt x="84" y="1098"/>
                  </a:lnTo>
                  <a:lnTo>
                    <a:pt x="102" y="1084"/>
                  </a:lnTo>
                  <a:lnTo>
                    <a:pt x="92" y="1039"/>
                  </a:lnTo>
                  <a:lnTo>
                    <a:pt x="0" y="102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1" name="Freeform 194"/>
            <p:cNvSpPr>
              <a:spLocks/>
            </p:cNvSpPr>
            <p:nvPr/>
          </p:nvSpPr>
          <p:spPr bwMode="auto">
            <a:xfrm>
              <a:off x="4897" y="1432"/>
              <a:ext cx="47" cy="181"/>
            </a:xfrm>
            <a:custGeom>
              <a:avLst/>
              <a:gdLst>
                <a:gd name="T0" fmla="*/ 0 w 74"/>
                <a:gd name="T1" fmla="*/ 1 h 286"/>
                <a:gd name="T2" fmla="*/ 1 w 74"/>
                <a:gd name="T3" fmla="*/ 1 h 286"/>
                <a:gd name="T4" fmla="*/ 1 w 74"/>
                <a:gd name="T5" fmla="*/ 1 h 286"/>
                <a:gd name="T6" fmla="*/ 1 w 74"/>
                <a:gd name="T7" fmla="*/ 1 h 286"/>
                <a:gd name="T8" fmla="*/ 1 w 74"/>
                <a:gd name="T9" fmla="*/ 1 h 286"/>
                <a:gd name="T10" fmla="*/ 1 w 74"/>
                <a:gd name="T11" fmla="*/ 1 h 286"/>
                <a:gd name="T12" fmla="*/ 1 w 74"/>
                <a:gd name="T13" fmla="*/ 1 h 286"/>
                <a:gd name="T14" fmla="*/ 1 w 74"/>
                <a:gd name="T15" fmla="*/ 1 h 286"/>
                <a:gd name="T16" fmla="*/ 1 w 74"/>
                <a:gd name="T17" fmla="*/ 1 h 286"/>
                <a:gd name="T18" fmla="*/ 1 w 74"/>
                <a:gd name="T19" fmla="*/ 0 h 286"/>
                <a:gd name="T20" fmla="*/ 0 w 74"/>
                <a:gd name="T21" fmla="*/ 1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286"/>
                <a:gd name="T35" fmla="*/ 74 w 74"/>
                <a:gd name="T36" fmla="*/ 286 h 2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286">
                  <a:moveTo>
                    <a:pt x="0" y="70"/>
                  </a:moveTo>
                  <a:lnTo>
                    <a:pt x="13" y="109"/>
                  </a:lnTo>
                  <a:lnTo>
                    <a:pt x="13" y="286"/>
                  </a:lnTo>
                  <a:lnTo>
                    <a:pt x="25" y="263"/>
                  </a:lnTo>
                  <a:lnTo>
                    <a:pt x="45" y="277"/>
                  </a:lnTo>
                  <a:lnTo>
                    <a:pt x="24" y="229"/>
                  </a:lnTo>
                  <a:lnTo>
                    <a:pt x="34" y="181"/>
                  </a:lnTo>
                  <a:lnTo>
                    <a:pt x="74" y="194"/>
                  </a:lnTo>
                  <a:lnTo>
                    <a:pt x="37" y="100"/>
                  </a:lnTo>
                  <a:lnTo>
                    <a:pt x="25" y="0"/>
                  </a:lnTo>
                  <a:lnTo>
                    <a:pt x="0" y="7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2" name="Freeform 195"/>
            <p:cNvSpPr>
              <a:spLocks/>
            </p:cNvSpPr>
            <p:nvPr/>
          </p:nvSpPr>
          <p:spPr bwMode="auto">
            <a:xfrm>
              <a:off x="349" y="1349"/>
              <a:ext cx="41" cy="26"/>
            </a:xfrm>
            <a:custGeom>
              <a:avLst/>
              <a:gdLst>
                <a:gd name="T0" fmla="*/ 0 w 65"/>
                <a:gd name="T1" fmla="*/ 1 h 40"/>
                <a:gd name="T2" fmla="*/ 1 w 65"/>
                <a:gd name="T3" fmla="*/ 1 h 40"/>
                <a:gd name="T4" fmla="*/ 1 w 65"/>
                <a:gd name="T5" fmla="*/ 1 h 40"/>
                <a:gd name="T6" fmla="*/ 1 w 65"/>
                <a:gd name="T7" fmla="*/ 0 h 40"/>
                <a:gd name="T8" fmla="*/ 1 w 65"/>
                <a:gd name="T9" fmla="*/ 1 h 40"/>
                <a:gd name="T10" fmla="*/ 0 w 65"/>
                <a:gd name="T11" fmla="*/ 1 h 40"/>
                <a:gd name="T12" fmla="*/ 0 60000 65536"/>
                <a:gd name="T13" fmla="*/ 0 60000 65536"/>
                <a:gd name="T14" fmla="*/ 0 60000 65536"/>
                <a:gd name="T15" fmla="*/ 0 60000 65536"/>
                <a:gd name="T16" fmla="*/ 0 60000 65536"/>
                <a:gd name="T17" fmla="*/ 0 60000 65536"/>
                <a:gd name="T18" fmla="*/ 0 w 65"/>
                <a:gd name="T19" fmla="*/ 0 h 40"/>
                <a:gd name="T20" fmla="*/ 65 w 65"/>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65" h="40">
                  <a:moveTo>
                    <a:pt x="0" y="18"/>
                  </a:moveTo>
                  <a:lnTo>
                    <a:pt x="16" y="40"/>
                  </a:lnTo>
                  <a:lnTo>
                    <a:pt x="65" y="9"/>
                  </a:lnTo>
                  <a:lnTo>
                    <a:pt x="22" y="0"/>
                  </a:lnTo>
                  <a:lnTo>
                    <a:pt x="24" y="18"/>
                  </a:lnTo>
                  <a:lnTo>
                    <a:pt x="0" y="1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3" name="Freeform 196"/>
            <p:cNvSpPr>
              <a:spLocks/>
            </p:cNvSpPr>
            <p:nvPr/>
          </p:nvSpPr>
          <p:spPr bwMode="auto">
            <a:xfrm>
              <a:off x="1513" y="2227"/>
              <a:ext cx="185" cy="276"/>
            </a:xfrm>
            <a:custGeom>
              <a:avLst/>
              <a:gdLst>
                <a:gd name="T0" fmla="*/ 0 w 293"/>
                <a:gd name="T1" fmla="*/ 1 h 434"/>
                <a:gd name="T2" fmla="*/ 1 w 293"/>
                <a:gd name="T3" fmla="*/ 1 h 434"/>
                <a:gd name="T4" fmla="*/ 1 w 293"/>
                <a:gd name="T5" fmla="*/ 1 h 434"/>
                <a:gd name="T6" fmla="*/ 1 w 293"/>
                <a:gd name="T7" fmla="*/ 1 h 434"/>
                <a:gd name="T8" fmla="*/ 1 w 293"/>
                <a:gd name="T9" fmla="*/ 1 h 434"/>
                <a:gd name="T10" fmla="*/ 1 w 293"/>
                <a:gd name="T11" fmla="*/ 1 h 434"/>
                <a:gd name="T12" fmla="*/ 1 w 293"/>
                <a:gd name="T13" fmla="*/ 1 h 434"/>
                <a:gd name="T14" fmla="*/ 1 w 293"/>
                <a:gd name="T15" fmla="*/ 1 h 434"/>
                <a:gd name="T16" fmla="*/ 1 w 293"/>
                <a:gd name="T17" fmla="*/ 1 h 434"/>
                <a:gd name="T18" fmla="*/ 1 w 293"/>
                <a:gd name="T19" fmla="*/ 1 h 434"/>
                <a:gd name="T20" fmla="*/ 1 w 293"/>
                <a:gd name="T21" fmla="*/ 1 h 434"/>
                <a:gd name="T22" fmla="*/ 1 w 293"/>
                <a:gd name="T23" fmla="*/ 1 h 434"/>
                <a:gd name="T24" fmla="*/ 1 w 293"/>
                <a:gd name="T25" fmla="*/ 1 h 434"/>
                <a:gd name="T26" fmla="*/ 1 w 293"/>
                <a:gd name="T27" fmla="*/ 1 h 434"/>
                <a:gd name="T28" fmla="*/ 1 w 293"/>
                <a:gd name="T29" fmla="*/ 1 h 434"/>
                <a:gd name="T30" fmla="*/ 1 w 293"/>
                <a:gd name="T31" fmla="*/ 1 h 434"/>
                <a:gd name="T32" fmla="*/ 1 w 293"/>
                <a:gd name="T33" fmla="*/ 1 h 434"/>
                <a:gd name="T34" fmla="*/ 1 w 293"/>
                <a:gd name="T35" fmla="*/ 1 h 434"/>
                <a:gd name="T36" fmla="*/ 1 w 293"/>
                <a:gd name="T37" fmla="*/ 1 h 434"/>
                <a:gd name="T38" fmla="*/ 1 w 293"/>
                <a:gd name="T39" fmla="*/ 1 h 434"/>
                <a:gd name="T40" fmla="*/ 1 w 293"/>
                <a:gd name="T41" fmla="*/ 0 h 434"/>
                <a:gd name="T42" fmla="*/ 1 w 293"/>
                <a:gd name="T43" fmla="*/ 1 h 434"/>
                <a:gd name="T44" fmla="*/ 1 w 293"/>
                <a:gd name="T45" fmla="*/ 1 h 434"/>
                <a:gd name="T46" fmla="*/ 1 w 293"/>
                <a:gd name="T47" fmla="*/ 1 h 434"/>
                <a:gd name="T48" fmla="*/ 1 w 293"/>
                <a:gd name="T49" fmla="*/ 1 h 434"/>
                <a:gd name="T50" fmla="*/ 1 w 293"/>
                <a:gd name="T51" fmla="*/ 1 h 434"/>
                <a:gd name="T52" fmla="*/ 1 w 293"/>
                <a:gd name="T53" fmla="*/ 1 h 434"/>
                <a:gd name="T54" fmla="*/ 0 w 293"/>
                <a:gd name="T55" fmla="*/ 1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3"/>
                <a:gd name="T85" fmla="*/ 0 h 434"/>
                <a:gd name="T86" fmla="*/ 293 w 293"/>
                <a:gd name="T87" fmla="*/ 434 h 4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3" h="434">
                  <a:moveTo>
                    <a:pt x="0" y="289"/>
                  </a:moveTo>
                  <a:lnTo>
                    <a:pt x="39" y="318"/>
                  </a:lnTo>
                  <a:lnTo>
                    <a:pt x="88" y="325"/>
                  </a:lnTo>
                  <a:lnTo>
                    <a:pt x="144" y="388"/>
                  </a:lnTo>
                  <a:lnTo>
                    <a:pt x="211" y="394"/>
                  </a:lnTo>
                  <a:lnTo>
                    <a:pt x="202" y="422"/>
                  </a:lnTo>
                  <a:lnTo>
                    <a:pt x="219" y="434"/>
                  </a:lnTo>
                  <a:lnTo>
                    <a:pt x="229" y="354"/>
                  </a:lnTo>
                  <a:lnTo>
                    <a:pt x="216" y="313"/>
                  </a:lnTo>
                  <a:lnTo>
                    <a:pt x="239" y="305"/>
                  </a:lnTo>
                  <a:lnTo>
                    <a:pt x="221" y="280"/>
                  </a:lnTo>
                  <a:lnTo>
                    <a:pt x="279" y="272"/>
                  </a:lnTo>
                  <a:lnTo>
                    <a:pt x="293" y="290"/>
                  </a:lnTo>
                  <a:lnTo>
                    <a:pt x="272" y="253"/>
                  </a:lnTo>
                  <a:lnTo>
                    <a:pt x="278" y="162"/>
                  </a:lnTo>
                  <a:lnTo>
                    <a:pt x="235" y="163"/>
                  </a:lnTo>
                  <a:lnTo>
                    <a:pt x="216" y="140"/>
                  </a:lnTo>
                  <a:lnTo>
                    <a:pt x="169" y="138"/>
                  </a:lnTo>
                  <a:lnTo>
                    <a:pt x="136" y="86"/>
                  </a:lnTo>
                  <a:lnTo>
                    <a:pt x="183" y="14"/>
                  </a:lnTo>
                  <a:lnTo>
                    <a:pt x="177" y="0"/>
                  </a:lnTo>
                  <a:lnTo>
                    <a:pt x="97" y="36"/>
                  </a:lnTo>
                  <a:lnTo>
                    <a:pt x="52" y="113"/>
                  </a:lnTo>
                  <a:lnTo>
                    <a:pt x="38" y="96"/>
                  </a:lnTo>
                  <a:lnTo>
                    <a:pt x="28" y="134"/>
                  </a:lnTo>
                  <a:lnTo>
                    <a:pt x="36" y="219"/>
                  </a:lnTo>
                  <a:lnTo>
                    <a:pt x="49" y="222"/>
                  </a:lnTo>
                  <a:lnTo>
                    <a:pt x="0" y="28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4" name="Freeform 197"/>
            <p:cNvSpPr>
              <a:spLocks/>
            </p:cNvSpPr>
            <p:nvPr/>
          </p:nvSpPr>
          <p:spPr bwMode="auto">
            <a:xfrm>
              <a:off x="811" y="1541"/>
              <a:ext cx="884" cy="464"/>
            </a:xfrm>
            <a:custGeom>
              <a:avLst/>
              <a:gdLst>
                <a:gd name="T0" fmla="*/ 1 w 1395"/>
                <a:gd name="T1" fmla="*/ 1 h 731"/>
                <a:gd name="T2" fmla="*/ 1 w 1395"/>
                <a:gd name="T3" fmla="*/ 1 h 731"/>
                <a:gd name="T4" fmla="*/ 1 w 1395"/>
                <a:gd name="T5" fmla="*/ 1 h 731"/>
                <a:gd name="T6" fmla="*/ 1 w 1395"/>
                <a:gd name="T7" fmla="*/ 1 h 731"/>
                <a:gd name="T8" fmla="*/ 1 w 1395"/>
                <a:gd name="T9" fmla="*/ 1 h 731"/>
                <a:gd name="T10" fmla="*/ 1 w 1395"/>
                <a:gd name="T11" fmla="*/ 1 h 731"/>
                <a:gd name="T12" fmla="*/ 1 w 1395"/>
                <a:gd name="T13" fmla="*/ 1 h 731"/>
                <a:gd name="T14" fmla="*/ 1 w 1395"/>
                <a:gd name="T15" fmla="*/ 1 h 731"/>
                <a:gd name="T16" fmla="*/ 1 w 1395"/>
                <a:gd name="T17" fmla="*/ 1 h 731"/>
                <a:gd name="T18" fmla="*/ 1 w 1395"/>
                <a:gd name="T19" fmla="*/ 1 h 731"/>
                <a:gd name="T20" fmla="*/ 1 w 1395"/>
                <a:gd name="T21" fmla="*/ 1 h 731"/>
                <a:gd name="T22" fmla="*/ 1 w 1395"/>
                <a:gd name="T23" fmla="*/ 1 h 731"/>
                <a:gd name="T24" fmla="*/ 1 w 1395"/>
                <a:gd name="T25" fmla="*/ 1 h 731"/>
                <a:gd name="T26" fmla="*/ 1 w 1395"/>
                <a:gd name="T27" fmla="*/ 1 h 731"/>
                <a:gd name="T28" fmla="*/ 1 w 1395"/>
                <a:gd name="T29" fmla="*/ 1 h 731"/>
                <a:gd name="T30" fmla="*/ 1 w 1395"/>
                <a:gd name="T31" fmla="*/ 1 h 731"/>
                <a:gd name="T32" fmla="*/ 1 w 1395"/>
                <a:gd name="T33" fmla="*/ 1 h 731"/>
                <a:gd name="T34" fmla="*/ 1 w 1395"/>
                <a:gd name="T35" fmla="*/ 1 h 731"/>
                <a:gd name="T36" fmla="*/ 1 w 1395"/>
                <a:gd name="T37" fmla="*/ 1 h 731"/>
                <a:gd name="T38" fmla="*/ 1 w 1395"/>
                <a:gd name="T39" fmla="*/ 1 h 731"/>
                <a:gd name="T40" fmla="*/ 1 w 1395"/>
                <a:gd name="T41" fmla="*/ 1 h 731"/>
                <a:gd name="T42" fmla="*/ 1 w 1395"/>
                <a:gd name="T43" fmla="*/ 1 h 731"/>
                <a:gd name="T44" fmla="*/ 1 w 1395"/>
                <a:gd name="T45" fmla="*/ 1 h 731"/>
                <a:gd name="T46" fmla="*/ 1 w 1395"/>
                <a:gd name="T47" fmla="*/ 1 h 731"/>
                <a:gd name="T48" fmla="*/ 1 w 1395"/>
                <a:gd name="T49" fmla="*/ 1 h 731"/>
                <a:gd name="T50" fmla="*/ 1 w 1395"/>
                <a:gd name="T51" fmla="*/ 1 h 731"/>
                <a:gd name="T52" fmla="*/ 1 w 1395"/>
                <a:gd name="T53" fmla="*/ 1 h 731"/>
                <a:gd name="T54" fmla="*/ 1 w 1395"/>
                <a:gd name="T55" fmla="*/ 1 h 731"/>
                <a:gd name="T56" fmla="*/ 1 w 1395"/>
                <a:gd name="T57" fmla="*/ 1 h 731"/>
                <a:gd name="T58" fmla="*/ 1 w 1395"/>
                <a:gd name="T59" fmla="*/ 1 h 731"/>
                <a:gd name="T60" fmla="*/ 1 w 1395"/>
                <a:gd name="T61" fmla="*/ 1 h 731"/>
                <a:gd name="T62" fmla="*/ 1 w 1395"/>
                <a:gd name="T63" fmla="*/ 1 h 731"/>
                <a:gd name="T64" fmla="*/ 1 w 1395"/>
                <a:gd name="T65" fmla="*/ 1 h 731"/>
                <a:gd name="T66" fmla="*/ 1 w 1395"/>
                <a:gd name="T67" fmla="*/ 1 h 731"/>
                <a:gd name="T68" fmla="*/ 1 w 1395"/>
                <a:gd name="T69" fmla="*/ 1 h 731"/>
                <a:gd name="T70" fmla="*/ 1 w 1395"/>
                <a:gd name="T71" fmla="*/ 1 h 731"/>
                <a:gd name="T72" fmla="*/ 1 w 1395"/>
                <a:gd name="T73" fmla="*/ 1 h 731"/>
                <a:gd name="T74" fmla="*/ 1 w 1395"/>
                <a:gd name="T75" fmla="*/ 1 h 731"/>
                <a:gd name="T76" fmla="*/ 1 w 1395"/>
                <a:gd name="T77" fmla="*/ 1 h 731"/>
                <a:gd name="T78" fmla="*/ 1 w 1395"/>
                <a:gd name="T79" fmla="*/ 1 h 731"/>
                <a:gd name="T80" fmla="*/ 1 w 1395"/>
                <a:gd name="T81" fmla="*/ 1 h 731"/>
                <a:gd name="T82" fmla="*/ 1 w 1395"/>
                <a:gd name="T83" fmla="*/ 1 h 731"/>
                <a:gd name="T84" fmla="*/ 1 w 1395"/>
                <a:gd name="T85" fmla="*/ 1 h 731"/>
                <a:gd name="T86" fmla="*/ 1 w 1395"/>
                <a:gd name="T87" fmla="*/ 1 h 731"/>
                <a:gd name="T88" fmla="*/ 1 w 1395"/>
                <a:gd name="T89" fmla="*/ 0 h 731"/>
                <a:gd name="T90" fmla="*/ 1 w 1395"/>
                <a:gd name="T91" fmla="*/ 1 h 731"/>
                <a:gd name="T92" fmla="*/ 1 w 1395"/>
                <a:gd name="T93" fmla="*/ 1 h 731"/>
                <a:gd name="T94" fmla="*/ 0 w 1395"/>
                <a:gd name="T95" fmla="*/ 1 h 7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95"/>
                <a:gd name="T145" fmla="*/ 0 h 731"/>
                <a:gd name="T146" fmla="*/ 1395 w 1395"/>
                <a:gd name="T147" fmla="*/ 731 h 7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95" h="731">
                  <a:moveTo>
                    <a:pt x="0" y="44"/>
                  </a:moveTo>
                  <a:lnTo>
                    <a:pt x="16" y="100"/>
                  </a:lnTo>
                  <a:lnTo>
                    <a:pt x="38" y="104"/>
                  </a:lnTo>
                  <a:lnTo>
                    <a:pt x="21" y="109"/>
                  </a:lnTo>
                  <a:lnTo>
                    <a:pt x="11" y="291"/>
                  </a:lnTo>
                  <a:lnTo>
                    <a:pt x="45" y="360"/>
                  </a:lnTo>
                  <a:lnTo>
                    <a:pt x="67" y="360"/>
                  </a:lnTo>
                  <a:lnTo>
                    <a:pt x="59" y="389"/>
                  </a:lnTo>
                  <a:lnTo>
                    <a:pt x="102" y="465"/>
                  </a:lnTo>
                  <a:lnTo>
                    <a:pt x="150" y="482"/>
                  </a:lnTo>
                  <a:lnTo>
                    <a:pt x="185" y="527"/>
                  </a:lnTo>
                  <a:lnTo>
                    <a:pt x="242" y="520"/>
                  </a:lnTo>
                  <a:lnTo>
                    <a:pt x="333" y="563"/>
                  </a:lnTo>
                  <a:lnTo>
                    <a:pt x="444" y="547"/>
                  </a:lnTo>
                  <a:lnTo>
                    <a:pt x="508" y="623"/>
                  </a:lnTo>
                  <a:lnTo>
                    <a:pt x="560" y="604"/>
                  </a:lnTo>
                  <a:lnTo>
                    <a:pt x="623" y="699"/>
                  </a:lnTo>
                  <a:lnTo>
                    <a:pt x="667" y="714"/>
                  </a:lnTo>
                  <a:lnTo>
                    <a:pt x="666" y="663"/>
                  </a:lnTo>
                  <a:lnTo>
                    <a:pt x="716" y="630"/>
                  </a:lnTo>
                  <a:lnTo>
                    <a:pt x="721" y="605"/>
                  </a:lnTo>
                  <a:lnTo>
                    <a:pt x="794" y="604"/>
                  </a:lnTo>
                  <a:lnTo>
                    <a:pt x="855" y="623"/>
                  </a:lnTo>
                  <a:lnTo>
                    <a:pt x="855" y="592"/>
                  </a:lnTo>
                  <a:lnTo>
                    <a:pt x="830" y="587"/>
                  </a:lnTo>
                  <a:lnTo>
                    <a:pt x="881" y="586"/>
                  </a:lnTo>
                  <a:lnTo>
                    <a:pt x="888" y="572"/>
                  </a:lnTo>
                  <a:lnTo>
                    <a:pt x="888" y="591"/>
                  </a:lnTo>
                  <a:lnTo>
                    <a:pt x="987" y="596"/>
                  </a:lnTo>
                  <a:lnTo>
                    <a:pt x="1016" y="622"/>
                  </a:lnTo>
                  <a:lnTo>
                    <a:pt x="1020" y="669"/>
                  </a:lnTo>
                  <a:lnTo>
                    <a:pt x="1054" y="731"/>
                  </a:lnTo>
                  <a:lnTo>
                    <a:pt x="1069" y="730"/>
                  </a:lnTo>
                  <a:lnTo>
                    <a:pt x="1078" y="684"/>
                  </a:lnTo>
                  <a:lnTo>
                    <a:pt x="1045" y="572"/>
                  </a:lnTo>
                  <a:lnTo>
                    <a:pt x="1068" y="523"/>
                  </a:lnTo>
                  <a:lnTo>
                    <a:pt x="1185" y="435"/>
                  </a:lnTo>
                  <a:lnTo>
                    <a:pt x="1165" y="426"/>
                  </a:lnTo>
                  <a:lnTo>
                    <a:pt x="1184" y="422"/>
                  </a:lnTo>
                  <a:lnTo>
                    <a:pt x="1167" y="393"/>
                  </a:lnTo>
                  <a:lnTo>
                    <a:pt x="1173" y="365"/>
                  </a:lnTo>
                  <a:lnTo>
                    <a:pt x="1149" y="346"/>
                  </a:lnTo>
                  <a:lnTo>
                    <a:pt x="1173" y="360"/>
                  </a:lnTo>
                  <a:lnTo>
                    <a:pt x="1167" y="326"/>
                  </a:lnTo>
                  <a:lnTo>
                    <a:pt x="1184" y="317"/>
                  </a:lnTo>
                  <a:lnTo>
                    <a:pt x="1184" y="389"/>
                  </a:lnTo>
                  <a:lnTo>
                    <a:pt x="1204" y="346"/>
                  </a:lnTo>
                  <a:lnTo>
                    <a:pt x="1193" y="312"/>
                  </a:lnTo>
                  <a:lnTo>
                    <a:pt x="1210" y="330"/>
                  </a:lnTo>
                  <a:lnTo>
                    <a:pt x="1230" y="275"/>
                  </a:lnTo>
                  <a:lnTo>
                    <a:pt x="1327" y="249"/>
                  </a:lnTo>
                  <a:lnTo>
                    <a:pt x="1304" y="230"/>
                  </a:lnTo>
                  <a:lnTo>
                    <a:pt x="1318" y="186"/>
                  </a:lnTo>
                  <a:lnTo>
                    <a:pt x="1395" y="154"/>
                  </a:lnTo>
                  <a:lnTo>
                    <a:pt x="1395" y="138"/>
                  </a:lnTo>
                  <a:lnTo>
                    <a:pt x="1379" y="121"/>
                  </a:lnTo>
                  <a:lnTo>
                    <a:pt x="1379" y="80"/>
                  </a:lnTo>
                  <a:lnTo>
                    <a:pt x="1342" y="65"/>
                  </a:lnTo>
                  <a:lnTo>
                    <a:pt x="1309" y="132"/>
                  </a:lnTo>
                  <a:lnTo>
                    <a:pt x="1184" y="159"/>
                  </a:lnTo>
                  <a:lnTo>
                    <a:pt x="1177" y="189"/>
                  </a:lnTo>
                  <a:lnTo>
                    <a:pt x="1104" y="200"/>
                  </a:lnTo>
                  <a:lnTo>
                    <a:pt x="1107" y="211"/>
                  </a:lnTo>
                  <a:lnTo>
                    <a:pt x="1038" y="254"/>
                  </a:lnTo>
                  <a:lnTo>
                    <a:pt x="1010" y="253"/>
                  </a:lnTo>
                  <a:lnTo>
                    <a:pt x="1007" y="238"/>
                  </a:lnTo>
                  <a:lnTo>
                    <a:pt x="1011" y="227"/>
                  </a:lnTo>
                  <a:lnTo>
                    <a:pt x="1022" y="220"/>
                  </a:lnTo>
                  <a:lnTo>
                    <a:pt x="1024" y="209"/>
                  </a:lnTo>
                  <a:lnTo>
                    <a:pt x="1011" y="172"/>
                  </a:lnTo>
                  <a:lnTo>
                    <a:pt x="987" y="185"/>
                  </a:lnTo>
                  <a:lnTo>
                    <a:pt x="999" y="138"/>
                  </a:lnTo>
                  <a:lnTo>
                    <a:pt x="961" y="120"/>
                  </a:lnTo>
                  <a:lnTo>
                    <a:pt x="929" y="154"/>
                  </a:lnTo>
                  <a:lnTo>
                    <a:pt x="921" y="239"/>
                  </a:lnTo>
                  <a:lnTo>
                    <a:pt x="899" y="245"/>
                  </a:lnTo>
                  <a:lnTo>
                    <a:pt x="889" y="200"/>
                  </a:lnTo>
                  <a:lnTo>
                    <a:pt x="908" y="140"/>
                  </a:lnTo>
                  <a:lnTo>
                    <a:pt x="891" y="150"/>
                  </a:lnTo>
                  <a:lnTo>
                    <a:pt x="925" y="113"/>
                  </a:lnTo>
                  <a:lnTo>
                    <a:pt x="987" y="113"/>
                  </a:lnTo>
                  <a:lnTo>
                    <a:pt x="977" y="95"/>
                  </a:lnTo>
                  <a:lnTo>
                    <a:pt x="974" y="95"/>
                  </a:lnTo>
                  <a:lnTo>
                    <a:pt x="875" y="85"/>
                  </a:lnTo>
                  <a:lnTo>
                    <a:pt x="891" y="63"/>
                  </a:lnTo>
                  <a:lnTo>
                    <a:pt x="834" y="92"/>
                  </a:lnTo>
                  <a:lnTo>
                    <a:pt x="792" y="90"/>
                  </a:lnTo>
                  <a:lnTo>
                    <a:pt x="848" y="46"/>
                  </a:lnTo>
                  <a:lnTo>
                    <a:pt x="729" y="21"/>
                  </a:lnTo>
                  <a:lnTo>
                    <a:pt x="718" y="0"/>
                  </a:lnTo>
                  <a:lnTo>
                    <a:pt x="716" y="12"/>
                  </a:lnTo>
                  <a:lnTo>
                    <a:pt x="45" y="12"/>
                  </a:lnTo>
                  <a:lnTo>
                    <a:pt x="60" y="44"/>
                  </a:lnTo>
                  <a:lnTo>
                    <a:pt x="45" y="65"/>
                  </a:lnTo>
                  <a:lnTo>
                    <a:pt x="49" y="44"/>
                  </a:lnTo>
                  <a:lnTo>
                    <a:pt x="0" y="44"/>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5" name="Freeform 198"/>
            <p:cNvSpPr>
              <a:spLocks/>
            </p:cNvSpPr>
            <p:nvPr/>
          </p:nvSpPr>
          <p:spPr bwMode="auto">
            <a:xfrm>
              <a:off x="148" y="987"/>
              <a:ext cx="456" cy="431"/>
            </a:xfrm>
            <a:custGeom>
              <a:avLst/>
              <a:gdLst>
                <a:gd name="T0" fmla="*/ 1 w 720"/>
                <a:gd name="T1" fmla="*/ 1 h 680"/>
                <a:gd name="T2" fmla="*/ 1 w 720"/>
                <a:gd name="T3" fmla="*/ 1 h 680"/>
                <a:gd name="T4" fmla="*/ 1 w 720"/>
                <a:gd name="T5" fmla="*/ 1 h 680"/>
                <a:gd name="T6" fmla="*/ 1 w 720"/>
                <a:gd name="T7" fmla="*/ 1 h 680"/>
                <a:gd name="T8" fmla="*/ 1 w 720"/>
                <a:gd name="T9" fmla="*/ 1 h 680"/>
                <a:gd name="T10" fmla="*/ 1 w 720"/>
                <a:gd name="T11" fmla="*/ 1 h 680"/>
                <a:gd name="T12" fmla="*/ 1 w 720"/>
                <a:gd name="T13" fmla="*/ 1 h 680"/>
                <a:gd name="T14" fmla="*/ 1 w 720"/>
                <a:gd name="T15" fmla="*/ 1 h 680"/>
                <a:gd name="T16" fmla="*/ 1 w 720"/>
                <a:gd name="T17" fmla="*/ 1 h 680"/>
                <a:gd name="T18" fmla="*/ 1 w 720"/>
                <a:gd name="T19" fmla="*/ 1 h 680"/>
                <a:gd name="T20" fmla="*/ 1 w 720"/>
                <a:gd name="T21" fmla="*/ 1 h 680"/>
                <a:gd name="T22" fmla="*/ 1 w 720"/>
                <a:gd name="T23" fmla="*/ 1 h 680"/>
                <a:gd name="T24" fmla="*/ 1 w 720"/>
                <a:gd name="T25" fmla="*/ 1 h 680"/>
                <a:gd name="T26" fmla="*/ 1 w 720"/>
                <a:gd name="T27" fmla="*/ 1 h 680"/>
                <a:gd name="T28" fmla="*/ 1 w 720"/>
                <a:gd name="T29" fmla="*/ 1 h 680"/>
                <a:gd name="T30" fmla="*/ 1 w 720"/>
                <a:gd name="T31" fmla="*/ 1 h 680"/>
                <a:gd name="T32" fmla="*/ 1 w 720"/>
                <a:gd name="T33" fmla="*/ 1 h 680"/>
                <a:gd name="T34" fmla="*/ 1 w 720"/>
                <a:gd name="T35" fmla="*/ 1 h 680"/>
                <a:gd name="T36" fmla="*/ 1 w 720"/>
                <a:gd name="T37" fmla="*/ 1 h 680"/>
                <a:gd name="T38" fmla="*/ 1 w 720"/>
                <a:gd name="T39" fmla="*/ 1 h 680"/>
                <a:gd name="T40" fmla="*/ 1 w 720"/>
                <a:gd name="T41" fmla="*/ 1 h 680"/>
                <a:gd name="T42" fmla="*/ 1 w 720"/>
                <a:gd name="T43" fmla="*/ 1 h 680"/>
                <a:gd name="T44" fmla="*/ 1 w 720"/>
                <a:gd name="T45" fmla="*/ 1 h 680"/>
                <a:gd name="T46" fmla="*/ 1 w 720"/>
                <a:gd name="T47" fmla="*/ 1 h 680"/>
                <a:gd name="T48" fmla="*/ 1 w 720"/>
                <a:gd name="T49" fmla="*/ 1 h 680"/>
                <a:gd name="T50" fmla="*/ 1 w 720"/>
                <a:gd name="T51" fmla="*/ 1 h 680"/>
                <a:gd name="T52" fmla="*/ 1 w 720"/>
                <a:gd name="T53" fmla="*/ 1 h 680"/>
                <a:gd name="T54" fmla="*/ 1 w 720"/>
                <a:gd name="T55" fmla="*/ 1 h 680"/>
                <a:gd name="T56" fmla="*/ 1 w 720"/>
                <a:gd name="T57" fmla="*/ 1 h 680"/>
                <a:gd name="T58" fmla="*/ 1 w 720"/>
                <a:gd name="T59" fmla="*/ 1 h 680"/>
                <a:gd name="T60" fmla="*/ 1 w 720"/>
                <a:gd name="T61" fmla="*/ 1 h 680"/>
                <a:gd name="T62" fmla="*/ 1 w 720"/>
                <a:gd name="T63" fmla="*/ 1 h 680"/>
                <a:gd name="T64" fmla="*/ 1 w 720"/>
                <a:gd name="T65" fmla="*/ 1 h 680"/>
                <a:gd name="T66" fmla="*/ 1 w 720"/>
                <a:gd name="T67" fmla="*/ 1 h 680"/>
                <a:gd name="T68" fmla="*/ 1 w 720"/>
                <a:gd name="T69" fmla="*/ 1 h 680"/>
                <a:gd name="T70" fmla="*/ 1 w 720"/>
                <a:gd name="T71" fmla="*/ 1 h 680"/>
                <a:gd name="T72" fmla="*/ 1 w 720"/>
                <a:gd name="T73" fmla="*/ 0 h 680"/>
                <a:gd name="T74" fmla="*/ 1 w 720"/>
                <a:gd name="T75" fmla="*/ 1 h 680"/>
                <a:gd name="T76" fmla="*/ 1 w 720"/>
                <a:gd name="T77" fmla="*/ 1 h 680"/>
                <a:gd name="T78" fmla="*/ 1 w 720"/>
                <a:gd name="T79" fmla="*/ 1 h 680"/>
                <a:gd name="T80" fmla="*/ 1 w 720"/>
                <a:gd name="T81" fmla="*/ 1 h 680"/>
                <a:gd name="T82" fmla="*/ 1 w 720"/>
                <a:gd name="T83" fmla="*/ 1 h 680"/>
                <a:gd name="T84" fmla="*/ 1 w 720"/>
                <a:gd name="T85" fmla="*/ 1 h 680"/>
                <a:gd name="T86" fmla="*/ 1 w 720"/>
                <a:gd name="T87" fmla="*/ 1 h 680"/>
                <a:gd name="T88" fmla="*/ 1 w 720"/>
                <a:gd name="T89" fmla="*/ 1 h 680"/>
                <a:gd name="T90" fmla="*/ 1 w 720"/>
                <a:gd name="T91" fmla="*/ 1 h 680"/>
                <a:gd name="T92" fmla="*/ 1 w 720"/>
                <a:gd name="T93" fmla="*/ 1 h 6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0"/>
                <a:gd name="T142" fmla="*/ 0 h 680"/>
                <a:gd name="T143" fmla="*/ 720 w 720"/>
                <a:gd name="T144" fmla="*/ 680 h 6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0" h="680">
                  <a:moveTo>
                    <a:pt x="0" y="262"/>
                  </a:moveTo>
                  <a:lnTo>
                    <a:pt x="44" y="271"/>
                  </a:lnTo>
                  <a:lnTo>
                    <a:pt x="28" y="279"/>
                  </a:lnTo>
                  <a:lnTo>
                    <a:pt x="46" y="302"/>
                  </a:lnTo>
                  <a:lnTo>
                    <a:pt x="120" y="302"/>
                  </a:lnTo>
                  <a:lnTo>
                    <a:pt x="128" y="316"/>
                  </a:lnTo>
                  <a:lnTo>
                    <a:pt x="177" y="295"/>
                  </a:lnTo>
                  <a:lnTo>
                    <a:pt x="160" y="307"/>
                  </a:lnTo>
                  <a:lnTo>
                    <a:pt x="169" y="346"/>
                  </a:lnTo>
                  <a:lnTo>
                    <a:pt x="68" y="388"/>
                  </a:lnTo>
                  <a:lnTo>
                    <a:pt x="40" y="429"/>
                  </a:lnTo>
                  <a:lnTo>
                    <a:pt x="66" y="424"/>
                  </a:lnTo>
                  <a:lnTo>
                    <a:pt x="53" y="431"/>
                  </a:lnTo>
                  <a:lnTo>
                    <a:pt x="66" y="447"/>
                  </a:lnTo>
                  <a:lnTo>
                    <a:pt x="105" y="455"/>
                  </a:lnTo>
                  <a:lnTo>
                    <a:pt x="82" y="479"/>
                  </a:lnTo>
                  <a:lnTo>
                    <a:pt x="101" y="500"/>
                  </a:lnTo>
                  <a:lnTo>
                    <a:pt x="120" y="503"/>
                  </a:lnTo>
                  <a:lnTo>
                    <a:pt x="157" y="455"/>
                  </a:lnTo>
                  <a:lnTo>
                    <a:pt x="134" y="477"/>
                  </a:lnTo>
                  <a:lnTo>
                    <a:pt x="156" y="524"/>
                  </a:lnTo>
                  <a:lnTo>
                    <a:pt x="141" y="540"/>
                  </a:lnTo>
                  <a:lnTo>
                    <a:pt x="186" y="517"/>
                  </a:lnTo>
                  <a:lnTo>
                    <a:pt x="217" y="548"/>
                  </a:lnTo>
                  <a:lnTo>
                    <a:pt x="228" y="526"/>
                  </a:lnTo>
                  <a:lnTo>
                    <a:pt x="237" y="540"/>
                  </a:lnTo>
                  <a:lnTo>
                    <a:pt x="272" y="526"/>
                  </a:lnTo>
                  <a:lnTo>
                    <a:pt x="222" y="608"/>
                  </a:lnTo>
                  <a:lnTo>
                    <a:pt x="188" y="625"/>
                  </a:lnTo>
                  <a:lnTo>
                    <a:pt x="186" y="646"/>
                  </a:lnTo>
                  <a:lnTo>
                    <a:pt x="141" y="648"/>
                  </a:lnTo>
                  <a:lnTo>
                    <a:pt x="107" y="680"/>
                  </a:lnTo>
                  <a:lnTo>
                    <a:pt x="156" y="653"/>
                  </a:lnTo>
                  <a:lnTo>
                    <a:pt x="203" y="653"/>
                  </a:lnTo>
                  <a:lnTo>
                    <a:pt x="225" y="639"/>
                  </a:lnTo>
                  <a:lnTo>
                    <a:pt x="212" y="621"/>
                  </a:lnTo>
                  <a:lnTo>
                    <a:pt x="242" y="622"/>
                  </a:lnTo>
                  <a:lnTo>
                    <a:pt x="333" y="557"/>
                  </a:lnTo>
                  <a:lnTo>
                    <a:pt x="353" y="531"/>
                  </a:lnTo>
                  <a:lnTo>
                    <a:pt x="335" y="512"/>
                  </a:lnTo>
                  <a:lnTo>
                    <a:pt x="418" y="437"/>
                  </a:lnTo>
                  <a:lnTo>
                    <a:pt x="429" y="397"/>
                  </a:lnTo>
                  <a:lnTo>
                    <a:pt x="421" y="437"/>
                  </a:lnTo>
                  <a:lnTo>
                    <a:pt x="450" y="428"/>
                  </a:lnTo>
                  <a:lnTo>
                    <a:pt x="434" y="442"/>
                  </a:lnTo>
                  <a:lnTo>
                    <a:pt x="456" y="455"/>
                  </a:lnTo>
                  <a:lnTo>
                    <a:pt x="403" y="458"/>
                  </a:lnTo>
                  <a:lnTo>
                    <a:pt x="388" y="499"/>
                  </a:lnTo>
                  <a:lnTo>
                    <a:pt x="410" y="497"/>
                  </a:lnTo>
                  <a:lnTo>
                    <a:pt x="393" y="521"/>
                  </a:lnTo>
                  <a:lnTo>
                    <a:pt x="469" y="486"/>
                  </a:lnTo>
                  <a:lnTo>
                    <a:pt x="480" y="467"/>
                  </a:lnTo>
                  <a:lnTo>
                    <a:pt x="469" y="455"/>
                  </a:lnTo>
                  <a:lnTo>
                    <a:pt x="486" y="438"/>
                  </a:lnTo>
                  <a:lnTo>
                    <a:pt x="484" y="455"/>
                  </a:lnTo>
                  <a:lnTo>
                    <a:pt x="522" y="442"/>
                  </a:lnTo>
                  <a:lnTo>
                    <a:pt x="512" y="461"/>
                  </a:lnTo>
                  <a:lnTo>
                    <a:pt x="577" y="490"/>
                  </a:lnTo>
                  <a:lnTo>
                    <a:pt x="671" y="500"/>
                  </a:lnTo>
                  <a:lnTo>
                    <a:pt x="687" y="484"/>
                  </a:lnTo>
                  <a:lnTo>
                    <a:pt x="696" y="497"/>
                  </a:lnTo>
                  <a:lnTo>
                    <a:pt x="682" y="504"/>
                  </a:lnTo>
                  <a:lnTo>
                    <a:pt x="710" y="522"/>
                  </a:lnTo>
                  <a:lnTo>
                    <a:pt x="720" y="508"/>
                  </a:lnTo>
                  <a:lnTo>
                    <a:pt x="696" y="479"/>
                  </a:lnTo>
                  <a:lnTo>
                    <a:pt x="657" y="479"/>
                  </a:lnTo>
                  <a:lnTo>
                    <a:pt x="657" y="76"/>
                  </a:lnTo>
                  <a:lnTo>
                    <a:pt x="395" y="43"/>
                  </a:lnTo>
                  <a:lnTo>
                    <a:pt x="384" y="24"/>
                  </a:lnTo>
                  <a:lnTo>
                    <a:pt x="313" y="9"/>
                  </a:lnTo>
                  <a:lnTo>
                    <a:pt x="305" y="27"/>
                  </a:lnTo>
                  <a:lnTo>
                    <a:pt x="280" y="24"/>
                  </a:lnTo>
                  <a:lnTo>
                    <a:pt x="302" y="8"/>
                  </a:lnTo>
                  <a:lnTo>
                    <a:pt x="273" y="0"/>
                  </a:lnTo>
                  <a:lnTo>
                    <a:pt x="243" y="24"/>
                  </a:lnTo>
                  <a:lnTo>
                    <a:pt x="197" y="27"/>
                  </a:lnTo>
                  <a:lnTo>
                    <a:pt x="195" y="52"/>
                  </a:lnTo>
                  <a:lnTo>
                    <a:pt x="190" y="36"/>
                  </a:lnTo>
                  <a:lnTo>
                    <a:pt x="146" y="52"/>
                  </a:lnTo>
                  <a:lnTo>
                    <a:pt x="156" y="67"/>
                  </a:lnTo>
                  <a:lnTo>
                    <a:pt x="134" y="61"/>
                  </a:lnTo>
                  <a:lnTo>
                    <a:pt x="107" y="100"/>
                  </a:lnTo>
                  <a:lnTo>
                    <a:pt x="40" y="116"/>
                  </a:lnTo>
                  <a:lnTo>
                    <a:pt x="46" y="134"/>
                  </a:lnTo>
                  <a:lnTo>
                    <a:pt x="29" y="136"/>
                  </a:lnTo>
                  <a:lnTo>
                    <a:pt x="105" y="194"/>
                  </a:lnTo>
                  <a:lnTo>
                    <a:pt x="205" y="220"/>
                  </a:lnTo>
                  <a:lnTo>
                    <a:pt x="144" y="211"/>
                  </a:lnTo>
                  <a:lnTo>
                    <a:pt x="146" y="229"/>
                  </a:lnTo>
                  <a:lnTo>
                    <a:pt x="171" y="229"/>
                  </a:lnTo>
                  <a:lnTo>
                    <a:pt x="152" y="244"/>
                  </a:lnTo>
                  <a:lnTo>
                    <a:pt x="105" y="238"/>
                  </a:lnTo>
                  <a:lnTo>
                    <a:pt x="105" y="215"/>
                  </a:lnTo>
                  <a:lnTo>
                    <a:pt x="81" y="217"/>
                  </a:lnTo>
                  <a:lnTo>
                    <a:pt x="0" y="26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6" name="Freeform 199"/>
            <p:cNvSpPr>
              <a:spLocks/>
            </p:cNvSpPr>
            <p:nvPr/>
          </p:nvSpPr>
          <p:spPr bwMode="auto">
            <a:xfrm>
              <a:off x="333" y="2097"/>
              <a:ext cx="16" cy="20"/>
            </a:xfrm>
            <a:custGeom>
              <a:avLst/>
              <a:gdLst>
                <a:gd name="T0" fmla="*/ 0 w 25"/>
                <a:gd name="T1" fmla="*/ 1 h 32"/>
                <a:gd name="T2" fmla="*/ 1 w 25"/>
                <a:gd name="T3" fmla="*/ 0 h 32"/>
                <a:gd name="T4" fmla="*/ 1 w 25"/>
                <a:gd name="T5" fmla="*/ 1 h 32"/>
                <a:gd name="T6" fmla="*/ 1 w 25"/>
                <a:gd name="T7" fmla="*/ 1 h 32"/>
                <a:gd name="T8" fmla="*/ 0 w 25"/>
                <a:gd name="T9" fmla="*/ 1 h 32"/>
                <a:gd name="T10" fmla="*/ 0 60000 65536"/>
                <a:gd name="T11" fmla="*/ 0 60000 65536"/>
                <a:gd name="T12" fmla="*/ 0 60000 65536"/>
                <a:gd name="T13" fmla="*/ 0 60000 65536"/>
                <a:gd name="T14" fmla="*/ 0 60000 65536"/>
                <a:gd name="T15" fmla="*/ 0 w 25"/>
                <a:gd name="T16" fmla="*/ 0 h 32"/>
                <a:gd name="T17" fmla="*/ 25 w 25"/>
                <a:gd name="T18" fmla="*/ 32 h 32"/>
              </a:gdLst>
              <a:ahLst/>
              <a:cxnLst>
                <a:cxn ang="T10">
                  <a:pos x="T0" y="T1"/>
                </a:cxn>
                <a:cxn ang="T11">
                  <a:pos x="T2" y="T3"/>
                </a:cxn>
                <a:cxn ang="T12">
                  <a:pos x="T4" y="T5"/>
                </a:cxn>
                <a:cxn ang="T13">
                  <a:pos x="T6" y="T7"/>
                </a:cxn>
                <a:cxn ang="T14">
                  <a:pos x="T8" y="T9"/>
                </a:cxn>
              </a:cxnLst>
              <a:rect l="T15" t="T16" r="T17" b="T18"/>
              <a:pathLst>
                <a:path w="25" h="32">
                  <a:moveTo>
                    <a:pt x="0" y="13"/>
                  </a:moveTo>
                  <a:lnTo>
                    <a:pt x="1" y="0"/>
                  </a:lnTo>
                  <a:lnTo>
                    <a:pt x="25" y="18"/>
                  </a:lnTo>
                  <a:lnTo>
                    <a:pt x="8" y="32"/>
                  </a:lnTo>
                  <a:lnTo>
                    <a:pt x="0" y="1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7" name="Freeform 200"/>
            <p:cNvSpPr>
              <a:spLocks/>
            </p:cNvSpPr>
            <p:nvPr/>
          </p:nvSpPr>
          <p:spPr bwMode="auto">
            <a:xfrm>
              <a:off x="1791" y="3367"/>
              <a:ext cx="23" cy="16"/>
            </a:xfrm>
            <a:custGeom>
              <a:avLst/>
              <a:gdLst>
                <a:gd name="T0" fmla="*/ 0 w 37"/>
                <a:gd name="T1" fmla="*/ 1 h 26"/>
                <a:gd name="T2" fmla="*/ 1 w 37"/>
                <a:gd name="T3" fmla="*/ 1 h 26"/>
                <a:gd name="T4" fmla="*/ 1 w 37"/>
                <a:gd name="T5" fmla="*/ 0 h 26"/>
                <a:gd name="T6" fmla="*/ 1 w 37"/>
                <a:gd name="T7" fmla="*/ 1 h 26"/>
                <a:gd name="T8" fmla="*/ 0 w 37"/>
                <a:gd name="T9" fmla="*/ 1 h 26"/>
                <a:gd name="T10" fmla="*/ 0 60000 65536"/>
                <a:gd name="T11" fmla="*/ 0 60000 65536"/>
                <a:gd name="T12" fmla="*/ 0 60000 65536"/>
                <a:gd name="T13" fmla="*/ 0 60000 65536"/>
                <a:gd name="T14" fmla="*/ 0 60000 65536"/>
                <a:gd name="T15" fmla="*/ 0 w 37"/>
                <a:gd name="T16" fmla="*/ 0 h 26"/>
                <a:gd name="T17" fmla="*/ 37 w 37"/>
                <a:gd name="T18" fmla="*/ 26 h 26"/>
              </a:gdLst>
              <a:ahLst/>
              <a:cxnLst>
                <a:cxn ang="T10">
                  <a:pos x="T0" y="T1"/>
                </a:cxn>
                <a:cxn ang="T11">
                  <a:pos x="T2" y="T3"/>
                </a:cxn>
                <a:cxn ang="T12">
                  <a:pos x="T4" y="T5"/>
                </a:cxn>
                <a:cxn ang="T13">
                  <a:pos x="T6" y="T7"/>
                </a:cxn>
                <a:cxn ang="T14">
                  <a:pos x="T8" y="T9"/>
                </a:cxn>
              </a:cxnLst>
              <a:rect l="T15" t="T16" r="T17" b="T18"/>
              <a:pathLst>
                <a:path w="37" h="26">
                  <a:moveTo>
                    <a:pt x="0" y="26"/>
                  </a:moveTo>
                  <a:lnTo>
                    <a:pt x="22" y="12"/>
                  </a:lnTo>
                  <a:lnTo>
                    <a:pt x="8" y="0"/>
                  </a:lnTo>
                  <a:lnTo>
                    <a:pt x="37" y="4"/>
                  </a:lnTo>
                  <a:lnTo>
                    <a:pt x="0" y="2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8" name="Freeform 201"/>
            <p:cNvSpPr>
              <a:spLocks/>
            </p:cNvSpPr>
            <p:nvPr/>
          </p:nvSpPr>
          <p:spPr bwMode="auto">
            <a:xfrm>
              <a:off x="1671" y="3396"/>
              <a:ext cx="55" cy="51"/>
            </a:xfrm>
            <a:custGeom>
              <a:avLst/>
              <a:gdLst>
                <a:gd name="T0" fmla="*/ 0 w 87"/>
                <a:gd name="T1" fmla="*/ 0 h 81"/>
                <a:gd name="T2" fmla="*/ 1 w 87"/>
                <a:gd name="T3" fmla="*/ 1 h 81"/>
                <a:gd name="T4" fmla="*/ 1 w 87"/>
                <a:gd name="T5" fmla="*/ 1 h 81"/>
                <a:gd name="T6" fmla="*/ 1 w 87"/>
                <a:gd name="T7" fmla="*/ 1 h 81"/>
                <a:gd name="T8" fmla="*/ 0 w 87"/>
                <a:gd name="T9" fmla="*/ 0 h 81"/>
                <a:gd name="T10" fmla="*/ 0 60000 65536"/>
                <a:gd name="T11" fmla="*/ 0 60000 65536"/>
                <a:gd name="T12" fmla="*/ 0 60000 65536"/>
                <a:gd name="T13" fmla="*/ 0 60000 65536"/>
                <a:gd name="T14" fmla="*/ 0 60000 65536"/>
                <a:gd name="T15" fmla="*/ 0 w 87"/>
                <a:gd name="T16" fmla="*/ 0 h 81"/>
                <a:gd name="T17" fmla="*/ 87 w 87"/>
                <a:gd name="T18" fmla="*/ 81 h 81"/>
              </a:gdLst>
              <a:ahLst/>
              <a:cxnLst>
                <a:cxn ang="T10">
                  <a:pos x="T0" y="T1"/>
                </a:cxn>
                <a:cxn ang="T11">
                  <a:pos x="T2" y="T3"/>
                </a:cxn>
                <a:cxn ang="T12">
                  <a:pos x="T4" y="T5"/>
                </a:cxn>
                <a:cxn ang="T13">
                  <a:pos x="T6" y="T7"/>
                </a:cxn>
                <a:cxn ang="T14">
                  <a:pos x="T8" y="T9"/>
                </a:cxn>
              </a:cxnLst>
              <a:rect l="T15" t="T16" r="T17" b="T18"/>
              <a:pathLst>
                <a:path w="87" h="81">
                  <a:moveTo>
                    <a:pt x="0" y="0"/>
                  </a:moveTo>
                  <a:lnTo>
                    <a:pt x="3" y="81"/>
                  </a:lnTo>
                  <a:lnTo>
                    <a:pt x="87" y="72"/>
                  </a:lnTo>
                  <a:lnTo>
                    <a:pt x="19" y="38"/>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39" name="Freeform 202"/>
            <p:cNvSpPr>
              <a:spLocks/>
            </p:cNvSpPr>
            <p:nvPr/>
          </p:nvSpPr>
          <p:spPr bwMode="auto">
            <a:xfrm>
              <a:off x="1809" y="3367"/>
              <a:ext cx="28" cy="16"/>
            </a:xfrm>
            <a:custGeom>
              <a:avLst/>
              <a:gdLst>
                <a:gd name="T0" fmla="*/ 0 w 43"/>
                <a:gd name="T1" fmla="*/ 1 h 27"/>
                <a:gd name="T2" fmla="*/ 1 w 43"/>
                <a:gd name="T3" fmla="*/ 0 h 27"/>
                <a:gd name="T4" fmla="*/ 1 w 43"/>
                <a:gd name="T5" fmla="*/ 1 h 27"/>
                <a:gd name="T6" fmla="*/ 0 w 43"/>
                <a:gd name="T7" fmla="*/ 1 h 27"/>
                <a:gd name="T8" fmla="*/ 0 60000 65536"/>
                <a:gd name="T9" fmla="*/ 0 60000 65536"/>
                <a:gd name="T10" fmla="*/ 0 60000 65536"/>
                <a:gd name="T11" fmla="*/ 0 60000 65536"/>
                <a:gd name="T12" fmla="*/ 0 w 43"/>
                <a:gd name="T13" fmla="*/ 0 h 27"/>
                <a:gd name="T14" fmla="*/ 43 w 43"/>
                <a:gd name="T15" fmla="*/ 27 h 27"/>
              </a:gdLst>
              <a:ahLst/>
              <a:cxnLst>
                <a:cxn ang="T8">
                  <a:pos x="T0" y="T1"/>
                </a:cxn>
                <a:cxn ang="T9">
                  <a:pos x="T2" y="T3"/>
                </a:cxn>
                <a:cxn ang="T10">
                  <a:pos x="T4" y="T5"/>
                </a:cxn>
                <a:cxn ang="T11">
                  <a:pos x="T6" y="T7"/>
                </a:cxn>
              </a:cxnLst>
              <a:rect l="T12" t="T13" r="T14" b="T15"/>
              <a:pathLst>
                <a:path w="43" h="27">
                  <a:moveTo>
                    <a:pt x="0" y="27"/>
                  </a:moveTo>
                  <a:lnTo>
                    <a:pt x="18" y="0"/>
                  </a:lnTo>
                  <a:lnTo>
                    <a:pt x="43" y="9"/>
                  </a:lnTo>
                  <a:lnTo>
                    <a:pt x="0" y="2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0" name="Freeform 203"/>
            <p:cNvSpPr>
              <a:spLocks/>
            </p:cNvSpPr>
            <p:nvPr/>
          </p:nvSpPr>
          <p:spPr bwMode="auto">
            <a:xfrm>
              <a:off x="1694" y="2123"/>
              <a:ext cx="24" cy="8"/>
            </a:xfrm>
            <a:custGeom>
              <a:avLst/>
              <a:gdLst>
                <a:gd name="T0" fmla="*/ 0 w 37"/>
                <a:gd name="T1" fmla="*/ 0 h 14"/>
                <a:gd name="T2" fmla="*/ 1 w 37"/>
                <a:gd name="T3" fmla="*/ 1 h 14"/>
                <a:gd name="T4" fmla="*/ 1 w 37"/>
                <a:gd name="T5" fmla="*/ 1 h 14"/>
                <a:gd name="T6" fmla="*/ 0 w 37"/>
                <a:gd name="T7" fmla="*/ 0 h 14"/>
                <a:gd name="T8" fmla="*/ 0 60000 65536"/>
                <a:gd name="T9" fmla="*/ 0 60000 65536"/>
                <a:gd name="T10" fmla="*/ 0 60000 65536"/>
                <a:gd name="T11" fmla="*/ 0 60000 65536"/>
                <a:gd name="T12" fmla="*/ 0 w 37"/>
                <a:gd name="T13" fmla="*/ 0 h 14"/>
                <a:gd name="T14" fmla="*/ 37 w 37"/>
                <a:gd name="T15" fmla="*/ 14 h 14"/>
              </a:gdLst>
              <a:ahLst/>
              <a:cxnLst>
                <a:cxn ang="T8">
                  <a:pos x="T0" y="T1"/>
                </a:cxn>
                <a:cxn ang="T9">
                  <a:pos x="T2" y="T3"/>
                </a:cxn>
                <a:cxn ang="T10">
                  <a:pos x="T4" y="T5"/>
                </a:cxn>
                <a:cxn ang="T11">
                  <a:pos x="T6" y="T7"/>
                </a:cxn>
              </a:cxnLst>
              <a:rect l="T12" t="T13" r="T14" b="T15"/>
              <a:pathLst>
                <a:path w="37" h="14">
                  <a:moveTo>
                    <a:pt x="0" y="0"/>
                  </a:moveTo>
                  <a:lnTo>
                    <a:pt x="2" y="14"/>
                  </a:lnTo>
                  <a:lnTo>
                    <a:pt x="37" y="8"/>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1" name="Freeform 204"/>
            <p:cNvSpPr>
              <a:spLocks/>
            </p:cNvSpPr>
            <p:nvPr/>
          </p:nvSpPr>
          <p:spPr bwMode="auto">
            <a:xfrm>
              <a:off x="1775" y="2254"/>
              <a:ext cx="15" cy="11"/>
            </a:xfrm>
            <a:custGeom>
              <a:avLst/>
              <a:gdLst>
                <a:gd name="T0" fmla="*/ 0 w 23"/>
                <a:gd name="T1" fmla="*/ 1 h 18"/>
                <a:gd name="T2" fmla="*/ 1 w 23"/>
                <a:gd name="T3" fmla="*/ 1 h 18"/>
                <a:gd name="T4" fmla="*/ 1 w 23"/>
                <a:gd name="T5" fmla="*/ 0 h 18"/>
                <a:gd name="T6" fmla="*/ 0 w 23"/>
                <a:gd name="T7" fmla="*/ 1 h 18"/>
                <a:gd name="T8" fmla="*/ 0 60000 65536"/>
                <a:gd name="T9" fmla="*/ 0 60000 65536"/>
                <a:gd name="T10" fmla="*/ 0 60000 65536"/>
                <a:gd name="T11" fmla="*/ 0 60000 65536"/>
                <a:gd name="T12" fmla="*/ 0 w 23"/>
                <a:gd name="T13" fmla="*/ 0 h 18"/>
                <a:gd name="T14" fmla="*/ 23 w 23"/>
                <a:gd name="T15" fmla="*/ 18 h 18"/>
              </a:gdLst>
              <a:ahLst/>
              <a:cxnLst>
                <a:cxn ang="T8">
                  <a:pos x="T0" y="T1"/>
                </a:cxn>
                <a:cxn ang="T9">
                  <a:pos x="T2" y="T3"/>
                </a:cxn>
                <a:cxn ang="T10">
                  <a:pos x="T4" y="T5"/>
                </a:cxn>
                <a:cxn ang="T11">
                  <a:pos x="T6" y="T7"/>
                </a:cxn>
              </a:cxnLst>
              <a:rect l="T12" t="T13" r="T14" b="T15"/>
              <a:pathLst>
                <a:path w="23" h="18">
                  <a:moveTo>
                    <a:pt x="0" y="18"/>
                  </a:moveTo>
                  <a:lnTo>
                    <a:pt x="20" y="17"/>
                  </a:lnTo>
                  <a:lnTo>
                    <a:pt x="23" y="0"/>
                  </a:lnTo>
                  <a:lnTo>
                    <a:pt x="0" y="1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2" name="Freeform 205"/>
            <p:cNvSpPr>
              <a:spLocks/>
            </p:cNvSpPr>
            <p:nvPr/>
          </p:nvSpPr>
          <p:spPr bwMode="auto">
            <a:xfrm>
              <a:off x="1826" y="2947"/>
              <a:ext cx="82" cy="88"/>
            </a:xfrm>
            <a:custGeom>
              <a:avLst/>
              <a:gdLst>
                <a:gd name="T0" fmla="*/ 0 w 130"/>
                <a:gd name="T1" fmla="*/ 1 h 141"/>
                <a:gd name="T2" fmla="*/ 1 w 130"/>
                <a:gd name="T3" fmla="*/ 1 h 141"/>
                <a:gd name="T4" fmla="*/ 1 w 130"/>
                <a:gd name="T5" fmla="*/ 0 h 141"/>
                <a:gd name="T6" fmla="*/ 1 w 130"/>
                <a:gd name="T7" fmla="*/ 1 h 141"/>
                <a:gd name="T8" fmla="*/ 1 w 130"/>
                <a:gd name="T9" fmla="*/ 1 h 141"/>
                <a:gd name="T10" fmla="*/ 1 w 130"/>
                <a:gd name="T11" fmla="*/ 1 h 141"/>
                <a:gd name="T12" fmla="*/ 1 w 130"/>
                <a:gd name="T13" fmla="*/ 1 h 141"/>
                <a:gd name="T14" fmla="*/ 0 w 130"/>
                <a:gd name="T15" fmla="*/ 1 h 141"/>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141"/>
                <a:gd name="T26" fmla="*/ 130 w 13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141">
                  <a:moveTo>
                    <a:pt x="0" y="109"/>
                  </a:moveTo>
                  <a:lnTo>
                    <a:pt x="20" y="1"/>
                  </a:lnTo>
                  <a:lnTo>
                    <a:pt x="43" y="0"/>
                  </a:lnTo>
                  <a:lnTo>
                    <a:pt x="113" y="53"/>
                  </a:lnTo>
                  <a:lnTo>
                    <a:pt x="130" y="76"/>
                  </a:lnTo>
                  <a:lnTo>
                    <a:pt x="123" y="104"/>
                  </a:lnTo>
                  <a:lnTo>
                    <a:pt x="89" y="141"/>
                  </a:lnTo>
                  <a:lnTo>
                    <a:pt x="0" y="109"/>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3" name="Freeform 206"/>
            <p:cNvSpPr>
              <a:spLocks/>
            </p:cNvSpPr>
            <p:nvPr/>
          </p:nvSpPr>
          <p:spPr bwMode="auto">
            <a:xfrm>
              <a:off x="1358" y="2123"/>
              <a:ext cx="10" cy="42"/>
            </a:xfrm>
            <a:custGeom>
              <a:avLst/>
              <a:gdLst>
                <a:gd name="T0" fmla="*/ 0 w 17"/>
                <a:gd name="T1" fmla="*/ 1 h 67"/>
                <a:gd name="T2" fmla="*/ 1 w 17"/>
                <a:gd name="T3" fmla="*/ 1 h 67"/>
                <a:gd name="T4" fmla="*/ 1 w 17"/>
                <a:gd name="T5" fmla="*/ 0 h 67"/>
                <a:gd name="T6" fmla="*/ 0 w 17"/>
                <a:gd name="T7" fmla="*/ 1 h 67"/>
                <a:gd name="T8" fmla="*/ 0 60000 65536"/>
                <a:gd name="T9" fmla="*/ 0 60000 65536"/>
                <a:gd name="T10" fmla="*/ 0 60000 65536"/>
                <a:gd name="T11" fmla="*/ 0 60000 65536"/>
                <a:gd name="T12" fmla="*/ 0 w 17"/>
                <a:gd name="T13" fmla="*/ 0 h 67"/>
                <a:gd name="T14" fmla="*/ 17 w 17"/>
                <a:gd name="T15" fmla="*/ 67 h 67"/>
              </a:gdLst>
              <a:ahLst/>
              <a:cxnLst>
                <a:cxn ang="T8">
                  <a:pos x="T0" y="T1"/>
                </a:cxn>
                <a:cxn ang="T9">
                  <a:pos x="T2" y="T3"/>
                </a:cxn>
                <a:cxn ang="T10">
                  <a:pos x="T4" y="T5"/>
                </a:cxn>
                <a:cxn ang="T11">
                  <a:pos x="T6" y="T7"/>
                </a:cxn>
              </a:cxnLst>
              <a:rect l="T12" t="T13" r="T14" b="T15"/>
              <a:pathLst>
                <a:path w="17" h="67">
                  <a:moveTo>
                    <a:pt x="0" y="16"/>
                  </a:moveTo>
                  <a:lnTo>
                    <a:pt x="6" y="67"/>
                  </a:lnTo>
                  <a:lnTo>
                    <a:pt x="17" y="0"/>
                  </a:lnTo>
                  <a:lnTo>
                    <a:pt x="0" y="1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4" name="Freeform 207"/>
            <p:cNvSpPr>
              <a:spLocks/>
            </p:cNvSpPr>
            <p:nvPr/>
          </p:nvSpPr>
          <p:spPr bwMode="auto">
            <a:xfrm>
              <a:off x="1407" y="2248"/>
              <a:ext cx="52" cy="47"/>
            </a:xfrm>
            <a:custGeom>
              <a:avLst/>
              <a:gdLst>
                <a:gd name="T0" fmla="*/ 0 w 81"/>
                <a:gd name="T1" fmla="*/ 0 h 73"/>
                <a:gd name="T2" fmla="*/ 1 w 81"/>
                <a:gd name="T3" fmla="*/ 1 h 73"/>
                <a:gd name="T4" fmla="*/ 1 w 81"/>
                <a:gd name="T5" fmla="*/ 1 h 73"/>
                <a:gd name="T6" fmla="*/ 1 w 81"/>
                <a:gd name="T7" fmla="*/ 1 h 73"/>
                <a:gd name="T8" fmla="*/ 1 w 81"/>
                <a:gd name="T9" fmla="*/ 1 h 73"/>
                <a:gd name="T10" fmla="*/ 1 w 81"/>
                <a:gd name="T11" fmla="*/ 1 h 73"/>
                <a:gd name="T12" fmla="*/ 0 w 81"/>
                <a:gd name="T13" fmla="*/ 0 h 73"/>
                <a:gd name="T14" fmla="*/ 0 60000 65536"/>
                <a:gd name="T15" fmla="*/ 0 60000 65536"/>
                <a:gd name="T16" fmla="*/ 0 60000 65536"/>
                <a:gd name="T17" fmla="*/ 0 60000 65536"/>
                <a:gd name="T18" fmla="*/ 0 60000 65536"/>
                <a:gd name="T19" fmla="*/ 0 60000 65536"/>
                <a:gd name="T20" fmla="*/ 0 60000 65536"/>
                <a:gd name="T21" fmla="*/ 0 w 81"/>
                <a:gd name="T22" fmla="*/ 0 h 73"/>
                <a:gd name="T23" fmla="*/ 81 w 81"/>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 h="73">
                  <a:moveTo>
                    <a:pt x="0" y="0"/>
                  </a:moveTo>
                  <a:lnTo>
                    <a:pt x="5" y="28"/>
                  </a:lnTo>
                  <a:lnTo>
                    <a:pt x="21" y="26"/>
                  </a:lnTo>
                  <a:lnTo>
                    <a:pt x="69" y="73"/>
                  </a:lnTo>
                  <a:lnTo>
                    <a:pt x="81" y="37"/>
                  </a:lnTo>
                  <a:lnTo>
                    <a:pt x="50" y="3"/>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5" name="Freeform 208"/>
            <p:cNvSpPr>
              <a:spLocks/>
            </p:cNvSpPr>
            <p:nvPr/>
          </p:nvSpPr>
          <p:spPr bwMode="auto">
            <a:xfrm>
              <a:off x="1342" y="2191"/>
              <a:ext cx="36" cy="19"/>
            </a:xfrm>
            <a:custGeom>
              <a:avLst/>
              <a:gdLst>
                <a:gd name="T0" fmla="*/ 0 w 57"/>
                <a:gd name="T1" fmla="*/ 1 h 29"/>
                <a:gd name="T2" fmla="*/ 1 w 57"/>
                <a:gd name="T3" fmla="*/ 0 h 29"/>
                <a:gd name="T4" fmla="*/ 1 w 57"/>
                <a:gd name="T5" fmla="*/ 1 h 29"/>
                <a:gd name="T6" fmla="*/ 0 w 57"/>
                <a:gd name="T7" fmla="*/ 1 h 29"/>
                <a:gd name="T8" fmla="*/ 0 60000 65536"/>
                <a:gd name="T9" fmla="*/ 0 60000 65536"/>
                <a:gd name="T10" fmla="*/ 0 60000 65536"/>
                <a:gd name="T11" fmla="*/ 0 60000 65536"/>
                <a:gd name="T12" fmla="*/ 0 w 57"/>
                <a:gd name="T13" fmla="*/ 0 h 29"/>
                <a:gd name="T14" fmla="*/ 57 w 57"/>
                <a:gd name="T15" fmla="*/ 29 h 29"/>
              </a:gdLst>
              <a:ahLst/>
              <a:cxnLst>
                <a:cxn ang="T8">
                  <a:pos x="T0" y="T1"/>
                </a:cxn>
                <a:cxn ang="T9">
                  <a:pos x="T2" y="T3"/>
                </a:cxn>
                <a:cxn ang="T10">
                  <a:pos x="T4" y="T5"/>
                </a:cxn>
                <a:cxn ang="T11">
                  <a:pos x="T6" y="T7"/>
                </a:cxn>
              </a:cxnLst>
              <a:rect l="T12" t="T13" r="T14" b="T15"/>
              <a:pathLst>
                <a:path w="57" h="29">
                  <a:moveTo>
                    <a:pt x="0" y="18"/>
                  </a:moveTo>
                  <a:lnTo>
                    <a:pt x="17" y="0"/>
                  </a:lnTo>
                  <a:lnTo>
                    <a:pt x="57" y="29"/>
                  </a:lnTo>
                  <a:lnTo>
                    <a:pt x="0" y="1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6" name="Freeform 209"/>
            <p:cNvSpPr>
              <a:spLocks/>
            </p:cNvSpPr>
            <p:nvPr/>
          </p:nvSpPr>
          <p:spPr bwMode="auto">
            <a:xfrm>
              <a:off x="1310" y="2132"/>
              <a:ext cx="59" cy="71"/>
            </a:xfrm>
            <a:custGeom>
              <a:avLst/>
              <a:gdLst>
                <a:gd name="T0" fmla="*/ 0 w 94"/>
                <a:gd name="T1" fmla="*/ 1 h 110"/>
                <a:gd name="T2" fmla="*/ 1 w 94"/>
                <a:gd name="T3" fmla="*/ 1 h 110"/>
                <a:gd name="T4" fmla="*/ 1 w 94"/>
                <a:gd name="T5" fmla="*/ 1 h 110"/>
                <a:gd name="T6" fmla="*/ 1 w 94"/>
                <a:gd name="T7" fmla="*/ 1 h 110"/>
                <a:gd name="T8" fmla="*/ 1 w 94"/>
                <a:gd name="T9" fmla="*/ 0 h 110"/>
                <a:gd name="T10" fmla="*/ 1 w 94"/>
                <a:gd name="T11" fmla="*/ 1 h 110"/>
                <a:gd name="T12" fmla="*/ 1 w 94"/>
                <a:gd name="T13" fmla="*/ 1 h 110"/>
                <a:gd name="T14" fmla="*/ 1 w 94"/>
                <a:gd name="T15" fmla="*/ 1 h 110"/>
                <a:gd name="T16" fmla="*/ 1 w 94"/>
                <a:gd name="T17" fmla="*/ 1 h 110"/>
                <a:gd name="T18" fmla="*/ 0 w 94"/>
                <a:gd name="T19" fmla="*/ 1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10"/>
                <a:gd name="T32" fmla="*/ 94 w 94"/>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10">
                  <a:moveTo>
                    <a:pt x="0" y="87"/>
                  </a:moveTo>
                  <a:lnTo>
                    <a:pt x="17" y="48"/>
                  </a:lnTo>
                  <a:lnTo>
                    <a:pt x="43" y="48"/>
                  </a:lnTo>
                  <a:lnTo>
                    <a:pt x="17" y="15"/>
                  </a:lnTo>
                  <a:lnTo>
                    <a:pt x="76" y="0"/>
                  </a:lnTo>
                  <a:lnTo>
                    <a:pt x="82" y="51"/>
                  </a:lnTo>
                  <a:lnTo>
                    <a:pt x="94" y="56"/>
                  </a:lnTo>
                  <a:lnTo>
                    <a:pt x="68" y="92"/>
                  </a:lnTo>
                  <a:lnTo>
                    <a:pt x="51" y="110"/>
                  </a:lnTo>
                  <a:lnTo>
                    <a:pt x="0" y="8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7" name="Freeform 210"/>
            <p:cNvSpPr>
              <a:spLocks/>
            </p:cNvSpPr>
            <p:nvPr/>
          </p:nvSpPr>
          <p:spPr bwMode="auto">
            <a:xfrm>
              <a:off x="1353" y="2165"/>
              <a:ext cx="94" cy="51"/>
            </a:xfrm>
            <a:custGeom>
              <a:avLst/>
              <a:gdLst>
                <a:gd name="T0" fmla="*/ 0 w 148"/>
                <a:gd name="T1" fmla="*/ 1 h 79"/>
                <a:gd name="T2" fmla="*/ 1 w 148"/>
                <a:gd name="T3" fmla="*/ 1 h 79"/>
                <a:gd name="T4" fmla="*/ 1 w 148"/>
                <a:gd name="T5" fmla="*/ 0 h 79"/>
                <a:gd name="T6" fmla="*/ 1 w 148"/>
                <a:gd name="T7" fmla="*/ 1 h 79"/>
                <a:gd name="T8" fmla="*/ 1 w 148"/>
                <a:gd name="T9" fmla="*/ 1 h 79"/>
                <a:gd name="T10" fmla="*/ 1 w 148"/>
                <a:gd name="T11" fmla="*/ 1 h 79"/>
                <a:gd name="T12" fmla="*/ 1 w 148"/>
                <a:gd name="T13" fmla="*/ 1 h 79"/>
                <a:gd name="T14" fmla="*/ 0 w 148"/>
                <a:gd name="T15" fmla="*/ 1 h 79"/>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79"/>
                <a:gd name="T26" fmla="*/ 148 w 148"/>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79">
                  <a:moveTo>
                    <a:pt x="0" y="41"/>
                  </a:moveTo>
                  <a:lnTo>
                    <a:pt x="26" y="5"/>
                  </a:lnTo>
                  <a:lnTo>
                    <a:pt x="105" y="0"/>
                  </a:lnTo>
                  <a:lnTo>
                    <a:pt x="148" y="24"/>
                  </a:lnTo>
                  <a:lnTo>
                    <a:pt x="111" y="33"/>
                  </a:lnTo>
                  <a:lnTo>
                    <a:pt x="51" y="79"/>
                  </a:lnTo>
                  <a:lnTo>
                    <a:pt x="40" y="70"/>
                  </a:lnTo>
                  <a:lnTo>
                    <a:pt x="0" y="4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8" name="Freeform 211"/>
            <p:cNvSpPr>
              <a:spLocks/>
            </p:cNvSpPr>
            <p:nvPr/>
          </p:nvSpPr>
          <p:spPr bwMode="auto">
            <a:xfrm>
              <a:off x="1484" y="2411"/>
              <a:ext cx="84" cy="103"/>
            </a:xfrm>
            <a:custGeom>
              <a:avLst/>
              <a:gdLst>
                <a:gd name="T0" fmla="*/ 0 w 133"/>
                <a:gd name="T1" fmla="*/ 1 h 164"/>
                <a:gd name="T2" fmla="*/ 1 w 133"/>
                <a:gd name="T3" fmla="*/ 1 h 164"/>
                <a:gd name="T4" fmla="*/ 1 w 133"/>
                <a:gd name="T5" fmla="*/ 1 h 164"/>
                <a:gd name="T6" fmla="*/ 1 w 133"/>
                <a:gd name="T7" fmla="*/ 1 h 164"/>
                <a:gd name="T8" fmla="*/ 1 w 133"/>
                <a:gd name="T9" fmla="*/ 1 h 164"/>
                <a:gd name="T10" fmla="*/ 1 w 133"/>
                <a:gd name="T11" fmla="*/ 1 h 164"/>
                <a:gd name="T12" fmla="*/ 1 w 133"/>
                <a:gd name="T13" fmla="*/ 1 h 164"/>
                <a:gd name="T14" fmla="*/ 1 w 133"/>
                <a:gd name="T15" fmla="*/ 1 h 164"/>
                <a:gd name="T16" fmla="*/ 1 w 133"/>
                <a:gd name="T17" fmla="*/ 1 h 164"/>
                <a:gd name="T18" fmla="*/ 1 w 133"/>
                <a:gd name="T19" fmla="*/ 1 h 164"/>
                <a:gd name="T20" fmla="*/ 1 w 133"/>
                <a:gd name="T21" fmla="*/ 0 h 164"/>
                <a:gd name="T22" fmla="*/ 1 w 133"/>
                <a:gd name="T23" fmla="*/ 1 h 164"/>
                <a:gd name="T24" fmla="*/ 0 w 133"/>
                <a:gd name="T25" fmla="*/ 1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64"/>
                <a:gd name="T41" fmla="*/ 133 w 133"/>
                <a:gd name="T42" fmla="*/ 164 h 1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64">
                  <a:moveTo>
                    <a:pt x="0" y="65"/>
                  </a:moveTo>
                  <a:lnTo>
                    <a:pt x="1" y="96"/>
                  </a:lnTo>
                  <a:lnTo>
                    <a:pt x="26" y="105"/>
                  </a:lnTo>
                  <a:lnTo>
                    <a:pt x="14" y="127"/>
                  </a:lnTo>
                  <a:lnTo>
                    <a:pt x="8" y="153"/>
                  </a:lnTo>
                  <a:lnTo>
                    <a:pt x="42" y="164"/>
                  </a:lnTo>
                  <a:lnTo>
                    <a:pt x="69" y="115"/>
                  </a:lnTo>
                  <a:lnTo>
                    <a:pt x="122" y="82"/>
                  </a:lnTo>
                  <a:lnTo>
                    <a:pt x="133" y="36"/>
                  </a:lnTo>
                  <a:lnTo>
                    <a:pt x="84" y="29"/>
                  </a:lnTo>
                  <a:lnTo>
                    <a:pt x="45" y="0"/>
                  </a:lnTo>
                  <a:lnTo>
                    <a:pt x="19" y="15"/>
                  </a:lnTo>
                  <a:lnTo>
                    <a:pt x="0" y="6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49" name="Freeform 212"/>
            <p:cNvSpPr>
              <a:spLocks/>
            </p:cNvSpPr>
            <p:nvPr/>
          </p:nvSpPr>
          <p:spPr bwMode="auto">
            <a:xfrm>
              <a:off x="1785" y="2295"/>
              <a:ext cx="74" cy="112"/>
            </a:xfrm>
            <a:custGeom>
              <a:avLst/>
              <a:gdLst>
                <a:gd name="T0" fmla="*/ 0 w 115"/>
                <a:gd name="T1" fmla="*/ 1 h 179"/>
                <a:gd name="T2" fmla="*/ 1 w 115"/>
                <a:gd name="T3" fmla="*/ 1 h 179"/>
                <a:gd name="T4" fmla="*/ 1 w 115"/>
                <a:gd name="T5" fmla="*/ 1 h 179"/>
                <a:gd name="T6" fmla="*/ 1 w 115"/>
                <a:gd name="T7" fmla="*/ 1 h 179"/>
                <a:gd name="T8" fmla="*/ 1 w 115"/>
                <a:gd name="T9" fmla="*/ 1 h 179"/>
                <a:gd name="T10" fmla="*/ 1 w 115"/>
                <a:gd name="T11" fmla="*/ 1 h 179"/>
                <a:gd name="T12" fmla="*/ 1 w 115"/>
                <a:gd name="T13" fmla="*/ 1 h 179"/>
                <a:gd name="T14" fmla="*/ 1 w 115"/>
                <a:gd name="T15" fmla="*/ 1 h 179"/>
                <a:gd name="T16" fmla="*/ 1 w 115"/>
                <a:gd name="T17" fmla="*/ 0 h 179"/>
                <a:gd name="T18" fmla="*/ 1 w 115"/>
                <a:gd name="T19" fmla="*/ 1 h 179"/>
                <a:gd name="T20" fmla="*/ 1 w 115"/>
                <a:gd name="T21" fmla="*/ 1 h 179"/>
                <a:gd name="T22" fmla="*/ 0 w 115"/>
                <a:gd name="T23" fmla="*/ 1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
                <a:gd name="T37" fmla="*/ 0 h 179"/>
                <a:gd name="T38" fmla="*/ 115 w 115"/>
                <a:gd name="T39" fmla="*/ 179 h 1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 h="179">
                  <a:moveTo>
                    <a:pt x="0" y="57"/>
                  </a:moveTo>
                  <a:lnTo>
                    <a:pt x="17" y="84"/>
                  </a:lnTo>
                  <a:lnTo>
                    <a:pt x="39" y="99"/>
                  </a:lnTo>
                  <a:lnTo>
                    <a:pt x="34" y="152"/>
                  </a:lnTo>
                  <a:lnTo>
                    <a:pt x="48" y="179"/>
                  </a:lnTo>
                  <a:lnTo>
                    <a:pt x="115" y="170"/>
                  </a:lnTo>
                  <a:lnTo>
                    <a:pt x="75" y="112"/>
                  </a:lnTo>
                  <a:lnTo>
                    <a:pt x="101" y="65"/>
                  </a:lnTo>
                  <a:lnTo>
                    <a:pt x="34" y="0"/>
                  </a:lnTo>
                  <a:lnTo>
                    <a:pt x="9" y="17"/>
                  </a:lnTo>
                  <a:lnTo>
                    <a:pt x="18" y="32"/>
                  </a:lnTo>
                  <a:lnTo>
                    <a:pt x="0" y="5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0" name="Freeform 213"/>
            <p:cNvSpPr>
              <a:spLocks/>
            </p:cNvSpPr>
            <p:nvPr/>
          </p:nvSpPr>
          <p:spPr bwMode="auto">
            <a:xfrm>
              <a:off x="1833" y="2336"/>
              <a:ext cx="62" cy="66"/>
            </a:xfrm>
            <a:custGeom>
              <a:avLst/>
              <a:gdLst>
                <a:gd name="T0" fmla="*/ 0 w 99"/>
                <a:gd name="T1" fmla="*/ 1 h 105"/>
                <a:gd name="T2" fmla="*/ 1 w 99"/>
                <a:gd name="T3" fmla="*/ 0 h 105"/>
                <a:gd name="T4" fmla="*/ 1 w 99"/>
                <a:gd name="T5" fmla="*/ 1 h 105"/>
                <a:gd name="T6" fmla="*/ 1 w 99"/>
                <a:gd name="T7" fmla="*/ 1 h 105"/>
                <a:gd name="T8" fmla="*/ 1 w 99"/>
                <a:gd name="T9" fmla="*/ 1 h 105"/>
                <a:gd name="T10" fmla="*/ 0 w 99"/>
                <a:gd name="T11" fmla="*/ 1 h 105"/>
                <a:gd name="T12" fmla="*/ 0 60000 65536"/>
                <a:gd name="T13" fmla="*/ 0 60000 65536"/>
                <a:gd name="T14" fmla="*/ 0 60000 65536"/>
                <a:gd name="T15" fmla="*/ 0 60000 65536"/>
                <a:gd name="T16" fmla="*/ 0 60000 65536"/>
                <a:gd name="T17" fmla="*/ 0 60000 65536"/>
                <a:gd name="T18" fmla="*/ 0 w 99"/>
                <a:gd name="T19" fmla="*/ 0 h 105"/>
                <a:gd name="T20" fmla="*/ 99 w 99"/>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99" h="105">
                  <a:moveTo>
                    <a:pt x="0" y="47"/>
                  </a:moveTo>
                  <a:lnTo>
                    <a:pt x="26" y="0"/>
                  </a:lnTo>
                  <a:lnTo>
                    <a:pt x="99" y="9"/>
                  </a:lnTo>
                  <a:lnTo>
                    <a:pt x="92" y="92"/>
                  </a:lnTo>
                  <a:lnTo>
                    <a:pt x="40" y="105"/>
                  </a:lnTo>
                  <a:lnTo>
                    <a:pt x="0" y="4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1" name="Freeform 214"/>
            <p:cNvSpPr>
              <a:spLocks/>
            </p:cNvSpPr>
            <p:nvPr/>
          </p:nvSpPr>
          <p:spPr bwMode="auto">
            <a:xfrm>
              <a:off x="1656" y="2594"/>
              <a:ext cx="182" cy="226"/>
            </a:xfrm>
            <a:custGeom>
              <a:avLst/>
              <a:gdLst>
                <a:gd name="T0" fmla="*/ 0 w 287"/>
                <a:gd name="T1" fmla="*/ 1 h 356"/>
                <a:gd name="T2" fmla="*/ 1 w 287"/>
                <a:gd name="T3" fmla="*/ 1 h 356"/>
                <a:gd name="T4" fmla="*/ 1 w 287"/>
                <a:gd name="T5" fmla="*/ 1 h 356"/>
                <a:gd name="T6" fmla="*/ 1 w 287"/>
                <a:gd name="T7" fmla="*/ 1 h 356"/>
                <a:gd name="T8" fmla="*/ 1 w 287"/>
                <a:gd name="T9" fmla="*/ 1 h 356"/>
                <a:gd name="T10" fmla="*/ 1 w 287"/>
                <a:gd name="T11" fmla="*/ 1 h 356"/>
                <a:gd name="T12" fmla="*/ 1 w 287"/>
                <a:gd name="T13" fmla="*/ 1 h 356"/>
                <a:gd name="T14" fmla="*/ 1 w 287"/>
                <a:gd name="T15" fmla="*/ 1 h 356"/>
                <a:gd name="T16" fmla="*/ 1 w 287"/>
                <a:gd name="T17" fmla="*/ 1 h 356"/>
                <a:gd name="T18" fmla="*/ 1 w 287"/>
                <a:gd name="T19" fmla="*/ 1 h 356"/>
                <a:gd name="T20" fmla="*/ 1 w 287"/>
                <a:gd name="T21" fmla="*/ 1 h 356"/>
                <a:gd name="T22" fmla="*/ 1 w 287"/>
                <a:gd name="T23" fmla="*/ 1 h 356"/>
                <a:gd name="T24" fmla="*/ 1 w 287"/>
                <a:gd name="T25" fmla="*/ 1 h 356"/>
                <a:gd name="T26" fmla="*/ 1 w 287"/>
                <a:gd name="T27" fmla="*/ 1 h 356"/>
                <a:gd name="T28" fmla="*/ 1 w 287"/>
                <a:gd name="T29" fmla="*/ 1 h 356"/>
                <a:gd name="T30" fmla="*/ 1 w 287"/>
                <a:gd name="T31" fmla="*/ 1 h 356"/>
                <a:gd name="T32" fmla="*/ 1 w 287"/>
                <a:gd name="T33" fmla="*/ 1 h 356"/>
                <a:gd name="T34" fmla="*/ 1 w 287"/>
                <a:gd name="T35" fmla="*/ 1 h 356"/>
                <a:gd name="T36" fmla="*/ 1 w 287"/>
                <a:gd name="T37" fmla="*/ 1 h 356"/>
                <a:gd name="T38" fmla="*/ 1 w 287"/>
                <a:gd name="T39" fmla="*/ 1 h 356"/>
                <a:gd name="T40" fmla="*/ 1 w 287"/>
                <a:gd name="T41" fmla="*/ 1 h 356"/>
                <a:gd name="T42" fmla="*/ 1 w 287"/>
                <a:gd name="T43" fmla="*/ 0 h 356"/>
                <a:gd name="T44" fmla="*/ 1 w 287"/>
                <a:gd name="T45" fmla="*/ 1 h 356"/>
                <a:gd name="T46" fmla="*/ 0 w 287"/>
                <a:gd name="T47" fmla="*/ 1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7"/>
                <a:gd name="T73" fmla="*/ 0 h 356"/>
                <a:gd name="T74" fmla="*/ 287 w 287"/>
                <a:gd name="T75" fmla="*/ 356 h 3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7" h="356">
                  <a:moveTo>
                    <a:pt x="0" y="32"/>
                  </a:moveTo>
                  <a:lnTo>
                    <a:pt x="21" y="72"/>
                  </a:lnTo>
                  <a:lnTo>
                    <a:pt x="9" y="154"/>
                  </a:lnTo>
                  <a:lnTo>
                    <a:pt x="21" y="160"/>
                  </a:lnTo>
                  <a:lnTo>
                    <a:pt x="13" y="172"/>
                  </a:lnTo>
                  <a:lnTo>
                    <a:pt x="2" y="208"/>
                  </a:lnTo>
                  <a:lnTo>
                    <a:pt x="26" y="257"/>
                  </a:lnTo>
                  <a:lnTo>
                    <a:pt x="41" y="354"/>
                  </a:lnTo>
                  <a:lnTo>
                    <a:pt x="59" y="356"/>
                  </a:lnTo>
                  <a:lnTo>
                    <a:pt x="84" y="324"/>
                  </a:lnTo>
                  <a:lnTo>
                    <a:pt x="129" y="349"/>
                  </a:lnTo>
                  <a:lnTo>
                    <a:pt x="133" y="330"/>
                  </a:lnTo>
                  <a:lnTo>
                    <a:pt x="168" y="338"/>
                  </a:lnTo>
                  <a:lnTo>
                    <a:pt x="188" y="266"/>
                  </a:lnTo>
                  <a:lnTo>
                    <a:pt x="254" y="257"/>
                  </a:lnTo>
                  <a:lnTo>
                    <a:pt x="279" y="279"/>
                  </a:lnTo>
                  <a:lnTo>
                    <a:pt x="287" y="224"/>
                  </a:lnTo>
                  <a:lnTo>
                    <a:pt x="272" y="175"/>
                  </a:lnTo>
                  <a:lnTo>
                    <a:pt x="229" y="173"/>
                  </a:lnTo>
                  <a:lnTo>
                    <a:pt x="213" y="103"/>
                  </a:lnTo>
                  <a:lnTo>
                    <a:pt x="109" y="56"/>
                  </a:lnTo>
                  <a:lnTo>
                    <a:pt x="100" y="0"/>
                  </a:lnTo>
                  <a:lnTo>
                    <a:pt x="29" y="37"/>
                  </a:lnTo>
                  <a:lnTo>
                    <a:pt x="0" y="32"/>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2" name="Freeform 215"/>
            <p:cNvSpPr>
              <a:spLocks/>
            </p:cNvSpPr>
            <p:nvPr/>
          </p:nvSpPr>
          <p:spPr bwMode="auto">
            <a:xfrm>
              <a:off x="1599" y="2799"/>
              <a:ext cx="299" cy="588"/>
            </a:xfrm>
            <a:custGeom>
              <a:avLst/>
              <a:gdLst>
                <a:gd name="T0" fmla="*/ 0 w 473"/>
                <a:gd name="T1" fmla="*/ 1 h 927"/>
                <a:gd name="T2" fmla="*/ 1 w 473"/>
                <a:gd name="T3" fmla="*/ 1 h 927"/>
                <a:gd name="T4" fmla="*/ 1 w 473"/>
                <a:gd name="T5" fmla="*/ 1 h 927"/>
                <a:gd name="T6" fmla="*/ 1 w 473"/>
                <a:gd name="T7" fmla="*/ 1 h 927"/>
                <a:gd name="T8" fmla="*/ 1 w 473"/>
                <a:gd name="T9" fmla="*/ 1 h 927"/>
                <a:gd name="T10" fmla="*/ 1 w 473"/>
                <a:gd name="T11" fmla="*/ 1 h 927"/>
                <a:gd name="T12" fmla="*/ 1 w 473"/>
                <a:gd name="T13" fmla="*/ 1 h 927"/>
                <a:gd name="T14" fmla="*/ 1 w 473"/>
                <a:gd name="T15" fmla="*/ 1 h 927"/>
                <a:gd name="T16" fmla="*/ 1 w 473"/>
                <a:gd name="T17" fmla="*/ 1 h 927"/>
                <a:gd name="T18" fmla="*/ 1 w 473"/>
                <a:gd name="T19" fmla="*/ 1 h 927"/>
                <a:gd name="T20" fmla="*/ 1 w 473"/>
                <a:gd name="T21" fmla="*/ 1 h 927"/>
                <a:gd name="T22" fmla="*/ 1 w 473"/>
                <a:gd name="T23" fmla="*/ 1 h 927"/>
                <a:gd name="T24" fmla="*/ 1 w 473"/>
                <a:gd name="T25" fmla="*/ 1 h 927"/>
                <a:gd name="T26" fmla="*/ 1 w 473"/>
                <a:gd name="T27" fmla="*/ 1 h 927"/>
                <a:gd name="T28" fmla="*/ 1 w 473"/>
                <a:gd name="T29" fmla="*/ 1 h 927"/>
                <a:gd name="T30" fmla="*/ 1 w 473"/>
                <a:gd name="T31" fmla="*/ 1 h 927"/>
                <a:gd name="T32" fmla="*/ 1 w 473"/>
                <a:gd name="T33" fmla="*/ 1 h 927"/>
                <a:gd name="T34" fmla="*/ 1 w 473"/>
                <a:gd name="T35" fmla="*/ 1 h 927"/>
                <a:gd name="T36" fmla="*/ 1 w 473"/>
                <a:gd name="T37" fmla="*/ 1 h 927"/>
                <a:gd name="T38" fmla="*/ 1 w 473"/>
                <a:gd name="T39" fmla="*/ 1 h 927"/>
                <a:gd name="T40" fmla="*/ 1 w 473"/>
                <a:gd name="T41" fmla="*/ 1 h 927"/>
                <a:gd name="T42" fmla="*/ 1 w 473"/>
                <a:gd name="T43" fmla="*/ 1 h 927"/>
                <a:gd name="T44" fmla="*/ 1 w 473"/>
                <a:gd name="T45" fmla="*/ 1 h 927"/>
                <a:gd name="T46" fmla="*/ 1 w 473"/>
                <a:gd name="T47" fmla="*/ 1 h 927"/>
                <a:gd name="T48" fmla="*/ 1 w 473"/>
                <a:gd name="T49" fmla="*/ 1 h 927"/>
                <a:gd name="T50" fmla="*/ 1 w 473"/>
                <a:gd name="T51" fmla="*/ 1 h 927"/>
                <a:gd name="T52" fmla="*/ 1 w 473"/>
                <a:gd name="T53" fmla="*/ 1 h 927"/>
                <a:gd name="T54" fmla="*/ 1 w 473"/>
                <a:gd name="T55" fmla="*/ 1 h 927"/>
                <a:gd name="T56" fmla="*/ 1 w 473"/>
                <a:gd name="T57" fmla="*/ 1 h 927"/>
                <a:gd name="T58" fmla="*/ 1 w 473"/>
                <a:gd name="T59" fmla="*/ 1 h 927"/>
                <a:gd name="T60" fmla="*/ 1 w 473"/>
                <a:gd name="T61" fmla="*/ 1 h 927"/>
                <a:gd name="T62" fmla="*/ 1 w 473"/>
                <a:gd name="T63" fmla="*/ 1 h 927"/>
                <a:gd name="T64" fmla="*/ 1 w 473"/>
                <a:gd name="T65" fmla="*/ 1 h 927"/>
                <a:gd name="T66" fmla="*/ 1 w 473"/>
                <a:gd name="T67" fmla="*/ 1 h 927"/>
                <a:gd name="T68" fmla="*/ 1 w 473"/>
                <a:gd name="T69" fmla="*/ 0 h 927"/>
                <a:gd name="T70" fmla="*/ 1 w 473"/>
                <a:gd name="T71" fmla="*/ 1 h 927"/>
                <a:gd name="T72" fmla="*/ 1 w 473"/>
                <a:gd name="T73" fmla="*/ 1 h 927"/>
                <a:gd name="T74" fmla="*/ 1 w 473"/>
                <a:gd name="T75" fmla="*/ 1 h 927"/>
                <a:gd name="T76" fmla="*/ 1 w 473"/>
                <a:gd name="T77" fmla="*/ 1 h 927"/>
                <a:gd name="T78" fmla="*/ 1 w 473"/>
                <a:gd name="T79" fmla="*/ 1 h 927"/>
                <a:gd name="T80" fmla="*/ 1 w 473"/>
                <a:gd name="T81" fmla="*/ 1 h 927"/>
                <a:gd name="T82" fmla="*/ 1 w 473"/>
                <a:gd name="T83" fmla="*/ 1 h 927"/>
                <a:gd name="T84" fmla="*/ 1 w 473"/>
                <a:gd name="T85" fmla="*/ 1 h 927"/>
                <a:gd name="T86" fmla="*/ 1 w 473"/>
                <a:gd name="T87" fmla="*/ 1 h 927"/>
                <a:gd name="T88" fmla="*/ 1 w 473"/>
                <a:gd name="T89" fmla="*/ 1 h 927"/>
                <a:gd name="T90" fmla="*/ 1 w 473"/>
                <a:gd name="T91" fmla="*/ 1 h 927"/>
                <a:gd name="T92" fmla="*/ 1 w 473"/>
                <a:gd name="T93" fmla="*/ 1 h 927"/>
                <a:gd name="T94" fmla="*/ 0 w 473"/>
                <a:gd name="T95" fmla="*/ 1 h 9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3"/>
                <a:gd name="T145" fmla="*/ 0 h 927"/>
                <a:gd name="T146" fmla="*/ 473 w 473"/>
                <a:gd name="T147" fmla="*/ 927 h 9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3" h="927">
                  <a:moveTo>
                    <a:pt x="0" y="855"/>
                  </a:moveTo>
                  <a:lnTo>
                    <a:pt x="1" y="875"/>
                  </a:lnTo>
                  <a:lnTo>
                    <a:pt x="27" y="873"/>
                  </a:lnTo>
                  <a:lnTo>
                    <a:pt x="32" y="917"/>
                  </a:lnTo>
                  <a:lnTo>
                    <a:pt x="121" y="927"/>
                  </a:lnTo>
                  <a:lnTo>
                    <a:pt x="99" y="903"/>
                  </a:lnTo>
                  <a:lnTo>
                    <a:pt x="113" y="839"/>
                  </a:lnTo>
                  <a:lnTo>
                    <a:pt x="131" y="848"/>
                  </a:lnTo>
                  <a:lnTo>
                    <a:pt x="187" y="766"/>
                  </a:lnTo>
                  <a:lnTo>
                    <a:pt x="142" y="714"/>
                  </a:lnTo>
                  <a:lnTo>
                    <a:pt x="190" y="682"/>
                  </a:lnTo>
                  <a:lnTo>
                    <a:pt x="199" y="642"/>
                  </a:lnTo>
                  <a:lnTo>
                    <a:pt x="220" y="618"/>
                  </a:lnTo>
                  <a:lnTo>
                    <a:pt x="203" y="610"/>
                  </a:lnTo>
                  <a:lnTo>
                    <a:pt x="235" y="610"/>
                  </a:lnTo>
                  <a:lnTo>
                    <a:pt x="233" y="588"/>
                  </a:lnTo>
                  <a:lnTo>
                    <a:pt x="215" y="602"/>
                  </a:lnTo>
                  <a:lnTo>
                    <a:pt x="203" y="588"/>
                  </a:lnTo>
                  <a:lnTo>
                    <a:pt x="200" y="552"/>
                  </a:lnTo>
                  <a:lnTo>
                    <a:pt x="265" y="552"/>
                  </a:lnTo>
                  <a:lnTo>
                    <a:pt x="268" y="484"/>
                  </a:lnTo>
                  <a:lnTo>
                    <a:pt x="370" y="477"/>
                  </a:lnTo>
                  <a:lnTo>
                    <a:pt x="402" y="428"/>
                  </a:lnTo>
                  <a:lnTo>
                    <a:pt x="358" y="341"/>
                  </a:lnTo>
                  <a:lnTo>
                    <a:pt x="378" y="233"/>
                  </a:lnTo>
                  <a:lnTo>
                    <a:pt x="473" y="146"/>
                  </a:lnTo>
                  <a:lnTo>
                    <a:pt x="471" y="106"/>
                  </a:lnTo>
                  <a:lnTo>
                    <a:pt x="455" y="105"/>
                  </a:lnTo>
                  <a:lnTo>
                    <a:pt x="427" y="153"/>
                  </a:lnTo>
                  <a:lnTo>
                    <a:pt x="362" y="147"/>
                  </a:lnTo>
                  <a:lnTo>
                    <a:pt x="376" y="96"/>
                  </a:lnTo>
                  <a:lnTo>
                    <a:pt x="258" y="14"/>
                  </a:lnTo>
                  <a:lnTo>
                    <a:pt x="223" y="6"/>
                  </a:lnTo>
                  <a:lnTo>
                    <a:pt x="219" y="25"/>
                  </a:lnTo>
                  <a:lnTo>
                    <a:pt x="174" y="0"/>
                  </a:lnTo>
                  <a:lnTo>
                    <a:pt x="149" y="32"/>
                  </a:lnTo>
                  <a:lnTo>
                    <a:pt x="149" y="59"/>
                  </a:lnTo>
                  <a:lnTo>
                    <a:pt x="119" y="73"/>
                  </a:lnTo>
                  <a:lnTo>
                    <a:pt x="121" y="141"/>
                  </a:lnTo>
                  <a:lnTo>
                    <a:pt x="93" y="174"/>
                  </a:lnTo>
                  <a:lnTo>
                    <a:pt x="68" y="267"/>
                  </a:lnTo>
                  <a:lnTo>
                    <a:pt x="84" y="349"/>
                  </a:lnTo>
                  <a:lnTo>
                    <a:pt x="52" y="426"/>
                  </a:lnTo>
                  <a:lnTo>
                    <a:pt x="32" y="602"/>
                  </a:lnTo>
                  <a:lnTo>
                    <a:pt x="47" y="670"/>
                  </a:lnTo>
                  <a:lnTo>
                    <a:pt x="33" y="675"/>
                  </a:lnTo>
                  <a:lnTo>
                    <a:pt x="41" y="737"/>
                  </a:lnTo>
                  <a:lnTo>
                    <a:pt x="0" y="85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3" name="Freeform 216"/>
            <p:cNvSpPr>
              <a:spLocks/>
            </p:cNvSpPr>
            <p:nvPr/>
          </p:nvSpPr>
          <p:spPr bwMode="auto">
            <a:xfrm>
              <a:off x="1592" y="2348"/>
              <a:ext cx="597" cy="665"/>
            </a:xfrm>
            <a:custGeom>
              <a:avLst/>
              <a:gdLst>
                <a:gd name="T0" fmla="*/ 1 w 941"/>
                <a:gd name="T1" fmla="*/ 1 h 1048"/>
                <a:gd name="T2" fmla="*/ 1 w 941"/>
                <a:gd name="T3" fmla="*/ 1 h 1048"/>
                <a:gd name="T4" fmla="*/ 1 w 941"/>
                <a:gd name="T5" fmla="*/ 1 h 1048"/>
                <a:gd name="T6" fmla="*/ 1 w 941"/>
                <a:gd name="T7" fmla="*/ 1 h 1048"/>
                <a:gd name="T8" fmla="*/ 1 w 941"/>
                <a:gd name="T9" fmla="*/ 1 h 1048"/>
                <a:gd name="T10" fmla="*/ 1 w 941"/>
                <a:gd name="T11" fmla="*/ 1 h 1048"/>
                <a:gd name="T12" fmla="*/ 1 w 941"/>
                <a:gd name="T13" fmla="*/ 1 h 1048"/>
                <a:gd name="T14" fmla="*/ 1 w 941"/>
                <a:gd name="T15" fmla="*/ 1 h 1048"/>
                <a:gd name="T16" fmla="*/ 1 w 941"/>
                <a:gd name="T17" fmla="*/ 1 h 1048"/>
                <a:gd name="T18" fmla="*/ 1 w 941"/>
                <a:gd name="T19" fmla="*/ 1 h 1048"/>
                <a:gd name="T20" fmla="*/ 1 w 941"/>
                <a:gd name="T21" fmla="*/ 1 h 1048"/>
                <a:gd name="T22" fmla="*/ 1 w 941"/>
                <a:gd name="T23" fmla="*/ 1 h 1048"/>
                <a:gd name="T24" fmla="*/ 1 w 941"/>
                <a:gd name="T25" fmla="*/ 1 h 1048"/>
                <a:gd name="T26" fmla="*/ 1 w 941"/>
                <a:gd name="T27" fmla="*/ 1 h 1048"/>
                <a:gd name="T28" fmla="*/ 1 w 941"/>
                <a:gd name="T29" fmla="*/ 1 h 1048"/>
                <a:gd name="T30" fmla="*/ 1 w 941"/>
                <a:gd name="T31" fmla="*/ 1 h 1048"/>
                <a:gd name="T32" fmla="*/ 1 w 941"/>
                <a:gd name="T33" fmla="*/ 1 h 1048"/>
                <a:gd name="T34" fmla="*/ 1 w 941"/>
                <a:gd name="T35" fmla="*/ 1 h 1048"/>
                <a:gd name="T36" fmla="*/ 1 w 941"/>
                <a:gd name="T37" fmla="*/ 1 h 1048"/>
                <a:gd name="T38" fmla="*/ 1 w 941"/>
                <a:gd name="T39" fmla="*/ 1 h 1048"/>
                <a:gd name="T40" fmla="*/ 1 w 941"/>
                <a:gd name="T41" fmla="*/ 1 h 1048"/>
                <a:gd name="T42" fmla="*/ 1 w 941"/>
                <a:gd name="T43" fmla="*/ 1 h 1048"/>
                <a:gd name="T44" fmla="*/ 1 w 941"/>
                <a:gd name="T45" fmla="*/ 1 h 1048"/>
                <a:gd name="T46" fmla="*/ 1 w 941"/>
                <a:gd name="T47" fmla="*/ 1 h 1048"/>
                <a:gd name="T48" fmla="*/ 1 w 941"/>
                <a:gd name="T49" fmla="*/ 1 h 1048"/>
                <a:gd name="T50" fmla="*/ 1 w 941"/>
                <a:gd name="T51" fmla="*/ 1 h 1048"/>
                <a:gd name="T52" fmla="*/ 1 w 941"/>
                <a:gd name="T53" fmla="*/ 1 h 1048"/>
                <a:gd name="T54" fmla="*/ 1 w 941"/>
                <a:gd name="T55" fmla="*/ 0 h 1048"/>
                <a:gd name="T56" fmla="*/ 1 w 941"/>
                <a:gd name="T57" fmla="*/ 1 h 1048"/>
                <a:gd name="T58" fmla="*/ 1 w 941"/>
                <a:gd name="T59" fmla="*/ 1 h 1048"/>
                <a:gd name="T60" fmla="*/ 1 w 941"/>
                <a:gd name="T61" fmla="*/ 1 h 1048"/>
                <a:gd name="T62" fmla="*/ 1 w 941"/>
                <a:gd name="T63" fmla="*/ 1 h 1048"/>
                <a:gd name="T64" fmla="*/ 1 w 941"/>
                <a:gd name="T65" fmla="*/ 1 h 1048"/>
                <a:gd name="T66" fmla="*/ 1 w 941"/>
                <a:gd name="T67" fmla="*/ 1 h 1048"/>
                <a:gd name="T68" fmla="*/ 0 w 941"/>
                <a:gd name="T69" fmla="*/ 1 h 10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1"/>
                <a:gd name="T106" fmla="*/ 0 h 1048"/>
                <a:gd name="T107" fmla="*/ 941 w 941"/>
                <a:gd name="T108" fmla="*/ 1048 h 10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1" h="1048">
                  <a:moveTo>
                    <a:pt x="0" y="330"/>
                  </a:moveTo>
                  <a:lnTo>
                    <a:pt x="18" y="380"/>
                  </a:lnTo>
                  <a:lnTo>
                    <a:pt x="50" y="398"/>
                  </a:lnTo>
                  <a:lnTo>
                    <a:pt x="77" y="375"/>
                  </a:lnTo>
                  <a:lnTo>
                    <a:pt x="77" y="420"/>
                  </a:lnTo>
                  <a:lnTo>
                    <a:pt x="99" y="420"/>
                  </a:lnTo>
                  <a:lnTo>
                    <a:pt x="128" y="425"/>
                  </a:lnTo>
                  <a:lnTo>
                    <a:pt x="199" y="388"/>
                  </a:lnTo>
                  <a:lnTo>
                    <a:pt x="208" y="444"/>
                  </a:lnTo>
                  <a:lnTo>
                    <a:pt x="312" y="491"/>
                  </a:lnTo>
                  <a:lnTo>
                    <a:pt x="328" y="561"/>
                  </a:lnTo>
                  <a:lnTo>
                    <a:pt x="371" y="563"/>
                  </a:lnTo>
                  <a:lnTo>
                    <a:pt x="386" y="612"/>
                  </a:lnTo>
                  <a:lnTo>
                    <a:pt x="378" y="667"/>
                  </a:lnTo>
                  <a:lnTo>
                    <a:pt x="385" y="718"/>
                  </a:lnTo>
                  <a:lnTo>
                    <a:pt x="432" y="726"/>
                  </a:lnTo>
                  <a:lnTo>
                    <a:pt x="441" y="767"/>
                  </a:lnTo>
                  <a:lnTo>
                    <a:pt x="470" y="771"/>
                  </a:lnTo>
                  <a:lnTo>
                    <a:pt x="464" y="817"/>
                  </a:lnTo>
                  <a:lnTo>
                    <a:pt x="480" y="818"/>
                  </a:lnTo>
                  <a:lnTo>
                    <a:pt x="482" y="858"/>
                  </a:lnTo>
                  <a:lnTo>
                    <a:pt x="387" y="945"/>
                  </a:lnTo>
                  <a:lnTo>
                    <a:pt x="410" y="944"/>
                  </a:lnTo>
                  <a:lnTo>
                    <a:pt x="480" y="997"/>
                  </a:lnTo>
                  <a:lnTo>
                    <a:pt x="497" y="1020"/>
                  </a:lnTo>
                  <a:lnTo>
                    <a:pt x="490" y="1048"/>
                  </a:lnTo>
                  <a:lnTo>
                    <a:pt x="607" y="893"/>
                  </a:lnTo>
                  <a:lnTo>
                    <a:pt x="611" y="811"/>
                  </a:lnTo>
                  <a:lnTo>
                    <a:pt x="707" y="744"/>
                  </a:lnTo>
                  <a:lnTo>
                    <a:pt x="762" y="744"/>
                  </a:lnTo>
                  <a:lnTo>
                    <a:pt x="782" y="717"/>
                  </a:lnTo>
                  <a:lnTo>
                    <a:pt x="833" y="598"/>
                  </a:lnTo>
                  <a:lnTo>
                    <a:pt x="839" y="479"/>
                  </a:lnTo>
                  <a:lnTo>
                    <a:pt x="933" y="368"/>
                  </a:lnTo>
                  <a:lnTo>
                    <a:pt x="941" y="321"/>
                  </a:lnTo>
                  <a:lnTo>
                    <a:pt x="928" y="271"/>
                  </a:lnTo>
                  <a:lnTo>
                    <a:pt x="884" y="263"/>
                  </a:lnTo>
                  <a:lnTo>
                    <a:pt x="830" y="214"/>
                  </a:lnTo>
                  <a:lnTo>
                    <a:pt x="709" y="205"/>
                  </a:lnTo>
                  <a:lnTo>
                    <a:pt x="700" y="173"/>
                  </a:lnTo>
                  <a:lnTo>
                    <a:pt x="644" y="151"/>
                  </a:lnTo>
                  <a:lnTo>
                    <a:pt x="624" y="151"/>
                  </a:lnTo>
                  <a:lnTo>
                    <a:pt x="591" y="198"/>
                  </a:lnTo>
                  <a:lnTo>
                    <a:pt x="591" y="182"/>
                  </a:lnTo>
                  <a:lnTo>
                    <a:pt x="540" y="189"/>
                  </a:lnTo>
                  <a:lnTo>
                    <a:pt x="560" y="181"/>
                  </a:lnTo>
                  <a:lnTo>
                    <a:pt x="541" y="145"/>
                  </a:lnTo>
                  <a:lnTo>
                    <a:pt x="578" y="91"/>
                  </a:lnTo>
                  <a:lnTo>
                    <a:pt x="535" y="28"/>
                  </a:lnTo>
                  <a:lnTo>
                    <a:pt x="502" y="81"/>
                  </a:lnTo>
                  <a:lnTo>
                    <a:pt x="470" y="73"/>
                  </a:lnTo>
                  <a:lnTo>
                    <a:pt x="418" y="86"/>
                  </a:lnTo>
                  <a:lnTo>
                    <a:pt x="351" y="95"/>
                  </a:lnTo>
                  <a:lnTo>
                    <a:pt x="337" y="68"/>
                  </a:lnTo>
                  <a:lnTo>
                    <a:pt x="342" y="15"/>
                  </a:lnTo>
                  <a:lnTo>
                    <a:pt x="320" y="0"/>
                  </a:lnTo>
                  <a:lnTo>
                    <a:pt x="261" y="32"/>
                  </a:lnTo>
                  <a:lnTo>
                    <a:pt x="216" y="20"/>
                  </a:lnTo>
                  <a:lnTo>
                    <a:pt x="232" y="70"/>
                  </a:lnTo>
                  <a:lnTo>
                    <a:pt x="251" y="76"/>
                  </a:lnTo>
                  <a:lnTo>
                    <a:pt x="196" y="113"/>
                  </a:lnTo>
                  <a:lnTo>
                    <a:pt x="166" y="100"/>
                  </a:lnTo>
                  <a:lnTo>
                    <a:pt x="152" y="82"/>
                  </a:lnTo>
                  <a:lnTo>
                    <a:pt x="94" y="90"/>
                  </a:lnTo>
                  <a:lnTo>
                    <a:pt x="112" y="115"/>
                  </a:lnTo>
                  <a:lnTo>
                    <a:pt x="89" y="123"/>
                  </a:lnTo>
                  <a:lnTo>
                    <a:pt x="102" y="164"/>
                  </a:lnTo>
                  <a:lnTo>
                    <a:pt x="92" y="244"/>
                  </a:lnTo>
                  <a:lnTo>
                    <a:pt x="31" y="267"/>
                  </a:lnTo>
                  <a:lnTo>
                    <a:pt x="0" y="33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4" name="Freeform 217"/>
            <p:cNvSpPr>
              <a:spLocks/>
            </p:cNvSpPr>
            <p:nvPr/>
          </p:nvSpPr>
          <p:spPr bwMode="auto">
            <a:xfrm>
              <a:off x="1566" y="2726"/>
              <a:ext cx="127" cy="698"/>
            </a:xfrm>
            <a:custGeom>
              <a:avLst/>
              <a:gdLst>
                <a:gd name="T0" fmla="*/ 0 w 200"/>
                <a:gd name="T1" fmla="*/ 1 h 1099"/>
                <a:gd name="T2" fmla="*/ 1 w 200"/>
                <a:gd name="T3" fmla="*/ 1 h 1099"/>
                <a:gd name="T4" fmla="*/ 1 w 200"/>
                <a:gd name="T5" fmla="*/ 1 h 1099"/>
                <a:gd name="T6" fmla="*/ 1 w 200"/>
                <a:gd name="T7" fmla="*/ 1 h 1099"/>
                <a:gd name="T8" fmla="*/ 1 w 200"/>
                <a:gd name="T9" fmla="*/ 1 h 1099"/>
                <a:gd name="T10" fmla="*/ 1 w 200"/>
                <a:gd name="T11" fmla="*/ 1 h 1099"/>
                <a:gd name="T12" fmla="*/ 1 w 200"/>
                <a:gd name="T13" fmla="*/ 1 h 1099"/>
                <a:gd name="T14" fmla="*/ 1 w 200"/>
                <a:gd name="T15" fmla="*/ 1 h 1099"/>
                <a:gd name="T16" fmla="*/ 1 w 200"/>
                <a:gd name="T17" fmla="*/ 1 h 1099"/>
                <a:gd name="T18" fmla="*/ 1 w 200"/>
                <a:gd name="T19" fmla="*/ 1 h 1099"/>
                <a:gd name="T20" fmla="*/ 1 w 200"/>
                <a:gd name="T21" fmla="*/ 1 h 1099"/>
                <a:gd name="T22" fmla="*/ 1 w 200"/>
                <a:gd name="T23" fmla="*/ 1 h 1099"/>
                <a:gd name="T24" fmla="*/ 1 w 200"/>
                <a:gd name="T25" fmla="*/ 0 h 1099"/>
                <a:gd name="T26" fmla="*/ 1 w 200"/>
                <a:gd name="T27" fmla="*/ 1 h 1099"/>
                <a:gd name="T28" fmla="*/ 1 w 200"/>
                <a:gd name="T29" fmla="*/ 1 h 1099"/>
                <a:gd name="T30" fmla="*/ 1 w 200"/>
                <a:gd name="T31" fmla="*/ 1 h 1099"/>
                <a:gd name="T32" fmla="*/ 1 w 200"/>
                <a:gd name="T33" fmla="*/ 1 h 1099"/>
                <a:gd name="T34" fmla="*/ 1 w 200"/>
                <a:gd name="T35" fmla="*/ 1 h 1099"/>
                <a:gd name="T36" fmla="*/ 1 w 200"/>
                <a:gd name="T37" fmla="*/ 1 h 1099"/>
                <a:gd name="T38" fmla="*/ 1 w 200"/>
                <a:gd name="T39" fmla="*/ 1 h 1099"/>
                <a:gd name="T40" fmla="*/ 1 w 200"/>
                <a:gd name="T41" fmla="*/ 1 h 1099"/>
                <a:gd name="T42" fmla="*/ 1 w 200"/>
                <a:gd name="T43" fmla="*/ 1 h 1099"/>
                <a:gd name="T44" fmla="*/ 1 w 200"/>
                <a:gd name="T45" fmla="*/ 1 h 1099"/>
                <a:gd name="T46" fmla="*/ 1 w 200"/>
                <a:gd name="T47" fmla="*/ 1 h 1099"/>
                <a:gd name="T48" fmla="*/ 1 w 200"/>
                <a:gd name="T49" fmla="*/ 1 h 1099"/>
                <a:gd name="T50" fmla="*/ 1 w 200"/>
                <a:gd name="T51" fmla="*/ 1 h 1099"/>
                <a:gd name="T52" fmla="*/ 1 w 200"/>
                <a:gd name="T53" fmla="*/ 1 h 1099"/>
                <a:gd name="T54" fmla="*/ 1 w 200"/>
                <a:gd name="T55" fmla="*/ 1 h 1099"/>
                <a:gd name="T56" fmla="*/ 1 w 200"/>
                <a:gd name="T57" fmla="*/ 1 h 1099"/>
                <a:gd name="T58" fmla="*/ 1 w 200"/>
                <a:gd name="T59" fmla="*/ 1 h 1099"/>
                <a:gd name="T60" fmla="*/ 1 w 200"/>
                <a:gd name="T61" fmla="*/ 1 h 1099"/>
                <a:gd name="T62" fmla="*/ 1 w 200"/>
                <a:gd name="T63" fmla="*/ 1 h 1099"/>
                <a:gd name="T64" fmla="*/ 1 w 200"/>
                <a:gd name="T65" fmla="*/ 1 h 1099"/>
                <a:gd name="T66" fmla="*/ 1 w 200"/>
                <a:gd name="T67" fmla="*/ 1 h 1099"/>
                <a:gd name="T68" fmla="*/ 1 w 200"/>
                <a:gd name="T69" fmla="*/ 1 h 1099"/>
                <a:gd name="T70" fmla="*/ 1 w 200"/>
                <a:gd name="T71" fmla="*/ 1 h 1099"/>
                <a:gd name="T72" fmla="*/ 1 w 200"/>
                <a:gd name="T73" fmla="*/ 1 h 1099"/>
                <a:gd name="T74" fmla="*/ 1 w 200"/>
                <a:gd name="T75" fmla="*/ 1 h 1099"/>
                <a:gd name="T76" fmla="*/ 1 w 200"/>
                <a:gd name="T77" fmla="*/ 1 h 1099"/>
                <a:gd name="T78" fmla="*/ 1 w 200"/>
                <a:gd name="T79" fmla="*/ 1 h 1099"/>
                <a:gd name="T80" fmla="*/ 1 w 200"/>
                <a:gd name="T81" fmla="*/ 1 h 1099"/>
                <a:gd name="T82" fmla="*/ 1 w 200"/>
                <a:gd name="T83" fmla="*/ 1 h 1099"/>
                <a:gd name="T84" fmla="*/ 1 w 200"/>
                <a:gd name="T85" fmla="*/ 1 h 1099"/>
                <a:gd name="T86" fmla="*/ 1 w 200"/>
                <a:gd name="T87" fmla="*/ 1 h 1099"/>
                <a:gd name="T88" fmla="*/ 1 w 200"/>
                <a:gd name="T89" fmla="*/ 1 h 1099"/>
                <a:gd name="T90" fmla="*/ 1 w 200"/>
                <a:gd name="T91" fmla="*/ 1 h 1099"/>
                <a:gd name="T92" fmla="*/ 1 w 200"/>
                <a:gd name="T93" fmla="*/ 1 h 1099"/>
                <a:gd name="T94" fmla="*/ 0 w 200"/>
                <a:gd name="T95" fmla="*/ 1 h 10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0"/>
                <a:gd name="T145" fmla="*/ 0 h 1099"/>
                <a:gd name="T146" fmla="*/ 200 w 200"/>
                <a:gd name="T147" fmla="*/ 1099 h 10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0" h="1099">
                  <a:moveTo>
                    <a:pt x="0" y="858"/>
                  </a:moveTo>
                  <a:lnTo>
                    <a:pt x="18" y="826"/>
                  </a:lnTo>
                  <a:lnTo>
                    <a:pt x="42" y="848"/>
                  </a:lnTo>
                  <a:lnTo>
                    <a:pt x="66" y="791"/>
                  </a:lnTo>
                  <a:lnTo>
                    <a:pt x="56" y="771"/>
                  </a:lnTo>
                  <a:lnTo>
                    <a:pt x="78" y="691"/>
                  </a:lnTo>
                  <a:lnTo>
                    <a:pt x="42" y="685"/>
                  </a:lnTo>
                  <a:lnTo>
                    <a:pt x="45" y="559"/>
                  </a:lnTo>
                  <a:lnTo>
                    <a:pt x="95" y="430"/>
                  </a:lnTo>
                  <a:lnTo>
                    <a:pt x="92" y="321"/>
                  </a:lnTo>
                  <a:lnTo>
                    <a:pt x="126" y="109"/>
                  </a:lnTo>
                  <a:lnTo>
                    <a:pt x="118" y="16"/>
                  </a:lnTo>
                  <a:lnTo>
                    <a:pt x="143" y="0"/>
                  </a:lnTo>
                  <a:lnTo>
                    <a:pt x="167" y="49"/>
                  </a:lnTo>
                  <a:lnTo>
                    <a:pt x="182" y="146"/>
                  </a:lnTo>
                  <a:lnTo>
                    <a:pt x="200" y="148"/>
                  </a:lnTo>
                  <a:lnTo>
                    <a:pt x="200" y="175"/>
                  </a:lnTo>
                  <a:lnTo>
                    <a:pt x="170" y="189"/>
                  </a:lnTo>
                  <a:lnTo>
                    <a:pt x="172" y="257"/>
                  </a:lnTo>
                  <a:lnTo>
                    <a:pt x="144" y="290"/>
                  </a:lnTo>
                  <a:lnTo>
                    <a:pt x="119" y="383"/>
                  </a:lnTo>
                  <a:lnTo>
                    <a:pt x="135" y="465"/>
                  </a:lnTo>
                  <a:lnTo>
                    <a:pt x="103" y="542"/>
                  </a:lnTo>
                  <a:lnTo>
                    <a:pt x="83" y="718"/>
                  </a:lnTo>
                  <a:lnTo>
                    <a:pt x="98" y="786"/>
                  </a:lnTo>
                  <a:lnTo>
                    <a:pt x="84" y="791"/>
                  </a:lnTo>
                  <a:lnTo>
                    <a:pt x="92" y="853"/>
                  </a:lnTo>
                  <a:lnTo>
                    <a:pt x="51" y="971"/>
                  </a:lnTo>
                  <a:lnTo>
                    <a:pt x="52" y="991"/>
                  </a:lnTo>
                  <a:lnTo>
                    <a:pt x="78" y="989"/>
                  </a:lnTo>
                  <a:lnTo>
                    <a:pt x="83" y="1033"/>
                  </a:lnTo>
                  <a:lnTo>
                    <a:pt x="172" y="1043"/>
                  </a:lnTo>
                  <a:lnTo>
                    <a:pt x="112" y="1061"/>
                  </a:lnTo>
                  <a:lnTo>
                    <a:pt x="103" y="1099"/>
                  </a:lnTo>
                  <a:lnTo>
                    <a:pt x="79" y="1087"/>
                  </a:lnTo>
                  <a:lnTo>
                    <a:pt x="104" y="1063"/>
                  </a:lnTo>
                  <a:lnTo>
                    <a:pt x="66" y="1055"/>
                  </a:lnTo>
                  <a:lnTo>
                    <a:pt x="63" y="1016"/>
                  </a:lnTo>
                  <a:lnTo>
                    <a:pt x="45" y="1036"/>
                  </a:lnTo>
                  <a:lnTo>
                    <a:pt x="34" y="997"/>
                  </a:lnTo>
                  <a:lnTo>
                    <a:pt x="42" y="989"/>
                  </a:lnTo>
                  <a:lnTo>
                    <a:pt x="26" y="970"/>
                  </a:lnTo>
                  <a:lnTo>
                    <a:pt x="42" y="946"/>
                  </a:lnTo>
                  <a:lnTo>
                    <a:pt x="26" y="895"/>
                  </a:lnTo>
                  <a:lnTo>
                    <a:pt x="51" y="903"/>
                  </a:lnTo>
                  <a:lnTo>
                    <a:pt x="26" y="879"/>
                  </a:lnTo>
                  <a:lnTo>
                    <a:pt x="28" y="858"/>
                  </a:lnTo>
                  <a:lnTo>
                    <a:pt x="0" y="85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5" name="Freeform 218"/>
            <p:cNvSpPr>
              <a:spLocks/>
            </p:cNvSpPr>
            <p:nvPr/>
          </p:nvSpPr>
          <p:spPr bwMode="auto">
            <a:xfrm>
              <a:off x="1420" y="2043"/>
              <a:ext cx="164" cy="56"/>
            </a:xfrm>
            <a:custGeom>
              <a:avLst/>
              <a:gdLst>
                <a:gd name="T0" fmla="*/ 0 w 258"/>
                <a:gd name="T1" fmla="*/ 1 h 88"/>
                <a:gd name="T2" fmla="*/ 1 w 258"/>
                <a:gd name="T3" fmla="*/ 1 h 88"/>
                <a:gd name="T4" fmla="*/ 1 w 258"/>
                <a:gd name="T5" fmla="*/ 0 h 88"/>
                <a:gd name="T6" fmla="*/ 1 w 258"/>
                <a:gd name="T7" fmla="*/ 1 h 88"/>
                <a:gd name="T8" fmla="*/ 1 w 258"/>
                <a:gd name="T9" fmla="*/ 1 h 88"/>
                <a:gd name="T10" fmla="*/ 1 w 258"/>
                <a:gd name="T11" fmla="*/ 1 h 88"/>
                <a:gd name="T12" fmla="*/ 1 w 258"/>
                <a:gd name="T13" fmla="*/ 1 h 88"/>
                <a:gd name="T14" fmla="*/ 1 w 258"/>
                <a:gd name="T15" fmla="*/ 1 h 88"/>
                <a:gd name="T16" fmla="*/ 1 w 258"/>
                <a:gd name="T17" fmla="*/ 1 h 88"/>
                <a:gd name="T18" fmla="*/ 0 w 258"/>
                <a:gd name="T19" fmla="*/ 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8"/>
                <a:gd name="T31" fmla="*/ 0 h 88"/>
                <a:gd name="T32" fmla="*/ 258 w 258"/>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8" h="88">
                  <a:moveTo>
                    <a:pt x="0" y="31"/>
                  </a:moveTo>
                  <a:lnTo>
                    <a:pt x="37" y="4"/>
                  </a:lnTo>
                  <a:lnTo>
                    <a:pt x="101" y="0"/>
                  </a:lnTo>
                  <a:lnTo>
                    <a:pt x="258" y="76"/>
                  </a:lnTo>
                  <a:lnTo>
                    <a:pt x="174" y="88"/>
                  </a:lnTo>
                  <a:lnTo>
                    <a:pt x="191" y="69"/>
                  </a:lnTo>
                  <a:lnTo>
                    <a:pt x="147" y="43"/>
                  </a:lnTo>
                  <a:lnTo>
                    <a:pt x="68" y="30"/>
                  </a:lnTo>
                  <a:lnTo>
                    <a:pt x="70" y="12"/>
                  </a:lnTo>
                  <a:lnTo>
                    <a:pt x="0" y="3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6" name="Freeform 219"/>
            <p:cNvSpPr>
              <a:spLocks/>
            </p:cNvSpPr>
            <p:nvPr/>
          </p:nvSpPr>
          <p:spPr bwMode="auto">
            <a:xfrm>
              <a:off x="1624" y="2099"/>
              <a:ext cx="51" cy="32"/>
            </a:xfrm>
            <a:custGeom>
              <a:avLst/>
              <a:gdLst>
                <a:gd name="T0" fmla="*/ 0 w 79"/>
                <a:gd name="T1" fmla="*/ 0 h 51"/>
                <a:gd name="T2" fmla="*/ 0 w 79"/>
                <a:gd name="T3" fmla="*/ 1 h 51"/>
                <a:gd name="T4" fmla="*/ 1 w 79"/>
                <a:gd name="T5" fmla="*/ 1 h 51"/>
                <a:gd name="T6" fmla="*/ 1 w 79"/>
                <a:gd name="T7" fmla="*/ 1 h 51"/>
                <a:gd name="T8" fmla="*/ 0 w 79"/>
                <a:gd name="T9" fmla="*/ 0 h 51"/>
                <a:gd name="T10" fmla="*/ 0 60000 65536"/>
                <a:gd name="T11" fmla="*/ 0 60000 65536"/>
                <a:gd name="T12" fmla="*/ 0 60000 65536"/>
                <a:gd name="T13" fmla="*/ 0 60000 65536"/>
                <a:gd name="T14" fmla="*/ 0 60000 65536"/>
                <a:gd name="T15" fmla="*/ 0 w 79"/>
                <a:gd name="T16" fmla="*/ 0 h 51"/>
                <a:gd name="T17" fmla="*/ 79 w 79"/>
                <a:gd name="T18" fmla="*/ 51 h 51"/>
              </a:gdLst>
              <a:ahLst/>
              <a:cxnLst>
                <a:cxn ang="T10">
                  <a:pos x="T0" y="T1"/>
                </a:cxn>
                <a:cxn ang="T11">
                  <a:pos x="T2" y="T3"/>
                </a:cxn>
                <a:cxn ang="T12">
                  <a:pos x="T4" y="T5"/>
                </a:cxn>
                <a:cxn ang="T13">
                  <a:pos x="T6" y="T7"/>
                </a:cxn>
                <a:cxn ang="T14">
                  <a:pos x="T8" y="T9"/>
                </a:cxn>
              </a:cxnLst>
              <a:rect l="T15" t="T16" r="T17" b="T18"/>
              <a:pathLst>
                <a:path w="79" h="51">
                  <a:moveTo>
                    <a:pt x="0" y="0"/>
                  </a:moveTo>
                  <a:lnTo>
                    <a:pt x="0" y="51"/>
                  </a:lnTo>
                  <a:lnTo>
                    <a:pt x="79" y="34"/>
                  </a:lnTo>
                  <a:lnTo>
                    <a:pt x="43" y="6"/>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7" name="Freeform 220"/>
            <p:cNvSpPr>
              <a:spLocks/>
            </p:cNvSpPr>
            <p:nvPr/>
          </p:nvSpPr>
          <p:spPr bwMode="auto">
            <a:xfrm>
              <a:off x="1892" y="2342"/>
              <a:ext cx="40" cy="57"/>
            </a:xfrm>
            <a:custGeom>
              <a:avLst/>
              <a:gdLst>
                <a:gd name="T0" fmla="*/ 0 w 65"/>
                <a:gd name="T1" fmla="*/ 1 h 91"/>
                <a:gd name="T2" fmla="*/ 1 w 65"/>
                <a:gd name="T3" fmla="*/ 0 h 91"/>
                <a:gd name="T4" fmla="*/ 1 w 65"/>
                <a:gd name="T5" fmla="*/ 1 h 91"/>
                <a:gd name="T6" fmla="*/ 1 w 65"/>
                <a:gd name="T7" fmla="*/ 1 h 91"/>
                <a:gd name="T8" fmla="*/ 0 w 65"/>
                <a:gd name="T9" fmla="*/ 1 h 91"/>
                <a:gd name="T10" fmla="*/ 0 60000 65536"/>
                <a:gd name="T11" fmla="*/ 0 60000 65536"/>
                <a:gd name="T12" fmla="*/ 0 60000 65536"/>
                <a:gd name="T13" fmla="*/ 0 60000 65536"/>
                <a:gd name="T14" fmla="*/ 0 60000 65536"/>
                <a:gd name="T15" fmla="*/ 0 w 65"/>
                <a:gd name="T16" fmla="*/ 0 h 91"/>
                <a:gd name="T17" fmla="*/ 65 w 65"/>
                <a:gd name="T18" fmla="*/ 91 h 91"/>
              </a:gdLst>
              <a:ahLst/>
              <a:cxnLst>
                <a:cxn ang="T10">
                  <a:pos x="T0" y="T1"/>
                </a:cxn>
                <a:cxn ang="T11">
                  <a:pos x="T2" y="T3"/>
                </a:cxn>
                <a:cxn ang="T12">
                  <a:pos x="T4" y="T5"/>
                </a:cxn>
                <a:cxn ang="T13">
                  <a:pos x="T6" y="T7"/>
                </a:cxn>
                <a:cxn ang="T14">
                  <a:pos x="T8" y="T9"/>
                </a:cxn>
              </a:cxnLst>
              <a:rect l="T15" t="T16" r="T17" b="T18"/>
              <a:pathLst>
                <a:path w="65" h="91">
                  <a:moveTo>
                    <a:pt x="0" y="83"/>
                  </a:moveTo>
                  <a:lnTo>
                    <a:pt x="7" y="0"/>
                  </a:lnTo>
                  <a:lnTo>
                    <a:pt x="65" y="38"/>
                  </a:lnTo>
                  <a:lnTo>
                    <a:pt x="32" y="91"/>
                  </a:lnTo>
                  <a:lnTo>
                    <a:pt x="0" y="8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8" name="Freeform 221"/>
            <p:cNvSpPr>
              <a:spLocks/>
            </p:cNvSpPr>
            <p:nvPr/>
          </p:nvSpPr>
          <p:spPr bwMode="auto">
            <a:xfrm>
              <a:off x="1582" y="2099"/>
              <a:ext cx="42" cy="32"/>
            </a:xfrm>
            <a:custGeom>
              <a:avLst/>
              <a:gdLst>
                <a:gd name="T0" fmla="*/ 0 w 65"/>
                <a:gd name="T1" fmla="*/ 1 h 51"/>
                <a:gd name="T2" fmla="*/ 1 w 65"/>
                <a:gd name="T3" fmla="*/ 1 h 51"/>
                <a:gd name="T4" fmla="*/ 1 w 65"/>
                <a:gd name="T5" fmla="*/ 1 h 51"/>
                <a:gd name="T6" fmla="*/ 1 w 65"/>
                <a:gd name="T7" fmla="*/ 0 h 51"/>
                <a:gd name="T8" fmla="*/ 1 w 65"/>
                <a:gd name="T9" fmla="*/ 1 h 51"/>
                <a:gd name="T10" fmla="*/ 0 w 65"/>
                <a:gd name="T11" fmla="*/ 1 h 51"/>
                <a:gd name="T12" fmla="*/ 0 60000 65536"/>
                <a:gd name="T13" fmla="*/ 0 60000 65536"/>
                <a:gd name="T14" fmla="*/ 0 60000 65536"/>
                <a:gd name="T15" fmla="*/ 0 60000 65536"/>
                <a:gd name="T16" fmla="*/ 0 60000 65536"/>
                <a:gd name="T17" fmla="*/ 0 60000 65536"/>
                <a:gd name="T18" fmla="*/ 0 w 65"/>
                <a:gd name="T19" fmla="*/ 0 h 51"/>
                <a:gd name="T20" fmla="*/ 65 w 6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65" h="51">
                  <a:moveTo>
                    <a:pt x="0" y="37"/>
                  </a:moveTo>
                  <a:lnTo>
                    <a:pt x="47" y="36"/>
                  </a:lnTo>
                  <a:lnTo>
                    <a:pt x="22" y="4"/>
                  </a:lnTo>
                  <a:lnTo>
                    <a:pt x="65" y="0"/>
                  </a:lnTo>
                  <a:lnTo>
                    <a:pt x="65" y="51"/>
                  </a:lnTo>
                  <a:lnTo>
                    <a:pt x="0" y="3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59" name="Freeform 222"/>
            <p:cNvSpPr>
              <a:spLocks/>
            </p:cNvSpPr>
            <p:nvPr/>
          </p:nvSpPr>
          <p:spPr bwMode="auto">
            <a:xfrm>
              <a:off x="929" y="1871"/>
              <a:ext cx="463" cy="317"/>
            </a:xfrm>
            <a:custGeom>
              <a:avLst/>
              <a:gdLst>
                <a:gd name="T0" fmla="*/ 0 w 731"/>
                <a:gd name="T1" fmla="*/ 1 h 499"/>
                <a:gd name="T2" fmla="*/ 1 w 731"/>
                <a:gd name="T3" fmla="*/ 1 h 499"/>
                <a:gd name="T4" fmla="*/ 1 w 731"/>
                <a:gd name="T5" fmla="*/ 1 h 499"/>
                <a:gd name="T6" fmla="*/ 1 w 731"/>
                <a:gd name="T7" fmla="*/ 1 h 499"/>
                <a:gd name="T8" fmla="*/ 1 w 731"/>
                <a:gd name="T9" fmla="*/ 1 h 499"/>
                <a:gd name="T10" fmla="*/ 1 w 731"/>
                <a:gd name="T11" fmla="*/ 1 h 499"/>
                <a:gd name="T12" fmla="*/ 1 w 731"/>
                <a:gd name="T13" fmla="*/ 1 h 499"/>
                <a:gd name="T14" fmla="*/ 1 w 731"/>
                <a:gd name="T15" fmla="*/ 1 h 499"/>
                <a:gd name="T16" fmla="*/ 1 w 731"/>
                <a:gd name="T17" fmla="*/ 1 h 499"/>
                <a:gd name="T18" fmla="*/ 1 w 731"/>
                <a:gd name="T19" fmla="*/ 1 h 499"/>
                <a:gd name="T20" fmla="*/ 1 w 731"/>
                <a:gd name="T21" fmla="*/ 1 h 499"/>
                <a:gd name="T22" fmla="*/ 1 w 731"/>
                <a:gd name="T23" fmla="*/ 1 h 499"/>
                <a:gd name="T24" fmla="*/ 1 w 731"/>
                <a:gd name="T25" fmla="*/ 1 h 499"/>
                <a:gd name="T26" fmla="*/ 1 w 731"/>
                <a:gd name="T27" fmla="*/ 1 h 499"/>
                <a:gd name="T28" fmla="*/ 1 w 731"/>
                <a:gd name="T29" fmla="*/ 1 h 499"/>
                <a:gd name="T30" fmla="*/ 1 w 731"/>
                <a:gd name="T31" fmla="*/ 1 h 499"/>
                <a:gd name="T32" fmla="*/ 1 w 731"/>
                <a:gd name="T33" fmla="*/ 1 h 499"/>
                <a:gd name="T34" fmla="*/ 1 w 731"/>
                <a:gd name="T35" fmla="*/ 1 h 499"/>
                <a:gd name="T36" fmla="*/ 1 w 731"/>
                <a:gd name="T37" fmla="*/ 1 h 499"/>
                <a:gd name="T38" fmla="*/ 1 w 731"/>
                <a:gd name="T39" fmla="*/ 1 h 499"/>
                <a:gd name="T40" fmla="*/ 1 w 731"/>
                <a:gd name="T41" fmla="*/ 1 h 499"/>
                <a:gd name="T42" fmla="*/ 1 w 731"/>
                <a:gd name="T43" fmla="*/ 1 h 499"/>
                <a:gd name="T44" fmla="*/ 1 w 731"/>
                <a:gd name="T45" fmla="*/ 1 h 499"/>
                <a:gd name="T46" fmla="*/ 1 w 731"/>
                <a:gd name="T47" fmla="*/ 1 h 499"/>
                <a:gd name="T48" fmla="*/ 1 w 731"/>
                <a:gd name="T49" fmla="*/ 1 h 499"/>
                <a:gd name="T50" fmla="*/ 1 w 731"/>
                <a:gd name="T51" fmla="*/ 1 h 499"/>
                <a:gd name="T52" fmla="*/ 1 w 731"/>
                <a:gd name="T53" fmla="*/ 1 h 499"/>
                <a:gd name="T54" fmla="*/ 1 w 731"/>
                <a:gd name="T55" fmla="*/ 1 h 499"/>
                <a:gd name="T56" fmla="*/ 1 w 731"/>
                <a:gd name="T57" fmla="*/ 1 h 499"/>
                <a:gd name="T58" fmla="*/ 1 w 731"/>
                <a:gd name="T59" fmla="*/ 1 h 499"/>
                <a:gd name="T60" fmla="*/ 1 w 731"/>
                <a:gd name="T61" fmla="*/ 1 h 499"/>
                <a:gd name="T62" fmla="*/ 1 w 731"/>
                <a:gd name="T63" fmla="*/ 1 h 499"/>
                <a:gd name="T64" fmla="*/ 1 w 731"/>
                <a:gd name="T65" fmla="*/ 1 h 499"/>
                <a:gd name="T66" fmla="*/ 1 w 731"/>
                <a:gd name="T67" fmla="*/ 1 h 499"/>
                <a:gd name="T68" fmla="*/ 1 w 731"/>
                <a:gd name="T69" fmla="*/ 1 h 499"/>
                <a:gd name="T70" fmla="*/ 1 w 731"/>
                <a:gd name="T71" fmla="*/ 1 h 499"/>
                <a:gd name="T72" fmla="*/ 1 w 731"/>
                <a:gd name="T73" fmla="*/ 1 h 499"/>
                <a:gd name="T74" fmla="*/ 1 w 731"/>
                <a:gd name="T75" fmla="*/ 1 h 499"/>
                <a:gd name="T76" fmla="*/ 1 w 731"/>
                <a:gd name="T77" fmla="*/ 1 h 499"/>
                <a:gd name="T78" fmla="*/ 1 w 731"/>
                <a:gd name="T79" fmla="*/ 1 h 499"/>
                <a:gd name="T80" fmla="*/ 1 w 731"/>
                <a:gd name="T81" fmla="*/ 1 h 499"/>
                <a:gd name="T82" fmla="*/ 1 w 731"/>
                <a:gd name="T83" fmla="*/ 1 h 499"/>
                <a:gd name="T84" fmla="*/ 1 w 731"/>
                <a:gd name="T85" fmla="*/ 1 h 499"/>
                <a:gd name="T86" fmla="*/ 1 w 731"/>
                <a:gd name="T87" fmla="*/ 1 h 499"/>
                <a:gd name="T88" fmla="*/ 1 w 731"/>
                <a:gd name="T89" fmla="*/ 0 h 499"/>
                <a:gd name="T90" fmla="*/ 0 w 731"/>
                <a:gd name="T91" fmla="*/ 1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1"/>
                <a:gd name="T139" fmla="*/ 0 h 499"/>
                <a:gd name="T140" fmla="*/ 731 w 731"/>
                <a:gd name="T141" fmla="*/ 499 h 4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1" h="499">
                  <a:moveTo>
                    <a:pt x="0" y="7"/>
                  </a:moveTo>
                  <a:lnTo>
                    <a:pt x="35" y="85"/>
                  </a:lnTo>
                  <a:lnTo>
                    <a:pt x="77" y="120"/>
                  </a:lnTo>
                  <a:lnTo>
                    <a:pt x="74" y="143"/>
                  </a:lnTo>
                  <a:lnTo>
                    <a:pt x="51" y="143"/>
                  </a:lnTo>
                  <a:lnTo>
                    <a:pt x="97" y="166"/>
                  </a:lnTo>
                  <a:lnTo>
                    <a:pt x="123" y="201"/>
                  </a:lnTo>
                  <a:lnTo>
                    <a:pt x="120" y="228"/>
                  </a:lnTo>
                  <a:lnTo>
                    <a:pt x="173" y="277"/>
                  </a:lnTo>
                  <a:lnTo>
                    <a:pt x="186" y="262"/>
                  </a:lnTo>
                  <a:lnTo>
                    <a:pt x="63" y="72"/>
                  </a:lnTo>
                  <a:lnTo>
                    <a:pt x="57" y="25"/>
                  </a:lnTo>
                  <a:lnTo>
                    <a:pt x="81" y="35"/>
                  </a:lnTo>
                  <a:lnTo>
                    <a:pt x="128" y="117"/>
                  </a:lnTo>
                  <a:lnTo>
                    <a:pt x="193" y="179"/>
                  </a:lnTo>
                  <a:lnTo>
                    <a:pt x="191" y="204"/>
                  </a:lnTo>
                  <a:lnTo>
                    <a:pt x="278" y="284"/>
                  </a:lnTo>
                  <a:lnTo>
                    <a:pt x="291" y="322"/>
                  </a:lnTo>
                  <a:lnTo>
                    <a:pt x="278" y="347"/>
                  </a:lnTo>
                  <a:lnTo>
                    <a:pt x="302" y="377"/>
                  </a:lnTo>
                  <a:lnTo>
                    <a:pt x="474" y="466"/>
                  </a:lnTo>
                  <a:lnTo>
                    <a:pt x="548" y="460"/>
                  </a:lnTo>
                  <a:lnTo>
                    <a:pt x="602" y="499"/>
                  </a:lnTo>
                  <a:lnTo>
                    <a:pt x="619" y="460"/>
                  </a:lnTo>
                  <a:lnTo>
                    <a:pt x="645" y="460"/>
                  </a:lnTo>
                  <a:lnTo>
                    <a:pt x="619" y="427"/>
                  </a:lnTo>
                  <a:lnTo>
                    <a:pt x="678" y="412"/>
                  </a:lnTo>
                  <a:lnTo>
                    <a:pt x="695" y="396"/>
                  </a:lnTo>
                  <a:lnTo>
                    <a:pt x="703" y="387"/>
                  </a:lnTo>
                  <a:lnTo>
                    <a:pt x="706" y="405"/>
                  </a:lnTo>
                  <a:lnTo>
                    <a:pt x="731" y="323"/>
                  </a:lnTo>
                  <a:lnTo>
                    <a:pt x="702" y="310"/>
                  </a:lnTo>
                  <a:lnTo>
                    <a:pt x="646" y="323"/>
                  </a:lnTo>
                  <a:lnTo>
                    <a:pt x="618" y="396"/>
                  </a:lnTo>
                  <a:lnTo>
                    <a:pt x="548" y="404"/>
                  </a:lnTo>
                  <a:lnTo>
                    <a:pt x="516" y="387"/>
                  </a:lnTo>
                  <a:lnTo>
                    <a:pt x="469" y="296"/>
                  </a:lnTo>
                  <a:lnTo>
                    <a:pt x="466" y="228"/>
                  </a:lnTo>
                  <a:lnTo>
                    <a:pt x="482" y="194"/>
                  </a:lnTo>
                  <a:lnTo>
                    <a:pt x="438" y="179"/>
                  </a:lnTo>
                  <a:lnTo>
                    <a:pt x="375" y="84"/>
                  </a:lnTo>
                  <a:lnTo>
                    <a:pt x="323" y="103"/>
                  </a:lnTo>
                  <a:lnTo>
                    <a:pt x="259" y="27"/>
                  </a:lnTo>
                  <a:lnTo>
                    <a:pt x="148" y="43"/>
                  </a:lnTo>
                  <a:lnTo>
                    <a:pt x="57" y="0"/>
                  </a:lnTo>
                  <a:lnTo>
                    <a:pt x="0" y="7"/>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0" name="Freeform 223"/>
            <p:cNvSpPr>
              <a:spLocks/>
            </p:cNvSpPr>
            <p:nvPr/>
          </p:nvSpPr>
          <p:spPr bwMode="auto">
            <a:xfrm>
              <a:off x="1386" y="2180"/>
              <a:ext cx="61" cy="70"/>
            </a:xfrm>
            <a:custGeom>
              <a:avLst/>
              <a:gdLst>
                <a:gd name="T0" fmla="*/ 0 w 97"/>
                <a:gd name="T1" fmla="*/ 1 h 110"/>
                <a:gd name="T2" fmla="*/ 1 w 97"/>
                <a:gd name="T3" fmla="*/ 1 h 110"/>
                <a:gd name="T4" fmla="*/ 1 w 97"/>
                <a:gd name="T5" fmla="*/ 1 h 110"/>
                <a:gd name="T6" fmla="*/ 1 w 97"/>
                <a:gd name="T7" fmla="*/ 0 h 110"/>
                <a:gd name="T8" fmla="*/ 1 w 97"/>
                <a:gd name="T9" fmla="*/ 1 h 110"/>
                <a:gd name="T10" fmla="*/ 0 w 97"/>
                <a:gd name="T11" fmla="*/ 1 h 110"/>
                <a:gd name="T12" fmla="*/ 0 60000 65536"/>
                <a:gd name="T13" fmla="*/ 0 60000 65536"/>
                <a:gd name="T14" fmla="*/ 0 60000 65536"/>
                <a:gd name="T15" fmla="*/ 0 60000 65536"/>
                <a:gd name="T16" fmla="*/ 0 60000 65536"/>
                <a:gd name="T17" fmla="*/ 0 60000 65536"/>
                <a:gd name="T18" fmla="*/ 0 w 97"/>
                <a:gd name="T19" fmla="*/ 0 h 110"/>
                <a:gd name="T20" fmla="*/ 97 w 97"/>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97" h="110">
                  <a:moveTo>
                    <a:pt x="0" y="55"/>
                  </a:moveTo>
                  <a:lnTo>
                    <a:pt x="35" y="107"/>
                  </a:lnTo>
                  <a:lnTo>
                    <a:pt x="85" y="110"/>
                  </a:lnTo>
                  <a:lnTo>
                    <a:pt x="97" y="0"/>
                  </a:lnTo>
                  <a:lnTo>
                    <a:pt x="60" y="9"/>
                  </a:lnTo>
                  <a:lnTo>
                    <a:pt x="0" y="5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1" name="Freeform 224"/>
            <p:cNvSpPr>
              <a:spLocks/>
            </p:cNvSpPr>
            <p:nvPr/>
          </p:nvSpPr>
          <p:spPr bwMode="auto">
            <a:xfrm>
              <a:off x="1451" y="2272"/>
              <a:ext cx="86" cy="42"/>
            </a:xfrm>
            <a:custGeom>
              <a:avLst/>
              <a:gdLst>
                <a:gd name="T0" fmla="*/ 0 w 135"/>
                <a:gd name="T1" fmla="*/ 1 h 66"/>
                <a:gd name="T2" fmla="*/ 1 w 135"/>
                <a:gd name="T3" fmla="*/ 0 h 66"/>
                <a:gd name="T4" fmla="*/ 1 w 135"/>
                <a:gd name="T5" fmla="*/ 1 h 66"/>
                <a:gd name="T6" fmla="*/ 1 w 135"/>
                <a:gd name="T7" fmla="*/ 0 h 66"/>
                <a:gd name="T8" fmla="*/ 1 w 135"/>
                <a:gd name="T9" fmla="*/ 1 h 66"/>
                <a:gd name="T10" fmla="*/ 1 w 135"/>
                <a:gd name="T11" fmla="*/ 1 h 66"/>
                <a:gd name="T12" fmla="*/ 1 w 135"/>
                <a:gd name="T13" fmla="*/ 1 h 66"/>
                <a:gd name="T14" fmla="*/ 1 w 135"/>
                <a:gd name="T15" fmla="*/ 1 h 66"/>
                <a:gd name="T16" fmla="*/ 1 w 135"/>
                <a:gd name="T17" fmla="*/ 1 h 66"/>
                <a:gd name="T18" fmla="*/ 1 w 135"/>
                <a:gd name="T19" fmla="*/ 1 h 66"/>
                <a:gd name="T20" fmla="*/ 1 w 135"/>
                <a:gd name="T21" fmla="*/ 1 h 66"/>
                <a:gd name="T22" fmla="*/ 0 w 135"/>
                <a:gd name="T23" fmla="*/ 1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5"/>
                <a:gd name="T37" fmla="*/ 0 h 66"/>
                <a:gd name="T38" fmla="*/ 135 w 135"/>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5" h="66">
                  <a:moveTo>
                    <a:pt x="0" y="36"/>
                  </a:moveTo>
                  <a:lnTo>
                    <a:pt x="12" y="0"/>
                  </a:lnTo>
                  <a:lnTo>
                    <a:pt x="41" y="25"/>
                  </a:lnTo>
                  <a:lnTo>
                    <a:pt x="92" y="0"/>
                  </a:lnTo>
                  <a:lnTo>
                    <a:pt x="135" y="26"/>
                  </a:lnTo>
                  <a:lnTo>
                    <a:pt x="125" y="64"/>
                  </a:lnTo>
                  <a:lnTo>
                    <a:pt x="119" y="34"/>
                  </a:lnTo>
                  <a:lnTo>
                    <a:pt x="92" y="17"/>
                  </a:lnTo>
                  <a:lnTo>
                    <a:pt x="60" y="41"/>
                  </a:lnTo>
                  <a:lnTo>
                    <a:pt x="71" y="55"/>
                  </a:lnTo>
                  <a:lnTo>
                    <a:pt x="58" y="66"/>
                  </a:lnTo>
                  <a:lnTo>
                    <a:pt x="0" y="36"/>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2" name="Freeform 225"/>
            <p:cNvSpPr>
              <a:spLocks/>
            </p:cNvSpPr>
            <p:nvPr/>
          </p:nvSpPr>
          <p:spPr bwMode="auto">
            <a:xfrm>
              <a:off x="1762" y="2758"/>
              <a:ext cx="130" cy="139"/>
            </a:xfrm>
            <a:custGeom>
              <a:avLst/>
              <a:gdLst>
                <a:gd name="T0" fmla="*/ 0 w 203"/>
                <a:gd name="T1" fmla="*/ 1 h 220"/>
                <a:gd name="T2" fmla="*/ 1 w 203"/>
                <a:gd name="T3" fmla="*/ 1 h 220"/>
                <a:gd name="T4" fmla="*/ 1 w 203"/>
                <a:gd name="T5" fmla="*/ 0 h 220"/>
                <a:gd name="T6" fmla="*/ 1 w 203"/>
                <a:gd name="T7" fmla="*/ 1 h 220"/>
                <a:gd name="T8" fmla="*/ 1 w 203"/>
                <a:gd name="T9" fmla="*/ 1 h 220"/>
                <a:gd name="T10" fmla="*/ 1 w 203"/>
                <a:gd name="T11" fmla="*/ 1 h 220"/>
                <a:gd name="T12" fmla="*/ 1 w 203"/>
                <a:gd name="T13" fmla="*/ 1 h 220"/>
                <a:gd name="T14" fmla="*/ 1 w 203"/>
                <a:gd name="T15" fmla="*/ 1 h 220"/>
                <a:gd name="T16" fmla="*/ 1 w 203"/>
                <a:gd name="T17" fmla="*/ 1 h 220"/>
                <a:gd name="T18" fmla="*/ 1 w 203"/>
                <a:gd name="T19" fmla="*/ 1 h 220"/>
                <a:gd name="T20" fmla="*/ 1 w 203"/>
                <a:gd name="T21" fmla="*/ 1 h 220"/>
                <a:gd name="T22" fmla="*/ 1 w 203"/>
                <a:gd name="T23" fmla="*/ 1 h 220"/>
                <a:gd name="T24" fmla="*/ 0 w 203"/>
                <a:gd name="T25" fmla="*/ 1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220"/>
                <a:gd name="T41" fmla="*/ 203 w 203"/>
                <a:gd name="T42" fmla="*/ 220 h 2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220">
                  <a:moveTo>
                    <a:pt x="0" y="81"/>
                  </a:moveTo>
                  <a:lnTo>
                    <a:pt x="20" y="9"/>
                  </a:lnTo>
                  <a:lnTo>
                    <a:pt x="86" y="0"/>
                  </a:lnTo>
                  <a:lnTo>
                    <a:pt x="111" y="22"/>
                  </a:lnTo>
                  <a:lnTo>
                    <a:pt x="118" y="73"/>
                  </a:lnTo>
                  <a:lnTo>
                    <a:pt x="165" y="81"/>
                  </a:lnTo>
                  <a:lnTo>
                    <a:pt x="174" y="122"/>
                  </a:lnTo>
                  <a:lnTo>
                    <a:pt x="203" y="126"/>
                  </a:lnTo>
                  <a:lnTo>
                    <a:pt x="197" y="172"/>
                  </a:lnTo>
                  <a:lnTo>
                    <a:pt x="169" y="220"/>
                  </a:lnTo>
                  <a:lnTo>
                    <a:pt x="104" y="214"/>
                  </a:lnTo>
                  <a:lnTo>
                    <a:pt x="118" y="163"/>
                  </a:lnTo>
                  <a:lnTo>
                    <a:pt x="0" y="81"/>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3" name="Freeform 226"/>
            <p:cNvSpPr>
              <a:spLocks/>
            </p:cNvSpPr>
            <p:nvPr/>
          </p:nvSpPr>
          <p:spPr bwMode="auto">
            <a:xfrm>
              <a:off x="1478" y="2434"/>
              <a:ext cx="192" cy="302"/>
            </a:xfrm>
            <a:custGeom>
              <a:avLst/>
              <a:gdLst>
                <a:gd name="T0" fmla="*/ 0 w 300"/>
                <a:gd name="T1" fmla="*/ 1 h 477"/>
                <a:gd name="T2" fmla="*/ 1 w 300"/>
                <a:gd name="T3" fmla="*/ 1 h 477"/>
                <a:gd name="T4" fmla="*/ 1 w 300"/>
                <a:gd name="T5" fmla="*/ 1 h 477"/>
                <a:gd name="T6" fmla="*/ 1 w 300"/>
                <a:gd name="T7" fmla="*/ 1 h 477"/>
                <a:gd name="T8" fmla="*/ 1 w 300"/>
                <a:gd name="T9" fmla="*/ 1 h 477"/>
                <a:gd name="T10" fmla="*/ 1 w 300"/>
                <a:gd name="T11" fmla="*/ 1 h 477"/>
                <a:gd name="T12" fmla="*/ 1 w 300"/>
                <a:gd name="T13" fmla="*/ 1 h 477"/>
                <a:gd name="T14" fmla="*/ 1 w 300"/>
                <a:gd name="T15" fmla="*/ 1 h 477"/>
                <a:gd name="T16" fmla="*/ 1 w 300"/>
                <a:gd name="T17" fmla="*/ 1 h 477"/>
                <a:gd name="T18" fmla="*/ 1 w 300"/>
                <a:gd name="T19" fmla="*/ 1 h 477"/>
                <a:gd name="T20" fmla="*/ 1 w 300"/>
                <a:gd name="T21" fmla="*/ 1 h 477"/>
                <a:gd name="T22" fmla="*/ 1 w 300"/>
                <a:gd name="T23" fmla="*/ 1 h 477"/>
                <a:gd name="T24" fmla="*/ 1 w 300"/>
                <a:gd name="T25" fmla="*/ 1 h 477"/>
                <a:gd name="T26" fmla="*/ 1 w 300"/>
                <a:gd name="T27" fmla="*/ 1 h 477"/>
                <a:gd name="T28" fmla="*/ 1 w 300"/>
                <a:gd name="T29" fmla="*/ 1 h 477"/>
                <a:gd name="T30" fmla="*/ 1 w 300"/>
                <a:gd name="T31" fmla="*/ 1 h 477"/>
                <a:gd name="T32" fmla="*/ 1 w 300"/>
                <a:gd name="T33" fmla="*/ 1 h 477"/>
                <a:gd name="T34" fmla="*/ 1 w 300"/>
                <a:gd name="T35" fmla="*/ 1 h 477"/>
                <a:gd name="T36" fmla="*/ 1 w 300"/>
                <a:gd name="T37" fmla="*/ 1 h 477"/>
                <a:gd name="T38" fmla="*/ 1 w 300"/>
                <a:gd name="T39" fmla="*/ 1 h 477"/>
                <a:gd name="T40" fmla="*/ 1 w 300"/>
                <a:gd name="T41" fmla="*/ 1 h 477"/>
                <a:gd name="T42" fmla="*/ 1 w 300"/>
                <a:gd name="T43" fmla="*/ 0 h 477"/>
                <a:gd name="T44" fmla="*/ 1 w 300"/>
                <a:gd name="T45" fmla="*/ 1 h 477"/>
                <a:gd name="T46" fmla="*/ 1 w 300"/>
                <a:gd name="T47" fmla="*/ 1 h 477"/>
                <a:gd name="T48" fmla="*/ 1 w 300"/>
                <a:gd name="T49" fmla="*/ 1 h 477"/>
                <a:gd name="T50" fmla="*/ 1 w 300"/>
                <a:gd name="T51" fmla="*/ 1 h 477"/>
                <a:gd name="T52" fmla="*/ 1 w 300"/>
                <a:gd name="T53" fmla="*/ 1 h 477"/>
                <a:gd name="T54" fmla="*/ 0 w 300"/>
                <a:gd name="T55" fmla="*/ 1 h 4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477"/>
                <a:gd name="T86" fmla="*/ 300 w 300"/>
                <a:gd name="T87" fmla="*/ 477 h 47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477">
                  <a:moveTo>
                    <a:pt x="0" y="115"/>
                  </a:moveTo>
                  <a:lnTo>
                    <a:pt x="1" y="155"/>
                  </a:lnTo>
                  <a:lnTo>
                    <a:pt x="53" y="215"/>
                  </a:lnTo>
                  <a:lnTo>
                    <a:pt x="118" y="374"/>
                  </a:lnTo>
                  <a:lnTo>
                    <a:pt x="256" y="477"/>
                  </a:lnTo>
                  <a:lnTo>
                    <a:pt x="281" y="461"/>
                  </a:lnTo>
                  <a:lnTo>
                    <a:pt x="292" y="425"/>
                  </a:lnTo>
                  <a:lnTo>
                    <a:pt x="272" y="413"/>
                  </a:lnTo>
                  <a:lnTo>
                    <a:pt x="288" y="407"/>
                  </a:lnTo>
                  <a:lnTo>
                    <a:pt x="300" y="325"/>
                  </a:lnTo>
                  <a:lnTo>
                    <a:pt x="279" y="285"/>
                  </a:lnTo>
                  <a:lnTo>
                    <a:pt x="257" y="285"/>
                  </a:lnTo>
                  <a:lnTo>
                    <a:pt x="257" y="240"/>
                  </a:lnTo>
                  <a:lnTo>
                    <a:pt x="230" y="263"/>
                  </a:lnTo>
                  <a:lnTo>
                    <a:pt x="198" y="245"/>
                  </a:lnTo>
                  <a:lnTo>
                    <a:pt x="180" y="195"/>
                  </a:lnTo>
                  <a:lnTo>
                    <a:pt x="211" y="132"/>
                  </a:lnTo>
                  <a:lnTo>
                    <a:pt x="272" y="109"/>
                  </a:lnTo>
                  <a:lnTo>
                    <a:pt x="255" y="97"/>
                  </a:lnTo>
                  <a:lnTo>
                    <a:pt x="264" y="69"/>
                  </a:lnTo>
                  <a:lnTo>
                    <a:pt x="197" y="63"/>
                  </a:lnTo>
                  <a:lnTo>
                    <a:pt x="141" y="0"/>
                  </a:lnTo>
                  <a:lnTo>
                    <a:pt x="130" y="46"/>
                  </a:lnTo>
                  <a:lnTo>
                    <a:pt x="77" y="79"/>
                  </a:lnTo>
                  <a:lnTo>
                    <a:pt x="50" y="128"/>
                  </a:lnTo>
                  <a:lnTo>
                    <a:pt x="16" y="117"/>
                  </a:lnTo>
                  <a:lnTo>
                    <a:pt x="22" y="91"/>
                  </a:lnTo>
                  <a:lnTo>
                    <a:pt x="0" y="115"/>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4" name="Freeform 227"/>
            <p:cNvSpPr>
              <a:spLocks/>
            </p:cNvSpPr>
            <p:nvPr/>
          </p:nvSpPr>
          <p:spPr bwMode="auto">
            <a:xfrm>
              <a:off x="1599" y="2230"/>
              <a:ext cx="208" cy="189"/>
            </a:xfrm>
            <a:custGeom>
              <a:avLst/>
              <a:gdLst>
                <a:gd name="T0" fmla="*/ 0 w 328"/>
                <a:gd name="T1" fmla="*/ 1 h 300"/>
                <a:gd name="T2" fmla="*/ 1 w 328"/>
                <a:gd name="T3" fmla="*/ 1 h 300"/>
                <a:gd name="T4" fmla="*/ 1 w 328"/>
                <a:gd name="T5" fmla="*/ 1 h 300"/>
                <a:gd name="T6" fmla="*/ 1 w 328"/>
                <a:gd name="T7" fmla="*/ 1 h 300"/>
                <a:gd name="T8" fmla="*/ 1 w 328"/>
                <a:gd name="T9" fmla="*/ 1 h 300"/>
                <a:gd name="T10" fmla="*/ 1 w 328"/>
                <a:gd name="T11" fmla="*/ 1 h 300"/>
                <a:gd name="T12" fmla="*/ 1 w 328"/>
                <a:gd name="T13" fmla="*/ 1 h 300"/>
                <a:gd name="T14" fmla="*/ 1 w 328"/>
                <a:gd name="T15" fmla="*/ 1 h 300"/>
                <a:gd name="T16" fmla="*/ 1 w 328"/>
                <a:gd name="T17" fmla="*/ 1 h 300"/>
                <a:gd name="T18" fmla="*/ 1 w 328"/>
                <a:gd name="T19" fmla="*/ 1 h 300"/>
                <a:gd name="T20" fmla="*/ 1 w 328"/>
                <a:gd name="T21" fmla="*/ 1 h 300"/>
                <a:gd name="T22" fmla="*/ 1 w 328"/>
                <a:gd name="T23" fmla="*/ 1 h 300"/>
                <a:gd name="T24" fmla="*/ 1 w 328"/>
                <a:gd name="T25" fmla="*/ 1 h 300"/>
                <a:gd name="T26" fmla="*/ 1 w 328"/>
                <a:gd name="T27" fmla="*/ 1 h 300"/>
                <a:gd name="T28" fmla="*/ 1 w 328"/>
                <a:gd name="T29" fmla="*/ 1 h 300"/>
                <a:gd name="T30" fmla="*/ 1 w 328"/>
                <a:gd name="T31" fmla="*/ 1 h 300"/>
                <a:gd name="T32" fmla="*/ 1 w 328"/>
                <a:gd name="T33" fmla="*/ 1 h 300"/>
                <a:gd name="T34" fmla="*/ 1 w 328"/>
                <a:gd name="T35" fmla="*/ 1 h 300"/>
                <a:gd name="T36" fmla="*/ 1 w 328"/>
                <a:gd name="T37" fmla="*/ 1 h 300"/>
                <a:gd name="T38" fmla="*/ 1 w 328"/>
                <a:gd name="T39" fmla="*/ 1 h 300"/>
                <a:gd name="T40" fmla="*/ 1 w 328"/>
                <a:gd name="T41" fmla="*/ 1 h 300"/>
                <a:gd name="T42" fmla="*/ 1 w 328"/>
                <a:gd name="T43" fmla="*/ 1 h 300"/>
                <a:gd name="T44" fmla="*/ 1 w 328"/>
                <a:gd name="T45" fmla="*/ 0 h 300"/>
                <a:gd name="T46" fmla="*/ 1 w 328"/>
                <a:gd name="T47" fmla="*/ 1 h 300"/>
                <a:gd name="T48" fmla="*/ 1 w 328"/>
                <a:gd name="T49" fmla="*/ 1 h 300"/>
                <a:gd name="T50" fmla="*/ 1 w 328"/>
                <a:gd name="T51" fmla="*/ 1 h 300"/>
                <a:gd name="T52" fmla="*/ 1 w 328"/>
                <a:gd name="T53" fmla="*/ 1 h 300"/>
                <a:gd name="T54" fmla="*/ 1 w 328"/>
                <a:gd name="T55" fmla="*/ 1 h 300"/>
                <a:gd name="T56" fmla="*/ 1 w 328"/>
                <a:gd name="T57" fmla="*/ 1 h 300"/>
                <a:gd name="T58" fmla="*/ 0 w 328"/>
                <a:gd name="T59" fmla="*/ 1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8"/>
                <a:gd name="T91" fmla="*/ 0 h 300"/>
                <a:gd name="T92" fmla="*/ 328 w 328"/>
                <a:gd name="T93" fmla="*/ 300 h 3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8" h="300">
                  <a:moveTo>
                    <a:pt x="0" y="83"/>
                  </a:moveTo>
                  <a:lnTo>
                    <a:pt x="33" y="135"/>
                  </a:lnTo>
                  <a:lnTo>
                    <a:pt x="80" y="137"/>
                  </a:lnTo>
                  <a:lnTo>
                    <a:pt x="99" y="160"/>
                  </a:lnTo>
                  <a:lnTo>
                    <a:pt x="142" y="159"/>
                  </a:lnTo>
                  <a:lnTo>
                    <a:pt x="136" y="250"/>
                  </a:lnTo>
                  <a:lnTo>
                    <a:pt x="157" y="287"/>
                  </a:lnTo>
                  <a:lnTo>
                    <a:pt x="187" y="300"/>
                  </a:lnTo>
                  <a:lnTo>
                    <a:pt x="242" y="263"/>
                  </a:lnTo>
                  <a:lnTo>
                    <a:pt x="223" y="257"/>
                  </a:lnTo>
                  <a:lnTo>
                    <a:pt x="207" y="207"/>
                  </a:lnTo>
                  <a:lnTo>
                    <a:pt x="252" y="219"/>
                  </a:lnTo>
                  <a:lnTo>
                    <a:pt x="311" y="187"/>
                  </a:lnTo>
                  <a:lnTo>
                    <a:pt x="294" y="160"/>
                  </a:lnTo>
                  <a:lnTo>
                    <a:pt x="312" y="135"/>
                  </a:lnTo>
                  <a:lnTo>
                    <a:pt x="303" y="120"/>
                  </a:lnTo>
                  <a:lnTo>
                    <a:pt x="328" y="103"/>
                  </a:lnTo>
                  <a:lnTo>
                    <a:pt x="301" y="99"/>
                  </a:lnTo>
                  <a:lnTo>
                    <a:pt x="301" y="76"/>
                  </a:lnTo>
                  <a:lnTo>
                    <a:pt x="252" y="49"/>
                  </a:lnTo>
                  <a:lnTo>
                    <a:pt x="274" y="42"/>
                  </a:lnTo>
                  <a:lnTo>
                    <a:pt x="131" y="48"/>
                  </a:lnTo>
                  <a:lnTo>
                    <a:pt x="83" y="0"/>
                  </a:lnTo>
                  <a:lnTo>
                    <a:pt x="86" y="20"/>
                  </a:lnTo>
                  <a:lnTo>
                    <a:pt x="46" y="39"/>
                  </a:lnTo>
                  <a:lnTo>
                    <a:pt x="58" y="76"/>
                  </a:lnTo>
                  <a:lnTo>
                    <a:pt x="41" y="84"/>
                  </a:lnTo>
                  <a:lnTo>
                    <a:pt x="32" y="56"/>
                  </a:lnTo>
                  <a:lnTo>
                    <a:pt x="47" y="11"/>
                  </a:lnTo>
                  <a:lnTo>
                    <a:pt x="0" y="83"/>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5" name="Freeform 228"/>
            <p:cNvSpPr>
              <a:spLocks/>
            </p:cNvSpPr>
            <p:nvPr/>
          </p:nvSpPr>
          <p:spPr bwMode="auto">
            <a:xfrm>
              <a:off x="1594" y="3414"/>
              <a:ext cx="20" cy="13"/>
            </a:xfrm>
            <a:custGeom>
              <a:avLst/>
              <a:gdLst>
                <a:gd name="T0" fmla="*/ 0 w 32"/>
                <a:gd name="T1" fmla="*/ 0 h 23"/>
                <a:gd name="T2" fmla="*/ 1 w 32"/>
                <a:gd name="T3" fmla="*/ 1 h 23"/>
                <a:gd name="T4" fmla="*/ 1 w 32"/>
                <a:gd name="T5" fmla="*/ 1 h 23"/>
                <a:gd name="T6" fmla="*/ 0 w 32"/>
                <a:gd name="T7" fmla="*/ 0 h 23"/>
                <a:gd name="T8" fmla="*/ 0 60000 65536"/>
                <a:gd name="T9" fmla="*/ 0 60000 65536"/>
                <a:gd name="T10" fmla="*/ 0 60000 65536"/>
                <a:gd name="T11" fmla="*/ 0 60000 65536"/>
                <a:gd name="T12" fmla="*/ 0 w 32"/>
                <a:gd name="T13" fmla="*/ 0 h 23"/>
                <a:gd name="T14" fmla="*/ 32 w 32"/>
                <a:gd name="T15" fmla="*/ 23 h 23"/>
              </a:gdLst>
              <a:ahLst/>
              <a:cxnLst>
                <a:cxn ang="T8">
                  <a:pos x="T0" y="T1"/>
                </a:cxn>
                <a:cxn ang="T9">
                  <a:pos x="T2" y="T3"/>
                </a:cxn>
                <a:cxn ang="T10">
                  <a:pos x="T4" y="T5"/>
                </a:cxn>
                <a:cxn ang="T11">
                  <a:pos x="T6" y="T7"/>
                </a:cxn>
              </a:cxnLst>
              <a:rect l="T12" t="T13" r="T14" b="T15"/>
              <a:pathLst>
                <a:path w="32" h="23">
                  <a:moveTo>
                    <a:pt x="0" y="0"/>
                  </a:moveTo>
                  <a:lnTo>
                    <a:pt x="29" y="4"/>
                  </a:lnTo>
                  <a:lnTo>
                    <a:pt x="32" y="23"/>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6" name="Freeform 229"/>
            <p:cNvSpPr>
              <a:spLocks/>
            </p:cNvSpPr>
            <p:nvPr/>
          </p:nvSpPr>
          <p:spPr bwMode="auto">
            <a:xfrm>
              <a:off x="1595" y="3382"/>
              <a:ext cx="33" cy="32"/>
            </a:xfrm>
            <a:custGeom>
              <a:avLst/>
              <a:gdLst>
                <a:gd name="T0" fmla="*/ 0 w 52"/>
                <a:gd name="T1" fmla="*/ 1 h 50"/>
                <a:gd name="T2" fmla="*/ 1 w 52"/>
                <a:gd name="T3" fmla="*/ 0 h 50"/>
                <a:gd name="T4" fmla="*/ 1 w 52"/>
                <a:gd name="T5" fmla="*/ 1 h 50"/>
                <a:gd name="T6" fmla="*/ 1 w 52"/>
                <a:gd name="T7" fmla="*/ 1 h 50"/>
                <a:gd name="T8" fmla="*/ 1 w 52"/>
                <a:gd name="T9" fmla="*/ 1 h 50"/>
                <a:gd name="T10" fmla="*/ 0 w 52"/>
                <a:gd name="T11" fmla="*/ 1 h 50"/>
                <a:gd name="T12" fmla="*/ 0 60000 65536"/>
                <a:gd name="T13" fmla="*/ 0 60000 65536"/>
                <a:gd name="T14" fmla="*/ 0 60000 65536"/>
                <a:gd name="T15" fmla="*/ 0 60000 65536"/>
                <a:gd name="T16" fmla="*/ 0 60000 65536"/>
                <a:gd name="T17" fmla="*/ 0 60000 65536"/>
                <a:gd name="T18" fmla="*/ 0 w 52"/>
                <a:gd name="T19" fmla="*/ 0 h 50"/>
                <a:gd name="T20" fmla="*/ 52 w 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2" h="50">
                  <a:moveTo>
                    <a:pt x="0" y="8"/>
                  </a:moveTo>
                  <a:lnTo>
                    <a:pt x="18" y="0"/>
                  </a:lnTo>
                  <a:lnTo>
                    <a:pt x="18" y="22"/>
                  </a:lnTo>
                  <a:lnTo>
                    <a:pt x="52" y="31"/>
                  </a:lnTo>
                  <a:lnTo>
                    <a:pt x="28" y="50"/>
                  </a:lnTo>
                  <a:lnTo>
                    <a:pt x="0" y="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7" name="Freeform 230"/>
            <p:cNvSpPr>
              <a:spLocks/>
            </p:cNvSpPr>
            <p:nvPr/>
          </p:nvSpPr>
          <p:spPr bwMode="auto">
            <a:xfrm>
              <a:off x="1619" y="3424"/>
              <a:ext cx="17" cy="10"/>
            </a:xfrm>
            <a:custGeom>
              <a:avLst/>
              <a:gdLst>
                <a:gd name="T0" fmla="*/ 0 w 26"/>
                <a:gd name="T1" fmla="*/ 1 h 15"/>
                <a:gd name="T2" fmla="*/ 1 w 26"/>
                <a:gd name="T3" fmla="*/ 0 h 15"/>
                <a:gd name="T4" fmla="*/ 1 w 26"/>
                <a:gd name="T5" fmla="*/ 1 h 15"/>
                <a:gd name="T6" fmla="*/ 0 w 26"/>
                <a:gd name="T7" fmla="*/ 1 h 15"/>
                <a:gd name="T8" fmla="*/ 0 60000 65536"/>
                <a:gd name="T9" fmla="*/ 0 60000 65536"/>
                <a:gd name="T10" fmla="*/ 0 60000 65536"/>
                <a:gd name="T11" fmla="*/ 0 60000 65536"/>
                <a:gd name="T12" fmla="*/ 0 w 26"/>
                <a:gd name="T13" fmla="*/ 0 h 15"/>
                <a:gd name="T14" fmla="*/ 26 w 26"/>
                <a:gd name="T15" fmla="*/ 15 h 15"/>
              </a:gdLst>
              <a:ahLst/>
              <a:cxnLst>
                <a:cxn ang="T8">
                  <a:pos x="T0" y="T1"/>
                </a:cxn>
                <a:cxn ang="T9">
                  <a:pos x="T2" y="T3"/>
                </a:cxn>
                <a:cxn ang="T10">
                  <a:pos x="T4" y="T5"/>
                </a:cxn>
                <a:cxn ang="T11">
                  <a:pos x="T6" y="T7"/>
                </a:cxn>
              </a:cxnLst>
              <a:rect l="T12" t="T13" r="T14" b="T15"/>
              <a:pathLst>
                <a:path w="26" h="15">
                  <a:moveTo>
                    <a:pt x="0" y="8"/>
                  </a:moveTo>
                  <a:lnTo>
                    <a:pt x="9" y="0"/>
                  </a:lnTo>
                  <a:lnTo>
                    <a:pt x="26" y="15"/>
                  </a:lnTo>
                  <a:lnTo>
                    <a:pt x="0" y="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8" name="Freeform 231"/>
            <p:cNvSpPr>
              <a:spLocks/>
            </p:cNvSpPr>
            <p:nvPr/>
          </p:nvSpPr>
          <p:spPr bwMode="auto">
            <a:xfrm>
              <a:off x="1629" y="3396"/>
              <a:ext cx="43" cy="51"/>
            </a:xfrm>
            <a:custGeom>
              <a:avLst/>
              <a:gdLst>
                <a:gd name="T0" fmla="*/ 0 w 69"/>
                <a:gd name="T1" fmla="*/ 1 h 81"/>
                <a:gd name="T2" fmla="*/ 1 w 69"/>
                <a:gd name="T3" fmla="*/ 1 h 81"/>
                <a:gd name="T4" fmla="*/ 1 w 69"/>
                <a:gd name="T5" fmla="*/ 1 h 81"/>
                <a:gd name="T6" fmla="*/ 1 w 69"/>
                <a:gd name="T7" fmla="*/ 1 h 81"/>
                <a:gd name="T8" fmla="*/ 1 w 69"/>
                <a:gd name="T9" fmla="*/ 1 h 81"/>
                <a:gd name="T10" fmla="*/ 1 w 69"/>
                <a:gd name="T11" fmla="*/ 1 h 81"/>
                <a:gd name="T12" fmla="*/ 1 w 69"/>
                <a:gd name="T13" fmla="*/ 1 h 81"/>
                <a:gd name="T14" fmla="*/ 1 w 69"/>
                <a:gd name="T15" fmla="*/ 0 h 81"/>
                <a:gd name="T16" fmla="*/ 1 w 69"/>
                <a:gd name="T17" fmla="*/ 1 h 81"/>
                <a:gd name="T18" fmla="*/ 0 w 69"/>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81"/>
                <a:gd name="T32" fmla="*/ 69 w 6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81">
                  <a:moveTo>
                    <a:pt x="0" y="68"/>
                  </a:moveTo>
                  <a:lnTo>
                    <a:pt x="14" y="51"/>
                  </a:lnTo>
                  <a:lnTo>
                    <a:pt x="52" y="62"/>
                  </a:lnTo>
                  <a:lnTo>
                    <a:pt x="31" y="44"/>
                  </a:lnTo>
                  <a:lnTo>
                    <a:pt x="52" y="28"/>
                  </a:lnTo>
                  <a:lnTo>
                    <a:pt x="23" y="24"/>
                  </a:lnTo>
                  <a:lnTo>
                    <a:pt x="23" y="6"/>
                  </a:lnTo>
                  <a:lnTo>
                    <a:pt x="66" y="0"/>
                  </a:lnTo>
                  <a:lnTo>
                    <a:pt x="69" y="81"/>
                  </a:lnTo>
                  <a:lnTo>
                    <a:pt x="0" y="68"/>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69" name="Freeform 232"/>
            <p:cNvSpPr>
              <a:spLocks/>
            </p:cNvSpPr>
            <p:nvPr/>
          </p:nvSpPr>
          <p:spPr bwMode="auto">
            <a:xfrm>
              <a:off x="1651" y="3455"/>
              <a:ext cx="31" cy="8"/>
            </a:xfrm>
            <a:custGeom>
              <a:avLst/>
              <a:gdLst>
                <a:gd name="T0" fmla="*/ 0 w 49"/>
                <a:gd name="T1" fmla="*/ 0 h 14"/>
                <a:gd name="T2" fmla="*/ 1 w 49"/>
                <a:gd name="T3" fmla="*/ 1 h 14"/>
                <a:gd name="T4" fmla="*/ 1 w 49"/>
                <a:gd name="T5" fmla="*/ 1 h 14"/>
                <a:gd name="T6" fmla="*/ 0 w 49"/>
                <a:gd name="T7" fmla="*/ 0 h 14"/>
                <a:gd name="T8" fmla="*/ 0 60000 65536"/>
                <a:gd name="T9" fmla="*/ 0 60000 65536"/>
                <a:gd name="T10" fmla="*/ 0 60000 65536"/>
                <a:gd name="T11" fmla="*/ 0 60000 65536"/>
                <a:gd name="T12" fmla="*/ 0 w 49"/>
                <a:gd name="T13" fmla="*/ 0 h 14"/>
                <a:gd name="T14" fmla="*/ 49 w 49"/>
                <a:gd name="T15" fmla="*/ 14 h 14"/>
              </a:gdLst>
              <a:ahLst/>
              <a:cxnLst>
                <a:cxn ang="T8">
                  <a:pos x="T0" y="T1"/>
                </a:cxn>
                <a:cxn ang="T9">
                  <a:pos x="T2" y="T3"/>
                </a:cxn>
                <a:cxn ang="T10">
                  <a:pos x="T4" y="T5"/>
                </a:cxn>
                <a:cxn ang="T11">
                  <a:pos x="T6" y="T7"/>
                </a:cxn>
              </a:cxnLst>
              <a:rect l="T12" t="T13" r="T14" b="T15"/>
              <a:pathLst>
                <a:path w="49" h="14">
                  <a:moveTo>
                    <a:pt x="0" y="0"/>
                  </a:moveTo>
                  <a:lnTo>
                    <a:pt x="45" y="5"/>
                  </a:lnTo>
                  <a:lnTo>
                    <a:pt x="49" y="14"/>
                  </a:lnTo>
                  <a:lnTo>
                    <a:pt x="0" y="0"/>
                  </a:lnTo>
                  <a:close/>
                </a:path>
              </a:pathLst>
            </a:custGeom>
            <a:solidFill>
              <a:srgbClr val="B2B2B2"/>
            </a:solidFill>
            <a:ln w="3175" cmpd="sng">
              <a:solidFill>
                <a:srgbClr val="4D4D4D"/>
              </a:solidFill>
              <a:prstDash val="solid"/>
              <a:round/>
              <a:headEnd/>
              <a:tailEnd/>
            </a:ln>
          </p:spPr>
          <p:txBody>
            <a:bodyPr/>
            <a:lstStyle/>
            <a:p>
              <a:endParaRPr lang="en-US"/>
            </a:p>
          </p:txBody>
        </p:sp>
        <p:sp>
          <p:nvSpPr>
            <p:cNvPr id="98570" name="Freeform 233"/>
            <p:cNvSpPr>
              <a:spLocks/>
            </p:cNvSpPr>
            <p:nvPr/>
          </p:nvSpPr>
          <p:spPr bwMode="auto">
            <a:xfrm>
              <a:off x="926" y="1871"/>
              <a:ext cx="312" cy="125"/>
            </a:xfrm>
            <a:custGeom>
              <a:avLst/>
              <a:gdLst>
                <a:gd name="T0" fmla="*/ 0 w 246"/>
                <a:gd name="T1" fmla="*/ 6793 h 99"/>
                <a:gd name="T2" fmla="*/ 59166 w 246"/>
                <a:gd name="T3" fmla="*/ 0 h 99"/>
                <a:gd name="T4" fmla="*/ 149031 w 246"/>
                <a:gd name="T5" fmla="*/ 38766 h 99"/>
                <a:gd name="T6" fmla="*/ 199426 w 246"/>
                <a:gd name="T7" fmla="*/ 32707 h 99"/>
                <a:gd name="T8" fmla="*/ 260472 w 246"/>
                <a:gd name="T9" fmla="*/ 21799 h 99"/>
                <a:gd name="T10" fmla="*/ 330769 w 246"/>
                <a:gd name="T11" fmla="*/ 91207 h 99"/>
                <a:gd name="T12" fmla="*/ 380310 w 246"/>
                <a:gd name="T13" fmla="*/ 72958 h 99"/>
                <a:gd name="T14" fmla="*/ 447777 w 246"/>
                <a:gd name="T15" fmla="*/ 152795 h 99"/>
                <a:gd name="T16" fmla="*/ 494936 w 246"/>
                <a:gd name="T17" fmla="*/ 172008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
                <a:gd name="T28" fmla="*/ 0 h 99"/>
                <a:gd name="T29" fmla="*/ 246 w 246"/>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 h="99">
                  <a:moveTo>
                    <a:pt x="0" y="4"/>
                  </a:moveTo>
                  <a:lnTo>
                    <a:pt x="29" y="0"/>
                  </a:lnTo>
                  <a:lnTo>
                    <a:pt x="74" y="22"/>
                  </a:lnTo>
                  <a:lnTo>
                    <a:pt x="99" y="19"/>
                  </a:lnTo>
                  <a:lnTo>
                    <a:pt x="129" y="13"/>
                  </a:lnTo>
                  <a:lnTo>
                    <a:pt x="165" y="52"/>
                  </a:lnTo>
                  <a:lnTo>
                    <a:pt x="189" y="42"/>
                  </a:lnTo>
                  <a:lnTo>
                    <a:pt x="222" y="88"/>
                  </a:lnTo>
                  <a:lnTo>
                    <a:pt x="246" y="99"/>
                  </a:lnTo>
                </a:path>
              </a:pathLst>
            </a:custGeom>
            <a:solidFill>
              <a:srgbClr val="B2B2B2"/>
            </a:solidFill>
            <a:ln w="9525">
              <a:solidFill>
                <a:srgbClr val="4D4D4D"/>
              </a:solidFill>
              <a:round/>
              <a:headEnd/>
              <a:tailEnd/>
            </a:ln>
          </p:spPr>
          <p:txBody>
            <a:bodyPr wrap="none" anchor="ctr"/>
            <a:lstStyle/>
            <a:p>
              <a:endParaRPr lang="en-US"/>
            </a:p>
          </p:txBody>
        </p:sp>
        <p:grpSp>
          <p:nvGrpSpPr>
            <p:cNvPr id="98571" name="Group 234"/>
            <p:cNvGrpSpPr>
              <a:grpSpLocks/>
            </p:cNvGrpSpPr>
            <p:nvPr/>
          </p:nvGrpSpPr>
          <p:grpSpPr bwMode="auto">
            <a:xfrm>
              <a:off x="3411" y="1738"/>
              <a:ext cx="251" cy="80"/>
              <a:chOff x="2963" y="2099"/>
              <a:chExt cx="198" cy="63"/>
            </a:xfrm>
          </p:grpSpPr>
          <p:sp>
            <p:nvSpPr>
              <p:cNvPr id="98583" name="Freeform 235"/>
              <p:cNvSpPr>
                <a:spLocks/>
              </p:cNvSpPr>
              <p:nvPr/>
            </p:nvSpPr>
            <p:spPr bwMode="auto">
              <a:xfrm>
                <a:off x="2963" y="2099"/>
                <a:ext cx="82" cy="48"/>
              </a:xfrm>
              <a:custGeom>
                <a:avLst/>
                <a:gdLst>
                  <a:gd name="T0" fmla="*/ 0 w 82"/>
                  <a:gd name="T1" fmla="*/ 0 h 48"/>
                  <a:gd name="T2" fmla="*/ 15 w 82"/>
                  <a:gd name="T3" fmla="*/ 13 h 48"/>
                  <a:gd name="T4" fmla="*/ 36 w 82"/>
                  <a:gd name="T5" fmla="*/ 3 h 48"/>
                  <a:gd name="T6" fmla="*/ 40 w 82"/>
                  <a:gd name="T7" fmla="*/ 19 h 48"/>
                  <a:gd name="T8" fmla="*/ 52 w 82"/>
                  <a:gd name="T9" fmla="*/ 19 h 48"/>
                  <a:gd name="T10" fmla="*/ 52 w 82"/>
                  <a:gd name="T11" fmla="*/ 34 h 48"/>
                  <a:gd name="T12" fmla="*/ 82 w 82"/>
                  <a:gd name="T13" fmla="*/ 48 h 48"/>
                  <a:gd name="T14" fmla="*/ 0 60000 65536"/>
                  <a:gd name="T15" fmla="*/ 0 60000 65536"/>
                  <a:gd name="T16" fmla="*/ 0 60000 65536"/>
                  <a:gd name="T17" fmla="*/ 0 60000 65536"/>
                  <a:gd name="T18" fmla="*/ 0 60000 65536"/>
                  <a:gd name="T19" fmla="*/ 0 60000 65536"/>
                  <a:gd name="T20" fmla="*/ 0 60000 65536"/>
                  <a:gd name="T21" fmla="*/ 0 w 82"/>
                  <a:gd name="T22" fmla="*/ 0 h 48"/>
                  <a:gd name="T23" fmla="*/ 82 w 82"/>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48">
                    <a:moveTo>
                      <a:pt x="0" y="0"/>
                    </a:moveTo>
                    <a:lnTo>
                      <a:pt x="15" y="13"/>
                    </a:lnTo>
                    <a:lnTo>
                      <a:pt x="36" y="3"/>
                    </a:lnTo>
                    <a:lnTo>
                      <a:pt x="40" y="19"/>
                    </a:lnTo>
                    <a:lnTo>
                      <a:pt x="52" y="19"/>
                    </a:lnTo>
                    <a:lnTo>
                      <a:pt x="52" y="34"/>
                    </a:lnTo>
                    <a:lnTo>
                      <a:pt x="82" y="48"/>
                    </a:lnTo>
                  </a:path>
                </a:pathLst>
              </a:custGeom>
              <a:solidFill>
                <a:srgbClr val="B2B2B2"/>
              </a:solidFill>
              <a:ln w="9525">
                <a:solidFill>
                  <a:srgbClr val="4D4D4D"/>
                </a:solidFill>
                <a:round/>
                <a:headEnd/>
                <a:tailEnd/>
              </a:ln>
            </p:spPr>
            <p:txBody>
              <a:bodyPr wrap="none" anchor="ctr"/>
              <a:lstStyle/>
              <a:p>
                <a:endParaRPr lang="en-US"/>
              </a:p>
            </p:txBody>
          </p:sp>
          <p:sp>
            <p:nvSpPr>
              <p:cNvPr id="98584" name="Freeform 236"/>
              <p:cNvSpPr>
                <a:spLocks/>
              </p:cNvSpPr>
              <p:nvPr/>
            </p:nvSpPr>
            <p:spPr bwMode="auto">
              <a:xfrm>
                <a:off x="3077" y="2120"/>
                <a:ext cx="84" cy="42"/>
              </a:xfrm>
              <a:custGeom>
                <a:avLst/>
                <a:gdLst>
                  <a:gd name="T0" fmla="*/ 0 w 84"/>
                  <a:gd name="T1" fmla="*/ 13 h 42"/>
                  <a:gd name="T2" fmla="*/ 36 w 84"/>
                  <a:gd name="T3" fmla="*/ 0 h 42"/>
                  <a:gd name="T4" fmla="*/ 84 w 84"/>
                  <a:gd name="T5" fmla="*/ 25 h 42"/>
                  <a:gd name="T6" fmla="*/ 84 w 84"/>
                  <a:gd name="T7" fmla="*/ 42 h 42"/>
                  <a:gd name="T8" fmla="*/ 0 60000 65536"/>
                  <a:gd name="T9" fmla="*/ 0 60000 65536"/>
                  <a:gd name="T10" fmla="*/ 0 60000 65536"/>
                  <a:gd name="T11" fmla="*/ 0 60000 65536"/>
                  <a:gd name="T12" fmla="*/ 0 w 84"/>
                  <a:gd name="T13" fmla="*/ 0 h 42"/>
                  <a:gd name="T14" fmla="*/ 84 w 84"/>
                  <a:gd name="T15" fmla="*/ 42 h 42"/>
                </a:gdLst>
                <a:ahLst/>
                <a:cxnLst>
                  <a:cxn ang="T8">
                    <a:pos x="T0" y="T1"/>
                  </a:cxn>
                  <a:cxn ang="T9">
                    <a:pos x="T2" y="T3"/>
                  </a:cxn>
                  <a:cxn ang="T10">
                    <a:pos x="T4" y="T5"/>
                  </a:cxn>
                  <a:cxn ang="T11">
                    <a:pos x="T6" y="T7"/>
                  </a:cxn>
                </a:cxnLst>
                <a:rect l="T12" t="T13" r="T14" b="T15"/>
                <a:pathLst>
                  <a:path w="84" h="42">
                    <a:moveTo>
                      <a:pt x="0" y="13"/>
                    </a:moveTo>
                    <a:lnTo>
                      <a:pt x="36" y="0"/>
                    </a:lnTo>
                    <a:lnTo>
                      <a:pt x="84" y="25"/>
                    </a:lnTo>
                    <a:lnTo>
                      <a:pt x="84" y="42"/>
                    </a:lnTo>
                  </a:path>
                </a:pathLst>
              </a:custGeom>
              <a:solidFill>
                <a:srgbClr val="B2B2B2"/>
              </a:solidFill>
              <a:ln w="9525">
                <a:solidFill>
                  <a:srgbClr val="4D4D4D"/>
                </a:solidFill>
                <a:round/>
                <a:headEnd/>
                <a:tailEnd/>
              </a:ln>
            </p:spPr>
            <p:txBody>
              <a:bodyPr wrap="none" anchor="ctr"/>
              <a:lstStyle/>
              <a:p>
                <a:endParaRPr lang="en-US"/>
              </a:p>
            </p:txBody>
          </p:sp>
          <p:sp>
            <p:nvSpPr>
              <p:cNvPr id="98585" name="Freeform 237"/>
              <p:cNvSpPr>
                <a:spLocks/>
              </p:cNvSpPr>
              <p:nvPr/>
            </p:nvSpPr>
            <p:spPr bwMode="auto">
              <a:xfrm>
                <a:off x="3048" y="2139"/>
                <a:ext cx="36" cy="11"/>
              </a:xfrm>
              <a:custGeom>
                <a:avLst/>
                <a:gdLst>
                  <a:gd name="T0" fmla="*/ 0 w 36"/>
                  <a:gd name="T1" fmla="*/ 11 h 11"/>
                  <a:gd name="T2" fmla="*/ 36 w 36"/>
                  <a:gd name="T3" fmla="*/ 3 h 11"/>
                  <a:gd name="T4" fmla="*/ 32 w 36"/>
                  <a:gd name="T5" fmla="*/ 0 h 11"/>
                  <a:gd name="T6" fmla="*/ 0 60000 65536"/>
                  <a:gd name="T7" fmla="*/ 0 60000 65536"/>
                  <a:gd name="T8" fmla="*/ 0 60000 65536"/>
                  <a:gd name="T9" fmla="*/ 0 w 36"/>
                  <a:gd name="T10" fmla="*/ 0 h 11"/>
                  <a:gd name="T11" fmla="*/ 36 w 36"/>
                  <a:gd name="T12" fmla="*/ 11 h 11"/>
                </a:gdLst>
                <a:ahLst/>
                <a:cxnLst>
                  <a:cxn ang="T6">
                    <a:pos x="T0" y="T1"/>
                  </a:cxn>
                  <a:cxn ang="T7">
                    <a:pos x="T2" y="T3"/>
                  </a:cxn>
                  <a:cxn ang="T8">
                    <a:pos x="T4" y="T5"/>
                  </a:cxn>
                </a:cxnLst>
                <a:rect l="T9" t="T10" r="T11" b="T12"/>
                <a:pathLst>
                  <a:path w="36" h="11">
                    <a:moveTo>
                      <a:pt x="0" y="11"/>
                    </a:moveTo>
                    <a:lnTo>
                      <a:pt x="36" y="3"/>
                    </a:lnTo>
                    <a:lnTo>
                      <a:pt x="32" y="0"/>
                    </a:lnTo>
                  </a:path>
                </a:pathLst>
              </a:custGeom>
              <a:solidFill>
                <a:srgbClr val="B2B2B2"/>
              </a:solidFill>
              <a:ln w="9525">
                <a:solidFill>
                  <a:srgbClr val="4D4D4D"/>
                </a:solidFill>
                <a:round/>
                <a:headEnd/>
                <a:tailEnd/>
              </a:ln>
            </p:spPr>
            <p:txBody>
              <a:bodyPr wrap="none" anchor="ctr"/>
              <a:lstStyle/>
              <a:p>
                <a:endParaRPr lang="en-US"/>
              </a:p>
            </p:txBody>
          </p:sp>
        </p:grpSp>
        <p:sp>
          <p:nvSpPr>
            <p:cNvPr id="98572" name="Freeform 238"/>
            <p:cNvSpPr>
              <a:spLocks/>
            </p:cNvSpPr>
            <p:nvPr/>
          </p:nvSpPr>
          <p:spPr bwMode="auto">
            <a:xfrm>
              <a:off x="3049" y="1388"/>
              <a:ext cx="96" cy="69"/>
            </a:xfrm>
            <a:custGeom>
              <a:avLst/>
              <a:gdLst>
                <a:gd name="T0" fmla="*/ 0 w 514"/>
                <a:gd name="T1" fmla="*/ 0 h 401"/>
                <a:gd name="T2" fmla="*/ 0 w 514"/>
                <a:gd name="T3" fmla="*/ 0 h 401"/>
                <a:gd name="T4" fmla="*/ 0 w 514"/>
                <a:gd name="T5" fmla="*/ 0 h 401"/>
                <a:gd name="T6" fmla="*/ 0 w 514"/>
                <a:gd name="T7" fmla="*/ 0 h 401"/>
                <a:gd name="T8" fmla="*/ 0 w 514"/>
                <a:gd name="T9" fmla="*/ 0 h 401"/>
                <a:gd name="T10" fmla="*/ 0 w 514"/>
                <a:gd name="T11" fmla="*/ 0 h 401"/>
                <a:gd name="T12" fmla="*/ 0 w 514"/>
                <a:gd name="T13" fmla="*/ 0 h 401"/>
                <a:gd name="T14" fmla="*/ 0 w 514"/>
                <a:gd name="T15" fmla="*/ 0 h 401"/>
                <a:gd name="T16" fmla="*/ 0 w 514"/>
                <a:gd name="T17" fmla="*/ 0 h 401"/>
                <a:gd name="T18" fmla="*/ 0 w 514"/>
                <a:gd name="T19" fmla="*/ 0 h 401"/>
                <a:gd name="T20" fmla="*/ 0 w 514"/>
                <a:gd name="T21" fmla="*/ 0 h 401"/>
                <a:gd name="T22" fmla="*/ 0 w 514"/>
                <a:gd name="T23" fmla="*/ 0 h 401"/>
                <a:gd name="T24" fmla="*/ 0 w 514"/>
                <a:gd name="T25" fmla="*/ 0 h 401"/>
                <a:gd name="T26" fmla="*/ 0 w 514"/>
                <a:gd name="T27" fmla="*/ 0 h 401"/>
                <a:gd name="T28" fmla="*/ 0 w 514"/>
                <a:gd name="T29" fmla="*/ 0 h 401"/>
                <a:gd name="T30" fmla="*/ 0 w 514"/>
                <a:gd name="T31" fmla="*/ 0 h 401"/>
                <a:gd name="T32" fmla="*/ 0 w 514"/>
                <a:gd name="T33" fmla="*/ 0 h 401"/>
                <a:gd name="T34" fmla="*/ 0 w 514"/>
                <a:gd name="T35" fmla="*/ 0 h 401"/>
                <a:gd name="T36" fmla="*/ 0 w 514"/>
                <a:gd name="T37" fmla="*/ 0 h 401"/>
                <a:gd name="T38" fmla="*/ 0 w 514"/>
                <a:gd name="T39" fmla="*/ 0 h 401"/>
                <a:gd name="T40" fmla="*/ 0 w 514"/>
                <a:gd name="T41" fmla="*/ 0 h 401"/>
                <a:gd name="T42" fmla="*/ 0 w 514"/>
                <a:gd name="T43" fmla="*/ 0 h 401"/>
                <a:gd name="T44" fmla="*/ 0 w 514"/>
                <a:gd name="T45" fmla="*/ 0 h 401"/>
                <a:gd name="T46" fmla="*/ 0 w 514"/>
                <a:gd name="T47" fmla="*/ 0 h 401"/>
                <a:gd name="T48" fmla="*/ 0 w 514"/>
                <a:gd name="T49" fmla="*/ 0 h 401"/>
                <a:gd name="T50" fmla="*/ 0 w 514"/>
                <a:gd name="T51" fmla="*/ 0 h 401"/>
                <a:gd name="T52" fmla="*/ 0 w 514"/>
                <a:gd name="T53" fmla="*/ 0 h 401"/>
                <a:gd name="T54" fmla="*/ 0 w 514"/>
                <a:gd name="T55" fmla="*/ 0 h 401"/>
                <a:gd name="T56" fmla="*/ 0 w 514"/>
                <a:gd name="T57" fmla="*/ 0 h 401"/>
                <a:gd name="T58" fmla="*/ 0 w 514"/>
                <a:gd name="T59" fmla="*/ 0 h 401"/>
                <a:gd name="T60" fmla="*/ 0 w 514"/>
                <a:gd name="T61" fmla="*/ 0 h 401"/>
                <a:gd name="T62" fmla="*/ 0 w 514"/>
                <a:gd name="T63" fmla="*/ 0 h 401"/>
                <a:gd name="T64" fmla="*/ 0 w 514"/>
                <a:gd name="T65" fmla="*/ 0 h 401"/>
                <a:gd name="T66" fmla="*/ 0 w 514"/>
                <a:gd name="T67" fmla="*/ 0 h 401"/>
                <a:gd name="T68" fmla="*/ 0 w 514"/>
                <a:gd name="T69" fmla="*/ 0 h 401"/>
                <a:gd name="T70" fmla="*/ 0 w 514"/>
                <a:gd name="T71" fmla="*/ 0 h 401"/>
                <a:gd name="T72" fmla="*/ 0 w 514"/>
                <a:gd name="T73" fmla="*/ 0 h 401"/>
                <a:gd name="T74" fmla="*/ 0 w 514"/>
                <a:gd name="T75" fmla="*/ 0 h 401"/>
                <a:gd name="T76" fmla="*/ 0 w 514"/>
                <a:gd name="T77" fmla="*/ 0 h 401"/>
                <a:gd name="T78" fmla="*/ 0 w 514"/>
                <a:gd name="T79" fmla="*/ 0 h 401"/>
                <a:gd name="T80" fmla="*/ 0 w 514"/>
                <a:gd name="T81" fmla="*/ 0 h 401"/>
                <a:gd name="T82" fmla="*/ 0 w 514"/>
                <a:gd name="T83" fmla="*/ 0 h 401"/>
                <a:gd name="T84" fmla="*/ 0 w 514"/>
                <a:gd name="T85" fmla="*/ 0 h 401"/>
                <a:gd name="T86" fmla="*/ 0 w 514"/>
                <a:gd name="T87" fmla="*/ 0 h 401"/>
                <a:gd name="T88" fmla="*/ 0 w 514"/>
                <a:gd name="T89" fmla="*/ 0 h 401"/>
                <a:gd name="T90" fmla="*/ 0 w 514"/>
                <a:gd name="T91" fmla="*/ 0 h 401"/>
                <a:gd name="T92" fmla="*/ 0 w 514"/>
                <a:gd name="T93" fmla="*/ 0 h 401"/>
                <a:gd name="T94" fmla="*/ 0 w 514"/>
                <a:gd name="T95" fmla="*/ 0 h 401"/>
                <a:gd name="T96" fmla="*/ 0 w 514"/>
                <a:gd name="T97" fmla="*/ 0 h 401"/>
                <a:gd name="T98" fmla="*/ 0 w 514"/>
                <a:gd name="T99" fmla="*/ 0 h 401"/>
                <a:gd name="T100" fmla="*/ 0 w 514"/>
                <a:gd name="T101" fmla="*/ 0 h 401"/>
                <a:gd name="T102" fmla="*/ 0 w 514"/>
                <a:gd name="T103" fmla="*/ 0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4"/>
                <a:gd name="T157" fmla="*/ 0 h 401"/>
                <a:gd name="T158" fmla="*/ 514 w 514"/>
                <a:gd name="T159" fmla="*/ 401 h 4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4" h="401">
                  <a:moveTo>
                    <a:pt x="3" y="43"/>
                  </a:moveTo>
                  <a:lnTo>
                    <a:pt x="0" y="55"/>
                  </a:lnTo>
                  <a:lnTo>
                    <a:pt x="7" y="102"/>
                  </a:lnTo>
                  <a:lnTo>
                    <a:pt x="30" y="172"/>
                  </a:lnTo>
                  <a:lnTo>
                    <a:pt x="50" y="192"/>
                  </a:lnTo>
                  <a:lnTo>
                    <a:pt x="97" y="209"/>
                  </a:lnTo>
                  <a:lnTo>
                    <a:pt x="116" y="215"/>
                  </a:lnTo>
                  <a:lnTo>
                    <a:pt x="120" y="238"/>
                  </a:lnTo>
                  <a:lnTo>
                    <a:pt x="120" y="278"/>
                  </a:lnTo>
                  <a:lnTo>
                    <a:pt x="167" y="324"/>
                  </a:lnTo>
                  <a:lnTo>
                    <a:pt x="195" y="339"/>
                  </a:lnTo>
                  <a:lnTo>
                    <a:pt x="210" y="346"/>
                  </a:lnTo>
                  <a:lnTo>
                    <a:pt x="249" y="394"/>
                  </a:lnTo>
                  <a:lnTo>
                    <a:pt x="262" y="385"/>
                  </a:lnTo>
                  <a:lnTo>
                    <a:pt x="288" y="382"/>
                  </a:lnTo>
                  <a:lnTo>
                    <a:pt x="319" y="401"/>
                  </a:lnTo>
                  <a:lnTo>
                    <a:pt x="342" y="389"/>
                  </a:lnTo>
                  <a:lnTo>
                    <a:pt x="375" y="351"/>
                  </a:lnTo>
                  <a:lnTo>
                    <a:pt x="398" y="339"/>
                  </a:lnTo>
                  <a:lnTo>
                    <a:pt x="421" y="348"/>
                  </a:lnTo>
                  <a:lnTo>
                    <a:pt x="436" y="342"/>
                  </a:lnTo>
                  <a:lnTo>
                    <a:pt x="437" y="328"/>
                  </a:lnTo>
                  <a:lnTo>
                    <a:pt x="441" y="253"/>
                  </a:lnTo>
                  <a:lnTo>
                    <a:pt x="455" y="229"/>
                  </a:lnTo>
                  <a:lnTo>
                    <a:pt x="455" y="195"/>
                  </a:lnTo>
                  <a:lnTo>
                    <a:pt x="461" y="183"/>
                  </a:lnTo>
                  <a:lnTo>
                    <a:pt x="488" y="163"/>
                  </a:lnTo>
                  <a:lnTo>
                    <a:pt x="514" y="159"/>
                  </a:lnTo>
                  <a:lnTo>
                    <a:pt x="514" y="122"/>
                  </a:lnTo>
                  <a:lnTo>
                    <a:pt x="507" y="93"/>
                  </a:lnTo>
                  <a:lnTo>
                    <a:pt x="488" y="82"/>
                  </a:lnTo>
                  <a:lnTo>
                    <a:pt x="479" y="86"/>
                  </a:lnTo>
                  <a:lnTo>
                    <a:pt x="444" y="55"/>
                  </a:lnTo>
                  <a:lnTo>
                    <a:pt x="425" y="34"/>
                  </a:lnTo>
                  <a:lnTo>
                    <a:pt x="401" y="34"/>
                  </a:lnTo>
                  <a:lnTo>
                    <a:pt x="355" y="34"/>
                  </a:lnTo>
                  <a:lnTo>
                    <a:pt x="346" y="27"/>
                  </a:lnTo>
                  <a:lnTo>
                    <a:pt x="335" y="3"/>
                  </a:lnTo>
                  <a:lnTo>
                    <a:pt x="323" y="0"/>
                  </a:lnTo>
                  <a:lnTo>
                    <a:pt x="281" y="0"/>
                  </a:lnTo>
                  <a:lnTo>
                    <a:pt x="265" y="19"/>
                  </a:lnTo>
                  <a:lnTo>
                    <a:pt x="249" y="16"/>
                  </a:lnTo>
                  <a:lnTo>
                    <a:pt x="222" y="10"/>
                  </a:lnTo>
                  <a:lnTo>
                    <a:pt x="210" y="7"/>
                  </a:lnTo>
                  <a:lnTo>
                    <a:pt x="190" y="12"/>
                  </a:lnTo>
                  <a:lnTo>
                    <a:pt x="175" y="23"/>
                  </a:lnTo>
                  <a:lnTo>
                    <a:pt x="149" y="12"/>
                  </a:lnTo>
                  <a:lnTo>
                    <a:pt x="93" y="3"/>
                  </a:lnTo>
                  <a:lnTo>
                    <a:pt x="79" y="0"/>
                  </a:lnTo>
                  <a:lnTo>
                    <a:pt x="63" y="12"/>
                  </a:lnTo>
                  <a:lnTo>
                    <a:pt x="36" y="30"/>
                  </a:lnTo>
                  <a:lnTo>
                    <a:pt x="3" y="43"/>
                  </a:lnTo>
                  <a:close/>
                </a:path>
              </a:pathLst>
            </a:custGeom>
            <a:solidFill>
              <a:srgbClr val="B2B2B2"/>
            </a:solidFill>
            <a:ln w="3175">
              <a:solidFill>
                <a:srgbClr val="4D4D4D"/>
              </a:solidFill>
              <a:prstDash val="solid"/>
              <a:round/>
              <a:headEnd/>
              <a:tailEnd/>
            </a:ln>
          </p:spPr>
          <p:txBody>
            <a:bodyPr/>
            <a:lstStyle/>
            <a:p>
              <a:endParaRPr lang="en-US"/>
            </a:p>
          </p:txBody>
        </p:sp>
        <p:grpSp>
          <p:nvGrpSpPr>
            <p:cNvPr id="98573" name="Group 239"/>
            <p:cNvGrpSpPr>
              <a:grpSpLocks/>
            </p:cNvGrpSpPr>
            <p:nvPr/>
          </p:nvGrpSpPr>
          <p:grpSpPr bwMode="auto">
            <a:xfrm>
              <a:off x="3056" y="1295"/>
              <a:ext cx="97" cy="58"/>
              <a:chOff x="2567" y="1391"/>
              <a:chExt cx="259" cy="171"/>
            </a:xfrm>
          </p:grpSpPr>
          <p:sp>
            <p:nvSpPr>
              <p:cNvPr id="98580" name="Freeform 240"/>
              <p:cNvSpPr>
                <a:spLocks/>
              </p:cNvSpPr>
              <p:nvPr/>
            </p:nvSpPr>
            <p:spPr bwMode="auto">
              <a:xfrm>
                <a:off x="2578" y="1448"/>
                <a:ext cx="40" cy="33"/>
              </a:xfrm>
              <a:custGeom>
                <a:avLst/>
                <a:gdLst>
                  <a:gd name="T0" fmla="*/ 1 w 78"/>
                  <a:gd name="T1" fmla="*/ 0 h 67"/>
                  <a:gd name="T2" fmla="*/ 1 w 78"/>
                  <a:gd name="T3" fmla="*/ 0 h 67"/>
                  <a:gd name="T4" fmla="*/ 0 w 78"/>
                  <a:gd name="T5" fmla="*/ 0 h 67"/>
                  <a:gd name="T6" fmla="*/ 1 w 78"/>
                  <a:gd name="T7" fmla="*/ 0 h 67"/>
                  <a:gd name="T8" fmla="*/ 1 w 78"/>
                  <a:gd name="T9" fmla="*/ 0 h 67"/>
                  <a:gd name="T10" fmla="*/ 1 w 78"/>
                  <a:gd name="T11" fmla="*/ 0 h 67"/>
                  <a:gd name="T12" fmla="*/ 1 w 78"/>
                  <a:gd name="T13" fmla="*/ 0 h 67"/>
                  <a:gd name="T14" fmla="*/ 1 w 78"/>
                  <a:gd name="T15" fmla="*/ 0 h 67"/>
                  <a:gd name="T16" fmla="*/ 1 w 7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7"/>
                  <a:gd name="T29" fmla="*/ 78 w 78"/>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7">
                    <a:moveTo>
                      <a:pt x="46" y="0"/>
                    </a:moveTo>
                    <a:lnTo>
                      <a:pt x="10" y="24"/>
                    </a:lnTo>
                    <a:lnTo>
                      <a:pt x="0" y="36"/>
                    </a:lnTo>
                    <a:lnTo>
                      <a:pt x="23" y="43"/>
                    </a:lnTo>
                    <a:lnTo>
                      <a:pt x="43" y="67"/>
                    </a:lnTo>
                    <a:lnTo>
                      <a:pt x="59" y="51"/>
                    </a:lnTo>
                    <a:lnTo>
                      <a:pt x="78" y="36"/>
                    </a:lnTo>
                    <a:lnTo>
                      <a:pt x="62" y="20"/>
                    </a:lnTo>
                    <a:lnTo>
                      <a:pt x="46" y="0"/>
                    </a:lnTo>
                    <a:close/>
                  </a:path>
                </a:pathLst>
              </a:custGeom>
              <a:solidFill>
                <a:srgbClr val="B2B2B2"/>
              </a:solidFill>
              <a:ln w="3175">
                <a:solidFill>
                  <a:srgbClr val="4D4D4D"/>
                </a:solidFill>
                <a:prstDash val="solid"/>
                <a:round/>
                <a:headEnd/>
                <a:tailEnd/>
              </a:ln>
            </p:spPr>
            <p:txBody>
              <a:bodyPr/>
              <a:lstStyle/>
              <a:p>
                <a:endParaRPr lang="en-US"/>
              </a:p>
            </p:txBody>
          </p:sp>
          <p:sp>
            <p:nvSpPr>
              <p:cNvPr id="98581" name="Freeform 241"/>
              <p:cNvSpPr>
                <a:spLocks/>
              </p:cNvSpPr>
              <p:nvPr/>
            </p:nvSpPr>
            <p:spPr bwMode="auto">
              <a:xfrm>
                <a:off x="2567" y="1486"/>
                <a:ext cx="58" cy="60"/>
              </a:xfrm>
              <a:custGeom>
                <a:avLst/>
                <a:gdLst>
                  <a:gd name="T0" fmla="*/ 0 w 117"/>
                  <a:gd name="T1" fmla="*/ 0 h 121"/>
                  <a:gd name="T2" fmla="*/ 0 w 117"/>
                  <a:gd name="T3" fmla="*/ 0 h 121"/>
                  <a:gd name="T4" fmla="*/ 0 w 117"/>
                  <a:gd name="T5" fmla="*/ 0 h 121"/>
                  <a:gd name="T6" fmla="*/ 0 w 117"/>
                  <a:gd name="T7" fmla="*/ 0 h 121"/>
                  <a:gd name="T8" fmla="*/ 0 w 117"/>
                  <a:gd name="T9" fmla="*/ 0 h 121"/>
                  <a:gd name="T10" fmla="*/ 0 w 117"/>
                  <a:gd name="T11" fmla="*/ 0 h 121"/>
                  <a:gd name="T12" fmla="*/ 0 w 117"/>
                  <a:gd name="T13" fmla="*/ 0 h 121"/>
                  <a:gd name="T14" fmla="*/ 0 w 117"/>
                  <a:gd name="T15" fmla="*/ 0 h 121"/>
                  <a:gd name="T16" fmla="*/ 0 w 117"/>
                  <a:gd name="T17" fmla="*/ 0 h 121"/>
                  <a:gd name="T18" fmla="*/ 0 w 117"/>
                  <a:gd name="T19" fmla="*/ 0 h 121"/>
                  <a:gd name="T20" fmla="*/ 0 w 117"/>
                  <a:gd name="T21" fmla="*/ 0 h 121"/>
                  <a:gd name="T22" fmla="*/ 0 w 117"/>
                  <a:gd name="T23" fmla="*/ 0 h 121"/>
                  <a:gd name="T24" fmla="*/ 0 w 117"/>
                  <a:gd name="T25" fmla="*/ 0 h 121"/>
                  <a:gd name="T26" fmla="*/ 0 w 117"/>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7"/>
                  <a:gd name="T43" fmla="*/ 0 h 121"/>
                  <a:gd name="T44" fmla="*/ 117 w 117"/>
                  <a:gd name="T45" fmla="*/ 121 h 1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7" h="121">
                    <a:moveTo>
                      <a:pt x="97" y="0"/>
                    </a:moveTo>
                    <a:lnTo>
                      <a:pt x="58" y="8"/>
                    </a:lnTo>
                    <a:lnTo>
                      <a:pt x="43" y="0"/>
                    </a:lnTo>
                    <a:lnTo>
                      <a:pt x="20" y="31"/>
                    </a:lnTo>
                    <a:lnTo>
                      <a:pt x="11" y="24"/>
                    </a:lnTo>
                    <a:lnTo>
                      <a:pt x="0" y="44"/>
                    </a:lnTo>
                    <a:lnTo>
                      <a:pt x="13" y="54"/>
                    </a:lnTo>
                    <a:lnTo>
                      <a:pt x="13" y="105"/>
                    </a:lnTo>
                    <a:lnTo>
                      <a:pt x="24" y="121"/>
                    </a:lnTo>
                    <a:lnTo>
                      <a:pt x="83" y="54"/>
                    </a:lnTo>
                    <a:lnTo>
                      <a:pt x="106" y="54"/>
                    </a:lnTo>
                    <a:lnTo>
                      <a:pt x="117" y="36"/>
                    </a:lnTo>
                    <a:lnTo>
                      <a:pt x="113" y="27"/>
                    </a:lnTo>
                    <a:lnTo>
                      <a:pt x="97" y="0"/>
                    </a:lnTo>
                    <a:close/>
                  </a:path>
                </a:pathLst>
              </a:custGeom>
              <a:solidFill>
                <a:srgbClr val="B2B2B2"/>
              </a:solidFill>
              <a:ln w="3175">
                <a:solidFill>
                  <a:srgbClr val="4D4D4D"/>
                </a:solidFill>
                <a:prstDash val="solid"/>
                <a:round/>
                <a:headEnd/>
                <a:tailEnd/>
              </a:ln>
            </p:spPr>
            <p:txBody>
              <a:bodyPr/>
              <a:lstStyle/>
              <a:p>
                <a:endParaRPr lang="en-US"/>
              </a:p>
            </p:txBody>
          </p:sp>
          <p:sp>
            <p:nvSpPr>
              <p:cNvPr id="98582" name="Freeform 242"/>
              <p:cNvSpPr>
                <a:spLocks/>
              </p:cNvSpPr>
              <p:nvPr/>
            </p:nvSpPr>
            <p:spPr bwMode="auto">
              <a:xfrm>
                <a:off x="2634" y="1391"/>
                <a:ext cx="192" cy="171"/>
              </a:xfrm>
              <a:custGeom>
                <a:avLst/>
                <a:gdLst>
                  <a:gd name="T0" fmla="*/ 1 w 383"/>
                  <a:gd name="T1" fmla="*/ 0 h 343"/>
                  <a:gd name="T2" fmla="*/ 1 w 383"/>
                  <a:gd name="T3" fmla="*/ 0 h 343"/>
                  <a:gd name="T4" fmla="*/ 1 w 383"/>
                  <a:gd name="T5" fmla="*/ 0 h 343"/>
                  <a:gd name="T6" fmla="*/ 1 w 383"/>
                  <a:gd name="T7" fmla="*/ 0 h 343"/>
                  <a:gd name="T8" fmla="*/ 1 w 383"/>
                  <a:gd name="T9" fmla="*/ 0 h 343"/>
                  <a:gd name="T10" fmla="*/ 1 w 383"/>
                  <a:gd name="T11" fmla="*/ 0 h 343"/>
                  <a:gd name="T12" fmla="*/ 1 w 383"/>
                  <a:gd name="T13" fmla="*/ 0 h 343"/>
                  <a:gd name="T14" fmla="*/ 1 w 383"/>
                  <a:gd name="T15" fmla="*/ 0 h 343"/>
                  <a:gd name="T16" fmla="*/ 1 w 383"/>
                  <a:gd name="T17" fmla="*/ 0 h 343"/>
                  <a:gd name="T18" fmla="*/ 1 w 383"/>
                  <a:gd name="T19" fmla="*/ 0 h 343"/>
                  <a:gd name="T20" fmla="*/ 1 w 383"/>
                  <a:gd name="T21" fmla="*/ 0 h 343"/>
                  <a:gd name="T22" fmla="*/ 1 w 383"/>
                  <a:gd name="T23" fmla="*/ 0 h 343"/>
                  <a:gd name="T24" fmla="*/ 1 w 383"/>
                  <a:gd name="T25" fmla="*/ 0 h 343"/>
                  <a:gd name="T26" fmla="*/ 1 w 383"/>
                  <a:gd name="T27" fmla="*/ 0 h 343"/>
                  <a:gd name="T28" fmla="*/ 1 w 383"/>
                  <a:gd name="T29" fmla="*/ 0 h 343"/>
                  <a:gd name="T30" fmla="*/ 1 w 383"/>
                  <a:gd name="T31" fmla="*/ 0 h 343"/>
                  <a:gd name="T32" fmla="*/ 1 w 383"/>
                  <a:gd name="T33" fmla="*/ 0 h 343"/>
                  <a:gd name="T34" fmla="*/ 1 w 383"/>
                  <a:gd name="T35" fmla="*/ 0 h 343"/>
                  <a:gd name="T36" fmla="*/ 1 w 383"/>
                  <a:gd name="T37" fmla="*/ 0 h 343"/>
                  <a:gd name="T38" fmla="*/ 1 w 383"/>
                  <a:gd name="T39" fmla="*/ 0 h 343"/>
                  <a:gd name="T40" fmla="*/ 1 w 383"/>
                  <a:gd name="T41" fmla="*/ 0 h 343"/>
                  <a:gd name="T42" fmla="*/ 1 w 383"/>
                  <a:gd name="T43" fmla="*/ 0 h 343"/>
                  <a:gd name="T44" fmla="*/ 1 w 383"/>
                  <a:gd name="T45" fmla="*/ 0 h 343"/>
                  <a:gd name="T46" fmla="*/ 1 w 383"/>
                  <a:gd name="T47" fmla="*/ 0 h 343"/>
                  <a:gd name="T48" fmla="*/ 1 w 383"/>
                  <a:gd name="T49" fmla="*/ 0 h 343"/>
                  <a:gd name="T50" fmla="*/ 1 w 383"/>
                  <a:gd name="T51" fmla="*/ 0 h 343"/>
                  <a:gd name="T52" fmla="*/ 1 w 383"/>
                  <a:gd name="T53" fmla="*/ 0 h 343"/>
                  <a:gd name="T54" fmla="*/ 0 w 383"/>
                  <a:gd name="T55" fmla="*/ 0 h 343"/>
                  <a:gd name="T56" fmla="*/ 1 w 383"/>
                  <a:gd name="T57" fmla="*/ 0 h 343"/>
                  <a:gd name="T58" fmla="*/ 1 w 383"/>
                  <a:gd name="T59" fmla="*/ 0 h 343"/>
                  <a:gd name="T60" fmla="*/ 1 w 383"/>
                  <a:gd name="T61" fmla="*/ 0 h 343"/>
                  <a:gd name="T62" fmla="*/ 1 w 383"/>
                  <a:gd name="T63" fmla="*/ 0 h 343"/>
                  <a:gd name="T64" fmla="*/ 1 w 383"/>
                  <a:gd name="T65" fmla="*/ 0 h 343"/>
                  <a:gd name="T66" fmla="*/ 1 w 383"/>
                  <a:gd name="T67" fmla="*/ 0 h 343"/>
                  <a:gd name="T68" fmla="*/ 1 w 383"/>
                  <a:gd name="T69" fmla="*/ 0 h 343"/>
                  <a:gd name="T70" fmla="*/ 1 w 383"/>
                  <a:gd name="T71" fmla="*/ 0 h 343"/>
                  <a:gd name="T72" fmla="*/ 1 w 383"/>
                  <a:gd name="T73" fmla="*/ 0 h 343"/>
                  <a:gd name="T74" fmla="*/ 1 w 383"/>
                  <a:gd name="T75" fmla="*/ 0 h 343"/>
                  <a:gd name="T76" fmla="*/ 1 w 383"/>
                  <a:gd name="T77" fmla="*/ 0 h 343"/>
                  <a:gd name="T78" fmla="*/ 1 w 383"/>
                  <a:gd name="T79" fmla="*/ 0 h 343"/>
                  <a:gd name="T80" fmla="*/ 1 w 383"/>
                  <a:gd name="T81" fmla="*/ 0 h 343"/>
                  <a:gd name="T82" fmla="*/ 1 w 383"/>
                  <a:gd name="T83" fmla="*/ 0 h 343"/>
                  <a:gd name="T84" fmla="*/ 1 w 383"/>
                  <a:gd name="T85" fmla="*/ 0 h 343"/>
                  <a:gd name="T86" fmla="*/ 1 w 383"/>
                  <a:gd name="T87" fmla="*/ 0 h 343"/>
                  <a:gd name="T88" fmla="*/ 1 w 383"/>
                  <a:gd name="T89" fmla="*/ 0 h 343"/>
                  <a:gd name="T90" fmla="*/ 1 w 383"/>
                  <a:gd name="T91" fmla="*/ 0 h 3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3"/>
                  <a:gd name="T139" fmla="*/ 0 h 343"/>
                  <a:gd name="T140" fmla="*/ 383 w 383"/>
                  <a:gd name="T141" fmla="*/ 343 h 3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3" h="343">
                    <a:moveTo>
                      <a:pt x="371" y="323"/>
                    </a:moveTo>
                    <a:lnTo>
                      <a:pt x="367" y="303"/>
                    </a:lnTo>
                    <a:lnTo>
                      <a:pt x="380" y="286"/>
                    </a:lnTo>
                    <a:lnTo>
                      <a:pt x="380" y="260"/>
                    </a:lnTo>
                    <a:lnTo>
                      <a:pt x="353" y="241"/>
                    </a:lnTo>
                    <a:lnTo>
                      <a:pt x="344" y="230"/>
                    </a:lnTo>
                    <a:lnTo>
                      <a:pt x="337" y="196"/>
                    </a:lnTo>
                    <a:lnTo>
                      <a:pt x="321" y="167"/>
                    </a:lnTo>
                    <a:lnTo>
                      <a:pt x="303" y="144"/>
                    </a:lnTo>
                    <a:lnTo>
                      <a:pt x="303" y="124"/>
                    </a:lnTo>
                    <a:lnTo>
                      <a:pt x="314" y="110"/>
                    </a:lnTo>
                    <a:lnTo>
                      <a:pt x="357" y="113"/>
                    </a:lnTo>
                    <a:lnTo>
                      <a:pt x="373" y="94"/>
                    </a:lnTo>
                    <a:lnTo>
                      <a:pt x="383" y="43"/>
                    </a:lnTo>
                    <a:lnTo>
                      <a:pt x="380" y="27"/>
                    </a:lnTo>
                    <a:lnTo>
                      <a:pt x="360" y="24"/>
                    </a:lnTo>
                    <a:lnTo>
                      <a:pt x="324" y="27"/>
                    </a:lnTo>
                    <a:lnTo>
                      <a:pt x="274" y="27"/>
                    </a:lnTo>
                    <a:lnTo>
                      <a:pt x="236" y="11"/>
                    </a:lnTo>
                    <a:lnTo>
                      <a:pt x="210" y="4"/>
                    </a:lnTo>
                    <a:lnTo>
                      <a:pt x="186" y="0"/>
                    </a:lnTo>
                    <a:lnTo>
                      <a:pt x="163" y="31"/>
                    </a:lnTo>
                    <a:lnTo>
                      <a:pt x="136" y="51"/>
                    </a:lnTo>
                    <a:lnTo>
                      <a:pt x="97" y="47"/>
                    </a:lnTo>
                    <a:lnTo>
                      <a:pt x="73" y="63"/>
                    </a:lnTo>
                    <a:lnTo>
                      <a:pt x="36" y="101"/>
                    </a:lnTo>
                    <a:lnTo>
                      <a:pt x="7" y="124"/>
                    </a:lnTo>
                    <a:lnTo>
                      <a:pt x="0" y="140"/>
                    </a:lnTo>
                    <a:lnTo>
                      <a:pt x="16" y="171"/>
                    </a:lnTo>
                    <a:lnTo>
                      <a:pt x="34" y="210"/>
                    </a:lnTo>
                    <a:lnTo>
                      <a:pt x="54" y="234"/>
                    </a:lnTo>
                    <a:lnTo>
                      <a:pt x="73" y="226"/>
                    </a:lnTo>
                    <a:lnTo>
                      <a:pt x="107" y="214"/>
                    </a:lnTo>
                    <a:lnTo>
                      <a:pt x="104" y="246"/>
                    </a:lnTo>
                    <a:lnTo>
                      <a:pt x="93" y="286"/>
                    </a:lnTo>
                    <a:lnTo>
                      <a:pt x="97" y="293"/>
                    </a:lnTo>
                    <a:lnTo>
                      <a:pt x="113" y="293"/>
                    </a:lnTo>
                    <a:lnTo>
                      <a:pt x="136" y="286"/>
                    </a:lnTo>
                    <a:lnTo>
                      <a:pt x="186" y="291"/>
                    </a:lnTo>
                    <a:lnTo>
                      <a:pt x="201" y="309"/>
                    </a:lnTo>
                    <a:lnTo>
                      <a:pt x="229" y="320"/>
                    </a:lnTo>
                    <a:lnTo>
                      <a:pt x="253" y="343"/>
                    </a:lnTo>
                    <a:lnTo>
                      <a:pt x="269" y="339"/>
                    </a:lnTo>
                    <a:lnTo>
                      <a:pt x="299" y="323"/>
                    </a:lnTo>
                    <a:lnTo>
                      <a:pt x="330" y="320"/>
                    </a:lnTo>
                    <a:lnTo>
                      <a:pt x="371" y="323"/>
                    </a:lnTo>
                    <a:close/>
                  </a:path>
                </a:pathLst>
              </a:custGeom>
              <a:solidFill>
                <a:srgbClr val="B2B2B2"/>
              </a:solidFill>
              <a:ln w="3175">
                <a:solidFill>
                  <a:srgbClr val="4D4D4D"/>
                </a:solidFill>
                <a:prstDash val="solid"/>
                <a:round/>
                <a:headEnd/>
                <a:tailEnd/>
              </a:ln>
            </p:spPr>
            <p:txBody>
              <a:bodyPr/>
              <a:lstStyle/>
              <a:p>
                <a:endParaRPr lang="en-US"/>
              </a:p>
            </p:txBody>
          </p:sp>
        </p:grpSp>
        <p:sp>
          <p:nvSpPr>
            <p:cNvPr id="98574" name="Freeform 243"/>
            <p:cNvSpPr>
              <a:spLocks/>
            </p:cNvSpPr>
            <p:nvPr/>
          </p:nvSpPr>
          <p:spPr bwMode="auto">
            <a:xfrm>
              <a:off x="3045" y="1344"/>
              <a:ext cx="124" cy="59"/>
            </a:xfrm>
            <a:custGeom>
              <a:avLst/>
              <a:gdLst>
                <a:gd name="T0" fmla="*/ 0 w 664"/>
                <a:gd name="T1" fmla="*/ 0 h 346"/>
                <a:gd name="T2" fmla="*/ 0 w 664"/>
                <a:gd name="T3" fmla="*/ 0 h 346"/>
                <a:gd name="T4" fmla="*/ 0 w 664"/>
                <a:gd name="T5" fmla="*/ 0 h 346"/>
                <a:gd name="T6" fmla="*/ 0 w 664"/>
                <a:gd name="T7" fmla="*/ 0 h 346"/>
                <a:gd name="T8" fmla="*/ 0 w 664"/>
                <a:gd name="T9" fmla="*/ 0 h 346"/>
                <a:gd name="T10" fmla="*/ 0 w 664"/>
                <a:gd name="T11" fmla="*/ 0 h 346"/>
                <a:gd name="T12" fmla="*/ 0 w 664"/>
                <a:gd name="T13" fmla="*/ 0 h 346"/>
                <a:gd name="T14" fmla="*/ 0 w 664"/>
                <a:gd name="T15" fmla="*/ 0 h 346"/>
                <a:gd name="T16" fmla="*/ 0 w 664"/>
                <a:gd name="T17" fmla="*/ 0 h 346"/>
                <a:gd name="T18" fmla="*/ 0 w 664"/>
                <a:gd name="T19" fmla="*/ 0 h 346"/>
                <a:gd name="T20" fmla="*/ 0 w 664"/>
                <a:gd name="T21" fmla="*/ 0 h 346"/>
                <a:gd name="T22" fmla="*/ 0 w 664"/>
                <a:gd name="T23" fmla="*/ 0 h 346"/>
                <a:gd name="T24" fmla="*/ 0 w 664"/>
                <a:gd name="T25" fmla="*/ 0 h 346"/>
                <a:gd name="T26" fmla="*/ 0 w 664"/>
                <a:gd name="T27" fmla="*/ 0 h 346"/>
                <a:gd name="T28" fmla="*/ 0 w 664"/>
                <a:gd name="T29" fmla="*/ 0 h 346"/>
                <a:gd name="T30" fmla="*/ 0 w 664"/>
                <a:gd name="T31" fmla="*/ 0 h 346"/>
                <a:gd name="T32" fmla="*/ 0 w 664"/>
                <a:gd name="T33" fmla="*/ 0 h 346"/>
                <a:gd name="T34" fmla="*/ 0 w 664"/>
                <a:gd name="T35" fmla="*/ 0 h 346"/>
                <a:gd name="T36" fmla="*/ 0 w 664"/>
                <a:gd name="T37" fmla="*/ 0 h 346"/>
                <a:gd name="T38" fmla="*/ 0 w 664"/>
                <a:gd name="T39" fmla="*/ 0 h 346"/>
                <a:gd name="T40" fmla="*/ 0 w 664"/>
                <a:gd name="T41" fmla="*/ 0 h 346"/>
                <a:gd name="T42" fmla="*/ 0 w 664"/>
                <a:gd name="T43" fmla="*/ 0 h 346"/>
                <a:gd name="T44" fmla="*/ 0 w 664"/>
                <a:gd name="T45" fmla="*/ 0 h 346"/>
                <a:gd name="T46" fmla="*/ 0 w 664"/>
                <a:gd name="T47" fmla="*/ 0 h 346"/>
                <a:gd name="T48" fmla="*/ 0 w 664"/>
                <a:gd name="T49" fmla="*/ 0 h 346"/>
                <a:gd name="T50" fmla="*/ 0 w 664"/>
                <a:gd name="T51" fmla="*/ 0 h 346"/>
                <a:gd name="T52" fmla="*/ 0 w 664"/>
                <a:gd name="T53" fmla="*/ 0 h 346"/>
                <a:gd name="T54" fmla="*/ 0 w 664"/>
                <a:gd name="T55" fmla="*/ 0 h 346"/>
                <a:gd name="T56" fmla="*/ 0 w 664"/>
                <a:gd name="T57" fmla="*/ 0 h 346"/>
                <a:gd name="T58" fmla="*/ 0 w 664"/>
                <a:gd name="T59" fmla="*/ 0 h 346"/>
                <a:gd name="T60" fmla="*/ 0 w 664"/>
                <a:gd name="T61" fmla="*/ 0 h 346"/>
                <a:gd name="T62" fmla="*/ 0 w 664"/>
                <a:gd name="T63" fmla="*/ 0 h 346"/>
                <a:gd name="T64" fmla="*/ 0 w 664"/>
                <a:gd name="T65" fmla="*/ 0 h 346"/>
                <a:gd name="T66" fmla="*/ 0 w 664"/>
                <a:gd name="T67" fmla="*/ 0 h 346"/>
                <a:gd name="T68" fmla="*/ 0 w 664"/>
                <a:gd name="T69" fmla="*/ 0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4"/>
                <a:gd name="T106" fmla="*/ 0 h 346"/>
                <a:gd name="T107" fmla="*/ 664 w 664"/>
                <a:gd name="T108" fmla="*/ 346 h 3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4" h="346">
                  <a:moveTo>
                    <a:pt x="195" y="136"/>
                  </a:moveTo>
                  <a:lnTo>
                    <a:pt x="163" y="116"/>
                  </a:lnTo>
                  <a:lnTo>
                    <a:pt x="156" y="93"/>
                  </a:lnTo>
                  <a:lnTo>
                    <a:pt x="149" y="69"/>
                  </a:lnTo>
                  <a:lnTo>
                    <a:pt x="133" y="46"/>
                  </a:lnTo>
                  <a:lnTo>
                    <a:pt x="106" y="46"/>
                  </a:lnTo>
                  <a:lnTo>
                    <a:pt x="86" y="57"/>
                  </a:lnTo>
                  <a:lnTo>
                    <a:pt x="59" y="82"/>
                  </a:lnTo>
                  <a:lnTo>
                    <a:pt x="27" y="143"/>
                  </a:lnTo>
                  <a:lnTo>
                    <a:pt x="31" y="159"/>
                  </a:lnTo>
                  <a:lnTo>
                    <a:pt x="31" y="175"/>
                  </a:lnTo>
                  <a:lnTo>
                    <a:pt x="23" y="186"/>
                  </a:lnTo>
                  <a:lnTo>
                    <a:pt x="11" y="199"/>
                  </a:lnTo>
                  <a:lnTo>
                    <a:pt x="0" y="213"/>
                  </a:lnTo>
                  <a:lnTo>
                    <a:pt x="7" y="229"/>
                  </a:lnTo>
                  <a:lnTo>
                    <a:pt x="7" y="267"/>
                  </a:lnTo>
                  <a:lnTo>
                    <a:pt x="13" y="296"/>
                  </a:lnTo>
                  <a:lnTo>
                    <a:pt x="27" y="303"/>
                  </a:lnTo>
                  <a:lnTo>
                    <a:pt x="54" y="292"/>
                  </a:lnTo>
                  <a:lnTo>
                    <a:pt x="86" y="272"/>
                  </a:lnTo>
                  <a:lnTo>
                    <a:pt x="100" y="260"/>
                  </a:lnTo>
                  <a:lnTo>
                    <a:pt x="126" y="267"/>
                  </a:lnTo>
                  <a:lnTo>
                    <a:pt x="152" y="272"/>
                  </a:lnTo>
                  <a:lnTo>
                    <a:pt x="176" y="279"/>
                  </a:lnTo>
                  <a:lnTo>
                    <a:pt x="192" y="287"/>
                  </a:lnTo>
                  <a:lnTo>
                    <a:pt x="226" y="267"/>
                  </a:lnTo>
                  <a:lnTo>
                    <a:pt x="242" y="267"/>
                  </a:lnTo>
                  <a:lnTo>
                    <a:pt x="258" y="276"/>
                  </a:lnTo>
                  <a:lnTo>
                    <a:pt x="282" y="283"/>
                  </a:lnTo>
                  <a:lnTo>
                    <a:pt x="301" y="267"/>
                  </a:lnTo>
                  <a:lnTo>
                    <a:pt x="332" y="260"/>
                  </a:lnTo>
                  <a:lnTo>
                    <a:pt x="352" y="263"/>
                  </a:lnTo>
                  <a:lnTo>
                    <a:pt x="368" y="292"/>
                  </a:lnTo>
                  <a:lnTo>
                    <a:pt x="402" y="296"/>
                  </a:lnTo>
                  <a:lnTo>
                    <a:pt x="441" y="292"/>
                  </a:lnTo>
                  <a:lnTo>
                    <a:pt x="468" y="324"/>
                  </a:lnTo>
                  <a:lnTo>
                    <a:pt x="488" y="342"/>
                  </a:lnTo>
                  <a:lnTo>
                    <a:pt x="508" y="346"/>
                  </a:lnTo>
                  <a:lnTo>
                    <a:pt x="538" y="333"/>
                  </a:lnTo>
                  <a:lnTo>
                    <a:pt x="567" y="330"/>
                  </a:lnTo>
                  <a:lnTo>
                    <a:pt x="586" y="315"/>
                  </a:lnTo>
                  <a:lnTo>
                    <a:pt x="597" y="299"/>
                  </a:lnTo>
                  <a:lnTo>
                    <a:pt x="633" y="260"/>
                  </a:lnTo>
                  <a:lnTo>
                    <a:pt x="653" y="240"/>
                  </a:lnTo>
                  <a:lnTo>
                    <a:pt x="664" y="209"/>
                  </a:lnTo>
                  <a:lnTo>
                    <a:pt x="656" y="163"/>
                  </a:lnTo>
                  <a:lnTo>
                    <a:pt x="640" y="152"/>
                  </a:lnTo>
                  <a:lnTo>
                    <a:pt x="610" y="123"/>
                  </a:lnTo>
                  <a:lnTo>
                    <a:pt x="597" y="93"/>
                  </a:lnTo>
                  <a:lnTo>
                    <a:pt x="585" y="59"/>
                  </a:lnTo>
                  <a:lnTo>
                    <a:pt x="558" y="35"/>
                  </a:lnTo>
                  <a:lnTo>
                    <a:pt x="542" y="34"/>
                  </a:lnTo>
                  <a:lnTo>
                    <a:pt x="488" y="35"/>
                  </a:lnTo>
                  <a:lnTo>
                    <a:pt x="464" y="53"/>
                  </a:lnTo>
                  <a:lnTo>
                    <a:pt x="448" y="59"/>
                  </a:lnTo>
                  <a:lnTo>
                    <a:pt x="421" y="34"/>
                  </a:lnTo>
                  <a:lnTo>
                    <a:pt x="398" y="23"/>
                  </a:lnTo>
                  <a:lnTo>
                    <a:pt x="382" y="7"/>
                  </a:lnTo>
                  <a:lnTo>
                    <a:pt x="371" y="3"/>
                  </a:lnTo>
                  <a:lnTo>
                    <a:pt x="343" y="0"/>
                  </a:lnTo>
                  <a:lnTo>
                    <a:pt x="319" y="7"/>
                  </a:lnTo>
                  <a:lnTo>
                    <a:pt x="300" y="7"/>
                  </a:lnTo>
                  <a:lnTo>
                    <a:pt x="289" y="16"/>
                  </a:lnTo>
                  <a:lnTo>
                    <a:pt x="278" y="34"/>
                  </a:lnTo>
                  <a:lnTo>
                    <a:pt x="278" y="69"/>
                  </a:lnTo>
                  <a:lnTo>
                    <a:pt x="285" y="109"/>
                  </a:lnTo>
                  <a:lnTo>
                    <a:pt x="285" y="127"/>
                  </a:lnTo>
                  <a:lnTo>
                    <a:pt x="258" y="152"/>
                  </a:lnTo>
                  <a:lnTo>
                    <a:pt x="242" y="166"/>
                  </a:lnTo>
                  <a:lnTo>
                    <a:pt x="230" y="150"/>
                  </a:lnTo>
                  <a:lnTo>
                    <a:pt x="195" y="136"/>
                  </a:lnTo>
                  <a:close/>
                </a:path>
              </a:pathLst>
            </a:custGeom>
            <a:solidFill>
              <a:srgbClr val="B2B2B2"/>
            </a:solidFill>
            <a:ln w="3175">
              <a:solidFill>
                <a:srgbClr val="4D4D4D"/>
              </a:solidFill>
              <a:prstDash val="solid"/>
              <a:round/>
              <a:headEnd/>
              <a:tailEnd/>
            </a:ln>
          </p:spPr>
          <p:txBody>
            <a:bodyPr/>
            <a:lstStyle/>
            <a:p>
              <a:endParaRPr lang="en-US"/>
            </a:p>
          </p:txBody>
        </p:sp>
        <p:sp>
          <p:nvSpPr>
            <p:cNvPr id="98575" name="Freeform 244"/>
            <p:cNvSpPr>
              <a:spLocks/>
            </p:cNvSpPr>
            <p:nvPr/>
          </p:nvSpPr>
          <p:spPr bwMode="auto">
            <a:xfrm>
              <a:off x="2928" y="1594"/>
              <a:ext cx="49" cy="31"/>
            </a:xfrm>
            <a:custGeom>
              <a:avLst/>
              <a:gdLst>
                <a:gd name="T0" fmla="*/ 0 w 356"/>
                <a:gd name="T1" fmla="*/ 0 h 207"/>
                <a:gd name="T2" fmla="*/ 0 w 356"/>
                <a:gd name="T3" fmla="*/ 0 h 207"/>
                <a:gd name="T4" fmla="*/ 0 w 356"/>
                <a:gd name="T5" fmla="*/ 0 h 207"/>
                <a:gd name="T6" fmla="*/ 0 w 356"/>
                <a:gd name="T7" fmla="*/ 0 h 207"/>
                <a:gd name="T8" fmla="*/ 0 w 356"/>
                <a:gd name="T9" fmla="*/ 0 h 207"/>
                <a:gd name="T10" fmla="*/ 0 w 356"/>
                <a:gd name="T11" fmla="*/ 0 h 207"/>
                <a:gd name="T12" fmla="*/ 0 w 356"/>
                <a:gd name="T13" fmla="*/ 0 h 207"/>
                <a:gd name="T14" fmla="*/ 0 w 356"/>
                <a:gd name="T15" fmla="*/ 0 h 207"/>
                <a:gd name="T16" fmla="*/ 0 w 356"/>
                <a:gd name="T17" fmla="*/ 0 h 207"/>
                <a:gd name="T18" fmla="*/ 0 w 356"/>
                <a:gd name="T19" fmla="*/ 0 h 207"/>
                <a:gd name="T20" fmla="*/ 0 w 356"/>
                <a:gd name="T21" fmla="*/ 0 h 207"/>
                <a:gd name="T22" fmla="*/ 0 w 356"/>
                <a:gd name="T23" fmla="*/ 0 h 207"/>
                <a:gd name="T24" fmla="*/ 0 w 356"/>
                <a:gd name="T25" fmla="*/ 0 h 207"/>
                <a:gd name="T26" fmla="*/ 0 w 356"/>
                <a:gd name="T27" fmla="*/ 0 h 207"/>
                <a:gd name="T28" fmla="*/ 0 w 356"/>
                <a:gd name="T29" fmla="*/ 0 h 207"/>
                <a:gd name="T30" fmla="*/ 0 w 356"/>
                <a:gd name="T31" fmla="*/ 0 h 207"/>
                <a:gd name="T32" fmla="*/ 0 w 356"/>
                <a:gd name="T33" fmla="*/ 0 h 207"/>
                <a:gd name="T34" fmla="*/ 0 w 356"/>
                <a:gd name="T35" fmla="*/ 0 h 207"/>
                <a:gd name="T36" fmla="*/ 0 w 356"/>
                <a:gd name="T37" fmla="*/ 0 h 207"/>
                <a:gd name="T38" fmla="*/ 0 w 356"/>
                <a:gd name="T39" fmla="*/ 0 h 207"/>
                <a:gd name="T40" fmla="*/ 0 w 356"/>
                <a:gd name="T41" fmla="*/ 0 h 207"/>
                <a:gd name="T42" fmla="*/ 0 w 356"/>
                <a:gd name="T43" fmla="*/ 0 h 207"/>
                <a:gd name="T44" fmla="*/ 0 w 356"/>
                <a:gd name="T45" fmla="*/ 0 h 207"/>
                <a:gd name="T46" fmla="*/ 0 w 356"/>
                <a:gd name="T47" fmla="*/ 0 h 207"/>
                <a:gd name="T48" fmla="*/ 0 w 356"/>
                <a:gd name="T49" fmla="*/ 0 h 207"/>
                <a:gd name="T50" fmla="*/ 0 w 356"/>
                <a:gd name="T51" fmla="*/ 0 h 207"/>
                <a:gd name="T52" fmla="*/ 0 w 356"/>
                <a:gd name="T53" fmla="*/ 0 h 207"/>
                <a:gd name="T54" fmla="*/ 0 w 356"/>
                <a:gd name="T55" fmla="*/ 0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56"/>
                <a:gd name="T85" fmla="*/ 0 h 207"/>
                <a:gd name="T86" fmla="*/ 356 w 356"/>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56" h="207">
                  <a:moveTo>
                    <a:pt x="31" y="113"/>
                  </a:moveTo>
                  <a:lnTo>
                    <a:pt x="67" y="149"/>
                  </a:lnTo>
                  <a:lnTo>
                    <a:pt x="56" y="167"/>
                  </a:lnTo>
                  <a:lnTo>
                    <a:pt x="40" y="180"/>
                  </a:lnTo>
                  <a:lnTo>
                    <a:pt x="20" y="183"/>
                  </a:lnTo>
                  <a:lnTo>
                    <a:pt x="0" y="187"/>
                  </a:lnTo>
                  <a:lnTo>
                    <a:pt x="36" y="203"/>
                  </a:lnTo>
                  <a:lnTo>
                    <a:pt x="51" y="207"/>
                  </a:lnTo>
                  <a:lnTo>
                    <a:pt x="96" y="180"/>
                  </a:lnTo>
                  <a:lnTo>
                    <a:pt x="194" y="205"/>
                  </a:lnTo>
                  <a:lnTo>
                    <a:pt x="259" y="133"/>
                  </a:lnTo>
                  <a:lnTo>
                    <a:pt x="271" y="103"/>
                  </a:lnTo>
                  <a:lnTo>
                    <a:pt x="284" y="94"/>
                  </a:lnTo>
                  <a:lnTo>
                    <a:pt x="320" y="97"/>
                  </a:lnTo>
                  <a:lnTo>
                    <a:pt x="356" y="54"/>
                  </a:lnTo>
                  <a:lnTo>
                    <a:pt x="352" y="27"/>
                  </a:lnTo>
                  <a:lnTo>
                    <a:pt x="327" y="0"/>
                  </a:lnTo>
                  <a:lnTo>
                    <a:pt x="311" y="4"/>
                  </a:lnTo>
                  <a:lnTo>
                    <a:pt x="293" y="9"/>
                  </a:lnTo>
                  <a:lnTo>
                    <a:pt x="261" y="2"/>
                  </a:lnTo>
                  <a:lnTo>
                    <a:pt x="228" y="4"/>
                  </a:lnTo>
                  <a:lnTo>
                    <a:pt x="196" y="13"/>
                  </a:lnTo>
                  <a:lnTo>
                    <a:pt x="151" y="9"/>
                  </a:lnTo>
                  <a:lnTo>
                    <a:pt x="131" y="36"/>
                  </a:lnTo>
                  <a:lnTo>
                    <a:pt x="56" y="13"/>
                  </a:lnTo>
                  <a:lnTo>
                    <a:pt x="27" y="13"/>
                  </a:lnTo>
                  <a:lnTo>
                    <a:pt x="27" y="58"/>
                  </a:lnTo>
                  <a:lnTo>
                    <a:pt x="31" y="113"/>
                  </a:lnTo>
                  <a:close/>
                </a:path>
              </a:pathLst>
            </a:custGeom>
            <a:solidFill>
              <a:srgbClr val="B2B2B2"/>
            </a:solidFill>
            <a:ln w="3175">
              <a:solidFill>
                <a:srgbClr val="4D4D4D"/>
              </a:solidFill>
              <a:prstDash val="solid"/>
              <a:round/>
              <a:headEnd/>
              <a:tailEnd/>
            </a:ln>
          </p:spPr>
          <p:txBody>
            <a:bodyPr/>
            <a:lstStyle/>
            <a:p>
              <a:endParaRPr lang="en-US"/>
            </a:p>
          </p:txBody>
        </p:sp>
        <p:sp>
          <p:nvSpPr>
            <p:cNvPr id="98576" name="Freeform 245"/>
            <p:cNvSpPr>
              <a:spLocks/>
            </p:cNvSpPr>
            <p:nvPr/>
          </p:nvSpPr>
          <p:spPr bwMode="auto">
            <a:xfrm>
              <a:off x="2928" y="1601"/>
              <a:ext cx="89" cy="96"/>
            </a:xfrm>
            <a:custGeom>
              <a:avLst/>
              <a:gdLst>
                <a:gd name="T0" fmla="*/ 0 w 651"/>
                <a:gd name="T1" fmla="*/ 0 h 638"/>
                <a:gd name="T2" fmla="*/ 0 w 651"/>
                <a:gd name="T3" fmla="*/ 0 h 638"/>
                <a:gd name="T4" fmla="*/ 0 w 651"/>
                <a:gd name="T5" fmla="*/ 0 h 638"/>
                <a:gd name="T6" fmla="*/ 0 w 651"/>
                <a:gd name="T7" fmla="*/ 0 h 638"/>
                <a:gd name="T8" fmla="*/ 0 w 651"/>
                <a:gd name="T9" fmla="*/ 0 h 638"/>
                <a:gd name="T10" fmla="*/ 0 w 651"/>
                <a:gd name="T11" fmla="*/ 0 h 638"/>
                <a:gd name="T12" fmla="*/ 0 w 651"/>
                <a:gd name="T13" fmla="*/ 0 h 638"/>
                <a:gd name="T14" fmla="*/ 0 w 651"/>
                <a:gd name="T15" fmla="*/ 0 h 638"/>
                <a:gd name="T16" fmla="*/ 0 w 651"/>
                <a:gd name="T17" fmla="*/ 0 h 638"/>
                <a:gd name="T18" fmla="*/ 0 w 651"/>
                <a:gd name="T19" fmla="*/ 0 h 638"/>
                <a:gd name="T20" fmla="*/ 0 w 651"/>
                <a:gd name="T21" fmla="*/ 0 h 638"/>
                <a:gd name="T22" fmla="*/ 0 w 651"/>
                <a:gd name="T23" fmla="*/ 0 h 638"/>
                <a:gd name="T24" fmla="*/ 0 w 651"/>
                <a:gd name="T25" fmla="*/ 0 h 638"/>
                <a:gd name="T26" fmla="*/ 0 w 651"/>
                <a:gd name="T27" fmla="*/ 0 h 638"/>
                <a:gd name="T28" fmla="*/ 0 w 651"/>
                <a:gd name="T29" fmla="*/ 0 h 638"/>
                <a:gd name="T30" fmla="*/ 0 w 651"/>
                <a:gd name="T31" fmla="*/ 0 h 638"/>
                <a:gd name="T32" fmla="*/ 0 w 651"/>
                <a:gd name="T33" fmla="*/ 0 h 638"/>
                <a:gd name="T34" fmla="*/ 0 w 651"/>
                <a:gd name="T35" fmla="*/ 0 h 638"/>
                <a:gd name="T36" fmla="*/ 0 w 651"/>
                <a:gd name="T37" fmla="*/ 0 h 638"/>
                <a:gd name="T38" fmla="*/ 0 w 651"/>
                <a:gd name="T39" fmla="*/ 0 h 638"/>
                <a:gd name="T40" fmla="*/ 0 w 651"/>
                <a:gd name="T41" fmla="*/ 0 h 638"/>
                <a:gd name="T42" fmla="*/ 0 w 651"/>
                <a:gd name="T43" fmla="*/ 0 h 638"/>
                <a:gd name="T44" fmla="*/ 0 w 651"/>
                <a:gd name="T45" fmla="*/ 0 h 638"/>
                <a:gd name="T46" fmla="*/ 0 w 651"/>
                <a:gd name="T47" fmla="*/ 0 h 638"/>
                <a:gd name="T48" fmla="*/ 0 w 651"/>
                <a:gd name="T49" fmla="*/ 0 h 638"/>
                <a:gd name="T50" fmla="*/ 0 w 651"/>
                <a:gd name="T51" fmla="*/ 0 h 638"/>
                <a:gd name="T52" fmla="*/ 0 w 651"/>
                <a:gd name="T53" fmla="*/ 0 h 638"/>
                <a:gd name="T54" fmla="*/ 0 w 651"/>
                <a:gd name="T55" fmla="*/ 0 h 638"/>
                <a:gd name="T56" fmla="*/ 0 w 651"/>
                <a:gd name="T57" fmla="*/ 0 h 638"/>
                <a:gd name="T58" fmla="*/ 0 w 651"/>
                <a:gd name="T59" fmla="*/ 0 h 638"/>
                <a:gd name="T60" fmla="*/ 0 w 651"/>
                <a:gd name="T61" fmla="*/ 0 h 638"/>
                <a:gd name="T62" fmla="*/ 0 w 651"/>
                <a:gd name="T63" fmla="*/ 0 h 638"/>
                <a:gd name="T64" fmla="*/ 0 w 651"/>
                <a:gd name="T65" fmla="*/ 0 h 638"/>
                <a:gd name="T66" fmla="*/ 0 w 651"/>
                <a:gd name="T67" fmla="*/ 0 h 638"/>
                <a:gd name="T68" fmla="*/ 0 w 651"/>
                <a:gd name="T69" fmla="*/ 0 h 638"/>
                <a:gd name="T70" fmla="*/ 0 w 651"/>
                <a:gd name="T71" fmla="*/ 0 h 638"/>
                <a:gd name="T72" fmla="*/ 0 w 651"/>
                <a:gd name="T73" fmla="*/ 0 h 638"/>
                <a:gd name="T74" fmla="*/ 0 w 651"/>
                <a:gd name="T75" fmla="*/ 0 h 638"/>
                <a:gd name="T76" fmla="*/ 0 w 651"/>
                <a:gd name="T77" fmla="*/ 0 h 638"/>
                <a:gd name="T78" fmla="*/ 0 w 651"/>
                <a:gd name="T79" fmla="*/ 0 h 638"/>
                <a:gd name="T80" fmla="*/ 0 w 651"/>
                <a:gd name="T81" fmla="*/ 0 h 638"/>
                <a:gd name="T82" fmla="*/ 0 w 651"/>
                <a:gd name="T83" fmla="*/ 0 h 638"/>
                <a:gd name="T84" fmla="*/ 0 w 651"/>
                <a:gd name="T85" fmla="*/ 0 h 638"/>
                <a:gd name="T86" fmla="*/ 0 w 651"/>
                <a:gd name="T87" fmla="*/ 0 h 638"/>
                <a:gd name="T88" fmla="*/ 0 w 651"/>
                <a:gd name="T89" fmla="*/ 0 h 6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51"/>
                <a:gd name="T136" fmla="*/ 0 h 638"/>
                <a:gd name="T137" fmla="*/ 651 w 651"/>
                <a:gd name="T138" fmla="*/ 638 h 63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51" h="638">
                  <a:moveTo>
                    <a:pt x="0" y="143"/>
                  </a:moveTo>
                  <a:lnTo>
                    <a:pt x="13" y="183"/>
                  </a:lnTo>
                  <a:lnTo>
                    <a:pt x="27" y="213"/>
                  </a:lnTo>
                  <a:lnTo>
                    <a:pt x="40" y="233"/>
                  </a:lnTo>
                  <a:lnTo>
                    <a:pt x="56" y="237"/>
                  </a:lnTo>
                  <a:lnTo>
                    <a:pt x="74" y="226"/>
                  </a:lnTo>
                  <a:lnTo>
                    <a:pt x="83" y="206"/>
                  </a:lnTo>
                  <a:lnTo>
                    <a:pt x="101" y="176"/>
                  </a:lnTo>
                  <a:lnTo>
                    <a:pt x="124" y="193"/>
                  </a:lnTo>
                  <a:lnTo>
                    <a:pt x="148" y="199"/>
                  </a:lnTo>
                  <a:lnTo>
                    <a:pt x="164" y="210"/>
                  </a:lnTo>
                  <a:lnTo>
                    <a:pt x="160" y="242"/>
                  </a:lnTo>
                  <a:lnTo>
                    <a:pt x="160" y="263"/>
                  </a:lnTo>
                  <a:lnTo>
                    <a:pt x="183" y="299"/>
                  </a:lnTo>
                  <a:lnTo>
                    <a:pt x="210" y="330"/>
                  </a:lnTo>
                  <a:lnTo>
                    <a:pt x="207" y="339"/>
                  </a:lnTo>
                  <a:lnTo>
                    <a:pt x="176" y="339"/>
                  </a:lnTo>
                  <a:lnTo>
                    <a:pt x="191" y="357"/>
                  </a:lnTo>
                  <a:lnTo>
                    <a:pt x="280" y="459"/>
                  </a:lnTo>
                  <a:lnTo>
                    <a:pt x="289" y="466"/>
                  </a:lnTo>
                  <a:lnTo>
                    <a:pt x="316" y="466"/>
                  </a:lnTo>
                  <a:lnTo>
                    <a:pt x="336" y="472"/>
                  </a:lnTo>
                  <a:lnTo>
                    <a:pt x="375" y="489"/>
                  </a:lnTo>
                  <a:lnTo>
                    <a:pt x="409" y="522"/>
                  </a:lnTo>
                  <a:lnTo>
                    <a:pt x="417" y="536"/>
                  </a:lnTo>
                  <a:lnTo>
                    <a:pt x="429" y="561"/>
                  </a:lnTo>
                  <a:lnTo>
                    <a:pt x="440" y="559"/>
                  </a:lnTo>
                  <a:lnTo>
                    <a:pt x="449" y="559"/>
                  </a:lnTo>
                  <a:lnTo>
                    <a:pt x="476" y="570"/>
                  </a:lnTo>
                  <a:lnTo>
                    <a:pt x="492" y="583"/>
                  </a:lnTo>
                  <a:lnTo>
                    <a:pt x="542" y="638"/>
                  </a:lnTo>
                  <a:lnTo>
                    <a:pt x="521" y="581"/>
                  </a:lnTo>
                  <a:lnTo>
                    <a:pt x="508" y="559"/>
                  </a:lnTo>
                  <a:lnTo>
                    <a:pt x="519" y="540"/>
                  </a:lnTo>
                  <a:lnTo>
                    <a:pt x="512" y="522"/>
                  </a:lnTo>
                  <a:lnTo>
                    <a:pt x="486" y="493"/>
                  </a:lnTo>
                  <a:lnTo>
                    <a:pt x="440" y="439"/>
                  </a:lnTo>
                  <a:lnTo>
                    <a:pt x="409" y="416"/>
                  </a:lnTo>
                  <a:lnTo>
                    <a:pt x="399" y="405"/>
                  </a:lnTo>
                  <a:lnTo>
                    <a:pt x="382" y="409"/>
                  </a:lnTo>
                  <a:lnTo>
                    <a:pt x="359" y="389"/>
                  </a:lnTo>
                  <a:lnTo>
                    <a:pt x="356" y="389"/>
                  </a:lnTo>
                  <a:lnTo>
                    <a:pt x="343" y="376"/>
                  </a:lnTo>
                  <a:lnTo>
                    <a:pt x="336" y="353"/>
                  </a:lnTo>
                  <a:lnTo>
                    <a:pt x="329" y="330"/>
                  </a:lnTo>
                  <a:lnTo>
                    <a:pt x="304" y="296"/>
                  </a:lnTo>
                  <a:lnTo>
                    <a:pt x="250" y="240"/>
                  </a:lnTo>
                  <a:lnTo>
                    <a:pt x="246" y="226"/>
                  </a:lnTo>
                  <a:lnTo>
                    <a:pt x="250" y="219"/>
                  </a:lnTo>
                  <a:lnTo>
                    <a:pt x="277" y="213"/>
                  </a:lnTo>
                  <a:lnTo>
                    <a:pt x="350" y="237"/>
                  </a:lnTo>
                  <a:lnTo>
                    <a:pt x="399" y="183"/>
                  </a:lnTo>
                  <a:lnTo>
                    <a:pt x="440" y="217"/>
                  </a:lnTo>
                  <a:lnTo>
                    <a:pt x="456" y="219"/>
                  </a:lnTo>
                  <a:lnTo>
                    <a:pt x="465" y="233"/>
                  </a:lnTo>
                  <a:lnTo>
                    <a:pt x="479" y="219"/>
                  </a:lnTo>
                  <a:lnTo>
                    <a:pt x="506" y="219"/>
                  </a:lnTo>
                  <a:lnTo>
                    <a:pt x="529" y="222"/>
                  </a:lnTo>
                  <a:lnTo>
                    <a:pt x="562" y="206"/>
                  </a:lnTo>
                  <a:lnTo>
                    <a:pt x="596" y="219"/>
                  </a:lnTo>
                  <a:lnTo>
                    <a:pt x="616" y="237"/>
                  </a:lnTo>
                  <a:lnTo>
                    <a:pt x="639" y="242"/>
                  </a:lnTo>
                  <a:lnTo>
                    <a:pt x="641" y="226"/>
                  </a:lnTo>
                  <a:lnTo>
                    <a:pt x="651" y="199"/>
                  </a:lnTo>
                  <a:lnTo>
                    <a:pt x="639" y="186"/>
                  </a:lnTo>
                  <a:lnTo>
                    <a:pt x="617" y="163"/>
                  </a:lnTo>
                  <a:lnTo>
                    <a:pt x="616" y="140"/>
                  </a:lnTo>
                  <a:lnTo>
                    <a:pt x="616" y="124"/>
                  </a:lnTo>
                  <a:lnTo>
                    <a:pt x="617" y="104"/>
                  </a:lnTo>
                  <a:lnTo>
                    <a:pt x="589" y="97"/>
                  </a:lnTo>
                  <a:lnTo>
                    <a:pt x="574" y="93"/>
                  </a:lnTo>
                  <a:lnTo>
                    <a:pt x="560" y="104"/>
                  </a:lnTo>
                  <a:lnTo>
                    <a:pt x="542" y="116"/>
                  </a:lnTo>
                  <a:lnTo>
                    <a:pt x="526" y="116"/>
                  </a:lnTo>
                  <a:lnTo>
                    <a:pt x="499" y="89"/>
                  </a:lnTo>
                  <a:lnTo>
                    <a:pt x="476" y="77"/>
                  </a:lnTo>
                  <a:lnTo>
                    <a:pt x="452" y="80"/>
                  </a:lnTo>
                  <a:lnTo>
                    <a:pt x="433" y="59"/>
                  </a:lnTo>
                  <a:lnTo>
                    <a:pt x="379" y="3"/>
                  </a:lnTo>
                  <a:lnTo>
                    <a:pt x="356" y="0"/>
                  </a:lnTo>
                  <a:lnTo>
                    <a:pt x="320" y="46"/>
                  </a:lnTo>
                  <a:lnTo>
                    <a:pt x="282" y="43"/>
                  </a:lnTo>
                  <a:lnTo>
                    <a:pt x="266" y="59"/>
                  </a:lnTo>
                  <a:lnTo>
                    <a:pt x="261" y="80"/>
                  </a:lnTo>
                  <a:lnTo>
                    <a:pt x="191" y="156"/>
                  </a:lnTo>
                  <a:lnTo>
                    <a:pt x="144" y="143"/>
                  </a:lnTo>
                  <a:lnTo>
                    <a:pt x="97" y="132"/>
                  </a:lnTo>
                  <a:lnTo>
                    <a:pt x="74" y="143"/>
                  </a:lnTo>
                  <a:lnTo>
                    <a:pt x="44" y="156"/>
                  </a:lnTo>
                  <a:lnTo>
                    <a:pt x="0" y="143"/>
                  </a:lnTo>
                  <a:close/>
                </a:path>
              </a:pathLst>
            </a:custGeom>
            <a:solidFill>
              <a:srgbClr val="B2B2B2"/>
            </a:solidFill>
            <a:ln w="3175">
              <a:solidFill>
                <a:srgbClr val="4D4D4D"/>
              </a:solidFill>
              <a:prstDash val="solid"/>
              <a:round/>
              <a:headEnd/>
              <a:tailEnd/>
            </a:ln>
          </p:spPr>
          <p:txBody>
            <a:bodyPr/>
            <a:lstStyle/>
            <a:p>
              <a:endParaRPr lang="en-US"/>
            </a:p>
          </p:txBody>
        </p:sp>
        <p:sp>
          <p:nvSpPr>
            <p:cNvPr id="98577" name="Freeform 246"/>
            <p:cNvSpPr>
              <a:spLocks/>
            </p:cNvSpPr>
            <p:nvPr/>
          </p:nvSpPr>
          <p:spPr bwMode="auto">
            <a:xfrm>
              <a:off x="2962" y="1629"/>
              <a:ext cx="58" cy="59"/>
            </a:xfrm>
            <a:custGeom>
              <a:avLst/>
              <a:gdLst>
                <a:gd name="T0" fmla="*/ 0 w 425"/>
                <a:gd name="T1" fmla="*/ 0 h 394"/>
                <a:gd name="T2" fmla="*/ 0 w 425"/>
                <a:gd name="T3" fmla="*/ 0 h 394"/>
                <a:gd name="T4" fmla="*/ 0 w 425"/>
                <a:gd name="T5" fmla="*/ 0 h 394"/>
                <a:gd name="T6" fmla="*/ 0 w 425"/>
                <a:gd name="T7" fmla="*/ 0 h 394"/>
                <a:gd name="T8" fmla="*/ 0 w 425"/>
                <a:gd name="T9" fmla="*/ 0 h 394"/>
                <a:gd name="T10" fmla="*/ 0 w 425"/>
                <a:gd name="T11" fmla="*/ 0 h 394"/>
                <a:gd name="T12" fmla="*/ 0 w 425"/>
                <a:gd name="T13" fmla="*/ 0 h 394"/>
                <a:gd name="T14" fmla="*/ 0 w 425"/>
                <a:gd name="T15" fmla="*/ 0 h 394"/>
                <a:gd name="T16" fmla="*/ 0 w 425"/>
                <a:gd name="T17" fmla="*/ 0 h 394"/>
                <a:gd name="T18" fmla="*/ 0 w 425"/>
                <a:gd name="T19" fmla="*/ 0 h 394"/>
                <a:gd name="T20" fmla="*/ 0 w 425"/>
                <a:gd name="T21" fmla="*/ 0 h 394"/>
                <a:gd name="T22" fmla="*/ 0 w 425"/>
                <a:gd name="T23" fmla="*/ 0 h 394"/>
                <a:gd name="T24" fmla="*/ 0 w 425"/>
                <a:gd name="T25" fmla="*/ 0 h 394"/>
                <a:gd name="T26" fmla="*/ 0 w 425"/>
                <a:gd name="T27" fmla="*/ 0 h 394"/>
                <a:gd name="T28" fmla="*/ 0 w 425"/>
                <a:gd name="T29" fmla="*/ 0 h 394"/>
                <a:gd name="T30" fmla="*/ 0 w 425"/>
                <a:gd name="T31" fmla="*/ 0 h 394"/>
                <a:gd name="T32" fmla="*/ 0 w 425"/>
                <a:gd name="T33" fmla="*/ 0 h 394"/>
                <a:gd name="T34" fmla="*/ 0 w 425"/>
                <a:gd name="T35" fmla="*/ 0 h 394"/>
                <a:gd name="T36" fmla="*/ 0 w 425"/>
                <a:gd name="T37" fmla="*/ 0 h 394"/>
                <a:gd name="T38" fmla="*/ 0 w 425"/>
                <a:gd name="T39" fmla="*/ 0 h 394"/>
                <a:gd name="T40" fmla="*/ 0 w 425"/>
                <a:gd name="T41" fmla="*/ 0 h 394"/>
                <a:gd name="T42" fmla="*/ 0 w 425"/>
                <a:gd name="T43" fmla="*/ 0 h 394"/>
                <a:gd name="T44" fmla="*/ 0 w 425"/>
                <a:gd name="T45" fmla="*/ 0 h 394"/>
                <a:gd name="T46" fmla="*/ 0 w 425"/>
                <a:gd name="T47" fmla="*/ 0 h 394"/>
                <a:gd name="T48" fmla="*/ 0 w 425"/>
                <a:gd name="T49" fmla="*/ 0 h 394"/>
                <a:gd name="T50" fmla="*/ 0 w 425"/>
                <a:gd name="T51" fmla="*/ 0 h 394"/>
                <a:gd name="T52" fmla="*/ 0 w 425"/>
                <a:gd name="T53" fmla="*/ 0 h 394"/>
                <a:gd name="T54" fmla="*/ 0 w 425"/>
                <a:gd name="T55" fmla="*/ 0 h 394"/>
                <a:gd name="T56" fmla="*/ 0 w 425"/>
                <a:gd name="T57" fmla="*/ 0 h 394"/>
                <a:gd name="T58" fmla="*/ 0 w 425"/>
                <a:gd name="T59" fmla="*/ 0 h 394"/>
                <a:gd name="T60" fmla="*/ 0 w 425"/>
                <a:gd name="T61" fmla="*/ 0 h 394"/>
                <a:gd name="T62" fmla="*/ 0 w 425"/>
                <a:gd name="T63" fmla="*/ 0 h 394"/>
                <a:gd name="T64" fmla="*/ 0 w 425"/>
                <a:gd name="T65" fmla="*/ 0 h 394"/>
                <a:gd name="T66" fmla="*/ 0 w 425"/>
                <a:gd name="T67" fmla="*/ 0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5"/>
                <a:gd name="T103" fmla="*/ 0 h 394"/>
                <a:gd name="T104" fmla="*/ 425 w 425"/>
                <a:gd name="T105" fmla="*/ 394 h 3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5" h="394">
                  <a:moveTo>
                    <a:pt x="393" y="55"/>
                  </a:moveTo>
                  <a:lnTo>
                    <a:pt x="371" y="55"/>
                  </a:lnTo>
                  <a:lnTo>
                    <a:pt x="348" y="39"/>
                  </a:lnTo>
                  <a:lnTo>
                    <a:pt x="318" y="23"/>
                  </a:lnTo>
                  <a:lnTo>
                    <a:pt x="280" y="43"/>
                  </a:lnTo>
                  <a:lnTo>
                    <a:pt x="246" y="34"/>
                  </a:lnTo>
                  <a:lnTo>
                    <a:pt x="215" y="48"/>
                  </a:lnTo>
                  <a:lnTo>
                    <a:pt x="214" y="34"/>
                  </a:lnTo>
                  <a:lnTo>
                    <a:pt x="187" y="32"/>
                  </a:lnTo>
                  <a:lnTo>
                    <a:pt x="154" y="0"/>
                  </a:lnTo>
                  <a:lnTo>
                    <a:pt x="106" y="54"/>
                  </a:lnTo>
                  <a:lnTo>
                    <a:pt x="31" y="28"/>
                  </a:lnTo>
                  <a:lnTo>
                    <a:pt x="0" y="37"/>
                  </a:lnTo>
                  <a:lnTo>
                    <a:pt x="0" y="55"/>
                  </a:lnTo>
                  <a:lnTo>
                    <a:pt x="81" y="140"/>
                  </a:lnTo>
                  <a:lnTo>
                    <a:pt x="101" y="195"/>
                  </a:lnTo>
                  <a:lnTo>
                    <a:pt x="144" y="228"/>
                  </a:lnTo>
                  <a:lnTo>
                    <a:pt x="162" y="222"/>
                  </a:lnTo>
                  <a:lnTo>
                    <a:pt x="267" y="335"/>
                  </a:lnTo>
                  <a:lnTo>
                    <a:pt x="275" y="360"/>
                  </a:lnTo>
                  <a:lnTo>
                    <a:pt x="267" y="376"/>
                  </a:lnTo>
                  <a:lnTo>
                    <a:pt x="275" y="394"/>
                  </a:lnTo>
                  <a:lnTo>
                    <a:pt x="305" y="378"/>
                  </a:lnTo>
                  <a:lnTo>
                    <a:pt x="328" y="371"/>
                  </a:lnTo>
                  <a:lnTo>
                    <a:pt x="328" y="333"/>
                  </a:lnTo>
                  <a:lnTo>
                    <a:pt x="359" y="308"/>
                  </a:lnTo>
                  <a:lnTo>
                    <a:pt x="371" y="281"/>
                  </a:lnTo>
                  <a:lnTo>
                    <a:pt x="404" y="269"/>
                  </a:lnTo>
                  <a:lnTo>
                    <a:pt x="409" y="236"/>
                  </a:lnTo>
                  <a:lnTo>
                    <a:pt x="404" y="206"/>
                  </a:lnTo>
                  <a:lnTo>
                    <a:pt x="420" y="193"/>
                  </a:lnTo>
                  <a:lnTo>
                    <a:pt x="391" y="152"/>
                  </a:lnTo>
                  <a:lnTo>
                    <a:pt x="425" y="93"/>
                  </a:lnTo>
                  <a:lnTo>
                    <a:pt x="393" y="55"/>
                  </a:lnTo>
                  <a:close/>
                </a:path>
              </a:pathLst>
            </a:custGeom>
            <a:solidFill>
              <a:srgbClr val="B2B2B2"/>
            </a:solidFill>
            <a:ln w="3175">
              <a:solidFill>
                <a:srgbClr val="4D4D4D"/>
              </a:solidFill>
              <a:prstDash val="solid"/>
              <a:round/>
              <a:headEnd/>
              <a:tailEnd/>
            </a:ln>
          </p:spPr>
          <p:txBody>
            <a:bodyPr/>
            <a:lstStyle/>
            <a:p>
              <a:endParaRPr lang="en-US"/>
            </a:p>
          </p:txBody>
        </p:sp>
        <p:sp>
          <p:nvSpPr>
            <p:cNvPr id="98578" name="Freeform 247"/>
            <p:cNvSpPr>
              <a:spLocks/>
            </p:cNvSpPr>
            <p:nvPr/>
          </p:nvSpPr>
          <p:spPr bwMode="auto">
            <a:xfrm>
              <a:off x="2999" y="1610"/>
              <a:ext cx="80" cy="105"/>
            </a:xfrm>
            <a:custGeom>
              <a:avLst/>
              <a:gdLst>
                <a:gd name="T0" fmla="*/ 0 w 586"/>
                <a:gd name="T1" fmla="*/ 0 h 694"/>
                <a:gd name="T2" fmla="*/ 0 w 586"/>
                <a:gd name="T3" fmla="*/ 0 h 694"/>
                <a:gd name="T4" fmla="*/ 0 w 586"/>
                <a:gd name="T5" fmla="*/ 0 h 694"/>
                <a:gd name="T6" fmla="*/ 0 w 586"/>
                <a:gd name="T7" fmla="*/ 0 h 694"/>
                <a:gd name="T8" fmla="*/ 0 w 586"/>
                <a:gd name="T9" fmla="*/ 0 h 694"/>
                <a:gd name="T10" fmla="*/ 0 w 586"/>
                <a:gd name="T11" fmla="*/ 0 h 694"/>
                <a:gd name="T12" fmla="*/ 0 w 586"/>
                <a:gd name="T13" fmla="*/ 0 h 694"/>
                <a:gd name="T14" fmla="*/ 0 w 586"/>
                <a:gd name="T15" fmla="*/ 0 h 694"/>
                <a:gd name="T16" fmla="*/ 0 w 586"/>
                <a:gd name="T17" fmla="*/ 0 h 694"/>
                <a:gd name="T18" fmla="*/ 0 w 586"/>
                <a:gd name="T19" fmla="*/ 0 h 694"/>
                <a:gd name="T20" fmla="*/ 0 w 586"/>
                <a:gd name="T21" fmla="*/ 0 h 694"/>
                <a:gd name="T22" fmla="*/ 0 w 586"/>
                <a:gd name="T23" fmla="*/ 0 h 694"/>
                <a:gd name="T24" fmla="*/ 0 w 586"/>
                <a:gd name="T25" fmla="*/ 0 h 694"/>
                <a:gd name="T26" fmla="*/ 0 w 586"/>
                <a:gd name="T27" fmla="*/ 0 h 694"/>
                <a:gd name="T28" fmla="*/ 0 w 586"/>
                <a:gd name="T29" fmla="*/ 0 h 694"/>
                <a:gd name="T30" fmla="*/ 0 w 586"/>
                <a:gd name="T31" fmla="*/ 0 h 694"/>
                <a:gd name="T32" fmla="*/ 0 w 586"/>
                <a:gd name="T33" fmla="*/ 0 h 694"/>
                <a:gd name="T34" fmla="*/ 0 w 586"/>
                <a:gd name="T35" fmla="*/ 0 h 694"/>
                <a:gd name="T36" fmla="*/ 0 w 586"/>
                <a:gd name="T37" fmla="*/ 0 h 694"/>
                <a:gd name="T38" fmla="*/ 0 w 586"/>
                <a:gd name="T39" fmla="*/ 0 h 694"/>
                <a:gd name="T40" fmla="*/ 0 w 586"/>
                <a:gd name="T41" fmla="*/ 0 h 694"/>
                <a:gd name="T42" fmla="*/ 0 w 586"/>
                <a:gd name="T43" fmla="*/ 0 h 694"/>
                <a:gd name="T44" fmla="*/ 0 w 586"/>
                <a:gd name="T45" fmla="*/ 0 h 694"/>
                <a:gd name="T46" fmla="*/ 0 w 586"/>
                <a:gd name="T47" fmla="*/ 0 h 694"/>
                <a:gd name="T48" fmla="*/ 0 w 586"/>
                <a:gd name="T49" fmla="*/ 0 h 694"/>
                <a:gd name="T50" fmla="*/ 0 w 586"/>
                <a:gd name="T51" fmla="*/ 0 h 694"/>
                <a:gd name="T52" fmla="*/ 0 w 586"/>
                <a:gd name="T53" fmla="*/ 0 h 694"/>
                <a:gd name="T54" fmla="*/ 0 w 586"/>
                <a:gd name="T55" fmla="*/ 0 h 694"/>
                <a:gd name="T56" fmla="*/ 0 w 586"/>
                <a:gd name="T57" fmla="*/ 0 h 694"/>
                <a:gd name="T58" fmla="*/ 0 w 586"/>
                <a:gd name="T59" fmla="*/ 0 h 694"/>
                <a:gd name="T60" fmla="*/ 0 w 586"/>
                <a:gd name="T61" fmla="*/ 0 h 694"/>
                <a:gd name="T62" fmla="*/ 0 w 586"/>
                <a:gd name="T63" fmla="*/ 0 h 694"/>
                <a:gd name="T64" fmla="*/ 0 w 586"/>
                <a:gd name="T65" fmla="*/ 0 h 6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6"/>
                <a:gd name="T100" fmla="*/ 0 h 694"/>
                <a:gd name="T101" fmla="*/ 586 w 586"/>
                <a:gd name="T102" fmla="*/ 694 h 6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6" h="694">
                  <a:moveTo>
                    <a:pt x="99" y="48"/>
                  </a:moveTo>
                  <a:lnTo>
                    <a:pt x="215" y="5"/>
                  </a:lnTo>
                  <a:lnTo>
                    <a:pt x="269" y="0"/>
                  </a:lnTo>
                  <a:lnTo>
                    <a:pt x="301" y="2"/>
                  </a:lnTo>
                  <a:lnTo>
                    <a:pt x="314" y="11"/>
                  </a:lnTo>
                  <a:lnTo>
                    <a:pt x="323" y="21"/>
                  </a:lnTo>
                  <a:lnTo>
                    <a:pt x="325" y="34"/>
                  </a:lnTo>
                  <a:lnTo>
                    <a:pt x="335" y="38"/>
                  </a:lnTo>
                  <a:lnTo>
                    <a:pt x="350" y="65"/>
                  </a:lnTo>
                  <a:lnTo>
                    <a:pt x="351" y="104"/>
                  </a:lnTo>
                  <a:lnTo>
                    <a:pt x="366" y="118"/>
                  </a:lnTo>
                  <a:lnTo>
                    <a:pt x="400" y="118"/>
                  </a:lnTo>
                  <a:lnTo>
                    <a:pt x="421" y="174"/>
                  </a:lnTo>
                  <a:lnTo>
                    <a:pt x="421" y="212"/>
                  </a:lnTo>
                  <a:lnTo>
                    <a:pt x="436" y="237"/>
                  </a:lnTo>
                  <a:lnTo>
                    <a:pt x="452" y="237"/>
                  </a:lnTo>
                  <a:lnTo>
                    <a:pt x="486" y="212"/>
                  </a:lnTo>
                  <a:lnTo>
                    <a:pt x="506" y="228"/>
                  </a:lnTo>
                  <a:lnTo>
                    <a:pt x="507" y="260"/>
                  </a:lnTo>
                  <a:lnTo>
                    <a:pt x="543" y="280"/>
                  </a:lnTo>
                  <a:lnTo>
                    <a:pt x="538" y="314"/>
                  </a:lnTo>
                  <a:lnTo>
                    <a:pt x="540" y="323"/>
                  </a:lnTo>
                  <a:lnTo>
                    <a:pt x="545" y="328"/>
                  </a:lnTo>
                  <a:lnTo>
                    <a:pt x="533" y="346"/>
                  </a:lnTo>
                  <a:lnTo>
                    <a:pt x="529" y="368"/>
                  </a:lnTo>
                  <a:lnTo>
                    <a:pt x="549" y="411"/>
                  </a:lnTo>
                  <a:lnTo>
                    <a:pt x="577" y="416"/>
                  </a:lnTo>
                  <a:lnTo>
                    <a:pt x="586" y="438"/>
                  </a:lnTo>
                  <a:lnTo>
                    <a:pt x="577" y="481"/>
                  </a:lnTo>
                  <a:lnTo>
                    <a:pt x="534" y="518"/>
                  </a:lnTo>
                  <a:lnTo>
                    <a:pt x="545" y="586"/>
                  </a:lnTo>
                  <a:lnTo>
                    <a:pt x="529" y="615"/>
                  </a:lnTo>
                  <a:lnTo>
                    <a:pt x="540" y="647"/>
                  </a:lnTo>
                  <a:lnTo>
                    <a:pt x="486" y="637"/>
                  </a:lnTo>
                  <a:lnTo>
                    <a:pt x="459" y="647"/>
                  </a:lnTo>
                  <a:lnTo>
                    <a:pt x="432" y="647"/>
                  </a:lnTo>
                  <a:lnTo>
                    <a:pt x="400" y="656"/>
                  </a:lnTo>
                  <a:lnTo>
                    <a:pt x="368" y="662"/>
                  </a:lnTo>
                  <a:lnTo>
                    <a:pt x="317" y="694"/>
                  </a:lnTo>
                  <a:lnTo>
                    <a:pt x="319" y="631"/>
                  </a:lnTo>
                  <a:lnTo>
                    <a:pt x="308" y="615"/>
                  </a:lnTo>
                  <a:lnTo>
                    <a:pt x="274" y="610"/>
                  </a:lnTo>
                  <a:lnTo>
                    <a:pt x="264" y="583"/>
                  </a:lnTo>
                  <a:lnTo>
                    <a:pt x="242" y="581"/>
                  </a:lnTo>
                  <a:lnTo>
                    <a:pt x="233" y="588"/>
                  </a:lnTo>
                  <a:lnTo>
                    <a:pt x="188" y="581"/>
                  </a:lnTo>
                  <a:lnTo>
                    <a:pt x="172" y="594"/>
                  </a:lnTo>
                  <a:lnTo>
                    <a:pt x="163" y="642"/>
                  </a:lnTo>
                  <a:lnTo>
                    <a:pt x="145" y="680"/>
                  </a:lnTo>
                  <a:lnTo>
                    <a:pt x="23" y="572"/>
                  </a:lnTo>
                  <a:lnTo>
                    <a:pt x="0" y="522"/>
                  </a:lnTo>
                  <a:lnTo>
                    <a:pt x="32" y="508"/>
                  </a:lnTo>
                  <a:lnTo>
                    <a:pt x="59" y="495"/>
                  </a:lnTo>
                  <a:lnTo>
                    <a:pt x="59" y="454"/>
                  </a:lnTo>
                  <a:lnTo>
                    <a:pt x="86" y="438"/>
                  </a:lnTo>
                  <a:lnTo>
                    <a:pt x="99" y="409"/>
                  </a:lnTo>
                  <a:lnTo>
                    <a:pt x="129" y="389"/>
                  </a:lnTo>
                  <a:lnTo>
                    <a:pt x="134" y="362"/>
                  </a:lnTo>
                  <a:lnTo>
                    <a:pt x="131" y="334"/>
                  </a:lnTo>
                  <a:lnTo>
                    <a:pt x="151" y="317"/>
                  </a:lnTo>
                  <a:lnTo>
                    <a:pt x="124" y="276"/>
                  </a:lnTo>
                  <a:lnTo>
                    <a:pt x="152" y="221"/>
                  </a:lnTo>
                  <a:lnTo>
                    <a:pt x="120" y="183"/>
                  </a:lnTo>
                  <a:lnTo>
                    <a:pt x="129" y="142"/>
                  </a:lnTo>
                  <a:lnTo>
                    <a:pt x="99" y="104"/>
                  </a:lnTo>
                  <a:lnTo>
                    <a:pt x="99" y="48"/>
                  </a:lnTo>
                  <a:close/>
                </a:path>
              </a:pathLst>
            </a:custGeom>
            <a:solidFill>
              <a:srgbClr val="B2B2B2"/>
            </a:solidFill>
            <a:ln w="3175">
              <a:solidFill>
                <a:srgbClr val="4D4D4D"/>
              </a:solidFill>
              <a:prstDash val="solid"/>
              <a:round/>
              <a:headEnd/>
              <a:tailEnd/>
            </a:ln>
          </p:spPr>
          <p:txBody>
            <a:bodyPr/>
            <a:lstStyle/>
            <a:p>
              <a:endParaRPr lang="en-US"/>
            </a:p>
          </p:txBody>
        </p:sp>
        <p:sp>
          <p:nvSpPr>
            <p:cNvPr id="98579" name="Freeform 248"/>
            <p:cNvSpPr>
              <a:spLocks/>
            </p:cNvSpPr>
            <p:nvPr/>
          </p:nvSpPr>
          <p:spPr bwMode="auto">
            <a:xfrm>
              <a:off x="2980" y="1536"/>
              <a:ext cx="88" cy="40"/>
            </a:xfrm>
            <a:custGeom>
              <a:avLst/>
              <a:gdLst>
                <a:gd name="T0" fmla="*/ 0 w 88"/>
                <a:gd name="T1" fmla="*/ 19 h 40"/>
                <a:gd name="T2" fmla="*/ 18 w 88"/>
                <a:gd name="T3" fmla="*/ 0 h 40"/>
                <a:gd name="T4" fmla="*/ 88 w 88"/>
                <a:gd name="T5" fmla="*/ 12 h 40"/>
                <a:gd name="T6" fmla="*/ 79 w 88"/>
                <a:gd name="T7" fmla="*/ 24 h 40"/>
                <a:gd name="T8" fmla="*/ 64 w 88"/>
                <a:gd name="T9" fmla="*/ 24 h 40"/>
                <a:gd name="T10" fmla="*/ 25 w 88"/>
                <a:gd name="T11" fmla="*/ 40 h 40"/>
                <a:gd name="T12" fmla="*/ 6 w 88"/>
                <a:gd name="T13" fmla="*/ 33 h 40"/>
                <a:gd name="T14" fmla="*/ 0 w 88"/>
                <a:gd name="T15" fmla="*/ 19 h 4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40"/>
                <a:gd name="T26" fmla="*/ 88 w 8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40">
                  <a:moveTo>
                    <a:pt x="0" y="19"/>
                  </a:moveTo>
                  <a:cubicBezTo>
                    <a:pt x="7" y="14"/>
                    <a:pt x="12" y="6"/>
                    <a:pt x="18" y="0"/>
                  </a:cubicBezTo>
                  <a:lnTo>
                    <a:pt x="88" y="12"/>
                  </a:lnTo>
                  <a:lnTo>
                    <a:pt x="79" y="24"/>
                  </a:lnTo>
                  <a:lnTo>
                    <a:pt x="64" y="24"/>
                  </a:lnTo>
                  <a:lnTo>
                    <a:pt x="25" y="40"/>
                  </a:lnTo>
                  <a:lnTo>
                    <a:pt x="6" y="33"/>
                  </a:lnTo>
                  <a:lnTo>
                    <a:pt x="0" y="19"/>
                  </a:lnTo>
                  <a:close/>
                </a:path>
              </a:pathLst>
            </a:custGeom>
            <a:solidFill>
              <a:srgbClr val="B2B2B2"/>
            </a:solidFill>
            <a:ln w="3175" cap="flat" cmpd="sng">
              <a:solidFill>
                <a:srgbClr val="4D4D4D"/>
              </a:solidFill>
              <a:prstDash val="solid"/>
              <a:round/>
              <a:headEnd/>
              <a:tailEnd/>
            </a:ln>
          </p:spPr>
          <p:txBody>
            <a:bodyPr wrap="none" anchor="ctr">
              <a:spAutoFit/>
            </a:bodyPr>
            <a:lstStyle/>
            <a:p>
              <a:endParaRPr lang="en-US"/>
            </a:p>
          </p:txBody>
        </p:sp>
      </p:grpSp>
      <p:sp>
        <p:nvSpPr>
          <p:cNvPr id="98307" name="Rectangle 280"/>
          <p:cNvSpPr>
            <a:spLocks noGrp="1" noChangeArrowheads="1"/>
          </p:cNvSpPr>
          <p:nvPr>
            <p:ph type="title"/>
          </p:nvPr>
        </p:nvSpPr>
        <p:spPr>
          <a:noFill/>
        </p:spPr>
        <p:txBody>
          <a:bodyPr/>
          <a:lstStyle/>
          <a:p>
            <a:pPr eaLnBrk="1" hangingPunct="1"/>
            <a:r>
              <a:rPr lang="en-US" dirty="0" smtClean="0"/>
              <a:t>Remaining Oil Resource</a:t>
            </a:r>
          </a:p>
        </p:txBody>
      </p:sp>
      <p:sp>
        <p:nvSpPr>
          <p:cNvPr id="98309" name="Text Box 250"/>
          <p:cNvSpPr txBox="1">
            <a:spLocks noChangeArrowheads="1"/>
          </p:cNvSpPr>
          <p:nvPr/>
        </p:nvSpPr>
        <p:spPr bwMode="auto">
          <a:xfrm>
            <a:off x="268816" y="898525"/>
            <a:ext cx="6191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r>
              <a:rPr lang="en-US" b="1" dirty="0" smtClean="0">
                <a:solidFill>
                  <a:srgbClr val="008DD0"/>
                </a:solidFill>
              </a:rPr>
              <a:t>Crude </a:t>
            </a:r>
            <a:r>
              <a:rPr lang="en-US" b="1" dirty="0">
                <a:solidFill>
                  <a:srgbClr val="008DD0"/>
                </a:solidFill>
              </a:rPr>
              <a:t>and Condensate </a:t>
            </a:r>
            <a:r>
              <a:rPr lang="en-US" b="1" dirty="0" smtClean="0">
                <a:solidFill>
                  <a:srgbClr val="008DD0"/>
                </a:solidFill>
              </a:rPr>
              <a:t>(</a:t>
            </a:r>
            <a:r>
              <a:rPr lang="en-US" b="1" dirty="0">
                <a:solidFill>
                  <a:srgbClr val="008DD0"/>
                </a:solidFill>
              </a:rPr>
              <a:t>BBO)</a:t>
            </a:r>
          </a:p>
        </p:txBody>
      </p:sp>
      <p:sp>
        <p:nvSpPr>
          <p:cNvPr id="98311" name="Text Box 252" descr="Wide upward diagonal"/>
          <p:cNvSpPr txBox="1">
            <a:spLocks noChangeArrowheads="1"/>
          </p:cNvSpPr>
          <p:nvPr/>
        </p:nvSpPr>
        <p:spPr bwMode="auto">
          <a:xfrm>
            <a:off x="1254125" y="3097213"/>
            <a:ext cx="12684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a:solidFill>
                  <a:schemeClr val="tx1"/>
                </a:solidFill>
              </a:rPr>
              <a:t>North America</a:t>
            </a:r>
          </a:p>
        </p:txBody>
      </p:sp>
      <p:sp>
        <p:nvSpPr>
          <p:cNvPr id="98313" name="Text Box 254" descr="Wide upward diagonal"/>
          <p:cNvSpPr txBox="1">
            <a:spLocks noChangeArrowheads="1"/>
          </p:cNvSpPr>
          <p:nvPr/>
        </p:nvSpPr>
        <p:spPr bwMode="auto">
          <a:xfrm>
            <a:off x="3416300" y="2871788"/>
            <a:ext cx="11779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a:solidFill>
                  <a:schemeClr val="tx1"/>
                </a:solidFill>
              </a:rPr>
              <a:t>Europe</a:t>
            </a:r>
          </a:p>
        </p:txBody>
      </p:sp>
      <p:sp>
        <p:nvSpPr>
          <p:cNvPr id="98314" name="Text Box 255" descr="Wide upward diagonal"/>
          <p:cNvSpPr txBox="1">
            <a:spLocks noChangeArrowheads="1"/>
          </p:cNvSpPr>
          <p:nvPr/>
        </p:nvSpPr>
        <p:spPr bwMode="auto">
          <a:xfrm>
            <a:off x="3490913" y="2540001"/>
            <a:ext cx="987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~100</a:t>
            </a:r>
            <a:endParaRPr lang="en-US" sz="1100" b="1" dirty="0">
              <a:solidFill>
                <a:schemeClr val="tx1"/>
              </a:solidFill>
            </a:endParaRPr>
          </a:p>
        </p:txBody>
      </p:sp>
      <p:sp>
        <p:nvSpPr>
          <p:cNvPr id="98316" name="Text Box 257" descr="Wide upward diagonal"/>
          <p:cNvSpPr txBox="1">
            <a:spLocks noChangeArrowheads="1"/>
          </p:cNvSpPr>
          <p:nvPr/>
        </p:nvSpPr>
        <p:spPr bwMode="auto">
          <a:xfrm>
            <a:off x="6972300" y="3868738"/>
            <a:ext cx="180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a:solidFill>
                  <a:schemeClr val="tx1"/>
                </a:solidFill>
              </a:rPr>
              <a:t>Asia Pacific</a:t>
            </a:r>
          </a:p>
        </p:txBody>
      </p:sp>
      <p:sp>
        <p:nvSpPr>
          <p:cNvPr id="98317" name="Text Box 258" descr="Wide upward diagonal"/>
          <p:cNvSpPr txBox="1">
            <a:spLocks noChangeArrowheads="1"/>
          </p:cNvSpPr>
          <p:nvPr/>
        </p:nvSpPr>
        <p:spPr bwMode="auto">
          <a:xfrm>
            <a:off x="7540625" y="3462868"/>
            <a:ext cx="6302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~150</a:t>
            </a:r>
            <a:endParaRPr lang="en-US" sz="1100" b="1" dirty="0">
              <a:solidFill>
                <a:schemeClr val="tx1"/>
              </a:solidFill>
            </a:endParaRPr>
          </a:p>
        </p:txBody>
      </p:sp>
      <p:sp>
        <p:nvSpPr>
          <p:cNvPr id="98319" name="Text Box 260" descr="Wide upward diagonal"/>
          <p:cNvSpPr txBox="1">
            <a:spLocks noChangeArrowheads="1"/>
          </p:cNvSpPr>
          <p:nvPr/>
        </p:nvSpPr>
        <p:spPr bwMode="auto">
          <a:xfrm>
            <a:off x="2051050" y="4376738"/>
            <a:ext cx="1801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a:solidFill>
                  <a:schemeClr val="tx1"/>
                </a:solidFill>
              </a:rPr>
              <a:t>Latin America</a:t>
            </a:r>
          </a:p>
        </p:txBody>
      </p:sp>
      <p:sp>
        <p:nvSpPr>
          <p:cNvPr id="98321" name="Text Box 262" descr="Wide upward diagonal"/>
          <p:cNvSpPr txBox="1">
            <a:spLocks noChangeArrowheads="1"/>
          </p:cNvSpPr>
          <p:nvPr/>
        </p:nvSpPr>
        <p:spPr bwMode="auto">
          <a:xfrm>
            <a:off x="3945466" y="4304239"/>
            <a:ext cx="18018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a:solidFill>
                  <a:schemeClr val="tx1"/>
                </a:solidFill>
              </a:rPr>
              <a:t>Africa</a:t>
            </a:r>
          </a:p>
        </p:txBody>
      </p:sp>
      <p:sp>
        <p:nvSpPr>
          <p:cNvPr id="98324" name="Text Box 265" descr="Wide upward diagonal"/>
          <p:cNvSpPr txBox="1">
            <a:spLocks noChangeArrowheads="1"/>
          </p:cNvSpPr>
          <p:nvPr/>
        </p:nvSpPr>
        <p:spPr bwMode="auto">
          <a:xfrm>
            <a:off x="5794375" y="2525716"/>
            <a:ext cx="180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a:solidFill>
                  <a:schemeClr val="tx1"/>
                </a:solidFill>
              </a:rPr>
              <a:t>Russia/Caspian</a:t>
            </a:r>
          </a:p>
        </p:txBody>
      </p:sp>
      <p:sp>
        <p:nvSpPr>
          <p:cNvPr id="98325" name="Text Box 266" descr="Wide upward diagonal"/>
          <p:cNvSpPr txBox="1">
            <a:spLocks noChangeArrowheads="1"/>
          </p:cNvSpPr>
          <p:nvPr/>
        </p:nvSpPr>
        <p:spPr bwMode="auto">
          <a:xfrm>
            <a:off x="6343650" y="933455"/>
            <a:ext cx="698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~1,000</a:t>
            </a:r>
            <a:endParaRPr lang="en-US" sz="1100" b="1" dirty="0">
              <a:solidFill>
                <a:schemeClr val="tx1"/>
              </a:solidFill>
            </a:endParaRPr>
          </a:p>
        </p:txBody>
      </p:sp>
      <p:sp>
        <p:nvSpPr>
          <p:cNvPr id="98327" name="Text Box 268" descr="Wide upward diagonal"/>
          <p:cNvSpPr txBox="1">
            <a:spLocks noChangeArrowheads="1"/>
          </p:cNvSpPr>
          <p:nvPr/>
        </p:nvSpPr>
        <p:spPr bwMode="auto">
          <a:xfrm>
            <a:off x="4804304" y="3600450"/>
            <a:ext cx="1176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a:solidFill>
                  <a:schemeClr val="tx1"/>
                </a:solidFill>
              </a:rPr>
              <a:t>Middle East</a:t>
            </a:r>
          </a:p>
        </p:txBody>
      </p:sp>
      <p:sp>
        <p:nvSpPr>
          <p:cNvPr id="98329" name="Text Box 270" descr="Wide upward diagonal"/>
          <p:cNvSpPr txBox="1">
            <a:spLocks noChangeArrowheads="1"/>
          </p:cNvSpPr>
          <p:nvPr/>
        </p:nvSpPr>
        <p:spPr bwMode="auto">
          <a:xfrm>
            <a:off x="2639482" y="3299883"/>
            <a:ext cx="6032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~650</a:t>
            </a:r>
            <a:endParaRPr lang="en-US" sz="1100" b="1" dirty="0">
              <a:solidFill>
                <a:schemeClr val="tx1"/>
              </a:solidFill>
            </a:endParaRPr>
          </a:p>
        </p:txBody>
      </p:sp>
      <p:sp>
        <p:nvSpPr>
          <p:cNvPr id="98330" name="Text Box 271" descr="Wide upward diagonal"/>
          <p:cNvSpPr txBox="1">
            <a:spLocks noChangeArrowheads="1"/>
          </p:cNvSpPr>
          <p:nvPr/>
        </p:nvSpPr>
        <p:spPr bwMode="auto">
          <a:xfrm>
            <a:off x="4495800" y="3945466"/>
            <a:ext cx="6842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~200</a:t>
            </a:r>
            <a:endParaRPr lang="en-US" sz="1100" b="1" dirty="0">
              <a:solidFill>
                <a:schemeClr val="tx1"/>
              </a:solidFill>
            </a:endParaRPr>
          </a:p>
        </p:txBody>
      </p:sp>
      <p:sp>
        <p:nvSpPr>
          <p:cNvPr id="98331" name="Text Box 272" descr="Wide upward diagonal"/>
          <p:cNvSpPr txBox="1">
            <a:spLocks noChangeArrowheads="1"/>
          </p:cNvSpPr>
          <p:nvPr/>
        </p:nvSpPr>
        <p:spPr bwMode="auto">
          <a:xfrm>
            <a:off x="4944533" y="1855788"/>
            <a:ext cx="898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~1,100</a:t>
            </a:r>
            <a:endParaRPr lang="en-US" sz="1100" b="1" dirty="0">
              <a:solidFill>
                <a:schemeClr val="tx1"/>
              </a:solidFill>
            </a:endParaRPr>
          </a:p>
        </p:txBody>
      </p:sp>
      <p:sp>
        <p:nvSpPr>
          <p:cNvPr id="98332" name="Text Box 273" descr="Wide upward diagonal"/>
          <p:cNvSpPr txBox="1">
            <a:spLocks noChangeArrowheads="1"/>
          </p:cNvSpPr>
          <p:nvPr/>
        </p:nvSpPr>
        <p:spPr bwMode="auto">
          <a:xfrm>
            <a:off x="1580621" y="1371600"/>
            <a:ext cx="6461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~1,100</a:t>
            </a:r>
            <a:endParaRPr lang="en-US" sz="1100" b="1" dirty="0">
              <a:solidFill>
                <a:schemeClr val="tx1"/>
              </a:solidFill>
            </a:endParaRPr>
          </a:p>
        </p:txBody>
      </p:sp>
      <p:sp>
        <p:nvSpPr>
          <p:cNvPr id="98334" name="Text Box 275" descr="Wide upward diagonal"/>
          <p:cNvSpPr txBox="1">
            <a:spLocks noChangeArrowheads="1"/>
          </p:cNvSpPr>
          <p:nvPr/>
        </p:nvSpPr>
        <p:spPr bwMode="auto">
          <a:xfrm>
            <a:off x="330728" y="5842000"/>
            <a:ext cx="11763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Global</a:t>
            </a:r>
            <a:endParaRPr lang="en-US" sz="1100" b="1" dirty="0">
              <a:solidFill>
                <a:schemeClr val="tx1"/>
              </a:solidFill>
            </a:endParaRPr>
          </a:p>
        </p:txBody>
      </p:sp>
      <p:sp>
        <p:nvSpPr>
          <p:cNvPr id="98337" name="Text Box 278" descr="Wide upward diagonal"/>
          <p:cNvSpPr txBox="1">
            <a:spLocks noChangeArrowheads="1"/>
          </p:cNvSpPr>
          <p:nvPr/>
        </p:nvSpPr>
        <p:spPr bwMode="auto">
          <a:xfrm>
            <a:off x="495829" y="4049182"/>
            <a:ext cx="8588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ctr"/>
            <a:r>
              <a:rPr lang="en-US" sz="1100" b="1" dirty="0" smtClean="0">
                <a:solidFill>
                  <a:schemeClr val="tx1"/>
                </a:solidFill>
              </a:rPr>
              <a:t>~4,300</a:t>
            </a:r>
            <a:endParaRPr lang="en-US" sz="1100" b="1" dirty="0">
              <a:solidFill>
                <a:schemeClr val="tx1"/>
              </a:solidFill>
            </a:endParaRPr>
          </a:p>
        </p:txBody>
      </p:sp>
      <p:sp>
        <p:nvSpPr>
          <p:cNvPr id="277" name="TextBox 276"/>
          <p:cNvSpPr txBox="1"/>
          <p:nvPr/>
        </p:nvSpPr>
        <p:spPr>
          <a:xfrm>
            <a:off x="6443350" y="940519"/>
            <a:ext cx="2652187" cy="246221"/>
          </a:xfrm>
          <a:prstGeom prst="rect">
            <a:avLst/>
          </a:prstGeom>
          <a:noFill/>
        </p:spPr>
        <p:txBody>
          <a:bodyPr wrap="square" rtlCol="0">
            <a:spAutoFit/>
          </a:bodyPr>
          <a:lstStyle/>
          <a:p>
            <a:pPr algn="r"/>
            <a:r>
              <a:rPr lang="en-US" sz="1000" i="1" dirty="0" smtClean="0"/>
              <a:t>Source: IEA</a:t>
            </a:r>
            <a:endParaRPr lang="en-US" sz="1000" i="1" dirty="0"/>
          </a:p>
        </p:txBody>
      </p:sp>
      <p:pic>
        <p:nvPicPr>
          <p:cNvPr id="583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010" y="365919"/>
            <a:ext cx="7610475" cy="553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9" name="TextBox 268"/>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194787135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0575" y="1627100"/>
            <a:ext cx="6032500" cy="45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xfrm>
            <a:off x="325300" y="101577"/>
            <a:ext cx="8839200" cy="872299"/>
          </a:xfrm>
          <a:noFill/>
        </p:spPr>
        <p:txBody>
          <a:bodyPr>
            <a:normAutofit/>
          </a:bodyPr>
          <a:lstStyle/>
          <a:p>
            <a:pPr algn="l"/>
            <a:r>
              <a:rPr lang="en-US" dirty="0" smtClean="0">
                <a:cs typeface="Arial" pitchFamily="34" charset="0"/>
              </a:rPr>
              <a:t>Liquids Supply</a:t>
            </a:r>
            <a:endParaRPr lang="en-US" sz="2800" b="1" dirty="0">
              <a:solidFill>
                <a:srgbClr val="013C80"/>
              </a:solidFill>
              <a:latin typeface="55 Helvetica Roman"/>
              <a:cs typeface="Arial" pitchFamily="34" charset="0"/>
            </a:endParaRPr>
          </a:p>
        </p:txBody>
      </p:sp>
      <p:sp>
        <p:nvSpPr>
          <p:cNvPr id="50" name="TextBox 49"/>
          <p:cNvSpPr txBox="1"/>
          <p:nvPr/>
        </p:nvSpPr>
        <p:spPr>
          <a:xfrm>
            <a:off x="364067" y="1328363"/>
            <a:ext cx="748923" cy="276999"/>
          </a:xfrm>
          <a:prstGeom prst="rect">
            <a:avLst/>
          </a:prstGeom>
          <a:noFill/>
        </p:spPr>
        <p:txBody>
          <a:bodyPr wrap="none" rtlCol="0">
            <a:spAutoFit/>
          </a:bodyPr>
          <a:lstStyle/>
          <a:p>
            <a:r>
              <a:rPr lang="en-US" sz="1200" dirty="0" smtClean="0">
                <a:cs typeface="Arial" pitchFamily="34" charset="0"/>
              </a:rPr>
              <a:t>MBDOE</a:t>
            </a:r>
          </a:p>
        </p:txBody>
      </p:sp>
      <p:sp>
        <p:nvSpPr>
          <p:cNvPr id="67" name="TextBox 66"/>
          <p:cNvSpPr txBox="1"/>
          <p:nvPr/>
        </p:nvSpPr>
        <p:spPr>
          <a:xfrm>
            <a:off x="364066" y="995153"/>
            <a:ext cx="14922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1400" b="1">
                <a:solidFill>
                  <a:srgbClr val="008DD0"/>
                </a:solidFill>
                <a:latin typeface="Arial" charset="0"/>
                <a:cs typeface="Arial" charset="0"/>
              </a:defRPr>
            </a:lvl1pPr>
            <a:lvl2pPr marL="742950" indent="-285750" eaLnBrk="0" hangingPunct="0">
              <a:defRPr sz="1400">
                <a:latin typeface="Arial" charset="0"/>
                <a:cs typeface="Arial" charset="0"/>
              </a:defRPr>
            </a:lvl2pPr>
            <a:lvl3pPr marL="1143000" indent="-228600" eaLnBrk="0" hangingPunct="0">
              <a:defRPr sz="1400">
                <a:latin typeface="Arial" charset="0"/>
                <a:cs typeface="Arial" charset="0"/>
              </a:defRPr>
            </a:lvl3pPr>
            <a:lvl4pPr marL="1600200" indent="-228600" eaLnBrk="0" hangingPunct="0">
              <a:defRPr sz="1400">
                <a:latin typeface="Arial" charset="0"/>
                <a:cs typeface="Arial" charset="0"/>
              </a:defRPr>
            </a:lvl4pPr>
            <a:lvl5pPr marL="2057400" indent="-228600" eaLnBrk="0" hangingPunct="0">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Supply by Type</a:t>
            </a:r>
          </a:p>
        </p:txBody>
      </p:sp>
      <p:sp>
        <p:nvSpPr>
          <p:cNvPr id="20" name="Text Box 35"/>
          <p:cNvSpPr txBox="1">
            <a:spLocks noChangeArrowheads="1"/>
          </p:cNvSpPr>
          <p:nvPr/>
        </p:nvSpPr>
        <p:spPr bwMode="auto">
          <a:xfrm>
            <a:off x="3368728" y="1837110"/>
            <a:ext cx="14169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Other Liquids</a:t>
            </a:r>
            <a:endParaRPr lang="en-US" sz="1200" b="1" dirty="0"/>
          </a:p>
        </p:txBody>
      </p:sp>
      <p:sp>
        <p:nvSpPr>
          <p:cNvPr id="21" name="Text Box 35"/>
          <p:cNvSpPr txBox="1">
            <a:spLocks noChangeArrowheads="1"/>
          </p:cNvSpPr>
          <p:nvPr/>
        </p:nvSpPr>
        <p:spPr bwMode="auto">
          <a:xfrm>
            <a:off x="4207943" y="1640477"/>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Biofuels</a:t>
            </a:r>
            <a:endParaRPr lang="en-US" sz="1200" b="1" dirty="0"/>
          </a:p>
        </p:txBody>
      </p:sp>
      <p:cxnSp>
        <p:nvCxnSpPr>
          <p:cNvPr id="24" name="Straight Arrow Connector 23"/>
          <p:cNvCxnSpPr/>
          <p:nvPr/>
        </p:nvCxnSpPr>
        <p:spPr>
          <a:xfrm>
            <a:off x="5134734" y="1825142"/>
            <a:ext cx="313519" cy="300937"/>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Text Box 35"/>
          <p:cNvSpPr txBox="1">
            <a:spLocks noChangeArrowheads="1"/>
          </p:cNvSpPr>
          <p:nvPr/>
        </p:nvSpPr>
        <p:spPr bwMode="auto">
          <a:xfrm>
            <a:off x="4010383" y="4495800"/>
            <a:ext cx="17469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Conventional    Crude &amp; Condensate</a:t>
            </a:r>
            <a:endParaRPr lang="en-US" sz="1200" b="1" dirty="0">
              <a:solidFill>
                <a:schemeClr val="bg1"/>
              </a:solidFill>
            </a:endParaRPr>
          </a:p>
        </p:txBody>
      </p:sp>
      <p:sp>
        <p:nvSpPr>
          <p:cNvPr id="37" name="Text Box 35"/>
          <p:cNvSpPr txBox="1">
            <a:spLocks noChangeArrowheads="1"/>
          </p:cNvSpPr>
          <p:nvPr/>
        </p:nvSpPr>
        <p:spPr bwMode="auto">
          <a:xfrm>
            <a:off x="4752303" y="3014990"/>
            <a:ext cx="100502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100" b="1" dirty="0" smtClean="0">
                <a:solidFill>
                  <a:schemeClr val="bg1"/>
                </a:solidFill>
              </a:rPr>
              <a:t>Tight Oil</a:t>
            </a:r>
            <a:endParaRPr lang="en-US" sz="1100" b="1" dirty="0">
              <a:solidFill>
                <a:schemeClr val="bg1"/>
              </a:solidFill>
            </a:endParaRPr>
          </a:p>
        </p:txBody>
      </p:sp>
      <p:sp>
        <p:nvSpPr>
          <p:cNvPr id="38" name="Text Box 35"/>
          <p:cNvSpPr txBox="1">
            <a:spLocks noChangeArrowheads="1"/>
          </p:cNvSpPr>
          <p:nvPr/>
        </p:nvSpPr>
        <p:spPr bwMode="auto">
          <a:xfrm>
            <a:off x="4752303" y="2819400"/>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Oil Sands</a:t>
            </a:r>
            <a:endParaRPr lang="en-US" sz="1200" b="1" dirty="0"/>
          </a:p>
        </p:txBody>
      </p:sp>
      <p:sp>
        <p:nvSpPr>
          <p:cNvPr id="39" name="Text Box 35"/>
          <p:cNvSpPr txBox="1">
            <a:spLocks noChangeArrowheads="1"/>
          </p:cNvSpPr>
          <p:nvPr/>
        </p:nvSpPr>
        <p:spPr bwMode="auto">
          <a:xfrm>
            <a:off x="4752303" y="2438400"/>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NGLs</a:t>
            </a:r>
            <a:endParaRPr lang="en-US" sz="1200" b="1" dirty="0">
              <a:solidFill>
                <a:schemeClr val="bg1"/>
              </a:solidFill>
            </a:endParaRPr>
          </a:p>
        </p:txBody>
      </p:sp>
      <p:cxnSp>
        <p:nvCxnSpPr>
          <p:cNvPr id="40" name="Straight Arrow Connector 39"/>
          <p:cNvCxnSpPr/>
          <p:nvPr/>
        </p:nvCxnSpPr>
        <p:spPr>
          <a:xfrm>
            <a:off x="4719264" y="2047470"/>
            <a:ext cx="313519" cy="300937"/>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Text Box 35"/>
          <p:cNvSpPr txBox="1">
            <a:spLocks noChangeArrowheads="1"/>
          </p:cNvSpPr>
          <p:nvPr/>
        </p:nvSpPr>
        <p:spPr bwMode="auto">
          <a:xfrm>
            <a:off x="4752303" y="3304401"/>
            <a:ext cx="100502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err="1" smtClean="0">
                <a:solidFill>
                  <a:schemeClr val="bg1"/>
                </a:solidFill>
              </a:rPr>
              <a:t>Deepwater</a:t>
            </a:r>
            <a:endParaRPr lang="en-US" sz="1200" b="1" dirty="0">
              <a:solidFill>
                <a:schemeClr val="bg1"/>
              </a:solidFill>
            </a:endParaRPr>
          </a:p>
        </p:txBody>
      </p:sp>
      <p:grpSp>
        <p:nvGrpSpPr>
          <p:cNvPr id="2" name="Group 1"/>
          <p:cNvGrpSpPr/>
          <p:nvPr/>
        </p:nvGrpSpPr>
        <p:grpSpPr>
          <a:xfrm>
            <a:off x="6417734" y="1017252"/>
            <a:ext cx="2700868" cy="5118781"/>
            <a:chOff x="6417734" y="1017252"/>
            <a:chExt cx="2700868" cy="5118781"/>
          </a:xfrm>
        </p:grpSpPr>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79545" y="1691033"/>
              <a:ext cx="2386013"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6417735" y="1017252"/>
              <a:ext cx="1219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1400" b="1">
                  <a:solidFill>
                    <a:srgbClr val="008DD0"/>
                  </a:solidFill>
                  <a:latin typeface="Arial" charset="0"/>
                  <a:cs typeface="Arial" charset="0"/>
                </a:defRPr>
              </a:lvl1pPr>
              <a:lvl2pPr marL="742950" indent="-285750" eaLnBrk="0" hangingPunct="0">
                <a:defRPr sz="1400">
                  <a:latin typeface="Arial" charset="0"/>
                  <a:cs typeface="Arial" charset="0"/>
                </a:defRPr>
              </a:lvl2pPr>
              <a:lvl3pPr marL="1143000" indent="-228600" eaLnBrk="0" hangingPunct="0">
                <a:defRPr sz="1400">
                  <a:latin typeface="Arial" charset="0"/>
                  <a:cs typeface="Arial" charset="0"/>
                </a:defRPr>
              </a:lvl3pPr>
              <a:lvl4pPr marL="1600200" indent="-228600" eaLnBrk="0" hangingPunct="0">
                <a:defRPr sz="1400">
                  <a:latin typeface="Arial" charset="0"/>
                  <a:cs typeface="Arial" charset="0"/>
                </a:defRPr>
              </a:lvl4pPr>
              <a:lvl5pPr marL="2057400" indent="-228600" eaLnBrk="0" hangingPunct="0">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smtClean="0"/>
                <a:t>Resource*</a:t>
              </a:r>
              <a:endParaRPr lang="en-US" dirty="0"/>
            </a:p>
          </p:txBody>
        </p:sp>
        <p:sp>
          <p:nvSpPr>
            <p:cNvPr id="28" name="TextBox 27"/>
            <p:cNvSpPr txBox="1"/>
            <p:nvPr/>
          </p:nvSpPr>
          <p:spPr>
            <a:xfrm>
              <a:off x="6417734" y="1350463"/>
              <a:ext cx="502061" cy="276999"/>
            </a:xfrm>
            <a:prstGeom prst="rect">
              <a:avLst/>
            </a:prstGeom>
            <a:noFill/>
          </p:spPr>
          <p:txBody>
            <a:bodyPr wrap="none" rtlCol="0">
              <a:spAutoFit/>
            </a:bodyPr>
            <a:lstStyle/>
            <a:p>
              <a:r>
                <a:rPr lang="en-US" sz="1200" dirty="0" smtClean="0">
                  <a:cs typeface="Arial" pitchFamily="34" charset="0"/>
                </a:rPr>
                <a:t>TBO</a:t>
              </a:r>
            </a:p>
          </p:txBody>
        </p:sp>
        <p:sp>
          <p:nvSpPr>
            <p:cNvPr id="19" name="Text Box 13"/>
            <p:cNvSpPr txBox="1">
              <a:spLocks noChangeArrowheads="1"/>
            </p:cNvSpPr>
            <p:nvPr/>
          </p:nvSpPr>
          <p:spPr bwMode="auto">
            <a:xfrm>
              <a:off x="8020052" y="31242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US" sz="1200" b="1" dirty="0"/>
                <a:t>Remaining Resource</a:t>
              </a:r>
            </a:p>
          </p:txBody>
        </p:sp>
        <p:sp>
          <p:nvSpPr>
            <p:cNvPr id="22" name="Text Box 14"/>
            <p:cNvSpPr txBox="1">
              <a:spLocks noChangeArrowheads="1"/>
            </p:cNvSpPr>
            <p:nvPr/>
          </p:nvSpPr>
          <p:spPr bwMode="auto">
            <a:xfrm>
              <a:off x="7997827" y="4834468"/>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US" sz="1200" b="1" dirty="0"/>
                <a:t>Cumulative Production</a:t>
              </a:r>
            </a:p>
          </p:txBody>
        </p:sp>
      </p:grpSp>
      <p:sp>
        <p:nvSpPr>
          <p:cNvPr id="25" name="Text Box 18"/>
          <p:cNvSpPr txBox="1">
            <a:spLocks noChangeArrowheads="1"/>
          </p:cNvSpPr>
          <p:nvPr/>
        </p:nvSpPr>
        <p:spPr bwMode="auto">
          <a:xfrm>
            <a:off x="2392892" y="6553200"/>
            <a:ext cx="2483908" cy="246221"/>
          </a:xfrm>
          <a:prstGeom prst="rect">
            <a:avLst/>
          </a:prstGeom>
          <a:noFill/>
          <a:extLst/>
        </p:spPr>
        <p:txBody>
          <a:bodyPr wrap="square" rtlCol="0">
            <a:spAutoFit/>
          </a:bodyPr>
          <a:lstStyle>
            <a:defPPr>
              <a:defRPr lang="en-US"/>
            </a:defPPr>
            <a:lvl1pPr>
              <a:defRPr sz="1000" i="1"/>
            </a:lvl1pPr>
          </a:lstStyle>
          <a:p>
            <a:r>
              <a:rPr lang="en-US" dirty="0"/>
              <a:t>* Source:  IEA</a:t>
            </a:r>
          </a:p>
        </p:txBody>
      </p:sp>
      <p:sp>
        <p:nvSpPr>
          <p:cNvPr id="26" name="TextBox 25"/>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251731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2" name="TextBox 1"/>
          <p:cNvSpPr txBox="1">
            <a:spLocks noChangeArrowheads="1"/>
          </p:cNvSpPr>
          <p:nvPr/>
        </p:nvSpPr>
        <p:spPr bwMode="auto">
          <a:xfrm>
            <a:off x="3446463" y="949325"/>
            <a:ext cx="2189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eaLnBrk="1" hangingPunct="1"/>
            <a:r>
              <a:rPr lang="en-US" sz="3200" dirty="0" smtClean="0"/>
              <a:t>2030</a:t>
            </a:r>
            <a:endParaRPr lang="en-US" sz="3200" dirty="0"/>
          </a:p>
        </p:txBody>
      </p:sp>
      <p:grpSp>
        <p:nvGrpSpPr>
          <p:cNvPr id="2" name="Group 1"/>
          <p:cNvGrpSpPr/>
          <p:nvPr/>
        </p:nvGrpSpPr>
        <p:grpSpPr>
          <a:xfrm>
            <a:off x="-101600" y="1520825"/>
            <a:ext cx="9194800" cy="4516438"/>
            <a:chOff x="-101600" y="1520825"/>
            <a:chExt cx="9194800" cy="4516438"/>
          </a:xfrm>
        </p:grpSpPr>
        <p:grpSp>
          <p:nvGrpSpPr>
            <p:cNvPr id="546" name="Group 2"/>
            <p:cNvGrpSpPr>
              <a:grpSpLocks/>
            </p:cNvGrpSpPr>
            <p:nvPr/>
          </p:nvGrpSpPr>
          <p:grpSpPr bwMode="auto">
            <a:xfrm>
              <a:off x="98425" y="1531938"/>
              <a:ext cx="8994775" cy="4327525"/>
              <a:chOff x="19" y="904"/>
              <a:chExt cx="5666" cy="2726"/>
            </a:xfrm>
            <a:solidFill>
              <a:srgbClr val="FFFF66"/>
            </a:solidFill>
          </p:grpSpPr>
          <p:sp>
            <p:nvSpPr>
              <p:cNvPr id="838" name="Freeform 3"/>
              <p:cNvSpPr>
                <a:spLocks noChangeAspect="1"/>
              </p:cNvSpPr>
              <p:nvPr/>
            </p:nvSpPr>
            <p:spPr bwMode="auto">
              <a:xfrm>
                <a:off x="4438" y="2022"/>
                <a:ext cx="153" cy="297"/>
              </a:xfrm>
              <a:custGeom>
                <a:avLst/>
                <a:gdLst>
                  <a:gd name="T0" fmla="*/ 0 w 151"/>
                  <a:gd name="T1" fmla="*/ 15 h 301"/>
                  <a:gd name="T2" fmla="*/ 22 w 151"/>
                  <a:gd name="T3" fmla="*/ 37 h 301"/>
                  <a:gd name="T4" fmla="*/ 72 w 151"/>
                  <a:gd name="T5" fmla="*/ 37 h 301"/>
                  <a:gd name="T6" fmla="*/ 80 w 151"/>
                  <a:gd name="T7" fmla="*/ 40 h 301"/>
                  <a:gd name="T8" fmla="*/ 68 w 151"/>
                  <a:gd name="T9" fmla="*/ 47 h 301"/>
                  <a:gd name="T10" fmla="*/ 122 w 151"/>
                  <a:gd name="T11" fmla="*/ 87 h 301"/>
                  <a:gd name="T12" fmla="*/ 128 w 151"/>
                  <a:gd name="T13" fmla="*/ 93 h 301"/>
                  <a:gd name="T14" fmla="*/ 164 w 151"/>
                  <a:gd name="T15" fmla="*/ 105 h 301"/>
                  <a:gd name="T16" fmla="*/ 173 w 151"/>
                  <a:gd name="T17" fmla="*/ 117 h 301"/>
                  <a:gd name="T18" fmla="*/ 181 w 151"/>
                  <a:gd name="T19" fmla="*/ 152 h 301"/>
                  <a:gd name="T20" fmla="*/ 134 w 151"/>
                  <a:gd name="T21" fmla="*/ 163 h 301"/>
                  <a:gd name="T22" fmla="*/ 126 w 151"/>
                  <a:gd name="T23" fmla="*/ 173 h 301"/>
                  <a:gd name="T24" fmla="*/ 99 w 151"/>
                  <a:gd name="T25" fmla="*/ 180 h 301"/>
                  <a:gd name="T26" fmla="*/ 108 w 151"/>
                  <a:gd name="T27" fmla="*/ 183 h 301"/>
                  <a:gd name="T28" fmla="*/ 110 w 151"/>
                  <a:gd name="T29" fmla="*/ 203 h 301"/>
                  <a:gd name="T30" fmla="*/ 154 w 151"/>
                  <a:gd name="T31" fmla="*/ 192 h 301"/>
                  <a:gd name="T32" fmla="*/ 162 w 151"/>
                  <a:gd name="T33" fmla="*/ 180 h 301"/>
                  <a:gd name="T34" fmla="*/ 177 w 151"/>
                  <a:gd name="T35" fmla="*/ 180 h 301"/>
                  <a:gd name="T36" fmla="*/ 217 w 151"/>
                  <a:gd name="T37" fmla="*/ 166 h 301"/>
                  <a:gd name="T38" fmla="*/ 217 w 151"/>
                  <a:gd name="T39" fmla="*/ 134 h 301"/>
                  <a:gd name="T40" fmla="*/ 201 w 151"/>
                  <a:gd name="T41" fmla="*/ 108 h 301"/>
                  <a:gd name="T42" fmla="*/ 107 w 151"/>
                  <a:gd name="T43" fmla="*/ 68 h 301"/>
                  <a:gd name="T44" fmla="*/ 99 w 151"/>
                  <a:gd name="T45" fmla="*/ 56 h 301"/>
                  <a:gd name="T46" fmla="*/ 102 w 151"/>
                  <a:gd name="T47" fmla="*/ 38 h 301"/>
                  <a:gd name="T48" fmla="*/ 126 w 151"/>
                  <a:gd name="T49" fmla="*/ 37 h 301"/>
                  <a:gd name="T50" fmla="*/ 158 w 151"/>
                  <a:gd name="T51" fmla="*/ 35 h 301"/>
                  <a:gd name="T52" fmla="*/ 112 w 151"/>
                  <a:gd name="T53" fmla="*/ 26 h 301"/>
                  <a:gd name="T54" fmla="*/ 106 w 151"/>
                  <a:gd name="T55" fmla="*/ 7 h 301"/>
                  <a:gd name="T56" fmla="*/ 86 w 151"/>
                  <a:gd name="T57" fmla="*/ 0 h 301"/>
                  <a:gd name="T58" fmla="*/ 16 w 151"/>
                  <a:gd name="T59" fmla="*/ 11 h 301"/>
                  <a:gd name="T60" fmla="*/ 1 w 151"/>
                  <a:gd name="T61" fmla="*/ 9 h 301"/>
                  <a:gd name="T62" fmla="*/ 0 w 151"/>
                  <a:gd name="T63" fmla="*/ 15 h 301"/>
                  <a:gd name="T64" fmla="*/ 0 w 151"/>
                  <a:gd name="T65" fmla="*/ 15 h 301"/>
                  <a:gd name="T66" fmla="*/ 0 w 151"/>
                  <a:gd name="T67" fmla="*/ 15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01"/>
                  <a:gd name="T104" fmla="*/ 151 w 151"/>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01">
                    <a:moveTo>
                      <a:pt x="0" y="15"/>
                    </a:moveTo>
                    <a:lnTo>
                      <a:pt x="22" y="45"/>
                    </a:lnTo>
                    <a:lnTo>
                      <a:pt x="43" y="51"/>
                    </a:lnTo>
                    <a:lnTo>
                      <a:pt x="51" y="69"/>
                    </a:lnTo>
                    <a:lnTo>
                      <a:pt x="39" y="76"/>
                    </a:lnTo>
                    <a:lnTo>
                      <a:pt x="89" y="121"/>
                    </a:lnTo>
                    <a:lnTo>
                      <a:pt x="92" y="132"/>
                    </a:lnTo>
                    <a:lnTo>
                      <a:pt x="110" y="156"/>
                    </a:lnTo>
                    <a:lnTo>
                      <a:pt x="115" y="175"/>
                    </a:lnTo>
                    <a:lnTo>
                      <a:pt x="123" y="221"/>
                    </a:lnTo>
                    <a:lnTo>
                      <a:pt x="95" y="238"/>
                    </a:lnTo>
                    <a:lnTo>
                      <a:pt x="91" y="253"/>
                    </a:lnTo>
                    <a:lnTo>
                      <a:pt x="70" y="264"/>
                    </a:lnTo>
                    <a:lnTo>
                      <a:pt x="79" y="270"/>
                    </a:lnTo>
                    <a:lnTo>
                      <a:pt x="81" y="300"/>
                    </a:lnTo>
                    <a:lnTo>
                      <a:pt x="105" y="285"/>
                    </a:lnTo>
                    <a:lnTo>
                      <a:pt x="109" y="264"/>
                    </a:lnTo>
                    <a:lnTo>
                      <a:pt x="119" y="264"/>
                    </a:lnTo>
                    <a:lnTo>
                      <a:pt x="150" y="243"/>
                    </a:lnTo>
                    <a:lnTo>
                      <a:pt x="150" y="195"/>
                    </a:lnTo>
                    <a:lnTo>
                      <a:pt x="139" y="162"/>
                    </a:lnTo>
                    <a:lnTo>
                      <a:pt x="78" y="97"/>
                    </a:lnTo>
                    <a:lnTo>
                      <a:pt x="70" y="85"/>
                    </a:lnTo>
                    <a:lnTo>
                      <a:pt x="73" y="67"/>
                    </a:lnTo>
                    <a:lnTo>
                      <a:pt x="91" y="43"/>
                    </a:lnTo>
                    <a:lnTo>
                      <a:pt x="107" y="35"/>
                    </a:lnTo>
                    <a:lnTo>
                      <a:pt x="83" y="26"/>
                    </a:lnTo>
                    <a:lnTo>
                      <a:pt x="77" y="7"/>
                    </a:lnTo>
                    <a:lnTo>
                      <a:pt x="57" y="0"/>
                    </a:lnTo>
                    <a:lnTo>
                      <a:pt x="16" y="11"/>
                    </a:lnTo>
                    <a:lnTo>
                      <a:pt x="1" y="9"/>
                    </a:lnTo>
                    <a:lnTo>
                      <a:pt x="0" y="1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839" name="Group 4"/>
              <p:cNvGrpSpPr>
                <a:grpSpLocks/>
              </p:cNvGrpSpPr>
              <p:nvPr/>
            </p:nvGrpSpPr>
            <p:grpSpPr bwMode="auto">
              <a:xfrm>
                <a:off x="19" y="904"/>
                <a:ext cx="5666" cy="2726"/>
                <a:chOff x="19" y="904"/>
                <a:chExt cx="5666" cy="2726"/>
              </a:xfrm>
              <a:grpFill/>
            </p:grpSpPr>
            <p:sp>
              <p:nvSpPr>
                <p:cNvPr id="840" name="Freeform 5"/>
                <p:cNvSpPr>
                  <a:spLocks noChangeAspect="1"/>
                </p:cNvSpPr>
                <p:nvPr/>
              </p:nvSpPr>
              <p:spPr bwMode="auto">
                <a:xfrm>
                  <a:off x="3522" y="1563"/>
                  <a:ext cx="313" cy="175"/>
                </a:xfrm>
                <a:custGeom>
                  <a:avLst/>
                  <a:gdLst>
                    <a:gd name="T0" fmla="*/ 308 w 309"/>
                    <a:gd name="T1" fmla="*/ 121 h 177"/>
                    <a:gd name="T2" fmla="*/ 336 w 309"/>
                    <a:gd name="T3" fmla="*/ 125 h 177"/>
                    <a:gd name="T4" fmla="*/ 344 w 309"/>
                    <a:gd name="T5" fmla="*/ 113 h 177"/>
                    <a:gd name="T6" fmla="*/ 335 w 309"/>
                    <a:gd name="T7" fmla="*/ 105 h 177"/>
                    <a:gd name="T8" fmla="*/ 315 w 309"/>
                    <a:gd name="T9" fmla="*/ 100 h 177"/>
                    <a:gd name="T10" fmla="*/ 317 w 309"/>
                    <a:gd name="T11" fmla="*/ 93 h 177"/>
                    <a:gd name="T12" fmla="*/ 340 w 309"/>
                    <a:gd name="T13" fmla="*/ 93 h 177"/>
                    <a:gd name="T14" fmla="*/ 343 w 309"/>
                    <a:gd name="T15" fmla="*/ 85 h 177"/>
                    <a:gd name="T16" fmla="*/ 354 w 309"/>
                    <a:gd name="T17" fmla="*/ 81 h 177"/>
                    <a:gd name="T18" fmla="*/ 353 w 309"/>
                    <a:gd name="T19" fmla="*/ 72 h 177"/>
                    <a:gd name="T20" fmla="*/ 379 w 309"/>
                    <a:gd name="T21" fmla="*/ 63 h 177"/>
                    <a:gd name="T22" fmla="*/ 391 w 309"/>
                    <a:gd name="T23" fmla="*/ 81 h 177"/>
                    <a:gd name="T24" fmla="*/ 400 w 309"/>
                    <a:gd name="T25" fmla="*/ 81 h 177"/>
                    <a:gd name="T26" fmla="*/ 420 w 309"/>
                    <a:gd name="T27" fmla="*/ 81 h 177"/>
                    <a:gd name="T28" fmla="*/ 446 w 309"/>
                    <a:gd name="T29" fmla="*/ 67 h 177"/>
                    <a:gd name="T30" fmla="*/ 405 w 309"/>
                    <a:gd name="T31" fmla="*/ 55 h 177"/>
                    <a:gd name="T32" fmla="*/ 404 w 309"/>
                    <a:gd name="T33" fmla="*/ 63 h 177"/>
                    <a:gd name="T34" fmla="*/ 369 w 309"/>
                    <a:gd name="T35" fmla="*/ 55 h 177"/>
                    <a:gd name="T36" fmla="*/ 391 w 309"/>
                    <a:gd name="T37" fmla="*/ 44 h 177"/>
                    <a:gd name="T38" fmla="*/ 378 w 309"/>
                    <a:gd name="T39" fmla="*/ 44 h 177"/>
                    <a:gd name="T40" fmla="*/ 376 w 309"/>
                    <a:gd name="T41" fmla="*/ 44 h 177"/>
                    <a:gd name="T42" fmla="*/ 336 w 309"/>
                    <a:gd name="T43" fmla="*/ 63 h 177"/>
                    <a:gd name="T44" fmla="*/ 293 w 309"/>
                    <a:gd name="T45" fmla="*/ 60 h 177"/>
                    <a:gd name="T46" fmla="*/ 284 w 309"/>
                    <a:gd name="T47" fmla="*/ 47 h 177"/>
                    <a:gd name="T48" fmla="*/ 264 w 309"/>
                    <a:gd name="T49" fmla="*/ 47 h 177"/>
                    <a:gd name="T50" fmla="*/ 261 w 309"/>
                    <a:gd name="T51" fmla="*/ 44 h 177"/>
                    <a:gd name="T52" fmla="*/ 225 w 309"/>
                    <a:gd name="T53" fmla="*/ 38 h 177"/>
                    <a:gd name="T54" fmla="*/ 158 w 309"/>
                    <a:gd name="T55" fmla="*/ 42 h 177"/>
                    <a:gd name="T56" fmla="*/ 70 w 309"/>
                    <a:gd name="T57" fmla="*/ 0 h 177"/>
                    <a:gd name="T58" fmla="*/ 0 w 309"/>
                    <a:gd name="T59" fmla="*/ 11 h 177"/>
                    <a:gd name="T60" fmla="*/ 18 w 309"/>
                    <a:gd name="T61" fmla="*/ 59 h 177"/>
                    <a:gd name="T62" fmla="*/ 33 w 309"/>
                    <a:gd name="T63" fmla="*/ 60 h 177"/>
                    <a:gd name="T64" fmla="*/ 32 w 309"/>
                    <a:gd name="T65" fmla="*/ 47 h 177"/>
                    <a:gd name="T66" fmla="*/ 75 w 309"/>
                    <a:gd name="T67" fmla="*/ 44 h 177"/>
                    <a:gd name="T68" fmla="*/ 78 w 309"/>
                    <a:gd name="T69" fmla="*/ 44 h 177"/>
                    <a:gd name="T70" fmla="*/ 83 w 309"/>
                    <a:gd name="T71" fmla="*/ 44 h 177"/>
                    <a:gd name="T72" fmla="*/ 109 w 309"/>
                    <a:gd name="T73" fmla="*/ 44 h 177"/>
                    <a:gd name="T74" fmla="*/ 115 w 309"/>
                    <a:gd name="T75" fmla="*/ 57 h 177"/>
                    <a:gd name="T76" fmla="*/ 175 w 309"/>
                    <a:gd name="T77" fmla="*/ 63 h 177"/>
                    <a:gd name="T78" fmla="*/ 193 w 309"/>
                    <a:gd name="T79" fmla="*/ 89 h 177"/>
                    <a:gd name="T80" fmla="*/ 277 w 309"/>
                    <a:gd name="T81" fmla="*/ 112 h 177"/>
                    <a:gd name="T82" fmla="*/ 304 w 309"/>
                    <a:gd name="T83" fmla="*/ 114 h 177"/>
                    <a:gd name="T84" fmla="*/ 308 w 309"/>
                    <a:gd name="T85" fmla="*/ 121 h 177"/>
                    <a:gd name="T86" fmla="*/ 308 w 309"/>
                    <a:gd name="T87" fmla="*/ 121 h 177"/>
                    <a:gd name="T88" fmla="*/ 308 w 309"/>
                    <a:gd name="T89" fmla="*/ 121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77"/>
                    <a:gd name="T137" fmla="*/ 309 w 309"/>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77">
                      <a:moveTo>
                        <a:pt x="212" y="169"/>
                      </a:moveTo>
                      <a:lnTo>
                        <a:pt x="233" y="176"/>
                      </a:lnTo>
                      <a:lnTo>
                        <a:pt x="239" y="153"/>
                      </a:lnTo>
                      <a:lnTo>
                        <a:pt x="232" y="136"/>
                      </a:lnTo>
                      <a:lnTo>
                        <a:pt x="217" y="129"/>
                      </a:lnTo>
                      <a:lnTo>
                        <a:pt x="219" y="122"/>
                      </a:lnTo>
                      <a:lnTo>
                        <a:pt x="236" y="122"/>
                      </a:lnTo>
                      <a:lnTo>
                        <a:pt x="238" y="114"/>
                      </a:lnTo>
                      <a:lnTo>
                        <a:pt x="246" y="110"/>
                      </a:lnTo>
                      <a:lnTo>
                        <a:pt x="245" y="101"/>
                      </a:lnTo>
                      <a:lnTo>
                        <a:pt x="261" y="92"/>
                      </a:lnTo>
                      <a:lnTo>
                        <a:pt x="268" y="110"/>
                      </a:lnTo>
                      <a:lnTo>
                        <a:pt x="274" y="110"/>
                      </a:lnTo>
                      <a:lnTo>
                        <a:pt x="290" y="110"/>
                      </a:lnTo>
                      <a:lnTo>
                        <a:pt x="308" y="96"/>
                      </a:lnTo>
                      <a:lnTo>
                        <a:pt x="278" y="84"/>
                      </a:lnTo>
                      <a:lnTo>
                        <a:pt x="277" y="92"/>
                      </a:lnTo>
                      <a:lnTo>
                        <a:pt x="255" y="84"/>
                      </a:lnTo>
                      <a:lnTo>
                        <a:pt x="268" y="70"/>
                      </a:lnTo>
                      <a:lnTo>
                        <a:pt x="260" y="66"/>
                      </a:lnTo>
                      <a:lnTo>
                        <a:pt x="259" y="72"/>
                      </a:lnTo>
                      <a:lnTo>
                        <a:pt x="233" y="92"/>
                      </a:lnTo>
                      <a:lnTo>
                        <a:pt x="201" y="89"/>
                      </a:lnTo>
                      <a:lnTo>
                        <a:pt x="194" y="76"/>
                      </a:lnTo>
                      <a:lnTo>
                        <a:pt x="183" y="76"/>
                      </a:lnTo>
                      <a:lnTo>
                        <a:pt x="181" y="54"/>
                      </a:lnTo>
                      <a:lnTo>
                        <a:pt x="157" y="38"/>
                      </a:lnTo>
                      <a:lnTo>
                        <a:pt x="108" y="42"/>
                      </a:lnTo>
                      <a:lnTo>
                        <a:pt x="41" y="0"/>
                      </a:lnTo>
                      <a:lnTo>
                        <a:pt x="0" y="11"/>
                      </a:lnTo>
                      <a:lnTo>
                        <a:pt x="18" y="88"/>
                      </a:lnTo>
                      <a:lnTo>
                        <a:pt x="33" y="89"/>
                      </a:lnTo>
                      <a:lnTo>
                        <a:pt x="32" y="76"/>
                      </a:lnTo>
                      <a:lnTo>
                        <a:pt x="46" y="64"/>
                      </a:lnTo>
                      <a:lnTo>
                        <a:pt x="49" y="61"/>
                      </a:lnTo>
                      <a:lnTo>
                        <a:pt x="54" y="56"/>
                      </a:lnTo>
                      <a:lnTo>
                        <a:pt x="80" y="69"/>
                      </a:lnTo>
                      <a:lnTo>
                        <a:pt x="86" y="86"/>
                      </a:lnTo>
                      <a:lnTo>
                        <a:pt x="117" y="92"/>
                      </a:lnTo>
                      <a:lnTo>
                        <a:pt x="135" y="118"/>
                      </a:lnTo>
                      <a:lnTo>
                        <a:pt x="191" y="151"/>
                      </a:lnTo>
                      <a:lnTo>
                        <a:pt x="209" y="154"/>
                      </a:lnTo>
                      <a:lnTo>
                        <a:pt x="212" y="16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1" name="Freeform 6"/>
                <p:cNvSpPr>
                  <a:spLocks noChangeAspect="1"/>
                </p:cNvSpPr>
                <p:nvPr/>
              </p:nvSpPr>
              <p:spPr bwMode="auto">
                <a:xfrm>
                  <a:off x="3743" y="1654"/>
                  <a:ext cx="141" cy="90"/>
                </a:xfrm>
                <a:custGeom>
                  <a:avLst/>
                  <a:gdLst>
                    <a:gd name="T0" fmla="*/ 23 w 139"/>
                    <a:gd name="T1" fmla="*/ 55 h 91"/>
                    <a:gd name="T2" fmla="*/ 71 w 139"/>
                    <a:gd name="T3" fmla="*/ 51 h 91"/>
                    <a:gd name="T4" fmla="*/ 75 w 139"/>
                    <a:gd name="T5" fmla="*/ 45 h 91"/>
                    <a:gd name="T6" fmla="*/ 87 w 139"/>
                    <a:gd name="T7" fmla="*/ 45 h 91"/>
                    <a:gd name="T8" fmla="*/ 95 w 139"/>
                    <a:gd name="T9" fmla="*/ 45 h 91"/>
                    <a:gd name="T10" fmla="*/ 111 w 139"/>
                    <a:gd name="T11" fmla="*/ 45 h 91"/>
                    <a:gd name="T12" fmla="*/ 125 w 139"/>
                    <a:gd name="T13" fmla="*/ 61 h 91"/>
                    <a:gd name="T14" fmla="*/ 171 w 139"/>
                    <a:gd name="T15" fmla="*/ 46 h 91"/>
                    <a:gd name="T16" fmla="*/ 207 w 139"/>
                    <a:gd name="T17" fmla="*/ 51 h 91"/>
                    <a:gd name="T18" fmla="*/ 201 w 139"/>
                    <a:gd name="T19" fmla="*/ 45 h 91"/>
                    <a:gd name="T20" fmla="*/ 177 w 139"/>
                    <a:gd name="T21" fmla="*/ 45 h 91"/>
                    <a:gd name="T22" fmla="*/ 169 w 139"/>
                    <a:gd name="T23" fmla="*/ 45 h 91"/>
                    <a:gd name="T24" fmla="*/ 169 w 139"/>
                    <a:gd name="T25" fmla="*/ 34 h 91"/>
                    <a:gd name="T26" fmla="*/ 121 w 139"/>
                    <a:gd name="T27" fmla="*/ 38 h 91"/>
                    <a:gd name="T28" fmla="*/ 97 w 139"/>
                    <a:gd name="T29" fmla="*/ 30 h 91"/>
                    <a:gd name="T30" fmla="*/ 33 w 139"/>
                    <a:gd name="T31" fmla="*/ 30 h 91"/>
                    <a:gd name="T32" fmla="*/ 31 w 139"/>
                    <a:gd name="T33" fmla="*/ 22 h 91"/>
                    <a:gd name="T34" fmla="*/ 80 w 139"/>
                    <a:gd name="T35" fmla="*/ 22 h 91"/>
                    <a:gd name="T36" fmla="*/ 86 w 139"/>
                    <a:gd name="T37" fmla="*/ 18 h 91"/>
                    <a:gd name="T38" fmla="*/ 80 w 139"/>
                    <a:gd name="T39" fmla="*/ 18 h 91"/>
                    <a:gd name="T40" fmla="*/ 73 w 139"/>
                    <a:gd name="T41" fmla="*/ 0 h 91"/>
                    <a:gd name="T42" fmla="*/ 28 w 139"/>
                    <a:gd name="T43" fmla="*/ 9 h 91"/>
                    <a:gd name="T44" fmla="*/ 29 w 139"/>
                    <a:gd name="T45" fmla="*/ 18 h 91"/>
                    <a:gd name="T46" fmla="*/ 21 w 139"/>
                    <a:gd name="T47" fmla="*/ 22 h 91"/>
                    <a:gd name="T48" fmla="*/ 19 w 139"/>
                    <a:gd name="T49" fmla="*/ 30 h 91"/>
                    <a:gd name="T50" fmla="*/ 2 w 139"/>
                    <a:gd name="T51" fmla="*/ 30 h 91"/>
                    <a:gd name="T52" fmla="*/ 0 w 139"/>
                    <a:gd name="T53" fmla="*/ 37 h 91"/>
                    <a:gd name="T54" fmla="*/ 15 w 139"/>
                    <a:gd name="T55" fmla="*/ 44 h 91"/>
                    <a:gd name="T56" fmla="*/ 22 w 139"/>
                    <a:gd name="T57" fmla="*/ 45 h 91"/>
                    <a:gd name="T58" fmla="*/ 16 w 139"/>
                    <a:gd name="T59" fmla="*/ 55 h 91"/>
                    <a:gd name="T60" fmla="*/ 23 w 139"/>
                    <a:gd name="T61" fmla="*/ 55 h 91"/>
                    <a:gd name="T62" fmla="*/ 23 w 139"/>
                    <a:gd name="T63" fmla="*/ 55 h 91"/>
                    <a:gd name="T64" fmla="*/ 23 w 139"/>
                    <a:gd name="T65" fmla="*/ 5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91"/>
                    <a:gd name="T101" fmla="*/ 139 w 13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91">
                      <a:moveTo>
                        <a:pt x="23" y="84"/>
                      </a:moveTo>
                      <a:lnTo>
                        <a:pt x="42" y="80"/>
                      </a:lnTo>
                      <a:lnTo>
                        <a:pt x="46" y="72"/>
                      </a:lnTo>
                      <a:lnTo>
                        <a:pt x="58" y="73"/>
                      </a:lnTo>
                      <a:lnTo>
                        <a:pt x="66" y="54"/>
                      </a:lnTo>
                      <a:lnTo>
                        <a:pt x="79" y="65"/>
                      </a:lnTo>
                      <a:lnTo>
                        <a:pt x="86" y="90"/>
                      </a:lnTo>
                      <a:lnTo>
                        <a:pt x="113" y="75"/>
                      </a:lnTo>
                      <a:lnTo>
                        <a:pt x="138" y="80"/>
                      </a:lnTo>
                      <a:lnTo>
                        <a:pt x="134" y="56"/>
                      </a:lnTo>
                      <a:lnTo>
                        <a:pt x="118" y="54"/>
                      </a:lnTo>
                      <a:lnTo>
                        <a:pt x="111" y="46"/>
                      </a:lnTo>
                      <a:lnTo>
                        <a:pt x="111" y="34"/>
                      </a:lnTo>
                      <a:lnTo>
                        <a:pt x="84" y="38"/>
                      </a:lnTo>
                      <a:lnTo>
                        <a:pt x="68" y="30"/>
                      </a:lnTo>
                      <a:lnTo>
                        <a:pt x="33" y="30"/>
                      </a:lnTo>
                      <a:lnTo>
                        <a:pt x="31" y="22"/>
                      </a:lnTo>
                      <a:lnTo>
                        <a:pt x="51" y="22"/>
                      </a:lnTo>
                      <a:lnTo>
                        <a:pt x="57" y="18"/>
                      </a:lnTo>
                      <a:lnTo>
                        <a:pt x="51" y="18"/>
                      </a:lnTo>
                      <a:lnTo>
                        <a:pt x="44" y="0"/>
                      </a:lnTo>
                      <a:lnTo>
                        <a:pt x="28" y="9"/>
                      </a:lnTo>
                      <a:lnTo>
                        <a:pt x="29" y="18"/>
                      </a:lnTo>
                      <a:lnTo>
                        <a:pt x="21" y="22"/>
                      </a:lnTo>
                      <a:lnTo>
                        <a:pt x="19" y="30"/>
                      </a:lnTo>
                      <a:lnTo>
                        <a:pt x="2" y="30"/>
                      </a:lnTo>
                      <a:lnTo>
                        <a:pt x="0" y="37"/>
                      </a:lnTo>
                      <a:lnTo>
                        <a:pt x="15" y="44"/>
                      </a:lnTo>
                      <a:lnTo>
                        <a:pt x="22" y="61"/>
                      </a:lnTo>
                      <a:lnTo>
                        <a:pt x="16" y="84"/>
                      </a:lnTo>
                      <a:lnTo>
                        <a:pt x="23" y="8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2" name="Freeform 7"/>
                <p:cNvSpPr>
                  <a:spLocks noChangeAspect="1"/>
                </p:cNvSpPr>
                <p:nvPr/>
              </p:nvSpPr>
              <p:spPr bwMode="auto">
                <a:xfrm>
                  <a:off x="3774" y="1612"/>
                  <a:ext cx="174" cy="80"/>
                </a:xfrm>
                <a:custGeom>
                  <a:avLst/>
                  <a:gdLst>
                    <a:gd name="T0" fmla="*/ 26 w 172"/>
                    <a:gd name="T1" fmla="*/ 40 h 81"/>
                    <a:gd name="T2" fmla="*/ 20 w 172"/>
                    <a:gd name="T3" fmla="*/ 40 h 81"/>
                    <a:gd name="T4" fmla="*/ 0 w 172"/>
                    <a:gd name="T5" fmla="*/ 40 h 81"/>
                    <a:gd name="T6" fmla="*/ 2 w 172"/>
                    <a:gd name="T7" fmla="*/ 43 h 81"/>
                    <a:gd name="T8" fmla="*/ 37 w 172"/>
                    <a:gd name="T9" fmla="*/ 43 h 81"/>
                    <a:gd name="T10" fmla="*/ 82 w 172"/>
                    <a:gd name="T11" fmla="*/ 51 h 81"/>
                    <a:gd name="T12" fmla="*/ 109 w 172"/>
                    <a:gd name="T13" fmla="*/ 47 h 81"/>
                    <a:gd name="T14" fmla="*/ 109 w 172"/>
                    <a:gd name="T15" fmla="*/ 40 h 81"/>
                    <a:gd name="T16" fmla="*/ 122 w 172"/>
                    <a:gd name="T17" fmla="*/ 40 h 81"/>
                    <a:gd name="T18" fmla="*/ 171 w 172"/>
                    <a:gd name="T19" fmla="*/ 40 h 81"/>
                    <a:gd name="T20" fmla="*/ 175 w 172"/>
                    <a:gd name="T21" fmla="*/ 40 h 81"/>
                    <a:gd name="T22" fmla="*/ 201 w 172"/>
                    <a:gd name="T23" fmla="*/ 40 h 81"/>
                    <a:gd name="T24" fmla="*/ 233 w 172"/>
                    <a:gd name="T25" fmla="*/ 26 h 81"/>
                    <a:gd name="T26" fmla="*/ 236 w 172"/>
                    <a:gd name="T27" fmla="*/ 18 h 81"/>
                    <a:gd name="T28" fmla="*/ 209 w 172"/>
                    <a:gd name="T29" fmla="*/ 7 h 81"/>
                    <a:gd name="T30" fmla="*/ 114 w 172"/>
                    <a:gd name="T31" fmla="*/ 6 h 81"/>
                    <a:gd name="T32" fmla="*/ 92 w 172"/>
                    <a:gd name="T33" fmla="*/ 0 h 81"/>
                    <a:gd name="T34" fmla="*/ 84 w 172"/>
                    <a:gd name="T35" fmla="*/ 3 h 81"/>
                    <a:gd name="T36" fmla="*/ 82 w 172"/>
                    <a:gd name="T37" fmla="*/ 14 h 81"/>
                    <a:gd name="T38" fmla="*/ 15 w 172"/>
                    <a:gd name="T39" fmla="*/ 9 h 81"/>
                    <a:gd name="T40" fmla="*/ 12 w 172"/>
                    <a:gd name="T41" fmla="*/ 16 h 81"/>
                    <a:gd name="T42" fmla="*/ 20 w 172"/>
                    <a:gd name="T43" fmla="*/ 20 h 81"/>
                    <a:gd name="T44" fmla="*/ 7 w 172"/>
                    <a:gd name="T45" fmla="*/ 34 h 81"/>
                    <a:gd name="T46" fmla="*/ 29 w 172"/>
                    <a:gd name="T47" fmla="*/ 40 h 81"/>
                    <a:gd name="T48" fmla="*/ 30 w 172"/>
                    <a:gd name="T49" fmla="*/ 34 h 81"/>
                    <a:gd name="T50" fmla="*/ 89 w 172"/>
                    <a:gd name="T51" fmla="*/ 40 h 81"/>
                    <a:gd name="T52" fmla="*/ 42 w 172"/>
                    <a:gd name="T53" fmla="*/ 40 h 81"/>
                    <a:gd name="T54" fmla="*/ 26 w 172"/>
                    <a:gd name="T55" fmla="*/ 40 h 81"/>
                    <a:gd name="T56" fmla="*/ 26 w 172"/>
                    <a:gd name="T57" fmla="*/ 40 h 81"/>
                    <a:gd name="T58" fmla="*/ 26 w 172"/>
                    <a:gd name="T59" fmla="*/ 4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81"/>
                    <a:gd name="T92" fmla="*/ 172 w 172"/>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81">
                      <a:moveTo>
                        <a:pt x="26" y="60"/>
                      </a:moveTo>
                      <a:lnTo>
                        <a:pt x="20" y="64"/>
                      </a:lnTo>
                      <a:lnTo>
                        <a:pt x="0" y="64"/>
                      </a:lnTo>
                      <a:lnTo>
                        <a:pt x="2" y="72"/>
                      </a:lnTo>
                      <a:lnTo>
                        <a:pt x="37" y="72"/>
                      </a:lnTo>
                      <a:lnTo>
                        <a:pt x="53" y="80"/>
                      </a:lnTo>
                      <a:lnTo>
                        <a:pt x="80" y="76"/>
                      </a:lnTo>
                      <a:lnTo>
                        <a:pt x="80" y="64"/>
                      </a:lnTo>
                      <a:lnTo>
                        <a:pt x="93" y="54"/>
                      </a:lnTo>
                      <a:lnTo>
                        <a:pt x="121" y="54"/>
                      </a:lnTo>
                      <a:lnTo>
                        <a:pt x="123" y="46"/>
                      </a:lnTo>
                      <a:lnTo>
                        <a:pt x="143" y="44"/>
                      </a:lnTo>
                      <a:lnTo>
                        <a:pt x="169" y="26"/>
                      </a:lnTo>
                      <a:lnTo>
                        <a:pt x="171" y="18"/>
                      </a:lnTo>
                      <a:lnTo>
                        <a:pt x="151" y="7"/>
                      </a:lnTo>
                      <a:lnTo>
                        <a:pt x="85" y="6"/>
                      </a:lnTo>
                      <a:lnTo>
                        <a:pt x="63" y="0"/>
                      </a:lnTo>
                      <a:lnTo>
                        <a:pt x="55" y="3"/>
                      </a:lnTo>
                      <a:lnTo>
                        <a:pt x="53" y="14"/>
                      </a:lnTo>
                      <a:lnTo>
                        <a:pt x="15" y="9"/>
                      </a:lnTo>
                      <a:lnTo>
                        <a:pt x="12" y="16"/>
                      </a:lnTo>
                      <a:lnTo>
                        <a:pt x="20" y="20"/>
                      </a:lnTo>
                      <a:lnTo>
                        <a:pt x="7" y="34"/>
                      </a:lnTo>
                      <a:lnTo>
                        <a:pt x="29" y="42"/>
                      </a:lnTo>
                      <a:lnTo>
                        <a:pt x="30" y="34"/>
                      </a:lnTo>
                      <a:lnTo>
                        <a:pt x="60" y="46"/>
                      </a:lnTo>
                      <a:lnTo>
                        <a:pt x="42" y="60"/>
                      </a:lnTo>
                      <a:lnTo>
                        <a:pt x="26" y="6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3" name="Freeform 8"/>
                <p:cNvSpPr>
                  <a:spLocks noChangeAspect="1"/>
                </p:cNvSpPr>
                <p:nvPr/>
              </p:nvSpPr>
              <p:spPr bwMode="auto">
                <a:xfrm>
                  <a:off x="5320" y="1212"/>
                  <a:ext cx="50" cy="14"/>
                </a:xfrm>
                <a:custGeom>
                  <a:avLst/>
                  <a:gdLst>
                    <a:gd name="T0" fmla="*/ 0 w 49"/>
                    <a:gd name="T1" fmla="*/ 0 h 13"/>
                    <a:gd name="T2" fmla="*/ 8 w 49"/>
                    <a:gd name="T3" fmla="*/ 67 h 13"/>
                    <a:gd name="T4" fmla="*/ 70 w 49"/>
                    <a:gd name="T5" fmla="*/ 97 h 13"/>
                    <a:gd name="T6" fmla="*/ 80 w 49"/>
                    <a:gd name="T7" fmla="*/ 67 h 13"/>
                    <a:gd name="T8" fmla="*/ 0 w 49"/>
                    <a:gd name="T9" fmla="*/ 0 h 13"/>
                    <a:gd name="T10" fmla="*/ 0 w 49"/>
                    <a:gd name="T11" fmla="*/ 0 h 13"/>
                    <a:gd name="T12" fmla="*/ 0 60000 65536"/>
                    <a:gd name="T13" fmla="*/ 0 60000 65536"/>
                    <a:gd name="T14" fmla="*/ 0 60000 65536"/>
                    <a:gd name="T15" fmla="*/ 0 60000 65536"/>
                    <a:gd name="T16" fmla="*/ 0 60000 65536"/>
                    <a:gd name="T17" fmla="*/ 0 60000 65536"/>
                    <a:gd name="T18" fmla="*/ 0 w 49"/>
                    <a:gd name="T19" fmla="*/ 0 h 13"/>
                    <a:gd name="T20" fmla="*/ 49 w 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9" h="13">
                      <a:moveTo>
                        <a:pt x="0" y="0"/>
                      </a:moveTo>
                      <a:lnTo>
                        <a:pt x="8" y="7"/>
                      </a:lnTo>
                      <a:lnTo>
                        <a:pt x="41" y="12"/>
                      </a:lnTo>
                      <a:lnTo>
                        <a:pt x="48" y="7"/>
                      </a:lnTo>
                      <a:lnTo>
                        <a:pt x="0" y="0"/>
                      </a:lnTo>
                    </a:path>
                  </a:pathLst>
                </a:custGeom>
                <a:solidFill>
                  <a:srgbClr val="FFFF99"/>
                </a:solidFill>
                <a:ln w="3175" cap="flat" cmpd="sng">
                  <a:solidFill>
                    <a:srgbClr val="000000"/>
                  </a:solidFill>
                  <a:prstDash val="solid"/>
                  <a:round/>
                  <a:headEnd type="none" w="med" len="med"/>
                  <a:tailEnd type="none" w="med" len="med"/>
                </a:ln>
              </p:spPr>
              <p:txBody>
                <a:bodyPr/>
                <a:lstStyle/>
                <a:p>
                  <a:pPr>
                    <a:defRPr/>
                  </a:pPr>
                  <a:endParaRPr lang="en-US"/>
                </a:p>
              </p:txBody>
            </p:sp>
            <p:sp>
              <p:nvSpPr>
                <p:cNvPr id="844" name="Freeform 9"/>
                <p:cNvSpPr>
                  <a:spLocks noChangeAspect="1"/>
                </p:cNvSpPr>
                <p:nvPr/>
              </p:nvSpPr>
              <p:spPr bwMode="auto">
                <a:xfrm>
                  <a:off x="4718" y="1618"/>
                  <a:ext cx="90" cy="105"/>
                </a:xfrm>
                <a:custGeom>
                  <a:avLst/>
                  <a:gdLst>
                    <a:gd name="T0" fmla="*/ 95 w 89"/>
                    <a:gd name="T1" fmla="*/ 0 h 107"/>
                    <a:gd name="T2" fmla="*/ 90 w 89"/>
                    <a:gd name="T3" fmla="*/ 18 h 107"/>
                    <a:gd name="T4" fmla="*/ 76 w 89"/>
                    <a:gd name="T5" fmla="*/ 20 h 107"/>
                    <a:gd name="T6" fmla="*/ 77 w 89"/>
                    <a:gd name="T7" fmla="*/ 26 h 107"/>
                    <a:gd name="T8" fmla="*/ 29 w 89"/>
                    <a:gd name="T9" fmla="*/ 26 h 107"/>
                    <a:gd name="T10" fmla="*/ 0 w 89"/>
                    <a:gd name="T11" fmla="*/ 37 h 107"/>
                    <a:gd name="T12" fmla="*/ 25 w 89"/>
                    <a:gd name="T13" fmla="*/ 42 h 107"/>
                    <a:gd name="T14" fmla="*/ 26 w 89"/>
                    <a:gd name="T15" fmla="*/ 60 h 107"/>
                    <a:gd name="T16" fmla="*/ 90 w 89"/>
                    <a:gd name="T17" fmla="*/ 64 h 107"/>
                    <a:gd name="T18" fmla="*/ 98 w 89"/>
                    <a:gd name="T19" fmla="*/ 59 h 107"/>
                    <a:gd name="T20" fmla="*/ 117 w 89"/>
                    <a:gd name="T21" fmla="*/ 56 h 107"/>
                    <a:gd name="T22" fmla="*/ 89 w 89"/>
                    <a:gd name="T23" fmla="*/ 45 h 107"/>
                    <a:gd name="T24" fmla="*/ 84 w 89"/>
                    <a:gd name="T25" fmla="*/ 33 h 107"/>
                    <a:gd name="T26" fmla="*/ 113 w 89"/>
                    <a:gd name="T27" fmla="*/ 26 h 107"/>
                    <a:gd name="T28" fmla="*/ 103 w 89"/>
                    <a:gd name="T29" fmla="*/ 26 h 107"/>
                    <a:gd name="T30" fmla="*/ 113 w 89"/>
                    <a:gd name="T31" fmla="*/ 5 h 107"/>
                    <a:gd name="T32" fmla="*/ 95 w 89"/>
                    <a:gd name="T33" fmla="*/ 0 h 107"/>
                    <a:gd name="T34" fmla="*/ 95 w 89"/>
                    <a:gd name="T35" fmla="*/ 0 h 107"/>
                    <a:gd name="T36" fmla="*/ 95 w 89"/>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7"/>
                    <a:gd name="T59" fmla="*/ 89 w 89"/>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7">
                      <a:moveTo>
                        <a:pt x="66" y="0"/>
                      </a:moveTo>
                      <a:lnTo>
                        <a:pt x="61" y="18"/>
                      </a:lnTo>
                      <a:lnTo>
                        <a:pt x="47" y="20"/>
                      </a:lnTo>
                      <a:lnTo>
                        <a:pt x="48" y="31"/>
                      </a:lnTo>
                      <a:lnTo>
                        <a:pt x="29" y="28"/>
                      </a:lnTo>
                      <a:lnTo>
                        <a:pt x="0" y="66"/>
                      </a:lnTo>
                      <a:lnTo>
                        <a:pt x="25" y="71"/>
                      </a:lnTo>
                      <a:lnTo>
                        <a:pt x="26" y="98"/>
                      </a:lnTo>
                      <a:lnTo>
                        <a:pt x="61" y="106"/>
                      </a:lnTo>
                      <a:lnTo>
                        <a:pt x="69" y="96"/>
                      </a:lnTo>
                      <a:lnTo>
                        <a:pt x="88" y="90"/>
                      </a:lnTo>
                      <a:lnTo>
                        <a:pt x="60" y="74"/>
                      </a:lnTo>
                      <a:lnTo>
                        <a:pt x="55" y="62"/>
                      </a:lnTo>
                      <a:lnTo>
                        <a:pt x="84" y="42"/>
                      </a:lnTo>
                      <a:lnTo>
                        <a:pt x="74" y="28"/>
                      </a:lnTo>
                      <a:lnTo>
                        <a:pt x="84" y="5"/>
                      </a:lnTo>
                      <a:lnTo>
                        <a:pt x="66"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5" name="Freeform 10"/>
                <p:cNvSpPr>
                  <a:spLocks noChangeAspect="1"/>
                </p:cNvSpPr>
                <p:nvPr/>
              </p:nvSpPr>
              <p:spPr bwMode="auto">
                <a:xfrm>
                  <a:off x="4781" y="1706"/>
                  <a:ext cx="68" cy="87"/>
                </a:xfrm>
                <a:custGeom>
                  <a:avLst/>
                  <a:gdLst>
                    <a:gd name="T0" fmla="*/ 0 w 66"/>
                    <a:gd name="T1" fmla="*/ 16 h 87"/>
                    <a:gd name="T2" fmla="*/ 8 w 66"/>
                    <a:gd name="T3" fmla="*/ 6 h 87"/>
                    <a:gd name="T4" fmla="*/ 62 w 66"/>
                    <a:gd name="T5" fmla="*/ 0 h 87"/>
                    <a:gd name="T6" fmla="*/ 111 w 66"/>
                    <a:gd name="T7" fmla="*/ 20 h 87"/>
                    <a:gd name="T8" fmla="*/ 152 w 66"/>
                    <a:gd name="T9" fmla="*/ 52 h 87"/>
                    <a:gd name="T10" fmla="*/ 152 w 66"/>
                    <a:gd name="T11" fmla="*/ 68 h 87"/>
                    <a:gd name="T12" fmla="*/ 66 w 66"/>
                    <a:gd name="T13" fmla="*/ 86 h 87"/>
                    <a:gd name="T14" fmla="*/ 16 w 66"/>
                    <a:gd name="T15" fmla="*/ 65 h 87"/>
                    <a:gd name="T16" fmla="*/ 50 w 66"/>
                    <a:gd name="T17" fmla="*/ 56 h 87"/>
                    <a:gd name="T18" fmla="*/ 0 w 66"/>
                    <a:gd name="T19" fmla="*/ 32 h 87"/>
                    <a:gd name="T20" fmla="*/ 10 w 66"/>
                    <a:gd name="T21" fmla="*/ 31 h 87"/>
                    <a:gd name="T22" fmla="*/ 4 w 66"/>
                    <a:gd name="T23" fmla="*/ 22 h 87"/>
                    <a:gd name="T24" fmla="*/ 0 w 66"/>
                    <a:gd name="T25" fmla="*/ 16 h 87"/>
                    <a:gd name="T26" fmla="*/ 0 w 66"/>
                    <a:gd name="T27" fmla="*/ 16 h 87"/>
                    <a:gd name="T28" fmla="*/ 0 w 66"/>
                    <a:gd name="T29" fmla="*/ 16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87"/>
                    <a:gd name="T47" fmla="*/ 66 w 66"/>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87">
                      <a:moveTo>
                        <a:pt x="0" y="16"/>
                      </a:moveTo>
                      <a:lnTo>
                        <a:pt x="8" y="6"/>
                      </a:lnTo>
                      <a:lnTo>
                        <a:pt x="27" y="0"/>
                      </a:lnTo>
                      <a:lnTo>
                        <a:pt x="47" y="20"/>
                      </a:lnTo>
                      <a:lnTo>
                        <a:pt x="65" y="52"/>
                      </a:lnTo>
                      <a:lnTo>
                        <a:pt x="65" y="68"/>
                      </a:lnTo>
                      <a:lnTo>
                        <a:pt x="29" y="86"/>
                      </a:lnTo>
                      <a:lnTo>
                        <a:pt x="16" y="65"/>
                      </a:lnTo>
                      <a:lnTo>
                        <a:pt x="21" y="56"/>
                      </a:lnTo>
                      <a:lnTo>
                        <a:pt x="0" y="32"/>
                      </a:lnTo>
                      <a:lnTo>
                        <a:pt x="10" y="31"/>
                      </a:lnTo>
                      <a:lnTo>
                        <a:pt x="4" y="22"/>
                      </a:lnTo>
                      <a:lnTo>
                        <a:pt x="0"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6" name="Freeform 11"/>
                <p:cNvSpPr>
                  <a:spLocks noChangeAspect="1"/>
                </p:cNvSpPr>
                <p:nvPr/>
              </p:nvSpPr>
              <p:spPr bwMode="auto">
                <a:xfrm>
                  <a:off x="4871" y="1804"/>
                  <a:ext cx="47" cy="56"/>
                </a:xfrm>
                <a:custGeom>
                  <a:avLst/>
                  <a:gdLst>
                    <a:gd name="T0" fmla="*/ 0 w 46"/>
                    <a:gd name="T1" fmla="*/ 11 h 57"/>
                    <a:gd name="T2" fmla="*/ 8 w 46"/>
                    <a:gd name="T3" fmla="*/ 21 h 57"/>
                    <a:gd name="T4" fmla="*/ 16 w 46"/>
                    <a:gd name="T5" fmla="*/ 21 h 57"/>
                    <a:gd name="T6" fmla="*/ 14 w 46"/>
                    <a:gd name="T7" fmla="*/ 14 h 57"/>
                    <a:gd name="T8" fmla="*/ 20 w 46"/>
                    <a:gd name="T9" fmla="*/ 21 h 57"/>
                    <a:gd name="T10" fmla="*/ 55 w 46"/>
                    <a:gd name="T11" fmla="*/ 28 h 57"/>
                    <a:gd name="T12" fmla="*/ 66 w 46"/>
                    <a:gd name="T13" fmla="*/ 28 h 57"/>
                    <a:gd name="T14" fmla="*/ 79 w 46"/>
                    <a:gd name="T15" fmla="*/ 28 h 57"/>
                    <a:gd name="T16" fmla="*/ 79 w 46"/>
                    <a:gd name="T17" fmla="*/ 19 h 57"/>
                    <a:gd name="T18" fmla="*/ 62 w 46"/>
                    <a:gd name="T19" fmla="*/ 3 h 57"/>
                    <a:gd name="T20" fmla="*/ 11 w 46"/>
                    <a:gd name="T21" fmla="*/ 0 h 57"/>
                    <a:gd name="T22" fmla="*/ 0 w 46"/>
                    <a:gd name="T23" fmla="*/ 11 h 57"/>
                    <a:gd name="T24" fmla="*/ 0 w 46"/>
                    <a:gd name="T25" fmla="*/ 11 h 57"/>
                    <a:gd name="T26" fmla="*/ 0 w 46"/>
                    <a:gd name="T27" fmla="*/ 11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7"/>
                    <a:gd name="T44" fmla="*/ 46 w 4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7">
                      <a:moveTo>
                        <a:pt x="0" y="11"/>
                      </a:moveTo>
                      <a:lnTo>
                        <a:pt x="8" y="21"/>
                      </a:lnTo>
                      <a:lnTo>
                        <a:pt x="16" y="21"/>
                      </a:lnTo>
                      <a:lnTo>
                        <a:pt x="14" y="14"/>
                      </a:lnTo>
                      <a:lnTo>
                        <a:pt x="20" y="21"/>
                      </a:lnTo>
                      <a:lnTo>
                        <a:pt x="26" y="52"/>
                      </a:lnTo>
                      <a:lnTo>
                        <a:pt x="37" y="56"/>
                      </a:lnTo>
                      <a:lnTo>
                        <a:pt x="45" y="48"/>
                      </a:lnTo>
                      <a:lnTo>
                        <a:pt x="45" y="19"/>
                      </a:lnTo>
                      <a:lnTo>
                        <a:pt x="33" y="3"/>
                      </a:lnTo>
                      <a:lnTo>
                        <a:pt x="11"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7" name="Freeform 12"/>
                <p:cNvSpPr>
                  <a:spLocks noChangeAspect="1"/>
                </p:cNvSpPr>
                <p:nvPr/>
              </p:nvSpPr>
              <p:spPr bwMode="auto">
                <a:xfrm>
                  <a:off x="4918" y="1794"/>
                  <a:ext cx="39" cy="31"/>
                </a:xfrm>
                <a:custGeom>
                  <a:avLst/>
                  <a:gdLst>
                    <a:gd name="T0" fmla="*/ 0 w 39"/>
                    <a:gd name="T1" fmla="*/ 16 h 32"/>
                    <a:gd name="T2" fmla="*/ 16 w 39"/>
                    <a:gd name="T3" fmla="*/ 16 h 32"/>
                    <a:gd name="T4" fmla="*/ 18 w 39"/>
                    <a:gd name="T5" fmla="*/ 16 h 32"/>
                    <a:gd name="T6" fmla="*/ 26 w 39"/>
                    <a:gd name="T7" fmla="*/ 15 h 32"/>
                    <a:gd name="T8" fmla="*/ 33 w 39"/>
                    <a:gd name="T9" fmla="*/ 16 h 32"/>
                    <a:gd name="T10" fmla="*/ 38 w 39"/>
                    <a:gd name="T11" fmla="*/ 10 h 32"/>
                    <a:gd name="T12" fmla="*/ 33 w 39"/>
                    <a:gd name="T13" fmla="*/ 2 h 32"/>
                    <a:gd name="T14" fmla="*/ 16 w 39"/>
                    <a:gd name="T15" fmla="*/ 0 h 32"/>
                    <a:gd name="T16" fmla="*/ 15 w 39"/>
                    <a:gd name="T17" fmla="*/ 8 h 32"/>
                    <a:gd name="T18" fmla="*/ 6 w 39"/>
                    <a:gd name="T19" fmla="*/ 4 h 32"/>
                    <a:gd name="T20" fmla="*/ 0 w 39"/>
                    <a:gd name="T21" fmla="*/ 16 h 32"/>
                    <a:gd name="T22" fmla="*/ 0 w 39"/>
                    <a:gd name="T23" fmla="*/ 16 h 32"/>
                    <a:gd name="T24" fmla="*/ 0 w 39"/>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2"/>
                    <a:gd name="T41" fmla="*/ 39 w 39"/>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2">
                      <a:moveTo>
                        <a:pt x="0" y="18"/>
                      </a:moveTo>
                      <a:lnTo>
                        <a:pt x="16" y="31"/>
                      </a:lnTo>
                      <a:lnTo>
                        <a:pt x="18" y="19"/>
                      </a:lnTo>
                      <a:lnTo>
                        <a:pt x="26" y="15"/>
                      </a:lnTo>
                      <a:lnTo>
                        <a:pt x="33" y="21"/>
                      </a:lnTo>
                      <a:lnTo>
                        <a:pt x="38" y="10"/>
                      </a:lnTo>
                      <a:lnTo>
                        <a:pt x="33" y="2"/>
                      </a:lnTo>
                      <a:lnTo>
                        <a:pt x="16" y="0"/>
                      </a:lnTo>
                      <a:lnTo>
                        <a:pt x="15" y="8"/>
                      </a:lnTo>
                      <a:lnTo>
                        <a:pt x="6" y="4"/>
                      </a:lnTo>
                      <a:lnTo>
                        <a:pt x="0"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8" name="Freeform 13"/>
                <p:cNvSpPr>
                  <a:spLocks noChangeAspect="1"/>
                </p:cNvSpPr>
                <p:nvPr/>
              </p:nvSpPr>
              <p:spPr bwMode="auto">
                <a:xfrm>
                  <a:off x="4888" y="1646"/>
                  <a:ext cx="162" cy="167"/>
                </a:xfrm>
                <a:custGeom>
                  <a:avLst/>
                  <a:gdLst>
                    <a:gd name="T0" fmla="*/ 0 w 159"/>
                    <a:gd name="T1" fmla="*/ 108 h 169"/>
                    <a:gd name="T2" fmla="*/ 2 w 159"/>
                    <a:gd name="T3" fmla="*/ 113 h 169"/>
                    <a:gd name="T4" fmla="*/ 22 w 159"/>
                    <a:gd name="T5" fmla="*/ 113 h 169"/>
                    <a:gd name="T6" fmla="*/ 25 w 159"/>
                    <a:gd name="T7" fmla="*/ 109 h 169"/>
                    <a:gd name="T8" fmla="*/ 92 w 159"/>
                    <a:gd name="T9" fmla="*/ 103 h 169"/>
                    <a:gd name="T10" fmla="*/ 128 w 159"/>
                    <a:gd name="T11" fmla="*/ 103 h 169"/>
                    <a:gd name="T12" fmla="*/ 130 w 159"/>
                    <a:gd name="T13" fmla="*/ 113 h 169"/>
                    <a:gd name="T14" fmla="*/ 158 w 159"/>
                    <a:gd name="T15" fmla="*/ 118 h 169"/>
                    <a:gd name="T16" fmla="*/ 172 w 159"/>
                    <a:gd name="T17" fmla="*/ 108 h 169"/>
                    <a:gd name="T18" fmla="*/ 160 w 159"/>
                    <a:gd name="T19" fmla="*/ 105 h 169"/>
                    <a:gd name="T20" fmla="*/ 161 w 159"/>
                    <a:gd name="T21" fmla="*/ 101 h 169"/>
                    <a:gd name="T22" fmla="*/ 181 w 159"/>
                    <a:gd name="T23" fmla="*/ 105 h 169"/>
                    <a:gd name="T24" fmla="*/ 207 w 159"/>
                    <a:gd name="T25" fmla="*/ 105 h 169"/>
                    <a:gd name="T26" fmla="*/ 220 w 159"/>
                    <a:gd name="T27" fmla="*/ 100 h 169"/>
                    <a:gd name="T28" fmla="*/ 232 w 159"/>
                    <a:gd name="T29" fmla="*/ 105 h 169"/>
                    <a:gd name="T30" fmla="*/ 231 w 159"/>
                    <a:gd name="T31" fmla="*/ 98 h 169"/>
                    <a:gd name="T32" fmla="*/ 245 w 159"/>
                    <a:gd name="T33" fmla="*/ 95 h 169"/>
                    <a:gd name="T34" fmla="*/ 252 w 159"/>
                    <a:gd name="T35" fmla="*/ 102 h 169"/>
                    <a:gd name="T36" fmla="*/ 264 w 159"/>
                    <a:gd name="T37" fmla="*/ 99 h 169"/>
                    <a:gd name="T38" fmla="*/ 270 w 159"/>
                    <a:gd name="T39" fmla="*/ 89 h 169"/>
                    <a:gd name="T40" fmla="*/ 235 w 159"/>
                    <a:gd name="T41" fmla="*/ 42 h 169"/>
                    <a:gd name="T42" fmla="*/ 236 w 159"/>
                    <a:gd name="T43" fmla="*/ 42 h 169"/>
                    <a:gd name="T44" fmla="*/ 247 w 159"/>
                    <a:gd name="T45" fmla="*/ 42 h 169"/>
                    <a:gd name="T46" fmla="*/ 242 w 159"/>
                    <a:gd name="T47" fmla="*/ 42 h 169"/>
                    <a:gd name="T48" fmla="*/ 185 w 159"/>
                    <a:gd name="T49" fmla="*/ 3 h 169"/>
                    <a:gd name="T50" fmla="*/ 167 w 159"/>
                    <a:gd name="T51" fmla="*/ 0 h 169"/>
                    <a:gd name="T52" fmla="*/ 184 w 159"/>
                    <a:gd name="T53" fmla="*/ 12 h 169"/>
                    <a:gd name="T54" fmla="*/ 160 w 159"/>
                    <a:gd name="T55" fmla="*/ 7 h 169"/>
                    <a:gd name="T56" fmla="*/ 184 w 159"/>
                    <a:gd name="T57" fmla="*/ 42 h 169"/>
                    <a:gd name="T58" fmla="*/ 175 w 159"/>
                    <a:gd name="T59" fmla="*/ 55 h 169"/>
                    <a:gd name="T60" fmla="*/ 145 w 159"/>
                    <a:gd name="T61" fmla="*/ 69 h 169"/>
                    <a:gd name="T62" fmla="*/ 134 w 159"/>
                    <a:gd name="T63" fmla="*/ 53 h 169"/>
                    <a:gd name="T64" fmla="*/ 126 w 159"/>
                    <a:gd name="T65" fmla="*/ 59 h 169"/>
                    <a:gd name="T66" fmla="*/ 130 w 159"/>
                    <a:gd name="T67" fmla="*/ 91 h 169"/>
                    <a:gd name="T68" fmla="*/ 122 w 159"/>
                    <a:gd name="T69" fmla="*/ 95 h 169"/>
                    <a:gd name="T70" fmla="*/ 100 w 159"/>
                    <a:gd name="T71" fmla="*/ 89 h 169"/>
                    <a:gd name="T72" fmla="*/ 21 w 159"/>
                    <a:gd name="T73" fmla="*/ 95 h 169"/>
                    <a:gd name="T74" fmla="*/ 0 w 159"/>
                    <a:gd name="T75" fmla="*/ 108 h 169"/>
                    <a:gd name="T76" fmla="*/ 0 w 159"/>
                    <a:gd name="T77" fmla="*/ 108 h 169"/>
                    <a:gd name="T78" fmla="*/ 0 w 159"/>
                    <a:gd name="T79" fmla="*/ 108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69"/>
                    <a:gd name="T122" fmla="*/ 159 w 159"/>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69">
                      <a:moveTo>
                        <a:pt x="0" y="148"/>
                      </a:moveTo>
                      <a:lnTo>
                        <a:pt x="2" y="158"/>
                      </a:lnTo>
                      <a:lnTo>
                        <a:pt x="22" y="158"/>
                      </a:lnTo>
                      <a:lnTo>
                        <a:pt x="25" y="150"/>
                      </a:lnTo>
                      <a:lnTo>
                        <a:pt x="57" y="138"/>
                      </a:lnTo>
                      <a:lnTo>
                        <a:pt x="75" y="139"/>
                      </a:lnTo>
                      <a:lnTo>
                        <a:pt x="76" y="158"/>
                      </a:lnTo>
                      <a:lnTo>
                        <a:pt x="92" y="168"/>
                      </a:lnTo>
                      <a:lnTo>
                        <a:pt x="101" y="148"/>
                      </a:lnTo>
                      <a:lnTo>
                        <a:pt x="93" y="143"/>
                      </a:lnTo>
                      <a:lnTo>
                        <a:pt x="94" y="134"/>
                      </a:lnTo>
                      <a:lnTo>
                        <a:pt x="107" y="143"/>
                      </a:lnTo>
                      <a:lnTo>
                        <a:pt x="121" y="143"/>
                      </a:lnTo>
                      <a:lnTo>
                        <a:pt x="128" y="133"/>
                      </a:lnTo>
                      <a:lnTo>
                        <a:pt x="134" y="143"/>
                      </a:lnTo>
                      <a:lnTo>
                        <a:pt x="133" y="129"/>
                      </a:lnTo>
                      <a:lnTo>
                        <a:pt x="143" y="124"/>
                      </a:lnTo>
                      <a:lnTo>
                        <a:pt x="147" y="136"/>
                      </a:lnTo>
                      <a:lnTo>
                        <a:pt x="154" y="130"/>
                      </a:lnTo>
                      <a:lnTo>
                        <a:pt x="158" y="118"/>
                      </a:lnTo>
                      <a:lnTo>
                        <a:pt x="136" y="70"/>
                      </a:lnTo>
                      <a:lnTo>
                        <a:pt x="137" y="65"/>
                      </a:lnTo>
                      <a:lnTo>
                        <a:pt x="144" y="65"/>
                      </a:lnTo>
                      <a:lnTo>
                        <a:pt x="141" y="48"/>
                      </a:lnTo>
                      <a:lnTo>
                        <a:pt x="110" y="3"/>
                      </a:lnTo>
                      <a:lnTo>
                        <a:pt x="98" y="0"/>
                      </a:lnTo>
                      <a:lnTo>
                        <a:pt x="109" y="12"/>
                      </a:lnTo>
                      <a:lnTo>
                        <a:pt x="93" y="7"/>
                      </a:lnTo>
                      <a:lnTo>
                        <a:pt x="109" y="52"/>
                      </a:lnTo>
                      <a:lnTo>
                        <a:pt x="103" y="84"/>
                      </a:lnTo>
                      <a:lnTo>
                        <a:pt x="83" y="98"/>
                      </a:lnTo>
                      <a:lnTo>
                        <a:pt x="78" y="82"/>
                      </a:lnTo>
                      <a:lnTo>
                        <a:pt x="74" y="88"/>
                      </a:lnTo>
                      <a:lnTo>
                        <a:pt x="76" y="120"/>
                      </a:lnTo>
                      <a:lnTo>
                        <a:pt x="72" y="124"/>
                      </a:lnTo>
                      <a:lnTo>
                        <a:pt x="61" y="118"/>
                      </a:lnTo>
                      <a:lnTo>
                        <a:pt x="21" y="124"/>
                      </a:lnTo>
                      <a:lnTo>
                        <a:pt x="0" y="1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49" name="Freeform 14"/>
                <p:cNvSpPr>
                  <a:spLocks noChangeAspect="1"/>
                </p:cNvSpPr>
                <p:nvPr/>
              </p:nvSpPr>
              <p:spPr bwMode="auto">
                <a:xfrm>
                  <a:off x="4950" y="1564"/>
                  <a:ext cx="100" cy="84"/>
                </a:xfrm>
                <a:custGeom>
                  <a:avLst/>
                  <a:gdLst>
                    <a:gd name="T0" fmla="*/ 7 w 98"/>
                    <a:gd name="T1" fmla="*/ 31 h 86"/>
                    <a:gd name="T2" fmla="*/ 23 w 98"/>
                    <a:gd name="T3" fmla="*/ 45 h 86"/>
                    <a:gd name="T4" fmla="*/ 66 w 98"/>
                    <a:gd name="T5" fmla="*/ 41 h 86"/>
                    <a:gd name="T6" fmla="*/ 17 w 98"/>
                    <a:gd name="T7" fmla="*/ 34 h 86"/>
                    <a:gd name="T8" fmla="*/ 58 w 98"/>
                    <a:gd name="T9" fmla="*/ 35 h 86"/>
                    <a:gd name="T10" fmla="*/ 70 w 98"/>
                    <a:gd name="T11" fmla="*/ 31 h 86"/>
                    <a:gd name="T12" fmla="*/ 127 w 98"/>
                    <a:gd name="T13" fmla="*/ 39 h 86"/>
                    <a:gd name="T14" fmla="*/ 138 w 98"/>
                    <a:gd name="T15" fmla="*/ 23 h 86"/>
                    <a:gd name="T16" fmla="*/ 153 w 98"/>
                    <a:gd name="T17" fmla="*/ 24 h 86"/>
                    <a:gd name="T18" fmla="*/ 171 w 98"/>
                    <a:gd name="T19" fmla="*/ 21 h 86"/>
                    <a:gd name="T20" fmla="*/ 157 w 98"/>
                    <a:gd name="T21" fmla="*/ 21 h 86"/>
                    <a:gd name="T22" fmla="*/ 142 w 98"/>
                    <a:gd name="T23" fmla="*/ 21 h 86"/>
                    <a:gd name="T24" fmla="*/ 141 w 98"/>
                    <a:gd name="T25" fmla="*/ 21 h 86"/>
                    <a:gd name="T26" fmla="*/ 127 w 98"/>
                    <a:gd name="T27" fmla="*/ 21 h 86"/>
                    <a:gd name="T28" fmla="*/ 84 w 98"/>
                    <a:gd name="T29" fmla="*/ 21 h 86"/>
                    <a:gd name="T30" fmla="*/ 5 w 98"/>
                    <a:gd name="T31" fmla="*/ 0 h 86"/>
                    <a:gd name="T32" fmla="*/ 0 w 98"/>
                    <a:gd name="T33" fmla="*/ 7 h 86"/>
                    <a:gd name="T34" fmla="*/ 12 w 98"/>
                    <a:gd name="T35" fmla="*/ 15 h 86"/>
                    <a:gd name="T36" fmla="*/ 23 w 98"/>
                    <a:gd name="T37" fmla="*/ 21 h 86"/>
                    <a:gd name="T38" fmla="*/ 7 w 98"/>
                    <a:gd name="T39" fmla="*/ 21 h 86"/>
                    <a:gd name="T40" fmla="*/ 13 w 98"/>
                    <a:gd name="T41" fmla="*/ 24 h 86"/>
                    <a:gd name="T42" fmla="*/ 7 w 98"/>
                    <a:gd name="T43" fmla="*/ 31 h 86"/>
                    <a:gd name="T44" fmla="*/ 7 w 98"/>
                    <a:gd name="T45" fmla="*/ 31 h 86"/>
                    <a:gd name="T46" fmla="*/ 7 w 98"/>
                    <a:gd name="T47" fmla="*/ 31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86"/>
                    <a:gd name="T74" fmla="*/ 98 w 9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86">
                      <a:moveTo>
                        <a:pt x="7" y="60"/>
                      </a:moveTo>
                      <a:lnTo>
                        <a:pt x="23" y="85"/>
                      </a:lnTo>
                      <a:lnTo>
                        <a:pt x="37" y="76"/>
                      </a:lnTo>
                      <a:lnTo>
                        <a:pt x="17" y="63"/>
                      </a:lnTo>
                      <a:lnTo>
                        <a:pt x="29" y="65"/>
                      </a:lnTo>
                      <a:lnTo>
                        <a:pt x="41" y="60"/>
                      </a:lnTo>
                      <a:lnTo>
                        <a:pt x="71" y="73"/>
                      </a:lnTo>
                      <a:lnTo>
                        <a:pt x="75" y="52"/>
                      </a:lnTo>
                      <a:lnTo>
                        <a:pt x="85" y="53"/>
                      </a:lnTo>
                      <a:lnTo>
                        <a:pt x="97" y="43"/>
                      </a:lnTo>
                      <a:lnTo>
                        <a:pt x="88" y="45"/>
                      </a:lnTo>
                      <a:lnTo>
                        <a:pt x="78" y="37"/>
                      </a:lnTo>
                      <a:lnTo>
                        <a:pt x="77" y="27"/>
                      </a:lnTo>
                      <a:lnTo>
                        <a:pt x="71" y="33"/>
                      </a:lnTo>
                      <a:lnTo>
                        <a:pt x="50" y="29"/>
                      </a:lnTo>
                      <a:lnTo>
                        <a:pt x="5" y="0"/>
                      </a:lnTo>
                      <a:lnTo>
                        <a:pt x="0" y="7"/>
                      </a:lnTo>
                      <a:lnTo>
                        <a:pt x="12" y="15"/>
                      </a:lnTo>
                      <a:lnTo>
                        <a:pt x="23" y="49"/>
                      </a:lnTo>
                      <a:lnTo>
                        <a:pt x="7" y="47"/>
                      </a:lnTo>
                      <a:lnTo>
                        <a:pt x="13" y="53"/>
                      </a:lnTo>
                      <a:lnTo>
                        <a:pt x="7" y="6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50" name="Freeform 15"/>
                <p:cNvSpPr>
                  <a:spLocks noChangeAspect="1"/>
                </p:cNvSpPr>
                <p:nvPr/>
              </p:nvSpPr>
              <p:spPr bwMode="auto">
                <a:xfrm>
                  <a:off x="4830" y="1391"/>
                  <a:ext cx="140" cy="167"/>
                </a:xfrm>
                <a:custGeom>
                  <a:avLst/>
                  <a:gdLst>
                    <a:gd name="T0" fmla="*/ 7 w 138"/>
                    <a:gd name="T1" fmla="*/ 18 h 169"/>
                    <a:gd name="T2" fmla="*/ 140 w 138"/>
                    <a:gd name="T3" fmla="*/ 96 h 169"/>
                    <a:gd name="T4" fmla="*/ 163 w 138"/>
                    <a:gd name="T5" fmla="*/ 111 h 169"/>
                    <a:gd name="T6" fmla="*/ 177 w 138"/>
                    <a:gd name="T7" fmla="*/ 118 h 169"/>
                    <a:gd name="T8" fmla="*/ 177 w 138"/>
                    <a:gd name="T9" fmla="*/ 110 h 169"/>
                    <a:gd name="T10" fmla="*/ 206 w 138"/>
                    <a:gd name="T11" fmla="*/ 114 h 169"/>
                    <a:gd name="T12" fmla="*/ 144 w 138"/>
                    <a:gd name="T13" fmla="*/ 89 h 169"/>
                    <a:gd name="T14" fmla="*/ 140 w 138"/>
                    <a:gd name="T15" fmla="*/ 70 h 169"/>
                    <a:gd name="T16" fmla="*/ 171 w 138"/>
                    <a:gd name="T17" fmla="*/ 73 h 169"/>
                    <a:gd name="T18" fmla="*/ 14 w 138"/>
                    <a:gd name="T19" fmla="*/ 6 h 169"/>
                    <a:gd name="T20" fmla="*/ 0 w 138"/>
                    <a:gd name="T21" fmla="*/ 0 h 169"/>
                    <a:gd name="T22" fmla="*/ 11 w 138"/>
                    <a:gd name="T23" fmla="*/ 10 h 169"/>
                    <a:gd name="T24" fmla="*/ 7 w 138"/>
                    <a:gd name="T25" fmla="*/ 18 h 169"/>
                    <a:gd name="T26" fmla="*/ 7 w 138"/>
                    <a:gd name="T27" fmla="*/ 18 h 169"/>
                    <a:gd name="T28" fmla="*/ 7 w 138"/>
                    <a:gd name="T29" fmla="*/ 1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69"/>
                    <a:gd name="T47" fmla="*/ 138 w 138"/>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69">
                      <a:moveTo>
                        <a:pt x="7" y="18"/>
                      </a:moveTo>
                      <a:lnTo>
                        <a:pt x="93" y="125"/>
                      </a:lnTo>
                      <a:lnTo>
                        <a:pt x="105" y="154"/>
                      </a:lnTo>
                      <a:lnTo>
                        <a:pt x="118" y="168"/>
                      </a:lnTo>
                      <a:lnTo>
                        <a:pt x="118" y="152"/>
                      </a:lnTo>
                      <a:lnTo>
                        <a:pt x="137" y="160"/>
                      </a:lnTo>
                      <a:lnTo>
                        <a:pt x="95" y="118"/>
                      </a:lnTo>
                      <a:lnTo>
                        <a:pt x="93" y="99"/>
                      </a:lnTo>
                      <a:lnTo>
                        <a:pt x="113" y="102"/>
                      </a:lnTo>
                      <a:lnTo>
                        <a:pt x="14" y="6"/>
                      </a:lnTo>
                      <a:lnTo>
                        <a:pt x="0" y="0"/>
                      </a:lnTo>
                      <a:lnTo>
                        <a:pt x="11" y="10"/>
                      </a:lnTo>
                      <a:lnTo>
                        <a:pt x="7" y="18"/>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grpSp>
              <p:nvGrpSpPr>
                <p:cNvPr id="851" name="Group 16"/>
                <p:cNvGrpSpPr>
                  <a:grpSpLocks/>
                </p:cNvGrpSpPr>
                <p:nvPr/>
              </p:nvGrpSpPr>
              <p:grpSpPr bwMode="auto">
                <a:xfrm>
                  <a:off x="19" y="904"/>
                  <a:ext cx="5666" cy="2726"/>
                  <a:chOff x="19" y="904"/>
                  <a:chExt cx="5666" cy="2726"/>
                </a:xfrm>
                <a:grpFill/>
              </p:grpSpPr>
              <p:sp>
                <p:nvSpPr>
                  <p:cNvPr id="852" name="Freeform 17"/>
                  <p:cNvSpPr>
                    <a:spLocks noChangeAspect="1"/>
                  </p:cNvSpPr>
                  <p:nvPr/>
                </p:nvSpPr>
                <p:spPr bwMode="auto">
                  <a:xfrm>
                    <a:off x="4429" y="1036"/>
                    <a:ext cx="51" cy="14"/>
                  </a:xfrm>
                  <a:custGeom>
                    <a:avLst/>
                    <a:gdLst>
                      <a:gd name="T0" fmla="*/ 4 w 49"/>
                      <a:gd name="T1" fmla="*/ 6 h 13"/>
                      <a:gd name="T2" fmla="*/ 151 w 49"/>
                      <a:gd name="T3" fmla="*/ 97 h 13"/>
                      <a:gd name="T4" fmla="*/ 53 w 49"/>
                      <a:gd name="T5" fmla="*/ 0 h 13"/>
                      <a:gd name="T6" fmla="*/ 0 w 49"/>
                      <a:gd name="T7" fmla="*/ 0 h 13"/>
                      <a:gd name="T8" fmla="*/ 4 w 49"/>
                      <a:gd name="T9" fmla="*/ 6 h 13"/>
                      <a:gd name="T10" fmla="*/ 4 w 49"/>
                      <a:gd name="T11" fmla="*/ 6 h 13"/>
                      <a:gd name="T12" fmla="*/ 4 w 49"/>
                      <a:gd name="T13" fmla="*/ 6 h 13"/>
                      <a:gd name="T14" fmla="*/ 0 60000 65536"/>
                      <a:gd name="T15" fmla="*/ 0 60000 65536"/>
                      <a:gd name="T16" fmla="*/ 0 60000 65536"/>
                      <a:gd name="T17" fmla="*/ 0 60000 65536"/>
                      <a:gd name="T18" fmla="*/ 0 60000 65536"/>
                      <a:gd name="T19" fmla="*/ 0 60000 65536"/>
                      <a:gd name="T20" fmla="*/ 0 60000 65536"/>
                      <a:gd name="T21" fmla="*/ 0 w 49"/>
                      <a:gd name="T22" fmla="*/ 0 h 13"/>
                      <a:gd name="T23" fmla="*/ 49 w 4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3">
                        <a:moveTo>
                          <a:pt x="4" y="6"/>
                        </a:moveTo>
                        <a:lnTo>
                          <a:pt x="48" y="12"/>
                        </a:lnTo>
                        <a:lnTo>
                          <a:pt x="16" y="0"/>
                        </a:lnTo>
                        <a:lnTo>
                          <a:pt x="0" y="0"/>
                        </a:lnTo>
                        <a:lnTo>
                          <a:pt x="4" y="6"/>
                        </a:lnTo>
                      </a:path>
                    </a:pathLst>
                  </a:custGeom>
                  <a:solidFill>
                    <a:srgbClr val="FFFF99"/>
                  </a:solidFill>
                  <a:ln w="3175" cap="flat" cmpd="sng">
                    <a:solidFill>
                      <a:srgbClr val="000000"/>
                    </a:solidFill>
                    <a:prstDash val="solid"/>
                    <a:round/>
                    <a:headEnd type="none" w="med" len="med"/>
                    <a:tailEnd type="none" w="med" len="med"/>
                  </a:ln>
                </p:spPr>
                <p:txBody>
                  <a:bodyPr/>
                  <a:lstStyle/>
                  <a:p>
                    <a:pPr>
                      <a:defRPr/>
                    </a:pPr>
                    <a:endParaRPr lang="en-US"/>
                  </a:p>
                </p:txBody>
              </p:sp>
              <p:sp>
                <p:nvSpPr>
                  <p:cNvPr id="853" name="Freeform 18"/>
                  <p:cNvSpPr>
                    <a:spLocks noChangeAspect="1"/>
                  </p:cNvSpPr>
                  <p:nvPr/>
                </p:nvSpPr>
                <p:spPr bwMode="auto">
                  <a:xfrm>
                    <a:off x="4411" y="1030"/>
                    <a:ext cx="17" cy="6"/>
                  </a:xfrm>
                  <a:custGeom>
                    <a:avLst/>
                    <a:gdLst>
                      <a:gd name="T0" fmla="*/ 0 w 18"/>
                      <a:gd name="T1" fmla="*/ 0 h 7"/>
                      <a:gd name="T2" fmla="*/ 9 w 18"/>
                      <a:gd name="T3" fmla="*/ 3 h 7"/>
                      <a:gd name="T4" fmla="*/ 0 w 18"/>
                      <a:gd name="T5" fmla="*/ 0 h 7"/>
                      <a:gd name="T6" fmla="*/ 0 w 18"/>
                      <a:gd name="T7" fmla="*/ 0 h 7"/>
                      <a:gd name="T8" fmla="*/ 0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0" y="0"/>
                        </a:moveTo>
                        <a:lnTo>
                          <a:pt x="17" y="6"/>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54" name="Freeform 19"/>
                  <p:cNvSpPr>
                    <a:spLocks noChangeAspect="1"/>
                  </p:cNvSpPr>
                  <p:nvPr/>
                </p:nvSpPr>
                <p:spPr bwMode="auto">
                  <a:xfrm>
                    <a:off x="4460" y="1010"/>
                    <a:ext cx="71" cy="14"/>
                  </a:xfrm>
                  <a:custGeom>
                    <a:avLst/>
                    <a:gdLst>
                      <a:gd name="T0" fmla="*/ 0 w 71"/>
                      <a:gd name="T1" fmla="*/ 0 h 14"/>
                      <a:gd name="T2" fmla="*/ 70 w 71"/>
                      <a:gd name="T3" fmla="*/ 13 h 14"/>
                      <a:gd name="T4" fmla="*/ 66 w 71"/>
                      <a:gd name="T5" fmla="*/ 7 h 14"/>
                      <a:gd name="T6" fmla="*/ 0 w 71"/>
                      <a:gd name="T7" fmla="*/ 0 h 14"/>
                      <a:gd name="T8" fmla="*/ 0 w 71"/>
                      <a:gd name="T9" fmla="*/ 0 h 14"/>
                      <a:gd name="T10" fmla="*/ 0 w 71"/>
                      <a:gd name="T11" fmla="*/ 0 h 14"/>
                      <a:gd name="T12" fmla="*/ 0 60000 65536"/>
                      <a:gd name="T13" fmla="*/ 0 60000 65536"/>
                      <a:gd name="T14" fmla="*/ 0 60000 65536"/>
                      <a:gd name="T15" fmla="*/ 0 60000 65536"/>
                      <a:gd name="T16" fmla="*/ 0 60000 65536"/>
                      <a:gd name="T17" fmla="*/ 0 60000 65536"/>
                      <a:gd name="T18" fmla="*/ 0 w 71"/>
                      <a:gd name="T19" fmla="*/ 0 h 14"/>
                      <a:gd name="T20" fmla="*/ 71 w 7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71" h="14">
                        <a:moveTo>
                          <a:pt x="0" y="0"/>
                        </a:moveTo>
                        <a:lnTo>
                          <a:pt x="70" y="13"/>
                        </a:lnTo>
                        <a:lnTo>
                          <a:pt x="66" y="7"/>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55" name="Freeform 20"/>
                  <p:cNvSpPr>
                    <a:spLocks noChangeAspect="1"/>
                  </p:cNvSpPr>
                  <p:nvPr/>
                </p:nvSpPr>
                <p:spPr bwMode="auto">
                  <a:xfrm>
                    <a:off x="4340" y="1000"/>
                    <a:ext cx="107" cy="25"/>
                  </a:xfrm>
                  <a:custGeom>
                    <a:avLst/>
                    <a:gdLst>
                      <a:gd name="T0" fmla="*/ 11 w 104"/>
                      <a:gd name="T1" fmla="*/ 15 h 25"/>
                      <a:gd name="T2" fmla="*/ 114 w 104"/>
                      <a:gd name="T3" fmla="*/ 24 h 25"/>
                      <a:gd name="T4" fmla="*/ 201 w 104"/>
                      <a:gd name="T5" fmla="*/ 22 h 25"/>
                      <a:gd name="T6" fmla="*/ 231 w 104"/>
                      <a:gd name="T7" fmla="*/ 12 h 25"/>
                      <a:gd name="T8" fmla="*/ 108 w 104"/>
                      <a:gd name="T9" fmla="*/ 0 h 25"/>
                      <a:gd name="T10" fmla="*/ 102 w 104"/>
                      <a:gd name="T11" fmla="*/ 7 h 25"/>
                      <a:gd name="T12" fmla="*/ 12 w 104"/>
                      <a:gd name="T13" fmla="*/ 0 h 25"/>
                      <a:gd name="T14" fmla="*/ 0 w 104"/>
                      <a:gd name="T15" fmla="*/ 4 h 25"/>
                      <a:gd name="T16" fmla="*/ 11 w 104"/>
                      <a:gd name="T17" fmla="*/ 15 h 25"/>
                      <a:gd name="T18" fmla="*/ 11 w 104"/>
                      <a:gd name="T19" fmla="*/ 15 h 25"/>
                      <a:gd name="T20" fmla="*/ 11 w 104"/>
                      <a:gd name="T21" fmla="*/ 1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25"/>
                      <a:gd name="T35" fmla="*/ 104 w 10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25">
                        <a:moveTo>
                          <a:pt x="11" y="15"/>
                        </a:moveTo>
                        <a:lnTo>
                          <a:pt x="50" y="24"/>
                        </a:lnTo>
                        <a:lnTo>
                          <a:pt x="88" y="22"/>
                        </a:lnTo>
                        <a:lnTo>
                          <a:pt x="103" y="12"/>
                        </a:lnTo>
                        <a:lnTo>
                          <a:pt x="48" y="0"/>
                        </a:lnTo>
                        <a:lnTo>
                          <a:pt x="46" y="7"/>
                        </a:lnTo>
                        <a:lnTo>
                          <a:pt x="12" y="0"/>
                        </a:lnTo>
                        <a:lnTo>
                          <a:pt x="0" y="4"/>
                        </a:lnTo>
                        <a:lnTo>
                          <a:pt x="11" y="15"/>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856" name="Freeform 21"/>
                  <p:cNvSpPr>
                    <a:spLocks noChangeAspect="1"/>
                  </p:cNvSpPr>
                  <p:nvPr/>
                </p:nvSpPr>
                <p:spPr bwMode="auto">
                  <a:xfrm>
                    <a:off x="3832" y="951"/>
                    <a:ext cx="62" cy="22"/>
                  </a:xfrm>
                  <a:custGeom>
                    <a:avLst/>
                    <a:gdLst>
                      <a:gd name="T0" fmla="*/ 1 w 61"/>
                      <a:gd name="T1" fmla="*/ 11 h 23"/>
                      <a:gd name="T2" fmla="*/ 89 w 61"/>
                      <a:gd name="T3" fmla="*/ 11 h 23"/>
                      <a:gd name="T4" fmla="*/ 79 w 61"/>
                      <a:gd name="T5" fmla="*/ 10 h 23"/>
                      <a:gd name="T6" fmla="*/ 9 w 61"/>
                      <a:gd name="T7" fmla="*/ 0 h 23"/>
                      <a:gd name="T8" fmla="*/ 0 w 61"/>
                      <a:gd name="T9" fmla="*/ 2 h 23"/>
                      <a:gd name="T10" fmla="*/ 1 w 61"/>
                      <a:gd name="T11" fmla="*/ 11 h 23"/>
                      <a:gd name="T12" fmla="*/ 1 w 61"/>
                      <a:gd name="T13" fmla="*/ 11 h 23"/>
                      <a:gd name="T14" fmla="*/ 1 w 61"/>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1" y="22"/>
                        </a:moveTo>
                        <a:lnTo>
                          <a:pt x="60" y="17"/>
                        </a:lnTo>
                        <a:lnTo>
                          <a:pt x="50" y="10"/>
                        </a:lnTo>
                        <a:lnTo>
                          <a:pt x="9" y="0"/>
                        </a:lnTo>
                        <a:lnTo>
                          <a:pt x="0" y="2"/>
                        </a:lnTo>
                        <a:lnTo>
                          <a:pt x="1" y="22"/>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857" name="Freeform 22"/>
                  <p:cNvSpPr>
                    <a:spLocks noChangeAspect="1"/>
                  </p:cNvSpPr>
                  <p:nvPr/>
                </p:nvSpPr>
                <p:spPr bwMode="auto">
                  <a:xfrm>
                    <a:off x="3702" y="926"/>
                    <a:ext cx="122" cy="35"/>
                  </a:xfrm>
                  <a:custGeom>
                    <a:avLst/>
                    <a:gdLst>
                      <a:gd name="T0" fmla="*/ 0 w 121"/>
                      <a:gd name="T1" fmla="*/ 15 h 35"/>
                      <a:gd name="T2" fmla="*/ 56 w 121"/>
                      <a:gd name="T3" fmla="*/ 28 h 35"/>
                      <a:gd name="T4" fmla="*/ 149 w 121"/>
                      <a:gd name="T5" fmla="*/ 34 h 35"/>
                      <a:gd name="T6" fmla="*/ 138 w 121"/>
                      <a:gd name="T7" fmla="*/ 26 h 35"/>
                      <a:gd name="T8" fmla="*/ 138 w 121"/>
                      <a:gd name="T9" fmla="*/ 20 h 35"/>
                      <a:gd name="T10" fmla="*/ 32 w 121"/>
                      <a:gd name="T11" fmla="*/ 0 h 35"/>
                      <a:gd name="T12" fmla="*/ 10 w 121"/>
                      <a:gd name="T13" fmla="*/ 4 h 35"/>
                      <a:gd name="T14" fmla="*/ 11 w 121"/>
                      <a:gd name="T15" fmla="*/ 9 h 35"/>
                      <a:gd name="T16" fmla="*/ 0 w 121"/>
                      <a:gd name="T17" fmla="*/ 15 h 35"/>
                      <a:gd name="T18" fmla="*/ 0 w 121"/>
                      <a:gd name="T19" fmla="*/ 15 h 35"/>
                      <a:gd name="T20" fmla="*/ 0 w 121"/>
                      <a:gd name="T21" fmla="*/ 1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5"/>
                      <a:gd name="T35" fmla="*/ 121 w 12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5">
                        <a:moveTo>
                          <a:pt x="0" y="15"/>
                        </a:moveTo>
                        <a:lnTo>
                          <a:pt x="56" y="28"/>
                        </a:lnTo>
                        <a:lnTo>
                          <a:pt x="120" y="34"/>
                        </a:lnTo>
                        <a:lnTo>
                          <a:pt x="109" y="26"/>
                        </a:lnTo>
                        <a:lnTo>
                          <a:pt x="109" y="20"/>
                        </a:lnTo>
                        <a:lnTo>
                          <a:pt x="32" y="0"/>
                        </a:lnTo>
                        <a:lnTo>
                          <a:pt x="10" y="4"/>
                        </a:lnTo>
                        <a:lnTo>
                          <a:pt x="11" y="9"/>
                        </a:lnTo>
                        <a:lnTo>
                          <a:pt x="0" y="15"/>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grpSp>
                <p:nvGrpSpPr>
                  <p:cNvPr id="858" name="Group 23"/>
                  <p:cNvGrpSpPr>
                    <a:grpSpLocks/>
                  </p:cNvGrpSpPr>
                  <p:nvPr/>
                </p:nvGrpSpPr>
                <p:grpSpPr bwMode="auto">
                  <a:xfrm>
                    <a:off x="19" y="904"/>
                    <a:ext cx="5666" cy="2726"/>
                    <a:chOff x="19" y="904"/>
                    <a:chExt cx="5666" cy="2726"/>
                  </a:xfrm>
                  <a:grpFill/>
                </p:grpSpPr>
                <p:sp>
                  <p:nvSpPr>
                    <p:cNvPr id="859" name="Freeform 24"/>
                    <p:cNvSpPr>
                      <a:spLocks noChangeAspect="1"/>
                    </p:cNvSpPr>
                    <p:nvPr/>
                  </p:nvSpPr>
                  <p:spPr bwMode="auto">
                    <a:xfrm>
                      <a:off x="3478" y="1618"/>
                      <a:ext cx="261" cy="151"/>
                    </a:xfrm>
                    <a:custGeom>
                      <a:avLst/>
                      <a:gdLst>
                        <a:gd name="T0" fmla="*/ 91 w 257"/>
                        <a:gd name="T1" fmla="*/ 32 h 153"/>
                        <a:gd name="T2" fmla="*/ 115 w 257"/>
                        <a:gd name="T3" fmla="*/ 33 h 153"/>
                        <a:gd name="T4" fmla="*/ 113 w 257"/>
                        <a:gd name="T5" fmla="*/ 20 h 153"/>
                        <a:gd name="T6" fmla="*/ 141 w 257"/>
                        <a:gd name="T7" fmla="*/ 8 h 153"/>
                        <a:gd name="T8" fmla="*/ 147 w 257"/>
                        <a:gd name="T9" fmla="*/ 5 h 153"/>
                        <a:gd name="T10" fmla="*/ 156 w 257"/>
                        <a:gd name="T11" fmla="*/ 0 h 153"/>
                        <a:gd name="T12" fmla="*/ 192 w 257"/>
                        <a:gd name="T13" fmla="*/ 13 h 153"/>
                        <a:gd name="T14" fmla="*/ 201 w 257"/>
                        <a:gd name="T15" fmla="*/ 30 h 153"/>
                        <a:gd name="T16" fmla="*/ 255 w 257"/>
                        <a:gd name="T17" fmla="*/ 36 h 153"/>
                        <a:gd name="T18" fmla="*/ 279 w 257"/>
                        <a:gd name="T19" fmla="*/ 38 h 153"/>
                        <a:gd name="T20" fmla="*/ 368 w 257"/>
                        <a:gd name="T21" fmla="*/ 66 h 153"/>
                        <a:gd name="T22" fmla="*/ 394 w 257"/>
                        <a:gd name="T23" fmla="*/ 69 h 153"/>
                        <a:gd name="T24" fmla="*/ 399 w 257"/>
                        <a:gd name="T25" fmla="*/ 84 h 153"/>
                        <a:gd name="T26" fmla="*/ 379 w 257"/>
                        <a:gd name="T27" fmla="*/ 80 h 153"/>
                        <a:gd name="T28" fmla="*/ 376 w 257"/>
                        <a:gd name="T29" fmla="*/ 85 h 153"/>
                        <a:gd name="T30" fmla="*/ 362 w 257"/>
                        <a:gd name="T31" fmla="*/ 86 h 153"/>
                        <a:gd name="T32" fmla="*/ 356 w 257"/>
                        <a:gd name="T33" fmla="*/ 95 h 153"/>
                        <a:gd name="T34" fmla="*/ 328 w 257"/>
                        <a:gd name="T35" fmla="*/ 100 h 153"/>
                        <a:gd name="T36" fmla="*/ 313 w 257"/>
                        <a:gd name="T37" fmla="*/ 104 h 153"/>
                        <a:gd name="T38" fmla="*/ 273 w 257"/>
                        <a:gd name="T39" fmla="*/ 100 h 153"/>
                        <a:gd name="T40" fmla="*/ 273 w 257"/>
                        <a:gd name="T41" fmla="*/ 100 h 153"/>
                        <a:gd name="T42" fmla="*/ 269 w 257"/>
                        <a:gd name="T43" fmla="*/ 95 h 153"/>
                        <a:gd name="T44" fmla="*/ 147 w 257"/>
                        <a:gd name="T45" fmla="*/ 64 h 153"/>
                        <a:gd name="T46" fmla="*/ 95 w 257"/>
                        <a:gd name="T47" fmla="*/ 68 h 153"/>
                        <a:gd name="T48" fmla="*/ 72 w 257"/>
                        <a:gd name="T49" fmla="*/ 82 h 153"/>
                        <a:gd name="T50" fmla="*/ 67 w 257"/>
                        <a:gd name="T51" fmla="*/ 47 h 153"/>
                        <a:gd name="T52" fmla="*/ 30 w 257"/>
                        <a:gd name="T53" fmla="*/ 47 h 153"/>
                        <a:gd name="T54" fmla="*/ 25 w 257"/>
                        <a:gd name="T55" fmla="*/ 38 h 153"/>
                        <a:gd name="T56" fmla="*/ 13 w 257"/>
                        <a:gd name="T57" fmla="*/ 38 h 153"/>
                        <a:gd name="T58" fmla="*/ 9 w 257"/>
                        <a:gd name="T59" fmla="*/ 38 h 153"/>
                        <a:gd name="T60" fmla="*/ 13 w 257"/>
                        <a:gd name="T61" fmla="*/ 38 h 153"/>
                        <a:gd name="T62" fmla="*/ 64 w 257"/>
                        <a:gd name="T63" fmla="*/ 38 h 153"/>
                        <a:gd name="T64" fmla="*/ 72 w 257"/>
                        <a:gd name="T65" fmla="*/ 38 h 153"/>
                        <a:gd name="T66" fmla="*/ 19 w 257"/>
                        <a:gd name="T67" fmla="*/ 16 h 153"/>
                        <a:gd name="T68" fmla="*/ 9 w 257"/>
                        <a:gd name="T69" fmla="*/ 18 h 153"/>
                        <a:gd name="T70" fmla="*/ 8 w 257"/>
                        <a:gd name="T71" fmla="*/ 33 h 153"/>
                        <a:gd name="T72" fmla="*/ 0 w 257"/>
                        <a:gd name="T73" fmla="*/ 20 h 153"/>
                        <a:gd name="T74" fmla="*/ 9 w 257"/>
                        <a:gd name="T75" fmla="*/ 12 h 153"/>
                        <a:gd name="T76" fmla="*/ 25 w 257"/>
                        <a:gd name="T77" fmla="*/ 9 h 153"/>
                        <a:gd name="T78" fmla="*/ 81 w 257"/>
                        <a:gd name="T79" fmla="*/ 32 h 153"/>
                        <a:gd name="T80" fmla="*/ 91 w 257"/>
                        <a:gd name="T81" fmla="*/ 32 h 153"/>
                        <a:gd name="T82" fmla="*/ 91 w 257"/>
                        <a:gd name="T83" fmla="*/ 32 h 153"/>
                        <a:gd name="T84" fmla="*/ 91 w 257"/>
                        <a:gd name="T85" fmla="*/ 32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153"/>
                        <a:gd name="T131" fmla="*/ 257 w 257"/>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153">
                          <a:moveTo>
                            <a:pt x="62" y="32"/>
                          </a:moveTo>
                          <a:lnTo>
                            <a:pt x="77" y="33"/>
                          </a:lnTo>
                          <a:lnTo>
                            <a:pt x="76" y="20"/>
                          </a:lnTo>
                          <a:lnTo>
                            <a:pt x="90" y="8"/>
                          </a:lnTo>
                          <a:lnTo>
                            <a:pt x="93" y="5"/>
                          </a:lnTo>
                          <a:lnTo>
                            <a:pt x="98" y="0"/>
                          </a:lnTo>
                          <a:lnTo>
                            <a:pt x="124" y="13"/>
                          </a:lnTo>
                          <a:lnTo>
                            <a:pt x="130" y="30"/>
                          </a:lnTo>
                          <a:lnTo>
                            <a:pt x="161" y="36"/>
                          </a:lnTo>
                          <a:lnTo>
                            <a:pt x="179" y="62"/>
                          </a:lnTo>
                          <a:lnTo>
                            <a:pt x="235" y="95"/>
                          </a:lnTo>
                          <a:lnTo>
                            <a:pt x="253" y="98"/>
                          </a:lnTo>
                          <a:lnTo>
                            <a:pt x="256" y="113"/>
                          </a:lnTo>
                          <a:lnTo>
                            <a:pt x="242" y="109"/>
                          </a:lnTo>
                          <a:lnTo>
                            <a:pt x="241" y="115"/>
                          </a:lnTo>
                          <a:lnTo>
                            <a:pt x="231" y="116"/>
                          </a:lnTo>
                          <a:lnTo>
                            <a:pt x="227" y="135"/>
                          </a:lnTo>
                          <a:lnTo>
                            <a:pt x="210" y="145"/>
                          </a:lnTo>
                          <a:lnTo>
                            <a:pt x="201" y="152"/>
                          </a:lnTo>
                          <a:lnTo>
                            <a:pt x="174" y="145"/>
                          </a:lnTo>
                          <a:lnTo>
                            <a:pt x="171" y="134"/>
                          </a:lnTo>
                          <a:lnTo>
                            <a:pt x="93" y="93"/>
                          </a:lnTo>
                          <a:lnTo>
                            <a:pt x="66" y="97"/>
                          </a:lnTo>
                          <a:lnTo>
                            <a:pt x="43" y="111"/>
                          </a:lnTo>
                          <a:lnTo>
                            <a:pt x="38" y="76"/>
                          </a:lnTo>
                          <a:lnTo>
                            <a:pt x="30" y="76"/>
                          </a:lnTo>
                          <a:lnTo>
                            <a:pt x="25" y="58"/>
                          </a:lnTo>
                          <a:lnTo>
                            <a:pt x="13" y="58"/>
                          </a:lnTo>
                          <a:lnTo>
                            <a:pt x="9" y="52"/>
                          </a:lnTo>
                          <a:lnTo>
                            <a:pt x="13" y="42"/>
                          </a:lnTo>
                          <a:lnTo>
                            <a:pt x="35" y="46"/>
                          </a:lnTo>
                          <a:lnTo>
                            <a:pt x="43" y="38"/>
                          </a:lnTo>
                          <a:lnTo>
                            <a:pt x="19" y="16"/>
                          </a:lnTo>
                          <a:lnTo>
                            <a:pt x="9" y="18"/>
                          </a:lnTo>
                          <a:lnTo>
                            <a:pt x="8" y="33"/>
                          </a:lnTo>
                          <a:lnTo>
                            <a:pt x="0" y="20"/>
                          </a:lnTo>
                          <a:lnTo>
                            <a:pt x="9" y="12"/>
                          </a:lnTo>
                          <a:lnTo>
                            <a:pt x="25" y="9"/>
                          </a:lnTo>
                          <a:lnTo>
                            <a:pt x="52" y="32"/>
                          </a:lnTo>
                          <a:lnTo>
                            <a:pt x="62" y="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60" name="Freeform 25"/>
                    <p:cNvSpPr>
                      <a:spLocks noChangeAspect="1"/>
                    </p:cNvSpPr>
                    <p:nvPr/>
                  </p:nvSpPr>
                  <p:spPr bwMode="auto">
                    <a:xfrm>
                      <a:off x="4023" y="1432"/>
                      <a:ext cx="542" cy="212"/>
                    </a:xfrm>
                    <a:custGeom>
                      <a:avLst/>
                      <a:gdLst>
                        <a:gd name="T0" fmla="*/ 725 w 533"/>
                        <a:gd name="T1" fmla="*/ 53 h 214"/>
                        <a:gd name="T2" fmla="*/ 755 w 533"/>
                        <a:gd name="T3" fmla="*/ 61 h 214"/>
                        <a:gd name="T4" fmla="*/ 785 w 533"/>
                        <a:gd name="T5" fmla="*/ 63 h 214"/>
                        <a:gd name="T6" fmla="*/ 817 w 533"/>
                        <a:gd name="T7" fmla="*/ 56 h 214"/>
                        <a:gd name="T8" fmla="*/ 849 w 533"/>
                        <a:gd name="T9" fmla="*/ 65 h 214"/>
                        <a:gd name="T10" fmla="*/ 864 w 533"/>
                        <a:gd name="T11" fmla="*/ 81 h 214"/>
                        <a:gd name="T12" fmla="*/ 798 w 533"/>
                        <a:gd name="T13" fmla="*/ 83 h 214"/>
                        <a:gd name="T14" fmla="*/ 783 w 533"/>
                        <a:gd name="T15" fmla="*/ 100 h 214"/>
                        <a:gd name="T16" fmla="*/ 763 w 533"/>
                        <a:gd name="T17" fmla="*/ 106 h 214"/>
                        <a:gd name="T18" fmla="*/ 744 w 533"/>
                        <a:gd name="T19" fmla="*/ 119 h 214"/>
                        <a:gd name="T20" fmla="*/ 708 w 533"/>
                        <a:gd name="T21" fmla="*/ 114 h 214"/>
                        <a:gd name="T22" fmla="*/ 695 w 533"/>
                        <a:gd name="T23" fmla="*/ 126 h 214"/>
                        <a:gd name="T24" fmla="*/ 719 w 533"/>
                        <a:gd name="T25" fmla="*/ 136 h 214"/>
                        <a:gd name="T26" fmla="*/ 685 w 533"/>
                        <a:gd name="T27" fmla="*/ 147 h 214"/>
                        <a:gd name="T28" fmla="*/ 679 w 533"/>
                        <a:gd name="T29" fmla="*/ 149 h 214"/>
                        <a:gd name="T30" fmla="*/ 623 w 533"/>
                        <a:gd name="T31" fmla="*/ 149 h 214"/>
                        <a:gd name="T32" fmla="*/ 561 w 533"/>
                        <a:gd name="T33" fmla="*/ 157 h 214"/>
                        <a:gd name="T34" fmla="*/ 430 w 533"/>
                        <a:gd name="T35" fmla="*/ 145 h 214"/>
                        <a:gd name="T36" fmla="*/ 320 w 533"/>
                        <a:gd name="T37" fmla="*/ 145 h 214"/>
                        <a:gd name="T38" fmla="*/ 254 w 533"/>
                        <a:gd name="T39" fmla="*/ 127 h 214"/>
                        <a:gd name="T40" fmla="*/ 123 w 533"/>
                        <a:gd name="T41" fmla="*/ 107 h 214"/>
                        <a:gd name="T42" fmla="*/ 101 w 533"/>
                        <a:gd name="T43" fmla="*/ 78 h 214"/>
                        <a:gd name="T44" fmla="*/ 77 w 533"/>
                        <a:gd name="T45" fmla="*/ 57 h 214"/>
                        <a:gd name="T46" fmla="*/ 26 w 533"/>
                        <a:gd name="T47" fmla="*/ 55 h 214"/>
                        <a:gd name="T48" fmla="*/ 0 w 533"/>
                        <a:gd name="T49" fmla="*/ 53 h 214"/>
                        <a:gd name="T50" fmla="*/ 5 w 533"/>
                        <a:gd name="T51" fmla="*/ 53 h 214"/>
                        <a:gd name="T52" fmla="*/ 81 w 533"/>
                        <a:gd name="T53" fmla="*/ 30 h 214"/>
                        <a:gd name="T54" fmla="*/ 150 w 533"/>
                        <a:gd name="T55" fmla="*/ 34 h 214"/>
                        <a:gd name="T56" fmla="*/ 179 w 533"/>
                        <a:gd name="T57" fmla="*/ 44 h 214"/>
                        <a:gd name="T58" fmla="*/ 248 w 533"/>
                        <a:gd name="T59" fmla="*/ 42 h 214"/>
                        <a:gd name="T60" fmla="*/ 246 w 533"/>
                        <a:gd name="T61" fmla="*/ 29 h 214"/>
                        <a:gd name="T62" fmla="*/ 226 w 533"/>
                        <a:gd name="T63" fmla="*/ 14 h 214"/>
                        <a:gd name="T64" fmla="*/ 249 w 533"/>
                        <a:gd name="T65" fmla="*/ 0 h 214"/>
                        <a:gd name="T66" fmla="*/ 328 w 533"/>
                        <a:gd name="T67" fmla="*/ 14 h 214"/>
                        <a:gd name="T68" fmla="*/ 375 w 533"/>
                        <a:gd name="T69" fmla="*/ 35 h 214"/>
                        <a:gd name="T70" fmla="*/ 442 w 533"/>
                        <a:gd name="T71" fmla="*/ 32 h 214"/>
                        <a:gd name="T72" fmla="*/ 574 w 533"/>
                        <a:gd name="T73" fmla="*/ 53 h 214"/>
                        <a:gd name="T74" fmla="*/ 574 w 533"/>
                        <a:gd name="T75" fmla="*/ 53 h 214"/>
                        <a:gd name="T76" fmla="*/ 647 w 533"/>
                        <a:gd name="T77" fmla="*/ 51 h 214"/>
                        <a:gd name="T78" fmla="*/ 679 w 533"/>
                        <a:gd name="T79" fmla="*/ 38 h 214"/>
                        <a:gd name="T80" fmla="*/ 731 w 533"/>
                        <a:gd name="T81" fmla="*/ 44 h 214"/>
                        <a:gd name="T82" fmla="*/ 725 w 533"/>
                        <a:gd name="T83" fmla="*/ 53 h 214"/>
                        <a:gd name="T84" fmla="*/ 725 w 533"/>
                        <a:gd name="T85" fmla="*/ 53 h 214"/>
                        <a:gd name="T86" fmla="*/ 725 w 533"/>
                        <a:gd name="T87" fmla="*/ 53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3"/>
                        <a:gd name="T133" fmla="*/ 0 h 214"/>
                        <a:gd name="T134" fmla="*/ 533 w 533"/>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3" h="214">
                          <a:moveTo>
                            <a:pt x="445" y="57"/>
                          </a:moveTo>
                          <a:lnTo>
                            <a:pt x="464" y="90"/>
                          </a:lnTo>
                          <a:lnTo>
                            <a:pt x="484" y="92"/>
                          </a:lnTo>
                          <a:lnTo>
                            <a:pt x="503" y="85"/>
                          </a:lnTo>
                          <a:lnTo>
                            <a:pt x="522" y="94"/>
                          </a:lnTo>
                          <a:lnTo>
                            <a:pt x="532" y="110"/>
                          </a:lnTo>
                          <a:lnTo>
                            <a:pt x="492" y="112"/>
                          </a:lnTo>
                          <a:lnTo>
                            <a:pt x="482" y="129"/>
                          </a:lnTo>
                          <a:lnTo>
                            <a:pt x="470" y="135"/>
                          </a:lnTo>
                          <a:lnTo>
                            <a:pt x="458" y="148"/>
                          </a:lnTo>
                          <a:lnTo>
                            <a:pt x="436" y="143"/>
                          </a:lnTo>
                          <a:lnTo>
                            <a:pt x="428" y="155"/>
                          </a:lnTo>
                          <a:lnTo>
                            <a:pt x="442" y="170"/>
                          </a:lnTo>
                          <a:lnTo>
                            <a:pt x="423" y="193"/>
                          </a:lnTo>
                          <a:lnTo>
                            <a:pt x="418" y="196"/>
                          </a:lnTo>
                          <a:lnTo>
                            <a:pt x="383" y="197"/>
                          </a:lnTo>
                          <a:lnTo>
                            <a:pt x="346" y="213"/>
                          </a:lnTo>
                          <a:lnTo>
                            <a:pt x="264" y="188"/>
                          </a:lnTo>
                          <a:lnTo>
                            <a:pt x="198" y="189"/>
                          </a:lnTo>
                          <a:lnTo>
                            <a:pt x="156" y="156"/>
                          </a:lnTo>
                          <a:lnTo>
                            <a:pt x="77" y="136"/>
                          </a:lnTo>
                          <a:lnTo>
                            <a:pt x="66" y="107"/>
                          </a:lnTo>
                          <a:lnTo>
                            <a:pt x="48" y="86"/>
                          </a:lnTo>
                          <a:lnTo>
                            <a:pt x="26" y="84"/>
                          </a:lnTo>
                          <a:lnTo>
                            <a:pt x="0" y="64"/>
                          </a:lnTo>
                          <a:lnTo>
                            <a:pt x="5" y="54"/>
                          </a:lnTo>
                          <a:lnTo>
                            <a:pt x="52" y="30"/>
                          </a:lnTo>
                          <a:lnTo>
                            <a:pt x="92" y="34"/>
                          </a:lnTo>
                          <a:lnTo>
                            <a:pt x="111" y="44"/>
                          </a:lnTo>
                          <a:lnTo>
                            <a:pt x="151" y="42"/>
                          </a:lnTo>
                          <a:lnTo>
                            <a:pt x="150" y="29"/>
                          </a:lnTo>
                          <a:lnTo>
                            <a:pt x="140" y="14"/>
                          </a:lnTo>
                          <a:lnTo>
                            <a:pt x="152" y="0"/>
                          </a:lnTo>
                          <a:lnTo>
                            <a:pt x="202" y="14"/>
                          </a:lnTo>
                          <a:lnTo>
                            <a:pt x="231" y="35"/>
                          </a:lnTo>
                          <a:lnTo>
                            <a:pt x="271" y="32"/>
                          </a:lnTo>
                          <a:lnTo>
                            <a:pt x="354" y="58"/>
                          </a:lnTo>
                          <a:lnTo>
                            <a:pt x="398" y="51"/>
                          </a:lnTo>
                          <a:lnTo>
                            <a:pt x="418" y="38"/>
                          </a:lnTo>
                          <a:lnTo>
                            <a:pt x="449" y="44"/>
                          </a:lnTo>
                          <a:lnTo>
                            <a:pt x="445" y="5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861" name="Group 26"/>
                    <p:cNvGrpSpPr>
                      <a:grpSpLocks/>
                    </p:cNvGrpSpPr>
                    <p:nvPr/>
                  </p:nvGrpSpPr>
                  <p:grpSpPr bwMode="auto">
                    <a:xfrm>
                      <a:off x="19" y="904"/>
                      <a:ext cx="5666" cy="2726"/>
                      <a:chOff x="19" y="904"/>
                      <a:chExt cx="5666" cy="2726"/>
                    </a:xfrm>
                    <a:grpFill/>
                  </p:grpSpPr>
                  <p:grpSp>
                    <p:nvGrpSpPr>
                      <p:cNvPr id="862" name="Group 27"/>
                      <p:cNvGrpSpPr>
                        <a:grpSpLocks/>
                      </p:cNvGrpSpPr>
                      <p:nvPr/>
                    </p:nvGrpSpPr>
                    <p:grpSpPr bwMode="auto">
                      <a:xfrm>
                        <a:off x="1052" y="2241"/>
                        <a:ext cx="869" cy="1389"/>
                        <a:chOff x="1052" y="2241"/>
                        <a:chExt cx="869" cy="1389"/>
                      </a:xfrm>
                      <a:grpFill/>
                    </p:grpSpPr>
                    <p:sp>
                      <p:nvSpPr>
                        <p:cNvPr id="1051" name="Freeform 28"/>
                        <p:cNvSpPr>
                          <a:spLocks noChangeAspect="1"/>
                        </p:cNvSpPr>
                        <p:nvPr/>
                      </p:nvSpPr>
                      <p:spPr bwMode="auto">
                        <a:xfrm>
                          <a:off x="1095" y="2241"/>
                          <a:ext cx="226" cy="342"/>
                        </a:xfrm>
                        <a:custGeom>
                          <a:avLst/>
                          <a:gdLst>
                            <a:gd name="T0" fmla="*/ 2 w 222"/>
                            <a:gd name="T1" fmla="*/ 155 h 347"/>
                            <a:gd name="T2" fmla="*/ 0 w 222"/>
                            <a:gd name="T3" fmla="*/ 149 h 347"/>
                            <a:gd name="T4" fmla="*/ 8 w 222"/>
                            <a:gd name="T5" fmla="*/ 148 h 347"/>
                            <a:gd name="T6" fmla="*/ 12 w 222"/>
                            <a:gd name="T7" fmla="*/ 135 h 347"/>
                            <a:gd name="T8" fmla="*/ 23 w 222"/>
                            <a:gd name="T9" fmla="*/ 135 h 347"/>
                            <a:gd name="T10" fmla="*/ 63 w 222"/>
                            <a:gd name="T11" fmla="*/ 122 h 347"/>
                            <a:gd name="T12" fmla="*/ 57 w 222"/>
                            <a:gd name="T13" fmla="*/ 117 h 347"/>
                            <a:gd name="T14" fmla="*/ 61 w 222"/>
                            <a:gd name="T15" fmla="*/ 84 h 347"/>
                            <a:gd name="T16" fmla="*/ 23 w 222"/>
                            <a:gd name="T17" fmla="*/ 77 h 347"/>
                            <a:gd name="T18" fmla="*/ 66 w 222"/>
                            <a:gd name="T19" fmla="*/ 64 h 347"/>
                            <a:gd name="T20" fmla="*/ 63 w 222"/>
                            <a:gd name="T21" fmla="*/ 53 h 347"/>
                            <a:gd name="T22" fmla="*/ 73 w 222"/>
                            <a:gd name="T23" fmla="*/ 68 h 347"/>
                            <a:gd name="T24" fmla="*/ 76 w 222"/>
                            <a:gd name="T25" fmla="*/ 53 h 347"/>
                            <a:gd name="T26" fmla="*/ 110 w 222"/>
                            <a:gd name="T27" fmla="*/ 34 h 347"/>
                            <a:gd name="T28" fmla="*/ 126 w 222"/>
                            <a:gd name="T29" fmla="*/ 34 h 347"/>
                            <a:gd name="T30" fmla="*/ 155 w 222"/>
                            <a:gd name="T31" fmla="*/ 32 h 347"/>
                            <a:gd name="T32" fmla="*/ 161 w 222"/>
                            <a:gd name="T33" fmla="*/ 25 h 347"/>
                            <a:gd name="T34" fmla="*/ 181 w 222"/>
                            <a:gd name="T35" fmla="*/ 28 h 347"/>
                            <a:gd name="T36" fmla="*/ 243 w 222"/>
                            <a:gd name="T37" fmla="*/ 0 h 347"/>
                            <a:gd name="T38" fmla="*/ 256 w 222"/>
                            <a:gd name="T39" fmla="*/ 8 h 347"/>
                            <a:gd name="T40" fmla="*/ 236 w 222"/>
                            <a:gd name="T41" fmla="*/ 21 h 347"/>
                            <a:gd name="T42" fmla="*/ 236 w 222"/>
                            <a:gd name="T43" fmla="*/ 22 h 347"/>
                            <a:gd name="T44" fmla="*/ 209 w 222"/>
                            <a:gd name="T45" fmla="*/ 32 h 347"/>
                            <a:gd name="T46" fmla="*/ 184 w 222"/>
                            <a:gd name="T47" fmla="*/ 35 h 347"/>
                            <a:gd name="T48" fmla="*/ 208 w 222"/>
                            <a:gd name="T49" fmla="*/ 62 h 347"/>
                            <a:gd name="T50" fmla="*/ 208 w 222"/>
                            <a:gd name="T51" fmla="*/ 75 h 347"/>
                            <a:gd name="T52" fmla="*/ 228 w 222"/>
                            <a:gd name="T53" fmla="*/ 79 h 347"/>
                            <a:gd name="T54" fmla="*/ 277 w 222"/>
                            <a:gd name="T55" fmla="*/ 80 h 347"/>
                            <a:gd name="T56" fmla="*/ 303 w 222"/>
                            <a:gd name="T57" fmla="*/ 89 h 347"/>
                            <a:gd name="T58" fmla="*/ 360 w 222"/>
                            <a:gd name="T59" fmla="*/ 89 h 347"/>
                            <a:gd name="T60" fmla="*/ 346 w 222"/>
                            <a:gd name="T61" fmla="*/ 106 h 347"/>
                            <a:gd name="T62" fmla="*/ 360 w 222"/>
                            <a:gd name="T63" fmla="*/ 127 h 347"/>
                            <a:gd name="T64" fmla="*/ 346 w 222"/>
                            <a:gd name="T65" fmla="*/ 133 h 347"/>
                            <a:gd name="T66" fmla="*/ 369 w 222"/>
                            <a:gd name="T67" fmla="*/ 155 h 347"/>
                            <a:gd name="T68" fmla="*/ 369 w 222"/>
                            <a:gd name="T69" fmla="*/ 155 h 347"/>
                            <a:gd name="T70" fmla="*/ 352 w 222"/>
                            <a:gd name="T71" fmla="*/ 147 h 347"/>
                            <a:gd name="T72" fmla="*/ 282 w 222"/>
                            <a:gd name="T73" fmla="*/ 149 h 347"/>
                            <a:gd name="T74" fmla="*/ 278 w 222"/>
                            <a:gd name="T75" fmla="*/ 157 h 347"/>
                            <a:gd name="T76" fmla="*/ 301 w 222"/>
                            <a:gd name="T77" fmla="*/ 163 h 347"/>
                            <a:gd name="T78" fmla="*/ 273 w 222"/>
                            <a:gd name="T79" fmla="*/ 166 h 347"/>
                            <a:gd name="T80" fmla="*/ 291 w 222"/>
                            <a:gd name="T81" fmla="*/ 189 h 347"/>
                            <a:gd name="T82" fmla="*/ 277 w 222"/>
                            <a:gd name="T83" fmla="*/ 227 h 347"/>
                            <a:gd name="T84" fmla="*/ 257 w 222"/>
                            <a:gd name="T85" fmla="*/ 220 h 347"/>
                            <a:gd name="T86" fmla="*/ 273 w 222"/>
                            <a:gd name="T87" fmla="*/ 212 h 347"/>
                            <a:gd name="T88" fmla="*/ 267 w 222"/>
                            <a:gd name="T89" fmla="*/ 209 h 347"/>
                            <a:gd name="T90" fmla="*/ 249 w 222"/>
                            <a:gd name="T91" fmla="*/ 204 h 347"/>
                            <a:gd name="T92" fmla="*/ 181 w 222"/>
                            <a:gd name="T93" fmla="*/ 206 h 347"/>
                            <a:gd name="T94" fmla="*/ 164 w 222"/>
                            <a:gd name="T95" fmla="*/ 189 h 347"/>
                            <a:gd name="T96" fmla="*/ 106 w 222"/>
                            <a:gd name="T97" fmla="*/ 170 h 347"/>
                            <a:gd name="T98" fmla="*/ 86 w 222"/>
                            <a:gd name="T99" fmla="*/ 167 h 347"/>
                            <a:gd name="T100" fmla="*/ 61 w 222"/>
                            <a:gd name="T101" fmla="*/ 169 h 347"/>
                            <a:gd name="T102" fmla="*/ 2 w 222"/>
                            <a:gd name="T103" fmla="*/ 155 h 347"/>
                            <a:gd name="T104" fmla="*/ 2 w 222"/>
                            <a:gd name="T105" fmla="*/ 155 h 347"/>
                            <a:gd name="T106" fmla="*/ 2 w 222"/>
                            <a:gd name="T107" fmla="*/ 155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347"/>
                            <a:gd name="T164" fmla="*/ 222 w 222"/>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347">
                              <a:moveTo>
                                <a:pt x="2" y="233"/>
                              </a:moveTo>
                              <a:lnTo>
                                <a:pt x="0" y="224"/>
                              </a:lnTo>
                              <a:lnTo>
                                <a:pt x="8" y="223"/>
                              </a:lnTo>
                              <a:lnTo>
                                <a:pt x="12" y="204"/>
                              </a:lnTo>
                              <a:lnTo>
                                <a:pt x="23" y="204"/>
                              </a:lnTo>
                              <a:lnTo>
                                <a:pt x="34" y="184"/>
                              </a:lnTo>
                              <a:lnTo>
                                <a:pt x="28" y="176"/>
                              </a:lnTo>
                              <a:lnTo>
                                <a:pt x="32" y="122"/>
                              </a:lnTo>
                              <a:lnTo>
                                <a:pt x="23" y="108"/>
                              </a:lnTo>
                              <a:lnTo>
                                <a:pt x="37" y="93"/>
                              </a:lnTo>
                              <a:lnTo>
                                <a:pt x="34" y="82"/>
                              </a:lnTo>
                              <a:lnTo>
                                <a:pt x="44" y="97"/>
                              </a:lnTo>
                              <a:lnTo>
                                <a:pt x="47" y="82"/>
                              </a:lnTo>
                              <a:lnTo>
                                <a:pt x="68" y="62"/>
                              </a:lnTo>
                              <a:lnTo>
                                <a:pt x="76" y="34"/>
                              </a:lnTo>
                              <a:lnTo>
                                <a:pt x="92" y="32"/>
                              </a:lnTo>
                              <a:lnTo>
                                <a:pt x="96" y="25"/>
                              </a:lnTo>
                              <a:lnTo>
                                <a:pt x="109" y="28"/>
                              </a:lnTo>
                              <a:lnTo>
                                <a:pt x="144" y="0"/>
                              </a:lnTo>
                              <a:lnTo>
                                <a:pt x="153" y="8"/>
                              </a:lnTo>
                              <a:lnTo>
                                <a:pt x="139" y="21"/>
                              </a:lnTo>
                              <a:lnTo>
                                <a:pt x="139" y="22"/>
                              </a:lnTo>
                              <a:lnTo>
                                <a:pt x="126" y="32"/>
                              </a:lnTo>
                              <a:lnTo>
                                <a:pt x="111" y="64"/>
                              </a:lnTo>
                              <a:lnTo>
                                <a:pt x="125" y="91"/>
                              </a:lnTo>
                              <a:lnTo>
                                <a:pt x="125" y="105"/>
                              </a:lnTo>
                              <a:lnTo>
                                <a:pt x="135" y="113"/>
                              </a:lnTo>
                              <a:lnTo>
                                <a:pt x="166" y="114"/>
                              </a:lnTo>
                              <a:lnTo>
                                <a:pt x="182" y="133"/>
                              </a:lnTo>
                              <a:lnTo>
                                <a:pt x="215" y="132"/>
                              </a:lnTo>
                              <a:lnTo>
                                <a:pt x="206" y="164"/>
                              </a:lnTo>
                              <a:lnTo>
                                <a:pt x="215" y="192"/>
                              </a:lnTo>
                              <a:lnTo>
                                <a:pt x="206" y="200"/>
                              </a:lnTo>
                              <a:lnTo>
                                <a:pt x="221" y="233"/>
                              </a:lnTo>
                              <a:lnTo>
                                <a:pt x="210" y="222"/>
                              </a:lnTo>
                              <a:lnTo>
                                <a:pt x="169" y="224"/>
                              </a:lnTo>
                              <a:lnTo>
                                <a:pt x="167" y="236"/>
                              </a:lnTo>
                              <a:lnTo>
                                <a:pt x="180" y="247"/>
                              </a:lnTo>
                              <a:lnTo>
                                <a:pt x="164" y="253"/>
                              </a:lnTo>
                              <a:lnTo>
                                <a:pt x="174" y="288"/>
                              </a:lnTo>
                              <a:lnTo>
                                <a:pt x="166" y="346"/>
                              </a:lnTo>
                              <a:lnTo>
                                <a:pt x="154" y="334"/>
                              </a:lnTo>
                              <a:lnTo>
                                <a:pt x="164" y="321"/>
                              </a:lnTo>
                              <a:lnTo>
                                <a:pt x="160" y="315"/>
                              </a:lnTo>
                              <a:lnTo>
                                <a:pt x="149" y="308"/>
                              </a:lnTo>
                              <a:lnTo>
                                <a:pt x="109" y="311"/>
                              </a:lnTo>
                              <a:lnTo>
                                <a:pt x="98" y="288"/>
                              </a:lnTo>
                              <a:lnTo>
                                <a:pt x="66" y="261"/>
                              </a:lnTo>
                              <a:lnTo>
                                <a:pt x="56" y="255"/>
                              </a:lnTo>
                              <a:lnTo>
                                <a:pt x="32" y="258"/>
                              </a:lnTo>
                              <a:lnTo>
                                <a:pt x="2" y="23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052" name="Group 29"/>
                        <p:cNvGrpSpPr>
                          <a:grpSpLocks/>
                        </p:cNvGrpSpPr>
                        <p:nvPr/>
                      </p:nvGrpSpPr>
                      <p:grpSpPr bwMode="auto">
                        <a:xfrm>
                          <a:off x="1052" y="2247"/>
                          <a:ext cx="869" cy="1383"/>
                          <a:chOff x="1052" y="2247"/>
                          <a:chExt cx="869" cy="1383"/>
                        </a:xfrm>
                        <a:grpFill/>
                      </p:grpSpPr>
                      <p:sp>
                        <p:nvSpPr>
                          <p:cNvPr id="1053" name="Freeform 30"/>
                          <p:cNvSpPr>
                            <a:spLocks noChangeAspect="1"/>
                          </p:cNvSpPr>
                          <p:nvPr/>
                        </p:nvSpPr>
                        <p:spPr bwMode="auto">
                          <a:xfrm>
                            <a:off x="1544" y="3116"/>
                            <a:ext cx="90" cy="95"/>
                          </a:xfrm>
                          <a:custGeom>
                            <a:avLst/>
                            <a:gdLst>
                              <a:gd name="T0" fmla="*/ 4 w 89"/>
                              <a:gd name="T1" fmla="*/ 50 h 96"/>
                              <a:gd name="T2" fmla="*/ 0 w 89"/>
                              <a:gd name="T3" fmla="*/ 0 h 96"/>
                              <a:gd name="T4" fmla="*/ 17 w 89"/>
                              <a:gd name="T5" fmla="*/ 0 h 96"/>
                              <a:gd name="T6" fmla="*/ 34 w 89"/>
                              <a:gd name="T7" fmla="*/ 17 h 96"/>
                              <a:gd name="T8" fmla="*/ 38 w 89"/>
                              <a:gd name="T9" fmla="*/ 13 h 96"/>
                              <a:gd name="T10" fmla="*/ 104 w 89"/>
                              <a:gd name="T11" fmla="*/ 37 h 96"/>
                              <a:gd name="T12" fmla="*/ 117 w 89"/>
                              <a:gd name="T13" fmla="*/ 48 h 96"/>
                              <a:gd name="T14" fmla="*/ 117 w 89"/>
                              <a:gd name="T15" fmla="*/ 48 h 96"/>
                              <a:gd name="T16" fmla="*/ 109 w 89"/>
                              <a:gd name="T17" fmla="*/ 60 h 96"/>
                              <a:gd name="T18" fmla="*/ 44 w 89"/>
                              <a:gd name="T19" fmla="*/ 66 h 96"/>
                              <a:gd name="T20" fmla="*/ 4 w 89"/>
                              <a:gd name="T21" fmla="*/ 50 h 96"/>
                              <a:gd name="T22" fmla="*/ 4 w 89"/>
                              <a:gd name="T23" fmla="*/ 50 h 96"/>
                              <a:gd name="T24" fmla="*/ 4 w 89"/>
                              <a:gd name="T25" fmla="*/ 50 h 96"/>
                              <a:gd name="T26" fmla="*/ 4 w 89"/>
                              <a:gd name="T27" fmla="*/ 5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96"/>
                              <a:gd name="T44" fmla="*/ 89 w 89"/>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96">
                                <a:moveTo>
                                  <a:pt x="4" y="79"/>
                                </a:moveTo>
                                <a:lnTo>
                                  <a:pt x="0" y="0"/>
                                </a:lnTo>
                                <a:lnTo>
                                  <a:pt x="17" y="0"/>
                                </a:lnTo>
                                <a:lnTo>
                                  <a:pt x="34" y="17"/>
                                </a:lnTo>
                                <a:lnTo>
                                  <a:pt x="38" y="13"/>
                                </a:lnTo>
                                <a:lnTo>
                                  <a:pt x="75" y="37"/>
                                </a:lnTo>
                                <a:lnTo>
                                  <a:pt x="88" y="53"/>
                                </a:lnTo>
                                <a:lnTo>
                                  <a:pt x="88" y="74"/>
                                </a:lnTo>
                                <a:lnTo>
                                  <a:pt x="80" y="89"/>
                                </a:lnTo>
                                <a:lnTo>
                                  <a:pt x="44" y="95"/>
                                </a:lnTo>
                                <a:lnTo>
                                  <a:pt x="4" y="7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54" name="Freeform 31"/>
                          <p:cNvSpPr>
                            <a:spLocks noChangeAspect="1"/>
                          </p:cNvSpPr>
                          <p:nvPr/>
                        </p:nvSpPr>
                        <p:spPr bwMode="auto">
                          <a:xfrm>
                            <a:off x="1197" y="2389"/>
                            <a:ext cx="724" cy="802"/>
                          </a:xfrm>
                          <a:custGeom>
                            <a:avLst/>
                            <a:gdLst>
                              <a:gd name="T0" fmla="*/ 588 w 713"/>
                              <a:gd name="T1" fmla="*/ 45 h 811"/>
                              <a:gd name="T2" fmla="*/ 546 w 713"/>
                              <a:gd name="T3" fmla="*/ 45 h 811"/>
                              <a:gd name="T4" fmla="*/ 501 w 713"/>
                              <a:gd name="T5" fmla="*/ 45 h 811"/>
                              <a:gd name="T6" fmla="*/ 472 w 713"/>
                              <a:gd name="T7" fmla="*/ 45 h 811"/>
                              <a:gd name="T8" fmla="*/ 405 w 713"/>
                              <a:gd name="T9" fmla="*/ 48 h 811"/>
                              <a:gd name="T10" fmla="*/ 401 w 713"/>
                              <a:gd name="T11" fmla="*/ 22 h 811"/>
                              <a:gd name="T12" fmla="*/ 372 w 713"/>
                              <a:gd name="T13" fmla="*/ 0 h 811"/>
                              <a:gd name="T14" fmla="*/ 298 w 713"/>
                              <a:gd name="T15" fmla="*/ 28 h 811"/>
                              <a:gd name="T16" fmla="*/ 268 w 713"/>
                              <a:gd name="T17" fmla="*/ 34 h 811"/>
                              <a:gd name="T18" fmla="*/ 287 w 713"/>
                              <a:gd name="T19" fmla="*/ 45 h 811"/>
                              <a:gd name="T20" fmla="*/ 200 w 713"/>
                              <a:gd name="T21" fmla="*/ 63 h 811"/>
                              <a:gd name="T22" fmla="*/ 170 w 713"/>
                              <a:gd name="T23" fmla="*/ 45 h 811"/>
                              <a:gd name="T24" fmla="*/ 96 w 713"/>
                              <a:gd name="T25" fmla="*/ 56 h 811"/>
                              <a:gd name="T26" fmla="*/ 93 w 713"/>
                              <a:gd name="T27" fmla="*/ 73 h 811"/>
                              <a:gd name="T28" fmla="*/ 95 w 713"/>
                              <a:gd name="T29" fmla="*/ 137 h 811"/>
                              <a:gd name="T30" fmla="*/ 11 w 713"/>
                              <a:gd name="T31" fmla="*/ 170 h 811"/>
                              <a:gd name="T32" fmla="*/ 17 w 713"/>
                              <a:gd name="T33" fmla="*/ 213 h 811"/>
                              <a:gd name="T34" fmla="*/ 65 w 713"/>
                              <a:gd name="T35" fmla="*/ 228 h 811"/>
                              <a:gd name="T36" fmla="*/ 91 w 713"/>
                              <a:gd name="T37" fmla="*/ 242 h 811"/>
                              <a:gd name="T38" fmla="*/ 160 w 713"/>
                              <a:gd name="T39" fmla="*/ 243 h 811"/>
                              <a:gd name="T40" fmla="*/ 239 w 713"/>
                              <a:gd name="T41" fmla="*/ 223 h 811"/>
                              <a:gd name="T42" fmla="*/ 259 w 713"/>
                              <a:gd name="T43" fmla="*/ 260 h 811"/>
                              <a:gd name="T44" fmla="*/ 395 w 713"/>
                              <a:gd name="T45" fmla="*/ 300 h 811"/>
                              <a:gd name="T46" fmla="*/ 405 w 713"/>
                              <a:gd name="T47" fmla="*/ 320 h 811"/>
                              <a:gd name="T48" fmla="*/ 459 w 713"/>
                              <a:gd name="T49" fmla="*/ 333 h 811"/>
                              <a:gd name="T50" fmla="*/ 476 w 713"/>
                              <a:gd name="T51" fmla="*/ 381 h 811"/>
                              <a:gd name="T52" fmla="*/ 538 w 713"/>
                              <a:gd name="T53" fmla="*/ 413 h 811"/>
                              <a:gd name="T54" fmla="*/ 563 w 713"/>
                              <a:gd name="T55" fmla="*/ 437 h 811"/>
                              <a:gd name="T56" fmla="*/ 597 w 713"/>
                              <a:gd name="T57" fmla="*/ 463 h 811"/>
                              <a:gd name="T58" fmla="*/ 623 w 713"/>
                              <a:gd name="T59" fmla="*/ 485 h 811"/>
                              <a:gd name="T60" fmla="*/ 533 w 713"/>
                              <a:gd name="T61" fmla="*/ 533 h 811"/>
                              <a:gd name="T62" fmla="*/ 587 w 713"/>
                              <a:gd name="T63" fmla="*/ 546 h 811"/>
                              <a:gd name="T64" fmla="*/ 650 w 713"/>
                              <a:gd name="T65" fmla="*/ 560 h 811"/>
                              <a:gd name="T66" fmla="*/ 670 w 713"/>
                              <a:gd name="T67" fmla="*/ 585 h 811"/>
                              <a:gd name="T68" fmla="*/ 722 w 713"/>
                              <a:gd name="T69" fmla="*/ 554 h 811"/>
                              <a:gd name="T70" fmla="*/ 771 w 713"/>
                              <a:gd name="T71" fmla="*/ 506 h 811"/>
                              <a:gd name="T72" fmla="*/ 804 w 713"/>
                              <a:gd name="T73" fmla="*/ 442 h 811"/>
                              <a:gd name="T74" fmla="*/ 841 w 713"/>
                              <a:gd name="T75" fmla="*/ 437 h 811"/>
                              <a:gd name="T76" fmla="*/ 867 w 713"/>
                              <a:gd name="T77" fmla="*/ 430 h 811"/>
                              <a:gd name="T78" fmla="*/ 935 w 713"/>
                              <a:gd name="T79" fmla="*/ 425 h 811"/>
                              <a:gd name="T80" fmla="*/ 962 w 713"/>
                              <a:gd name="T81" fmla="*/ 408 h 811"/>
                              <a:gd name="T82" fmla="*/ 992 w 713"/>
                              <a:gd name="T83" fmla="*/ 373 h 811"/>
                              <a:gd name="T84" fmla="*/ 1002 w 713"/>
                              <a:gd name="T85" fmla="*/ 345 h 811"/>
                              <a:gd name="T86" fmla="*/ 1090 w 713"/>
                              <a:gd name="T87" fmla="*/ 221 h 811"/>
                              <a:gd name="T88" fmla="*/ 1109 w 713"/>
                              <a:gd name="T89" fmla="*/ 185 h 811"/>
                              <a:gd name="T90" fmla="*/ 1048 w 713"/>
                              <a:gd name="T91" fmla="*/ 155 h 811"/>
                              <a:gd name="T92" fmla="*/ 915 w 713"/>
                              <a:gd name="T93" fmla="*/ 124 h 811"/>
                              <a:gd name="T94" fmla="*/ 827 w 713"/>
                              <a:gd name="T95" fmla="*/ 122 h 811"/>
                              <a:gd name="T96" fmla="*/ 821 w 713"/>
                              <a:gd name="T97" fmla="*/ 108 h 811"/>
                              <a:gd name="T98" fmla="*/ 801 w 713"/>
                              <a:gd name="T99" fmla="*/ 107 h 811"/>
                              <a:gd name="T100" fmla="*/ 723 w 713"/>
                              <a:gd name="T101" fmla="*/ 96 h 811"/>
                              <a:gd name="T102" fmla="*/ 708 w 713"/>
                              <a:gd name="T103" fmla="*/ 107 h 811"/>
                              <a:gd name="T104" fmla="*/ 699 w 713"/>
                              <a:gd name="T105" fmla="*/ 83 h 811"/>
                              <a:gd name="T106" fmla="*/ 657 w 713"/>
                              <a:gd name="T107" fmla="*/ 110 h 811"/>
                              <a:gd name="T108" fmla="*/ 630 w 713"/>
                              <a:gd name="T109" fmla="*/ 105 h 811"/>
                              <a:gd name="T110" fmla="*/ 670 w 713"/>
                              <a:gd name="T111" fmla="*/ 58 h 811"/>
                              <a:gd name="T112" fmla="*/ 659 w 713"/>
                              <a:gd name="T113" fmla="*/ 45 h 811"/>
                              <a:gd name="T114" fmla="*/ 629 w 713"/>
                              <a:gd name="T115" fmla="*/ 24 h 811"/>
                              <a:gd name="T116" fmla="*/ 629 w 713"/>
                              <a:gd name="T117" fmla="*/ 24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3"/>
                              <a:gd name="T178" fmla="*/ 0 h 811"/>
                              <a:gd name="T179" fmla="*/ 713 w 713"/>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3" h="811">
                                <a:moveTo>
                                  <a:pt x="404" y="24"/>
                                </a:moveTo>
                                <a:lnTo>
                                  <a:pt x="377" y="61"/>
                                </a:lnTo>
                                <a:lnTo>
                                  <a:pt x="361" y="68"/>
                                </a:lnTo>
                                <a:lnTo>
                                  <a:pt x="351" y="61"/>
                                </a:lnTo>
                                <a:lnTo>
                                  <a:pt x="326" y="58"/>
                                </a:lnTo>
                                <a:lnTo>
                                  <a:pt x="322" y="70"/>
                                </a:lnTo>
                                <a:lnTo>
                                  <a:pt x="314" y="68"/>
                                </a:lnTo>
                                <a:lnTo>
                                  <a:pt x="302" y="67"/>
                                </a:lnTo>
                                <a:lnTo>
                                  <a:pt x="270" y="82"/>
                                </a:lnTo>
                                <a:lnTo>
                                  <a:pt x="260" y="77"/>
                                </a:lnTo>
                                <a:lnTo>
                                  <a:pt x="252" y="53"/>
                                </a:lnTo>
                                <a:lnTo>
                                  <a:pt x="258" y="22"/>
                                </a:lnTo>
                                <a:lnTo>
                                  <a:pt x="250" y="4"/>
                                </a:lnTo>
                                <a:lnTo>
                                  <a:pt x="239" y="0"/>
                                </a:lnTo>
                                <a:lnTo>
                                  <a:pt x="234" y="13"/>
                                </a:lnTo>
                                <a:lnTo>
                                  <a:pt x="193" y="28"/>
                                </a:lnTo>
                                <a:lnTo>
                                  <a:pt x="162" y="24"/>
                                </a:lnTo>
                                <a:lnTo>
                                  <a:pt x="171" y="34"/>
                                </a:lnTo>
                                <a:lnTo>
                                  <a:pt x="171" y="53"/>
                                </a:lnTo>
                                <a:lnTo>
                                  <a:pt x="185" y="64"/>
                                </a:lnTo>
                                <a:lnTo>
                                  <a:pt x="142" y="92"/>
                                </a:lnTo>
                                <a:lnTo>
                                  <a:pt x="130" y="92"/>
                                </a:lnTo>
                                <a:lnTo>
                                  <a:pt x="121" y="82"/>
                                </a:lnTo>
                                <a:lnTo>
                                  <a:pt x="110" y="71"/>
                                </a:lnTo>
                                <a:lnTo>
                                  <a:pt x="69" y="73"/>
                                </a:lnTo>
                                <a:lnTo>
                                  <a:pt x="67" y="85"/>
                                </a:lnTo>
                                <a:lnTo>
                                  <a:pt x="80" y="96"/>
                                </a:lnTo>
                                <a:lnTo>
                                  <a:pt x="64" y="102"/>
                                </a:lnTo>
                                <a:lnTo>
                                  <a:pt x="74" y="137"/>
                                </a:lnTo>
                                <a:lnTo>
                                  <a:pt x="66" y="195"/>
                                </a:lnTo>
                                <a:lnTo>
                                  <a:pt x="25" y="211"/>
                                </a:lnTo>
                                <a:lnTo>
                                  <a:pt x="11" y="230"/>
                                </a:lnTo>
                                <a:lnTo>
                                  <a:pt x="0" y="268"/>
                                </a:lnTo>
                                <a:lnTo>
                                  <a:pt x="17" y="294"/>
                                </a:lnTo>
                                <a:lnTo>
                                  <a:pt x="16" y="301"/>
                                </a:lnTo>
                                <a:lnTo>
                                  <a:pt x="36" y="316"/>
                                </a:lnTo>
                                <a:lnTo>
                                  <a:pt x="57" y="303"/>
                                </a:lnTo>
                                <a:lnTo>
                                  <a:pt x="62" y="334"/>
                                </a:lnTo>
                                <a:lnTo>
                                  <a:pt x="77" y="334"/>
                                </a:lnTo>
                                <a:lnTo>
                                  <a:pt x="102" y="335"/>
                                </a:lnTo>
                                <a:lnTo>
                                  <a:pt x="130" y="311"/>
                                </a:lnTo>
                                <a:lnTo>
                                  <a:pt x="154" y="310"/>
                                </a:lnTo>
                                <a:lnTo>
                                  <a:pt x="155" y="343"/>
                                </a:lnTo>
                                <a:lnTo>
                                  <a:pt x="164" y="358"/>
                                </a:lnTo>
                                <a:lnTo>
                                  <a:pt x="242" y="391"/>
                                </a:lnTo>
                                <a:lnTo>
                                  <a:pt x="254" y="414"/>
                                </a:lnTo>
                                <a:lnTo>
                                  <a:pt x="252" y="425"/>
                                </a:lnTo>
                                <a:lnTo>
                                  <a:pt x="260" y="444"/>
                                </a:lnTo>
                                <a:lnTo>
                                  <a:pt x="292" y="450"/>
                                </a:lnTo>
                                <a:lnTo>
                                  <a:pt x="293" y="461"/>
                                </a:lnTo>
                                <a:lnTo>
                                  <a:pt x="308" y="486"/>
                                </a:lnTo>
                                <a:lnTo>
                                  <a:pt x="306" y="526"/>
                                </a:lnTo>
                                <a:lnTo>
                                  <a:pt x="312" y="562"/>
                                </a:lnTo>
                                <a:lnTo>
                                  <a:pt x="346" y="571"/>
                                </a:lnTo>
                                <a:lnTo>
                                  <a:pt x="353" y="576"/>
                                </a:lnTo>
                                <a:lnTo>
                                  <a:pt x="361" y="603"/>
                                </a:lnTo>
                                <a:lnTo>
                                  <a:pt x="380" y="606"/>
                                </a:lnTo>
                                <a:lnTo>
                                  <a:pt x="383" y="639"/>
                                </a:lnTo>
                                <a:lnTo>
                                  <a:pt x="392" y="641"/>
                                </a:lnTo>
                                <a:lnTo>
                                  <a:pt x="400" y="669"/>
                                </a:lnTo>
                                <a:lnTo>
                                  <a:pt x="384" y="680"/>
                                </a:lnTo>
                                <a:lnTo>
                                  <a:pt x="342" y="736"/>
                                </a:lnTo>
                                <a:lnTo>
                                  <a:pt x="359" y="736"/>
                                </a:lnTo>
                                <a:lnTo>
                                  <a:pt x="376" y="753"/>
                                </a:lnTo>
                                <a:lnTo>
                                  <a:pt x="380" y="749"/>
                                </a:lnTo>
                                <a:lnTo>
                                  <a:pt x="417" y="773"/>
                                </a:lnTo>
                                <a:lnTo>
                                  <a:pt x="430" y="789"/>
                                </a:lnTo>
                                <a:lnTo>
                                  <a:pt x="430" y="810"/>
                                </a:lnTo>
                                <a:lnTo>
                                  <a:pt x="444" y="784"/>
                                </a:lnTo>
                                <a:lnTo>
                                  <a:pt x="464" y="763"/>
                                </a:lnTo>
                                <a:lnTo>
                                  <a:pt x="477" y="720"/>
                                </a:lnTo>
                                <a:lnTo>
                                  <a:pt x="494" y="700"/>
                                </a:lnTo>
                                <a:lnTo>
                                  <a:pt x="490" y="644"/>
                                </a:lnTo>
                                <a:lnTo>
                                  <a:pt x="517" y="610"/>
                                </a:lnTo>
                                <a:lnTo>
                                  <a:pt x="535" y="601"/>
                                </a:lnTo>
                                <a:lnTo>
                                  <a:pt x="540" y="603"/>
                                </a:lnTo>
                                <a:lnTo>
                                  <a:pt x="547" y="593"/>
                                </a:lnTo>
                                <a:lnTo>
                                  <a:pt x="556" y="593"/>
                                </a:lnTo>
                                <a:lnTo>
                                  <a:pt x="553" y="586"/>
                                </a:lnTo>
                                <a:lnTo>
                                  <a:pt x="600" y="585"/>
                                </a:lnTo>
                                <a:lnTo>
                                  <a:pt x="600" y="576"/>
                                </a:lnTo>
                                <a:lnTo>
                                  <a:pt x="616" y="565"/>
                                </a:lnTo>
                                <a:lnTo>
                                  <a:pt x="617" y="545"/>
                                </a:lnTo>
                                <a:lnTo>
                                  <a:pt x="636" y="513"/>
                                </a:lnTo>
                                <a:lnTo>
                                  <a:pt x="638" y="482"/>
                                </a:lnTo>
                                <a:lnTo>
                                  <a:pt x="643" y="475"/>
                                </a:lnTo>
                                <a:lnTo>
                                  <a:pt x="642" y="384"/>
                                </a:lnTo>
                                <a:lnTo>
                                  <a:pt x="699" y="307"/>
                                </a:lnTo>
                                <a:lnTo>
                                  <a:pt x="712" y="278"/>
                                </a:lnTo>
                                <a:lnTo>
                                  <a:pt x="712" y="253"/>
                                </a:lnTo>
                                <a:lnTo>
                                  <a:pt x="700" y="217"/>
                                </a:lnTo>
                                <a:lnTo>
                                  <a:pt x="672" y="213"/>
                                </a:lnTo>
                                <a:lnTo>
                                  <a:pt x="615" y="167"/>
                                </a:lnTo>
                                <a:lnTo>
                                  <a:pt x="588" y="171"/>
                                </a:lnTo>
                                <a:lnTo>
                                  <a:pt x="552" y="159"/>
                                </a:lnTo>
                                <a:lnTo>
                                  <a:pt x="531" y="167"/>
                                </a:lnTo>
                                <a:lnTo>
                                  <a:pt x="535" y="157"/>
                                </a:lnTo>
                                <a:lnTo>
                                  <a:pt x="527" y="140"/>
                                </a:lnTo>
                                <a:lnTo>
                                  <a:pt x="517" y="143"/>
                                </a:lnTo>
                                <a:lnTo>
                                  <a:pt x="514" y="137"/>
                                </a:lnTo>
                                <a:lnTo>
                                  <a:pt x="482" y="122"/>
                                </a:lnTo>
                                <a:lnTo>
                                  <a:pt x="465" y="125"/>
                                </a:lnTo>
                                <a:lnTo>
                                  <a:pt x="459" y="141"/>
                                </a:lnTo>
                                <a:lnTo>
                                  <a:pt x="454" y="138"/>
                                </a:lnTo>
                                <a:lnTo>
                                  <a:pt x="460" y="115"/>
                                </a:lnTo>
                                <a:lnTo>
                                  <a:pt x="449" y="112"/>
                                </a:lnTo>
                                <a:lnTo>
                                  <a:pt x="422" y="117"/>
                                </a:lnTo>
                                <a:lnTo>
                                  <a:pt x="421" y="143"/>
                                </a:lnTo>
                                <a:lnTo>
                                  <a:pt x="415" y="130"/>
                                </a:lnTo>
                                <a:lnTo>
                                  <a:pt x="405" y="134"/>
                                </a:lnTo>
                                <a:lnTo>
                                  <a:pt x="410" y="112"/>
                                </a:lnTo>
                                <a:lnTo>
                                  <a:pt x="430" y="87"/>
                                </a:lnTo>
                                <a:lnTo>
                                  <a:pt x="432" y="72"/>
                                </a:lnTo>
                                <a:lnTo>
                                  <a:pt x="422" y="70"/>
                                </a:lnTo>
                                <a:lnTo>
                                  <a:pt x="412" y="31"/>
                                </a:lnTo>
                                <a:lnTo>
                                  <a:pt x="404"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55" name="Freeform 32"/>
                          <p:cNvSpPr>
                            <a:spLocks noChangeAspect="1"/>
                          </p:cNvSpPr>
                          <p:nvPr/>
                        </p:nvSpPr>
                        <p:spPr bwMode="auto">
                          <a:xfrm>
                            <a:off x="1505" y="3568"/>
                            <a:ext cx="79" cy="62"/>
                          </a:xfrm>
                          <a:custGeom>
                            <a:avLst/>
                            <a:gdLst>
                              <a:gd name="T0" fmla="*/ 0 w 77"/>
                              <a:gd name="T1" fmla="*/ 0 h 62"/>
                              <a:gd name="T2" fmla="*/ 51 w 77"/>
                              <a:gd name="T3" fmla="*/ 22 h 62"/>
                              <a:gd name="T4" fmla="*/ 157 w 77"/>
                              <a:gd name="T5" fmla="*/ 41 h 62"/>
                              <a:gd name="T6" fmla="*/ 149 w 77"/>
                              <a:gd name="T7" fmla="*/ 47 h 62"/>
                              <a:gd name="T8" fmla="*/ 72 w 77"/>
                              <a:gd name="T9" fmla="*/ 53 h 62"/>
                              <a:gd name="T10" fmla="*/ 84 w 77"/>
                              <a:gd name="T11" fmla="*/ 61 h 62"/>
                              <a:gd name="T12" fmla="*/ 58 w 77"/>
                              <a:gd name="T13" fmla="*/ 58 h 62"/>
                              <a:gd name="T14" fmla="*/ 0 w 77"/>
                              <a:gd name="T15" fmla="*/ 0 h 62"/>
                              <a:gd name="T16" fmla="*/ 0 w 77"/>
                              <a:gd name="T17" fmla="*/ 0 h 62"/>
                              <a:gd name="T18" fmla="*/ 0 w 7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0" y="0"/>
                                </a:moveTo>
                                <a:lnTo>
                                  <a:pt x="22" y="22"/>
                                </a:lnTo>
                                <a:lnTo>
                                  <a:pt x="76" y="41"/>
                                </a:lnTo>
                                <a:lnTo>
                                  <a:pt x="72" y="47"/>
                                </a:lnTo>
                                <a:lnTo>
                                  <a:pt x="36" y="53"/>
                                </a:lnTo>
                                <a:lnTo>
                                  <a:pt x="42" y="61"/>
                                </a:lnTo>
                                <a:lnTo>
                                  <a:pt x="29" y="58"/>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56" name="Freeform 33"/>
                          <p:cNvSpPr>
                            <a:spLocks noChangeAspect="1"/>
                          </p:cNvSpPr>
                          <p:nvPr/>
                        </p:nvSpPr>
                        <p:spPr bwMode="auto">
                          <a:xfrm>
                            <a:off x="1436" y="3568"/>
                            <a:ext cx="100" cy="60"/>
                          </a:xfrm>
                          <a:custGeom>
                            <a:avLst/>
                            <a:gdLst>
                              <a:gd name="T0" fmla="*/ 120 w 98"/>
                              <a:gd name="T1" fmla="*/ 0 h 59"/>
                              <a:gd name="T2" fmla="*/ 80 w 98"/>
                              <a:gd name="T3" fmla="*/ 5 h 59"/>
                              <a:gd name="T4" fmla="*/ 84 w 98"/>
                              <a:gd name="T5" fmla="*/ 15 h 59"/>
                              <a:gd name="T6" fmla="*/ 120 w 98"/>
                              <a:gd name="T7" fmla="*/ 18 h 59"/>
                              <a:gd name="T8" fmla="*/ 100 w 98"/>
                              <a:gd name="T9" fmla="*/ 23 h 59"/>
                              <a:gd name="T10" fmla="*/ 88 w 98"/>
                              <a:gd name="T11" fmla="*/ 22 h 59"/>
                              <a:gd name="T12" fmla="*/ 82 w 98"/>
                              <a:gd name="T13" fmla="*/ 60 h 59"/>
                              <a:gd name="T14" fmla="*/ 1 w 98"/>
                              <a:gd name="T15" fmla="*/ 15 h 59"/>
                              <a:gd name="T16" fmla="*/ 0 w 98"/>
                              <a:gd name="T17" fmla="*/ 20 h 59"/>
                              <a:gd name="T18" fmla="*/ 14 w 98"/>
                              <a:gd name="T19" fmla="*/ 60 h 59"/>
                              <a:gd name="T20" fmla="*/ 23 w 98"/>
                              <a:gd name="T21" fmla="*/ 60 h 59"/>
                              <a:gd name="T22" fmla="*/ 96 w 98"/>
                              <a:gd name="T23" fmla="*/ 76 h 59"/>
                              <a:gd name="T24" fmla="*/ 133 w 98"/>
                              <a:gd name="T25" fmla="*/ 76 h 59"/>
                              <a:gd name="T26" fmla="*/ 144 w 98"/>
                              <a:gd name="T27" fmla="*/ 83 h 59"/>
                              <a:gd name="T28" fmla="*/ 171 w 98"/>
                              <a:gd name="T29" fmla="*/ 87 h 59"/>
                              <a:gd name="T30" fmla="*/ 120 w 98"/>
                              <a:gd name="T31" fmla="*/ 0 h 59"/>
                              <a:gd name="T32" fmla="*/ 120 w 98"/>
                              <a:gd name="T33" fmla="*/ 0 h 59"/>
                              <a:gd name="T34" fmla="*/ 120 w 98"/>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59"/>
                              <a:gd name="T56" fmla="*/ 98 w 9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59">
                                <a:moveTo>
                                  <a:pt x="68" y="0"/>
                                </a:moveTo>
                                <a:lnTo>
                                  <a:pt x="48" y="5"/>
                                </a:lnTo>
                                <a:lnTo>
                                  <a:pt x="50" y="15"/>
                                </a:lnTo>
                                <a:lnTo>
                                  <a:pt x="68" y="18"/>
                                </a:lnTo>
                                <a:lnTo>
                                  <a:pt x="58" y="23"/>
                                </a:lnTo>
                                <a:lnTo>
                                  <a:pt x="52" y="22"/>
                                </a:lnTo>
                                <a:lnTo>
                                  <a:pt x="49" y="31"/>
                                </a:lnTo>
                                <a:lnTo>
                                  <a:pt x="1" y="15"/>
                                </a:lnTo>
                                <a:lnTo>
                                  <a:pt x="0" y="20"/>
                                </a:lnTo>
                                <a:lnTo>
                                  <a:pt x="14" y="31"/>
                                </a:lnTo>
                                <a:lnTo>
                                  <a:pt x="23" y="31"/>
                                </a:lnTo>
                                <a:lnTo>
                                  <a:pt x="56" y="47"/>
                                </a:lnTo>
                                <a:lnTo>
                                  <a:pt x="73" y="47"/>
                                </a:lnTo>
                                <a:lnTo>
                                  <a:pt x="79" y="54"/>
                                </a:lnTo>
                                <a:lnTo>
                                  <a:pt x="97" y="58"/>
                                </a:lnTo>
                                <a:lnTo>
                                  <a:pt x="6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57" name="Freeform 34"/>
                          <p:cNvSpPr>
                            <a:spLocks noChangeAspect="1"/>
                          </p:cNvSpPr>
                          <p:nvPr/>
                        </p:nvSpPr>
                        <p:spPr bwMode="auto">
                          <a:xfrm>
                            <a:off x="1052" y="2498"/>
                            <a:ext cx="246" cy="374"/>
                          </a:xfrm>
                          <a:custGeom>
                            <a:avLst/>
                            <a:gdLst>
                              <a:gd name="T0" fmla="*/ 16 w 243"/>
                              <a:gd name="T1" fmla="*/ 47 h 378"/>
                              <a:gd name="T2" fmla="*/ 0 w 243"/>
                              <a:gd name="T3" fmla="*/ 58 h 378"/>
                              <a:gd name="T4" fmla="*/ 10 w 243"/>
                              <a:gd name="T5" fmla="*/ 87 h 378"/>
                              <a:gd name="T6" fmla="*/ 5 w 243"/>
                              <a:gd name="T7" fmla="*/ 94 h 378"/>
                              <a:gd name="T8" fmla="*/ 26 w 243"/>
                              <a:gd name="T9" fmla="*/ 111 h 378"/>
                              <a:gd name="T10" fmla="*/ 82 w 243"/>
                              <a:gd name="T11" fmla="*/ 131 h 378"/>
                              <a:gd name="T12" fmla="*/ 166 w 243"/>
                              <a:gd name="T13" fmla="*/ 223 h 378"/>
                              <a:gd name="T14" fmla="*/ 312 w 243"/>
                              <a:gd name="T15" fmla="*/ 278 h 378"/>
                              <a:gd name="T16" fmla="*/ 333 w 243"/>
                              <a:gd name="T17" fmla="*/ 267 h 378"/>
                              <a:gd name="T18" fmla="*/ 344 w 243"/>
                              <a:gd name="T19" fmla="*/ 251 h 378"/>
                              <a:gd name="T20" fmla="*/ 332 w 243"/>
                              <a:gd name="T21" fmla="*/ 237 h 378"/>
                              <a:gd name="T22" fmla="*/ 340 w 243"/>
                              <a:gd name="T23" fmla="*/ 190 h 378"/>
                              <a:gd name="T24" fmla="*/ 313 w 243"/>
                              <a:gd name="T25" fmla="*/ 166 h 378"/>
                              <a:gd name="T26" fmla="*/ 293 w 243"/>
                              <a:gd name="T27" fmla="*/ 166 h 378"/>
                              <a:gd name="T28" fmla="*/ 284 w 243"/>
                              <a:gd name="T29" fmla="*/ 138 h 378"/>
                              <a:gd name="T30" fmla="*/ 252 w 243"/>
                              <a:gd name="T31" fmla="*/ 148 h 378"/>
                              <a:gd name="T32" fmla="*/ 222 w 243"/>
                              <a:gd name="T33" fmla="*/ 137 h 378"/>
                              <a:gd name="T34" fmla="*/ 224 w 243"/>
                              <a:gd name="T35" fmla="*/ 133 h 378"/>
                              <a:gd name="T36" fmla="*/ 200 w 243"/>
                              <a:gd name="T37" fmla="*/ 120 h 378"/>
                              <a:gd name="T38" fmla="*/ 215 w 243"/>
                              <a:gd name="T39" fmla="*/ 91 h 378"/>
                              <a:gd name="T40" fmla="*/ 236 w 243"/>
                              <a:gd name="T41" fmla="*/ 72 h 378"/>
                              <a:gd name="T42" fmla="*/ 298 w 243"/>
                              <a:gd name="T43" fmla="*/ 56 h 378"/>
                              <a:gd name="T44" fmla="*/ 279 w 243"/>
                              <a:gd name="T45" fmla="*/ 47 h 378"/>
                              <a:gd name="T46" fmla="*/ 296 w 243"/>
                              <a:gd name="T47" fmla="*/ 47 h 378"/>
                              <a:gd name="T48" fmla="*/ 289 w 243"/>
                              <a:gd name="T49" fmla="*/ 47 h 378"/>
                              <a:gd name="T50" fmla="*/ 272 w 243"/>
                              <a:gd name="T51" fmla="*/ 47 h 378"/>
                              <a:gd name="T52" fmla="*/ 212 w 243"/>
                              <a:gd name="T53" fmla="*/ 47 h 378"/>
                              <a:gd name="T54" fmla="*/ 198 w 243"/>
                              <a:gd name="T55" fmla="*/ 27 h 378"/>
                              <a:gd name="T56" fmla="*/ 152 w 243"/>
                              <a:gd name="T57" fmla="*/ 0 h 378"/>
                              <a:gd name="T58" fmla="*/ 144 w 243"/>
                              <a:gd name="T59" fmla="*/ 5 h 378"/>
                              <a:gd name="T60" fmla="*/ 156 w 243"/>
                              <a:gd name="T61" fmla="*/ 16 h 378"/>
                              <a:gd name="T62" fmla="*/ 138 w 243"/>
                              <a:gd name="T63" fmla="*/ 34 h 378"/>
                              <a:gd name="T64" fmla="*/ 118 w 243"/>
                              <a:gd name="T65" fmla="*/ 47 h 378"/>
                              <a:gd name="T66" fmla="*/ 91 w 243"/>
                              <a:gd name="T67" fmla="*/ 47 h 378"/>
                              <a:gd name="T68" fmla="*/ 39 w 243"/>
                              <a:gd name="T69" fmla="*/ 74 h 378"/>
                              <a:gd name="T70" fmla="*/ 15 w 243"/>
                              <a:gd name="T71" fmla="*/ 61 h 378"/>
                              <a:gd name="T72" fmla="*/ 16 w 243"/>
                              <a:gd name="T73" fmla="*/ 47 h 378"/>
                              <a:gd name="T74" fmla="*/ 16 w 243"/>
                              <a:gd name="T75" fmla="*/ 47 h 378"/>
                              <a:gd name="T76" fmla="*/ 16 w 243"/>
                              <a:gd name="T77" fmla="*/ 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3"/>
                              <a:gd name="T118" fmla="*/ 0 h 378"/>
                              <a:gd name="T119" fmla="*/ 243 w 243"/>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3" h="378">
                                <a:moveTo>
                                  <a:pt x="16" y="71"/>
                                </a:moveTo>
                                <a:lnTo>
                                  <a:pt x="0" y="87"/>
                                </a:lnTo>
                                <a:lnTo>
                                  <a:pt x="10" y="116"/>
                                </a:lnTo>
                                <a:lnTo>
                                  <a:pt x="5" y="123"/>
                                </a:lnTo>
                                <a:lnTo>
                                  <a:pt x="26" y="140"/>
                                </a:lnTo>
                                <a:lnTo>
                                  <a:pt x="53" y="179"/>
                                </a:lnTo>
                                <a:lnTo>
                                  <a:pt x="115" y="304"/>
                                </a:lnTo>
                                <a:lnTo>
                                  <a:pt x="218" y="377"/>
                                </a:lnTo>
                                <a:lnTo>
                                  <a:pt x="234" y="362"/>
                                </a:lnTo>
                                <a:lnTo>
                                  <a:pt x="242" y="341"/>
                                </a:lnTo>
                                <a:lnTo>
                                  <a:pt x="233" y="324"/>
                                </a:lnTo>
                                <a:lnTo>
                                  <a:pt x="239" y="255"/>
                                </a:lnTo>
                                <a:lnTo>
                                  <a:pt x="219" y="224"/>
                                </a:lnTo>
                                <a:lnTo>
                                  <a:pt x="204" y="224"/>
                                </a:lnTo>
                                <a:lnTo>
                                  <a:pt x="199" y="193"/>
                                </a:lnTo>
                                <a:lnTo>
                                  <a:pt x="178" y="206"/>
                                </a:lnTo>
                                <a:lnTo>
                                  <a:pt x="158" y="191"/>
                                </a:lnTo>
                                <a:lnTo>
                                  <a:pt x="159" y="184"/>
                                </a:lnTo>
                                <a:lnTo>
                                  <a:pt x="142" y="158"/>
                                </a:lnTo>
                                <a:lnTo>
                                  <a:pt x="153" y="120"/>
                                </a:lnTo>
                                <a:lnTo>
                                  <a:pt x="167" y="101"/>
                                </a:lnTo>
                                <a:lnTo>
                                  <a:pt x="208" y="85"/>
                                </a:lnTo>
                                <a:lnTo>
                                  <a:pt x="196" y="73"/>
                                </a:lnTo>
                                <a:lnTo>
                                  <a:pt x="206" y="60"/>
                                </a:lnTo>
                                <a:lnTo>
                                  <a:pt x="202" y="54"/>
                                </a:lnTo>
                                <a:lnTo>
                                  <a:pt x="191" y="47"/>
                                </a:lnTo>
                                <a:lnTo>
                                  <a:pt x="151" y="50"/>
                                </a:lnTo>
                                <a:lnTo>
                                  <a:pt x="140" y="27"/>
                                </a:lnTo>
                                <a:lnTo>
                                  <a:pt x="108" y="0"/>
                                </a:lnTo>
                                <a:lnTo>
                                  <a:pt x="104" y="5"/>
                                </a:lnTo>
                                <a:lnTo>
                                  <a:pt x="110" y="16"/>
                                </a:lnTo>
                                <a:lnTo>
                                  <a:pt x="101" y="34"/>
                                </a:lnTo>
                                <a:lnTo>
                                  <a:pt x="89" y="50"/>
                                </a:lnTo>
                                <a:lnTo>
                                  <a:pt x="62" y="63"/>
                                </a:lnTo>
                                <a:lnTo>
                                  <a:pt x="39" y="103"/>
                                </a:lnTo>
                                <a:lnTo>
                                  <a:pt x="15" y="90"/>
                                </a:lnTo>
                                <a:lnTo>
                                  <a:pt x="16"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58" name="Freeform 35"/>
                          <p:cNvSpPr>
                            <a:spLocks noChangeAspect="1"/>
                          </p:cNvSpPr>
                          <p:nvPr/>
                        </p:nvSpPr>
                        <p:spPr bwMode="auto">
                          <a:xfrm>
                            <a:off x="1058" y="2470"/>
                            <a:ext cx="106" cy="131"/>
                          </a:xfrm>
                          <a:custGeom>
                            <a:avLst/>
                            <a:gdLst>
                              <a:gd name="T0" fmla="*/ 10 w 105"/>
                              <a:gd name="T1" fmla="*/ 70 h 132"/>
                              <a:gd name="T2" fmla="*/ 9 w 105"/>
                              <a:gd name="T3" fmla="*/ 89 h 132"/>
                              <a:gd name="T4" fmla="*/ 33 w 105"/>
                              <a:gd name="T5" fmla="*/ 102 h 132"/>
                              <a:gd name="T6" fmla="*/ 85 w 105"/>
                              <a:gd name="T7" fmla="*/ 66 h 132"/>
                              <a:gd name="T8" fmla="*/ 112 w 105"/>
                              <a:gd name="T9" fmla="*/ 66 h 132"/>
                              <a:gd name="T10" fmla="*/ 124 w 105"/>
                              <a:gd name="T11" fmla="*/ 62 h 132"/>
                              <a:gd name="T12" fmla="*/ 133 w 105"/>
                              <a:gd name="T13" fmla="*/ 44 h 132"/>
                              <a:gd name="T14" fmla="*/ 127 w 105"/>
                              <a:gd name="T15" fmla="*/ 33 h 132"/>
                              <a:gd name="T16" fmla="*/ 131 w 105"/>
                              <a:gd name="T17" fmla="*/ 28 h 132"/>
                              <a:gd name="T18" fmla="*/ 121 w 105"/>
                              <a:gd name="T19" fmla="*/ 22 h 132"/>
                              <a:gd name="T20" fmla="*/ 97 w 105"/>
                              <a:gd name="T21" fmla="*/ 25 h 132"/>
                              <a:gd name="T22" fmla="*/ 38 w 105"/>
                              <a:gd name="T23" fmla="*/ 0 h 132"/>
                              <a:gd name="T24" fmla="*/ 18 w 105"/>
                              <a:gd name="T25" fmla="*/ 13 h 132"/>
                              <a:gd name="T26" fmla="*/ 15 w 105"/>
                              <a:gd name="T27" fmla="*/ 27 h 132"/>
                              <a:gd name="T28" fmla="*/ 7 w 105"/>
                              <a:gd name="T29" fmla="*/ 33 h 132"/>
                              <a:gd name="T30" fmla="*/ 7 w 105"/>
                              <a:gd name="T31" fmla="*/ 43 h 132"/>
                              <a:gd name="T32" fmla="*/ 0 w 105"/>
                              <a:gd name="T33" fmla="*/ 48 h 132"/>
                              <a:gd name="T34" fmla="*/ 0 w 105"/>
                              <a:gd name="T35" fmla="*/ 66 h 132"/>
                              <a:gd name="T36" fmla="*/ 15 w 105"/>
                              <a:gd name="T37" fmla="*/ 66 h 132"/>
                              <a:gd name="T38" fmla="*/ 16 w 105"/>
                              <a:gd name="T39" fmla="*/ 66 h 132"/>
                              <a:gd name="T40" fmla="*/ 24 w 105"/>
                              <a:gd name="T41" fmla="*/ 66 h 132"/>
                              <a:gd name="T42" fmla="*/ 19 w 105"/>
                              <a:gd name="T43" fmla="*/ 66 h 132"/>
                              <a:gd name="T44" fmla="*/ 10 w 105"/>
                              <a:gd name="T45" fmla="*/ 70 h 132"/>
                              <a:gd name="T46" fmla="*/ 10 w 105"/>
                              <a:gd name="T47" fmla="*/ 70 h 132"/>
                              <a:gd name="T48" fmla="*/ 10 w 105"/>
                              <a:gd name="T49" fmla="*/ 7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132"/>
                              <a:gd name="T77" fmla="*/ 105 w 105"/>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132">
                                <a:moveTo>
                                  <a:pt x="10" y="99"/>
                                </a:moveTo>
                                <a:lnTo>
                                  <a:pt x="9" y="118"/>
                                </a:lnTo>
                                <a:lnTo>
                                  <a:pt x="33" y="131"/>
                                </a:lnTo>
                                <a:lnTo>
                                  <a:pt x="56" y="91"/>
                                </a:lnTo>
                                <a:lnTo>
                                  <a:pt x="83" y="78"/>
                                </a:lnTo>
                                <a:lnTo>
                                  <a:pt x="95" y="62"/>
                                </a:lnTo>
                                <a:lnTo>
                                  <a:pt x="104" y="44"/>
                                </a:lnTo>
                                <a:lnTo>
                                  <a:pt x="98" y="33"/>
                                </a:lnTo>
                                <a:lnTo>
                                  <a:pt x="102" y="28"/>
                                </a:lnTo>
                                <a:lnTo>
                                  <a:pt x="92" y="22"/>
                                </a:lnTo>
                                <a:lnTo>
                                  <a:pt x="68" y="25"/>
                                </a:lnTo>
                                <a:lnTo>
                                  <a:pt x="38" y="0"/>
                                </a:lnTo>
                                <a:lnTo>
                                  <a:pt x="18" y="13"/>
                                </a:lnTo>
                                <a:lnTo>
                                  <a:pt x="15" y="27"/>
                                </a:lnTo>
                                <a:lnTo>
                                  <a:pt x="7" y="33"/>
                                </a:lnTo>
                                <a:lnTo>
                                  <a:pt x="7" y="43"/>
                                </a:lnTo>
                                <a:lnTo>
                                  <a:pt x="0" y="48"/>
                                </a:lnTo>
                                <a:lnTo>
                                  <a:pt x="0" y="75"/>
                                </a:lnTo>
                                <a:lnTo>
                                  <a:pt x="15" y="89"/>
                                </a:lnTo>
                                <a:lnTo>
                                  <a:pt x="16" y="78"/>
                                </a:lnTo>
                                <a:lnTo>
                                  <a:pt x="24" y="78"/>
                                </a:lnTo>
                                <a:lnTo>
                                  <a:pt x="19" y="95"/>
                                </a:lnTo>
                                <a:lnTo>
                                  <a:pt x="10" y="9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59" name="Freeform 36"/>
                          <p:cNvSpPr>
                            <a:spLocks noChangeAspect="1"/>
                          </p:cNvSpPr>
                          <p:nvPr/>
                        </p:nvSpPr>
                        <p:spPr bwMode="auto">
                          <a:xfrm>
                            <a:off x="1208" y="2247"/>
                            <a:ext cx="247" cy="234"/>
                          </a:xfrm>
                          <a:custGeom>
                            <a:avLst/>
                            <a:gdLst>
                              <a:gd name="T0" fmla="*/ 345 w 244"/>
                              <a:gd name="T1" fmla="*/ 51 h 237"/>
                              <a:gd name="T2" fmla="*/ 325 w 244"/>
                              <a:gd name="T3" fmla="*/ 62 h 237"/>
                              <a:gd name="T4" fmla="*/ 321 w 244"/>
                              <a:gd name="T5" fmla="*/ 76 h 237"/>
                              <a:gd name="T6" fmla="*/ 329 w 244"/>
                              <a:gd name="T7" fmla="*/ 78 h 237"/>
                              <a:gd name="T8" fmla="*/ 315 w 244"/>
                              <a:gd name="T9" fmla="*/ 85 h 237"/>
                              <a:gd name="T10" fmla="*/ 310 w 244"/>
                              <a:gd name="T11" fmla="*/ 94 h 237"/>
                              <a:gd name="T12" fmla="*/ 325 w 244"/>
                              <a:gd name="T13" fmla="*/ 102 h 237"/>
                              <a:gd name="T14" fmla="*/ 318 w 244"/>
                              <a:gd name="T15" fmla="*/ 108 h 237"/>
                              <a:gd name="T16" fmla="*/ 258 w 244"/>
                              <a:gd name="T17" fmla="*/ 116 h 237"/>
                              <a:gd name="T18" fmla="*/ 211 w 244"/>
                              <a:gd name="T19" fmla="*/ 114 h 237"/>
                              <a:gd name="T20" fmla="*/ 225 w 244"/>
                              <a:gd name="T21" fmla="*/ 120 h 237"/>
                              <a:gd name="T22" fmla="*/ 225 w 244"/>
                              <a:gd name="T23" fmla="*/ 139 h 237"/>
                              <a:gd name="T24" fmla="*/ 246 w 244"/>
                              <a:gd name="T25" fmla="*/ 146 h 237"/>
                              <a:gd name="T26" fmla="*/ 189 w 244"/>
                              <a:gd name="T27" fmla="*/ 165 h 237"/>
                              <a:gd name="T28" fmla="*/ 174 w 244"/>
                              <a:gd name="T29" fmla="*/ 165 h 237"/>
                              <a:gd name="T30" fmla="*/ 156 w 244"/>
                              <a:gd name="T31" fmla="*/ 158 h 237"/>
                              <a:gd name="T32" fmla="*/ 156 w 244"/>
                              <a:gd name="T33" fmla="*/ 158 h 237"/>
                              <a:gd name="T34" fmla="*/ 126 w 244"/>
                              <a:gd name="T35" fmla="*/ 135 h 237"/>
                              <a:gd name="T36" fmla="*/ 144 w 244"/>
                              <a:gd name="T37" fmla="*/ 127 h 237"/>
                              <a:gd name="T38" fmla="*/ 126 w 244"/>
                              <a:gd name="T39" fmla="*/ 108 h 237"/>
                              <a:gd name="T40" fmla="*/ 144 w 244"/>
                              <a:gd name="T41" fmla="*/ 92 h 237"/>
                              <a:gd name="T42" fmla="*/ 100 w 244"/>
                              <a:gd name="T43" fmla="*/ 93 h 237"/>
                              <a:gd name="T44" fmla="*/ 84 w 244"/>
                              <a:gd name="T45" fmla="*/ 78 h 237"/>
                              <a:gd name="T46" fmla="*/ 24 w 244"/>
                              <a:gd name="T47" fmla="*/ 77 h 237"/>
                              <a:gd name="T48" fmla="*/ 14 w 244"/>
                              <a:gd name="T49" fmla="*/ 69 h 237"/>
                              <a:gd name="T50" fmla="*/ 14 w 244"/>
                              <a:gd name="T51" fmla="*/ 55 h 237"/>
                              <a:gd name="T52" fmla="*/ 0 w 244"/>
                              <a:gd name="T53" fmla="*/ 39 h 237"/>
                              <a:gd name="T54" fmla="*/ 15 w 244"/>
                              <a:gd name="T55" fmla="*/ 25 h 237"/>
                              <a:gd name="T56" fmla="*/ 28 w 244"/>
                              <a:gd name="T57" fmla="*/ 15 h 237"/>
                              <a:gd name="T58" fmla="*/ 28 w 244"/>
                              <a:gd name="T59" fmla="*/ 14 h 237"/>
                              <a:gd name="T60" fmla="*/ 34 w 244"/>
                              <a:gd name="T61" fmla="*/ 33 h 237"/>
                              <a:gd name="T62" fmla="*/ 23 w 244"/>
                              <a:gd name="T63" fmla="*/ 39 h 237"/>
                              <a:gd name="T64" fmla="*/ 29 w 244"/>
                              <a:gd name="T65" fmla="*/ 39 h 237"/>
                              <a:gd name="T66" fmla="*/ 39 w 244"/>
                              <a:gd name="T67" fmla="*/ 39 h 237"/>
                              <a:gd name="T68" fmla="*/ 35 w 244"/>
                              <a:gd name="T69" fmla="*/ 25 h 237"/>
                              <a:gd name="T70" fmla="*/ 88 w 244"/>
                              <a:gd name="T71" fmla="*/ 14 h 237"/>
                              <a:gd name="T72" fmla="*/ 85 w 244"/>
                              <a:gd name="T73" fmla="*/ 5 h 237"/>
                              <a:gd name="T74" fmla="*/ 94 w 244"/>
                              <a:gd name="T75" fmla="*/ 0 h 237"/>
                              <a:gd name="T76" fmla="*/ 95 w 244"/>
                              <a:gd name="T77" fmla="*/ 14 h 237"/>
                              <a:gd name="T78" fmla="*/ 120 w 244"/>
                              <a:gd name="T79" fmla="*/ 21 h 237"/>
                              <a:gd name="T80" fmla="*/ 126 w 244"/>
                              <a:gd name="T81" fmla="*/ 36 h 237"/>
                              <a:gd name="T82" fmla="*/ 189 w 244"/>
                              <a:gd name="T83" fmla="*/ 33 h 237"/>
                              <a:gd name="T84" fmla="*/ 211 w 244"/>
                              <a:gd name="T85" fmla="*/ 39 h 237"/>
                              <a:gd name="T86" fmla="*/ 238 w 244"/>
                              <a:gd name="T87" fmla="*/ 31 h 237"/>
                              <a:gd name="T88" fmla="*/ 290 w 244"/>
                              <a:gd name="T89" fmla="*/ 31 h 237"/>
                              <a:gd name="T90" fmla="*/ 268 w 244"/>
                              <a:gd name="T91" fmla="*/ 34 h 237"/>
                              <a:gd name="T92" fmla="*/ 286 w 244"/>
                              <a:gd name="T93" fmla="*/ 39 h 237"/>
                              <a:gd name="T94" fmla="*/ 318 w 244"/>
                              <a:gd name="T95" fmla="*/ 39 h 237"/>
                              <a:gd name="T96" fmla="*/ 318 w 244"/>
                              <a:gd name="T97" fmla="*/ 49 h 237"/>
                              <a:gd name="T98" fmla="*/ 337 w 244"/>
                              <a:gd name="T99" fmla="*/ 46 h 237"/>
                              <a:gd name="T100" fmla="*/ 345 w 244"/>
                              <a:gd name="T101" fmla="*/ 51 h 237"/>
                              <a:gd name="T102" fmla="*/ 345 w 244"/>
                              <a:gd name="T103" fmla="*/ 51 h 237"/>
                              <a:gd name="T104" fmla="*/ 345 w 244"/>
                              <a:gd name="T105" fmla="*/ 51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37"/>
                              <a:gd name="T161" fmla="*/ 244 w 244"/>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37">
                                <a:moveTo>
                                  <a:pt x="243" y="80"/>
                                </a:moveTo>
                                <a:lnTo>
                                  <a:pt x="228" y="91"/>
                                </a:lnTo>
                                <a:lnTo>
                                  <a:pt x="225" y="105"/>
                                </a:lnTo>
                                <a:lnTo>
                                  <a:pt x="231" y="107"/>
                                </a:lnTo>
                                <a:lnTo>
                                  <a:pt x="221" y="114"/>
                                </a:lnTo>
                                <a:lnTo>
                                  <a:pt x="217" y="129"/>
                                </a:lnTo>
                                <a:lnTo>
                                  <a:pt x="228" y="144"/>
                                </a:lnTo>
                                <a:lnTo>
                                  <a:pt x="223" y="157"/>
                                </a:lnTo>
                                <a:lnTo>
                                  <a:pt x="182" y="172"/>
                                </a:lnTo>
                                <a:lnTo>
                                  <a:pt x="151" y="168"/>
                                </a:lnTo>
                                <a:lnTo>
                                  <a:pt x="160" y="178"/>
                                </a:lnTo>
                                <a:lnTo>
                                  <a:pt x="160" y="197"/>
                                </a:lnTo>
                                <a:lnTo>
                                  <a:pt x="174" y="208"/>
                                </a:lnTo>
                                <a:lnTo>
                                  <a:pt x="131" y="236"/>
                                </a:lnTo>
                                <a:lnTo>
                                  <a:pt x="119" y="236"/>
                                </a:lnTo>
                                <a:lnTo>
                                  <a:pt x="110" y="226"/>
                                </a:lnTo>
                                <a:lnTo>
                                  <a:pt x="95" y="193"/>
                                </a:lnTo>
                                <a:lnTo>
                                  <a:pt x="104" y="185"/>
                                </a:lnTo>
                                <a:lnTo>
                                  <a:pt x="95" y="157"/>
                                </a:lnTo>
                                <a:lnTo>
                                  <a:pt x="104" y="125"/>
                                </a:lnTo>
                                <a:lnTo>
                                  <a:pt x="71" y="126"/>
                                </a:lnTo>
                                <a:lnTo>
                                  <a:pt x="55" y="107"/>
                                </a:lnTo>
                                <a:lnTo>
                                  <a:pt x="24" y="106"/>
                                </a:lnTo>
                                <a:lnTo>
                                  <a:pt x="14" y="98"/>
                                </a:lnTo>
                                <a:lnTo>
                                  <a:pt x="14" y="84"/>
                                </a:lnTo>
                                <a:lnTo>
                                  <a:pt x="0" y="57"/>
                                </a:lnTo>
                                <a:lnTo>
                                  <a:pt x="15" y="25"/>
                                </a:lnTo>
                                <a:lnTo>
                                  <a:pt x="28" y="15"/>
                                </a:lnTo>
                                <a:lnTo>
                                  <a:pt x="28" y="14"/>
                                </a:lnTo>
                                <a:lnTo>
                                  <a:pt x="34" y="33"/>
                                </a:lnTo>
                                <a:lnTo>
                                  <a:pt x="23" y="50"/>
                                </a:lnTo>
                                <a:lnTo>
                                  <a:pt x="29" y="67"/>
                                </a:lnTo>
                                <a:lnTo>
                                  <a:pt x="39" y="61"/>
                                </a:lnTo>
                                <a:lnTo>
                                  <a:pt x="35" y="25"/>
                                </a:lnTo>
                                <a:lnTo>
                                  <a:pt x="59" y="14"/>
                                </a:lnTo>
                                <a:lnTo>
                                  <a:pt x="56" y="5"/>
                                </a:lnTo>
                                <a:lnTo>
                                  <a:pt x="65" y="0"/>
                                </a:lnTo>
                                <a:lnTo>
                                  <a:pt x="66" y="14"/>
                                </a:lnTo>
                                <a:lnTo>
                                  <a:pt x="91" y="21"/>
                                </a:lnTo>
                                <a:lnTo>
                                  <a:pt x="95" y="36"/>
                                </a:lnTo>
                                <a:lnTo>
                                  <a:pt x="131" y="33"/>
                                </a:lnTo>
                                <a:lnTo>
                                  <a:pt x="151" y="42"/>
                                </a:lnTo>
                                <a:lnTo>
                                  <a:pt x="169" y="31"/>
                                </a:lnTo>
                                <a:lnTo>
                                  <a:pt x="203" y="31"/>
                                </a:lnTo>
                                <a:lnTo>
                                  <a:pt x="189" y="34"/>
                                </a:lnTo>
                                <a:lnTo>
                                  <a:pt x="201" y="50"/>
                                </a:lnTo>
                                <a:lnTo>
                                  <a:pt x="223" y="55"/>
                                </a:lnTo>
                                <a:lnTo>
                                  <a:pt x="223" y="78"/>
                                </a:lnTo>
                                <a:lnTo>
                                  <a:pt x="237" y="75"/>
                                </a:lnTo>
                                <a:lnTo>
                                  <a:pt x="243" y="8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0" name="Freeform 37"/>
                          <p:cNvSpPr>
                            <a:spLocks noChangeAspect="1"/>
                          </p:cNvSpPr>
                          <p:nvPr/>
                        </p:nvSpPr>
                        <p:spPr bwMode="auto">
                          <a:xfrm>
                            <a:off x="1274" y="2856"/>
                            <a:ext cx="219" cy="738"/>
                          </a:xfrm>
                          <a:custGeom>
                            <a:avLst/>
                            <a:gdLst>
                              <a:gd name="T0" fmla="*/ 16 w 216"/>
                              <a:gd name="T1" fmla="*/ 0 h 748"/>
                              <a:gd name="T2" fmla="*/ 65 w 216"/>
                              <a:gd name="T3" fmla="*/ 37 h 748"/>
                              <a:gd name="T4" fmla="*/ 101 w 216"/>
                              <a:gd name="T5" fmla="*/ 82 h 748"/>
                              <a:gd name="T6" fmla="*/ 83 w 216"/>
                              <a:gd name="T7" fmla="*/ 101 h 748"/>
                              <a:gd name="T8" fmla="*/ 77 w 216"/>
                              <a:gd name="T9" fmla="*/ 153 h 748"/>
                              <a:gd name="T10" fmla="*/ 98 w 216"/>
                              <a:gd name="T11" fmla="*/ 232 h 748"/>
                              <a:gd name="T12" fmla="*/ 99 w 216"/>
                              <a:gd name="T13" fmla="*/ 259 h 748"/>
                              <a:gd name="T14" fmla="*/ 107 w 216"/>
                              <a:gd name="T15" fmla="*/ 297 h 748"/>
                              <a:gd name="T16" fmla="*/ 128 w 216"/>
                              <a:gd name="T17" fmla="*/ 343 h 748"/>
                              <a:gd name="T18" fmla="*/ 163 w 216"/>
                              <a:gd name="T19" fmla="*/ 378 h 748"/>
                              <a:gd name="T20" fmla="*/ 169 w 216"/>
                              <a:gd name="T21" fmla="*/ 384 h 748"/>
                              <a:gd name="T22" fmla="*/ 192 w 216"/>
                              <a:gd name="T23" fmla="*/ 452 h 748"/>
                              <a:gd name="T24" fmla="*/ 226 w 216"/>
                              <a:gd name="T25" fmla="*/ 463 h 748"/>
                              <a:gd name="T26" fmla="*/ 316 w 216"/>
                              <a:gd name="T27" fmla="*/ 484 h 748"/>
                              <a:gd name="T28" fmla="*/ 318 w 216"/>
                              <a:gd name="T29" fmla="*/ 487 h 748"/>
                              <a:gd name="T30" fmla="*/ 305 w 216"/>
                              <a:gd name="T31" fmla="*/ 505 h 748"/>
                              <a:gd name="T32" fmla="*/ 276 w 216"/>
                              <a:gd name="T33" fmla="*/ 500 h 748"/>
                              <a:gd name="T34" fmla="*/ 290 w 216"/>
                              <a:gd name="T35" fmla="*/ 492 h 748"/>
                              <a:gd name="T36" fmla="*/ 268 w 216"/>
                              <a:gd name="T37" fmla="*/ 500 h 748"/>
                              <a:gd name="T38" fmla="*/ 202 w 216"/>
                              <a:gd name="T39" fmla="*/ 486 h 748"/>
                              <a:gd name="T40" fmla="*/ 180 w 216"/>
                              <a:gd name="T41" fmla="*/ 478 h 748"/>
                              <a:gd name="T42" fmla="*/ 196 w 216"/>
                              <a:gd name="T43" fmla="*/ 474 h 748"/>
                              <a:gd name="T44" fmla="*/ 186 w 216"/>
                              <a:gd name="T45" fmla="*/ 472 h 748"/>
                              <a:gd name="T46" fmla="*/ 171 w 216"/>
                              <a:gd name="T47" fmla="*/ 463 h 748"/>
                              <a:gd name="T48" fmla="*/ 170 w 216"/>
                              <a:gd name="T49" fmla="*/ 455 h 748"/>
                              <a:gd name="T50" fmla="*/ 156 w 216"/>
                              <a:gd name="T51" fmla="*/ 454 h 748"/>
                              <a:gd name="T52" fmla="*/ 110 w 216"/>
                              <a:gd name="T53" fmla="*/ 430 h 748"/>
                              <a:gd name="T54" fmla="*/ 122 w 216"/>
                              <a:gd name="T55" fmla="*/ 424 h 748"/>
                              <a:gd name="T56" fmla="*/ 138 w 216"/>
                              <a:gd name="T57" fmla="*/ 410 h 748"/>
                              <a:gd name="T58" fmla="*/ 98 w 216"/>
                              <a:gd name="T59" fmla="*/ 411 h 748"/>
                              <a:gd name="T60" fmla="*/ 103 w 216"/>
                              <a:gd name="T61" fmla="*/ 401 h 748"/>
                              <a:gd name="T62" fmla="*/ 105 w 216"/>
                              <a:gd name="T63" fmla="*/ 396 h 748"/>
                              <a:gd name="T64" fmla="*/ 99 w 216"/>
                              <a:gd name="T65" fmla="*/ 370 h 748"/>
                              <a:gd name="T66" fmla="*/ 108 w 216"/>
                              <a:gd name="T67" fmla="*/ 386 h 748"/>
                              <a:gd name="T68" fmla="*/ 122 w 216"/>
                              <a:gd name="T69" fmla="*/ 369 h 748"/>
                              <a:gd name="T70" fmla="*/ 95 w 216"/>
                              <a:gd name="T71" fmla="*/ 336 h 748"/>
                              <a:gd name="T72" fmla="*/ 87 w 216"/>
                              <a:gd name="T73" fmla="*/ 340 h 748"/>
                              <a:gd name="T74" fmla="*/ 76 w 216"/>
                              <a:gd name="T75" fmla="*/ 309 h 748"/>
                              <a:gd name="T76" fmla="*/ 26 w 216"/>
                              <a:gd name="T77" fmla="*/ 277 h 748"/>
                              <a:gd name="T78" fmla="*/ 68 w 216"/>
                              <a:gd name="T79" fmla="*/ 229 h 748"/>
                              <a:gd name="T80" fmla="*/ 22 w 216"/>
                              <a:gd name="T81" fmla="*/ 185 h 748"/>
                              <a:gd name="T82" fmla="*/ 16 w 216"/>
                              <a:gd name="T83" fmla="*/ 163 h 748"/>
                              <a:gd name="T84" fmla="*/ 14 w 216"/>
                              <a:gd name="T85" fmla="*/ 84 h 748"/>
                              <a:gd name="T86" fmla="*/ 0 w 216"/>
                              <a:gd name="T87" fmla="*/ 15 h 748"/>
                              <a:gd name="T88" fmla="*/ 0 w 216"/>
                              <a:gd name="T89" fmla="*/ 15 h 7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
                              <a:gd name="T136" fmla="*/ 0 h 748"/>
                              <a:gd name="T137" fmla="*/ 216 w 216"/>
                              <a:gd name="T138" fmla="*/ 748 h 7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 h="748">
                                <a:moveTo>
                                  <a:pt x="0" y="15"/>
                                </a:moveTo>
                                <a:lnTo>
                                  <a:pt x="16" y="0"/>
                                </a:lnTo>
                                <a:lnTo>
                                  <a:pt x="37" y="35"/>
                                </a:lnTo>
                                <a:lnTo>
                                  <a:pt x="36" y="53"/>
                                </a:lnTo>
                                <a:lnTo>
                                  <a:pt x="59" y="111"/>
                                </a:lnTo>
                                <a:lnTo>
                                  <a:pt x="72" y="111"/>
                                </a:lnTo>
                                <a:lnTo>
                                  <a:pt x="72" y="136"/>
                                </a:lnTo>
                                <a:lnTo>
                                  <a:pt x="54" y="148"/>
                                </a:lnTo>
                                <a:lnTo>
                                  <a:pt x="62" y="190"/>
                                </a:lnTo>
                                <a:lnTo>
                                  <a:pt x="48" y="224"/>
                                </a:lnTo>
                                <a:lnTo>
                                  <a:pt x="44" y="285"/>
                                </a:lnTo>
                                <a:lnTo>
                                  <a:pt x="69" y="340"/>
                                </a:lnTo>
                                <a:lnTo>
                                  <a:pt x="66" y="369"/>
                                </a:lnTo>
                                <a:lnTo>
                                  <a:pt x="70" y="385"/>
                                </a:lnTo>
                                <a:lnTo>
                                  <a:pt x="65" y="400"/>
                                </a:lnTo>
                                <a:lnTo>
                                  <a:pt x="78" y="438"/>
                                </a:lnTo>
                                <a:lnTo>
                                  <a:pt x="79" y="489"/>
                                </a:lnTo>
                                <a:lnTo>
                                  <a:pt x="89" y="508"/>
                                </a:lnTo>
                                <a:lnTo>
                                  <a:pt x="91" y="526"/>
                                </a:lnTo>
                                <a:lnTo>
                                  <a:pt x="107" y="557"/>
                                </a:lnTo>
                                <a:lnTo>
                                  <a:pt x="118" y="566"/>
                                </a:lnTo>
                                <a:lnTo>
                                  <a:pt x="111" y="566"/>
                                </a:lnTo>
                                <a:lnTo>
                                  <a:pt x="129" y="604"/>
                                </a:lnTo>
                                <a:lnTo>
                                  <a:pt x="130" y="667"/>
                                </a:lnTo>
                                <a:lnTo>
                                  <a:pt x="138" y="685"/>
                                </a:lnTo>
                                <a:lnTo>
                                  <a:pt x="153" y="684"/>
                                </a:lnTo>
                                <a:lnTo>
                                  <a:pt x="174" y="712"/>
                                </a:lnTo>
                                <a:lnTo>
                                  <a:pt x="213" y="715"/>
                                </a:lnTo>
                                <a:lnTo>
                                  <a:pt x="215" y="720"/>
                                </a:lnTo>
                                <a:lnTo>
                                  <a:pt x="200" y="727"/>
                                </a:lnTo>
                                <a:lnTo>
                                  <a:pt x="205" y="745"/>
                                </a:lnTo>
                                <a:lnTo>
                                  <a:pt x="202" y="747"/>
                                </a:lnTo>
                                <a:lnTo>
                                  <a:pt x="183" y="739"/>
                                </a:lnTo>
                                <a:lnTo>
                                  <a:pt x="194" y="733"/>
                                </a:lnTo>
                                <a:lnTo>
                                  <a:pt x="194" y="727"/>
                                </a:lnTo>
                                <a:lnTo>
                                  <a:pt x="187" y="727"/>
                                </a:lnTo>
                                <a:lnTo>
                                  <a:pt x="178" y="739"/>
                                </a:lnTo>
                                <a:lnTo>
                                  <a:pt x="140" y="713"/>
                                </a:lnTo>
                                <a:lnTo>
                                  <a:pt x="137" y="719"/>
                                </a:lnTo>
                                <a:lnTo>
                                  <a:pt x="127" y="715"/>
                                </a:lnTo>
                                <a:lnTo>
                                  <a:pt x="122" y="705"/>
                                </a:lnTo>
                                <a:lnTo>
                                  <a:pt x="133" y="707"/>
                                </a:lnTo>
                                <a:lnTo>
                                  <a:pt x="133" y="701"/>
                                </a:lnTo>
                                <a:lnTo>
                                  <a:pt x="126" y="692"/>
                                </a:lnTo>
                                <a:lnTo>
                                  <a:pt x="126" y="697"/>
                                </a:lnTo>
                                <a:lnTo>
                                  <a:pt x="116" y="703"/>
                                </a:lnTo>
                                <a:lnTo>
                                  <a:pt x="113" y="684"/>
                                </a:lnTo>
                                <a:lnTo>
                                  <a:pt x="120" y="685"/>
                                </a:lnTo>
                                <a:lnTo>
                                  <a:pt x="112" y="671"/>
                                </a:lnTo>
                                <a:lnTo>
                                  <a:pt x="107" y="685"/>
                                </a:lnTo>
                                <a:lnTo>
                                  <a:pt x="103" y="669"/>
                                </a:lnTo>
                                <a:lnTo>
                                  <a:pt x="95" y="668"/>
                                </a:lnTo>
                                <a:lnTo>
                                  <a:pt x="80" y="633"/>
                                </a:lnTo>
                                <a:lnTo>
                                  <a:pt x="79" y="627"/>
                                </a:lnTo>
                                <a:lnTo>
                                  <a:pt x="86" y="625"/>
                                </a:lnTo>
                                <a:lnTo>
                                  <a:pt x="96" y="637"/>
                                </a:lnTo>
                                <a:lnTo>
                                  <a:pt x="94" y="607"/>
                                </a:lnTo>
                                <a:lnTo>
                                  <a:pt x="74" y="603"/>
                                </a:lnTo>
                                <a:lnTo>
                                  <a:pt x="69" y="608"/>
                                </a:lnTo>
                                <a:lnTo>
                                  <a:pt x="66" y="602"/>
                                </a:lnTo>
                                <a:lnTo>
                                  <a:pt x="74" y="593"/>
                                </a:lnTo>
                                <a:lnTo>
                                  <a:pt x="68" y="587"/>
                                </a:lnTo>
                                <a:lnTo>
                                  <a:pt x="76" y="586"/>
                                </a:lnTo>
                                <a:lnTo>
                                  <a:pt x="66" y="552"/>
                                </a:lnTo>
                                <a:lnTo>
                                  <a:pt x="70" y="545"/>
                                </a:lnTo>
                                <a:lnTo>
                                  <a:pt x="78" y="552"/>
                                </a:lnTo>
                                <a:lnTo>
                                  <a:pt x="79" y="568"/>
                                </a:lnTo>
                                <a:lnTo>
                                  <a:pt x="87" y="581"/>
                                </a:lnTo>
                                <a:lnTo>
                                  <a:pt x="86" y="544"/>
                                </a:lnTo>
                                <a:lnTo>
                                  <a:pt x="74" y="501"/>
                                </a:lnTo>
                                <a:lnTo>
                                  <a:pt x="66" y="498"/>
                                </a:lnTo>
                                <a:lnTo>
                                  <a:pt x="66" y="504"/>
                                </a:lnTo>
                                <a:lnTo>
                                  <a:pt x="58" y="503"/>
                                </a:lnTo>
                                <a:lnTo>
                                  <a:pt x="48" y="488"/>
                                </a:lnTo>
                                <a:lnTo>
                                  <a:pt x="47" y="456"/>
                                </a:lnTo>
                                <a:lnTo>
                                  <a:pt x="26" y="420"/>
                                </a:lnTo>
                                <a:lnTo>
                                  <a:pt x="26" y="408"/>
                                </a:lnTo>
                                <a:lnTo>
                                  <a:pt x="34" y="408"/>
                                </a:lnTo>
                                <a:lnTo>
                                  <a:pt x="39" y="335"/>
                                </a:lnTo>
                                <a:lnTo>
                                  <a:pt x="37" y="312"/>
                                </a:lnTo>
                                <a:lnTo>
                                  <a:pt x="22" y="275"/>
                                </a:lnTo>
                                <a:lnTo>
                                  <a:pt x="26" y="259"/>
                                </a:lnTo>
                                <a:lnTo>
                                  <a:pt x="16" y="239"/>
                                </a:lnTo>
                                <a:lnTo>
                                  <a:pt x="23" y="183"/>
                                </a:lnTo>
                                <a:lnTo>
                                  <a:pt x="14" y="114"/>
                                </a:lnTo>
                                <a:lnTo>
                                  <a:pt x="16" y="83"/>
                                </a:lnTo>
                                <a:lnTo>
                                  <a:pt x="0" y="1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1" name="Freeform 38"/>
                          <p:cNvSpPr>
                            <a:spLocks noChangeAspect="1"/>
                          </p:cNvSpPr>
                          <p:nvPr/>
                        </p:nvSpPr>
                        <p:spPr bwMode="auto">
                          <a:xfrm>
                            <a:off x="1275" y="2697"/>
                            <a:ext cx="236" cy="269"/>
                          </a:xfrm>
                          <a:custGeom>
                            <a:avLst/>
                            <a:gdLst>
                              <a:gd name="T0" fmla="*/ 0 w 232"/>
                              <a:gd name="T1" fmla="*/ 24 h 274"/>
                              <a:gd name="T2" fmla="*/ 25 w 232"/>
                              <a:gd name="T3" fmla="*/ 25 h 274"/>
                              <a:gd name="T4" fmla="*/ 82 w 232"/>
                              <a:gd name="T5" fmla="*/ 1 h 274"/>
                              <a:gd name="T6" fmla="*/ 125 w 232"/>
                              <a:gd name="T7" fmla="*/ 0 h 274"/>
                              <a:gd name="T8" fmla="*/ 127 w 232"/>
                              <a:gd name="T9" fmla="*/ 27 h 274"/>
                              <a:gd name="T10" fmla="*/ 145 w 232"/>
                              <a:gd name="T11" fmla="*/ 27 h 274"/>
                              <a:gd name="T12" fmla="*/ 269 w 232"/>
                              <a:gd name="T13" fmla="*/ 52 h 274"/>
                              <a:gd name="T14" fmla="*/ 289 w 232"/>
                              <a:gd name="T15" fmla="*/ 64 h 274"/>
                              <a:gd name="T16" fmla="*/ 286 w 232"/>
                              <a:gd name="T17" fmla="*/ 69 h 274"/>
                              <a:gd name="T18" fmla="*/ 299 w 232"/>
                              <a:gd name="T19" fmla="*/ 79 h 274"/>
                              <a:gd name="T20" fmla="*/ 353 w 232"/>
                              <a:gd name="T21" fmla="*/ 81 h 274"/>
                              <a:gd name="T22" fmla="*/ 355 w 232"/>
                              <a:gd name="T23" fmla="*/ 88 h 274"/>
                              <a:gd name="T24" fmla="*/ 377 w 232"/>
                              <a:gd name="T25" fmla="*/ 105 h 274"/>
                              <a:gd name="T26" fmla="*/ 375 w 232"/>
                              <a:gd name="T27" fmla="*/ 127 h 274"/>
                              <a:gd name="T28" fmla="*/ 343 w 232"/>
                              <a:gd name="T29" fmla="*/ 117 h 274"/>
                              <a:gd name="T30" fmla="*/ 260 w 232"/>
                              <a:gd name="T31" fmla="*/ 124 h 274"/>
                              <a:gd name="T32" fmla="*/ 248 w 232"/>
                              <a:gd name="T33" fmla="*/ 154 h 274"/>
                              <a:gd name="T34" fmla="*/ 248 w 232"/>
                              <a:gd name="T35" fmla="*/ 154 h 274"/>
                              <a:gd name="T36" fmla="*/ 206 w 232"/>
                              <a:gd name="T37" fmla="*/ 151 h 274"/>
                              <a:gd name="T38" fmla="*/ 199 w 232"/>
                              <a:gd name="T39" fmla="*/ 157 h 274"/>
                              <a:gd name="T40" fmla="*/ 145 w 232"/>
                              <a:gd name="T41" fmla="*/ 147 h 274"/>
                              <a:gd name="T42" fmla="*/ 113 w 232"/>
                              <a:gd name="T43" fmla="*/ 161 h 274"/>
                              <a:gd name="T44" fmla="*/ 87 w 232"/>
                              <a:gd name="T45" fmla="*/ 161 h 274"/>
                              <a:gd name="T46" fmla="*/ 64 w 232"/>
                              <a:gd name="T47" fmla="*/ 127 h 274"/>
                              <a:gd name="T48" fmla="*/ 65 w 232"/>
                              <a:gd name="T49" fmla="*/ 117 h 274"/>
                              <a:gd name="T50" fmla="*/ 15 w 232"/>
                              <a:gd name="T51" fmla="*/ 95 h 274"/>
                              <a:gd name="T52" fmla="*/ 23 w 232"/>
                              <a:gd name="T53" fmla="*/ 81 h 274"/>
                              <a:gd name="T54" fmla="*/ 14 w 232"/>
                              <a:gd name="T55" fmla="*/ 74 h 274"/>
                              <a:gd name="T56" fmla="*/ 20 w 232"/>
                              <a:gd name="T57" fmla="*/ 27 h 274"/>
                              <a:gd name="T58" fmla="*/ 0 w 232"/>
                              <a:gd name="T59" fmla="*/ 24 h 274"/>
                              <a:gd name="T60" fmla="*/ 0 w 232"/>
                              <a:gd name="T61" fmla="*/ 24 h 274"/>
                              <a:gd name="T62" fmla="*/ 0 w 232"/>
                              <a:gd name="T63" fmla="*/ 24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74"/>
                              <a:gd name="T98" fmla="*/ 232 w 232"/>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74">
                                <a:moveTo>
                                  <a:pt x="0" y="24"/>
                                </a:moveTo>
                                <a:lnTo>
                                  <a:pt x="25" y="25"/>
                                </a:lnTo>
                                <a:lnTo>
                                  <a:pt x="53" y="1"/>
                                </a:lnTo>
                                <a:lnTo>
                                  <a:pt x="77" y="0"/>
                                </a:lnTo>
                                <a:lnTo>
                                  <a:pt x="78" y="33"/>
                                </a:lnTo>
                                <a:lnTo>
                                  <a:pt x="87" y="48"/>
                                </a:lnTo>
                                <a:lnTo>
                                  <a:pt x="165" y="81"/>
                                </a:lnTo>
                                <a:lnTo>
                                  <a:pt x="177" y="104"/>
                                </a:lnTo>
                                <a:lnTo>
                                  <a:pt x="175" y="115"/>
                                </a:lnTo>
                                <a:lnTo>
                                  <a:pt x="183" y="134"/>
                                </a:lnTo>
                                <a:lnTo>
                                  <a:pt x="215" y="140"/>
                                </a:lnTo>
                                <a:lnTo>
                                  <a:pt x="216" y="151"/>
                                </a:lnTo>
                                <a:lnTo>
                                  <a:pt x="231" y="176"/>
                                </a:lnTo>
                                <a:lnTo>
                                  <a:pt x="229" y="216"/>
                                </a:lnTo>
                                <a:lnTo>
                                  <a:pt x="208" y="197"/>
                                </a:lnTo>
                                <a:lnTo>
                                  <a:pt x="159" y="210"/>
                                </a:lnTo>
                                <a:lnTo>
                                  <a:pt x="150" y="261"/>
                                </a:lnTo>
                                <a:lnTo>
                                  <a:pt x="128" y="257"/>
                                </a:lnTo>
                                <a:lnTo>
                                  <a:pt x="123" y="266"/>
                                </a:lnTo>
                                <a:lnTo>
                                  <a:pt x="87" y="250"/>
                                </a:lnTo>
                                <a:lnTo>
                                  <a:pt x="71" y="273"/>
                                </a:lnTo>
                                <a:lnTo>
                                  <a:pt x="58" y="273"/>
                                </a:lnTo>
                                <a:lnTo>
                                  <a:pt x="35" y="215"/>
                                </a:lnTo>
                                <a:lnTo>
                                  <a:pt x="36" y="197"/>
                                </a:lnTo>
                                <a:lnTo>
                                  <a:pt x="15" y="162"/>
                                </a:lnTo>
                                <a:lnTo>
                                  <a:pt x="23" y="141"/>
                                </a:lnTo>
                                <a:lnTo>
                                  <a:pt x="14" y="124"/>
                                </a:lnTo>
                                <a:lnTo>
                                  <a:pt x="20" y="55"/>
                                </a:lnTo>
                                <a:lnTo>
                                  <a:pt x="0"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2" name="Freeform 39"/>
                          <p:cNvSpPr>
                            <a:spLocks noChangeAspect="1"/>
                          </p:cNvSpPr>
                          <p:nvPr/>
                        </p:nvSpPr>
                        <p:spPr bwMode="auto">
                          <a:xfrm>
                            <a:off x="1427" y="2889"/>
                            <a:ext cx="160" cy="171"/>
                          </a:xfrm>
                          <a:custGeom>
                            <a:avLst/>
                            <a:gdLst>
                              <a:gd name="T0" fmla="*/ 268 w 157"/>
                              <a:gd name="T1" fmla="*/ 103 h 172"/>
                              <a:gd name="T2" fmla="*/ 263 w 157"/>
                              <a:gd name="T3" fmla="*/ 86 h 172"/>
                              <a:gd name="T4" fmla="*/ 233 w 157"/>
                              <a:gd name="T5" fmla="*/ 86 h 172"/>
                              <a:gd name="T6" fmla="*/ 218 w 157"/>
                              <a:gd name="T7" fmla="*/ 69 h 172"/>
                              <a:gd name="T8" fmla="*/ 205 w 157"/>
                              <a:gd name="T9" fmla="*/ 64 h 172"/>
                              <a:gd name="T10" fmla="*/ 149 w 157"/>
                              <a:gd name="T11" fmla="*/ 55 h 172"/>
                              <a:gd name="T12" fmla="*/ 140 w 157"/>
                              <a:gd name="T13" fmla="*/ 19 h 172"/>
                              <a:gd name="T14" fmla="*/ 95 w 157"/>
                              <a:gd name="T15" fmla="*/ 0 h 172"/>
                              <a:gd name="T16" fmla="*/ 9 w 157"/>
                              <a:gd name="T17" fmla="*/ 13 h 172"/>
                              <a:gd name="T18" fmla="*/ 0 w 157"/>
                              <a:gd name="T19" fmla="*/ 64 h 172"/>
                              <a:gd name="T20" fmla="*/ 0 w 157"/>
                              <a:gd name="T21" fmla="*/ 64 h 172"/>
                              <a:gd name="T22" fmla="*/ 68 w 157"/>
                              <a:gd name="T23" fmla="*/ 86 h 172"/>
                              <a:gd name="T24" fmla="*/ 101 w 157"/>
                              <a:gd name="T25" fmla="*/ 86 h 172"/>
                              <a:gd name="T26" fmla="*/ 161 w 157"/>
                              <a:gd name="T27" fmla="*/ 95 h 172"/>
                              <a:gd name="T28" fmla="*/ 167 w 157"/>
                              <a:gd name="T29" fmla="*/ 107 h 172"/>
                              <a:gd name="T30" fmla="*/ 155 w 157"/>
                              <a:gd name="T31" fmla="*/ 134 h 172"/>
                              <a:gd name="T32" fmla="*/ 217 w 157"/>
                              <a:gd name="T33" fmla="*/ 142 h 172"/>
                              <a:gd name="T34" fmla="*/ 237 w 157"/>
                              <a:gd name="T35" fmla="*/ 141 h 172"/>
                              <a:gd name="T36" fmla="*/ 262 w 157"/>
                              <a:gd name="T37" fmla="*/ 125 h 172"/>
                              <a:gd name="T38" fmla="*/ 268 w 157"/>
                              <a:gd name="T39" fmla="*/ 103 h 172"/>
                              <a:gd name="T40" fmla="*/ 268 w 157"/>
                              <a:gd name="T41" fmla="*/ 103 h 172"/>
                              <a:gd name="T42" fmla="*/ 268 w 157"/>
                              <a:gd name="T43" fmla="*/ 103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72"/>
                              <a:gd name="T68" fmla="*/ 157 w 157"/>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72">
                                <a:moveTo>
                                  <a:pt x="156" y="132"/>
                                </a:moveTo>
                                <a:lnTo>
                                  <a:pt x="153" y="99"/>
                                </a:lnTo>
                                <a:lnTo>
                                  <a:pt x="134" y="96"/>
                                </a:lnTo>
                                <a:lnTo>
                                  <a:pt x="126" y="69"/>
                                </a:lnTo>
                                <a:lnTo>
                                  <a:pt x="119" y="64"/>
                                </a:lnTo>
                                <a:lnTo>
                                  <a:pt x="85" y="55"/>
                                </a:lnTo>
                                <a:lnTo>
                                  <a:pt x="79" y="19"/>
                                </a:lnTo>
                                <a:lnTo>
                                  <a:pt x="58" y="0"/>
                                </a:lnTo>
                                <a:lnTo>
                                  <a:pt x="9" y="13"/>
                                </a:lnTo>
                                <a:lnTo>
                                  <a:pt x="0" y="64"/>
                                </a:lnTo>
                                <a:lnTo>
                                  <a:pt x="39" y="99"/>
                                </a:lnTo>
                                <a:lnTo>
                                  <a:pt x="61" y="105"/>
                                </a:lnTo>
                                <a:lnTo>
                                  <a:pt x="93" y="124"/>
                                </a:lnTo>
                                <a:lnTo>
                                  <a:pt x="97" y="136"/>
                                </a:lnTo>
                                <a:lnTo>
                                  <a:pt x="89" y="163"/>
                                </a:lnTo>
                                <a:lnTo>
                                  <a:pt x="125" y="171"/>
                                </a:lnTo>
                                <a:lnTo>
                                  <a:pt x="137" y="170"/>
                                </a:lnTo>
                                <a:lnTo>
                                  <a:pt x="152" y="154"/>
                                </a:lnTo>
                                <a:lnTo>
                                  <a:pt x="156" y="1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3" name="Freeform 40"/>
                          <p:cNvSpPr>
                            <a:spLocks noChangeAspect="1"/>
                          </p:cNvSpPr>
                          <p:nvPr/>
                        </p:nvSpPr>
                        <p:spPr bwMode="auto">
                          <a:xfrm>
                            <a:off x="1318" y="2943"/>
                            <a:ext cx="286" cy="623"/>
                          </a:xfrm>
                          <a:custGeom>
                            <a:avLst/>
                            <a:gdLst>
                              <a:gd name="T0" fmla="*/ 375 w 281"/>
                              <a:gd name="T1" fmla="*/ 177 h 631"/>
                              <a:gd name="T2" fmla="*/ 382 w 281"/>
                              <a:gd name="T3" fmla="*/ 185 h 631"/>
                              <a:gd name="T4" fmla="*/ 417 w 281"/>
                              <a:gd name="T5" fmla="*/ 201 h 631"/>
                              <a:gd name="T6" fmla="*/ 448 w 281"/>
                              <a:gd name="T7" fmla="*/ 216 h 631"/>
                              <a:gd name="T8" fmla="*/ 356 w 281"/>
                              <a:gd name="T9" fmla="*/ 248 h 631"/>
                              <a:gd name="T10" fmla="*/ 305 w 281"/>
                              <a:gd name="T11" fmla="*/ 246 h 631"/>
                              <a:gd name="T12" fmla="*/ 326 w 281"/>
                              <a:gd name="T13" fmla="*/ 273 h 631"/>
                              <a:gd name="T14" fmla="*/ 254 w 281"/>
                              <a:gd name="T15" fmla="*/ 271 h 631"/>
                              <a:gd name="T16" fmla="*/ 265 w 281"/>
                              <a:gd name="T17" fmla="*/ 291 h 631"/>
                              <a:gd name="T18" fmla="*/ 300 w 281"/>
                              <a:gd name="T19" fmla="*/ 291 h 631"/>
                              <a:gd name="T20" fmla="*/ 313 w 281"/>
                              <a:gd name="T21" fmla="*/ 303 h 631"/>
                              <a:gd name="T22" fmla="*/ 284 w 281"/>
                              <a:gd name="T23" fmla="*/ 298 h 631"/>
                              <a:gd name="T24" fmla="*/ 294 w 281"/>
                              <a:gd name="T25" fmla="*/ 305 h 631"/>
                              <a:gd name="T26" fmla="*/ 289 w 281"/>
                              <a:gd name="T27" fmla="*/ 326 h 631"/>
                              <a:gd name="T28" fmla="*/ 284 w 281"/>
                              <a:gd name="T29" fmla="*/ 332 h 631"/>
                              <a:gd name="T30" fmla="*/ 247 w 281"/>
                              <a:gd name="T31" fmla="*/ 346 h 631"/>
                              <a:gd name="T32" fmla="*/ 288 w 281"/>
                              <a:gd name="T33" fmla="*/ 363 h 631"/>
                              <a:gd name="T34" fmla="*/ 314 w 281"/>
                              <a:gd name="T35" fmla="*/ 368 h 631"/>
                              <a:gd name="T36" fmla="*/ 285 w 281"/>
                              <a:gd name="T37" fmla="*/ 389 h 631"/>
                              <a:gd name="T38" fmla="*/ 265 w 281"/>
                              <a:gd name="T39" fmla="*/ 410 h 631"/>
                              <a:gd name="T40" fmla="*/ 313 w 281"/>
                              <a:gd name="T41" fmla="*/ 434 h 631"/>
                              <a:gd name="T42" fmla="*/ 280 w 281"/>
                              <a:gd name="T43" fmla="*/ 432 h 631"/>
                              <a:gd name="T44" fmla="*/ 180 w 281"/>
                              <a:gd name="T45" fmla="*/ 413 h 631"/>
                              <a:gd name="T46" fmla="*/ 145 w 281"/>
                              <a:gd name="T47" fmla="*/ 401 h 631"/>
                              <a:gd name="T48" fmla="*/ 107 w 281"/>
                              <a:gd name="T49" fmla="*/ 330 h 631"/>
                              <a:gd name="T50" fmla="*/ 99 w 281"/>
                              <a:gd name="T51" fmla="*/ 325 h 631"/>
                              <a:gd name="T52" fmla="*/ 74 w 281"/>
                              <a:gd name="T53" fmla="*/ 290 h 631"/>
                              <a:gd name="T54" fmla="*/ 63 w 281"/>
                              <a:gd name="T55" fmla="*/ 244 h 631"/>
                              <a:gd name="T56" fmla="*/ 26 w 281"/>
                              <a:gd name="T57" fmla="*/ 204 h 631"/>
                              <a:gd name="T58" fmla="*/ 25 w 281"/>
                              <a:gd name="T59" fmla="*/ 175 h 631"/>
                              <a:gd name="T60" fmla="*/ 4 w 281"/>
                              <a:gd name="T61" fmla="*/ 98 h 631"/>
                              <a:gd name="T62" fmla="*/ 10 w 281"/>
                              <a:gd name="T63" fmla="*/ 39 h 631"/>
                              <a:gd name="T64" fmla="*/ 28 w 281"/>
                              <a:gd name="T65" fmla="*/ 23 h 631"/>
                              <a:gd name="T66" fmla="*/ 133 w 281"/>
                              <a:gd name="T67" fmla="*/ 16 h 631"/>
                              <a:gd name="T68" fmla="*/ 177 w 281"/>
                              <a:gd name="T69" fmla="*/ 11 h 631"/>
                              <a:gd name="T70" fmla="*/ 279 w 281"/>
                              <a:gd name="T71" fmla="*/ 39 h 631"/>
                              <a:gd name="T72" fmla="*/ 341 w 281"/>
                              <a:gd name="T73" fmla="*/ 54 h 631"/>
                              <a:gd name="T74" fmla="*/ 385 w 281"/>
                              <a:gd name="T75" fmla="*/ 89 h 631"/>
                              <a:gd name="T76" fmla="*/ 432 w 281"/>
                              <a:gd name="T77" fmla="*/ 72 h 631"/>
                              <a:gd name="T78" fmla="*/ 454 w 281"/>
                              <a:gd name="T79" fmla="*/ 52 h 631"/>
                              <a:gd name="T80" fmla="*/ 440 w 281"/>
                              <a:gd name="T81" fmla="*/ 90 h 631"/>
                              <a:gd name="T82" fmla="*/ 368 w 281"/>
                              <a:gd name="T83" fmla="*/ 118 h 6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1"/>
                              <a:gd name="T127" fmla="*/ 0 h 631"/>
                              <a:gd name="T128" fmla="*/ 281 w 281"/>
                              <a:gd name="T129" fmla="*/ 631 h 6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1" h="631">
                                <a:moveTo>
                                  <a:pt x="222" y="176"/>
                                </a:moveTo>
                                <a:lnTo>
                                  <a:pt x="226" y="255"/>
                                </a:lnTo>
                                <a:lnTo>
                                  <a:pt x="230" y="267"/>
                                </a:lnTo>
                                <a:lnTo>
                                  <a:pt x="253" y="282"/>
                                </a:lnTo>
                                <a:lnTo>
                                  <a:pt x="250" y="292"/>
                                </a:lnTo>
                                <a:lnTo>
                                  <a:pt x="265" y="303"/>
                                </a:lnTo>
                                <a:lnTo>
                                  <a:pt x="269" y="312"/>
                                </a:lnTo>
                                <a:lnTo>
                                  <a:pt x="260" y="340"/>
                                </a:lnTo>
                                <a:lnTo>
                                  <a:pt x="214" y="356"/>
                                </a:lnTo>
                                <a:lnTo>
                                  <a:pt x="190" y="358"/>
                                </a:lnTo>
                                <a:lnTo>
                                  <a:pt x="184" y="353"/>
                                </a:lnTo>
                                <a:lnTo>
                                  <a:pt x="192" y="368"/>
                                </a:lnTo>
                                <a:lnTo>
                                  <a:pt x="195" y="397"/>
                                </a:lnTo>
                                <a:lnTo>
                                  <a:pt x="173" y="403"/>
                                </a:lnTo>
                                <a:lnTo>
                                  <a:pt x="153" y="394"/>
                                </a:lnTo>
                                <a:lnTo>
                                  <a:pt x="148" y="400"/>
                                </a:lnTo>
                                <a:lnTo>
                                  <a:pt x="160" y="421"/>
                                </a:lnTo>
                                <a:lnTo>
                                  <a:pt x="169" y="428"/>
                                </a:lnTo>
                                <a:lnTo>
                                  <a:pt x="181" y="421"/>
                                </a:lnTo>
                                <a:lnTo>
                                  <a:pt x="188" y="431"/>
                                </a:lnTo>
                                <a:lnTo>
                                  <a:pt x="188" y="437"/>
                                </a:lnTo>
                                <a:lnTo>
                                  <a:pt x="178" y="437"/>
                                </a:lnTo>
                                <a:lnTo>
                                  <a:pt x="171" y="430"/>
                                </a:lnTo>
                                <a:lnTo>
                                  <a:pt x="165" y="437"/>
                                </a:lnTo>
                                <a:lnTo>
                                  <a:pt x="177" y="440"/>
                                </a:lnTo>
                                <a:lnTo>
                                  <a:pt x="166" y="454"/>
                                </a:lnTo>
                                <a:lnTo>
                                  <a:pt x="174" y="471"/>
                                </a:lnTo>
                                <a:lnTo>
                                  <a:pt x="168" y="474"/>
                                </a:lnTo>
                                <a:lnTo>
                                  <a:pt x="171" y="480"/>
                                </a:lnTo>
                                <a:lnTo>
                                  <a:pt x="153" y="487"/>
                                </a:lnTo>
                                <a:lnTo>
                                  <a:pt x="148" y="502"/>
                                </a:lnTo>
                                <a:lnTo>
                                  <a:pt x="153" y="511"/>
                                </a:lnTo>
                                <a:lnTo>
                                  <a:pt x="173" y="527"/>
                                </a:lnTo>
                                <a:lnTo>
                                  <a:pt x="184" y="527"/>
                                </a:lnTo>
                                <a:lnTo>
                                  <a:pt x="189" y="533"/>
                                </a:lnTo>
                                <a:lnTo>
                                  <a:pt x="190" y="543"/>
                                </a:lnTo>
                                <a:lnTo>
                                  <a:pt x="172" y="563"/>
                                </a:lnTo>
                                <a:lnTo>
                                  <a:pt x="174" y="583"/>
                                </a:lnTo>
                                <a:lnTo>
                                  <a:pt x="160" y="593"/>
                                </a:lnTo>
                                <a:lnTo>
                                  <a:pt x="164" y="604"/>
                                </a:lnTo>
                                <a:lnTo>
                                  <a:pt x="188" y="630"/>
                                </a:lnTo>
                                <a:lnTo>
                                  <a:pt x="169" y="627"/>
                                </a:lnTo>
                                <a:lnTo>
                                  <a:pt x="130" y="624"/>
                                </a:lnTo>
                                <a:lnTo>
                                  <a:pt x="109" y="596"/>
                                </a:lnTo>
                                <a:lnTo>
                                  <a:pt x="94" y="597"/>
                                </a:lnTo>
                                <a:lnTo>
                                  <a:pt x="86" y="579"/>
                                </a:lnTo>
                                <a:lnTo>
                                  <a:pt x="85" y="516"/>
                                </a:lnTo>
                                <a:lnTo>
                                  <a:pt x="67" y="478"/>
                                </a:lnTo>
                                <a:lnTo>
                                  <a:pt x="74" y="478"/>
                                </a:lnTo>
                                <a:lnTo>
                                  <a:pt x="63" y="469"/>
                                </a:lnTo>
                                <a:lnTo>
                                  <a:pt x="47" y="438"/>
                                </a:lnTo>
                                <a:lnTo>
                                  <a:pt x="45" y="420"/>
                                </a:lnTo>
                                <a:lnTo>
                                  <a:pt x="35" y="401"/>
                                </a:lnTo>
                                <a:lnTo>
                                  <a:pt x="34" y="350"/>
                                </a:lnTo>
                                <a:lnTo>
                                  <a:pt x="21" y="312"/>
                                </a:lnTo>
                                <a:lnTo>
                                  <a:pt x="26" y="297"/>
                                </a:lnTo>
                                <a:lnTo>
                                  <a:pt x="22" y="281"/>
                                </a:lnTo>
                                <a:lnTo>
                                  <a:pt x="25" y="252"/>
                                </a:lnTo>
                                <a:lnTo>
                                  <a:pt x="0" y="197"/>
                                </a:lnTo>
                                <a:lnTo>
                                  <a:pt x="4" y="136"/>
                                </a:lnTo>
                                <a:lnTo>
                                  <a:pt x="18" y="102"/>
                                </a:lnTo>
                                <a:lnTo>
                                  <a:pt x="10" y="60"/>
                                </a:lnTo>
                                <a:lnTo>
                                  <a:pt x="28" y="48"/>
                                </a:lnTo>
                                <a:lnTo>
                                  <a:pt x="28" y="23"/>
                                </a:lnTo>
                                <a:lnTo>
                                  <a:pt x="44" y="0"/>
                                </a:lnTo>
                                <a:lnTo>
                                  <a:pt x="80" y="16"/>
                                </a:lnTo>
                                <a:lnTo>
                                  <a:pt x="85" y="7"/>
                                </a:lnTo>
                                <a:lnTo>
                                  <a:pt x="107" y="11"/>
                                </a:lnTo>
                                <a:lnTo>
                                  <a:pt x="146" y="46"/>
                                </a:lnTo>
                                <a:lnTo>
                                  <a:pt x="168" y="52"/>
                                </a:lnTo>
                                <a:lnTo>
                                  <a:pt x="200" y="71"/>
                                </a:lnTo>
                                <a:lnTo>
                                  <a:pt x="204" y="83"/>
                                </a:lnTo>
                                <a:lnTo>
                                  <a:pt x="196" y="110"/>
                                </a:lnTo>
                                <a:lnTo>
                                  <a:pt x="232" y="118"/>
                                </a:lnTo>
                                <a:lnTo>
                                  <a:pt x="244" y="117"/>
                                </a:lnTo>
                                <a:lnTo>
                                  <a:pt x="259" y="101"/>
                                </a:lnTo>
                                <a:lnTo>
                                  <a:pt x="263" y="79"/>
                                </a:lnTo>
                                <a:lnTo>
                                  <a:pt x="272" y="81"/>
                                </a:lnTo>
                                <a:lnTo>
                                  <a:pt x="280" y="109"/>
                                </a:lnTo>
                                <a:lnTo>
                                  <a:pt x="264" y="120"/>
                                </a:lnTo>
                                <a:lnTo>
                                  <a:pt x="222" y="17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4" name="Freeform 41"/>
                          <p:cNvSpPr>
                            <a:spLocks noChangeAspect="1"/>
                          </p:cNvSpPr>
                          <p:nvPr/>
                        </p:nvSpPr>
                        <p:spPr bwMode="auto">
                          <a:xfrm>
                            <a:off x="1325" y="3353"/>
                            <a:ext cx="18" cy="32"/>
                          </a:xfrm>
                          <a:custGeom>
                            <a:avLst/>
                            <a:gdLst>
                              <a:gd name="T0" fmla="*/ 0 w 18"/>
                              <a:gd name="T1" fmla="*/ 0 h 33"/>
                              <a:gd name="T2" fmla="*/ 7 w 18"/>
                              <a:gd name="T3" fmla="*/ 16 h 33"/>
                              <a:gd name="T4" fmla="*/ 17 w 18"/>
                              <a:gd name="T5" fmla="*/ 16 h 33"/>
                              <a:gd name="T6" fmla="*/ 15 w 18"/>
                              <a:gd name="T7" fmla="*/ 12 h 33"/>
                              <a:gd name="T8" fmla="*/ 0 w 18"/>
                              <a:gd name="T9" fmla="*/ 0 h 33"/>
                              <a:gd name="T10" fmla="*/ 0 w 18"/>
                              <a:gd name="T11" fmla="*/ 0 h 33"/>
                              <a:gd name="T12" fmla="*/ 0 w 18"/>
                              <a:gd name="T13" fmla="*/ 0 h 33"/>
                              <a:gd name="T14" fmla="*/ 0 60000 65536"/>
                              <a:gd name="T15" fmla="*/ 0 60000 65536"/>
                              <a:gd name="T16" fmla="*/ 0 60000 65536"/>
                              <a:gd name="T17" fmla="*/ 0 60000 65536"/>
                              <a:gd name="T18" fmla="*/ 0 60000 65536"/>
                              <a:gd name="T19" fmla="*/ 0 60000 65536"/>
                              <a:gd name="T20" fmla="*/ 0 60000 65536"/>
                              <a:gd name="T21" fmla="*/ 0 w 18"/>
                              <a:gd name="T22" fmla="*/ 0 h 33"/>
                              <a:gd name="T23" fmla="*/ 18 w 1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3">
                                <a:moveTo>
                                  <a:pt x="0" y="0"/>
                                </a:moveTo>
                                <a:lnTo>
                                  <a:pt x="7" y="31"/>
                                </a:lnTo>
                                <a:lnTo>
                                  <a:pt x="17" y="32"/>
                                </a:lnTo>
                                <a:lnTo>
                                  <a:pt x="15" y="1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5" name="Freeform 42"/>
                          <p:cNvSpPr>
                            <a:spLocks noChangeAspect="1"/>
                          </p:cNvSpPr>
                          <p:nvPr/>
                        </p:nvSpPr>
                        <p:spPr bwMode="auto">
                          <a:xfrm>
                            <a:off x="1422" y="2276"/>
                            <a:ext cx="15" cy="17"/>
                          </a:xfrm>
                          <a:custGeom>
                            <a:avLst/>
                            <a:gdLst>
                              <a:gd name="T0" fmla="*/ 0 w 16"/>
                              <a:gd name="T1" fmla="*/ 16 h 17"/>
                              <a:gd name="T2" fmla="*/ 8 w 16"/>
                              <a:gd name="T3" fmla="*/ 16 h 17"/>
                              <a:gd name="T4" fmla="*/ 8 w 16"/>
                              <a:gd name="T5" fmla="*/ 0 h 17"/>
                              <a:gd name="T6" fmla="*/ 3 w 16"/>
                              <a:gd name="T7" fmla="*/ 2 h 17"/>
                              <a:gd name="T8" fmla="*/ 6 w 16"/>
                              <a:gd name="T9" fmla="*/ 12 h 17"/>
                              <a:gd name="T10" fmla="*/ 0 w 16"/>
                              <a:gd name="T11" fmla="*/ 16 h 17"/>
                              <a:gd name="T12" fmla="*/ 0 w 16"/>
                              <a:gd name="T13" fmla="*/ 16 h 17"/>
                              <a:gd name="T14" fmla="*/ 0 w 1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0" y="16"/>
                                </a:moveTo>
                                <a:lnTo>
                                  <a:pt x="11" y="16"/>
                                </a:lnTo>
                                <a:lnTo>
                                  <a:pt x="15" y="0"/>
                                </a:lnTo>
                                <a:lnTo>
                                  <a:pt x="3" y="2"/>
                                </a:lnTo>
                                <a:lnTo>
                                  <a:pt x="6" y="12"/>
                                </a:lnTo>
                                <a:lnTo>
                                  <a:pt x="0"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nvGrpSpPr>
                      <p:cNvPr id="863" name="Group 43"/>
                      <p:cNvGrpSpPr>
                        <a:grpSpLocks/>
                      </p:cNvGrpSpPr>
                      <p:nvPr/>
                    </p:nvGrpSpPr>
                    <p:grpSpPr bwMode="auto">
                      <a:xfrm>
                        <a:off x="3668" y="1407"/>
                        <a:ext cx="2017" cy="2045"/>
                        <a:chOff x="3668" y="1407"/>
                        <a:chExt cx="2017" cy="2045"/>
                      </a:xfrm>
                      <a:grpFill/>
                    </p:grpSpPr>
                    <p:sp>
                      <p:nvSpPr>
                        <p:cNvPr id="1015" name="Freeform 44"/>
                        <p:cNvSpPr>
                          <a:spLocks noChangeAspect="1"/>
                        </p:cNvSpPr>
                        <p:nvPr/>
                      </p:nvSpPr>
                      <p:spPr bwMode="auto">
                        <a:xfrm>
                          <a:off x="3668" y="1738"/>
                          <a:ext cx="276" cy="272"/>
                        </a:xfrm>
                        <a:custGeom>
                          <a:avLst/>
                          <a:gdLst>
                            <a:gd name="T0" fmla="*/ 233 w 272"/>
                            <a:gd name="T1" fmla="*/ 171 h 276"/>
                            <a:gd name="T2" fmla="*/ 291 w 272"/>
                            <a:gd name="T3" fmla="*/ 171 h 276"/>
                            <a:gd name="T4" fmla="*/ 291 w 272"/>
                            <a:gd name="T5" fmla="*/ 164 h 276"/>
                            <a:gd name="T6" fmla="*/ 280 w 272"/>
                            <a:gd name="T7" fmla="*/ 156 h 276"/>
                            <a:gd name="T8" fmla="*/ 266 w 272"/>
                            <a:gd name="T9" fmla="*/ 152 h 276"/>
                            <a:gd name="T10" fmla="*/ 266 w 272"/>
                            <a:gd name="T11" fmla="*/ 144 h 276"/>
                            <a:gd name="T12" fmla="*/ 244 w 272"/>
                            <a:gd name="T13" fmla="*/ 142 h 276"/>
                            <a:gd name="T14" fmla="*/ 244 w 272"/>
                            <a:gd name="T15" fmla="*/ 134 h 276"/>
                            <a:gd name="T16" fmla="*/ 264 w 272"/>
                            <a:gd name="T17" fmla="*/ 124 h 276"/>
                            <a:gd name="T18" fmla="*/ 280 w 272"/>
                            <a:gd name="T19" fmla="*/ 128 h 276"/>
                            <a:gd name="T20" fmla="*/ 300 w 272"/>
                            <a:gd name="T21" fmla="*/ 124 h 276"/>
                            <a:gd name="T22" fmla="*/ 368 w 272"/>
                            <a:gd name="T23" fmla="*/ 83 h 276"/>
                            <a:gd name="T24" fmla="*/ 358 w 272"/>
                            <a:gd name="T25" fmla="*/ 75 h 276"/>
                            <a:gd name="T26" fmla="*/ 372 w 272"/>
                            <a:gd name="T27" fmla="*/ 73 h 276"/>
                            <a:gd name="T28" fmla="*/ 372 w 272"/>
                            <a:gd name="T29" fmla="*/ 68 h 276"/>
                            <a:gd name="T30" fmla="*/ 337 w 272"/>
                            <a:gd name="T31" fmla="*/ 52 h 276"/>
                            <a:gd name="T32" fmla="*/ 332 w 272"/>
                            <a:gd name="T33" fmla="*/ 34 h 276"/>
                            <a:gd name="T34" fmla="*/ 316 w 272"/>
                            <a:gd name="T35" fmla="*/ 34 h 276"/>
                            <a:gd name="T36" fmla="*/ 321 w 272"/>
                            <a:gd name="T37" fmla="*/ 34 h 276"/>
                            <a:gd name="T38" fmla="*/ 371 w 272"/>
                            <a:gd name="T39" fmla="*/ 34 h 276"/>
                            <a:gd name="T40" fmla="*/ 398 w 272"/>
                            <a:gd name="T41" fmla="*/ 34 h 276"/>
                            <a:gd name="T42" fmla="*/ 413 w 272"/>
                            <a:gd name="T43" fmla="*/ 32 h 276"/>
                            <a:gd name="T44" fmla="*/ 371 w 272"/>
                            <a:gd name="T45" fmla="*/ 21 h 276"/>
                            <a:gd name="T46" fmla="*/ 356 w 272"/>
                            <a:gd name="T47" fmla="*/ 5 h 276"/>
                            <a:gd name="T48" fmla="*/ 321 w 272"/>
                            <a:gd name="T49" fmla="*/ 0 h 276"/>
                            <a:gd name="T50" fmla="*/ 298 w 272"/>
                            <a:gd name="T51" fmla="*/ 3 h 276"/>
                            <a:gd name="T52" fmla="*/ 278 w 272"/>
                            <a:gd name="T53" fmla="*/ 3 h 276"/>
                            <a:gd name="T54" fmla="*/ 243 w 272"/>
                            <a:gd name="T55" fmla="*/ 16 h 276"/>
                            <a:gd name="T56" fmla="*/ 256 w 272"/>
                            <a:gd name="T57" fmla="*/ 34 h 276"/>
                            <a:gd name="T58" fmla="*/ 244 w 272"/>
                            <a:gd name="T59" fmla="*/ 34 h 276"/>
                            <a:gd name="T60" fmla="*/ 216 w 272"/>
                            <a:gd name="T61" fmla="*/ 34 h 276"/>
                            <a:gd name="T62" fmla="*/ 227 w 272"/>
                            <a:gd name="T63" fmla="*/ 43 h 276"/>
                            <a:gd name="T64" fmla="*/ 215 w 272"/>
                            <a:gd name="T65" fmla="*/ 55 h 276"/>
                            <a:gd name="T66" fmla="*/ 210 w 272"/>
                            <a:gd name="T67" fmla="*/ 76 h 276"/>
                            <a:gd name="T68" fmla="*/ 159 w 272"/>
                            <a:gd name="T69" fmla="*/ 81 h 276"/>
                            <a:gd name="T70" fmla="*/ 146 w 272"/>
                            <a:gd name="T71" fmla="*/ 85 h 276"/>
                            <a:gd name="T72" fmla="*/ 142 w 272"/>
                            <a:gd name="T73" fmla="*/ 96 h 276"/>
                            <a:gd name="T74" fmla="*/ 26 w 272"/>
                            <a:gd name="T75" fmla="*/ 101 h 276"/>
                            <a:gd name="T76" fmla="*/ 0 w 272"/>
                            <a:gd name="T77" fmla="*/ 96 h 276"/>
                            <a:gd name="T78" fmla="*/ 0 w 272"/>
                            <a:gd name="T79" fmla="*/ 96 h 276"/>
                            <a:gd name="T80" fmla="*/ 19 w 272"/>
                            <a:gd name="T81" fmla="*/ 116 h 276"/>
                            <a:gd name="T82" fmla="*/ 63 w 272"/>
                            <a:gd name="T83" fmla="*/ 120 h 276"/>
                            <a:gd name="T84" fmla="*/ 77 w 272"/>
                            <a:gd name="T85" fmla="*/ 135 h 276"/>
                            <a:gd name="T86" fmla="*/ 75 w 272"/>
                            <a:gd name="T87" fmla="*/ 140 h 276"/>
                            <a:gd name="T88" fmla="*/ 25 w 272"/>
                            <a:gd name="T89" fmla="*/ 150 h 276"/>
                            <a:gd name="T90" fmla="*/ 24 w 272"/>
                            <a:gd name="T91" fmla="*/ 161 h 276"/>
                            <a:gd name="T92" fmla="*/ 92 w 272"/>
                            <a:gd name="T93" fmla="*/ 159 h 276"/>
                            <a:gd name="T94" fmla="*/ 112 w 272"/>
                            <a:gd name="T95" fmla="*/ 162 h 276"/>
                            <a:gd name="T96" fmla="*/ 170 w 272"/>
                            <a:gd name="T97" fmla="*/ 160 h 276"/>
                            <a:gd name="T98" fmla="*/ 197 w 272"/>
                            <a:gd name="T99" fmla="*/ 177 h 276"/>
                            <a:gd name="T100" fmla="*/ 215 w 272"/>
                            <a:gd name="T101" fmla="*/ 179 h 276"/>
                            <a:gd name="T102" fmla="*/ 233 w 272"/>
                            <a:gd name="T103" fmla="*/ 171 h 276"/>
                            <a:gd name="T104" fmla="*/ 233 w 272"/>
                            <a:gd name="T105" fmla="*/ 171 h 276"/>
                            <a:gd name="T106" fmla="*/ 233 w 272"/>
                            <a:gd name="T107" fmla="*/ 171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2"/>
                            <a:gd name="T163" fmla="*/ 0 h 276"/>
                            <a:gd name="T164" fmla="*/ 272 w 272"/>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2" h="276">
                              <a:moveTo>
                                <a:pt x="154" y="264"/>
                              </a:moveTo>
                              <a:lnTo>
                                <a:pt x="191" y="264"/>
                              </a:lnTo>
                              <a:lnTo>
                                <a:pt x="191" y="251"/>
                              </a:lnTo>
                              <a:lnTo>
                                <a:pt x="183" y="235"/>
                              </a:lnTo>
                              <a:lnTo>
                                <a:pt x="172" y="229"/>
                              </a:lnTo>
                              <a:lnTo>
                                <a:pt x="172" y="218"/>
                              </a:lnTo>
                              <a:lnTo>
                                <a:pt x="161" y="214"/>
                              </a:lnTo>
                              <a:lnTo>
                                <a:pt x="161" y="203"/>
                              </a:lnTo>
                              <a:lnTo>
                                <a:pt x="171" y="187"/>
                              </a:lnTo>
                              <a:lnTo>
                                <a:pt x="183" y="194"/>
                              </a:lnTo>
                              <a:lnTo>
                                <a:pt x="198" y="187"/>
                              </a:lnTo>
                              <a:lnTo>
                                <a:pt x="240" y="121"/>
                              </a:lnTo>
                              <a:lnTo>
                                <a:pt x="234" y="105"/>
                              </a:lnTo>
                              <a:lnTo>
                                <a:pt x="243" y="102"/>
                              </a:lnTo>
                              <a:lnTo>
                                <a:pt x="243" y="97"/>
                              </a:lnTo>
                              <a:lnTo>
                                <a:pt x="221" y="81"/>
                              </a:lnTo>
                              <a:lnTo>
                                <a:pt x="218" y="60"/>
                              </a:lnTo>
                              <a:lnTo>
                                <a:pt x="208" y="51"/>
                              </a:lnTo>
                              <a:lnTo>
                                <a:pt x="211" y="45"/>
                              </a:lnTo>
                              <a:lnTo>
                                <a:pt x="242" y="51"/>
                              </a:lnTo>
                              <a:lnTo>
                                <a:pt x="261" y="44"/>
                              </a:lnTo>
                              <a:lnTo>
                                <a:pt x="271" y="32"/>
                              </a:lnTo>
                              <a:lnTo>
                                <a:pt x="242" y="21"/>
                              </a:lnTo>
                              <a:lnTo>
                                <a:pt x="232" y="5"/>
                              </a:lnTo>
                              <a:lnTo>
                                <a:pt x="211" y="0"/>
                              </a:lnTo>
                              <a:lnTo>
                                <a:pt x="196" y="3"/>
                              </a:lnTo>
                              <a:lnTo>
                                <a:pt x="181" y="3"/>
                              </a:lnTo>
                              <a:lnTo>
                                <a:pt x="160" y="16"/>
                              </a:lnTo>
                              <a:lnTo>
                                <a:pt x="167" y="41"/>
                              </a:lnTo>
                              <a:lnTo>
                                <a:pt x="161" y="61"/>
                              </a:lnTo>
                              <a:lnTo>
                                <a:pt x="143" y="61"/>
                              </a:lnTo>
                              <a:lnTo>
                                <a:pt x="150" y="72"/>
                              </a:lnTo>
                              <a:lnTo>
                                <a:pt x="142" y="84"/>
                              </a:lnTo>
                              <a:lnTo>
                                <a:pt x="139" y="108"/>
                              </a:lnTo>
                              <a:lnTo>
                                <a:pt x="102" y="117"/>
                              </a:lnTo>
                              <a:lnTo>
                                <a:pt x="95" y="125"/>
                              </a:lnTo>
                              <a:lnTo>
                                <a:pt x="93" y="148"/>
                              </a:lnTo>
                              <a:lnTo>
                                <a:pt x="26" y="157"/>
                              </a:lnTo>
                              <a:lnTo>
                                <a:pt x="0" y="148"/>
                              </a:lnTo>
                              <a:lnTo>
                                <a:pt x="19" y="176"/>
                              </a:lnTo>
                              <a:lnTo>
                                <a:pt x="34" y="181"/>
                              </a:lnTo>
                              <a:lnTo>
                                <a:pt x="48" y="204"/>
                              </a:lnTo>
                              <a:lnTo>
                                <a:pt x="46" y="212"/>
                              </a:lnTo>
                              <a:lnTo>
                                <a:pt x="25" y="227"/>
                              </a:lnTo>
                              <a:lnTo>
                                <a:pt x="24" y="244"/>
                              </a:lnTo>
                              <a:lnTo>
                                <a:pt x="63" y="240"/>
                              </a:lnTo>
                              <a:lnTo>
                                <a:pt x="78" y="246"/>
                              </a:lnTo>
                              <a:lnTo>
                                <a:pt x="112" y="241"/>
                              </a:lnTo>
                              <a:lnTo>
                                <a:pt x="130" y="272"/>
                              </a:lnTo>
                              <a:lnTo>
                                <a:pt x="142" y="275"/>
                              </a:lnTo>
                              <a:lnTo>
                                <a:pt x="154" y="26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16" name="Freeform 45"/>
                        <p:cNvSpPr>
                          <a:spLocks noChangeAspect="1"/>
                        </p:cNvSpPr>
                        <p:nvPr/>
                      </p:nvSpPr>
                      <p:spPr bwMode="auto">
                        <a:xfrm>
                          <a:off x="3812" y="1758"/>
                          <a:ext cx="516" cy="573"/>
                        </a:xfrm>
                        <a:custGeom>
                          <a:avLst/>
                          <a:gdLst>
                            <a:gd name="T0" fmla="*/ 568 w 508"/>
                            <a:gd name="T1" fmla="*/ 123 h 580"/>
                            <a:gd name="T2" fmla="*/ 563 w 508"/>
                            <a:gd name="T3" fmla="*/ 126 h 580"/>
                            <a:gd name="T4" fmla="*/ 579 w 508"/>
                            <a:gd name="T5" fmla="*/ 134 h 580"/>
                            <a:gd name="T6" fmla="*/ 659 w 508"/>
                            <a:gd name="T7" fmla="*/ 124 h 580"/>
                            <a:gd name="T8" fmla="*/ 681 w 508"/>
                            <a:gd name="T9" fmla="*/ 113 h 580"/>
                            <a:gd name="T10" fmla="*/ 746 w 508"/>
                            <a:gd name="T11" fmla="*/ 101 h 580"/>
                            <a:gd name="T12" fmla="*/ 793 w 508"/>
                            <a:gd name="T13" fmla="*/ 125 h 580"/>
                            <a:gd name="T14" fmla="*/ 753 w 508"/>
                            <a:gd name="T15" fmla="*/ 140 h 580"/>
                            <a:gd name="T16" fmla="*/ 711 w 508"/>
                            <a:gd name="T17" fmla="*/ 180 h 580"/>
                            <a:gd name="T18" fmla="*/ 698 w 508"/>
                            <a:gd name="T19" fmla="*/ 205 h 580"/>
                            <a:gd name="T20" fmla="*/ 674 w 508"/>
                            <a:gd name="T21" fmla="*/ 179 h 580"/>
                            <a:gd name="T22" fmla="*/ 647 w 508"/>
                            <a:gd name="T23" fmla="*/ 181 h 580"/>
                            <a:gd name="T24" fmla="*/ 674 w 508"/>
                            <a:gd name="T25" fmla="*/ 162 h 580"/>
                            <a:gd name="T26" fmla="*/ 590 w 508"/>
                            <a:gd name="T27" fmla="*/ 147 h 580"/>
                            <a:gd name="T28" fmla="*/ 570 w 508"/>
                            <a:gd name="T29" fmla="*/ 148 h 580"/>
                            <a:gd name="T30" fmla="*/ 553 w 508"/>
                            <a:gd name="T31" fmla="*/ 148 h 580"/>
                            <a:gd name="T32" fmla="*/ 565 w 508"/>
                            <a:gd name="T33" fmla="*/ 155 h 580"/>
                            <a:gd name="T34" fmla="*/ 571 w 508"/>
                            <a:gd name="T35" fmla="*/ 173 h 580"/>
                            <a:gd name="T36" fmla="*/ 579 w 508"/>
                            <a:gd name="T37" fmla="*/ 210 h 580"/>
                            <a:gd name="T38" fmla="*/ 570 w 508"/>
                            <a:gd name="T39" fmla="*/ 206 h 580"/>
                            <a:gd name="T40" fmla="*/ 531 w 508"/>
                            <a:gd name="T41" fmla="*/ 236 h 580"/>
                            <a:gd name="T42" fmla="*/ 480 w 508"/>
                            <a:gd name="T43" fmla="*/ 256 h 580"/>
                            <a:gd name="T44" fmla="*/ 417 w 508"/>
                            <a:gd name="T45" fmla="*/ 285 h 580"/>
                            <a:gd name="T46" fmla="*/ 389 w 508"/>
                            <a:gd name="T47" fmla="*/ 294 h 580"/>
                            <a:gd name="T48" fmla="*/ 369 w 508"/>
                            <a:gd name="T49" fmla="*/ 307 h 580"/>
                            <a:gd name="T50" fmla="*/ 365 w 508"/>
                            <a:gd name="T51" fmla="*/ 354 h 580"/>
                            <a:gd name="T52" fmla="*/ 357 w 508"/>
                            <a:gd name="T53" fmla="*/ 376 h 580"/>
                            <a:gd name="T54" fmla="*/ 322 w 508"/>
                            <a:gd name="T55" fmla="*/ 395 h 580"/>
                            <a:gd name="T56" fmla="*/ 276 w 508"/>
                            <a:gd name="T57" fmla="*/ 395 h 580"/>
                            <a:gd name="T58" fmla="*/ 168 w 508"/>
                            <a:gd name="T59" fmla="*/ 284 h 580"/>
                            <a:gd name="T60" fmla="*/ 120 w 508"/>
                            <a:gd name="T61" fmla="*/ 201 h 580"/>
                            <a:gd name="T62" fmla="*/ 100 w 508"/>
                            <a:gd name="T63" fmla="*/ 219 h 580"/>
                            <a:gd name="T64" fmla="*/ 20 w 508"/>
                            <a:gd name="T65" fmla="*/ 201 h 580"/>
                            <a:gd name="T66" fmla="*/ 70 w 508"/>
                            <a:gd name="T67" fmla="*/ 191 h 580"/>
                            <a:gd name="T68" fmla="*/ 0 w 508"/>
                            <a:gd name="T69" fmla="*/ 180 h 580"/>
                            <a:gd name="T70" fmla="*/ 78 w 508"/>
                            <a:gd name="T71" fmla="*/ 173 h 580"/>
                            <a:gd name="T72" fmla="*/ 70 w 508"/>
                            <a:gd name="T73" fmla="*/ 153 h 580"/>
                            <a:gd name="T74" fmla="*/ 30 w 508"/>
                            <a:gd name="T75" fmla="*/ 139 h 580"/>
                            <a:gd name="T76" fmla="*/ 19 w 508"/>
                            <a:gd name="T77" fmla="*/ 124 h 580"/>
                            <a:gd name="T78" fmla="*/ 70 w 508"/>
                            <a:gd name="T79" fmla="*/ 119 h 580"/>
                            <a:gd name="T80" fmla="*/ 156 w 508"/>
                            <a:gd name="T81" fmla="*/ 71 h 580"/>
                            <a:gd name="T82" fmla="*/ 159 w 508"/>
                            <a:gd name="T83" fmla="*/ 52 h 580"/>
                            <a:gd name="T84" fmla="*/ 120 w 508"/>
                            <a:gd name="T85" fmla="*/ 41 h 580"/>
                            <a:gd name="T86" fmla="*/ 95 w 508"/>
                            <a:gd name="T87" fmla="*/ 30 h 580"/>
                            <a:gd name="T88" fmla="*/ 158 w 508"/>
                            <a:gd name="T89" fmla="*/ 30 h 580"/>
                            <a:gd name="T90" fmla="*/ 201 w 508"/>
                            <a:gd name="T91" fmla="*/ 11 h 580"/>
                            <a:gd name="T92" fmla="*/ 275 w 508"/>
                            <a:gd name="T93" fmla="*/ 9 h 580"/>
                            <a:gd name="T94" fmla="*/ 255 w 508"/>
                            <a:gd name="T95" fmla="*/ 41 h 580"/>
                            <a:gd name="T96" fmla="*/ 249 w 508"/>
                            <a:gd name="T97" fmla="*/ 43 h 580"/>
                            <a:gd name="T98" fmla="*/ 275 w 508"/>
                            <a:gd name="T99" fmla="*/ 75 h 580"/>
                            <a:gd name="T100" fmla="*/ 309 w 508"/>
                            <a:gd name="T101" fmla="*/ 107 h 580"/>
                            <a:gd name="T102" fmla="*/ 434 w 508"/>
                            <a:gd name="T103" fmla="*/ 123 h 580"/>
                            <a:gd name="T104" fmla="*/ 519 w 508"/>
                            <a:gd name="T105" fmla="*/ 140 h 580"/>
                            <a:gd name="T106" fmla="*/ 541 w 508"/>
                            <a:gd name="T107" fmla="*/ 126 h 580"/>
                            <a:gd name="T108" fmla="*/ 541 w 508"/>
                            <a:gd name="T109" fmla="*/ 116 h 580"/>
                            <a:gd name="T110" fmla="*/ 556 w 508"/>
                            <a:gd name="T111" fmla="*/ 115 h 5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580"/>
                            <a:gd name="T170" fmla="*/ 508 w 508"/>
                            <a:gd name="T171" fmla="*/ 580 h 5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580">
                              <a:moveTo>
                                <a:pt x="353" y="165"/>
                              </a:moveTo>
                              <a:lnTo>
                                <a:pt x="360" y="181"/>
                              </a:lnTo>
                              <a:lnTo>
                                <a:pt x="358" y="184"/>
                              </a:lnTo>
                              <a:lnTo>
                                <a:pt x="368" y="192"/>
                              </a:lnTo>
                              <a:lnTo>
                                <a:pt x="412" y="190"/>
                              </a:lnTo>
                              <a:lnTo>
                                <a:pt x="419" y="182"/>
                              </a:lnTo>
                              <a:lnTo>
                                <a:pt x="409" y="171"/>
                              </a:lnTo>
                              <a:lnTo>
                                <a:pt x="434" y="161"/>
                              </a:lnTo>
                              <a:lnTo>
                                <a:pt x="452" y="140"/>
                              </a:lnTo>
                              <a:lnTo>
                                <a:pt x="474" y="136"/>
                              </a:lnTo>
                              <a:lnTo>
                                <a:pt x="507" y="164"/>
                              </a:lnTo>
                              <a:lnTo>
                                <a:pt x="504" y="183"/>
                              </a:lnTo>
                              <a:lnTo>
                                <a:pt x="490" y="183"/>
                              </a:lnTo>
                              <a:lnTo>
                                <a:pt x="478" y="198"/>
                              </a:lnTo>
                              <a:lnTo>
                                <a:pt x="466" y="251"/>
                              </a:lnTo>
                              <a:lnTo>
                                <a:pt x="452" y="254"/>
                              </a:lnTo>
                              <a:lnTo>
                                <a:pt x="449" y="286"/>
                              </a:lnTo>
                              <a:lnTo>
                                <a:pt x="444" y="292"/>
                              </a:lnTo>
                              <a:lnTo>
                                <a:pt x="434" y="259"/>
                              </a:lnTo>
                              <a:lnTo>
                                <a:pt x="428" y="253"/>
                              </a:lnTo>
                              <a:lnTo>
                                <a:pt x="422" y="266"/>
                              </a:lnTo>
                              <a:lnTo>
                                <a:pt x="411" y="256"/>
                              </a:lnTo>
                              <a:lnTo>
                                <a:pt x="410" y="248"/>
                              </a:lnTo>
                              <a:lnTo>
                                <a:pt x="428" y="227"/>
                              </a:lnTo>
                              <a:lnTo>
                                <a:pt x="386" y="222"/>
                              </a:lnTo>
                              <a:lnTo>
                                <a:pt x="376" y="205"/>
                              </a:lnTo>
                              <a:lnTo>
                                <a:pt x="364" y="198"/>
                              </a:lnTo>
                              <a:lnTo>
                                <a:pt x="362" y="206"/>
                              </a:lnTo>
                              <a:lnTo>
                                <a:pt x="358" y="198"/>
                              </a:lnTo>
                              <a:lnTo>
                                <a:pt x="351" y="206"/>
                              </a:lnTo>
                              <a:lnTo>
                                <a:pt x="353" y="216"/>
                              </a:lnTo>
                              <a:lnTo>
                                <a:pt x="359" y="217"/>
                              </a:lnTo>
                              <a:lnTo>
                                <a:pt x="350" y="233"/>
                              </a:lnTo>
                              <a:lnTo>
                                <a:pt x="363" y="243"/>
                              </a:lnTo>
                              <a:lnTo>
                                <a:pt x="378" y="298"/>
                              </a:lnTo>
                              <a:lnTo>
                                <a:pt x="368" y="300"/>
                              </a:lnTo>
                              <a:lnTo>
                                <a:pt x="363" y="289"/>
                              </a:lnTo>
                              <a:lnTo>
                                <a:pt x="362" y="294"/>
                              </a:lnTo>
                              <a:lnTo>
                                <a:pt x="345" y="302"/>
                              </a:lnTo>
                              <a:lnTo>
                                <a:pt x="338" y="334"/>
                              </a:lnTo>
                              <a:lnTo>
                                <a:pt x="314" y="345"/>
                              </a:lnTo>
                              <a:lnTo>
                                <a:pt x="306" y="361"/>
                              </a:lnTo>
                              <a:lnTo>
                                <a:pt x="269" y="394"/>
                              </a:lnTo>
                              <a:lnTo>
                                <a:pt x="266" y="408"/>
                              </a:lnTo>
                              <a:lnTo>
                                <a:pt x="251" y="411"/>
                              </a:lnTo>
                              <a:lnTo>
                                <a:pt x="248" y="420"/>
                              </a:lnTo>
                              <a:lnTo>
                                <a:pt x="237" y="419"/>
                              </a:lnTo>
                              <a:lnTo>
                                <a:pt x="234" y="436"/>
                              </a:lnTo>
                              <a:lnTo>
                                <a:pt x="240" y="472"/>
                              </a:lnTo>
                              <a:lnTo>
                                <a:pt x="232" y="504"/>
                              </a:lnTo>
                              <a:lnTo>
                                <a:pt x="234" y="535"/>
                              </a:lnTo>
                              <a:lnTo>
                                <a:pt x="226" y="535"/>
                              </a:lnTo>
                              <a:lnTo>
                                <a:pt x="220" y="555"/>
                              </a:lnTo>
                              <a:lnTo>
                                <a:pt x="205" y="562"/>
                              </a:lnTo>
                              <a:lnTo>
                                <a:pt x="196" y="579"/>
                              </a:lnTo>
                              <a:lnTo>
                                <a:pt x="176" y="562"/>
                              </a:lnTo>
                              <a:lnTo>
                                <a:pt x="131" y="447"/>
                              </a:lnTo>
                              <a:lnTo>
                                <a:pt x="107" y="406"/>
                              </a:lnTo>
                              <a:lnTo>
                                <a:pt x="83" y="286"/>
                              </a:lnTo>
                              <a:lnTo>
                                <a:pt x="79" y="286"/>
                              </a:lnTo>
                              <a:lnTo>
                                <a:pt x="76" y="306"/>
                              </a:lnTo>
                              <a:lnTo>
                                <a:pt x="69" y="312"/>
                              </a:lnTo>
                              <a:lnTo>
                                <a:pt x="50" y="316"/>
                              </a:lnTo>
                              <a:lnTo>
                                <a:pt x="20" y="286"/>
                              </a:lnTo>
                              <a:lnTo>
                                <a:pt x="39" y="282"/>
                              </a:lnTo>
                              <a:lnTo>
                                <a:pt x="41" y="271"/>
                              </a:lnTo>
                              <a:lnTo>
                                <a:pt x="21" y="274"/>
                              </a:lnTo>
                              <a:lnTo>
                                <a:pt x="0" y="254"/>
                              </a:lnTo>
                              <a:lnTo>
                                <a:pt x="12" y="243"/>
                              </a:lnTo>
                              <a:lnTo>
                                <a:pt x="49" y="243"/>
                              </a:lnTo>
                              <a:lnTo>
                                <a:pt x="49" y="230"/>
                              </a:lnTo>
                              <a:lnTo>
                                <a:pt x="41" y="214"/>
                              </a:lnTo>
                              <a:lnTo>
                                <a:pt x="30" y="208"/>
                              </a:lnTo>
                              <a:lnTo>
                                <a:pt x="30" y="197"/>
                              </a:lnTo>
                              <a:lnTo>
                                <a:pt x="19" y="193"/>
                              </a:lnTo>
                              <a:lnTo>
                                <a:pt x="19" y="182"/>
                              </a:lnTo>
                              <a:lnTo>
                                <a:pt x="29" y="166"/>
                              </a:lnTo>
                              <a:lnTo>
                                <a:pt x="41" y="173"/>
                              </a:lnTo>
                              <a:lnTo>
                                <a:pt x="56" y="166"/>
                              </a:lnTo>
                              <a:lnTo>
                                <a:pt x="98" y="100"/>
                              </a:lnTo>
                              <a:lnTo>
                                <a:pt x="92" y="84"/>
                              </a:lnTo>
                              <a:lnTo>
                                <a:pt x="101" y="81"/>
                              </a:lnTo>
                              <a:lnTo>
                                <a:pt x="101" y="76"/>
                              </a:lnTo>
                              <a:lnTo>
                                <a:pt x="79" y="60"/>
                              </a:lnTo>
                              <a:lnTo>
                                <a:pt x="76" y="39"/>
                              </a:lnTo>
                              <a:lnTo>
                                <a:pt x="66" y="30"/>
                              </a:lnTo>
                              <a:lnTo>
                                <a:pt x="69" y="24"/>
                              </a:lnTo>
                              <a:lnTo>
                                <a:pt x="100" y="30"/>
                              </a:lnTo>
                              <a:lnTo>
                                <a:pt x="119" y="23"/>
                              </a:lnTo>
                              <a:lnTo>
                                <a:pt x="129" y="11"/>
                              </a:lnTo>
                              <a:lnTo>
                                <a:pt x="155" y="0"/>
                              </a:lnTo>
                              <a:lnTo>
                                <a:pt x="175" y="9"/>
                              </a:lnTo>
                              <a:lnTo>
                                <a:pt x="172" y="26"/>
                              </a:lnTo>
                              <a:lnTo>
                                <a:pt x="160" y="46"/>
                              </a:lnTo>
                              <a:lnTo>
                                <a:pt x="172" y="72"/>
                              </a:lnTo>
                              <a:lnTo>
                                <a:pt x="157" y="72"/>
                              </a:lnTo>
                              <a:lnTo>
                                <a:pt x="157" y="76"/>
                              </a:lnTo>
                              <a:lnTo>
                                <a:pt x="175" y="104"/>
                              </a:lnTo>
                              <a:lnTo>
                                <a:pt x="211" y="119"/>
                              </a:lnTo>
                              <a:lnTo>
                                <a:pt x="198" y="149"/>
                              </a:lnTo>
                              <a:lnTo>
                                <a:pt x="252" y="180"/>
                              </a:lnTo>
                              <a:lnTo>
                                <a:pt x="276" y="181"/>
                              </a:lnTo>
                              <a:lnTo>
                                <a:pt x="293" y="192"/>
                              </a:lnTo>
                              <a:lnTo>
                                <a:pt x="330" y="198"/>
                              </a:lnTo>
                              <a:lnTo>
                                <a:pt x="348" y="198"/>
                              </a:lnTo>
                              <a:lnTo>
                                <a:pt x="344" y="184"/>
                              </a:lnTo>
                              <a:lnTo>
                                <a:pt x="344" y="167"/>
                              </a:lnTo>
                              <a:lnTo>
                                <a:pt x="353" y="16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17" name="Freeform 46"/>
                        <p:cNvSpPr>
                          <a:spLocks noChangeAspect="1"/>
                        </p:cNvSpPr>
                        <p:nvPr/>
                      </p:nvSpPr>
                      <p:spPr bwMode="auto">
                        <a:xfrm>
                          <a:off x="4366" y="2073"/>
                          <a:ext cx="151" cy="305"/>
                        </a:xfrm>
                        <a:custGeom>
                          <a:avLst/>
                          <a:gdLst>
                            <a:gd name="T0" fmla="*/ 97 w 149"/>
                            <a:gd name="T1" fmla="*/ 182 h 310"/>
                            <a:gd name="T2" fmla="*/ 110 w 149"/>
                            <a:gd name="T3" fmla="*/ 185 h 310"/>
                            <a:gd name="T4" fmla="*/ 116 w 149"/>
                            <a:gd name="T5" fmla="*/ 192 h 310"/>
                            <a:gd name="T6" fmla="*/ 128 w 149"/>
                            <a:gd name="T7" fmla="*/ 194 h 310"/>
                            <a:gd name="T8" fmla="*/ 152 w 149"/>
                            <a:gd name="T9" fmla="*/ 190 h 310"/>
                            <a:gd name="T10" fmla="*/ 124 w 149"/>
                            <a:gd name="T11" fmla="*/ 181 h 310"/>
                            <a:gd name="T12" fmla="*/ 100 w 149"/>
                            <a:gd name="T13" fmla="*/ 176 h 310"/>
                            <a:gd name="T14" fmla="*/ 84 w 149"/>
                            <a:gd name="T15" fmla="*/ 148 h 310"/>
                            <a:gd name="T16" fmla="*/ 76 w 149"/>
                            <a:gd name="T17" fmla="*/ 148 h 310"/>
                            <a:gd name="T18" fmla="*/ 72 w 149"/>
                            <a:gd name="T19" fmla="*/ 137 h 310"/>
                            <a:gd name="T20" fmla="*/ 82 w 149"/>
                            <a:gd name="T21" fmla="*/ 112 h 310"/>
                            <a:gd name="T22" fmla="*/ 81 w 149"/>
                            <a:gd name="T23" fmla="*/ 94 h 310"/>
                            <a:gd name="T24" fmla="*/ 98 w 149"/>
                            <a:gd name="T25" fmla="*/ 94 h 310"/>
                            <a:gd name="T26" fmla="*/ 99 w 149"/>
                            <a:gd name="T27" fmla="*/ 103 h 310"/>
                            <a:gd name="T28" fmla="*/ 122 w 149"/>
                            <a:gd name="T29" fmla="*/ 104 h 310"/>
                            <a:gd name="T30" fmla="*/ 150 w 149"/>
                            <a:gd name="T31" fmla="*/ 112 h 310"/>
                            <a:gd name="T32" fmla="*/ 138 w 149"/>
                            <a:gd name="T33" fmla="*/ 96 h 310"/>
                            <a:gd name="T34" fmla="*/ 156 w 149"/>
                            <a:gd name="T35" fmla="*/ 84 h 310"/>
                            <a:gd name="T36" fmla="*/ 211 w 149"/>
                            <a:gd name="T37" fmla="*/ 84 h 310"/>
                            <a:gd name="T38" fmla="*/ 215 w 149"/>
                            <a:gd name="T39" fmla="*/ 71 h 310"/>
                            <a:gd name="T40" fmla="*/ 193 w 149"/>
                            <a:gd name="T41" fmla="*/ 61 h 310"/>
                            <a:gd name="T42" fmla="*/ 183 w 149"/>
                            <a:gd name="T43" fmla="*/ 35 h 310"/>
                            <a:gd name="T44" fmla="*/ 156 w 149"/>
                            <a:gd name="T45" fmla="*/ 31 h 310"/>
                            <a:gd name="T46" fmla="*/ 124 w 149"/>
                            <a:gd name="T47" fmla="*/ 31 h 310"/>
                            <a:gd name="T48" fmla="*/ 108 w 149"/>
                            <a:gd name="T49" fmla="*/ 31 h 310"/>
                            <a:gd name="T50" fmla="*/ 89 w 149"/>
                            <a:gd name="T51" fmla="*/ 32 h 310"/>
                            <a:gd name="T52" fmla="*/ 88 w 149"/>
                            <a:gd name="T53" fmla="*/ 25 h 310"/>
                            <a:gd name="T54" fmla="*/ 78 w 149"/>
                            <a:gd name="T55" fmla="*/ 18 h 310"/>
                            <a:gd name="T56" fmla="*/ 69 w 149"/>
                            <a:gd name="T57" fmla="*/ 0 h 310"/>
                            <a:gd name="T58" fmla="*/ 2 w 149"/>
                            <a:gd name="T59" fmla="*/ 28 h 310"/>
                            <a:gd name="T60" fmla="*/ 0 w 149"/>
                            <a:gd name="T61" fmla="*/ 31 h 310"/>
                            <a:gd name="T62" fmla="*/ 26 w 149"/>
                            <a:gd name="T63" fmla="*/ 63 h 310"/>
                            <a:gd name="T64" fmla="*/ 17 w 149"/>
                            <a:gd name="T65" fmla="*/ 78 h 310"/>
                            <a:gd name="T66" fmla="*/ 33 w 149"/>
                            <a:gd name="T67" fmla="*/ 86 h 310"/>
                            <a:gd name="T68" fmla="*/ 78 w 149"/>
                            <a:gd name="T69" fmla="*/ 115 h 310"/>
                            <a:gd name="T70" fmla="*/ 29 w 149"/>
                            <a:gd name="T71" fmla="*/ 143 h 310"/>
                            <a:gd name="T72" fmla="*/ 27 w 149"/>
                            <a:gd name="T73" fmla="*/ 151 h 310"/>
                            <a:gd name="T74" fmla="*/ 32 w 149"/>
                            <a:gd name="T75" fmla="*/ 163 h 310"/>
                            <a:gd name="T76" fmla="*/ 36 w 149"/>
                            <a:gd name="T77" fmla="*/ 160 h 310"/>
                            <a:gd name="T78" fmla="*/ 97 w 149"/>
                            <a:gd name="T79" fmla="*/ 187 h 310"/>
                            <a:gd name="T80" fmla="*/ 97 w 149"/>
                            <a:gd name="T81" fmla="*/ 182 h 310"/>
                            <a:gd name="T82" fmla="*/ 97 w 149"/>
                            <a:gd name="T83" fmla="*/ 182 h 310"/>
                            <a:gd name="T84" fmla="*/ 97 w 149"/>
                            <a:gd name="T85" fmla="*/ 182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310"/>
                            <a:gd name="T131" fmla="*/ 149 w 149"/>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310">
                              <a:moveTo>
                                <a:pt x="68" y="290"/>
                              </a:moveTo>
                              <a:lnTo>
                                <a:pt x="81" y="295"/>
                              </a:lnTo>
                              <a:lnTo>
                                <a:pt x="85" y="306"/>
                              </a:lnTo>
                              <a:lnTo>
                                <a:pt x="91" y="309"/>
                              </a:lnTo>
                              <a:lnTo>
                                <a:pt x="103" y="302"/>
                              </a:lnTo>
                              <a:lnTo>
                                <a:pt x="89" y="288"/>
                              </a:lnTo>
                              <a:lnTo>
                                <a:pt x="71" y="280"/>
                              </a:lnTo>
                              <a:lnTo>
                                <a:pt x="55" y="237"/>
                              </a:lnTo>
                              <a:lnTo>
                                <a:pt x="47" y="238"/>
                              </a:lnTo>
                              <a:lnTo>
                                <a:pt x="43" y="217"/>
                              </a:lnTo>
                              <a:lnTo>
                                <a:pt x="53" y="178"/>
                              </a:lnTo>
                              <a:lnTo>
                                <a:pt x="52" y="152"/>
                              </a:lnTo>
                              <a:lnTo>
                                <a:pt x="69" y="152"/>
                              </a:lnTo>
                              <a:lnTo>
                                <a:pt x="70" y="165"/>
                              </a:lnTo>
                              <a:lnTo>
                                <a:pt x="88" y="166"/>
                              </a:lnTo>
                              <a:lnTo>
                                <a:pt x="102" y="178"/>
                              </a:lnTo>
                              <a:lnTo>
                                <a:pt x="96" y="154"/>
                              </a:lnTo>
                              <a:lnTo>
                                <a:pt x="105" y="134"/>
                              </a:lnTo>
                              <a:lnTo>
                                <a:pt x="145" y="133"/>
                              </a:lnTo>
                              <a:lnTo>
                                <a:pt x="148" y="108"/>
                              </a:lnTo>
                              <a:lnTo>
                                <a:pt x="133" y="90"/>
                              </a:lnTo>
                              <a:lnTo>
                                <a:pt x="125" y="64"/>
                              </a:lnTo>
                              <a:lnTo>
                                <a:pt x="105" y="48"/>
                              </a:lnTo>
                              <a:lnTo>
                                <a:pt x="89" y="58"/>
                              </a:lnTo>
                              <a:lnTo>
                                <a:pt x="79" y="51"/>
                              </a:lnTo>
                              <a:lnTo>
                                <a:pt x="60" y="61"/>
                              </a:lnTo>
                              <a:lnTo>
                                <a:pt x="59" y="25"/>
                              </a:lnTo>
                              <a:lnTo>
                                <a:pt x="49" y="18"/>
                              </a:lnTo>
                              <a:lnTo>
                                <a:pt x="40" y="0"/>
                              </a:lnTo>
                              <a:lnTo>
                                <a:pt x="2" y="28"/>
                              </a:lnTo>
                              <a:lnTo>
                                <a:pt x="0" y="51"/>
                              </a:lnTo>
                              <a:lnTo>
                                <a:pt x="26" y="93"/>
                              </a:lnTo>
                              <a:lnTo>
                                <a:pt x="17" y="122"/>
                              </a:lnTo>
                              <a:lnTo>
                                <a:pt x="33" y="138"/>
                              </a:lnTo>
                              <a:lnTo>
                                <a:pt x="49" y="183"/>
                              </a:lnTo>
                              <a:lnTo>
                                <a:pt x="29" y="228"/>
                              </a:lnTo>
                              <a:lnTo>
                                <a:pt x="27" y="244"/>
                              </a:lnTo>
                              <a:lnTo>
                                <a:pt x="32" y="261"/>
                              </a:lnTo>
                              <a:lnTo>
                                <a:pt x="36" y="258"/>
                              </a:lnTo>
                              <a:lnTo>
                                <a:pt x="68" y="297"/>
                              </a:lnTo>
                              <a:lnTo>
                                <a:pt x="68" y="29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18" name="Freeform 47"/>
                        <p:cNvSpPr>
                          <a:spLocks noChangeAspect="1"/>
                        </p:cNvSpPr>
                        <p:nvPr/>
                      </p:nvSpPr>
                      <p:spPr bwMode="auto">
                        <a:xfrm>
                          <a:off x="4168" y="1953"/>
                          <a:ext cx="96" cy="117"/>
                        </a:xfrm>
                        <a:custGeom>
                          <a:avLst/>
                          <a:gdLst>
                            <a:gd name="T0" fmla="*/ 13 w 95"/>
                            <a:gd name="T1" fmla="*/ 45 h 118"/>
                            <a:gd name="T2" fmla="*/ 0 w 95"/>
                            <a:gd name="T3" fmla="*/ 35 h 118"/>
                            <a:gd name="T4" fmla="*/ 9 w 95"/>
                            <a:gd name="T5" fmla="*/ 19 h 118"/>
                            <a:gd name="T6" fmla="*/ 3 w 95"/>
                            <a:gd name="T7" fmla="*/ 18 h 118"/>
                            <a:gd name="T8" fmla="*/ 1 w 95"/>
                            <a:gd name="T9" fmla="*/ 8 h 118"/>
                            <a:gd name="T10" fmla="*/ 8 w 95"/>
                            <a:gd name="T11" fmla="*/ 0 h 118"/>
                            <a:gd name="T12" fmla="*/ 12 w 95"/>
                            <a:gd name="T13" fmla="*/ 8 h 118"/>
                            <a:gd name="T14" fmla="*/ 14 w 95"/>
                            <a:gd name="T15" fmla="*/ 0 h 118"/>
                            <a:gd name="T16" fmla="*/ 26 w 95"/>
                            <a:gd name="T17" fmla="*/ 7 h 118"/>
                            <a:gd name="T18" fmla="*/ 36 w 95"/>
                            <a:gd name="T19" fmla="*/ 24 h 118"/>
                            <a:gd name="T20" fmla="*/ 107 w 95"/>
                            <a:gd name="T21" fmla="*/ 29 h 118"/>
                            <a:gd name="T22" fmla="*/ 89 w 95"/>
                            <a:gd name="T23" fmla="*/ 50 h 118"/>
                            <a:gd name="T24" fmla="*/ 90 w 95"/>
                            <a:gd name="T25" fmla="*/ 58 h 118"/>
                            <a:gd name="T26" fmla="*/ 101 w 95"/>
                            <a:gd name="T27" fmla="*/ 59 h 118"/>
                            <a:gd name="T28" fmla="*/ 107 w 95"/>
                            <a:gd name="T29" fmla="*/ 55 h 118"/>
                            <a:gd name="T30" fmla="*/ 113 w 95"/>
                            <a:gd name="T31" fmla="*/ 59 h 118"/>
                            <a:gd name="T32" fmla="*/ 123 w 95"/>
                            <a:gd name="T33" fmla="*/ 65 h 118"/>
                            <a:gd name="T34" fmla="*/ 119 w 95"/>
                            <a:gd name="T35" fmla="*/ 88 h 118"/>
                            <a:gd name="T36" fmla="*/ 99 w 95"/>
                            <a:gd name="T37" fmla="*/ 59 h 118"/>
                            <a:gd name="T38" fmla="*/ 80 w 95"/>
                            <a:gd name="T39" fmla="*/ 67 h 118"/>
                            <a:gd name="T40" fmla="*/ 28 w 95"/>
                            <a:gd name="T41" fmla="*/ 71 h 118"/>
                            <a:gd name="T42" fmla="*/ 13 w 95"/>
                            <a:gd name="T43" fmla="*/ 45 h 118"/>
                            <a:gd name="T44" fmla="*/ 13 w 95"/>
                            <a:gd name="T45" fmla="*/ 45 h 118"/>
                            <a:gd name="T46" fmla="*/ 13 w 95"/>
                            <a:gd name="T47" fmla="*/ 4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118"/>
                            <a:gd name="T74" fmla="*/ 95 w 9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118">
                              <a:moveTo>
                                <a:pt x="13" y="45"/>
                              </a:moveTo>
                              <a:lnTo>
                                <a:pt x="0" y="35"/>
                              </a:lnTo>
                              <a:lnTo>
                                <a:pt x="9" y="19"/>
                              </a:lnTo>
                              <a:lnTo>
                                <a:pt x="3" y="18"/>
                              </a:lnTo>
                              <a:lnTo>
                                <a:pt x="1" y="8"/>
                              </a:lnTo>
                              <a:lnTo>
                                <a:pt x="8" y="0"/>
                              </a:lnTo>
                              <a:lnTo>
                                <a:pt x="12" y="8"/>
                              </a:lnTo>
                              <a:lnTo>
                                <a:pt x="14" y="0"/>
                              </a:lnTo>
                              <a:lnTo>
                                <a:pt x="26" y="7"/>
                              </a:lnTo>
                              <a:lnTo>
                                <a:pt x="36" y="24"/>
                              </a:lnTo>
                              <a:lnTo>
                                <a:pt x="78" y="29"/>
                              </a:lnTo>
                              <a:lnTo>
                                <a:pt x="60" y="50"/>
                              </a:lnTo>
                              <a:lnTo>
                                <a:pt x="61" y="58"/>
                              </a:lnTo>
                              <a:lnTo>
                                <a:pt x="72" y="68"/>
                              </a:lnTo>
                              <a:lnTo>
                                <a:pt x="78" y="55"/>
                              </a:lnTo>
                              <a:lnTo>
                                <a:pt x="84" y="61"/>
                              </a:lnTo>
                              <a:lnTo>
                                <a:pt x="94" y="94"/>
                              </a:lnTo>
                              <a:lnTo>
                                <a:pt x="90" y="117"/>
                              </a:lnTo>
                              <a:lnTo>
                                <a:pt x="70" y="76"/>
                              </a:lnTo>
                              <a:lnTo>
                                <a:pt x="51" y="96"/>
                              </a:lnTo>
                              <a:lnTo>
                                <a:pt x="28" y="100"/>
                              </a:lnTo>
                              <a:lnTo>
                                <a:pt x="13" y="4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019" name="Group 48"/>
                        <p:cNvGrpSpPr>
                          <a:grpSpLocks/>
                        </p:cNvGrpSpPr>
                        <p:nvPr/>
                      </p:nvGrpSpPr>
                      <p:grpSpPr bwMode="auto">
                        <a:xfrm>
                          <a:off x="3856" y="1407"/>
                          <a:ext cx="1829" cy="2045"/>
                          <a:chOff x="3856" y="1407"/>
                          <a:chExt cx="1829" cy="2045"/>
                        </a:xfrm>
                        <a:grpFill/>
                      </p:grpSpPr>
                      <p:sp>
                        <p:nvSpPr>
                          <p:cNvPr id="1020" name="Freeform 49"/>
                          <p:cNvSpPr>
                            <a:spLocks noChangeAspect="1"/>
                          </p:cNvSpPr>
                          <p:nvPr/>
                        </p:nvSpPr>
                        <p:spPr bwMode="auto">
                          <a:xfrm>
                            <a:off x="3856" y="1407"/>
                            <a:ext cx="956" cy="673"/>
                          </a:xfrm>
                          <a:custGeom>
                            <a:avLst/>
                            <a:gdLst>
                              <a:gd name="T0" fmla="*/ 311 w 940"/>
                              <a:gd name="T1" fmla="*/ 80 h 681"/>
                              <a:gd name="T2" fmla="*/ 393 w 940"/>
                              <a:gd name="T3" fmla="*/ 115 h 681"/>
                              <a:gd name="T4" fmla="*/ 700 w 940"/>
                              <a:gd name="T5" fmla="*/ 154 h 681"/>
                              <a:gd name="T6" fmla="*/ 951 w 940"/>
                              <a:gd name="T7" fmla="*/ 160 h 681"/>
                              <a:gd name="T8" fmla="*/ 967 w 940"/>
                              <a:gd name="T9" fmla="*/ 124 h 681"/>
                              <a:gd name="T10" fmla="*/ 1035 w 940"/>
                              <a:gd name="T11" fmla="*/ 114 h 681"/>
                              <a:gd name="T12" fmla="*/ 1137 w 940"/>
                              <a:gd name="T13" fmla="*/ 102 h 681"/>
                              <a:gd name="T14" fmla="*/ 1058 w 940"/>
                              <a:gd name="T15" fmla="*/ 88 h 681"/>
                              <a:gd name="T16" fmla="*/ 1001 w 940"/>
                              <a:gd name="T17" fmla="*/ 42 h 681"/>
                              <a:gd name="T18" fmla="*/ 1059 w 940"/>
                              <a:gd name="T19" fmla="*/ 36 h 681"/>
                              <a:gd name="T20" fmla="*/ 1052 w 940"/>
                              <a:gd name="T21" fmla="*/ 5 h 681"/>
                              <a:gd name="T22" fmla="*/ 1261 w 940"/>
                              <a:gd name="T23" fmla="*/ 42 h 681"/>
                              <a:gd name="T24" fmla="*/ 1395 w 940"/>
                              <a:gd name="T25" fmla="*/ 63 h 681"/>
                              <a:gd name="T26" fmla="*/ 1513 w 940"/>
                              <a:gd name="T27" fmla="*/ 70 h 681"/>
                              <a:gd name="T28" fmla="*/ 1533 w 940"/>
                              <a:gd name="T29" fmla="*/ 118 h 681"/>
                              <a:gd name="T30" fmla="*/ 1518 w 940"/>
                              <a:gd name="T31" fmla="*/ 145 h 681"/>
                              <a:gd name="T32" fmla="*/ 1484 w 940"/>
                              <a:gd name="T33" fmla="*/ 166 h 681"/>
                              <a:gd name="T34" fmla="*/ 1433 w 940"/>
                              <a:gd name="T35" fmla="*/ 173 h 681"/>
                              <a:gd name="T36" fmla="*/ 1319 w 940"/>
                              <a:gd name="T37" fmla="*/ 210 h 681"/>
                              <a:gd name="T38" fmla="*/ 1326 w 940"/>
                              <a:gd name="T39" fmla="*/ 188 h 681"/>
                              <a:gd name="T40" fmla="*/ 1279 w 940"/>
                              <a:gd name="T41" fmla="*/ 191 h 681"/>
                              <a:gd name="T42" fmla="*/ 1224 w 940"/>
                              <a:gd name="T43" fmla="*/ 204 h 681"/>
                              <a:gd name="T44" fmla="*/ 1304 w 940"/>
                              <a:gd name="T45" fmla="*/ 237 h 681"/>
                              <a:gd name="T46" fmla="*/ 1381 w 940"/>
                              <a:gd name="T47" fmla="*/ 240 h 681"/>
                              <a:gd name="T48" fmla="*/ 1317 w 940"/>
                              <a:gd name="T49" fmla="*/ 271 h 681"/>
                              <a:gd name="T50" fmla="*/ 1429 w 940"/>
                              <a:gd name="T51" fmla="*/ 316 h 681"/>
                              <a:gd name="T52" fmla="*/ 1401 w 940"/>
                              <a:gd name="T53" fmla="*/ 337 h 681"/>
                              <a:gd name="T54" fmla="*/ 1442 w 940"/>
                              <a:gd name="T55" fmla="*/ 367 h 681"/>
                              <a:gd name="T56" fmla="*/ 1419 w 940"/>
                              <a:gd name="T57" fmla="*/ 399 h 681"/>
                              <a:gd name="T58" fmla="*/ 1386 w 940"/>
                              <a:gd name="T59" fmla="*/ 425 h 681"/>
                              <a:gd name="T60" fmla="*/ 1282 w 940"/>
                              <a:gd name="T61" fmla="*/ 455 h 681"/>
                              <a:gd name="T62" fmla="*/ 1249 w 940"/>
                              <a:gd name="T63" fmla="*/ 451 h 681"/>
                              <a:gd name="T64" fmla="*/ 1186 w 940"/>
                              <a:gd name="T65" fmla="*/ 481 h 681"/>
                              <a:gd name="T66" fmla="*/ 1158 w 940"/>
                              <a:gd name="T67" fmla="*/ 465 h 681"/>
                              <a:gd name="T68" fmla="*/ 1069 w 940"/>
                              <a:gd name="T69" fmla="*/ 459 h 681"/>
                              <a:gd name="T70" fmla="*/ 960 w 940"/>
                              <a:gd name="T71" fmla="*/ 450 h 681"/>
                              <a:gd name="T72" fmla="*/ 919 w 940"/>
                              <a:gd name="T73" fmla="*/ 451 h 681"/>
                              <a:gd name="T74" fmla="*/ 905 w 940"/>
                              <a:gd name="T75" fmla="*/ 463 h 681"/>
                              <a:gd name="T76" fmla="*/ 851 w 940"/>
                              <a:gd name="T77" fmla="*/ 444 h 681"/>
                              <a:gd name="T78" fmla="*/ 791 w 940"/>
                              <a:gd name="T79" fmla="*/ 433 h 681"/>
                              <a:gd name="T80" fmla="*/ 756 w 940"/>
                              <a:gd name="T81" fmla="*/ 368 h 681"/>
                              <a:gd name="T82" fmla="*/ 637 w 940"/>
                              <a:gd name="T83" fmla="*/ 367 h 681"/>
                              <a:gd name="T84" fmla="*/ 516 w 940"/>
                              <a:gd name="T85" fmla="*/ 379 h 681"/>
                              <a:gd name="T86" fmla="*/ 490 w 940"/>
                              <a:gd name="T87" fmla="*/ 371 h 681"/>
                              <a:gd name="T88" fmla="*/ 351 w 940"/>
                              <a:gd name="T89" fmla="*/ 354 h 681"/>
                              <a:gd name="T90" fmla="*/ 212 w 940"/>
                              <a:gd name="T91" fmla="*/ 327 h 681"/>
                              <a:gd name="T92" fmla="*/ 207 w 940"/>
                              <a:gd name="T93" fmla="*/ 302 h 681"/>
                              <a:gd name="T94" fmla="*/ 212 w 940"/>
                              <a:gd name="T95" fmla="*/ 260 h 681"/>
                              <a:gd name="T96" fmla="*/ 86 w 940"/>
                              <a:gd name="T97" fmla="*/ 253 h 681"/>
                              <a:gd name="T98" fmla="*/ 25 w 940"/>
                              <a:gd name="T99" fmla="*/ 237 h 681"/>
                              <a:gd name="T100" fmla="*/ 7 w 940"/>
                              <a:gd name="T101" fmla="*/ 214 h 681"/>
                              <a:gd name="T102" fmla="*/ 0 w 940"/>
                              <a:gd name="T103" fmla="*/ 193 h 681"/>
                              <a:gd name="T104" fmla="*/ 72 w 940"/>
                              <a:gd name="T105" fmla="*/ 181 h 681"/>
                              <a:gd name="T106" fmla="*/ 150 w 940"/>
                              <a:gd name="T107" fmla="*/ 162 h 681"/>
                              <a:gd name="T108" fmla="*/ 123 w 940"/>
                              <a:gd name="T109" fmla="*/ 118 h 681"/>
                              <a:gd name="T110" fmla="*/ 219 w 940"/>
                              <a:gd name="T111" fmla="*/ 100 h 681"/>
                              <a:gd name="T112" fmla="*/ 250 w 940"/>
                              <a:gd name="T113" fmla="*/ 66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81"/>
                              <a:gd name="T173" fmla="*/ 940 w 940"/>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81">
                                <a:moveTo>
                                  <a:pt x="152" y="95"/>
                                </a:moveTo>
                                <a:lnTo>
                                  <a:pt x="165" y="89"/>
                                </a:lnTo>
                                <a:lnTo>
                                  <a:pt x="191" y="109"/>
                                </a:lnTo>
                                <a:lnTo>
                                  <a:pt x="213" y="111"/>
                                </a:lnTo>
                                <a:lnTo>
                                  <a:pt x="231" y="132"/>
                                </a:lnTo>
                                <a:lnTo>
                                  <a:pt x="242" y="161"/>
                                </a:lnTo>
                                <a:lnTo>
                                  <a:pt x="321" y="181"/>
                                </a:lnTo>
                                <a:lnTo>
                                  <a:pt x="363" y="214"/>
                                </a:lnTo>
                                <a:lnTo>
                                  <a:pt x="429" y="213"/>
                                </a:lnTo>
                                <a:lnTo>
                                  <a:pt x="511" y="238"/>
                                </a:lnTo>
                                <a:lnTo>
                                  <a:pt x="548" y="222"/>
                                </a:lnTo>
                                <a:lnTo>
                                  <a:pt x="583" y="221"/>
                                </a:lnTo>
                                <a:lnTo>
                                  <a:pt x="588" y="218"/>
                                </a:lnTo>
                                <a:lnTo>
                                  <a:pt x="607" y="195"/>
                                </a:lnTo>
                                <a:lnTo>
                                  <a:pt x="593" y="180"/>
                                </a:lnTo>
                                <a:lnTo>
                                  <a:pt x="601" y="168"/>
                                </a:lnTo>
                                <a:lnTo>
                                  <a:pt x="623" y="173"/>
                                </a:lnTo>
                                <a:lnTo>
                                  <a:pt x="635" y="160"/>
                                </a:lnTo>
                                <a:lnTo>
                                  <a:pt x="647" y="154"/>
                                </a:lnTo>
                                <a:lnTo>
                                  <a:pt x="657" y="137"/>
                                </a:lnTo>
                                <a:lnTo>
                                  <a:pt x="697" y="135"/>
                                </a:lnTo>
                                <a:lnTo>
                                  <a:pt x="687" y="119"/>
                                </a:lnTo>
                                <a:lnTo>
                                  <a:pt x="668" y="110"/>
                                </a:lnTo>
                                <a:lnTo>
                                  <a:pt x="649" y="117"/>
                                </a:lnTo>
                                <a:lnTo>
                                  <a:pt x="629" y="115"/>
                                </a:lnTo>
                                <a:lnTo>
                                  <a:pt x="610" y="82"/>
                                </a:lnTo>
                                <a:lnTo>
                                  <a:pt x="614" y="69"/>
                                </a:lnTo>
                                <a:lnTo>
                                  <a:pt x="641" y="76"/>
                                </a:lnTo>
                                <a:lnTo>
                                  <a:pt x="656" y="66"/>
                                </a:lnTo>
                                <a:lnTo>
                                  <a:pt x="650" y="36"/>
                                </a:lnTo>
                                <a:lnTo>
                                  <a:pt x="655" y="31"/>
                                </a:lnTo>
                                <a:lnTo>
                                  <a:pt x="639" y="12"/>
                                </a:lnTo>
                                <a:lnTo>
                                  <a:pt x="645" y="5"/>
                                </a:lnTo>
                                <a:lnTo>
                                  <a:pt x="679" y="0"/>
                                </a:lnTo>
                                <a:lnTo>
                                  <a:pt x="725" y="11"/>
                                </a:lnTo>
                                <a:lnTo>
                                  <a:pt x="773" y="50"/>
                                </a:lnTo>
                                <a:lnTo>
                                  <a:pt x="795" y="75"/>
                                </a:lnTo>
                                <a:lnTo>
                                  <a:pt x="823" y="79"/>
                                </a:lnTo>
                                <a:lnTo>
                                  <a:pt x="855" y="92"/>
                                </a:lnTo>
                                <a:lnTo>
                                  <a:pt x="877" y="115"/>
                                </a:lnTo>
                                <a:lnTo>
                                  <a:pt x="893" y="115"/>
                                </a:lnTo>
                                <a:lnTo>
                                  <a:pt x="928" y="99"/>
                                </a:lnTo>
                                <a:lnTo>
                                  <a:pt x="938" y="117"/>
                                </a:lnTo>
                                <a:lnTo>
                                  <a:pt x="933" y="123"/>
                                </a:lnTo>
                                <a:lnTo>
                                  <a:pt x="939" y="168"/>
                                </a:lnTo>
                                <a:lnTo>
                                  <a:pt x="921" y="165"/>
                                </a:lnTo>
                                <a:lnTo>
                                  <a:pt x="913" y="177"/>
                                </a:lnTo>
                                <a:lnTo>
                                  <a:pt x="931" y="203"/>
                                </a:lnTo>
                                <a:lnTo>
                                  <a:pt x="933" y="218"/>
                                </a:lnTo>
                                <a:lnTo>
                                  <a:pt x="915" y="213"/>
                                </a:lnTo>
                                <a:lnTo>
                                  <a:pt x="910" y="231"/>
                                </a:lnTo>
                                <a:lnTo>
                                  <a:pt x="896" y="233"/>
                                </a:lnTo>
                                <a:lnTo>
                                  <a:pt x="897" y="244"/>
                                </a:lnTo>
                                <a:lnTo>
                                  <a:pt x="878" y="241"/>
                                </a:lnTo>
                                <a:lnTo>
                                  <a:pt x="849" y="279"/>
                                </a:lnTo>
                                <a:lnTo>
                                  <a:pt x="839" y="277"/>
                                </a:lnTo>
                                <a:lnTo>
                                  <a:pt x="809" y="297"/>
                                </a:lnTo>
                                <a:lnTo>
                                  <a:pt x="813" y="289"/>
                                </a:lnTo>
                                <a:lnTo>
                                  <a:pt x="805" y="283"/>
                                </a:lnTo>
                                <a:lnTo>
                                  <a:pt x="813" y="263"/>
                                </a:lnTo>
                                <a:lnTo>
                                  <a:pt x="803" y="255"/>
                                </a:lnTo>
                                <a:lnTo>
                                  <a:pt x="789" y="253"/>
                                </a:lnTo>
                                <a:lnTo>
                                  <a:pt x="784" y="268"/>
                                </a:lnTo>
                                <a:lnTo>
                                  <a:pt x="771" y="277"/>
                                </a:lnTo>
                                <a:lnTo>
                                  <a:pt x="768" y="289"/>
                                </a:lnTo>
                                <a:lnTo>
                                  <a:pt x="751" y="287"/>
                                </a:lnTo>
                                <a:lnTo>
                                  <a:pt x="750" y="302"/>
                                </a:lnTo>
                                <a:lnTo>
                                  <a:pt x="792" y="333"/>
                                </a:lnTo>
                                <a:lnTo>
                                  <a:pt x="799" y="333"/>
                                </a:lnTo>
                                <a:lnTo>
                                  <a:pt x="813" y="319"/>
                                </a:lnTo>
                                <a:lnTo>
                                  <a:pt x="846" y="328"/>
                                </a:lnTo>
                                <a:lnTo>
                                  <a:pt x="846" y="337"/>
                                </a:lnTo>
                                <a:lnTo>
                                  <a:pt x="839" y="334"/>
                                </a:lnTo>
                                <a:lnTo>
                                  <a:pt x="823" y="343"/>
                                </a:lnTo>
                                <a:lnTo>
                                  <a:pt x="807" y="379"/>
                                </a:lnTo>
                                <a:lnTo>
                                  <a:pt x="831" y="389"/>
                                </a:lnTo>
                                <a:lnTo>
                                  <a:pt x="854" y="425"/>
                                </a:lnTo>
                                <a:lnTo>
                                  <a:pt x="875" y="445"/>
                                </a:lnTo>
                                <a:lnTo>
                                  <a:pt x="866" y="445"/>
                                </a:lnTo>
                                <a:lnTo>
                                  <a:pt x="883" y="461"/>
                                </a:lnTo>
                                <a:lnTo>
                                  <a:pt x="859" y="472"/>
                                </a:lnTo>
                                <a:lnTo>
                                  <a:pt x="892" y="480"/>
                                </a:lnTo>
                                <a:lnTo>
                                  <a:pt x="892" y="512"/>
                                </a:lnTo>
                                <a:lnTo>
                                  <a:pt x="884" y="518"/>
                                </a:lnTo>
                                <a:lnTo>
                                  <a:pt x="873" y="548"/>
                                </a:lnTo>
                                <a:lnTo>
                                  <a:pt x="866" y="547"/>
                                </a:lnTo>
                                <a:lnTo>
                                  <a:pt x="870" y="562"/>
                                </a:lnTo>
                                <a:lnTo>
                                  <a:pt x="858" y="592"/>
                                </a:lnTo>
                                <a:lnTo>
                                  <a:pt x="849" y="592"/>
                                </a:lnTo>
                                <a:lnTo>
                                  <a:pt x="850" y="598"/>
                                </a:lnTo>
                                <a:lnTo>
                                  <a:pt x="825" y="623"/>
                                </a:lnTo>
                                <a:lnTo>
                                  <a:pt x="792" y="632"/>
                                </a:lnTo>
                                <a:lnTo>
                                  <a:pt x="786" y="641"/>
                                </a:lnTo>
                                <a:lnTo>
                                  <a:pt x="776" y="632"/>
                                </a:lnTo>
                                <a:lnTo>
                                  <a:pt x="775" y="641"/>
                                </a:lnTo>
                                <a:lnTo>
                                  <a:pt x="766" y="634"/>
                                </a:lnTo>
                                <a:lnTo>
                                  <a:pt x="766" y="646"/>
                                </a:lnTo>
                                <a:lnTo>
                                  <a:pt x="722" y="661"/>
                                </a:lnTo>
                                <a:lnTo>
                                  <a:pt x="727" y="677"/>
                                </a:lnTo>
                                <a:lnTo>
                                  <a:pt x="722" y="680"/>
                                </a:lnTo>
                                <a:lnTo>
                                  <a:pt x="717" y="680"/>
                                </a:lnTo>
                                <a:lnTo>
                                  <a:pt x="710" y="657"/>
                                </a:lnTo>
                                <a:lnTo>
                                  <a:pt x="687" y="653"/>
                                </a:lnTo>
                                <a:lnTo>
                                  <a:pt x="679" y="657"/>
                                </a:lnTo>
                                <a:lnTo>
                                  <a:pt x="655" y="648"/>
                                </a:lnTo>
                                <a:lnTo>
                                  <a:pt x="649" y="629"/>
                                </a:lnTo>
                                <a:lnTo>
                                  <a:pt x="629" y="622"/>
                                </a:lnTo>
                                <a:lnTo>
                                  <a:pt x="588" y="633"/>
                                </a:lnTo>
                                <a:lnTo>
                                  <a:pt x="573" y="631"/>
                                </a:lnTo>
                                <a:lnTo>
                                  <a:pt x="572" y="637"/>
                                </a:lnTo>
                                <a:lnTo>
                                  <a:pt x="563" y="634"/>
                                </a:lnTo>
                                <a:lnTo>
                                  <a:pt x="564" y="659"/>
                                </a:lnTo>
                                <a:lnTo>
                                  <a:pt x="559" y="661"/>
                                </a:lnTo>
                                <a:lnTo>
                                  <a:pt x="555" y="652"/>
                                </a:lnTo>
                                <a:lnTo>
                                  <a:pt x="539" y="655"/>
                                </a:lnTo>
                                <a:lnTo>
                                  <a:pt x="520" y="641"/>
                                </a:lnTo>
                                <a:lnTo>
                                  <a:pt x="522" y="625"/>
                                </a:lnTo>
                                <a:lnTo>
                                  <a:pt x="511" y="618"/>
                                </a:lnTo>
                                <a:lnTo>
                                  <a:pt x="507" y="602"/>
                                </a:lnTo>
                                <a:lnTo>
                                  <a:pt x="485" y="608"/>
                                </a:lnTo>
                                <a:lnTo>
                                  <a:pt x="495" y="548"/>
                                </a:lnTo>
                                <a:lnTo>
                                  <a:pt x="480" y="521"/>
                                </a:lnTo>
                                <a:lnTo>
                                  <a:pt x="464" y="519"/>
                                </a:lnTo>
                                <a:lnTo>
                                  <a:pt x="431" y="491"/>
                                </a:lnTo>
                                <a:lnTo>
                                  <a:pt x="409" y="495"/>
                                </a:lnTo>
                                <a:lnTo>
                                  <a:pt x="391" y="516"/>
                                </a:lnTo>
                                <a:lnTo>
                                  <a:pt x="366" y="526"/>
                                </a:lnTo>
                                <a:lnTo>
                                  <a:pt x="333" y="515"/>
                                </a:lnTo>
                                <a:lnTo>
                                  <a:pt x="317" y="536"/>
                                </a:lnTo>
                                <a:lnTo>
                                  <a:pt x="310" y="520"/>
                                </a:lnTo>
                                <a:lnTo>
                                  <a:pt x="301" y="522"/>
                                </a:lnTo>
                                <a:lnTo>
                                  <a:pt x="261" y="522"/>
                                </a:lnTo>
                                <a:lnTo>
                                  <a:pt x="223" y="495"/>
                                </a:lnTo>
                                <a:lnTo>
                                  <a:pt x="215" y="497"/>
                                </a:lnTo>
                                <a:lnTo>
                                  <a:pt x="191" y="477"/>
                                </a:lnTo>
                                <a:lnTo>
                                  <a:pt x="168" y="474"/>
                                </a:lnTo>
                                <a:lnTo>
                                  <a:pt x="132" y="459"/>
                                </a:lnTo>
                                <a:lnTo>
                                  <a:pt x="114" y="431"/>
                                </a:lnTo>
                                <a:lnTo>
                                  <a:pt x="114" y="427"/>
                                </a:lnTo>
                                <a:lnTo>
                                  <a:pt x="129" y="427"/>
                                </a:lnTo>
                                <a:lnTo>
                                  <a:pt x="117" y="401"/>
                                </a:lnTo>
                                <a:lnTo>
                                  <a:pt x="129" y="381"/>
                                </a:lnTo>
                                <a:lnTo>
                                  <a:pt x="132" y="364"/>
                                </a:lnTo>
                                <a:lnTo>
                                  <a:pt x="112" y="355"/>
                                </a:lnTo>
                                <a:lnTo>
                                  <a:pt x="86" y="366"/>
                                </a:lnTo>
                                <a:lnTo>
                                  <a:pt x="57" y="355"/>
                                </a:lnTo>
                                <a:lnTo>
                                  <a:pt x="47" y="339"/>
                                </a:lnTo>
                                <a:lnTo>
                                  <a:pt x="26" y="334"/>
                                </a:lnTo>
                                <a:lnTo>
                                  <a:pt x="25" y="333"/>
                                </a:lnTo>
                                <a:lnTo>
                                  <a:pt x="27" y="329"/>
                                </a:lnTo>
                                <a:lnTo>
                                  <a:pt x="23" y="305"/>
                                </a:lnTo>
                                <a:lnTo>
                                  <a:pt x="7" y="303"/>
                                </a:lnTo>
                                <a:lnTo>
                                  <a:pt x="0" y="295"/>
                                </a:lnTo>
                                <a:lnTo>
                                  <a:pt x="0" y="284"/>
                                </a:lnTo>
                                <a:lnTo>
                                  <a:pt x="0" y="271"/>
                                </a:lnTo>
                                <a:lnTo>
                                  <a:pt x="13" y="261"/>
                                </a:lnTo>
                                <a:lnTo>
                                  <a:pt x="41" y="261"/>
                                </a:lnTo>
                                <a:lnTo>
                                  <a:pt x="43" y="253"/>
                                </a:lnTo>
                                <a:lnTo>
                                  <a:pt x="63" y="251"/>
                                </a:lnTo>
                                <a:lnTo>
                                  <a:pt x="89" y="233"/>
                                </a:lnTo>
                                <a:lnTo>
                                  <a:pt x="91" y="225"/>
                                </a:lnTo>
                                <a:lnTo>
                                  <a:pt x="93" y="207"/>
                                </a:lnTo>
                                <a:lnTo>
                                  <a:pt x="73" y="173"/>
                                </a:lnTo>
                                <a:lnTo>
                                  <a:pt x="77" y="168"/>
                                </a:lnTo>
                                <a:lnTo>
                                  <a:pt x="105" y="165"/>
                                </a:lnTo>
                                <a:lnTo>
                                  <a:pt x="103" y="125"/>
                                </a:lnTo>
                                <a:lnTo>
                                  <a:pt x="135" y="131"/>
                                </a:lnTo>
                                <a:lnTo>
                                  <a:pt x="144" y="127"/>
                                </a:lnTo>
                                <a:lnTo>
                                  <a:pt x="140" y="100"/>
                                </a:lnTo>
                                <a:lnTo>
                                  <a:pt x="152" y="9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021" name="Group 50"/>
                          <p:cNvGrpSpPr>
                            <a:grpSpLocks/>
                          </p:cNvGrpSpPr>
                          <p:nvPr/>
                        </p:nvGrpSpPr>
                        <p:grpSpPr bwMode="auto">
                          <a:xfrm>
                            <a:off x="4344" y="2254"/>
                            <a:ext cx="1341" cy="1198"/>
                            <a:chOff x="4344" y="2254"/>
                            <a:chExt cx="1341" cy="1198"/>
                          </a:xfrm>
                          <a:grpFill/>
                        </p:grpSpPr>
                        <p:sp>
                          <p:nvSpPr>
                            <p:cNvPr id="1022" name="Freeform 51"/>
                            <p:cNvSpPr>
                              <a:spLocks noChangeAspect="1"/>
                            </p:cNvSpPr>
                            <p:nvPr/>
                          </p:nvSpPr>
                          <p:spPr bwMode="auto">
                            <a:xfrm>
                              <a:off x="5570" y="3205"/>
                              <a:ext cx="115" cy="145"/>
                            </a:xfrm>
                            <a:custGeom>
                              <a:avLst/>
                              <a:gdLst>
                                <a:gd name="T0" fmla="*/ 9 w 113"/>
                                <a:gd name="T1" fmla="*/ 71 h 147"/>
                                <a:gd name="T2" fmla="*/ 22 w 113"/>
                                <a:gd name="T3" fmla="*/ 83 h 147"/>
                                <a:gd name="T4" fmla="*/ 0 w 113"/>
                                <a:gd name="T5" fmla="*/ 97 h 147"/>
                                <a:gd name="T6" fmla="*/ 3 w 113"/>
                                <a:gd name="T7" fmla="*/ 99 h 147"/>
                                <a:gd name="T8" fmla="*/ 16 w 113"/>
                                <a:gd name="T9" fmla="*/ 97 h 147"/>
                                <a:gd name="T10" fmla="*/ 109 w 113"/>
                                <a:gd name="T11" fmla="*/ 69 h 147"/>
                                <a:gd name="T12" fmla="*/ 161 w 113"/>
                                <a:gd name="T13" fmla="*/ 56 h 147"/>
                                <a:gd name="T14" fmla="*/ 184 w 113"/>
                                <a:gd name="T15" fmla="*/ 36 h 147"/>
                                <a:gd name="T16" fmla="*/ 176 w 113"/>
                                <a:gd name="T17" fmla="*/ 36 h 147"/>
                                <a:gd name="T18" fmla="*/ 145 w 113"/>
                                <a:gd name="T19" fmla="*/ 43 h 147"/>
                                <a:gd name="T20" fmla="*/ 115 w 113"/>
                                <a:gd name="T21" fmla="*/ 36 h 147"/>
                                <a:gd name="T22" fmla="*/ 131 w 113"/>
                                <a:gd name="T23" fmla="*/ 36 h 147"/>
                                <a:gd name="T24" fmla="*/ 119 w 113"/>
                                <a:gd name="T25" fmla="*/ 36 h 147"/>
                                <a:gd name="T26" fmla="*/ 105 w 113"/>
                                <a:gd name="T27" fmla="*/ 36 h 147"/>
                                <a:gd name="T28" fmla="*/ 95 w 113"/>
                                <a:gd name="T29" fmla="*/ 36 h 147"/>
                                <a:gd name="T30" fmla="*/ 111 w 113"/>
                                <a:gd name="T31" fmla="*/ 19 h 147"/>
                                <a:gd name="T32" fmla="*/ 105 w 113"/>
                                <a:gd name="T33" fmla="*/ 12 h 147"/>
                                <a:gd name="T34" fmla="*/ 85 w 113"/>
                                <a:gd name="T35" fmla="*/ 10 h 147"/>
                                <a:gd name="T36" fmla="*/ 82 w 113"/>
                                <a:gd name="T37" fmla="*/ 0 h 147"/>
                                <a:gd name="T38" fmla="*/ 82 w 113"/>
                                <a:gd name="T39" fmla="*/ 36 h 147"/>
                                <a:gd name="T40" fmla="*/ 95 w 113"/>
                                <a:gd name="T41" fmla="*/ 36 h 147"/>
                                <a:gd name="T42" fmla="*/ 58 w 113"/>
                                <a:gd name="T43" fmla="*/ 62 h 147"/>
                                <a:gd name="T44" fmla="*/ 9 w 113"/>
                                <a:gd name="T45" fmla="*/ 71 h 147"/>
                                <a:gd name="T46" fmla="*/ 9 w 113"/>
                                <a:gd name="T47" fmla="*/ 71 h 147"/>
                                <a:gd name="T48" fmla="*/ 9 w 113"/>
                                <a:gd name="T49" fmla="*/ 71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147"/>
                                <a:gd name="T77" fmla="*/ 113 w 113"/>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147">
                                  <a:moveTo>
                                    <a:pt x="9" y="100"/>
                                  </a:moveTo>
                                  <a:lnTo>
                                    <a:pt x="22" y="115"/>
                                  </a:lnTo>
                                  <a:lnTo>
                                    <a:pt x="0" y="142"/>
                                  </a:lnTo>
                                  <a:lnTo>
                                    <a:pt x="3" y="146"/>
                                  </a:lnTo>
                                  <a:lnTo>
                                    <a:pt x="16" y="142"/>
                                  </a:lnTo>
                                  <a:lnTo>
                                    <a:pt x="68" y="98"/>
                                  </a:lnTo>
                                  <a:lnTo>
                                    <a:pt x="97" y="85"/>
                                  </a:lnTo>
                                  <a:lnTo>
                                    <a:pt x="112" y="65"/>
                                  </a:lnTo>
                                  <a:lnTo>
                                    <a:pt x="107" y="62"/>
                                  </a:lnTo>
                                  <a:lnTo>
                                    <a:pt x="86" y="72"/>
                                  </a:lnTo>
                                  <a:lnTo>
                                    <a:pt x="71" y="65"/>
                                  </a:lnTo>
                                  <a:lnTo>
                                    <a:pt x="79" y="47"/>
                                  </a:lnTo>
                                  <a:lnTo>
                                    <a:pt x="73" y="43"/>
                                  </a:lnTo>
                                  <a:lnTo>
                                    <a:pt x="66" y="57"/>
                                  </a:lnTo>
                                  <a:lnTo>
                                    <a:pt x="61" y="51"/>
                                  </a:lnTo>
                                  <a:lnTo>
                                    <a:pt x="69" y="19"/>
                                  </a:lnTo>
                                  <a:lnTo>
                                    <a:pt x="66" y="12"/>
                                  </a:lnTo>
                                  <a:lnTo>
                                    <a:pt x="56" y="10"/>
                                  </a:lnTo>
                                  <a:lnTo>
                                    <a:pt x="53" y="0"/>
                                  </a:lnTo>
                                  <a:lnTo>
                                    <a:pt x="53" y="50"/>
                                  </a:lnTo>
                                  <a:lnTo>
                                    <a:pt x="61" y="51"/>
                                  </a:lnTo>
                                  <a:lnTo>
                                    <a:pt x="29" y="91"/>
                                  </a:lnTo>
                                  <a:lnTo>
                                    <a:pt x="9" y="10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23" name="Freeform 52"/>
                            <p:cNvSpPr>
                              <a:spLocks noChangeAspect="1"/>
                            </p:cNvSpPr>
                            <p:nvPr/>
                          </p:nvSpPr>
                          <p:spPr bwMode="auto">
                            <a:xfrm>
                              <a:off x="5357" y="3330"/>
                              <a:ext cx="205" cy="122"/>
                            </a:xfrm>
                            <a:custGeom>
                              <a:avLst/>
                              <a:gdLst>
                                <a:gd name="T0" fmla="*/ 0 w 201"/>
                                <a:gd name="T1" fmla="*/ 71 h 124"/>
                                <a:gd name="T2" fmla="*/ 0 w 201"/>
                                <a:gd name="T3" fmla="*/ 74 h 124"/>
                                <a:gd name="T4" fmla="*/ 14 w 201"/>
                                <a:gd name="T5" fmla="*/ 74 h 124"/>
                                <a:gd name="T6" fmla="*/ 14 w 201"/>
                                <a:gd name="T7" fmla="*/ 76 h 124"/>
                                <a:gd name="T8" fmla="*/ 58 w 201"/>
                                <a:gd name="T9" fmla="*/ 79 h 124"/>
                                <a:gd name="T10" fmla="*/ 92 w 201"/>
                                <a:gd name="T11" fmla="*/ 75 h 124"/>
                                <a:gd name="T12" fmla="*/ 185 w 201"/>
                                <a:gd name="T13" fmla="*/ 47 h 124"/>
                                <a:gd name="T14" fmla="*/ 250 w 201"/>
                                <a:gd name="T15" fmla="*/ 35 h 124"/>
                                <a:gd name="T16" fmla="*/ 259 w 201"/>
                                <a:gd name="T17" fmla="*/ 31 h 124"/>
                                <a:gd name="T18" fmla="*/ 342 w 201"/>
                                <a:gd name="T19" fmla="*/ 24 h 124"/>
                                <a:gd name="T20" fmla="*/ 353 w 201"/>
                                <a:gd name="T21" fmla="*/ 15 h 124"/>
                                <a:gd name="T22" fmla="*/ 342 w 201"/>
                                <a:gd name="T23" fmla="*/ 12 h 124"/>
                                <a:gd name="T24" fmla="*/ 348 w 201"/>
                                <a:gd name="T25" fmla="*/ 5 h 124"/>
                                <a:gd name="T26" fmla="*/ 321 w 201"/>
                                <a:gd name="T27" fmla="*/ 15 h 124"/>
                                <a:gd name="T28" fmla="*/ 328 w 201"/>
                                <a:gd name="T29" fmla="*/ 5 h 124"/>
                                <a:gd name="T30" fmla="*/ 320 w 201"/>
                                <a:gd name="T31" fmla="*/ 0 h 124"/>
                                <a:gd name="T32" fmla="*/ 303 w 201"/>
                                <a:gd name="T33" fmla="*/ 5 h 124"/>
                                <a:gd name="T34" fmla="*/ 226 w 201"/>
                                <a:gd name="T35" fmla="*/ 31 h 124"/>
                                <a:gd name="T36" fmla="*/ 102 w 201"/>
                                <a:gd name="T37" fmla="*/ 41 h 124"/>
                                <a:gd name="T38" fmla="*/ 0 w 201"/>
                                <a:gd name="T39" fmla="*/ 71 h 124"/>
                                <a:gd name="T40" fmla="*/ 0 w 201"/>
                                <a:gd name="T41" fmla="*/ 71 h 124"/>
                                <a:gd name="T42" fmla="*/ 0 w 201"/>
                                <a:gd name="T43" fmla="*/ 7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124"/>
                                <a:gd name="T68" fmla="*/ 201 w 201"/>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124">
                                  <a:moveTo>
                                    <a:pt x="0" y="107"/>
                                  </a:moveTo>
                                  <a:lnTo>
                                    <a:pt x="0" y="113"/>
                                  </a:lnTo>
                                  <a:lnTo>
                                    <a:pt x="14" y="113"/>
                                  </a:lnTo>
                                  <a:lnTo>
                                    <a:pt x="14" y="118"/>
                                  </a:lnTo>
                                  <a:lnTo>
                                    <a:pt x="29" y="123"/>
                                  </a:lnTo>
                                  <a:lnTo>
                                    <a:pt x="55" y="115"/>
                                  </a:lnTo>
                                  <a:lnTo>
                                    <a:pt x="106" y="76"/>
                                  </a:lnTo>
                                  <a:lnTo>
                                    <a:pt x="142" y="64"/>
                                  </a:lnTo>
                                  <a:lnTo>
                                    <a:pt x="147" y="52"/>
                                  </a:lnTo>
                                  <a:lnTo>
                                    <a:pt x="194" y="24"/>
                                  </a:lnTo>
                                  <a:lnTo>
                                    <a:pt x="200" y="15"/>
                                  </a:lnTo>
                                  <a:lnTo>
                                    <a:pt x="194" y="12"/>
                                  </a:lnTo>
                                  <a:lnTo>
                                    <a:pt x="197" y="5"/>
                                  </a:lnTo>
                                  <a:lnTo>
                                    <a:pt x="181" y="15"/>
                                  </a:lnTo>
                                  <a:lnTo>
                                    <a:pt x="186" y="5"/>
                                  </a:lnTo>
                                  <a:lnTo>
                                    <a:pt x="180" y="0"/>
                                  </a:lnTo>
                                  <a:lnTo>
                                    <a:pt x="171" y="5"/>
                                  </a:lnTo>
                                  <a:lnTo>
                                    <a:pt x="127" y="42"/>
                                  </a:lnTo>
                                  <a:lnTo>
                                    <a:pt x="60" y="70"/>
                                  </a:lnTo>
                                  <a:lnTo>
                                    <a:pt x="0" y="10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24" name="Freeform 53"/>
                            <p:cNvSpPr>
                              <a:spLocks noChangeAspect="1"/>
                            </p:cNvSpPr>
                            <p:nvPr/>
                          </p:nvSpPr>
                          <p:spPr bwMode="auto">
                            <a:xfrm>
                              <a:off x="5008" y="2504"/>
                              <a:ext cx="190" cy="182"/>
                            </a:xfrm>
                            <a:custGeom>
                              <a:avLst/>
                              <a:gdLst>
                                <a:gd name="T0" fmla="*/ 289 w 187"/>
                                <a:gd name="T1" fmla="*/ 116 h 185"/>
                                <a:gd name="T2" fmla="*/ 257 w 187"/>
                                <a:gd name="T3" fmla="*/ 99 h 185"/>
                                <a:gd name="T4" fmla="*/ 186 w 187"/>
                                <a:gd name="T5" fmla="*/ 104 h 185"/>
                                <a:gd name="T6" fmla="*/ 204 w 187"/>
                                <a:gd name="T7" fmla="*/ 90 h 185"/>
                                <a:gd name="T8" fmla="*/ 217 w 187"/>
                                <a:gd name="T9" fmla="*/ 88 h 185"/>
                                <a:gd name="T10" fmla="*/ 207 w 187"/>
                                <a:gd name="T11" fmla="*/ 71 h 185"/>
                                <a:gd name="T12" fmla="*/ 183 w 187"/>
                                <a:gd name="T13" fmla="*/ 66 h 185"/>
                                <a:gd name="T14" fmla="*/ 112 w 187"/>
                                <a:gd name="T15" fmla="*/ 54 h 185"/>
                                <a:gd name="T16" fmla="*/ 79 w 187"/>
                                <a:gd name="T17" fmla="*/ 37 h 185"/>
                                <a:gd name="T18" fmla="*/ 72 w 187"/>
                                <a:gd name="T19" fmla="*/ 47 h 185"/>
                                <a:gd name="T20" fmla="*/ 64 w 187"/>
                                <a:gd name="T21" fmla="*/ 47 h 185"/>
                                <a:gd name="T22" fmla="*/ 62 w 187"/>
                                <a:gd name="T23" fmla="*/ 32 h 185"/>
                                <a:gd name="T24" fmla="*/ 18 w 187"/>
                                <a:gd name="T25" fmla="*/ 30 h 185"/>
                                <a:gd name="T26" fmla="*/ 81 w 187"/>
                                <a:gd name="T27" fmla="*/ 30 h 185"/>
                                <a:gd name="T28" fmla="*/ 83 w 187"/>
                                <a:gd name="T29" fmla="*/ 30 h 185"/>
                                <a:gd name="T30" fmla="*/ 25 w 187"/>
                                <a:gd name="T31" fmla="*/ 30 h 185"/>
                                <a:gd name="T32" fmla="*/ 18 w 187"/>
                                <a:gd name="T33" fmla="*/ 30 h 185"/>
                                <a:gd name="T34" fmla="*/ 18 w 187"/>
                                <a:gd name="T35" fmla="*/ 26 h 185"/>
                                <a:gd name="T36" fmla="*/ 0 w 187"/>
                                <a:gd name="T37" fmla="*/ 22 h 185"/>
                                <a:gd name="T38" fmla="*/ 25 w 187"/>
                                <a:gd name="T39" fmla="*/ 0 h 185"/>
                                <a:gd name="T40" fmla="*/ 65 w 187"/>
                                <a:gd name="T41" fmla="*/ 0 h 185"/>
                                <a:gd name="T42" fmla="*/ 74 w 187"/>
                                <a:gd name="T43" fmla="*/ 7 h 185"/>
                                <a:gd name="T44" fmla="*/ 85 w 187"/>
                                <a:gd name="T45" fmla="*/ 7 h 185"/>
                                <a:gd name="T46" fmla="*/ 89 w 187"/>
                                <a:gd name="T47" fmla="*/ 30 h 185"/>
                                <a:gd name="T48" fmla="*/ 120 w 187"/>
                                <a:gd name="T49" fmla="*/ 33 h 185"/>
                                <a:gd name="T50" fmla="*/ 134 w 187"/>
                                <a:gd name="T51" fmla="*/ 33 h 185"/>
                                <a:gd name="T52" fmla="*/ 165 w 187"/>
                                <a:gd name="T53" fmla="*/ 30 h 185"/>
                                <a:gd name="T54" fmla="*/ 202 w 187"/>
                                <a:gd name="T55" fmla="*/ 23 h 185"/>
                                <a:gd name="T56" fmla="*/ 293 w 187"/>
                                <a:gd name="T57" fmla="*/ 30 h 185"/>
                                <a:gd name="T58" fmla="*/ 289 w 187"/>
                                <a:gd name="T59" fmla="*/ 116 h 185"/>
                                <a:gd name="T60" fmla="*/ 289 w 187"/>
                                <a:gd name="T61" fmla="*/ 116 h 185"/>
                                <a:gd name="T62" fmla="*/ 289 w 187"/>
                                <a:gd name="T63" fmla="*/ 116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184" y="184"/>
                                  </a:moveTo>
                                  <a:lnTo>
                                    <a:pt x="161" y="159"/>
                                  </a:lnTo>
                                  <a:lnTo>
                                    <a:pt x="118" y="167"/>
                                  </a:lnTo>
                                  <a:lnTo>
                                    <a:pt x="130" y="146"/>
                                  </a:lnTo>
                                  <a:lnTo>
                                    <a:pt x="139" y="143"/>
                                  </a:lnTo>
                                  <a:lnTo>
                                    <a:pt x="132" y="109"/>
                                  </a:lnTo>
                                  <a:lnTo>
                                    <a:pt x="116" y="98"/>
                                  </a:lnTo>
                                  <a:lnTo>
                                    <a:pt x="74" y="83"/>
                                  </a:lnTo>
                                  <a:lnTo>
                                    <a:pt x="50" y="66"/>
                                  </a:lnTo>
                                  <a:lnTo>
                                    <a:pt x="43" y="76"/>
                                  </a:lnTo>
                                  <a:lnTo>
                                    <a:pt x="35" y="76"/>
                                  </a:lnTo>
                                  <a:lnTo>
                                    <a:pt x="33" y="61"/>
                                  </a:lnTo>
                                  <a:lnTo>
                                    <a:pt x="18" y="52"/>
                                  </a:lnTo>
                                  <a:lnTo>
                                    <a:pt x="52" y="45"/>
                                  </a:lnTo>
                                  <a:lnTo>
                                    <a:pt x="54" y="35"/>
                                  </a:lnTo>
                                  <a:lnTo>
                                    <a:pt x="25" y="41"/>
                                  </a:lnTo>
                                  <a:lnTo>
                                    <a:pt x="18" y="35"/>
                                  </a:lnTo>
                                  <a:lnTo>
                                    <a:pt x="18" y="26"/>
                                  </a:lnTo>
                                  <a:lnTo>
                                    <a:pt x="0" y="22"/>
                                  </a:lnTo>
                                  <a:lnTo>
                                    <a:pt x="25" y="0"/>
                                  </a:lnTo>
                                  <a:lnTo>
                                    <a:pt x="36" y="0"/>
                                  </a:lnTo>
                                  <a:lnTo>
                                    <a:pt x="45" y="7"/>
                                  </a:lnTo>
                                  <a:lnTo>
                                    <a:pt x="56" y="7"/>
                                  </a:lnTo>
                                  <a:lnTo>
                                    <a:pt x="60" y="42"/>
                                  </a:lnTo>
                                  <a:lnTo>
                                    <a:pt x="78" y="62"/>
                                  </a:lnTo>
                                  <a:lnTo>
                                    <a:pt x="85" y="62"/>
                                  </a:lnTo>
                                  <a:lnTo>
                                    <a:pt x="104" y="37"/>
                                  </a:lnTo>
                                  <a:lnTo>
                                    <a:pt x="129" y="23"/>
                                  </a:lnTo>
                                  <a:lnTo>
                                    <a:pt x="186" y="50"/>
                                  </a:lnTo>
                                  <a:lnTo>
                                    <a:pt x="184" y="18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25" name="Freeform 54"/>
                            <p:cNvSpPr>
                              <a:spLocks noChangeAspect="1"/>
                            </p:cNvSpPr>
                            <p:nvPr/>
                          </p:nvSpPr>
                          <p:spPr bwMode="auto">
                            <a:xfrm>
                              <a:off x="4599" y="2406"/>
                              <a:ext cx="189" cy="175"/>
                            </a:xfrm>
                            <a:custGeom>
                              <a:avLst/>
                              <a:gdLst>
                                <a:gd name="T0" fmla="*/ 212 w 186"/>
                                <a:gd name="T1" fmla="*/ 0 h 177"/>
                                <a:gd name="T2" fmla="*/ 194 w 186"/>
                                <a:gd name="T3" fmla="*/ 4 h 177"/>
                                <a:gd name="T4" fmla="*/ 165 w 186"/>
                                <a:gd name="T5" fmla="*/ 44 h 177"/>
                                <a:gd name="T6" fmla="*/ 135 w 186"/>
                                <a:gd name="T7" fmla="*/ 44 h 177"/>
                                <a:gd name="T8" fmla="*/ 90 w 186"/>
                                <a:gd name="T9" fmla="*/ 44 h 177"/>
                                <a:gd name="T10" fmla="*/ 82 w 186"/>
                                <a:gd name="T11" fmla="*/ 44 h 177"/>
                                <a:gd name="T12" fmla="*/ 26 w 186"/>
                                <a:gd name="T13" fmla="*/ 44 h 177"/>
                                <a:gd name="T14" fmla="*/ 10 w 186"/>
                                <a:gd name="T15" fmla="*/ 44 h 177"/>
                                <a:gd name="T16" fmla="*/ 0 w 186"/>
                                <a:gd name="T17" fmla="*/ 44 h 177"/>
                                <a:gd name="T18" fmla="*/ 7 w 186"/>
                                <a:gd name="T19" fmla="*/ 71 h 177"/>
                                <a:gd name="T20" fmla="*/ 21 w 186"/>
                                <a:gd name="T21" fmla="*/ 88 h 177"/>
                                <a:gd name="T22" fmla="*/ 26 w 186"/>
                                <a:gd name="T23" fmla="*/ 112 h 177"/>
                                <a:gd name="T24" fmla="*/ 81 w 186"/>
                                <a:gd name="T25" fmla="*/ 111 h 177"/>
                                <a:gd name="T26" fmla="*/ 82 w 186"/>
                                <a:gd name="T27" fmla="*/ 119 h 177"/>
                                <a:gd name="T28" fmla="*/ 121 w 186"/>
                                <a:gd name="T29" fmla="*/ 114 h 177"/>
                                <a:gd name="T30" fmla="*/ 143 w 186"/>
                                <a:gd name="T31" fmla="*/ 118 h 177"/>
                                <a:gd name="T32" fmla="*/ 156 w 186"/>
                                <a:gd name="T33" fmla="*/ 117 h 177"/>
                                <a:gd name="T34" fmla="*/ 168 w 186"/>
                                <a:gd name="T35" fmla="*/ 125 h 177"/>
                                <a:gd name="T36" fmla="*/ 177 w 186"/>
                                <a:gd name="T37" fmla="*/ 123 h 177"/>
                                <a:gd name="T38" fmla="*/ 207 w 186"/>
                                <a:gd name="T39" fmla="*/ 118 h 177"/>
                                <a:gd name="T40" fmla="*/ 223 w 186"/>
                                <a:gd name="T41" fmla="*/ 106 h 177"/>
                                <a:gd name="T42" fmla="*/ 213 w 186"/>
                                <a:gd name="T43" fmla="*/ 98 h 177"/>
                                <a:gd name="T44" fmla="*/ 243 w 186"/>
                                <a:gd name="T45" fmla="*/ 84 h 177"/>
                                <a:gd name="T46" fmla="*/ 262 w 186"/>
                                <a:gd name="T47" fmla="*/ 45 h 177"/>
                                <a:gd name="T48" fmla="*/ 292 w 186"/>
                                <a:gd name="T49" fmla="*/ 44 h 177"/>
                                <a:gd name="T50" fmla="*/ 262 w 186"/>
                                <a:gd name="T51" fmla="*/ 44 h 177"/>
                                <a:gd name="T52" fmla="*/ 267 w 186"/>
                                <a:gd name="T53" fmla="*/ 43 h 177"/>
                                <a:gd name="T54" fmla="*/ 251 w 186"/>
                                <a:gd name="T55" fmla="*/ 24 h 177"/>
                                <a:gd name="T56" fmla="*/ 254 w 186"/>
                                <a:gd name="T57" fmla="*/ 5 h 177"/>
                                <a:gd name="T58" fmla="*/ 212 w 186"/>
                                <a:gd name="T59" fmla="*/ 0 h 177"/>
                                <a:gd name="T60" fmla="*/ 212 w 186"/>
                                <a:gd name="T61" fmla="*/ 0 h 177"/>
                                <a:gd name="T62" fmla="*/ 212 w 186"/>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77"/>
                                <a:gd name="T98" fmla="*/ 186 w 186"/>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77">
                                  <a:moveTo>
                                    <a:pt x="135" y="0"/>
                                  </a:moveTo>
                                  <a:lnTo>
                                    <a:pt x="123" y="4"/>
                                  </a:lnTo>
                                  <a:lnTo>
                                    <a:pt x="104" y="56"/>
                                  </a:lnTo>
                                  <a:lnTo>
                                    <a:pt x="85" y="66"/>
                                  </a:lnTo>
                                  <a:lnTo>
                                    <a:pt x="61" y="59"/>
                                  </a:lnTo>
                                  <a:lnTo>
                                    <a:pt x="53" y="70"/>
                                  </a:lnTo>
                                  <a:lnTo>
                                    <a:pt x="26" y="70"/>
                                  </a:lnTo>
                                  <a:lnTo>
                                    <a:pt x="10" y="50"/>
                                  </a:lnTo>
                                  <a:lnTo>
                                    <a:pt x="0" y="70"/>
                                  </a:lnTo>
                                  <a:lnTo>
                                    <a:pt x="7" y="100"/>
                                  </a:lnTo>
                                  <a:lnTo>
                                    <a:pt x="21" y="117"/>
                                  </a:lnTo>
                                  <a:lnTo>
                                    <a:pt x="26" y="151"/>
                                  </a:lnTo>
                                  <a:lnTo>
                                    <a:pt x="52" y="148"/>
                                  </a:lnTo>
                                  <a:lnTo>
                                    <a:pt x="53" y="164"/>
                                  </a:lnTo>
                                  <a:lnTo>
                                    <a:pt x="78" y="155"/>
                                  </a:lnTo>
                                  <a:lnTo>
                                    <a:pt x="89" y="163"/>
                                  </a:lnTo>
                                  <a:lnTo>
                                    <a:pt x="98" y="160"/>
                                  </a:lnTo>
                                  <a:lnTo>
                                    <a:pt x="106" y="176"/>
                                  </a:lnTo>
                                  <a:lnTo>
                                    <a:pt x="112" y="173"/>
                                  </a:lnTo>
                                  <a:lnTo>
                                    <a:pt x="132" y="163"/>
                                  </a:lnTo>
                                  <a:lnTo>
                                    <a:pt x="142" y="139"/>
                                  </a:lnTo>
                                  <a:lnTo>
                                    <a:pt x="136" y="127"/>
                                  </a:lnTo>
                                  <a:lnTo>
                                    <a:pt x="152" y="113"/>
                                  </a:lnTo>
                                  <a:lnTo>
                                    <a:pt x="164" y="74"/>
                                  </a:lnTo>
                                  <a:lnTo>
                                    <a:pt x="185" y="73"/>
                                  </a:lnTo>
                                  <a:lnTo>
                                    <a:pt x="164" y="50"/>
                                  </a:lnTo>
                                  <a:lnTo>
                                    <a:pt x="168" y="43"/>
                                  </a:lnTo>
                                  <a:lnTo>
                                    <a:pt x="156" y="24"/>
                                  </a:lnTo>
                                  <a:lnTo>
                                    <a:pt x="158" y="5"/>
                                  </a:lnTo>
                                  <a:lnTo>
                                    <a:pt x="13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26" name="Freeform 55"/>
                            <p:cNvSpPr>
                              <a:spLocks noChangeAspect="1"/>
                            </p:cNvSpPr>
                            <p:nvPr/>
                          </p:nvSpPr>
                          <p:spPr bwMode="auto">
                            <a:xfrm>
                              <a:off x="4609" y="2352"/>
                              <a:ext cx="181" cy="125"/>
                            </a:xfrm>
                            <a:custGeom>
                              <a:avLst/>
                              <a:gdLst>
                                <a:gd name="T0" fmla="*/ 268 w 178"/>
                                <a:gd name="T1" fmla="*/ 52 h 125"/>
                                <a:gd name="T2" fmla="*/ 258 w 178"/>
                                <a:gd name="T3" fmla="*/ 44 h 125"/>
                                <a:gd name="T4" fmla="*/ 285 w 178"/>
                                <a:gd name="T5" fmla="*/ 37 h 125"/>
                                <a:gd name="T6" fmla="*/ 245 w 178"/>
                                <a:gd name="T7" fmla="*/ 22 h 125"/>
                                <a:gd name="T8" fmla="*/ 242 w 178"/>
                                <a:gd name="T9" fmla="*/ 11 h 125"/>
                                <a:gd name="T10" fmla="*/ 213 w 178"/>
                                <a:gd name="T11" fmla="*/ 0 h 125"/>
                                <a:gd name="T12" fmla="*/ 171 w 178"/>
                                <a:gd name="T13" fmla="*/ 34 h 125"/>
                                <a:gd name="T14" fmla="*/ 165 w 178"/>
                                <a:gd name="T15" fmla="*/ 44 h 125"/>
                                <a:gd name="T16" fmla="*/ 171 w 178"/>
                                <a:gd name="T17" fmla="*/ 48 h 125"/>
                                <a:gd name="T18" fmla="*/ 165 w 178"/>
                                <a:gd name="T19" fmla="*/ 52 h 125"/>
                                <a:gd name="T20" fmla="*/ 156 w 178"/>
                                <a:gd name="T21" fmla="*/ 50 h 125"/>
                                <a:gd name="T22" fmla="*/ 150 w 178"/>
                                <a:gd name="T23" fmla="*/ 61 h 125"/>
                                <a:gd name="T24" fmla="*/ 133 w 178"/>
                                <a:gd name="T25" fmla="*/ 51 h 125"/>
                                <a:gd name="T26" fmla="*/ 85 w 178"/>
                                <a:gd name="T27" fmla="*/ 82 h 125"/>
                                <a:gd name="T28" fmla="*/ 66 w 178"/>
                                <a:gd name="T29" fmla="*/ 86 h 125"/>
                                <a:gd name="T30" fmla="*/ 59 w 178"/>
                                <a:gd name="T31" fmla="*/ 112 h 125"/>
                                <a:gd name="T32" fmla="*/ 0 w 178"/>
                                <a:gd name="T33" fmla="*/ 104 h 125"/>
                                <a:gd name="T34" fmla="*/ 16 w 178"/>
                                <a:gd name="T35" fmla="*/ 124 h 125"/>
                                <a:gd name="T36" fmla="*/ 72 w 178"/>
                                <a:gd name="T37" fmla="*/ 124 h 125"/>
                                <a:gd name="T38" fmla="*/ 80 w 178"/>
                                <a:gd name="T39" fmla="*/ 113 h 125"/>
                                <a:gd name="T40" fmla="*/ 119 w 178"/>
                                <a:gd name="T41" fmla="*/ 120 h 125"/>
                                <a:gd name="T42" fmla="*/ 153 w 178"/>
                                <a:gd name="T43" fmla="*/ 110 h 125"/>
                                <a:gd name="T44" fmla="*/ 182 w 178"/>
                                <a:gd name="T45" fmla="*/ 58 h 125"/>
                                <a:gd name="T46" fmla="*/ 200 w 178"/>
                                <a:gd name="T47" fmla="*/ 54 h 125"/>
                                <a:gd name="T48" fmla="*/ 242 w 178"/>
                                <a:gd name="T49" fmla="*/ 59 h 125"/>
                                <a:gd name="T50" fmla="*/ 268 w 178"/>
                                <a:gd name="T51" fmla="*/ 52 h 125"/>
                                <a:gd name="T52" fmla="*/ 268 w 178"/>
                                <a:gd name="T53" fmla="*/ 52 h 125"/>
                                <a:gd name="T54" fmla="*/ 268 w 178"/>
                                <a:gd name="T55" fmla="*/ 52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125"/>
                                <a:gd name="T86" fmla="*/ 178 w 178"/>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125">
                                  <a:moveTo>
                                    <a:pt x="166" y="52"/>
                                  </a:moveTo>
                                  <a:lnTo>
                                    <a:pt x="159" y="44"/>
                                  </a:lnTo>
                                  <a:lnTo>
                                    <a:pt x="177" y="37"/>
                                  </a:lnTo>
                                  <a:lnTo>
                                    <a:pt x="149" y="22"/>
                                  </a:lnTo>
                                  <a:lnTo>
                                    <a:pt x="148" y="11"/>
                                  </a:lnTo>
                                  <a:lnTo>
                                    <a:pt x="133" y="0"/>
                                  </a:lnTo>
                                  <a:lnTo>
                                    <a:pt x="106" y="34"/>
                                  </a:lnTo>
                                  <a:lnTo>
                                    <a:pt x="102" y="44"/>
                                  </a:lnTo>
                                  <a:lnTo>
                                    <a:pt x="106" y="48"/>
                                  </a:lnTo>
                                  <a:lnTo>
                                    <a:pt x="102" y="52"/>
                                  </a:lnTo>
                                  <a:lnTo>
                                    <a:pt x="96" y="50"/>
                                  </a:lnTo>
                                  <a:lnTo>
                                    <a:pt x="92" y="61"/>
                                  </a:lnTo>
                                  <a:lnTo>
                                    <a:pt x="82" y="51"/>
                                  </a:lnTo>
                                  <a:lnTo>
                                    <a:pt x="56" y="82"/>
                                  </a:lnTo>
                                  <a:lnTo>
                                    <a:pt x="37" y="86"/>
                                  </a:lnTo>
                                  <a:lnTo>
                                    <a:pt x="30" y="112"/>
                                  </a:lnTo>
                                  <a:lnTo>
                                    <a:pt x="0" y="104"/>
                                  </a:lnTo>
                                  <a:lnTo>
                                    <a:pt x="16" y="124"/>
                                  </a:lnTo>
                                  <a:lnTo>
                                    <a:pt x="43" y="124"/>
                                  </a:lnTo>
                                  <a:lnTo>
                                    <a:pt x="51" y="113"/>
                                  </a:lnTo>
                                  <a:lnTo>
                                    <a:pt x="75" y="120"/>
                                  </a:lnTo>
                                  <a:lnTo>
                                    <a:pt x="94" y="110"/>
                                  </a:lnTo>
                                  <a:lnTo>
                                    <a:pt x="113" y="58"/>
                                  </a:lnTo>
                                  <a:lnTo>
                                    <a:pt x="125" y="54"/>
                                  </a:lnTo>
                                  <a:lnTo>
                                    <a:pt x="148" y="59"/>
                                  </a:lnTo>
                                  <a:lnTo>
                                    <a:pt x="166" y="5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27" name="Freeform 56"/>
                            <p:cNvSpPr>
                              <a:spLocks noChangeAspect="1"/>
                            </p:cNvSpPr>
                            <p:nvPr/>
                          </p:nvSpPr>
                          <p:spPr bwMode="auto">
                            <a:xfrm>
                              <a:off x="4692" y="2396"/>
                              <a:ext cx="26" cy="18"/>
                            </a:xfrm>
                            <a:custGeom>
                              <a:avLst/>
                              <a:gdLst>
                                <a:gd name="T0" fmla="*/ 70 w 25"/>
                                <a:gd name="T1" fmla="*/ 4 h 18"/>
                                <a:gd name="T2" fmla="*/ 60 w 25"/>
                                <a:gd name="T3" fmla="*/ 8 h 18"/>
                                <a:gd name="T4" fmla="*/ 48 w 25"/>
                                <a:gd name="T5" fmla="*/ 6 h 18"/>
                                <a:gd name="T6" fmla="*/ 10 w 25"/>
                                <a:gd name="T7" fmla="*/ 17 h 18"/>
                                <a:gd name="T8" fmla="*/ 0 w 25"/>
                                <a:gd name="T9" fmla="*/ 7 h 18"/>
                                <a:gd name="T10" fmla="*/ 60 w 25"/>
                                <a:gd name="T11" fmla="*/ 0 h 18"/>
                                <a:gd name="T12" fmla="*/ 70 w 25"/>
                                <a:gd name="T13" fmla="*/ 4 h 18"/>
                                <a:gd name="T14" fmla="*/ 70 w 25"/>
                                <a:gd name="T15" fmla="*/ 4 h 18"/>
                                <a:gd name="T16" fmla="*/ 70 w 25"/>
                                <a:gd name="T17" fmla="*/ 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8"/>
                                <a:gd name="T29" fmla="*/ 25 w 2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8">
                                  <a:moveTo>
                                    <a:pt x="24" y="4"/>
                                  </a:moveTo>
                                  <a:lnTo>
                                    <a:pt x="20" y="8"/>
                                  </a:lnTo>
                                  <a:lnTo>
                                    <a:pt x="14" y="6"/>
                                  </a:lnTo>
                                  <a:lnTo>
                                    <a:pt x="10" y="17"/>
                                  </a:lnTo>
                                  <a:lnTo>
                                    <a:pt x="0" y="7"/>
                                  </a:lnTo>
                                  <a:lnTo>
                                    <a:pt x="20" y="0"/>
                                  </a:lnTo>
                                  <a:lnTo>
                                    <a:pt x="24"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28" name="Freeform 57"/>
                            <p:cNvSpPr>
                              <a:spLocks noChangeAspect="1"/>
                            </p:cNvSpPr>
                            <p:nvPr/>
                          </p:nvSpPr>
                          <p:spPr bwMode="auto">
                            <a:xfrm>
                              <a:off x="4435" y="2359"/>
                              <a:ext cx="78" cy="110"/>
                            </a:xfrm>
                            <a:custGeom>
                              <a:avLst/>
                              <a:gdLst>
                                <a:gd name="T0" fmla="*/ 0 w 76"/>
                                <a:gd name="T1" fmla="*/ 5 h 111"/>
                                <a:gd name="T2" fmla="*/ 0 w 76"/>
                                <a:gd name="T3" fmla="*/ 0 h 111"/>
                                <a:gd name="T4" fmla="*/ 13 w 76"/>
                                <a:gd name="T5" fmla="*/ 5 h 111"/>
                                <a:gd name="T6" fmla="*/ 17 w 76"/>
                                <a:gd name="T7" fmla="*/ 16 h 111"/>
                                <a:gd name="T8" fmla="*/ 52 w 76"/>
                                <a:gd name="T9" fmla="*/ 19 h 111"/>
                                <a:gd name="T10" fmla="*/ 71 w 76"/>
                                <a:gd name="T11" fmla="*/ 12 h 111"/>
                                <a:gd name="T12" fmla="*/ 128 w 76"/>
                                <a:gd name="T13" fmla="*/ 38 h 111"/>
                                <a:gd name="T14" fmla="*/ 128 w 76"/>
                                <a:gd name="T15" fmla="*/ 55 h 111"/>
                                <a:gd name="T16" fmla="*/ 158 w 76"/>
                                <a:gd name="T17" fmla="*/ 81 h 111"/>
                                <a:gd name="T18" fmla="*/ 131 w 76"/>
                                <a:gd name="T19" fmla="*/ 81 h 111"/>
                                <a:gd name="T20" fmla="*/ 52 w 76"/>
                                <a:gd name="T21" fmla="*/ 55 h 111"/>
                                <a:gd name="T22" fmla="*/ 6 w 76"/>
                                <a:gd name="T23" fmla="*/ 52 h 111"/>
                                <a:gd name="T24" fmla="*/ 0 w 76"/>
                                <a:gd name="T25" fmla="*/ 5 h 111"/>
                                <a:gd name="T26" fmla="*/ 0 w 76"/>
                                <a:gd name="T27" fmla="*/ 5 h 111"/>
                                <a:gd name="T28" fmla="*/ 0 w 76"/>
                                <a:gd name="T29" fmla="*/ 5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1"/>
                                <a:gd name="T47" fmla="*/ 76 w 7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1">
                                  <a:moveTo>
                                    <a:pt x="0" y="5"/>
                                  </a:moveTo>
                                  <a:lnTo>
                                    <a:pt x="0" y="0"/>
                                  </a:lnTo>
                                  <a:lnTo>
                                    <a:pt x="13" y="5"/>
                                  </a:lnTo>
                                  <a:lnTo>
                                    <a:pt x="17" y="16"/>
                                  </a:lnTo>
                                  <a:lnTo>
                                    <a:pt x="23" y="19"/>
                                  </a:lnTo>
                                  <a:lnTo>
                                    <a:pt x="35" y="12"/>
                                  </a:lnTo>
                                  <a:lnTo>
                                    <a:pt x="59" y="38"/>
                                  </a:lnTo>
                                  <a:lnTo>
                                    <a:pt x="59" y="80"/>
                                  </a:lnTo>
                                  <a:lnTo>
                                    <a:pt x="75" y="110"/>
                                  </a:lnTo>
                                  <a:lnTo>
                                    <a:pt x="61" y="110"/>
                                  </a:lnTo>
                                  <a:lnTo>
                                    <a:pt x="23" y="80"/>
                                  </a:lnTo>
                                  <a:lnTo>
                                    <a:pt x="6" y="52"/>
                                  </a:lnTo>
                                  <a:lnTo>
                                    <a:pt x="0" y="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29" name="Freeform 58"/>
                            <p:cNvSpPr>
                              <a:spLocks noChangeAspect="1"/>
                            </p:cNvSpPr>
                            <p:nvPr/>
                          </p:nvSpPr>
                          <p:spPr bwMode="auto">
                            <a:xfrm>
                              <a:off x="4382" y="2466"/>
                              <a:ext cx="13" cy="20"/>
                            </a:xfrm>
                            <a:custGeom>
                              <a:avLst/>
                              <a:gdLst>
                                <a:gd name="T0" fmla="*/ 0 w 14"/>
                                <a:gd name="T1" fmla="*/ 4 h 20"/>
                                <a:gd name="T2" fmla="*/ 7 w 14"/>
                                <a:gd name="T3" fmla="*/ 19 h 20"/>
                                <a:gd name="T4" fmla="*/ 7 w 14"/>
                                <a:gd name="T5" fmla="*/ 10 h 20"/>
                                <a:gd name="T6" fmla="*/ 5 w 14"/>
                                <a:gd name="T7" fmla="*/ 0 h 20"/>
                                <a:gd name="T8" fmla="*/ 0 w 14"/>
                                <a:gd name="T9" fmla="*/ 4 h 20"/>
                                <a:gd name="T10" fmla="*/ 0 w 14"/>
                                <a:gd name="T11" fmla="*/ 4 h 20"/>
                                <a:gd name="T12" fmla="*/ 0 w 14"/>
                                <a:gd name="T13" fmla="*/ 4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0" y="4"/>
                                  </a:moveTo>
                                  <a:lnTo>
                                    <a:pt x="13" y="19"/>
                                  </a:lnTo>
                                  <a:lnTo>
                                    <a:pt x="13" y="10"/>
                                  </a:lnTo>
                                  <a:lnTo>
                                    <a:pt x="5"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0" name="Freeform 59"/>
                            <p:cNvSpPr>
                              <a:spLocks noChangeAspect="1"/>
                            </p:cNvSpPr>
                            <p:nvPr/>
                          </p:nvSpPr>
                          <p:spPr bwMode="auto">
                            <a:xfrm>
                              <a:off x="4410" y="2514"/>
                              <a:ext cx="12" cy="19"/>
                            </a:xfrm>
                            <a:custGeom>
                              <a:avLst/>
                              <a:gdLst>
                                <a:gd name="T0" fmla="*/ 0 w 12"/>
                                <a:gd name="T1" fmla="*/ 4 h 19"/>
                                <a:gd name="T2" fmla="*/ 6 w 12"/>
                                <a:gd name="T3" fmla="*/ 18 h 19"/>
                                <a:gd name="T4" fmla="*/ 11 w 12"/>
                                <a:gd name="T5" fmla="*/ 17 h 19"/>
                                <a:gd name="T6" fmla="*/ 4 w 12"/>
                                <a:gd name="T7" fmla="*/ 0 h 19"/>
                                <a:gd name="T8" fmla="*/ 0 w 12"/>
                                <a:gd name="T9" fmla="*/ 4 h 19"/>
                                <a:gd name="T10" fmla="*/ 0 w 12"/>
                                <a:gd name="T11" fmla="*/ 4 h 19"/>
                                <a:gd name="T12" fmla="*/ 0 w 12"/>
                                <a:gd name="T13" fmla="*/ 4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0" y="4"/>
                                  </a:moveTo>
                                  <a:lnTo>
                                    <a:pt x="6" y="18"/>
                                  </a:lnTo>
                                  <a:lnTo>
                                    <a:pt x="11" y="17"/>
                                  </a:lnTo>
                                  <a:lnTo>
                                    <a:pt x="4"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1" name="Freeform 60"/>
                            <p:cNvSpPr>
                              <a:spLocks noChangeAspect="1"/>
                            </p:cNvSpPr>
                            <p:nvPr/>
                          </p:nvSpPr>
                          <p:spPr bwMode="auto">
                            <a:xfrm>
                              <a:off x="4610" y="2720"/>
                              <a:ext cx="736" cy="581"/>
                            </a:xfrm>
                            <a:custGeom>
                              <a:avLst/>
                              <a:gdLst>
                                <a:gd name="T0" fmla="*/ 21 w 724"/>
                                <a:gd name="T1" fmla="*/ 354 h 588"/>
                                <a:gd name="T2" fmla="*/ 143 w 724"/>
                                <a:gd name="T3" fmla="*/ 339 h 588"/>
                                <a:gd name="T4" fmla="*/ 262 w 724"/>
                                <a:gd name="T5" fmla="*/ 327 h 588"/>
                                <a:gd name="T6" fmla="*/ 483 w 724"/>
                                <a:gd name="T7" fmla="*/ 303 h 588"/>
                                <a:gd name="T8" fmla="*/ 549 w 724"/>
                                <a:gd name="T9" fmla="*/ 327 h 588"/>
                                <a:gd name="T10" fmla="*/ 562 w 724"/>
                                <a:gd name="T11" fmla="*/ 354 h 588"/>
                                <a:gd name="T12" fmla="*/ 647 w 724"/>
                                <a:gd name="T13" fmla="*/ 335 h 588"/>
                                <a:gd name="T14" fmla="*/ 617 w 724"/>
                                <a:gd name="T15" fmla="*/ 357 h 588"/>
                                <a:gd name="T16" fmla="*/ 642 w 724"/>
                                <a:gd name="T17" fmla="*/ 354 h 588"/>
                                <a:gd name="T18" fmla="*/ 642 w 724"/>
                                <a:gd name="T19" fmla="*/ 362 h 588"/>
                                <a:gd name="T20" fmla="*/ 653 w 724"/>
                                <a:gd name="T21" fmla="*/ 380 h 588"/>
                                <a:gd name="T22" fmla="*/ 667 w 724"/>
                                <a:gd name="T23" fmla="*/ 405 h 588"/>
                                <a:gd name="T24" fmla="*/ 716 w 724"/>
                                <a:gd name="T25" fmla="*/ 412 h 588"/>
                                <a:gd name="T26" fmla="*/ 766 w 724"/>
                                <a:gd name="T27" fmla="*/ 405 h 588"/>
                                <a:gd name="T28" fmla="*/ 777 w 724"/>
                                <a:gd name="T29" fmla="*/ 408 h 588"/>
                                <a:gd name="T30" fmla="*/ 862 w 724"/>
                                <a:gd name="T31" fmla="*/ 397 h 588"/>
                                <a:gd name="T32" fmla="*/ 955 w 724"/>
                                <a:gd name="T33" fmla="*/ 366 h 588"/>
                                <a:gd name="T34" fmla="*/ 1151 w 724"/>
                                <a:gd name="T35" fmla="*/ 264 h 588"/>
                                <a:gd name="T36" fmla="*/ 1145 w 724"/>
                                <a:gd name="T37" fmla="*/ 194 h 588"/>
                                <a:gd name="T38" fmla="*/ 1126 w 724"/>
                                <a:gd name="T39" fmla="*/ 174 h 588"/>
                                <a:gd name="T40" fmla="*/ 1100 w 724"/>
                                <a:gd name="T41" fmla="*/ 172 h 588"/>
                                <a:gd name="T42" fmla="*/ 1055 w 724"/>
                                <a:gd name="T43" fmla="*/ 123 h 588"/>
                                <a:gd name="T44" fmla="*/ 1026 w 724"/>
                                <a:gd name="T45" fmla="*/ 101 h 588"/>
                                <a:gd name="T46" fmla="*/ 1020 w 724"/>
                                <a:gd name="T47" fmla="*/ 56 h 588"/>
                                <a:gd name="T48" fmla="*/ 977 w 724"/>
                                <a:gd name="T49" fmla="*/ 43 h 588"/>
                                <a:gd name="T50" fmla="*/ 954 w 724"/>
                                <a:gd name="T51" fmla="*/ 0 h 588"/>
                                <a:gd name="T52" fmla="*/ 901 w 724"/>
                                <a:gd name="T53" fmla="*/ 79 h 588"/>
                                <a:gd name="T54" fmla="*/ 862 w 724"/>
                                <a:gd name="T55" fmla="*/ 105 h 588"/>
                                <a:gd name="T56" fmla="*/ 827 w 724"/>
                                <a:gd name="T57" fmla="*/ 97 h 588"/>
                                <a:gd name="T58" fmla="*/ 757 w 724"/>
                                <a:gd name="T59" fmla="*/ 78 h 588"/>
                                <a:gd name="T60" fmla="*/ 733 w 724"/>
                                <a:gd name="T61" fmla="*/ 56 h 588"/>
                                <a:gd name="T62" fmla="*/ 752 w 724"/>
                                <a:gd name="T63" fmla="*/ 42 h 588"/>
                                <a:gd name="T64" fmla="*/ 788 w 724"/>
                                <a:gd name="T65" fmla="*/ 31 h 588"/>
                                <a:gd name="T66" fmla="*/ 757 w 724"/>
                                <a:gd name="T67" fmla="*/ 35 h 588"/>
                                <a:gd name="T68" fmla="*/ 736 w 724"/>
                                <a:gd name="T69" fmla="*/ 30 h 588"/>
                                <a:gd name="T70" fmla="*/ 660 w 724"/>
                                <a:gd name="T71" fmla="*/ 20 h 588"/>
                                <a:gd name="T72" fmla="*/ 614 w 724"/>
                                <a:gd name="T73" fmla="*/ 30 h 588"/>
                                <a:gd name="T74" fmla="*/ 588 w 724"/>
                                <a:gd name="T75" fmla="*/ 42 h 588"/>
                                <a:gd name="T76" fmla="*/ 554 w 724"/>
                                <a:gd name="T77" fmla="*/ 46 h 588"/>
                                <a:gd name="T78" fmla="*/ 560 w 724"/>
                                <a:gd name="T79" fmla="*/ 62 h 588"/>
                                <a:gd name="T80" fmla="*/ 515 w 724"/>
                                <a:gd name="T81" fmla="*/ 62 h 588"/>
                                <a:gd name="T82" fmla="*/ 497 w 724"/>
                                <a:gd name="T83" fmla="*/ 42 h 588"/>
                                <a:gd name="T84" fmla="*/ 451 w 724"/>
                                <a:gd name="T85" fmla="*/ 51 h 588"/>
                                <a:gd name="T86" fmla="*/ 395 w 724"/>
                                <a:gd name="T87" fmla="*/ 87 h 588"/>
                                <a:gd name="T88" fmla="*/ 375 w 724"/>
                                <a:gd name="T89" fmla="*/ 92 h 588"/>
                                <a:gd name="T90" fmla="*/ 369 w 724"/>
                                <a:gd name="T91" fmla="*/ 102 h 588"/>
                                <a:gd name="T92" fmla="*/ 329 w 724"/>
                                <a:gd name="T93" fmla="*/ 102 h 588"/>
                                <a:gd name="T94" fmla="*/ 278 w 724"/>
                                <a:gd name="T95" fmla="*/ 126 h 588"/>
                                <a:gd name="T96" fmla="*/ 76 w 724"/>
                                <a:gd name="T97" fmla="*/ 170 h 588"/>
                                <a:gd name="T98" fmla="*/ 63 w 724"/>
                                <a:gd name="T99" fmla="*/ 174 h 588"/>
                                <a:gd name="T100" fmla="*/ 25 w 724"/>
                                <a:gd name="T101" fmla="*/ 192 h 588"/>
                                <a:gd name="T102" fmla="*/ 20 w 724"/>
                                <a:gd name="T103" fmla="*/ 217 h 588"/>
                                <a:gd name="T104" fmla="*/ 15 w 724"/>
                                <a:gd name="T105" fmla="*/ 224 h 588"/>
                                <a:gd name="T106" fmla="*/ 29 w 724"/>
                                <a:gd name="T107" fmla="*/ 306 h 588"/>
                                <a:gd name="T108" fmla="*/ 5 w 724"/>
                                <a:gd name="T109" fmla="*/ 335 h 588"/>
                                <a:gd name="T110" fmla="*/ 0 w 724"/>
                                <a:gd name="T111" fmla="*/ 344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4"/>
                                <a:gd name="T169" fmla="*/ 0 h 588"/>
                                <a:gd name="T170" fmla="*/ 724 w 72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4" h="588">
                                  <a:moveTo>
                                    <a:pt x="0" y="485"/>
                                  </a:moveTo>
                                  <a:lnTo>
                                    <a:pt x="21" y="501"/>
                                  </a:lnTo>
                                  <a:lnTo>
                                    <a:pt x="50" y="501"/>
                                  </a:lnTo>
                                  <a:lnTo>
                                    <a:pt x="88" y="478"/>
                                  </a:lnTo>
                                  <a:lnTo>
                                    <a:pt x="150" y="477"/>
                                  </a:lnTo>
                                  <a:lnTo>
                                    <a:pt x="163" y="460"/>
                                  </a:lnTo>
                                  <a:lnTo>
                                    <a:pt x="207" y="442"/>
                                  </a:lnTo>
                                  <a:lnTo>
                                    <a:pt x="301" y="430"/>
                                  </a:lnTo>
                                  <a:lnTo>
                                    <a:pt x="346" y="451"/>
                                  </a:lnTo>
                                  <a:lnTo>
                                    <a:pt x="340" y="460"/>
                                  </a:lnTo>
                                  <a:lnTo>
                                    <a:pt x="349" y="465"/>
                                  </a:lnTo>
                                  <a:lnTo>
                                    <a:pt x="349" y="501"/>
                                  </a:lnTo>
                                  <a:lnTo>
                                    <a:pt x="405" y="457"/>
                                  </a:lnTo>
                                  <a:lnTo>
                                    <a:pt x="401" y="472"/>
                                  </a:lnTo>
                                  <a:lnTo>
                                    <a:pt x="368" y="506"/>
                                  </a:lnTo>
                                  <a:lnTo>
                                    <a:pt x="383" y="505"/>
                                  </a:lnTo>
                                  <a:lnTo>
                                    <a:pt x="397" y="486"/>
                                  </a:lnTo>
                                  <a:lnTo>
                                    <a:pt x="399" y="501"/>
                                  </a:lnTo>
                                  <a:lnTo>
                                    <a:pt x="386" y="515"/>
                                  </a:lnTo>
                                  <a:lnTo>
                                    <a:pt x="399" y="513"/>
                                  </a:lnTo>
                                  <a:lnTo>
                                    <a:pt x="404" y="520"/>
                                  </a:lnTo>
                                  <a:lnTo>
                                    <a:pt x="406" y="538"/>
                                  </a:lnTo>
                                  <a:lnTo>
                                    <a:pt x="401" y="548"/>
                                  </a:lnTo>
                                  <a:lnTo>
                                    <a:pt x="414" y="572"/>
                                  </a:lnTo>
                                  <a:lnTo>
                                    <a:pt x="436" y="572"/>
                                  </a:lnTo>
                                  <a:lnTo>
                                    <a:pt x="445" y="581"/>
                                  </a:lnTo>
                                  <a:lnTo>
                                    <a:pt x="479" y="560"/>
                                  </a:lnTo>
                                  <a:lnTo>
                                    <a:pt x="476" y="572"/>
                                  </a:lnTo>
                                  <a:lnTo>
                                    <a:pt x="485" y="568"/>
                                  </a:lnTo>
                                  <a:lnTo>
                                    <a:pt x="483" y="577"/>
                                  </a:lnTo>
                                  <a:lnTo>
                                    <a:pt x="492" y="587"/>
                                  </a:lnTo>
                                  <a:lnTo>
                                    <a:pt x="535" y="562"/>
                                  </a:lnTo>
                                  <a:lnTo>
                                    <a:pt x="569" y="554"/>
                                  </a:lnTo>
                                  <a:lnTo>
                                    <a:pt x="593" y="518"/>
                                  </a:lnTo>
                                  <a:lnTo>
                                    <a:pt x="687" y="419"/>
                                  </a:lnTo>
                                  <a:lnTo>
                                    <a:pt x="715" y="370"/>
                                  </a:lnTo>
                                  <a:lnTo>
                                    <a:pt x="723" y="317"/>
                                  </a:lnTo>
                                  <a:lnTo>
                                    <a:pt x="711" y="274"/>
                                  </a:lnTo>
                                  <a:lnTo>
                                    <a:pt x="699" y="263"/>
                                  </a:lnTo>
                                  <a:lnTo>
                                    <a:pt x="699" y="244"/>
                                  </a:lnTo>
                                  <a:lnTo>
                                    <a:pt x="688" y="233"/>
                                  </a:lnTo>
                                  <a:lnTo>
                                    <a:pt x="683" y="240"/>
                                  </a:lnTo>
                                  <a:lnTo>
                                    <a:pt x="675" y="198"/>
                                  </a:lnTo>
                                  <a:lnTo>
                                    <a:pt x="655" y="178"/>
                                  </a:lnTo>
                                  <a:lnTo>
                                    <a:pt x="637" y="169"/>
                                  </a:lnTo>
                                  <a:lnTo>
                                    <a:pt x="637" y="135"/>
                                  </a:lnTo>
                                  <a:lnTo>
                                    <a:pt x="630" y="119"/>
                                  </a:lnTo>
                                  <a:lnTo>
                                    <a:pt x="633" y="85"/>
                                  </a:lnTo>
                                  <a:lnTo>
                                    <a:pt x="621" y="72"/>
                                  </a:lnTo>
                                  <a:lnTo>
                                    <a:pt x="607" y="72"/>
                                  </a:lnTo>
                                  <a:lnTo>
                                    <a:pt x="599" y="5"/>
                                  </a:lnTo>
                                  <a:lnTo>
                                    <a:pt x="592" y="0"/>
                                  </a:lnTo>
                                  <a:lnTo>
                                    <a:pt x="583" y="9"/>
                                  </a:lnTo>
                                  <a:lnTo>
                                    <a:pt x="560" y="108"/>
                                  </a:lnTo>
                                  <a:lnTo>
                                    <a:pt x="545" y="137"/>
                                  </a:lnTo>
                                  <a:lnTo>
                                    <a:pt x="535" y="143"/>
                                  </a:lnTo>
                                  <a:lnTo>
                                    <a:pt x="526" y="145"/>
                                  </a:lnTo>
                                  <a:lnTo>
                                    <a:pt x="513" y="127"/>
                                  </a:lnTo>
                                  <a:lnTo>
                                    <a:pt x="484" y="107"/>
                                  </a:lnTo>
                                  <a:lnTo>
                                    <a:pt x="471" y="107"/>
                                  </a:lnTo>
                                  <a:lnTo>
                                    <a:pt x="469" y="95"/>
                                  </a:lnTo>
                                  <a:lnTo>
                                    <a:pt x="455" y="85"/>
                                  </a:lnTo>
                                  <a:lnTo>
                                    <a:pt x="465" y="70"/>
                                  </a:lnTo>
                                  <a:lnTo>
                                    <a:pt x="467" y="50"/>
                                  </a:lnTo>
                                  <a:lnTo>
                                    <a:pt x="478" y="50"/>
                                  </a:lnTo>
                                  <a:lnTo>
                                    <a:pt x="489" y="31"/>
                                  </a:lnTo>
                                  <a:lnTo>
                                    <a:pt x="479" y="25"/>
                                  </a:lnTo>
                                  <a:lnTo>
                                    <a:pt x="471" y="35"/>
                                  </a:lnTo>
                                  <a:lnTo>
                                    <a:pt x="467" y="27"/>
                                  </a:lnTo>
                                  <a:lnTo>
                                    <a:pt x="456" y="30"/>
                                  </a:lnTo>
                                  <a:lnTo>
                                    <a:pt x="406" y="11"/>
                                  </a:lnTo>
                                  <a:lnTo>
                                    <a:pt x="410" y="20"/>
                                  </a:lnTo>
                                  <a:lnTo>
                                    <a:pt x="405" y="30"/>
                                  </a:lnTo>
                                  <a:lnTo>
                                    <a:pt x="381" y="30"/>
                                  </a:lnTo>
                                  <a:lnTo>
                                    <a:pt x="368" y="39"/>
                                  </a:lnTo>
                                  <a:lnTo>
                                    <a:pt x="366" y="57"/>
                                  </a:lnTo>
                                  <a:lnTo>
                                    <a:pt x="356" y="59"/>
                                  </a:lnTo>
                                  <a:lnTo>
                                    <a:pt x="344" y="75"/>
                                  </a:lnTo>
                                  <a:lnTo>
                                    <a:pt x="351" y="82"/>
                                  </a:lnTo>
                                  <a:lnTo>
                                    <a:pt x="348" y="91"/>
                                  </a:lnTo>
                                  <a:lnTo>
                                    <a:pt x="330" y="84"/>
                                  </a:lnTo>
                                  <a:lnTo>
                                    <a:pt x="321" y="91"/>
                                  </a:lnTo>
                                  <a:lnTo>
                                    <a:pt x="316" y="74"/>
                                  </a:lnTo>
                                  <a:lnTo>
                                    <a:pt x="309" y="65"/>
                                  </a:lnTo>
                                  <a:lnTo>
                                    <a:pt x="299" y="63"/>
                                  </a:lnTo>
                                  <a:lnTo>
                                    <a:pt x="280" y="80"/>
                                  </a:lnTo>
                                  <a:lnTo>
                                    <a:pt x="268" y="80"/>
                                  </a:lnTo>
                                  <a:lnTo>
                                    <a:pt x="247" y="116"/>
                                  </a:lnTo>
                                  <a:lnTo>
                                    <a:pt x="238" y="110"/>
                                  </a:lnTo>
                                  <a:lnTo>
                                    <a:pt x="233" y="121"/>
                                  </a:lnTo>
                                  <a:lnTo>
                                    <a:pt x="239" y="127"/>
                                  </a:lnTo>
                                  <a:lnTo>
                                    <a:pt x="229" y="137"/>
                                  </a:lnTo>
                                  <a:lnTo>
                                    <a:pt x="223" y="117"/>
                                  </a:lnTo>
                                  <a:lnTo>
                                    <a:pt x="205" y="137"/>
                                  </a:lnTo>
                                  <a:lnTo>
                                    <a:pt x="205" y="152"/>
                                  </a:lnTo>
                                  <a:lnTo>
                                    <a:pt x="174" y="184"/>
                                  </a:lnTo>
                                  <a:lnTo>
                                    <a:pt x="87" y="207"/>
                                  </a:lnTo>
                                  <a:lnTo>
                                    <a:pt x="47" y="237"/>
                                  </a:lnTo>
                                  <a:lnTo>
                                    <a:pt x="44" y="227"/>
                                  </a:lnTo>
                                  <a:lnTo>
                                    <a:pt x="34" y="244"/>
                                  </a:lnTo>
                                  <a:lnTo>
                                    <a:pt x="34" y="263"/>
                                  </a:lnTo>
                                  <a:lnTo>
                                    <a:pt x="25" y="271"/>
                                  </a:lnTo>
                                  <a:lnTo>
                                    <a:pt x="29" y="324"/>
                                  </a:lnTo>
                                  <a:lnTo>
                                    <a:pt x="20" y="308"/>
                                  </a:lnTo>
                                  <a:lnTo>
                                    <a:pt x="21" y="325"/>
                                  </a:lnTo>
                                  <a:lnTo>
                                    <a:pt x="15" y="317"/>
                                  </a:lnTo>
                                  <a:lnTo>
                                    <a:pt x="29" y="379"/>
                                  </a:lnTo>
                                  <a:lnTo>
                                    <a:pt x="29" y="434"/>
                                  </a:lnTo>
                                  <a:lnTo>
                                    <a:pt x="19" y="465"/>
                                  </a:lnTo>
                                  <a:lnTo>
                                    <a:pt x="5" y="472"/>
                                  </a:lnTo>
                                  <a:lnTo>
                                    <a:pt x="0" y="48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2" name="Freeform 61"/>
                            <p:cNvSpPr>
                              <a:spLocks noChangeAspect="1"/>
                            </p:cNvSpPr>
                            <p:nvPr/>
                          </p:nvSpPr>
                          <p:spPr bwMode="auto">
                            <a:xfrm>
                              <a:off x="4344" y="2380"/>
                              <a:ext cx="205" cy="235"/>
                            </a:xfrm>
                            <a:custGeom>
                              <a:avLst/>
                              <a:gdLst>
                                <a:gd name="T0" fmla="*/ 0 w 201"/>
                                <a:gd name="T1" fmla="*/ 0 h 238"/>
                                <a:gd name="T2" fmla="*/ 6 w 201"/>
                                <a:gd name="T3" fmla="*/ 18 h 238"/>
                                <a:gd name="T4" fmla="*/ 58 w 201"/>
                                <a:gd name="T5" fmla="*/ 39 h 238"/>
                                <a:gd name="T6" fmla="*/ 76 w 201"/>
                                <a:gd name="T7" fmla="*/ 39 h 238"/>
                                <a:gd name="T8" fmla="*/ 112 w 201"/>
                                <a:gd name="T9" fmla="*/ 50 h 238"/>
                                <a:gd name="T10" fmla="*/ 132 w 201"/>
                                <a:gd name="T11" fmla="*/ 82 h 238"/>
                                <a:gd name="T12" fmla="*/ 166 w 201"/>
                                <a:gd name="T13" fmla="*/ 96 h 238"/>
                                <a:gd name="T14" fmla="*/ 181 w 201"/>
                                <a:gd name="T15" fmla="*/ 110 h 238"/>
                                <a:gd name="T16" fmla="*/ 210 w 201"/>
                                <a:gd name="T17" fmla="*/ 126 h 238"/>
                                <a:gd name="T18" fmla="*/ 291 w 201"/>
                                <a:gd name="T19" fmla="*/ 163 h 238"/>
                                <a:gd name="T20" fmla="*/ 304 w 201"/>
                                <a:gd name="T21" fmla="*/ 166 h 238"/>
                                <a:gd name="T22" fmla="*/ 325 w 201"/>
                                <a:gd name="T23" fmla="*/ 162 h 238"/>
                                <a:gd name="T24" fmla="*/ 335 w 201"/>
                                <a:gd name="T25" fmla="*/ 166 h 238"/>
                                <a:gd name="T26" fmla="*/ 353 w 201"/>
                                <a:gd name="T27" fmla="*/ 122 h 238"/>
                                <a:gd name="T28" fmla="*/ 335 w 201"/>
                                <a:gd name="T29" fmla="*/ 113 h 238"/>
                                <a:gd name="T30" fmla="*/ 320 w 201"/>
                                <a:gd name="T31" fmla="*/ 113 h 238"/>
                                <a:gd name="T32" fmla="*/ 298 w 201"/>
                                <a:gd name="T33" fmla="*/ 100 h 238"/>
                                <a:gd name="T34" fmla="*/ 275 w 201"/>
                                <a:gd name="T35" fmla="*/ 100 h 238"/>
                                <a:gd name="T36" fmla="*/ 265 w 201"/>
                                <a:gd name="T37" fmla="*/ 96 h 238"/>
                                <a:gd name="T38" fmla="*/ 275 w 201"/>
                                <a:gd name="T39" fmla="*/ 85 h 238"/>
                                <a:gd name="T40" fmla="*/ 253 w 201"/>
                                <a:gd name="T41" fmla="*/ 76 h 238"/>
                                <a:gd name="T42" fmla="*/ 253 w 201"/>
                                <a:gd name="T43" fmla="*/ 65 h 238"/>
                                <a:gd name="T44" fmla="*/ 193 w 201"/>
                                <a:gd name="T45" fmla="*/ 41 h 238"/>
                                <a:gd name="T46" fmla="*/ 175 w 201"/>
                                <a:gd name="T47" fmla="*/ 43 h 238"/>
                                <a:gd name="T48" fmla="*/ 69 w 201"/>
                                <a:gd name="T49" fmla="*/ 8 h 238"/>
                                <a:gd name="T50" fmla="*/ 0 w 201"/>
                                <a:gd name="T51" fmla="*/ 0 h 238"/>
                                <a:gd name="T52" fmla="*/ 0 w 201"/>
                                <a:gd name="T53" fmla="*/ 0 h 238"/>
                                <a:gd name="T54" fmla="*/ 0 w 201"/>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38"/>
                                <a:gd name="T86" fmla="*/ 201 w 201"/>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38">
                                  <a:moveTo>
                                    <a:pt x="0" y="0"/>
                                  </a:moveTo>
                                  <a:lnTo>
                                    <a:pt x="6" y="18"/>
                                  </a:lnTo>
                                  <a:lnTo>
                                    <a:pt x="29" y="40"/>
                                  </a:lnTo>
                                  <a:lnTo>
                                    <a:pt x="47" y="67"/>
                                  </a:lnTo>
                                  <a:lnTo>
                                    <a:pt x="65" y="79"/>
                                  </a:lnTo>
                                  <a:lnTo>
                                    <a:pt x="74" y="111"/>
                                  </a:lnTo>
                                  <a:lnTo>
                                    <a:pt x="95" y="131"/>
                                  </a:lnTo>
                                  <a:lnTo>
                                    <a:pt x="104" y="160"/>
                                  </a:lnTo>
                                  <a:lnTo>
                                    <a:pt x="119" y="184"/>
                                  </a:lnTo>
                                  <a:lnTo>
                                    <a:pt x="165" y="233"/>
                                  </a:lnTo>
                                  <a:lnTo>
                                    <a:pt x="172" y="237"/>
                                  </a:lnTo>
                                  <a:lnTo>
                                    <a:pt x="183" y="231"/>
                                  </a:lnTo>
                                  <a:lnTo>
                                    <a:pt x="190" y="237"/>
                                  </a:lnTo>
                                  <a:lnTo>
                                    <a:pt x="200" y="180"/>
                                  </a:lnTo>
                                  <a:lnTo>
                                    <a:pt x="190" y="166"/>
                                  </a:lnTo>
                                  <a:lnTo>
                                    <a:pt x="180" y="166"/>
                                  </a:lnTo>
                                  <a:lnTo>
                                    <a:pt x="169" y="139"/>
                                  </a:lnTo>
                                  <a:lnTo>
                                    <a:pt x="157" y="139"/>
                                  </a:lnTo>
                                  <a:lnTo>
                                    <a:pt x="151" y="131"/>
                                  </a:lnTo>
                                  <a:lnTo>
                                    <a:pt x="157" y="114"/>
                                  </a:lnTo>
                                  <a:lnTo>
                                    <a:pt x="143" y="105"/>
                                  </a:lnTo>
                                  <a:lnTo>
                                    <a:pt x="143" y="94"/>
                                  </a:lnTo>
                                  <a:lnTo>
                                    <a:pt x="110" y="70"/>
                                  </a:lnTo>
                                  <a:lnTo>
                                    <a:pt x="101" y="72"/>
                                  </a:lnTo>
                                  <a:lnTo>
                                    <a:pt x="40" y="8"/>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3" name="Freeform 62"/>
                            <p:cNvSpPr>
                              <a:spLocks noChangeAspect="1"/>
                            </p:cNvSpPr>
                            <p:nvPr/>
                          </p:nvSpPr>
                          <p:spPr bwMode="auto">
                            <a:xfrm>
                              <a:off x="4530" y="2615"/>
                              <a:ext cx="168" cy="57"/>
                            </a:xfrm>
                            <a:custGeom>
                              <a:avLst/>
                              <a:gdLst>
                                <a:gd name="T0" fmla="*/ 0 w 164"/>
                                <a:gd name="T1" fmla="*/ 18 h 58"/>
                                <a:gd name="T2" fmla="*/ 88 w 164"/>
                                <a:gd name="T3" fmla="*/ 29 h 58"/>
                                <a:gd name="T4" fmla="*/ 149 w 164"/>
                                <a:gd name="T5" fmla="*/ 29 h 58"/>
                                <a:gd name="T6" fmla="*/ 250 w 164"/>
                                <a:gd name="T7" fmla="*/ 29 h 58"/>
                                <a:gd name="T8" fmla="*/ 277 w 164"/>
                                <a:gd name="T9" fmla="*/ 29 h 58"/>
                                <a:gd name="T10" fmla="*/ 322 w 164"/>
                                <a:gd name="T11" fmla="*/ 29 h 58"/>
                                <a:gd name="T12" fmla="*/ 327 w 164"/>
                                <a:gd name="T13" fmla="*/ 29 h 58"/>
                                <a:gd name="T14" fmla="*/ 266 w 164"/>
                                <a:gd name="T15" fmla="*/ 29 h 58"/>
                                <a:gd name="T16" fmla="*/ 256 w 164"/>
                                <a:gd name="T17" fmla="*/ 21 h 58"/>
                                <a:gd name="T18" fmla="*/ 200 w 164"/>
                                <a:gd name="T19" fmla="*/ 11 h 58"/>
                                <a:gd name="T20" fmla="*/ 185 w 164"/>
                                <a:gd name="T21" fmla="*/ 21 h 58"/>
                                <a:gd name="T22" fmla="*/ 134 w 164"/>
                                <a:gd name="T23" fmla="*/ 19 h 58"/>
                                <a:gd name="T24" fmla="*/ 68 w 164"/>
                                <a:gd name="T25" fmla="*/ 2 h 58"/>
                                <a:gd name="T26" fmla="*/ 13 w 164"/>
                                <a:gd name="T27" fmla="*/ 0 h 58"/>
                                <a:gd name="T28" fmla="*/ 0 w 164"/>
                                <a:gd name="T29" fmla="*/ 18 h 58"/>
                                <a:gd name="T30" fmla="*/ 0 w 164"/>
                                <a:gd name="T31" fmla="*/ 18 h 58"/>
                                <a:gd name="T32" fmla="*/ 0 w 164"/>
                                <a:gd name="T33" fmla="*/ 1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58"/>
                                <a:gd name="T53" fmla="*/ 164 w 16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58">
                                  <a:moveTo>
                                    <a:pt x="0" y="18"/>
                                  </a:moveTo>
                                  <a:lnTo>
                                    <a:pt x="46" y="38"/>
                                  </a:lnTo>
                                  <a:lnTo>
                                    <a:pt x="75" y="38"/>
                                  </a:lnTo>
                                  <a:lnTo>
                                    <a:pt x="125" y="53"/>
                                  </a:lnTo>
                                  <a:lnTo>
                                    <a:pt x="138" y="49"/>
                                  </a:lnTo>
                                  <a:lnTo>
                                    <a:pt x="161" y="57"/>
                                  </a:lnTo>
                                  <a:lnTo>
                                    <a:pt x="163" y="38"/>
                                  </a:lnTo>
                                  <a:lnTo>
                                    <a:pt x="133" y="35"/>
                                  </a:lnTo>
                                  <a:lnTo>
                                    <a:pt x="128" y="21"/>
                                  </a:lnTo>
                                  <a:lnTo>
                                    <a:pt x="99" y="11"/>
                                  </a:lnTo>
                                  <a:lnTo>
                                    <a:pt x="93" y="21"/>
                                  </a:lnTo>
                                  <a:lnTo>
                                    <a:pt x="66" y="19"/>
                                  </a:lnTo>
                                  <a:lnTo>
                                    <a:pt x="36" y="2"/>
                                  </a:lnTo>
                                  <a:lnTo>
                                    <a:pt x="13" y="0"/>
                                  </a:lnTo>
                                  <a:lnTo>
                                    <a:pt x="0"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4" name="Freeform 63"/>
                            <p:cNvSpPr>
                              <a:spLocks noChangeAspect="1"/>
                            </p:cNvSpPr>
                            <p:nvPr/>
                          </p:nvSpPr>
                          <p:spPr bwMode="auto">
                            <a:xfrm>
                              <a:off x="4696" y="2660"/>
                              <a:ext cx="23" cy="16"/>
                            </a:xfrm>
                            <a:custGeom>
                              <a:avLst/>
                              <a:gdLst>
                                <a:gd name="T0" fmla="*/ 0 w 23"/>
                                <a:gd name="T1" fmla="*/ 4 h 16"/>
                                <a:gd name="T2" fmla="*/ 12 w 23"/>
                                <a:gd name="T3" fmla="*/ 15 h 16"/>
                                <a:gd name="T4" fmla="*/ 22 w 23"/>
                                <a:gd name="T5" fmla="*/ 5 h 16"/>
                                <a:gd name="T6" fmla="*/ 15 w 23"/>
                                <a:gd name="T7" fmla="*/ 0 h 16"/>
                                <a:gd name="T8" fmla="*/ 0 w 23"/>
                                <a:gd name="T9" fmla="*/ 4 h 16"/>
                                <a:gd name="T10" fmla="*/ 0 w 23"/>
                                <a:gd name="T11" fmla="*/ 4 h 16"/>
                                <a:gd name="T12" fmla="*/ 0 w 23"/>
                                <a:gd name="T13" fmla="*/ 4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0" y="4"/>
                                  </a:moveTo>
                                  <a:lnTo>
                                    <a:pt x="12" y="15"/>
                                  </a:lnTo>
                                  <a:lnTo>
                                    <a:pt x="22" y="5"/>
                                  </a:lnTo>
                                  <a:lnTo>
                                    <a:pt x="15"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5" name="Freeform 64"/>
                            <p:cNvSpPr>
                              <a:spLocks noChangeAspect="1"/>
                            </p:cNvSpPr>
                            <p:nvPr/>
                          </p:nvSpPr>
                          <p:spPr bwMode="auto">
                            <a:xfrm>
                              <a:off x="4724" y="2662"/>
                              <a:ext cx="144" cy="22"/>
                            </a:xfrm>
                            <a:custGeom>
                              <a:avLst/>
                              <a:gdLst>
                                <a:gd name="T0" fmla="*/ 0 w 142"/>
                                <a:gd name="T1" fmla="*/ 17 h 22"/>
                                <a:gd name="T2" fmla="*/ 20 w 142"/>
                                <a:gd name="T3" fmla="*/ 21 h 22"/>
                                <a:gd name="T4" fmla="*/ 94 w 142"/>
                                <a:gd name="T5" fmla="*/ 10 h 22"/>
                                <a:gd name="T6" fmla="*/ 168 w 142"/>
                                <a:gd name="T7" fmla="*/ 16 h 22"/>
                                <a:gd name="T8" fmla="*/ 209 w 142"/>
                                <a:gd name="T9" fmla="*/ 6 h 22"/>
                                <a:gd name="T10" fmla="*/ 188 w 142"/>
                                <a:gd name="T11" fmla="*/ 2 h 22"/>
                                <a:gd name="T12" fmla="*/ 176 w 142"/>
                                <a:gd name="T13" fmla="*/ 13 h 22"/>
                                <a:gd name="T14" fmla="*/ 119 w 142"/>
                                <a:gd name="T15" fmla="*/ 2 h 22"/>
                                <a:gd name="T16" fmla="*/ 94 w 142"/>
                                <a:gd name="T17" fmla="*/ 10 h 22"/>
                                <a:gd name="T18" fmla="*/ 33 w 142"/>
                                <a:gd name="T19" fmla="*/ 0 h 22"/>
                                <a:gd name="T20" fmla="*/ 67 w 142"/>
                                <a:gd name="T21" fmla="*/ 9 h 22"/>
                                <a:gd name="T22" fmla="*/ 10 w 142"/>
                                <a:gd name="T23" fmla="*/ 3 h 22"/>
                                <a:gd name="T24" fmla="*/ 3 w 142"/>
                                <a:gd name="T25" fmla="*/ 7 h 22"/>
                                <a:gd name="T26" fmla="*/ 0 w 142"/>
                                <a:gd name="T27" fmla="*/ 17 h 22"/>
                                <a:gd name="T28" fmla="*/ 0 w 142"/>
                                <a:gd name="T29" fmla="*/ 17 h 22"/>
                                <a:gd name="T30" fmla="*/ 0 w 142"/>
                                <a:gd name="T31" fmla="*/ 1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2"/>
                                <a:gd name="T50" fmla="*/ 142 w 1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2">
                                  <a:moveTo>
                                    <a:pt x="0" y="17"/>
                                  </a:moveTo>
                                  <a:lnTo>
                                    <a:pt x="20" y="21"/>
                                  </a:lnTo>
                                  <a:lnTo>
                                    <a:pt x="65" y="10"/>
                                  </a:lnTo>
                                  <a:lnTo>
                                    <a:pt x="110" y="16"/>
                                  </a:lnTo>
                                  <a:lnTo>
                                    <a:pt x="141" y="6"/>
                                  </a:lnTo>
                                  <a:lnTo>
                                    <a:pt x="127" y="2"/>
                                  </a:lnTo>
                                  <a:lnTo>
                                    <a:pt x="118" y="13"/>
                                  </a:lnTo>
                                  <a:lnTo>
                                    <a:pt x="84" y="2"/>
                                  </a:lnTo>
                                  <a:lnTo>
                                    <a:pt x="65" y="10"/>
                                  </a:lnTo>
                                  <a:lnTo>
                                    <a:pt x="33" y="0"/>
                                  </a:lnTo>
                                  <a:lnTo>
                                    <a:pt x="38" y="9"/>
                                  </a:lnTo>
                                  <a:lnTo>
                                    <a:pt x="10" y="3"/>
                                  </a:lnTo>
                                  <a:lnTo>
                                    <a:pt x="3" y="7"/>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6" name="Freeform 65"/>
                            <p:cNvSpPr>
                              <a:spLocks noChangeAspect="1"/>
                            </p:cNvSpPr>
                            <p:nvPr/>
                          </p:nvSpPr>
                          <p:spPr bwMode="auto">
                            <a:xfrm>
                              <a:off x="4898" y="2650"/>
                              <a:ext cx="17" cy="10"/>
                            </a:xfrm>
                            <a:custGeom>
                              <a:avLst/>
                              <a:gdLst>
                                <a:gd name="T0" fmla="*/ 0 w 17"/>
                                <a:gd name="T1" fmla="*/ 9 h 10"/>
                                <a:gd name="T2" fmla="*/ 11 w 17"/>
                                <a:gd name="T3" fmla="*/ 9 h 10"/>
                                <a:gd name="T4" fmla="*/ 16 w 17"/>
                                <a:gd name="T5" fmla="*/ 0 h 10"/>
                                <a:gd name="T6" fmla="*/ 3 w 17"/>
                                <a:gd name="T7" fmla="*/ 2 h 10"/>
                                <a:gd name="T8" fmla="*/ 0 w 17"/>
                                <a:gd name="T9" fmla="*/ 9 h 10"/>
                                <a:gd name="T10" fmla="*/ 0 w 17"/>
                                <a:gd name="T11" fmla="*/ 9 h 10"/>
                                <a:gd name="T12" fmla="*/ 0 w 17"/>
                                <a:gd name="T13" fmla="*/ 9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0" y="9"/>
                                  </a:moveTo>
                                  <a:lnTo>
                                    <a:pt x="11" y="9"/>
                                  </a:lnTo>
                                  <a:lnTo>
                                    <a:pt x="16" y="0"/>
                                  </a:lnTo>
                                  <a:lnTo>
                                    <a:pt x="3" y="2"/>
                                  </a:lnTo>
                                  <a:lnTo>
                                    <a:pt x="0" y="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7" name="Freeform 66"/>
                            <p:cNvSpPr>
                              <a:spLocks noChangeAspect="1"/>
                            </p:cNvSpPr>
                            <p:nvPr/>
                          </p:nvSpPr>
                          <p:spPr bwMode="auto">
                            <a:xfrm>
                              <a:off x="4779" y="2689"/>
                              <a:ext cx="35" cy="18"/>
                            </a:xfrm>
                            <a:custGeom>
                              <a:avLst/>
                              <a:gdLst>
                                <a:gd name="T0" fmla="*/ 0 w 34"/>
                                <a:gd name="T1" fmla="*/ 1 h 19"/>
                                <a:gd name="T2" fmla="*/ 2 w 34"/>
                                <a:gd name="T3" fmla="*/ 8 h 19"/>
                                <a:gd name="T4" fmla="*/ 56 w 34"/>
                                <a:gd name="T5" fmla="*/ 9 h 19"/>
                                <a:gd name="T6" fmla="*/ 72 w 34"/>
                                <a:gd name="T7" fmla="*/ 9 h 19"/>
                                <a:gd name="T8" fmla="*/ 47 w 34"/>
                                <a:gd name="T9" fmla="*/ 0 h 19"/>
                                <a:gd name="T10" fmla="*/ 0 w 34"/>
                                <a:gd name="T11" fmla="*/ 1 h 19"/>
                                <a:gd name="T12" fmla="*/ 0 w 34"/>
                                <a:gd name="T13" fmla="*/ 1 h 19"/>
                                <a:gd name="T14" fmla="*/ 0 w 34"/>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9"/>
                                <a:gd name="T26" fmla="*/ 34 w 3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9">
                                  <a:moveTo>
                                    <a:pt x="0" y="1"/>
                                  </a:moveTo>
                                  <a:lnTo>
                                    <a:pt x="2" y="8"/>
                                  </a:lnTo>
                                  <a:lnTo>
                                    <a:pt x="25" y="18"/>
                                  </a:lnTo>
                                  <a:lnTo>
                                    <a:pt x="33" y="14"/>
                                  </a:lnTo>
                                  <a:lnTo>
                                    <a:pt x="18" y="0"/>
                                  </a:lnTo>
                                  <a:lnTo>
                                    <a:pt x="0"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8" name="Freeform 67"/>
                            <p:cNvSpPr>
                              <a:spLocks noChangeAspect="1"/>
                            </p:cNvSpPr>
                            <p:nvPr/>
                          </p:nvSpPr>
                          <p:spPr bwMode="auto">
                            <a:xfrm>
                              <a:off x="4529" y="2528"/>
                              <a:ext cx="30" cy="32"/>
                            </a:xfrm>
                            <a:custGeom>
                              <a:avLst/>
                              <a:gdLst>
                                <a:gd name="T0" fmla="*/ 0 w 28"/>
                                <a:gd name="T1" fmla="*/ 8 h 32"/>
                                <a:gd name="T2" fmla="*/ 71 w 28"/>
                                <a:gd name="T3" fmla="*/ 10 h 32"/>
                                <a:gd name="T4" fmla="*/ 93 w 28"/>
                                <a:gd name="T5" fmla="*/ 25 h 32"/>
                                <a:gd name="T6" fmla="*/ 186 w 28"/>
                                <a:gd name="T7" fmla="*/ 31 h 32"/>
                                <a:gd name="T8" fmla="*/ 199 w 28"/>
                                <a:gd name="T9" fmla="*/ 20 h 32"/>
                                <a:gd name="T10" fmla="*/ 174 w 28"/>
                                <a:gd name="T11" fmla="*/ 19 h 32"/>
                                <a:gd name="T12" fmla="*/ 107 w 28"/>
                                <a:gd name="T13" fmla="*/ 0 h 32"/>
                                <a:gd name="T14" fmla="*/ 0 w 28"/>
                                <a:gd name="T15" fmla="*/ 8 h 32"/>
                                <a:gd name="T16" fmla="*/ 0 w 28"/>
                                <a:gd name="T17" fmla="*/ 8 h 32"/>
                                <a:gd name="T18" fmla="*/ 0 w 28"/>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2"/>
                                <a:gd name="T32" fmla="*/ 28 w 2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2">
                                  <a:moveTo>
                                    <a:pt x="0" y="8"/>
                                  </a:moveTo>
                                  <a:lnTo>
                                    <a:pt x="9" y="10"/>
                                  </a:lnTo>
                                  <a:lnTo>
                                    <a:pt x="13" y="25"/>
                                  </a:lnTo>
                                  <a:lnTo>
                                    <a:pt x="25" y="31"/>
                                  </a:lnTo>
                                  <a:lnTo>
                                    <a:pt x="27" y="20"/>
                                  </a:lnTo>
                                  <a:lnTo>
                                    <a:pt x="23" y="19"/>
                                  </a:lnTo>
                                  <a:lnTo>
                                    <a:pt x="15"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39" name="Freeform 68"/>
                            <p:cNvSpPr>
                              <a:spLocks noChangeAspect="1"/>
                            </p:cNvSpPr>
                            <p:nvPr/>
                          </p:nvSpPr>
                          <p:spPr bwMode="auto">
                            <a:xfrm>
                              <a:off x="4574" y="2547"/>
                              <a:ext cx="15" cy="16"/>
                            </a:xfrm>
                            <a:custGeom>
                              <a:avLst/>
                              <a:gdLst>
                                <a:gd name="T0" fmla="*/ 0 w 14"/>
                                <a:gd name="T1" fmla="*/ 12 h 16"/>
                                <a:gd name="T2" fmla="*/ 66 w 14"/>
                                <a:gd name="T3" fmla="*/ 15 h 16"/>
                                <a:gd name="T4" fmla="*/ 93 w 14"/>
                                <a:gd name="T5" fmla="*/ 5 h 16"/>
                                <a:gd name="T6" fmla="*/ 3 w 14"/>
                                <a:gd name="T7" fmla="*/ 0 h 16"/>
                                <a:gd name="T8" fmla="*/ 0 w 14"/>
                                <a:gd name="T9" fmla="*/ 12 h 16"/>
                                <a:gd name="T10" fmla="*/ 0 w 14"/>
                                <a:gd name="T11" fmla="*/ 12 h 16"/>
                                <a:gd name="T12" fmla="*/ 0 w 14"/>
                                <a:gd name="T13" fmla="*/ 12 h 16"/>
                                <a:gd name="T14" fmla="*/ 0 60000 65536"/>
                                <a:gd name="T15" fmla="*/ 0 60000 65536"/>
                                <a:gd name="T16" fmla="*/ 0 60000 65536"/>
                                <a:gd name="T17" fmla="*/ 0 60000 65536"/>
                                <a:gd name="T18" fmla="*/ 0 60000 65536"/>
                                <a:gd name="T19" fmla="*/ 0 60000 65536"/>
                                <a:gd name="T20" fmla="*/ 0 60000 65536"/>
                                <a:gd name="T21" fmla="*/ 0 w 14"/>
                                <a:gd name="T22" fmla="*/ 0 h 16"/>
                                <a:gd name="T23" fmla="*/ 14 w 1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6">
                                  <a:moveTo>
                                    <a:pt x="0" y="12"/>
                                  </a:moveTo>
                                  <a:lnTo>
                                    <a:pt x="8" y="15"/>
                                  </a:lnTo>
                                  <a:lnTo>
                                    <a:pt x="13" y="5"/>
                                  </a:lnTo>
                                  <a:lnTo>
                                    <a:pt x="3" y="0"/>
                                  </a:lnTo>
                                  <a:lnTo>
                                    <a:pt x="0" y="1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0" name="Freeform 69"/>
                            <p:cNvSpPr>
                              <a:spLocks noChangeAspect="1"/>
                            </p:cNvSpPr>
                            <p:nvPr/>
                          </p:nvSpPr>
                          <p:spPr bwMode="auto">
                            <a:xfrm>
                              <a:off x="4785" y="2461"/>
                              <a:ext cx="119" cy="152"/>
                            </a:xfrm>
                            <a:custGeom>
                              <a:avLst/>
                              <a:gdLst>
                                <a:gd name="T0" fmla="*/ 0 w 118"/>
                                <a:gd name="T1" fmla="*/ 57 h 155"/>
                                <a:gd name="T2" fmla="*/ 1 w 118"/>
                                <a:gd name="T3" fmla="*/ 64 h 155"/>
                                <a:gd name="T4" fmla="*/ 11 w 118"/>
                                <a:gd name="T5" fmla="*/ 64 h 155"/>
                                <a:gd name="T6" fmla="*/ 13 w 118"/>
                                <a:gd name="T7" fmla="*/ 69 h 155"/>
                                <a:gd name="T8" fmla="*/ 9 w 118"/>
                                <a:gd name="T9" fmla="*/ 86 h 155"/>
                                <a:gd name="T10" fmla="*/ 26 w 118"/>
                                <a:gd name="T11" fmla="*/ 85 h 155"/>
                                <a:gd name="T12" fmla="*/ 26 w 118"/>
                                <a:gd name="T13" fmla="*/ 59 h 155"/>
                                <a:gd name="T14" fmla="*/ 33 w 118"/>
                                <a:gd name="T15" fmla="*/ 56 h 155"/>
                                <a:gd name="T16" fmla="*/ 41 w 118"/>
                                <a:gd name="T17" fmla="*/ 56 h 155"/>
                                <a:gd name="T18" fmla="*/ 36 w 118"/>
                                <a:gd name="T19" fmla="*/ 63 h 155"/>
                                <a:gd name="T20" fmla="*/ 50 w 118"/>
                                <a:gd name="T21" fmla="*/ 70 h 155"/>
                                <a:gd name="T22" fmla="*/ 49 w 118"/>
                                <a:gd name="T23" fmla="*/ 75 h 155"/>
                                <a:gd name="T24" fmla="*/ 55 w 118"/>
                                <a:gd name="T25" fmla="*/ 76 h 155"/>
                                <a:gd name="T26" fmla="*/ 91 w 118"/>
                                <a:gd name="T27" fmla="*/ 75 h 155"/>
                                <a:gd name="T28" fmla="*/ 89 w 118"/>
                                <a:gd name="T29" fmla="*/ 83 h 155"/>
                                <a:gd name="T30" fmla="*/ 97 w 118"/>
                                <a:gd name="T31" fmla="*/ 87 h 155"/>
                                <a:gd name="T32" fmla="*/ 105 w 118"/>
                                <a:gd name="T33" fmla="*/ 83 h 155"/>
                                <a:gd name="T34" fmla="*/ 107 w 118"/>
                                <a:gd name="T35" fmla="*/ 76 h 155"/>
                                <a:gd name="T36" fmla="*/ 88 w 118"/>
                                <a:gd name="T37" fmla="*/ 64 h 155"/>
                                <a:gd name="T38" fmla="*/ 95 w 118"/>
                                <a:gd name="T39" fmla="*/ 61 h 155"/>
                                <a:gd name="T40" fmla="*/ 49 w 118"/>
                                <a:gd name="T41" fmla="*/ 47 h 155"/>
                                <a:gd name="T42" fmla="*/ 105 w 118"/>
                                <a:gd name="T43" fmla="*/ 25 h 155"/>
                                <a:gd name="T44" fmla="*/ 115 w 118"/>
                                <a:gd name="T45" fmla="*/ 25 h 155"/>
                                <a:gd name="T46" fmla="*/ 108 w 118"/>
                                <a:gd name="T47" fmla="*/ 25 h 155"/>
                                <a:gd name="T48" fmla="*/ 33 w 118"/>
                                <a:gd name="T49" fmla="*/ 36 h 155"/>
                                <a:gd name="T50" fmla="*/ 32 w 118"/>
                                <a:gd name="T51" fmla="*/ 25 h 155"/>
                                <a:gd name="T52" fmla="*/ 24 w 118"/>
                                <a:gd name="T53" fmla="*/ 25 h 155"/>
                                <a:gd name="T54" fmla="*/ 24 w 118"/>
                                <a:gd name="T55" fmla="*/ 25 h 155"/>
                                <a:gd name="T56" fmla="*/ 34 w 118"/>
                                <a:gd name="T57" fmla="*/ 25 h 155"/>
                                <a:gd name="T58" fmla="*/ 115 w 118"/>
                                <a:gd name="T59" fmla="*/ 25 h 155"/>
                                <a:gd name="T60" fmla="*/ 135 w 118"/>
                                <a:gd name="T61" fmla="*/ 24 h 155"/>
                                <a:gd name="T62" fmla="*/ 146 w 118"/>
                                <a:gd name="T63" fmla="*/ 5 h 155"/>
                                <a:gd name="T64" fmla="*/ 142 w 118"/>
                                <a:gd name="T65" fmla="*/ 0 h 155"/>
                                <a:gd name="T66" fmla="*/ 123 w 118"/>
                                <a:gd name="T67" fmla="*/ 18 h 155"/>
                                <a:gd name="T68" fmla="*/ 105 w 118"/>
                                <a:gd name="T69" fmla="*/ 19 h 155"/>
                                <a:gd name="T70" fmla="*/ 37 w 118"/>
                                <a:gd name="T71" fmla="*/ 9 h 155"/>
                                <a:gd name="T72" fmla="*/ 33 w 118"/>
                                <a:gd name="T73" fmla="*/ 21 h 155"/>
                                <a:gd name="T74" fmla="*/ 21 w 118"/>
                                <a:gd name="T75" fmla="*/ 21 h 155"/>
                                <a:gd name="T76" fmla="*/ 18 w 118"/>
                                <a:gd name="T77" fmla="*/ 25 h 155"/>
                                <a:gd name="T78" fmla="*/ 0 w 118"/>
                                <a:gd name="T79" fmla="*/ 57 h 155"/>
                                <a:gd name="T80" fmla="*/ 0 w 118"/>
                                <a:gd name="T81" fmla="*/ 57 h 155"/>
                                <a:gd name="T82" fmla="*/ 0 w 118"/>
                                <a:gd name="T83" fmla="*/ 57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
                                <a:gd name="T127" fmla="*/ 0 h 155"/>
                                <a:gd name="T128" fmla="*/ 118 w 118"/>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 h="155">
                                  <a:moveTo>
                                    <a:pt x="0" y="95"/>
                                  </a:moveTo>
                                  <a:lnTo>
                                    <a:pt x="1" y="109"/>
                                  </a:lnTo>
                                  <a:lnTo>
                                    <a:pt x="11" y="109"/>
                                  </a:lnTo>
                                  <a:lnTo>
                                    <a:pt x="13" y="119"/>
                                  </a:lnTo>
                                  <a:lnTo>
                                    <a:pt x="9" y="152"/>
                                  </a:lnTo>
                                  <a:lnTo>
                                    <a:pt x="26" y="150"/>
                                  </a:lnTo>
                                  <a:lnTo>
                                    <a:pt x="26" y="99"/>
                                  </a:lnTo>
                                  <a:lnTo>
                                    <a:pt x="33" y="93"/>
                                  </a:lnTo>
                                  <a:lnTo>
                                    <a:pt x="41" y="93"/>
                                  </a:lnTo>
                                  <a:lnTo>
                                    <a:pt x="36" y="108"/>
                                  </a:lnTo>
                                  <a:lnTo>
                                    <a:pt x="50" y="121"/>
                                  </a:lnTo>
                                  <a:lnTo>
                                    <a:pt x="49" y="133"/>
                                  </a:lnTo>
                                  <a:lnTo>
                                    <a:pt x="55" y="137"/>
                                  </a:lnTo>
                                  <a:lnTo>
                                    <a:pt x="62" y="132"/>
                                  </a:lnTo>
                                  <a:lnTo>
                                    <a:pt x="60" y="147"/>
                                  </a:lnTo>
                                  <a:lnTo>
                                    <a:pt x="68" y="154"/>
                                  </a:lnTo>
                                  <a:lnTo>
                                    <a:pt x="76" y="147"/>
                                  </a:lnTo>
                                  <a:lnTo>
                                    <a:pt x="78" y="135"/>
                                  </a:lnTo>
                                  <a:lnTo>
                                    <a:pt x="59" y="109"/>
                                  </a:lnTo>
                                  <a:lnTo>
                                    <a:pt x="66" y="103"/>
                                  </a:lnTo>
                                  <a:lnTo>
                                    <a:pt x="49" y="76"/>
                                  </a:lnTo>
                                  <a:lnTo>
                                    <a:pt x="76" y="54"/>
                                  </a:lnTo>
                                  <a:lnTo>
                                    <a:pt x="86" y="54"/>
                                  </a:lnTo>
                                  <a:lnTo>
                                    <a:pt x="79" y="49"/>
                                  </a:lnTo>
                                  <a:lnTo>
                                    <a:pt x="33" y="65"/>
                                  </a:lnTo>
                                  <a:lnTo>
                                    <a:pt x="32" y="54"/>
                                  </a:lnTo>
                                  <a:lnTo>
                                    <a:pt x="24" y="50"/>
                                  </a:lnTo>
                                  <a:lnTo>
                                    <a:pt x="24" y="38"/>
                                  </a:lnTo>
                                  <a:lnTo>
                                    <a:pt x="34" y="27"/>
                                  </a:lnTo>
                                  <a:lnTo>
                                    <a:pt x="86" y="30"/>
                                  </a:lnTo>
                                  <a:lnTo>
                                    <a:pt x="106" y="24"/>
                                  </a:lnTo>
                                  <a:lnTo>
                                    <a:pt x="117" y="5"/>
                                  </a:lnTo>
                                  <a:lnTo>
                                    <a:pt x="113" y="0"/>
                                  </a:lnTo>
                                  <a:lnTo>
                                    <a:pt x="94" y="18"/>
                                  </a:lnTo>
                                  <a:lnTo>
                                    <a:pt x="76" y="19"/>
                                  </a:lnTo>
                                  <a:lnTo>
                                    <a:pt x="37" y="9"/>
                                  </a:lnTo>
                                  <a:lnTo>
                                    <a:pt x="33" y="21"/>
                                  </a:lnTo>
                                  <a:lnTo>
                                    <a:pt x="21" y="21"/>
                                  </a:lnTo>
                                  <a:lnTo>
                                    <a:pt x="18" y="49"/>
                                  </a:lnTo>
                                  <a:lnTo>
                                    <a:pt x="0" y="9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1" name="Freeform 70"/>
                            <p:cNvSpPr>
                              <a:spLocks noChangeAspect="1"/>
                            </p:cNvSpPr>
                            <p:nvPr/>
                          </p:nvSpPr>
                          <p:spPr bwMode="auto">
                            <a:xfrm>
                              <a:off x="4942" y="2452"/>
                              <a:ext cx="26" cy="63"/>
                            </a:xfrm>
                            <a:custGeom>
                              <a:avLst/>
                              <a:gdLst>
                                <a:gd name="T0" fmla="*/ 0 w 25"/>
                                <a:gd name="T1" fmla="*/ 22 h 64"/>
                                <a:gd name="T2" fmla="*/ 4 w 25"/>
                                <a:gd name="T3" fmla="*/ 32 h 64"/>
                                <a:gd name="T4" fmla="*/ 60 w 25"/>
                                <a:gd name="T5" fmla="*/ 34 h 64"/>
                                <a:gd name="T6" fmla="*/ 11 w 25"/>
                                <a:gd name="T7" fmla="*/ 32 h 64"/>
                                <a:gd name="T8" fmla="*/ 12 w 25"/>
                                <a:gd name="T9" fmla="*/ 32 h 64"/>
                                <a:gd name="T10" fmla="*/ 62 w 25"/>
                                <a:gd name="T11" fmla="*/ 32 h 64"/>
                                <a:gd name="T12" fmla="*/ 54 w 25"/>
                                <a:gd name="T13" fmla="*/ 28 h 64"/>
                                <a:gd name="T14" fmla="*/ 70 w 25"/>
                                <a:gd name="T15" fmla="*/ 22 h 64"/>
                                <a:gd name="T16" fmla="*/ 70 w 25"/>
                                <a:gd name="T17" fmla="*/ 12 h 64"/>
                                <a:gd name="T18" fmla="*/ 46 w 25"/>
                                <a:gd name="T19" fmla="*/ 18 h 64"/>
                                <a:gd name="T20" fmla="*/ 11 w 25"/>
                                <a:gd name="T21" fmla="*/ 0 h 64"/>
                                <a:gd name="T22" fmla="*/ 4 w 25"/>
                                <a:gd name="T23" fmla="*/ 6 h 64"/>
                                <a:gd name="T24" fmla="*/ 0 w 25"/>
                                <a:gd name="T25" fmla="*/ 22 h 64"/>
                                <a:gd name="T26" fmla="*/ 0 w 25"/>
                                <a:gd name="T27" fmla="*/ 22 h 64"/>
                                <a:gd name="T28" fmla="*/ 0 w 25"/>
                                <a:gd name="T29" fmla="*/ 22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64"/>
                                <a:gd name="T47" fmla="*/ 25 w 2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64">
                                  <a:moveTo>
                                    <a:pt x="0" y="22"/>
                                  </a:moveTo>
                                  <a:lnTo>
                                    <a:pt x="4" y="49"/>
                                  </a:lnTo>
                                  <a:lnTo>
                                    <a:pt x="20" y="63"/>
                                  </a:lnTo>
                                  <a:lnTo>
                                    <a:pt x="11" y="46"/>
                                  </a:lnTo>
                                  <a:lnTo>
                                    <a:pt x="12" y="36"/>
                                  </a:lnTo>
                                  <a:lnTo>
                                    <a:pt x="21" y="36"/>
                                  </a:lnTo>
                                  <a:lnTo>
                                    <a:pt x="17" y="28"/>
                                  </a:lnTo>
                                  <a:lnTo>
                                    <a:pt x="24" y="22"/>
                                  </a:lnTo>
                                  <a:lnTo>
                                    <a:pt x="24" y="12"/>
                                  </a:lnTo>
                                  <a:lnTo>
                                    <a:pt x="13" y="18"/>
                                  </a:lnTo>
                                  <a:lnTo>
                                    <a:pt x="11" y="0"/>
                                  </a:lnTo>
                                  <a:lnTo>
                                    <a:pt x="4" y="6"/>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2" name="Freeform 71"/>
                            <p:cNvSpPr>
                              <a:spLocks noChangeAspect="1"/>
                            </p:cNvSpPr>
                            <p:nvPr/>
                          </p:nvSpPr>
                          <p:spPr bwMode="auto">
                            <a:xfrm>
                              <a:off x="4916" y="2562"/>
                              <a:ext cx="24" cy="14"/>
                            </a:xfrm>
                            <a:custGeom>
                              <a:avLst/>
                              <a:gdLst>
                                <a:gd name="T0" fmla="*/ 0 w 23"/>
                                <a:gd name="T1" fmla="*/ 1 h 14"/>
                                <a:gd name="T2" fmla="*/ 53 w 23"/>
                                <a:gd name="T3" fmla="*/ 13 h 14"/>
                                <a:gd name="T4" fmla="*/ 71 w 23"/>
                                <a:gd name="T5" fmla="*/ 8 h 14"/>
                                <a:gd name="T6" fmla="*/ 59 w 23"/>
                                <a:gd name="T7" fmla="*/ 0 h 14"/>
                                <a:gd name="T8" fmla="*/ 0 w 23"/>
                                <a:gd name="T9" fmla="*/ 1 h 14"/>
                                <a:gd name="T10" fmla="*/ 0 w 23"/>
                                <a:gd name="T11" fmla="*/ 1 h 14"/>
                                <a:gd name="T12" fmla="*/ 0 w 23"/>
                                <a:gd name="T13" fmla="*/ 1 h 14"/>
                                <a:gd name="T14" fmla="*/ 0 60000 65536"/>
                                <a:gd name="T15" fmla="*/ 0 60000 65536"/>
                                <a:gd name="T16" fmla="*/ 0 60000 65536"/>
                                <a:gd name="T17" fmla="*/ 0 60000 65536"/>
                                <a:gd name="T18" fmla="*/ 0 60000 65536"/>
                                <a:gd name="T19" fmla="*/ 0 60000 65536"/>
                                <a:gd name="T20" fmla="*/ 0 60000 65536"/>
                                <a:gd name="T21" fmla="*/ 0 w 23"/>
                                <a:gd name="T22" fmla="*/ 0 h 14"/>
                                <a:gd name="T23" fmla="*/ 23 w 2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
                                  <a:moveTo>
                                    <a:pt x="0" y="1"/>
                                  </a:moveTo>
                                  <a:lnTo>
                                    <a:pt x="15" y="13"/>
                                  </a:lnTo>
                                  <a:lnTo>
                                    <a:pt x="22" y="8"/>
                                  </a:lnTo>
                                  <a:lnTo>
                                    <a:pt x="18" y="0"/>
                                  </a:lnTo>
                                  <a:lnTo>
                                    <a:pt x="0"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3" name="Freeform 72"/>
                            <p:cNvSpPr>
                              <a:spLocks noChangeAspect="1"/>
                            </p:cNvSpPr>
                            <p:nvPr/>
                          </p:nvSpPr>
                          <p:spPr bwMode="auto">
                            <a:xfrm>
                              <a:off x="4952" y="2553"/>
                              <a:ext cx="52" cy="23"/>
                            </a:xfrm>
                            <a:custGeom>
                              <a:avLst/>
                              <a:gdLst>
                                <a:gd name="T0" fmla="*/ 0 w 51"/>
                                <a:gd name="T1" fmla="*/ 10 h 24"/>
                                <a:gd name="T2" fmla="*/ 81 w 51"/>
                                <a:gd name="T3" fmla="*/ 12 h 24"/>
                                <a:gd name="T4" fmla="*/ 75 w 51"/>
                                <a:gd name="T5" fmla="*/ 6 h 24"/>
                                <a:gd name="T6" fmla="*/ 59 w 51"/>
                                <a:gd name="T7" fmla="*/ 0 h 24"/>
                                <a:gd name="T8" fmla="*/ 5 w 51"/>
                                <a:gd name="T9" fmla="*/ 2 h 24"/>
                                <a:gd name="T10" fmla="*/ 0 w 51"/>
                                <a:gd name="T11" fmla="*/ 10 h 24"/>
                                <a:gd name="T12" fmla="*/ 0 w 51"/>
                                <a:gd name="T13" fmla="*/ 10 h 24"/>
                                <a:gd name="T14" fmla="*/ 0 w 51"/>
                                <a:gd name="T15" fmla="*/ 10 h 2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24"/>
                                <a:gd name="T26" fmla="*/ 51 w 5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24">
                                  <a:moveTo>
                                    <a:pt x="0" y="10"/>
                                  </a:moveTo>
                                  <a:lnTo>
                                    <a:pt x="50" y="23"/>
                                  </a:lnTo>
                                  <a:lnTo>
                                    <a:pt x="46" y="6"/>
                                  </a:lnTo>
                                  <a:lnTo>
                                    <a:pt x="30" y="0"/>
                                  </a:lnTo>
                                  <a:lnTo>
                                    <a:pt x="5" y="2"/>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4" name="Freeform 73"/>
                            <p:cNvSpPr>
                              <a:spLocks noChangeAspect="1"/>
                            </p:cNvSpPr>
                            <p:nvPr/>
                          </p:nvSpPr>
                          <p:spPr bwMode="auto">
                            <a:xfrm>
                              <a:off x="4998" y="2497"/>
                              <a:ext cx="19" cy="9"/>
                            </a:xfrm>
                            <a:custGeom>
                              <a:avLst/>
                              <a:gdLst>
                                <a:gd name="T0" fmla="*/ 0 w 18"/>
                                <a:gd name="T1" fmla="*/ 3 h 9"/>
                                <a:gd name="T2" fmla="*/ 8 w 18"/>
                                <a:gd name="T3" fmla="*/ 8 h 9"/>
                                <a:gd name="T4" fmla="*/ 79 w 18"/>
                                <a:gd name="T5" fmla="*/ 5 h 9"/>
                                <a:gd name="T6" fmla="*/ 8 w 18"/>
                                <a:gd name="T7" fmla="*/ 0 h 9"/>
                                <a:gd name="T8" fmla="*/ 0 w 18"/>
                                <a:gd name="T9" fmla="*/ 3 h 9"/>
                                <a:gd name="T10" fmla="*/ 0 w 18"/>
                                <a:gd name="T11" fmla="*/ 3 h 9"/>
                                <a:gd name="T12" fmla="*/ 0 w 18"/>
                                <a:gd name="T13" fmla="*/ 3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0" y="3"/>
                                  </a:moveTo>
                                  <a:lnTo>
                                    <a:pt x="8" y="8"/>
                                  </a:lnTo>
                                  <a:lnTo>
                                    <a:pt x="17" y="5"/>
                                  </a:lnTo>
                                  <a:lnTo>
                                    <a:pt x="8" y="0"/>
                                  </a:lnTo>
                                  <a:lnTo>
                                    <a:pt x="0"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5" name="Freeform 74"/>
                            <p:cNvSpPr>
                              <a:spLocks noChangeAspect="1"/>
                            </p:cNvSpPr>
                            <p:nvPr/>
                          </p:nvSpPr>
                          <p:spPr bwMode="auto">
                            <a:xfrm>
                              <a:off x="4748" y="2265"/>
                              <a:ext cx="43" cy="61"/>
                            </a:xfrm>
                            <a:custGeom>
                              <a:avLst/>
                              <a:gdLst>
                                <a:gd name="T0" fmla="*/ 0 w 43"/>
                                <a:gd name="T1" fmla="*/ 60 h 61"/>
                                <a:gd name="T2" fmla="*/ 42 w 43"/>
                                <a:gd name="T3" fmla="*/ 16 h 61"/>
                                <a:gd name="T4" fmla="*/ 37 w 43"/>
                                <a:gd name="T5" fmla="*/ 0 h 61"/>
                                <a:gd name="T6" fmla="*/ 32 w 43"/>
                                <a:gd name="T7" fmla="*/ 16 h 61"/>
                                <a:gd name="T8" fmla="*/ 0 w 43"/>
                                <a:gd name="T9" fmla="*/ 60 h 61"/>
                                <a:gd name="T10" fmla="*/ 0 w 43"/>
                                <a:gd name="T11" fmla="*/ 60 h 61"/>
                                <a:gd name="T12" fmla="*/ 0 w 43"/>
                                <a:gd name="T13" fmla="*/ 60 h 61"/>
                                <a:gd name="T14" fmla="*/ 0 60000 65536"/>
                                <a:gd name="T15" fmla="*/ 0 60000 65536"/>
                                <a:gd name="T16" fmla="*/ 0 60000 65536"/>
                                <a:gd name="T17" fmla="*/ 0 60000 65536"/>
                                <a:gd name="T18" fmla="*/ 0 60000 65536"/>
                                <a:gd name="T19" fmla="*/ 0 60000 65536"/>
                                <a:gd name="T20" fmla="*/ 0 60000 65536"/>
                                <a:gd name="T21" fmla="*/ 0 w 43"/>
                                <a:gd name="T22" fmla="*/ 0 h 61"/>
                                <a:gd name="T23" fmla="*/ 43 w 4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1">
                                  <a:moveTo>
                                    <a:pt x="0" y="60"/>
                                  </a:moveTo>
                                  <a:lnTo>
                                    <a:pt x="42" y="16"/>
                                  </a:lnTo>
                                  <a:lnTo>
                                    <a:pt x="37" y="0"/>
                                  </a:lnTo>
                                  <a:lnTo>
                                    <a:pt x="32" y="16"/>
                                  </a:lnTo>
                                  <a:lnTo>
                                    <a:pt x="0" y="6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6" name="Freeform 75"/>
                            <p:cNvSpPr>
                              <a:spLocks noChangeAspect="1"/>
                            </p:cNvSpPr>
                            <p:nvPr/>
                          </p:nvSpPr>
                          <p:spPr bwMode="auto">
                            <a:xfrm>
                              <a:off x="4829" y="2254"/>
                              <a:ext cx="53" cy="60"/>
                            </a:xfrm>
                            <a:custGeom>
                              <a:avLst/>
                              <a:gdLst>
                                <a:gd name="T0" fmla="*/ 2 w 53"/>
                                <a:gd name="T1" fmla="*/ 27 h 61"/>
                                <a:gd name="T2" fmla="*/ 18 w 53"/>
                                <a:gd name="T3" fmla="*/ 29 h 61"/>
                                <a:gd name="T4" fmla="*/ 19 w 53"/>
                                <a:gd name="T5" fmla="*/ 30 h 61"/>
                                <a:gd name="T6" fmla="*/ 14 w 53"/>
                                <a:gd name="T7" fmla="*/ 30 h 61"/>
                                <a:gd name="T8" fmla="*/ 24 w 53"/>
                                <a:gd name="T9" fmla="*/ 31 h 61"/>
                                <a:gd name="T10" fmla="*/ 32 w 53"/>
                                <a:gd name="T11" fmla="*/ 30 h 61"/>
                                <a:gd name="T12" fmla="*/ 26 w 53"/>
                                <a:gd name="T13" fmla="*/ 30 h 61"/>
                                <a:gd name="T14" fmla="*/ 34 w 53"/>
                                <a:gd name="T15" fmla="*/ 30 h 61"/>
                                <a:gd name="T16" fmla="*/ 37 w 53"/>
                                <a:gd name="T17" fmla="*/ 30 h 61"/>
                                <a:gd name="T18" fmla="*/ 42 w 53"/>
                                <a:gd name="T19" fmla="*/ 30 h 61"/>
                                <a:gd name="T20" fmla="*/ 52 w 53"/>
                                <a:gd name="T21" fmla="*/ 30 h 61"/>
                                <a:gd name="T22" fmla="*/ 50 w 53"/>
                                <a:gd name="T23" fmla="*/ 30 h 61"/>
                                <a:gd name="T24" fmla="*/ 42 w 53"/>
                                <a:gd name="T25" fmla="*/ 30 h 61"/>
                                <a:gd name="T26" fmla="*/ 40 w 53"/>
                                <a:gd name="T27" fmla="*/ 15 h 61"/>
                                <a:gd name="T28" fmla="*/ 29 w 53"/>
                                <a:gd name="T29" fmla="*/ 29 h 61"/>
                                <a:gd name="T30" fmla="*/ 24 w 53"/>
                                <a:gd name="T31" fmla="*/ 7 h 61"/>
                                <a:gd name="T32" fmla="*/ 12 w 53"/>
                                <a:gd name="T33" fmla="*/ 7 h 61"/>
                                <a:gd name="T34" fmla="*/ 11 w 53"/>
                                <a:gd name="T35" fmla="*/ 2 h 61"/>
                                <a:gd name="T36" fmla="*/ 0 w 53"/>
                                <a:gd name="T37" fmla="*/ 0 h 61"/>
                                <a:gd name="T38" fmla="*/ 2 w 53"/>
                                <a:gd name="T39" fmla="*/ 27 h 61"/>
                                <a:gd name="T40" fmla="*/ 2 w 53"/>
                                <a:gd name="T41" fmla="*/ 27 h 61"/>
                                <a:gd name="T42" fmla="*/ 2 w 5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1"/>
                                <a:gd name="T68" fmla="*/ 53 w 5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1">
                                  <a:moveTo>
                                    <a:pt x="2" y="27"/>
                                  </a:moveTo>
                                  <a:lnTo>
                                    <a:pt x="18" y="29"/>
                                  </a:lnTo>
                                  <a:lnTo>
                                    <a:pt x="19" y="38"/>
                                  </a:lnTo>
                                  <a:lnTo>
                                    <a:pt x="14" y="43"/>
                                  </a:lnTo>
                                  <a:lnTo>
                                    <a:pt x="24" y="60"/>
                                  </a:lnTo>
                                  <a:lnTo>
                                    <a:pt x="32" y="53"/>
                                  </a:lnTo>
                                  <a:lnTo>
                                    <a:pt x="26" y="43"/>
                                  </a:lnTo>
                                  <a:lnTo>
                                    <a:pt x="34" y="46"/>
                                  </a:lnTo>
                                  <a:lnTo>
                                    <a:pt x="37" y="39"/>
                                  </a:lnTo>
                                  <a:lnTo>
                                    <a:pt x="42" y="46"/>
                                  </a:lnTo>
                                  <a:lnTo>
                                    <a:pt x="52" y="44"/>
                                  </a:lnTo>
                                  <a:lnTo>
                                    <a:pt x="50" y="35"/>
                                  </a:lnTo>
                                  <a:lnTo>
                                    <a:pt x="42" y="34"/>
                                  </a:lnTo>
                                  <a:lnTo>
                                    <a:pt x="40" y="15"/>
                                  </a:lnTo>
                                  <a:lnTo>
                                    <a:pt x="29" y="29"/>
                                  </a:lnTo>
                                  <a:lnTo>
                                    <a:pt x="24" y="7"/>
                                  </a:lnTo>
                                  <a:lnTo>
                                    <a:pt x="12" y="7"/>
                                  </a:lnTo>
                                  <a:lnTo>
                                    <a:pt x="11" y="2"/>
                                  </a:lnTo>
                                  <a:lnTo>
                                    <a:pt x="0" y="0"/>
                                  </a:lnTo>
                                  <a:lnTo>
                                    <a:pt x="2"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7" name="Freeform 76"/>
                            <p:cNvSpPr>
                              <a:spLocks noChangeAspect="1"/>
                            </p:cNvSpPr>
                            <p:nvPr/>
                          </p:nvSpPr>
                          <p:spPr bwMode="auto">
                            <a:xfrm>
                              <a:off x="4837" y="2297"/>
                              <a:ext cx="87" cy="85"/>
                            </a:xfrm>
                            <a:custGeom>
                              <a:avLst/>
                              <a:gdLst>
                                <a:gd name="T0" fmla="*/ 0 w 85"/>
                                <a:gd name="T1" fmla="*/ 24 h 87"/>
                                <a:gd name="T2" fmla="*/ 3 w 85"/>
                                <a:gd name="T3" fmla="*/ 32 h 87"/>
                                <a:gd name="T4" fmla="*/ 10 w 85"/>
                                <a:gd name="T5" fmla="*/ 21 h 87"/>
                                <a:gd name="T6" fmla="*/ 16 w 85"/>
                                <a:gd name="T7" fmla="*/ 21 h 87"/>
                                <a:gd name="T8" fmla="*/ 17 w 85"/>
                                <a:gd name="T9" fmla="*/ 21 h 87"/>
                                <a:gd name="T10" fmla="*/ 58 w 85"/>
                                <a:gd name="T11" fmla="*/ 21 h 87"/>
                                <a:gd name="T12" fmla="*/ 68 w 85"/>
                                <a:gd name="T13" fmla="*/ 21 h 87"/>
                                <a:gd name="T14" fmla="*/ 78 w 85"/>
                                <a:gd name="T15" fmla="*/ 21 h 87"/>
                                <a:gd name="T16" fmla="*/ 68 w 85"/>
                                <a:gd name="T17" fmla="*/ 37 h 87"/>
                                <a:gd name="T18" fmla="*/ 131 w 85"/>
                                <a:gd name="T19" fmla="*/ 46 h 87"/>
                                <a:gd name="T20" fmla="*/ 140 w 85"/>
                                <a:gd name="T21" fmla="*/ 41 h 87"/>
                                <a:gd name="T22" fmla="*/ 123 w 85"/>
                                <a:gd name="T23" fmla="*/ 34 h 87"/>
                                <a:gd name="T24" fmla="*/ 131 w 85"/>
                                <a:gd name="T25" fmla="*/ 28 h 87"/>
                                <a:gd name="T26" fmla="*/ 137 w 85"/>
                                <a:gd name="T27" fmla="*/ 21 h 87"/>
                                <a:gd name="T28" fmla="*/ 153 w 85"/>
                                <a:gd name="T29" fmla="*/ 39 h 87"/>
                                <a:gd name="T30" fmla="*/ 162 w 85"/>
                                <a:gd name="T31" fmla="*/ 23 h 87"/>
                                <a:gd name="T32" fmla="*/ 150 w 85"/>
                                <a:gd name="T33" fmla="*/ 19 h 87"/>
                                <a:gd name="T34" fmla="*/ 117 w 85"/>
                                <a:gd name="T35" fmla="*/ 0 h 87"/>
                                <a:gd name="T36" fmla="*/ 123 w 85"/>
                                <a:gd name="T37" fmla="*/ 13 h 87"/>
                                <a:gd name="T38" fmla="*/ 108 w 85"/>
                                <a:gd name="T39" fmla="*/ 19 h 87"/>
                                <a:gd name="T40" fmla="*/ 94 w 85"/>
                                <a:gd name="T41" fmla="*/ 17 h 87"/>
                                <a:gd name="T42" fmla="*/ 90 w 85"/>
                                <a:gd name="T43" fmla="*/ 21 h 87"/>
                                <a:gd name="T44" fmla="*/ 64 w 85"/>
                                <a:gd name="T45" fmla="*/ 21 h 87"/>
                                <a:gd name="T46" fmla="*/ 63 w 85"/>
                                <a:gd name="T47" fmla="*/ 21 h 87"/>
                                <a:gd name="T48" fmla="*/ 19 w 85"/>
                                <a:gd name="T49" fmla="*/ 21 h 87"/>
                                <a:gd name="T50" fmla="*/ 2 w 85"/>
                                <a:gd name="T51" fmla="*/ 21 h 87"/>
                                <a:gd name="T52" fmla="*/ 0 w 85"/>
                                <a:gd name="T53" fmla="*/ 24 h 87"/>
                                <a:gd name="T54" fmla="*/ 0 w 85"/>
                                <a:gd name="T55" fmla="*/ 24 h 87"/>
                                <a:gd name="T56" fmla="*/ 0 w 85"/>
                                <a:gd name="T57" fmla="*/ 24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87"/>
                                <a:gd name="T89" fmla="*/ 85 w 85"/>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87">
                                  <a:moveTo>
                                    <a:pt x="0" y="53"/>
                                  </a:moveTo>
                                  <a:lnTo>
                                    <a:pt x="3" y="61"/>
                                  </a:lnTo>
                                  <a:lnTo>
                                    <a:pt x="10" y="43"/>
                                  </a:lnTo>
                                  <a:lnTo>
                                    <a:pt x="16" y="41"/>
                                  </a:lnTo>
                                  <a:lnTo>
                                    <a:pt x="17" y="49"/>
                                  </a:lnTo>
                                  <a:lnTo>
                                    <a:pt x="29" y="41"/>
                                  </a:lnTo>
                                  <a:lnTo>
                                    <a:pt x="37" y="44"/>
                                  </a:lnTo>
                                  <a:lnTo>
                                    <a:pt x="42" y="49"/>
                                  </a:lnTo>
                                  <a:lnTo>
                                    <a:pt x="37" y="68"/>
                                  </a:lnTo>
                                  <a:lnTo>
                                    <a:pt x="65" y="86"/>
                                  </a:lnTo>
                                  <a:lnTo>
                                    <a:pt x="71" y="76"/>
                                  </a:lnTo>
                                  <a:lnTo>
                                    <a:pt x="62" y="63"/>
                                  </a:lnTo>
                                  <a:lnTo>
                                    <a:pt x="65" y="57"/>
                                  </a:lnTo>
                                  <a:lnTo>
                                    <a:pt x="69" y="49"/>
                                  </a:lnTo>
                                  <a:lnTo>
                                    <a:pt x="79" y="71"/>
                                  </a:lnTo>
                                  <a:lnTo>
                                    <a:pt x="84" y="52"/>
                                  </a:lnTo>
                                  <a:lnTo>
                                    <a:pt x="78" y="19"/>
                                  </a:lnTo>
                                  <a:lnTo>
                                    <a:pt x="60" y="0"/>
                                  </a:lnTo>
                                  <a:lnTo>
                                    <a:pt x="62" y="13"/>
                                  </a:lnTo>
                                  <a:lnTo>
                                    <a:pt x="57" y="19"/>
                                  </a:lnTo>
                                  <a:lnTo>
                                    <a:pt x="50" y="17"/>
                                  </a:lnTo>
                                  <a:lnTo>
                                    <a:pt x="48" y="26"/>
                                  </a:lnTo>
                                  <a:lnTo>
                                    <a:pt x="35" y="34"/>
                                  </a:lnTo>
                                  <a:lnTo>
                                    <a:pt x="34" y="26"/>
                                  </a:lnTo>
                                  <a:lnTo>
                                    <a:pt x="19" y="26"/>
                                  </a:lnTo>
                                  <a:lnTo>
                                    <a:pt x="2" y="41"/>
                                  </a:lnTo>
                                  <a:lnTo>
                                    <a:pt x="0"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8" name="Freeform 77"/>
                            <p:cNvSpPr>
                              <a:spLocks noChangeAspect="1"/>
                            </p:cNvSpPr>
                            <p:nvPr/>
                          </p:nvSpPr>
                          <p:spPr bwMode="auto">
                            <a:xfrm>
                              <a:off x="5557" y="2913"/>
                              <a:ext cx="44" cy="42"/>
                            </a:xfrm>
                            <a:custGeom>
                              <a:avLst/>
                              <a:gdLst>
                                <a:gd name="T0" fmla="*/ 0 w 43"/>
                                <a:gd name="T1" fmla="*/ 0 h 43"/>
                                <a:gd name="T2" fmla="*/ 9 w 43"/>
                                <a:gd name="T3" fmla="*/ 21 h 43"/>
                                <a:gd name="T4" fmla="*/ 63 w 43"/>
                                <a:gd name="T5" fmla="*/ 21 h 43"/>
                                <a:gd name="T6" fmla="*/ 77 w 43"/>
                                <a:gd name="T7" fmla="*/ 21 h 43"/>
                                <a:gd name="T8" fmla="*/ 17 w 43"/>
                                <a:gd name="T9" fmla="*/ 11 h 43"/>
                                <a:gd name="T10" fmla="*/ 0 w 43"/>
                                <a:gd name="T11" fmla="*/ 0 h 43"/>
                                <a:gd name="T12" fmla="*/ 0 w 43"/>
                                <a:gd name="T13" fmla="*/ 0 h 43"/>
                                <a:gd name="T14" fmla="*/ 0 w 4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3"/>
                                <a:gd name="T26" fmla="*/ 43 w 4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3">
                                  <a:moveTo>
                                    <a:pt x="0" y="0"/>
                                  </a:moveTo>
                                  <a:lnTo>
                                    <a:pt x="9" y="21"/>
                                  </a:lnTo>
                                  <a:lnTo>
                                    <a:pt x="34" y="42"/>
                                  </a:lnTo>
                                  <a:lnTo>
                                    <a:pt x="42" y="42"/>
                                  </a:lnTo>
                                  <a:lnTo>
                                    <a:pt x="17" y="11"/>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49" name="Freeform 78"/>
                            <p:cNvSpPr>
                              <a:spLocks noChangeAspect="1"/>
                            </p:cNvSpPr>
                            <p:nvPr/>
                          </p:nvSpPr>
                          <p:spPr bwMode="auto">
                            <a:xfrm>
                              <a:off x="4980" y="2729"/>
                              <a:ext cx="28" cy="14"/>
                            </a:xfrm>
                            <a:custGeom>
                              <a:avLst/>
                              <a:gdLst>
                                <a:gd name="T0" fmla="*/ 0 w 27"/>
                                <a:gd name="T1" fmla="*/ 7 h 15"/>
                                <a:gd name="T2" fmla="*/ 49 w 27"/>
                                <a:gd name="T3" fmla="*/ 7 h 15"/>
                                <a:gd name="T4" fmla="*/ 69 w 27"/>
                                <a:gd name="T5" fmla="*/ 6 h 15"/>
                                <a:gd name="T6" fmla="*/ 61 w 27"/>
                                <a:gd name="T7" fmla="*/ 0 h 15"/>
                                <a:gd name="T8" fmla="*/ 6 w 27"/>
                                <a:gd name="T9" fmla="*/ 0 h 15"/>
                                <a:gd name="T10" fmla="*/ 0 w 27"/>
                                <a:gd name="T11" fmla="*/ 7 h 15"/>
                                <a:gd name="T12" fmla="*/ 0 w 27"/>
                                <a:gd name="T13" fmla="*/ 7 h 15"/>
                                <a:gd name="T14" fmla="*/ 0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1"/>
                                  </a:moveTo>
                                  <a:lnTo>
                                    <a:pt x="16" y="14"/>
                                  </a:lnTo>
                                  <a:lnTo>
                                    <a:pt x="26" y="6"/>
                                  </a:lnTo>
                                  <a:lnTo>
                                    <a:pt x="22" y="0"/>
                                  </a:lnTo>
                                  <a:lnTo>
                                    <a:pt x="6"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50" name="Freeform 79"/>
                            <p:cNvSpPr>
                              <a:spLocks noChangeAspect="1"/>
                            </p:cNvSpPr>
                            <p:nvPr/>
                          </p:nvSpPr>
                          <p:spPr bwMode="auto">
                            <a:xfrm>
                              <a:off x="4862" y="2668"/>
                              <a:ext cx="72" cy="43"/>
                            </a:xfrm>
                            <a:custGeom>
                              <a:avLst/>
                              <a:gdLst>
                                <a:gd name="T0" fmla="*/ 0 w 72"/>
                                <a:gd name="T1" fmla="*/ 42 h 43"/>
                                <a:gd name="T2" fmla="*/ 18 w 72"/>
                                <a:gd name="T3" fmla="*/ 36 h 43"/>
                                <a:gd name="T4" fmla="*/ 36 w 72"/>
                                <a:gd name="T5" fmla="*/ 18 h 43"/>
                                <a:gd name="T6" fmla="*/ 71 w 72"/>
                                <a:gd name="T7" fmla="*/ 0 h 43"/>
                                <a:gd name="T8" fmla="*/ 32 w 72"/>
                                <a:gd name="T9" fmla="*/ 7 h 43"/>
                                <a:gd name="T10" fmla="*/ 10 w 72"/>
                                <a:gd name="T11" fmla="*/ 20 h 43"/>
                                <a:gd name="T12" fmla="*/ 0 w 72"/>
                                <a:gd name="T13" fmla="*/ 42 h 43"/>
                                <a:gd name="T14" fmla="*/ 0 w 72"/>
                                <a:gd name="T15" fmla="*/ 42 h 43"/>
                                <a:gd name="T16" fmla="*/ 0 w 7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43"/>
                                <a:gd name="T29" fmla="*/ 72 w 7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43">
                                  <a:moveTo>
                                    <a:pt x="0" y="42"/>
                                  </a:moveTo>
                                  <a:lnTo>
                                    <a:pt x="18" y="36"/>
                                  </a:lnTo>
                                  <a:lnTo>
                                    <a:pt x="36" y="18"/>
                                  </a:lnTo>
                                  <a:lnTo>
                                    <a:pt x="71" y="0"/>
                                  </a:lnTo>
                                  <a:lnTo>
                                    <a:pt x="32" y="7"/>
                                  </a:lnTo>
                                  <a:lnTo>
                                    <a:pt x="10" y="20"/>
                                  </a:lnTo>
                                  <a:lnTo>
                                    <a:pt x="0" y="4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grpSp>
                    <p:nvGrpSpPr>
                      <p:cNvPr id="864" name="Group 80"/>
                      <p:cNvGrpSpPr>
                        <a:grpSpLocks/>
                      </p:cNvGrpSpPr>
                      <p:nvPr/>
                    </p:nvGrpSpPr>
                    <p:grpSpPr bwMode="auto">
                      <a:xfrm>
                        <a:off x="19" y="904"/>
                        <a:ext cx="5268" cy="2305"/>
                        <a:chOff x="19" y="904"/>
                        <a:chExt cx="5268" cy="2305"/>
                      </a:xfrm>
                      <a:grpFill/>
                    </p:grpSpPr>
                    <p:sp>
                      <p:nvSpPr>
                        <p:cNvPr id="880" name="Freeform 81"/>
                        <p:cNvSpPr>
                          <a:spLocks noChangeAspect="1"/>
                        </p:cNvSpPr>
                        <p:nvPr/>
                      </p:nvSpPr>
                      <p:spPr bwMode="auto">
                        <a:xfrm>
                          <a:off x="2960" y="1288"/>
                          <a:ext cx="67" cy="39"/>
                        </a:xfrm>
                        <a:custGeom>
                          <a:avLst/>
                          <a:gdLst>
                            <a:gd name="T0" fmla="*/ 16 w 66"/>
                            <a:gd name="T1" fmla="*/ 34 h 39"/>
                            <a:gd name="T2" fmla="*/ 14 w 66"/>
                            <a:gd name="T3" fmla="*/ 26 h 39"/>
                            <a:gd name="T4" fmla="*/ 6 w 66"/>
                            <a:gd name="T5" fmla="*/ 26 h 39"/>
                            <a:gd name="T6" fmla="*/ 0 w 66"/>
                            <a:gd name="T7" fmla="*/ 8 h 39"/>
                            <a:gd name="T8" fmla="*/ 64 w 66"/>
                            <a:gd name="T9" fmla="*/ 0 h 39"/>
                            <a:gd name="T10" fmla="*/ 94 w 66"/>
                            <a:gd name="T11" fmla="*/ 4 h 39"/>
                            <a:gd name="T12" fmla="*/ 91 w 66"/>
                            <a:gd name="T13" fmla="*/ 12 h 39"/>
                            <a:gd name="T14" fmla="*/ 79 w 66"/>
                            <a:gd name="T15" fmla="*/ 15 h 39"/>
                            <a:gd name="T16" fmla="*/ 93 w 66"/>
                            <a:gd name="T17" fmla="*/ 30 h 39"/>
                            <a:gd name="T18" fmla="*/ 90 w 66"/>
                            <a:gd name="T19" fmla="*/ 38 h 39"/>
                            <a:gd name="T20" fmla="*/ 26 w 66"/>
                            <a:gd name="T21" fmla="*/ 30 h 39"/>
                            <a:gd name="T22" fmla="*/ 16 w 66"/>
                            <a:gd name="T23" fmla="*/ 34 h 39"/>
                            <a:gd name="T24" fmla="*/ 16 w 66"/>
                            <a:gd name="T25" fmla="*/ 34 h 39"/>
                            <a:gd name="T26" fmla="*/ 16 w 66"/>
                            <a:gd name="T27" fmla="*/ 3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39"/>
                            <a:gd name="T44" fmla="*/ 66 w 66"/>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39">
                              <a:moveTo>
                                <a:pt x="16" y="34"/>
                              </a:moveTo>
                              <a:lnTo>
                                <a:pt x="14" y="26"/>
                              </a:lnTo>
                              <a:lnTo>
                                <a:pt x="6" y="26"/>
                              </a:lnTo>
                              <a:lnTo>
                                <a:pt x="0" y="8"/>
                              </a:lnTo>
                              <a:lnTo>
                                <a:pt x="35" y="0"/>
                              </a:lnTo>
                              <a:lnTo>
                                <a:pt x="65" y="4"/>
                              </a:lnTo>
                              <a:lnTo>
                                <a:pt x="62" y="12"/>
                              </a:lnTo>
                              <a:lnTo>
                                <a:pt x="50" y="15"/>
                              </a:lnTo>
                              <a:lnTo>
                                <a:pt x="64" y="30"/>
                              </a:lnTo>
                              <a:lnTo>
                                <a:pt x="61" y="38"/>
                              </a:lnTo>
                              <a:lnTo>
                                <a:pt x="26" y="30"/>
                              </a:lnTo>
                              <a:lnTo>
                                <a:pt x="16" y="3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81" name="Freeform 82"/>
                        <p:cNvSpPr>
                          <a:spLocks noChangeAspect="1"/>
                        </p:cNvSpPr>
                        <p:nvPr/>
                      </p:nvSpPr>
                      <p:spPr bwMode="auto">
                        <a:xfrm>
                          <a:off x="2904" y="127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882" name="Group 83"/>
                        <p:cNvGrpSpPr>
                          <a:grpSpLocks/>
                        </p:cNvGrpSpPr>
                        <p:nvPr/>
                      </p:nvGrpSpPr>
                      <p:grpSpPr bwMode="auto">
                        <a:xfrm>
                          <a:off x="19" y="904"/>
                          <a:ext cx="5268" cy="2305"/>
                          <a:chOff x="19" y="904"/>
                          <a:chExt cx="5268" cy="2305"/>
                        </a:xfrm>
                        <a:grpFill/>
                      </p:grpSpPr>
                      <p:grpSp>
                        <p:nvGrpSpPr>
                          <p:cNvPr id="883" name="Group 84"/>
                          <p:cNvGrpSpPr>
                            <a:grpSpLocks/>
                          </p:cNvGrpSpPr>
                          <p:nvPr/>
                        </p:nvGrpSpPr>
                        <p:grpSpPr bwMode="auto">
                          <a:xfrm>
                            <a:off x="19" y="904"/>
                            <a:ext cx="1949" cy="1293"/>
                            <a:chOff x="19" y="904"/>
                            <a:chExt cx="1949" cy="1293"/>
                          </a:xfrm>
                          <a:grpFill/>
                        </p:grpSpPr>
                        <p:grpSp>
                          <p:nvGrpSpPr>
                            <p:cNvPr id="988" name="Group 85"/>
                            <p:cNvGrpSpPr>
                              <a:grpSpLocks/>
                            </p:cNvGrpSpPr>
                            <p:nvPr/>
                          </p:nvGrpSpPr>
                          <p:grpSpPr bwMode="auto">
                            <a:xfrm>
                              <a:off x="516" y="1032"/>
                              <a:ext cx="1211" cy="607"/>
                              <a:chOff x="516" y="1032"/>
                              <a:chExt cx="1211" cy="607"/>
                            </a:xfrm>
                            <a:grpFill/>
                          </p:grpSpPr>
                          <p:sp>
                            <p:nvSpPr>
                              <p:cNvPr id="1011" name="Freeform 86"/>
                              <p:cNvSpPr>
                                <a:spLocks noChangeAspect="1"/>
                              </p:cNvSpPr>
                              <p:nvPr/>
                            </p:nvSpPr>
                            <p:spPr bwMode="auto">
                              <a:xfrm>
                                <a:off x="516" y="1032"/>
                                <a:ext cx="1201" cy="607"/>
                              </a:xfrm>
                              <a:custGeom>
                                <a:avLst/>
                                <a:gdLst>
                                  <a:gd name="T0" fmla="*/ 1602 w 1181"/>
                                  <a:gd name="T1" fmla="*/ 354 h 616"/>
                                  <a:gd name="T2" fmla="*/ 1684 w 1181"/>
                                  <a:gd name="T3" fmla="*/ 356 h 616"/>
                                  <a:gd name="T4" fmla="*/ 1680 w 1181"/>
                                  <a:gd name="T5" fmla="*/ 350 h 616"/>
                                  <a:gd name="T6" fmla="*/ 1617 w 1181"/>
                                  <a:gd name="T7" fmla="*/ 324 h 616"/>
                                  <a:gd name="T8" fmla="*/ 1646 w 1181"/>
                                  <a:gd name="T9" fmla="*/ 307 h 616"/>
                                  <a:gd name="T10" fmla="*/ 1513 w 1181"/>
                                  <a:gd name="T11" fmla="*/ 311 h 616"/>
                                  <a:gd name="T12" fmla="*/ 1674 w 1181"/>
                                  <a:gd name="T13" fmla="*/ 290 h 616"/>
                                  <a:gd name="T14" fmla="*/ 1918 w 1181"/>
                                  <a:gd name="T15" fmla="*/ 252 h 616"/>
                                  <a:gd name="T16" fmla="*/ 1870 w 1181"/>
                                  <a:gd name="T17" fmla="*/ 238 h 616"/>
                                  <a:gd name="T18" fmla="*/ 1837 w 1181"/>
                                  <a:gd name="T19" fmla="*/ 225 h 616"/>
                                  <a:gd name="T20" fmla="*/ 1816 w 1181"/>
                                  <a:gd name="T21" fmla="*/ 162 h 616"/>
                                  <a:gd name="T22" fmla="*/ 1702 w 1181"/>
                                  <a:gd name="T23" fmla="*/ 188 h 616"/>
                                  <a:gd name="T24" fmla="*/ 1675 w 1181"/>
                                  <a:gd name="T25" fmla="*/ 147 h 616"/>
                                  <a:gd name="T26" fmla="*/ 1524 w 1181"/>
                                  <a:gd name="T27" fmla="*/ 145 h 616"/>
                                  <a:gd name="T28" fmla="*/ 1497 w 1181"/>
                                  <a:gd name="T29" fmla="*/ 168 h 616"/>
                                  <a:gd name="T30" fmla="*/ 1349 w 1181"/>
                                  <a:gd name="T31" fmla="*/ 233 h 616"/>
                                  <a:gd name="T32" fmla="*/ 1246 w 1181"/>
                                  <a:gd name="T33" fmla="*/ 255 h 616"/>
                                  <a:gd name="T34" fmla="*/ 1076 w 1181"/>
                                  <a:gd name="T35" fmla="*/ 206 h 616"/>
                                  <a:gd name="T36" fmla="*/ 1129 w 1181"/>
                                  <a:gd name="T37" fmla="*/ 154 h 616"/>
                                  <a:gd name="T38" fmla="*/ 1297 w 1181"/>
                                  <a:gd name="T39" fmla="*/ 117 h 616"/>
                                  <a:gd name="T40" fmla="*/ 1427 w 1181"/>
                                  <a:gd name="T41" fmla="*/ 88 h 616"/>
                                  <a:gd name="T42" fmla="*/ 1578 w 1181"/>
                                  <a:gd name="T43" fmla="*/ 78 h 616"/>
                                  <a:gd name="T44" fmla="*/ 1592 w 1181"/>
                                  <a:gd name="T45" fmla="*/ 48 h 616"/>
                                  <a:gd name="T46" fmla="*/ 1434 w 1181"/>
                                  <a:gd name="T47" fmla="*/ 76 h 616"/>
                                  <a:gd name="T48" fmla="*/ 1402 w 1181"/>
                                  <a:gd name="T49" fmla="*/ 50 h 616"/>
                                  <a:gd name="T50" fmla="*/ 1434 w 1181"/>
                                  <a:gd name="T51" fmla="*/ 32 h 616"/>
                                  <a:gd name="T52" fmla="*/ 1497 w 1181"/>
                                  <a:gd name="T53" fmla="*/ 0 h 616"/>
                                  <a:gd name="T54" fmla="*/ 1321 w 1181"/>
                                  <a:gd name="T55" fmla="*/ 44 h 616"/>
                                  <a:gd name="T56" fmla="*/ 1250 w 1181"/>
                                  <a:gd name="T57" fmla="*/ 79 h 616"/>
                                  <a:gd name="T58" fmla="*/ 1288 w 1181"/>
                                  <a:gd name="T59" fmla="*/ 52 h 616"/>
                                  <a:gd name="T60" fmla="*/ 1195 w 1181"/>
                                  <a:gd name="T61" fmla="*/ 78 h 616"/>
                                  <a:gd name="T62" fmla="*/ 985 w 1181"/>
                                  <a:gd name="T63" fmla="*/ 72 h 616"/>
                                  <a:gd name="T64" fmla="*/ 878 w 1181"/>
                                  <a:gd name="T65" fmla="*/ 78 h 616"/>
                                  <a:gd name="T66" fmla="*/ 800 w 1181"/>
                                  <a:gd name="T67" fmla="*/ 56 h 616"/>
                                  <a:gd name="T68" fmla="*/ 688 w 1181"/>
                                  <a:gd name="T69" fmla="*/ 52 h 616"/>
                                  <a:gd name="T70" fmla="*/ 660 w 1181"/>
                                  <a:gd name="T71" fmla="*/ 41 h 616"/>
                                  <a:gd name="T72" fmla="*/ 492 w 1181"/>
                                  <a:gd name="T73" fmla="*/ 52 h 616"/>
                                  <a:gd name="T74" fmla="*/ 3 w 1181"/>
                                  <a:gd name="T75" fmla="*/ 161 h 616"/>
                                  <a:gd name="T76" fmla="*/ 25 w 1181"/>
                                  <a:gd name="T77" fmla="*/ 176 h 616"/>
                                  <a:gd name="T78" fmla="*/ 88 w 1181"/>
                                  <a:gd name="T79" fmla="*/ 209 h 616"/>
                                  <a:gd name="T80" fmla="*/ 29 w 1181"/>
                                  <a:gd name="T81" fmla="*/ 260 h 616"/>
                                  <a:gd name="T82" fmla="*/ 119 w 1181"/>
                                  <a:gd name="T83" fmla="*/ 306 h 616"/>
                                  <a:gd name="T84" fmla="*/ 962 w 1181"/>
                                  <a:gd name="T85" fmla="*/ 319 h 616"/>
                                  <a:gd name="T86" fmla="*/ 1072 w 1181"/>
                                  <a:gd name="T87" fmla="*/ 321 h 616"/>
                                  <a:gd name="T88" fmla="*/ 1086 w 1181"/>
                                  <a:gd name="T89" fmla="*/ 342 h 616"/>
                                  <a:gd name="T90" fmla="*/ 1167 w 1181"/>
                                  <a:gd name="T91" fmla="*/ 366 h 616"/>
                                  <a:gd name="T92" fmla="*/ 1085 w 1181"/>
                                  <a:gd name="T93" fmla="*/ 384 h 616"/>
                                  <a:gd name="T94" fmla="*/ 1176 w 1181"/>
                                  <a:gd name="T95" fmla="*/ 388 h 616"/>
                                  <a:gd name="T96" fmla="*/ 1157 w 1181"/>
                                  <a:gd name="T97" fmla="*/ 383 h 616"/>
                                  <a:gd name="T98" fmla="*/ 1271 w 1181"/>
                                  <a:gd name="T99" fmla="*/ 367 h 616"/>
                                  <a:gd name="T100" fmla="*/ 1491 w 1181"/>
                                  <a:gd name="T101" fmla="*/ 327 h 616"/>
                                  <a:gd name="T102" fmla="*/ 1524 w 1181"/>
                                  <a:gd name="T103" fmla="*/ 356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1"/>
                                  <a:gd name="T157" fmla="*/ 0 h 616"/>
                                  <a:gd name="T158" fmla="*/ 1181 w 1181"/>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1" h="616">
                                    <a:moveTo>
                                      <a:pt x="937" y="546"/>
                                    </a:moveTo>
                                    <a:lnTo>
                                      <a:pt x="977" y="536"/>
                                    </a:lnTo>
                                    <a:lnTo>
                                      <a:pt x="973" y="542"/>
                                    </a:lnTo>
                                    <a:lnTo>
                                      <a:pt x="984" y="542"/>
                                    </a:lnTo>
                                    <a:lnTo>
                                      <a:pt x="945" y="568"/>
                                    </a:lnTo>
                                    <a:lnTo>
                                      <a:pt x="949" y="581"/>
                                    </a:lnTo>
                                    <a:lnTo>
                                      <a:pt x="979" y="561"/>
                                    </a:lnTo>
                                    <a:lnTo>
                                      <a:pt x="1034" y="546"/>
                                    </a:lnTo>
                                    <a:lnTo>
                                      <a:pt x="1061" y="531"/>
                                    </a:lnTo>
                                    <a:lnTo>
                                      <a:pt x="1053" y="523"/>
                                    </a:lnTo>
                                    <a:lnTo>
                                      <a:pt x="1055" y="508"/>
                                    </a:lnTo>
                                    <a:lnTo>
                                      <a:pt x="1033" y="535"/>
                                    </a:lnTo>
                                    <a:lnTo>
                                      <a:pt x="1003" y="535"/>
                                    </a:lnTo>
                                    <a:lnTo>
                                      <a:pt x="985" y="524"/>
                                    </a:lnTo>
                                    <a:lnTo>
                                      <a:pt x="984" y="515"/>
                                    </a:lnTo>
                                    <a:lnTo>
                                      <a:pt x="993" y="496"/>
                                    </a:lnTo>
                                    <a:lnTo>
                                      <a:pt x="979" y="498"/>
                                    </a:lnTo>
                                    <a:lnTo>
                                      <a:pt x="971" y="488"/>
                                    </a:lnTo>
                                    <a:lnTo>
                                      <a:pt x="1009" y="480"/>
                                    </a:lnTo>
                                    <a:lnTo>
                                      <a:pt x="1011" y="473"/>
                                    </a:lnTo>
                                    <a:lnTo>
                                      <a:pt x="999" y="464"/>
                                    </a:lnTo>
                                    <a:lnTo>
                                      <a:pt x="937" y="481"/>
                                    </a:lnTo>
                                    <a:lnTo>
                                      <a:pt x="883" y="513"/>
                                    </a:lnTo>
                                    <a:lnTo>
                                      <a:pt x="929" y="477"/>
                                    </a:lnTo>
                                    <a:lnTo>
                                      <a:pt x="955" y="463"/>
                                    </a:lnTo>
                                    <a:lnTo>
                                      <a:pt x="966" y="463"/>
                                    </a:lnTo>
                                    <a:lnTo>
                                      <a:pt x="981" y="447"/>
                                    </a:lnTo>
                                    <a:lnTo>
                                      <a:pt x="1028" y="442"/>
                                    </a:lnTo>
                                    <a:lnTo>
                                      <a:pt x="1090" y="446"/>
                                    </a:lnTo>
                                    <a:lnTo>
                                      <a:pt x="1120" y="425"/>
                                    </a:lnTo>
                                    <a:lnTo>
                                      <a:pt x="1174" y="407"/>
                                    </a:lnTo>
                                    <a:lnTo>
                                      <a:pt x="1180" y="386"/>
                                    </a:lnTo>
                                    <a:lnTo>
                                      <a:pt x="1174" y="375"/>
                                    </a:lnTo>
                                    <a:lnTo>
                                      <a:pt x="1163" y="375"/>
                                    </a:lnTo>
                                    <a:lnTo>
                                      <a:pt x="1164" y="366"/>
                                    </a:lnTo>
                                    <a:lnTo>
                                      <a:pt x="1149" y="366"/>
                                    </a:lnTo>
                                    <a:lnTo>
                                      <a:pt x="1166" y="359"/>
                                    </a:lnTo>
                                    <a:lnTo>
                                      <a:pt x="1146" y="354"/>
                                    </a:lnTo>
                                    <a:lnTo>
                                      <a:pt x="1145" y="346"/>
                                    </a:lnTo>
                                    <a:lnTo>
                                      <a:pt x="1129" y="345"/>
                                    </a:lnTo>
                                    <a:lnTo>
                                      <a:pt x="1129" y="336"/>
                                    </a:lnTo>
                                    <a:lnTo>
                                      <a:pt x="1116" y="325"/>
                                    </a:lnTo>
                                    <a:lnTo>
                                      <a:pt x="1131" y="309"/>
                                    </a:lnTo>
                                    <a:lnTo>
                                      <a:pt x="1115" y="247"/>
                                    </a:lnTo>
                                    <a:lnTo>
                                      <a:pt x="1095" y="257"/>
                                    </a:lnTo>
                                    <a:lnTo>
                                      <a:pt x="1096" y="264"/>
                                    </a:lnTo>
                                    <a:lnTo>
                                      <a:pt x="1086" y="272"/>
                                    </a:lnTo>
                                    <a:lnTo>
                                      <a:pt x="1045" y="288"/>
                                    </a:lnTo>
                                    <a:lnTo>
                                      <a:pt x="1033" y="267"/>
                                    </a:lnTo>
                                    <a:lnTo>
                                      <a:pt x="1049" y="237"/>
                                    </a:lnTo>
                                    <a:lnTo>
                                      <a:pt x="1021" y="229"/>
                                    </a:lnTo>
                                    <a:lnTo>
                                      <a:pt x="1029" y="222"/>
                                    </a:lnTo>
                                    <a:lnTo>
                                      <a:pt x="1008" y="207"/>
                                    </a:lnTo>
                                    <a:lnTo>
                                      <a:pt x="955" y="206"/>
                                    </a:lnTo>
                                    <a:lnTo>
                                      <a:pt x="942" y="211"/>
                                    </a:lnTo>
                                    <a:lnTo>
                                      <a:pt x="937" y="219"/>
                                    </a:lnTo>
                                    <a:lnTo>
                                      <a:pt x="942" y="222"/>
                                    </a:lnTo>
                                    <a:lnTo>
                                      <a:pt x="923" y="239"/>
                                    </a:lnTo>
                                    <a:lnTo>
                                      <a:pt x="928" y="244"/>
                                    </a:lnTo>
                                    <a:lnTo>
                                      <a:pt x="919" y="260"/>
                                    </a:lnTo>
                                    <a:lnTo>
                                      <a:pt x="891" y="276"/>
                                    </a:lnTo>
                                    <a:lnTo>
                                      <a:pt x="902" y="286"/>
                                    </a:lnTo>
                                    <a:lnTo>
                                      <a:pt x="886" y="330"/>
                                    </a:lnTo>
                                    <a:lnTo>
                                      <a:pt x="829" y="358"/>
                                    </a:lnTo>
                                    <a:lnTo>
                                      <a:pt x="819" y="406"/>
                                    </a:lnTo>
                                    <a:lnTo>
                                      <a:pt x="787" y="423"/>
                                    </a:lnTo>
                                    <a:lnTo>
                                      <a:pt x="785" y="429"/>
                                    </a:lnTo>
                                    <a:lnTo>
                                      <a:pt x="766" y="390"/>
                                    </a:lnTo>
                                    <a:lnTo>
                                      <a:pt x="792" y="350"/>
                                    </a:lnTo>
                                    <a:lnTo>
                                      <a:pt x="751" y="345"/>
                                    </a:lnTo>
                                    <a:lnTo>
                                      <a:pt x="686" y="305"/>
                                    </a:lnTo>
                                    <a:lnTo>
                                      <a:pt x="662" y="313"/>
                                    </a:lnTo>
                                    <a:lnTo>
                                      <a:pt x="676" y="278"/>
                                    </a:lnTo>
                                    <a:lnTo>
                                      <a:pt x="655" y="278"/>
                                    </a:lnTo>
                                    <a:lnTo>
                                      <a:pt x="658" y="272"/>
                                    </a:lnTo>
                                    <a:lnTo>
                                      <a:pt x="694" y="233"/>
                                    </a:lnTo>
                                    <a:lnTo>
                                      <a:pt x="734" y="214"/>
                                    </a:lnTo>
                                    <a:lnTo>
                                      <a:pt x="740" y="204"/>
                                    </a:lnTo>
                                    <a:lnTo>
                                      <a:pt x="774" y="198"/>
                                    </a:lnTo>
                                    <a:lnTo>
                                      <a:pt x="797" y="178"/>
                                    </a:lnTo>
                                    <a:lnTo>
                                      <a:pt x="819" y="178"/>
                                    </a:lnTo>
                                    <a:lnTo>
                                      <a:pt x="854" y="161"/>
                                    </a:lnTo>
                                    <a:lnTo>
                                      <a:pt x="883" y="138"/>
                                    </a:lnTo>
                                    <a:lnTo>
                                      <a:pt x="878" y="132"/>
                                    </a:lnTo>
                                    <a:lnTo>
                                      <a:pt x="897" y="131"/>
                                    </a:lnTo>
                                    <a:lnTo>
                                      <a:pt x="913" y="138"/>
                                    </a:lnTo>
                                    <a:lnTo>
                                      <a:pt x="958" y="123"/>
                                    </a:lnTo>
                                    <a:lnTo>
                                      <a:pt x="971" y="112"/>
                                    </a:lnTo>
                                    <a:lnTo>
                                      <a:pt x="957" y="108"/>
                                    </a:lnTo>
                                    <a:lnTo>
                                      <a:pt x="991" y="85"/>
                                    </a:lnTo>
                                    <a:lnTo>
                                      <a:pt x="973" y="81"/>
                                    </a:lnTo>
                                    <a:lnTo>
                                      <a:pt x="977" y="77"/>
                                    </a:lnTo>
                                    <a:lnTo>
                                      <a:pt x="945" y="73"/>
                                    </a:lnTo>
                                    <a:lnTo>
                                      <a:pt x="921" y="103"/>
                                    </a:lnTo>
                                    <a:lnTo>
                                      <a:pt x="882" y="120"/>
                                    </a:lnTo>
                                    <a:lnTo>
                                      <a:pt x="881" y="108"/>
                                    </a:lnTo>
                                    <a:lnTo>
                                      <a:pt x="895" y="92"/>
                                    </a:lnTo>
                                    <a:lnTo>
                                      <a:pt x="891" y="84"/>
                                    </a:lnTo>
                                    <a:lnTo>
                                      <a:pt x="867" y="96"/>
                                    </a:lnTo>
                                    <a:lnTo>
                                      <a:pt x="862" y="79"/>
                                    </a:lnTo>
                                    <a:lnTo>
                                      <a:pt x="852" y="74"/>
                                    </a:lnTo>
                                    <a:lnTo>
                                      <a:pt x="872" y="69"/>
                                    </a:lnTo>
                                    <a:lnTo>
                                      <a:pt x="865" y="38"/>
                                    </a:lnTo>
                                    <a:lnTo>
                                      <a:pt x="881" y="32"/>
                                    </a:lnTo>
                                    <a:lnTo>
                                      <a:pt x="881" y="26"/>
                                    </a:lnTo>
                                    <a:lnTo>
                                      <a:pt x="909" y="24"/>
                                    </a:lnTo>
                                    <a:lnTo>
                                      <a:pt x="949" y="5"/>
                                    </a:lnTo>
                                    <a:lnTo>
                                      <a:pt x="919" y="0"/>
                                    </a:lnTo>
                                    <a:lnTo>
                                      <a:pt x="877" y="10"/>
                                    </a:lnTo>
                                    <a:lnTo>
                                      <a:pt x="852" y="40"/>
                                    </a:lnTo>
                                    <a:lnTo>
                                      <a:pt x="805" y="63"/>
                                    </a:lnTo>
                                    <a:lnTo>
                                      <a:pt x="811" y="73"/>
                                    </a:lnTo>
                                    <a:lnTo>
                                      <a:pt x="825" y="81"/>
                                    </a:lnTo>
                                    <a:lnTo>
                                      <a:pt x="811" y="88"/>
                                    </a:lnTo>
                                    <a:lnTo>
                                      <a:pt x="806" y="96"/>
                                    </a:lnTo>
                                    <a:lnTo>
                                      <a:pt x="769" y="115"/>
                                    </a:lnTo>
                                    <a:lnTo>
                                      <a:pt x="761" y="108"/>
                                    </a:lnTo>
                                    <a:lnTo>
                                      <a:pt x="769" y="99"/>
                                    </a:lnTo>
                                    <a:lnTo>
                                      <a:pt x="794" y="92"/>
                                    </a:lnTo>
                                    <a:lnTo>
                                      <a:pt x="792" y="81"/>
                                    </a:lnTo>
                                    <a:lnTo>
                                      <a:pt x="781" y="73"/>
                                    </a:lnTo>
                                    <a:lnTo>
                                      <a:pt x="745" y="88"/>
                                    </a:lnTo>
                                    <a:lnTo>
                                      <a:pt x="759" y="96"/>
                                    </a:lnTo>
                                    <a:lnTo>
                                      <a:pt x="734" y="112"/>
                                    </a:lnTo>
                                    <a:lnTo>
                                      <a:pt x="694" y="111"/>
                                    </a:lnTo>
                                    <a:lnTo>
                                      <a:pt x="667" y="100"/>
                                    </a:lnTo>
                                    <a:lnTo>
                                      <a:pt x="661" y="90"/>
                                    </a:lnTo>
                                    <a:lnTo>
                                      <a:pt x="605" y="101"/>
                                    </a:lnTo>
                                    <a:lnTo>
                                      <a:pt x="617" y="105"/>
                                    </a:lnTo>
                                    <a:lnTo>
                                      <a:pt x="604" y="112"/>
                                    </a:lnTo>
                                    <a:lnTo>
                                      <a:pt x="583" y="105"/>
                                    </a:lnTo>
                                    <a:lnTo>
                                      <a:pt x="540" y="112"/>
                                    </a:lnTo>
                                    <a:lnTo>
                                      <a:pt x="512" y="108"/>
                                    </a:lnTo>
                                    <a:lnTo>
                                      <a:pt x="537" y="101"/>
                                    </a:lnTo>
                                    <a:lnTo>
                                      <a:pt x="538" y="93"/>
                                    </a:lnTo>
                                    <a:lnTo>
                                      <a:pt x="492" y="85"/>
                                    </a:lnTo>
                                    <a:lnTo>
                                      <a:pt x="471" y="73"/>
                                    </a:lnTo>
                                    <a:lnTo>
                                      <a:pt x="449" y="73"/>
                                    </a:lnTo>
                                    <a:lnTo>
                                      <a:pt x="433" y="81"/>
                                    </a:lnTo>
                                    <a:lnTo>
                                      <a:pt x="423" y="81"/>
                                    </a:lnTo>
                                    <a:lnTo>
                                      <a:pt x="434" y="70"/>
                                    </a:lnTo>
                                    <a:lnTo>
                                      <a:pt x="410" y="81"/>
                                    </a:lnTo>
                                    <a:lnTo>
                                      <a:pt x="403" y="78"/>
                                    </a:lnTo>
                                    <a:lnTo>
                                      <a:pt x="406" y="70"/>
                                    </a:lnTo>
                                    <a:lnTo>
                                      <a:pt x="400" y="61"/>
                                    </a:lnTo>
                                    <a:lnTo>
                                      <a:pt x="365" y="73"/>
                                    </a:lnTo>
                                    <a:lnTo>
                                      <a:pt x="368" y="67"/>
                                    </a:lnTo>
                                    <a:lnTo>
                                      <a:pt x="303" y="81"/>
                                    </a:lnTo>
                                    <a:lnTo>
                                      <a:pt x="281" y="79"/>
                                    </a:lnTo>
                                    <a:lnTo>
                                      <a:pt x="253" y="92"/>
                                    </a:lnTo>
                                    <a:lnTo>
                                      <a:pt x="209" y="76"/>
                                    </a:lnTo>
                                    <a:lnTo>
                                      <a:pt x="3" y="245"/>
                                    </a:lnTo>
                                    <a:lnTo>
                                      <a:pt x="0" y="249"/>
                                    </a:lnTo>
                                    <a:lnTo>
                                      <a:pt x="25" y="247"/>
                                    </a:lnTo>
                                    <a:lnTo>
                                      <a:pt x="19" y="252"/>
                                    </a:lnTo>
                                    <a:lnTo>
                                      <a:pt x="25" y="272"/>
                                    </a:lnTo>
                                    <a:lnTo>
                                      <a:pt x="69" y="257"/>
                                    </a:lnTo>
                                    <a:lnTo>
                                      <a:pt x="65" y="274"/>
                                    </a:lnTo>
                                    <a:lnTo>
                                      <a:pt x="71" y="278"/>
                                    </a:lnTo>
                                    <a:lnTo>
                                      <a:pt x="59" y="318"/>
                                    </a:lnTo>
                                    <a:lnTo>
                                      <a:pt x="75" y="332"/>
                                    </a:lnTo>
                                    <a:lnTo>
                                      <a:pt x="56" y="350"/>
                                    </a:lnTo>
                                    <a:lnTo>
                                      <a:pt x="29" y="371"/>
                                    </a:lnTo>
                                    <a:lnTo>
                                      <a:pt x="29" y="397"/>
                                    </a:lnTo>
                                    <a:lnTo>
                                      <a:pt x="37" y="402"/>
                                    </a:lnTo>
                                    <a:lnTo>
                                      <a:pt x="29" y="425"/>
                                    </a:lnTo>
                                    <a:lnTo>
                                      <a:pt x="53" y="441"/>
                                    </a:lnTo>
                                    <a:lnTo>
                                      <a:pt x="75" y="470"/>
                                    </a:lnTo>
                                    <a:lnTo>
                                      <a:pt x="512" y="470"/>
                                    </a:lnTo>
                                    <a:lnTo>
                                      <a:pt x="525" y="461"/>
                                    </a:lnTo>
                                    <a:lnTo>
                                      <a:pt x="527" y="474"/>
                                    </a:lnTo>
                                    <a:lnTo>
                                      <a:pt x="592" y="489"/>
                                    </a:lnTo>
                                    <a:lnTo>
                                      <a:pt x="591" y="490"/>
                                    </a:lnTo>
                                    <a:lnTo>
                                      <a:pt x="631" y="470"/>
                                    </a:lnTo>
                                    <a:lnTo>
                                      <a:pt x="653" y="473"/>
                                    </a:lnTo>
                                    <a:lnTo>
                                      <a:pt x="658" y="491"/>
                                    </a:lnTo>
                                    <a:lnTo>
                                      <a:pt x="669" y="491"/>
                                    </a:lnTo>
                                    <a:lnTo>
                                      <a:pt x="663" y="519"/>
                                    </a:lnTo>
                                    <a:lnTo>
                                      <a:pt x="668" y="524"/>
                                    </a:lnTo>
                                    <a:lnTo>
                                      <a:pt x="667" y="524"/>
                                    </a:lnTo>
                                    <a:lnTo>
                                      <a:pt x="719" y="532"/>
                                    </a:lnTo>
                                    <a:lnTo>
                                      <a:pt x="726" y="553"/>
                                    </a:lnTo>
                                    <a:lnTo>
                                      <a:pt x="718" y="561"/>
                                    </a:lnTo>
                                    <a:lnTo>
                                      <a:pt x="699" y="546"/>
                                    </a:lnTo>
                                    <a:lnTo>
                                      <a:pt x="678" y="584"/>
                                    </a:lnTo>
                                    <a:lnTo>
                                      <a:pt x="665" y="589"/>
                                    </a:lnTo>
                                    <a:lnTo>
                                      <a:pt x="667" y="589"/>
                                    </a:lnTo>
                                    <a:lnTo>
                                      <a:pt x="640" y="615"/>
                                    </a:lnTo>
                                    <a:lnTo>
                                      <a:pt x="677" y="599"/>
                                    </a:lnTo>
                                    <a:lnTo>
                                      <a:pt x="723" y="594"/>
                                    </a:lnTo>
                                    <a:lnTo>
                                      <a:pt x="723" y="584"/>
                                    </a:lnTo>
                                    <a:lnTo>
                                      <a:pt x="712" y="586"/>
                                    </a:lnTo>
                                    <a:lnTo>
                                      <a:pt x="720" y="577"/>
                                    </a:lnTo>
                                    <a:lnTo>
                                      <a:pt x="763" y="572"/>
                                    </a:lnTo>
                                    <a:lnTo>
                                      <a:pt x="782" y="564"/>
                                    </a:lnTo>
                                    <a:lnTo>
                                      <a:pt x="806" y="551"/>
                                    </a:lnTo>
                                    <a:lnTo>
                                      <a:pt x="858" y="551"/>
                                    </a:lnTo>
                                    <a:lnTo>
                                      <a:pt x="881" y="544"/>
                                    </a:lnTo>
                                    <a:lnTo>
                                      <a:pt x="916" y="501"/>
                                    </a:lnTo>
                                    <a:lnTo>
                                      <a:pt x="939" y="508"/>
                                    </a:lnTo>
                                    <a:lnTo>
                                      <a:pt x="931" y="536"/>
                                    </a:lnTo>
                                    <a:lnTo>
                                      <a:pt x="939" y="546"/>
                                    </a:lnTo>
                                    <a:lnTo>
                                      <a:pt x="937" y="54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12" name="Freeform 87"/>
                              <p:cNvSpPr>
                                <a:spLocks noChangeAspect="1"/>
                              </p:cNvSpPr>
                              <p:nvPr/>
                            </p:nvSpPr>
                            <p:spPr bwMode="auto">
                              <a:xfrm>
                                <a:off x="1550" y="1478"/>
                                <a:ext cx="39" cy="15"/>
                              </a:xfrm>
                              <a:custGeom>
                                <a:avLst/>
                                <a:gdLst>
                                  <a:gd name="T0" fmla="*/ 0 w 39"/>
                                  <a:gd name="T1" fmla="*/ 0 h 15"/>
                                  <a:gd name="T2" fmla="*/ 18 w 39"/>
                                  <a:gd name="T3" fmla="*/ 14 h 15"/>
                                  <a:gd name="T4" fmla="*/ 38 w 39"/>
                                  <a:gd name="T5" fmla="*/ 14 h 15"/>
                                  <a:gd name="T6" fmla="*/ 21 w 39"/>
                                  <a:gd name="T7" fmla="*/ 2 h 15"/>
                                  <a:gd name="T8" fmla="*/ 0 w 39"/>
                                  <a:gd name="T9" fmla="*/ 0 h 15"/>
                                  <a:gd name="T10" fmla="*/ 0 w 39"/>
                                  <a:gd name="T11" fmla="*/ 0 h 15"/>
                                  <a:gd name="T12" fmla="*/ 0 w 39"/>
                                  <a:gd name="T13" fmla="*/ 0 h 15"/>
                                  <a:gd name="T14" fmla="*/ 0 60000 65536"/>
                                  <a:gd name="T15" fmla="*/ 0 60000 65536"/>
                                  <a:gd name="T16" fmla="*/ 0 60000 65536"/>
                                  <a:gd name="T17" fmla="*/ 0 60000 65536"/>
                                  <a:gd name="T18" fmla="*/ 0 60000 65536"/>
                                  <a:gd name="T19" fmla="*/ 0 60000 65536"/>
                                  <a:gd name="T20" fmla="*/ 0 60000 65536"/>
                                  <a:gd name="T21" fmla="*/ 0 w 39"/>
                                  <a:gd name="T22" fmla="*/ 0 h 15"/>
                                  <a:gd name="T23" fmla="*/ 39 w 3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5">
                                    <a:moveTo>
                                      <a:pt x="0" y="0"/>
                                    </a:moveTo>
                                    <a:lnTo>
                                      <a:pt x="18" y="14"/>
                                    </a:lnTo>
                                    <a:lnTo>
                                      <a:pt x="38" y="14"/>
                                    </a:lnTo>
                                    <a:lnTo>
                                      <a:pt x="21" y="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13" name="Freeform 88"/>
                              <p:cNvSpPr>
                                <a:spLocks noChangeAspect="1"/>
                              </p:cNvSpPr>
                              <p:nvPr/>
                            </p:nvSpPr>
                            <p:spPr bwMode="auto">
                              <a:xfrm>
                                <a:off x="1526" y="1537"/>
                                <a:ext cx="38" cy="21"/>
                              </a:xfrm>
                              <a:custGeom>
                                <a:avLst/>
                                <a:gdLst>
                                  <a:gd name="T0" fmla="*/ 0 w 37"/>
                                  <a:gd name="T1" fmla="*/ 5 h 22"/>
                                  <a:gd name="T2" fmla="*/ 52 w 37"/>
                                  <a:gd name="T3" fmla="*/ 11 h 22"/>
                                  <a:gd name="T4" fmla="*/ 74 w 37"/>
                                  <a:gd name="T5" fmla="*/ 8 h 22"/>
                                  <a:gd name="T6" fmla="*/ 14 w 37"/>
                                  <a:gd name="T7" fmla="*/ 11 h 22"/>
                                  <a:gd name="T8" fmla="*/ 5 w 37"/>
                                  <a:gd name="T9" fmla="*/ 7 h 22"/>
                                  <a:gd name="T10" fmla="*/ 6 w 37"/>
                                  <a:gd name="T11" fmla="*/ 0 h 22"/>
                                  <a:gd name="T12" fmla="*/ 0 w 37"/>
                                  <a:gd name="T13" fmla="*/ 5 h 22"/>
                                  <a:gd name="T14" fmla="*/ 0 w 37"/>
                                  <a:gd name="T15" fmla="*/ 5 h 22"/>
                                  <a:gd name="T16" fmla="*/ 0 w 37"/>
                                  <a:gd name="T17" fmla="*/ 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2"/>
                                  <a:gd name="T29" fmla="*/ 37 w 3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2">
                                    <a:moveTo>
                                      <a:pt x="0" y="5"/>
                                    </a:moveTo>
                                    <a:lnTo>
                                      <a:pt x="23" y="21"/>
                                    </a:lnTo>
                                    <a:lnTo>
                                      <a:pt x="36" y="8"/>
                                    </a:lnTo>
                                    <a:lnTo>
                                      <a:pt x="14" y="11"/>
                                    </a:lnTo>
                                    <a:lnTo>
                                      <a:pt x="5" y="7"/>
                                    </a:lnTo>
                                    <a:lnTo>
                                      <a:pt x="6" y="0"/>
                                    </a:lnTo>
                                    <a:lnTo>
                                      <a:pt x="0" y="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14" name="Freeform 89"/>
                              <p:cNvSpPr>
                                <a:spLocks noChangeAspect="1"/>
                              </p:cNvSpPr>
                              <p:nvPr/>
                            </p:nvSpPr>
                            <p:spPr bwMode="auto">
                              <a:xfrm>
                                <a:off x="1617" y="1442"/>
                                <a:ext cx="110" cy="100"/>
                              </a:xfrm>
                              <a:custGeom>
                                <a:avLst/>
                                <a:gdLst>
                                  <a:gd name="T0" fmla="*/ 0 w 108"/>
                                  <a:gd name="T1" fmla="*/ 50 h 101"/>
                                  <a:gd name="T2" fmla="*/ 0 w 108"/>
                                  <a:gd name="T3" fmla="*/ 54 h 101"/>
                                  <a:gd name="T4" fmla="*/ 99 w 108"/>
                                  <a:gd name="T5" fmla="*/ 54 h 101"/>
                                  <a:gd name="T6" fmla="*/ 77 w 108"/>
                                  <a:gd name="T7" fmla="*/ 66 h 101"/>
                                  <a:gd name="T8" fmla="*/ 93 w 108"/>
                                  <a:gd name="T9" fmla="*/ 68 h 101"/>
                                  <a:gd name="T10" fmla="*/ 115 w 108"/>
                                  <a:gd name="T11" fmla="*/ 57 h 101"/>
                                  <a:gd name="T12" fmla="*/ 145 w 108"/>
                                  <a:gd name="T13" fmla="*/ 57 h 101"/>
                                  <a:gd name="T14" fmla="*/ 129 w 108"/>
                                  <a:gd name="T15" fmla="*/ 68 h 101"/>
                                  <a:gd name="T16" fmla="*/ 150 w 108"/>
                                  <a:gd name="T17" fmla="*/ 63 h 101"/>
                                  <a:gd name="T18" fmla="*/ 145 w 108"/>
                                  <a:gd name="T19" fmla="*/ 71 h 101"/>
                                  <a:gd name="T20" fmla="*/ 160 w 108"/>
                                  <a:gd name="T21" fmla="*/ 71 h 101"/>
                                  <a:gd name="T22" fmla="*/ 175 w 108"/>
                                  <a:gd name="T23" fmla="*/ 51 h 101"/>
                                  <a:gd name="T24" fmla="*/ 165 w 108"/>
                                  <a:gd name="T25" fmla="*/ 53 h 101"/>
                                  <a:gd name="T26" fmla="*/ 175 w 108"/>
                                  <a:gd name="T27" fmla="*/ 50 h 101"/>
                                  <a:gd name="T28" fmla="*/ 153 w 108"/>
                                  <a:gd name="T29" fmla="*/ 53 h 101"/>
                                  <a:gd name="T30" fmla="*/ 151 w 108"/>
                                  <a:gd name="T31" fmla="*/ 51 h 101"/>
                                  <a:gd name="T32" fmla="*/ 180 w 108"/>
                                  <a:gd name="T33" fmla="*/ 50 h 101"/>
                                  <a:gd name="T34" fmla="*/ 162 w 108"/>
                                  <a:gd name="T35" fmla="*/ 50 h 101"/>
                                  <a:gd name="T36" fmla="*/ 159 w 108"/>
                                  <a:gd name="T37" fmla="*/ 50 h 101"/>
                                  <a:gd name="T38" fmla="*/ 175 w 108"/>
                                  <a:gd name="T39" fmla="*/ 48 h 101"/>
                                  <a:gd name="T40" fmla="*/ 129 w 108"/>
                                  <a:gd name="T41" fmla="*/ 47 h 101"/>
                                  <a:gd name="T42" fmla="*/ 113 w 108"/>
                                  <a:gd name="T43" fmla="*/ 39 h 101"/>
                                  <a:gd name="T44" fmla="*/ 129 w 108"/>
                                  <a:gd name="T45" fmla="*/ 35 h 101"/>
                                  <a:gd name="T46" fmla="*/ 113 w 108"/>
                                  <a:gd name="T47" fmla="*/ 31 h 101"/>
                                  <a:gd name="T48" fmla="*/ 85 w 108"/>
                                  <a:gd name="T49" fmla="*/ 38 h 101"/>
                                  <a:gd name="T50" fmla="*/ 153 w 108"/>
                                  <a:gd name="T51" fmla="*/ 0 h 101"/>
                                  <a:gd name="T52" fmla="*/ 115 w 108"/>
                                  <a:gd name="T53" fmla="*/ 7 h 101"/>
                                  <a:gd name="T54" fmla="*/ 15 w 108"/>
                                  <a:gd name="T55" fmla="*/ 50 h 101"/>
                                  <a:gd name="T56" fmla="*/ 18 w 108"/>
                                  <a:gd name="T57" fmla="*/ 50 h 101"/>
                                  <a:gd name="T58" fmla="*/ 0 w 108"/>
                                  <a:gd name="T59" fmla="*/ 50 h 101"/>
                                  <a:gd name="T60" fmla="*/ 0 w 108"/>
                                  <a:gd name="T61" fmla="*/ 50 h 101"/>
                                  <a:gd name="T62" fmla="*/ 0 w 108"/>
                                  <a:gd name="T63" fmla="*/ 5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101"/>
                                  <a:gd name="T98" fmla="*/ 108 w 108"/>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101">
                                    <a:moveTo>
                                      <a:pt x="0" y="75"/>
                                    </a:moveTo>
                                    <a:lnTo>
                                      <a:pt x="0" y="83"/>
                                    </a:lnTo>
                                    <a:lnTo>
                                      <a:pt x="61" y="83"/>
                                    </a:lnTo>
                                    <a:lnTo>
                                      <a:pt x="48" y="95"/>
                                    </a:lnTo>
                                    <a:lnTo>
                                      <a:pt x="58" y="97"/>
                                    </a:lnTo>
                                    <a:lnTo>
                                      <a:pt x="69" y="86"/>
                                    </a:lnTo>
                                    <a:lnTo>
                                      <a:pt x="84" y="86"/>
                                    </a:lnTo>
                                    <a:lnTo>
                                      <a:pt x="76" y="97"/>
                                    </a:lnTo>
                                    <a:lnTo>
                                      <a:pt x="87" y="92"/>
                                    </a:lnTo>
                                    <a:lnTo>
                                      <a:pt x="84" y="100"/>
                                    </a:lnTo>
                                    <a:lnTo>
                                      <a:pt x="94" y="100"/>
                                    </a:lnTo>
                                    <a:lnTo>
                                      <a:pt x="104" y="80"/>
                                    </a:lnTo>
                                    <a:lnTo>
                                      <a:pt x="97" y="82"/>
                                    </a:lnTo>
                                    <a:lnTo>
                                      <a:pt x="104" y="72"/>
                                    </a:lnTo>
                                    <a:lnTo>
                                      <a:pt x="89" y="82"/>
                                    </a:lnTo>
                                    <a:lnTo>
                                      <a:pt x="88" y="80"/>
                                    </a:lnTo>
                                    <a:lnTo>
                                      <a:pt x="107" y="61"/>
                                    </a:lnTo>
                                    <a:lnTo>
                                      <a:pt x="95" y="64"/>
                                    </a:lnTo>
                                    <a:lnTo>
                                      <a:pt x="93" y="57"/>
                                    </a:lnTo>
                                    <a:lnTo>
                                      <a:pt x="104" y="48"/>
                                    </a:lnTo>
                                    <a:lnTo>
                                      <a:pt x="76" y="47"/>
                                    </a:lnTo>
                                    <a:lnTo>
                                      <a:pt x="68" y="39"/>
                                    </a:lnTo>
                                    <a:lnTo>
                                      <a:pt x="76" y="35"/>
                                    </a:lnTo>
                                    <a:lnTo>
                                      <a:pt x="68" y="31"/>
                                    </a:lnTo>
                                    <a:lnTo>
                                      <a:pt x="54" y="38"/>
                                    </a:lnTo>
                                    <a:lnTo>
                                      <a:pt x="89" y="0"/>
                                    </a:lnTo>
                                    <a:lnTo>
                                      <a:pt x="69" y="7"/>
                                    </a:lnTo>
                                    <a:lnTo>
                                      <a:pt x="15" y="61"/>
                                    </a:lnTo>
                                    <a:lnTo>
                                      <a:pt x="18" y="64"/>
                                    </a:lnTo>
                                    <a:lnTo>
                                      <a:pt x="0" y="7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989" name="Group 90"/>
                            <p:cNvGrpSpPr>
                              <a:grpSpLocks/>
                            </p:cNvGrpSpPr>
                            <p:nvPr/>
                          </p:nvGrpSpPr>
                          <p:grpSpPr bwMode="auto">
                            <a:xfrm>
                              <a:off x="19" y="904"/>
                              <a:ext cx="1949" cy="1293"/>
                              <a:chOff x="19" y="904"/>
                              <a:chExt cx="1949" cy="1293"/>
                            </a:xfrm>
                            <a:grpFill/>
                          </p:grpSpPr>
                          <p:sp>
                            <p:nvSpPr>
                              <p:cNvPr id="990" name="Freeform 91"/>
                              <p:cNvSpPr>
                                <a:spLocks noChangeAspect="1"/>
                              </p:cNvSpPr>
                              <p:nvPr/>
                            </p:nvSpPr>
                            <p:spPr bwMode="auto">
                              <a:xfrm>
                                <a:off x="1362" y="1170"/>
                                <a:ext cx="103" cy="52"/>
                              </a:xfrm>
                              <a:custGeom>
                                <a:avLst/>
                                <a:gdLst>
                                  <a:gd name="T0" fmla="*/ 0 w 101"/>
                                  <a:gd name="T1" fmla="*/ 26 h 53"/>
                                  <a:gd name="T2" fmla="*/ 19 w 101"/>
                                  <a:gd name="T3" fmla="*/ 26 h 53"/>
                                  <a:gd name="T4" fmla="*/ 14 w 101"/>
                                  <a:gd name="T5" fmla="*/ 26 h 53"/>
                                  <a:gd name="T6" fmla="*/ 92 w 101"/>
                                  <a:gd name="T7" fmla="*/ 26 h 53"/>
                                  <a:gd name="T8" fmla="*/ 114 w 101"/>
                                  <a:gd name="T9" fmla="*/ 26 h 53"/>
                                  <a:gd name="T10" fmla="*/ 145 w 101"/>
                                  <a:gd name="T11" fmla="*/ 26 h 53"/>
                                  <a:gd name="T12" fmla="*/ 173 w 101"/>
                                  <a:gd name="T13" fmla="*/ 26 h 53"/>
                                  <a:gd name="T14" fmla="*/ 104 w 101"/>
                                  <a:gd name="T15" fmla="*/ 8 h 53"/>
                                  <a:gd name="T16" fmla="*/ 112 w 101"/>
                                  <a:gd name="T17" fmla="*/ 0 h 53"/>
                                  <a:gd name="T18" fmla="*/ 64 w 101"/>
                                  <a:gd name="T19" fmla="*/ 15 h 53"/>
                                  <a:gd name="T20" fmla="*/ 20 w 101"/>
                                  <a:gd name="T21" fmla="*/ 26 h 53"/>
                                  <a:gd name="T22" fmla="*/ 0 w 101"/>
                                  <a:gd name="T23" fmla="*/ 26 h 53"/>
                                  <a:gd name="T24" fmla="*/ 0 w 101"/>
                                  <a:gd name="T25" fmla="*/ 26 h 53"/>
                                  <a:gd name="T26" fmla="*/ 0 w 101"/>
                                  <a:gd name="T27" fmla="*/ 2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3"/>
                                  <a:gd name="T44" fmla="*/ 101 w 10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3">
                                    <a:moveTo>
                                      <a:pt x="0" y="43"/>
                                    </a:moveTo>
                                    <a:lnTo>
                                      <a:pt x="19" y="43"/>
                                    </a:lnTo>
                                    <a:lnTo>
                                      <a:pt x="14" y="52"/>
                                    </a:lnTo>
                                    <a:lnTo>
                                      <a:pt x="55" y="37"/>
                                    </a:lnTo>
                                    <a:lnTo>
                                      <a:pt x="66" y="37"/>
                                    </a:lnTo>
                                    <a:lnTo>
                                      <a:pt x="81" y="47"/>
                                    </a:lnTo>
                                    <a:lnTo>
                                      <a:pt x="100" y="39"/>
                                    </a:lnTo>
                                    <a:lnTo>
                                      <a:pt x="61" y="8"/>
                                    </a:lnTo>
                                    <a:lnTo>
                                      <a:pt x="65" y="0"/>
                                    </a:lnTo>
                                    <a:lnTo>
                                      <a:pt x="35" y="15"/>
                                    </a:lnTo>
                                    <a:lnTo>
                                      <a:pt x="20" y="36"/>
                                    </a:lnTo>
                                    <a:lnTo>
                                      <a:pt x="0" y="4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1" name="Freeform 92"/>
                              <p:cNvSpPr>
                                <a:spLocks noChangeAspect="1"/>
                              </p:cNvSpPr>
                              <p:nvPr/>
                            </p:nvSpPr>
                            <p:spPr bwMode="auto">
                              <a:xfrm>
                                <a:off x="1555" y="1131"/>
                                <a:ext cx="41" cy="21"/>
                              </a:xfrm>
                              <a:custGeom>
                                <a:avLst/>
                                <a:gdLst>
                                  <a:gd name="T0" fmla="*/ 2 w 39"/>
                                  <a:gd name="T1" fmla="*/ 11 h 21"/>
                                  <a:gd name="T2" fmla="*/ 0 w 39"/>
                                  <a:gd name="T3" fmla="*/ 20 h 21"/>
                                  <a:gd name="T4" fmla="*/ 71 w 39"/>
                                  <a:gd name="T5" fmla="*/ 19 h 21"/>
                                  <a:gd name="T6" fmla="*/ 158 w 39"/>
                                  <a:gd name="T7" fmla="*/ 6 h 21"/>
                                  <a:gd name="T8" fmla="*/ 149 w 39"/>
                                  <a:gd name="T9" fmla="*/ 0 h 21"/>
                                  <a:gd name="T10" fmla="*/ 75 w 39"/>
                                  <a:gd name="T11" fmla="*/ 0 h 21"/>
                                  <a:gd name="T12" fmla="*/ 2 w 39"/>
                                  <a:gd name="T13" fmla="*/ 11 h 21"/>
                                  <a:gd name="T14" fmla="*/ 2 w 39"/>
                                  <a:gd name="T15" fmla="*/ 11 h 21"/>
                                  <a:gd name="T16" fmla="*/ 2 w 39"/>
                                  <a:gd name="T17" fmla="*/ 1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1"/>
                                  <a:gd name="T29" fmla="*/ 39 w 3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1">
                                    <a:moveTo>
                                      <a:pt x="2" y="11"/>
                                    </a:moveTo>
                                    <a:lnTo>
                                      <a:pt x="0" y="20"/>
                                    </a:lnTo>
                                    <a:lnTo>
                                      <a:pt x="18" y="19"/>
                                    </a:lnTo>
                                    <a:lnTo>
                                      <a:pt x="38" y="6"/>
                                    </a:lnTo>
                                    <a:lnTo>
                                      <a:pt x="35" y="0"/>
                                    </a:lnTo>
                                    <a:lnTo>
                                      <a:pt x="19" y="0"/>
                                    </a:lnTo>
                                    <a:lnTo>
                                      <a:pt x="2"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2" name="Freeform 93"/>
                              <p:cNvSpPr>
                                <a:spLocks noChangeAspect="1"/>
                              </p:cNvSpPr>
                              <p:nvPr/>
                            </p:nvSpPr>
                            <p:spPr bwMode="auto">
                              <a:xfrm>
                                <a:off x="1447" y="1036"/>
                                <a:ext cx="318" cy="210"/>
                              </a:xfrm>
                              <a:custGeom>
                                <a:avLst/>
                                <a:gdLst>
                                  <a:gd name="T0" fmla="*/ 13 w 312"/>
                                  <a:gd name="T1" fmla="*/ 35 h 213"/>
                                  <a:gd name="T2" fmla="*/ 151 w 312"/>
                                  <a:gd name="T3" fmla="*/ 36 h 213"/>
                                  <a:gd name="T4" fmla="*/ 231 w 312"/>
                                  <a:gd name="T5" fmla="*/ 35 h 213"/>
                                  <a:gd name="T6" fmla="*/ 258 w 312"/>
                                  <a:gd name="T7" fmla="*/ 47 h 213"/>
                                  <a:gd name="T8" fmla="*/ 271 w 312"/>
                                  <a:gd name="T9" fmla="*/ 54 h 213"/>
                                  <a:gd name="T10" fmla="*/ 298 w 312"/>
                                  <a:gd name="T11" fmla="*/ 69 h 213"/>
                                  <a:gd name="T12" fmla="*/ 218 w 312"/>
                                  <a:gd name="T13" fmla="*/ 90 h 213"/>
                                  <a:gd name="T14" fmla="*/ 196 w 312"/>
                                  <a:gd name="T15" fmla="*/ 98 h 213"/>
                                  <a:gd name="T16" fmla="*/ 80 w 312"/>
                                  <a:gd name="T17" fmla="*/ 104 h 213"/>
                                  <a:gd name="T18" fmla="*/ 152 w 312"/>
                                  <a:gd name="T19" fmla="*/ 106 h 213"/>
                                  <a:gd name="T20" fmla="*/ 231 w 312"/>
                                  <a:gd name="T21" fmla="*/ 119 h 213"/>
                                  <a:gd name="T22" fmla="*/ 236 w 312"/>
                                  <a:gd name="T23" fmla="*/ 128 h 213"/>
                                  <a:gd name="T24" fmla="*/ 335 w 312"/>
                                  <a:gd name="T25" fmla="*/ 142 h 213"/>
                                  <a:gd name="T26" fmla="*/ 304 w 312"/>
                                  <a:gd name="T27" fmla="*/ 123 h 213"/>
                                  <a:gd name="T28" fmla="*/ 363 w 312"/>
                                  <a:gd name="T29" fmla="*/ 129 h 213"/>
                                  <a:gd name="T30" fmla="*/ 416 w 312"/>
                                  <a:gd name="T31" fmla="*/ 121 h 213"/>
                                  <a:gd name="T32" fmla="*/ 412 w 312"/>
                                  <a:gd name="T33" fmla="*/ 106 h 213"/>
                                  <a:gd name="T34" fmla="*/ 399 w 312"/>
                                  <a:gd name="T35" fmla="*/ 88 h 213"/>
                                  <a:gd name="T36" fmla="*/ 431 w 312"/>
                                  <a:gd name="T37" fmla="*/ 98 h 213"/>
                                  <a:gd name="T38" fmla="*/ 540 w 312"/>
                                  <a:gd name="T39" fmla="*/ 86 h 213"/>
                                  <a:gd name="T40" fmla="*/ 442 w 312"/>
                                  <a:gd name="T41" fmla="*/ 70 h 213"/>
                                  <a:gd name="T42" fmla="*/ 431 w 312"/>
                                  <a:gd name="T43" fmla="*/ 54 h 213"/>
                                  <a:gd name="T44" fmla="*/ 447 w 312"/>
                                  <a:gd name="T45" fmla="*/ 44 h 213"/>
                                  <a:gd name="T46" fmla="*/ 416 w 312"/>
                                  <a:gd name="T47" fmla="*/ 35 h 213"/>
                                  <a:gd name="T48" fmla="*/ 369 w 312"/>
                                  <a:gd name="T49" fmla="*/ 21 h 213"/>
                                  <a:gd name="T50" fmla="*/ 210 w 312"/>
                                  <a:gd name="T51" fmla="*/ 29 h 213"/>
                                  <a:gd name="T52" fmla="*/ 212 w 312"/>
                                  <a:gd name="T53" fmla="*/ 3 h 213"/>
                                  <a:gd name="T54" fmla="*/ 98 w 312"/>
                                  <a:gd name="T55" fmla="*/ 35 h 213"/>
                                  <a:gd name="T56" fmla="*/ 106 w 312"/>
                                  <a:gd name="T57" fmla="*/ 18 h 213"/>
                                  <a:gd name="T58" fmla="*/ 126 w 312"/>
                                  <a:gd name="T59" fmla="*/ 0 h 213"/>
                                  <a:gd name="T60" fmla="*/ 0 w 312"/>
                                  <a:gd name="T61" fmla="*/ 35 h 213"/>
                                  <a:gd name="T62" fmla="*/ 0 w 312"/>
                                  <a:gd name="T63" fmla="*/ 35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213"/>
                                  <a:gd name="T98" fmla="*/ 312 w 31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213">
                                    <a:moveTo>
                                      <a:pt x="0" y="35"/>
                                    </a:moveTo>
                                    <a:lnTo>
                                      <a:pt x="13" y="58"/>
                                    </a:lnTo>
                                    <a:lnTo>
                                      <a:pt x="29" y="65"/>
                                    </a:lnTo>
                                    <a:lnTo>
                                      <a:pt x="86" y="65"/>
                                    </a:lnTo>
                                    <a:lnTo>
                                      <a:pt x="99" y="73"/>
                                    </a:lnTo>
                                    <a:lnTo>
                                      <a:pt x="132" y="62"/>
                                    </a:lnTo>
                                    <a:lnTo>
                                      <a:pt x="134" y="68"/>
                                    </a:lnTo>
                                    <a:lnTo>
                                      <a:pt x="149" y="76"/>
                                    </a:lnTo>
                                    <a:lnTo>
                                      <a:pt x="136" y="89"/>
                                    </a:lnTo>
                                    <a:lnTo>
                                      <a:pt x="157" y="83"/>
                                    </a:lnTo>
                                    <a:lnTo>
                                      <a:pt x="159" y="91"/>
                                    </a:lnTo>
                                    <a:lnTo>
                                      <a:pt x="172" y="98"/>
                                    </a:lnTo>
                                    <a:lnTo>
                                      <a:pt x="170" y="115"/>
                                    </a:lnTo>
                                    <a:lnTo>
                                      <a:pt x="125" y="133"/>
                                    </a:lnTo>
                                    <a:lnTo>
                                      <a:pt x="132" y="143"/>
                                    </a:lnTo>
                                    <a:lnTo>
                                      <a:pt x="114" y="148"/>
                                    </a:lnTo>
                                    <a:lnTo>
                                      <a:pt x="76" y="146"/>
                                    </a:lnTo>
                                    <a:lnTo>
                                      <a:pt x="50" y="161"/>
                                    </a:lnTo>
                                    <a:lnTo>
                                      <a:pt x="54" y="168"/>
                                    </a:lnTo>
                                    <a:lnTo>
                                      <a:pt x="87" y="164"/>
                                    </a:lnTo>
                                    <a:lnTo>
                                      <a:pt x="123" y="173"/>
                                    </a:lnTo>
                                    <a:lnTo>
                                      <a:pt x="132" y="178"/>
                                    </a:lnTo>
                                    <a:lnTo>
                                      <a:pt x="127" y="186"/>
                                    </a:lnTo>
                                    <a:lnTo>
                                      <a:pt x="136" y="191"/>
                                    </a:lnTo>
                                    <a:lnTo>
                                      <a:pt x="168" y="208"/>
                                    </a:lnTo>
                                    <a:lnTo>
                                      <a:pt x="193" y="212"/>
                                    </a:lnTo>
                                    <a:lnTo>
                                      <a:pt x="199" y="205"/>
                                    </a:lnTo>
                                    <a:lnTo>
                                      <a:pt x="175" y="183"/>
                                    </a:lnTo>
                                    <a:lnTo>
                                      <a:pt x="175" y="175"/>
                                    </a:lnTo>
                                    <a:lnTo>
                                      <a:pt x="210" y="193"/>
                                    </a:lnTo>
                                    <a:lnTo>
                                      <a:pt x="228" y="193"/>
                                    </a:lnTo>
                                    <a:lnTo>
                                      <a:pt x="239" y="181"/>
                                    </a:lnTo>
                                    <a:lnTo>
                                      <a:pt x="233" y="173"/>
                                    </a:lnTo>
                                    <a:lnTo>
                                      <a:pt x="236" y="164"/>
                                    </a:lnTo>
                                    <a:lnTo>
                                      <a:pt x="219" y="141"/>
                                    </a:lnTo>
                                    <a:lnTo>
                                      <a:pt x="230" y="129"/>
                                    </a:lnTo>
                                    <a:lnTo>
                                      <a:pt x="248" y="138"/>
                                    </a:lnTo>
                                    <a:lnTo>
                                      <a:pt x="248" y="148"/>
                                    </a:lnTo>
                                    <a:lnTo>
                                      <a:pt x="261" y="156"/>
                                    </a:lnTo>
                                    <a:lnTo>
                                      <a:pt x="311" y="125"/>
                                    </a:lnTo>
                                    <a:lnTo>
                                      <a:pt x="277" y="99"/>
                                    </a:lnTo>
                                    <a:lnTo>
                                      <a:pt x="255" y="99"/>
                                    </a:lnTo>
                                    <a:lnTo>
                                      <a:pt x="243" y="91"/>
                                    </a:lnTo>
                                    <a:lnTo>
                                      <a:pt x="248" y="83"/>
                                    </a:lnTo>
                                    <a:lnTo>
                                      <a:pt x="269" y="81"/>
                                    </a:lnTo>
                                    <a:lnTo>
                                      <a:pt x="258" y="73"/>
                                    </a:lnTo>
                                    <a:lnTo>
                                      <a:pt x="269" y="65"/>
                                    </a:lnTo>
                                    <a:lnTo>
                                      <a:pt x="239" y="41"/>
                                    </a:lnTo>
                                    <a:lnTo>
                                      <a:pt x="207" y="35"/>
                                    </a:lnTo>
                                    <a:lnTo>
                                      <a:pt x="213" y="21"/>
                                    </a:lnTo>
                                    <a:lnTo>
                                      <a:pt x="173" y="18"/>
                                    </a:lnTo>
                                    <a:lnTo>
                                      <a:pt x="121" y="29"/>
                                    </a:lnTo>
                                    <a:lnTo>
                                      <a:pt x="142" y="5"/>
                                    </a:lnTo>
                                    <a:lnTo>
                                      <a:pt x="122" y="3"/>
                                    </a:lnTo>
                                    <a:lnTo>
                                      <a:pt x="78" y="15"/>
                                    </a:lnTo>
                                    <a:lnTo>
                                      <a:pt x="59" y="37"/>
                                    </a:lnTo>
                                    <a:lnTo>
                                      <a:pt x="51" y="31"/>
                                    </a:lnTo>
                                    <a:lnTo>
                                      <a:pt x="63" y="18"/>
                                    </a:lnTo>
                                    <a:lnTo>
                                      <a:pt x="111" y="1"/>
                                    </a:lnTo>
                                    <a:lnTo>
                                      <a:pt x="73" y="0"/>
                                    </a:lnTo>
                                    <a:lnTo>
                                      <a:pt x="37" y="12"/>
                                    </a:lnTo>
                                    <a:lnTo>
                                      <a:pt x="0"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3" name="Freeform 94"/>
                              <p:cNvSpPr>
                                <a:spLocks noChangeAspect="1"/>
                              </p:cNvSpPr>
                              <p:nvPr/>
                            </p:nvSpPr>
                            <p:spPr bwMode="auto">
                              <a:xfrm>
                                <a:off x="1422" y="1010"/>
                                <a:ext cx="40" cy="15"/>
                              </a:xfrm>
                              <a:custGeom>
                                <a:avLst/>
                                <a:gdLst>
                                  <a:gd name="T0" fmla="*/ 0 w 39"/>
                                  <a:gd name="T1" fmla="*/ 8 h 15"/>
                                  <a:gd name="T2" fmla="*/ 57 w 39"/>
                                  <a:gd name="T3" fmla="*/ 14 h 15"/>
                                  <a:gd name="T4" fmla="*/ 75 w 39"/>
                                  <a:gd name="T5" fmla="*/ 6 h 15"/>
                                  <a:gd name="T6" fmla="*/ 71 w 39"/>
                                  <a:gd name="T7" fmla="*/ 0 h 15"/>
                                  <a:gd name="T8" fmla="*/ 50 w 39"/>
                                  <a:gd name="T9" fmla="*/ 0 h 15"/>
                                  <a:gd name="T10" fmla="*/ 0 w 39"/>
                                  <a:gd name="T11" fmla="*/ 8 h 15"/>
                                  <a:gd name="T12" fmla="*/ 0 w 39"/>
                                  <a:gd name="T13" fmla="*/ 8 h 15"/>
                                  <a:gd name="T14" fmla="*/ 0 w 39"/>
                                  <a:gd name="T15" fmla="*/ 8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0" y="8"/>
                                    </a:moveTo>
                                    <a:lnTo>
                                      <a:pt x="28" y="14"/>
                                    </a:lnTo>
                                    <a:lnTo>
                                      <a:pt x="38" y="6"/>
                                    </a:lnTo>
                                    <a:lnTo>
                                      <a:pt x="36" y="0"/>
                                    </a:lnTo>
                                    <a:lnTo>
                                      <a:pt x="21"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4" name="Freeform 95"/>
                              <p:cNvSpPr>
                                <a:spLocks noChangeAspect="1"/>
                              </p:cNvSpPr>
                              <p:nvPr/>
                            </p:nvSpPr>
                            <p:spPr bwMode="auto">
                              <a:xfrm>
                                <a:off x="1460" y="986"/>
                                <a:ext cx="182" cy="42"/>
                              </a:xfrm>
                              <a:custGeom>
                                <a:avLst/>
                                <a:gdLst>
                                  <a:gd name="T0" fmla="*/ 8 w 179"/>
                                  <a:gd name="T1" fmla="*/ 0 h 42"/>
                                  <a:gd name="T2" fmla="*/ 0 w 179"/>
                                  <a:gd name="T3" fmla="*/ 5 h 42"/>
                                  <a:gd name="T4" fmla="*/ 5 w 179"/>
                                  <a:gd name="T5" fmla="*/ 11 h 42"/>
                                  <a:gd name="T6" fmla="*/ 66 w 179"/>
                                  <a:gd name="T7" fmla="*/ 15 h 42"/>
                                  <a:gd name="T8" fmla="*/ 15 w 179"/>
                                  <a:gd name="T9" fmla="*/ 36 h 42"/>
                                  <a:gd name="T10" fmla="*/ 64 w 179"/>
                                  <a:gd name="T11" fmla="*/ 39 h 42"/>
                                  <a:gd name="T12" fmla="*/ 160 w 179"/>
                                  <a:gd name="T13" fmla="*/ 41 h 42"/>
                                  <a:gd name="T14" fmla="*/ 189 w 179"/>
                                  <a:gd name="T15" fmla="*/ 36 h 42"/>
                                  <a:gd name="T16" fmla="*/ 211 w 179"/>
                                  <a:gd name="T17" fmla="*/ 39 h 42"/>
                                  <a:gd name="T18" fmla="*/ 254 w 179"/>
                                  <a:gd name="T19" fmla="*/ 37 h 42"/>
                                  <a:gd name="T20" fmla="*/ 286 w 179"/>
                                  <a:gd name="T21" fmla="*/ 24 h 42"/>
                                  <a:gd name="T22" fmla="*/ 112 w 179"/>
                                  <a:gd name="T23" fmla="*/ 20 h 42"/>
                                  <a:gd name="T24" fmla="*/ 90 w 179"/>
                                  <a:gd name="T25" fmla="*/ 16 h 42"/>
                                  <a:gd name="T26" fmla="*/ 106 w 179"/>
                                  <a:gd name="T27" fmla="*/ 13 h 42"/>
                                  <a:gd name="T28" fmla="*/ 88 w 179"/>
                                  <a:gd name="T29" fmla="*/ 5 h 42"/>
                                  <a:gd name="T30" fmla="*/ 8 w 179"/>
                                  <a:gd name="T31" fmla="*/ 0 h 42"/>
                                  <a:gd name="T32" fmla="*/ 8 w 179"/>
                                  <a:gd name="T33" fmla="*/ 0 h 42"/>
                                  <a:gd name="T34" fmla="*/ 8 w 179"/>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42"/>
                                  <a:gd name="T56" fmla="*/ 179 w 17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42">
                                    <a:moveTo>
                                      <a:pt x="8" y="0"/>
                                    </a:moveTo>
                                    <a:lnTo>
                                      <a:pt x="0" y="5"/>
                                    </a:lnTo>
                                    <a:lnTo>
                                      <a:pt x="5" y="11"/>
                                    </a:lnTo>
                                    <a:lnTo>
                                      <a:pt x="37" y="15"/>
                                    </a:lnTo>
                                    <a:lnTo>
                                      <a:pt x="15" y="36"/>
                                    </a:lnTo>
                                    <a:lnTo>
                                      <a:pt x="35" y="39"/>
                                    </a:lnTo>
                                    <a:lnTo>
                                      <a:pt x="99" y="41"/>
                                    </a:lnTo>
                                    <a:lnTo>
                                      <a:pt x="118" y="36"/>
                                    </a:lnTo>
                                    <a:lnTo>
                                      <a:pt x="133" y="39"/>
                                    </a:lnTo>
                                    <a:lnTo>
                                      <a:pt x="156" y="37"/>
                                    </a:lnTo>
                                    <a:lnTo>
                                      <a:pt x="178" y="24"/>
                                    </a:lnTo>
                                    <a:lnTo>
                                      <a:pt x="72" y="20"/>
                                    </a:lnTo>
                                    <a:lnTo>
                                      <a:pt x="61" y="16"/>
                                    </a:lnTo>
                                    <a:lnTo>
                                      <a:pt x="69" y="13"/>
                                    </a:lnTo>
                                    <a:lnTo>
                                      <a:pt x="59" y="5"/>
                                    </a:lnTo>
                                    <a:lnTo>
                                      <a:pt x="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5" name="Freeform 96"/>
                              <p:cNvSpPr>
                                <a:spLocks noChangeAspect="1"/>
                              </p:cNvSpPr>
                              <p:nvPr/>
                            </p:nvSpPr>
                            <p:spPr bwMode="auto">
                              <a:xfrm>
                                <a:off x="1532" y="926"/>
                                <a:ext cx="112" cy="43"/>
                              </a:xfrm>
                              <a:custGeom>
                                <a:avLst/>
                                <a:gdLst>
                                  <a:gd name="T0" fmla="*/ 12 w 110"/>
                                  <a:gd name="T1" fmla="*/ 16 h 44"/>
                                  <a:gd name="T2" fmla="*/ 18 w 110"/>
                                  <a:gd name="T3" fmla="*/ 22 h 44"/>
                                  <a:gd name="T4" fmla="*/ 0 w 110"/>
                                  <a:gd name="T5" fmla="*/ 22 h 44"/>
                                  <a:gd name="T6" fmla="*/ 9 w 110"/>
                                  <a:gd name="T7" fmla="*/ 22 h 44"/>
                                  <a:gd name="T8" fmla="*/ 71 w 110"/>
                                  <a:gd name="T9" fmla="*/ 22 h 44"/>
                                  <a:gd name="T10" fmla="*/ 181 w 110"/>
                                  <a:gd name="T11" fmla="*/ 21 h 44"/>
                                  <a:gd name="T12" fmla="*/ 153 w 110"/>
                                  <a:gd name="T13" fmla="*/ 19 h 44"/>
                                  <a:gd name="T14" fmla="*/ 175 w 110"/>
                                  <a:gd name="T15" fmla="*/ 14 h 44"/>
                                  <a:gd name="T16" fmla="*/ 125 w 110"/>
                                  <a:gd name="T17" fmla="*/ 9 h 44"/>
                                  <a:gd name="T18" fmla="*/ 115 w 110"/>
                                  <a:gd name="T19" fmla="*/ 0 h 44"/>
                                  <a:gd name="T20" fmla="*/ 82 w 110"/>
                                  <a:gd name="T21" fmla="*/ 0 h 44"/>
                                  <a:gd name="T22" fmla="*/ 12 w 110"/>
                                  <a:gd name="T23" fmla="*/ 16 h 44"/>
                                  <a:gd name="T24" fmla="*/ 12 w 110"/>
                                  <a:gd name="T25" fmla="*/ 16 h 44"/>
                                  <a:gd name="T26" fmla="*/ 12 w 110"/>
                                  <a:gd name="T27" fmla="*/ 16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44"/>
                                  <a:gd name="T44" fmla="*/ 110 w 11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44">
                                    <a:moveTo>
                                      <a:pt x="12" y="16"/>
                                    </a:moveTo>
                                    <a:lnTo>
                                      <a:pt x="18" y="26"/>
                                    </a:lnTo>
                                    <a:lnTo>
                                      <a:pt x="0" y="39"/>
                                    </a:lnTo>
                                    <a:lnTo>
                                      <a:pt x="9" y="43"/>
                                    </a:lnTo>
                                    <a:lnTo>
                                      <a:pt x="42" y="43"/>
                                    </a:lnTo>
                                    <a:lnTo>
                                      <a:pt x="109" y="21"/>
                                    </a:lnTo>
                                    <a:lnTo>
                                      <a:pt x="90" y="19"/>
                                    </a:lnTo>
                                    <a:lnTo>
                                      <a:pt x="105" y="14"/>
                                    </a:lnTo>
                                    <a:lnTo>
                                      <a:pt x="75" y="9"/>
                                    </a:lnTo>
                                    <a:lnTo>
                                      <a:pt x="70" y="0"/>
                                    </a:lnTo>
                                    <a:lnTo>
                                      <a:pt x="53" y="0"/>
                                    </a:lnTo>
                                    <a:lnTo>
                                      <a:pt x="12"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6" name="Freeform 97"/>
                              <p:cNvSpPr>
                                <a:spLocks noChangeAspect="1"/>
                              </p:cNvSpPr>
                              <p:nvPr/>
                            </p:nvSpPr>
                            <p:spPr bwMode="auto">
                              <a:xfrm>
                                <a:off x="1536" y="904"/>
                                <a:ext cx="432" cy="97"/>
                              </a:xfrm>
                              <a:custGeom>
                                <a:avLst/>
                                <a:gdLst>
                                  <a:gd name="T0" fmla="*/ 125 w 426"/>
                                  <a:gd name="T1" fmla="*/ 19 h 98"/>
                                  <a:gd name="T2" fmla="*/ 121 w 426"/>
                                  <a:gd name="T3" fmla="*/ 26 h 98"/>
                                  <a:gd name="T4" fmla="*/ 143 w 426"/>
                                  <a:gd name="T5" fmla="*/ 31 h 98"/>
                                  <a:gd name="T6" fmla="*/ 178 w 426"/>
                                  <a:gd name="T7" fmla="*/ 33 h 98"/>
                                  <a:gd name="T8" fmla="*/ 153 w 426"/>
                                  <a:gd name="T9" fmla="*/ 41 h 98"/>
                                  <a:gd name="T10" fmla="*/ 172 w 426"/>
                                  <a:gd name="T11" fmla="*/ 43 h 98"/>
                                  <a:gd name="T12" fmla="*/ 161 w 426"/>
                                  <a:gd name="T13" fmla="*/ 49 h 98"/>
                                  <a:gd name="T14" fmla="*/ 85 w 426"/>
                                  <a:gd name="T15" fmla="*/ 49 h 98"/>
                                  <a:gd name="T16" fmla="*/ 105 w 426"/>
                                  <a:gd name="T17" fmla="*/ 49 h 98"/>
                                  <a:gd name="T18" fmla="*/ 74 w 426"/>
                                  <a:gd name="T19" fmla="*/ 49 h 98"/>
                                  <a:gd name="T20" fmla="*/ 67 w 426"/>
                                  <a:gd name="T21" fmla="*/ 49 h 98"/>
                                  <a:gd name="T22" fmla="*/ 75 w 426"/>
                                  <a:gd name="T23" fmla="*/ 52 h 98"/>
                                  <a:gd name="T24" fmla="*/ 9 w 426"/>
                                  <a:gd name="T25" fmla="*/ 58 h 98"/>
                                  <a:gd name="T26" fmla="*/ 0 w 426"/>
                                  <a:gd name="T27" fmla="*/ 64 h 98"/>
                                  <a:gd name="T28" fmla="*/ 147 w 426"/>
                                  <a:gd name="T29" fmla="*/ 63 h 98"/>
                                  <a:gd name="T30" fmla="*/ 147 w 426"/>
                                  <a:gd name="T31" fmla="*/ 68 h 98"/>
                                  <a:gd name="T32" fmla="*/ 221 w 426"/>
                                  <a:gd name="T33" fmla="*/ 58 h 98"/>
                                  <a:gd name="T34" fmla="*/ 205 w 426"/>
                                  <a:gd name="T35" fmla="*/ 52 h 98"/>
                                  <a:gd name="T36" fmla="*/ 244 w 426"/>
                                  <a:gd name="T37" fmla="*/ 49 h 98"/>
                                  <a:gd name="T38" fmla="*/ 244 w 426"/>
                                  <a:gd name="T39" fmla="*/ 49 h 98"/>
                                  <a:gd name="T40" fmla="*/ 290 w 426"/>
                                  <a:gd name="T41" fmla="*/ 49 h 98"/>
                                  <a:gd name="T42" fmla="*/ 358 w 426"/>
                                  <a:gd name="T43" fmla="*/ 47 h 98"/>
                                  <a:gd name="T44" fmla="*/ 636 w 426"/>
                                  <a:gd name="T45" fmla="*/ 7 h 98"/>
                                  <a:gd name="T46" fmla="*/ 509 w 426"/>
                                  <a:gd name="T47" fmla="*/ 0 h 98"/>
                                  <a:gd name="T48" fmla="*/ 395 w 426"/>
                                  <a:gd name="T49" fmla="*/ 0 h 98"/>
                                  <a:gd name="T50" fmla="*/ 125 w 426"/>
                                  <a:gd name="T51" fmla="*/ 19 h 98"/>
                                  <a:gd name="T52" fmla="*/ 125 w 426"/>
                                  <a:gd name="T53" fmla="*/ 19 h 98"/>
                                  <a:gd name="T54" fmla="*/ 125 w 426"/>
                                  <a:gd name="T55" fmla="*/ 19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6"/>
                                  <a:gd name="T85" fmla="*/ 0 h 98"/>
                                  <a:gd name="T86" fmla="*/ 426 w 426"/>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6" h="98">
                                    <a:moveTo>
                                      <a:pt x="87" y="19"/>
                                    </a:moveTo>
                                    <a:lnTo>
                                      <a:pt x="85" y="26"/>
                                    </a:lnTo>
                                    <a:lnTo>
                                      <a:pt x="96" y="31"/>
                                    </a:lnTo>
                                    <a:lnTo>
                                      <a:pt x="120" y="33"/>
                                    </a:lnTo>
                                    <a:lnTo>
                                      <a:pt x="101" y="41"/>
                                    </a:lnTo>
                                    <a:lnTo>
                                      <a:pt x="114" y="43"/>
                                    </a:lnTo>
                                    <a:lnTo>
                                      <a:pt x="105" y="55"/>
                                    </a:lnTo>
                                    <a:lnTo>
                                      <a:pt x="56" y="66"/>
                                    </a:lnTo>
                                    <a:lnTo>
                                      <a:pt x="76" y="69"/>
                                    </a:lnTo>
                                    <a:lnTo>
                                      <a:pt x="45" y="73"/>
                                    </a:lnTo>
                                    <a:lnTo>
                                      <a:pt x="38" y="77"/>
                                    </a:lnTo>
                                    <a:lnTo>
                                      <a:pt x="46" y="81"/>
                                    </a:lnTo>
                                    <a:lnTo>
                                      <a:pt x="9" y="87"/>
                                    </a:lnTo>
                                    <a:lnTo>
                                      <a:pt x="0" y="93"/>
                                    </a:lnTo>
                                    <a:lnTo>
                                      <a:pt x="98" y="92"/>
                                    </a:lnTo>
                                    <a:lnTo>
                                      <a:pt x="98" y="97"/>
                                    </a:lnTo>
                                    <a:lnTo>
                                      <a:pt x="149" y="87"/>
                                    </a:lnTo>
                                    <a:lnTo>
                                      <a:pt x="138" y="81"/>
                                    </a:lnTo>
                                    <a:lnTo>
                                      <a:pt x="164" y="75"/>
                                    </a:lnTo>
                                    <a:lnTo>
                                      <a:pt x="164" y="69"/>
                                    </a:lnTo>
                                    <a:lnTo>
                                      <a:pt x="193" y="68"/>
                                    </a:lnTo>
                                    <a:lnTo>
                                      <a:pt x="239" y="47"/>
                                    </a:lnTo>
                                    <a:lnTo>
                                      <a:pt x="425" y="7"/>
                                    </a:lnTo>
                                    <a:lnTo>
                                      <a:pt x="340" y="0"/>
                                    </a:lnTo>
                                    <a:lnTo>
                                      <a:pt x="264" y="0"/>
                                    </a:lnTo>
                                    <a:lnTo>
                                      <a:pt x="87"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7" name="Freeform 98"/>
                              <p:cNvSpPr>
                                <a:spLocks noChangeAspect="1"/>
                              </p:cNvSpPr>
                              <p:nvPr/>
                            </p:nvSpPr>
                            <p:spPr bwMode="auto">
                              <a:xfrm>
                                <a:off x="1393" y="954"/>
                                <a:ext cx="111" cy="22"/>
                              </a:xfrm>
                              <a:custGeom>
                                <a:avLst/>
                                <a:gdLst>
                                  <a:gd name="T0" fmla="*/ 0 w 109"/>
                                  <a:gd name="T1" fmla="*/ 0 h 23"/>
                                  <a:gd name="T2" fmla="*/ 18 w 109"/>
                                  <a:gd name="T3" fmla="*/ 6 h 23"/>
                                  <a:gd name="T4" fmla="*/ 0 w 109"/>
                                  <a:gd name="T5" fmla="*/ 11 h 23"/>
                                  <a:gd name="T6" fmla="*/ 4 w 109"/>
                                  <a:gd name="T7" fmla="*/ 11 h 23"/>
                                  <a:gd name="T8" fmla="*/ 69 w 109"/>
                                  <a:gd name="T9" fmla="*/ 11 h 23"/>
                                  <a:gd name="T10" fmla="*/ 71 w 109"/>
                                  <a:gd name="T11" fmla="*/ 11 h 23"/>
                                  <a:gd name="T12" fmla="*/ 180 w 109"/>
                                  <a:gd name="T13" fmla="*/ 11 h 23"/>
                                  <a:gd name="T14" fmla="*/ 153 w 109"/>
                                  <a:gd name="T15" fmla="*/ 4 h 23"/>
                                  <a:gd name="T16" fmla="*/ 108 w 109"/>
                                  <a:gd name="T17" fmla="*/ 11 h 23"/>
                                  <a:gd name="T18" fmla="*/ 88 w 109"/>
                                  <a:gd name="T19" fmla="*/ 11 h 23"/>
                                  <a:gd name="T20" fmla="*/ 108 w 109"/>
                                  <a:gd name="T21" fmla="*/ 4 h 23"/>
                                  <a:gd name="T22" fmla="*/ 92 w 109"/>
                                  <a:gd name="T23" fmla="*/ 0 h 23"/>
                                  <a:gd name="T24" fmla="*/ 0 w 109"/>
                                  <a:gd name="T25" fmla="*/ 0 h 23"/>
                                  <a:gd name="T26" fmla="*/ 0 w 109"/>
                                  <a:gd name="T27" fmla="*/ 0 h 23"/>
                                  <a:gd name="T28" fmla="*/ 0 w 109"/>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3"/>
                                  <a:gd name="T47" fmla="*/ 109 w 10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3">
                                    <a:moveTo>
                                      <a:pt x="0" y="0"/>
                                    </a:moveTo>
                                    <a:lnTo>
                                      <a:pt x="18" y="6"/>
                                    </a:lnTo>
                                    <a:lnTo>
                                      <a:pt x="0" y="11"/>
                                    </a:lnTo>
                                    <a:lnTo>
                                      <a:pt x="4" y="13"/>
                                    </a:lnTo>
                                    <a:lnTo>
                                      <a:pt x="40" y="15"/>
                                    </a:lnTo>
                                    <a:lnTo>
                                      <a:pt x="42" y="22"/>
                                    </a:lnTo>
                                    <a:lnTo>
                                      <a:pt x="108" y="13"/>
                                    </a:lnTo>
                                    <a:lnTo>
                                      <a:pt x="90" y="4"/>
                                    </a:lnTo>
                                    <a:lnTo>
                                      <a:pt x="66" y="16"/>
                                    </a:lnTo>
                                    <a:lnTo>
                                      <a:pt x="56" y="15"/>
                                    </a:lnTo>
                                    <a:lnTo>
                                      <a:pt x="66" y="4"/>
                                    </a:lnTo>
                                    <a:lnTo>
                                      <a:pt x="58" y="0"/>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8" name="Freeform 99"/>
                              <p:cNvSpPr>
                                <a:spLocks noChangeAspect="1"/>
                              </p:cNvSpPr>
                              <p:nvPr/>
                            </p:nvSpPr>
                            <p:spPr bwMode="auto">
                              <a:xfrm>
                                <a:off x="1351" y="992"/>
                                <a:ext cx="82" cy="28"/>
                              </a:xfrm>
                              <a:custGeom>
                                <a:avLst/>
                                <a:gdLst>
                                  <a:gd name="T0" fmla="*/ 0 w 81"/>
                                  <a:gd name="T1" fmla="*/ 2 h 27"/>
                                  <a:gd name="T2" fmla="*/ 0 w 81"/>
                                  <a:gd name="T3" fmla="*/ 57 h 27"/>
                                  <a:gd name="T4" fmla="*/ 20 w 81"/>
                                  <a:gd name="T5" fmla="*/ 53 h 27"/>
                                  <a:gd name="T6" fmla="*/ 20 w 81"/>
                                  <a:gd name="T7" fmla="*/ 69 h 27"/>
                                  <a:gd name="T8" fmla="*/ 79 w 81"/>
                                  <a:gd name="T9" fmla="*/ 69 h 27"/>
                                  <a:gd name="T10" fmla="*/ 109 w 81"/>
                                  <a:gd name="T11" fmla="*/ 4 h 27"/>
                                  <a:gd name="T12" fmla="*/ 75 w 81"/>
                                  <a:gd name="T13" fmla="*/ 0 h 27"/>
                                  <a:gd name="T14" fmla="*/ 24 w 81"/>
                                  <a:gd name="T15" fmla="*/ 10 h 27"/>
                                  <a:gd name="T16" fmla="*/ 12 w 81"/>
                                  <a:gd name="T17" fmla="*/ 0 h 27"/>
                                  <a:gd name="T18" fmla="*/ 0 w 81"/>
                                  <a:gd name="T19" fmla="*/ 2 h 27"/>
                                  <a:gd name="T20" fmla="*/ 0 w 81"/>
                                  <a:gd name="T21" fmla="*/ 2 h 27"/>
                                  <a:gd name="T22" fmla="*/ 0 w 81"/>
                                  <a:gd name="T23" fmla="*/ 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27"/>
                                  <a:gd name="T38" fmla="*/ 81 w 8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27">
                                    <a:moveTo>
                                      <a:pt x="0" y="2"/>
                                    </a:moveTo>
                                    <a:lnTo>
                                      <a:pt x="0" y="20"/>
                                    </a:lnTo>
                                    <a:lnTo>
                                      <a:pt x="20" y="18"/>
                                    </a:lnTo>
                                    <a:lnTo>
                                      <a:pt x="20" y="26"/>
                                    </a:lnTo>
                                    <a:lnTo>
                                      <a:pt x="50" y="26"/>
                                    </a:lnTo>
                                    <a:lnTo>
                                      <a:pt x="80" y="4"/>
                                    </a:lnTo>
                                    <a:lnTo>
                                      <a:pt x="46" y="0"/>
                                    </a:lnTo>
                                    <a:lnTo>
                                      <a:pt x="24" y="10"/>
                                    </a:lnTo>
                                    <a:lnTo>
                                      <a:pt x="12" y="0"/>
                                    </a:lnTo>
                                    <a:lnTo>
                                      <a:pt x="0"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99" name="Freeform 100"/>
                              <p:cNvSpPr>
                                <a:spLocks noChangeAspect="1"/>
                              </p:cNvSpPr>
                              <p:nvPr/>
                            </p:nvSpPr>
                            <p:spPr bwMode="auto">
                              <a:xfrm>
                                <a:off x="1299" y="1033"/>
                                <a:ext cx="92" cy="47"/>
                              </a:xfrm>
                              <a:custGeom>
                                <a:avLst/>
                                <a:gdLst>
                                  <a:gd name="T0" fmla="*/ 0 w 90"/>
                                  <a:gd name="T1" fmla="*/ 19 h 48"/>
                                  <a:gd name="T2" fmla="*/ 0 w 90"/>
                                  <a:gd name="T3" fmla="*/ 24 h 48"/>
                                  <a:gd name="T4" fmla="*/ 14 w 90"/>
                                  <a:gd name="T5" fmla="*/ 24 h 48"/>
                                  <a:gd name="T6" fmla="*/ 22 w 90"/>
                                  <a:gd name="T7" fmla="*/ 24 h 48"/>
                                  <a:gd name="T8" fmla="*/ 117 w 90"/>
                                  <a:gd name="T9" fmla="*/ 24 h 48"/>
                                  <a:gd name="T10" fmla="*/ 152 w 90"/>
                                  <a:gd name="T11" fmla="*/ 19 h 48"/>
                                  <a:gd name="T12" fmla="*/ 132 w 90"/>
                                  <a:gd name="T13" fmla="*/ 16 h 48"/>
                                  <a:gd name="T14" fmla="*/ 162 w 90"/>
                                  <a:gd name="T15" fmla="*/ 8 h 48"/>
                                  <a:gd name="T16" fmla="*/ 166 w 90"/>
                                  <a:gd name="T17" fmla="*/ 0 h 48"/>
                                  <a:gd name="T18" fmla="*/ 70 w 90"/>
                                  <a:gd name="T19" fmla="*/ 4 h 48"/>
                                  <a:gd name="T20" fmla="*/ 60 w 90"/>
                                  <a:gd name="T21" fmla="*/ 10 h 48"/>
                                  <a:gd name="T22" fmla="*/ 63 w 90"/>
                                  <a:gd name="T23" fmla="*/ 19 h 48"/>
                                  <a:gd name="T24" fmla="*/ 0 w 90"/>
                                  <a:gd name="T25" fmla="*/ 19 h 48"/>
                                  <a:gd name="T26" fmla="*/ 0 w 90"/>
                                  <a:gd name="T27" fmla="*/ 19 h 48"/>
                                  <a:gd name="T28" fmla="*/ 0 w 90"/>
                                  <a:gd name="T29" fmla="*/ 1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48"/>
                                  <a:gd name="T47" fmla="*/ 90 w 9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48">
                                    <a:moveTo>
                                      <a:pt x="0" y="19"/>
                                    </a:moveTo>
                                    <a:lnTo>
                                      <a:pt x="0" y="31"/>
                                    </a:lnTo>
                                    <a:lnTo>
                                      <a:pt x="14" y="31"/>
                                    </a:lnTo>
                                    <a:lnTo>
                                      <a:pt x="22" y="47"/>
                                    </a:lnTo>
                                    <a:lnTo>
                                      <a:pt x="63" y="39"/>
                                    </a:lnTo>
                                    <a:lnTo>
                                      <a:pt x="81" y="19"/>
                                    </a:lnTo>
                                    <a:lnTo>
                                      <a:pt x="68" y="16"/>
                                    </a:lnTo>
                                    <a:lnTo>
                                      <a:pt x="87" y="8"/>
                                    </a:lnTo>
                                    <a:lnTo>
                                      <a:pt x="89" y="0"/>
                                    </a:lnTo>
                                    <a:lnTo>
                                      <a:pt x="40" y="4"/>
                                    </a:lnTo>
                                    <a:lnTo>
                                      <a:pt x="31" y="10"/>
                                    </a:lnTo>
                                    <a:lnTo>
                                      <a:pt x="34" y="19"/>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0" name="Freeform 101"/>
                              <p:cNvSpPr>
                                <a:spLocks noChangeAspect="1"/>
                              </p:cNvSpPr>
                              <p:nvPr/>
                            </p:nvSpPr>
                            <p:spPr bwMode="auto">
                              <a:xfrm>
                                <a:off x="1147" y="1002"/>
                                <a:ext cx="36" cy="9"/>
                              </a:xfrm>
                              <a:custGeom>
                                <a:avLst/>
                                <a:gdLst>
                                  <a:gd name="T0" fmla="*/ 0 w 35"/>
                                  <a:gd name="T1" fmla="*/ 5 h 10"/>
                                  <a:gd name="T2" fmla="*/ 11 w 35"/>
                                  <a:gd name="T3" fmla="*/ 5 h 10"/>
                                  <a:gd name="T4" fmla="*/ 73 w 35"/>
                                  <a:gd name="T5" fmla="*/ 0 h 10"/>
                                  <a:gd name="T6" fmla="*/ 0 w 35"/>
                                  <a:gd name="T7" fmla="*/ 5 h 10"/>
                                  <a:gd name="T8" fmla="*/ 0 w 35"/>
                                  <a:gd name="T9" fmla="*/ 5 h 10"/>
                                  <a:gd name="T10" fmla="*/ 0 w 35"/>
                                  <a:gd name="T11" fmla="*/ 5 h 10"/>
                                  <a:gd name="T12" fmla="*/ 0 60000 65536"/>
                                  <a:gd name="T13" fmla="*/ 0 60000 65536"/>
                                  <a:gd name="T14" fmla="*/ 0 60000 65536"/>
                                  <a:gd name="T15" fmla="*/ 0 60000 65536"/>
                                  <a:gd name="T16" fmla="*/ 0 60000 65536"/>
                                  <a:gd name="T17" fmla="*/ 0 60000 65536"/>
                                  <a:gd name="T18" fmla="*/ 0 w 35"/>
                                  <a:gd name="T19" fmla="*/ 0 h 10"/>
                                  <a:gd name="T20" fmla="*/ 35 w 3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5" h="10">
                                    <a:moveTo>
                                      <a:pt x="0" y="8"/>
                                    </a:moveTo>
                                    <a:lnTo>
                                      <a:pt x="11" y="9"/>
                                    </a:lnTo>
                                    <a:lnTo>
                                      <a:pt x="34"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1" name="Freeform 102"/>
                              <p:cNvSpPr>
                                <a:spLocks noChangeAspect="1"/>
                              </p:cNvSpPr>
                              <p:nvPr/>
                            </p:nvSpPr>
                            <p:spPr bwMode="auto">
                              <a:xfrm>
                                <a:off x="1107" y="981"/>
                                <a:ext cx="134" cy="25"/>
                              </a:xfrm>
                              <a:custGeom>
                                <a:avLst/>
                                <a:gdLst>
                                  <a:gd name="T0" fmla="*/ 0 w 132"/>
                                  <a:gd name="T1" fmla="*/ 13 h 26"/>
                                  <a:gd name="T2" fmla="*/ 3 w 132"/>
                                  <a:gd name="T3" fmla="*/ 13 h 26"/>
                                  <a:gd name="T4" fmla="*/ 32 w 132"/>
                                  <a:gd name="T5" fmla="*/ 13 h 26"/>
                                  <a:gd name="T6" fmla="*/ 98 w 132"/>
                                  <a:gd name="T7" fmla="*/ 13 h 26"/>
                                  <a:gd name="T8" fmla="*/ 121 w 132"/>
                                  <a:gd name="T9" fmla="*/ 13 h 26"/>
                                  <a:gd name="T10" fmla="*/ 201 w 132"/>
                                  <a:gd name="T11" fmla="*/ 0 h 26"/>
                                  <a:gd name="T12" fmla="*/ 127 w 132"/>
                                  <a:gd name="T13" fmla="*/ 0 h 26"/>
                                  <a:gd name="T14" fmla="*/ 0 w 132"/>
                                  <a:gd name="T15" fmla="*/ 13 h 26"/>
                                  <a:gd name="T16" fmla="*/ 0 w 132"/>
                                  <a:gd name="T17" fmla="*/ 13 h 26"/>
                                  <a:gd name="T18" fmla="*/ 0 w 132"/>
                                  <a:gd name="T19" fmla="*/ 1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6"/>
                                  <a:gd name="T32" fmla="*/ 132 w 13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6">
                                    <a:moveTo>
                                      <a:pt x="0" y="17"/>
                                    </a:moveTo>
                                    <a:lnTo>
                                      <a:pt x="3" y="23"/>
                                    </a:lnTo>
                                    <a:lnTo>
                                      <a:pt x="32" y="25"/>
                                    </a:lnTo>
                                    <a:lnTo>
                                      <a:pt x="69" y="14"/>
                                    </a:lnTo>
                                    <a:lnTo>
                                      <a:pt x="81" y="17"/>
                                    </a:lnTo>
                                    <a:lnTo>
                                      <a:pt x="131" y="0"/>
                                    </a:lnTo>
                                    <a:lnTo>
                                      <a:pt x="84" y="0"/>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2" name="Freeform 103"/>
                              <p:cNvSpPr>
                                <a:spLocks noChangeAspect="1"/>
                              </p:cNvSpPr>
                              <p:nvPr/>
                            </p:nvSpPr>
                            <p:spPr bwMode="auto">
                              <a:xfrm>
                                <a:off x="1162" y="990"/>
                                <a:ext cx="164" cy="38"/>
                              </a:xfrm>
                              <a:custGeom>
                                <a:avLst/>
                                <a:gdLst>
                                  <a:gd name="T0" fmla="*/ 0 w 162"/>
                                  <a:gd name="T1" fmla="*/ 19 h 39"/>
                                  <a:gd name="T2" fmla="*/ 24 w 162"/>
                                  <a:gd name="T3" fmla="*/ 19 h 39"/>
                                  <a:gd name="T4" fmla="*/ 72 w 162"/>
                                  <a:gd name="T5" fmla="*/ 19 h 39"/>
                                  <a:gd name="T6" fmla="*/ 77 w 162"/>
                                  <a:gd name="T7" fmla="*/ 19 h 39"/>
                                  <a:gd name="T8" fmla="*/ 28 w 162"/>
                                  <a:gd name="T9" fmla="*/ 19 h 39"/>
                                  <a:gd name="T10" fmla="*/ 72 w 162"/>
                                  <a:gd name="T11" fmla="*/ 19 h 39"/>
                                  <a:gd name="T12" fmla="*/ 197 w 162"/>
                                  <a:gd name="T13" fmla="*/ 19 h 39"/>
                                  <a:gd name="T14" fmla="*/ 227 w 162"/>
                                  <a:gd name="T15" fmla="*/ 14 h 39"/>
                                  <a:gd name="T16" fmla="*/ 194 w 162"/>
                                  <a:gd name="T17" fmla="*/ 8 h 39"/>
                                  <a:gd name="T18" fmla="*/ 198 w 162"/>
                                  <a:gd name="T19" fmla="*/ 0 h 39"/>
                                  <a:gd name="T20" fmla="*/ 152 w 162"/>
                                  <a:gd name="T21" fmla="*/ 8 h 39"/>
                                  <a:gd name="T22" fmla="*/ 168 w 162"/>
                                  <a:gd name="T23" fmla="*/ 12 h 39"/>
                                  <a:gd name="T24" fmla="*/ 150 w 162"/>
                                  <a:gd name="T25" fmla="*/ 16 h 39"/>
                                  <a:gd name="T26" fmla="*/ 150 w 162"/>
                                  <a:gd name="T27" fmla="*/ 19 h 39"/>
                                  <a:gd name="T28" fmla="*/ 113 w 162"/>
                                  <a:gd name="T29" fmla="*/ 19 h 39"/>
                                  <a:gd name="T30" fmla="*/ 112 w 162"/>
                                  <a:gd name="T31" fmla="*/ 10 h 39"/>
                                  <a:gd name="T32" fmla="*/ 82 w 162"/>
                                  <a:gd name="T33" fmla="*/ 6 h 39"/>
                                  <a:gd name="T34" fmla="*/ 0 w 162"/>
                                  <a:gd name="T35" fmla="*/ 19 h 39"/>
                                  <a:gd name="T36" fmla="*/ 0 w 162"/>
                                  <a:gd name="T37" fmla="*/ 19 h 39"/>
                                  <a:gd name="T38" fmla="*/ 0 w 162"/>
                                  <a:gd name="T39" fmla="*/ 1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39"/>
                                  <a:gd name="T62" fmla="*/ 162 w 16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39">
                                    <a:moveTo>
                                      <a:pt x="0" y="25"/>
                                    </a:moveTo>
                                    <a:lnTo>
                                      <a:pt x="24" y="28"/>
                                    </a:lnTo>
                                    <a:lnTo>
                                      <a:pt x="43" y="25"/>
                                    </a:lnTo>
                                    <a:lnTo>
                                      <a:pt x="48" y="30"/>
                                    </a:lnTo>
                                    <a:lnTo>
                                      <a:pt x="28" y="33"/>
                                    </a:lnTo>
                                    <a:lnTo>
                                      <a:pt x="43" y="38"/>
                                    </a:lnTo>
                                    <a:lnTo>
                                      <a:pt x="139" y="28"/>
                                    </a:lnTo>
                                    <a:lnTo>
                                      <a:pt x="161" y="14"/>
                                    </a:lnTo>
                                    <a:lnTo>
                                      <a:pt x="136" y="8"/>
                                    </a:lnTo>
                                    <a:lnTo>
                                      <a:pt x="140" y="0"/>
                                    </a:lnTo>
                                    <a:lnTo>
                                      <a:pt x="108" y="8"/>
                                    </a:lnTo>
                                    <a:lnTo>
                                      <a:pt x="116" y="12"/>
                                    </a:lnTo>
                                    <a:lnTo>
                                      <a:pt x="107" y="16"/>
                                    </a:lnTo>
                                    <a:lnTo>
                                      <a:pt x="107" y="21"/>
                                    </a:lnTo>
                                    <a:lnTo>
                                      <a:pt x="84" y="20"/>
                                    </a:lnTo>
                                    <a:lnTo>
                                      <a:pt x="83" y="10"/>
                                    </a:lnTo>
                                    <a:lnTo>
                                      <a:pt x="53" y="6"/>
                                    </a:lnTo>
                                    <a:lnTo>
                                      <a:pt x="0" y="2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3" name="Freeform 104"/>
                              <p:cNvSpPr>
                                <a:spLocks noChangeAspect="1"/>
                              </p:cNvSpPr>
                              <p:nvPr/>
                            </p:nvSpPr>
                            <p:spPr bwMode="auto">
                              <a:xfrm>
                                <a:off x="1053" y="1041"/>
                                <a:ext cx="243" cy="87"/>
                              </a:xfrm>
                              <a:custGeom>
                                <a:avLst/>
                                <a:gdLst>
                                  <a:gd name="T0" fmla="*/ 10 w 238"/>
                                  <a:gd name="T1" fmla="*/ 35 h 88"/>
                                  <a:gd name="T2" fmla="*/ 22 w 238"/>
                                  <a:gd name="T3" fmla="*/ 37 h 88"/>
                                  <a:gd name="T4" fmla="*/ 10 w 238"/>
                                  <a:gd name="T5" fmla="*/ 43 h 88"/>
                                  <a:gd name="T6" fmla="*/ 17 w 238"/>
                                  <a:gd name="T7" fmla="*/ 44 h 88"/>
                                  <a:gd name="T8" fmla="*/ 123 w 238"/>
                                  <a:gd name="T9" fmla="*/ 44 h 88"/>
                                  <a:gd name="T10" fmla="*/ 8 w 238"/>
                                  <a:gd name="T11" fmla="*/ 44 h 88"/>
                                  <a:gd name="T12" fmla="*/ 0 w 238"/>
                                  <a:gd name="T13" fmla="*/ 44 h 88"/>
                                  <a:gd name="T14" fmla="*/ 60 w 238"/>
                                  <a:gd name="T15" fmla="*/ 46 h 88"/>
                                  <a:gd name="T16" fmla="*/ 57 w 238"/>
                                  <a:gd name="T17" fmla="*/ 58 h 88"/>
                                  <a:gd name="T18" fmla="*/ 252 w 238"/>
                                  <a:gd name="T19" fmla="*/ 44 h 88"/>
                                  <a:gd name="T20" fmla="*/ 286 w 238"/>
                                  <a:gd name="T21" fmla="*/ 52 h 88"/>
                                  <a:gd name="T22" fmla="*/ 320 w 238"/>
                                  <a:gd name="T23" fmla="*/ 50 h 88"/>
                                  <a:gd name="T24" fmla="*/ 407 w 238"/>
                                  <a:gd name="T25" fmla="*/ 44 h 88"/>
                                  <a:gd name="T26" fmla="*/ 345 w 238"/>
                                  <a:gd name="T27" fmla="*/ 44 h 88"/>
                                  <a:gd name="T28" fmla="*/ 335 w 238"/>
                                  <a:gd name="T29" fmla="*/ 43 h 88"/>
                                  <a:gd name="T30" fmla="*/ 359 w 238"/>
                                  <a:gd name="T31" fmla="*/ 34 h 88"/>
                                  <a:gd name="T32" fmla="*/ 371 w 238"/>
                                  <a:gd name="T33" fmla="*/ 17 h 88"/>
                                  <a:gd name="T34" fmla="*/ 434 w 238"/>
                                  <a:gd name="T35" fmla="*/ 4 h 88"/>
                                  <a:gd name="T36" fmla="*/ 386 w 238"/>
                                  <a:gd name="T37" fmla="*/ 0 h 88"/>
                                  <a:gd name="T38" fmla="*/ 318 w 238"/>
                                  <a:gd name="T39" fmla="*/ 16 h 88"/>
                                  <a:gd name="T40" fmla="*/ 241 w 238"/>
                                  <a:gd name="T41" fmla="*/ 10 h 88"/>
                                  <a:gd name="T42" fmla="*/ 192 w 238"/>
                                  <a:gd name="T43" fmla="*/ 15 h 88"/>
                                  <a:gd name="T44" fmla="*/ 208 w 238"/>
                                  <a:gd name="T45" fmla="*/ 5 h 88"/>
                                  <a:gd name="T46" fmla="*/ 177 w 238"/>
                                  <a:gd name="T47" fmla="*/ 5 h 88"/>
                                  <a:gd name="T48" fmla="*/ 74 w 238"/>
                                  <a:gd name="T49" fmla="*/ 17 h 88"/>
                                  <a:gd name="T50" fmla="*/ 10 w 238"/>
                                  <a:gd name="T51" fmla="*/ 35 h 88"/>
                                  <a:gd name="T52" fmla="*/ 10 w 238"/>
                                  <a:gd name="T53" fmla="*/ 35 h 88"/>
                                  <a:gd name="T54" fmla="*/ 10 w 238"/>
                                  <a:gd name="T55" fmla="*/ 35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8"/>
                                  <a:gd name="T85" fmla="*/ 0 h 88"/>
                                  <a:gd name="T86" fmla="*/ 238 w 238"/>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8" h="88">
                                    <a:moveTo>
                                      <a:pt x="10" y="35"/>
                                    </a:moveTo>
                                    <a:lnTo>
                                      <a:pt x="22" y="37"/>
                                    </a:lnTo>
                                    <a:lnTo>
                                      <a:pt x="10" y="43"/>
                                    </a:lnTo>
                                    <a:lnTo>
                                      <a:pt x="17" y="50"/>
                                    </a:lnTo>
                                    <a:lnTo>
                                      <a:pt x="68" y="54"/>
                                    </a:lnTo>
                                    <a:lnTo>
                                      <a:pt x="8" y="61"/>
                                    </a:lnTo>
                                    <a:lnTo>
                                      <a:pt x="0" y="70"/>
                                    </a:lnTo>
                                    <a:lnTo>
                                      <a:pt x="31" y="75"/>
                                    </a:lnTo>
                                    <a:lnTo>
                                      <a:pt x="28" y="87"/>
                                    </a:lnTo>
                                    <a:lnTo>
                                      <a:pt x="139" y="70"/>
                                    </a:lnTo>
                                    <a:lnTo>
                                      <a:pt x="157" y="81"/>
                                    </a:lnTo>
                                    <a:lnTo>
                                      <a:pt x="175" y="79"/>
                                    </a:lnTo>
                                    <a:lnTo>
                                      <a:pt x="222" y="58"/>
                                    </a:lnTo>
                                    <a:lnTo>
                                      <a:pt x="189" y="51"/>
                                    </a:lnTo>
                                    <a:lnTo>
                                      <a:pt x="184" y="43"/>
                                    </a:lnTo>
                                    <a:lnTo>
                                      <a:pt x="197" y="34"/>
                                    </a:lnTo>
                                    <a:lnTo>
                                      <a:pt x="204" y="17"/>
                                    </a:lnTo>
                                    <a:lnTo>
                                      <a:pt x="237" y="4"/>
                                    </a:lnTo>
                                    <a:lnTo>
                                      <a:pt x="211" y="0"/>
                                    </a:lnTo>
                                    <a:lnTo>
                                      <a:pt x="174" y="16"/>
                                    </a:lnTo>
                                    <a:lnTo>
                                      <a:pt x="132" y="10"/>
                                    </a:lnTo>
                                    <a:lnTo>
                                      <a:pt x="106" y="15"/>
                                    </a:lnTo>
                                    <a:lnTo>
                                      <a:pt x="114" y="5"/>
                                    </a:lnTo>
                                    <a:lnTo>
                                      <a:pt x="99" y="5"/>
                                    </a:lnTo>
                                    <a:lnTo>
                                      <a:pt x="44" y="17"/>
                                    </a:lnTo>
                                    <a:lnTo>
                                      <a:pt x="10"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4" name="Freeform 105"/>
                              <p:cNvSpPr>
                                <a:spLocks noChangeAspect="1"/>
                              </p:cNvSpPr>
                              <p:nvPr/>
                            </p:nvSpPr>
                            <p:spPr bwMode="auto">
                              <a:xfrm>
                                <a:off x="993" y="1026"/>
                                <a:ext cx="162" cy="58"/>
                              </a:xfrm>
                              <a:custGeom>
                                <a:avLst/>
                                <a:gdLst>
                                  <a:gd name="T0" fmla="*/ 0 w 160"/>
                                  <a:gd name="T1" fmla="*/ 29 h 59"/>
                                  <a:gd name="T2" fmla="*/ 8 w 160"/>
                                  <a:gd name="T3" fmla="*/ 29 h 59"/>
                                  <a:gd name="T4" fmla="*/ 6 w 160"/>
                                  <a:gd name="T5" fmla="*/ 29 h 59"/>
                                  <a:gd name="T6" fmla="*/ 73 w 160"/>
                                  <a:gd name="T7" fmla="*/ 29 h 59"/>
                                  <a:gd name="T8" fmla="*/ 117 w 160"/>
                                  <a:gd name="T9" fmla="*/ 29 h 59"/>
                                  <a:gd name="T10" fmla="*/ 225 w 160"/>
                                  <a:gd name="T11" fmla="*/ 17 h 59"/>
                                  <a:gd name="T12" fmla="*/ 207 w 160"/>
                                  <a:gd name="T13" fmla="*/ 4 h 59"/>
                                  <a:gd name="T14" fmla="*/ 150 w 160"/>
                                  <a:gd name="T15" fmla="*/ 0 h 59"/>
                                  <a:gd name="T16" fmla="*/ 85 w 160"/>
                                  <a:gd name="T17" fmla="*/ 8 h 59"/>
                                  <a:gd name="T18" fmla="*/ 81 w 160"/>
                                  <a:gd name="T19" fmla="*/ 17 h 59"/>
                                  <a:gd name="T20" fmla="*/ 0 w 160"/>
                                  <a:gd name="T21" fmla="*/ 29 h 59"/>
                                  <a:gd name="T22" fmla="*/ 0 w 160"/>
                                  <a:gd name="T23" fmla="*/ 29 h 59"/>
                                  <a:gd name="T24" fmla="*/ 0 w 160"/>
                                  <a:gd name="T25" fmla="*/ 2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59"/>
                                  <a:gd name="T41" fmla="*/ 160 w 160"/>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59">
                                    <a:moveTo>
                                      <a:pt x="0" y="41"/>
                                    </a:moveTo>
                                    <a:lnTo>
                                      <a:pt x="8" y="48"/>
                                    </a:lnTo>
                                    <a:lnTo>
                                      <a:pt x="6" y="58"/>
                                    </a:lnTo>
                                    <a:lnTo>
                                      <a:pt x="44" y="52"/>
                                    </a:lnTo>
                                    <a:lnTo>
                                      <a:pt x="88" y="32"/>
                                    </a:lnTo>
                                    <a:lnTo>
                                      <a:pt x="159" y="17"/>
                                    </a:lnTo>
                                    <a:lnTo>
                                      <a:pt x="147" y="4"/>
                                    </a:lnTo>
                                    <a:lnTo>
                                      <a:pt x="106" y="0"/>
                                    </a:lnTo>
                                    <a:lnTo>
                                      <a:pt x="56" y="8"/>
                                    </a:lnTo>
                                    <a:lnTo>
                                      <a:pt x="52" y="17"/>
                                    </a:lnTo>
                                    <a:lnTo>
                                      <a:pt x="0" y="4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5" name="Freeform 106"/>
                              <p:cNvSpPr>
                                <a:spLocks noChangeAspect="1"/>
                              </p:cNvSpPr>
                              <p:nvPr/>
                            </p:nvSpPr>
                            <p:spPr bwMode="auto">
                              <a:xfrm>
                                <a:off x="501" y="1393"/>
                                <a:ext cx="33" cy="43"/>
                              </a:xfrm>
                              <a:custGeom>
                                <a:avLst/>
                                <a:gdLst>
                                  <a:gd name="T0" fmla="*/ 11 w 33"/>
                                  <a:gd name="T1" fmla="*/ 0 h 44"/>
                                  <a:gd name="T2" fmla="*/ 3 w 33"/>
                                  <a:gd name="T3" fmla="*/ 10 h 44"/>
                                  <a:gd name="T4" fmla="*/ 0 w 33"/>
                                  <a:gd name="T5" fmla="*/ 22 h 44"/>
                                  <a:gd name="T6" fmla="*/ 6 w 33"/>
                                  <a:gd name="T7" fmla="*/ 22 h 44"/>
                                  <a:gd name="T8" fmla="*/ 6 w 33"/>
                                  <a:gd name="T9" fmla="*/ 22 h 44"/>
                                  <a:gd name="T10" fmla="*/ 32 w 33"/>
                                  <a:gd name="T11" fmla="*/ 0 h 44"/>
                                  <a:gd name="T12" fmla="*/ 11 w 33"/>
                                  <a:gd name="T13" fmla="*/ 0 h 44"/>
                                  <a:gd name="T14" fmla="*/ 11 w 33"/>
                                  <a:gd name="T15" fmla="*/ 0 h 44"/>
                                  <a:gd name="T16" fmla="*/ 11 w 3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11" y="0"/>
                                    </a:moveTo>
                                    <a:lnTo>
                                      <a:pt x="3" y="10"/>
                                    </a:lnTo>
                                    <a:lnTo>
                                      <a:pt x="0" y="34"/>
                                    </a:lnTo>
                                    <a:lnTo>
                                      <a:pt x="6" y="43"/>
                                    </a:lnTo>
                                    <a:lnTo>
                                      <a:pt x="6" y="27"/>
                                    </a:lnTo>
                                    <a:lnTo>
                                      <a:pt x="32" y="0"/>
                                    </a:lnTo>
                                    <a:lnTo>
                                      <a:pt x="11"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6" name="Freeform 107"/>
                              <p:cNvSpPr>
                                <a:spLocks noChangeAspect="1"/>
                              </p:cNvSpPr>
                              <p:nvPr/>
                            </p:nvSpPr>
                            <p:spPr bwMode="auto">
                              <a:xfrm>
                                <a:off x="238" y="1311"/>
                                <a:ext cx="64" cy="34"/>
                              </a:xfrm>
                              <a:custGeom>
                                <a:avLst/>
                                <a:gdLst>
                                  <a:gd name="T0" fmla="*/ 0 w 62"/>
                                  <a:gd name="T1" fmla="*/ 22 h 34"/>
                                  <a:gd name="T2" fmla="*/ 0 w 62"/>
                                  <a:gd name="T3" fmla="*/ 33 h 34"/>
                                  <a:gd name="T4" fmla="*/ 109 w 62"/>
                                  <a:gd name="T5" fmla="*/ 17 h 34"/>
                                  <a:gd name="T6" fmla="*/ 125 w 62"/>
                                  <a:gd name="T7" fmla="*/ 12 h 34"/>
                                  <a:gd name="T8" fmla="*/ 106 w 62"/>
                                  <a:gd name="T9" fmla="*/ 11 h 34"/>
                                  <a:gd name="T10" fmla="*/ 151 w 62"/>
                                  <a:gd name="T11" fmla="*/ 5 h 34"/>
                                  <a:gd name="T12" fmla="*/ 148 w 62"/>
                                  <a:gd name="T13" fmla="*/ 0 h 34"/>
                                  <a:gd name="T14" fmla="*/ 0 w 62"/>
                                  <a:gd name="T15" fmla="*/ 22 h 34"/>
                                  <a:gd name="T16" fmla="*/ 0 w 62"/>
                                  <a:gd name="T17" fmla="*/ 22 h 34"/>
                                  <a:gd name="T18" fmla="*/ 0 w 62"/>
                                  <a:gd name="T19" fmla="*/ 2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0" y="22"/>
                                    </a:moveTo>
                                    <a:lnTo>
                                      <a:pt x="0" y="33"/>
                                    </a:lnTo>
                                    <a:lnTo>
                                      <a:pt x="44" y="17"/>
                                    </a:lnTo>
                                    <a:lnTo>
                                      <a:pt x="49" y="12"/>
                                    </a:lnTo>
                                    <a:lnTo>
                                      <a:pt x="43" y="11"/>
                                    </a:lnTo>
                                    <a:lnTo>
                                      <a:pt x="61" y="5"/>
                                    </a:lnTo>
                                    <a:lnTo>
                                      <a:pt x="60" y="0"/>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7" name="Freeform 108"/>
                              <p:cNvSpPr>
                                <a:spLocks noChangeAspect="1"/>
                              </p:cNvSpPr>
                              <p:nvPr/>
                            </p:nvSpPr>
                            <p:spPr bwMode="auto">
                              <a:xfrm>
                                <a:off x="19" y="1079"/>
                                <a:ext cx="710" cy="313"/>
                              </a:xfrm>
                              <a:custGeom>
                                <a:avLst/>
                                <a:gdLst>
                                  <a:gd name="T0" fmla="*/ 800 w 698"/>
                                  <a:gd name="T1" fmla="*/ 142 h 317"/>
                                  <a:gd name="T2" fmla="*/ 831 w 698"/>
                                  <a:gd name="T3" fmla="*/ 144 h 317"/>
                                  <a:gd name="T4" fmla="*/ 913 w 698"/>
                                  <a:gd name="T5" fmla="*/ 147 h 317"/>
                                  <a:gd name="T6" fmla="*/ 916 w 698"/>
                                  <a:gd name="T7" fmla="*/ 161 h 317"/>
                                  <a:gd name="T8" fmla="*/ 923 w 698"/>
                                  <a:gd name="T9" fmla="*/ 196 h 317"/>
                                  <a:gd name="T10" fmla="*/ 871 w 698"/>
                                  <a:gd name="T11" fmla="*/ 212 h 317"/>
                                  <a:gd name="T12" fmla="*/ 867 w 698"/>
                                  <a:gd name="T13" fmla="*/ 197 h 317"/>
                                  <a:gd name="T14" fmla="*/ 860 w 698"/>
                                  <a:gd name="T15" fmla="*/ 192 h 317"/>
                                  <a:gd name="T16" fmla="*/ 836 w 698"/>
                                  <a:gd name="T17" fmla="*/ 213 h 317"/>
                                  <a:gd name="T18" fmla="*/ 847 w 698"/>
                                  <a:gd name="T19" fmla="*/ 192 h 317"/>
                                  <a:gd name="T20" fmla="*/ 840 w 698"/>
                                  <a:gd name="T21" fmla="*/ 186 h 317"/>
                                  <a:gd name="T22" fmla="*/ 881 w 698"/>
                                  <a:gd name="T23" fmla="*/ 184 h 317"/>
                                  <a:gd name="T24" fmla="*/ 847 w 698"/>
                                  <a:gd name="T25" fmla="*/ 182 h 317"/>
                                  <a:gd name="T26" fmla="*/ 857 w 698"/>
                                  <a:gd name="T27" fmla="*/ 166 h 317"/>
                                  <a:gd name="T28" fmla="*/ 814 w 698"/>
                                  <a:gd name="T29" fmla="*/ 194 h 317"/>
                                  <a:gd name="T30" fmla="*/ 805 w 698"/>
                                  <a:gd name="T31" fmla="*/ 152 h 317"/>
                                  <a:gd name="T32" fmla="*/ 794 w 698"/>
                                  <a:gd name="T33" fmla="*/ 148 h 317"/>
                                  <a:gd name="T34" fmla="*/ 682 w 698"/>
                                  <a:gd name="T35" fmla="*/ 131 h 317"/>
                                  <a:gd name="T36" fmla="*/ 599 w 698"/>
                                  <a:gd name="T37" fmla="*/ 146 h 317"/>
                                  <a:gd name="T38" fmla="*/ 566 w 698"/>
                                  <a:gd name="T39" fmla="*/ 133 h 317"/>
                                  <a:gd name="T40" fmla="*/ 599 w 698"/>
                                  <a:gd name="T41" fmla="*/ 123 h 317"/>
                                  <a:gd name="T42" fmla="*/ 439 w 698"/>
                                  <a:gd name="T43" fmla="*/ 157 h 317"/>
                                  <a:gd name="T44" fmla="*/ 424 w 698"/>
                                  <a:gd name="T45" fmla="*/ 164 h 317"/>
                                  <a:gd name="T46" fmla="*/ 208 w 698"/>
                                  <a:gd name="T47" fmla="*/ 194 h 317"/>
                                  <a:gd name="T48" fmla="*/ 294 w 698"/>
                                  <a:gd name="T49" fmla="*/ 175 h 317"/>
                                  <a:gd name="T50" fmla="*/ 294 w 698"/>
                                  <a:gd name="T51" fmla="*/ 164 h 317"/>
                                  <a:gd name="T52" fmla="*/ 246 w 698"/>
                                  <a:gd name="T53" fmla="*/ 160 h 317"/>
                                  <a:gd name="T54" fmla="*/ 226 w 698"/>
                                  <a:gd name="T55" fmla="*/ 148 h 317"/>
                                  <a:gd name="T56" fmla="*/ 344 w 698"/>
                                  <a:gd name="T57" fmla="*/ 104 h 317"/>
                                  <a:gd name="T58" fmla="*/ 499 w 698"/>
                                  <a:gd name="T59" fmla="*/ 85 h 317"/>
                                  <a:gd name="T60" fmla="*/ 397 w 698"/>
                                  <a:gd name="T61" fmla="*/ 90 h 317"/>
                                  <a:gd name="T62" fmla="*/ 398 w 698"/>
                                  <a:gd name="T63" fmla="*/ 76 h 317"/>
                                  <a:gd name="T64" fmla="*/ 487 w 698"/>
                                  <a:gd name="T65" fmla="*/ 55 h 317"/>
                                  <a:gd name="T66" fmla="*/ 491 w 698"/>
                                  <a:gd name="T67" fmla="*/ 64 h 317"/>
                                  <a:gd name="T68" fmla="*/ 543 w 698"/>
                                  <a:gd name="T69" fmla="*/ 44 h 317"/>
                                  <a:gd name="T70" fmla="*/ 535 w 698"/>
                                  <a:gd name="T71" fmla="*/ 39 h 317"/>
                                  <a:gd name="T72" fmla="*/ 627 w 698"/>
                                  <a:gd name="T73" fmla="*/ 38 h 317"/>
                                  <a:gd name="T74" fmla="*/ 881 w 698"/>
                                  <a:gd name="T75" fmla="*/ 0 h 317"/>
                                  <a:gd name="T76" fmla="*/ 902 w 698"/>
                                  <a:gd name="T77" fmla="*/ 7 h 317"/>
                                  <a:gd name="T78" fmla="*/ 946 w 698"/>
                                  <a:gd name="T79" fmla="*/ 14 h 317"/>
                                  <a:gd name="T80" fmla="*/ 1141 w 698"/>
                                  <a:gd name="T81" fmla="*/ 28 h 317"/>
                                  <a:gd name="T82" fmla="*/ 805 w 698"/>
                                  <a:gd name="T83" fmla="*/ 139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8"/>
                                  <a:gd name="T127" fmla="*/ 0 h 317"/>
                                  <a:gd name="T128" fmla="*/ 698 w 698"/>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8" h="317">
                                    <a:moveTo>
                                      <a:pt x="491" y="197"/>
                                    </a:moveTo>
                                    <a:lnTo>
                                      <a:pt x="488" y="201"/>
                                    </a:lnTo>
                                    <a:lnTo>
                                      <a:pt x="513" y="199"/>
                                    </a:lnTo>
                                    <a:lnTo>
                                      <a:pt x="507" y="204"/>
                                    </a:lnTo>
                                    <a:lnTo>
                                      <a:pt x="513" y="224"/>
                                    </a:lnTo>
                                    <a:lnTo>
                                      <a:pt x="557" y="209"/>
                                    </a:lnTo>
                                    <a:lnTo>
                                      <a:pt x="553" y="226"/>
                                    </a:lnTo>
                                    <a:lnTo>
                                      <a:pt x="559" y="230"/>
                                    </a:lnTo>
                                    <a:lnTo>
                                      <a:pt x="547" y="270"/>
                                    </a:lnTo>
                                    <a:lnTo>
                                      <a:pt x="563" y="284"/>
                                    </a:lnTo>
                                    <a:lnTo>
                                      <a:pt x="544" y="302"/>
                                    </a:lnTo>
                                    <a:lnTo>
                                      <a:pt x="532" y="307"/>
                                    </a:lnTo>
                                    <a:lnTo>
                                      <a:pt x="527" y="302"/>
                                    </a:lnTo>
                                    <a:lnTo>
                                      <a:pt x="529" y="287"/>
                                    </a:lnTo>
                                    <a:lnTo>
                                      <a:pt x="537" y="281"/>
                                    </a:lnTo>
                                    <a:lnTo>
                                      <a:pt x="525" y="277"/>
                                    </a:lnTo>
                                    <a:lnTo>
                                      <a:pt x="521" y="297"/>
                                    </a:lnTo>
                                    <a:lnTo>
                                      <a:pt x="509" y="308"/>
                                    </a:lnTo>
                                    <a:lnTo>
                                      <a:pt x="507" y="296"/>
                                    </a:lnTo>
                                    <a:lnTo>
                                      <a:pt x="517" y="276"/>
                                    </a:lnTo>
                                    <a:lnTo>
                                      <a:pt x="507" y="277"/>
                                    </a:lnTo>
                                    <a:lnTo>
                                      <a:pt x="513" y="268"/>
                                    </a:lnTo>
                                    <a:lnTo>
                                      <a:pt x="528" y="261"/>
                                    </a:lnTo>
                                    <a:lnTo>
                                      <a:pt x="537" y="265"/>
                                    </a:lnTo>
                                    <a:lnTo>
                                      <a:pt x="539" y="251"/>
                                    </a:lnTo>
                                    <a:lnTo>
                                      <a:pt x="517" y="262"/>
                                    </a:lnTo>
                                    <a:lnTo>
                                      <a:pt x="542" y="230"/>
                                    </a:lnTo>
                                    <a:lnTo>
                                      <a:pt x="524" y="238"/>
                                    </a:lnTo>
                                    <a:lnTo>
                                      <a:pt x="526" y="246"/>
                                    </a:lnTo>
                                    <a:lnTo>
                                      <a:pt x="496" y="280"/>
                                    </a:lnTo>
                                    <a:lnTo>
                                      <a:pt x="509" y="240"/>
                                    </a:lnTo>
                                    <a:lnTo>
                                      <a:pt x="491" y="216"/>
                                    </a:lnTo>
                                    <a:lnTo>
                                      <a:pt x="499" y="207"/>
                                    </a:lnTo>
                                    <a:lnTo>
                                      <a:pt x="484" y="210"/>
                                    </a:lnTo>
                                    <a:lnTo>
                                      <a:pt x="436" y="206"/>
                                    </a:lnTo>
                                    <a:lnTo>
                                      <a:pt x="416" y="189"/>
                                    </a:lnTo>
                                    <a:lnTo>
                                      <a:pt x="396" y="185"/>
                                    </a:lnTo>
                                    <a:lnTo>
                                      <a:pt x="366" y="207"/>
                                    </a:lnTo>
                                    <a:lnTo>
                                      <a:pt x="301" y="220"/>
                                    </a:lnTo>
                                    <a:lnTo>
                                      <a:pt x="346" y="191"/>
                                    </a:lnTo>
                                    <a:lnTo>
                                      <a:pt x="377" y="181"/>
                                    </a:lnTo>
                                    <a:lnTo>
                                      <a:pt x="366" y="181"/>
                                    </a:lnTo>
                                    <a:lnTo>
                                      <a:pt x="278" y="216"/>
                                    </a:lnTo>
                                    <a:lnTo>
                                      <a:pt x="268" y="224"/>
                                    </a:lnTo>
                                    <a:lnTo>
                                      <a:pt x="275" y="226"/>
                                    </a:lnTo>
                                    <a:lnTo>
                                      <a:pt x="258" y="234"/>
                                    </a:lnTo>
                                    <a:lnTo>
                                      <a:pt x="183" y="262"/>
                                    </a:lnTo>
                                    <a:lnTo>
                                      <a:pt x="129" y="282"/>
                                    </a:lnTo>
                                    <a:lnTo>
                                      <a:pt x="0" y="316"/>
                                    </a:lnTo>
                                    <a:lnTo>
                                      <a:pt x="180" y="251"/>
                                    </a:lnTo>
                                    <a:lnTo>
                                      <a:pt x="211" y="228"/>
                                    </a:lnTo>
                                    <a:lnTo>
                                      <a:pt x="180" y="235"/>
                                    </a:lnTo>
                                    <a:lnTo>
                                      <a:pt x="183" y="226"/>
                                    </a:lnTo>
                                    <a:lnTo>
                                      <a:pt x="149" y="228"/>
                                    </a:lnTo>
                                    <a:lnTo>
                                      <a:pt x="173" y="204"/>
                                    </a:lnTo>
                                    <a:lnTo>
                                      <a:pt x="138" y="210"/>
                                    </a:lnTo>
                                    <a:lnTo>
                                      <a:pt x="151" y="176"/>
                                    </a:lnTo>
                                    <a:lnTo>
                                      <a:pt x="209" y="148"/>
                                    </a:lnTo>
                                    <a:lnTo>
                                      <a:pt x="273" y="140"/>
                                    </a:lnTo>
                                    <a:lnTo>
                                      <a:pt x="305" y="114"/>
                                    </a:lnTo>
                                    <a:lnTo>
                                      <a:pt x="273" y="121"/>
                                    </a:lnTo>
                                    <a:lnTo>
                                      <a:pt x="243" y="121"/>
                                    </a:lnTo>
                                    <a:lnTo>
                                      <a:pt x="227" y="118"/>
                                    </a:lnTo>
                                    <a:lnTo>
                                      <a:pt x="244" y="105"/>
                                    </a:lnTo>
                                    <a:lnTo>
                                      <a:pt x="230" y="101"/>
                                    </a:lnTo>
                                    <a:lnTo>
                                      <a:pt x="298" y="84"/>
                                    </a:lnTo>
                                    <a:lnTo>
                                      <a:pt x="309" y="84"/>
                                    </a:lnTo>
                                    <a:lnTo>
                                      <a:pt x="300" y="93"/>
                                    </a:lnTo>
                                    <a:lnTo>
                                      <a:pt x="336" y="86"/>
                                    </a:lnTo>
                                    <a:lnTo>
                                      <a:pt x="331" y="73"/>
                                    </a:lnTo>
                                    <a:lnTo>
                                      <a:pt x="338" y="64"/>
                                    </a:lnTo>
                                    <a:lnTo>
                                      <a:pt x="326" y="52"/>
                                    </a:lnTo>
                                    <a:lnTo>
                                      <a:pt x="342" y="43"/>
                                    </a:lnTo>
                                    <a:lnTo>
                                      <a:pt x="382" y="38"/>
                                    </a:lnTo>
                                    <a:lnTo>
                                      <a:pt x="442" y="16"/>
                                    </a:lnTo>
                                    <a:lnTo>
                                      <a:pt x="537" y="0"/>
                                    </a:lnTo>
                                    <a:lnTo>
                                      <a:pt x="552" y="4"/>
                                    </a:lnTo>
                                    <a:lnTo>
                                      <a:pt x="551" y="7"/>
                                    </a:lnTo>
                                    <a:lnTo>
                                      <a:pt x="575" y="7"/>
                                    </a:lnTo>
                                    <a:lnTo>
                                      <a:pt x="578" y="14"/>
                                    </a:lnTo>
                                    <a:lnTo>
                                      <a:pt x="681" y="22"/>
                                    </a:lnTo>
                                    <a:lnTo>
                                      <a:pt x="697" y="28"/>
                                    </a:lnTo>
                                    <a:lnTo>
                                      <a:pt x="491" y="19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8" name="Freeform 109"/>
                              <p:cNvSpPr>
                                <a:spLocks noChangeAspect="1"/>
                              </p:cNvSpPr>
                              <p:nvPr/>
                            </p:nvSpPr>
                            <p:spPr bwMode="auto">
                              <a:xfrm>
                                <a:off x="444" y="1487"/>
                                <a:ext cx="1028" cy="496"/>
                              </a:xfrm>
                              <a:custGeom>
                                <a:avLst/>
                                <a:gdLst>
                                  <a:gd name="T0" fmla="*/ 699 w 1010"/>
                                  <a:gd name="T1" fmla="*/ 285 h 502"/>
                                  <a:gd name="T2" fmla="*/ 738 w 1010"/>
                                  <a:gd name="T3" fmla="*/ 285 h 502"/>
                                  <a:gd name="T4" fmla="*/ 807 w 1010"/>
                                  <a:gd name="T5" fmla="*/ 292 h 502"/>
                                  <a:gd name="T6" fmla="*/ 874 w 1010"/>
                                  <a:gd name="T7" fmla="*/ 292 h 502"/>
                                  <a:gd name="T8" fmla="*/ 840 w 1010"/>
                                  <a:gd name="T9" fmla="*/ 280 h 502"/>
                                  <a:gd name="T10" fmla="*/ 915 w 1010"/>
                                  <a:gd name="T11" fmla="*/ 273 h 502"/>
                                  <a:gd name="T12" fmla="*/ 989 w 1010"/>
                                  <a:gd name="T13" fmla="*/ 280 h 502"/>
                                  <a:gd name="T14" fmla="*/ 1054 w 1010"/>
                                  <a:gd name="T15" fmla="*/ 294 h 502"/>
                                  <a:gd name="T16" fmla="*/ 1089 w 1010"/>
                                  <a:gd name="T17" fmla="*/ 353 h 502"/>
                                  <a:gd name="T18" fmla="*/ 1111 w 1010"/>
                                  <a:gd name="T19" fmla="*/ 268 h 502"/>
                                  <a:gd name="T20" fmla="*/ 1322 w 1010"/>
                                  <a:gd name="T21" fmla="*/ 195 h 502"/>
                                  <a:gd name="T22" fmla="*/ 1332 w 1010"/>
                                  <a:gd name="T23" fmla="*/ 197 h 502"/>
                                  <a:gd name="T24" fmla="*/ 1319 w 1010"/>
                                  <a:gd name="T25" fmla="*/ 163 h 502"/>
                                  <a:gd name="T26" fmla="*/ 1361 w 1010"/>
                                  <a:gd name="T27" fmla="*/ 145 h 502"/>
                                  <a:gd name="T28" fmla="*/ 1344 w 1010"/>
                                  <a:gd name="T29" fmla="*/ 167 h 502"/>
                                  <a:gd name="T30" fmla="*/ 1375 w 1010"/>
                                  <a:gd name="T31" fmla="*/ 161 h 502"/>
                                  <a:gd name="T32" fmla="*/ 1400 w 1010"/>
                                  <a:gd name="T33" fmla="*/ 148 h 502"/>
                                  <a:gd name="T34" fmla="*/ 1520 w 1010"/>
                                  <a:gd name="T35" fmla="*/ 111 h 502"/>
                                  <a:gd name="T36" fmla="*/ 1561 w 1010"/>
                                  <a:gd name="T37" fmla="*/ 109 h 502"/>
                                  <a:gd name="T38" fmla="*/ 1572 w 1010"/>
                                  <a:gd name="T39" fmla="*/ 87 h 502"/>
                                  <a:gd name="T40" fmla="*/ 1680 w 1010"/>
                                  <a:gd name="T41" fmla="*/ 56 h 502"/>
                                  <a:gd name="T42" fmla="*/ 1683 w 1010"/>
                                  <a:gd name="T43" fmla="*/ 41 h 502"/>
                                  <a:gd name="T44" fmla="*/ 1549 w 1010"/>
                                  <a:gd name="T45" fmla="*/ 61 h 502"/>
                                  <a:gd name="T46" fmla="*/ 1420 w 1010"/>
                                  <a:gd name="T47" fmla="*/ 74 h 502"/>
                                  <a:gd name="T48" fmla="*/ 1322 w 1010"/>
                                  <a:gd name="T49" fmla="*/ 94 h 502"/>
                                  <a:gd name="T50" fmla="*/ 1226 w 1010"/>
                                  <a:gd name="T51" fmla="*/ 114 h 502"/>
                                  <a:gd name="T52" fmla="*/ 1186 w 1010"/>
                                  <a:gd name="T53" fmla="*/ 110 h 502"/>
                                  <a:gd name="T54" fmla="*/ 1226 w 1010"/>
                                  <a:gd name="T55" fmla="*/ 97 h 502"/>
                                  <a:gd name="T56" fmla="*/ 1224 w 1010"/>
                                  <a:gd name="T57" fmla="*/ 71 h 502"/>
                                  <a:gd name="T58" fmla="*/ 1157 w 1010"/>
                                  <a:gd name="T59" fmla="*/ 62 h 502"/>
                                  <a:gd name="T60" fmla="*/ 1077 w 1010"/>
                                  <a:gd name="T61" fmla="*/ 112 h 502"/>
                                  <a:gd name="T62" fmla="*/ 1077 w 1010"/>
                                  <a:gd name="T63" fmla="*/ 97 h 502"/>
                                  <a:gd name="T64" fmla="*/ 1145 w 1010"/>
                                  <a:gd name="T65" fmla="*/ 45 h 502"/>
                                  <a:gd name="T66" fmla="*/ 1231 w 1010"/>
                                  <a:gd name="T67" fmla="*/ 41 h 502"/>
                                  <a:gd name="T68" fmla="*/ 1209 w 1010"/>
                                  <a:gd name="T69" fmla="*/ 41 h 502"/>
                                  <a:gd name="T70" fmla="*/ 1141 w 1010"/>
                                  <a:gd name="T71" fmla="*/ 41 h 502"/>
                                  <a:gd name="T72" fmla="*/ 1063 w 1010"/>
                                  <a:gd name="T73" fmla="*/ 41 h 502"/>
                                  <a:gd name="T74" fmla="*/ 1103 w 1010"/>
                                  <a:gd name="T75" fmla="*/ 29 h 502"/>
                                  <a:gd name="T76" fmla="*/ 994 w 1010"/>
                                  <a:gd name="T77" fmla="*/ 0 h 502"/>
                                  <a:gd name="T78" fmla="*/ 243 w 1010"/>
                                  <a:gd name="T79" fmla="*/ 16 h 502"/>
                                  <a:gd name="T80" fmla="*/ 222 w 1010"/>
                                  <a:gd name="T81" fmla="*/ 30 h 502"/>
                                  <a:gd name="T82" fmla="*/ 168 w 1010"/>
                                  <a:gd name="T83" fmla="*/ 25 h 502"/>
                                  <a:gd name="T84" fmla="*/ 25 w 1010"/>
                                  <a:gd name="T85" fmla="*/ 114 h 502"/>
                                  <a:gd name="T86" fmla="*/ 0 w 1010"/>
                                  <a:gd name="T87" fmla="*/ 155 h 502"/>
                                  <a:gd name="T88" fmla="*/ 17 w 1010"/>
                                  <a:gd name="T89" fmla="*/ 165 h 502"/>
                                  <a:gd name="T90" fmla="*/ 11 w 1010"/>
                                  <a:gd name="T91" fmla="*/ 181 h 502"/>
                                  <a:gd name="T92" fmla="*/ 9 w 1010"/>
                                  <a:gd name="T93" fmla="*/ 214 h 502"/>
                                  <a:gd name="T94" fmla="*/ 82 w 1010"/>
                                  <a:gd name="T95" fmla="*/ 232 h 502"/>
                                  <a:gd name="T96" fmla="*/ 250 w 1010"/>
                                  <a:gd name="T97" fmla="*/ 265 h 502"/>
                                  <a:gd name="T98" fmla="*/ 419 w 1010"/>
                                  <a:gd name="T99" fmla="*/ 284 h 502"/>
                                  <a:gd name="T100" fmla="*/ 478 w 1010"/>
                                  <a:gd name="T101" fmla="*/ 284 h 502"/>
                                  <a:gd name="T102" fmla="*/ 606 w 1010"/>
                                  <a:gd name="T103" fmla="*/ 343 h 502"/>
                                  <a:gd name="T104" fmla="*/ 616 w 1010"/>
                                  <a:gd name="T105" fmla="*/ 317 h 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0"/>
                                  <a:gd name="T160" fmla="*/ 0 h 502"/>
                                  <a:gd name="T161" fmla="*/ 1010 w 1010"/>
                                  <a:gd name="T162" fmla="*/ 502 h 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0" h="502">
                                    <a:moveTo>
                                      <a:pt x="368" y="448"/>
                                    </a:moveTo>
                                    <a:lnTo>
                                      <a:pt x="420" y="415"/>
                                    </a:lnTo>
                                    <a:lnTo>
                                      <a:pt x="419" y="405"/>
                                    </a:lnTo>
                                    <a:lnTo>
                                      <a:pt x="426" y="402"/>
                                    </a:lnTo>
                                    <a:lnTo>
                                      <a:pt x="424" y="411"/>
                                    </a:lnTo>
                                    <a:lnTo>
                                      <a:pt x="443" y="405"/>
                                    </a:lnTo>
                                    <a:lnTo>
                                      <a:pt x="469" y="408"/>
                                    </a:lnTo>
                                    <a:lnTo>
                                      <a:pt x="478" y="402"/>
                                    </a:lnTo>
                                    <a:lnTo>
                                      <a:pt x="484" y="416"/>
                                    </a:lnTo>
                                    <a:lnTo>
                                      <a:pt x="510" y="413"/>
                                    </a:lnTo>
                                    <a:lnTo>
                                      <a:pt x="519" y="420"/>
                                    </a:lnTo>
                                    <a:lnTo>
                                      <a:pt x="523" y="416"/>
                                    </a:lnTo>
                                    <a:lnTo>
                                      <a:pt x="515" y="410"/>
                                    </a:lnTo>
                                    <a:lnTo>
                                      <a:pt x="524" y="398"/>
                                    </a:lnTo>
                                    <a:lnTo>
                                      <a:pt x="504" y="398"/>
                                    </a:lnTo>
                                    <a:lnTo>
                                      <a:pt x="511" y="389"/>
                                    </a:lnTo>
                                    <a:lnTo>
                                      <a:pt x="519" y="393"/>
                                    </a:lnTo>
                                    <a:lnTo>
                                      <a:pt x="549" y="385"/>
                                    </a:lnTo>
                                    <a:lnTo>
                                      <a:pt x="550" y="392"/>
                                    </a:lnTo>
                                    <a:lnTo>
                                      <a:pt x="578" y="389"/>
                                    </a:lnTo>
                                    <a:lnTo>
                                      <a:pt x="591" y="398"/>
                                    </a:lnTo>
                                    <a:lnTo>
                                      <a:pt x="591" y="405"/>
                                    </a:lnTo>
                                    <a:lnTo>
                                      <a:pt x="618" y="398"/>
                                    </a:lnTo>
                                    <a:lnTo>
                                      <a:pt x="632" y="419"/>
                                    </a:lnTo>
                                    <a:lnTo>
                                      <a:pt x="629" y="459"/>
                                    </a:lnTo>
                                    <a:lnTo>
                                      <a:pt x="645" y="501"/>
                                    </a:lnTo>
                                    <a:lnTo>
                                      <a:pt x="653" y="500"/>
                                    </a:lnTo>
                                    <a:lnTo>
                                      <a:pt x="666" y="486"/>
                                    </a:lnTo>
                                    <a:lnTo>
                                      <a:pt x="671" y="461"/>
                                    </a:lnTo>
                                    <a:lnTo>
                                      <a:pt x="666" y="377"/>
                                    </a:lnTo>
                                    <a:lnTo>
                                      <a:pt x="691" y="349"/>
                                    </a:lnTo>
                                    <a:lnTo>
                                      <a:pt x="788" y="288"/>
                                    </a:lnTo>
                                    <a:lnTo>
                                      <a:pt x="793" y="275"/>
                                    </a:lnTo>
                                    <a:lnTo>
                                      <a:pt x="778" y="275"/>
                                    </a:lnTo>
                                    <a:lnTo>
                                      <a:pt x="792" y="271"/>
                                    </a:lnTo>
                                    <a:lnTo>
                                      <a:pt x="797" y="279"/>
                                    </a:lnTo>
                                    <a:lnTo>
                                      <a:pt x="792" y="251"/>
                                    </a:lnTo>
                                    <a:lnTo>
                                      <a:pt x="797" y="234"/>
                                    </a:lnTo>
                                    <a:lnTo>
                                      <a:pt x="790" y="228"/>
                                    </a:lnTo>
                                    <a:lnTo>
                                      <a:pt x="797" y="230"/>
                                    </a:lnTo>
                                    <a:lnTo>
                                      <a:pt x="806" y="206"/>
                                    </a:lnTo>
                                    <a:lnTo>
                                      <a:pt x="815" y="203"/>
                                    </a:lnTo>
                                    <a:lnTo>
                                      <a:pt x="801" y="225"/>
                                    </a:lnTo>
                                    <a:lnTo>
                                      <a:pt x="806" y="228"/>
                                    </a:lnTo>
                                    <a:lnTo>
                                      <a:pt x="805" y="233"/>
                                    </a:lnTo>
                                    <a:lnTo>
                                      <a:pt x="810" y="233"/>
                                    </a:lnTo>
                                    <a:lnTo>
                                      <a:pt x="804" y="249"/>
                                    </a:lnTo>
                                    <a:lnTo>
                                      <a:pt x="824" y="225"/>
                                    </a:lnTo>
                                    <a:lnTo>
                                      <a:pt x="822" y="203"/>
                                    </a:lnTo>
                                    <a:lnTo>
                                      <a:pt x="829" y="213"/>
                                    </a:lnTo>
                                    <a:lnTo>
                                      <a:pt x="839" y="206"/>
                                    </a:lnTo>
                                    <a:lnTo>
                                      <a:pt x="859" y="175"/>
                                    </a:lnTo>
                                    <a:lnTo>
                                      <a:pt x="904" y="163"/>
                                    </a:lnTo>
                                    <a:lnTo>
                                      <a:pt x="910" y="156"/>
                                    </a:lnTo>
                                    <a:lnTo>
                                      <a:pt x="911" y="161"/>
                                    </a:lnTo>
                                    <a:lnTo>
                                      <a:pt x="932" y="157"/>
                                    </a:lnTo>
                                    <a:lnTo>
                                      <a:pt x="934" y="151"/>
                                    </a:lnTo>
                                    <a:lnTo>
                                      <a:pt x="925" y="156"/>
                                    </a:lnTo>
                                    <a:lnTo>
                                      <a:pt x="919" y="143"/>
                                    </a:lnTo>
                                    <a:lnTo>
                                      <a:pt x="942" y="116"/>
                                    </a:lnTo>
                                    <a:lnTo>
                                      <a:pt x="973" y="100"/>
                                    </a:lnTo>
                                    <a:lnTo>
                                      <a:pt x="997" y="97"/>
                                    </a:lnTo>
                                    <a:lnTo>
                                      <a:pt x="1007" y="85"/>
                                    </a:lnTo>
                                    <a:lnTo>
                                      <a:pt x="1009" y="85"/>
                                    </a:lnTo>
                                    <a:lnTo>
                                      <a:pt x="1001" y="75"/>
                                    </a:lnTo>
                                    <a:lnTo>
                                      <a:pt x="1009" y="47"/>
                                    </a:lnTo>
                                    <a:lnTo>
                                      <a:pt x="986" y="40"/>
                                    </a:lnTo>
                                    <a:lnTo>
                                      <a:pt x="951" y="83"/>
                                    </a:lnTo>
                                    <a:lnTo>
                                      <a:pt x="928" y="90"/>
                                    </a:lnTo>
                                    <a:lnTo>
                                      <a:pt x="876" y="90"/>
                                    </a:lnTo>
                                    <a:lnTo>
                                      <a:pt x="852" y="103"/>
                                    </a:lnTo>
                                    <a:lnTo>
                                      <a:pt x="844" y="120"/>
                                    </a:lnTo>
                                    <a:lnTo>
                                      <a:pt x="793" y="123"/>
                                    </a:lnTo>
                                    <a:lnTo>
                                      <a:pt x="793" y="133"/>
                                    </a:lnTo>
                                    <a:lnTo>
                                      <a:pt x="735" y="161"/>
                                    </a:lnTo>
                                    <a:lnTo>
                                      <a:pt x="715" y="161"/>
                                    </a:lnTo>
                                    <a:lnTo>
                                      <a:pt x="705" y="156"/>
                                    </a:lnTo>
                                    <a:lnTo>
                                      <a:pt x="710" y="154"/>
                                    </a:lnTo>
                                    <a:lnTo>
                                      <a:pt x="737" y="128"/>
                                    </a:lnTo>
                                    <a:lnTo>
                                      <a:pt x="735" y="128"/>
                                    </a:lnTo>
                                    <a:lnTo>
                                      <a:pt x="737" y="108"/>
                                    </a:lnTo>
                                    <a:lnTo>
                                      <a:pt x="717" y="118"/>
                                    </a:lnTo>
                                    <a:lnTo>
                                      <a:pt x="733" y="100"/>
                                    </a:lnTo>
                                    <a:lnTo>
                                      <a:pt x="738" y="81"/>
                                    </a:lnTo>
                                    <a:lnTo>
                                      <a:pt x="717" y="75"/>
                                    </a:lnTo>
                                    <a:lnTo>
                                      <a:pt x="693" y="91"/>
                                    </a:lnTo>
                                    <a:lnTo>
                                      <a:pt x="678" y="108"/>
                                    </a:lnTo>
                                    <a:lnTo>
                                      <a:pt x="661" y="148"/>
                                    </a:lnTo>
                                    <a:lnTo>
                                      <a:pt x="645" y="157"/>
                                    </a:lnTo>
                                    <a:lnTo>
                                      <a:pt x="637" y="157"/>
                                    </a:lnTo>
                                    <a:lnTo>
                                      <a:pt x="637" y="148"/>
                                    </a:lnTo>
                                    <a:lnTo>
                                      <a:pt x="645" y="127"/>
                                    </a:lnTo>
                                    <a:lnTo>
                                      <a:pt x="673" y="91"/>
                                    </a:lnTo>
                                    <a:lnTo>
                                      <a:pt x="658" y="97"/>
                                    </a:lnTo>
                                    <a:lnTo>
                                      <a:pt x="686" y="74"/>
                                    </a:lnTo>
                                    <a:lnTo>
                                      <a:pt x="735" y="71"/>
                                    </a:lnTo>
                                    <a:lnTo>
                                      <a:pt x="737" y="63"/>
                                    </a:lnTo>
                                    <a:lnTo>
                                      <a:pt x="738" y="63"/>
                                    </a:lnTo>
                                    <a:lnTo>
                                      <a:pt x="733" y="58"/>
                                    </a:lnTo>
                                    <a:lnTo>
                                      <a:pt x="725" y="58"/>
                                    </a:lnTo>
                                    <a:lnTo>
                                      <a:pt x="728" y="54"/>
                                    </a:lnTo>
                                    <a:lnTo>
                                      <a:pt x="687" y="61"/>
                                    </a:lnTo>
                                    <a:lnTo>
                                      <a:pt x="683" y="52"/>
                                    </a:lnTo>
                                    <a:lnTo>
                                      <a:pt x="671" y="54"/>
                                    </a:lnTo>
                                    <a:lnTo>
                                      <a:pt x="689" y="40"/>
                                    </a:lnTo>
                                    <a:lnTo>
                                      <a:pt x="636" y="58"/>
                                    </a:lnTo>
                                    <a:lnTo>
                                      <a:pt x="633" y="50"/>
                                    </a:lnTo>
                                    <a:lnTo>
                                      <a:pt x="612" y="55"/>
                                    </a:lnTo>
                                    <a:lnTo>
                                      <a:pt x="661" y="29"/>
                                    </a:lnTo>
                                    <a:lnTo>
                                      <a:pt x="662" y="28"/>
                                    </a:lnTo>
                                    <a:lnTo>
                                      <a:pt x="597" y="13"/>
                                    </a:lnTo>
                                    <a:lnTo>
                                      <a:pt x="595" y="0"/>
                                    </a:lnTo>
                                    <a:lnTo>
                                      <a:pt x="582" y="9"/>
                                    </a:lnTo>
                                    <a:lnTo>
                                      <a:pt x="145" y="9"/>
                                    </a:lnTo>
                                    <a:lnTo>
                                      <a:pt x="145" y="16"/>
                                    </a:lnTo>
                                    <a:lnTo>
                                      <a:pt x="127" y="38"/>
                                    </a:lnTo>
                                    <a:lnTo>
                                      <a:pt x="119" y="38"/>
                                    </a:lnTo>
                                    <a:lnTo>
                                      <a:pt x="133" y="30"/>
                                    </a:lnTo>
                                    <a:lnTo>
                                      <a:pt x="126" y="25"/>
                                    </a:lnTo>
                                    <a:lnTo>
                                      <a:pt x="106" y="20"/>
                                    </a:lnTo>
                                    <a:lnTo>
                                      <a:pt x="101" y="25"/>
                                    </a:lnTo>
                                    <a:lnTo>
                                      <a:pt x="87" y="65"/>
                                    </a:lnTo>
                                    <a:lnTo>
                                      <a:pt x="34" y="133"/>
                                    </a:lnTo>
                                    <a:lnTo>
                                      <a:pt x="25" y="161"/>
                                    </a:lnTo>
                                    <a:lnTo>
                                      <a:pt x="5" y="187"/>
                                    </a:lnTo>
                                    <a:lnTo>
                                      <a:pt x="8" y="199"/>
                                    </a:lnTo>
                                    <a:lnTo>
                                      <a:pt x="0" y="215"/>
                                    </a:lnTo>
                                    <a:lnTo>
                                      <a:pt x="8" y="226"/>
                                    </a:lnTo>
                                    <a:lnTo>
                                      <a:pt x="1" y="233"/>
                                    </a:lnTo>
                                    <a:lnTo>
                                      <a:pt x="17" y="231"/>
                                    </a:lnTo>
                                    <a:lnTo>
                                      <a:pt x="5" y="248"/>
                                    </a:lnTo>
                                    <a:lnTo>
                                      <a:pt x="6" y="254"/>
                                    </a:lnTo>
                                    <a:lnTo>
                                      <a:pt x="11" y="254"/>
                                    </a:lnTo>
                                    <a:lnTo>
                                      <a:pt x="5" y="267"/>
                                    </a:lnTo>
                                    <a:lnTo>
                                      <a:pt x="15" y="294"/>
                                    </a:lnTo>
                                    <a:lnTo>
                                      <a:pt x="9" y="304"/>
                                    </a:lnTo>
                                    <a:lnTo>
                                      <a:pt x="43" y="314"/>
                                    </a:lnTo>
                                    <a:lnTo>
                                      <a:pt x="42" y="321"/>
                                    </a:lnTo>
                                    <a:lnTo>
                                      <a:pt x="53" y="329"/>
                                    </a:lnTo>
                                    <a:lnTo>
                                      <a:pt x="54" y="349"/>
                                    </a:lnTo>
                                    <a:lnTo>
                                      <a:pt x="91" y="343"/>
                                    </a:lnTo>
                                    <a:lnTo>
                                      <a:pt x="150" y="373"/>
                                    </a:lnTo>
                                    <a:lnTo>
                                      <a:pt x="233" y="364"/>
                                    </a:lnTo>
                                    <a:lnTo>
                                      <a:pt x="251" y="385"/>
                                    </a:lnTo>
                                    <a:lnTo>
                                      <a:pt x="251" y="404"/>
                                    </a:lnTo>
                                    <a:lnTo>
                                      <a:pt x="263" y="417"/>
                                    </a:lnTo>
                                    <a:lnTo>
                                      <a:pt x="272" y="419"/>
                                    </a:lnTo>
                                    <a:lnTo>
                                      <a:pt x="287" y="404"/>
                                    </a:lnTo>
                                    <a:lnTo>
                                      <a:pt x="308" y="405"/>
                                    </a:lnTo>
                                    <a:lnTo>
                                      <a:pt x="332" y="473"/>
                                    </a:lnTo>
                                    <a:lnTo>
                                      <a:pt x="363" y="485"/>
                                    </a:lnTo>
                                    <a:lnTo>
                                      <a:pt x="368" y="4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09" name="Freeform 110"/>
                              <p:cNvSpPr>
                                <a:spLocks noChangeAspect="1"/>
                              </p:cNvSpPr>
                              <p:nvPr/>
                            </p:nvSpPr>
                            <p:spPr bwMode="auto">
                              <a:xfrm>
                                <a:off x="500" y="1825"/>
                                <a:ext cx="485" cy="372"/>
                              </a:xfrm>
                              <a:custGeom>
                                <a:avLst/>
                                <a:gdLst>
                                  <a:gd name="T0" fmla="*/ 3 w 477"/>
                                  <a:gd name="T1" fmla="*/ 37 h 377"/>
                                  <a:gd name="T2" fmla="*/ 12 w 477"/>
                                  <a:gd name="T3" fmla="*/ 75 h 377"/>
                                  <a:gd name="T4" fmla="*/ 10 w 477"/>
                                  <a:gd name="T5" fmla="*/ 85 h 377"/>
                                  <a:gd name="T6" fmla="*/ 70 w 477"/>
                                  <a:gd name="T7" fmla="*/ 100 h 377"/>
                                  <a:gd name="T8" fmla="*/ 92 w 477"/>
                                  <a:gd name="T9" fmla="*/ 132 h 377"/>
                                  <a:gd name="T10" fmla="*/ 128 w 477"/>
                                  <a:gd name="T11" fmla="*/ 134 h 377"/>
                                  <a:gd name="T12" fmla="*/ 90 w 477"/>
                                  <a:gd name="T13" fmla="*/ 117 h 377"/>
                                  <a:gd name="T14" fmla="*/ 23 w 477"/>
                                  <a:gd name="T15" fmla="*/ 37 h 377"/>
                                  <a:gd name="T16" fmla="*/ 78 w 477"/>
                                  <a:gd name="T17" fmla="*/ 23 h 377"/>
                                  <a:gd name="T18" fmla="*/ 89 w 477"/>
                                  <a:gd name="T19" fmla="*/ 48 h 377"/>
                                  <a:gd name="T20" fmla="*/ 128 w 477"/>
                                  <a:gd name="T21" fmla="*/ 70 h 377"/>
                                  <a:gd name="T22" fmla="*/ 156 w 477"/>
                                  <a:gd name="T23" fmla="*/ 94 h 377"/>
                                  <a:gd name="T24" fmla="*/ 172 w 477"/>
                                  <a:gd name="T25" fmla="*/ 105 h 377"/>
                                  <a:gd name="T26" fmla="*/ 242 w 477"/>
                                  <a:gd name="T27" fmla="*/ 159 h 377"/>
                                  <a:gd name="T28" fmla="*/ 222 w 477"/>
                                  <a:gd name="T29" fmla="*/ 182 h 377"/>
                                  <a:gd name="T30" fmla="*/ 310 w 477"/>
                                  <a:gd name="T31" fmla="*/ 207 h 377"/>
                                  <a:gd name="T32" fmla="*/ 418 w 477"/>
                                  <a:gd name="T33" fmla="*/ 236 h 377"/>
                                  <a:gd name="T34" fmla="*/ 502 w 477"/>
                                  <a:gd name="T35" fmla="*/ 235 h 377"/>
                                  <a:gd name="T36" fmla="*/ 581 w 477"/>
                                  <a:gd name="T37" fmla="*/ 254 h 377"/>
                                  <a:gd name="T38" fmla="*/ 641 w 477"/>
                                  <a:gd name="T39" fmla="*/ 233 h 377"/>
                                  <a:gd name="T40" fmla="*/ 643 w 477"/>
                                  <a:gd name="T41" fmla="*/ 209 h 377"/>
                                  <a:gd name="T42" fmla="*/ 711 w 477"/>
                                  <a:gd name="T43" fmla="*/ 200 h 377"/>
                                  <a:gd name="T44" fmla="*/ 724 w 477"/>
                                  <a:gd name="T45" fmla="*/ 209 h 377"/>
                                  <a:gd name="T46" fmla="*/ 772 w 477"/>
                                  <a:gd name="T47" fmla="*/ 162 h 377"/>
                                  <a:gd name="T48" fmla="*/ 677 w 477"/>
                                  <a:gd name="T49" fmla="*/ 164 h 377"/>
                                  <a:gd name="T50" fmla="*/ 649 w 477"/>
                                  <a:gd name="T51" fmla="*/ 189 h 377"/>
                                  <a:gd name="T52" fmla="*/ 631 w 477"/>
                                  <a:gd name="T53" fmla="*/ 198 h 377"/>
                                  <a:gd name="T54" fmla="*/ 595 w 477"/>
                                  <a:gd name="T55" fmla="*/ 197 h 377"/>
                                  <a:gd name="T56" fmla="*/ 488 w 477"/>
                                  <a:gd name="T57" fmla="*/ 189 h 377"/>
                                  <a:gd name="T58" fmla="*/ 470 w 477"/>
                                  <a:gd name="T59" fmla="*/ 116 h 377"/>
                                  <a:gd name="T60" fmla="*/ 451 w 477"/>
                                  <a:gd name="T61" fmla="*/ 92 h 377"/>
                                  <a:gd name="T62" fmla="*/ 377 w 477"/>
                                  <a:gd name="T63" fmla="*/ 37 h 377"/>
                                  <a:gd name="T64" fmla="*/ 341 w 477"/>
                                  <a:gd name="T65" fmla="*/ 45 h 377"/>
                                  <a:gd name="T66" fmla="*/ 319 w 477"/>
                                  <a:gd name="T67" fmla="*/ 37 h 377"/>
                                  <a:gd name="T68" fmla="*/ 156 w 477"/>
                                  <a:gd name="T69" fmla="*/ 30 h 377"/>
                                  <a:gd name="T70" fmla="*/ 0 w 477"/>
                                  <a:gd name="T71" fmla="*/ 6 h 377"/>
                                  <a:gd name="T72" fmla="*/ 0 w 477"/>
                                  <a:gd name="T73" fmla="*/ 6 h 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7"/>
                                  <a:gd name="T112" fmla="*/ 0 h 377"/>
                                  <a:gd name="T113" fmla="*/ 477 w 477"/>
                                  <a:gd name="T114" fmla="*/ 377 h 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7" h="377">
                                    <a:moveTo>
                                      <a:pt x="0" y="6"/>
                                    </a:moveTo>
                                    <a:lnTo>
                                      <a:pt x="3" y="62"/>
                                    </a:lnTo>
                                    <a:lnTo>
                                      <a:pt x="23" y="89"/>
                                    </a:lnTo>
                                    <a:lnTo>
                                      <a:pt x="12" y="104"/>
                                    </a:lnTo>
                                    <a:lnTo>
                                      <a:pt x="3" y="101"/>
                                    </a:lnTo>
                                    <a:lnTo>
                                      <a:pt x="10" y="115"/>
                                    </a:lnTo>
                                    <a:lnTo>
                                      <a:pt x="40" y="137"/>
                                    </a:lnTo>
                                    <a:lnTo>
                                      <a:pt x="41" y="146"/>
                                    </a:lnTo>
                                    <a:lnTo>
                                      <a:pt x="33" y="164"/>
                                    </a:lnTo>
                                    <a:lnTo>
                                      <a:pt x="62" y="191"/>
                                    </a:lnTo>
                                    <a:lnTo>
                                      <a:pt x="65" y="205"/>
                                    </a:lnTo>
                                    <a:lnTo>
                                      <a:pt x="80" y="194"/>
                                    </a:lnTo>
                                    <a:lnTo>
                                      <a:pt x="70" y="175"/>
                                    </a:lnTo>
                                    <a:lnTo>
                                      <a:pt x="61" y="175"/>
                                    </a:lnTo>
                                    <a:lnTo>
                                      <a:pt x="56" y="129"/>
                                    </a:lnTo>
                                    <a:lnTo>
                                      <a:pt x="23" y="53"/>
                                    </a:lnTo>
                                    <a:lnTo>
                                      <a:pt x="33" y="19"/>
                                    </a:lnTo>
                                    <a:lnTo>
                                      <a:pt x="49" y="23"/>
                                    </a:lnTo>
                                    <a:lnTo>
                                      <a:pt x="59" y="32"/>
                                    </a:lnTo>
                                    <a:lnTo>
                                      <a:pt x="60" y="77"/>
                                    </a:lnTo>
                                    <a:lnTo>
                                      <a:pt x="71" y="97"/>
                                    </a:lnTo>
                                    <a:lnTo>
                                      <a:pt x="80" y="99"/>
                                    </a:lnTo>
                                    <a:lnTo>
                                      <a:pt x="79" y="110"/>
                                    </a:lnTo>
                                    <a:lnTo>
                                      <a:pt x="96" y="133"/>
                                    </a:lnTo>
                                    <a:lnTo>
                                      <a:pt x="89" y="145"/>
                                    </a:lnTo>
                                    <a:lnTo>
                                      <a:pt x="107" y="155"/>
                                    </a:lnTo>
                                    <a:lnTo>
                                      <a:pt x="141" y="214"/>
                                    </a:lnTo>
                                    <a:lnTo>
                                      <a:pt x="148" y="232"/>
                                    </a:lnTo>
                                    <a:lnTo>
                                      <a:pt x="133" y="257"/>
                                    </a:lnTo>
                                    <a:lnTo>
                                      <a:pt x="138" y="267"/>
                                    </a:lnTo>
                                    <a:lnTo>
                                      <a:pt x="166" y="300"/>
                                    </a:lnTo>
                                    <a:lnTo>
                                      <a:pt x="192" y="305"/>
                                    </a:lnTo>
                                    <a:lnTo>
                                      <a:pt x="207" y="322"/>
                                    </a:lnTo>
                                    <a:lnTo>
                                      <a:pt x="258" y="346"/>
                                    </a:lnTo>
                                    <a:lnTo>
                                      <a:pt x="289" y="355"/>
                                    </a:lnTo>
                                    <a:lnTo>
                                      <a:pt x="311" y="343"/>
                                    </a:lnTo>
                                    <a:lnTo>
                                      <a:pt x="326" y="346"/>
                                    </a:lnTo>
                                    <a:lnTo>
                                      <a:pt x="359" y="376"/>
                                    </a:lnTo>
                                    <a:lnTo>
                                      <a:pt x="377" y="345"/>
                                    </a:lnTo>
                                    <a:lnTo>
                                      <a:pt x="395" y="339"/>
                                    </a:lnTo>
                                    <a:lnTo>
                                      <a:pt x="384" y="318"/>
                                    </a:lnTo>
                                    <a:lnTo>
                                      <a:pt x="397" y="308"/>
                                    </a:lnTo>
                                    <a:lnTo>
                                      <a:pt x="422" y="308"/>
                                    </a:lnTo>
                                    <a:lnTo>
                                      <a:pt x="439" y="296"/>
                                    </a:lnTo>
                                    <a:lnTo>
                                      <a:pt x="440" y="295"/>
                                    </a:lnTo>
                                    <a:lnTo>
                                      <a:pt x="447" y="308"/>
                                    </a:lnTo>
                                    <a:lnTo>
                                      <a:pt x="452" y="296"/>
                                    </a:lnTo>
                                    <a:lnTo>
                                      <a:pt x="476" y="236"/>
                                    </a:lnTo>
                                    <a:lnTo>
                                      <a:pt x="457" y="232"/>
                                    </a:lnTo>
                                    <a:lnTo>
                                      <a:pt x="419" y="240"/>
                                    </a:lnTo>
                                    <a:lnTo>
                                      <a:pt x="412" y="242"/>
                                    </a:lnTo>
                                    <a:lnTo>
                                      <a:pt x="400" y="281"/>
                                    </a:lnTo>
                                    <a:lnTo>
                                      <a:pt x="389" y="290"/>
                                    </a:lnTo>
                                    <a:lnTo>
                                      <a:pt x="389" y="293"/>
                                    </a:lnTo>
                                    <a:lnTo>
                                      <a:pt x="377" y="296"/>
                                    </a:lnTo>
                                    <a:lnTo>
                                      <a:pt x="368" y="291"/>
                                    </a:lnTo>
                                    <a:lnTo>
                                      <a:pt x="329" y="301"/>
                                    </a:lnTo>
                                    <a:lnTo>
                                      <a:pt x="302" y="281"/>
                                    </a:lnTo>
                                    <a:lnTo>
                                      <a:pt x="282" y="214"/>
                                    </a:lnTo>
                                    <a:lnTo>
                                      <a:pt x="291" y="174"/>
                                    </a:lnTo>
                                    <a:lnTo>
                                      <a:pt x="309" y="142"/>
                                    </a:lnTo>
                                    <a:lnTo>
                                      <a:pt x="278" y="130"/>
                                    </a:lnTo>
                                    <a:lnTo>
                                      <a:pt x="254" y="62"/>
                                    </a:lnTo>
                                    <a:lnTo>
                                      <a:pt x="233" y="61"/>
                                    </a:lnTo>
                                    <a:lnTo>
                                      <a:pt x="218" y="76"/>
                                    </a:lnTo>
                                    <a:lnTo>
                                      <a:pt x="209" y="74"/>
                                    </a:lnTo>
                                    <a:lnTo>
                                      <a:pt x="197" y="61"/>
                                    </a:lnTo>
                                    <a:lnTo>
                                      <a:pt x="197" y="42"/>
                                    </a:lnTo>
                                    <a:lnTo>
                                      <a:pt x="179" y="21"/>
                                    </a:lnTo>
                                    <a:lnTo>
                                      <a:pt x="96" y="30"/>
                                    </a:lnTo>
                                    <a:lnTo>
                                      <a:pt x="37"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10" name="Freeform 111"/>
                              <p:cNvSpPr>
                                <a:spLocks noChangeAspect="1"/>
                              </p:cNvSpPr>
                              <p:nvPr/>
                            </p:nvSpPr>
                            <p:spPr bwMode="auto">
                              <a:xfrm>
                                <a:off x="1022" y="2022"/>
                                <a:ext cx="192" cy="68"/>
                              </a:xfrm>
                              <a:custGeom>
                                <a:avLst/>
                                <a:gdLst>
                                  <a:gd name="T0" fmla="*/ 0 w 189"/>
                                  <a:gd name="T1" fmla="*/ 27 h 69"/>
                                  <a:gd name="T2" fmla="*/ 12 w 189"/>
                                  <a:gd name="T3" fmla="*/ 27 h 69"/>
                                  <a:gd name="T4" fmla="*/ 69 w 189"/>
                                  <a:gd name="T5" fmla="*/ 10 h 69"/>
                                  <a:gd name="T6" fmla="*/ 90 w 189"/>
                                  <a:gd name="T7" fmla="*/ 12 h 69"/>
                                  <a:gd name="T8" fmla="*/ 80 w 189"/>
                                  <a:gd name="T9" fmla="*/ 16 h 69"/>
                                  <a:gd name="T10" fmla="*/ 84 w 189"/>
                                  <a:gd name="T11" fmla="*/ 22 h 69"/>
                                  <a:gd name="T12" fmla="*/ 170 w 189"/>
                                  <a:gd name="T13" fmla="*/ 33 h 69"/>
                                  <a:gd name="T14" fmla="*/ 186 w 189"/>
                                  <a:gd name="T15" fmla="*/ 34 h 69"/>
                                  <a:gd name="T16" fmla="*/ 207 w 189"/>
                                  <a:gd name="T17" fmla="*/ 34 h 69"/>
                                  <a:gd name="T18" fmla="*/ 210 w 189"/>
                                  <a:gd name="T19" fmla="*/ 34 h 69"/>
                                  <a:gd name="T20" fmla="*/ 192 w 189"/>
                                  <a:gd name="T21" fmla="*/ 39 h 69"/>
                                  <a:gd name="T22" fmla="*/ 295 w 189"/>
                                  <a:gd name="T23" fmla="*/ 35 h 69"/>
                                  <a:gd name="T24" fmla="*/ 277 w 189"/>
                                  <a:gd name="T25" fmla="*/ 34 h 69"/>
                                  <a:gd name="T26" fmla="*/ 257 w 189"/>
                                  <a:gd name="T27" fmla="*/ 34 h 69"/>
                                  <a:gd name="T28" fmla="*/ 261 w 189"/>
                                  <a:gd name="T29" fmla="*/ 34 h 69"/>
                                  <a:gd name="T30" fmla="*/ 230 w 189"/>
                                  <a:gd name="T31" fmla="*/ 34 h 69"/>
                                  <a:gd name="T32" fmla="*/ 186 w 189"/>
                                  <a:gd name="T33" fmla="*/ 19 h 69"/>
                                  <a:gd name="T34" fmla="*/ 93 w 189"/>
                                  <a:gd name="T35" fmla="*/ 0 h 69"/>
                                  <a:gd name="T36" fmla="*/ 27 w 189"/>
                                  <a:gd name="T37" fmla="*/ 6 h 69"/>
                                  <a:gd name="T38" fmla="*/ 0 w 189"/>
                                  <a:gd name="T39" fmla="*/ 27 h 69"/>
                                  <a:gd name="T40" fmla="*/ 0 w 189"/>
                                  <a:gd name="T41" fmla="*/ 27 h 69"/>
                                  <a:gd name="T42" fmla="*/ 0 w 189"/>
                                  <a:gd name="T43" fmla="*/ 2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69"/>
                                  <a:gd name="T68" fmla="*/ 189 w 18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69">
                                    <a:moveTo>
                                      <a:pt x="0" y="27"/>
                                    </a:moveTo>
                                    <a:lnTo>
                                      <a:pt x="12" y="27"/>
                                    </a:lnTo>
                                    <a:lnTo>
                                      <a:pt x="40" y="10"/>
                                    </a:lnTo>
                                    <a:lnTo>
                                      <a:pt x="61" y="12"/>
                                    </a:lnTo>
                                    <a:lnTo>
                                      <a:pt x="51" y="16"/>
                                    </a:lnTo>
                                    <a:lnTo>
                                      <a:pt x="55" y="22"/>
                                    </a:lnTo>
                                    <a:lnTo>
                                      <a:pt x="108" y="33"/>
                                    </a:lnTo>
                                    <a:lnTo>
                                      <a:pt x="119" y="51"/>
                                    </a:lnTo>
                                    <a:lnTo>
                                      <a:pt x="133" y="51"/>
                                    </a:lnTo>
                                    <a:lnTo>
                                      <a:pt x="135" y="58"/>
                                    </a:lnTo>
                                    <a:lnTo>
                                      <a:pt x="123" y="68"/>
                                    </a:lnTo>
                                    <a:lnTo>
                                      <a:pt x="188" y="64"/>
                                    </a:lnTo>
                                    <a:lnTo>
                                      <a:pt x="176" y="52"/>
                                    </a:lnTo>
                                    <a:lnTo>
                                      <a:pt x="161" y="52"/>
                                    </a:lnTo>
                                    <a:lnTo>
                                      <a:pt x="164" y="43"/>
                                    </a:lnTo>
                                    <a:lnTo>
                                      <a:pt x="147" y="41"/>
                                    </a:lnTo>
                                    <a:lnTo>
                                      <a:pt x="119" y="19"/>
                                    </a:lnTo>
                                    <a:lnTo>
                                      <a:pt x="64" y="0"/>
                                    </a:lnTo>
                                    <a:lnTo>
                                      <a:pt x="27" y="6"/>
                                    </a:lnTo>
                                    <a:lnTo>
                                      <a:pt x="0"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nvGrpSpPr>
                          <p:cNvPr id="884" name="Group 112"/>
                          <p:cNvGrpSpPr>
                            <a:grpSpLocks/>
                          </p:cNvGrpSpPr>
                          <p:nvPr/>
                        </p:nvGrpSpPr>
                        <p:grpSpPr bwMode="auto">
                          <a:xfrm>
                            <a:off x="2248" y="930"/>
                            <a:ext cx="3039" cy="2279"/>
                            <a:chOff x="2248" y="930"/>
                            <a:chExt cx="3039" cy="2279"/>
                          </a:xfrm>
                          <a:grpFill/>
                        </p:grpSpPr>
                        <p:sp>
                          <p:nvSpPr>
                            <p:cNvPr id="885" name="Freeform 113"/>
                            <p:cNvSpPr>
                              <a:spLocks noChangeAspect="1"/>
                            </p:cNvSpPr>
                            <p:nvPr/>
                          </p:nvSpPr>
                          <p:spPr bwMode="auto">
                            <a:xfrm>
                              <a:off x="3031" y="1636"/>
                              <a:ext cx="332" cy="123"/>
                            </a:xfrm>
                            <a:custGeom>
                              <a:avLst/>
                              <a:gdLst>
                                <a:gd name="T0" fmla="*/ 533 w 325"/>
                                <a:gd name="T1" fmla="*/ 18 h 125"/>
                                <a:gd name="T2" fmla="*/ 522 w 325"/>
                                <a:gd name="T3" fmla="*/ 10 h 125"/>
                                <a:gd name="T4" fmla="*/ 477 w 325"/>
                                <a:gd name="T5" fmla="*/ 6 h 125"/>
                                <a:gd name="T6" fmla="*/ 477 w 325"/>
                                <a:gd name="T7" fmla="*/ 6 h 125"/>
                                <a:gd name="T8" fmla="*/ 428 w 325"/>
                                <a:gd name="T9" fmla="*/ 20 h 125"/>
                                <a:gd name="T10" fmla="*/ 344 w 325"/>
                                <a:gd name="T11" fmla="*/ 20 h 125"/>
                                <a:gd name="T12" fmla="*/ 271 w 325"/>
                                <a:gd name="T13" fmla="*/ 0 h 125"/>
                                <a:gd name="T14" fmla="*/ 219 w 325"/>
                                <a:gd name="T15" fmla="*/ 0 h 125"/>
                                <a:gd name="T16" fmla="*/ 153 w 325"/>
                                <a:gd name="T17" fmla="*/ 18 h 125"/>
                                <a:gd name="T18" fmla="*/ 112 w 325"/>
                                <a:gd name="T19" fmla="*/ 18 h 125"/>
                                <a:gd name="T20" fmla="*/ 70 w 325"/>
                                <a:gd name="T21" fmla="*/ 13 h 125"/>
                                <a:gd name="T22" fmla="*/ 60 w 325"/>
                                <a:gd name="T23" fmla="*/ 2 h 125"/>
                                <a:gd name="T24" fmla="*/ 1 w 325"/>
                                <a:gd name="T25" fmla="*/ 3 h 125"/>
                                <a:gd name="T26" fmla="*/ 1 w 325"/>
                                <a:gd name="T27" fmla="*/ 3 h 125"/>
                                <a:gd name="T28" fmla="*/ 0 w 325"/>
                                <a:gd name="T29" fmla="*/ 30 h 125"/>
                                <a:gd name="T30" fmla="*/ 8 w 325"/>
                                <a:gd name="T31" fmla="*/ 28 h 125"/>
                                <a:gd name="T32" fmla="*/ 1 w 325"/>
                                <a:gd name="T33" fmla="*/ 31 h 125"/>
                                <a:gd name="T34" fmla="*/ 21 w 325"/>
                                <a:gd name="T35" fmla="*/ 22 h 125"/>
                                <a:gd name="T36" fmla="*/ 78 w 325"/>
                                <a:gd name="T37" fmla="*/ 20 h 125"/>
                                <a:gd name="T38" fmla="*/ 98 w 325"/>
                                <a:gd name="T39" fmla="*/ 28 h 125"/>
                                <a:gd name="T40" fmla="*/ 80 w 325"/>
                                <a:gd name="T41" fmla="*/ 28 h 125"/>
                                <a:gd name="T42" fmla="*/ 90 w 325"/>
                                <a:gd name="T43" fmla="*/ 31 h 125"/>
                                <a:gd name="T44" fmla="*/ 10 w 325"/>
                                <a:gd name="T45" fmla="*/ 31 h 125"/>
                                <a:gd name="T46" fmla="*/ 1 w 325"/>
                                <a:gd name="T47" fmla="*/ 31 h 125"/>
                                <a:gd name="T48" fmla="*/ 0 w 325"/>
                                <a:gd name="T49" fmla="*/ 31 h 125"/>
                                <a:gd name="T50" fmla="*/ 14 w 325"/>
                                <a:gd name="T51" fmla="*/ 31 h 125"/>
                                <a:gd name="T52" fmla="*/ 16 w 325"/>
                                <a:gd name="T53" fmla="*/ 45 h 125"/>
                                <a:gd name="T54" fmla="*/ 6 w 325"/>
                                <a:gd name="T55" fmla="*/ 42 h 125"/>
                                <a:gd name="T56" fmla="*/ 5 w 325"/>
                                <a:gd name="T57" fmla="*/ 48 h 125"/>
                                <a:gd name="T58" fmla="*/ 21 w 325"/>
                                <a:gd name="T59" fmla="*/ 54 h 125"/>
                                <a:gd name="T60" fmla="*/ 20 w 325"/>
                                <a:gd name="T61" fmla="*/ 62 h 125"/>
                                <a:gd name="T62" fmla="*/ 57 w 325"/>
                                <a:gd name="T63" fmla="*/ 66 h 125"/>
                                <a:gd name="T64" fmla="*/ 53 w 325"/>
                                <a:gd name="T65" fmla="*/ 69 h 125"/>
                                <a:gd name="T66" fmla="*/ 68 w 325"/>
                                <a:gd name="T67" fmla="*/ 69 h 125"/>
                                <a:gd name="T68" fmla="*/ 65 w 325"/>
                                <a:gd name="T69" fmla="*/ 71 h 125"/>
                                <a:gd name="T70" fmla="*/ 124 w 325"/>
                                <a:gd name="T71" fmla="*/ 77 h 125"/>
                                <a:gd name="T72" fmla="*/ 150 w 325"/>
                                <a:gd name="T73" fmla="*/ 75 h 125"/>
                                <a:gd name="T74" fmla="*/ 153 w 325"/>
                                <a:gd name="T75" fmla="*/ 70 h 125"/>
                                <a:gd name="T76" fmla="*/ 169 w 325"/>
                                <a:gd name="T77" fmla="*/ 71 h 125"/>
                                <a:gd name="T78" fmla="*/ 222 w 325"/>
                                <a:gd name="T79" fmla="*/ 79 h 125"/>
                                <a:gd name="T80" fmla="*/ 247 w 325"/>
                                <a:gd name="T81" fmla="*/ 77 h 125"/>
                                <a:gd name="T82" fmla="*/ 275 w 325"/>
                                <a:gd name="T83" fmla="*/ 70 h 125"/>
                                <a:gd name="T84" fmla="*/ 311 w 325"/>
                                <a:gd name="T85" fmla="*/ 73 h 125"/>
                                <a:gd name="T86" fmla="*/ 323 w 325"/>
                                <a:gd name="T87" fmla="*/ 69 h 125"/>
                                <a:gd name="T88" fmla="*/ 326 w 325"/>
                                <a:gd name="T89" fmla="*/ 79 h 125"/>
                                <a:gd name="T90" fmla="*/ 326 w 325"/>
                                <a:gd name="T91" fmla="*/ 79 h 125"/>
                                <a:gd name="T92" fmla="*/ 346 w 325"/>
                                <a:gd name="T93" fmla="*/ 76 h 125"/>
                                <a:gd name="T94" fmla="*/ 342 w 325"/>
                                <a:gd name="T95" fmla="*/ 70 h 125"/>
                                <a:gd name="T96" fmla="*/ 397 w 325"/>
                                <a:gd name="T97" fmla="*/ 69 h 125"/>
                                <a:gd name="T98" fmla="*/ 426 w 325"/>
                                <a:gd name="T99" fmla="*/ 71 h 125"/>
                                <a:gd name="T100" fmla="*/ 477 w 325"/>
                                <a:gd name="T101" fmla="*/ 67 h 125"/>
                                <a:gd name="T102" fmla="*/ 528 w 325"/>
                                <a:gd name="T103" fmla="*/ 66 h 125"/>
                                <a:gd name="T104" fmla="*/ 539 w 325"/>
                                <a:gd name="T105" fmla="*/ 63 h 125"/>
                                <a:gd name="T106" fmla="*/ 600 w 325"/>
                                <a:gd name="T107" fmla="*/ 66 h 125"/>
                                <a:gd name="T108" fmla="*/ 568 w 325"/>
                                <a:gd name="T109" fmla="*/ 31 h 125"/>
                                <a:gd name="T110" fmla="*/ 580 w 325"/>
                                <a:gd name="T111" fmla="*/ 31 h 125"/>
                                <a:gd name="T112" fmla="*/ 580 w 325"/>
                                <a:gd name="T113" fmla="*/ 31 h 125"/>
                                <a:gd name="T114" fmla="*/ 556 w 325"/>
                                <a:gd name="T115" fmla="*/ 31 h 125"/>
                                <a:gd name="T116" fmla="*/ 533 w 325"/>
                                <a:gd name="T117" fmla="*/ 18 h 125"/>
                                <a:gd name="T118" fmla="*/ 533 w 325"/>
                                <a:gd name="T119" fmla="*/ 18 h 125"/>
                                <a:gd name="T120" fmla="*/ 533 w 325"/>
                                <a:gd name="T121" fmla="*/ 18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125"/>
                                <a:gd name="T185" fmla="*/ 325 w 325"/>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125">
                                  <a:moveTo>
                                    <a:pt x="288" y="18"/>
                                  </a:moveTo>
                                  <a:lnTo>
                                    <a:pt x="282" y="10"/>
                                  </a:lnTo>
                                  <a:lnTo>
                                    <a:pt x="257" y="6"/>
                                  </a:lnTo>
                                  <a:lnTo>
                                    <a:pt x="231" y="20"/>
                                  </a:lnTo>
                                  <a:lnTo>
                                    <a:pt x="186" y="20"/>
                                  </a:lnTo>
                                  <a:lnTo>
                                    <a:pt x="147" y="0"/>
                                  </a:lnTo>
                                  <a:lnTo>
                                    <a:pt x="117" y="0"/>
                                  </a:lnTo>
                                  <a:lnTo>
                                    <a:pt x="83" y="18"/>
                                  </a:lnTo>
                                  <a:lnTo>
                                    <a:pt x="62" y="18"/>
                                  </a:lnTo>
                                  <a:lnTo>
                                    <a:pt x="41" y="13"/>
                                  </a:lnTo>
                                  <a:lnTo>
                                    <a:pt x="31" y="2"/>
                                  </a:lnTo>
                                  <a:lnTo>
                                    <a:pt x="1" y="3"/>
                                  </a:lnTo>
                                  <a:lnTo>
                                    <a:pt x="0" y="30"/>
                                  </a:lnTo>
                                  <a:lnTo>
                                    <a:pt x="8" y="28"/>
                                  </a:lnTo>
                                  <a:lnTo>
                                    <a:pt x="1" y="38"/>
                                  </a:lnTo>
                                  <a:lnTo>
                                    <a:pt x="21" y="22"/>
                                  </a:lnTo>
                                  <a:lnTo>
                                    <a:pt x="45" y="20"/>
                                  </a:lnTo>
                                  <a:lnTo>
                                    <a:pt x="55" y="28"/>
                                  </a:lnTo>
                                  <a:lnTo>
                                    <a:pt x="46" y="28"/>
                                  </a:lnTo>
                                  <a:lnTo>
                                    <a:pt x="51" y="36"/>
                                  </a:lnTo>
                                  <a:lnTo>
                                    <a:pt x="10" y="36"/>
                                  </a:lnTo>
                                  <a:lnTo>
                                    <a:pt x="1" y="40"/>
                                  </a:lnTo>
                                  <a:lnTo>
                                    <a:pt x="0" y="53"/>
                                  </a:lnTo>
                                  <a:lnTo>
                                    <a:pt x="14" y="52"/>
                                  </a:lnTo>
                                  <a:lnTo>
                                    <a:pt x="16" y="74"/>
                                  </a:lnTo>
                                  <a:lnTo>
                                    <a:pt x="6" y="71"/>
                                  </a:lnTo>
                                  <a:lnTo>
                                    <a:pt x="5" y="77"/>
                                  </a:lnTo>
                                  <a:lnTo>
                                    <a:pt x="21" y="83"/>
                                  </a:lnTo>
                                  <a:lnTo>
                                    <a:pt x="20" y="91"/>
                                  </a:lnTo>
                                  <a:lnTo>
                                    <a:pt x="28" y="97"/>
                                  </a:lnTo>
                                  <a:lnTo>
                                    <a:pt x="24" y="103"/>
                                  </a:lnTo>
                                  <a:lnTo>
                                    <a:pt x="39" y="103"/>
                                  </a:lnTo>
                                  <a:lnTo>
                                    <a:pt x="36" y="108"/>
                                  </a:lnTo>
                                  <a:lnTo>
                                    <a:pt x="67" y="120"/>
                                  </a:lnTo>
                                  <a:lnTo>
                                    <a:pt x="81" y="116"/>
                                  </a:lnTo>
                                  <a:lnTo>
                                    <a:pt x="83" y="106"/>
                                  </a:lnTo>
                                  <a:lnTo>
                                    <a:pt x="93" y="108"/>
                                  </a:lnTo>
                                  <a:lnTo>
                                    <a:pt x="119" y="124"/>
                                  </a:lnTo>
                                  <a:lnTo>
                                    <a:pt x="134" y="120"/>
                                  </a:lnTo>
                                  <a:lnTo>
                                    <a:pt x="149" y="106"/>
                                  </a:lnTo>
                                  <a:lnTo>
                                    <a:pt x="167" y="112"/>
                                  </a:lnTo>
                                  <a:lnTo>
                                    <a:pt x="174" y="104"/>
                                  </a:lnTo>
                                  <a:lnTo>
                                    <a:pt x="176" y="124"/>
                                  </a:lnTo>
                                  <a:lnTo>
                                    <a:pt x="187" y="117"/>
                                  </a:lnTo>
                                  <a:lnTo>
                                    <a:pt x="185" y="106"/>
                                  </a:lnTo>
                                  <a:lnTo>
                                    <a:pt x="214" y="103"/>
                                  </a:lnTo>
                                  <a:lnTo>
                                    <a:pt x="230" y="108"/>
                                  </a:lnTo>
                                  <a:lnTo>
                                    <a:pt x="257" y="100"/>
                                  </a:lnTo>
                                  <a:lnTo>
                                    <a:pt x="285" y="98"/>
                                  </a:lnTo>
                                  <a:lnTo>
                                    <a:pt x="291" y="92"/>
                                  </a:lnTo>
                                  <a:lnTo>
                                    <a:pt x="324" y="97"/>
                                  </a:lnTo>
                                  <a:lnTo>
                                    <a:pt x="306" y="53"/>
                                  </a:lnTo>
                                  <a:lnTo>
                                    <a:pt x="313" y="44"/>
                                  </a:lnTo>
                                  <a:lnTo>
                                    <a:pt x="300" y="36"/>
                                  </a:lnTo>
                                  <a:lnTo>
                                    <a:pt x="288"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86" name="Freeform 114"/>
                            <p:cNvSpPr>
                              <a:spLocks noChangeAspect="1"/>
                            </p:cNvSpPr>
                            <p:nvPr/>
                          </p:nvSpPr>
                          <p:spPr bwMode="auto">
                            <a:xfrm>
                              <a:off x="2431" y="1600"/>
                              <a:ext cx="209" cy="157"/>
                            </a:xfrm>
                            <a:custGeom>
                              <a:avLst/>
                              <a:gdLst>
                                <a:gd name="T0" fmla="*/ 196 w 207"/>
                                <a:gd name="T1" fmla="*/ 18 h 159"/>
                                <a:gd name="T2" fmla="*/ 263 w 207"/>
                                <a:gd name="T3" fmla="*/ 23 h 159"/>
                                <a:gd name="T4" fmla="*/ 266 w 207"/>
                                <a:gd name="T5" fmla="*/ 38 h 159"/>
                                <a:gd name="T6" fmla="*/ 227 w 207"/>
                                <a:gd name="T7" fmla="*/ 39 h 159"/>
                                <a:gd name="T8" fmla="*/ 190 w 207"/>
                                <a:gd name="T9" fmla="*/ 59 h 159"/>
                                <a:gd name="T10" fmla="*/ 210 w 207"/>
                                <a:gd name="T11" fmla="*/ 73 h 159"/>
                                <a:gd name="T12" fmla="*/ 139 w 207"/>
                                <a:gd name="T13" fmla="*/ 102 h 159"/>
                                <a:gd name="T14" fmla="*/ 99 w 207"/>
                                <a:gd name="T15" fmla="*/ 103 h 159"/>
                                <a:gd name="T16" fmla="*/ 82 w 207"/>
                                <a:gd name="T17" fmla="*/ 109 h 159"/>
                                <a:gd name="T18" fmla="*/ 28 w 207"/>
                                <a:gd name="T19" fmla="*/ 97 h 159"/>
                                <a:gd name="T20" fmla="*/ 35 w 207"/>
                                <a:gd name="T21" fmla="*/ 84 h 159"/>
                                <a:gd name="T22" fmla="*/ 28 w 207"/>
                                <a:gd name="T23" fmla="*/ 55 h 159"/>
                                <a:gd name="T24" fmla="*/ 38 w 207"/>
                                <a:gd name="T25" fmla="*/ 47 h 159"/>
                                <a:gd name="T26" fmla="*/ 40 w 207"/>
                                <a:gd name="T27" fmla="*/ 39 h 159"/>
                                <a:gd name="T28" fmla="*/ 49 w 207"/>
                                <a:gd name="T29" fmla="*/ 39 h 159"/>
                                <a:gd name="T30" fmla="*/ 46 w 207"/>
                                <a:gd name="T31" fmla="*/ 38 h 159"/>
                                <a:gd name="T32" fmla="*/ 11 w 207"/>
                                <a:gd name="T33" fmla="*/ 38 h 159"/>
                                <a:gd name="T34" fmla="*/ 0 w 207"/>
                                <a:gd name="T35" fmla="*/ 15 h 159"/>
                                <a:gd name="T36" fmla="*/ 4 w 207"/>
                                <a:gd name="T37" fmla="*/ 10 h 159"/>
                                <a:gd name="T38" fmla="*/ 22 w 207"/>
                                <a:gd name="T39" fmla="*/ 0 h 159"/>
                                <a:gd name="T40" fmla="*/ 110 w 207"/>
                                <a:gd name="T41" fmla="*/ 8 h 159"/>
                                <a:gd name="T42" fmla="*/ 147 w 207"/>
                                <a:gd name="T43" fmla="*/ 8 h 159"/>
                                <a:gd name="T44" fmla="*/ 154 w 207"/>
                                <a:gd name="T45" fmla="*/ 8 h 159"/>
                                <a:gd name="T46" fmla="*/ 196 w 207"/>
                                <a:gd name="T47" fmla="*/ 18 h 159"/>
                                <a:gd name="T48" fmla="*/ 196 w 207"/>
                                <a:gd name="T49" fmla="*/ 18 h 159"/>
                                <a:gd name="T50" fmla="*/ 196 w 207"/>
                                <a:gd name="T51" fmla="*/ 18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59"/>
                                <a:gd name="T80" fmla="*/ 207 w 207"/>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59">
                                  <a:moveTo>
                                    <a:pt x="147" y="18"/>
                                  </a:moveTo>
                                  <a:lnTo>
                                    <a:pt x="204" y="23"/>
                                  </a:lnTo>
                                  <a:lnTo>
                                    <a:pt x="206" y="38"/>
                                  </a:lnTo>
                                  <a:lnTo>
                                    <a:pt x="169" y="56"/>
                                  </a:lnTo>
                                  <a:lnTo>
                                    <a:pt x="144" y="88"/>
                                  </a:lnTo>
                                  <a:lnTo>
                                    <a:pt x="154" y="102"/>
                                  </a:lnTo>
                                  <a:lnTo>
                                    <a:pt x="110" y="144"/>
                                  </a:lnTo>
                                  <a:lnTo>
                                    <a:pt x="70" y="145"/>
                                  </a:lnTo>
                                  <a:lnTo>
                                    <a:pt x="53" y="158"/>
                                  </a:lnTo>
                                  <a:lnTo>
                                    <a:pt x="28" y="134"/>
                                  </a:lnTo>
                                  <a:lnTo>
                                    <a:pt x="35" y="113"/>
                                  </a:lnTo>
                                  <a:lnTo>
                                    <a:pt x="28" y="84"/>
                                  </a:lnTo>
                                  <a:lnTo>
                                    <a:pt x="38" y="76"/>
                                  </a:lnTo>
                                  <a:lnTo>
                                    <a:pt x="40" y="58"/>
                                  </a:lnTo>
                                  <a:lnTo>
                                    <a:pt x="49" y="46"/>
                                  </a:lnTo>
                                  <a:lnTo>
                                    <a:pt x="46" y="38"/>
                                  </a:lnTo>
                                  <a:lnTo>
                                    <a:pt x="11" y="38"/>
                                  </a:lnTo>
                                  <a:lnTo>
                                    <a:pt x="0" y="15"/>
                                  </a:lnTo>
                                  <a:lnTo>
                                    <a:pt x="4" y="10"/>
                                  </a:lnTo>
                                  <a:lnTo>
                                    <a:pt x="22" y="0"/>
                                  </a:lnTo>
                                  <a:lnTo>
                                    <a:pt x="81" y="8"/>
                                  </a:lnTo>
                                  <a:lnTo>
                                    <a:pt x="118" y="8"/>
                                  </a:lnTo>
                                  <a:lnTo>
                                    <a:pt x="125" y="8"/>
                                  </a:lnTo>
                                  <a:lnTo>
                                    <a:pt x="147"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87" name="Freeform 115"/>
                            <p:cNvSpPr>
                              <a:spLocks noChangeAspect="1"/>
                            </p:cNvSpPr>
                            <p:nvPr/>
                          </p:nvSpPr>
                          <p:spPr bwMode="auto">
                            <a:xfrm>
                              <a:off x="2421" y="1638"/>
                              <a:ext cx="61" cy="100"/>
                            </a:xfrm>
                            <a:custGeom>
                              <a:avLst/>
                              <a:gdLst>
                                <a:gd name="T0" fmla="*/ 117 w 59"/>
                                <a:gd name="T1" fmla="*/ 50 h 101"/>
                                <a:gd name="T2" fmla="*/ 93 w 59"/>
                                <a:gd name="T3" fmla="*/ 46 h 101"/>
                                <a:gd name="T4" fmla="*/ 125 w 59"/>
                                <a:gd name="T5" fmla="*/ 38 h 101"/>
                                <a:gd name="T6" fmla="*/ 129 w 59"/>
                                <a:gd name="T7" fmla="*/ 20 h 101"/>
                                <a:gd name="T8" fmla="*/ 151 w 59"/>
                                <a:gd name="T9" fmla="*/ 8 h 101"/>
                                <a:gd name="T10" fmla="*/ 143 w 59"/>
                                <a:gd name="T11" fmla="*/ 0 h 101"/>
                                <a:gd name="T12" fmla="*/ 53 w 59"/>
                                <a:gd name="T13" fmla="*/ 0 h 101"/>
                                <a:gd name="T14" fmla="*/ 45 w 59"/>
                                <a:gd name="T15" fmla="*/ 15 h 101"/>
                                <a:gd name="T16" fmla="*/ 0 w 59"/>
                                <a:gd name="T17" fmla="*/ 50 h 101"/>
                                <a:gd name="T18" fmla="*/ 11 w 59"/>
                                <a:gd name="T19" fmla="*/ 50 h 101"/>
                                <a:gd name="T20" fmla="*/ 4 w 59"/>
                                <a:gd name="T21" fmla="*/ 71 h 101"/>
                                <a:gd name="T22" fmla="*/ 93 w 59"/>
                                <a:gd name="T23" fmla="*/ 67 h 101"/>
                                <a:gd name="T24" fmla="*/ 117 w 59"/>
                                <a:gd name="T25" fmla="*/ 50 h 101"/>
                                <a:gd name="T26" fmla="*/ 117 w 59"/>
                                <a:gd name="T27" fmla="*/ 50 h 101"/>
                                <a:gd name="T28" fmla="*/ 117 w 59"/>
                                <a:gd name="T29" fmla="*/ 5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01"/>
                                <a:gd name="T47" fmla="*/ 59 w 59"/>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01">
                                  <a:moveTo>
                                    <a:pt x="44" y="75"/>
                                  </a:moveTo>
                                  <a:lnTo>
                                    <a:pt x="37" y="46"/>
                                  </a:lnTo>
                                  <a:lnTo>
                                    <a:pt x="47" y="38"/>
                                  </a:lnTo>
                                  <a:lnTo>
                                    <a:pt x="49" y="20"/>
                                  </a:lnTo>
                                  <a:lnTo>
                                    <a:pt x="58" y="8"/>
                                  </a:lnTo>
                                  <a:lnTo>
                                    <a:pt x="55" y="0"/>
                                  </a:lnTo>
                                  <a:lnTo>
                                    <a:pt x="20" y="0"/>
                                  </a:lnTo>
                                  <a:lnTo>
                                    <a:pt x="16" y="15"/>
                                  </a:lnTo>
                                  <a:lnTo>
                                    <a:pt x="0" y="62"/>
                                  </a:lnTo>
                                  <a:lnTo>
                                    <a:pt x="11" y="70"/>
                                  </a:lnTo>
                                  <a:lnTo>
                                    <a:pt x="4" y="100"/>
                                  </a:lnTo>
                                  <a:lnTo>
                                    <a:pt x="37" y="96"/>
                                  </a:lnTo>
                                  <a:lnTo>
                                    <a:pt x="44" y="7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88" name="Freeform 116"/>
                            <p:cNvSpPr>
                              <a:spLocks noChangeAspect="1"/>
                            </p:cNvSpPr>
                            <p:nvPr/>
                          </p:nvSpPr>
                          <p:spPr bwMode="auto">
                            <a:xfrm>
                              <a:off x="2515" y="1451"/>
                              <a:ext cx="210" cy="173"/>
                            </a:xfrm>
                            <a:custGeom>
                              <a:avLst/>
                              <a:gdLst>
                                <a:gd name="T0" fmla="*/ 339 w 206"/>
                                <a:gd name="T1" fmla="*/ 43 h 175"/>
                                <a:gd name="T2" fmla="*/ 357 w 206"/>
                                <a:gd name="T3" fmla="*/ 43 h 175"/>
                                <a:gd name="T4" fmla="*/ 309 w 206"/>
                                <a:gd name="T5" fmla="*/ 32 h 175"/>
                                <a:gd name="T6" fmla="*/ 291 w 206"/>
                                <a:gd name="T7" fmla="*/ 31 h 175"/>
                                <a:gd name="T8" fmla="*/ 274 w 206"/>
                                <a:gd name="T9" fmla="*/ 29 h 175"/>
                                <a:gd name="T10" fmla="*/ 273 w 206"/>
                                <a:gd name="T11" fmla="*/ 21 h 175"/>
                                <a:gd name="T12" fmla="*/ 253 w 206"/>
                                <a:gd name="T13" fmla="*/ 23 h 175"/>
                                <a:gd name="T14" fmla="*/ 219 w 206"/>
                                <a:gd name="T15" fmla="*/ 1 h 175"/>
                                <a:gd name="T16" fmla="*/ 215 w 206"/>
                                <a:gd name="T17" fmla="*/ 0 h 175"/>
                                <a:gd name="T18" fmla="*/ 183 w 206"/>
                                <a:gd name="T19" fmla="*/ 7 h 175"/>
                                <a:gd name="T20" fmla="*/ 175 w 206"/>
                                <a:gd name="T21" fmla="*/ 22 h 175"/>
                                <a:gd name="T22" fmla="*/ 142 w 206"/>
                                <a:gd name="T23" fmla="*/ 30 h 175"/>
                                <a:gd name="T24" fmla="*/ 139 w 206"/>
                                <a:gd name="T25" fmla="*/ 39 h 175"/>
                                <a:gd name="T26" fmla="*/ 100 w 206"/>
                                <a:gd name="T27" fmla="*/ 39 h 175"/>
                                <a:gd name="T28" fmla="*/ 94 w 206"/>
                                <a:gd name="T29" fmla="*/ 30 h 175"/>
                                <a:gd name="T30" fmla="*/ 76 w 206"/>
                                <a:gd name="T31" fmla="*/ 30 h 175"/>
                                <a:gd name="T32" fmla="*/ 86 w 206"/>
                                <a:gd name="T33" fmla="*/ 43 h 175"/>
                                <a:gd name="T34" fmla="*/ 63 w 206"/>
                                <a:gd name="T35" fmla="*/ 43 h 175"/>
                                <a:gd name="T36" fmla="*/ 57 w 206"/>
                                <a:gd name="T37" fmla="*/ 43 h 175"/>
                                <a:gd name="T38" fmla="*/ 0 w 206"/>
                                <a:gd name="T39" fmla="*/ 43 h 175"/>
                                <a:gd name="T40" fmla="*/ 0 w 206"/>
                                <a:gd name="T41" fmla="*/ 43 h 175"/>
                                <a:gd name="T42" fmla="*/ 64 w 206"/>
                                <a:gd name="T43" fmla="*/ 45 h 175"/>
                                <a:gd name="T44" fmla="*/ 86 w 206"/>
                                <a:gd name="T45" fmla="*/ 70 h 175"/>
                                <a:gd name="T46" fmla="*/ 94 w 206"/>
                                <a:gd name="T47" fmla="*/ 79 h 175"/>
                                <a:gd name="T48" fmla="*/ 76 w 206"/>
                                <a:gd name="T49" fmla="*/ 112 h 175"/>
                                <a:gd name="T50" fmla="*/ 71 w 206"/>
                                <a:gd name="T51" fmla="*/ 116 h 175"/>
                                <a:gd name="T52" fmla="*/ 108 w 206"/>
                                <a:gd name="T53" fmla="*/ 121 h 175"/>
                                <a:gd name="T54" fmla="*/ 211 w 206"/>
                                <a:gd name="T55" fmla="*/ 123 h 175"/>
                                <a:gd name="T56" fmla="*/ 211 w 206"/>
                                <a:gd name="T57" fmla="*/ 119 h 175"/>
                                <a:gd name="T58" fmla="*/ 239 w 206"/>
                                <a:gd name="T59" fmla="*/ 114 h 175"/>
                                <a:gd name="T60" fmla="*/ 309 w 206"/>
                                <a:gd name="T61" fmla="*/ 118 h 175"/>
                                <a:gd name="T62" fmla="*/ 343 w 206"/>
                                <a:gd name="T63" fmla="*/ 110 h 175"/>
                                <a:gd name="T64" fmla="*/ 321 w 206"/>
                                <a:gd name="T65" fmla="*/ 98 h 175"/>
                                <a:gd name="T66" fmla="*/ 327 w 206"/>
                                <a:gd name="T67" fmla="*/ 78 h 175"/>
                                <a:gd name="T68" fmla="*/ 321 w 206"/>
                                <a:gd name="T69" fmla="*/ 68 h 175"/>
                                <a:gd name="T70" fmla="*/ 303 w 206"/>
                                <a:gd name="T71" fmla="*/ 72 h 175"/>
                                <a:gd name="T72" fmla="*/ 300 w 206"/>
                                <a:gd name="T73" fmla="*/ 65 h 175"/>
                                <a:gd name="T74" fmla="*/ 327 w 206"/>
                                <a:gd name="T75" fmla="*/ 45 h 175"/>
                                <a:gd name="T76" fmla="*/ 343 w 206"/>
                                <a:gd name="T77" fmla="*/ 43 h 175"/>
                                <a:gd name="T78" fmla="*/ 339 w 206"/>
                                <a:gd name="T79" fmla="*/ 43 h 175"/>
                                <a:gd name="T80" fmla="*/ 339 w 206"/>
                                <a:gd name="T81" fmla="*/ 43 h 175"/>
                                <a:gd name="T82" fmla="*/ 339 w 206"/>
                                <a:gd name="T83" fmla="*/ 43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6"/>
                                <a:gd name="T127" fmla="*/ 0 h 175"/>
                                <a:gd name="T128" fmla="*/ 206 w 20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6" h="175">
                                  <a:moveTo>
                                    <a:pt x="195" y="71"/>
                                  </a:moveTo>
                                  <a:lnTo>
                                    <a:pt x="205" y="47"/>
                                  </a:lnTo>
                                  <a:lnTo>
                                    <a:pt x="177" y="32"/>
                                  </a:lnTo>
                                  <a:lnTo>
                                    <a:pt x="168" y="31"/>
                                  </a:lnTo>
                                  <a:lnTo>
                                    <a:pt x="158" y="29"/>
                                  </a:lnTo>
                                  <a:lnTo>
                                    <a:pt x="157" y="21"/>
                                  </a:lnTo>
                                  <a:lnTo>
                                    <a:pt x="145" y="23"/>
                                  </a:lnTo>
                                  <a:lnTo>
                                    <a:pt x="125" y="1"/>
                                  </a:lnTo>
                                  <a:lnTo>
                                    <a:pt x="123" y="0"/>
                                  </a:lnTo>
                                  <a:lnTo>
                                    <a:pt x="107" y="7"/>
                                  </a:lnTo>
                                  <a:lnTo>
                                    <a:pt x="102" y="22"/>
                                  </a:lnTo>
                                  <a:lnTo>
                                    <a:pt x="80" y="30"/>
                                  </a:lnTo>
                                  <a:lnTo>
                                    <a:pt x="78" y="39"/>
                                  </a:lnTo>
                                  <a:lnTo>
                                    <a:pt x="60" y="39"/>
                                  </a:lnTo>
                                  <a:lnTo>
                                    <a:pt x="57" y="30"/>
                                  </a:lnTo>
                                  <a:lnTo>
                                    <a:pt x="47" y="30"/>
                                  </a:lnTo>
                                  <a:lnTo>
                                    <a:pt x="53" y="52"/>
                                  </a:lnTo>
                                  <a:lnTo>
                                    <a:pt x="34" y="55"/>
                                  </a:lnTo>
                                  <a:lnTo>
                                    <a:pt x="28" y="48"/>
                                  </a:lnTo>
                                  <a:lnTo>
                                    <a:pt x="0" y="55"/>
                                  </a:lnTo>
                                  <a:lnTo>
                                    <a:pt x="0" y="64"/>
                                  </a:lnTo>
                                  <a:lnTo>
                                    <a:pt x="35" y="74"/>
                                  </a:lnTo>
                                  <a:lnTo>
                                    <a:pt x="53" y="99"/>
                                  </a:lnTo>
                                  <a:lnTo>
                                    <a:pt x="57" y="108"/>
                                  </a:lnTo>
                                  <a:lnTo>
                                    <a:pt x="47" y="152"/>
                                  </a:lnTo>
                                  <a:lnTo>
                                    <a:pt x="42" y="159"/>
                                  </a:lnTo>
                                  <a:lnTo>
                                    <a:pt x="64" y="169"/>
                                  </a:lnTo>
                                  <a:lnTo>
                                    <a:pt x="121" y="174"/>
                                  </a:lnTo>
                                  <a:lnTo>
                                    <a:pt x="121" y="166"/>
                                  </a:lnTo>
                                  <a:lnTo>
                                    <a:pt x="137" y="156"/>
                                  </a:lnTo>
                                  <a:lnTo>
                                    <a:pt x="177" y="164"/>
                                  </a:lnTo>
                                  <a:lnTo>
                                    <a:pt x="197" y="148"/>
                                  </a:lnTo>
                                  <a:lnTo>
                                    <a:pt x="183" y="127"/>
                                  </a:lnTo>
                                  <a:lnTo>
                                    <a:pt x="187" y="107"/>
                                  </a:lnTo>
                                  <a:lnTo>
                                    <a:pt x="183" y="97"/>
                                  </a:lnTo>
                                  <a:lnTo>
                                    <a:pt x="174" y="101"/>
                                  </a:lnTo>
                                  <a:lnTo>
                                    <a:pt x="172" y="94"/>
                                  </a:lnTo>
                                  <a:lnTo>
                                    <a:pt x="187" y="74"/>
                                  </a:lnTo>
                                  <a:lnTo>
                                    <a:pt x="197" y="72"/>
                                  </a:lnTo>
                                  <a:lnTo>
                                    <a:pt x="195"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89" name="Freeform 117"/>
                            <p:cNvSpPr>
                              <a:spLocks noChangeAspect="1"/>
                            </p:cNvSpPr>
                            <p:nvPr/>
                          </p:nvSpPr>
                          <p:spPr bwMode="auto">
                            <a:xfrm>
                              <a:off x="2701" y="1533"/>
                              <a:ext cx="200" cy="185"/>
                            </a:xfrm>
                            <a:custGeom>
                              <a:avLst/>
                              <a:gdLst>
                                <a:gd name="T0" fmla="*/ 0 w 197"/>
                                <a:gd name="T1" fmla="*/ 31 h 188"/>
                                <a:gd name="T2" fmla="*/ 4 w 197"/>
                                <a:gd name="T3" fmla="*/ 24 h 188"/>
                                <a:gd name="T4" fmla="*/ 4 w 197"/>
                                <a:gd name="T5" fmla="*/ 24 h 188"/>
                                <a:gd name="T6" fmla="*/ 28 w 197"/>
                                <a:gd name="T7" fmla="*/ 14 h 188"/>
                                <a:gd name="T8" fmla="*/ 66 w 197"/>
                                <a:gd name="T9" fmla="*/ 23 h 188"/>
                                <a:gd name="T10" fmla="*/ 73 w 197"/>
                                <a:gd name="T11" fmla="*/ 14 h 188"/>
                                <a:gd name="T12" fmla="*/ 85 w 197"/>
                                <a:gd name="T13" fmla="*/ 15 h 188"/>
                                <a:gd name="T14" fmla="*/ 89 w 197"/>
                                <a:gd name="T15" fmla="*/ 4 h 188"/>
                                <a:gd name="T16" fmla="*/ 90 w 197"/>
                                <a:gd name="T17" fmla="*/ 4 h 188"/>
                                <a:gd name="T18" fmla="*/ 135 w 197"/>
                                <a:gd name="T19" fmla="*/ 0 h 188"/>
                                <a:gd name="T20" fmla="*/ 139 w 197"/>
                                <a:gd name="T21" fmla="*/ 5 h 188"/>
                                <a:gd name="T22" fmla="*/ 172 w 197"/>
                                <a:gd name="T23" fmla="*/ 11 h 188"/>
                                <a:gd name="T24" fmla="*/ 169 w 197"/>
                                <a:gd name="T25" fmla="*/ 18 h 188"/>
                                <a:gd name="T26" fmla="*/ 180 w 197"/>
                                <a:gd name="T27" fmla="*/ 30 h 188"/>
                                <a:gd name="T28" fmla="*/ 172 w 197"/>
                                <a:gd name="T29" fmla="*/ 30 h 188"/>
                                <a:gd name="T30" fmla="*/ 172 w 197"/>
                                <a:gd name="T31" fmla="*/ 31 h 188"/>
                                <a:gd name="T32" fmla="*/ 162 w 197"/>
                                <a:gd name="T33" fmla="*/ 27 h 188"/>
                                <a:gd name="T34" fmla="*/ 139 w 197"/>
                                <a:gd name="T35" fmla="*/ 31 h 188"/>
                                <a:gd name="T36" fmla="*/ 141 w 197"/>
                                <a:gd name="T37" fmla="*/ 31 h 188"/>
                                <a:gd name="T38" fmla="*/ 172 w 197"/>
                                <a:gd name="T39" fmla="*/ 45 h 188"/>
                                <a:gd name="T40" fmla="*/ 187 w 197"/>
                                <a:gd name="T41" fmla="*/ 66 h 188"/>
                                <a:gd name="T42" fmla="*/ 217 w 197"/>
                                <a:gd name="T43" fmla="*/ 71 h 188"/>
                                <a:gd name="T44" fmla="*/ 240 w 197"/>
                                <a:gd name="T45" fmla="*/ 71 h 188"/>
                                <a:gd name="T46" fmla="*/ 232 w 197"/>
                                <a:gd name="T47" fmla="*/ 75 h 188"/>
                                <a:gd name="T48" fmla="*/ 301 w 197"/>
                                <a:gd name="T49" fmla="*/ 88 h 188"/>
                                <a:gd name="T50" fmla="*/ 296 w 197"/>
                                <a:gd name="T51" fmla="*/ 92 h 188"/>
                                <a:gd name="T52" fmla="*/ 266 w 197"/>
                                <a:gd name="T53" fmla="*/ 85 h 188"/>
                                <a:gd name="T54" fmla="*/ 255 w 197"/>
                                <a:gd name="T55" fmla="*/ 94 h 188"/>
                                <a:gd name="T56" fmla="*/ 268 w 197"/>
                                <a:gd name="T57" fmla="*/ 98 h 188"/>
                                <a:gd name="T58" fmla="*/ 268 w 197"/>
                                <a:gd name="T59" fmla="*/ 104 h 188"/>
                                <a:gd name="T60" fmla="*/ 255 w 197"/>
                                <a:gd name="T61" fmla="*/ 106 h 188"/>
                                <a:gd name="T62" fmla="*/ 240 w 197"/>
                                <a:gd name="T63" fmla="*/ 118 h 188"/>
                                <a:gd name="T64" fmla="*/ 231 w 197"/>
                                <a:gd name="T65" fmla="*/ 118 h 188"/>
                                <a:gd name="T66" fmla="*/ 243 w 197"/>
                                <a:gd name="T67" fmla="*/ 106 h 188"/>
                                <a:gd name="T68" fmla="*/ 226 w 197"/>
                                <a:gd name="T69" fmla="*/ 90 h 188"/>
                                <a:gd name="T70" fmla="*/ 172 w 197"/>
                                <a:gd name="T71" fmla="*/ 77 h 188"/>
                                <a:gd name="T72" fmla="*/ 147 w 197"/>
                                <a:gd name="T73" fmla="*/ 75 h 188"/>
                                <a:gd name="T74" fmla="*/ 119 w 197"/>
                                <a:gd name="T75" fmla="*/ 66 h 188"/>
                                <a:gd name="T76" fmla="*/ 101 w 197"/>
                                <a:gd name="T77" fmla="*/ 66 h 188"/>
                                <a:gd name="T78" fmla="*/ 85 w 197"/>
                                <a:gd name="T79" fmla="*/ 32 h 188"/>
                                <a:gd name="T80" fmla="*/ 32 w 197"/>
                                <a:gd name="T81" fmla="*/ 31 h 188"/>
                                <a:gd name="T82" fmla="*/ 14 w 197"/>
                                <a:gd name="T83" fmla="*/ 36 h 188"/>
                                <a:gd name="T84" fmla="*/ 0 w 197"/>
                                <a:gd name="T85" fmla="*/ 31 h 188"/>
                                <a:gd name="T86" fmla="*/ 0 w 197"/>
                                <a:gd name="T87" fmla="*/ 31 h 188"/>
                                <a:gd name="T88" fmla="*/ 0 w 197"/>
                                <a:gd name="T89" fmla="*/ 3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188"/>
                                <a:gd name="T137" fmla="*/ 197 w 197"/>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188">
                                  <a:moveTo>
                                    <a:pt x="0" y="44"/>
                                  </a:moveTo>
                                  <a:lnTo>
                                    <a:pt x="4" y="24"/>
                                  </a:lnTo>
                                  <a:lnTo>
                                    <a:pt x="28" y="14"/>
                                  </a:lnTo>
                                  <a:lnTo>
                                    <a:pt x="37" y="23"/>
                                  </a:lnTo>
                                  <a:lnTo>
                                    <a:pt x="44" y="14"/>
                                  </a:lnTo>
                                  <a:lnTo>
                                    <a:pt x="56" y="15"/>
                                  </a:lnTo>
                                  <a:lnTo>
                                    <a:pt x="60" y="4"/>
                                  </a:lnTo>
                                  <a:lnTo>
                                    <a:pt x="61" y="4"/>
                                  </a:lnTo>
                                  <a:lnTo>
                                    <a:pt x="88" y="0"/>
                                  </a:lnTo>
                                  <a:lnTo>
                                    <a:pt x="90" y="5"/>
                                  </a:lnTo>
                                  <a:lnTo>
                                    <a:pt x="112" y="11"/>
                                  </a:lnTo>
                                  <a:lnTo>
                                    <a:pt x="110" y="18"/>
                                  </a:lnTo>
                                  <a:lnTo>
                                    <a:pt x="117" y="30"/>
                                  </a:lnTo>
                                  <a:lnTo>
                                    <a:pt x="112" y="30"/>
                                  </a:lnTo>
                                  <a:lnTo>
                                    <a:pt x="112" y="31"/>
                                  </a:lnTo>
                                  <a:lnTo>
                                    <a:pt x="104" y="27"/>
                                  </a:lnTo>
                                  <a:lnTo>
                                    <a:pt x="90" y="31"/>
                                  </a:lnTo>
                                  <a:lnTo>
                                    <a:pt x="91" y="58"/>
                                  </a:lnTo>
                                  <a:lnTo>
                                    <a:pt x="112" y="74"/>
                                  </a:lnTo>
                                  <a:lnTo>
                                    <a:pt x="122" y="96"/>
                                  </a:lnTo>
                                  <a:lnTo>
                                    <a:pt x="142" y="107"/>
                                  </a:lnTo>
                                  <a:lnTo>
                                    <a:pt x="156" y="107"/>
                                  </a:lnTo>
                                  <a:lnTo>
                                    <a:pt x="152" y="114"/>
                                  </a:lnTo>
                                  <a:lnTo>
                                    <a:pt x="196" y="141"/>
                                  </a:lnTo>
                                  <a:lnTo>
                                    <a:pt x="193" y="148"/>
                                  </a:lnTo>
                                  <a:lnTo>
                                    <a:pt x="170" y="134"/>
                                  </a:lnTo>
                                  <a:lnTo>
                                    <a:pt x="163" y="152"/>
                                  </a:lnTo>
                                  <a:lnTo>
                                    <a:pt x="172" y="157"/>
                                  </a:lnTo>
                                  <a:lnTo>
                                    <a:pt x="172" y="166"/>
                                  </a:lnTo>
                                  <a:lnTo>
                                    <a:pt x="163" y="168"/>
                                  </a:lnTo>
                                  <a:lnTo>
                                    <a:pt x="156" y="187"/>
                                  </a:lnTo>
                                  <a:lnTo>
                                    <a:pt x="151" y="187"/>
                                  </a:lnTo>
                                  <a:lnTo>
                                    <a:pt x="157" y="168"/>
                                  </a:lnTo>
                                  <a:lnTo>
                                    <a:pt x="148" y="144"/>
                                  </a:lnTo>
                                  <a:lnTo>
                                    <a:pt x="112" y="119"/>
                                  </a:lnTo>
                                  <a:lnTo>
                                    <a:pt x="94" y="114"/>
                                  </a:lnTo>
                                  <a:lnTo>
                                    <a:pt x="80" y="96"/>
                                  </a:lnTo>
                                  <a:lnTo>
                                    <a:pt x="71" y="96"/>
                                  </a:lnTo>
                                  <a:lnTo>
                                    <a:pt x="56" y="61"/>
                                  </a:lnTo>
                                  <a:lnTo>
                                    <a:pt x="32" y="56"/>
                                  </a:lnTo>
                                  <a:lnTo>
                                    <a:pt x="14" y="65"/>
                                  </a:lnTo>
                                  <a:lnTo>
                                    <a:pt x="0" y="4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0" name="Freeform 118"/>
                            <p:cNvSpPr>
                              <a:spLocks noChangeAspect="1"/>
                            </p:cNvSpPr>
                            <p:nvPr/>
                          </p:nvSpPr>
                          <p:spPr bwMode="auto">
                            <a:xfrm>
                              <a:off x="2964" y="1592"/>
                              <a:ext cx="108" cy="58"/>
                            </a:xfrm>
                            <a:custGeom>
                              <a:avLst/>
                              <a:gdLst>
                                <a:gd name="T0" fmla="*/ 165 w 105"/>
                                <a:gd name="T1" fmla="*/ 0 h 59"/>
                                <a:gd name="T2" fmla="*/ 113 w 105"/>
                                <a:gd name="T3" fmla="*/ 9 h 59"/>
                                <a:gd name="T4" fmla="*/ 57 w 105"/>
                                <a:gd name="T5" fmla="*/ 8 h 59"/>
                                <a:gd name="T6" fmla="*/ 6 w 105"/>
                                <a:gd name="T7" fmla="*/ 0 h 59"/>
                                <a:gd name="T8" fmla="*/ 0 w 105"/>
                                <a:gd name="T9" fmla="*/ 8 h 59"/>
                                <a:gd name="T10" fmla="*/ 4 w 105"/>
                                <a:gd name="T11" fmla="*/ 24 h 59"/>
                                <a:gd name="T12" fmla="*/ 1 w 105"/>
                                <a:gd name="T13" fmla="*/ 29 h 59"/>
                                <a:gd name="T14" fmla="*/ 11 w 105"/>
                                <a:gd name="T15" fmla="*/ 29 h 59"/>
                                <a:gd name="T16" fmla="*/ 79 w 105"/>
                                <a:gd name="T17" fmla="*/ 29 h 59"/>
                                <a:gd name="T18" fmla="*/ 125 w 105"/>
                                <a:gd name="T19" fmla="*/ 29 h 59"/>
                                <a:gd name="T20" fmla="*/ 149 w 105"/>
                                <a:gd name="T21" fmla="*/ 29 h 59"/>
                                <a:gd name="T22" fmla="*/ 219 w 105"/>
                                <a:gd name="T23" fmla="*/ 29 h 59"/>
                                <a:gd name="T24" fmla="*/ 195 w 105"/>
                                <a:gd name="T25" fmla="*/ 29 h 59"/>
                                <a:gd name="T26" fmla="*/ 212 w 105"/>
                                <a:gd name="T27" fmla="*/ 16 h 59"/>
                                <a:gd name="T28" fmla="*/ 230 w 105"/>
                                <a:gd name="T29" fmla="*/ 14 h 59"/>
                                <a:gd name="T30" fmla="*/ 232 w 105"/>
                                <a:gd name="T31" fmla="*/ 8 h 59"/>
                                <a:gd name="T32" fmla="*/ 165 w 105"/>
                                <a:gd name="T33" fmla="*/ 0 h 59"/>
                                <a:gd name="T34" fmla="*/ 165 w 105"/>
                                <a:gd name="T35" fmla="*/ 0 h 59"/>
                                <a:gd name="T36" fmla="*/ 165 w 105"/>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59"/>
                                <a:gd name="T59" fmla="*/ 105 w 105"/>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59">
                                  <a:moveTo>
                                    <a:pt x="74" y="0"/>
                                  </a:moveTo>
                                  <a:lnTo>
                                    <a:pt x="50" y="9"/>
                                  </a:lnTo>
                                  <a:lnTo>
                                    <a:pt x="26" y="8"/>
                                  </a:lnTo>
                                  <a:lnTo>
                                    <a:pt x="6" y="0"/>
                                  </a:lnTo>
                                  <a:lnTo>
                                    <a:pt x="0" y="8"/>
                                  </a:lnTo>
                                  <a:lnTo>
                                    <a:pt x="4" y="24"/>
                                  </a:lnTo>
                                  <a:lnTo>
                                    <a:pt x="1" y="38"/>
                                  </a:lnTo>
                                  <a:lnTo>
                                    <a:pt x="11" y="56"/>
                                  </a:lnTo>
                                  <a:lnTo>
                                    <a:pt x="37" y="51"/>
                                  </a:lnTo>
                                  <a:lnTo>
                                    <a:pt x="55" y="58"/>
                                  </a:lnTo>
                                  <a:lnTo>
                                    <a:pt x="67" y="47"/>
                                  </a:lnTo>
                                  <a:lnTo>
                                    <a:pt x="97" y="46"/>
                                  </a:lnTo>
                                  <a:lnTo>
                                    <a:pt x="86" y="34"/>
                                  </a:lnTo>
                                  <a:lnTo>
                                    <a:pt x="93" y="16"/>
                                  </a:lnTo>
                                  <a:lnTo>
                                    <a:pt x="102" y="14"/>
                                  </a:lnTo>
                                  <a:lnTo>
                                    <a:pt x="104" y="8"/>
                                  </a:lnTo>
                                  <a:lnTo>
                                    <a:pt x="7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1" name="Freeform 119"/>
                            <p:cNvSpPr>
                              <a:spLocks noChangeAspect="1"/>
                            </p:cNvSpPr>
                            <p:nvPr/>
                          </p:nvSpPr>
                          <p:spPr bwMode="auto">
                            <a:xfrm>
                              <a:off x="2929" y="1639"/>
                              <a:ext cx="105" cy="87"/>
                            </a:xfrm>
                            <a:custGeom>
                              <a:avLst/>
                              <a:gdLst>
                                <a:gd name="T0" fmla="*/ 175 w 103"/>
                                <a:gd name="T1" fmla="*/ 0 h 89"/>
                                <a:gd name="T2" fmla="*/ 157 w 103"/>
                                <a:gd name="T3" fmla="*/ 11 h 89"/>
                                <a:gd name="T4" fmla="*/ 124 w 103"/>
                                <a:gd name="T5" fmla="*/ 4 h 89"/>
                                <a:gd name="T6" fmla="*/ 75 w 103"/>
                                <a:gd name="T7" fmla="*/ 9 h 89"/>
                                <a:gd name="T8" fmla="*/ 16 w 103"/>
                                <a:gd name="T9" fmla="*/ 19 h 89"/>
                                <a:gd name="T10" fmla="*/ 16 w 103"/>
                                <a:gd name="T11" fmla="*/ 19 h 89"/>
                                <a:gd name="T12" fmla="*/ 16 w 103"/>
                                <a:gd name="T13" fmla="*/ 22 h 89"/>
                                <a:gd name="T14" fmla="*/ 0 w 103"/>
                                <a:gd name="T15" fmla="*/ 22 h 89"/>
                                <a:gd name="T16" fmla="*/ 0 w 103"/>
                                <a:gd name="T17" fmla="*/ 22 h 89"/>
                                <a:gd name="T18" fmla="*/ 19 w 103"/>
                                <a:gd name="T19" fmla="*/ 40 h 89"/>
                                <a:gd name="T20" fmla="*/ 73 w 103"/>
                                <a:gd name="T21" fmla="*/ 40 h 89"/>
                                <a:gd name="T22" fmla="*/ 118 w 103"/>
                                <a:gd name="T23" fmla="*/ 48 h 89"/>
                                <a:gd name="T24" fmla="*/ 116 w 103"/>
                                <a:gd name="T25" fmla="*/ 42 h 89"/>
                                <a:gd name="T26" fmla="*/ 136 w 103"/>
                                <a:gd name="T27" fmla="*/ 43 h 89"/>
                                <a:gd name="T28" fmla="*/ 92 w 103"/>
                                <a:gd name="T29" fmla="*/ 32 h 89"/>
                                <a:gd name="T30" fmla="*/ 70 w 103"/>
                                <a:gd name="T31" fmla="*/ 22 h 89"/>
                                <a:gd name="T32" fmla="*/ 70 w 103"/>
                                <a:gd name="T33" fmla="*/ 22 h 89"/>
                                <a:gd name="T34" fmla="*/ 98 w 103"/>
                                <a:gd name="T35" fmla="*/ 22 h 89"/>
                                <a:gd name="T36" fmla="*/ 92 w 103"/>
                                <a:gd name="T37" fmla="*/ 22 h 89"/>
                                <a:gd name="T38" fmla="*/ 118 w 103"/>
                                <a:gd name="T39" fmla="*/ 19 h 89"/>
                                <a:gd name="T40" fmla="*/ 163 w 103"/>
                                <a:gd name="T41" fmla="*/ 21 h 89"/>
                                <a:gd name="T42" fmla="*/ 174 w 103"/>
                                <a:gd name="T43" fmla="*/ 22 h 89"/>
                                <a:gd name="T44" fmla="*/ 175 w 103"/>
                                <a:gd name="T45" fmla="*/ 0 h 89"/>
                                <a:gd name="T46" fmla="*/ 175 w 103"/>
                                <a:gd name="T47" fmla="*/ 0 h 89"/>
                                <a:gd name="T48" fmla="*/ 175 w 103"/>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89"/>
                                <a:gd name="T77" fmla="*/ 103 w 103"/>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89">
                                  <a:moveTo>
                                    <a:pt x="102" y="0"/>
                                  </a:moveTo>
                                  <a:lnTo>
                                    <a:pt x="90" y="11"/>
                                  </a:lnTo>
                                  <a:lnTo>
                                    <a:pt x="72" y="4"/>
                                  </a:lnTo>
                                  <a:lnTo>
                                    <a:pt x="46" y="9"/>
                                  </a:lnTo>
                                  <a:lnTo>
                                    <a:pt x="16" y="19"/>
                                  </a:lnTo>
                                  <a:lnTo>
                                    <a:pt x="16" y="27"/>
                                  </a:lnTo>
                                  <a:lnTo>
                                    <a:pt x="0" y="44"/>
                                  </a:lnTo>
                                  <a:lnTo>
                                    <a:pt x="0" y="45"/>
                                  </a:lnTo>
                                  <a:lnTo>
                                    <a:pt x="19" y="72"/>
                                  </a:lnTo>
                                  <a:lnTo>
                                    <a:pt x="44" y="72"/>
                                  </a:lnTo>
                                  <a:lnTo>
                                    <a:pt x="69" y="88"/>
                                  </a:lnTo>
                                  <a:lnTo>
                                    <a:pt x="68" y="76"/>
                                  </a:lnTo>
                                  <a:lnTo>
                                    <a:pt x="77" y="79"/>
                                  </a:lnTo>
                                  <a:lnTo>
                                    <a:pt x="56" y="61"/>
                                  </a:lnTo>
                                  <a:lnTo>
                                    <a:pt x="41" y="37"/>
                                  </a:lnTo>
                                  <a:lnTo>
                                    <a:pt x="41" y="25"/>
                                  </a:lnTo>
                                  <a:lnTo>
                                    <a:pt x="59" y="34"/>
                                  </a:lnTo>
                                  <a:lnTo>
                                    <a:pt x="56" y="25"/>
                                  </a:lnTo>
                                  <a:lnTo>
                                    <a:pt x="69" y="19"/>
                                  </a:lnTo>
                                  <a:lnTo>
                                    <a:pt x="94" y="21"/>
                                  </a:lnTo>
                                  <a:lnTo>
                                    <a:pt x="101" y="27"/>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2" name="Freeform 120"/>
                            <p:cNvSpPr>
                              <a:spLocks noChangeAspect="1"/>
                            </p:cNvSpPr>
                            <p:nvPr/>
                          </p:nvSpPr>
                          <p:spPr bwMode="auto">
                            <a:xfrm>
                              <a:off x="2924" y="1509"/>
                              <a:ext cx="161" cy="93"/>
                            </a:xfrm>
                            <a:custGeom>
                              <a:avLst/>
                              <a:gdLst>
                                <a:gd name="T0" fmla="*/ 234 w 158"/>
                                <a:gd name="T1" fmla="*/ 24 h 95"/>
                                <a:gd name="T2" fmla="*/ 238 w 158"/>
                                <a:gd name="T3" fmla="*/ 30 h 95"/>
                                <a:gd name="T4" fmla="*/ 269 w 158"/>
                                <a:gd name="T5" fmla="*/ 30 h 95"/>
                                <a:gd name="T6" fmla="*/ 269 w 158"/>
                                <a:gd name="T7" fmla="*/ 41 h 95"/>
                                <a:gd name="T8" fmla="*/ 244 w 158"/>
                                <a:gd name="T9" fmla="*/ 47 h 95"/>
                                <a:gd name="T10" fmla="*/ 248 w 158"/>
                                <a:gd name="T11" fmla="*/ 53 h 95"/>
                                <a:gd name="T12" fmla="*/ 194 w 158"/>
                                <a:gd name="T13" fmla="*/ 49 h 95"/>
                                <a:gd name="T14" fmla="*/ 156 w 158"/>
                                <a:gd name="T15" fmla="*/ 53 h 95"/>
                                <a:gd name="T16" fmla="*/ 111 w 158"/>
                                <a:gd name="T17" fmla="*/ 53 h 95"/>
                                <a:gd name="T18" fmla="*/ 75 w 158"/>
                                <a:gd name="T19" fmla="*/ 49 h 95"/>
                                <a:gd name="T20" fmla="*/ 69 w 158"/>
                                <a:gd name="T21" fmla="*/ 43 h 95"/>
                                <a:gd name="T22" fmla="*/ 24 w 158"/>
                                <a:gd name="T23" fmla="*/ 40 h 95"/>
                                <a:gd name="T24" fmla="*/ 0 w 158"/>
                                <a:gd name="T25" fmla="*/ 23 h 95"/>
                                <a:gd name="T26" fmla="*/ 1 w 158"/>
                                <a:gd name="T27" fmla="*/ 23 h 95"/>
                                <a:gd name="T28" fmla="*/ 16 w 158"/>
                                <a:gd name="T29" fmla="*/ 23 h 95"/>
                                <a:gd name="T30" fmla="*/ 60 w 158"/>
                                <a:gd name="T31" fmla="*/ 13 h 95"/>
                                <a:gd name="T32" fmla="*/ 70 w 158"/>
                                <a:gd name="T33" fmla="*/ 6 h 95"/>
                                <a:gd name="T34" fmla="*/ 131 w 158"/>
                                <a:gd name="T35" fmla="*/ 9 h 95"/>
                                <a:gd name="T36" fmla="*/ 171 w 158"/>
                                <a:gd name="T37" fmla="*/ 0 h 95"/>
                                <a:gd name="T38" fmla="*/ 181 w 158"/>
                                <a:gd name="T39" fmla="*/ 3 h 95"/>
                                <a:gd name="T40" fmla="*/ 226 w 158"/>
                                <a:gd name="T41" fmla="*/ 23 h 95"/>
                                <a:gd name="T42" fmla="*/ 234 w 158"/>
                                <a:gd name="T43" fmla="*/ 24 h 95"/>
                                <a:gd name="T44" fmla="*/ 234 w 158"/>
                                <a:gd name="T45" fmla="*/ 24 h 95"/>
                                <a:gd name="T46" fmla="*/ 234 w 158"/>
                                <a:gd name="T47" fmla="*/ 24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95"/>
                                <a:gd name="T74" fmla="*/ 158 w 158"/>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95">
                                  <a:moveTo>
                                    <a:pt x="135" y="53"/>
                                  </a:moveTo>
                                  <a:lnTo>
                                    <a:pt x="138" y="59"/>
                                  </a:lnTo>
                                  <a:lnTo>
                                    <a:pt x="157" y="59"/>
                                  </a:lnTo>
                                  <a:lnTo>
                                    <a:pt x="157" y="70"/>
                                  </a:lnTo>
                                  <a:lnTo>
                                    <a:pt x="142" y="81"/>
                                  </a:lnTo>
                                  <a:lnTo>
                                    <a:pt x="144" y="93"/>
                                  </a:lnTo>
                                  <a:lnTo>
                                    <a:pt x="114" y="85"/>
                                  </a:lnTo>
                                  <a:lnTo>
                                    <a:pt x="90" y="94"/>
                                  </a:lnTo>
                                  <a:lnTo>
                                    <a:pt x="66" y="93"/>
                                  </a:lnTo>
                                  <a:lnTo>
                                    <a:pt x="46" y="85"/>
                                  </a:lnTo>
                                  <a:lnTo>
                                    <a:pt x="40" y="73"/>
                                  </a:lnTo>
                                  <a:lnTo>
                                    <a:pt x="24" y="69"/>
                                  </a:lnTo>
                                  <a:lnTo>
                                    <a:pt x="0" y="43"/>
                                  </a:lnTo>
                                  <a:lnTo>
                                    <a:pt x="1" y="43"/>
                                  </a:lnTo>
                                  <a:lnTo>
                                    <a:pt x="16" y="39"/>
                                  </a:lnTo>
                                  <a:lnTo>
                                    <a:pt x="31" y="13"/>
                                  </a:lnTo>
                                  <a:lnTo>
                                    <a:pt x="41" y="6"/>
                                  </a:lnTo>
                                  <a:lnTo>
                                    <a:pt x="76" y="9"/>
                                  </a:lnTo>
                                  <a:lnTo>
                                    <a:pt x="100" y="0"/>
                                  </a:lnTo>
                                  <a:lnTo>
                                    <a:pt x="107" y="3"/>
                                  </a:lnTo>
                                  <a:lnTo>
                                    <a:pt x="130" y="29"/>
                                  </a:lnTo>
                                  <a:lnTo>
                                    <a:pt x="135"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3" name="Freeform 121"/>
                            <p:cNvSpPr>
                              <a:spLocks noChangeAspect="1"/>
                            </p:cNvSpPr>
                            <p:nvPr/>
                          </p:nvSpPr>
                          <p:spPr bwMode="auto">
                            <a:xfrm>
                              <a:off x="2813" y="1537"/>
                              <a:ext cx="49" cy="30"/>
                            </a:xfrm>
                            <a:custGeom>
                              <a:avLst/>
                              <a:gdLst>
                                <a:gd name="T0" fmla="*/ 2 w 48"/>
                                <a:gd name="T1" fmla="*/ 15 h 31"/>
                                <a:gd name="T2" fmla="*/ 2 w 48"/>
                                <a:gd name="T3" fmla="*/ 15 h 31"/>
                                <a:gd name="T4" fmla="*/ 7 w 48"/>
                                <a:gd name="T5" fmla="*/ 15 h 31"/>
                                <a:gd name="T6" fmla="*/ 0 w 48"/>
                                <a:gd name="T7" fmla="*/ 15 h 31"/>
                                <a:gd name="T8" fmla="*/ 2 w 48"/>
                                <a:gd name="T9" fmla="*/ 8 h 31"/>
                                <a:gd name="T10" fmla="*/ 71 w 48"/>
                                <a:gd name="T11" fmla="*/ 0 h 31"/>
                                <a:gd name="T12" fmla="*/ 80 w 48"/>
                                <a:gd name="T13" fmla="*/ 3 h 31"/>
                                <a:gd name="T14" fmla="*/ 80 w 48"/>
                                <a:gd name="T15" fmla="*/ 3 h 31"/>
                                <a:gd name="T16" fmla="*/ 61 w 48"/>
                                <a:gd name="T17" fmla="*/ 15 h 31"/>
                                <a:gd name="T18" fmla="*/ 58 w 48"/>
                                <a:gd name="T19" fmla="*/ 15 h 31"/>
                                <a:gd name="T20" fmla="*/ 20 w 48"/>
                                <a:gd name="T21" fmla="*/ 15 h 31"/>
                                <a:gd name="T22" fmla="*/ 9 w 48"/>
                                <a:gd name="T23" fmla="*/ 15 h 31"/>
                                <a:gd name="T24" fmla="*/ 2 w 48"/>
                                <a:gd name="T25" fmla="*/ 15 h 31"/>
                                <a:gd name="T26" fmla="*/ 2 w 48"/>
                                <a:gd name="T27" fmla="*/ 15 h 31"/>
                                <a:gd name="T28" fmla="*/ 2 w 48"/>
                                <a:gd name="T29" fmla="*/ 1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1"/>
                                <a:gd name="T47" fmla="*/ 48 w 48"/>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1">
                                  <a:moveTo>
                                    <a:pt x="2" y="28"/>
                                  </a:moveTo>
                                  <a:lnTo>
                                    <a:pt x="2" y="27"/>
                                  </a:lnTo>
                                  <a:lnTo>
                                    <a:pt x="7" y="27"/>
                                  </a:lnTo>
                                  <a:lnTo>
                                    <a:pt x="0" y="15"/>
                                  </a:lnTo>
                                  <a:lnTo>
                                    <a:pt x="2" y="8"/>
                                  </a:lnTo>
                                  <a:lnTo>
                                    <a:pt x="42" y="0"/>
                                  </a:lnTo>
                                  <a:lnTo>
                                    <a:pt x="47" y="3"/>
                                  </a:lnTo>
                                  <a:lnTo>
                                    <a:pt x="32" y="15"/>
                                  </a:lnTo>
                                  <a:lnTo>
                                    <a:pt x="29" y="25"/>
                                  </a:lnTo>
                                  <a:lnTo>
                                    <a:pt x="20" y="22"/>
                                  </a:lnTo>
                                  <a:lnTo>
                                    <a:pt x="9" y="30"/>
                                  </a:lnTo>
                                  <a:lnTo>
                                    <a:pt x="2" y="2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4" name="Freeform 122"/>
                            <p:cNvSpPr>
                              <a:spLocks noChangeAspect="1"/>
                            </p:cNvSpPr>
                            <p:nvPr/>
                          </p:nvSpPr>
                          <p:spPr bwMode="auto">
                            <a:xfrm>
                              <a:off x="2815" y="1539"/>
                              <a:ext cx="99" cy="86"/>
                            </a:xfrm>
                            <a:custGeom>
                              <a:avLst/>
                              <a:gdLst>
                                <a:gd name="T0" fmla="*/ 153 w 97"/>
                                <a:gd name="T1" fmla="*/ 18 h 87"/>
                                <a:gd name="T2" fmla="*/ 129 w 97"/>
                                <a:gd name="T3" fmla="*/ 20 h 87"/>
                                <a:gd name="T4" fmla="*/ 75 w 97"/>
                                <a:gd name="T5" fmla="*/ 0 h 87"/>
                                <a:gd name="T6" fmla="*/ 75 w 97"/>
                                <a:gd name="T7" fmla="*/ 0 h 87"/>
                                <a:gd name="T8" fmla="*/ 59 w 97"/>
                                <a:gd name="T9" fmla="*/ 12 h 87"/>
                                <a:gd name="T10" fmla="*/ 56 w 97"/>
                                <a:gd name="T11" fmla="*/ 22 h 87"/>
                                <a:gd name="T12" fmla="*/ 18 w 97"/>
                                <a:gd name="T13" fmla="*/ 19 h 87"/>
                                <a:gd name="T14" fmla="*/ 7 w 97"/>
                                <a:gd name="T15" fmla="*/ 27 h 87"/>
                                <a:gd name="T16" fmla="*/ 0 w 97"/>
                                <a:gd name="T17" fmla="*/ 25 h 87"/>
                                <a:gd name="T18" fmla="*/ 4 w 97"/>
                                <a:gd name="T19" fmla="*/ 39 h 87"/>
                                <a:gd name="T20" fmla="*/ 10 w 97"/>
                                <a:gd name="T21" fmla="*/ 28 h 87"/>
                                <a:gd name="T22" fmla="*/ 21 w 97"/>
                                <a:gd name="T23" fmla="*/ 37 h 87"/>
                                <a:gd name="T24" fmla="*/ 55 w 97"/>
                                <a:gd name="T25" fmla="*/ 43 h 87"/>
                                <a:gd name="T26" fmla="*/ 138 w 97"/>
                                <a:gd name="T27" fmla="*/ 57 h 87"/>
                                <a:gd name="T28" fmla="*/ 143 w 97"/>
                                <a:gd name="T29" fmla="*/ 52 h 87"/>
                                <a:gd name="T30" fmla="*/ 77 w 97"/>
                                <a:gd name="T31" fmla="*/ 43 h 87"/>
                                <a:gd name="T32" fmla="*/ 69 w 97"/>
                                <a:gd name="T33" fmla="*/ 39 h 87"/>
                                <a:gd name="T34" fmla="*/ 71 w 97"/>
                                <a:gd name="T35" fmla="*/ 32 h 87"/>
                                <a:gd name="T36" fmla="*/ 146 w 97"/>
                                <a:gd name="T37" fmla="*/ 35 h 87"/>
                                <a:gd name="T38" fmla="*/ 161 w 97"/>
                                <a:gd name="T39" fmla="*/ 38 h 87"/>
                                <a:gd name="T40" fmla="*/ 170 w 97"/>
                                <a:gd name="T41" fmla="*/ 32 h 87"/>
                                <a:gd name="T42" fmla="*/ 158 w 97"/>
                                <a:gd name="T43" fmla="*/ 28 h 87"/>
                                <a:gd name="T44" fmla="*/ 153 w 97"/>
                                <a:gd name="T45" fmla="*/ 18 h 87"/>
                                <a:gd name="T46" fmla="*/ 153 w 97"/>
                                <a:gd name="T47" fmla="*/ 18 h 87"/>
                                <a:gd name="T48" fmla="*/ 153 w 97"/>
                                <a:gd name="T49" fmla="*/ 18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87"/>
                                <a:gd name="T77" fmla="*/ 97 w 97"/>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87">
                                  <a:moveTo>
                                    <a:pt x="85" y="18"/>
                                  </a:moveTo>
                                  <a:lnTo>
                                    <a:pt x="71" y="20"/>
                                  </a:lnTo>
                                  <a:lnTo>
                                    <a:pt x="45" y="0"/>
                                  </a:lnTo>
                                  <a:lnTo>
                                    <a:pt x="30" y="12"/>
                                  </a:lnTo>
                                  <a:lnTo>
                                    <a:pt x="27" y="22"/>
                                  </a:lnTo>
                                  <a:lnTo>
                                    <a:pt x="18" y="19"/>
                                  </a:lnTo>
                                  <a:lnTo>
                                    <a:pt x="7" y="27"/>
                                  </a:lnTo>
                                  <a:lnTo>
                                    <a:pt x="0" y="25"/>
                                  </a:lnTo>
                                  <a:lnTo>
                                    <a:pt x="4" y="39"/>
                                  </a:lnTo>
                                  <a:lnTo>
                                    <a:pt x="10" y="28"/>
                                  </a:lnTo>
                                  <a:lnTo>
                                    <a:pt x="21" y="37"/>
                                  </a:lnTo>
                                  <a:lnTo>
                                    <a:pt x="26" y="55"/>
                                  </a:lnTo>
                                  <a:lnTo>
                                    <a:pt x="75" y="86"/>
                                  </a:lnTo>
                                  <a:lnTo>
                                    <a:pt x="78" y="81"/>
                                  </a:lnTo>
                                  <a:lnTo>
                                    <a:pt x="46" y="53"/>
                                  </a:lnTo>
                                  <a:lnTo>
                                    <a:pt x="40" y="39"/>
                                  </a:lnTo>
                                  <a:lnTo>
                                    <a:pt x="42" y="32"/>
                                  </a:lnTo>
                                  <a:lnTo>
                                    <a:pt x="80" y="35"/>
                                  </a:lnTo>
                                  <a:lnTo>
                                    <a:pt x="90" y="38"/>
                                  </a:lnTo>
                                  <a:lnTo>
                                    <a:pt x="96" y="32"/>
                                  </a:lnTo>
                                  <a:lnTo>
                                    <a:pt x="88" y="28"/>
                                  </a:lnTo>
                                  <a:lnTo>
                                    <a:pt x="85"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5" name="Freeform 123"/>
                            <p:cNvSpPr>
                              <a:spLocks noChangeAspect="1"/>
                            </p:cNvSpPr>
                            <p:nvPr/>
                          </p:nvSpPr>
                          <p:spPr bwMode="auto">
                            <a:xfrm>
                              <a:off x="2855" y="1571"/>
                              <a:ext cx="63" cy="49"/>
                            </a:xfrm>
                            <a:custGeom>
                              <a:avLst/>
                              <a:gdLst>
                                <a:gd name="T0" fmla="*/ 128 w 61"/>
                                <a:gd name="T1" fmla="*/ 6 h 50"/>
                                <a:gd name="T2" fmla="*/ 140 w 61"/>
                                <a:gd name="T3" fmla="*/ 10 h 50"/>
                                <a:gd name="T4" fmla="*/ 139 w 61"/>
                                <a:gd name="T5" fmla="*/ 21 h 50"/>
                                <a:gd name="T6" fmla="*/ 150 w 61"/>
                                <a:gd name="T7" fmla="*/ 22 h 50"/>
                                <a:gd name="T8" fmla="*/ 140 w 61"/>
                                <a:gd name="T9" fmla="*/ 25 h 50"/>
                                <a:gd name="T10" fmla="*/ 112 w 61"/>
                                <a:gd name="T11" fmla="*/ 25 h 50"/>
                                <a:gd name="T12" fmla="*/ 93 w 61"/>
                                <a:gd name="T13" fmla="*/ 25 h 50"/>
                                <a:gd name="T14" fmla="*/ 6 w 61"/>
                                <a:gd name="T15" fmla="*/ 21 h 50"/>
                                <a:gd name="T16" fmla="*/ 0 w 61"/>
                                <a:gd name="T17" fmla="*/ 7 h 50"/>
                                <a:gd name="T18" fmla="*/ 2 w 61"/>
                                <a:gd name="T19" fmla="*/ 0 h 50"/>
                                <a:gd name="T20" fmla="*/ 99 w 61"/>
                                <a:gd name="T21" fmla="*/ 3 h 50"/>
                                <a:gd name="T22" fmla="*/ 128 w 61"/>
                                <a:gd name="T23" fmla="*/ 6 h 50"/>
                                <a:gd name="T24" fmla="*/ 128 w 61"/>
                                <a:gd name="T25" fmla="*/ 6 h 50"/>
                                <a:gd name="T26" fmla="*/ 128 w 61"/>
                                <a:gd name="T27" fmla="*/ 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0"/>
                                <a:gd name="T44" fmla="*/ 61 w 61"/>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0">
                                  <a:moveTo>
                                    <a:pt x="50" y="6"/>
                                  </a:moveTo>
                                  <a:lnTo>
                                    <a:pt x="56" y="10"/>
                                  </a:lnTo>
                                  <a:lnTo>
                                    <a:pt x="55" y="21"/>
                                  </a:lnTo>
                                  <a:lnTo>
                                    <a:pt x="60" y="22"/>
                                  </a:lnTo>
                                  <a:lnTo>
                                    <a:pt x="56" y="32"/>
                                  </a:lnTo>
                                  <a:lnTo>
                                    <a:pt x="44" y="33"/>
                                  </a:lnTo>
                                  <a:lnTo>
                                    <a:pt x="38" y="49"/>
                                  </a:lnTo>
                                  <a:lnTo>
                                    <a:pt x="6" y="21"/>
                                  </a:lnTo>
                                  <a:lnTo>
                                    <a:pt x="0" y="7"/>
                                  </a:lnTo>
                                  <a:lnTo>
                                    <a:pt x="2" y="0"/>
                                  </a:lnTo>
                                  <a:lnTo>
                                    <a:pt x="40" y="3"/>
                                  </a:lnTo>
                                  <a:lnTo>
                                    <a:pt x="5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6" name="Freeform 124"/>
                            <p:cNvSpPr>
                              <a:spLocks noChangeAspect="1"/>
                            </p:cNvSpPr>
                            <p:nvPr/>
                          </p:nvSpPr>
                          <p:spPr bwMode="auto">
                            <a:xfrm>
                              <a:off x="2891" y="1602"/>
                              <a:ext cx="35" cy="37"/>
                            </a:xfrm>
                            <a:custGeom>
                              <a:avLst/>
                              <a:gdLst>
                                <a:gd name="T0" fmla="*/ 0 w 34"/>
                                <a:gd name="T1" fmla="*/ 22 h 37"/>
                                <a:gd name="T2" fmla="*/ 51 w 34"/>
                                <a:gd name="T3" fmla="*/ 36 h 37"/>
                                <a:gd name="T4" fmla="*/ 51 w 34"/>
                                <a:gd name="T5" fmla="*/ 36 h 37"/>
                                <a:gd name="T6" fmla="*/ 62 w 34"/>
                                <a:gd name="T7" fmla="*/ 20 h 37"/>
                                <a:gd name="T8" fmla="*/ 72 w 34"/>
                                <a:gd name="T9" fmla="*/ 13 h 37"/>
                                <a:gd name="T10" fmla="*/ 50 w 34"/>
                                <a:gd name="T11" fmla="*/ 0 h 37"/>
                                <a:gd name="T12" fmla="*/ 9 w 34"/>
                                <a:gd name="T13" fmla="*/ 1 h 37"/>
                                <a:gd name="T14" fmla="*/ 3 w 34"/>
                                <a:gd name="T15" fmla="*/ 17 h 37"/>
                                <a:gd name="T16" fmla="*/ 0 w 34"/>
                                <a:gd name="T17" fmla="*/ 22 h 37"/>
                                <a:gd name="T18" fmla="*/ 0 w 34"/>
                                <a:gd name="T19" fmla="*/ 22 h 37"/>
                                <a:gd name="T20" fmla="*/ 0 w 34"/>
                                <a:gd name="T21" fmla="*/ 22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7"/>
                                <a:gd name="T35" fmla="*/ 34 w 34"/>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7">
                                  <a:moveTo>
                                    <a:pt x="0" y="22"/>
                                  </a:moveTo>
                                  <a:lnTo>
                                    <a:pt x="22" y="36"/>
                                  </a:lnTo>
                                  <a:lnTo>
                                    <a:pt x="28" y="20"/>
                                  </a:lnTo>
                                  <a:lnTo>
                                    <a:pt x="33" y="13"/>
                                  </a:lnTo>
                                  <a:lnTo>
                                    <a:pt x="21" y="0"/>
                                  </a:lnTo>
                                  <a:lnTo>
                                    <a:pt x="9" y="1"/>
                                  </a:lnTo>
                                  <a:lnTo>
                                    <a:pt x="3" y="17"/>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7" name="Freeform 125"/>
                            <p:cNvSpPr>
                              <a:spLocks noChangeAspect="1"/>
                            </p:cNvSpPr>
                            <p:nvPr/>
                          </p:nvSpPr>
                          <p:spPr bwMode="auto">
                            <a:xfrm>
                              <a:off x="2901" y="1551"/>
                              <a:ext cx="71" cy="91"/>
                            </a:xfrm>
                            <a:custGeom>
                              <a:avLst/>
                              <a:gdLst>
                                <a:gd name="T0" fmla="*/ 74 w 69"/>
                                <a:gd name="T1" fmla="*/ 51 h 93"/>
                                <a:gd name="T2" fmla="*/ 52 w 69"/>
                                <a:gd name="T3" fmla="*/ 43 h 93"/>
                                <a:gd name="T4" fmla="*/ 47 w 69"/>
                                <a:gd name="T5" fmla="*/ 41 h 93"/>
                                <a:gd name="T6" fmla="*/ 52 w 69"/>
                                <a:gd name="T7" fmla="*/ 36 h 93"/>
                                <a:gd name="T8" fmla="*/ 11 w 69"/>
                                <a:gd name="T9" fmla="*/ 23 h 93"/>
                                <a:gd name="T10" fmla="*/ 15 w 69"/>
                                <a:gd name="T11" fmla="*/ 23 h 93"/>
                                <a:gd name="T12" fmla="*/ 10 w 69"/>
                                <a:gd name="T13" fmla="*/ 23 h 93"/>
                                <a:gd name="T14" fmla="*/ 11 w 69"/>
                                <a:gd name="T15" fmla="*/ 23 h 93"/>
                                <a:gd name="T16" fmla="*/ 5 w 69"/>
                                <a:gd name="T17" fmla="*/ 23 h 93"/>
                                <a:gd name="T18" fmla="*/ 11 w 69"/>
                                <a:gd name="T19" fmla="*/ 20 h 93"/>
                                <a:gd name="T20" fmla="*/ 3 w 69"/>
                                <a:gd name="T21" fmla="*/ 16 h 93"/>
                                <a:gd name="T22" fmla="*/ 0 w 69"/>
                                <a:gd name="T23" fmla="*/ 6 h 93"/>
                                <a:gd name="T24" fmla="*/ 51 w 69"/>
                                <a:gd name="T25" fmla="*/ 0 h 93"/>
                                <a:gd name="T26" fmla="*/ 103 w 69"/>
                                <a:gd name="T27" fmla="*/ 23 h 93"/>
                                <a:gd name="T28" fmla="*/ 141 w 69"/>
                                <a:gd name="T29" fmla="*/ 23 h 93"/>
                                <a:gd name="T30" fmla="*/ 153 w 69"/>
                                <a:gd name="T31" fmla="*/ 23 h 93"/>
                                <a:gd name="T32" fmla="*/ 141 w 69"/>
                                <a:gd name="T33" fmla="*/ 23 h 93"/>
                                <a:gd name="T34" fmla="*/ 149 w 69"/>
                                <a:gd name="T35" fmla="*/ 37 h 93"/>
                                <a:gd name="T36" fmla="*/ 143 w 69"/>
                                <a:gd name="T37" fmla="*/ 45 h 93"/>
                                <a:gd name="T38" fmla="*/ 106 w 69"/>
                                <a:gd name="T39" fmla="*/ 46 h 93"/>
                                <a:gd name="T40" fmla="*/ 74 w 69"/>
                                <a:gd name="T41" fmla="*/ 51 h 93"/>
                                <a:gd name="T42" fmla="*/ 74 w 69"/>
                                <a:gd name="T43" fmla="*/ 51 h 93"/>
                                <a:gd name="T44" fmla="*/ 74 w 69"/>
                                <a:gd name="T45" fmla="*/ 51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93"/>
                                <a:gd name="T71" fmla="*/ 69 w 69"/>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93">
                                  <a:moveTo>
                                    <a:pt x="34" y="92"/>
                                  </a:moveTo>
                                  <a:lnTo>
                                    <a:pt x="23" y="76"/>
                                  </a:lnTo>
                                  <a:lnTo>
                                    <a:pt x="18" y="72"/>
                                  </a:lnTo>
                                  <a:lnTo>
                                    <a:pt x="23" y="65"/>
                                  </a:lnTo>
                                  <a:lnTo>
                                    <a:pt x="11" y="52"/>
                                  </a:lnTo>
                                  <a:lnTo>
                                    <a:pt x="15" y="42"/>
                                  </a:lnTo>
                                  <a:lnTo>
                                    <a:pt x="10" y="41"/>
                                  </a:lnTo>
                                  <a:lnTo>
                                    <a:pt x="11" y="30"/>
                                  </a:lnTo>
                                  <a:lnTo>
                                    <a:pt x="5" y="26"/>
                                  </a:lnTo>
                                  <a:lnTo>
                                    <a:pt x="11" y="20"/>
                                  </a:lnTo>
                                  <a:lnTo>
                                    <a:pt x="3" y="16"/>
                                  </a:lnTo>
                                  <a:lnTo>
                                    <a:pt x="0" y="6"/>
                                  </a:lnTo>
                                  <a:lnTo>
                                    <a:pt x="22" y="0"/>
                                  </a:lnTo>
                                  <a:lnTo>
                                    <a:pt x="46" y="26"/>
                                  </a:lnTo>
                                  <a:lnTo>
                                    <a:pt x="62" y="30"/>
                                  </a:lnTo>
                                  <a:lnTo>
                                    <a:pt x="68" y="42"/>
                                  </a:lnTo>
                                  <a:lnTo>
                                    <a:pt x="62" y="50"/>
                                  </a:lnTo>
                                  <a:lnTo>
                                    <a:pt x="66" y="66"/>
                                  </a:lnTo>
                                  <a:lnTo>
                                    <a:pt x="63" y="80"/>
                                  </a:lnTo>
                                  <a:lnTo>
                                    <a:pt x="47" y="81"/>
                                  </a:lnTo>
                                  <a:lnTo>
                                    <a:pt x="34" y="9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8" name="Freeform 126"/>
                            <p:cNvSpPr>
                              <a:spLocks noChangeAspect="1"/>
                            </p:cNvSpPr>
                            <p:nvPr/>
                          </p:nvSpPr>
                          <p:spPr bwMode="auto">
                            <a:xfrm>
                              <a:off x="2936" y="1630"/>
                              <a:ext cx="40" cy="28"/>
                            </a:xfrm>
                            <a:custGeom>
                              <a:avLst/>
                              <a:gdLst>
                                <a:gd name="T0" fmla="*/ 39 w 40"/>
                                <a:gd name="T1" fmla="*/ 14 h 29"/>
                                <a:gd name="T2" fmla="*/ 29 w 40"/>
                                <a:gd name="T3" fmla="*/ 0 h 29"/>
                                <a:gd name="T4" fmla="*/ 13 w 40"/>
                                <a:gd name="T5" fmla="*/ 1 h 29"/>
                                <a:gd name="T6" fmla="*/ 0 w 40"/>
                                <a:gd name="T7" fmla="*/ 12 h 29"/>
                                <a:gd name="T8" fmla="*/ 9 w 40"/>
                                <a:gd name="T9" fmla="*/ 14 h 29"/>
                                <a:gd name="T10" fmla="*/ 39 w 40"/>
                                <a:gd name="T11" fmla="*/ 14 h 29"/>
                                <a:gd name="T12" fmla="*/ 39 w 40"/>
                                <a:gd name="T13" fmla="*/ 14 h 29"/>
                                <a:gd name="T14" fmla="*/ 39 w 40"/>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9"/>
                                <a:gd name="T26" fmla="*/ 40 w 4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9">
                                  <a:moveTo>
                                    <a:pt x="39" y="18"/>
                                  </a:moveTo>
                                  <a:lnTo>
                                    <a:pt x="29" y="0"/>
                                  </a:lnTo>
                                  <a:lnTo>
                                    <a:pt x="13" y="1"/>
                                  </a:lnTo>
                                  <a:lnTo>
                                    <a:pt x="0" y="12"/>
                                  </a:lnTo>
                                  <a:lnTo>
                                    <a:pt x="9" y="28"/>
                                  </a:lnTo>
                                  <a:lnTo>
                                    <a:pt x="39"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99" name="Freeform 127"/>
                            <p:cNvSpPr>
                              <a:spLocks noChangeAspect="1"/>
                            </p:cNvSpPr>
                            <p:nvPr/>
                          </p:nvSpPr>
                          <p:spPr bwMode="auto">
                            <a:xfrm>
                              <a:off x="2821" y="1381"/>
                              <a:ext cx="163" cy="112"/>
                            </a:xfrm>
                            <a:custGeom>
                              <a:avLst/>
                              <a:gdLst>
                                <a:gd name="T0" fmla="*/ 305 w 159"/>
                                <a:gd name="T1" fmla="*/ 56 h 113"/>
                                <a:gd name="T2" fmla="*/ 297 w 159"/>
                                <a:gd name="T3" fmla="*/ 51 h 113"/>
                                <a:gd name="T4" fmla="*/ 312 w 159"/>
                                <a:gd name="T5" fmla="*/ 36 h 113"/>
                                <a:gd name="T6" fmla="*/ 297 w 159"/>
                                <a:gd name="T7" fmla="*/ 12 h 113"/>
                                <a:gd name="T8" fmla="*/ 271 w 159"/>
                                <a:gd name="T9" fmla="*/ 7 h 113"/>
                                <a:gd name="T10" fmla="*/ 170 w 159"/>
                                <a:gd name="T11" fmla="*/ 5 h 113"/>
                                <a:gd name="T12" fmla="*/ 162 w 159"/>
                                <a:gd name="T13" fmla="*/ 10 h 113"/>
                                <a:gd name="T14" fmla="*/ 142 w 159"/>
                                <a:gd name="T15" fmla="*/ 10 h 113"/>
                                <a:gd name="T16" fmla="*/ 133 w 159"/>
                                <a:gd name="T17" fmla="*/ 0 h 113"/>
                                <a:gd name="T18" fmla="*/ 0 w 159"/>
                                <a:gd name="T19" fmla="*/ 20 h 113"/>
                                <a:gd name="T20" fmla="*/ 10 w 159"/>
                                <a:gd name="T21" fmla="*/ 56 h 113"/>
                                <a:gd name="T22" fmla="*/ 55 w 159"/>
                                <a:gd name="T23" fmla="*/ 56 h 113"/>
                                <a:gd name="T24" fmla="*/ 86 w 159"/>
                                <a:gd name="T25" fmla="*/ 63 h 113"/>
                                <a:gd name="T26" fmla="*/ 88 w 159"/>
                                <a:gd name="T27" fmla="*/ 57 h 113"/>
                                <a:gd name="T28" fmla="*/ 134 w 159"/>
                                <a:gd name="T29" fmla="*/ 65 h 113"/>
                                <a:gd name="T30" fmla="*/ 197 w 159"/>
                                <a:gd name="T31" fmla="*/ 81 h 113"/>
                                <a:gd name="T32" fmla="*/ 240 w 159"/>
                                <a:gd name="T33" fmla="*/ 77 h 113"/>
                                <a:gd name="T34" fmla="*/ 276 w 159"/>
                                <a:gd name="T35" fmla="*/ 83 h 113"/>
                                <a:gd name="T36" fmla="*/ 323 w 159"/>
                                <a:gd name="T37" fmla="*/ 57 h 113"/>
                                <a:gd name="T38" fmla="*/ 305 w 159"/>
                                <a:gd name="T39" fmla="*/ 56 h 113"/>
                                <a:gd name="T40" fmla="*/ 305 w 159"/>
                                <a:gd name="T41" fmla="*/ 56 h 113"/>
                                <a:gd name="T42" fmla="*/ 305 w 159"/>
                                <a:gd name="T43" fmla="*/ 56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13"/>
                                <a:gd name="T68" fmla="*/ 159 w 159"/>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13">
                                  <a:moveTo>
                                    <a:pt x="149" y="62"/>
                                  </a:moveTo>
                                  <a:lnTo>
                                    <a:pt x="144" y="51"/>
                                  </a:lnTo>
                                  <a:lnTo>
                                    <a:pt x="152" y="36"/>
                                  </a:lnTo>
                                  <a:lnTo>
                                    <a:pt x="144" y="12"/>
                                  </a:lnTo>
                                  <a:lnTo>
                                    <a:pt x="133" y="7"/>
                                  </a:lnTo>
                                  <a:lnTo>
                                    <a:pt x="84" y="5"/>
                                  </a:lnTo>
                                  <a:lnTo>
                                    <a:pt x="80" y="10"/>
                                  </a:lnTo>
                                  <a:lnTo>
                                    <a:pt x="70" y="10"/>
                                  </a:lnTo>
                                  <a:lnTo>
                                    <a:pt x="64" y="0"/>
                                  </a:lnTo>
                                  <a:lnTo>
                                    <a:pt x="0" y="20"/>
                                  </a:lnTo>
                                  <a:lnTo>
                                    <a:pt x="10" y="77"/>
                                  </a:lnTo>
                                  <a:lnTo>
                                    <a:pt x="26" y="78"/>
                                  </a:lnTo>
                                  <a:lnTo>
                                    <a:pt x="44" y="92"/>
                                  </a:lnTo>
                                  <a:lnTo>
                                    <a:pt x="45" y="86"/>
                                  </a:lnTo>
                                  <a:lnTo>
                                    <a:pt x="65" y="94"/>
                                  </a:lnTo>
                                  <a:lnTo>
                                    <a:pt x="96" y="110"/>
                                  </a:lnTo>
                                  <a:lnTo>
                                    <a:pt x="118" y="106"/>
                                  </a:lnTo>
                                  <a:lnTo>
                                    <a:pt x="134" y="112"/>
                                  </a:lnTo>
                                  <a:lnTo>
                                    <a:pt x="158" y="86"/>
                                  </a:lnTo>
                                  <a:lnTo>
                                    <a:pt x="149" y="6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0" name="Freeform 128"/>
                            <p:cNvSpPr>
                              <a:spLocks noChangeAspect="1"/>
                            </p:cNvSpPr>
                            <p:nvPr/>
                          </p:nvSpPr>
                          <p:spPr bwMode="auto">
                            <a:xfrm>
                              <a:off x="2693" y="1379"/>
                              <a:ext cx="139" cy="146"/>
                            </a:xfrm>
                            <a:custGeom>
                              <a:avLst/>
                              <a:gdLst>
                                <a:gd name="T0" fmla="*/ 106 w 138"/>
                                <a:gd name="T1" fmla="*/ 12 h 148"/>
                                <a:gd name="T2" fmla="*/ 57 w 138"/>
                                <a:gd name="T3" fmla="*/ 0 h 148"/>
                                <a:gd name="T4" fmla="*/ 46 w 138"/>
                                <a:gd name="T5" fmla="*/ 0 h 148"/>
                                <a:gd name="T6" fmla="*/ 49 w 138"/>
                                <a:gd name="T7" fmla="*/ 7 h 148"/>
                                <a:gd name="T8" fmla="*/ 41 w 138"/>
                                <a:gd name="T9" fmla="*/ 28 h 148"/>
                                <a:gd name="T10" fmla="*/ 21 w 138"/>
                                <a:gd name="T11" fmla="*/ 23 h 148"/>
                                <a:gd name="T12" fmla="*/ 10 w 138"/>
                                <a:gd name="T13" fmla="*/ 37 h 148"/>
                                <a:gd name="T14" fmla="*/ 17 w 138"/>
                                <a:gd name="T15" fmla="*/ 37 h 148"/>
                                <a:gd name="T16" fmla="*/ 0 w 138"/>
                                <a:gd name="T17" fmla="*/ 37 h 148"/>
                                <a:gd name="T18" fmla="*/ 0 w 138"/>
                                <a:gd name="T19" fmla="*/ 53 h 148"/>
                                <a:gd name="T20" fmla="*/ 0 w 138"/>
                                <a:gd name="T21" fmla="*/ 65 h 148"/>
                                <a:gd name="T22" fmla="*/ 3 w 138"/>
                                <a:gd name="T23" fmla="*/ 76 h 148"/>
                                <a:gd name="T24" fmla="*/ 3 w 138"/>
                                <a:gd name="T25" fmla="*/ 76 h 148"/>
                                <a:gd name="T26" fmla="*/ 31 w 138"/>
                                <a:gd name="T27" fmla="*/ 86 h 148"/>
                                <a:gd name="T28" fmla="*/ 21 w 138"/>
                                <a:gd name="T29" fmla="*/ 98 h 148"/>
                                <a:gd name="T30" fmla="*/ 23 w 138"/>
                                <a:gd name="T31" fmla="*/ 99 h 148"/>
                                <a:gd name="T32" fmla="*/ 54 w 138"/>
                                <a:gd name="T33" fmla="*/ 100 h 148"/>
                                <a:gd name="T34" fmla="*/ 138 w 138"/>
                                <a:gd name="T35" fmla="*/ 98 h 148"/>
                                <a:gd name="T36" fmla="*/ 137 w 138"/>
                                <a:gd name="T37" fmla="*/ 94 h 148"/>
                                <a:gd name="T38" fmla="*/ 152 w 138"/>
                                <a:gd name="T39" fmla="*/ 87 h 148"/>
                                <a:gd name="T40" fmla="*/ 132 w 138"/>
                                <a:gd name="T41" fmla="*/ 78 h 148"/>
                                <a:gd name="T42" fmla="*/ 123 w 138"/>
                                <a:gd name="T43" fmla="*/ 61 h 148"/>
                                <a:gd name="T44" fmla="*/ 160 w 138"/>
                                <a:gd name="T45" fmla="*/ 44 h 148"/>
                                <a:gd name="T46" fmla="*/ 166 w 138"/>
                                <a:gd name="T47" fmla="*/ 50 h 148"/>
                                <a:gd name="T48" fmla="*/ 156 w 138"/>
                                <a:gd name="T49" fmla="*/ 22 h 148"/>
                                <a:gd name="T50" fmla="*/ 144 w 138"/>
                                <a:gd name="T51" fmla="*/ 14 h 148"/>
                                <a:gd name="T52" fmla="*/ 148 w 138"/>
                                <a:gd name="T53" fmla="*/ 12 h 148"/>
                                <a:gd name="T54" fmla="*/ 145 w 138"/>
                                <a:gd name="T55" fmla="*/ 4 h 148"/>
                                <a:gd name="T56" fmla="*/ 106 w 138"/>
                                <a:gd name="T57" fmla="*/ 20 h 148"/>
                                <a:gd name="T58" fmla="*/ 106 w 138"/>
                                <a:gd name="T59" fmla="*/ 12 h 148"/>
                                <a:gd name="T60" fmla="*/ 106 w 138"/>
                                <a:gd name="T61" fmla="*/ 12 h 148"/>
                                <a:gd name="T62" fmla="*/ 106 w 138"/>
                                <a:gd name="T63" fmla="*/ 1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48"/>
                                <a:gd name="T98" fmla="*/ 138 w 138"/>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48">
                                  <a:moveTo>
                                    <a:pt x="77" y="12"/>
                                  </a:moveTo>
                                  <a:lnTo>
                                    <a:pt x="57" y="0"/>
                                  </a:lnTo>
                                  <a:lnTo>
                                    <a:pt x="46" y="0"/>
                                  </a:lnTo>
                                  <a:lnTo>
                                    <a:pt x="49" y="7"/>
                                  </a:lnTo>
                                  <a:lnTo>
                                    <a:pt x="41" y="28"/>
                                  </a:lnTo>
                                  <a:lnTo>
                                    <a:pt x="21" y="23"/>
                                  </a:lnTo>
                                  <a:lnTo>
                                    <a:pt x="10" y="46"/>
                                  </a:lnTo>
                                  <a:lnTo>
                                    <a:pt x="17" y="50"/>
                                  </a:lnTo>
                                  <a:lnTo>
                                    <a:pt x="0" y="60"/>
                                  </a:lnTo>
                                  <a:lnTo>
                                    <a:pt x="0" y="82"/>
                                  </a:lnTo>
                                  <a:lnTo>
                                    <a:pt x="0" y="94"/>
                                  </a:lnTo>
                                  <a:lnTo>
                                    <a:pt x="3" y="105"/>
                                  </a:lnTo>
                                  <a:lnTo>
                                    <a:pt x="31" y="120"/>
                                  </a:lnTo>
                                  <a:lnTo>
                                    <a:pt x="21" y="144"/>
                                  </a:lnTo>
                                  <a:lnTo>
                                    <a:pt x="23" y="145"/>
                                  </a:lnTo>
                                  <a:lnTo>
                                    <a:pt x="54" y="147"/>
                                  </a:lnTo>
                                  <a:lnTo>
                                    <a:pt x="109" y="144"/>
                                  </a:lnTo>
                                  <a:lnTo>
                                    <a:pt x="108" y="136"/>
                                  </a:lnTo>
                                  <a:lnTo>
                                    <a:pt x="123" y="121"/>
                                  </a:lnTo>
                                  <a:lnTo>
                                    <a:pt x="103" y="107"/>
                                  </a:lnTo>
                                  <a:lnTo>
                                    <a:pt x="94" y="90"/>
                                  </a:lnTo>
                                  <a:lnTo>
                                    <a:pt x="131" y="73"/>
                                  </a:lnTo>
                                  <a:lnTo>
                                    <a:pt x="137" y="79"/>
                                  </a:lnTo>
                                  <a:lnTo>
                                    <a:pt x="127" y="22"/>
                                  </a:lnTo>
                                  <a:lnTo>
                                    <a:pt x="115" y="14"/>
                                  </a:lnTo>
                                  <a:lnTo>
                                    <a:pt x="119" y="12"/>
                                  </a:lnTo>
                                  <a:lnTo>
                                    <a:pt x="116" y="4"/>
                                  </a:lnTo>
                                  <a:lnTo>
                                    <a:pt x="77" y="20"/>
                                  </a:lnTo>
                                  <a:lnTo>
                                    <a:pt x="77" y="1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1" name="Freeform 129"/>
                            <p:cNvSpPr>
                              <a:spLocks noChangeAspect="1"/>
                            </p:cNvSpPr>
                            <p:nvPr/>
                          </p:nvSpPr>
                          <p:spPr bwMode="auto">
                            <a:xfrm>
                              <a:off x="2642" y="1446"/>
                              <a:ext cx="52" cy="36"/>
                            </a:xfrm>
                            <a:custGeom>
                              <a:avLst/>
                              <a:gdLst>
                                <a:gd name="T0" fmla="*/ 46 w 50"/>
                                <a:gd name="T1" fmla="*/ 0 h 37"/>
                                <a:gd name="T2" fmla="*/ 108 w 50"/>
                                <a:gd name="T3" fmla="*/ 1 h 37"/>
                                <a:gd name="T4" fmla="*/ 108 w 50"/>
                                <a:gd name="T5" fmla="*/ 1 h 37"/>
                                <a:gd name="T6" fmla="*/ 151 w 50"/>
                                <a:gd name="T7" fmla="*/ 14 h 37"/>
                                <a:gd name="T8" fmla="*/ 151 w 50"/>
                                <a:gd name="T9" fmla="*/ 18 h 37"/>
                                <a:gd name="T10" fmla="*/ 134 w 50"/>
                                <a:gd name="T11" fmla="*/ 18 h 37"/>
                                <a:gd name="T12" fmla="*/ 100 w 50"/>
                                <a:gd name="T13" fmla="*/ 18 h 37"/>
                                <a:gd name="T14" fmla="*/ 96 w 50"/>
                                <a:gd name="T15" fmla="*/ 18 h 37"/>
                                <a:gd name="T16" fmla="*/ 60 w 50"/>
                                <a:gd name="T17" fmla="*/ 18 h 37"/>
                                <a:gd name="T18" fmla="*/ 0 w 50"/>
                                <a:gd name="T19" fmla="*/ 6 h 37"/>
                                <a:gd name="T20" fmla="*/ 46 w 50"/>
                                <a:gd name="T21" fmla="*/ 0 h 37"/>
                                <a:gd name="T22" fmla="*/ 46 w 50"/>
                                <a:gd name="T23" fmla="*/ 0 h 37"/>
                                <a:gd name="T24" fmla="*/ 46 w 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7"/>
                                <a:gd name="T41" fmla="*/ 50 w 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7">
                                  <a:moveTo>
                                    <a:pt x="13" y="0"/>
                                  </a:moveTo>
                                  <a:lnTo>
                                    <a:pt x="35" y="1"/>
                                  </a:lnTo>
                                  <a:lnTo>
                                    <a:pt x="49" y="14"/>
                                  </a:lnTo>
                                  <a:lnTo>
                                    <a:pt x="49" y="26"/>
                                  </a:lnTo>
                                  <a:lnTo>
                                    <a:pt x="43" y="36"/>
                                  </a:lnTo>
                                  <a:lnTo>
                                    <a:pt x="33" y="34"/>
                                  </a:lnTo>
                                  <a:lnTo>
                                    <a:pt x="32" y="26"/>
                                  </a:lnTo>
                                  <a:lnTo>
                                    <a:pt x="20" y="28"/>
                                  </a:lnTo>
                                  <a:lnTo>
                                    <a:pt x="0" y="6"/>
                                  </a:lnTo>
                                  <a:lnTo>
                                    <a:pt x="1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2" name="Freeform 130"/>
                            <p:cNvSpPr>
                              <a:spLocks noChangeAspect="1"/>
                            </p:cNvSpPr>
                            <p:nvPr/>
                          </p:nvSpPr>
                          <p:spPr bwMode="auto">
                            <a:xfrm>
                              <a:off x="2682" y="1082"/>
                              <a:ext cx="359" cy="238"/>
                            </a:xfrm>
                            <a:custGeom>
                              <a:avLst/>
                              <a:gdLst>
                                <a:gd name="T0" fmla="*/ 314 w 354"/>
                                <a:gd name="T1" fmla="*/ 30 h 242"/>
                                <a:gd name="T2" fmla="*/ 277 w 354"/>
                                <a:gd name="T3" fmla="*/ 30 h 242"/>
                                <a:gd name="T4" fmla="*/ 234 w 354"/>
                                <a:gd name="T5" fmla="*/ 46 h 242"/>
                                <a:gd name="T6" fmla="*/ 189 w 354"/>
                                <a:gd name="T7" fmla="*/ 73 h 242"/>
                                <a:gd name="T8" fmla="*/ 161 w 354"/>
                                <a:gd name="T9" fmla="*/ 82 h 242"/>
                                <a:gd name="T10" fmla="*/ 169 w 354"/>
                                <a:gd name="T11" fmla="*/ 111 h 242"/>
                                <a:gd name="T12" fmla="*/ 167 w 354"/>
                                <a:gd name="T13" fmla="*/ 127 h 242"/>
                                <a:gd name="T14" fmla="*/ 141 w 354"/>
                                <a:gd name="T15" fmla="*/ 138 h 242"/>
                                <a:gd name="T16" fmla="*/ 117 w 354"/>
                                <a:gd name="T17" fmla="*/ 134 h 242"/>
                                <a:gd name="T18" fmla="*/ 15 w 354"/>
                                <a:gd name="T19" fmla="*/ 145 h 242"/>
                                <a:gd name="T20" fmla="*/ 19 w 354"/>
                                <a:gd name="T21" fmla="*/ 134 h 242"/>
                                <a:gd name="T22" fmla="*/ 10 w 354"/>
                                <a:gd name="T23" fmla="*/ 128 h 242"/>
                                <a:gd name="T24" fmla="*/ 0 w 354"/>
                                <a:gd name="T25" fmla="*/ 112 h 242"/>
                                <a:gd name="T26" fmla="*/ 2 w 354"/>
                                <a:gd name="T27" fmla="*/ 104 h 242"/>
                                <a:gd name="T28" fmla="*/ 75 w 354"/>
                                <a:gd name="T29" fmla="*/ 88 h 242"/>
                                <a:gd name="T30" fmla="*/ 97 w 354"/>
                                <a:gd name="T31" fmla="*/ 84 h 242"/>
                                <a:gd name="T32" fmla="*/ 189 w 354"/>
                                <a:gd name="T33" fmla="*/ 43 h 242"/>
                                <a:gd name="T34" fmla="*/ 175 w 354"/>
                                <a:gd name="T35" fmla="*/ 30 h 242"/>
                                <a:gd name="T36" fmla="*/ 201 w 354"/>
                                <a:gd name="T37" fmla="*/ 30 h 242"/>
                                <a:gd name="T38" fmla="*/ 231 w 354"/>
                                <a:gd name="T39" fmla="*/ 30 h 242"/>
                                <a:gd name="T40" fmla="*/ 246 w 354"/>
                                <a:gd name="T41" fmla="*/ 30 h 242"/>
                                <a:gd name="T42" fmla="*/ 254 w 354"/>
                                <a:gd name="T43" fmla="*/ 30 h 242"/>
                                <a:gd name="T44" fmla="*/ 290 w 354"/>
                                <a:gd name="T45" fmla="*/ 19 h 242"/>
                                <a:gd name="T46" fmla="*/ 377 w 354"/>
                                <a:gd name="T47" fmla="*/ 3 h 242"/>
                                <a:gd name="T48" fmla="*/ 418 w 354"/>
                                <a:gd name="T49" fmla="*/ 0 h 242"/>
                                <a:gd name="T50" fmla="*/ 438 w 354"/>
                                <a:gd name="T51" fmla="*/ 3 h 242"/>
                                <a:gd name="T52" fmla="*/ 460 w 354"/>
                                <a:gd name="T53" fmla="*/ 1 h 242"/>
                                <a:gd name="T54" fmla="*/ 528 w 354"/>
                                <a:gd name="T55" fmla="*/ 12 h 242"/>
                                <a:gd name="T56" fmla="*/ 528 w 354"/>
                                <a:gd name="T57" fmla="*/ 25 h 242"/>
                                <a:gd name="T58" fmla="*/ 498 w 354"/>
                                <a:gd name="T59" fmla="*/ 30 h 242"/>
                                <a:gd name="T60" fmla="*/ 466 w 354"/>
                                <a:gd name="T61" fmla="*/ 19 h 242"/>
                                <a:gd name="T62" fmla="*/ 428 w 354"/>
                                <a:gd name="T63" fmla="*/ 30 h 242"/>
                                <a:gd name="T64" fmla="*/ 370 w 354"/>
                                <a:gd name="T65" fmla="*/ 30 h 242"/>
                                <a:gd name="T66" fmla="*/ 322 w 354"/>
                                <a:gd name="T67" fmla="*/ 30 h 242"/>
                                <a:gd name="T68" fmla="*/ 322 w 354"/>
                                <a:gd name="T69" fmla="*/ 30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42"/>
                                <a:gd name="T107" fmla="*/ 354 w 354"/>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42">
                                  <a:moveTo>
                                    <a:pt x="217" y="35"/>
                                  </a:moveTo>
                                  <a:lnTo>
                                    <a:pt x="211" y="46"/>
                                  </a:lnTo>
                                  <a:lnTo>
                                    <a:pt x="189" y="45"/>
                                  </a:lnTo>
                                  <a:lnTo>
                                    <a:pt x="183" y="53"/>
                                  </a:lnTo>
                                  <a:lnTo>
                                    <a:pt x="167" y="55"/>
                                  </a:lnTo>
                                  <a:lnTo>
                                    <a:pt x="157" y="75"/>
                                  </a:lnTo>
                                  <a:lnTo>
                                    <a:pt x="139" y="88"/>
                                  </a:lnTo>
                                  <a:lnTo>
                                    <a:pt x="127" y="115"/>
                                  </a:lnTo>
                                  <a:lnTo>
                                    <a:pt x="131" y="125"/>
                                  </a:lnTo>
                                  <a:lnTo>
                                    <a:pt x="105" y="133"/>
                                  </a:lnTo>
                                  <a:lnTo>
                                    <a:pt x="103" y="155"/>
                                  </a:lnTo>
                                  <a:lnTo>
                                    <a:pt x="111" y="179"/>
                                  </a:lnTo>
                                  <a:lnTo>
                                    <a:pt x="105" y="182"/>
                                  </a:lnTo>
                                  <a:lnTo>
                                    <a:pt x="109" y="203"/>
                                  </a:lnTo>
                                  <a:lnTo>
                                    <a:pt x="99" y="209"/>
                                  </a:lnTo>
                                  <a:lnTo>
                                    <a:pt x="95" y="222"/>
                                  </a:lnTo>
                                  <a:lnTo>
                                    <a:pt x="91" y="221"/>
                                  </a:lnTo>
                                  <a:lnTo>
                                    <a:pt x="83" y="214"/>
                                  </a:lnTo>
                                  <a:lnTo>
                                    <a:pt x="39" y="241"/>
                                  </a:lnTo>
                                  <a:lnTo>
                                    <a:pt x="15" y="235"/>
                                  </a:lnTo>
                                  <a:lnTo>
                                    <a:pt x="9" y="228"/>
                                  </a:lnTo>
                                  <a:lnTo>
                                    <a:pt x="19" y="214"/>
                                  </a:lnTo>
                                  <a:lnTo>
                                    <a:pt x="7" y="216"/>
                                  </a:lnTo>
                                  <a:lnTo>
                                    <a:pt x="10" y="204"/>
                                  </a:lnTo>
                                  <a:lnTo>
                                    <a:pt x="3" y="196"/>
                                  </a:lnTo>
                                  <a:lnTo>
                                    <a:pt x="0" y="180"/>
                                  </a:lnTo>
                                  <a:lnTo>
                                    <a:pt x="5" y="173"/>
                                  </a:lnTo>
                                  <a:lnTo>
                                    <a:pt x="2" y="168"/>
                                  </a:lnTo>
                                  <a:lnTo>
                                    <a:pt x="31" y="147"/>
                                  </a:lnTo>
                                  <a:lnTo>
                                    <a:pt x="46" y="145"/>
                                  </a:lnTo>
                                  <a:lnTo>
                                    <a:pt x="60" y="132"/>
                                  </a:lnTo>
                                  <a:lnTo>
                                    <a:pt x="68" y="137"/>
                                  </a:lnTo>
                                  <a:lnTo>
                                    <a:pt x="105" y="105"/>
                                  </a:lnTo>
                                  <a:lnTo>
                                    <a:pt x="127" y="72"/>
                                  </a:lnTo>
                                  <a:lnTo>
                                    <a:pt x="153" y="51"/>
                                  </a:lnTo>
                                  <a:lnTo>
                                    <a:pt x="117" y="57"/>
                                  </a:lnTo>
                                  <a:lnTo>
                                    <a:pt x="143" y="48"/>
                                  </a:lnTo>
                                  <a:lnTo>
                                    <a:pt x="135" y="43"/>
                                  </a:lnTo>
                                  <a:lnTo>
                                    <a:pt x="157" y="33"/>
                                  </a:lnTo>
                                  <a:lnTo>
                                    <a:pt x="155" y="41"/>
                                  </a:lnTo>
                                  <a:lnTo>
                                    <a:pt x="163" y="37"/>
                                  </a:lnTo>
                                  <a:lnTo>
                                    <a:pt x="165" y="43"/>
                                  </a:lnTo>
                                  <a:lnTo>
                                    <a:pt x="176" y="37"/>
                                  </a:lnTo>
                                  <a:lnTo>
                                    <a:pt x="170" y="35"/>
                                  </a:lnTo>
                                  <a:lnTo>
                                    <a:pt x="170" y="30"/>
                                  </a:lnTo>
                                  <a:lnTo>
                                    <a:pt x="193" y="19"/>
                                  </a:lnTo>
                                  <a:lnTo>
                                    <a:pt x="227" y="16"/>
                                  </a:lnTo>
                                  <a:lnTo>
                                    <a:pt x="250" y="3"/>
                                  </a:lnTo>
                                  <a:lnTo>
                                    <a:pt x="263" y="9"/>
                                  </a:lnTo>
                                  <a:lnTo>
                                    <a:pt x="279" y="0"/>
                                  </a:lnTo>
                                  <a:lnTo>
                                    <a:pt x="279" y="10"/>
                                  </a:lnTo>
                                  <a:lnTo>
                                    <a:pt x="292" y="3"/>
                                  </a:lnTo>
                                  <a:lnTo>
                                    <a:pt x="297" y="11"/>
                                  </a:lnTo>
                                  <a:lnTo>
                                    <a:pt x="307" y="1"/>
                                  </a:lnTo>
                                  <a:lnTo>
                                    <a:pt x="325" y="3"/>
                                  </a:lnTo>
                                  <a:lnTo>
                                    <a:pt x="353" y="12"/>
                                  </a:lnTo>
                                  <a:lnTo>
                                    <a:pt x="323" y="18"/>
                                  </a:lnTo>
                                  <a:lnTo>
                                    <a:pt x="353" y="25"/>
                                  </a:lnTo>
                                  <a:lnTo>
                                    <a:pt x="331" y="37"/>
                                  </a:lnTo>
                                  <a:lnTo>
                                    <a:pt x="330" y="25"/>
                                  </a:lnTo>
                                  <a:lnTo>
                                    <a:pt x="311" y="19"/>
                                  </a:lnTo>
                                  <a:lnTo>
                                    <a:pt x="289" y="22"/>
                                  </a:lnTo>
                                  <a:lnTo>
                                    <a:pt x="286" y="38"/>
                                  </a:lnTo>
                                  <a:lnTo>
                                    <a:pt x="274" y="42"/>
                                  </a:lnTo>
                                  <a:lnTo>
                                    <a:pt x="245" y="41"/>
                                  </a:lnTo>
                                  <a:lnTo>
                                    <a:pt x="226" y="30"/>
                                  </a:lnTo>
                                  <a:lnTo>
                                    <a:pt x="217"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3" name="Freeform 131"/>
                            <p:cNvSpPr>
                              <a:spLocks noChangeAspect="1"/>
                            </p:cNvSpPr>
                            <p:nvPr/>
                          </p:nvSpPr>
                          <p:spPr bwMode="auto">
                            <a:xfrm>
                              <a:off x="2774" y="1117"/>
                              <a:ext cx="182" cy="251"/>
                            </a:xfrm>
                            <a:custGeom>
                              <a:avLst/>
                              <a:gdLst>
                                <a:gd name="T0" fmla="*/ 4 w 179"/>
                                <a:gd name="T1" fmla="*/ 119 h 255"/>
                                <a:gd name="T2" fmla="*/ 8 w 179"/>
                                <a:gd name="T3" fmla="*/ 111 h 255"/>
                                <a:gd name="T4" fmla="*/ 18 w 179"/>
                                <a:gd name="T5" fmla="*/ 107 h 255"/>
                                <a:gd name="T6" fmla="*/ 14 w 179"/>
                                <a:gd name="T7" fmla="*/ 92 h 255"/>
                                <a:gd name="T8" fmla="*/ 20 w 179"/>
                                <a:gd name="T9" fmla="*/ 90 h 255"/>
                                <a:gd name="T10" fmla="*/ 12 w 179"/>
                                <a:gd name="T11" fmla="*/ 78 h 255"/>
                                <a:gd name="T12" fmla="*/ 14 w 179"/>
                                <a:gd name="T13" fmla="*/ 67 h 255"/>
                                <a:gd name="T14" fmla="*/ 69 w 179"/>
                                <a:gd name="T15" fmla="*/ 61 h 255"/>
                                <a:gd name="T16" fmla="*/ 65 w 179"/>
                                <a:gd name="T17" fmla="*/ 51 h 255"/>
                                <a:gd name="T18" fmla="*/ 77 w 179"/>
                                <a:gd name="T19" fmla="*/ 31 h 255"/>
                                <a:gd name="T20" fmla="*/ 100 w 179"/>
                                <a:gd name="T21" fmla="*/ 31 h 255"/>
                                <a:gd name="T22" fmla="*/ 120 w 179"/>
                                <a:gd name="T23" fmla="*/ 20 h 255"/>
                                <a:gd name="T24" fmla="*/ 150 w 179"/>
                                <a:gd name="T25" fmla="*/ 18 h 255"/>
                                <a:gd name="T26" fmla="*/ 159 w 179"/>
                                <a:gd name="T27" fmla="*/ 10 h 255"/>
                                <a:gd name="T28" fmla="*/ 192 w 179"/>
                                <a:gd name="T29" fmla="*/ 11 h 255"/>
                                <a:gd name="T30" fmla="*/ 201 w 179"/>
                                <a:gd name="T31" fmla="*/ 0 h 255"/>
                                <a:gd name="T32" fmla="*/ 265 w 179"/>
                                <a:gd name="T33" fmla="*/ 18 h 255"/>
                                <a:gd name="T34" fmla="*/ 286 w 179"/>
                                <a:gd name="T35" fmla="*/ 31 h 255"/>
                                <a:gd name="T36" fmla="*/ 254 w 179"/>
                                <a:gd name="T37" fmla="*/ 31 h 255"/>
                                <a:gd name="T38" fmla="*/ 219 w 179"/>
                                <a:gd name="T39" fmla="*/ 50 h 255"/>
                                <a:gd name="T40" fmla="*/ 239 w 179"/>
                                <a:gd name="T41" fmla="*/ 54 h 255"/>
                                <a:gd name="T42" fmla="*/ 148 w 179"/>
                                <a:gd name="T43" fmla="*/ 81 h 255"/>
                                <a:gd name="T44" fmla="*/ 148 w 179"/>
                                <a:gd name="T45" fmla="*/ 94 h 255"/>
                                <a:gd name="T46" fmla="*/ 181 w 179"/>
                                <a:gd name="T47" fmla="*/ 109 h 255"/>
                                <a:gd name="T48" fmla="*/ 163 w 179"/>
                                <a:gd name="T49" fmla="*/ 114 h 255"/>
                                <a:gd name="T50" fmla="*/ 171 w 179"/>
                                <a:gd name="T51" fmla="*/ 116 h 255"/>
                                <a:gd name="T52" fmla="*/ 138 w 179"/>
                                <a:gd name="T53" fmla="*/ 123 h 255"/>
                                <a:gd name="T54" fmla="*/ 112 w 179"/>
                                <a:gd name="T55" fmla="*/ 153 h 255"/>
                                <a:gd name="T56" fmla="*/ 83 w 179"/>
                                <a:gd name="T57" fmla="*/ 153 h 255"/>
                                <a:gd name="T58" fmla="*/ 77 w 179"/>
                                <a:gd name="T59" fmla="*/ 159 h 255"/>
                                <a:gd name="T60" fmla="*/ 28 w 179"/>
                                <a:gd name="T61" fmla="*/ 159 h 255"/>
                                <a:gd name="T62" fmla="*/ 23 w 179"/>
                                <a:gd name="T63" fmla="*/ 153 h 255"/>
                                <a:gd name="T64" fmla="*/ 27 w 179"/>
                                <a:gd name="T65" fmla="*/ 149 h 255"/>
                                <a:gd name="T66" fmla="*/ 0 w 179"/>
                                <a:gd name="T67" fmla="*/ 119 h 255"/>
                                <a:gd name="T68" fmla="*/ 4 w 179"/>
                                <a:gd name="T69" fmla="*/ 119 h 255"/>
                                <a:gd name="T70" fmla="*/ 4 w 179"/>
                                <a:gd name="T71" fmla="*/ 119 h 255"/>
                                <a:gd name="T72" fmla="*/ 4 w 179"/>
                                <a:gd name="T73" fmla="*/ 119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55"/>
                                <a:gd name="T113" fmla="*/ 179 w 17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55">
                                  <a:moveTo>
                                    <a:pt x="4" y="187"/>
                                  </a:moveTo>
                                  <a:lnTo>
                                    <a:pt x="8" y="174"/>
                                  </a:lnTo>
                                  <a:lnTo>
                                    <a:pt x="18" y="168"/>
                                  </a:lnTo>
                                  <a:lnTo>
                                    <a:pt x="14" y="147"/>
                                  </a:lnTo>
                                  <a:lnTo>
                                    <a:pt x="20" y="144"/>
                                  </a:lnTo>
                                  <a:lnTo>
                                    <a:pt x="12" y="120"/>
                                  </a:lnTo>
                                  <a:lnTo>
                                    <a:pt x="14" y="98"/>
                                  </a:lnTo>
                                  <a:lnTo>
                                    <a:pt x="40" y="90"/>
                                  </a:lnTo>
                                  <a:lnTo>
                                    <a:pt x="36" y="80"/>
                                  </a:lnTo>
                                  <a:lnTo>
                                    <a:pt x="48" y="53"/>
                                  </a:lnTo>
                                  <a:lnTo>
                                    <a:pt x="66" y="40"/>
                                  </a:lnTo>
                                  <a:lnTo>
                                    <a:pt x="76" y="20"/>
                                  </a:lnTo>
                                  <a:lnTo>
                                    <a:pt x="92" y="18"/>
                                  </a:lnTo>
                                  <a:lnTo>
                                    <a:pt x="98" y="10"/>
                                  </a:lnTo>
                                  <a:lnTo>
                                    <a:pt x="120" y="11"/>
                                  </a:lnTo>
                                  <a:lnTo>
                                    <a:pt x="126" y="0"/>
                                  </a:lnTo>
                                  <a:lnTo>
                                    <a:pt x="164" y="18"/>
                                  </a:lnTo>
                                  <a:lnTo>
                                    <a:pt x="178" y="57"/>
                                  </a:lnTo>
                                  <a:lnTo>
                                    <a:pt x="156" y="59"/>
                                  </a:lnTo>
                                  <a:lnTo>
                                    <a:pt x="137" y="79"/>
                                  </a:lnTo>
                                  <a:lnTo>
                                    <a:pt x="147" y="83"/>
                                  </a:lnTo>
                                  <a:lnTo>
                                    <a:pt x="90" y="125"/>
                                  </a:lnTo>
                                  <a:lnTo>
                                    <a:pt x="90" y="151"/>
                                  </a:lnTo>
                                  <a:lnTo>
                                    <a:pt x="113" y="171"/>
                                  </a:lnTo>
                                  <a:lnTo>
                                    <a:pt x="101" y="179"/>
                                  </a:lnTo>
                                  <a:lnTo>
                                    <a:pt x="106" y="182"/>
                                  </a:lnTo>
                                  <a:lnTo>
                                    <a:pt x="85" y="193"/>
                                  </a:lnTo>
                                  <a:lnTo>
                                    <a:pt x="72" y="242"/>
                                  </a:lnTo>
                                  <a:lnTo>
                                    <a:pt x="54" y="242"/>
                                  </a:lnTo>
                                  <a:lnTo>
                                    <a:pt x="48" y="254"/>
                                  </a:lnTo>
                                  <a:lnTo>
                                    <a:pt x="28" y="254"/>
                                  </a:lnTo>
                                  <a:lnTo>
                                    <a:pt x="23" y="242"/>
                                  </a:lnTo>
                                  <a:lnTo>
                                    <a:pt x="27" y="234"/>
                                  </a:lnTo>
                                  <a:lnTo>
                                    <a:pt x="0" y="186"/>
                                  </a:lnTo>
                                  <a:lnTo>
                                    <a:pt x="4" y="1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4" name="Freeform 132"/>
                            <p:cNvSpPr>
                              <a:spLocks noChangeAspect="1"/>
                            </p:cNvSpPr>
                            <p:nvPr/>
                          </p:nvSpPr>
                          <p:spPr bwMode="auto">
                            <a:xfrm>
                              <a:off x="2902" y="1101"/>
                              <a:ext cx="167" cy="183"/>
                            </a:xfrm>
                            <a:custGeom>
                              <a:avLst/>
                              <a:gdLst>
                                <a:gd name="T0" fmla="*/ 189 w 164"/>
                                <a:gd name="T1" fmla="*/ 18 h 185"/>
                                <a:gd name="T2" fmla="*/ 180 w 164"/>
                                <a:gd name="T3" fmla="*/ 20 h 185"/>
                                <a:gd name="T4" fmla="*/ 182 w 164"/>
                                <a:gd name="T5" fmla="*/ 31 h 185"/>
                                <a:gd name="T6" fmla="*/ 216 w 164"/>
                                <a:gd name="T7" fmla="*/ 41 h 185"/>
                                <a:gd name="T8" fmla="*/ 204 w 164"/>
                                <a:gd name="T9" fmla="*/ 46 h 185"/>
                                <a:gd name="T10" fmla="*/ 230 w 164"/>
                                <a:gd name="T11" fmla="*/ 46 h 185"/>
                                <a:gd name="T12" fmla="*/ 226 w 164"/>
                                <a:gd name="T13" fmla="*/ 62 h 185"/>
                                <a:gd name="T14" fmla="*/ 248 w 164"/>
                                <a:gd name="T15" fmla="*/ 74 h 185"/>
                                <a:gd name="T16" fmla="*/ 244 w 164"/>
                                <a:gd name="T17" fmla="*/ 84 h 185"/>
                                <a:gd name="T18" fmla="*/ 274 w 164"/>
                                <a:gd name="T19" fmla="*/ 103 h 185"/>
                                <a:gd name="T20" fmla="*/ 191 w 164"/>
                                <a:gd name="T21" fmla="*/ 126 h 185"/>
                                <a:gd name="T22" fmla="*/ 86 w 164"/>
                                <a:gd name="T23" fmla="*/ 132 h 185"/>
                                <a:gd name="T24" fmla="*/ 22 w 164"/>
                                <a:gd name="T25" fmla="*/ 125 h 185"/>
                                <a:gd name="T26" fmla="*/ 26 w 164"/>
                                <a:gd name="T27" fmla="*/ 117 h 185"/>
                                <a:gd name="T28" fmla="*/ 17 w 164"/>
                                <a:gd name="T29" fmla="*/ 107 h 185"/>
                                <a:gd name="T30" fmla="*/ 22 w 164"/>
                                <a:gd name="T31" fmla="*/ 97 h 185"/>
                                <a:gd name="T32" fmla="*/ 120 w 164"/>
                                <a:gd name="T33" fmla="*/ 62 h 185"/>
                                <a:gd name="T34" fmla="*/ 116 w 164"/>
                                <a:gd name="T35" fmla="*/ 52 h 185"/>
                                <a:gd name="T36" fmla="*/ 96 w 164"/>
                                <a:gd name="T37" fmla="*/ 46 h 185"/>
                                <a:gd name="T38" fmla="*/ 81 w 164"/>
                                <a:gd name="T39" fmla="*/ 46 h 185"/>
                                <a:gd name="T40" fmla="*/ 67 w 164"/>
                                <a:gd name="T41" fmla="*/ 34 h 185"/>
                                <a:gd name="T42" fmla="*/ 0 w 164"/>
                                <a:gd name="T43" fmla="*/ 16 h 185"/>
                                <a:gd name="T44" fmla="*/ 9 w 164"/>
                                <a:gd name="T45" fmla="*/ 11 h 185"/>
                                <a:gd name="T46" fmla="*/ 57 w 164"/>
                                <a:gd name="T47" fmla="*/ 22 h 185"/>
                                <a:gd name="T48" fmla="*/ 90 w 164"/>
                                <a:gd name="T49" fmla="*/ 23 h 185"/>
                                <a:gd name="T50" fmla="*/ 114 w 164"/>
                                <a:gd name="T51" fmla="*/ 19 h 185"/>
                                <a:gd name="T52" fmla="*/ 120 w 164"/>
                                <a:gd name="T53" fmla="*/ 3 h 185"/>
                                <a:gd name="T54" fmla="*/ 159 w 164"/>
                                <a:gd name="T55" fmla="*/ 0 h 185"/>
                                <a:gd name="T56" fmla="*/ 188 w 164"/>
                                <a:gd name="T57" fmla="*/ 6 h 185"/>
                                <a:gd name="T58" fmla="*/ 189 w 164"/>
                                <a:gd name="T59" fmla="*/ 18 h 185"/>
                                <a:gd name="T60" fmla="*/ 189 w 164"/>
                                <a:gd name="T61" fmla="*/ 18 h 185"/>
                                <a:gd name="T62" fmla="*/ 189 w 164"/>
                                <a:gd name="T63" fmla="*/ 18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185"/>
                                <a:gd name="T98" fmla="*/ 164 w 164"/>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185">
                                  <a:moveTo>
                                    <a:pt x="114" y="18"/>
                                  </a:moveTo>
                                  <a:lnTo>
                                    <a:pt x="108" y="20"/>
                                  </a:lnTo>
                                  <a:lnTo>
                                    <a:pt x="109" y="31"/>
                                  </a:lnTo>
                                  <a:lnTo>
                                    <a:pt x="128" y="41"/>
                                  </a:lnTo>
                                  <a:lnTo>
                                    <a:pt x="122" y="52"/>
                                  </a:lnTo>
                                  <a:lnTo>
                                    <a:pt x="135" y="72"/>
                                  </a:lnTo>
                                  <a:lnTo>
                                    <a:pt x="133" y="91"/>
                                  </a:lnTo>
                                  <a:lnTo>
                                    <a:pt x="147" y="103"/>
                                  </a:lnTo>
                                  <a:lnTo>
                                    <a:pt x="144" y="113"/>
                                  </a:lnTo>
                                  <a:lnTo>
                                    <a:pt x="163" y="132"/>
                                  </a:lnTo>
                                  <a:lnTo>
                                    <a:pt x="115" y="172"/>
                                  </a:lnTo>
                                  <a:lnTo>
                                    <a:pt x="55" y="184"/>
                                  </a:lnTo>
                                  <a:lnTo>
                                    <a:pt x="22" y="170"/>
                                  </a:lnTo>
                                  <a:lnTo>
                                    <a:pt x="26" y="154"/>
                                  </a:lnTo>
                                  <a:lnTo>
                                    <a:pt x="17" y="136"/>
                                  </a:lnTo>
                                  <a:lnTo>
                                    <a:pt x="22" y="126"/>
                                  </a:lnTo>
                                  <a:lnTo>
                                    <a:pt x="72" y="91"/>
                                  </a:lnTo>
                                  <a:lnTo>
                                    <a:pt x="70" y="81"/>
                                  </a:lnTo>
                                  <a:lnTo>
                                    <a:pt x="60" y="75"/>
                                  </a:lnTo>
                                  <a:lnTo>
                                    <a:pt x="52" y="73"/>
                                  </a:lnTo>
                                  <a:lnTo>
                                    <a:pt x="38" y="34"/>
                                  </a:lnTo>
                                  <a:lnTo>
                                    <a:pt x="0" y="16"/>
                                  </a:lnTo>
                                  <a:lnTo>
                                    <a:pt x="9" y="11"/>
                                  </a:lnTo>
                                  <a:lnTo>
                                    <a:pt x="28" y="22"/>
                                  </a:lnTo>
                                  <a:lnTo>
                                    <a:pt x="57" y="23"/>
                                  </a:lnTo>
                                  <a:lnTo>
                                    <a:pt x="69" y="19"/>
                                  </a:lnTo>
                                  <a:lnTo>
                                    <a:pt x="72" y="3"/>
                                  </a:lnTo>
                                  <a:lnTo>
                                    <a:pt x="94" y="0"/>
                                  </a:lnTo>
                                  <a:lnTo>
                                    <a:pt x="113" y="6"/>
                                  </a:lnTo>
                                  <a:lnTo>
                                    <a:pt x="114"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5" name="Freeform 133"/>
                            <p:cNvSpPr>
                              <a:spLocks noChangeAspect="1"/>
                            </p:cNvSpPr>
                            <p:nvPr/>
                          </p:nvSpPr>
                          <p:spPr bwMode="auto">
                            <a:xfrm>
                              <a:off x="2747" y="1524"/>
                              <a:ext cx="6" cy="13"/>
                            </a:xfrm>
                            <a:custGeom>
                              <a:avLst/>
                              <a:gdLst>
                                <a:gd name="T0" fmla="*/ 0 w 7"/>
                                <a:gd name="T1" fmla="*/ 0 h 12"/>
                                <a:gd name="T2" fmla="*/ 3 w 7"/>
                                <a:gd name="T3" fmla="*/ 110 h 12"/>
                                <a:gd name="T4" fmla="*/ 3 w 7"/>
                                <a:gd name="T5" fmla="*/ 110 h 12"/>
                                <a:gd name="T6" fmla="*/ 3 w 7"/>
                                <a:gd name="T7" fmla="*/ 80 h 12"/>
                                <a:gd name="T8" fmla="*/ 3 w 7"/>
                                <a:gd name="T9" fmla="*/ 2 h 12"/>
                                <a:gd name="T10" fmla="*/ 0 w 7"/>
                                <a:gd name="T11" fmla="*/ 0 h 12"/>
                                <a:gd name="T12" fmla="*/ 0 w 7"/>
                                <a:gd name="T13" fmla="*/ 0 h 12"/>
                                <a:gd name="T14" fmla="*/ 0 w 7"/>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0" y="0"/>
                                  </a:moveTo>
                                  <a:lnTo>
                                    <a:pt x="5" y="11"/>
                                  </a:lnTo>
                                  <a:lnTo>
                                    <a:pt x="6" y="7"/>
                                  </a:lnTo>
                                  <a:lnTo>
                                    <a:pt x="3" y="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6" name="Freeform 134"/>
                            <p:cNvSpPr>
                              <a:spLocks noChangeAspect="1"/>
                            </p:cNvSpPr>
                            <p:nvPr/>
                          </p:nvSpPr>
                          <p:spPr bwMode="auto">
                            <a:xfrm>
                              <a:off x="2953" y="1427"/>
                              <a:ext cx="295" cy="162"/>
                            </a:xfrm>
                            <a:custGeom>
                              <a:avLst/>
                              <a:gdLst>
                                <a:gd name="T0" fmla="*/ 190 w 289"/>
                                <a:gd name="T1" fmla="*/ 100 h 164"/>
                                <a:gd name="T2" fmla="*/ 197 w 289"/>
                                <a:gd name="T3" fmla="*/ 103 h 164"/>
                                <a:gd name="T4" fmla="*/ 233 w 289"/>
                                <a:gd name="T5" fmla="*/ 103 h 164"/>
                                <a:gd name="T6" fmla="*/ 229 w 289"/>
                                <a:gd name="T7" fmla="*/ 100 h 164"/>
                                <a:gd name="T8" fmla="*/ 247 w 289"/>
                                <a:gd name="T9" fmla="*/ 98 h 164"/>
                                <a:gd name="T10" fmla="*/ 259 w 289"/>
                                <a:gd name="T11" fmla="*/ 88 h 164"/>
                                <a:gd name="T12" fmla="*/ 299 w 289"/>
                                <a:gd name="T13" fmla="*/ 88 h 164"/>
                                <a:gd name="T14" fmla="*/ 297 w 289"/>
                                <a:gd name="T15" fmla="*/ 93 h 164"/>
                                <a:gd name="T16" fmla="*/ 351 w 289"/>
                                <a:gd name="T17" fmla="*/ 98 h 164"/>
                                <a:gd name="T18" fmla="*/ 323 w 289"/>
                                <a:gd name="T19" fmla="*/ 103 h 164"/>
                                <a:gd name="T20" fmla="*/ 350 w 289"/>
                                <a:gd name="T21" fmla="*/ 107 h 164"/>
                                <a:gd name="T22" fmla="*/ 347 w 289"/>
                                <a:gd name="T23" fmla="*/ 111 h 164"/>
                                <a:gd name="T24" fmla="*/ 358 w 289"/>
                                <a:gd name="T25" fmla="*/ 114 h 164"/>
                                <a:gd name="T26" fmla="*/ 411 w 289"/>
                                <a:gd name="T27" fmla="*/ 106 h 164"/>
                                <a:gd name="T28" fmla="*/ 434 w 289"/>
                                <a:gd name="T29" fmla="*/ 106 h 164"/>
                                <a:gd name="T30" fmla="*/ 434 w 289"/>
                                <a:gd name="T31" fmla="*/ 104 h 164"/>
                                <a:gd name="T32" fmla="*/ 406 w 289"/>
                                <a:gd name="T33" fmla="*/ 105 h 164"/>
                                <a:gd name="T34" fmla="*/ 368 w 289"/>
                                <a:gd name="T35" fmla="*/ 98 h 164"/>
                                <a:gd name="T36" fmla="*/ 459 w 289"/>
                                <a:gd name="T37" fmla="*/ 78 h 164"/>
                                <a:gd name="T38" fmla="*/ 478 w 289"/>
                                <a:gd name="T39" fmla="*/ 78 h 164"/>
                                <a:gd name="T40" fmla="*/ 478 w 289"/>
                                <a:gd name="T41" fmla="*/ 67 h 164"/>
                                <a:gd name="T42" fmla="*/ 491 w 289"/>
                                <a:gd name="T43" fmla="*/ 60 h 164"/>
                                <a:gd name="T44" fmla="*/ 515 w 289"/>
                                <a:gd name="T45" fmla="*/ 62 h 164"/>
                                <a:gd name="T46" fmla="*/ 509 w 289"/>
                                <a:gd name="T47" fmla="*/ 43 h 164"/>
                                <a:gd name="T48" fmla="*/ 521 w 289"/>
                                <a:gd name="T49" fmla="*/ 42 h 164"/>
                                <a:gd name="T50" fmla="*/ 508 w 289"/>
                                <a:gd name="T51" fmla="*/ 41 h 164"/>
                                <a:gd name="T52" fmla="*/ 520 w 289"/>
                                <a:gd name="T53" fmla="*/ 41 h 164"/>
                                <a:gd name="T54" fmla="*/ 456 w 289"/>
                                <a:gd name="T55" fmla="*/ 41 h 164"/>
                                <a:gd name="T56" fmla="*/ 439 w 289"/>
                                <a:gd name="T57" fmla="*/ 38 h 164"/>
                                <a:gd name="T58" fmla="*/ 384 w 289"/>
                                <a:gd name="T59" fmla="*/ 38 h 164"/>
                                <a:gd name="T60" fmla="*/ 361 w 289"/>
                                <a:gd name="T61" fmla="*/ 23 h 164"/>
                                <a:gd name="T62" fmla="*/ 340 w 289"/>
                                <a:gd name="T63" fmla="*/ 20 h 164"/>
                                <a:gd name="T64" fmla="*/ 343 w 289"/>
                                <a:gd name="T65" fmla="*/ 11 h 164"/>
                                <a:gd name="T66" fmla="*/ 323 w 289"/>
                                <a:gd name="T67" fmla="*/ 0 h 164"/>
                                <a:gd name="T68" fmla="*/ 264 w 289"/>
                                <a:gd name="T69" fmla="*/ 5 h 164"/>
                                <a:gd name="T70" fmla="*/ 247 w 289"/>
                                <a:gd name="T71" fmla="*/ 6 h 164"/>
                                <a:gd name="T72" fmla="*/ 233 w 289"/>
                                <a:gd name="T73" fmla="*/ 22 h 164"/>
                                <a:gd name="T74" fmla="*/ 189 w 289"/>
                                <a:gd name="T75" fmla="*/ 15 h 164"/>
                                <a:gd name="T76" fmla="*/ 151 w 289"/>
                                <a:gd name="T77" fmla="*/ 19 h 164"/>
                                <a:gd name="T78" fmla="*/ 95 w 289"/>
                                <a:gd name="T79" fmla="*/ 8 h 164"/>
                                <a:gd name="T80" fmla="*/ 19 w 289"/>
                                <a:gd name="T81" fmla="*/ 15 h 164"/>
                                <a:gd name="T82" fmla="*/ 57 w 289"/>
                                <a:gd name="T83" fmla="*/ 39 h 164"/>
                                <a:gd name="T84" fmla="*/ 4 w 289"/>
                                <a:gd name="T85" fmla="*/ 41 h 164"/>
                                <a:gd name="T86" fmla="*/ 0 w 289"/>
                                <a:gd name="T87" fmla="*/ 51 h 164"/>
                                <a:gd name="T88" fmla="*/ 2 w 289"/>
                                <a:gd name="T89" fmla="*/ 51 h 164"/>
                                <a:gd name="T90" fmla="*/ 12 w 289"/>
                                <a:gd name="T91" fmla="*/ 59 h 164"/>
                                <a:gd name="T92" fmla="*/ 79 w 289"/>
                                <a:gd name="T93" fmla="*/ 62 h 164"/>
                                <a:gd name="T94" fmla="*/ 130 w 289"/>
                                <a:gd name="T95" fmla="*/ 53 h 164"/>
                                <a:gd name="T96" fmla="*/ 154 w 289"/>
                                <a:gd name="T97" fmla="*/ 50 h 164"/>
                                <a:gd name="T98" fmla="*/ 205 w 289"/>
                                <a:gd name="T99" fmla="*/ 58 h 164"/>
                                <a:gd name="T100" fmla="*/ 209 w 289"/>
                                <a:gd name="T101" fmla="*/ 68 h 164"/>
                                <a:gd name="T102" fmla="*/ 234 w 289"/>
                                <a:gd name="T103" fmla="*/ 83 h 164"/>
                                <a:gd name="T104" fmla="*/ 238 w 289"/>
                                <a:gd name="T105" fmla="*/ 92 h 164"/>
                                <a:gd name="T106" fmla="*/ 210 w 289"/>
                                <a:gd name="T107" fmla="*/ 92 h 164"/>
                                <a:gd name="T108" fmla="*/ 190 w 289"/>
                                <a:gd name="T109" fmla="*/ 100 h 164"/>
                                <a:gd name="T110" fmla="*/ 190 w 289"/>
                                <a:gd name="T111" fmla="*/ 100 h 164"/>
                                <a:gd name="T112" fmla="*/ 190 w 289"/>
                                <a:gd name="T113" fmla="*/ 100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164"/>
                                <a:gd name="T173" fmla="*/ 289 w 289"/>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164">
                                  <a:moveTo>
                                    <a:pt x="106" y="135"/>
                                  </a:moveTo>
                                  <a:lnTo>
                                    <a:pt x="109" y="141"/>
                                  </a:lnTo>
                                  <a:lnTo>
                                    <a:pt x="128" y="141"/>
                                  </a:lnTo>
                                  <a:lnTo>
                                    <a:pt x="126" y="135"/>
                                  </a:lnTo>
                                  <a:lnTo>
                                    <a:pt x="136" y="132"/>
                                  </a:lnTo>
                                  <a:lnTo>
                                    <a:pt x="144" y="117"/>
                                  </a:lnTo>
                                  <a:lnTo>
                                    <a:pt x="165" y="117"/>
                                  </a:lnTo>
                                  <a:lnTo>
                                    <a:pt x="163" y="123"/>
                                  </a:lnTo>
                                  <a:lnTo>
                                    <a:pt x="194" y="131"/>
                                  </a:lnTo>
                                  <a:lnTo>
                                    <a:pt x="178" y="141"/>
                                  </a:lnTo>
                                  <a:lnTo>
                                    <a:pt x="193" y="150"/>
                                  </a:lnTo>
                                  <a:lnTo>
                                    <a:pt x="192" y="157"/>
                                  </a:lnTo>
                                  <a:lnTo>
                                    <a:pt x="198" y="163"/>
                                  </a:lnTo>
                                  <a:lnTo>
                                    <a:pt x="226" y="148"/>
                                  </a:lnTo>
                                  <a:lnTo>
                                    <a:pt x="240" y="148"/>
                                  </a:lnTo>
                                  <a:lnTo>
                                    <a:pt x="240" y="143"/>
                                  </a:lnTo>
                                  <a:lnTo>
                                    <a:pt x="224" y="145"/>
                                  </a:lnTo>
                                  <a:lnTo>
                                    <a:pt x="204" y="131"/>
                                  </a:lnTo>
                                  <a:lnTo>
                                    <a:pt x="254" y="107"/>
                                  </a:lnTo>
                                  <a:lnTo>
                                    <a:pt x="263" y="107"/>
                                  </a:lnTo>
                                  <a:lnTo>
                                    <a:pt x="263" y="96"/>
                                  </a:lnTo>
                                  <a:lnTo>
                                    <a:pt x="271" y="89"/>
                                  </a:lnTo>
                                  <a:lnTo>
                                    <a:pt x="284" y="91"/>
                                  </a:lnTo>
                                  <a:lnTo>
                                    <a:pt x="281" y="72"/>
                                  </a:lnTo>
                                  <a:lnTo>
                                    <a:pt x="288" y="71"/>
                                  </a:lnTo>
                                  <a:lnTo>
                                    <a:pt x="280" y="67"/>
                                  </a:lnTo>
                                  <a:lnTo>
                                    <a:pt x="287" y="56"/>
                                  </a:lnTo>
                                  <a:lnTo>
                                    <a:pt x="251" y="47"/>
                                  </a:lnTo>
                                  <a:lnTo>
                                    <a:pt x="242" y="38"/>
                                  </a:lnTo>
                                  <a:lnTo>
                                    <a:pt x="212" y="38"/>
                                  </a:lnTo>
                                  <a:lnTo>
                                    <a:pt x="200" y="23"/>
                                  </a:lnTo>
                                  <a:lnTo>
                                    <a:pt x="188" y="20"/>
                                  </a:lnTo>
                                  <a:lnTo>
                                    <a:pt x="189" y="11"/>
                                  </a:lnTo>
                                  <a:lnTo>
                                    <a:pt x="178" y="0"/>
                                  </a:lnTo>
                                  <a:lnTo>
                                    <a:pt x="147" y="5"/>
                                  </a:lnTo>
                                  <a:lnTo>
                                    <a:pt x="136" y="6"/>
                                  </a:lnTo>
                                  <a:lnTo>
                                    <a:pt x="128" y="22"/>
                                  </a:lnTo>
                                  <a:lnTo>
                                    <a:pt x="105" y="15"/>
                                  </a:lnTo>
                                  <a:lnTo>
                                    <a:pt x="83" y="19"/>
                                  </a:lnTo>
                                  <a:lnTo>
                                    <a:pt x="55" y="8"/>
                                  </a:lnTo>
                                  <a:lnTo>
                                    <a:pt x="19" y="15"/>
                                  </a:lnTo>
                                  <a:lnTo>
                                    <a:pt x="28" y="39"/>
                                  </a:lnTo>
                                  <a:lnTo>
                                    <a:pt x="4" y="65"/>
                                  </a:lnTo>
                                  <a:lnTo>
                                    <a:pt x="0" y="80"/>
                                  </a:lnTo>
                                  <a:lnTo>
                                    <a:pt x="2" y="80"/>
                                  </a:lnTo>
                                  <a:lnTo>
                                    <a:pt x="12" y="88"/>
                                  </a:lnTo>
                                  <a:lnTo>
                                    <a:pt x="47" y="91"/>
                                  </a:lnTo>
                                  <a:lnTo>
                                    <a:pt x="71" y="82"/>
                                  </a:lnTo>
                                  <a:lnTo>
                                    <a:pt x="85" y="79"/>
                                  </a:lnTo>
                                  <a:lnTo>
                                    <a:pt x="113" y="87"/>
                                  </a:lnTo>
                                  <a:lnTo>
                                    <a:pt x="115" y="97"/>
                                  </a:lnTo>
                                  <a:lnTo>
                                    <a:pt x="129" y="112"/>
                                  </a:lnTo>
                                  <a:lnTo>
                                    <a:pt x="131" y="121"/>
                                  </a:lnTo>
                                  <a:lnTo>
                                    <a:pt x="116" y="121"/>
                                  </a:lnTo>
                                  <a:lnTo>
                                    <a:pt x="106" y="1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7" name="Freeform 135"/>
                            <p:cNvSpPr>
                              <a:spLocks noChangeAspect="1"/>
                            </p:cNvSpPr>
                            <p:nvPr/>
                          </p:nvSpPr>
                          <p:spPr bwMode="auto">
                            <a:xfrm>
                              <a:off x="3352" y="1367"/>
                              <a:ext cx="661" cy="288"/>
                            </a:xfrm>
                            <a:custGeom>
                              <a:avLst/>
                              <a:gdLst>
                                <a:gd name="T0" fmla="*/ 1056 w 650"/>
                                <a:gd name="T1" fmla="*/ 97 h 291"/>
                                <a:gd name="T2" fmla="*/ 1028 w 650"/>
                                <a:gd name="T3" fmla="*/ 91 h 291"/>
                                <a:gd name="T4" fmla="*/ 938 w 650"/>
                                <a:gd name="T5" fmla="*/ 61 h 291"/>
                                <a:gd name="T6" fmla="*/ 861 w 650"/>
                                <a:gd name="T7" fmla="*/ 55 h 291"/>
                                <a:gd name="T8" fmla="*/ 763 w 650"/>
                                <a:gd name="T9" fmla="*/ 43 h 291"/>
                                <a:gd name="T10" fmla="*/ 719 w 650"/>
                                <a:gd name="T11" fmla="*/ 21 h 291"/>
                                <a:gd name="T12" fmla="*/ 671 w 650"/>
                                <a:gd name="T13" fmla="*/ 39 h 291"/>
                                <a:gd name="T14" fmla="*/ 645 w 650"/>
                                <a:gd name="T15" fmla="*/ 28 h 291"/>
                                <a:gd name="T16" fmla="*/ 602 w 650"/>
                                <a:gd name="T17" fmla="*/ 22 h 291"/>
                                <a:gd name="T18" fmla="*/ 577 w 650"/>
                                <a:gd name="T19" fmla="*/ 15 h 291"/>
                                <a:gd name="T20" fmla="*/ 510 w 650"/>
                                <a:gd name="T21" fmla="*/ 0 h 291"/>
                                <a:gd name="T22" fmla="*/ 445 w 650"/>
                                <a:gd name="T23" fmla="*/ 15 h 291"/>
                                <a:gd name="T24" fmla="*/ 327 w 650"/>
                                <a:gd name="T25" fmla="*/ 30 h 291"/>
                                <a:gd name="T26" fmla="*/ 346 w 650"/>
                                <a:gd name="T27" fmla="*/ 36 h 291"/>
                                <a:gd name="T28" fmla="*/ 333 w 650"/>
                                <a:gd name="T29" fmla="*/ 48 h 291"/>
                                <a:gd name="T30" fmla="*/ 323 w 650"/>
                                <a:gd name="T31" fmla="*/ 48 h 291"/>
                                <a:gd name="T32" fmla="*/ 359 w 650"/>
                                <a:gd name="T33" fmla="*/ 66 h 291"/>
                                <a:gd name="T34" fmla="*/ 318 w 650"/>
                                <a:gd name="T35" fmla="*/ 66 h 291"/>
                                <a:gd name="T36" fmla="*/ 248 w 650"/>
                                <a:gd name="T37" fmla="*/ 58 h 291"/>
                                <a:gd name="T38" fmla="*/ 193 w 650"/>
                                <a:gd name="T39" fmla="*/ 58 h 291"/>
                                <a:gd name="T40" fmla="*/ 160 w 650"/>
                                <a:gd name="T41" fmla="*/ 51 h 291"/>
                                <a:gd name="T42" fmla="*/ 109 w 650"/>
                                <a:gd name="T43" fmla="*/ 51 h 291"/>
                                <a:gd name="T44" fmla="*/ 64 w 650"/>
                                <a:gd name="T45" fmla="*/ 57 h 291"/>
                                <a:gd name="T46" fmla="*/ 61 w 650"/>
                                <a:gd name="T47" fmla="*/ 79 h 291"/>
                                <a:gd name="T48" fmla="*/ 8 w 650"/>
                                <a:gd name="T49" fmla="*/ 70 h 291"/>
                                <a:gd name="T50" fmla="*/ 9 w 650"/>
                                <a:gd name="T51" fmla="*/ 113 h 291"/>
                                <a:gd name="T52" fmla="*/ 59 w 650"/>
                                <a:gd name="T53" fmla="*/ 121 h 291"/>
                                <a:gd name="T54" fmla="*/ 66 w 650"/>
                                <a:gd name="T55" fmla="*/ 132 h 291"/>
                                <a:gd name="T56" fmla="*/ 77 w 650"/>
                                <a:gd name="T57" fmla="*/ 132 h 291"/>
                                <a:gd name="T58" fmla="*/ 170 w 650"/>
                                <a:gd name="T59" fmla="*/ 127 h 291"/>
                                <a:gd name="T60" fmla="*/ 228 w 650"/>
                                <a:gd name="T61" fmla="*/ 148 h 291"/>
                                <a:gd name="T62" fmla="*/ 149 w 650"/>
                                <a:gd name="T63" fmla="*/ 153 h 291"/>
                                <a:gd name="T64" fmla="*/ 123 w 650"/>
                                <a:gd name="T65" fmla="*/ 160 h 291"/>
                                <a:gd name="T66" fmla="*/ 143 w 650"/>
                                <a:gd name="T67" fmla="*/ 170 h 291"/>
                                <a:gd name="T68" fmla="*/ 194 w 650"/>
                                <a:gd name="T69" fmla="*/ 192 h 291"/>
                                <a:gd name="T70" fmla="*/ 197 w 650"/>
                                <a:gd name="T71" fmla="*/ 205 h 291"/>
                                <a:gd name="T72" fmla="*/ 244 w 650"/>
                                <a:gd name="T73" fmla="*/ 198 h 291"/>
                                <a:gd name="T74" fmla="*/ 299 w 650"/>
                                <a:gd name="T75" fmla="*/ 213 h 291"/>
                                <a:gd name="T76" fmla="*/ 340 w 650"/>
                                <a:gd name="T77" fmla="*/ 142 h 291"/>
                                <a:gd name="T78" fmla="*/ 527 w 650"/>
                                <a:gd name="T79" fmla="*/ 178 h 291"/>
                                <a:gd name="T80" fmla="*/ 568 w 650"/>
                                <a:gd name="T81" fmla="*/ 205 h 291"/>
                                <a:gd name="T82" fmla="*/ 598 w 650"/>
                                <a:gd name="T83" fmla="*/ 214 h 291"/>
                                <a:gd name="T84" fmla="*/ 693 w 650"/>
                                <a:gd name="T85" fmla="*/ 202 h 291"/>
                                <a:gd name="T86" fmla="*/ 700 w 650"/>
                                <a:gd name="T87" fmla="*/ 194 h 291"/>
                                <a:gd name="T88" fmla="*/ 763 w 650"/>
                                <a:gd name="T89" fmla="*/ 190 h 291"/>
                                <a:gd name="T90" fmla="*/ 814 w 650"/>
                                <a:gd name="T91" fmla="*/ 192 h 291"/>
                                <a:gd name="T92" fmla="*/ 954 w 650"/>
                                <a:gd name="T93" fmla="*/ 200 h 291"/>
                                <a:gd name="T94" fmla="*/ 924 w 650"/>
                                <a:gd name="T95" fmla="*/ 156 h 291"/>
                                <a:gd name="T96" fmla="*/ 974 w 650"/>
                                <a:gd name="T97" fmla="*/ 148 h 291"/>
                                <a:gd name="T98" fmla="*/ 1024 w 650"/>
                                <a:gd name="T99" fmla="*/ 129 h 291"/>
                                <a:gd name="T100" fmla="*/ 1033 w 650"/>
                                <a:gd name="T101" fmla="*/ 112 h 291"/>
                                <a:gd name="T102" fmla="*/ 1054 w 650"/>
                                <a:gd name="T103" fmla="*/ 107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291"/>
                                <a:gd name="T158" fmla="*/ 650 w 65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291">
                                  <a:moveTo>
                                    <a:pt x="647" y="136"/>
                                  </a:moveTo>
                                  <a:lnTo>
                                    <a:pt x="649" y="126"/>
                                  </a:lnTo>
                                  <a:lnTo>
                                    <a:pt x="636" y="115"/>
                                  </a:lnTo>
                                  <a:lnTo>
                                    <a:pt x="632" y="120"/>
                                  </a:lnTo>
                                  <a:lnTo>
                                    <a:pt x="614" y="116"/>
                                  </a:lnTo>
                                  <a:lnTo>
                                    <a:pt x="576" y="90"/>
                                  </a:lnTo>
                                  <a:lnTo>
                                    <a:pt x="544" y="94"/>
                                  </a:lnTo>
                                  <a:lnTo>
                                    <a:pt x="529" y="84"/>
                                  </a:lnTo>
                                  <a:lnTo>
                                    <a:pt x="522" y="93"/>
                                  </a:lnTo>
                                  <a:lnTo>
                                    <a:pt x="470" y="43"/>
                                  </a:lnTo>
                                  <a:lnTo>
                                    <a:pt x="442" y="30"/>
                                  </a:lnTo>
                                  <a:lnTo>
                                    <a:pt x="442" y="21"/>
                                  </a:lnTo>
                                  <a:lnTo>
                                    <a:pt x="425" y="26"/>
                                  </a:lnTo>
                                  <a:lnTo>
                                    <a:pt x="413" y="39"/>
                                  </a:lnTo>
                                  <a:lnTo>
                                    <a:pt x="398" y="40"/>
                                  </a:lnTo>
                                  <a:lnTo>
                                    <a:pt x="396" y="28"/>
                                  </a:lnTo>
                                  <a:lnTo>
                                    <a:pt x="378" y="30"/>
                                  </a:lnTo>
                                  <a:lnTo>
                                    <a:pt x="370" y="22"/>
                                  </a:lnTo>
                                  <a:lnTo>
                                    <a:pt x="356" y="26"/>
                                  </a:lnTo>
                                  <a:lnTo>
                                    <a:pt x="355" y="15"/>
                                  </a:lnTo>
                                  <a:lnTo>
                                    <a:pt x="342" y="5"/>
                                  </a:lnTo>
                                  <a:lnTo>
                                    <a:pt x="315" y="0"/>
                                  </a:lnTo>
                                  <a:lnTo>
                                    <a:pt x="306" y="10"/>
                                  </a:lnTo>
                                  <a:lnTo>
                                    <a:pt x="274" y="15"/>
                                  </a:lnTo>
                                  <a:lnTo>
                                    <a:pt x="226" y="31"/>
                                  </a:lnTo>
                                  <a:lnTo>
                                    <a:pt x="201" y="30"/>
                                  </a:lnTo>
                                  <a:lnTo>
                                    <a:pt x="204" y="36"/>
                                  </a:lnTo>
                                  <a:lnTo>
                                    <a:pt x="212" y="36"/>
                                  </a:lnTo>
                                  <a:lnTo>
                                    <a:pt x="209" y="50"/>
                                  </a:lnTo>
                                  <a:lnTo>
                                    <a:pt x="204" y="53"/>
                                  </a:lnTo>
                                  <a:lnTo>
                                    <a:pt x="211" y="64"/>
                                  </a:lnTo>
                                  <a:lnTo>
                                    <a:pt x="199" y="72"/>
                                  </a:lnTo>
                                  <a:lnTo>
                                    <a:pt x="228" y="83"/>
                                  </a:lnTo>
                                  <a:lnTo>
                                    <a:pt x="221" y="95"/>
                                  </a:lnTo>
                                  <a:lnTo>
                                    <a:pt x="196" y="95"/>
                                  </a:lnTo>
                                  <a:lnTo>
                                    <a:pt x="175" y="86"/>
                                  </a:lnTo>
                                  <a:lnTo>
                                    <a:pt x="151" y="87"/>
                                  </a:lnTo>
                                  <a:lnTo>
                                    <a:pt x="138" y="96"/>
                                  </a:lnTo>
                                  <a:lnTo>
                                    <a:pt x="120" y="87"/>
                                  </a:lnTo>
                                  <a:lnTo>
                                    <a:pt x="120" y="98"/>
                                  </a:lnTo>
                                  <a:lnTo>
                                    <a:pt x="98" y="80"/>
                                  </a:lnTo>
                                  <a:lnTo>
                                    <a:pt x="76" y="73"/>
                                  </a:lnTo>
                                  <a:lnTo>
                                    <a:pt x="70" y="80"/>
                                  </a:lnTo>
                                  <a:lnTo>
                                    <a:pt x="53" y="76"/>
                                  </a:lnTo>
                                  <a:lnTo>
                                    <a:pt x="35" y="86"/>
                                  </a:lnTo>
                                  <a:lnTo>
                                    <a:pt x="24" y="96"/>
                                  </a:lnTo>
                                  <a:lnTo>
                                    <a:pt x="32" y="108"/>
                                  </a:lnTo>
                                  <a:lnTo>
                                    <a:pt x="25" y="113"/>
                                  </a:lnTo>
                                  <a:lnTo>
                                    <a:pt x="8" y="99"/>
                                  </a:lnTo>
                                  <a:lnTo>
                                    <a:pt x="0" y="141"/>
                                  </a:lnTo>
                                  <a:lnTo>
                                    <a:pt x="9" y="142"/>
                                  </a:lnTo>
                                  <a:lnTo>
                                    <a:pt x="16" y="156"/>
                                  </a:lnTo>
                                  <a:lnTo>
                                    <a:pt x="30" y="156"/>
                                  </a:lnTo>
                                  <a:lnTo>
                                    <a:pt x="46" y="175"/>
                                  </a:lnTo>
                                  <a:lnTo>
                                    <a:pt x="37" y="178"/>
                                  </a:lnTo>
                                  <a:lnTo>
                                    <a:pt x="50" y="183"/>
                                  </a:lnTo>
                                  <a:lnTo>
                                    <a:pt x="48" y="178"/>
                                  </a:lnTo>
                                  <a:lnTo>
                                    <a:pt x="77" y="165"/>
                                  </a:lnTo>
                                  <a:lnTo>
                                    <a:pt x="105" y="167"/>
                                  </a:lnTo>
                                  <a:lnTo>
                                    <a:pt x="125" y="182"/>
                                  </a:lnTo>
                                  <a:lnTo>
                                    <a:pt x="140" y="206"/>
                                  </a:lnTo>
                                  <a:lnTo>
                                    <a:pt x="98" y="202"/>
                                  </a:lnTo>
                                  <a:lnTo>
                                    <a:pt x="91" y="211"/>
                                  </a:lnTo>
                                  <a:lnTo>
                                    <a:pt x="97" y="221"/>
                                  </a:lnTo>
                                  <a:lnTo>
                                    <a:pt x="77" y="218"/>
                                  </a:lnTo>
                                  <a:lnTo>
                                    <a:pt x="76" y="224"/>
                                  </a:lnTo>
                                  <a:lnTo>
                                    <a:pt x="87" y="228"/>
                                  </a:lnTo>
                                  <a:lnTo>
                                    <a:pt x="110" y="254"/>
                                  </a:lnTo>
                                  <a:lnTo>
                                    <a:pt x="121" y="254"/>
                                  </a:lnTo>
                                  <a:lnTo>
                                    <a:pt x="121" y="269"/>
                                  </a:lnTo>
                                  <a:lnTo>
                                    <a:pt x="123" y="274"/>
                                  </a:lnTo>
                                  <a:lnTo>
                                    <a:pt x="132" y="266"/>
                                  </a:lnTo>
                                  <a:lnTo>
                                    <a:pt x="148" y="263"/>
                                  </a:lnTo>
                                  <a:lnTo>
                                    <a:pt x="175" y="286"/>
                                  </a:lnTo>
                                  <a:lnTo>
                                    <a:pt x="185" y="286"/>
                                  </a:lnTo>
                                  <a:lnTo>
                                    <a:pt x="167" y="209"/>
                                  </a:lnTo>
                                  <a:lnTo>
                                    <a:pt x="208" y="198"/>
                                  </a:lnTo>
                                  <a:lnTo>
                                    <a:pt x="275" y="240"/>
                                  </a:lnTo>
                                  <a:lnTo>
                                    <a:pt x="324" y="236"/>
                                  </a:lnTo>
                                  <a:lnTo>
                                    <a:pt x="348" y="252"/>
                                  </a:lnTo>
                                  <a:lnTo>
                                    <a:pt x="350" y="274"/>
                                  </a:lnTo>
                                  <a:lnTo>
                                    <a:pt x="361" y="274"/>
                                  </a:lnTo>
                                  <a:lnTo>
                                    <a:pt x="368" y="287"/>
                                  </a:lnTo>
                                  <a:lnTo>
                                    <a:pt x="400" y="290"/>
                                  </a:lnTo>
                                  <a:lnTo>
                                    <a:pt x="426" y="270"/>
                                  </a:lnTo>
                                  <a:lnTo>
                                    <a:pt x="427" y="264"/>
                                  </a:lnTo>
                                  <a:lnTo>
                                    <a:pt x="430" y="257"/>
                                  </a:lnTo>
                                  <a:lnTo>
                                    <a:pt x="468" y="262"/>
                                  </a:lnTo>
                                  <a:lnTo>
                                    <a:pt x="470" y="251"/>
                                  </a:lnTo>
                                  <a:lnTo>
                                    <a:pt x="478" y="248"/>
                                  </a:lnTo>
                                  <a:lnTo>
                                    <a:pt x="500" y="254"/>
                                  </a:lnTo>
                                  <a:lnTo>
                                    <a:pt x="566" y="255"/>
                                  </a:lnTo>
                                  <a:lnTo>
                                    <a:pt x="586" y="266"/>
                                  </a:lnTo>
                                  <a:lnTo>
                                    <a:pt x="588" y="248"/>
                                  </a:lnTo>
                                  <a:lnTo>
                                    <a:pt x="568" y="214"/>
                                  </a:lnTo>
                                  <a:lnTo>
                                    <a:pt x="572" y="209"/>
                                  </a:lnTo>
                                  <a:lnTo>
                                    <a:pt x="600" y="206"/>
                                  </a:lnTo>
                                  <a:lnTo>
                                    <a:pt x="598" y="166"/>
                                  </a:lnTo>
                                  <a:lnTo>
                                    <a:pt x="630" y="172"/>
                                  </a:lnTo>
                                  <a:lnTo>
                                    <a:pt x="639" y="168"/>
                                  </a:lnTo>
                                  <a:lnTo>
                                    <a:pt x="635" y="141"/>
                                  </a:lnTo>
                                  <a:lnTo>
                                    <a:pt x="647" y="1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08" name="Freeform 136"/>
                            <p:cNvSpPr>
                              <a:spLocks noChangeAspect="1"/>
                            </p:cNvSpPr>
                            <p:nvPr/>
                          </p:nvSpPr>
                          <p:spPr bwMode="auto">
                            <a:xfrm>
                              <a:off x="3010" y="976"/>
                              <a:ext cx="2277" cy="675"/>
                            </a:xfrm>
                            <a:custGeom>
                              <a:avLst/>
                              <a:gdLst>
                                <a:gd name="T0" fmla="*/ 1003 w 2239"/>
                                <a:gd name="T1" fmla="*/ 102 h 684"/>
                                <a:gd name="T2" fmla="*/ 985 w 2239"/>
                                <a:gd name="T3" fmla="*/ 104 h 684"/>
                                <a:gd name="T4" fmla="*/ 855 w 2239"/>
                                <a:gd name="T5" fmla="*/ 38 h 684"/>
                                <a:gd name="T6" fmla="*/ 878 w 2239"/>
                                <a:gd name="T7" fmla="*/ 106 h 684"/>
                                <a:gd name="T8" fmla="*/ 669 w 2239"/>
                                <a:gd name="T9" fmla="*/ 105 h 684"/>
                                <a:gd name="T10" fmla="*/ 444 w 2239"/>
                                <a:gd name="T11" fmla="*/ 120 h 684"/>
                                <a:gd name="T12" fmla="*/ 347 w 2239"/>
                                <a:gd name="T13" fmla="*/ 106 h 684"/>
                                <a:gd name="T14" fmla="*/ 265 w 2239"/>
                                <a:gd name="T15" fmla="*/ 143 h 684"/>
                                <a:gd name="T16" fmla="*/ 206 w 2239"/>
                                <a:gd name="T17" fmla="*/ 162 h 684"/>
                                <a:gd name="T18" fmla="*/ 278 w 2239"/>
                                <a:gd name="T19" fmla="*/ 112 h 684"/>
                                <a:gd name="T20" fmla="*/ 2 w 2239"/>
                                <a:gd name="T21" fmla="*/ 101 h 684"/>
                                <a:gd name="T22" fmla="*/ 70 w 2239"/>
                                <a:gd name="T23" fmla="*/ 158 h 684"/>
                                <a:gd name="T24" fmla="*/ 15 w 2239"/>
                                <a:gd name="T25" fmla="*/ 219 h 684"/>
                                <a:gd name="T26" fmla="*/ 105 w 2239"/>
                                <a:gd name="T27" fmla="*/ 267 h 684"/>
                                <a:gd name="T28" fmla="*/ 149 w 2239"/>
                                <a:gd name="T29" fmla="*/ 315 h 684"/>
                                <a:gd name="T30" fmla="*/ 302 w 2239"/>
                                <a:gd name="T31" fmla="*/ 337 h 684"/>
                                <a:gd name="T32" fmla="*/ 370 w 2239"/>
                                <a:gd name="T33" fmla="*/ 374 h 684"/>
                                <a:gd name="T34" fmla="*/ 344 w 2239"/>
                                <a:gd name="T35" fmla="*/ 396 h 684"/>
                                <a:gd name="T36" fmla="*/ 480 w 2239"/>
                                <a:gd name="T37" fmla="*/ 440 h 684"/>
                                <a:gd name="T38" fmla="*/ 638 w 2239"/>
                                <a:gd name="T39" fmla="*/ 457 h 684"/>
                                <a:gd name="T40" fmla="*/ 631 w 2239"/>
                                <a:gd name="T41" fmla="*/ 395 h 684"/>
                                <a:gd name="T42" fmla="*/ 548 w 2239"/>
                                <a:gd name="T43" fmla="*/ 366 h 684"/>
                                <a:gd name="T44" fmla="*/ 635 w 2239"/>
                                <a:gd name="T45" fmla="*/ 322 h 684"/>
                                <a:gd name="T46" fmla="*/ 772 w 2239"/>
                                <a:gd name="T47" fmla="*/ 335 h 684"/>
                                <a:gd name="T48" fmla="*/ 920 w 2239"/>
                                <a:gd name="T49" fmla="*/ 326 h 684"/>
                                <a:gd name="T50" fmla="*/ 878 w 2239"/>
                                <a:gd name="T51" fmla="*/ 295 h 684"/>
                                <a:gd name="T52" fmla="*/ 1106 w 2239"/>
                                <a:gd name="T53" fmla="*/ 273 h 684"/>
                                <a:gd name="T54" fmla="*/ 1195 w 2239"/>
                                <a:gd name="T55" fmla="*/ 298 h 684"/>
                                <a:gd name="T56" fmla="*/ 1398 w 2239"/>
                                <a:gd name="T57" fmla="*/ 334 h 684"/>
                                <a:gd name="T58" fmla="*/ 1585 w 2239"/>
                                <a:gd name="T59" fmla="*/ 348 h 684"/>
                                <a:gd name="T60" fmla="*/ 1772 w 2239"/>
                                <a:gd name="T61" fmla="*/ 338 h 684"/>
                                <a:gd name="T62" fmla="*/ 1950 w 2239"/>
                                <a:gd name="T63" fmla="*/ 325 h 684"/>
                                <a:gd name="T64" fmla="*/ 2357 w 2239"/>
                                <a:gd name="T65" fmla="*/ 344 h 684"/>
                                <a:gd name="T66" fmla="*/ 2404 w 2239"/>
                                <a:gd name="T67" fmla="*/ 302 h 684"/>
                                <a:gd name="T68" fmla="*/ 2747 w 2239"/>
                                <a:gd name="T69" fmla="*/ 361 h 684"/>
                                <a:gd name="T70" fmla="*/ 2885 w 2239"/>
                                <a:gd name="T71" fmla="*/ 411 h 684"/>
                                <a:gd name="T72" fmla="*/ 2887 w 2239"/>
                                <a:gd name="T73" fmla="*/ 439 h 684"/>
                                <a:gd name="T74" fmla="*/ 2953 w 2239"/>
                                <a:gd name="T75" fmla="*/ 330 h 684"/>
                                <a:gd name="T76" fmla="*/ 2800 w 2239"/>
                                <a:gd name="T77" fmla="*/ 287 h 684"/>
                                <a:gd name="T78" fmla="*/ 2775 w 2239"/>
                                <a:gd name="T79" fmla="*/ 225 h 684"/>
                                <a:gd name="T80" fmla="*/ 3003 w 2239"/>
                                <a:gd name="T81" fmla="*/ 227 h 684"/>
                                <a:gd name="T82" fmla="*/ 3130 w 2239"/>
                                <a:gd name="T83" fmla="*/ 193 h 684"/>
                                <a:gd name="T84" fmla="*/ 3192 w 2239"/>
                                <a:gd name="T85" fmla="*/ 182 h 684"/>
                                <a:gd name="T86" fmla="*/ 3181 w 2239"/>
                                <a:gd name="T87" fmla="*/ 252 h 684"/>
                                <a:gd name="T88" fmla="*/ 3390 w 2239"/>
                                <a:gd name="T89" fmla="*/ 302 h 684"/>
                                <a:gd name="T90" fmla="*/ 3380 w 2239"/>
                                <a:gd name="T91" fmla="*/ 260 h 684"/>
                                <a:gd name="T92" fmla="*/ 3261 w 2239"/>
                                <a:gd name="T93" fmla="*/ 214 h 684"/>
                                <a:gd name="T94" fmla="*/ 3422 w 2239"/>
                                <a:gd name="T95" fmla="*/ 212 h 684"/>
                                <a:gd name="T96" fmla="*/ 3408 w 2239"/>
                                <a:gd name="T97" fmla="*/ 152 h 684"/>
                                <a:gd name="T98" fmla="*/ 3469 w 2239"/>
                                <a:gd name="T99" fmla="*/ 143 h 684"/>
                                <a:gd name="T100" fmla="*/ 3561 w 2239"/>
                                <a:gd name="T101" fmla="*/ 124 h 684"/>
                                <a:gd name="T102" fmla="*/ 3075 w 2239"/>
                                <a:gd name="T103" fmla="*/ 102 h 684"/>
                                <a:gd name="T104" fmla="*/ 2851 w 2239"/>
                                <a:gd name="T105" fmla="*/ 95 h 684"/>
                                <a:gd name="T106" fmla="*/ 2297 w 2239"/>
                                <a:gd name="T107" fmla="*/ 55 h 684"/>
                                <a:gd name="T108" fmla="*/ 2182 w 2239"/>
                                <a:gd name="T109" fmla="*/ 79 h 684"/>
                                <a:gd name="T110" fmla="*/ 1941 w 2239"/>
                                <a:gd name="T111" fmla="*/ 47 h 684"/>
                                <a:gd name="T112" fmla="*/ 1668 w 2239"/>
                                <a:gd name="T113" fmla="*/ 38 h 684"/>
                                <a:gd name="T114" fmla="*/ 1590 w 2239"/>
                                <a:gd name="T115" fmla="*/ 44 h 684"/>
                                <a:gd name="T116" fmla="*/ 1502 w 2239"/>
                                <a:gd name="T117" fmla="*/ 11 h 684"/>
                                <a:gd name="T118" fmla="*/ 1173 w 2239"/>
                                <a:gd name="T119" fmla="*/ 37 h 684"/>
                                <a:gd name="T120" fmla="*/ 1106 w 2239"/>
                                <a:gd name="T121" fmla="*/ 69 h 684"/>
                                <a:gd name="T122" fmla="*/ 956 w 2239"/>
                                <a:gd name="T123" fmla="*/ 58 h 6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9"/>
                                <a:gd name="T187" fmla="*/ 0 h 684"/>
                                <a:gd name="T188" fmla="*/ 2239 w 2239"/>
                                <a:gd name="T189" fmla="*/ 684 h 6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9" h="684">
                                  <a:moveTo>
                                    <a:pt x="588" y="87"/>
                                  </a:moveTo>
                                  <a:lnTo>
                                    <a:pt x="572" y="104"/>
                                  </a:lnTo>
                                  <a:lnTo>
                                    <a:pt x="595" y="117"/>
                                  </a:lnTo>
                                  <a:lnTo>
                                    <a:pt x="595" y="133"/>
                                  </a:lnTo>
                                  <a:lnTo>
                                    <a:pt x="605" y="142"/>
                                  </a:lnTo>
                                  <a:lnTo>
                                    <a:pt x="616" y="148"/>
                                  </a:lnTo>
                                  <a:lnTo>
                                    <a:pt x="630" y="168"/>
                                  </a:lnTo>
                                  <a:lnTo>
                                    <a:pt x="620" y="182"/>
                                  </a:lnTo>
                                  <a:lnTo>
                                    <a:pt x="598" y="194"/>
                                  </a:lnTo>
                                  <a:lnTo>
                                    <a:pt x="580" y="186"/>
                                  </a:lnTo>
                                  <a:lnTo>
                                    <a:pt x="602" y="173"/>
                                  </a:lnTo>
                                  <a:lnTo>
                                    <a:pt x="605" y="152"/>
                                  </a:lnTo>
                                  <a:lnTo>
                                    <a:pt x="586" y="144"/>
                                  </a:lnTo>
                                  <a:lnTo>
                                    <a:pt x="568" y="108"/>
                                  </a:lnTo>
                                  <a:lnTo>
                                    <a:pt x="554" y="100"/>
                                  </a:lnTo>
                                  <a:lnTo>
                                    <a:pt x="554" y="81"/>
                                  </a:lnTo>
                                  <a:lnTo>
                                    <a:pt x="534" y="73"/>
                                  </a:lnTo>
                                  <a:lnTo>
                                    <a:pt x="525" y="67"/>
                                  </a:lnTo>
                                  <a:lnTo>
                                    <a:pt x="512" y="70"/>
                                  </a:lnTo>
                                  <a:lnTo>
                                    <a:pt x="494" y="106"/>
                                  </a:lnTo>
                                  <a:lnTo>
                                    <a:pt x="504" y="119"/>
                                  </a:lnTo>
                                  <a:lnTo>
                                    <a:pt x="505" y="133"/>
                                  </a:lnTo>
                                  <a:lnTo>
                                    <a:pt x="544" y="148"/>
                                  </a:lnTo>
                                  <a:lnTo>
                                    <a:pt x="540" y="157"/>
                                  </a:lnTo>
                                  <a:lnTo>
                                    <a:pt x="396" y="118"/>
                                  </a:lnTo>
                                  <a:lnTo>
                                    <a:pt x="392" y="125"/>
                                  </a:lnTo>
                                  <a:lnTo>
                                    <a:pt x="434" y="144"/>
                                  </a:lnTo>
                                  <a:lnTo>
                                    <a:pt x="420" y="150"/>
                                  </a:lnTo>
                                  <a:lnTo>
                                    <a:pt x="422" y="156"/>
                                  </a:lnTo>
                                  <a:lnTo>
                                    <a:pt x="411" y="155"/>
                                  </a:lnTo>
                                  <a:lnTo>
                                    <a:pt x="407" y="144"/>
                                  </a:lnTo>
                                  <a:lnTo>
                                    <a:pt x="359" y="152"/>
                                  </a:lnTo>
                                  <a:lnTo>
                                    <a:pt x="357" y="159"/>
                                  </a:lnTo>
                                  <a:lnTo>
                                    <a:pt x="340" y="144"/>
                                  </a:lnTo>
                                  <a:lnTo>
                                    <a:pt x="270" y="168"/>
                                  </a:lnTo>
                                  <a:lnTo>
                                    <a:pt x="273" y="178"/>
                                  </a:lnTo>
                                  <a:lnTo>
                                    <a:pt x="262" y="182"/>
                                  </a:lnTo>
                                  <a:lnTo>
                                    <a:pt x="227" y="173"/>
                                  </a:lnTo>
                                  <a:lnTo>
                                    <a:pt x="248" y="164"/>
                                  </a:lnTo>
                                  <a:lnTo>
                                    <a:pt x="240" y="157"/>
                                  </a:lnTo>
                                  <a:lnTo>
                                    <a:pt x="198" y="150"/>
                                  </a:lnTo>
                                  <a:lnTo>
                                    <a:pt x="213" y="157"/>
                                  </a:lnTo>
                                  <a:lnTo>
                                    <a:pt x="213" y="177"/>
                                  </a:lnTo>
                                  <a:lnTo>
                                    <a:pt x="223" y="179"/>
                                  </a:lnTo>
                                  <a:lnTo>
                                    <a:pt x="225" y="188"/>
                                  </a:lnTo>
                                  <a:lnTo>
                                    <a:pt x="219" y="194"/>
                                  </a:lnTo>
                                  <a:lnTo>
                                    <a:pt x="194" y="190"/>
                                  </a:lnTo>
                                  <a:lnTo>
                                    <a:pt x="164" y="207"/>
                                  </a:lnTo>
                                  <a:lnTo>
                                    <a:pt x="182" y="224"/>
                                  </a:lnTo>
                                  <a:lnTo>
                                    <a:pt x="127" y="213"/>
                                  </a:lnTo>
                                  <a:lnTo>
                                    <a:pt x="122" y="218"/>
                                  </a:lnTo>
                                  <a:lnTo>
                                    <a:pt x="144" y="225"/>
                                  </a:lnTo>
                                  <a:lnTo>
                                    <a:pt x="147" y="235"/>
                                  </a:lnTo>
                                  <a:lnTo>
                                    <a:pt x="129" y="235"/>
                                  </a:lnTo>
                                  <a:lnTo>
                                    <a:pt x="98" y="224"/>
                                  </a:lnTo>
                                  <a:lnTo>
                                    <a:pt x="92" y="197"/>
                                  </a:lnTo>
                                  <a:lnTo>
                                    <a:pt x="56" y="177"/>
                                  </a:lnTo>
                                  <a:lnTo>
                                    <a:pt x="142" y="197"/>
                                  </a:lnTo>
                                  <a:lnTo>
                                    <a:pt x="180" y="184"/>
                                  </a:lnTo>
                                  <a:lnTo>
                                    <a:pt x="172" y="168"/>
                                  </a:lnTo>
                                  <a:lnTo>
                                    <a:pt x="113" y="146"/>
                                  </a:lnTo>
                                  <a:lnTo>
                                    <a:pt x="57" y="130"/>
                                  </a:lnTo>
                                  <a:lnTo>
                                    <a:pt x="30" y="132"/>
                                  </a:lnTo>
                                  <a:lnTo>
                                    <a:pt x="8" y="144"/>
                                  </a:lnTo>
                                  <a:lnTo>
                                    <a:pt x="2" y="146"/>
                                  </a:lnTo>
                                  <a:lnTo>
                                    <a:pt x="3" y="157"/>
                                  </a:lnTo>
                                  <a:lnTo>
                                    <a:pt x="22" y="167"/>
                                  </a:lnTo>
                                  <a:lnTo>
                                    <a:pt x="16" y="178"/>
                                  </a:lnTo>
                                  <a:lnTo>
                                    <a:pt x="29" y="198"/>
                                  </a:lnTo>
                                  <a:lnTo>
                                    <a:pt x="27" y="217"/>
                                  </a:lnTo>
                                  <a:lnTo>
                                    <a:pt x="41" y="229"/>
                                  </a:lnTo>
                                  <a:lnTo>
                                    <a:pt x="38" y="239"/>
                                  </a:lnTo>
                                  <a:lnTo>
                                    <a:pt x="57" y="258"/>
                                  </a:lnTo>
                                  <a:lnTo>
                                    <a:pt x="9" y="298"/>
                                  </a:lnTo>
                                  <a:lnTo>
                                    <a:pt x="19" y="298"/>
                                  </a:lnTo>
                                  <a:lnTo>
                                    <a:pt x="32" y="310"/>
                                  </a:lnTo>
                                  <a:lnTo>
                                    <a:pt x="15" y="320"/>
                                  </a:lnTo>
                                  <a:lnTo>
                                    <a:pt x="12" y="328"/>
                                  </a:lnTo>
                                  <a:lnTo>
                                    <a:pt x="0" y="331"/>
                                  </a:lnTo>
                                  <a:lnTo>
                                    <a:pt x="14" y="346"/>
                                  </a:lnTo>
                                  <a:lnTo>
                                    <a:pt x="11" y="354"/>
                                  </a:lnTo>
                                  <a:lnTo>
                                    <a:pt x="26" y="381"/>
                                  </a:lnTo>
                                  <a:lnTo>
                                    <a:pt x="68" y="394"/>
                                  </a:lnTo>
                                  <a:lnTo>
                                    <a:pt x="70" y="410"/>
                                  </a:lnTo>
                                  <a:lnTo>
                                    <a:pt x="88" y="430"/>
                                  </a:lnTo>
                                  <a:lnTo>
                                    <a:pt x="102" y="432"/>
                                  </a:lnTo>
                                  <a:lnTo>
                                    <a:pt x="96" y="442"/>
                                  </a:lnTo>
                                  <a:lnTo>
                                    <a:pt x="80" y="442"/>
                                  </a:lnTo>
                                  <a:lnTo>
                                    <a:pt x="91" y="462"/>
                                  </a:lnTo>
                                  <a:lnTo>
                                    <a:pt x="122" y="457"/>
                                  </a:lnTo>
                                  <a:lnTo>
                                    <a:pt x="133" y="468"/>
                                  </a:lnTo>
                                  <a:lnTo>
                                    <a:pt x="132" y="477"/>
                                  </a:lnTo>
                                  <a:lnTo>
                                    <a:pt x="144" y="480"/>
                                  </a:lnTo>
                                  <a:lnTo>
                                    <a:pt x="156" y="495"/>
                                  </a:lnTo>
                                  <a:lnTo>
                                    <a:pt x="186" y="495"/>
                                  </a:lnTo>
                                  <a:lnTo>
                                    <a:pt x="195" y="504"/>
                                  </a:lnTo>
                                  <a:lnTo>
                                    <a:pt x="231" y="513"/>
                                  </a:lnTo>
                                  <a:lnTo>
                                    <a:pt x="224" y="524"/>
                                  </a:lnTo>
                                  <a:lnTo>
                                    <a:pt x="232" y="528"/>
                                  </a:lnTo>
                                  <a:lnTo>
                                    <a:pt x="225" y="529"/>
                                  </a:lnTo>
                                  <a:lnTo>
                                    <a:pt x="228" y="548"/>
                                  </a:lnTo>
                                  <a:lnTo>
                                    <a:pt x="215" y="546"/>
                                  </a:lnTo>
                                  <a:lnTo>
                                    <a:pt x="207" y="553"/>
                                  </a:lnTo>
                                  <a:lnTo>
                                    <a:pt x="207" y="564"/>
                                  </a:lnTo>
                                  <a:lnTo>
                                    <a:pt x="225" y="564"/>
                                  </a:lnTo>
                                  <a:lnTo>
                                    <a:pt x="200" y="572"/>
                                  </a:lnTo>
                                  <a:lnTo>
                                    <a:pt x="210" y="580"/>
                                  </a:lnTo>
                                  <a:lnTo>
                                    <a:pt x="198" y="598"/>
                                  </a:lnTo>
                                  <a:lnTo>
                                    <a:pt x="190" y="600"/>
                                  </a:lnTo>
                                  <a:lnTo>
                                    <a:pt x="190" y="605"/>
                                  </a:lnTo>
                                  <a:lnTo>
                                    <a:pt x="193" y="605"/>
                                  </a:lnTo>
                                  <a:lnTo>
                                    <a:pt x="246" y="637"/>
                                  </a:lnTo>
                                  <a:lnTo>
                                    <a:pt x="295" y="644"/>
                                  </a:lnTo>
                                  <a:lnTo>
                                    <a:pt x="314" y="655"/>
                                  </a:lnTo>
                                  <a:lnTo>
                                    <a:pt x="334" y="653"/>
                                  </a:lnTo>
                                  <a:lnTo>
                                    <a:pt x="357" y="670"/>
                                  </a:lnTo>
                                  <a:lnTo>
                                    <a:pt x="374" y="682"/>
                                  </a:lnTo>
                                  <a:lnTo>
                                    <a:pt x="384" y="683"/>
                                  </a:lnTo>
                                  <a:lnTo>
                                    <a:pt x="392" y="670"/>
                                  </a:lnTo>
                                  <a:lnTo>
                                    <a:pt x="371" y="647"/>
                                  </a:lnTo>
                                  <a:lnTo>
                                    <a:pt x="369" y="632"/>
                                  </a:lnTo>
                                  <a:lnTo>
                                    <a:pt x="352" y="610"/>
                                  </a:lnTo>
                                  <a:lnTo>
                                    <a:pt x="365" y="585"/>
                                  </a:lnTo>
                                  <a:lnTo>
                                    <a:pt x="376" y="588"/>
                                  </a:lnTo>
                                  <a:lnTo>
                                    <a:pt x="386" y="579"/>
                                  </a:lnTo>
                                  <a:lnTo>
                                    <a:pt x="373" y="574"/>
                                  </a:lnTo>
                                  <a:lnTo>
                                    <a:pt x="382" y="571"/>
                                  </a:lnTo>
                                  <a:lnTo>
                                    <a:pt x="366" y="552"/>
                                  </a:lnTo>
                                  <a:lnTo>
                                    <a:pt x="352" y="552"/>
                                  </a:lnTo>
                                  <a:lnTo>
                                    <a:pt x="345" y="538"/>
                                  </a:lnTo>
                                  <a:lnTo>
                                    <a:pt x="336" y="537"/>
                                  </a:lnTo>
                                  <a:lnTo>
                                    <a:pt x="344" y="495"/>
                                  </a:lnTo>
                                  <a:lnTo>
                                    <a:pt x="361" y="509"/>
                                  </a:lnTo>
                                  <a:lnTo>
                                    <a:pt x="368" y="504"/>
                                  </a:lnTo>
                                  <a:lnTo>
                                    <a:pt x="360" y="492"/>
                                  </a:lnTo>
                                  <a:lnTo>
                                    <a:pt x="371" y="482"/>
                                  </a:lnTo>
                                  <a:lnTo>
                                    <a:pt x="389" y="472"/>
                                  </a:lnTo>
                                  <a:lnTo>
                                    <a:pt x="406" y="476"/>
                                  </a:lnTo>
                                  <a:lnTo>
                                    <a:pt x="412" y="469"/>
                                  </a:lnTo>
                                  <a:lnTo>
                                    <a:pt x="434" y="476"/>
                                  </a:lnTo>
                                  <a:lnTo>
                                    <a:pt x="456" y="494"/>
                                  </a:lnTo>
                                  <a:lnTo>
                                    <a:pt x="456" y="483"/>
                                  </a:lnTo>
                                  <a:lnTo>
                                    <a:pt x="474" y="492"/>
                                  </a:lnTo>
                                  <a:lnTo>
                                    <a:pt x="487" y="483"/>
                                  </a:lnTo>
                                  <a:lnTo>
                                    <a:pt x="511" y="482"/>
                                  </a:lnTo>
                                  <a:lnTo>
                                    <a:pt x="532" y="491"/>
                                  </a:lnTo>
                                  <a:lnTo>
                                    <a:pt x="557" y="491"/>
                                  </a:lnTo>
                                  <a:lnTo>
                                    <a:pt x="564" y="479"/>
                                  </a:lnTo>
                                  <a:lnTo>
                                    <a:pt x="535" y="468"/>
                                  </a:lnTo>
                                  <a:lnTo>
                                    <a:pt x="547" y="460"/>
                                  </a:lnTo>
                                  <a:lnTo>
                                    <a:pt x="540" y="449"/>
                                  </a:lnTo>
                                  <a:lnTo>
                                    <a:pt x="545" y="446"/>
                                  </a:lnTo>
                                  <a:lnTo>
                                    <a:pt x="548" y="432"/>
                                  </a:lnTo>
                                  <a:lnTo>
                                    <a:pt x="540" y="432"/>
                                  </a:lnTo>
                                  <a:lnTo>
                                    <a:pt x="537" y="426"/>
                                  </a:lnTo>
                                  <a:lnTo>
                                    <a:pt x="562" y="427"/>
                                  </a:lnTo>
                                  <a:lnTo>
                                    <a:pt x="610" y="411"/>
                                  </a:lnTo>
                                  <a:lnTo>
                                    <a:pt x="642" y="406"/>
                                  </a:lnTo>
                                  <a:lnTo>
                                    <a:pt x="651" y="396"/>
                                  </a:lnTo>
                                  <a:lnTo>
                                    <a:pt x="678" y="401"/>
                                  </a:lnTo>
                                  <a:lnTo>
                                    <a:pt x="691" y="411"/>
                                  </a:lnTo>
                                  <a:lnTo>
                                    <a:pt x="692" y="422"/>
                                  </a:lnTo>
                                  <a:lnTo>
                                    <a:pt x="706" y="418"/>
                                  </a:lnTo>
                                  <a:lnTo>
                                    <a:pt x="714" y="426"/>
                                  </a:lnTo>
                                  <a:lnTo>
                                    <a:pt x="732" y="424"/>
                                  </a:lnTo>
                                  <a:lnTo>
                                    <a:pt x="734" y="436"/>
                                  </a:lnTo>
                                  <a:lnTo>
                                    <a:pt x="749" y="435"/>
                                  </a:lnTo>
                                  <a:lnTo>
                                    <a:pt x="761" y="422"/>
                                  </a:lnTo>
                                  <a:lnTo>
                                    <a:pt x="778" y="417"/>
                                  </a:lnTo>
                                  <a:lnTo>
                                    <a:pt x="778" y="426"/>
                                  </a:lnTo>
                                  <a:lnTo>
                                    <a:pt x="806" y="439"/>
                                  </a:lnTo>
                                  <a:lnTo>
                                    <a:pt x="858" y="489"/>
                                  </a:lnTo>
                                  <a:lnTo>
                                    <a:pt x="865" y="480"/>
                                  </a:lnTo>
                                  <a:lnTo>
                                    <a:pt x="880" y="490"/>
                                  </a:lnTo>
                                  <a:lnTo>
                                    <a:pt x="912" y="486"/>
                                  </a:lnTo>
                                  <a:lnTo>
                                    <a:pt x="950" y="512"/>
                                  </a:lnTo>
                                  <a:lnTo>
                                    <a:pt x="968" y="516"/>
                                  </a:lnTo>
                                  <a:lnTo>
                                    <a:pt x="972" y="511"/>
                                  </a:lnTo>
                                  <a:lnTo>
                                    <a:pt x="985" y="522"/>
                                  </a:lnTo>
                                  <a:lnTo>
                                    <a:pt x="983" y="532"/>
                                  </a:lnTo>
                                  <a:lnTo>
                                    <a:pt x="996" y="526"/>
                                  </a:lnTo>
                                  <a:lnTo>
                                    <a:pt x="1001" y="516"/>
                                  </a:lnTo>
                                  <a:lnTo>
                                    <a:pt x="1048" y="492"/>
                                  </a:lnTo>
                                  <a:lnTo>
                                    <a:pt x="1088" y="496"/>
                                  </a:lnTo>
                                  <a:lnTo>
                                    <a:pt x="1107" y="506"/>
                                  </a:lnTo>
                                  <a:lnTo>
                                    <a:pt x="1147" y="504"/>
                                  </a:lnTo>
                                  <a:lnTo>
                                    <a:pt x="1146" y="491"/>
                                  </a:lnTo>
                                  <a:lnTo>
                                    <a:pt x="1136" y="476"/>
                                  </a:lnTo>
                                  <a:lnTo>
                                    <a:pt x="1148" y="462"/>
                                  </a:lnTo>
                                  <a:lnTo>
                                    <a:pt x="1198" y="476"/>
                                  </a:lnTo>
                                  <a:lnTo>
                                    <a:pt x="1227" y="497"/>
                                  </a:lnTo>
                                  <a:lnTo>
                                    <a:pt x="1267" y="494"/>
                                  </a:lnTo>
                                  <a:lnTo>
                                    <a:pt x="1350" y="520"/>
                                  </a:lnTo>
                                  <a:lnTo>
                                    <a:pt x="1394" y="513"/>
                                  </a:lnTo>
                                  <a:lnTo>
                                    <a:pt x="1414" y="500"/>
                                  </a:lnTo>
                                  <a:lnTo>
                                    <a:pt x="1445" y="506"/>
                                  </a:lnTo>
                                  <a:lnTo>
                                    <a:pt x="1472" y="513"/>
                                  </a:lnTo>
                                  <a:lnTo>
                                    <a:pt x="1487" y="503"/>
                                  </a:lnTo>
                                  <a:lnTo>
                                    <a:pt x="1481" y="473"/>
                                  </a:lnTo>
                                  <a:lnTo>
                                    <a:pt x="1486" y="468"/>
                                  </a:lnTo>
                                  <a:lnTo>
                                    <a:pt x="1470" y="449"/>
                                  </a:lnTo>
                                  <a:lnTo>
                                    <a:pt x="1476" y="442"/>
                                  </a:lnTo>
                                  <a:lnTo>
                                    <a:pt x="1510" y="437"/>
                                  </a:lnTo>
                                  <a:lnTo>
                                    <a:pt x="1556" y="448"/>
                                  </a:lnTo>
                                  <a:lnTo>
                                    <a:pt x="1604" y="487"/>
                                  </a:lnTo>
                                  <a:lnTo>
                                    <a:pt x="1626" y="512"/>
                                  </a:lnTo>
                                  <a:lnTo>
                                    <a:pt x="1654" y="516"/>
                                  </a:lnTo>
                                  <a:lnTo>
                                    <a:pt x="1686" y="529"/>
                                  </a:lnTo>
                                  <a:lnTo>
                                    <a:pt x="1708" y="552"/>
                                  </a:lnTo>
                                  <a:lnTo>
                                    <a:pt x="1724" y="552"/>
                                  </a:lnTo>
                                  <a:lnTo>
                                    <a:pt x="1759" y="536"/>
                                  </a:lnTo>
                                  <a:lnTo>
                                    <a:pt x="1769" y="554"/>
                                  </a:lnTo>
                                  <a:lnTo>
                                    <a:pt x="1764" y="560"/>
                                  </a:lnTo>
                                  <a:lnTo>
                                    <a:pt x="1770" y="605"/>
                                  </a:lnTo>
                                  <a:lnTo>
                                    <a:pt x="1752" y="602"/>
                                  </a:lnTo>
                                  <a:lnTo>
                                    <a:pt x="1744" y="614"/>
                                  </a:lnTo>
                                  <a:lnTo>
                                    <a:pt x="1762" y="640"/>
                                  </a:lnTo>
                                  <a:lnTo>
                                    <a:pt x="1764" y="655"/>
                                  </a:lnTo>
                                  <a:lnTo>
                                    <a:pt x="1770" y="655"/>
                                  </a:lnTo>
                                  <a:lnTo>
                                    <a:pt x="1772" y="642"/>
                                  </a:lnTo>
                                  <a:lnTo>
                                    <a:pt x="1802" y="654"/>
                                  </a:lnTo>
                                  <a:lnTo>
                                    <a:pt x="1824" y="638"/>
                                  </a:lnTo>
                                  <a:lnTo>
                                    <a:pt x="1824" y="620"/>
                                  </a:lnTo>
                                  <a:lnTo>
                                    <a:pt x="1838" y="592"/>
                                  </a:lnTo>
                                  <a:lnTo>
                                    <a:pt x="1842" y="536"/>
                                  </a:lnTo>
                                  <a:lnTo>
                                    <a:pt x="1813" y="485"/>
                                  </a:lnTo>
                                  <a:lnTo>
                                    <a:pt x="1792" y="439"/>
                                  </a:lnTo>
                                  <a:lnTo>
                                    <a:pt x="1747" y="422"/>
                                  </a:lnTo>
                                  <a:lnTo>
                                    <a:pt x="1738" y="422"/>
                                  </a:lnTo>
                                  <a:lnTo>
                                    <a:pt x="1736" y="431"/>
                                  </a:lnTo>
                                  <a:lnTo>
                                    <a:pt x="1726" y="436"/>
                                  </a:lnTo>
                                  <a:lnTo>
                                    <a:pt x="1718" y="420"/>
                                  </a:lnTo>
                                  <a:lnTo>
                                    <a:pt x="1710" y="422"/>
                                  </a:lnTo>
                                  <a:lnTo>
                                    <a:pt x="1712" y="430"/>
                                  </a:lnTo>
                                  <a:lnTo>
                                    <a:pt x="1697" y="414"/>
                                  </a:lnTo>
                                  <a:lnTo>
                                    <a:pt x="1670" y="406"/>
                                  </a:lnTo>
                                  <a:lnTo>
                                    <a:pt x="1685" y="387"/>
                                  </a:lnTo>
                                  <a:lnTo>
                                    <a:pt x="1704" y="328"/>
                                  </a:lnTo>
                                  <a:lnTo>
                                    <a:pt x="1723" y="321"/>
                                  </a:lnTo>
                                  <a:lnTo>
                                    <a:pt x="1800" y="323"/>
                                  </a:lnTo>
                                  <a:lnTo>
                                    <a:pt x="1794" y="314"/>
                                  </a:lnTo>
                                  <a:lnTo>
                                    <a:pt x="1800" y="313"/>
                                  </a:lnTo>
                                  <a:lnTo>
                                    <a:pt x="1830" y="316"/>
                                  </a:lnTo>
                                  <a:lnTo>
                                    <a:pt x="1844" y="331"/>
                                  </a:lnTo>
                                  <a:lnTo>
                                    <a:pt x="1894" y="324"/>
                                  </a:lnTo>
                                  <a:lnTo>
                                    <a:pt x="1874" y="319"/>
                                  </a:lnTo>
                                  <a:lnTo>
                                    <a:pt x="1868" y="310"/>
                                  </a:lnTo>
                                  <a:lnTo>
                                    <a:pt x="1871" y="278"/>
                                  </a:lnTo>
                                  <a:lnTo>
                                    <a:pt x="1914" y="275"/>
                                  </a:lnTo>
                                  <a:lnTo>
                                    <a:pt x="1921" y="285"/>
                                  </a:lnTo>
                                  <a:lnTo>
                                    <a:pt x="1939" y="298"/>
                                  </a:lnTo>
                                  <a:lnTo>
                                    <a:pt x="1948" y="278"/>
                                  </a:lnTo>
                                  <a:lnTo>
                                    <a:pt x="1956" y="278"/>
                                  </a:lnTo>
                                  <a:lnTo>
                                    <a:pt x="1943" y="262"/>
                                  </a:lnTo>
                                  <a:lnTo>
                                    <a:pt x="1964" y="262"/>
                                  </a:lnTo>
                                  <a:lnTo>
                                    <a:pt x="1959" y="267"/>
                                  </a:lnTo>
                                  <a:lnTo>
                                    <a:pt x="1982" y="293"/>
                                  </a:lnTo>
                                  <a:lnTo>
                                    <a:pt x="1968" y="302"/>
                                  </a:lnTo>
                                  <a:lnTo>
                                    <a:pt x="1964" y="348"/>
                                  </a:lnTo>
                                  <a:lnTo>
                                    <a:pt x="1948" y="352"/>
                                  </a:lnTo>
                                  <a:lnTo>
                                    <a:pt x="1959" y="366"/>
                                  </a:lnTo>
                                  <a:lnTo>
                                    <a:pt x="1953" y="370"/>
                                  </a:lnTo>
                                  <a:lnTo>
                                    <a:pt x="1974" y="401"/>
                                  </a:lnTo>
                                  <a:lnTo>
                                    <a:pt x="2070" y="486"/>
                                  </a:lnTo>
                                  <a:lnTo>
                                    <a:pt x="2076" y="472"/>
                                  </a:lnTo>
                                  <a:lnTo>
                                    <a:pt x="2066" y="448"/>
                                  </a:lnTo>
                                  <a:lnTo>
                                    <a:pt x="2070" y="442"/>
                                  </a:lnTo>
                                  <a:lnTo>
                                    <a:pt x="2081" y="442"/>
                                  </a:lnTo>
                                  <a:lnTo>
                                    <a:pt x="2065" y="422"/>
                                  </a:lnTo>
                                  <a:lnTo>
                                    <a:pt x="2065" y="417"/>
                                  </a:lnTo>
                                  <a:lnTo>
                                    <a:pt x="2084" y="415"/>
                                  </a:lnTo>
                                  <a:lnTo>
                                    <a:pt x="2085" y="411"/>
                                  </a:lnTo>
                                  <a:lnTo>
                                    <a:pt x="2057" y="385"/>
                                  </a:lnTo>
                                  <a:lnTo>
                                    <a:pt x="2075" y="384"/>
                                  </a:lnTo>
                                  <a:lnTo>
                                    <a:pt x="2054" y="370"/>
                                  </a:lnTo>
                                  <a:lnTo>
                                    <a:pt x="2044" y="354"/>
                                  </a:lnTo>
                                  <a:lnTo>
                                    <a:pt x="2026" y="352"/>
                                  </a:lnTo>
                                  <a:lnTo>
                                    <a:pt x="2016" y="344"/>
                                  </a:lnTo>
                                  <a:lnTo>
                                    <a:pt x="2013" y="328"/>
                                  </a:lnTo>
                                  <a:lnTo>
                                    <a:pt x="2000" y="313"/>
                                  </a:lnTo>
                                  <a:lnTo>
                                    <a:pt x="2021" y="313"/>
                                  </a:lnTo>
                                  <a:lnTo>
                                    <a:pt x="2031" y="303"/>
                                  </a:lnTo>
                                  <a:lnTo>
                                    <a:pt x="2045" y="313"/>
                                  </a:lnTo>
                                  <a:lnTo>
                                    <a:pt x="2046" y="305"/>
                                  </a:lnTo>
                                  <a:lnTo>
                                    <a:pt x="2057" y="298"/>
                                  </a:lnTo>
                                  <a:lnTo>
                                    <a:pt x="2101" y="311"/>
                                  </a:lnTo>
                                  <a:lnTo>
                                    <a:pt x="2096" y="302"/>
                                  </a:lnTo>
                                  <a:lnTo>
                                    <a:pt x="2125" y="270"/>
                                  </a:lnTo>
                                  <a:lnTo>
                                    <a:pt x="2139" y="262"/>
                                  </a:lnTo>
                                  <a:lnTo>
                                    <a:pt x="2173" y="267"/>
                                  </a:lnTo>
                                  <a:lnTo>
                                    <a:pt x="2173" y="259"/>
                                  </a:lnTo>
                                  <a:lnTo>
                                    <a:pt x="2092" y="221"/>
                                  </a:lnTo>
                                  <a:lnTo>
                                    <a:pt x="2110" y="222"/>
                                  </a:lnTo>
                                  <a:lnTo>
                                    <a:pt x="2120" y="214"/>
                                  </a:lnTo>
                                  <a:lnTo>
                                    <a:pt x="2115" y="204"/>
                                  </a:lnTo>
                                  <a:lnTo>
                                    <a:pt x="2097" y="197"/>
                                  </a:lnTo>
                                  <a:lnTo>
                                    <a:pt x="2101" y="192"/>
                                  </a:lnTo>
                                  <a:lnTo>
                                    <a:pt x="2130" y="207"/>
                                  </a:lnTo>
                                  <a:lnTo>
                                    <a:pt x="2166" y="208"/>
                                  </a:lnTo>
                                  <a:lnTo>
                                    <a:pt x="2238" y="229"/>
                                  </a:lnTo>
                                  <a:lnTo>
                                    <a:pt x="2217" y="207"/>
                                  </a:lnTo>
                                  <a:lnTo>
                                    <a:pt x="2233" y="207"/>
                                  </a:lnTo>
                                  <a:lnTo>
                                    <a:pt x="2234" y="197"/>
                                  </a:lnTo>
                                  <a:lnTo>
                                    <a:pt x="2186" y="182"/>
                                  </a:lnTo>
                                  <a:lnTo>
                                    <a:pt x="2143" y="178"/>
                                  </a:lnTo>
                                  <a:lnTo>
                                    <a:pt x="2017" y="142"/>
                                  </a:lnTo>
                                  <a:lnTo>
                                    <a:pt x="1948" y="129"/>
                                  </a:lnTo>
                                  <a:lnTo>
                                    <a:pt x="1867" y="126"/>
                                  </a:lnTo>
                                  <a:lnTo>
                                    <a:pt x="1898" y="142"/>
                                  </a:lnTo>
                                  <a:lnTo>
                                    <a:pt x="1887" y="148"/>
                                  </a:lnTo>
                                  <a:lnTo>
                                    <a:pt x="1848" y="134"/>
                                  </a:lnTo>
                                  <a:lnTo>
                                    <a:pt x="1861" y="134"/>
                                  </a:lnTo>
                                  <a:lnTo>
                                    <a:pt x="1858" y="129"/>
                                  </a:lnTo>
                                  <a:lnTo>
                                    <a:pt x="1838" y="126"/>
                                  </a:lnTo>
                                  <a:lnTo>
                                    <a:pt x="1837" y="137"/>
                                  </a:lnTo>
                                  <a:lnTo>
                                    <a:pt x="1749" y="134"/>
                                  </a:lnTo>
                                  <a:lnTo>
                                    <a:pt x="1724" y="123"/>
                                  </a:lnTo>
                                  <a:lnTo>
                                    <a:pt x="1693" y="110"/>
                                  </a:lnTo>
                                  <a:lnTo>
                                    <a:pt x="1612" y="111"/>
                                  </a:lnTo>
                                  <a:lnTo>
                                    <a:pt x="1548" y="90"/>
                                  </a:lnTo>
                                  <a:lnTo>
                                    <a:pt x="1415" y="79"/>
                                  </a:lnTo>
                                  <a:lnTo>
                                    <a:pt x="1411" y="84"/>
                                  </a:lnTo>
                                  <a:lnTo>
                                    <a:pt x="1411" y="88"/>
                                  </a:lnTo>
                                  <a:lnTo>
                                    <a:pt x="1438" y="100"/>
                                  </a:lnTo>
                                  <a:lnTo>
                                    <a:pt x="1377" y="98"/>
                                  </a:lnTo>
                                  <a:lnTo>
                                    <a:pt x="1366" y="104"/>
                                  </a:lnTo>
                                  <a:lnTo>
                                    <a:pt x="1331" y="94"/>
                                  </a:lnTo>
                                  <a:lnTo>
                                    <a:pt x="1340" y="108"/>
                                  </a:lnTo>
                                  <a:lnTo>
                                    <a:pt x="1338" y="115"/>
                                  </a:lnTo>
                                  <a:lnTo>
                                    <a:pt x="1284" y="96"/>
                                  </a:lnTo>
                                  <a:lnTo>
                                    <a:pt x="1278" y="80"/>
                                  </a:lnTo>
                                  <a:lnTo>
                                    <a:pt x="1254" y="71"/>
                                  </a:lnTo>
                                  <a:lnTo>
                                    <a:pt x="1174" y="65"/>
                                  </a:lnTo>
                                  <a:lnTo>
                                    <a:pt x="1192" y="76"/>
                                  </a:lnTo>
                                  <a:lnTo>
                                    <a:pt x="1150" y="76"/>
                                  </a:lnTo>
                                  <a:lnTo>
                                    <a:pt x="1128" y="73"/>
                                  </a:lnTo>
                                  <a:lnTo>
                                    <a:pt x="1122" y="66"/>
                                  </a:lnTo>
                                  <a:lnTo>
                                    <a:pt x="1061" y="67"/>
                                  </a:lnTo>
                                  <a:lnTo>
                                    <a:pt x="1040" y="52"/>
                                  </a:lnTo>
                                  <a:lnTo>
                                    <a:pt x="1023" y="50"/>
                                  </a:lnTo>
                                  <a:lnTo>
                                    <a:pt x="1020" y="54"/>
                                  </a:lnTo>
                                  <a:lnTo>
                                    <a:pt x="1049" y="65"/>
                                  </a:lnTo>
                                  <a:lnTo>
                                    <a:pt x="1008" y="60"/>
                                  </a:lnTo>
                                  <a:lnTo>
                                    <a:pt x="1004" y="64"/>
                                  </a:lnTo>
                                  <a:lnTo>
                                    <a:pt x="1016" y="67"/>
                                  </a:lnTo>
                                  <a:lnTo>
                                    <a:pt x="975" y="73"/>
                                  </a:lnTo>
                                  <a:lnTo>
                                    <a:pt x="978" y="66"/>
                                  </a:lnTo>
                                  <a:lnTo>
                                    <a:pt x="1029" y="39"/>
                                  </a:lnTo>
                                  <a:lnTo>
                                    <a:pt x="1022" y="31"/>
                                  </a:lnTo>
                                  <a:lnTo>
                                    <a:pt x="973" y="16"/>
                                  </a:lnTo>
                                  <a:lnTo>
                                    <a:pt x="919" y="19"/>
                                  </a:lnTo>
                                  <a:lnTo>
                                    <a:pt x="922" y="11"/>
                                  </a:lnTo>
                                  <a:lnTo>
                                    <a:pt x="898" y="4"/>
                                  </a:lnTo>
                                  <a:lnTo>
                                    <a:pt x="867" y="0"/>
                                  </a:lnTo>
                                  <a:lnTo>
                                    <a:pt x="844" y="11"/>
                                  </a:lnTo>
                                  <a:lnTo>
                                    <a:pt x="839" y="24"/>
                                  </a:lnTo>
                                  <a:lnTo>
                                    <a:pt x="766" y="26"/>
                                  </a:lnTo>
                                  <a:lnTo>
                                    <a:pt x="720" y="37"/>
                                  </a:lnTo>
                                  <a:lnTo>
                                    <a:pt x="704" y="48"/>
                                  </a:lnTo>
                                  <a:lnTo>
                                    <a:pt x="719" y="61"/>
                                  </a:lnTo>
                                  <a:lnTo>
                                    <a:pt x="640" y="67"/>
                                  </a:lnTo>
                                  <a:lnTo>
                                    <a:pt x="660" y="85"/>
                                  </a:lnTo>
                                  <a:lnTo>
                                    <a:pt x="692" y="96"/>
                                  </a:lnTo>
                                  <a:lnTo>
                                    <a:pt x="678" y="98"/>
                                  </a:lnTo>
                                  <a:lnTo>
                                    <a:pt x="618" y="82"/>
                                  </a:lnTo>
                                  <a:lnTo>
                                    <a:pt x="605" y="94"/>
                                  </a:lnTo>
                                  <a:lnTo>
                                    <a:pt x="644" y="110"/>
                                  </a:lnTo>
                                  <a:lnTo>
                                    <a:pt x="600" y="104"/>
                                  </a:lnTo>
                                  <a:lnTo>
                                    <a:pt x="588" y="87"/>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09" name="Freeform 137"/>
                            <p:cNvSpPr>
                              <a:spLocks noChangeAspect="1"/>
                            </p:cNvSpPr>
                            <p:nvPr/>
                          </p:nvSpPr>
                          <p:spPr bwMode="auto">
                            <a:xfrm>
                              <a:off x="2967" y="1353"/>
                              <a:ext cx="148" cy="97"/>
                            </a:xfrm>
                            <a:custGeom>
                              <a:avLst/>
                              <a:gdLst>
                                <a:gd name="T0" fmla="*/ 8 w 145"/>
                                <a:gd name="T1" fmla="*/ 36 h 99"/>
                                <a:gd name="T2" fmla="*/ 0 w 145"/>
                                <a:gd name="T3" fmla="*/ 48 h 99"/>
                                <a:gd name="T4" fmla="*/ 5 w 145"/>
                                <a:gd name="T5" fmla="*/ 53 h 99"/>
                                <a:gd name="T6" fmla="*/ 70 w 145"/>
                                <a:gd name="T7" fmla="*/ 50 h 99"/>
                                <a:gd name="T8" fmla="*/ 124 w 145"/>
                                <a:gd name="T9" fmla="*/ 55 h 99"/>
                                <a:gd name="T10" fmla="*/ 163 w 145"/>
                                <a:gd name="T11" fmla="*/ 53 h 99"/>
                                <a:gd name="T12" fmla="*/ 206 w 145"/>
                                <a:gd name="T13" fmla="*/ 57 h 99"/>
                                <a:gd name="T14" fmla="*/ 223 w 145"/>
                                <a:gd name="T15" fmla="*/ 49 h 99"/>
                                <a:gd name="T16" fmla="*/ 240 w 145"/>
                                <a:gd name="T17" fmla="*/ 48 h 99"/>
                                <a:gd name="T18" fmla="*/ 223 w 145"/>
                                <a:gd name="T19" fmla="*/ 32 h 99"/>
                                <a:gd name="T20" fmla="*/ 249 w 145"/>
                                <a:gd name="T21" fmla="*/ 32 h 99"/>
                                <a:gd name="T22" fmla="*/ 259 w 145"/>
                                <a:gd name="T23" fmla="*/ 24 h 99"/>
                                <a:gd name="T24" fmla="*/ 235 w 145"/>
                                <a:gd name="T25" fmla="*/ 24 h 99"/>
                                <a:gd name="T26" fmla="*/ 202 w 145"/>
                                <a:gd name="T27" fmla="*/ 24 h 99"/>
                                <a:gd name="T28" fmla="*/ 198 w 145"/>
                                <a:gd name="T29" fmla="*/ 13 h 99"/>
                                <a:gd name="T30" fmla="*/ 121 w 145"/>
                                <a:gd name="T31" fmla="*/ 0 h 99"/>
                                <a:gd name="T32" fmla="*/ 79 w 145"/>
                                <a:gd name="T33" fmla="*/ 11 h 99"/>
                                <a:gd name="T34" fmla="*/ 77 w 145"/>
                                <a:gd name="T35" fmla="*/ 21 h 99"/>
                                <a:gd name="T36" fmla="*/ 63 w 145"/>
                                <a:gd name="T37" fmla="*/ 24 h 99"/>
                                <a:gd name="T38" fmla="*/ 63 w 145"/>
                                <a:gd name="T39" fmla="*/ 24 h 99"/>
                                <a:gd name="T40" fmla="*/ 0 w 145"/>
                                <a:gd name="T41" fmla="*/ 24 h 99"/>
                                <a:gd name="T42" fmla="*/ 8 w 145"/>
                                <a:gd name="T43" fmla="*/ 36 h 99"/>
                                <a:gd name="T44" fmla="*/ 8 w 145"/>
                                <a:gd name="T45" fmla="*/ 36 h 99"/>
                                <a:gd name="T46" fmla="*/ 8 w 145"/>
                                <a:gd name="T47" fmla="*/ 36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99"/>
                                <a:gd name="T74" fmla="*/ 145 w 145"/>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99">
                                  <a:moveTo>
                                    <a:pt x="8" y="65"/>
                                  </a:moveTo>
                                  <a:lnTo>
                                    <a:pt x="0" y="80"/>
                                  </a:lnTo>
                                  <a:lnTo>
                                    <a:pt x="5" y="91"/>
                                  </a:lnTo>
                                  <a:lnTo>
                                    <a:pt x="41" y="84"/>
                                  </a:lnTo>
                                  <a:lnTo>
                                    <a:pt x="69" y="95"/>
                                  </a:lnTo>
                                  <a:lnTo>
                                    <a:pt x="91" y="91"/>
                                  </a:lnTo>
                                  <a:lnTo>
                                    <a:pt x="114" y="98"/>
                                  </a:lnTo>
                                  <a:lnTo>
                                    <a:pt x="122" y="82"/>
                                  </a:lnTo>
                                  <a:lnTo>
                                    <a:pt x="133" y="81"/>
                                  </a:lnTo>
                                  <a:lnTo>
                                    <a:pt x="122" y="61"/>
                                  </a:lnTo>
                                  <a:lnTo>
                                    <a:pt x="138" y="61"/>
                                  </a:lnTo>
                                  <a:lnTo>
                                    <a:pt x="144" y="51"/>
                                  </a:lnTo>
                                  <a:lnTo>
                                    <a:pt x="130" y="49"/>
                                  </a:lnTo>
                                  <a:lnTo>
                                    <a:pt x="112" y="29"/>
                                  </a:lnTo>
                                  <a:lnTo>
                                    <a:pt x="110" y="13"/>
                                  </a:lnTo>
                                  <a:lnTo>
                                    <a:pt x="68" y="0"/>
                                  </a:lnTo>
                                  <a:lnTo>
                                    <a:pt x="47" y="11"/>
                                  </a:lnTo>
                                  <a:lnTo>
                                    <a:pt x="46" y="21"/>
                                  </a:lnTo>
                                  <a:lnTo>
                                    <a:pt x="34" y="25"/>
                                  </a:lnTo>
                                  <a:lnTo>
                                    <a:pt x="34" y="40"/>
                                  </a:lnTo>
                                  <a:lnTo>
                                    <a:pt x="0" y="41"/>
                                  </a:lnTo>
                                  <a:lnTo>
                                    <a:pt x="8" y="6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0" name="Freeform 138"/>
                            <p:cNvSpPr>
                              <a:spLocks noChangeAspect="1"/>
                            </p:cNvSpPr>
                            <p:nvPr/>
                          </p:nvSpPr>
                          <p:spPr bwMode="auto">
                            <a:xfrm>
                              <a:off x="2925" y="1318"/>
                              <a:ext cx="113" cy="46"/>
                            </a:xfrm>
                            <a:custGeom>
                              <a:avLst/>
                              <a:gdLst>
                                <a:gd name="T0" fmla="*/ 0 w 111"/>
                                <a:gd name="T1" fmla="*/ 23 h 47"/>
                                <a:gd name="T2" fmla="*/ 0 w 111"/>
                                <a:gd name="T3" fmla="*/ 23 h 47"/>
                                <a:gd name="T4" fmla="*/ 11 w 111"/>
                                <a:gd name="T5" fmla="*/ 9 h 47"/>
                                <a:gd name="T6" fmla="*/ 22 w 111"/>
                                <a:gd name="T7" fmla="*/ 8 h 47"/>
                                <a:gd name="T8" fmla="*/ 72 w 111"/>
                                <a:gd name="T9" fmla="*/ 20 h 47"/>
                                <a:gd name="T10" fmla="*/ 79 w 111"/>
                                <a:gd name="T11" fmla="*/ 15 h 47"/>
                                <a:gd name="T12" fmla="*/ 79 w 111"/>
                                <a:gd name="T13" fmla="*/ 4 h 47"/>
                                <a:gd name="T14" fmla="*/ 94 w 111"/>
                                <a:gd name="T15" fmla="*/ 0 h 47"/>
                                <a:gd name="T16" fmla="*/ 160 w 111"/>
                                <a:gd name="T17" fmla="*/ 8 h 47"/>
                                <a:gd name="T18" fmla="*/ 182 w 111"/>
                                <a:gd name="T19" fmla="*/ 23 h 47"/>
                                <a:gd name="T20" fmla="*/ 151 w 111"/>
                                <a:gd name="T21" fmla="*/ 23 h 47"/>
                                <a:gd name="T22" fmla="*/ 90 w 111"/>
                                <a:gd name="T23" fmla="*/ 23 h 47"/>
                                <a:gd name="T24" fmla="*/ 16 w 111"/>
                                <a:gd name="T25" fmla="*/ 23 h 47"/>
                                <a:gd name="T26" fmla="*/ 0 w 111"/>
                                <a:gd name="T27" fmla="*/ 23 h 47"/>
                                <a:gd name="T28" fmla="*/ 0 w 111"/>
                                <a:gd name="T29" fmla="*/ 23 h 47"/>
                                <a:gd name="T30" fmla="*/ 0 w 111"/>
                                <a:gd name="T31" fmla="*/ 23 h 47"/>
                                <a:gd name="T32" fmla="*/ 0 w 111"/>
                                <a:gd name="T33" fmla="*/ 23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7"/>
                                <a:gd name="T53" fmla="*/ 111 w 11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7">
                                  <a:moveTo>
                                    <a:pt x="0" y="38"/>
                                  </a:moveTo>
                                  <a:lnTo>
                                    <a:pt x="0" y="26"/>
                                  </a:lnTo>
                                  <a:lnTo>
                                    <a:pt x="11" y="9"/>
                                  </a:lnTo>
                                  <a:lnTo>
                                    <a:pt x="22" y="8"/>
                                  </a:lnTo>
                                  <a:lnTo>
                                    <a:pt x="43" y="20"/>
                                  </a:lnTo>
                                  <a:lnTo>
                                    <a:pt x="50" y="15"/>
                                  </a:lnTo>
                                  <a:lnTo>
                                    <a:pt x="50" y="4"/>
                                  </a:lnTo>
                                  <a:lnTo>
                                    <a:pt x="60" y="0"/>
                                  </a:lnTo>
                                  <a:lnTo>
                                    <a:pt x="95" y="8"/>
                                  </a:lnTo>
                                  <a:lnTo>
                                    <a:pt x="110" y="35"/>
                                  </a:lnTo>
                                  <a:lnTo>
                                    <a:pt x="89" y="46"/>
                                  </a:lnTo>
                                  <a:lnTo>
                                    <a:pt x="58" y="30"/>
                                  </a:lnTo>
                                  <a:lnTo>
                                    <a:pt x="16" y="31"/>
                                  </a:lnTo>
                                  <a:lnTo>
                                    <a:pt x="0" y="3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1" name="Freeform 139"/>
                            <p:cNvSpPr>
                              <a:spLocks noChangeAspect="1"/>
                            </p:cNvSpPr>
                            <p:nvPr/>
                          </p:nvSpPr>
                          <p:spPr bwMode="auto">
                            <a:xfrm>
                              <a:off x="2924" y="1347"/>
                              <a:ext cx="92" cy="47"/>
                            </a:xfrm>
                            <a:custGeom>
                              <a:avLst/>
                              <a:gdLst>
                                <a:gd name="T0" fmla="*/ 43 w 91"/>
                                <a:gd name="T1" fmla="*/ 46 h 47"/>
                                <a:gd name="T2" fmla="*/ 32 w 91"/>
                                <a:gd name="T3" fmla="*/ 41 h 47"/>
                                <a:gd name="T4" fmla="*/ 27 w 91"/>
                                <a:gd name="T5" fmla="*/ 28 h 47"/>
                                <a:gd name="T6" fmla="*/ 0 w 91"/>
                                <a:gd name="T7" fmla="*/ 26 h 47"/>
                                <a:gd name="T8" fmla="*/ 1 w 91"/>
                                <a:gd name="T9" fmla="*/ 8 h 47"/>
                                <a:gd name="T10" fmla="*/ 1 w 91"/>
                                <a:gd name="T11" fmla="*/ 8 h 47"/>
                                <a:gd name="T12" fmla="*/ 17 w 91"/>
                                <a:gd name="T13" fmla="*/ 1 h 47"/>
                                <a:gd name="T14" fmla="*/ 88 w 91"/>
                                <a:gd name="T15" fmla="*/ 0 h 47"/>
                                <a:gd name="T16" fmla="*/ 119 w 91"/>
                                <a:gd name="T17" fmla="*/ 16 h 47"/>
                                <a:gd name="T18" fmla="*/ 118 w 91"/>
                                <a:gd name="T19" fmla="*/ 26 h 47"/>
                                <a:gd name="T20" fmla="*/ 106 w 91"/>
                                <a:gd name="T21" fmla="*/ 30 h 47"/>
                                <a:gd name="T22" fmla="*/ 106 w 91"/>
                                <a:gd name="T23" fmla="*/ 45 h 47"/>
                                <a:gd name="T24" fmla="*/ 43 w 91"/>
                                <a:gd name="T25" fmla="*/ 46 h 47"/>
                                <a:gd name="T26" fmla="*/ 43 w 91"/>
                                <a:gd name="T27" fmla="*/ 46 h 47"/>
                                <a:gd name="T28" fmla="*/ 43 w 91"/>
                                <a:gd name="T29" fmla="*/ 46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47"/>
                                <a:gd name="T47" fmla="*/ 91 w 91"/>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47">
                                  <a:moveTo>
                                    <a:pt x="43" y="46"/>
                                  </a:moveTo>
                                  <a:lnTo>
                                    <a:pt x="32" y="41"/>
                                  </a:lnTo>
                                  <a:lnTo>
                                    <a:pt x="27" y="28"/>
                                  </a:lnTo>
                                  <a:lnTo>
                                    <a:pt x="0" y="26"/>
                                  </a:lnTo>
                                  <a:lnTo>
                                    <a:pt x="1" y="8"/>
                                  </a:lnTo>
                                  <a:lnTo>
                                    <a:pt x="17" y="1"/>
                                  </a:lnTo>
                                  <a:lnTo>
                                    <a:pt x="59" y="0"/>
                                  </a:lnTo>
                                  <a:lnTo>
                                    <a:pt x="90" y="16"/>
                                  </a:lnTo>
                                  <a:lnTo>
                                    <a:pt x="89" y="26"/>
                                  </a:lnTo>
                                  <a:lnTo>
                                    <a:pt x="77" y="30"/>
                                  </a:lnTo>
                                  <a:lnTo>
                                    <a:pt x="77" y="45"/>
                                  </a:lnTo>
                                  <a:lnTo>
                                    <a:pt x="43" y="4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2" name="Freeform 140"/>
                            <p:cNvSpPr>
                              <a:spLocks noChangeAspect="1"/>
                            </p:cNvSpPr>
                            <p:nvPr/>
                          </p:nvSpPr>
                          <p:spPr bwMode="auto">
                            <a:xfrm>
                              <a:off x="2907" y="1373"/>
                              <a:ext cx="51" cy="15"/>
                            </a:xfrm>
                            <a:custGeom>
                              <a:avLst/>
                              <a:gdLst>
                                <a:gd name="T0" fmla="*/ 0 w 50"/>
                                <a:gd name="T1" fmla="*/ 8 h 16"/>
                                <a:gd name="T2" fmla="*/ 81 w 50"/>
                                <a:gd name="T3" fmla="*/ 8 h 16"/>
                                <a:gd name="T4" fmla="*/ 73 w 50"/>
                                <a:gd name="T5" fmla="*/ 2 h 16"/>
                                <a:gd name="T6" fmla="*/ 17 w 50"/>
                                <a:gd name="T7" fmla="*/ 0 h 16"/>
                                <a:gd name="T8" fmla="*/ 0 w 50"/>
                                <a:gd name="T9" fmla="*/ 8 h 16"/>
                                <a:gd name="T10" fmla="*/ 0 w 50"/>
                                <a:gd name="T11" fmla="*/ 8 h 16"/>
                                <a:gd name="T12" fmla="*/ 0 w 50"/>
                                <a:gd name="T13" fmla="*/ 8 h 16"/>
                                <a:gd name="T14" fmla="*/ 0 60000 65536"/>
                                <a:gd name="T15" fmla="*/ 0 60000 65536"/>
                                <a:gd name="T16" fmla="*/ 0 60000 65536"/>
                                <a:gd name="T17" fmla="*/ 0 60000 65536"/>
                                <a:gd name="T18" fmla="*/ 0 60000 65536"/>
                                <a:gd name="T19" fmla="*/ 0 60000 65536"/>
                                <a:gd name="T20" fmla="*/ 0 60000 65536"/>
                                <a:gd name="T21" fmla="*/ 0 w 50"/>
                                <a:gd name="T22" fmla="*/ 0 h 16"/>
                                <a:gd name="T23" fmla="*/ 50 w 5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6">
                                  <a:moveTo>
                                    <a:pt x="0" y="13"/>
                                  </a:moveTo>
                                  <a:lnTo>
                                    <a:pt x="49" y="15"/>
                                  </a:lnTo>
                                  <a:lnTo>
                                    <a:pt x="44" y="2"/>
                                  </a:lnTo>
                                  <a:lnTo>
                                    <a:pt x="17" y="0"/>
                                  </a:lnTo>
                                  <a:lnTo>
                                    <a:pt x="0" y="1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3" name="Freeform 141"/>
                            <p:cNvSpPr>
                              <a:spLocks noChangeAspect="1"/>
                            </p:cNvSpPr>
                            <p:nvPr/>
                          </p:nvSpPr>
                          <p:spPr bwMode="auto">
                            <a:xfrm>
                              <a:off x="3026" y="1505"/>
                              <a:ext cx="61" cy="57"/>
                            </a:xfrm>
                            <a:custGeom>
                              <a:avLst/>
                              <a:gdLst>
                                <a:gd name="T0" fmla="*/ 35 w 61"/>
                                <a:gd name="T1" fmla="*/ 56 h 57"/>
                                <a:gd name="T2" fmla="*/ 30 w 61"/>
                                <a:gd name="T3" fmla="*/ 32 h 57"/>
                                <a:gd name="T4" fmla="*/ 7 w 61"/>
                                <a:gd name="T5" fmla="*/ 6 h 57"/>
                                <a:gd name="T6" fmla="*/ 0 w 61"/>
                                <a:gd name="T7" fmla="*/ 3 h 57"/>
                                <a:gd name="T8" fmla="*/ 14 w 61"/>
                                <a:gd name="T9" fmla="*/ 0 h 57"/>
                                <a:gd name="T10" fmla="*/ 42 w 61"/>
                                <a:gd name="T11" fmla="*/ 8 h 57"/>
                                <a:gd name="T12" fmla="*/ 44 w 61"/>
                                <a:gd name="T13" fmla="*/ 18 h 57"/>
                                <a:gd name="T14" fmla="*/ 58 w 61"/>
                                <a:gd name="T15" fmla="*/ 33 h 57"/>
                                <a:gd name="T16" fmla="*/ 60 w 61"/>
                                <a:gd name="T17" fmla="*/ 42 h 57"/>
                                <a:gd name="T18" fmla="*/ 45 w 61"/>
                                <a:gd name="T19" fmla="*/ 42 h 57"/>
                                <a:gd name="T20" fmla="*/ 35 w 61"/>
                                <a:gd name="T21" fmla="*/ 56 h 57"/>
                                <a:gd name="T22" fmla="*/ 35 w 61"/>
                                <a:gd name="T23" fmla="*/ 56 h 57"/>
                                <a:gd name="T24" fmla="*/ 35 w 6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35" y="56"/>
                                  </a:moveTo>
                                  <a:lnTo>
                                    <a:pt x="30" y="32"/>
                                  </a:lnTo>
                                  <a:lnTo>
                                    <a:pt x="7" y="6"/>
                                  </a:lnTo>
                                  <a:lnTo>
                                    <a:pt x="0" y="3"/>
                                  </a:lnTo>
                                  <a:lnTo>
                                    <a:pt x="14" y="0"/>
                                  </a:lnTo>
                                  <a:lnTo>
                                    <a:pt x="42" y="8"/>
                                  </a:lnTo>
                                  <a:lnTo>
                                    <a:pt x="44" y="18"/>
                                  </a:lnTo>
                                  <a:lnTo>
                                    <a:pt x="58" y="33"/>
                                  </a:lnTo>
                                  <a:lnTo>
                                    <a:pt x="60" y="42"/>
                                  </a:lnTo>
                                  <a:lnTo>
                                    <a:pt x="45" y="42"/>
                                  </a:lnTo>
                                  <a:lnTo>
                                    <a:pt x="35" y="5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4" name="Freeform 142"/>
                            <p:cNvSpPr>
                              <a:spLocks noChangeAspect="1"/>
                            </p:cNvSpPr>
                            <p:nvPr/>
                          </p:nvSpPr>
                          <p:spPr bwMode="auto">
                            <a:xfrm>
                              <a:off x="2475" y="1375"/>
                              <a:ext cx="38" cy="22"/>
                            </a:xfrm>
                            <a:custGeom>
                              <a:avLst/>
                              <a:gdLst>
                                <a:gd name="T0" fmla="*/ 8 w 37"/>
                                <a:gd name="T1" fmla="*/ 0 h 23"/>
                                <a:gd name="T2" fmla="*/ 0 w 37"/>
                                <a:gd name="T3" fmla="*/ 11 h 23"/>
                                <a:gd name="T4" fmla="*/ 9 w 37"/>
                                <a:gd name="T5" fmla="*/ 11 h 23"/>
                                <a:gd name="T6" fmla="*/ 55 w 37"/>
                                <a:gd name="T7" fmla="*/ 11 h 23"/>
                                <a:gd name="T8" fmla="*/ 58 w 37"/>
                                <a:gd name="T9" fmla="*/ 11 h 23"/>
                                <a:gd name="T10" fmla="*/ 74 w 37"/>
                                <a:gd name="T11" fmla="*/ 11 h 23"/>
                                <a:gd name="T12" fmla="*/ 60 w 37"/>
                                <a:gd name="T13" fmla="*/ 0 h 23"/>
                                <a:gd name="T14" fmla="*/ 8 w 37"/>
                                <a:gd name="T15" fmla="*/ 0 h 23"/>
                                <a:gd name="T16" fmla="*/ 8 w 37"/>
                                <a:gd name="T17" fmla="*/ 0 h 23"/>
                                <a:gd name="T18" fmla="*/ 8 w 3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3"/>
                                <a:gd name="T32" fmla="*/ 37 w 3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3">
                                  <a:moveTo>
                                    <a:pt x="8" y="0"/>
                                  </a:moveTo>
                                  <a:lnTo>
                                    <a:pt x="0" y="11"/>
                                  </a:lnTo>
                                  <a:lnTo>
                                    <a:pt x="9" y="18"/>
                                  </a:lnTo>
                                  <a:lnTo>
                                    <a:pt x="26" y="14"/>
                                  </a:lnTo>
                                  <a:lnTo>
                                    <a:pt x="28" y="22"/>
                                  </a:lnTo>
                                  <a:lnTo>
                                    <a:pt x="36" y="16"/>
                                  </a:lnTo>
                                  <a:lnTo>
                                    <a:pt x="29" y="0"/>
                                  </a:lnTo>
                                  <a:lnTo>
                                    <a:pt x="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5" name="Freeform 143"/>
                            <p:cNvSpPr>
                              <a:spLocks noChangeAspect="1"/>
                            </p:cNvSpPr>
                            <p:nvPr/>
                          </p:nvSpPr>
                          <p:spPr bwMode="auto">
                            <a:xfrm>
                              <a:off x="2728" y="1327"/>
                              <a:ext cx="44" cy="52"/>
                            </a:xfrm>
                            <a:custGeom>
                              <a:avLst/>
                              <a:gdLst>
                                <a:gd name="T0" fmla="*/ 11 w 43"/>
                                <a:gd name="T1" fmla="*/ 17 h 54"/>
                                <a:gd name="T2" fmla="*/ 51 w 43"/>
                                <a:gd name="T3" fmla="*/ 17 h 54"/>
                                <a:gd name="T4" fmla="*/ 51 w 43"/>
                                <a:gd name="T5" fmla="*/ 17 h 54"/>
                                <a:gd name="T6" fmla="*/ 60 w 43"/>
                                <a:gd name="T7" fmla="*/ 13 h 54"/>
                                <a:gd name="T8" fmla="*/ 77 w 43"/>
                                <a:gd name="T9" fmla="*/ 13 h 54"/>
                                <a:gd name="T10" fmla="*/ 77 w 43"/>
                                <a:gd name="T11" fmla="*/ 13 h 54"/>
                                <a:gd name="T12" fmla="*/ 61 w 43"/>
                                <a:gd name="T13" fmla="*/ 13 h 54"/>
                                <a:gd name="T14" fmla="*/ 67 w 43"/>
                                <a:gd name="T15" fmla="*/ 0 h 54"/>
                                <a:gd name="T16" fmla="*/ 9 w 43"/>
                                <a:gd name="T17" fmla="*/ 10 h 54"/>
                                <a:gd name="T18" fmla="*/ 0 w 43"/>
                                <a:gd name="T19" fmla="*/ 13 h 54"/>
                                <a:gd name="T20" fmla="*/ 1 w 43"/>
                                <a:gd name="T21" fmla="*/ 13 h 54"/>
                                <a:gd name="T22" fmla="*/ 9 w 43"/>
                                <a:gd name="T23" fmla="*/ 13 h 54"/>
                                <a:gd name="T24" fmla="*/ 11 w 43"/>
                                <a:gd name="T25" fmla="*/ 17 h 54"/>
                                <a:gd name="T26" fmla="*/ 11 w 43"/>
                                <a:gd name="T27" fmla="*/ 17 h 54"/>
                                <a:gd name="T28" fmla="*/ 11 w 43"/>
                                <a:gd name="T29" fmla="*/ 17 h 54"/>
                                <a:gd name="T30" fmla="*/ 11 w 43"/>
                                <a:gd name="T31" fmla="*/ 1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4"/>
                                <a:gd name="T50" fmla="*/ 43 w 4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4">
                                  <a:moveTo>
                                    <a:pt x="11" y="53"/>
                                  </a:moveTo>
                                  <a:lnTo>
                                    <a:pt x="22" y="53"/>
                                  </a:lnTo>
                                  <a:lnTo>
                                    <a:pt x="31" y="31"/>
                                  </a:lnTo>
                                  <a:lnTo>
                                    <a:pt x="42" y="29"/>
                                  </a:lnTo>
                                  <a:lnTo>
                                    <a:pt x="42" y="21"/>
                                  </a:lnTo>
                                  <a:lnTo>
                                    <a:pt x="32" y="21"/>
                                  </a:lnTo>
                                  <a:lnTo>
                                    <a:pt x="37" y="0"/>
                                  </a:lnTo>
                                  <a:lnTo>
                                    <a:pt x="9" y="10"/>
                                  </a:lnTo>
                                  <a:lnTo>
                                    <a:pt x="0" y="21"/>
                                  </a:lnTo>
                                  <a:lnTo>
                                    <a:pt x="1" y="39"/>
                                  </a:lnTo>
                                  <a:lnTo>
                                    <a:pt x="9" y="45"/>
                                  </a:lnTo>
                                  <a:lnTo>
                                    <a:pt x="11"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6" name="Freeform 144"/>
                            <p:cNvSpPr>
                              <a:spLocks noChangeAspect="1"/>
                            </p:cNvSpPr>
                            <p:nvPr/>
                          </p:nvSpPr>
                          <p:spPr bwMode="auto">
                            <a:xfrm>
                              <a:off x="2686" y="1471"/>
                              <a:ext cx="10" cy="12"/>
                            </a:xfrm>
                            <a:custGeom>
                              <a:avLst/>
                              <a:gdLst>
                                <a:gd name="T0" fmla="*/ 0 w 10"/>
                                <a:gd name="T1" fmla="*/ 10 h 12"/>
                                <a:gd name="T2" fmla="*/ 6 w 10"/>
                                <a:gd name="T3" fmla="*/ 0 h 12"/>
                                <a:gd name="T4" fmla="*/ 9 w 10"/>
                                <a:gd name="T5" fmla="*/ 11 h 12"/>
                                <a:gd name="T6" fmla="*/ 9 w 10"/>
                                <a:gd name="T7" fmla="*/ 11 h 12"/>
                                <a:gd name="T8" fmla="*/ 0 w 10"/>
                                <a:gd name="T9" fmla="*/ 10 h 12"/>
                                <a:gd name="T10" fmla="*/ 0 w 10"/>
                                <a:gd name="T11" fmla="*/ 10 h 12"/>
                                <a:gd name="T12" fmla="*/ 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0" y="10"/>
                                  </a:moveTo>
                                  <a:lnTo>
                                    <a:pt x="6" y="0"/>
                                  </a:lnTo>
                                  <a:lnTo>
                                    <a:pt x="9"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7" name="Freeform 145"/>
                            <p:cNvSpPr>
                              <a:spLocks noChangeAspect="1"/>
                            </p:cNvSpPr>
                            <p:nvPr/>
                          </p:nvSpPr>
                          <p:spPr bwMode="auto">
                            <a:xfrm>
                              <a:off x="2747" y="1496"/>
                              <a:ext cx="127" cy="49"/>
                            </a:xfrm>
                            <a:custGeom>
                              <a:avLst/>
                              <a:gdLst>
                                <a:gd name="T0" fmla="*/ 0 w 125"/>
                                <a:gd name="T1" fmla="*/ 25 h 50"/>
                                <a:gd name="T2" fmla="*/ 3 w 125"/>
                                <a:gd name="T3" fmla="*/ 25 h 50"/>
                                <a:gd name="T4" fmla="*/ 6 w 125"/>
                                <a:gd name="T5" fmla="*/ 25 h 50"/>
                                <a:gd name="T6" fmla="*/ 5 w 125"/>
                                <a:gd name="T7" fmla="*/ 25 h 50"/>
                                <a:gd name="T8" fmla="*/ 5 w 125"/>
                                <a:gd name="T9" fmla="*/ 25 h 50"/>
                                <a:gd name="T10" fmla="*/ 15 w 125"/>
                                <a:gd name="T11" fmla="*/ 25 h 50"/>
                                <a:gd name="T12" fmla="*/ 16 w 125"/>
                                <a:gd name="T13" fmla="*/ 25 h 50"/>
                                <a:gd name="T14" fmla="*/ 72 w 125"/>
                                <a:gd name="T15" fmla="*/ 25 h 50"/>
                                <a:gd name="T16" fmla="*/ 74 w 125"/>
                                <a:gd name="T17" fmla="*/ 25 h 50"/>
                                <a:gd name="T18" fmla="*/ 98 w 125"/>
                                <a:gd name="T19" fmla="*/ 25 h 50"/>
                                <a:gd name="T20" fmla="*/ 169 w 125"/>
                                <a:gd name="T21" fmla="*/ 25 h 50"/>
                                <a:gd name="T22" fmla="*/ 194 w 125"/>
                                <a:gd name="T23" fmla="*/ 18 h 50"/>
                                <a:gd name="T24" fmla="*/ 184 w 125"/>
                                <a:gd name="T25" fmla="*/ 3 h 50"/>
                                <a:gd name="T26" fmla="*/ 146 w 125"/>
                                <a:gd name="T27" fmla="*/ 0 h 50"/>
                                <a:gd name="T28" fmla="*/ 132 w 125"/>
                                <a:gd name="T29" fmla="*/ 6 h 50"/>
                                <a:gd name="T30" fmla="*/ 102 w 125"/>
                                <a:gd name="T31" fmla="*/ 3 h 50"/>
                                <a:gd name="T32" fmla="*/ 83 w 125"/>
                                <a:gd name="T33" fmla="*/ 18 h 50"/>
                                <a:gd name="T34" fmla="*/ 84 w 125"/>
                                <a:gd name="T35" fmla="*/ 25 h 50"/>
                                <a:gd name="T36" fmla="*/ 0 w 125"/>
                                <a:gd name="T37" fmla="*/ 25 h 50"/>
                                <a:gd name="T38" fmla="*/ 0 w 125"/>
                                <a:gd name="T39" fmla="*/ 25 h 50"/>
                                <a:gd name="T40" fmla="*/ 0 w 125"/>
                                <a:gd name="T41" fmla="*/ 25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50"/>
                                <a:gd name="T65" fmla="*/ 125 w 12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50">
                                  <a:moveTo>
                                    <a:pt x="0" y="29"/>
                                  </a:moveTo>
                                  <a:lnTo>
                                    <a:pt x="3" y="31"/>
                                  </a:lnTo>
                                  <a:lnTo>
                                    <a:pt x="6" y="36"/>
                                  </a:lnTo>
                                  <a:lnTo>
                                    <a:pt x="5" y="40"/>
                                  </a:lnTo>
                                  <a:lnTo>
                                    <a:pt x="15" y="42"/>
                                  </a:lnTo>
                                  <a:lnTo>
                                    <a:pt x="16" y="42"/>
                                  </a:lnTo>
                                  <a:lnTo>
                                    <a:pt x="43" y="38"/>
                                  </a:lnTo>
                                  <a:lnTo>
                                    <a:pt x="45" y="43"/>
                                  </a:lnTo>
                                  <a:lnTo>
                                    <a:pt x="67" y="49"/>
                                  </a:lnTo>
                                  <a:lnTo>
                                    <a:pt x="107" y="41"/>
                                  </a:lnTo>
                                  <a:lnTo>
                                    <a:pt x="124" y="18"/>
                                  </a:lnTo>
                                  <a:lnTo>
                                    <a:pt x="117" y="3"/>
                                  </a:lnTo>
                                  <a:lnTo>
                                    <a:pt x="91" y="0"/>
                                  </a:lnTo>
                                  <a:lnTo>
                                    <a:pt x="84" y="6"/>
                                  </a:lnTo>
                                  <a:lnTo>
                                    <a:pt x="69" y="3"/>
                                  </a:lnTo>
                                  <a:lnTo>
                                    <a:pt x="54" y="18"/>
                                  </a:lnTo>
                                  <a:lnTo>
                                    <a:pt x="55" y="26"/>
                                  </a:lnTo>
                                  <a:lnTo>
                                    <a:pt x="0" y="2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8" name="Freeform 146"/>
                            <p:cNvSpPr>
                              <a:spLocks noChangeAspect="1"/>
                            </p:cNvSpPr>
                            <p:nvPr/>
                          </p:nvSpPr>
                          <p:spPr bwMode="auto">
                            <a:xfrm>
                              <a:off x="2690" y="1522"/>
                              <a:ext cx="73" cy="36"/>
                            </a:xfrm>
                            <a:custGeom>
                              <a:avLst/>
                              <a:gdLst>
                                <a:gd name="T0" fmla="*/ 15 w 72"/>
                                <a:gd name="T1" fmla="*/ 35 h 36"/>
                                <a:gd name="T2" fmla="*/ 11 w 72"/>
                                <a:gd name="T3" fmla="*/ 25 h 36"/>
                                <a:gd name="T4" fmla="*/ 2 w 72"/>
                                <a:gd name="T5" fmla="*/ 29 h 36"/>
                                <a:gd name="T6" fmla="*/ 0 w 72"/>
                                <a:gd name="T7" fmla="*/ 22 h 36"/>
                                <a:gd name="T8" fmla="*/ 15 w 72"/>
                                <a:gd name="T9" fmla="*/ 2 h 36"/>
                                <a:gd name="T10" fmla="*/ 25 w 72"/>
                                <a:gd name="T11" fmla="*/ 0 h 36"/>
                                <a:gd name="T12" fmla="*/ 85 w 72"/>
                                <a:gd name="T13" fmla="*/ 2 h 36"/>
                                <a:gd name="T14" fmla="*/ 90 w 72"/>
                                <a:gd name="T15" fmla="*/ 13 h 36"/>
                                <a:gd name="T16" fmla="*/ 100 w 72"/>
                                <a:gd name="T17" fmla="*/ 15 h 36"/>
                                <a:gd name="T18" fmla="*/ 96 w 72"/>
                                <a:gd name="T19" fmla="*/ 26 h 36"/>
                                <a:gd name="T20" fmla="*/ 84 w 72"/>
                                <a:gd name="T21" fmla="*/ 25 h 36"/>
                                <a:gd name="T22" fmla="*/ 77 w 72"/>
                                <a:gd name="T23" fmla="*/ 34 h 36"/>
                                <a:gd name="T24" fmla="*/ 68 w 72"/>
                                <a:gd name="T25" fmla="*/ 25 h 36"/>
                                <a:gd name="T26" fmla="*/ 15 w 72"/>
                                <a:gd name="T27" fmla="*/ 35 h 36"/>
                                <a:gd name="T28" fmla="*/ 15 w 72"/>
                                <a:gd name="T29" fmla="*/ 35 h 36"/>
                                <a:gd name="T30" fmla="*/ 15 w 72"/>
                                <a:gd name="T31" fmla="*/ 35 h 36"/>
                                <a:gd name="T32" fmla="*/ 15 w 72"/>
                                <a:gd name="T33" fmla="*/ 3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6"/>
                                <a:gd name="T53" fmla="*/ 72 w 7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6">
                                  <a:moveTo>
                                    <a:pt x="15" y="35"/>
                                  </a:moveTo>
                                  <a:lnTo>
                                    <a:pt x="11" y="25"/>
                                  </a:lnTo>
                                  <a:lnTo>
                                    <a:pt x="2" y="29"/>
                                  </a:lnTo>
                                  <a:lnTo>
                                    <a:pt x="0" y="22"/>
                                  </a:lnTo>
                                  <a:lnTo>
                                    <a:pt x="15" y="2"/>
                                  </a:lnTo>
                                  <a:lnTo>
                                    <a:pt x="25" y="0"/>
                                  </a:lnTo>
                                  <a:lnTo>
                                    <a:pt x="56" y="2"/>
                                  </a:lnTo>
                                  <a:lnTo>
                                    <a:pt x="61" y="13"/>
                                  </a:lnTo>
                                  <a:lnTo>
                                    <a:pt x="71" y="15"/>
                                  </a:lnTo>
                                  <a:lnTo>
                                    <a:pt x="67" y="26"/>
                                  </a:lnTo>
                                  <a:lnTo>
                                    <a:pt x="55" y="25"/>
                                  </a:lnTo>
                                  <a:lnTo>
                                    <a:pt x="48" y="34"/>
                                  </a:lnTo>
                                  <a:lnTo>
                                    <a:pt x="39" y="25"/>
                                  </a:lnTo>
                                  <a:lnTo>
                                    <a:pt x="15"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19" name="Freeform 147"/>
                            <p:cNvSpPr>
                              <a:spLocks noChangeAspect="1"/>
                            </p:cNvSpPr>
                            <p:nvPr/>
                          </p:nvSpPr>
                          <p:spPr bwMode="auto">
                            <a:xfrm>
                              <a:off x="2914" y="1622"/>
                              <a:ext cx="33" cy="62"/>
                            </a:xfrm>
                            <a:custGeom>
                              <a:avLst/>
                              <a:gdLst>
                                <a:gd name="T0" fmla="*/ 54 w 32"/>
                                <a:gd name="T1" fmla="*/ 20 h 63"/>
                                <a:gd name="T2" fmla="*/ 72 w 32"/>
                                <a:gd name="T3" fmla="*/ 31 h 63"/>
                                <a:gd name="T4" fmla="*/ 72 w 32"/>
                                <a:gd name="T5" fmla="*/ 31 h 63"/>
                                <a:gd name="T6" fmla="*/ 15 w 32"/>
                                <a:gd name="T7" fmla="*/ 32 h 63"/>
                                <a:gd name="T8" fmla="*/ 15 w 32"/>
                                <a:gd name="T9" fmla="*/ 33 h 63"/>
                                <a:gd name="T10" fmla="*/ 1 w 32"/>
                                <a:gd name="T11" fmla="*/ 31 h 63"/>
                                <a:gd name="T12" fmla="*/ 0 w 32"/>
                                <a:gd name="T13" fmla="*/ 16 h 63"/>
                                <a:gd name="T14" fmla="*/ 0 w 32"/>
                                <a:gd name="T15" fmla="*/ 16 h 63"/>
                                <a:gd name="T16" fmla="*/ 6 w 32"/>
                                <a:gd name="T17" fmla="*/ 0 h 63"/>
                                <a:gd name="T18" fmla="*/ 11 w 32"/>
                                <a:gd name="T19" fmla="*/ 4 h 63"/>
                                <a:gd name="T20" fmla="*/ 54 w 32"/>
                                <a:gd name="T21" fmla="*/ 20 h 63"/>
                                <a:gd name="T22" fmla="*/ 54 w 32"/>
                                <a:gd name="T23" fmla="*/ 20 h 63"/>
                                <a:gd name="T24" fmla="*/ 54 w 32"/>
                                <a:gd name="T25" fmla="*/ 2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63"/>
                                <a:gd name="T41" fmla="*/ 32 w 32"/>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63">
                                  <a:moveTo>
                                    <a:pt x="22" y="20"/>
                                  </a:moveTo>
                                  <a:lnTo>
                                    <a:pt x="31" y="36"/>
                                  </a:lnTo>
                                  <a:lnTo>
                                    <a:pt x="31" y="44"/>
                                  </a:lnTo>
                                  <a:lnTo>
                                    <a:pt x="15" y="61"/>
                                  </a:lnTo>
                                  <a:lnTo>
                                    <a:pt x="15" y="62"/>
                                  </a:lnTo>
                                  <a:lnTo>
                                    <a:pt x="1" y="50"/>
                                  </a:lnTo>
                                  <a:lnTo>
                                    <a:pt x="0" y="16"/>
                                  </a:lnTo>
                                  <a:lnTo>
                                    <a:pt x="6" y="0"/>
                                  </a:lnTo>
                                  <a:lnTo>
                                    <a:pt x="11" y="4"/>
                                  </a:lnTo>
                                  <a:lnTo>
                                    <a:pt x="22"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0" name="Freeform 148"/>
                            <p:cNvSpPr>
                              <a:spLocks noChangeAspect="1"/>
                            </p:cNvSpPr>
                            <p:nvPr/>
                          </p:nvSpPr>
                          <p:spPr bwMode="auto">
                            <a:xfrm>
                              <a:off x="2855" y="1504"/>
                              <a:ext cx="111" cy="56"/>
                            </a:xfrm>
                            <a:custGeom>
                              <a:avLst/>
                              <a:gdLst>
                                <a:gd name="T0" fmla="*/ 5 w 109"/>
                                <a:gd name="T1" fmla="*/ 28 h 57"/>
                                <a:gd name="T2" fmla="*/ 60 w 109"/>
                                <a:gd name="T3" fmla="*/ 28 h 57"/>
                                <a:gd name="T4" fmla="*/ 112 w 109"/>
                                <a:gd name="T5" fmla="*/ 28 h 57"/>
                                <a:gd name="T6" fmla="*/ 143 w 109"/>
                                <a:gd name="T7" fmla="*/ 28 h 57"/>
                                <a:gd name="T8" fmla="*/ 165 w 109"/>
                                <a:gd name="T9" fmla="*/ 18 h 57"/>
                                <a:gd name="T10" fmla="*/ 180 w 109"/>
                                <a:gd name="T11" fmla="*/ 11 h 57"/>
                                <a:gd name="T12" fmla="*/ 165 w 109"/>
                                <a:gd name="T13" fmla="*/ 3 h 57"/>
                                <a:gd name="T14" fmla="*/ 162 w 109"/>
                                <a:gd name="T15" fmla="*/ 3 h 57"/>
                                <a:gd name="T16" fmla="*/ 124 w 109"/>
                                <a:gd name="T17" fmla="*/ 0 h 57"/>
                                <a:gd name="T18" fmla="*/ 64 w 109"/>
                                <a:gd name="T19" fmla="*/ 14 h 57"/>
                                <a:gd name="T20" fmla="*/ 17 w 109"/>
                                <a:gd name="T21" fmla="*/ 10 h 57"/>
                                <a:gd name="T22" fmla="*/ 0 w 109"/>
                                <a:gd name="T23" fmla="*/ 28 h 57"/>
                                <a:gd name="T24" fmla="*/ 5 w 109"/>
                                <a:gd name="T25" fmla="*/ 28 h 57"/>
                                <a:gd name="T26" fmla="*/ 5 w 109"/>
                                <a:gd name="T27" fmla="*/ 28 h 57"/>
                                <a:gd name="T28" fmla="*/ 5 w 109"/>
                                <a:gd name="T29" fmla="*/ 2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57"/>
                                <a:gd name="T47" fmla="*/ 109 w 109"/>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57">
                                  <a:moveTo>
                                    <a:pt x="5" y="36"/>
                                  </a:moveTo>
                                  <a:lnTo>
                                    <a:pt x="31" y="56"/>
                                  </a:lnTo>
                                  <a:lnTo>
                                    <a:pt x="68" y="48"/>
                                  </a:lnTo>
                                  <a:lnTo>
                                    <a:pt x="83" y="44"/>
                                  </a:lnTo>
                                  <a:lnTo>
                                    <a:pt x="98" y="18"/>
                                  </a:lnTo>
                                  <a:lnTo>
                                    <a:pt x="108" y="11"/>
                                  </a:lnTo>
                                  <a:lnTo>
                                    <a:pt x="98" y="3"/>
                                  </a:lnTo>
                                  <a:lnTo>
                                    <a:pt x="96" y="3"/>
                                  </a:lnTo>
                                  <a:lnTo>
                                    <a:pt x="74" y="0"/>
                                  </a:lnTo>
                                  <a:lnTo>
                                    <a:pt x="35" y="14"/>
                                  </a:lnTo>
                                  <a:lnTo>
                                    <a:pt x="17" y="10"/>
                                  </a:lnTo>
                                  <a:lnTo>
                                    <a:pt x="0" y="33"/>
                                  </a:lnTo>
                                  <a:lnTo>
                                    <a:pt x="5"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1" name="Freeform 149"/>
                            <p:cNvSpPr>
                              <a:spLocks noChangeAspect="1"/>
                            </p:cNvSpPr>
                            <p:nvPr/>
                          </p:nvSpPr>
                          <p:spPr bwMode="auto">
                            <a:xfrm>
                              <a:off x="3304" y="986"/>
                              <a:ext cx="181" cy="105"/>
                            </a:xfrm>
                            <a:custGeom>
                              <a:avLst/>
                              <a:gdLst>
                                <a:gd name="T0" fmla="*/ 2 w 178"/>
                                <a:gd name="T1" fmla="*/ 89 h 105"/>
                                <a:gd name="T2" fmla="*/ 64 w 178"/>
                                <a:gd name="T3" fmla="*/ 100 h 105"/>
                                <a:gd name="T4" fmla="*/ 143 w 178"/>
                                <a:gd name="T5" fmla="*/ 104 h 105"/>
                                <a:gd name="T6" fmla="*/ 85 w 178"/>
                                <a:gd name="T7" fmla="*/ 89 h 105"/>
                                <a:gd name="T8" fmla="*/ 75 w 178"/>
                                <a:gd name="T9" fmla="*/ 73 h 105"/>
                                <a:gd name="T10" fmla="*/ 80 w 178"/>
                                <a:gd name="T11" fmla="*/ 65 h 105"/>
                                <a:gd name="T12" fmla="*/ 149 w 178"/>
                                <a:gd name="T13" fmla="*/ 31 h 105"/>
                                <a:gd name="T14" fmla="*/ 285 w 178"/>
                                <a:gd name="T15" fmla="*/ 11 h 105"/>
                                <a:gd name="T16" fmla="*/ 283 w 178"/>
                                <a:gd name="T17" fmla="*/ 3 h 105"/>
                                <a:gd name="T18" fmla="*/ 256 w 178"/>
                                <a:gd name="T19" fmla="*/ 0 h 105"/>
                                <a:gd name="T20" fmla="*/ 210 w 178"/>
                                <a:gd name="T21" fmla="*/ 9 h 105"/>
                                <a:gd name="T22" fmla="*/ 139 w 178"/>
                                <a:gd name="T23" fmla="*/ 11 h 105"/>
                                <a:gd name="T24" fmla="*/ 29 w 178"/>
                                <a:gd name="T25" fmla="*/ 31 h 105"/>
                                <a:gd name="T26" fmla="*/ 26 w 178"/>
                                <a:gd name="T27" fmla="*/ 45 h 105"/>
                                <a:gd name="T28" fmla="*/ 16 w 178"/>
                                <a:gd name="T29" fmla="*/ 53 h 105"/>
                                <a:gd name="T30" fmla="*/ 23 w 178"/>
                                <a:gd name="T31" fmla="*/ 58 h 105"/>
                                <a:gd name="T32" fmla="*/ 6 w 178"/>
                                <a:gd name="T33" fmla="*/ 70 h 105"/>
                                <a:gd name="T34" fmla="*/ 11 w 178"/>
                                <a:gd name="T35" fmla="*/ 76 h 105"/>
                                <a:gd name="T36" fmla="*/ 0 w 178"/>
                                <a:gd name="T37" fmla="*/ 80 h 105"/>
                                <a:gd name="T38" fmla="*/ 2 w 178"/>
                                <a:gd name="T39" fmla="*/ 89 h 105"/>
                                <a:gd name="T40" fmla="*/ 2 w 178"/>
                                <a:gd name="T41" fmla="*/ 89 h 105"/>
                                <a:gd name="T42" fmla="*/ 2 w 178"/>
                                <a:gd name="T43" fmla="*/ 89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05"/>
                                <a:gd name="T68" fmla="*/ 178 w 178"/>
                                <a:gd name="T69" fmla="*/ 105 h 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05">
                                  <a:moveTo>
                                    <a:pt x="2" y="89"/>
                                  </a:moveTo>
                                  <a:lnTo>
                                    <a:pt x="35" y="100"/>
                                  </a:lnTo>
                                  <a:lnTo>
                                    <a:pt x="87" y="104"/>
                                  </a:lnTo>
                                  <a:lnTo>
                                    <a:pt x="56" y="89"/>
                                  </a:lnTo>
                                  <a:lnTo>
                                    <a:pt x="46" y="73"/>
                                  </a:lnTo>
                                  <a:lnTo>
                                    <a:pt x="51" y="65"/>
                                  </a:lnTo>
                                  <a:lnTo>
                                    <a:pt x="91" y="31"/>
                                  </a:lnTo>
                                  <a:lnTo>
                                    <a:pt x="177" y="11"/>
                                  </a:lnTo>
                                  <a:lnTo>
                                    <a:pt x="175" y="3"/>
                                  </a:lnTo>
                                  <a:lnTo>
                                    <a:pt x="157" y="0"/>
                                  </a:lnTo>
                                  <a:lnTo>
                                    <a:pt x="132" y="9"/>
                                  </a:lnTo>
                                  <a:lnTo>
                                    <a:pt x="85" y="11"/>
                                  </a:lnTo>
                                  <a:lnTo>
                                    <a:pt x="29" y="31"/>
                                  </a:lnTo>
                                  <a:lnTo>
                                    <a:pt x="26" y="45"/>
                                  </a:lnTo>
                                  <a:lnTo>
                                    <a:pt x="16" y="53"/>
                                  </a:lnTo>
                                  <a:lnTo>
                                    <a:pt x="23" y="58"/>
                                  </a:lnTo>
                                  <a:lnTo>
                                    <a:pt x="6" y="70"/>
                                  </a:lnTo>
                                  <a:lnTo>
                                    <a:pt x="11" y="76"/>
                                  </a:lnTo>
                                  <a:lnTo>
                                    <a:pt x="0" y="80"/>
                                  </a:lnTo>
                                  <a:lnTo>
                                    <a:pt x="2" y="89"/>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22" name="Freeform 150"/>
                            <p:cNvSpPr>
                              <a:spLocks noChangeAspect="1"/>
                            </p:cNvSpPr>
                            <p:nvPr/>
                          </p:nvSpPr>
                          <p:spPr bwMode="auto">
                            <a:xfrm>
                              <a:off x="3278" y="1109"/>
                              <a:ext cx="28" cy="14"/>
                            </a:xfrm>
                            <a:custGeom>
                              <a:avLst/>
                              <a:gdLst>
                                <a:gd name="T0" fmla="*/ 6 w 27"/>
                                <a:gd name="T1" fmla="*/ 7 h 15"/>
                                <a:gd name="T2" fmla="*/ 61 w 27"/>
                                <a:gd name="T3" fmla="*/ 7 h 15"/>
                                <a:gd name="T4" fmla="*/ 69 w 27"/>
                                <a:gd name="T5" fmla="*/ 6 h 15"/>
                                <a:gd name="T6" fmla="*/ 7 w 27"/>
                                <a:gd name="T7" fmla="*/ 0 h 15"/>
                                <a:gd name="T8" fmla="*/ 0 w 27"/>
                                <a:gd name="T9" fmla="*/ 6 h 15"/>
                                <a:gd name="T10" fmla="*/ 6 w 27"/>
                                <a:gd name="T11" fmla="*/ 7 h 15"/>
                                <a:gd name="T12" fmla="*/ 6 w 27"/>
                                <a:gd name="T13" fmla="*/ 7 h 15"/>
                                <a:gd name="T14" fmla="*/ 6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6" y="14"/>
                                  </a:moveTo>
                                  <a:lnTo>
                                    <a:pt x="22" y="12"/>
                                  </a:lnTo>
                                  <a:lnTo>
                                    <a:pt x="26" y="6"/>
                                  </a:lnTo>
                                  <a:lnTo>
                                    <a:pt x="7" y="0"/>
                                  </a:lnTo>
                                  <a:lnTo>
                                    <a:pt x="0" y="6"/>
                                  </a:lnTo>
                                  <a:lnTo>
                                    <a:pt x="6"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3" name="Freeform 151"/>
                            <p:cNvSpPr>
                              <a:spLocks noChangeAspect="1"/>
                            </p:cNvSpPr>
                            <p:nvPr/>
                          </p:nvSpPr>
                          <p:spPr bwMode="auto">
                            <a:xfrm>
                              <a:off x="3156" y="930"/>
                              <a:ext cx="77" cy="13"/>
                            </a:xfrm>
                            <a:custGeom>
                              <a:avLst/>
                              <a:gdLst>
                                <a:gd name="T0" fmla="*/ 0 w 76"/>
                                <a:gd name="T1" fmla="*/ 4 h 12"/>
                                <a:gd name="T2" fmla="*/ 77 w 76"/>
                                <a:gd name="T3" fmla="*/ 110 h 12"/>
                                <a:gd name="T4" fmla="*/ 94 w 76"/>
                                <a:gd name="T5" fmla="*/ 110 h 12"/>
                                <a:gd name="T6" fmla="*/ 92 w 76"/>
                                <a:gd name="T7" fmla="*/ 74 h 12"/>
                                <a:gd name="T8" fmla="*/ 104 w 76"/>
                                <a:gd name="T9" fmla="*/ 4 h 12"/>
                                <a:gd name="T10" fmla="*/ 26 w 76"/>
                                <a:gd name="T11" fmla="*/ 0 h 12"/>
                                <a:gd name="T12" fmla="*/ 0 w 76"/>
                                <a:gd name="T13" fmla="*/ 4 h 12"/>
                                <a:gd name="T14" fmla="*/ 0 w 76"/>
                                <a:gd name="T15" fmla="*/ 4 h 12"/>
                                <a:gd name="T16" fmla="*/ 0 w 76"/>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
                                <a:gd name="T29" fmla="*/ 76 w 7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
                                  <a:moveTo>
                                    <a:pt x="0" y="4"/>
                                  </a:moveTo>
                                  <a:lnTo>
                                    <a:pt x="48" y="11"/>
                                  </a:lnTo>
                                  <a:lnTo>
                                    <a:pt x="65" y="11"/>
                                  </a:lnTo>
                                  <a:lnTo>
                                    <a:pt x="63" y="6"/>
                                  </a:lnTo>
                                  <a:lnTo>
                                    <a:pt x="75" y="4"/>
                                  </a:lnTo>
                                  <a:lnTo>
                                    <a:pt x="26" y="0"/>
                                  </a:lnTo>
                                  <a:lnTo>
                                    <a:pt x="0" y="4"/>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24" name="Freeform 152"/>
                            <p:cNvSpPr>
                              <a:spLocks noChangeAspect="1"/>
                            </p:cNvSpPr>
                            <p:nvPr/>
                          </p:nvSpPr>
                          <p:spPr bwMode="auto">
                            <a:xfrm>
                              <a:off x="2774" y="935"/>
                              <a:ext cx="186" cy="60"/>
                            </a:xfrm>
                            <a:custGeom>
                              <a:avLst/>
                              <a:gdLst>
                                <a:gd name="T0" fmla="*/ 0 w 183"/>
                                <a:gd name="T1" fmla="*/ 10 h 61"/>
                                <a:gd name="T2" fmla="*/ 6 w 183"/>
                                <a:gd name="T3" fmla="*/ 26 h 61"/>
                                <a:gd name="T4" fmla="*/ 24 w 183"/>
                                <a:gd name="T5" fmla="*/ 30 h 61"/>
                                <a:gd name="T6" fmla="*/ 76 w 183"/>
                                <a:gd name="T7" fmla="*/ 30 h 61"/>
                                <a:gd name="T8" fmla="*/ 60 w 183"/>
                                <a:gd name="T9" fmla="*/ 30 h 61"/>
                                <a:gd name="T10" fmla="*/ 64 w 183"/>
                                <a:gd name="T11" fmla="*/ 30 h 61"/>
                                <a:gd name="T12" fmla="*/ 110 w 183"/>
                                <a:gd name="T13" fmla="*/ 31 h 61"/>
                                <a:gd name="T14" fmla="*/ 150 w 183"/>
                                <a:gd name="T15" fmla="*/ 30 h 61"/>
                                <a:gd name="T16" fmla="*/ 171 w 183"/>
                                <a:gd name="T17" fmla="*/ 26 h 61"/>
                                <a:gd name="T18" fmla="*/ 198 w 183"/>
                                <a:gd name="T19" fmla="*/ 30 h 61"/>
                                <a:gd name="T20" fmla="*/ 184 w 183"/>
                                <a:gd name="T21" fmla="*/ 30 h 61"/>
                                <a:gd name="T22" fmla="*/ 218 w 183"/>
                                <a:gd name="T23" fmla="*/ 30 h 61"/>
                                <a:gd name="T24" fmla="*/ 262 w 183"/>
                                <a:gd name="T25" fmla="*/ 30 h 61"/>
                                <a:gd name="T26" fmla="*/ 148 w 183"/>
                                <a:gd name="T27" fmla="*/ 19 h 61"/>
                                <a:gd name="T28" fmla="*/ 142 w 183"/>
                                <a:gd name="T29" fmla="*/ 11 h 61"/>
                                <a:gd name="T30" fmla="*/ 236 w 183"/>
                                <a:gd name="T31" fmla="*/ 19 h 61"/>
                                <a:gd name="T32" fmla="*/ 290 w 183"/>
                                <a:gd name="T33" fmla="*/ 9 h 61"/>
                                <a:gd name="T34" fmla="*/ 288 w 183"/>
                                <a:gd name="T35" fmla="*/ 5 h 61"/>
                                <a:gd name="T36" fmla="*/ 162 w 183"/>
                                <a:gd name="T37" fmla="*/ 0 h 61"/>
                                <a:gd name="T38" fmla="*/ 80 w 183"/>
                                <a:gd name="T39" fmla="*/ 11 h 61"/>
                                <a:gd name="T40" fmla="*/ 0 w 183"/>
                                <a:gd name="T41" fmla="*/ 10 h 61"/>
                                <a:gd name="T42" fmla="*/ 0 w 183"/>
                                <a:gd name="T43" fmla="*/ 10 h 61"/>
                                <a:gd name="T44" fmla="*/ 0 w 183"/>
                                <a:gd name="T45" fmla="*/ 1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61"/>
                                <a:gd name="T71" fmla="*/ 183 w 18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61">
                                  <a:moveTo>
                                    <a:pt x="0" y="10"/>
                                  </a:moveTo>
                                  <a:lnTo>
                                    <a:pt x="6" y="26"/>
                                  </a:lnTo>
                                  <a:lnTo>
                                    <a:pt x="24" y="33"/>
                                  </a:lnTo>
                                  <a:lnTo>
                                    <a:pt x="47" y="33"/>
                                  </a:lnTo>
                                  <a:lnTo>
                                    <a:pt x="31" y="37"/>
                                  </a:lnTo>
                                  <a:lnTo>
                                    <a:pt x="35" y="44"/>
                                  </a:lnTo>
                                  <a:lnTo>
                                    <a:pt x="72" y="60"/>
                                  </a:lnTo>
                                  <a:lnTo>
                                    <a:pt x="92" y="31"/>
                                  </a:lnTo>
                                  <a:lnTo>
                                    <a:pt x="107" y="26"/>
                                  </a:lnTo>
                                  <a:lnTo>
                                    <a:pt x="125" y="37"/>
                                  </a:lnTo>
                                  <a:lnTo>
                                    <a:pt x="116" y="45"/>
                                  </a:lnTo>
                                  <a:lnTo>
                                    <a:pt x="138" y="49"/>
                                  </a:lnTo>
                                  <a:lnTo>
                                    <a:pt x="163" y="41"/>
                                  </a:lnTo>
                                  <a:lnTo>
                                    <a:pt x="91" y="19"/>
                                  </a:lnTo>
                                  <a:lnTo>
                                    <a:pt x="88" y="11"/>
                                  </a:lnTo>
                                  <a:lnTo>
                                    <a:pt x="147" y="19"/>
                                  </a:lnTo>
                                  <a:lnTo>
                                    <a:pt x="182" y="9"/>
                                  </a:lnTo>
                                  <a:lnTo>
                                    <a:pt x="181" y="5"/>
                                  </a:lnTo>
                                  <a:lnTo>
                                    <a:pt x="101" y="0"/>
                                  </a:lnTo>
                                  <a:lnTo>
                                    <a:pt x="51"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5" name="Freeform 153"/>
                            <p:cNvSpPr>
                              <a:spLocks noChangeAspect="1"/>
                            </p:cNvSpPr>
                            <p:nvPr/>
                          </p:nvSpPr>
                          <p:spPr bwMode="auto">
                            <a:xfrm>
                              <a:off x="2494" y="1310"/>
                              <a:ext cx="20" cy="18"/>
                            </a:xfrm>
                            <a:custGeom>
                              <a:avLst/>
                              <a:gdLst>
                                <a:gd name="T0" fmla="*/ 0 w 19"/>
                                <a:gd name="T1" fmla="*/ 17 h 18"/>
                                <a:gd name="T2" fmla="*/ 8 w 19"/>
                                <a:gd name="T3" fmla="*/ 15 h 18"/>
                                <a:gd name="T4" fmla="*/ 75 w 19"/>
                                <a:gd name="T5" fmla="*/ 0 h 18"/>
                                <a:gd name="T6" fmla="*/ 6 w 19"/>
                                <a:gd name="T7" fmla="*/ 6 h 18"/>
                                <a:gd name="T8" fmla="*/ 0 w 19"/>
                                <a:gd name="T9" fmla="*/ 17 h 18"/>
                                <a:gd name="T10" fmla="*/ 0 w 19"/>
                                <a:gd name="T11" fmla="*/ 17 h 18"/>
                                <a:gd name="T12" fmla="*/ 0 w 19"/>
                                <a:gd name="T13" fmla="*/ 17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7"/>
                                  </a:moveTo>
                                  <a:lnTo>
                                    <a:pt x="8" y="15"/>
                                  </a:lnTo>
                                  <a:lnTo>
                                    <a:pt x="18" y="0"/>
                                  </a:lnTo>
                                  <a:lnTo>
                                    <a:pt x="6" y="6"/>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6" name="Freeform 154"/>
                            <p:cNvSpPr>
                              <a:spLocks noChangeAspect="1"/>
                            </p:cNvSpPr>
                            <p:nvPr/>
                          </p:nvSpPr>
                          <p:spPr bwMode="auto">
                            <a:xfrm>
                              <a:off x="2493" y="133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7" name="Freeform 155"/>
                            <p:cNvSpPr>
                              <a:spLocks noChangeAspect="1"/>
                            </p:cNvSpPr>
                            <p:nvPr/>
                          </p:nvSpPr>
                          <p:spPr bwMode="auto">
                            <a:xfrm>
                              <a:off x="2882" y="1322"/>
                              <a:ext cx="15" cy="15"/>
                            </a:xfrm>
                            <a:custGeom>
                              <a:avLst/>
                              <a:gdLst>
                                <a:gd name="T0" fmla="*/ 0 w 16"/>
                                <a:gd name="T1" fmla="*/ 6 h 16"/>
                                <a:gd name="T2" fmla="*/ 1 w 16"/>
                                <a:gd name="T3" fmla="*/ 8 h 16"/>
                                <a:gd name="T4" fmla="*/ 8 w 16"/>
                                <a:gd name="T5" fmla="*/ 8 h 16"/>
                                <a:gd name="T6" fmla="*/ 8 w 16"/>
                                <a:gd name="T7" fmla="*/ 0 h 16"/>
                                <a:gd name="T8" fmla="*/ 0 w 16"/>
                                <a:gd name="T9" fmla="*/ 6 h 16"/>
                                <a:gd name="T10" fmla="*/ 0 w 16"/>
                                <a:gd name="T11" fmla="*/ 6 h 16"/>
                                <a:gd name="T12" fmla="*/ 0 w 16"/>
                                <a:gd name="T13" fmla="*/ 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6"/>
                                  </a:moveTo>
                                  <a:lnTo>
                                    <a:pt x="1" y="15"/>
                                  </a:lnTo>
                                  <a:lnTo>
                                    <a:pt x="10" y="11"/>
                                  </a:lnTo>
                                  <a:lnTo>
                                    <a:pt x="15"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8" name="Freeform 156"/>
                            <p:cNvSpPr>
                              <a:spLocks noChangeAspect="1"/>
                            </p:cNvSpPr>
                            <p:nvPr/>
                          </p:nvSpPr>
                          <p:spPr bwMode="auto">
                            <a:xfrm>
                              <a:off x="2937" y="1307"/>
                              <a:ext cx="21" cy="12"/>
                            </a:xfrm>
                            <a:custGeom>
                              <a:avLst/>
                              <a:gdLst>
                                <a:gd name="T0" fmla="*/ 0 w 20"/>
                                <a:gd name="T1" fmla="*/ 7 h 12"/>
                                <a:gd name="T2" fmla="*/ 4 w 20"/>
                                <a:gd name="T3" fmla="*/ 11 h 12"/>
                                <a:gd name="T4" fmla="*/ 75 w 20"/>
                                <a:gd name="T5" fmla="*/ 3 h 12"/>
                                <a:gd name="T6" fmla="*/ 5 w 20"/>
                                <a:gd name="T7" fmla="*/ 0 h 12"/>
                                <a:gd name="T8" fmla="*/ 0 w 20"/>
                                <a:gd name="T9" fmla="*/ 7 h 12"/>
                                <a:gd name="T10" fmla="*/ 0 w 20"/>
                                <a:gd name="T11" fmla="*/ 7 h 12"/>
                                <a:gd name="T12" fmla="*/ 0 w 20"/>
                                <a:gd name="T13" fmla="*/ 7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0" y="7"/>
                                  </a:moveTo>
                                  <a:lnTo>
                                    <a:pt x="4" y="11"/>
                                  </a:lnTo>
                                  <a:lnTo>
                                    <a:pt x="19" y="3"/>
                                  </a:lnTo>
                                  <a:lnTo>
                                    <a:pt x="5"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29" name="Freeform 157"/>
                            <p:cNvSpPr>
                              <a:spLocks noChangeAspect="1"/>
                            </p:cNvSpPr>
                            <p:nvPr/>
                          </p:nvSpPr>
                          <p:spPr bwMode="auto">
                            <a:xfrm>
                              <a:off x="2505" y="1307"/>
                              <a:ext cx="122" cy="166"/>
                            </a:xfrm>
                            <a:custGeom>
                              <a:avLst/>
                              <a:gdLst>
                                <a:gd name="T0" fmla="*/ 0 w 121"/>
                                <a:gd name="T1" fmla="*/ 100 h 169"/>
                                <a:gd name="T2" fmla="*/ 18 w 121"/>
                                <a:gd name="T3" fmla="*/ 97 h 169"/>
                                <a:gd name="T4" fmla="*/ 30 w 121"/>
                                <a:gd name="T5" fmla="*/ 100 h 169"/>
                                <a:gd name="T6" fmla="*/ 35 w 121"/>
                                <a:gd name="T7" fmla="*/ 94 h 169"/>
                                <a:gd name="T8" fmla="*/ 45 w 121"/>
                                <a:gd name="T9" fmla="*/ 92 h 169"/>
                                <a:gd name="T10" fmla="*/ 57 w 121"/>
                                <a:gd name="T11" fmla="*/ 95 h 169"/>
                                <a:gd name="T12" fmla="*/ 134 w 121"/>
                                <a:gd name="T13" fmla="*/ 90 h 169"/>
                                <a:gd name="T14" fmla="*/ 142 w 121"/>
                                <a:gd name="T15" fmla="*/ 85 h 169"/>
                                <a:gd name="T16" fmla="*/ 128 w 121"/>
                                <a:gd name="T17" fmla="*/ 84 h 169"/>
                                <a:gd name="T18" fmla="*/ 149 w 121"/>
                                <a:gd name="T19" fmla="*/ 73 h 169"/>
                                <a:gd name="T20" fmla="*/ 137 w 121"/>
                                <a:gd name="T21" fmla="*/ 68 h 169"/>
                                <a:gd name="T22" fmla="*/ 121 w 121"/>
                                <a:gd name="T23" fmla="*/ 69 h 169"/>
                                <a:gd name="T24" fmla="*/ 127 w 121"/>
                                <a:gd name="T25" fmla="*/ 66 h 169"/>
                                <a:gd name="T26" fmla="*/ 116 w 121"/>
                                <a:gd name="T27" fmla="*/ 53 h 169"/>
                                <a:gd name="T28" fmla="*/ 106 w 121"/>
                                <a:gd name="T29" fmla="*/ 50 h 169"/>
                                <a:gd name="T30" fmla="*/ 95 w 121"/>
                                <a:gd name="T31" fmla="*/ 28 h 169"/>
                                <a:gd name="T32" fmla="*/ 47 w 121"/>
                                <a:gd name="T33" fmla="*/ 28 h 169"/>
                                <a:gd name="T34" fmla="*/ 100 w 121"/>
                                <a:gd name="T35" fmla="*/ 25 h 169"/>
                                <a:gd name="T36" fmla="*/ 100 w 121"/>
                                <a:gd name="T37" fmla="*/ 19 h 169"/>
                                <a:gd name="T38" fmla="*/ 37 w 121"/>
                                <a:gd name="T39" fmla="*/ 20 h 169"/>
                                <a:gd name="T40" fmla="*/ 56 w 121"/>
                                <a:gd name="T41" fmla="*/ 7 h 169"/>
                                <a:gd name="T42" fmla="*/ 53 w 121"/>
                                <a:gd name="T43" fmla="*/ 0 h 169"/>
                                <a:gd name="T44" fmla="*/ 26 w 121"/>
                                <a:gd name="T45" fmla="*/ 3 h 169"/>
                                <a:gd name="T46" fmla="*/ 11 w 121"/>
                                <a:gd name="T47" fmla="*/ 24 h 169"/>
                                <a:gd name="T48" fmla="*/ 16 w 121"/>
                                <a:gd name="T49" fmla="*/ 28 h 169"/>
                                <a:gd name="T50" fmla="*/ 7 w 121"/>
                                <a:gd name="T51" fmla="*/ 28 h 169"/>
                                <a:gd name="T52" fmla="*/ 16 w 121"/>
                                <a:gd name="T53" fmla="*/ 28 h 169"/>
                                <a:gd name="T54" fmla="*/ 15 w 121"/>
                                <a:gd name="T55" fmla="*/ 28 h 169"/>
                                <a:gd name="T56" fmla="*/ 2 w 121"/>
                                <a:gd name="T57" fmla="*/ 28 h 169"/>
                                <a:gd name="T58" fmla="*/ 11 w 121"/>
                                <a:gd name="T59" fmla="*/ 28 h 169"/>
                                <a:gd name="T60" fmla="*/ 11 w 121"/>
                                <a:gd name="T61" fmla="*/ 32 h 169"/>
                                <a:gd name="T62" fmla="*/ 19 w 121"/>
                                <a:gd name="T63" fmla="*/ 28 h 169"/>
                                <a:gd name="T64" fmla="*/ 26 w 121"/>
                                <a:gd name="T65" fmla="*/ 32 h 169"/>
                                <a:gd name="T66" fmla="*/ 18 w 121"/>
                                <a:gd name="T67" fmla="*/ 42 h 169"/>
                                <a:gd name="T68" fmla="*/ 22 w 121"/>
                                <a:gd name="T69" fmla="*/ 50 h 169"/>
                                <a:gd name="T70" fmla="*/ 46 w 121"/>
                                <a:gd name="T71" fmla="*/ 42 h 169"/>
                                <a:gd name="T72" fmla="*/ 41 w 121"/>
                                <a:gd name="T73" fmla="*/ 51 h 169"/>
                                <a:gd name="T74" fmla="*/ 53 w 121"/>
                                <a:gd name="T75" fmla="*/ 56 h 169"/>
                                <a:gd name="T76" fmla="*/ 47 w 121"/>
                                <a:gd name="T77" fmla="*/ 64 h 169"/>
                                <a:gd name="T78" fmla="*/ 24 w 121"/>
                                <a:gd name="T79" fmla="*/ 64 h 169"/>
                                <a:gd name="T80" fmla="*/ 19 w 121"/>
                                <a:gd name="T81" fmla="*/ 70 h 169"/>
                                <a:gd name="T82" fmla="*/ 29 w 121"/>
                                <a:gd name="T83" fmla="*/ 70 h 169"/>
                                <a:gd name="T84" fmla="*/ 28 w 121"/>
                                <a:gd name="T85" fmla="*/ 75 h 169"/>
                                <a:gd name="T86" fmla="*/ 9 w 121"/>
                                <a:gd name="T87" fmla="*/ 79 h 169"/>
                                <a:gd name="T88" fmla="*/ 12 w 121"/>
                                <a:gd name="T89" fmla="*/ 81 h 169"/>
                                <a:gd name="T90" fmla="*/ 38 w 121"/>
                                <a:gd name="T91" fmla="*/ 84 h 169"/>
                                <a:gd name="T92" fmla="*/ 49 w 121"/>
                                <a:gd name="T93" fmla="*/ 81 h 169"/>
                                <a:gd name="T94" fmla="*/ 42 w 121"/>
                                <a:gd name="T95" fmla="*/ 86 h 169"/>
                                <a:gd name="T96" fmla="*/ 26 w 121"/>
                                <a:gd name="T97" fmla="*/ 86 h 169"/>
                                <a:gd name="T98" fmla="*/ 0 w 121"/>
                                <a:gd name="T99" fmla="*/ 100 h 169"/>
                                <a:gd name="T100" fmla="*/ 0 w 121"/>
                                <a:gd name="T101" fmla="*/ 100 h 169"/>
                                <a:gd name="T102" fmla="*/ 0 w 121"/>
                                <a:gd name="T103" fmla="*/ 10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69"/>
                                <a:gd name="T158" fmla="*/ 121 w 121"/>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69">
                                  <a:moveTo>
                                    <a:pt x="0" y="168"/>
                                  </a:moveTo>
                                  <a:lnTo>
                                    <a:pt x="18" y="163"/>
                                  </a:lnTo>
                                  <a:lnTo>
                                    <a:pt x="30" y="167"/>
                                  </a:lnTo>
                                  <a:lnTo>
                                    <a:pt x="35" y="159"/>
                                  </a:lnTo>
                                  <a:lnTo>
                                    <a:pt x="45" y="156"/>
                                  </a:lnTo>
                                  <a:lnTo>
                                    <a:pt x="57" y="160"/>
                                  </a:lnTo>
                                  <a:lnTo>
                                    <a:pt x="105" y="153"/>
                                  </a:lnTo>
                                  <a:lnTo>
                                    <a:pt x="113" y="145"/>
                                  </a:lnTo>
                                  <a:lnTo>
                                    <a:pt x="99" y="144"/>
                                  </a:lnTo>
                                  <a:lnTo>
                                    <a:pt x="120" y="121"/>
                                  </a:lnTo>
                                  <a:lnTo>
                                    <a:pt x="108" y="111"/>
                                  </a:lnTo>
                                  <a:lnTo>
                                    <a:pt x="92" y="113"/>
                                  </a:lnTo>
                                  <a:lnTo>
                                    <a:pt x="98" y="107"/>
                                  </a:lnTo>
                                  <a:lnTo>
                                    <a:pt x="87" y="82"/>
                                  </a:lnTo>
                                  <a:lnTo>
                                    <a:pt x="77" y="79"/>
                                  </a:lnTo>
                                  <a:lnTo>
                                    <a:pt x="66" y="54"/>
                                  </a:lnTo>
                                  <a:lnTo>
                                    <a:pt x="47" y="51"/>
                                  </a:lnTo>
                                  <a:lnTo>
                                    <a:pt x="71" y="25"/>
                                  </a:lnTo>
                                  <a:lnTo>
                                    <a:pt x="71" y="19"/>
                                  </a:lnTo>
                                  <a:lnTo>
                                    <a:pt x="37" y="20"/>
                                  </a:lnTo>
                                  <a:lnTo>
                                    <a:pt x="56" y="7"/>
                                  </a:lnTo>
                                  <a:lnTo>
                                    <a:pt x="53" y="0"/>
                                  </a:lnTo>
                                  <a:lnTo>
                                    <a:pt x="26" y="3"/>
                                  </a:lnTo>
                                  <a:lnTo>
                                    <a:pt x="11" y="24"/>
                                  </a:lnTo>
                                  <a:lnTo>
                                    <a:pt x="16" y="28"/>
                                  </a:lnTo>
                                  <a:lnTo>
                                    <a:pt x="7" y="45"/>
                                  </a:lnTo>
                                  <a:lnTo>
                                    <a:pt x="16" y="41"/>
                                  </a:lnTo>
                                  <a:lnTo>
                                    <a:pt x="15" y="50"/>
                                  </a:lnTo>
                                  <a:lnTo>
                                    <a:pt x="2" y="56"/>
                                  </a:lnTo>
                                  <a:lnTo>
                                    <a:pt x="11" y="56"/>
                                  </a:lnTo>
                                  <a:lnTo>
                                    <a:pt x="11" y="61"/>
                                  </a:lnTo>
                                  <a:lnTo>
                                    <a:pt x="19" y="54"/>
                                  </a:lnTo>
                                  <a:lnTo>
                                    <a:pt x="26" y="61"/>
                                  </a:lnTo>
                                  <a:lnTo>
                                    <a:pt x="18" y="71"/>
                                  </a:lnTo>
                                  <a:lnTo>
                                    <a:pt x="22" y="79"/>
                                  </a:lnTo>
                                  <a:lnTo>
                                    <a:pt x="46" y="71"/>
                                  </a:lnTo>
                                  <a:lnTo>
                                    <a:pt x="41" y="80"/>
                                  </a:lnTo>
                                  <a:lnTo>
                                    <a:pt x="53" y="87"/>
                                  </a:lnTo>
                                  <a:lnTo>
                                    <a:pt x="47" y="103"/>
                                  </a:lnTo>
                                  <a:lnTo>
                                    <a:pt x="24" y="103"/>
                                  </a:lnTo>
                                  <a:lnTo>
                                    <a:pt x="19" y="114"/>
                                  </a:lnTo>
                                  <a:lnTo>
                                    <a:pt x="29" y="114"/>
                                  </a:lnTo>
                                  <a:lnTo>
                                    <a:pt x="28" y="125"/>
                                  </a:lnTo>
                                  <a:lnTo>
                                    <a:pt x="9" y="133"/>
                                  </a:lnTo>
                                  <a:lnTo>
                                    <a:pt x="12" y="137"/>
                                  </a:lnTo>
                                  <a:lnTo>
                                    <a:pt x="38" y="144"/>
                                  </a:lnTo>
                                  <a:lnTo>
                                    <a:pt x="49" y="137"/>
                                  </a:lnTo>
                                  <a:lnTo>
                                    <a:pt x="42" y="146"/>
                                  </a:lnTo>
                                  <a:lnTo>
                                    <a:pt x="26" y="146"/>
                                  </a:lnTo>
                                  <a:lnTo>
                                    <a:pt x="0" y="16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0" name="Freeform 158"/>
                            <p:cNvSpPr>
                              <a:spLocks noChangeAspect="1"/>
                            </p:cNvSpPr>
                            <p:nvPr/>
                          </p:nvSpPr>
                          <p:spPr bwMode="auto">
                            <a:xfrm>
                              <a:off x="2733" y="1615"/>
                              <a:ext cx="14" cy="34"/>
                            </a:xfrm>
                            <a:custGeom>
                              <a:avLst/>
                              <a:gdLst>
                                <a:gd name="T0" fmla="*/ 0 w 14"/>
                                <a:gd name="T1" fmla="*/ 11 h 35"/>
                                <a:gd name="T2" fmla="*/ 0 w 14"/>
                                <a:gd name="T3" fmla="*/ 17 h 35"/>
                                <a:gd name="T4" fmla="*/ 9 w 14"/>
                                <a:gd name="T5" fmla="*/ 17 h 35"/>
                                <a:gd name="T6" fmla="*/ 13 w 14"/>
                                <a:gd name="T7" fmla="*/ 0 h 35"/>
                                <a:gd name="T8" fmla="*/ 0 w 14"/>
                                <a:gd name="T9" fmla="*/ 11 h 35"/>
                                <a:gd name="T10" fmla="*/ 0 w 14"/>
                                <a:gd name="T11" fmla="*/ 11 h 35"/>
                                <a:gd name="T12" fmla="*/ 0 w 14"/>
                                <a:gd name="T13" fmla="*/ 11 h 35"/>
                                <a:gd name="T14" fmla="*/ 0 60000 65536"/>
                                <a:gd name="T15" fmla="*/ 0 60000 65536"/>
                                <a:gd name="T16" fmla="*/ 0 60000 65536"/>
                                <a:gd name="T17" fmla="*/ 0 60000 65536"/>
                                <a:gd name="T18" fmla="*/ 0 60000 65536"/>
                                <a:gd name="T19" fmla="*/ 0 60000 65536"/>
                                <a:gd name="T20" fmla="*/ 0 60000 65536"/>
                                <a:gd name="T21" fmla="*/ 0 w 14"/>
                                <a:gd name="T22" fmla="*/ 0 h 35"/>
                                <a:gd name="T23" fmla="*/ 14 w 1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5">
                                  <a:moveTo>
                                    <a:pt x="0" y="11"/>
                                  </a:moveTo>
                                  <a:lnTo>
                                    <a:pt x="0" y="26"/>
                                  </a:lnTo>
                                  <a:lnTo>
                                    <a:pt x="9" y="34"/>
                                  </a:lnTo>
                                  <a:lnTo>
                                    <a:pt x="13"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1" name="Freeform 159"/>
                            <p:cNvSpPr>
                              <a:spLocks noChangeAspect="1"/>
                            </p:cNvSpPr>
                            <p:nvPr/>
                          </p:nvSpPr>
                          <p:spPr bwMode="auto">
                            <a:xfrm>
                              <a:off x="2724" y="1650"/>
                              <a:ext cx="27" cy="49"/>
                            </a:xfrm>
                            <a:custGeom>
                              <a:avLst/>
                              <a:gdLst>
                                <a:gd name="T0" fmla="*/ 0 w 27"/>
                                <a:gd name="T1" fmla="*/ 7 h 50"/>
                                <a:gd name="T2" fmla="*/ 4 w 27"/>
                                <a:gd name="T3" fmla="*/ 25 h 50"/>
                                <a:gd name="T4" fmla="*/ 10 w 27"/>
                                <a:gd name="T5" fmla="*/ 25 h 50"/>
                                <a:gd name="T6" fmla="*/ 23 w 27"/>
                                <a:gd name="T7" fmla="*/ 25 h 50"/>
                                <a:gd name="T8" fmla="*/ 26 w 27"/>
                                <a:gd name="T9" fmla="*/ 9 h 50"/>
                                <a:gd name="T10" fmla="*/ 19 w 27"/>
                                <a:gd name="T11" fmla="*/ 0 h 50"/>
                                <a:gd name="T12" fmla="*/ 0 w 27"/>
                                <a:gd name="T13" fmla="*/ 7 h 50"/>
                                <a:gd name="T14" fmla="*/ 0 w 27"/>
                                <a:gd name="T15" fmla="*/ 7 h 50"/>
                                <a:gd name="T16" fmla="*/ 0 w 27"/>
                                <a:gd name="T17" fmla="*/ 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0"/>
                                <a:gd name="T29" fmla="*/ 27 w 2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0">
                                  <a:moveTo>
                                    <a:pt x="0" y="7"/>
                                  </a:moveTo>
                                  <a:lnTo>
                                    <a:pt x="4" y="43"/>
                                  </a:lnTo>
                                  <a:lnTo>
                                    <a:pt x="10" y="49"/>
                                  </a:lnTo>
                                  <a:lnTo>
                                    <a:pt x="23" y="43"/>
                                  </a:lnTo>
                                  <a:lnTo>
                                    <a:pt x="26" y="9"/>
                                  </a:lnTo>
                                  <a:lnTo>
                                    <a:pt x="1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2" name="Freeform 160"/>
                            <p:cNvSpPr>
                              <a:spLocks noChangeAspect="1"/>
                            </p:cNvSpPr>
                            <p:nvPr/>
                          </p:nvSpPr>
                          <p:spPr bwMode="auto">
                            <a:xfrm>
                              <a:off x="2795" y="1712"/>
                              <a:ext cx="57" cy="33"/>
                            </a:xfrm>
                            <a:custGeom>
                              <a:avLst/>
                              <a:gdLst>
                                <a:gd name="T0" fmla="*/ 0 w 57"/>
                                <a:gd name="T1" fmla="*/ 6 h 33"/>
                                <a:gd name="T2" fmla="*/ 7 w 57"/>
                                <a:gd name="T3" fmla="*/ 15 h 33"/>
                                <a:gd name="T4" fmla="*/ 50 w 57"/>
                                <a:gd name="T5" fmla="*/ 32 h 33"/>
                                <a:gd name="T6" fmla="*/ 56 w 57"/>
                                <a:gd name="T7" fmla="*/ 0 h 33"/>
                                <a:gd name="T8" fmla="*/ 34 w 57"/>
                                <a:gd name="T9" fmla="*/ 5 h 33"/>
                                <a:gd name="T10" fmla="*/ 8 w 57"/>
                                <a:gd name="T11" fmla="*/ 2 h 33"/>
                                <a:gd name="T12" fmla="*/ 0 w 57"/>
                                <a:gd name="T13" fmla="*/ 6 h 33"/>
                                <a:gd name="T14" fmla="*/ 0 w 57"/>
                                <a:gd name="T15" fmla="*/ 6 h 33"/>
                                <a:gd name="T16" fmla="*/ 0 w 57"/>
                                <a:gd name="T17" fmla="*/ 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3"/>
                                <a:gd name="T29" fmla="*/ 57 w 5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3">
                                  <a:moveTo>
                                    <a:pt x="0" y="6"/>
                                  </a:moveTo>
                                  <a:lnTo>
                                    <a:pt x="7" y="15"/>
                                  </a:lnTo>
                                  <a:lnTo>
                                    <a:pt x="50" y="32"/>
                                  </a:lnTo>
                                  <a:lnTo>
                                    <a:pt x="56" y="0"/>
                                  </a:lnTo>
                                  <a:lnTo>
                                    <a:pt x="34" y="5"/>
                                  </a:lnTo>
                                  <a:lnTo>
                                    <a:pt x="8" y="2"/>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3" name="Freeform 161"/>
                            <p:cNvSpPr>
                              <a:spLocks noChangeAspect="1"/>
                            </p:cNvSpPr>
                            <p:nvPr/>
                          </p:nvSpPr>
                          <p:spPr bwMode="auto">
                            <a:xfrm>
                              <a:off x="2949" y="1712"/>
                              <a:ext cx="37" cy="40"/>
                            </a:xfrm>
                            <a:custGeom>
                              <a:avLst/>
                              <a:gdLst>
                                <a:gd name="T0" fmla="*/ 0 w 36"/>
                                <a:gd name="T1" fmla="*/ 11 h 40"/>
                                <a:gd name="T2" fmla="*/ 8 w 36"/>
                                <a:gd name="T3" fmla="*/ 17 h 40"/>
                                <a:gd name="T4" fmla="*/ 10 w 36"/>
                                <a:gd name="T5" fmla="*/ 31 h 40"/>
                                <a:gd name="T6" fmla="*/ 51 w 36"/>
                                <a:gd name="T7" fmla="*/ 39 h 40"/>
                                <a:gd name="T8" fmla="*/ 57 w 36"/>
                                <a:gd name="T9" fmla="*/ 31 h 40"/>
                                <a:gd name="T10" fmla="*/ 73 w 36"/>
                                <a:gd name="T11" fmla="*/ 39 h 40"/>
                                <a:gd name="T12" fmla="*/ 57 w 36"/>
                                <a:gd name="T13" fmla="*/ 17 h 40"/>
                                <a:gd name="T14" fmla="*/ 73 w 36"/>
                                <a:gd name="T15" fmla="*/ 20 h 40"/>
                                <a:gd name="T16" fmla="*/ 61 w 36"/>
                                <a:gd name="T17" fmla="*/ 9 h 40"/>
                                <a:gd name="T18" fmla="*/ 11 w 36"/>
                                <a:gd name="T19" fmla="*/ 0 h 40"/>
                                <a:gd name="T20" fmla="*/ 0 w 36"/>
                                <a:gd name="T21" fmla="*/ 11 h 40"/>
                                <a:gd name="T22" fmla="*/ 0 w 36"/>
                                <a:gd name="T23" fmla="*/ 11 h 40"/>
                                <a:gd name="T24" fmla="*/ 0 w 36"/>
                                <a:gd name="T25" fmla="*/ 1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0"/>
                                <a:gd name="T41" fmla="*/ 36 w 3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0">
                                  <a:moveTo>
                                    <a:pt x="0" y="11"/>
                                  </a:moveTo>
                                  <a:lnTo>
                                    <a:pt x="8" y="17"/>
                                  </a:lnTo>
                                  <a:lnTo>
                                    <a:pt x="10" y="31"/>
                                  </a:lnTo>
                                  <a:lnTo>
                                    <a:pt x="22" y="39"/>
                                  </a:lnTo>
                                  <a:lnTo>
                                    <a:pt x="27" y="31"/>
                                  </a:lnTo>
                                  <a:lnTo>
                                    <a:pt x="35" y="39"/>
                                  </a:lnTo>
                                  <a:lnTo>
                                    <a:pt x="27" y="17"/>
                                  </a:lnTo>
                                  <a:lnTo>
                                    <a:pt x="35" y="20"/>
                                  </a:lnTo>
                                  <a:lnTo>
                                    <a:pt x="29" y="9"/>
                                  </a:lnTo>
                                  <a:lnTo>
                                    <a:pt x="11"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4" name="Freeform 162"/>
                            <p:cNvSpPr>
                              <a:spLocks noChangeAspect="1"/>
                            </p:cNvSpPr>
                            <p:nvPr/>
                          </p:nvSpPr>
                          <p:spPr bwMode="auto">
                            <a:xfrm>
                              <a:off x="2605" y="169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5" name="Freeform 163"/>
                            <p:cNvSpPr>
                              <a:spLocks noChangeAspect="1"/>
                            </p:cNvSpPr>
                            <p:nvPr/>
                          </p:nvSpPr>
                          <p:spPr bwMode="auto">
                            <a:xfrm>
                              <a:off x="2622" y="1679"/>
                              <a:ext cx="21" cy="13"/>
                            </a:xfrm>
                            <a:custGeom>
                              <a:avLst/>
                              <a:gdLst>
                                <a:gd name="T0" fmla="*/ 0 w 21"/>
                                <a:gd name="T1" fmla="*/ 4 h 13"/>
                                <a:gd name="T2" fmla="*/ 16 w 21"/>
                                <a:gd name="T3" fmla="*/ 12 h 13"/>
                                <a:gd name="T4" fmla="*/ 20 w 21"/>
                                <a:gd name="T5" fmla="*/ 4 h 13"/>
                                <a:gd name="T6" fmla="*/ 11 w 21"/>
                                <a:gd name="T7" fmla="*/ 0 h 13"/>
                                <a:gd name="T8" fmla="*/ 0 w 21"/>
                                <a:gd name="T9" fmla="*/ 4 h 13"/>
                                <a:gd name="T10" fmla="*/ 0 w 21"/>
                                <a:gd name="T11" fmla="*/ 4 h 13"/>
                                <a:gd name="T12" fmla="*/ 0 w 21"/>
                                <a:gd name="T13" fmla="*/ 4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4"/>
                                  </a:moveTo>
                                  <a:lnTo>
                                    <a:pt x="16" y="12"/>
                                  </a:lnTo>
                                  <a:lnTo>
                                    <a:pt x="20" y="4"/>
                                  </a:lnTo>
                                  <a:lnTo>
                                    <a:pt x="11"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6" name="Freeform 164"/>
                            <p:cNvSpPr>
                              <a:spLocks noChangeAspect="1"/>
                            </p:cNvSpPr>
                            <p:nvPr/>
                          </p:nvSpPr>
                          <p:spPr bwMode="auto">
                            <a:xfrm>
                              <a:off x="2653" y="167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7" name="Freeform 165"/>
                            <p:cNvSpPr>
                              <a:spLocks noChangeAspect="1"/>
                            </p:cNvSpPr>
                            <p:nvPr/>
                          </p:nvSpPr>
                          <p:spPr bwMode="auto">
                            <a:xfrm>
                              <a:off x="2790" y="174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8" name="Freeform 166"/>
                            <p:cNvSpPr>
                              <a:spLocks noChangeAspect="1"/>
                            </p:cNvSpPr>
                            <p:nvPr/>
                          </p:nvSpPr>
                          <p:spPr bwMode="auto">
                            <a:xfrm>
                              <a:off x="2835" y="17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39" name="Freeform 167"/>
                            <p:cNvSpPr>
                              <a:spLocks noChangeAspect="1"/>
                            </p:cNvSpPr>
                            <p:nvPr/>
                          </p:nvSpPr>
                          <p:spPr bwMode="auto">
                            <a:xfrm>
                              <a:off x="2939" y="171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0" name="Freeform 168"/>
                            <p:cNvSpPr>
                              <a:spLocks noChangeAspect="1"/>
                            </p:cNvSpPr>
                            <p:nvPr/>
                          </p:nvSpPr>
                          <p:spPr bwMode="auto">
                            <a:xfrm>
                              <a:off x="2940"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1" name="Freeform 169"/>
                            <p:cNvSpPr>
                              <a:spLocks noChangeAspect="1"/>
                            </p:cNvSpPr>
                            <p:nvPr/>
                          </p:nvSpPr>
                          <p:spPr bwMode="auto">
                            <a:xfrm>
                              <a:off x="3023" y="175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2" name="Freeform 170"/>
                            <p:cNvSpPr>
                              <a:spLocks noChangeAspect="1"/>
                            </p:cNvSpPr>
                            <p:nvPr/>
                          </p:nvSpPr>
                          <p:spPr bwMode="auto">
                            <a:xfrm>
                              <a:off x="3015" y="1679"/>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3" name="Freeform 171"/>
                            <p:cNvSpPr>
                              <a:spLocks noChangeAspect="1"/>
                            </p:cNvSpPr>
                            <p:nvPr/>
                          </p:nvSpPr>
                          <p:spPr bwMode="auto">
                            <a:xfrm>
                              <a:off x="2761" y="162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4" name="Freeform 172"/>
                            <p:cNvSpPr>
                              <a:spLocks noChangeAspect="1"/>
                            </p:cNvSpPr>
                            <p:nvPr/>
                          </p:nvSpPr>
                          <p:spPr bwMode="auto">
                            <a:xfrm>
                              <a:off x="3056" y="1768"/>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5" name="Freeform 173"/>
                            <p:cNvSpPr>
                              <a:spLocks noChangeAspect="1"/>
                            </p:cNvSpPr>
                            <p:nvPr/>
                          </p:nvSpPr>
                          <p:spPr bwMode="auto">
                            <a:xfrm>
                              <a:off x="3064" y="1748"/>
                              <a:ext cx="11" cy="15"/>
                            </a:xfrm>
                            <a:custGeom>
                              <a:avLst/>
                              <a:gdLst>
                                <a:gd name="T0" fmla="*/ 0 w 10"/>
                                <a:gd name="T1" fmla="*/ 7 h 15"/>
                                <a:gd name="T2" fmla="*/ 2 w 10"/>
                                <a:gd name="T3" fmla="*/ 14 h 15"/>
                                <a:gd name="T4" fmla="*/ 144 w 10"/>
                                <a:gd name="T5" fmla="*/ 0 h 15"/>
                                <a:gd name="T6" fmla="*/ 0 w 10"/>
                                <a:gd name="T7" fmla="*/ 7 h 15"/>
                                <a:gd name="T8" fmla="*/ 0 w 10"/>
                                <a:gd name="T9" fmla="*/ 7 h 15"/>
                                <a:gd name="T10" fmla="*/ 0 w 10"/>
                                <a:gd name="T11" fmla="*/ 7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7"/>
                                  </a:moveTo>
                                  <a:lnTo>
                                    <a:pt x="2" y="14"/>
                                  </a:lnTo>
                                  <a:lnTo>
                                    <a:pt x="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6" name="Freeform 174"/>
                            <p:cNvSpPr>
                              <a:spLocks noChangeAspect="1"/>
                            </p:cNvSpPr>
                            <p:nvPr/>
                          </p:nvSpPr>
                          <p:spPr bwMode="auto">
                            <a:xfrm>
                              <a:off x="3008" y="1744"/>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7" name="Freeform 175"/>
                            <p:cNvSpPr>
                              <a:spLocks noChangeAspect="1"/>
                            </p:cNvSpPr>
                            <p:nvPr/>
                          </p:nvSpPr>
                          <p:spPr bwMode="auto">
                            <a:xfrm>
                              <a:off x="3023" y="17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8" name="Freeform 176"/>
                            <p:cNvSpPr>
                              <a:spLocks noChangeAspect="1"/>
                            </p:cNvSpPr>
                            <p:nvPr/>
                          </p:nvSpPr>
                          <p:spPr bwMode="auto">
                            <a:xfrm>
                              <a:off x="3018" y="1725"/>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49" name="Freeform 177"/>
                            <p:cNvSpPr>
                              <a:spLocks noChangeAspect="1"/>
                            </p:cNvSpPr>
                            <p:nvPr/>
                          </p:nvSpPr>
                          <p:spPr bwMode="auto">
                            <a:xfrm>
                              <a:off x="3031" y="1690"/>
                              <a:ext cx="7" cy="6"/>
                            </a:xfrm>
                            <a:custGeom>
                              <a:avLst/>
                              <a:gdLst>
                                <a:gd name="T0" fmla="*/ 0 w 6"/>
                                <a:gd name="T1" fmla="*/ 0 h 5"/>
                                <a:gd name="T2" fmla="*/ 480 w 6"/>
                                <a:gd name="T3" fmla="*/ 770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0" name="Freeform 178"/>
                            <p:cNvSpPr>
                              <a:spLocks noChangeAspect="1"/>
                            </p:cNvSpPr>
                            <p:nvPr/>
                          </p:nvSpPr>
                          <p:spPr bwMode="auto">
                            <a:xfrm>
                              <a:off x="3031" y="1706"/>
                              <a:ext cx="2" cy="7"/>
                            </a:xfrm>
                            <a:custGeom>
                              <a:avLst/>
                              <a:gdLst>
                                <a:gd name="T0" fmla="*/ 0 w 1"/>
                                <a:gd name="T1" fmla="*/ 0 h 6"/>
                                <a:gd name="T2" fmla="*/ 0 w 1"/>
                                <a:gd name="T3" fmla="*/ 480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5"/>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1" name="Freeform 179"/>
                            <p:cNvSpPr>
                              <a:spLocks noChangeAspect="1"/>
                            </p:cNvSpPr>
                            <p:nvPr/>
                          </p:nvSpPr>
                          <p:spPr bwMode="auto">
                            <a:xfrm>
                              <a:off x="3046"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2" name="Freeform 180"/>
                            <p:cNvSpPr>
                              <a:spLocks noChangeAspect="1"/>
                            </p:cNvSpPr>
                            <p:nvPr/>
                          </p:nvSpPr>
                          <p:spPr bwMode="auto">
                            <a:xfrm>
                              <a:off x="2758" y="1365"/>
                              <a:ext cx="12" cy="11"/>
                            </a:xfrm>
                            <a:custGeom>
                              <a:avLst/>
                              <a:gdLst>
                                <a:gd name="T0" fmla="*/ 0 w 11"/>
                                <a:gd name="T1" fmla="*/ 2 h 11"/>
                                <a:gd name="T2" fmla="*/ 0 w 11"/>
                                <a:gd name="T3" fmla="*/ 10 h 11"/>
                                <a:gd name="T4" fmla="*/ 116 w 11"/>
                                <a:gd name="T5" fmla="*/ 10 h 11"/>
                                <a:gd name="T6" fmla="*/ 2 w 11"/>
                                <a:gd name="T7" fmla="*/ 0 h 11"/>
                                <a:gd name="T8" fmla="*/ 0 w 11"/>
                                <a:gd name="T9" fmla="*/ 2 h 11"/>
                                <a:gd name="T10" fmla="*/ 0 w 11"/>
                                <a:gd name="T11" fmla="*/ 2 h 11"/>
                                <a:gd name="T12" fmla="*/ 0 w 11"/>
                                <a:gd name="T13" fmla="*/ 2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2"/>
                                  </a:moveTo>
                                  <a:lnTo>
                                    <a:pt x="0" y="10"/>
                                  </a:lnTo>
                                  <a:lnTo>
                                    <a:pt x="10" y="10"/>
                                  </a:lnTo>
                                  <a:lnTo>
                                    <a:pt x="2" y="0"/>
                                  </a:lnTo>
                                  <a:lnTo>
                                    <a:pt x="0"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3" name="Freeform 181"/>
                            <p:cNvSpPr>
                              <a:spLocks noChangeAspect="1"/>
                            </p:cNvSpPr>
                            <p:nvPr/>
                          </p:nvSpPr>
                          <p:spPr bwMode="auto">
                            <a:xfrm>
                              <a:off x="2774" y="1355"/>
                              <a:ext cx="24" cy="19"/>
                            </a:xfrm>
                            <a:custGeom>
                              <a:avLst/>
                              <a:gdLst>
                                <a:gd name="T0" fmla="*/ 0 w 23"/>
                                <a:gd name="T1" fmla="*/ 8 h 19"/>
                                <a:gd name="T2" fmla="*/ 2 w 23"/>
                                <a:gd name="T3" fmla="*/ 17 h 19"/>
                                <a:gd name="T4" fmla="*/ 11 w 23"/>
                                <a:gd name="T5" fmla="*/ 18 h 19"/>
                                <a:gd name="T6" fmla="*/ 65 w 23"/>
                                <a:gd name="T7" fmla="*/ 17 h 19"/>
                                <a:gd name="T8" fmla="*/ 55 w 23"/>
                                <a:gd name="T9" fmla="*/ 12 h 19"/>
                                <a:gd name="T10" fmla="*/ 71 w 23"/>
                                <a:gd name="T11" fmla="*/ 8 h 19"/>
                                <a:gd name="T12" fmla="*/ 65 w 23"/>
                                <a:gd name="T13" fmla="*/ 0 h 19"/>
                                <a:gd name="T14" fmla="*/ 0 w 23"/>
                                <a:gd name="T15" fmla="*/ 8 h 19"/>
                                <a:gd name="T16" fmla="*/ 0 w 23"/>
                                <a:gd name="T17" fmla="*/ 8 h 19"/>
                                <a:gd name="T18" fmla="*/ 0 w 23"/>
                                <a:gd name="T19" fmla="*/ 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0" y="8"/>
                                  </a:moveTo>
                                  <a:lnTo>
                                    <a:pt x="2" y="17"/>
                                  </a:lnTo>
                                  <a:lnTo>
                                    <a:pt x="11" y="18"/>
                                  </a:lnTo>
                                  <a:lnTo>
                                    <a:pt x="20" y="17"/>
                                  </a:lnTo>
                                  <a:lnTo>
                                    <a:pt x="16" y="12"/>
                                  </a:lnTo>
                                  <a:lnTo>
                                    <a:pt x="22" y="8"/>
                                  </a:lnTo>
                                  <a:lnTo>
                                    <a:pt x="20"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4" name="Freeform 182"/>
                            <p:cNvSpPr>
                              <a:spLocks noChangeAspect="1"/>
                            </p:cNvSpPr>
                            <p:nvPr/>
                          </p:nvSpPr>
                          <p:spPr bwMode="auto">
                            <a:xfrm>
                              <a:off x="2832" y="1375"/>
                              <a:ext cx="2"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5" name="Freeform 183"/>
                            <p:cNvSpPr>
                              <a:spLocks noChangeAspect="1"/>
                            </p:cNvSpPr>
                            <p:nvPr/>
                          </p:nvSpPr>
                          <p:spPr bwMode="auto">
                            <a:xfrm>
                              <a:off x="2433" y="1375"/>
                              <a:ext cx="73" cy="71"/>
                            </a:xfrm>
                            <a:custGeom>
                              <a:avLst/>
                              <a:gdLst>
                                <a:gd name="T0" fmla="*/ 88 w 71"/>
                                <a:gd name="T1" fmla="*/ 11 h 73"/>
                                <a:gd name="T2" fmla="*/ 114 w 71"/>
                                <a:gd name="T3" fmla="*/ 18 h 73"/>
                                <a:gd name="T4" fmla="*/ 150 w 71"/>
                                <a:gd name="T5" fmla="*/ 14 h 73"/>
                                <a:gd name="T6" fmla="*/ 154 w 71"/>
                                <a:gd name="T7" fmla="*/ 18 h 73"/>
                                <a:gd name="T8" fmla="*/ 154 w 71"/>
                                <a:gd name="T9" fmla="*/ 18 h 73"/>
                                <a:gd name="T10" fmla="*/ 138 w 71"/>
                                <a:gd name="T11" fmla="*/ 27 h 73"/>
                                <a:gd name="T12" fmla="*/ 10 w 71"/>
                                <a:gd name="T13" fmla="*/ 34 h 73"/>
                                <a:gd name="T14" fmla="*/ 0 w 71"/>
                                <a:gd name="T15" fmla="*/ 27 h 73"/>
                                <a:gd name="T16" fmla="*/ 10 w 71"/>
                                <a:gd name="T17" fmla="*/ 27 h 73"/>
                                <a:gd name="T18" fmla="*/ 53 w 71"/>
                                <a:gd name="T19" fmla="*/ 18 h 73"/>
                                <a:gd name="T20" fmla="*/ 9 w 71"/>
                                <a:gd name="T21" fmla="*/ 18 h 73"/>
                                <a:gd name="T22" fmla="*/ 17 w 71"/>
                                <a:gd name="T23" fmla="*/ 18 h 73"/>
                                <a:gd name="T24" fmla="*/ 10 w 71"/>
                                <a:gd name="T25" fmla="*/ 18 h 73"/>
                                <a:gd name="T26" fmla="*/ 14 w 71"/>
                                <a:gd name="T27" fmla="*/ 16 h 73"/>
                                <a:gd name="T28" fmla="*/ 70 w 71"/>
                                <a:gd name="T29" fmla="*/ 16 h 73"/>
                                <a:gd name="T30" fmla="*/ 80 w 71"/>
                                <a:gd name="T31" fmla="*/ 11 h 73"/>
                                <a:gd name="T32" fmla="*/ 68 w 71"/>
                                <a:gd name="T33" fmla="*/ 8 h 73"/>
                                <a:gd name="T34" fmla="*/ 80 w 71"/>
                                <a:gd name="T35" fmla="*/ 0 h 73"/>
                                <a:gd name="T36" fmla="*/ 111 w 71"/>
                                <a:gd name="T37" fmla="*/ 0 h 73"/>
                                <a:gd name="T38" fmla="*/ 88 w 71"/>
                                <a:gd name="T39" fmla="*/ 11 h 73"/>
                                <a:gd name="T40" fmla="*/ 88 w 71"/>
                                <a:gd name="T41" fmla="*/ 11 h 73"/>
                                <a:gd name="T42" fmla="*/ 88 w 71"/>
                                <a:gd name="T43" fmla="*/ 11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3"/>
                                <a:gd name="T68" fmla="*/ 71 w 71"/>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3">
                                  <a:moveTo>
                                    <a:pt x="42" y="11"/>
                                  </a:moveTo>
                                  <a:lnTo>
                                    <a:pt x="51" y="18"/>
                                  </a:lnTo>
                                  <a:lnTo>
                                    <a:pt x="68" y="14"/>
                                  </a:lnTo>
                                  <a:lnTo>
                                    <a:pt x="70" y="22"/>
                                  </a:lnTo>
                                  <a:lnTo>
                                    <a:pt x="70" y="42"/>
                                  </a:lnTo>
                                  <a:lnTo>
                                    <a:pt x="62" y="58"/>
                                  </a:lnTo>
                                  <a:lnTo>
                                    <a:pt x="10" y="72"/>
                                  </a:lnTo>
                                  <a:lnTo>
                                    <a:pt x="0" y="58"/>
                                  </a:lnTo>
                                  <a:lnTo>
                                    <a:pt x="10" y="58"/>
                                  </a:lnTo>
                                  <a:lnTo>
                                    <a:pt x="24" y="38"/>
                                  </a:lnTo>
                                  <a:lnTo>
                                    <a:pt x="9" y="32"/>
                                  </a:lnTo>
                                  <a:lnTo>
                                    <a:pt x="17" y="26"/>
                                  </a:lnTo>
                                  <a:lnTo>
                                    <a:pt x="10" y="23"/>
                                  </a:lnTo>
                                  <a:lnTo>
                                    <a:pt x="14" y="16"/>
                                  </a:lnTo>
                                  <a:lnTo>
                                    <a:pt x="33" y="16"/>
                                  </a:lnTo>
                                  <a:lnTo>
                                    <a:pt x="38" y="11"/>
                                  </a:lnTo>
                                  <a:lnTo>
                                    <a:pt x="32" y="8"/>
                                  </a:lnTo>
                                  <a:lnTo>
                                    <a:pt x="38" y="0"/>
                                  </a:lnTo>
                                  <a:lnTo>
                                    <a:pt x="50" y="0"/>
                                  </a:lnTo>
                                  <a:lnTo>
                                    <a:pt x="42"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6" name="Freeform 184"/>
                            <p:cNvSpPr>
                              <a:spLocks noChangeAspect="1"/>
                            </p:cNvSpPr>
                            <p:nvPr/>
                          </p:nvSpPr>
                          <p:spPr bwMode="auto">
                            <a:xfrm>
                              <a:off x="2654" y="1402"/>
                              <a:ext cx="60" cy="59"/>
                            </a:xfrm>
                            <a:custGeom>
                              <a:avLst/>
                              <a:gdLst>
                                <a:gd name="T0" fmla="*/ 0 w 59"/>
                                <a:gd name="T1" fmla="*/ 30 h 60"/>
                                <a:gd name="T2" fmla="*/ 19 w 59"/>
                                <a:gd name="T3" fmla="*/ 17 h 60"/>
                                <a:gd name="T4" fmla="*/ 23 w 59"/>
                                <a:gd name="T5" fmla="*/ 15 h 60"/>
                                <a:gd name="T6" fmla="*/ 23 w 59"/>
                                <a:gd name="T7" fmla="*/ 25 h 60"/>
                                <a:gd name="T8" fmla="*/ 59 w 59"/>
                                <a:gd name="T9" fmla="*/ 29 h 60"/>
                                <a:gd name="T10" fmla="*/ 66 w 59"/>
                                <a:gd name="T11" fmla="*/ 25 h 60"/>
                                <a:gd name="T12" fmla="*/ 59 w 59"/>
                                <a:gd name="T13" fmla="*/ 8 h 60"/>
                                <a:gd name="T14" fmla="*/ 87 w 59"/>
                                <a:gd name="T15" fmla="*/ 0 h 60"/>
                                <a:gd name="T16" fmla="*/ 76 w 59"/>
                                <a:gd name="T17" fmla="*/ 23 h 60"/>
                                <a:gd name="T18" fmla="*/ 83 w 59"/>
                                <a:gd name="T19" fmla="*/ 27 h 60"/>
                                <a:gd name="T20" fmla="*/ 66 w 59"/>
                                <a:gd name="T21" fmla="*/ 30 h 60"/>
                                <a:gd name="T22" fmla="*/ 66 w 59"/>
                                <a:gd name="T23" fmla="*/ 30 h 60"/>
                                <a:gd name="T24" fmla="*/ 23 w 59"/>
                                <a:gd name="T25" fmla="*/ 30 h 60"/>
                                <a:gd name="T26" fmla="*/ 23 w 59"/>
                                <a:gd name="T27" fmla="*/ 30 h 60"/>
                                <a:gd name="T28" fmla="*/ 1 w 59"/>
                                <a:gd name="T29" fmla="*/ 30 h 60"/>
                                <a:gd name="T30" fmla="*/ 0 w 59"/>
                                <a:gd name="T31" fmla="*/ 30 h 60"/>
                                <a:gd name="T32" fmla="*/ 0 w 59"/>
                                <a:gd name="T33" fmla="*/ 30 h 60"/>
                                <a:gd name="T34" fmla="*/ 0 w 59"/>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0"/>
                                <a:gd name="T56" fmla="*/ 59 w 59"/>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0">
                                  <a:moveTo>
                                    <a:pt x="0" y="45"/>
                                  </a:moveTo>
                                  <a:lnTo>
                                    <a:pt x="19" y="17"/>
                                  </a:lnTo>
                                  <a:lnTo>
                                    <a:pt x="23" y="15"/>
                                  </a:lnTo>
                                  <a:lnTo>
                                    <a:pt x="23" y="25"/>
                                  </a:lnTo>
                                  <a:lnTo>
                                    <a:pt x="30" y="29"/>
                                  </a:lnTo>
                                  <a:lnTo>
                                    <a:pt x="37" y="25"/>
                                  </a:lnTo>
                                  <a:lnTo>
                                    <a:pt x="30" y="8"/>
                                  </a:lnTo>
                                  <a:lnTo>
                                    <a:pt x="58" y="0"/>
                                  </a:lnTo>
                                  <a:lnTo>
                                    <a:pt x="47" y="23"/>
                                  </a:lnTo>
                                  <a:lnTo>
                                    <a:pt x="54" y="27"/>
                                  </a:lnTo>
                                  <a:lnTo>
                                    <a:pt x="37" y="37"/>
                                  </a:lnTo>
                                  <a:lnTo>
                                    <a:pt x="37" y="59"/>
                                  </a:lnTo>
                                  <a:lnTo>
                                    <a:pt x="23" y="46"/>
                                  </a:lnTo>
                                  <a:lnTo>
                                    <a:pt x="1" y="45"/>
                                  </a:lnTo>
                                  <a:lnTo>
                                    <a:pt x="0" y="4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7" name="Freeform 185"/>
                            <p:cNvSpPr>
                              <a:spLocks noChangeAspect="1"/>
                            </p:cNvSpPr>
                            <p:nvPr/>
                          </p:nvSpPr>
                          <p:spPr bwMode="auto">
                            <a:xfrm>
                              <a:off x="2865" y="1473"/>
                              <a:ext cx="94" cy="46"/>
                            </a:xfrm>
                            <a:custGeom>
                              <a:avLst/>
                              <a:gdLst>
                                <a:gd name="T0" fmla="*/ 0 w 91"/>
                                <a:gd name="T1" fmla="*/ 54 h 45"/>
                                <a:gd name="T2" fmla="*/ 7 w 91"/>
                                <a:gd name="T3" fmla="*/ 70 h 45"/>
                                <a:gd name="T4" fmla="*/ 62 w 91"/>
                                <a:gd name="T5" fmla="*/ 78 h 45"/>
                                <a:gd name="T6" fmla="*/ 162 w 91"/>
                                <a:gd name="T7" fmla="*/ 59 h 45"/>
                                <a:gd name="T8" fmla="*/ 220 w 91"/>
                                <a:gd name="T9" fmla="*/ 62 h 45"/>
                                <a:gd name="T10" fmla="*/ 228 w 91"/>
                                <a:gd name="T11" fmla="*/ 18 h 45"/>
                                <a:gd name="T12" fmla="*/ 191 w 91"/>
                                <a:gd name="T13" fmla="*/ 12 h 45"/>
                                <a:gd name="T14" fmla="*/ 133 w 91"/>
                                <a:gd name="T15" fmla="*/ 16 h 45"/>
                                <a:gd name="T16" fmla="*/ 54 w 91"/>
                                <a:gd name="T17" fmla="*/ 0 h 45"/>
                                <a:gd name="T18" fmla="*/ 0 w 91"/>
                                <a:gd name="T19" fmla="*/ 54 h 45"/>
                                <a:gd name="T20" fmla="*/ 0 w 91"/>
                                <a:gd name="T21" fmla="*/ 54 h 45"/>
                                <a:gd name="T22" fmla="*/ 0 w 91"/>
                                <a:gd name="T23" fmla="*/ 54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5"/>
                                <a:gd name="T38" fmla="*/ 91 w 9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5">
                                  <a:moveTo>
                                    <a:pt x="0" y="25"/>
                                  </a:moveTo>
                                  <a:lnTo>
                                    <a:pt x="7" y="40"/>
                                  </a:lnTo>
                                  <a:lnTo>
                                    <a:pt x="25" y="44"/>
                                  </a:lnTo>
                                  <a:lnTo>
                                    <a:pt x="64" y="30"/>
                                  </a:lnTo>
                                  <a:lnTo>
                                    <a:pt x="86" y="33"/>
                                  </a:lnTo>
                                  <a:lnTo>
                                    <a:pt x="90" y="18"/>
                                  </a:lnTo>
                                  <a:lnTo>
                                    <a:pt x="74" y="12"/>
                                  </a:lnTo>
                                  <a:lnTo>
                                    <a:pt x="52" y="16"/>
                                  </a:lnTo>
                                  <a:lnTo>
                                    <a:pt x="21" y="0"/>
                                  </a:lnTo>
                                  <a:lnTo>
                                    <a:pt x="0" y="2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8" name="Freeform 186"/>
                            <p:cNvSpPr>
                              <a:spLocks noChangeAspect="1"/>
                            </p:cNvSpPr>
                            <p:nvPr/>
                          </p:nvSpPr>
                          <p:spPr bwMode="auto">
                            <a:xfrm>
                              <a:off x="2787" y="1451"/>
                              <a:ext cx="101" cy="52"/>
                            </a:xfrm>
                            <a:custGeom>
                              <a:avLst/>
                              <a:gdLst>
                                <a:gd name="T0" fmla="*/ 172 w 99"/>
                                <a:gd name="T1" fmla="*/ 23 h 52"/>
                                <a:gd name="T2" fmla="*/ 142 w 99"/>
                                <a:gd name="T3" fmla="*/ 15 h 52"/>
                                <a:gd name="T4" fmla="*/ 140 w 99"/>
                                <a:gd name="T5" fmla="*/ 21 h 52"/>
                                <a:gd name="T6" fmla="*/ 101 w 99"/>
                                <a:gd name="T7" fmla="*/ 7 h 52"/>
                                <a:gd name="T8" fmla="*/ 72 w 99"/>
                                <a:gd name="T9" fmla="*/ 6 h 52"/>
                                <a:gd name="T10" fmla="*/ 66 w 99"/>
                                <a:gd name="T11" fmla="*/ 0 h 52"/>
                                <a:gd name="T12" fmla="*/ 0 w 99"/>
                                <a:gd name="T13" fmla="*/ 17 h 52"/>
                                <a:gd name="T14" fmla="*/ 9 w 99"/>
                                <a:gd name="T15" fmla="*/ 34 h 52"/>
                                <a:gd name="T16" fmla="*/ 58 w 99"/>
                                <a:gd name="T17" fmla="*/ 48 h 52"/>
                                <a:gd name="T18" fmla="*/ 73 w 99"/>
                                <a:gd name="T19" fmla="*/ 51 h 52"/>
                                <a:gd name="T20" fmla="*/ 85 w 99"/>
                                <a:gd name="T21" fmla="*/ 45 h 52"/>
                                <a:gd name="T22" fmla="*/ 140 w 99"/>
                                <a:gd name="T23" fmla="*/ 48 h 52"/>
                                <a:gd name="T24" fmla="*/ 172 w 99"/>
                                <a:gd name="T25" fmla="*/ 23 h 52"/>
                                <a:gd name="T26" fmla="*/ 172 w 99"/>
                                <a:gd name="T27" fmla="*/ 23 h 52"/>
                                <a:gd name="T28" fmla="*/ 172 w 99"/>
                                <a:gd name="T29" fmla="*/ 23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2"/>
                                <a:gd name="T47" fmla="*/ 99 w 9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2">
                                  <a:moveTo>
                                    <a:pt x="98" y="23"/>
                                  </a:moveTo>
                                  <a:lnTo>
                                    <a:pt x="78" y="15"/>
                                  </a:lnTo>
                                  <a:lnTo>
                                    <a:pt x="77" y="21"/>
                                  </a:lnTo>
                                  <a:lnTo>
                                    <a:pt x="59" y="7"/>
                                  </a:lnTo>
                                  <a:lnTo>
                                    <a:pt x="43" y="6"/>
                                  </a:lnTo>
                                  <a:lnTo>
                                    <a:pt x="37" y="0"/>
                                  </a:lnTo>
                                  <a:lnTo>
                                    <a:pt x="0" y="17"/>
                                  </a:lnTo>
                                  <a:lnTo>
                                    <a:pt x="9" y="34"/>
                                  </a:lnTo>
                                  <a:lnTo>
                                    <a:pt x="29" y="48"/>
                                  </a:lnTo>
                                  <a:lnTo>
                                    <a:pt x="44" y="51"/>
                                  </a:lnTo>
                                  <a:lnTo>
                                    <a:pt x="51" y="45"/>
                                  </a:lnTo>
                                  <a:lnTo>
                                    <a:pt x="77" y="48"/>
                                  </a:lnTo>
                                  <a:lnTo>
                                    <a:pt x="98"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59" name="Freeform 187"/>
                            <p:cNvSpPr>
                              <a:spLocks noChangeAspect="1"/>
                            </p:cNvSpPr>
                            <p:nvPr/>
                          </p:nvSpPr>
                          <p:spPr bwMode="auto">
                            <a:xfrm>
                              <a:off x="3343" y="1679"/>
                              <a:ext cx="374" cy="301"/>
                            </a:xfrm>
                            <a:custGeom>
                              <a:avLst/>
                              <a:gdLst>
                                <a:gd name="T0" fmla="*/ 422 w 368"/>
                                <a:gd name="T1" fmla="*/ 221 h 304"/>
                                <a:gd name="T2" fmla="*/ 401 w 368"/>
                                <a:gd name="T3" fmla="*/ 203 h 304"/>
                                <a:gd name="T4" fmla="*/ 348 w 368"/>
                                <a:gd name="T5" fmla="*/ 211 h 304"/>
                                <a:gd name="T6" fmla="*/ 321 w 368"/>
                                <a:gd name="T7" fmla="*/ 210 h 304"/>
                                <a:gd name="T8" fmla="*/ 253 w 368"/>
                                <a:gd name="T9" fmla="*/ 191 h 304"/>
                                <a:gd name="T10" fmla="*/ 208 w 368"/>
                                <a:gd name="T11" fmla="*/ 150 h 304"/>
                                <a:gd name="T12" fmla="*/ 169 w 368"/>
                                <a:gd name="T13" fmla="*/ 144 h 304"/>
                                <a:gd name="T14" fmla="*/ 163 w 368"/>
                                <a:gd name="T15" fmla="*/ 148 h 304"/>
                                <a:gd name="T16" fmla="*/ 132 w 368"/>
                                <a:gd name="T17" fmla="*/ 138 h 304"/>
                                <a:gd name="T18" fmla="*/ 112 w 368"/>
                                <a:gd name="T19" fmla="*/ 124 h 304"/>
                                <a:gd name="T20" fmla="*/ 78 w 368"/>
                                <a:gd name="T21" fmla="*/ 110 h 304"/>
                                <a:gd name="T22" fmla="*/ 64 w 368"/>
                                <a:gd name="T23" fmla="*/ 91 h 304"/>
                                <a:gd name="T24" fmla="*/ 76 w 368"/>
                                <a:gd name="T25" fmla="*/ 65 h 304"/>
                                <a:gd name="T26" fmla="*/ 18 w 368"/>
                                <a:gd name="T27" fmla="*/ 50 h 304"/>
                                <a:gd name="T28" fmla="*/ 0 w 368"/>
                                <a:gd name="T29" fmla="*/ 9 h 304"/>
                                <a:gd name="T30" fmla="*/ 7 w 368"/>
                                <a:gd name="T31" fmla="*/ 0 h 304"/>
                                <a:gd name="T32" fmla="*/ 7 w 368"/>
                                <a:gd name="T33" fmla="*/ 0 h 304"/>
                                <a:gd name="T34" fmla="*/ 24 w 368"/>
                                <a:gd name="T35" fmla="*/ 18 h 304"/>
                                <a:gd name="T36" fmla="*/ 63 w 368"/>
                                <a:gd name="T37" fmla="*/ 19 h 304"/>
                                <a:gd name="T38" fmla="*/ 71 w 368"/>
                                <a:gd name="T39" fmla="*/ 19 h 304"/>
                                <a:gd name="T40" fmla="*/ 75 w 368"/>
                                <a:gd name="T41" fmla="*/ 19 h 304"/>
                                <a:gd name="T42" fmla="*/ 94 w 368"/>
                                <a:gd name="T43" fmla="*/ 3 h 304"/>
                                <a:gd name="T44" fmla="*/ 104 w 368"/>
                                <a:gd name="T45" fmla="*/ 4 h 304"/>
                                <a:gd name="T46" fmla="*/ 104 w 368"/>
                                <a:gd name="T47" fmla="*/ 19 h 304"/>
                                <a:gd name="T48" fmla="*/ 132 w 368"/>
                                <a:gd name="T49" fmla="*/ 28 h 304"/>
                                <a:gd name="T50" fmla="*/ 132 w 368"/>
                                <a:gd name="T51" fmla="*/ 28 h 304"/>
                                <a:gd name="T52" fmla="*/ 144 w 368"/>
                                <a:gd name="T53" fmla="*/ 47 h 304"/>
                                <a:gd name="T54" fmla="*/ 214 w 368"/>
                                <a:gd name="T55" fmla="*/ 50 h 304"/>
                                <a:gd name="T56" fmla="*/ 277 w 368"/>
                                <a:gd name="T57" fmla="*/ 50 h 304"/>
                                <a:gd name="T58" fmla="*/ 277 w 368"/>
                                <a:gd name="T59" fmla="*/ 49 h 304"/>
                                <a:gd name="T60" fmla="*/ 277 w 368"/>
                                <a:gd name="T61" fmla="*/ 49 h 304"/>
                                <a:gd name="T62" fmla="*/ 316 w 368"/>
                                <a:gd name="T63" fmla="*/ 35 h 304"/>
                                <a:gd name="T64" fmla="*/ 360 w 368"/>
                                <a:gd name="T65" fmla="*/ 31 h 304"/>
                                <a:gd name="T66" fmla="*/ 484 w 368"/>
                                <a:gd name="T67" fmla="*/ 50 h 304"/>
                                <a:gd name="T68" fmla="*/ 488 w 368"/>
                                <a:gd name="T69" fmla="*/ 54 h 304"/>
                                <a:gd name="T70" fmla="*/ 488 w 368"/>
                                <a:gd name="T71" fmla="*/ 54 h 304"/>
                                <a:gd name="T72" fmla="*/ 488 w 368"/>
                                <a:gd name="T73" fmla="*/ 73 h 304"/>
                                <a:gd name="T74" fmla="*/ 476 w 368"/>
                                <a:gd name="T75" fmla="*/ 90 h 304"/>
                                <a:gd name="T76" fmla="*/ 476 w 368"/>
                                <a:gd name="T77" fmla="*/ 92 h 304"/>
                                <a:gd name="T78" fmla="*/ 494 w 368"/>
                                <a:gd name="T79" fmla="*/ 130 h 304"/>
                                <a:gd name="T80" fmla="*/ 519 w 368"/>
                                <a:gd name="T81" fmla="*/ 134 h 304"/>
                                <a:gd name="T82" fmla="*/ 524 w 368"/>
                                <a:gd name="T83" fmla="*/ 139 h 304"/>
                                <a:gd name="T84" fmla="*/ 510 w 368"/>
                                <a:gd name="T85" fmla="*/ 150 h 304"/>
                                <a:gd name="T86" fmla="*/ 542 w 368"/>
                                <a:gd name="T87" fmla="*/ 177 h 304"/>
                                <a:gd name="T88" fmla="*/ 564 w 368"/>
                                <a:gd name="T89" fmla="*/ 182 h 304"/>
                                <a:gd name="T90" fmla="*/ 585 w 368"/>
                                <a:gd name="T91" fmla="*/ 201 h 304"/>
                                <a:gd name="T92" fmla="*/ 582 w 368"/>
                                <a:gd name="T93" fmla="*/ 207 h 304"/>
                                <a:gd name="T94" fmla="*/ 551 w 368"/>
                                <a:gd name="T95" fmla="*/ 217 h 304"/>
                                <a:gd name="T96" fmla="*/ 549 w 368"/>
                                <a:gd name="T97" fmla="*/ 228 h 304"/>
                                <a:gd name="T98" fmla="*/ 422 w 368"/>
                                <a:gd name="T99" fmla="*/ 221 h 304"/>
                                <a:gd name="T100" fmla="*/ 422 w 368"/>
                                <a:gd name="T101" fmla="*/ 221 h 304"/>
                                <a:gd name="T102" fmla="*/ 422 w 368"/>
                                <a:gd name="T103" fmla="*/ 221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8"/>
                                <a:gd name="T157" fmla="*/ 0 h 304"/>
                                <a:gd name="T158" fmla="*/ 368 w 368"/>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8" h="304">
                                  <a:moveTo>
                                    <a:pt x="264" y="293"/>
                                  </a:moveTo>
                                  <a:lnTo>
                                    <a:pt x="252" y="266"/>
                                  </a:lnTo>
                                  <a:lnTo>
                                    <a:pt x="217" y="278"/>
                                  </a:lnTo>
                                  <a:lnTo>
                                    <a:pt x="201" y="276"/>
                                  </a:lnTo>
                                  <a:lnTo>
                                    <a:pt x="157" y="249"/>
                                  </a:lnTo>
                                  <a:lnTo>
                                    <a:pt x="132" y="207"/>
                                  </a:lnTo>
                                  <a:lnTo>
                                    <a:pt x="106" y="194"/>
                                  </a:lnTo>
                                  <a:lnTo>
                                    <a:pt x="102" y="203"/>
                                  </a:lnTo>
                                  <a:lnTo>
                                    <a:pt x="83" y="182"/>
                                  </a:lnTo>
                                  <a:lnTo>
                                    <a:pt x="73" y="154"/>
                                  </a:lnTo>
                                  <a:lnTo>
                                    <a:pt x="49" y="139"/>
                                  </a:lnTo>
                                  <a:lnTo>
                                    <a:pt x="35" y="120"/>
                                  </a:lnTo>
                                  <a:lnTo>
                                    <a:pt x="47" y="94"/>
                                  </a:lnTo>
                                  <a:lnTo>
                                    <a:pt x="18" y="53"/>
                                  </a:lnTo>
                                  <a:lnTo>
                                    <a:pt x="0" y="9"/>
                                  </a:lnTo>
                                  <a:lnTo>
                                    <a:pt x="7" y="0"/>
                                  </a:lnTo>
                                  <a:lnTo>
                                    <a:pt x="24" y="18"/>
                                  </a:lnTo>
                                  <a:lnTo>
                                    <a:pt x="34" y="19"/>
                                  </a:lnTo>
                                  <a:lnTo>
                                    <a:pt x="42" y="19"/>
                                  </a:lnTo>
                                  <a:lnTo>
                                    <a:pt x="46" y="19"/>
                                  </a:lnTo>
                                  <a:lnTo>
                                    <a:pt x="64" y="3"/>
                                  </a:lnTo>
                                  <a:lnTo>
                                    <a:pt x="69" y="4"/>
                                  </a:lnTo>
                                  <a:lnTo>
                                    <a:pt x="69" y="19"/>
                                  </a:lnTo>
                                  <a:lnTo>
                                    <a:pt x="83" y="28"/>
                                  </a:lnTo>
                                  <a:lnTo>
                                    <a:pt x="89" y="47"/>
                                  </a:lnTo>
                                  <a:lnTo>
                                    <a:pt x="136" y="68"/>
                                  </a:lnTo>
                                  <a:lnTo>
                                    <a:pt x="175" y="62"/>
                                  </a:lnTo>
                                  <a:lnTo>
                                    <a:pt x="175" y="49"/>
                                  </a:lnTo>
                                  <a:lnTo>
                                    <a:pt x="198" y="35"/>
                                  </a:lnTo>
                                  <a:lnTo>
                                    <a:pt x="225" y="31"/>
                                  </a:lnTo>
                                  <a:lnTo>
                                    <a:pt x="303" y="72"/>
                                  </a:lnTo>
                                  <a:lnTo>
                                    <a:pt x="306" y="83"/>
                                  </a:lnTo>
                                  <a:lnTo>
                                    <a:pt x="306" y="102"/>
                                  </a:lnTo>
                                  <a:lnTo>
                                    <a:pt x="298" y="119"/>
                                  </a:lnTo>
                                  <a:lnTo>
                                    <a:pt x="298" y="121"/>
                                  </a:lnTo>
                                  <a:lnTo>
                                    <a:pt x="309" y="167"/>
                                  </a:lnTo>
                                  <a:lnTo>
                                    <a:pt x="325" y="174"/>
                                  </a:lnTo>
                                  <a:lnTo>
                                    <a:pt x="328" y="184"/>
                                  </a:lnTo>
                                  <a:lnTo>
                                    <a:pt x="319" y="207"/>
                                  </a:lnTo>
                                  <a:lnTo>
                                    <a:pt x="338" y="235"/>
                                  </a:lnTo>
                                  <a:lnTo>
                                    <a:pt x="353" y="240"/>
                                  </a:lnTo>
                                  <a:lnTo>
                                    <a:pt x="367" y="263"/>
                                  </a:lnTo>
                                  <a:lnTo>
                                    <a:pt x="365" y="271"/>
                                  </a:lnTo>
                                  <a:lnTo>
                                    <a:pt x="344" y="286"/>
                                  </a:lnTo>
                                  <a:lnTo>
                                    <a:pt x="343" y="303"/>
                                  </a:lnTo>
                                  <a:lnTo>
                                    <a:pt x="264" y="293"/>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grpSp>
                          <p:nvGrpSpPr>
                            <p:cNvPr id="960" name="Group 188"/>
                            <p:cNvGrpSpPr>
                              <a:grpSpLocks/>
                            </p:cNvGrpSpPr>
                            <p:nvPr/>
                          </p:nvGrpSpPr>
                          <p:grpSpPr bwMode="auto">
                            <a:xfrm>
                              <a:off x="2248" y="1726"/>
                              <a:ext cx="1417" cy="1483"/>
                              <a:chOff x="2248" y="1726"/>
                              <a:chExt cx="1417" cy="1483"/>
                            </a:xfrm>
                            <a:grpFill/>
                          </p:grpSpPr>
                          <p:sp>
                            <p:nvSpPr>
                              <p:cNvPr id="961" name="Freeform 189"/>
                              <p:cNvSpPr>
                                <a:spLocks noChangeAspect="1"/>
                              </p:cNvSpPr>
                              <p:nvPr/>
                            </p:nvSpPr>
                            <p:spPr bwMode="auto">
                              <a:xfrm>
                                <a:off x="2992" y="1766"/>
                                <a:ext cx="49" cy="16"/>
                              </a:xfrm>
                              <a:custGeom>
                                <a:avLst/>
                                <a:gdLst>
                                  <a:gd name="T0" fmla="*/ 0 w 48"/>
                                  <a:gd name="T1" fmla="*/ 58 h 15"/>
                                  <a:gd name="T2" fmla="*/ 23 w 48"/>
                                  <a:gd name="T3" fmla="*/ 85 h 15"/>
                                  <a:gd name="T4" fmla="*/ 80 w 48"/>
                                  <a:gd name="T5" fmla="*/ 75 h 15"/>
                                  <a:gd name="T6" fmla="*/ 80 w 48"/>
                                  <a:gd name="T7" fmla="*/ 7 h 15"/>
                                  <a:gd name="T8" fmla="*/ 68 w 48"/>
                                  <a:gd name="T9" fmla="*/ 70 h 15"/>
                                  <a:gd name="T10" fmla="*/ 68 w 48"/>
                                  <a:gd name="T11" fmla="*/ 5 h 15"/>
                                  <a:gd name="T12" fmla="*/ 2 w 48"/>
                                  <a:gd name="T13" fmla="*/ 0 h 15"/>
                                  <a:gd name="T14" fmla="*/ 0 w 48"/>
                                  <a:gd name="T15" fmla="*/ 58 h 15"/>
                                  <a:gd name="T16" fmla="*/ 0 w 48"/>
                                  <a:gd name="T17" fmla="*/ 58 h 15"/>
                                  <a:gd name="T18" fmla="*/ 0 w 48"/>
                                  <a:gd name="T19" fmla="*/ 58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5"/>
                                  <a:gd name="T32" fmla="*/ 48 w 4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5">
                                    <a:moveTo>
                                      <a:pt x="0" y="8"/>
                                    </a:moveTo>
                                    <a:lnTo>
                                      <a:pt x="23" y="14"/>
                                    </a:lnTo>
                                    <a:lnTo>
                                      <a:pt x="47" y="12"/>
                                    </a:lnTo>
                                    <a:lnTo>
                                      <a:pt x="47" y="7"/>
                                    </a:lnTo>
                                    <a:lnTo>
                                      <a:pt x="39" y="11"/>
                                    </a:lnTo>
                                    <a:lnTo>
                                      <a:pt x="39" y="5"/>
                                    </a:lnTo>
                                    <a:lnTo>
                                      <a:pt x="2" y="0"/>
                                    </a:lnTo>
                                    <a:lnTo>
                                      <a:pt x="0" y="8"/>
                                    </a:lnTo>
                                  </a:path>
                                </a:pathLst>
                              </a:custGeom>
                              <a:solidFill>
                                <a:srgbClr val="FF572F"/>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62" name="Freeform 190"/>
                              <p:cNvSpPr>
                                <a:spLocks noChangeAspect="1"/>
                              </p:cNvSpPr>
                              <p:nvPr/>
                            </p:nvSpPr>
                            <p:spPr bwMode="auto">
                              <a:xfrm>
                                <a:off x="3588" y="1960"/>
                                <a:ext cx="10" cy="22"/>
                              </a:xfrm>
                              <a:custGeom>
                                <a:avLst/>
                                <a:gdLst>
                                  <a:gd name="T0" fmla="*/ 5 w 11"/>
                                  <a:gd name="T1" fmla="*/ 72 h 21"/>
                                  <a:gd name="T2" fmla="*/ 5 w 11"/>
                                  <a:gd name="T3" fmla="*/ 1 h 21"/>
                                  <a:gd name="T4" fmla="*/ 5 w 11"/>
                                  <a:gd name="T5" fmla="*/ 0 h 21"/>
                                  <a:gd name="T6" fmla="*/ 0 w 11"/>
                                  <a:gd name="T7" fmla="*/ 5 h 21"/>
                                  <a:gd name="T8" fmla="*/ 5 w 11"/>
                                  <a:gd name="T9" fmla="*/ 72 h 21"/>
                                  <a:gd name="T10" fmla="*/ 5 w 11"/>
                                  <a:gd name="T11" fmla="*/ 72 h 21"/>
                                  <a:gd name="T12" fmla="*/ 5 w 11"/>
                                  <a:gd name="T13" fmla="*/ 72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10" y="20"/>
                                    </a:moveTo>
                                    <a:lnTo>
                                      <a:pt x="8" y="1"/>
                                    </a:lnTo>
                                    <a:lnTo>
                                      <a:pt x="5" y="0"/>
                                    </a:lnTo>
                                    <a:lnTo>
                                      <a:pt x="0" y="5"/>
                                    </a:lnTo>
                                    <a:lnTo>
                                      <a:pt x="10" y="20"/>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63" name="Freeform 191"/>
                              <p:cNvSpPr>
                                <a:spLocks noChangeAspect="1"/>
                              </p:cNvSpPr>
                              <p:nvPr/>
                            </p:nvSpPr>
                            <p:spPr bwMode="auto">
                              <a:xfrm>
                                <a:off x="3263" y="1726"/>
                                <a:ext cx="184" cy="173"/>
                              </a:xfrm>
                              <a:custGeom>
                                <a:avLst/>
                                <a:gdLst>
                                  <a:gd name="T0" fmla="*/ 126 w 182"/>
                                  <a:gd name="T1" fmla="*/ 5 h 174"/>
                                  <a:gd name="T2" fmla="*/ 173 w 182"/>
                                  <a:gd name="T3" fmla="*/ 46 h 174"/>
                                  <a:gd name="T4" fmla="*/ 149 w 182"/>
                                  <a:gd name="T5" fmla="*/ 72 h 174"/>
                                  <a:gd name="T6" fmla="*/ 177 w 182"/>
                                  <a:gd name="T7" fmla="*/ 87 h 174"/>
                                  <a:gd name="T8" fmla="*/ 210 w 182"/>
                                  <a:gd name="T9" fmla="*/ 87 h 174"/>
                                  <a:gd name="T10" fmla="*/ 220 w 182"/>
                                  <a:gd name="T11" fmla="*/ 105 h 174"/>
                                  <a:gd name="T12" fmla="*/ 244 w 182"/>
                                  <a:gd name="T13" fmla="*/ 126 h 174"/>
                                  <a:gd name="T14" fmla="*/ 241 w 182"/>
                                  <a:gd name="T15" fmla="*/ 129 h 174"/>
                                  <a:gd name="T16" fmla="*/ 241 w 182"/>
                                  <a:gd name="T17" fmla="*/ 129 h 174"/>
                                  <a:gd name="T18" fmla="*/ 218 w 182"/>
                                  <a:gd name="T19" fmla="*/ 129 h 174"/>
                                  <a:gd name="T20" fmla="*/ 205 w 182"/>
                                  <a:gd name="T21" fmla="*/ 144 h 174"/>
                                  <a:gd name="T22" fmla="*/ 205 w 182"/>
                                  <a:gd name="T23" fmla="*/ 144 h 174"/>
                                  <a:gd name="T24" fmla="*/ 177 w 182"/>
                                  <a:gd name="T25" fmla="*/ 138 h 174"/>
                                  <a:gd name="T26" fmla="*/ 149 w 182"/>
                                  <a:gd name="T27" fmla="*/ 143 h 174"/>
                                  <a:gd name="T28" fmla="*/ 122 w 182"/>
                                  <a:gd name="T29" fmla="*/ 133 h 174"/>
                                  <a:gd name="T30" fmla="*/ 120 w 182"/>
                                  <a:gd name="T31" fmla="*/ 120 h 174"/>
                                  <a:gd name="T32" fmla="*/ 105 w 182"/>
                                  <a:gd name="T33" fmla="*/ 111 h 174"/>
                                  <a:gd name="T34" fmla="*/ 37 w 182"/>
                                  <a:gd name="T35" fmla="*/ 88 h 174"/>
                                  <a:gd name="T36" fmla="*/ 10 w 182"/>
                                  <a:gd name="T37" fmla="*/ 87 h 174"/>
                                  <a:gd name="T38" fmla="*/ 0 w 182"/>
                                  <a:gd name="T39" fmla="*/ 87 h 174"/>
                                  <a:gd name="T40" fmla="*/ 40 w 182"/>
                                  <a:gd name="T41" fmla="*/ 62 h 174"/>
                                  <a:gd name="T42" fmla="*/ 41 w 182"/>
                                  <a:gd name="T43" fmla="*/ 21 h 174"/>
                                  <a:gd name="T44" fmla="*/ 87 w 182"/>
                                  <a:gd name="T45" fmla="*/ 6 h 174"/>
                                  <a:gd name="T46" fmla="*/ 93 w 182"/>
                                  <a:gd name="T47" fmla="*/ 0 h 174"/>
                                  <a:gd name="T48" fmla="*/ 126 w 182"/>
                                  <a:gd name="T49" fmla="*/ 5 h 174"/>
                                  <a:gd name="T50" fmla="*/ 126 w 182"/>
                                  <a:gd name="T51" fmla="*/ 5 h 174"/>
                                  <a:gd name="T52" fmla="*/ 126 w 182"/>
                                  <a:gd name="T53" fmla="*/ 5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2"/>
                                  <a:gd name="T82" fmla="*/ 0 h 174"/>
                                  <a:gd name="T83" fmla="*/ 182 w 182"/>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2" h="174">
                                    <a:moveTo>
                                      <a:pt x="97" y="5"/>
                                    </a:moveTo>
                                    <a:lnTo>
                                      <a:pt x="126" y="46"/>
                                    </a:lnTo>
                                    <a:lnTo>
                                      <a:pt x="114" y="72"/>
                                    </a:lnTo>
                                    <a:lnTo>
                                      <a:pt x="128" y="91"/>
                                    </a:lnTo>
                                    <a:lnTo>
                                      <a:pt x="152" y="106"/>
                                    </a:lnTo>
                                    <a:lnTo>
                                      <a:pt x="162" y="134"/>
                                    </a:lnTo>
                                    <a:lnTo>
                                      <a:pt x="181" y="155"/>
                                    </a:lnTo>
                                    <a:lnTo>
                                      <a:pt x="179" y="158"/>
                                    </a:lnTo>
                                    <a:lnTo>
                                      <a:pt x="160" y="158"/>
                                    </a:lnTo>
                                    <a:lnTo>
                                      <a:pt x="147" y="173"/>
                                    </a:lnTo>
                                    <a:lnTo>
                                      <a:pt x="128" y="167"/>
                                    </a:lnTo>
                                    <a:lnTo>
                                      <a:pt x="114" y="172"/>
                                    </a:lnTo>
                                    <a:lnTo>
                                      <a:pt x="93" y="162"/>
                                    </a:lnTo>
                                    <a:lnTo>
                                      <a:pt x="91" y="149"/>
                                    </a:lnTo>
                                    <a:lnTo>
                                      <a:pt x="76" y="140"/>
                                    </a:lnTo>
                                    <a:lnTo>
                                      <a:pt x="37" y="117"/>
                                    </a:lnTo>
                                    <a:lnTo>
                                      <a:pt x="10" y="109"/>
                                    </a:lnTo>
                                    <a:lnTo>
                                      <a:pt x="0" y="87"/>
                                    </a:lnTo>
                                    <a:lnTo>
                                      <a:pt x="40" y="62"/>
                                    </a:lnTo>
                                    <a:lnTo>
                                      <a:pt x="41" y="21"/>
                                    </a:lnTo>
                                    <a:lnTo>
                                      <a:pt x="58" y="6"/>
                                    </a:lnTo>
                                    <a:lnTo>
                                      <a:pt x="64" y="0"/>
                                    </a:lnTo>
                                    <a:lnTo>
                                      <a:pt x="97" y="5"/>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64" name="Freeform 192"/>
                              <p:cNvSpPr>
                                <a:spLocks noChangeAspect="1"/>
                              </p:cNvSpPr>
                              <p:nvPr/>
                            </p:nvSpPr>
                            <p:spPr bwMode="auto">
                              <a:xfrm>
                                <a:off x="3186" y="1815"/>
                                <a:ext cx="24" cy="79"/>
                              </a:xfrm>
                              <a:custGeom>
                                <a:avLst/>
                                <a:gdLst>
                                  <a:gd name="T0" fmla="*/ 68 w 23"/>
                                  <a:gd name="T1" fmla="*/ 11 h 81"/>
                                  <a:gd name="T2" fmla="*/ 47 w 23"/>
                                  <a:gd name="T3" fmla="*/ 20 h 81"/>
                                  <a:gd name="T4" fmla="*/ 68 w 23"/>
                                  <a:gd name="T5" fmla="*/ 20 h 81"/>
                                  <a:gd name="T6" fmla="*/ 55 w 23"/>
                                  <a:gd name="T7" fmla="*/ 41 h 81"/>
                                  <a:gd name="T8" fmla="*/ 55 w 23"/>
                                  <a:gd name="T9" fmla="*/ 41 h 81"/>
                                  <a:gd name="T10" fmla="*/ 0 w 23"/>
                                  <a:gd name="T11" fmla="*/ 20 h 81"/>
                                  <a:gd name="T12" fmla="*/ 3 w 23"/>
                                  <a:gd name="T13" fmla="*/ 20 h 81"/>
                                  <a:gd name="T14" fmla="*/ 47 w 23"/>
                                  <a:gd name="T15" fmla="*/ 2 h 81"/>
                                  <a:gd name="T16" fmla="*/ 71 w 23"/>
                                  <a:gd name="T17" fmla="*/ 0 h 81"/>
                                  <a:gd name="T18" fmla="*/ 68 w 23"/>
                                  <a:gd name="T19" fmla="*/ 11 h 81"/>
                                  <a:gd name="T20" fmla="*/ 68 w 23"/>
                                  <a:gd name="T21" fmla="*/ 11 h 81"/>
                                  <a:gd name="T22" fmla="*/ 68 w 23"/>
                                  <a:gd name="T23" fmla="*/ 1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1"/>
                                  <a:gd name="T38" fmla="*/ 23 w 23"/>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1">
                                    <a:moveTo>
                                      <a:pt x="21" y="11"/>
                                    </a:moveTo>
                                    <a:lnTo>
                                      <a:pt x="12" y="26"/>
                                    </a:lnTo>
                                    <a:lnTo>
                                      <a:pt x="21" y="43"/>
                                    </a:lnTo>
                                    <a:lnTo>
                                      <a:pt x="16" y="80"/>
                                    </a:lnTo>
                                    <a:lnTo>
                                      <a:pt x="0" y="41"/>
                                    </a:lnTo>
                                    <a:lnTo>
                                      <a:pt x="3" y="35"/>
                                    </a:lnTo>
                                    <a:lnTo>
                                      <a:pt x="12" y="2"/>
                                    </a:lnTo>
                                    <a:lnTo>
                                      <a:pt x="22" y="0"/>
                                    </a:lnTo>
                                    <a:lnTo>
                                      <a:pt x="21" y="11"/>
                                    </a:lnTo>
                                  </a:path>
                                </a:pathLst>
                              </a:custGeom>
                              <a:solidFill>
                                <a:schemeClr val="accent5">
                                  <a:lumMod val="75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65" name="Freeform 193"/>
                              <p:cNvSpPr>
                                <a:spLocks noChangeAspect="1"/>
                              </p:cNvSpPr>
                              <p:nvPr/>
                            </p:nvSpPr>
                            <p:spPr bwMode="auto">
                              <a:xfrm>
                                <a:off x="3378" y="1891"/>
                                <a:ext cx="35" cy="16"/>
                              </a:xfrm>
                              <a:custGeom>
                                <a:avLst/>
                                <a:gdLst>
                                  <a:gd name="T0" fmla="*/ 0 w 34"/>
                                  <a:gd name="T1" fmla="*/ 5 h 15"/>
                                  <a:gd name="T2" fmla="*/ 14 w 34"/>
                                  <a:gd name="T3" fmla="*/ 0 h 15"/>
                                  <a:gd name="T4" fmla="*/ 72 w 34"/>
                                  <a:gd name="T5" fmla="*/ 6 h 15"/>
                                  <a:gd name="T6" fmla="*/ 72 w 34"/>
                                  <a:gd name="T7" fmla="*/ 6 h 15"/>
                                  <a:gd name="T8" fmla="*/ 14 w 34"/>
                                  <a:gd name="T9" fmla="*/ 85 h 15"/>
                                  <a:gd name="T10" fmla="*/ 0 w 34"/>
                                  <a:gd name="T11" fmla="*/ 5 h 15"/>
                                  <a:gd name="T12" fmla="*/ 0 w 34"/>
                                  <a:gd name="T13" fmla="*/ 5 h 15"/>
                                  <a:gd name="T14" fmla="*/ 0 w 34"/>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5"/>
                                  <a:gd name="T26" fmla="*/ 34 w 34"/>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5">
                                    <a:moveTo>
                                      <a:pt x="0" y="5"/>
                                    </a:moveTo>
                                    <a:lnTo>
                                      <a:pt x="14" y="0"/>
                                    </a:lnTo>
                                    <a:lnTo>
                                      <a:pt x="33" y="6"/>
                                    </a:lnTo>
                                    <a:lnTo>
                                      <a:pt x="14" y="14"/>
                                    </a:lnTo>
                                    <a:lnTo>
                                      <a:pt x="0" y="5"/>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66" name="Freeform 194"/>
                              <p:cNvSpPr>
                                <a:spLocks noChangeAspect="1"/>
                              </p:cNvSpPr>
                              <p:nvPr/>
                            </p:nvSpPr>
                            <p:spPr bwMode="auto">
                              <a:xfrm>
                                <a:off x="2739" y="1815"/>
                                <a:ext cx="291" cy="282"/>
                              </a:xfrm>
                              <a:custGeom>
                                <a:avLst/>
                                <a:gdLst>
                                  <a:gd name="T0" fmla="*/ 425 w 287"/>
                                  <a:gd name="T1" fmla="*/ 156 h 286"/>
                                  <a:gd name="T2" fmla="*/ 419 w 287"/>
                                  <a:gd name="T3" fmla="*/ 66 h 286"/>
                                  <a:gd name="T4" fmla="*/ 408 w 287"/>
                                  <a:gd name="T5" fmla="*/ 41 h 286"/>
                                  <a:gd name="T6" fmla="*/ 416 w 287"/>
                                  <a:gd name="T7" fmla="*/ 30 h 286"/>
                                  <a:gd name="T8" fmla="*/ 369 w 287"/>
                                  <a:gd name="T9" fmla="*/ 23 h 286"/>
                                  <a:gd name="T10" fmla="*/ 364 w 287"/>
                                  <a:gd name="T11" fmla="*/ 13 h 286"/>
                                  <a:gd name="T12" fmla="*/ 329 w 287"/>
                                  <a:gd name="T13" fmla="*/ 8 h 286"/>
                                  <a:gd name="T14" fmla="*/ 286 w 287"/>
                                  <a:gd name="T15" fmla="*/ 23 h 286"/>
                                  <a:gd name="T16" fmla="*/ 285 w 287"/>
                                  <a:gd name="T17" fmla="*/ 35 h 286"/>
                                  <a:gd name="T18" fmla="*/ 265 w 287"/>
                                  <a:gd name="T19" fmla="*/ 35 h 286"/>
                                  <a:gd name="T20" fmla="*/ 249 w 287"/>
                                  <a:gd name="T21" fmla="*/ 35 h 286"/>
                                  <a:gd name="T22" fmla="*/ 217 w 287"/>
                                  <a:gd name="T23" fmla="*/ 35 h 286"/>
                                  <a:gd name="T24" fmla="*/ 172 w 287"/>
                                  <a:gd name="T25" fmla="*/ 35 h 286"/>
                                  <a:gd name="T26" fmla="*/ 167 w 287"/>
                                  <a:gd name="T27" fmla="*/ 20 h 286"/>
                                  <a:gd name="T28" fmla="*/ 128 w 287"/>
                                  <a:gd name="T29" fmla="*/ 11 h 286"/>
                                  <a:gd name="T30" fmla="*/ 82 w 287"/>
                                  <a:gd name="T31" fmla="*/ 8 h 286"/>
                                  <a:gd name="T32" fmla="*/ 35 w 287"/>
                                  <a:gd name="T33" fmla="*/ 0 h 286"/>
                                  <a:gd name="T34" fmla="*/ 35 w 287"/>
                                  <a:gd name="T35" fmla="*/ 0 h 286"/>
                                  <a:gd name="T36" fmla="*/ 66 w 287"/>
                                  <a:gd name="T37" fmla="*/ 18 h 286"/>
                                  <a:gd name="T38" fmla="*/ 15 w 287"/>
                                  <a:gd name="T39" fmla="*/ 35 h 286"/>
                                  <a:gd name="T40" fmla="*/ 15 w 287"/>
                                  <a:gd name="T41" fmla="*/ 35 h 286"/>
                                  <a:gd name="T42" fmla="*/ 4 w 287"/>
                                  <a:gd name="T43" fmla="*/ 35 h 286"/>
                                  <a:gd name="T44" fmla="*/ 0 w 287"/>
                                  <a:gd name="T45" fmla="*/ 40 h 286"/>
                                  <a:gd name="T46" fmla="*/ 8 w 287"/>
                                  <a:gd name="T47" fmla="*/ 51 h 286"/>
                                  <a:gd name="T48" fmla="*/ 11 w 287"/>
                                  <a:gd name="T49" fmla="*/ 81 h 286"/>
                                  <a:gd name="T50" fmla="*/ 9 w 287"/>
                                  <a:gd name="T51" fmla="*/ 92 h 286"/>
                                  <a:gd name="T52" fmla="*/ 3 w 287"/>
                                  <a:gd name="T53" fmla="*/ 97 h 286"/>
                                  <a:gd name="T54" fmla="*/ 19 w 287"/>
                                  <a:gd name="T55" fmla="*/ 121 h 286"/>
                                  <a:gd name="T56" fmla="*/ 34 w 287"/>
                                  <a:gd name="T57" fmla="*/ 121 h 286"/>
                                  <a:gd name="T58" fmla="*/ 76 w 287"/>
                                  <a:gd name="T59" fmla="*/ 135 h 286"/>
                                  <a:gd name="T60" fmla="*/ 124 w 287"/>
                                  <a:gd name="T61" fmla="*/ 137 h 286"/>
                                  <a:gd name="T62" fmla="*/ 160 w 287"/>
                                  <a:gd name="T63" fmla="*/ 142 h 286"/>
                                  <a:gd name="T64" fmla="*/ 192 w 287"/>
                                  <a:gd name="T65" fmla="*/ 139 h 286"/>
                                  <a:gd name="T66" fmla="*/ 399 w 287"/>
                                  <a:gd name="T67" fmla="*/ 189 h 286"/>
                                  <a:gd name="T68" fmla="*/ 402 w 287"/>
                                  <a:gd name="T69" fmla="*/ 181 h 286"/>
                                  <a:gd name="T70" fmla="*/ 426 w 287"/>
                                  <a:gd name="T71" fmla="*/ 178 h 286"/>
                                  <a:gd name="T72" fmla="*/ 425 w 287"/>
                                  <a:gd name="T73" fmla="*/ 156 h 286"/>
                                  <a:gd name="T74" fmla="*/ 425 w 287"/>
                                  <a:gd name="T75" fmla="*/ 156 h 286"/>
                                  <a:gd name="T76" fmla="*/ 425 w 287"/>
                                  <a:gd name="T77" fmla="*/ 156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286"/>
                                  <a:gd name="T119" fmla="*/ 287 w 287"/>
                                  <a:gd name="T120" fmla="*/ 286 h 2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286">
                                    <a:moveTo>
                                      <a:pt x="285" y="232"/>
                                    </a:moveTo>
                                    <a:lnTo>
                                      <a:pt x="281" y="95"/>
                                    </a:lnTo>
                                    <a:lnTo>
                                      <a:pt x="274" y="70"/>
                                    </a:lnTo>
                                    <a:lnTo>
                                      <a:pt x="279" y="30"/>
                                    </a:lnTo>
                                    <a:lnTo>
                                      <a:pt x="246" y="23"/>
                                    </a:lnTo>
                                    <a:lnTo>
                                      <a:pt x="243" y="13"/>
                                    </a:lnTo>
                                    <a:lnTo>
                                      <a:pt x="222" y="8"/>
                                    </a:lnTo>
                                    <a:lnTo>
                                      <a:pt x="191" y="23"/>
                                    </a:lnTo>
                                    <a:lnTo>
                                      <a:pt x="190" y="53"/>
                                    </a:lnTo>
                                    <a:lnTo>
                                      <a:pt x="177" y="61"/>
                                    </a:lnTo>
                                    <a:lnTo>
                                      <a:pt x="168" y="60"/>
                                    </a:lnTo>
                                    <a:lnTo>
                                      <a:pt x="147" y="45"/>
                                    </a:lnTo>
                                    <a:lnTo>
                                      <a:pt x="114" y="35"/>
                                    </a:lnTo>
                                    <a:lnTo>
                                      <a:pt x="109" y="20"/>
                                    </a:lnTo>
                                    <a:lnTo>
                                      <a:pt x="89" y="11"/>
                                    </a:lnTo>
                                    <a:lnTo>
                                      <a:pt x="53" y="8"/>
                                    </a:lnTo>
                                    <a:lnTo>
                                      <a:pt x="35" y="0"/>
                                    </a:lnTo>
                                    <a:lnTo>
                                      <a:pt x="37" y="18"/>
                                    </a:lnTo>
                                    <a:lnTo>
                                      <a:pt x="15" y="35"/>
                                    </a:lnTo>
                                    <a:lnTo>
                                      <a:pt x="15" y="54"/>
                                    </a:lnTo>
                                    <a:lnTo>
                                      <a:pt x="4" y="60"/>
                                    </a:lnTo>
                                    <a:lnTo>
                                      <a:pt x="0" y="69"/>
                                    </a:lnTo>
                                    <a:lnTo>
                                      <a:pt x="8" y="80"/>
                                    </a:lnTo>
                                    <a:lnTo>
                                      <a:pt x="11" y="114"/>
                                    </a:lnTo>
                                    <a:lnTo>
                                      <a:pt x="9" y="136"/>
                                    </a:lnTo>
                                    <a:lnTo>
                                      <a:pt x="3" y="146"/>
                                    </a:lnTo>
                                    <a:lnTo>
                                      <a:pt x="19" y="180"/>
                                    </a:lnTo>
                                    <a:lnTo>
                                      <a:pt x="34" y="180"/>
                                    </a:lnTo>
                                    <a:lnTo>
                                      <a:pt x="47" y="201"/>
                                    </a:lnTo>
                                    <a:lnTo>
                                      <a:pt x="87" y="204"/>
                                    </a:lnTo>
                                    <a:lnTo>
                                      <a:pt x="105" y="212"/>
                                    </a:lnTo>
                                    <a:lnTo>
                                      <a:pt x="130" y="207"/>
                                    </a:lnTo>
                                    <a:lnTo>
                                      <a:pt x="268" y="285"/>
                                    </a:lnTo>
                                    <a:lnTo>
                                      <a:pt x="270" y="274"/>
                                    </a:lnTo>
                                    <a:lnTo>
                                      <a:pt x="286" y="270"/>
                                    </a:lnTo>
                                    <a:lnTo>
                                      <a:pt x="285" y="2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67" name="Freeform 195"/>
                              <p:cNvSpPr>
                                <a:spLocks noChangeAspect="1"/>
                              </p:cNvSpPr>
                              <p:nvPr/>
                            </p:nvSpPr>
                            <p:spPr bwMode="auto">
                              <a:xfrm>
                                <a:off x="2419" y="1738"/>
                                <a:ext cx="368" cy="368"/>
                              </a:xfrm>
                              <a:custGeom>
                                <a:avLst/>
                                <a:gdLst>
                                  <a:gd name="T0" fmla="*/ 481 w 362"/>
                                  <a:gd name="T1" fmla="*/ 3 h 373"/>
                                  <a:gd name="T2" fmla="*/ 429 w 362"/>
                                  <a:gd name="T3" fmla="*/ 0 h 373"/>
                                  <a:gd name="T4" fmla="*/ 401 w 362"/>
                                  <a:gd name="T5" fmla="*/ 6 h 373"/>
                                  <a:gd name="T6" fmla="*/ 363 w 362"/>
                                  <a:gd name="T7" fmla="*/ 1 h 373"/>
                                  <a:gd name="T8" fmla="*/ 279 w 362"/>
                                  <a:gd name="T9" fmla="*/ 10 h 373"/>
                                  <a:gd name="T10" fmla="*/ 193 w 362"/>
                                  <a:gd name="T11" fmla="*/ 36 h 373"/>
                                  <a:gd name="T12" fmla="*/ 203 w 362"/>
                                  <a:gd name="T13" fmla="*/ 37 h 373"/>
                                  <a:gd name="T14" fmla="*/ 212 w 362"/>
                                  <a:gd name="T15" fmla="*/ 67 h 373"/>
                                  <a:gd name="T16" fmla="*/ 147 w 362"/>
                                  <a:gd name="T17" fmla="*/ 79 h 373"/>
                                  <a:gd name="T18" fmla="*/ 149 w 362"/>
                                  <a:gd name="T19" fmla="*/ 87 h 373"/>
                                  <a:gd name="T20" fmla="*/ 88 w 362"/>
                                  <a:gd name="T21" fmla="*/ 98 h 373"/>
                                  <a:gd name="T22" fmla="*/ 11 w 362"/>
                                  <a:gd name="T23" fmla="*/ 107 h 373"/>
                                  <a:gd name="T24" fmla="*/ 3 w 362"/>
                                  <a:gd name="T25" fmla="*/ 110 h 373"/>
                                  <a:gd name="T26" fmla="*/ 0 w 362"/>
                                  <a:gd name="T27" fmla="*/ 132 h 373"/>
                                  <a:gd name="T28" fmla="*/ 0 w 362"/>
                                  <a:gd name="T29" fmla="*/ 139 h 373"/>
                                  <a:gd name="T30" fmla="*/ 0 w 362"/>
                                  <a:gd name="T31" fmla="*/ 139 h 373"/>
                                  <a:gd name="T32" fmla="*/ 95 w 362"/>
                                  <a:gd name="T33" fmla="*/ 169 h 373"/>
                                  <a:gd name="T34" fmla="*/ 268 w 362"/>
                                  <a:gd name="T35" fmla="*/ 222 h 373"/>
                                  <a:gd name="T36" fmla="*/ 289 w 362"/>
                                  <a:gd name="T37" fmla="*/ 234 h 373"/>
                                  <a:gd name="T38" fmla="*/ 329 w 362"/>
                                  <a:gd name="T39" fmla="*/ 240 h 373"/>
                                  <a:gd name="T40" fmla="*/ 333 w 362"/>
                                  <a:gd name="T41" fmla="*/ 251 h 373"/>
                                  <a:gd name="T42" fmla="*/ 359 w 362"/>
                                  <a:gd name="T43" fmla="*/ 250 h 373"/>
                                  <a:gd name="T44" fmla="*/ 401 w 362"/>
                                  <a:gd name="T45" fmla="*/ 246 h 373"/>
                                  <a:gd name="T46" fmla="*/ 580 w 362"/>
                                  <a:gd name="T47" fmla="*/ 187 h 373"/>
                                  <a:gd name="T48" fmla="*/ 560 w 362"/>
                                  <a:gd name="T49" fmla="*/ 176 h 373"/>
                                  <a:gd name="T50" fmla="*/ 538 w 362"/>
                                  <a:gd name="T51" fmla="*/ 176 h 373"/>
                                  <a:gd name="T52" fmla="*/ 510 w 362"/>
                                  <a:gd name="T53" fmla="*/ 153 h 373"/>
                                  <a:gd name="T54" fmla="*/ 520 w 362"/>
                                  <a:gd name="T55" fmla="*/ 146 h 373"/>
                                  <a:gd name="T56" fmla="*/ 523 w 362"/>
                                  <a:gd name="T57" fmla="*/ 132 h 373"/>
                                  <a:gd name="T58" fmla="*/ 518 w 362"/>
                                  <a:gd name="T59" fmla="*/ 105 h 373"/>
                                  <a:gd name="T60" fmla="*/ 505 w 362"/>
                                  <a:gd name="T61" fmla="*/ 100 h 373"/>
                                  <a:gd name="T62" fmla="*/ 512 w 362"/>
                                  <a:gd name="T63" fmla="*/ 95 h 373"/>
                                  <a:gd name="T64" fmla="*/ 504 w 362"/>
                                  <a:gd name="T65" fmla="*/ 76 h 373"/>
                                  <a:gd name="T66" fmla="*/ 478 w 362"/>
                                  <a:gd name="T67" fmla="*/ 65 h 373"/>
                                  <a:gd name="T68" fmla="*/ 462 w 362"/>
                                  <a:gd name="T69" fmla="*/ 39 h 373"/>
                                  <a:gd name="T70" fmla="*/ 483 w 362"/>
                                  <a:gd name="T71" fmla="*/ 37 h 373"/>
                                  <a:gd name="T72" fmla="*/ 483 w 362"/>
                                  <a:gd name="T73" fmla="*/ 9 h 373"/>
                                  <a:gd name="T74" fmla="*/ 497 w 362"/>
                                  <a:gd name="T75" fmla="*/ 0 h 373"/>
                                  <a:gd name="T76" fmla="*/ 481 w 362"/>
                                  <a:gd name="T77" fmla="*/ 3 h 373"/>
                                  <a:gd name="T78" fmla="*/ 481 w 362"/>
                                  <a:gd name="T79" fmla="*/ 3 h 373"/>
                                  <a:gd name="T80" fmla="*/ 481 w 362"/>
                                  <a:gd name="T81" fmla="*/ 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373"/>
                                  <a:gd name="T125" fmla="*/ 362 w 362"/>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373">
                                    <a:moveTo>
                                      <a:pt x="299" y="3"/>
                                    </a:moveTo>
                                    <a:lnTo>
                                      <a:pt x="266" y="0"/>
                                    </a:lnTo>
                                    <a:lnTo>
                                      <a:pt x="250" y="6"/>
                                    </a:lnTo>
                                    <a:lnTo>
                                      <a:pt x="225" y="1"/>
                                    </a:lnTo>
                                    <a:lnTo>
                                      <a:pt x="175" y="10"/>
                                    </a:lnTo>
                                    <a:lnTo>
                                      <a:pt x="121" y="36"/>
                                    </a:lnTo>
                                    <a:lnTo>
                                      <a:pt x="128" y="45"/>
                                    </a:lnTo>
                                    <a:lnTo>
                                      <a:pt x="134" y="96"/>
                                    </a:lnTo>
                                    <a:lnTo>
                                      <a:pt x="90" y="108"/>
                                    </a:lnTo>
                                    <a:lnTo>
                                      <a:pt x="91" y="121"/>
                                    </a:lnTo>
                                    <a:lnTo>
                                      <a:pt x="59" y="144"/>
                                    </a:lnTo>
                                    <a:lnTo>
                                      <a:pt x="11" y="161"/>
                                    </a:lnTo>
                                    <a:lnTo>
                                      <a:pt x="3" y="168"/>
                                    </a:lnTo>
                                    <a:lnTo>
                                      <a:pt x="0" y="193"/>
                                    </a:lnTo>
                                    <a:lnTo>
                                      <a:pt x="0" y="203"/>
                                    </a:lnTo>
                                    <a:lnTo>
                                      <a:pt x="64" y="248"/>
                                    </a:lnTo>
                                    <a:lnTo>
                                      <a:pt x="167" y="326"/>
                                    </a:lnTo>
                                    <a:lnTo>
                                      <a:pt x="181" y="344"/>
                                    </a:lnTo>
                                    <a:lnTo>
                                      <a:pt x="205" y="354"/>
                                    </a:lnTo>
                                    <a:lnTo>
                                      <a:pt x="207" y="372"/>
                                    </a:lnTo>
                                    <a:lnTo>
                                      <a:pt x="223" y="370"/>
                                    </a:lnTo>
                                    <a:lnTo>
                                      <a:pt x="250" y="363"/>
                                    </a:lnTo>
                                    <a:lnTo>
                                      <a:pt x="361" y="279"/>
                                    </a:lnTo>
                                    <a:lnTo>
                                      <a:pt x="348" y="258"/>
                                    </a:lnTo>
                                    <a:lnTo>
                                      <a:pt x="333" y="258"/>
                                    </a:lnTo>
                                    <a:lnTo>
                                      <a:pt x="317" y="224"/>
                                    </a:lnTo>
                                    <a:lnTo>
                                      <a:pt x="323" y="214"/>
                                    </a:lnTo>
                                    <a:lnTo>
                                      <a:pt x="325" y="192"/>
                                    </a:lnTo>
                                    <a:lnTo>
                                      <a:pt x="322" y="158"/>
                                    </a:lnTo>
                                    <a:lnTo>
                                      <a:pt x="314" y="147"/>
                                    </a:lnTo>
                                    <a:lnTo>
                                      <a:pt x="318" y="138"/>
                                    </a:lnTo>
                                    <a:lnTo>
                                      <a:pt x="313" y="105"/>
                                    </a:lnTo>
                                    <a:lnTo>
                                      <a:pt x="297" y="94"/>
                                    </a:lnTo>
                                    <a:lnTo>
                                      <a:pt x="287" y="68"/>
                                    </a:lnTo>
                                    <a:lnTo>
                                      <a:pt x="301" y="45"/>
                                    </a:lnTo>
                                    <a:lnTo>
                                      <a:pt x="301" y="9"/>
                                    </a:lnTo>
                                    <a:lnTo>
                                      <a:pt x="309" y="0"/>
                                    </a:lnTo>
                                    <a:lnTo>
                                      <a:pt x="299"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68" name="Freeform 196"/>
                              <p:cNvSpPr>
                                <a:spLocks noChangeAspect="1"/>
                              </p:cNvSpPr>
                              <p:nvPr/>
                            </p:nvSpPr>
                            <p:spPr bwMode="auto">
                              <a:xfrm>
                                <a:off x="3535" y="1989"/>
                                <a:ext cx="130" cy="168"/>
                              </a:xfrm>
                              <a:custGeom>
                                <a:avLst/>
                                <a:gdLst>
                                  <a:gd name="T0" fmla="*/ 64 w 126"/>
                                  <a:gd name="T1" fmla="*/ 98 h 171"/>
                                  <a:gd name="T2" fmla="*/ 104 w 126"/>
                                  <a:gd name="T3" fmla="*/ 98 h 171"/>
                                  <a:gd name="T4" fmla="*/ 132 w 126"/>
                                  <a:gd name="T5" fmla="*/ 87 h 171"/>
                                  <a:gd name="T6" fmla="*/ 165 w 126"/>
                                  <a:gd name="T7" fmla="*/ 84 h 171"/>
                                  <a:gd name="T8" fmla="*/ 202 w 126"/>
                                  <a:gd name="T9" fmla="*/ 76 h 171"/>
                                  <a:gd name="T10" fmla="*/ 236 w 126"/>
                                  <a:gd name="T11" fmla="*/ 72 h 171"/>
                                  <a:gd name="T12" fmla="*/ 229 w 126"/>
                                  <a:gd name="T13" fmla="*/ 63 h 171"/>
                                  <a:gd name="T14" fmla="*/ 292 w 126"/>
                                  <a:gd name="T15" fmla="*/ 40 h 171"/>
                                  <a:gd name="T16" fmla="*/ 308 w 126"/>
                                  <a:gd name="T17" fmla="*/ 28 h 171"/>
                                  <a:gd name="T18" fmla="*/ 262 w 126"/>
                                  <a:gd name="T19" fmla="*/ 26 h 171"/>
                                  <a:gd name="T20" fmla="*/ 187 w 126"/>
                                  <a:gd name="T21" fmla="*/ 16 h 171"/>
                                  <a:gd name="T22" fmla="*/ 149 w 126"/>
                                  <a:gd name="T23" fmla="*/ 0 h 171"/>
                                  <a:gd name="T24" fmla="*/ 125 w 126"/>
                                  <a:gd name="T25" fmla="*/ 14 h 171"/>
                                  <a:gd name="T26" fmla="*/ 124 w 126"/>
                                  <a:gd name="T27" fmla="*/ 25 h 171"/>
                                  <a:gd name="T28" fmla="*/ 113 w 126"/>
                                  <a:gd name="T29" fmla="*/ 28 h 171"/>
                                  <a:gd name="T30" fmla="*/ 110 w 126"/>
                                  <a:gd name="T31" fmla="*/ 28 h 171"/>
                                  <a:gd name="T32" fmla="*/ 128 w 126"/>
                                  <a:gd name="T33" fmla="*/ 28 h 171"/>
                                  <a:gd name="T34" fmla="*/ 141 w 126"/>
                                  <a:gd name="T35" fmla="*/ 28 h 171"/>
                                  <a:gd name="T36" fmla="*/ 149 w 126"/>
                                  <a:gd name="T37" fmla="*/ 40 h 171"/>
                                  <a:gd name="T38" fmla="*/ 101 w 126"/>
                                  <a:gd name="T39" fmla="*/ 67 h 171"/>
                                  <a:gd name="T40" fmla="*/ 0 w 126"/>
                                  <a:gd name="T41" fmla="*/ 86 h 171"/>
                                  <a:gd name="T42" fmla="*/ 11 w 126"/>
                                  <a:gd name="T43" fmla="*/ 102 h 171"/>
                                  <a:gd name="T44" fmla="*/ 64 w 126"/>
                                  <a:gd name="T45" fmla="*/ 98 h 171"/>
                                  <a:gd name="T46" fmla="*/ 64 w 126"/>
                                  <a:gd name="T47" fmla="*/ 98 h 171"/>
                                  <a:gd name="T48" fmla="*/ 64 w 126"/>
                                  <a:gd name="T49" fmla="*/ 98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71"/>
                                  <a:gd name="T77" fmla="*/ 126 w 12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71">
                                    <a:moveTo>
                                      <a:pt x="27" y="163"/>
                                    </a:moveTo>
                                    <a:lnTo>
                                      <a:pt x="43" y="163"/>
                                    </a:lnTo>
                                    <a:lnTo>
                                      <a:pt x="53" y="147"/>
                                    </a:lnTo>
                                    <a:lnTo>
                                      <a:pt x="68" y="143"/>
                                    </a:lnTo>
                                    <a:lnTo>
                                      <a:pt x="81" y="125"/>
                                    </a:lnTo>
                                    <a:lnTo>
                                      <a:pt x="96" y="118"/>
                                    </a:lnTo>
                                    <a:lnTo>
                                      <a:pt x="93" y="99"/>
                                    </a:lnTo>
                                    <a:lnTo>
                                      <a:pt x="118" y="69"/>
                                    </a:lnTo>
                                    <a:lnTo>
                                      <a:pt x="125" y="49"/>
                                    </a:lnTo>
                                    <a:lnTo>
                                      <a:pt x="106" y="26"/>
                                    </a:lnTo>
                                    <a:lnTo>
                                      <a:pt x="76" y="16"/>
                                    </a:lnTo>
                                    <a:lnTo>
                                      <a:pt x="61" y="0"/>
                                    </a:lnTo>
                                    <a:lnTo>
                                      <a:pt x="50" y="14"/>
                                    </a:lnTo>
                                    <a:lnTo>
                                      <a:pt x="49" y="25"/>
                                    </a:lnTo>
                                    <a:lnTo>
                                      <a:pt x="46" y="28"/>
                                    </a:lnTo>
                                    <a:lnTo>
                                      <a:pt x="45" y="28"/>
                                    </a:lnTo>
                                    <a:lnTo>
                                      <a:pt x="51" y="33"/>
                                    </a:lnTo>
                                    <a:lnTo>
                                      <a:pt x="58" y="46"/>
                                    </a:lnTo>
                                    <a:lnTo>
                                      <a:pt x="61" y="69"/>
                                    </a:lnTo>
                                    <a:lnTo>
                                      <a:pt x="42" y="107"/>
                                    </a:lnTo>
                                    <a:lnTo>
                                      <a:pt x="0" y="146"/>
                                    </a:lnTo>
                                    <a:lnTo>
                                      <a:pt x="11" y="170"/>
                                    </a:lnTo>
                                    <a:lnTo>
                                      <a:pt x="27" y="163"/>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69" name="Freeform 197"/>
                              <p:cNvSpPr>
                                <a:spLocks noChangeAspect="1"/>
                              </p:cNvSpPr>
                              <p:nvPr/>
                            </p:nvSpPr>
                            <p:spPr bwMode="auto">
                              <a:xfrm>
                                <a:off x="3199" y="1834"/>
                                <a:ext cx="401" cy="357"/>
                              </a:xfrm>
                              <a:custGeom>
                                <a:avLst/>
                                <a:gdLst>
                                  <a:gd name="T0" fmla="*/ 341 w 393"/>
                                  <a:gd name="T1" fmla="*/ 45 h 361"/>
                                  <a:gd name="T2" fmla="*/ 372 w 393"/>
                                  <a:gd name="T3" fmla="*/ 45 h 361"/>
                                  <a:gd name="T4" fmla="*/ 431 w 393"/>
                                  <a:gd name="T5" fmla="*/ 49 h 361"/>
                                  <a:gd name="T6" fmla="*/ 515 w 393"/>
                                  <a:gd name="T7" fmla="*/ 112 h 361"/>
                                  <a:gd name="T8" fmla="*/ 522 w 393"/>
                                  <a:gd name="T9" fmla="*/ 127 h 361"/>
                                  <a:gd name="T10" fmla="*/ 544 w 393"/>
                                  <a:gd name="T11" fmla="*/ 133 h 361"/>
                                  <a:gd name="T12" fmla="*/ 545 w 393"/>
                                  <a:gd name="T13" fmla="*/ 133 h 361"/>
                                  <a:gd name="T14" fmla="*/ 547 w 393"/>
                                  <a:gd name="T15" fmla="*/ 133 h 361"/>
                                  <a:gd name="T16" fmla="*/ 556 w 393"/>
                                  <a:gd name="T17" fmla="*/ 133 h 361"/>
                                  <a:gd name="T18" fmla="*/ 561 w 393"/>
                                  <a:gd name="T19" fmla="*/ 133 h 361"/>
                                  <a:gd name="T20" fmla="*/ 567 w 393"/>
                                  <a:gd name="T21" fmla="*/ 133 h 361"/>
                                  <a:gd name="T22" fmla="*/ 575 w 393"/>
                                  <a:gd name="T23" fmla="*/ 133 h 361"/>
                                  <a:gd name="T24" fmla="*/ 579 w 393"/>
                                  <a:gd name="T25" fmla="*/ 133 h 361"/>
                                  <a:gd name="T26" fmla="*/ 580 w 393"/>
                                  <a:gd name="T27" fmla="*/ 133 h 361"/>
                                  <a:gd name="T28" fmla="*/ 581 w 393"/>
                                  <a:gd name="T29" fmla="*/ 133 h 361"/>
                                  <a:gd name="T30" fmla="*/ 585 w 393"/>
                                  <a:gd name="T31" fmla="*/ 133 h 361"/>
                                  <a:gd name="T32" fmla="*/ 591 w 393"/>
                                  <a:gd name="T33" fmla="*/ 133 h 361"/>
                                  <a:gd name="T34" fmla="*/ 597 w 393"/>
                                  <a:gd name="T35" fmla="*/ 133 h 361"/>
                                  <a:gd name="T36" fmla="*/ 603 w 393"/>
                                  <a:gd name="T37" fmla="*/ 133 h 361"/>
                                  <a:gd name="T38" fmla="*/ 609 w 393"/>
                                  <a:gd name="T39" fmla="*/ 133 h 361"/>
                                  <a:gd name="T40" fmla="*/ 614 w 393"/>
                                  <a:gd name="T41" fmla="*/ 133 h 361"/>
                                  <a:gd name="T42" fmla="*/ 616 w 393"/>
                                  <a:gd name="T43" fmla="*/ 133 h 361"/>
                                  <a:gd name="T44" fmla="*/ 616 w 393"/>
                                  <a:gd name="T45" fmla="*/ 133 h 361"/>
                                  <a:gd name="T46" fmla="*/ 620 w 393"/>
                                  <a:gd name="T47" fmla="*/ 133 h 361"/>
                                  <a:gd name="T48" fmla="*/ 623 w 393"/>
                                  <a:gd name="T49" fmla="*/ 133 h 361"/>
                                  <a:gd name="T50" fmla="*/ 628 w 393"/>
                                  <a:gd name="T51" fmla="*/ 132 h 361"/>
                                  <a:gd name="T52" fmla="*/ 629 w 393"/>
                                  <a:gd name="T53" fmla="*/ 132 h 361"/>
                                  <a:gd name="T54" fmla="*/ 633 w 393"/>
                                  <a:gd name="T55" fmla="*/ 131 h 361"/>
                                  <a:gd name="T56" fmla="*/ 634 w 393"/>
                                  <a:gd name="T57" fmla="*/ 131 h 361"/>
                                  <a:gd name="T58" fmla="*/ 639 w 393"/>
                                  <a:gd name="T59" fmla="*/ 131 h 361"/>
                                  <a:gd name="T60" fmla="*/ 639 w 393"/>
                                  <a:gd name="T61" fmla="*/ 131 h 361"/>
                                  <a:gd name="T62" fmla="*/ 641 w 393"/>
                                  <a:gd name="T63" fmla="*/ 131 h 361"/>
                                  <a:gd name="T64" fmla="*/ 642 w 393"/>
                                  <a:gd name="T65" fmla="*/ 131 h 361"/>
                                  <a:gd name="T66" fmla="*/ 643 w 393"/>
                                  <a:gd name="T67" fmla="*/ 130 h 361"/>
                                  <a:gd name="T68" fmla="*/ 643 w 393"/>
                                  <a:gd name="T69" fmla="*/ 130 h 361"/>
                                  <a:gd name="T70" fmla="*/ 647 w 393"/>
                                  <a:gd name="T71" fmla="*/ 130 h 361"/>
                                  <a:gd name="T72" fmla="*/ 649 w 393"/>
                                  <a:gd name="T73" fmla="*/ 130 h 361"/>
                                  <a:gd name="T74" fmla="*/ 652 w 393"/>
                                  <a:gd name="T75" fmla="*/ 129 h 361"/>
                                  <a:gd name="T76" fmla="*/ 686 w 393"/>
                                  <a:gd name="T77" fmla="*/ 133 h 361"/>
                                  <a:gd name="T78" fmla="*/ 702 w 393"/>
                                  <a:gd name="T79" fmla="*/ 167 h 361"/>
                                  <a:gd name="T80" fmla="*/ 593 w 393"/>
                                  <a:gd name="T81" fmla="*/ 218 h 361"/>
                                  <a:gd name="T82" fmla="*/ 372 w 393"/>
                                  <a:gd name="T83" fmla="*/ 261 h 361"/>
                                  <a:gd name="T84" fmla="*/ 274 w 393"/>
                                  <a:gd name="T85" fmla="*/ 238 h 361"/>
                                  <a:gd name="T86" fmla="*/ 264 w 393"/>
                                  <a:gd name="T87" fmla="*/ 229 h 361"/>
                                  <a:gd name="T88" fmla="*/ 171 w 393"/>
                                  <a:gd name="T89" fmla="*/ 183 h 361"/>
                                  <a:gd name="T90" fmla="*/ 150 w 393"/>
                                  <a:gd name="T91" fmla="*/ 139 h 361"/>
                                  <a:gd name="T92" fmla="*/ 92 w 393"/>
                                  <a:gd name="T93" fmla="*/ 121 h 361"/>
                                  <a:gd name="T94" fmla="*/ 0 w 393"/>
                                  <a:gd name="T95" fmla="*/ 59 h 361"/>
                                  <a:gd name="T96" fmla="*/ 2 w 393"/>
                                  <a:gd name="T97" fmla="*/ 45 h 361"/>
                                  <a:gd name="T98" fmla="*/ 61 w 393"/>
                                  <a:gd name="T99" fmla="*/ 45 h 361"/>
                                  <a:gd name="T100" fmla="*/ 92 w 393"/>
                                  <a:gd name="T101" fmla="*/ 34 h 361"/>
                                  <a:gd name="T102" fmla="*/ 130 w 393"/>
                                  <a:gd name="T103" fmla="*/ 0 h 361"/>
                                  <a:gd name="T104" fmla="*/ 247 w 393"/>
                                  <a:gd name="T105" fmla="*/ 31 h 361"/>
                                  <a:gd name="T106" fmla="*/ 275 w 393"/>
                                  <a:gd name="T107" fmla="*/ 45 h 361"/>
                                  <a:gd name="T108" fmla="*/ 316 w 393"/>
                                  <a:gd name="T109" fmla="*/ 45 h 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3"/>
                                  <a:gd name="T166" fmla="*/ 0 h 361"/>
                                  <a:gd name="T167" fmla="*/ 393 w 393"/>
                                  <a:gd name="T168" fmla="*/ 361 h 3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3" h="361">
                                    <a:moveTo>
                                      <a:pt x="176" y="63"/>
                                    </a:moveTo>
                                    <a:lnTo>
                                      <a:pt x="190" y="72"/>
                                    </a:lnTo>
                                    <a:lnTo>
                                      <a:pt x="209" y="64"/>
                                    </a:lnTo>
                                    <a:lnTo>
                                      <a:pt x="241" y="76"/>
                                    </a:lnTo>
                                    <a:lnTo>
                                      <a:pt x="241" y="78"/>
                                    </a:lnTo>
                                    <a:lnTo>
                                      <a:pt x="274" y="116"/>
                                    </a:lnTo>
                                    <a:lnTo>
                                      <a:pt x="288" y="148"/>
                                    </a:lnTo>
                                    <a:lnTo>
                                      <a:pt x="300" y="166"/>
                                    </a:lnTo>
                                    <a:lnTo>
                                      <a:pt x="291" y="177"/>
                                    </a:lnTo>
                                    <a:lnTo>
                                      <a:pt x="291" y="185"/>
                                    </a:lnTo>
                                    <a:lnTo>
                                      <a:pt x="303" y="190"/>
                                    </a:lnTo>
                                    <a:lnTo>
                                      <a:pt x="304" y="190"/>
                                    </a:lnTo>
                                    <a:lnTo>
                                      <a:pt x="306" y="190"/>
                                    </a:lnTo>
                                    <a:lnTo>
                                      <a:pt x="308" y="190"/>
                                    </a:lnTo>
                                    <a:lnTo>
                                      <a:pt x="310" y="190"/>
                                    </a:lnTo>
                                    <a:lnTo>
                                      <a:pt x="311" y="190"/>
                                    </a:lnTo>
                                    <a:lnTo>
                                      <a:pt x="313" y="190"/>
                                    </a:lnTo>
                                    <a:lnTo>
                                      <a:pt x="314" y="190"/>
                                    </a:lnTo>
                                    <a:lnTo>
                                      <a:pt x="316" y="190"/>
                                    </a:lnTo>
                                    <a:lnTo>
                                      <a:pt x="318" y="190"/>
                                    </a:lnTo>
                                    <a:lnTo>
                                      <a:pt x="320" y="190"/>
                                    </a:lnTo>
                                    <a:lnTo>
                                      <a:pt x="322" y="190"/>
                                    </a:lnTo>
                                    <a:lnTo>
                                      <a:pt x="323" y="190"/>
                                    </a:lnTo>
                                    <a:lnTo>
                                      <a:pt x="324" y="190"/>
                                    </a:lnTo>
                                    <a:lnTo>
                                      <a:pt x="326" y="190"/>
                                    </a:lnTo>
                                    <a:lnTo>
                                      <a:pt x="328" y="190"/>
                                    </a:lnTo>
                                    <a:lnTo>
                                      <a:pt x="329" y="190"/>
                                    </a:lnTo>
                                    <a:lnTo>
                                      <a:pt x="331" y="190"/>
                                    </a:lnTo>
                                    <a:lnTo>
                                      <a:pt x="333" y="190"/>
                                    </a:lnTo>
                                    <a:lnTo>
                                      <a:pt x="334" y="190"/>
                                    </a:lnTo>
                                    <a:lnTo>
                                      <a:pt x="336" y="190"/>
                                    </a:lnTo>
                                    <a:lnTo>
                                      <a:pt x="338" y="190"/>
                                    </a:lnTo>
                                    <a:lnTo>
                                      <a:pt x="340" y="190"/>
                                    </a:lnTo>
                                    <a:lnTo>
                                      <a:pt x="342" y="190"/>
                                    </a:lnTo>
                                    <a:lnTo>
                                      <a:pt x="344" y="190"/>
                                    </a:lnTo>
                                    <a:lnTo>
                                      <a:pt x="346" y="189"/>
                                    </a:lnTo>
                                    <a:lnTo>
                                      <a:pt x="348" y="189"/>
                                    </a:lnTo>
                                    <a:lnTo>
                                      <a:pt x="350" y="187"/>
                                    </a:lnTo>
                                    <a:lnTo>
                                      <a:pt x="351" y="187"/>
                                    </a:lnTo>
                                    <a:lnTo>
                                      <a:pt x="353" y="186"/>
                                    </a:lnTo>
                                    <a:lnTo>
                                      <a:pt x="354" y="186"/>
                                    </a:lnTo>
                                    <a:lnTo>
                                      <a:pt x="356" y="185"/>
                                    </a:lnTo>
                                    <a:lnTo>
                                      <a:pt x="357" y="185"/>
                                    </a:lnTo>
                                    <a:lnTo>
                                      <a:pt x="358" y="185"/>
                                    </a:lnTo>
                                    <a:lnTo>
                                      <a:pt x="359" y="184"/>
                                    </a:lnTo>
                                    <a:lnTo>
                                      <a:pt x="361" y="183"/>
                                    </a:lnTo>
                                    <a:lnTo>
                                      <a:pt x="362" y="183"/>
                                    </a:lnTo>
                                    <a:lnTo>
                                      <a:pt x="363" y="181"/>
                                    </a:lnTo>
                                    <a:lnTo>
                                      <a:pt x="376" y="184"/>
                                    </a:lnTo>
                                    <a:lnTo>
                                      <a:pt x="382" y="189"/>
                                    </a:lnTo>
                                    <a:lnTo>
                                      <a:pt x="389" y="202"/>
                                    </a:lnTo>
                                    <a:lnTo>
                                      <a:pt x="392" y="225"/>
                                    </a:lnTo>
                                    <a:lnTo>
                                      <a:pt x="373" y="263"/>
                                    </a:lnTo>
                                    <a:lnTo>
                                      <a:pt x="331" y="302"/>
                                    </a:lnTo>
                                    <a:lnTo>
                                      <a:pt x="272" y="315"/>
                                    </a:lnTo>
                                    <a:lnTo>
                                      <a:pt x="209" y="360"/>
                                    </a:lnTo>
                                    <a:lnTo>
                                      <a:pt x="172" y="316"/>
                                    </a:lnTo>
                                    <a:lnTo>
                                      <a:pt x="154" y="329"/>
                                    </a:lnTo>
                                    <a:lnTo>
                                      <a:pt x="154" y="331"/>
                                    </a:lnTo>
                                    <a:lnTo>
                                      <a:pt x="148" y="317"/>
                                    </a:lnTo>
                                    <a:lnTo>
                                      <a:pt x="117" y="263"/>
                                    </a:lnTo>
                                    <a:lnTo>
                                      <a:pt x="97" y="250"/>
                                    </a:lnTo>
                                    <a:lnTo>
                                      <a:pt x="87" y="235"/>
                                    </a:lnTo>
                                    <a:lnTo>
                                      <a:pt x="83" y="197"/>
                                    </a:lnTo>
                                    <a:lnTo>
                                      <a:pt x="70" y="176"/>
                                    </a:lnTo>
                                    <a:lnTo>
                                      <a:pt x="54" y="165"/>
                                    </a:lnTo>
                                    <a:lnTo>
                                      <a:pt x="8" y="88"/>
                                    </a:lnTo>
                                    <a:lnTo>
                                      <a:pt x="0" y="88"/>
                                    </a:lnTo>
                                    <a:lnTo>
                                      <a:pt x="2" y="60"/>
                                    </a:lnTo>
                                    <a:lnTo>
                                      <a:pt x="22" y="63"/>
                                    </a:lnTo>
                                    <a:lnTo>
                                      <a:pt x="32" y="49"/>
                                    </a:lnTo>
                                    <a:lnTo>
                                      <a:pt x="42" y="48"/>
                                    </a:lnTo>
                                    <a:lnTo>
                                      <a:pt x="54" y="34"/>
                                    </a:lnTo>
                                    <a:lnTo>
                                      <a:pt x="36" y="15"/>
                                    </a:lnTo>
                                    <a:lnTo>
                                      <a:pt x="72" y="0"/>
                                    </a:lnTo>
                                    <a:lnTo>
                                      <a:pt x="99" y="8"/>
                                    </a:lnTo>
                                    <a:lnTo>
                                      <a:pt x="138" y="31"/>
                                    </a:lnTo>
                                    <a:lnTo>
                                      <a:pt x="153" y="40"/>
                                    </a:lnTo>
                                    <a:lnTo>
                                      <a:pt x="155" y="53"/>
                                    </a:lnTo>
                                    <a:lnTo>
                                      <a:pt x="176" y="63"/>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70" name="Freeform 198"/>
                              <p:cNvSpPr>
                                <a:spLocks noChangeAspect="1"/>
                              </p:cNvSpPr>
                              <p:nvPr/>
                            </p:nvSpPr>
                            <p:spPr bwMode="auto">
                              <a:xfrm>
                                <a:off x="3017" y="1844"/>
                                <a:ext cx="205" cy="205"/>
                              </a:xfrm>
                              <a:custGeom>
                                <a:avLst/>
                                <a:gdLst>
                                  <a:gd name="T0" fmla="*/ 291 w 201"/>
                                  <a:gd name="T1" fmla="*/ 11 h 207"/>
                                  <a:gd name="T2" fmla="*/ 248 w 201"/>
                                  <a:gd name="T3" fmla="*/ 15 h 207"/>
                                  <a:gd name="T4" fmla="*/ 235 w 201"/>
                                  <a:gd name="T5" fmla="*/ 11 h 207"/>
                                  <a:gd name="T6" fmla="*/ 233 w 201"/>
                                  <a:gd name="T7" fmla="*/ 19 h 207"/>
                                  <a:gd name="T8" fmla="*/ 218 w 201"/>
                                  <a:gd name="T9" fmla="*/ 15 h 207"/>
                                  <a:gd name="T10" fmla="*/ 222 w 201"/>
                                  <a:gd name="T11" fmla="*/ 7 h 207"/>
                                  <a:gd name="T12" fmla="*/ 194 w 201"/>
                                  <a:gd name="T13" fmla="*/ 5 h 207"/>
                                  <a:gd name="T14" fmla="*/ 135 w 201"/>
                                  <a:gd name="T15" fmla="*/ 20 h 207"/>
                                  <a:gd name="T16" fmla="*/ 68 w 201"/>
                                  <a:gd name="T17" fmla="*/ 7 h 207"/>
                                  <a:gd name="T18" fmla="*/ 7 w 201"/>
                                  <a:gd name="T19" fmla="*/ 5 h 207"/>
                                  <a:gd name="T20" fmla="*/ 5 w 201"/>
                                  <a:gd name="T21" fmla="*/ 0 h 207"/>
                                  <a:gd name="T22" fmla="*/ 0 w 201"/>
                                  <a:gd name="T23" fmla="*/ 40 h 207"/>
                                  <a:gd name="T24" fmla="*/ 7 w 201"/>
                                  <a:gd name="T25" fmla="*/ 51 h 207"/>
                                  <a:gd name="T26" fmla="*/ 11 w 201"/>
                                  <a:gd name="T27" fmla="*/ 149 h 207"/>
                                  <a:gd name="T28" fmla="*/ 12 w 201"/>
                                  <a:gd name="T29" fmla="*/ 149 h 207"/>
                                  <a:gd name="T30" fmla="*/ 275 w 201"/>
                                  <a:gd name="T31" fmla="*/ 149 h 207"/>
                                  <a:gd name="T32" fmla="*/ 310 w 201"/>
                                  <a:gd name="T33" fmla="*/ 151 h 207"/>
                                  <a:gd name="T34" fmla="*/ 353 w 201"/>
                                  <a:gd name="T35" fmla="*/ 139 h 207"/>
                                  <a:gd name="T36" fmla="*/ 352 w 201"/>
                                  <a:gd name="T37" fmla="*/ 129 h 207"/>
                                  <a:gd name="T38" fmla="*/ 249 w 201"/>
                                  <a:gd name="T39" fmla="*/ 51 h 207"/>
                                  <a:gd name="T40" fmla="*/ 239 w 201"/>
                                  <a:gd name="T41" fmla="*/ 40 h 207"/>
                                  <a:gd name="T42" fmla="*/ 245 w 201"/>
                                  <a:gd name="T43" fmla="*/ 38 h 207"/>
                                  <a:gd name="T44" fmla="*/ 275 w 201"/>
                                  <a:gd name="T45" fmla="*/ 51 h 207"/>
                                  <a:gd name="T46" fmla="*/ 298 w 201"/>
                                  <a:gd name="T47" fmla="*/ 56 h 207"/>
                                  <a:gd name="T48" fmla="*/ 321 w 201"/>
                                  <a:gd name="T49" fmla="*/ 50 h 207"/>
                                  <a:gd name="T50" fmla="*/ 291 w 201"/>
                                  <a:gd name="T51" fmla="*/ 11 h 207"/>
                                  <a:gd name="T52" fmla="*/ 291 w 201"/>
                                  <a:gd name="T53" fmla="*/ 11 h 207"/>
                                  <a:gd name="T54" fmla="*/ 291 w 201"/>
                                  <a:gd name="T55" fmla="*/ 1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07"/>
                                  <a:gd name="T86" fmla="*/ 201 w 201"/>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07">
                                    <a:moveTo>
                                      <a:pt x="165" y="11"/>
                                    </a:moveTo>
                                    <a:lnTo>
                                      <a:pt x="140" y="15"/>
                                    </a:lnTo>
                                    <a:lnTo>
                                      <a:pt x="133" y="11"/>
                                    </a:lnTo>
                                    <a:lnTo>
                                      <a:pt x="131" y="19"/>
                                    </a:lnTo>
                                    <a:lnTo>
                                      <a:pt x="123" y="15"/>
                                    </a:lnTo>
                                    <a:lnTo>
                                      <a:pt x="125" y="7"/>
                                    </a:lnTo>
                                    <a:lnTo>
                                      <a:pt x="111" y="5"/>
                                    </a:lnTo>
                                    <a:lnTo>
                                      <a:pt x="75" y="20"/>
                                    </a:lnTo>
                                    <a:lnTo>
                                      <a:pt x="39" y="7"/>
                                    </a:lnTo>
                                    <a:lnTo>
                                      <a:pt x="7" y="5"/>
                                    </a:lnTo>
                                    <a:lnTo>
                                      <a:pt x="5" y="0"/>
                                    </a:lnTo>
                                    <a:lnTo>
                                      <a:pt x="0" y="40"/>
                                    </a:lnTo>
                                    <a:lnTo>
                                      <a:pt x="7" y="65"/>
                                    </a:lnTo>
                                    <a:lnTo>
                                      <a:pt x="11" y="202"/>
                                    </a:lnTo>
                                    <a:lnTo>
                                      <a:pt x="12" y="202"/>
                                    </a:lnTo>
                                    <a:lnTo>
                                      <a:pt x="157" y="202"/>
                                    </a:lnTo>
                                    <a:lnTo>
                                      <a:pt x="175" y="206"/>
                                    </a:lnTo>
                                    <a:lnTo>
                                      <a:pt x="200" y="181"/>
                                    </a:lnTo>
                                    <a:lnTo>
                                      <a:pt x="199" y="162"/>
                                    </a:lnTo>
                                    <a:lnTo>
                                      <a:pt x="141" y="58"/>
                                    </a:lnTo>
                                    <a:lnTo>
                                      <a:pt x="135" y="40"/>
                                    </a:lnTo>
                                    <a:lnTo>
                                      <a:pt x="139" y="38"/>
                                    </a:lnTo>
                                    <a:lnTo>
                                      <a:pt x="157" y="70"/>
                                    </a:lnTo>
                                    <a:lnTo>
                                      <a:pt x="169" y="85"/>
                                    </a:lnTo>
                                    <a:lnTo>
                                      <a:pt x="181" y="50"/>
                                    </a:lnTo>
                                    <a:lnTo>
                                      <a:pt x="165"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1" name="Freeform 199"/>
                              <p:cNvSpPr>
                                <a:spLocks noChangeAspect="1"/>
                              </p:cNvSpPr>
                              <p:nvPr/>
                            </p:nvSpPr>
                            <p:spPr bwMode="auto">
                              <a:xfrm>
                                <a:off x="2261" y="1928"/>
                                <a:ext cx="159" cy="138"/>
                              </a:xfrm>
                              <a:custGeom>
                                <a:avLst/>
                                <a:gdLst>
                                  <a:gd name="T0" fmla="*/ 268 w 156"/>
                                  <a:gd name="T1" fmla="*/ 0 h 139"/>
                                  <a:gd name="T2" fmla="*/ 268 w 156"/>
                                  <a:gd name="T3" fmla="*/ 10 h 139"/>
                                  <a:gd name="T4" fmla="*/ 268 w 156"/>
                                  <a:gd name="T5" fmla="*/ 10 h 139"/>
                                  <a:gd name="T6" fmla="*/ 266 w 156"/>
                                  <a:gd name="T7" fmla="*/ 34 h 139"/>
                                  <a:gd name="T8" fmla="*/ 167 w 156"/>
                                  <a:gd name="T9" fmla="*/ 34 h 139"/>
                                  <a:gd name="T10" fmla="*/ 163 w 156"/>
                                  <a:gd name="T11" fmla="*/ 69 h 139"/>
                                  <a:gd name="T12" fmla="*/ 122 w 156"/>
                                  <a:gd name="T13" fmla="*/ 69 h 139"/>
                                  <a:gd name="T14" fmla="*/ 126 w 156"/>
                                  <a:gd name="T15" fmla="*/ 99 h 139"/>
                                  <a:gd name="T16" fmla="*/ 10 w 156"/>
                                  <a:gd name="T17" fmla="*/ 101 h 139"/>
                                  <a:gd name="T18" fmla="*/ 0 w 156"/>
                                  <a:gd name="T19" fmla="*/ 109 h 139"/>
                                  <a:gd name="T20" fmla="*/ 3 w 156"/>
                                  <a:gd name="T21" fmla="*/ 88 h 139"/>
                                  <a:gd name="T22" fmla="*/ 67 w 156"/>
                                  <a:gd name="T23" fmla="*/ 63 h 139"/>
                                  <a:gd name="T24" fmla="*/ 82 w 156"/>
                                  <a:gd name="T25" fmla="*/ 33 h 139"/>
                                  <a:gd name="T26" fmla="*/ 106 w 156"/>
                                  <a:gd name="T27" fmla="*/ 21 h 139"/>
                                  <a:gd name="T28" fmla="*/ 139 w 156"/>
                                  <a:gd name="T29" fmla="*/ 0 h 139"/>
                                  <a:gd name="T30" fmla="*/ 268 w 156"/>
                                  <a:gd name="T31" fmla="*/ 0 h 139"/>
                                  <a:gd name="T32" fmla="*/ 268 w 156"/>
                                  <a:gd name="T33" fmla="*/ 0 h 139"/>
                                  <a:gd name="T34" fmla="*/ 268 w 156"/>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9"/>
                                  <a:gd name="T56" fmla="*/ 156 w 156"/>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9">
                                    <a:moveTo>
                                      <a:pt x="155" y="0"/>
                                    </a:moveTo>
                                    <a:lnTo>
                                      <a:pt x="155" y="10"/>
                                    </a:lnTo>
                                    <a:lnTo>
                                      <a:pt x="154" y="34"/>
                                    </a:lnTo>
                                    <a:lnTo>
                                      <a:pt x="97" y="34"/>
                                    </a:lnTo>
                                    <a:lnTo>
                                      <a:pt x="94" y="82"/>
                                    </a:lnTo>
                                    <a:lnTo>
                                      <a:pt x="71" y="97"/>
                                    </a:lnTo>
                                    <a:lnTo>
                                      <a:pt x="73" y="128"/>
                                    </a:lnTo>
                                    <a:lnTo>
                                      <a:pt x="10" y="130"/>
                                    </a:lnTo>
                                    <a:lnTo>
                                      <a:pt x="0" y="138"/>
                                    </a:lnTo>
                                    <a:lnTo>
                                      <a:pt x="3" y="117"/>
                                    </a:lnTo>
                                    <a:lnTo>
                                      <a:pt x="38" y="63"/>
                                    </a:lnTo>
                                    <a:lnTo>
                                      <a:pt x="51" y="33"/>
                                    </a:lnTo>
                                    <a:lnTo>
                                      <a:pt x="63" y="21"/>
                                    </a:lnTo>
                                    <a:lnTo>
                                      <a:pt x="78" y="0"/>
                                    </a:lnTo>
                                    <a:lnTo>
                                      <a:pt x="15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2" name="Freeform 200"/>
                              <p:cNvSpPr>
                                <a:spLocks noChangeAspect="1"/>
                              </p:cNvSpPr>
                              <p:nvPr/>
                            </p:nvSpPr>
                            <p:spPr bwMode="auto">
                              <a:xfrm>
                                <a:off x="2711" y="1733"/>
                                <a:ext cx="66" cy="141"/>
                              </a:xfrm>
                              <a:custGeom>
                                <a:avLst/>
                                <a:gdLst>
                                  <a:gd name="T0" fmla="*/ 91 w 65"/>
                                  <a:gd name="T1" fmla="*/ 48 h 144"/>
                                  <a:gd name="T2" fmla="*/ 93 w 65"/>
                                  <a:gd name="T3" fmla="*/ 57 h 144"/>
                                  <a:gd name="T4" fmla="*/ 71 w 65"/>
                                  <a:gd name="T5" fmla="*/ 66 h 144"/>
                                  <a:gd name="T6" fmla="*/ 71 w 65"/>
                                  <a:gd name="T7" fmla="*/ 73 h 144"/>
                                  <a:gd name="T8" fmla="*/ 31 w 65"/>
                                  <a:gd name="T9" fmla="*/ 77 h 144"/>
                                  <a:gd name="T10" fmla="*/ 26 w 65"/>
                                  <a:gd name="T11" fmla="*/ 62 h 144"/>
                                  <a:gd name="T12" fmla="*/ 10 w 65"/>
                                  <a:gd name="T13" fmla="*/ 56 h 144"/>
                                  <a:gd name="T14" fmla="*/ 0 w 65"/>
                                  <a:gd name="T15" fmla="*/ 43 h 144"/>
                                  <a:gd name="T16" fmla="*/ 14 w 65"/>
                                  <a:gd name="T17" fmla="*/ 24 h 144"/>
                                  <a:gd name="T18" fmla="*/ 14 w 65"/>
                                  <a:gd name="T19" fmla="*/ 14 h 144"/>
                                  <a:gd name="T20" fmla="*/ 22 w 65"/>
                                  <a:gd name="T21" fmla="*/ 5 h 144"/>
                                  <a:gd name="T22" fmla="*/ 65 w 65"/>
                                  <a:gd name="T23" fmla="*/ 0 h 144"/>
                                  <a:gd name="T24" fmla="*/ 75 w 65"/>
                                  <a:gd name="T25" fmla="*/ 2 h 144"/>
                                  <a:gd name="T26" fmla="*/ 77 w 65"/>
                                  <a:gd name="T27" fmla="*/ 11 h 144"/>
                                  <a:gd name="T28" fmla="*/ 90 w 65"/>
                                  <a:gd name="T29" fmla="*/ 6 h 144"/>
                                  <a:gd name="T30" fmla="*/ 79 w 65"/>
                                  <a:gd name="T31" fmla="*/ 18 h 144"/>
                                  <a:gd name="T32" fmla="*/ 90 w 65"/>
                                  <a:gd name="T33" fmla="*/ 24 h 144"/>
                                  <a:gd name="T34" fmla="*/ 71 w 65"/>
                                  <a:gd name="T35" fmla="*/ 35 h 144"/>
                                  <a:gd name="T36" fmla="*/ 75 w 65"/>
                                  <a:gd name="T37" fmla="*/ 43 h 144"/>
                                  <a:gd name="T38" fmla="*/ 87 w 65"/>
                                  <a:gd name="T39" fmla="*/ 44 h 144"/>
                                  <a:gd name="T40" fmla="*/ 91 w 65"/>
                                  <a:gd name="T41" fmla="*/ 48 h 144"/>
                                  <a:gd name="T42" fmla="*/ 91 w 65"/>
                                  <a:gd name="T43" fmla="*/ 48 h 144"/>
                                  <a:gd name="T44" fmla="*/ 91 w 65"/>
                                  <a:gd name="T45" fmla="*/ 48 h 144"/>
                                  <a:gd name="T46" fmla="*/ 91 w 65"/>
                                  <a:gd name="T47" fmla="*/ 48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144"/>
                                  <a:gd name="T74" fmla="*/ 65 w 65"/>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144">
                                    <a:moveTo>
                                      <a:pt x="62" y="83"/>
                                    </a:moveTo>
                                    <a:lnTo>
                                      <a:pt x="64" y="101"/>
                                    </a:lnTo>
                                    <a:lnTo>
                                      <a:pt x="42" y="118"/>
                                    </a:lnTo>
                                    <a:lnTo>
                                      <a:pt x="42" y="137"/>
                                    </a:lnTo>
                                    <a:lnTo>
                                      <a:pt x="31" y="143"/>
                                    </a:lnTo>
                                    <a:lnTo>
                                      <a:pt x="26" y="110"/>
                                    </a:lnTo>
                                    <a:lnTo>
                                      <a:pt x="10" y="99"/>
                                    </a:lnTo>
                                    <a:lnTo>
                                      <a:pt x="0" y="73"/>
                                    </a:lnTo>
                                    <a:lnTo>
                                      <a:pt x="14" y="50"/>
                                    </a:lnTo>
                                    <a:lnTo>
                                      <a:pt x="14" y="14"/>
                                    </a:lnTo>
                                    <a:lnTo>
                                      <a:pt x="22" y="5"/>
                                    </a:lnTo>
                                    <a:lnTo>
                                      <a:pt x="36" y="0"/>
                                    </a:lnTo>
                                    <a:lnTo>
                                      <a:pt x="46" y="2"/>
                                    </a:lnTo>
                                    <a:lnTo>
                                      <a:pt x="48" y="11"/>
                                    </a:lnTo>
                                    <a:lnTo>
                                      <a:pt x="61" y="6"/>
                                    </a:lnTo>
                                    <a:lnTo>
                                      <a:pt x="50" y="18"/>
                                    </a:lnTo>
                                    <a:lnTo>
                                      <a:pt x="61" y="42"/>
                                    </a:lnTo>
                                    <a:lnTo>
                                      <a:pt x="42" y="64"/>
                                    </a:lnTo>
                                    <a:lnTo>
                                      <a:pt x="46" y="72"/>
                                    </a:lnTo>
                                    <a:lnTo>
                                      <a:pt x="58" y="75"/>
                                    </a:lnTo>
                                    <a:lnTo>
                                      <a:pt x="62" y="8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3" name="Freeform 201"/>
                              <p:cNvSpPr>
                                <a:spLocks noChangeAspect="1"/>
                              </p:cNvSpPr>
                              <p:nvPr/>
                            </p:nvSpPr>
                            <p:spPr bwMode="auto">
                              <a:xfrm>
                                <a:off x="2341" y="1763"/>
                                <a:ext cx="216" cy="166"/>
                              </a:xfrm>
                              <a:custGeom>
                                <a:avLst/>
                                <a:gdLst>
                                  <a:gd name="T0" fmla="*/ 350 w 212"/>
                                  <a:gd name="T1" fmla="*/ 20 h 169"/>
                                  <a:gd name="T2" fmla="*/ 362 w 212"/>
                                  <a:gd name="T3" fmla="*/ 42 h 169"/>
                                  <a:gd name="T4" fmla="*/ 285 w 212"/>
                                  <a:gd name="T5" fmla="*/ 54 h 169"/>
                                  <a:gd name="T6" fmla="*/ 287 w 212"/>
                                  <a:gd name="T7" fmla="*/ 61 h 169"/>
                                  <a:gd name="T8" fmla="*/ 235 w 212"/>
                                  <a:gd name="T9" fmla="*/ 72 h 169"/>
                                  <a:gd name="T10" fmla="*/ 152 w 212"/>
                                  <a:gd name="T11" fmla="*/ 81 h 169"/>
                                  <a:gd name="T12" fmla="*/ 140 w 212"/>
                                  <a:gd name="T13" fmla="*/ 84 h 169"/>
                                  <a:gd name="T14" fmla="*/ 132 w 212"/>
                                  <a:gd name="T15" fmla="*/ 100 h 169"/>
                                  <a:gd name="T16" fmla="*/ 0 w 212"/>
                                  <a:gd name="T17" fmla="*/ 100 h 169"/>
                                  <a:gd name="T18" fmla="*/ 26 w 212"/>
                                  <a:gd name="T19" fmla="*/ 92 h 169"/>
                                  <a:gd name="T20" fmla="*/ 90 w 212"/>
                                  <a:gd name="T21" fmla="*/ 76 h 169"/>
                                  <a:gd name="T22" fmla="*/ 102 w 212"/>
                                  <a:gd name="T23" fmla="*/ 69 h 169"/>
                                  <a:gd name="T24" fmla="*/ 96 w 212"/>
                                  <a:gd name="T25" fmla="*/ 57 h 169"/>
                                  <a:gd name="T26" fmla="*/ 120 w 212"/>
                                  <a:gd name="T27" fmla="*/ 40 h 169"/>
                                  <a:gd name="T28" fmla="*/ 148 w 212"/>
                                  <a:gd name="T29" fmla="*/ 28 h 169"/>
                                  <a:gd name="T30" fmla="*/ 195 w 212"/>
                                  <a:gd name="T31" fmla="*/ 28 h 169"/>
                                  <a:gd name="T32" fmla="*/ 228 w 212"/>
                                  <a:gd name="T33" fmla="*/ 0 h 169"/>
                                  <a:gd name="T34" fmla="*/ 242 w 212"/>
                                  <a:gd name="T35" fmla="*/ 0 h 169"/>
                                  <a:gd name="T36" fmla="*/ 269 w 212"/>
                                  <a:gd name="T37" fmla="*/ 12 h 169"/>
                                  <a:gd name="T38" fmla="*/ 316 w 212"/>
                                  <a:gd name="T39" fmla="*/ 9 h 169"/>
                                  <a:gd name="T40" fmla="*/ 340 w 212"/>
                                  <a:gd name="T41" fmla="*/ 11 h 169"/>
                                  <a:gd name="T42" fmla="*/ 350 w 212"/>
                                  <a:gd name="T43" fmla="*/ 20 h 169"/>
                                  <a:gd name="T44" fmla="*/ 350 w 212"/>
                                  <a:gd name="T45" fmla="*/ 20 h 169"/>
                                  <a:gd name="T46" fmla="*/ 350 w 212"/>
                                  <a:gd name="T47" fmla="*/ 2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69"/>
                                  <a:gd name="T74" fmla="*/ 212 w 212"/>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69">
                                    <a:moveTo>
                                      <a:pt x="205" y="20"/>
                                    </a:moveTo>
                                    <a:lnTo>
                                      <a:pt x="211" y="71"/>
                                    </a:lnTo>
                                    <a:lnTo>
                                      <a:pt x="167" y="83"/>
                                    </a:lnTo>
                                    <a:lnTo>
                                      <a:pt x="168" y="96"/>
                                    </a:lnTo>
                                    <a:lnTo>
                                      <a:pt x="136" y="119"/>
                                    </a:lnTo>
                                    <a:lnTo>
                                      <a:pt x="88" y="136"/>
                                    </a:lnTo>
                                    <a:lnTo>
                                      <a:pt x="80" y="143"/>
                                    </a:lnTo>
                                    <a:lnTo>
                                      <a:pt x="77" y="168"/>
                                    </a:lnTo>
                                    <a:lnTo>
                                      <a:pt x="0" y="168"/>
                                    </a:lnTo>
                                    <a:lnTo>
                                      <a:pt x="26" y="156"/>
                                    </a:lnTo>
                                    <a:lnTo>
                                      <a:pt x="56" y="126"/>
                                    </a:lnTo>
                                    <a:lnTo>
                                      <a:pt x="62" y="113"/>
                                    </a:lnTo>
                                    <a:lnTo>
                                      <a:pt x="59" y="88"/>
                                    </a:lnTo>
                                    <a:lnTo>
                                      <a:pt x="71" y="69"/>
                                    </a:lnTo>
                                    <a:lnTo>
                                      <a:pt x="85" y="53"/>
                                    </a:lnTo>
                                    <a:lnTo>
                                      <a:pt x="115" y="36"/>
                                    </a:lnTo>
                                    <a:lnTo>
                                      <a:pt x="132" y="0"/>
                                    </a:lnTo>
                                    <a:lnTo>
                                      <a:pt x="141" y="0"/>
                                    </a:lnTo>
                                    <a:lnTo>
                                      <a:pt x="157" y="12"/>
                                    </a:lnTo>
                                    <a:lnTo>
                                      <a:pt x="183" y="9"/>
                                    </a:lnTo>
                                    <a:lnTo>
                                      <a:pt x="198" y="11"/>
                                    </a:lnTo>
                                    <a:lnTo>
                                      <a:pt x="205"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4" name="Freeform 202"/>
                              <p:cNvSpPr>
                                <a:spLocks noChangeAspect="1"/>
                              </p:cNvSpPr>
                              <p:nvPr/>
                            </p:nvSpPr>
                            <p:spPr bwMode="auto">
                              <a:xfrm>
                                <a:off x="3356" y="2133"/>
                                <a:ext cx="192" cy="103"/>
                              </a:xfrm>
                              <a:custGeom>
                                <a:avLst/>
                                <a:gdLst>
                                  <a:gd name="T0" fmla="*/ 0 w 189"/>
                                  <a:gd name="T1" fmla="*/ 26 h 105"/>
                                  <a:gd name="T2" fmla="*/ 18 w 189"/>
                                  <a:gd name="T3" fmla="*/ 14 h 105"/>
                                  <a:gd name="T4" fmla="*/ 84 w 189"/>
                                  <a:gd name="T5" fmla="*/ 29 h 105"/>
                                  <a:gd name="T6" fmla="*/ 185 w 189"/>
                                  <a:gd name="T7" fmla="*/ 13 h 105"/>
                                  <a:gd name="T8" fmla="*/ 278 w 189"/>
                                  <a:gd name="T9" fmla="*/ 0 h 105"/>
                                  <a:gd name="T10" fmla="*/ 295 w 189"/>
                                  <a:gd name="T11" fmla="*/ 24 h 105"/>
                                  <a:gd name="T12" fmla="*/ 290 w 189"/>
                                  <a:gd name="T13" fmla="*/ 26 h 105"/>
                                  <a:gd name="T14" fmla="*/ 278 w 189"/>
                                  <a:gd name="T15" fmla="*/ 26 h 105"/>
                                  <a:gd name="T16" fmla="*/ 274 w 189"/>
                                  <a:gd name="T17" fmla="*/ 26 h 105"/>
                                  <a:gd name="T18" fmla="*/ 200 w 189"/>
                                  <a:gd name="T19" fmla="*/ 33 h 105"/>
                                  <a:gd name="T20" fmla="*/ 127 w 189"/>
                                  <a:gd name="T21" fmla="*/ 55 h 105"/>
                                  <a:gd name="T22" fmla="*/ 85 w 189"/>
                                  <a:gd name="T23" fmla="*/ 55 h 105"/>
                                  <a:gd name="T24" fmla="*/ 73 w 189"/>
                                  <a:gd name="T25" fmla="*/ 60 h 105"/>
                                  <a:gd name="T26" fmla="*/ 18 w 189"/>
                                  <a:gd name="T27" fmla="*/ 62 h 105"/>
                                  <a:gd name="T28" fmla="*/ 0 w 189"/>
                                  <a:gd name="T29" fmla="*/ 26 h 105"/>
                                  <a:gd name="T30" fmla="*/ 0 w 189"/>
                                  <a:gd name="T31" fmla="*/ 26 h 105"/>
                                  <a:gd name="T32" fmla="*/ 0 w 189"/>
                                  <a:gd name="T33" fmla="*/ 26 h 105"/>
                                  <a:gd name="T34" fmla="*/ 0 w 189"/>
                                  <a:gd name="T35" fmla="*/ 26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05"/>
                                  <a:gd name="T56" fmla="*/ 189 w 189"/>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05">
                                    <a:moveTo>
                                      <a:pt x="0" y="27"/>
                                    </a:moveTo>
                                    <a:lnTo>
                                      <a:pt x="18" y="14"/>
                                    </a:lnTo>
                                    <a:lnTo>
                                      <a:pt x="55" y="58"/>
                                    </a:lnTo>
                                    <a:lnTo>
                                      <a:pt x="118" y="13"/>
                                    </a:lnTo>
                                    <a:lnTo>
                                      <a:pt x="177" y="0"/>
                                    </a:lnTo>
                                    <a:lnTo>
                                      <a:pt x="188" y="24"/>
                                    </a:lnTo>
                                    <a:lnTo>
                                      <a:pt x="185" y="26"/>
                                    </a:lnTo>
                                    <a:lnTo>
                                      <a:pt x="177" y="30"/>
                                    </a:lnTo>
                                    <a:lnTo>
                                      <a:pt x="174" y="45"/>
                                    </a:lnTo>
                                    <a:lnTo>
                                      <a:pt x="128" y="62"/>
                                    </a:lnTo>
                                    <a:lnTo>
                                      <a:pt x="82" y="91"/>
                                    </a:lnTo>
                                    <a:lnTo>
                                      <a:pt x="56" y="91"/>
                                    </a:lnTo>
                                    <a:lnTo>
                                      <a:pt x="44" y="101"/>
                                    </a:lnTo>
                                    <a:lnTo>
                                      <a:pt x="18" y="104"/>
                                    </a:lnTo>
                                    <a:lnTo>
                                      <a:pt x="0" y="29"/>
                                    </a:lnTo>
                                    <a:lnTo>
                                      <a:pt x="0" y="27"/>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975" name="Freeform 203"/>
                              <p:cNvSpPr>
                                <a:spLocks noChangeAspect="1"/>
                              </p:cNvSpPr>
                              <p:nvPr/>
                            </p:nvSpPr>
                            <p:spPr bwMode="auto">
                              <a:xfrm>
                                <a:off x="3201" y="2402"/>
                                <a:ext cx="148" cy="191"/>
                              </a:xfrm>
                              <a:custGeom>
                                <a:avLst/>
                                <a:gdLst>
                                  <a:gd name="T0" fmla="*/ 133 w 145"/>
                                  <a:gd name="T1" fmla="*/ 129 h 193"/>
                                  <a:gd name="T2" fmla="*/ 115 w 145"/>
                                  <a:gd name="T3" fmla="*/ 120 h 193"/>
                                  <a:gd name="T4" fmla="*/ 5 w 145"/>
                                  <a:gd name="T5" fmla="*/ 87 h 193"/>
                                  <a:gd name="T6" fmla="*/ 0 w 145"/>
                                  <a:gd name="T7" fmla="*/ 87 h 193"/>
                                  <a:gd name="T8" fmla="*/ 0 w 145"/>
                                  <a:gd name="T9" fmla="*/ 62 h 193"/>
                                  <a:gd name="T10" fmla="*/ 19 w 145"/>
                                  <a:gd name="T11" fmla="*/ 48 h 193"/>
                                  <a:gd name="T12" fmla="*/ 6 w 145"/>
                                  <a:gd name="T13" fmla="*/ 12 h 193"/>
                                  <a:gd name="T14" fmla="*/ 0 w 145"/>
                                  <a:gd name="T15" fmla="*/ 11 h 193"/>
                                  <a:gd name="T16" fmla="*/ 9 w 145"/>
                                  <a:gd name="T17" fmla="*/ 0 h 193"/>
                                  <a:gd name="T18" fmla="*/ 63 w 145"/>
                                  <a:gd name="T19" fmla="*/ 0 h 193"/>
                                  <a:gd name="T20" fmla="*/ 81 w 145"/>
                                  <a:gd name="T21" fmla="*/ 0 h 193"/>
                                  <a:gd name="T22" fmla="*/ 130 w 145"/>
                                  <a:gd name="T23" fmla="*/ 18 h 193"/>
                                  <a:gd name="T24" fmla="*/ 161 w 145"/>
                                  <a:gd name="T25" fmla="*/ 21 h 193"/>
                                  <a:gd name="T26" fmla="*/ 225 w 145"/>
                                  <a:gd name="T27" fmla="*/ 8 h 193"/>
                                  <a:gd name="T28" fmla="*/ 259 w 145"/>
                                  <a:gd name="T29" fmla="*/ 14 h 193"/>
                                  <a:gd name="T30" fmla="*/ 233 w 145"/>
                                  <a:gd name="T31" fmla="*/ 40 h 193"/>
                                  <a:gd name="T32" fmla="*/ 233 w 145"/>
                                  <a:gd name="T33" fmla="*/ 80 h 193"/>
                                  <a:gd name="T34" fmla="*/ 249 w 145"/>
                                  <a:gd name="T35" fmla="*/ 99 h 193"/>
                                  <a:gd name="T36" fmla="*/ 250 w 145"/>
                                  <a:gd name="T37" fmla="*/ 99 h 193"/>
                                  <a:gd name="T38" fmla="*/ 224 w 145"/>
                                  <a:gd name="T39" fmla="*/ 116 h 193"/>
                                  <a:gd name="T40" fmla="*/ 208 w 145"/>
                                  <a:gd name="T41" fmla="*/ 116 h 193"/>
                                  <a:gd name="T42" fmla="*/ 208 w 145"/>
                                  <a:gd name="T43" fmla="*/ 122 h 193"/>
                                  <a:gd name="T44" fmla="*/ 174 w 145"/>
                                  <a:gd name="T45" fmla="*/ 139 h 193"/>
                                  <a:gd name="T46" fmla="*/ 133 w 145"/>
                                  <a:gd name="T47" fmla="*/ 129 h 193"/>
                                  <a:gd name="T48" fmla="*/ 133 w 145"/>
                                  <a:gd name="T49" fmla="*/ 129 h 193"/>
                                  <a:gd name="T50" fmla="*/ 133 w 145"/>
                                  <a:gd name="T51" fmla="*/ 129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193"/>
                                  <a:gd name="T80" fmla="*/ 145 w 145"/>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193">
                                    <a:moveTo>
                                      <a:pt x="72" y="172"/>
                                    </a:moveTo>
                                    <a:lnTo>
                                      <a:pt x="65" y="154"/>
                                    </a:lnTo>
                                    <a:lnTo>
                                      <a:pt x="5" y="116"/>
                                    </a:lnTo>
                                    <a:lnTo>
                                      <a:pt x="0" y="116"/>
                                    </a:lnTo>
                                    <a:lnTo>
                                      <a:pt x="0" y="91"/>
                                    </a:lnTo>
                                    <a:lnTo>
                                      <a:pt x="19" y="52"/>
                                    </a:lnTo>
                                    <a:lnTo>
                                      <a:pt x="6" y="12"/>
                                    </a:lnTo>
                                    <a:lnTo>
                                      <a:pt x="0" y="11"/>
                                    </a:lnTo>
                                    <a:lnTo>
                                      <a:pt x="9" y="0"/>
                                    </a:lnTo>
                                    <a:lnTo>
                                      <a:pt x="34" y="0"/>
                                    </a:lnTo>
                                    <a:lnTo>
                                      <a:pt x="48" y="0"/>
                                    </a:lnTo>
                                    <a:lnTo>
                                      <a:pt x="71" y="18"/>
                                    </a:lnTo>
                                    <a:lnTo>
                                      <a:pt x="90" y="21"/>
                                    </a:lnTo>
                                    <a:lnTo>
                                      <a:pt x="124" y="8"/>
                                    </a:lnTo>
                                    <a:lnTo>
                                      <a:pt x="144" y="14"/>
                                    </a:lnTo>
                                    <a:lnTo>
                                      <a:pt x="128" y="40"/>
                                    </a:lnTo>
                                    <a:lnTo>
                                      <a:pt x="128" y="109"/>
                                    </a:lnTo>
                                    <a:lnTo>
                                      <a:pt x="138" y="128"/>
                                    </a:lnTo>
                                    <a:lnTo>
                                      <a:pt x="139" y="128"/>
                                    </a:lnTo>
                                    <a:lnTo>
                                      <a:pt x="123" y="147"/>
                                    </a:lnTo>
                                    <a:lnTo>
                                      <a:pt x="115" y="146"/>
                                    </a:lnTo>
                                    <a:lnTo>
                                      <a:pt x="115" y="158"/>
                                    </a:lnTo>
                                    <a:lnTo>
                                      <a:pt x="98" y="192"/>
                                    </a:lnTo>
                                    <a:lnTo>
                                      <a:pt x="72" y="17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6" name="Freeform 204"/>
                              <p:cNvSpPr>
                                <a:spLocks noChangeAspect="1"/>
                              </p:cNvSpPr>
                              <p:nvPr/>
                            </p:nvSpPr>
                            <p:spPr bwMode="auto">
                              <a:xfrm>
                                <a:off x="3119" y="2517"/>
                                <a:ext cx="202" cy="222"/>
                              </a:xfrm>
                              <a:custGeom>
                                <a:avLst/>
                                <a:gdLst>
                                  <a:gd name="T0" fmla="*/ 17 w 199"/>
                                  <a:gd name="T1" fmla="*/ 1 h 224"/>
                                  <a:gd name="T2" fmla="*/ 25 w 199"/>
                                  <a:gd name="T3" fmla="*/ 17 h 224"/>
                                  <a:gd name="T4" fmla="*/ 20 w 199"/>
                                  <a:gd name="T5" fmla="*/ 28 h 224"/>
                                  <a:gd name="T6" fmla="*/ 21 w 199"/>
                                  <a:gd name="T7" fmla="*/ 48 h 224"/>
                                  <a:gd name="T8" fmla="*/ 2 w 199"/>
                                  <a:gd name="T9" fmla="*/ 56 h 224"/>
                                  <a:gd name="T10" fmla="*/ 0 w 199"/>
                                  <a:gd name="T11" fmla="*/ 56 h 224"/>
                                  <a:gd name="T12" fmla="*/ 0 w 199"/>
                                  <a:gd name="T13" fmla="*/ 79 h 224"/>
                                  <a:gd name="T14" fmla="*/ 22 w 199"/>
                                  <a:gd name="T15" fmla="*/ 119 h 224"/>
                                  <a:gd name="T16" fmla="*/ 27 w 199"/>
                                  <a:gd name="T17" fmla="*/ 128 h 224"/>
                                  <a:gd name="T18" fmla="*/ 29 w 199"/>
                                  <a:gd name="T19" fmla="*/ 128 h 224"/>
                                  <a:gd name="T20" fmla="*/ 90 w 199"/>
                                  <a:gd name="T21" fmla="*/ 142 h 224"/>
                                  <a:gd name="T22" fmla="*/ 116 w 199"/>
                                  <a:gd name="T23" fmla="*/ 144 h 224"/>
                                  <a:gd name="T24" fmla="*/ 134 w 199"/>
                                  <a:gd name="T25" fmla="*/ 147 h 224"/>
                                  <a:gd name="T26" fmla="*/ 154 w 199"/>
                                  <a:gd name="T27" fmla="*/ 165 h 224"/>
                                  <a:gd name="T28" fmla="*/ 190 w 199"/>
                                  <a:gd name="T29" fmla="*/ 166 h 224"/>
                                  <a:gd name="T30" fmla="*/ 266 w 199"/>
                                  <a:gd name="T31" fmla="*/ 162 h 224"/>
                                  <a:gd name="T32" fmla="*/ 302 w 199"/>
                                  <a:gd name="T33" fmla="*/ 154 h 224"/>
                                  <a:gd name="T34" fmla="*/ 302 w 199"/>
                                  <a:gd name="T35" fmla="*/ 154 h 224"/>
                                  <a:gd name="T36" fmla="*/ 286 w 199"/>
                                  <a:gd name="T37" fmla="*/ 148 h 224"/>
                                  <a:gd name="T38" fmla="*/ 275 w 199"/>
                                  <a:gd name="T39" fmla="*/ 134 h 224"/>
                                  <a:gd name="T40" fmla="*/ 282 w 199"/>
                                  <a:gd name="T41" fmla="*/ 98 h 224"/>
                                  <a:gd name="T42" fmla="*/ 261 w 199"/>
                                  <a:gd name="T43" fmla="*/ 77 h 224"/>
                                  <a:gd name="T44" fmla="*/ 277 w 199"/>
                                  <a:gd name="T45" fmla="*/ 56 h 224"/>
                                  <a:gd name="T46" fmla="*/ 233 w 199"/>
                                  <a:gd name="T47" fmla="*/ 56 h 224"/>
                                  <a:gd name="T48" fmla="*/ 223 w 199"/>
                                  <a:gd name="T49" fmla="*/ 38 h 224"/>
                                  <a:gd name="T50" fmla="*/ 130 w 199"/>
                                  <a:gd name="T51" fmla="*/ 0 h 224"/>
                                  <a:gd name="T52" fmla="*/ 120 w 199"/>
                                  <a:gd name="T53" fmla="*/ 0 h 224"/>
                                  <a:gd name="T54" fmla="*/ 70 w 199"/>
                                  <a:gd name="T55" fmla="*/ 0 h 224"/>
                                  <a:gd name="T56" fmla="*/ 70 w 199"/>
                                  <a:gd name="T57" fmla="*/ 0 h 224"/>
                                  <a:gd name="T58" fmla="*/ 17 w 199"/>
                                  <a:gd name="T59" fmla="*/ 1 h 224"/>
                                  <a:gd name="T60" fmla="*/ 17 w 199"/>
                                  <a:gd name="T61" fmla="*/ 1 h 224"/>
                                  <a:gd name="T62" fmla="*/ 17 w 199"/>
                                  <a:gd name="T63" fmla="*/ 1 h 224"/>
                                  <a:gd name="T64" fmla="*/ 17 w 199"/>
                                  <a:gd name="T65" fmla="*/ 1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24"/>
                                  <a:gd name="T101" fmla="*/ 199 w 199"/>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24">
                                    <a:moveTo>
                                      <a:pt x="17" y="1"/>
                                    </a:moveTo>
                                    <a:lnTo>
                                      <a:pt x="25" y="17"/>
                                    </a:lnTo>
                                    <a:lnTo>
                                      <a:pt x="20" y="28"/>
                                    </a:lnTo>
                                    <a:lnTo>
                                      <a:pt x="21" y="48"/>
                                    </a:lnTo>
                                    <a:lnTo>
                                      <a:pt x="2" y="71"/>
                                    </a:lnTo>
                                    <a:lnTo>
                                      <a:pt x="0" y="71"/>
                                    </a:lnTo>
                                    <a:lnTo>
                                      <a:pt x="0" y="108"/>
                                    </a:lnTo>
                                    <a:lnTo>
                                      <a:pt x="22" y="148"/>
                                    </a:lnTo>
                                    <a:lnTo>
                                      <a:pt x="27" y="157"/>
                                    </a:lnTo>
                                    <a:lnTo>
                                      <a:pt x="29" y="157"/>
                                    </a:lnTo>
                                    <a:lnTo>
                                      <a:pt x="61" y="174"/>
                                    </a:lnTo>
                                    <a:lnTo>
                                      <a:pt x="79" y="178"/>
                                    </a:lnTo>
                                    <a:lnTo>
                                      <a:pt x="88" y="184"/>
                                    </a:lnTo>
                                    <a:lnTo>
                                      <a:pt x="98" y="220"/>
                                    </a:lnTo>
                                    <a:lnTo>
                                      <a:pt x="124" y="223"/>
                                    </a:lnTo>
                                    <a:lnTo>
                                      <a:pt x="171" y="214"/>
                                    </a:lnTo>
                                    <a:lnTo>
                                      <a:pt x="198" y="198"/>
                                    </a:lnTo>
                                    <a:lnTo>
                                      <a:pt x="186" y="186"/>
                                    </a:lnTo>
                                    <a:lnTo>
                                      <a:pt x="178" y="163"/>
                                    </a:lnTo>
                                    <a:lnTo>
                                      <a:pt x="183" y="127"/>
                                    </a:lnTo>
                                    <a:lnTo>
                                      <a:pt x="167" y="106"/>
                                    </a:lnTo>
                                    <a:lnTo>
                                      <a:pt x="179" y="76"/>
                                    </a:lnTo>
                                    <a:lnTo>
                                      <a:pt x="153" y="56"/>
                                    </a:lnTo>
                                    <a:lnTo>
                                      <a:pt x="146" y="38"/>
                                    </a:lnTo>
                                    <a:lnTo>
                                      <a:pt x="86" y="0"/>
                                    </a:lnTo>
                                    <a:lnTo>
                                      <a:pt x="81" y="0"/>
                                    </a:lnTo>
                                    <a:lnTo>
                                      <a:pt x="41" y="0"/>
                                    </a:lnTo>
                                    <a:lnTo>
                                      <a:pt x="17"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7" name="Freeform 205"/>
                              <p:cNvSpPr>
                                <a:spLocks noChangeAspect="1"/>
                              </p:cNvSpPr>
                              <p:nvPr/>
                            </p:nvSpPr>
                            <p:spPr bwMode="auto">
                              <a:xfrm>
                                <a:off x="2975" y="2662"/>
                                <a:ext cx="219" cy="203"/>
                              </a:xfrm>
                              <a:custGeom>
                                <a:avLst/>
                                <a:gdLst>
                                  <a:gd name="T0" fmla="*/ 222 w 215"/>
                                  <a:gd name="T1" fmla="*/ 126 h 205"/>
                                  <a:gd name="T2" fmla="*/ 198 w 215"/>
                                  <a:gd name="T3" fmla="*/ 135 h 205"/>
                                  <a:gd name="T4" fmla="*/ 145 w 215"/>
                                  <a:gd name="T5" fmla="*/ 149 h 205"/>
                                  <a:gd name="T6" fmla="*/ 87 w 215"/>
                                  <a:gd name="T7" fmla="*/ 148 h 205"/>
                                  <a:gd name="T8" fmla="*/ 87 w 215"/>
                                  <a:gd name="T9" fmla="*/ 148 h 205"/>
                                  <a:gd name="T10" fmla="*/ 66 w 215"/>
                                  <a:gd name="T11" fmla="*/ 143 h 205"/>
                                  <a:gd name="T12" fmla="*/ 21 w 215"/>
                                  <a:gd name="T13" fmla="*/ 145 h 205"/>
                                  <a:gd name="T14" fmla="*/ 0 w 215"/>
                                  <a:gd name="T15" fmla="*/ 135 h 205"/>
                                  <a:gd name="T16" fmla="*/ 0 w 215"/>
                                  <a:gd name="T17" fmla="*/ 75 h 205"/>
                                  <a:gd name="T18" fmla="*/ 68 w 215"/>
                                  <a:gd name="T19" fmla="*/ 71 h 205"/>
                                  <a:gd name="T20" fmla="*/ 65 w 215"/>
                                  <a:gd name="T21" fmla="*/ 68 h 205"/>
                                  <a:gd name="T22" fmla="*/ 67 w 215"/>
                                  <a:gd name="T23" fmla="*/ 51 h 205"/>
                                  <a:gd name="T24" fmla="*/ 127 w 215"/>
                                  <a:gd name="T25" fmla="*/ 51 h 205"/>
                                  <a:gd name="T26" fmla="*/ 156 w 215"/>
                                  <a:gd name="T27" fmla="*/ 51 h 205"/>
                                  <a:gd name="T28" fmla="*/ 206 w 215"/>
                                  <a:gd name="T29" fmla="*/ 71 h 205"/>
                                  <a:gd name="T30" fmla="*/ 234 w 215"/>
                                  <a:gd name="T31" fmla="*/ 75 h 205"/>
                                  <a:gd name="T32" fmla="*/ 239 w 215"/>
                                  <a:gd name="T33" fmla="*/ 55 h 205"/>
                                  <a:gd name="T34" fmla="*/ 218 w 215"/>
                                  <a:gd name="T35" fmla="*/ 56 h 205"/>
                                  <a:gd name="T36" fmla="*/ 205 w 215"/>
                                  <a:gd name="T37" fmla="*/ 51 h 205"/>
                                  <a:gd name="T38" fmla="*/ 214 w 215"/>
                                  <a:gd name="T39" fmla="*/ 20 h 205"/>
                                  <a:gd name="T40" fmla="*/ 225 w 215"/>
                                  <a:gd name="T41" fmla="*/ 9 h 205"/>
                                  <a:gd name="T42" fmla="*/ 268 w 215"/>
                                  <a:gd name="T43" fmla="*/ 1 h 205"/>
                                  <a:gd name="T44" fmla="*/ 277 w 215"/>
                                  <a:gd name="T45" fmla="*/ 0 h 205"/>
                                  <a:gd name="T46" fmla="*/ 285 w 215"/>
                                  <a:gd name="T47" fmla="*/ 9 h 205"/>
                                  <a:gd name="T48" fmla="*/ 288 w 215"/>
                                  <a:gd name="T49" fmla="*/ 9 h 205"/>
                                  <a:gd name="T50" fmla="*/ 345 w 215"/>
                                  <a:gd name="T51" fmla="*/ 26 h 205"/>
                                  <a:gd name="T52" fmla="*/ 365 w 215"/>
                                  <a:gd name="T53" fmla="*/ 51 h 205"/>
                                  <a:gd name="T54" fmla="*/ 353 w 215"/>
                                  <a:gd name="T55" fmla="*/ 51 h 205"/>
                                  <a:gd name="T56" fmla="*/ 354 w 215"/>
                                  <a:gd name="T57" fmla="*/ 59 h 205"/>
                                  <a:gd name="T58" fmla="*/ 336 w 215"/>
                                  <a:gd name="T59" fmla="*/ 87 h 205"/>
                                  <a:gd name="T60" fmla="*/ 345 w 215"/>
                                  <a:gd name="T61" fmla="*/ 93 h 205"/>
                                  <a:gd name="T62" fmla="*/ 252 w 215"/>
                                  <a:gd name="T63" fmla="*/ 115 h 205"/>
                                  <a:gd name="T64" fmla="*/ 257 w 215"/>
                                  <a:gd name="T65" fmla="*/ 125 h 205"/>
                                  <a:gd name="T66" fmla="*/ 222 w 215"/>
                                  <a:gd name="T67" fmla="*/ 126 h 205"/>
                                  <a:gd name="T68" fmla="*/ 222 w 215"/>
                                  <a:gd name="T69" fmla="*/ 126 h 205"/>
                                  <a:gd name="T70" fmla="*/ 222 w 215"/>
                                  <a:gd name="T71" fmla="*/ 126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205"/>
                                  <a:gd name="T110" fmla="*/ 215 w 215"/>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205">
                                    <a:moveTo>
                                      <a:pt x="130" y="158"/>
                                    </a:moveTo>
                                    <a:lnTo>
                                      <a:pt x="118" y="176"/>
                                    </a:lnTo>
                                    <a:lnTo>
                                      <a:pt x="84" y="204"/>
                                    </a:lnTo>
                                    <a:lnTo>
                                      <a:pt x="55" y="202"/>
                                    </a:lnTo>
                                    <a:lnTo>
                                      <a:pt x="37" y="192"/>
                                    </a:lnTo>
                                    <a:lnTo>
                                      <a:pt x="21" y="196"/>
                                    </a:lnTo>
                                    <a:lnTo>
                                      <a:pt x="0" y="176"/>
                                    </a:lnTo>
                                    <a:lnTo>
                                      <a:pt x="0" y="104"/>
                                    </a:lnTo>
                                    <a:lnTo>
                                      <a:pt x="39" y="100"/>
                                    </a:lnTo>
                                    <a:lnTo>
                                      <a:pt x="36" y="97"/>
                                    </a:lnTo>
                                    <a:lnTo>
                                      <a:pt x="38" y="57"/>
                                    </a:lnTo>
                                    <a:lnTo>
                                      <a:pt x="75" y="77"/>
                                    </a:lnTo>
                                    <a:lnTo>
                                      <a:pt x="91" y="75"/>
                                    </a:lnTo>
                                    <a:lnTo>
                                      <a:pt x="122" y="100"/>
                                    </a:lnTo>
                                    <a:lnTo>
                                      <a:pt x="136" y="104"/>
                                    </a:lnTo>
                                    <a:lnTo>
                                      <a:pt x="140" y="84"/>
                                    </a:lnTo>
                                    <a:lnTo>
                                      <a:pt x="128" y="85"/>
                                    </a:lnTo>
                                    <a:lnTo>
                                      <a:pt x="121" y="76"/>
                                    </a:lnTo>
                                    <a:lnTo>
                                      <a:pt x="126" y="20"/>
                                    </a:lnTo>
                                    <a:lnTo>
                                      <a:pt x="131" y="9"/>
                                    </a:lnTo>
                                    <a:lnTo>
                                      <a:pt x="158" y="1"/>
                                    </a:lnTo>
                                    <a:lnTo>
                                      <a:pt x="163" y="0"/>
                                    </a:lnTo>
                                    <a:lnTo>
                                      <a:pt x="168" y="9"/>
                                    </a:lnTo>
                                    <a:lnTo>
                                      <a:pt x="170" y="9"/>
                                    </a:lnTo>
                                    <a:lnTo>
                                      <a:pt x="202" y="26"/>
                                    </a:lnTo>
                                    <a:lnTo>
                                      <a:pt x="214" y="53"/>
                                    </a:lnTo>
                                    <a:lnTo>
                                      <a:pt x="208" y="70"/>
                                    </a:lnTo>
                                    <a:lnTo>
                                      <a:pt x="209" y="88"/>
                                    </a:lnTo>
                                    <a:lnTo>
                                      <a:pt x="197" y="116"/>
                                    </a:lnTo>
                                    <a:lnTo>
                                      <a:pt x="202" y="122"/>
                                    </a:lnTo>
                                    <a:lnTo>
                                      <a:pt x="148" y="144"/>
                                    </a:lnTo>
                                    <a:lnTo>
                                      <a:pt x="151" y="155"/>
                                    </a:lnTo>
                                    <a:lnTo>
                                      <a:pt x="130" y="15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8" name="Freeform 206"/>
                              <p:cNvSpPr>
                                <a:spLocks noChangeAspect="1"/>
                              </p:cNvSpPr>
                              <p:nvPr/>
                            </p:nvSpPr>
                            <p:spPr bwMode="auto">
                              <a:xfrm>
                                <a:off x="3126" y="2713"/>
                                <a:ext cx="195" cy="332"/>
                              </a:xfrm>
                              <a:custGeom>
                                <a:avLst/>
                                <a:gdLst>
                                  <a:gd name="T0" fmla="*/ 26 w 192"/>
                                  <a:gd name="T1" fmla="*/ 218 h 337"/>
                                  <a:gd name="T2" fmla="*/ 70 w 192"/>
                                  <a:gd name="T3" fmla="*/ 218 h 337"/>
                                  <a:gd name="T4" fmla="*/ 71 w 192"/>
                                  <a:gd name="T5" fmla="*/ 213 h 337"/>
                                  <a:gd name="T6" fmla="*/ 66 w 192"/>
                                  <a:gd name="T7" fmla="*/ 211 h 337"/>
                                  <a:gd name="T8" fmla="*/ 71 w 192"/>
                                  <a:gd name="T9" fmla="*/ 203 h 337"/>
                                  <a:gd name="T10" fmla="*/ 132 w 192"/>
                                  <a:gd name="T11" fmla="*/ 189 h 337"/>
                                  <a:gd name="T12" fmla="*/ 146 w 192"/>
                                  <a:gd name="T13" fmla="*/ 161 h 337"/>
                                  <a:gd name="T14" fmla="*/ 118 w 192"/>
                                  <a:gd name="T15" fmla="*/ 136 h 337"/>
                                  <a:gd name="T16" fmla="*/ 122 w 192"/>
                                  <a:gd name="T17" fmla="*/ 130 h 337"/>
                                  <a:gd name="T18" fmla="*/ 200 w 192"/>
                                  <a:gd name="T19" fmla="*/ 93 h 337"/>
                                  <a:gd name="T20" fmla="*/ 248 w 192"/>
                                  <a:gd name="T21" fmla="*/ 89 h 337"/>
                                  <a:gd name="T22" fmla="*/ 298 w 192"/>
                                  <a:gd name="T23" fmla="*/ 68 h 337"/>
                                  <a:gd name="T24" fmla="*/ 298 w 192"/>
                                  <a:gd name="T25" fmla="*/ 0 h 337"/>
                                  <a:gd name="T26" fmla="*/ 298 w 192"/>
                                  <a:gd name="T27" fmla="*/ 0 h 337"/>
                                  <a:gd name="T28" fmla="*/ 260 w 192"/>
                                  <a:gd name="T29" fmla="*/ 16 h 337"/>
                                  <a:gd name="T30" fmla="*/ 182 w 192"/>
                                  <a:gd name="T31" fmla="*/ 25 h 337"/>
                                  <a:gd name="T32" fmla="*/ 144 w 192"/>
                                  <a:gd name="T33" fmla="*/ 22 h 337"/>
                                  <a:gd name="T34" fmla="*/ 120 w 192"/>
                                  <a:gd name="T35" fmla="*/ 33 h 337"/>
                                  <a:gd name="T36" fmla="*/ 134 w 192"/>
                                  <a:gd name="T37" fmla="*/ 33 h 337"/>
                                  <a:gd name="T38" fmla="*/ 164 w 192"/>
                                  <a:gd name="T39" fmla="*/ 62 h 337"/>
                                  <a:gd name="T40" fmla="*/ 161 w 192"/>
                                  <a:gd name="T41" fmla="*/ 76 h 337"/>
                                  <a:gd name="T42" fmla="*/ 144 w 192"/>
                                  <a:gd name="T43" fmla="*/ 87 h 337"/>
                                  <a:gd name="T44" fmla="*/ 114 w 192"/>
                                  <a:gd name="T45" fmla="*/ 77 h 337"/>
                                  <a:gd name="T46" fmla="*/ 120 w 192"/>
                                  <a:gd name="T47" fmla="*/ 55 h 337"/>
                                  <a:gd name="T48" fmla="*/ 93 w 192"/>
                                  <a:gd name="T49" fmla="*/ 55 h 337"/>
                                  <a:gd name="T50" fmla="*/ 83 w 192"/>
                                  <a:gd name="T51" fmla="*/ 43 h 337"/>
                                  <a:gd name="T52" fmla="*/ 0 w 192"/>
                                  <a:gd name="T53" fmla="*/ 65 h 337"/>
                                  <a:gd name="T54" fmla="*/ 3 w 192"/>
                                  <a:gd name="T55" fmla="*/ 74 h 337"/>
                                  <a:gd name="T56" fmla="*/ 3 w 192"/>
                                  <a:gd name="T57" fmla="*/ 78 h 337"/>
                                  <a:gd name="T58" fmla="*/ 20 w 192"/>
                                  <a:gd name="T59" fmla="*/ 78 h 337"/>
                                  <a:gd name="T60" fmla="*/ 76 w 192"/>
                                  <a:gd name="T61" fmla="*/ 84 h 337"/>
                                  <a:gd name="T62" fmla="*/ 79 w 192"/>
                                  <a:gd name="T63" fmla="*/ 93 h 337"/>
                                  <a:gd name="T64" fmla="*/ 75 w 192"/>
                                  <a:gd name="T65" fmla="*/ 128 h 337"/>
                                  <a:gd name="T66" fmla="*/ 20 w 192"/>
                                  <a:gd name="T67" fmla="*/ 162 h 337"/>
                                  <a:gd name="T68" fmla="*/ 26 w 192"/>
                                  <a:gd name="T69" fmla="*/ 206 h 337"/>
                                  <a:gd name="T70" fmla="*/ 26 w 192"/>
                                  <a:gd name="T71" fmla="*/ 218 h 337"/>
                                  <a:gd name="T72" fmla="*/ 26 w 192"/>
                                  <a:gd name="T73" fmla="*/ 218 h 337"/>
                                  <a:gd name="T74" fmla="*/ 26 w 192"/>
                                  <a:gd name="T75" fmla="*/ 218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337"/>
                                  <a:gd name="T116" fmla="*/ 192 w 192"/>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337">
                                    <a:moveTo>
                                      <a:pt x="26" y="336"/>
                                    </a:moveTo>
                                    <a:lnTo>
                                      <a:pt x="41" y="336"/>
                                    </a:lnTo>
                                    <a:lnTo>
                                      <a:pt x="42" y="327"/>
                                    </a:lnTo>
                                    <a:lnTo>
                                      <a:pt x="37" y="324"/>
                                    </a:lnTo>
                                    <a:lnTo>
                                      <a:pt x="42" y="311"/>
                                    </a:lnTo>
                                    <a:lnTo>
                                      <a:pt x="85" y="290"/>
                                    </a:lnTo>
                                    <a:lnTo>
                                      <a:pt x="92" y="249"/>
                                    </a:lnTo>
                                    <a:lnTo>
                                      <a:pt x="78" y="207"/>
                                    </a:lnTo>
                                    <a:lnTo>
                                      <a:pt x="80" y="198"/>
                                    </a:lnTo>
                                    <a:lnTo>
                                      <a:pt x="129" y="144"/>
                                    </a:lnTo>
                                    <a:lnTo>
                                      <a:pt x="157" y="136"/>
                                    </a:lnTo>
                                    <a:lnTo>
                                      <a:pt x="191" y="97"/>
                                    </a:lnTo>
                                    <a:lnTo>
                                      <a:pt x="191" y="0"/>
                                    </a:lnTo>
                                    <a:lnTo>
                                      <a:pt x="164" y="16"/>
                                    </a:lnTo>
                                    <a:lnTo>
                                      <a:pt x="117" y="25"/>
                                    </a:lnTo>
                                    <a:lnTo>
                                      <a:pt x="91" y="22"/>
                                    </a:lnTo>
                                    <a:lnTo>
                                      <a:pt x="79" y="34"/>
                                    </a:lnTo>
                                    <a:lnTo>
                                      <a:pt x="86" y="62"/>
                                    </a:lnTo>
                                    <a:lnTo>
                                      <a:pt x="105" y="91"/>
                                    </a:lnTo>
                                    <a:lnTo>
                                      <a:pt x="103" y="109"/>
                                    </a:lnTo>
                                    <a:lnTo>
                                      <a:pt x="91" y="132"/>
                                    </a:lnTo>
                                    <a:lnTo>
                                      <a:pt x="76" y="111"/>
                                    </a:lnTo>
                                    <a:lnTo>
                                      <a:pt x="79" y="84"/>
                                    </a:lnTo>
                                    <a:lnTo>
                                      <a:pt x="64" y="84"/>
                                    </a:lnTo>
                                    <a:lnTo>
                                      <a:pt x="54" y="72"/>
                                    </a:lnTo>
                                    <a:lnTo>
                                      <a:pt x="0" y="94"/>
                                    </a:lnTo>
                                    <a:lnTo>
                                      <a:pt x="3" y="105"/>
                                    </a:lnTo>
                                    <a:lnTo>
                                      <a:pt x="3" y="114"/>
                                    </a:lnTo>
                                    <a:lnTo>
                                      <a:pt x="20" y="114"/>
                                    </a:lnTo>
                                    <a:lnTo>
                                      <a:pt x="47" y="126"/>
                                    </a:lnTo>
                                    <a:lnTo>
                                      <a:pt x="50" y="144"/>
                                    </a:lnTo>
                                    <a:lnTo>
                                      <a:pt x="46" y="195"/>
                                    </a:lnTo>
                                    <a:lnTo>
                                      <a:pt x="20" y="251"/>
                                    </a:lnTo>
                                    <a:lnTo>
                                      <a:pt x="26" y="316"/>
                                    </a:lnTo>
                                    <a:lnTo>
                                      <a:pt x="26" y="3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79" name="Freeform 207"/>
                              <p:cNvSpPr>
                                <a:spLocks noChangeAspect="1"/>
                              </p:cNvSpPr>
                              <p:nvPr/>
                            </p:nvSpPr>
                            <p:spPr bwMode="auto">
                              <a:xfrm>
                                <a:off x="3031" y="2816"/>
                                <a:ext cx="147" cy="146"/>
                              </a:xfrm>
                              <a:custGeom>
                                <a:avLst/>
                                <a:gdLst>
                                  <a:gd name="T0" fmla="*/ 136 w 144"/>
                                  <a:gd name="T1" fmla="*/ 106 h 147"/>
                                  <a:gd name="T2" fmla="*/ 88 w 144"/>
                                  <a:gd name="T3" fmla="*/ 98 h 147"/>
                                  <a:gd name="T4" fmla="*/ 78 w 144"/>
                                  <a:gd name="T5" fmla="*/ 75 h 147"/>
                                  <a:gd name="T6" fmla="*/ 16 w 144"/>
                                  <a:gd name="T7" fmla="*/ 73 h 147"/>
                                  <a:gd name="T8" fmla="*/ 0 w 144"/>
                                  <a:gd name="T9" fmla="*/ 47 h 147"/>
                                  <a:gd name="T10" fmla="*/ 0 w 144"/>
                                  <a:gd name="T11" fmla="*/ 47 h 147"/>
                                  <a:gd name="T12" fmla="*/ 58 w 144"/>
                                  <a:gd name="T13" fmla="*/ 49 h 147"/>
                                  <a:gd name="T14" fmla="*/ 112 w 144"/>
                                  <a:gd name="T15" fmla="*/ 21 h 147"/>
                                  <a:gd name="T16" fmla="*/ 139 w 144"/>
                                  <a:gd name="T17" fmla="*/ 3 h 147"/>
                                  <a:gd name="T18" fmla="*/ 170 w 144"/>
                                  <a:gd name="T19" fmla="*/ 0 h 147"/>
                                  <a:gd name="T20" fmla="*/ 170 w 144"/>
                                  <a:gd name="T21" fmla="*/ 0 h 147"/>
                                  <a:gd name="T22" fmla="*/ 170 w 144"/>
                                  <a:gd name="T23" fmla="*/ 9 h 147"/>
                                  <a:gd name="T24" fmla="*/ 205 w 144"/>
                                  <a:gd name="T25" fmla="*/ 9 h 147"/>
                                  <a:gd name="T26" fmla="*/ 253 w 144"/>
                                  <a:gd name="T27" fmla="*/ 21 h 147"/>
                                  <a:gd name="T28" fmla="*/ 258 w 144"/>
                                  <a:gd name="T29" fmla="*/ 39 h 147"/>
                                  <a:gd name="T30" fmla="*/ 252 w 144"/>
                                  <a:gd name="T31" fmla="*/ 73 h 147"/>
                                  <a:gd name="T32" fmla="*/ 205 w 144"/>
                                  <a:gd name="T33" fmla="*/ 117 h 147"/>
                                  <a:gd name="T34" fmla="*/ 185 w 144"/>
                                  <a:gd name="T35" fmla="*/ 109 h 147"/>
                                  <a:gd name="T36" fmla="*/ 136 w 144"/>
                                  <a:gd name="T37" fmla="*/ 106 h 147"/>
                                  <a:gd name="T38" fmla="*/ 136 w 144"/>
                                  <a:gd name="T39" fmla="*/ 106 h 147"/>
                                  <a:gd name="T40" fmla="*/ 136 w 144"/>
                                  <a:gd name="T41" fmla="*/ 106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47"/>
                                  <a:gd name="T65" fmla="*/ 144 w 144"/>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47">
                                    <a:moveTo>
                                      <a:pt x="73" y="135"/>
                                    </a:moveTo>
                                    <a:lnTo>
                                      <a:pt x="51" y="127"/>
                                    </a:lnTo>
                                    <a:lnTo>
                                      <a:pt x="46" y="104"/>
                                    </a:lnTo>
                                    <a:lnTo>
                                      <a:pt x="16" y="79"/>
                                    </a:lnTo>
                                    <a:lnTo>
                                      <a:pt x="0" y="47"/>
                                    </a:lnTo>
                                    <a:lnTo>
                                      <a:pt x="29" y="49"/>
                                    </a:lnTo>
                                    <a:lnTo>
                                      <a:pt x="63" y="21"/>
                                    </a:lnTo>
                                    <a:lnTo>
                                      <a:pt x="75" y="3"/>
                                    </a:lnTo>
                                    <a:lnTo>
                                      <a:pt x="96" y="0"/>
                                    </a:lnTo>
                                    <a:lnTo>
                                      <a:pt x="96" y="9"/>
                                    </a:lnTo>
                                    <a:lnTo>
                                      <a:pt x="113" y="9"/>
                                    </a:lnTo>
                                    <a:lnTo>
                                      <a:pt x="140" y="21"/>
                                    </a:lnTo>
                                    <a:lnTo>
                                      <a:pt x="143" y="39"/>
                                    </a:lnTo>
                                    <a:lnTo>
                                      <a:pt x="139" y="90"/>
                                    </a:lnTo>
                                    <a:lnTo>
                                      <a:pt x="113" y="146"/>
                                    </a:lnTo>
                                    <a:lnTo>
                                      <a:pt x="103" y="138"/>
                                    </a:lnTo>
                                    <a:lnTo>
                                      <a:pt x="73" y="1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0" name="Freeform 208"/>
                              <p:cNvSpPr>
                                <a:spLocks noChangeAspect="1"/>
                              </p:cNvSpPr>
                              <p:nvPr/>
                            </p:nvSpPr>
                            <p:spPr bwMode="auto">
                              <a:xfrm>
                                <a:off x="2872" y="2949"/>
                                <a:ext cx="296" cy="260"/>
                              </a:xfrm>
                              <a:custGeom>
                                <a:avLst/>
                                <a:gdLst>
                                  <a:gd name="T0" fmla="*/ 459 w 289"/>
                                  <a:gd name="T1" fmla="*/ 0 h 259"/>
                                  <a:gd name="T2" fmla="*/ 516 w 289"/>
                                  <a:gd name="T3" fmla="*/ 3 h 259"/>
                                  <a:gd name="T4" fmla="*/ 533 w 289"/>
                                  <a:gd name="T5" fmla="*/ 11 h 259"/>
                                  <a:gd name="T6" fmla="*/ 546 w 289"/>
                                  <a:gd name="T7" fmla="*/ 75 h 259"/>
                                  <a:gd name="T8" fmla="*/ 546 w 289"/>
                                  <a:gd name="T9" fmla="*/ 95 h 259"/>
                                  <a:gd name="T10" fmla="*/ 572 w 289"/>
                                  <a:gd name="T11" fmla="*/ 95 h 259"/>
                                  <a:gd name="T12" fmla="*/ 579 w 289"/>
                                  <a:gd name="T13" fmla="*/ 100 h 259"/>
                                  <a:gd name="T14" fmla="*/ 556 w 289"/>
                                  <a:gd name="T15" fmla="*/ 162 h 259"/>
                                  <a:gd name="T16" fmla="*/ 520 w 289"/>
                                  <a:gd name="T17" fmla="*/ 174 h 259"/>
                                  <a:gd name="T18" fmla="*/ 482 w 289"/>
                                  <a:gd name="T19" fmla="*/ 209 h 259"/>
                                  <a:gd name="T20" fmla="*/ 410 w 289"/>
                                  <a:gd name="T21" fmla="*/ 248 h 259"/>
                                  <a:gd name="T22" fmla="*/ 362 w 289"/>
                                  <a:gd name="T23" fmla="*/ 265 h 259"/>
                                  <a:gd name="T24" fmla="*/ 278 w 289"/>
                                  <a:gd name="T25" fmla="*/ 278 h 259"/>
                                  <a:gd name="T26" fmla="*/ 212 w 289"/>
                                  <a:gd name="T27" fmla="*/ 273 h 259"/>
                                  <a:gd name="T28" fmla="*/ 122 w 289"/>
                                  <a:gd name="T29" fmla="*/ 288 h 259"/>
                                  <a:gd name="T30" fmla="*/ 96 w 289"/>
                                  <a:gd name="T31" fmla="*/ 288 h 259"/>
                                  <a:gd name="T32" fmla="*/ 70 w 289"/>
                                  <a:gd name="T33" fmla="*/ 273 h 259"/>
                                  <a:gd name="T34" fmla="*/ 60 w 289"/>
                                  <a:gd name="T35" fmla="*/ 278 h 259"/>
                                  <a:gd name="T36" fmla="*/ 52 w 289"/>
                                  <a:gd name="T37" fmla="*/ 250 h 259"/>
                                  <a:gd name="T38" fmla="*/ 60 w 289"/>
                                  <a:gd name="T39" fmla="*/ 244 h 259"/>
                                  <a:gd name="T40" fmla="*/ 60 w 289"/>
                                  <a:gd name="T41" fmla="*/ 232 h 259"/>
                                  <a:gd name="T42" fmla="*/ 5 w 289"/>
                                  <a:gd name="T43" fmla="*/ 171 h 259"/>
                                  <a:gd name="T44" fmla="*/ 0 w 289"/>
                                  <a:gd name="T45" fmla="*/ 164 h 259"/>
                                  <a:gd name="T46" fmla="*/ 6 w 289"/>
                                  <a:gd name="T47" fmla="*/ 127 h 259"/>
                                  <a:gd name="T48" fmla="*/ 18 w 289"/>
                                  <a:gd name="T49" fmla="*/ 162 h 259"/>
                                  <a:gd name="T50" fmla="*/ 50 w 289"/>
                                  <a:gd name="T51" fmla="*/ 171 h 259"/>
                                  <a:gd name="T52" fmla="*/ 84 w 289"/>
                                  <a:gd name="T53" fmla="*/ 171 h 259"/>
                                  <a:gd name="T54" fmla="*/ 116 w 289"/>
                                  <a:gd name="T55" fmla="*/ 128 h 259"/>
                                  <a:gd name="T56" fmla="*/ 122 w 289"/>
                                  <a:gd name="T57" fmla="*/ 53 h 259"/>
                                  <a:gd name="T58" fmla="*/ 122 w 289"/>
                                  <a:gd name="T59" fmla="*/ 53 h 259"/>
                                  <a:gd name="T60" fmla="*/ 147 w 289"/>
                                  <a:gd name="T61" fmla="*/ 69 h 259"/>
                                  <a:gd name="T62" fmla="*/ 146 w 289"/>
                                  <a:gd name="T63" fmla="*/ 91 h 259"/>
                                  <a:gd name="T64" fmla="*/ 162 w 289"/>
                                  <a:gd name="T65" fmla="*/ 97 h 259"/>
                                  <a:gd name="T66" fmla="*/ 201 w 289"/>
                                  <a:gd name="T67" fmla="*/ 93 h 259"/>
                                  <a:gd name="T68" fmla="*/ 247 w 289"/>
                                  <a:gd name="T69" fmla="*/ 67 h 259"/>
                                  <a:gd name="T70" fmla="*/ 280 w 289"/>
                                  <a:gd name="T71" fmla="*/ 74 h 259"/>
                                  <a:gd name="T72" fmla="*/ 312 w 289"/>
                                  <a:gd name="T73" fmla="*/ 71 h 259"/>
                                  <a:gd name="T74" fmla="*/ 391 w 289"/>
                                  <a:gd name="T75" fmla="*/ 23 h 259"/>
                                  <a:gd name="T76" fmla="*/ 459 w 289"/>
                                  <a:gd name="T77" fmla="*/ 0 h 259"/>
                                  <a:gd name="T78" fmla="*/ 459 w 289"/>
                                  <a:gd name="T79" fmla="*/ 0 h 259"/>
                                  <a:gd name="T80" fmla="*/ 459 w 289"/>
                                  <a:gd name="T81" fmla="*/ 0 h 2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259"/>
                                  <a:gd name="T125" fmla="*/ 289 w 289"/>
                                  <a:gd name="T126" fmla="*/ 259 h 2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259">
                                    <a:moveTo>
                                      <a:pt x="228" y="0"/>
                                    </a:moveTo>
                                    <a:lnTo>
                                      <a:pt x="257" y="3"/>
                                    </a:lnTo>
                                    <a:lnTo>
                                      <a:pt x="267" y="11"/>
                                    </a:lnTo>
                                    <a:lnTo>
                                      <a:pt x="273" y="75"/>
                                    </a:lnTo>
                                    <a:lnTo>
                                      <a:pt x="273" y="95"/>
                                    </a:lnTo>
                                    <a:lnTo>
                                      <a:pt x="286" y="95"/>
                                    </a:lnTo>
                                    <a:lnTo>
                                      <a:pt x="289" y="100"/>
                                    </a:lnTo>
                                    <a:lnTo>
                                      <a:pt x="277" y="133"/>
                                    </a:lnTo>
                                    <a:lnTo>
                                      <a:pt x="261" y="145"/>
                                    </a:lnTo>
                                    <a:lnTo>
                                      <a:pt x="241" y="180"/>
                                    </a:lnTo>
                                    <a:lnTo>
                                      <a:pt x="206" y="219"/>
                                    </a:lnTo>
                                    <a:lnTo>
                                      <a:pt x="181" y="236"/>
                                    </a:lnTo>
                                    <a:lnTo>
                                      <a:pt x="139" y="249"/>
                                    </a:lnTo>
                                    <a:lnTo>
                                      <a:pt x="105" y="244"/>
                                    </a:lnTo>
                                    <a:lnTo>
                                      <a:pt x="60" y="259"/>
                                    </a:lnTo>
                                    <a:lnTo>
                                      <a:pt x="50" y="259"/>
                                    </a:lnTo>
                                    <a:lnTo>
                                      <a:pt x="37" y="244"/>
                                    </a:lnTo>
                                    <a:lnTo>
                                      <a:pt x="31" y="249"/>
                                    </a:lnTo>
                                    <a:lnTo>
                                      <a:pt x="23" y="221"/>
                                    </a:lnTo>
                                    <a:lnTo>
                                      <a:pt x="31" y="215"/>
                                    </a:lnTo>
                                    <a:lnTo>
                                      <a:pt x="31" y="203"/>
                                    </a:lnTo>
                                    <a:lnTo>
                                      <a:pt x="5" y="142"/>
                                    </a:lnTo>
                                    <a:lnTo>
                                      <a:pt x="0" y="135"/>
                                    </a:lnTo>
                                    <a:lnTo>
                                      <a:pt x="6" y="127"/>
                                    </a:lnTo>
                                    <a:lnTo>
                                      <a:pt x="18" y="133"/>
                                    </a:lnTo>
                                    <a:lnTo>
                                      <a:pt x="21" y="142"/>
                                    </a:lnTo>
                                    <a:lnTo>
                                      <a:pt x="44" y="142"/>
                                    </a:lnTo>
                                    <a:lnTo>
                                      <a:pt x="58" y="128"/>
                                    </a:lnTo>
                                    <a:lnTo>
                                      <a:pt x="60" y="53"/>
                                    </a:lnTo>
                                    <a:lnTo>
                                      <a:pt x="75" y="69"/>
                                    </a:lnTo>
                                    <a:lnTo>
                                      <a:pt x="74" y="91"/>
                                    </a:lnTo>
                                    <a:lnTo>
                                      <a:pt x="82" y="97"/>
                                    </a:lnTo>
                                    <a:lnTo>
                                      <a:pt x="100" y="93"/>
                                    </a:lnTo>
                                    <a:lnTo>
                                      <a:pt x="124" y="67"/>
                                    </a:lnTo>
                                    <a:lnTo>
                                      <a:pt x="140" y="74"/>
                                    </a:lnTo>
                                    <a:lnTo>
                                      <a:pt x="156" y="71"/>
                                    </a:lnTo>
                                    <a:lnTo>
                                      <a:pt x="196" y="23"/>
                                    </a:lnTo>
                                    <a:lnTo>
                                      <a:pt x="22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1" name="Freeform 209"/>
                              <p:cNvSpPr>
                                <a:spLocks noChangeAspect="1"/>
                              </p:cNvSpPr>
                              <p:nvPr/>
                            </p:nvSpPr>
                            <p:spPr bwMode="auto">
                              <a:xfrm>
                                <a:off x="2726" y="2227"/>
                                <a:ext cx="141" cy="236"/>
                              </a:xfrm>
                              <a:custGeom>
                                <a:avLst/>
                                <a:gdLst>
                                  <a:gd name="T0" fmla="*/ 131 w 140"/>
                                  <a:gd name="T1" fmla="*/ 0 h 239"/>
                                  <a:gd name="T2" fmla="*/ 131 w 140"/>
                                  <a:gd name="T3" fmla="*/ 13 h 239"/>
                                  <a:gd name="T4" fmla="*/ 136 w 140"/>
                                  <a:gd name="T5" fmla="*/ 28 h 239"/>
                                  <a:gd name="T6" fmla="*/ 117 w 140"/>
                                  <a:gd name="T7" fmla="*/ 39 h 239"/>
                                  <a:gd name="T8" fmla="*/ 107 w 140"/>
                                  <a:gd name="T9" fmla="*/ 59 h 239"/>
                                  <a:gd name="T10" fmla="*/ 68 w 140"/>
                                  <a:gd name="T11" fmla="*/ 68 h 239"/>
                                  <a:gd name="T12" fmla="*/ 56 w 140"/>
                                  <a:gd name="T13" fmla="*/ 97 h 239"/>
                                  <a:gd name="T14" fmla="*/ 47 w 140"/>
                                  <a:gd name="T15" fmla="*/ 99 h 239"/>
                                  <a:gd name="T16" fmla="*/ 37 w 140"/>
                                  <a:gd name="T17" fmla="*/ 95 h 239"/>
                                  <a:gd name="T18" fmla="*/ 21 w 140"/>
                                  <a:gd name="T19" fmla="*/ 95 h 239"/>
                                  <a:gd name="T20" fmla="*/ 0 w 140"/>
                                  <a:gd name="T21" fmla="*/ 118 h 239"/>
                                  <a:gd name="T22" fmla="*/ 8 w 140"/>
                                  <a:gd name="T23" fmla="*/ 132 h 239"/>
                                  <a:gd name="T24" fmla="*/ 16 w 140"/>
                                  <a:gd name="T25" fmla="*/ 134 h 239"/>
                                  <a:gd name="T26" fmla="*/ 26 w 140"/>
                                  <a:gd name="T27" fmla="*/ 148 h 239"/>
                                  <a:gd name="T28" fmla="*/ 22 w 140"/>
                                  <a:gd name="T29" fmla="*/ 160 h 239"/>
                                  <a:gd name="T30" fmla="*/ 50 w 140"/>
                                  <a:gd name="T31" fmla="*/ 159 h 239"/>
                                  <a:gd name="T32" fmla="*/ 121 w 140"/>
                                  <a:gd name="T33" fmla="*/ 160 h 239"/>
                                  <a:gd name="T34" fmla="*/ 167 w 140"/>
                                  <a:gd name="T35" fmla="*/ 167 h 239"/>
                                  <a:gd name="T36" fmla="*/ 168 w 140"/>
                                  <a:gd name="T37" fmla="*/ 151 h 239"/>
                                  <a:gd name="T38" fmla="*/ 142 w 140"/>
                                  <a:gd name="T39" fmla="*/ 117 h 239"/>
                                  <a:gd name="T40" fmla="*/ 139 w 140"/>
                                  <a:gd name="T41" fmla="*/ 107 h 239"/>
                                  <a:gd name="T42" fmla="*/ 153 w 140"/>
                                  <a:gd name="T43" fmla="*/ 90 h 239"/>
                                  <a:gd name="T44" fmla="*/ 153 w 140"/>
                                  <a:gd name="T45" fmla="*/ 90 h 239"/>
                                  <a:gd name="T46" fmla="*/ 148 w 140"/>
                                  <a:gd name="T47" fmla="*/ 64 h 239"/>
                                  <a:gd name="T48" fmla="*/ 131 w 140"/>
                                  <a:gd name="T49" fmla="*/ 49 h 239"/>
                                  <a:gd name="T50" fmla="*/ 136 w 140"/>
                                  <a:gd name="T51" fmla="*/ 39 h 239"/>
                                  <a:gd name="T52" fmla="*/ 153 w 140"/>
                                  <a:gd name="T53" fmla="*/ 39 h 239"/>
                                  <a:gd name="T54" fmla="*/ 143 w 140"/>
                                  <a:gd name="T55" fmla="*/ 39 h 239"/>
                                  <a:gd name="T56" fmla="*/ 139 w 140"/>
                                  <a:gd name="T57" fmla="*/ 6 h 239"/>
                                  <a:gd name="T58" fmla="*/ 139 w 140"/>
                                  <a:gd name="T59" fmla="*/ 6 h 239"/>
                                  <a:gd name="T60" fmla="*/ 131 w 140"/>
                                  <a:gd name="T61" fmla="*/ 0 h 239"/>
                                  <a:gd name="T62" fmla="*/ 131 w 140"/>
                                  <a:gd name="T63" fmla="*/ 0 h 239"/>
                                  <a:gd name="T64" fmla="*/ 131 w 140"/>
                                  <a:gd name="T65" fmla="*/ 0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39"/>
                                  <a:gd name="T101" fmla="*/ 140 w 140"/>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39">
                                    <a:moveTo>
                                      <a:pt x="102" y="0"/>
                                    </a:moveTo>
                                    <a:lnTo>
                                      <a:pt x="102" y="13"/>
                                    </a:lnTo>
                                    <a:lnTo>
                                      <a:pt x="107" y="28"/>
                                    </a:lnTo>
                                    <a:lnTo>
                                      <a:pt x="88" y="47"/>
                                    </a:lnTo>
                                    <a:lnTo>
                                      <a:pt x="78" y="88"/>
                                    </a:lnTo>
                                    <a:lnTo>
                                      <a:pt x="68" y="97"/>
                                    </a:lnTo>
                                    <a:lnTo>
                                      <a:pt x="56" y="134"/>
                                    </a:lnTo>
                                    <a:lnTo>
                                      <a:pt x="47" y="138"/>
                                    </a:lnTo>
                                    <a:lnTo>
                                      <a:pt x="37" y="129"/>
                                    </a:lnTo>
                                    <a:lnTo>
                                      <a:pt x="21" y="130"/>
                                    </a:lnTo>
                                    <a:lnTo>
                                      <a:pt x="0" y="176"/>
                                    </a:lnTo>
                                    <a:lnTo>
                                      <a:pt x="8" y="190"/>
                                    </a:lnTo>
                                    <a:lnTo>
                                      <a:pt x="16" y="192"/>
                                    </a:lnTo>
                                    <a:lnTo>
                                      <a:pt x="26" y="210"/>
                                    </a:lnTo>
                                    <a:lnTo>
                                      <a:pt x="22" y="228"/>
                                    </a:lnTo>
                                    <a:lnTo>
                                      <a:pt x="50" y="227"/>
                                    </a:lnTo>
                                    <a:lnTo>
                                      <a:pt x="92" y="228"/>
                                    </a:lnTo>
                                    <a:lnTo>
                                      <a:pt x="138" y="238"/>
                                    </a:lnTo>
                                    <a:lnTo>
                                      <a:pt x="139" y="214"/>
                                    </a:lnTo>
                                    <a:lnTo>
                                      <a:pt x="113" y="173"/>
                                    </a:lnTo>
                                    <a:lnTo>
                                      <a:pt x="110" y="154"/>
                                    </a:lnTo>
                                    <a:lnTo>
                                      <a:pt x="124" y="119"/>
                                    </a:lnTo>
                                    <a:lnTo>
                                      <a:pt x="119" y="93"/>
                                    </a:lnTo>
                                    <a:lnTo>
                                      <a:pt x="102" y="78"/>
                                    </a:lnTo>
                                    <a:lnTo>
                                      <a:pt x="107" y="65"/>
                                    </a:lnTo>
                                    <a:lnTo>
                                      <a:pt x="124" y="62"/>
                                    </a:lnTo>
                                    <a:lnTo>
                                      <a:pt x="114" y="43"/>
                                    </a:lnTo>
                                    <a:lnTo>
                                      <a:pt x="110" y="6"/>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2" name="Freeform 210"/>
                              <p:cNvSpPr>
                                <a:spLocks noChangeAspect="1"/>
                              </p:cNvSpPr>
                              <p:nvPr/>
                            </p:nvSpPr>
                            <p:spPr bwMode="auto">
                              <a:xfrm>
                                <a:off x="2729" y="2451"/>
                                <a:ext cx="107" cy="130"/>
                              </a:xfrm>
                              <a:custGeom>
                                <a:avLst/>
                                <a:gdLst>
                                  <a:gd name="T0" fmla="*/ 218 w 104"/>
                                  <a:gd name="T1" fmla="*/ 8 h 132"/>
                                  <a:gd name="T2" fmla="*/ 213 w 104"/>
                                  <a:gd name="T3" fmla="*/ 14 h 132"/>
                                  <a:gd name="T4" fmla="*/ 231 w 104"/>
                                  <a:gd name="T5" fmla="*/ 21 h 132"/>
                                  <a:gd name="T6" fmla="*/ 223 w 104"/>
                                  <a:gd name="T7" fmla="*/ 33 h 132"/>
                                  <a:gd name="T8" fmla="*/ 229 w 104"/>
                                  <a:gd name="T9" fmla="*/ 40 h 132"/>
                                  <a:gd name="T10" fmla="*/ 223 w 104"/>
                                  <a:gd name="T11" fmla="*/ 66 h 132"/>
                                  <a:gd name="T12" fmla="*/ 160 w 104"/>
                                  <a:gd name="T13" fmla="*/ 57 h 132"/>
                                  <a:gd name="T14" fmla="*/ 121 w 104"/>
                                  <a:gd name="T15" fmla="*/ 72 h 132"/>
                                  <a:gd name="T16" fmla="*/ 124 w 104"/>
                                  <a:gd name="T17" fmla="*/ 79 h 132"/>
                                  <a:gd name="T18" fmla="*/ 108 w 104"/>
                                  <a:gd name="T19" fmla="*/ 86 h 132"/>
                                  <a:gd name="T20" fmla="*/ 50 w 104"/>
                                  <a:gd name="T21" fmla="*/ 72 h 132"/>
                                  <a:gd name="T22" fmla="*/ 0 w 104"/>
                                  <a:gd name="T23" fmla="*/ 34 h 132"/>
                                  <a:gd name="T24" fmla="*/ 10 w 104"/>
                                  <a:gd name="T25" fmla="*/ 33 h 132"/>
                                  <a:gd name="T26" fmla="*/ 12 w 104"/>
                                  <a:gd name="T27" fmla="*/ 33 h 132"/>
                                  <a:gd name="T28" fmla="*/ 17 w 104"/>
                                  <a:gd name="T29" fmla="*/ 28 h 132"/>
                                  <a:gd name="T30" fmla="*/ 108 w 104"/>
                                  <a:gd name="T31" fmla="*/ 23 h 132"/>
                                  <a:gd name="T32" fmla="*/ 102 w 104"/>
                                  <a:gd name="T33" fmla="*/ 0 h 132"/>
                                  <a:gd name="T34" fmla="*/ 201 w 104"/>
                                  <a:gd name="T35" fmla="*/ 1 h 132"/>
                                  <a:gd name="T36" fmla="*/ 218 w 104"/>
                                  <a:gd name="T37" fmla="*/ 8 h 132"/>
                                  <a:gd name="T38" fmla="*/ 218 w 104"/>
                                  <a:gd name="T39" fmla="*/ 8 h 132"/>
                                  <a:gd name="T40" fmla="*/ 218 w 104"/>
                                  <a:gd name="T41" fmla="*/ 8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32"/>
                                  <a:gd name="T65" fmla="*/ 104 w 104"/>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32">
                                    <a:moveTo>
                                      <a:pt x="96" y="8"/>
                                    </a:moveTo>
                                    <a:lnTo>
                                      <a:pt x="94" y="14"/>
                                    </a:lnTo>
                                    <a:lnTo>
                                      <a:pt x="103" y="21"/>
                                    </a:lnTo>
                                    <a:lnTo>
                                      <a:pt x="98" y="41"/>
                                    </a:lnTo>
                                    <a:lnTo>
                                      <a:pt x="101" y="69"/>
                                    </a:lnTo>
                                    <a:lnTo>
                                      <a:pt x="98" y="95"/>
                                    </a:lnTo>
                                    <a:lnTo>
                                      <a:pt x="72" y="86"/>
                                    </a:lnTo>
                                    <a:lnTo>
                                      <a:pt x="52" y="103"/>
                                    </a:lnTo>
                                    <a:lnTo>
                                      <a:pt x="54" y="118"/>
                                    </a:lnTo>
                                    <a:lnTo>
                                      <a:pt x="48" y="131"/>
                                    </a:lnTo>
                                    <a:lnTo>
                                      <a:pt x="21" y="103"/>
                                    </a:lnTo>
                                    <a:lnTo>
                                      <a:pt x="0" y="63"/>
                                    </a:lnTo>
                                    <a:lnTo>
                                      <a:pt x="10" y="55"/>
                                    </a:lnTo>
                                    <a:lnTo>
                                      <a:pt x="12" y="47"/>
                                    </a:lnTo>
                                    <a:lnTo>
                                      <a:pt x="17" y="28"/>
                                    </a:lnTo>
                                    <a:lnTo>
                                      <a:pt x="48" y="23"/>
                                    </a:lnTo>
                                    <a:lnTo>
                                      <a:pt x="46" y="0"/>
                                    </a:lnTo>
                                    <a:lnTo>
                                      <a:pt x="88" y="1"/>
                                    </a:lnTo>
                                    <a:lnTo>
                                      <a:pt x="96"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3" name="Freeform 211"/>
                              <p:cNvSpPr>
                                <a:spLocks noChangeAspect="1"/>
                              </p:cNvSpPr>
                              <p:nvPr/>
                            </p:nvSpPr>
                            <p:spPr bwMode="auto">
                              <a:xfrm>
                                <a:off x="2507" y="2269"/>
                                <a:ext cx="83" cy="130"/>
                              </a:xfrm>
                              <a:custGeom>
                                <a:avLst/>
                                <a:gdLst>
                                  <a:gd name="T0" fmla="*/ 103 w 82"/>
                                  <a:gd name="T1" fmla="*/ 47 h 133"/>
                                  <a:gd name="T2" fmla="*/ 100 w 82"/>
                                  <a:gd name="T3" fmla="*/ 22 h 133"/>
                                  <a:gd name="T4" fmla="*/ 86 w 82"/>
                                  <a:gd name="T5" fmla="*/ 0 h 133"/>
                                  <a:gd name="T6" fmla="*/ 13 w 82"/>
                                  <a:gd name="T7" fmla="*/ 2 h 133"/>
                                  <a:gd name="T8" fmla="*/ 8 w 82"/>
                                  <a:gd name="T9" fmla="*/ 6 h 133"/>
                                  <a:gd name="T10" fmla="*/ 13 w 82"/>
                                  <a:gd name="T11" fmla="*/ 22 h 133"/>
                                  <a:gd name="T12" fmla="*/ 16 w 82"/>
                                  <a:gd name="T13" fmla="*/ 30 h 133"/>
                                  <a:gd name="T14" fmla="*/ 3 w 82"/>
                                  <a:gd name="T15" fmla="*/ 51 h 133"/>
                                  <a:gd name="T16" fmla="*/ 12 w 82"/>
                                  <a:gd name="T17" fmla="*/ 63 h 133"/>
                                  <a:gd name="T18" fmla="*/ 0 w 82"/>
                                  <a:gd name="T19" fmla="*/ 64 h 133"/>
                                  <a:gd name="T20" fmla="*/ 23 w 82"/>
                                  <a:gd name="T21" fmla="*/ 66 h 133"/>
                                  <a:gd name="T22" fmla="*/ 95 w 82"/>
                                  <a:gd name="T23" fmla="*/ 59 h 133"/>
                                  <a:gd name="T24" fmla="*/ 108 w 82"/>
                                  <a:gd name="T25" fmla="*/ 59 h 133"/>
                                  <a:gd name="T26" fmla="*/ 110 w 82"/>
                                  <a:gd name="T27" fmla="*/ 55 h 133"/>
                                  <a:gd name="T28" fmla="*/ 103 w 82"/>
                                  <a:gd name="T29" fmla="*/ 47 h 133"/>
                                  <a:gd name="T30" fmla="*/ 103 w 82"/>
                                  <a:gd name="T31" fmla="*/ 47 h 133"/>
                                  <a:gd name="T32" fmla="*/ 103 w 82"/>
                                  <a:gd name="T33" fmla="*/ 47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33"/>
                                  <a:gd name="T53" fmla="*/ 82 w 8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33">
                                    <a:moveTo>
                                      <a:pt x="74" y="87"/>
                                    </a:moveTo>
                                    <a:lnTo>
                                      <a:pt x="71" y="42"/>
                                    </a:lnTo>
                                    <a:lnTo>
                                      <a:pt x="57" y="0"/>
                                    </a:lnTo>
                                    <a:lnTo>
                                      <a:pt x="13" y="2"/>
                                    </a:lnTo>
                                    <a:lnTo>
                                      <a:pt x="8" y="6"/>
                                    </a:lnTo>
                                    <a:lnTo>
                                      <a:pt x="13" y="32"/>
                                    </a:lnTo>
                                    <a:lnTo>
                                      <a:pt x="16" y="59"/>
                                    </a:lnTo>
                                    <a:lnTo>
                                      <a:pt x="3" y="94"/>
                                    </a:lnTo>
                                    <a:lnTo>
                                      <a:pt x="12" y="123"/>
                                    </a:lnTo>
                                    <a:lnTo>
                                      <a:pt x="0" y="127"/>
                                    </a:lnTo>
                                    <a:lnTo>
                                      <a:pt x="23" y="132"/>
                                    </a:lnTo>
                                    <a:lnTo>
                                      <a:pt x="66" y="111"/>
                                    </a:lnTo>
                                    <a:lnTo>
                                      <a:pt x="79" y="111"/>
                                    </a:lnTo>
                                    <a:lnTo>
                                      <a:pt x="81" y="103"/>
                                    </a:lnTo>
                                    <a:lnTo>
                                      <a:pt x="74" y="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4" name="Freeform 212"/>
                              <p:cNvSpPr>
                                <a:spLocks noChangeAspect="1"/>
                              </p:cNvSpPr>
                              <p:nvPr/>
                            </p:nvSpPr>
                            <p:spPr bwMode="auto">
                              <a:xfrm>
                                <a:off x="2618" y="2213"/>
                                <a:ext cx="218" cy="197"/>
                              </a:xfrm>
                              <a:custGeom>
                                <a:avLst/>
                                <a:gdLst>
                                  <a:gd name="T0" fmla="*/ 311 w 215"/>
                                  <a:gd name="T1" fmla="*/ 14 h 201"/>
                                  <a:gd name="T2" fmla="*/ 297 w 215"/>
                                  <a:gd name="T3" fmla="*/ 0 h 201"/>
                                  <a:gd name="T4" fmla="*/ 289 w 215"/>
                                  <a:gd name="T5" fmla="*/ 0 h 201"/>
                                  <a:gd name="T6" fmla="*/ 261 w 215"/>
                                  <a:gd name="T7" fmla="*/ 12 h 201"/>
                                  <a:gd name="T8" fmla="*/ 211 w 215"/>
                                  <a:gd name="T9" fmla="*/ 10 h 201"/>
                                  <a:gd name="T10" fmla="*/ 179 w 215"/>
                                  <a:gd name="T11" fmla="*/ 22 h 201"/>
                                  <a:gd name="T12" fmla="*/ 138 w 215"/>
                                  <a:gd name="T13" fmla="*/ 10 h 201"/>
                                  <a:gd name="T14" fmla="*/ 110 w 215"/>
                                  <a:gd name="T15" fmla="*/ 17 h 201"/>
                                  <a:gd name="T16" fmla="*/ 85 w 215"/>
                                  <a:gd name="T17" fmla="*/ 0 h 201"/>
                                  <a:gd name="T18" fmla="*/ 67 w 215"/>
                                  <a:gd name="T19" fmla="*/ 2 h 201"/>
                                  <a:gd name="T20" fmla="*/ 21 w 215"/>
                                  <a:gd name="T21" fmla="*/ 24 h 201"/>
                                  <a:gd name="T22" fmla="*/ 17 w 215"/>
                                  <a:gd name="T23" fmla="*/ 25 h 201"/>
                                  <a:gd name="T24" fmla="*/ 17 w 215"/>
                                  <a:gd name="T25" fmla="*/ 25 h 201"/>
                                  <a:gd name="T26" fmla="*/ 22 w 215"/>
                                  <a:gd name="T27" fmla="*/ 38 h 201"/>
                                  <a:gd name="T28" fmla="*/ 3 w 215"/>
                                  <a:gd name="T29" fmla="*/ 64 h 201"/>
                                  <a:gd name="T30" fmla="*/ 0 w 215"/>
                                  <a:gd name="T31" fmla="*/ 87 h 201"/>
                                  <a:gd name="T32" fmla="*/ 25 w 215"/>
                                  <a:gd name="T33" fmla="*/ 85 h 201"/>
                                  <a:gd name="T34" fmla="*/ 72 w 215"/>
                                  <a:gd name="T35" fmla="*/ 93 h 201"/>
                                  <a:gd name="T36" fmla="*/ 80 w 215"/>
                                  <a:gd name="T37" fmla="*/ 108 h 201"/>
                                  <a:gd name="T38" fmla="*/ 89 w 215"/>
                                  <a:gd name="T39" fmla="*/ 112 h 201"/>
                                  <a:gd name="T40" fmla="*/ 164 w 215"/>
                                  <a:gd name="T41" fmla="*/ 107 h 201"/>
                                  <a:gd name="T42" fmla="*/ 189 w 215"/>
                                  <a:gd name="T43" fmla="*/ 79 h 201"/>
                                  <a:gd name="T44" fmla="*/ 213 w 215"/>
                                  <a:gd name="T45" fmla="*/ 79 h 201"/>
                                  <a:gd name="T46" fmla="*/ 228 w 215"/>
                                  <a:gd name="T47" fmla="*/ 85 h 201"/>
                                  <a:gd name="T48" fmla="*/ 241 w 215"/>
                                  <a:gd name="T49" fmla="*/ 82 h 201"/>
                                  <a:gd name="T50" fmla="*/ 261 w 215"/>
                                  <a:gd name="T51" fmla="*/ 64 h 201"/>
                                  <a:gd name="T52" fmla="*/ 279 w 215"/>
                                  <a:gd name="T53" fmla="*/ 59 h 201"/>
                                  <a:gd name="T54" fmla="*/ 292 w 215"/>
                                  <a:gd name="T55" fmla="*/ 32 h 201"/>
                                  <a:gd name="T56" fmla="*/ 317 w 215"/>
                                  <a:gd name="T57" fmla="*/ 25 h 201"/>
                                  <a:gd name="T58" fmla="*/ 311 w 215"/>
                                  <a:gd name="T59" fmla="*/ 25 h 201"/>
                                  <a:gd name="T60" fmla="*/ 311 w 215"/>
                                  <a:gd name="T61" fmla="*/ 14 h 201"/>
                                  <a:gd name="T62" fmla="*/ 311 w 215"/>
                                  <a:gd name="T63" fmla="*/ 14 h 201"/>
                                  <a:gd name="T64" fmla="*/ 311 w 215"/>
                                  <a:gd name="T65" fmla="*/ 14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201"/>
                                  <a:gd name="T101" fmla="*/ 215 w 215"/>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201">
                                    <a:moveTo>
                                      <a:pt x="209" y="14"/>
                                    </a:moveTo>
                                    <a:lnTo>
                                      <a:pt x="199" y="0"/>
                                    </a:lnTo>
                                    <a:lnTo>
                                      <a:pt x="193" y="0"/>
                                    </a:lnTo>
                                    <a:lnTo>
                                      <a:pt x="175" y="12"/>
                                    </a:lnTo>
                                    <a:lnTo>
                                      <a:pt x="143" y="10"/>
                                    </a:lnTo>
                                    <a:lnTo>
                                      <a:pt x="121" y="22"/>
                                    </a:lnTo>
                                    <a:lnTo>
                                      <a:pt x="94" y="10"/>
                                    </a:lnTo>
                                    <a:lnTo>
                                      <a:pt x="80" y="17"/>
                                    </a:lnTo>
                                    <a:lnTo>
                                      <a:pt x="56" y="0"/>
                                    </a:lnTo>
                                    <a:lnTo>
                                      <a:pt x="38" y="2"/>
                                    </a:lnTo>
                                    <a:lnTo>
                                      <a:pt x="21" y="24"/>
                                    </a:lnTo>
                                    <a:lnTo>
                                      <a:pt x="17" y="43"/>
                                    </a:lnTo>
                                    <a:lnTo>
                                      <a:pt x="22" y="67"/>
                                    </a:lnTo>
                                    <a:lnTo>
                                      <a:pt x="3" y="111"/>
                                    </a:lnTo>
                                    <a:lnTo>
                                      <a:pt x="0" y="156"/>
                                    </a:lnTo>
                                    <a:lnTo>
                                      <a:pt x="25" y="152"/>
                                    </a:lnTo>
                                    <a:lnTo>
                                      <a:pt x="43" y="164"/>
                                    </a:lnTo>
                                    <a:lnTo>
                                      <a:pt x="51" y="192"/>
                                    </a:lnTo>
                                    <a:lnTo>
                                      <a:pt x="60" y="200"/>
                                    </a:lnTo>
                                    <a:lnTo>
                                      <a:pt x="107" y="190"/>
                                    </a:lnTo>
                                    <a:lnTo>
                                      <a:pt x="128" y="144"/>
                                    </a:lnTo>
                                    <a:lnTo>
                                      <a:pt x="144" y="143"/>
                                    </a:lnTo>
                                    <a:lnTo>
                                      <a:pt x="154" y="152"/>
                                    </a:lnTo>
                                    <a:lnTo>
                                      <a:pt x="163" y="148"/>
                                    </a:lnTo>
                                    <a:lnTo>
                                      <a:pt x="175" y="111"/>
                                    </a:lnTo>
                                    <a:lnTo>
                                      <a:pt x="185" y="102"/>
                                    </a:lnTo>
                                    <a:lnTo>
                                      <a:pt x="195" y="61"/>
                                    </a:lnTo>
                                    <a:lnTo>
                                      <a:pt x="214" y="42"/>
                                    </a:lnTo>
                                    <a:lnTo>
                                      <a:pt x="209" y="27"/>
                                    </a:lnTo>
                                    <a:lnTo>
                                      <a:pt x="209"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5" name="Freeform 213"/>
                              <p:cNvSpPr>
                                <a:spLocks noChangeAspect="1"/>
                              </p:cNvSpPr>
                              <p:nvPr/>
                            </p:nvSpPr>
                            <p:spPr bwMode="auto">
                              <a:xfrm>
                                <a:off x="2411" y="2278"/>
                                <a:ext cx="113" cy="129"/>
                              </a:xfrm>
                              <a:custGeom>
                                <a:avLst/>
                                <a:gdLst>
                                  <a:gd name="T0" fmla="*/ 176 w 111"/>
                                  <a:gd name="T1" fmla="*/ 60 h 132"/>
                                  <a:gd name="T2" fmla="*/ 163 w 111"/>
                                  <a:gd name="T3" fmla="*/ 46 h 132"/>
                                  <a:gd name="T4" fmla="*/ 182 w 111"/>
                                  <a:gd name="T5" fmla="*/ 22 h 132"/>
                                  <a:gd name="T6" fmla="*/ 178 w 111"/>
                                  <a:gd name="T7" fmla="*/ 21 h 132"/>
                                  <a:gd name="T8" fmla="*/ 152 w 111"/>
                                  <a:gd name="T9" fmla="*/ 14 h 132"/>
                                  <a:gd name="T10" fmla="*/ 108 w 111"/>
                                  <a:gd name="T11" fmla="*/ 17 h 132"/>
                                  <a:gd name="T12" fmla="*/ 92 w 111"/>
                                  <a:gd name="T13" fmla="*/ 6 h 132"/>
                                  <a:gd name="T14" fmla="*/ 74 w 111"/>
                                  <a:gd name="T15" fmla="*/ 8 h 132"/>
                                  <a:gd name="T16" fmla="*/ 67 w 111"/>
                                  <a:gd name="T17" fmla="*/ 0 h 132"/>
                                  <a:gd name="T18" fmla="*/ 23 w 111"/>
                                  <a:gd name="T19" fmla="*/ 10 h 132"/>
                                  <a:gd name="T20" fmla="*/ 14 w 111"/>
                                  <a:gd name="T21" fmla="*/ 5 h 132"/>
                                  <a:gd name="T22" fmla="*/ 10 w 111"/>
                                  <a:gd name="T23" fmla="*/ 10 h 132"/>
                                  <a:gd name="T24" fmla="*/ 6 w 111"/>
                                  <a:gd name="T25" fmla="*/ 21 h 132"/>
                                  <a:gd name="T26" fmla="*/ 14 w 111"/>
                                  <a:gd name="T27" fmla="*/ 22 h 132"/>
                                  <a:gd name="T28" fmla="*/ 4 w 111"/>
                                  <a:gd name="T29" fmla="*/ 22 h 132"/>
                                  <a:gd name="T30" fmla="*/ 6 w 111"/>
                                  <a:gd name="T31" fmla="*/ 31 h 132"/>
                                  <a:gd name="T32" fmla="*/ 0 w 111"/>
                                  <a:gd name="T33" fmla="*/ 37 h 132"/>
                                  <a:gd name="T34" fmla="*/ 1 w 111"/>
                                  <a:gd name="T35" fmla="*/ 48 h 132"/>
                                  <a:gd name="T36" fmla="*/ 18 w 111"/>
                                  <a:gd name="T37" fmla="*/ 55 h 132"/>
                                  <a:gd name="T38" fmla="*/ 15 w 111"/>
                                  <a:gd name="T39" fmla="*/ 66 h 132"/>
                                  <a:gd name="T40" fmla="*/ 75 w 111"/>
                                  <a:gd name="T41" fmla="*/ 61 h 132"/>
                                  <a:gd name="T42" fmla="*/ 122 w 111"/>
                                  <a:gd name="T43" fmla="*/ 59 h 132"/>
                                  <a:gd name="T44" fmla="*/ 158 w 111"/>
                                  <a:gd name="T45" fmla="*/ 61 h 132"/>
                                  <a:gd name="T46" fmla="*/ 176 w 111"/>
                                  <a:gd name="T47" fmla="*/ 60 h 132"/>
                                  <a:gd name="T48" fmla="*/ 176 w 111"/>
                                  <a:gd name="T49" fmla="*/ 60 h 132"/>
                                  <a:gd name="T50" fmla="*/ 176 w 111"/>
                                  <a:gd name="T51" fmla="*/ 60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32"/>
                                  <a:gd name="T80" fmla="*/ 111 w 111"/>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32">
                                    <a:moveTo>
                                      <a:pt x="106" y="114"/>
                                    </a:moveTo>
                                    <a:lnTo>
                                      <a:pt x="97" y="85"/>
                                    </a:lnTo>
                                    <a:lnTo>
                                      <a:pt x="110" y="50"/>
                                    </a:lnTo>
                                    <a:lnTo>
                                      <a:pt x="107" y="23"/>
                                    </a:lnTo>
                                    <a:lnTo>
                                      <a:pt x="90" y="14"/>
                                    </a:lnTo>
                                    <a:lnTo>
                                      <a:pt x="67" y="17"/>
                                    </a:lnTo>
                                    <a:lnTo>
                                      <a:pt x="59" y="6"/>
                                    </a:lnTo>
                                    <a:lnTo>
                                      <a:pt x="45" y="8"/>
                                    </a:lnTo>
                                    <a:lnTo>
                                      <a:pt x="38" y="0"/>
                                    </a:lnTo>
                                    <a:lnTo>
                                      <a:pt x="23" y="10"/>
                                    </a:lnTo>
                                    <a:lnTo>
                                      <a:pt x="14" y="5"/>
                                    </a:lnTo>
                                    <a:lnTo>
                                      <a:pt x="10" y="10"/>
                                    </a:lnTo>
                                    <a:lnTo>
                                      <a:pt x="6" y="21"/>
                                    </a:lnTo>
                                    <a:lnTo>
                                      <a:pt x="14" y="43"/>
                                    </a:lnTo>
                                    <a:lnTo>
                                      <a:pt x="4" y="50"/>
                                    </a:lnTo>
                                    <a:lnTo>
                                      <a:pt x="6" y="60"/>
                                    </a:lnTo>
                                    <a:lnTo>
                                      <a:pt x="0" y="66"/>
                                    </a:lnTo>
                                    <a:lnTo>
                                      <a:pt x="1" y="88"/>
                                    </a:lnTo>
                                    <a:lnTo>
                                      <a:pt x="18" y="103"/>
                                    </a:lnTo>
                                    <a:lnTo>
                                      <a:pt x="15" y="131"/>
                                    </a:lnTo>
                                    <a:lnTo>
                                      <a:pt x="46" y="118"/>
                                    </a:lnTo>
                                    <a:lnTo>
                                      <a:pt x="74" y="113"/>
                                    </a:lnTo>
                                    <a:lnTo>
                                      <a:pt x="94" y="118"/>
                                    </a:lnTo>
                                    <a:lnTo>
                                      <a:pt x="106" y="1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6" name="Freeform 214"/>
                              <p:cNvSpPr>
                                <a:spLocks noChangeAspect="1"/>
                              </p:cNvSpPr>
                              <p:nvPr/>
                            </p:nvSpPr>
                            <p:spPr bwMode="auto">
                              <a:xfrm>
                                <a:off x="2248" y="2153"/>
                                <a:ext cx="112" cy="89"/>
                              </a:xfrm>
                              <a:custGeom>
                                <a:avLst/>
                                <a:gdLst>
                                  <a:gd name="T0" fmla="*/ 124 w 111"/>
                                  <a:gd name="T1" fmla="*/ 40 h 89"/>
                                  <a:gd name="T2" fmla="*/ 139 w 111"/>
                                  <a:gd name="T3" fmla="*/ 88 h 89"/>
                                  <a:gd name="T4" fmla="*/ 96 w 111"/>
                                  <a:gd name="T5" fmla="*/ 83 h 89"/>
                                  <a:gd name="T6" fmla="*/ 11 w 111"/>
                                  <a:gd name="T7" fmla="*/ 88 h 89"/>
                                  <a:gd name="T8" fmla="*/ 10 w 111"/>
                                  <a:gd name="T9" fmla="*/ 88 h 89"/>
                                  <a:gd name="T10" fmla="*/ 10 w 111"/>
                                  <a:gd name="T11" fmla="*/ 74 h 89"/>
                                  <a:gd name="T12" fmla="*/ 11 w 111"/>
                                  <a:gd name="T13" fmla="*/ 76 h 89"/>
                                  <a:gd name="T14" fmla="*/ 40 w 111"/>
                                  <a:gd name="T15" fmla="*/ 66 h 89"/>
                                  <a:gd name="T16" fmla="*/ 91 w 111"/>
                                  <a:gd name="T17" fmla="*/ 70 h 89"/>
                                  <a:gd name="T18" fmla="*/ 94 w 111"/>
                                  <a:gd name="T19" fmla="*/ 65 h 89"/>
                                  <a:gd name="T20" fmla="*/ 39 w 111"/>
                                  <a:gd name="T21" fmla="*/ 57 h 89"/>
                                  <a:gd name="T22" fmla="*/ 12 w 111"/>
                                  <a:gd name="T23" fmla="*/ 62 h 89"/>
                                  <a:gd name="T24" fmla="*/ 11 w 111"/>
                                  <a:gd name="T25" fmla="*/ 62 h 89"/>
                                  <a:gd name="T26" fmla="*/ 11 w 111"/>
                                  <a:gd name="T27" fmla="*/ 57 h 89"/>
                                  <a:gd name="T28" fmla="*/ 0 w 111"/>
                                  <a:gd name="T29" fmla="*/ 41 h 89"/>
                                  <a:gd name="T30" fmla="*/ 19 w 111"/>
                                  <a:gd name="T31" fmla="*/ 16 h 89"/>
                                  <a:gd name="T32" fmla="*/ 34 w 111"/>
                                  <a:gd name="T33" fmla="*/ 4 h 89"/>
                                  <a:gd name="T34" fmla="*/ 52 w 111"/>
                                  <a:gd name="T35" fmla="*/ 0 h 89"/>
                                  <a:gd name="T36" fmla="*/ 105 w 111"/>
                                  <a:gd name="T37" fmla="*/ 15 h 89"/>
                                  <a:gd name="T38" fmla="*/ 124 w 111"/>
                                  <a:gd name="T39" fmla="*/ 40 h 89"/>
                                  <a:gd name="T40" fmla="*/ 124 w 111"/>
                                  <a:gd name="T41" fmla="*/ 40 h 89"/>
                                  <a:gd name="T42" fmla="*/ 124 w 111"/>
                                  <a:gd name="T43" fmla="*/ 4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89"/>
                                  <a:gd name="T68" fmla="*/ 111 w 111"/>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89">
                                    <a:moveTo>
                                      <a:pt x="95" y="40"/>
                                    </a:moveTo>
                                    <a:lnTo>
                                      <a:pt x="110" y="88"/>
                                    </a:lnTo>
                                    <a:lnTo>
                                      <a:pt x="67" y="83"/>
                                    </a:lnTo>
                                    <a:lnTo>
                                      <a:pt x="11" y="88"/>
                                    </a:lnTo>
                                    <a:lnTo>
                                      <a:pt x="10" y="88"/>
                                    </a:lnTo>
                                    <a:lnTo>
                                      <a:pt x="10" y="74"/>
                                    </a:lnTo>
                                    <a:lnTo>
                                      <a:pt x="11" y="76"/>
                                    </a:lnTo>
                                    <a:lnTo>
                                      <a:pt x="40" y="66"/>
                                    </a:lnTo>
                                    <a:lnTo>
                                      <a:pt x="62" y="70"/>
                                    </a:lnTo>
                                    <a:lnTo>
                                      <a:pt x="65" y="65"/>
                                    </a:lnTo>
                                    <a:lnTo>
                                      <a:pt x="39" y="57"/>
                                    </a:lnTo>
                                    <a:lnTo>
                                      <a:pt x="12" y="62"/>
                                    </a:lnTo>
                                    <a:lnTo>
                                      <a:pt x="11" y="62"/>
                                    </a:lnTo>
                                    <a:lnTo>
                                      <a:pt x="11" y="57"/>
                                    </a:lnTo>
                                    <a:lnTo>
                                      <a:pt x="0" y="41"/>
                                    </a:lnTo>
                                    <a:lnTo>
                                      <a:pt x="19" y="16"/>
                                    </a:lnTo>
                                    <a:lnTo>
                                      <a:pt x="34" y="4"/>
                                    </a:lnTo>
                                    <a:lnTo>
                                      <a:pt x="52" y="0"/>
                                    </a:lnTo>
                                    <a:lnTo>
                                      <a:pt x="76" y="15"/>
                                    </a:lnTo>
                                    <a:lnTo>
                                      <a:pt x="95" y="4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987" name="Freeform 215"/>
                              <p:cNvSpPr>
                                <a:spLocks noChangeAspect="1"/>
                              </p:cNvSpPr>
                              <p:nvPr/>
                            </p:nvSpPr>
                            <p:spPr bwMode="auto">
                              <a:xfrm>
                                <a:off x="2810" y="2205"/>
                                <a:ext cx="42" cy="36"/>
                              </a:xfrm>
                              <a:custGeom>
                                <a:avLst/>
                                <a:gdLst>
                                  <a:gd name="T0" fmla="*/ 0 w 42"/>
                                  <a:gd name="T1" fmla="*/ 3 h 36"/>
                                  <a:gd name="T2" fmla="*/ 21 w 42"/>
                                  <a:gd name="T3" fmla="*/ 35 h 36"/>
                                  <a:gd name="T4" fmla="*/ 37 w 42"/>
                                  <a:gd name="T5" fmla="*/ 27 h 36"/>
                                  <a:gd name="T6" fmla="*/ 41 w 42"/>
                                  <a:gd name="T7" fmla="*/ 16 h 36"/>
                                  <a:gd name="T8" fmla="*/ 20 w 42"/>
                                  <a:gd name="T9" fmla="*/ 14 h 36"/>
                                  <a:gd name="T10" fmla="*/ 15 w 42"/>
                                  <a:gd name="T11" fmla="*/ 0 h 36"/>
                                  <a:gd name="T12" fmla="*/ 0 w 42"/>
                                  <a:gd name="T13" fmla="*/ 3 h 36"/>
                                  <a:gd name="T14" fmla="*/ 0 w 42"/>
                                  <a:gd name="T15" fmla="*/ 3 h 36"/>
                                  <a:gd name="T16" fmla="*/ 0 w 42"/>
                                  <a:gd name="T17" fmla="*/ 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6"/>
                                  <a:gd name="T29" fmla="*/ 42 w 4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6">
                                    <a:moveTo>
                                      <a:pt x="0" y="3"/>
                                    </a:moveTo>
                                    <a:lnTo>
                                      <a:pt x="21" y="35"/>
                                    </a:lnTo>
                                    <a:lnTo>
                                      <a:pt x="37" y="27"/>
                                    </a:lnTo>
                                    <a:lnTo>
                                      <a:pt x="41" y="16"/>
                                    </a:lnTo>
                                    <a:lnTo>
                                      <a:pt x="20" y="14"/>
                                    </a:lnTo>
                                    <a:lnTo>
                                      <a:pt x="15" y="0"/>
                                    </a:lnTo>
                                    <a:lnTo>
                                      <a:pt x="0"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grpSp>
                  <p:grpSp>
                    <p:nvGrpSpPr>
                      <p:cNvPr id="865" name="Group 216"/>
                      <p:cNvGrpSpPr>
                        <a:grpSpLocks/>
                      </p:cNvGrpSpPr>
                      <p:nvPr/>
                    </p:nvGrpSpPr>
                    <p:grpSpPr bwMode="auto">
                      <a:xfrm>
                        <a:off x="866" y="1152"/>
                        <a:ext cx="3452" cy="1643"/>
                        <a:chOff x="941" y="1152"/>
                        <a:chExt cx="3452" cy="1643"/>
                      </a:xfrm>
                      <a:grpFill/>
                    </p:grpSpPr>
                    <p:sp>
                      <p:nvSpPr>
                        <p:cNvPr id="866" name="Freeform 217"/>
                        <p:cNvSpPr>
                          <a:spLocks noChangeAspect="1"/>
                        </p:cNvSpPr>
                        <p:nvPr/>
                      </p:nvSpPr>
                      <p:spPr bwMode="auto">
                        <a:xfrm>
                          <a:off x="941" y="1152"/>
                          <a:ext cx="111" cy="40"/>
                        </a:xfrm>
                        <a:custGeom>
                          <a:avLst/>
                          <a:gdLst>
                            <a:gd name="T0" fmla="*/ 0 w 110"/>
                            <a:gd name="T1" fmla="*/ 19 h 41"/>
                            <a:gd name="T2" fmla="*/ 47 w 110"/>
                            <a:gd name="T3" fmla="*/ 16 h 41"/>
                            <a:gd name="T4" fmla="*/ 84 w 110"/>
                            <a:gd name="T5" fmla="*/ 19 h 41"/>
                            <a:gd name="T6" fmla="*/ 5 w 110"/>
                            <a:gd name="T7" fmla="*/ 20 h 41"/>
                            <a:gd name="T8" fmla="*/ 25 w 110"/>
                            <a:gd name="T9" fmla="*/ 20 h 41"/>
                            <a:gd name="T10" fmla="*/ 52 w 110"/>
                            <a:gd name="T11" fmla="*/ 20 h 41"/>
                            <a:gd name="T12" fmla="*/ 32 w 110"/>
                            <a:gd name="T13" fmla="*/ 20 h 41"/>
                            <a:gd name="T14" fmla="*/ 95 w 110"/>
                            <a:gd name="T15" fmla="*/ 20 h 41"/>
                            <a:gd name="T16" fmla="*/ 94 w 110"/>
                            <a:gd name="T17" fmla="*/ 20 h 41"/>
                            <a:gd name="T18" fmla="*/ 114 w 110"/>
                            <a:gd name="T19" fmla="*/ 20 h 41"/>
                            <a:gd name="T20" fmla="*/ 138 w 110"/>
                            <a:gd name="T21" fmla="*/ 12 h 41"/>
                            <a:gd name="T22" fmla="*/ 99 w 110"/>
                            <a:gd name="T23" fmla="*/ 12 h 41"/>
                            <a:gd name="T24" fmla="*/ 130 w 110"/>
                            <a:gd name="T25" fmla="*/ 4 h 41"/>
                            <a:gd name="T26" fmla="*/ 119 w 110"/>
                            <a:gd name="T27" fmla="*/ 0 h 41"/>
                            <a:gd name="T28" fmla="*/ 0 w 110"/>
                            <a:gd name="T29" fmla="*/ 19 h 41"/>
                            <a:gd name="T30" fmla="*/ 0 w 110"/>
                            <a:gd name="T31" fmla="*/ 19 h 41"/>
                            <a:gd name="T32" fmla="*/ 0 w 110"/>
                            <a:gd name="T33" fmla="*/ 1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41"/>
                            <a:gd name="T53" fmla="*/ 110 w 11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41">
                              <a:moveTo>
                                <a:pt x="0" y="19"/>
                              </a:moveTo>
                              <a:lnTo>
                                <a:pt x="47" y="16"/>
                              </a:lnTo>
                              <a:lnTo>
                                <a:pt x="55" y="19"/>
                              </a:lnTo>
                              <a:lnTo>
                                <a:pt x="5" y="39"/>
                              </a:lnTo>
                              <a:lnTo>
                                <a:pt x="25" y="39"/>
                              </a:lnTo>
                              <a:lnTo>
                                <a:pt x="52" y="26"/>
                              </a:lnTo>
                              <a:lnTo>
                                <a:pt x="32" y="40"/>
                              </a:lnTo>
                              <a:lnTo>
                                <a:pt x="66" y="31"/>
                              </a:lnTo>
                              <a:lnTo>
                                <a:pt x="65" y="23"/>
                              </a:lnTo>
                              <a:lnTo>
                                <a:pt x="85" y="26"/>
                              </a:lnTo>
                              <a:lnTo>
                                <a:pt x="109" y="12"/>
                              </a:lnTo>
                              <a:lnTo>
                                <a:pt x="70" y="12"/>
                              </a:lnTo>
                              <a:lnTo>
                                <a:pt x="101" y="4"/>
                              </a:lnTo>
                              <a:lnTo>
                                <a:pt x="90" y="0"/>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67" name="Freeform 218"/>
                        <p:cNvSpPr>
                          <a:spLocks noChangeAspect="1"/>
                        </p:cNvSpPr>
                        <p:nvPr/>
                      </p:nvSpPr>
                      <p:spPr bwMode="auto">
                        <a:xfrm>
                          <a:off x="961" y="1228"/>
                          <a:ext cx="131" cy="39"/>
                        </a:xfrm>
                        <a:custGeom>
                          <a:avLst/>
                          <a:gdLst>
                            <a:gd name="T0" fmla="*/ 293 w 127"/>
                            <a:gd name="T1" fmla="*/ 0 h 39"/>
                            <a:gd name="T2" fmla="*/ 171 w 127"/>
                            <a:gd name="T3" fmla="*/ 15 h 39"/>
                            <a:gd name="T4" fmla="*/ 150 w 127"/>
                            <a:gd name="T5" fmla="*/ 8 h 39"/>
                            <a:gd name="T6" fmla="*/ 113 w 127"/>
                            <a:gd name="T7" fmla="*/ 8 h 39"/>
                            <a:gd name="T8" fmla="*/ 122 w 127"/>
                            <a:gd name="T9" fmla="*/ 20 h 39"/>
                            <a:gd name="T10" fmla="*/ 45 w 127"/>
                            <a:gd name="T11" fmla="*/ 32 h 39"/>
                            <a:gd name="T12" fmla="*/ 0 w 127"/>
                            <a:gd name="T13" fmla="*/ 32 h 39"/>
                            <a:gd name="T14" fmla="*/ 9 w 127"/>
                            <a:gd name="T15" fmla="*/ 38 h 39"/>
                            <a:gd name="T16" fmla="*/ 98 w 127"/>
                            <a:gd name="T17" fmla="*/ 38 h 39"/>
                            <a:gd name="T18" fmla="*/ 225 w 127"/>
                            <a:gd name="T19" fmla="*/ 15 h 39"/>
                            <a:gd name="T20" fmla="*/ 308 w 127"/>
                            <a:gd name="T21" fmla="*/ 8 h 39"/>
                            <a:gd name="T22" fmla="*/ 308 w 127"/>
                            <a:gd name="T23" fmla="*/ 4 h 39"/>
                            <a:gd name="T24" fmla="*/ 293 w 127"/>
                            <a:gd name="T25" fmla="*/ 0 h 39"/>
                            <a:gd name="T26" fmla="*/ 293 w 127"/>
                            <a:gd name="T27" fmla="*/ 0 h 39"/>
                            <a:gd name="T28" fmla="*/ 293 w 127"/>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39"/>
                            <a:gd name="T47" fmla="*/ 127 w 12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39">
                              <a:moveTo>
                                <a:pt x="119" y="0"/>
                              </a:moveTo>
                              <a:lnTo>
                                <a:pt x="71" y="15"/>
                              </a:lnTo>
                              <a:lnTo>
                                <a:pt x="62" y="8"/>
                              </a:lnTo>
                              <a:lnTo>
                                <a:pt x="46" y="8"/>
                              </a:lnTo>
                              <a:lnTo>
                                <a:pt x="49" y="20"/>
                              </a:lnTo>
                              <a:lnTo>
                                <a:pt x="16" y="32"/>
                              </a:lnTo>
                              <a:lnTo>
                                <a:pt x="0" y="32"/>
                              </a:lnTo>
                              <a:lnTo>
                                <a:pt x="9" y="38"/>
                              </a:lnTo>
                              <a:lnTo>
                                <a:pt x="41" y="38"/>
                              </a:lnTo>
                              <a:lnTo>
                                <a:pt x="92" y="15"/>
                              </a:lnTo>
                              <a:lnTo>
                                <a:pt x="126" y="8"/>
                              </a:lnTo>
                              <a:lnTo>
                                <a:pt x="126" y="4"/>
                              </a:lnTo>
                              <a:lnTo>
                                <a:pt x="119"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68" name="Freeform 219"/>
                        <p:cNvSpPr>
                          <a:spLocks noChangeAspect="1"/>
                        </p:cNvSpPr>
                        <p:nvPr/>
                      </p:nvSpPr>
                      <p:spPr bwMode="auto">
                        <a:xfrm>
                          <a:off x="1004" y="1287"/>
                          <a:ext cx="67" cy="20"/>
                        </a:xfrm>
                        <a:custGeom>
                          <a:avLst/>
                          <a:gdLst>
                            <a:gd name="T0" fmla="*/ 0 w 67"/>
                            <a:gd name="T1" fmla="*/ 10 h 21"/>
                            <a:gd name="T2" fmla="*/ 66 w 67"/>
                            <a:gd name="T3" fmla="*/ 9 h 21"/>
                            <a:gd name="T4" fmla="*/ 39 w 67"/>
                            <a:gd name="T5" fmla="*/ 0 h 21"/>
                            <a:gd name="T6" fmla="*/ 0 w 67"/>
                            <a:gd name="T7" fmla="*/ 10 h 21"/>
                            <a:gd name="T8" fmla="*/ 0 w 67"/>
                            <a:gd name="T9" fmla="*/ 10 h 21"/>
                            <a:gd name="T10" fmla="*/ 0 w 67"/>
                            <a:gd name="T11" fmla="*/ 10 h 21"/>
                            <a:gd name="T12" fmla="*/ 0 60000 65536"/>
                            <a:gd name="T13" fmla="*/ 0 60000 65536"/>
                            <a:gd name="T14" fmla="*/ 0 60000 65536"/>
                            <a:gd name="T15" fmla="*/ 0 60000 65536"/>
                            <a:gd name="T16" fmla="*/ 0 60000 65536"/>
                            <a:gd name="T17" fmla="*/ 0 60000 65536"/>
                            <a:gd name="T18" fmla="*/ 0 w 67"/>
                            <a:gd name="T19" fmla="*/ 0 h 21"/>
                            <a:gd name="T20" fmla="*/ 67 w 6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7" h="21">
                              <a:moveTo>
                                <a:pt x="0" y="20"/>
                              </a:moveTo>
                              <a:lnTo>
                                <a:pt x="66" y="9"/>
                              </a:lnTo>
                              <a:lnTo>
                                <a:pt x="39" y="0"/>
                              </a:lnTo>
                              <a:lnTo>
                                <a:pt x="0"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69" name="Freeform 220"/>
                        <p:cNvSpPr>
                          <a:spLocks noChangeAspect="1"/>
                        </p:cNvSpPr>
                        <p:nvPr/>
                      </p:nvSpPr>
                      <p:spPr bwMode="auto">
                        <a:xfrm>
                          <a:off x="1090" y="1316"/>
                          <a:ext cx="44" cy="37"/>
                        </a:xfrm>
                        <a:custGeom>
                          <a:avLst/>
                          <a:gdLst>
                            <a:gd name="T0" fmla="*/ 0 w 43"/>
                            <a:gd name="T1" fmla="*/ 36 h 37"/>
                            <a:gd name="T2" fmla="*/ 18 w 43"/>
                            <a:gd name="T3" fmla="*/ 32 h 37"/>
                            <a:gd name="T4" fmla="*/ 59 w 43"/>
                            <a:gd name="T5" fmla="*/ 15 h 37"/>
                            <a:gd name="T6" fmla="*/ 77 w 43"/>
                            <a:gd name="T7" fmla="*/ 10 h 37"/>
                            <a:gd name="T8" fmla="*/ 77 w 43"/>
                            <a:gd name="T9" fmla="*/ 0 h 37"/>
                            <a:gd name="T10" fmla="*/ 0 w 43"/>
                            <a:gd name="T11" fmla="*/ 36 h 37"/>
                            <a:gd name="T12" fmla="*/ 0 w 43"/>
                            <a:gd name="T13" fmla="*/ 36 h 37"/>
                            <a:gd name="T14" fmla="*/ 0 w 43"/>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7"/>
                            <a:gd name="T26" fmla="*/ 43 w 4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7">
                              <a:moveTo>
                                <a:pt x="0" y="36"/>
                              </a:moveTo>
                              <a:lnTo>
                                <a:pt x="18" y="32"/>
                              </a:lnTo>
                              <a:lnTo>
                                <a:pt x="30" y="15"/>
                              </a:lnTo>
                              <a:lnTo>
                                <a:pt x="42" y="10"/>
                              </a:lnTo>
                              <a:lnTo>
                                <a:pt x="42" y="0"/>
                              </a:lnTo>
                              <a:lnTo>
                                <a:pt x="0"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0" name="Freeform 221"/>
                        <p:cNvSpPr>
                          <a:spLocks noChangeAspect="1"/>
                        </p:cNvSpPr>
                        <p:nvPr/>
                      </p:nvSpPr>
                      <p:spPr bwMode="auto">
                        <a:xfrm>
                          <a:off x="1103" y="1401"/>
                          <a:ext cx="31" cy="68"/>
                        </a:xfrm>
                        <a:custGeom>
                          <a:avLst/>
                          <a:gdLst>
                            <a:gd name="T0" fmla="*/ 4 w 30"/>
                            <a:gd name="T1" fmla="*/ 8 h 69"/>
                            <a:gd name="T2" fmla="*/ 2 w 30"/>
                            <a:gd name="T3" fmla="*/ 34 h 69"/>
                            <a:gd name="T4" fmla="*/ 13 w 30"/>
                            <a:gd name="T5" fmla="*/ 34 h 69"/>
                            <a:gd name="T6" fmla="*/ 8 w 30"/>
                            <a:gd name="T7" fmla="*/ 34 h 69"/>
                            <a:gd name="T8" fmla="*/ 47 w 30"/>
                            <a:gd name="T9" fmla="*/ 34 h 69"/>
                            <a:gd name="T10" fmla="*/ 0 w 30"/>
                            <a:gd name="T11" fmla="*/ 39 h 69"/>
                            <a:gd name="T12" fmla="*/ 59 w 30"/>
                            <a:gd name="T13" fmla="*/ 34 h 69"/>
                            <a:gd name="T14" fmla="*/ 71 w 30"/>
                            <a:gd name="T15" fmla="*/ 1 h 69"/>
                            <a:gd name="T16" fmla="*/ 13 w 30"/>
                            <a:gd name="T17" fmla="*/ 0 h 69"/>
                            <a:gd name="T18" fmla="*/ 4 w 30"/>
                            <a:gd name="T19" fmla="*/ 8 h 69"/>
                            <a:gd name="T20" fmla="*/ 4 w 30"/>
                            <a:gd name="T21" fmla="*/ 8 h 69"/>
                            <a:gd name="T22" fmla="*/ 4 w 30"/>
                            <a:gd name="T23" fmla="*/ 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69"/>
                            <a:gd name="T38" fmla="*/ 30 w 30"/>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69">
                              <a:moveTo>
                                <a:pt x="4" y="8"/>
                              </a:moveTo>
                              <a:lnTo>
                                <a:pt x="2" y="36"/>
                              </a:lnTo>
                              <a:lnTo>
                                <a:pt x="13" y="36"/>
                              </a:lnTo>
                              <a:lnTo>
                                <a:pt x="8" y="46"/>
                              </a:lnTo>
                              <a:lnTo>
                                <a:pt x="17" y="42"/>
                              </a:lnTo>
                              <a:lnTo>
                                <a:pt x="0" y="68"/>
                              </a:lnTo>
                              <a:lnTo>
                                <a:pt x="23" y="51"/>
                              </a:lnTo>
                              <a:lnTo>
                                <a:pt x="29" y="1"/>
                              </a:lnTo>
                              <a:lnTo>
                                <a:pt x="13" y="0"/>
                              </a:lnTo>
                              <a:lnTo>
                                <a:pt x="4"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1" name="Freeform 222"/>
                        <p:cNvSpPr>
                          <a:spLocks noChangeAspect="1"/>
                        </p:cNvSpPr>
                        <p:nvPr/>
                      </p:nvSpPr>
                      <p:spPr bwMode="auto">
                        <a:xfrm>
                          <a:off x="1070" y="1413"/>
                          <a:ext cx="24" cy="59"/>
                        </a:xfrm>
                        <a:custGeom>
                          <a:avLst/>
                          <a:gdLst>
                            <a:gd name="T0" fmla="*/ 3 w 24"/>
                            <a:gd name="T1" fmla="*/ 0 h 61"/>
                            <a:gd name="T2" fmla="*/ 1 w 24"/>
                            <a:gd name="T3" fmla="*/ 11 h 61"/>
                            <a:gd name="T4" fmla="*/ 11 w 24"/>
                            <a:gd name="T5" fmla="*/ 6 h 61"/>
                            <a:gd name="T6" fmla="*/ 14 w 24"/>
                            <a:gd name="T7" fmla="*/ 11 h 61"/>
                            <a:gd name="T8" fmla="*/ 0 w 24"/>
                            <a:gd name="T9" fmla="*/ 15 h 61"/>
                            <a:gd name="T10" fmla="*/ 11 w 24"/>
                            <a:gd name="T11" fmla="*/ 15 h 61"/>
                            <a:gd name="T12" fmla="*/ 3 w 24"/>
                            <a:gd name="T13" fmla="*/ 23 h 61"/>
                            <a:gd name="T14" fmla="*/ 15 w 24"/>
                            <a:gd name="T15" fmla="*/ 22 h 61"/>
                            <a:gd name="T16" fmla="*/ 14 w 24"/>
                            <a:gd name="T17" fmla="*/ 15 h 61"/>
                            <a:gd name="T18" fmla="*/ 23 w 24"/>
                            <a:gd name="T19" fmla="*/ 15 h 61"/>
                            <a:gd name="T20" fmla="*/ 5 w 24"/>
                            <a:gd name="T21" fmla="*/ 15 h 61"/>
                            <a:gd name="T22" fmla="*/ 23 w 24"/>
                            <a:gd name="T23" fmla="*/ 7 h 61"/>
                            <a:gd name="T24" fmla="*/ 16 w 24"/>
                            <a:gd name="T25" fmla="*/ 0 h 61"/>
                            <a:gd name="T26" fmla="*/ 3 w 24"/>
                            <a:gd name="T27" fmla="*/ 0 h 61"/>
                            <a:gd name="T28" fmla="*/ 3 w 24"/>
                            <a:gd name="T29" fmla="*/ 0 h 61"/>
                            <a:gd name="T30" fmla="*/ 3 w 24"/>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61"/>
                            <a:gd name="T50" fmla="*/ 24 w 2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61">
                              <a:moveTo>
                                <a:pt x="3" y="0"/>
                              </a:moveTo>
                              <a:lnTo>
                                <a:pt x="1" y="11"/>
                              </a:lnTo>
                              <a:lnTo>
                                <a:pt x="11" y="6"/>
                              </a:lnTo>
                              <a:lnTo>
                                <a:pt x="14" y="11"/>
                              </a:lnTo>
                              <a:lnTo>
                                <a:pt x="0" y="26"/>
                              </a:lnTo>
                              <a:lnTo>
                                <a:pt x="11" y="39"/>
                              </a:lnTo>
                              <a:lnTo>
                                <a:pt x="3" y="60"/>
                              </a:lnTo>
                              <a:lnTo>
                                <a:pt x="15" y="58"/>
                              </a:lnTo>
                              <a:lnTo>
                                <a:pt x="14" y="38"/>
                              </a:lnTo>
                              <a:lnTo>
                                <a:pt x="23" y="30"/>
                              </a:lnTo>
                              <a:lnTo>
                                <a:pt x="5" y="30"/>
                              </a:lnTo>
                              <a:lnTo>
                                <a:pt x="23" y="7"/>
                              </a:lnTo>
                              <a:lnTo>
                                <a:pt x="16" y="0"/>
                              </a:lnTo>
                              <a:lnTo>
                                <a:pt x="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2" name="Freeform 223"/>
                        <p:cNvSpPr>
                          <a:spLocks noChangeAspect="1"/>
                        </p:cNvSpPr>
                        <p:nvPr/>
                      </p:nvSpPr>
                      <p:spPr bwMode="auto">
                        <a:xfrm>
                          <a:off x="3636" y="1540"/>
                          <a:ext cx="62" cy="62"/>
                        </a:xfrm>
                        <a:custGeom>
                          <a:avLst/>
                          <a:gdLst>
                            <a:gd name="T0" fmla="*/ 0 w 61"/>
                            <a:gd name="T1" fmla="*/ 31 h 63"/>
                            <a:gd name="T2" fmla="*/ 8 w 61"/>
                            <a:gd name="T3" fmla="*/ 33 h 63"/>
                            <a:gd name="T4" fmla="*/ 73 w 61"/>
                            <a:gd name="T5" fmla="*/ 33 h 63"/>
                            <a:gd name="T6" fmla="*/ 80 w 61"/>
                            <a:gd name="T7" fmla="*/ 31 h 63"/>
                            <a:gd name="T8" fmla="*/ 78 w 61"/>
                            <a:gd name="T9" fmla="*/ 31 h 63"/>
                            <a:gd name="T10" fmla="*/ 89 w 61"/>
                            <a:gd name="T11" fmla="*/ 31 h 63"/>
                            <a:gd name="T12" fmla="*/ 72 w 61"/>
                            <a:gd name="T13" fmla="*/ 20 h 63"/>
                            <a:gd name="T14" fmla="*/ 77 w 61"/>
                            <a:gd name="T15" fmla="*/ 0 h 63"/>
                            <a:gd name="T16" fmla="*/ 24 w 61"/>
                            <a:gd name="T17" fmla="*/ 4 h 63"/>
                            <a:gd name="T18" fmla="*/ 25 w 61"/>
                            <a:gd name="T19" fmla="*/ 11 h 63"/>
                            <a:gd name="T20" fmla="*/ 20 w 61"/>
                            <a:gd name="T21" fmla="*/ 8 h 63"/>
                            <a:gd name="T22" fmla="*/ 17 w 61"/>
                            <a:gd name="T23" fmla="*/ 17 h 63"/>
                            <a:gd name="T24" fmla="*/ 4 w 61"/>
                            <a:gd name="T25" fmla="*/ 18 h 63"/>
                            <a:gd name="T26" fmla="*/ 0 w 61"/>
                            <a:gd name="T27" fmla="*/ 31 h 63"/>
                            <a:gd name="T28" fmla="*/ 0 w 61"/>
                            <a:gd name="T29" fmla="*/ 31 h 63"/>
                            <a:gd name="T30" fmla="*/ 0 w 61"/>
                            <a:gd name="T31" fmla="*/ 3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63"/>
                            <a:gd name="T50" fmla="*/ 61 w 61"/>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63">
                              <a:moveTo>
                                <a:pt x="0" y="36"/>
                              </a:moveTo>
                              <a:lnTo>
                                <a:pt x="8" y="62"/>
                              </a:lnTo>
                              <a:lnTo>
                                <a:pt x="44" y="62"/>
                              </a:lnTo>
                              <a:lnTo>
                                <a:pt x="51" y="53"/>
                              </a:lnTo>
                              <a:lnTo>
                                <a:pt x="49" y="43"/>
                              </a:lnTo>
                              <a:lnTo>
                                <a:pt x="60" y="36"/>
                              </a:lnTo>
                              <a:lnTo>
                                <a:pt x="43" y="20"/>
                              </a:lnTo>
                              <a:lnTo>
                                <a:pt x="48" y="0"/>
                              </a:lnTo>
                              <a:lnTo>
                                <a:pt x="24" y="4"/>
                              </a:lnTo>
                              <a:lnTo>
                                <a:pt x="25" y="11"/>
                              </a:lnTo>
                              <a:lnTo>
                                <a:pt x="20" y="8"/>
                              </a:lnTo>
                              <a:lnTo>
                                <a:pt x="17" y="17"/>
                              </a:lnTo>
                              <a:lnTo>
                                <a:pt x="4" y="18"/>
                              </a:lnTo>
                              <a:lnTo>
                                <a:pt x="0"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3" name="Freeform 224"/>
                        <p:cNvSpPr>
                          <a:spLocks noChangeAspect="1"/>
                        </p:cNvSpPr>
                        <p:nvPr/>
                      </p:nvSpPr>
                      <p:spPr bwMode="auto">
                        <a:xfrm>
                          <a:off x="3887" y="1540"/>
                          <a:ext cx="91" cy="38"/>
                        </a:xfrm>
                        <a:custGeom>
                          <a:avLst/>
                          <a:gdLst>
                            <a:gd name="T0" fmla="*/ 0 w 90"/>
                            <a:gd name="T1" fmla="*/ 23 h 38"/>
                            <a:gd name="T2" fmla="*/ 16 w 90"/>
                            <a:gd name="T3" fmla="*/ 37 h 38"/>
                            <a:gd name="T4" fmla="*/ 10 w 90"/>
                            <a:gd name="T5" fmla="*/ 16 h 38"/>
                            <a:gd name="T6" fmla="*/ 24 w 90"/>
                            <a:gd name="T7" fmla="*/ 7 h 38"/>
                            <a:gd name="T8" fmla="*/ 88 w 90"/>
                            <a:gd name="T9" fmla="*/ 3 h 38"/>
                            <a:gd name="T10" fmla="*/ 99 w 90"/>
                            <a:gd name="T11" fmla="*/ 8 h 38"/>
                            <a:gd name="T12" fmla="*/ 118 w 90"/>
                            <a:gd name="T13" fmla="*/ 0 h 38"/>
                            <a:gd name="T14" fmla="*/ 15 w 90"/>
                            <a:gd name="T15" fmla="*/ 0 h 38"/>
                            <a:gd name="T16" fmla="*/ 0 w 90"/>
                            <a:gd name="T17" fmla="*/ 11 h 38"/>
                            <a:gd name="T18" fmla="*/ 0 w 90"/>
                            <a:gd name="T19" fmla="*/ 23 h 38"/>
                            <a:gd name="T20" fmla="*/ 0 w 90"/>
                            <a:gd name="T21" fmla="*/ 23 h 38"/>
                            <a:gd name="T22" fmla="*/ 0 w 90"/>
                            <a:gd name="T23" fmla="*/ 2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38"/>
                            <a:gd name="T38" fmla="*/ 90 w 90"/>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38">
                              <a:moveTo>
                                <a:pt x="0" y="23"/>
                              </a:moveTo>
                              <a:lnTo>
                                <a:pt x="16" y="37"/>
                              </a:lnTo>
                              <a:lnTo>
                                <a:pt x="10" y="16"/>
                              </a:lnTo>
                              <a:lnTo>
                                <a:pt x="24" y="7"/>
                              </a:lnTo>
                              <a:lnTo>
                                <a:pt x="59" y="3"/>
                              </a:lnTo>
                              <a:lnTo>
                                <a:pt x="70" y="8"/>
                              </a:lnTo>
                              <a:lnTo>
                                <a:pt x="89" y="0"/>
                              </a:lnTo>
                              <a:lnTo>
                                <a:pt x="15" y="0"/>
                              </a:lnTo>
                              <a:lnTo>
                                <a:pt x="0" y="11"/>
                              </a:lnTo>
                              <a:lnTo>
                                <a:pt x="0"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4" name="Freeform 225"/>
                        <p:cNvSpPr>
                          <a:spLocks noChangeAspect="1"/>
                        </p:cNvSpPr>
                        <p:nvPr/>
                      </p:nvSpPr>
                      <p:spPr bwMode="auto">
                        <a:xfrm>
                          <a:off x="4331" y="1363"/>
                          <a:ext cx="62" cy="87"/>
                        </a:xfrm>
                        <a:custGeom>
                          <a:avLst/>
                          <a:gdLst>
                            <a:gd name="T0" fmla="*/ 0 w 62"/>
                            <a:gd name="T1" fmla="*/ 44 h 89"/>
                            <a:gd name="T2" fmla="*/ 17 w 62"/>
                            <a:gd name="T3" fmla="*/ 48 h 89"/>
                            <a:gd name="T4" fmla="*/ 35 w 62"/>
                            <a:gd name="T5" fmla="*/ 44 h 89"/>
                            <a:gd name="T6" fmla="*/ 34 w 62"/>
                            <a:gd name="T7" fmla="*/ 39 h 89"/>
                            <a:gd name="T8" fmla="*/ 54 w 62"/>
                            <a:gd name="T9" fmla="*/ 32 h 89"/>
                            <a:gd name="T10" fmla="*/ 61 w 62"/>
                            <a:gd name="T11" fmla="*/ 22 h 89"/>
                            <a:gd name="T12" fmla="*/ 50 w 62"/>
                            <a:gd name="T13" fmla="*/ 3 h 89"/>
                            <a:gd name="T14" fmla="*/ 42 w 62"/>
                            <a:gd name="T15" fmla="*/ 0 h 89"/>
                            <a:gd name="T16" fmla="*/ 44 w 62"/>
                            <a:gd name="T17" fmla="*/ 22 h 89"/>
                            <a:gd name="T18" fmla="*/ 24 w 62"/>
                            <a:gd name="T19" fmla="*/ 42 h 89"/>
                            <a:gd name="T20" fmla="*/ 0 w 62"/>
                            <a:gd name="T21" fmla="*/ 44 h 89"/>
                            <a:gd name="T22" fmla="*/ 0 w 62"/>
                            <a:gd name="T23" fmla="*/ 44 h 89"/>
                            <a:gd name="T24" fmla="*/ 0 w 62"/>
                            <a:gd name="T25" fmla="*/ 44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0" y="81"/>
                              </a:moveTo>
                              <a:lnTo>
                                <a:pt x="17" y="88"/>
                              </a:lnTo>
                              <a:lnTo>
                                <a:pt x="35" y="81"/>
                              </a:lnTo>
                              <a:lnTo>
                                <a:pt x="34" y="71"/>
                              </a:lnTo>
                              <a:lnTo>
                                <a:pt x="54" y="61"/>
                              </a:lnTo>
                              <a:lnTo>
                                <a:pt x="61" y="35"/>
                              </a:lnTo>
                              <a:lnTo>
                                <a:pt x="50" y="3"/>
                              </a:lnTo>
                              <a:lnTo>
                                <a:pt x="42" y="0"/>
                              </a:lnTo>
                              <a:lnTo>
                                <a:pt x="44" y="36"/>
                              </a:lnTo>
                              <a:lnTo>
                                <a:pt x="24" y="77"/>
                              </a:lnTo>
                              <a:lnTo>
                                <a:pt x="0" y="8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5" name="Freeform 226"/>
                        <p:cNvSpPr>
                          <a:spLocks noChangeAspect="1"/>
                        </p:cNvSpPr>
                        <p:nvPr/>
                      </p:nvSpPr>
                      <p:spPr bwMode="auto">
                        <a:xfrm>
                          <a:off x="3127" y="1250"/>
                          <a:ext cx="46" cy="35"/>
                        </a:xfrm>
                        <a:custGeom>
                          <a:avLst/>
                          <a:gdLst>
                            <a:gd name="T0" fmla="*/ 0 w 44"/>
                            <a:gd name="T1" fmla="*/ 10 h 34"/>
                            <a:gd name="T2" fmla="*/ 67 w 44"/>
                            <a:gd name="T3" fmla="*/ 72 h 34"/>
                            <a:gd name="T4" fmla="*/ 145 w 44"/>
                            <a:gd name="T5" fmla="*/ 60 h 34"/>
                            <a:gd name="T6" fmla="*/ 155 w 44"/>
                            <a:gd name="T7" fmla="*/ 51 h 34"/>
                            <a:gd name="T8" fmla="*/ 133 w 44"/>
                            <a:gd name="T9" fmla="*/ 9 h 34"/>
                            <a:gd name="T10" fmla="*/ 67 w 44"/>
                            <a:gd name="T11" fmla="*/ 0 h 34"/>
                            <a:gd name="T12" fmla="*/ 47 w 44"/>
                            <a:gd name="T13" fmla="*/ 0 h 34"/>
                            <a:gd name="T14" fmla="*/ 0 w 44"/>
                            <a:gd name="T15" fmla="*/ 10 h 34"/>
                            <a:gd name="T16" fmla="*/ 0 w 44"/>
                            <a:gd name="T17" fmla="*/ 10 h 34"/>
                            <a:gd name="T18" fmla="*/ 0 w 44"/>
                            <a:gd name="T19" fmla="*/ 1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4"/>
                            <a:gd name="T32" fmla="*/ 44 w 4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4">
                              <a:moveTo>
                                <a:pt x="0" y="10"/>
                              </a:moveTo>
                              <a:lnTo>
                                <a:pt x="19" y="33"/>
                              </a:lnTo>
                              <a:lnTo>
                                <a:pt x="40" y="27"/>
                              </a:lnTo>
                              <a:lnTo>
                                <a:pt x="43" y="22"/>
                              </a:lnTo>
                              <a:lnTo>
                                <a:pt x="36" y="9"/>
                              </a:lnTo>
                              <a:lnTo>
                                <a:pt x="19" y="0"/>
                              </a:lnTo>
                              <a:lnTo>
                                <a:pt x="11" y="0"/>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6" name="Freeform 227"/>
                        <p:cNvSpPr>
                          <a:spLocks noChangeAspect="1"/>
                        </p:cNvSpPr>
                        <p:nvPr/>
                      </p:nvSpPr>
                      <p:spPr bwMode="auto">
                        <a:xfrm>
                          <a:off x="3188" y="1228"/>
                          <a:ext cx="35" cy="39"/>
                        </a:xfrm>
                        <a:custGeom>
                          <a:avLst/>
                          <a:gdLst>
                            <a:gd name="T0" fmla="*/ 3 w 34"/>
                            <a:gd name="T1" fmla="*/ 22 h 39"/>
                            <a:gd name="T2" fmla="*/ 49 w 34"/>
                            <a:gd name="T3" fmla="*/ 30 h 39"/>
                            <a:gd name="T4" fmla="*/ 50 w 34"/>
                            <a:gd name="T5" fmla="*/ 38 h 39"/>
                            <a:gd name="T6" fmla="*/ 72 w 34"/>
                            <a:gd name="T7" fmla="*/ 33 h 39"/>
                            <a:gd name="T8" fmla="*/ 50 w 34"/>
                            <a:gd name="T9" fmla="*/ 8 h 39"/>
                            <a:gd name="T10" fmla="*/ 12 w 34"/>
                            <a:gd name="T11" fmla="*/ 4 h 39"/>
                            <a:gd name="T12" fmla="*/ 0 w 34"/>
                            <a:gd name="T13" fmla="*/ 0 h 39"/>
                            <a:gd name="T14" fmla="*/ 14 w 34"/>
                            <a:gd name="T15" fmla="*/ 14 h 39"/>
                            <a:gd name="T16" fmla="*/ 5 w 34"/>
                            <a:gd name="T17" fmla="*/ 14 h 39"/>
                            <a:gd name="T18" fmla="*/ 3 w 34"/>
                            <a:gd name="T19" fmla="*/ 22 h 39"/>
                            <a:gd name="T20" fmla="*/ 3 w 34"/>
                            <a:gd name="T21" fmla="*/ 22 h 39"/>
                            <a:gd name="T22" fmla="*/ 3 w 34"/>
                            <a:gd name="T23" fmla="*/ 2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9"/>
                            <a:gd name="T38" fmla="*/ 34 w 3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9">
                              <a:moveTo>
                                <a:pt x="3" y="22"/>
                              </a:moveTo>
                              <a:lnTo>
                                <a:pt x="20" y="30"/>
                              </a:lnTo>
                              <a:lnTo>
                                <a:pt x="21" y="38"/>
                              </a:lnTo>
                              <a:lnTo>
                                <a:pt x="33" y="33"/>
                              </a:lnTo>
                              <a:lnTo>
                                <a:pt x="21" y="8"/>
                              </a:lnTo>
                              <a:lnTo>
                                <a:pt x="12" y="4"/>
                              </a:lnTo>
                              <a:lnTo>
                                <a:pt x="0" y="0"/>
                              </a:lnTo>
                              <a:lnTo>
                                <a:pt x="14" y="14"/>
                              </a:lnTo>
                              <a:lnTo>
                                <a:pt x="5" y="14"/>
                              </a:lnTo>
                              <a:lnTo>
                                <a:pt x="3"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7" name="Freeform 228"/>
                        <p:cNvSpPr>
                          <a:spLocks noChangeAspect="1"/>
                        </p:cNvSpPr>
                        <p:nvPr/>
                      </p:nvSpPr>
                      <p:spPr bwMode="auto">
                        <a:xfrm>
                          <a:off x="3231" y="2492"/>
                          <a:ext cx="52" cy="62"/>
                        </a:xfrm>
                        <a:custGeom>
                          <a:avLst/>
                          <a:gdLst>
                            <a:gd name="T0" fmla="*/ 0 w 50"/>
                            <a:gd name="T1" fmla="*/ 31 h 63"/>
                            <a:gd name="T2" fmla="*/ 4 w 50"/>
                            <a:gd name="T3" fmla="*/ 33 h 63"/>
                            <a:gd name="T4" fmla="*/ 12 w 50"/>
                            <a:gd name="T5" fmla="*/ 31 h 63"/>
                            <a:gd name="T6" fmla="*/ 104 w 50"/>
                            <a:gd name="T7" fmla="*/ 31 h 63"/>
                            <a:gd name="T8" fmla="*/ 131 w 50"/>
                            <a:gd name="T9" fmla="*/ 31 h 63"/>
                            <a:gd name="T10" fmla="*/ 88 w 50"/>
                            <a:gd name="T11" fmla="*/ 31 h 63"/>
                            <a:gd name="T12" fmla="*/ 151 w 50"/>
                            <a:gd name="T13" fmla="*/ 14 h 63"/>
                            <a:gd name="T14" fmla="*/ 136 w 50"/>
                            <a:gd name="T15" fmla="*/ 3 h 63"/>
                            <a:gd name="T16" fmla="*/ 76 w 50"/>
                            <a:gd name="T17" fmla="*/ 0 h 63"/>
                            <a:gd name="T18" fmla="*/ 4 w 50"/>
                            <a:gd name="T19" fmla="*/ 9 h 63"/>
                            <a:gd name="T20" fmla="*/ 0 w 50"/>
                            <a:gd name="T21" fmla="*/ 31 h 63"/>
                            <a:gd name="T22" fmla="*/ 0 w 50"/>
                            <a:gd name="T23" fmla="*/ 31 h 63"/>
                            <a:gd name="T24" fmla="*/ 0 w 50"/>
                            <a:gd name="T25" fmla="*/ 3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3"/>
                            <a:gd name="T41" fmla="*/ 50 w 5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3">
                              <a:moveTo>
                                <a:pt x="0" y="48"/>
                              </a:moveTo>
                              <a:lnTo>
                                <a:pt x="4" y="62"/>
                              </a:lnTo>
                              <a:lnTo>
                                <a:pt x="12" y="54"/>
                              </a:lnTo>
                              <a:lnTo>
                                <a:pt x="34" y="57"/>
                              </a:lnTo>
                              <a:lnTo>
                                <a:pt x="42" y="49"/>
                              </a:lnTo>
                              <a:lnTo>
                                <a:pt x="30" y="48"/>
                              </a:lnTo>
                              <a:lnTo>
                                <a:pt x="49" y="14"/>
                              </a:lnTo>
                              <a:lnTo>
                                <a:pt x="44" y="3"/>
                              </a:lnTo>
                              <a:lnTo>
                                <a:pt x="26" y="0"/>
                              </a:lnTo>
                              <a:lnTo>
                                <a:pt x="4" y="9"/>
                              </a:lnTo>
                              <a:lnTo>
                                <a:pt x="0" y="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8" name="Freeform 229"/>
                        <p:cNvSpPr>
                          <a:spLocks noChangeAspect="1"/>
                        </p:cNvSpPr>
                        <p:nvPr/>
                      </p:nvSpPr>
                      <p:spPr bwMode="auto">
                        <a:xfrm>
                          <a:off x="3185" y="2564"/>
                          <a:ext cx="38" cy="115"/>
                        </a:xfrm>
                        <a:custGeom>
                          <a:avLst/>
                          <a:gdLst>
                            <a:gd name="T0" fmla="*/ 3 w 37"/>
                            <a:gd name="T1" fmla="*/ 56 h 115"/>
                            <a:gd name="T2" fmla="*/ 49 w 37"/>
                            <a:gd name="T3" fmla="*/ 86 h 115"/>
                            <a:gd name="T4" fmla="*/ 53 w 37"/>
                            <a:gd name="T5" fmla="*/ 109 h 115"/>
                            <a:gd name="T6" fmla="*/ 74 w 37"/>
                            <a:gd name="T7" fmla="*/ 114 h 115"/>
                            <a:gd name="T8" fmla="*/ 56 w 37"/>
                            <a:gd name="T9" fmla="*/ 73 h 115"/>
                            <a:gd name="T10" fmla="*/ 11 w 37"/>
                            <a:gd name="T11" fmla="*/ 60 h 115"/>
                            <a:gd name="T12" fmla="*/ 16 w 37"/>
                            <a:gd name="T13" fmla="*/ 51 h 115"/>
                            <a:gd name="T14" fmla="*/ 4 w 37"/>
                            <a:gd name="T15" fmla="*/ 0 h 115"/>
                            <a:gd name="T16" fmla="*/ 0 w 37"/>
                            <a:gd name="T17" fmla="*/ 14 h 115"/>
                            <a:gd name="T18" fmla="*/ 3 w 37"/>
                            <a:gd name="T19" fmla="*/ 56 h 115"/>
                            <a:gd name="T20" fmla="*/ 3 w 37"/>
                            <a:gd name="T21" fmla="*/ 56 h 115"/>
                            <a:gd name="T22" fmla="*/ 3 w 37"/>
                            <a:gd name="T23" fmla="*/ 5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15"/>
                            <a:gd name="T38" fmla="*/ 37 w 37"/>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15">
                              <a:moveTo>
                                <a:pt x="3" y="56"/>
                              </a:moveTo>
                              <a:lnTo>
                                <a:pt x="20" y="86"/>
                              </a:lnTo>
                              <a:lnTo>
                                <a:pt x="24" y="109"/>
                              </a:lnTo>
                              <a:lnTo>
                                <a:pt x="36" y="114"/>
                              </a:lnTo>
                              <a:lnTo>
                                <a:pt x="27" y="73"/>
                              </a:lnTo>
                              <a:lnTo>
                                <a:pt x="11" y="60"/>
                              </a:lnTo>
                              <a:lnTo>
                                <a:pt x="16" y="51"/>
                              </a:lnTo>
                              <a:lnTo>
                                <a:pt x="4" y="0"/>
                              </a:lnTo>
                              <a:lnTo>
                                <a:pt x="0" y="14"/>
                              </a:lnTo>
                              <a:lnTo>
                                <a:pt x="3" y="5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79" name="Freeform 230"/>
                        <p:cNvSpPr>
                          <a:spLocks noChangeAspect="1"/>
                        </p:cNvSpPr>
                        <p:nvPr/>
                      </p:nvSpPr>
                      <p:spPr bwMode="auto">
                        <a:xfrm>
                          <a:off x="3274" y="2693"/>
                          <a:ext cx="24" cy="102"/>
                        </a:xfrm>
                        <a:custGeom>
                          <a:avLst/>
                          <a:gdLst>
                            <a:gd name="T0" fmla="*/ 0 w 23"/>
                            <a:gd name="T1" fmla="*/ 51 h 103"/>
                            <a:gd name="T2" fmla="*/ 4 w 23"/>
                            <a:gd name="T3" fmla="*/ 51 h 103"/>
                            <a:gd name="T4" fmla="*/ 71 w 23"/>
                            <a:gd name="T5" fmla="*/ 73 h 103"/>
                            <a:gd name="T6" fmla="*/ 51 w 23"/>
                            <a:gd name="T7" fmla="*/ 51 h 103"/>
                            <a:gd name="T8" fmla="*/ 62 w 23"/>
                            <a:gd name="T9" fmla="*/ 42 h 103"/>
                            <a:gd name="T10" fmla="*/ 9 w 23"/>
                            <a:gd name="T11" fmla="*/ 6 h 103"/>
                            <a:gd name="T12" fmla="*/ 2 w 23"/>
                            <a:gd name="T13" fmla="*/ 0 h 103"/>
                            <a:gd name="T14" fmla="*/ 7 w 23"/>
                            <a:gd name="T15" fmla="*/ 45 h 103"/>
                            <a:gd name="T16" fmla="*/ 0 w 23"/>
                            <a:gd name="T17" fmla="*/ 51 h 103"/>
                            <a:gd name="T18" fmla="*/ 0 w 23"/>
                            <a:gd name="T19" fmla="*/ 51 h 103"/>
                            <a:gd name="T20" fmla="*/ 0 w 23"/>
                            <a:gd name="T21" fmla="*/ 51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03"/>
                            <a:gd name="T35" fmla="*/ 23 w 23"/>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03">
                              <a:moveTo>
                                <a:pt x="0" y="54"/>
                              </a:moveTo>
                              <a:lnTo>
                                <a:pt x="4" y="80"/>
                              </a:lnTo>
                              <a:lnTo>
                                <a:pt x="22" y="102"/>
                              </a:lnTo>
                              <a:lnTo>
                                <a:pt x="14" y="68"/>
                              </a:lnTo>
                              <a:lnTo>
                                <a:pt x="19" y="42"/>
                              </a:lnTo>
                              <a:lnTo>
                                <a:pt x="9" y="6"/>
                              </a:lnTo>
                              <a:lnTo>
                                <a:pt x="2" y="0"/>
                              </a:lnTo>
                              <a:lnTo>
                                <a:pt x="7" y="45"/>
                              </a:lnTo>
                              <a:lnTo>
                                <a:pt x="0" y="5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grpSp>
          </p:grpSp>
        </p:grpSp>
        <p:grpSp>
          <p:nvGrpSpPr>
            <p:cNvPr id="8668" name="Group 231"/>
            <p:cNvGrpSpPr>
              <a:grpSpLocks/>
            </p:cNvGrpSpPr>
            <p:nvPr/>
          </p:nvGrpSpPr>
          <p:grpSpPr bwMode="auto">
            <a:xfrm>
              <a:off x="5854700" y="2330450"/>
              <a:ext cx="3238500" cy="3246438"/>
              <a:chOff x="3645" y="1407"/>
              <a:chExt cx="2040" cy="2045"/>
            </a:xfrm>
            <a:solidFill>
              <a:schemeClr val="bg1">
                <a:lumMod val="50000"/>
              </a:schemeClr>
            </a:solidFill>
          </p:grpSpPr>
          <p:sp>
            <p:nvSpPr>
              <p:cNvPr id="8716" name="Freeform 232"/>
              <p:cNvSpPr>
                <a:spLocks noChangeAspect="1"/>
              </p:cNvSpPr>
              <p:nvPr/>
            </p:nvSpPr>
            <p:spPr bwMode="auto">
              <a:xfrm>
                <a:off x="3645" y="1706"/>
                <a:ext cx="239" cy="187"/>
              </a:xfrm>
              <a:custGeom>
                <a:avLst/>
                <a:gdLst>
                  <a:gd name="T0" fmla="*/ 170 w 234"/>
                  <a:gd name="T1" fmla="*/ 23 h 189"/>
                  <a:gd name="T2" fmla="*/ 212 w 234"/>
                  <a:gd name="T3" fmla="*/ 30 h 189"/>
                  <a:gd name="T4" fmla="*/ 229 w 234"/>
                  <a:gd name="T5" fmla="*/ 30 h 189"/>
                  <a:gd name="T6" fmla="*/ 262 w 234"/>
                  <a:gd name="T7" fmla="*/ 26 h 189"/>
                  <a:gd name="T8" fmla="*/ 270 w 234"/>
                  <a:gd name="T9" fmla="*/ 18 h 189"/>
                  <a:gd name="T10" fmla="*/ 294 w 234"/>
                  <a:gd name="T11" fmla="*/ 19 h 189"/>
                  <a:gd name="T12" fmla="*/ 310 w 234"/>
                  <a:gd name="T13" fmla="*/ 0 h 189"/>
                  <a:gd name="T14" fmla="*/ 335 w 234"/>
                  <a:gd name="T15" fmla="*/ 11 h 189"/>
                  <a:gd name="T16" fmla="*/ 348 w 234"/>
                  <a:gd name="T17" fmla="*/ 36 h 189"/>
                  <a:gd name="T18" fmla="*/ 400 w 234"/>
                  <a:gd name="T19" fmla="*/ 21 h 189"/>
                  <a:gd name="T20" fmla="*/ 448 w 234"/>
                  <a:gd name="T21" fmla="*/ 26 h 189"/>
                  <a:gd name="T22" fmla="*/ 444 w 234"/>
                  <a:gd name="T23" fmla="*/ 30 h 189"/>
                  <a:gd name="T24" fmla="*/ 445 w 234"/>
                  <a:gd name="T25" fmla="*/ 31 h 189"/>
                  <a:gd name="T26" fmla="*/ 418 w 234"/>
                  <a:gd name="T27" fmla="*/ 34 h 189"/>
                  <a:gd name="T28" fmla="*/ 388 w 234"/>
                  <a:gd name="T29" fmla="*/ 34 h 189"/>
                  <a:gd name="T30" fmla="*/ 348 w 234"/>
                  <a:gd name="T31" fmla="*/ 47 h 189"/>
                  <a:gd name="T32" fmla="*/ 360 w 234"/>
                  <a:gd name="T33" fmla="*/ 47 h 189"/>
                  <a:gd name="T34" fmla="*/ 349 w 234"/>
                  <a:gd name="T35" fmla="*/ 61 h 189"/>
                  <a:gd name="T36" fmla="*/ 317 w 234"/>
                  <a:gd name="T37" fmla="*/ 61 h 189"/>
                  <a:gd name="T38" fmla="*/ 330 w 234"/>
                  <a:gd name="T39" fmla="*/ 72 h 189"/>
                  <a:gd name="T40" fmla="*/ 314 w 234"/>
                  <a:gd name="T41" fmla="*/ 84 h 189"/>
                  <a:gd name="T42" fmla="*/ 307 w 234"/>
                  <a:gd name="T43" fmla="*/ 108 h 189"/>
                  <a:gd name="T44" fmla="*/ 238 w 234"/>
                  <a:gd name="T45" fmla="*/ 113 h 189"/>
                  <a:gd name="T46" fmla="*/ 224 w 234"/>
                  <a:gd name="T47" fmla="*/ 117 h 189"/>
                  <a:gd name="T48" fmla="*/ 219 w 234"/>
                  <a:gd name="T49" fmla="*/ 129 h 189"/>
                  <a:gd name="T50" fmla="*/ 85 w 234"/>
                  <a:gd name="T51" fmla="*/ 133 h 189"/>
                  <a:gd name="T52" fmla="*/ 21 w 234"/>
                  <a:gd name="T53" fmla="*/ 129 h 189"/>
                  <a:gd name="T54" fmla="*/ 21 w 234"/>
                  <a:gd name="T55" fmla="*/ 129 h 189"/>
                  <a:gd name="T56" fmla="*/ 61 w 234"/>
                  <a:gd name="T57" fmla="*/ 117 h 189"/>
                  <a:gd name="T58" fmla="*/ 58 w 234"/>
                  <a:gd name="T59" fmla="*/ 112 h 189"/>
                  <a:gd name="T60" fmla="*/ 11 w 234"/>
                  <a:gd name="T61" fmla="*/ 108 h 189"/>
                  <a:gd name="T62" fmla="*/ 0 w 234"/>
                  <a:gd name="T63" fmla="*/ 62 h 189"/>
                  <a:gd name="T64" fmla="*/ 0 w 234"/>
                  <a:gd name="T65" fmla="*/ 60 h 189"/>
                  <a:gd name="T66" fmla="*/ 8 w 234"/>
                  <a:gd name="T67" fmla="*/ 47 h 189"/>
                  <a:gd name="T68" fmla="*/ 8 w 234"/>
                  <a:gd name="T69" fmla="*/ 47 h 189"/>
                  <a:gd name="T70" fmla="*/ 8 w 234"/>
                  <a:gd name="T71" fmla="*/ 47 h 189"/>
                  <a:gd name="T72" fmla="*/ 66 w 234"/>
                  <a:gd name="T73" fmla="*/ 47 h 189"/>
                  <a:gd name="T74" fmla="*/ 79 w 234"/>
                  <a:gd name="T75" fmla="*/ 47 h 189"/>
                  <a:gd name="T76" fmla="*/ 113 w 234"/>
                  <a:gd name="T77" fmla="*/ 45 h 189"/>
                  <a:gd name="T78" fmla="*/ 122 w 234"/>
                  <a:gd name="T79" fmla="*/ 26 h 189"/>
                  <a:gd name="T80" fmla="*/ 147 w 234"/>
                  <a:gd name="T81" fmla="*/ 25 h 189"/>
                  <a:gd name="T82" fmla="*/ 148 w 234"/>
                  <a:gd name="T83" fmla="*/ 19 h 189"/>
                  <a:gd name="T84" fmla="*/ 170 w 234"/>
                  <a:gd name="T85" fmla="*/ 23 h 189"/>
                  <a:gd name="T86" fmla="*/ 170 w 234"/>
                  <a:gd name="T87" fmla="*/ 23 h 189"/>
                  <a:gd name="T88" fmla="*/ 170 w 234"/>
                  <a:gd name="T89" fmla="*/ 23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4"/>
                  <a:gd name="T136" fmla="*/ 0 h 189"/>
                  <a:gd name="T137" fmla="*/ 234 w 234"/>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4" h="189">
                    <a:moveTo>
                      <a:pt x="90" y="23"/>
                    </a:moveTo>
                    <a:lnTo>
                      <a:pt x="111" y="30"/>
                    </a:lnTo>
                    <a:lnTo>
                      <a:pt x="118" y="30"/>
                    </a:lnTo>
                    <a:lnTo>
                      <a:pt x="137" y="26"/>
                    </a:lnTo>
                    <a:lnTo>
                      <a:pt x="141" y="18"/>
                    </a:lnTo>
                    <a:lnTo>
                      <a:pt x="153" y="19"/>
                    </a:lnTo>
                    <a:lnTo>
                      <a:pt x="161" y="0"/>
                    </a:lnTo>
                    <a:lnTo>
                      <a:pt x="174" y="11"/>
                    </a:lnTo>
                    <a:lnTo>
                      <a:pt x="181" y="36"/>
                    </a:lnTo>
                    <a:lnTo>
                      <a:pt x="208" y="21"/>
                    </a:lnTo>
                    <a:lnTo>
                      <a:pt x="233" y="26"/>
                    </a:lnTo>
                    <a:lnTo>
                      <a:pt x="231" y="30"/>
                    </a:lnTo>
                    <a:lnTo>
                      <a:pt x="232" y="31"/>
                    </a:lnTo>
                    <a:lnTo>
                      <a:pt x="217" y="34"/>
                    </a:lnTo>
                    <a:lnTo>
                      <a:pt x="202" y="34"/>
                    </a:lnTo>
                    <a:lnTo>
                      <a:pt x="181" y="47"/>
                    </a:lnTo>
                    <a:lnTo>
                      <a:pt x="188" y="72"/>
                    </a:lnTo>
                    <a:lnTo>
                      <a:pt x="182" y="92"/>
                    </a:lnTo>
                    <a:lnTo>
                      <a:pt x="164" y="92"/>
                    </a:lnTo>
                    <a:lnTo>
                      <a:pt x="171" y="103"/>
                    </a:lnTo>
                    <a:lnTo>
                      <a:pt x="163" y="115"/>
                    </a:lnTo>
                    <a:lnTo>
                      <a:pt x="160" y="139"/>
                    </a:lnTo>
                    <a:lnTo>
                      <a:pt x="123" y="148"/>
                    </a:lnTo>
                    <a:lnTo>
                      <a:pt x="116" y="156"/>
                    </a:lnTo>
                    <a:lnTo>
                      <a:pt x="114" y="179"/>
                    </a:lnTo>
                    <a:lnTo>
                      <a:pt x="47" y="188"/>
                    </a:lnTo>
                    <a:lnTo>
                      <a:pt x="21" y="179"/>
                    </a:lnTo>
                    <a:lnTo>
                      <a:pt x="30" y="156"/>
                    </a:lnTo>
                    <a:lnTo>
                      <a:pt x="27" y="146"/>
                    </a:lnTo>
                    <a:lnTo>
                      <a:pt x="11" y="139"/>
                    </a:lnTo>
                    <a:lnTo>
                      <a:pt x="0" y="93"/>
                    </a:lnTo>
                    <a:lnTo>
                      <a:pt x="0" y="91"/>
                    </a:lnTo>
                    <a:lnTo>
                      <a:pt x="8" y="74"/>
                    </a:lnTo>
                    <a:lnTo>
                      <a:pt x="8" y="55"/>
                    </a:lnTo>
                    <a:lnTo>
                      <a:pt x="35" y="62"/>
                    </a:lnTo>
                    <a:lnTo>
                      <a:pt x="44" y="55"/>
                    </a:lnTo>
                    <a:lnTo>
                      <a:pt x="61" y="45"/>
                    </a:lnTo>
                    <a:lnTo>
                      <a:pt x="65" y="26"/>
                    </a:lnTo>
                    <a:lnTo>
                      <a:pt x="75" y="25"/>
                    </a:lnTo>
                    <a:lnTo>
                      <a:pt x="76" y="19"/>
                    </a:lnTo>
                    <a:lnTo>
                      <a:pt x="90" y="23"/>
                    </a:lnTo>
                  </a:path>
                </a:pathLst>
              </a:custGeom>
              <a:grpFill/>
              <a:ln w="3175" cap="flat" cmpd="sng">
                <a:solidFill>
                  <a:srgbClr val="000000"/>
                </a:solidFill>
                <a:prstDash val="solid"/>
                <a:round/>
                <a:headEnd type="none" w="med" len="med"/>
                <a:tailEnd type="none" w="med" len="med"/>
              </a:ln>
            </p:spPr>
            <p:txBody>
              <a:bodyPr/>
              <a:lstStyle/>
              <a:p>
                <a:endParaRPr lang="en-US"/>
              </a:p>
            </p:txBody>
          </p:sp>
          <p:grpSp>
            <p:nvGrpSpPr>
              <p:cNvPr id="8717" name="Group 233"/>
              <p:cNvGrpSpPr>
                <a:grpSpLocks/>
              </p:cNvGrpSpPr>
              <p:nvPr/>
            </p:nvGrpSpPr>
            <p:grpSpPr bwMode="auto">
              <a:xfrm>
                <a:off x="3668" y="1407"/>
                <a:ext cx="2017" cy="2045"/>
                <a:chOff x="3668" y="1407"/>
                <a:chExt cx="2017" cy="2045"/>
              </a:xfrm>
              <a:grpFill/>
            </p:grpSpPr>
            <p:sp>
              <p:nvSpPr>
                <p:cNvPr id="8718" name="Freeform 234"/>
                <p:cNvSpPr>
                  <a:spLocks noChangeAspect="1"/>
                </p:cNvSpPr>
                <p:nvPr/>
              </p:nvSpPr>
              <p:spPr bwMode="auto">
                <a:xfrm>
                  <a:off x="3743" y="1654"/>
                  <a:ext cx="141" cy="90"/>
                </a:xfrm>
                <a:custGeom>
                  <a:avLst/>
                  <a:gdLst>
                    <a:gd name="T0" fmla="*/ 23 w 139"/>
                    <a:gd name="T1" fmla="*/ 53 h 91"/>
                    <a:gd name="T2" fmla="*/ 73 w 139"/>
                    <a:gd name="T3" fmla="*/ 49 h 91"/>
                    <a:gd name="T4" fmla="*/ 77 w 139"/>
                    <a:gd name="T5" fmla="*/ 45 h 91"/>
                    <a:gd name="T6" fmla="*/ 89 w 139"/>
                    <a:gd name="T7" fmla="*/ 45 h 91"/>
                    <a:gd name="T8" fmla="*/ 97 w 139"/>
                    <a:gd name="T9" fmla="*/ 45 h 91"/>
                    <a:gd name="T10" fmla="*/ 115 w 139"/>
                    <a:gd name="T11" fmla="*/ 45 h 91"/>
                    <a:gd name="T12" fmla="*/ 129 w 139"/>
                    <a:gd name="T13" fmla="*/ 59 h 91"/>
                    <a:gd name="T14" fmla="*/ 175 w 139"/>
                    <a:gd name="T15" fmla="*/ 45 h 91"/>
                    <a:gd name="T16" fmla="*/ 213 w 139"/>
                    <a:gd name="T17" fmla="*/ 49 h 91"/>
                    <a:gd name="T18" fmla="*/ 207 w 139"/>
                    <a:gd name="T19" fmla="*/ 45 h 91"/>
                    <a:gd name="T20" fmla="*/ 183 w 139"/>
                    <a:gd name="T21" fmla="*/ 45 h 91"/>
                    <a:gd name="T22" fmla="*/ 173 w 139"/>
                    <a:gd name="T23" fmla="*/ 45 h 91"/>
                    <a:gd name="T24" fmla="*/ 173 w 139"/>
                    <a:gd name="T25" fmla="*/ 34 h 91"/>
                    <a:gd name="T26" fmla="*/ 125 w 139"/>
                    <a:gd name="T27" fmla="*/ 38 h 91"/>
                    <a:gd name="T28" fmla="*/ 99 w 139"/>
                    <a:gd name="T29" fmla="*/ 30 h 91"/>
                    <a:gd name="T30" fmla="*/ 33 w 139"/>
                    <a:gd name="T31" fmla="*/ 30 h 91"/>
                    <a:gd name="T32" fmla="*/ 31 w 139"/>
                    <a:gd name="T33" fmla="*/ 22 h 91"/>
                    <a:gd name="T34" fmla="*/ 82 w 139"/>
                    <a:gd name="T35" fmla="*/ 22 h 91"/>
                    <a:gd name="T36" fmla="*/ 88 w 139"/>
                    <a:gd name="T37" fmla="*/ 18 h 91"/>
                    <a:gd name="T38" fmla="*/ 82 w 139"/>
                    <a:gd name="T39" fmla="*/ 18 h 91"/>
                    <a:gd name="T40" fmla="*/ 75 w 139"/>
                    <a:gd name="T41" fmla="*/ 0 h 91"/>
                    <a:gd name="T42" fmla="*/ 28 w 139"/>
                    <a:gd name="T43" fmla="*/ 9 h 91"/>
                    <a:gd name="T44" fmla="*/ 29 w 139"/>
                    <a:gd name="T45" fmla="*/ 18 h 91"/>
                    <a:gd name="T46" fmla="*/ 21 w 139"/>
                    <a:gd name="T47" fmla="*/ 22 h 91"/>
                    <a:gd name="T48" fmla="*/ 19 w 139"/>
                    <a:gd name="T49" fmla="*/ 30 h 91"/>
                    <a:gd name="T50" fmla="*/ 2 w 139"/>
                    <a:gd name="T51" fmla="*/ 30 h 91"/>
                    <a:gd name="T52" fmla="*/ 0 w 139"/>
                    <a:gd name="T53" fmla="*/ 37 h 91"/>
                    <a:gd name="T54" fmla="*/ 15 w 139"/>
                    <a:gd name="T55" fmla="*/ 44 h 91"/>
                    <a:gd name="T56" fmla="*/ 22 w 139"/>
                    <a:gd name="T57" fmla="*/ 45 h 91"/>
                    <a:gd name="T58" fmla="*/ 16 w 139"/>
                    <a:gd name="T59" fmla="*/ 53 h 91"/>
                    <a:gd name="T60" fmla="*/ 23 w 139"/>
                    <a:gd name="T61" fmla="*/ 53 h 91"/>
                    <a:gd name="T62" fmla="*/ 23 w 139"/>
                    <a:gd name="T63" fmla="*/ 53 h 91"/>
                    <a:gd name="T64" fmla="*/ 23 w 139"/>
                    <a:gd name="T65" fmla="*/ 53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91"/>
                    <a:gd name="T101" fmla="*/ 139 w 13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91">
                      <a:moveTo>
                        <a:pt x="23" y="84"/>
                      </a:moveTo>
                      <a:lnTo>
                        <a:pt x="42" y="80"/>
                      </a:lnTo>
                      <a:lnTo>
                        <a:pt x="46" y="72"/>
                      </a:lnTo>
                      <a:lnTo>
                        <a:pt x="58" y="73"/>
                      </a:lnTo>
                      <a:lnTo>
                        <a:pt x="66" y="54"/>
                      </a:lnTo>
                      <a:lnTo>
                        <a:pt x="79" y="65"/>
                      </a:lnTo>
                      <a:lnTo>
                        <a:pt x="86" y="90"/>
                      </a:lnTo>
                      <a:lnTo>
                        <a:pt x="113" y="75"/>
                      </a:lnTo>
                      <a:lnTo>
                        <a:pt x="138" y="80"/>
                      </a:lnTo>
                      <a:lnTo>
                        <a:pt x="134" y="56"/>
                      </a:lnTo>
                      <a:lnTo>
                        <a:pt x="118" y="54"/>
                      </a:lnTo>
                      <a:lnTo>
                        <a:pt x="111" y="46"/>
                      </a:lnTo>
                      <a:lnTo>
                        <a:pt x="111" y="34"/>
                      </a:lnTo>
                      <a:lnTo>
                        <a:pt x="84" y="38"/>
                      </a:lnTo>
                      <a:lnTo>
                        <a:pt x="68" y="30"/>
                      </a:lnTo>
                      <a:lnTo>
                        <a:pt x="33" y="30"/>
                      </a:lnTo>
                      <a:lnTo>
                        <a:pt x="31" y="22"/>
                      </a:lnTo>
                      <a:lnTo>
                        <a:pt x="51" y="22"/>
                      </a:lnTo>
                      <a:lnTo>
                        <a:pt x="57" y="18"/>
                      </a:lnTo>
                      <a:lnTo>
                        <a:pt x="51" y="18"/>
                      </a:lnTo>
                      <a:lnTo>
                        <a:pt x="44" y="0"/>
                      </a:lnTo>
                      <a:lnTo>
                        <a:pt x="28" y="9"/>
                      </a:lnTo>
                      <a:lnTo>
                        <a:pt x="29" y="18"/>
                      </a:lnTo>
                      <a:lnTo>
                        <a:pt x="21" y="22"/>
                      </a:lnTo>
                      <a:lnTo>
                        <a:pt x="19" y="30"/>
                      </a:lnTo>
                      <a:lnTo>
                        <a:pt x="2" y="30"/>
                      </a:lnTo>
                      <a:lnTo>
                        <a:pt x="0" y="37"/>
                      </a:lnTo>
                      <a:lnTo>
                        <a:pt x="15" y="44"/>
                      </a:lnTo>
                      <a:lnTo>
                        <a:pt x="22" y="61"/>
                      </a:lnTo>
                      <a:lnTo>
                        <a:pt x="16" y="84"/>
                      </a:lnTo>
                      <a:lnTo>
                        <a:pt x="23" y="84"/>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19" name="Freeform 235"/>
                <p:cNvSpPr>
                  <a:spLocks noChangeAspect="1"/>
                </p:cNvSpPr>
                <p:nvPr/>
              </p:nvSpPr>
              <p:spPr bwMode="auto">
                <a:xfrm>
                  <a:off x="3774" y="1612"/>
                  <a:ext cx="174" cy="80"/>
                </a:xfrm>
                <a:custGeom>
                  <a:avLst/>
                  <a:gdLst>
                    <a:gd name="T0" fmla="*/ 26 w 172"/>
                    <a:gd name="T1" fmla="*/ 40 h 81"/>
                    <a:gd name="T2" fmla="*/ 20 w 172"/>
                    <a:gd name="T3" fmla="*/ 40 h 81"/>
                    <a:gd name="T4" fmla="*/ 0 w 172"/>
                    <a:gd name="T5" fmla="*/ 40 h 81"/>
                    <a:gd name="T6" fmla="*/ 2 w 172"/>
                    <a:gd name="T7" fmla="*/ 41 h 81"/>
                    <a:gd name="T8" fmla="*/ 37 w 172"/>
                    <a:gd name="T9" fmla="*/ 41 h 81"/>
                    <a:gd name="T10" fmla="*/ 84 w 172"/>
                    <a:gd name="T11" fmla="*/ 49 h 81"/>
                    <a:gd name="T12" fmla="*/ 111 w 172"/>
                    <a:gd name="T13" fmla="*/ 45 h 81"/>
                    <a:gd name="T14" fmla="*/ 111 w 172"/>
                    <a:gd name="T15" fmla="*/ 40 h 81"/>
                    <a:gd name="T16" fmla="*/ 124 w 172"/>
                    <a:gd name="T17" fmla="*/ 40 h 81"/>
                    <a:gd name="T18" fmla="*/ 175 w 172"/>
                    <a:gd name="T19" fmla="*/ 40 h 81"/>
                    <a:gd name="T20" fmla="*/ 179 w 172"/>
                    <a:gd name="T21" fmla="*/ 40 h 81"/>
                    <a:gd name="T22" fmla="*/ 205 w 172"/>
                    <a:gd name="T23" fmla="*/ 40 h 81"/>
                    <a:gd name="T24" fmla="*/ 239 w 172"/>
                    <a:gd name="T25" fmla="*/ 26 h 81"/>
                    <a:gd name="T26" fmla="*/ 242 w 172"/>
                    <a:gd name="T27" fmla="*/ 18 h 81"/>
                    <a:gd name="T28" fmla="*/ 213 w 172"/>
                    <a:gd name="T29" fmla="*/ 7 h 81"/>
                    <a:gd name="T30" fmla="*/ 116 w 172"/>
                    <a:gd name="T31" fmla="*/ 6 h 81"/>
                    <a:gd name="T32" fmla="*/ 94 w 172"/>
                    <a:gd name="T33" fmla="*/ 0 h 81"/>
                    <a:gd name="T34" fmla="*/ 86 w 172"/>
                    <a:gd name="T35" fmla="*/ 3 h 81"/>
                    <a:gd name="T36" fmla="*/ 84 w 172"/>
                    <a:gd name="T37" fmla="*/ 14 h 81"/>
                    <a:gd name="T38" fmla="*/ 15 w 172"/>
                    <a:gd name="T39" fmla="*/ 9 h 81"/>
                    <a:gd name="T40" fmla="*/ 12 w 172"/>
                    <a:gd name="T41" fmla="*/ 16 h 81"/>
                    <a:gd name="T42" fmla="*/ 20 w 172"/>
                    <a:gd name="T43" fmla="*/ 20 h 81"/>
                    <a:gd name="T44" fmla="*/ 7 w 172"/>
                    <a:gd name="T45" fmla="*/ 34 h 81"/>
                    <a:gd name="T46" fmla="*/ 29 w 172"/>
                    <a:gd name="T47" fmla="*/ 40 h 81"/>
                    <a:gd name="T48" fmla="*/ 30 w 172"/>
                    <a:gd name="T49" fmla="*/ 34 h 81"/>
                    <a:gd name="T50" fmla="*/ 91 w 172"/>
                    <a:gd name="T51" fmla="*/ 40 h 81"/>
                    <a:gd name="T52" fmla="*/ 42 w 172"/>
                    <a:gd name="T53" fmla="*/ 40 h 81"/>
                    <a:gd name="T54" fmla="*/ 26 w 172"/>
                    <a:gd name="T55" fmla="*/ 40 h 81"/>
                    <a:gd name="T56" fmla="*/ 26 w 172"/>
                    <a:gd name="T57" fmla="*/ 40 h 81"/>
                    <a:gd name="T58" fmla="*/ 26 w 172"/>
                    <a:gd name="T59" fmla="*/ 4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81"/>
                    <a:gd name="T92" fmla="*/ 172 w 172"/>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81">
                      <a:moveTo>
                        <a:pt x="26" y="60"/>
                      </a:moveTo>
                      <a:lnTo>
                        <a:pt x="20" y="64"/>
                      </a:lnTo>
                      <a:lnTo>
                        <a:pt x="0" y="64"/>
                      </a:lnTo>
                      <a:lnTo>
                        <a:pt x="2" y="72"/>
                      </a:lnTo>
                      <a:lnTo>
                        <a:pt x="37" y="72"/>
                      </a:lnTo>
                      <a:lnTo>
                        <a:pt x="53" y="80"/>
                      </a:lnTo>
                      <a:lnTo>
                        <a:pt x="80" y="76"/>
                      </a:lnTo>
                      <a:lnTo>
                        <a:pt x="80" y="64"/>
                      </a:lnTo>
                      <a:lnTo>
                        <a:pt x="93" y="54"/>
                      </a:lnTo>
                      <a:lnTo>
                        <a:pt x="121" y="54"/>
                      </a:lnTo>
                      <a:lnTo>
                        <a:pt x="123" y="46"/>
                      </a:lnTo>
                      <a:lnTo>
                        <a:pt x="143" y="44"/>
                      </a:lnTo>
                      <a:lnTo>
                        <a:pt x="169" y="26"/>
                      </a:lnTo>
                      <a:lnTo>
                        <a:pt x="171" y="18"/>
                      </a:lnTo>
                      <a:lnTo>
                        <a:pt x="151" y="7"/>
                      </a:lnTo>
                      <a:lnTo>
                        <a:pt x="85" y="6"/>
                      </a:lnTo>
                      <a:lnTo>
                        <a:pt x="63" y="0"/>
                      </a:lnTo>
                      <a:lnTo>
                        <a:pt x="55" y="3"/>
                      </a:lnTo>
                      <a:lnTo>
                        <a:pt x="53" y="14"/>
                      </a:lnTo>
                      <a:lnTo>
                        <a:pt x="15" y="9"/>
                      </a:lnTo>
                      <a:lnTo>
                        <a:pt x="12" y="16"/>
                      </a:lnTo>
                      <a:lnTo>
                        <a:pt x="20" y="20"/>
                      </a:lnTo>
                      <a:lnTo>
                        <a:pt x="7" y="34"/>
                      </a:lnTo>
                      <a:lnTo>
                        <a:pt x="29" y="42"/>
                      </a:lnTo>
                      <a:lnTo>
                        <a:pt x="30" y="34"/>
                      </a:lnTo>
                      <a:lnTo>
                        <a:pt x="60" y="46"/>
                      </a:lnTo>
                      <a:lnTo>
                        <a:pt x="42" y="60"/>
                      </a:lnTo>
                      <a:lnTo>
                        <a:pt x="26" y="6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20" name="Freeform 236"/>
                <p:cNvSpPr>
                  <a:spLocks noChangeAspect="1"/>
                </p:cNvSpPr>
                <p:nvPr/>
              </p:nvSpPr>
              <p:spPr bwMode="auto">
                <a:xfrm>
                  <a:off x="3668" y="1738"/>
                  <a:ext cx="276" cy="272"/>
                </a:xfrm>
                <a:custGeom>
                  <a:avLst/>
                  <a:gdLst>
                    <a:gd name="T0" fmla="*/ 239 w 272"/>
                    <a:gd name="T1" fmla="*/ 167 h 276"/>
                    <a:gd name="T2" fmla="*/ 299 w 272"/>
                    <a:gd name="T3" fmla="*/ 167 h 276"/>
                    <a:gd name="T4" fmla="*/ 299 w 272"/>
                    <a:gd name="T5" fmla="*/ 160 h 276"/>
                    <a:gd name="T6" fmla="*/ 288 w 272"/>
                    <a:gd name="T7" fmla="*/ 152 h 276"/>
                    <a:gd name="T8" fmla="*/ 274 w 272"/>
                    <a:gd name="T9" fmla="*/ 148 h 276"/>
                    <a:gd name="T10" fmla="*/ 274 w 272"/>
                    <a:gd name="T11" fmla="*/ 140 h 276"/>
                    <a:gd name="T12" fmla="*/ 252 w 272"/>
                    <a:gd name="T13" fmla="*/ 138 h 276"/>
                    <a:gd name="T14" fmla="*/ 252 w 272"/>
                    <a:gd name="T15" fmla="*/ 130 h 276"/>
                    <a:gd name="T16" fmla="*/ 272 w 272"/>
                    <a:gd name="T17" fmla="*/ 120 h 276"/>
                    <a:gd name="T18" fmla="*/ 288 w 272"/>
                    <a:gd name="T19" fmla="*/ 124 h 276"/>
                    <a:gd name="T20" fmla="*/ 308 w 272"/>
                    <a:gd name="T21" fmla="*/ 120 h 276"/>
                    <a:gd name="T22" fmla="*/ 378 w 272"/>
                    <a:gd name="T23" fmla="*/ 81 h 276"/>
                    <a:gd name="T24" fmla="*/ 368 w 272"/>
                    <a:gd name="T25" fmla="*/ 73 h 276"/>
                    <a:gd name="T26" fmla="*/ 383 w 272"/>
                    <a:gd name="T27" fmla="*/ 71 h 276"/>
                    <a:gd name="T28" fmla="*/ 383 w 272"/>
                    <a:gd name="T29" fmla="*/ 66 h 276"/>
                    <a:gd name="T30" fmla="*/ 347 w 272"/>
                    <a:gd name="T31" fmla="*/ 50 h 276"/>
                    <a:gd name="T32" fmla="*/ 342 w 272"/>
                    <a:gd name="T33" fmla="*/ 34 h 276"/>
                    <a:gd name="T34" fmla="*/ 326 w 272"/>
                    <a:gd name="T35" fmla="*/ 34 h 276"/>
                    <a:gd name="T36" fmla="*/ 331 w 272"/>
                    <a:gd name="T37" fmla="*/ 34 h 276"/>
                    <a:gd name="T38" fmla="*/ 382 w 272"/>
                    <a:gd name="T39" fmla="*/ 34 h 276"/>
                    <a:gd name="T40" fmla="*/ 410 w 272"/>
                    <a:gd name="T41" fmla="*/ 34 h 276"/>
                    <a:gd name="T42" fmla="*/ 425 w 272"/>
                    <a:gd name="T43" fmla="*/ 32 h 276"/>
                    <a:gd name="T44" fmla="*/ 382 w 272"/>
                    <a:gd name="T45" fmla="*/ 21 h 276"/>
                    <a:gd name="T46" fmla="*/ 366 w 272"/>
                    <a:gd name="T47" fmla="*/ 5 h 276"/>
                    <a:gd name="T48" fmla="*/ 331 w 272"/>
                    <a:gd name="T49" fmla="*/ 0 h 276"/>
                    <a:gd name="T50" fmla="*/ 306 w 272"/>
                    <a:gd name="T51" fmla="*/ 3 h 276"/>
                    <a:gd name="T52" fmla="*/ 286 w 272"/>
                    <a:gd name="T53" fmla="*/ 3 h 276"/>
                    <a:gd name="T54" fmla="*/ 251 w 272"/>
                    <a:gd name="T55" fmla="*/ 16 h 276"/>
                    <a:gd name="T56" fmla="*/ 264 w 272"/>
                    <a:gd name="T57" fmla="*/ 34 h 276"/>
                    <a:gd name="T58" fmla="*/ 252 w 272"/>
                    <a:gd name="T59" fmla="*/ 34 h 276"/>
                    <a:gd name="T60" fmla="*/ 222 w 272"/>
                    <a:gd name="T61" fmla="*/ 34 h 276"/>
                    <a:gd name="T62" fmla="*/ 233 w 272"/>
                    <a:gd name="T63" fmla="*/ 41 h 276"/>
                    <a:gd name="T64" fmla="*/ 221 w 272"/>
                    <a:gd name="T65" fmla="*/ 53 h 276"/>
                    <a:gd name="T66" fmla="*/ 216 w 272"/>
                    <a:gd name="T67" fmla="*/ 74 h 276"/>
                    <a:gd name="T68" fmla="*/ 163 w 272"/>
                    <a:gd name="T69" fmla="*/ 79 h 276"/>
                    <a:gd name="T70" fmla="*/ 150 w 272"/>
                    <a:gd name="T71" fmla="*/ 83 h 276"/>
                    <a:gd name="T72" fmla="*/ 146 w 272"/>
                    <a:gd name="T73" fmla="*/ 94 h 276"/>
                    <a:gd name="T74" fmla="*/ 26 w 272"/>
                    <a:gd name="T75" fmla="*/ 99 h 276"/>
                    <a:gd name="T76" fmla="*/ 0 w 272"/>
                    <a:gd name="T77" fmla="*/ 94 h 276"/>
                    <a:gd name="T78" fmla="*/ 0 w 272"/>
                    <a:gd name="T79" fmla="*/ 94 h 276"/>
                    <a:gd name="T80" fmla="*/ 19 w 272"/>
                    <a:gd name="T81" fmla="*/ 112 h 276"/>
                    <a:gd name="T82" fmla="*/ 65 w 272"/>
                    <a:gd name="T83" fmla="*/ 116 h 276"/>
                    <a:gd name="T84" fmla="*/ 79 w 272"/>
                    <a:gd name="T85" fmla="*/ 131 h 276"/>
                    <a:gd name="T86" fmla="*/ 77 w 272"/>
                    <a:gd name="T87" fmla="*/ 136 h 276"/>
                    <a:gd name="T88" fmla="*/ 25 w 272"/>
                    <a:gd name="T89" fmla="*/ 146 h 276"/>
                    <a:gd name="T90" fmla="*/ 24 w 272"/>
                    <a:gd name="T91" fmla="*/ 157 h 276"/>
                    <a:gd name="T92" fmla="*/ 94 w 272"/>
                    <a:gd name="T93" fmla="*/ 155 h 276"/>
                    <a:gd name="T94" fmla="*/ 116 w 272"/>
                    <a:gd name="T95" fmla="*/ 158 h 276"/>
                    <a:gd name="T96" fmla="*/ 176 w 272"/>
                    <a:gd name="T97" fmla="*/ 156 h 276"/>
                    <a:gd name="T98" fmla="*/ 203 w 272"/>
                    <a:gd name="T99" fmla="*/ 171 h 276"/>
                    <a:gd name="T100" fmla="*/ 221 w 272"/>
                    <a:gd name="T101" fmla="*/ 173 h 276"/>
                    <a:gd name="T102" fmla="*/ 239 w 272"/>
                    <a:gd name="T103" fmla="*/ 167 h 276"/>
                    <a:gd name="T104" fmla="*/ 239 w 272"/>
                    <a:gd name="T105" fmla="*/ 167 h 276"/>
                    <a:gd name="T106" fmla="*/ 239 w 272"/>
                    <a:gd name="T107" fmla="*/ 167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2"/>
                    <a:gd name="T163" fmla="*/ 0 h 276"/>
                    <a:gd name="T164" fmla="*/ 272 w 272"/>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2" h="276">
                      <a:moveTo>
                        <a:pt x="154" y="264"/>
                      </a:moveTo>
                      <a:lnTo>
                        <a:pt x="191" y="264"/>
                      </a:lnTo>
                      <a:lnTo>
                        <a:pt x="191" y="251"/>
                      </a:lnTo>
                      <a:lnTo>
                        <a:pt x="183" y="235"/>
                      </a:lnTo>
                      <a:lnTo>
                        <a:pt x="172" y="229"/>
                      </a:lnTo>
                      <a:lnTo>
                        <a:pt x="172" y="218"/>
                      </a:lnTo>
                      <a:lnTo>
                        <a:pt x="161" y="214"/>
                      </a:lnTo>
                      <a:lnTo>
                        <a:pt x="161" y="203"/>
                      </a:lnTo>
                      <a:lnTo>
                        <a:pt x="171" y="187"/>
                      </a:lnTo>
                      <a:lnTo>
                        <a:pt x="183" y="194"/>
                      </a:lnTo>
                      <a:lnTo>
                        <a:pt x="198" y="187"/>
                      </a:lnTo>
                      <a:lnTo>
                        <a:pt x="240" y="121"/>
                      </a:lnTo>
                      <a:lnTo>
                        <a:pt x="234" y="105"/>
                      </a:lnTo>
                      <a:lnTo>
                        <a:pt x="243" y="102"/>
                      </a:lnTo>
                      <a:lnTo>
                        <a:pt x="243" y="97"/>
                      </a:lnTo>
                      <a:lnTo>
                        <a:pt x="221" y="81"/>
                      </a:lnTo>
                      <a:lnTo>
                        <a:pt x="218" y="60"/>
                      </a:lnTo>
                      <a:lnTo>
                        <a:pt x="208" y="51"/>
                      </a:lnTo>
                      <a:lnTo>
                        <a:pt x="211" y="45"/>
                      </a:lnTo>
                      <a:lnTo>
                        <a:pt x="242" y="51"/>
                      </a:lnTo>
                      <a:lnTo>
                        <a:pt x="261" y="44"/>
                      </a:lnTo>
                      <a:lnTo>
                        <a:pt x="271" y="32"/>
                      </a:lnTo>
                      <a:lnTo>
                        <a:pt x="242" y="21"/>
                      </a:lnTo>
                      <a:lnTo>
                        <a:pt x="232" y="5"/>
                      </a:lnTo>
                      <a:lnTo>
                        <a:pt x="211" y="0"/>
                      </a:lnTo>
                      <a:lnTo>
                        <a:pt x="196" y="3"/>
                      </a:lnTo>
                      <a:lnTo>
                        <a:pt x="181" y="3"/>
                      </a:lnTo>
                      <a:lnTo>
                        <a:pt x="160" y="16"/>
                      </a:lnTo>
                      <a:lnTo>
                        <a:pt x="167" y="41"/>
                      </a:lnTo>
                      <a:lnTo>
                        <a:pt x="161" y="61"/>
                      </a:lnTo>
                      <a:lnTo>
                        <a:pt x="143" y="61"/>
                      </a:lnTo>
                      <a:lnTo>
                        <a:pt x="150" y="72"/>
                      </a:lnTo>
                      <a:lnTo>
                        <a:pt x="142" y="84"/>
                      </a:lnTo>
                      <a:lnTo>
                        <a:pt x="139" y="108"/>
                      </a:lnTo>
                      <a:lnTo>
                        <a:pt x="102" y="117"/>
                      </a:lnTo>
                      <a:lnTo>
                        <a:pt x="95" y="125"/>
                      </a:lnTo>
                      <a:lnTo>
                        <a:pt x="93" y="148"/>
                      </a:lnTo>
                      <a:lnTo>
                        <a:pt x="26" y="157"/>
                      </a:lnTo>
                      <a:lnTo>
                        <a:pt x="0" y="148"/>
                      </a:lnTo>
                      <a:lnTo>
                        <a:pt x="19" y="176"/>
                      </a:lnTo>
                      <a:lnTo>
                        <a:pt x="34" y="181"/>
                      </a:lnTo>
                      <a:lnTo>
                        <a:pt x="48" y="204"/>
                      </a:lnTo>
                      <a:lnTo>
                        <a:pt x="46" y="212"/>
                      </a:lnTo>
                      <a:lnTo>
                        <a:pt x="25" y="227"/>
                      </a:lnTo>
                      <a:lnTo>
                        <a:pt x="24" y="244"/>
                      </a:lnTo>
                      <a:lnTo>
                        <a:pt x="63" y="240"/>
                      </a:lnTo>
                      <a:lnTo>
                        <a:pt x="78" y="246"/>
                      </a:lnTo>
                      <a:lnTo>
                        <a:pt x="112" y="241"/>
                      </a:lnTo>
                      <a:lnTo>
                        <a:pt x="130" y="272"/>
                      </a:lnTo>
                      <a:lnTo>
                        <a:pt x="142" y="275"/>
                      </a:lnTo>
                      <a:lnTo>
                        <a:pt x="154" y="264"/>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21" name="Freeform 237"/>
                <p:cNvSpPr>
                  <a:spLocks noChangeAspect="1"/>
                </p:cNvSpPr>
                <p:nvPr/>
              </p:nvSpPr>
              <p:spPr bwMode="auto">
                <a:xfrm>
                  <a:off x="5570" y="3205"/>
                  <a:ext cx="115" cy="145"/>
                </a:xfrm>
                <a:custGeom>
                  <a:avLst/>
                  <a:gdLst>
                    <a:gd name="T0" fmla="*/ 9 w 113"/>
                    <a:gd name="T1" fmla="*/ 69 h 147"/>
                    <a:gd name="T2" fmla="*/ 22 w 113"/>
                    <a:gd name="T3" fmla="*/ 81 h 147"/>
                    <a:gd name="T4" fmla="*/ 0 w 113"/>
                    <a:gd name="T5" fmla="*/ 95 h 147"/>
                    <a:gd name="T6" fmla="*/ 3 w 113"/>
                    <a:gd name="T7" fmla="*/ 97 h 147"/>
                    <a:gd name="T8" fmla="*/ 16 w 113"/>
                    <a:gd name="T9" fmla="*/ 95 h 147"/>
                    <a:gd name="T10" fmla="*/ 113 w 113"/>
                    <a:gd name="T11" fmla="*/ 67 h 147"/>
                    <a:gd name="T12" fmla="*/ 167 w 113"/>
                    <a:gd name="T13" fmla="*/ 54 h 147"/>
                    <a:gd name="T14" fmla="*/ 190 w 113"/>
                    <a:gd name="T15" fmla="*/ 36 h 147"/>
                    <a:gd name="T16" fmla="*/ 182 w 113"/>
                    <a:gd name="T17" fmla="*/ 36 h 147"/>
                    <a:gd name="T18" fmla="*/ 151 w 113"/>
                    <a:gd name="T19" fmla="*/ 41 h 147"/>
                    <a:gd name="T20" fmla="*/ 119 w 113"/>
                    <a:gd name="T21" fmla="*/ 36 h 147"/>
                    <a:gd name="T22" fmla="*/ 135 w 113"/>
                    <a:gd name="T23" fmla="*/ 36 h 147"/>
                    <a:gd name="T24" fmla="*/ 123 w 113"/>
                    <a:gd name="T25" fmla="*/ 36 h 147"/>
                    <a:gd name="T26" fmla="*/ 109 w 113"/>
                    <a:gd name="T27" fmla="*/ 36 h 147"/>
                    <a:gd name="T28" fmla="*/ 99 w 113"/>
                    <a:gd name="T29" fmla="*/ 36 h 147"/>
                    <a:gd name="T30" fmla="*/ 115 w 113"/>
                    <a:gd name="T31" fmla="*/ 19 h 147"/>
                    <a:gd name="T32" fmla="*/ 109 w 113"/>
                    <a:gd name="T33" fmla="*/ 12 h 147"/>
                    <a:gd name="T34" fmla="*/ 89 w 113"/>
                    <a:gd name="T35" fmla="*/ 10 h 147"/>
                    <a:gd name="T36" fmla="*/ 84 w 113"/>
                    <a:gd name="T37" fmla="*/ 0 h 147"/>
                    <a:gd name="T38" fmla="*/ 84 w 113"/>
                    <a:gd name="T39" fmla="*/ 36 h 147"/>
                    <a:gd name="T40" fmla="*/ 99 w 113"/>
                    <a:gd name="T41" fmla="*/ 36 h 147"/>
                    <a:gd name="T42" fmla="*/ 60 w 113"/>
                    <a:gd name="T43" fmla="*/ 60 h 147"/>
                    <a:gd name="T44" fmla="*/ 9 w 113"/>
                    <a:gd name="T45" fmla="*/ 69 h 147"/>
                    <a:gd name="T46" fmla="*/ 9 w 113"/>
                    <a:gd name="T47" fmla="*/ 69 h 147"/>
                    <a:gd name="T48" fmla="*/ 9 w 113"/>
                    <a:gd name="T49" fmla="*/ 69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147"/>
                    <a:gd name="T77" fmla="*/ 113 w 113"/>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147">
                      <a:moveTo>
                        <a:pt x="9" y="100"/>
                      </a:moveTo>
                      <a:lnTo>
                        <a:pt x="22" y="115"/>
                      </a:lnTo>
                      <a:lnTo>
                        <a:pt x="0" y="142"/>
                      </a:lnTo>
                      <a:lnTo>
                        <a:pt x="3" y="146"/>
                      </a:lnTo>
                      <a:lnTo>
                        <a:pt x="16" y="142"/>
                      </a:lnTo>
                      <a:lnTo>
                        <a:pt x="68" y="98"/>
                      </a:lnTo>
                      <a:lnTo>
                        <a:pt x="97" y="85"/>
                      </a:lnTo>
                      <a:lnTo>
                        <a:pt x="112" y="65"/>
                      </a:lnTo>
                      <a:lnTo>
                        <a:pt x="107" y="62"/>
                      </a:lnTo>
                      <a:lnTo>
                        <a:pt x="86" y="72"/>
                      </a:lnTo>
                      <a:lnTo>
                        <a:pt x="71" y="65"/>
                      </a:lnTo>
                      <a:lnTo>
                        <a:pt x="79" y="47"/>
                      </a:lnTo>
                      <a:lnTo>
                        <a:pt x="73" y="43"/>
                      </a:lnTo>
                      <a:lnTo>
                        <a:pt x="66" y="57"/>
                      </a:lnTo>
                      <a:lnTo>
                        <a:pt x="61" y="51"/>
                      </a:lnTo>
                      <a:lnTo>
                        <a:pt x="69" y="19"/>
                      </a:lnTo>
                      <a:lnTo>
                        <a:pt x="66" y="12"/>
                      </a:lnTo>
                      <a:lnTo>
                        <a:pt x="56" y="10"/>
                      </a:lnTo>
                      <a:lnTo>
                        <a:pt x="53" y="0"/>
                      </a:lnTo>
                      <a:lnTo>
                        <a:pt x="53" y="50"/>
                      </a:lnTo>
                      <a:lnTo>
                        <a:pt x="61" y="51"/>
                      </a:lnTo>
                      <a:lnTo>
                        <a:pt x="29" y="91"/>
                      </a:lnTo>
                      <a:lnTo>
                        <a:pt x="9" y="100"/>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22" name="Freeform 238"/>
                <p:cNvSpPr>
                  <a:spLocks noChangeAspect="1"/>
                </p:cNvSpPr>
                <p:nvPr/>
              </p:nvSpPr>
              <p:spPr bwMode="auto">
                <a:xfrm>
                  <a:off x="5357" y="3330"/>
                  <a:ext cx="205" cy="122"/>
                </a:xfrm>
                <a:custGeom>
                  <a:avLst/>
                  <a:gdLst>
                    <a:gd name="T0" fmla="*/ 0 w 201"/>
                    <a:gd name="T1" fmla="*/ 69 h 124"/>
                    <a:gd name="T2" fmla="*/ 0 w 201"/>
                    <a:gd name="T3" fmla="*/ 72 h 124"/>
                    <a:gd name="T4" fmla="*/ 14 w 201"/>
                    <a:gd name="T5" fmla="*/ 72 h 124"/>
                    <a:gd name="T6" fmla="*/ 14 w 201"/>
                    <a:gd name="T7" fmla="*/ 74 h 124"/>
                    <a:gd name="T8" fmla="*/ 60 w 201"/>
                    <a:gd name="T9" fmla="*/ 77 h 124"/>
                    <a:gd name="T10" fmla="*/ 96 w 201"/>
                    <a:gd name="T11" fmla="*/ 73 h 124"/>
                    <a:gd name="T12" fmla="*/ 193 w 201"/>
                    <a:gd name="T13" fmla="*/ 45 h 124"/>
                    <a:gd name="T14" fmla="*/ 260 w 201"/>
                    <a:gd name="T15" fmla="*/ 33 h 124"/>
                    <a:gd name="T16" fmla="*/ 269 w 201"/>
                    <a:gd name="T17" fmla="*/ 31 h 124"/>
                    <a:gd name="T18" fmla="*/ 356 w 201"/>
                    <a:gd name="T19" fmla="*/ 24 h 124"/>
                    <a:gd name="T20" fmla="*/ 367 w 201"/>
                    <a:gd name="T21" fmla="*/ 15 h 124"/>
                    <a:gd name="T22" fmla="*/ 356 w 201"/>
                    <a:gd name="T23" fmla="*/ 12 h 124"/>
                    <a:gd name="T24" fmla="*/ 362 w 201"/>
                    <a:gd name="T25" fmla="*/ 5 h 124"/>
                    <a:gd name="T26" fmla="*/ 334 w 201"/>
                    <a:gd name="T27" fmla="*/ 15 h 124"/>
                    <a:gd name="T28" fmla="*/ 342 w 201"/>
                    <a:gd name="T29" fmla="*/ 5 h 124"/>
                    <a:gd name="T30" fmla="*/ 332 w 201"/>
                    <a:gd name="T31" fmla="*/ 0 h 124"/>
                    <a:gd name="T32" fmla="*/ 315 w 201"/>
                    <a:gd name="T33" fmla="*/ 5 h 124"/>
                    <a:gd name="T34" fmla="*/ 235 w 201"/>
                    <a:gd name="T35" fmla="*/ 31 h 124"/>
                    <a:gd name="T36" fmla="*/ 106 w 201"/>
                    <a:gd name="T37" fmla="*/ 39 h 124"/>
                    <a:gd name="T38" fmla="*/ 0 w 201"/>
                    <a:gd name="T39" fmla="*/ 69 h 124"/>
                    <a:gd name="T40" fmla="*/ 0 w 201"/>
                    <a:gd name="T41" fmla="*/ 69 h 124"/>
                    <a:gd name="T42" fmla="*/ 0 w 201"/>
                    <a:gd name="T43" fmla="*/ 69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124"/>
                    <a:gd name="T68" fmla="*/ 201 w 201"/>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124">
                      <a:moveTo>
                        <a:pt x="0" y="107"/>
                      </a:moveTo>
                      <a:lnTo>
                        <a:pt x="0" y="113"/>
                      </a:lnTo>
                      <a:lnTo>
                        <a:pt x="14" y="113"/>
                      </a:lnTo>
                      <a:lnTo>
                        <a:pt x="14" y="118"/>
                      </a:lnTo>
                      <a:lnTo>
                        <a:pt x="29" y="123"/>
                      </a:lnTo>
                      <a:lnTo>
                        <a:pt x="55" y="115"/>
                      </a:lnTo>
                      <a:lnTo>
                        <a:pt x="106" y="76"/>
                      </a:lnTo>
                      <a:lnTo>
                        <a:pt x="142" y="64"/>
                      </a:lnTo>
                      <a:lnTo>
                        <a:pt x="147" y="52"/>
                      </a:lnTo>
                      <a:lnTo>
                        <a:pt x="194" y="24"/>
                      </a:lnTo>
                      <a:lnTo>
                        <a:pt x="200" y="15"/>
                      </a:lnTo>
                      <a:lnTo>
                        <a:pt x="194" y="12"/>
                      </a:lnTo>
                      <a:lnTo>
                        <a:pt x="197" y="5"/>
                      </a:lnTo>
                      <a:lnTo>
                        <a:pt x="181" y="15"/>
                      </a:lnTo>
                      <a:lnTo>
                        <a:pt x="186" y="5"/>
                      </a:lnTo>
                      <a:lnTo>
                        <a:pt x="180" y="0"/>
                      </a:lnTo>
                      <a:lnTo>
                        <a:pt x="171" y="5"/>
                      </a:lnTo>
                      <a:lnTo>
                        <a:pt x="127" y="42"/>
                      </a:lnTo>
                      <a:lnTo>
                        <a:pt x="60" y="70"/>
                      </a:lnTo>
                      <a:lnTo>
                        <a:pt x="0" y="107"/>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23" name="Freeform 239"/>
                <p:cNvSpPr>
                  <a:spLocks noChangeAspect="1"/>
                </p:cNvSpPr>
                <p:nvPr/>
              </p:nvSpPr>
              <p:spPr bwMode="auto">
                <a:xfrm>
                  <a:off x="3856" y="1407"/>
                  <a:ext cx="956" cy="673"/>
                </a:xfrm>
                <a:custGeom>
                  <a:avLst/>
                  <a:gdLst>
                    <a:gd name="T0" fmla="*/ 321 w 940"/>
                    <a:gd name="T1" fmla="*/ 78 h 681"/>
                    <a:gd name="T2" fmla="*/ 407 w 940"/>
                    <a:gd name="T3" fmla="*/ 113 h 681"/>
                    <a:gd name="T4" fmla="*/ 724 w 940"/>
                    <a:gd name="T5" fmla="*/ 150 h 681"/>
                    <a:gd name="T6" fmla="*/ 983 w 940"/>
                    <a:gd name="T7" fmla="*/ 156 h 681"/>
                    <a:gd name="T8" fmla="*/ 1000 w 940"/>
                    <a:gd name="T9" fmla="*/ 122 h 681"/>
                    <a:gd name="T10" fmla="*/ 1071 w 940"/>
                    <a:gd name="T11" fmla="*/ 112 h 681"/>
                    <a:gd name="T12" fmla="*/ 1176 w 940"/>
                    <a:gd name="T13" fmla="*/ 100 h 681"/>
                    <a:gd name="T14" fmla="*/ 1094 w 940"/>
                    <a:gd name="T15" fmla="*/ 86 h 681"/>
                    <a:gd name="T16" fmla="*/ 1035 w 940"/>
                    <a:gd name="T17" fmla="*/ 42 h 681"/>
                    <a:gd name="T18" fmla="*/ 1095 w 940"/>
                    <a:gd name="T19" fmla="*/ 36 h 681"/>
                    <a:gd name="T20" fmla="*/ 1088 w 940"/>
                    <a:gd name="T21" fmla="*/ 5 h 681"/>
                    <a:gd name="T22" fmla="*/ 1304 w 940"/>
                    <a:gd name="T23" fmla="*/ 42 h 681"/>
                    <a:gd name="T24" fmla="*/ 1443 w 940"/>
                    <a:gd name="T25" fmla="*/ 61 h 681"/>
                    <a:gd name="T26" fmla="*/ 1565 w 940"/>
                    <a:gd name="T27" fmla="*/ 68 h 681"/>
                    <a:gd name="T28" fmla="*/ 1586 w 940"/>
                    <a:gd name="T29" fmla="*/ 116 h 681"/>
                    <a:gd name="T30" fmla="*/ 1570 w 940"/>
                    <a:gd name="T31" fmla="*/ 141 h 681"/>
                    <a:gd name="T32" fmla="*/ 1535 w 940"/>
                    <a:gd name="T33" fmla="*/ 162 h 681"/>
                    <a:gd name="T34" fmla="*/ 1482 w 940"/>
                    <a:gd name="T35" fmla="*/ 169 h 681"/>
                    <a:gd name="T36" fmla="*/ 1364 w 940"/>
                    <a:gd name="T37" fmla="*/ 206 h 681"/>
                    <a:gd name="T38" fmla="*/ 1372 w 940"/>
                    <a:gd name="T39" fmla="*/ 184 h 681"/>
                    <a:gd name="T40" fmla="*/ 1323 w 940"/>
                    <a:gd name="T41" fmla="*/ 187 h 681"/>
                    <a:gd name="T42" fmla="*/ 1266 w 940"/>
                    <a:gd name="T43" fmla="*/ 200 h 681"/>
                    <a:gd name="T44" fmla="*/ 1349 w 940"/>
                    <a:gd name="T45" fmla="*/ 231 h 681"/>
                    <a:gd name="T46" fmla="*/ 1429 w 940"/>
                    <a:gd name="T47" fmla="*/ 234 h 681"/>
                    <a:gd name="T48" fmla="*/ 1362 w 940"/>
                    <a:gd name="T49" fmla="*/ 265 h 681"/>
                    <a:gd name="T50" fmla="*/ 1478 w 940"/>
                    <a:gd name="T51" fmla="*/ 308 h 681"/>
                    <a:gd name="T52" fmla="*/ 1449 w 940"/>
                    <a:gd name="T53" fmla="*/ 329 h 681"/>
                    <a:gd name="T54" fmla="*/ 1492 w 940"/>
                    <a:gd name="T55" fmla="*/ 359 h 681"/>
                    <a:gd name="T56" fmla="*/ 1468 w 940"/>
                    <a:gd name="T57" fmla="*/ 389 h 681"/>
                    <a:gd name="T58" fmla="*/ 1434 w 940"/>
                    <a:gd name="T59" fmla="*/ 415 h 681"/>
                    <a:gd name="T60" fmla="*/ 1326 w 940"/>
                    <a:gd name="T61" fmla="*/ 445 h 681"/>
                    <a:gd name="T62" fmla="*/ 1292 w 940"/>
                    <a:gd name="T63" fmla="*/ 441 h 681"/>
                    <a:gd name="T64" fmla="*/ 1227 w 940"/>
                    <a:gd name="T65" fmla="*/ 469 h 681"/>
                    <a:gd name="T66" fmla="*/ 1198 w 940"/>
                    <a:gd name="T67" fmla="*/ 455 h 681"/>
                    <a:gd name="T68" fmla="*/ 1106 w 940"/>
                    <a:gd name="T69" fmla="*/ 449 h 681"/>
                    <a:gd name="T70" fmla="*/ 993 w 940"/>
                    <a:gd name="T71" fmla="*/ 440 h 681"/>
                    <a:gd name="T72" fmla="*/ 951 w 940"/>
                    <a:gd name="T73" fmla="*/ 441 h 681"/>
                    <a:gd name="T74" fmla="*/ 936 w 940"/>
                    <a:gd name="T75" fmla="*/ 453 h 681"/>
                    <a:gd name="T76" fmla="*/ 880 w 940"/>
                    <a:gd name="T77" fmla="*/ 434 h 681"/>
                    <a:gd name="T78" fmla="*/ 818 w 940"/>
                    <a:gd name="T79" fmla="*/ 423 h 681"/>
                    <a:gd name="T80" fmla="*/ 782 w 940"/>
                    <a:gd name="T81" fmla="*/ 360 h 681"/>
                    <a:gd name="T82" fmla="*/ 659 w 940"/>
                    <a:gd name="T83" fmla="*/ 359 h 681"/>
                    <a:gd name="T84" fmla="*/ 534 w 940"/>
                    <a:gd name="T85" fmla="*/ 371 h 681"/>
                    <a:gd name="T86" fmla="*/ 506 w 940"/>
                    <a:gd name="T87" fmla="*/ 363 h 681"/>
                    <a:gd name="T88" fmla="*/ 363 w 940"/>
                    <a:gd name="T89" fmla="*/ 346 h 681"/>
                    <a:gd name="T90" fmla="*/ 220 w 940"/>
                    <a:gd name="T91" fmla="*/ 319 h 681"/>
                    <a:gd name="T92" fmla="*/ 215 w 940"/>
                    <a:gd name="T93" fmla="*/ 294 h 681"/>
                    <a:gd name="T94" fmla="*/ 220 w 940"/>
                    <a:gd name="T95" fmla="*/ 254 h 681"/>
                    <a:gd name="T96" fmla="*/ 88 w 940"/>
                    <a:gd name="T97" fmla="*/ 247 h 681"/>
                    <a:gd name="T98" fmla="*/ 25 w 940"/>
                    <a:gd name="T99" fmla="*/ 231 h 681"/>
                    <a:gd name="T100" fmla="*/ 7 w 940"/>
                    <a:gd name="T101" fmla="*/ 209 h 681"/>
                    <a:gd name="T102" fmla="*/ 0 w 940"/>
                    <a:gd name="T103" fmla="*/ 189 h 681"/>
                    <a:gd name="T104" fmla="*/ 74 w 940"/>
                    <a:gd name="T105" fmla="*/ 177 h 681"/>
                    <a:gd name="T106" fmla="*/ 156 w 940"/>
                    <a:gd name="T107" fmla="*/ 158 h 681"/>
                    <a:gd name="T108" fmla="*/ 127 w 940"/>
                    <a:gd name="T109" fmla="*/ 116 h 681"/>
                    <a:gd name="T110" fmla="*/ 227 w 940"/>
                    <a:gd name="T111" fmla="*/ 98 h 681"/>
                    <a:gd name="T112" fmla="*/ 258 w 940"/>
                    <a:gd name="T113" fmla="*/ 64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81"/>
                    <a:gd name="T173" fmla="*/ 940 w 940"/>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81">
                      <a:moveTo>
                        <a:pt x="152" y="95"/>
                      </a:moveTo>
                      <a:lnTo>
                        <a:pt x="165" y="89"/>
                      </a:lnTo>
                      <a:lnTo>
                        <a:pt x="191" y="109"/>
                      </a:lnTo>
                      <a:lnTo>
                        <a:pt x="213" y="111"/>
                      </a:lnTo>
                      <a:lnTo>
                        <a:pt x="231" y="132"/>
                      </a:lnTo>
                      <a:lnTo>
                        <a:pt x="242" y="161"/>
                      </a:lnTo>
                      <a:lnTo>
                        <a:pt x="321" y="181"/>
                      </a:lnTo>
                      <a:lnTo>
                        <a:pt x="363" y="214"/>
                      </a:lnTo>
                      <a:lnTo>
                        <a:pt x="429" y="213"/>
                      </a:lnTo>
                      <a:lnTo>
                        <a:pt x="511" y="238"/>
                      </a:lnTo>
                      <a:lnTo>
                        <a:pt x="548" y="222"/>
                      </a:lnTo>
                      <a:lnTo>
                        <a:pt x="583" y="221"/>
                      </a:lnTo>
                      <a:lnTo>
                        <a:pt x="588" y="218"/>
                      </a:lnTo>
                      <a:lnTo>
                        <a:pt x="607" y="195"/>
                      </a:lnTo>
                      <a:lnTo>
                        <a:pt x="593" y="180"/>
                      </a:lnTo>
                      <a:lnTo>
                        <a:pt x="601" y="168"/>
                      </a:lnTo>
                      <a:lnTo>
                        <a:pt x="623" y="173"/>
                      </a:lnTo>
                      <a:lnTo>
                        <a:pt x="635" y="160"/>
                      </a:lnTo>
                      <a:lnTo>
                        <a:pt x="647" y="154"/>
                      </a:lnTo>
                      <a:lnTo>
                        <a:pt x="657" y="137"/>
                      </a:lnTo>
                      <a:lnTo>
                        <a:pt x="697" y="135"/>
                      </a:lnTo>
                      <a:lnTo>
                        <a:pt x="687" y="119"/>
                      </a:lnTo>
                      <a:lnTo>
                        <a:pt x="668" y="110"/>
                      </a:lnTo>
                      <a:lnTo>
                        <a:pt x="649" y="117"/>
                      </a:lnTo>
                      <a:lnTo>
                        <a:pt x="629" y="115"/>
                      </a:lnTo>
                      <a:lnTo>
                        <a:pt x="610" y="82"/>
                      </a:lnTo>
                      <a:lnTo>
                        <a:pt x="614" y="69"/>
                      </a:lnTo>
                      <a:lnTo>
                        <a:pt x="641" y="76"/>
                      </a:lnTo>
                      <a:lnTo>
                        <a:pt x="656" y="66"/>
                      </a:lnTo>
                      <a:lnTo>
                        <a:pt x="650" y="36"/>
                      </a:lnTo>
                      <a:lnTo>
                        <a:pt x="655" y="31"/>
                      </a:lnTo>
                      <a:lnTo>
                        <a:pt x="639" y="12"/>
                      </a:lnTo>
                      <a:lnTo>
                        <a:pt x="645" y="5"/>
                      </a:lnTo>
                      <a:lnTo>
                        <a:pt x="679" y="0"/>
                      </a:lnTo>
                      <a:lnTo>
                        <a:pt x="725" y="11"/>
                      </a:lnTo>
                      <a:lnTo>
                        <a:pt x="773" y="50"/>
                      </a:lnTo>
                      <a:lnTo>
                        <a:pt x="795" y="75"/>
                      </a:lnTo>
                      <a:lnTo>
                        <a:pt x="823" y="79"/>
                      </a:lnTo>
                      <a:lnTo>
                        <a:pt x="855" y="92"/>
                      </a:lnTo>
                      <a:lnTo>
                        <a:pt x="877" y="115"/>
                      </a:lnTo>
                      <a:lnTo>
                        <a:pt x="893" y="115"/>
                      </a:lnTo>
                      <a:lnTo>
                        <a:pt x="928" y="99"/>
                      </a:lnTo>
                      <a:lnTo>
                        <a:pt x="938" y="117"/>
                      </a:lnTo>
                      <a:lnTo>
                        <a:pt x="933" y="123"/>
                      </a:lnTo>
                      <a:lnTo>
                        <a:pt x="939" y="168"/>
                      </a:lnTo>
                      <a:lnTo>
                        <a:pt x="921" y="165"/>
                      </a:lnTo>
                      <a:lnTo>
                        <a:pt x="913" y="177"/>
                      </a:lnTo>
                      <a:lnTo>
                        <a:pt x="931" y="203"/>
                      </a:lnTo>
                      <a:lnTo>
                        <a:pt x="933" y="218"/>
                      </a:lnTo>
                      <a:lnTo>
                        <a:pt x="915" y="213"/>
                      </a:lnTo>
                      <a:lnTo>
                        <a:pt x="910" y="231"/>
                      </a:lnTo>
                      <a:lnTo>
                        <a:pt x="896" y="233"/>
                      </a:lnTo>
                      <a:lnTo>
                        <a:pt x="897" y="244"/>
                      </a:lnTo>
                      <a:lnTo>
                        <a:pt x="878" y="241"/>
                      </a:lnTo>
                      <a:lnTo>
                        <a:pt x="849" y="279"/>
                      </a:lnTo>
                      <a:lnTo>
                        <a:pt x="839" y="277"/>
                      </a:lnTo>
                      <a:lnTo>
                        <a:pt x="809" y="297"/>
                      </a:lnTo>
                      <a:lnTo>
                        <a:pt x="813" y="289"/>
                      </a:lnTo>
                      <a:lnTo>
                        <a:pt x="805" y="283"/>
                      </a:lnTo>
                      <a:lnTo>
                        <a:pt x="813" y="263"/>
                      </a:lnTo>
                      <a:lnTo>
                        <a:pt x="803" y="255"/>
                      </a:lnTo>
                      <a:lnTo>
                        <a:pt x="789" y="253"/>
                      </a:lnTo>
                      <a:lnTo>
                        <a:pt x="784" y="268"/>
                      </a:lnTo>
                      <a:lnTo>
                        <a:pt x="771" y="277"/>
                      </a:lnTo>
                      <a:lnTo>
                        <a:pt x="768" y="289"/>
                      </a:lnTo>
                      <a:lnTo>
                        <a:pt x="751" y="287"/>
                      </a:lnTo>
                      <a:lnTo>
                        <a:pt x="750" y="302"/>
                      </a:lnTo>
                      <a:lnTo>
                        <a:pt x="792" y="333"/>
                      </a:lnTo>
                      <a:lnTo>
                        <a:pt x="799" y="333"/>
                      </a:lnTo>
                      <a:lnTo>
                        <a:pt x="813" y="319"/>
                      </a:lnTo>
                      <a:lnTo>
                        <a:pt x="846" y="328"/>
                      </a:lnTo>
                      <a:lnTo>
                        <a:pt x="846" y="337"/>
                      </a:lnTo>
                      <a:lnTo>
                        <a:pt x="839" y="334"/>
                      </a:lnTo>
                      <a:lnTo>
                        <a:pt x="823" y="343"/>
                      </a:lnTo>
                      <a:lnTo>
                        <a:pt x="807" y="379"/>
                      </a:lnTo>
                      <a:lnTo>
                        <a:pt x="831" y="389"/>
                      </a:lnTo>
                      <a:lnTo>
                        <a:pt x="854" y="425"/>
                      </a:lnTo>
                      <a:lnTo>
                        <a:pt x="875" y="445"/>
                      </a:lnTo>
                      <a:lnTo>
                        <a:pt x="866" y="445"/>
                      </a:lnTo>
                      <a:lnTo>
                        <a:pt x="883" y="461"/>
                      </a:lnTo>
                      <a:lnTo>
                        <a:pt x="859" y="472"/>
                      </a:lnTo>
                      <a:lnTo>
                        <a:pt x="892" y="480"/>
                      </a:lnTo>
                      <a:lnTo>
                        <a:pt x="892" y="512"/>
                      </a:lnTo>
                      <a:lnTo>
                        <a:pt x="884" y="518"/>
                      </a:lnTo>
                      <a:lnTo>
                        <a:pt x="873" y="548"/>
                      </a:lnTo>
                      <a:lnTo>
                        <a:pt x="866" y="547"/>
                      </a:lnTo>
                      <a:lnTo>
                        <a:pt x="870" y="562"/>
                      </a:lnTo>
                      <a:lnTo>
                        <a:pt x="858" y="592"/>
                      </a:lnTo>
                      <a:lnTo>
                        <a:pt x="849" y="592"/>
                      </a:lnTo>
                      <a:lnTo>
                        <a:pt x="850" y="598"/>
                      </a:lnTo>
                      <a:lnTo>
                        <a:pt x="825" y="623"/>
                      </a:lnTo>
                      <a:lnTo>
                        <a:pt x="792" y="632"/>
                      </a:lnTo>
                      <a:lnTo>
                        <a:pt x="786" y="641"/>
                      </a:lnTo>
                      <a:lnTo>
                        <a:pt x="776" y="632"/>
                      </a:lnTo>
                      <a:lnTo>
                        <a:pt x="775" y="641"/>
                      </a:lnTo>
                      <a:lnTo>
                        <a:pt x="766" y="634"/>
                      </a:lnTo>
                      <a:lnTo>
                        <a:pt x="766" y="646"/>
                      </a:lnTo>
                      <a:lnTo>
                        <a:pt x="722" y="661"/>
                      </a:lnTo>
                      <a:lnTo>
                        <a:pt x="727" y="677"/>
                      </a:lnTo>
                      <a:lnTo>
                        <a:pt x="722" y="680"/>
                      </a:lnTo>
                      <a:lnTo>
                        <a:pt x="717" y="680"/>
                      </a:lnTo>
                      <a:lnTo>
                        <a:pt x="710" y="657"/>
                      </a:lnTo>
                      <a:lnTo>
                        <a:pt x="687" y="653"/>
                      </a:lnTo>
                      <a:lnTo>
                        <a:pt x="679" y="657"/>
                      </a:lnTo>
                      <a:lnTo>
                        <a:pt x="655" y="648"/>
                      </a:lnTo>
                      <a:lnTo>
                        <a:pt x="649" y="629"/>
                      </a:lnTo>
                      <a:lnTo>
                        <a:pt x="629" y="622"/>
                      </a:lnTo>
                      <a:lnTo>
                        <a:pt x="588" y="633"/>
                      </a:lnTo>
                      <a:lnTo>
                        <a:pt x="573" y="631"/>
                      </a:lnTo>
                      <a:lnTo>
                        <a:pt x="572" y="637"/>
                      </a:lnTo>
                      <a:lnTo>
                        <a:pt x="563" y="634"/>
                      </a:lnTo>
                      <a:lnTo>
                        <a:pt x="564" y="659"/>
                      </a:lnTo>
                      <a:lnTo>
                        <a:pt x="559" y="661"/>
                      </a:lnTo>
                      <a:lnTo>
                        <a:pt x="555" y="652"/>
                      </a:lnTo>
                      <a:lnTo>
                        <a:pt x="539" y="655"/>
                      </a:lnTo>
                      <a:lnTo>
                        <a:pt x="520" y="641"/>
                      </a:lnTo>
                      <a:lnTo>
                        <a:pt x="522" y="625"/>
                      </a:lnTo>
                      <a:lnTo>
                        <a:pt x="511" y="618"/>
                      </a:lnTo>
                      <a:lnTo>
                        <a:pt x="507" y="602"/>
                      </a:lnTo>
                      <a:lnTo>
                        <a:pt x="485" y="608"/>
                      </a:lnTo>
                      <a:lnTo>
                        <a:pt x="495" y="548"/>
                      </a:lnTo>
                      <a:lnTo>
                        <a:pt x="480" y="521"/>
                      </a:lnTo>
                      <a:lnTo>
                        <a:pt x="464" y="519"/>
                      </a:lnTo>
                      <a:lnTo>
                        <a:pt x="431" y="491"/>
                      </a:lnTo>
                      <a:lnTo>
                        <a:pt x="409" y="495"/>
                      </a:lnTo>
                      <a:lnTo>
                        <a:pt x="391" y="516"/>
                      </a:lnTo>
                      <a:lnTo>
                        <a:pt x="366" y="526"/>
                      </a:lnTo>
                      <a:lnTo>
                        <a:pt x="333" y="515"/>
                      </a:lnTo>
                      <a:lnTo>
                        <a:pt x="317" y="536"/>
                      </a:lnTo>
                      <a:lnTo>
                        <a:pt x="310" y="520"/>
                      </a:lnTo>
                      <a:lnTo>
                        <a:pt x="301" y="522"/>
                      </a:lnTo>
                      <a:lnTo>
                        <a:pt x="261" y="522"/>
                      </a:lnTo>
                      <a:lnTo>
                        <a:pt x="223" y="495"/>
                      </a:lnTo>
                      <a:lnTo>
                        <a:pt x="215" y="497"/>
                      </a:lnTo>
                      <a:lnTo>
                        <a:pt x="191" y="477"/>
                      </a:lnTo>
                      <a:lnTo>
                        <a:pt x="168" y="474"/>
                      </a:lnTo>
                      <a:lnTo>
                        <a:pt x="132" y="459"/>
                      </a:lnTo>
                      <a:lnTo>
                        <a:pt x="114" y="431"/>
                      </a:lnTo>
                      <a:lnTo>
                        <a:pt x="114" y="427"/>
                      </a:lnTo>
                      <a:lnTo>
                        <a:pt x="129" y="427"/>
                      </a:lnTo>
                      <a:lnTo>
                        <a:pt x="117" y="401"/>
                      </a:lnTo>
                      <a:lnTo>
                        <a:pt x="129" y="381"/>
                      </a:lnTo>
                      <a:lnTo>
                        <a:pt x="132" y="364"/>
                      </a:lnTo>
                      <a:lnTo>
                        <a:pt x="112" y="355"/>
                      </a:lnTo>
                      <a:lnTo>
                        <a:pt x="86" y="366"/>
                      </a:lnTo>
                      <a:lnTo>
                        <a:pt x="57" y="355"/>
                      </a:lnTo>
                      <a:lnTo>
                        <a:pt x="47" y="339"/>
                      </a:lnTo>
                      <a:lnTo>
                        <a:pt x="26" y="334"/>
                      </a:lnTo>
                      <a:lnTo>
                        <a:pt x="25" y="333"/>
                      </a:lnTo>
                      <a:lnTo>
                        <a:pt x="27" y="329"/>
                      </a:lnTo>
                      <a:lnTo>
                        <a:pt x="23" y="305"/>
                      </a:lnTo>
                      <a:lnTo>
                        <a:pt x="7" y="303"/>
                      </a:lnTo>
                      <a:lnTo>
                        <a:pt x="0" y="295"/>
                      </a:lnTo>
                      <a:lnTo>
                        <a:pt x="0" y="284"/>
                      </a:lnTo>
                      <a:lnTo>
                        <a:pt x="0" y="271"/>
                      </a:lnTo>
                      <a:lnTo>
                        <a:pt x="13" y="261"/>
                      </a:lnTo>
                      <a:lnTo>
                        <a:pt x="41" y="261"/>
                      </a:lnTo>
                      <a:lnTo>
                        <a:pt x="43" y="253"/>
                      </a:lnTo>
                      <a:lnTo>
                        <a:pt x="63" y="251"/>
                      </a:lnTo>
                      <a:lnTo>
                        <a:pt x="89" y="233"/>
                      </a:lnTo>
                      <a:lnTo>
                        <a:pt x="91" y="225"/>
                      </a:lnTo>
                      <a:lnTo>
                        <a:pt x="93" y="207"/>
                      </a:lnTo>
                      <a:lnTo>
                        <a:pt x="73" y="173"/>
                      </a:lnTo>
                      <a:lnTo>
                        <a:pt x="77" y="168"/>
                      </a:lnTo>
                      <a:lnTo>
                        <a:pt x="105" y="165"/>
                      </a:lnTo>
                      <a:lnTo>
                        <a:pt x="103" y="125"/>
                      </a:lnTo>
                      <a:lnTo>
                        <a:pt x="135" y="131"/>
                      </a:lnTo>
                      <a:lnTo>
                        <a:pt x="144" y="127"/>
                      </a:lnTo>
                      <a:lnTo>
                        <a:pt x="140" y="100"/>
                      </a:lnTo>
                      <a:lnTo>
                        <a:pt x="152" y="9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24" name="Freeform 240"/>
                <p:cNvSpPr>
                  <a:spLocks noChangeAspect="1"/>
                </p:cNvSpPr>
                <p:nvPr/>
              </p:nvSpPr>
              <p:spPr bwMode="auto">
                <a:xfrm>
                  <a:off x="3812" y="1758"/>
                  <a:ext cx="516" cy="573"/>
                </a:xfrm>
                <a:custGeom>
                  <a:avLst/>
                  <a:gdLst>
                    <a:gd name="T0" fmla="*/ 586 w 508"/>
                    <a:gd name="T1" fmla="*/ 121 h 580"/>
                    <a:gd name="T2" fmla="*/ 581 w 508"/>
                    <a:gd name="T3" fmla="*/ 123 h 580"/>
                    <a:gd name="T4" fmla="*/ 597 w 508"/>
                    <a:gd name="T5" fmla="*/ 130 h 580"/>
                    <a:gd name="T6" fmla="*/ 680 w 508"/>
                    <a:gd name="T7" fmla="*/ 122 h 580"/>
                    <a:gd name="T8" fmla="*/ 703 w 508"/>
                    <a:gd name="T9" fmla="*/ 111 h 580"/>
                    <a:gd name="T10" fmla="*/ 770 w 508"/>
                    <a:gd name="T11" fmla="*/ 99 h 580"/>
                    <a:gd name="T12" fmla="*/ 818 w 508"/>
                    <a:gd name="T13" fmla="*/ 122 h 580"/>
                    <a:gd name="T14" fmla="*/ 777 w 508"/>
                    <a:gd name="T15" fmla="*/ 136 h 580"/>
                    <a:gd name="T16" fmla="*/ 733 w 508"/>
                    <a:gd name="T17" fmla="*/ 176 h 580"/>
                    <a:gd name="T18" fmla="*/ 720 w 508"/>
                    <a:gd name="T19" fmla="*/ 201 h 580"/>
                    <a:gd name="T20" fmla="*/ 696 w 508"/>
                    <a:gd name="T21" fmla="*/ 175 h 580"/>
                    <a:gd name="T22" fmla="*/ 667 w 508"/>
                    <a:gd name="T23" fmla="*/ 177 h 580"/>
                    <a:gd name="T24" fmla="*/ 696 w 508"/>
                    <a:gd name="T25" fmla="*/ 158 h 580"/>
                    <a:gd name="T26" fmla="*/ 608 w 508"/>
                    <a:gd name="T27" fmla="*/ 143 h 580"/>
                    <a:gd name="T28" fmla="*/ 588 w 508"/>
                    <a:gd name="T29" fmla="*/ 144 h 580"/>
                    <a:gd name="T30" fmla="*/ 571 w 508"/>
                    <a:gd name="T31" fmla="*/ 144 h 580"/>
                    <a:gd name="T32" fmla="*/ 583 w 508"/>
                    <a:gd name="T33" fmla="*/ 151 h 580"/>
                    <a:gd name="T34" fmla="*/ 589 w 508"/>
                    <a:gd name="T35" fmla="*/ 169 h 580"/>
                    <a:gd name="T36" fmla="*/ 597 w 508"/>
                    <a:gd name="T37" fmla="*/ 205 h 580"/>
                    <a:gd name="T38" fmla="*/ 588 w 508"/>
                    <a:gd name="T39" fmla="*/ 202 h 580"/>
                    <a:gd name="T40" fmla="*/ 547 w 508"/>
                    <a:gd name="T41" fmla="*/ 230 h 580"/>
                    <a:gd name="T42" fmla="*/ 496 w 508"/>
                    <a:gd name="T43" fmla="*/ 250 h 580"/>
                    <a:gd name="T44" fmla="*/ 431 w 508"/>
                    <a:gd name="T45" fmla="*/ 279 h 580"/>
                    <a:gd name="T46" fmla="*/ 401 w 508"/>
                    <a:gd name="T47" fmla="*/ 287 h 580"/>
                    <a:gd name="T48" fmla="*/ 381 w 508"/>
                    <a:gd name="T49" fmla="*/ 299 h 580"/>
                    <a:gd name="T50" fmla="*/ 377 w 508"/>
                    <a:gd name="T51" fmla="*/ 346 h 580"/>
                    <a:gd name="T52" fmla="*/ 369 w 508"/>
                    <a:gd name="T53" fmla="*/ 367 h 580"/>
                    <a:gd name="T54" fmla="*/ 332 w 508"/>
                    <a:gd name="T55" fmla="*/ 385 h 580"/>
                    <a:gd name="T56" fmla="*/ 284 w 508"/>
                    <a:gd name="T57" fmla="*/ 385 h 580"/>
                    <a:gd name="T58" fmla="*/ 174 w 508"/>
                    <a:gd name="T59" fmla="*/ 278 h 580"/>
                    <a:gd name="T60" fmla="*/ 124 w 508"/>
                    <a:gd name="T61" fmla="*/ 197 h 580"/>
                    <a:gd name="T62" fmla="*/ 104 w 508"/>
                    <a:gd name="T63" fmla="*/ 213 h 580"/>
                    <a:gd name="T64" fmla="*/ 20 w 508"/>
                    <a:gd name="T65" fmla="*/ 197 h 580"/>
                    <a:gd name="T66" fmla="*/ 72 w 508"/>
                    <a:gd name="T67" fmla="*/ 187 h 580"/>
                    <a:gd name="T68" fmla="*/ 0 w 508"/>
                    <a:gd name="T69" fmla="*/ 176 h 580"/>
                    <a:gd name="T70" fmla="*/ 80 w 508"/>
                    <a:gd name="T71" fmla="*/ 169 h 580"/>
                    <a:gd name="T72" fmla="*/ 72 w 508"/>
                    <a:gd name="T73" fmla="*/ 149 h 580"/>
                    <a:gd name="T74" fmla="*/ 30 w 508"/>
                    <a:gd name="T75" fmla="*/ 135 h 580"/>
                    <a:gd name="T76" fmla="*/ 19 w 508"/>
                    <a:gd name="T77" fmla="*/ 122 h 580"/>
                    <a:gd name="T78" fmla="*/ 72 w 508"/>
                    <a:gd name="T79" fmla="*/ 117 h 580"/>
                    <a:gd name="T80" fmla="*/ 160 w 508"/>
                    <a:gd name="T81" fmla="*/ 69 h 580"/>
                    <a:gd name="T82" fmla="*/ 165 w 508"/>
                    <a:gd name="T83" fmla="*/ 50 h 580"/>
                    <a:gd name="T84" fmla="*/ 124 w 508"/>
                    <a:gd name="T85" fmla="*/ 41 h 580"/>
                    <a:gd name="T86" fmla="*/ 98 w 508"/>
                    <a:gd name="T87" fmla="*/ 30 h 580"/>
                    <a:gd name="T88" fmla="*/ 163 w 508"/>
                    <a:gd name="T89" fmla="*/ 30 h 580"/>
                    <a:gd name="T90" fmla="*/ 207 w 508"/>
                    <a:gd name="T91" fmla="*/ 11 h 580"/>
                    <a:gd name="T92" fmla="*/ 283 w 508"/>
                    <a:gd name="T93" fmla="*/ 9 h 580"/>
                    <a:gd name="T94" fmla="*/ 263 w 508"/>
                    <a:gd name="T95" fmla="*/ 41 h 580"/>
                    <a:gd name="T96" fmla="*/ 257 w 508"/>
                    <a:gd name="T97" fmla="*/ 41 h 580"/>
                    <a:gd name="T98" fmla="*/ 283 w 508"/>
                    <a:gd name="T99" fmla="*/ 73 h 580"/>
                    <a:gd name="T100" fmla="*/ 319 w 508"/>
                    <a:gd name="T101" fmla="*/ 105 h 580"/>
                    <a:gd name="T102" fmla="*/ 448 w 508"/>
                    <a:gd name="T103" fmla="*/ 121 h 580"/>
                    <a:gd name="T104" fmla="*/ 535 w 508"/>
                    <a:gd name="T105" fmla="*/ 136 h 580"/>
                    <a:gd name="T106" fmla="*/ 559 w 508"/>
                    <a:gd name="T107" fmla="*/ 123 h 580"/>
                    <a:gd name="T108" fmla="*/ 559 w 508"/>
                    <a:gd name="T109" fmla="*/ 114 h 580"/>
                    <a:gd name="T110" fmla="*/ 574 w 508"/>
                    <a:gd name="T111" fmla="*/ 113 h 5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580"/>
                    <a:gd name="T170" fmla="*/ 508 w 508"/>
                    <a:gd name="T171" fmla="*/ 580 h 5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580">
                      <a:moveTo>
                        <a:pt x="353" y="165"/>
                      </a:moveTo>
                      <a:lnTo>
                        <a:pt x="360" y="181"/>
                      </a:lnTo>
                      <a:lnTo>
                        <a:pt x="358" y="184"/>
                      </a:lnTo>
                      <a:lnTo>
                        <a:pt x="368" y="192"/>
                      </a:lnTo>
                      <a:lnTo>
                        <a:pt x="412" y="190"/>
                      </a:lnTo>
                      <a:lnTo>
                        <a:pt x="419" y="182"/>
                      </a:lnTo>
                      <a:lnTo>
                        <a:pt x="409" y="171"/>
                      </a:lnTo>
                      <a:lnTo>
                        <a:pt x="434" y="161"/>
                      </a:lnTo>
                      <a:lnTo>
                        <a:pt x="452" y="140"/>
                      </a:lnTo>
                      <a:lnTo>
                        <a:pt x="474" y="136"/>
                      </a:lnTo>
                      <a:lnTo>
                        <a:pt x="507" y="164"/>
                      </a:lnTo>
                      <a:lnTo>
                        <a:pt x="504" y="183"/>
                      </a:lnTo>
                      <a:lnTo>
                        <a:pt x="490" y="183"/>
                      </a:lnTo>
                      <a:lnTo>
                        <a:pt x="478" y="198"/>
                      </a:lnTo>
                      <a:lnTo>
                        <a:pt x="466" y="251"/>
                      </a:lnTo>
                      <a:lnTo>
                        <a:pt x="452" y="254"/>
                      </a:lnTo>
                      <a:lnTo>
                        <a:pt x="449" y="286"/>
                      </a:lnTo>
                      <a:lnTo>
                        <a:pt x="444" y="292"/>
                      </a:lnTo>
                      <a:lnTo>
                        <a:pt x="434" y="259"/>
                      </a:lnTo>
                      <a:lnTo>
                        <a:pt x="428" y="253"/>
                      </a:lnTo>
                      <a:lnTo>
                        <a:pt x="422" y="266"/>
                      </a:lnTo>
                      <a:lnTo>
                        <a:pt x="411" y="256"/>
                      </a:lnTo>
                      <a:lnTo>
                        <a:pt x="410" y="248"/>
                      </a:lnTo>
                      <a:lnTo>
                        <a:pt x="428" y="227"/>
                      </a:lnTo>
                      <a:lnTo>
                        <a:pt x="386" y="222"/>
                      </a:lnTo>
                      <a:lnTo>
                        <a:pt x="376" y="205"/>
                      </a:lnTo>
                      <a:lnTo>
                        <a:pt x="364" y="198"/>
                      </a:lnTo>
                      <a:lnTo>
                        <a:pt x="362" y="206"/>
                      </a:lnTo>
                      <a:lnTo>
                        <a:pt x="358" y="198"/>
                      </a:lnTo>
                      <a:lnTo>
                        <a:pt x="351" y="206"/>
                      </a:lnTo>
                      <a:lnTo>
                        <a:pt x="353" y="216"/>
                      </a:lnTo>
                      <a:lnTo>
                        <a:pt x="359" y="217"/>
                      </a:lnTo>
                      <a:lnTo>
                        <a:pt x="350" y="233"/>
                      </a:lnTo>
                      <a:lnTo>
                        <a:pt x="363" y="243"/>
                      </a:lnTo>
                      <a:lnTo>
                        <a:pt x="378" y="298"/>
                      </a:lnTo>
                      <a:lnTo>
                        <a:pt x="368" y="300"/>
                      </a:lnTo>
                      <a:lnTo>
                        <a:pt x="363" y="289"/>
                      </a:lnTo>
                      <a:lnTo>
                        <a:pt x="362" y="294"/>
                      </a:lnTo>
                      <a:lnTo>
                        <a:pt x="345" y="302"/>
                      </a:lnTo>
                      <a:lnTo>
                        <a:pt x="338" y="334"/>
                      </a:lnTo>
                      <a:lnTo>
                        <a:pt x="314" y="345"/>
                      </a:lnTo>
                      <a:lnTo>
                        <a:pt x="306" y="361"/>
                      </a:lnTo>
                      <a:lnTo>
                        <a:pt x="269" y="394"/>
                      </a:lnTo>
                      <a:lnTo>
                        <a:pt x="266" y="408"/>
                      </a:lnTo>
                      <a:lnTo>
                        <a:pt x="251" y="411"/>
                      </a:lnTo>
                      <a:lnTo>
                        <a:pt x="248" y="420"/>
                      </a:lnTo>
                      <a:lnTo>
                        <a:pt x="237" y="419"/>
                      </a:lnTo>
                      <a:lnTo>
                        <a:pt x="234" y="436"/>
                      </a:lnTo>
                      <a:lnTo>
                        <a:pt x="240" y="472"/>
                      </a:lnTo>
                      <a:lnTo>
                        <a:pt x="232" y="504"/>
                      </a:lnTo>
                      <a:lnTo>
                        <a:pt x="234" y="535"/>
                      </a:lnTo>
                      <a:lnTo>
                        <a:pt x="226" y="535"/>
                      </a:lnTo>
                      <a:lnTo>
                        <a:pt x="220" y="555"/>
                      </a:lnTo>
                      <a:lnTo>
                        <a:pt x="205" y="562"/>
                      </a:lnTo>
                      <a:lnTo>
                        <a:pt x="196" y="579"/>
                      </a:lnTo>
                      <a:lnTo>
                        <a:pt x="176" y="562"/>
                      </a:lnTo>
                      <a:lnTo>
                        <a:pt x="131" y="447"/>
                      </a:lnTo>
                      <a:lnTo>
                        <a:pt x="107" y="406"/>
                      </a:lnTo>
                      <a:lnTo>
                        <a:pt x="83" y="286"/>
                      </a:lnTo>
                      <a:lnTo>
                        <a:pt x="79" y="286"/>
                      </a:lnTo>
                      <a:lnTo>
                        <a:pt x="76" y="306"/>
                      </a:lnTo>
                      <a:lnTo>
                        <a:pt x="69" y="312"/>
                      </a:lnTo>
                      <a:lnTo>
                        <a:pt x="50" y="316"/>
                      </a:lnTo>
                      <a:lnTo>
                        <a:pt x="20" y="286"/>
                      </a:lnTo>
                      <a:lnTo>
                        <a:pt x="39" y="282"/>
                      </a:lnTo>
                      <a:lnTo>
                        <a:pt x="41" y="271"/>
                      </a:lnTo>
                      <a:lnTo>
                        <a:pt x="21" y="274"/>
                      </a:lnTo>
                      <a:lnTo>
                        <a:pt x="0" y="254"/>
                      </a:lnTo>
                      <a:lnTo>
                        <a:pt x="12" y="243"/>
                      </a:lnTo>
                      <a:lnTo>
                        <a:pt x="49" y="243"/>
                      </a:lnTo>
                      <a:lnTo>
                        <a:pt x="49" y="230"/>
                      </a:lnTo>
                      <a:lnTo>
                        <a:pt x="41" y="214"/>
                      </a:lnTo>
                      <a:lnTo>
                        <a:pt x="30" y="208"/>
                      </a:lnTo>
                      <a:lnTo>
                        <a:pt x="30" y="197"/>
                      </a:lnTo>
                      <a:lnTo>
                        <a:pt x="19" y="193"/>
                      </a:lnTo>
                      <a:lnTo>
                        <a:pt x="19" y="182"/>
                      </a:lnTo>
                      <a:lnTo>
                        <a:pt x="29" y="166"/>
                      </a:lnTo>
                      <a:lnTo>
                        <a:pt x="41" y="173"/>
                      </a:lnTo>
                      <a:lnTo>
                        <a:pt x="56" y="166"/>
                      </a:lnTo>
                      <a:lnTo>
                        <a:pt x="98" y="100"/>
                      </a:lnTo>
                      <a:lnTo>
                        <a:pt x="92" y="84"/>
                      </a:lnTo>
                      <a:lnTo>
                        <a:pt x="101" y="81"/>
                      </a:lnTo>
                      <a:lnTo>
                        <a:pt x="101" y="76"/>
                      </a:lnTo>
                      <a:lnTo>
                        <a:pt x="79" y="60"/>
                      </a:lnTo>
                      <a:lnTo>
                        <a:pt x="76" y="39"/>
                      </a:lnTo>
                      <a:lnTo>
                        <a:pt x="66" y="30"/>
                      </a:lnTo>
                      <a:lnTo>
                        <a:pt x="69" y="24"/>
                      </a:lnTo>
                      <a:lnTo>
                        <a:pt x="100" y="30"/>
                      </a:lnTo>
                      <a:lnTo>
                        <a:pt x="119" y="23"/>
                      </a:lnTo>
                      <a:lnTo>
                        <a:pt x="129" y="11"/>
                      </a:lnTo>
                      <a:lnTo>
                        <a:pt x="155" y="0"/>
                      </a:lnTo>
                      <a:lnTo>
                        <a:pt x="175" y="9"/>
                      </a:lnTo>
                      <a:lnTo>
                        <a:pt x="172" y="26"/>
                      </a:lnTo>
                      <a:lnTo>
                        <a:pt x="160" y="46"/>
                      </a:lnTo>
                      <a:lnTo>
                        <a:pt x="172" y="72"/>
                      </a:lnTo>
                      <a:lnTo>
                        <a:pt x="157" y="72"/>
                      </a:lnTo>
                      <a:lnTo>
                        <a:pt x="157" y="76"/>
                      </a:lnTo>
                      <a:lnTo>
                        <a:pt x="175" y="104"/>
                      </a:lnTo>
                      <a:lnTo>
                        <a:pt x="211" y="119"/>
                      </a:lnTo>
                      <a:lnTo>
                        <a:pt x="198" y="149"/>
                      </a:lnTo>
                      <a:lnTo>
                        <a:pt x="252" y="180"/>
                      </a:lnTo>
                      <a:lnTo>
                        <a:pt x="276" y="181"/>
                      </a:lnTo>
                      <a:lnTo>
                        <a:pt x="293" y="192"/>
                      </a:lnTo>
                      <a:lnTo>
                        <a:pt x="330" y="198"/>
                      </a:lnTo>
                      <a:lnTo>
                        <a:pt x="348" y="198"/>
                      </a:lnTo>
                      <a:lnTo>
                        <a:pt x="344" y="184"/>
                      </a:lnTo>
                      <a:lnTo>
                        <a:pt x="344" y="167"/>
                      </a:lnTo>
                      <a:lnTo>
                        <a:pt x="353" y="16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25" name="Freeform 241"/>
                <p:cNvSpPr>
                  <a:spLocks noChangeAspect="1"/>
                </p:cNvSpPr>
                <p:nvPr/>
              </p:nvSpPr>
              <p:spPr bwMode="auto">
                <a:xfrm>
                  <a:off x="4013" y="1875"/>
                  <a:ext cx="154" cy="80"/>
                </a:xfrm>
                <a:custGeom>
                  <a:avLst/>
                  <a:gdLst>
                    <a:gd name="T0" fmla="*/ 267 w 151"/>
                    <a:gd name="T1" fmla="*/ 65 h 80"/>
                    <a:gd name="T2" fmla="*/ 267 w 151"/>
                    <a:gd name="T3" fmla="*/ 48 h 80"/>
                    <a:gd name="T4" fmla="*/ 193 w 151"/>
                    <a:gd name="T5" fmla="*/ 48 h 80"/>
                    <a:gd name="T6" fmla="*/ 122 w 151"/>
                    <a:gd name="T7" fmla="*/ 21 h 80"/>
                    <a:gd name="T8" fmla="*/ 106 w 151"/>
                    <a:gd name="T9" fmla="*/ 23 h 80"/>
                    <a:gd name="T10" fmla="*/ 67 w 151"/>
                    <a:gd name="T11" fmla="*/ 3 h 80"/>
                    <a:gd name="T12" fmla="*/ 13 w 151"/>
                    <a:gd name="T13" fmla="*/ 0 h 80"/>
                    <a:gd name="T14" fmla="*/ 0 w 151"/>
                    <a:gd name="T15" fmla="*/ 30 h 80"/>
                    <a:gd name="T16" fmla="*/ 94 w 151"/>
                    <a:gd name="T17" fmla="*/ 61 h 80"/>
                    <a:gd name="T18" fmla="*/ 147 w 151"/>
                    <a:gd name="T19" fmla="*/ 62 h 80"/>
                    <a:gd name="T20" fmla="*/ 172 w 151"/>
                    <a:gd name="T21" fmla="*/ 73 h 80"/>
                    <a:gd name="T22" fmla="*/ 244 w 151"/>
                    <a:gd name="T23" fmla="*/ 79 h 80"/>
                    <a:gd name="T24" fmla="*/ 274 w 151"/>
                    <a:gd name="T25" fmla="*/ 79 h 80"/>
                    <a:gd name="T26" fmla="*/ 267 w 151"/>
                    <a:gd name="T27" fmla="*/ 65 h 80"/>
                    <a:gd name="T28" fmla="*/ 267 w 151"/>
                    <a:gd name="T29" fmla="*/ 65 h 80"/>
                    <a:gd name="T30" fmla="*/ 267 w 151"/>
                    <a:gd name="T31" fmla="*/ 65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80"/>
                    <a:gd name="T50" fmla="*/ 151 w 151"/>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80">
                      <a:moveTo>
                        <a:pt x="146" y="65"/>
                      </a:moveTo>
                      <a:lnTo>
                        <a:pt x="146" y="48"/>
                      </a:lnTo>
                      <a:lnTo>
                        <a:pt x="106" y="48"/>
                      </a:lnTo>
                      <a:lnTo>
                        <a:pt x="68" y="21"/>
                      </a:lnTo>
                      <a:lnTo>
                        <a:pt x="60" y="23"/>
                      </a:lnTo>
                      <a:lnTo>
                        <a:pt x="36" y="3"/>
                      </a:lnTo>
                      <a:lnTo>
                        <a:pt x="13" y="0"/>
                      </a:lnTo>
                      <a:lnTo>
                        <a:pt x="0" y="30"/>
                      </a:lnTo>
                      <a:lnTo>
                        <a:pt x="54" y="61"/>
                      </a:lnTo>
                      <a:lnTo>
                        <a:pt x="78" y="62"/>
                      </a:lnTo>
                      <a:lnTo>
                        <a:pt x="95" y="73"/>
                      </a:lnTo>
                      <a:lnTo>
                        <a:pt x="132" y="79"/>
                      </a:lnTo>
                      <a:lnTo>
                        <a:pt x="150" y="79"/>
                      </a:lnTo>
                      <a:lnTo>
                        <a:pt x="146" y="6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26" name="Freeform 242"/>
                <p:cNvSpPr>
                  <a:spLocks noChangeAspect="1"/>
                </p:cNvSpPr>
                <p:nvPr/>
              </p:nvSpPr>
              <p:spPr bwMode="auto">
                <a:xfrm>
                  <a:off x="4718" y="1618"/>
                  <a:ext cx="90" cy="105"/>
                </a:xfrm>
                <a:custGeom>
                  <a:avLst/>
                  <a:gdLst>
                    <a:gd name="T0" fmla="*/ 97 w 89"/>
                    <a:gd name="T1" fmla="*/ 0 h 107"/>
                    <a:gd name="T2" fmla="*/ 92 w 89"/>
                    <a:gd name="T3" fmla="*/ 18 h 107"/>
                    <a:gd name="T4" fmla="*/ 78 w 89"/>
                    <a:gd name="T5" fmla="*/ 20 h 107"/>
                    <a:gd name="T6" fmla="*/ 79 w 89"/>
                    <a:gd name="T7" fmla="*/ 26 h 107"/>
                    <a:gd name="T8" fmla="*/ 29 w 89"/>
                    <a:gd name="T9" fmla="*/ 26 h 107"/>
                    <a:gd name="T10" fmla="*/ 0 w 89"/>
                    <a:gd name="T11" fmla="*/ 35 h 107"/>
                    <a:gd name="T12" fmla="*/ 25 w 89"/>
                    <a:gd name="T13" fmla="*/ 40 h 107"/>
                    <a:gd name="T14" fmla="*/ 26 w 89"/>
                    <a:gd name="T15" fmla="*/ 58 h 107"/>
                    <a:gd name="T16" fmla="*/ 92 w 89"/>
                    <a:gd name="T17" fmla="*/ 62 h 107"/>
                    <a:gd name="T18" fmla="*/ 100 w 89"/>
                    <a:gd name="T19" fmla="*/ 57 h 107"/>
                    <a:gd name="T20" fmla="*/ 119 w 89"/>
                    <a:gd name="T21" fmla="*/ 54 h 107"/>
                    <a:gd name="T22" fmla="*/ 91 w 89"/>
                    <a:gd name="T23" fmla="*/ 43 h 107"/>
                    <a:gd name="T24" fmla="*/ 86 w 89"/>
                    <a:gd name="T25" fmla="*/ 31 h 107"/>
                    <a:gd name="T26" fmla="*/ 115 w 89"/>
                    <a:gd name="T27" fmla="*/ 26 h 107"/>
                    <a:gd name="T28" fmla="*/ 105 w 89"/>
                    <a:gd name="T29" fmla="*/ 26 h 107"/>
                    <a:gd name="T30" fmla="*/ 115 w 89"/>
                    <a:gd name="T31" fmla="*/ 5 h 107"/>
                    <a:gd name="T32" fmla="*/ 97 w 89"/>
                    <a:gd name="T33" fmla="*/ 0 h 107"/>
                    <a:gd name="T34" fmla="*/ 97 w 89"/>
                    <a:gd name="T35" fmla="*/ 0 h 107"/>
                    <a:gd name="T36" fmla="*/ 97 w 89"/>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7"/>
                    <a:gd name="T59" fmla="*/ 89 w 89"/>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7">
                      <a:moveTo>
                        <a:pt x="66" y="0"/>
                      </a:moveTo>
                      <a:lnTo>
                        <a:pt x="61" y="18"/>
                      </a:lnTo>
                      <a:lnTo>
                        <a:pt x="47" y="20"/>
                      </a:lnTo>
                      <a:lnTo>
                        <a:pt x="48" y="31"/>
                      </a:lnTo>
                      <a:lnTo>
                        <a:pt x="29" y="28"/>
                      </a:lnTo>
                      <a:lnTo>
                        <a:pt x="0" y="66"/>
                      </a:lnTo>
                      <a:lnTo>
                        <a:pt x="25" y="71"/>
                      </a:lnTo>
                      <a:lnTo>
                        <a:pt x="26" y="98"/>
                      </a:lnTo>
                      <a:lnTo>
                        <a:pt x="61" y="106"/>
                      </a:lnTo>
                      <a:lnTo>
                        <a:pt x="69" y="96"/>
                      </a:lnTo>
                      <a:lnTo>
                        <a:pt x="88" y="90"/>
                      </a:lnTo>
                      <a:lnTo>
                        <a:pt x="60" y="74"/>
                      </a:lnTo>
                      <a:lnTo>
                        <a:pt x="55" y="62"/>
                      </a:lnTo>
                      <a:lnTo>
                        <a:pt x="84" y="42"/>
                      </a:lnTo>
                      <a:lnTo>
                        <a:pt x="74" y="28"/>
                      </a:lnTo>
                      <a:lnTo>
                        <a:pt x="84" y="5"/>
                      </a:lnTo>
                      <a:lnTo>
                        <a:pt x="66"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27" name="Freeform 243"/>
                <p:cNvSpPr>
                  <a:spLocks noChangeAspect="1"/>
                </p:cNvSpPr>
                <p:nvPr/>
              </p:nvSpPr>
              <p:spPr bwMode="auto">
                <a:xfrm>
                  <a:off x="4781" y="1706"/>
                  <a:ext cx="68" cy="87"/>
                </a:xfrm>
                <a:custGeom>
                  <a:avLst/>
                  <a:gdLst>
                    <a:gd name="T0" fmla="*/ 0 w 66"/>
                    <a:gd name="T1" fmla="*/ 16 h 87"/>
                    <a:gd name="T2" fmla="*/ 8 w 66"/>
                    <a:gd name="T3" fmla="*/ 6 h 87"/>
                    <a:gd name="T4" fmla="*/ 66 w 66"/>
                    <a:gd name="T5" fmla="*/ 0 h 87"/>
                    <a:gd name="T6" fmla="*/ 117 w 66"/>
                    <a:gd name="T7" fmla="*/ 20 h 87"/>
                    <a:gd name="T8" fmla="*/ 162 w 66"/>
                    <a:gd name="T9" fmla="*/ 52 h 87"/>
                    <a:gd name="T10" fmla="*/ 162 w 66"/>
                    <a:gd name="T11" fmla="*/ 68 h 87"/>
                    <a:gd name="T12" fmla="*/ 70 w 66"/>
                    <a:gd name="T13" fmla="*/ 86 h 87"/>
                    <a:gd name="T14" fmla="*/ 16 w 66"/>
                    <a:gd name="T15" fmla="*/ 65 h 87"/>
                    <a:gd name="T16" fmla="*/ 54 w 66"/>
                    <a:gd name="T17" fmla="*/ 56 h 87"/>
                    <a:gd name="T18" fmla="*/ 0 w 66"/>
                    <a:gd name="T19" fmla="*/ 32 h 87"/>
                    <a:gd name="T20" fmla="*/ 10 w 66"/>
                    <a:gd name="T21" fmla="*/ 31 h 87"/>
                    <a:gd name="T22" fmla="*/ 4 w 66"/>
                    <a:gd name="T23" fmla="*/ 22 h 87"/>
                    <a:gd name="T24" fmla="*/ 0 w 66"/>
                    <a:gd name="T25" fmla="*/ 16 h 87"/>
                    <a:gd name="T26" fmla="*/ 0 w 66"/>
                    <a:gd name="T27" fmla="*/ 16 h 87"/>
                    <a:gd name="T28" fmla="*/ 0 w 66"/>
                    <a:gd name="T29" fmla="*/ 16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87"/>
                    <a:gd name="T47" fmla="*/ 66 w 66"/>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87">
                      <a:moveTo>
                        <a:pt x="0" y="16"/>
                      </a:moveTo>
                      <a:lnTo>
                        <a:pt x="8" y="6"/>
                      </a:lnTo>
                      <a:lnTo>
                        <a:pt x="27" y="0"/>
                      </a:lnTo>
                      <a:lnTo>
                        <a:pt x="47" y="20"/>
                      </a:lnTo>
                      <a:lnTo>
                        <a:pt x="65" y="52"/>
                      </a:lnTo>
                      <a:lnTo>
                        <a:pt x="65" y="68"/>
                      </a:lnTo>
                      <a:lnTo>
                        <a:pt x="29" y="86"/>
                      </a:lnTo>
                      <a:lnTo>
                        <a:pt x="16" y="65"/>
                      </a:lnTo>
                      <a:lnTo>
                        <a:pt x="21" y="56"/>
                      </a:lnTo>
                      <a:lnTo>
                        <a:pt x="0" y="32"/>
                      </a:lnTo>
                      <a:lnTo>
                        <a:pt x="10" y="31"/>
                      </a:lnTo>
                      <a:lnTo>
                        <a:pt x="4" y="22"/>
                      </a:lnTo>
                      <a:lnTo>
                        <a:pt x="0" y="16"/>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28" name="Freeform 244"/>
                <p:cNvSpPr>
                  <a:spLocks noChangeAspect="1"/>
                </p:cNvSpPr>
                <p:nvPr/>
              </p:nvSpPr>
              <p:spPr bwMode="auto">
                <a:xfrm>
                  <a:off x="4023" y="1432"/>
                  <a:ext cx="542" cy="212"/>
                </a:xfrm>
                <a:custGeom>
                  <a:avLst/>
                  <a:gdLst>
                    <a:gd name="T0" fmla="*/ 749 w 533"/>
                    <a:gd name="T1" fmla="*/ 53 h 214"/>
                    <a:gd name="T2" fmla="*/ 781 w 533"/>
                    <a:gd name="T3" fmla="*/ 59 h 214"/>
                    <a:gd name="T4" fmla="*/ 811 w 533"/>
                    <a:gd name="T5" fmla="*/ 61 h 214"/>
                    <a:gd name="T6" fmla="*/ 845 w 533"/>
                    <a:gd name="T7" fmla="*/ 54 h 214"/>
                    <a:gd name="T8" fmla="*/ 878 w 533"/>
                    <a:gd name="T9" fmla="*/ 63 h 214"/>
                    <a:gd name="T10" fmla="*/ 894 w 533"/>
                    <a:gd name="T11" fmla="*/ 79 h 214"/>
                    <a:gd name="T12" fmla="*/ 825 w 533"/>
                    <a:gd name="T13" fmla="*/ 81 h 214"/>
                    <a:gd name="T14" fmla="*/ 809 w 533"/>
                    <a:gd name="T15" fmla="*/ 98 h 214"/>
                    <a:gd name="T16" fmla="*/ 789 w 533"/>
                    <a:gd name="T17" fmla="*/ 104 h 214"/>
                    <a:gd name="T18" fmla="*/ 770 w 533"/>
                    <a:gd name="T19" fmla="*/ 117 h 214"/>
                    <a:gd name="T20" fmla="*/ 732 w 533"/>
                    <a:gd name="T21" fmla="*/ 112 h 214"/>
                    <a:gd name="T22" fmla="*/ 719 w 533"/>
                    <a:gd name="T23" fmla="*/ 124 h 214"/>
                    <a:gd name="T24" fmla="*/ 743 w 533"/>
                    <a:gd name="T25" fmla="*/ 134 h 214"/>
                    <a:gd name="T26" fmla="*/ 709 w 533"/>
                    <a:gd name="T27" fmla="*/ 145 h 214"/>
                    <a:gd name="T28" fmla="*/ 702 w 533"/>
                    <a:gd name="T29" fmla="*/ 147 h 214"/>
                    <a:gd name="T30" fmla="*/ 645 w 533"/>
                    <a:gd name="T31" fmla="*/ 147 h 214"/>
                    <a:gd name="T32" fmla="*/ 580 w 533"/>
                    <a:gd name="T33" fmla="*/ 155 h 214"/>
                    <a:gd name="T34" fmla="*/ 444 w 533"/>
                    <a:gd name="T35" fmla="*/ 143 h 214"/>
                    <a:gd name="T36" fmla="*/ 330 w 533"/>
                    <a:gd name="T37" fmla="*/ 143 h 214"/>
                    <a:gd name="T38" fmla="*/ 262 w 533"/>
                    <a:gd name="T39" fmla="*/ 125 h 214"/>
                    <a:gd name="T40" fmla="*/ 127 w 533"/>
                    <a:gd name="T41" fmla="*/ 105 h 214"/>
                    <a:gd name="T42" fmla="*/ 105 w 533"/>
                    <a:gd name="T43" fmla="*/ 76 h 214"/>
                    <a:gd name="T44" fmla="*/ 79 w 533"/>
                    <a:gd name="T45" fmla="*/ 55 h 214"/>
                    <a:gd name="T46" fmla="*/ 26 w 533"/>
                    <a:gd name="T47" fmla="*/ 53 h 214"/>
                    <a:gd name="T48" fmla="*/ 0 w 533"/>
                    <a:gd name="T49" fmla="*/ 53 h 214"/>
                    <a:gd name="T50" fmla="*/ 5 w 533"/>
                    <a:gd name="T51" fmla="*/ 53 h 214"/>
                    <a:gd name="T52" fmla="*/ 83 w 533"/>
                    <a:gd name="T53" fmla="*/ 30 h 214"/>
                    <a:gd name="T54" fmla="*/ 156 w 533"/>
                    <a:gd name="T55" fmla="*/ 34 h 214"/>
                    <a:gd name="T56" fmla="*/ 185 w 533"/>
                    <a:gd name="T57" fmla="*/ 44 h 214"/>
                    <a:gd name="T58" fmla="*/ 256 w 533"/>
                    <a:gd name="T59" fmla="*/ 42 h 214"/>
                    <a:gd name="T60" fmla="*/ 254 w 533"/>
                    <a:gd name="T61" fmla="*/ 29 h 214"/>
                    <a:gd name="T62" fmla="*/ 234 w 533"/>
                    <a:gd name="T63" fmla="*/ 14 h 214"/>
                    <a:gd name="T64" fmla="*/ 257 w 533"/>
                    <a:gd name="T65" fmla="*/ 0 h 214"/>
                    <a:gd name="T66" fmla="*/ 340 w 533"/>
                    <a:gd name="T67" fmla="*/ 14 h 214"/>
                    <a:gd name="T68" fmla="*/ 387 w 533"/>
                    <a:gd name="T69" fmla="*/ 35 h 214"/>
                    <a:gd name="T70" fmla="*/ 457 w 533"/>
                    <a:gd name="T71" fmla="*/ 32 h 214"/>
                    <a:gd name="T72" fmla="*/ 594 w 533"/>
                    <a:gd name="T73" fmla="*/ 53 h 214"/>
                    <a:gd name="T74" fmla="*/ 594 w 533"/>
                    <a:gd name="T75" fmla="*/ 53 h 214"/>
                    <a:gd name="T76" fmla="*/ 669 w 533"/>
                    <a:gd name="T77" fmla="*/ 51 h 214"/>
                    <a:gd name="T78" fmla="*/ 702 w 533"/>
                    <a:gd name="T79" fmla="*/ 38 h 214"/>
                    <a:gd name="T80" fmla="*/ 756 w 533"/>
                    <a:gd name="T81" fmla="*/ 44 h 214"/>
                    <a:gd name="T82" fmla="*/ 749 w 533"/>
                    <a:gd name="T83" fmla="*/ 53 h 214"/>
                    <a:gd name="T84" fmla="*/ 749 w 533"/>
                    <a:gd name="T85" fmla="*/ 53 h 214"/>
                    <a:gd name="T86" fmla="*/ 749 w 533"/>
                    <a:gd name="T87" fmla="*/ 53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3"/>
                    <a:gd name="T133" fmla="*/ 0 h 214"/>
                    <a:gd name="T134" fmla="*/ 533 w 533"/>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3" h="214">
                      <a:moveTo>
                        <a:pt x="445" y="57"/>
                      </a:moveTo>
                      <a:lnTo>
                        <a:pt x="464" y="90"/>
                      </a:lnTo>
                      <a:lnTo>
                        <a:pt x="484" y="92"/>
                      </a:lnTo>
                      <a:lnTo>
                        <a:pt x="503" y="85"/>
                      </a:lnTo>
                      <a:lnTo>
                        <a:pt x="522" y="94"/>
                      </a:lnTo>
                      <a:lnTo>
                        <a:pt x="532" y="110"/>
                      </a:lnTo>
                      <a:lnTo>
                        <a:pt x="492" y="112"/>
                      </a:lnTo>
                      <a:lnTo>
                        <a:pt x="482" y="129"/>
                      </a:lnTo>
                      <a:lnTo>
                        <a:pt x="470" y="135"/>
                      </a:lnTo>
                      <a:lnTo>
                        <a:pt x="458" y="148"/>
                      </a:lnTo>
                      <a:lnTo>
                        <a:pt x="436" y="143"/>
                      </a:lnTo>
                      <a:lnTo>
                        <a:pt x="428" y="155"/>
                      </a:lnTo>
                      <a:lnTo>
                        <a:pt x="442" y="170"/>
                      </a:lnTo>
                      <a:lnTo>
                        <a:pt x="423" y="193"/>
                      </a:lnTo>
                      <a:lnTo>
                        <a:pt x="418" y="196"/>
                      </a:lnTo>
                      <a:lnTo>
                        <a:pt x="383" y="197"/>
                      </a:lnTo>
                      <a:lnTo>
                        <a:pt x="346" y="213"/>
                      </a:lnTo>
                      <a:lnTo>
                        <a:pt x="264" y="188"/>
                      </a:lnTo>
                      <a:lnTo>
                        <a:pt x="198" y="189"/>
                      </a:lnTo>
                      <a:lnTo>
                        <a:pt x="156" y="156"/>
                      </a:lnTo>
                      <a:lnTo>
                        <a:pt x="77" y="136"/>
                      </a:lnTo>
                      <a:lnTo>
                        <a:pt x="66" y="107"/>
                      </a:lnTo>
                      <a:lnTo>
                        <a:pt x="48" y="86"/>
                      </a:lnTo>
                      <a:lnTo>
                        <a:pt x="26" y="84"/>
                      </a:lnTo>
                      <a:lnTo>
                        <a:pt x="0" y="64"/>
                      </a:lnTo>
                      <a:lnTo>
                        <a:pt x="5" y="54"/>
                      </a:lnTo>
                      <a:lnTo>
                        <a:pt x="52" y="30"/>
                      </a:lnTo>
                      <a:lnTo>
                        <a:pt x="92" y="34"/>
                      </a:lnTo>
                      <a:lnTo>
                        <a:pt x="111" y="44"/>
                      </a:lnTo>
                      <a:lnTo>
                        <a:pt x="151" y="42"/>
                      </a:lnTo>
                      <a:lnTo>
                        <a:pt x="150" y="29"/>
                      </a:lnTo>
                      <a:lnTo>
                        <a:pt x="140" y="14"/>
                      </a:lnTo>
                      <a:lnTo>
                        <a:pt x="152" y="0"/>
                      </a:lnTo>
                      <a:lnTo>
                        <a:pt x="202" y="14"/>
                      </a:lnTo>
                      <a:lnTo>
                        <a:pt x="231" y="35"/>
                      </a:lnTo>
                      <a:lnTo>
                        <a:pt x="271" y="32"/>
                      </a:lnTo>
                      <a:lnTo>
                        <a:pt x="354" y="58"/>
                      </a:lnTo>
                      <a:lnTo>
                        <a:pt x="398" y="51"/>
                      </a:lnTo>
                      <a:lnTo>
                        <a:pt x="418" y="38"/>
                      </a:lnTo>
                      <a:lnTo>
                        <a:pt x="449" y="44"/>
                      </a:lnTo>
                      <a:lnTo>
                        <a:pt x="445" y="57"/>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29" name="Freeform 245"/>
                <p:cNvSpPr>
                  <a:spLocks noChangeAspect="1"/>
                </p:cNvSpPr>
                <p:nvPr/>
              </p:nvSpPr>
              <p:spPr bwMode="auto">
                <a:xfrm>
                  <a:off x="4871" y="1804"/>
                  <a:ext cx="47" cy="56"/>
                </a:xfrm>
                <a:custGeom>
                  <a:avLst/>
                  <a:gdLst>
                    <a:gd name="T0" fmla="*/ 0 w 46"/>
                    <a:gd name="T1" fmla="*/ 11 h 57"/>
                    <a:gd name="T2" fmla="*/ 8 w 46"/>
                    <a:gd name="T3" fmla="*/ 21 h 57"/>
                    <a:gd name="T4" fmla="*/ 16 w 46"/>
                    <a:gd name="T5" fmla="*/ 21 h 57"/>
                    <a:gd name="T6" fmla="*/ 14 w 46"/>
                    <a:gd name="T7" fmla="*/ 14 h 57"/>
                    <a:gd name="T8" fmla="*/ 20 w 46"/>
                    <a:gd name="T9" fmla="*/ 21 h 57"/>
                    <a:gd name="T10" fmla="*/ 57 w 46"/>
                    <a:gd name="T11" fmla="*/ 28 h 57"/>
                    <a:gd name="T12" fmla="*/ 68 w 46"/>
                    <a:gd name="T13" fmla="*/ 28 h 57"/>
                    <a:gd name="T14" fmla="*/ 83 w 46"/>
                    <a:gd name="T15" fmla="*/ 28 h 57"/>
                    <a:gd name="T16" fmla="*/ 83 w 46"/>
                    <a:gd name="T17" fmla="*/ 19 h 57"/>
                    <a:gd name="T18" fmla="*/ 64 w 46"/>
                    <a:gd name="T19" fmla="*/ 3 h 57"/>
                    <a:gd name="T20" fmla="*/ 11 w 46"/>
                    <a:gd name="T21" fmla="*/ 0 h 57"/>
                    <a:gd name="T22" fmla="*/ 0 w 46"/>
                    <a:gd name="T23" fmla="*/ 11 h 57"/>
                    <a:gd name="T24" fmla="*/ 0 w 46"/>
                    <a:gd name="T25" fmla="*/ 11 h 57"/>
                    <a:gd name="T26" fmla="*/ 0 w 46"/>
                    <a:gd name="T27" fmla="*/ 11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7"/>
                    <a:gd name="T44" fmla="*/ 46 w 4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7">
                      <a:moveTo>
                        <a:pt x="0" y="11"/>
                      </a:moveTo>
                      <a:lnTo>
                        <a:pt x="8" y="21"/>
                      </a:lnTo>
                      <a:lnTo>
                        <a:pt x="16" y="21"/>
                      </a:lnTo>
                      <a:lnTo>
                        <a:pt x="14" y="14"/>
                      </a:lnTo>
                      <a:lnTo>
                        <a:pt x="20" y="21"/>
                      </a:lnTo>
                      <a:lnTo>
                        <a:pt x="26" y="52"/>
                      </a:lnTo>
                      <a:lnTo>
                        <a:pt x="37" y="56"/>
                      </a:lnTo>
                      <a:lnTo>
                        <a:pt x="45" y="48"/>
                      </a:lnTo>
                      <a:lnTo>
                        <a:pt x="45" y="19"/>
                      </a:lnTo>
                      <a:lnTo>
                        <a:pt x="33" y="3"/>
                      </a:lnTo>
                      <a:lnTo>
                        <a:pt x="11" y="0"/>
                      </a:lnTo>
                      <a:lnTo>
                        <a:pt x="0" y="11"/>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30" name="Freeform 246"/>
                <p:cNvSpPr>
                  <a:spLocks noChangeAspect="1"/>
                </p:cNvSpPr>
                <p:nvPr/>
              </p:nvSpPr>
              <p:spPr bwMode="auto">
                <a:xfrm>
                  <a:off x="4918" y="1794"/>
                  <a:ext cx="39" cy="31"/>
                </a:xfrm>
                <a:custGeom>
                  <a:avLst/>
                  <a:gdLst>
                    <a:gd name="T0" fmla="*/ 0 w 39"/>
                    <a:gd name="T1" fmla="*/ 16 h 32"/>
                    <a:gd name="T2" fmla="*/ 16 w 39"/>
                    <a:gd name="T3" fmla="*/ 16 h 32"/>
                    <a:gd name="T4" fmla="*/ 18 w 39"/>
                    <a:gd name="T5" fmla="*/ 16 h 32"/>
                    <a:gd name="T6" fmla="*/ 26 w 39"/>
                    <a:gd name="T7" fmla="*/ 15 h 32"/>
                    <a:gd name="T8" fmla="*/ 33 w 39"/>
                    <a:gd name="T9" fmla="*/ 16 h 32"/>
                    <a:gd name="T10" fmla="*/ 38 w 39"/>
                    <a:gd name="T11" fmla="*/ 10 h 32"/>
                    <a:gd name="T12" fmla="*/ 33 w 39"/>
                    <a:gd name="T13" fmla="*/ 2 h 32"/>
                    <a:gd name="T14" fmla="*/ 16 w 39"/>
                    <a:gd name="T15" fmla="*/ 0 h 32"/>
                    <a:gd name="T16" fmla="*/ 15 w 39"/>
                    <a:gd name="T17" fmla="*/ 8 h 32"/>
                    <a:gd name="T18" fmla="*/ 6 w 39"/>
                    <a:gd name="T19" fmla="*/ 4 h 32"/>
                    <a:gd name="T20" fmla="*/ 0 w 39"/>
                    <a:gd name="T21" fmla="*/ 16 h 32"/>
                    <a:gd name="T22" fmla="*/ 0 w 39"/>
                    <a:gd name="T23" fmla="*/ 16 h 32"/>
                    <a:gd name="T24" fmla="*/ 0 w 39"/>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2"/>
                    <a:gd name="T41" fmla="*/ 39 w 39"/>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2">
                      <a:moveTo>
                        <a:pt x="0" y="18"/>
                      </a:moveTo>
                      <a:lnTo>
                        <a:pt x="16" y="31"/>
                      </a:lnTo>
                      <a:lnTo>
                        <a:pt x="18" y="19"/>
                      </a:lnTo>
                      <a:lnTo>
                        <a:pt x="26" y="15"/>
                      </a:lnTo>
                      <a:lnTo>
                        <a:pt x="33" y="21"/>
                      </a:lnTo>
                      <a:lnTo>
                        <a:pt x="38" y="10"/>
                      </a:lnTo>
                      <a:lnTo>
                        <a:pt x="33" y="2"/>
                      </a:lnTo>
                      <a:lnTo>
                        <a:pt x="16" y="0"/>
                      </a:lnTo>
                      <a:lnTo>
                        <a:pt x="15" y="8"/>
                      </a:lnTo>
                      <a:lnTo>
                        <a:pt x="6" y="4"/>
                      </a:lnTo>
                      <a:lnTo>
                        <a:pt x="0" y="18"/>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31" name="Freeform 247"/>
                <p:cNvSpPr>
                  <a:spLocks noChangeAspect="1"/>
                </p:cNvSpPr>
                <p:nvPr/>
              </p:nvSpPr>
              <p:spPr bwMode="auto">
                <a:xfrm>
                  <a:off x="4888" y="1646"/>
                  <a:ext cx="162" cy="167"/>
                </a:xfrm>
                <a:custGeom>
                  <a:avLst/>
                  <a:gdLst>
                    <a:gd name="T0" fmla="*/ 0 w 159"/>
                    <a:gd name="T1" fmla="*/ 106 h 169"/>
                    <a:gd name="T2" fmla="*/ 2 w 159"/>
                    <a:gd name="T3" fmla="*/ 111 h 169"/>
                    <a:gd name="T4" fmla="*/ 22 w 159"/>
                    <a:gd name="T5" fmla="*/ 111 h 169"/>
                    <a:gd name="T6" fmla="*/ 25 w 159"/>
                    <a:gd name="T7" fmla="*/ 107 h 169"/>
                    <a:gd name="T8" fmla="*/ 96 w 159"/>
                    <a:gd name="T9" fmla="*/ 101 h 169"/>
                    <a:gd name="T10" fmla="*/ 132 w 159"/>
                    <a:gd name="T11" fmla="*/ 101 h 169"/>
                    <a:gd name="T12" fmla="*/ 134 w 159"/>
                    <a:gd name="T13" fmla="*/ 111 h 169"/>
                    <a:gd name="T14" fmla="*/ 164 w 159"/>
                    <a:gd name="T15" fmla="*/ 116 h 169"/>
                    <a:gd name="T16" fmla="*/ 178 w 159"/>
                    <a:gd name="T17" fmla="*/ 106 h 169"/>
                    <a:gd name="T18" fmla="*/ 166 w 159"/>
                    <a:gd name="T19" fmla="*/ 103 h 169"/>
                    <a:gd name="T20" fmla="*/ 167 w 159"/>
                    <a:gd name="T21" fmla="*/ 99 h 169"/>
                    <a:gd name="T22" fmla="*/ 187 w 159"/>
                    <a:gd name="T23" fmla="*/ 103 h 169"/>
                    <a:gd name="T24" fmla="*/ 215 w 159"/>
                    <a:gd name="T25" fmla="*/ 103 h 169"/>
                    <a:gd name="T26" fmla="*/ 228 w 159"/>
                    <a:gd name="T27" fmla="*/ 98 h 169"/>
                    <a:gd name="T28" fmla="*/ 240 w 159"/>
                    <a:gd name="T29" fmla="*/ 103 h 169"/>
                    <a:gd name="T30" fmla="*/ 239 w 159"/>
                    <a:gd name="T31" fmla="*/ 96 h 169"/>
                    <a:gd name="T32" fmla="*/ 255 w 159"/>
                    <a:gd name="T33" fmla="*/ 93 h 169"/>
                    <a:gd name="T34" fmla="*/ 262 w 159"/>
                    <a:gd name="T35" fmla="*/ 100 h 169"/>
                    <a:gd name="T36" fmla="*/ 274 w 159"/>
                    <a:gd name="T37" fmla="*/ 97 h 169"/>
                    <a:gd name="T38" fmla="*/ 280 w 159"/>
                    <a:gd name="T39" fmla="*/ 87 h 169"/>
                    <a:gd name="T40" fmla="*/ 244 w 159"/>
                    <a:gd name="T41" fmla="*/ 42 h 169"/>
                    <a:gd name="T42" fmla="*/ 245 w 159"/>
                    <a:gd name="T43" fmla="*/ 42 h 169"/>
                    <a:gd name="T44" fmla="*/ 257 w 159"/>
                    <a:gd name="T45" fmla="*/ 42 h 169"/>
                    <a:gd name="T46" fmla="*/ 252 w 159"/>
                    <a:gd name="T47" fmla="*/ 42 h 169"/>
                    <a:gd name="T48" fmla="*/ 192 w 159"/>
                    <a:gd name="T49" fmla="*/ 3 h 169"/>
                    <a:gd name="T50" fmla="*/ 173 w 159"/>
                    <a:gd name="T51" fmla="*/ 0 h 169"/>
                    <a:gd name="T52" fmla="*/ 191 w 159"/>
                    <a:gd name="T53" fmla="*/ 12 h 169"/>
                    <a:gd name="T54" fmla="*/ 166 w 159"/>
                    <a:gd name="T55" fmla="*/ 7 h 169"/>
                    <a:gd name="T56" fmla="*/ 191 w 159"/>
                    <a:gd name="T57" fmla="*/ 42 h 169"/>
                    <a:gd name="T58" fmla="*/ 181 w 159"/>
                    <a:gd name="T59" fmla="*/ 53 h 169"/>
                    <a:gd name="T60" fmla="*/ 151 w 159"/>
                    <a:gd name="T61" fmla="*/ 67 h 169"/>
                    <a:gd name="T62" fmla="*/ 140 w 159"/>
                    <a:gd name="T63" fmla="*/ 51 h 169"/>
                    <a:gd name="T64" fmla="*/ 130 w 159"/>
                    <a:gd name="T65" fmla="*/ 57 h 169"/>
                    <a:gd name="T66" fmla="*/ 134 w 159"/>
                    <a:gd name="T67" fmla="*/ 89 h 169"/>
                    <a:gd name="T68" fmla="*/ 126 w 159"/>
                    <a:gd name="T69" fmla="*/ 93 h 169"/>
                    <a:gd name="T70" fmla="*/ 104 w 159"/>
                    <a:gd name="T71" fmla="*/ 87 h 169"/>
                    <a:gd name="T72" fmla="*/ 21 w 159"/>
                    <a:gd name="T73" fmla="*/ 93 h 169"/>
                    <a:gd name="T74" fmla="*/ 0 w 159"/>
                    <a:gd name="T75" fmla="*/ 106 h 169"/>
                    <a:gd name="T76" fmla="*/ 0 w 159"/>
                    <a:gd name="T77" fmla="*/ 106 h 169"/>
                    <a:gd name="T78" fmla="*/ 0 w 159"/>
                    <a:gd name="T79" fmla="*/ 106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69"/>
                    <a:gd name="T122" fmla="*/ 159 w 159"/>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69">
                      <a:moveTo>
                        <a:pt x="0" y="148"/>
                      </a:moveTo>
                      <a:lnTo>
                        <a:pt x="2" y="158"/>
                      </a:lnTo>
                      <a:lnTo>
                        <a:pt x="22" y="158"/>
                      </a:lnTo>
                      <a:lnTo>
                        <a:pt x="25" y="150"/>
                      </a:lnTo>
                      <a:lnTo>
                        <a:pt x="57" y="138"/>
                      </a:lnTo>
                      <a:lnTo>
                        <a:pt x="75" y="139"/>
                      </a:lnTo>
                      <a:lnTo>
                        <a:pt x="76" y="158"/>
                      </a:lnTo>
                      <a:lnTo>
                        <a:pt x="92" y="168"/>
                      </a:lnTo>
                      <a:lnTo>
                        <a:pt x="101" y="148"/>
                      </a:lnTo>
                      <a:lnTo>
                        <a:pt x="93" y="143"/>
                      </a:lnTo>
                      <a:lnTo>
                        <a:pt x="94" y="134"/>
                      </a:lnTo>
                      <a:lnTo>
                        <a:pt x="107" y="143"/>
                      </a:lnTo>
                      <a:lnTo>
                        <a:pt x="121" y="143"/>
                      </a:lnTo>
                      <a:lnTo>
                        <a:pt x="128" y="133"/>
                      </a:lnTo>
                      <a:lnTo>
                        <a:pt x="134" y="143"/>
                      </a:lnTo>
                      <a:lnTo>
                        <a:pt x="133" y="129"/>
                      </a:lnTo>
                      <a:lnTo>
                        <a:pt x="143" y="124"/>
                      </a:lnTo>
                      <a:lnTo>
                        <a:pt x="147" y="136"/>
                      </a:lnTo>
                      <a:lnTo>
                        <a:pt x="154" y="130"/>
                      </a:lnTo>
                      <a:lnTo>
                        <a:pt x="158" y="118"/>
                      </a:lnTo>
                      <a:lnTo>
                        <a:pt x="136" y="70"/>
                      </a:lnTo>
                      <a:lnTo>
                        <a:pt x="137" y="65"/>
                      </a:lnTo>
                      <a:lnTo>
                        <a:pt x="144" y="65"/>
                      </a:lnTo>
                      <a:lnTo>
                        <a:pt x="141" y="48"/>
                      </a:lnTo>
                      <a:lnTo>
                        <a:pt x="110" y="3"/>
                      </a:lnTo>
                      <a:lnTo>
                        <a:pt x="98" y="0"/>
                      </a:lnTo>
                      <a:lnTo>
                        <a:pt x="109" y="12"/>
                      </a:lnTo>
                      <a:lnTo>
                        <a:pt x="93" y="7"/>
                      </a:lnTo>
                      <a:lnTo>
                        <a:pt x="109" y="52"/>
                      </a:lnTo>
                      <a:lnTo>
                        <a:pt x="103" y="84"/>
                      </a:lnTo>
                      <a:lnTo>
                        <a:pt x="83" y="98"/>
                      </a:lnTo>
                      <a:lnTo>
                        <a:pt x="78" y="82"/>
                      </a:lnTo>
                      <a:lnTo>
                        <a:pt x="74" y="88"/>
                      </a:lnTo>
                      <a:lnTo>
                        <a:pt x="76" y="120"/>
                      </a:lnTo>
                      <a:lnTo>
                        <a:pt x="72" y="124"/>
                      </a:lnTo>
                      <a:lnTo>
                        <a:pt x="61" y="118"/>
                      </a:lnTo>
                      <a:lnTo>
                        <a:pt x="21" y="124"/>
                      </a:lnTo>
                      <a:lnTo>
                        <a:pt x="0" y="148"/>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32" name="Freeform 248"/>
                <p:cNvSpPr>
                  <a:spLocks noChangeAspect="1"/>
                </p:cNvSpPr>
                <p:nvPr/>
              </p:nvSpPr>
              <p:spPr bwMode="auto">
                <a:xfrm>
                  <a:off x="4950" y="1564"/>
                  <a:ext cx="100" cy="84"/>
                </a:xfrm>
                <a:custGeom>
                  <a:avLst/>
                  <a:gdLst>
                    <a:gd name="T0" fmla="*/ 7 w 98"/>
                    <a:gd name="T1" fmla="*/ 29 h 86"/>
                    <a:gd name="T2" fmla="*/ 23 w 98"/>
                    <a:gd name="T3" fmla="*/ 43 h 86"/>
                    <a:gd name="T4" fmla="*/ 68 w 98"/>
                    <a:gd name="T5" fmla="*/ 39 h 86"/>
                    <a:gd name="T6" fmla="*/ 17 w 98"/>
                    <a:gd name="T7" fmla="*/ 32 h 86"/>
                    <a:gd name="T8" fmla="*/ 60 w 98"/>
                    <a:gd name="T9" fmla="*/ 33 h 86"/>
                    <a:gd name="T10" fmla="*/ 72 w 98"/>
                    <a:gd name="T11" fmla="*/ 29 h 86"/>
                    <a:gd name="T12" fmla="*/ 133 w 98"/>
                    <a:gd name="T13" fmla="*/ 37 h 86"/>
                    <a:gd name="T14" fmla="*/ 144 w 98"/>
                    <a:gd name="T15" fmla="*/ 21 h 86"/>
                    <a:gd name="T16" fmla="*/ 159 w 98"/>
                    <a:gd name="T17" fmla="*/ 22 h 86"/>
                    <a:gd name="T18" fmla="*/ 178 w 98"/>
                    <a:gd name="T19" fmla="*/ 21 h 86"/>
                    <a:gd name="T20" fmla="*/ 163 w 98"/>
                    <a:gd name="T21" fmla="*/ 21 h 86"/>
                    <a:gd name="T22" fmla="*/ 148 w 98"/>
                    <a:gd name="T23" fmla="*/ 21 h 86"/>
                    <a:gd name="T24" fmla="*/ 147 w 98"/>
                    <a:gd name="T25" fmla="*/ 21 h 86"/>
                    <a:gd name="T26" fmla="*/ 133 w 98"/>
                    <a:gd name="T27" fmla="*/ 21 h 86"/>
                    <a:gd name="T28" fmla="*/ 88 w 98"/>
                    <a:gd name="T29" fmla="*/ 21 h 86"/>
                    <a:gd name="T30" fmla="*/ 5 w 98"/>
                    <a:gd name="T31" fmla="*/ 0 h 86"/>
                    <a:gd name="T32" fmla="*/ 0 w 98"/>
                    <a:gd name="T33" fmla="*/ 7 h 86"/>
                    <a:gd name="T34" fmla="*/ 12 w 98"/>
                    <a:gd name="T35" fmla="*/ 15 h 86"/>
                    <a:gd name="T36" fmla="*/ 23 w 98"/>
                    <a:gd name="T37" fmla="*/ 21 h 86"/>
                    <a:gd name="T38" fmla="*/ 7 w 98"/>
                    <a:gd name="T39" fmla="*/ 21 h 86"/>
                    <a:gd name="T40" fmla="*/ 13 w 98"/>
                    <a:gd name="T41" fmla="*/ 22 h 86"/>
                    <a:gd name="T42" fmla="*/ 7 w 98"/>
                    <a:gd name="T43" fmla="*/ 29 h 86"/>
                    <a:gd name="T44" fmla="*/ 7 w 98"/>
                    <a:gd name="T45" fmla="*/ 29 h 86"/>
                    <a:gd name="T46" fmla="*/ 7 w 98"/>
                    <a:gd name="T47" fmla="*/ 29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86"/>
                    <a:gd name="T74" fmla="*/ 98 w 9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86">
                      <a:moveTo>
                        <a:pt x="7" y="60"/>
                      </a:moveTo>
                      <a:lnTo>
                        <a:pt x="23" y="85"/>
                      </a:lnTo>
                      <a:lnTo>
                        <a:pt x="37" y="76"/>
                      </a:lnTo>
                      <a:lnTo>
                        <a:pt x="17" y="63"/>
                      </a:lnTo>
                      <a:lnTo>
                        <a:pt x="29" y="65"/>
                      </a:lnTo>
                      <a:lnTo>
                        <a:pt x="41" y="60"/>
                      </a:lnTo>
                      <a:lnTo>
                        <a:pt x="71" y="73"/>
                      </a:lnTo>
                      <a:lnTo>
                        <a:pt x="75" y="52"/>
                      </a:lnTo>
                      <a:lnTo>
                        <a:pt x="85" y="53"/>
                      </a:lnTo>
                      <a:lnTo>
                        <a:pt x="97" y="43"/>
                      </a:lnTo>
                      <a:lnTo>
                        <a:pt x="88" y="45"/>
                      </a:lnTo>
                      <a:lnTo>
                        <a:pt x="78" y="37"/>
                      </a:lnTo>
                      <a:lnTo>
                        <a:pt x="77" y="27"/>
                      </a:lnTo>
                      <a:lnTo>
                        <a:pt x="71" y="33"/>
                      </a:lnTo>
                      <a:lnTo>
                        <a:pt x="50" y="29"/>
                      </a:lnTo>
                      <a:lnTo>
                        <a:pt x="5" y="0"/>
                      </a:lnTo>
                      <a:lnTo>
                        <a:pt x="0" y="7"/>
                      </a:lnTo>
                      <a:lnTo>
                        <a:pt x="12" y="15"/>
                      </a:lnTo>
                      <a:lnTo>
                        <a:pt x="23" y="49"/>
                      </a:lnTo>
                      <a:lnTo>
                        <a:pt x="7" y="47"/>
                      </a:lnTo>
                      <a:lnTo>
                        <a:pt x="13" y="53"/>
                      </a:lnTo>
                      <a:lnTo>
                        <a:pt x="7" y="60"/>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33" name="Freeform 249"/>
                <p:cNvSpPr>
                  <a:spLocks noChangeAspect="1"/>
                </p:cNvSpPr>
                <p:nvPr/>
              </p:nvSpPr>
              <p:spPr bwMode="auto">
                <a:xfrm>
                  <a:off x="5008" y="2504"/>
                  <a:ext cx="190" cy="182"/>
                </a:xfrm>
                <a:custGeom>
                  <a:avLst/>
                  <a:gdLst>
                    <a:gd name="T0" fmla="*/ 299 w 187"/>
                    <a:gd name="T1" fmla="*/ 112 h 185"/>
                    <a:gd name="T2" fmla="*/ 265 w 187"/>
                    <a:gd name="T3" fmla="*/ 95 h 185"/>
                    <a:gd name="T4" fmla="*/ 192 w 187"/>
                    <a:gd name="T5" fmla="*/ 100 h 185"/>
                    <a:gd name="T6" fmla="*/ 210 w 187"/>
                    <a:gd name="T7" fmla="*/ 88 h 185"/>
                    <a:gd name="T8" fmla="*/ 224 w 187"/>
                    <a:gd name="T9" fmla="*/ 86 h 185"/>
                    <a:gd name="T10" fmla="*/ 213 w 187"/>
                    <a:gd name="T11" fmla="*/ 69 h 185"/>
                    <a:gd name="T12" fmla="*/ 189 w 187"/>
                    <a:gd name="T13" fmla="*/ 64 h 185"/>
                    <a:gd name="T14" fmla="*/ 116 w 187"/>
                    <a:gd name="T15" fmla="*/ 52 h 185"/>
                    <a:gd name="T16" fmla="*/ 81 w 187"/>
                    <a:gd name="T17" fmla="*/ 35 h 185"/>
                    <a:gd name="T18" fmla="*/ 74 w 187"/>
                    <a:gd name="T19" fmla="*/ 45 h 185"/>
                    <a:gd name="T20" fmla="*/ 66 w 187"/>
                    <a:gd name="T21" fmla="*/ 45 h 185"/>
                    <a:gd name="T22" fmla="*/ 64 w 187"/>
                    <a:gd name="T23" fmla="*/ 30 h 185"/>
                    <a:gd name="T24" fmla="*/ 18 w 187"/>
                    <a:gd name="T25" fmla="*/ 30 h 185"/>
                    <a:gd name="T26" fmla="*/ 83 w 187"/>
                    <a:gd name="T27" fmla="*/ 30 h 185"/>
                    <a:gd name="T28" fmla="*/ 85 w 187"/>
                    <a:gd name="T29" fmla="*/ 30 h 185"/>
                    <a:gd name="T30" fmla="*/ 25 w 187"/>
                    <a:gd name="T31" fmla="*/ 30 h 185"/>
                    <a:gd name="T32" fmla="*/ 18 w 187"/>
                    <a:gd name="T33" fmla="*/ 30 h 185"/>
                    <a:gd name="T34" fmla="*/ 18 w 187"/>
                    <a:gd name="T35" fmla="*/ 26 h 185"/>
                    <a:gd name="T36" fmla="*/ 0 w 187"/>
                    <a:gd name="T37" fmla="*/ 22 h 185"/>
                    <a:gd name="T38" fmla="*/ 25 w 187"/>
                    <a:gd name="T39" fmla="*/ 0 h 185"/>
                    <a:gd name="T40" fmla="*/ 67 w 187"/>
                    <a:gd name="T41" fmla="*/ 0 h 185"/>
                    <a:gd name="T42" fmla="*/ 76 w 187"/>
                    <a:gd name="T43" fmla="*/ 7 h 185"/>
                    <a:gd name="T44" fmla="*/ 87 w 187"/>
                    <a:gd name="T45" fmla="*/ 7 h 185"/>
                    <a:gd name="T46" fmla="*/ 91 w 187"/>
                    <a:gd name="T47" fmla="*/ 30 h 185"/>
                    <a:gd name="T48" fmla="*/ 124 w 187"/>
                    <a:gd name="T49" fmla="*/ 31 h 185"/>
                    <a:gd name="T50" fmla="*/ 138 w 187"/>
                    <a:gd name="T51" fmla="*/ 31 h 185"/>
                    <a:gd name="T52" fmla="*/ 171 w 187"/>
                    <a:gd name="T53" fmla="*/ 30 h 185"/>
                    <a:gd name="T54" fmla="*/ 208 w 187"/>
                    <a:gd name="T55" fmla="*/ 23 h 185"/>
                    <a:gd name="T56" fmla="*/ 303 w 187"/>
                    <a:gd name="T57" fmla="*/ 30 h 185"/>
                    <a:gd name="T58" fmla="*/ 299 w 187"/>
                    <a:gd name="T59" fmla="*/ 112 h 185"/>
                    <a:gd name="T60" fmla="*/ 299 w 187"/>
                    <a:gd name="T61" fmla="*/ 112 h 185"/>
                    <a:gd name="T62" fmla="*/ 299 w 187"/>
                    <a:gd name="T63" fmla="*/ 112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184" y="184"/>
                      </a:moveTo>
                      <a:lnTo>
                        <a:pt x="161" y="159"/>
                      </a:lnTo>
                      <a:lnTo>
                        <a:pt x="118" y="167"/>
                      </a:lnTo>
                      <a:lnTo>
                        <a:pt x="130" y="146"/>
                      </a:lnTo>
                      <a:lnTo>
                        <a:pt x="139" y="143"/>
                      </a:lnTo>
                      <a:lnTo>
                        <a:pt x="132" y="109"/>
                      </a:lnTo>
                      <a:lnTo>
                        <a:pt x="116" y="98"/>
                      </a:lnTo>
                      <a:lnTo>
                        <a:pt x="74" y="83"/>
                      </a:lnTo>
                      <a:lnTo>
                        <a:pt x="50" y="66"/>
                      </a:lnTo>
                      <a:lnTo>
                        <a:pt x="43" y="76"/>
                      </a:lnTo>
                      <a:lnTo>
                        <a:pt x="35" y="76"/>
                      </a:lnTo>
                      <a:lnTo>
                        <a:pt x="33" y="61"/>
                      </a:lnTo>
                      <a:lnTo>
                        <a:pt x="18" y="52"/>
                      </a:lnTo>
                      <a:lnTo>
                        <a:pt x="52" y="45"/>
                      </a:lnTo>
                      <a:lnTo>
                        <a:pt x="54" y="35"/>
                      </a:lnTo>
                      <a:lnTo>
                        <a:pt x="25" y="41"/>
                      </a:lnTo>
                      <a:lnTo>
                        <a:pt x="18" y="35"/>
                      </a:lnTo>
                      <a:lnTo>
                        <a:pt x="18" y="26"/>
                      </a:lnTo>
                      <a:lnTo>
                        <a:pt x="0" y="22"/>
                      </a:lnTo>
                      <a:lnTo>
                        <a:pt x="25" y="0"/>
                      </a:lnTo>
                      <a:lnTo>
                        <a:pt x="36" y="0"/>
                      </a:lnTo>
                      <a:lnTo>
                        <a:pt x="45" y="7"/>
                      </a:lnTo>
                      <a:lnTo>
                        <a:pt x="56" y="7"/>
                      </a:lnTo>
                      <a:lnTo>
                        <a:pt x="60" y="42"/>
                      </a:lnTo>
                      <a:lnTo>
                        <a:pt x="78" y="62"/>
                      </a:lnTo>
                      <a:lnTo>
                        <a:pt x="85" y="62"/>
                      </a:lnTo>
                      <a:lnTo>
                        <a:pt x="104" y="37"/>
                      </a:lnTo>
                      <a:lnTo>
                        <a:pt x="129" y="23"/>
                      </a:lnTo>
                      <a:lnTo>
                        <a:pt x="186" y="50"/>
                      </a:lnTo>
                      <a:lnTo>
                        <a:pt x="184" y="184"/>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34" name="Freeform 250"/>
                <p:cNvSpPr>
                  <a:spLocks noChangeAspect="1"/>
                </p:cNvSpPr>
                <p:nvPr/>
              </p:nvSpPr>
              <p:spPr bwMode="auto">
                <a:xfrm>
                  <a:off x="5195" y="2553"/>
                  <a:ext cx="175" cy="164"/>
                </a:xfrm>
                <a:custGeom>
                  <a:avLst/>
                  <a:gdLst>
                    <a:gd name="T0" fmla="*/ 2 w 172"/>
                    <a:gd name="T1" fmla="*/ 0 h 166"/>
                    <a:gd name="T2" fmla="*/ 78 w 172"/>
                    <a:gd name="T3" fmla="*/ 15 h 166"/>
                    <a:gd name="T4" fmla="*/ 138 w 172"/>
                    <a:gd name="T5" fmla="*/ 36 h 166"/>
                    <a:gd name="T6" fmla="*/ 147 w 172"/>
                    <a:gd name="T7" fmla="*/ 41 h 166"/>
                    <a:gd name="T8" fmla="*/ 178 w 172"/>
                    <a:gd name="T9" fmla="*/ 41 h 166"/>
                    <a:gd name="T10" fmla="*/ 195 w 172"/>
                    <a:gd name="T11" fmla="*/ 41 h 166"/>
                    <a:gd name="T12" fmla="*/ 206 w 172"/>
                    <a:gd name="T13" fmla="*/ 41 h 166"/>
                    <a:gd name="T14" fmla="*/ 206 w 172"/>
                    <a:gd name="T15" fmla="*/ 51 h 166"/>
                    <a:gd name="T16" fmla="*/ 183 w 172"/>
                    <a:gd name="T17" fmla="*/ 54 h 166"/>
                    <a:gd name="T18" fmla="*/ 186 w 172"/>
                    <a:gd name="T19" fmla="*/ 62 h 166"/>
                    <a:gd name="T20" fmla="*/ 213 w 172"/>
                    <a:gd name="T21" fmla="*/ 78 h 166"/>
                    <a:gd name="T22" fmla="*/ 222 w 172"/>
                    <a:gd name="T23" fmla="*/ 97 h 166"/>
                    <a:gd name="T24" fmla="*/ 250 w 172"/>
                    <a:gd name="T25" fmla="*/ 95 h 166"/>
                    <a:gd name="T26" fmla="*/ 241 w 172"/>
                    <a:gd name="T27" fmla="*/ 100 h 166"/>
                    <a:gd name="T28" fmla="*/ 266 w 172"/>
                    <a:gd name="T29" fmla="*/ 102 h 166"/>
                    <a:gd name="T30" fmla="*/ 258 w 172"/>
                    <a:gd name="T31" fmla="*/ 106 h 166"/>
                    <a:gd name="T32" fmla="*/ 291 w 172"/>
                    <a:gd name="T33" fmla="*/ 108 h 166"/>
                    <a:gd name="T34" fmla="*/ 283 w 172"/>
                    <a:gd name="T35" fmla="*/ 112 h 166"/>
                    <a:gd name="T36" fmla="*/ 263 w 172"/>
                    <a:gd name="T37" fmla="*/ 113 h 166"/>
                    <a:gd name="T38" fmla="*/ 258 w 172"/>
                    <a:gd name="T39" fmla="*/ 110 h 166"/>
                    <a:gd name="T40" fmla="*/ 189 w 172"/>
                    <a:gd name="T41" fmla="*/ 106 h 166"/>
                    <a:gd name="T42" fmla="*/ 150 w 172"/>
                    <a:gd name="T43" fmla="*/ 78 h 166"/>
                    <a:gd name="T44" fmla="*/ 104 w 172"/>
                    <a:gd name="T45" fmla="*/ 68 h 166"/>
                    <a:gd name="T46" fmla="*/ 85 w 172"/>
                    <a:gd name="T47" fmla="*/ 68 h 166"/>
                    <a:gd name="T48" fmla="*/ 65 w 172"/>
                    <a:gd name="T49" fmla="*/ 86 h 166"/>
                    <a:gd name="T50" fmla="*/ 67 w 172"/>
                    <a:gd name="T51" fmla="*/ 94 h 166"/>
                    <a:gd name="T52" fmla="*/ 22 w 172"/>
                    <a:gd name="T53" fmla="*/ 98 h 166"/>
                    <a:gd name="T54" fmla="*/ 0 w 172"/>
                    <a:gd name="T55" fmla="*/ 98 h 166"/>
                    <a:gd name="T56" fmla="*/ 2 w 172"/>
                    <a:gd name="T57" fmla="*/ 0 h 166"/>
                    <a:gd name="T58" fmla="*/ 2 w 172"/>
                    <a:gd name="T59" fmla="*/ 0 h 166"/>
                    <a:gd name="T60" fmla="*/ 2 w 172"/>
                    <a:gd name="T61" fmla="*/ 0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2"/>
                    <a:gd name="T94" fmla="*/ 0 h 166"/>
                    <a:gd name="T95" fmla="*/ 172 w 172"/>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2" h="166">
                      <a:moveTo>
                        <a:pt x="2" y="0"/>
                      </a:moveTo>
                      <a:lnTo>
                        <a:pt x="47" y="15"/>
                      </a:lnTo>
                      <a:lnTo>
                        <a:pt x="81" y="36"/>
                      </a:lnTo>
                      <a:lnTo>
                        <a:pt x="85" y="57"/>
                      </a:lnTo>
                      <a:lnTo>
                        <a:pt x="105" y="66"/>
                      </a:lnTo>
                      <a:lnTo>
                        <a:pt x="116" y="64"/>
                      </a:lnTo>
                      <a:lnTo>
                        <a:pt x="123" y="72"/>
                      </a:lnTo>
                      <a:lnTo>
                        <a:pt x="123" y="82"/>
                      </a:lnTo>
                      <a:lnTo>
                        <a:pt x="108" y="85"/>
                      </a:lnTo>
                      <a:lnTo>
                        <a:pt x="110" y="93"/>
                      </a:lnTo>
                      <a:lnTo>
                        <a:pt x="126" y="109"/>
                      </a:lnTo>
                      <a:lnTo>
                        <a:pt x="131" y="132"/>
                      </a:lnTo>
                      <a:lnTo>
                        <a:pt x="145" y="129"/>
                      </a:lnTo>
                      <a:lnTo>
                        <a:pt x="140" y="138"/>
                      </a:lnTo>
                      <a:lnTo>
                        <a:pt x="156" y="142"/>
                      </a:lnTo>
                      <a:lnTo>
                        <a:pt x="151" y="150"/>
                      </a:lnTo>
                      <a:lnTo>
                        <a:pt x="171" y="154"/>
                      </a:lnTo>
                      <a:lnTo>
                        <a:pt x="166" y="162"/>
                      </a:lnTo>
                      <a:lnTo>
                        <a:pt x="154" y="165"/>
                      </a:lnTo>
                      <a:lnTo>
                        <a:pt x="151" y="159"/>
                      </a:lnTo>
                      <a:lnTo>
                        <a:pt x="112" y="151"/>
                      </a:lnTo>
                      <a:lnTo>
                        <a:pt x="86" y="109"/>
                      </a:lnTo>
                      <a:lnTo>
                        <a:pt x="64" y="99"/>
                      </a:lnTo>
                      <a:lnTo>
                        <a:pt x="54" y="99"/>
                      </a:lnTo>
                      <a:lnTo>
                        <a:pt x="34" y="117"/>
                      </a:lnTo>
                      <a:lnTo>
                        <a:pt x="36" y="126"/>
                      </a:lnTo>
                      <a:lnTo>
                        <a:pt x="22" y="135"/>
                      </a:lnTo>
                      <a:lnTo>
                        <a:pt x="0" y="134"/>
                      </a:lnTo>
                      <a:lnTo>
                        <a:pt x="2"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35" name="Freeform 251"/>
                <p:cNvSpPr>
                  <a:spLocks noChangeAspect="1"/>
                </p:cNvSpPr>
                <p:nvPr/>
              </p:nvSpPr>
              <p:spPr bwMode="auto">
                <a:xfrm>
                  <a:off x="4599" y="2406"/>
                  <a:ext cx="189" cy="175"/>
                </a:xfrm>
                <a:custGeom>
                  <a:avLst/>
                  <a:gdLst>
                    <a:gd name="T0" fmla="*/ 218 w 186"/>
                    <a:gd name="T1" fmla="*/ 0 h 177"/>
                    <a:gd name="T2" fmla="*/ 200 w 186"/>
                    <a:gd name="T3" fmla="*/ 4 h 177"/>
                    <a:gd name="T4" fmla="*/ 171 w 186"/>
                    <a:gd name="T5" fmla="*/ 44 h 177"/>
                    <a:gd name="T6" fmla="*/ 139 w 186"/>
                    <a:gd name="T7" fmla="*/ 44 h 177"/>
                    <a:gd name="T8" fmla="*/ 92 w 186"/>
                    <a:gd name="T9" fmla="*/ 44 h 177"/>
                    <a:gd name="T10" fmla="*/ 84 w 186"/>
                    <a:gd name="T11" fmla="*/ 44 h 177"/>
                    <a:gd name="T12" fmla="*/ 26 w 186"/>
                    <a:gd name="T13" fmla="*/ 44 h 177"/>
                    <a:gd name="T14" fmla="*/ 10 w 186"/>
                    <a:gd name="T15" fmla="*/ 44 h 177"/>
                    <a:gd name="T16" fmla="*/ 0 w 186"/>
                    <a:gd name="T17" fmla="*/ 44 h 177"/>
                    <a:gd name="T18" fmla="*/ 7 w 186"/>
                    <a:gd name="T19" fmla="*/ 69 h 177"/>
                    <a:gd name="T20" fmla="*/ 21 w 186"/>
                    <a:gd name="T21" fmla="*/ 86 h 177"/>
                    <a:gd name="T22" fmla="*/ 26 w 186"/>
                    <a:gd name="T23" fmla="*/ 110 h 177"/>
                    <a:gd name="T24" fmla="*/ 83 w 186"/>
                    <a:gd name="T25" fmla="*/ 109 h 177"/>
                    <a:gd name="T26" fmla="*/ 84 w 186"/>
                    <a:gd name="T27" fmla="*/ 117 h 177"/>
                    <a:gd name="T28" fmla="*/ 125 w 186"/>
                    <a:gd name="T29" fmla="*/ 112 h 177"/>
                    <a:gd name="T30" fmla="*/ 147 w 186"/>
                    <a:gd name="T31" fmla="*/ 116 h 177"/>
                    <a:gd name="T32" fmla="*/ 162 w 186"/>
                    <a:gd name="T33" fmla="*/ 115 h 177"/>
                    <a:gd name="T34" fmla="*/ 174 w 186"/>
                    <a:gd name="T35" fmla="*/ 123 h 177"/>
                    <a:gd name="T36" fmla="*/ 183 w 186"/>
                    <a:gd name="T37" fmla="*/ 121 h 177"/>
                    <a:gd name="T38" fmla="*/ 213 w 186"/>
                    <a:gd name="T39" fmla="*/ 116 h 177"/>
                    <a:gd name="T40" fmla="*/ 231 w 186"/>
                    <a:gd name="T41" fmla="*/ 104 h 177"/>
                    <a:gd name="T42" fmla="*/ 219 w 186"/>
                    <a:gd name="T43" fmla="*/ 96 h 177"/>
                    <a:gd name="T44" fmla="*/ 251 w 186"/>
                    <a:gd name="T45" fmla="*/ 82 h 177"/>
                    <a:gd name="T46" fmla="*/ 270 w 186"/>
                    <a:gd name="T47" fmla="*/ 44 h 177"/>
                    <a:gd name="T48" fmla="*/ 302 w 186"/>
                    <a:gd name="T49" fmla="*/ 44 h 177"/>
                    <a:gd name="T50" fmla="*/ 270 w 186"/>
                    <a:gd name="T51" fmla="*/ 44 h 177"/>
                    <a:gd name="T52" fmla="*/ 275 w 186"/>
                    <a:gd name="T53" fmla="*/ 43 h 177"/>
                    <a:gd name="T54" fmla="*/ 259 w 186"/>
                    <a:gd name="T55" fmla="*/ 24 h 177"/>
                    <a:gd name="T56" fmla="*/ 262 w 186"/>
                    <a:gd name="T57" fmla="*/ 5 h 177"/>
                    <a:gd name="T58" fmla="*/ 218 w 186"/>
                    <a:gd name="T59" fmla="*/ 0 h 177"/>
                    <a:gd name="T60" fmla="*/ 218 w 186"/>
                    <a:gd name="T61" fmla="*/ 0 h 177"/>
                    <a:gd name="T62" fmla="*/ 218 w 186"/>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77"/>
                    <a:gd name="T98" fmla="*/ 186 w 186"/>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77">
                      <a:moveTo>
                        <a:pt x="135" y="0"/>
                      </a:moveTo>
                      <a:lnTo>
                        <a:pt x="123" y="4"/>
                      </a:lnTo>
                      <a:lnTo>
                        <a:pt x="104" y="56"/>
                      </a:lnTo>
                      <a:lnTo>
                        <a:pt x="85" y="66"/>
                      </a:lnTo>
                      <a:lnTo>
                        <a:pt x="61" y="59"/>
                      </a:lnTo>
                      <a:lnTo>
                        <a:pt x="53" y="70"/>
                      </a:lnTo>
                      <a:lnTo>
                        <a:pt x="26" y="70"/>
                      </a:lnTo>
                      <a:lnTo>
                        <a:pt x="10" y="50"/>
                      </a:lnTo>
                      <a:lnTo>
                        <a:pt x="0" y="70"/>
                      </a:lnTo>
                      <a:lnTo>
                        <a:pt x="7" y="100"/>
                      </a:lnTo>
                      <a:lnTo>
                        <a:pt x="21" y="117"/>
                      </a:lnTo>
                      <a:lnTo>
                        <a:pt x="26" y="151"/>
                      </a:lnTo>
                      <a:lnTo>
                        <a:pt x="52" y="148"/>
                      </a:lnTo>
                      <a:lnTo>
                        <a:pt x="53" y="164"/>
                      </a:lnTo>
                      <a:lnTo>
                        <a:pt x="78" y="155"/>
                      </a:lnTo>
                      <a:lnTo>
                        <a:pt x="89" y="163"/>
                      </a:lnTo>
                      <a:lnTo>
                        <a:pt x="98" y="160"/>
                      </a:lnTo>
                      <a:lnTo>
                        <a:pt x="106" y="176"/>
                      </a:lnTo>
                      <a:lnTo>
                        <a:pt x="112" y="173"/>
                      </a:lnTo>
                      <a:lnTo>
                        <a:pt x="132" y="163"/>
                      </a:lnTo>
                      <a:lnTo>
                        <a:pt x="142" y="139"/>
                      </a:lnTo>
                      <a:lnTo>
                        <a:pt x="136" y="127"/>
                      </a:lnTo>
                      <a:lnTo>
                        <a:pt x="152" y="113"/>
                      </a:lnTo>
                      <a:lnTo>
                        <a:pt x="164" y="74"/>
                      </a:lnTo>
                      <a:lnTo>
                        <a:pt x="185" y="73"/>
                      </a:lnTo>
                      <a:lnTo>
                        <a:pt x="164" y="50"/>
                      </a:lnTo>
                      <a:lnTo>
                        <a:pt x="168" y="43"/>
                      </a:lnTo>
                      <a:lnTo>
                        <a:pt x="156" y="24"/>
                      </a:lnTo>
                      <a:lnTo>
                        <a:pt x="158" y="5"/>
                      </a:lnTo>
                      <a:lnTo>
                        <a:pt x="135"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36" name="Freeform 252"/>
                <p:cNvSpPr>
                  <a:spLocks noChangeAspect="1"/>
                </p:cNvSpPr>
                <p:nvPr/>
              </p:nvSpPr>
              <p:spPr bwMode="auto">
                <a:xfrm>
                  <a:off x="4609" y="2352"/>
                  <a:ext cx="181" cy="125"/>
                </a:xfrm>
                <a:custGeom>
                  <a:avLst/>
                  <a:gdLst>
                    <a:gd name="T0" fmla="*/ 278 w 178"/>
                    <a:gd name="T1" fmla="*/ 52 h 125"/>
                    <a:gd name="T2" fmla="*/ 266 w 178"/>
                    <a:gd name="T3" fmla="*/ 44 h 125"/>
                    <a:gd name="T4" fmla="*/ 295 w 178"/>
                    <a:gd name="T5" fmla="*/ 37 h 125"/>
                    <a:gd name="T6" fmla="*/ 253 w 178"/>
                    <a:gd name="T7" fmla="*/ 22 h 125"/>
                    <a:gd name="T8" fmla="*/ 250 w 178"/>
                    <a:gd name="T9" fmla="*/ 11 h 125"/>
                    <a:gd name="T10" fmla="*/ 221 w 178"/>
                    <a:gd name="T11" fmla="*/ 0 h 125"/>
                    <a:gd name="T12" fmla="*/ 177 w 178"/>
                    <a:gd name="T13" fmla="*/ 34 h 125"/>
                    <a:gd name="T14" fmla="*/ 171 w 178"/>
                    <a:gd name="T15" fmla="*/ 44 h 125"/>
                    <a:gd name="T16" fmla="*/ 177 w 178"/>
                    <a:gd name="T17" fmla="*/ 48 h 125"/>
                    <a:gd name="T18" fmla="*/ 171 w 178"/>
                    <a:gd name="T19" fmla="*/ 52 h 125"/>
                    <a:gd name="T20" fmla="*/ 162 w 178"/>
                    <a:gd name="T21" fmla="*/ 50 h 125"/>
                    <a:gd name="T22" fmla="*/ 156 w 178"/>
                    <a:gd name="T23" fmla="*/ 61 h 125"/>
                    <a:gd name="T24" fmla="*/ 137 w 178"/>
                    <a:gd name="T25" fmla="*/ 51 h 125"/>
                    <a:gd name="T26" fmla="*/ 87 w 178"/>
                    <a:gd name="T27" fmla="*/ 82 h 125"/>
                    <a:gd name="T28" fmla="*/ 68 w 178"/>
                    <a:gd name="T29" fmla="*/ 86 h 125"/>
                    <a:gd name="T30" fmla="*/ 61 w 178"/>
                    <a:gd name="T31" fmla="*/ 112 h 125"/>
                    <a:gd name="T32" fmla="*/ 0 w 178"/>
                    <a:gd name="T33" fmla="*/ 104 h 125"/>
                    <a:gd name="T34" fmla="*/ 16 w 178"/>
                    <a:gd name="T35" fmla="*/ 124 h 125"/>
                    <a:gd name="T36" fmla="*/ 74 w 178"/>
                    <a:gd name="T37" fmla="*/ 124 h 125"/>
                    <a:gd name="T38" fmla="*/ 82 w 178"/>
                    <a:gd name="T39" fmla="*/ 113 h 125"/>
                    <a:gd name="T40" fmla="*/ 123 w 178"/>
                    <a:gd name="T41" fmla="*/ 120 h 125"/>
                    <a:gd name="T42" fmla="*/ 159 w 178"/>
                    <a:gd name="T43" fmla="*/ 110 h 125"/>
                    <a:gd name="T44" fmla="*/ 188 w 178"/>
                    <a:gd name="T45" fmla="*/ 58 h 125"/>
                    <a:gd name="T46" fmla="*/ 206 w 178"/>
                    <a:gd name="T47" fmla="*/ 54 h 125"/>
                    <a:gd name="T48" fmla="*/ 250 w 178"/>
                    <a:gd name="T49" fmla="*/ 59 h 125"/>
                    <a:gd name="T50" fmla="*/ 278 w 178"/>
                    <a:gd name="T51" fmla="*/ 52 h 125"/>
                    <a:gd name="T52" fmla="*/ 278 w 178"/>
                    <a:gd name="T53" fmla="*/ 52 h 125"/>
                    <a:gd name="T54" fmla="*/ 278 w 178"/>
                    <a:gd name="T55" fmla="*/ 52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125"/>
                    <a:gd name="T86" fmla="*/ 178 w 178"/>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125">
                      <a:moveTo>
                        <a:pt x="166" y="52"/>
                      </a:moveTo>
                      <a:lnTo>
                        <a:pt x="159" y="44"/>
                      </a:lnTo>
                      <a:lnTo>
                        <a:pt x="177" y="37"/>
                      </a:lnTo>
                      <a:lnTo>
                        <a:pt x="149" y="22"/>
                      </a:lnTo>
                      <a:lnTo>
                        <a:pt x="148" y="11"/>
                      </a:lnTo>
                      <a:lnTo>
                        <a:pt x="133" y="0"/>
                      </a:lnTo>
                      <a:lnTo>
                        <a:pt x="106" y="34"/>
                      </a:lnTo>
                      <a:lnTo>
                        <a:pt x="102" y="44"/>
                      </a:lnTo>
                      <a:lnTo>
                        <a:pt x="106" y="48"/>
                      </a:lnTo>
                      <a:lnTo>
                        <a:pt x="102" y="52"/>
                      </a:lnTo>
                      <a:lnTo>
                        <a:pt x="96" y="50"/>
                      </a:lnTo>
                      <a:lnTo>
                        <a:pt x="92" y="61"/>
                      </a:lnTo>
                      <a:lnTo>
                        <a:pt x="82" y="51"/>
                      </a:lnTo>
                      <a:lnTo>
                        <a:pt x="56" y="82"/>
                      </a:lnTo>
                      <a:lnTo>
                        <a:pt x="37" y="86"/>
                      </a:lnTo>
                      <a:lnTo>
                        <a:pt x="30" y="112"/>
                      </a:lnTo>
                      <a:lnTo>
                        <a:pt x="0" y="104"/>
                      </a:lnTo>
                      <a:lnTo>
                        <a:pt x="16" y="124"/>
                      </a:lnTo>
                      <a:lnTo>
                        <a:pt x="43" y="124"/>
                      </a:lnTo>
                      <a:lnTo>
                        <a:pt x="51" y="113"/>
                      </a:lnTo>
                      <a:lnTo>
                        <a:pt x="75" y="120"/>
                      </a:lnTo>
                      <a:lnTo>
                        <a:pt x="94" y="110"/>
                      </a:lnTo>
                      <a:lnTo>
                        <a:pt x="113" y="58"/>
                      </a:lnTo>
                      <a:lnTo>
                        <a:pt x="125" y="54"/>
                      </a:lnTo>
                      <a:lnTo>
                        <a:pt x="148" y="59"/>
                      </a:lnTo>
                      <a:lnTo>
                        <a:pt x="166" y="52"/>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37" name="Freeform 253"/>
                <p:cNvSpPr>
                  <a:spLocks noChangeAspect="1"/>
                </p:cNvSpPr>
                <p:nvPr/>
              </p:nvSpPr>
              <p:spPr bwMode="auto">
                <a:xfrm>
                  <a:off x="4692" y="2396"/>
                  <a:ext cx="26" cy="18"/>
                </a:xfrm>
                <a:custGeom>
                  <a:avLst/>
                  <a:gdLst>
                    <a:gd name="T0" fmla="*/ 76 w 25"/>
                    <a:gd name="T1" fmla="*/ 4 h 18"/>
                    <a:gd name="T2" fmla="*/ 64 w 25"/>
                    <a:gd name="T3" fmla="*/ 8 h 18"/>
                    <a:gd name="T4" fmla="*/ 52 w 25"/>
                    <a:gd name="T5" fmla="*/ 6 h 18"/>
                    <a:gd name="T6" fmla="*/ 10 w 25"/>
                    <a:gd name="T7" fmla="*/ 17 h 18"/>
                    <a:gd name="T8" fmla="*/ 0 w 25"/>
                    <a:gd name="T9" fmla="*/ 7 h 18"/>
                    <a:gd name="T10" fmla="*/ 64 w 25"/>
                    <a:gd name="T11" fmla="*/ 0 h 18"/>
                    <a:gd name="T12" fmla="*/ 76 w 25"/>
                    <a:gd name="T13" fmla="*/ 4 h 18"/>
                    <a:gd name="T14" fmla="*/ 76 w 25"/>
                    <a:gd name="T15" fmla="*/ 4 h 18"/>
                    <a:gd name="T16" fmla="*/ 76 w 25"/>
                    <a:gd name="T17" fmla="*/ 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8"/>
                    <a:gd name="T29" fmla="*/ 25 w 2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8">
                      <a:moveTo>
                        <a:pt x="24" y="4"/>
                      </a:moveTo>
                      <a:lnTo>
                        <a:pt x="20" y="8"/>
                      </a:lnTo>
                      <a:lnTo>
                        <a:pt x="14" y="6"/>
                      </a:lnTo>
                      <a:lnTo>
                        <a:pt x="10" y="17"/>
                      </a:lnTo>
                      <a:lnTo>
                        <a:pt x="0" y="7"/>
                      </a:lnTo>
                      <a:lnTo>
                        <a:pt x="20" y="0"/>
                      </a:lnTo>
                      <a:lnTo>
                        <a:pt x="24" y="4"/>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38" name="Freeform 254"/>
                <p:cNvSpPr>
                  <a:spLocks noChangeAspect="1"/>
                </p:cNvSpPr>
                <p:nvPr/>
              </p:nvSpPr>
              <p:spPr bwMode="auto">
                <a:xfrm>
                  <a:off x="4260" y="1920"/>
                  <a:ext cx="161" cy="379"/>
                </a:xfrm>
                <a:custGeom>
                  <a:avLst/>
                  <a:gdLst>
                    <a:gd name="T0" fmla="*/ 224 w 159"/>
                    <a:gd name="T1" fmla="*/ 243 h 383"/>
                    <a:gd name="T2" fmla="*/ 200 w 159"/>
                    <a:gd name="T3" fmla="*/ 212 h 383"/>
                    <a:gd name="T4" fmla="*/ 184 w 159"/>
                    <a:gd name="T5" fmla="*/ 201 h 383"/>
                    <a:gd name="T6" fmla="*/ 193 w 159"/>
                    <a:gd name="T7" fmla="*/ 182 h 383"/>
                    <a:gd name="T8" fmla="*/ 152 w 159"/>
                    <a:gd name="T9" fmla="*/ 143 h 383"/>
                    <a:gd name="T10" fmla="*/ 156 w 159"/>
                    <a:gd name="T11" fmla="*/ 131 h 383"/>
                    <a:gd name="T12" fmla="*/ 211 w 159"/>
                    <a:gd name="T13" fmla="*/ 117 h 383"/>
                    <a:gd name="T14" fmla="*/ 230 w 159"/>
                    <a:gd name="T15" fmla="*/ 102 h 383"/>
                    <a:gd name="T16" fmla="*/ 206 w 159"/>
                    <a:gd name="T17" fmla="*/ 105 h 383"/>
                    <a:gd name="T18" fmla="*/ 185 w 159"/>
                    <a:gd name="T19" fmla="*/ 91 h 383"/>
                    <a:gd name="T20" fmla="*/ 187 w 159"/>
                    <a:gd name="T21" fmla="*/ 75 h 383"/>
                    <a:gd name="T22" fmla="*/ 170 w 159"/>
                    <a:gd name="T23" fmla="*/ 68 h 383"/>
                    <a:gd name="T24" fmla="*/ 162 w 159"/>
                    <a:gd name="T25" fmla="*/ 52 h 383"/>
                    <a:gd name="T26" fmla="*/ 119 w 159"/>
                    <a:gd name="T27" fmla="*/ 58 h 383"/>
                    <a:gd name="T28" fmla="*/ 138 w 159"/>
                    <a:gd name="T29" fmla="*/ 29 h 383"/>
                    <a:gd name="T30" fmla="*/ 114 w 159"/>
                    <a:gd name="T31" fmla="*/ 2 h 383"/>
                    <a:gd name="T32" fmla="*/ 98 w 159"/>
                    <a:gd name="T33" fmla="*/ 0 h 383"/>
                    <a:gd name="T34" fmla="*/ 95 w 159"/>
                    <a:gd name="T35" fmla="*/ 19 h 383"/>
                    <a:gd name="T36" fmla="*/ 81 w 159"/>
                    <a:gd name="T37" fmla="*/ 19 h 383"/>
                    <a:gd name="T38" fmla="*/ 38 w 159"/>
                    <a:gd name="T39" fmla="*/ 34 h 383"/>
                    <a:gd name="T40" fmla="*/ 26 w 159"/>
                    <a:gd name="T41" fmla="*/ 56 h 383"/>
                    <a:gd name="T42" fmla="*/ 12 w 159"/>
                    <a:gd name="T43" fmla="*/ 59 h 383"/>
                    <a:gd name="T44" fmla="*/ 9 w 159"/>
                    <a:gd name="T45" fmla="*/ 91 h 383"/>
                    <a:gd name="T46" fmla="*/ 4 w 159"/>
                    <a:gd name="T47" fmla="*/ 97 h 383"/>
                    <a:gd name="T48" fmla="*/ 0 w 159"/>
                    <a:gd name="T49" fmla="*/ 116 h 383"/>
                    <a:gd name="T50" fmla="*/ 20 w 159"/>
                    <a:gd name="T51" fmla="*/ 125 h 383"/>
                    <a:gd name="T52" fmla="*/ 24 w 159"/>
                    <a:gd name="T53" fmla="*/ 125 h 383"/>
                    <a:gd name="T54" fmla="*/ 34 w 159"/>
                    <a:gd name="T55" fmla="*/ 137 h 383"/>
                    <a:gd name="T56" fmla="*/ 71 w 159"/>
                    <a:gd name="T57" fmla="*/ 137 h 383"/>
                    <a:gd name="T58" fmla="*/ 81 w 159"/>
                    <a:gd name="T59" fmla="*/ 164 h 383"/>
                    <a:gd name="T60" fmla="*/ 79 w 159"/>
                    <a:gd name="T61" fmla="*/ 184 h 383"/>
                    <a:gd name="T62" fmla="*/ 102 w 159"/>
                    <a:gd name="T63" fmla="*/ 188 h 383"/>
                    <a:gd name="T64" fmla="*/ 132 w 159"/>
                    <a:gd name="T65" fmla="*/ 170 h 383"/>
                    <a:gd name="T66" fmla="*/ 156 w 159"/>
                    <a:gd name="T67" fmla="*/ 180 h 383"/>
                    <a:gd name="T68" fmla="*/ 199 w 159"/>
                    <a:gd name="T69" fmla="*/ 233 h 383"/>
                    <a:gd name="T70" fmla="*/ 195 w 159"/>
                    <a:gd name="T71" fmla="*/ 242 h 383"/>
                    <a:gd name="T72" fmla="*/ 200 w 159"/>
                    <a:gd name="T73" fmla="*/ 257 h 383"/>
                    <a:gd name="T74" fmla="*/ 196 w 159"/>
                    <a:gd name="T75" fmla="*/ 277 h 383"/>
                    <a:gd name="T76" fmla="*/ 224 w 159"/>
                    <a:gd name="T77" fmla="*/ 243 h 383"/>
                    <a:gd name="T78" fmla="*/ 224 w 159"/>
                    <a:gd name="T79" fmla="*/ 243 h 383"/>
                    <a:gd name="T80" fmla="*/ 224 w 159"/>
                    <a:gd name="T81" fmla="*/ 243 h 3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383"/>
                    <a:gd name="T125" fmla="*/ 159 w 159"/>
                    <a:gd name="T126" fmla="*/ 383 h 3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383">
                      <a:moveTo>
                        <a:pt x="154" y="337"/>
                      </a:moveTo>
                      <a:lnTo>
                        <a:pt x="138" y="292"/>
                      </a:lnTo>
                      <a:lnTo>
                        <a:pt x="122" y="276"/>
                      </a:lnTo>
                      <a:lnTo>
                        <a:pt x="131" y="247"/>
                      </a:lnTo>
                      <a:lnTo>
                        <a:pt x="105" y="205"/>
                      </a:lnTo>
                      <a:lnTo>
                        <a:pt x="107" y="182"/>
                      </a:lnTo>
                      <a:lnTo>
                        <a:pt x="145" y="154"/>
                      </a:lnTo>
                      <a:lnTo>
                        <a:pt x="158" y="133"/>
                      </a:lnTo>
                      <a:lnTo>
                        <a:pt x="142" y="136"/>
                      </a:lnTo>
                      <a:lnTo>
                        <a:pt x="123" y="122"/>
                      </a:lnTo>
                      <a:lnTo>
                        <a:pt x="125" y="106"/>
                      </a:lnTo>
                      <a:lnTo>
                        <a:pt x="114" y="99"/>
                      </a:lnTo>
                      <a:lnTo>
                        <a:pt x="110" y="83"/>
                      </a:lnTo>
                      <a:lnTo>
                        <a:pt x="88" y="89"/>
                      </a:lnTo>
                      <a:lnTo>
                        <a:pt x="98" y="29"/>
                      </a:lnTo>
                      <a:lnTo>
                        <a:pt x="83" y="2"/>
                      </a:lnTo>
                      <a:lnTo>
                        <a:pt x="67" y="0"/>
                      </a:lnTo>
                      <a:lnTo>
                        <a:pt x="64" y="19"/>
                      </a:lnTo>
                      <a:lnTo>
                        <a:pt x="50" y="19"/>
                      </a:lnTo>
                      <a:lnTo>
                        <a:pt x="38" y="34"/>
                      </a:lnTo>
                      <a:lnTo>
                        <a:pt x="26" y="87"/>
                      </a:lnTo>
                      <a:lnTo>
                        <a:pt x="12" y="90"/>
                      </a:lnTo>
                      <a:lnTo>
                        <a:pt x="9" y="122"/>
                      </a:lnTo>
                      <a:lnTo>
                        <a:pt x="4" y="128"/>
                      </a:lnTo>
                      <a:lnTo>
                        <a:pt x="0" y="151"/>
                      </a:lnTo>
                      <a:lnTo>
                        <a:pt x="20" y="170"/>
                      </a:lnTo>
                      <a:lnTo>
                        <a:pt x="24" y="170"/>
                      </a:lnTo>
                      <a:lnTo>
                        <a:pt x="34" y="194"/>
                      </a:lnTo>
                      <a:lnTo>
                        <a:pt x="40" y="194"/>
                      </a:lnTo>
                      <a:lnTo>
                        <a:pt x="50" y="226"/>
                      </a:lnTo>
                      <a:lnTo>
                        <a:pt x="48" y="250"/>
                      </a:lnTo>
                      <a:lnTo>
                        <a:pt x="71" y="256"/>
                      </a:lnTo>
                      <a:lnTo>
                        <a:pt x="95" y="232"/>
                      </a:lnTo>
                      <a:lnTo>
                        <a:pt x="107" y="244"/>
                      </a:lnTo>
                      <a:lnTo>
                        <a:pt x="137" y="323"/>
                      </a:lnTo>
                      <a:lnTo>
                        <a:pt x="133" y="336"/>
                      </a:lnTo>
                      <a:lnTo>
                        <a:pt x="138" y="356"/>
                      </a:lnTo>
                      <a:lnTo>
                        <a:pt x="134" y="382"/>
                      </a:lnTo>
                      <a:lnTo>
                        <a:pt x="154" y="337"/>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39" name="Freeform 255"/>
                <p:cNvSpPr>
                  <a:spLocks noChangeAspect="1"/>
                </p:cNvSpPr>
                <p:nvPr/>
              </p:nvSpPr>
              <p:spPr bwMode="auto">
                <a:xfrm>
                  <a:off x="4366" y="2073"/>
                  <a:ext cx="151" cy="305"/>
                </a:xfrm>
                <a:custGeom>
                  <a:avLst/>
                  <a:gdLst>
                    <a:gd name="T0" fmla="*/ 99 w 149"/>
                    <a:gd name="T1" fmla="*/ 176 h 310"/>
                    <a:gd name="T2" fmla="*/ 112 w 149"/>
                    <a:gd name="T3" fmla="*/ 179 h 310"/>
                    <a:gd name="T4" fmla="*/ 120 w 149"/>
                    <a:gd name="T5" fmla="*/ 186 h 310"/>
                    <a:gd name="T6" fmla="*/ 132 w 149"/>
                    <a:gd name="T7" fmla="*/ 188 h 310"/>
                    <a:gd name="T8" fmla="*/ 156 w 149"/>
                    <a:gd name="T9" fmla="*/ 184 h 310"/>
                    <a:gd name="T10" fmla="*/ 128 w 149"/>
                    <a:gd name="T11" fmla="*/ 175 h 310"/>
                    <a:gd name="T12" fmla="*/ 102 w 149"/>
                    <a:gd name="T13" fmla="*/ 170 h 310"/>
                    <a:gd name="T14" fmla="*/ 86 w 149"/>
                    <a:gd name="T15" fmla="*/ 144 h 310"/>
                    <a:gd name="T16" fmla="*/ 78 w 149"/>
                    <a:gd name="T17" fmla="*/ 144 h 310"/>
                    <a:gd name="T18" fmla="*/ 74 w 149"/>
                    <a:gd name="T19" fmla="*/ 133 h 310"/>
                    <a:gd name="T20" fmla="*/ 84 w 149"/>
                    <a:gd name="T21" fmla="*/ 108 h 310"/>
                    <a:gd name="T22" fmla="*/ 83 w 149"/>
                    <a:gd name="T23" fmla="*/ 91 h 310"/>
                    <a:gd name="T24" fmla="*/ 100 w 149"/>
                    <a:gd name="T25" fmla="*/ 91 h 310"/>
                    <a:gd name="T26" fmla="*/ 101 w 149"/>
                    <a:gd name="T27" fmla="*/ 99 h 310"/>
                    <a:gd name="T28" fmla="*/ 126 w 149"/>
                    <a:gd name="T29" fmla="*/ 100 h 310"/>
                    <a:gd name="T30" fmla="*/ 154 w 149"/>
                    <a:gd name="T31" fmla="*/ 108 h 310"/>
                    <a:gd name="T32" fmla="*/ 142 w 149"/>
                    <a:gd name="T33" fmla="*/ 92 h 310"/>
                    <a:gd name="T34" fmla="*/ 160 w 149"/>
                    <a:gd name="T35" fmla="*/ 82 h 310"/>
                    <a:gd name="T36" fmla="*/ 217 w 149"/>
                    <a:gd name="T37" fmla="*/ 82 h 310"/>
                    <a:gd name="T38" fmla="*/ 221 w 149"/>
                    <a:gd name="T39" fmla="*/ 69 h 310"/>
                    <a:gd name="T40" fmla="*/ 199 w 149"/>
                    <a:gd name="T41" fmla="*/ 59 h 310"/>
                    <a:gd name="T42" fmla="*/ 187 w 149"/>
                    <a:gd name="T43" fmla="*/ 33 h 310"/>
                    <a:gd name="T44" fmla="*/ 160 w 149"/>
                    <a:gd name="T45" fmla="*/ 31 h 310"/>
                    <a:gd name="T46" fmla="*/ 128 w 149"/>
                    <a:gd name="T47" fmla="*/ 31 h 310"/>
                    <a:gd name="T48" fmla="*/ 110 w 149"/>
                    <a:gd name="T49" fmla="*/ 31 h 310"/>
                    <a:gd name="T50" fmla="*/ 91 w 149"/>
                    <a:gd name="T51" fmla="*/ 31 h 310"/>
                    <a:gd name="T52" fmla="*/ 90 w 149"/>
                    <a:gd name="T53" fmla="*/ 25 h 310"/>
                    <a:gd name="T54" fmla="*/ 80 w 149"/>
                    <a:gd name="T55" fmla="*/ 18 h 310"/>
                    <a:gd name="T56" fmla="*/ 71 w 149"/>
                    <a:gd name="T57" fmla="*/ 0 h 310"/>
                    <a:gd name="T58" fmla="*/ 2 w 149"/>
                    <a:gd name="T59" fmla="*/ 28 h 310"/>
                    <a:gd name="T60" fmla="*/ 0 w 149"/>
                    <a:gd name="T61" fmla="*/ 31 h 310"/>
                    <a:gd name="T62" fmla="*/ 26 w 149"/>
                    <a:gd name="T63" fmla="*/ 61 h 310"/>
                    <a:gd name="T64" fmla="*/ 17 w 149"/>
                    <a:gd name="T65" fmla="*/ 76 h 310"/>
                    <a:gd name="T66" fmla="*/ 33 w 149"/>
                    <a:gd name="T67" fmla="*/ 84 h 310"/>
                    <a:gd name="T68" fmla="*/ 80 w 149"/>
                    <a:gd name="T69" fmla="*/ 111 h 310"/>
                    <a:gd name="T70" fmla="*/ 29 w 149"/>
                    <a:gd name="T71" fmla="*/ 139 h 310"/>
                    <a:gd name="T72" fmla="*/ 27 w 149"/>
                    <a:gd name="T73" fmla="*/ 147 h 310"/>
                    <a:gd name="T74" fmla="*/ 32 w 149"/>
                    <a:gd name="T75" fmla="*/ 157 h 310"/>
                    <a:gd name="T76" fmla="*/ 36 w 149"/>
                    <a:gd name="T77" fmla="*/ 154 h 310"/>
                    <a:gd name="T78" fmla="*/ 99 w 149"/>
                    <a:gd name="T79" fmla="*/ 181 h 310"/>
                    <a:gd name="T80" fmla="*/ 99 w 149"/>
                    <a:gd name="T81" fmla="*/ 176 h 310"/>
                    <a:gd name="T82" fmla="*/ 99 w 149"/>
                    <a:gd name="T83" fmla="*/ 176 h 310"/>
                    <a:gd name="T84" fmla="*/ 99 w 149"/>
                    <a:gd name="T85" fmla="*/ 176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310"/>
                    <a:gd name="T131" fmla="*/ 149 w 149"/>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310">
                      <a:moveTo>
                        <a:pt x="68" y="290"/>
                      </a:moveTo>
                      <a:lnTo>
                        <a:pt x="81" y="295"/>
                      </a:lnTo>
                      <a:lnTo>
                        <a:pt x="85" y="306"/>
                      </a:lnTo>
                      <a:lnTo>
                        <a:pt x="91" y="309"/>
                      </a:lnTo>
                      <a:lnTo>
                        <a:pt x="103" y="302"/>
                      </a:lnTo>
                      <a:lnTo>
                        <a:pt x="89" y="288"/>
                      </a:lnTo>
                      <a:lnTo>
                        <a:pt x="71" y="280"/>
                      </a:lnTo>
                      <a:lnTo>
                        <a:pt x="55" y="237"/>
                      </a:lnTo>
                      <a:lnTo>
                        <a:pt x="47" y="238"/>
                      </a:lnTo>
                      <a:lnTo>
                        <a:pt x="43" y="217"/>
                      </a:lnTo>
                      <a:lnTo>
                        <a:pt x="53" y="178"/>
                      </a:lnTo>
                      <a:lnTo>
                        <a:pt x="52" y="152"/>
                      </a:lnTo>
                      <a:lnTo>
                        <a:pt x="69" y="152"/>
                      </a:lnTo>
                      <a:lnTo>
                        <a:pt x="70" y="165"/>
                      </a:lnTo>
                      <a:lnTo>
                        <a:pt x="88" y="166"/>
                      </a:lnTo>
                      <a:lnTo>
                        <a:pt x="102" y="178"/>
                      </a:lnTo>
                      <a:lnTo>
                        <a:pt x="96" y="154"/>
                      </a:lnTo>
                      <a:lnTo>
                        <a:pt x="105" y="134"/>
                      </a:lnTo>
                      <a:lnTo>
                        <a:pt x="145" y="133"/>
                      </a:lnTo>
                      <a:lnTo>
                        <a:pt x="148" y="108"/>
                      </a:lnTo>
                      <a:lnTo>
                        <a:pt x="133" y="90"/>
                      </a:lnTo>
                      <a:lnTo>
                        <a:pt x="125" y="64"/>
                      </a:lnTo>
                      <a:lnTo>
                        <a:pt x="105" y="48"/>
                      </a:lnTo>
                      <a:lnTo>
                        <a:pt x="89" y="58"/>
                      </a:lnTo>
                      <a:lnTo>
                        <a:pt x="79" y="51"/>
                      </a:lnTo>
                      <a:lnTo>
                        <a:pt x="60" y="61"/>
                      </a:lnTo>
                      <a:lnTo>
                        <a:pt x="59" y="25"/>
                      </a:lnTo>
                      <a:lnTo>
                        <a:pt x="49" y="18"/>
                      </a:lnTo>
                      <a:lnTo>
                        <a:pt x="40" y="0"/>
                      </a:lnTo>
                      <a:lnTo>
                        <a:pt x="2" y="28"/>
                      </a:lnTo>
                      <a:lnTo>
                        <a:pt x="0" y="51"/>
                      </a:lnTo>
                      <a:lnTo>
                        <a:pt x="26" y="93"/>
                      </a:lnTo>
                      <a:lnTo>
                        <a:pt x="17" y="122"/>
                      </a:lnTo>
                      <a:lnTo>
                        <a:pt x="33" y="138"/>
                      </a:lnTo>
                      <a:lnTo>
                        <a:pt x="49" y="183"/>
                      </a:lnTo>
                      <a:lnTo>
                        <a:pt x="29" y="228"/>
                      </a:lnTo>
                      <a:lnTo>
                        <a:pt x="27" y="244"/>
                      </a:lnTo>
                      <a:lnTo>
                        <a:pt x="32" y="261"/>
                      </a:lnTo>
                      <a:lnTo>
                        <a:pt x="36" y="258"/>
                      </a:lnTo>
                      <a:lnTo>
                        <a:pt x="68" y="297"/>
                      </a:lnTo>
                      <a:lnTo>
                        <a:pt x="68" y="29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0" name="Freeform 256"/>
                <p:cNvSpPr>
                  <a:spLocks noChangeAspect="1"/>
                </p:cNvSpPr>
                <p:nvPr/>
              </p:nvSpPr>
              <p:spPr bwMode="auto">
                <a:xfrm>
                  <a:off x="4435" y="2359"/>
                  <a:ext cx="78" cy="110"/>
                </a:xfrm>
                <a:custGeom>
                  <a:avLst/>
                  <a:gdLst>
                    <a:gd name="T0" fmla="*/ 0 w 76"/>
                    <a:gd name="T1" fmla="*/ 5 h 111"/>
                    <a:gd name="T2" fmla="*/ 0 w 76"/>
                    <a:gd name="T3" fmla="*/ 0 h 111"/>
                    <a:gd name="T4" fmla="*/ 13 w 76"/>
                    <a:gd name="T5" fmla="*/ 5 h 111"/>
                    <a:gd name="T6" fmla="*/ 17 w 76"/>
                    <a:gd name="T7" fmla="*/ 16 h 111"/>
                    <a:gd name="T8" fmla="*/ 54 w 76"/>
                    <a:gd name="T9" fmla="*/ 19 h 111"/>
                    <a:gd name="T10" fmla="*/ 75 w 76"/>
                    <a:gd name="T11" fmla="*/ 12 h 111"/>
                    <a:gd name="T12" fmla="*/ 134 w 76"/>
                    <a:gd name="T13" fmla="*/ 38 h 111"/>
                    <a:gd name="T14" fmla="*/ 134 w 76"/>
                    <a:gd name="T15" fmla="*/ 55 h 111"/>
                    <a:gd name="T16" fmla="*/ 166 w 76"/>
                    <a:gd name="T17" fmla="*/ 79 h 111"/>
                    <a:gd name="T18" fmla="*/ 138 w 76"/>
                    <a:gd name="T19" fmla="*/ 79 h 111"/>
                    <a:gd name="T20" fmla="*/ 54 w 76"/>
                    <a:gd name="T21" fmla="*/ 55 h 111"/>
                    <a:gd name="T22" fmla="*/ 6 w 76"/>
                    <a:gd name="T23" fmla="*/ 52 h 111"/>
                    <a:gd name="T24" fmla="*/ 0 w 76"/>
                    <a:gd name="T25" fmla="*/ 5 h 111"/>
                    <a:gd name="T26" fmla="*/ 0 w 76"/>
                    <a:gd name="T27" fmla="*/ 5 h 111"/>
                    <a:gd name="T28" fmla="*/ 0 w 76"/>
                    <a:gd name="T29" fmla="*/ 5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1"/>
                    <a:gd name="T47" fmla="*/ 76 w 7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1">
                      <a:moveTo>
                        <a:pt x="0" y="5"/>
                      </a:moveTo>
                      <a:lnTo>
                        <a:pt x="0" y="0"/>
                      </a:lnTo>
                      <a:lnTo>
                        <a:pt x="13" y="5"/>
                      </a:lnTo>
                      <a:lnTo>
                        <a:pt x="17" y="16"/>
                      </a:lnTo>
                      <a:lnTo>
                        <a:pt x="23" y="19"/>
                      </a:lnTo>
                      <a:lnTo>
                        <a:pt x="35" y="12"/>
                      </a:lnTo>
                      <a:lnTo>
                        <a:pt x="59" y="38"/>
                      </a:lnTo>
                      <a:lnTo>
                        <a:pt x="59" y="80"/>
                      </a:lnTo>
                      <a:lnTo>
                        <a:pt x="75" y="110"/>
                      </a:lnTo>
                      <a:lnTo>
                        <a:pt x="61" y="110"/>
                      </a:lnTo>
                      <a:lnTo>
                        <a:pt x="23" y="80"/>
                      </a:lnTo>
                      <a:lnTo>
                        <a:pt x="6" y="52"/>
                      </a:lnTo>
                      <a:lnTo>
                        <a:pt x="0" y="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1" name="Freeform 257"/>
                <p:cNvSpPr>
                  <a:spLocks noChangeAspect="1"/>
                </p:cNvSpPr>
                <p:nvPr/>
              </p:nvSpPr>
              <p:spPr bwMode="auto">
                <a:xfrm>
                  <a:off x="4438" y="2022"/>
                  <a:ext cx="153" cy="297"/>
                </a:xfrm>
                <a:custGeom>
                  <a:avLst/>
                  <a:gdLst>
                    <a:gd name="T0" fmla="*/ 0 w 151"/>
                    <a:gd name="T1" fmla="*/ 15 h 301"/>
                    <a:gd name="T2" fmla="*/ 22 w 151"/>
                    <a:gd name="T3" fmla="*/ 37 h 301"/>
                    <a:gd name="T4" fmla="*/ 74 w 151"/>
                    <a:gd name="T5" fmla="*/ 37 h 301"/>
                    <a:gd name="T6" fmla="*/ 82 w 151"/>
                    <a:gd name="T7" fmla="*/ 38 h 301"/>
                    <a:gd name="T8" fmla="*/ 70 w 151"/>
                    <a:gd name="T9" fmla="*/ 45 h 301"/>
                    <a:gd name="T10" fmla="*/ 126 w 151"/>
                    <a:gd name="T11" fmla="*/ 85 h 301"/>
                    <a:gd name="T12" fmla="*/ 132 w 151"/>
                    <a:gd name="T13" fmla="*/ 91 h 301"/>
                    <a:gd name="T14" fmla="*/ 168 w 151"/>
                    <a:gd name="T15" fmla="*/ 103 h 301"/>
                    <a:gd name="T16" fmla="*/ 177 w 151"/>
                    <a:gd name="T17" fmla="*/ 113 h 301"/>
                    <a:gd name="T18" fmla="*/ 185 w 151"/>
                    <a:gd name="T19" fmla="*/ 148 h 301"/>
                    <a:gd name="T20" fmla="*/ 138 w 151"/>
                    <a:gd name="T21" fmla="*/ 159 h 301"/>
                    <a:gd name="T22" fmla="*/ 130 w 151"/>
                    <a:gd name="T23" fmla="*/ 169 h 301"/>
                    <a:gd name="T24" fmla="*/ 101 w 151"/>
                    <a:gd name="T25" fmla="*/ 176 h 301"/>
                    <a:gd name="T26" fmla="*/ 110 w 151"/>
                    <a:gd name="T27" fmla="*/ 179 h 301"/>
                    <a:gd name="T28" fmla="*/ 112 w 151"/>
                    <a:gd name="T29" fmla="*/ 197 h 301"/>
                    <a:gd name="T30" fmla="*/ 158 w 151"/>
                    <a:gd name="T31" fmla="*/ 186 h 301"/>
                    <a:gd name="T32" fmla="*/ 166 w 151"/>
                    <a:gd name="T33" fmla="*/ 176 h 301"/>
                    <a:gd name="T34" fmla="*/ 181 w 151"/>
                    <a:gd name="T35" fmla="*/ 176 h 301"/>
                    <a:gd name="T36" fmla="*/ 223 w 151"/>
                    <a:gd name="T37" fmla="*/ 162 h 301"/>
                    <a:gd name="T38" fmla="*/ 223 w 151"/>
                    <a:gd name="T39" fmla="*/ 130 h 301"/>
                    <a:gd name="T40" fmla="*/ 207 w 151"/>
                    <a:gd name="T41" fmla="*/ 106 h 301"/>
                    <a:gd name="T42" fmla="*/ 109 w 151"/>
                    <a:gd name="T43" fmla="*/ 66 h 301"/>
                    <a:gd name="T44" fmla="*/ 101 w 151"/>
                    <a:gd name="T45" fmla="*/ 54 h 301"/>
                    <a:gd name="T46" fmla="*/ 104 w 151"/>
                    <a:gd name="T47" fmla="*/ 37 h 301"/>
                    <a:gd name="T48" fmla="*/ 130 w 151"/>
                    <a:gd name="T49" fmla="*/ 37 h 301"/>
                    <a:gd name="T50" fmla="*/ 162 w 151"/>
                    <a:gd name="T51" fmla="*/ 35 h 301"/>
                    <a:gd name="T52" fmla="*/ 114 w 151"/>
                    <a:gd name="T53" fmla="*/ 26 h 301"/>
                    <a:gd name="T54" fmla="*/ 108 w 151"/>
                    <a:gd name="T55" fmla="*/ 7 h 301"/>
                    <a:gd name="T56" fmla="*/ 88 w 151"/>
                    <a:gd name="T57" fmla="*/ 0 h 301"/>
                    <a:gd name="T58" fmla="*/ 16 w 151"/>
                    <a:gd name="T59" fmla="*/ 11 h 301"/>
                    <a:gd name="T60" fmla="*/ 1 w 151"/>
                    <a:gd name="T61" fmla="*/ 9 h 301"/>
                    <a:gd name="T62" fmla="*/ 0 w 151"/>
                    <a:gd name="T63" fmla="*/ 15 h 301"/>
                    <a:gd name="T64" fmla="*/ 0 w 151"/>
                    <a:gd name="T65" fmla="*/ 15 h 301"/>
                    <a:gd name="T66" fmla="*/ 0 w 151"/>
                    <a:gd name="T67" fmla="*/ 15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01"/>
                    <a:gd name="T104" fmla="*/ 151 w 151"/>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01">
                      <a:moveTo>
                        <a:pt x="0" y="15"/>
                      </a:moveTo>
                      <a:lnTo>
                        <a:pt x="22" y="45"/>
                      </a:lnTo>
                      <a:lnTo>
                        <a:pt x="43" y="51"/>
                      </a:lnTo>
                      <a:lnTo>
                        <a:pt x="51" y="69"/>
                      </a:lnTo>
                      <a:lnTo>
                        <a:pt x="39" y="76"/>
                      </a:lnTo>
                      <a:lnTo>
                        <a:pt x="89" y="121"/>
                      </a:lnTo>
                      <a:lnTo>
                        <a:pt x="92" y="132"/>
                      </a:lnTo>
                      <a:lnTo>
                        <a:pt x="110" y="156"/>
                      </a:lnTo>
                      <a:lnTo>
                        <a:pt x="115" y="175"/>
                      </a:lnTo>
                      <a:lnTo>
                        <a:pt x="123" y="221"/>
                      </a:lnTo>
                      <a:lnTo>
                        <a:pt x="95" y="238"/>
                      </a:lnTo>
                      <a:lnTo>
                        <a:pt x="91" y="253"/>
                      </a:lnTo>
                      <a:lnTo>
                        <a:pt x="70" y="264"/>
                      </a:lnTo>
                      <a:lnTo>
                        <a:pt x="79" y="270"/>
                      </a:lnTo>
                      <a:lnTo>
                        <a:pt x="81" y="300"/>
                      </a:lnTo>
                      <a:lnTo>
                        <a:pt x="105" y="285"/>
                      </a:lnTo>
                      <a:lnTo>
                        <a:pt x="109" y="264"/>
                      </a:lnTo>
                      <a:lnTo>
                        <a:pt x="119" y="264"/>
                      </a:lnTo>
                      <a:lnTo>
                        <a:pt x="150" y="243"/>
                      </a:lnTo>
                      <a:lnTo>
                        <a:pt x="150" y="195"/>
                      </a:lnTo>
                      <a:lnTo>
                        <a:pt x="139" y="162"/>
                      </a:lnTo>
                      <a:lnTo>
                        <a:pt x="78" y="97"/>
                      </a:lnTo>
                      <a:lnTo>
                        <a:pt x="70" y="85"/>
                      </a:lnTo>
                      <a:lnTo>
                        <a:pt x="73" y="67"/>
                      </a:lnTo>
                      <a:lnTo>
                        <a:pt x="91" y="43"/>
                      </a:lnTo>
                      <a:lnTo>
                        <a:pt x="107" y="35"/>
                      </a:lnTo>
                      <a:lnTo>
                        <a:pt x="83" y="26"/>
                      </a:lnTo>
                      <a:lnTo>
                        <a:pt x="77" y="7"/>
                      </a:lnTo>
                      <a:lnTo>
                        <a:pt x="57" y="0"/>
                      </a:lnTo>
                      <a:lnTo>
                        <a:pt x="16" y="11"/>
                      </a:lnTo>
                      <a:lnTo>
                        <a:pt x="1" y="9"/>
                      </a:lnTo>
                      <a:lnTo>
                        <a:pt x="0" y="1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2" name="Freeform 258"/>
                <p:cNvSpPr>
                  <a:spLocks noChangeAspect="1"/>
                </p:cNvSpPr>
                <p:nvPr/>
              </p:nvSpPr>
              <p:spPr bwMode="auto">
                <a:xfrm>
                  <a:off x="4463" y="2194"/>
                  <a:ext cx="100" cy="90"/>
                </a:xfrm>
                <a:custGeom>
                  <a:avLst/>
                  <a:gdLst>
                    <a:gd name="T0" fmla="*/ 0 w 98"/>
                    <a:gd name="T1" fmla="*/ 30 h 90"/>
                    <a:gd name="T2" fmla="*/ 9 w 98"/>
                    <a:gd name="T3" fmla="*/ 10 h 90"/>
                    <a:gd name="T4" fmla="*/ 86 w 98"/>
                    <a:gd name="T5" fmla="*/ 9 h 90"/>
                    <a:gd name="T6" fmla="*/ 120 w 98"/>
                    <a:gd name="T7" fmla="*/ 14 h 90"/>
                    <a:gd name="T8" fmla="*/ 122 w 98"/>
                    <a:gd name="T9" fmla="*/ 7 h 90"/>
                    <a:gd name="T10" fmla="*/ 165 w 98"/>
                    <a:gd name="T11" fmla="*/ 0 h 90"/>
                    <a:gd name="T12" fmla="*/ 178 w 98"/>
                    <a:gd name="T13" fmla="*/ 46 h 90"/>
                    <a:gd name="T14" fmla="*/ 127 w 98"/>
                    <a:gd name="T15" fmla="*/ 63 h 90"/>
                    <a:gd name="T16" fmla="*/ 118 w 98"/>
                    <a:gd name="T17" fmla="*/ 78 h 90"/>
                    <a:gd name="T18" fmla="*/ 76 w 98"/>
                    <a:gd name="T19" fmla="*/ 89 h 90"/>
                    <a:gd name="T20" fmla="*/ 21 w 98"/>
                    <a:gd name="T21" fmla="*/ 78 h 90"/>
                    <a:gd name="T22" fmla="*/ 6 w 98"/>
                    <a:gd name="T23" fmla="*/ 54 h 90"/>
                    <a:gd name="T24" fmla="*/ 0 w 98"/>
                    <a:gd name="T25" fmla="*/ 30 h 90"/>
                    <a:gd name="T26" fmla="*/ 0 w 98"/>
                    <a:gd name="T27" fmla="*/ 30 h 90"/>
                    <a:gd name="T28" fmla="*/ 0 w 98"/>
                    <a:gd name="T29" fmla="*/ 3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90"/>
                    <a:gd name="T47" fmla="*/ 98 w 98"/>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90">
                      <a:moveTo>
                        <a:pt x="0" y="30"/>
                      </a:moveTo>
                      <a:lnTo>
                        <a:pt x="9" y="10"/>
                      </a:lnTo>
                      <a:lnTo>
                        <a:pt x="49" y="9"/>
                      </a:lnTo>
                      <a:lnTo>
                        <a:pt x="66" y="14"/>
                      </a:lnTo>
                      <a:lnTo>
                        <a:pt x="67" y="7"/>
                      </a:lnTo>
                      <a:lnTo>
                        <a:pt x="89" y="0"/>
                      </a:lnTo>
                      <a:lnTo>
                        <a:pt x="97" y="46"/>
                      </a:lnTo>
                      <a:lnTo>
                        <a:pt x="69" y="63"/>
                      </a:lnTo>
                      <a:lnTo>
                        <a:pt x="65" y="78"/>
                      </a:lnTo>
                      <a:lnTo>
                        <a:pt x="44" y="89"/>
                      </a:lnTo>
                      <a:lnTo>
                        <a:pt x="21" y="78"/>
                      </a:lnTo>
                      <a:lnTo>
                        <a:pt x="6" y="54"/>
                      </a:lnTo>
                      <a:lnTo>
                        <a:pt x="0" y="3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3" name="Freeform 259"/>
                <p:cNvSpPr>
                  <a:spLocks noChangeAspect="1"/>
                </p:cNvSpPr>
                <p:nvPr/>
              </p:nvSpPr>
              <p:spPr bwMode="auto">
                <a:xfrm>
                  <a:off x="4407" y="2034"/>
                  <a:ext cx="148" cy="177"/>
                </a:xfrm>
                <a:custGeom>
                  <a:avLst/>
                  <a:gdLst>
                    <a:gd name="T0" fmla="*/ 219 w 146"/>
                    <a:gd name="T1" fmla="*/ 132 h 178"/>
                    <a:gd name="T2" fmla="*/ 211 w 146"/>
                    <a:gd name="T3" fmla="*/ 113 h 178"/>
                    <a:gd name="T4" fmla="*/ 184 w 146"/>
                    <a:gd name="T5" fmla="*/ 89 h 178"/>
                    <a:gd name="T6" fmla="*/ 181 w 146"/>
                    <a:gd name="T7" fmla="*/ 89 h 178"/>
                    <a:gd name="T8" fmla="*/ 100 w 146"/>
                    <a:gd name="T9" fmla="*/ 64 h 178"/>
                    <a:gd name="T10" fmla="*/ 114 w 146"/>
                    <a:gd name="T11" fmla="*/ 57 h 178"/>
                    <a:gd name="T12" fmla="*/ 104 w 146"/>
                    <a:gd name="T13" fmla="*/ 39 h 178"/>
                    <a:gd name="T14" fmla="*/ 83 w 146"/>
                    <a:gd name="T15" fmla="*/ 33 h 178"/>
                    <a:gd name="T16" fmla="*/ 30 w 146"/>
                    <a:gd name="T17" fmla="*/ 3 h 178"/>
                    <a:gd name="T18" fmla="*/ 21 w 146"/>
                    <a:gd name="T19" fmla="*/ 0 h 178"/>
                    <a:gd name="T20" fmla="*/ 22 w 146"/>
                    <a:gd name="T21" fmla="*/ 25 h 178"/>
                    <a:gd name="T22" fmla="*/ 17 w 146"/>
                    <a:gd name="T23" fmla="*/ 27 h 178"/>
                    <a:gd name="T24" fmla="*/ 13 w 146"/>
                    <a:gd name="T25" fmla="*/ 18 h 178"/>
                    <a:gd name="T26" fmla="*/ 0 w 146"/>
                    <a:gd name="T27" fmla="*/ 39 h 178"/>
                    <a:gd name="T28" fmla="*/ 9 w 146"/>
                    <a:gd name="T29" fmla="*/ 57 h 178"/>
                    <a:gd name="T30" fmla="*/ 19 w 146"/>
                    <a:gd name="T31" fmla="*/ 64 h 178"/>
                    <a:gd name="T32" fmla="*/ 20 w 146"/>
                    <a:gd name="T33" fmla="*/ 89 h 178"/>
                    <a:gd name="T34" fmla="*/ 70 w 146"/>
                    <a:gd name="T35" fmla="*/ 89 h 178"/>
                    <a:gd name="T36" fmla="*/ 80 w 146"/>
                    <a:gd name="T37" fmla="*/ 89 h 178"/>
                    <a:gd name="T38" fmla="*/ 96 w 146"/>
                    <a:gd name="T39" fmla="*/ 87 h 178"/>
                    <a:gd name="T40" fmla="*/ 122 w 146"/>
                    <a:gd name="T41" fmla="*/ 89 h 178"/>
                    <a:gd name="T42" fmla="*/ 138 w 146"/>
                    <a:gd name="T43" fmla="*/ 98 h 178"/>
                    <a:gd name="T44" fmla="*/ 168 w 146"/>
                    <a:gd name="T45" fmla="*/ 116 h 178"/>
                    <a:gd name="T46" fmla="*/ 162 w 146"/>
                    <a:gd name="T47" fmla="*/ 141 h 178"/>
                    <a:gd name="T48" fmla="*/ 184 w 146"/>
                    <a:gd name="T49" fmla="*/ 146 h 178"/>
                    <a:gd name="T50" fmla="*/ 186 w 146"/>
                    <a:gd name="T51" fmla="*/ 139 h 178"/>
                    <a:gd name="T52" fmla="*/ 219 w 146"/>
                    <a:gd name="T53" fmla="*/ 132 h 178"/>
                    <a:gd name="T54" fmla="*/ 219 w 146"/>
                    <a:gd name="T55" fmla="*/ 132 h 178"/>
                    <a:gd name="T56" fmla="*/ 219 w 146"/>
                    <a:gd name="T57" fmla="*/ 132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8"/>
                    <a:gd name="T89" fmla="*/ 146 w 146"/>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8">
                      <a:moveTo>
                        <a:pt x="145" y="163"/>
                      </a:moveTo>
                      <a:lnTo>
                        <a:pt x="140" y="144"/>
                      </a:lnTo>
                      <a:lnTo>
                        <a:pt x="122" y="120"/>
                      </a:lnTo>
                      <a:lnTo>
                        <a:pt x="119" y="109"/>
                      </a:lnTo>
                      <a:lnTo>
                        <a:pt x="69" y="64"/>
                      </a:lnTo>
                      <a:lnTo>
                        <a:pt x="81" y="57"/>
                      </a:lnTo>
                      <a:lnTo>
                        <a:pt x="73" y="39"/>
                      </a:lnTo>
                      <a:lnTo>
                        <a:pt x="52" y="33"/>
                      </a:lnTo>
                      <a:lnTo>
                        <a:pt x="30" y="3"/>
                      </a:lnTo>
                      <a:lnTo>
                        <a:pt x="21" y="0"/>
                      </a:lnTo>
                      <a:lnTo>
                        <a:pt x="22" y="25"/>
                      </a:lnTo>
                      <a:lnTo>
                        <a:pt x="17" y="27"/>
                      </a:lnTo>
                      <a:lnTo>
                        <a:pt x="13" y="18"/>
                      </a:lnTo>
                      <a:lnTo>
                        <a:pt x="0" y="39"/>
                      </a:lnTo>
                      <a:lnTo>
                        <a:pt x="9" y="57"/>
                      </a:lnTo>
                      <a:lnTo>
                        <a:pt x="19" y="64"/>
                      </a:lnTo>
                      <a:lnTo>
                        <a:pt x="20" y="100"/>
                      </a:lnTo>
                      <a:lnTo>
                        <a:pt x="39" y="90"/>
                      </a:lnTo>
                      <a:lnTo>
                        <a:pt x="49" y="97"/>
                      </a:lnTo>
                      <a:lnTo>
                        <a:pt x="65" y="87"/>
                      </a:lnTo>
                      <a:lnTo>
                        <a:pt x="85" y="103"/>
                      </a:lnTo>
                      <a:lnTo>
                        <a:pt x="93" y="129"/>
                      </a:lnTo>
                      <a:lnTo>
                        <a:pt x="108" y="147"/>
                      </a:lnTo>
                      <a:lnTo>
                        <a:pt x="105" y="172"/>
                      </a:lnTo>
                      <a:lnTo>
                        <a:pt x="122" y="177"/>
                      </a:lnTo>
                      <a:lnTo>
                        <a:pt x="123" y="170"/>
                      </a:lnTo>
                      <a:lnTo>
                        <a:pt x="145" y="163"/>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4" name="Freeform 260"/>
                <p:cNvSpPr>
                  <a:spLocks noChangeAspect="1"/>
                </p:cNvSpPr>
                <p:nvPr/>
              </p:nvSpPr>
              <p:spPr bwMode="auto">
                <a:xfrm>
                  <a:off x="4168" y="1953"/>
                  <a:ext cx="96" cy="117"/>
                </a:xfrm>
                <a:custGeom>
                  <a:avLst/>
                  <a:gdLst>
                    <a:gd name="T0" fmla="*/ 13 w 95"/>
                    <a:gd name="T1" fmla="*/ 45 h 118"/>
                    <a:gd name="T2" fmla="*/ 0 w 95"/>
                    <a:gd name="T3" fmla="*/ 35 h 118"/>
                    <a:gd name="T4" fmla="*/ 9 w 95"/>
                    <a:gd name="T5" fmla="*/ 19 h 118"/>
                    <a:gd name="T6" fmla="*/ 3 w 95"/>
                    <a:gd name="T7" fmla="*/ 18 h 118"/>
                    <a:gd name="T8" fmla="*/ 1 w 95"/>
                    <a:gd name="T9" fmla="*/ 8 h 118"/>
                    <a:gd name="T10" fmla="*/ 8 w 95"/>
                    <a:gd name="T11" fmla="*/ 0 h 118"/>
                    <a:gd name="T12" fmla="*/ 12 w 95"/>
                    <a:gd name="T13" fmla="*/ 8 h 118"/>
                    <a:gd name="T14" fmla="*/ 14 w 95"/>
                    <a:gd name="T15" fmla="*/ 0 h 118"/>
                    <a:gd name="T16" fmla="*/ 26 w 95"/>
                    <a:gd name="T17" fmla="*/ 7 h 118"/>
                    <a:gd name="T18" fmla="*/ 36 w 95"/>
                    <a:gd name="T19" fmla="*/ 24 h 118"/>
                    <a:gd name="T20" fmla="*/ 109 w 95"/>
                    <a:gd name="T21" fmla="*/ 29 h 118"/>
                    <a:gd name="T22" fmla="*/ 91 w 95"/>
                    <a:gd name="T23" fmla="*/ 50 h 118"/>
                    <a:gd name="T24" fmla="*/ 92 w 95"/>
                    <a:gd name="T25" fmla="*/ 58 h 118"/>
                    <a:gd name="T26" fmla="*/ 103 w 95"/>
                    <a:gd name="T27" fmla="*/ 59 h 118"/>
                    <a:gd name="T28" fmla="*/ 109 w 95"/>
                    <a:gd name="T29" fmla="*/ 55 h 118"/>
                    <a:gd name="T30" fmla="*/ 115 w 95"/>
                    <a:gd name="T31" fmla="*/ 59 h 118"/>
                    <a:gd name="T32" fmla="*/ 125 w 95"/>
                    <a:gd name="T33" fmla="*/ 63 h 118"/>
                    <a:gd name="T34" fmla="*/ 121 w 95"/>
                    <a:gd name="T35" fmla="*/ 86 h 118"/>
                    <a:gd name="T36" fmla="*/ 101 w 95"/>
                    <a:gd name="T37" fmla="*/ 59 h 118"/>
                    <a:gd name="T38" fmla="*/ 82 w 95"/>
                    <a:gd name="T39" fmla="*/ 65 h 118"/>
                    <a:gd name="T40" fmla="*/ 28 w 95"/>
                    <a:gd name="T41" fmla="*/ 69 h 118"/>
                    <a:gd name="T42" fmla="*/ 13 w 95"/>
                    <a:gd name="T43" fmla="*/ 45 h 118"/>
                    <a:gd name="T44" fmla="*/ 13 w 95"/>
                    <a:gd name="T45" fmla="*/ 45 h 118"/>
                    <a:gd name="T46" fmla="*/ 13 w 95"/>
                    <a:gd name="T47" fmla="*/ 4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118"/>
                    <a:gd name="T74" fmla="*/ 95 w 9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118">
                      <a:moveTo>
                        <a:pt x="13" y="45"/>
                      </a:moveTo>
                      <a:lnTo>
                        <a:pt x="0" y="35"/>
                      </a:lnTo>
                      <a:lnTo>
                        <a:pt x="9" y="19"/>
                      </a:lnTo>
                      <a:lnTo>
                        <a:pt x="3" y="18"/>
                      </a:lnTo>
                      <a:lnTo>
                        <a:pt x="1" y="8"/>
                      </a:lnTo>
                      <a:lnTo>
                        <a:pt x="8" y="0"/>
                      </a:lnTo>
                      <a:lnTo>
                        <a:pt x="12" y="8"/>
                      </a:lnTo>
                      <a:lnTo>
                        <a:pt x="14" y="0"/>
                      </a:lnTo>
                      <a:lnTo>
                        <a:pt x="26" y="7"/>
                      </a:lnTo>
                      <a:lnTo>
                        <a:pt x="36" y="24"/>
                      </a:lnTo>
                      <a:lnTo>
                        <a:pt x="78" y="29"/>
                      </a:lnTo>
                      <a:lnTo>
                        <a:pt x="60" y="50"/>
                      </a:lnTo>
                      <a:lnTo>
                        <a:pt x="61" y="58"/>
                      </a:lnTo>
                      <a:lnTo>
                        <a:pt x="72" y="68"/>
                      </a:lnTo>
                      <a:lnTo>
                        <a:pt x="78" y="55"/>
                      </a:lnTo>
                      <a:lnTo>
                        <a:pt x="84" y="61"/>
                      </a:lnTo>
                      <a:lnTo>
                        <a:pt x="94" y="94"/>
                      </a:lnTo>
                      <a:lnTo>
                        <a:pt x="90" y="117"/>
                      </a:lnTo>
                      <a:lnTo>
                        <a:pt x="70" y="76"/>
                      </a:lnTo>
                      <a:lnTo>
                        <a:pt x="51" y="96"/>
                      </a:lnTo>
                      <a:lnTo>
                        <a:pt x="28" y="100"/>
                      </a:lnTo>
                      <a:lnTo>
                        <a:pt x="13" y="4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5" name="Freeform 261"/>
                <p:cNvSpPr>
                  <a:spLocks noChangeAspect="1"/>
                </p:cNvSpPr>
                <p:nvPr/>
              </p:nvSpPr>
              <p:spPr bwMode="auto">
                <a:xfrm>
                  <a:off x="4176" y="1915"/>
                  <a:ext cx="62" cy="34"/>
                </a:xfrm>
                <a:custGeom>
                  <a:avLst/>
                  <a:gdLst>
                    <a:gd name="T0" fmla="*/ 51 w 62"/>
                    <a:gd name="T1" fmla="*/ 11 h 33"/>
                    <a:gd name="T2" fmla="*/ 18 w 62"/>
                    <a:gd name="T3" fmla="*/ 0 h 33"/>
                    <a:gd name="T4" fmla="*/ 2 w 62"/>
                    <a:gd name="T5" fmla="*/ 54 h 33"/>
                    <a:gd name="T6" fmla="*/ 0 w 62"/>
                    <a:gd name="T7" fmla="*/ 60 h 33"/>
                    <a:gd name="T8" fmla="*/ 10 w 62"/>
                    <a:gd name="T9" fmla="*/ 76 h 33"/>
                    <a:gd name="T10" fmla="*/ 54 w 62"/>
                    <a:gd name="T11" fmla="*/ 72 h 33"/>
                    <a:gd name="T12" fmla="*/ 61 w 62"/>
                    <a:gd name="T13" fmla="*/ 56 h 33"/>
                    <a:gd name="T14" fmla="*/ 51 w 62"/>
                    <a:gd name="T15" fmla="*/ 11 h 33"/>
                    <a:gd name="T16" fmla="*/ 51 w 62"/>
                    <a:gd name="T17" fmla="*/ 11 h 33"/>
                    <a:gd name="T18" fmla="*/ 51 w 62"/>
                    <a:gd name="T19" fmla="*/ 1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3"/>
                    <a:gd name="T32" fmla="*/ 62 w 62"/>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3">
                      <a:moveTo>
                        <a:pt x="51" y="11"/>
                      </a:moveTo>
                      <a:lnTo>
                        <a:pt x="18" y="0"/>
                      </a:lnTo>
                      <a:lnTo>
                        <a:pt x="2" y="21"/>
                      </a:lnTo>
                      <a:lnTo>
                        <a:pt x="0" y="24"/>
                      </a:lnTo>
                      <a:lnTo>
                        <a:pt x="10" y="32"/>
                      </a:lnTo>
                      <a:lnTo>
                        <a:pt x="54" y="30"/>
                      </a:lnTo>
                      <a:lnTo>
                        <a:pt x="61" y="22"/>
                      </a:lnTo>
                      <a:lnTo>
                        <a:pt x="51" y="11"/>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6" name="Freeform 262"/>
                <p:cNvSpPr>
                  <a:spLocks noChangeAspect="1"/>
                </p:cNvSpPr>
                <p:nvPr/>
              </p:nvSpPr>
              <p:spPr bwMode="auto">
                <a:xfrm>
                  <a:off x="4382" y="2466"/>
                  <a:ext cx="13" cy="20"/>
                </a:xfrm>
                <a:custGeom>
                  <a:avLst/>
                  <a:gdLst>
                    <a:gd name="T0" fmla="*/ 0 w 14"/>
                    <a:gd name="T1" fmla="*/ 4 h 20"/>
                    <a:gd name="T2" fmla="*/ 7 w 14"/>
                    <a:gd name="T3" fmla="*/ 19 h 20"/>
                    <a:gd name="T4" fmla="*/ 7 w 14"/>
                    <a:gd name="T5" fmla="*/ 10 h 20"/>
                    <a:gd name="T6" fmla="*/ 5 w 14"/>
                    <a:gd name="T7" fmla="*/ 0 h 20"/>
                    <a:gd name="T8" fmla="*/ 0 w 14"/>
                    <a:gd name="T9" fmla="*/ 4 h 20"/>
                    <a:gd name="T10" fmla="*/ 0 w 14"/>
                    <a:gd name="T11" fmla="*/ 4 h 20"/>
                    <a:gd name="T12" fmla="*/ 0 w 14"/>
                    <a:gd name="T13" fmla="*/ 4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0" y="4"/>
                      </a:moveTo>
                      <a:lnTo>
                        <a:pt x="13" y="19"/>
                      </a:lnTo>
                      <a:lnTo>
                        <a:pt x="13" y="10"/>
                      </a:lnTo>
                      <a:lnTo>
                        <a:pt x="5" y="0"/>
                      </a:lnTo>
                      <a:lnTo>
                        <a:pt x="0" y="4"/>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7" name="Freeform 263"/>
                <p:cNvSpPr>
                  <a:spLocks noChangeAspect="1"/>
                </p:cNvSpPr>
                <p:nvPr/>
              </p:nvSpPr>
              <p:spPr bwMode="auto">
                <a:xfrm>
                  <a:off x="4410" y="2514"/>
                  <a:ext cx="12" cy="19"/>
                </a:xfrm>
                <a:custGeom>
                  <a:avLst/>
                  <a:gdLst>
                    <a:gd name="T0" fmla="*/ 0 w 12"/>
                    <a:gd name="T1" fmla="*/ 4 h 19"/>
                    <a:gd name="T2" fmla="*/ 6 w 12"/>
                    <a:gd name="T3" fmla="*/ 18 h 19"/>
                    <a:gd name="T4" fmla="*/ 11 w 12"/>
                    <a:gd name="T5" fmla="*/ 17 h 19"/>
                    <a:gd name="T6" fmla="*/ 4 w 12"/>
                    <a:gd name="T7" fmla="*/ 0 h 19"/>
                    <a:gd name="T8" fmla="*/ 0 w 12"/>
                    <a:gd name="T9" fmla="*/ 4 h 19"/>
                    <a:gd name="T10" fmla="*/ 0 w 12"/>
                    <a:gd name="T11" fmla="*/ 4 h 19"/>
                    <a:gd name="T12" fmla="*/ 0 w 12"/>
                    <a:gd name="T13" fmla="*/ 4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0" y="4"/>
                      </a:moveTo>
                      <a:lnTo>
                        <a:pt x="6" y="18"/>
                      </a:lnTo>
                      <a:lnTo>
                        <a:pt x="11" y="17"/>
                      </a:lnTo>
                      <a:lnTo>
                        <a:pt x="4" y="0"/>
                      </a:lnTo>
                      <a:lnTo>
                        <a:pt x="0" y="4"/>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8" name="Freeform 264"/>
                <p:cNvSpPr>
                  <a:spLocks noChangeAspect="1"/>
                </p:cNvSpPr>
                <p:nvPr/>
              </p:nvSpPr>
              <p:spPr bwMode="auto">
                <a:xfrm>
                  <a:off x="4050" y="2295"/>
                  <a:ext cx="42" cy="78"/>
                </a:xfrm>
                <a:custGeom>
                  <a:avLst/>
                  <a:gdLst>
                    <a:gd name="T0" fmla="*/ 0 w 40"/>
                    <a:gd name="T1" fmla="*/ 35 h 79"/>
                    <a:gd name="T2" fmla="*/ 56 w 40"/>
                    <a:gd name="T3" fmla="*/ 47 h 79"/>
                    <a:gd name="T4" fmla="*/ 129 w 40"/>
                    <a:gd name="T5" fmla="*/ 44 h 79"/>
                    <a:gd name="T6" fmla="*/ 164 w 40"/>
                    <a:gd name="T7" fmla="*/ 39 h 79"/>
                    <a:gd name="T8" fmla="*/ 175 w 40"/>
                    <a:gd name="T9" fmla="*/ 39 h 79"/>
                    <a:gd name="T10" fmla="*/ 62 w 40"/>
                    <a:gd name="T11" fmla="*/ 6 h 79"/>
                    <a:gd name="T12" fmla="*/ 2 w 40"/>
                    <a:gd name="T13" fmla="*/ 0 h 79"/>
                    <a:gd name="T14" fmla="*/ 7 w 40"/>
                    <a:gd name="T15" fmla="*/ 8 h 79"/>
                    <a:gd name="T16" fmla="*/ 0 w 40"/>
                    <a:gd name="T17" fmla="*/ 35 h 79"/>
                    <a:gd name="T18" fmla="*/ 0 w 40"/>
                    <a:gd name="T19" fmla="*/ 35 h 79"/>
                    <a:gd name="T20" fmla="*/ 0 w 40"/>
                    <a:gd name="T21" fmla="*/ 35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79"/>
                    <a:gd name="T35" fmla="*/ 40 w 40"/>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79">
                      <a:moveTo>
                        <a:pt x="0" y="35"/>
                      </a:moveTo>
                      <a:lnTo>
                        <a:pt x="11" y="78"/>
                      </a:lnTo>
                      <a:lnTo>
                        <a:pt x="28" y="75"/>
                      </a:lnTo>
                      <a:lnTo>
                        <a:pt x="36" y="68"/>
                      </a:lnTo>
                      <a:lnTo>
                        <a:pt x="39" y="45"/>
                      </a:lnTo>
                      <a:lnTo>
                        <a:pt x="13" y="6"/>
                      </a:lnTo>
                      <a:lnTo>
                        <a:pt x="2" y="0"/>
                      </a:lnTo>
                      <a:lnTo>
                        <a:pt x="7" y="8"/>
                      </a:lnTo>
                      <a:lnTo>
                        <a:pt x="0" y="3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49" name="Freeform 265"/>
                <p:cNvSpPr>
                  <a:spLocks noChangeAspect="1"/>
                </p:cNvSpPr>
                <p:nvPr/>
              </p:nvSpPr>
              <p:spPr bwMode="auto">
                <a:xfrm>
                  <a:off x="4564" y="2086"/>
                  <a:ext cx="42" cy="38"/>
                </a:xfrm>
                <a:custGeom>
                  <a:avLst/>
                  <a:gdLst>
                    <a:gd name="T0" fmla="*/ 0 w 41"/>
                    <a:gd name="T1" fmla="*/ 13 h 38"/>
                    <a:gd name="T2" fmla="*/ 5 w 41"/>
                    <a:gd name="T3" fmla="*/ 31 h 38"/>
                    <a:gd name="T4" fmla="*/ 20 w 41"/>
                    <a:gd name="T5" fmla="*/ 37 h 38"/>
                    <a:gd name="T6" fmla="*/ 68 w 41"/>
                    <a:gd name="T7" fmla="*/ 26 h 38"/>
                    <a:gd name="T8" fmla="*/ 80 w 41"/>
                    <a:gd name="T9" fmla="*/ 0 h 38"/>
                    <a:gd name="T10" fmla="*/ 14 w 41"/>
                    <a:gd name="T11" fmla="*/ 2 h 38"/>
                    <a:gd name="T12" fmla="*/ 0 w 41"/>
                    <a:gd name="T13" fmla="*/ 13 h 38"/>
                    <a:gd name="T14" fmla="*/ 0 w 41"/>
                    <a:gd name="T15" fmla="*/ 13 h 38"/>
                    <a:gd name="T16" fmla="*/ 0 w 41"/>
                    <a:gd name="T17" fmla="*/ 1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8"/>
                    <a:gd name="T29" fmla="*/ 41 w 41"/>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8">
                      <a:moveTo>
                        <a:pt x="0" y="13"/>
                      </a:moveTo>
                      <a:lnTo>
                        <a:pt x="5" y="31"/>
                      </a:lnTo>
                      <a:lnTo>
                        <a:pt x="20" y="37"/>
                      </a:lnTo>
                      <a:lnTo>
                        <a:pt x="34" y="26"/>
                      </a:lnTo>
                      <a:lnTo>
                        <a:pt x="40" y="0"/>
                      </a:lnTo>
                      <a:lnTo>
                        <a:pt x="14" y="2"/>
                      </a:lnTo>
                      <a:lnTo>
                        <a:pt x="0" y="13"/>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0" name="Freeform 266"/>
                <p:cNvSpPr>
                  <a:spLocks noChangeAspect="1"/>
                </p:cNvSpPr>
                <p:nvPr/>
              </p:nvSpPr>
              <p:spPr bwMode="auto">
                <a:xfrm>
                  <a:off x="4760" y="1979"/>
                  <a:ext cx="26" cy="68"/>
                </a:xfrm>
                <a:custGeom>
                  <a:avLst/>
                  <a:gdLst>
                    <a:gd name="T0" fmla="*/ 0 w 26"/>
                    <a:gd name="T1" fmla="*/ 33 h 69"/>
                    <a:gd name="T2" fmla="*/ 6 w 26"/>
                    <a:gd name="T3" fmla="*/ 34 h 69"/>
                    <a:gd name="T4" fmla="*/ 18 w 26"/>
                    <a:gd name="T5" fmla="*/ 37 h 69"/>
                    <a:gd name="T6" fmla="*/ 25 w 26"/>
                    <a:gd name="T7" fmla="*/ 3 h 69"/>
                    <a:gd name="T8" fmla="*/ 19 w 26"/>
                    <a:gd name="T9" fmla="*/ 0 h 69"/>
                    <a:gd name="T10" fmla="*/ 11 w 26"/>
                    <a:gd name="T11" fmla="*/ 5 h 69"/>
                    <a:gd name="T12" fmla="*/ 0 w 26"/>
                    <a:gd name="T13" fmla="*/ 33 h 69"/>
                    <a:gd name="T14" fmla="*/ 0 w 26"/>
                    <a:gd name="T15" fmla="*/ 33 h 69"/>
                    <a:gd name="T16" fmla="*/ 0 w 26"/>
                    <a:gd name="T17" fmla="*/ 3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9"/>
                    <a:gd name="T29" fmla="*/ 26 w 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9">
                      <a:moveTo>
                        <a:pt x="0" y="33"/>
                      </a:moveTo>
                      <a:lnTo>
                        <a:pt x="6" y="55"/>
                      </a:lnTo>
                      <a:lnTo>
                        <a:pt x="18" y="68"/>
                      </a:lnTo>
                      <a:lnTo>
                        <a:pt x="25" y="3"/>
                      </a:lnTo>
                      <a:lnTo>
                        <a:pt x="19" y="0"/>
                      </a:lnTo>
                      <a:lnTo>
                        <a:pt x="11" y="5"/>
                      </a:lnTo>
                      <a:lnTo>
                        <a:pt x="0" y="33"/>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1" name="Freeform 267"/>
                <p:cNvSpPr>
                  <a:spLocks noChangeAspect="1"/>
                </p:cNvSpPr>
                <p:nvPr/>
              </p:nvSpPr>
              <p:spPr bwMode="auto">
                <a:xfrm>
                  <a:off x="4610" y="2720"/>
                  <a:ext cx="736" cy="581"/>
                </a:xfrm>
                <a:custGeom>
                  <a:avLst/>
                  <a:gdLst>
                    <a:gd name="T0" fmla="*/ 21 w 724"/>
                    <a:gd name="T1" fmla="*/ 346 h 588"/>
                    <a:gd name="T2" fmla="*/ 147 w 724"/>
                    <a:gd name="T3" fmla="*/ 331 h 588"/>
                    <a:gd name="T4" fmla="*/ 270 w 724"/>
                    <a:gd name="T5" fmla="*/ 319 h 588"/>
                    <a:gd name="T6" fmla="*/ 499 w 724"/>
                    <a:gd name="T7" fmla="*/ 295 h 588"/>
                    <a:gd name="T8" fmla="*/ 567 w 724"/>
                    <a:gd name="T9" fmla="*/ 319 h 588"/>
                    <a:gd name="T10" fmla="*/ 580 w 724"/>
                    <a:gd name="T11" fmla="*/ 346 h 588"/>
                    <a:gd name="T12" fmla="*/ 669 w 724"/>
                    <a:gd name="T13" fmla="*/ 327 h 588"/>
                    <a:gd name="T14" fmla="*/ 637 w 724"/>
                    <a:gd name="T15" fmla="*/ 349 h 588"/>
                    <a:gd name="T16" fmla="*/ 664 w 724"/>
                    <a:gd name="T17" fmla="*/ 346 h 588"/>
                    <a:gd name="T18" fmla="*/ 664 w 724"/>
                    <a:gd name="T19" fmla="*/ 354 h 588"/>
                    <a:gd name="T20" fmla="*/ 675 w 724"/>
                    <a:gd name="T21" fmla="*/ 371 h 588"/>
                    <a:gd name="T22" fmla="*/ 689 w 724"/>
                    <a:gd name="T23" fmla="*/ 395 h 588"/>
                    <a:gd name="T24" fmla="*/ 740 w 724"/>
                    <a:gd name="T25" fmla="*/ 402 h 588"/>
                    <a:gd name="T26" fmla="*/ 792 w 724"/>
                    <a:gd name="T27" fmla="*/ 395 h 588"/>
                    <a:gd name="T28" fmla="*/ 803 w 724"/>
                    <a:gd name="T29" fmla="*/ 398 h 588"/>
                    <a:gd name="T30" fmla="*/ 891 w 724"/>
                    <a:gd name="T31" fmla="*/ 387 h 588"/>
                    <a:gd name="T32" fmla="*/ 987 w 724"/>
                    <a:gd name="T33" fmla="*/ 358 h 588"/>
                    <a:gd name="T34" fmla="*/ 1189 w 724"/>
                    <a:gd name="T35" fmla="*/ 258 h 588"/>
                    <a:gd name="T36" fmla="*/ 1183 w 724"/>
                    <a:gd name="T37" fmla="*/ 190 h 588"/>
                    <a:gd name="T38" fmla="*/ 1164 w 724"/>
                    <a:gd name="T39" fmla="*/ 170 h 588"/>
                    <a:gd name="T40" fmla="*/ 1137 w 724"/>
                    <a:gd name="T41" fmla="*/ 168 h 588"/>
                    <a:gd name="T42" fmla="*/ 1090 w 724"/>
                    <a:gd name="T43" fmla="*/ 121 h 588"/>
                    <a:gd name="T44" fmla="*/ 1060 w 724"/>
                    <a:gd name="T45" fmla="*/ 99 h 588"/>
                    <a:gd name="T46" fmla="*/ 1054 w 724"/>
                    <a:gd name="T47" fmla="*/ 54 h 588"/>
                    <a:gd name="T48" fmla="*/ 1009 w 724"/>
                    <a:gd name="T49" fmla="*/ 42 h 588"/>
                    <a:gd name="T50" fmla="*/ 986 w 724"/>
                    <a:gd name="T51" fmla="*/ 0 h 588"/>
                    <a:gd name="T52" fmla="*/ 931 w 724"/>
                    <a:gd name="T53" fmla="*/ 77 h 588"/>
                    <a:gd name="T54" fmla="*/ 891 w 724"/>
                    <a:gd name="T55" fmla="*/ 103 h 588"/>
                    <a:gd name="T56" fmla="*/ 855 w 724"/>
                    <a:gd name="T57" fmla="*/ 95 h 588"/>
                    <a:gd name="T58" fmla="*/ 783 w 724"/>
                    <a:gd name="T59" fmla="*/ 76 h 588"/>
                    <a:gd name="T60" fmla="*/ 757 w 724"/>
                    <a:gd name="T61" fmla="*/ 54 h 588"/>
                    <a:gd name="T62" fmla="*/ 777 w 724"/>
                    <a:gd name="T63" fmla="*/ 42 h 588"/>
                    <a:gd name="T64" fmla="*/ 814 w 724"/>
                    <a:gd name="T65" fmla="*/ 31 h 588"/>
                    <a:gd name="T66" fmla="*/ 783 w 724"/>
                    <a:gd name="T67" fmla="*/ 35 h 588"/>
                    <a:gd name="T68" fmla="*/ 760 w 724"/>
                    <a:gd name="T69" fmla="*/ 30 h 588"/>
                    <a:gd name="T70" fmla="*/ 682 w 724"/>
                    <a:gd name="T71" fmla="*/ 20 h 588"/>
                    <a:gd name="T72" fmla="*/ 634 w 724"/>
                    <a:gd name="T73" fmla="*/ 30 h 588"/>
                    <a:gd name="T74" fmla="*/ 608 w 724"/>
                    <a:gd name="T75" fmla="*/ 42 h 588"/>
                    <a:gd name="T76" fmla="*/ 572 w 724"/>
                    <a:gd name="T77" fmla="*/ 44 h 588"/>
                    <a:gd name="T78" fmla="*/ 578 w 724"/>
                    <a:gd name="T79" fmla="*/ 60 h 588"/>
                    <a:gd name="T80" fmla="*/ 533 w 724"/>
                    <a:gd name="T81" fmla="*/ 60 h 588"/>
                    <a:gd name="T82" fmla="*/ 513 w 724"/>
                    <a:gd name="T83" fmla="*/ 42 h 588"/>
                    <a:gd name="T84" fmla="*/ 466 w 724"/>
                    <a:gd name="T85" fmla="*/ 49 h 588"/>
                    <a:gd name="T86" fmla="*/ 409 w 724"/>
                    <a:gd name="T87" fmla="*/ 85 h 588"/>
                    <a:gd name="T88" fmla="*/ 387 w 724"/>
                    <a:gd name="T89" fmla="*/ 90 h 588"/>
                    <a:gd name="T90" fmla="*/ 381 w 724"/>
                    <a:gd name="T91" fmla="*/ 100 h 588"/>
                    <a:gd name="T92" fmla="*/ 340 w 724"/>
                    <a:gd name="T93" fmla="*/ 100 h 588"/>
                    <a:gd name="T94" fmla="*/ 288 w 724"/>
                    <a:gd name="T95" fmla="*/ 124 h 588"/>
                    <a:gd name="T96" fmla="*/ 78 w 724"/>
                    <a:gd name="T97" fmla="*/ 166 h 588"/>
                    <a:gd name="T98" fmla="*/ 65 w 724"/>
                    <a:gd name="T99" fmla="*/ 170 h 588"/>
                    <a:gd name="T100" fmla="*/ 25 w 724"/>
                    <a:gd name="T101" fmla="*/ 188 h 588"/>
                    <a:gd name="T102" fmla="*/ 20 w 724"/>
                    <a:gd name="T103" fmla="*/ 211 h 588"/>
                    <a:gd name="T104" fmla="*/ 15 w 724"/>
                    <a:gd name="T105" fmla="*/ 218 h 588"/>
                    <a:gd name="T106" fmla="*/ 29 w 724"/>
                    <a:gd name="T107" fmla="*/ 298 h 588"/>
                    <a:gd name="T108" fmla="*/ 5 w 724"/>
                    <a:gd name="T109" fmla="*/ 327 h 588"/>
                    <a:gd name="T110" fmla="*/ 0 w 724"/>
                    <a:gd name="T111" fmla="*/ 336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4"/>
                    <a:gd name="T169" fmla="*/ 0 h 588"/>
                    <a:gd name="T170" fmla="*/ 724 w 72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4" h="588">
                      <a:moveTo>
                        <a:pt x="0" y="485"/>
                      </a:moveTo>
                      <a:lnTo>
                        <a:pt x="21" y="501"/>
                      </a:lnTo>
                      <a:lnTo>
                        <a:pt x="50" y="501"/>
                      </a:lnTo>
                      <a:lnTo>
                        <a:pt x="88" y="478"/>
                      </a:lnTo>
                      <a:lnTo>
                        <a:pt x="150" y="477"/>
                      </a:lnTo>
                      <a:lnTo>
                        <a:pt x="163" y="460"/>
                      </a:lnTo>
                      <a:lnTo>
                        <a:pt x="207" y="442"/>
                      </a:lnTo>
                      <a:lnTo>
                        <a:pt x="301" y="430"/>
                      </a:lnTo>
                      <a:lnTo>
                        <a:pt x="346" y="451"/>
                      </a:lnTo>
                      <a:lnTo>
                        <a:pt x="340" y="460"/>
                      </a:lnTo>
                      <a:lnTo>
                        <a:pt x="349" y="465"/>
                      </a:lnTo>
                      <a:lnTo>
                        <a:pt x="349" y="501"/>
                      </a:lnTo>
                      <a:lnTo>
                        <a:pt x="405" y="457"/>
                      </a:lnTo>
                      <a:lnTo>
                        <a:pt x="401" y="472"/>
                      </a:lnTo>
                      <a:lnTo>
                        <a:pt x="368" y="506"/>
                      </a:lnTo>
                      <a:lnTo>
                        <a:pt x="383" y="505"/>
                      </a:lnTo>
                      <a:lnTo>
                        <a:pt x="397" y="486"/>
                      </a:lnTo>
                      <a:lnTo>
                        <a:pt x="399" y="501"/>
                      </a:lnTo>
                      <a:lnTo>
                        <a:pt x="386" y="515"/>
                      </a:lnTo>
                      <a:lnTo>
                        <a:pt x="399" y="513"/>
                      </a:lnTo>
                      <a:lnTo>
                        <a:pt x="404" y="520"/>
                      </a:lnTo>
                      <a:lnTo>
                        <a:pt x="406" y="538"/>
                      </a:lnTo>
                      <a:lnTo>
                        <a:pt x="401" y="548"/>
                      </a:lnTo>
                      <a:lnTo>
                        <a:pt x="414" y="572"/>
                      </a:lnTo>
                      <a:lnTo>
                        <a:pt x="436" y="572"/>
                      </a:lnTo>
                      <a:lnTo>
                        <a:pt x="445" y="581"/>
                      </a:lnTo>
                      <a:lnTo>
                        <a:pt x="479" y="560"/>
                      </a:lnTo>
                      <a:lnTo>
                        <a:pt x="476" y="572"/>
                      </a:lnTo>
                      <a:lnTo>
                        <a:pt x="485" y="568"/>
                      </a:lnTo>
                      <a:lnTo>
                        <a:pt x="483" y="577"/>
                      </a:lnTo>
                      <a:lnTo>
                        <a:pt x="492" y="587"/>
                      </a:lnTo>
                      <a:lnTo>
                        <a:pt x="535" y="562"/>
                      </a:lnTo>
                      <a:lnTo>
                        <a:pt x="569" y="554"/>
                      </a:lnTo>
                      <a:lnTo>
                        <a:pt x="593" y="518"/>
                      </a:lnTo>
                      <a:lnTo>
                        <a:pt x="687" y="419"/>
                      </a:lnTo>
                      <a:lnTo>
                        <a:pt x="715" y="370"/>
                      </a:lnTo>
                      <a:lnTo>
                        <a:pt x="723" y="317"/>
                      </a:lnTo>
                      <a:lnTo>
                        <a:pt x="711" y="274"/>
                      </a:lnTo>
                      <a:lnTo>
                        <a:pt x="699" y="263"/>
                      </a:lnTo>
                      <a:lnTo>
                        <a:pt x="699" y="244"/>
                      </a:lnTo>
                      <a:lnTo>
                        <a:pt x="688" y="233"/>
                      </a:lnTo>
                      <a:lnTo>
                        <a:pt x="683" y="240"/>
                      </a:lnTo>
                      <a:lnTo>
                        <a:pt x="675" y="198"/>
                      </a:lnTo>
                      <a:lnTo>
                        <a:pt x="655" y="178"/>
                      </a:lnTo>
                      <a:lnTo>
                        <a:pt x="637" y="169"/>
                      </a:lnTo>
                      <a:lnTo>
                        <a:pt x="637" y="135"/>
                      </a:lnTo>
                      <a:lnTo>
                        <a:pt x="630" y="119"/>
                      </a:lnTo>
                      <a:lnTo>
                        <a:pt x="633" y="85"/>
                      </a:lnTo>
                      <a:lnTo>
                        <a:pt x="621" y="72"/>
                      </a:lnTo>
                      <a:lnTo>
                        <a:pt x="607" y="72"/>
                      </a:lnTo>
                      <a:lnTo>
                        <a:pt x="599" y="5"/>
                      </a:lnTo>
                      <a:lnTo>
                        <a:pt x="592" y="0"/>
                      </a:lnTo>
                      <a:lnTo>
                        <a:pt x="583" y="9"/>
                      </a:lnTo>
                      <a:lnTo>
                        <a:pt x="560" y="108"/>
                      </a:lnTo>
                      <a:lnTo>
                        <a:pt x="545" y="137"/>
                      </a:lnTo>
                      <a:lnTo>
                        <a:pt x="535" y="143"/>
                      </a:lnTo>
                      <a:lnTo>
                        <a:pt x="526" y="145"/>
                      </a:lnTo>
                      <a:lnTo>
                        <a:pt x="513" y="127"/>
                      </a:lnTo>
                      <a:lnTo>
                        <a:pt x="484" y="107"/>
                      </a:lnTo>
                      <a:lnTo>
                        <a:pt x="471" y="107"/>
                      </a:lnTo>
                      <a:lnTo>
                        <a:pt x="469" y="95"/>
                      </a:lnTo>
                      <a:lnTo>
                        <a:pt x="455" y="85"/>
                      </a:lnTo>
                      <a:lnTo>
                        <a:pt x="465" y="70"/>
                      </a:lnTo>
                      <a:lnTo>
                        <a:pt x="467" y="50"/>
                      </a:lnTo>
                      <a:lnTo>
                        <a:pt x="478" y="50"/>
                      </a:lnTo>
                      <a:lnTo>
                        <a:pt x="489" y="31"/>
                      </a:lnTo>
                      <a:lnTo>
                        <a:pt x="479" y="25"/>
                      </a:lnTo>
                      <a:lnTo>
                        <a:pt x="471" y="35"/>
                      </a:lnTo>
                      <a:lnTo>
                        <a:pt x="467" y="27"/>
                      </a:lnTo>
                      <a:lnTo>
                        <a:pt x="456" y="30"/>
                      </a:lnTo>
                      <a:lnTo>
                        <a:pt x="406" y="11"/>
                      </a:lnTo>
                      <a:lnTo>
                        <a:pt x="410" y="20"/>
                      </a:lnTo>
                      <a:lnTo>
                        <a:pt x="405" y="30"/>
                      </a:lnTo>
                      <a:lnTo>
                        <a:pt x="381" y="30"/>
                      </a:lnTo>
                      <a:lnTo>
                        <a:pt x="368" y="39"/>
                      </a:lnTo>
                      <a:lnTo>
                        <a:pt x="366" y="57"/>
                      </a:lnTo>
                      <a:lnTo>
                        <a:pt x="356" y="59"/>
                      </a:lnTo>
                      <a:lnTo>
                        <a:pt x="344" y="75"/>
                      </a:lnTo>
                      <a:lnTo>
                        <a:pt x="351" y="82"/>
                      </a:lnTo>
                      <a:lnTo>
                        <a:pt x="348" y="91"/>
                      </a:lnTo>
                      <a:lnTo>
                        <a:pt x="330" y="84"/>
                      </a:lnTo>
                      <a:lnTo>
                        <a:pt x="321" y="91"/>
                      </a:lnTo>
                      <a:lnTo>
                        <a:pt x="316" y="74"/>
                      </a:lnTo>
                      <a:lnTo>
                        <a:pt x="309" y="65"/>
                      </a:lnTo>
                      <a:lnTo>
                        <a:pt x="299" y="63"/>
                      </a:lnTo>
                      <a:lnTo>
                        <a:pt x="280" y="80"/>
                      </a:lnTo>
                      <a:lnTo>
                        <a:pt x="268" y="80"/>
                      </a:lnTo>
                      <a:lnTo>
                        <a:pt x="247" y="116"/>
                      </a:lnTo>
                      <a:lnTo>
                        <a:pt x="238" y="110"/>
                      </a:lnTo>
                      <a:lnTo>
                        <a:pt x="233" y="121"/>
                      </a:lnTo>
                      <a:lnTo>
                        <a:pt x="239" y="127"/>
                      </a:lnTo>
                      <a:lnTo>
                        <a:pt x="229" y="137"/>
                      </a:lnTo>
                      <a:lnTo>
                        <a:pt x="223" y="117"/>
                      </a:lnTo>
                      <a:lnTo>
                        <a:pt x="205" y="137"/>
                      </a:lnTo>
                      <a:lnTo>
                        <a:pt x="205" y="152"/>
                      </a:lnTo>
                      <a:lnTo>
                        <a:pt x="174" y="184"/>
                      </a:lnTo>
                      <a:lnTo>
                        <a:pt x="87" y="207"/>
                      </a:lnTo>
                      <a:lnTo>
                        <a:pt x="47" y="237"/>
                      </a:lnTo>
                      <a:lnTo>
                        <a:pt x="44" y="227"/>
                      </a:lnTo>
                      <a:lnTo>
                        <a:pt x="34" y="244"/>
                      </a:lnTo>
                      <a:lnTo>
                        <a:pt x="34" y="263"/>
                      </a:lnTo>
                      <a:lnTo>
                        <a:pt x="25" y="271"/>
                      </a:lnTo>
                      <a:lnTo>
                        <a:pt x="29" y="324"/>
                      </a:lnTo>
                      <a:lnTo>
                        <a:pt x="20" y="308"/>
                      </a:lnTo>
                      <a:lnTo>
                        <a:pt x="21" y="325"/>
                      </a:lnTo>
                      <a:lnTo>
                        <a:pt x="15" y="317"/>
                      </a:lnTo>
                      <a:lnTo>
                        <a:pt x="29" y="379"/>
                      </a:lnTo>
                      <a:lnTo>
                        <a:pt x="29" y="434"/>
                      </a:lnTo>
                      <a:lnTo>
                        <a:pt x="19" y="465"/>
                      </a:lnTo>
                      <a:lnTo>
                        <a:pt x="5" y="472"/>
                      </a:lnTo>
                      <a:lnTo>
                        <a:pt x="0" y="485"/>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52" name="Freeform 268"/>
                <p:cNvSpPr>
                  <a:spLocks noChangeAspect="1"/>
                </p:cNvSpPr>
                <p:nvPr/>
              </p:nvSpPr>
              <p:spPr bwMode="auto">
                <a:xfrm>
                  <a:off x="5048" y="3330"/>
                  <a:ext cx="73" cy="62"/>
                </a:xfrm>
                <a:custGeom>
                  <a:avLst/>
                  <a:gdLst>
                    <a:gd name="T0" fmla="*/ 16 w 72"/>
                    <a:gd name="T1" fmla="*/ 0 h 62"/>
                    <a:gd name="T2" fmla="*/ 0 w 72"/>
                    <a:gd name="T3" fmla="*/ 46 h 62"/>
                    <a:gd name="T4" fmla="*/ 5 w 72"/>
                    <a:gd name="T5" fmla="*/ 57 h 62"/>
                    <a:gd name="T6" fmla="*/ 14 w 72"/>
                    <a:gd name="T7" fmla="*/ 61 h 62"/>
                    <a:gd name="T8" fmla="*/ 35 w 72"/>
                    <a:gd name="T9" fmla="*/ 45 h 62"/>
                    <a:gd name="T10" fmla="*/ 70 w 72"/>
                    <a:gd name="T11" fmla="*/ 51 h 62"/>
                    <a:gd name="T12" fmla="*/ 102 w 72"/>
                    <a:gd name="T13" fmla="*/ 8 h 62"/>
                    <a:gd name="T14" fmla="*/ 33 w 72"/>
                    <a:gd name="T15" fmla="*/ 11 h 62"/>
                    <a:gd name="T16" fmla="*/ 16 w 72"/>
                    <a:gd name="T17" fmla="*/ 0 h 62"/>
                    <a:gd name="T18" fmla="*/ 16 w 72"/>
                    <a:gd name="T19" fmla="*/ 0 h 62"/>
                    <a:gd name="T20" fmla="*/ 16 w 7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62"/>
                    <a:gd name="T35" fmla="*/ 72 w 7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62">
                      <a:moveTo>
                        <a:pt x="16" y="0"/>
                      </a:moveTo>
                      <a:lnTo>
                        <a:pt x="0" y="46"/>
                      </a:lnTo>
                      <a:lnTo>
                        <a:pt x="5" y="57"/>
                      </a:lnTo>
                      <a:lnTo>
                        <a:pt x="14" y="61"/>
                      </a:lnTo>
                      <a:lnTo>
                        <a:pt x="35" y="45"/>
                      </a:lnTo>
                      <a:lnTo>
                        <a:pt x="39" y="51"/>
                      </a:lnTo>
                      <a:lnTo>
                        <a:pt x="71" y="8"/>
                      </a:lnTo>
                      <a:lnTo>
                        <a:pt x="33" y="11"/>
                      </a:lnTo>
                      <a:lnTo>
                        <a:pt x="16" y="0"/>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53" name="Freeform 269"/>
                <p:cNvSpPr>
                  <a:spLocks noChangeAspect="1"/>
                </p:cNvSpPr>
                <p:nvPr/>
              </p:nvSpPr>
              <p:spPr bwMode="auto">
                <a:xfrm>
                  <a:off x="4344" y="2380"/>
                  <a:ext cx="205" cy="235"/>
                </a:xfrm>
                <a:custGeom>
                  <a:avLst/>
                  <a:gdLst>
                    <a:gd name="T0" fmla="*/ 0 w 201"/>
                    <a:gd name="T1" fmla="*/ 0 h 238"/>
                    <a:gd name="T2" fmla="*/ 6 w 201"/>
                    <a:gd name="T3" fmla="*/ 18 h 238"/>
                    <a:gd name="T4" fmla="*/ 60 w 201"/>
                    <a:gd name="T5" fmla="*/ 39 h 238"/>
                    <a:gd name="T6" fmla="*/ 80 w 201"/>
                    <a:gd name="T7" fmla="*/ 39 h 238"/>
                    <a:gd name="T8" fmla="*/ 116 w 201"/>
                    <a:gd name="T9" fmla="*/ 48 h 238"/>
                    <a:gd name="T10" fmla="*/ 138 w 201"/>
                    <a:gd name="T11" fmla="*/ 80 h 238"/>
                    <a:gd name="T12" fmla="*/ 172 w 201"/>
                    <a:gd name="T13" fmla="*/ 94 h 238"/>
                    <a:gd name="T14" fmla="*/ 189 w 201"/>
                    <a:gd name="T15" fmla="*/ 108 h 238"/>
                    <a:gd name="T16" fmla="*/ 218 w 201"/>
                    <a:gd name="T17" fmla="*/ 122 h 238"/>
                    <a:gd name="T18" fmla="*/ 303 w 201"/>
                    <a:gd name="T19" fmla="*/ 159 h 238"/>
                    <a:gd name="T20" fmla="*/ 316 w 201"/>
                    <a:gd name="T21" fmla="*/ 162 h 238"/>
                    <a:gd name="T22" fmla="*/ 338 w 201"/>
                    <a:gd name="T23" fmla="*/ 158 h 238"/>
                    <a:gd name="T24" fmla="*/ 349 w 201"/>
                    <a:gd name="T25" fmla="*/ 162 h 238"/>
                    <a:gd name="T26" fmla="*/ 367 w 201"/>
                    <a:gd name="T27" fmla="*/ 118 h 238"/>
                    <a:gd name="T28" fmla="*/ 349 w 201"/>
                    <a:gd name="T29" fmla="*/ 111 h 238"/>
                    <a:gd name="T30" fmla="*/ 332 w 201"/>
                    <a:gd name="T31" fmla="*/ 111 h 238"/>
                    <a:gd name="T32" fmla="*/ 310 w 201"/>
                    <a:gd name="T33" fmla="*/ 98 h 238"/>
                    <a:gd name="T34" fmla="*/ 286 w 201"/>
                    <a:gd name="T35" fmla="*/ 98 h 238"/>
                    <a:gd name="T36" fmla="*/ 275 w 201"/>
                    <a:gd name="T37" fmla="*/ 94 h 238"/>
                    <a:gd name="T38" fmla="*/ 286 w 201"/>
                    <a:gd name="T39" fmla="*/ 83 h 238"/>
                    <a:gd name="T40" fmla="*/ 263 w 201"/>
                    <a:gd name="T41" fmla="*/ 74 h 238"/>
                    <a:gd name="T42" fmla="*/ 263 w 201"/>
                    <a:gd name="T43" fmla="*/ 63 h 238"/>
                    <a:gd name="T44" fmla="*/ 201 w 201"/>
                    <a:gd name="T45" fmla="*/ 39 h 238"/>
                    <a:gd name="T46" fmla="*/ 182 w 201"/>
                    <a:gd name="T47" fmla="*/ 41 h 238"/>
                    <a:gd name="T48" fmla="*/ 71 w 201"/>
                    <a:gd name="T49" fmla="*/ 8 h 238"/>
                    <a:gd name="T50" fmla="*/ 0 w 201"/>
                    <a:gd name="T51" fmla="*/ 0 h 238"/>
                    <a:gd name="T52" fmla="*/ 0 w 201"/>
                    <a:gd name="T53" fmla="*/ 0 h 238"/>
                    <a:gd name="T54" fmla="*/ 0 w 201"/>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38"/>
                    <a:gd name="T86" fmla="*/ 201 w 201"/>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38">
                      <a:moveTo>
                        <a:pt x="0" y="0"/>
                      </a:moveTo>
                      <a:lnTo>
                        <a:pt x="6" y="18"/>
                      </a:lnTo>
                      <a:lnTo>
                        <a:pt x="29" y="40"/>
                      </a:lnTo>
                      <a:lnTo>
                        <a:pt x="47" y="67"/>
                      </a:lnTo>
                      <a:lnTo>
                        <a:pt x="65" y="79"/>
                      </a:lnTo>
                      <a:lnTo>
                        <a:pt x="74" y="111"/>
                      </a:lnTo>
                      <a:lnTo>
                        <a:pt x="95" y="131"/>
                      </a:lnTo>
                      <a:lnTo>
                        <a:pt x="104" y="160"/>
                      </a:lnTo>
                      <a:lnTo>
                        <a:pt x="119" y="184"/>
                      </a:lnTo>
                      <a:lnTo>
                        <a:pt x="165" y="233"/>
                      </a:lnTo>
                      <a:lnTo>
                        <a:pt x="172" y="237"/>
                      </a:lnTo>
                      <a:lnTo>
                        <a:pt x="183" y="231"/>
                      </a:lnTo>
                      <a:lnTo>
                        <a:pt x="190" y="237"/>
                      </a:lnTo>
                      <a:lnTo>
                        <a:pt x="200" y="180"/>
                      </a:lnTo>
                      <a:lnTo>
                        <a:pt x="190" y="166"/>
                      </a:lnTo>
                      <a:lnTo>
                        <a:pt x="180" y="166"/>
                      </a:lnTo>
                      <a:lnTo>
                        <a:pt x="169" y="139"/>
                      </a:lnTo>
                      <a:lnTo>
                        <a:pt x="157" y="139"/>
                      </a:lnTo>
                      <a:lnTo>
                        <a:pt x="151" y="131"/>
                      </a:lnTo>
                      <a:lnTo>
                        <a:pt x="157" y="114"/>
                      </a:lnTo>
                      <a:lnTo>
                        <a:pt x="143" y="105"/>
                      </a:lnTo>
                      <a:lnTo>
                        <a:pt x="143" y="94"/>
                      </a:lnTo>
                      <a:lnTo>
                        <a:pt x="110" y="70"/>
                      </a:lnTo>
                      <a:lnTo>
                        <a:pt x="101" y="72"/>
                      </a:lnTo>
                      <a:lnTo>
                        <a:pt x="40" y="8"/>
                      </a:lnTo>
                      <a:lnTo>
                        <a:pt x="0"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4" name="Freeform 270"/>
                <p:cNvSpPr>
                  <a:spLocks noChangeAspect="1"/>
                </p:cNvSpPr>
                <p:nvPr/>
              </p:nvSpPr>
              <p:spPr bwMode="auto">
                <a:xfrm>
                  <a:off x="4530" y="2615"/>
                  <a:ext cx="168" cy="57"/>
                </a:xfrm>
                <a:custGeom>
                  <a:avLst/>
                  <a:gdLst>
                    <a:gd name="T0" fmla="*/ 0 w 164"/>
                    <a:gd name="T1" fmla="*/ 18 h 58"/>
                    <a:gd name="T2" fmla="*/ 92 w 164"/>
                    <a:gd name="T3" fmla="*/ 29 h 58"/>
                    <a:gd name="T4" fmla="*/ 157 w 164"/>
                    <a:gd name="T5" fmla="*/ 29 h 58"/>
                    <a:gd name="T6" fmla="*/ 262 w 164"/>
                    <a:gd name="T7" fmla="*/ 29 h 58"/>
                    <a:gd name="T8" fmla="*/ 291 w 164"/>
                    <a:gd name="T9" fmla="*/ 29 h 58"/>
                    <a:gd name="T10" fmla="*/ 338 w 164"/>
                    <a:gd name="T11" fmla="*/ 29 h 58"/>
                    <a:gd name="T12" fmla="*/ 343 w 164"/>
                    <a:gd name="T13" fmla="*/ 29 h 58"/>
                    <a:gd name="T14" fmla="*/ 279 w 164"/>
                    <a:gd name="T15" fmla="*/ 29 h 58"/>
                    <a:gd name="T16" fmla="*/ 268 w 164"/>
                    <a:gd name="T17" fmla="*/ 21 h 58"/>
                    <a:gd name="T18" fmla="*/ 210 w 164"/>
                    <a:gd name="T19" fmla="*/ 11 h 58"/>
                    <a:gd name="T20" fmla="*/ 195 w 164"/>
                    <a:gd name="T21" fmla="*/ 21 h 58"/>
                    <a:gd name="T22" fmla="*/ 140 w 164"/>
                    <a:gd name="T23" fmla="*/ 19 h 58"/>
                    <a:gd name="T24" fmla="*/ 72 w 164"/>
                    <a:gd name="T25" fmla="*/ 2 h 58"/>
                    <a:gd name="T26" fmla="*/ 13 w 164"/>
                    <a:gd name="T27" fmla="*/ 0 h 58"/>
                    <a:gd name="T28" fmla="*/ 0 w 164"/>
                    <a:gd name="T29" fmla="*/ 18 h 58"/>
                    <a:gd name="T30" fmla="*/ 0 w 164"/>
                    <a:gd name="T31" fmla="*/ 18 h 58"/>
                    <a:gd name="T32" fmla="*/ 0 w 164"/>
                    <a:gd name="T33" fmla="*/ 1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58"/>
                    <a:gd name="T53" fmla="*/ 164 w 16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58">
                      <a:moveTo>
                        <a:pt x="0" y="18"/>
                      </a:moveTo>
                      <a:lnTo>
                        <a:pt x="46" y="38"/>
                      </a:lnTo>
                      <a:lnTo>
                        <a:pt x="75" y="38"/>
                      </a:lnTo>
                      <a:lnTo>
                        <a:pt x="125" y="53"/>
                      </a:lnTo>
                      <a:lnTo>
                        <a:pt x="138" y="49"/>
                      </a:lnTo>
                      <a:lnTo>
                        <a:pt x="161" y="57"/>
                      </a:lnTo>
                      <a:lnTo>
                        <a:pt x="163" y="38"/>
                      </a:lnTo>
                      <a:lnTo>
                        <a:pt x="133" y="35"/>
                      </a:lnTo>
                      <a:lnTo>
                        <a:pt x="128" y="21"/>
                      </a:lnTo>
                      <a:lnTo>
                        <a:pt x="99" y="11"/>
                      </a:lnTo>
                      <a:lnTo>
                        <a:pt x="93" y="21"/>
                      </a:lnTo>
                      <a:lnTo>
                        <a:pt x="66" y="19"/>
                      </a:lnTo>
                      <a:lnTo>
                        <a:pt x="36" y="2"/>
                      </a:lnTo>
                      <a:lnTo>
                        <a:pt x="13" y="0"/>
                      </a:lnTo>
                      <a:lnTo>
                        <a:pt x="0" y="18"/>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5" name="Freeform 271"/>
                <p:cNvSpPr>
                  <a:spLocks noChangeAspect="1"/>
                </p:cNvSpPr>
                <p:nvPr/>
              </p:nvSpPr>
              <p:spPr bwMode="auto">
                <a:xfrm>
                  <a:off x="4696" y="2660"/>
                  <a:ext cx="23" cy="16"/>
                </a:xfrm>
                <a:custGeom>
                  <a:avLst/>
                  <a:gdLst>
                    <a:gd name="T0" fmla="*/ 0 w 23"/>
                    <a:gd name="T1" fmla="*/ 4 h 16"/>
                    <a:gd name="T2" fmla="*/ 12 w 23"/>
                    <a:gd name="T3" fmla="*/ 15 h 16"/>
                    <a:gd name="T4" fmla="*/ 22 w 23"/>
                    <a:gd name="T5" fmla="*/ 5 h 16"/>
                    <a:gd name="T6" fmla="*/ 15 w 23"/>
                    <a:gd name="T7" fmla="*/ 0 h 16"/>
                    <a:gd name="T8" fmla="*/ 0 w 23"/>
                    <a:gd name="T9" fmla="*/ 4 h 16"/>
                    <a:gd name="T10" fmla="*/ 0 w 23"/>
                    <a:gd name="T11" fmla="*/ 4 h 16"/>
                    <a:gd name="T12" fmla="*/ 0 w 23"/>
                    <a:gd name="T13" fmla="*/ 4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0" y="4"/>
                      </a:moveTo>
                      <a:lnTo>
                        <a:pt x="12" y="15"/>
                      </a:lnTo>
                      <a:lnTo>
                        <a:pt x="22" y="5"/>
                      </a:lnTo>
                      <a:lnTo>
                        <a:pt x="15" y="0"/>
                      </a:lnTo>
                      <a:lnTo>
                        <a:pt x="0" y="4"/>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6" name="Freeform 272"/>
                <p:cNvSpPr>
                  <a:spLocks noChangeAspect="1"/>
                </p:cNvSpPr>
                <p:nvPr/>
              </p:nvSpPr>
              <p:spPr bwMode="auto">
                <a:xfrm>
                  <a:off x="4724" y="2662"/>
                  <a:ext cx="144" cy="22"/>
                </a:xfrm>
                <a:custGeom>
                  <a:avLst/>
                  <a:gdLst>
                    <a:gd name="T0" fmla="*/ 0 w 142"/>
                    <a:gd name="T1" fmla="*/ 17 h 22"/>
                    <a:gd name="T2" fmla="*/ 20 w 142"/>
                    <a:gd name="T3" fmla="*/ 21 h 22"/>
                    <a:gd name="T4" fmla="*/ 96 w 142"/>
                    <a:gd name="T5" fmla="*/ 10 h 22"/>
                    <a:gd name="T6" fmla="*/ 172 w 142"/>
                    <a:gd name="T7" fmla="*/ 16 h 22"/>
                    <a:gd name="T8" fmla="*/ 215 w 142"/>
                    <a:gd name="T9" fmla="*/ 6 h 22"/>
                    <a:gd name="T10" fmla="*/ 194 w 142"/>
                    <a:gd name="T11" fmla="*/ 2 h 22"/>
                    <a:gd name="T12" fmla="*/ 181 w 142"/>
                    <a:gd name="T13" fmla="*/ 13 h 22"/>
                    <a:gd name="T14" fmla="*/ 123 w 142"/>
                    <a:gd name="T15" fmla="*/ 2 h 22"/>
                    <a:gd name="T16" fmla="*/ 96 w 142"/>
                    <a:gd name="T17" fmla="*/ 10 h 22"/>
                    <a:gd name="T18" fmla="*/ 33 w 142"/>
                    <a:gd name="T19" fmla="*/ 0 h 22"/>
                    <a:gd name="T20" fmla="*/ 69 w 142"/>
                    <a:gd name="T21" fmla="*/ 9 h 22"/>
                    <a:gd name="T22" fmla="*/ 10 w 142"/>
                    <a:gd name="T23" fmla="*/ 3 h 22"/>
                    <a:gd name="T24" fmla="*/ 3 w 142"/>
                    <a:gd name="T25" fmla="*/ 7 h 22"/>
                    <a:gd name="T26" fmla="*/ 0 w 142"/>
                    <a:gd name="T27" fmla="*/ 17 h 22"/>
                    <a:gd name="T28" fmla="*/ 0 w 142"/>
                    <a:gd name="T29" fmla="*/ 17 h 22"/>
                    <a:gd name="T30" fmla="*/ 0 w 142"/>
                    <a:gd name="T31" fmla="*/ 1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2"/>
                    <a:gd name="T50" fmla="*/ 142 w 1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2">
                      <a:moveTo>
                        <a:pt x="0" y="17"/>
                      </a:moveTo>
                      <a:lnTo>
                        <a:pt x="20" y="21"/>
                      </a:lnTo>
                      <a:lnTo>
                        <a:pt x="65" y="10"/>
                      </a:lnTo>
                      <a:lnTo>
                        <a:pt x="110" y="16"/>
                      </a:lnTo>
                      <a:lnTo>
                        <a:pt x="141" y="6"/>
                      </a:lnTo>
                      <a:lnTo>
                        <a:pt x="127" y="2"/>
                      </a:lnTo>
                      <a:lnTo>
                        <a:pt x="118" y="13"/>
                      </a:lnTo>
                      <a:lnTo>
                        <a:pt x="84" y="2"/>
                      </a:lnTo>
                      <a:lnTo>
                        <a:pt x="65" y="10"/>
                      </a:lnTo>
                      <a:lnTo>
                        <a:pt x="33" y="0"/>
                      </a:lnTo>
                      <a:lnTo>
                        <a:pt x="38" y="9"/>
                      </a:lnTo>
                      <a:lnTo>
                        <a:pt x="10" y="3"/>
                      </a:lnTo>
                      <a:lnTo>
                        <a:pt x="3" y="7"/>
                      </a:lnTo>
                      <a:lnTo>
                        <a:pt x="0" y="17"/>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7" name="Freeform 273"/>
                <p:cNvSpPr>
                  <a:spLocks noChangeAspect="1"/>
                </p:cNvSpPr>
                <p:nvPr/>
              </p:nvSpPr>
              <p:spPr bwMode="auto">
                <a:xfrm>
                  <a:off x="4898" y="2650"/>
                  <a:ext cx="17" cy="10"/>
                </a:xfrm>
                <a:custGeom>
                  <a:avLst/>
                  <a:gdLst>
                    <a:gd name="T0" fmla="*/ 0 w 17"/>
                    <a:gd name="T1" fmla="*/ 9 h 10"/>
                    <a:gd name="T2" fmla="*/ 11 w 17"/>
                    <a:gd name="T3" fmla="*/ 9 h 10"/>
                    <a:gd name="T4" fmla="*/ 16 w 17"/>
                    <a:gd name="T5" fmla="*/ 0 h 10"/>
                    <a:gd name="T6" fmla="*/ 3 w 17"/>
                    <a:gd name="T7" fmla="*/ 2 h 10"/>
                    <a:gd name="T8" fmla="*/ 0 w 17"/>
                    <a:gd name="T9" fmla="*/ 9 h 10"/>
                    <a:gd name="T10" fmla="*/ 0 w 17"/>
                    <a:gd name="T11" fmla="*/ 9 h 10"/>
                    <a:gd name="T12" fmla="*/ 0 w 17"/>
                    <a:gd name="T13" fmla="*/ 9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0" y="9"/>
                      </a:moveTo>
                      <a:lnTo>
                        <a:pt x="11" y="9"/>
                      </a:lnTo>
                      <a:lnTo>
                        <a:pt x="16" y="0"/>
                      </a:lnTo>
                      <a:lnTo>
                        <a:pt x="3" y="2"/>
                      </a:lnTo>
                      <a:lnTo>
                        <a:pt x="0" y="9"/>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8" name="Freeform 274"/>
                <p:cNvSpPr>
                  <a:spLocks noChangeAspect="1"/>
                </p:cNvSpPr>
                <p:nvPr/>
              </p:nvSpPr>
              <p:spPr bwMode="auto">
                <a:xfrm>
                  <a:off x="4779" y="2689"/>
                  <a:ext cx="35" cy="18"/>
                </a:xfrm>
                <a:custGeom>
                  <a:avLst/>
                  <a:gdLst>
                    <a:gd name="T0" fmla="*/ 0 w 34"/>
                    <a:gd name="T1" fmla="*/ 1 h 19"/>
                    <a:gd name="T2" fmla="*/ 2 w 34"/>
                    <a:gd name="T3" fmla="*/ 8 h 19"/>
                    <a:gd name="T4" fmla="*/ 60 w 34"/>
                    <a:gd name="T5" fmla="*/ 9 h 19"/>
                    <a:gd name="T6" fmla="*/ 76 w 34"/>
                    <a:gd name="T7" fmla="*/ 9 h 19"/>
                    <a:gd name="T8" fmla="*/ 49 w 34"/>
                    <a:gd name="T9" fmla="*/ 0 h 19"/>
                    <a:gd name="T10" fmla="*/ 0 w 34"/>
                    <a:gd name="T11" fmla="*/ 1 h 19"/>
                    <a:gd name="T12" fmla="*/ 0 w 34"/>
                    <a:gd name="T13" fmla="*/ 1 h 19"/>
                    <a:gd name="T14" fmla="*/ 0 w 34"/>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9"/>
                    <a:gd name="T26" fmla="*/ 34 w 3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9">
                      <a:moveTo>
                        <a:pt x="0" y="1"/>
                      </a:moveTo>
                      <a:lnTo>
                        <a:pt x="2" y="8"/>
                      </a:lnTo>
                      <a:lnTo>
                        <a:pt x="25" y="18"/>
                      </a:lnTo>
                      <a:lnTo>
                        <a:pt x="33" y="14"/>
                      </a:lnTo>
                      <a:lnTo>
                        <a:pt x="18" y="0"/>
                      </a:lnTo>
                      <a:lnTo>
                        <a:pt x="0" y="1"/>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59" name="Freeform 275"/>
                <p:cNvSpPr>
                  <a:spLocks noChangeAspect="1"/>
                </p:cNvSpPr>
                <p:nvPr/>
              </p:nvSpPr>
              <p:spPr bwMode="auto">
                <a:xfrm>
                  <a:off x="4529" y="2528"/>
                  <a:ext cx="30" cy="32"/>
                </a:xfrm>
                <a:custGeom>
                  <a:avLst/>
                  <a:gdLst>
                    <a:gd name="T0" fmla="*/ 0 w 28"/>
                    <a:gd name="T1" fmla="*/ 8 h 32"/>
                    <a:gd name="T2" fmla="*/ 81 w 28"/>
                    <a:gd name="T3" fmla="*/ 10 h 32"/>
                    <a:gd name="T4" fmla="*/ 107 w 28"/>
                    <a:gd name="T5" fmla="*/ 25 h 32"/>
                    <a:gd name="T6" fmla="*/ 213 w 28"/>
                    <a:gd name="T7" fmla="*/ 31 h 32"/>
                    <a:gd name="T8" fmla="*/ 228 w 28"/>
                    <a:gd name="T9" fmla="*/ 20 h 32"/>
                    <a:gd name="T10" fmla="*/ 199 w 28"/>
                    <a:gd name="T11" fmla="*/ 19 h 32"/>
                    <a:gd name="T12" fmla="*/ 123 w 28"/>
                    <a:gd name="T13" fmla="*/ 0 h 32"/>
                    <a:gd name="T14" fmla="*/ 0 w 28"/>
                    <a:gd name="T15" fmla="*/ 8 h 32"/>
                    <a:gd name="T16" fmla="*/ 0 w 28"/>
                    <a:gd name="T17" fmla="*/ 8 h 32"/>
                    <a:gd name="T18" fmla="*/ 0 w 28"/>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2"/>
                    <a:gd name="T32" fmla="*/ 28 w 2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2">
                      <a:moveTo>
                        <a:pt x="0" y="8"/>
                      </a:moveTo>
                      <a:lnTo>
                        <a:pt x="9" y="10"/>
                      </a:lnTo>
                      <a:lnTo>
                        <a:pt x="13" y="25"/>
                      </a:lnTo>
                      <a:lnTo>
                        <a:pt x="25" y="31"/>
                      </a:lnTo>
                      <a:lnTo>
                        <a:pt x="27" y="20"/>
                      </a:lnTo>
                      <a:lnTo>
                        <a:pt x="23" y="19"/>
                      </a:lnTo>
                      <a:lnTo>
                        <a:pt x="15" y="0"/>
                      </a:lnTo>
                      <a:lnTo>
                        <a:pt x="0" y="8"/>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0" name="Freeform 276"/>
                <p:cNvSpPr>
                  <a:spLocks noChangeAspect="1"/>
                </p:cNvSpPr>
                <p:nvPr/>
              </p:nvSpPr>
              <p:spPr bwMode="auto">
                <a:xfrm>
                  <a:off x="4574" y="2547"/>
                  <a:ext cx="15" cy="16"/>
                </a:xfrm>
                <a:custGeom>
                  <a:avLst/>
                  <a:gdLst>
                    <a:gd name="T0" fmla="*/ 0 w 14"/>
                    <a:gd name="T1" fmla="*/ 12 h 16"/>
                    <a:gd name="T2" fmla="*/ 76 w 14"/>
                    <a:gd name="T3" fmla="*/ 15 h 16"/>
                    <a:gd name="T4" fmla="*/ 107 w 14"/>
                    <a:gd name="T5" fmla="*/ 5 h 16"/>
                    <a:gd name="T6" fmla="*/ 3 w 14"/>
                    <a:gd name="T7" fmla="*/ 0 h 16"/>
                    <a:gd name="T8" fmla="*/ 0 w 14"/>
                    <a:gd name="T9" fmla="*/ 12 h 16"/>
                    <a:gd name="T10" fmla="*/ 0 w 14"/>
                    <a:gd name="T11" fmla="*/ 12 h 16"/>
                    <a:gd name="T12" fmla="*/ 0 w 14"/>
                    <a:gd name="T13" fmla="*/ 12 h 16"/>
                    <a:gd name="T14" fmla="*/ 0 60000 65536"/>
                    <a:gd name="T15" fmla="*/ 0 60000 65536"/>
                    <a:gd name="T16" fmla="*/ 0 60000 65536"/>
                    <a:gd name="T17" fmla="*/ 0 60000 65536"/>
                    <a:gd name="T18" fmla="*/ 0 60000 65536"/>
                    <a:gd name="T19" fmla="*/ 0 60000 65536"/>
                    <a:gd name="T20" fmla="*/ 0 60000 65536"/>
                    <a:gd name="T21" fmla="*/ 0 w 14"/>
                    <a:gd name="T22" fmla="*/ 0 h 16"/>
                    <a:gd name="T23" fmla="*/ 14 w 1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6">
                      <a:moveTo>
                        <a:pt x="0" y="12"/>
                      </a:moveTo>
                      <a:lnTo>
                        <a:pt x="8" y="15"/>
                      </a:lnTo>
                      <a:lnTo>
                        <a:pt x="13" y="5"/>
                      </a:lnTo>
                      <a:lnTo>
                        <a:pt x="3" y="0"/>
                      </a:lnTo>
                      <a:lnTo>
                        <a:pt x="0" y="12"/>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1" name="Freeform 277"/>
                <p:cNvSpPr>
                  <a:spLocks noChangeAspect="1"/>
                </p:cNvSpPr>
                <p:nvPr/>
              </p:nvSpPr>
              <p:spPr bwMode="auto">
                <a:xfrm>
                  <a:off x="4785" y="2461"/>
                  <a:ext cx="119" cy="152"/>
                </a:xfrm>
                <a:custGeom>
                  <a:avLst/>
                  <a:gdLst>
                    <a:gd name="T0" fmla="*/ 0 w 118"/>
                    <a:gd name="T1" fmla="*/ 55 h 155"/>
                    <a:gd name="T2" fmla="*/ 1 w 118"/>
                    <a:gd name="T3" fmla="*/ 62 h 155"/>
                    <a:gd name="T4" fmla="*/ 11 w 118"/>
                    <a:gd name="T5" fmla="*/ 62 h 155"/>
                    <a:gd name="T6" fmla="*/ 13 w 118"/>
                    <a:gd name="T7" fmla="*/ 67 h 155"/>
                    <a:gd name="T8" fmla="*/ 9 w 118"/>
                    <a:gd name="T9" fmla="*/ 82 h 155"/>
                    <a:gd name="T10" fmla="*/ 26 w 118"/>
                    <a:gd name="T11" fmla="*/ 81 h 155"/>
                    <a:gd name="T12" fmla="*/ 26 w 118"/>
                    <a:gd name="T13" fmla="*/ 57 h 155"/>
                    <a:gd name="T14" fmla="*/ 33 w 118"/>
                    <a:gd name="T15" fmla="*/ 54 h 155"/>
                    <a:gd name="T16" fmla="*/ 41 w 118"/>
                    <a:gd name="T17" fmla="*/ 54 h 155"/>
                    <a:gd name="T18" fmla="*/ 36 w 118"/>
                    <a:gd name="T19" fmla="*/ 61 h 155"/>
                    <a:gd name="T20" fmla="*/ 50 w 118"/>
                    <a:gd name="T21" fmla="*/ 68 h 155"/>
                    <a:gd name="T22" fmla="*/ 49 w 118"/>
                    <a:gd name="T23" fmla="*/ 73 h 155"/>
                    <a:gd name="T24" fmla="*/ 55 w 118"/>
                    <a:gd name="T25" fmla="*/ 74 h 155"/>
                    <a:gd name="T26" fmla="*/ 93 w 118"/>
                    <a:gd name="T27" fmla="*/ 73 h 155"/>
                    <a:gd name="T28" fmla="*/ 91 w 118"/>
                    <a:gd name="T29" fmla="*/ 79 h 155"/>
                    <a:gd name="T30" fmla="*/ 99 w 118"/>
                    <a:gd name="T31" fmla="*/ 83 h 155"/>
                    <a:gd name="T32" fmla="*/ 107 w 118"/>
                    <a:gd name="T33" fmla="*/ 79 h 155"/>
                    <a:gd name="T34" fmla="*/ 109 w 118"/>
                    <a:gd name="T35" fmla="*/ 74 h 155"/>
                    <a:gd name="T36" fmla="*/ 90 w 118"/>
                    <a:gd name="T37" fmla="*/ 62 h 155"/>
                    <a:gd name="T38" fmla="*/ 97 w 118"/>
                    <a:gd name="T39" fmla="*/ 59 h 155"/>
                    <a:gd name="T40" fmla="*/ 49 w 118"/>
                    <a:gd name="T41" fmla="*/ 45 h 155"/>
                    <a:gd name="T42" fmla="*/ 107 w 118"/>
                    <a:gd name="T43" fmla="*/ 25 h 155"/>
                    <a:gd name="T44" fmla="*/ 117 w 118"/>
                    <a:gd name="T45" fmla="*/ 25 h 155"/>
                    <a:gd name="T46" fmla="*/ 110 w 118"/>
                    <a:gd name="T47" fmla="*/ 25 h 155"/>
                    <a:gd name="T48" fmla="*/ 33 w 118"/>
                    <a:gd name="T49" fmla="*/ 34 h 155"/>
                    <a:gd name="T50" fmla="*/ 32 w 118"/>
                    <a:gd name="T51" fmla="*/ 25 h 155"/>
                    <a:gd name="T52" fmla="*/ 24 w 118"/>
                    <a:gd name="T53" fmla="*/ 25 h 155"/>
                    <a:gd name="T54" fmla="*/ 24 w 118"/>
                    <a:gd name="T55" fmla="*/ 25 h 155"/>
                    <a:gd name="T56" fmla="*/ 34 w 118"/>
                    <a:gd name="T57" fmla="*/ 25 h 155"/>
                    <a:gd name="T58" fmla="*/ 117 w 118"/>
                    <a:gd name="T59" fmla="*/ 25 h 155"/>
                    <a:gd name="T60" fmla="*/ 137 w 118"/>
                    <a:gd name="T61" fmla="*/ 24 h 155"/>
                    <a:gd name="T62" fmla="*/ 148 w 118"/>
                    <a:gd name="T63" fmla="*/ 5 h 155"/>
                    <a:gd name="T64" fmla="*/ 144 w 118"/>
                    <a:gd name="T65" fmla="*/ 0 h 155"/>
                    <a:gd name="T66" fmla="*/ 125 w 118"/>
                    <a:gd name="T67" fmla="*/ 18 h 155"/>
                    <a:gd name="T68" fmla="*/ 107 w 118"/>
                    <a:gd name="T69" fmla="*/ 19 h 155"/>
                    <a:gd name="T70" fmla="*/ 37 w 118"/>
                    <a:gd name="T71" fmla="*/ 9 h 155"/>
                    <a:gd name="T72" fmla="*/ 33 w 118"/>
                    <a:gd name="T73" fmla="*/ 21 h 155"/>
                    <a:gd name="T74" fmla="*/ 21 w 118"/>
                    <a:gd name="T75" fmla="*/ 21 h 155"/>
                    <a:gd name="T76" fmla="*/ 18 w 118"/>
                    <a:gd name="T77" fmla="*/ 25 h 155"/>
                    <a:gd name="T78" fmla="*/ 0 w 118"/>
                    <a:gd name="T79" fmla="*/ 55 h 155"/>
                    <a:gd name="T80" fmla="*/ 0 w 118"/>
                    <a:gd name="T81" fmla="*/ 55 h 155"/>
                    <a:gd name="T82" fmla="*/ 0 w 118"/>
                    <a:gd name="T83" fmla="*/ 55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
                    <a:gd name="T127" fmla="*/ 0 h 155"/>
                    <a:gd name="T128" fmla="*/ 118 w 118"/>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 h="155">
                      <a:moveTo>
                        <a:pt x="0" y="95"/>
                      </a:moveTo>
                      <a:lnTo>
                        <a:pt x="1" y="109"/>
                      </a:lnTo>
                      <a:lnTo>
                        <a:pt x="11" y="109"/>
                      </a:lnTo>
                      <a:lnTo>
                        <a:pt x="13" y="119"/>
                      </a:lnTo>
                      <a:lnTo>
                        <a:pt x="9" y="152"/>
                      </a:lnTo>
                      <a:lnTo>
                        <a:pt x="26" y="150"/>
                      </a:lnTo>
                      <a:lnTo>
                        <a:pt x="26" y="99"/>
                      </a:lnTo>
                      <a:lnTo>
                        <a:pt x="33" y="93"/>
                      </a:lnTo>
                      <a:lnTo>
                        <a:pt x="41" y="93"/>
                      </a:lnTo>
                      <a:lnTo>
                        <a:pt x="36" y="108"/>
                      </a:lnTo>
                      <a:lnTo>
                        <a:pt x="50" y="121"/>
                      </a:lnTo>
                      <a:lnTo>
                        <a:pt x="49" y="133"/>
                      </a:lnTo>
                      <a:lnTo>
                        <a:pt x="55" y="137"/>
                      </a:lnTo>
                      <a:lnTo>
                        <a:pt x="62" y="132"/>
                      </a:lnTo>
                      <a:lnTo>
                        <a:pt x="60" y="147"/>
                      </a:lnTo>
                      <a:lnTo>
                        <a:pt x="68" y="154"/>
                      </a:lnTo>
                      <a:lnTo>
                        <a:pt x="76" y="147"/>
                      </a:lnTo>
                      <a:lnTo>
                        <a:pt x="78" y="135"/>
                      </a:lnTo>
                      <a:lnTo>
                        <a:pt x="59" y="109"/>
                      </a:lnTo>
                      <a:lnTo>
                        <a:pt x="66" y="103"/>
                      </a:lnTo>
                      <a:lnTo>
                        <a:pt x="49" y="76"/>
                      </a:lnTo>
                      <a:lnTo>
                        <a:pt x="76" y="54"/>
                      </a:lnTo>
                      <a:lnTo>
                        <a:pt x="86" y="54"/>
                      </a:lnTo>
                      <a:lnTo>
                        <a:pt x="79" y="49"/>
                      </a:lnTo>
                      <a:lnTo>
                        <a:pt x="33" y="65"/>
                      </a:lnTo>
                      <a:lnTo>
                        <a:pt x="32" y="54"/>
                      </a:lnTo>
                      <a:lnTo>
                        <a:pt x="24" y="50"/>
                      </a:lnTo>
                      <a:lnTo>
                        <a:pt x="24" y="38"/>
                      </a:lnTo>
                      <a:lnTo>
                        <a:pt x="34" y="27"/>
                      </a:lnTo>
                      <a:lnTo>
                        <a:pt x="86" y="30"/>
                      </a:lnTo>
                      <a:lnTo>
                        <a:pt x="106" y="24"/>
                      </a:lnTo>
                      <a:lnTo>
                        <a:pt x="117" y="5"/>
                      </a:lnTo>
                      <a:lnTo>
                        <a:pt x="113" y="0"/>
                      </a:lnTo>
                      <a:lnTo>
                        <a:pt x="94" y="18"/>
                      </a:lnTo>
                      <a:lnTo>
                        <a:pt x="76" y="19"/>
                      </a:lnTo>
                      <a:lnTo>
                        <a:pt x="37" y="9"/>
                      </a:lnTo>
                      <a:lnTo>
                        <a:pt x="33" y="21"/>
                      </a:lnTo>
                      <a:lnTo>
                        <a:pt x="21" y="21"/>
                      </a:lnTo>
                      <a:lnTo>
                        <a:pt x="18" y="49"/>
                      </a:lnTo>
                      <a:lnTo>
                        <a:pt x="0" y="95"/>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2" name="Freeform 278"/>
                <p:cNvSpPr>
                  <a:spLocks noChangeAspect="1"/>
                </p:cNvSpPr>
                <p:nvPr/>
              </p:nvSpPr>
              <p:spPr bwMode="auto">
                <a:xfrm>
                  <a:off x="4942" y="2452"/>
                  <a:ext cx="26" cy="63"/>
                </a:xfrm>
                <a:custGeom>
                  <a:avLst/>
                  <a:gdLst>
                    <a:gd name="T0" fmla="*/ 0 w 25"/>
                    <a:gd name="T1" fmla="*/ 22 h 64"/>
                    <a:gd name="T2" fmla="*/ 4 w 25"/>
                    <a:gd name="T3" fmla="*/ 32 h 64"/>
                    <a:gd name="T4" fmla="*/ 64 w 25"/>
                    <a:gd name="T5" fmla="*/ 32 h 64"/>
                    <a:gd name="T6" fmla="*/ 11 w 25"/>
                    <a:gd name="T7" fmla="*/ 32 h 64"/>
                    <a:gd name="T8" fmla="*/ 12 w 25"/>
                    <a:gd name="T9" fmla="*/ 32 h 64"/>
                    <a:gd name="T10" fmla="*/ 67 w 25"/>
                    <a:gd name="T11" fmla="*/ 32 h 64"/>
                    <a:gd name="T12" fmla="*/ 58 w 25"/>
                    <a:gd name="T13" fmla="*/ 28 h 64"/>
                    <a:gd name="T14" fmla="*/ 76 w 25"/>
                    <a:gd name="T15" fmla="*/ 22 h 64"/>
                    <a:gd name="T16" fmla="*/ 76 w 25"/>
                    <a:gd name="T17" fmla="*/ 12 h 64"/>
                    <a:gd name="T18" fmla="*/ 50 w 25"/>
                    <a:gd name="T19" fmla="*/ 18 h 64"/>
                    <a:gd name="T20" fmla="*/ 11 w 25"/>
                    <a:gd name="T21" fmla="*/ 0 h 64"/>
                    <a:gd name="T22" fmla="*/ 4 w 25"/>
                    <a:gd name="T23" fmla="*/ 6 h 64"/>
                    <a:gd name="T24" fmla="*/ 0 w 25"/>
                    <a:gd name="T25" fmla="*/ 22 h 64"/>
                    <a:gd name="T26" fmla="*/ 0 w 25"/>
                    <a:gd name="T27" fmla="*/ 22 h 64"/>
                    <a:gd name="T28" fmla="*/ 0 w 25"/>
                    <a:gd name="T29" fmla="*/ 22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64"/>
                    <a:gd name="T47" fmla="*/ 25 w 2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64">
                      <a:moveTo>
                        <a:pt x="0" y="22"/>
                      </a:moveTo>
                      <a:lnTo>
                        <a:pt x="4" y="49"/>
                      </a:lnTo>
                      <a:lnTo>
                        <a:pt x="20" y="63"/>
                      </a:lnTo>
                      <a:lnTo>
                        <a:pt x="11" y="46"/>
                      </a:lnTo>
                      <a:lnTo>
                        <a:pt x="12" y="36"/>
                      </a:lnTo>
                      <a:lnTo>
                        <a:pt x="21" y="36"/>
                      </a:lnTo>
                      <a:lnTo>
                        <a:pt x="17" y="28"/>
                      </a:lnTo>
                      <a:lnTo>
                        <a:pt x="24" y="22"/>
                      </a:lnTo>
                      <a:lnTo>
                        <a:pt x="24" y="12"/>
                      </a:lnTo>
                      <a:lnTo>
                        <a:pt x="13" y="18"/>
                      </a:lnTo>
                      <a:lnTo>
                        <a:pt x="11" y="0"/>
                      </a:lnTo>
                      <a:lnTo>
                        <a:pt x="4" y="6"/>
                      </a:lnTo>
                      <a:lnTo>
                        <a:pt x="0" y="22"/>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3" name="Freeform 279"/>
                <p:cNvSpPr>
                  <a:spLocks noChangeAspect="1"/>
                </p:cNvSpPr>
                <p:nvPr/>
              </p:nvSpPr>
              <p:spPr bwMode="auto">
                <a:xfrm>
                  <a:off x="4916" y="2562"/>
                  <a:ext cx="24" cy="14"/>
                </a:xfrm>
                <a:custGeom>
                  <a:avLst/>
                  <a:gdLst>
                    <a:gd name="T0" fmla="*/ 0 w 23"/>
                    <a:gd name="T1" fmla="*/ 1 h 14"/>
                    <a:gd name="T2" fmla="*/ 57 w 23"/>
                    <a:gd name="T3" fmla="*/ 13 h 14"/>
                    <a:gd name="T4" fmla="*/ 77 w 23"/>
                    <a:gd name="T5" fmla="*/ 8 h 14"/>
                    <a:gd name="T6" fmla="*/ 65 w 23"/>
                    <a:gd name="T7" fmla="*/ 0 h 14"/>
                    <a:gd name="T8" fmla="*/ 0 w 23"/>
                    <a:gd name="T9" fmla="*/ 1 h 14"/>
                    <a:gd name="T10" fmla="*/ 0 w 23"/>
                    <a:gd name="T11" fmla="*/ 1 h 14"/>
                    <a:gd name="T12" fmla="*/ 0 w 23"/>
                    <a:gd name="T13" fmla="*/ 1 h 14"/>
                    <a:gd name="T14" fmla="*/ 0 60000 65536"/>
                    <a:gd name="T15" fmla="*/ 0 60000 65536"/>
                    <a:gd name="T16" fmla="*/ 0 60000 65536"/>
                    <a:gd name="T17" fmla="*/ 0 60000 65536"/>
                    <a:gd name="T18" fmla="*/ 0 60000 65536"/>
                    <a:gd name="T19" fmla="*/ 0 60000 65536"/>
                    <a:gd name="T20" fmla="*/ 0 60000 65536"/>
                    <a:gd name="T21" fmla="*/ 0 w 23"/>
                    <a:gd name="T22" fmla="*/ 0 h 14"/>
                    <a:gd name="T23" fmla="*/ 23 w 2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
                      <a:moveTo>
                        <a:pt x="0" y="1"/>
                      </a:moveTo>
                      <a:lnTo>
                        <a:pt x="15" y="13"/>
                      </a:lnTo>
                      <a:lnTo>
                        <a:pt x="22" y="8"/>
                      </a:lnTo>
                      <a:lnTo>
                        <a:pt x="18" y="0"/>
                      </a:lnTo>
                      <a:lnTo>
                        <a:pt x="0" y="1"/>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4" name="Freeform 280"/>
                <p:cNvSpPr>
                  <a:spLocks noChangeAspect="1"/>
                </p:cNvSpPr>
                <p:nvPr/>
              </p:nvSpPr>
              <p:spPr bwMode="auto">
                <a:xfrm>
                  <a:off x="4952" y="2553"/>
                  <a:ext cx="52" cy="23"/>
                </a:xfrm>
                <a:custGeom>
                  <a:avLst/>
                  <a:gdLst>
                    <a:gd name="T0" fmla="*/ 0 w 51"/>
                    <a:gd name="T1" fmla="*/ 10 h 24"/>
                    <a:gd name="T2" fmla="*/ 85 w 51"/>
                    <a:gd name="T3" fmla="*/ 12 h 24"/>
                    <a:gd name="T4" fmla="*/ 77 w 51"/>
                    <a:gd name="T5" fmla="*/ 6 h 24"/>
                    <a:gd name="T6" fmla="*/ 61 w 51"/>
                    <a:gd name="T7" fmla="*/ 0 h 24"/>
                    <a:gd name="T8" fmla="*/ 5 w 51"/>
                    <a:gd name="T9" fmla="*/ 2 h 24"/>
                    <a:gd name="T10" fmla="*/ 0 w 51"/>
                    <a:gd name="T11" fmla="*/ 10 h 24"/>
                    <a:gd name="T12" fmla="*/ 0 w 51"/>
                    <a:gd name="T13" fmla="*/ 10 h 24"/>
                    <a:gd name="T14" fmla="*/ 0 w 51"/>
                    <a:gd name="T15" fmla="*/ 10 h 2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24"/>
                    <a:gd name="T26" fmla="*/ 51 w 5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24">
                      <a:moveTo>
                        <a:pt x="0" y="10"/>
                      </a:moveTo>
                      <a:lnTo>
                        <a:pt x="50" y="23"/>
                      </a:lnTo>
                      <a:lnTo>
                        <a:pt x="46" y="6"/>
                      </a:lnTo>
                      <a:lnTo>
                        <a:pt x="30" y="0"/>
                      </a:lnTo>
                      <a:lnTo>
                        <a:pt x="5" y="2"/>
                      </a:lnTo>
                      <a:lnTo>
                        <a:pt x="0" y="1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5" name="Freeform 281"/>
                <p:cNvSpPr>
                  <a:spLocks noChangeAspect="1"/>
                </p:cNvSpPr>
                <p:nvPr/>
              </p:nvSpPr>
              <p:spPr bwMode="auto">
                <a:xfrm>
                  <a:off x="4998" y="2497"/>
                  <a:ext cx="19" cy="9"/>
                </a:xfrm>
                <a:custGeom>
                  <a:avLst/>
                  <a:gdLst>
                    <a:gd name="T0" fmla="*/ 0 w 18"/>
                    <a:gd name="T1" fmla="*/ 3 h 9"/>
                    <a:gd name="T2" fmla="*/ 8 w 18"/>
                    <a:gd name="T3" fmla="*/ 8 h 9"/>
                    <a:gd name="T4" fmla="*/ 88 w 18"/>
                    <a:gd name="T5" fmla="*/ 5 h 9"/>
                    <a:gd name="T6" fmla="*/ 8 w 18"/>
                    <a:gd name="T7" fmla="*/ 0 h 9"/>
                    <a:gd name="T8" fmla="*/ 0 w 18"/>
                    <a:gd name="T9" fmla="*/ 3 h 9"/>
                    <a:gd name="T10" fmla="*/ 0 w 18"/>
                    <a:gd name="T11" fmla="*/ 3 h 9"/>
                    <a:gd name="T12" fmla="*/ 0 w 18"/>
                    <a:gd name="T13" fmla="*/ 3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0" y="3"/>
                      </a:moveTo>
                      <a:lnTo>
                        <a:pt x="8" y="8"/>
                      </a:lnTo>
                      <a:lnTo>
                        <a:pt x="17" y="5"/>
                      </a:lnTo>
                      <a:lnTo>
                        <a:pt x="8" y="0"/>
                      </a:lnTo>
                      <a:lnTo>
                        <a:pt x="0" y="3"/>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6" name="Freeform 282"/>
                <p:cNvSpPr>
                  <a:spLocks noChangeAspect="1"/>
                </p:cNvSpPr>
                <p:nvPr/>
              </p:nvSpPr>
              <p:spPr bwMode="auto">
                <a:xfrm>
                  <a:off x="4779" y="2117"/>
                  <a:ext cx="89" cy="116"/>
                </a:xfrm>
                <a:custGeom>
                  <a:avLst/>
                  <a:gdLst>
                    <a:gd name="T0" fmla="*/ 0 w 88"/>
                    <a:gd name="T1" fmla="*/ 46 h 117"/>
                    <a:gd name="T2" fmla="*/ 8 w 88"/>
                    <a:gd name="T3" fmla="*/ 58 h 117"/>
                    <a:gd name="T4" fmla="*/ 26 w 88"/>
                    <a:gd name="T5" fmla="*/ 58 h 117"/>
                    <a:gd name="T6" fmla="*/ 22 w 88"/>
                    <a:gd name="T7" fmla="*/ 68 h 117"/>
                    <a:gd name="T8" fmla="*/ 33 w 88"/>
                    <a:gd name="T9" fmla="*/ 72 h 117"/>
                    <a:gd name="T10" fmla="*/ 41 w 88"/>
                    <a:gd name="T11" fmla="*/ 65 h 117"/>
                    <a:gd name="T12" fmla="*/ 91 w 88"/>
                    <a:gd name="T13" fmla="*/ 82 h 117"/>
                    <a:gd name="T14" fmla="*/ 88 w 88"/>
                    <a:gd name="T15" fmla="*/ 66 h 117"/>
                    <a:gd name="T16" fmla="*/ 104 w 88"/>
                    <a:gd name="T17" fmla="*/ 83 h 117"/>
                    <a:gd name="T18" fmla="*/ 118 w 88"/>
                    <a:gd name="T19" fmla="*/ 85 h 117"/>
                    <a:gd name="T20" fmla="*/ 106 w 88"/>
                    <a:gd name="T21" fmla="*/ 70 h 117"/>
                    <a:gd name="T22" fmla="*/ 112 w 88"/>
                    <a:gd name="T23" fmla="*/ 68 h 117"/>
                    <a:gd name="T24" fmla="*/ 92 w 88"/>
                    <a:gd name="T25" fmla="*/ 58 h 117"/>
                    <a:gd name="T26" fmla="*/ 81 w 88"/>
                    <a:gd name="T27" fmla="*/ 65 h 117"/>
                    <a:gd name="T28" fmla="*/ 42 w 88"/>
                    <a:gd name="T29" fmla="*/ 61 h 117"/>
                    <a:gd name="T30" fmla="*/ 31 w 88"/>
                    <a:gd name="T31" fmla="*/ 58 h 117"/>
                    <a:gd name="T32" fmla="*/ 77 w 88"/>
                    <a:gd name="T33" fmla="*/ 30 h 117"/>
                    <a:gd name="T34" fmla="*/ 39 w 88"/>
                    <a:gd name="T35" fmla="*/ 22 h 117"/>
                    <a:gd name="T36" fmla="*/ 38 w 88"/>
                    <a:gd name="T37" fmla="*/ 0 h 117"/>
                    <a:gd name="T38" fmla="*/ 31 w 88"/>
                    <a:gd name="T39" fmla="*/ 6 h 117"/>
                    <a:gd name="T40" fmla="*/ 8 w 88"/>
                    <a:gd name="T41" fmla="*/ 0 h 117"/>
                    <a:gd name="T42" fmla="*/ 10 w 88"/>
                    <a:gd name="T43" fmla="*/ 51 h 117"/>
                    <a:gd name="T44" fmla="*/ 0 w 88"/>
                    <a:gd name="T45" fmla="*/ 46 h 117"/>
                    <a:gd name="T46" fmla="*/ 0 w 88"/>
                    <a:gd name="T47" fmla="*/ 46 h 117"/>
                    <a:gd name="T48" fmla="*/ 0 w 88"/>
                    <a:gd name="T49" fmla="*/ 4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117"/>
                    <a:gd name="T77" fmla="*/ 88 w 88"/>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117">
                      <a:moveTo>
                        <a:pt x="0" y="46"/>
                      </a:moveTo>
                      <a:lnTo>
                        <a:pt x="8" y="78"/>
                      </a:lnTo>
                      <a:lnTo>
                        <a:pt x="26" y="84"/>
                      </a:lnTo>
                      <a:lnTo>
                        <a:pt x="22" y="99"/>
                      </a:lnTo>
                      <a:lnTo>
                        <a:pt x="33" y="103"/>
                      </a:lnTo>
                      <a:lnTo>
                        <a:pt x="41" y="96"/>
                      </a:lnTo>
                      <a:lnTo>
                        <a:pt x="60" y="113"/>
                      </a:lnTo>
                      <a:lnTo>
                        <a:pt x="57" y="97"/>
                      </a:lnTo>
                      <a:lnTo>
                        <a:pt x="73" y="114"/>
                      </a:lnTo>
                      <a:lnTo>
                        <a:pt x="87" y="116"/>
                      </a:lnTo>
                      <a:lnTo>
                        <a:pt x="75" y="101"/>
                      </a:lnTo>
                      <a:lnTo>
                        <a:pt x="81" y="99"/>
                      </a:lnTo>
                      <a:lnTo>
                        <a:pt x="61" y="89"/>
                      </a:lnTo>
                      <a:lnTo>
                        <a:pt x="50" y="96"/>
                      </a:lnTo>
                      <a:lnTo>
                        <a:pt x="42" y="92"/>
                      </a:lnTo>
                      <a:lnTo>
                        <a:pt x="31" y="67"/>
                      </a:lnTo>
                      <a:lnTo>
                        <a:pt x="46" y="30"/>
                      </a:lnTo>
                      <a:lnTo>
                        <a:pt x="39" y="22"/>
                      </a:lnTo>
                      <a:lnTo>
                        <a:pt x="38" y="0"/>
                      </a:lnTo>
                      <a:lnTo>
                        <a:pt x="31" y="6"/>
                      </a:lnTo>
                      <a:lnTo>
                        <a:pt x="8" y="0"/>
                      </a:lnTo>
                      <a:lnTo>
                        <a:pt x="10" y="51"/>
                      </a:lnTo>
                      <a:lnTo>
                        <a:pt x="0" y="46"/>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7" name="Freeform 283"/>
                <p:cNvSpPr>
                  <a:spLocks noChangeAspect="1"/>
                </p:cNvSpPr>
                <p:nvPr/>
              </p:nvSpPr>
              <p:spPr bwMode="auto">
                <a:xfrm>
                  <a:off x="4748" y="2265"/>
                  <a:ext cx="43" cy="61"/>
                </a:xfrm>
                <a:custGeom>
                  <a:avLst/>
                  <a:gdLst>
                    <a:gd name="T0" fmla="*/ 0 w 43"/>
                    <a:gd name="T1" fmla="*/ 60 h 61"/>
                    <a:gd name="T2" fmla="*/ 42 w 43"/>
                    <a:gd name="T3" fmla="*/ 16 h 61"/>
                    <a:gd name="T4" fmla="*/ 37 w 43"/>
                    <a:gd name="T5" fmla="*/ 0 h 61"/>
                    <a:gd name="T6" fmla="*/ 32 w 43"/>
                    <a:gd name="T7" fmla="*/ 16 h 61"/>
                    <a:gd name="T8" fmla="*/ 0 w 43"/>
                    <a:gd name="T9" fmla="*/ 60 h 61"/>
                    <a:gd name="T10" fmla="*/ 0 w 43"/>
                    <a:gd name="T11" fmla="*/ 60 h 61"/>
                    <a:gd name="T12" fmla="*/ 0 w 43"/>
                    <a:gd name="T13" fmla="*/ 60 h 61"/>
                    <a:gd name="T14" fmla="*/ 0 60000 65536"/>
                    <a:gd name="T15" fmla="*/ 0 60000 65536"/>
                    <a:gd name="T16" fmla="*/ 0 60000 65536"/>
                    <a:gd name="T17" fmla="*/ 0 60000 65536"/>
                    <a:gd name="T18" fmla="*/ 0 60000 65536"/>
                    <a:gd name="T19" fmla="*/ 0 60000 65536"/>
                    <a:gd name="T20" fmla="*/ 0 60000 65536"/>
                    <a:gd name="T21" fmla="*/ 0 w 43"/>
                    <a:gd name="T22" fmla="*/ 0 h 61"/>
                    <a:gd name="T23" fmla="*/ 43 w 4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1">
                      <a:moveTo>
                        <a:pt x="0" y="60"/>
                      </a:moveTo>
                      <a:lnTo>
                        <a:pt x="42" y="16"/>
                      </a:lnTo>
                      <a:lnTo>
                        <a:pt x="37" y="0"/>
                      </a:lnTo>
                      <a:lnTo>
                        <a:pt x="32" y="16"/>
                      </a:lnTo>
                      <a:lnTo>
                        <a:pt x="0" y="6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8" name="Freeform 284"/>
                <p:cNvSpPr>
                  <a:spLocks noChangeAspect="1"/>
                </p:cNvSpPr>
                <p:nvPr/>
              </p:nvSpPr>
              <p:spPr bwMode="auto">
                <a:xfrm>
                  <a:off x="4797" y="2221"/>
                  <a:ext cx="24" cy="28"/>
                </a:xfrm>
                <a:custGeom>
                  <a:avLst/>
                  <a:gdLst>
                    <a:gd name="T0" fmla="*/ 0 w 24"/>
                    <a:gd name="T1" fmla="*/ 0 h 28"/>
                    <a:gd name="T2" fmla="*/ 17 w 24"/>
                    <a:gd name="T3" fmla="*/ 27 h 28"/>
                    <a:gd name="T4" fmla="*/ 23 w 24"/>
                    <a:gd name="T5" fmla="*/ 19 h 28"/>
                    <a:gd name="T6" fmla="*/ 23 w 24"/>
                    <a:gd name="T7" fmla="*/ 9 h 28"/>
                    <a:gd name="T8" fmla="*/ 15 w 24"/>
                    <a:gd name="T9" fmla="*/ 2 h 28"/>
                    <a:gd name="T10" fmla="*/ 0 w 24"/>
                    <a:gd name="T11" fmla="*/ 0 h 28"/>
                    <a:gd name="T12" fmla="*/ 0 w 24"/>
                    <a:gd name="T13" fmla="*/ 0 h 28"/>
                    <a:gd name="T14" fmla="*/ 0 w 24"/>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0" y="0"/>
                      </a:moveTo>
                      <a:lnTo>
                        <a:pt x="17" y="27"/>
                      </a:lnTo>
                      <a:lnTo>
                        <a:pt x="23" y="19"/>
                      </a:lnTo>
                      <a:lnTo>
                        <a:pt x="23" y="9"/>
                      </a:lnTo>
                      <a:lnTo>
                        <a:pt x="15" y="2"/>
                      </a:lnTo>
                      <a:lnTo>
                        <a:pt x="0"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69" name="Freeform 285"/>
                <p:cNvSpPr>
                  <a:spLocks noChangeAspect="1"/>
                </p:cNvSpPr>
                <p:nvPr/>
              </p:nvSpPr>
              <p:spPr bwMode="auto">
                <a:xfrm>
                  <a:off x="4873" y="2240"/>
                  <a:ext cx="27" cy="49"/>
                </a:xfrm>
                <a:custGeom>
                  <a:avLst/>
                  <a:gdLst>
                    <a:gd name="T0" fmla="*/ 0 w 27"/>
                    <a:gd name="T1" fmla="*/ 0 h 50"/>
                    <a:gd name="T2" fmla="*/ 13 w 27"/>
                    <a:gd name="T3" fmla="*/ 17 h 50"/>
                    <a:gd name="T4" fmla="*/ 10 w 27"/>
                    <a:gd name="T5" fmla="*/ 25 h 50"/>
                    <a:gd name="T6" fmla="*/ 2 w 27"/>
                    <a:gd name="T7" fmla="*/ 23 h 50"/>
                    <a:gd name="T8" fmla="*/ 4 w 27"/>
                    <a:gd name="T9" fmla="*/ 25 h 50"/>
                    <a:gd name="T10" fmla="*/ 10 w 27"/>
                    <a:gd name="T11" fmla="*/ 25 h 50"/>
                    <a:gd name="T12" fmla="*/ 11 w 27"/>
                    <a:gd name="T13" fmla="*/ 25 h 50"/>
                    <a:gd name="T14" fmla="*/ 21 w 27"/>
                    <a:gd name="T15" fmla="*/ 25 h 50"/>
                    <a:gd name="T16" fmla="*/ 15 w 27"/>
                    <a:gd name="T17" fmla="*/ 25 h 50"/>
                    <a:gd name="T18" fmla="*/ 26 w 27"/>
                    <a:gd name="T19" fmla="*/ 25 h 50"/>
                    <a:gd name="T20" fmla="*/ 22 w 27"/>
                    <a:gd name="T21" fmla="*/ 9 h 50"/>
                    <a:gd name="T22" fmla="*/ 17 w 27"/>
                    <a:gd name="T23" fmla="*/ 0 h 50"/>
                    <a:gd name="T24" fmla="*/ 0 w 27"/>
                    <a:gd name="T25" fmla="*/ 0 h 50"/>
                    <a:gd name="T26" fmla="*/ 0 w 27"/>
                    <a:gd name="T27" fmla="*/ 0 h 50"/>
                    <a:gd name="T28" fmla="*/ 0 w 2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50"/>
                    <a:gd name="T47" fmla="*/ 27 w 2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50">
                      <a:moveTo>
                        <a:pt x="0" y="0"/>
                      </a:moveTo>
                      <a:lnTo>
                        <a:pt x="13" y="17"/>
                      </a:lnTo>
                      <a:lnTo>
                        <a:pt x="10" y="25"/>
                      </a:lnTo>
                      <a:lnTo>
                        <a:pt x="2" y="23"/>
                      </a:lnTo>
                      <a:lnTo>
                        <a:pt x="4" y="35"/>
                      </a:lnTo>
                      <a:lnTo>
                        <a:pt x="10" y="37"/>
                      </a:lnTo>
                      <a:lnTo>
                        <a:pt x="11" y="49"/>
                      </a:lnTo>
                      <a:lnTo>
                        <a:pt x="21" y="48"/>
                      </a:lnTo>
                      <a:lnTo>
                        <a:pt x="15" y="30"/>
                      </a:lnTo>
                      <a:lnTo>
                        <a:pt x="26" y="30"/>
                      </a:lnTo>
                      <a:lnTo>
                        <a:pt x="22" y="9"/>
                      </a:lnTo>
                      <a:lnTo>
                        <a:pt x="17" y="0"/>
                      </a:lnTo>
                      <a:lnTo>
                        <a:pt x="0"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0" name="Freeform 286"/>
                <p:cNvSpPr>
                  <a:spLocks noChangeAspect="1"/>
                </p:cNvSpPr>
                <p:nvPr/>
              </p:nvSpPr>
              <p:spPr bwMode="auto">
                <a:xfrm>
                  <a:off x="4829" y="2254"/>
                  <a:ext cx="53" cy="60"/>
                </a:xfrm>
                <a:custGeom>
                  <a:avLst/>
                  <a:gdLst>
                    <a:gd name="T0" fmla="*/ 2 w 53"/>
                    <a:gd name="T1" fmla="*/ 27 h 61"/>
                    <a:gd name="T2" fmla="*/ 18 w 53"/>
                    <a:gd name="T3" fmla="*/ 29 h 61"/>
                    <a:gd name="T4" fmla="*/ 19 w 53"/>
                    <a:gd name="T5" fmla="*/ 30 h 61"/>
                    <a:gd name="T6" fmla="*/ 14 w 53"/>
                    <a:gd name="T7" fmla="*/ 30 h 61"/>
                    <a:gd name="T8" fmla="*/ 24 w 53"/>
                    <a:gd name="T9" fmla="*/ 30 h 61"/>
                    <a:gd name="T10" fmla="*/ 32 w 53"/>
                    <a:gd name="T11" fmla="*/ 30 h 61"/>
                    <a:gd name="T12" fmla="*/ 26 w 53"/>
                    <a:gd name="T13" fmla="*/ 30 h 61"/>
                    <a:gd name="T14" fmla="*/ 34 w 53"/>
                    <a:gd name="T15" fmla="*/ 30 h 61"/>
                    <a:gd name="T16" fmla="*/ 37 w 53"/>
                    <a:gd name="T17" fmla="*/ 30 h 61"/>
                    <a:gd name="T18" fmla="*/ 42 w 53"/>
                    <a:gd name="T19" fmla="*/ 30 h 61"/>
                    <a:gd name="T20" fmla="*/ 52 w 53"/>
                    <a:gd name="T21" fmla="*/ 30 h 61"/>
                    <a:gd name="T22" fmla="*/ 50 w 53"/>
                    <a:gd name="T23" fmla="*/ 30 h 61"/>
                    <a:gd name="T24" fmla="*/ 42 w 53"/>
                    <a:gd name="T25" fmla="*/ 30 h 61"/>
                    <a:gd name="T26" fmla="*/ 40 w 53"/>
                    <a:gd name="T27" fmla="*/ 15 h 61"/>
                    <a:gd name="T28" fmla="*/ 29 w 53"/>
                    <a:gd name="T29" fmla="*/ 29 h 61"/>
                    <a:gd name="T30" fmla="*/ 24 w 53"/>
                    <a:gd name="T31" fmla="*/ 7 h 61"/>
                    <a:gd name="T32" fmla="*/ 12 w 53"/>
                    <a:gd name="T33" fmla="*/ 7 h 61"/>
                    <a:gd name="T34" fmla="*/ 11 w 53"/>
                    <a:gd name="T35" fmla="*/ 2 h 61"/>
                    <a:gd name="T36" fmla="*/ 0 w 53"/>
                    <a:gd name="T37" fmla="*/ 0 h 61"/>
                    <a:gd name="T38" fmla="*/ 2 w 53"/>
                    <a:gd name="T39" fmla="*/ 27 h 61"/>
                    <a:gd name="T40" fmla="*/ 2 w 53"/>
                    <a:gd name="T41" fmla="*/ 27 h 61"/>
                    <a:gd name="T42" fmla="*/ 2 w 5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1"/>
                    <a:gd name="T68" fmla="*/ 53 w 5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1">
                      <a:moveTo>
                        <a:pt x="2" y="27"/>
                      </a:moveTo>
                      <a:lnTo>
                        <a:pt x="18" y="29"/>
                      </a:lnTo>
                      <a:lnTo>
                        <a:pt x="19" y="38"/>
                      </a:lnTo>
                      <a:lnTo>
                        <a:pt x="14" y="43"/>
                      </a:lnTo>
                      <a:lnTo>
                        <a:pt x="24" y="60"/>
                      </a:lnTo>
                      <a:lnTo>
                        <a:pt x="32" y="53"/>
                      </a:lnTo>
                      <a:lnTo>
                        <a:pt x="26" y="43"/>
                      </a:lnTo>
                      <a:lnTo>
                        <a:pt x="34" y="46"/>
                      </a:lnTo>
                      <a:lnTo>
                        <a:pt x="37" y="39"/>
                      </a:lnTo>
                      <a:lnTo>
                        <a:pt x="42" y="46"/>
                      </a:lnTo>
                      <a:lnTo>
                        <a:pt x="52" y="44"/>
                      </a:lnTo>
                      <a:lnTo>
                        <a:pt x="50" y="35"/>
                      </a:lnTo>
                      <a:lnTo>
                        <a:pt x="42" y="34"/>
                      </a:lnTo>
                      <a:lnTo>
                        <a:pt x="40" y="15"/>
                      </a:lnTo>
                      <a:lnTo>
                        <a:pt x="29" y="29"/>
                      </a:lnTo>
                      <a:lnTo>
                        <a:pt x="24" y="7"/>
                      </a:lnTo>
                      <a:lnTo>
                        <a:pt x="12" y="7"/>
                      </a:lnTo>
                      <a:lnTo>
                        <a:pt x="11" y="2"/>
                      </a:lnTo>
                      <a:lnTo>
                        <a:pt x="0" y="0"/>
                      </a:lnTo>
                      <a:lnTo>
                        <a:pt x="2" y="27"/>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1" name="Freeform 287"/>
                <p:cNvSpPr>
                  <a:spLocks noChangeAspect="1"/>
                </p:cNvSpPr>
                <p:nvPr/>
              </p:nvSpPr>
              <p:spPr bwMode="auto">
                <a:xfrm>
                  <a:off x="4837" y="2297"/>
                  <a:ext cx="87" cy="85"/>
                </a:xfrm>
                <a:custGeom>
                  <a:avLst/>
                  <a:gdLst>
                    <a:gd name="T0" fmla="*/ 0 w 85"/>
                    <a:gd name="T1" fmla="*/ 22 h 87"/>
                    <a:gd name="T2" fmla="*/ 3 w 85"/>
                    <a:gd name="T3" fmla="*/ 30 h 87"/>
                    <a:gd name="T4" fmla="*/ 10 w 85"/>
                    <a:gd name="T5" fmla="*/ 21 h 87"/>
                    <a:gd name="T6" fmla="*/ 16 w 85"/>
                    <a:gd name="T7" fmla="*/ 21 h 87"/>
                    <a:gd name="T8" fmla="*/ 17 w 85"/>
                    <a:gd name="T9" fmla="*/ 21 h 87"/>
                    <a:gd name="T10" fmla="*/ 60 w 85"/>
                    <a:gd name="T11" fmla="*/ 21 h 87"/>
                    <a:gd name="T12" fmla="*/ 72 w 85"/>
                    <a:gd name="T13" fmla="*/ 21 h 87"/>
                    <a:gd name="T14" fmla="*/ 82 w 85"/>
                    <a:gd name="T15" fmla="*/ 21 h 87"/>
                    <a:gd name="T16" fmla="*/ 72 w 85"/>
                    <a:gd name="T17" fmla="*/ 35 h 87"/>
                    <a:gd name="T18" fmla="*/ 137 w 85"/>
                    <a:gd name="T19" fmla="*/ 44 h 87"/>
                    <a:gd name="T20" fmla="*/ 146 w 85"/>
                    <a:gd name="T21" fmla="*/ 39 h 87"/>
                    <a:gd name="T22" fmla="*/ 129 w 85"/>
                    <a:gd name="T23" fmla="*/ 32 h 87"/>
                    <a:gd name="T24" fmla="*/ 137 w 85"/>
                    <a:gd name="T25" fmla="*/ 26 h 87"/>
                    <a:gd name="T26" fmla="*/ 143 w 85"/>
                    <a:gd name="T27" fmla="*/ 21 h 87"/>
                    <a:gd name="T28" fmla="*/ 161 w 85"/>
                    <a:gd name="T29" fmla="*/ 37 h 87"/>
                    <a:gd name="T30" fmla="*/ 170 w 85"/>
                    <a:gd name="T31" fmla="*/ 21 h 87"/>
                    <a:gd name="T32" fmla="*/ 158 w 85"/>
                    <a:gd name="T33" fmla="*/ 19 h 87"/>
                    <a:gd name="T34" fmla="*/ 123 w 85"/>
                    <a:gd name="T35" fmla="*/ 0 h 87"/>
                    <a:gd name="T36" fmla="*/ 129 w 85"/>
                    <a:gd name="T37" fmla="*/ 13 h 87"/>
                    <a:gd name="T38" fmla="*/ 114 w 85"/>
                    <a:gd name="T39" fmla="*/ 19 h 87"/>
                    <a:gd name="T40" fmla="*/ 98 w 85"/>
                    <a:gd name="T41" fmla="*/ 17 h 87"/>
                    <a:gd name="T42" fmla="*/ 94 w 85"/>
                    <a:gd name="T43" fmla="*/ 21 h 87"/>
                    <a:gd name="T44" fmla="*/ 68 w 85"/>
                    <a:gd name="T45" fmla="*/ 21 h 87"/>
                    <a:gd name="T46" fmla="*/ 66 w 85"/>
                    <a:gd name="T47" fmla="*/ 21 h 87"/>
                    <a:gd name="T48" fmla="*/ 19 w 85"/>
                    <a:gd name="T49" fmla="*/ 21 h 87"/>
                    <a:gd name="T50" fmla="*/ 2 w 85"/>
                    <a:gd name="T51" fmla="*/ 21 h 87"/>
                    <a:gd name="T52" fmla="*/ 0 w 85"/>
                    <a:gd name="T53" fmla="*/ 22 h 87"/>
                    <a:gd name="T54" fmla="*/ 0 w 85"/>
                    <a:gd name="T55" fmla="*/ 22 h 87"/>
                    <a:gd name="T56" fmla="*/ 0 w 85"/>
                    <a:gd name="T57" fmla="*/ 22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87"/>
                    <a:gd name="T89" fmla="*/ 85 w 85"/>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87">
                      <a:moveTo>
                        <a:pt x="0" y="53"/>
                      </a:moveTo>
                      <a:lnTo>
                        <a:pt x="3" y="61"/>
                      </a:lnTo>
                      <a:lnTo>
                        <a:pt x="10" y="43"/>
                      </a:lnTo>
                      <a:lnTo>
                        <a:pt x="16" y="41"/>
                      </a:lnTo>
                      <a:lnTo>
                        <a:pt x="17" y="49"/>
                      </a:lnTo>
                      <a:lnTo>
                        <a:pt x="29" y="41"/>
                      </a:lnTo>
                      <a:lnTo>
                        <a:pt x="37" y="44"/>
                      </a:lnTo>
                      <a:lnTo>
                        <a:pt x="42" y="49"/>
                      </a:lnTo>
                      <a:lnTo>
                        <a:pt x="37" y="68"/>
                      </a:lnTo>
                      <a:lnTo>
                        <a:pt x="65" y="86"/>
                      </a:lnTo>
                      <a:lnTo>
                        <a:pt x="71" y="76"/>
                      </a:lnTo>
                      <a:lnTo>
                        <a:pt x="62" y="63"/>
                      </a:lnTo>
                      <a:lnTo>
                        <a:pt x="65" y="57"/>
                      </a:lnTo>
                      <a:lnTo>
                        <a:pt x="69" y="49"/>
                      </a:lnTo>
                      <a:lnTo>
                        <a:pt x="79" y="71"/>
                      </a:lnTo>
                      <a:lnTo>
                        <a:pt x="84" y="52"/>
                      </a:lnTo>
                      <a:lnTo>
                        <a:pt x="78" y="19"/>
                      </a:lnTo>
                      <a:lnTo>
                        <a:pt x="60" y="0"/>
                      </a:lnTo>
                      <a:lnTo>
                        <a:pt x="62" y="13"/>
                      </a:lnTo>
                      <a:lnTo>
                        <a:pt x="57" y="19"/>
                      </a:lnTo>
                      <a:lnTo>
                        <a:pt x="50" y="17"/>
                      </a:lnTo>
                      <a:lnTo>
                        <a:pt x="48" y="26"/>
                      </a:lnTo>
                      <a:lnTo>
                        <a:pt x="35" y="34"/>
                      </a:lnTo>
                      <a:lnTo>
                        <a:pt x="34" y="26"/>
                      </a:lnTo>
                      <a:lnTo>
                        <a:pt x="19" y="26"/>
                      </a:lnTo>
                      <a:lnTo>
                        <a:pt x="2" y="41"/>
                      </a:lnTo>
                      <a:lnTo>
                        <a:pt x="0" y="53"/>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2" name="Freeform 288"/>
                <p:cNvSpPr>
                  <a:spLocks noChangeAspect="1"/>
                </p:cNvSpPr>
                <p:nvPr/>
              </p:nvSpPr>
              <p:spPr bwMode="auto">
                <a:xfrm>
                  <a:off x="5328" y="2582"/>
                  <a:ext cx="82" cy="43"/>
                </a:xfrm>
                <a:custGeom>
                  <a:avLst/>
                  <a:gdLst>
                    <a:gd name="T0" fmla="*/ 0 w 80"/>
                    <a:gd name="T1" fmla="*/ 22 h 44"/>
                    <a:gd name="T2" fmla="*/ 17 w 80"/>
                    <a:gd name="T3" fmla="*/ 22 h 44"/>
                    <a:gd name="T4" fmla="*/ 87 w 80"/>
                    <a:gd name="T5" fmla="*/ 22 h 44"/>
                    <a:gd name="T6" fmla="*/ 149 w 80"/>
                    <a:gd name="T7" fmla="*/ 22 h 44"/>
                    <a:gd name="T8" fmla="*/ 168 w 80"/>
                    <a:gd name="T9" fmla="*/ 10 h 44"/>
                    <a:gd name="T10" fmla="*/ 160 w 80"/>
                    <a:gd name="T11" fmla="*/ 0 h 44"/>
                    <a:gd name="T12" fmla="*/ 137 w 80"/>
                    <a:gd name="T13" fmla="*/ 0 h 44"/>
                    <a:gd name="T14" fmla="*/ 138 w 80"/>
                    <a:gd name="T15" fmla="*/ 15 h 44"/>
                    <a:gd name="T16" fmla="*/ 119 w 80"/>
                    <a:gd name="T17" fmla="*/ 15 h 44"/>
                    <a:gd name="T18" fmla="*/ 99 w 80"/>
                    <a:gd name="T19" fmla="*/ 22 h 44"/>
                    <a:gd name="T20" fmla="*/ 0 w 80"/>
                    <a:gd name="T21" fmla="*/ 22 h 44"/>
                    <a:gd name="T22" fmla="*/ 0 w 80"/>
                    <a:gd name="T23" fmla="*/ 22 h 44"/>
                    <a:gd name="T24" fmla="*/ 0 w 80"/>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4"/>
                    <a:gd name="T41" fmla="*/ 80 w 8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4">
                      <a:moveTo>
                        <a:pt x="0" y="27"/>
                      </a:moveTo>
                      <a:lnTo>
                        <a:pt x="17" y="42"/>
                      </a:lnTo>
                      <a:lnTo>
                        <a:pt x="43" y="43"/>
                      </a:lnTo>
                      <a:lnTo>
                        <a:pt x="70" y="29"/>
                      </a:lnTo>
                      <a:lnTo>
                        <a:pt x="79" y="10"/>
                      </a:lnTo>
                      <a:lnTo>
                        <a:pt x="75" y="0"/>
                      </a:lnTo>
                      <a:lnTo>
                        <a:pt x="63" y="0"/>
                      </a:lnTo>
                      <a:lnTo>
                        <a:pt x="64" y="15"/>
                      </a:lnTo>
                      <a:lnTo>
                        <a:pt x="56" y="15"/>
                      </a:lnTo>
                      <a:lnTo>
                        <a:pt x="49" y="27"/>
                      </a:lnTo>
                      <a:lnTo>
                        <a:pt x="0" y="27"/>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3" name="Freeform 289"/>
                <p:cNvSpPr>
                  <a:spLocks noChangeAspect="1"/>
                </p:cNvSpPr>
                <p:nvPr/>
              </p:nvSpPr>
              <p:spPr bwMode="auto">
                <a:xfrm>
                  <a:off x="5379" y="2549"/>
                  <a:ext cx="41" cy="47"/>
                </a:xfrm>
                <a:custGeom>
                  <a:avLst/>
                  <a:gdLst>
                    <a:gd name="T0" fmla="*/ 0 w 40"/>
                    <a:gd name="T1" fmla="*/ 0 h 48"/>
                    <a:gd name="T2" fmla="*/ 56 w 40"/>
                    <a:gd name="T3" fmla="*/ 21 h 48"/>
                    <a:gd name="T4" fmla="*/ 75 w 40"/>
                    <a:gd name="T5" fmla="*/ 24 h 48"/>
                    <a:gd name="T6" fmla="*/ 80 w 40"/>
                    <a:gd name="T7" fmla="*/ 24 h 48"/>
                    <a:gd name="T8" fmla="*/ 13 w 40"/>
                    <a:gd name="T9" fmla="*/ 5 h 48"/>
                    <a:gd name="T10" fmla="*/ 0 w 40"/>
                    <a:gd name="T11" fmla="*/ 0 h 48"/>
                    <a:gd name="T12" fmla="*/ 0 w 40"/>
                    <a:gd name="T13" fmla="*/ 0 h 48"/>
                    <a:gd name="T14" fmla="*/ 0 w 40"/>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0" y="0"/>
                      </a:moveTo>
                      <a:lnTo>
                        <a:pt x="25" y="21"/>
                      </a:lnTo>
                      <a:lnTo>
                        <a:pt x="37" y="47"/>
                      </a:lnTo>
                      <a:lnTo>
                        <a:pt x="39" y="28"/>
                      </a:lnTo>
                      <a:lnTo>
                        <a:pt x="13" y="5"/>
                      </a:lnTo>
                      <a:lnTo>
                        <a:pt x="0"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4" name="Freeform 290"/>
                <p:cNvSpPr>
                  <a:spLocks noChangeAspect="1"/>
                </p:cNvSpPr>
                <p:nvPr/>
              </p:nvSpPr>
              <p:spPr bwMode="auto">
                <a:xfrm>
                  <a:off x="5447" y="2607"/>
                  <a:ext cx="25" cy="31"/>
                </a:xfrm>
                <a:custGeom>
                  <a:avLst/>
                  <a:gdLst>
                    <a:gd name="T0" fmla="*/ 0 w 25"/>
                    <a:gd name="T1" fmla="*/ 0 h 30"/>
                    <a:gd name="T2" fmla="*/ 14 w 25"/>
                    <a:gd name="T3" fmla="*/ 75 h 30"/>
                    <a:gd name="T4" fmla="*/ 24 w 25"/>
                    <a:gd name="T5" fmla="*/ 69 h 30"/>
                    <a:gd name="T6" fmla="*/ 8 w 25"/>
                    <a:gd name="T7" fmla="*/ 1 h 30"/>
                    <a:gd name="T8" fmla="*/ 0 w 25"/>
                    <a:gd name="T9" fmla="*/ 0 h 30"/>
                    <a:gd name="T10" fmla="*/ 0 w 25"/>
                    <a:gd name="T11" fmla="*/ 0 h 30"/>
                    <a:gd name="T12" fmla="*/ 0 w 25"/>
                    <a:gd name="T13" fmla="*/ 0 h 30"/>
                    <a:gd name="T14" fmla="*/ 0 60000 65536"/>
                    <a:gd name="T15" fmla="*/ 0 60000 65536"/>
                    <a:gd name="T16" fmla="*/ 0 60000 65536"/>
                    <a:gd name="T17" fmla="*/ 0 60000 65536"/>
                    <a:gd name="T18" fmla="*/ 0 60000 65536"/>
                    <a:gd name="T19" fmla="*/ 0 60000 65536"/>
                    <a:gd name="T20" fmla="*/ 0 60000 65536"/>
                    <a:gd name="T21" fmla="*/ 0 w 25"/>
                    <a:gd name="T22" fmla="*/ 0 h 30"/>
                    <a:gd name="T23" fmla="*/ 25 w 2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0">
                      <a:moveTo>
                        <a:pt x="0" y="0"/>
                      </a:moveTo>
                      <a:lnTo>
                        <a:pt x="14" y="29"/>
                      </a:lnTo>
                      <a:lnTo>
                        <a:pt x="24" y="26"/>
                      </a:lnTo>
                      <a:lnTo>
                        <a:pt x="8" y="1"/>
                      </a:lnTo>
                      <a:lnTo>
                        <a:pt x="0"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5" name="Freeform 291"/>
                <p:cNvSpPr>
                  <a:spLocks noChangeAspect="1"/>
                </p:cNvSpPr>
                <p:nvPr/>
              </p:nvSpPr>
              <p:spPr bwMode="auto">
                <a:xfrm>
                  <a:off x="5557" y="2913"/>
                  <a:ext cx="44" cy="42"/>
                </a:xfrm>
                <a:custGeom>
                  <a:avLst/>
                  <a:gdLst>
                    <a:gd name="T0" fmla="*/ 0 w 43"/>
                    <a:gd name="T1" fmla="*/ 0 h 43"/>
                    <a:gd name="T2" fmla="*/ 9 w 43"/>
                    <a:gd name="T3" fmla="*/ 21 h 43"/>
                    <a:gd name="T4" fmla="*/ 65 w 43"/>
                    <a:gd name="T5" fmla="*/ 21 h 43"/>
                    <a:gd name="T6" fmla="*/ 81 w 43"/>
                    <a:gd name="T7" fmla="*/ 21 h 43"/>
                    <a:gd name="T8" fmla="*/ 17 w 43"/>
                    <a:gd name="T9" fmla="*/ 11 h 43"/>
                    <a:gd name="T10" fmla="*/ 0 w 43"/>
                    <a:gd name="T11" fmla="*/ 0 h 43"/>
                    <a:gd name="T12" fmla="*/ 0 w 43"/>
                    <a:gd name="T13" fmla="*/ 0 h 43"/>
                    <a:gd name="T14" fmla="*/ 0 w 4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3"/>
                    <a:gd name="T26" fmla="*/ 43 w 4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3">
                      <a:moveTo>
                        <a:pt x="0" y="0"/>
                      </a:moveTo>
                      <a:lnTo>
                        <a:pt x="9" y="21"/>
                      </a:lnTo>
                      <a:lnTo>
                        <a:pt x="34" y="42"/>
                      </a:lnTo>
                      <a:lnTo>
                        <a:pt x="42" y="42"/>
                      </a:lnTo>
                      <a:lnTo>
                        <a:pt x="17" y="11"/>
                      </a:lnTo>
                      <a:lnTo>
                        <a:pt x="0"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6" name="Freeform 292"/>
                <p:cNvSpPr>
                  <a:spLocks noChangeAspect="1"/>
                </p:cNvSpPr>
                <p:nvPr/>
              </p:nvSpPr>
              <p:spPr bwMode="auto">
                <a:xfrm>
                  <a:off x="4980" y="2729"/>
                  <a:ext cx="28" cy="14"/>
                </a:xfrm>
                <a:custGeom>
                  <a:avLst/>
                  <a:gdLst>
                    <a:gd name="T0" fmla="*/ 0 w 27"/>
                    <a:gd name="T1" fmla="*/ 7 h 15"/>
                    <a:gd name="T2" fmla="*/ 53 w 27"/>
                    <a:gd name="T3" fmla="*/ 7 h 15"/>
                    <a:gd name="T4" fmla="*/ 75 w 27"/>
                    <a:gd name="T5" fmla="*/ 6 h 15"/>
                    <a:gd name="T6" fmla="*/ 65 w 27"/>
                    <a:gd name="T7" fmla="*/ 0 h 15"/>
                    <a:gd name="T8" fmla="*/ 6 w 27"/>
                    <a:gd name="T9" fmla="*/ 0 h 15"/>
                    <a:gd name="T10" fmla="*/ 0 w 27"/>
                    <a:gd name="T11" fmla="*/ 7 h 15"/>
                    <a:gd name="T12" fmla="*/ 0 w 27"/>
                    <a:gd name="T13" fmla="*/ 7 h 15"/>
                    <a:gd name="T14" fmla="*/ 0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1"/>
                      </a:moveTo>
                      <a:lnTo>
                        <a:pt x="16" y="14"/>
                      </a:lnTo>
                      <a:lnTo>
                        <a:pt x="26" y="6"/>
                      </a:lnTo>
                      <a:lnTo>
                        <a:pt x="22" y="0"/>
                      </a:lnTo>
                      <a:lnTo>
                        <a:pt x="6" y="0"/>
                      </a:lnTo>
                      <a:lnTo>
                        <a:pt x="0" y="11"/>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7" name="Freeform 293"/>
                <p:cNvSpPr>
                  <a:spLocks noChangeAspect="1"/>
                </p:cNvSpPr>
                <p:nvPr/>
              </p:nvSpPr>
              <p:spPr bwMode="auto">
                <a:xfrm>
                  <a:off x="4862" y="2668"/>
                  <a:ext cx="72" cy="43"/>
                </a:xfrm>
                <a:custGeom>
                  <a:avLst/>
                  <a:gdLst>
                    <a:gd name="T0" fmla="*/ 0 w 72"/>
                    <a:gd name="T1" fmla="*/ 42 h 43"/>
                    <a:gd name="T2" fmla="*/ 18 w 72"/>
                    <a:gd name="T3" fmla="*/ 36 h 43"/>
                    <a:gd name="T4" fmla="*/ 36 w 72"/>
                    <a:gd name="T5" fmla="*/ 18 h 43"/>
                    <a:gd name="T6" fmla="*/ 71 w 72"/>
                    <a:gd name="T7" fmla="*/ 0 h 43"/>
                    <a:gd name="T8" fmla="*/ 32 w 72"/>
                    <a:gd name="T9" fmla="*/ 7 h 43"/>
                    <a:gd name="T10" fmla="*/ 10 w 72"/>
                    <a:gd name="T11" fmla="*/ 20 h 43"/>
                    <a:gd name="T12" fmla="*/ 0 w 72"/>
                    <a:gd name="T13" fmla="*/ 42 h 43"/>
                    <a:gd name="T14" fmla="*/ 0 w 72"/>
                    <a:gd name="T15" fmla="*/ 42 h 43"/>
                    <a:gd name="T16" fmla="*/ 0 w 7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43"/>
                    <a:gd name="T29" fmla="*/ 72 w 7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43">
                      <a:moveTo>
                        <a:pt x="0" y="42"/>
                      </a:moveTo>
                      <a:lnTo>
                        <a:pt x="18" y="36"/>
                      </a:lnTo>
                      <a:lnTo>
                        <a:pt x="36" y="18"/>
                      </a:lnTo>
                      <a:lnTo>
                        <a:pt x="71" y="0"/>
                      </a:lnTo>
                      <a:lnTo>
                        <a:pt x="32" y="7"/>
                      </a:lnTo>
                      <a:lnTo>
                        <a:pt x="10" y="20"/>
                      </a:lnTo>
                      <a:lnTo>
                        <a:pt x="0" y="42"/>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8" name="Freeform 294"/>
                <p:cNvSpPr>
                  <a:spLocks noChangeAspect="1"/>
                </p:cNvSpPr>
                <p:nvPr/>
              </p:nvSpPr>
              <p:spPr bwMode="auto">
                <a:xfrm>
                  <a:off x="4650" y="2036"/>
                  <a:ext cx="13" cy="6"/>
                </a:xfrm>
                <a:custGeom>
                  <a:avLst/>
                  <a:gdLst>
                    <a:gd name="T0" fmla="*/ 0 w 12"/>
                    <a:gd name="T1" fmla="*/ 0 h 7"/>
                    <a:gd name="T2" fmla="*/ 0 w 12"/>
                    <a:gd name="T3" fmla="*/ 3 h 7"/>
                    <a:gd name="T4" fmla="*/ 129 w 12"/>
                    <a:gd name="T5" fmla="*/ 3 h 7"/>
                    <a:gd name="T6" fmla="*/ 129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0"/>
                      </a:moveTo>
                      <a:lnTo>
                        <a:pt x="0" y="6"/>
                      </a:lnTo>
                      <a:lnTo>
                        <a:pt x="11" y="6"/>
                      </a:lnTo>
                      <a:lnTo>
                        <a:pt x="11" y="0"/>
                      </a:lnTo>
                      <a:lnTo>
                        <a:pt x="0" y="0"/>
                      </a:lnTo>
                    </a:path>
                  </a:pathLst>
                </a:custGeom>
                <a:grpFill/>
                <a:ln w="3175" cap="flat" cmpd="sng">
                  <a:solidFill>
                    <a:srgbClr val="000000"/>
                  </a:solidFill>
                  <a:prstDash val="solid"/>
                  <a:round/>
                  <a:headEnd type="none" w="med" len="med"/>
                  <a:tailEnd type="none" w="med" len="med"/>
                </a:ln>
              </p:spPr>
              <p:txBody>
                <a:bodyPr/>
                <a:lstStyle/>
                <a:p>
                  <a:endParaRPr lang="en-US"/>
                </a:p>
              </p:txBody>
            </p:sp>
            <p:sp>
              <p:nvSpPr>
                <p:cNvPr id="8779" name="Freeform 295"/>
                <p:cNvSpPr>
                  <a:spLocks noChangeAspect="1"/>
                </p:cNvSpPr>
                <p:nvPr/>
              </p:nvSpPr>
              <p:spPr bwMode="auto">
                <a:xfrm>
                  <a:off x="4650" y="2036"/>
                  <a:ext cx="13" cy="1"/>
                </a:xfrm>
                <a:custGeom>
                  <a:avLst/>
                  <a:gdLst>
                    <a:gd name="T0" fmla="*/ 129 w 12"/>
                    <a:gd name="T1" fmla="*/ 0 h 1"/>
                    <a:gd name="T2" fmla="*/ 0 w 12"/>
                    <a:gd name="T3" fmla="*/ 0 h 1"/>
                    <a:gd name="T4" fmla="*/ 129 w 12"/>
                    <a:gd name="T5" fmla="*/ 0 h 1"/>
                    <a:gd name="T6" fmla="*/ 129 w 12"/>
                    <a:gd name="T7" fmla="*/ 0 h 1"/>
                    <a:gd name="T8" fmla="*/ 0 60000 65536"/>
                    <a:gd name="T9" fmla="*/ 0 60000 65536"/>
                    <a:gd name="T10" fmla="*/ 0 60000 65536"/>
                    <a:gd name="T11" fmla="*/ 0 60000 65536"/>
                    <a:gd name="T12" fmla="*/ 0 w 12"/>
                    <a:gd name="T13" fmla="*/ 0 h 1"/>
                    <a:gd name="T14" fmla="*/ 12 w 12"/>
                    <a:gd name="T15" fmla="*/ 1 h 1"/>
                  </a:gdLst>
                  <a:ahLst/>
                  <a:cxnLst>
                    <a:cxn ang="T8">
                      <a:pos x="T0" y="T1"/>
                    </a:cxn>
                    <a:cxn ang="T9">
                      <a:pos x="T2" y="T3"/>
                    </a:cxn>
                    <a:cxn ang="T10">
                      <a:pos x="T4" y="T5"/>
                    </a:cxn>
                    <a:cxn ang="T11">
                      <a:pos x="T6" y="T7"/>
                    </a:cxn>
                  </a:cxnLst>
                  <a:rect l="T12" t="T13" r="T14" b="T15"/>
                  <a:pathLst>
                    <a:path w="12" h="1">
                      <a:moveTo>
                        <a:pt x="11" y="0"/>
                      </a:moveTo>
                      <a:lnTo>
                        <a:pt x="0" y="0"/>
                      </a:lnTo>
                      <a:lnTo>
                        <a:pt x="11" y="0"/>
                      </a:lnTo>
                    </a:path>
                  </a:pathLst>
                </a:custGeom>
                <a:grpFill/>
                <a:ln w="3175" cap="flat" cmpd="sng">
                  <a:solidFill>
                    <a:srgbClr val="000000"/>
                  </a:solidFill>
                  <a:prstDash val="solid"/>
                  <a:round/>
                  <a:headEnd type="none" w="med" len="med"/>
                  <a:tailEnd type="none" w="med" len="med"/>
                </a:ln>
              </p:spPr>
              <p:txBody>
                <a:bodyPr/>
                <a:lstStyle/>
                <a:p>
                  <a:endParaRPr lang="en-US"/>
                </a:p>
              </p:txBody>
            </p:sp>
          </p:grpSp>
        </p:grpSp>
        <p:sp>
          <p:nvSpPr>
            <p:cNvPr id="8669" name="Freeform 298"/>
            <p:cNvSpPr>
              <a:spLocks noChangeAspect="1"/>
            </p:cNvSpPr>
            <p:nvPr/>
          </p:nvSpPr>
          <p:spPr bwMode="auto">
            <a:xfrm>
              <a:off x="887413" y="1735138"/>
              <a:ext cx="1906587" cy="963612"/>
            </a:xfrm>
            <a:custGeom>
              <a:avLst/>
              <a:gdLst>
                <a:gd name="T0" fmla="*/ 2147483647 w 1181"/>
                <a:gd name="T1" fmla="*/ 2147483647 h 616"/>
                <a:gd name="T2" fmla="*/ 2147483647 w 1181"/>
                <a:gd name="T3" fmla="*/ 2147483647 h 616"/>
                <a:gd name="T4" fmla="*/ 2147483647 w 1181"/>
                <a:gd name="T5" fmla="*/ 2147483647 h 616"/>
                <a:gd name="T6" fmla="*/ 2147483647 w 1181"/>
                <a:gd name="T7" fmla="*/ 2147483647 h 616"/>
                <a:gd name="T8" fmla="*/ 2147483647 w 1181"/>
                <a:gd name="T9" fmla="*/ 2147483647 h 616"/>
                <a:gd name="T10" fmla="*/ 2147483647 w 1181"/>
                <a:gd name="T11" fmla="*/ 2147483647 h 616"/>
                <a:gd name="T12" fmla="*/ 2147483647 w 1181"/>
                <a:gd name="T13" fmla="*/ 2147483647 h 616"/>
                <a:gd name="T14" fmla="*/ 2147483647 w 1181"/>
                <a:gd name="T15" fmla="*/ 2147483647 h 616"/>
                <a:gd name="T16" fmla="*/ 2147483647 w 1181"/>
                <a:gd name="T17" fmla="*/ 2147483647 h 616"/>
                <a:gd name="T18" fmla="*/ 2147483647 w 1181"/>
                <a:gd name="T19" fmla="*/ 2147483647 h 616"/>
                <a:gd name="T20" fmla="*/ 2147483647 w 1181"/>
                <a:gd name="T21" fmla="*/ 2147483647 h 616"/>
                <a:gd name="T22" fmla="*/ 2147483647 w 1181"/>
                <a:gd name="T23" fmla="*/ 2147483647 h 616"/>
                <a:gd name="T24" fmla="*/ 2147483647 w 1181"/>
                <a:gd name="T25" fmla="*/ 2147483647 h 616"/>
                <a:gd name="T26" fmla="*/ 2147483647 w 1181"/>
                <a:gd name="T27" fmla="*/ 2147483647 h 616"/>
                <a:gd name="T28" fmla="*/ 2147483647 w 1181"/>
                <a:gd name="T29" fmla="*/ 2147483647 h 616"/>
                <a:gd name="T30" fmla="*/ 2147483647 w 1181"/>
                <a:gd name="T31" fmla="*/ 2147483647 h 616"/>
                <a:gd name="T32" fmla="*/ 2147483647 w 1181"/>
                <a:gd name="T33" fmla="*/ 2147483647 h 616"/>
                <a:gd name="T34" fmla="*/ 2147483647 w 1181"/>
                <a:gd name="T35" fmla="*/ 2147483647 h 616"/>
                <a:gd name="T36" fmla="*/ 2147483647 w 1181"/>
                <a:gd name="T37" fmla="*/ 2147483647 h 616"/>
                <a:gd name="T38" fmla="*/ 2147483647 w 1181"/>
                <a:gd name="T39" fmla="*/ 2147483647 h 616"/>
                <a:gd name="T40" fmla="*/ 2147483647 w 1181"/>
                <a:gd name="T41" fmla="*/ 2147483647 h 616"/>
                <a:gd name="T42" fmla="*/ 2147483647 w 1181"/>
                <a:gd name="T43" fmla="*/ 2147483647 h 616"/>
                <a:gd name="T44" fmla="*/ 2147483647 w 1181"/>
                <a:gd name="T45" fmla="*/ 2147483647 h 616"/>
                <a:gd name="T46" fmla="*/ 2147483647 w 1181"/>
                <a:gd name="T47" fmla="*/ 2147483647 h 616"/>
                <a:gd name="T48" fmla="*/ 2147483647 w 1181"/>
                <a:gd name="T49" fmla="*/ 2147483647 h 616"/>
                <a:gd name="T50" fmla="*/ 2147483647 w 1181"/>
                <a:gd name="T51" fmla="*/ 2147483647 h 616"/>
                <a:gd name="T52" fmla="*/ 2147483647 w 1181"/>
                <a:gd name="T53" fmla="*/ 0 h 616"/>
                <a:gd name="T54" fmla="*/ 2147483647 w 1181"/>
                <a:gd name="T55" fmla="*/ 2147483647 h 616"/>
                <a:gd name="T56" fmla="*/ 2147483647 w 1181"/>
                <a:gd name="T57" fmla="*/ 2147483647 h 616"/>
                <a:gd name="T58" fmla="*/ 2147483647 w 1181"/>
                <a:gd name="T59" fmla="*/ 2147483647 h 616"/>
                <a:gd name="T60" fmla="*/ 2147483647 w 1181"/>
                <a:gd name="T61" fmla="*/ 2147483647 h 616"/>
                <a:gd name="T62" fmla="*/ 2147483647 w 1181"/>
                <a:gd name="T63" fmla="*/ 2147483647 h 616"/>
                <a:gd name="T64" fmla="*/ 2147483647 w 1181"/>
                <a:gd name="T65" fmla="*/ 2147483647 h 616"/>
                <a:gd name="T66" fmla="*/ 2147483647 w 1181"/>
                <a:gd name="T67" fmla="*/ 2147483647 h 616"/>
                <a:gd name="T68" fmla="*/ 2147483647 w 1181"/>
                <a:gd name="T69" fmla="*/ 2147483647 h 616"/>
                <a:gd name="T70" fmla="*/ 2147483647 w 1181"/>
                <a:gd name="T71" fmla="*/ 2147483647 h 616"/>
                <a:gd name="T72" fmla="*/ 2147483647 w 1181"/>
                <a:gd name="T73" fmla="*/ 2147483647 h 616"/>
                <a:gd name="T74" fmla="*/ 2147483647 w 1181"/>
                <a:gd name="T75" fmla="*/ 2147483647 h 616"/>
                <a:gd name="T76" fmla="*/ 2147483647 w 1181"/>
                <a:gd name="T77" fmla="*/ 2147483647 h 616"/>
                <a:gd name="T78" fmla="*/ 2147483647 w 1181"/>
                <a:gd name="T79" fmla="*/ 2147483647 h 616"/>
                <a:gd name="T80" fmla="*/ 2147483647 w 1181"/>
                <a:gd name="T81" fmla="*/ 2147483647 h 616"/>
                <a:gd name="T82" fmla="*/ 2147483647 w 1181"/>
                <a:gd name="T83" fmla="*/ 2147483647 h 616"/>
                <a:gd name="T84" fmla="*/ 2147483647 w 1181"/>
                <a:gd name="T85" fmla="*/ 2147483647 h 616"/>
                <a:gd name="T86" fmla="*/ 2147483647 w 1181"/>
                <a:gd name="T87" fmla="*/ 2147483647 h 616"/>
                <a:gd name="T88" fmla="*/ 2147483647 w 1181"/>
                <a:gd name="T89" fmla="*/ 2147483647 h 616"/>
                <a:gd name="T90" fmla="*/ 2147483647 w 1181"/>
                <a:gd name="T91" fmla="*/ 2147483647 h 616"/>
                <a:gd name="T92" fmla="*/ 2147483647 w 1181"/>
                <a:gd name="T93" fmla="*/ 2147483647 h 616"/>
                <a:gd name="T94" fmla="*/ 2147483647 w 1181"/>
                <a:gd name="T95" fmla="*/ 2147483647 h 616"/>
                <a:gd name="T96" fmla="*/ 2147483647 w 1181"/>
                <a:gd name="T97" fmla="*/ 2147483647 h 616"/>
                <a:gd name="T98" fmla="*/ 2147483647 w 1181"/>
                <a:gd name="T99" fmla="*/ 2147483647 h 616"/>
                <a:gd name="T100" fmla="*/ 2147483647 w 1181"/>
                <a:gd name="T101" fmla="*/ 2147483647 h 616"/>
                <a:gd name="T102" fmla="*/ 2147483647 w 1181"/>
                <a:gd name="T103" fmla="*/ 2147483647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1"/>
                <a:gd name="T157" fmla="*/ 0 h 616"/>
                <a:gd name="T158" fmla="*/ 1181 w 1181"/>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1" h="616">
                  <a:moveTo>
                    <a:pt x="937" y="546"/>
                  </a:moveTo>
                  <a:lnTo>
                    <a:pt x="977" y="536"/>
                  </a:lnTo>
                  <a:lnTo>
                    <a:pt x="973" y="542"/>
                  </a:lnTo>
                  <a:lnTo>
                    <a:pt x="984" y="542"/>
                  </a:lnTo>
                  <a:lnTo>
                    <a:pt x="945" y="568"/>
                  </a:lnTo>
                  <a:lnTo>
                    <a:pt x="949" y="581"/>
                  </a:lnTo>
                  <a:lnTo>
                    <a:pt x="979" y="561"/>
                  </a:lnTo>
                  <a:lnTo>
                    <a:pt x="1034" y="546"/>
                  </a:lnTo>
                  <a:lnTo>
                    <a:pt x="1061" y="531"/>
                  </a:lnTo>
                  <a:lnTo>
                    <a:pt x="1053" y="523"/>
                  </a:lnTo>
                  <a:lnTo>
                    <a:pt x="1055" y="508"/>
                  </a:lnTo>
                  <a:lnTo>
                    <a:pt x="1033" y="535"/>
                  </a:lnTo>
                  <a:lnTo>
                    <a:pt x="1003" y="535"/>
                  </a:lnTo>
                  <a:lnTo>
                    <a:pt x="985" y="524"/>
                  </a:lnTo>
                  <a:lnTo>
                    <a:pt x="984" y="515"/>
                  </a:lnTo>
                  <a:lnTo>
                    <a:pt x="993" y="496"/>
                  </a:lnTo>
                  <a:lnTo>
                    <a:pt x="979" y="498"/>
                  </a:lnTo>
                  <a:lnTo>
                    <a:pt x="971" y="488"/>
                  </a:lnTo>
                  <a:lnTo>
                    <a:pt x="1009" y="480"/>
                  </a:lnTo>
                  <a:lnTo>
                    <a:pt x="1011" y="473"/>
                  </a:lnTo>
                  <a:lnTo>
                    <a:pt x="999" y="464"/>
                  </a:lnTo>
                  <a:lnTo>
                    <a:pt x="937" y="481"/>
                  </a:lnTo>
                  <a:lnTo>
                    <a:pt x="883" y="513"/>
                  </a:lnTo>
                  <a:lnTo>
                    <a:pt x="929" y="477"/>
                  </a:lnTo>
                  <a:lnTo>
                    <a:pt x="955" y="463"/>
                  </a:lnTo>
                  <a:lnTo>
                    <a:pt x="966" y="463"/>
                  </a:lnTo>
                  <a:lnTo>
                    <a:pt x="981" y="447"/>
                  </a:lnTo>
                  <a:lnTo>
                    <a:pt x="1028" y="442"/>
                  </a:lnTo>
                  <a:lnTo>
                    <a:pt x="1090" y="446"/>
                  </a:lnTo>
                  <a:lnTo>
                    <a:pt x="1120" y="425"/>
                  </a:lnTo>
                  <a:lnTo>
                    <a:pt x="1174" y="407"/>
                  </a:lnTo>
                  <a:lnTo>
                    <a:pt x="1180" y="386"/>
                  </a:lnTo>
                  <a:lnTo>
                    <a:pt x="1174" y="375"/>
                  </a:lnTo>
                  <a:lnTo>
                    <a:pt x="1163" y="375"/>
                  </a:lnTo>
                  <a:lnTo>
                    <a:pt x="1164" y="366"/>
                  </a:lnTo>
                  <a:lnTo>
                    <a:pt x="1149" y="366"/>
                  </a:lnTo>
                  <a:lnTo>
                    <a:pt x="1166" y="359"/>
                  </a:lnTo>
                  <a:lnTo>
                    <a:pt x="1146" y="354"/>
                  </a:lnTo>
                  <a:lnTo>
                    <a:pt x="1145" y="346"/>
                  </a:lnTo>
                  <a:lnTo>
                    <a:pt x="1129" y="345"/>
                  </a:lnTo>
                  <a:lnTo>
                    <a:pt x="1129" y="336"/>
                  </a:lnTo>
                  <a:lnTo>
                    <a:pt x="1116" y="325"/>
                  </a:lnTo>
                  <a:lnTo>
                    <a:pt x="1131" y="309"/>
                  </a:lnTo>
                  <a:lnTo>
                    <a:pt x="1115" y="247"/>
                  </a:lnTo>
                  <a:lnTo>
                    <a:pt x="1095" y="257"/>
                  </a:lnTo>
                  <a:lnTo>
                    <a:pt x="1096" y="264"/>
                  </a:lnTo>
                  <a:lnTo>
                    <a:pt x="1086" y="272"/>
                  </a:lnTo>
                  <a:lnTo>
                    <a:pt x="1045" y="288"/>
                  </a:lnTo>
                  <a:lnTo>
                    <a:pt x="1033" y="267"/>
                  </a:lnTo>
                  <a:lnTo>
                    <a:pt x="1049" y="237"/>
                  </a:lnTo>
                  <a:lnTo>
                    <a:pt x="1021" y="229"/>
                  </a:lnTo>
                  <a:lnTo>
                    <a:pt x="1029" y="222"/>
                  </a:lnTo>
                  <a:lnTo>
                    <a:pt x="1008" y="207"/>
                  </a:lnTo>
                  <a:lnTo>
                    <a:pt x="955" y="206"/>
                  </a:lnTo>
                  <a:lnTo>
                    <a:pt x="942" y="211"/>
                  </a:lnTo>
                  <a:lnTo>
                    <a:pt x="937" y="219"/>
                  </a:lnTo>
                  <a:lnTo>
                    <a:pt x="942" y="222"/>
                  </a:lnTo>
                  <a:lnTo>
                    <a:pt x="923" y="239"/>
                  </a:lnTo>
                  <a:lnTo>
                    <a:pt x="928" y="244"/>
                  </a:lnTo>
                  <a:lnTo>
                    <a:pt x="919" y="260"/>
                  </a:lnTo>
                  <a:lnTo>
                    <a:pt x="891" y="276"/>
                  </a:lnTo>
                  <a:lnTo>
                    <a:pt x="902" y="286"/>
                  </a:lnTo>
                  <a:lnTo>
                    <a:pt x="886" y="330"/>
                  </a:lnTo>
                  <a:lnTo>
                    <a:pt x="829" y="358"/>
                  </a:lnTo>
                  <a:lnTo>
                    <a:pt x="819" y="406"/>
                  </a:lnTo>
                  <a:lnTo>
                    <a:pt x="787" y="423"/>
                  </a:lnTo>
                  <a:lnTo>
                    <a:pt x="785" y="429"/>
                  </a:lnTo>
                  <a:lnTo>
                    <a:pt x="766" y="390"/>
                  </a:lnTo>
                  <a:lnTo>
                    <a:pt x="792" y="350"/>
                  </a:lnTo>
                  <a:lnTo>
                    <a:pt x="751" y="345"/>
                  </a:lnTo>
                  <a:lnTo>
                    <a:pt x="686" y="305"/>
                  </a:lnTo>
                  <a:lnTo>
                    <a:pt x="662" y="313"/>
                  </a:lnTo>
                  <a:lnTo>
                    <a:pt x="676" y="278"/>
                  </a:lnTo>
                  <a:lnTo>
                    <a:pt x="655" y="278"/>
                  </a:lnTo>
                  <a:lnTo>
                    <a:pt x="658" y="272"/>
                  </a:lnTo>
                  <a:lnTo>
                    <a:pt x="694" y="233"/>
                  </a:lnTo>
                  <a:lnTo>
                    <a:pt x="734" y="214"/>
                  </a:lnTo>
                  <a:lnTo>
                    <a:pt x="740" y="204"/>
                  </a:lnTo>
                  <a:lnTo>
                    <a:pt x="774" y="198"/>
                  </a:lnTo>
                  <a:lnTo>
                    <a:pt x="797" y="178"/>
                  </a:lnTo>
                  <a:lnTo>
                    <a:pt x="819" y="178"/>
                  </a:lnTo>
                  <a:lnTo>
                    <a:pt x="854" y="161"/>
                  </a:lnTo>
                  <a:lnTo>
                    <a:pt x="883" y="138"/>
                  </a:lnTo>
                  <a:lnTo>
                    <a:pt x="878" y="132"/>
                  </a:lnTo>
                  <a:lnTo>
                    <a:pt x="897" y="131"/>
                  </a:lnTo>
                  <a:lnTo>
                    <a:pt x="913" y="138"/>
                  </a:lnTo>
                  <a:lnTo>
                    <a:pt x="958" y="123"/>
                  </a:lnTo>
                  <a:lnTo>
                    <a:pt x="971" y="112"/>
                  </a:lnTo>
                  <a:lnTo>
                    <a:pt x="957" y="108"/>
                  </a:lnTo>
                  <a:lnTo>
                    <a:pt x="991" y="85"/>
                  </a:lnTo>
                  <a:lnTo>
                    <a:pt x="973" y="81"/>
                  </a:lnTo>
                  <a:lnTo>
                    <a:pt x="977" y="77"/>
                  </a:lnTo>
                  <a:lnTo>
                    <a:pt x="945" y="73"/>
                  </a:lnTo>
                  <a:lnTo>
                    <a:pt x="921" y="103"/>
                  </a:lnTo>
                  <a:lnTo>
                    <a:pt x="882" y="120"/>
                  </a:lnTo>
                  <a:lnTo>
                    <a:pt x="881" y="108"/>
                  </a:lnTo>
                  <a:lnTo>
                    <a:pt x="895" y="92"/>
                  </a:lnTo>
                  <a:lnTo>
                    <a:pt x="891" y="84"/>
                  </a:lnTo>
                  <a:lnTo>
                    <a:pt x="867" y="96"/>
                  </a:lnTo>
                  <a:lnTo>
                    <a:pt x="862" y="79"/>
                  </a:lnTo>
                  <a:lnTo>
                    <a:pt x="852" y="74"/>
                  </a:lnTo>
                  <a:lnTo>
                    <a:pt x="872" y="69"/>
                  </a:lnTo>
                  <a:lnTo>
                    <a:pt x="865" y="38"/>
                  </a:lnTo>
                  <a:lnTo>
                    <a:pt x="881" y="32"/>
                  </a:lnTo>
                  <a:lnTo>
                    <a:pt x="881" y="26"/>
                  </a:lnTo>
                  <a:lnTo>
                    <a:pt x="909" y="24"/>
                  </a:lnTo>
                  <a:lnTo>
                    <a:pt x="949" y="5"/>
                  </a:lnTo>
                  <a:lnTo>
                    <a:pt x="919" y="0"/>
                  </a:lnTo>
                  <a:lnTo>
                    <a:pt x="877" y="10"/>
                  </a:lnTo>
                  <a:lnTo>
                    <a:pt x="852" y="40"/>
                  </a:lnTo>
                  <a:lnTo>
                    <a:pt x="805" y="63"/>
                  </a:lnTo>
                  <a:lnTo>
                    <a:pt x="811" y="73"/>
                  </a:lnTo>
                  <a:lnTo>
                    <a:pt x="825" y="81"/>
                  </a:lnTo>
                  <a:lnTo>
                    <a:pt x="811" y="88"/>
                  </a:lnTo>
                  <a:lnTo>
                    <a:pt x="806" y="96"/>
                  </a:lnTo>
                  <a:lnTo>
                    <a:pt x="769" y="115"/>
                  </a:lnTo>
                  <a:lnTo>
                    <a:pt x="761" y="108"/>
                  </a:lnTo>
                  <a:lnTo>
                    <a:pt x="769" y="99"/>
                  </a:lnTo>
                  <a:lnTo>
                    <a:pt x="794" y="92"/>
                  </a:lnTo>
                  <a:lnTo>
                    <a:pt x="792" y="81"/>
                  </a:lnTo>
                  <a:lnTo>
                    <a:pt x="781" y="73"/>
                  </a:lnTo>
                  <a:lnTo>
                    <a:pt x="745" y="88"/>
                  </a:lnTo>
                  <a:lnTo>
                    <a:pt x="759" y="96"/>
                  </a:lnTo>
                  <a:lnTo>
                    <a:pt x="734" y="112"/>
                  </a:lnTo>
                  <a:lnTo>
                    <a:pt x="694" y="111"/>
                  </a:lnTo>
                  <a:lnTo>
                    <a:pt x="667" y="100"/>
                  </a:lnTo>
                  <a:lnTo>
                    <a:pt x="661" y="90"/>
                  </a:lnTo>
                  <a:lnTo>
                    <a:pt x="605" y="101"/>
                  </a:lnTo>
                  <a:lnTo>
                    <a:pt x="617" y="105"/>
                  </a:lnTo>
                  <a:lnTo>
                    <a:pt x="604" y="112"/>
                  </a:lnTo>
                  <a:lnTo>
                    <a:pt x="583" y="105"/>
                  </a:lnTo>
                  <a:lnTo>
                    <a:pt x="540" y="112"/>
                  </a:lnTo>
                  <a:lnTo>
                    <a:pt x="512" y="108"/>
                  </a:lnTo>
                  <a:lnTo>
                    <a:pt x="537" y="101"/>
                  </a:lnTo>
                  <a:lnTo>
                    <a:pt x="538" y="93"/>
                  </a:lnTo>
                  <a:lnTo>
                    <a:pt x="492" y="85"/>
                  </a:lnTo>
                  <a:lnTo>
                    <a:pt x="471" y="73"/>
                  </a:lnTo>
                  <a:lnTo>
                    <a:pt x="449" y="73"/>
                  </a:lnTo>
                  <a:lnTo>
                    <a:pt x="433" y="81"/>
                  </a:lnTo>
                  <a:lnTo>
                    <a:pt x="423" y="81"/>
                  </a:lnTo>
                  <a:lnTo>
                    <a:pt x="434" y="70"/>
                  </a:lnTo>
                  <a:lnTo>
                    <a:pt x="410" y="81"/>
                  </a:lnTo>
                  <a:lnTo>
                    <a:pt x="403" y="78"/>
                  </a:lnTo>
                  <a:lnTo>
                    <a:pt x="406" y="70"/>
                  </a:lnTo>
                  <a:lnTo>
                    <a:pt x="400" y="61"/>
                  </a:lnTo>
                  <a:lnTo>
                    <a:pt x="365" y="73"/>
                  </a:lnTo>
                  <a:lnTo>
                    <a:pt x="368" y="67"/>
                  </a:lnTo>
                  <a:lnTo>
                    <a:pt x="303" y="81"/>
                  </a:lnTo>
                  <a:lnTo>
                    <a:pt x="281" y="79"/>
                  </a:lnTo>
                  <a:lnTo>
                    <a:pt x="253" y="92"/>
                  </a:lnTo>
                  <a:lnTo>
                    <a:pt x="209" y="76"/>
                  </a:lnTo>
                  <a:lnTo>
                    <a:pt x="3" y="245"/>
                  </a:lnTo>
                  <a:lnTo>
                    <a:pt x="0" y="249"/>
                  </a:lnTo>
                  <a:lnTo>
                    <a:pt x="25" y="247"/>
                  </a:lnTo>
                  <a:lnTo>
                    <a:pt x="19" y="252"/>
                  </a:lnTo>
                  <a:lnTo>
                    <a:pt x="25" y="272"/>
                  </a:lnTo>
                  <a:lnTo>
                    <a:pt x="69" y="257"/>
                  </a:lnTo>
                  <a:lnTo>
                    <a:pt x="65" y="274"/>
                  </a:lnTo>
                  <a:lnTo>
                    <a:pt x="71" y="278"/>
                  </a:lnTo>
                  <a:lnTo>
                    <a:pt x="59" y="318"/>
                  </a:lnTo>
                  <a:lnTo>
                    <a:pt x="75" y="332"/>
                  </a:lnTo>
                  <a:lnTo>
                    <a:pt x="56" y="350"/>
                  </a:lnTo>
                  <a:lnTo>
                    <a:pt x="29" y="371"/>
                  </a:lnTo>
                  <a:lnTo>
                    <a:pt x="29" y="397"/>
                  </a:lnTo>
                  <a:lnTo>
                    <a:pt x="37" y="402"/>
                  </a:lnTo>
                  <a:lnTo>
                    <a:pt x="29" y="425"/>
                  </a:lnTo>
                  <a:lnTo>
                    <a:pt x="53" y="441"/>
                  </a:lnTo>
                  <a:lnTo>
                    <a:pt x="75" y="470"/>
                  </a:lnTo>
                  <a:lnTo>
                    <a:pt x="512" y="470"/>
                  </a:lnTo>
                  <a:lnTo>
                    <a:pt x="525" y="461"/>
                  </a:lnTo>
                  <a:lnTo>
                    <a:pt x="527" y="474"/>
                  </a:lnTo>
                  <a:lnTo>
                    <a:pt x="592" y="489"/>
                  </a:lnTo>
                  <a:lnTo>
                    <a:pt x="591" y="490"/>
                  </a:lnTo>
                  <a:lnTo>
                    <a:pt x="631" y="470"/>
                  </a:lnTo>
                  <a:lnTo>
                    <a:pt x="653" y="473"/>
                  </a:lnTo>
                  <a:lnTo>
                    <a:pt x="658" y="491"/>
                  </a:lnTo>
                  <a:lnTo>
                    <a:pt x="669" y="491"/>
                  </a:lnTo>
                  <a:lnTo>
                    <a:pt x="663" y="519"/>
                  </a:lnTo>
                  <a:lnTo>
                    <a:pt x="668" y="524"/>
                  </a:lnTo>
                  <a:lnTo>
                    <a:pt x="667" y="524"/>
                  </a:lnTo>
                  <a:lnTo>
                    <a:pt x="719" y="532"/>
                  </a:lnTo>
                  <a:lnTo>
                    <a:pt x="726" y="553"/>
                  </a:lnTo>
                  <a:lnTo>
                    <a:pt x="718" y="561"/>
                  </a:lnTo>
                  <a:lnTo>
                    <a:pt x="699" y="546"/>
                  </a:lnTo>
                  <a:lnTo>
                    <a:pt x="678" y="584"/>
                  </a:lnTo>
                  <a:lnTo>
                    <a:pt x="665" y="589"/>
                  </a:lnTo>
                  <a:lnTo>
                    <a:pt x="667" y="589"/>
                  </a:lnTo>
                  <a:lnTo>
                    <a:pt x="640" y="615"/>
                  </a:lnTo>
                  <a:lnTo>
                    <a:pt x="677" y="599"/>
                  </a:lnTo>
                  <a:lnTo>
                    <a:pt x="723" y="594"/>
                  </a:lnTo>
                  <a:lnTo>
                    <a:pt x="723" y="584"/>
                  </a:lnTo>
                  <a:lnTo>
                    <a:pt x="712" y="586"/>
                  </a:lnTo>
                  <a:lnTo>
                    <a:pt x="720" y="577"/>
                  </a:lnTo>
                  <a:lnTo>
                    <a:pt x="763" y="572"/>
                  </a:lnTo>
                  <a:lnTo>
                    <a:pt x="782" y="564"/>
                  </a:lnTo>
                  <a:lnTo>
                    <a:pt x="806" y="551"/>
                  </a:lnTo>
                  <a:lnTo>
                    <a:pt x="858" y="551"/>
                  </a:lnTo>
                  <a:lnTo>
                    <a:pt x="881" y="544"/>
                  </a:lnTo>
                  <a:lnTo>
                    <a:pt x="916" y="501"/>
                  </a:lnTo>
                  <a:lnTo>
                    <a:pt x="939" y="508"/>
                  </a:lnTo>
                  <a:lnTo>
                    <a:pt x="931" y="536"/>
                  </a:lnTo>
                  <a:lnTo>
                    <a:pt x="939" y="546"/>
                  </a:lnTo>
                  <a:lnTo>
                    <a:pt x="937" y="546"/>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70" name="Freeform 299"/>
            <p:cNvSpPr>
              <a:spLocks noChangeAspect="1"/>
            </p:cNvSpPr>
            <p:nvPr/>
          </p:nvSpPr>
          <p:spPr bwMode="auto">
            <a:xfrm>
              <a:off x="2155825" y="2720975"/>
              <a:ext cx="61913" cy="19050"/>
            </a:xfrm>
            <a:custGeom>
              <a:avLst/>
              <a:gdLst>
                <a:gd name="T0" fmla="*/ 0 w 38"/>
                <a:gd name="T1" fmla="*/ 2147483647 h 12"/>
                <a:gd name="T2" fmla="*/ 2147483647 w 38"/>
                <a:gd name="T3" fmla="*/ 2147483647 h 12"/>
                <a:gd name="T4" fmla="*/ 2147483647 w 38"/>
                <a:gd name="T5" fmla="*/ 0 h 12"/>
                <a:gd name="T6" fmla="*/ 0 w 38"/>
                <a:gd name="T7" fmla="*/ 2147483647 h 12"/>
                <a:gd name="T8" fmla="*/ 0 w 38"/>
                <a:gd name="T9" fmla="*/ 2147483647 h 12"/>
                <a:gd name="T10" fmla="*/ 0 w 38"/>
                <a:gd name="T11" fmla="*/ 2147483647 h 12"/>
                <a:gd name="T12" fmla="*/ 0 60000 65536"/>
                <a:gd name="T13" fmla="*/ 0 60000 65536"/>
                <a:gd name="T14" fmla="*/ 0 60000 65536"/>
                <a:gd name="T15" fmla="*/ 0 60000 65536"/>
                <a:gd name="T16" fmla="*/ 0 60000 65536"/>
                <a:gd name="T17" fmla="*/ 0 60000 65536"/>
                <a:gd name="T18" fmla="*/ 0 w 38"/>
                <a:gd name="T19" fmla="*/ 0 h 12"/>
                <a:gd name="T20" fmla="*/ 38 w 3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8" h="12">
                  <a:moveTo>
                    <a:pt x="0" y="11"/>
                  </a:moveTo>
                  <a:lnTo>
                    <a:pt x="37" y="3"/>
                  </a:lnTo>
                  <a:lnTo>
                    <a:pt x="33" y="0"/>
                  </a:lnTo>
                  <a:lnTo>
                    <a:pt x="0" y="11"/>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8671" name="Freeform 300"/>
            <p:cNvSpPr>
              <a:spLocks noChangeAspect="1"/>
            </p:cNvSpPr>
            <p:nvPr/>
          </p:nvSpPr>
          <p:spPr bwMode="auto">
            <a:xfrm>
              <a:off x="2528888" y="2443163"/>
              <a:ext cx="61912" cy="23812"/>
            </a:xfrm>
            <a:custGeom>
              <a:avLst/>
              <a:gdLst>
                <a:gd name="T0" fmla="*/ 0 w 39"/>
                <a:gd name="T1" fmla="*/ 0 h 15"/>
                <a:gd name="T2" fmla="*/ 2147483647 w 39"/>
                <a:gd name="T3" fmla="*/ 2147483647 h 15"/>
                <a:gd name="T4" fmla="*/ 2147483647 w 39"/>
                <a:gd name="T5" fmla="*/ 2147483647 h 15"/>
                <a:gd name="T6" fmla="*/ 2147483647 w 39"/>
                <a:gd name="T7" fmla="*/ 2147483647 h 15"/>
                <a:gd name="T8" fmla="*/ 0 w 39"/>
                <a:gd name="T9" fmla="*/ 0 h 15"/>
                <a:gd name="T10" fmla="*/ 0 w 39"/>
                <a:gd name="T11" fmla="*/ 0 h 15"/>
                <a:gd name="T12" fmla="*/ 0 w 39"/>
                <a:gd name="T13" fmla="*/ 0 h 15"/>
                <a:gd name="T14" fmla="*/ 0 60000 65536"/>
                <a:gd name="T15" fmla="*/ 0 60000 65536"/>
                <a:gd name="T16" fmla="*/ 0 60000 65536"/>
                <a:gd name="T17" fmla="*/ 0 60000 65536"/>
                <a:gd name="T18" fmla="*/ 0 60000 65536"/>
                <a:gd name="T19" fmla="*/ 0 60000 65536"/>
                <a:gd name="T20" fmla="*/ 0 60000 65536"/>
                <a:gd name="T21" fmla="*/ 0 w 39"/>
                <a:gd name="T22" fmla="*/ 0 h 15"/>
                <a:gd name="T23" fmla="*/ 39 w 3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5">
                  <a:moveTo>
                    <a:pt x="0" y="0"/>
                  </a:moveTo>
                  <a:lnTo>
                    <a:pt x="18" y="14"/>
                  </a:lnTo>
                  <a:lnTo>
                    <a:pt x="38" y="14"/>
                  </a:lnTo>
                  <a:lnTo>
                    <a:pt x="21" y="2"/>
                  </a:lnTo>
                  <a:lnTo>
                    <a:pt x="0" y="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8672" name="Freeform 301"/>
            <p:cNvSpPr>
              <a:spLocks noChangeAspect="1"/>
            </p:cNvSpPr>
            <p:nvPr/>
          </p:nvSpPr>
          <p:spPr bwMode="auto">
            <a:xfrm>
              <a:off x="2490788" y="2536825"/>
              <a:ext cx="60325" cy="33338"/>
            </a:xfrm>
            <a:custGeom>
              <a:avLst/>
              <a:gdLst>
                <a:gd name="T0" fmla="*/ 0 w 37"/>
                <a:gd name="T1" fmla="*/ 2147483647 h 22"/>
                <a:gd name="T2" fmla="*/ 2147483647 w 37"/>
                <a:gd name="T3" fmla="*/ 2147483647 h 22"/>
                <a:gd name="T4" fmla="*/ 2147483647 w 37"/>
                <a:gd name="T5" fmla="*/ 2147483647 h 22"/>
                <a:gd name="T6" fmla="*/ 2147483647 w 37"/>
                <a:gd name="T7" fmla="*/ 2147483647 h 22"/>
                <a:gd name="T8" fmla="*/ 2147483647 w 37"/>
                <a:gd name="T9" fmla="*/ 2147483647 h 22"/>
                <a:gd name="T10" fmla="*/ 2147483647 w 37"/>
                <a:gd name="T11" fmla="*/ 0 h 22"/>
                <a:gd name="T12" fmla="*/ 0 w 37"/>
                <a:gd name="T13" fmla="*/ 2147483647 h 22"/>
                <a:gd name="T14" fmla="*/ 0 w 37"/>
                <a:gd name="T15" fmla="*/ 2147483647 h 22"/>
                <a:gd name="T16" fmla="*/ 0 w 37"/>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2"/>
                <a:gd name="T29" fmla="*/ 37 w 3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2">
                  <a:moveTo>
                    <a:pt x="0" y="5"/>
                  </a:moveTo>
                  <a:lnTo>
                    <a:pt x="23" y="21"/>
                  </a:lnTo>
                  <a:lnTo>
                    <a:pt x="36" y="8"/>
                  </a:lnTo>
                  <a:lnTo>
                    <a:pt x="14" y="11"/>
                  </a:lnTo>
                  <a:lnTo>
                    <a:pt x="5" y="7"/>
                  </a:lnTo>
                  <a:lnTo>
                    <a:pt x="6" y="0"/>
                  </a:lnTo>
                  <a:lnTo>
                    <a:pt x="0" y="5"/>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8673" name="Freeform 302"/>
            <p:cNvSpPr>
              <a:spLocks noChangeAspect="1"/>
            </p:cNvSpPr>
            <p:nvPr/>
          </p:nvSpPr>
          <p:spPr bwMode="auto">
            <a:xfrm>
              <a:off x="2635250" y="2386013"/>
              <a:ext cx="174625" cy="158750"/>
            </a:xfrm>
            <a:custGeom>
              <a:avLst/>
              <a:gdLst>
                <a:gd name="T0" fmla="*/ 0 w 108"/>
                <a:gd name="T1" fmla="*/ 2147483647 h 101"/>
                <a:gd name="T2" fmla="*/ 0 w 108"/>
                <a:gd name="T3" fmla="*/ 2147483647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2147483647 h 101"/>
                <a:gd name="T14" fmla="*/ 2147483647 w 108"/>
                <a:gd name="T15" fmla="*/ 2147483647 h 101"/>
                <a:gd name="T16" fmla="*/ 2147483647 w 108"/>
                <a:gd name="T17" fmla="*/ 2147483647 h 101"/>
                <a:gd name="T18" fmla="*/ 2147483647 w 108"/>
                <a:gd name="T19" fmla="*/ 2147483647 h 101"/>
                <a:gd name="T20" fmla="*/ 2147483647 w 108"/>
                <a:gd name="T21" fmla="*/ 2147483647 h 101"/>
                <a:gd name="T22" fmla="*/ 2147483647 w 108"/>
                <a:gd name="T23" fmla="*/ 2147483647 h 101"/>
                <a:gd name="T24" fmla="*/ 2147483647 w 108"/>
                <a:gd name="T25" fmla="*/ 2147483647 h 101"/>
                <a:gd name="T26" fmla="*/ 2147483647 w 108"/>
                <a:gd name="T27" fmla="*/ 2147483647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0 h 101"/>
                <a:gd name="T52" fmla="*/ 2147483647 w 108"/>
                <a:gd name="T53" fmla="*/ 2147483647 h 101"/>
                <a:gd name="T54" fmla="*/ 2147483647 w 108"/>
                <a:gd name="T55" fmla="*/ 2147483647 h 101"/>
                <a:gd name="T56" fmla="*/ 2147483647 w 108"/>
                <a:gd name="T57" fmla="*/ 2147483647 h 101"/>
                <a:gd name="T58" fmla="*/ 0 w 108"/>
                <a:gd name="T59" fmla="*/ 2147483647 h 101"/>
                <a:gd name="T60" fmla="*/ 0 w 108"/>
                <a:gd name="T61" fmla="*/ 2147483647 h 101"/>
                <a:gd name="T62" fmla="*/ 0 w 108"/>
                <a:gd name="T63" fmla="*/ 2147483647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101"/>
                <a:gd name="T98" fmla="*/ 108 w 108"/>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101">
                  <a:moveTo>
                    <a:pt x="0" y="75"/>
                  </a:moveTo>
                  <a:lnTo>
                    <a:pt x="0" y="83"/>
                  </a:lnTo>
                  <a:lnTo>
                    <a:pt x="61" y="83"/>
                  </a:lnTo>
                  <a:lnTo>
                    <a:pt x="48" y="95"/>
                  </a:lnTo>
                  <a:lnTo>
                    <a:pt x="58" y="97"/>
                  </a:lnTo>
                  <a:lnTo>
                    <a:pt x="69" y="86"/>
                  </a:lnTo>
                  <a:lnTo>
                    <a:pt x="84" y="86"/>
                  </a:lnTo>
                  <a:lnTo>
                    <a:pt x="76" y="97"/>
                  </a:lnTo>
                  <a:lnTo>
                    <a:pt x="87" y="92"/>
                  </a:lnTo>
                  <a:lnTo>
                    <a:pt x="84" y="100"/>
                  </a:lnTo>
                  <a:lnTo>
                    <a:pt x="94" y="100"/>
                  </a:lnTo>
                  <a:lnTo>
                    <a:pt x="104" y="80"/>
                  </a:lnTo>
                  <a:lnTo>
                    <a:pt x="97" y="82"/>
                  </a:lnTo>
                  <a:lnTo>
                    <a:pt x="104" y="72"/>
                  </a:lnTo>
                  <a:lnTo>
                    <a:pt x="89" y="82"/>
                  </a:lnTo>
                  <a:lnTo>
                    <a:pt x="88" y="80"/>
                  </a:lnTo>
                  <a:lnTo>
                    <a:pt x="107" y="61"/>
                  </a:lnTo>
                  <a:lnTo>
                    <a:pt x="95" y="64"/>
                  </a:lnTo>
                  <a:lnTo>
                    <a:pt x="93" y="57"/>
                  </a:lnTo>
                  <a:lnTo>
                    <a:pt x="104" y="48"/>
                  </a:lnTo>
                  <a:lnTo>
                    <a:pt x="76" y="47"/>
                  </a:lnTo>
                  <a:lnTo>
                    <a:pt x="68" y="39"/>
                  </a:lnTo>
                  <a:lnTo>
                    <a:pt x="76" y="35"/>
                  </a:lnTo>
                  <a:lnTo>
                    <a:pt x="68" y="31"/>
                  </a:lnTo>
                  <a:lnTo>
                    <a:pt x="54" y="38"/>
                  </a:lnTo>
                  <a:lnTo>
                    <a:pt x="89" y="0"/>
                  </a:lnTo>
                  <a:lnTo>
                    <a:pt x="69" y="7"/>
                  </a:lnTo>
                  <a:lnTo>
                    <a:pt x="15" y="61"/>
                  </a:lnTo>
                  <a:lnTo>
                    <a:pt x="18" y="64"/>
                  </a:lnTo>
                  <a:lnTo>
                    <a:pt x="0" y="75"/>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74" name="Freeform 303"/>
            <p:cNvSpPr>
              <a:spLocks noChangeAspect="1"/>
            </p:cNvSpPr>
            <p:nvPr/>
          </p:nvSpPr>
          <p:spPr bwMode="auto">
            <a:xfrm>
              <a:off x="2230438" y="1954213"/>
              <a:ext cx="163512" cy="82550"/>
            </a:xfrm>
            <a:custGeom>
              <a:avLst/>
              <a:gdLst>
                <a:gd name="T0" fmla="*/ 0 w 101"/>
                <a:gd name="T1" fmla="*/ 2147483647 h 53"/>
                <a:gd name="T2" fmla="*/ 2147483647 w 101"/>
                <a:gd name="T3" fmla="*/ 2147483647 h 53"/>
                <a:gd name="T4" fmla="*/ 2147483647 w 101"/>
                <a:gd name="T5" fmla="*/ 2147483647 h 53"/>
                <a:gd name="T6" fmla="*/ 2147483647 w 101"/>
                <a:gd name="T7" fmla="*/ 2147483647 h 53"/>
                <a:gd name="T8" fmla="*/ 2147483647 w 101"/>
                <a:gd name="T9" fmla="*/ 2147483647 h 53"/>
                <a:gd name="T10" fmla="*/ 2147483647 w 101"/>
                <a:gd name="T11" fmla="*/ 2147483647 h 53"/>
                <a:gd name="T12" fmla="*/ 2147483647 w 101"/>
                <a:gd name="T13" fmla="*/ 2147483647 h 53"/>
                <a:gd name="T14" fmla="*/ 2147483647 w 101"/>
                <a:gd name="T15" fmla="*/ 2147483647 h 53"/>
                <a:gd name="T16" fmla="*/ 2147483647 w 101"/>
                <a:gd name="T17" fmla="*/ 0 h 53"/>
                <a:gd name="T18" fmla="*/ 2147483647 w 101"/>
                <a:gd name="T19" fmla="*/ 2147483647 h 53"/>
                <a:gd name="T20" fmla="*/ 2147483647 w 101"/>
                <a:gd name="T21" fmla="*/ 2147483647 h 53"/>
                <a:gd name="T22" fmla="*/ 0 w 101"/>
                <a:gd name="T23" fmla="*/ 2147483647 h 53"/>
                <a:gd name="T24" fmla="*/ 0 w 101"/>
                <a:gd name="T25" fmla="*/ 2147483647 h 53"/>
                <a:gd name="T26" fmla="*/ 0 w 101"/>
                <a:gd name="T27" fmla="*/ 2147483647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3"/>
                <a:gd name="T44" fmla="*/ 101 w 10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3">
                  <a:moveTo>
                    <a:pt x="0" y="43"/>
                  </a:moveTo>
                  <a:lnTo>
                    <a:pt x="19" y="43"/>
                  </a:lnTo>
                  <a:lnTo>
                    <a:pt x="14" y="52"/>
                  </a:lnTo>
                  <a:lnTo>
                    <a:pt x="55" y="37"/>
                  </a:lnTo>
                  <a:lnTo>
                    <a:pt x="66" y="37"/>
                  </a:lnTo>
                  <a:lnTo>
                    <a:pt x="81" y="47"/>
                  </a:lnTo>
                  <a:lnTo>
                    <a:pt x="100" y="39"/>
                  </a:lnTo>
                  <a:lnTo>
                    <a:pt x="61" y="8"/>
                  </a:lnTo>
                  <a:lnTo>
                    <a:pt x="65" y="0"/>
                  </a:lnTo>
                  <a:lnTo>
                    <a:pt x="35" y="15"/>
                  </a:lnTo>
                  <a:lnTo>
                    <a:pt x="20" y="36"/>
                  </a:lnTo>
                  <a:lnTo>
                    <a:pt x="0" y="43"/>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75" name="Freeform 304"/>
            <p:cNvSpPr>
              <a:spLocks noChangeAspect="1"/>
            </p:cNvSpPr>
            <p:nvPr/>
          </p:nvSpPr>
          <p:spPr bwMode="auto">
            <a:xfrm>
              <a:off x="2536825" y="1892300"/>
              <a:ext cx="65088" cy="33338"/>
            </a:xfrm>
            <a:custGeom>
              <a:avLst/>
              <a:gdLst>
                <a:gd name="T0" fmla="*/ 2147483647 w 39"/>
                <a:gd name="T1" fmla="*/ 2147483647 h 21"/>
                <a:gd name="T2" fmla="*/ 0 w 39"/>
                <a:gd name="T3" fmla="*/ 2147483647 h 21"/>
                <a:gd name="T4" fmla="*/ 2147483647 w 39"/>
                <a:gd name="T5" fmla="*/ 2147483647 h 21"/>
                <a:gd name="T6" fmla="*/ 2147483647 w 39"/>
                <a:gd name="T7" fmla="*/ 2147483647 h 21"/>
                <a:gd name="T8" fmla="*/ 2147483647 w 39"/>
                <a:gd name="T9" fmla="*/ 0 h 21"/>
                <a:gd name="T10" fmla="*/ 2147483647 w 39"/>
                <a:gd name="T11" fmla="*/ 0 h 21"/>
                <a:gd name="T12" fmla="*/ 2147483647 w 39"/>
                <a:gd name="T13" fmla="*/ 2147483647 h 21"/>
                <a:gd name="T14" fmla="*/ 2147483647 w 39"/>
                <a:gd name="T15" fmla="*/ 2147483647 h 21"/>
                <a:gd name="T16" fmla="*/ 2147483647 w 39"/>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1"/>
                <a:gd name="T29" fmla="*/ 39 w 3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1">
                  <a:moveTo>
                    <a:pt x="2" y="11"/>
                  </a:moveTo>
                  <a:lnTo>
                    <a:pt x="0" y="20"/>
                  </a:lnTo>
                  <a:lnTo>
                    <a:pt x="18" y="19"/>
                  </a:lnTo>
                  <a:lnTo>
                    <a:pt x="38" y="6"/>
                  </a:lnTo>
                  <a:lnTo>
                    <a:pt x="35" y="0"/>
                  </a:lnTo>
                  <a:lnTo>
                    <a:pt x="19" y="0"/>
                  </a:lnTo>
                  <a:lnTo>
                    <a:pt x="2" y="11"/>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76" name="Freeform 305"/>
            <p:cNvSpPr>
              <a:spLocks noChangeAspect="1"/>
            </p:cNvSpPr>
            <p:nvPr/>
          </p:nvSpPr>
          <p:spPr bwMode="auto">
            <a:xfrm>
              <a:off x="2365375" y="1741488"/>
              <a:ext cx="504825" cy="333375"/>
            </a:xfrm>
            <a:custGeom>
              <a:avLst/>
              <a:gdLst>
                <a:gd name="T0" fmla="*/ 2147483647 w 312"/>
                <a:gd name="T1" fmla="*/ 2147483647 h 213"/>
                <a:gd name="T2" fmla="*/ 2147483647 w 312"/>
                <a:gd name="T3" fmla="*/ 2147483647 h 213"/>
                <a:gd name="T4" fmla="*/ 2147483647 w 312"/>
                <a:gd name="T5" fmla="*/ 2147483647 h 213"/>
                <a:gd name="T6" fmla="*/ 2147483647 w 312"/>
                <a:gd name="T7" fmla="*/ 2147483647 h 213"/>
                <a:gd name="T8" fmla="*/ 2147483647 w 312"/>
                <a:gd name="T9" fmla="*/ 2147483647 h 213"/>
                <a:gd name="T10" fmla="*/ 2147483647 w 312"/>
                <a:gd name="T11" fmla="*/ 2147483647 h 213"/>
                <a:gd name="T12" fmla="*/ 2147483647 w 312"/>
                <a:gd name="T13" fmla="*/ 2147483647 h 213"/>
                <a:gd name="T14" fmla="*/ 2147483647 w 312"/>
                <a:gd name="T15" fmla="*/ 2147483647 h 213"/>
                <a:gd name="T16" fmla="*/ 2147483647 w 312"/>
                <a:gd name="T17" fmla="*/ 2147483647 h 213"/>
                <a:gd name="T18" fmla="*/ 2147483647 w 312"/>
                <a:gd name="T19" fmla="*/ 2147483647 h 213"/>
                <a:gd name="T20" fmla="*/ 2147483647 w 312"/>
                <a:gd name="T21" fmla="*/ 2147483647 h 213"/>
                <a:gd name="T22" fmla="*/ 2147483647 w 312"/>
                <a:gd name="T23" fmla="*/ 2147483647 h 213"/>
                <a:gd name="T24" fmla="*/ 2147483647 w 312"/>
                <a:gd name="T25" fmla="*/ 2147483647 h 213"/>
                <a:gd name="T26" fmla="*/ 2147483647 w 312"/>
                <a:gd name="T27" fmla="*/ 2147483647 h 213"/>
                <a:gd name="T28" fmla="*/ 2147483647 w 312"/>
                <a:gd name="T29" fmla="*/ 2147483647 h 213"/>
                <a:gd name="T30" fmla="*/ 2147483647 w 312"/>
                <a:gd name="T31" fmla="*/ 2147483647 h 213"/>
                <a:gd name="T32" fmla="*/ 2147483647 w 312"/>
                <a:gd name="T33" fmla="*/ 2147483647 h 213"/>
                <a:gd name="T34" fmla="*/ 2147483647 w 312"/>
                <a:gd name="T35" fmla="*/ 2147483647 h 213"/>
                <a:gd name="T36" fmla="*/ 2147483647 w 312"/>
                <a:gd name="T37" fmla="*/ 2147483647 h 213"/>
                <a:gd name="T38" fmla="*/ 2147483647 w 312"/>
                <a:gd name="T39" fmla="*/ 2147483647 h 213"/>
                <a:gd name="T40" fmla="*/ 2147483647 w 312"/>
                <a:gd name="T41" fmla="*/ 2147483647 h 213"/>
                <a:gd name="T42" fmla="*/ 2147483647 w 312"/>
                <a:gd name="T43" fmla="*/ 2147483647 h 213"/>
                <a:gd name="T44" fmla="*/ 2147483647 w 312"/>
                <a:gd name="T45" fmla="*/ 2147483647 h 213"/>
                <a:gd name="T46" fmla="*/ 2147483647 w 312"/>
                <a:gd name="T47" fmla="*/ 2147483647 h 213"/>
                <a:gd name="T48" fmla="*/ 2147483647 w 312"/>
                <a:gd name="T49" fmla="*/ 2147483647 h 213"/>
                <a:gd name="T50" fmla="*/ 2147483647 w 312"/>
                <a:gd name="T51" fmla="*/ 2147483647 h 213"/>
                <a:gd name="T52" fmla="*/ 2147483647 w 312"/>
                <a:gd name="T53" fmla="*/ 2147483647 h 213"/>
                <a:gd name="T54" fmla="*/ 2147483647 w 312"/>
                <a:gd name="T55" fmla="*/ 2147483647 h 213"/>
                <a:gd name="T56" fmla="*/ 2147483647 w 312"/>
                <a:gd name="T57" fmla="*/ 2147483647 h 213"/>
                <a:gd name="T58" fmla="*/ 2147483647 w 312"/>
                <a:gd name="T59" fmla="*/ 0 h 213"/>
                <a:gd name="T60" fmla="*/ 0 w 312"/>
                <a:gd name="T61" fmla="*/ 2147483647 h 213"/>
                <a:gd name="T62" fmla="*/ 0 w 312"/>
                <a:gd name="T63" fmla="*/ 2147483647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213"/>
                <a:gd name="T98" fmla="*/ 312 w 31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213">
                  <a:moveTo>
                    <a:pt x="0" y="35"/>
                  </a:moveTo>
                  <a:lnTo>
                    <a:pt x="13" y="58"/>
                  </a:lnTo>
                  <a:lnTo>
                    <a:pt x="29" y="65"/>
                  </a:lnTo>
                  <a:lnTo>
                    <a:pt x="86" y="65"/>
                  </a:lnTo>
                  <a:lnTo>
                    <a:pt x="99" y="73"/>
                  </a:lnTo>
                  <a:lnTo>
                    <a:pt x="132" y="62"/>
                  </a:lnTo>
                  <a:lnTo>
                    <a:pt x="134" y="68"/>
                  </a:lnTo>
                  <a:lnTo>
                    <a:pt x="149" y="76"/>
                  </a:lnTo>
                  <a:lnTo>
                    <a:pt x="136" y="89"/>
                  </a:lnTo>
                  <a:lnTo>
                    <a:pt x="157" y="83"/>
                  </a:lnTo>
                  <a:lnTo>
                    <a:pt x="159" y="91"/>
                  </a:lnTo>
                  <a:lnTo>
                    <a:pt x="172" y="98"/>
                  </a:lnTo>
                  <a:lnTo>
                    <a:pt x="170" y="115"/>
                  </a:lnTo>
                  <a:lnTo>
                    <a:pt x="125" y="133"/>
                  </a:lnTo>
                  <a:lnTo>
                    <a:pt x="132" y="143"/>
                  </a:lnTo>
                  <a:lnTo>
                    <a:pt x="114" y="148"/>
                  </a:lnTo>
                  <a:lnTo>
                    <a:pt x="76" y="146"/>
                  </a:lnTo>
                  <a:lnTo>
                    <a:pt x="50" y="161"/>
                  </a:lnTo>
                  <a:lnTo>
                    <a:pt x="54" y="168"/>
                  </a:lnTo>
                  <a:lnTo>
                    <a:pt x="87" y="164"/>
                  </a:lnTo>
                  <a:lnTo>
                    <a:pt x="123" y="173"/>
                  </a:lnTo>
                  <a:lnTo>
                    <a:pt x="132" y="178"/>
                  </a:lnTo>
                  <a:lnTo>
                    <a:pt x="127" y="186"/>
                  </a:lnTo>
                  <a:lnTo>
                    <a:pt x="136" y="191"/>
                  </a:lnTo>
                  <a:lnTo>
                    <a:pt x="168" y="208"/>
                  </a:lnTo>
                  <a:lnTo>
                    <a:pt x="193" y="212"/>
                  </a:lnTo>
                  <a:lnTo>
                    <a:pt x="199" y="205"/>
                  </a:lnTo>
                  <a:lnTo>
                    <a:pt x="175" y="183"/>
                  </a:lnTo>
                  <a:lnTo>
                    <a:pt x="175" y="175"/>
                  </a:lnTo>
                  <a:lnTo>
                    <a:pt x="210" y="193"/>
                  </a:lnTo>
                  <a:lnTo>
                    <a:pt x="228" y="193"/>
                  </a:lnTo>
                  <a:lnTo>
                    <a:pt x="239" y="181"/>
                  </a:lnTo>
                  <a:lnTo>
                    <a:pt x="233" y="173"/>
                  </a:lnTo>
                  <a:lnTo>
                    <a:pt x="236" y="164"/>
                  </a:lnTo>
                  <a:lnTo>
                    <a:pt x="219" y="141"/>
                  </a:lnTo>
                  <a:lnTo>
                    <a:pt x="230" y="129"/>
                  </a:lnTo>
                  <a:lnTo>
                    <a:pt x="248" y="138"/>
                  </a:lnTo>
                  <a:lnTo>
                    <a:pt x="248" y="148"/>
                  </a:lnTo>
                  <a:lnTo>
                    <a:pt x="261" y="156"/>
                  </a:lnTo>
                  <a:lnTo>
                    <a:pt x="311" y="125"/>
                  </a:lnTo>
                  <a:lnTo>
                    <a:pt x="277" y="99"/>
                  </a:lnTo>
                  <a:lnTo>
                    <a:pt x="255" y="99"/>
                  </a:lnTo>
                  <a:lnTo>
                    <a:pt x="243" y="91"/>
                  </a:lnTo>
                  <a:lnTo>
                    <a:pt x="248" y="83"/>
                  </a:lnTo>
                  <a:lnTo>
                    <a:pt x="269" y="81"/>
                  </a:lnTo>
                  <a:lnTo>
                    <a:pt x="258" y="73"/>
                  </a:lnTo>
                  <a:lnTo>
                    <a:pt x="269" y="65"/>
                  </a:lnTo>
                  <a:lnTo>
                    <a:pt x="239" y="41"/>
                  </a:lnTo>
                  <a:lnTo>
                    <a:pt x="207" y="35"/>
                  </a:lnTo>
                  <a:lnTo>
                    <a:pt x="213" y="21"/>
                  </a:lnTo>
                  <a:lnTo>
                    <a:pt x="173" y="18"/>
                  </a:lnTo>
                  <a:lnTo>
                    <a:pt x="121" y="29"/>
                  </a:lnTo>
                  <a:lnTo>
                    <a:pt x="142" y="5"/>
                  </a:lnTo>
                  <a:lnTo>
                    <a:pt x="122" y="3"/>
                  </a:lnTo>
                  <a:lnTo>
                    <a:pt x="78" y="15"/>
                  </a:lnTo>
                  <a:lnTo>
                    <a:pt x="59" y="37"/>
                  </a:lnTo>
                  <a:lnTo>
                    <a:pt x="51" y="31"/>
                  </a:lnTo>
                  <a:lnTo>
                    <a:pt x="63" y="18"/>
                  </a:lnTo>
                  <a:lnTo>
                    <a:pt x="111" y="1"/>
                  </a:lnTo>
                  <a:lnTo>
                    <a:pt x="73" y="0"/>
                  </a:lnTo>
                  <a:lnTo>
                    <a:pt x="37" y="12"/>
                  </a:lnTo>
                  <a:lnTo>
                    <a:pt x="0" y="35"/>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77" name="Freeform 306"/>
            <p:cNvSpPr>
              <a:spLocks noChangeAspect="1"/>
            </p:cNvSpPr>
            <p:nvPr/>
          </p:nvSpPr>
          <p:spPr bwMode="auto">
            <a:xfrm>
              <a:off x="2325688" y="1700213"/>
              <a:ext cx="63500" cy="23812"/>
            </a:xfrm>
            <a:custGeom>
              <a:avLst/>
              <a:gdLst>
                <a:gd name="T0" fmla="*/ 0 w 39"/>
                <a:gd name="T1" fmla="*/ 2147483647 h 15"/>
                <a:gd name="T2" fmla="*/ 2147483647 w 39"/>
                <a:gd name="T3" fmla="*/ 2147483647 h 15"/>
                <a:gd name="T4" fmla="*/ 2147483647 w 39"/>
                <a:gd name="T5" fmla="*/ 2147483647 h 15"/>
                <a:gd name="T6" fmla="*/ 2147483647 w 39"/>
                <a:gd name="T7" fmla="*/ 0 h 15"/>
                <a:gd name="T8" fmla="*/ 2147483647 w 39"/>
                <a:gd name="T9" fmla="*/ 0 h 15"/>
                <a:gd name="T10" fmla="*/ 0 w 39"/>
                <a:gd name="T11" fmla="*/ 2147483647 h 15"/>
                <a:gd name="T12" fmla="*/ 0 w 39"/>
                <a:gd name="T13" fmla="*/ 2147483647 h 15"/>
                <a:gd name="T14" fmla="*/ 0 w 39"/>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0" y="8"/>
                  </a:moveTo>
                  <a:lnTo>
                    <a:pt x="28" y="14"/>
                  </a:lnTo>
                  <a:lnTo>
                    <a:pt x="38" y="6"/>
                  </a:lnTo>
                  <a:lnTo>
                    <a:pt x="36" y="0"/>
                  </a:lnTo>
                  <a:lnTo>
                    <a:pt x="21" y="0"/>
                  </a:lnTo>
                  <a:lnTo>
                    <a:pt x="0" y="8"/>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78" name="Freeform 307"/>
            <p:cNvSpPr>
              <a:spLocks noChangeAspect="1"/>
            </p:cNvSpPr>
            <p:nvPr/>
          </p:nvSpPr>
          <p:spPr bwMode="auto">
            <a:xfrm>
              <a:off x="2386013" y="1662113"/>
              <a:ext cx="288925" cy="66675"/>
            </a:xfrm>
            <a:custGeom>
              <a:avLst/>
              <a:gdLst>
                <a:gd name="T0" fmla="*/ 2147483647 w 179"/>
                <a:gd name="T1" fmla="*/ 0 h 42"/>
                <a:gd name="T2" fmla="*/ 0 w 179"/>
                <a:gd name="T3" fmla="*/ 2147483647 h 42"/>
                <a:gd name="T4" fmla="*/ 2147483647 w 179"/>
                <a:gd name="T5" fmla="*/ 2147483647 h 42"/>
                <a:gd name="T6" fmla="*/ 2147483647 w 179"/>
                <a:gd name="T7" fmla="*/ 2147483647 h 42"/>
                <a:gd name="T8" fmla="*/ 2147483647 w 179"/>
                <a:gd name="T9" fmla="*/ 2147483647 h 42"/>
                <a:gd name="T10" fmla="*/ 2147483647 w 179"/>
                <a:gd name="T11" fmla="*/ 2147483647 h 42"/>
                <a:gd name="T12" fmla="*/ 2147483647 w 179"/>
                <a:gd name="T13" fmla="*/ 2147483647 h 42"/>
                <a:gd name="T14" fmla="*/ 2147483647 w 179"/>
                <a:gd name="T15" fmla="*/ 2147483647 h 42"/>
                <a:gd name="T16" fmla="*/ 2147483647 w 179"/>
                <a:gd name="T17" fmla="*/ 2147483647 h 42"/>
                <a:gd name="T18" fmla="*/ 2147483647 w 179"/>
                <a:gd name="T19" fmla="*/ 2147483647 h 42"/>
                <a:gd name="T20" fmla="*/ 2147483647 w 179"/>
                <a:gd name="T21" fmla="*/ 2147483647 h 42"/>
                <a:gd name="T22" fmla="*/ 2147483647 w 179"/>
                <a:gd name="T23" fmla="*/ 2147483647 h 42"/>
                <a:gd name="T24" fmla="*/ 2147483647 w 179"/>
                <a:gd name="T25" fmla="*/ 2147483647 h 42"/>
                <a:gd name="T26" fmla="*/ 2147483647 w 179"/>
                <a:gd name="T27" fmla="*/ 2147483647 h 42"/>
                <a:gd name="T28" fmla="*/ 2147483647 w 179"/>
                <a:gd name="T29" fmla="*/ 2147483647 h 42"/>
                <a:gd name="T30" fmla="*/ 2147483647 w 179"/>
                <a:gd name="T31" fmla="*/ 0 h 42"/>
                <a:gd name="T32" fmla="*/ 2147483647 w 179"/>
                <a:gd name="T33" fmla="*/ 0 h 42"/>
                <a:gd name="T34" fmla="*/ 2147483647 w 179"/>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42"/>
                <a:gd name="T56" fmla="*/ 179 w 17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42">
                  <a:moveTo>
                    <a:pt x="8" y="0"/>
                  </a:moveTo>
                  <a:lnTo>
                    <a:pt x="0" y="5"/>
                  </a:lnTo>
                  <a:lnTo>
                    <a:pt x="5" y="11"/>
                  </a:lnTo>
                  <a:lnTo>
                    <a:pt x="37" y="15"/>
                  </a:lnTo>
                  <a:lnTo>
                    <a:pt x="15" y="36"/>
                  </a:lnTo>
                  <a:lnTo>
                    <a:pt x="35" y="39"/>
                  </a:lnTo>
                  <a:lnTo>
                    <a:pt x="99" y="41"/>
                  </a:lnTo>
                  <a:lnTo>
                    <a:pt x="118" y="36"/>
                  </a:lnTo>
                  <a:lnTo>
                    <a:pt x="133" y="39"/>
                  </a:lnTo>
                  <a:lnTo>
                    <a:pt x="156" y="37"/>
                  </a:lnTo>
                  <a:lnTo>
                    <a:pt x="178" y="24"/>
                  </a:lnTo>
                  <a:lnTo>
                    <a:pt x="72" y="20"/>
                  </a:lnTo>
                  <a:lnTo>
                    <a:pt x="61" y="16"/>
                  </a:lnTo>
                  <a:lnTo>
                    <a:pt x="69" y="13"/>
                  </a:lnTo>
                  <a:lnTo>
                    <a:pt x="59" y="5"/>
                  </a:lnTo>
                  <a:lnTo>
                    <a:pt x="8" y="0"/>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79" name="Freeform 308"/>
            <p:cNvSpPr>
              <a:spLocks noChangeAspect="1"/>
            </p:cNvSpPr>
            <p:nvPr/>
          </p:nvSpPr>
          <p:spPr bwMode="auto">
            <a:xfrm>
              <a:off x="2500313" y="1566863"/>
              <a:ext cx="177800" cy="68262"/>
            </a:xfrm>
            <a:custGeom>
              <a:avLst/>
              <a:gdLst>
                <a:gd name="T0" fmla="*/ 2147483647 w 110"/>
                <a:gd name="T1" fmla="*/ 2147483647 h 44"/>
                <a:gd name="T2" fmla="*/ 2147483647 w 110"/>
                <a:gd name="T3" fmla="*/ 2147483647 h 44"/>
                <a:gd name="T4" fmla="*/ 0 w 110"/>
                <a:gd name="T5" fmla="*/ 2147483647 h 44"/>
                <a:gd name="T6" fmla="*/ 2147483647 w 110"/>
                <a:gd name="T7" fmla="*/ 2147483647 h 44"/>
                <a:gd name="T8" fmla="*/ 2147483647 w 110"/>
                <a:gd name="T9" fmla="*/ 2147483647 h 44"/>
                <a:gd name="T10" fmla="*/ 2147483647 w 110"/>
                <a:gd name="T11" fmla="*/ 2147483647 h 44"/>
                <a:gd name="T12" fmla="*/ 2147483647 w 110"/>
                <a:gd name="T13" fmla="*/ 2147483647 h 44"/>
                <a:gd name="T14" fmla="*/ 2147483647 w 110"/>
                <a:gd name="T15" fmla="*/ 2147483647 h 44"/>
                <a:gd name="T16" fmla="*/ 2147483647 w 110"/>
                <a:gd name="T17" fmla="*/ 2147483647 h 44"/>
                <a:gd name="T18" fmla="*/ 2147483647 w 110"/>
                <a:gd name="T19" fmla="*/ 0 h 44"/>
                <a:gd name="T20" fmla="*/ 2147483647 w 110"/>
                <a:gd name="T21" fmla="*/ 0 h 44"/>
                <a:gd name="T22" fmla="*/ 2147483647 w 110"/>
                <a:gd name="T23" fmla="*/ 2147483647 h 44"/>
                <a:gd name="T24" fmla="*/ 2147483647 w 110"/>
                <a:gd name="T25" fmla="*/ 2147483647 h 44"/>
                <a:gd name="T26" fmla="*/ 2147483647 w 110"/>
                <a:gd name="T27" fmla="*/ 2147483647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44"/>
                <a:gd name="T44" fmla="*/ 110 w 11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44">
                  <a:moveTo>
                    <a:pt x="12" y="16"/>
                  </a:moveTo>
                  <a:lnTo>
                    <a:pt x="18" y="26"/>
                  </a:lnTo>
                  <a:lnTo>
                    <a:pt x="0" y="39"/>
                  </a:lnTo>
                  <a:lnTo>
                    <a:pt x="9" y="43"/>
                  </a:lnTo>
                  <a:lnTo>
                    <a:pt x="42" y="43"/>
                  </a:lnTo>
                  <a:lnTo>
                    <a:pt x="109" y="21"/>
                  </a:lnTo>
                  <a:lnTo>
                    <a:pt x="90" y="19"/>
                  </a:lnTo>
                  <a:lnTo>
                    <a:pt x="105" y="14"/>
                  </a:lnTo>
                  <a:lnTo>
                    <a:pt x="75" y="9"/>
                  </a:lnTo>
                  <a:lnTo>
                    <a:pt x="70" y="0"/>
                  </a:lnTo>
                  <a:lnTo>
                    <a:pt x="53" y="0"/>
                  </a:lnTo>
                  <a:lnTo>
                    <a:pt x="12" y="16"/>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0" name="Freeform 309"/>
            <p:cNvSpPr>
              <a:spLocks noChangeAspect="1"/>
            </p:cNvSpPr>
            <p:nvPr/>
          </p:nvSpPr>
          <p:spPr bwMode="auto">
            <a:xfrm>
              <a:off x="2506663" y="1531938"/>
              <a:ext cx="685800" cy="153987"/>
            </a:xfrm>
            <a:custGeom>
              <a:avLst/>
              <a:gdLst>
                <a:gd name="T0" fmla="*/ 2147483647 w 426"/>
                <a:gd name="T1" fmla="*/ 2147483647 h 98"/>
                <a:gd name="T2" fmla="*/ 2147483647 w 426"/>
                <a:gd name="T3" fmla="*/ 2147483647 h 98"/>
                <a:gd name="T4" fmla="*/ 2147483647 w 426"/>
                <a:gd name="T5" fmla="*/ 2147483647 h 98"/>
                <a:gd name="T6" fmla="*/ 2147483647 w 426"/>
                <a:gd name="T7" fmla="*/ 2147483647 h 98"/>
                <a:gd name="T8" fmla="*/ 2147483647 w 426"/>
                <a:gd name="T9" fmla="*/ 2147483647 h 98"/>
                <a:gd name="T10" fmla="*/ 2147483647 w 426"/>
                <a:gd name="T11" fmla="*/ 2147483647 h 98"/>
                <a:gd name="T12" fmla="*/ 2147483647 w 426"/>
                <a:gd name="T13" fmla="*/ 2147483647 h 98"/>
                <a:gd name="T14" fmla="*/ 2147483647 w 426"/>
                <a:gd name="T15" fmla="*/ 2147483647 h 98"/>
                <a:gd name="T16" fmla="*/ 2147483647 w 426"/>
                <a:gd name="T17" fmla="*/ 2147483647 h 98"/>
                <a:gd name="T18" fmla="*/ 2147483647 w 426"/>
                <a:gd name="T19" fmla="*/ 2147483647 h 98"/>
                <a:gd name="T20" fmla="*/ 2147483647 w 426"/>
                <a:gd name="T21" fmla="*/ 2147483647 h 98"/>
                <a:gd name="T22" fmla="*/ 2147483647 w 426"/>
                <a:gd name="T23" fmla="*/ 2147483647 h 98"/>
                <a:gd name="T24" fmla="*/ 2147483647 w 426"/>
                <a:gd name="T25" fmla="*/ 2147483647 h 98"/>
                <a:gd name="T26" fmla="*/ 0 w 426"/>
                <a:gd name="T27" fmla="*/ 2147483647 h 98"/>
                <a:gd name="T28" fmla="*/ 2147483647 w 426"/>
                <a:gd name="T29" fmla="*/ 2147483647 h 98"/>
                <a:gd name="T30" fmla="*/ 2147483647 w 426"/>
                <a:gd name="T31" fmla="*/ 2147483647 h 98"/>
                <a:gd name="T32" fmla="*/ 2147483647 w 426"/>
                <a:gd name="T33" fmla="*/ 2147483647 h 98"/>
                <a:gd name="T34" fmla="*/ 2147483647 w 426"/>
                <a:gd name="T35" fmla="*/ 2147483647 h 98"/>
                <a:gd name="T36" fmla="*/ 2147483647 w 426"/>
                <a:gd name="T37" fmla="*/ 2147483647 h 98"/>
                <a:gd name="T38" fmla="*/ 2147483647 w 426"/>
                <a:gd name="T39" fmla="*/ 2147483647 h 98"/>
                <a:gd name="T40" fmla="*/ 2147483647 w 426"/>
                <a:gd name="T41" fmla="*/ 2147483647 h 98"/>
                <a:gd name="T42" fmla="*/ 2147483647 w 426"/>
                <a:gd name="T43" fmla="*/ 2147483647 h 98"/>
                <a:gd name="T44" fmla="*/ 2147483647 w 426"/>
                <a:gd name="T45" fmla="*/ 2147483647 h 98"/>
                <a:gd name="T46" fmla="*/ 2147483647 w 426"/>
                <a:gd name="T47" fmla="*/ 0 h 98"/>
                <a:gd name="T48" fmla="*/ 2147483647 w 426"/>
                <a:gd name="T49" fmla="*/ 0 h 98"/>
                <a:gd name="T50" fmla="*/ 2147483647 w 426"/>
                <a:gd name="T51" fmla="*/ 2147483647 h 98"/>
                <a:gd name="T52" fmla="*/ 2147483647 w 426"/>
                <a:gd name="T53" fmla="*/ 2147483647 h 98"/>
                <a:gd name="T54" fmla="*/ 2147483647 w 426"/>
                <a:gd name="T55" fmla="*/ 2147483647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6"/>
                <a:gd name="T85" fmla="*/ 0 h 98"/>
                <a:gd name="T86" fmla="*/ 426 w 426"/>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6" h="98">
                  <a:moveTo>
                    <a:pt x="87" y="19"/>
                  </a:moveTo>
                  <a:lnTo>
                    <a:pt x="85" y="26"/>
                  </a:lnTo>
                  <a:lnTo>
                    <a:pt x="96" y="31"/>
                  </a:lnTo>
                  <a:lnTo>
                    <a:pt x="120" y="33"/>
                  </a:lnTo>
                  <a:lnTo>
                    <a:pt x="101" y="41"/>
                  </a:lnTo>
                  <a:lnTo>
                    <a:pt x="114" y="43"/>
                  </a:lnTo>
                  <a:lnTo>
                    <a:pt x="105" y="55"/>
                  </a:lnTo>
                  <a:lnTo>
                    <a:pt x="56" y="66"/>
                  </a:lnTo>
                  <a:lnTo>
                    <a:pt x="76" y="69"/>
                  </a:lnTo>
                  <a:lnTo>
                    <a:pt x="45" y="73"/>
                  </a:lnTo>
                  <a:lnTo>
                    <a:pt x="38" y="77"/>
                  </a:lnTo>
                  <a:lnTo>
                    <a:pt x="46" y="81"/>
                  </a:lnTo>
                  <a:lnTo>
                    <a:pt x="9" y="87"/>
                  </a:lnTo>
                  <a:lnTo>
                    <a:pt x="0" y="93"/>
                  </a:lnTo>
                  <a:lnTo>
                    <a:pt x="98" y="92"/>
                  </a:lnTo>
                  <a:lnTo>
                    <a:pt x="98" y="97"/>
                  </a:lnTo>
                  <a:lnTo>
                    <a:pt x="149" y="87"/>
                  </a:lnTo>
                  <a:lnTo>
                    <a:pt x="138" y="81"/>
                  </a:lnTo>
                  <a:lnTo>
                    <a:pt x="164" y="75"/>
                  </a:lnTo>
                  <a:lnTo>
                    <a:pt x="164" y="69"/>
                  </a:lnTo>
                  <a:lnTo>
                    <a:pt x="193" y="68"/>
                  </a:lnTo>
                  <a:lnTo>
                    <a:pt x="239" y="47"/>
                  </a:lnTo>
                  <a:lnTo>
                    <a:pt x="425" y="7"/>
                  </a:lnTo>
                  <a:lnTo>
                    <a:pt x="340" y="0"/>
                  </a:lnTo>
                  <a:lnTo>
                    <a:pt x="264" y="0"/>
                  </a:lnTo>
                  <a:lnTo>
                    <a:pt x="87" y="19"/>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1" name="Freeform 310"/>
            <p:cNvSpPr>
              <a:spLocks noChangeAspect="1"/>
            </p:cNvSpPr>
            <p:nvPr/>
          </p:nvSpPr>
          <p:spPr bwMode="auto">
            <a:xfrm>
              <a:off x="2279650" y="1611313"/>
              <a:ext cx="176213" cy="34925"/>
            </a:xfrm>
            <a:custGeom>
              <a:avLst/>
              <a:gdLst>
                <a:gd name="T0" fmla="*/ 0 w 109"/>
                <a:gd name="T1" fmla="*/ 0 h 23"/>
                <a:gd name="T2" fmla="*/ 2147483647 w 109"/>
                <a:gd name="T3" fmla="*/ 2147483647 h 23"/>
                <a:gd name="T4" fmla="*/ 0 w 109"/>
                <a:gd name="T5" fmla="*/ 2147483647 h 23"/>
                <a:gd name="T6" fmla="*/ 2147483647 w 109"/>
                <a:gd name="T7" fmla="*/ 2147483647 h 23"/>
                <a:gd name="T8" fmla="*/ 2147483647 w 109"/>
                <a:gd name="T9" fmla="*/ 2147483647 h 23"/>
                <a:gd name="T10" fmla="*/ 2147483647 w 109"/>
                <a:gd name="T11" fmla="*/ 2147483647 h 23"/>
                <a:gd name="T12" fmla="*/ 2147483647 w 109"/>
                <a:gd name="T13" fmla="*/ 2147483647 h 23"/>
                <a:gd name="T14" fmla="*/ 2147483647 w 109"/>
                <a:gd name="T15" fmla="*/ 2147483647 h 23"/>
                <a:gd name="T16" fmla="*/ 2147483647 w 109"/>
                <a:gd name="T17" fmla="*/ 2147483647 h 23"/>
                <a:gd name="T18" fmla="*/ 2147483647 w 109"/>
                <a:gd name="T19" fmla="*/ 2147483647 h 23"/>
                <a:gd name="T20" fmla="*/ 2147483647 w 109"/>
                <a:gd name="T21" fmla="*/ 2147483647 h 23"/>
                <a:gd name="T22" fmla="*/ 2147483647 w 109"/>
                <a:gd name="T23" fmla="*/ 0 h 23"/>
                <a:gd name="T24" fmla="*/ 0 w 109"/>
                <a:gd name="T25" fmla="*/ 0 h 23"/>
                <a:gd name="T26" fmla="*/ 0 w 109"/>
                <a:gd name="T27" fmla="*/ 0 h 23"/>
                <a:gd name="T28" fmla="*/ 0 w 109"/>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3"/>
                <a:gd name="T47" fmla="*/ 109 w 10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3">
                  <a:moveTo>
                    <a:pt x="0" y="0"/>
                  </a:moveTo>
                  <a:lnTo>
                    <a:pt x="18" y="6"/>
                  </a:lnTo>
                  <a:lnTo>
                    <a:pt x="0" y="11"/>
                  </a:lnTo>
                  <a:lnTo>
                    <a:pt x="4" y="13"/>
                  </a:lnTo>
                  <a:lnTo>
                    <a:pt x="40" y="15"/>
                  </a:lnTo>
                  <a:lnTo>
                    <a:pt x="42" y="22"/>
                  </a:lnTo>
                  <a:lnTo>
                    <a:pt x="108" y="13"/>
                  </a:lnTo>
                  <a:lnTo>
                    <a:pt x="90" y="4"/>
                  </a:lnTo>
                  <a:lnTo>
                    <a:pt x="66" y="16"/>
                  </a:lnTo>
                  <a:lnTo>
                    <a:pt x="56" y="15"/>
                  </a:lnTo>
                  <a:lnTo>
                    <a:pt x="66" y="4"/>
                  </a:lnTo>
                  <a:lnTo>
                    <a:pt x="58" y="0"/>
                  </a:lnTo>
                  <a:lnTo>
                    <a:pt x="0" y="0"/>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2" name="Freeform 311"/>
            <p:cNvSpPr>
              <a:spLocks noChangeAspect="1"/>
            </p:cNvSpPr>
            <p:nvPr/>
          </p:nvSpPr>
          <p:spPr bwMode="auto">
            <a:xfrm>
              <a:off x="2212975" y="1671638"/>
              <a:ext cx="130175" cy="44450"/>
            </a:xfrm>
            <a:custGeom>
              <a:avLst/>
              <a:gdLst>
                <a:gd name="T0" fmla="*/ 0 w 81"/>
                <a:gd name="T1" fmla="*/ 2147483647 h 27"/>
                <a:gd name="T2" fmla="*/ 0 w 81"/>
                <a:gd name="T3" fmla="*/ 2147483647 h 27"/>
                <a:gd name="T4" fmla="*/ 2147483647 w 81"/>
                <a:gd name="T5" fmla="*/ 2147483647 h 27"/>
                <a:gd name="T6" fmla="*/ 2147483647 w 81"/>
                <a:gd name="T7" fmla="*/ 2147483647 h 27"/>
                <a:gd name="T8" fmla="*/ 2147483647 w 81"/>
                <a:gd name="T9" fmla="*/ 2147483647 h 27"/>
                <a:gd name="T10" fmla="*/ 2147483647 w 81"/>
                <a:gd name="T11" fmla="*/ 2147483647 h 27"/>
                <a:gd name="T12" fmla="*/ 2147483647 w 81"/>
                <a:gd name="T13" fmla="*/ 0 h 27"/>
                <a:gd name="T14" fmla="*/ 2147483647 w 81"/>
                <a:gd name="T15" fmla="*/ 2147483647 h 27"/>
                <a:gd name="T16" fmla="*/ 2147483647 w 81"/>
                <a:gd name="T17" fmla="*/ 0 h 27"/>
                <a:gd name="T18" fmla="*/ 0 w 81"/>
                <a:gd name="T19" fmla="*/ 2147483647 h 27"/>
                <a:gd name="T20" fmla="*/ 0 w 81"/>
                <a:gd name="T21" fmla="*/ 2147483647 h 27"/>
                <a:gd name="T22" fmla="*/ 0 w 81"/>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27"/>
                <a:gd name="T38" fmla="*/ 81 w 8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27">
                  <a:moveTo>
                    <a:pt x="0" y="2"/>
                  </a:moveTo>
                  <a:lnTo>
                    <a:pt x="0" y="20"/>
                  </a:lnTo>
                  <a:lnTo>
                    <a:pt x="20" y="18"/>
                  </a:lnTo>
                  <a:lnTo>
                    <a:pt x="20" y="26"/>
                  </a:lnTo>
                  <a:lnTo>
                    <a:pt x="50" y="26"/>
                  </a:lnTo>
                  <a:lnTo>
                    <a:pt x="80" y="4"/>
                  </a:lnTo>
                  <a:lnTo>
                    <a:pt x="46" y="0"/>
                  </a:lnTo>
                  <a:lnTo>
                    <a:pt x="24" y="10"/>
                  </a:lnTo>
                  <a:lnTo>
                    <a:pt x="12" y="0"/>
                  </a:lnTo>
                  <a:lnTo>
                    <a:pt x="0" y="2"/>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3" name="Freeform 312"/>
            <p:cNvSpPr>
              <a:spLocks noChangeAspect="1"/>
            </p:cNvSpPr>
            <p:nvPr/>
          </p:nvSpPr>
          <p:spPr bwMode="auto">
            <a:xfrm>
              <a:off x="2130425" y="1736725"/>
              <a:ext cx="146050" cy="74613"/>
            </a:xfrm>
            <a:custGeom>
              <a:avLst/>
              <a:gdLst>
                <a:gd name="T0" fmla="*/ 0 w 90"/>
                <a:gd name="T1" fmla="*/ 2147483647 h 48"/>
                <a:gd name="T2" fmla="*/ 0 w 90"/>
                <a:gd name="T3" fmla="*/ 2147483647 h 48"/>
                <a:gd name="T4" fmla="*/ 2147483647 w 90"/>
                <a:gd name="T5" fmla="*/ 2147483647 h 48"/>
                <a:gd name="T6" fmla="*/ 2147483647 w 90"/>
                <a:gd name="T7" fmla="*/ 2147483647 h 48"/>
                <a:gd name="T8" fmla="*/ 2147483647 w 90"/>
                <a:gd name="T9" fmla="*/ 2147483647 h 48"/>
                <a:gd name="T10" fmla="*/ 2147483647 w 90"/>
                <a:gd name="T11" fmla="*/ 2147483647 h 48"/>
                <a:gd name="T12" fmla="*/ 2147483647 w 90"/>
                <a:gd name="T13" fmla="*/ 2147483647 h 48"/>
                <a:gd name="T14" fmla="*/ 2147483647 w 90"/>
                <a:gd name="T15" fmla="*/ 2147483647 h 48"/>
                <a:gd name="T16" fmla="*/ 2147483647 w 90"/>
                <a:gd name="T17" fmla="*/ 0 h 48"/>
                <a:gd name="T18" fmla="*/ 2147483647 w 90"/>
                <a:gd name="T19" fmla="*/ 2147483647 h 48"/>
                <a:gd name="T20" fmla="*/ 2147483647 w 90"/>
                <a:gd name="T21" fmla="*/ 2147483647 h 48"/>
                <a:gd name="T22" fmla="*/ 2147483647 w 90"/>
                <a:gd name="T23" fmla="*/ 2147483647 h 48"/>
                <a:gd name="T24" fmla="*/ 0 w 90"/>
                <a:gd name="T25" fmla="*/ 2147483647 h 48"/>
                <a:gd name="T26" fmla="*/ 0 w 90"/>
                <a:gd name="T27" fmla="*/ 2147483647 h 48"/>
                <a:gd name="T28" fmla="*/ 0 w 9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48"/>
                <a:gd name="T47" fmla="*/ 90 w 9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48">
                  <a:moveTo>
                    <a:pt x="0" y="19"/>
                  </a:moveTo>
                  <a:lnTo>
                    <a:pt x="0" y="31"/>
                  </a:lnTo>
                  <a:lnTo>
                    <a:pt x="14" y="31"/>
                  </a:lnTo>
                  <a:lnTo>
                    <a:pt x="22" y="47"/>
                  </a:lnTo>
                  <a:lnTo>
                    <a:pt x="63" y="39"/>
                  </a:lnTo>
                  <a:lnTo>
                    <a:pt x="81" y="19"/>
                  </a:lnTo>
                  <a:lnTo>
                    <a:pt x="68" y="16"/>
                  </a:lnTo>
                  <a:lnTo>
                    <a:pt x="87" y="8"/>
                  </a:lnTo>
                  <a:lnTo>
                    <a:pt x="89" y="0"/>
                  </a:lnTo>
                  <a:lnTo>
                    <a:pt x="40" y="4"/>
                  </a:lnTo>
                  <a:lnTo>
                    <a:pt x="31" y="10"/>
                  </a:lnTo>
                  <a:lnTo>
                    <a:pt x="34" y="19"/>
                  </a:lnTo>
                  <a:lnTo>
                    <a:pt x="0" y="19"/>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4" name="Freeform 313"/>
            <p:cNvSpPr>
              <a:spLocks noChangeAspect="1"/>
            </p:cNvSpPr>
            <p:nvPr/>
          </p:nvSpPr>
          <p:spPr bwMode="auto">
            <a:xfrm>
              <a:off x="1889125" y="1687513"/>
              <a:ext cx="57150" cy="14287"/>
            </a:xfrm>
            <a:custGeom>
              <a:avLst/>
              <a:gdLst>
                <a:gd name="T0" fmla="*/ 0 w 35"/>
                <a:gd name="T1" fmla="*/ 2147483647 h 10"/>
                <a:gd name="T2" fmla="*/ 2147483647 w 35"/>
                <a:gd name="T3" fmla="*/ 2147483647 h 10"/>
                <a:gd name="T4" fmla="*/ 2147483647 w 35"/>
                <a:gd name="T5" fmla="*/ 0 h 10"/>
                <a:gd name="T6" fmla="*/ 0 w 35"/>
                <a:gd name="T7" fmla="*/ 2147483647 h 10"/>
                <a:gd name="T8" fmla="*/ 0 w 35"/>
                <a:gd name="T9" fmla="*/ 2147483647 h 10"/>
                <a:gd name="T10" fmla="*/ 0 w 35"/>
                <a:gd name="T11" fmla="*/ 2147483647 h 10"/>
                <a:gd name="T12" fmla="*/ 0 60000 65536"/>
                <a:gd name="T13" fmla="*/ 0 60000 65536"/>
                <a:gd name="T14" fmla="*/ 0 60000 65536"/>
                <a:gd name="T15" fmla="*/ 0 60000 65536"/>
                <a:gd name="T16" fmla="*/ 0 60000 65536"/>
                <a:gd name="T17" fmla="*/ 0 60000 65536"/>
                <a:gd name="T18" fmla="*/ 0 w 35"/>
                <a:gd name="T19" fmla="*/ 0 h 10"/>
                <a:gd name="T20" fmla="*/ 35 w 3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5" h="10">
                  <a:moveTo>
                    <a:pt x="0" y="8"/>
                  </a:moveTo>
                  <a:lnTo>
                    <a:pt x="11" y="9"/>
                  </a:lnTo>
                  <a:lnTo>
                    <a:pt x="34" y="0"/>
                  </a:lnTo>
                  <a:lnTo>
                    <a:pt x="0" y="8"/>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5" name="Freeform 314"/>
            <p:cNvSpPr>
              <a:spLocks noChangeAspect="1"/>
            </p:cNvSpPr>
            <p:nvPr/>
          </p:nvSpPr>
          <p:spPr bwMode="auto">
            <a:xfrm>
              <a:off x="1825625" y="1654175"/>
              <a:ext cx="212725" cy="39688"/>
            </a:xfrm>
            <a:custGeom>
              <a:avLst/>
              <a:gdLst>
                <a:gd name="T0" fmla="*/ 0 w 132"/>
                <a:gd name="T1" fmla="*/ 2147483647 h 26"/>
                <a:gd name="T2" fmla="*/ 2147483647 w 132"/>
                <a:gd name="T3" fmla="*/ 2147483647 h 26"/>
                <a:gd name="T4" fmla="*/ 2147483647 w 132"/>
                <a:gd name="T5" fmla="*/ 2147483647 h 26"/>
                <a:gd name="T6" fmla="*/ 2147483647 w 132"/>
                <a:gd name="T7" fmla="*/ 2147483647 h 26"/>
                <a:gd name="T8" fmla="*/ 2147483647 w 132"/>
                <a:gd name="T9" fmla="*/ 2147483647 h 26"/>
                <a:gd name="T10" fmla="*/ 2147483647 w 132"/>
                <a:gd name="T11" fmla="*/ 0 h 26"/>
                <a:gd name="T12" fmla="*/ 2147483647 w 132"/>
                <a:gd name="T13" fmla="*/ 0 h 26"/>
                <a:gd name="T14" fmla="*/ 0 w 132"/>
                <a:gd name="T15" fmla="*/ 2147483647 h 26"/>
                <a:gd name="T16" fmla="*/ 0 w 132"/>
                <a:gd name="T17" fmla="*/ 2147483647 h 26"/>
                <a:gd name="T18" fmla="*/ 0 w 132"/>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6"/>
                <a:gd name="T32" fmla="*/ 132 w 13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6">
                  <a:moveTo>
                    <a:pt x="0" y="17"/>
                  </a:moveTo>
                  <a:lnTo>
                    <a:pt x="3" y="23"/>
                  </a:lnTo>
                  <a:lnTo>
                    <a:pt x="32" y="25"/>
                  </a:lnTo>
                  <a:lnTo>
                    <a:pt x="69" y="14"/>
                  </a:lnTo>
                  <a:lnTo>
                    <a:pt x="81" y="17"/>
                  </a:lnTo>
                  <a:lnTo>
                    <a:pt x="131" y="0"/>
                  </a:lnTo>
                  <a:lnTo>
                    <a:pt x="84" y="0"/>
                  </a:lnTo>
                  <a:lnTo>
                    <a:pt x="0" y="17"/>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6" name="Freeform 315"/>
            <p:cNvSpPr>
              <a:spLocks noChangeAspect="1"/>
            </p:cNvSpPr>
            <p:nvPr/>
          </p:nvSpPr>
          <p:spPr bwMode="auto">
            <a:xfrm>
              <a:off x="1912938" y="1668463"/>
              <a:ext cx="260350" cy="60325"/>
            </a:xfrm>
            <a:custGeom>
              <a:avLst/>
              <a:gdLst>
                <a:gd name="T0" fmla="*/ 0 w 162"/>
                <a:gd name="T1" fmla="*/ 2147483647 h 39"/>
                <a:gd name="T2" fmla="*/ 2147483647 w 162"/>
                <a:gd name="T3" fmla="*/ 2147483647 h 39"/>
                <a:gd name="T4" fmla="*/ 2147483647 w 162"/>
                <a:gd name="T5" fmla="*/ 2147483647 h 39"/>
                <a:gd name="T6" fmla="*/ 2147483647 w 162"/>
                <a:gd name="T7" fmla="*/ 2147483647 h 39"/>
                <a:gd name="T8" fmla="*/ 2147483647 w 162"/>
                <a:gd name="T9" fmla="*/ 2147483647 h 39"/>
                <a:gd name="T10" fmla="*/ 2147483647 w 162"/>
                <a:gd name="T11" fmla="*/ 2147483647 h 39"/>
                <a:gd name="T12" fmla="*/ 2147483647 w 162"/>
                <a:gd name="T13" fmla="*/ 2147483647 h 39"/>
                <a:gd name="T14" fmla="*/ 2147483647 w 162"/>
                <a:gd name="T15" fmla="*/ 2147483647 h 39"/>
                <a:gd name="T16" fmla="*/ 2147483647 w 162"/>
                <a:gd name="T17" fmla="*/ 2147483647 h 39"/>
                <a:gd name="T18" fmla="*/ 2147483647 w 162"/>
                <a:gd name="T19" fmla="*/ 0 h 39"/>
                <a:gd name="T20" fmla="*/ 2147483647 w 162"/>
                <a:gd name="T21" fmla="*/ 2147483647 h 39"/>
                <a:gd name="T22" fmla="*/ 2147483647 w 162"/>
                <a:gd name="T23" fmla="*/ 2147483647 h 39"/>
                <a:gd name="T24" fmla="*/ 2147483647 w 162"/>
                <a:gd name="T25" fmla="*/ 2147483647 h 39"/>
                <a:gd name="T26" fmla="*/ 2147483647 w 162"/>
                <a:gd name="T27" fmla="*/ 2147483647 h 39"/>
                <a:gd name="T28" fmla="*/ 2147483647 w 162"/>
                <a:gd name="T29" fmla="*/ 2147483647 h 39"/>
                <a:gd name="T30" fmla="*/ 2147483647 w 162"/>
                <a:gd name="T31" fmla="*/ 2147483647 h 39"/>
                <a:gd name="T32" fmla="*/ 2147483647 w 162"/>
                <a:gd name="T33" fmla="*/ 2147483647 h 39"/>
                <a:gd name="T34" fmla="*/ 0 w 162"/>
                <a:gd name="T35" fmla="*/ 2147483647 h 39"/>
                <a:gd name="T36" fmla="*/ 0 w 162"/>
                <a:gd name="T37" fmla="*/ 2147483647 h 39"/>
                <a:gd name="T38" fmla="*/ 0 w 162"/>
                <a:gd name="T39" fmla="*/ 2147483647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39"/>
                <a:gd name="T62" fmla="*/ 162 w 16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39">
                  <a:moveTo>
                    <a:pt x="0" y="25"/>
                  </a:moveTo>
                  <a:lnTo>
                    <a:pt x="24" y="28"/>
                  </a:lnTo>
                  <a:lnTo>
                    <a:pt x="43" y="25"/>
                  </a:lnTo>
                  <a:lnTo>
                    <a:pt x="48" y="30"/>
                  </a:lnTo>
                  <a:lnTo>
                    <a:pt x="28" y="33"/>
                  </a:lnTo>
                  <a:lnTo>
                    <a:pt x="43" y="38"/>
                  </a:lnTo>
                  <a:lnTo>
                    <a:pt x="139" y="28"/>
                  </a:lnTo>
                  <a:lnTo>
                    <a:pt x="161" y="14"/>
                  </a:lnTo>
                  <a:lnTo>
                    <a:pt x="136" y="8"/>
                  </a:lnTo>
                  <a:lnTo>
                    <a:pt x="140" y="0"/>
                  </a:lnTo>
                  <a:lnTo>
                    <a:pt x="108" y="8"/>
                  </a:lnTo>
                  <a:lnTo>
                    <a:pt x="116" y="12"/>
                  </a:lnTo>
                  <a:lnTo>
                    <a:pt x="107" y="16"/>
                  </a:lnTo>
                  <a:lnTo>
                    <a:pt x="107" y="21"/>
                  </a:lnTo>
                  <a:lnTo>
                    <a:pt x="84" y="20"/>
                  </a:lnTo>
                  <a:lnTo>
                    <a:pt x="83" y="10"/>
                  </a:lnTo>
                  <a:lnTo>
                    <a:pt x="53" y="6"/>
                  </a:lnTo>
                  <a:lnTo>
                    <a:pt x="0" y="25"/>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7" name="Freeform 316"/>
            <p:cNvSpPr>
              <a:spLocks noChangeAspect="1"/>
            </p:cNvSpPr>
            <p:nvPr/>
          </p:nvSpPr>
          <p:spPr bwMode="auto">
            <a:xfrm>
              <a:off x="1739900" y="1749425"/>
              <a:ext cx="385763" cy="138113"/>
            </a:xfrm>
            <a:custGeom>
              <a:avLst/>
              <a:gdLst>
                <a:gd name="T0" fmla="*/ 2147483647 w 238"/>
                <a:gd name="T1" fmla="*/ 2147483647 h 88"/>
                <a:gd name="T2" fmla="*/ 2147483647 w 238"/>
                <a:gd name="T3" fmla="*/ 2147483647 h 88"/>
                <a:gd name="T4" fmla="*/ 2147483647 w 238"/>
                <a:gd name="T5" fmla="*/ 2147483647 h 88"/>
                <a:gd name="T6" fmla="*/ 2147483647 w 238"/>
                <a:gd name="T7" fmla="*/ 2147483647 h 88"/>
                <a:gd name="T8" fmla="*/ 2147483647 w 238"/>
                <a:gd name="T9" fmla="*/ 2147483647 h 88"/>
                <a:gd name="T10" fmla="*/ 2147483647 w 238"/>
                <a:gd name="T11" fmla="*/ 2147483647 h 88"/>
                <a:gd name="T12" fmla="*/ 0 w 238"/>
                <a:gd name="T13" fmla="*/ 2147483647 h 88"/>
                <a:gd name="T14" fmla="*/ 2147483647 w 238"/>
                <a:gd name="T15" fmla="*/ 2147483647 h 88"/>
                <a:gd name="T16" fmla="*/ 2147483647 w 238"/>
                <a:gd name="T17" fmla="*/ 2147483647 h 88"/>
                <a:gd name="T18" fmla="*/ 2147483647 w 238"/>
                <a:gd name="T19" fmla="*/ 2147483647 h 88"/>
                <a:gd name="T20" fmla="*/ 2147483647 w 238"/>
                <a:gd name="T21" fmla="*/ 2147483647 h 88"/>
                <a:gd name="T22" fmla="*/ 2147483647 w 238"/>
                <a:gd name="T23" fmla="*/ 2147483647 h 88"/>
                <a:gd name="T24" fmla="*/ 2147483647 w 238"/>
                <a:gd name="T25" fmla="*/ 2147483647 h 88"/>
                <a:gd name="T26" fmla="*/ 2147483647 w 238"/>
                <a:gd name="T27" fmla="*/ 2147483647 h 88"/>
                <a:gd name="T28" fmla="*/ 2147483647 w 238"/>
                <a:gd name="T29" fmla="*/ 2147483647 h 88"/>
                <a:gd name="T30" fmla="*/ 2147483647 w 238"/>
                <a:gd name="T31" fmla="*/ 2147483647 h 88"/>
                <a:gd name="T32" fmla="*/ 2147483647 w 238"/>
                <a:gd name="T33" fmla="*/ 2147483647 h 88"/>
                <a:gd name="T34" fmla="*/ 2147483647 w 238"/>
                <a:gd name="T35" fmla="*/ 2147483647 h 88"/>
                <a:gd name="T36" fmla="*/ 2147483647 w 238"/>
                <a:gd name="T37" fmla="*/ 0 h 88"/>
                <a:gd name="T38" fmla="*/ 2147483647 w 238"/>
                <a:gd name="T39" fmla="*/ 2147483647 h 88"/>
                <a:gd name="T40" fmla="*/ 2147483647 w 238"/>
                <a:gd name="T41" fmla="*/ 2147483647 h 88"/>
                <a:gd name="T42" fmla="*/ 2147483647 w 238"/>
                <a:gd name="T43" fmla="*/ 2147483647 h 88"/>
                <a:gd name="T44" fmla="*/ 2147483647 w 238"/>
                <a:gd name="T45" fmla="*/ 2147483647 h 88"/>
                <a:gd name="T46" fmla="*/ 2147483647 w 238"/>
                <a:gd name="T47" fmla="*/ 2147483647 h 88"/>
                <a:gd name="T48" fmla="*/ 2147483647 w 238"/>
                <a:gd name="T49" fmla="*/ 2147483647 h 88"/>
                <a:gd name="T50" fmla="*/ 2147483647 w 238"/>
                <a:gd name="T51" fmla="*/ 2147483647 h 88"/>
                <a:gd name="T52" fmla="*/ 2147483647 w 238"/>
                <a:gd name="T53" fmla="*/ 2147483647 h 88"/>
                <a:gd name="T54" fmla="*/ 2147483647 w 238"/>
                <a:gd name="T55" fmla="*/ 2147483647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8"/>
                <a:gd name="T85" fmla="*/ 0 h 88"/>
                <a:gd name="T86" fmla="*/ 238 w 238"/>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8" h="88">
                  <a:moveTo>
                    <a:pt x="10" y="35"/>
                  </a:moveTo>
                  <a:lnTo>
                    <a:pt x="22" y="37"/>
                  </a:lnTo>
                  <a:lnTo>
                    <a:pt x="10" y="43"/>
                  </a:lnTo>
                  <a:lnTo>
                    <a:pt x="17" y="50"/>
                  </a:lnTo>
                  <a:lnTo>
                    <a:pt x="68" y="54"/>
                  </a:lnTo>
                  <a:lnTo>
                    <a:pt x="8" y="61"/>
                  </a:lnTo>
                  <a:lnTo>
                    <a:pt x="0" y="70"/>
                  </a:lnTo>
                  <a:lnTo>
                    <a:pt x="31" y="75"/>
                  </a:lnTo>
                  <a:lnTo>
                    <a:pt x="28" y="87"/>
                  </a:lnTo>
                  <a:lnTo>
                    <a:pt x="139" y="70"/>
                  </a:lnTo>
                  <a:lnTo>
                    <a:pt x="157" y="81"/>
                  </a:lnTo>
                  <a:lnTo>
                    <a:pt x="175" y="79"/>
                  </a:lnTo>
                  <a:lnTo>
                    <a:pt x="222" y="58"/>
                  </a:lnTo>
                  <a:lnTo>
                    <a:pt x="189" y="51"/>
                  </a:lnTo>
                  <a:lnTo>
                    <a:pt x="184" y="43"/>
                  </a:lnTo>
                  <a:lnTo>
                    <a:pt x="197" y="34"/>
                  </a:lnTo>
                  <a:lnTo>
                    <a:pt x="204" y="17"/>
                  </a:lnTo>
                  <a:lnTo>
                    <a:pt x="237" y="4"/>
                  </a:lnTo>
                  <a:lnTo>
                    <a:pt x="211" y="0"/>
                  </a:lnTo>
                  <a:lnTo>
                    <a:pt x="174" y="16"/>
                  </a:lnTo>
                  <a:lnTo>
                    <a:pt x="132" y="10"/>
                  </a:lnTo>
                  <a:lnTo>
                    <a:pt x="106" y="15"/>
                  </a:lnTo>
                  <a:lnTo>
                    <a:pt x="114" y="5"/>
                  </a:lnTo>
                  <a:lnTo>
                    <a:pt x="99" y="5"/>
                  </a:lnTo>
                  <a:lnTo>
                    <a:pt x="44" y="17"/>
                  </a:lnTo>
                  <a:lnTo>
                    <a:pt x="10" y="35"/>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8" name="Freeform 317"/>
            <p:cNvSpPr>
              <a:spLocks noChangeAspect="1"/>
            </p:cNvSpPr>
            <p:nvPr/>
          </p:nvSpPr>
          <p:spPr bwMode="auto">
            <a:xfrm>
              <a:off x="1644650" y="1725613"/>
              <a:ext cx="257175" cy="92075"/>
            </a:xfrm>
            <a:custGeom>
              <a:avLst/>
              <a:gdLst>
                <a:gd name="T0" fmla="*/ 0 w 160"/>
                <a:gd name="T1" fmla="*/ 2147483647 h 59"/>
                <a:gd name="T2" fmla="*/ 2147483647 w 160"/>
                <a:gd name="T3" fmla="*/ 2147483647 h 59"/>
                <a:gd name="T4" fmla="*/ 2147483647 w 160"/>
                <a:gd name="T5" fmla="*/ 2147483647 h 59"/>
                <a:gd name="T6" fmla="*/ 2147483647 w 160"/>
                <a:gd name="T7" fmla="*/ 2147483647 h 59"/>
                <a:gd name="T8" fmla="*/ 2147483647 w 160"/>
                <a:gd name="T9" fmla="*/ 2147483647 h 59"/>
                <a:gd name="T10" fmla="*/ 2147483647 w 160"/>
                <a:gd name="T11" fmla="*/ 2147483647 h 59"/>
                <a:gd name="T12" fmla="*/ 2147483647 w 160"/>
                <a:gd name="T13" fmla="*/ 2147483647 h 59"/>
                <a:gd name="T14" fmla="*/ 2147483647 w 160"/>
                <a:gd name="T15" fmla="*/ 0 h 59"/>
                <a:gd name="T16" fmla="*/ 2147483647 w 160"/>
                <a:gd name="T17" fmla="*/ 2147483647 h 59"/>
                <a:gd name="T18" fmla="*/ 2147483647 w 160"/>
                <a:gd name="T19" fmla="*/ 2147483647 h 59"/>
                <a:gd name="T20" fmla="*/ 0 w 160"/>
                <a:gd name="T21" fmla="*/ 2147483647 h 59"/>
                <a:gd name="T22" fmla="*/ 0 w 160"/>
                <a:gd name="T23" fmla="*/ 2147483647 h 59"/>
                <a:gd name="T24" fmla="*/ 0 w 160"/>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59"/>
                <a:gd name="T41" fmla="*/ 160 w 160"/>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59">
                  <a:moveTo>
                    <a:pt x="0" y="41"/>
                  </a:moveTo>
                  <a:lnTo>
                    <a:pt x="8" y="48"/>
                  </a:lnTo>
                  <a:lnTo>
                    <a:pt x="6" y="58"/>
                  </a:lnTo>
                  <a:lnTo>
                    <a:pt x="44" y="52"/>
                  </a:lnTo>
                  <a:lnTo>
                    <a:pt x="88" y="32"/>
                  </a:lnTo>
                  <a:lnTo>
                    <a:pt x="159" y="17"/>
                  </a:lnTo>
                  <a:lnTo>
                    <a:pt x="147" y="4"/>
                  </a:lnTo>
                  <a:lnTo>
                    <a:pt x="106" y="0"/>
                  </a:lnTo>
                  <a:lnTo>
                    <a:pt x="56" y="8"/>
                  </a:lnTo>
                  <a:lnTo>
                    <a:pt x="52" y="17"/>
                  </a:lnTo>
                  <a:lnTo>
                    <a:pt x="0" y="41"/>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89" name="Freeform 318"/>
            <p:cNvSpPr>
              <a:spLocks noChangeAspect="1"/>
            </p:cNvSpPr>
            <p:nvPr/>
          </p:nvSpPr>
          <p:spPr bwMode="auto">
            <a:xfrm>
              <a:off x="863600" y="2308225"/>
              <a:ext cx="52388" cy="68263"/>
            </a:xfrm>
            <a:custGeom>
              <a:avLst/>
              <a:gdLst>
                <a:gd name="T0" fmla="*/ 2147483647 w 33"/>
                <a:gd name="T1" fmla="*/ 0 h 44"/>
                <a:gd name="T2" fmla="*/ 2147483647 w 33"/>
                <a:gd name="T3" fmla="*/ 2147483647 h 44"/>
                <a:gd name="T4" fmla="*/ 0 w 33"/>
                <a:gd name="T5" fmla="*/ 2147483647 h 44"/>
                <a:gd name="T6" fmla="*/ 2147483647 w 33"/>
                <a:gd name="T7" fmla="*/ 2147483647 h 44"/>
                <a:gd name="T8" fmla="*/ 2147483647 w 33"/>
                <a:gd name="T9" fmla="*/ 2147483647 h 44"/>
                <a:gd name="T10" fmla="*/ 2147483647 w 33"/>
                <a:gd name="T11" fmla="*/ 0 h 44"/>
                <a:gd name="T12" fmla="*/ 2147483647 w 33"/>
                <a:gd name="T13" fmla="*/ 0 h 44"/>
                <a:gd name="T14" fmla="*/ 2147483647 w 33"/>
                <a:gd name="T15" fmla="*/ 0 h 44"/>
                <a:gd name="T16" fmla="*/ 2147483647 w 3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11" y="0"/>
                  </a:moveTo>
                  <a:lnTo>
                    <a:pt x="3" y="10"/>
                  </a:lnTo>
                  <a:lnTo>
                    <a:pt x="0" y="34"/>
                  </a:lnTo>
                  <a:lnTo>
                    <a:pt x="6" y="43"/>
                  </a:lnTo>
                  <a:lnTo>
                    <a:pt x="6" y="27"/>
                  </a:lnTo>
                  <a:lnTo>
                    <a:pt x="32" y="0"/>
                  </a:lnTo>
                  <a:lnTo>
                    <a:pt x="11" y="0"/>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90" name="Freeform 319"/>
            <p:cNvSpPr>
              <a:spLocks noChangeAspect="1"/>
            </p:cNvSpPr>
            <p:nvPr/>
          </p:nvSpPr>
          <p:spPr bwMode="auto">
            <a:xfrm>
              <a:off x="904875" y="2411413"/>
              <a:ext cx="82550" cy="80962"/>
            </a:xfrm>
            <a:custGeom>
              <a:avLst/>
              <a:gdLst>
                <a:gd name="T0" fmla="*/ 0 w 51"/>
                <a:gd name="T1" fmla="*/ 2147483647 h 51"/>
                <a:gd name="T2" fmla="*/ 2147483647 w 51"/>
                <a:gd name="T3" fmla="*/ 2147483647 h 51"/>
                <a:gd name="T4" fmla="*/ 2147483647 w 51"/>
                <a:gd name="T5" fmla="*/ 2147483647 h 51"/>
                <a:gd name="T6" fmla="*/ 2147483647 w 51"/>
                <a:gd name="T7" fmla="*/ 2147483647 h 51"/>
                <a:gd name="T8" fmla="*/ 2147483647 w 51"/>
                <a:gd name="T9" fmla="*/ 2147483647 h 51"/>
                <a:gd name="T10" fmla="*/ 2147483647 w 51"/>
                <a:gd name="T11" fmla="*/ 2147483647 h 51"/>
                <a:gd name="T12" fmla="*/ 2147483647 w 51"/>
                <a:gd name="T13" fmla="*/ 2147483647 h 51"/>
                <a:gd name="T14" fmla="*/ 2147483647 w 51"/>
                <a:gd name="T15" fmla="*/ 2147483647 h 51"/>
                <a:gd name="T16" fmla="*/ 2147483647 w 51"/>
                <a:gd name="T17" fmla="*/ 2147483647 h 51"/>
                <a:gd name="T18" fmla="*/ 2147483647 w 51"/>
                <a:gd name="T19" fmla="*/ 0 h 51"/>
                <a:gd name="T20" fmla="*/ 0 w 51"/>
                <a:gd name="T21" fmla="*/ 2147483647 h 51"/>
                <a:gd name="T22" fmla="*/ 0 w 51"/>
                <a:gd name="T23" fmla="*/ 2147483647 h 51"/>
                <a:gd name="T24" fmla="*/ 0 w 51"/>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1"/>
                <a:gd name="T41" fmla="*/ 51 w 5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1">
                  <a:moveTo>
                    <a:pt x="0" y="3"/>
                  </a:moveTo>
                  <a:lnTo>
                    <a:pt x="2" y="14"/>
                  </a:lnTo>
                  <a:lnTo>
                    <a:pt x="14" y="23"/>
                  </a:lnTo>
                  <a:lnTo>
                    <a:pt x="10" y="29"/>
                  </a:lnTo>
                  <a:lnTo>
                    <a:pt x="28" y="38"/>
                  </a:lnTo>
                  <a:lnTo>
                    <a:pt x="25" y="41"/>
                  </a:lnTo>
                  <a:lnTo>
                    <a:pt x="40" y="50"/>
                  </a:lnTo>
                  <a:lnTo>
                    <a:pt x="50" y="48"/>
                  </a:lnTo>
                  <a:lnTo>
                    <a:pt x="38" y="12"/>
                  </a:lnTo>
                  <a:lnTo>
                    <a:pt x="10" y="0"/>
                  </a:lnTo>
                  <a:lnTo>
                    <a:pt x="0" y="3"/>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91" name="Freeform 320"/>
            <p:cNvSpPr>
              <a:spLocks noChangeAspect="1"/>
            </p:cNvSpPr>
            <p:nvPr/>
          </p:nvSpPr>
          <p:spPr bwMode="auto">
            <a:xfrm>
              <a:off x="446088" y="2178050"/>
              <a:ext cx="101600" cy="53975"/>
            </a:xfrm>
            <a:custGeom>
              <a:avLst/>
              <a:gdLst>
                <a:gd name="T0" fmla="*/ 0 w 62"/>
                <a:gd name="T1" fmla="*/ 2147483647 h 34"/>
                <a:gd name="T2" fmla="*/ 0 w 62"/>
                <a:gd name="T3" fmla="*/ 2147483647 h 34"/>
                <a:gd name="T4" fmla="*/ 2147483647 w 62"/>
                <a:gd name="T5" fmla="*/ 2147483647 h 34"/>
                <a:gd name="T6" fmla="*/ 2147483647 w 62"/>
                <a:gd name="T7" fmla="*/ 2147483647 h 34"/>
                <a:gd name="T8" fmla="*/ 2147483647 w 62"/>
                <a:gd name="T9" fmla="*/ 2147483647 h 34"/>
                <a:gd name="T10" fmla="*/ 2147483647 w 62"/>
                <a:gd name="T11" fmla="*/ 2147483647 h 34"/>
                <a:gd name="T12" fmla="*/ 2147483647 w 62"/>
                <a:gd name="T13" fmla="*/ 0 h 34"/>
                <a:gd name="T14" fmla="*/ 0 w 62"/>
                <a:gd name="T15" fmla="*/ 2147483647 h 34"/>
                <a:gd name="T16" fmla="*/ 0 w 62"/>
                <a:gd name="T17" fmla="*/ 2147483647 h 34"/>
                <a:gd name="T18" fmla="*/ 0 w 62"/>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0" y="22"/>
                  </a:moveTo>
                  <a:lnTo>
                    <a:pt x="0" y="33"/>
                  </a:lnTo>
                  <a:lnTo>
                    <a:pt x="44" y="17"/>
                  </a:lnTo>
                  <a:lnTo>
                    <a:pt x="49" y="12"/>
                  </a:lnTo>
                  <a:lnTo>
                    <a:pt x="43" y="11"/>
                  </a:lnTo>
                  <a:lnTo>
                    <a:pt x="61" y="5"/>
                  </a:lnTo>
                  <a:lnTo>
                    <a:pt x="60" y="0"/>
                  </a:lnTo>
                  <a:lnTo>
                    <a:pt x="0" y="22"/>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92" name="Freeform 321"/>
            <p:cNvSpPr>
              <a:spLocks noChangeAspect="1"/>
            </p:cNvSpPr>
            <p:nvPr/>
          </p:nvSpPr>
          <p:spPr bwMode="auto">
            <a:xfrm>
              <a:off x="98425" y="1809750"/>
              <a:ext cx="1127125" cy="496888"/>
            </a:xfrm>
            <a:custGeom>
              <a:avLst/>
              <a:gdLst>
                <a:gd name="T0" fmla="*/ 2147483647 w 698"/>
                <a:gd name="T1" fmla="*/ 2147483647 h 317"/>
                <a:gd name="T2" fmla="*/ 2147483647 w 698"/>
                <a:gd name="T3" fmla="*/ 2147483647 h 317"/>
                <a:gd name="T4" fmla="*/ 2147483647 w 698"/>
                <a:gd name="T5" fmla="*/ 2147483647 h 317"/>
                <a:gd name="T6" fmla="*/ 2147483647 w 698"/>
                <a:gd name="T7" fmla="*/ 2147483647 h 317"/>
                <a:gd name="T8" fmla="*/ 2147483647 w 698"/>
                <a:gd name="T9" fmla="*/ 2147483647 h 317"/>
                <a:gd name="T10" fmla="*/ 2147483647 w 698"/>
                <a:gd name="T11" fmla="*/ 2147483647 h 317"/>
                <a:gd name="T12" fmla="*/ 2147483647 w 698"/>
                <a:gd name="T13" fmla="*/ 2147483647 h 317"/>
                <a:gd name="T14" fmla="*/ 2147483647 w 698"/>
                <a:gd name="T15" fmla="*/ 2147483647 h 317"/>
                <a:gd name="T16" fmla="*/ 2147483647 w 698"/>
                <a:gd name="T17" fmla="*/ 2147483647 h 317"/>
                <a:gd name="T18" fmla="*/ 2147483647 w 698"/>
                <a:gd name="T19" fmla="*/ 2147483647 h 317"/>
                <a:gd name="T20" fmla="*/ 2147483647 w 698"/>
                <a:gd name="T21" fmla="*/ 2147483647 h 317"/>
                <a:gd name="T22" fmla="*/ 2147483647 w 698"/>
                <a:gd name="T23" fmla="*/ 2147483647 h 317"/>
                <a:gd name="T24" fmla="*/ 2147483647 w 698"/>
                <a:gd name="T25" fmla="*/ 2147483647 h 317"/>
                <a:gd name="T26" fmla="*/ 2147483647 w 698"/>
                <a:gd name="T27" fmla="*/ 2147483647 h 317"/>
                <a:gd name="T28" fmla="*/ 2147483647 w 698"/>
                <a:gd name="T29" fmla="*/ 2147483647 h 317"/>
                <a:gd name="T30" fmla="*/ 2147483647 w 698"/>
                <a:gd name="T31" fmla="*/ 2147483647 h 317"/>
                <a:gd name="T32" fmla="*/ 2147483647 w 698"/>
                <a:gd name="T33" fmla="*/ 2147483647 h 317"/>
                <a:gd name="T34" fmla="*/ 2147483647 w 698"/>
                <a:gd name="T35" fmla="*/ 2147483647 h 317"/>
                <a:gd name="T36" fmla="*/ 2147483647 w 698"/>
                <a:gd name="T37" fmla="*/ 2147483647 h 317"/>
                <a:gd name="T38" fmla="*/ 2147483647 w 698"/>
                <a:gd name="T39" fmla="*/ 2147483647 h 317"/>
                <a:gd name="T40" fmla="*/ 2147483647 w 698"/>
                <a:gd name="T41" fmla="*/ 2147483647 h 317"/>
                <a:gd name="T42" fmla="*/ 2147483647 w 698"/>
                <a:gd name="T43" fmla="*/ 2147483647 h 317"/>
                <a:gd name="T44" fmla="*/ 2147483647 w 698"/>
                <a:gd name="T45" fmla="*/ 2147483647 h 317"/>
                <a:gd name="T46" fmla="*/ 2147483647 w 698"/>
                <a:gd name="T47" fmla="*/ 2147483647 h 317"/>
                <a:gd name="T48" fmla="*/ 2147483647 w 698"/>
                <a:gd name="T49" fmla="*/ 2147483647 h 317"/>
                <a:gd name="T50" fmla="*/ 2147483647 w 698"/>
                <a:gd name="T51" fmla="*/ 2147483647 h 317"/>
                <a:gd name="T52" fmla="*/ 2147483647 w 698"/>
                <a:gd name="T53" fmla="*/ 2147483647 h 317"/>
                <a:gd name="T54" fmla="*/ 2147483647 w 698"/>
                <a:gd name="T55" fmla="*/ 2147483647 h 317"/>
                <a:gd name="T56" fmla="*/ 2147483647 w 698"/>
                <a:gd name="T57" fmla="*/ 2147483647 h 317"/>
                <a:gd name="T58" fmla="*/ 2147483647 w 698"/>
                <a:gd name="T59" fmla="*/ 2147483647 h 317"/>
                <a:gd name="T60" fmla="*/ 2147483647 w 698"/>
                <a:gd name="T61" fmla="*/ 2147483647 h 317"/>
                <a:gd name="T62" fmla="*/ 2147483647 w 698"/>
                <a:gd name="T63" fmla="*/ 2147483647 h 317"/>
                <a:gd name="T64" fmla="*/ 2147483647 w 698"/>
                <a:gd name="T65" fmla="*/ 2147483647 h 317"/>
                <a:gd name="T66" fmla="*/ 2147483647 w 698"/>
                <a:gd name="T67" fmla="*/ 2147483647 h 317"/>
                <a:gd name="T68" fmla="*/ 2147483647 w 698"/>
                <a:gd name="T69" fmla="*/ 2147483647 h 317"/>
                <a:gd name="T70" fmla="*/ 2147483647 w 698"/>
                <a:gd name="T71" fmla="*/ 2147483647 h 317"/>
                <a:gd name="T72" fmla="*/ 2147483647 w 698"/>
                <a:gd name="T73" fmla="*/ 2147483647 h 317"/>
                <a:gd name="T74" fmla="*/ 2147483647 w 698"/>
                <a:gd name="T75" fmla="*/ 0 h 317"/>
                <a:gd name="T76" fmla="*/ 2147483647 w 698"/>
                <a:gd name="T77" fmla="*/ 2147483647 h 317"/>
                <a:gd name="T78" fmla="*/ 2147483647 w 698"/>
                <a:gd name="T79" fmla="*/ 2147483647 h 317"/>
                <a:gd name="T80" fmla="*/ 2147483647 w 698"/>
                <a:gd name="T81" fmla="*/ 2147483647 h 317"/>
                <a:gd name="T82" fmla="*/ 2147483647 w 698"/>
                <a:gd name="T83" fmla="*/ 2147483647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8"/>
                <a:gd name="T127" fmla="*/ 0 h 317"/>
                <a:gd name="T128" fmla="*/ 698 w 698"/>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8" h="317">
                  <a:moveTo>
                    <a:pt x="491" y="197"/>
                  </a:moveTo>
                  <a:lnTo>
                    <a:pt x="488" y="201"/>
                  </a:lnTo>
                  <a:lnTo>
                    <a:pt x="513" y="199"/>
                  </a:lnTo>
                  <a:lnTo>
                    <a:pt x="507" y="204"/>
                  </a:lnTo>
                  <a:lnTo>
                    <a:pt x="513" y="224"/>
                  </a:lnTo>
                  <a:lnTo>
                    <a:pt x="557" y="209"/>
                  </a:lnTo>
                  <a:lnTo>
                    <a:pt x="553" y="226"/>
                  </a:lnTo>
                  <a:lnTo>
                    <a:pt x="559" y="230"/>
                  </a:lnTo>
                  <a:lnTo>
                    <a:pt x="547" y="270"/>
                  </a:lnTo>
                  <a:lnTo>
                    <a:pt x="563" y="284"/>
                  </a:lnTo>
                  <a:lnTo>
                    <a:pt x="544" y="302"/>
                  </a:lnTo>
                  <a:lnTo>
                    <a:pt x="532" y="307"/>
                  </a:lnTo>
                  <a:lnTo>
                    <a:pt x="527" y="302"/>
                  </a:lnTo>
                  <a:lnTo>
                    <a:pt x="529" y="287"/>
                  </a:lnTo>
                  <a:lnTo>
                    <a:pt x="537" y="281"/>
                  </a:lnTo>
                  <a:lnTo>
                    <a:pt x="525" y="277"/>
                  </a:lnTo>
                  <a:lnTo>
                    <a:pt x="521" y="297"/>
                  </a:lnTo>
                  <a:lnTo>
                    <a:pt x="509" y="308"/>
                  </a:lnTo>
                  <a:lnTo>
                    <a:pt x="507" y="296"/>
                  </a:lnTo>
                  <a:lnTo>
                    <a:pt x="517" y="276"/>
                  </a:lnTo>
                  <a:lnTo>
                    <a:pt x="507" y="277"/>
                  </a:lnTo>
                  <a:lnTo>
                    <a:pt x="513" y="268"/>
                  </a:lnTo>
                  <a:lnTo>
                    <a:pt x="528" y="261"/>
                  </a:lnTo>
                  <a:lnTo>
                    <a:pt x="537" y="265"/>
                  </a:lnTo>
                  <a:lnTo>
                    <a:pt x="539" y="251"/>
                  </a:lnTo>
                  <a:lnTo>
                    <a:pt x="517" y="262"/>
                  </a:lnTo>
                  <a:lnTo>
                    <a:pt x="542" y="230"/>
                  </a:lnTo>
                  <a:lnTo>
                    <a:pt x="524" y="238"/>
                  </a:lnTo>
                  <a:lnTo>
                    <a:pt x="526" y="246"/>
                  </a:lnTo>
                  <a:lnTo>
                    <a:pt x="496" y="280"/>
                  </a:lnTo>
                  <a:lnTo>
                    <a:pt x="509" y="240"/>
                  </a:lnTo>
                  <a:lnTo>
                    <a:pt x="491" y="216"/>
                  </a:lnTo>
                  <a:lnTo>
                    <a:pt x="499" y="207"/>
                  </a:lnTo>
                  <a:lnTo>
                    <a:pt x="484" y="210"/>
                  </a:lnTo>
                  <a:lnTo>
                    <a:pt x="436" y="206"/>
                  </a:lnTo>
                  <a:lnTo>
                    <a:pt x="416" y="189"/>
                  </a:lnTo>
                  <a:lnTo>
                    <a:pt x="396" y="185"/>
                  </a:lnTo>
                  <a:lnTo>
                    <a:pt x="366" y="207"/>
                  </a:lnTo>
                  <a:lnTo>
                    <a:pt x="301" y="220"/>
                  </a:lnTo>
                  <a:lnTo>
                    <a:pt x="346" y="191"/>
                  </a:lnTo>
                  <a:lnTo>
                    <a:pt x="377" y="181"/>
                  </a:lnTo>
                  <a:lnTo>
                    <a:pt x="366" y="181"/>
                  </a:lnTo>
                  <a:lnTo>
                    <a:pt x="278" y="216"/>
                  </a:lnTo>
                  <a:lnTo>
                    <a:pt x="268" y="224"/>
                  </a:lnTo>
                  <a:lnTo>
                    <a:pt x="275" y="226"/>
                  </a:lnTo>
                  <a:lnTo>
                    <a:pt x="258" y="234"/>
                  </a:lnTo>
                  <a:lnTo>
                    <a:pt x="183" y="262"/>
                  </a:lnTo>
                  <a:lnTo>
                    <a:pt x="129" y="282"/>
                  </a:lnTo>
                  <a:lnTo>
                    <a:pt x="0" y="316"/>
                  </a:lnTo>
                  <a:lnTo>
                    <a:pt x="180" y="251"/>
                  </a:lnTo>
                  <a:lnTo>
                    <a:pt x="211" y="228"/>
                  </a:lnTo>
                  <a:lnTo>
                    <a:pt x="180" y="235"/>
                  </a:lnTo>
                  <a:lnTo>
                    <a:pt x="183" y="226"/>
                  </a:lnTo>
                  <a:lnTo>
                    <a:pt x="149" y="228"/>
                  </a:lnTo>
                  <a:lnTo>
                    <a:pt x="173" y="204"/>
                  </a:lnTo>
                  <a:lnTo>
                    <a:pt x="138" y="210"/>
                  </a:lnTo>
                  <a:lnTo>
                    <a:pt x="151" y="176"/>
                  </a:lnTo>
                  <a:lnTo>
                    <a:pt x="209" y="148"/>
                  </a:lnTo>
                  <a:lnTo>
                    <a:pt x="273" y="140"/>
                  </a:lnTo>
                  <a:lnTo>
                    <a:pt x="305" y="114"/>
                  </a:lnTo>
                  <a:lnTo>
                    <a:pt x="273" y="121"/>
                  </a:lnTo>
                  <a:lnTo>
                    <a:pt x="243" y="121"/>
                  </a:lnTo>
                  <a:lnTo>
                    <a:pt x="227" y="118"/>
                  </a:lnTo>
                  <a:lnTo>
                    <a:pt x="244" y="105"/>
                  </a:lnTo>
                  <a:lnTo>
                    <a:pt x="230" y="101"/>
                  </a:lnTo>
                  <a:lnTo>
                    <a:pt x="298" y="84"/>
                  </a:lnTo>
                  <a:lnTo>
                    <a:pt x="309" y="84"/>
                  </a:lnTo>
                  <a:lnTo>
                    <a:pt x="300" y="93"/>
                  </a:lnTo>
                  <a:lnTo>
                    <a:pt x="336" y="86"/>
                  </a:lnTo>
                  <a:lnTo>
                    <a:pt x="331" y="73"/>
                  </a:lnTo>
                  <a:lnTo>
                    <a:pt x="338" y="64"/>
                  </a:lnTo>
                  <a:lnTo>
                    <a:pt x="326" y="52"/>
                  </a:lnTo>
                  <a:lnTo>
                    <a:pt x="342" y="43"/>
                  </a:lnTo>
                  <a:lnTo>
                    <a:pt x="382" y="38"/>
                  </a:lnTo>
                  <a:lnTo>
                    <a:pt x="442" y="16"/>
                  </a:lnTo>
                  <a:lnTo>
                    <a:pt x="537" y="0"/>
                  </a:lnTo>
                  <a:lnTo>
                    <a:pt x="552" y="4"/>
                  </a:lnTo>
                  <a:lnTo>
                    <a:pt x="551" y="7"/>
                  </a:lnTo>
                  <a:lnTo>
                    <a:pt x="575" y="7"/>
                  </a:lnTo>
                  <a:lnTo>
                    <a:pt x="578" y="14"/>
                  </a:lnTo>
                  <a:lnTo>
                    <a:pt x="681" y="22"/>
                  </a:lnTo>
                  <a:lnTo>
                    <a:pt x="697" y="28"/>
                  </a:lnTo>
                  <a:lnTo>
                    <a:pt x="491" y="197"/>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93" name="Freeform 322"/>
            <p:cNvSpPr>
              <a:spLocks noChangeAspect="1"/>
            </p:cNvSpPr>
            <p:nvPr/>
          </p:nvSpPr>
          <p:spPr bwMode="auto">
            <a:xfrm>
              <a:off x="773113" y="2457450"/>
              <a:ext cx="1631950" cy="787400"/>
            </a:xfrm>
            <a:custGeom>
              <a:avLst/>
              <a:gdLst>
                <a:gd name="T0" fmla="*/ 2147483647 w 1010"/>
                <a:gd name="T1" fmla="*/ 2147483647 h 502"/>
                <a:gd name="T2" fmla="*/ 2147483647 w 1010"/>
                <a:gd name="T3" fmla="*/ 2147483647 h 502"/>
                <a:gd name="T4" fmla="*/ 2147483647 w 1010"/>
                <a:gd name="T5" fmla="*/ 2147483647 h 502"/>
                <a:gd name="T6" fmla="*/ 2147483647 w 1010"/>
                <a:gd name="T7" fmla="*/ 2147483647 h 502"/>
                <a:gd name="T8" fmla="*/ 2147483647 w 1010"/>
                <a:gd name="T9" fmla="*/ 2147483647 h 502"/>
                <a:gd name="T10" fmla="*/ 2147483647 w 1010"/>
                <a:gd name="T11" fmla="*/ 2147483647 h 502"/>
                <a:gd name="T12" fmla="*/ 2147483647 w 1010"/>
                <a:gd name="T13" fmla="*/ 2147483647 h 502"/>
                <a:gd name="T14" fmla="*/ 2147483647 w 1010"/>
                <a:gd name="T15" fmla="*/ 2147483647 h 502"/>
                <a:gd name="T16" fmla="*/ 2147483647 w 1010"/>
                <a:gd name="T17" fmla="*/ 2147483647 h 502"/>
                <a:gd name="T18" fmla="*/ 2147483647 w 1010"/>
                <a:gd name="T19" fmla="*/ 2147483647 h 502"/>
                <a:gd name="T20" fmla="*/ 2147483647 w 1010"/>
                <a:gd name="T21" fmla="*/ 2147483647 h 502"/>
                <a:gd name="T22" fmla="*/ 2147483647 w 1010"/>
                <a:gd name="T23" fmla="*/ 2147483647 h 502"/>
                <a:gd name="T24" fmla="*/ 2147483647 w 1010"/>
                <a:gd name="T25" fmla="*/ 2147483647 h 502"/>
                <a:gd name="T26" fmla="*/ 2147483647 w 1010"/>
                <a:gd name="T27" fmla="*/ 2147483647 h 502"/>
                <a:gd name="T28" fmla="*/ 2147483647 w 1010"/>
                <a:gd name="T29" fmla="*/ 2147483647 h 502"/>
                <a:gd name="T30" fmla="*/ 2147483647 w 1010"/>
                <a:gd name="T31" fmla="*/ 2147483647 h 502"/>
                <a:gd name="T32" fmla="*/ 2147483647 w 1010"/>
                <a:gd name="T33" fmla="*/ 2147483647 h 502"/>
                <a:gd name="T34" fmla="*/ 2147483647 w 1010"/>
                <a:gd name="T35" fmla="*/ 2147483647 h 502"/>
                <a:gd name="T36" fmla="*/ 2147483647 w 1010"/>
                <a:gd name="T37" fmla="*/ 2147483647 h 502"/>
                <a:gd name="T38" fmla="*/ 2147483647 w 1010"/>
                <a:gd name="T39" fmla="*/ 2147483647 h 502"/>
                <a:gd name="T40" fmla="*/ 2147483647 w 1010"/>
                <a:gd name="T41" fmla="*/ 2147483647 h 502"/>
                <a:gd name="T42" fmla="*/ 2147483647 w 1010"/>
                <a:gd name="T43" fmla="*/ 2147483647 h 502"/>
                <a:gd name="T44" fmla="*/ 2147483647 w 1010"/>
                <a:gd name="T45" fmla="*/ 2147483647 h 502"/>
                <a:gd name="T46" fmla="*/ 2147483647 w 1010"/>
                <a:gd name="T47" fmla="*/ 2147483647 h 502"/>
                <a:gd name="T48" fmla="*/ 2147483647 w 1010"/>
                <a:gd name="T49" fmla="*/ 2147483647 h 502"/>
                <a:gd name="T50" fmla="*/ 2147483647 w 1010"/>
                <a:gd name="T51" fmla="*/ 2147483647 h 502"/>
                <a:gd name="T52" fmla="*/ 2147483647 w 1010"/>
                <a:gd name="T53" fmla="*/ 2147483647 h 502"/>
                <a:gd name="T54" fmla="*/ 2147483647 w 1010"/>
                <a:gd name="T55" fmla="*/ 2147483647 h 502"/>
                <a:gd name="T56" fmla="*/ 2147483647 w 1010"/>
                <a:gd name="T57" fmla="*/ 2147483647 h 502"/>
                <a:gd name="T58" fmla="*/ 2147483647 w 1010"/>
                <a:gd name="T59" fmla="*/ 2147483647 h 502"/>
                <a:gd name="T60" fmla="*/ 2147483647 w 1010"/>
                <a:gd name="T61" fmla="*/ 2147483647 h 502"/>
                <a:gd name="T62" fmla="*/ 2147483647 w 1010"/>
                <a:gd name="T63" fmla="*/ 2147483647 h 502"/>
                <a:gd name="T64" fmla="*/ 2147483647 w 1010"/>
                <a:gd name="T65" fmla="*/ 2147483647 h 502"/>
                <a:gd name="T66" fmla="*/ 2147483647 w 1010"/>
                <a:gd name="T67" fmla="*/ 2147483647 h 502"/>
                <a:gd name="T68" fmla="*/ 2147483647 w 1010"/>
                <a:gd name="T69" fmla="*/ 2147483647 h 502"/>
                <a:gd name="T70" fmla="*/ 2147483647 w 1010"/>
                <a:gd name="T71" fmla="*/ 2147483647 h 502"/>
                <a:gd name="T72" fmla="*/ 2147483647 w 1010"/>
                <a:gd name="T73" fmla="*/ 2147483647 h 502"/>
                <a:gd name="T74" fmla="*/ 2147483647 w 1010"/>
                <a:gd name="T75" fmla="*/ 2147483647 h 502"/>
                <a:gd name="T76" fmla="*/ 2147483647 w 1010"/>
                <a:gd name="T77" fmla="*/ 0 h 502"/>
                <a:gd name="T78" fmla="*/ 2147483647 w 1010"/>
                <a:gd name="T79" fmla="*/ 2147483647 h 502"/>
                <a:gd name="T80" fmla="*/ 2147483647 w 1010"/>
                <a:gd name="T81" fmla="*/ 2147483647 h 502"/>
                <a:gd name="T82" fmla="*/ 2147483647 w 1010"/>
                <a:gd name="T83" fmla="*/ 2147483647 h 502"/>
                <a:gd name="T84" fmla="*/ 2147483647 w 1010"/>
                <a:gd name="T85" fmla="*/ 2147483647 h 502"/>
                <a:gd name="T86" fmla="*/ 0 w 1010"/>
                <a:gd name="T87" fmla="*/ 2147483647 h 502"/>
                <a:gd name="T88" fmla="*/ 2147483647 w 1010"/>
                <a:gd name="T89" fmla="*/ 2147483647 h 502"/>
                <a:gd name="T90" fmla="*/ 2147483647 w 1010"/>
                <a:gd name="T91" fmla="*/ 2147483647 h 502"/>
                <a:gd name="T92" fmla="*/ 2147483647 w 1010"/>
                <a:gd name="T93" fmla="*/ 2147483647 h 502"/>
                <a:gd name="T94" fmla="*/ 2147483647 w 1010"/>
                <a:gd name="T95" fmla="*/ 2147483647 h 502"/>
                <a:gd name="T96" fmla="*/ 2147483647 w 1010"/>
                <a:gd name="T97" fmla="*/ 2147483647 h 502"/>
                <a:gd name="T98" fmla="*/ 2147483647 w 1010"/>
                <a:gd name="T99" fmla="*/ 2147483647 h 502"/>
                <a:gd name="T100" fmla="*/ 2147483647 w 1010"/>
                <a:gd name="T101" fmla="*/ 2147483647 h 502"/>
                <a:gd name="T102" fmla="*/ 2147483647 w 1010"/>
                <a:gd name="T103" fmla="*/ 2147483647 h 502"/>
                <a:gd name="T104" fmla="*/ 2147483647 w 1010"/>
                <a:gd name="T105" fmla="*/ 2147483647 h 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0"/>
                <a:gd name="T160" fmla="*/ 0 h 502"/>
                <a:gd name="T161" fmla="*/ 1010 w 1010"/>
                <a:gd name="T162" fmla="*/ 502 h 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0" h="502">
                  <a:moveTo>
                    <a:pt x="368" y="448"/>
                  </a:moveTo>
                  <a:lnTo>
                    <a:pt x="420" y="415"/>
                  </a:lnTo>
                  <a:lnTo>
                    <a:pt x="419" y="405"/>
                  </a:lnTo>
                  <a:lnTo>
                    <a:pt x="426" y="402"/>
                  </a:lnTo>
                  <a:lnTo>
                    <a:pt x="424" y="411"/>
                  </a:lnTo>
                  <a:lnTo>
                    <a:pt x="443" y="405"/>
                  </a:lnTo>
                  <a:lnTo>
                    <a:pt x="469" y="408"/>
                  </a:lnTo>
                  <a:lnTo>
                    <a:pt x="478" y="402"/>
                  </a:lnTo>
                  <a:lnTo>
                    <a:pt x="484" y="416"/>
                  </a:lnTo>
                  <a:lnTo>
                    <a:pt x="510" y="413"/>
                  </a:lnTo>
                  <a:lnTo>
                    <a:pt x="519" y="420"/>
                  </a:lnTo>
                  <a:lnTo>
                    <a:pt x="523" y="416"/>
                  </a:lnTo>
                  <a:lnTo>
                    <a:pt x="515" y="410"/>
                  </a:lnTo>
                  <a:lnTo>
                    <a:pt x="524" y="398"/>
                  </a:lnTo>
                  <a:lnTo>
                    <a:pt x="504" y="398"/>
                  </a:lnTo>
                  <a:lnTo>
                    <a:pt x="511" y="389"/>
                  </a:lnTo>
                  <a:lnTo>
                    <a:pt x="519" y="393"/>
                  </a:lnTo>
                  <a:lnTo>
                    <a:pt x="549" y="385"/>
                  </a:lnTo>
                  <a:lnTo>
                    <a:pt x="550" y="392"/>
                  </a:lnTo>
                  <a:lnTo>
                    <a:pt x="578" y="389"/>
                  </a:lnTo>
                  <a:lnTo>
                    <a:pt x="591" y="398"/>
                  </a:lnTo>
                  <a:lnTo>
                    <a:pt x="591" y="405"/>
                  </a:lnTo>
                  <a:lnTo>
                    <a:pt x="618" y="398"/>
                  </a:lnTo>
                  <a:lnTo>
                    <a:pt x="632" y="419"/>
                  </a:lnTo>
                  <a:lnTo>
                    <a:pt x="629" y="459"/>
                  </a:lnTo>
                  <a:lnTo>
                    <a:pt x="645" y="501"/>
                  </a:lnTo>
                  <a:lnTo>
                    <a:pt x="653" y="500"/>
                  </a:lnTo>
                  <a:lnTo>
                    <a:pt x="666" y="486"/>
                  </a:lnTo>
                  <a:lnTo>
                    <a:pt x="671" y="461"/>
                  </a:lnTo>
                  <a:lnTo>
                    <a:pt x="666" y="377"/>
                  </a:lnTo>
                  <a:lnTo>
                    <a:pt x="691" y="349"/>
                  </a:lnTo>
                  <a:lnTo>
                    <a:pt x="788" y="288"/>
                  </a:lnTo>
                  <a:lnTo>
                    <a:pt x="793" y="275"/>
                  </a:lnTo>
                  <a:lnTo>
                    <a:pt x="778" y="275"/>
                  </a:lnTo>
                  <a:lnTo>
                    <a:pt x="792" y="271"/>
                  </a:lnTo>
                  <a:lnTo>
                    <a:pt x="797" y="279"/>
                  </a:lnTo>
                  <a:lnTo>
                    <a:pt x="792" y="251"/>
                  </a:lnTo>
                  <a:lnTo>
                    <a:pt x="797" y="234"/>
                  </a:lnTo>
                  <a:lnTo>
                    <a:pt x="790" y="228"/>
                  </a:lnTo>
                  <a:lnTo>
                    <a:pt x="797" y="230"/>
                  </a:lnTo>
                  <a:lnTo>
                    <a:pt x="806" y="206"/>
                  </a:lnTo>
                  <a:lnTo>
                    <a:pt x="815" y="203"/>
                  </a:lnTo>
                  <a:lnTo>
                    <a:pt x="801" y="225"/>
                  </a:lnTo>
                  <a:lnTo>
                    <a:pt x="806" y="228"/>
                  </a:lnTo>
                  <a:lnTo>
                    <a:pt x="805" y="233"/>
                  </a:lnTo>
                  <a:lnTo>
                    <a:pt x="810" y="233"/>
                  </a:lnTo>
                  <a:lnTo>
                    <a:pt x="804" y="249"/>
                  </a:lnTo>
                  <a:lnTo>
                    <a:pt x="824" y="225"/>
                  </a:lnTo>
                  <a:lnTo>
                    <a:pt x="822" y="203"/>
                  </a:lnTo>
                  <a:lnTo>
                    <a:pt x="829" y="213"/>
                  </a:lnTo>
                  <a:lnTo>
                    <a:pt x="839" y="206"/>
                  </a:lnTo>
                  <a:lnTo>
                    <a:pt x="859" y="175"/>
                  </a:lnTo>
                  <a:lnTo>
                    <a:pt x="904" y="163"/>
                  </a:lnTo>
                  <a:lnTo>
                    <a:pt x="910" y="156"/>
                  </a:lnTo>
                  <a:lnTo>
                    <a:pt x="911" y="161"/>
                  </a:lnTo>
                  <a:lnTo>
                    <a:pt x="932" y="157"/>
                  </a:lnTo>
                  <a:lnTo>
                    <a:pt x="934" y="151"/>
                  </a:lnTo>
                  <a:lnTo>
                    <a:pt x="925" y="156"/>
                  </a:lnTo>
                  <a:lnTo>
                    <a:pt x="919" y="143"/>
                  </a:lnTo>
                  <a:lnTo>
                    <a:pt x="942" y="116"/>
                  </a:lnTo>
                  <a:lnTo>
                    <a:pt x="973" y="100"/>
                  </a:lnTo>
                  <a:lnTo>
                    <a:pt x="997" y="97"/>
                  </a:lnTo>
                  <a:lnTo>
                    <a:pt x="1007" y="85"/>
                  </a:lnTo>
                  <a:lnTo>
                    <a:pt x="1009" y="85"/>
                  </a:lnTo>
                  <a:lnTo>
                    <a:pt x="1001" y="75"/>
                  </a:lnTo>
                  <a:lnTo>
                    <a:pt x="1009" y="47"/>
                  </a:lnTo>
                  <a:lnTo>
                    <a:pt x="986" y="40"/>
                  </a:lnTo>
                  <a:lnTo>
                    <a:pt x="951" y="83"/>
                  </a:lnTo>
                  <a:lnTo>
                    <a:pt x="928" y="90"/>
                  </a:lnTo>
                  <a:lnTo>
                    <a:pt x="876" y="90"/>
                  </a:lnTo>
                  <a:lnTo>
                    <a:pt x="852" y="103"/>
                  </a:lnTo>
                  <a:lnTo>
                    <a:pt x="844" y="120"/>
                  </a:lnTo>
                  <a:lnTo>
                    <a:pt x="793" y="123"/>
                  </a:lnTo>
                  <a:lnTo>
                    <a:pt x="793" y="133"/>
                  </a:lnTo>
                  <a:lnTo>
                    <a:pt x="735" y="161"/>
                  </a:lnTo>
                  <a:lnTo>
                    <a:pt x="715" y="161"/>
                  </a:lnTo>
                  <a:lnTo>
                    <a:pt x="705" y="156"/>
                  </a:lnTo>
                  <a:lnTo>
                    <a:pt x="710" y="154"/>
                  </a:lnTo>
                  <a:lnTo>
                    <a:pt x="737" y="128"/>
                  </a:lnTo>
                  <a:lnTo>
                    <a:pt x="735" y="128"/>
                  </a:lnTo>
                  <a:lnTo>
                    <a:pt x="737" y="108"/>
                  </a:lnTo>
                  <a:lnTo>
                    <a:pt x="717" y="118"/>
                  </a:lnTo>
                  <a:lnTo>
                    <a:pt x="733" y="100"/>
                  </a:lnTo>
                  <a:lnTo>
                    <a:pt x="738" y="81"/>
                  </a:lnTo>
                  <a:lnTo>
                    <a:pt x="717" y="75"/>
                  </a:lnTo>
                  <a:lnTo>
                    <a:pt x="693" y="91"/>
                  </a:lnTo>
                  <a:lnTo>
                    <a:pt x="678" y="108"/>
                  </a:lnTo>
                  <a:lnTo>
                    <a:pt x="661" y="148"/>
                  </a:lnTo>
                  <a:lnTo>
                    <a:pt x="645" y="157"/>
                  </a:lnTo>
                  <a:lnTo>
                    <a:pt x="637" y="157"/>
                  </a:lnTo>
                  <a:lnTo>
                    <a:pt x="637" y="148"/>
                  </a:lnTo>
                  <a:lnTo>
                    <a:pt x="645" y="127"/>
                  </a:lnTo>
                  <a:lnTo>
                    <a:pt x="673" y="91"/>
                  </a:lnTo>
                  <a:lnTo>
                    <a:pt x="658" y="97"/>
                  </a:lnTo>
                  <a:lnTo>
                    <a:pt x="686" y="74"/>
                  </a:lnTo>
                  <a:lnTo>
                    <a:pt x="735" y="71"/>
                  </a:lnTo>
                  <a:lnTo>
                    <a:pt x="737" y="63"/>
                  </a:lnTo>
                  <a:lnTo>
                    <a:pt x="738" y="63"/>
                  </a:lnTo>
                  <a:lnTo>
                    <a:pt x="733" y="58"/>
                  </a:lnTo>
                  <a:lnTo>
                    <a:pt x="725" y="58"/>
                  </a:lnTo>
                  <a:lnTo>
                    <a:pt x="728" y="54"/>
                  </a:lnTo>
                  <a:lnTo>
                    <a:pt x="687" y="61"/>
                  </a:lnTo>
                  <a:lnTo>
                    <a:pt x="683" y="52"/>
                  </a:lnTo>
                  <a:lnTo>
                    <a:pt x="671" y="54"/>
                  </a:lnTo>
                  <a:lnTo>
                    <a:pt x="689" y="40"/>
                  </a:lnTo>
                  <a:lnTo>
                    <a:pt x="636" y="58"/>
                  </a:lnTo>
                  <a:lnTo>
                    <a:pt x="633" y="50"/>
                  </a:lnTo>
                  <a:lnTo>
                    <a:pt x="612" y="55"/>
                  </a:lnTo>
                  <a:lnTo>
                    <a:pt x="661" y="29"/>
                  </a:lnTo>
                  <a:lnTo>
                    <a:pt x="662" y="28"/>
                  </a:lnTo>
                  <a:lnTo>
                    <a:pt x="597" y="13"/>
                  </a:lnTo>
                  <a:lnTo>
                    <a:pt x="595" y="0"/>
                  </a:lnTo>
                  <a:lnTo>
                    <a:pt x="582" y="9"/>
                  </a:lnTo>
                  <a:lnTo>
                    <a:pt x="145" y="9"/>
                  </a:lnTo>
                  <a:lnTo>
                    <a:pt x="145" y="16"/>
                  </a:lnTo>
                  <a:lnTo>
                    <a:pt x="127" y="38"/>
                  </a:lnTo>
                  <a:lnTo>
                    <a:pt x="119" y="38"/>
                  </a:lnTo>
                  <a:lnTo>
                    <a:pt x="133" y="30"/>
                  </a:lnTo>
                  <a:lnTo>
                    <a:pt x="126" y="25"/>
                  </a:lnTo>
                  <a:lnTo>
                    <a:pt x="106" y="20"/>
                  </a:lnTo>
                  <a:lnTo>
                    <a:pt x="101" y="25"/>
                  </a:lnTo>
                  <a:lnTo>
                    <a:pt x="87" y="65"/>
                  </a:lnTo>
                  <a:lnTo>
                    <a:pt x="34" y="133"/>
                  </a:lnTo>
                  <a:lnTo>
                    <a:pt x="25" y="161"/>
                  </a:lnTo>
                  <a:lnTo>
                    <a:pt x="5" y="187"/>
                  </a:lnTo>
                  <a:lnTo>
                    <a:pt x="8" y="199"/>
                  </a:lnTo>
                  <a:lnTo>
                    <a:pt x="0" y="215"/>
                  </a:lnTo>
                  <a:lnTo>
                    <a:pt x="8" y="226"/>
                  </a:lnTo>
                  <a:lnTo>
                    <a:pt x="1" y="233"/>
                  </a:lnTo>
                  <a:lnTo>
                    <a:pt x="17" y="231"/>
                  </a:lnTo>
                  <a:lnTo>
                    <a:pt x="5" y="248"/>
                  </a:lnTo>
                  <a:lnTo>
                    <a:pt x="6" y="254"/>
                  </a:lnTo>
                  <a:lnTo>
                    <a:pt x="11" y="254"/>
                  </a:lnTo>
                  <a:lnTo>
                    <a:pt x="5" y="267"/>
                  </a:lnTo>
                  <a:lnTo>
                    <a:pt x="15" y="294"/>
                  </a:lnTo>
                  <a:lnTo>
                    <a:pt x="9" y="304"/>
                  </a:lnTo>
                  <a:lnTo>
                    <a:pt x="43" y="314"/>
                  </a:lnTo>
                  <a:lnTo>
                    <a:pt x="42" y="321"/>
                  </a:lnTo>
                  <a:lnTo>
                    <a:pt x="53" y="329"/>
                  </a:lnTo>
                  <a:lnTo>
                    <a:pt x="54" y="349"/>
                  </a:lnTo>
                  <a:lnTo>
                    <a:pt x="91" y="343"/>
                  </a:lnTo>
                  <a:lnTo>
                    <a:pt x="150" y="373"/>
                  </a:lnTo>
                  <a:lnTo>
                    <a:pt x="233" y="364"/>
                  </a:lnTo>
                  <a:lnTo>
                    <a:pt x="251" y="385"/>
                  </a:lnTo>
                  <a:lnTo>
                    <a:pt x="251" y="404"/>
                  </a:lnTo>
                  <a:lnTo>
                    <a:pt x="263" y="417"/>
                  </a:lnTo>
                  <a:lnTo>
                    <a:pt x="272" y="419"/>
                  </a:lnTo>
                  <a:lnTo>
                    <a:pt x="287" y="404"/>
                  </a:lnTo>
                  <a:lnTo>
                    <a:pt x="308" y="405"/>
                  </a:lnTo>
                  <a:lnTo>
                    <a:pt x="332" y="473"/>
                  </a:lnTo>
                  <a:lnTo>
                    <a:pt x="363" y="485"/>
                  </a:lnTo>
                  <a:lnTo>
                    <a:pt x="368" y="448"/>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694" name="Freeform 323"/>
            <p:cNvSpPr>
              <a:spLocks noChangeAspect="1"/>
            </p:cNvSpPr>
            <p:nvPr/>
          </p:nvSpPr>
          <p:spPr bwMode="auto">
            <a:xfrm>
              <a:off x="2039938" y="2900363"/>
              <a:ext cx="22225" cy="19050"/>
            </a:xfrm>
            <a:custGeom>
              <a:avLst/>
              <a:gdLst>
                <a:gd name="T0" fmla="*/ 0 w 13"/>
                <a:gd name="T1" fmla="*/ 2147483647 h 12"/>
                <a:gd name="T2" fmla="*/ 2147483647 w 13"/>
                <a:gd name="T3" fmla="*/ 0 h 12"/>
                <a:gd name="T4" fmla="*/ 0 w 13"/>
                <a:gd name="T5" fmla="*/ 2147483647 h 12"/>
                <a:gd name="T6" fmla="*/ 0 w 13"/>
                <a:gd name="T7" fmla="*/ 2147483647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0" y="11"/>
                  </a:moveTo>
                  <a:lnTo>
                    <a:pt x="12" y="0"/>
                  </a:lnTo>
                  <a:lnTo>
                    <a:pt x="0" y="11"/>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endParaRPr lang="en-US"/>
            </a:p>
          </p:txBody>
        </p:sp>
        <p:sp>
          <p:nvSpPr>
            <p:cNvPr id="8695" name="Freeform 324"/>
            <p:cNvSpPr>
              <a:spLocks noChangeAspect="1"/>
            </p:cNvSpPr>
            <p:nvPr/>
          </p:nvSpPr>
          <p:spPr bwMode="auto">
            <a:xfrm>
              <a:off x="862013" y="2994025"/>
              <a:ext cx="769937" cy="590550"/>
            </a:xfrm>
            <a:custGeom>
              <a:avLst/>
              <a:gdLst>
                <a:gd name="T0" fmla="*/ 2147483647 w 477"/>
                <a:gd name="T1" fmla="*/ 2147483647 h 377"/>
                <a:gd name="T2" fmla="*/ 2147483647 w 477"/>
                <a:gd name="T3" fmla="*/ 2147483647 h 377"/>
                <a:gd name="T4" fmla="*/ 2147483647 w 477"/>
                <a:gd name="T5" fmla="*/ 2147483647 h 377"/>
                <a:gd name="T6" fmla="*/ 2147483647 w 477"/>
                <a:gd name="T7" fmla="*/ 2147483647 h 377"/>
                <a:gd name="T8" fmla="*/ 2147483647 w 477"/>
                <a:gd name="T9" fmla="*/ 2147483647 h 377"/>
                <a:gd name="T10" fmla="*/ 2147483647 w 477"/>
                <a:gd name="T11" fmla="*/ 2147483647 h 377"/>
                <a:gd name="T12" fmla="*/ 2147483647 w 477"/>
                <a:gd name="T13" fmla="*/ 2147483647 h 377"/>
                <a:gd name="T14" fmla="*/ 2147483647 w 477"/>
                <a:gd name="T15" fmla="*/ 2147483647 h 377"/>
                <a:gd name="T16" fmla="*/ 2147483647 w 477"/>
                <a:gd name="T17" fmla="*/ 2147483647 h 377"/>
                <a:gd name="T18" fmla="*/ 2147483647 w 477"/>
                <a:gd name="T19" fmla="*/ 2147483647 h 377"/>
                <a:gd name="T20" fmla="*/ 2147483647 w 477"/>
                <a:gd name="T21" fmla="*/ 2147483647 h 377"/>
                <a:gd name="T22" fmla="*/ 2147483647 w 477"/>
                <a:gd name="T23" fmla="*/ 2147483647 h 377"/>
                <a:gd name="T24" fmla="*/ 2147483647 w 477"/>
                <a:gd name="T25" fmla="*/ 2147483647 h 377"/>
                <a:gd name="T26" fmla="*/ 2147483647 w 477"/>
                <a:gd name="T27" fmla="*/ 2147483647 h 377"/>
                <a:gd name="T28" fmla="*/ 2147483647 w 477"/>
                <a:gd name="T29" fmla="*/ 2147483647 h 377"/>
                <a:gd name="T30" fmla="*/ 2147483647 w 477"/>
                <a:gd name="T31" fmla="*/ 2147483647 h 377"/>
                <a:gd name="T32" fmla="*/ 2147483647 w 477"/>
                <a:gd name="T33" fmla="*/ 2147483647 h 377"/>
                <a:gd name="T34" fmla="*/ 2147483647 w 477"/>
                <a:gd name="T35" fmla="*/ 2147483647 h 377"/>
                <a:gd name="T36" fmla="*/ 2147483647 w 477"/>
                <a:gd name="T37" fmla="*/ 2147483647 h 377"/>
                <a:gd name="T38" fmla="*/ 2147483647 w 477"/>
                <a:gd name="T39" fmla="*/ 2147483647 h 377"/>
                <a:gd name="T40" fmla="*/ 2147483647 w 477"/>
                <a:gd name="T41" fmla="*/ 2147483647 h 377"/>
                <a:gd name="T42" fmla="*/ 2147483647 w 477"/>
                <a:gd name="T43" fmla="*/ 2147483647 h 377"/>
                <a:gd name="T44" fmla="*/ 2147483647 w 477"/>
                <a:gd name="T45" fmla="*/ 2147483647 h 377"/>
                <a:gd name="T46" fmla="*/ 2147483647 w 477"/>
                <a:gd name="T47" fmla="*/ 2147483647 h 377"/>
                <a:gd name="T48" fmla="*/ 2147483647 w 477"/>
                <a:gd name="T49" fmla="*/ 2147483647 h 377"/>
                <a:gd name="T50" fmla="*/ 2147483647 w 477"/>
                <a:gd name="T51" fmla="*/ 2147483647 h 377"/>
                <a:gd name="T52" fmla="*/ 2147483647 w 477"/>
                <a:gd name="T53" fmla="*/ 2147483647 h 377"/>
                <a:gd name="T54" fmla="*/ 2147483647 w 477"/>
                <a:gd name="T55" fmla="*/ 2147483647 h 377"/>
                <a:gd name="T56" fmla="*/ 2147483647 w 477"/>
                <a:gd name="T57" fmla="*/ 2147483647 h 377"/>
                <a:gd name="T58" fmla="*/ 2147483647 w 477"/>
                <a:gd name="T59" fmla="*/ 2147483647 h 377"/>
                <a:gd name="T60" fmla="*/ 2147483647 w 477"/>
                <a:gd name="T61" fmla="*/ 2147483647 h 377"/>
                <a:gd name="T62" fmla="*/ 2147483647 w 477"/>
                <a:gd name="T63" fmla="*/ 2147483647 h 377"/>
                <a:gd name="T64" fmla="*/ 2147483647 w 477"/>
                <a:gd name="T65" fmla="*/ 2147483647 h 377"/>
                <a:gd name="T66" fmla="*/ 2147483647 w 477"/>
                <a:gd name="T67" fmla="*/ 2147483647 h 377"/>
                <a:gd name="T68" fmla="*/ 2147483647 w 477"/>
                <a:gd name="T69" fmla="*/ 2147483647 h 377"/>
                <a:gd name="T70" fmla="*/ 0 w 477"/>
                <a:gd name="T71" fmla="*/ 2147483647 h 377"/>
                <a:gd name="T72" fmla="*/ 0 w 477"/>
                <a:gd name="T73" fmla="*/ 2147483647 h 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7"/>
                <a:gd name="T112" fmla="*/ 0 h 377"/>
                <a:gd name="T113" fmla="*/ 477 w 477"/>
                <a:gd name="T114" fmla="*/ 377 h 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7" h="377">
                  <a:moveTo>
                    <a:pt x="0" y="6"/>
                  </a:moveTo>
                  <a:lnTo>
                    <a:pt x="3" y="62"/>
                  </a:lnTo>
                  <a:lnTo>
                    <a:pt x="23" y="89"/>
                  </a:lnTo>
                  <a:lnTo>
                    <a:pt x="12" y="104"/>
                  </a:lnTo>
                  <a:lnTo>
                    <a:pt x="3" y="101"/>
                  </a:lnTo>
                  <a:lnTo>
                    <a:pt x="10" y="115"/>
                  </a:lnTo>
                  <a:lnTo>
                    <a:pt x="40" y="137"/>
                  </a:lnTo>
                  <a:lnTo>
                    <a:pt x="41" y="146"/>
                  </a:lnTo>
                  <a:lnTo>
                    <a:pt x="33" y="164"/>
                  </a:lnTo>
                  <a:lnTo>
                    <a:pt x="62" y="191"/>
                  </a:lnTo>
                  <a:lnTo>
                    <a:pt x="65" y="205"/>
                  </a:lnTo>
                  <a:lnTo>
                    <a:pt x="80" y="194"/>
                  </a:lnTo>
                  <a:lnTo>
                    <a:pt x="70" y="175"/>
                  </a:lnTo>
                  <a:lnTo>
                    <a:pt x="61" y="175"/>
                  </a:lnTo>
                  <a:lnTo>
                    <a:pt x="56" y="129"/>
                  </a:lnTo>
                  <a:lnTo>
                    <a:pt x="23" y="53"/>
                  </a:lnTo>
                  <a:lnTo>
                    <a:pt x="33" y="19"/>
                  </a:lnTo>
                  <a:lnTo>
                    <a:pt x="49" y="23"/>
                  </a:lnTo>
                  <a:lnTo>
                    <a:pt x="59" y="32"/>
                  </a:lnTo>
                  <a:lnTo>
                    <a:pt x="60" y="77"/>
                  </a:lnTo>
                  <a:lnTo>
                    <a:pt x="71" y="97"/>
                  </a:lnTo>
                  <a:lnTo>
                    <a:pt x="80" y="99"/>
                  </a:lnTo>
                  <a:lnTo>
                    <a:pt x="79" y="110"/>
                  </a:lnTo>
                  <a:lnTo>
                    <a:pt x="96" y="133"/>
                  </a:lnTo>
                  <a:lnTo>
                    <a:pt x="89" y="145"/>
                  </a:lnTo>
                  <a:lnTo>
                    <a:pt x="107" y="155"/>
                  </a:lnTo>
                  <a:lnTo>
                    <a:pt x="141" y="214"/>
                  </a:lnTo>
                  <a:lnTo>
                    <a:pt x="148" y="232"/>
                  </a:lnTo>
                  <a:lnTo>
                    <a:pt x="133" y="257"/>
                  </a:lnTo>
                  <a:lnTo>
                    <a:pt x="138" y="267"/>
                  </a:lnTo>
                  <a:lnTo>
                    <a:pt x="166" y="300"/>
                  </a:lnTo>
                  <a:lnTo>
                    <a:pt x="192" y="305"/>
                  </a:lnTo>
                  <a:lnTo>
                    <a:pt x="207" y="322"/>
                  </a:lnTo>
                  <a:lnTo>
                    <a:pt x="258" y="346"/>
                  </a:lnTo>
                  <a:lnTo>
                    <a:pt x="289" y="355"/>
                  </a:lnTo>
                  <a:lnTo>
                    <a:pt x="311" y="343"/>
                  </a:lnTo>
                  <a:lnTo>
                    <a:pt x="326" y="346"/>
                  </a:lnTo>
                  <a:lnTo>
                    <a:pt x="359" y="376"/>
                  </a:lnTo>
                  <a:lnTo>
                    <a:pt x="377" y="345"/>
                  </a:lnTo>
                  <a:lnTo>
                    <a:pt x="395" y="339"/>
                  </a:lnTo>
                  <a:lnTo>
                    <a:pt x="384" y="318"/>
                  </a:lnTo>
                  <a:lnTo>
                    <a:pt x="397" y="308"/>
                  </a:lnTo>
                  <a:lnTo>
                    <a:pt x="422" y="308"/>
                  </a:lnTo>
                  <a:lnTo>
                    <a:pt x="439" y="296"/>
                  </a:lnTo>
                  <a:lnTo>
                    <a:pt x="440" y="295"/>
                  </a:lnTo>
                  <a:lnTo>
                    <a:pt x="447" y="308"/>
                  </a:lnTo>
                  <a:lnTo>
                    <a:pt x="452" y="296"/>
                  </a:lnTo>
                  <a:lnTo>
                    <a:pt x="476" y="236"/>
                  </a:lnTo>
                  <a:lnTo>
                    <a:pt x="457" y="232"/>
                  </a:lnTo>
                  <a:lnTo>
                    <a:pt x="419" y="240"/>
                  </a:lnTo>
                  <a:lnTo>
                    <a:pt x="412" y="242"/>
                  </a:lnTo>
                  <a:lnTo>
                    <a:pt x="400" y="281"/>
                  </a:lnTo>
                  <a:lnTo>
                    <a:pt x="389" y="290"/>
                  </a:lnTo>
                  <a:lnTo>
                    <a:pt x="389" y="293"/>
                  </a:lnTo>
                  <a:lnTo>
                    <a:pt x="377" y="296"/>
                  </a:lnTo>
                  <a:lnTo>
                    <a:pt x="368" y="291"/>
                  </a:lnTo>
                  <a:lnTo>
                    <a:pt x="329" y="301"/>
                  </a:lnTo>
                  <a:lnTo>
                    <a:pt x="302" y="281"/>
                  </a:lnTo>
                  <a:lnTo>
                    <a:pt x="282" y="214"/>
                  </a:lnTo>
                  <a:lnTo>
                    <a:pt x="291" y="174"/>
                  </a:lnTo>
                  <a:lnTo>
                    <a:pt x="309" y="142"/>
                  </a:lnTo>
                  <a:lnTo>
                    <a:pt x="278" y="130"/>
                  </a:lnTo>
                  <a:lnTo>
                    <a:pt x="254" y="62"/>
                  </a:lnTo>
                  <a:lnTo>
                    <a:pt x="233" y="61"/>
                  </a:lnTo>
                  <a:lnTo>
                    <a:pt x="218" y="76"/>
                  </a:lnTo>
                  <a:lnTo>
                    <a:pt x="209" y="74"/>
                  </a:lnTo>
                  <a:lnTo>
                    <a:pt x="197" y="61"/>
                  </a:lnTo>
                  <a:lnTo>
                    <a:pt x="197" y="42"/>
                  </a:lnTo>
                  <a:lnTo>
                    <a:pt x="179" y="21"/>
                  </a:lnTo>
                  <a:lnTo>
                    <a:pt x="96" y="30"/>
                  </a:lnTo>
                  <a:lnTo>
                    <a:pt x="37" y="0"/>
                  </a:lnTo>
                  <a:lnTo>
                    <a:pt x="0" y="6"/>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endParaRPr lang="en-US"/>
            </a:p>
          </p:txBody>
        </p:sp>
        <p:grpSp>
          <p:nvGrpSpPr>
            <p:cNvPr id="575" name="Group 325"/>
            <p:cNvGrpSpPr>
              <a:grpSpLocks/>
            </p:cNvGrpSpPr>
            <p:nvPr/>
          </p:nvGrpSpPr>
          <p:grpSpPr bwMode="auto">
            <a:xfrm>
              <a:off x="1443038" y="1925638"/>
              <a:ext cx="306387" cy="508000"/>
              <a:chOff x="866" y="1152"/>
              <a:chExt cx="193" cy="320"/>
            </a:xfrm>
            <a:solidFill>
              <a:schemeClr val="bg1">
                <a:lumMod val="85000"/>
              </a:schemeClr>
            </a:solidFill>
          </p:grpSpPr>
          <p:sp>
            <p:nvSpPr>
              <p:cNvPr id="768" name="Freeform 326"/>
              <p:cNvSpPr>
                <a:spLocks noChangeAspect="1"/>
              </p:cNvSpPr>
              <p:nvPr/>
            </p:nvSpPr>
            <p:spPr bwMode="auto">
              <a:xfrm>
                <a:off x="866" y="1152"/>
                <a:ext cx="111" cy="40"/>
              </a:xfrm>
              <a:custGeom>
                <a:avLst/>
                <a:gdLst>
                  <a:gd name="T0" fmla="*/ 0 w 110"/>
                  <a:gd name="T1" fmla="*/ 19 h 41"/>
                  <a:gd name="T2" fmla="*/ 47 w 110"/>
                  <a:gd name="T3" fmla="*/ 16 h 41"/>
                  <a:gd name="T4" fmla="*/ 84 w 110"/>
                  <a:gd name="T5" fmla="*/ 19 h 41"/>
                  <a:gd name="T6" fmla="*/ 5 w 110"/>
                  <a:gd name="T7" fmla="*/ 20 h 41"/>
                  <a:gd name="T8" fmla="*/ 25 w 110"/>
                  <a:gd name="T9" fmla="*/ 20 h 41"/>
                  <a:gd name="T10" fmla="*/ 52 w 110"/>
                  <a:gd name="T11" fmla="*/ 20 h 41"/>
                  <a:gd name="T12" fmla="*/ 32 w 110"/>
                  <a:gd name="T13" fmla="*/ 20 h 41"/>
                  <a:gd name="T14" fmla="*/ 95 w 110"/>
                  <a:gd name="T15" fmla="*/ 20 h 41"/>
                  <a:gd name="T16" fmla="*/ 94 w 110"/>
                  <a:gd name="T17" fmla="*/ 20 h 41"/>
                  <a:gd name="T18" fmla="*/ 114 w 110"/>
                  <a:gd name="T19" fmla="*/ 20 h 41"/>
                  <a:gd name="T20" fmla="*/ 138 w 110"/>
                  <a:gd name="T21" fmla="*/ 12 h 41"/>
                  <a:gd name="T22" fmla="*/ 99 w 110"/>
                  <a:gd name="T23" fmla="*/ 12 h 41"/>
                  <a:gd name="T24" fmla="*/ 130 w 110"/>
                  <a:gd name="T25" fmla="*/ 4 h 41"/>
                  <a:gd name="T26" fmla="*/ 119 w 110"/>
                  <a:gd name="T27" fmla="*/ 0 h 41"/>
                  <a:gd name="T28" fmla="*/ 0 w 110"/>
                  <a:gd name="T29" fmla="*/ 19 h 41"/>
                  <a:gd name="T30" fmla="*/ 0 w 110"/>
                  <a:gd name="T31" fmla="*/ 19 h 41"/>
                  <a:gd name="T32" fmla="*/ 0 w 110"/>
                  <a:gd name="T33" fmla="*/ 1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41"/>
                  <a:gd name="T53" fmla="*/ 110 w 11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41">
                    <a:moveTo>
                      <a:pt x="0" y="19"/>
                    </a:moveTo>
                    <a:lnTo>
                      <a:pt x="47" y="16"/>
                    </a:lnTo>
                    <a:lnTo>
                      <a:pt x="55" y="19"/>
                    </a:lnTo>
                    <a:lnTo>
                      <a:pt x="5" y="39"/>
                    </a:lnTo>
                    <a:lnTo>
                      <a:pt x="25" y="39"/>
                    </a:lnTo>
                    <a:lnTo>
                      <a:pt x="52" y="26"/>
                    </a:lnTo>
                    <a:lnTo>
                      <a:pt x="32" y="40"/>
                    </a:lnTo>
                    <a:lnTo>
                      <a:pt x="66" y="31"/>
                    </a:lnTo>
                    <a:lnTo>
                      <a:pt x="65" y="23"/>
                    </a:lnTo>
                    <a:lnTo>
                      <a:pt x="85" y="26"/>
                    </a:lnTo>
                    <a:lnTo>
                      <a:pt x="109" y="12"/>
                    </a:lnTo>
                    <a:lnTo>
                      <a:pt x="70" y="12"/>
                    </a:lnTo>
                    <a:lnTo>
                      <a:pt x="101" y="4"/>
                    </a:lnTo>
                    <a:lnTo>
                      <a:pt x="90" y="0"/>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9" name="Freeform 327"/>
              <p:cNvSpPr>
                <a:spLocks noChangeAspect="1"/>
              </p:cNvSpPr>
              <p:nvPr/>
            </p:nvSpPr>
            <p:spPr bwMode="auto">
              <a:xfrm>
                <a:off x="886" y="1228"/>
                <a:ext cx="131" cy="39"/>
              </a:xfrm>
              <a:custGeom>
                <a:avLst/>
                <a:gdLst>
                  <a:gd name="T0" fmla="*/ 293 w 127"/>
                  <a:gd name="T1" fmla="*/ 0 h 39"/>
                  <a:gd name="T2" fmla="*/ 171 w 127"/>
                  <a:gd name="T3" fmla="*/ 15 h 39"/>
                  <a:gd name="T4" fmla="*/ 150 w 127"/>
                  <a:gd name="T5" fmla="*/ 8 h 39"/>
                  <a:gd name="T6" fmla="*/ 113 w 127"/>
                  <a:gd name="T7" fmla="*/ 8 h 39"/>
                  <a:gd name="T8" fmla="*/ 122 w 127"/>
                  <a:gd name="T9" fmla="*/ 20 h 39"/>
                  <a:gd name="T10" fmla="*/ 45 w 127"/>
                  <a:gd name="T11" fmla="*/ 32 h 39"/>
                  <a:gd name="T12" fmla="*/ 0 w 127"/>
                  <a:gd name="T13" fmla="*/ 32 h 39"/>
                  <a:gd name="T14" fmla="*/ 9 w 127"/>
                  <a:gd name="T15" fmla="*/ 38 h 39"/>
                  <a:gd name="T16" fmla="*/ 98 w 127"/>
                  <a:gd name="T17" fmla="*/ 38 h 39"/>
                  <a:gd name="T18" fmla="*/ 225 w 127"/>
                  <a:gd name="T19" fmla="*/ 15 h 39"/>
                  <a:gd name="T20" fmla="*/ 308 w 127"/>
                  <a:gd name="T21" fmla="*/ 8 h 39"/>
                  <a:gd name="T22" fmla="*/ 308 w 127"/>
                  <a:gd name="T23" fmla="*/ 4 h 39"/>
                  <a:gd name="T24" fmla="*/ 293 w 127"/>
                  <a:gd name="T25" fmla="*/ 0 h 39"/>
                  <a:gd name="T26" fmla="*/ 293 w 127"/>
                  <a:gd name="T27" fmla="*/ 0 h 39"/>
                  <a:gd name="T28" fmla="*/ 293 w 127"/>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39"/>
                  <a:gd name="T47" fmla="*/ 127 w 12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39">
                    <a:moveTo>
                      <a:pt x="119" y="0"/>
                    </a:moveTo>
                    <a:lnTo>
                      <a:pt x="71" y="15"/>
                    </a:lnTo>
                    <a:lnTo>
                      <a:pt x="62" y="8"/>
                    </a:lnTo>
                    <a:lnTo>
                      <a:pt x="46" y="8"/>
                    </a:lnTo>
                    <a:lnTo>
                      <a:pt x="49" y="20"/>
                    </a:lnTo>
                    <a:lnTo>
                      <a:pt x="16" y="32"/>
                    </a:lnTo>
                    <a:lnTo>
                      <a:pt x="0" y="32"/>
                    </a:lnTo>
                    <a:lnTo>
                      <a:pt x="9" y="38"/>
                    </a:lnTo>
                    <a:lnTo>
                      <a:pt x="41" y="38"/>
                    </a:lnTo>
                    <a:lnTo>
                      <a:pt x="92" y="15"/>
                    </a:lnTo>
                    <a:lnTo>
                      <a:pt x="126" y="8"/>
                    </a:lnTo>
                    <a:lnTo>
                      <a:pt x="126" y="4"/>
                    </a:lnTo>
                    <a:lnTo>
                      <a:pt x="119"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70" name="Freeform 328"/>
              <p:cNvSpPr>
                <a:spLocks noChangeAspect="1"/>
              </p:cNvSpPr>
              <p:nvPr/>
            </p:nvSpPr>
            <p:spPr bwMode="auto">
              <a:xfrm>
                <a:off x="929" y="1287"/>
                <a:ext cx="67" cy="20"/>
              </a:xfrm>
              <a:custGeom>
                <a:avLst/>
                <a:gdLst>
                  <a:gd name="T0" fmla="*/ 0 w 67"/>
                  <a:gd name="T1" fmla="*/ 10 h 21"/>
                  <a:gd name="T2" fmla="*/ 66 w 67"/>
                  <a:gd name="T3" fmla="*/ 9 h 21"/>
                  <a:gd name="T4" fmla="*/ 39 w 67"/>
                  <a:gd name="T5" fmla="*/ 0 h 21"/>
                  <a:gd name="T6" fmla="*/ 0 w 67"/>
                  <a:gd name="T7" fmla="*/ 10 h 21"/>
                  <a:gd name="T8" fmla="*/ 0 w 67"/>
                  <a:gd name="T9" fmla="*/ 10 h 21"/>
                  <a:gd name="T10" fmla="*/ 0 w 67"/>
                  <a:gd name="T11" fmla="*/ 10 h 21"/>
                  <a:gd name="T12" fmla="*/ 0 60000 65536"/>
                  <a:gd name="T13" fmla="*/ 0 60000 65536"/>
                  <a:gd name="T14" fmla="*/ 0 60000 65536"/>
                  <a:gd name="T15" fmla="*/ 0 60000 65536"/>
                  <a:gd name="T16" fmla="*/ 0 60000 65536"/>
                  <a:gd name="T17" fmla="*/ 0 60000 65536"/>
                  <a:gd name="T18" fmla="*/ 0 w 67"/>
                  <a:gd name="T19" fmla="*/ 0 h 21"/>
                  <a:gd name="T20" fmla="*/ 67 w 6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7" h="21">
                    <a:moveTo>
                      <a:pt x="0" y="20"/>
                    </a:moveTo>
                    <a:lnTo>
                      <a:pt x="66" y="9"/>
                    </a:lnTo>
                    <a:lnTo>
                      <a:pt x="39" y="0"/>
                    </a:lnTo>
                    <a:lnTo>
                      <a:pt x="0"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71" name="Freeform 329"/>
              <p:cNvSpPr>
                <a:spLocks noChangeAspect="1"/>
              </p:cNvSpPr>
              <p:nvPr/>
            </p:nvSpPr>
            <p:spPr bwMode="auto">
              <a:xfrm>
                <a:off x="1015" y="1316"/>
                <a:ext cx="44" cy="37"/>
              </a:xfrm>
              <a:custGeom>
                <a:avLst/>
                <a:gdLst>
                  <a:gd name="T0" fmla="*/ 0 w 43"/>
                  <a:gd name="T1" fmla="*/ 36 h 37"/>
                  <a:gd name="T2" fmla="*/ 18 w 43"/>
                  <a:gd name="T3" fmla="*/ 32 h 37"/>
                  <a:gd name="T4" fmla="*/ 59 w 43"/>
                  <a:gd name="T5" fmla="*/ 15 h 37"/>
                  <a:gd name="T6" fmla="*/ 77 w 43"/>
                  <a:gd name="T7" fmla="*/ 10 h 37"/>
                  <a:gd name="T8" fmla="*/ 77 w 43"/>
                  <a:gd name="T9" fmla="*/ 0 h 37"/>
                  <a:gd name="T10" fmla="*/ 0 w 43"/>
                  <a:gd name="T11" fmla="*/ 36 h 37"/>
                  <a:gd name="T12" fmla="*/ 0 w 43"/>
                  <a:gd name="T13" fmla="*/ 36 h 37"/>
                  <a:gd name="T14" fmla="*/ 0 w 43"/>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7"/>
                  <a:gd name="T26" fmla="*/ 43 w 4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7">
                    <a:moveTo>
                      <a:pt x="0" y="36"/>
                    </a:moveTo>
                    <a:lnTo>
                      <a:pt x="18" y="32"/>
                    </a:lnTo>
                    <a:lnTo>
                      <a:pt x="30" y="15"/>
                    </a:lnTo>
                    <a:lnTo>
                      <a:pt x="42" y="10"/>
                    </a:lnTo>
                    <a:lnTo>
                      <a:pt x="42" y="0"/>
                    </a:lnTo>
                    <a:lnTo>
                      <a:pt x="0"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72" name="Freeform 330"/>
              <p:cNvSpPr>
                <a:spLocks noChangeAspect="1"/>
              </p:cNvSpPr>
              <p:nvPr/>
            </p:nvSpPr>
            <p:spPr bwMode="auto">
              <a:xfrm>
                <a:off x="1028" y="1401"/>
                <a:ext cx="31" cy="68"/>
              </a:xfrm>
              <a:custGeom>
                <a:avLst/>
                <a:gdLst>
                  <a:gd name="T0" fmla="*/ 4 w 30"/>
                  <a:gd name="T1" fmla="*/ 8 h 69"/>
                  <a:gd name="T2" fmla="*/ 2 w 30"/>
                  <a:gd name="T3" fmla="*/ 34 h 69"/>
                  <a:gd name="T4" fmla="*/ 13 w 30"/>
                  <a:gd name="T5" fmla="*/ 34 h 69"/>
                  <a:gd name="T6" fmla="*/ 8 w 30"/>
                  <a:gd name="T7" fmla="*/ 34 h 69"/>
                  <a:gd name="T8" fmla="*/ 47 w 30"/>
                  <a:gd name="T9" fmla="*/ 34 h 69"/>
                  <a:gd name="T10" fmla="*/ 0 w 30"/>
                  <a:gd name="T11" fmla="*/ 39 h 69"/>
                  <a:gd name="T12" fmla="*/ 59 w 30"/>
                  <a:gd name="T13" fmla="*/ 34 h 69"/>
                  <a:gd name="T14" fmla="*/ 71 w 30"/>
                  <a:gd name="T15" fmla="*/ 1 h 69"/>
                  <a:gd name="T16" fmla="*/ 13 w 30"/>
                  <a:gd name="T17" fmla="*/ 0 h 69"/>
                  <a:gd name="T18" fmla="*/ 4 w 30"/>
                  <a:gd name="T19" fmla="*/ 8 h 69"/>
                  <a:gd name="T20" fmla="*/ 4 w 30"/>
                  <a:gd name="T21" fmla="*/ 8 h 69"/>
                  <a:gd name="T22" fmla="*/ 4 w 30"/>
                  <a:gd name="T23" fmla="*/ 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69"/>
                  <a:gd name="T38" fmla="*/ 30 w 30"/>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69">
                    <a:moveTo>
                      <a:pt x="4" y="8"/>
                    </a:moveTo>
                    <a:lnTo>
                      <a:pt x="2" y="36"/>
                    </a:lnTo>
                    <a:lnTo>
                      <a:pt x="13" y="36"/>
                    </a:lnTo>
                    <a:lnTo>
                      <a:pt x="8" y="46"/>
                    </a:lnTo>
                    <a:lnTo>
                      <a:pt x="17" y="42"/>
                    </a:lnTo>
                    <a:lnTo>
                      <a:pt x="0" y="68"/>
                    </a:lnTo>
                    <a:lnTo>
                      <a:pt x="23" y="51"/>
                    </a:lnTo>
                    <a:lnTo>
                      <a:pt x="29" y="1"/>
                    </a:lnTo>
                    <a:lnTo>
                      <a:pt x="13" y="0"/>
                    </a:lnTo>
                    <a:lnTo>
                      <a:pt x="4"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73" name="Freeform 331"/>
              <p:cNvSpPr>
                <a:spLocks noChangeAspect="1"/>
              </p:cNvSpPr>
              <p:nvPr/>
            </p:nvSpPr>
            <p:spPr bwMode="auto">
              <a:xfrm>
                <a:off x="995" y="1413"/>
                <a:ext cx="24" cy="59"/>
              </a:xfrm>
              <a:custGeom>
                <a:avLst/>
                <a:gdLst>
                  <a:gd name="T0" fmla="*/ 3 w 24"/>
                  <a:gd name="T1" fmla="*/ 0 h 61"/>
                  <a:gd name="T2" fmla="*/ 1 w 24"/>
                  <a:gd name="T3" fmla="*/ 11 h 61"/>
                  <a:gd name="T4" fmla="*/ 11 w 24"/>
                  <a:gd name="T5" fmla="*/ 6 h 61"/>
                  <a:gd name="T6" fmla="*/ 14 w 24"/>
                  <a:gd name="T7" fmla="*/ 11 h 61"/>
                  <a:gd name="T8" fmla="*/ 0 w 24"/>
                  <a:gd name="T9" fmla="*/ 15 h 61"/>
                  <a:gd name="T10" fmla="*/ 11 w 24"/>
                  <a:gd name="T11" fmla="*/ 15 h 61"/>
                  <a:gd name="T12" fmla="*/ 3 w 24"/>
                  <a:gd name="T13" fmla="*/ 23 h 61"/>
                  <a:gd name="T14" fmla="*/ 15 w 24"/>
                  <a:gd name="T15" fmla="*/ 22 h 61"/>
                  <a:gd name="T16" fmla="*/ 14 w 24"/>
                  <a:gd name="T17" fmla="*/ 15 h 61"/>
                  <a:gd name="T18" fmla="*/ 23 w 24"/>
                  <a:gd name="T19" fmla="*/ 15 h 61"/>
                  <a:gd name="T20" fmla="*/ 5 w 24"/>
                  <a:gd name="T21" fmla="*/ 15 h 61"/>
                  <a:gd name="T22" fmla="*/ 23 w 24"/>
                  <a:gd name="T23" fmla="*/ 7 h 61"/>
                  <a:gd name="T24" fmla="*/ 16 w 24"/>
                  <a:gd name="T25" fmla="*/ 0 h 61"/>
                  <a:gd name="T26" fmla="*/ 3 w 24"/>
                  <a:gd name="T27" fmla="*/ 0 h 61"/>
                  <a:gd name="T28" fmla="*/ 3 w 24"/>
                  <a:gd name="T29" fmla="*/ 0 h 61"/>
                  <a:gd name="T30" fmla="*/ 3 w 24"/>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61"/>
                  <a:gd name="T50" fmla="*/ 24 w 2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61">
                    <a:moveTo>
                      <a:pt x="3" y="0"/>
                    </a:moveTo>
                    <a:lnTo>
                      <a:pt x="1" y="11"/>
                    </a:lnTo>
                    <a:lnTo>
                      <a:pt x="11" y="6"/>
                    </a:lnTo>
                    <a:lnTo>
                      <a:pt x="14" y="11"/>
                    </a:lnTo>
                    <a:lnTo>
                      <a:pt x="0" y="26"/>
                    </a:lnTo>
                    <a:lnTo>
                      <a:pt x="11" y="39"/>
                    </a:lnTo>
                    <a:lnTo>
                      <a:pt x="3" y="60"/>
                    </a:lnTo>
                    <a:lnTo>
                      <a:pt x="15" y="58"/>
                    </a:lnTo>
                    <a:lnTo>
                      <a:pt x="14" y="38"/>
                    </a:lnTo>
                    <a:lnTo>
                      <a:pt x="23" y="30"/>
                    </a:lnTo>
                    <a:lnTo>
                      <a:pt x="5" y="30"/>
                    </a:lnTo>
                    <a:lnTo>
                      <a:pt x="23" y="7"/>
                    </a:lnTo>
                    <a:lnTo>
                      <a:pt x="16" y="0"/>
                    </a:lnTo>
                    <a:lnTo>
                      <a:pt x="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576" name="Group 332"/>
            <p:cNvGrpSpPr>
              <a:grpSpLocks/>
            </p:cNvGrpSpPr>
            <p:nvPr/>
          </p:nvGrpSpPr>
          <p:grpSpPr bwMode="auto">
            <a:xfrm>
              <a:off x="1439863" y="3306763"/>
              <a:ext cx="1677987" cy="2730500"/>
              <a:chOff x="864" y="2022"/>
              <a:chExt cx="1057" cy="1720"/>
            </a:xfrm>
            <a:solidFill>
              <a:schemeClr val="bg1">
                <a:lumMod val="50000"/>
              </a:schemeClr>
            </a:solidFill>
          </p:grpSpPr>
          <p:sp>
            <p:nvSpPr>
              <p:cNvPr id="734" name="Freeform 333"/>
              <p:cNvSpPr>
                <a:spLocks noChangeAspect="1"/>
              </p:cNvSpPr>
              <p:nvPr/>
            </p:nvSpPr>
            <p:spPr bwMode="auto">
              <a:xfrm>
                <a:off x="1579" y="3677"/>
                <a:ext cx="113" cy="65"/>
              </a:xfrm>
              <a:custGeom>
                <a:avLst/>
                <a:gdLst>
                  <a:gd name="T0" fmla="*/ 0 w 111"/>
                  <a:gd name="T1" fmla="*/ 33 h 66"/>
                  <a:gd name="T2" fmla="*/ 9 w 111"/>
                  <a:gd name="T3" fmla="*/ 33 h 66"/>
                  <a:gd name="T4" fmla="*/ 94 w 111"/>
                  <a:gd name="T5" fmla="*/ 36 h 66"/>
                  <a:gd name="T6" fmla="*/ 182 w 111"/>
                  <a:gd name="T7" fmla="*/ 33 h 66"/>
                  <a:gd name="T8" fmla="*/ 161 w 111"/>
                  <a:gd name="T9" fmla="*/ 33 h 66"/>
                  <a:gd name="T10" fmla="*/ 76 w 111"/>
                  <a:gd name="T11" fmla="*/ 0 h 66"/>
                  <a:gd name="T12" fmla="*/ 61 w 111"/>
                  <a:gd name="T13" fmla="*/ 6 h 66"/>
                  <a:gd name="T14" fmla="*/ 100 w 111"/>
                  <a:gd name="T15" fmla="*/ 33 h 66"/>
                  <a:gd name="T16" fmla="*/ 0 w 111"/>
                  <a:gd name="T17" fmla="*/ 33 h 66"/>
                  <a:gd name="T18" fmla="*/ 0 w 111"/>
                  <a:gd name="T19" fmla="*/ 33 h 66"/>
                  <a:gd name="T20" fmla="*/ 0 w 111"/>
                  <a:gd name="T21" fmla="*/ 33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66"/>
                  <a:gd name="T35" fmla="*/ 111 w 11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66">
                    <a:moveTo>
                      <a:pt x="0" y="40"/>
                    </a:moveTo>
                    <a:lnTo>
                      <a:pt x="9" y="50"/>
                    </a:lnTo>
                    <a:lnTo>
                      <a:pt x="60" y="65"/>
                    </a:lnTo>
                    <a:lnTo>
                      <a:pt x="110" y="61"/>
                    </a:lnTo>
                    <a:lnTo>
                      <a:pt x="96" y="38"/>
                    </a:lnTo>
                    <a:lnTo>
                      <a:pt x="47" y="0"/>
                    </a:lnTo>
                    <a:lnTo>
                      <a:pt x="32" y="6"/>
                    </a:lnTo>
                    <a:lnTo>
                      <a:pt x="63" y="36"/>
                    </a:lnTo>
                    <a:lnTo>
                      <a:pt x="0" y="4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5" name="Freeform 334"/>
              <p:cNvSpPr>
                <a:spLocks noChangeAspect="1"/>
              </p:cNvSpPr>
              <p:nvPr/>
            </p:nvSpPr>
            <p:spPr bwMode="auto">
              <a:xfrm>
                <a:off x="1568" y="3694"/>
                <a:ext cx="32" cy="14"/>
              </a:xfrm>
              <a:custGeom>
                <a:avLst/>
                <a:gdLst>
                  <a:gd name="T0" fmla="*/ 3 w 31"/>
                  <a:gd name="T1" fmla="*/ 7 h 15"/>
                  <a:gd name="T2" fmla="*/ 71 w 31"/>
                  <a:gd name="T3" fmla="*/ 7 h 15"/>
                  <a:gd name="T4" fmla="*/ 71 w 31"/>
                  <a:gd name="T5" fmla="*/ 7 h 15"/>
                  <a:gd name="T6" fmla="*/ 14 w 31"/>
                  <a:gd name="T7" fmla="*/ 0 h 15"/>
                  <a:gd name="T8" fmla="*/ 0 w 31"/>
                  <a:gd name="T9" fmla="*/ 5 h 15"/>
                  <a:gd name="T10" fmla="*/ 3 w 31"/>
                  <a:gd name="T11" fmla="*/ 7 h 15"/>
                  <a:gd name="T12" fmla="*/ 3 w 31"/>
                  <a:gd name="T13" fmla="*/ 7 h 15"/>
                  <a:gd name="T14" fmla="*/ 3 w 31"/>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5"/>
                  <a:gd name="T26" fmla="*/ 31 w 3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5">
                    <a:moveTo>
                      <a:pt x="3" y="14"/>
                    </a:moveTo>
                    <a:lnTo>
                      <a:pt x="30" y="13"/>
                    </a:lnTo>
                    <a:lnTo>
                      <a:pt x="30" y="9"/>
                    </a:lnTo>
                    <a:lnTo>
                      <a:pt x="14" y="0"/>
                    </a:lnTo>
                    <a:lnTo>
                      <a:pt x="0" y="5"/>
                    </a:lnTo>
                    <a:lnTo>
                      <a:pt x="3"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6" name="Freeform 335"/>
              <p:cNvSpPr>
                <a:spLocks noChangeAspect="1"/>
              </p:cNvSpPr>
              <p:nvPr/>
            </p:nvSpPr>
            <p:spPr bwMode="auto">
              <a:xfrm>
                <a:off x="1620" y="3543"/>
                <a:ext cx="55" cy="23"/>
              </a:xfrm>
              <a:custGeom>
                <a:avLst/>
                <a:gdLst>
                  <a:gd name="T0" fmla="*/ 0 w 54"/>
                  <a:gd name="T1" fmla="*/ 10 h 22"/>
                  <a:gd name="T2" fmla="*/ 58 w 54"/>
                  <a:gd name="T3" fmla="*/ 73 h 22"/>
                  <a:gd name="T4" fmla="*/ 83 w 54"/>
                  <a:gd name="T5" fmla="*/ 10 h 22"/>
                  <a:gd name="T6" fmla="*/ 69 w 54"/>
                  <a:gd name="T7" fmla="*/ 0 h 22"/>
                  <a:gd name="T8" fmla="*/ 19 w 54"/>
                  <a:gd name="T9" fmla="*/ 0 h 22"/>
                  <a:gd name="T10" fmla="*/ 5 w 54"/>
                  <a:gd name="T11" fmla="*/ 3 h 22"/>
                  <a:gd name="T12" fmla="*/ 13 w 54"/>
                  <a:gd name="T13" fmla="*/ 8 h 22"/>
                  <a:gd name="T14" fmla="*/ 12 w 54"/>
                  <a:gd name="T15" fmla="*/ 53 h 22"/>
                  <a:gd name="T16" fmla="*/ 0 w 54"/>
                  <a:gd name="T17" fmla="*/ 10 h 22"/>
                  <a:gd name="T18" fmla="*/ 0 w 54"/>
                  <a:gd name="T19" fmla="*/ 10 h 22"/>
                  <a:gd name="T20" fmla="*/ 0 w 54"/>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22"/>
                  <a:gd name="T35" fmla="*/ 54 w 5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22">
                    <a:moveTo>
                      <a:pt x="0" y="10"/>
                    </a:moveTo>
                    <a:lnTo>
                      <a:pt x="29" y="21"/>
                    </a:lnTo>
                    <a:lnTo>
                      <a:pt x="53" y="10"/>
                    </a:lnTo>
                    <a:lnTo>
                      <a:pt x="40" y="0"/>
                    </a:lnTo>
                    <a:lnTo>
                      <a:pt x="19" y="0"/>
                    </a:lnTo>
                    <a:lnTo>
                      <a:pt x="5" y="3"/>
                    </a:lnTo>
                    <a:lnTo>
                      <a:pt x="13" y="8"/>
                    </a:lnTo>
                    <a:lnTo>
                      <a:pt x="12" y="14"/>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7" name="Freeform 336"/>
              <p:cNvSpPr>
                <a:spLocks noChangeAspect="1"/>
              </p:cNvSpPr>
              <p:nvPr/>
            </p:nvSpPr>
            <p:spPr bwMode="auto">
              <a:xfrm>
                <a:off x="1428" y="2327"/>
                <a:ext cx="88" cy="144"/>
              </a:xfrm>
              <a:custGeom>
                <a:avLst/>
                <a:gdLst>
                  <a:gd name="T0" fmla="*/ 26 w 87"/>
                  <a:gd name="T1" fmla="*/ 0 h 147"/>
                  <a:gd name="T2" fmla="*/ 11 w 87"/>
                  <a:gd name="T3" fmla="*/ 11 h 147"/>
                  <a:gd name="T4" fmla="*/ 8 w 87"/>
                  <a:gd name="T5" fmla="*/ 24 h 147"/>
                  <a:gd name="T6" fmla="*/ 14 w 87"/>
                  <a:gd name="T7" fmla="*/ 24 h 147"/>
                  <a:gd name="T8" fmla="*/ 4 w 87"/>
                  <a:gd name="T9" fmla="*/ 24 h 147"/>
                  <a:gd name="T10" fmla="*/ 0 w 87"/>
                  <a:gd name="T11" fmla="*/ 24 h 147"/>
                  <a:gd name="T12" fmla="*/ 11 w 87"/>
                  <a:gd name="T13" fmla="*/ 35 h 147"/>
                  <a:gd name="T14" fmla="*/ 22 w 87"/>
                  <a:gd name="T15" fmla="*/ 39 h 147"/>
                  <a:gd name="T16" fmla="*/ 30 w 87"/>
                  <a:gd name="T17" fmla="*/ 50 h 147"/>
                  <a:gd name="T18" fmla="*/ 24 w 87"/>
                  <a:gd name="T19" fmla="*/ 66 h 147"/>
                  <a:gd name="T20" fmla="*/ 32 w 87"/>
                  <a:gd name="T21" fmla="*/ 76 h 147"/>
                  <a:gd name="T22" fmla="*/ 42 w 87"/>
                  <a:gd name="T23" fmla="*/ 80 h 147"/>
                  <a:gd name="T24" fmla="*/ 103 w 87"/>
                  <a:gd name="T25" fmla="*/ 71 h 147"/>
                  <a:gd name="T26" fmla="*/ 115 w 87"/>
                  <a:gd name="T27" fmla="*/ 71 h 147"/>
                  <a:gd name="T28" fmla="*/ 86 w 87"/>
                  <a:gd name="T29" fmla="*/ 50 h 147"/>
                  <a:gd name="T30" fmla="*/ 105 w 87"/>
                  <a:gd name="T31" fmla="*/ 24 h 147"/>
                  <a:gd name="T32" fmla="*/ 105 w 87"/>
                  <a:gd name="T33" fmla="*/ 24 h 147"/>
                  <a:gd name="T34" fmla="*/ 85 w 87"/>
                  <a:gd name="T35" fmla="*/ 24 h 147"/>
                  <a:gd name="T36" fmla="*/ 77 w 87"/>
                  <a:gd name="T37" fmla="*/ 24 h 147"/>
                  <a:gd name="T38" fmla="*/ 77 w 87"/>
                  <a:gd name="T39" fmla="*/ 14 h 147"/>
                  <a:gd name="T40" fmla="*/ 26 w 87"/>
                  <a:gd name="T41" fmla="*/ 0 h 147"/>
                  <a:gd name="T42" fmla="*/ 26 w 87"/>
                  <a:gd name="T43" fmla="*/ 0 h 147"/>
                  <a:gd name="T44" fmla="*/ 26 w 87"/>
                  <a:gd name="T45" fmla="*/ 0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147"/>
                  <a:gd name="T71" fmla="*/ 87 w 87"/>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147">
                    <a:moveTo>
                      <a:pt x="26" y="0"/>
                    </a:moveTo>
                    <a:lnTo>
                      <a:pt x="11" y="11"/>
                    </a:lnTo>
                    <a:lnTo>
                      <a:pt x="8" y="25"/>
                    </a:lnTo>
                    <a:lnTo>
                      <a:pt x="14" y="27"/>
                    </a:lnTo>
                    <a:lnTo>
                      <a:pt x="4" y="34"/>
                    </a:lnTo>
                    <a:lnTo>
                      <a:pt x="0" y="49"/>
                    </a:lnTo>
                    <a:lnTo>
                      <a:pt x="11" y="64"/>
                    </a:lnTo>
                    <a:lnTo>
                      <a:pt x="22" y="68"/>
                    </a:lnTo>
                    <a:lnTo>
                      <a:pt x="30" y="86"/>
                    </a:lnTo>
                    <a:lnTo>
                      <a:pt x="24" y="117"/>
                    </a:lnTo>
                    <a:lnTo>
                      <a:pt x="32" y="141"/>
                    </a:lnTo>
                    <a:lnTo>
                      <a:pt x="42" y="146"/>
                    </a:lnTo>
                    <a:lnTo>
                      <a:pt x="74" y="131"/>
                    </a:lnTo>
                    <a:lnTo>
                      <a:pt x="86" y="132"/>
                    </a:lnTo>
                    <a:lnTo>
                      <a:pt x="57" y="85"/>
                    </a:lnTo>
                    <a:lnTo>
                      <a:pt x="76" y="49"/>
                    </a:lnTo>
                    <a:lnTo>
                      <a:pt x="56" y="31"/>
                    </a:lnTo>
                    <a:lnTo>
                      <a:pt x="48" y="33"/>
                    </a:lnTo>
                    <a:lnTo>
                      <a:pt x="48" y="14"/>
                    </a:lnTo>
                    <a:lnTo>
                      <a:pt x="26"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8" name="Freeform 337"/>
              <p:cNvSpPr>
                <a:spLocks noChangeAspect="1"/>
              </p:cNvSpPr>
              <p:nvPr/>
            </p:nvSpPr>
            <p:spPr bwMode="auto">
              <a:xfrm>
                <a:off x="1544" y="3116"/>
                <a:ext cx="90" cy="95"/>
              </a:xfrm>
              <a:custGeom>
                <a:avLst/>
                <a:gdLst>
                  <a:gd name="T0" fmla="*/ 4 w 89"/>
                  <a:gd name="T1" fmla="*/ 50 h 96"/>
                  <a:gd name="T2" fmla="*/ 0 w 89"/>
                  <a:gd name="T3" fmla="*/ 0 h 96"/>
                  <a:gd name="T4" fmla="*/ 17 w 89"/>
                  <a:gd name="T5" fmla="*/ 0 h 96"/>
                  <a:gd name="T6" fmla="*/ 34 w 89"/>
                  <a:gd name="T7" fmla="*/ 17 h 96"/>
                  <a:gd name="T8" fmla="*/ 38 w 89"/>
                  <a:gd name="T9" fmla="*/ 13 h 96"/>
                  <a:gd name="T10" fmla="*/ 104 w 89"/>
                  <a:gd name="T11" fmla="*/ 37 h 96"/>
                  <a:gd name="T12" fmla="*/ 117 w 89"/>
                  <a:gd name="T13" fmla="*/ 48 h 96"/>
                  <a:gd name="T14" fmla="*/ 117 w 89"/>
                  <a:gd name="T15" fmla="*/ 48 h 96"/>
                  <a:gd name="T16" fmla="*/ 109 w 89"/>
                  <a:gd name="T17" fmla="*/ 60 h 96"/>
                  <a:gd name="T18" fmla="*/ 44 w 89"/>
                  <a:gd name="T19" fmla="*/ 66 h 96"/>
                  <a:gd name="T20" fmla="*/ 4 w 89"/>
                  <a:gd name="T21" fmla="*/ 50 h 96"/>
                  <a:gd name="T22" fmla="*/ 4 w 89"/>
                  <a:gd name="T23" fmla="*/ 50 h 96"/>
                  <a:gd name="T24" fmla="*/ 4 w 89"/>
                  <a:gd name="T25" fmla="*/ 50 h 96"/>
                  <a:gd name="T26" fmla="*/ 4 w 89"/>
                  <a:gd name="T27" fmla="*/ 5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96"/>
                  <a:gd name="T44" fmla="*/ 89 w 89"/>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96">
                    <a:moveTo>
                      <a:pt x="4" y="79"/>
                    </a:moveTo>
                    <a:lnTo>
                      <a:pt x="0" y="0"/>
                    </a:lnTo>
                    <a:lnTo>
                      <a:pt x="17" y="0"/>
                    </a:lnTo>
                    <a:lnTo>
                      <a:pt x="34" y="17"/>
                    </a:lnTo>
                    <a:lnTo>
                      <a:pt x="38" y="13"/>
                    </a:lnTo>
                    <a:lnTo>
                      <a:pt x="75" y="37"/>
                    </a:lnTo>
                    <a:lnTo>
                      <a:pt x="88" y="53"/>
                    </a:lnTo>
                    <a:lnTo>
                      <a:pt x="88" y="74"/>
                    </a:lnTo>
                    <a:lnTo>
                      <a:pt x="80" y="89"/>
                    </a:lnTo>
                    <a:lnTo>
                      <a:pt x="44" y="95"/>
                    </a:lnTo>
                    <a:lnTo>
                      <a:pt x="4" y="7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9" name="Freeform 338"/>
              <p:cNvSpPr>
                <a:spLocks noChangeAspect="1"/>
              </p:cNvSpPr>
              <p:nvPr/>
            </p:nvSpPr>
            <p:spPr bwMode="auto">
              <a:xfrm>
                <a:off x="1197" y="2389"/>
                <a:ext cx="724" cy="802"/>
              </a:xfrm>
              <a:custGeom>
                <a:avLst/>
                <a:gdLst>
                  <a:gd name="T0" fmla="*/ 588 w 713"/>
                  <a:gd name="T1" fmla="*/ 45 h 811"/>
                  <a:gd name="T2" fmla="*/ 546 w 713"/>
                  <a:gd name="T3" fmla="*/ 45 h 811"/>
                  <a:gd name="T4" fmla="*/ 501 w 713"/>
                  <a:gd name="T5" fmla="*/ 45 h 811"/>
                  <a:gd name="T6" fmla="*/ 472 w 713"/>
                  <a:gd name="T7" fmla="*/ 45 h 811"/>
                  <a:gd name="T8" fmla="*/ 405 w 713"/>
                  <a:gd name="T9" fmla="*/ 48 h 811"/>
                  <a:gd name="T10" fmla="*/ 401 w 713"/>
                  <a:gd name="T11" fmla="*/ 22 h 811"/>
                  <a:gd name="T12" fmla="*/ 372 w 713"/>
                  <a:gd name="T13" fmla="*/ 0 h 811"/>
                  <a:gd name="T14" fmla="*/ 298 w 713"/>
                  <a:gd name="T15" fmla="*/ 28 h 811"/>
                  <a:gd name="T16" fmla="*/ 268 w 713"/>
                  <a:gd name="T17" fmla="*/ 34 h 811"/>
                  <a:gd name="T18" fmla="*/ 287 w 713"/>
                  <a:gd name="T19" fmla="*/ 45 h 811"/>
                  <a:gd name="T20" fmla="*/ 200 w 713"/>
                  <a:gd name="T21" fmla="*/ 63 h 811"/>
                  <a:gd name="T22" fmla="*/ 170 w 713"/>
                  <a:gd name="T23" fmla="*/ 45 h 811"/>
                  <a:gd name="T24" fmla="*/ 96 w 713"/>
                  <a:gd name="T25" fmla="*/ 56 h 811"/>
                  <a:gd name="T26" fmla="*/ 93 w 713"/>
                  <a:gd name="T27" fmla="*/ 73 h 811"/>
                  <a:gd name="T28" fmla="*/ 95 w 713"/>
                  <a:gd name="T29" fmla="*/ 137 h 811"/>
                  <a:gd name="T30" fmla="*/ 11 w 713"/>
                  <a:gd name="T31" fmla="*/ 170 h 811"/>
                  <a:gd name="T32" fmla="*/ 17 w 713"/>
                  <a:gd name="T33" fmla="*/ 213 h 811"/>
                  <a:gd name="T34" fmla="*/ 65 w 713"/>
                  <a:gd name="T35" fmla="*/ 228 h 811"/>
                  <a:gd name="T36" fmla="*/ 91 w 713"/>
                  <a:gd name="T37" fmla="*/ 242 h 811"/>
                  <a:gd name="T38" fmla="*/ 160 w 713"/>
                  <a:gd name="T39" fmla="*/ 243 h 811"/>
                  <a:gd name="T40" fmla="*/ 239 w 713"/>
                  <a:gd name="T41" fmla="*/ 223 h 811"/>
                  <a:gd name="T42" fmla="*/ 259 w 713"/>
                  <a:gd name="T43" fmla="*/ 260 h 811"/>
                  <a:gd name="T44" fmla="*/ 395 w 713"/>
                  <a:gd name="T45" fmla="*/ 300 h 811"/>
                  <a:gd name="T46" fmla="*/ 405 w 713"/>
                  <a:gd name="T47" fmla="*/ 320 h 811"/>
                  <a:gd name="T48" fmla="*/ 459 w 713"/>
                  <a:gd name="T49" fmla="*/ 333 h 811"/>
                  <a:gd name="T50" fmla="*/ 476 w 713"/>
                  <a:gd name="T51" fmla="*/ 381 h 811"/>
                  <a:gd name="T52" fmla="*/ 538 w 713"/>
                  <a:gd name="T53" fmla="*/ 413 h 811"/>
                  <a:gd name="T54" fmla="*/ 563 w 713"/>
                  <a:gd name="T55" fmla="*/ 437 h 811"/>
                  <a:gd name="T56" fmla="*/ 597 w 713"/>
                  <a:gd name="T57" fmla="*/ 463 h 811"/>
                  <a:gd name="T58" fmla="*/ 623 w 713"/>
                  <a:gd name="T59" fmla="*/ 485 h 811"/>
                  <a:gd name="T60" fmla="*/ 533 w 713"/>
                  <a:gd name="T61" fmla="*/ 533 h 811"/>
                  <a:gd name="T62" fmla="*/ 587 w 713"/>
                  <a:gd name="T63" fmla="*/ 546 h 811"/>
                  <a:gd name="T64" fmla="*/ 650 w 713"/>
                  <a:gd name="T65" fmla="*/ 560 h 811"/>
                  <a:gd name="T66" fmla="*/ 670 w 713"/>
                  <a:gd name="T67" fmla="*/ 585 h 811"/>
                  <a:gd name="T68" fmla="*/ 722 w 713"/>
                  <a:gd name="T69" fmla="*/ 554 h 811"/>
                  <a:gd name="T70" fmla="*/ 771 w 713"/>
                  <a:gd name="T71" fmla="*/ 506 h 811"/>
                  <a:gd name="T72" fmla="*/ 804 w 713"/>
                  <a:gd name="T73" fmla="*/ 442 h 811"/>
                  <a:gd name="T74" fmla="*/ 841 w 713"/>
                  <a:gd name="T75" fmla="*/ 437 h 811"/>
                  <a:gd name="T76" fmla="*/ 867 w 713"/>
                  <a:gd name="T77" fmla="*/ 430 h 811"/>
                  <a:gd name="T78" fmla="*/ 935 w 713"/>
                  <a:gd name="T79" fmla="*/ 425 h 811"/>
                  <a:gd name="T80" fmla="*/ 962 w 713"/>
                  <a:gd name="T81" fmla="*/ 408 h 811"/>
                  <a:gd name="T82" fmla="*/ 992 w 713"/>
                  <a:gd name="T83" fmla="*/ 373 h 811"/>
                  <a:gd name="T84" fmla="*/ 1002 w 713"/>
                  <a:gd name="T85" fmla="*/ 345 h 811"/>
                  <a:gd name="T86" fmla="*/ 1090 w 713"/>
                  <a:gd name="T87" fmla="*/ 221 h 811"/>
                  <a:gd name="T88" fmla="*/ 1109 w 713"/>
                  <a:gd name="T89" fmla="*/ 185 h 811"/>
                  <a:gd name="T90" fmla="*/ 1048 w 713"/>
                  <a:gd name="T91" fmla="*/ 155 h 811"/>
                  <a:gd name="T92" fmla="*/ 915 w 713"/>
                  <a:gd name="T93" fmla="*/ 124 h 811"/>
                  <a:gd name="T94" fmla="*/ 827 w 713"/>
                  <a:gd name="T95" fmla="*/ 122 h 811"/>
                  <a:gd name="T96" fmla="*/ 821 w 713"/>
                  <a:gd name="T97" fmla="*/ 108 h 811"/>
                  <a:gd name="T98" fmla="*/ 801 w 713"/>
                  <a:gd name="T99" fmla="*/ 107 h 811"/>
                  <a:gd name="T100" fmla="*/ 723 w 713"/>
                  <a:gd name="T101" fmla="*/ 96 h 811"/>
                  <a:gd name="T102" fmla="*/ 708 w 713"/>
                  <a:gd name="T103" fmla="*/ 107 h 811"/>
                  <a:gd name="T104" fmla="*/ 699 w 713"/>
                  <a:gd name="T105" fmla="*/ 83 h 811"/>
                  <a:gd name="T106" fmla="*/ 657 w 713"/>
                  <a:gd name="T107" fmla="*/ 110 h 811"/>
                  <a:gd name="T108" fmla="*/ 630 w 713"/>
                  <a:gd name="T109" fmla="*/ 105 h 811"/>
                  <a:gd name="T110" fmla="*/ 670 w 713"/>
                  <a:gd name="T111" fmla="*/ 58 h 811"/>
                  <a:gd name="T112" fmla="*/ 659 w 713"/>
                  <a:gd name="T113" fmla="*/ 45 h 811"/>
                  <a:gd name="T114" fmla="*/ 629 w 713"/>
                  <a:gd name="T115" fmla="*/ 24 h 811"/>
                  <a:gd name="T116" fmla="*/ 629 w 713"/>
                  <a:gd name="T117" fmla="*/ 24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3"/>
                  <a:gd name="T178" fmla="*/ 0 h 811"/>
                  <a:gd name="T179" fmla="*/ 713 w 713"/>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3" h="811">
                    <a:moveTo>
                      <a:pt x="404" y="24"/>
                    </a:moveTo>
                    <a:lnTo>
                      <a:pt x="377" y="61"/>
                    </a:lnTo>
                    <a:lnTo>
                      <a:pt x="361" y="68"/>
                    </a:lnTo>
                    <a:lnTo>
                      <a:pt x="351" y="61"/>
                    </a:lnTo>
                    <a:lnTo>
                      <a:pt x="326" y="58"/>
                    </a:lnTo>
                    <a:lnTo>
                      <a:pt x="322" y="70"/>
                    </a:lnTo>
                    <a:lnTo>
                      <a:pt x="314" y="68"/>
                    </a:lnTo>
                    <a:lnTo>
                      <a:pt x="302" y="67"/>
                    </a:lnTo>
                    <a:lnTo>
                      <a:pt x="270" y="82"/>
                    </a:lnTo>
                    <a:lnTo>
                      <a:pt x="260" y="77"/>
                    </a:lnTo>
                    <a:lnTo>
                      <a:pt x="252" y="53"/>
                    </a:lnTo>
                    <a:lnTo>
                      <a:pt x="258" y="22"/>
                    </a:lnTo>
                    <a:lnTo>
                      <a:pt x="250" y="4"/>
                    </a:lnTo>
                    <a:lnTo>
                      <a:pt x="239" y="0"/>
                    </a:lnTo>
                    <a:lnTo>
                      <a:pt x="234" y="13"/>
                    </a:lnTo>
                    <a:lnTo>
                      <a:pt x="193" y="28"/>
                    </a:lnTo>
                    <a:lnTo>
                      <a:pt x="162" y="24"/>
                    </a:lnTo>
                    <a:lnTo>
                      <a:pt x="171" y="34"/>
                    </a:lnTo>
                    <a:lnTo>
                      <a:pt x="171" y="53"/>
                    </a:lnTo>
                    <a:lnTo>
                      <a:pt x="185" y="64"/>
                    </a:lnTo>
                    <a:lnTo>
                      <a:pt x="142" y="92"/>
                    </a:lnTo>
                    <a:lnTo>
                      <a:pt x="130" y="92"/>
                    </a:lnTo>
                    <a:lnTo>
                      <a:pt x="121" y="82"/>
                    </a:lnTo>
                    <a:lnTo>
                      <a:pt x="110" y="71"/>
                    </a:lnTo>
                    <a:lnTo>
                      <a:pt x="69" y="73"/>
                    </a:lnTo>
                    <a:lnTo>
                      <a:pt x="67" y="85"/>
                    </a:lnTo>
                    <a:lnTo>
                      <a:pt x="80" y="96"/>
                    </a:lnTo>
                    <a:lnTo>
                      <a:pt x="64" y="102"/>
                    </a:lnTo>
                    <a:lnTo>
                      <a:pt x="74" y="137"/>
                    </a:lnTo>
                    <a:lnTo>
                      <a:pt x="66" y="195"/>
                    </a:lnTo>
                    <a:lnTo>
                      <a:pt x="25" y="211"/>
                    </a:lnTo>
                    <a:lnTo>
                      <a:pt x="11" y="230"/>
                    </a:lnTo>
                    <a:lnTo>
                      <a:pt x="0" y="268"/>
                    </a:lnTo>
                    <a:lnTo>
                      <a:pt x="17" y="294"/>
                    </a:lnTo>
                    <a:lnTo>
                      <a:pt x="16" y="301"/>
                    </a:lnTo>
                    <a:lnTo>
                      <a:pt x="36" y="316"/>
                    </a:lnTo>
                    <a:lnTo>
                      <a:pt x="57" y="303"/>
                    </a:lnTo>
                    <a:lnTo>
                      <a:pt x="62" y="334"/>
                    </a:lnTo>
                    <a:lnTo>
                      <a:pt x="77" y="334"/>
                    </a:lnTo>
                    <a:lnTo>
                      <a:pt x="102" y="335"/>
                    </a:lnTo>
                    <a:lnTo>
                      <a:pt x="130" y="311"/>
                    </a:lnTo>
                    <a:lnTo>
                      <a:pt x="154" y="310"/>
                    </a:lnTo>
                    <a:lnTo>
                      <a:pt x="155" y="343"/>
                    </a:lnTo>
                    <a:lnTo>
                      <a:pt x="164" y="358"/>
                    </a:lnTo>
                    <a:lnTo>
                      <a:pt x="242" y="391"/>
                    </a:lnTo>
                    <a:lnTo>
                      <a:pt x="254" y="414"/>
                    </a:lnTo>
                    <a:lnTo>
                      <a:pt x="252" y="425"/>
                    </a:lnTo>
                    <a:lnTo>
                      <a:pt x="260" y="444"/>
                    </a:lnTo>
                    <a:lnTo>
                      <a:pt x="292" y="450"/>
                    </a:lnTo>
                    <a:lnTo>
                      <a:pt x="293" y="461"/>
                    </a:lnTo>
                    <a:lnTo>
                      <a:pt x="308" y="486"/>
                    </a:lnTo>
                    <a:lnTo>
                      <a:pt x="306" y="526"/>
                    </a:lnTo>
                    <a:lnTo>
                      <a:pt x="312" y="562"/>
                    </a:lnTo>
                    <a:lnTo>
                      <a:pt x="346" y="571"/>
                    </a:lnTo>
                    <a:lnTo>
                      <a:pt x="353" y="576"/>
                    </a:lnTo>
                    <a:lnTo>
                      <a:pt x="361" y="603"/>
                    </a:lnTo>
                    <a:lnTo>
                      <a:pt x="380" y="606"/>
                    </a:lnTo>
                    <a:lnTo>
                      <a:pt x="383" y="639"/>
                    </a:lnTo>
                    <a:lnTo>
                      <a:pt x="392" y="641"/>
                    </a:lnTo>
                    <a:lnTo>
                      <a:pt x="400" y="669"/>
                    </a:lnTo>
                    <a:lnTo>
                      <a:pt x="384" y="680"/>
                    </a:lnTo>
                    <a:lnTo>
                      <a:pt x="342" y="736"/>
                    </a:lnTo>
                    <a:lnTo>
                      <a:pt x="359" y="736"/>
                    </a:lnTo>
                    <a:lnTo>
                      <a:pt x="376" y="753"/>
                    </a:lnTo>
                    <a:lnTo>
                      <a:pt x="380" y="749"/>
                    </a:lnTo>
                    <a:lnTo>
                      <a:pt x="417" y="773"/>
                    </a:lnTo>
                    <a:lnTo>
                      <a:pt x="430" y="789"/>
                    </a:lnTo>
                    <a:lnTo>
                      <a:pt x="430" y="810"/>
                    </a:lnTo>
                    <a:lnTo>
                      <a:pt x="444" y="784"/>
                    </a:lnTo>
                    <a:lnTo>
                      <a:pt x="464" y="763"/>
                    </a:lnTo>
                    <a:lnTo>
                      <a:pt x="477" y="720"/>
                    </a:lnTo>
                    <a:lnTo>
                      <a:pt x="494" y="700"/>
                    </a:lnTo>
                    <a:lnTo>
                      <a:pt x="490" y="644"/>
                    </a:lnTo>
                    <a:lnTo>
                      <a:pt x="517" y="610"/>
                    </a:lnTo>
                    <a:lnTo>
                      <a:pt x="535" y="601"/>
                    </a:lnTo>
                    <a:lnTo>
                      <a:pt x="540" y="603"/>
                    </a:lnTo>
                    <a:lnTo>
                      <a:pt x="547" y="593"/>
                    </a:lnTo>
                    <a:lnTo>
                      <a:pt x="556" y="593"/>
                    </a:lnTo>
                    <a:lnTo>
                      <a:pt x="553" y="586"/>
                    </a:lnTo>
                    <a:lnTo>
                      <a:pt x="600" y="585"/>
                    </a:lnTo>
                    <a:lnTo>
                      <a:pt x="600" y="576"/>
                    </a:lnTo>
                    <a:lnTo>
                      <a:pt x="616" y="565"/>
                    </a:lnTo>
                    <a:lnTo>
                      <a:pt x="617" y="545"/>
                    </a:lnTo>
                    <a:lnTo>
                      <a:pt x="636" y="513"/>
                    </a:lnTo>
                    <a:lnTo>
                      <a:pt x="638" y="482"/>
                    </a:lnTo>
                    <a:lnTo>
                      <a:pt x="643" y="475"/>
                    </a:lnTo>
                    <a:lnTo>
                      <a:pt x="642" y="384"/>
                    </a:lnTo>
                    <a:lnTo>
                      <a:pt x="699" y="307"/>
                    </a:lnTo>
                    <a:lnTo>
                      <a:pt x="712" y="278"/>
                    </a:lnTo>
                    <a:lnTo>
                      <a:pt x="712" y="253"/>
                    </a:lnTo>
                    <a:lnTo>
                      <a:pt x="700" y="217"/>
                    </a:lnTo>
                    <a:lnTo>
                      <a:pt x="672" y="213"/>
                    </a:lnTo>
                    <a:lnTo>
                      <a:pt x="615" y="167"/>
                    </a:lnTo>
                    <a:lnTo>
                      <a:pt x="588" y="171"/>
                    </a:lnTo>
                    <a:lnTo>
                      <a:pt x="552" y="159"/>
                    </a:lnTo>
                    <a:lnTo>
                      <a:pt x="531" y="167"/>
                    </a:lnTo>
                    <a:lnTo>
                      <a:pt x="535" y="157"/>
                    </a:lnTo>
                    <a:lnTo>
                      <a:pt x="527" y="140"/>
                    </a:lnTo>
                    <a:lnTo>
                      <a:pt x="517" y="143"/>
                    </a:lnTo>
                    <a:lnTo>
                      <a:pt x="514" y="137"/>
                    </a:lnTo>
                    <a:lnTo>
                      <a:pt x="482" y="122"/>
                    </a:lnTo>
                    <a:lnTo>
                      <a:pt x="465" y="125"/>
                    </a:lnTo>
                    <a:lnTo>
                      <a:pt x="459" y="141"/>
                    </a:lnTo>
                    <a:lnTo>
                      <a:pt x="454" y="138"/>
                    </a:lnTo>
                    <a:lnTo>
                      <a:pt x="460" y="115"/>
                    </a:lnTo>
                    <a:lnTo>
                      <a:pt x="449" y="112"/>
                    </a:lnTo>
                    <a:lnTo>
                      <a:pt x="422" y="117"/>
                    </a:lnTo>
                    <a:lnTo>
                      <a:pt x="421" y="143"/>
                    </a:lnTo>
                    <a:lnTo>
                      <a:pt x="415" y="130"/>
                    </a:lnTo>
                    <a:lnTo>
                      <a:pt x="405" y="134"/>
                    </a:lnTo>
                    <a:lnTo>
                      <a:pt x="410" y="112"/>
                    </a:lnTo>
                    <a:lnTo>
                      <a:pt x="430" y="87"/>
                    </a:lnTo>
                    <a:lnTo>
                      <a:pt x="432" y="72"/>
                    </a:lnTo>
                    <a:lnTo>
                      <a:pt x="422" y="70"/>
                    </a:lnTo>
                    <a:lnTo>
                      <a:pt x="412" y="31"/>
                    </a:lnTo>
                    <a:lnTo>
                      <a:pt x="404"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0" name="Freeform 339"/>
              <p:cNvSpPr>
                <a:spLocks noChangeAspect="1"/>
              </p:cNvSpPr>
              <p:nvPr/>
            </p:nvSpPr>
            <p:spPr bwMode="auto">
              <a:xfrm>
                <a:off x="1505" y="3568"/>
                <a:ext cx="79" cy="62"/>
              </a:xfrm>
              <a:custGeom>
                <a:avLst/>
                <a:gdLst>
                  <a:gd name="T0" fmla="*/ 0 w 77"/>
                  <a:gd name="T1" fmla="*/ 0 h 62"/>
                  <a:gd name="T2" fmla="*/ 51 w 77"/>
                  <a:gd name="T3" fmla="*/ 22 h 62"/>
                  <a:gd name="T4" fmla="*/ 157 w 77"/>
                  <a:gd name="T5" fmla="*/ 41 h 62"/>
                  <a:gd name="T6" fmla="*/ 149 w 77"/>
                  <a:gd name="T7" fmla="*/ 47 h 62"/>
                  <a:gd name="T8" fmla="*/ 72 w 77"/>
                  <a:gd name="T9" fmla="*/ 53 h 62"/>
                  <a:gd name="T10" fmla="*/ 84 w 77"/>
                  <a:gd name="T11" fmla="*/ 61 h 62"/>
                  <a:gd name="T12" fmla="*/ 58 w 77"/>
                  <a:gd name="T13" fmla="*/ 58 h 62"/>
                  <a:gd name="T14" fmla="*/ 0 w 77"/>
                  <a:gd name="T15" fmla="*/ 0 h 62"/>
                  <a:gd name="T16" fmla="*/ 0 w 77"/>
                  <a:gd name="T17" fmla="*/ 0 h 62"/>
                  <a:gd name="T18" fmla="*/ 0 w 7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0" y="0"/>
                    </a:moveTo>
                    <a:lnTo>
                      <a:pt x="22" y="22"/>
                    </a:lnTo>
                    <a:lnTo>
                      <a:pt x="76" y="41"/>
                    </a:lnTo>
                    <a:lnTo>
                      <a:pt x="72" y="47"/>
                    </a:lnTo>
                    <a:lnTo>
                      <a:pt x="36" y="53"/>
                    </a:lnTo>
                    <a:lnTo>
                      <a:pt x="42" y="61"/>
                    </a:lnTo>
                    <a:lnTo>
                      <a:pt x="29" y="58"/>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1" name="Freeform 340"/>
              <p:cNvSpPr>
                <a:spLocks noChangeAspect="1"/>
              </p:cNvSpPr>
              <p:nvPr/>
            </p:nvSpPr>
            <p:spPr bwMode="auto">
              <a:xfrm>
                <a:off x="1436" y="3568"/>
                <a:ext cx="100" cy="60"/>
              </a:xfrm>
              <a:custGeom>
                <a:avLst/>
                <a:gdLst>
                  <a:gd name="T0" fmla="*/ 120 w 98"/>
                  <a:gd name="T1" fmla="*/ 0 h 59"/>
                  <a:gd name="T2" fmla="*/ 80 w 98"/>
                  <a:gd name="T3" fmla="*/ 5 h 59"/>
                  <a:gd name="T4" fmla="*/ 84 w 98"/>
                  <a:gd name="T5" fmla="*/ 15 h 59"/>
                  <a:gd name="T6" fmla="*/ 120 w 98"/>
                  <a:gd name="T7" fmla="*/ 18 h 59"/>
                  <a:gd name="T8" fmla="*/ 100 w 98"/>
                  <a:gd name="T9" fmla="*/ 23 h 59"/>
                  <a:gd name="T10" fmla="*/ 88 w 98"/>
                  <a:gd name="T11" fmla="*/ 22 h 59"/>
                  <a:gd name="T12" fmla="*/ 82 w 98"/>
                  <a:gd name="T13" fmla="*/ 60 h 59"/>
                  <a:gd name="T14" fmla="*/ 1 w 98"/>
                  <a:gd name="T15" fmla="*/ 15 h 59"/>
                  <a:gd name="T16" fmla="*/ 0 w 98"/>
                  <a:gd name="T17" fmla="*/ 20 h 59"/>
                  <a:gd name="T18" fmla="*/ 14 w 98"/>
                  <a:gd name="T19" fmla="*/ 60 h 59"/>
                  <a:gd name="T20" fmla="*/ 23 w 98"/>
                  <a:gd name="T21" fmla="*/ 60 h 59"/>
                  <a:gd name="T22" fmla="*/ 96 w 98"/>
                  <a:gd name="T23" fmla="*/ 76 h 59"/>
                  <a:gd name="T24" fmla="*/ 133 w 98"/>
                  <a:gd name="T25" fmla="*/ 76 h 59"/>
                  <a:gd name="T26" fmla="*/ 144 w 98"/>
                  <a:gd name="T27" fmla="*/ 83 h 59"/>
                  <a:gd name="T28" fmla="*/ 171 w 98"/>
                  <a:gd name="T29" fmla="*/ 87 h 59"/>
                  <a:gd name="T30" fmla="*/ 120 w 98"/>
                  <a:gd name="T31" fmla="*/ 0 h 59"/>
                  <a:gd name="T32" fmla="*/ 120 w 98"/>
                  <a:gd name="T33" fmla="*/ 0 h 59"/>
                  <a:gd name="T34" fmla="*/ 120 w 98"/>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59"/>
                  <a:gd name="T56" fmla="*/ 98 w 9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59">
                    <a:moveTo>
                      <a:pt x="68" y="0"/>
                    </a:moveTo>
                    <a:lnTo>
                      <a:pt x="48" y="5"/>
                    </a:lnTo>
                    <a:lnTo>
                      <a:pt x="50" y="15"/>
                    </a:lnTo>
                    <a:lnTo>
                      <a:pt x="68" y="18"/>
                    </a:lnTo>
                    <a:lnTo>
                      <a:pt x="58" y="23"/>
                    </a:lnTo>
                    <a:lnTo>
                      <a:pt x="52" y="22"/>
                    </a:lnTo>
                    <a:lnTo>
                      <a:pt x="49" y="31"/>
                    </a:lnTo>
                    <a:lnTo>
                      <a:pt x="1" y="15"/>
                    </a:lnTo>
                    <a:lnTo>
                      <a:pt x="0" y="20"/>
                    </a:lnTo>
                    <a:lnTo>
                      <a:pt x="14" y="31"/>
                    </a:lnTo>
                    <a:lnTo>
                      <a:pt x="23" y="31"/>
                    </a:lnTo>
                    <a:lnTo>
                      <a:pt x="56" y="47"/>
                    </a:lnTo>
                    <a:lnTo>
                      <a:pt x="73" y="47"/>
                    </a:lnTo>
                    <a:lnTo>
                      <a:pt x="79" y="54"/>
                    </a:lnTo>
                    <a:lnTo>
                      <a:pt x="97" y="58"/>
                    </a:lnTo>
                    <a:lnTo>
                      <a:pt x="6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2" name="Freeform 341"/>
              <p:cNvSpPr>
                <a:spLocks noChangeAspect="1"/>
              </p:cNvSpPr>
              <p:nvPr/>
            </p:nvSpPr>
            <p:spPr bwMode="auto">
              <a:xfrm>
                <a:off x="1052" y="2498"/>
                <a:ext cx="246" cy="374"/>
              </a:xfrm>
              <a:custGeom>
                <a:avLst/>
                <a:gdLst>
                  <a:gd name="T0" fmla="*/ 16 w 243"/>
                  <a:gd name="T1" fmla="*/ 47 h 378"/>
                  <a:gd name="T2" fmla="*/ 0 w 243"/>
                  <a:gd name="T3" fmla="*/ 58 h 378"/>
                  <a:gd name="T4" fmla="*/ 10 w 243"/>
                  <a:gd name="T5" fmla="*/ 87 h 378"/>
                  <a:gd name="T6" fmla="*/ 5 w 243"/>
                  <a:gd name="T7" fmla="*/ 94 h 378"/>
                  <a:gd name="T8" fmla="*/ 26 w 243"/>
                  <a:gd name="T9" fmla="*/ 111 h 378"/>
                  <a:gd name="T10" fmla="*/ 82 w 243"/>
                  <a:gd name="T11" fmla="*/ 131 h 378"/>
                  <a:gd name="T12" fmla="*/ 166 w 243"/>
                  <a:gd name="T13" fmla="*/ 223 h 378"/>
                  <a:gd name="T14" fmla="*/ 312 w 243"/>
                  <a:gd name="T15" fmla="*/ 278 h 378"/>
                  <a:gd name="T16" fmla="*/ 333 w 243"/>
                  <a:gd name="T17" fmla="*/ 267 h 378"/>
                  <a:gd name="T18" fmla="*/ 344 w 243"/>
                  <a:gd name="T19" fmla="*/ 251 h 378"/>
                  <a:gd name="T20" fmla="*/ 332 w 243"/>
                  <a:gd name="T21" fmla="*/ 237 h 378"/>
                  <a:gd name="T22" fmla="*/ 340 w 243"/>
                  <a:gd name="T23" fmla="*/ 190 h 378"/>
                  <a:gd name="T24" fmla="*/ 313 w 243"/>
                  <a:gd name="T25" fmla="*/ 166 h 378"/>
                  <a:gd name="T26" fmla="*/ 293 w 243"/>
                  <a:gd name="T27" fmla="*/ 166 h 378"/>
                  <a:gd name="T28" fmla="*/ 284 w 243"/>
                  <a:gd name="T29" fmla="*/ 138 h 378"/>
                  <a:gd name="T30" fmla="*/ 252 w 243"/>
                  <a:gd name="T31" fmla="*/ 148 h 378"/>
                  <a:gd name="T32" fmla="*/ 222 w 243"/>
                  <a:gd name="T33" fmla="*/ 137 h 378"/>
                  <a:gd name="T34" fmla="*/ 224 w 243"/>
                  <a:gd name="T35" fmla="*/ 133 h 378"/>
                  <a:gd name="T36" fmla="*/ 200 w 243"/>
                  <a:gd name="T37" fmla="*/ 120 h 378"/>
                  <a:gd name="T38" fmla="*/ 215 w 243"/>
                  <a:gd name="T39" fmla="*/ 91 h 378"/>
                  <a:gd name="T40" fmla="*/ 236 w 243"/>
                  <a:gd name="T41" fmla="*/ 72 h 378"/>
                  <a:gd name="T42" fmla="*/ 298 w 243"/>
                  <a:gd name="T43" fmla="*/ 56 h 378"/>
                  <a:gd name="T44" fmla="*/ 279 w 243"/>
                  <a:gd name="T45" fmla="*/ 47 h 378"/>
                  <a:gd name="T46" fmla="*/ 296 w 243"/>
                  <a:gd name="T47" fmla="*/ 47 h 378"/>
                  <a:gd name="T48" fmla="*/ 289 w 243"/>
                  <a:gd name="T49" fmla="*/ 47 h 378"/>
                  <a:gd name="T50" fmla="*/ 272 w 243"/>
                  <a:gd name="T51" fmla="*/ 47 h 378"/>
                  <a:gd name="T52" fmla="*/ 212 w 243"/>
                  <a:gd name="T53" fmla="*/ 47 h 378"/>
                  <a:gd name="T54" fmla="*/ 198 w 243"/>
                  <a:gd name="T55" fmla="*/ 27 h 378"/>
                  <a:gd name="T56" fmla="*/ 152 w 243"/>
                  <a:gd name="T57" fmla="*/ 0 h 378"/>
                  <a:gd name="T58" fmla="*/ 144 w 243"/>
                  <a:gd name="T59" fmla="*/ 5 h 378"/>
                  <a:gd name="T60" fmla="*/ 156 w 243"/>
                  <a:gd name="T61" fmla="*/ 16 h 378"/>
                  <a:gd name="T62" fmla="*/ 138 w 243"/>
                  <a:gd name="T63" fmla="*/ 34 h 378"/>
                  <a:gd name="T64" fmla="*/ 118 w 243"/>
                  <a:gd name="T65" fmla="*/ 47 h 378"/>
                  <a:gd name="T66" fmla="*/ 91 w 243"/>
                  <a:gd name="T67" fmla="*/ 47 h 378"/>
                  <a:gd name="T68" fmla="*/ 39 w 243"/>
                  <a:gd name="T69" fmla="*/ 74 h 378"/>
                  <a:gd name="T70" fmla="*/ 15 w 243"/>
                  <a:gd name="T71" fmla="*/ 61 h 378"/>
                  <a:gd name="T72" fmla="*/ 16 w 243"/>
                  <a:gd name="T73" fmla="*/ 47 h 378"/>
                  <a:gd name="T74" fmla="*/ 16 w 243"/>
                  <a:gd name="T75" fmla="*/ 47 h 378"/>
                  <a:gd name="T76" fmla="*/ 16 w 243"/>
                  <a:gd name="T77" fmla="*/ 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3"/>
                  <a:gd name="T118" fmla="*/ 0 h 378"/>
                  <a:gd name="T119" fmla="*/ 243 w 243"/>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3" h="378">
                    <a:moveTo>
                      <a:pt x="16" y="71"/>
                    </a:moveTo>
                    <a:lnTo>
                      <a:pt x="0" y="87"/>
                    </a:lnTo>
                    <a:lnTo>
                      <a:pt x="10" y="116"/>
                    </a:lnTo>
                    <a:lnTo>
                      <a:pt x="5" y="123"/>
                    </a:lnTo>
                    <a:lnTo>
                      <a:pt x="26" y="140"/>
                    </a:lnTo>
                    <a:lnTo>
                      <a:pt x="53" y="179"/>
                    </a:lnTo>
                    <a:lnTo>
                      <a:pt x="115" y="304"/>
                    </a:lnTo>
                    <a:lnTo>
                      <a:pt x="218" y="377"/>
                    </a:lnTo>
                    <a:lnTo>
                      <a:pt x="234" y="362"/>
                    </a:lnTo>
                    <a:lnTo>
                      <a:pt x="242" y="341"/>
                    </a:lnTo>
                    <a:lnTo>
                      <a:pt x="233" y="324"/>
                    </a:lnTo>
                    <a:lnTo>
                      <a:pt x="239" y="255"/>
                    </a:lnTo>
                    <a:lnTo>
                      <a:pt x="219" y="224"/>
                    </a:lnTo>
                    <a:lnTo>
                      <a:pt x="204" y="224"/>
                    </a:lnTo>
                    <a:lnTo>
                      <a:pt x="199" y="193"/>
                    </a:lnTo>
                    <a:lnTo>
                      <a:pt x="178" y="206"/>
                    </a:lnTo>
                    <a:lnTo>
                      <a:pt x="158" y="191"/>
                    </a:lnTo>
                    <a:lnTo>
                      <a:pt x="159" y="184"/>
                    </a:lnTo>
                    <a:lnTo>
                      <a:pt x="142" y="158"/>
                    </a:lnTo>
                    <a:lnTo>
                      <a:pt x="153" y="120"/>
                    </a:lnTo>
                    <a:lnTo>
                      <a:pt x="167" y="101"/>
                    </a:lnTo>
                    <a:lnTo>
                      <a:pt x="208" y="85"/>
                    </a:lnTo>
                    <a:lnTo>
                      <a:pt x="196" y="73"/>
                    </a:lnTo>
                    <a:lnTo>
                      <a:pt x="206" y="60"/>
                    </a:lnTo>
                    <a:lnTo>
                      <a:pt x="202" y="54"/>
                    </a:lnTo>
                    <a:lnTo>
                      <a:pt x="191" y="47"/>
                    </a:lnTo>
                    <a:lnTo>
                      <a:pt x="151" y="50"/>
                    </a:lnTo>
                    <a:lnTo>
                      <a:pt x="140" y="27"/>
                    </a:lnTo>
                    <a:lnTo>
                      <a:pt x="108" y="0"/>
                    </a:lnTo>
                    <a:lnTo>
                      <a:pt x="104" y="5"/>
                    </a:lnTo>
                    <a:lnTo>
                      <a:pt x="110" y="16"/>
                    </a:lnTo>
                    <a:lnTo>
                      <a:pt x="101" y="34"/>
                    </a:lnTo>
                    <a:lnTo>
                      <a:pt x="89" y="50"/>
                    </a:lnTo>
                    <a:lnTo>
                      <a:pt x="62" y="63"/>
                    </a:lnTo>
                    <a:lnTo>
                      <a:pt x="39" y="103"/>
                    </a:lnTo>
                    <a:lnTo>
                      <a:pt x="15" y="90"/>
                    </a:lnTo>
                    <a:lnTo>
                      <a:pt x="16"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3" name="Freeform 342"/>
              <p:cNvSpPr>
                <a:spLocks noChangeAspect="1"/>
              </p:cNvSpPr>
              <p:nvPr/>
            </p:nvSpPr>
            <p:spPr bwMode="auto">
              <a:xfrm>
                <a:off x="1058" y="2470"/>
                <a:ext cx="106" cy="131"/>
              </a:xfrm>
              <a:custGeom>
                <a:avLst/>
                <a:gdLst>
                  <a:gd name="T0" fmla="*/ 10 w 105"/>
                  <a:gd name="T1" fmla="*/ 70 h 132"/>
                  <a:gd name="T2" fmla="*/ 9 w 105"/>
                  <a:gd name="T3" fmla="*/ 89 h 132"/>
                  <a:gd name="T4" fmla="*/ 33 w 105"/>
                  <a:gd name="T5" fmla="*/ 102 h 132"/>
                  <a:gd name="T6" fmla="*/ 85 w 105"/>
                  <a:gd name="T7" fmla="*/ 66 h 132"/>
                  <a:gd name="T8" fmla="*/ 112 w 105"/>
                  <a:gd name="T9" fmla="*/ 66 h 132"/>
                  <a:gd name="T10" fmla="*/ 124 w 105"/>
                  <a:gd name="T11" fmla="*/ 62 h 132"/>
                  <a:gd name="T12" fmla="*/ 133 w 105"/>
                  <a:gd name="T13" fmla="*/ 44 h 132"/>
                  <a:gd name="T14" fmla="*/ 127 w 105"/>
                  <a:gd name="T15" fmla="*/ 33 h 132"/>
                  <a:gd name="T16" fmla="*/ 131 w 105"/>
                  <a:gd name="T17" fmla="*/ 28 h 132"/>
                  <a:gd name="T18" fmla="*/ 121 w 105"/>
                  <a:gd name="T19" fmla="*/ 22 h 132"/>
                  <a:gd name="T20" fmla="*/ 97 w 105"/>
                  <a:gd name="T21" fmla="*/ 25 h 132"/>
                  <a:gd name="T22" fmla="*/ 38 w 105"/>
                  <a:gd name="T23" fmla="*/ 0 h 132"/>
                  <a:gd name="T24" fmla="*/ 18 w 105"/>
                  <a:gd name="T25" fmla="*/ 13 h 132"/>
                  <a:gd name="T26" fmla="*/ 15 w 105"/>
                  <a:gd name="T27" fmla="*/ 27 h 132"/>
                  <a:gd name="T28" fmla="*/ 7 w 105"/>
                  <a:gd name="T29" fmla="*/ 33 h 132"/>
                  <a:gd name="T30" fmla="*/ 7 w 105"/>
                  <a:gd name="T31" fmla="*/ 43 h 132"/>
                  <a:gd name="T32" fmla="*/ 0 w 105"/>
                  <a:gd name="T33" fmla="*/ 48 h 132"/>
                  <a:gd name="T34" fmla="*/ 0 w 105"/>
                  <a:gd name="T35" fmla="*/ 66 h 132"/>
                  <a:gd name="T36" fmla="*/ 15 w 105"/>
                  <a:gd name="T37" fmla="*/ 66 h 132"/>
                  <a:gd name="T38" fmla="*/ 16 w 105"/>
                  <a:gd name="T39" fmla="*/ 66 h 132"/>
                  <a:gd name="T40" fmla="*/ 24 w 105"/>
                  <a:gd name="T41" fmla="*/ 66 h 132"/>
                  <a:gd name="T42" fmla="*/ 19 w 105"/>
                  <a:gd name="T43" fmla="*/ 66 h 132"/>
                  <a:gd name="T44" fmla="*/ 10 w 105"/>
                  <a:gd name="T45" fmla="*/ 70 h 132"/>
                  <a:gd name="T46" fmla="*/ 10 w 105"/>
                  <a:gd name="T47" fmla="*/ 70 h 132"/>
                  <a:gd name="T48" fmla="*/ 10 w 105"/>
                  <a:gd name="T49" fmla="*/ 7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132"/>
                  <a:gd name="T77" fmla="*/ 105 w 105"/>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132">
                    <a:moveTo>
                      <a:pt x="10" y="99"/>
                    </a:moveTo>
                    <a:lnTo>
                      <a:pt x="9" y="118"/>
                    </a:lnTo>
                    <a:lnTo>
                      <a:pt x="33" y="131"/>
                    </a:lnTo>
                    <a:lnTo>
                      <a:pt x="56" y="91"/>
                    </a:lnTo>
                    <a:lnTo>
                      <a:pt x="83" y="78"/>
                    </a:lnTo>
                    <a:lnTo>
                      <a:pt x="95" y="62"/>
                    </a:lnTo>
                    <a:lnTo>
                      <a:pt x="104" y="44"/>
                    </a:lnTo>
                    <a:lnTo>
                      <a:pt x="98" y="33"/>
                    </a:lnTo>
                    <a:lnTo>
                      <a:pt x="102" y="28"/>
                    </a:lnTo>
                    <a:lnTo>
                      <a:pt x="92" y="22"/>
                    </a:lnTo>
                    <a:lnTo>
                      <a:pt x="68" y="25"/>
                    </a:lnTo>
                    <a:lnTo>
                      <a:pt x="38" y="0"/>
                    </a:lnTo>
                    <a:lnTo>
                      <a:pt x="18" y="13"/>
                    </a:lnTo>
                    <a:lnTo>
                      <a:pt x="15" y="27"/>
                    </a:lnTo>
                    <a:lnTo>
                      <a:pt x="7" y="33"/>
                    </a:lnTo>
                    <a:lnTo>
                      <a:pt x="7" y="43"/>
                    </a:lnTo>
                    <a:lnTo>
                      <a:pt x="0" y="48"/>
                    </a:lnTo>
                    <a:lnTo>
                      <a:pt x="0" y="75"/>
                    </a:lnTo>
                    <a:lnTo>
                      <a:pt x="15" y="89"/>
                    </a:lnTo>
                    <a:lnTo>
                      <a:pt x="16" y="78"/>
                    </a:lnTo>
                    <a:lnTo>
                      <a:pt x="24" y="78"/>
                    </a:lnTo>
                    <a:lnTo>
                      <a:pt x="19" y="95"/>
                    </a:lnTo>
                    <a:lnTo>
                      <a:pt x="10" y="9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4" name="Freeform 343"/>
              <p:cNvSpPr>
                <a:spLocks noChangeAspect="1"/>
              </p:cNvSpPr>
              <p:nvPr/>
            </p:nvSpPr>
            <p:spPr bwMode="auto">
              <a:xfrm>
                <a:off x="1095" y="2241"/>
                <a:ext cx="226" cy="342"/>
              </a:xfrm>
              <a:custGeom>
                <a:avLst/>
                <a:gdLst>
                  <a:gd name="T0" fmla="*/ 2 w 222"/>
                  <a:gd name="T1" fmla="*/ 155 h 347"/>
                  <a:gd name="T2" fmla="*/ 0 w 222"/>
                  <a:gd name="T3" fmla="*/ 149 h 347"/>
                  <a:gd name="T4" fmla="*/ 8 w 222"/>
                  <a:gd name="T5" fmla="*/ 148 h 347"/>
                  <a:gd name="T6" fmla="*/ 12 w 222"/>
                  <a:gd name="T7" fmla="*/ 135 h 347"/>
                  <a:gd name="T8" fmla="*/ 23 w 222"/>
                  <a:gd name="T9" fmla="*/ 135 h 347"/>
                  <a:gd name="T10" fmla="*/ 63 w 222"/>
                  <a:gd name="T11" fmla="*/ 122 h 347"/>
                  <a:gd name="T12" fmla="*/ 57 w 222"/>
                  <a:gd name="T13" fmla="*/ 117 h 347"/>
                  <a:gd name="T14" fmla="*/ 61 w 222"/>
                  <a:gd name="T15" fmla="*/ 84 h 347"/>
                  <a:gd name="T16" fmla="*/ 23 w 222"/>
                  <a:gd name="T17" fmla="*/ 77 h 347"/>
                  <a:gd name="T18" fmla="*/ 66 w 222"/>
                  <a:gd name="T19" fmla="*/ 64 h 347"/>
                  <a:gd name="T20" fmla="*/ 63 w 222"/>
                  <a:gd name="T21" fmla="*/ 53 h 347"/>
                  <a:gd name="T22" fmla="*/ 73 w 222"/>
                  <a:gd name="T23" fmla="*/ 68 h 347"/>
                  <a:gd name="T24" fmla="*/ 76 w 222"/>
                  <a:gd name="T25" fmla="*/ 53 h 347"/>
                  <a:gd name="T26" fmla="*/ 110 w 222"/>
                  <a:gd name="T27" fmla="*/ 34 h 347"/>
                  <a:gd name="T28" fmla="*/ 126 w 222"/>
                  <a:gd name="T29" fmla="*/ 34 h 347"/>
                  <a:gd name="T30" fmla="*/ 155 w 222"/>
                  <a:gd name="T31" fmla="*/ 32 h 347"/>
                  <a:gd name="T32" fmla="*/ 161 w 222"/>
                  <a:gd name="T33" fmla="*/ 25 h 347"/>
                  <a:gd name="T34" fmla="*/ 181 w 222"/>
                  <a:gd name="T35" fmla="*/ 28 h 347"/>
                  <a:gd name="T36" fmla="*/ 243 w 222"/>
                  <a:gd name="T37" fmla="*/ 0 h 347"/>
                  <a:gd name="T38" fmla="*/ 256 w 222"/>
                  <a:gd name="T39" fmla="*/ 8 h 347"/>
                  <a:gd name="T40" fmla="*/ 236 w 222"/>
                  <a:gd name="T41" fmla="*/ 21 h 347"/>
                  <a:gd name="T42" fmla="*/ 236 w 222"/>
                  <a:gd name="T43" fmla="*/ 22 h 347"/>
                  <a:gd name="T44" fmla="*/ 209 w 222"/>
                  <a:gd name="T45" fmla="*/ 32 h 347"/>
                  <a:gd name="T46" fmla="*/ 184 w 222"/>
                  <a:gd name="T47" fmla="*/ 35 h 347"/>
                  <a:gd name="T48" fmla="*/ 208 w 222"/>
                  <a:gd name="T49" fmla="*/ 62 h 347"/>
                  <a:gd name="T50" fmla="*/ 208 w 222"/>
                  <a:gd name="T51" fmla="*/ 75 h 347"/>
                  <a:gd name="T52" fmla="*/ 228 w 222"/>
                  <a:gd name="T53" fmla="*/ 79 h 347"/>
                  <a:gd name="T54" fmla="*/ 277 w 222"/>
                  <a:gd name="T55" fmla="*/ 80 h 347"/>
                  <a:gd name="T56" fmla="*/ 303 w 222"/>
                  <a:gd name="T57" fmla="*/ 89 h 347"/>
                  <a:gd name="T58" fmla="*/ 360 w 222"/>
                  <a:gd name="T59" fmla="*/ 89 h 347"/>
                  <a:gd name="T60" fmla="*/ 346 w 222"/>
                  <a:gd name="T61" fmla="*/ 106 h 347"/>
                  <a:gd name="T62" fmla="*/ 360 w 222"/>
                  <a:gd name="T63" fmla="*/ 127 h 347"/>
                  <a:gd name="T64" fmla="*/ 346 w 222"/>
                  <a:gd name="T65" fmla="*/ 133 h 347"/>
                  <a:gd name="T66" fmla="*/ 369 w 222"/>
                  <a:gd name="T67" fmla="*/ 155 h 347"/>
                  <a:gd name="T68" fmla="*/ 369 w 222"/>
                  <a:gd name="T69" fmla="*/ 155 h 347"/>
                  <a:gd name="T70" fmla="*/ 352 w 222"/>
                  <a:gd name="T71" fmla="*/ 147 h 347"/>
                  <a:gd name="T72" fmla="*/ 282 w 222"/>
                  <a:gd name="T73" fmla="*/ 149 h 347"/>
                  <a:gd name="T74" fmla="*/ 278 w 222"/>
                  <a:gd name="T75" fmla="*/ 157 h 347"/>
                  <a:gd name="T76" fmla="*/ 301 w 222"/>
                  <a:gd name="T77" fmla="*/ 163 h 347"/>
                  <a:gd name="T78" fmla="*/ 273 w 222"/>
                  <a:gd name="T79" fmla="*/ 166 h 347"/>
                  <a:gd name="T80" fmla="*/ 291 w 222"/>
                  <a:gd name="T81" fmla="*/ 189 h 347"/>
                  <a:gd name="T82" fmla="*/ 277 w 222"/>
                  <a:gd name="T83" fmla="*/ 227 h 347"/>
                  <a:gd name="T84" fmla="*/ 257 w 222"/>
                  <a:gd name="T85" fmla="*/ 220 h 347"/>
                  <a:gd name="T86" fmla="*/ 273 w 222"/>
                  <a:gd name="T87" fmla="*/ 212 h 347"/>
                  <a:gd name="T88" fmla="*/ 267 w 222"/>
                  <a:gd name="T89" fmla="*/ 209 h 347"/>
                  <a:gd name="T90" fmla="*/ 249 w 222"/>
                  <a:gd name="T91" fmla="*/ 204 h 347"/>
                  <a:gd name="T92" fmla="*/ 181 w 222"/>
                  <a:gd name="T93" fmla="*/ 206 h 347"/>
                  <a:gd name="T94" fmla="*/ 164 w 222"/>
                  <a:gd name="T95" fmla="*/ 189 h 347"/>
                  <a:gd name="T96" fmla="*/ 106 w 222"/>
                  <a:gd name="T97" fmla="*/ 170 h 347"/>
                  <a:gd name="T98" fmla="*/ 86 w 222"/>
                  <a:gd name="T99" fmla="*/ 167 h 347"/>
                  <a:gd name="T100" fmla="*/ 61 w 222"/>
                  <a:gd name="T101" fmla="*/ 169 h 347"/>
                  <a:gd name="T102" fmla="*/ 2 w 222"/>
                  <a:gd name="T103" fmla="*/ 155 h 347"/>
                  <a:gd name="T104" fmla="*/ 2 w 222"/>
                  <a:gd name="T105" fmla="*/ 155 h 347"/>
                  <a:gd name="T106" fmla="*/ 2 w 222"/>
                  <a:gd name="T107" fmla="*/ 155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347"/>
                  <a:gd name="T164" fmla="*/ 222 w 222"/>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347">
                    <a:moveTo>
                      <a:pt x="2" y="233"/>
                    </a:moveTo>
                    <a:lnTo>
                      <a:pt x="0" y="224"/>
                    </a:lnTo>
                    <a:lnTo>
                      <a:pt x="8" y="223"/>
                    </a:lnTo>
                    <a:lnTo>
                      <a:pt x="12" y="204"/>
                    </a:lnTo>
                    <a:lnTo>
                      <a:pt x="23" y="204"/>
                    </a:lnTo>
                    <a:lnTo>
                      <a:pt x="34" y="184"/>
                    </a:lnTo>
                    <a:lnTo>
                      <a:pt x="28" y="176"/>
                    </a:lnTo>
                    <a:lnTo>
                      <a:pt x="32" y="122"/>
                    </a:lnTo>
                    <a:lnTo>
                      <a:pt x="23" y="108"/>
                    </a:lnTo>
                    <a:lnTo>
                      <a:pt x="37" y="93"/>
                    </a:lnTo>
                    <a:lnTo>
                      <a:pt x="34" y="82"/>
                    </a:lnTo>
                    <a:lnTo>
                      <a:pt x="44" y="97"/>
                    </a:lnTo>
                    <a:lnTo>
                      <a:pt x="47" y="82"/>
                    </a:lnTo>
                    <a:lnTo>
                      <a:pt x="68" y="62"/>
                    </a:lnTo>
                    <a:lnTo>
                      <a:pt x="76" y="34"/>
                    </a:lnTo>
                    <a:lnTo>
                      <a:pt x="92" y="32"/>
                    </a:lnTo>
                    <a:lnTo>
                      <a:pt x="96" y="25"/>
                    </a:lnTo>
                    <a:lnTo>
                      <a:pt x="109" y="28"/>
                    </a:lnTo>
                    <a:lnTo>
                      <a:pt x="144" y="0"/>
                    </a:lnTo>
                    <a:lnTo>
                      <a:pt x="153" y="8"/>
                    </a:lnTo>
                    <a:lnTo>
                      <a:pt x="139" y="21"/>
                    </a:lnTo>
                    <a:lnTo>
                      <a:pt x="139" y="22"/>
                    </a:lnTo>
                    <a:lnTo>
                      <a:pt x="126" y="32"/>
                    </a:lnTo>
                    <a:lnTo>
                      <a:pt x="111" y="64"/>
                    </a:lnTo>
                    <a:lnTo>
                      <a:pt x="125" y="91"/>
                    </a:lnTo>
                    <a:lnTo>
                      <a:pt x="125" y="105"/>
                    </a:lnTo>
                    <a:lnTo>
                      <a:pt x="135" y="113"/>
                    </a:lnTo>
                    <a:lnTo>
                      <a:pt x="166" y="114"/>
                    </a:lnTo>
                    <a:lnTo>
                      <a:pt x="182" y="133"/>
                    </a:lnTo>
                    <a:lnTo>
                      <a:pt x="215" y="132"/>
                    </a:lnTo>
                    <a:lnTo>
                      <a:pt x="206" y="164"/>
                    </a:lnTo>
                    <a:lnTo>
                      <a:pt x="215" y="192"/>
                    </a:lnTo>
                    <a:lnTo>
                      <a:pt x="206" y="200"/>
                    </a:lnTo>
                    <a:lnTo>
                      <a:pt x="221" y="233"/>
                    </a:lnTo>
                    <a:lnTo>
                      <a:pt x="210" y="222"/>
                    </a:lnTo>
                    <a:lnTo>
                      <a:pt x="169" y="224"/>
                    </a:lnTo>
                    <a:lnTo>
                      <a:pt x="167" y="236"/>
                    </a:lnTo>
                    <a:lnTo>
                      <a:pt x="180" y="247"/>
                    </a:lnTo>
                    <a:lnTo>
                      <a:pt x="164" y="253"/>
                    </a:lnTo>
                    <a:lnTo>
                      <a:pt x="174" y="288"/>
                    </a:lnTo>
                    <a:lnTo>
                      <a:pt x="166" y="346"/>
                    </a:lnTo>
                    <a:lnTo>
                      <a:pt x="154" y="334"/>
                    </a:lnTo>
                    <a:lnTo>
                      <a:pt x="164" y="321"/>
                    </a:lnTo>
                    <a:lnTo>
                      <a:pt x="160" y="315"/>
                    </a:lnTo>
                    <a:lnTo>
                      <a:pt x="149" y="308"/>
                    </a:lnTo>
                    <a:lnTo>
                      <a:pt x="109" y="311"/>
                    </a:lnTo>
                    <a:lnTo>
                      <a:pt x="98" y="288"/>
                    </a:lnTo>
                    <a:lnTo>
                      <a:pt x="66" y="261"/>
                    </a:lnTo>
                    <a:lnTo>
                      <a:pt x="56" y="255"/>
                    </a:lnTo>
                    <a:lnTo>
                      <a:pt x="32" y="258"/>
                    </a:lnTo>
                    <a:lnTo>
                      <a:pt x="2" y="23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5" name="Freeform 344"/>
              <p:cNvSpPr>
                <a:spLocks noChangeAspect="1"/>
              </p:cNvSpPr>
              <p:nvPr/>
            </p:nvSpPr>
            <p:spPr bwMode="auto">
              <a:xfrm>
                <a:off x="1208" y="2247"/>
                <a:ext cx="247" cy="234"/>
              </a:xfrm>
              <a:custGeom>
                <a:avLst/>
                <a:gdLst>
                  <a:gd name="T0" fmla="*/ 345 w 244"/>
                  <a:gd name="T1" fmla="*/ 51 h 237"/>
                  <a:gd name="T2" fmla="*/ 325 w 244"/>
                  <a:gd name="T3" fmla="*/ 62 h 237"/>
                  <a:gd name="T4" fmla="*/ 321 w 244"/>
                  <a:gd name="T5" fmla="*/ 76 h 237"/>
                  <a:gd name="T6" fmla="*/ 329 w 244"/>
                  <a:gd name="T7" fmla="*/ 78 h 237"/>
                  <a:gd name="T8" fmla="*/ 315 w 244"/>
                  <a:gd name="T9" fmla="*/ 85 h 237"/>
                  <a:gd name="T10" fmla="*/ 310 w 244"/>
                  <a:gd name="T11" fmla="*/ 94 h 237"/>
                  <a:gd name="T12" fmla="*/ 325 w 244"/>
                  <a:gd name="T13" fmla="*/ 102 h 237"/>
                  <a:gd name="T14" fmla="*/ 318 w 244"/>
                  <a:gd name="T15" fmla="*/ 108 h 237"/>
                  <a:gd name="T16" fmla="*/ 258 w 244"/>
                  <a:gd name="T17" fmla="*/ 116 h 237"/>
                  <a:gd name="T18" fmla="*/ 211 w 244"/>
                  <a:gd name="T19" fmla="*/ 114 h 237"/>
                  <a:gd name="T20" fmla="*/ 225 w 244"/>
                  <a:gd name="T21" fmla="*/ 120 h 237"/>
                  <a:gd name="T22" fmla="*/ 225 w 244"/>
                  <a:gd name="T23" fmla="*/ 139 h 237"/>
                  <a:gd name="T24" fmla="*/ 246 w 244"/>
                  <a:gd name="T25" fmla="*/ 146 h 237"/>
                  <a:gd name="T26" fmla="*/ 189 w 244"/>
                  <a:gd name="T27" fmla="*/ 165 h 237"/>
                  <a:gd name="T28" fmla="*/ 174 w 244"/>
                  <a:gd name="T29" fmla="*/ 165 h 237"/>
                  <a:gd name="T30" fmla="*/ 156 w 244"/>
                  <a:gd name="T31" fmla="*/ 158 h 237"/>
                  <a:gd name="T32" fmla="*/ 156 w 244"/>
                  <a:gd name="T33" fmla="*/ 158 h 237"/>
                  <a:gd name="T34" fmla="*/ 126 w 244"/>
                  <a:gd name="T35" fmla="*/ 135 h 237"/>
                  <a:gd name="T36" fmla="*/ 144 w 244"/>
                  <a:gd name="T37" fmla="*/ 127 h 237"/>
                  <a:gd name="T38" fmla="*/ 126 w 244"/>
                  <a:gd name="T39" fmla="*/ 108 h 237"/>
                  <a:gd name="T40" fmla="*/ 144 w 244"/>
                  <a:gd name="T41" fmla="*/ 92 h 237"/>
                  <a:gd name="T42" fmla="*/ 100 w 244"/>
                  <a:gd name="T43" fmla="*/ 93 h 237"/>
                  <a:gd name="T44" fmla="*/ 84 w 244"/>
                  <a:gd name="T45" fmla="*/ 78 h 237"/>
                  <a:gd name="T46" fmla="*/ 24 w 244"/>
                  <a:gd name="T47" fmla="*/ 77 h 237"/>
                  <a:gd name="T48" fmla="*/ 14 w 244"/>
                  <a:gd name="T49" fmla="*/ 69 h 237"/>
                  <a:gd name="T50" fmla="*/ 14 w 244"/>
                  <a:gd name="T51" fmla="*/ 55 h 237"/>
                  <a:gd name="T52" fmla="*/ 0 w 244"/>
                  <a:gd name="T53" fmla="*/ 39 h 237"/>
                  <a:gd name="T54" fmla="*/ 15 w 244"/>
                  <a:gd name="T55" fmla="*/ 25 h 237"/>
                  <a:gd name="T56" fmla="*/ 28 w 244"/>
                  <a:gd name="T57" fmla="*/ 15 h 237"/>
                  <a:gd name="T58" fmla="*/ 28 w 244"/>
                  <a:gd name="T59" fmla="*/ 14 h 237"/>
                  <a:gd name="T60" fmla="*/ 34 w 244"/>
                  <a:gd name="T61" fmla="*/ 33 h 237"/>
                  <a:gd name="T62" fmla="*/ 23 w 244"/>
                  <a:gd name="T63" fmla="*/ 39 h 237"/>
                  <a:gd name="T64" fmla="*/ 29 w 244"/>
                  <a:gd name="T65" fmla="*/ 39 h 237"/>
                  <a:gd name="T66" fmla="*/ 39 w 244"/>
                  <a:gd name="T67" fmla="*/ 39 h 237"/>
                  <a:gd name="T68" fmla="*/ 35 w 244"/>
                  <a:gd name="T69" fmla="*/ 25 h 237"/>
                  <a:gd name="T70" fmla="*/ 88 w 244"/>
                  <a:gd name="T71" fmla="*/ 14 h 237"/>
                  <a:gd name="T72" fmla="*/ 85 w 244"/>
                  <a:gd name="T73" fmla="*/ 5 h 237"/>
                  <a:gd name="T74" fmla="*/ 94 w 244"/>
                  <a:gd name="T75" fmla="*/ 0 h 237"/>
                  <a:gd name="T76" fmla="*/ 95 w 244"/>
                  <a:gd name="T77" fmla="*/ 14 h 237"/>
                  <a:gd name="T78" fmla="*/ 120 w 244"/>
                  <a:gd name="T79" fmla="*/ 21 h 237"/>
                  <a:gd name="T80" fmla="*/ 126 w 244"/>
                  <a:gd name="T81" fmla="*/ 36 h 237"/>
                  <a:gd name="T82" fmla="*/ 189 w 244"/>
                  <a:gd name="T83" fmla="*/ 33 h 237"/>
                  <a:gd name="T84" fmla="*/ 211 w 244"/>
                  <a:gd name="T85" fmla="*/ 39 h 237"/>
                  <a:gd name="T86" fmla="*/ 238 w 244"/>
                  <a:gd name="T87" fmla="*/ 31 h 237"/>
                  <a:gd name="T88" fmla="*/ 290 w 244"/>
                  <a:gd name="T89" fmla="*/ 31 h 237"/>
                  <a:gd name="T90" fmla="*/ 268 w 244"/>
                  <a:gd name="T91" fmla="*/ 34 h 237"/>
                  <a:gd name="T92" fmla="*/ 286 w 244"/>
                  <a:gd name="T93" fmla="*/ 39 h 237"/>
                  <a:gd name="T94" fmla="*/ 318 w 244"/>
                  <a:gd name="T95" fmla="*/ 39 h 237"/>
                  <a:gd name="T96" fmla="*/ 318 w 244"/>
                  <a:gd name="T97" fmla="*/ 49 h 237"/>
                  <a:gd name="T98" fmla="*/ 337 w 244"/>
                  <a:gd name="T99" fmla="*/ 46 h 237"/>
                  <a:gd name="T100" fmla="*/ 345 w 244"/>
                  <a:gd name="T101" fmla="*/ 51 h 237"/>
                  <a:gd name="T102" fmla="*/ 345 w 244"/>
                  <a:gd name="T103" fmla="*/ 51 h 237"/>
                  <a:gd name="T104" fmla="*/ 345 w 244"/>
                  <a:gd name="T105" fmla="*/ 51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37"/>
                  <a:gd name="T161" fmla="*/ 244 w 244"/>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37">
                    <a:moveTo>
                      <a:pt x="243" y="80"/>
                    </a:moveTo>
                    <a:lnTo>
                      <a:pt x="228" y="91"/>
                    </a:lnTo>
                    <a:lnTo>
                      <a:pt x="225" y="105"/>
                    </a:lnTo>
                    <a:lnTo>
                      <a:pt x="231" y="107"/>
                    </a:lnTo>
                    <a:lnTo>
                      <a:pt x="221" y="114"/>
                    </a:lnTo>
                    <a:lnTo>
                      <a:pt x="217" y="129"/>
                    </a:lnTo>
                    <a:lnTo>
                      <a:pt x="228" y="144"/>
                    </a:lnTo>
                    <a:lnTo>
                      <a:pt x="223" y="157"/>
                    </a:lnTo>
                    <a:lnTo>
                      <a:pt x="182" y="172"/>
                    </a:lnTo>
                    <a:lnTo>
                      <a:pt x="151" y="168"/>
                    </a:lnTo>
                    <a:lnTo>
                      <a:pt x="160" y="178"/>
                    </a:lnTo>
                    <a:lnTo>
                      <a:pt x="160" y="197"/>
                    </a:lnTo>
                    <a:lnTo>
                      <a:pt x="174" y="208"/>
                    </a:lnTo>
                    <a:lnTo>
                      <a:pt x="131" y="236"/>
                    </a:lnTo>
                    <a:lnTo>
                      <a:pt x="119" y="236"/>
                    </a:lnTo>
                    <a:lnTo>
                      <a:pt x="110" y="226"/>
                    </a:lnTo>
                    <a:lnTo>
                      <a:pt x="95" y="193"/>
                    </a:lnTo>
                    <a:lnTo>
                      <a:pt x="104" y="185"/>
                    </a:lnTo>
                    <a:lnTo>
                      <a:pt x="95" y="157"/>
                    </a:lnTo>
                    <a:lnTo>
                      <a:pt x="104" y="125"/>
                    </a:lnTo>
                    <a:lnTo>
                      <a:pt x="71" y="126"/>
                    </a:lnTo>
                    <a:lnTo>
                      <a:pt x="55" y="107"/>
                    </a:lnTo>
                    <a:lnTo>
                      <a:pt x="24" y="106"/>
                    </a:lnTo>
                    <a:lnTo>
                      <a:pt x="14" y="98"/>
                    </a:lnTo>
                    <a:lnTo>
                      <a:pt x="14" y="84"/>
                    </a:lnTo>
                    <a:lnTo>
                      <a:pt x="0" y="57"/>
                    </a:lnTo>
                    <a:lnTo>
                      <a:pt x="15" y="25"/>
                    </a:lnTo>
                    <a:lnTo>
                      <a:pt x="28" y="15"/>
                    </a:lnTo>
                    <a:lnTo>
                      <a:pt x="28" y="14"/>
                    </a:lnTo>
                    <a:lnTo>
                      <a:pt x="34" y="33"/>
                    </a:lnTo>
                    <a:lnTo>
                      <a:pt x="23" y="50"/>
                    </a:lnTo>
                    <a:lnTo>
                      <a:pt x="29" y="67"/>
                    </a:lnTo>
                    <a:lnTo>
                      <a:pt x="39" y="61"/>
                    </a:lnTo>
                    <a:lnTo>
                      <a:pt x="35" y="25"/>
                    </a:lnTo>
                    <a:lnTo>
                      <a:pt x="59" y="14"/>
                    </a:lnTo>
                    <a:lnTo>
                      <a:pt x="56" y="5"/>
                    </a:lnTo>
                    <a:lnTo>
                      <a:pt x="65" y="0"/>
                    </a:lnTo>
                    <a:lnTo>
                      <a:pt x="66" y="14"/>
                    </a:lnTo>
                    <a:lnTo>
                      <a:pt x="91" y="21"/>
                    </a:lnTo>
                    <a:lnTo>
                      <a:pt x="95" y="36"/>
                    </a:lnTo>
                    <a:lnTo>
                      <a:pt x="131" y="33"/>
                    </a:lnTo>
                    <a:lnTo>
                      <a:pt x="151" y="42"/>
                    </a:lnTo>
                    <a:lnTo>
                      <a:pt x="169" y="31"/>
                    </a:lnTo>
                    <a:lnTo>
                      <a:pt x="203" y="31"/>
                    </a:lnTo>
                    <a:lnTo>
                      <a:pt x="189" y="34"/>
                    </a:lnTo>
                    <a:lnTo>
                      <a:pt x="201" y="50"/>
                    </a:lnTo>
                    <a:lnTo>
                      <a:pt x="223" y="55"/>
                    </a:lnTo>
                    <a:lnTo>
                      <a:pt x="223" y="78"/>
                    </a:lnTo>
                    <a:lnTo>
                      <a:pt x="237" y="75"/>
                    </a:lnTo>
                    <a:lnTo>
                      <a:pt x="243" y="8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6" name="Freeform 345"/>
              <p:cNvSpPr>
                <a:spLocks noChangeAspect="1"/>
              </p:cNvSpPr>
              <p:nvPr/>
            </p:nvSpPr>
            <p:spPr bwMode="auto">
              <a:xfrm>
                <a:off x="1553" y="2383"/>
                <a:ext cx="55" cy="75"/>
              </a:xfrm>
              <a:custGeom>
                <a:avLst/>
                <a:gdLst>
                  <a:gd name="T0" fmla="*/ 83 w 54"/>
                  <a:gd name="T1" fmla="*/ 30 h 75"/>
                  <a:gd name="T2" fmla="*/ 26 w 54"/>
                  <a:gd name="T3" fmla="*/ 67 h 75"/>
                  <a:gd name="T4" fmla="*/ 10 w 54"/>
                  <a:gd name="T5" fmla="*/ 74 h 75"/>
                  <a:gd name="T6" fmla="*/ 0 w 54"/>
                  <a:gd name="T7" fmla="*/ 67 h 75"/>
                  <a:gd name="T8" fmla="*/ 9 w 54"/>
                  <a:gd name="T9" fmla="*/ 40 h 75"/>
                  <a:gd name="T10" fmla="*/ 2 w 54"/>
                  <a:gd name="T11" fmla="*/ 13 h 75"/>
                  <a:gd name="T12" fmla="*/ 9 w 54"/>
                  <a:gd name="T13" fmla="*/ 0 h 75"/>
                  <a:gd name="T14" fmla="*/ 83 w 54"/>
                  <a:gd name="T15" fmla="*/ 30 h 75"/>
                  <a:gd name="T16" fmla="*/ 83 w 54"/>
                  <a:gd name="T17" fmla="*/ 30 h 75"/>
                  <a:gd name="T18" fmla="*/ 83 w 54"/>
                  <a:gd name="T19" fmla="*/ 3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5"/>
                  <a:gd name="T32" fmla="*/ 54 w 5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5">
                    <a:moveTo>
                      <a:pt x="53" y="30"/>
                    </a:moveTo>
                    <a:lnTo>
                      <a:pt x="26" y="67"/>
                    </a:lnTo>
                    <a:lnTo>
                      <a:pt x="10" y="74"/>
                    </a:lnTo>
                    <a:lnTo>
                      <a:pt x="0" y="67"/>
                    </a:lnTo>
                    <a:lnTo>
                      <a:pt x="9" y="40"/>
                    </a:lnTo>
                    <a:lnTo>
                      <a:pt x="2" y="13"/>
                    </a:lnTo>
                    <a:lnTo>
                      <a:pt x="9" y="0"/>
                    </a:lnTo>
                    <a:lnTo>
                      <a:pt x="53" y="3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7" name="Freeform 346"/>
              <p:cNvSpPr>
                <a:spLocks noChangeAspect="1"/>
              </p:cNvSpPr>
              <p:nvPr/>
            </p:nvSpPr>
            <p:spPr bwMode="auto">
              <a:xfrm>
                <a:off x="1486" y="2375"/>
                <a:ext cx="77" cy="85"/>
              </a:xfrm>
              <a:custGeom>
                <a:avLst/>
                <a:gdLst>
                  <a:gd name="T0" fmla="*/ 104 w 76"/>
                  <a:gd name="T1" fmla="*/ 9 h 86"/>
                  <a:gd name="T2" fmla="*/ 86 w 76"/>
                  <a:gd name="T3" fmla="*/ 0 h 86"/>
                  <a:gd name="T4" fmla="*/ 19 w 76"/>
                  <a:gd name="T5" fmla="*/ 0 h 86"/>
                  <a:gd name="T6" fmla="*/ 19 w 76"/>
                  <a:gd name="T7" fmla="*/ 0 h 86"/>
                  <a:gd name="T8" fmla="*/ 0 w 76"/>
                  <a:gd name="T9" fmla="*/ 36 h 86"/>
                  <a:gd name="T10" fmla="*/ 29 w 76"/>
                  <a:gd name="T11" fmla="*/ 54 h 86"/>
                  <a:gd name="T12" fmla="*/ 37 w 76"/>
                  <a:gd name="T13" fmla="*/ 56 h 86"/>
                  <a:gd name="T14" fmla="*/ 70 w 76"/>
                  <a:gd name="T15" fmla="*/ 44 h 86"/>
                  <a:gd name="T16" fmla="*/ 95 w 76"/>
                  <a:gd name="T17" fmla="*/ 47 h 86"/>
                  <a:gd name="T18" fmla="*/ 104 w 76"/>
                  <a:gd name="T19" fmla="*/ 43 h 86"/>
                  <a:gd name="T20" fmla="*/ 97 w 76"/>
                  <a:gd name="T21" fmla="*/ 22 h 86"/>
                  <a:gd name="T22" fmla="*/ 104 w 76"/>
                  <a:gd name="T23" fmla="*/ 9 h 86"/>
                  <a:gd name="T24" fmla="*/ 104 w 76"/>
                  <a:gd name="T25" fmla="*/ 9 h 86"/>
                  <a:gd name="T26" fmla="*/ 104 w 76"/>
                  <a:gd name="T27" fmla="*/ 9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6"/>
                  <a:gd name="T44" fmla="*/ 76 w 76"/>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6">
                    <a:moveTo>
                      <a:pt x="75" y="9"/>
                    </a:moveTo>
                    <a:lnTo>
                      <a:pt x="57" y="0"/>
                    </a:lnTo>
                    <a:lnTo>
                      <a:pt x="19" y="0"/>
                    </a:lnTo>
                    <a:lnTo>
                      <a:pt x="0" y="36"/>
                    </a:lnTo>
                    <a:lnTo>
                      <a:pt x="29" y="83"/>
                    </a:lnTo>
                    <a:lnTo>
                      <a:pt x="37" y="85"/>
                    </a:lnTo>
                    <a:lnTo>
                      <a:pt x="41" y="73"/>
                    </a:lnTo>
                    <a:lnTo>
                      <a:pt x="66" y="76"/>
                    </a:lnTo>
                    <a:lnTo>
                      <a:pt x="75" y="49"/>
                    </a:lnTo>
                    <a:lnTo>
                      <a:pt x="68" y="22"/>
                    </a:lnTo>
                    <a:lnTo>
                      <a:pt x="75" y="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8" name="Freeform 347"/>
              <p:cNvSpPr>
                <a:spLocks noChangeAspect="1"/>
              </p:cNvSpPr>
              <p:nvPr/>
            </p:nvSpPr>
            <p:spPr bwMode="auto">
              <a:xfrm>
                <a:off x="1274" y="2856"/>
                <a:ext cx="219" cy="738"/>
              </a:xfrm>
              <a:custGeom>
                <a:avLst/>
                <a:gdLst>
                  <a:gd name="T0" fmla="*/ 16 w 216"/>
                  <a:gd name="T1" fmla="*/ 0 h 748"/>
                  <a:gd name="T2" fmla="*/ 65 w 216"/>
                  <a:gd name="T3" fmla="*/ 37 h 748"/>
                  <a:gd name="T4" fmla="*/ 101 w 216"/>
                  <a:gd name="T5" fmla="*/ 82 h 748"/>
                  <a:gd name="T6" fmla="*/ 83 w 216"/>
                  <a:gd name="T7" fmla="*/ 101 h 748"/>
                  <a:gd name="T8" fmla="*/ 77 w 216"/>
                  <a:gd name="T9" fmla="*/ 153 h 748"/>
                  <a:gd name="T10" fmla="*/ 98 w 216"/>
                  <a:gd name="T11" fmla="*/ 232 h 748"/>
                  <a:gd name="T12" fmla="*/ 99 w 216"/>
                  <a:gd name="T13" fmla="*/ 259 h 748"/>
                  <a:gd name="T14" fmla="*/ 107 w 216"/>
                  <a:gd name="T15" fmla="*/ 297 h 748"/>
                  <a:gd name="T16" fmla="*/ 128 w 216"/>
                  <a:gd name="T17" fmla="*/ 343 h 748"/>
                  <a:gd name="T18" fmla="*/ 163 w 216"/>
                  <a:gd name="T19" fmla="*/ 378 h 748"/>
                  <a:gd name="T20" fmla="*/ 169 w 216"/>
                  <a:gd name="T21" fmla="*/ 384 h 748"/>
                  <a:gd name="T22" fmla="*/ 192 w 216"/>
                  <a:gd name="T23" fmla="*/ 452 h 748"/>
                  <a:gd name="T24" fmla="*/ 226 w 216"/>
                  <a:gd name="T25" fmla="*/ 463 h 748"/>
                  <a:gd name="T26" fmla="*/ 316 w 216"/>
                  <a:gd name="T27" fmla="*/ 484 h 748"/>
                  <a:gd name="T28" fmla="*/ 318 w 216"/>
                  <a:gd name="T29" fmla="*/ 487 h 748"/>
                  <a:gd name="T30" fmla="*/ 305 w 216"/>
                  <a:gd name="T31" fmla="*/ 505 h 748"/>
                  <a:gd name="T32" fmla="*/ 276 w 216"/>
                  <a:gd name="T33" fmla="*/ 500 h 748"/>
                  <a:gd name="T34" fmla="*/ 290 w 216"/>
                  <a:gd name="T35" fmla="*/ 492 h 748"/>
                  <a:gd name="T36" fmla="*/ 268 w 216"/>
                  <a:gd name="T37" fmla="*/ 500 h 748"/>
                  <a:gd name="T38" fmla="*/ 202 w 216"/>
                  <a:gd name="T39" fmla="*/ 486 h 748"/>
                  <a:gd name="T40" fmla="*/ 180 w 216"/>
                  <a:gd name="T41" fmla="*/ 478 h 748"/>
                  <a:gd name="T42" fmla="*/ 196 w 216"/>
                  <a:gd name="T43" fmla="*/ 474 h 748"/>
                  <a:gd name="T44" fmla="*/ 186 w 216"/>
                  <a:gd name="T45" fmla="*/ 472 h 748"/>
                  <a:gd name="T46" fmla="*/ 171 w 216"/>
                  <a:gd name="T47" fmla="*/ 463 h 748"/>
                  <a:gd name="T48" fmla="*/ 170 w 216"/>
                  <a:gd name="T49" fmla="*/ 455 h 748"/>
                  <a:gd name="T50" fmla="*/ 156 w 216"/>
                  <a:gd name="T51" fmla="*/ 454 h 748"/>
                  <a:gd name="T52" fmla="*/ 110 w 216"/>
                  <a:gd name="T53" fmla="*/ 430 h 748"/>
                  <a:gd name="T54" fmla="*/ 122 w 216"/>
                  <a:gd name="T55" fmla="*/ 424 h 748"/>
                  <a:gd name="T56" fmla="*/ 138 w 216"/>
                  <a:gd name="T57" fmla="*/ 410 h 748"/>
                  <a:gd name="T58" fmla="*/ 98 w 216"/>
                  <a:gd name="T59" fmla="*/ 411 h 748"/>
                  <a:gd name="T60" fmla="*/ 103 w 216"/>
                  <a:gd name="T61" fmla="*/ 401 h 748"/>
                  <a:gd name="T62" fmla="*/ 105 w 216"/>
                  <a:gd name="T63" fmla="*/ 396 h 748"/>
                  <a:gd name="T64" fmla="*/ 99 w 216"/>
                  <a:gd name="T65" fmla="*/ 370 h 748"/>
                  <a:gd name="T66" fmla="*/ 108 w 216"/>
                  <a:gd name="T67" fmla="*/ 386 h 748"/>
                  <a:gd name="T68" fmla="*/ 122 w 216"/>
                  <a:gd name="T69" fmla="*/ 369 h 748"/>
                  <a:gd name="T70" fmla="*/ 95 w 216"/>
                  <a:gd name="T71" fmla="*/ 336 h 748"/>
                  <a:gd name="T72" fmla="*/ 87 w 216"/>
                  <a:gd name="T73" fmla="*/ 340 h 748"/>
                  <a:gd name="T74" fmla="*/ 76 w 216"/>
                  <a:gd name="T75" fmla="*/ 309 h 748"/>
                  <a:gd name="T76" fmla="*/ 26 w 216"/>
                  <a:gd name="T77" fmla="*/ 277 h 748"/>
                  <a:gd name="T78" fmla="*/ 68 w 216"/>
                  <a:gd name="T79" fmla="*/ 229 h 748"/>
                  <a:gd name="T80" fmla="*/ 22 w 216"/>
                  <a:gd name="T81" fmla="*/ 185 h 748"/>
                  <a:gd name="T82" fmla="*/ 16 w 216"/>
                  <a:gd name="T83" fmla="*/ 163 h 748"/>
                  <a:gd name="T84" fmla="*/ 14 w 216"/>
                  <a:gd name="T85" fmla="*/ 84 h 748"/>
                  <a:gd name="T86" fmla="*/ 0 w 216"/>
                  <a:gd name="T87" fmla="*/ 15 h 748"/>
                  <a:gd name="T88" fmla="*/ 0 w 216"/>
                  <a:gd name="T89" fmla="*/ 15 h 7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
                  <a:gd name="T136" fmla="*/ 0 h 748"/>
                  <a:gd name="T137" fmla="*/ 216 w 216"/>
                  <a:gd name="T138" fmla="*/ 748 h 7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 h="748">
                    <a:moveTo>
                      <a:pt x="0" y="15"/>
                    </a:moveTo>
                    <a:lnTo>
                      <a:pt x="16" y="0"/>
                    </a:lnTo>
                    <a:lnTo>
                      <a:pt x="37" y="35"/>
                    </a:lnTo>
                    <a:lnTo>
                      <a:pt x="36" y="53"/>
                    </a:lnTo>
                    <a:lnTo>
                      <a:pt x="59" y="111"/>
                    </a:lnTo>
                    <a:lnTo>
                      <a:pt x="72" y="111"/>
                    </a:lnTo>
                    <a:lnTo>
                      <a:pt x="72" y="136"/>
                    </a:lnTo>
                    <a:lnTo>
                      <a:pt x="54" y="148"/>
                    </a:lnTo>
                    <a:lnTo>
                      <a:pt x="62" y="190"/>
                    </a:lnTo>
                    <a:lnTo>
                      <a:pt x="48" y="224"/>
                    </a:lnTo>
                    <a:lnTo>
                      <a:pt x="44" y="285"/>
                    </a:lnTo>
                    <a:lnTo>
                      <a:pt x="69" y="340"/>
                    </a:lnTo>
                    <a:lnTo>
                      <a:pt x="66" y="369"/>
                    </a:lnTo>
                    <a:lnTo>
                      <a:pt x="70" y="385"/>
                    </a:lnTo>
                    <a:lnTo>
                      <a:pt x="65" y="400"/>
                    </a:lnTo>
                    <a:lnTo>
                      <a:pt x="78" y="438"/>
                    </a:lnTo>
                    <a:lnTo>
                      <a:pt x="79" y="489"/>
                    </a:lnTo>
                    <a:lnTo>
                      <a:pt x="89" y="508"/>
                    </a:lnTo>
                    <a:lnTo>
                      <a:pt x="91" y="526"/>
                    </a:lnTo>
                    <a:lnTo>
                      <a:pt x="107" y="557"/>
                    </a:lnTo>
                    <a:lnTo>
                      <a:pt x="118" y="566"/>
                    </a:lnTo>
                    <a:lnTo>
                      <a:pt x="111" y="566"/>
                    </a:lnTo>
                    <a:lnTo>
                      <a:pt x="129" y="604"/>
                    </a:lnTo>
                    <a:lnTo>
                      <a:pt x="130" y="667"/>
                    </a:lnTo>
                    <a:lnTo>
                      <a:pt x="138" y="685"/>
                    </a:lnTo>
                    <a:lnTo>
                      <a:pt x="153" y="684"/>
                    </a:lnTo>
                    <a:lnTo>
                      <a:pt x="174" y="712"/>
                    </a:lnTo>
                    <a:lnTo>
                      <a:pt x="213" y="715"/>
                    </a:lnTo>
                    <a:lnTo>
                      <a:pt x="215" y="720"/>
                    </a:lnTo>
                    <a:lnTo>
                      <a:pt x="200" y="727"/>
                    </a:lnTo>
                    <a:lnTo>
                      <a:pt x="205" y="745"/>
                    </a:lnTo>
                    <a:lnTo>
                      <a:pt x="202" y="747"/>
                    </a:lnTo>
                    <a:lnTo>
                      <a:pt x="183" y="739"/>
                    </a:lnTo>
                    <a:lnTo>
                      <a:pt x="194" y="733"/>
                    </a:lnTo>
                    <a:lnTo>
                      <a:pt x="194" y="727"/>
                    </a:lnTo>
                    <a:lnTo>
                      <a:pt x="187" y="727"/>
                    </a:lnTo>
                    <a:lnTo>
                      <a:pt x="178" y="739"/>
                    </a:lnTo>
                    <a:lnTo>
                      <a:pt x="140" y="713"/>
                    </a:lnTo>
                    <a:lnTo>
                      <a:pt x="137" y="719"/>
                    </a:lnTo>
                    <a:lnTo>
                      <a:pt x="127" y="715"/>
                    </a:lnTo>
                    <a:lnTo>
                      <a:pt x="122" y="705"/>
                    </a:lnTo>
                    <a:lnTo>
                      <a:pt x="133" y="707"/>
                    </a:lnTo>
                    <a:lnTo>
                      <a:pt x="133" y="701"/>
                    </a:lnTo>
                    <a:lnTo>
                      <a:pt x="126" y="692"/>
                    </a:lnTo>
                    <a:lnTo>
                      <a:pt x="126" y="697"/>
                    </a:lnTo>
                    <a:lnTo>
                      <a:pt x="116" y="703"/>
                    </a:lnTo>
                    <a:lnTo>
                      <a:pt x="113" y="684"/>
                    </a:lnTo>
                    <a:lnTo>
                      <a:pt x="120" y="685"/>
                    </a:lnTo>
                    <a:lnTo>
                      <a:pt x="112" y="671"/>
                    </a:lnTo>
                    <a:lnTo>
                      <a:pt x="107" y="685"/>
                    </a:lnTo>
                    <a:lnTo>
                      <a:pt x="103" y="669"/>
                    </a:lnTo>
                    <a:lnTo>
                      <a:pt x="95" y="668"/>
                    </a:lnTo>
                    <a:lnTo>
                      <a:pt x="80" y="633"/>
                    </a:lnTo>
                    <a:lnTo>
                      <a:pt x="79" y="627"/>
                    </a:lnTo>
                    <a:lnTo>
                      <a:pt x="86" y="625"/>
                    </a:lnTo>
                    <a:lnTo>
                      <a:pt x="96" y="637"/>
                    </a:lnTo>
                    <a:lnTo>
                      <a:pt x="94" y="607"/>
                    </a:lnTo>
                    <a:lnTo>
                      <a:pt x="74" y="603"/>
                    </a:lnTo>
                    <a:lnTo>
                      <a:pt x="69" y="608"/>
                    </a:lnTo>
                    <a:lnTo>
                      <a:pt x="66" y="602"/>
                    </a:lnTo>
                    <a:lnTo>
                      <a:pt x="74" y="593"/>
                    </a:lnTo>
                    <a:lnTo>
                      <a:pt x="68" y="587"/>
                    </a:lnTo>
                    <a:lnTo>
                      <a:pt x="76" y="586"/>
                    </a:lnTo>
                    <a:lnTo>
                      <a:pt x="66" y="552"/>
                    </a:lnTo>
                    <a:lnTo>
                      <a:pt x="70" y="545"/>
                    </a:lnTo>
                    <a:lnTo>
                      <a:pt x="78" y="552"/>
                    </a:lnTo>
                    <a:lnTo>
                      <a:pt x="79" y="568"/>
                    </a:lnTo>
                    <a:lnTo>
                      <a:pt x="87" y="581"/>
                    </a:lnTo>
                    <a:lnTo>
                      <a:pt x="86" y="544"/>
                    </a:lnTo>
                    <a:lnTo>
                      <a:pt x="74" y="501"/>
                    </a:lnTo>
                    <a:lnTo>
                      <a:pt x="66" y="498"/>
                    </a:lnTo>
                    <a:lnTo>
                      <a:pt x="66" y="504"/>
                    </a:lnTo>
                    <a:lnTo>
                      <a:pt x="58" y="503"/>
                    </a:lnTo>
                    <a:lnTo>
                      <a:pt x="48" y="488"/>
                    </a:lnTo>
                    <a:lnTo>
                      <a:pt x="47" y="456"/>
                    </a:lnTo>
                    <a:lnTo>
                      <a:pt x="26" y="420"/>
                    </a:lnTo>
                    <a:lnTo>
                      <a:pt x="26" y="408"/>
                    </a:lnTo>
                    <a:lnTo>
                      <a:pt x="34" y="408"/>
                    </a:lnTo>
                    <a:lnTo>
                      <a:pt x="39" y="335"/>
                    </a:lnTo>
                    <a:lnTo>
                      <a:pt x="37" y="312"/>
                    </a:lnTo>
                    <a:lnTo>
                      <a:pt x="22" y="275"/>
                    </a:lnTo>
                    <a:lnTo>
                      <a:pt x="26" y="259"/>
                    </a:lnTo>
                    <a:lnTo>
                      <a:pt x="16" y="239"/>
                    </a:lnTo>
                    <a:lnTo>
                      <a:pt x="23" y="183"/>
                    </a:lnTo>
                    <a:lnTo>
                      <a:pt x="14" y="114"/>
                    </a:lnTo>
                    <a:lnTo>
                      <a:pt x="16" y="83"/>
                    </a:lnTo>
                    <a:lnTo>
                      <a:pt x="0" y="1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49" name="Freeform 348"/>
              <p:cNvSpPr>
                <a:spLocks noChangeAspect="1"/>
              </p:cNvSpPr>
              <p:nvPr/>
            </p:nvSpPr>
            <p:spPr bwMode="auto">
              <a:xfrm>
                <a:off x="1275" y="2697"/>
                <a:ext cx="236" cy="269"/>
              </a:xfrm>
              <a:custGeom>
                <a:avLst/>
                <a:gdLst>
                  <a:gd name="T0" fmla="*/ 0 w 232"/>
                  <a:gd name="T1" fmla="*/ 24 h 274"/>
                  <a:gd name="T2" fmla="*/ 25 w 232"/>
                  <a:gd name="T3" fmla="*/ 25 h 274"/>
                  <a:gd name="T4" fmla="*/ 82 w 232"/>
                  <a:gd name="T5" fmla="*/ 1 h 274"/>
                  <a:gd name="T6" fmla="*/ 125 w 232"/>
                  <a:gd name="T7" fmla="*/ 0 h 274"/>
                  <a:gd name="T8" fmla="*/ 127 w 232"/>
                  <a:gd name="T9" fmla="*/ 27 h 274"/>
                  <a:gd name="T10" fmla="*/ 145 w 232"/>
                  <a:gd name="T11" fmla="*/ 27 h 274"/>
                  <a:gd name="T12" fmla="*/ 269 w 232"/>
                  <a:gd name="T13" fmla="*/ 52 h 274"/>
                  <a:gd name="T14" fmla="*/ 289 w 232"/>
                  <a:gd name="T15" fmla="*/ 64 h 274"/>
                  <a:gd name="T16" fmla="*/ 286 w 232"/>
                  <a:gd name="T17" fmla="*/ 69 h 274"/>
                  <a:gd name="T18" fmla="*/ 299 w 232"/>
                  <a:gd name="T19" fmla="*/ 79 h 274"/>
                  <a:gd name="T20" fmla="*/ 353 w 232"/>
                  <a:gd name="T21" fmla="*/ 81 h 274"/>
                  <a:gd name="T22" fmla="*/ 355 w 232"/>
                  <a:gd name="T23" fmla="*/ 88 h 274"/>
                  <a:gd name="T24" fmla="*/ 377 w 232"/>
                  <a:gd name="T25" fmla="*/ 105 h 274"/>
                  <a:gd name="T26" fmla="*/ 375 w 232"/>
                  <a:gd name="T27" fmla="*/ 127 h 274"/>
                  <a:gd name="T28" fmla="*/ 343 w 232"/>
                  <a:gd name="T29" fmla="*/ 117 h 274"/>
                  <a:gd name="T30" fmla="*/ 260 w 232"/>
                  <a:gd name="T31" fmla="*/ 124 h 274"/>
                  <a:gd name="T32" fmla="*/ 248 w 232"/>
                  <a:gd name="T33" fmla="*/ 154 h 274"/>
                  <a:gd name="T34" fmla="*/ 248 w 232"/>
                  <a:gd name="T35" fmla="*/ 154 h 274"/>
                  <a:gd name="T36" fmla="*/ 206 w 232"/>
                  <a:gd name="T37" fmla="*/ 151 h 274"/>
                  <a:gd name="T38" fmla="*/ 199 w 232"/>
                  <a:gd name="T39" fmla="*/ 157 h 274"/>
                  <a:gd name="T40" fmla="*/ 145 w 232"/>
                  <a:gd name="T41" fmla="*/ 147 h 274"/>
                  <a:gd name="T42" fmla="*/ 113 w 232"/>
                  <a:gd name="T43" fmla="*/ 161 h 274"/>
                  <a:gd name="T44" fmla="*/ 87 w 232"/>
                  <a:gd name="T45" fmla="*/ 161 h 274"/>
                  <a:gd name="T46" fmla="*/ 64 w 232"/>
                  <a:gd name="T47" fmla="*/ 127 h 274"/>
                  <a:gd name="T48" fmla="*/ 65 w 232"/>
                  <a:gd name="T49" fmla="*/ 117 h 274"/>
                  <a:gd name="T50" fmla="*/ 15 w 232"/>
                  <a:gd name="T51" fmla="*/ 95 h 274"/>
                  <a:gd name="T52" fmla="*/ 23 w 232"/>
                  <a:gd name="T53" fmla="*/ 81 h 274"/>
                  <a:gd name="T54" fmla="*/ 14 w 232"/>
                  <a:gd name="T55" fmla="*/ 74 h 274"/>
                  <a:gd name="T56" fmla="*/ 20 w 232"/>
                  <a:gd name="T57" fmla="*/ 27 h 274"/>
                  <a:gd name="T58" fmla="*/ 0 w 232"/>
                  <a:gd name="T59" fmla="*/ 24 h 274"/>
                  <a:gd name="T60" fmla="*/ 0 w 232"/>
                  <a:gd name="T61" fmla="*/ 24 h 274"/>
                  <a:gd name="T62" fmla="*/ 0 w 232"/>
                  <a:gd name="T63" fmla="*/ 24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74"/>
                  <a:gd name="T98" fmla="*/ 232 w 232"/>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74">
                    <a:moveTo>
                      <a:pt x="0" y="24"/>
                    </a:moveTo>
                    <a:lnTo>
                      <a:pt x="25" y="25"/>
                    </a:lnTo>
                    <a:lnTo>
                      <a:pt x="53" y="1"/>
                    </a:lnTo>
                    <a:lnTo>
                      <a:pt x="77" y="0"/>
                    </a:lnTo>
                    <a:lnTo>
                      <a:pt x="78" y="33"/>
                    </a:lnTo>
                    <a:lnTo>
                      <a:pt x="87" y="48"/>
                    </a:lnTo>
                    <a:lnTo>
                      <a:pt x="165" y="81"/>
                    </a:lnTo>
                    <a:lnTo>
                      <a:pt x="177" y="104"/>
                    </a:lnTo>
                    <a:lnTo>
                      <a:pt x="175" y="115"/>
                    </a:lnTo>
                    <a:lnTo>
                      <a:pt x="183" y="134"/>
                    </a:lnTo>
                    <a:lnTo>
                      <a:pt x="215" y="140"/>
                    </a:lnTo>
                    <a:lnTo>
                      <a:pt x="216" y="151"/>
                    </a:lnTo>
                    <a:lnTo>
                      <a:pt x="231" y="176"/>
                    </a:lnTo>
                    <a:lnTo>
                      <a:pt x="229" y="216"/>
                    </a:lnTo>
                    <a:lnTo>
                      <a:pt x="208" y="197"/>
                    </a:lnTo>
                    <a:lnTo>
                      <a:pt x="159" y="210"/>
                    </a:lnTo>
                    <a:lnTo>
                      <a:pt x="150" y="261"/>
                    </a:lnTo>
                    <a:lnTo>
                      <a:pt x="128" y="257"/>
                    </a:lnTo>
                    <a:lnTo>
                      <a:pt x="123" y="266"/>
                    </a:lnTo>
                    <a:lnTo>
                      <a:pt x="87" y="250"/>
                    </a:lnTo>
                    <a:lnTo>
                      <a:pt x="71" y="273"/>
                    </a:lnTo>
                    <a:lnTo>
                      <a:pt x="58" y="273"/>
                    </a:lnTo>
                    <a:lnTo>
                      <a:pt x="35" y="215"/>
                    </a:lnTo>
                    <a:lnTo>
                      <a:pt x="36" y="197"/>
                    </a:lnTo>
                    <a:lnTo>
                      <a:pt x="15" y="162"/>
                    </a:lnTo>
                    <a:lnTo>
                      <a:pt x="23" y="141"/>
                    </a:lnTo>
                    <a:lnTo>
                      <a:pt x="14" y="124"/>
                    </a:lnTo>
                    <a:lnTo>
                      <a:pt x="20" y="55"/>
                    </a:lnTo>
                    <a:lnTo>
                      <a:pt x="0"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0" name="Freeform 349"/>
              <p:cNvSpPr>
                <a:spLocks noChangeAspect="1"/>
              </p:cNvSpPr>
              <p:nvPr/>
            </p:nvSpPr>
            <p:spPr bwMode="auto">
              <a:xfrm>
                <a:off x="1427" y="2889"/>
                <a:ext cx="160" cy="171"/>
              </a:xfrm>
              <a:custGeom>
                <a:avLst/>
                <a:gdLst>
                  <a:gd name="T0" fmla="*/ 268 w 157"/>
                  <a:gd name="T1" fmla="*/ 103 h 172"/>
                  <a:gd name="T2" fmla="*/ 263 w 157"/>
                  <a:gd name="T3" fmla="*/ 86 h 172"/>
                  <a:gd name="T4" fmla="*/ 233 w 157"/>
                  <a:gd name="T5" fmla="*/ 86 h 172"/>
                  <a:gd name="T6" fmla="*/ 218 w 157"/>
                  <a:gd name="T7" fmla="*/ 69 h 172"/>
                  <a:gd name="T8" fmla="*/ 205 w 157"/>
                  <a:gd name="T9" fmla="*/ 64 h 172"/>
                  <a:gd name="T10" fmla="*/ 149 w 157"/>
                  <a:gd name="T11" fmla="*/ 55 h 172"/>
                  <a:gd name="T12" fmla="*/ 140 w 157"/>
                  <a:gd name="T13" fmla="*/ 19 h 172"/>
                  <a:gd name="T14" fmla="*/ 95 w 157"/>
                  <a:gd name="T15" fmla="*/ 0 h 172"/>
                  <a:gd name="T16" fmla="*/ 9 w 157"/>
                  <a:gd name="T17" fmla="*/ 13 h 172"/>
                  <a:gd name="T18" fmla="*/ 0 w 157"/>
                  <a:gd name="T19" fmla="*/ 64 h 172"/>
                  <a:gd name="T20" fmla="*/ 0 w 157"/>
                  <a:gd name="T21" fmla="*/ 64 h 172"/>
                  <a:gd name="T22" fmla="*/ 68 w 157"/>
                  <a:gd name="T23" fmla="*/ 86 h 172"/>
                  <a:gd name="T24" fmla="*/ 101 w 157"/>
                  <a:gd name="T25" fmla="*/ 86 h 172"/>
                  <a:gd name="T26" fmla="*/ 161 w 157"/>
                  <a:gd name="T27" fmla="*/ 95 h 172"/>
                  <a:gd name="T28" fmla="*/ 167 w 157"/>
                  <a:gd name="T29" fmla="*/ 107 h 172"/>
                  <a:gd name="T30" fmla="*/ 155 w 157"/>
                  <a:gd name="T31" fmla="*/ 134 h 172"/>
                  <a:gd name="T32" fmla="*/ 217 w 157"/>
                  <a:gd name="T33" fmla="*/ 142 h 172"/>
                  <a:gd name="T34" fmla="*/ 237 w 157"/>
                  <a:gd name="T35" fmla="*/ 141 h 172"/>
                  <a:gd name="T36" fmla="*/ 262 w 157"/>
                  <a:gd name="T37" fmla="*/ 125 h 172"/>
                  <a:gd name="T38" fmla="*/ 268 w 157"/>
                  <a:gd name="T39" fmla="*/ 103 h 172"/>
                  <a:gd name="T40" fmla="*/ 268 w 157"/>
                  <a:gd name="T41" fmla="*/ 103 h 172"/>
                  <a:gd name="T42" fmla="*/ 268 w 157"/>
                  <a:gd name="T43" fmla="*/ 103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72"/>
                  <a:gd name="T68" fmla="*/ 157 w 157"/>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72">
                    <a:moveTo>
                      <a:pt x="156" y="132"/>
                    </a:moveTo>
                    <a:lnTo>
                      <a:pt x="153" y="99"/>
                    </a:lnTo>
                    <a:lnTo>
                      <a:pt x="134" y="96"/>
                    </a:lnTo>
                    <a:lnTo>
                      <a:pt x="126" y="69"/>
                    </a:lnTo>
                    <a:lnTo>
                      <a:pt x="119" y="64"/>
                    </a:lnTo>
                    <a:lnTo>
                      <a:pt x="85" y="55"/>
                    </a:lnTo>
                    <a:lnTo>
                      <a:pt x="79" y="19"/>
                    </a:lnTo>
                    <a:lnTo>
                      <a:pt x="58" y="0"/>
                    </a:lnTo>
                    <a:lnTo>
                      <a:pt x="9" y="13"/>
                    </a:lnTo>
                    <a:lnTo>
                      <a:pt x="0" y="64"/>
                    </a:lnTo>
                    <a:lnTo>
                      <a:pt x="39" y="99"/>
                    </a:lnTo>
                    <a:lnTo>
                      <a:pt x="61" y="105"/>
                    </a:lnTo>
                    <a:lnTo>
                      <a:pt x="93" y="124"/>
                    </a:lnTo>
                    <a:lnTo>
                      <a:pt x="97" y="136"/>
                    </a:lnTo>
                    <a:lnTo>
                      <a:pt x="89" y="163"/>
                    </a:lnTo>
                    <a:lnTo>
                      <a:pt x="125" y="171"/>
                    </a:lnTo>
                    <a:lnTo>
                      <a:pt x="137" y="170"/>
                    </a:lnTo>
                    <a:lnTo>
                      <a:pt x="152" y="154"/>
                    </a:lnTo>
                    <a:lnTo>
                      <a:pt x="156" y="1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1" name="Freeform 350"/>
              <p:cNvSpPr>
                <a:spLocks noChangeAspect="1"/>
              </p:cNvSpPr>
              <p:nvPr/>
            </p:nvSpPr>
            <p:spPr bwMode="auto">
              <a:xfrm>
                <a:off x="1318" y="2943"/>
                <a:ext cx="286" cy="623"/>
              </a:xfrm>
              <a:custGeom>
                <a:avLst/>
                <a:gdLst>
                  <a:gd name="T0" fmla="*/ 375 w 281"/>
                  <a:gd name="T1" fmla="*/ 177 h 631"/>
                  <a:gd name="T2" fmla="*/ 382 w 281"/>
                  <a:gd name="T3" fmla="*/ 185 h 631"/>
                  <a:gd name="T4" fmla="*/ 417 w 281"/>
                  <a:gd name="T5" fmla="*/ 201 h 631"/>
                  <a:gd name="T6" fmla="*/ 448 w 281"/>
                  <a:gd name="T7" fmla="*/ 216 h 631"/>
                  <a:gd name="T8" fmla="*/ 356 w 281"/>
                  <a:gd name="T9" fmla="*/ 248 h 631"/>
                  <a:gd name="T10" fmla="*/ 305 w 281"/>
                  <a:gd name="T11" fmla="*/ 246 h 631"/>
                  <a:gd name="T12" fmla="*/ 326 w 281"/>
                  <a:gd name="T13" fmla="*/ 273 h 631"/>
                  <a:gd name="T14" fmla="*/ 254 w 281"/>
                  <a:gd name="T15" fmla="*/ 271 h 631"/>
                  <a:gd name="T16" fmla="*/ 265 w 281"/>
                  <a:gd name="T17" fmla="*/ 291 h 631"/>
                  <a:gd name="T18" fmla="*/ 300 w 281"/>
                  <a:gd name="T19" fmla="*/ 291 h 631"/>
                  <a:gd name="T20" fmla="*/ 313 w 281"/>
                  <a:gd name="T21" fmla="*/ 303 h 631"/>
                  <a:gd name="T22" fmla="*/ 284 w 281"/>
                  <a:gd name="T23" fmla="*/ 298 h 631"/>
                  <a:gd name="T24" fmla="*/ 294 w 281"/>
                  <a:gd name="T25" fmla="*/ 305 h 631"/>
                  <a:gd name="T26" fmla="*/ 289 w 281"/>
                  <a:gd name="T27" fmla="*/ 326 h 631"/>
                  <a:gd name="T28" fmla="*/ 284 w 281"/>
                  <a:gd name="T29" fmla="*/ 332 h 631"/>
                  <a:gd name="T30" fmla="*/ 247 w 281"/>
                  <a:gd name="T31" fmla="*/ 346 h 631"/>
                  <a:gd name="T32" fmla="*/ 288 w 281"/>
                  <a:gd name="T33" fmla="*/ 363 h 631"/>
                  <a:gd name="T34" fmla="*/ 314 w 281"/>
                  <a:gd name="T35" fmla="*/ 368 h 631"/>
                  <a:gd name="T36" fmla="*/ 285 w 281"/>
                  <a:gd name="T37" fmla="*/ 389 h 631"/>
                  <a:gd name="T38" fmla="*/ 265 w 281"/>
                  <a:gd name="T39" fmla="*/ 410 h 631"/>
                  <a:gd name="T40" fmla="*/ 313 w 281"/>
                  <a:gd name="T41" fmla="*/ 434 h 631"/>
                  <a:gd name="T42" fmla="*/ 280 w 281"/>
                  <a:gd name="T43" fmla="*/ 432 h 631"/>
                  <a:gd name="T44" fmla="*/ 180 w 281"/>
                  <a:gd name="T45" fmla="*/ 413 h 631"/>
                  <a:gd name="T46" fmla="*/ 145 w 281"/>
                  <a:gd name="T47" fmla="*/ 401 h 631"/>
                  <a:gd name="T48" fmla="*/ 107 w 281"/>
                  <a:gd name="T49" fmla="*/ 330 h 631"/>
                  <a:gd name="T50" fmla="*/ 99 w 281"/>
                  <a:gd name="T51" fmla="*/ 325 h 631"/>
                  <a:gd name="T52" fmla="*/ 74 w 281"/>
                  <a:gd name="T53" fmla="*/ 290 h 631"/>
                  <a:gd name="T54" fmla="*/ 63 w 281"/>
                  <a:gd name="T55" fmla="*/ 244 h 631"/>
                  <a:gd name="T56" fmla="*/ 26 w 281"/>
                  <a:gd name="T57" fmla="*/ 204 h 631"/>
                  <a:gd name="T58" fmla="*/ 25 w 281"/>
                  <a:gd name="T59" fmla="*/ 175 h 631"/>
                  <a:gd name="T60" fmla="*/ 4 w 281"/>
                  <a:gd name="T61" fmla="*/ 98 h 631"/>
                  <a:gd name="T62" fmla="*/ 10 w 281"/>
                  <a:gd name="T63" fmla="*/ 39 h 631"/>
                  <a:gd name="T64" fmla="*/ 28 w 281"/>
                  <a:gd name="T65" fmla="*/ 23 h 631"/>
                  <a:gd name="T66" fmla="*/ 133 w 281"/>
                  <a:gd name="T67" fmla="*/ 16 h 631"/>
                  <a:gd name="T68" fmla="*/ 177 w 281"/>
                  <a:gd name="T69" fmla="*/ 11 h 631"/>
                  <a:gd name="T70" fmla="*/ 279 w 281"/>
                  <a:gd name="T71" fmla="*/ 39 h 631"/>
                  <a:gd name="T72" fmla="*/ 341 w 281"/>
                  <a:gd name="T73" fmla="*/ 54 h 631"/>
                  <a:gd name="T74" fmla="*/ 385 w 281"/>
                  <a:gd name="T75" fmla="*/ 89 h 631"/>
                  <a:gd name="T76" fmla="*/ 432 w 281"/>
                  <a:gd name="T77" fmla="*/ 72 h 631"/>
                  <a:gd name="T78" fmla="*/ 454 w 281"/>
                  <a:gd name="T79" fmla="*/ 52 h 631"/>
                  <a:gd name="T80" fmla="*/ 440 w 281"/>
                  <a:gd name="T81" fmla="*/ 90 h 631"/>
                  <a:gd name="T82" fmla="*/ 368 w 281"/>
                  <a:gd name="T83" fmla="*/ 118 h 6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1"/>
                  <a:gd name="T127" fmla="*/ 0 h 631"/>
                  <a:gd name="T128" fmla="*/ 281 w 281"/>
                  <a:gd name="T129" fmla="*/ 631 h 6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1" h="631">
                    <a:moveTo>
                      <a:pt x="222" y="176"/>
                    </a:moveTo>
                    <a:lnTo>
                      <a:pt x="226" y="255"/>
                    </a:lnTo>
                    <a:lnTo>
                      <a:pt x="230" y="267"/>
                    </a:lnTo>
                    <a:lnTo>
                      <a:pt x="253" y="282"/>
                    </a:lnTo>
                    <a:lnTo>
                      <a:pt x="250" y="292"/>
                    </a:lnTo>
                    <a:lnTo>
                      <a:pt x="265" y="303"/>
                    </a:lnTo>
                    <a:lnTo>
                      <a:pt x="269" y="312"/>
                    </a:lnTo>
                    <a:lnTo>
                      <a:pt x="260" y="340"/>
                    </a:lnTo>
                    <a:lnTo>
                      <a:pt x="214" y="356"/>
                    </a:lnTo>
                    <a:lnTo>
                      <a:pt x="190" y="358"/>
                    </a:lnTo>
                    <a:lnTo>
                      <a:pt x="184" y="353"/>
                    </a:lnTo>
                    <a:lnTo>
                      <a:pt x="192" y="368"/>
                    </a:lnTo>
                    <a:lnTo>
                      <a:pt x="195" y="397"/>
                    </a:lnTo>
                    <a:lnTo>
                      <a:pt x="173" y="403"/>
                    </a:lnTo>
                    <a:lnTo>
                      <a:pt x="153" y="394"/>
                    </a:lnTo>
                    <a:lnTo>
                      <a:pt x="148" y="400"/>
                    </a:lnTo>
                    <a:lnTo>
                      <a:pt x="160" y="421"/>
                    </a:lnTo>
                    <a:lnTo>
                      <a:pt x="169" y="428"/>
                    </a:lnTo>
                    <a:lnTo>
                      <a:pt x="181" y="421"/>
                    </a:lnTo>
                    <a:lnTo>
                      <a:pt x="188" y="431"/>
                    </a:lnTo>
                    <a:lnTo>
                      <a:pt x="188" y="437"/>
                    </a:lnTo>
                    <a:lnTo>
                      <a:pt x="178" y="437"/>
                    </a:lnTo>
                    <a:lnTo>
                      <a:pt x="171" y="430"/>
                    </a:lnTo>
                    <a:lnTo>
                      <a:pt x="165" y="437"/>
                    </a:lnTo>
                    <a:lnTo>
                      <a:pt x="177" y="440"/>
                    </a:lnTo>
                    <a:lnTo>
                      <a:pt x="166" y="454"/>
                    </a:lnTo>
                    <a:lnTo>
                      <a:pt x="174" y="471"/>
                    </a:lnTo>
                    <a:lnTo>
                      <a:pt x="168" y="474"/>
                    </a:lnTo>
                    <a:lnTo>
                      <a:pt x="171" y="480"/>
                    </a:lnTo>
                    <a:lnTo>
                      <a:pt x="153" y="487"/>
                    </a:lnTo>
                    <a:lnTo>
                      <a:pt x="148" y="502"/>
                    </a:lnTo>
                    <a:lnTo>
                      <a:pt x="153" y="511"/>
                    </a:lnTo>
                    <a:lnTo>
                      <a:pt x="173" y="527"/>
                    </a:lnTo>
                    <a:lnTo>
                      <a:pt x="184" y="527"/>
                    </a:lnTo>
                    <a:lnTo>
                      <a:pt x="189" y="533"/>
                    </a:lnTo>
                    <a:lnTo>
                      <a:pt x="190" y="543"/>
                    </a:lnTo>
                    <a:lnTo>
                      <a:pt x="172" y="563"/>
                    </a:lnTo>
                    <a:lnTo>
                      <a:pt x="174" y="583"/>
                    </a:lnTo>
                    <a:lnTo>
                      <a:pt x="160" y="593"/>
                    </a:lnTo>
                    <a:lnTo>
                      <a:pt x="164" y="604"/>
                    </a:lnTo>
                    <a:lnTo>
                      <a:pt x="188" y="630"/>
                    </a:lnTo>
                    <a:lnTo>
                      <a:pt x="169" y="627"/>
                    </a:lnTo>
                    <a:lnTo>
                      <a:pt x="130" y="624"/>
                    </a:lnTo>
                    <a:lnTo>
                      <a:pt x="109" y="596"/>
                    </a:lnTo>
                    <a:lnTo>
                      <a:pt x="94" y="597"/>
                    </a:lnTo>
                    <a:lnTo>
                      <a:pt x="86" y="579"/>
                    </a:lnTo>
                    <a:lnTo>
                      <a:pt x="85" y="516"/>
                    </a:lnTo>
                    <a:lnTo>
                      <a:pt x="67" y="478"/>
                    </a:lnTo>
                    <a:lnTo>
                      <a:pt x="74" y="478"/>
                    </a:lnTo>
                    <a:lnTo>
                      <a:pt x="63" y="469"/>
                    </a:lnTo>
                    <a:lnTo>
                      <a:pt x="47" y="438"/>
                    </a:lnTo>
                    <a:lnTo>
                      <a:pt x="45" y="420"/>
                    </a:lnTo>
                    <a:lnTo>
                      <a:pt x="35" y="401"/>
                    </a:lnTo>
                    <a:lnTo>
                      <a:pt x="34" y="350"/>
                    </a:lnTo>
                    <a:lnTo>
                      <a:pt x="21" y="312"/>
                    </a:lnTo>
                    <a:lnTo>
                      <a:pt x="26" y="297"/>
                    </a:lnTo>
                    <a:lnTo>
                      <a:pt x="22" y="281"/>
                    </a:lnTo>
                    <a:lnTo>
                      <a:pt x="25" y="252"/>
                    </a:lnTo>
                    <a:lnTo>
                      <a:pt x="0" y="197"/>
                    </a:lnTo>
                    <a:lnTo>
                      <a:pt x="4" y="136"/>
                    </a:lnTo>
                    <a:lnTo>
                      <a:pt x="18" y="102"/>
                    </a:lnTo>
                    <a:lnTo>
                      <a:pt x="10" y="60"/>
                    </a:lnTo>
                    <a:lnTo>
                      <a:pt x="28" y="48"/>
                    </a:lnTo>
                    <a:lnTo>
                      <a:pt x="28" y="23"/>
                    </a:lnTo>
                    <a:lnTo>
                      <a:pt x="44" y="0"/>
                    </a:lnTo>
                    <a:lnTo>
                      <a:pt x="80" y="16"/>
                    </a:lnTo>
                    <a:lnTo>
                      <a:pt x="85" y="7"/>
                    </a:lnTo>
                    <a:lnTo>
                      <a:pt x="107" y="11"/>
                    </a:lnTo>
                    <a:lnTo>
                      <a:pt x="146" y="46"/>
                    </a:lnTo>
                    <a:lnTo>
                      <a:pt x="168" y="52"/>
                    </a:lnTo>
                    <a:lnTo>
                      <a:pt x="200" y="71"/>
                    </a:lnTo>
                    <a:lnTo>
                      <a:pt x="204" y="83"/>
                    </a:lnTo>
                    <a:lnTo>
                      <a:pt x="196" y="110"/>
                    </a:lnTo>
                    <a:lnTo>
                      <a:pt x="232" y="118"/>
                    </a:lnTo>
                    <a:lnTo>
                      <a:pt x="244" y="117"/>
                    </a:lnTo>
                    <a:lnTo>
                      <a:pt x="259" y="101"/>
                    </a:lnTo>
                    <a:lnTo>
                      <a:pt x="263" y="79"/>
                    </a:lnTo>
                    <a:lnTo>
                      <a:pt x="272" y="81"/>
                    </a:lnTo>
                    <a:lnTo>
                      <a:pt x="280" y="109"/>
                    </a:lnTo>
                    <a:lnTo>
                      <a:pt x="264" y="120"/>
                    </a:lnTo>
                    <a:lnTo>
                      <a:pt x="222" y="17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2" name="Freeform 351"/>
              <p:cNvSpPr>
                <a:spLocks noChangeAspect="1"/>
              </p:cNvSpPr>
              <p:nvPr/>
            </p:nvSpPr>
            <p:spPr bwMode="auto">
              <a:xfrm>
                <a:off x="1325" y="3353"/>
                <a:ext cx="18" cy="32"/>
              </a:xfrm>
              <a:custGeom>
                <a:avLst/>
                <a:gdLst>
                  <a:gd name="T0" fmla="*/ 0 w 18"/>
                  <a:gd name="T1" fmla="*/ 0 h 33"/>
                  <a:gd name="T2" fmla="*/ 7 w 18"/>
                  <a:gd name="T3" fmla="*/ 16 h 33"/>
                  <a:gd name="T4" fmla="*/ 17 w 18"/>
                  <a:gd name="T5" fmla="*/ 16 h 33"/>
                  <a:gd name="T6" fmla="*/ 15 w 18"/>
                  <a:gd name="T7" fmla="*/ 12 h 33"/>
                  <a:gd name="T8" fmla="*/ 0 w 18"/>
                  <a:gd name="T9" fmla="*/ 0 h 33"/>
                  <a:gd name="T10" fmla="*/ 0 w 18"/>
                  <a:gd name="T11" fmla="*/ 0 h 33"/>
                  <a:gd name="T12" fmla="*/ 0 w 18"/>
                  <a:gd name="T13" fmla="*/ 0 h 33"/>
                  <a:gd name="T14" fmla="*/ 0 60000 65536"/>
                  <a:gd name="T15" fmla="*/ 0 60000 65536"/>
                  <a:gd name="T16" fmla="*/ 0 60000 65536"/>
                  <a:gd name="T17" fmla="*/ 0 60000 65536"/>
                  <a:gd name="T18" fmla="*/ 0 60000 65536"/>
                  <a:gd name="T19" fmla="*/ 0 60000 65536"/>
                  <a:gd name="T20" fmla="*/ 0 60000 65536"/>
                  <a:gd name="T21" fmla="*/ 0 w 18"/>
                  <a:gd name="T22" fmla="*/ 0 h 33"/>
                  <a:gd name="T23" fmla="*/ 18 w 1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3">
                    <a:moveTo>
                      <a:pt x="0" y="0"/>
                    </a:moveTo>
                    <a:lnTo>
                      <a:pt x="7" y="31"/>
                    </a:lnTo>
                    <a:lnTo>
                      <a:pt x="17" y="32"/>
                    </a:lnTo>
                    <a:lnTo>
                      <a:pt x="15" y="1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3" name="Freeform 352"/>
              <p:cNvSpPr>
                <a:spLocks noChangeAspect="1"/>
              </p:cNvSpPr>
              <p:nvPr/>
            </p:nvSpPr>
            <p:spPr bwMode="auto">
              <a:xfrm>
                <a:off x="1422" y="2276"/>
                <a:ext cx="15" cy="17"/>
              </a:xfrm>
              <a:custGeom>
                <a:avLst/>
                <a:gdLst>
                  <a:gd name="T0" fmla="*/ 0 w 16"/>
                  <a:gd name="T1" fmla="*/ 16 h 17"/>
                  <a:gd name="T2" fmla="*/ 8 w 16"/>
                  <a:gd name="T3" fmla="*/ 16 h 17"/>
                  <a:gd name="T4" fmla="*/ 8 w 16"/>
                  <a:gd name="T5" fmla="*/ 0 h 17"/>
                  <a:gd name="T6" fmla="*/ 3 w 16"/>
                  <a:gd name="T7" fmla="*/ 2 h 17"/>
                  <a:gd name="T8" fmla="*/ 6 w 16"/>
                  <a:gd name="T9" fmla="*/ 12 h 17"/>
                  <a:gd name="T10" fmla="*/ 0 w 16"/>
                  <a:gd name="T11" fmla="*/ 16 h 17"/>
                  <a:gd name="T12" fmla="*/ 0 w 16"/>
                  <a:gd name="T13" fmla="*/ 16 h 17"/>
                  <a:gd name="T14" fmla="*/ 0 w 1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0" y="16"/>
                    </a:moveTo>
                    <a:lnTo>
                      <a:pt x="11" y="16"/>
                    </a:lnTo>
                    <a:lnTo>
                      <a:pt x="15" y="0"/>
                    </a:lnTo>
                    <a:lnTo>
                      <a:pt x="3" y="2"/>
                    </a:lnTo>
                    <a:lnTo>
                      <a:pt x="6" y="12"/>
                    </a:lnTo>
                    <a:lnTo>
                      <a:pt x="0"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4" name="Freeform 353"/>
              <p:cNvSpPr>
                <a:spLocks noChangeAspect="1"/>
              </p:cNvSpPr>
              <p:nvPr/>
            </p:nvSpPr>
            <p:spPr bwMode="auto">
              <a:xfrm>
                <a:off x="1080" y="2307"/>
                <a:ext cx="13" cy="12"/>
              </a:xfrm>
              <a:custGeom>
                <a:avLst/>
                <a:gdLst>
                  <a:gd name="T0" fmla="*/ 0 w 12"/>
                  <a:gd name="T1" fmla="*/ 0 h 12"/>
                  <a:gd name="T2" fmla="*/ 4 w 12"/>
                  <a:gd name="T3" fmla="*/ 0 h 12"/>
                  <a:gd name="T4" fmla="*/ 110 w 12"/>
                  <a:gd name="T5" fmla="*/ 8 h 12"/>
                  <a:gd name="T6" fmla="*/ 87 w 12"/>
                  <a:gd name="T7" fmla="*/ 11 h 12"/>
                  <a:gd name="T8" fmla="*/ 0 w 12"/>
                  <a:gd name="T9" fmla="*/ 0 h 12"/>
                  <a:gd name="T10" fmla="*/ 0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0"/>
                    </a:moveTo>
                    <a:lnTo>
                      <a:pt x="4" y="0"/>
                    </a:lnTo>
                    <a:lnTo>
                      <a:pt x="11" y="8"/>
                    </a:lnTo>
                    <a:lnTo>
                      <a:pt x="8" y="11"/>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5" name="Freeform 354"/>
              <p:cNvSpPr>
                <a:spLocks noChangeAspect="1"/>
              </p:cNvSpPr>
              <p:nvPr/>
            </p:nvSpPr>
            <p:spPr bwMode="auto">
              <a:xfrm>
                <a:off x="1085" y="2300"/>
                <a:ext cx="48" cy="48"/>
              </a:xfrm>
              <a:custGeom>
                <a:avLst/>
                <a:gdLst>
                  <a:gd name="T0" fmla="*/ 44 w 48"/>
                  <a:gd name="T1" fmla="*/ 22 h 49"/>
                  <a:gd name="T2" fmla="*/ 30 w 48"/>
                  <a:gd name="T3" fmla="*/ 6 h 49"/>
                  <a:gd name="T4" fmla="*/ 14 w 48"/>
                  <a:gd name="T5" fmla="*/ 0 h 49"/>
                  <a:gd name="T6" fmla="*/ 0 w 48"/>
                  <a:gd name="T7" fmla="*/ 7 h 49"/>
                  <a:gd name="T8" fmla="*/ 7 w 48"/>
                  <a:gd name="T9" fmla="*/ 15 h 49"/>
                  <a:gd name="T10" fmla="*/ 30 w 48"/>
                  <a:gd name="T11" fmla="*/ 24 h 49"/>
                  <a:gd name="T12" fmla="*/ 25 w 48"/>
                  <a:gd name="T13" fmla="*/ 24 h 49"/>
                  <a:gd name="T14" fmla="*/ 33 w 48"/>
                  <a:gd name="T15" fmla="*/ 24 h 49"/>
                  <a:gd name="T16" fmla="*/ 47 w 48"/>
                  <a:gd name="T17" fmla="*/ 24 h 49"/>
                  <a:gd name="T18" fmla="*/ 44 w 48"/>
                  <a:gd name="T19" fmla="*/ 22 h 49"/>
                  <a:gd name="T20" fmla="*/ 44 w 48"/>
                  <a:gd name="T21" fmla="*/ 22 h 49"/>
                  <a:gd name="T22" fmla="*/ 44 w 48"/>
                  <a:gd name="T23" fmla="*/ 2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9"/>
                  <a:gd name="T38" fmla="*/ 48 w 48"/>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9">
                    <a:moveTo>
                      <a:pt x="44" y="22"/>
                    </a:moveTo>
                    <a:lnTo>
                      <a:pt x="30" y="6"/>
                    </a:lnTo>
                    <a:lnTo>
                      <a:pt x="14" y="0"/>
                    </a:lnTo>
                    <a:lnTo>
                      <a:pt x="0" y="7"/>
                    </a:lnTo>
                    <a:lnTo>
                      <a:pt x="7" y="15"/>
                    </a:lnTo>
                    <a:lnTo>
                      <a:pt x="30" y="26"/>
                    </a:lnTo>
                    <a:lnTo>
                      <a:pt x="25" y="34"/>
                    </a:lnTo>
                    <a:lnTo>
                      <a:pt x="33" y="48"/>
                    </a:lnTo>
                    <a:lnTo>
                      <a:pt x="47" y="33"/>
                    </a:lnTo>
                    <a:lnTo>
                      <a:pt x="44"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6" name="Freeform 355"/>
              <p:cNvSpPr>
                <a:spLocks noChangeAspect="1"/>
              </p:cNvSpPr>
              <p:nvPr/>
            </p:nvSpPr>
            <p:spPr bwMode="auto">
              <a:xfrm>
                <a:off x="1250" y="2089"/>
                <a:ext cx="66" cy="47"/>
              </a:xfrm>
              <a:custGeom>
                <a:avLst/>
                <a:gdLst>
                  <a:gd name="T0" fmla="*/ 4 w 65"/>
                  <a:gd name="T1" fmla="*/ 0 h 48"/>
                  <a:gd name="T2" fmla="*/ 67 w 65"/>
                  <a:gd name="T3" fmla="*/ 5 h 48"/>
                  <a:gd name="T4" fmla="*/ 68 w 65"/>
                  <a:gd name="T5" fmla="*/ 10 h 48"/>
                  <a:gd name="T6" fmla="*/ 81 w 65"/>
                  <a:gd name="T7" fmla="*/ 10 h 48"/>
                  <a:gd name="T8" fmla="*/ 72 w 65"/>
                  <a:gd name="T9" fmla="*/ 16 h 48"/>
                  <a:gd name="T10" fmla="*/ 86 w 65"/>
                  <a:gd name="T11" fmla="*/ 19 h 48"/>
                  <a:gd name="T12" fmla="*/ 93 w 65"/>
                  <a:gd name="T13" fmla="*/ 24 h 48"/>
                  <a:gd name="T14" fmla="*/ 86 w 65"/>
                  <a:gd name="T15" fmla="*/ 24 h 48"/>
                  <a:gd name="T16" fmla="*/ 82 w 65"/>
                  <a:gd name="T17" fmla="*/ 24 h 48"/>
                  <a:gd name="T18" fmla="*/ 23 w 65"/>
                  <a:gd name="T19" fmla="*/ 24 h 48"/>
                  <a:gd name="T20" fmla="*/ 23 w 65"/>
                  <a:gd name="T21" fmla="*/ 24 h 48"/>
                  <a:gd name="T22" fmla="*/ 13 w 65"/>
                  <a:gd name="T23" fmla="*/ 24 h 48"/>
                  <a:gd name="T24" fmla="*/ 5 w 65"/>
                  <a:gd name="T25" fmla="*/ 24 h 48"/>
                  <a:gd name="T26" fmla="*/ 0 w 65"/>
                  <a:gd name="T27" fmla="*/ 24 h 48"/>
                  <a:gd name="T28" fmla="*/ 4 w 65"/>
                  <a:gd name="T29" fmla="*/ 0 h 48"/>
                  <a:gd name="T30" fmla="*/ 4 w 65"/>
                  <a:gd name="T31" fmla="*/ 0 h 48"/>
                  <a:gd name="T32" fmla="*/ 4 w 65"/>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8"/>
                  <a:gd name="T53" fmla="*/ 65 w 6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8">
                    <a:moveTo>
                      <a:pt x="4" y="0"/>
                    </a:moveTo>
                    <a:lnTo>
                      <a:pt x="38" y="5"/>
                    </a:lnTo>
                    <a:lnTo>
                      <a:pt x="39" y="10"/>
                    </a:lnTo>
                    <a:lnTo>
                      <a:pt x="52" y="10"/>
                    </a:lnTo>
                    <a:lnTo>
                      <a:pt x="43" y="16"/>
                    </a:lnTo>
                    <a:lnTo>
                      <a:pt x="57" y="19"/>
                    </a:lnTo>
                    <a:lnTo>
                      <a:pt x="64" y="28"/>
                    </a:lnTo>
                    <a:lnTo>
                      <a:pt x="57" y="37"/>
                    </a:lnTo>
                    <a:lnTo>
                      <a:pt x="53" y="29"/>
                    </a:lnTo>
                    <a:lnTo>
                      <a:pt x="23" y="34"/>
                    </a:lnTo>
                    <a:lnTo>
                      <a:pt x="23" y="29"/>
                    </a:lnTo>
                    <a:lnTo>
                      <a:pt x="13" y="34"/>
                    </a:lnTo>
                    <a:lnTo>
                      <a:pt x="5" y="47"/>
                    </a:lnTo>
                    <a:lnTo>
                      <a:pt x="0" y="37"/>
                    </a:lnTo>
                    <a:lnTo>
                      <a:pt x="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7" name="Freeform 356"/>
              <p:cNvSpPr>
                <a:spLocks noChangeAspect="1"/>
              </p:cNvSpPr>
              <p:nvPr/>
            </p:nvSpPr>
            <p:spPr bwMode="auto">
              <a:xfrm>
                <a:off x="1201" y="2088"/>
                <a:ext cx="53" cy="39"/>
              </a:xfrm>
              <a:custGeom>
                <a:avLst/>
                <a:gdLst>
                  <a:gd name="T0" fmla="*/ 52 w 53"/>
                  <a:gd name="T1" fmla="*/ 1 h 40"/>
                  <a:gd name="T2" fmla="*/ 29 w 53"/>
                  <a:gd name="T3" fmla="*/ 0 h 40"/>
                  <a:gd name="T4" fmla="*/ 22 w 53"/>
                  <a:gd name="T5" fmla="*/ 6 h 40"/>
                  <a:gd name="T6" fmla="*/ 31 w 53"/>
                  <a:gd name="T7" fmla="*/ 6 h 40"/>
                  <a:gd name="T8" fmla="*/ 40 w 53"/>
                  <a:gd name="T9" fmla="*/ 20 h 40"/>
                  <a:gd name="T10" fmla="*/ 22 w 53"/>
                  <a:gd name="T11" fmla="*/ 20 h 40"/>
                  <a:gd name="T12" fmla="*/ 6 w 53"/>
                  <a:gd name="T13" fmla="*/ 20 h 40"/>
                  <a:gd name="T14" fmla="*/ 0 w 53"/>
                  <a:gd name="T15" fmla="*/ 20 h 40"/>
                  <a:gd name="T16" fmla="*/ 12 w 53"/>
                  <a:gd name="T17" fmla="*/ 20 h 40"/>
                  <a:gd name="T18" fmla="*/ 48 w 53"/>
                  <a:gd name="T19" fmla="*/ 20 h 40"/>
                  <a:gd name="T20" fmla="*/ 52 w 53"/>
                  <a:gd name="T21" fmla="*/ 1 h 40"/>
                  <a:gd name="T22" fmla="*/ 52 w 53"/>
                  <a:gd name="T23" fmla="*/ 1 h 40"/>
                  <a:gd name="T24" fmla="*/ 52 w 53"/>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0"/>
                  <a:gd name="T41" fmla="*/ 53 w 53"/>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0">
                    <a:moveTo>
                      <a:pt x="52" y="1"/>
                    </a:moveTo>
                    <a:lnTo>
                      <a:pt x="29" y="0"/>
                    </a:lnTo>
                    <a:lnTo>
                      <a:pt x="22" y="6"/>
                    </a:lnTo>
                    <a:lnTo>
                      <a:pt x="31" y="6"/>
                    </a:lnTo>
                    <a:lnTo>
                      <a:pt x="40" y="27"/>
                    </a:lnTo>
                    <a:lnTo>
                      <a:pt x="22" y="34"/>
                    </a:lnTo>
                    <a:lnTo>
                      <a:pt x="6" y="27"/>
                    </a:lnTo>
                    <a:lnTo>
                      <a:pt x="0" y="34"/>
                    </a:lnTo>
                    <a:lnTo>
                      <a:pt x="12" y="39"/>
                    </a:lnTo>
                    <a:lnTo>
                      <a:pt x="48" y="38"/>
                    </a:lnTo>
                    <a:lnTo>
                      <a:pt x="52"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8" name="Freeform 357"/>
              <p:cNvSpPr>
                <a:spLocks noChangeAspect="1"/>
              </p:cNvSpPr>
              <p:nvPr/>
            </p:nvSpPr>
            <p:spPr bwMode="auto">
              <a:xfrm>
                <a:off x="1131" y="2117"/>
                <a:ext cx="39" cy="17"/>
              </a:xfrm>
              <a:custGeom>
                <a:avLst/>
                <a:gdLst>
                  <a:gd name="T0" fmla="*/ 0 w 39"/>
                  <a:gd name="T1" fmla="*/ 6 h 17"/>
                  <a:gd name="T2" fmla="*/ 19 w 39"/>
                  <a:gd name="T3" fmla="*/ 16 h 17"/>
                  <a:gd name="T4" fmla="*/ 38 w 39"/>
                  <a:gd name="T5" fmla="*/ 13 h 17"/>
                  <a:gd name="T6" fmla="*/ 35 w 39"/>
                  <a:gd name="T7" fmla="*/ 6 h 17"/>
                  <a:gd name="T8" fmla="*/ 9 w 39"/>
                  <a:gd name="T9" fmla="*/ 0 h 17"/>
                  <a:gd name="T10" fmla="*/ 0 w 39"/>
                  <a:gd name="T11" fmla="*/ 6 h 17"/>
                  <a:gd name="T12" fmla="*/ 0 w 39"/>
                  <a:gd name="T13" fmla="*/ 6 h 17"/>
                  <a:gd name="T14" fmla="*/ 0 w 39"/>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0" y="6"/>
                    </a:moveTo>
                    <a:lnTo>
                      <a:pt x="19" y="16"/>
                    </a:lnTo>
                    <a:lnTo>
                      <a:pt x="38" y="13"/>
                    </a:lnTo>
                    <a:lnTo>
                      <a:pt x="35" y="6"/>
                    </a:lnTo>
                    <a:lnTo>
                      <a:pt x="9"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59" name="Freeform 358"/>
              <p:cNvSpPr>
                <a:spLocks noChangeAspect="1"/>
              </p:cNvSpPr>
              <p:nvPr/>
            </p:nvSpPr>
            <p:spPr bwMode="auto">
              <a:xfrm>
                <a:off x="1022" y="2022"/>
                <a:ext cx="192" cy="68"/>
              </a:xfrm>
              <a:custGeom>
                <a:avLst/>
                <a:gdLst>
                  <a:gd name="T0" fmla="*/ 0 w 189"/>
                  <a:gd name="T1" fmla="*/ 27 h 69"/>
                  <a:gd name="T2" fmla="*/ 12 w 189"/>
                  <a:gd name="T3" fmla="*/ 27 h 69"/>
                  <a:gd name="T4" fmla="*/ 69 w 189"/>
                  <a:gd name="T5" fmla="*/ 10 h 69"/>
                  <a:gd name="T6" fmla="*/ 90 w 189"/>
                  <a:gd name="T7" fmla="*/ 12 h 69"/>
                  <a:gd name="T8" fmla="*/ 80 w 189"/>
                  <a:gd name="T9" fmla="*/ 16 h 69"/>
                  <a:gd name="T10" fmla="*/ 84 w 189"/>
                  <a:gd name="T11" fmla="*/ 22 h 69"/>
                  <a:gd name="T12" fmla="*/ 170 w 189"/>
                  <a:gd name="T13" fmla="*/ 33 h 69"/>
                  <a:gd name="T14" fmla="*/ 186 w 189"/>
                  <a:gd name="T15" fmla="*/ 34 h 69"/>
                  <a:gd name="T16" fmla="*/ 207 w 189"/>
                  <a:gd name="T17" fmla="*/ 34 h 69"/>
                  <a:gd name="T18" fmla="*/ 210 w 189"/>
                  <a:gd name="T19" fmla="*/ 34 h 69"/>
                  <a:gd name="T20" fmla="*/ 192 w 189"/>
                  <a:gd name="T21" fmla="*/ 39 h 69"/>
                  <a:gd name="T22" fmla="*/ 295 w 189"/>
                  <a:gd name="T23" fmla="*/ 35 h 69"/>
                  <a:gd name="T24" fmla="*/ 277 w 189"/>
                  <a:gd name="T25" fmla="*/ 34 h 69"/>
                  <a:gd name="T26" fmla="*/ 257 w 189"/>
                  <a:gd name="T27" fmla="*/ 34 h 69"/>
                  <a:gd name="T28" fmla="*/ 261 w 189"/>
                  <a:gd name="T29" fmla="*/ 34 h 69"/>
                  <a:gd name="T30" fmla="*/ 230 w 189"/>
                  <a:gd name="T31" fmla="*/ 34 h 69"/>
                  <a:gd name="T32" fmla="*/ 186 w 189"/>
                  <a:gd name="T33" fmla="*/ 19 h 69"/>
                  <a:gd name="T34" fmla="*/ 93 w 189"/>
                  <a:gd name="T35" fmla="*/ 0 h 69"/>
                  <a:gd name="T36" fmla="*/ 27 w 189"/>
                  <a:gd name="T37" fmla="*/ 6 h 69"/>
                  <a:gd name="T38" fmla="*/ 0 w 189"/>
                  <a:gd name="T39" fmla="*/ 27 h 69"/>
                  <a:gd name="T40" fmla="*/ 0 w 189"/>
                  <a:gd name="T41" fmla="*/ 27 h 69"/>
                  <a:gd name="T42" fmla="*/ 0 w 189"/>
                  <a:gd name="T43" fmla="*/ 2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69"/>
                  <a:gd name="T68" fmla="*/ 189 w 18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69">
                    <a:moveTo>
                      <a:pt x="0" y="27"/>
                    </a:moveTo>
                    <a:lnTo>
                      <a:pt x="12" y="27"/>
                    </a:lnTo>
                    <a:lnTo>
                      <a:pt x="40" y="10"/>
                    </a:lnTo>
                    <a:lnTo>
                      <a:pt x="61" y="12"/>
                    </a:lnTo>
                    <a:lnTo>
                      <a:pt x="51" y="16"/>
                    </a:lnTo>
                    <a:lnTo>
                      <a:pt x="55" y="22"/>
                    </a:lnTo>
                    <a:lnTo>
                      <a:pt x="108" y="33"/>
                    </a:lnTo>
                    <a:lnTo>
                      <a:pt x="119" y="51"/>
                    </a:lnTo>
                    <a:lnTo>
                      <a:pt x="133" y="51"/>
                    </a:lnTo>
                    <a:lnTo>
                      <a:pt x="135" y="58"/>
                    </a:lnTo>
                    <a:lnTo>
                      <a:pt x="123" y="68"/>
                    </a:lnTo>
                    <a:lnTo>
                      <a:pt x="188" y="64"/>
                    </a:lnTo>
                    <a:lnTo>
                      <a:pt x="176" y="52"/>
                    </a:lnTo>
                    <a:lnTo>
                      <a:pt x="161" y="52"/>
                    </a:lnTo>
                    <a:lnTo>
                      <a:pt x="164" y="43"/>
                    </a:lnTo>
                    <a:lnTo>
                      <a:pt x="147" y="41"/>
                    </a:lnTo>
                    <a:lnTo>
                      <a:pt x="119" y="19"/>
                    </a:lnTo>
                    <a:lnTo>
                      <a:pt x="64" y="0"/>
                    </a:lnTo>
                    <a:lnTo>
                      <a:pt x="27" y="6"/>
                    </a:lnTo>
                    <a:lnTo>
                      <a:pt x="0"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0" name="Freeform 359"/>
              <p:cNvSpPr>
                <a:spLocks noChangeAspect="1"/>
              </p:cNvSpPr>
              <p:nvPr/>
            </p:nvSpPr>
            <p:spPr bwMode="auto">
              <a:xfrm>
                <a:off x="1334" y="2117"/>
                <a:ext cx="30" cy="10"/>
              </a:xfrm>
              <a:custGeom>
                <a:avLst/>
                <a:gdLst>
                  <a:gd name="T0" fmla="*/ 0 w 29"/>
                  <a:gd name="T1" fmla="*/ 5 h 11"/>
                  <a:gd name="T2" fmla="*/ 62 w 29"/>
                  <a:gd name="T3" fmla="*/ 5 h 11"/>
                  <a:gd name="T4" fmla="*/ 70 w 29"/>
                  <a:gd name="T5" fmla="*/ 5 h 11"/>
                  <a:gd name="T6" fmla="*/ 62 w 29"/>
                  <a:gd name="T7" fmla="*/ 0 h 11"/>
                  <a:gd name="T8" fmla="*/ 1 w 29"/>
                  <a:gd name="T9" fmla="*/ 0 h 11"/>
                  <a:gd name="T10" fmla="*/ 0 w 29"/>
                  <a:gd name="T11" fmla="*/ 5 h 11"/>
                  <a:gd name="T12" fmla="*/ 0 w 29"/>
                  <a:gd name="T13" fmla="*/ 5 h 11"/>
                  <a:gd name="T14" fmla="*/ 0 w 29"/>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1"/>
                  <a:gd name="T26" fmla="*/ 29 w 2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1">
                    <a:moveTo>
                      <a:pt x="0" y="10"/>
                    </a:moveTo>
                    <a:lnTo>
                      <a:pt x="24" y="10"/>
                    </a:lnTo>
                    <a:lnTo>
                      <a:pt x="28" y="6"/>
                    </a:lnTo>
                    <a:lnTo>
                      <a:pt x="24" y="0"/>
                    </a:lnTo>
                    <a:lnTo>
                      <a:pt x="1" y="0"/>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1" name="Freeform 360"/>
              <p:cNvSpPr>
                <a:spLocks noChangeAspect="1"/>
              </p:cNvSpPr>
              <p:nvPr/>
            </p:nvSpPr>
            <p:spPr bwMode="auto">
              <a:xfrm>
                <a:off x="864" y="2129"/>
                <a:ext cx="76" cy="87"/>
              </a:xfrm>
              <a:custGeom>
                <a:avLst/>
                <a:gdLst>
                  <a:gd name="T0" fmla="*/ 80 w 75"/>
                  <a:gd name="T1" fmla="*/ 71 h 87"/>
                  <a:gd name="T2" fmla="*/ 67 w 75"/>
                  <a:gd name="T3" fmla="*/ 84 h 87"/>
                  <a:gd name="T4" fmla="*/ 67 w 75"/>
                  <a:gd name="T5" fmla="*/ 86 h 87"/>
                  <a:gd name="T6" fmla="*/ 4 w 75"/>
                  <a:gd name="T7" fmla="*/ 74 h 87"/>
                  <a:gd name="T8" fmla="*/ 0 w 75"/>
                  <a:gd name="T9" fmla="*/ 68 h 87"/>
                  <a:gd name="T10" fmla="*/ 18 w 75"/>
                  <a:gd name="T11" fmla="*/ 37 h 87"/>
                  <a:gd name="T12" fmla="*/ 36 w 75"/>
                  <a:gd name="T13" fmla="*/ 31 h 87"/>
                  <a:gd name="T14" fmla="*/ 25 w 75"/>
                  <a:gd name="T15" fmla="*/ 10 h 87"/>
                  <a:gd name="T16" fmla="*/ 67 w 75"/>
                  <a:gd name="T17" fmla="*/ 0 h 87"/>
                  <a:gd name="T18" fmla="*/ 92 w 75"/>
                  <a:gd name="T19" fmla="*/ 0 h 87"/>
                  <a:gd name="T20" fmla="*/ 87 w 75"/>
                  <a:gd name="T21" fmla="*/ 34 h 87"/>
                  <a:gd name="T22" fmla="*/ 92 w 75"/>
                  <a:gd name="T23" fmla="*/ 39 h 87"/>
                  <a:gd name="T24" fmla="*/ 103 w 75"/>
                  <a:gd name="T25" fmla="*/ 44 h 87"/>
                  <a:gd name="T26" fmla="*/ 80 w 75"/>
                  <a:gd name="T27" fmla="*/ 71 h 87"/>
                  <a:gd name="T28" fmla="*/ 80 w 75"/>
                  <a:gd name="T29" fmla="*/ 71 h 87"/>
                  <a:gd name="T30" fmla="*/ 80 w 75"/>
                  <a:gd name="T31" fmla="*/ 71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87"/>
                  <a:gd name="T50" fmla="*/ 75 w 75"/>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87">
                    <a:moveTo>
                      <a:pt x="51" y="71"/>
                    </a:moveTo>
                    <a:lnTo>
                      <a:pt x="38" y="84"/>
                    </a:lnTo>
                    <a:lnTo>
                      <a:pt x="38" y="86"/>
                    </a:lnTo>
                    <a:lnTo>
                      <a:pt x="4" y="74"/>
                    </a:lnTo>
                    <a:lnTo>
                      <a:pt x="0" y="68"/>
                    </a:lnTo>
                    <a:lnTo>
                      <a:pt x="18" y="37"/>
                    </a:lnTo>
                    <a:lnTo>
                      <a:pt x="36" y="31"/>
                    </a:lnTo>
                    <a:lnTo>
                      <a:pt x="25" y="10"/>
                    </a:lnTo>
                    <a:lnTo>
                      <a:pt x="38" y="0"/>
                    </a:lnTo>
                    <a:lnTo>
                      <a:pt x="63" y="0"/>
                    </a:lnTo>
                    <a:lnTo>
                      <a:pt x="58" y="34"/>
                    </a:lnTo>
                    <a:lnTo>
                      <a:pt x="63" y="39"/>
                    </a:lnTo>
                    <a:lnTo>
                      <a:pt x="74" y="44"/>
                    </a:lnTo>
                    <a:lnTo>
                      <a:pt x="51"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2" name="Freeform 361"/>
              <p:cNvSpPr>
                <a:spLocks noChangeAspect="1"/>
              </p:cNvSpPr>
              <p:nvPr/>
            </p:nvSpPr>
            <p:spPr bwMode="auto">
              <a:xfrm>
                <a:off x="1025" y="2300"/>
                <a:ext cx="64" cy="50"/>
              </a:xfrm>
              <a:custGeom>
                <a:avLst/>
                <a:gdLst>
                  <a:gd name="T0" fmla="*/ 3 w 63"/>
                  <a:gd name="T1" fmla="*/ 2 h 51"/>
                  <a:gd name="T2" fmla="*/ 9 w 63"/>
                  <a:gd name="T3" fmla="*/ 0 h 51"/>
                  <a:gd name="T4" fmla="*/ 16 w 63"/>
                  <a:gd name="T5" fmla="*/ 14 h 51"/>
                  <a:gd name="T6" fmla="*/ 28 w 63"/>
                  <a:gd name="T7" fmla="*/ 18 h 51"/>
                  <a:gd name="T8" fmla="*/ 83 w 63"/>
                  <a:gd name="T9" fmla="*/ 7 h 51"/>
                  <a:gd name="T10" fmla="*/ 91 w 63"/>
                  <a:gd name="T11" fmla="*/ 18 h 51"/>
                  <a:gd name="T12" fmla="*/ 74 w 63"/>
                  <a:gd name="T13" fmla="*/ 25 h 51"/>
                  <a:gd name="T14" fmla="*/ 83 w 63"/>
                  <a:gd name="T15" fmla="*/ 25 h 51"/>
                  <a:gd name="T16" fmla="*/ 65 w 63"/>
                  <a:gd name="T17" fmla="*/ 25 h 51"/>
                  <a:gd name="T18" fmla="*/ 64 w 63"/>
                  <a:gd name="T19" fmla="*/ 25 h 51"/>
                  <a:gd name="T20" fmla="*/ 0 w 63"/>
                  <a:gd name="T21" fmla="*/ 25 h 51"/>
                  <a:gd name="T22" fmla="*/ 3 w 63"/>
                  <a:gd name="T23" fmla="*/ 2 h 51"/>
                  <a:gd name="T24" fmla="*/ 3 w 63"/>
                  <a:gd name="T25" fmla="*/ 2 h 51"/>
                  <a:gd name="T26" fmla="*/ 3 w 63"/>
                  <a:gd name="T27" fmla="*/ 2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51"/>
                  <a:gd name="T44" fmla="*/ 63 w 63"/>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51">
                    <a:moveTo>
                      <a:pt x="3" y="2"/>
                    </a:moveTo>
                    <a:lnTo>
                      <a:pt x="9" y="0"/>
                    </a:lnTo>
                    <a:lnTo>
                      <a:pt x="16" y="14"/>
                    </a:lnTo>
                    <a:lnTo>
                      <a:pt x="28" y="18"/>
                    </a:lnTo>
                    <a:lnTo>
                      <a:pt x="54" y="7"/>
                    </a:lnTo>
                    <a:lnTo>
                      <a:pt x="62" y="18"/>
                    </a:lnTo>
                    <a:lnTo>
                      <a:pt x="45" y="29"/>
                    </a:lnTo>
                    <a:lnTo>
                      <a:pt x="54" y="44"/>
                    </a:lnTo>
                    <a:lnTo>
                      <a:pt x="36" y="50"/>
                    </a:lnTo>
                    <a:lnTo>
                      <a:pt x="35" y="38"/>
                    </a:lnTo>
                    <a:lnTo>
                      <a:pt x="0" y="27"/>
                    </a:lnTo>
                    <a:lnTo>
                      <a:pt x="3"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3" name="Freeform 362"/>
              <p:cNvSpPr>
                <a:spLocks noChangeAspect="1"/>
              </p:cNvSpPr>
              <p:nvPr/>
            </p:nvSpPr>
            <p:spPr bwMode="auto">
              <a:xfrm>
                <a:off x="977" y="2269"/>
                <a:ext cx="58" cy="59"/>
              </a:xfrm>
              <a:custGeom>
                <a:avLst/>
                <a:gdLst>
                  <a:gd name="T0" fmla="*/ 79 w 57"/>
                  <a:gd name="T1" fmla="*/ 33 h 59"/>
                  <a:gd name="T2" fmla="*/ 85 w 57"/>
                  <a:gd name="T3" fmla="*/ 31 h 59"/>
                  <a:gd name="T4" fmla="*/ 75 w 57"/>
                  <a:gd name="T5" fmla="*/ 23 h 59"/>
                  <a:gd name="T6" fmla="*/ 67 w 57"/>
                  <a:gd name="T7" fmla="*/ 3 h 59"/>
                  <a:gd name="T8" fmla="*/ 1 w 57"/>
                  <a:gd name="T9" fmla="*/ 0 h 59"/>
                  <a:gd name="T10" fmla="*/ 0 w 57"/>
                  <a:gd name="T11" fmla="*/ 24 h 59"/>
                  <a:gd name="T12" fmla="*/ 8 w 57"/>
                  <a:gd name="T13" fmla="*/ 29 h 59"/>
                  <a:gd name="T14" fmla="*/ 15 w 57"/>
                  <a:gd name="T15" fmla="*/ 23 h 59"/>
                  <a:gd name="T16" fmla="*/ 65 w 57"/>
                  <a:gd name="T17" fmla="*/ 45 h 59"/>
                  <a:gd name="T18" fmla="*/ 61 w 57"/>
                  <a:gd name="T19" fmla="*/ 54 h 59"/>
                  <a:gd name="T20" fmla="*/ 76 w 57"/>
                  <a:gd name="T21" fmla="*/ 58 h 59"/>
                  <a:gd name="T22" fmla="*/ 79 w 57"/>
                  <a:gd name="T23" fmla="*/ 33 h 59"/>
                  <a:gd name="T24" fmla="*/ 79 w 57"/>
                  <a:gd name="T25" fmla="*/ 33 h 59"/>
                  <a:gd name="T26" fmla="*/ 79 w 57"/>
                  <a:gd name="T27" fmla="*/ 33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59"/>
                  <a:gd name="T44" fmla="*/ 57 w 57"/>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59">
                    <a:moveTo>
                      <a:pt x="50" y="33"/>
                    </a:moveTo>
                    <a:lnTo>
                      <a:pt x="56" y="31"/>
                    </a:lnTo>
                    <a:lnTo>
                      <a:pt x="46" y="23"/>
                    </a:lnTo>
                    <a:lnTo>
                      <a:pt x="38" y="3"/>
                    </a:lnTo>
                    <a:lnTo>
                      <a:pt x="1" y="0"/>
                    </a:lnTo>
                    <a:lnTo>
                      <a:pt x="0" y="24"/>
                    </a:lnTo>
                    <a:lnTo>
                      <a:pt x="8" y="29"/>
                    </a:lnTo>
                    <a:lnTo>
                      <a:pt x="15" y="23"/>
                    </a:lnTo>
                    <a:lnTo>
                      <a:pt x="36" y="45"/>
                    </a:lnTo>
                    <a:lnTo>
                      <a:pt x="32" y="54"/>
                    </a:lnTo>
                    <a:lnTo>
                      <a:pt x="47" y="58"/>
                    </a:lnTo>
                    <a:lnTo>
                      <a:pt x="50" y="3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4" name="Freeform 363"/>
              <p:cNvSpPr>
                <a:spLocks noChangeAspect="1"/>
              </p:cNvSpPr>
              <p:nvPr/>
            </p:nvSpPr>
            <p:spPr bwMode="auto">
              <a:xfrm>
                <a:off x="951" y="2186"/>
                <a:ext cx="80" cy="87"/>
              </a:xfrm>
              <a:custGeom>
                <a:avLst/>
                <a:gdLst>
                  <a:gd name="T0" fmla="*/ 132 w 78"/>
                  <a:gd name="T1" fmla="*/ 86 h 87"/>
                  <a:gd name="T2" fmla="*/ 129 w 78"/>
                  <a:gd name="T3" fmla="*/ 79 h 87"/>
                  <a:gd name="T4" fmla="*/ 158 w 78"/>
                  <a:gd name="T5" fmla="*/ 17 h 87"/>
                  <a:gd name="T6" fmla="*/ 154 w 78"/>
                  <a:gd name="T7" fmla="*/ 0 h 87"/>
                  <a:gd name="T8" fmla="*/ 91 w 78"/>
                  <a:gd name="T9" fmla="*/ 8 h 87"/>
                  <a:gd name="T10" fmla="*/ 0 w 78"/>
                  <a:gd name="T11" fmla="*/ 42 h 87"/>
                  <a:gd name="T12" fmla="*/ 0 w 78"/>
                  <a:gd name="T13" fmla="*/ 52 h 87"/>
                  <a:gd name="T14" fmla="*/ 55 w 78"/>
                  <a:gd name="T15" fmla="*/ 83 h 87"/>
                  <a:gd name="T16" fmla="*/ 132 w 78"/>
                  <a:gd name="T17" fmla="*/ 86 h 87"/>
                  <a:gd name="T18" fmla="*/ 132 w 78"/>
                  <a:gd name="T19" fmla="*/ 86 h 87"/>
                  <a:gd name="T20" fmla="*/ 132 w 78"/>
                  <a:gd name="T21" fmla="*/ 8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87"/>
                  <a:gd name="T35" fmla="*/ 78 w 78"/>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87">
                    <a:moveTo>
                      <a:pt x="63" y="86"/>
                    </a:moveTo>
                    <a:lnTo>
                      <a:pt x="61" y="79"/>
                    </a:lnTo>
                    <a:lnTo>
                      <a:pt x="77" y="17"/>
                    </a:lnTo>
                    <a:lnTo>
                      <a:pt x="75" y="0"/>
                    </a:lnTo>
                    <a:lnTo>
                      <a:pt x="46" y="8"/>
                    </a:lnTo>
                    <a:lnTo>
                      <a:pt x="0" y="42"/>
                    </a:lnTo>
                    <a:lnTo>
                      <a:pt x="0" y="52"/>
                    </a:lnTo>
                    <a:lnTo>
                      <a:pt x="26" y="83"/>
                    </a:lnTo>
                    <a:lnTo>
                      <a:pt x="63" y="8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5" name="Freeform 364"/>
              <p:cNvSpPr>
                <a:spLocks noChangeAspect="1"/>
              </p:cNvSpPr>
              <p:nvPr/>
            </p:nvSpPr>
            <p:spPr bwMode="auto">
              <a:xfrm>
                <a:off x="917" y="2168"/>
                <a:ext cx="113" cy="62"/>
              </a:xfrm>
              <a:custGeom>
                <a:avLst/>
                <a:gdLst>
                  <a:gd name="T0" fmla="*/ 23 w 111"/>
                  <a:gd name="T1" fmla="*/ 4 h 61"/>
                  <a:gd name="T2" fmla="*/ 140 w 111"/>
                  <a:gd name="T3" fmla="*/ 0 h 61"/>
                  <a:gd name="T4" fmla="*/ 182 w 111"/>
                  <a:gd name="T5" fmla="*/ 18 h 61"/>
                  <a:gd name="T6" fmla="*/ 136 w 111"/>
                  <a:gd name="T7" fmla="*/ 26 h 61"/>
                  <a:gd name="T8" fmla="*/ 64 w 111"/>
                  <a:gd name="T9" fmla="*/ 89 h 61"/>
                  <a:gd name="T10" fmla="*/ 57 w 111"/>
                  <a:gd name="T11" fmla="*/ 81 h 61"/>
                  <a:gd name="T12" fmla="*/ 57 w 111"/>
                  <a:gd name="T13" fmla="*/ 73 h 61"/>
                  <a:gd name="T14" fmla="*/ 0 w 111"/>
                  <a:gd name="T15" fmla="*/ 60 h 61"/>
                  <a:gd name="T16" fmla="*/ 23 w 111"/>
                  <a:gd name="T17" fmla="*/ 4 h 61"/>
                  <a:gd name="T18" fmla="*/ 23 w 111"/>
                  <a:gd name="T19" fmla="*/ 4 h 61"/>
                  <a:gd name="T20" fmla="*/ 23 w 111"/>
                  <a:gd name="T21" fmla="*/ 4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61"/>
                  <a:gd name="T35" fmla="*/ 111 w 111"/>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61">
                    <a:moveTo>
                      <a:pt x="23" y="4"/>
                    </a:moveTo>
                    <a:lnTo>
                      <a:pt x="83" y="0"/>
                    </a:lnTo>
                    <a:lnTo>
                      <a:pt x="110" y="18"/>
                    </a:lnTo>
                    <a:lnTo>
                      <a:pt x="81" y="26"/>
                    </a:lnTo>
                    <a:lnTo>
                      <a:pt x="35" y="60"/>
                    </a:lnTo>
                    <a:lnTo>
                      <a:pt x="28" y="52"/>
                    </a:lnTo>
                    <a:lnTo>
                      <a:pt x="28" y="44"/>
                    </a:lnTo>
                    <a:lnTo>
                      <a:pt x="0" y="31"/>
                    </a:lnTo>
                    <a:lnTo>
                      <a:pt x="23"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6" name="Freeform 365"/>
              <p:cNvSpPr>
                <a:spLocks noChangeAspect="1"/>
              </p:cNvSpPr>
              <p:nvPr/>
            </p:nvSpPr>
            <p:spPr bwMode="auto">
              <a:xfrm>
                <a:off x="904" y="2200"/>
                <a:ext cx="42" cy="27"/>
              </a:xfrm>
              <a:custGeom>
                <a:avLst/>
                <a:gdLst>
                  <a:gd name="T0" fmla="*/ 41 w 42"/>
                  <a:gd name="T1" fmla="*/ 13 h 28"/>
                  <a:gd name="T2" fmla="*/ 13 w 42"/>
                  <a:gd name="T3" fmla="*/ 0 h 28"/>
                  <a:gd name="T4" fmla="*/ 0 w 42"/>
                  <a:gd name="T5" fmla="*/ 13 h 28"/>
                  <a:gd name="T6" fmla="*/ 0 w 42"/>
                  <a:gd name="T7" fmla="*/ 14 h 28"/>
                  <a:gd name="T8" fmla="*/ 5 w 42"/>
                  <a:gd name="T9" fmla="*/ 14 h 28"/>
                  <a:gd name="T10" fmla="*/ 38 w 42"/>
                  <a:gd name="T11" fmla="*/ 14 h 28"/>
                  <a:gd name="T12" fmla="*/ 41 w 42"/>
                  <a:gd name="T13" fmla="*/ 14 h 28"/>
                  <a:gd name="T14" fmla="*/ 41 w 42"/>
                  <a:gd name="T15" fmla="*/ 13 h 28"/>
                  <a:gd name="T16" fmla="*/ 41 w 42"/>
                  <a:gd name="T17" fmla="*/ 13 h 28"/>
                  <a:gd name="T18" fmla="*/ 41 w 42"/>
                  <a:gd name="T19" fmla="*/ 1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8"/>
                  <a:gd name="T32" fmla="*/ 42 w 4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8">
                    <a:moveTo>
                      <a:pt x="41" y="13"/>
                    </a:moveTo>
                    <a:lnTo>
                      <a:pt x="13" y="0"/>
                    </a:lnTo>
                    <a:lnTo>
                      <a:pt x="0" y="13"/>
                    </a:lnTo>
                    <a:lnTo>
                      <a:pt x="0" y="15"/>
                    </a:lnTo>
                    <a:lnTo>
                      <a:pt x="5" y="21"/>
                    </a:lnTo>
                    <a:lnTo>
                      <a:pt x="38" y="27"/>
                    </a:lnTo>
                    <a:lnTo>
                      <a:pt x="41" y="21"/>
                    </a:lnTo>
                    <a:lnTo>
                      <a:pt x="41" y="1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67" name="Freeform 366"/>
              <p:cNvSpPr>
                <a:spLocks noChangeAspect="1"/>
              </p:cNvSpPr>
              <p:nvPr/>
            </p:nvSpPr>
            <p:spPr bwMode="auto">
              <a:xfrm rot="-2543847">
                <a:off x="981" y="2247"/>
                <a:ext cx="12" cy="24"/>
              </a:xfrm>
              <a:custGeom>
                <a:avLst/>
                <a:gdLst>
                  <a:gd name="T0" fmla="*/ 0 w 23"/>
                  <a:gd name="T1" fmla="*/ 0 h 24"/>
                  <a:gd name="T2" fmla="*/ 1 w 23"/>
                  <a:gd name="T3" fmla="*/ 9 h 24"/>
                  <a:gd name="T4" fmla="*/ 1 w 23"/>
                  <a:gd name="T5" fmla="*/ 24 h 24"/>
                  <a:gd name="T6" fmla="*/ 1 w 23"/>
                  <a:gd name="T7" fmla="*/ 16 h 24"/>
                  <a:gd name="T8" fmla="*/ 0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0" y="0"/>
                    </a:moveTo>
                    <a:cubicBezTo>
                      <a:pt x="8" y="2"/>
                      <a:pt x="23" y="9"/>
                      <a:pt x="23" y="9"/>
                    </a:cubicBezTo>
                    <a:cubicBezTo>
                      <a:pt x="21" y="17"/>
                      <a:pt x="22" y="20"/>
                      <a:pt x="15" y="24"/>
                    </a:cubicBezTo>
                    <a:cubicBezTo>
                      <a:pt x="9" y="21"/>
                      <a:pt x="6" y="23"/>
                      <a:pt x="2" y="16"/>
                    </a:cubicBezTo>
                    <a:cubicBezTo>
                      <a:pt x="0" y="1"/>
                      <a:pt x="0" y="6"/>
                      <a:pt x="0" y="0"/>
                    </a:cubicBezTo>
                    <a:close/>
                  </a:path>
                </a:pathLst>
              </a:custGeom>
              <a:grpFill/>
              <a:ln w="3175" cap="flat" cmpd="sng">
                <a:solidFill>
                  <a:srgbClr val="000000"/>
                </a:solidFill>
                <a:prstDash val="solid"/>
                <a:round/>
                <a:headEnd/>
                <a:tailEnd/>
              </a:ln>
            </p:spPr>
            <p:txBody>
              <a:bodyPr wrap="none" anchor="ctr"/>
              <a:lstStyle/>
              <a:p>
                <a:pPr>
                  <a:defRPr/>
                </a:pPr>
                <a:endParaRPr lang="en-US"/>
              </a:p>
            </p:txBody>
          </p:sp>
        </p:grpSp>
        <p:grpSp>
          <p:nvGrpSpPr>
            <p:cNvPr id="577" name="Group 367"/>
            <p:cNvGrpSpPr>
              <a:grpSpLocks/>
            </p:cNvGrpSpPr>
            <p:nvPr/>
          </p:nvGrpSpPr>
          <p:grpSpPr bwMode="auto">
            <a:xfrm>
              <a:off x="3636963" y="2847975"/>
              <a:ext cx="2017712" cy="2343150"/>
              <a:chOff x="2248" y="1733"/>
              <a:chExt cx="1270" cy="1476"/>
            </a:xfrm>
            <a:solidFill>
              <a:schemeClr val="bg1">
                <a:lumMod val="50000"/>
              </a:schemeClr>
            </a:solidFill>
          </p:grpSpPr>
          <p:grpSp>
            <p:nvGrpSpPr>
              <p:cNvPr id="681" name="Group 368"/>
              <p:cNvGrpSpPr>
                <a:grpSpLocks/>
              </p:cNvGrpSpPr>
              <p:nvPr/>
            </p:nvGrpSpPr>
            <p:grpSpPr bwMode="auto">
              <a:xfrm>
                <a:off x="2261" y="1733"/>
                <a:ext cx="1257" cy="1476"/>
                <a:chOff x="2261" y="1733"/>
                <a:chExt cx="1257" cy="1476"/>
              </a:xfrm>
              <a:grpFill/>
            </p:grpSpPr>
            <p:grpSp>
              <p:nvGrpSpPr>
                <p:cNvPr id="685" name="Group 369"/>
                <p:cNvGrpSpPr>
                  <a:grpSpLocks/>
                </p:cNvGrpSpPr>
                <p:nvPr/>
              </p:nvGrpSpPr>
              <p:grpSpPr bwMode="auto">
                <a:xfrm>
                  <a:off x="2261" y="1733"/>
                  <a:ext cx="1257" cy="1476"/>
                  <a:chOff x="2261" y="1733"/>
                  <a:chExt cx="1257" cy="1476"/>
                </a:xfrm>
                <a:grpFill/>
              </p:grpSpPr>
              <p:sp>
                <p:nvSpPr>
                  <p:cNvPr id="687" name="Freeform 370"/>
                  <p:cNvSpPr>
                    <a:spLocks noChangeAspect="1"/>
                  </p:cNvSpPr>
                  <p:nvPr/>
                </p:nvSpPr>
                <p:spPr bwMode="auto">
                  <a:xfrm>
                    <a:off x="2974" y="2024"/>
                    <a:ext cx="305" cy="399"/>
                  </a:xfrm>
                  <a:custGeom>
                    <a:avLst/>
                    <a:gdLst>
                      <a:gd name="T0" fmla="*/ 390 w 301"/>
                      <a:gd name="T1" fmla="*/ 119 h 405"/>
                      <a:gd name="T2" fmla="*/ 400 w 301"/>
                      <a:gd name="T3" fmla="*/ 85 h 405"/>
                      <a:gd name="T4" fmla="*/ 432 w 301"/>
                      <a:gd name="T5" fmla="*/ 79 h 405"/>
                      <a:gd name="T6" fmla="*/ 439 w 301"/>
                      <a:gd name="T7" fmla="*/ 74 h 405"/>
                      <a:gd name="T8" fmla="*/ 412 w 301"/>
                      <a:gd name="T9" fmla="*/ 62 h 405"/>
                      <a:gd name="T10" fmla="*/ 395 w 301"/>
                      <a:gd name="T11" fmla="*/ 21 h 405"/>
                      <a:gd name="T12" fmla="*/ 365 w 301"/>
                      <a:gd name="T13" fmla="*/ 6 h 405"/>
                      <a:gd name="T14" fmla="*/ 355 w 301"/>
                      <a:gd name="T15" fmla="*/ 0 h 405"/>
                      <a:gd name="T16" fmla="*/ 318 w 301"/>
                      <a:gd name="T17" fmla="*/ 25 h 405"/>
                      <a:gd name="T18" fmla="*/ 294 w 301"/>
                      <a:gd name="T19" fmla="*/ 21 h 405"/>
                      <a:gd name="T20" fmla="*/ 84 w 301"/>
                      <a:gd name="T21" fmla="*/ 21 h 405"/>
                      <a:gd name="T22" fmla="*/ 83 w 301"/>
                      <a:gd name="T23" fmla="*/ 21 h 405"/>
                      <a:gd name="T24" fmla="*/ 84 w 301"/>
                      <a:gd name="T25" fmla="*/ 33 h 405"/>
                      <a:gd name="T26" fmla="*/ 68 w 301"/>
                      <a:gd name="T27" fmla="*/ 34 h 405"/>
                      <a:gd name="T28" fmla="*/ 37 w 301"/>
                      <a:gd name="T29" fmla="*/ 45 h 405"/>
                      <a:gd name="T30" fmla="*/ 67 w 301"/>
                      <a:gd name="T31" fmla="*/ 94 h 405"/>
                      <a:gd name="T32" fmla="*/ 36 w 301"/>
                      <a:gd name="T33" fmla="*/ 97 h 405"/>
                      <a:gd name="T34" fmla="*/ 20 w 301"/>
                      <a:gd name="T35" fmla="*/ 97 h 405"/>
                      <a:gd name="T36" fmla="*/ 0 w 301"/>
                      <a:gd name="T37" fmla="*/ 137 h 405"/>
                      <a:gd name="T38" fmla="*/ 18 w 301"/>
                      <a:gd name="T39" fmla="*/ 158 h 405"/>
                      <a:gd name="T40" fmla="*/ 17 w 301"/>
                      <a:gd name="T41" fmla="*/ 163 h 405"/>
                      <a:gd name="T42" fmla="*/ 32 w 301"/>
                      <a:gd name="T43" fmla="*/ 177 h 405"/>
                      <a:gd name="T44" fmla="*/ 31 w 301"/>
                      <a:gd name="T45" fmla="*/ 192 h 405"/>
                      <a:gd name="T46" fmla="*/ 86 w 301"/>
                      <a:gd name="T47" fmla="*/ 202 h 405"/>
                      <a:gd name="T48" fmla="*/ 157 w 301"/>
                      <a:gd name="T49" fmla="*/ 241 h 405"/>
                      <a:gd name="T50" fmla="*/ 176 w 301"/>
                      <a:gd name="T51" fmla="*/ 251 h 405"/>
                      <a:gd name="T52" fmla="*/ 213 w 301"/>
                      <a:gd name="T53" fmla="*/ 250 h 405"/>
                      <a:gd name="T54" fmla="*/ 244 w 301"/>
                      <a:gd name="T55" fmla="*/ 263 h 405"/>
                      <a:gd name="T56" fmla="*/ 277 w 301"/>
                      <a:gd name="T57" fmla="*/ 263 h 405"/>
                      <a:gd name="T58" fmla="*/ 326 w 301"/>
                      <a:gd name="T59" fmla="*/ 257 h 405"/>
                      <a:gd name="T60" fmla="*/ 338 w 301"/>
                      <a:gd name="T61" fmla="*/ 249 h 405"/>
                      <a:gd name="T62" fmla="*/ 380 w 301"/>
                      <a:gd name="T63" fmla="*/ 249 h 405"/>
                      <a:gd name="T64" fmla="*/ 380 w 301"/>
                      <a:gd name="T65" fmla="*/ 239 h 405"/>
                      <a:gd name="T66" fmla="*/ 356 w 301"/>
                      <a:gd name="T67" fmla="*/ 235 h 405"/>
                      <a:gd name="T68" fmla="*/ 326 w 301"/>
                      <a:gd name="T69" fmla="*/ 212 h 405"/>
                      <a:gd name="T70" fmla="*/ 300 w 301"/>
                      <a:gd name="T71" fmla="*/ 206 h 405"/>
                      <a:gd name="T72" fmla="*/ 309 w 301"/>
                      <a:gd name="T73" fmla="*/ 199 h 405"/>
                      <a:gd name="T74" fmla="*/ 329 w 301"/>
                      <a:gd name="T75" fmla="*/ 197 h 405"/>
                      <a:gd name="T76" fmla="*/ 332 w 301"/>
                      <a:gd name="T77" fmla="*/ 168 h 405"/>
                      <a:gd name="T78" fmla="*/ 382 w 301"/>
                      <a:gd name="T79" fmla="*/ 138 h 405"/>
                      <a:gd name="T80" fmla="*/ 390 w 301"/>
                      <a:gd name="T81" fmla="*/ 119 h 405"/>
                      <a:gd name="T82" fmla="*/ 390 w 301"/>
                      <a:gd name="T83" fmla="*/ 119 h 405"/>
                      <a:gd name="T84" fmla="*/ 390 w 301"/>
                      <a:gd name="T85" fmla="*/ 119 h 4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
                      <a:gd name="T130" fmla="*/ 0 h 405"/>
                      <a:gd name="T131" fmla="*/ 301 w 301"/>
                      <a:gd name="T132" fmla="*/ 405 h 4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 h="405">
                        <a:moveTo>
                          <a:pt x="264" y="182"/>
                        </a:moveTo>
                        <a:lnTo>
                          <a:pt x="272" y="127"/>
                        </a:lnTo>
                        <a:lnTo>
                          <a:pt x="295" y="116"/>
                        </a:lnTo>
                        <a:lnTo>
                          <a:pt x="300" y="105"/>
                        </a:lnTo>
                        <a:lnTo>
                          <a:pt x="282" y="91"/>
                        </a:lnTo>
                        <a:lnTo>
                          <a:pt x="268" y="21"/>
                        </a:lnTo>
                        <a:lnTo>
                          <a:pt x="249" y="6"/>
                        </a:lnTo>
                        <a:lnTo>
                          <a:pt x="243" y="0"/>
                        </a:lnTo>
                        <a:lnTo>
                          <a:pt x="218" y="25"/>
                        </a:lnTo>
                        <a:lnTo>
                          <a:pt x="200" y="21"/>
                        </a:lnTo>
                        <a:lnTo>
                          <a:pt x="55" y="21"/>
                        </a:lnTo>
                        <a:lnTo>
                          <a:pt x="54" y="21"/>
                        </a:lnTo>
                        <a:lnTo>
                          <a:pt x="55" y="59"/>
                        </a:lnTo>
                        <a:lnTo>
                          <a:pt x="39" y="63"/>
                        </a:lnTo>
                        <a:lnTo>
                          <a:pt x="37" y="74"/>
                        </a:lnTo>
                        <a:lnTo>
                          <a:pt x="38" y="146"/>
                        </a:lnTo>
                        <a:lnTo>
                          <a:pt x="36" y="152"/>
                        </a:lnTo>
                        <a:lnTo>
                          <a:pt x="20" y="152"/>
                        </a:lnTo>
                        <a:lnTo>
                          <a:pt x="0" y="209"/>
                        </a:lnTo>
                        <a:lnTo>
                          <a:pt x="18" y="242"/>
                        </a:lnTo>
                        <a:lnTo>
                          <a:pt x="17" y="252"/>
                        </a:lnTo>
                        <a:lnTo>
                          <a:pt x="32" y="274"/>
                        </a:lnTo>
                        <a:lnTo>
                          <a:pt x="31" y="294"/>
                        </a:lnTo>
                        <a:lnTo>
                          <a:pt x="57" y="309"/>
                        </a:lnTo>
                        <a:lnTo>
                          <a:pt x="106" y="371"/>
                        </a:lnTo>
                        <a:lnTo>
                          <a:pt x="118" y="386"/>
                        </a:lnTo>
                        <a:lnTo>
                          <a:pt x="147" y="385"/>
                        </a:lnTo>
                        <a:lnTo>
                          <a:pt x="168" y="404"/>
                        </a:lnTo>
                        <a:lnTo>
                          <a:pt x="188" y="404"/>
                        </a:lnTo>
                        <a:lnTo>
                          <a:pt x="224" y="395"/>
                        </a:lnTo>
                        <a:lnTo>
                          <a:pt x="233" y="384"/>
                        </a:lnTo>
                        <a:lnTo>
                          <a:pt x="258" y="384"/>
                        </a:lnTo>
                        <a:lnTo>
                          <a:pt x="258" y="368"/>
                        </a:lnTo>
                        <a:lnTo>
                          <a:pt x="244" y="363"/>
                        </a:lnTo>
                        <a:lnTo>
                          <a:pt x="224" y="325"/>
                        </a:lnTo>
                        <a:lnTo>
                          <a:pt x="204" y="315"/>
                        </a:lnTo>
                        <a:lnTo>
                          <a:pt x="211" y="304"/>
                        </a:lnTo>
                        <a:lnTo>
                          <a:pt x="226" y="300"/>
                        </a:lnTo>
                        <a:lnTo>
                          <a:pt x="228" y="262"/>
                        </a:lnTo>
                        <a:lnTo>
                          <a:pt x="260" y="210"/>
                        </a:lnTo>
                        <a:lnTo>
                          <a:pt x="264" y="18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88" name="Freeform 371"/>
                  <p:cNvSpPr>
                    <a:spLocks noChangeAspect="1"/>
                  </p:cNvSpPr>
                  <p:nvPr/>
                </p:nvSpPr>
                <p:spPr bwMode="auto">
                  <a:xfrm>
                    <a:off x="2573" y="2013"/>
                    <a:ext cx="291" cy="243"/>
                  </a:xfrm>
                  <a:custGeom>
                    <a:avLst/>
                    <a:gdLst>
                      <a:gd name="T0" fmla="*/ 361 w 287"/>
                      <a:gd name="T1" fmla="*/ 144 h 246"/>
                      <a:gd name="T2" fmla="*/ 355 w 287"/>
                      <a:gd name="T3" fmla="*/ 133 h 246"/>
                      <a:gd name="T4" fmla="*/ 408 w 287"/>
                      <a:gd name="T5" fmla="*/ 98 h 246"/>
                      <a:gd name="T6" fmla="*/ 426 w 287"/>
                      <a:gd name="T7" fmla="*/ 41 h 246"/>
                      <a:gd name="T8" fmla="*/ 413 w 287"/>
                      <a:gd name="T9" fmla="*/ 41 h 246"/>
                      <a:gd name="T10" fmla="*/ 401 w 287"/>
                      <a:gd name="T11" fmla="*/ 41 h 246"/>
                      <a:gd name="T12" fmla="*/ 399 w 287"/>
                      <a:gd name="T13" fmla="*/ 11 h 246"/>
                      <a:gd name="T14" fmla="*/ 375 w 287"/>
                      <a:gd name="T15" fmla="*/ 3 h 246"/>
                      <a:gd name="T16" fmla="*/ 312 w 287"/>
                      <a:gd name="T17" fmla="*/ 0 h 246"/>
                      <a:gd name="T18" fmla="*/ 148 w 287"/>
                      <a:gd name="T19" fmla="*/ 55 h 246"/>
                      <a:gd name="T20" fmla="*/ 101 w 287"/>
                      <a:gd name="T21" fmla="*/ 62 h 246"/>
                      <a:gd name="T22" fmla="*/ 101 w 287"/>
                      <a:gd name="T23" fmla="*/ 109 h 246"/>
                      <a:gd name="T24" fmla="*/ 95 w 287"/>
                      <a:gd name="T25" fmla="*/ 113 h 246"/>
                      <a:gd name="T26" fmla="*/ 0 w 287"/>
                      <a:gd name="T27" fmla="*/ 121 h 246"/>
                      <a:gd name="T28" fmla="*/ 1 w 287"/>
                      <a:gd name="T29" fmla="*/ 139 h 246"/>
                      <a:gd name="T30" fmla="*/ 22 w 287"/>
                      <a:gd name="T31" fmla="*/ 161 h 246"/>
                      <a:gd name="T32" fmla="*/ 32 w 287"/>
                      <a:gd name="T33" fmla="*/ 160 h 246"/>
                      <a:gd name="T34" fmla="*/ 68 w 287"/>
                      <a:gd name="T35" fmla="*/ 171 h 246"/>
                      <a:gd name="T36" fmla="*/ 68 w 287"/>
                      <a:gd name="T37" fmla="*/ 171 h 246"/>
                      <a:gd name="T38" fmla="*/ 72 w 287"/>
                      <a:gd name="T39" fmla="*/ 166 h 246"/>
                      <a:gd name="T40" fmla="*/ 84 w 287"/>
                      <a:gd name="T41" fmla="*/ 165 h 246"/>
                      <a:gd name="T42" fmla="*/ 89 w 287"/>
                      <a:gd name="T43" fmla="*/ 173 h 246"/>
                      <a:gd name="T44" fmla="*/ 93 w 287"/>
                      <a:gd name="T45" fmla="*/ 161 h 246"/>
                      <a:gd name="T46" fmla="*/ 112 w 287"/>
                      <a:gd name="T47" fmla="*/ 146 h 246"/>
                      <a:gd name="T48" fmla="*/ 148 w 287"/>
                      <a:gd name="T49" fmla="*/ 144 h 246"/>
                      <a:gd name="T50" fmla="*/ 181 w 287"/>
                      <a:gd name="T51" fmla="*/ 156 h 246"/>
                      <a:gd name="T52" fmla="*/ 202 w 287"/>
                      <a:gd name="T53" fmla="*/ 151 h 246"/>
                      <a:gd name="T54" fmla="*/ 243 w 287"/>
                      <a:gd name="T55" fmla="*/ 159 h 246"/>
                      <a:gd name="T56" fmla="*/ 280 w 287"/>
                      <a:gd name="T57" fmla="*/ 151 h 246"/>
                      <a:gd name="T58" fmla="*/ 322 w 287"/>
                      <a:gd name="T59" fmla="*/ 153 h 246"/>
                      <a:gd name="T60" fmla="*/ 351 w 287"/>
                      <a:gd name="T61" fmla="*/ 144 h 246"/>
                      <a:gd name="T62" fmla="*/ 361 w 287"/>
                      <a:gd name="T63" fmla="*/ 144 h 246"/>
                      <a:gd name="T64" fmla="*/ 361 w 287"/>
                      <a:gd name="T65" fmla="*/ 144 h 246"/>
                      <a:gd name="T66" fmla="*/ 361 w 287"/>
                      <a:gd name="T67" fmla="*/ 144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7"/>
                      <a:gd name="T103" fmla="*/ 0 h 246"/>
                      <a:gd name="T104" fmla="*/ 287 w 287"/>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7" h="246">
                        <a:moveTo>
                          <a:pt x="242" y="202"/>
                        </a:moveTo>
                        <a:lnTo>
                          <a:pt x="238" y="191"/>
                        </a:lnTo>
                        <a:lnTo>
                          <a:pt x="274" y="132"/>
                        </a:lnTo>
                        <a:lnTo>
                          <a:pt x="286" y="65"/>
                        </a:lnTo>
                        <a:lnTo>
                          <a:pt x="277" y="58"/>
                        </a:lnTo>
                        <a:lnTo>
                          <a:pt x="269" y="42"/>
                        </a:lnTo>
                        <a:lnTo>
                          <a:pt x="268" y="11"/>
                        </a:lnTo>
                        <a:lnTo>
                          <a:pt x="250" y="3"/>
                        </a:lnTo>
                        <a:lnTo>
                          <a:pt x="210" y="0"/>
                        </a:lnTo>
                        <a:lnTo>
                          <a:pt x="99" y="84"/>
                        </a:lnTo>
                        <a:lnTo>
                          <a:pt x="72" y="91"/>
                        </a:lnTo>
                        <a:lnTo>
                          <a:pt x="72" y="153"/>
                        </a:lnTo>
                        <a:lnTo>
                          <a:pt x="66" y="162"/>
                        </a:lnTo>
                        <a:lnTo>
                          <a:pt x="0" y="178"/>
                        </a:lnTo>
                        <a:lnTo>
                          <a:pt x="1" y="197"/>
                        </a:lnTo>
                        <a:lnTo>
                          <a:pt x="22" y="226"/>
                        </a:lnTo>
                        <a:lnTo>
                          <a:pt x="32" y="225"/>
                        </a:lnTo>
                        <a:lnTo>
                          <a:pt x="39" y="242"/>
                        </a:lnTo>
                        <a:lnTo>
                          <a:pt x="43" y="234"/>
                        </a:lnTo>
                        <a:lnTo>
                          <a:pt x="55" y="233"/>
                        </a:lnTo>
                        <a:lnTo>
                          <a:pt x="60" y="245"/>
                        </a:lnTo>
                        <a:lnTo>
                          <a:pt x="64" y="226"/>
                        </a:lnTo>
                        <a:lnTo>
                          <a:pt x="81" y="204"/>
                        </a:lnTo>
                        <a:lnTo>
                          <a:pt x="99" y="202"/>
                        </a:lnTo>
                        <a:lnTo>
                          <a:pt x="123" y="219"/>
                        </a:lnTo>
                        <a:lnTo>
                          <a:pt x="137" y="212"/>
                        </a:lnTo>
                        <a:lnTo>
                          <a:pt x="164" y="224"/>
                        </a:lnTo>
                        <a:lnTo>
                          <a:pt x="186" y="212"/>
                        </a:lnTo>
                        <a:lnTo>
                          <a:pt x="218" y="214"/>
                        </a:lnTo>
                        <a:lnTo>
                          <a:pt x="236" y="202"/>
                        </a:lnTo>
                        <a:lnTo>
                          <a:pt x="242" y="20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89" name="Freeform 372"/>
                  <p:cNvSpPr>
                    <a:spLocks noChangeAspect="1"/>
                  </p:cNvSpPr>
                  <p:nvPr/>
                </p:nvSpPr>
                <p:spPr bwMode="auto">
                  <a:xfrm>
                    <a:off x="2344" y="1983"/>
                    <a:ext cx="304" cy="305"/>
                  </a:xfrm>
                  <a:custGeom>
                    <a:avLst/>
                    <a:gdLst>
                      <a:gd name="T0" fmla="*/ 403 w 298"/>
                      <a:gd name="T1" fmla="*/ 145 h 309"/>
                      <a:gd name="T2" fmla="*/ 518 w 298"/>
                      <a:gd name="T3" fmla="*/ 135 h 309"/>
                      <a:gd name="T4" fmla="*/ 528 w 298"/>
                      <a:gd name="T5" fmla="*/ 126 h 309"/>
                      <a:gd name="T6" fmla="*/ 528 w 298"/>
                      <a:gd name="T7" fmla="*/ 89 h 309"/>
                      <a:gd name="T8" fmla="*/ 502 w 298"/>
                      <a:gd name="T9" fmla="*/ 90 h 309"/>
                      <a:gd name="T10" fmla="*/ 498 w 298"/>
                      <a:gd name="T11" fmla="*/ 77 h 309"/>
                      <a:gd name="T12" fmla="*/ 454 w 298"/>
                      <a:gd name="T13" fmla="*/ 67 h 309"/>
                      <a:gd name="T14" fmla="*/ 429 w 298"/>
                      <a:gd name="T15" fmla="*/ 49 h 309"/>
                      <a:gd name="T16" fmla="*/ 246 w 298"/>
                      <a:gd name="T17" fmla="*/ 0 h 309"/>
                      <a:gd name="T18" fmla="*/ 188 w 298"/>
                      <a:gd name="T19" fmla="*/ 0 h 309"/>
                      <a:gd name="T20" fmla="*/ 218 w 298"/>
                      <a:gd name="T21" fmla="*/ 137 h 309"/>
                      <a:gd name="T22" fmla="*/ 71 w 298"/>
                      <a:gd name="T23" fmla="*/ 137 h 309"/>
                      <a:gd name="T24" fmla="*/ 56 w 298"/>
                      <a:gd name="T25" fmla="*/ 143 h 309"/>
                      <a:gd name="T26" fmla="*/ 16 w 298"/>
                      <a:gd name="T27" fmla="*/ 131 h 309"/>
                      <a:gd name="T28" fmla="*/ 0 w 298"/>
                      <a:gd name="T29" fmla="*/ 148 h 309"/>
                      <a:gd name="T30" fmla="*/ 15 w 298"/>
                      <a:gd name="T31" fmla="*/ 180 h 309"/>
                      <a:gd name="T32" fmla="*/ 54 w 298"/>
                      <a:gd name="T33" fmla="*/ 185 h 309"/>
                      <a:gd name="T34" fmla="*/ 91 w 298"/>
                      <a:gd name="T35" fmla="*/ 179 h 309"/>
                      <a:gd name="T36" fmla="*/ 138 w 298"/>
                      <a:gd name="T37" fmla="*/ 211 h 309"/>
                      <a:gd name="T38" fmla="*/ 144 w 298"/>
                      <a:gd name="T39" fmla="*/ 207 h 309"/>
                      <a:gd name="T40" fmla="*/ 158 w 298"/>
                      <a:gd name="T41" fmla="*/ 211 h 309"/>
                      <a:gd name="T42" fmla="*/ 182 w 298"/>
                      <a:gd name="T43" fmla="*/ 204 h 309"/>
                      <a:gd name="T44" fmla="*/ 196 w 298"/>
                      <a:gd name="T45" fmla="*/ 210 h 309"/>
                      <a:gd name="T46" fmla="*/ 224 w 298"/>
                      <a:gd name="T47" fmla="*/ 208 h 309"/>
                      <a:gd name="T48" fmla="*/ 232 w 298"/>
                      <a:gd name="T49" fmla="*/ 190 h 309"/>
                      <a:gd name="T50" fmla="*/ 272 w 298"/>
                      <a:gd name="T51" fmla="*/ 168 h 309"/>
                      <a:gd name="T52" fmla="*/ 313 w 298"/>
                      <a:gd name="T53" fmla="*/ 165 h 309"/>
                      <a:gd name="T54" fmla="*/ 370 w 298"/>
                      <a:gd name="T55" fmla="*/ 147 h 309"/>
                      <a:gd name="T56" fmla="*/ 403 w 298"/>
                      <a:gd name="T57" fmla="*/ 145 h 309"/>
                      <a:gd name="T58" fmla="*/ 403 w 298"/>
                      <a:gd name="T59" fmla="*/ 145 h 309"/>
                      <a:gd name="T60" fmla="*/ 403 w 298"/>
                      <a:gd name="T61" fmla="*/ 145 h 3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8"/>
                      <a:gd name="T94" fmla="*/ 0 h 309"/>
                      <a:gd name="T95" fmla="*/ 298 w 298"/>
                      <a:gd name="T96" fmla="*/ 309 h 3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8" h="309">
                        <a:moveTo>
                          <a:pt x="225" y="209"/>
                        </a:moveTo>
                        <a:lnTo>
                          <a:pt x="291" y="193"/>
                        </a:lnTo>
                        <a:lnTo>
                          <a:pt x="297" y="184"/>
                        </a:lnTo>
                        <a:lnTo>
                          <a:pt x="297" y="122"/>
                        </a:lnTo>
                        <a:lnTo>
                          <a:pt x="281" y="124"/>
                        </a:lnTo>
                        <a:lnTo>
                          <a:pt x="279" y="106"/>
                        </a:lnTo>
                        <a:lnTo>
                          <a:pt x="255" y="96"/>
                        </a:lnTo>
                        <a:lnTo>
                          <a:pt x="241" y="78"/>
                        </a:lnTo>
                        <a:lnTo>
                          <a:pt x="138" y="0"/>
                        </a:lnTo>
                        <a:lnTo>
                          <a:pt x="107" y="0"/>
                        </a:lnTo>
                        <a:lnTo>
                          <a:pt x="122" y="197"/>
                        </a:lnTo>
                        <a:lnTo>
                          <a:pt x="42" y="197"/>
                        </a:lnTo>
                        <a:lnTo>
                          <a:pt x="27" y="205"/>
                        </a:lnTo>
                        <a:lnTo>
                          <a:pt x="16" y="189"/>
                        </a:lnTo>
                        <a:lnTo>
                          <a:pt x="0" y="213"/>
                        </a:lnTo>
                        <a:lnTo>
                          <a:pt x="15" y="261"/>
                        </a:lnTo>
                        <a:lnTo>
                          <a:pt x="25" y="269"/>
                        </a:lnTo>
                        <a:lnTo>
                          <a:pt x="54" y="260"/>
                        </a:lnTo>
                        <a:lnTo>
                          <a:pt x="76" y="308"/>
                        </a:lnTo>
                        <a:lnTo>
                          <a:pt x="80" y="303"/>
                        </a:lnTo>
                        <a:lnTo>
                          <a:pt x="89" y="308"/>
                        </a:lnTo>
                        <a:lnTo>
                          <a:pt x="104" y="298"/>
                        </a:lnTo>
                        <a:lnTo>
                          <a:pt x="111" y="306"/>
                        </a:lnTo>
                        <a:lnTo>
                          <a:pt x="125" y="304"/>
                        </a:lnTo>
                        <a:lnTo>
                          <a:pt x="130" y="279"/>
                        </a:lnTo>
                        <a:lnTo>
                          <a:pt x="154" y="243"/>
                        </a:lnTo>
                        <a:lnTo>
                          <a:pt x="175" y="238"/>
                        </a:lnTo>
                        <a:lnTo>
                          <a:pt x="208" y="211"/>
                        </a:lnTo>
                        <a:lnTo>
                          <a:pt x="225" y="20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0" name="Freeform 373"/>
                  <p:cNvSpPr>
                    <a:spLocks noChangeAspect="1"/>
                  </p:cNvSpPr>
                  <p:nvPr/>
                </p:nvSpPr>
                <p:spPr bwMode="auto">
                  <a:xfrm>
                    <a:off x="2739" y="1815"/>
                    <a:ext cx="291" cy="282"/>
                  </a:xfrm>
                  <a:custGeom>
                    <a:avLst/>
                    <a:gdLst>
                      <a:gd name="T0" fmla="*/ 425 w 287"/>
                      <a:gd name="T1" fmla="*/ 156 h 286"/>
                      <a:gd name="T2" fmla="*/ 419 w 287"/>
                      <a:gd name="T3" fmla="*/ 66 h 286"/>
                      <a:gd name="T4" fmla="*/ 408 w 287"/>
                      <a:gd name="T5" fmla="*/ 41 h 286"/>
                      <a:gd name="T6" fmla="*/ 416 w 287"/>
                      <a:gd name="T7" fmla="*/ 30 h 286"/>
                      <a:gd name="T8" fmla="*/ 369 w 287"/>
                      <a:gd name="T9" fmla="*/ 23 h 286"/>
                      <a:gd name="T10" fmla="*/ 364 w 287"/>
                      <a:gd name="T11" fmla="*/ 13 h 286"/>
                      <a:gd name="T12" fmla="*/ 329 w 287"/>
                      <a:gd name="T13" fmla="*/ 8 h 286"/>
                      <a:gd name="T14" fmla="*/ 286 w 287"/>
                      <a:gd name="T15" fmla="*/ 23 h 286"/>
                      <a:gd name="T16" fmla="*/ 285 w 287"/>
                      <a:gd name="T17" fmla="*/ 35 h 286"/>
                      <a:gd name="T18" fmla="*/ 265 w 287"/>
                      <a:gd name="T19" fmla="*/ 35 h 286"/>
                      <a:gd name="T20" fmla="*/ 249 w 287"/>
                      <a:gd name="T21" fmla="*/ 35 h 286"/>
                      <a:gd name="T22" fmla="*/ 217 w 287"/>
                      <a:gd name="T23" fmla="*/ 35 h 286"/>
                      <a:gd name="T24" fmla="*/ 172 w 287"/>
                      <a:gd name="T25" fmla="*/ 35 h 286"/>
                      <a:gd name="T26" fmla="*/ 167 w 287"/>
                      <a:gd name="T27" fmla="*/ 20 h 286"/>
                      <a:gd name="T28" fmla="*/ 128 w 287"/>
                      <a:gd name="T29" fmla="*/ 11 h 286"/>
                      <a:gd name="T30" fmla="*/ 82 w 287"/>
                      <a:gd name="T31" fmla="*/ 8 h 286"/>
                      <a:gd name="T32" fmla="*/ 35 w 287"/>
                      <a:gd name="T33" fmla="*/ 0 h 286"/>
                      <a:gd name="T34" fmla="*/ 35 w 287"/>
                      <a:gd name="T35" fmla="*/ 0 h 286"/>
                      <a:gd name="T36" fmla="*/ 66 w 287"/>
                      <a:gd name="T37" fmla="*/ 18 h 286"/>
                      <a:gd name="T38" fmla="*/ 15 w 287"/>
                      <a:gd name="T39" fmla="*/ 35 h 286"/>
                      <a:gd name="T40" fmla="*/ 15 w 287"/>
                      <a:gd name="T41" fmla="*/ 35 h 286"/>
                      <a:gd name="T42" fmla="*/ 4 w 287"/>
                      <a:gd name="T43" fmla="*/ 35 h 286"/>
                      <a:gd name="T44" fmla="*/ 0 w 287"/>
                      <a:gd name="T45" fmla="*/ 40 h 286"/>
                      <a:gd name="T46" fmla="*/ 8 w 287"/>
                      <a:gd name="T47" fmla="*/ 51 h 286"/>
                      <a:gd name="T48" fmla="*/ 11 w 287"/>
                      <a:gd name="T49" fmla="*/ 81 h 286"/>
                      <a:gd name="T50" fmla="*/ 9 w 287"/>
                      <a:gd name="T51" fmla="*/ 92 h 286"/>
                      <a:gd name="T52" fmla="*/ 3 w 287"/>
                      <a:gd name="T53" fmla="*/ 97 h 286"/>
                      <a:gd name="T54" fmla="*/ 19 w 287"/>
                      <a:gd name="T55" fmla="*/ 121 h 286"/>
                      <a:gd name="T56" fmla="*/ 34 w 287"/>
                      <a:gd name="T57" fmla="*/ 121 h 286"/>
                      <a:gd name="T58" fmla="*/ 76 w 287"/>
                      <a:gd name="T59" fmla="*/ 135 h 286"/>
                      <a:gd name="T60" fmla="*/ 124 w 287"/>
                      <a:gd name="T61" fmla="*/ 137 h 286"/>
                      <a:gd name="T62" fmla="*/ 160 w 287"/>
                      <a:gd name="T63" fmla="*/ 142 h 286"/>
                      <a:gd name="T64" fmla="*/ 192 w 287"/>
                      <a:gd name="T65" fmla="*/ 139 h 286"/>
                      <a:gd name="T66" fmla="*/ 399 w 287"/>
                      <a:gd name="T67" fmla="*/ 189 h 286"/>
                      <a:gd name="T68" fmla="*/ 402 w 287"/>
                      <a:gd name="T69" fmla="*/ 181 h 286"/>
                      <a:gd name="T70" fmla="*/ 426 w 287"/>
                      <a:gd name="T71" fmla="*/ 178 h 286"/>
                      <a:gd name="T72" fmla="*/ 425 w 287"/>
                      <a:gd name="T73" fmla="*/ 156 h 286"/>
                      <a:gd name="T74" fmla="*/ 425 w 287"/>
                      <a:gd name="T75" fmla="*/ 156 h 286"/>
                      <a:gd name="T76" fmla="*/ 425 w 287"/>
                      <a:gd name="T77" fmla="*/ 156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286"/>
                      <a:gd name="T119" fmla="*/ 287 w 287"/>
                      <a:gd name="T120" fmla="*/ 286 h 2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286">
                        <a:moveTo>
                          <a:pt x="285" y="232"/>
                        </a:moveTo>
                        <a:lnTo>
                          <a:pt x="281" y="95"/>
                        </a:lnTo>
                        <a:lnTo>
                          <a:pt x="274" y="70"/>
                        </a:lnTo>
                        <a:lnTo>
                          <a:pt x="279" y="30"/>
                        </a:lnTo>
                        <a:lnTo>
                          <a:pt x="246" y="23"/>
                        </a:lnTo>
                        <a:lnTo>
                          <a:pt x="243" y="13"/>
                        </a:lnTo>
                        <a:lnTo>
                          <a:pt x="222" y="8"/>
                        </a:lnTo>
                        <a:lnTo>
                          <a:pt x="191" y="23"/>
                        </a:lnTo>
                        <a:lnTo>
                          <a:pt x="190" y="53"/>
                        </a:lnTo>
                        <a:lnTo>
                          <a:pt x="177" y="61"/>
                        </a:lnTo>
                        <a:lnTo>
                          <a:pt x="168" y="60"/>
                        </a:lnTo>
                        <a:lnTo>
                          <a:pt x="147" y="45"/>
                        </a:lnTo>
                        <a:lnTo>
                          <a:pt x="114" y="35"/>
                        </a:lnTo>
                        <a:lnTo>
                          <a:pt x="109" y="20"/>
                        </a:lnTo>
                        <a:lnTo>
                          <a:pt x="89" y="11"/>
                        </a:lnTo>
                        <a:lnTo>
                          <a:pt x="53" y="8"/>
                        </a:lnTo>
                        <a:lnTo>
                          <a:pt x="35" y="0"/>
                        </a:lnTo>
                        <a:lnTo>
                          <a:pt x="37" y="18"/>
                        </a:lnTo>
                        <a:lnTo>
                          <a:pt x="15" y="35"/>
                        </a:lnTo>
                        <a:lnTo>
                          <a:pt x="15" y="54"/>
                        </a:lnTo>
                        <a:lnTo>
                          <a:pt x="4" y="60"/>
                        </a:lnTo>
                        <a:lnTo>
                          <a:pt x="0" y="69"/>
                        </a:lnTo>
                        <a:lnTo>
                          <a:pt x="8" y="80"/>
                        </a:lnTo>
                        <a:lnTo>
                          <a:pt x="11" y="114"/>
                        </a:lnTo>
                        <a:lnTo>
                          <a:pt x="9" y="136"/>
                        </a:lnTo>
                        <a:lnTo>
                          <a:pt x="3" y="146"/>
                        </a:lnTo>
                        <a:lnTo>
                          <a:pt x="19" y="180"/>
                        </a:lnTo>
                        <a:lnTo>
                          <a:pt x="34" y="180"/>
                        </a:lnTo>
                        <a:lnTo>
                          <a:pt x="47" y="201"/>
                        </a:lnTo>
                        <a:lnTo>
                          <a:pt x="87" y="204"/>
                        </a:lnTo>
                        <a:lnTo>
                          <a:pt x="105" y="212"/>
                        </a:lnTo>
                        <a:lnTo>
                          <a:pt x="130" y="207"/>
                        </a:lnTo>
                        <a:lnTo>
                          <a:pt x="268" y="285"/>
                        </a:lnTo>
                        <a:lnTo>
                          <a:pt x="270" y="274"/>
                        </a:lnTo>
                        <a:lnTo>
                          <a:pt x="286" y="270"/>
                        </a:lnTo>
                        <a:lnTo>
                          <a:pt x="285" y="2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1" name="Freeform 374"/>
                  <p:cNvSpPr>
                    <a:spLocks noChangeAspect="1"/>
                  </p:cNvSpPr>
                  <p:nvPr/>
                </p:nvSpPr>
                <p:spPr bwMode="auto">
                  <a:xfrm>
                    <a:off x="2419" y="1738"/>
                    <a:ext cx="368" cy="368"/>
                  </a:xfrm>
                  <a:custGeom>
                    <a:avLst/>
                    <a:gdLst>
                      <a:gd name="T0" fmla="*/ 481 w 362"/>
                      <a:gd name="T1" fmla="*/ 3 h 373"/>
                      <a:gd name="T2" fmla="*/ 429 w 362"/>
                      <a:gd name="T3" fmla="*/ 0 h 373"/>
                      <a:gd name="T4" fmla="*/ 401 w 362"/>
                      <a:gd name="T5" fmla="*/ 6 h 373"/>
                      <a:gd name="T6" fmla="*/ 363 w 362"/>
                      <a:gd name="T7" fmla="*/ 1 h 373"/>
                      <a:gd name="T8" fmla="*/ 279 w 362"/>
                      <a:gd name="T9" fmla="*/ 10 h 373"/>
                      <a:gd name="T10" fmla="*/ 193 w 362"/>
                      <a:gd name="T11" fmla="*/ 36 h 373"/>
                      <a:gd name="T12" fmla="*/ 203 w 362"/>
                      <a:gd name="T13" fmla="*/ 37 h 373"/>
                      <a:gd name="T14" fmla="*/ 212 w 362"/>
                      <a:gd name="T15" fmla="*/ 67 h 373"/>
                      <a:gd name="T16" fmla="*/ 147 w 362"/>
                      <a:gd name="T17" fmla="*/ 79 h 373"/>
                      <a:gd name="T18" fmla="*/ 149 w 362"/>
                      <a:gd name="T19" fmla="*/ 87 h 373"/>
                      <a:gd name="T20" fmla="*/ 88 w 362"/>
                      <a:gd name="T21" fmla="*/ 98 h 373"/>
                      <a:gd name="T22" fmla="*/ 11 w 362"/>
                      <a:gd name="T23" fmla="*/ 107 h 373"/>
                      <a:gd name="T24" fmla="*/ 3 w 362"/>
                      <a:gd name="T25" fmla="*/ 110 h 373"/>
                      <a:gd name="T26" fmla="*/ 0 w 362"/>
                      <a:gd name="T27" fmla="*/ 132 h 373"/>
                      <a:gd name="T28" fmla="*/ 0 w 362"/>
                      <a:gd name="T29" fmla="*/ 139 h 373"/>
                      <a:gd name="T30" fmla="*/ 0 w 362"/>
                      <a:gd name="T31" fmla="*/ 139 h 373"/>
                      <a:gd name="T32" fmla="*/ 95 w 362"/>
                      <a:gd name="T33" fmla="*/ 169 h 373"/>
                      <a:gd name="T34" fmla="*/ 268 w 362"/>
                      <a:gd name="T35" fmla="*/ 222 h 373"/>
                      <a:gd name="T36" fmla="*/ 289 w 362"/>
                      <a:gd name="T37" fmla="*/ 234 h 373"/>
                      <a:gd name="T38" fmla="*/ 329 w 362"/>
                      <a:gd name="T39" fmla="*/ 240 h 373"/>
                      <a:gd name="T40" fmla="*/ 333 w 362"/>
                      <a:gd name="T41" fmla="*/ 251 h 373"/>
                      <a:gd name="T42" fmla="*/ 359 w 362"/>
                      <a:gd name="T43" fmla="*/ 250 h 373"/>
                      <a:gd name="T44" fmla="*/ 401 w 362"/>
                      <a:gd name="T45" fmla="*/ 246 h 373"/>
                      <a:gd name="T46" fmla="*/ 580 w 362"/>
                      <a:gd name="T47" fmla="*/ 187 h 373"/>
                      <a:gd name="T48" fmla="*/ 560 w 362"/>
                      <a:gd name="T49" fmla="*/ 176 h 373"/>
                      <a:gd name="T50" fmla="*/ 538 w 362"/>
                      <a:gd name="T51" fmla="*/ 176 h 373"/>
                      <a:gd name="T52" fmla="*/ 510 w 362"/>
                      <a:gd name="T53" fmla="*/ 153 h 373"/>
                      <a:gd name="T54" fmla="*/ 520 w 362"/>
                      <a:gd name="T55" fmla="*/ 146 h 373"/>
                      <a:gd name="T56" fmla="*/ 523 w 362"/>
                      <a:gd name="T57" fmla="*/ 132 h 373"/>
                      <a:gd name="T58" fmla="*/ 518 w 362"/>
                      <a:gd name="T59" fmla="*/ 105 h 373"/>
                      <a:gd name="T60" fmla="*/ 505 w 362"/>
                      <a:gd name="T61" fmla="*/ 100 h 373"/>
                      <a:gd name="T62" fmla="*/ 512 w 362"/>
                      <a:gd name="T63" fmla="*/ 95 h 373"/>
                      <a:gd name="T64" fmla="*/ 504 w 362"/>
                      <a:gd name="T65" fmla="*/ 76 h 373"/>
                      <a:gd name="T66" fmla="*/ 478 w 362"/>
                      <a:gd name="T67" fmla="*/ 65 h 373"/>
                      <a:gd name="T68" fmla="*/ 462 w 362"/>
                      <a:gd name="T69" fmla="*/ 39 h 373"/>
                      <a:gd name="T70" fmla="*/ 483 w 362"/>
                      <a:gd name="T71" fmla="*/ 37 h 373"/>
                      <a:gd name="T72" fmla="*/ 483 w 362"/>
                      <a:gd name="T73" fmla="*/ 9 h 373"/>
                      <a:gd name="T74" fmla="*/ 497 w 362"/>
                      <a:gd name="T75" fmla="*/ 0 h 373"/>
                      <a:gd name="T76" fmla="*/ 481 w 362"/>
                      <a:gd name="T77" fmla="*/ 3 h 373"/>
                      <a:gd name="T78" fmla="*/ 481 w 362"/>
                      <a:gd name="T79" fmla="*/ 3 h 373"/>
                      <a:gd name="T80" fmla="*/ 481 w 362"/>
                      <a:gd name="T81" fmla="*/ 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373"/>
                      <a:gd name="T125" fmla="*/ 362 w 362"/>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373">
                        <a:moveTo>
                          <a:pt x="299" y="3"/>
                        </a:moveTo>
                        <a:lnTo>
                          <a:pt x="266" y="0"/>
                        </a:lnTo>
                        <a:lnTo>
                          <a:pt x="250" y="6"/>
                        </a:lnTo>
                        <a:lnTo>
                          <a:pt x="225" y="1"/>
                        </a:lnTo>
                        <a:lnTo>
                          <a:pt x="175" y="10"/>
                        </a:lnTo>
                        <a:lnTo>
                          <a:pt x="121" y="36"/>
                        </a:lnTo>
                        <a:lnTo>
                          <a:pt x="128" y="45"/>
                        </a:lnTo>
                        <a:lnTo>
                          <a:pt x="134" y="96"/>
                        </a:lnTo>
                        <a:lnTo>
                          <a:pt x="90" y="108"/>
                        </a:lnTo>
                        <a:lnTo>
                          <a:pt x="91" y="121"/>
                        </a:lnTo>
                        <a:lnTo>
                          <a:pt x="59" y="144"/>
                        </a:lnTo>
                        <a:lnTo>
                          <a:pt x="11" y="161"/>
                        </a:lnTo>
                        <a:lnTo>
                          <a:pt x="3" y="168"/>
                        </a:lnTo>
                        <a:lnTo>
                          <a:pt x="0" y="193"/>
                        </a:lnTo>
                        <a:lnTo>
                          <a:pt x="0" y="203"/>
                        </a:lnTo>
                        <a:lnTo>
                          <a:pt x="64" y="248"/>
                        </a:lnTo>
                        <a:lnTo>
                          <a:pt x="167" y="326"/>
                        </a:lnTo>
                        <a:lnTo>
                          <a:pt x="181" y="344"/>
                        </a:lnTo>
                        <a:lnTo>
                          <a:pt x="205" y="354"/>
                        </a:lnTo>
                        <a:lnTo>
                          <a:pt x="207" y="372"/>
                        </a:lnTo>
                        <a:lnTo>
                          <a:pt x="223" y="370"/>
                        </a:lnTo>
                        <a:lnTo>
                          <a:pt x="250" y="363"/>
                        </a:lnTo>
                        <a:lnTo>
                          <a:pt x="361" y="279"/>
                        </a:lnTo>
                        <a:lnTo>
                          <a:pt x="348" y="258"/>
                        </a:lnTo>
                        <a:lnTo>
                          <a:pt x="333" y="258"/>
                        </a:lnTo>
                        <a:lnTo>
                          <a:pt x="317" y="224"/>
                        </a:lnTo>
                        <a:lnTo>
                          <a:pt x="323" y="214"/>
                        </a:lnTo>
                        <a:lnTo>
                          <a:pt x="325" y="192"/>
                        </a:lnTo>
                        <a:lnTo>
                          <a:pt x="322" y="158"/>
                        </a:lnTo>
                        <a:lnTo>
                          <a:pt x="314" y="147"/>
                        </a:lnTo>
                        <a:lnTo>
                          <a:pt x="318" y="138"/>
                        </a:lnTo>
                        <a:lnTo>
                          <a:pt x="313" y="105"/>
                        </a:lnTo>
                        <a:lnTo>
                          <a:pt x="297" y="94"/>
                        </a:lnTo>
                        <a:lnTo>
                          <a:pt x="287" y="68"/>
                        </a:lnTo>
                        <a:lnTo>
                          <a:pt x="301" y="45"/>
                        </a:lnTo>
                        <a:lnTo>
                          <a:pt x="301" y="9"/>
                        </a:lnTo>
                        <a:lnTo>
                          <a:pt x="309" y="0"/>
                        </a:lnTo>
                        <a:lnTo>
                          <a:pt x="299"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2" name="Freeform 375"/>
                  <p:cNvSpPr>
                    <a:spLocks noChangeAspect="1"/>
                  </p:cNvSpPr>
                  <p:nvPr/>
                </p:nvSpPr>
                <p:spPr bwMode="auto">
                  <a:xfrm>
                    <a:off x="2815" y="2019"/>
                    <a:ext cx="198" cy="325"/>
                  </a:xfrm>
                  <a:custGeom>
                    <a:avLst/>
                    <a:gdLst>
                      <a:gd name="T0" fmla="*/ 31 w 195"/>
                      <a:gd name="T1" fmla="*/ 33 h 330"/>
                      <a:gd name="T2" fmla="*/ 68 w 195"/>
                      <a:gd name="T3" fmla="*/ 33 h 330"/>
                      <a:gd name="T4" fmla="*/ 77 w 195"/>
                      <a:gd name="T5" fmla="*/ 33 h 330"/>
                      <a:gd name="T6" fmla="*/ 65 w 195"/>
                      <a:gd name="T7" fmla="*/ 83 h 330"/>
                      <a:gd name="T8" fmla="*/ 0 w 195"/>
                      <a:gd name="T9" fmla="*/ 120 h 330"/>
                      <a:gd name="T10" fmla="*/ 4 w 195"/>
                      <a:gd name="T11" fmla="*/ 127 h 330"/>
                      <a:gd name="T12" fmla="*/ 14 w 195"/>
                      <a:gd name="T13" fmla="*/ 137 h 330"/>
                      <a:gd name="T14" fmla="*/ 22 w 195"/>
                      <a:gd name="T15" fmla="*/ 141 h 330"/>
                      <a:gd name="T16" fmla="*/ 22 w 195"/>
                      <a:gd name="T17" fmla="*/ 141 h 330"/>
                      <a:gd name="T18" fmla="*/ 26 w 195"/>
                      <a:gd name="T19" fmla="*/ 161 h 330"/>
                      <a:gd name="T20" fmla="*/ 65 w 195"/>
                      <a:gd name="T21" fmla="*/ 174 h 330"/>
                      <a:gd name="T22" fmla="*/ 19 w 195"/>
                      <a:gd name="T23" fmla="*/ 177 h 330"/>
                      <a:gd name="T24" fmla="*/ 14 w 195"/>
                      <a:gd name="T25" fmla="*/ 186 h 330"/>
                      <a:gd name="T26" fmla="*/ 31 w 195"/>
                      <a:gd name="T27" fmla="*/ 196 h 330"/>
                      <a:gd name="T28" fmla="*/ 65 w 195"/>
                      <a:gd name="T29" fmla="*/ 212 h 330"/>
                      <a:gd name="T30" fmla="*/ 150 w 195"/>
                      <a:gd name="T31" fmla="*/ 205 h 330"/>
                      <a:gd name="T32" fmla="*/ 164 w 195"/>
                      <a:gd name="T33" fmla="*/ 197 h 330"/>
                      <a:gd name="T34" fmla="*/ 161 w 195"/>
                      <a:gd name="T35" fmla="*/ 194 h 330"/>
                      <a:gd name="T36" fmla="*/ 203 w 195"/>
                      <a:gd name="T37" fmla="*/ 189 h 330"/>
                      <a:gd name="T38" fmla="*/ 242 w 195"/>
                      <a:gd name="T39" fmla="*/ 166 h 330"/>
                      <a:gd name="T40" fmla="*/ 270 w 195"/>
                      <a:gd name="T41" fmla="*/ 163 h 330"/>
                      <a:gd name="T42" fmla="*/ 272 w 195"/>
                      <a:gd name="T43" fmla="*/ 158 h 330"/>
                      <a:gd name="T44" fmla="*/ 242 w 195"/>
                      <a:gd name="T45" fmla="*/ 139 h 330"/>
                      <a:gd name="T46" fmla="*/ 274 w 195"/>
                      <a:gd name="T47" fmla="*/ 98 h 330"/>
                      <a:gd name="T48" fmla="*/ 296 w 195"/>
                      <a:gd name="T49" fmla="*/ 98 h 330"/>
                      <a:gd name="T50" fmla="*/ 299 w 195"/>
                      <a:gd name="T51" fmla="*/ 95 h 330"/>
                      <a:gd name="T52" fmla="*/ 298 w 195"/>
                      <a:gd name="T53" fmla="*/ 49 h 330"/>
                      <a:gd name="T54" fmla="*/ 84 w 195"/>
                      <a:gd name="T55" fmla="*/ 0 h 330"/>
                      <a:gd name="T56" fmla="*/ 30 w 195"/>
                      <a:gd name="T57" fmla="*/ 5 h 330"/>
                      <a:gd name="T58" fmla="*/ 31 w 195"/>
                      <a:gd name="T59" fmla="*/ 33 h 330"/>
                      <a:gd name="T60" fmla="*/ 31 w 195"/>
                      <a:gd name="T61" fmla="*/ 33 h 330"/>
                      <a:gd name="T62" fmla="*/ 31 w 195"/>
                      <a:gd name="T63" fmla="*/ 33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330"/>
                      <a:gd name="T98" fmla="*/ 195 w 195"/>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330">
                        <a:moveTo>
                          <a:pt x="31" y="36"/>
                        </a:moveTo>
                        <a:lnTo>
                          <a:pt x="39" y="52"/>
                        </a:lnTo>
                        <a:lnTo>
                          <a:pt x="48" y="59"/>
                        </a:lnTo>
                        <a:lnTo>
                          <a:pt x="36" y="126"/>
                        </a:lnTo>
                        <a:lnTo>
                          <a:pt x="0" y="185"/>
                        </a:lnTo>
                        <a:lnTo>
                          <a:pt x="4" y="196"/>
                        </a:lnTo>
                        <a:lnTo>
                          <a:pt x="14" y="210"/>
                        </a:lnTo>
                        <a:lnTo>
                          <a:pt x="22" y="216"/>
                        </a:lnTo>
                        <a:lnTo>
                          <a:pt x="26" y="253"/>
                        </a:lnTo>
                        <a:lnTo>
                          <a:pt x="36" y="272"/>
                        </a:lnTo>
                        <a:lnTo>
                          <a:pt x="19" y="275"/>
                        </a:lnTo>
                        <a:lnTo>
                          <a:pt x="14" y="288"/>
                        </a:lnTo>
                        <a:lnTo>
                          <a:pt x="31" y="303"/>
                        </a:lnTo>
                        <a:lnTo>
                          <a:pt x="36" y="329"/>
                        </a:lnTo>
                        <a:lnTo>
                          <a:pt x="95" y="317"/>
                        </a:lnTo>
                        <a:lnTo>
                          <a:pt x="106" y="304"/>
                        </a:lnTo>
                        <a:lnTo>
                          <a:pt x="103" y="299"/>
                        </a:lnTo>
                        <a:lnTo>
                          <a:pt x="132" y="292"/>
                        </a:lnTo>
                        <a:lnTo>
                          <a:pt x="156" y="261"/>
                        </a:lnTo>
                        <a:lnTo>
                          <a:pt x="173" y="256"/>
                        </a:lnTo>
                        <a:lnTo>
                          <a:pt x="174" y="246"/>
                        </a:lnTo>
                        <a:lnTo>
                          <a:pt x="156" y="213"/>
                        </a:lnTo>
                        <a:lnTo>
                          <a:pt x="176" y="156"/>
                        </a:lnTo>
                        <a:lnTo>
                          <a:pt x="192" y="156"/>
                        </a:lnTo>
                        <a:lnTo>
                          <a:pt x="194" y="150"/>
                        </a:lnTo>
                        <a:lnTo>
                          <a:pt x="193" y="78"/>
                        </a:lnTo>
                        <a:lnTo>
                          <a:pt x="55" y="0"/>
                        </a:lnTo>
                        <a:lnTo>
                          <a:pt x="30" y="5"/>
                        </a:lnTo>
                        <a:lnTo>
                          <a:pt x="31"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3" name="Freeform 376"/>
                  <p:cNvSpPr>
                    <a:spLocks noChangeAspect="1"/>
                  </p:cNvSpPr>
                  <p:nvPr/>
                </p:nvSpPr>
                <p:spPr bwMode="auto">
                  <a:xfrm>
                    <a:off x="3017" y="1844"/>
                    <a:ext cx="205" cy="205"/>
                  </a:xfrm>
                  <a:custGeom>
                    <a:avLst/>
                    <a:gdLst>
                      <a:gd name="T0" fmla="*/ 291 w 201"/>
                      <a:gd name="T1" fmla="*/ 11 h 207"/>
                      <a:gd name="T2" fmla="*/ 248 w 201"/>
                      <a:gd name="T3" fmla="*/ 15 h 207"/>
                      <a:gd name="T4" fmla="*/ 235 w 201"/>
                      <a:gd name="T5" fmla="*/ 11 h 207"/>
                      <a:gd name="T6" fmla="*/ 233 w 201"/>
                      <a:gd name="T7" fmla="*/ 19 h 207"/>
                      <a:gd name="T8" fmla="*/ 218 w 201"/>
                      <a:gd name="T9" fmla="*/ 15 h 207"/>
                      <a:gd name="T10" fmla="*/ 222 w 201"/>
                      <a:gd name="T11" fmla="*/ 7 h 207"/>
                      <a:gd name="T12" fmla="*/ 194 w 201"/>
                      <a:gd name="T13" fmla="*/ 5 h 207"/>
                      <a:gd name="T14" fmla="*/ 135 w 201"/>
                      <a:gd name="T15" fmla="*/ 20 h 207"/>
                      <a:gd name="T16" fmla="*/ 68 w 201"/>
                      <a:gd name="T17" fmla="*/ 7 h 207"/>
                      <a:gd name="T18" fmla="*/ 7 w 201"/>
                      <a:gd name="T19" fmla="*/ 5 h 207"/>
                      <a:gd name="T20" fmla="*/ 5 w 201"/>
                      <a:gd name="T21" fmla="*/ 0 h 207"/>
                      <a:gd name="T22" fmla="*/ 0 w 201"/>
                      <a:gd name="T23" fmla="*/ 40 h 207"/>
                      <a:gd name="T24" fmla="*/ 7 w 201"/>
                      <a:gd name="T25" fmla="*/ 51 h 207"/>
                      <a:gd name="T26" fmla="*/ 11 w 201"/>
                      <a:gd name="T27" fmla="*/ 149 h 207"/>
                      <a:gd name="T28" fmla="*/ 12 w 201"/>
                      <a:gd name="T29" fmla="*/ 149 h 207"/>
                      <a:gd name="T30" fmla="*/ 275 w 201"/>
                      <a:gd name="T31" fmla="*/ 149 h 207"/>
                      <a:gd name="T32" fmla="*/ 310 w 201"/>
                      <a:gd name="T33" fmla="*/ 151 h 207"/>
                      <a:gd name="T34" fmla="*/ 353 w 201"/>
                      <a:gd name="T35" fmla="*/ 139 h 207"/>
                      <a:gd name="T36" fmla="*/ 352 w 201"/>
                      <a:gd name="T37" fmla="*/ 129 h 207"/>
                      <a:gd name="T38" fmla="*/ 249 w 201"/>
                      <a:gd name="T39" fmla="*/ 51 h 207"/>
                      <a:gd name="T40" fmla="*/ 239 w 201"/>
                      <a:gd name="T41" fmla="*/ 40 h 207"/>
                      <a:gd name="T42" fmla="*/ 245 w 201"/>
                      <a:gd name="T43" fmla="*/ 38 h 207"/>
                      <a:gd name="T44" fmla="*/ 275 w 201"/>
                      <a:gd name="T45" fmla="*/ 51 h 207"/>
                      <a:gd name="T46" fmla="*/ 298 w 201"/>
                      <a:gd name="T47" fmla="*/ 56 h 207"/>
                      <a:gd name="T48" fmla="*/ 321 w 201"/>
                      <a:gd name="T49" fmla="*/ 50 h 207"/>
                      <a:gd name="T50" fmla="*/ 291 w 201"/>
                      <a:gd name="T51" fmla="*/ 11 h 207"/>
                      <a:gd name="T52" fmla="*/ 291 w 201"/>
                      <a:gd name="T53" fmla="*/ 11 h 207"/>
                      <a:gd name="T54" fmla="*/ 291 w 201"/>
                      <a:gd name="T55" fmla="*/ 1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07"/>
                      <a:gd name="T86" fmla="*/ 201 w 201"/>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07">
                        <a:moveTo>
                          <a:pt x="165" y="11"/>
                        </a:moveTo>
                        <a:lnTo>
                          <a:pt x="140" y="15"/>
                        </a:lnTo>
                        <a:lnTo>
                          <a:pt x="133" y="11"/>
                        </a:lnTo>
                        <a:lnTo>
                          <a:pt x="131" y="19"/>
                        </a:lnTo>
                        <a:lnTo>
                          <a:pt x="123" y="15"/>
                        </a:lnTo>
                        <a:lnTo>
                          <a:pt x="125" y="7"/>
                        </a:lnTo>
                        <a:lnTo>
                          <a:pt x="111" y="5"/>
                        </a:lnTo>
                        <a:lnTo>
                          <a:pt x="75" y="20"/>
                        </a:lnTo>
                        <a:lnTo>
                          <a:pt x="39" y="7"/>
                        </a:lnTo>
                        <a:lnTo>
                          <a:pt x="7" y="5"/>
                        </a:lnTo>
                        <a:lnTo>
                          <a:pt x="5" y="0"/>
                        </a:lnTo>
                        <a:lnTo>
                          <a:pt x="0" y="40"/>
                        </a:lnTo>
                        <a:lnTo>
                          <a:pt x="7" y="65"/>
                        </a:lnTo>
                        <a:lnTo>
                          <a:pt x="11" y="202"/>
                        </a:lnTo>
                        <a:lnTo>
                          <a:pt x="12" y="202"/>
                        </a:lnTo>
                        <a:lnTo>
                          <a:pt x="157" y="202"/>
                        </a:lnTo>
                        <a:lnTo>
                          <a:pt x="175" y="206"/>
                        </a:lnTo>
                        <a:lnTo>
                          <a:pt x="200" y="181"/>
                        </a:lnTo>
                        <a:lnTo>
                          <a:pt x="199" y="162"/>
                        </a:lnTo>
                        <a:lnTo>
                          <a:pt x="141" y="58"/>
                        </a:lnTo>
                        <a:lnTo>
                          <a:pt x="135" y="40"/>
                        </a:lnTo>
                        <a:lnTo>
                          <a:pt x="139" y="38"/>
                        </a:lnTo>
                        <a:lnTo>
                          <a:pt x="157" y="70"/>
                        </a:lnTo>
                        <a:lnTo>
                          <a:pt x="169" y="85"/>
                        </a:lnTo>
                        <a:lnTo>
                          <a:pt x="181" y="50"/>
                        </a:lnTo>
                        <a:lnTo>
                          <a:pt x="165"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4" name="Freeform 377"/>
                  <p:cNvSpPr>
                    <a:spLocks noChangeAspect="1"/>
                  </p:cNvSpPr>
                  <p:nvPr/>
                </p:nvSpPr>
                <p:spPr bwMode="auto">
                  <a:xfrm>
                    <a:off x="2261" y="1938"/>
                    <a:ext cx="224" cy="255"/>
                  </a:xfrm>
                  <a:custGeom>
                    <a:avLst/>
                    <a:gdLst>
                      <a:gd name="T0" fmla="*/ 137 w 220"/>
                      <a:gd name="T1" fmla="*/ 163 h 259"/>
                      <a:gd name="T2" fmla="*/ 99 w 220"/>
                      <a:gd name="T3" fmla="*/ 149 h 259"/>
                      <a:gd name="T4" fmla="*/ 67 w 220"/>
                      <a:gd name="T5" fmla="*/ 141 h 259"/>
                      <a:gd name="T6" fmla="*/ 20 w 220"/>
                      <a:gd name="T7" fmla="*/ 143 h 259"/>
                      <a:gd name="T8" fmla="*/ 5 w 220"/>
                      <a:gd name="T9" fmla="*/ 150 h 259"/>
                      <a:gd name="T10" fmla="*/ 13 w 220"/>
                      <a:gd name="T11" fmla="*/ 123 h 259"/>
                      <a:gd name="T12" fmla="*/ 6 w 220"/>
                      <a:gd name="T13" fmla="*/ 102 h 259"/>
                      <a:gd name="T14" fmla="*/ 13 w 220"/>
                      <a:gd name="T15" fmla="*/ 91 h 259"/>
                      <a:gd name="T16" fmla="*/ 0 w 220"/>
                      <a:gd name="T17" fmla="*/ 83 h 259"/>
                      <a:gd name="T18" fmla="*/ 10 w 220"/>
                      <a:gd name="T19" fmla="*/ 79 h 259"/>
                      <a:gd name="T20" fmla="*/ 121 w 220"/>
                      <a:gd name="T21" fmla="*/ 78 h 259"/>
                      <a:gd name="T22" fmla="*/ 117 w 220"/>
                      <a:gd name="T23" fmla="*/ 58 h 259"/>
                      <a:gd name="T24" fmla="*/ 159 w 220"/>
                      <a:gd name="T25" fmla="*/ 43 h 259"/>
                      <a:gd name="T26" fmla="*/ 163 w 220"/>
                      <a:gd name="T27" fmla="*/ 24 h 259"/>
                      <a:gd name="T28" fmla="*/ 259 w 220"/>
                      <a:gd name="T29" fmla="*/ 24 h 259"/>
                      <a:gd name="T30" fmla="*/ 260 w 220"/>
                      <a:gd name="T31" fmla="*/ 0 h 259"/>
                      <a:gd name="T32" fmla="*/ 367 w 220"/>
                      <a:gd name="T33" fmla="*/ 32 h 259"/>
                      <a:gd name="T34" fmla="*/ 367 w 220"/>
                      <a:gd name="T35" fmla="*/ 32 h 259"/>
                      <a:gd name="T36" fmla="*/ 317 w 220"/>
                      <a:gd name="T37" fmla="*/ 32 h 259"/>
                      <a:gd name="T38" fmla="*/ 342 w 220"/>
                      <a:gd name="T39" fmla="*/ 154 h 259"/>
                      <a:gd name="T40" fmla="*/ 205 w 220"/>
                      <a:gd name="T41" fmla="*/ 154 h 259"/>
                      <a:gd name="T42" fmla="*/ 180 w 220"/>
                      <a:gd name="T43" fmla="*/ 158 h 259"/>
                      <a:gd name="T44" fmla="*/ 163 w 220"/>
                      <a:gd name="T45" fmla="*/ 150 h 259"/>
                      <a:gd name="T46" fmla="*/ 137 w 220"/>
                      <a:gd name="T47" fmla="*/ 163 h 259"/>
                      <a:gd name="T48" fmla="*/ 137 w 220"/>
                      <a:gd name="T49" fmla="*/ 163 h 259"/>
                      <a:gd name="T50" fmla="*/ 137 w 220"/>
                      <a:gd name="T51" fmla="*/ 163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59"/>
                      <a:gd name="T80" fmla="*/ 220 w 220"/>
                      <a:gd name="T81" fmla="*/ 259 h 2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59">
                        <a:moveTo>
                          <a:pt x="81" y="258"/>
                        </a:moveTo>
                        <a:lnTo>
                          <a:pt x="62" y="233"/>
                        </a:lnTo>
                        <a:lnTo>
                          <a:pt x="38" y="218"/>
                        </a:lnTo>
                        <a:lnTo>
                          <a:pt x="20" y="222"/>
                        </a:lnTo>
                        <a:lnTo>
                          <a:pt x="5" y="234"/>
                        </a:lnTo>
                        <a:lnTo>
                          <a:pt x="13" y="191"/>
                        </a:lnTo>
                        <a:lnTo>
                          <a:pt x="6" y="160"/>
                        </a:lnTo>
                        <a:lnTo>
                          <a:pt x="13" y="143"/>
                        </a:lnTo>
                        <a:lnTo>
                          <a:pt x="0" y="128"/>
                        </a:lnTo>
                        <a:lnTo>
                          <a:pt x="10" y="120"/>
                        </a:lnTo>
                        <a:lnTo>
                          <a:pt x="73" y="118"/>
                        </a:lnTo>
                        <a:lnTo>
                          <a:pt x="71" y="87"/>
                        </a:lnTo>
                        <a:lnTo>
                          <a:pt x="94" y="72"/>
                        </a:lnTo>
                        <a:lnTo>
                          <a:pt x="97" y="24"/>
                        </a:lnTo>
                        <a:lnTo>
                          <a:pt x="154" y="24"/>
                        </a:lnTo>
                        <a:lnTo>
                          <a:pt x="155" y="0"/>
                        </a:lnTo>
                        <a:lnTo>
                          <a:pt x="219" y="45"/>
                        </a:lnTo>
                        <a:lnTo>
                          <a:pt x="188" y="45"/>
                        </a:lnTo>
                        <a:lnTo>
                          <a:pt x="203" y="242"/>
                        </a:lnTo>
                        <a:lnTo>
                          <a:pt x="123" y="242"/>
                        </a:lnTo>
                        <a:lnTo>
                          <a:pt x="108" y="250"/>
                        </a:lnTo>
                        <a:lnTo>
                          <a:pt x="97" y="234"/>
                        </a:lnTo>
                        <a:lnTo>
                          <a:pt x="81" y="25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5" name="Freeform 378"/>
                  <p:cNvSpPr>
                    <a:spLocks noChangeAspect="1"/>
                  </p:cNvSpPr>
                  <p:nvPr/>
                </p:nvSpPr>
                <p:spPr bwMode="auto">
                  <a:xfrm>
                    <a:off x="2261" y="1928"/>
                    <a:ext cx="159" cy="138"/>
                  </a:xfrm>
                  <a:custGeom>
                    <a:avLst/>
                    <a:gdLst>
                      <a:gd name="T0" fmla="*/ 268 w 156"/>
                      <a:gd name="T1" fmla="*/ 0 h 139"/>
                      <a:gd name="T2" fmla="*/ 268 w 156"/>
                      <a:gd name="T3" fmla="*/ 10 h 139"/>
                      <a:gd name="T4" fmla="*/ 268 w 156"/>
                      <a:gd name="T5" fmla="*/ 10 h 139"/>
                      <a:gd name="T6" fmla="*/ 266 w 156"/>
                      <a:gd name="T7" fmla="*/ 34 h 139"/>
                      <a:gd name="T8" fmla="*/ 167 w 156"/>
                      <a:gd name="T9" fmla="*/ 34 h 139"/>
                      <a:gd name="T10" fmla="*/ 163 w 156"/>
                      <a:gd name="T11" fmla="*/ 69 h 139"/>
                      <a:gd name="T12" fmla="*/ 122 w 156"/>
                      <a:gd name="T13" fmla="*/ 69 h 139"/>
                      <a:gd name="T14" fmla="*/ 126 w 156"/>
                      <a:gd name="T15" fmla="*/ 99 h 139"/>
                      <a:gd name="T16" fmla="*/ 10 w 156"/>
                      <a:gd name="T17" fmla="*/ 101 h 139"/>
                      <a:gd name="T18" fmla="*/ 0 w 156"/>
                      <a:gd name="T19" fmla="*/ 109 h 139"/>
                      <a:gd name="T20" fmla="*/ 3 w 156"/>
                      <a:gd name="T21" fmla="*/ 88 h 139"/>
                      <a:gd name="T22" fmla="*/ 67 w 156"/>
                      <a:gd name="T23" fmla="*/ 63 h 139"/>
                      <a:gd name="T24" fmla="*/ 82 w 156"/>
                      <a:gd name="T25" fmla="*/ 33 h 139"/>
                      <a:gd name="T26" fmla="*/ 106 w 156"/>
                      <a:gd name="T27" fmla="*/ 21 h 139"/>
                      <a:gd name="T28" fmla="*/ 139 w 156"/>
                      <a:gd name="T29" fmla="*/ 0 h 139"/>
                      <a:gd name="T30" fmla="*/ 268 w 156"/>
                      <a:gd name="T31" fmla="*/ 0 h 139"/>
                      <a:gd name="T32" fmla="*/ 268 w 156"/>
                      <a:gd name="T33" fmla="*/ 0 h 139"/>
                      <a:gd name="T34" fmla="*/ 268 w 156"/>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9"/>
                      <a:gd name="T56" fmla="*/ 156 w 156"/>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9">
                        <a:moveTo>
                          <a:pt x="155" y="0"/>
                        </a:moveTo>
                        <a:lnTo>
                          <a:pt x="155" y="10"/>
                        </a:lnTo>
                        <a:lnTo>
                          <a:pt x="154" y="34"/>
                        </a:lnTo>
                        <a:lnTo>
                          <a:pt x="97" y="34"/>
                        </a:lnTo>
                        <a:lnTo>
                          <a:pt x="94" y="82"/>
                        </a:lnTo>
                        <a:lnTo>
                          <a:pt x="71" y="97"/>
                        </a:lnTo>
                        <a:lnTo>
                          <a:pt x="73" y="128"/>
                        </a:lnTo>
                        <a:lnTo>
                          <a:pt x="10" y="130"/>
                        </a:lnTo>
                        <a:lnTo>
                          <a:pt x="0" y="138"/>
                        </a:lnTo>
                        <a:lnTo>
                          <a:pt x="3" y="117"/>
                        </a:lnTo>
                        <a:lnTo>
                          <a:pt x="38" y="63"/>
                        </a:lnTo>
                        <a:lnTo>
                          <a:pt x="51" y="33"/>
                        </a:lnTo>
                        <a:lnTo>
                          <a:pt x="63" y="21"/>
                        </a:lnTo>
                        <a:lnTo>
                          <a:pt x="78" y="0"/>
                        </a:lnTo>
                        <a:lnTo>
                          <a:pt x="15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6" name="Freeform 379"/>
                  <p:cNvSpPr>
                    <a:spLocks noChangeAspect="1"/>
                  </p:cNvSpPr>
                  <p:nvPr/>
                </p:nvSpPr>
                <p:spPr bwMode="auto">
                  <a:xfrm>
                    <a:off x="2711" y="1733"/>
                    <a:ext cx="66" cy="141"/>
                  </a:xfrm>
                  <a:custGeom>
                    <a:avLst/>
                    <a:gdLst>
                      <a:gd name="T0" fmla="*/ 91 w 65"/>
                      <a:gd name="T1" fmla="*/ 48 h 144"/>
                      <a:gd name="T2" fmla="*/ 93 w 65"/>
                      <a:gd name="T3" fmla="*/ 57 h 144"/>
                      <a:gd name="T4" fmla="*/ 71 w 65"/>
                      <a:gd name="T5" fmla="*/ 66 h 144"/>
                      <a:gd name="T6" fmla="*/ 71 w 65"/>
                      <a:gd name="T7" fmla="*/ 73 h 144"/>
                      <a:gd name="T8" fmla="*/ 31 w 65"/>
                      <a:gd name="T9" fmla="*/ 77 h 144"/>
                      <a:gd name="T10" fmla="*/ 26 w 65"/>
                      <a:gd name="T11" fmla="*/ 62 h 144"/>
                      <a:gd name="T12" fmla="*/ 10 w 65"/>
                      <a:gd name="T13" fmla="*/ 56 h 144"/>
                      <a:gd name="T14" fmla="*/ 0 w 65"/>
                      <a:gd name="T15" fmla="*/ 43 h 144"/>
                      <a:gd name="T16" fmla="*/ 14 w 65"/>
                      <a:gd name="T17" fmla="*/ 24 h 144"/>
                      <a:gd name="T18" fmla="*/ 14 w 65"/>
                      <a:gd name="T19" fmla="*/ 14 h 144"/>
                      <a:gd name="T20" fmla="*/ 22 w 65"/>
                      <a:gd name="T21" fmla="*/ 5 h 144"/>
                      <a:gd name="T22" fmla="*/ 65 w 65"/>
                      <a:gd name="T23" fmla="*/ 0 h 144"/>
                      <a:gd name="T24" fmla="*/ 75 w 65"/>
                      <a:gd name="T25" fmla="*/ 2 h 144"/>
                      <a:gd name="T26" fmla="*/ 77 w 65"/>
                      <a:gd name="T27" fmla="*/ 11 h 144"/>
                      <a:gd name="T28" fmla="*/ 90 w 65"/>
                      <a:gd name="T29" fmla="*/ 6 h 144"/>
                      <a:gd name="T30" fmla="*/ 79 w 65"/>
                      <a:gd name="T31" fmla="*/ 18 h 144"/>
                      <a:gd name="T32" fmla="*/ 90 w 65"/>
                      <a:gd name="T33" fmla="*/ 24 h 144"/>
                      <a:gd name="T34" fmla="*/ 71 w 65"/>
                      <a:gd name="T35" fmla="*/ 35 h 144"/>
                      <a:gd name="T36" fmla="*/ 75 w 65"/>
                      <a:gd name="T37" fmla="*/ 43 h 144"/>
                      <a:gd name="T38" fmla="*/ 87 w 65"/>
                      <a:gd name="T39" fmla="*/ 44 h 144"/>
                      <a:gd name="T40" fmla="*/ 91 w 65"/>
                      <a:gd name="T41" fmla="*/ 48 h 144"/>
                      <a:gd name="T42" fmla="*/ 91 w 65"/>
                      <a:gd name="T43" fmla="*/ 48 h 144"/>
                      <a:gd name="T44" fmla="*/ 91 w 65"/>
                      <a:gd name="T45" fmla="*/ 48 h 144"/>
                      <a:gd name="T46" fmla="*/ 91 w 65"/>
                      <a:gd name="T47" fmla="*/ 48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144"/>
                      <a:gd name="T74" fmla="*/ 65 w 65"/>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144">
                        <a:moveTo>
                          <a:pt x="62" y="83"/>
                        </a:moveTo>
                        <a:lnTo>
                          <a:pt x="64" y="101"/>
                        </a:lnTo>
                        <a:lnTo>
                          <a:pt x="42" y="118"/>
                        </a:lnTo>
                        <a:lnTo>
                          <a:pt x="42" y="137"/>
                        </a:lnTo>
                        <a:lnTo>
                          <a:pt x="31" y="143"/>
                        </a:lnTo>
                        <a:lnTo>
                          <a:pt x="26" y="110"/>
                        </a:lnTo>
                        <a:lnTo>
                          <a:pt x="10" y="99"/>
                        </a:lnTo>
                        <a:lnTo>
                          <a:pt x="0" y="73"/>
                        </a:lnTo>
                        <a:lnTo>
                          <a:pt x="14" y="50"/>
                        </a:lnTo>
                        <a:lnTo>
                          <a:pt x="14" y="14"/>
                        </a:lnTo>
                        <a:lnTo>
                          <a:pt x="22" y="5"/>
                        </a:lnTo>
                        <a:lnTo>
                          <a:pt x="36" y="0"/>
                        </a:lnTo>
                        <a:lnTo>
                          <a:pt x="46" y="2"/>
                        </a:lnTo>
                        <a:lnTo>
                          <a:pt x="48" y="11"/>
                        </a:lnTo>
                        <a:lnTo>
                          <a:pt x="61" y="6"/>
                        </a:lnTo>
                        <a:lnTo>
                          <a:pt x="50" y="18"/>
                        </a:lnTo>
                        <a:lnTo>
                          <a:pt x="61" y="42"/>
                        </a:lnTo>
                        <a:lnTo>
                          <a:pt x="42" y="64"/>
                        </a:lnTo>
                        <a:lnTo>
                          <a:pt x="46" y="72"/>
                        </a:lnTo>
                        <a:lnTo>
                          <a:pt x="58" y="75"/>
                        </a:lnTo>
                        <a:lnTo>
                          <a:pt x="62" y="8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7" name="Freeform 380"/>
                  <p:cNvSpPr>
                    <a:spLocks noChangeAspect="1"/>
                  </p:cNvSpPr>
                  <p:nvPr/>
                </p:nvSpPr>
                <p:spPr bwMode="auto">
                  <a:xfrm>
                    <a:off x="2341" y="1763"/>
                    <a:ext cx="216" cy="166"/>
                  </a:xfrm>
                  <a:custGeom>
                    <a:avLst/>
                    <a:gdLst>
                      <a:gd name="T0" fmla="*/ 350 w 212"/>
                      <a:gd name="T1" fmla="*/ 20 h 169"/>
                      <a:gd name="T2" fmla="*/ 362 w 212"/>
                      <a:gd name="T3" fmla="*/ 42 h 169"/>
                      <a:gd name="T4" fmla="*/ 285 w 212"/>
                      <a:gd name="T5" fmla="*/ 54 h 169"/>
                      <a:gd name="T6" fmla="*/ 287 w 212"/>
                      <a:gd name="T7" fmla="*/ 61 h 169"/>
                      <a:gd name="T8" fmla="*/ 235 w 212"/>
                      <a:gd name="T9" fmla="*/ 72 h 169"/>
                      <a:gd name="T10" fmla="*/ 152 w 212"/>
                      <a:gd name="T11" fmla="*/ 81 h 169"/>
                      <a:gd name="T12" fmla="*/ 140 w 212"/>
                      <a:gd name="T13" fmla="*/ 84 h 169"/>
                      <a:gd name="T14" fmla="*/ 132 w 212"/>
                      <a:gd name="T15" fmla="*/ 100 h 169"/>
                      <a:gd name="T16" fmla="*/ 0 w 212"/>
                      <a:gd name="T17" fmla="*/ 100 h 169"/>
                      <a:gd name="T18" fmla="*/ 26 w 212"/>
                      <a:gd name="T19" fmla="*/ 92 h 169"/>
                      <a:gd name="T20" fmla="*/ 90 w 212"/>
                      <a:gd name="T21" fmla="*/ 76 h 169"/>
                      <a:gd name="T22" fmla="*/ 102 w 212"/>
                      <a:gd name="T23" fmla="*/ 69 h 169"/>
                      <a:gd name="T24" fmla="*/ 96 w 212"/>
                      <a:gd name="T25" fmla="*/ 57 h 169"/>
                      <a:gd name="T26" fmla="*/ 120 w 212"/>
                      <a:gd name="T27" fmla="*/ 40 h 169"/>
                      <a:gd name="T28" fmla="*/ 148 w 212"/>
                      <a:gd name="T29" fmla="*/ 28 h 169"/>
                      <a:gd name="T30" fmla="*/ 195 w 212"/>
                      <a:gd name="T31" fmla="*/ 28 h 169"/>
                      <a:gd name="T32" fmla="*/ 228 w 212"/>
                      <a:gd name="T33" fmla="*/ 0 h 169"/>
                      <a:gd name="T34" fmla="*/ 242 w 212"/>
                      <a:gd name="T35" fmla="*/ 0 h 169"/>
                      <a:gd name="T36" fmla="*/ 269 w 212"/>
                      <a:gd name="T37" fmla="*/ 12 h 169"/>
                      <a:gd name="T38" fmla="*/ 316 w 212"/>
                      <a:gd name="T39" fmla="*/ 9 h 169"/>
                      <a:gd name="T40" fmla="*/ 340 w 212"/>
                      <a:gd name="T41" fmla="*/ 11 h 169"/>
                      <a:gd name="T42" fmla="*/ 350 w 212"/>
                      <a:gd name="T43" fmla="*/ 20 h 169"/>
                      <a:gd name="T44" fmla="*/ 350 w 212"/>
                      <a:gd name="T45" fmla="*/ 20 h 169"/>
                      <a:gd name="T46" fmla="*/ 350 w 212"/>
                      <a:gd name="T47" fmla="*/ 2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69"/>
                      <a:gd name="T74" fmla="*/ 212 w 212"/>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69">
                        <a:moveTo>
                          <a:pt x="205" y="20"/>
                        </a:moveTo>
                        <a:lnTo>
                          <a:pt x="211" y="71"/>
                        </a:lnTo>
                        <a:lnTo>
                          <a:pt x="167" y="83"/>
                        </a:lnTo>
                        <a:lnTo>
                          <a:pt x="168" y="96"/>
                        </a:lnTo>
                        <a:lnTo>
                          <a:pt x="136" y="119"/>
                        </a:lnTo>
                        <a:lnTo>
                          <a:pt x="88" y="136"/>
                        </a:lnTo>
                        <a:lnTo>
                          <a:pt x="80" y="143"/>
                        </a:lnTo>
                        <a:lnTo>
                          <a:pt x="77" y="168"/>
                        </a:lnTo>
                        <a:lnTo>
                          <a:pt x="0" y="168"/>
                        </a:lnTo>
                        <a:lnTo>
                          <a:pt x="26" y="156"/>
                        </a:lnTo>
                        <a:lnTo>
                          <a:pt x="56" y="126"/>
                        </a:lnTo>
                        <a:lnTo>
                          <a:pt x="62" y="113"/>
                        </a:lnTo>
                        <a:lnTo>
                          <a:pt x="59" y="88"/>
                        </a:lnTo>
                        <a:lnTo>
                          <a:pt x="71" y="69"/>
                        </a:lnTo>
                        <a:lnTo>
                          <a:pt x="85" y="53"/>
                        </a:lnTo>
                        <a:lnTo>
                          <a:pt x="115" y="36"/>
                        </a:lnTo>
                        <a:lnTo>
                          <a:pt x="132" y="0"/>
                        </a:lnTo>
                        <a:lnTo>
                          <a:pt x="141" y="0"/>
                        </a:lnTo>
                        <a:lnTo>
                          <a:pt x="157" y="12"/>
                        </a:lnTo>
                        <a:lnTo>
                          <a:pt x="183" y="9"/>
                        </a:lnTo>
                        <a:lnTo>
                          <a:pt x="198" y="11"/>
                        </a:lnTo>
                        <a:lnTo>
                          <a:pt x="205"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8" name="Freeform 381"/>
                  <p:cNvSpPr>
                    <a:spLocks noChangeAspect="1"/>
                  </p:cNvSpPr>
                  <p:nvPr/>
                </p:nvSpPr>
                <p:spPr bwMode="auto">
                  <a:xfrm>
                    <a:off x="2290" y="2235"/>
                    <a:ext cx="137" cy="114"/>
                  </a:xfrm>
                  <a:custGeom>
                    <a:avLst/>
                    <a:gdLst>
                      <a:gd name="T0" fmla="*/ 182 w 135"/>
                      <a:gd name="T1" fmla="*/ 79 h 115"/>
                      <a:gd name="T2" fmla="*/ 191 w 135"/>
                      <a:gd name="T3" fmla="*/ 73 h 115"/>
                      <a:gd name="T4" fmla="*/ 188 w 135"/>
                      <a:gd name="T5" fmla="*/ 63 h 115"/>
                      <a:gd name="T6" fmla="*/ 203 w 135"/>
                      <a:gd name="T7" fmla="*/ 57 h 115"/>
                      <a:gd name="T8" fmla="*/ 191 w 135"/>
                      <a:gd name="T9" fmla="*/ 57 h 115"/>
                      <a:gd name="T10" fmla="*/ 197 w 135"/>
                      <a:gd name="T11" fmla="*/ 52 h 115"/>
                      <a:gd name="T12" fmla="*/ 166 w 135"/>
                      <a:gd name="T13" fmla="*/ 4 h 115"/>
                      <a:gd name="T14" fmla="*/ 114 w 135"/>
                      <a:gd name="T15" fmla="*/ 13 h 115"/>
                      <a:gd name="T16" fmla="*/ 98 w 135"/>
                      <a:gd name="T17" fmla="*/ 5 h 115"/>
                      <a:gd name="T18" fmla="*/ 26 w 135"/>
                      <a:gd name="T19" fmla="*/ 0 h 115"/>
                      <a:gd name="T20" fmla="*/ 24 w 135"/>
                      <a:gd name="T21" fmla="*/ 21 h 115"/>
                      <a:gd name="T22" fmla="*/ 8 w 135"/>
                      <a:gd name="T23" fmla="*/ 27 h 115"/>
                      <a:gd name="T24" fmla="*/ 0 w 135"/>
                      <a:gd name="T25" fmla="*/ 37 h 115"/>
                      <a:gd name="T26" fmla="*/ 0 w 135"/>
                      <a:gd name="T27" fmla="*/ 37 h 115"/>
                      <a:gd name="T28" fmla="*/ 32 w 135"/>
                      <a:gd name="T29" fmla="*/ 57 h 115"/>
                      <a:gd name="T30" fmla="*/ 32 w 135"/>
                      <a:gd name="T31" fmla="*/ 57 h 115"/>
                      <a:gd name="T32" fmla="*/ 78 w 135"/>
                      <a:gd name="T33" fmla="*/ 57 h 115"/>
                      <a:gd name="T34" fmla="*/ 95 w 135"/>
                      <a:gd name="T35" fmla="*/ 56 h 115"/>
                      <a:gd name="T36" fmla="*/ 122 w 135"/>
                      <a:gd name="T37" fmla="*/ 57 h 115"/>
                      <a:gd name="T38" fmla="*/ 116 w 135"/>
                      <a:gd name="T39" fmla="*/ 61 h 115"/>
                      <a:gd name="T40" fmla="*/ 126 w 135"/>
                      <a:gd name="T41" fmla="*/ 61 h 115"/>
                      <a:gd name="T42" fmla="*/ 150 w 135"/>
                      <a:gd name="T43" fmla="*/ 59 h 115"/>
                      <a:gd name="T44" fmla="*/ 166 w 135"/>
                      <a:gd name="T45" fmla="*/ 85 h 115"/>
                      <a:gd name="T46" fmla="*/ 182 w 135"/>
                      <a:gd name="T47" fmla="*/ 79 h 115"/>
                      <a:gd name="T48" fmla="*/ 182 w 135"/>
                      <a:gd name="T49" fmla="*/ 79 h 115"/>
                      <a:gd name="T50" fmla="*/ 182 w 135"/>
                      <a:gd name="T51" fmla="*/ 79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115"/>
                      <a:gd name="T80" fmla="*/ 135 w 135"/>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115">
                        <a:moveTo>
                          <a:pt x="120" y="108"/>
                        </a:moveTo>
                        <a:lnTo>
                          <a:pt x="126" y="102"/>
                        </a:lnTo>
                        <a:lnTo>
                          <a:pt x="124" y="92"/>
                        </a:lnTo>
                        <a:lnTo>
                          <a:pt x="134" y="85"/>
                        </a:lnTo>
                        <a:lnTo>
                          <a:pt x="126" y="63"/>
                        </a:lnTo>
                        <a:lnTo>
                          <a:pt x="130" y="52"/>
                        </a:lnTo>
                        <a:lnTo>
                          <a:pt x="108" y="4"/>
                        </a:lnTo>
                        <a:lnTo>
                          <a:pt x="79" y="13"/>
                        </a:lnTo>
                        <a:lnTo>
                          <a:pt x="69" y="5"/>
                        </a:lnTo>
                        <a:lnTo>
                          <a:pt x="26" y="0"/>
                        </a:lnTo>
                        <a:lnTo>
                          <a:pt x="24" y="21"/>
                        </a:lnTo>
                        <a:lnTo>
                          <a:pt x="8" y="27"/>
                        </a:lnTo>
                        <a:lnTo>
                          <a:pt x="0" y="37"/>
                        </a:lnTo>
                        <a:lnTo>
                          <a:pt x="32" y="73"/>
                        </a:lnTo>
                        <a:lnTo>
                          <a:pt x="49" y="57"/>
                        </a:lnTo>
                        <a:lnTo>
                          <a:pt x="66" y="56"/>
                        </a:lnTo>
                        <a:lnTo>
                          <a:pt x="83" y="79"/>
                        </a:lnTo>
                        <a:lnTo>
                          <a:pt x="80" y="90"/>
                        </a:lnTo>
                        <a:lnTo>
                          <a:pt x="85" y="90"/>
                        </a:lnTo>
                        <a:lnTo>
                          <a:pt x="97" y="88"/>
                        </a:lnTo>
                        <a:lnTo>
                          <a:pt x="108" y="114"/>
                        </a:lnTo>
                        <a:lnTo>
                          <a:pt x="120" y="10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99" name="Freeform 382"/>
                  <p:cNvSpPr>
                    <a:spLocks noChangeAspect="1"/>
                  </p:cNvSpPr>
                  <p:nvPr/>
                </p:nvSpPr>
                <p:spPr bwMode="auto">
                  <a:xfrm>
                    <a:off x="2798" y="2389"/>
                    <a:ext cx="355" cy="378"/>
                  </a:xfrm>
                  <a:custGeom>
                    <a:avLst/>
                    <a:gdLst>
                      <a:gd name="T0" fmla="*/ 315 w 349"/>
                      <a:gd name="T1" fmla="*/ 8 h 382"/>
                      <a:gd name="T2" fmla="*/ 302 w 349"/>
                      <a:gd name="T3" fmla="*/ 18 h 382"/>
                      <a:gd name="T4" fmla="*/ 248 w 349"/>
                      <a:gd name="T5" fmla="*/ 15 h 382"/>
                      <a:gd name="T6" fmla="*/ 230 w 349"/>
                      <a:gd name="T7" fmla="*/ 0 h 382"/>
                      <a:gd name="T8" fmla="*/ 212 w 349"/>
                      <a:gd name="T9" fmla="*/ 0 h 382"/>
                      <a:gd name="T10" fmla="*/ 185 w 349"/>
                      <a:gd name="T11" fmla="*/ 31 h 382"/>
                      <a:gd name="T12" fmla="*/ 168 w 349"/>
                      <a:gd name="T13" fmla="*/ 47 h 382"/>
                      <a:gd name="T14" fmla="*/ 161 w 349"/>
                      <a:gd name="T15" fmla="*/ 93 h 382"/>
                      <a:gd name="T16" fmla="*/ 114 w 349"/>
                      <a:gd name="T17" fmla="*/ 118 h 382"/>
                      <a:gd name="T18" fmla="*/ 98 w 349"/>
                      <a:gd name="T19" fmla="*/ 137 h 382"/>
                      <a:gd name="T20" fmla="*/ 70 w 349"/>
                      <a:gd name="T21" fmla="*/ 150 h 382"/>
                      <a:gd name="T22" fmla="*/ 65 w 349"/>
                      <a:gd name="T23" fmla="*/ 143 h 382"/>
                      <a:gd name="T24" fmla="*/ 21 w 349"/>
                      <a:gd name="T25" fmla="*/ 150 h 382"/>
                      <a:gd name="T26" fmla="*/ 12 w 349"/>
                      <a:gd name="T27" fmla="*/ 148 h 382"/>
                      <a:gd name="T28" fmla="*/ 4 w 349"/>
                      <a:gd name="T29" fmla="*/ 153 h 382"/>
                      <a:gd name="T30" fmla="*/ 0 w 349"/>
                      <a:gd name="T31" fmla="*/ 172 h 382"/>
                      <a:gd name="T32" fmla="*/ 0 w 349"/>
                      <a:gd name="T33" fmla="*/ 172 h 382"/>
                      <a:gd name="T34" fmla="*/ 4 w 349"/>
                      <a:gd name="T35" fmla="*/ 180 h 382"/>
                      <a:gd name="T36" fmla="*/ 21 w 349"/>
                      <a:gd name="T37" fmla="*/ 171 h 382"/>
                      <a:gd name="T38" fmla="*/ 104 w 349"/>
                      <a:gd name="T39" fmla="*/ 170 h 382"/>
                      <a:gd name="T40" fmla="*/ 124 w 349"/>
                      <a:gd name="T41" fmla="*/ 177 h 382"/>
                      <a:gd name="T42" fmla="*/ 136 w 349"/>
                      <a:gd name="T43" fmla="*/ 194 h 382"/>
                      <a:gd name="T44" fmla="*/ 165 w 349"/>
                      <a:gd name="T45" fmla="*/ 206 h 382"/>
                      <a:gd name="T46" fmla="*/ 201 w 349"/>
                      <a:gd name="T47" fmla="*/ 204 h 382"/>
                      <a:gd name="T48" fmla="*/ 212 w 349"/>
                      <a:gd name="T49" fmla="*/ 191 h 382"/>
                      <a:gd name="T50" fmla="*/ 254 w 349"/>
                      <a:gd name="T51" fmla="*/ 188 h 382"/>
                      <a:gd name="T52" fmla="*/ 254 w 349"/>
                      <a:gd name="T53" fmla="*/ 193 h 382"/>
                      <a:gd name="T54" fmla="*/ 277 w 349"/>
                      <a:gd name="T55" fmla="*/ 194 h 382"/>
                      <a:gd name="T56" fmla="*/ 280 w 349"/>
                      <a:gd name="T57" fmla="*/ 198 h 382"/>
                      <a:gd name="T58" fmla="*/ 282 w 349"/>
                      <a:gd name="T59" fmla="*/ 226 h 382"/>
                      <a:gd name="T60" fmla="*/ 295 w 349"/>
                      <a:gd name="T61" fmla="*/ 240 h 382"/>
                      <a:gd name="T62" fmla="*/ 285 w 349"/>
                      <a:gd name="T63" fmla="*/ 248 h 382"/>
                      <a:gd name="T64" fmla="*/ 290 w 349"/>
                      <a:gd name="T65" fmla="*/ 253 h 382"/>
                      <a:gd name="T66" fmla="*/ 350 w 349"/>
                      <a:gd name="T67" fmla="*/ 247 h 382"/>
                      <a:gd name="T68" fmla="*/ 410 w 349"/>
                      <a:gd name="T69" fmla="*/ 262 h 382"/>
                      <a:gd name="T70" fmla="*/ 437 w 349"/>
                      <a:gd name="T71" fmla="*/ 260 h 382"/>
                      <a:gd name="T72" fmla="*/ 486 w 349"/>
                      <a:gd name="T73" fmla="*/ 279 h 382"/>
                      <a:gd name="T74" fmla="*/ 510 w 349"/>
                      <a:gd name="T75" fmla="*/ 282 h 382"/>
                      <a:gd name="T76" fmla="*/ 517 w 349"/>
                      <a:gd name="T77" fmla="*/ 267 h 382"/>
                      <a:gd name="T78" fmla="*/ 495 w 349"/>
                      <a:gd name="T79" fmla="*/ 268 h 382"/>
                      <a:gd name="T80" fmla="*/ 485 w 349"/>
                      <a:gd name="T81" fmla="*/ 261 h 382"/>
                      <a:gd name="T82" fmla="*/ 493 w 349"/>
                      <a:gd name="T83" fmla="*/ 219 h 382"/>
                      <a:gd name="T84" fmla="*/ 501 w 349"/>
                      <a:gd name="T85" fmla="*/ 212 h 382"/>
                      <a:gd name="T86" fmla="*/ 546 w 349"/>
                      <a:gd name="T87" fmla="*/ 206 h 382"/>
                      <a:gd name="T88" fmla="*/ 553 w 349"/>
                      <a:gd name="T89" fmla="*/ 206 h 382"/>
                      <a:gd name="T90" fmla="*/ 519 w 349"/>
                      <a:gd name="T91" fmla="*/ 179 h 382"/>
                      <a:gd name="T92" fmla="*/ 519 w 349"/>
                      <a:gd name="T93" fmla="*/ 142 h 382"/>
                      <a:gd name="T94" fmla="*/ 510 w 349"/>
                      <a:gd name="T95" fmla="*/ 131 h 382"/>
                      <a:gd name="T96" fmla="*/ 504 w 349"/>
                      <a:gd name="T97" fmla="*/ 125 h 382"/>
                      <a:gd name="T98" fmla="*/ 502 w 349"/>
                      <a:gd name="T99" fmla="*/ 121 h 382"/>
                      <a:gd name="T100" fmla="*/ 522 w 349"/>
                      <a:gd name="T101" fmla="*/ 105 h 382"/>
                      <a:gd name="T102" fmla="*/ 531 w 349"/>
                      <a:gd name="T103" fmla="*/ 70 h 382"/>
                      <a:gd name="T104" fmla="*/ 547 w 349"/>
                      <a:gd name="T105" fmla="*/ 53 h 382"/>
                      <a:gd name="T106" fmla="*/ 569 w 349"/>
                      <a:gd name="T107" fmla="*/ 47 h 382"/>
                      <a:gd name="T108" fmla="*/ 555 w 349"/>
                      <a:gd name="T109" fmla="*/ 47 h 382"/>
                      <a:gd name="T110" fmla="*/ 558 w 349"/>
                      <a:gd name="T111" fmla="*/ 33 h 382"/>
                      <a:gd name="T112" fmla="*/ 526 w 349"/>
                      <a:gd name="T113" fmla="*/ 14 h 382"/>
                      <a:gd name="T114" fmla="*/ 477 w 349"/>
                      <a:gd name="T115" fmla="*/ 15 h 382"/>
                      <a:gd name="T116" fmla="*/ 456 w 349"/>
                      <a:gd name="T117" fmla="*/ 0 h 382"/>
                      <a:gd name="T118" fmla="*/ 315 w 349"/>
                      <a:gd name="T119" fmla="*/ 8 h 382"/>
                      <a:gd name="T120" fmla="*/ 315 w 349"/>
                      <a:gd name="T121" fmla="*/ 8 h 382"/>
                      <a:gd name="T122" fmla="*/ 315 w 349"/>
                      <a:gd name="T123" fmla="*/ 8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9"/>
                      <a:gd name="T187" fmla="*/ 0 h 382"/>
                      <a:gd name="T188" fmla="*/ 349 w 349"/>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9" h="382">
                        <a:moveTo>
                          <a:pt x="193" y="8"/>
                        </a:moveTo>
                        <a:lnTo>
                          <a:pt x="185" y="18"/>
                        </a:lnTo>
                        <a:lnTo>
                          <a:pt x="150" y="15"/>
                        </a:lnTo>
                        <a:lnTo>
                          <a:pt x="140" y="0"/>
                        </a:lnTo>
                        <a:lnTo>
                          <a:pt x="131" y="0"/>
                        </a:lnTo>
                        <a:lnTo>
                          <a:pt x="114" y="31"/>
                        </a:lnTo>
                        <a:lnTo>
                          <a:pt x="103" y="68"/>
                        </a:lnTo>
                        <a:lnTo>
                          <a:pt x="98" y="122"/>
                        </a:lnTo>
                        <a:lnTo>
                          <a:pt x="72" y="151"/>
                        </a:lnTo>
                        <a:lnTo>
                          <a:pt x="64" y="190"/>
                        </a:lnTo>
                        <a:lnTo>
                          <a:pt x="41" y="208"/>
                        </a:lnTo>
                        <a:lnTo>
                          <a:pt x="36" y="201"/>
                        </a:lnTo>
                        <a:lnTo>
                          <a:pt x="21" y="208"/>
                        </a:lnTo>
                        <a:lnTo>
                          <a:pt x="12" y="206"/>
                        </a:lnTo>
                        <a:lnTo>
                          <a:pt x="4" y="211"/>
                        </a:lnTo>
                        <a:lnTo>
                          <a:pt x="0" y="230"/>
                        </a:lnTo>
                        <a:lnTo>
                          <a:pt x="4" y="239"/>
                        </a:lnTo>
                        <a:lnTo>
                          <a:pt x="21" y="229"/>
                        </a:lnTo>
                        <a:lnTo>
                          <a:pt x="67" y="228"/>
                        </a:lnTo>
                        <a:lnTo>
                          <a:pt x="77" y="235"/>
                        </a:lnTo>
                        <a:lnTo>
                          <a:pt x="83" y="259"/>
                        </a:lnTo>
                        <a:lnTo>
                          <a:pt x="101" y="277"/>
                        </a:lnTo>
                        <a:lnTo>
                          <a:pt x="125" y="274"/>
                        </a:lnTo>
                        <a:lnTo>
                          <a:pt x="131" y="255"/>
                        </a:lnTo>
                        <a:lnTo>
                          <a:pt x="155" y="251"/>
                        </a:lnTo>
                        <a:lnTo>
                          <a:pt x="155" y="258"/>
                        </a:lnTo>
                        <a:lnTo>
                          <a:pt x="170" y="259"/>
                        </a:lnTo>
                        <a:lnTo>
                          <a:pt x="172" y="266"/>
                        </a:lnTo>
                        <a:lnTo>
                          <a:pt x="173" y="307"/>
                        </a:lnTo>
                        <a:lnTo>
                          <a:pt x="181" y="327"/>
                        </a:lnTo>
                        <a:lnTo>
                          <a:pt x="175" y="336"/>
                        </a:lnTo>
                        <a:lnTo>
                          <a:pt x="178" y="343"/>
                        </a:lnTo>
                        <a:lnTo>
                          <a:pt x="213" y="334"/>
                        </a:lnTo>
                        <a:lnTo>
                          <a:pt x="250" y="354"/>
                        </a:lnTo>
                        <a:lnTo>
                          <a:pt x="266" y="352"/>
                        </a:lnTo>
                        <a:lnTo>
                          <a:pt x="297" y="377"/>
                        </a:lnTo>
                        <a:lnTo>
                          <a:pt x="311" y="381"/>
                        </a:lnTo>
                        <a:lnTo>
                          <a:pt x="315" y="361"/>
                        </a:lnTo>
                        <a:lnTo>
                          <a:pt x="303" y="362"/>
                        </a:lnTo>
                        <a:lnTo>
                          <a:pt x="296" y="353"/>
                        </a:lnTo>
                        <a:lnTo>
                          <a:pt x="301" y="297"/>
                        </a:lnTo>
                        <a:lnTo>
                          <a:pt x="306" y="286"/>
                        </a:lnTo>
                        <a:lnTo>
                          <a:pt x="333" y="278"/>
                        </a:lnTo>
                        <a:lnTo>
                          <a:pt x="338" y="277"/>
                        </a:lnTo>
                        <a:lnTo>
                          <a:pt x="316" y="237"/>
                        </a:lnTo>
                        <a:lnTo>
                          <a:pt x="316" y="200"/>
                        </a:lnTo>
                        <a:lnTo>
                          <a:pt x="311" y="177"/>
                        </a:lnTo>
                        <a:lnTo>
                          <a:pt x="308" y="165"/>
                        </a:lnTo>
                        <a:lnTo>
                          <a:pt x="307" y="157"/>
                        </a:lnTo>
                        <a:lnTo>
                          <a:pt x="318" y="134"/>
                        </a:lnTo>
                        <a:lnTo>
                          <a:pt x="323" y="99"/>
                        </a:lnTo>
                        <a:lnTo>
                          <a:pt x="334" y="82"/>
                        </a:lnTo>
                        <a:lnTo>
                          <a:pt x="348" y="62"/>
                        </a:lnTo>
                        <a:lnTo>
                          <a:pt x="339" y="53"/>
                        </a:lnTo>
                        <a:lnTo>
                          <a:pt x="341" y="33"/>
                        </a:lnTo>
                        <a:lnTo>
                          <a:pt x="320" y="14"/>
                        </a:lnTo>
                        <a:lnTo>
                          <a:pt x="291" y="15"/>
                        </a:lnTo>
                        <a:lnTo>
                          <a:pt x="279" y="0"/>
                        </a:lnTo>
                        <a:lnTo>
                          <a:pt x="193"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0" name="Freeform 383"/>
                  <p:cNvSpPr>
                    <a:spLocks noChangeAspect="1"/>
                  </p:cNvSpPr>
                  <p:nvPr/>
                </p:nvSpPr>
                <p:spPr bwMode="auto">
                  <a:xfrm>
                    <a:off x="2838" y="2272"/>
                    <a:ext cx="244" cy="167"/>
                  </a:xfrm>
                  <a:custGeom>
                    <a:avLst/>
                    <a:gdLst>
                      <a:gd name="T0" fmla="*/ 3 w 241"/>
                      <a:gd name="T1" fmla="*/ 97 h 169"/>
                      <a:gd name="T2" fmla="*/ 0 w 241"/>
                      <a:gd name="T3" fmla="*/ 79 h 169"/>
                      <a:gd name="T4" fmla="*/ 14 w 241"/>
                      <a:gd name="T5" fmla="*/ 44 h 169"/>
                      <a:gd name="T6" fmla="*/ 14 w 241"/>
                      <a:gd name="T7" fmla="*/ 44 h 169"/>
                      <a:gd name="T8" fmla="*/ 102 w 241"/>
                      <a:gd name="T9" fmla="*/ 42 h 169"/>
                      <a:gd name="T10" fmla="*/ 113 w 241"/>
                      <a:gd name="T11" fmla="*/ 42 h 169"/>
                      <a:gd name="T12" fmla="*/ 110 w 241"/>
                      <a:gd name="T13" fmla="*/ 42 h 169"/>
                      <a:gd name="T14" fmla="*/ 157 w 241"/>
                      <a:gd name="T15" fmla="*/ 36 h 169"/>
                      <a:gd name="T16" fmla="*/ 192 w 241"/>
                      <a:gd name="T17" fmla="*/ 5 h 169"/>
                      <a:gd name="T18" fmla="*/ 213 w 241"/>
                      <a:gd name="T19" fmla="*/ 0 h 169"/>
                      <a:gd name="T20" fmla="*/ 235 w 241"/>
                      <a:gd name="T21" fmla="*/ 22 h 169"/>
                      <a:gd name="T22" fmla="*/ 234 w 241"/>
                      <a:gd name="T23" fmla="*/ 42 h 169"/>
                      <a:gd name="T24" fmla="*/ 273 w 241"/>
                      <a:gd name="T25" fmla="*/ 42 h 169"/>
                      <a:gd name="T26" fmla="*/ 342 w 241"/>
                      <a:gd name="T27" fmla="*/ 90 h 169"/>
                      <a:gd name="T28" fmla="*/ 217 w 241"/>
                      <a:gd name="T29" fmla="*/ 97 h 169"/>
                      <a:gd name="T30" fmla="*/ 205 w 241"/>
                      <a:gd name="T31" fmla="*/ 102 h 169"/>
                      <a:gd name="T32" fmla="*/ 159 w 241"/>
                      <a:gd name="T33" fmla="*/ 101 h 169"/>
                      <a:gd name="T34" fmla="*/ 139 w 241"/>
                      <a:gd name="T35" fmla="*/ 90 h 169"/>
                      <a:gd name="T36" fmla="*/ 121 w 241"/>
                      <a:gd name="T37" fmla="*/ 90 h 169"/>
                      <a:gd name="T38" fmla="*/ 104 w 241"/>
                      <a:gd name="T39" fmla="*/ 109 h 169"/>
                      <a:gd name="T40" fmla="*/ 93 w 241"/>
                      <a:gd name="T41" fmla="*/ 112 h 169"/>
                      <a:gd name="T42" fmla="*/ 82 w 241"/>
                      <a:gd name="T43" fmla="*/ 109 h 169"/>
                      <a:gd name="T44" fmla="*/ 38 w 241"/>
                      <a:gd name="T45" fmla="*/ 113 h 169"/>
                      <a:gd name="T46" fmla="*/ 29 w 241"/>
                      <a:gd name="T47" fmla="*/ 118 h 169"/>
                      <a:gd name="T48" fmla="*/ 3 w 241"/>
                      <a:gd name="T49" fmla="*/ 97 h 169"/>
                      <a:gd name="T50" fmla="*/ 3 w 241"/>
                      <a:gd name="T51" fmla="*/ 97 h 169"/>
                      <a:gd name="T52" fmla="*/ 3 w 241"/>
                      <a:gd name="T53" fmla="*/ 97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169"/>
                      <a:gd name="T83" fmla="*/ 241 w 241"/>
                      <a:gd name="T84" fmla="*/ 169 h 1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169">
                        <a:moveTo>
                          <a:pt x="3" y="127"/>
                        </a:moveTo>
                        <a:lnTo>
                          <a:pt x="0" y="108"/>
                        </a:lnTo>
                        <a:lnTo>
                          <a:pt x="14" y="73"/>
                        </a:lnTo>
                        <a:lnTo>
                          <a:pt x="73" y="61"/>
                        </a:lnTo>
                        <a:lnTo>
                          <a:pt x="84" y="48"/>
                        </a:lnTo>
                        <a:lnTo>
                          <a:pt x="81" y="43"/>
                        </a:lnTo>
                        <a:lnTo>
                          <a:pt x="110" y="36"/>
                        </a:lnTo>
                        <a:lnTo>
                          <a:pt x="134" y="5"/>
                        </a:lnTo>
                        <a:lnTo>
                          <a:pt x="151" y="0"/>
                        </a:lnTo>
                        <a:lnTo>
                          <a:pt x="166" y="22"/>
                        </a:lnTo>
                        <a:lnTo>
                          <a:pt x="165" y="42"/>
                        </a:lnTo>
                        <a:lnTo>
                          <a:pt x="191" y="57"/>
                        </a:lnTo>
                        <a:lnTo>
                          <a:pt x="240" y="119"/>
                        </a:lnTo>
                        <a:lnTo>
                          <a:pt x="154" y="127"/>
                        </a:lnTo>
                        <a:lnTo>
                          <a:pt x="146" y="137"/>
                        </a:lnTo>
                        <a:lnTo>
                          <a:pt x="111" y="134"/>
                        </a:lnTo>
                        <a:lnTo>
                          <a:pt x="101" y="119"/>
                        </a:lnTo>
                        <a:lnTo>
                          <a:pt x="92" y="119"/>
                        </a:lnTo>
                        <a:lnTo>
                          <a:pt x="75" y="150"/>
                        </a:lnTo>
                        <a:lnTo>
                          <a:pt x="64" y="156"/>
                        </a:lnTo>
                        <a:lnTo>
                          <a:pt x="53" y="150"/>
                        </a:lnTo>
                        <a:lnTo>
                          <a:pt x="38" y="158"/>
                        </a:lnTo>
                        <a:lnTo>
                          <a:pt x="29" y="168"/>
                        </a:lnTo>
                        <a:lnTo>
                          <a:pt x="3" y="1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1" name="Freeform 384"/>
                  <p:cNvSpPr>
                    <a:spLocks noChangeAspect="1"/>
                  </p:cNvSpPr>
                  <p:nvPr/>
                </p:nvSpPr>
                <p:spPr bwMode="auto">
                  <a:xfrm>
                    <a:off x="3181" y="2193"/>
                    <a:ext cx="280" cy="231"/>
                  </a:xfrm>
                  <a:custGeom>
                    <a:avLst/>
                    <a:gdLst>
                      <a:gd name="T0" fmla="*/ 281 w 275"/>
                      <a:gd name="T1" fmla="*/ 39 h 234"/>
                      <a:gd name="T2" fmla="*/ 270 w 275"/>
                      <a:gd name="T3" fmla="*/ 44 h 234"/>
                      <a:gd name="T4" fmla="*/ 274 w 275"/>
                      <a:gd name="T5" fmla="*/ 51 h 234"/>
                      <a:gd name="T6" fmla="*/ 304 w 275"/>
                      <a:gd name="T7" fmla="*/ 51 h 234"/>
                      <a:gd name="T8" fmla="*/ 304 w 275"/>
                      <a:gd name="T9" fmla="*/ 52 h 234"/>
                      <a:gd name="T10" fmla="*/ 304 w 275"/>
                      <a:gd name="T11" fmla="*/ 63 h 234"/>
                      <a:gd name="T12" fmla="*/ 341 w 275"/>
                      <a:gd name="T13" fmla="*/ 88 h 234"/>
                      <a:gd name="T14" fmla="*/ 438 w 275"/>
                      <a:gd name="T15" fmla="*/ 100 h 234"/>
                      <a:gd name="T16" fmla="*/ 462 w 275"/>
                      <a:gd name="T17" fmla="*/ 100 h 234"/>
                      <a:gd name="T18" fmla="*/ 377 w 275"/>
                      <a:gd name="T19" fmla="*/ 142 h 234"/>
                      <a:gd name="T20" fmla="*/ 335 w 275"/>
                      <a:gd name="T21" fmla="*/ 144 h 234"/>
                      <a:gd name="T22" fmla="*/ 275 w 275"/>
                      <a:gd name="T23" fmla="*/ 157 h 234"/>
                      <a:gd name="T24" fmla="*/ 275 w 275"/>
                      <a:gd name="T25" fmla="*/ 157 h 234"/>
                      <a:gd name="T26" fmla="*/ 243 w 275"/>
                      <a:gd name="T27" fmla="*/ 153 h 234"/>
                      <a:gd name="T28" fmla="*/ 183 w 275"/>
                      <a:gd name="T29" fmla="*/ 162 h 234"/>
                      <a:gd name="T30" fmla="*/ 154 w 275"/>
                      <a:gd name="T31" fmla="*/ 160 h 234"/>
                      <a:gd name="T32" fmla="*/ 111 w 275"/>
                      <a:gd name="T33" fmla="*/ 148 h 234"/>
                      <a:gd name="T34" fmla="*/ 83 w 275"/>
                      <a:gd name="T35" fmla="*/ 148 h 234"/>
                      <a:gd name="T36" fmla="*/ 83 w 275"/>
                      <a:gd name="T37" fmla="*/ 137 h 234"/>
                      <a:gd name="T38" fmla="*/ 69 w 275"/>
                      <a:gd name="T39" fmla="*/ 133 h 234"/>
                      <a:gd name="T40" fmla="*/ 20 w 275"/>
                      <a:gd name="T41" fmla="*/ 106 h 234"/>
                      <a:gd name="T42" fmla="*/ 0 w 275"/>
                      <a:gd name="T43" fmla="*/ 101 h 234"/>
                      <a:gd name="T44" fmla="*/ 7 w 275"/>
                      <a:gd name="T45" fmla="*/ 95 h 234"/>
                      <a:gd name="T46" fmla="*/ 22 w 275"/>
                      <a:gd name="T47" fmla="*/ 93 h 234"/>
                      <a:gd name="T48" fmla="*/ 24 w 275"/>
                      <a:gd name="T49" fmla="*/ 61 h 234"/>
                      <a:gd name="T50" fmla="*/ 87 w 275"/>
                      <a:gd name="T51" fmla="*/ 38 h 234"/>
                      <a:gd name="T52" fmla="*/ 95 w 275"/>
                      <a:gd name="T53" fmla="*/ 10 h 234"/>
                      <a:gd name="T54" fmla="*/ 125 w 275"/>
                      <a:gd name="T55" fmla="*/ 9 h 234"/>
                      <a:gd name="T56" fmla="*/ 135 w 275"/>
                      <a:gd name="T57" fmla="*/ 16 h 234"/>
                      <a:gd name="T58" fmla="*/ 145 w 275"/>
                      <a:gd name="T59" fmla="*/ 0 h 234"/>
                      <a:gd name="T60" fmla="*/ 160 w 275"/>
                      <a:gd name="T61" fmla="*/ 9 h 234"/>
                      <a:gd name="T62" fmla="*/ 175 w 275"/>
                      <a:gd name="T63" fmla="*/ 4 h 234"/>
                      <a:gd name="T64" fmla="*/ 213 w 275"/>
                      <a:gd name="T65" fmla="*/ 9 h 234"/>
                      <a:gd name="T66" fmla="*/ 281 w 275"/>
                      <a:gd name="T67" fmla="*/ 39 h 234"/>
                      <a:gd name="T68" fmla="*/ 281 w 275"/>
                      <a:gd name="T69" fmla="*/ 39 h 234"/>
                      <a:gd name="T70" fmla="*/ 281 w 275"/>
                      <a:gd name="T71" fmla="*/ 39 h 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5"/>
                      <a:gd name="T109" fmla="*/ 0 h 234"/>
                      <a:gd name="T110" fmla="*/ 275 w 275"/>
                      <a:gd name="T111" fmla="*/ 234 h 2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5" h="234">
                        <a:moveTo>
                          <a:pt x="168" y="52"/>
                        </a:moveTo>
                        <a:lnTo>
                          <a:pt x="161" y="73"/>
                        </a:lnTo>
                        <a:lnTo>
                          <a:pt x="163" y="80"/>
                        </a:lnTo>
                        <a:lnTo>
                          <a:pt x="181" y="80"/>
                        </a:lnTo>
                        <a:lnTo>
                          <a:pt x="181" y="81"/>
                        </a:lnTo>
                        <a:lnTo>
                          <a:pt x="181" y="92"/>
                        </a:lnTo>
                        <a:lnTo>
                          <a:pt x="202" y="118"/>
                        </a:lnTo>
                        <a:lnTo>
                          <a:pt x="259" y="141"/>
                        </a:lnTo>
                        <a:lnTo>
                          <a:pt x="274" y="141"/>
                        </a:lnTo>
                        <a:lnTo>
                          <a:pt x="224" y="203"/>
                        </a:lnTo>
                        <a:lnTo>
                          <a:pt x="198" y="206"/>
                        </a:lnTo>
                        <a:lnTo>
                          <a:pt x="164" y="226"/>
                        </a:lnTo>
                        <a:lnTo>
                          <a:pt x="144" y="220"/>
                        </a:lnTo>
                        <a:lnTo>
                          <a:pt x="110" y="233"/>
                        </a:lnTo>
                        <a:lnTo>
                          <a:pt x="91" y="230"/>
                        </a:lnTo>
                        <a:lnTo>
                          <a:pt x="68" y="212"/>
                        </a:lnTo>
                        <a:lnTo>
                          <a:pt x="54" y="212"/>
                        </a:lnTo>
                        <a:lnTo>
                          <a:pt x="54" y="196"/>
                        </a:lnTo>
                        <a:lnTo>
                          <a:pt x="40" y="191"/>
                        </a:lnTo>
                        <a:lnTo>
                          <a:pt x="20" y="153"/>
                        </a:lnTo>
                        <a:lnTo>
                          <a:pt x="0" y="143"/>
                        </a:lnTo>
                        <a:lnTo>
                          <a:pt x="7" y="132"/>
                        </a:lnTo>
                        <a:lnTo>
                          <a:pt x="22" y="128"/>
                        </a:lnTo>
                        <a:lnTo>
                          <a:pt x="24" y="90"/>
                        </a:lnTo>
                        <a:lnTo>
                          <a:pt x="56" y="38"/>
                        </a:lnTo>
                        <a:lnTo>
                          <a:pt x="60" y="10"/>
                        </a:lnTo>
                        <a:lnTo>
                          <a:pt x="75" y="9"/>
                        </a:lnTo>
                        <a:lnTo>
                          <a:pt x="80" y="16"/>
                        </a:lnTo>
                        <a:lnTo>
                          <a:pt x="85" y="0"/>
                        </a:lnTo>
                        <a:lnTo>
                          <a:pt x="95" y="9"/>
                        </a:lnTo>
                        <a:lnTo>
                          <a:pt x="105" y="4"/>
                        </a:lnTo>
                        <a:lnTo>
                          <a:pt x="127" y="9"/>
                        </a:lnTo>
                        <a:lnTo>
                          <a:pt x="168" y="5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2" name="Freeform 385"/>
                  <p:cNvSpPr>
                    <a:spLocks noChangeAspect="1"/>
                  </p:cNvSpPr>
                  <p:nvPr/>
                </p:nvSpPr>
                <p:spPr bwMode="auto">
                  <a:xfrm>
                    <a:off x="3242" y="2126"/>
                    <a:ext cx="124" cy="119"/>
                  </a:xfrm>
                  <a:custGeom>
                    <a:avLst/>
                    <a:gdLst>
                      <a:gd name="T0" fmla="*/ 219 w 121"/>
                      <a:gd name="T1" fmla="*/ 90 h 120"/>
                      <a:gd name="T2" fmla="*/ 242 w 121"/>
                      <a:gd name="T3" fmla="*/ 82 h 120"/>
                      <a:gd name="T4" fmla="*/ 242 w 121"/>
                      <a:gd name="T5" fmla="*/ 81 h 120"/>
                      <a:gd name="T6" fmla="*/ 175 w 121"/>
                      <a:gd name="T7" fmla="*/ 60 h 120"/>
                      <a:gd name="T8" fmla="*/ 110 w 121"/>
                      <a:gd name="T9" fmla="*/ 51 h 120"/>
                      <a:gd name="T10" fmla="*/ 69 w 121"/>
                      <a:gd name="T11" fmla="*/ 0 h 120"/>
                      <a:gd name="T12" fmla="*/ 60 w 121"/>
                      <a:gd name="T13" fmla="*/ 11 h 120"/>
                      <a:gd name="T14" fmla="*/ 8 w 121"/>
                      <a:gd name="T15" fmla="*/ 22 h 120"/>
                      <a:gd name="T16" fmla="*/ 0 w 121"/>
                      <a:gd name="T17" fmla="*/ 60 h 120"/>
                      <a:gd name="T18" fmla="*/ 15 w 121"/>
                      <a:gd name="T19" fmla="*/ 60 h 120"/>
                      <a:gd name="T20" fmla="*/ 20 w 121"/>
                      <a:gd name="T21" fmla="*/ 60 h 120"/>
                      <a:gd name="T22" fmla="*/ 54 w 121"/>
                      <a:gd name="T23" fmla="*/ 60 h 120"/>
                      <a:gd name="T24" fmla="*/ 67 w 121"/>
                      <a:gd name="T25" fmla="*/ 60 h 120"/>
                      <a:gd name="T26" fmla="*/ 87 w 121"/>
                      <a:gd name="T27" fmla="*/ 60 h 120"/>
                      <a:gd name="T28" fmla="*/ 137 w 121"/>
                      <a:gd name="T29" fmla="*/ 60 h 120"/>
                      <a:gd name="T30" fmla="*/ 219 w 121"/>
                      <a:gd name="T31" fmla="*/ 90 h 120"/>
                      <a:gd name="T32" fmla="*/ 219 w 121"/>
                      <a:gd name="T33" fmla="*/ 90 h 120"/>
                      <a:gd name="T34" fmla="*/ 219 w 121"/>
                      <a:gd name="T35" fmla="*/ 9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
                      <a:gd name="T55" fmla="*/ 0 h 120"/>
                      <a:gd name="T56" fmla="*/ 121 w 121"/>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 h="120">
                        <a:moveTo>
                          <a:pt x="108" y="119"/>
                        </a:moveTo>
                        <a:lnTo>
                          <a:pt x="120" y="111"/>
                        </a:lnTo>
                        <a:lnTo>
                          <a:pt x="120" y="110"/>
                        </a:lnTo>
                        <a:lnTo>
                          <a:pt x="87" y="71"/>
                        </a:lnTo>
                        <a:lnTo>
                          <a:pt x="55" y="51"/>
                        </a:lnTo>
                        <a:lnTo>
                          <a:pt x="36" y="0"/>
                        </a:lnTo>
                        <a:lnTo>
                          <a:pt x="31" y="11"/>
                        </a:lnTo>
                        <a:lnTo>
                          <a:pt x="8" y="22"/>
                        </a:lnTo>
                        <a:lnTo>
                          <a:pt x="0" y="77"/>
                        </a:lnTo>
                        <a:lnTo>
                          <a:pt x="15" y="76"/>
                        </a:lnTo>
                        <a:lnTo>
                          <a:pt x="20" y="83"/>
                        </a:lnTo>
                        <a:lnTo>
                          <a:pt x="25" y="67"/>
                        </a:lnTo>
                        <a:lnTo>
                          <a:pt x="35" y="76"/>
                        </a:lnTo>
                        <a:lnTo>
                          <a:pt x="45" y="71"/>
                        </a:lnTo>
                        <a:lnTo>
                          <a:pt x="67" y="76"/>
                        </a:lnTo>
                        <a:lnTo>
                          <a:pt x="108" y="1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3" name="Freeform 386"/>
                  <p:cNvSpPr>
                    <a:spLocks noChangeAspect="1"/>
                  </p:cNvSpPr>
                  <p:nvPr/>
                </p:nvSpPr>
                <p:spPr bwMode="auto">
                  <a:xfrm>
                    <a:off x="2472" y="2189"/>
                    <a:ext cx="142" cy="112"/>
                  </a:xfrm>
                  <a:custGeom>
                    <a:avLst/>
                    <a:gdLst>
                      <a:gd name="T0" fmla="*/ 197 w 140"/>
                      <a:gd name="T1" fmla="*/ 47 h 113"/>
                      <a:gd name="T2" fmla="*/ 182 w 140"/>
                      <a:gd name="T3" fmla="*/ 48 h 113"/>
                      <a:gd name="T4" fmla="*/ 155 w 140"/>
                      <a:gd name="T5" fmla="*/ 19 h 113"/>
                      <a:gd name="T6" fmla="*/ 153 w 140"/>
                      <a:gd name="T7" fmla="*/ 0 h 113"/>
                      <a:gd name="T8" fmla="*/ 119 w 140"/>
                      <a:gd name="T9" fmla="*/ 2 h 113"/>
                      <a:gd name="T10" fmla="*/ 79 w 140"/>
                      <a:gd name="T11" fmla="*/ 29 h 113"/>
                      <a:gd name="T12" fmla="*/ 29 w 140"/>
                      <a:gd name="T13" fmla="*/ 34 h 113"/>
                      <a:gd name="T14" fmla="*/ 5 w 140"/>
                      <a:gd name="T15" fmla="*/ 56 h 113"/>
                      <a:gd name="T16" fmla="*/ 0 w 140"/>
                      <a:gd name="T17" fmla="*/ 66 h 113"/>
                      <a:gd name="T18" fmla="*/ 8 w 140"/>
                      <a:gd name="T19" fmla="*/ 77 h 113"/>
                      <a:gd name="T20" fmla="*/ 31 w 140"/>
                      <a:gd name="T21" fmla="*/ 74 h 113"/>
                      <a:gd name="T22" fmla="*/ 77 w 140"/>
                      <a:gd name="T23" fmla="*/ 83 h 113"/>
                      <a:gd name="T24" fmla="*/ 72 w 140"/>
                      <a:gd name="T25" fmla="*/ 57 h 113"/>
                      <a:gd name="T26" fmla="*/ 77 w 140"/>
                      <a:gd name="T27" fmla="*/ 56 h 113"/>
                      <a:gd name="T28" fmla="*/ 137 w 140"/>
                      <a:gd name="T29" fmla="*/ 56 h 113"/>
                      <a:gd name="T30" fmla="*/ 169 w 140"/>
                      <a:gd name="T31" fmla="*/ 56 h 113"/>
                      <a:gd name="T32" fmla="*/ 169 w 140"/>
                      <a:gd name="T33" fmla="*/ 56 h 113"/>
                      <a:gd name="T34" fmla="*/ 182 w 140"/>
                      <a:gd name="T35" fmla="*/ 56 h 113"/>
                      <a:gd name="T36" fmla="*/ 196 w 140"/>
                      <a:gd name="T37" fmla="*/ 56 h 113"/>
                      <a:gd name="T38" fmla="*/ 208 w 140"/>
                      <a:gd name="T39" fmla="*/ 56 h 113"/>
                      <a:gd name="T40" fmla="*/ 197 w 140"/>
                      <a:gd name="T41" fmla="*/ 47 h 113"/>
                      <a:gd name="T42" fmla="*/ 197 w 140"/>
                      <a:gd name="T43" fmla="*/ 47 h 113"/>
                      <a:gd name="T44" fmla="*/ 197 w 140"/>
                      <a:gd name="T45" fmla="*/ 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113"/>
                      <a:gd name="T71" fmla="*/ 140 w 140"/>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113">
                        <a:moveTo>
                          <a:pt x="132" y="47"/>
                        </a:moveTo>
                        <a:lnTo>
                          <a:pt x="122" y="48"/>
                        </a:lnTo>
                        <a:lnTo>
                          <a:pt x="101" y="19"/>
                        </a:lnTo>
                        <a:lnTo>
                          <a:pt x="100" y="0"/>
                        </a:lnTo>
                        <a:lnTo>
                          <a:pt x="83" y="2"/>
                        </a:lnTo>
                        <a:lnTo>
                          <a:pt x="50" y="29"/>
                        </a:lnTo>
                        <a:lnTo>
                          <a:pt x="29" y="34"/>
                        </a:lnTo>
                        <a:lnTo>
                          <a:pt x="5" y="70"/>
                        </a:lnTo>
                        <a:lnTo>
                          <a:pt x="0" y="95"/>
                        </a:lnTo>
                        <a:lnTo>
                          <a:pt x="8" y="106"/>
                        </a:lnTo>
                        <a:lnTo>
                          <a:pt x="31" y="103"/>
                        </a:lnTo>
                        <a:lnTo>
                          <a:pt x="48" y="112"/>
                        </a:lnTo>
                        <a:lnTo>
                          <a:pt x="43" y="86"/>
                        </a:lnTo>
                        <a:lnTo>
                          <a:pt x="48" y="82"/>
                        </a:lnTo>
                        <a:lnTo>
                          <a:pt x="92" y="80"/>
                        </a:lnTo>
                        <a:lnTo>
                          <a:pt x="111" y="83"/>
                        </a:lnTo>
                        <a:lnTo>
                          <a:pt x="122" y="73"/>
                        </a:lnTo>
                        <a:lnTo>
                          <a:pt x="131" y="74"/>
                        </a:lnTo>
                        <a:lnTo>
                          <a:pt x="139" y="64"/>
                        </a:lnTo>
                        <a:lnTo>
                          <a:pt x="132" y="4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4" name="Freeform 387"/>
                  <p:cNvSpPr>
                    <a:spLocks noChangeAspect="1"/>
                  </p:cNvSpPr>
                  <p:nvPr/>
                </p:nvSpPr>
                <p:spPr bwMode="auto">
                  <a:xfrm>
                    <a:off x="3121" y="2412"/>
                    <a:ext cx="101" cy="111"/>
                  </a:xfrm>
                  <a:custGeom>
                    <a:avLst/>
                    <a:gdLst>
                      <a:gd name="T0" fmla="*/ 143 w 99"/>
                      <a:gd name="T1" fmla="*/ 0 h 111"/>
                      <a:gd name="T2" fmla="*/ 72 w 99"/>
                      <a:gd name="T3" fmla="*/ 9 h 111"/>
                      <a:gd name="T4" fmla="*/ 23 w 99"/>
                      <a:gd name="T5" fmla="*/ 9 h 111"/>
                      <a:gd name="T6" fmla="*/ 21 w 99"/>
                      <a:gd name="T7" fmla="*/ 29 h 111"/>
                      <a:gd name="T8" fmla="*/ 59 w 99"/>
                      <a:gd name="T9" fmla="*/ 38 h 111"/>
                      <a:gd name="T10" fmla="*/ 16 w 99"/>
                      <a:gd name="T11" fmla="*/ 58 h 111"/>
                      <a:gd name="T12" fmla="*/ 5 w 99"/>
                      <a:gd name="T13" fmla="*/ 75 h 111"/>
                      <a:gd name="T14" fmla="*/ 0 w 99"/>
                      <a:gd name="T15" fmla="*/ 110 h 111"/>
                      <a:gd name="T16" fmla="*/ 15 w 99"/>
                      <a:gd name="T17" fmla="*/ 106 h 111"/>
                      <a:gd name="T18" fmla="*/ 68 w 99"/>
                      <a:gd name="T19" fmla="*/ 105 h 111"/>
                      <a:gd name="T20" fmla="*/ 68 w 99"/>
                      <a:gd name="T21" fmla="*/ 105 h 111"/>
                      <a:gd name="T22" fmla="*/ 143 w 99"/>
                      <a:gd name="T23" fmla="*/ 105 h 111"/>
                      <a:gd name="T24" fmla="*/ 143 w 99"/>
                      <a:gd name="T25" fmla="*/ 80 h 111"/>
                      <a:gd name="T26" fmla="*/ 172 w 99"/>
                      <a:gd name="T27" fmla="*/ 41 h 111"/>
                      <a:gd name="T28" fmla="*/ 152 w 99"/>
                      <a:gd name="T29" fmla="*/ 1 h 111"/>
                      <a:gd name="T30" fmla="*/ 143 w 99"/>
                      <a:gd name="T31" fmla="*/ 0 h 111"/>
                      <a:gd name="T32" fmla="*/ 143 w 99"/>
                      <a:gd name="T33" fmla="*/ 0 h 111"/>
                      <a:gd name="T34" fmla="*/ 143 w 99"/>
                      <a:gd name="T35" fmla="*/ 0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11"/>
                      <a:gd name="T56" fmla="*/ 99 w 99"/>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11">
                        <a:moveTo>
                          <a:pt x="79" y="0"/>
                        </a:moveTo>
                        <a:lnTo>
                          <a:pt x="43" y="9"/>
                        </a:lnTo>
                        <a:lnTo>
                          <a:pt x="23" y="9"/>
                        </a:lnTo>
                        <a:lnTo>
                          <a:pt x="21" y="29"/>
                        </a:lnTo>
                        <a:lnTo>
                          <a:pt x="30" y="38"/>
                        </a:lnTo>
                        <a:lnTo>
                          <a:pt x="16" y="58"/>
                        </a:lnTo>
                        <a:lnTo>
                          <a:pt x="5" y="75"/>
                        </a:lnTo>
                        <a:lnTo>
                          <a:pt x="0" y="110"/>
                        </a:lnTo>
                        <a:lnTo>
                          <a:pt x="15" y="106"/>
                        </a:lnTo>
                        <a:lnTo>
                          <a:pt x="39" y="105"/>
                        </a:lnTo>
                        <a:lnTo>
                          <a:pt x="79" y="105"/>
                        </a:lnTo>
                        <a:lnTo>
                          <a:pt x="79" y="80"/>
                        </a:lnTo>
                        <a:lnTo>
                          <a:pt x="98" y="41"/>
                        </a:lnTo>
                        <a:lnTo>
                          <a:pt x="85" y="1"/>
                        </a:lnTo>
                        <a:lnTo>
                          <a:pt x="79"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5" name="Freeform 388"/>
                  <p:cNvSpPr>
                    <a:spLocks noChangeAspect="1"/>
                  </p:cNvSpPr>
                  <p:nvPr/>
                </p:nvSpPr>
                <p:spPr bwMode="auto">
                  <a:xfrm>
                    <a:off x="3201" y="2402"/>
                    <a:ext cx="148" cy="191"/>
                  </a:xfrm>
                  <a:custGeom>
                    <a:avLst/>
                    <a:gdLst>
                      <a:gd name="T0" fmla="*/ 133 w 145"/>
                      <a:gd name="T1" fmla="*/ 129 h 193"/>
                      <a:gd name="T2" fmla="*/ 115 w 145"/>
                      <a:gd name="T3" fmla="*/ 120 h 193"/>
                      <a:gd name="T4" fmla="*/ 5 w 145"/>
                      <a:gd name="T5" fmla="*/ 87 h 193"/>
                      <a:gd name="T6" fmla="*/ 0 w 145"/>
                      <a:gd name="T7" fmla="*/ 87 h 193"/>
                      <a:gd name="T8" fmla="*/ 0 w 145"/>
                      <a:gd name="T9" fmla="*/ 62 h 193"/>
                      <a:gd name="T10" fmla="*/ 19 w 145"/>
                      <a:gd name="T11" fmla="*/ 48 h 193"/>
                      <a:gd name="T12" fmla="*/ 6 w 145"/>
                      <a:gd name="T13" fmla="*/ 12 h 193"/>
                      <a:gd name="T14" fmla="*/ 0 w 145"/>
                      <a:gd name="T15" fmla="*/ 11 h 193"/>
                      <a:gd name="T16" fmla="*/ 9 w 145"/>
                      <a:gd name="T17" fmla="*/ 0 h 193"/>
                      <a:gd name="T18" fmla="*/ 63 w 145"/>
                      <a:gd name="T19" fmla="*/ 0 h 193"/>
                      <a:gd name="T20" fmla="*/ 81 w 145"/>
                      <a:gd name="T21" fmla="*/ 0 h 193"/>
                      <a:gd name="T22" fmla="*/ 130 w 145"/>
                      <a:gd name="T23" fmla="*/ 18 h 193"/>
                      <a:gd name="T24" fmla="*/ 161 w 145"/>
                      <a:gd name="T25" fmla="*/ 21 h 193"/>
                      <a:gd name="T26" fmla="*/ 225 w 145"/>
                      <a:gd name="T27" fmla="*/ 8 h 193"/>
                      <a:gd name="T28" fmla="*/ 259 w 145"/>
                      <a:gd name="T29" fmla="*/ 14 h 193"/>
                      <a:gd name="T30" fmla="*/ 233 w 145"/>
                      <a:gd name="T31" fmla="*/ 40 h 193"/>
                      <a:gd name="T32" fmla="*/ 233 w 145"/>
                      <a:gd name="T33" fmla="*/ 80 h 193"/>
                      <a:gd name="T34" fmla="*/ 249 w 145"/>
                      <a:gd name="T35" fmla="*/ 99 h 193"/>
                      <a:gd name="T36" fmla="*/ 250 w 145"/>
                      <a:gd name="T37" fmla="*/ 99 h 193"/>
                      <a:gd name="T38" fmla="*/ 224 w 145"/>
                      <a:gd name="T39" fmla="*/ 116 h 193"/>
                      <a:gd name="T40" fmla="*/ 208 w 145"/>
                      <a:gd name="T41" fmla="*/ 116 h 193"/>
                      <a:gd name="T42" fmla="*/ 208 w 145"/>
                      <a:gd name="T43" fmla="*/ 122 h 193"/>
                      <a:gd name="T44" fmla="*/ 174 w 145"/>
                      <a:gd name="T45" fmla="*/ 139 h 193"/>
                      <a:gd name="T46" fmla="*/ 133 w 145"/>
                      <a:gd name="T47" fmla="*/ 129 h 193"/>
                      <a:gd name="T48" fmla="*/ 133 w 145"/>
                      <a:gd name="T49" fmla="*/ 129 h 193"/>
                      <a:gd name="T50" fmla="*/ 133 w 145"/>
                      <a:gd name="T51" fmla="*/ 129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193"/>
                      <a:gd name="T80" fmla="*/ 145 w 145"/>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193">
                        <a:moveTo>
                          <a:pt x="72" y="172"/>
                        </a:moveTo>
                        <a:lnTo>
                          <a:pt x="65" y="154"/>
                        </a:lnTo>
                        <a:lnTo>
                          <a:pt x="5" y="116"/>
                        </a:lnTo>
                        <a:lnTo>
                          <a:pt x="0" y="116"/>
                        </a:lnTo>
                        <a:lnTo>
                          <a:pt x="0" y="91"/>
                        </a:lnTo>
                        <a:lnTo>
                          <a:pt x="19" y="52"/>
                        </a:lnTo>
                        <a:lnTo>
                          <a:pt x="6" y="12"/>
                        </a:lnTo>
                        <a:lnTo>
                          <a:pt x="0" y="11"/>
                        </a:lnTo>
                        <a:lnTo>
                          <a:pt x="9" y="0"/>
                        </a:lnTo>
                        <a:lnTo>
                          <a:pt x="34" y="0"/>
                        </a:lnTo>
                        <a:lnTo>
                          <a:pt x="48" y="0"/>
                        </a:lnTo>
                        <a:lnTo>
                          <a:pt x="71" y="18"/>
                        </a:lnTo>
                        <a:lnTo>
                          <a:pt x="90" y="21"/>
                        </a:lnTo>
                        <a:lnTo>
                          <a:pt x="124" y="8"/>
                        </a:lnTo>
                        <a:lnTo>
                          <a:pt x="144" y="14"/>
                        </a:lnTo>
                        <a:lnTo>
                          <a:pt x="128" y="40"/>
                        </a:lnTo>
                        <a:lnTo>
                          <a:pt x="128" y="109"/>
                        </a:lnTo>
                        <a:lnTo>
                          <a:pt x="138" y="128"/>
                        </a:lnTo>
                        <a:lnTo>
                          <a:pt x="139" y="128"/>
                        </a:lnTo>
                        <a:lnTo>
                          <a:pt x="123" y="147"/>
                        </a:lnTo>
                        <a:lnTo>
                          <a:pt x="115" y="146"/>
                        </a:lnTo>
                        <a:lnTo>
                          <a:pt x="115" y="158"/>
                        </a:lnTo>
                        <a:lnTo>
                          <a:pt x="98" y="192"/>
                        </a:lnTo>
                        <a:lnTo>
                          <a:pt x="72" y="17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6" name="Freeform 389"/>
                  <p:cNvSpPr>
                    <a:spLocks noChangeAspect="1"/>
                  </p:cNvSpPr>
                  <p:nvPr/>
                </p:nvSpPr>
                <p:spPr bwMode="auto">
                  <a:xfrm>
                    <a:off x="3119" y="2517"/>
                    <a:ext cx="202" cy="222"/>
                  </a:xfrm>
                  <a:custGeom>
                    <a:avLst/>
                    <a:gdLst>
                      <a:gd name="T0" fmla="*/ 17 w 199"/>
                      <a:gd name="T1" fmla="*/ 1 h 224"/>
                      <a:gd name="T2" fmla="*/ 25 w 199"/>
                      <a:gd name="T3" fmla="*/ 17 h 224"/>
                      <a:gd name="T4" fmla="*/ 20 w 199"/>
                      <a:gd name="T5" fmla="*/ 28 h 224"/>
                      <a:gd name="T6" fmla="*/ 21 w 199"/>
                      <a:gd name="T7" fmla="*/ 48 h 224"/>
                      <a:gd name="T8" fmla="*/ 2 w 199"/>
                      <a:gd name="T9" fmla="*/ 56 h 224"/>
                      <a:gd name="T10" fmla="*/ 0 w 199"/>
                      <a:gd name="T11" fmla="*/ 56 h 224"/>
                      <a:gd name="T12" fmla="*/ 0 w 199"/>
                      <a:gd name="T13" fmla="*/ 79 h 224"/>
                      <a:gd name="T14" fmla="*/ 22 w 199"/>
                      <a:gd name="T15" fmla="*/ 119 h 224"/>
                      <a:gd name="T16" fmla="*/ 27 w 199"/>
                      <a:gd name="T17" fmla="*/ 128 h 224"/>
                      <a:gd name="T18" fmla="*/ 29 w 199"/>
                      <a:gd name="T19" fmla="*/ 128 h 224"/>
                      <a:gd name="T20" fmla="*/ 90 w 199"/>
                      <a:gd name="T21" fmla="*/ 142 h 224"/>
                      <a:gd name="T22" fmla="*/ 116 w 199"/>
                      <a:gd name="T23" fmla="*/ 144 h 224"/>
                      <a:gd name="T24" fmla="*/ 134 w 199"/>
                      <a:gd name="T25" fmla="*/ 147 h 224"/>
                      <a:gd name="T26" fmla="*/ 154 w 199"/>
                      <a:gd name="T27" fmla="*/ 165 h 224"/>
                      <a:gd name="T28" fmla="*/ 190 w 199"/>
                      <a:gd name="T29" fmla="*/ 166 h 224"/>
                      <a:gd name="T30" fmla="*/ 266 w 199"/>
                      <a:gd name="T31" fmla="*/ 162 h 224"/>
                      <a:gd name="T32" fmla="*/ 302 w 199"/>
                      <a:gd name="T33" fmla="*/ 154 h 224"/>
                      <a:gd name="T34" fmla="*/ 302 w 199"/>
                      <a:gd name="T35" fmla="*/ 154 h 224"/>
                      <a:gd name="T36" fmla="*/ 286 w 199"/>
                      <a:gd name="T37" fmla="*/ 148 h 224"/>
                      <a:gd name="T38" fmla="*/ 275 w 199"/>
                      <a:gd name="T39" fmla="*/ 134 h 224"/>
                      <a:gd name="T40" fmla="*/ 282 w 199"/>
                      <a:gd name="T41" fmla="*/ 98 h 224"/>
                      <a:gd name="T42" fmla="*/ 261 w 199"/>
                      <a:gd name="T43" fmla="*/ 77 h 224"/>
                      <a:gd name="T44" fmla="*/ 277 w 199"/>
                      <a:gd name="T45" fmla="*/ 56 h 224"/>
                      <a:gd name="T46" fmla="*/ 233 w 199"/>
                      <a:gd name="T47" fmla="*/ 56 h 224"/>
                      <a:gd name="T48" fmla="*/ 223 w 199"/>
                      <a:gd name="T49" fmla="*/ 38 h 224"/>
                      <a:gd name="T50" fmla="*/ 130 w 199"/>
                      <a:gd name="T51" fmla="*/ 0 h 224"/>
                      <a:gd name="T52" fmla="*/ 120 w 199"/>
                      <a:gd name="T53" fmla="*/ 0 h 224"/>
                      <a:gd name="T54" fmla="*/ 70 w 199"/>
                      <a:gd name="T55" fmla="*/ 0 h 224"/>
                      <a:gd name="T56" fmla="*/ 70 w 199"/>
                      <a:gd name="T57" fmla="*/ 0 h 224"/>
                      <a:gd name="T58" fmla="*/ 17 w 199"/>
                      <a:gd name="T59" fmla="*/ 1 h 224"/>
                      <a:gd name="T60" fmla="*/ 17 w 199"/>
                      <a:gd name="T61" fmla="*/ 1 h 224"/>
                      <a:gd name="T62" fmla="*/ 17 w 199"/>
                      <a:gd name="T63" fmla="*/ 1 h 224"/>
                      <a:gd name="T64" fmla="*/ 17 w 199"/>
                      <a:gd name="T65" fmla="*/ 1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24"/>
                      <a:gd name="T101" fmla="*/ 199 w 199"/>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24">
                        <a:moveTo>
                          <a:pt x="17" y="1"/>
                        </a:moveTo>
                        <a:lnTo>
                          <a:pt x="25" y="17"/>
                        </a:lnTo>
                        <a:lnTo>
                          <a:pt x="20" y="28"/>
                        </a:lnTo>
                        <a:lnTo>
                          <a:pt x="21" y="48"/>
                        </a:lnTo>
                        <a:lnTo>
                          <a:pt x="2" y="71"/>
                        </a:lnTo>
                        <a:lnTo>
                          <a:pt x="0" y="71"/>
                        </a:lnTo>
                        <a:lnTo>
                          <a:pt x="0" y="108"/>
                        </a:lnTo>
                        <a:lnTo>
                          <a:pt x="22" y="148"/>
                        </a:lnTo>
                        <a:lnTo>
                          <a:pt x="27" y="157"/>
                        </a:lnTo>
                        <a:lnTo>
                          <a:pt x="29" y="157"/>
                        </a:lnTo>
                        <a:lnTo>
                          <a:pt x="61" y="174"/>
                        </a:lnTo>
                        <a:lnTo>
                          <a:pt x="79" y="178"/>
                        </a:lnTo>
                        <a:lnTo>
                          <a:pt x="88" y="184"/>
                        </a:lnTo>
                        <a:lnTo>
                          <a:pt x="98" y="220"/>
                        </a:lnTo>
                        <a:lnTo>
                          <a:pt x="124" y="223"/>
                        </a:lnTo>
                        <a:lnTo>
                          <a:pt x="171" y="214"/>
                        </a:lnTo>
                        <a:lnTo>
                          <a:pt x="198" y="198"/>
                        </a:lnTo>
                        <a:lnTo>
                          <a:pt x="186" y="186"/>
                        </a:lnTo>
                        <a:lnTo>
                          <a:pt x="178" y="163"/>
                        </a:lnTo>
                        <a:lnTo>
                          <a:pt x="183" y="127"/>
                        </a:lnTo>
                        <a:lnTo>
                          <a:pt x="167" y="106"/>
                        </a:lnTo>
                        <a:lnTo>
                          <a:pt x="179" y="76"/>
                        </a:lnTo>
                        <a:lnTo>
                          <a:pt x="153" y="56"/>
                        </a:lnTo>
                        <a:lnTo>
                          <a:pt x="146" y="38"/>
                        </a:lnTo>
                        <a:lnTo>
                          <a:pt x="86" y="0"/>
                        </a:lnTo>
                        <a:lnTo>
                          <a:pt x="81" y="0"/>
                        </a:lnTo>
                        <a:lnTo>
                          <a:pt x="41" y="0"/>
                        </a:lnTo>
                        <a:lnTo>
                          <a:pt x="17"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7" name="Freeform 390"/>
                  <p:cNvSpPr>
                    <a:spLocks noChangeAspect="1"/>
                  </p:cNvSpPr>
                  <p:nvPr/>
                </p:nvSpPr>
                <p:spPr bwMode="auto">
                  <a:xfrm>
                    <a:off x="2975" y="2662"/>
                    <a:ext cx="219" cy="203"/>
                  </a:xfrm>
                  <a:custGeom>
                    <a:avLst/>
                    <a:gdLst>
                      <a:gd name="T0" fmla="*/ 222 w 215"/>
                      <a:gd name="T1" fmla="*/ 126 h 205"/>
                      <a:gd name="T2" fmla="*/ 198 w 215"/>
                      <a:gd name="T3" fmla="*/ 135 h 205"/>
                      <a:gd name="T4" fmla="*/ 145 w 215"/>
                      <a:gd name="T5" fmla="*/ 149 h 205"/>
                      <a:gd name="T6" fmla="*/ 87 w 215"/>
                      <a:gd name="T7" fmla="*/ 148 h 205"/>
                      <a:gd name="T8" fmla="*/ 87 w 215"/>
                      <a:gd name="T9" fmla="*/ 148 h 205"/>
                      <a:gd name="T10" fmla="*/ 66 w 215"/>
                      <a:gd name="T11" fmla="*/ 143 h 205"/>
                      <a:gd name="T12" fmla="*/ 21 w 215"/>
                      <a:gd name="T13" fmla="*/ 145 h 205"/>
                      <a:gd name="T14" fmla="*/ 0 w 215"/>
                      <a:gd name="T15" fmla="*/ 135 h 205"/>
                      <a:gd name="T16" fmla="*/ 0 w 215"/>
                      <a:gd name="T17" fmla="*/ 75 h 205"/>
                      <a:gd name="T18" fmla="*/ 68 w 215"/>
                      <a:gd name="T19" fmla="*/ 71 h 205"/>
                      <a:gd name="T20" fmla="*/ 65 w 215"/>
                      <a:gd name="T21" fmla="*/ 68 h 205"/>
                      <a:gd name="T22" fmla="*/ 67 w 215"/>
                      <a:gd name="T23" fmla="*/ 51 h 205"/>
                      <a:gd name="T24" fmla="*/ 127 w 215"/>
                      <a:gd name="T25" fmla="*/ 51 h 205"/>
                      <a:gd name="T26" fmla="*/ 156 w 215"/>
                      <a:gd name="T27" fmla="*/ 51 h 205"/>
                      <a:gd name="T28" fmla="*/ 206 w 215"/>
                      <a:gd name="T29" fmla="*/ 71 h 205"/>
                      <a:gd name="T30" fmla="*/ 234 w 215"/>
                      <a:gd name="T31" fmla="*/ 75 h 205"/>
                      <a:gd name="T32" fmla="*/ 239 w 215"/>
                      <a:gd name="T33" fmla="*/ 55 h 205"/>
                      <a:gd name="T34" fmla="*/ 218 w 215"/>
                      <a:gd name="T35" fmla="*/ 56 h 205"/>
                      <a:gd name="T36" fmla="*/ 205 w 215"/>
                      <a:gd name="T37" fmla="*/ 51 h 205"/>
                      <a:gd name="T38" fmla="*/ 214 w 215"/>
                      <a:gd name="T39" fmla="*/ 20 h 205"/>
                      <a:gd name="T40" fmla="*/ 225 w 215"/>
                      <a:gd name="T41" fmla="*/ 9 h 205"/>
                      <a:gd name="T42" fmla="*/ 268 w 215"/>
                      <a:gd name="T43" fmla="*/ 1 h 205"/>
                      <a:gd name="T44" fmla="*/ 277 w 215"/>
                      <a:gd name="T45" fmla="*/ 0 h 205"/>
                      <a:gd name="T46" fmla="*/ 285 w 215"/>
                      <a:gd name="T47" fmla="*/ 9 h 205"/>
                      <a:gd name="T48" fmla="*/ 288 w 215"/>
                      <a:gd name="T49" fmla="*/ 9 h 205"/>
                      <a:gd name="T50" fmla="*/ 345 w 215"/>
                      <a:gd name="T51" fmla="*/ 26 h 205"/>
                      <a:gd name="T52" fmla="*/ 365 w 215"/>
                      <a:gd name="T53" fmla="*/ 51 h 205"/>
                      <a:gd name="T54" fmla="*/ 353 w 215"/>
                      <a:gd name="T55" fmla="*/ 51 h 205"/>
                      <a:gd name="T56" fmla="*/ 354 w 215"/>
                      <a:gd name="T57" fmla="*/ 59 h 205"/>
                      <a:gd name="T58" fmla="*/ 336 w 215"/>
                      <a:gd name="T59" fmla="*/ 87 h 205"/>
                      <a:gd name="T60" fmla="*/ 345 w 215"/>
                      <a:gd name="T61" fmla="*/ 93 h 205"/>
                      <a:gd name="T62" fmla="*/ 252 w 215"/>
                      <a:gd name="T63" fmla="*/ 115 h 205"/>
                      <a:gd name="T64" fmla="*/ 257 w 215"/>
                      <a:gd name="T65" fmla="*/ 125 h 205"/>
                      <a:gd name="T66" fmla="*/ 222 w 215"/>
                      <a:gd name="T67" fmla="*/ 126 h 205"/>
                      <a:gd name="T68" fmla="*/ 222 w 215"/>
                      <a:gd name="T69" fmla="*/ 126 h 205"/>
                      <a:gd name="T70" fmla="*/ 222 w 215"/>
                      <a:gd name="T71" fmla="*/ 126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205"/>
                      <a:gd name="T110" fmla="*/ 215 w 215"/>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205">
                        <a:moveTo>
                          <a:pt x="130" y="158"/>
                        </a:moveTo>
                        <a:lnTo>
                          <a:pt x="118" y="176"/>
                        </a:lnTo>
                        <a:lnTo>
                          <a:pt x="84" y="204"/>
                        </a:lnTo>
                        <a:lnTo>
                          <a:pt x="55" y="202"/>
                        </a:lnTo>
                        <a:lnTo>
                          <a:pt x="37" y="192"/>
                        </a:lnTo>
                        <a:lnTo>
                          <a:pt x="21" y="196"/>
                        </a:lnTo>
                        <a:lnTo>
                          <a:pt x="0" y="176"/>
                        </a:lnTo>
                        <a:lnTo>
                          <a:pt x="0" y="104"/>
                        </a:lnTo>
                        <a:lnTo>
                          <a:pt x="39" y="100"/>
                        </a:lnTo>
                        <a:lnTo>
                          <a:pt x="36" y="97"/>
                        </a:lnTo>
                        <a:lnTo>
                          <a:pt x="38" y="57"/>
                        </a:lnTo>
                        <a:lnTo>
                          <a:pt x="75" y="77"/>
                        </a:lnTo>
                        <a:lnTo>
                          <a:pt x="91" y="75"/>
                        </a:lnTo>
                        <a:lnTo>
                          <a:pt x="122" y="100"/>
                        </a:lnTo>
                        <a:lnTo>
                          <a:pt x="136" y="104"/>
                        </a:lnTo>
                        <a:lnTo>
                          <a:pt x="140" y="84"/>
                        </a:lnTo>
                        <a:lnTo>
                          <a:pt x="128" y="85"/>
                        </a:lnTo>
                        <a:lnTo>
                          <a:pt x="121" y="76"/>
                        </a:lnTo>
                        <a:lnTo>
                          <a:pt x="126" y="20"/>
                        </a:lnTo>
                        <a:lnTo>
                          <a:pt x="131" y="9"/>
                        </a:lnTo>
                        <a:lnTo>
                          <a:pt x="158" y="1"/>
                        </a:lnTo>
                        <a:lnTo>
                          <a:pt x="163" y="0"/>
                        </a:lnTo>
                        <a:lnTo>
                          <a:pt x="168" y="9"/>
                        </a:lnTo>
                        <a:lnTo>
                          <a:pt x="170" y="9"/>
                        </a:lnTo>
                        <a:lnTo>
                          <a:pt x="202" y="26"/>
                        </a:lnTo>
                        <a:lnTo>
                          <a:pt x="214" y="53"/>
                        </a:lnTo>
                        <a:lnTo>
                          <a:pt x="208" y="70"/>
                        </a:lnTo>
                        <a:lnTo>
                          <a:pt x="209" y="88"/>
                        </a:lnTo>
                        <a:lnTo>
                          <a:pt x="197" y="116"/>
                        </a:lnTo>
                        <a:lnTo>
                          <a:pt x="202" y="122"/>
                        </a:lnTo>
                        <a:lnTo>
                          <a:pt x="148" y="144"/>
                        </a:lnTo>
                        <a:lnTo>
                          <a:pt x="151" y="155"/>
                        </a:lnTo>
                        <a:lnTo>
                          <a:pt x="130" y="15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8" name="Freeform 391"/>
                  <p:cNvSpPr>
                    <a:spLocks noChangeAspect="1"/>
                  </p:cNvSpPr>
                  <p:nvPr/>
                </p:nvSpPr>
                <p:spPr bwMode="auto">
                  <a:xfrm>
                    <a:off x="3126" y="2713"/>
                    <a:ext cx="195" cy="332"/>
                  </a:xfrm>
                  <a:custGeom>
                    <a:avLst/>
                    <a:gdLst>
                      <a:gd name="T0" fmla="*/ 26 w 192"/>
                      <a:gd name="T1" fmla="*/ 218 h 337"/>
                      <a:gd name="T2" fmla="*/ 70 w 192"/>
                      <a:gd name="T3" fmla="*/ 218 h 337"/>
                      <a:gd name="T4" fmla="*/ 71 w 192"/>
                      <a:gd name="T5" fmla="*/ 213 h 337"/>
                      <a:gd name="T6" fmla="*/ 66 w 192"/>
                      <a:gd name="T7" fmla="*/ 211 h 337"/>
                      <a:gd name="T8" fmla="*/ 71 w 192"/>
                      <a:gd name="T9" fmla="*/ 203 h 337"/>
                      <a:gd name="T10" fmla="*/ 132 w 192"/>
                      <a:gd name="T11" fmla="*/ 189 h 337"/>
                      <a:gd name="T12" fmla="*/ 146 w 192"/>
                      <a:gd name="T13" fmla="*/ 161 h 337"/>
                      <a:gd name="T14" fmla="*/ 118 w 192"/>
                      <a:gd name="T15" fmla="*/ 136 h 337"/>
                      <a:gd name="T16" fmla="*/ 122 w 192"/>
                      <a:gd name="T17" fmla="*/ 130 h 337"/>
                      <a:gd name="T18" fmla="*/ 200 w 192"/>
                      <a:gd name="T19" fmla="*/ 93 h 337"/>
                      <a:gd name="T20" fmla="*/ 248 w 192"/>
                      <a:gd name="T21" fmla="*/ 89 h 337"/>
                      <a:gd name="T22" fmla="*/ 298 w 192"/>
                      <a:gd name="T23" fmla="*/ 68 h 337"/>
                      <a:gd name="T24" fmla="*/ 298 w 192"/>
                      <a:gd name="T25" fmla="*/ 0 h 337"/>
                      <a:gd name="T26" fmla="*/ 298 w 192"/>
                      <a:gd name="T27" fmla="*/ 0 h 337"/>
                      <a:gd name="T28" fmla="*/ 260 w 192"/>
                      <a:gd name="T29" fmla="*/ 16 h 337"/>
                      <a:gd name="T30" fmla="*/ 182 w 192"/>
                      <a:gd name="T31" fmla="*/ 25 h 337"/>
                      <a:gd name="T32" fmla="*/ 144 w 192"/>
                      <a:gd name="T33" fmla="*/ 22 h 337"/>
                      <a:gd name="T34" fmla="*/ 120 w 192"/>
                      <a:gd name="T35" fmla="*/ 33 h 337"/>
                      <a:gd name="T36" fmla="*/ 134 w 192"/>
                      <a:gd name="T37" fmla="*/ 33 h 337"/>
                      <a:gd name="T38" fmla="*/ 164 w 192"/>
                      <a:gd name="T39" fmla="*/ 62 h 337"/>
                      <a:gd name="T40" fmla="*/ 161 w 192"/>
                      <a:gd name="T41" fmla="*/ 76 h 337"/>
                      <a:gd name="T42" fmla="*/ 144 w 192"/>
                      <a:gd name="T43" fmla="*/ 87 h 337"/>
                      <a:gd name="T44" fmla="*/ 114 w 192"/>
                      <a:gd name="T45" fmla="*/ 77 h 337"/>
                      <a:gd name="T46" fmla="*/ 120 w 192"/>
                      <a:gd name="T47" fmla="*/ 55 h 337"/>
                      <a:gd name="T48" fmla="*/ 93 w 192"/>
                      <a:gd name="T49" fmla="*/ 55 h 337"/>
                      <a:gd name="T50" fmla="*/ 83 w 192"/>
                      <a:gd name="T51" fmla="*/ 43 h 337"/>
                      <a:gd name="T52" fmla="*/ 0 w 192"/>
                      <a:gd name="T53" fmla="*/ 65 h 337"/>
                      <a:gd name="T54" fmla="*/ 3 w 192"/>
                      <a:gd name="T55" fmla="*/ 74 h 337"/>
                      <a:gd name="T56" fmla="*/ 3 w 192"/>
                      <a:gd name="T57" fmla="*/ 78 h 337"/>
                      <a:gd name="T58" fmla="*/ 20 w 192"/>
                      <a:gd name="T59" fmla="*/ 78 h 337"/>
                      <a:gd name="T60" fmla="*/ 76 w 192"/>
                      <a:gd name="T61" fmla="*/ 84 h 337"/>
                      <a:gd name="T62" fmla="*/ 79 w 192"/>
                      <a:gd name="T63" fmla="*/ 93 h 337"/>
                      <a:gd name="T64" fmla="*/ 75 w 192"/>
                      <a:gd name="T65" fmla="*/ 128 h 337"/>
                      <a:gd name="T66" fmla="*/ 20 w 192"/>
                      <a:gd name="T67" fmla="*/ 162 h 337"/>
                      <a:gd name="T68" fmla="*/ 26 w 192"/>
                      <a:gd name="T69" fmla="*/ 206 h 337"/>
                      <a:gd name="T70" fmla="*/ 26 w 192"/>
                      <a:gd name="T71" fmla="*/ 218 h 337"/>
                      <a:gd name="T72" fmla="*/ 26 w 192"/>
                      <a:gd name="T73" fmla="*/ 218 h 337"/>
                      <a:gd name="T74" fmla="*/ 26 w 192"/>
                      <a:gd name="T75" fmla="*/ 218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337"/>
                      <a:gd name="T116" fmla="*/ 192 w 192"/>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337">
                        <a:moveTo>
                          <a:pt x="26" y="336"/>
                        </a:moveTo>
                        <a:lnTo>
                          <a:pt x="41" y="336"/>
                        </a:lnTo>
                        <a:lnTo>
                          <a:pt x="42" y="327"/>
                        </a:lnTo>
                        <a:lnTo>
                          <a:pt x="37" y="324"/>
                        </a:lnTo>
                        <a:lnTo>
                          <a:pt x="42" y="311"/>
                        </a:lnTo>
                        <a:lnTo>
                          <a:pt x="85" y="290"/>
                        </a:lnTo>
                        <a:lnTo>
                          <a:pt x="92" y="249"/>
                        </a:lnTo>
                        <a:lnTo>
                          <a:pt x="78" y="207"/>
                        </a:lnTo>
                        <a:lnTo>
                          <a:pt x="80" y="198"/>
                        </a:lnTo>
                        <a:lnTo>
                          <a:pt x="129" y="144"/>
                        </a:lnTo>
                        <a:lnTo>
                          <a:pt x="157" y="136"/>
                        </a:lnTo>
                        <a:lnTo>
                          <a:pt x="191" y="97"/>
                        </a:lnTo>
                        <a:lnTo>
                          <a:pt x="191" y="0"/>
                        </a:lnTo>
                        <a:lnTo>
                          <a:pt x="164" y="16"/>
                        </a:lnTo>
                        <a:lnTo>
                          <a:pt x="117" y="25"/>
                        </a:lnTo>
                        <a:lnTo>
                          <a:pt x="91" y="22"/>
                        </a:lnTo>
                        <a:lnTo>
                          <a:pt x="79" y="34"/>
                        </a:lnTo>
                        <a:lnTo>
                          <a:pt x="86" y="62"/>
                        </a:lnTo>
                        <a:lnTo>
                          <a:pt x="105" y="91"/>
                        </a:lnTo>
                        <a:lnTo>
                          <a:pt x="103" y="109"/>
                        </a:lnTo>
                        <a:lnTo>
                          <a:pt x="91" y="132"/>
                        </a:lnTo>
                        <a:lnTo>
                          <a:pt x="76" y="111"/>
                        </a:lnTo>
                        <a:lnTo>
                          <a:pt x="79" y="84"/>
                        </a:lnTo>
                        <a:lnTo>
                          <a:pt x="64" y="84"/>
                        </a:lnTo>
                        <a:lnTo>
                          <a:pt x="54" y="72"/>
                        </a:lnTo>
                        <a:lnTo>
                          <a:pt x="0" y="94"/>
                        </a:lnTo>
                        <a:lnTo>
                          <a:pt x="3" y="105"/>
                        </a:lnTo>
                        <a:lnTo>
                          <a:pt x="3" y="114"/>
                        </a:lnTo>
                        <a:lnTo>
                          <a:pt x="20" y="114"/>
                        </a:lnTo>
                        <a:lnTo>
                          <a:pt x="47" y="126"/>
                        </a:lnTo>
                        <a:lnTo>
                          <a:pt x="50" y="144"/>
                        </a:lnTo>
                        <a:lnTo>
                          <a:pt x="46" y="195"/>
                        </a:lnTo>
                        <a:lnTo>
                          <a:pt x="20" y="251"/>
                        </a:lnTo>
                        <a:lnTo>
                          <a:pt x="26" y="316"/>
                        </a:lnTo>
                        <a:lnTo>
                          <a:pt x="26" y="3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09" name="Freeform 392"/>
                  <p:cNvSpPr>
                    <a:spLocks noChangeAspect="1"/>
                  </p:cNvSpPr>
                  <p:nvPr/>
                </p:nvSpPr>
                <p:spPr bwMode="auto">
                  <a:xfrm>
                    <a:off x="3176" y="2689"/>
                    <a:ext cx="57" cy="155"/>
                  </a:xfrm>
                  <a:custGeom>
                    <a:avLst/>
                    <a:gdLst>
                      <a:gd name="T0" fmla="*/ 5 w 57"/>
                      <a:gd name="T1" fmla="*/ 0 h 157"/>
                      <a:gd name="T2" fmla="*/ 17 w 57"/>
                      <a:gd name="T3" fmla="*/ 27 h 157"/>
                      <a:gd name="T4" fmla="*/ 11 w 57"/>
                      <a:gd name="T5" fmla="*/ 39 h 157"/>
                      <a:gd name="T6" fmla="*/ 12 w 57"/>
                      <a:gd name="T7" fmla="*/ 39 h 157"/>
                      <a:gd name="T8" fmla="*/ 0 w 57"/>
                      <a:gd name="T9" fmla="*/ 61 h 157"/>
                      <a:gd name="T10" fmla="*/ 5 w 57"/>
                      <a:gd name="T11" fmla="*/ 67 h 157"/>
                      <a:gd name="T12" fmla="*/ 15 w 57"/>
                      <a:gd name="T13" fmla="*/ 79 h 157"/>
                      <a:gd name="T14" fmla="*/ 30 w 57"/>
                      <a:gd name="T15" fmla="*/ 79 h 157"/>
                      <a:gd name="T16" fmla="*/ 27 w 57"/>
                      <a:gd name="T17" fmla="*/ 97 h 157"/>
                      <a:gd name="T18" fmla="*/ 42 w 57"/>
                      <a:gd name="T19" fmla="*/ 107 h 157"/>
                      <a:gd name="T20" fmla="*/ 54 w 57"/>
                      <a:gd name="T21" fmla="*/ 96 h 157"/>
                      <a:gd name="T22" fmla="*/ 56 w 57"/>
                      <a:gd name="T23" fmla="*/ 86 h 157"/>
                      <a:gd name="T24" fmla="*/ 37 w 57"/>
                      <a:gd name="T25" fmla="*/ 57 h 157"/>
                      <a:gd name="T26" fmla="*/ 30 w 57"/>
                      <a:gd name="T27" fmla="*/ 39 h 157"/>
                      <a:gd name="T28" fmla="*/ 42 w 57"/>
                      <a:gd name="T29" fmla="*/ 39 h 157"/>
                      <a:gd name="T30" fmla="*/ 32 w 57"/>
                      <a:gd name="T31" fmla="*/ 10 h 157"/>
                      <a:gd name="T32" fmla="*/ 23 w 57"/>
                      <a:gd name="T33" fmla="*/ 4 h 157"/>
                      <a:gd name="T34" fmla="*/ 5 w 57"/>
                      <a:gd name="T35" fmla="*/ 0 h 157"/>
                      <a:gd name="T36" fmla="*/ 5 w 57"/>
                      <a:gd name="T37" fmla="*/ 0 h 157"/>
                      <a:gd name="T38" fmla="*/ 5 w 57"/>
                      <a:gd name="T39" fmla="*/ 0 h 1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57"/>
                      <a:gd name="T62" fmla="*/ 57 w 57"/>
                      <a:gd name="T63" fmla="*/ 157 h 1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57">
                        <a:moveTo>
                          <a:pt x="5" y="0"/>
                        </a:moveTo>
                        <a:lnTo>
                          <a:pt x="17" y="27"/>
                        </a:lnTo>
                        <a:lnTo>
                          <a:pt x="11" y="44"/>
                        </a:lnTo>
                        <a:lnTo>
                          <a:pt x="12" y="62"/>
                        </a:lnTo>
                        <a:lnTo>
                          <a:pt x="0" y="90"/>
                        </a:lnTo>
                        <a:lnTo>
                          <a:pt x="5" y="96"/>
                        </a:lnTo>
                        <a:lnTo>
                          <a:pt x="15" y="108"/>
                        </a:lnTo>
                        <a:lnTo>
                          <a:pt x="30" y="108"/>
                        </a:lnTo>
                        <a:lnTo>
                          <a:pt x="27" y="135"/>
                        </a:lnTo>
                        <a:lnTo>
                          <a:pt x="42" y="156"/>
                        </a:lnTo>
                        <a:lnTo>
                          <a:pt x="54" y="133"/>
                        </a:lnTo>
                        <a:lnTo>
                          <a:pt x="56" y="115"/>
                        </a:lnTo>
                        <a:lnTo>
                          <a:pt x="37" y="86"/>
                        </a:lnTo>
                        <a:lnTo>
                          <a:pt x="30" y="58"/>
                        </a:lnTo>
                        <a:lnTo>
                          <a:pt x="42" y="46"/>
                        </a:lnTo>
                        <a:lnTo>
                          <a:pt x="32" y="10"/>
                        </a:lnTo>
                        <a:lnTo>
                          <a:pt x="23" y="4"/>
                        </a:lnTo>
                        <a:lnTo>
                          <a:pt x="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0" name="Freeform 393"/>
                  <p:cNvSpPr>
                    <a:spLocks noChangeAspect="1"/>
                  </p:cNvSpPr>
                  <p:nvPr/>
                </p:nvSpPr>
                <p:spPr bwMode="auto">
                  <a:xfrm>
                    <a:off x="3031" y="2816"/>
                    <a:ext cx="147" cy="146"/>
                  </a:xfrm>
                  <a:custGeom>
                    <a:avLst/>
                    <a:gdLst>
                      <a:gd name="T0" fmla="*/ 136 w 144"/>
                      <a:gd name="T1" fmla="*/ 106 h 147"/>
                      <a:gd name="T2" fmla="*/ 88 w 144"/>
                      <a:gd name="T3" fmla="*/ 98 h 147"/>
                      <a:gd name="T4" fmla="*/ 78 w 144"/>
                      <a:gd name="T5" fmla="*/ 75 h 147"/>
                      <a:gd name="T6" fmla="*/ 16 w 144"/>
                      <a:gd name="T7" fmla="*/ 73 h 147"/>
                      <a:gd name="T8" fmla="*/ 0 w 144"/>
                      <a:gd name="T9" fmla="*/ 47 h 147"/>
                      <a:gd name="T10" fmla="*/ 0 w 144"/>
                      <a:gd name="T11" fmla="*/ 47 h 147"/>
                      <a:gd name="T12" fmla="*/ 58 w 144"/>
                      <a:gd name="T13" fmla="*/ 49 h 147"/>
                      <a:gd name="T14" fmla="*/ 112 w 144"/>
                      <a:gd name="T15" fmla="*/ 21 h 147"/>
                      <a:gd name="T16" fmla="*/ 139 w 144"/>
                      <a:gd name="T17" fmla="*/ 3 h 147"/>
                      <a:gd name="T18" fmla="*/ 170 w 144"/>
                      <a:gd name="T19" fmla="*/ 0 h 147"/>
                      <a:gd name="T20" fmla="*/ 170 w 144"/>
                      <a:gd name="T21" fmla="*/ 0 h 147"/>
                      <a:gd name="T22" fmla="*/ 170 w 144"/>
                      <a:gd name="T23" fmla="*/ 9 h 147"/>
                      <a:gd name="T24" fmla="*/ 205 w 144"/>
                      <a:gd name="T25" fmla="*/ 9 h 147"/>
                      <a:gd name="T26" fmla="*/ 253 w 144"/>
                      <a:gd name="T27" fmla="*/ 21 h 147"/>
                      <a:gd name="T28" fmla="*/ 258 w 144"/>
                      <a:gd name="T29" fmla="*/ 39 h 147"/>
                      <a:gd name="T30" fmla="*/ 252 w 144"/>
                      <a:gd name="T31" fmla="*/ 73 h 147"/>
                      <a:gd name="T32" fmla="*/ 205 w 144"/>
                      <a:gd name="T33" fmla="*/ 117 h 147"/>
                      <a:gd name="T34" fmla="*/ 185 w 144"/>
                      <a:gd name="T35" fmla="*/ 109 h 147"/>
                      <a:gd name="T36" fmla="*/ 136 w 144"/>
                      <a:gd name="T37" fmla="*/ 106 h 147"/>
                      <a:gd name="T38" fmla="*/ 136 w 144"/>
                      <a:gd name="T39" fmla="*/ 106 h 147"/>
                      <a:gd name="T40" fmla="*/ 136 w 144"/>
                      <a:gd name="T41" fmla="*/ 106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47"/>
                      <a:gd name="T65" fmla="*/ 144 w 144"/>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47">
                        <a:moveTo>
                          <a:pt x="73" y="135"/>
                        </a:moveTo>
                        <a:lnTo>
                          <a:pt x="51" y="127"/>
                        </a:lnTo>
                        <a:lnTo>
                          <a:pt x="46" y="104"/>
                        </a:lnTo>
                        <a:lnTo>
                          <a:pt x="16" y="79"/>
                        </a:lnTo>
                        <a:lnTo>
                          <a:pt x="0" y="47"/>
                        </a:lnTo>
                        <a:lnTo>
                          <a:pt x="29" y="49"/>
                        </a:lnTo>
                        <a:lnTo>
                          <a:pt x="63" y="21"/>
                        </a:lnTo>
                        <a:lnTo>
                          <a:pt x="75" y="3"/>
                        </a:lnTo>
                        <a:lnTo>
                          <a:pt x="96" y="0"/>
                        </a:lnTo>
                        <a:lnTo>
                          <a:pt x="96" y="9"/>
                        </a:lnTo>
                        <a:lnTo>
                          <a:pt x="113" y="9"/>
                        </a:lnTo>
                        <a:lnTo>
                          <a:pt x="140" y="21"/>
                        </a:lnTo>
                        <a:lnTo>
                          <a:pt x="143" y="39"/>
                        </a:lnTo>
                        <a:lnTo>
                          <a:pt x="139" y="90"/>
                        </a:lnTo>
                        <a:lnTo>
                          <a:pt x="113" y="146"/>
                        </a:lnTo>
                        <a:lnTo>
                          <a:pt x="103" y="138"/>
                        </a:lnTo>
                        <a:lnTo>
                          <a:pt x="73" y="1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1" name="Freeform 394"/>
                  <p:cNvSpPr>
                    <a:spLocks noChangeAspect="1"/>
                  </p:cNvSpPr>
                  <p:nvPr/>
                </p:nvSpPr>
                <p:spPr bwMode="auto">
                  <a:xfrm>
                    <a:off x="2872" y="2949"/>
                    <a:ext cx="296" cy="260"/>
                  </a:xfrm>
                  <a:custGeom>
                    <a:avLst/>
                    <a:gdLst>
                      <a:gd name="T0" fmla="*/ 459 w 289"/>
                      <a:gd name="T1" fmla="*/ 0 h 259"/>
                      <a:gd name="T2" fmla="*/ 516 w 289"/>
                      <a:gd name="T3" fmla="*/ 3 h 259"/>
                      <a:gd name="T4" fmla="*/ 533 w 289"/>
                      <a:gd name="T5" fmla="*/ 11 h 259"/>
                      <a:gd name="T6" fmla="*/ 546 w 289"/>
                      <a:gd name="T7" fmla="*/ 75 h 259"/>
                      <a:gd name="T8" fmla="*/ 546 w 289"/>
                      <a:gd name="T9" fmla="*/ 95 h 259"/>
                      <a:gd name="T10" fmla="*/ 572 w 289"/>
                      <a:gd name="T11" fmla="*/ 95 h 259"/>
                      <a:gd name="T12" fmla="*/ 579 w 289"/>
                      <a:gd name="T13" fmla="*/ 100 h 259"/>
                      <a:gd name="T14" fmla="*/ 556 w 289"/>
                      <a:gd name="T15" fmla="*/ 162 h 259"/>
                      <a:gd name="T16" fmla="*/ 520 w 289"/>
                      <a:gd name="T17" fmla="*/ 174 h 259"/>
                      <a:gd name="T18" fmla="*/ 482 w 289"/>
                      <a:gd name="T19" fmla="*/ 209 h 259"/>
                      <a:gd name="T20" fmla="*/ 410 w 289"/>
                      <a:gd name="T21" fmla="*/ 248 h 259"/>
                      <a:gd name="T22" fmla="*/ 362 w 289"/>
                      <a:gd name="T23" fmla="*/ 265 h 259"/>
                      <a:gd name="T24" fmla="*/ 278 w 289"/>
                      <a:gd name="T25" fmla="*/ 278 h 259"/>
                      <a:gd name="T26" fmla="*/ 212 w 289"/>
                      <a:gd name="T27" fmla="*/ 273 h 259"/>
                      <a:gd name="T28" fmla="*/ 122 w 289"/>
                      <a:gd name="T29" fmla="*/ 288 h 259"/>
                      <a:gd name="T30" fmla="*/ 96 w 289"/>
                      <a:gd name="T31" fmla="*/ 288 h 259"/>
                      <a:gd name="T32" fmla="*/ 70 w 289"/>
                      <a:gd name="T33" fmla="*/ 273 h 259"/>
                      <a:gd name="T34" fmla="*/ 60 w 289"/>
                      <a:gd name="T35" fmla="*/ 278 h 259"/>
                      <a:gd name="T36" fmla="*/ 52 w 289"/>
                      <a:gd name="T37" fmla="*/ 250 h 259"/>
                      <a:gd name="T38" fmla="*/ 60 w 289"/>
                      <a:gd name="T39" fmla="*/ 244 h 259"/>
                      <a:gd name="T40" fmla="*/ 60 w 289"/>
                      <a:gd name="T41" fmla="*/ 232 h 259"/>
                      <a:gd name="T42" fmla="*/ 5 w 289"/>
                      <a:gd name="T43" fmla="*/ 171 h 259"/>
                      <a:gd name="T44" fmla="*/ 0 w 289"/>
                      <a:gd name="T45" fmla="*/ 164 h 259"/>
                      <a:gd name="T46" fmla="*/ 6 w 289"/>
                      <a:gd name="T47" fmla="*/ 127 h 259"/>
                      <a:gd name="T48" fmla="*/ 18 w 289"/>
                      <a:gd name="T49" fmla="*/ 162 h 259"/>
                      <a:gd name="T50" fmla="*/ 50 w 289"/>
                      <a:gd name="T51" fmla="*/ 171 h 259"/>
                      <a:gd name="T52" fmla="*/ 84 w 289"/>
                      <a:gd name="T53" fmla="*/ 171 h 259"/>
                      <a:gd name="T54" fmla="*/ 116 w 289"/>
                      <a:gd name="T55" fmla="*/ 128 h 259"/>
                      <a:gd name="T56" fmla="*/ 122 w 289"/>
                      <a:gd name="T57" fmla="*/ 53 h 259"/>
                      <a:gd name="T58" fmla="*/ 122 w 289"/>
                      <a:gd name="T59" fmla="*/ 53 h 259"/>
                      <a:gd name="T60" fmla="*/ 147 w 289"/>
                      <a:gd name="T61" fmla="*/ 69 h 259"/>
                      <a:gd name="T62" fmla="*/ 146 w 289"/>
                      <a:gd name="T63" fmla="*/ 91 h 259"/>
                      <a:gd name="T64" fmla="*/ 162 w 289"/>
                      <a:gd name="T65" fmla="*/ 97 h 259"/>
                      <a:gd name="T66" fmla="*/ 201 w 289"/>
                      <a:gd name="T67" fmla="*/ 93 h 259"/>
                      <a:gd name="T68" fmla="*/ 247 w 289"/>
                      <a:gd name="T69" fmla="*/ 67 h 259"/>
                      <a:gd name="T70" fmla="*/ 280 w 289"/>
                      <a:gd name="T71" fmla="*/ 74 h 259"/>
                      <a:gd name="T72" fmla="*/ 312 w 289"/>
                      <a:gd name="T73" fmla="*/ 71 h 259"/>
                      <a:gd name="T74" fmla="*/ 391 w 289"/>
                      <a:gd name="T75" fmla="*/ 23 h 259"/>
                      <a:gd name="T76" fmla="*/ 459 w 289"/>
                      <a:gd name="T77" fmla="*/ 0 h 259"/>
                      <a:gd name="T78" fmla="*/ 459 w 289"/>
                      <a:gd name="T79" fmla="*/ 0 h 259"/>
                      <a:gd name="T80" fmla="*/ 459 w 289"/>
                      <a:gd name="T81" fmla="*/ 0 h 2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259"/>
                      <a:gd name="T125" fmla="*/ 289 w 289"/>
                      <a:gd name="T126" fmla="*/ 259 h 2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259">
                        <a:moveTo>
                          <a:pt x="228" y="0"/>
                        </a:moveTo>
                        <a:lnTo>
                          <a:pt x="257" y="3"/>
                        </a:lnTo>
                        <a:lnTo>
                          <a:pt x="267" y="11"/>
                        </a:lnTo>
                        <a:lnTo>
                          <a:pt x="273" y="75"/>
                        </a:lnTo>
                        <a:lnTo>
                          <a:pt x="273" y="95"/>
                        </a:lnTo>
                        <a:lnTo>
                          <a:pt x="286" y="95"/>
                        </a:lnTo>
                        <a:lnTo>
                          <a:pt x="289" y="100"/>
                        </a:lnTo>
                        <a:lnTo>
                          <a:pt x="277" y="133"/>
                        </a:lnTo>
                        <a:lnTo>
                          <a:pt x="261" y="145"/>
                        </a:lnTo>
                        <a:lnTo>
                          <a:pt x="241" y="180"/>
                        </a:lnTo>
                        <a:lnTo>
                          <a:pt x="206" y="219"/>
                        </a:lnTo>
                        <a:lnTo>
                          <a:pt x="181" y="236"/>
                        </a:lnTo>
                        <a:lnTo>
                          <a:pt x="139" y="249"/>
                        </a:lnTo>
                        <a:lnTo>
                          <a:pt x="105" y="244"/>
                        </a:lnTo>
                        <a:lnTo>
                          <a:pt x="60" y="259"/>
                        </a:lnTo>
                        <a:lnTo>
                          <a:pt x="50" y="259"/>
                        </a:lnTo>
                        <a:lnTo>
                          <a:pt x="37" y="244"/>
                        </a:lnTo>
                        <a:lnTo>
                          <a:pt x="31" y="249"/>
                        </a:lnTo>
                        <a:lnTo>
                          <a:pt x="23" y="221"/>
                        </a:lnTo>
                        <a:lnTo>
                          <a:pt x="31" y="215"/>
                        </a:lnTo>
                        <a:lnTo>
                          <a:pt x="31" y="203"/>
                        </a:lnTo>
                        <a:lnTo>
                          <a:pt x="5" y="142"/>
                        </a:lnTo>
                        <a:lnTo>
                          <a:pt x="0" y="135"/>
                        </a:lnTo>
                        <a:lnTo>
                          <a:pt x="6" y="127"/>
                        </a:lnTo>
                        <a:lnTo>
                          <a:pt x="18" y="133"/>
                        </a:lnTo>
                        <a:lnTo>
                          <a:pt x="21" y="142"/>
                        </a:lnTo>
                        <a:lnTo>
                          <a:pt x="44" y="142"/>
                        </a:lnTo>
                        <a:lnTo>
                          <a:pt x="58" y="128"/>
                        </a:lnTo>
                        <a:lnTo>
                          <a:pt x="60" y="53"/>
                        </a:lnTo>
                        <a:lnTo>
                          <a:pt x="75" y="69"/>
                        </a:lnTo>
                        <a:lnTo>
                          <a:pt x="74" y="91"/>
                        </a:lnTo>
                        <a:lnTo>
                          <a:pt x="82" y="97"/>
                        </a:lnTo>
                        <a:lnTo>
                          <a:pt x="100" y="93"/>
                        </a:lnTo>
                        <a:lnTo>
                          <a:pt x="124" y="67"/>
                        </a:lnTo>
                        <a:lnTo>
                          <a:pt x="140" y="74"/>
                        </a:lnTo>
                        <a:lnTo>
                          <a:pt x="156" y="71"/>
                        </a:lnTo>
                        <a:lnTo>
                          <a:pt x="196" y="23"/>
                        </a:lnTo>
                        <a:lnTo>
                          <a:pt x="22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2" name="Freeform 395"/>
                  <p:cNvSpPr>
                    <a:spLocks noChangeAspect="1"/>
                  </p:cNvSpPr>
                  <p:nvPr/>
                </p:nvSpPr>
                <p:spPr bwMode="auto">
                  <a:xfrm>
                    <a:off x="2785" y="2844"/>
                    <a:ext cx="248" cy="248"/>
                  </a:xfrm>
                  <a:custGeom>
                    <a:avLst/>
                    <a:gdLst>
                      <a:gd name="T0" fmla="*/ 234 w 244"/>
                      <a:gd name="T1" fmla="*/ 101 h 252"/>
                      <a:gd name="T2" fmla="*/ 234 w 244"/>
                      <a:gd name="T3" fmla="*/ 73 h 252"/>
                      <a:gd name="T4" fmla="*/ 266 w 244"/>
                      <a:gd name="T5" fmla="*/ 68 h 252"/>
                      <a:gd name="T6" fmla="*/ 268 w 244"/>
                      <a:gd name="T7" fmla="*/ 30 h 252"/>
                      <a:gd name="T8" fmla="*/ 326 w 244"/>
                      <a:gd name="T9" fmla="*/ 23 h 252"/>
                      <a:gd name="T10" fmla="*/ 338 w 244"/>
                      <a:gd name="T11" fmla="*/ 25 h 252"/>
                      <a:gd name="T12" fmla="*/ 344 w 244"/>
                      <a:gd name="T13" fmla="*/ 31 h 252"/>
                      <a:gd name="T14" fmla="*/ 361 w 244"/>
                      <a:gd name="T15" fmla="*/ 23 h 252"/>
                      <a:gd name="T16" fmla="*/ 388 w 244"/>
                      <a:gd name="T17" fmla="*/ 19 h 252"/>
                      <a:gd name="T18" fmla="*/ 361 w 244"/>
                      <a:gd name="T19" fmla="*/ 9 h 252"/>
                      <a:gd name="T20" fmla="*/ 335 w 244"/>
                      <a:gd name="T21" fmla="*/ 13 h 252"/>
                      <a:gd name="T22" fmla="*/ 286 w 244"/>
                      <a:gd name="T23" fmla="*/ 22 h 252"/>
                      <a:gd name="T24" fmla="*/ 213 w 244"/>
                      <a:gd name="T25" fmla="*/ 19 h 252"/>
                      <a:gd name="T26" fmla="*/ 192 w 244"/>
                      <a:gd name="T27" fmla="*/ 9 h 252"/>
                      <a:gd name="T28" fmla="*/ 73 w 244"/>
                      <a:gd name="T29" fmla="*/ 9 h 252"/>
                      <a:gd name="T30" fmla="*/ 28 w 244"/>
                      <a:gd name="T31" fmla="*/ 0 h 252"/>
                      <a:gd name="T32" fmla="*/ 0 w 244"/>
                      <a:gd name="T33" fmla="*/ 9 h 252"/>
                      <a:gd name="T34" fmla="*/ 3 w 244"/>
                      <a:gd name="T35" fmla="*/ 20 h 252"/>
                      <a:gd name="T36" fmla="*/ 80 w 244"/>
                      <a:gd name="T37" fmla="*/ 76 h 252"/>
                      <a:gd name="T38" fmla="*/ 80 w 244"/>
                      <a:gd name="T39" fmla="*/ 91 h 252"/>
                      <a:gd name="T40" fmla="*/ 96 w 244"/>
                      <a:gd name="T41" fmla="*/ 141 h 252"/>
                      <a:gd name="T42" fmla="*/ 136 w 244"/>
                      <a:gd name="T43" fmla="*/ 153 h 252"/>
                      <a:gd name="T44" fmla="*/ 148 w 244"/>
                      <a:gd name="T45" fmla="*/ 149 h 252"/>
                      <a:gd name="T46" fmla="*/ 165 w 244"/>
                      <a:gd name="T47" fmla="*/ 151 h 252"/>
                      <a:gd name="T48" fmla="*/ 169 w 244"/>
                      <a:gd name="T49" fmla="*/ 156 h 252"/>
                      <a:gd name="T50" fmla="*/ 205 w 244"/>
                      <a:gd name="T51" fmla="*/ 156 h 252"/>
                      <a:gd name="T52" fmla="*/ 230 w 244"/>
                      <a:gd name="T53" fmla="*/ 149 h 252"/>
                      <a:gd name="T54" fmla="*/ 234 w 244"/>
                      <a:gd name="T55" fmla="*/ 101 h 252"/>
                      <a:gd name="T56" fmla="*/ 234 w 244"/>
                      <a:gd name="T57" fmla="*/ 101 h 252"/>
                      <a:gd name="T58" fmla="*/ 234 w 244"/>
                      <a:gd name="T59" fmla="*/ 101 h 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52"/>
                      <a:gd name="T92" fmla="*/ 244 w 244"/>
                      <a:gd name="T93" fmla="*/ 252 h 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52">
                        <a:moveTo>
                          <a:pt x="146" y="161"/>
                        </a:moveTo>
                        <a:lnTo>
                          <a:pt x="146" y="110"/>
                        </a:lnTo>
                        <a:lnTo>
                          <a:pt x="166" y="100"/>
                        </a:lnTo>
                        <a:lnTo>
                          <a:pt x="168" y="30"/>
                        </a:lnTo>
                        <a:lnTo>
                          <a:pt x="204" y="23"/>
                        </a:lnTo>
                        <a:lnTo>
                          <a:pt x="211" y="25"/>
                        </a:lnTo>
                        <a:lnTo>
                          <a:pt x="214" y="35"/>
                        </a:lnTo>
                        <a:lnTo>
                          <a:pt x="225" y="23"/>
                        </a:lnTo>
                        <a:lnTo>
                          <a:pt x="243" y="19"/>
                        </a:lnTo>
                        <a:lnTo>
                          <a:pt x="225" y="9"/>
                        </a:lnTo>
                        <a:lnTo>
                          <a:pt x="209" y="13"/>
                        </a:lnTo>
                        <a:lnTo>
                          <a:pt x="180" y="22"/>
                        </a:lnTo>
                        <a:lnTo>
                          <a:pt x="135" y="19"/>
                        </a:lnTo>
                        <a:lnTo>
                          <a:pt x="121" y="9"/>
                        </a:lnTo>
                        <a:lnTo>
                          <a:pt x="44" y="9"/>
                        </a:lnTo>
                        <a:lnTo>
                          <a:pt x="28" y="0"/>
                        </a:lnTo>
                        <a:lnTo>
                          <a:pt x="0" y="9"/>
                        </a:lnTo>
                        <a:lnTo>
                          <a:pt x="3" y="20"/>
                        </a:lnTo>
                        <a:lnTo>
                          <a:pt x="51" y="116"/>
                        </a:lnTo>
                        <a:lnTo>
                          <a:pt x="51" y="146"/>
                        </a:lnTo>
                        <a:lnTo>
                          <a:pt x="65" y="220"/>
                        </a:lnTo>
                        <a:lnTo>
                          <a:pt x="85" y="244"/>
                        </a:lnTo>
                        <a:lnTo>
                          <a:pt x="91" y="236"/>
                        </a:lnTo>
                        <a:lnTo>
                          <a:pt x="103" y="242"/>
                        </a:lnTo>
                        <a:lnTo>
                          <a:pt x="106" y="251"/>
                        </a:lnTo>
                        <a:lnTo>
                          <a:pt x="130" y="251"/>
                        </a:lnTo>
                        <a:lnTo>
                          <a:pt x="144" y="237"/>
                        </a:lnTo>
                        <a:lnTo>
                          <a:pt x="146" y="16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3" name="Freeform 396"/>
                  <p:cNvSpPr>
                    <a:spLocks noChangeAspect="1"/>
                  </p:cNvSpPr>
                  <p:nvPr/>
                </p:nvSpPr>
                <p:spPr bwMode="auto">
                  <a:xfrm>
                    <a:off x="2785" y="2614"/>
                    <a:ext cx="231" cy="252"/>
                  </a:xfrm>
                  <a:custGeom>
                    <a:avLst/>
                    <a:gdLst>
                      <a:gd name="T0" fmla="*/ 34 w 228"/>
                      <a:gd name="T1" fmla="*/ 1 h 255"/>
                      <a:gd name="T2" fmla="*/ 109 w 228"/>
                      <a:gd name="T3" fmla="*/ 0 h 255"/>
                      <a:gd name="T4" fmla="*/ 123 w 228"/>
                      <a:gd name="T5" fmla="*/ 7 h 255"/>
                      <a:gd name="T6" fmla="*/ 135 w 228"/>
                      <a:gd name="T7" fmla="*/ 31 h 255"/>
                      <a:gd name="T8" fmla="*/ 172 w 228"/>
                      <a:gd name="T9" fmla="*/ 42 h 255"/>
                      <a:gd name="T10" fmla="*/ 199 w 228"/>
                      <a:gd name="T11" fmla="*/ 42 h 255"/>
                      <a:gd name="T12" fmla="*/ 208 w 228"/>
                      <a:gd name="T13" fmla="*/ 27 h 255"/>
                      <a:gd name="T14" fmla="*/ 244 w 228"/>
                      <a:gd name="T15" fmla="*/ 23 h 255"/>
                      <a:gd name="T16" fmla="*/ 244 w 228"/>
                      <a:gd name="T17" fmla="*/ 30 h 255"/>
                      <a:gd name="T18" fmla="*/ 266 w 228"/>
                      <a:gd name="T19" fmla="*/ 31 h 255"/>
                      <a:gd name="T20" fmla="*/ 270 w 228"/>
                      <a:gd name="T21" fmla="*/ 38 h 255"/>
                      <a:gd name="T22" fmla="*/ 272 w 228"/>
                      <a:gd name="T23" fmla="*/ 50 h 255"/>
                      <a:gd name="T24" fmla="*/ 286 w 228"/>
                      <a:gd name="T25" fmla="*/ 70 h 255"/>
                      <a:gd name="T26" fmla="*/ 276 w 228"/>
                      <a:gd name="T27" fmla="*/ 79 h 255"/>
                      <a:gd name="T28" fmla="*/ 282 w 228"/>
                      <a:gd name="T29" fmla="*/ 86 h 255"/>
                      <a:gd name="T30" fmla="*/ 328 w 228"/>
                      <a:gd name="T31" fmla="*/ 77 h 255"/>
                      <a:gd name="T32" fmla="*/ 326 w 228"/>
                      <a:gd name="T33" fmla="*/ 107 h 255"/>
                      <a:gd name="T34" fmla="*/ 330 w 228"/>
                      <a:gd name="T35" fmla="*/ 109 h 255"/>
                      <a:gd name="T36" fmla="*/ 276 w 228"/>
                      <a:gd name="T37" fmla="*/ 111 h 255"/>
                      <a:gd name="T38" fmla="*/ 276 w 228"/>
                      <a:gd name="T39" fmla="*/ 162 h 255"/>
                      <a:gd name="T40" fmla="*/ 306 w 228"/>
                      <a:gd name="T41" fmla="*/ 176 h 255"/>
                      <a:gd name="T42" fmla="*/ 262 w 228"/>
                      <a:gd name="T43" fmla="*/ 182 h 255"/>
                      <a:gd name="T44" fmla="*/ 194 w 228"/>
                      <a:gd name="T45" fmla="*/ 180 h 255"/>
                      <a:gd name="T46" fmla="*/ 179 w 228"/>
                      <a:gd name="T47" fmla="*/ 173 h 255"/>
                      <a:gd name="T48" fmla="*/ 73 w 228"/>
                      <a:gd name="T49" fmla="*/ 173 h 255"/>
                      <a:gd name="T50" fmla="*/ 28 w 228"/>
                      <a:gd name="T51" fmla="*/ 167 h 255"/>
                      <a:gd name="T52" fmla="*/ 0 w 228"/>
                      <a:gd name="T53" fmla="*/ 173 h 255"/>
                      <a:gd name="T54" fmla="*/ 3 w 228"/>
                      <a:gd name="T55" fmla="*/ 154 h 255"/>
                      <a:gd name="T56" fmla="*/ 18 w 228"/>
                      <a:gd name="T57" fmla="*/ 112 h 255"/>
                      <a:gd name="T58" fmla="*/ 36 w 228"/>
                      <a:gd name="T59" fmla="*/ 102 h 255"/>
                      <a:gd name="T60" fmla="*/ 69 w 228"/>
                      <a:gd name="T61" fmla="*/ 86 h 255"/>
                      <a:gd name="T62" fmla="*/ 25 w 228"/>
                      <a:gd name="T63" fmla="*/ 42 h 255"/>
                      <a:gd name="T64" fmla="*/ 32 w 228"/>
                      <a:gd name="T65" fmla="*/ 42 h 255"/>
                      <a:gd name="T66" fmla="*/ 17 w 228"/>
                      <a:gd name="T67" fmla="*/ 11 h 255"/>
                      <a:gd name="T68" fmla="*/ 34 w 228"/>
                      <a:gd name="T69" fmla="*/ 1 h 255"/>
                      <a:gd name="T70" fmla="*/ 34 w 228"/>
                      <a:gd name="T71" fmla="*/ 1 h 255"/>
                      <a:gd name="T72" fmla="*/ 34 w 228"/>
                      <a:gd name="T73" fmla="*/ 1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8"/>
                      <a:gd name="T112" fmla="*/ 0 h 255"/>
                      <a:gd name="T113" fmla="*/ 228 w 228"/>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8" h="255">
                        <a:moveTo>
                          <a:pt x="34" y="1"/>
                        </a:moveTo>
                        <a:lnTo>
                          <a:pt x="80" y="0"/>
                        </a:lnTo>
                        <a:lnTo>
                          <a:pt x="90" y="7"/>
                        </a:lnTo>
                        <a:lnTo>
                          <a:pt x="96" y="31"/>
                        </a:lnTo>
                        <a:lnTo>
                          <a:pt x="114" y="49"/>
                        </a:lnTo>
                        <a:lnTo>
                          <a:pt x="138" y="46"/>
                        </a:lnTo>
                        <a:lnTo>
                          <a:pt x="144" y="27"/>
                        </a:lnTo>
                        <a:lnTo>
                          <a:pt x="168" y="23"/>
                        </a:lnTo>
                        <a:lnTo>
                          <a:pt x="168" y="30"/>
                        </a:lnTo>
                        <a:lnTo>
                          <a:pt x="183" y="31"/>
                        </a:lnTo>
                        <a:lnTo>
                          <a:pt x="185" y="38"/>
                        </a:lnTo>
                        <a:lnTo>
                          <a:pt x="186" y="79"/>
                        </a:lnTo>
                        <a:lnTo>
                          <a:pt x="194" y="99"/>
                        </a:lnTo>
                        <a:lnTo>
                          <a:pt x="188" y="108"/>
                        </a:lnTo>
                        <a:lnTo>
                          <a:pt x="191" y="115"/>
                        </a:lnTo>
                        <a:lnTo>
                          <a:pt x="226" y="106"/>
                        </a:lnTo>
                        <a:lnTo>
                          <a:pt x="224" y="146"/>
                        </a:lnTo>
                        <a:lnTo>
                          <a:pt x="227" y="149"/>
                        </a:lnTo>
                        <a:lnTo>
                          <a:pt x="188" y="153"/>
                        </a:lnTo>
                        <a:lnTo>
                          <a:pt x="188" y="225"/>
                        </a:lnTo>
                        <a:lnTo>
                          <a:pt x="209" y="245"/>
                        </a:lnTo>
                        <a:lnTo>
                          <a:pt x="180" y="254"/>
                        </a:lnTo>
                        <a:lnTo>
                          <a:pt x="135" y="251"/>
                        </a:lnTo>
                        <a:lnTo>
                          <a:pt x="121" y="241"/>
                        </a:lnTo>
                        <a:lnTo>
                          <a:pt x="44" y="241"/>
                        </a:lnTo>
                        <a:lnTo>
                          <a:pt x="28" y="232"/>
                        </a:lnTo>
                        <a:lnTo>
                          <a:pt x="0" y="241"/>
                        </a:lnTo>
                        <a:lnTo>
                          <a:pt x="3" y="213"/>
                        </a:lnTo>
                        <a:lnTo>
                          <a:pt x="18" y="156"/>
                        </a:lnTo>
                        <a:lnTo>
                          <a:pt x="36" y="135"/>
                        </a:lnTo>
                        <a:lnTo>
                          <a:pt x="40" y="115"/>
                        </a:lnTo>
                        <a:lnTo>
                          <a:pt x="25" y="71"/>
                        </a:lnTo>
                        <a:lnTo>
                          <a:pt x="32" y="61"/>
                        </a:lnTo>
                        <a:lnTo>
                          <a:pt x="17" y="11"/>
                        </a:lnTo>
                        <a:lnTo>
                          <a:pt x="34"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4" name="Freeform 397"/>
                  <p:cNvSpPr>
                    <a:spLocks noChangeAspect="1"/>
                  </p:cNvSpPr>
                  <p:nvPr/>
                </p:nvSpPr>
                <p:spPr bwMode="auto">
                  <a:xfrm>
                    <a:off x="2793" y="2587"/>
                    <a:ext cx="18" cy="30"/>
                  </a:xfrm>
                  <a:custGeom>
                    <a:avLst/>
                    <a:gdLst>
                      <a:gd name="T0" fmla="*/ 17 w 18"/>
                      <a:gd name="T1" fmla="*/ 5 h 30"/>
                      <a:gd name="T2" fmla="*/ 9 w 18"/>
                      <a:gd name="T3" fmla="*/ 10 h 30"/>
                      <a:gd name="T4" fmla="*/ 5 w 18"/>
                      <a:gd name="T5" fmla="*/ 29 h 30"/>
                      <a:gd name="T6" fmla="*/ 5 w 18"/>
                      <a:gd name="T7" fmla="*/ 29 h 30"/>
                      <a:gd name="T8" fmla="*/ 1 w 18"/>
                      <a:gd name="T9" fmla="*/ 18 h 30"/>
                      <a:gd name="T10" fmla="*/ 0 w 18"/>
                      <a:gd name="T11" fmla="*/ 12 h 30"/>
                      <a:gd name="T12" fmla="*/ 12 w 18"/>
                      <a:gd name="T13" fmla="*/ 0 h 30"/>
                      <a:gd name="T14" fmla="*/ 17 w 18"/>
                      <a:gd name="T15" fmla="*/ 5 h 30"/>
                      <a:gd name="T16" fmla="*/ 17 w 18"/>
                      <a:gd name="T17" fmla="*/ 5 h 30"/>
                      <a:gd name="T18" fmla="*/ 17 w 18"/>
                      <a:gd name="T19" fmla="*/ 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0"/>
                      <a:gd name="T32" fmla="*/ 18 w 1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0">
                        <a:moveTo>
                          <a:pt x="17" y="5"/>
                        </a:moveTo>
                        <a:lnTo>
                          <a:pt x="9" y="10"/>
                        </a:lnTo>
                        <a:lnTo>
                          <a:pt x="5" y="29"/>
                        </a:lnTo>
                        <a:lnTo>
                          <a:pt x="1" y="18"/>
                        </a:lnTo>
                        <a:lnTo>
                          <a:pt x="0" y="12"/>
                        </a:lnTo>
                        <a:lnTo>
                          <a:pt x="12" y="0"/>
                        </a:lnTo>
                        <a:lnTo>
                          <a:pt x="17" y="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5" name="Freeform 398"/>
                  <p:cNvSpPr>
                    <a:spLocks noChangeAspect="1"/>
                  </p:cNvSpPr>
                  <p:nvPr/>
                </p:nvSpPr>
                <p:spPr bwMode="auto">
                  <a:xfrm>
                    <a:off x="2726" y="2227"/>
                    <a:ext cx="141" cy="236"/>
                  </a:xfrm>
                  <a:custGeom>
                    <a:avLst/>
                    <a:gdLst>
                      <a:gd name="T0" fmla="*/ 131 w 140"/>
                      <a:gd name="T1" fmla="*/ 0 h 239"/>
                      <a:gd name="T2" fmla="*/ 131 w 140"/>
                      <a:gd name="T3" fmla="*/ 13 h 239"/>
                      <a:gd name="T4" fmla="*/ 136 w 140"/>
                      <a:gd name="T5" fmla="*/ 28 h 239"/>
                      <a:gd name="T6" fmla="*/ 117 w 140"/>
                      <a:gd name="T7" fmla="*/ 39 h 239"/>
                      <a:gd name="T8" fmla="*/ 107 w 140"/>
                      <a:gd name="T9" fmla="*/ 59 h 239"/>
                      <a:gd name="T10" fmla="*/ 68 w 140"/>
                      <a:gd name="T11" fmla="*/ 68 h 239"/>
                      <a:gd name="T12" fmla="*/ 56 w 140"/>
                      <a:gd name="T13" fmla="*/ 97 h 239"/>
                      <a:gd name="T14" fmla="*/ 47 w 140"/>
                      <a:gd name="T15" fmla="*/ 99 h 239"/>
                      <a:gd name="T16" fmla="*/ 37 w 140"/>
                      <a:gd name="T17" fmla="*/ 95 h 239"/>
                      <a:gd name="T18" fmla="*/ 21 w 140"/>
                      <a:gd name="T19" fmla="*/ 95 h 239"/>
                      <a:gd name="T20" fmla="*/ 0 w 140"/>
                      <a:gd name="T21" fmla="*/ 118 h 239"/>
                      <a:gd name="T22" fmla="*/ 8 w 140"/>
                      <a:gd name="T23" fmla="*/ 132 h 239"/>
                      <a:gd name="T24" fmla="*/ 16 w 140"/>
                      <a:gd name="T25" fmla="*/ 134 h 239"/>
                      <a:gd name="T26" fmla="*/ 26 w 140"/>
                      <a:gd name="T27" fmla="*/ 148 h 239"/>
                      <a:gd name="T28" fmla="*/ 22 w 140"/>
                      <a:gd name="T29" fmla="*/ 160 h 239"/>
                      <a:gd name="T30" fmla="*/ 50 w 140"/>
                      <a:gd name="T31" fmla="*/ 159 h 239"/>
                      <a:gd name="T32" fmla="*/ 121 w 140"/>
                      <a:gd name="T33" fmla="*/ 160 h 239"/>
                      <a:gd name="T34" fmla="*/ 167 w 140"/>
                      <a:gd name="T35" fmla="*/ 167 h 239"/>
                      <a:gd name="T36" fmla="*/ 168 w 140"/>
                      <a:gd name="T37" fmla="*/ 151 h 239"/>
                      <a:gd name="T38" fmla="*/ 142 w 140"/>
                      <a:gd name="T39" fmla="*/ 117 h 239"/>
                      <a:gd name="T40" fmla="*/ 139 w 140"/>
                      <a:gd name="T41" fmla="*/ 107 h 239"/>
                      <a:gd name="T42" fmla="*/ 153 w 140"/>
                      <a:gd name="T43" fmla="*/ 90 h 239"/>
                      <a:gd name="T44" fmla="*/ 153 w 140"/>
                      <a:gd name="T45" fmla="*/ 90 h 239"/>
                      <a:gd name="T46" fmla="*/ 148 w 140"/>
                      <a:gd name="T47" fmla="*/ 64 h 239"/>
                      <a:gd name="T48" fmla="*/ 131 w 140"/>
                      <a:gd name="T49" fmla="*/ 49 h 239"/>
                      <a:gd name="T50" fmla="*/ 136 w 140"/>
                      <a:gd name="T51" fmla="*/ 39 h 239"/>
                      <a:gd name="T52" fmla="*/ 153 w 140"/>
                      <a:gd name="T53" fmla="*/ 39 h 239"/>
                      <a:gd name="T54" fmla="*/ 143 w 140"/>
                      <a:gd name="T55" fmla="*/ 39 h 239"/>
                      <a:gd name="T56" fmla="*/ 139 w 140"/>
                      <a:gd name="T57" fmla="*/ 6 h 239"/>
                      <a:gd name="T58" fmla="*/ 139 w 140"/>
                      <a:gd name="T59" fmla="*/ 6 h 239"/>
                      <a:gd name="T60" fmla="*/ 131 w 140"/>
                      <a:gd name="T61" fmla="*/ 0 h 239"/>
                      <a:gd name="T62" fmla="*/ 131 w 140"/>
                      <a:gd name="T63" fmla="*/ 0 h 239"/>
                      <a:gd name="T64" fmla="*/ 131 w 140"/>
                      <a:gd name="T65" fmla="*/ 0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39"/>
                      <a:gd name="T101" fmla="*/ 140 w 140"/>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39">
                        <a:moveTo>
                          <a:pt x="102" y="0"/>
                        </a:moveTo>
                        <a:lnTo>
                          <a:pt x="102" y="13"/>
                        </a:lnTo>
                        <a:lnTo>
                          <a:pt x="107" y="28"/>
                        </a:lnTo>
                        <a:lnTo>
                          <a:pt x="88" y="47"/>
                        </a:lnTo>
                        <a:lnTo>
                          <a:pt x="78" y="88"/>
                        </a:lnTo>
                        <a:lnTo>
                          <a:pt x="68" y="97"/>
                        </a:lnTo>
                        <a:lnTo>
                          <a:pt x="56" y="134"/>
                        </a:lnTo>
                        <a:lnTo>
                          <a:pt x="47" y="138"/>
                        </a:lnTo>
                        <a:lnTo>
                          <a:pt x="37" y="129"/>
                        </a:lnTo>
                        <a:lnTo>
                          <a:pt x="21" y="130"/>
                        </a:lnTo>
                        <a:lnTo>
                          <a:pt x="0" y="176"/>
                        </a:lnTo>
                        <a:lnTo>
                          <a:pt x="8" y="190"/>
                        </a:lnTo>
                        <a:lnTo>
                          <a:pt x="16" y="192"/>
                        </a:lnTo>
                        <a:lnTo>
                          <a:pt x="26" y="210"/>
                        </a:lnTo>
                        <a:lnTo>
                          <a:pt x="22" y="228"/>
                        </a:lnTo>
                        <a:lnTo>
                          <a:pt x="50" y="227"/>
                        </a:lnTo>
                        <a:lnTo>
                          <a:pt x="92" y="228"/>
                        </a:lnTo>
                        <a:lnTo>
                          <a:pt x="138" y="238"/>
                        </a:lnTo>
                        <a:lnTo>
                          <a:pt x="139" y="214"/>
                        </a:lnTo>
                        <a:lnTo>
                          <a:pt x="113" y="173"/>
                        </a:lnTo>
                        <a:lnTo>
                          <a:pt x="110" y="154"/>
                        </a:lnTo>
                        <a:lnTo>
                          <a:pt x="124" y="119"/>
                        </a:lnTo>
                        <a:lnTo>
                          <a:pt x="119" y="93"/>
                        </a:lnTo>
                        <a:lnTo>
                          <a:pt x="102" y="78"/>
                        </a:lnTo>
                        <a:lnTo>
                          <a:pt x="107" y="65"/>
                        </a:lnTo>
                        <a:lnTo>
                          <a:pt x="124" y="62"/>
                        </a:lnTo>
                        <a:lnTo>
                          <a:pt x="114" y="43"/>
                        </a:lnTo>
                        <a:lnTo>
                          <a:pt x="110" y="6"/>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6" name="Freeform 399"/>
                  <p:cNvSpPr>
                    <a:spLocks noChangeAspect="1"/>
                  </p:cNvSpPr>
                  <p:nvPr/>
                </p:nvSpPr>
                <p:spPr bwMode="auto">
                  <a:xfrm>
                    <a:off x="2778" y="2419"/>
                    <a:ext cx="137" cy="182"/>
                  </a:xfrm>
                  <a:custGeom>
                    <a:avLst/>
                    <a:gdLst>
                      <a:gd name="T0" fmla="*/ 55 w 134"/>
                      <a:gd name="T1" fmla="*/ 141 h 183"/>
                      <a:gd name="T2" fmla="*/ 60 w 134"/>
                      <a:gd name="T3" fmla="*/ 146 h 183"/>
                      <a:gd name="T4" fmla="*/ 71 w 134"/>
                      <a:gd name="T5" fmla="*/ 148 h 183"/>
                      <a:gd name="T6" fmla="*/ 101 w 134"/>
                      <a:gd name="T7" fmla="*/ 141 h 183"/>
                      <a:gd name="T8" fmla="*/ 111 w 134"/>
                      <a:gd name="T9" fmla="*/ 148 h 183"/>
                      <a:gd name="T10" fmla="*/ 155 w 134"/>
                      <a:gd name="T11" fmla="*/ 130 h 183"/>
                      <a:gd name="T12" fmla="*/ 170 w 134"/>
                      <a:gd name="T13" fmla="*/ 91 h 183"/>
                      <a:gd name="T14" fmla="*/ 223 w 134"/>
                      <a:gd name="T15" fmla="*/ 91 h 183"/>
                      <a:gd name="T16" fmla="*/ 232 w 134"/>
                      <a:gd name="T17" fmla="*/ 37 h 183"/>
                      <a:gd name="T18" fmla="*/ 252 w 134"/>
                      <a:gd name="T19" fmla="*/ 0 h 183"/>
                      <a:gd name="T20" fmla="*/ 232 w 134"/>
                      <a:gd name="T21" fmla="*/ 6 h 183"/>
                      <a:gd name="T22" fmla="*/ 212 w 134"/>
                      <a:gd name="T23" fmla="*/ 0 h 183"/>
                      <a:gd name="T24" fmla="*/ 181 w 134"/>
                      <a:gd name="T25" fmla="*/ 8 h 183"/>
                      <a:gd name="T26" fmla="*/ 162 w 134"/>
                      <a:gd name="T27" fmla="*/ 18 h 183"/>
                      <a:gd name="T28" fmla="*/ 161 w 134"/>
                      <a:gd name="T29" fmla="*/ 42 h 183"/>
                      <a:gd name="T30" fmla="*/ 71 w 134"/>
                      <a:gd name="T31" fmla="*/ 32 h 183"/>
                      <a:gd name="T32" fmla="*/ 87 w 134"/>
                      <a:gd name="T33" fmla="*/ 39 h 183"/>
                      <a:gd name="T34" fmla="*/ 83 w 134"/>
                      <a:gd name="T35" fmla="*/ 45 h 183"/>
                      <a:gd name="T36" fmla="*/ 101 w 134"/>
                      <a:gd name="T37" fmla="*/ 52 h 183"/>
                      <a:gd name="T38" fmla="*/ 91 w 134"/>
                      <a:gd name="T39" fmla="*/ 72 h 183"/>
                      <a:gd name="T40" fmla="*/ 97 w 134"/>
                      <a:gd name="T41" fmla="*/ 91 h 183"/>
                      <a:gd name="T42" fmla="*/ 91 w 134"/>
                      <a:gd name="T43" fmla="*/ 97 h 183"/>
                      <a:gd name="T44" fmla="*/ 53 w 134"/>
                      <a:gd name="T45" fmla="*/ 91 h 183"/>
                      <a:gd name="T46" fmla="*/ 4 w 134"/>
                      <a:gd name="T47" fmla="*/ 105 h 183"/>
                      <a:gd name="T48" fmla="*/ 6 w 134"/>
                      <a:gd name="T49" fmla="*/ 120 h 183"/>
                      <a:gd name="T50" fmla="*/ 0 w 134"/>
                      <a:gd name="T51" fmla="*/ 133 h 183"/>
                      <a:gd name="T52" fmla="*/ 14 w 134"/>
                      <a:gd name="T53" fmla="*/ 153 h 183"/>
                      <a:gd name="T54" fmla="*/ 55 w 134"/>
                      <a:gd name="T55" fmla="*/ 141 h 183"/>
                      <a:gd name="T56" fmla="*/ 55 w 134"/>
                      <a:gd name="T57" fmla="*/ 141 h 183"/>
                      <a:gd name="T58" fmla="*/ 55 w 134"/>
                      <a:gd name="T59" fmla="*/ 141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83"/>
                      <a:gd name="T92" fmla="*/ 134 w 1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83">
                        <a:moveTo>
                          <a:pt x="26" y="170"/>
                        </a:moveTo>
                        <a:lnTo>
                          <a:pt x="31" y="175"/>
                        </a:lnTo>
                        <a:lnTo>
                          <a:pt x="40" y="177"/>
                        </a:lnTo>
                        <a:lnTo>
                          <a:pt x="55" y="170"/>
                        </a:lnTo>
                        <a:lnTo>
                          <a:pt x="60" y="177"/>
                        </a:lnTo>
                        <a:lnTo>
                          <a:pt x="83" y="159"/>
                        </a:lnTo>
                        <a:lnTo>
                          <a:pt x="91" y="120"/>
                        </a:lnTo>
                        <a:lnTo>
                          <a:pt x="117" y="91"/>
                        </a:lnTo>
                        <a:lnTo>
                          <a:pt x="122" y="37"/>
                        </a:lnTo>
                        <a:lnTo>
                          <a:pt x="133" y="0"/>
                        </a:lnTo>
                        <a:lnTo>
                          <a:pt x="122" y="6"/>
                        </a:lnTo>
                        <a:lnTo>
                          <a:pt x="111" y="0"/>
                        </a:lnTo>
                        <a:lnTo>
                          <a:pt x="96" y="8"/>
                        </a:lnTo>
                        <a:lnTo>
                          <a:pt x="87" y="18"/>
                        </a:lnTo>
                        <a:lnTo>
                          <a:pt x="86" y="42"/>
                        </a:lnTo>
                        <a:lnTo>
                          <a:pt x="40" y="32"/>
                        </a:lnTo>
                        <a:lnTo>
                          <a:pt x="48" y="39"/>
                        </a:lnTo>
                        <a:lnTo>
                          <a:pt x="46" y="45"/>
                        </a:lnTo>
                        <a:lnTo>
                          <a:pt x="55" y="52"/>
                        </a:lnTo>
                        <a:lnTo>
                          <a:pt x="50" y="72"/>
                        </a:lnTo>
                        <a:lnTo>
                          <a:pt x="53" y="100"/>
                        </a:lnTo>
                        <a:lnTo>
                          <a:pt x="50" y="126"/>
                        </a:lnTo>
                        <a:lnTo>
                          <a:pt x="24" y="117"/>
                        </a:lnTo>
                        <a:lnTo>
                          <a:pt x="4" y="134"/>
                        </a:lnTo>
                        <a:lnTo>
                          <a:pt x="6" y="149"/>
                        </a:lnTo>
                        <a:lnTo>
                          <a:pt x="0" y="162"/>
                        </a:lnTo>
                        <a:lnTo>
                          <a:pt x="14" y="182"/>
                        </a:lnTo>
                        <a:lnTo>
                          <a:pt x="26" y="17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7" name="Freeform 400"/>
                  <p:cNvSpPr>
                    <a:spLocks noChangeAspect="1"/>
                  </p:cNvSpPr>
                  <p:nvPr/>
                </p:nvSpPr>
                <p:spPr bwMode="auto">
                  <a:xfrm>
                    <a:off x="2729" y="2451"/>
                    <a:ext cx="107" cy="130"/>
                  </a:xfrm>
                  <a:custGeom>
                    <a:avLst/>
                    <a:gdLst>
                      <a:gd name="T0" fmla="*/ 218 w 104"/>
                      <a:gd name="T1" fmla="*/ 8 h 132"/>
                      <a:gd name="T2" fmla="*/ 213 w 104"/>
                      <a:gd name="T3" fmla="*/ 14 h 132"/>
                      <a:gd name="T4" fmla="*/ 231 w 104"/>
                      <a:gd name="T5" fmla="*/ 21 h 132"/>
                      <a:gd name="T6" fmla="*/ 223 w 104"/>
                      <a:gd name="T7" fmla="*/ 33 h 132"/>
                      <a:gd name="T8" fmla="*/ 229 w 104"/>
                      <a:gd name="T9" fmla="*/ 40 h 132"/>
                      <a:gd name="T10" fmla="*/ 223 w 104"/>
                      <a:gd name="T11" fmla="*/ 66 h 132"/>
                      <a:gd name="T12" fmla="*/ 160 w 104"/>
                      <a:gd name="T13" fmla="*/ 57 h 132"/>
                      <a:gd name="T14" fmla="*/ 121 w 104"/>
                      <a:gd name="T15" fmla="*/ 72 h 132"/>
                      <a:gd name="T16" fmla="*/ 124 w 104"/>
                      <a:gd name="T17" fmla="*/ 79 h 132"/>
                      <a:gd name="T18" fmla="*/ 108 w 104"/>
                      <a:gd name="T19" fmla="*/ 86 h 132"/>
                      <a:gd name="T20" fmla="*/ 50 w 104"/>
                      <a:gd name="T21" fmla="*/ 72 h 132"/>
                      <a:gd name="T22" fmla="*/ 0 w 104"/>
                      <a:gd name="T23" fmla="*/ 34 h 132"/>
                      <a:gd name="T24" fmla="*/ 10 w 104"/>
                      <a:gd name="T25" fmla="*/ 33 h 132"/>
                      <a:gd name="T26" fmla="*/ 12 w 104"/>
                      <a:gd name="T27" fmla="*/ 33 h 132"/>
                      <a:gd name="T28" fmla="*/ 17 w 104"/>
                      <a:gd name="T29" fmla="*/ 28 h 132"/>
                      <a:gd name="T30" fmla="*/ 108 w 104"/>
                      <a:gd name="T31" fmla="*/ 23 h 132"/>
                      <a:gd name="T32" fmla="*/ 102 w 104"/>
                      <a:gd name="T33" fmla="*/ 0 h 132"/>
                      <a:gd name="T34" fmla="*/ 201 w 104"/>
                      <a:gd name="T35" fmla="*/ 1 h 132"/>
                      <a:gd name="T36" fmla="*/ 218 w 104"/>
                      <a:gd name="T37" fmla="*/ 8 h 132"/>
                      <a:gd name="T38" fmla="*/ 218 w 104"/>
                      <a:gd name="T39" fmla="*/ 8 h 132"/>
                      <a:gd name="T40" fmla="*/ 218 w 104"/>
                      <a:gd name="T41" fmla="*/ 8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32"/>
                      <a:gd name="T65" fmla="*/ 104 w 104"/>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32">
                        <a:moveTo>
                          <a:pt x="96" y="8"/>
                        </a:moveTo>
                        <a:lnTo>
                          <a:pt x="94" y="14"/>
                        </a:lnTo>
                        <a:lnTo>
                          <a:pt x="103" y="21"/>
                        </a:lnTo>
                        <a:lnTo>
                          <a:pt x="98" y="41"/>
                        </a:lnTo>
                        <a:lnTo>
                          <a:pt x="101" y="69"/>
                        </a:lnTo>
                        <a:lnTo>
                          <a:pt x="98" y="95"/>
                        </a:lnTo>
                        <a:lnTo>
                          <a:pt x="72" y="86"/>
                        </a:lnTo>
                        <a:lnTo>
                          <a:pt x="52" y="103"/>
                        </a:lnTo>
                        <a:lnTo>
                          <a:pt x="54" y="118"/>
                        </a:lnTo>
                        <a:lnTo>
                          <a:pt x="48" y="131"/>
                        </a:lnTo>
                        <a:lnTo>
                          <a:pt x="21" y="103"/>
                        </a:lnTo>
                        <a:lnTo>
                          <a:pt x="0" y="63"/>
                        </a:lnTo>
                        <a:lnTo>
                          <a:pt x="10" y="55"/>
                        </a:lnTo>
                        <a:lnTo>
                          <a:pt x="12" y="47"/>
                        </a:lnTo>
                        <a:lnTo>
                          <a:pt x="17" y="28"/>
                        </a:lnTo>
                        <a:lnTo>
                          <a:pt x="48" y="23"/>
                        </a:lnTo>
                        <a:lnTo>
                          <a:pt x="46" y="0"/>
                        </a:lnTo>
                        <a:lnTo>
                          <a:pt x="88" y="1"/>
                        </a:lnTo>
                        <a:lnTo>
                          <a:pt x="96"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8" name="Freeform 401"/>
                  <p:cNvSpPr>
                    <a:spLocks noChangeAspect="1"/>
                  </p:cNvSpPr>
                  <p:nvPr/>
                </p:nvSpPr>
                <p:spPr bwMode="auto">
                  <a:xfrm>
                    <a:off x="2740" y="2451"/>
                    <a:ext cx="39" cy="28"/>
                  </a:xfrm>
                  <a:custGeom>
                    <a:avLst/>
                    <a:gdLst>
                      <a:gd name="T0" fmla="*/ 38 w 39"/>
                      <a:gd name="T1" fmla="*/ 14 h 29"/>
                      <a:gd name="T2" fmla="*/ 36 w 39"/>
                      <a:gd name="T3" fmla="*/ 0 h 29"/>
                      <a:gd name="T4" fmla="*/ 8 w 39"/>
                      <a:gd name="T5" fmla="*/ 1 h 29"/>
                      <a:gd name="T6" fmla="*/ 0 w 39"/>
                      <a:gd name="T7" fmla="*/ 14 h 29"/>
                      <a:gd name="T8" fmla="*/ 6 w 39"/>
                      <a:gd name="T9" fmla="*/ 14 h 29"/>
                      <a:gd name="T10" fmla="*/ 38 w 39"/>
                      <a:gd name="T11" fmla="*/ 14 h 29"/>
                      <a:gd name="T12" fmla="*/ 38 w 39"/>
                      <a:gd name="T13" fmla="*/ 14 h 29"/>
                      <a:gd name="T14" fmla="*/ 38 w 39"/>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9"/>
                      <a:gd name="T26" fmla="*/ 39 w 3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9">
                        <a:moveTo>
                          <a:pt x="38" y="23"/>
                        </a:moveTo>
                        <a:lnTo>
                          <a:pt x="36" y="0"/>
                        </a:lnTo>
                        <a:lnTo>
                          <a:pt x="8" y="1"/>
                        </a:lnTo>
                        <a:lnTo>
                          <a:pt x="0" y="23"/>
                        </a:lnTo>
                        <a:lnTo>
                          <a:pt x="6" y="28"/>
                        </a:lnTo>
                        <a:lnTo>
                          <a:pt x="38"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19" name="Freeform 402"/>
                  <p:cNvSpPr>
                    <a:spLocks noChangeAspect="1"/>
                  </p:cNvSpPr>
                  <p:nvPr/>
                </p:nvSpPr>
                <p:spPr bwMode="auto">
                  <a:xfrm>
                    <a:off x="2507" y="2269"/>
                    <a:ext cx="83" cy="130"/>
                  </a:xfrm>
                  <a:custGeom>
                    <a:avLst/>
                    <a:gdLst>
                      <a:gd name="T0" fmla="*/ 103 w 82"/>
                      <a:gd name="T1" fmla="*/ 47 h 133"/>
                      <a:gd name="T2" fmla="*/ 100 w 82"/>
                      <a:gd name="T3" fmla="*/ 22 h 133"/>
                      <a:gd name="T4" fmla="*/ 86 w 82"/>
                      <a:gd name="T5" fmla="*/ 0 h 133"/>
                      <a:gd name="T6" fmla="*/ 13 w 82"/>
                      <a:gd name="T7" fmla="*/ 2 h 133"/>
                      <a:gd name="T8" fmla="*/ 8 w 82"/>
                      <a:gd name="T9" fmla="*/ 6 h 133"/>
                      <a:gd name="T10" fmla="*/ 13 w 82"/>
                      <a:gd name="T11" fmla="*/ 22 h 133"/>
                      <a:gd name="T12" fmla="*/ 16 w 82"/>
                      <a:gd name="T13" fmla="*/ 30 h 133"/>
                      <a:gd name="T14" fmla="*/ 3 w 82"/>
                      <a:gd name="T15" fmla="*/ 51 h 133"/>
                      <a:gd name="T16" fmla="*/ 12 w 82"/>
                      <a:gd name="T17" fmla="*/ 63 h 133"/>
                      <a:gd name="T18" fmla="*/ 0 w 82"/>
                      <a:gd name="T19" fmla="*/ 64 h 133"/>
                      <a:gd name="T20" fmla="*/ 23 w 82"/>
                      <a:gd name="T21" fmla="*/ 66 h 133"/>
                      <a:gd name="T22" fmla="*/ 95 w 82"/>
                      <a:gd name="T23" fmla="*/ 59 h 133"/>
                      <a:gd name="T24" fmla="*/ 108 w 82"/>
                      <a:gd name="T25" fmla="*/ 59 h 133"/>
                      <a:gd name="T26" fmla="*/ 110 w 82"/>
                      <a:gd name="T27" fmla="*/ 55 h 133"/>
                      <a:gd name="T28" fmla="*/ 103 w 82"/>
                      <a:gd name="T29" fmla="*/ 47 h 133"/>
                      <a:gd name="T30" fmla="*/ 103 w 82"/>
                      <a:gd name="T31" fmla="*/ 47 h 133"/>
                      <a:gd name="T32" fmla="*/ 103 w 82"/>
                      <a:gd name="T33" fmla="*/ 47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33"/>
                      <a:gd name="T53" fmla="*/ 82 w 8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33">
                        <a:moveTo>
                          <a:pt x="74" y="87"/>
                        </a:moveTo>
                        <a:lnTo>
                          <a:pt x="71" y="42"/>
                        </a:lnTo>
                        <a:lnTo>
                          <a:pt x="57" y="0"/>
                        </a:lnTo>
                        <a:lnTo>
                          <a:pt x="13" y="2"/>
                        </a:lnTo>
                        <a:lnTo>
                          <a:pt x="8" y="6"/>
                        </a:lnTo>
                        <a:lnTo>
                          <a:pt x="13" y="32"/>
                        </a:lnTo>
                        <a:lnTo>
                          <a:pt x="16" y="59"/>
                        </a:lnTo>
                        <a:lnTo>
                          <a:pt x="3" y="94"/>
                        </a:lnTo>
                        <a:lnTo>
                          <a:pt x="12" y="123"/>
                        </a:lnTo>
                        <a:lnTo>
                          <a:pt x="0" y="127"/>
                        </a:lnTo>
                        <a:lnTo>
                          <a:pt x="23" y="132"/>
                        </a:lnTo>
                        <a:lnTo>
                          <a:pt x="66" y="111"/>
                        </a:lnTo>
                        <a:lnTo>
                          <a:pt x="79" y="111"/>
                        </a:lnTo>
                        <a:lnTo>
                          <a:pt x="81" y="103"/>
                        </a:lnTo>
                        <a:lnTo>
                          <a:pt x="74" y="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0" name="Freeform 403"/>
                  <p:cNvSpPr>
                    <a:spLocks noChangeAspect="1"/>
                  </p:cNvSpPr>
                  <p:nvPr/>
                </p:nvSpPr>
                <p:spPr bwMode="auto">
                  <a:xfrm>
                    <a:off x="2564" y="2269"/>
                    <a:ext cx="41" cy="101"/>
                  </a:xfrm>
                  <a:custGeom>
                    <a:avLst/>
                    <a:gdLst>
                      <a:gd name="T0" fmla="*/ 68 w 39"/>
                      <a:gd name="T1" fmla="*/ 40 h 104"/>
                      <a:gd name="T2" fmla="*/ 59 w 39"/>
                      <a:gd name="T3" fmla="*/ 17 h 104"/>
                      <a:gd name="T4" fmla="*/ 0 w 39"/>
                      <a:gd name="T5" fmla="*/ 0 h 104"/>
                      <a:gd name="T6" fmla="*/ 75 w 39"/>
                      <a:gd name="T7" fmla="*/ 3 h 104"/>
                      <a:gd name="T8" fmla="*/ 68 w 39"/>
                      <a:gd name="T9" fmla="*/ 14 h 104"/>
                      <a:gd name="T10" fmla="*/ 123 w 39"/>
                      <a:gd name="T11" fmla="*/ 17 h 104"/>
                      <a:gd name="T12" fmla="*/ 149 w 39"/>
                      <a:gd name="T13" fmla="*/ 24 h 104"/>
                      <a:gd name="T14" fmla="*/ 158 w 39"/>
                      <a:gd name="T15" fmla="*/ 45 h 104"/>
                      <a:gd name="T16" fmla="*/ 96 w 39"/>
                      <a:gd name="T17" fmla="*/ 45 h 104"/>
                      <a:gd name="T18" fmla="*/ 68 w 39"/>
                      <a:gd name="T19" fmla="*/ 40 h 104"/>
                      <a:gd name="T20" fmla="*/ 68 w 39"/>
                      <a:gd name="T21" fmla="*/ 40 h 104"/>
                      <a:gd name="T22" fmla="*/ 68 w 39"/>
                      <a:gd name="T23" fmla="*/ 40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04"/>
                      <a:gd name="T38" fmla="*/ 39 w 3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04">
                        <a:moveTo>
                          <a:pt x="17" y="87"/>
                        </a:moveTo>
                        <a:lnTo>
                          <a:pt x="14" y="42"/>
                        </a:lnTo>
                        <a:lnTo>
                          <a:pt x="0" y="0"/>
                        </a:lnTo>
                        <a:lnTo>
                          <a:pt x="19" y="3"/>
                        </a:lnTo>
                        <a:lnTo>
                          <a:pt x="17" y="14"/>
                        </a:lnTo>
                        <a:lnTo>
                          <a:pt x="29" y="28"/>
                        </a:lnTo>
                        <a:lnTo>
                          <a:pt x="35" y="54"/>
                        </a:lnTo>
                        <a:lnTo>
                          <a:pt x="38" y="102"/>
                        </a:lnTo>
                        <a:lnTo>
                          <a:pt x="24" y="103"/>
                        </a:lnTo>
                        <a:lnTo>
                          <a:pt x="17" y="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1" name="Freeform 404"/>
                  <p:cNvSpPr>
                    <a:spLocks noChangeAspect="1"/>
                  </p:cNvSpPr>
                  <p:nvPr/>
                </p:nvSpPr>
                <p:spPr bwMode="auto">
                  <a:xfrm>
                    <a:off x="2618" y="2213"/>
                    <a:ext cx="218" cy="197"/>
                  </a:xfrm>
                  <a:custGeom>
                    <a:avLst/>
                    <a:gdLst>
                      <a:gd name="T0" fmla="*/ 311 w 215"/>
                      <a:gd name="T1" fmla="*/ 14 h 201"/>
                      <a:gd name="T2" fmla="*/ 297 w 215"/>
                      <a:gd name="T3" fmla="*/ 0 h 201"/>
                      <a:gd name="T4" fmla="*/ 289 w 215"/>
                      <a:gd name="T5" fmla="*/ 0 h 201"/>
                      <a:gd name="T6" fmla="*/ 261 w 215"/>
                      <a:gd name="T7" fmla="*/ 12 h 201"/>
                      <a:gd name="T8" fmla="*/ 211 w 215"/>
                      <a:gd name="T9" fmla="*/ 10 h 201"/>
                      <a:gd name="T10" fmla="*/ 179 w 215"/>
                      <a:gd name="T11" fmla="*/ 22 h 201"/>
                      <a:gd name="T12" fmla="*/ 138 w 215"/>
                      <a:gd name="T13" fmla="*/ 10 h 201"/>
                      <a:gd name="T14" fmla="*/ 110 w 215"/>
                      <a:gd name="T15" fmla="*/ 17 h 201"/>
                      <a:gd name="T16" fmla="*/ 85 w 215"/>
                      <a:gd name="T17" fmla="*/ 0 h 201"/>
                      <a:gd name="T18" fmla="*/ 67 w 215"/>
                      <a:gd name="T19" fmla="*/ 2 h 201"/>
                      <a:gd name="T20" fmla="*/ 21 w 215"/>
                      <a:gd name="T21" fmla="*/ 24 h 201"/>
                      <a:gd name="T22" fmla="*/ 17 w 215"/>
                      <a:gd name="T23" fmla="*/ 25 h 201"/>
                      <a:gd name="T24" fmla="*/ 17 w 215"/>
                      <a:gd name="T25" fmla="*/ 25 h 201"/>
                      <a:gd name="T26" fmla="*/ 22 w 215"/>
                      <a:gd name="T27" fmla="*/ 38 h 201"/>
                      <a:gd name="T28" fmla="*/ 3 w 215"/>
                      <a:gd name="T29" fmla="*/ 64 h 201"/>
                      <a:gd name="T30" fmla="*/ 0 w 215"/>
                      <a:gd name="T31" fmla="*/ 87 h 201"/>
                      <a:gd name="T32" fmla="*/ 25 w 215"/>
                      <a:gd name="T33" fmla="*/ 85 h 201"/>
                      <a:gd name="T34" fmla="*/ 72 w 215"/>
                      <a:gd name="T35" fmla="*/ 93 h 201"/>
                      <a:gd name="T36" fmla="*/ 80 w 215"/>
                      <a:gd name="T37" fmla="*/ 108 h 201"/>
                      <a:gd name="T38" fmla="*/ 89 w 215"/>
                      <a:gd name="T39" fmla="*/ 112 h 201"/>
                      <a:gd name="T40" fmla="*/ 164 w 215"/>
                      <a:gd name="T41" fmla="*/ 107 h 201"/>
                      <a:gd name="T42" fmla="*/ 189 w 215"/>
                      <a:gd name="T43" fmla="*/ 79 h 201"/>
                      <a:gd name="T44" fmla="*/ 213 w 215"/>
                      <a:gd name="T45" fmla="*/ 79 h 201"/>
                      <a:gd name="T46" fmla="*/ 228 w 215"/>
                      <a:gd name="T47" fmla="*/ 85 h 201"/>
                      <a:gd name="T48" fmla="*/ 241 w 215"/>
                      <a:gd name="T49" fmla="*/ 82 h 201"/>
                      <a:gd name="T50" fmla="*/ 261 w 215"/>
                      <a:gd name="T51" fmla="*/ 64 h 201"/>
                      <a:gd name="T52" fmla="*/ 279 w 215"/>
                      <a:gd name="T53" fmla="*/ 59 h 201"/>
                      <a:gd name="T54" fmla="*/ 292 w 215"/>
                      <a:gd name="T55" fmla="*/ 32 h 201"/>
                      <a:gd name="T56" fmla="*/ 317 w 215"/>
                      <a:gd name="T57" fmla="*/ 25 h 201"/>
                      <a:gd name="T58" fmla="*/ 311 w 215"/>
                      <a:gd name="T59" fmla="*/ 25 h 201"/>
                      <a:gd name="T60" fmla="*/ 311 w 215"/>
                      <a:gd name="T61" fmla="*/ 14 h 201"/>
                      <a:gd name="T62" fmla="*/ 311 w 215"/>
                      <a:gd name="T63" fmla="*/ 14 h 201"/>
                      <a:gd name="T64" fmla="*/ 311 w 215"/>
                      <a:gd name="T65" fmla="*/ 14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201"/>
                      <a:gd name="T101" fmla="*/ 215 w 215"/>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201">
                        <a:moveTo>
                          <a:pt x="209" y="14"/>
                        </a:moveTo>
                        <a:lnTo>
                          <a:pt x="199" y="0"/>
                        </a:lnTo>
                        <a:lnTo>
                          <a:pt x="193" y="0"/>
                        </a:lnTo>
                        <a:lnTo>
                          <a:pt x="175" y="12"/>
                        </a:lnTo>
                        <a:lnTo>
                          <a:pt x="143" y="10"/>
                        </a:lnTo>
                        <a:lnTo>
                          <a:pt x="121" y="22"/>
                        </a:lnTo>
                        <a:lnTo>
                          <a:pt x="94" y="10"/>
                        </a:lnTo>
                        <a:lnTo>
                          <a:pt x="80" y="17"/>
                        </a:lnTo>
                        <a:lnTo>
                          <a:pt x="56" y="0"/>
                        </a:lnTo>
                        <a:lnTo>
                          <a:pt x="38" y="2"/>
                        </a:lnTo>
                        <a:lnTo>
                          <a:pt x="21" y="24"/>
                        </a:lnTo>
                        <a:lnTo>
                          <a:pt x="17" y="43"/>
                        </a:lnTo>
                        <a:lnTo>
                          <a:pt x="22" y="67"/>
                        </a:lnTo>
                        <a:lnTo>
                          <a:pt x="3" y="111"/>
                        </a:lnTo>
                        <a:lnTo>
                          <a:pt x="0" y="156"/>
                        </a:lnTo>
                        <a:lnTo>
                          <a:pt x="25" y="152"/>
                        </a:lnTo>
                        <a:lnTo>
                          <a:pt x="43" y="164"/>
                        </a:lnTo>
                        <a:lnTo>
                          <a:pt x="51" y="192"/>
                        </a:lnTo>
                        <a:lnTo>
                          <a:pt x="60" y="200"/>
                        </a:lnTo>
                        <a:lnTo>
                          <a:pt x="107" y="190"/>
                        </a:lnTo>
                        <a:lnTo>
                          <a:pt x="128" y="144"/>
                        </a:lnTo>
                        <a:lnTo>
                          <a:pt x="144" y="143"/>
                        </a:lnTo>
                        <a:lnTo>
                          <a:pt x="154" y="152"/>
                        </a:lnTo>
                        <a:lnTo>
                          <a:pt x="163" y="148"/>
                        </a:lnTo>
                        <a:lnTo>
                          <a:pt x="175" y="111"/>
                        </a:lnTo>
                        <a:lnTo>
                          <a:pt x="185" y="102"/>
                        </a:lnTo>
                        <a:lnTo>
                          <a:pt x="195" y="61"/>
                        </a:lnTo>
                        <a:lnTo>
                          <a:pt x="214" y="42"/>
                        </a:lnTo>
                        <a:lnTo>
                          <a:pt x="209" y="27"/>
                        </a:lnTo>
                        <a:lnTo>
                          <a:pt x="209"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2" name="Freeform 405"/>
                  <p:cNvSpPr>
                    <a:spLocks noChangeAspect="1"/>
                  </p:cNvSpPr>
                  <p:nvPr/>
                </p:nvSpPr>
                <p:spPr bwMode="auto">
                  <a:xfrm>
                    <a:off x="2583" y="2244"/>
                    <a:ext cx="56" cy="125"/>
                  </a:xfrm>
                  <a:custGeom>
                    <a:avLst/>
                    <a:gdLst>
                      <a:gd name="T0" fmla="*/ 18 w 57"/>
                      <a:gd name="T1" fmla="*/ 42 h 128"/>
                      <a:gd name="T2" fmla="*/ 12 w 57"/>
                      <a:gd name="T3" fmla="*/ 24 h 128"/>
                      <a:gd name="T4" fmla="*/ 0 w 57"/>
                      <a:gd name="T5" fmla="*/ 21 h 128"/>
                      <a:gd name="T6" fmla="*/ 2 w 57"/>
                      <a:gd name="T7" fmla="*/ 21 h 128"/>
                      <a:gd name="T8" fmla="*/ 13 w 57"/>
                      <a:gd name="T9" fmla="*/ 18 h 128"/>
                      <a:gd name="T10" fmla="*/ 22 w 57"/>
                      <a:gd name="T11" fmla="*/ 19 h 128"/>
                      <a:gd name="T12" fmla="*/ 28 w 57"/>
                      <a:gd name="T13" fmla="*/ 9 h 128"/>
                      <a:gd name="T14" fmla="*/ 28 w 57"/>
                      <a:gd name="T15" fmla="*/ 1 h 128"/>
                      <a:gd name="T16" fmla="*/ 28 w 57"/>
                      <a:gd name="T17" fmla="*/ 0 h 128"/>
                      <a:gd name="T18" fmla="*/ 28 w 57"/>
                      <a:gd name="T19" fmla="*/ 12 h 128"/>
                      <a:gd name="T20" fmla="*/ 28 w 57"/>
                      <a:gd name="T21" fmla="*/ 21 h 128"/>
                      <a:gd name="T22" fmla="*/ 28 w 57"/>
                      <a:gd name="T23" fmla="*/ 43 h 128"/>
                      <a:gd name="T24" fmla="*/ 28 w 57"/>
                      <a:gd name="T25" fmla="*/ 62 h 128"/>
                      <a:gd name="T26" fmla="*/ 21 w 57"/>
                      <a:gd name="T27" fmla="*/ 63 h 128"/>
                      <a:gd name="T28" fmla="*/ 18 w 57"/>
                      <a:gd name="T29" fmla="*/ 42 h 128"/>
                      <a:gd name="T30" fmla="*/ 18 w 57"/>
                      <a:gd name="T31" fmla="*/ 42 h 128"/>
                      <a:gd name="T32" fmla="*/ 18 w 57"/>
                      <a:gd name="T33" fmla="*/ 42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128"/>
                      <a:gd name="T53" fmla="*/ 57 w 5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128">
                        <a:moveTo>
                          <a:pt x="18" y="79"/>
                        </a:moveTo>
                        <a:lnTo>
                          <a:pt x="12" y="53"/>
                        </a:lnTo>
                        <a:lnTo>
                          <a:pt x="0" y="39"/>
                        </a:lnTo>
                        <a:lnTo>
                          <a:pt x="2" y="28"/>
                        </a:lnTo>
                        <a:lnTo>
                          <a:pt x="13" y="18"/>
                        </a:lnTo>
                        <a:lnTo>
                          <a:pt x="22" y="19"/>
                        </a:lnTo>
                        <a:lnTo>
                          <a:pt x="30" y="9"/>
                        </a:lnTo>
                        <a:lnTo>
                          <a:pt x="34" y="1"/>
                        </a:lnTo>
                        <a:lnTo>
                          <a:pt x="46" y="0"/>
                        </a:lnTo>
                        <a:lnTo>
                          <a:pt x="51" y="12"/>
                        </a:lnTo>
                        <a:lnTo>
                          <a:pt x="56" y="36"/>
                        </a:lnTo>
                        <a:lnTo>
                          <a:pt x="37" y="80"/>
                        </a:lnTo>
                        <a:lnTo>
                          <a:pt x="34" y="125"/>
                        </a:lnTo>
                        <a:lnTo>
                          <a:pt x="21" y="127"/>
                        </a:lnTo>
                        <a:lnTo>
                          <a:pt x="18" y="7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3" name="Freeform 406"/>
                  <p:cNvSpPr>
                    <a:spLocks noChangeAspect="1"/>
                  </p:cNvSpPr>
                  <p:nvPr/>
                </p:nvSpPr>
                <p:spPr bwMode="auto">
                  <a:xfrm>
                    <a:off x="2411" y="2278"/>
                    <a:ext cx="113" cy="129"/>
                  </a:xfrm>
                  <a:custGeom>
                    <a:avLst/>
                    <a:gdLst>
                      <a:gd name="T0" fmla="*/ 176 w 111"/>
                      <a:gd name="T1" fmla="*/ 60 h 132"/>
                      <a:gd name="T2" fmla="*/ 163 w 111"/>
                      <a:gd name="T3" fmla="*/ 46 h 132"/>
                      <a:gd name="T4" fmla="*/ 182 w 111"/>
                      <a:gd name="T5" fmla="*/ 22 h 132"/>
                      <a:gd name="T6" fmla="*/ 178 w 111"/>
                      <a:gd name="T7" fmla="*/ 21 h 132"/>
                      <a:gd name="T8" fmla="*/ 152 w 111"/>
                      <a:gd name="T9" fmla="*/ 14 h 132"/>
                      <a:gd name="T10" fmla="*/ 108 w 111"/>
                      <a:gd name="T11" fmla="*/ 17 h 132"/>
                      <a:gd name="T12" fmla="*/ 92 w 111"/>
                      <a:gd name="T13" fmla="*/ 6 h 132"/>
                      <a:gd name="T14" fmla="*/ 74 w 111"/>
                      <a:gd name="T15" fmla="*/ 8 h 132"/>
                      <a:gd name="T16" fmla="*/ 67 w 111"/>
                      <a:gd name="T17" fmla="*/ 0 h 132"/>
                      <a:gd name="T18" fmla="*/ 23 w 111"/>
                      <a:gd name="T19" fmla="*/ 10 h 132"/>
                      <a:gd name="T20" fmla="*/ 14 w 111"/>
                      <a:gd name="T21" fmla="*/ 5 h 132"/>
                      <a:gd name="T22" fmla="*/ 10 w 111"/>
                      <a:gd name="T23" fmla="*/ 10 h 132"/>
                      <a:gd name="T24" fmla="*/ 6 w 111"/>
                      <a:gd name="T25" fmla="*/ 21 h 132"/>
                      <a:gd name="T26" fmla="*/ 14 w 111"/>
                      <a:gd name="T27" fmla="*/ 22 h 132"/>
                      <a:gd name="T28" fmla="*/ 4 w 111"/>
                      <a:gd name="T29" fmla="*/ 22 h 132"/>
                      <a:gd name="T30" fmla="*/ 6 w 111"/>
                      <a:gd name="T31" fmla="*/ 31 h 132"/>
                      <a:gd name="T32" fmla="*/ 0 w 111"/>
                      <a:gd name="T33" fmla="*/ 37 h 132"/>
                      <a:gd name="T34" fmla="*/ 1 w 111"/>
                      <a:gd name="T35" fmla="*/ 48 h 132"/>
                      <a:gd name="T36" fmla="*/ 18 w 111"/>
                      <a:gd name="T37" fmla="*/ 55 h 132"/>
                      <a:gd name="T38" fmla="*/ 15 w 111"/>
                      <a:gd name="T39" fmla="*/ 66 h 132"/>
                      <a:gd name="T40" fmla="*/ 75 w 111"/>
                      <a:gd name="T41" fmla="*/ 61 h 132"/>
                      <a:gd name="T42" fmla="*/ 122 w 111"/>
                      <a:gd name="T43" fmla="*/ 59 h 132"/>
                      <a:gd name="T44" fmla="*/ 158 w 111"/>
                      <a:gd name="T45" fmla="*/ 61 h 132"/>
                      <a:gd name="T46" fmla="*/ 176 w 111"/>
                      <a:gd name="T47" fmla="*/ 60 h 132"/>
                      <a:gd name="T48" fmla="*/ 176 w 111"/>
                      <a:gd name="T49" fmla="*/ 60 h 132"/>
                      <a:gd name="T50" fmla="*/ 176 w 111"/>
                      <a:gd name="T51" fmla="*/ 60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32"/>
                      <a:gd name="T80" fmla="*/ 111 w 111"/>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32">
                        <a:moveTo>
                          <a:pt x="106" y="114"/>
                        </a:moveTo>
                        <a:lnTo>
                          <a:pt x="97" y="85"/>
                        </a:lnTo>
                        <a:lnTo>
                          <a:pt x="110" y="50"/>
                        </a:lnTo>
                        <a:lnTo>
                          <a:pt x="107" y="23"/>
                        </a:lnTo>
                        <a:lnTo>
                          <a:pt x="90" y="14"/>
                        </a:lnTo>
                        <a:lnTo>
                          <a:pt x="67" y="17"/>
                        </a:lnTo>
                        <a:lnTo>
                          <a:pt x="59" y="6"/>
                        </a:lnTo>
                        <a:lnTo>
                          <a:pt x="45" y="8"/>
                        </a:lnTo>
                        <a:lnTo>
                          <a:pt x="38" y="0"/>
                        </a:lnTo>
                        <a:lnTo>
                          <a:pt x="23" y="10"/>
                        </a:lnTo>
                        <a:lnTo>
                          <a:pt x="14" y="5"/>
                        </a:lnTo>
                        <a:lnTo>
                          <a:pt x="10" y="10"/>
                        </a:lnTo>
                        <a:lnTo>
                          <a:pt x="6" y="21"/>
                        </a:lnTo>
                        <a:lnTo>
                          <a:pt x="14" y="43"/>
                        </a:lnTo>
                        <a:lnTo>
                          <a:pt x="4" y="50"/>
                        </a:lnTo>
                        <a:lnTo>
                          <a:pt x="6" y="60"/>
                        </a:lnTo>
                        <a:lnTo>
                          <a:pt x="0" y="66"/>
                        </a:lnTo>
                        <a:lnTo>
                          <a:pt x="1" y="88"/>
                        </a:lnTo>
                        <a:lnTo>
                          <a:pt x="18" y="103"/>
                        </a:lnTo>
                        <a:lnTo>
                          <a:pt x="15" y="131"/>
                        </a:lnTo>
                        <a:lnTo>
                          <a:pt x="46" y="118"/>
                        </a:lnTo>
                        <a:lnTo>
                          <a:pt x="74" y="113"/>
                        </a:lnTo>
                        <a:lnTo>
                          <a:pt x="94" y="118"/>
                        </a:lnTo>
                        <a:lnTo>
                          <a:pt x="106" y="1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4" name="Freeform 407"/>
                  <p:cNvSpPr>
                    <a:spLocks noChangeAspect="1"/>
                  </p:cNvSpPr>
                  <p:nvPr/>
                </p:nvSpPr>
                <p:spPr bwMode="auto">
                  <a:xfrm>
                    <a:off x="2354" y="2322"/>
                    <a:ext cx="77" cy="85"/>
                  </a:xfrm>
                  <a:custGeom>
                    <a:avLst/>
                    <a:gdLst>
                      <a:gd name="T0" fmla="*/ 86 w 76"/>
                      <a:gd name="T1" fmla="*/ 20 h 86"/>
                      <a:gd name="T2" fmla="*/ 87 w 76"/>
                      <a:gd name="T3" fmla="*/ 42 h 86"/>
                      <a:gd name="T4" fmla="*/ 104 w 76"/>
                      <a:gd name="T5" fmla="*/ 43 h 86"/>
                      <a:gd name="T6" fmla="*/ 101 w 76"/>
                      <a:gd name="T7" fmla="*/ 56 h 86"/>
                      <a:gd name="T8" fmla="*/ 87 w 76"/>
                      <a:gd name="T9" fmla="*/ 54 h 86"/>
                      <a:gd name="T10" fmla="*/ 0 w 76"/>
                      <a:gd name="T11" fmla="*/ 32 h 86"/>
                      <a:gd name="T12" fmla="*/ 3 w 76"/>
                      <a:gd name="T13" fmla="*/ 31 h 86"/>
                      <a:gd name="T14" fmla="*/ 22 w 76"/>
                      <a:gd name="T15" fmla="*/ 2 h 86"/>
                      <a:gd name="T16" fmla="*/ 34 w 76"/>
                      <a:gd name="T17" fmla="*/ 0 h 86"/>
                      <a:gd name="T18" fmla="*/ 74 w 76"/>
                      <a:gd name="T19" fmla="*/ 26 h 86"/>
                      <a:gd name="T20" fmla="*/ 86 w 76"/>
                      <a:gd name="T21" fmla="*/ 20 h 86"/>
                      <a:gd name="T22" fmla="*/ 86 w 76"/>
                      <a:gd name="T23" fmla="*/ 20 h 86"/>
                      <a:gd name="T24" fmla="*/ 86 w 76"/>
                      <a:gd name="T25" fmla="*/ 2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86"/>
                      <a:gd name="T41" fmla="*/ 76 w 7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86">
                        <a:moveTo>
                          <a:pt x="57" y="20"/>
                        </a:moveTo>
                        <a:lnTo>
                          <a:pt x="58" y="42"/>
                        </a:lnTo>
                        <a:lnTo>
                          <a:pt x="75" y="57"/>
                        </a:lnTo>
                        <a:lnTo>
                          <a:pt x="72" y="85"/>
                        </a:lnTo>
                        <a:lnTo>
                          <a:pt x="58" y="83"/>
                        </a:lnTo>
                        <a:lnTo>
                          <a:pt x="0" y="32"/>
                        </a:lnTo>
                        <a:lnTo>
                          <a:pt x="3" y="31"/>
                        </a:lnTo>
                        <a:lnTo>
                          <a:pt x="22" y="2"/>
                        </a:lnTo>
                        <a:lnTo>
                          <a:pt x="34" y="0"/>
                        </a:lnTo>
                        <a:lnTo>
                          <a:pt x="45" y="26"/>
                        </a:lnTo>
                        <a:lnTo>
                          <a:pt x="57"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5" name="Freeform 408"/>
                  <p:cNvSpPr>
                    <a:spLocks noChangeAspect="1"/>
                  </p:cNvSpPr>
                  <p:nvPr/>
                </p:nvSpPr>
                <p:spPr bwMode="auto">
                  <a:xfrm>
                    <a:off x="3344" y="2235"/>
                    <a:ext cx="31" cy="39"/>
                  </a:xfrm>
                  <a:custGeom>
                    <a:avLst/>
                    <a:gdLst>
                      <a:gd name="T0" fmla="*/ 175 w 29"/>
                      <a:gd name="T1" fmla="*/ 27 h 39"/>
                      <a:gd name="T2" fmla="*/ 126 w 29"/>
                      <a:gd name="T3" fmla="*/ 22 h 39"/>
                      <a:gd name="T4" fmla="*/ 188 w 29"/>
                      <a:gd name="T5" fmla="*/ 17 h 39"/>
                      <a:gd name="T6" fmla="*/ 175 w 29"/>
                      <a:gd name="T7" fmla="*/ 5 h 39"/>
                      <a:gd name="T8" fmla="*/ 126 w 29"/>
                      <a:gd name="T9" fmla="*/ 0 h 39"/>
                      <a:gd name="T10" fmla="*/ 126 w 29"/>
                      <a:gd name="T11" fmla="*/ 1 h 39"/>
                      <a:gd name="T12" fmla="*/ 7 w 29"/>
                      <a:gd name="T13" fmla="*/ 9 h 39"/>
                      <a:gd name="T14" fmla="*/ 0 w 29"/>
                      <a:gd name="T15" fmla="*/ 30 h 39"/>
                      <a:gd name="T16" fmla="*/ 2 w 29"/>
                      <a:gd name="T17" fmla="*/ 37 h 39"/>
                      <a:gd name="T18" fmla="*/ 135 w 29"/>
                      <a:gd name="T19" fmla="*/ 37 h 39"/>
                      <a:gd name="T20" fmla="*/ 135 w 29"/>
                      <a:gd name="T21" fmla="*/ 38 h 39"/>
                      <a:gd name="T22" fmla="*/ 175 w 29"/>
                      <a:gd name="T23" fmla="*/ 27 h 39"/>
                      <a:gd name="T24" fmla="*/ 175 w 29"/>
                      <a:gd name="T25" fmla="*/ 27 h 39"/>
                      <a:gd name="T26" fmla="*/ 175 w 29"/>
                      <a:gd name="T27" fmla="*/ 27 h 39"/>
                      <a:gd name="T28" fmla="*/ 175 w 29"/>
                      <a:gd name="T29" fmla="*/ 2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9"/>
                      <a:gd name="T47" fmla="*/ 29 w 2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9">
                        <a:moveTo>
                          <a:pt x="25" y="27"/>
                        </a:moveTo>
                        <a:lnTo>
                          <a:pt x="19" y="22"/>
                        </a:lnTo>
                        <a:lnTo>
                          <a:pt x="28" y="17"/>
                        </a:lnTo>
                        <a:lnTo>
                          <a:pt x="25" y="5"/>
                        </a:lnTo>
                        <a:lnTo>
                          <a:pt x="19" y="0"/>
                        </a:lnTo>
                        <a:lnTo>
                          <a:pt x="19" y="1"/>
                        </a:lnTo>
                        <a:lnTo>
                          <a:pt x="7" y="9"/>
                        </a:lnTo>
                        <a:lnTo>
                          <a:pt x="0" y="30"/>
                        </a:lnTo>
                        <a:lnTo>
                          <a:pt x="2" y="37"/>
                        </a:lnTo>
                        <a:lnTo>
                          <a:pt x="20" y="37"/>
                        </a:lnTo>
                        <a:lnTo>
                          <a:pt x="20" y="38"/>
                        </a:lnTo>
                        <a:lnTo>
                          <a:pt x="25"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6" name="Freeform 409"/>
                  <p:cNvSpPr>
                    <a:spLocks noChangeAspect="1"/>
                  </p:cNvSpPr>
                  <p:nvPr/>
                </p:nvSpPr>
                <p:spPr bwMode="auto">
                  <a:xfrm>
                    <a:off x="3332" y="2252"/>
                    <a:ext cx="186" cy="277"/>
                  </a:xfrm>
                  <a:custGeom>
                    <a:avLst/>
                    <a:gdLst>
                      <a:gd name="T0" fmla="*/ 16 w 183"/>
                      <a:gd name="T1" fmla="*/ 108 h 281"/>
                      <a:gd name="T2" fmla="*/ 0 w 183"/>
                      <a:gd name="T3" fmla="*/ 128 h 281"/>
                      <a:gd name="T4" fmla="*/ 0 w 183"/>
                      <a:gd name="T5" fmla="*/ 171 h 281"/>
                      <a:gd name="T6" fmla="*/ 10 w 183"/>
                      <a:gd name="T7" fmla="*/ 184 h 281"/>
                      <a:gd name="T8" fmla="*/ 11 w 183"/>
                      <a:gd name="T9" fmla="*/ 184 h 281"/>
                      <a:gd name="T10" fmla="*/ 70 w 183"/>
                      <a:gd name="T11" fmla="*/ 159 h 281"/>
                      <a:gd name="T12" fmla="*/ 153 w 183"/>
                      <a:gd name="T13" fmla="*/ 129 h 281"/>
                      <a:gd name="T14" fmla="*/ 192 w 183"/>
                      <a:gd name="T15" fmla="*/ 104 h 281"/>
                      <a:gd name="T16" fmla="*/ 230 w 183"/>
                      <a:gd name="T17" fmla="*/ 87 h 281"/>
                      <a:gd name="T18" fmla="*/ 288 w 183"/>
                      <a:gd name="T19" fmla="*/ 31 h 281"/>
                      <a:gd name="T20" fmla="*/ 290 w 183"/>
                      <a:gd name="T21" fmla="*/ 4 h 281"/>
                      <a:gd name="T22" fmla="*/ 272 w 183"/>
                      <a:gd name="T23" fmla="*/ 0 h 281"/>
                      <a:gd name="T24" fmla="*/ 263 w 183"/>
                      <a:gd name="T25" fmla="*/ 9 h 281"/>
                      <a:gd name="T26" fmla="*/ 228 w 183"/>
                      <a:gd name="T27" fmla="*/ 16 h 281"/>
                      <a:gd name="T28" fmla="*/ 183 w 183"/>
                      <a:gd name="T29" fmla="*/ 17 h 281"/>
                      <a:gd name="T30" fmla="*/ 100 w 183"/>
                      <a:gd name="T31" fmla="*/ 32 h 281"/>
                      <a:gd name="T32" fmla="*/ 86 w 183"/>
                      <a:gd name="T33" fmla="*/ 31 h 281"/>
                      <a:gd name="T34" fmla="*/ 67 w 183"/>
                      <a:gd name="T35" fmla="*/ 10 h 281"/>
                      <a:gd name="T36" fmla="*/ 67 w 183"/>
                      <a:gd name="T37" fmla="*/ 10 h 281"/>
                      <a:gd name="T38" fmla="*/ 62 w 183"/>
                      <a:gd name="T39" fmla="*/ 21 h 281"/>
                      <a:gd name="T40" fmla="*/ 62 w 183"/>
                      <a:gd name="T41" fmla="*/ 32 h 281"/>
                      <a:gd name="T42" fmla="*/ 83 w 183"/>
                      <a:gd name="T43" fmla="*/ 35 h 281"/>
                      <a:gd name="T44" fmla="*/ 177 w 183"/>
                      <a:gd name="T45" fmla="*/ 52 h 281"/>
                      <a:gd name="T46" fmla="*/ 199 w 183"/>
                      <a:gd name="T47" fmla="*/ 52 h 281"/>
                      <a:gd name="T48" fmla="*/ 118 w 183"/>
                      <a:gd name="T49" fmla="*/ 95 h 281"/>
                      <a:gd name="T50" fmla="*/ 79 w 183"/>
                      <a:gd name="T51" fmla="*/ 96 h 281"/>
                      <a:gd name="T52" fmla="*/ 16 w 183"/>
                      <a:gd name="T53" fmla="*/ 108 h 281"/>
                      <a:gd name="T54" fmla="*/ 16 w 183"/>
                      <a:gd name="T55" fmla="*/ 108 h 281"/>
                      <a:gd name="T56" fmla="*/ 16 w 183"/>
                      <a:gd name="T57" fmla="*/ 108 h 281"/>
                      <a:gd name="T58" fmla="*/ 16 w 183"/>
                      <a:gd name="T59" fmla="*/ 108 h 2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281"/>
                      <a:gd name="T92" fmla="*/ 183 w 183"/>
                      <a:gd name="T93" fmla="*/ 281 h 2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281">
                        <a:moveTo>
                          <a:pt x="16" y="166"/>
                        </a:moveTo>
                        <a:lnTo>
                          <a:pt x="0" y="192"/>
                        </a:lnTo>
                        <a:lnTo>
                          <a:pt x="0" y="261"/>
                        </a:lnTo>
                        <a:lnTo>
                          <a:pt x="10" y="280"/>
                        </a:lnTo>
                        <a:lnTo>
                          <a:pt x="11" y="280"/>
                        </a:lnTo>
                        <a:lnTo>
                          <a:pt x="41" y="238"/>
                        </a:lnTo>
                        <a:lnTo>
                          <a:pt x="95" y="193"/>
                        </a:lnTo>
                        <a:lnTo>
                          <a:pt x="121" y="161"/>
                        </a:lnTo>
                        <a:lnTo>
                          <a:pt x="144" y="128"/>
                        </a:lnTo>
                        <a:lnTo>
                          <a:pt x="181" y="31"/>
                        </a:lnTo>
                        <a:lnTo>
                          <a:pt x="182" y="4"/>
                        </a:lnTo>
                        <a:lnTo>
                          <a:pt x="171" y="0"/>
                        </a:lnTo>
                        <a:lnTo>
                          <a:pt x="164" y="9"/>
                        </a:lnTo>
                        <a:lnTo>
                          <a:pt x="143" y="16"/>
                        </a:lnTo>
                        <a:lnTo>
                          <a:pt x="115" y="17"/>
                        </a:lnTo>
                        <a:lnTo>
                          <a:pt x="67" y="32"/>
                        </a:lnTo>
                        <a:lnTo>
                          <a:pt x="57" y="31"/>
                        </a:lnTo>
                        <a:lnTo>
                          <a:pt x="38" y="10"/>
                        </a:lnTo>
                        <a:lnTo>
                          <a:pt x="33" y="21"/>
                        </a:lnTo>
                        <a:lnTo>
                          <a:pt x="33" y="32"/>
                        </a:lnTo>
                        <a:lnTo>
                          <a:pt x="54" y="58"/>
                        </a:lnTo>
                        <a:lnTo>
                          <a:pt x="111" y="81"/>
                        </a:lnTo>
                        <a:lnTo>
                          <a:pt x="126" y="81"/>
                        </a:lnTo>
                        <a:lnTo>
                          <a:pt x="76" y="143"/>
                        </a:lnTo>
                        <a:lnTo>
                          <a:pt x="50" y="146"/>
                        </a:lnTo>
                        <a:lnTo>
                          <a:pt x="16" y="16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7" name="Freeform 410"/>
                  <p:cNvSpPr>
                    <a:spLocks noChangeAspect="1"/>
                  </p:cNvSpPr>
                  <p:nvPr/>
                </p:nvSpPr>
                <p:spPr bwMode="auto">
                  <a:xfrm>
                    <a:off x="2322" y="2291"/>
                    <a:ext cx="54" cy="64"/>
                  </a:xfrm>
                  <a:custGeom>
                    <a:avLst/>
                    <a:gdLst>
                      <a:gd name="T0" fmla="*/ 0 w 54"/>
                      <a:gd name="T1" fmla="*/ 17 h 65"/>
                      <a:gd name="T2" fmla="*/ 4 w 54"/>
                      <a:gd name="T3" fmla="*/ 32 h 65"/>
                      <a:gd name="T4" fmla="*/ 31 w 54"/>
                      <a:gd name="T5" fmla="*/ 35 h 65"/>
                      <a:gd name="T6" fmla="*/ 34 w 54"/>
                      <a:gd name="T7" fmla="*/ 34 h 65"/>
                      <a:gd name="T8" fmla="*/ 53 w 54"/>
                      <a:gd name="T9" fmla="*/ 32 h 65"/>
                      <a:gd name="T10" fmla="*/ 48 w 54"/>
                      <a:gd name="T11" fmla="*/ 32 h 65"/>
                      <a:gd name="T12" fmla="*/ 51 w 54"/>
                      <a:gd name="T13" fmla="*/ 23 h 65"/>
                      <a:gd name="T14" fmla="*/ 34 w 54"/>
                      <a:gd name="T15" fmla="*/ 0 h 65"/>
                      <a:gd name="T16" fmla="*/ 17 w 54"/>
                      <a:gd name="T17" fmla="*/ 1 h 65"/>
                      <a:gd name="T18" fmla="*/ 0 w 54"/>
                      <a:gd name="T19" fmla="*/ 17 h 65"/>
                      <a:gd name="T20" fmla="*/ 0 w 54"/>
                      <a:gd name="T21" fmla="*/ 17 h 65"/>
                      <a:gd name="T22" fmla="*/ 0 w 54"/>
                      <a:gd name="T23" fmla="*/ 17 h 65"/>
                      <a:gd name="T24" fmla="*/ 0 w 54"/>
                      <a:gd name="T25" fmla="*/ 1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65"/>
                      <a:gd name="T41" fmla="*/ 54 w 54"/>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65">
                        <a:moveTo>
                          <a:pt x="0" y="17"/>
                        </a:moveTo>
                        <a:lnTo>
                          <a:pt x="4" y="46"/>
                        </a:lnTo>
                        <a:lnTo>
                          <a:pt x="31" y="64"/>
                        </a:lnTo>
                        <a:lnTo>
                          <a:pt x="34" y="63"/>
                        </a:lnTo>
                        <a:lnTo>
                          <a:pt x="53" y="34"/>
                        </a:lnTo>
                        <a:lnTo>
                          <a:pt x="48" y="34"/>
                        </a:lnTo>
                        <a:lnTo>
                          <a:pt x="51" y="23"/>
                        </a:lnTo>
                        <a:lnTo>
                          <a:pt x="34" y="0"/>
                        </a:lnTo>
                        <a:lnTo>
                          <a:pt x="17" y="1"/>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8" name="Freeform 411"/>
                  <p:cNvSpPr>
                    <a:spLocks noChangeAspect="1"/>
                  </p:cNvSpPr>
                  <p:nvPr/>
                </p:nvSpPr>
                <p:spPr bwMode="auto">
                  <a:xfrm>
                    <a:off x="3111" y="2545"/>
                    <a:ext cx="31" cy="42"/>
                  </a:xfrm>
                  <a:custGeom>
                    <a:avLst/>
                    <a:gdLst>
                      <a:gd name="T0" fmla="*/ 0 w 30"/>
                      <a:gd name="T1" fmla="*/ 8 h 44"/>
                      <a:gd name="T2" fmla="*/ 69 w 30"/>
                      <a:gd name="T3" fmla="*/ 0 h 44"/>
                      <a:gd name="T4" fmla="*/ 71 w 30"/>
                      <a:gd name="T5" fmla="*/ 11 h 44"/>
                      <a:gd name="T6" fmla="*/ 10 w 30"/>
                      <a:gd name="T7" fmla="*/ 11 h 44"/>
                      <a:gd name="T8" fmla="*/ 8 w 30"/>
                      <a:gd name="T9" fmla="*/ 11 h 44"/>
                      <a:gd name="T10" fmla="*/ 3 w 30"/>
                      <a:gd name="T11" fmla="*/ 11 h 44"/>
                      <a:gd name="T12" fmla="*/ 0 w 30"/>
                      <a:gd name="T13" fmla="*/ 8 h 44"/>
                      <a:gd name="T14" fmla="*/ 0 w 30"/>
                      <a:gd name="T15" fmla="*/ 8 h 44"/>
                      <a:gd name="T16" fmla="*/ 0 w 30"/>
                      <a:gd name="T17" fmla="*/ 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4"/>
                      <a:gd name="T29" fmla="*/ 30 w 3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4">
                        <a:moveTo>
                          <a:pt x="0" y="8"/>
                        </a:moveTo>
                        <a:lnTo>
                          <a:pt x="28" y="0"/>
                        </a:lnTo>
                        <a:lnTo>
                          <a:pt x="29" y="20"/>
                        </a:lnTo>
                        <a:lnTo>
                          <a:pt x="10" y="43"/>
                        </a:lnTo>
                        <a:lnTo>
                          <a:pt x="8" y="43"/>
                        </a:lnTo>
                        <a:lnTo>
                          <a:pt x="3" y="2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29" name="Freeform 412"/>
                  <p:cNvSpPr>
                    <a:spLocks noChangeAspect="1"/>
                  </p:cNvSpPr>
                  <p:nvPr/>
                </p:nvSpPr>
                <p:spPr bwMode="auto">
                  <a:xfrm>
                    <a:off x="3110" y="2518"/>
                    <a:ext cx="35" cy="36"/>
                  </a:xfrm>
                  <a:custGeom>
                    <a:avLst/>
                    <a:gdLst>
                      <a:gd name="T0" fmla="*/ 29 w 35"/>
                      <a:gd name="T1" fmla="*/ 27 h 36"/>
                      <a:gd name="T2" fmla="*/ 1 w 35"/>
                      <a:gd name="T3" fmla="*/ 35 h 36"/>
                      <a:gd name="T4" fmla="*/ 0 w 35"/>
                      <a:gd name="T5" fmla="*/ 27 h 36"/>
                      <a:gd name="T6" fmla="*/ 11 w 35"/>
                      <a:gd name="T7" fmla="*/ 4 h 36"/>
                      <a:gd name="T8" fmla="*/ 26 w 35"/>
                      <a:gd name="T9" fmla="*/ 0 h 36"/>
                      <a:gd name="T10" fmla="*/ 26 w 35"/>
                      <a:gd name="T11" fmla="*/ 0 h 36"/>
                      <a:gd name="T12" fmla="*/ 34 w 35"/>
                      <a:gd name="T13" fmla="*/ 16 h 36"/>
                      <a:gd name="T14" fmla="*/ 29 w 35"/>
                      <a:gd name="T15" fmla="*/ 27 h 36"/>
                      <a:gd name="T16" fmla="*/ 29 w 35"/>
                      <a:gd name="T17" fmla="*/ 27 h 36"/>
                      <a:gd name="T18" fmla="*/ 29 w 35"/>
                      <a:gd name="T19" fmla="*/ 2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6"/>
                      <a:gd name="T32" fmla="*/ 35 w 3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6">
                        <a:moveTo>
                          <a:pt x="29" y="27"/>
                        </a:moveTo>
                        <a:lnTo>
                          <a:pt x="1" y="35"/>
                        </a:lnTo>
                        <a:lnTo>
                          <a:pt x="0" y="27"/>
                        </a:lnTo>
                        <a:lnTo>
                          <a:pt x="11" y="4"/>
                        </a:lnTo>
                        <a:lnTo>
                          <a:pt x="26" y="0"/>
                        </a:lnTo>
                        <a:lnTo>
                          <a:pt x="34" y="16"/>
                        </a:lnTo>
                        <a:lnTo>
                          <a:pt x="29"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0" name="Freeform 413"/>
                  <p:cNvSpPr>
                    <a:spLocks noChangeAspect="1"/>
                  </p:cNvSpPr>
                  <p:nvPr/>
                </p:nvSpPr>
                <p:spPr bwMode="auto">
                  <a:xfrm>
                    <a:off x="2933" y="2863"/>
                    <a:ext cx="174" cy="185"/>
                  </a:xfrm>
                  <a:custGeom>
                    <a:avLst/>
                    <a:gdLst>
                      <a:gd name="T0" fmla="*/ 161 w 171"/>
                      <a:gd name="T1" fmla="*/ 0 h 187"/>
                      <a:gd name="T2" fmla="*/ 185 w 171"/>
                      <a:gd name="T3" fmla="*/ 32 h 187"/>
                      <a:gd name="T4" fmla="*/ 240 w 171"/>
                      <a:gd name="T5" fmla="*/ 46 h 187"/>
                      <a:gd name="T6" fmla="*/ 246 w 171"/>
                      <a:gd name="T7" fmla="*/ 51 h 187"/>
                      <a:gd name="T8" fmla="*/ 280 w 171"/>
                      <a:gd name="T9" fmla="*/ 59 h 187"/>
                      <a:gd name="T10" fmla="*/ 229 w 171"/>
                      <a:gd name="T11" fmla="*/ 82 h 187"/>
                      <a:gd name="T12" fmla="*/ 161 w 171"/>
                      <a:gd name="T13" fmla="*/ 121 h 187"/>
                      <a:gd name="T14" fmla="*/ 134 w 171"/>
                      <a:gd name="T15" fmla="*/ 122 h 187"/>
                      <a:gd name="T16" fmla="*/ 102 w 171"/>
                      <a:gd name="T17" fmla="*/ 119 h 187"/>
                      <a:gd name="T18" fmla="*/ 69 w 171"/>
                      <a:gd name="T19" fmla="*/ 132 h 187"/>
                      <a:gd name="T20" fmla="*/ 22 w 171"/>
                      <a:gd name="T21" fmla="*/ 134 h 187"/>
                      <a:gd name="T22" fmla="*/ 14 w 171"/>
                      <a:gd name="T23" fmla="*/ 131 h 187"/>
                      <a:gd name="T24" fmla="*/ 15 w 171"/>
                      <a:gd name="T25" fmla="*/ 120 h 187"/>
                      <a:gd name="T26" fmla="*/ 0 w 171"/>
                      <a:gd name="T27" fmla="*/ 112 h 187"/>
                      <a:gd name="T28" fmla="*/ 0 w 171"/>
                      <a:gd name="T29" fmla="*/ 112 h 187"/>
                      <a:gd name="T30" fmla="*/ 0 w 171"/>
                      <a:gd name="T31" fmla="*/ 62 h 187"/>
                      <a:gd name="T32" fmla="*/ 20 w 171"/>
                      <a:gd name="T33" fmla="*/ 52 h 187"/>
                      <a:gd name="T34" fmla="*/ 22 w 171"/>
                      <a:gd name="T35" fmla="*/ 11 h 187"/>
                      <a:gd name="T36" fmla="*/ 88 w 171"/>
                      <a:gd name="T37" fmla="*/ 4 h 187"/>
                      <a:gd name="T38" fmla="*/ 102 w 171"/>
                      <a:gd name="T39" fmla="*/ 6 h 187"/>
                      <a:gd name="T40" fmla="*/ 108 w 171"/>
                      <a:gd name="T41" fmla="*/ 16 h 187"/>
                      <a:gd name="T42" fmla="*/ 130 w 171"/>
                      <a:gd name="T43" fmla="*/ 4 h 187"/>
                      <a:gd name="T44" fmla="*/ 161 w 171"/>
                      <a:gd name="T45" fmla="*/ 0 h 187"/>
                      <a:gd name="T46" fmla="*/ 161 w 171"/>
                      <a:gd name="T47" fmla="*/ 0 h 187"/>
                      <a:gd name="T48" fmla="*/ 161 w 171"/>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187"/>
                      <a:gd name="T77" fmla="*/ 171 w 171"/>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187">
                        <a:moveTo>
                          <a:pt x="97" y="0"/>
                        </a:moveTo>
                        <a:lnTo>
                          <a:pt x="113" y="32"/>
                        </a:lnTo>
                        <a:lnTo>
                          <a:pt x="143" y="57"/>
                        </a:lnTo>
                        <a:lnTo>
                          <a:pt x="148" y="80"/>
                        </a:lnTo>
                        <a:lnTo>
                          <a:pt x="170" y="88"/>
                        </a:lnTo>
                        <a:lnTo>
                          <a:pt x="138" y="111"/>
                        </a:lnTo>
                        <a:lnTo>
                          <a:pt x="97" y="160"/>
                        </a:lnTo>
                        <a:lnTo>
                          <a:pt x="81" y="163"/>
                        </a:lnTo>
                        <a:lnTo>
                          <a:pt x="65" y="156"/>
                        </a:lnTo>
                        <a:lnTo>
                          <a:pt x="40" y="182"/>
                        </a:lnTo>
                        <a:lnTo>
                          <a:pt x="22" y="186"/>
                        </a:lnTo>
                        <a:lnTo>
                          <a:pt x="14" y="180"/>
                        </a:lnTo>
                        <a:lnTo>
                          <a:pt x="15" y="158"/>
                        </a:lnTo>
                        <a:lnTo>
                          <a:pt x="0" y="142"/>
                        </a:lnTo>
                        <a:lnTo>
                          <a:pt x="0" y="91"/>
                        </a:lnTo>
                        <a:lnTo>
                          <a:pt x="20" y="81"/>
                        </a:lnTo>
                        <a:lnTo>
                          <a:pt x="22" y="11"/>
                        </a:lnTo>
                        <a:lnTo>
                          <a:pt x="58" y="4"/>
                        </a:lnTo>
                        <a:lnTo>
                          <a:pt x="65" y="6"/>
                        </a:lnTo>
                        <a:lnTo>
                          <a:pt x="68" y="16"/>
                        </a:lnTo>
                        <a:lnTo>
                          <a:pt x="79" y="4"/>
                        </a:lnTo>
                        <a:lnTo>
                          <a:pt x="97"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1" name="Freeform 414"/>
                  <p:cNvSpPr>
                    <a:spLocks noChangeAspect="1"/>
                  </p:cNvSpPr>
                  <p:nvPr/>
                </p:nvSpPr>
                <p:spPr bwMode="auto">
                  <a:xfrm>
                    <a:off x="3362" y="2742"/>
                    <a:ext cx="139" cy="280"/>
                  </a:xfrm>
                  <a:custGeom>
                    <a:avLst/>
                    <a:gdLst>
                      <a:gd name="T0" fmla="*/ 0 w 138"/>
                      <a:gd name="T1" fmla="*/ 148 h 283"/>
                      <a:gd name="T2" fmla="*/ 6 w 138"/>
                      <a:gd name="T3" fmla="*/ 193 h 283"/>
                      <a:gd name="T4" fmla="*/ 21 w 138"/>
                      <a:gd name="T5" fmla="*/ 205 h 283"/>
                      <a:gd name="T6" fmla="*/ 26 w 138"/>
                      <a:gd name="T7" fmla="*/ 208 h 283"/>
                      <a:gd name="T8" fmla="*/ 61 w 138"/>
                      <a:gd name="T9" fmla="*/ 203 h 283"/>
                      <a:gd name="T10" fmla="*/ 67 w 138"/>
                      <a:gd name="T11" fmla="*/ 196 h 283"/>
                      <a:gd name="T12" fmla="*/ 141 w 138"/>
                      <a:gd name="T13" fmla="*/ 106 h 283"/>
                      <a:gd name="T14" fmla="*/ 152 w 138"/>
                      <a:gd name="T15" fmla="*/ 47 h 283"/>
                      <a:gd name="T16" fmla="*/ 160 w 138"/>
                      <a:gd name="T17" fmla="*/ 52 h 283"/>
                      <a:gd name="T18" fmla="*/ 166 w 138"/>
                      <a:gd name="T19" fmla="*/ 47 h 283"/>
                      <a:gd name="T20" fmla="*/ 156 w 138"/>
                      <a:gd name="T21" fmla="*/ 21 h 283"/>
                      <a:gd name="T22" fmla="*/ 147 w 138"/>
                      <a:gd name="T23" fmla="*/ 0 h 283"/>
                      <a:gd name="T24" fmla="*/ 140 w 138"/>
                      <a:gd name="T25" fmla="*/ 8 h 283"/>
                      <a:gd name="T26" fmla="*/ 137 w 138"/>
                      <a:gd name="T27" fmla="*/ 27 h 283"/>
                      <a:gd name="T28" fmla="*/ 121 w 138"/>
                      <a:gd name="T29" fmla="*/ 34 h 283"/>
                      <a:gd name="T30" fmla="*/ 116 w 138"/>
                      <a:gd name="T31" fmla="*/ 47 h 283"/>
                      <a:gd name="T32" fmla="*/ 29 w 138"/>
                      <a:gd name="T33" fmla="*/ 58 h 283"/>
                      <a:gd name="T34" fmla="*/ 16 w 138"/>
                      <a:gd name="T35" fmla="*/ 85 h 283"/>
                      <a:gd name="T36" fmla="*/ 24 w 138"/>
                      <a:gd name="T37" fmla="*/ 125 h 283"/>
                      <a:gd name="T38" fmla="*/ 0 w 138"/>
                      <a:gd name="T39" fmla="*/ 148 h 283"/>
                      <a:gd name="T40" fmla="*/ 0 w 138"/>
                      <a:gd name="T41" fmla="*/ 148 h 283"/>
                      <a:gd name="T42" fmla="*/ 0 w 138"/>
                      <a:gd name="T43" fmla="*/ 148 h 2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283"/>
                      <a:gd name="T68" fmla="*/ 138 w 138"/>
                      <a:gd name="T69" fmla="*/ 283 h 2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283">
                        <a:moveTo>
                          <a:pt x="0" y="206"/>
                        </a:moveTo>
                        <a:lnTo>
                          <a:pt x="6" y="260"/>
                        </a:lnTo>
                        <a:lnTo>
                          <a:pt x="21" y="277"/>
                        </a:lnTo>
                        <a:lnTo>
                          <a:pt x="26" y="282"/>
                        </a:lnTo>
                        <a:lnTo>
                          <a:pt x="61" y="274"/>
                        </a:lnTo>
                        <a:lnTo>
                          <a:pt x="67" y="264"/>
                        </a:lnTo>
                        <a:lnTo>
                          <a:pt x="112" y="135"/>
                        </a:lnTo>
                        <a:lnTo>
                          <a:pt x="123" y="72"/>
                        </a:lnTo>
                        <a:lnTo>
                          <a:pt x="131" y="81"/>
                        </a:lnTo>
                        <a:lnTo>
                          <a:pt x="137" y="72"/>
                        </a:lnTo>
                        <a:lnTo>
                          <a:pt x="127" y="21"/>
                        </a:lnTo>
                        <a:lnTo>
                          <a:pt x="118" y="0"/>
                        </a:lnTo>
                        <a:lnTo>
                          <a:pt x="111" y="8"/>
                        </a:lnTo>
                        <a:lnTo>
                          <a:pt x="108" y="27"/>
                        </a:lnTo>
                        <a:lnTo>
                          <a:pt x="92" y="34"/>
                        </a:lnTo>
                        <a:lnTo>
                          <a:pt x="87" y="58"/>
                        </a:lnTo>
                        <a:lnTo>
                          <a:pt x="29" y="87"/>
                        </a:lnTo>
                        <a:lnTo>
                          <a:pt x="16" y="114"/>
                        </a:lnTo>
                        <a:lnTo>
                          <a:pt x="24" y="168"/>
                        </a:lnTo>
                        <a:lnTo>
                          <a:pt x="0" y="20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2" name="Freeform 415"/>
                  <p:cNvSpPr>
                    <a:spLocks noChangeAspect="1"/>
                  </p:cNvSpPr>
                  <p:nvPr/>
                </p:nvSpPr>
                <p:spPr bwMode="auto">
                  <a:xfrm>
                    <a:off x="3300" y="262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33" name="Freeform 416"/>
                  <p:cNvSpPr>
                    <a:spLocks noChangeAspect="1"/>
                  </p:cNvSpPr>
                  <p:nvPr/>
                </p:nvSpPr>
                <p:spPr bwMode="auto">
                  <a:xfrm>
                    <a:off x="2810" y="2205"/>
                    <a:ext cx="42" cy="36"/>
                  </a:xfrm>
                  <a:custGeom>
                    <a:avLst/>
                    <a:gdLst>
                      <a:gd name="T0" fmla="*/ 0 w 42"/>
                      <a:gd name="T1" fmla="*/ 3 h 36"/>
                      <a:gd name="T2" fmla="*/ 21 w 42"/>
                      <a:gd name="T3" fmla="*/ 35 h 36"/>
                      <a:gd name="T4" fmla="*/ 37 w 42"/>
                      <a:gd name="T5" fmla="*/ 27 h 36"/>
                      <a:gd name="T6" fmla="*/ 41 w 42"/>
                      <a:gd name="T7" fmla="*/ 16 h 36"/>
                      <a:gd name="T8" fmla="*/ 20 w 42"/>
                      <a:gd name="T9" fmla="*/ 14 h 36"/>
                      <a:gd name="T10" fmla="*/ 15 w 42"/>
                      <a:gd name="T11" fmla="*/ 0 h 36"/>
                      <a:gd name="T12" fmla="*/ 0 w 42"/>
                      <a:gd name="T13" fmla="*/ 3 h 36"/>
                      <a:gd name="T14" fmla="*/ 0 w 42"/>
                      <a:gd name="T15" fmla="*/ 3 h 36"/>
                      <a:gd name="T16" fmla="*/ 0 w 42"/>
                      <a:gd name="T17" fmla="*/ 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6"/>
                      <a:gd name="T29" fmla="*/ 42 w 4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6">
                        <a:moveTo>
                          <a:pt x="0" y="3"/>
                        </a:moveTo>
                        <a:lnTo>
                          <a:pt x="21" y="35"/>
                        </a:lnTo>
                        <a:lnTo>
                          <a:pt x="37" y="27"/>
                        </a:lnTo>
                        <a:lnTo>
                          <a:pt x="41" y="16"/>
                        </a:lnTo>
                        <a:lnTo>
                          <a:pt x="20" y="14"/>
                        </a:lnTo>
                        <a:lnTo>
                          <a:pt x="15" y="0"/>
                        </a:lnTo>
                        <a:lnTo>
                          <a:pt x="0"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sp>
              <p:nvSpPr>
                <p:cNvPr id="686" name="Freeform 417"/>
                <p:cNvSpPr>
                  <a:spLocks noChangeAspect="1"/>
                </p:cNvSpPr>
                <p:nvPr/>
              </p:nvSpPr>
              <p:spPr bwMode="auto">
                <a:xfrm>
                  <a:off x="3156" y="2492"/>
                  <a:ext cx="52" cy="62"/>
                </a:xfrm>
                <a:custGeom>
                  <a:avLst/>
                  <a:gdLst>
                    <a:gd name="T0" fmla="*/ 0 w 50"/>
                    <a:gd name="T1" fmla="*/ 31 h 63"/>
                    <a:gd name="T2" fmla="*/ 4 w 50"/>
                    <a:gd name="T3" fmla="*/ 33 h 63"/>
                    <a:gd name="T4" fmla="*/ 12 w 50"/>
                    <a:gd name="T5" fmla="*/ 31 h 63"/>
                    <a:gd name="T6" fmla="*/ 104 w 50"/>
                    <a:gd name="T7" fmla="*/ 31 h 63"/>
                    <a:gd name="T8" fmla="*/ 131 w 50"/>
                    <a:gd name="T9" fmla="*/ 31 h 63"/>
                    <a:gd name="T10" fmla="*/ 88 w 50"/>
                    <a:gd name="T11" fmla="*/ 31 h 63"/>
                    <a:gd name="T12" fmla="*/ 151 w 50"/>
                    <a:gd name="T13" fmla="*/ 14 h 63"/>
                    <a:gd name="T14" fmla="*/ 136 w 50"/>
                    <a:gd name="T15" fmla="*/ 3 h 63"/>
                    <a:gd name="T16" fmla="*/ 76 w 50"/>
                    <a:gd name="T17" fmla="*/ 0 h 63"/>
                    <a:gd name="T18" fmla="*/ 4 w 50"/>
                    <a:gd name="T19" fmla="*/ 9 h 63"/>
                    <a:gd name="T20" fmla="*/ 0 w 50"/>
                    <a:gd name="T21" fmla="*/ 31 h 63"/>
                    <a:gd name="T22" fmla="*/ 0 w 50"/>
                    <a:gd name="T23" fmla="*/ 31 h 63"/>
                    <a:gd name="T24" fmla="*/ 0 w 50"/>
                    <a:gd name="T25" fmla="*/ 3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3"/>
                    <a:gd name="T41" fmla="*/ 50 w 5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3">
                      <a:moveTo>
                        <a:pt x="0" y="48"/>
                      </a:moveTo>
                      <a:lnTo>
                        <a:pt x="4" y="62"/>
                      </a:lnTo>
                      <a:lnTo>
                        <a:pt x="12" y="54"/>
                      </a:lnTo>
                      <a:lnTo>
                        <a:pt x="34" y="57"/>
                      </a:lnTo>
                      <a:lnTo>
                        <a:pt x="42" y="49"/>
                      </a:lnTo>
                      <a:lnTo>
                        <a:pt x="30" y="48"/>
                      </a:lnTo>
                      <a:lnTo>
                        <a:pt x="49" y="14"/>
                      </a:lnTo>
                      <a:lnTo>
                        <a:pt x="44" y="3"/>
                      </a:lnTo>
                      <a:lnTo>
                        <a:pt x="26" y="0"/>
                      </a:lnTo>
                      <a:lnTo>
                        <a:pt x="4" y="9"/>
                      </a:lnTo>
                      <a:lnTo>
                        <a:pt x="0" y="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sp>
            <p:nvSpPr>
              <p:cNvPr id="682" name="Freeform 418"/>
              <p:cNvSpPr>
                <a:spLocks noChangeAspect="1"/>
              </p:cNvSpPr>
              <p:nvPr/>
            </p:nvSpPr>
            <p:spPr bwMode="auto">
              <a:xfrm>
                <a:off x="2248" y="2153"/>
                <a:ext cx="112" cy="89"/>
              </a:xfrm>
              <a:custGeom>
                <a:avLst/>
                <a:gdLst>
                  <a:gd name="T0" fmla="*/ 124 w 111"/>
                  <a:gd name="T1" fmla="*/ 40 h 89"/>
                  <a:gd name="T2" fmla="*/ 139 w 111"/>
                  <a:gd name="T3" fmla="*/ 88 h 89"/>
                  <a:gd name="T4" fmla="*/ 96 w 111"/>
                  <a:gd name="T5" fmla="*/ 83 h 89"/>
                  <a:gd name="T6" fmla="*/ 11 w 111"/>
                  <a:gd name="T7" fmla="*/ 88 h 89"/>
                  <a:gd name="T8" fmla="*/ 10 w 111"/>
                  <a:gd name="T9" fmla="*/ 88 h 89"/>
                  <a:gd name="T10" fmla="*/ 10 w 111"/>
                  <a:gd name="T11" fmla="*/ 74 h 89"/>
                  <a:gd name="T12" fmla="*/ 11 w 111"/>
                  <a:gd name="T13" fmla="*/ 76 h 89"/>
                  <a:gd name="T14" fmla="*/ 40 w 111"/>
                  <a:gd name="T15" fmla="*/ 66 h 89"/>
                  <a:gd name="T16" fmla="*/ 91 w 111"/>
                  <a:gd name="T17" fmla="*/ 70 h 89"/>
                  <a:gd name="T18" fmla="*/ 94 w 111"/>
                  <a:gd name="T19" fmla="*/ 65 h 89"/>
                  <a:gd name="T20" fmla="*/ 39 w 111"/>
                  <a:gd name="T21" fmla="*/ 57 h 89"/>
                  <a:gd name="T22" fmla="*/ 12 w 111"/>
                  <a:gd name="T23" fmla="*/ 62 h 89"/>
                  <a:gd name="T24" fmla="*/ 11 w 111"/>
                  <a:gd name="T25" fmla="*/ 62 h 89"/>
                  <a:gd name="T26" fmla="*/ 11 w 111"/>
                  <a:gd name="T27" fmla="*/ 57 h 89"/>
                  <a:gd name="T28" fmla="*/ 0 w 111"/>
                  <a:gd name="T29" fmla="*/ 41 h 89"/>
                  <a:gd name="T30" fmla="*/ 19 w 111"/>
                  <a:gd name="T31" fmla="*/ 16 h 89"/>
                  <a:gd name="T32" fmla="*/ 34 w 111"/>
                  <a:gd name="T33" fmla="*/ 4 h 89"/>
                  <a:gd name="T34" fmla="*/ 52 w 111"/>
                  <a:gd name="T35" fmla="*/ 0 h 89"/>
                  <a:gd name="T36" fmla="*/ 105 w 111"/>
                  <a:gd name="T37" fmla="*/ 15 h 89"/>
                  <a:gd name="T38" fmla="*/ 124 w 111"/>
                  <a:gd name="T39" fmla="*/ 40 h 89"/>
                  <a:gd name="T40" fmla="*/ 124 w 111"/>
                  <a:gd name="T41" fmla="*/ 40 h 89"/>
                  <a:gd name="T42" fmla="*/ 124 w 111"/>
                  <a:gd name="T43" fmla="*/ 4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89"/>
                  <a:gd name="T68" fmla="*/ 111 w 111"/>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89">
                    <a:moveTo>
                      <a:pt x="95" y="40"/>
                    </a:moveTo>
                    <a:lnTo>
                      <a:pt x="110" y="88"/>
                    </a:lnTo>
                    <a:lnTo>
                      <a:pt x="67" y="83"/>
                    </a:lnTo>
                    <a:lnTo>
                      <a:pt x="11" y="88"/>
                    </a:lnTo>
                    <a:lnTo>
                      <a:pt x="10" y="88"/>
                    </a:lnTo>
                    <a:lnTo>
                      <a:pt x="10" y="74"/>
                    </a:lnTo>
                    <a:lnTo>
                      <a:pt x="11" y="76"/>
                    </a:lnTo>
                    <a:lnTo>
                      <a:pt x="40" y="66"/>
                    </a:lnTo>
                    <a:lnTo>
                      <a:pt x="62" y="70"/>
                    </a:lnTo>
                    <a:lnTo>
                      <a:pt x="65" y="65"/>
                    </a:lnTo>
                    <a:lnTo>
                      <a:pt x="39" y="57"/>
                    </a:lnTo>
                    <a:lnTo>
                      <a:pt x="12" y="62"/>
                    </a:lnTo>
                    <a:lnTo>
                      <a:pt x="11" y="62"/>
                    </a:lnTo>
                    <a:lnTo>
                      <a:pt x="11" y="57"/>
                    </a:lnTo>
                    <a:lnTo>
                      <a:pt x="0" y="41"/>
                    </a:lnTo>
                    <a:lnTo>
                      <a:pt x="19" y="16"/>
                    </a:lnTo>
                    <a:lnTo>
                      <a:pt x="34" y="4"/>
                    </a:lnTo>
                    <a:lnTo>
                      <a:pt x="52" y="0"/>
                    </a:lnTo>
                    <a:lnTo>
                      <a:pt x="76" y="15"/>
                    </a:lnTo>
                    <a:lnTo>
                      <a:pt x="95" y="4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83" name="Freeform 419"/>
              <p:cNvSpPr>
                <a:spLocks noChangeAspect="1"/>
              </p:cNvSpPr>
              <p:nvPr/>
            </p:nvSpPr>
            <p:spPr bwMode="auto">
              <a:xfrm>
                <a:off x="2258" y="2211"/>
                <a:ext cx="58" cy="19"/>
              </a:xfrm>
              <a:custGeom>
                <a:avLst/>
                <a:gdLst>
                  <a:gd name="T0" fmla="*/ 1 w 56"/>
                  <a:gd name="T1" fmla="*/ 10 h 20"/>
                  <a:gd name="T2" fmla="*/ 79 w 56"/>
                  <a:gd name="T3" fmla="*/ 9 h 20"/>
                  <a:gd name="T4" fmla="*/ 143 w 56"/>
                  <a:gd name="T5" fmla="*/ 10 h 20"/>
                  <a:gd name="T6" fmla="*/ 151 w 56"/>
                  <a:gd name="T7" fmla="*/ 8 h 20"/>
                  <a:gd name="T8" fmla="*/ 76 w 56"/>
                  <a:gd name="T9" fmla="*/ 0 h 20"/>
                  <a:gd name="T10" fmla="*/ 2 w 56"/>
                  <a:gd name="T11" fmla="*/ 5 h 20"/>
                  <a:gd name="T12" fmla="*/ 1 w 56"/>
                  <a:gd name="T13" fmla="*/ 5 h 20"/>
                  <a:gd name="T14" fmla="*/ 0 w 56"/>
                  <a:gd name="T15" fmla="*/ 10 h 20"/>
                  <a:gd name="T16" fmla="*/ 1 w 56"/>
                  <a:gd name="T17" fmla="*/ 10 h 20"/>
                  <a:gd name="T18" fmla="*/ 1 w 56"/>
                  <a:gd name="T19" fmla="*/ 10 h 20"/>
                  <a:gd name="T20" fmla="*/ 1 w 56"/>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0"/>
                  <a:gd name="T35" fmla="*/ 56 w 5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0">
                    <a:moveTo>
                      <a:pt x="1" y="19"/>
                    </a:moveTo>
                    <a:lnTo>
                      <a:pt x="30" y="9"/>
                    </a:lnTo>
                    <a:lnTo>
                      <a:pt x="52" y="13"/>
                    </a:lnTo>
                    <a:lnTo>
                      <a:pt x="55" y="8"/>
                    </a:lnTo>
                    <a:lnTo>
                      <a:pt x="29" y="0"/>
                    </a:lnTo>
                    <a:lnTo>
                      <a:pt x="2" y="5"/>
                    </a:lnTo>
                    <a:lnTo>
                      <a:pt x="1" y="5"/>
                    </a:lnTo>
                    <a:lnTo>
                      <a:pt x="0" y="17"/>
                    </a:lnTo>
                    <a:lnTo>
                      <a:pt x="1"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84" name="Freeform 420"/>
              <p:cNvSpPr>
                <a:spLocks noChangeAspect="1"/>
              </p:cNvSpPr>
              <p:nvPr/>
            </p:nvSpPr>
            <p:spPr bwMode="auto">
              <a:xfrm>
                <a:off x="2258" y="2235"/>
                <a:ext cx="59" cy="38"/>
              </a:xfrm>
              <a:custGeom>
                <a:avLst/>
                <a:gdLst>
                  <a:gd name="T0" fmla="*/ 86 w 58"/>
                  <a:gd name="T1" fmla="*/ 0 h 38"/>
                  <a:gd name="T2" fmla="*/ 84 w 58"/>
                  <a:gd name="T3" fmla="*/ 21 h 38"/>
                  <a:gd name="T4" fmla="*/ 68 w 58"/>
                  <a:gd name="T5" fmla="*/ 27 h 38"/>
                  <a:gd name="T6" fmla="*/ 60 w 58"/>
                  <a:gd name="T7" fmla="*/ 37 h 38"/>
                  <a:gd name="T8" fmla="*/ 60 w 58"/>
                  <a:gd name="T9" fmla="*/ 37 h 38"/>
                  <a:gd name="T10" fmla="*/ 25 w 58"/>
                  <a:gd name="T11" fmla="*/ 30 h 38"/>
                  <a:gd name="T12" fmla="*/ 24 w 58"/>
                  <a:gd name="T13" fmla="*/ 17 h 38"/>
                  <a:gd name="T14" fmla="*/ 16 w 58"/>
                  <a:gd name="T15" fmla="*/ 19 h 38"/>
                  <a:gd name="T16" fmla="*/ 0 w 58"/>
                  <a:gd name="T17" fmla="*/ 5 h 38"/>
                  <a:gd name="T18" fmla="*/ 1 w 58"/>
                  <a:gd name="T19" fmla="*/ 5 h 38"/>
                  <a:gd name="T20" fmla="*/ 86 w 58"/>
                  <a:gd name="T21" fmla="*/ 0 h 38"/>
                  <a:gd name="T22" fmla="*/ 86 w 58"/>
                  <a:gd name="T23" fmla="*/ 0 h 38"/>
                  <a:gd name="T24" fmla="*/ 86 w 58"/>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38"/>
                  <a:gd name="T41" fmla="*/ 58 w 58"/>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38">
                    <a:moveTo>
                      <a:pt x="57" y="0"/>
                    </a:moveTo>
                    <a:lnTo>
                      <a:pt x="55" y="21"/>
                    </a:lnTo>
                    <a:lnTo>
                      <a:pt x="39" y="27"/>
                    </a:lnTo>
                    <a:lnTo>
                      <a:pt x="31" y="37"/>
                    </a:lnTo>
                    <a:lnTo>
                      <a:pt x="25" y="30"/>
                    </a:lnTo>
                    <a:lnTo>
                      <a:pt x="24" y="17"/>
                    </a:lnTo>
                    <a:lnTo>
                      <a:pt x="16" y="19"/>
                    </a:lnTo>
                    <a:lnTo>
                      <a:pt x="0" y="5"/>
                    </a:lnTo>
                    <a:lnTo>
                      <a:pt x="1" y="5"/>
                    </a:lnTo>
                    <a:lnTo>
                      <a:pt x="57"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578" name="Group 421"/>
            <p:cNvGrpSpPr>
              <a:grpSpLocks/>
            </p:cNvGrpSpPr>
            <p:nvPr/>
          </p:nvGrpSpPr>
          <p:grpSpPr bwMode="auto">
            <a:xfrm>
              <a:off x="2874963" y="1520825"/>
              <a:ext cx="2532062" cy="1384300"/>
              <a:chOff x="1768" y="897"/>
              <a:chExt cx="1595" cy="872"/>
            </a:xfrm>
            <a:solidFill>
              <a:srgbClr val="FF572F"/>
            </a:solidFill>
          </p:grpSpPr>
          <p:sp>
            <p:nvSpPr>
              <p:cNvPr id="614" name="Freeform 422"/>
              <p:cNvSpPr>
                <a:spLocks noChangeAspect="1"/>
              </p:cNvSpPr>
              <p:nvPr/>
            </p:nvSpPr>
            <p:spPr bwMode="auto">
              <a:xfrm>
                <a:off x="1768" y="897"/>
                <a:ext cx="749" cy="390"/>
              </a:xfrm>
              <a:custGeom>
                <a:avLst/>
                <a:gdLst>
                  <a:gd name="T0" fmla="*/ 56 w 735"/>
                  <a:gd name="T1" fmla="*/ 49 h 394"/>
                  <a:gd name="T2" fmla="*/ 70 w 735"/>
                  <a:gd name="T3" fmla="*/ 56 h 394"/>
                  <a:gd name="T4" fmla="*/ 26 w 735"/>
                  <a:gd name="T5" fmla="*/ 69 h 394"/>
                  <a:gd name="T6" fmla="*/ 21 w 735"/>
                  <a:gd name="T7" fmla="*/ 77 h 394"/>
                  <a:gd name="T8" fmla="*/ 242 w 735"/>
                  <a:gd name="T9" fmla="*/ 82 h 394"/>
                  <a:gd name="T10" fmla="*/ 255 w 735"/>
                  <a:gd name="T11" fmla="*/ 101 h 394"/>
                  <a:gd name="T12" fmla="*/ 255 w 735"/>
                  <a:gd name="T13" fmla="*/ 117 h 394"/>
                  <a:gd name="T14" fmla="*/ 236 w 735"/>
                  <a:gd name="T15" fmla="*/ 129 h 394"/>
                  <a:gd name="T16" fmla="*/ 250 w 735"/>
                  <a:gd name="T17" fmla="*/ 135 h 394"/>
                  <a:gd name="T18" fmla="*/ 273 w 735"/>
                  <a:gd name="T19" fmla="*/ 138 h 394"/>
                  <a:gd name="T20" fmla="*/ 293 w 735"/>
                  <a:gd name="T21" fmla="*/ 143 h 394"/>
                  <a:gd name="T22" fmla="*/ 200 w 735"/>
                  <a:gd name="T23" fmla="*/ 155 h 394"/>
                  <a:gd name="T24" fmla="*/ 285 w 735"/>
                  <a:gd name="T25" fmla="*/ 150 h 394"/>
                  <a:gd name="T26" fmla="*/ 270 w 735"/>
                  <a:gd name="T27" fmla="*/ 174 h 394"/>
                  <a:gd name="T28" fmla="*/ 208 w 735"/>
                  <a:gd name="T29" fmla="*/ 181 h 394"/>
                  <a:gd name="T30" fmla="*/ 184 w 735"/>
                  <a:gd name="T31" fmla="*/ 215 h 394"/>
                  <a:gd name="T32" fmla="*/ 186 w 735"/>
                  <a:gd name="T33" fmla="*/ 233 h 394"/>
                  <a:gd name="T34" fmla="*/ 206 w 735"/>
                  <a:gd name="T35" fmla="*/ 270 h 394"/>
                  <a:gd name="T36" fmla="*/ 275 w 735"/>
                  <a:gd name="T37" fmla="*/ 282 h 394"/>
                  <a:gd name="T38" fmla="*/ 334 w 735"/>
                  <a:gd name="T39" fmla="*/ 291 h 394"/>
                  <a:gd name="T40" fmla="*/ 388 w 735"/>
                  <a:gd name="T41" fmla="*/ 252 h 394"/>
                  <a:gd name="T42" fmla="*/ 460 w 735"/>
                  <a:gd name="T43" fmla="*/ 227 h 394"/>
                  <a:gd name="T44" fmla="*/ 478 w 735"/>
                  <a:gd name="T45" fmla="*/ 220 h 394"/>
                  <a:gd name="T46" fmla="*/ 596 w 735"/>
                  <a:gd name="T47" fmla="*/ 208 h 394"/>
                  <a:gd name="T48" fmla="*/ 847 w 735"/>
                  <a:gd name="T49" fmla="*/ 169 h 394"/>
                  <a:gd name="T50" fmla="*/ 945 w 735"/>
                  <a:gd name="T51" fmla="*/ 148 h 394"/>
                  <a:gd name="T52" fmla="*/ 857 w 735"/>
                  <a:gd name="T53" fmla="*/ 147 h 394"/>
                  <a:gd name="T54" fmla="*/ 887 w 735"/>
                  <a:gd name="T55" fmla="*/ 138 h 394"/>
                  <a:gd name="T56" fmla="*/ 912 w 735"/>
                  <a:gd name="T57" fmla="*/ 143 h 394"/>
                  <a:gd name="T58" fmla="*/ 973 w 735"/>
                  <a:gd name="T59" fmla="*/ 135 h 394"/>
                  <a:gd name="T60" fmla="*/ 973 w 735"/>
                  <a:gd name="T61" fmla="*/ 130 h 394"/>
                  <a:gd name="T62" fmla="*/ 962 w 735"/>
                  <a:gd name="T63" fmla="*/ 122 h 394"/>
                  <a:gd name="T64" fmla="*/ 1027 w 735"/>
                  <a:gd name="T65" fmla="*/ 112 h 394"/>
                  <a:gd name="T66" fmla="*/ 1055 w 735"/>
                  <a:gd name="T67" fmla="*/ 105 h 394"/>
                  <a:gd name="T68" fmla="*/ 1038 w 735"/>
                  <a:gd name="T69" fmla="*/ 99 h 394"/>
                  <a:gd name="T70" fmla="*/ 1057 w 735"/>
                  <a:gd name="T71" fmla="*/ 75 h 394"/>
                  <a:gd name="T72" fmla="*/ 1032 w 735"/>
                  <a:gd name="T73" fmla="*/ 67 h 394"/>
                  <a:gd name="T74" fmla="*/ 1102 w 735"/>
                  <a:gd name="T75" fmla="*/ 61 h 394"/>
                  <a:gd name="T76" fmla="*/ 1096 w 735"/>
                  <a:gd name="T77" fmla="*/ 49 h 394"/>
                  <a:gd name="T78" fmla="*/ 1182 w 735"/>
                  <a:gd name="T79" fmla="*/ 40 h 394"/>
                  <a:gd name="T80" fmla="*/ 1182 w 735"/>
                  <a:gd name="T81" fmla="*/ 22 h 394"/>
                  <a:gd name="T82" fmla="*/ 1085 w 735"/>
                  <a:gd name="T83" fmla="*/ 22 h 394"/>
                  <a:gd name="T84" fmla="*/ 1008 w 735"/>
                  <a:gd name="T85" fmla="*/ 24 h 394"/>
                  <a:gd name="T86" fmla="*/ 1120 w 735"/>
                  <a:gd name="T87" fmla="*/ 13 h 394"/>
                  <a:gd name="T88" fmla="*/ 678 w 735"/>
                  <a:gd name="T89" fmla="*/ 4 h 394"/>
                  <a:gd name="T90" fmla="*/ 465 w 735"/>
                  <a:gd name="T91" fmla="*/ 15 h 394"/>
                  <a:gd name="T92" fmla="*/ 317 w 735"/>
                  <a:gd name="T93" fmla="*/ 28 h 394"/>
                  <a:gd name="T94" fmla="*/ 260 w 735"/>
                  <a:gd name="T95" fmla="*/ 30 h 394"/>
                  <a:gd name="T96" fmla="*/ 212 w 735"/>
                  <a:gd name="T97" fmla="*/ 45 h 394"/>
                  <a:gd name="T98" fmla="*/ 172 w 735"/>
                  <a:gd name="T99" fmla="*/ 49 h 394"/>
                  <a:gd name="T100" fmla="*/ 0 w 735"/>
                  <a:gd name="T101" fmla="*/ 49 h 394"/>
                  <a:gd name="T102" fmla="*/ 0 w 735"/>
                  <a:gd name="T103" fmla="*/ 49 h 3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5"/>
                  <a:gd name="T157" fmla="*/ 0 h 394"/>
                  <a:gd name="T158" fmla="*/ 735 w 735"/>
                  <a:gd name="T159" fmla="*/ 394 h 3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5" h="394">
                    <a:moveTo>
                      <a:pt x="0" y="73"/>
                    </a:moveTo>
                    <a:lnTo>
                      <a:pt x="27" y="76"/>
                    </a:lnTo>
                    <a:lnTo>
                      <a:pt x="26" y="82"/>
                    </a:lnTo>
                    <a:lnTo>
                      <a:pt x="41" y="85"/>
                    </a:lnTo>
                    <a:lnTo>
                      <a:pt x="3" y="91"/>
                    </a:lnTo>
                    <a:lnTo>
                      <a:pt x="26" y="98"/>
                    </a:lnTo>
                    <a:lnTo>
                      <a:pt x="12" y="100"/>
                    </a:lnTo>
                    <a:lnTo>
                      <a:pt x="21" y="106"/>
                    </a:lnTo>
                    <a:lnTo>
                      <a:pt x="106" y="104"/>
                    </a:lnTo>
                    <a:lnTo>
                      <a:pt x="140" y="111"/>
                    </a:lnTo>
                    <a:lnTo>
                      <a:pt x="135" y="117"/>
                    </a:lnTo>
                    <a:lnTo>
                      <a:pt x="148" y="130"/>
                    </a:lnTo>
                    <a:lnTo>
                      <a:pt x="142" y="140"/>
                    </a:lnTo>
                    <a:lnTo>
                      <a:pt x="148" y="146"/>
                    </a:lnTo>
                    <a:lnTo>
                      <a:pt x="135" y="162"/>
                    </a:lnTo>
                    <a:lnTo>
                      <a:pt x="136" y="170"/>
                    </a:lnTo>
                    <a:lnTo>
                      <a:pt x="125" y="178"/>
                    </a:lnTo>
                    <a:lnTo>
                      <a:pt x="145" y="182"/>
                    </a:lnTo>
                    <a:lnTo>
                      <a:pt x="158" y="176"/>
                    </a:lnTo>
                    <a:lnTo>
                      <a:pt x="159" y="187"/>
                    </a:lnTo>
                    <a:lnTo>
                      <a:pt x="171" y="190"/>
                    </a:lnTo>
                    <a:lnTo>
                      <a:pt x="171" y="198"/>
                    </a:lnTo>
                    <a:lnTo>
                      <a:pt x="136" y="191"/>
                    </a:lnTo>
                    <a:lnTo>
                      <a:pt x="117" y="213"/>
                    </a:lnTo>
                    <a:lnTo>
                      <a:pt x="128" y="220"/>
                    </a:lnTo>
                    <a:lnTo>
                      <a:pt x="166" y="208"/>
                    </a:lnTo>
                    <a:lnTo>
                      <a:pt x="167" y="217"/>
                    </a:lnTo>
                    <a:lnTo>
                      <a:pt x="157" y="232"/>
                    </a:lnTo>
                    <a:lnTo>
                      <a:pt x="135" y="232"/>
                    </a:lnTo>
                    <a:lnTo>
                      <a:pt x="121" y="239"/>
                    </a:lnTo>
                    <a:lnTo>
                      <a:pt x="98" y="277"/>
                    </a:lnTo>
                    <a:lnTo>
                      <a:pt x="109" y="287"/>
                    </a:lnTo>
                    <a:lnTo>
                      <a:pt x="102" y="308"/>
                    </a:lnTo>
                    <a:lnTo>
                      <a:pt x="110" y="314"/>
                    </a:lnTo>
                    <a:lnTo>
                      <a:pt x="107" y="322"/>
                    </a:lnTo>
                    <a:lnTo>
                      <a:pt x="120" y="362"/>
                    </a:lnTo>
                    <a:lnTo>
                      <a:pt x="129" y="373"/>
                    </a:lnTo>
                    <a:lnTo>
                      <a:pt x="160" y="378"/>
                    </a:lnTo>
                    <a:lnTo>
                      <a:pt x="182" y="393"/>
                    </a:lnTo>
                    <a:lnTo>
                      <a:pt x="193" y="390"/>
                    </a:lnTo>
                    <a:lnTo>
                      <a:pt x="226" y="350"/>
                    </a:lnTo>
                    <a:lnTo>
                      <a:pt x="225" y="339"/>
                    </a:lnTo>
                    <a:lnTo>
                      <a:pt x="254" y="324"/>
                    </a:lnTo>
                    <a:lnTo>
                      <a:pt x="267" y="305"/>
                    </a:lnTo>
                    <a:lnTo>
                      <a:pt x="264" y="293"/>
                    </a:lnTo>
                    <a:lnTo>
                      <a:pt x="277" y="294"/>
                    </a:lnTo>
                    <a:lnTo>
                      <a:pt x="285" y="287"/>
                    </a:lnTo>
                    <a:lnTo>
                      <a:pt x="344" y="277"/>
                    </a:lnTo>
                    <a:lnTo>
                      <a:pt x="404" y="243"/>
                    </a:lnTo>
                    <a:lnTo>
                      <a:pt x="490" y="227"/>
                    </a:lnTo>
                    <a:lnTo>
                      <a:pt x="536" y="210"/>
                    </a:lnTo>
                    <a:lnTo>
                      <a:pt x="547" y="206"/>
                    </a:lnTo>
                    <a:lnTo>
                      <a:pt x="515" y="199"/>
                    </a:lnTo>
                    <a:lnTo>
                      <a:pt x="495" y="205"/>
                    </a:lnTo>
                    <a:lnTo>
                      <a:pt x="513" y="196"/>
                    </a:lnTo>
                    <a:lnTo>
                      <a:pt x="513" y="187"/>
                    </a:lnTo>
                    <a:lnTo>
                      <a:pt x="527" y="184"/>
                    </a:lnTo>
                    <a:lnTo>
                      <a:pt x="528" y="197"/>
                    </a:lnTo>
                    <a:lnTo>
                      <a:pt x="556" y="198"/>
                    </a:lnTo>
                    <a:lnTo>
                      <a:pt x="563" y="182"/>
                    </a:lnTo>
                    <a:lnTo>
                      <a:pt x="533" y="164"/>
                    </a:lnTo>
                    <a:lnTo>
                      <a:pt x="563" y="171"/>
                    </a:lnTo>
                    <a:lnTo>
                      <a:pt x="568" y="156"/>
                    </a:lnTo>
                    <a:lnTo>
                      <a:pt x="556" y="155"/>
                    </a:lnTo>
                    <a:lnTo>
                      <a:pt x="592" y="148"/>
                    </a:lnTo>
                    <a:lnTo>
                      <a:pt x="595" y="141"/>
                    </a:lnTo>
                    <a:lnTo>
                      <a:pt x="579" y="140"/>
                    </a:lnTo>
                    <a:lnTo>
                      <a:pt x="609" y="134"/>
                    </a:lnTo>
                    <a:lnTo>
                      <a:pt x="617" y="128"/>
                    </a:lnTo>
                    <a:lnTo>
                      <a:pt x="601" y="128"/>
                    </a:lnTo>
                    <a:lnTo>
                      <a:pt x="615" y="111"/>
                    </a:lnTo>
                    <a:lnTo>
                      <a:pt x="611" y="104"/>
                    </a:lnTo>
                    <a:lnTo>
                      <a:pt x="593" y="102"/>
                    </a:lnTo>
                    <a:lnTo>
                      <a:pt x="597" y="96"/>
                    </a:lnTo>
                    <a:lnTo>
                      <a:pt x="634" y="96"/>
                    </a:lnTo>
                    <a:lnTo>
                      <a:pt x="638" y="90"/>
                    </a:lnTo>
                    <a:lnTo>
                      <a:pt x="625" y="76"/>
                    </a:lnTo>
                    <a:lnTo>
                      <a:pt x="634" y="70"/>
                    </a:lnTo>
                    <a:lnTo>
                      <a:pt x="633" y="64"/>
                    </a:lnTo>
                    <a:lnTo>
                      <a:pt x="684" y="40"/>
                    </a:lnTo>
                    <a:lnTo>
                      <a:pt x="734" y="28"/>
                    </a:lnTo>
                    <a:lnTo>
                      <a:pt x="684" y="22"/>
                    </a:lnTo>
                    <a:lnTo>
                      <a:pt x="584" y="34"/>
                    </a:lnTo>
                    <a:lnTo>
                      <a:pt x="629" y="22"/>
                    </a:lnTo>
                    <a:lnTo>
                      <a:pt x="627" y="19"/>
                    </a:lnTo>
                    <a:lnTo>
                      <a:pt x="584" y="24"/>
                    </a:lnTo>
                    <a:lnTo>
                      <a:pt x="587" y="19"/>
                    </a:lnTo>
                    <a:lnTo>
                      <a:pt x="648" y="13"/>
                    </a:lnTo>
                    <a:lnTo>
                      <a:pt x="574" y="0"/>
                    </a:lnTo>
                    <a:lnTo>
                      <a:pt x="392" y="4"/>
                    </a:lnTo>
                    <a:lnTo>
                      <a:pt x="301" y="20"/>
                    </a:lnTo>
                    <a:lnTo>
                      <a:pt x="269" y="15"/>
                    </a:lnTo>
                    <a:lnTo>
                      <a:pt x="178" y="23"/>
                    </a:lnTo>
                    <a:lnTo>
                      <a:pt x="183" y="28"/>
                    </a:lnTo>
                    <a:lnTo>
                      <a:pt x="171" y="30"/>
                    </a:lnTo>
                    <a:lnTo>
                      <a:pt x="151" y="30"/>
                    </a:lnTo>
                    <a:lnTo>
                      <a:pt x="91" y="45"/>
                    </a:lnTo>
                    <a:lnTo>
                      <a:pt x="123" y="45"/>
                    </a:lnTo>
                    <a:lnTo>
                      <a:pt x="123" y="49"/>
                    </a:lnTo>
                    <a:lnTo>
                      <a:pt x="101" y="58"/>
                    </a:lnTo>
                    <a:lnTo>
                      <a:pt x="15" y="66"/>
                    </a:lnTo>
                    <a:lnTo>
                      <a:pt x="0" y="7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615" name="Group 423"/>
              <p:cNvGrpSpPr>
                <a:grpSpLocks/>
              </p:cNvGrpSpPr>
              <p:nvPr/>
            </p:nvGrpSpPr>
            <p:grpSpPr bwMode="auto">
              <a:xfrm>
                <a:off x="2113" y="935"/>
                <a:ext cx="1250" cy="834"/>
                <a:chOff x="2113" y="935"/>
                <a:chExt cx="1250" cy="834"/>
              </a:xfrm>
              <a:grpFill/>
            </p:grpSpPr>
            <p:sp>
              <p:nvSpPr>
                <p:cNvPr id="616" name="Freeform 424"/>
                <p:cNvSpPr>
                  <a:spLocks noChangeAspect="1"/>
                </p:cNvSpPr>
                <p:nvPr/>
              </p:nvSpPr>
              <p:spPr bwMode="auto">
                <a:xfrm>
                  <a:off x="3031" y="1636"/>
                  <a:ext cx="332" cy="123"/>
                </a:xfrm>
                <a:custGeom>
                  <a:avLst/>
                  <a:gdLst>
                    <a:gd name="T0" fmla="*/ 533 w 325"/>
                    <a:gd name="T1" fmla="*/ 18 h 125"/>
                    <a:gd name="T2" fmla="*/ 522 w 325"/>
                    <a:gd name="T3" fmla="*/ 10 h 125"/>
                    <a:gd name="T4" fmla="*/ 477 w 325"/>
                    <a:gd name="T5" fmla="*/ 6 h 125"/>
                    <a:gd name="T6" fmla="*/ 477 w 325"/>
                    <a:gd name="T7" fmla="*/ 6 h 125"/>
                    <a:gd name="T8" fmla="*/ 428 w 325"/>
                    <a:gd name="T9" fmla="*/ 20 h 125"/>
                    <a:gd name="T10" fmla="*/ 344 w 325"/>
                    <a:gd name="T11" fmla="*/ 20 h 125"/>
                    <a:gd name="T12" fmla="*/ 271 w 325"/>
                    <a:gd name="T13" fmla="*/ 0 h 125"/>
                    <a:gd name="T14" fmla="*/ 219 w 325"/>
                    <a:gd name="T15" fmla="*/ 0 h 125"/>
                    <a:gd name="T16" fmla="*/ 153 w 325"/>
                    <a:gd name="T17" fmla="*/ 18 h 125"/>
                    <a:gd name="T18" fmla="*/ 112 w 325"/>
                    <a:gd name="T19" fmla="*/ 18 h 125"/>
                    <a:gd name="T20" fmla="*/ 70 w 325"/>
                    <a:gd name="T21" fmla="*/ 13 h 125"/>
                    <a:gd name="T22" fmla="*/ 60 w 325"/>
                    <a:gd name="T23" fmla="*/ 2 h 125"/>
                    <a:gd name="T24" fmla="*/ 1 w 325"/>
                    <a:gd name="T25" fmla="*/ 3 h 125"/>
                    <a:gd name="T26" fmla="*/ 1 w 325"/>
                    <a:gd name="T27" fmla="*/ 3 h 125"/>
                    <a:gd name="T28" fmla="*/ 0 w 325"/>
                    <a:gd name="T29" fmla="*/ 30 h 125"/>
                    <a:gd name="T30" fmla="*/ 8 w 325"/>
                    <a:gd name="T31" fmla="*/ 28 h 125"/>
                    <a:gd name="T32" fmla="*/ 1 w 325"/>
                    <a:gd name="T33" fmla="*/ 31 h 125"/>
                    <a:gd name="T34" fmla="*/ 21 w 325"/>
                    <a:gd name="T35" fmla="*/ 22 h 125"/>
                    <a:gd name="T36" fmla="*/ 78 w 325"/>
                    <a:gd name="T37" fmla="*/ 20 h 125"/>
                    <a:gd name="T38" fmla="*/ 98 w 325"/>
                    <a:gd name="T39" fmla="*/ 28 h 125"/>
                    <a:gd name="T40" fmla="*/ 80 w 325"/>
                    <a:gd name="T41" fmla="*/ 28 h 125"/>
                    <a:gd name="T42" fmla="*/ 90 w 325"/>
                    <a:gd name="T43" fmla="*/ 31 h 125"/>
                    <a:gd name="T44" fmla="*/ 10 w 325"/>
                    <a:gd name="T45" fmla="*/ 31 h 125"/>
                    <a:gd name="T46" fmla="*/ 1 w 325"/>
                    <a:gd name="T47" fmla="*/ 31 h 125"/>
                    <a:gd name="T48" fmla="*/ 0 w 325"/>
                    <a:gd name="T49" fmla="*/ 31 h 125"/>
                    <a:gd name="T50" fmla="*/ 14 w 325"/>
                    <a:gd name="T51" fmla="*/ 31 h 125"/>
                    <a:gd name="T52" fmla="*/ 16 w 325"/>
                    <a:gd name="T53" fmla="*/ 45 h 125"/>
                    <a:gd name="T54" fmla="*/ 6 w 325"/>
                    <a:gd name="T55" fmla="*/ 42 h 125"/>
                    <a:gd name="T56" fmla="*/ 5 w 325"/>
                    <a:gd name="T57" fmla="*/ 48 h 125"/>
                    <a:gd name="T58" fmla="*/ 21 w 325"/>
                    <a:gd name="T59" fmla="*/ 54 h 125"/>
                    <a:gd name="T60" fmla="*/ 20 w 325"/>
                    <a:gd name="T61" fmla="*/ 62 h 125"/>
                    <a:gd name="T62" fmla="*/ 57 w 325"/>
                    <a:gd name="T63" fmla="*/ 66 h 125"/>
                    <a:gd name="T64" fmla="*/ 53 w 325"/>
                    <a:gd name="T65" fmla="*/ 69 h 125"/>
                    <a:gd name="T66" fmla="*/ 68 w 325"/>
                    <a:gd name="T67" fmla="*/ 69 h 125"/>
                    <a:gd name="T68" fmla="*/ 65 w 325"/>
                    <a:gd name="T69" fmla="*/ 71 h 125"/>
                    <a:gd name="T70" fmla="*/ 124 w 325"/>
                    <a:gd name="T71" fmla="*/ 77 h 125"/>
                    <a:gd name="T72" fmla="*/ 150 w 325"/>
                    <a:gd name="T73" fmla="*/ 75 h 125"/>
                    <a:gd name="T74" fmla="*/ 153 w 325"/>
                    <a:gd name="T75" fmla="*/ 70 h 125"/>
                    <a:gd name="T76" fmla="*/ 169 w 325"/>
                    <a:gd name="T77" fmla="*/ 71 h 125"/>
                    <a:gd name="T78" fmla="*/ 222 w 325"/>
                    <a:gd name="T79" fmla="*/ 79 h 125"/>
                    <a:gd name="T80" fmla="*/ 247 w 325"/>
                    <a:gd name="T81" fmla="*/ 77 h 125"/>
                    <a:gd name="T82" fmla="*/ 275 w 325"/>
                    <a:gd name="T83" fmla="*/ 70 h 125"/>
                    <a:gd name="T84" fmla="*/ 311 w 325"/>
                    <a:gd name="T85" fmla="*/ 73 h 125"/>
                    <a:gd name="T86" fmla="*/ 323 w 325"/>
                    <a:gd name="T87" fmla="*/ 69 h 125"/>
                    <a:gd name="T88" fmla="*/ 326 w 325"/>
                    <a:gd name="T89" fmla="*/ 79 h 125"/>
                    <a:gd name="T90" fmla="*/ 326 w 325"/>
                    <a:gd name="T91" fmla="*/ 79 h 125"/>
                    <a:gd name="T92" fmla="*/ 346 w 325"/>
                    <a:gd name="T93" fmla="*/ 76 h 125"/>
                    <a:gd name="T94" fmla="*/ 342 w 325"/>
                    <a:gd name="T95" fmla="*/ 70 h 125"/>
                    <a:gd name="T96" fmla="*/ 397 w 325"/>
                    <a:gd name="T97" fmla="*/ 69 h 125"/>
                    <a:gd name="T98" fmla="*/ 426 w 325"/>
                    <a:gd name="T99" fmla="*/ 71 h 125"/>
                    <a:gd name="T100" fmla="*/ 477 w 325"/>
                    <a:gd name="T101" fmla="*/ 67 h 125"/>
                    <a:gd name="T102" fmla="*/ 528 w 325"/>
                    <a:gd name="T103" fmla="*/ 66 h 125"/>
                    <a:gd name="T104" fmla="*/ 539 w 325"/>
                    <a:gd name="T105" fmla="*/ 63 h 125"/>
                    <a:gd name="T106" fmla="*/ 600 w 325"/>
                    <a:gd name="T107" fmla="*/ 66 h 125"/>
                    <a:gd name="T108" fmla="*/ 568 w 325"/>
                    <a:gd name="T109" fmla="*/ 31 h 125"/>
                    <a:gd name="T110" fmla="*/ 580 w 325"/>
                    <a:gd name="T111" fmla="*/ 31 h 125"/>
                    <a:gd name="T112" fmla="*/ 580 w 325"/>
                    <a:gd name="T113" fmla="*/ 31 h 125"/>
                    <a:gd name="T114" fmla="*/ 556 w 325"/>
                    <a:gd name="T115" fmla="*/ 31 h 125"/>
                    <a:gd name="T116" fmla="*/ 533 w 325"/>
                    <a:gd name="T117" fmla="*/ 18 h 125"/>
                    <a:gd name="T118" fmla="*/ 533 w 325"/>
                    <a:gd name="T119" fmla="*/ 18 h 125"/>
                    <a:gd name="T120" fmla="*/ 533 w 325"/>
                    <a:gd name="T121" fmla="*/ 18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125"/>
                    <a:gd name="T185" fmla="*/ 325 w 325"/>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125">
                      <a:moveTo>
                        <a:pt x="288" y="18"/>
                      </a:moveTo>
                      <a:lnTo>
                        <a:pt x="282" y="10"/>
                      </a:lnTo>
                      <a:lnTo>
                        <a:pt x="257" y="6"/>
                      </a:lnTo>
                      <a:lnTo>
                        <a:pt x="231" y="20"/>
                      </a:lnTo>
                      <a:lnTo>
                        <a:pt x="186" y="20"/>
                      </a:lnTo>
                      <a:lnTo>
                        <a:pt x="147" y="0"/>
                      </a:lnTo>
                      <a:lnTo>
                        <a:pt x="117" y="0"/>
                      </a:lnTo>
                      <a:lnTo>
                        <a:pt x="83" y="18"/>
                      </a:lnTo>
                      <a:lnTo>
                        <a:pt x="62" y="18"/>
                      </a:lnTo>
                      <a:lnTo>
                        <a:pt x="41" y="13"/>
                      </a:lnTo>
                      <a:lnTo>
                        <a:pt x="31" y="2"/>
                      </a:lnTo>
                      <a:lnTo>
                        <a:pt x="1" y="3"/>
                      </a:lnTo>
                      <a:lnTo>
                        <a:pt x="0" y="30"/>
                      </a:lnTo>
                      <a:lnTo>
                        <a:pt x="8" y="28"/>
                      </a:lnTo>
                      <a:lnTo>
                        <a:pt x="1" y="38"/>
                      </a:lnTo>
                      <a:lnTo>
                        <a:pt x="21" y="22"/>
                      </a:lnTo>
                      <a:lnTo>
                        <a:pt x="45" y="20"/>
                      </a:lnTo>
                      <a:lnTo>
                        <a:pt x="55" y="28"/>
                      </a:lnTo>
                      <a:lnTo>
                        <a:pt x="46" y="28"/>
                      </a:lnTo>
                      <a:lnTo>
                        <a:pt x="51" y="36"/>
                      </a:lnTo>
                      <a:lnTo>
                        <a:pt x="10" y="36"/>
                      </a:lnTo>
                      <a:lnTo>
                        <a:pt x="1" y="40"/>
                      </a:lnTo>
                      <a:lnTo>
                        <a:pt x="0" y="53"/>
                      </a:lnTo>
                      <a:lnTo>
                        <a:pt x="14" y="52"/>
                      </a:lnTo>
                      <a:lnTo>
                        <a:pt x="16" y="74"/>
                      </a:lnTo>
                      <a:lnTo>
                        <a:pt x="6" y="71"/>
                      </a:lnTo>
                      <a:lnTo>
                        <a:pt x="5" y="77"/>
                      </a:lnTo>
                      <a:lnTo>
                        <a:pt x="21" y="83"/>
                      </a:lnTo>
                      <a:lnTo>
                        <a:pt x="20" y="91"/>
                      </a:lnTo>
                      <a:lnTo>
                        <a:pt x="28" y="97"/>
                      </a:lnTo>
                      <a:lnTo>
                        <a:pt x="24" y="103"/>
                      </a:lnTo>
                      <a:lnTo>
                        <a:pt x="39" y="103"/>
                      </a:lnTo>
                      <a:lnTo>
                        <a:pt x="36" y="108"/>
                      </a:lnTo>
                      <a:lnTo>
                        <a:pt x="67" y="120"/>
                      </a:lnTo>
                      <a:lnTo>
                        <a:pt x="81" y="116"/>
                      </a:lnTo>
                      <a:lnTo>
                        <a:pt x="83" y="106"/>
                      </a:lnTo>
                      <a:lnTo>
                        <a:pt x="93" y="108"/>
                      </a:lnTo>
                      <a:lnTo>
                        <a:pt x="119" y="124"/>
                      </a:lnTo>
                      <a:lnTo>
                        <a:pt x="134" y="120"/>
                      </a:lnTo>
                      <a:lnTo>
                        <a:pt x="149" y="106"/>
                      </a:lnTo>
                      <a:lnTo>
                        <a:pt x="167" y="112"/>
                      </a:lnTo>
                      <a:lnTo>
                        <a:pt x="174" y="104"/>
                      </a:lnTo>
                      <a:lnTo>
                        <a:pt x="176" y="124"/>
                      </a:lnTo>
                      <a:lnTo>
                        <a:pt x="187" y="117"/>
                      </a:lnTo>
                      <a:lnTo>
                        <a:pt x="185" y="106"/>
                      </a:lnTo>
                      <a:lnTo>
                        <a:pt x="214" y="103"/>
                      </a:lnTo>
                      <a:lnTo>
                        <a:pt x="230" y="108"/>
                      </a:lnTo>
                      <a:lnTo>
                        <a:pt x="257" y="100"/>
                      </a:lnTo>
                      <a:lnTo>
                        <a:pt x="285" y="98"/>
                      </a:lnTo>
                      <a:lnTo>
                        <a:pt x="291" y="92"/>
                      </a:lnTo>
                      <a:lnTo>
                        <a:pt x="324" y="97"/>
                      </a:lnTo>
                      <a:lnTo>
                        <a:pt x="306" y="53"/>
                      </a:lnTo>
                      <a:lnTo>
                        <a:pt x="313" y="44"/>
                      </a:lnTo>
                      <a:lnTo>
                        <a:pt x="300" y="36"/>
                      </a:lnTo>
                      <a:lnTo>
                        <a:pt x="288"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17" name="Freeform 425"/>
                <p:cNvSpPr>
                  <a:spLocks noChangeAspect="1"/>
                </p:cNvSpPr>
                <p:nvPr/>
              </p:nvSpPr>
              <p:spPr bwMode="auto">
                <a:xfrm>
                  <a:off x="2431" y="1600"/>
                  <a:ext cx="209" cy="157"/>
                </a:xfrm>
                <a:custGeom>
                  <a:avLst/>
                  <a:gdLst>
                    <a:gd name="T0" fmla="*/ 196 w 207"/>
                    <a:gd name="T1" fmla="*/ 18 h 159"/>
                    <a:gd name="T2" fmla="*/ 263 w 207"/>
                    <a:gd name="T3" fmla="*/ 23 h 159"/>
                    <a:gd name="T4" fmla="*/ 266 w 207"/>
                    <a:gd name="T5" fmla="*/ 38 h 159"/>
                    <a:gd name="T6" fmla="*/ 227 w 207"/>
                    <a:gd name="T7" fmla="*/ 39 h 159"/>
                    <a:gd name="T8" fmla="*/ 190 w 207"/>
                    <a:gd name="T9" fmla="*/ 59 h 159"/>
                    <a:gd name="T10" fmla="*/ 210 w 207"/>
                    <a:gd name="T11" fmla="*/ 73 h 159"/>
                    <a:gd name="T12" fmla="*/ 139 w 207"/>
                    <a:gd name="T13" fmla="*/ 102 h 159"/>
                    <a:gd name="T14" fmla="*/ 99 w 207"/>
                    <a:gd name="T15" fmla="*/ 103 h 159"/>
                    <a:gd name="T16" fmla="*/ 82 w 207"/>
                    <a:gd name="T17" fmla="*/ 109 h 159"/>
                    <a:gd name="T18" fmla="*/ 28 w 207"/>
                    <a:gd name="T19" fmla="*/ 97 h 159"/>
                    <a:gd name="T20" fmla="*/ 35 w 207"/>
                    <a:gd name="T21" fmla="*/ 84 h 159"/>
                    <a:gd name="T22" fmla="*/ 28 w 207"/>
                    <a:gd name="T23" fmla="*/ 55 h 159"/>
                    <a:gd name="T24" fmla="*/ 38 w 207"/>
                    <a:gd name="T25" fmla="*/ 47 h 159"/>
                    <a:gd name="T26" fmla="*/ 40 w 207"/>
                    <a:gd name="T27" fmla="*/ 39 h 159"/>
                    <a:gd name="T28" fmla="*/ 49 w 207"/>
                    <a:gd name="T29" fmla="*/ 39 h 159"/>
                    <a:gd name="T30" fmla="*/ 46 w 207"/>
                    <a:gd name="T31" fmla="*/ 38 h 159"/>
                    <a:gd name="T32" fmla="*/ 11 w 207"/>
                    <a:gd name="T33" fmla="*/ 38 h 159"/>
                    <a:gd name="T34" fmla="*/ 0 w 207"/>
                    <a:gd name="T35" fmla="*/ 15 h 159"/>
                    <a:gd name="T36" fmla="*/ 4 w 207"/>
                    <a:gd name="T37" fmla="*/ 10 h 159"/>
                    <a:gd name="T38" fmla="*/ 22 w 207"/>
                    <a:gd name="T39" fmla="*/ 0 h 159"/>
                    <a:gd name="T40" fmla="*/ 110 w 207"/>
                    <a:gd name="T41" fmla="*/ 8 h 159"/>
                    <a:gd name="T42" fmla="*/ 147 w 207"/>
                    <a:gd name="T43" fmla="*/ 8 h 159"/>
                    <a:gd name="T44" fmla="*/ 154 w 207"/>
                    <a:gd name="T45" fmla="*/ 8 h 159"/>
                    <a:gd name="T46" fmla="*/ 196 w 207"/>
                    <a:gd name="T47" fmla="*/ 18 h 159"/>
                    <a:gd name="T48" fmla="*/ 196 w 207"/>
                    <a:gd name="T49" fmla="*/ 18 h 159"/>
                    <a:gd name="T50" fmla="*/ 196 w 207"/>
                    <a:gd name="T51" fmla="*/ 18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59"/>
                    <a:gd name="T80" fmla="*/ 207 w 207"/>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59">
                      <a:moveTo>
                        <a:pt x="147" y="18"/>
                      </a:moveTo>
                      <a:lnTo>
                        <a:pt x="204" y="23"/>
                      </a:lnTo>
                      <a:lnTo>
                        <a:pt x="206" y="38"/>
                      </a:lnTo>
                      <a:lnTo>
                        <a:pt x="169" y="56"/>
                      </a:lnTo>
                      <a:lnTo>
                        <a:pt x="144" y="88"/>
                      </a:lnTo>
                      <a:lnTo>
                        <a:pt x="154" y="102"/>
                      </a:lnTo>
                      <a:lnTo>
                        <a:pt x="110" y="144"/>
                      </a:lnTo>
                      <a:lnTo>
                        <a:pt x="70" y="145"/>
                      </a:lnTo>
                      <a:lnTo>
                        <a:pt x="53" y="158"/>
                      </a:lnTo>
                      <a:lnTo>
                        <a:pt x="28" y="134"/>
                      </a:lnTo>
                      <a:lnTo>
                        <a:pt x="35" y="113"/>
                      </a:lnTo>
                      <a:lnTo>
                        <a:pt x="28" y="84"/>
                      </a:lnTo>
                      <a:lnTo>
                        <a:pt x="38" y="76"/>
                      </a:lnTo>
                      <a:lnTo>
                        <a:pt x="40" y="58"/>
                      </a:lnTo>
                      <a:lnTo>
                        <a:pt x="49" y="46"/>
                      </a:lnTo>
                      <a:lnTo>
                        <a:pt x="46" y="38"/>
                      </a:lnTo>
                      <a:lnTo>
                        <a:pt x="11" y="38"/>
                      </a:lnTo>
                      <a:lnTo>
                        <a:pt x="0" y="15"/>
                      </a:lnTo>
                      <a:lnTo>
                        <a:pt x="4" y="10"/>
                      </a:lnTo>
                      <a:lnTo>
                        <a:pt x="22" y="0"/>
                      </a:lnTo>
                      <a:lnTo>
                        <a:pt x="81" y="8"/>
                      </a:lnTo>
                      <a:lnTo>
                        <a:pt x="118" y="8"/>
                      </a:lnTo>
                      <a:lnTo>
                        <a:pt x="125" y="8"/>
                      </a:lnTo>
                      <a:lnTo>
                        <a:pt x="147"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18" name="Freeform 426"/>
                <p:cNvSpPr>
                  <a:spLocks noChangeAspect="1"/>
                </p:cNvSpPr>
                <p:nvPr/>
              </p:nvSpPr>
              <p:spPr bwMode="auto">
                <a:xfrm>
                  <a:off x="2421" y="1638"/>
                  <a:ext cx="61" cy="100"/>
                </a:xfrm>
                <a:custGeom>
                  <a:avLst/>
                  <a:gdLst>
                    <a:gd name="T0" fmla="*/ 117 w 59"/>
                    <a:gd name="T1" fmla="*/ 50 h 101"/>
                    <a:gd name="T2" fmla="*/ 93 w 59"/>
                    <a:gd name="T3" fmla="*/ 46 h 101"/>
                    <a:gd name="T4" fmla="*/ 125 w 59"/>
                    <a:gd name="T5" fmla="*/ 38 h 101"/>
                    <a:gd name="T6" fmla="*/ 129 w 59"/>
                    <a:gd name="T7" fmla="*/ 20 h 101"/>
                    <a:gd name="T8" fmla="*/ 151 w 59"/>
                    <a:gd name="T9" fmla="*/ 8 h 101"/>
                    <a:gd name="T10" fmla="*/ 143 w 59"/>
                    <a:gd name="T11" fmla="*/ 0 h 101"/>
                    <a:gd name="T12" fmla="*/ 53 w 59"/>
                    <a:gd name="T13" fmla="*/ 0 h 101"/>
                    <a:gd name="T14" fmla="*/ 45 w 59"/>
                    <a:gd name="T15" fmla="*/ 15 h 101"/>
                    <a:gd name="T16" fmla="*/ 0 w 59"/>
                    <a:gd name="T17" fmla="*/ 50 h 101"/>
                    <a:gd name="T18" fmla="*/ 11 w 59"/>
                    <a:gd name="T19" fmla="*/ 50 h 101"/>
                    <a:gd name="T20" fmla="*/ 4 w 59"/>
                    <a:gd name="T21" fmla="*/ 71 h 101"/>
                    <a:gd name="T22" fmla="*/ 93 w 59"/>
                    <a:gd name="T23" fmla="*/ 67 h 101"/>
                    <a:gd name="T24" fmla="*/ 117 w 59"/>
                    <a:gd name="T25" fmla="*/ 50 h 101"/>
                    <a:gd name="T26" fmla="*/ 117 w 59"/>
                    <a:gd name="T27" fmla="*/ 50 h 101"/>
                    <a:gd name="T28" fmla="*/ 117 w 59"/>
                    <a:gd name="T29" fmla="*/ 5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01"/>
                    <a:gd name="T47" fmla="*/ 59 w 59"/>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01">
                      <a:moveTo>
                        <a:pt x="44" y="75"/>
                      </a:moveTo>
                      <a:lnTo>
                        <a:pt x="37" y="46"/>
                      </a:lnTo>
                      <a:lnTo>
                        <a:pt x="47" y="38"/>
                      </a:lnTo>
                      <a:lnTo>
                        <a:pt x="49" y="20"/>
                      </a:lnTo>
                      <a:lnTo>
                        <a:pt x="58" y="8"/>
                      </a:lnTo>
                      <a:lnTo>
                        <a:pt x="55" y="0"/>
                      </a:lnTo>
                      <a:lnTo>
                        <a:pt x="20" y="0"/>
                      </a:lnTo>
                      <a:lnTo>
                        <a:pt x="16" y="15"/>
                      </a:lnTo>
                      <a:lnTo>
                        <a:pt x="0" y="62"/>
                      </a:lnTo>
                      <a:lnTo>
                        <a:pt x="11" y="70"/>
                      </a:lnTo>
                      <a:lnTo>
                        <a:pt x="4" y="100"/>
                      </a:lnTo>
                      <a:lnTo>
                        <a:pt x="37" y="96"/>
                      </a:lnTo>
                      <a:lnTo>
                        <a:pt x="44" y="7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19" name="Freeform 427"/>
                <p:cNvSpPr>
                  <a:spLocks noChangeAspect="1"/>
                </p:cNvSpPr>
                <p:nvPr/>
              </p:nvSpPr>
              <p:spPr bwMode="auto">
                <a:xfrm>
                  <a:off x="2515" y="1451"/>
                  <a:ext cx="210" cy="173"/>
                </a:xfrm>
                <a:custGeom>
                  <a:avLst/>
                  <a:gdLst>
                    <a:gd name="T0" fmla="*/ 339 w 206"/>
                    <a:gd name="T1" fmla="*/ 43 h 175"/>
                    <a:gd name="T2" fmla="*/ 357 w 206"/>
                    <a:gd name="T3" fmla="*/ 43 h 175"/>
                    <a:gd name="T4" fmla="*/ 309 w 206"/>
                    <a:gd name="T5" fmla="*/ 32 h 175"/>
                    <a:gd name="T6" fmla="*/ 291 w 206"/>
                    <a:gd name="T7" fmla="*/ 31 h 175"/>
                    <a:gd name="T8" fmla="*/ 274 w 206"/>
                    <a:gd name="T9" fmla="*/ 29 h 175"/>
                    <a:gd name="T10" fmla="*/ 273 w 206"/>
                    <a:gd name="T11" fmla="*/ 21 h 175"/>
                    <a:gd name="T12" fmla="*/ 253 w 206"/>
                    <a:gd name="T13" fmla="*/ 23 h 175"/>
                    <a:gd name="T14" fmla="*/ 219 w 206"/>
                    <a:gd name="T15" fmla="*/ 1 h 175"/>
                    <a:gd name="T16" fmla="*/ 215 w 206"/>
                    <a:gd name="T17" fmla="*/ 0 h 175"/>
                    <a:gd name="T18" fmla="*/ 183 w 206"/>
                    <a:gd name="T19" fmla="*/ 7 h 175"/>
                    <a:gd name="T20" fmla="*/ 175 w 206"/>
                    <a:gd name="T21" fmla="*/ 22 h 175"/>
                    <a:gd name="T22" fmla="*/ 142 w 206"/>
                    <a:gd name="T23" fmla="*/ 30 h 175"/>
                    <a:gd name="T24" fmla="*/ 139 w 206"/>
                    <a:gd name="T25" fmla="*/ 39 h 175"/>
                    <a:gd name="T26" fmla="*/ 100 w 206"/>
                    <a:gd name="T27" fmla="*/ 39 h 175"/>
                    <a:gd name="T28" fmla="*/ 94 w 206"/>
                    <a:gd name="T29" fmla="*/ 30 h 175"/>
                    <a:gd name="T30" fmla="*/ 76 w 206"/>
                    <a:gd name="T31" fmla="*/ 30 h 175"/>
                    <a:gd name="T32" fmla="*/ 86 w 206"/>
                    <a:gd name="T33" fmla="*/ 43 h 175"/>
                    <a:gd name="T34" fmla="*/ 63 w 206"/>
                    <a:gd name="T35" fmla="*/ 43 h 175"/>
                    <a:gd name="T36" fmla="*/ 57 w 206"/>
                    <a:gd name="T37" fmla="*/ 43 h 175"/>
                    <a:gd name="T38" fmla="*/ 0 w 206"/>
                    <a:gd name="T39" fmla="*/ 43 h 175"/>
                    <a:gd name="T40" fmla="*/ 0 w 206"/>
                    <a:gd name="T41" fmla="*/ 43 h 175"/>
                    <a:gd name="T42" fmla="*/ 64 w 206"/>
                    <a:gd name="T43" fmla="*/ 45 h 175"/>
                    <a:gd name="T44" fmla="*/ 86 w 206"/>
                    <a:gd name="T45" fmla="*/ 70 h 175"/>
                    <a:gd name="T46" fmla="*/ 94 w 206"/>
                    <a:gd name="T47" fmla="*/ 79 h 175"/>
                    <a:gd name="T48" fmla="*/ 76 w 206"/>
                    <a:gd name="T49" fmla="*/ 112 h 175"/>
                    <a:gd name="T50" fmla="*/ 71 w 206"/>
                    <a:gd name="T51" fmla="*/ 116 h 175"/>
                    <a:gd name="T52" fmla="*/ 108 w 206"/>
                    <a:gd name="T53" fmla="*/ 121 h 175"/>
                    <a:gd name="T54" fmla="*/ 211 w 206"/>
                    <a:gd name="T55" fmla="*/ 123 h 175"/>
                    <a:gd name="T56" fmla="*/ 211 w 206"/>
                    <a:gd name="T57" fmla="*/ 119 h 175"/>
                    <a:gd name="T58" fmla="*/ 239 w 206"/>
                    <a:gd name="T59" fmla="*/ 114 h 175"/>
                    <a:gd name="T60" fmla="*/ 309 w 206"/>
                    <a:gd name="T61" fmla="*/ 118 h 175"/>
                    <a:gd name="T62" fmla="*/ 343 w 206"/>
                    <a:gd name="T63" fmla="*/ 110 h 175"/>
                    <a:gd name="T64" fmla="*/ 321 w 206"/>
                    <a:gd name="T65" fmla="*/ 98 h 175"/>
                    <a:gd name="T66" fmla="*/ 327 w 206"/>
                    <a:gd name="T67" fmla="*/ 78 h 175"/>
                    <a:gd name="T68" fmla="*/ 321 w 206"/>
                    <a:gd name="T69" fmla="*/ 68 h 175"/>
                    <a:gd name="T70" fmla="*/ 303 w 206"/>
                    <a:gd name="T71" fmla="*/ 72 h 175"/>
                    <a:gd name="T72" fmla="*/ 300 w 206"/>
                    <a:gd name="T73" fmla="*/ 65 h 175"/>
                    <a:gd name="T74" fmla="*/ 327 w 206"/>
                    <a:gd name="T75" fmla="*/ 45 h 175"/>
                    <a:gd name="T76" fmla="*/ 343 w 206"/>
                    <a:gd name="T77" fmla="*/ 43 h 175"/>
                    <a:gd name="T78" fmla="*/ 339 w 206"/>
                    <a:gd name="T79" fmla="*/ 43 h 175"/>
                    <a:gd name="T80" fmla="*/ 339 w 206"/>
                    <a:gd name="T81" fmla="*/ 43 h 175"/>
                    <a:gd name="T82" fmla="*/ 339 w 206"/>
                    <a:gd name="T83" fmla="*/ 43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6"/>
                    <a:gd name="T127" fmla="*/ 0 h 175"/>
                    <a:gd name="T128" fmla="*/ 206 w 20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6" h="175">
                      <a:moveTo>
                        <a:pt x="195" y="71"/>
                      </a:moveTo>
                      <a:lnTo>
                        <a:pt x="205" y="47"/>
                      </a:lnTo>
                      <a:lnTo>
                        <a:pt x="177" y="32"/>
                      </a:lnTo>
                      <a:lnTo>
                        <a:pt x="168" y="31"/>
                      </a:lnTo>
                      <a:lnTo>
                        <a:pt x="158" y="29"/>
                      </a:lnTo>
                      <a:lnTo>
                        <a:pt x="157" y="21"/>
                      </a:lnTo>
                      <a:lnTo>
                        <a:pt x="145" y="23"/>
                      </a:lnTo>
                      <a:lnTo>
                        <a:pt x="125" y="1"/>
                      </a:lnTo>
                      <a:lnTo>
                        <a:pt x="123" y="0"/>
                      </a:lnTo>
                      <a:lnTo>
                        <a:pt x="107" y="7"/>
                      </a:lnTo>
                      <a:lnTo>
                        <a:pt x="102" y="22"/>
                      </a:lnTo>
                      <a:lnTo>
                        <a:pt x="80" y="30"/>
                      </a:lnTo>
                      <a:lnTo>
                        <a:pt x="78" y="39"/>
                      </a:lnTo>
                      <a:lnTo>
                        <a:pt x="60" y="39"/>
                      </a:lnTo>
                      <a:lnTo>
                        <a:pt x="57" y="30"/>
                      </a:lnTo>
                      <a:lnTo>
                        <a:pt x="47" y="30"/>
                      </a:lnTo>
                      <a:lnTo>
                        <a:pt x="53" y="52"/>
                      </a:lnTo>
                      <a:lnTo>
                        <a:pt x="34" y="55"/>
                      </a:lnTo>
                      <a:lnTo>
                        <a:pt x="28" y="48"/>
                      </a:lnTo>
                      <a:lnTo>
                        <a:pt x="0" y="55"/>
                      </a:lnTo>
                      <a:lnTo>
                        <a:pt x="0" y="64"/>
                      </a:lnTo>
                      <a:lnTo>
                        <a:pt x="35" y="74"/>
                      </a:lnTo>
                      <a:lnTo>
                        <a:pt x="53" y="99"/>
                      </a:lnTo>
                      <a:lnTo>
                        <a:pt x="57" y="108"/>
                      </a:lnTo>
                      <a:lnTo>
                        <a:pt x="47" y="152"/>
                      </a:lnTo>
                      <a:lnTo>
                        <a:pt x="42" y="159"/>
                      </a:lnTo>
                      <a:lnTo>
                        <a:pt x="64" y="169"/>
                      </a:lnTo>
                      <a:lnTo>
                        <a:pt x="121" y="174"/>
                      </a:lnTo>
                      <a:lnTo>
                        <a:pt x="121" y="166"/>
                      </a:lnTo>
                      <a:lnTo>
                        <a:pt x="137" y="156"/>
                      </a:lnTo>
                      <a:lnTo>
                        <a:pt x="177" y="164"/>
                      </a:lnTo>
                      <a:lnTo>
                        <a:pt x="197" y="148"/>
                      </a:lnTo>
                      <a:lnTo>
                        <a:pt x="183" y="127"/>
                      </a:lnTo>
                      <a:lnTo>
                        <a:pt x="187" y="107"/>
                      </a:lnTo>
                      <a:lnTo>
                        <a:pt x="183" y="97"/>
                      </a:lnTo>
                      <a:lnTo>
                        <a:pt x="174" y="101"/>
                      </a:lnTo>
                      <a:lnTo>
                        <a:pt x="172" y="94"/>
                      </a:lnTo>
                      <a:lnTo>
                        <a:pt x="187" y="74"/>
                      </a:lnTo>
                      <a:lnTo>
                        <a:pt x="197" y="72"/>
                      </a:lnTo>
                      <a:lnTo>
                        <a:pt x="195"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0" name="Freeform 428"/>
                <p:cNvSpPr>
                  <a:spLocks noChangeAspect="1"/>
                </p:cNvSpPr>
                <p:nvPr/>
              </p:nvSpPr>
              <p:spPr bwMode="auto">
                <a:xfrm>
                  <a:off x="2701" y="1533"/>
                  <a:ext cx="200" cy="185"/>
                </a:xfrm>
                <a:custGeom>
                  <a:avLst/>
                  <a:gdLst>
                    <a:gd name="T0" fmla="*/ 0 w 197"/>
                    <a:gd name="T1" fmla="*/ 31 h 188"/>
                    <a:gd name="T2" fmla="*/ 4 w 197"/>
                    <a:gd name="T3" fmla="*/ 24 h 188"/>
                    <a:gd name="T4" fmla="*/ 4 w 197"/>
                    <a:gd name="T5" fmla="*/ 24 h 188"/>
                    <a:gd name="T6" fmla="*/ 28 w 197"/>
                    <a:gd name="T7" fmla="*/ 14 h 188"/>
                    <a:gd name="T8" fmla="*/ 66 w 197"/>
                    <a:gd name="T9" fmla="*/ 23 h 188"/>
                    <a:gd name="T10" fmla="*/ 73 w 197"/>
                    <a:gd name="T11" fmla="*/ 14 h 188"/>
                    <a:gd name="T12" fmla="*/ 85 w 197"/>
                    <a:gd name="T13" fmla="*/ 15 h 188"/>
                    <a:gd name="T14" fmla="*/ 89 w 197"/>
                    <a:gd name="T15" fmla="*/ 4 h 188"/>
                    <a:gd name="T16" fmla="*/ 90 w 197"/>
                    <a:gd name="T17" fmla="*/ 4 h 188"/>
                    <a:gd name="T18" fmla="*/ 135 w 197"/>
                    <a:gd name="T19" fmla="*/ 0 h 188"/>
                    <a:gd name="T20" fmla="*/ 139 w 197"/>
                    <a:gd name="T21" fmla="*/ 5 h 188"/>
                    <a:gd name="T22" fmla="*/ 172 w 197"/>
                    <a:gd name="T23" fmla="*/ 11 h 188"/>
                    <a:gd name="T24" fmla="*/ 169 w 197"/>
                    <a:gd name="T25" fmla="*/ 18 h 188"/>
                    <a:gd name="T26" fmla="*/ 180 w 197"/>
                    <a:gd name="T27" fmla="*/ 30 h 188"/>
                    <a:gd name="T28" fmla="*/ 172 w 197"/>
                    <a:gd name="T29" fmla="*/ 30 h 188"/>
                    <a:gd name="T30" fmla="*/ 172 w 197"/>
                    <a:gd name="T31" fmla="*/ 31 h 188"/>
                    <a:gd name="T32" fmla="*/ 162 w 197"/>
                    <a:gd name="T33" fmla="*/ 27 h 188"/>
                    <a:gd name="T34" fmla="*/ 139 w 197"/>
                    <a:gd name="T35" fmla="*/ 31 h 188"/>
                    <a:gd name="T36" fmla="*/ 141 w 197"/>
                    <a:gd name="T37" fmla="*/ 31 h 188"/>
                    <a:gd name="T38" fmla="*/ 172 w 197"/>
                    <a:gd name="T39" fmla="*/ 45 h 188"/>
                    <a:gd name="T40" fmla="*/ 187 w 197"/>
                    <a:gd name="T41" fmla="*/ 66 h 188"/>
                    <a:gd name="T42" fmla="*/ 217 w 197"/>
                    <a:gd name="T43" fmla="*/ 71 h 188"/>
                    <a:gd name="T44" fmla="*/ 240 w 197"/>
                    <a:gd name="T45" fmla="*/ 71 h 188"/>
                    <a:gd name="T46" fmla="*/ 232 w 197"/>
                    <a:gd name="T47" fmla="*/ 75 h 188"/>
                    <a:gd name="T48" fmla="*/ 301 w 197"/>
                    <a:gd name="T49" fmla="*/ 88 h 188"/>
                    <a:gd name="T50" fmla="*/ 296 w 197"/>
                    <a:gd name="T51" fmla="*/ 92 h 188"/>
                    <a:gd name="T52" fmla="*/ 266 w 197"/>
                    <a:gd name="T53" fmla="*/ 85 h 188"/>
                    <a:gd name="T54" fmla="*/ 255 w 197"/>
                    <a:gd name="T55" fmla="*/ 94 h 188"/>
                    <a:gd name="T56" fmla="*/ 268 w 197"/>
                    <a:gd name="T57" fmla="*/ 98 h 188"/>
                    <a:gd name="T58" fmla="*/ 268 w 197"/>
                    <a:gd name="T59" fmla="*/ 104 h 188"/>
                    <a:gd name="T60" fmla="*/ 255 w 197"/>
                    <a:gd name="T61" fmla="*/ 106 h 188"/>
                    <a:gd name="T62" fmla="*/ 240 w 197"/>
                    <a:gd name="T63" fmla="*/ 118 h 188"/>
                    <a:gd name="T64" fmla="*/ 231 w 197"/>
                    <a:gd name="T65" fmla="*/ 118 h 188"/>
                    <a:gd name="T66" fmla="*/ 243 w 197"/>
                    <a:gd name="T67" fmla="*/ 106 h 188"/>
                    <a:gd name="T68" fmla="*/ 226 w 197"/>
                    <a:gd name="T69" fmla="*/ 90 h 188"/>
                    <a:gd name="T70" fmla="*/ 172 w 197"/>
                    <a:gd name="T71" fmla="*/ 77 h 188"/>
                    <a:gd name="T72" fmla="*/ 147 w 197"/>
                    <a:gd name="T73" fmla="*/ 75 h 188"/>
                    <a:gd name="T74" fmla="*/ 119 w 197"/>
                    <a:gd name="T75" fmla="*/ 66 h 188"/>
                    <a:gd name="T76" fmla="*/ 101 w 197"/>
                    <a:gd name="T77" fmla="*/ 66 h 188"/>
                    <a:gd name="T78" fmla="*/ 85 w 197"/>
                    <a:gd name="T79" fmla="*/ 32 h 188"/>
                    <a:gd name="T80" fmla="*/ 32 w 197"/>
                    <a:gd name="T81" fmla="*/ 31 h 188"/>
                    <a:gd name="T82" fmla="*/ 14 w 197"/>
                    <a:gd name="T83" fmla="*/ 36 h 188"/>
                    <a:gd name="T84" fmla="*/ 0 w 197"/>
                    <a:gd name="T85" fmla="*/ 31 h 188"/>
                    <a:gd name="T86" fmla="*/ 0 w 197"/>
                    <a:gd name="T87" fmla="*/ 31 h 188"/>
                    <a:gd name="T88" fmla="*/ 0 w 197"/>
                    <a:gd name="T89" fmla="*/ 3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188"/>
                    <a:gd name="T137" fmla="*/ 197 w 197"/>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188">
                      <a:moveTo>
                        <a:pt x="0" y="44"/>
                      </a:moveTo>
                      <a:lnTo>
                        <a:pt x="4" y="24"/>
                      </a:lnTo>
                      <a:lnTo>
                        <a:pt x="28" y="14"/>
                      </a:lnTo>
                      <a:lnTo>
                        <a:pt x="37" y="23"/>
                      </a:lnTo>
                      <a:lnTo>
                        <a:pt x="44" y="14"/>
                      </a:lnTo>
                      <a:lnTo>
                        <a:pt x="56" y="15"/>
                      </a:lnTo>
                      <a:lnTo>
                        <a:pt x="60" y="4"/>
                      </a:lnTo>
                      <a:lnTo>
                        <a:pt x="61" y="4"/>
                      </a:lnTo>
                      <a:lnTo>
                        <a:pt x="88" y="0"/>
                      </a:lnTo>
                      <a:lnTo>
                        <a:pt x="90" y="5"/>
                      </a:lnTo>
                      <a:lnTo>
                        <a:pt x="112" y="11"/>
                      </a:lnTo>
                      <a:lnTo>
                        <a:pt x="110" y="18"/>
                      </a:lnTo>
                      <a:lnTo>
                        <a:pt x="117" y="30"/>
                      </a:lnTo>
                      <a:lnTo>
                        <a:pt x="112" y="30"/>
                      </a:lnTo>
                      <a:lnTo>
                        <a:pt x="112" y="31"/>
                      </a:lnTo>
                      <a:lnTo>
                        <a:pt x="104" y="27"/>
                      </a:lnTo>
                      <a:lnTo>
                        <a:pt x="90" y="31"/>
                      </a:lnTo>
                      <a:lnTo>
                        <a:pt x="91" y="58"/>
                      </a:lnTo>
                      <a:lnTo>
                        <a:pt x="112" y="74"/>
                      </a:lnTo>
                      <a:lnTo>
                        <a:pt x="122" y="96"/>
                      </a:lnTo>
                      <a:lnTo>
                        <a:pt x="142" y="107"/>
                      </a:lnTo>
                      <a:lnTo>
                        <a:pt x="156" y="107"/>
                      </a:lnTo>
                      <a:lnTo>
                        <a:pt x="152" y="114"/>
                      </a:lnTo>
                      <a:lnTo>
                        <a:pt x="196" y="141"/>
                      </a:lnTo>
                      <a:lnTo>
                        <a:pt x="193" y="148"/>
                      </a:lnTo>
                      <a:lnTo>
                        <a:pt x="170" y="134"/>
                      </a:lnTo>
                      <a:lnTo>
                        <a:pt x="163" y="152"/>
                      </a:lnTo>
                      <a:lnTo>
                        <a:pt x="172" y="157"/>
                      </a:lnTo>
                      <a:lnTo>
                        <a:pt x="172" y="166"/>
                      </a:lnTo>
                      <a:lnTo>
                        <a:pt x="163" y="168"/>
                      </a:lnTo>
                      <a:lnTo>
                        <a:pt x="156" y="187"/>
                      </a:lnTo>
                      <a:lnTo>
                        <a:pt x="151" y="187"/>
                      </a:lnTo>
                      <a:lnTo>
                        <a:pt x="157" y="168"/>
                      </a:lnTo>
                      <a:lnTo>
                        <a:pt x="148" y="144"/>
                      </a:lnTo>
                      <a:lnTo>
                        <a:pt x="112" y="119"/>
                      </a:lnTo>
                      <a:lnTo>
                        <a:pt x="94" y="114"/>
                      </a:lnTo>
                      <a:lnTo>
                        <a:pt x="80" y="96"/>
                      </a:lnTo>
                      <a:lnTo>
                        <a:pt x="71" y="96"/>
                      </a:lnTo>
                      <a:lnTo>
                        <a:pt x="56" y="61"/>
                      </a:lnTo>
                      <a:lnTo>
                        <a:pt x="32" y="56"/>
                      </a:lnTo>
                      <a:lnTo>
                        <a:pt x="14" y="65"/>
                      </a:lnTo>
                      <a:lnTo>
                        <a:pt x="0" y="4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1" name="Freeform 429"/>
                <p:cNvSpPr>
                  <a:spLocks noChangeAspect="1"/>
                </p:cNvSpPr>
                <p:nvPr/>
              </p:nvSpPr>
              <p:spPr bwMode="auto">
                <a:xfrm>
                  <a:off x="2964" y="1592"/>
                  <a:ext cx="108" cy="58"/>
                </a:xfrm>
                <a:custGeom>
                  <a:avLst/>
                  <a:gdLst>
                    <a:gd name="T0" fmla="*/ 165 w 105"/>
                    <a:gd name="T1" fmla="*/ 0 h 59"/>
                    <a:gd name="T2" fmla="*/ 113 w 105"/>
                    <a:gd name="T3" fmla="*/ 9 h 59"/>
                    <a:gd name="T4" fmla="*/ 57 w 105"/>
                    <a:gd name="T5" fmla="*/ 8 h 59"/>
                    <a:gd name="T6" fmla="*/ 6 w 105"/>
                    <a:gd name="T7" fmla="*/ 0 h 59"/>
                    <a:gd name="T8" fmla="*/ 0 w 105"/>
                    <a:gd name="T9" fmla="*/ 8 h 59"/>
                    <a:gd name="T10" fmla="*/ 4 w 105"/>
                    <a:gd name="T11" fmla="*/ 24 h 59"/>
                    <a:gd name="T12" fmla="*/ 1 w 105"/>
                    <a:gd name="T13" fmla="*/ 29 h 59"/>
                    <a:gd name="T14" fmla="*/ 11 w 105"/>
                    <a:gd name="T15" fmla="*/ 29 h 59"/>
                    <a:gd name="T16" fmla="*/ 79 w 105"/>
                    <a:gd name="T17" fmla="*/ 29 h 59"/>
                    <a:gd name="T18" fmla="*/ 125 w 105"/>
                    <a:gd name="T19" fmla="*/ 29 h 59"/>
                    <a:gd name="T20" fmla="*/ 149 w 105"/>
                    <a:gd name="T21" fmla="*/ 29 h 59"/>
                    <a:gd name="T22" fmla="*/ 219 w 105"/>
                    <a:gd name="T23" fmla="*/ 29 h 59"/>
                    <a:gd name="T24" fmla="*/ 195 w 105"/>
                    <a:gd name="T25" fmla="*/ 29 h 59"/>
                    <a:gd name="T26" fmla="*/ 212 w 105"/>
                    <a:gd name="T27" fmla="*/ 16 h 59"/>
                    <a:gd name="T28" fmla="*/ 230 w 105"/>
                    <a:gd name="T29" fmla="*/ 14 h 59"/>
                    <a:gd name="T30" fmla="*/ 232 w 105"/>
                    <a:gd name="T31" fmla="*/ 8 h 59"/>
                    <a:gd name="T32" fmla="*/ 165 w 105"/>
                    <a:gd name="T33" fmla="*/ 0 h 59"/>
                    <a:gd name="T34" fmla="*/ 165 w 105"/>
                    <a:gd name="T35" fmla="*/ 0 h 59"/>
                    <a:gd name="T36" fmla="*/ 165 w 105"/>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59"/>
                    <a:gd name="T59" fmla="*/ 105 w 105"/>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59">
                      <a:moveTo>
                        <a:pt x="74" y="0"/>
                      </a:moveTo>
                      <a:lnTo>
                        <a:pt x="50" y="9"/>
                      </a:lnTo>
                      <a:lnTo>
                        <a:pt x="26" y="8"/>
                      </a:lnTo>
                      <a:lnTo>
                        <a:pt x="6" y="0"/>
                      </a:lnTo>
                      <a:lnTo>
                        <a:pt x="0" y="8"/>
                      </a:lnTo>
                      <a:lnTo>
                        <a:pt x="4" y="24"/>
                      </a:lnTo>
                      <a:lnTo>
                        <a:pt x="1" y="38"/>
                      </a:lnTo>
                      <a:lnTo>
                        <a:pt x="11" y="56"/>
                      </a:lnTo>
                      <a:lnTo>
                        <a:pt x="37" y="51"/>
                      </a:lnTo>
                      <a:lnTo>
                        <a:pt x="55" y="58"/>
                      </a:lnTo>
                      <a:lnTo>
                        <a:pt x="67" y="47"/>
                      </a:lnTo>
                      <a:lnTo>
                        <a:pt x="97" y="46"/>
                      </a:lnTo>
                      <a:lnTo>
                        <a:pt x="86" y="34"/>
                      </a:lnTo>
                      <a:lnTo>
                        <a:pt x="93" y="16"/>
                      </a:lnTo>
                      <a:lnTo>
                        <a:pt x="102" y="14"/>
                      </a:lnTo>
                      <a:lnTo>
                        <a:pt x="104" y="8"/>
                      </a:lnTo>
                      <a:lnTo>
                        <a:pt x="7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2" name="Freeform 430"/>
                <p:cNvSpPr>
                  <a:spLocks noChangeAspect="1"/>
                </p:cNvSpPr>
                <p:nvPr/>
              </p:nvSpPr>
              <p:spPr bwMode="auto">
                <a:xfrm>
                  <a:off x="2929" y="1639"/>
                  <a:ext cx="105" cy="87"/>
                </a:xfrm>
                <a:custGeom>
                  <a:avLst/>
                  <a:gdLst>
                    <a:gd name="T0" fmla="*/ 175 w 103"/>
                    <a:gd name="T1" fmla="*/ 0 h 89"/>
                    <a:gd name="T2" fmla="*/ 157 w 103"/>
                    <a:gd name="T3" fmla="*/ 11 h 89"/>
                    <a:gd name="T4" fmla="*/ 124 w 103"/>
                    <a:gd name="T5" fmla="*/ 4 h 89"/>
                    <a:gd name="T6" fmla="*/ 75 w 103"/>
                    <a:gd name="T7" fmla="*/ 9 h 89"/>
                    <a:gd name="T8" fmla="*/ 16 w 103"/>
                    <a:gd name="T9" fmla="*/ 19 h 89"/>
                    <a:gd name="T10" fmla="*/ 16 w 103"/>
                    <a:gd name="T11" fmla="*/ 19 h 89"/>
                    <a:gd name="T12" fmla="*/ 16 w 103"/>
                    <a:gd name="T13" fmla="*/ 22 h 89"/>
                    <a:gd name="T14" fmla="*/ 0 w 103"/>
                    <a:gd name="T15" fmla="*/ 22 h 89"/>
                    <a:gd name="T16" fmla="*/ 0 w 103"/>
                    <a:gd name="T17" fmla="*/ 22 h 89"/>
                    <a:gd name="T18" fmla="*/ 19 w 103"/>
                    <a:gd name="T19" fmla="*/ 40 h 89"/>
                    <a:gd name="T20" fmla="*/ 73 w 103"/>
                    <a:gd name="T21" fmla="*/ 40 h 89"/>
                    <a:gd name="T22" fmla="*/ 118 w 103"/>
                    <a:gd name="T23" fmla="*/ 48 h 89"/>
                    <a:gd name="T24" fmla="*/ 116 w 103"/>
                    <a:gd name="T25" fmla="*/ 42 h 89"/>
                    <a:gd name="T26" fmla="*/ 136 w 103"/>
                    <a:gd name="T27" fmla="*/ 43 h 89"/>
                    <a:gd name="T28" fmla="*/ 92 w 103"/>
                    <a:gd name="T29" fmla="*/ 32 h 89"/>
                    <a:gd name="T30" fmla="*/ 70 w 103"/>
                    <a:gd name="T31" fmla="*/ 22 h 89"/>
                    <a:gd name="T32" fmla="*/ 70 w 103"/>
                    <a:gd name="T33" fmla="*/ 22 h 89"/>
                    <a:gd name="T34" fmla="*/ 98 w 103"/>
                    <a:gd name="T35" fmla="*/ 22 h 89"/>
                    <a:gd name="T36" fmla="*/ 92 w 103"/>
                    <a:gd name="T37" fmla="*/ 22 h 89"/>
                    <a:gd name="T38" fmla="*/ 118 w 103"/>
                    <a:gd name="T39" fmla="*/ 19 h 89"/>
                    <a:gd name="T40" fmla="*/ 163 w 103"/>
                    <a:gd name="T41" fmla="*/ 21 h 89"/>
                    <a:gd name="T42" fmla="*/ 174 w 103"/>
                    <a:gd name="T43" fmla="*/ 22 h 89"/>
                    <a:gd name="T44" fmla="*/ 175 w 103"/>
                    <a:gd name="T45" fmla="*/ 0 h 89"/>
                    <a:gd name="T46" fmla="*/ 175 w 103"/>
                    <a:gd name="T47" fmla="*/ 0 h 89"/>
                    <a:gd name="T48" fmla="*/ 175 w 103"/>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89"/>
                    <a:gd name="T77" fmla="*/ 103 w 103"/>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89">
                      <a:moveTo>
                        <a:pt x="102" y="0"/>
                      </a:moveTo>
                      <a:lnTo>
                        <a:pt x="90" y="11"/>
                      </a:lnTo>
                      <a:lnTo>
                        <a:pt x="72" y="4"/>
                      </a:lnTo>
                      <a:lnTo>
                        <a:pt x="46" y="9"/>
                      </a:lnTo>
                      <a:lnTo>
                        <a:pt x="16" y="19"/>
                      </a:lnTo>
                      <a:lnTo>
                        <a:pt x="16" y="27"/>
                      </a:lnTo>
                      <a:lnTo>
                        <a:pt x="0" y="44"/>
                      </a:lnTo>
                      <a:lnTo>
                        <a:pt x="0" y="45"/>
                      </a:lnTo>
                      <a:lnTo>
                        <a:pt x="19" y="72"/>
                      </a:lnTo>
                      <a:lnTo>
                        <a:pt x="44" y="72"/>
                      </a:lnTo>
                      <a:lnTo>
                        <a:pt x="69" y="88"/>
                      </a:lnTo>
                      <a:lnTo>
                        <a:pt x="68" y="76"/>
                      </a:lnTo>
                      <a:lnTo>
                        <a:pt x="77" y="79"/>
                      </a:lnTo>
                      <a:lnTo>
                        <a:pt x="56" y="61"/>
                      </a:lnTo>
                      <a:lnTo>
                        <a:pt x="41" y="37"/>
                      </a:lnTo>
                      <a:lnTo>
                        <a:pt x="41" y="25"/>
                      </a:lnTo>
                      <a:lnTo>
                        <a:pt x="59" y="34"/>
                      </a:lnTo>
                      <a:lnTo>
                        <a:pt x="56" y="25"/>
                      </a:lnTo>
                      <a:lnTo>
                        <a:pt x="69" y="19"/>
                      </a:lnTo>
                      <a:lnTo>
                        <a:pt x="94" y="21"/>
                      </a:lnTo>
                      <a:lnTo>
                        <a:pt x="101" y="27"/>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3" name="Freeform 431"/>
                <p:cNvSpPr>
                  <a:spLocks noChangeAspect="1"/>
                </p:cNvSpPr>
                <p:nvPr/>
              </p:nvSpPr>
              <p:spPr bwMode="auto">
                <a:xfrm>
                  <a:off x="2924" y="1509"/>
                  <a:ext cx="161" cy="93"/>
                </a:xfrm>
                <a:custGeom>
                  <a:avLst/>
                  <a:gdLst>
                    <a:gd name="T0" fmla="*/ 234 w 158"/>
                    <a:gd name="T1" fmla="*/ 24 h 95"/>
                    <a:gd name="T2" fmla="*/ 238 w 158"/>
                    <a:gd name="T3" fmla="*/ 30 h 95"/>
                    <a:gd name="T4" fmla="*/ 269 w 158"/>
                    <a:gd name="T5" fmla="*/ 30 h 95"/>
                    <a:gd name="T6" fmla="*/ 269 w 158"/>
                    <a:gd name="T7" fmla="*/ 41 h 95"/>
                    <a:gd name="T8" fmla="*/ 244 w 158"/>
                    <a:gd name="T9" fmla="*/ 47 h 95"/>
                    <a:gd name="T10" fmla="*/ 248 w 158"/>
                    <a:gd name="T11" fmla="*/ 53 h 95"/>
                    <a:gd name="T12" fmla="*/ 194 w 158"/>
                    <a:gd name="T13" fmla="*/ 49 h 95"/>
                    <a:gd name="T14" fmla="*/ 156 w 158"/>
                    <a:gd name="T15" fmla="*/ 53 h 95"/>
                    <a:gd name="T16" fmla="*/ 111 w 158"/>
                    <a:gd name="T17" fmla="*/ 53 h 95"/>
                    <a:gd name="T18" fmla="*/ 75 w 158"/>
                    <a:gd name="T19" fmla="*/ 49 h 95"/>
                    <a:gd name="T20" fmla="*/ 69 w 158"/>
                    <a:gd name="T21" fmla="*/ 43 h 95"/>
                    <a:gd name="T22" fmla="*/ 24 w 158"/>
                    <a:gd name="T23" fmla="*/ 40 h 95"/>
                    <a:gd name="T24" fmla="*/ 0 w 158"/>
                    <a:gd name="T25" fmla="*/ 23 h 95"/>
                    <a:gd name="T26" fmla="*/ 1 w 158"/>
                    <a:gd name="T27" fmla="*/ 23 h 95"/>
                    <a:gd name="T28" fmla="*/ 16 w 158"/>
                    <a:gd name="T29" fmla="*/ 23 h 95"/>
                    <a:gd name="T30" fmla="*/ 60 w 158"/>
                    <a:gd name="T31" fmla="*/ 13 h 95"/>
                    <a:gd name="T32" fmla="*/ 70 w 158"/>
                    <a:gd name="T33" fmla="*/ 6 h 95"/>
                    <a:gd name="T34" fmla="*/ 131 w 158"/>
                    <a:gd name="T35" fmla="*/ 9 h 95"/>
                    <a:gd name="T36" fmla="*/ 171 w 158"/>
                    <a:gd name="T37" fmla="*/ 0 h 95"/>
                    <a:gd name="T38" fmla="*/ 181 w 158"/>
                    <a:gd name="T39" fmla="*/ 3 h 95"/>
                    <a:gd name="T40" fmla="*/ 226 w 158"/>
                    <a:gd name="T41" fmla="*/ 23 h 95"/>
                    <a:gd name="T42" fmla="*/ 234 w 158"/>
                    <a:gd name="T43" fmla="*/ 24 h 95"/>
                    <a:gd name="T44" fmla="*/ 234 w 158"/>
                    <a:gd name="T45" fmla="*/ 24 h 95"/>
                    <a:gd name="T46" fmla="*/ 234 w 158"/>
                    <a:gd name="T47" fmla="*/ 24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95"/>
                    <a:gd name="T74" fmla="*/ 158 w 158"/>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95">
                      <a:moveTo>
                        <a:pt x="135" y="53"/>
                      </a:moveTo>
                      <a:lnTo>
                        <a:pt x="138" y="59"/>
                      </a:lnTo>
                      <a:lnTo>
                        <a:pt x="157" y="59"/>
                      </a:lnTo>
                      <a:lnTo>
                        <a:pt x="157" y="70"/>
                      </a:lnTo>
                      <a:lnTo>
                        <a:pt x="142" y="81"/>
                      </a:lnTo>
                      <a:lnTo>
                        <a:pt x="144" y="93"/>
                      </a:lnTo>
                      <a:lnTo>
                        <a:pt x="114" y="85"/>
                      </a:lnTo>
                      <a:lnTo>
                        <a:pt x="90" y="94"/>
                      </a:lnTo>
                      <a:lnTo>
                        <a:pt x="66" y="93"/>
                      </a:lnTo>
                      <a:lnTo>
                        <a:pt x="46" y="85"/>
                      </a:lnTo>
                      <a:lnTo>
                        <a:pt x="40" y="73"/>
                      </a:lnTo>
                      <a:lnTo>
                        <a:pt x="24" y="69"/>
                      </a:lnTo>
                      <a:lnTo>
                        <a:pt x="0" y="43"/>
                      </a:lnTo>
                      <a:lnTo>
                        <a:pt x="1" y="43"/>
                      </a:lnTo>
                      <a:lnTo>
                        <a:pt x="16" y="39"/>
                      </a:lnTo>
                      <a:lnTo>
                        <a:pt x="31" y="13"/>
                      </a:lnTo>
                      <a:lnTo>
                        <a:pt x="41" y="6"/>
                      </a:lnTo>
                      <a:lnTo>
                        <a:pt x="76" y="9"/>
                      </a:lnTo>
                      <a:lnTo>
                        <a:pt x="100" y="0"/>
                      </a:lnTo>
                      <a:lnTo>
                        <a:pt x="107" y="3"/>
                      </a:lnTo>
                      <a:lnTo>
                        <a:pt x="130" y="29"/>
                      </a:lnTo>
                      <a:lnTo>
                        <a:pt x="135"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4" name="Freeform 432"/>
                <p:cNvSpPr>
                  <a:spLocks noChangeAspect="1"/>
                </p:cNvSpPr>
                <p:nvPr/>
              </p:nvSpPr>
              <p:spPr bwMode="auto">
                <a:xfrm>
                  <a:off x="2813" y="1537"/>
                  <a:ext cx="49" cy="30"/>
                </a:xfrm>
                <a:custGeom>
                  <a:avLst/>
                  <a:gdLst>
                    <a:gd name="T0" fmla="*/ 2 w 48"/>
                    <a:gd name="T1" fmla="*/ 15 h 31"/>
                    <a:gd name="T2" fmla="*/ 2 w 48"/>
                    <a:gd name="T3" fmla="*/ 15 h 31"/>
                    <a:gd name="T4" fmla="*/ 7 w 48"/>
                    <a:gd name="T5" fmla="*/ 15 h 31"/>
                    <a:gd name="T6" fmla="*/ 0 w 48"/>
                    <a:gd name="T7" fmla="*/ 15 h 31"/>
                    <a:gd name="T8" fmla="*/ 2 w 48"/>
                    <a:gd name="T9" fmla="*/ 8 h 31"/>
                    <a:gd name="T10" fmla="*/ 71 w 48"/>
                    <a:gd name="T11" fmla="*/ 0 h 31"/>
                    <a:gd name="T12" fmla="*/ 80 w 48"/>
                    <a:gd name="T13" fmla="*/ 3 h 31"/>
                    <a:gd name="T14" fmla="*/ 80 w 48"/>
                    <a:gd name="T15" fmla="*/ 3 h 31"/>
                    <a:gd name="T16" fmla="*/ 61 w 48"/>
                    <a:gd name="T17" fmla="*/ 15 h 31"/>
                    <a:gd name="T18" fmla="*/ 58 w 48"/>
                    <a:gd name="T19" fmla="*/ 15 h 31"/>
                    <a:gd name="T20" fmla="*/ 20 w 48"/>
                    <a:gd name="T21" fmla="*/ 15 h 31"/>
                    <a:gd name="T22" fmla="*/ 9 w 48"/>
                    <a:gd name="T23" fmla="*/ 15 h 31"/>
                    <a:gd name="T24" fmla="*/ 2 w 48"/>
                    <a:gd name="T25" fmla="*/ 15 h 31"/>
                    <a:gd name="T26" fmla="*/ 2 w 48"/>
                    <a:gd name="T27" fmla="*/ 15 h 31"/>
                    <a:gd name="T28" fmla="*/ 2 w 48"/>
                    <a:gd name="T29" fmla="*/ 1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1"/>
                    <a:gd name="T47" fmla="*/ 48 w 48"/>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1">
                      <a:moveTo>
                        <a:pt x="2" y="28"/>
                      </a:moveTo>
                      <a:lnTo>
                        <a:pt x="2" y="27"/>
                      </a:lnTo>
                      <a:lnTo>
                        <a:pt x="7" y="27"/>
                      </a:lnTo>
                      <a:lnTo>
                        <a:pt x="0" y="15"/>
                      </a:lnTo>
                      <a:lnTo>
                        <a:pt x="2" y="8"/>
                      </a:lnTo>
                      <a:lnTo>
                        <a:pt x="42" y="0"/>
                      </a:lnTo>
                      <a:lnTo>
                        <a:pt x="47" y="3"/>
                      </a:lnTo>
                      <a:lnTo>
                        <a:pt x="32" y="15"/>
                      </a:lnTo>
                      <a:lnTo>
                        <a:pt x="29" y="25"/>
                      </a:lnTo>
                      <a:lnTo>
                        <a:pt x="20" y="22"/>
                      </a:lnTo>
                      <a:lnTo>
                        <a:pt x="9" y="30"/>
                      </a:lnTo>
                      <a:lnTo>
                        <a:pt x="2" y="2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5" name="Freeform 433"/>
                <p:cNvSpPr>
                  <a:spLocks noChangeAspect="1"/>
                </p:cNvSpPr>
                <p:nvPr/>
              </p:nvSpPr>
              <p:spPr bwMode="auto">
                <a:xfrm>
                  <a:off x="2815" y="1539"/>
                  <a:ext cx="99" cy="86"/>
                </a:xfrm>
                <a:custGeom>
                  <a:avLst/>
                  <a:gdLst>
                    <a:gd name="T0" fmla="*/ 153 w 97"/>
                    <a:gd name="T1" fmla="*/ 18 h 87"/>
                    <a:gd name="T2" fmla="*/ 129 w 97"/>
                    <a:gd name="T3" fmla="*/ 20 h 87"/>
                    <a:gd name="T4" fmla="*/ 75 w 97"/>
                    <a:gd name="T5" fmla="*/ 0 h 87"/>
                    <a:gd name="T6" fmla="*/ 75 w 97"/>
                    <a:gd name="T7" fmla="*/ 0 h 87"/>
                    <a:gd name="T8" fmla="*/ 59 w 97"/>
                    <a:gd name="T9" fmla="*/ 12 h 87"/>
                    <a:gd name="T10" fmla="*/ 56 w 97"/>
                    <a:gd name="T11" fmla="*/ 22 h 87"/>
                    <a:gd name="T12" fmla="*/ 18 w 97"/>
                    <a:gd name="T13" fmla="*/ 19 h 87"/>
                    <a:gd name="T14" fmla="*/ 7 w 97"/>
                    <a:gd name="T15" fmla="*/ 27 h 87"/>
                    <a:gd name="T16" fmla="*/ 0 w 97"/>
                    <a:gd name="T17" fmla="*/ 25 h 87"/>
                    <a:gd name="T18" fmla="*/ 4 w 97"/>
                    <a:gd name="T19" fmla="*/ 39 h 87"/>
                    <a:gd name="T20" fmla="*/ 10 w 97"/>
                    <a:gd name="T21" fmla="*/ 28 h 87"/>
                    <a:gd name="T22" fmla="*/ 21 w 97"/>
                    <a:gd name="T23" fmla="*/ 37 h 87"/>
                    <a:gd name="T24" fmla="*/ 55 w 97"/>
                    <a:gd name="T25" fmla="*/ 43 h 87"/>
                    <a:gd name="T26" fmla="*/ 138 w 97"/>
                    <a:gd name="T27" fmla="*/ 57 h 87"/>
                    <a:gd name="T28" fmla="*/ 143 w 97"/>
                    <a:gd name="T29" fmla="*/ 52 h 87"/>
                    <a:gd name="T30" fmla="*/ 77 w 97"/>
                    <a:gd name="T31" fmla="*/ 43 h 87"/>
                    <a:gd name="T32" fmla="*/ 69 w 97"/>
                    <a:gd name="T33" fmla="*/ 39 h 87"/>
                    <a:gd name="T34" fmla="*/ 71 w 97"/>
                    <a:gd name="T35" fmla="*/ 32 h 87"/>
                    <a:gd name="T36" fmla="*/ 146 w 97"/>
                    <a:gd name="T37" fmla="*/ 35 h 87"/>
                    <a:gd name="T38" fmla="*/ 161 w 97"/>
                    <a:gd name="T39" fmla="*/ 38 h 87"/>
                    <a:gd name="T40" fmla="*/ 170 w 97"/>
                    <a:gd name="T41" fmla="*/ 32 h 87"/>
                    <a:gd name="T42" fmla="*/ 158 w 97"/>
                    <a:gd name="T43" fmla="*/ 28 h 87"/>
                    <a:gd name="T44" fmla="*/ 153 w 97"/>
                    <a:gd name="T45" fmla="*/ 18 h 87"/>
                    <a:gd name="T46" fmla="*/ 153 w 97"/>
                    <a:gd name="T47" fmla="*/ 18 h 87"/>
                    <a:gd name="T48" fmla="*/ 153 w 97"/>
                    <a:gd name="T49" fmla="*/ 18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87"/>
                    <a:gd name="T77" fmla="*/ 97 w 97"/>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87">
                      <a:moveTo>
                        <a:pt x="85" y="18"/>
                      </a:moveTo>
                      <a:lnTo>
                        <a:pt x="71" y="20"/>
                      </a:lnTo>
                      <a:lnTo>
                        <a:pt x="45" y="0"/>
                      </a:lnTo>
                      <a:lnTo>
                        <a:pt x="30" y="12"/>
                      </a:lnTo>
                      <a:lnTo>
                        <a:pt x="27" y="22"/>
                      </a:lnTo>
                      <a:lnTo>
                        <a:pt x="18" y="19"/>
                      </a:lnTo>
                      <a:lnTo>
                        <a:pt x="7" y="27"/>
                      </a:lnTo>
                      <a:lnTo>
                        <a:pt x="0" y="25"/>
                      </a:lnTo>
                      <a:lnTo>
                        <a:pt x="4" y="39"/>
                      </a:lnTo>
                      <a:lnTo>
                        <a:pt x="10" y="28"/>
                      </a:lnTo>
                      <a:lnTo>
                        <a:pt x="21" y="37"/>
                      </a:lnTo>
                      <a:lnTo>
                        <a:pt x="26" y="55"/>
                      </a:lnTo>
                      <a:lnTo>
                        <a:pt x="75" y="86"/>
                      </a:lnTo>
                      <a:lnTo>
                        <a:pt x="78" y="81"/>
                      </a:lnTo>
                      <a:lnTo>
                        <a:pt x="46" y="53"/>
                      </a:lnTo>
                      <a:lnTo>
                        <a:pt x="40" y="39"/>
                      </a:lnTo>
                      <a:lnTo>
                        <a:pt x="42" y="32"/>
                      </a:lnTo>
                      <a:lnTo>
                        <a:pt x="80" y="35"/>
                      </a:lnTo>
                      <a:lnTo>
                        <a:pt x="90" y="38"/>
                      </a:lnTo>
                      <a:lnTo>
                        <a:pt x="96" y="32"/>
                      </a:lnTo>
                      <a:lnTo>
                        <a:pt x="88" y="28"/>
                      </a:lnTo>
                      <a:lnTo>
                        <a:pt x="85"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6" name="Freeform 434"/>
                <p:cNvSpPr>
                  <a:spLocks noChangeAspect="1"/>
                </p:cNvSpPr>
                <p:nvPr/>
              </p:nvSpPr>
              <p:spPr bwMode="auto">
                <a:xfrm>
                  <a:off x="2855" y="1571"/>
                  <a:ext cx="63" cy="49"/>
                </a:xfrm>
                <a:custGeom>
                  <a:avLst/>
                  <a:gdLst>
                    <a:gd name="T0" fmla="*/ 128 w 61"/>
                    <a:gd name="T1" fmla="*/ 6 h 50"/>
                    <a:gd name="T2" fmla="*/ 140 w 61"/>
                    <a:gd name="T3" fmla="*/ 10 h 50"/>
                    <a:gd name="T4" fmla="*/ 139 w 61"/>
                    <a:gd name="T5" fmla="*/ 21 h 50"/>
                    <a:gd name="T6" fmla="*/ 150 w 61"/>
                    <a:gd name="T7" fmla="*/ 22 h 50"/>
                    <a:gd name="T8" fmla="*/ 140 w 61"/>
                    <a:gd name="T9" fmla="*/ 25 h 50"/>
                    <a:gd name="T10" fmla="*/ 112 w 61"/>
                    <a:gd name="T11" fmla="*/ 25 h 50"/>
                    <a:gd name="T12" fmla="*/ 93 w 61"/>
                    <a:gd name="T13" fmla="*/ 25 h 50"/>
                    <a:gd name="T14" fmla="*/ 6 w 61"/>
                    <a:gd name="T15" fmla="*/ 21 h 50"/>
                    <a:gd name="T16" fmla="*/ 0 w 61"/>
                    <a:gd name="T17" fmla="*/ 7 h 50"/>
                    <a:gd name="T18" fmla="*/ 2 w 61"/>
                    <a:gd name="T19" fmla="*/ 0 h 50"/>
                    <a:gd name="T20" fmla="*/ 99 w 61"/>
                    <a:gd name="T21" fmla="*/ 3 h 50"/>
                    <a:gd name="T22" fmla="*/ 128 w 61"/>
                    <a:gd name="T23" fmla="*/ 6 h 50"/>
                    <a:gd name="T24" fmla="*/ 128 w 61"/>
                    <a:gd name="T25" fmla="*/ 6 h 50"/>
                    <a:gd name="T26" fmla="*/ 128 w 61"/>
                    <a:gd name="T27" fmla="*/ 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0"/>
                    <a:gd name="T44" fmla="*/ 61 w 61"/>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0">
                      <a:moveTo>
                        <a:pt x="50" y="6"/>
                      </a:moveTo>
                      <a:lnTo>
                        <a:pt x="56" y="10"/>
                      </a:lnTo>
                      <a:lnTo>
                        <a:pt x="55" y="21"/>
                      </a:lnTo>
                      <a:lnTo>
                        <a:pt x="60" y="22"/>
                      </a:lnTo>
                      <a:lnTo>
                        <a:pt x="56" y="32"/>
                      </a:lnTo>
                      <a:lnTo>
                        <a:pt x="44" y="33"/>
                      </a:lnTo>
                      <a:lnTo>
                        <a:pt x="38" y="49"/>
                      </a:lnTo>
                      <a:lnTo>
                        <a:pt x="6" y="21"/>
                      </a:lnTo>
                      <a:lnTo>
                        <a:pt x="0" y="7"/>
                      </a:lnTo>
                      <a:lnTo>
                        <a:pt x="2" y="0"/>
                      </a:lnTo>
                      <a:lnTo>
                        <a:pt x="40" y="3"/>
                      </a:lnTo>
                      <a:lnTo>
                        <a:pt x="5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7" name="Freeform 435"/>
                <p:cNvSpPr>
                  <a:spLocks noChangeAspect="1"/>
                </p:cNvSpPr>
                <p:nvPr/>
              </p:nvSpPr>
              <p:spPr bwMode="auto">
                <a:xfrm>
                  <a:off x="2891" y="1602"/>
                  <a:ext cx="35" cy="37"/>
                </a:xfrm>
                <a:custGeom>
                  <a:avLst/>
                  <a:gdLst>
                    <a:gd name="T0" fmla="*/ 0 w 34"/>
                    <a:gd name="T1" fmla="*/ 22 h 37"/>
                    <a:gd name="T2" fmla="*/ 51 w 34"/>
                    <a:gd name="T3" fmla="*/ 36 h 37"/>
                    <a:gd name="T4" fmla="*/ 51 w 34"/>
                    <a:gd name="T5" fmla="*/ 36 h 37"/>
                    <a:gd name="T6" fmla="*/ 62 w 34"/>
                    <a:gd name="T7" fmla="*/ 20 h 37"/>
                    <a:gd name="T8" fmla="*/ 72 w 34"/>
                    <a:gd name="T9" fmla="*/ 13 h 37"/>
                    <a:gd name="T10" fmla="*/ 50 w 34"/>
                    <a:gd name="T11" fmla="*/ 0 h 37"/>
                    <a:gd name="T12" fmla="*/ 9 w 34"/>
                    <a:gd name="T13" fmla="*/ 1 h 37"/>
                    <a:gd name="T14" fmla="*/ 3 w 34"/>
                    <a:gd name="T15" fmla="*/ 17 h 37"/>
                    <a:gd name="T16" fmla="*/ 0 w 34"/>
                    <a:gd name="T17" fmla="*/ 22 h 37"/>
                    <a:gd name="T18" fmla="*/ 0 w 34"/>
                    <a:gd name="T19" fmla="*/ 22 h 37"/>
                    <a:gd name="T20" fmla="*/ 0 w 34"/>
                    <a:gd name="T21" fmla="*/ 22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7"/>
                    <a:gd name="T35" fmla="*/ 34 w 34"/>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7">
                      <a:moveTo>
                        <a:pt x="0" y="22"/>
                      </a:moveTo>
                      <a:lnTo>
                        <a:pt x="22" y="36"/>
                      </a:lnTo>
                      <a:lnTo>
                        <a:pt x="28" y="20"/>
                      </a:lnTo>
                      <a:lnTo>
                        <a:pt x="33" y="13"/>
                      </a:lnTo>
                      <a:lnTo>
                        <a:pt x="21" y="0"/>
                      </a:lnTo>
                      <a:lnTo>
                        <a:pt x="9" y="1"/>
                      </a:lnTo>
                      <a:lnTo>
                        <a:pt x="3" y="17"/>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8" name="Freeform 436"/>
                <p:cNvSpPr>
                  <a:spLocks noChangeAspect="1"/>
                </p:cNvSpPr>
                <p:nvPr/>
              </p:nvSpPr>
              <p:spPr bwMode="auto">
                <a:xfrm>
                  <a:off x="2901" y="1551"/>
                  <a:ext cx="71" cy="91"/>
                </a:xfrm>
                <a:custGeom>
                  <a:avLst/>
                  <a:gdLst>
                    <a:gd name="T0" fmla="*/ 74 w 69"/>
                    <a:gd name="T1" fmla="*/ 51 h 93"/>
                    <a:gd name="T2" fmla="*/ 52 w 69"/>
                    <a:gd name="T3" fmla="*/ 43 h 93"/>
                    <a:gd name="T4" fmla="*/ 47 w 69"/>
                    <a:gd name="T5" fmla="*/ 41 h 93"/>
                    <a:gd name="T6" fmla="*/ 52 w 69"/>
                    <a:gd name="T7" fmla="*/ 36 h 93"/>
                    <a:gd name="T8" fmla="*/ 11 w 69"/>
                    <a:gd name="T9" fmla="*/ 23 h 93"/>
                    <a:gd name="T10" fmla="*/ 15 w 69"/>
                    <a:gd name="T11" fmla="*/ 23 h 93"/>
                    <a:gd name="T12" fmla="*/ 10 w 69"/>
                    <a:gd name="T13" fmla="*/ 23 h 93"/>
                    <a:gd name="T14" fmla="*/ 11 w 69"/>
                    <a:gd name="T15" fmla="*/ 23 h 93"/>
                    <a:gd name="T16" fmla="*/ 5 w 69"/>
                    <a:gd name="T17" fmla="*/ 23 h 93"/>
                    <a:gd name="T18" fmla="*/ 11 w 69"/>
                    <a:gd name="T19" fmla="*/ 20 h 93"/>
                    <a:gd name="T20" fmla="*/ 3 w 69"/>
                    <a:gd name="T21" fmla="*/ 16 h 93"/>
                    <a:gd name="T22" fmla="*/ 0 w 69"/>
                    <a:gd name="T23" fmla="*/ 6 h 93"/>
                    <a:gd name="T24" fmla="*/ 51 w 69"/>
                    <a:gd name="T25" fmla="*/ 0 h 93"/>
                    <a:gd name="T26" fmla="*/ 103 w 69"/>
                    <a:gd name="T27" fmla="*/ 23 h 93"/>
                    <a:gd name="T28" fmla="*/ 141 w 69"/>
                    <a:gd name="T29" fmla="*/ 23 h 93"/>
                    <a:gd name="T30" fmla="*/ 153 w 69"/>
                    <a:gd name="T31" fmla="*/ 23 h 93"/>
                    <a:gd name="T32" fmla="*/ 141 w 69"/>
                    <a:gd name="T33" fmla="*/ 23 h 93"/>
                    <a:gd name="T34" fmla="*/ 149 w 69"/>
                    <a:gd name="T35" fmla="*/ 37 h 93"/>
                    <a:gd name="T36" fmla="*/ 143 w 69"/>
                    <a:gd name="T37" fmla="*/ 45 h 93"/>
                    <a:gd name="T38" fmla="*/ 106 w 69"/>
                    <a:gd name="T39" fmla="*/ 46 h 93"/>
                    <a:gd name="T40" fmla="*/ 74 w 69"/>
                    <a:gd name="T41" fmla="*/ 51 h 93"/>
                    <a:gd name="T42" fmla="*/ 74 w 69"/>
                    <a:gd name="T43" fmla="*/ 51 h 93"/>
                    <a:gd name="T44" fmla="*/ 74 w 69"/>
                    <a:gd name="T45" fmla="*/ 51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93"/>
                    <a:gd name="T71" fmla="*/ 69 w 69"/>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93">
                      <a:moveTo>
                        <a:pt x="34" y="92"/>
                      </a:moveTo>
                      <a:lnTo>
                        <a:pt x="23" y="76"/>
                      </a:lnTo>
                      <a:lnTo>
                        <a:pt x="18" y="72"/>
                      </a:lnTo>
                      <a:lnTo>
                        <a:pt x="23" y="65"/>
                      </a:lnTo>
                      <a:lnTo>
                        <a:pt x="11" y="52"/>
                      </a:lnTo>
                      <a:lnTo>
                        <a:pt x="15" y="42"/>
                      </a:lnTo>
                      <a:lnTo>
                        <a:pt x="10" y="41"/>
                      </a:lnTo>
                      <a:lnTo>
                        <a:pt x="11" y="30"/>
                      </a:lnTo>
                      <a:lnTo>
                        <a:pt x="5" y="26"/>
                      </a:lnTo>
                      <a:lnTo>
                        <a:pt x="11" y="20"/>
                      </a:lnTo>
                      <a:lnTo>
                        <a:pt x="3" y="16"/>
                      </a:lnTo>
                      <a:lnTo>
                        <a:pt x="0" y="6"/>
                      </a:lnTo>
                      <a:lnTo>
                        <a:pt x="22" y="0"/>
                      </a:lnTo>
                      <a:lnTo>
                        <a:pt x="46" y="26"/>
                      </a:lnTo>
                      <a:lnTo>
                        <a:pt x="62" y="30"/>
                      </a:lnTo>
                      <a:lnTo>
                        <a:pt x="68" y="42"/>
                      </a:lnTo>
                      <a:lnTo>
                        <a:pt x="62" y="50"/>
                      </a:lnTo>
                      <a:lnTo>
                        <a:pt x="66" y="66"/>
                      </a:lnTo>
                      <a:lnTo>
                        <a:pt x="63" y="80"/>
                      </a:lnTo>
                      <a:lnTo>
                        <a:pt x="47" y="81"/>
                      </a:lnTo>
                      <a:lnTo>
                        <a:pt x="34" y="9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29" name="Freeform 437"/>
                <p:cNvSpPr>
                  <a:spLocks noChangeAspect="1"/>
                </p:cNvSpPr>
                <p:nvPr/>
              </p:nvSpPr>
              <p:spPr bwMode="auto">
                <a:xfrm>
                  <a:off x="2936" y="1630"/>
                  <a:ext cx="40" cy="28"/>
                </a:xfrm>
                <a:custGeom>
                  <a:avLst/>
                  <a:gdLst>
                    <a:gd name="T0" fmla="*/ 39 w 40"/>
                    <a:gd name="T1" fmla="*/ 14 h 29"/>
                    <a:gd name="T2" fmla="*/ 29 w 40"/>
                    <a:gd name="T3" fmla="*/ 0 h 29"/>
                    <a:gd name="T4" fmla="*/ 13 w 40"/>
                    <a:gd name="T5" fmla="*/ 1 h 29"/>
                    <a:gd name="T6" fmla="*/ 0 w 40"/>
                    <a:gd name="T7" fmla="*/ 12 h 29"/>
                    <a:gd name="T8" fmla="*/ 9 w 40"/>
                    <a:gd name="T9" fmla="*/ 14 h 29"/>
                    <a:gd name="T10" fmla="*/ 39 w 40"/>
                    <a:gd name="T11" fmla="*/ 14 h 29"/>
                    <a:gd name="T12" fmla="*/ 39 w 40"/>
                    <a:gd name="T13" fmla="*/ 14 h 29"/>
                    <a:gd name="T14" fmla="*/ 39 w 40"/>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9"/>
                    <a:gd name="T26" fmla="*/ 40 w 4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9">
                      <a:moveTo>
                        <a:pt x="39" y="18"/>
                      </a:moveTo>
                      <a:lnTo>
                        <a:pt x="29" y="0"/>
                      </a:lnTo>
                      <a:lnTo>
                        <a:pt x="13" y="1"/>
                      </a:lnTo>
                      <a:lnTo>
                        <a:pt x="0" y="12"/>
                      </a:lnTo>
                      <a:lnTo>
                        <a:pt x="9" y="28"/>
                      </a:lnTo>
                      <a:lnTo>
                        <a:pt x="39"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0" name="Freeform 438"/>
                <p:cNvSpPr>
                  <a:spLocks noChangeAspect="1"/>
                </p:cNvSpPr>
                <p:nvPr/>
              </p:nvSpPr>
              <p:spPr bwMode="auto">
                <a:xfrm>
                  <a:off x="2821" y="1381"/>
                  <a:ext cx="163" cy="112"/>
                </a:xfrm>
                <a:custGeom>
                  <a:avLst/>
                  <a:gdLst>
                    <a:gd name="T0" fmla="*/ 305 w 159"/>
                    <a:gd name="T1" fmla="*/ 56 h 113"/>
                    <a:gd name="T2" fmla="*/ 297 w 159"/>
                    <a:gd name="T3" fmla="*/ 51 h 113"/>
                    <a:gd name="T4" fmla="*/ 312 w 159"/>
                    <a:gd name="T5" fmla="*/ 36 h 113"/>
                    <a:gd name="T6" fmla="*/ 297 w 159"/>
                    <a:gd name="T7" fmla="*/ 12 h 113"/>
                    <a:gd name="T8" fmla="*/ 271 w 159"/>
                    <a:gd name="T9" fmla="*/ 7 h 113"/>
                    <a:gd name="T10" fmla="*/ 170 w 159"/>
                    <a:gd name="T11" fmla="*/ 5 h 113"/>
                    <a:gd name="T12" fmla="*/ 162 w 159"/>
                    <a:gd name="T13" fmla="*/ 10 h 113"/>
                    <a:gd name="T14" fmla="*/ 142 w 159"/>
                    <a:gd name="T15" fmla="*/ 10 h 113"/>
                    <a:gd name="T16" fmla="*/ 133 w 159"/>
                    <a:gd name="T17" fmla="*/ 0 h 113"/>
                    <a:gd name="T18" fmla="*/ 0 w 159"/>
                    <a:gd name="T19" fmla="*/ 20 h 113"/>
                    <a:gd name="T20" fmla="*/ 10 w 159"/>
                    <a:gd name="T21" fmla="*/ 56 h 113"/>
                    <a:gd name="T22" fmla="*/ 55 w 159"/>
                    <a:gd name="T23" fmla="*/ 56 h 113"/>
                    <a:gd name="T24" fmla="*/ 86 w 159"/>
                    <a:gd name="T25" fmla="*/ 63 h 113"/>
                    <a:gd name="T26" fmla="*/ 88 w 159"/>
                    <a:gd name="T27" fmla="*/ 57 h 113"/>
                    <a:gd name="T28" fmla="*/ 134 w 159"/>
                    <a:gd name="T29" fmla="*/ 65 h 113"/>
                    <a:gd name="T30" fmla="*/ 197 w 159"/>
                    <a:gd name="T31" fmla="*/ 81 h 113"/>
                    <a:gd name="T32" fmla="*/ 240 w 159"/>
                    <a:gd name="T33" fmla="*/ 77 h 113"/>
                    <a:gd name="T34" fmla="*/ 276 w 159"/>
                    <a:gd name="T35" fmla="*/ 83 h 113"/>
                    <a:gd name="T36" fmla="*/ 323 w 159"/>
                    <a:gd name="T37" fmla="*/ 57 h 113"/>
                    <a:gd name="T38" fmla="*/ 305 w 159"/>
                    <a:gd name="T39" fmla="*/ 56 h 113"/>
                    <a:gd name="T40" fmla="*/ 305 w 159"/>
                    <a:gd name="T41" fmla="*/ 56 h 113"/>
                    <a:gd name="T42" fmla="*/ 305 w 159"/>
                    <a:gd name="T43" fmla="*/ 56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13"/>
                    <a:gd name="T68" fmla="*/ 159 w 159"/>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13">
                      <a:moveTo>
                        <a:pt x="149" y="62"/>
                      </a:moveTo>
                      <a:lnTo>
                        <a:pt x="144" y="51"/>
                      </a:lnTo>
                      <a:lnTo>
                        <a:pt x="152" y="36"/>
                      </a:lnTo>
                      <a:lnTo>
                        <a:pt x="144" y="12"/>
                      </a:lnTo>
                      <a:lnTo>
                        <a:pt x="133" y="7"/>
                      </a:lnTo>
                      <a:lnTo>
                        <a:pt x="84" y="5"/>
                      </a:lnTo>
                      <a:lnTo>
                        <a:pt x="80" y="10"/>
                      </a:lnTo>
                      <a:lnTo>
                        <a:pt x="70" y="10"/>
                      </a:lnTo>
                      <a:lnTo>
                        <a:pt x="64" y="0"/>
                      </a:lnTo>
                      <a:lnTo>
                        <a:pt x="0" y="20"/>
                      </a:lnTo>
                      <a:lnTo>
                        <a:pt x="10" y="77"/>
                      </a:lnTo>
                      <a:lnTo>
                        <a:pt x="26" y="78"/>
                      </a:lnTo>
                      <a:lnTo>
                        <a:pt x="44" y="92"/>
                      </a:lnTo>
                      <a:lnTo>
                        <a:pt x="45" y="86"/>
                      </a:lnTo>
                      <a:lnTo>
                        <a:pt x="65" y="94"/>
                      </a:lnTo>
                      <a:lnTo>
                        <a:pt x="96" y="110"/>
                      </a:lnTo>
                      <a:lnTo>
                        <a:pt x="118" y="106"/>
                      </a:lnTo>
                      <a:lnTo>
                        <a:pt x="134" y="112"/>
                      </a:lnTo>
                      <a:lnTo>
                        <a:pt x="158" y="86"/>
                      </a:lnTo>
                      <a:lnTo>
                        <a:pt x="149" y="6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1" name="Freeform 439"/>
                <p:cNvSpPr>
                  <a:spLocks noChangeAspect="1"/>
                </p:cNvSpPr>
                <p:nvPr/>
              </p:nvSpPr>
              <p:spPr bwMode="auto">
                <a:xfrm>
                  <a:off x="2693" y="1379"/>
                  <a:ext cx="139" cy="146"/>
                </a:xfrm>
                <a:custGeom>
                  <a:avLst/>
                  <a:gdLst>
                    <a:gd name="T0" fmla="*/ 106 w 138"/>
                    <a:gd name="T1" fmla="*/ 12 h 148"/>
                    <a:gd name="T2" fmla="*/ 57 w 138"/>
                    <a:gd name="T3" fmla="*/ 0 h 148"/>
                    <a:gd name="T4" fmla="*/ 46 w 138"/>
                    <a:gd name="T5" fmla="*/ 0 h 148"/>
                    <a:gd name="T6" fmla="*/ 49 w 138"/>
                    <a:gd name="T7" fmla="*/ 7 h 148"/>
                    <a:gd name="T8" fmla="*/ 41 w 138"/>
                    <a:gd name="T9" fmla="*/ 28 h 148"/>
                    <a:gd name="T10" fmla="*/ 21 w 138"/>
                    <a:gd name="T11" fmla="*/ 23 h 148"/>
                    <a:gd name="T12" fmla="*/ 10 w 138"/>
                    <a:gd name="T13" fmla="*/ 37 h 148"/>
                    <a:gd name="T14" fmla="*/ 17 w 138"/>
                    <a:gd name="T15" fmla="*/ 37 h 148"/>
                    <a:gd name="T16" fmla="*/ 0 w 138"/>
                    <a:gd name="T17" fmla="*/ 37 h 148"/>
                    <a:gd name="T18" fmla="*/ 0 w 138"/>
                    <a:gd name="T19" fmla="*/ 53 h 148"/>
                    <a:gd name="T20" fmla="*/ 0 w 138"/>
                    <a:gd name="T21" fmla="*/ 65 h 148"/>
                    <a:gd name="T22" fmla="*/ 3 w 138"/>
                    <a:gd name="T23" fmla="*/ 76 h 148"/>
                    <a:gd name="T24" fmla="*/ 3 w 138"/>
                    <a:gd name="T25" fmla="*/ 76 h 148"/>
                    <a:gd name="T26" fmla="*/ 31 w 138"/>
                    <a:gd name="T27" fmla="*/ 86 h 148"/>
                    <a:gd name="T28" fmla="*/ 21 w 138"/>
                    <a:gd name="T29" fmla="*/ 98 h 148"/>
                    <a:gd name="T30" fmla="*/ 23 w 138"/>
                    <a:gd name="T31" fmla="*/ 99 h 148"/>
                    <a:gd name="T32" fmla="*/ 54 w 138"/>
                    <a:gd name="T33" fmla="*/ 100 h 148"/>
                    <a:gd name="T34" fmla="*/ 138 w 138"/>
                    <a:gd name="T35" fmla="*/ 98 h 148"/>
                    <a:gd name="T36" fmla="*/ 137 w 138"/>
                    <a:gd name="T37" fmla="*/ 94 h 148"/>
                    <a:gd name="T38" fmla="*/ 152 w 138"/>
                    <a:gd name="T39" fmla="*/ 87 h 148"/>
                    <a:gd name="T40" fmla="*/ 132 w 138"/>
                    <a:gd name="T41" fmla="*/ 78 h 148"/>
                    <a:gd name="T42" fmla="*/ 123 w 138"/>
                    <a:gd name="T43" fmla="*/ 61 h 148"/>
                    <a:gd name="T44" fmla="*/ 160 w 138"/>
                    <a:gd name="T45" fmla="*/ 44 h 148"/>
                    <a:gd name="T46" fmla="*/ 166 w 138"/>
                    <a:gd name="T47" fmla="*/ 50 h 148"/>
                    <a:gd name="T48" fmla="*/ 156 w 138"/>
                    <a:gd name="T49" fmla="*/ 22 h 148"/>
                    <a:gd name="T50" fmla="*/ 144 w 138"/>
                    <a:gd name="T51" fmla="*/ 14 h 148"/>
                    <a:gd name="T52" fmla="*/ 148 w 138"/>
                    <a:gd name="T53" fmla="*/ 12 h 148"/>
                    <a:gd name="T54" fmla="*/ 145 w 138"/>
                    <a:gd name="T55" fmla="*/ 4 h 148"/>
                    <a:gd name="T56" fmla="*/ 106 w 138"/>
                    <a:gd name="T57" fmla="*/ 20 h 148"/>
                    <a:gd name="T58" fmla="*/ 106 w 138"/>
                    <a:gd name="T59" fmla="*/ 12 h 148"/>
                    <a:gd name="T60" fmla="*/ 106 w 138"/>
                    <a:gd name="T61" fmla="*/ 12 h 148"/>
                    <a:gd name="T62" fmla="*/ 106 w 138"/>
                    <a:gd name="T63" fmla="*/ 1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48"/>
                    <a:gd name="T98" fmla="*/ 138 w 138"/>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48">
                      <a:moveTo>
                        <a:pt x="77" y="12"/>
                      </a:moveTo>
                      <a:lnTo>
                        <a:pt x="57" y="0"/>
                      </a:lnTo>
                      <a:lnTo>
                        <a:pt x="46" y="0"/>
                      </a:lnTo>
                      <a:lnTo>
                        <a:pt x="49" y="7"/>
                      </a:lnTo>
                      <a:lnTo>
                        <a:pt x="41" y="28"/>
                      </a:lnTo>
                      <a:lnTo>
                        <a:pt x="21" y="23"/>
                      </a:lnTo>
                      <a:lnTo>
                        <a:pt x="10" y="46"/>
                      </a:lnTo>
                      <a:lnTo>
                        <a:pt x="17" y="50"/>
                      </a:lnTo>
                      <a:lnTo>
                        <a:pt x="0" y="60"/>
                      </a:lnTo>
                      <a:lnTo>
                        <a:pt x="0" y="82"/>
                      </a:lnTo>
                      <a:lnTo>
                        <a:pt x="0" y="94"/>
                      </a:lnTo>
                      <a:lnTo>
                        <a:pt x="3" y="105"/>
                      </a:lnTo>
                      <a:lnTo>
                        <a:pt x="31" y="120"/>
                      </a:lnTo>
                      <a:lnTo>
                        <a:pt x="21" y="144"/>
                      </a:lnTo>
                      <a:lnTo>
                        <a:pt x="23" y="145"/>
                      </a:lnTo>
                      <a:lnTo>
                        <a:pt x="54" y="147"/>
                      </a:lnTo>
                      <a:lnTo>
                        <a:pt x="109" y="144"/>
                      </a:lnTo>
                      <a:lnTo>
                        <a:pt x="108" y="136"/>
                      </a:lnTo>
                      <a:lnTo>
                        <a:pt x="123" y="121"/>
                      </a:lnTo>
                      <a:lnTo>
                        <a:pt x="103" y="107"/>
                      </a:lnTo>
                      <a:lnTo>
                        <a:pt x="94" y="90"/>
                      </a:lnTo>
                      <a:lnTo>
                        <a:pt x="131" y="73"/>
                      </a:lnTo>
                      <a:lnTo>
                        <a:pt x="137" y="79"/>
                      </a:lnTo>
                      <a:lnTo>
                        <a:pt x="127" y="22"/>
                      </a:lnTo>
                      <a:lnTo>
                        <a:pt x="115" y="14"/>
                      </a:lnTo>
                      <a:lnTo>
                        <a:pt x="119" y="12"/>
                      </a:lnTo>
                      <a:lnTo>
                        <a:pt x="116" y="4"/>
                      </a:lnTo>
                      <a:lnTo>
                        <a:pt x="77" y="20"/>
                      </a:lnTo>
                      <a:lnTo>
                        <a:pt x="77" y="1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2" name="Freeform 440"/>
                <p:cNvSpPr>
                  <a:spLocks noChangeAspect="1"/>
                </p:cNvSpPr>
                <p:nvPr/>
              </p:nvSpPr>
              <p:spPr bwMode="auto">
                <a:xfrm>
                  <a:off x="2642" y="1446"/>
                  <a:ext cx="52" cy="36"/>
                </a:xfrm>
                <a:custGeom>
                  <a:avLst/>
                  <a:gdLst>
                    <a:gd name="T0" fmla="*/ 46 w 50"/>
                    <a:gd name="T1" fmla="*/ 0 h 37"/>
                    <a:gd name="T2" fmla="*/ 108 w 50"/>
                    <a:gd name="T3" fmla="*/ 1 h 37"/>
                    <a:gd name="T4" fmla="*/ 108 w 50"/>
                    <a:gd name="T5" fmla="*/ 1 h 37"/>
                    <a:gd name="T6" fmla="*/ 151 w 50"/>
                    <a:gd name="T7" fmla="*/ 14 h 37"/>
                    <a:gd name="T8" fmla="*/ 151 w 50"/>
                    <a:gd name="T9" fmla="*/ 18 h 37"/>
                    <a:gd name="T10" fmla="*/ 134 w 50"/>
                    <a:gd name="T11" fmla="*/ 18 h 37"/>
                    <a:gd name="T12" fmla="*/ 100 w 50"/>
                    <a:gd name="T13" fmla="*/ 18 h 37"/>
                    <a:gd name="T14" fmla="*/ 96 w 50"/>
                    <a:gd name="T15" fmla="*/ 18 h 37"/>
                    <a:gd name="T16" fmla="*/ 60 w 50"/>
                    <a:gd name="T17" fmla="*/ 18 h 37"/>
                    <a:gd name="T18" fmla="*/ 0 w 50"/>
                    <a:gd name="T19" fmla="*/ 6 h 37"/>
                    <a:gd name="T20" fmla="*/ 46 w 50"/>
                    <a:gd name="T21" fmla="*/ 0 h 37"/>
                    <a:gd name="T22" fmla="*/ 46 w 50"/>
                    <a:gd name="T23" fmla="*/ 0 h 37"/>
                    <a:gd name="T24" fmla="*/ 46 w 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7"/>
                    <a:gd name="T41" fmla="*/ 50 w 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7">
                      <a:moveTo>
                        <a:pt x="13" y="0"/>
                      </a:moveTo>
                      <a:lnTo>
                        <a:pt x="35" y="1"/>
                      </a:lnTo>
                      <a:lnTo>
                        <a:pt x="49" y="14"/>
                      </a:lnTo>
                      <a:lnTo>
                        <a:pt x="49" y="26"/>
                      </a:lnTo>
                      <a:lnTo>
                        <a:pt x="43" y="36"/>
                      </a:lnTo>
                      <a:lnTo>
                        <a:pt x="33" y="34"/>
                      </a:lnTo>
                      <a:lnTo>
                        <a:pt x="32" y="26"/>
                      </a:lnTo>
                      <a:lnTo>
                        <a:pt x="20" y="28"/>
                      </a:lnTo>
                      <a:lnTo>
                        <a:pt x="0" y="6"/>
                      </a:lnTo>
                      <a:lnTo>
                        <a:pt x="1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3" name="Freeform 441"/>
                <p:cNvSpPr>
                  <a:spLocks noChangeAspect="1"/>
                </p:cNvSpPr>
                <p:nvPr/>
              </p:nvSpPr>
              <p:spPr bwMode="auto">
                <a:xfrm>
                  <a:off x="2682" y="1082"/>
                  <a:ext cx="359" cy="238"/>
                </a:xfrm>
                <a:custGeom>
                  <a:avLst/>
                  <a:gdLst>
                    <a:gd name="T0" fmla="*/ 314 w 354"/>
                    <a:gd name="T1" fmla="*/ 30 h 242"/>
                    <a:gd name="T2" fmla="*/ 277 w 354"/>
                    <a:gd name="T3" fmla="*/ 30 h 242"/>
                    <a:gd name="T4" fmla="*/ 234 w 354"/>
                    <a:gd name="T5" fmla="*/ 46 h 242"/>
                    <a:gd name="T6" fmla="*/ 189 w 354"/>
                    <a:gd name="T7" fmla="*/ 73 h 242"/>
                    <a:gd name="T8" fmla="*/ 161 w 354"/>
                    <a:gd name="T9" fmla="*/ 82 h 242"/>
                    <a:gd name="T10" fmla="*/ 169 w 354"/>
                    <a:gd name="T11" fmla="*/ 111 h 242"/>
                    <a:gd name="T12" fmla="*/ 167 w 354"/>
                    <a:gd name="T13" fmla="*/ 127 h 242"/>
                    <a:gd name="T14" fmla="*/ 141 w 354"/>
                    <a:gd name="T15" fmla="*/ 138 h 242"/>
                    <a:gd name="T16" fmla="*/ 117 w 354"/>
                    <a:gd name="T17" fmla="*/ 134 h 242"/>
                    <a:gd name="T18" fmla="*/ 15 w 354"/>
                    <a:gd name="T19" fmla="*/ 145 h 242"/>
                    <a:gd name="T20" fmla="*/ 19 w 354"/>
                    <a:gd name="T21" fmla="*/ 134 h 242"/>
                    <a:gd name="T22" fmla="*/ 10 w 354"/>
                    <a:gd name="T23" fmla="*/ 128 h 242"/>
                    <a:gd name="T24" fmla="*/ 0 w 354"/>
                    <a:gd name="T25" fmla="*/ 112 h 242"/>
                    <a:gd name="T26" fmla="*/ 2 w 354"/>
                    <a:gd name="T27" fmla="*/ 104 h 242"/>
                    <a:gd name="T28" fmla="*/ 75 w 354"/>
                    <a:gd name="T29" fmla="*/ 88 h 242"/>
                    <a:gd name="T30" fmla="*/ 97 w 354"/>
                    <a:gd name="T31" fmla="*/ 84 h 242"/>
                    <a:gd name="T32" fmla="*/ 189 w 354"/>
                    <a:gd name="T33" fmla="*/ 43 h 242"/>
                    <a:gd name="T34" fmla="*/ 175 w 354"/>
                    <a:gd name="T35" fmla="*/ 30 h 242"/>
                    <a:gd name="T36" fmla="*/ 201 w 354"/>
                    <a:gd name="T37" fmla="*/ 30 h 242"/>
                    <a:gd name="T38" fmla="*/ 231 w 354"/>
                    <a:gd name="T39" fmla="*/ 30 h 242"/>
                    <a:gd name="T40" fmla="*/ 246 w 354"/>
                    <a:gd name="T41" fmla="*/ 30 h 242"/>
                    <a:gd name="T42" fmla="*/ 254 w 354"/>
                    <a:gd name="T43" fmla="*/ 30 h 242"/>
                    <a:gd name="T44" fmla="*/ 290 w 354"/>
                    <a:gd name="T45" fmla="*/ 19 h 242"/>
                    <a:gd name="T46" fmla="*/ 377 w 354"/>
                    <a:gd name="T47" fmla="*/ 3 h 242"/>
                    <a:gd name="T48" fmla="*/ 418 w 354"/>
                    <a:gd name="T49" fmla="*/ 0 h 242"/>
                    <a:gd name="T50" fmla="*/ 438 w 354"/>
                    <a:gd name="T51" fmla="*/ 3 h 242"/>
                    <a:gd name="T52" fmla="*/ 460 w 354"/>
                    <a:gd name="T53" fmla="*/ 1 h 242"/>
                    <a:gd name="T54" fmla="*/ 528 w 354"/>
                    <a:gd name="T55" fmla="*/ 12 h 242"/>
                    <a:gd name="T56" fmla="*/ 528 w 354"/>
                    <a:gd name="T57" fmla="*/ 25 h 242"/>
                    <a:gd name="T58" fmla="*/ 498 w 354"/>
                    <a:gd name="T59" fmla="*/ 30 h 242"/>
                    <a:gd name="T60" fmla="*/ 466 w 354"/>
                    <a:gd name="T61" fmla="*/ 19 h 242"/>
                    <a:gd name="T62" fmla="*/ 428 w 354"/>
                    <a:gd name="T63" fmla="*/ 30 h 242"/>
                    <a:gd name="T64" fmla="*/ 370 w 354"/>
                    <a:gd name="T65" fmla="*/ 30 h 242"/>
                    <a:gd name="T66" fmla="*/ 322 w 354"/>
                    <a:gd name="T67" fmla="*/ 30 h 242"/>
                    <a:gd name="T68" fmla="*/ 322 w 354"/>
                    <a:gd name="T69" fmla="*/ 30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42"/>
                    <a:gd name="T107" fmla="*/ 354 w 354"/>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42">
                      <a:moveTo>
                        <a:pt x="217" y="35"/>
                      </a:moveTo>
                      <a:lnTo>
                        <a:pt x="211" y="46"/>
                      </a:lnTo>
                      <a:lnTo>
                        <a:pt x="189" y="45"/>
                      </a:lnTo>
                      <a:lnTo>
                        <a:pt x="183" y="53"/>
                      </a:lnTo>
                      <a:lnTo>
                        <a:pt x="167" y="55"/>
                      </a:lnTo>
                      <a:lnTo>
                        <a:pt x="157" y="75"/>
                      </a:lnTo>
                      <a:lnTo>
                        <a:pt x="139" y="88"/>
                      </a:lnTo>
                      <a:lnTo>
                        <a:pt x="127" y="115"/>
                      </a:lnTo>
                      <a:lnTo>
                        <a:pt x="131" y="125"/>
                      </a:lnTo>
                      <a:lnTo>
                        <a:pt x="105" y="133"/>
                      </a:lnTo>
                      <a:lnTo>
                        <a:pt x="103" y="155"/>
                      </a:lnTo>
                      <a:lnTo>
                        <a:pt x="111" y="179"/>
                      </a:lnTo>
                      <a:lnTo>
                        <a:pt x="105" y="182"/>
                      </a:lnTo>
                      <a:lnTo>
                        <a:pt x="109" y="203"/>
                      </a:lnTo>
                      <a:lnTo>
                        <a:pt x="99" y="209"/>
                      </a:lnTo>
                      <a:lnTo>
                        <a:pt x="95" y="222"/>
                      </a:lnTo>
                      <a:lnTo>
                        <a:pt x="91" y="221"/>
                      </a:lnTo>
                      <a:lnTo>
                        <a:pt x="83" y="214"/>
                      </a:lnTo>
                      <a:lnTo>
                        <a:pt x="39" y="241"/>
                      </a:lnTo>
                      <a:lnTo>
                        <a:pt x="15" y="235"/>
                      </a:lnTo>
                      <a:lnTo>
                        <a:pt x="9" y="228"/>
                      </a:lnTo>
                      <a:lnTo>
                        <a:pt x="19" y="214"/>
                      </a:lnTo>
                      <a:lnTo>
                        <a:pt x="7" y="216"/>
                      </a:lnTo>
                      <a:lnTo>
                        <a:pt x="10" y="204"/>
                      </a:lnTo>
                      <a:lnTo>
                        <a:pt x="3" y="196"/>
                      </a:lnTo>
                      <a:lnTo>
                        <a:pt x="0" y="180"/>
                      </a:lnTo>
                      <a:lnTo>
                        <a:pt x="5" y="173"/>
                      </a:lnTo>
                      <a:lnTo>
                        <a:pt x="2" y="168"/>
                      </a:lnTo>
                      <a:lnTo>
                        <a:pt x="31" y="147"/>
                      </a:lnTo>
                      <a:lnTo>
                        <a:pt x="46" y="145"/>
                      </a:lnTo>
                      <a:lnTo>
                        <a:pt x="60" y="132"/>
                      </a:lnTo>
                      <a:lnTo>
                        <a:pt x="68" y="137"/>
                      </a:lnTo>
                      <a:lnTo>
                        <a:pt x="105" y="105"/>
                      </a:lnTo>
                      <a:lnTo>
                        <a:pt x="127" y="72"/>
                      </a:lnTo>
                      <a:lnTo>
                        <a:pt x="153" y="51"/>
                      </a:lnTo>
                      <a:lnTo>
                        <a:pt x="117" y="57"/>
                      </a:lnTo>
                      <a:lnTo>
                        <a:pt x="143" y="48"/>
                      </a:lnTo>
                      <a:lnTo>
                        <a:pt x="135" y="43"/>
                      </a:lnTo>
                      <a:lnTo>
                        <a:pt x="157" y="33"/>
                      </a:lnTo>
                      <a:lnTo>
                        <a:pt x="155" y="41"/>
                      </a:lnTo>
                      <a:lnTo>
                        <a:pt x="163" y="37"/>
                      </a:lnTo>
                      <a:lnTo>
                        <a:pt x="165" y="43"/>
                      </a:lnTo>
                      <a:lnTo>
                        <a:pt x="176" y="37"/>
                      </a:lnTo>
                      <a:lnTo>
                        <a:pt x="170" y="35"/>
                      </a:lnTo>
                      <a:lnTo>
                        <a:pt x="170" y="30"/>
                      </a:lnTo>
                      <a:lnTo>
                        <a:pt x="193" y="19"/>
                      </a:lnTo>
                      <a:lnTo>
                        <a:pt x="227" y="16"/>
                      </a:lnTo>
                      <a:lnTo>
                        <a:pt x="250" y="3"/>
                      </a:lnTo>
                      <a:lnTo>
                        <a:pt x="263" y="9"/>
                      </a:lnTo>
                      <a:lnTo>
                        <a:pt x="279" y="0"/>
                      </a:lnTo>
                      <a:lnTo>
                        <a:pt x="279" y="10"/>
                      </a:lnTo>
                      <a:lnTo>
                        <a:pt x="292" y="3"/>
                      </a:lnTo>
                      <a:lnTo>
                        <a:pt x="297" y="11"/>
                      </a:lnTo>
                      <a:lnTo>
                        <a:pt x="307" y="1"/>
                      </a:lnTo>
                      <a:lnTo>
                        <a:pt x="325" y="3"/>
                      </a:lnTo>
                      <a:lnTo>
                        <a:pt x="353" y="12"/>
                      </a:lnTo>
                      <a:lnTo>
                        <a:pt x="323" y="18"/>
                      </a:lnTo>
                      <a:lnTo>
                        <a:pt x="353" y="25"/>
                      </a:lnTo>
                      <a:lnTo>
                        <a:pt x="331" y="37"/>
                      </a:lnTo>
                      <a:lnTo>
                        <a:pt x="330" y="25"/>
                      </a:lnTo>
                      <a:lnTo>
                        <a:pt x="311" y="19"/>
                      </a:lnTo>
                      <a:lnTo>
                        <a:pt x="289" y="22"/>
                      </a:lnTo>
                      <a:lnTo>
                        <a:pt x="286" y="38"/>
                      </a:lnTo>
                      <a:lnTo>
                        <a:pt x="274" y="42"/>
                      </a:lnTo>
                      <a:lnTo>
                        <a:pt x="245" y="41"/>
                      </a:lnTo>
                      <a:lnTo>
                        <a:pt x="226" y="30"/>
                      </a:lnTo>
                      <a:lnTo>
                        <a:pt x="217"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4" name="Freeform 442"/>
                <p:cNvSpPr>
                  <a:spLocks noChangeAspect="1"/>
                </p:cNvSpPr>
                <p:nvPr/>
              </p:nvSpPr>
              <p:spPr bwMode="auto">
                <a:xfrm>
                  <a:off x="2774" y="1117"/>
                  <a:ext cx="182" cy="251"/>
                </a:xfrm>
                <a:custGeom>
                  <a:avLst/>
                  <a:gdLst>
                    <a:gd name="T0" fmla="*/ 4 w 179"/>
                    <a:gd name="T1" fmla="*/ 119 h 255"/>
                    <a:gd name="T2" fmla="*/ 8 w 179"/>
                    <a:gd name="T3" fmla="*/ 111 h 255"/>
                    <a:gd name="T4" fmla="*/ 18 w 179"/>
                    <a:gd name="T5" fmla="*/ 107 h 255"/>
                    <a:gd name="T6" fmla="*/ 14 w 179"/>
                    <a:gd name="T7" fmla="*/ 92 h 255"/>
                    <a:gd name="T8" fmla="*/ 20 w 179"/>
                    <a:gd name="T9" fmla="*/ 90 h 255"/>
                    <a:gd name="T10" fmla="*/ 12 w 179"/>
                    <a:gd name="T11" fmla="*/ 78 h 255"/>
                    <a:gd name="T12" fmla="*/ 14 w 179"/>
                    <a:gd name="T13" fmla="*/ 67 h 255"/>
                    <a:gd name="T14" fmla="*/ 69 w 179"/>
                    <a:gd name="T15" fmla="*/ 61 h 255"/>
                    <a:gd name="T16" fmla="*/ 65 w 179"/>
                    <a:gd name="T17" fmla="*/ 51 h 255"/>
                    <a:gd name="T18" fmla="*/ 77 w 179"/>
                    <a:gd name="T19" fmla="*/ 31 h 255"/>
                    <a:gd name="T20" fmla="*/ 100 w 179"/>
                    <a:gd name="T21" fmla="*/ 31 h 255"/>
                    <a:gd name="T22" fmla="*/ 120 w 179"/>
                    <a:gd name="T23" fmla="*/ 20 h 255"/>
                    <a:gd name="T24" fmla="*/ 150 w 179"/>
                    <a:gd name="T25" fmla="*/ 18 h 255"/>
                    <a:gd name="T26" fmla="*/ 159 w 179"/>
                    <a:gd name="T27" fmla="*/ 10 h 255"/>
                    <a:gd name="T28" fmla="*/ 192 w 179"/>
                    <a:gd name="T29" fmla="*/ 11 h 255"/>
                    <a:gd name="T30" fmla="*/ 201 w 179"/>
                    <a:gd name="T31" fmla="*/ 0 h 255"/>
                    <a:gd name="T32" fmla="*/ 265 w 179"/>
                    <a:gd name="T33" fmla="*/ 18 h 255"/>
                    <a:gd name="T34" fmla="*/ 286 w 179"/>
                    <a:gd name="T35" fmla="*/ 31 h 255"/>
                    <a:gd name="T36" fmla="*/ 254 w 179"/>
                    <a:gd name="T37" fmla="*/ 31 h 255"/>
                    <a:gd name="T38" fmla="*/ 219 w 179"/>
                    <a:gd name="T39" fmla="*/ 50 h 255"/>
                    <a:gd name="T40" fmla="*/ 239 w 179"/>
                    <a:gd name="T41" fmla="*/ 54 h 255"/>
                    <a:gd name="T42" fmla="*/ 148 w 179"/>
                    <a:gd name="T43" fmla="*/ 81 h 255"/>
                    <a:gd name="T44" fmla="*/ 148 w 179"/>
                    <a:gd name="T45" fmla="*/ 94 h 255"/>
                    <a:gd name="T46" fmla="*/ 181 w 179"/>
                    <a:gd name="T47" fmla="*/ 109 h 255"/>
                    <a:gd name="T48" fmla="*/ 163 w 179"/>
                    <a:gd name="T49" fmla="*/ 114 h 255"/>
                    <a:gd name="T50" fmla="*/ 171 w 179"/>
                    <a:gd name="T51" fmla="*/ 116 h 255"/>
                    <a:gd name="T52" fmla="*/ 138 w 179"/>
                    <a:gd name="T53" fmla="*/ 123 h 255"/>
                    <a:gd name="T54" fmla="*/ 112 w 179"/>
                    <a:gd name="T55" fmla="*/ 153 h 255"/>
                    <a:gd name="T56" fmla="*/ 83 w 179"/>
                    <a:gd name="T57" fmla="*/ 153 h 255"/>
                    <a:gd name="T58" fmla="*/ 77 w 179"/>
                    <a:gd name="T59" fmla="*/ 159 h 255"/>
                    <a:gd name="T60" fmla="*/ 28 w 179"/>
                    <a:gd name="T61" fmla="*/ 159 h 255"/>
                    <a:gd name="T62" fmla="*/ 23 w 179"/>
                    <a:gd name="T63" fmla="*/ 153 h 255"/>
                    <a:gd name="T64" fmla="*/ 27 w 179"/>
                    <a:gd name="T65" fmla="*/ 149 h 255"/>
                    <a:gd name="T66" fmla="*/ 0 w 179"/>
                    <a:gd name="T67" fmla="*/ 119 h 255"/>
                    <a:gd name="T68" fmla="*/ 4 w 179"/>
                    <a:gd name="T69" fmla="*/ 119 h 255"/>
                    <a:gd name="T70" fmla="*/ 4 w 179"/>
                    <a:gd name="T71" fmla="*/ 119 h 255"/>
                    <a:gd name="T72" fmla="*/ 4 w 179"/>
                    <a:gd name="T73" fmla="*/ 119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55"/>
                    <a:gd name="T113" fmla="*/ 179 w 17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55">
                      <a:moveTo>
                        <a:pt x="4" y="187"/>
                      </a:moveTo>
                      <a:lnTo>
                        <a:pt x="8" y="174"/>
                      </a:lnTo>
                      <a:lnTo>
                        <a:pt x="18" y="168"/>
                      </a:lnTo>
                      <a:lnTo>
                        <a:pt x="14" y="147"/>
                      </a:lnTo>
                      <a:lnTo>
                        <a:pt x="20" y="144"/>
                      </a:lnTo>
                      <a:lnTo>
                        <a:pt x="12" y="120"/>
                      </a:lnTo>
                      <a:lnTo>
                        <a:pt x="14" y="98"/>
                      </a:lnTo>
                      <a:lnTo>
                        <a:pt x="40" y="90"/>
                      </a:lnTo>
                      <a:lnTo>
                        <a:pt x="36" y="80"/>
                      </a:lnTo>
                      <a:lnTo>
                        <a:pt x="48" y="53"/>
                      </a:lnTo>
                      <a:lnTo>
                        <a:pt x="66" y="40"/>
                      </a:lnTo>
                      <a:lnTo>
                        <a:pt x="76" y="20"/>
                      </a:lnTo>
                      <a:lnTo>
                        <a:pt x="92" y="18"/>
                      </a:lnTo>
                      <a:lnTo>
                        <a:pt x="98" y="10"/>
                      </a:lnTo>
                      <a:lnTo>
                        <a:pt x="120" y="11"/>
                      </a:lnTo>
                      <a:lnTo>
                        <a:pt x="126" y="0"/>
                      </a:lnTo>
                      <a:lnTo>
                        <a:pt x="164" y="18"/>
                      </a:lnTo>
                      <a:lnTo>
                        <a:pt x="178" y="57"/>
                      </a:lnTo>
                      <a:lnTo>
                        <a:pt x="156" y="59"/>
                      </a:lnTo>
                      <a:lnTo>
                        <a:pt x="137" y="79"/>
                      </a:lnTo>
                      <a:lnTo>
                        <a:pt x="147" y="83"/>
                      </a:lnTo>
                      <a:lnTo>
                        <a:pt x="90" y="125"/>
                      </a:lnTo>
                      <a:lnTo>
                        <a:pt x="90" y="151"/>
                      </a:lnTo>
                      <a:lnTo>
                        <a:pt x="113" y="171"/>
                      </a:lnTo>
                      <a:lnTo>
                        <a:pt x="101" y="179"/>
                      </a:lnTo>
                      <a:lnTo>
                        <a:pt x="106" y="182"/>
                      </a:lnTo>
                      <a:lnTo>
                        <a:pt x="85" y="193"/>
                      </a:lnTo>
                      <a:lnTo>
                        <a:pt x="72" y="242"/>
                      </a:lnTo>
                      <a:lnTo>
                        <a:pt x="54" y="242"/>
                      </a:lnTo>
                      <a:lnTo>
                        <a:pt x="48" y="254"/>
                      </a:lnTo>
                      <a:lnTo>
                        <a:pt x="28" y="254"/>
                      </a:lnTo>
                      <a:lnTo>
                        <a:pt x="23" y="242"/>
                      </a:lnTo>
                      <a:lnTo>
                        <a:pt x="27" y="234"/>
                      </a:lnTo>
                      <a:lnTo>
                        <a:pt x="0" y="186"/>
                      </a:lnTo>
                      <a:lnTo>
                        <a:pt x="4" y="1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5" name="Freeform 443"/>
                <p:cNvSpPr>
                  <a:spLocks noChangeAspect="1"/>
                </p:cNvSpPr>
                <p:nvPr/>
              </p:nvSpPr>
              <p:spPr bwMode="auto">
                <a:xfrm>
                  <a:off x="2902" y="1101"/>
                  <a:ext cx="167" cy="183"/>
                </a:xfrm>
                <a:custGeom>
                  <a:avLst/>
                  <a:gdLst>
                    <a:gd name="T0" fmla="*/ 189 w 164"/>
                    <a:gd name="T1" fmla="*/ 18 h 185"/>
                    <a:gd name="T2" fmla="*/ 180 w 164"/>
                    <a:gd name="T3" fmla="*/ 20 h 185"/>
                    <a:gd name="T4" fmla="*/ 182 w 164"/>
                    <a:gd name="T5" fmla="*/ 31 h 185"/>
                    <a:gd name="T6" fmla="*/ 216 w 164"/>
                    <a:gd name="T7" fmla="*/ 41 h 185"/>
                    <a:gd name="T8" fmla="*/ 204 w 164"/>
                    <a:gd name="T9" fmla="*/ 46 h 185"/>
                    <a:gd name="T10" fmla="*/ 230 w 164"/>
                    <a:gd name="T11" fmla="*/ 46 h 185"/>
                    <a:gd name="T12" fmla="*/ 226 w 164"/>
                    <a:gd name="T13" fmla="*/ 62 h 185"/>
                    <a:gd name="T14" fmla="*/ 248 w 164"/>
                    <a:gd name="T15" fmla="*/ 74 h 185"/>
                    <a:gd name="T16" fmla="*/ 244 w 164"/>
                    <a:gd name="T17" fmla="*/ 84 h 185"/>
                    <a:gd name="T18" fmla="*/ 274 w 164"/>
                    <a:gd name="T19" fmla="*/ 103 h 185"/>
                    <a:gd name="T20" fmla="*/ 191 w 164"/>
                    <a:gd name="T21" fmla="*/ 126 h 185"/>
                    <a:gd name="T22" fmla="*/ 86 w 164"/>
                    <a:gd name="T23" fmla="*/ 132 h 185"/>
                    <a:gd name="T24" fmla="*/ 22 w 164"/>
                    <a:gd name="T25" fmla="*/ 125 h 185"/>
                    <a:gd name="T26" fmla="*/ 26 w 164"/>
                    <a:gd name="T27" fmla="*/ 117 h 185"/>
                    <a:gd name="T28" fmla="*/ 17 w 164"/>
                    <a:gd name="T29" fmla="*/ 107 h 185"/>
                    <a:gd name="T30" fmla="*/ 22 w 164"/>
                    <a:gd name="T31" fmla="*/ 97 h 185"/>
                    <a:gd name="T32" fmla="*/ 120 w 164"/>
                    <a:gd name="T33" fmla="*/ 62 h 185"/>
                    <a:gd name="T34" fmla="*/ 116 w 164"/>
                    <a:gd name="T35" fmla="*/ 52 h 185"/>
                    <a:gd name="T36" fmla="*/ 96 w 164"/>
                    <a:gd name="T37" fmla="*/ 46 h 185"/>
                    <a:gd name="T38" fmla="*/ 81 w 164"/>
                    <a:gd name="T39" fmla="*/ 46 h 185"/>
                    <a:gd name="T40" fmla="*/ 67 w 164"/>
                    <a:gd name="T41" fmla="*/ 34 h 185"/>
                    <a:gd name="T42" fmla="*/ 0 w 164"/>
                    <a:gd name="T43" fmla="*/ 16 h 185"/>
                    <a:gd name="T44" fmla="*/ 9 w 164"/>
                    <a:gd name="T45" fmla="*/ 11 h 185"/>
                    <a:gd name="T46" fmla="*/ 57 w 164"/>
                    <a:gd name="T47" fmla="*/ 22 h 185"/>
                    <a:gd name="T48" fmla="*/ 90 w 164"/>
                    <a:gd name="T49" fmla="*/ 23 h 185"/>
                    <a:gd name="T50" fmla="*/ 114 w 164"/>
                    <a:gd name="T51" fmla="*/ 19 h 185"/>
                    <a:gd name="T52" fmla="*/ 120 w 164"/>
                    <a:gd name="T53" fmla="*/ 3 h 185"/>
                    <a:gd name="T54" fmla="*/ 159 w 164"/>
                    <a:gd name="T55" fmla="*/ 0 h 185"/>
                    <a:gd name="T56" fmla="*/ 188 w 164"/>
                    <a:gd name="T57" fmla="*/ 6 h 185"/>
                    <a:gd name="T58" fmla="*/ 189 w 164"/>
                    <a:gd name="T59" fmla="*/ 18 h 185"/>
                    <a:gd name="T60" fmla="*/ 189 w 164"/>
                    <a:gd name="T61" fmla="*/ 18 h 185"/>
                    <a:gd name="T62" fmla="*/ 189 w 164"/>
                    <a:gd name="T63" fmla="*/ 18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185"/>
                    <a:gd name="T98" fmla="*/ 164 w 164"/>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185">
                      <a:moveTo>
                        <a:pt x="114" y="18"/>
                      </a:moveTo>
                      <a:lnTo>
                        <a:pt x="108" y="20"/>
                      </a:lnTo>
                      <a:lnTo>
                        <a:pt x="109" y="31"/>
                      </a:lnTo>
                      <a:lnTo>
                        <a:pt x="128" y="41"/>
                      </a:lnTo>
                      <a:lnTo>
                        <a:pt x="122" y="52"/>
                      </a:lnTo>
                      <a:lnTo>
                        <a:pt x="135" y="72"/>
                      </a:lnTo>
                      <a:lnTo>
                        <a:pt x="133" y="91"/>
                      </a:lnTo>
                      <a:lnTo>
                        <a:pt x="147" y="103"/>
                      </a:lnTo>
                      <a:lnTo>
                        <a:pt x="144" y="113"/>
                      </a:lnTo>
                      <a:lnTo>
                        <a:pt x="163" y="132"/>
                      </a:lnTo>
                      <a:lnTo>
                        <a:pt x="115" y="172"/>
                      </a:lnTo>
                      <a:lnTo>
                        <a:pt x="55" y="184"/>
                      </a:lnTo>
                      <a:lnTo>
                        <a:pt x="22" y="170"/>
                      </a:lnTo>
                      <a:lnTo>
                        <a:pt x="26" y="154"/>
                      </a:lnTo>
                      <a:lnTo>
                        <a:pt x="17" y="136"/>
                      </a:lnTo>
                      <a:lnTo>
                        <a:pt x="22" y="126"/>
                      </a:lnTo>
                      <a:lnTo>
                        <a:pt x="72" y="91"/>
                      </a:lnTo>
                      <a:lnTo>
                        <a:pt x="70" y="81"/>
                      </a:lnTo>
                      <a:lnTo>
                        <a:pt x="60" y="75"/>
                      </a:lnTo>
                      <a:lnTo>
                        <a:pt x="52" y="73"/>
                      </a:lnTo>
                      <a:lnTo>
                        <a:pt x="38" y="34"/>
                      </a:lnTo>
                      <a:lnTo>
                        <a:pt x="0" y="16"/>
                      </a:lnTo>
                      <a:lnTo>
                        <a:pt x="9" y="11"/>
                      </a:lnTo>
                      <a:lnTo>
                        <a:pt x="28" y="22"/>
                      </a:lnTo>
                      <a:lnTo>
                        <a:pt x="57" y="23"/>
                      </a:lnTo>
                      <a:lnTo>
                        <a:pt x="69" y="19"/>
                      </a:lnTo>
                      <a:lnTo>
                        <a:pt x="72" y="3"/>
                      </a:lnTo>
                      <a:lnTo>
                        <a:pt x="94" y="0"/>
                      </a:lnTo>
                      <a:lnTo>
                        <a:pt x="113" y="6"/>
                      </a:lnTo>
                      <a:lnTo>
                        <a:pt x="114"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6" name="Freeform 444"/>
                <p:cNvSpPr>
                  <a:spLocks noChangeAspect="1"/>
                </p:cNvSpPr>
                <p:nvPr/>
              </p:nvSpPr>
              <p:spPr bwMode="auto">
                <a:xfrm>
                  <a:off x="2747" y="1524"/>
                  <a:ext cx="6" cy="13"/>
                </a:xfrm>
                <a:custGeom>
                  <a:avLst/>
                  <a:gdLst>
                    <a:gd name="T0" fmla="*/ 0 w 7"/>
                    <a:gd name="T1" fmla="*/ 0 h 12"/>
                    <a:gd name="T2" fmla="*/ 3 w 7"/>
                    <a:gd name="T3" fmla="*/ 110 h 12"/>
                    <a:gd name="T4" fmla="*/ 3 w 7"/>
                    <a:gd name="T5" fmla="*/ 110 h 12"/>
                    <a:gd name="T6" fmla="*/ 3 w 7"/>
                    <a:gd name="T7" fmla="*/ 80 h 12"/>
                    <a:gd name="T8" fmla="*/ 3 w 7"/>
                    <a:gd name="T9" fmla="*/ 2 h 12"/>
                    <a:gd name="T10" fmla="*/ 0 w 7"/>
                    <a:gd name="T11" fmla="*/ 0 h 12"/>
                    <a:gd name="T12" fmla="*/ 0 w 7"/>
                    <a:gd name="T13" fmla="*/ 0 h 12"/>
                    <a:gd name="T14" fmla="*/ 0 w 7"/>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0" y="0"/>
                      </a:moveTo>
                      <a:lnTo>
                        <a:pt x="5" y="11"/>
                      </a:lnTo>
                      <a:lnTo>
                        <a:pt x="6" y="7"/>
                      </a:lnTo>
                      <a:lnTo>
                        <a:pt x="3" y="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7" name="Freeform 445"/>
                <p:cNvSpPr>
                  <a:spLocks noChangeAspect="1"/>
                </p:cNvSpPr>
                <p:nvPr/>
              </p:nvSpPr>
              <p:spPr bwMode="auto">
                <a:xfrm>
                  <a:off x="2475" y="1375"/>
                  <a:ext cx="38" cy="22"/>
                </a:xfrm>
                <a:custGeom>
                  <a:avLst/>
                  <a:gdLst>
                    <a:gd name="T0" fmla="*/ 8 w 37"/>
                    <a:gd name="T1" fmla="*/ 0 h 23"/>
                    <a:gd name="T2" fmla="*/ 0 w 37"/>
                    <a:gd name="T3" fmla="*/ 11 h 23"/>
                    <a:gd name="T4" fmla="*/ 9 w 37"/>
                    <a:gd name="T5" fmla="*/ 11 h 23"/>
                    <a:gd name="T6" fmla="*/ 55 w 37"/>
                    <a:gd name="T7" fmla="*/ 11 h 23"/>
                    <a:gd name="T8" fmla="*/ 58 w 37"/>
                    <a:gd name="T9" fmla="*/ 11 h 23"/>
                    <a:gd name="T10" fmla="*/ 74 w 37"/>
                    <a:gd name="T11" fmla="*/ 11 h 23"/>
                    <a:gd name="T12" fmla="*/ 60 w 37"/>
                    <a:gd name="T13" fmla="*/ 0 h 23"/>
                    <a:gd name="T14" fmla="*/ 8 w 37"/>
                    <a:gd name="T15" fmla="*/ 0 h 23"/>
                    <a:gd name="T16" fmla="*/ 8 w 37"/>
                    <a:gd name="T17" fmla="*/ 0 h 23"/>
                    <a:gd name="T18" fmla="*/ 8 w 3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3"/>
                    <a:gd name="T32" fmla="*/ 37 w 3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3">
                      <a:moveTo>
                        <a:pt x="8" y="0"/>
                      </a:moveTo>
                      <a:lnTo>
                        <a:pt x="0" y="11"/>
                      </a:lnTo>
                      <a:lnTo>
                        <a:pt x="9" y="18"/>
                      </a:lnTo>
                      <a:lnTo>
                        <a:pt x="26" y="14"/>
                      </a:lnTo>
                      <a:lnTo>
                        <a:pt x="28" y="22"/>
                      </a:lnTo>
                      <a:lnTo>
                        <a:pt x="36" y="16"/>
                      </a:lnTo>
                      <a:lnTo>
                        <a:pt x="29" y="0"/>
                      </a:lnTo>
                      <a:lnTo>
                        <a:pt x="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8" name="Freeform 446"/>
                <p:cNvSpPr>
                  <a:spLocks noChangeAspect="1"/>
                </p:cNvSpPr>
                <p:nvPr/>
              </p:nvSpPr>
              <p:spPr bwMode="auto">
                <a:xfrm>
                  <a:off x="2728" y="1327"/>
                  <a:ext cx="44" cy="52"/>
                </a:xfrm>
                <a:custGeom>
                  <a:avLst/>
                  <a:gdLst>
                    <a:gd name="T0" fmla="*/ 11 w 43"/>
                    <a:gd name="T1" fmla="*/ 17 h 54"/>
                    <a:gd name="T2" fmla="*/ 51 w 43"/>
                    <a:gd name="T3" fmla="*/ 17 h 54"/>
                    <a:gd name="T4" fmla="*/ 51 w 43"/>
                    <a:gd name="T5" fmla="*/ 17 h 54"/>
                    <a:gd name="T6" fmla="*/ 60 w 43"/>
                    <a:gd name="T7" fmla="*/ 13 h 54"/>
                    <a:gd name="T8" fmla="*/ 77 w 43"/>
                    <a:gd name="T9" fmla="*/ 13 h 54"/>
                    <a:gd name="T10" fmla="*/ 77 w 43"/>
                    <a:gd name="T11" fmla="*/ 13 h 54"/>
                    <a:gd name="T12" fmla="*/ 61 w 43"/>
                    <a:gd name="T13" fmla="*/ 13 h 54"/>
                    <a:gd name="T14" fmla="*/ 67 w 43"/>
                    <a:gd name="T15" fmla="*/ 0 h 54"/>
                    <a:gd name="T16" fmla="*/ 9 w 43"/>
                    <a:gd name="T17" fmla="*/ 10 h 54"/>
                    <a:gd name="T18" fmla="*/ 0 w 43"/>
                    <a:gd name="T19" fmla="*/ 13 h 54"/>
                    <a:gd name="T20" fmla="*/ 1 w 43"/>
                    <a:gd name="T21" fmla="*/ 13 h 54"/>
                    <a:gd name="T22" fmla="*/ 9 w 43"/>
                    <a:gd name="T23" fmla="*/ 13 h 54"/>
                    <a:gd name="T24" fmla="*/ 11 w 43"/>
                    <a:gd name="T25" fmla="*/ 17 h 54"/>
                    <a:gd name="T26" fmla="*/ 11 w 43"/>
                    <a:gd name="T27" fmla="*/ 17 h 54"/>
                    <a:gd name="T28" fmla="*/ 11 w 43"/>
                    <a:gd name="T29" fmla="*/ 17 h 54"/>
                    <a:gd name="T30" fmla="*/ 11 w 43"/>
                    <a:gd name="T31" fmla="*/ 1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4"/>
                    <a:gd name="T50" fmla="*/ 43 w 4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4">
                      <a:moveTo>
                        <a:pt x="11" y="53"/>
                      </a:moveTo>
                      <a:lnTo>
                        <a:pt x="22" y="53"/>
                      </a:lnTo>
                      <a:lnTo>
                        <a:pt x="31" y="31"/>
                      </a:lnTo>
                      <a:lnTo>
                        <a:pt x="42" y="29"/>
                      </a:lnTo>
                      <a:lnTo>
                        <a:pt x="42" y="21"/>
                      </a:lnTo>
                      <a:lnTo>
                        <a:pt x="32" y="21"/>
                      </a:lnTo>
                      <a:lnTo>
                        <a:pt x="37" y="0"/>
                      </a:lnTo>
                      <a:lnTo>
                        <a:pt x="9" y="10"/>
                      </a:lnTo>
                      <a:lnTo>
                        <a:pt x="0" y="21"/>
                      </a:lnTo>
                      <a:lnTo>
                        <a:pt x="1" y="39"/>
                      </a:lnTo>
                      <a:lnTo>
                        <a:pt x="9" y="45"/>
                      </a:lnTo>
                      <a:lnTo>
                        <a:pt x="11"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39" name="Freeform 447"/>
                <p:cNvSpPr>
                  <a:spLocks noChangeAspect="1"/>
                </p:cNvSpPr>
                <p:nvPr/>
              </p:nvSpPr>
              <p:spPr bwMode="auto">
                <a:xfrm>
                  <a:off x="2686" y="1471"/>
                  <a:ext cx="10" cy="12"/>
                </a:xfrm>
                <a:custGeom>
                  <a:avLst/>
                  <a:gdLst>
                    <a:gd name="T0" fmla="*/ 0 w 10"/>
                    <a:gd name="T1" fmla="*/ 10 h 12"/>
                    <a:gd name="T2" fmla="*/ 6 w 10"/>
                    <a:gd name="T3" fmla="*/ 0 h 12"/>
                    <a:gd name="T4" fmla="*/ 9 w 10"/>
                    <a:gd name="T5" fmla="*/ 11 h 12"/>
                    <a:gd name="T6" fmla="*/ 9 w 10"/>
                    <a:gd name="T7" fmla="*/ 11 h 12"/>
                    <a:gd name="T8" fmla="*/ 0 w 10"/>
                    <a:gd name="T9" fmla="*/ 10 h 12"/>
                    <a:gd name="T10" fmla="*/ 0 w 10"/>
                    <a:gd name="T11" fmla="*/ 10 h 12"/>
                    <a:gd name="T12" fmla="*/ 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0" y="10"/>
                      </a:moveTo>
                      <a:lnTo>
                        <a:pt x="6" y="0"/>
                      </a:lnTo>
                      <a:lnTo>
                        <a:pt x="9"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0" name="Freeform 448"/>
                <p:cNvSpPr>
                  <a:spLocks noChangeAspect="1"/>
                </p:cNvSpPr>
                <p:nvPr/>
              </p:nvSpPr>
              <p:spPr bwMode="auto">
                <a:xfrm>
                  <a:off x="2747" y="1496"/>
                  <a:ext cx="127" cy="49"/>
                </a:xfrm>
                <a:custGeom>
                  <a:avLst/>
                  <a:gdLst>
                    <a:gd name="T0" fmla="*/ 0 w 125"/>
                    <a:gd name="T1" fmla="*/ 25 h 50"/>
                    <a:gd name="T2" fmla="*/ 3 w 125"/>
                    <a:gd name="T3" fmla="*/ 25 h 50"/>
                    <a:gd name="T4" fmla="*/ 6 w 125"/>
                    <a:gd name="T5" fmla="*/ 25 h 50"/>
                    <a:gd name="T6" fmla="*/ 5 w 125"/>
                    <a:gd name="T7" fmla="*/ 25 h 50"/>
                    <a:gd name="T8" fmla="*/ 5 w 125"/>
                    <a:gd name="T9" fmla="*/ 25 h 50"/>
                    <a:gd name="T10" fmla="*/ 15 w 125"/>
                    <a:gd name="T11" fmla="*/ 25 h 50"/>
                    <a:gd name="T12" fmla="*/ 16 w 125"/>
                    <a:gd name="T13" fmla="*/ 25 h 50"/>
                    <a:gd name="T14" fmla="*/ 72 w 125"/>
                    <a:gd name="T15" fmla="*/ 25 h 50"/>
                    <a:gd name="T16" fmla="*/ 74 w 125"/>
                    <a:gd name="T17" fmla="*/ 25 h 50"/>
                    <a:gd name="T18" fmla="*/ 98 w 125"/>
                    <a:gd name="T19" fmla="*/ 25 h 50"/>
                    <a:gd name="T20" fmla="*/ 169 w 125"/>
                    <a:gd name="T21" fmla="*/ 25 h 50"/>
                    <a:gd name="T22" fmla="*/ 194 w 125"/>
                    <a:gd name="T23" fmla="*/ 18 h 50"/>
                    <a:gd name="T24" fmla="*/ 184 w 125"/>
                    <a:gd name="T25" fmla="*/ 3 h 50"/>
                    <a:gd name="T26" fmla="*/ 146 w 125"/>
                    <a:gd name="T27" fmla="*/ 0 h 50"/>
                    <a:gd name="T28" fmla="*/ 132 w 125"/>
                    <a:gd name="T29" fmla="*/ 6 h 50"/>
                    <a:gd name="T30" fmla="*/ 102 w 125"/>
                    <a:gd name="T31" fmla="*/ 3 h 50"/>
                    <a:gd name="T32" fmla="*/ 83 w 125"/>
                    <a:gd name="T33" fmla="*/ 18 h 50"/>
                    <a:gd name="T34" fmla="*/ 84 w 125"/>
                    <a:gd name="T35" fmla="*/ 25 h 50"/>
                    <a:gd name="T36" fmla="*/ 0 w 125"/>
                    <a:gd name="T37" fmla="*/ 25 h 50"/>
                    <a:gd name="T38" fmla="*/ 0 w 125"/>
                    <a:gd name="T39" fmla="*/ 25 h 50"/>
                    <a:gd name="T40" fmla="*/ 0 w 125"/>
                    <a:gd name="T41" fmla="*/ 25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50"/>
                    <a:gd name="T65" fmla="*/ 125 w 12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50">
                      <a:moveTo>
                        <a:pt x="0" y="29"/>
                      </a:moveTo>
                      <a:lnTo>
                        <a:pt x="3" y="31"/>
                      </a:lnTo>
                      <a:lnTo>
                        <a:pt x="6" y="36"/>
                      </a:lnTo>
                      <a:lnTo>
                        <a:pt x="5" y="40"/>
                      </a:lnTo>
                      <a:lnTo>
                        <a:pt x="15" y="42"/>
                      </a:lnTo>
                      <a:lnTo>
                        <a:pt x="16" y="42"/>
                      </a:lnTo>
                      <a:lnTo>
                        <a:pt x="43" y="38"/>
                      </a:lnTo>
                      <a:lnTo>
                        <a:pt x="45" y="43"/>
                      </a:lnTo>
                      <a:lnTo>
                        <a:pt x="67" y="49"/>
                      </a:lnTo>
                      <a:lnTo>
                        <a:pt x="107" y="41"/>
                      </a:lnTo>
                      <a:lnTo>
                        <a:pt x="124" y="18"/>
                      </a:lnTo>
                      <a:lnTo>
                        <a:pt x="117" y="3"/>
                      </a:lnTo>
                      <a:lnTo>
                        <a:pt x="91" y="0"/>
                      </a:lnTo>
                      <a:lnTo>
                        <a:pt x="84" y="6"/>
                      </a:lnTo>
                      <a:lnTo>
                        <a:pt x="69" y="3"/>
                      </a:lnTo>
                      <a:lnTo>
                        <a:pt x="54" y="18"/>
                      </a:lnTo>
                      <a:lnTo>
                        <a:pt x="55" y="26"/>
                      </a:lnTo>
                      <a:lnTo>
                        <a:pt x="0" y="2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1" name="Freeform 449"/>
                <p:cNvSpPr>
                  <a:spLocks noChangeAspect="1"/>
                </p:cNvSpPr>
                <p:nvPr/>
              </p:nvSpPr>
              <p:spPr bwMode="auto">
                <a:xfrm>
                  <a:off x="2690" y="1522"/>
                  <a:ext cx="73" cy="36"/>
                </a:xfrm>
                <a:custGeom>
                  <a:avLst/>
                  <a:gdLst>
                    <a:gd name="T0" fmla="*/ 15 w 72"/>
                    <a:gd name="T1" fmla="*/ 35 h 36"/>
                    <a:gd name="T2" fmla="*/ 11 w 72"/>
                    <a:gd name="T3" fmla="*/ 25 h 36"/>
                    <a:gd name="T4" fmla="*/ 2 w 72"/>
                    <a:gd name="T5" fmla="*/ 29 h 36"/>
                    <a:gd name="T6" fmla="*/ 0 w 72"/>
                    <a:gd name="T7" fmla="*/ 22 h 36"/>
                    <a:gd name="T8" fmla="*/ 15 w 72"/>
                    <a:gd name="T9" fmla="*/ 2 h 36"/>
                    <a:gd name="T10" fmla="*/ 25 w 72"/>
                    <a:gd name="T11" fmla="*/ 0 h 36"/>
                    <a:gd name="T12" fmla="*/ 85 w 72"/>
                    <a:gd name="T13" fmla="*/ 2 h 36"/>
                    <a:gd name="T14" fmla="*/ 90 w 72"/>
                    <a:gd name="T15" fmla="*/ 13 h 36"/>
                    <a:gd name="T16" fmla="*/ 100 w 72"/>
                    <a:gd name="T17" fmla="*/ 15 h 36"/>
                    <a:gd name="T18" fmla="*/ 96 w 72"/>
                    <a:gd name="T19" fmla="*/ 26 h 36"/>
                    <a:gd name="T20" fmla="*/ 84 w 72"/>
                    <a:gd name="T21" fmla="*/ 25 h 36"/>
                    <a:gd name="T22" fmla="*/ 77 w 72"/>
                    <a:gd name="T23" fmla="*/ 34 h 36"/>
                    <a:gd name="T24" fmla="*/ 68 w 72"/>
                    <a:gd name="T25" fmla="*/ 25 h 36"/>
                    <a:gd name="T26" fmla="*/ 15 w 72"/>
                    <a:gd name="T27" fmla="*/ 35 h 36"/>
                    <a:gd name="T28" fmla="*/ 15 w 72"/>
                    <a:gd name="T29" fmla="*/ 35 h 36"/>
                    <a:gd name="T30" fmla="*/ 15 w 72"/>
                    <a:gd name="T31" fmla="*/ 35 h 36"/>
                    <a:gd name="T32" fmla="*/ 15 w 72"/>
                    <a:gd name="T33" fmla="*/ 3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6"/>
                    <a:gd name="T53" fmla="*/ 72 w 7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6">
                      <a:moveTo>
                        <a:pt x="15" y="35"/>
                      </a:moveTo>
                      <a:lnTo>
                        <a:pt x="11" y="25"/>
                      </a:lnTo>
                      <a:lnTo>
                        <a:pt x="2" y="29"/>
                      </a:lnTo>
                      <a:lnTo>
                        <a:pt x="0" y="22"/>
                      </a:lnTo>
                      <a:lnTo>
                        <a:pt x="15" y="2"/>
                      </a:lnTo>
                      <a:lnTo>
                        <a:pt x="25" y="0"/>
                      </a:lnTo>
                      <a:lnTo>
                        <a:pt x="56" y="2"/>
                      </a:lnTo>
                      <a:lnTo>
                        <a:pt x="61" y="13"/>
                      </a:lnTo>
                      <a:lnTo>
                        <a:pt x="71" y="15"/>
                      </a:lnTo>
                      <a:lnTo>
                        <a:pt x="67" y="26"/>
                      </a:lnTo>
                      <a:lnTo>
                        <a:pt x="55" y="25"/>
                      </a:lnTo>
                      <a:lnTo>
                        <a:pt x="48" y="34"/>
                      </a:lnTo>
                      <a:lnTo>
                        <a:pt x="39" y="25"/>
                      </a:lnTo>
                      <a:lnTo>
                        <a:pt x="15"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2" name="Freeform 450"/>
                <p:cNvSpPr>
                  <a:spLocks noChangeAspect="1"/>
                </p:cNvSpPr>
                <p:nvPr/>
              </p:nvSpPr>
              <p:spPr bwMode="auto">
                <a:xfrm>
                  <a:off x="2914" y="1622"/>
                  <a:ext cx="33" cy="62"/>
                </a:xfrm>
                <a:custGeom>
                  <a:avLst/>
                  <a:gdLst>
                    <a:gd name="T0" fmla="*/ 54 w 32"/>
                    <a:gd name="T1" fmla="*/ 20 h 63"/>
                    <a:gd name="T2" fmla="*/ 72 w 32"/>
                    <a:gd name="T3" fmla="*/ 31 h 63"/>
                    <a:gd name="T4" fmla="*/ 72 w 32"/>
                    <a:gd name="T5" fmla="*/ 31 h 63"/>
                    <a:gd name="T6" fmla="*/ 15 w 32"/>
                    <a:gd name="T7" fmla="*/ 32 h 63"/>
                    <a:gd name="T8" fmla="*/ 15 w 32"/>
                    <a:gd name="T9" fmla="*/ 33 h 63"/>
                    <a:gd name="T10" fmla="*/ 1 w 32"/>
                    <a:gd name="T11" fmla="*/ 31 h 63"/>
                    <a:gd name="T12" fmla="*/ 0 w 32"/>
                    <a:gd name="T13" fmla="*/ 16 h 63"/>
                    <a:gd name="T14" fmla="*/ 0 w 32"/>
                    <a:gd name="T15" fmla="*/ 16 h 63"/>
                    <a:gd name="T16" fmla="*/ 6 w 32"/>
                    <a:gd name="T17" fmla="*/ 0 h 63"/>
                    <a:gd name="T18" fmla="*/ 11 w 32"/>
                    <a:gd name="T19" fmla="*/ 4 h 63"/>
                    <a:gd name="T20" fmla="*/ 54 w 32"/>
                    <a:gd name="T21" fmla="*/ 20 h 63"/>
                    <a:gd name="T22" fmla="*/ 54 w 32"/>
                    <a:gd name="T23" fmla="*/ 20 h 63"/>
                    <a:gd name="T24" fmla="*/ 54 w 32"/>
                    <a:gd name="T25" fmla="*/ 2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63"/>
                    <a:gd name="T41" fmla="*/ 32 w 32"/>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63">
                      <a:moveTo>
                        <a:pt x="22" y="20"/>
                      </a:moveTo>
                      <a:lnTo>
                        <a:pt x="31" y="36"/>
                      </a:lnTo>
                      <a:lnTo>
                        <a:pt x="31" y="44"/>
                      </a:lnTo>
                      <a:lnTo>
                        <a:pt x="15" y="61"/>
                      </a:lnTo>
                      <a:lnTo>
                        <a:pt x="15" y="62"/>
                      </a:lnTo>
                      <a:lnTo>
                        <a:pt x="1" y="50"/>
                      </a:lnTo>
                      <a:lnTo>
                        <a:pt x="0" y="16"/>
                      </a:lnTo>
                      <a:lnTo>
                        <a:pt x="6" y="0"/>
                      </a:lnTo>
                      <a:lnTo>
                        <a:pt x="11" y="4"/>
                      </a:lnTo>
                      <a:lnTo>
                        <a:pt x="22"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3" name="Freeform 451"/>
                <p:cNvSpPr>
                  <a:spLocks noChangeAspect="1"/>
                </p:cNvSpPr>
                <p:nvPr/>
              </p:nvSpPr>
              <p:spPr bwMode="auto">
                <a:xfrm>
                  <a:off x="2855" y="1504"/>
                  <a:ext cx="111" cy="56"/>
                </a:xfrm>
                <a:custGeom>
                  <a:avLst/>
                  <a:gdLst>
                    <a:gd name="T0" fmla="*/ 5 w 109"/>
                    <a:gd name="T1" fmla="*/ 28 h 57"/>
                    <a:gd name="T2" fmla="*/ 60 w 109"/>
                    <a:gd name="T3" fmla="*/ 28 h 57"/>
                    <a:gd name="T4" fmla="*/ 112 w 109"/>
                    <a:gd name="T5" fmla="*/ 28 h 57"/>
                    <a:gd name="T6" fmla="*/ 143 w 109"/>
                    <a:gd name="T7" fmla="*/ 28 h 57"/>
                    <a:gd name="T8" fmla="*/ 165 w 109"/>
                    <a:gd name="T9" fmla="*/ 18 h 57"/>
                    <a:gd name="T10" fmla="*/ 180 w 109"/>
                    <a:gd name="T11" fmla="*/ 11 h 57"/>
                    <a:gd name="T12" fmla="*/ 165 w 109"/>
                    <a:gd name="T13" fmla="*/ 3 h 57"/>
                    <a:gd name="T14" fmla="*/ 162 w 109"/>
                    <a:gd name="T15" fmla="*/ 3 h 57"/>
                    <a:gd name="T16" fmla="*/ 124 w 109"/>
                    <a:gd name="T17" fmla="*/ 0 h 57"/>
                    <a:gd name="T18" fmla="*/ 64 w 109"/>
                    <a:gd name="T19" fmla="*/ 14 h 57"/>
                    <a:gd name="T20" fmla="*/ 17 w 109"/>
                    <a:gd name="T21" fmla="*/ 10 h 57"/>
                    <a:gd name="T22" fmla="*/ 0 w 109"/>
                    <a:gd name="T23" fmla="*/ 28 h 57"/>
                    <a:gd name="T24" fmla="*/ 5 w 109"/>
                    <a:gd name="T25" fmla="*/ 28 h 57"/>
                    <a:gd name="T26" fmla="*/ 5 w 109"/>
                    <a:gd name="T27" fmla="*/ 28 h 57"/>
                    <a:gd name="T28" fmla="*/ 5 w 109"/>
                    <a:gd name="T29" fmla="*/ 2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57"/>
                    <a:gd name="T47" fmla="*/ 109 w 109"/>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57">
                      <a:moveTo>
                        <a:pt x="5" y="36"/>
                      </a:moveTo>
                      <a:lnTo>
                        <a:pt x="31" y="56"/>
                      </a:lnTo>
                      <a:lnTo>
                        <a:pt x="68" y="48"/>
                      </a:lnTo>
                      <a:lnTo>
                        <a:pt x="83" y="44"/>
                      </a:lnTo>
                      <a:lnTo>
                        <a:pt x="98" y="18"/>
                      </a:lnTo>
                      <a:lnTo>
                        <a:pt x="108" y="11"/>
                      </a:lnTo>
                      <a:lnTo>
                        <a:pt x="98" y="3"/>
                      </a:lnTo>
                      <a:lnTo>
                        <a:pt x="96" y="3"/>
                      </a:lnTo>
                      <a:lnTo>
                        <a:pt x="74" y="0"/>
                      </a:lnTo>
                      <a:lnTo>
                        <a:pt x="35" y="14"/>
                      </a:lnTo>
                      <a:lnTo>
                        <a:pt x="17" y="10"/>
                      </a:lnTo>
                      <a:lnTo>
                        <a:pt x="0" y="33"/>
                      </a:lnTo>
                      <a:lnTo>
                        <a:pt x="5"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4" name="Freeform 452"/>
                <p:cNvSpPr>
                  <a:spLocks noChangeAspect="1"/>
                </p:cNvSpPr>
                <p:nvPr/>
              </p:nvSpPr>
              <p:spPr bwMode="auto">
                <a:xfrm>
                  <a:off x="2275" y="1162"/>
                  <a:ext cx="150" cy="57"/>
                </a:xfrm>
                <a:custGeom>
                  <a:avLst/>
                  <a:gdLst>
                    <a:gd name="T0" fmla="*/ 0 w 147"/>
                    <a:gd name="T1" fmla="*/ 19 h 57"/>
                    <a:gd name="T2" fmla="*/ 59 w 147"/>
                    <a:gd name="T3" fmla="*/ 20 h 57"/>
                    <a:gd name="T4" fmla="*/ 0 w 147"/>
                    <a:gd name="T5" fmla="*/ 33 h 57"/>
                    <a:gd name="T6" fmla="*/ 20 w 147"/>
                    <a:gd name="T7" fmla="*/ 33 h 57"/>
                    <a:gd name="T8" fmla="*/ 56 w 147"/>
                    <a:gd name="T9" fmla="*/ 41 h 57"/>
                    <a:gd name="T10" fmla="*/ 13 w 147"/>
                    <a:gd name="T11" fmla="*/ 48 h 57"/>
                    <a:gd name="T12" fmla="*/ 120 w 147"/>
                    <a:gd name="T13" fmla="*/ 56 h 57"/>
                    <a:gd name="T14" fmla="*/ 236 w 147"/>
                    <a:gd name="T15" fmla="*/ 37 h 57"/>
                    <a:gd name="T16" fmla="*/ 259 w 147"/>
                    <a:gd name="T17" fmla="*/ 29 h 57"/>
                    <a:gd name="T18" fmla="*/ 261 w 147"/>
                    <a:gd name="T19" fmla="*/ 19 h 57"/>
                    <a:gd name="T20" fmla="*/ 242 w 147"/>
                    <a:gd name="T21" fmla="*/ 14 h 57"/>
                    <a:gd name="T22" fmla="*/ 244 w 147"/>
                    <a:gd name="T23" fmla="*/ 4 h 57"/>
                    <a:gd name="T24" fmla="*/ 206 w 147"/>
                    <a:gd name="T25" fmla="*/ 0 h 57"/>
                    <a:gd name="T26" fmla="*/ 168 w 147"/>
                    <a:gd name="T27" fmla="*/ 9 h 57"/>
                    <a:gd name="T28" fmla="*/ 114 w 147"/>
                    <a:gd name="T29" fmla="*/ 13 h 57"/>
                    <a:gd name="T30" fmla="*/ 100 w 147"/>
                    <a:gd name="T31" fmla="*/ 9 h 57"/>
                    <a:gd name="T32" fmla="*/ 94 w 147"/>
                    <a:gd name="T33" fmla="*/ 17 h 57"/>
                    <a:gd name="T34" fmla="*/ 68 w 147"/>
                    <a:gd name="T35" fmla="*/ 20 h 57"/>
                    <a:gd name="T36" fmla="*/ 70 w 147"/>
                    <a:gd name="T37" fmla="*/ 9 h 57"/>
                    <a:gd name="T38" fmla="*/ 23 w 147"/>
                    <a:gd name="T39" fmla="*/ 2 h 57"/>
                    <a:gd name="T40" fmla="*/ 0 w 147"/>
                    <a:gd name="T41" fmla="*/ 19 h 57"/>
                    <a:gd name="T42" fmla="*/ 0 w 147"/>
                    <a:gd name="T43" fmla="*/ 19 h 57"/>
                    <a:gd name="T44" fmla="*/ 0 w 147"/>
                    <a:gd name="T45" fmla="*/ 19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57"/>
                    <a:gd name="T71" fmla="*/ 147 w 147"/>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57">
                      <a:moveTo>
                        <a:pt x="0" y="19"/>
                      </a:moveTo>
                      <a:lnTo>
                        <a:pt x="30" y="20"/>
                      </a:lnTo>
                      <a:lnTo>
                        <a:pt x="0" y="33"/>
                      </a:lnTo>
                      <a:lnTo>
                        <a:pt x="20" y="33"/>
                      </a:lnTo>
                      <a:lnTo>
                        <a:pt x="27" y="41"/>
                      </a:lnTo>
                      <a:lnTo>
                        <a:pt x="13" y="48"/>
                      </a:lnTo>
                      <a:lnTo>
                        <a:pt x="68" y="56"/>
                      </a:lnTo>
                      <a:lnTo>
                        <a:pt x="131" y="37"/>
                      </a:lnTo>
                      <a:lnTo>
                        <a:pt x="145" y="29"/>
                      </a:lnTo>
                      <a:lnTo>
                        <a:pt x="146" y="19"/>
                      </a:lnTo>
                      <a:lnTo>
                        <a:pt x="135" y="14"/>
                      </a:lnTo>
                      <a:lnTo>
                        <a:pt x="136" y="4"/>
                      </a:lnTo>
                      <a:lnTo>
                        <a:pt x="115" y="0"/>
                      </a:lnTo>
                      <a:lnTo>
                        <a:pt x="95" y="9"/>
                      </a:lnTo>
                      <a:lnTo>
                        <a:pt x="65" y="13"/>
                      </a:lnTo>
                      <a:lnTo>
                        <a:pt x="58" y="9"/>
                      </a:lnTo>
                      <a:lnTo>
                        <a:pt x="55" y="17"/>
                      </a:lnTo>
                      <a:lnTo>
                        <a:pt x="39" y="20"/>
                      </a:lnTo>
                      <a:lnTo>
                        <a:pt x="41" y="9"/>
                      </a:lnTo>
                      <a:lnTo>
                        <a:pt x="23" y="2"/>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5" name="Freeform 453"/>
                <p:cNvSpPr>
                  <a:spLocks noChangeAspect="1"/>
                </p:cNvSpPr>
                <p:nvPr/>
              </p:nvSpPr>
              <p:spPr bwMode="auto">
                <a:xfrm>
                  <a:off x="2774" y="935"/>
                  <a:ext cx="186" cy="60"/>
                </a:xfrm>
                <a:custGeom>
                  <a:avLst/>
                  <a:gdLst>
                    <a:gd name="T0" fmla="*/ 0 w 183"/>
                    <a:gd name="T1" fmla="*/ 10 h 61"/>
                    <a:gd name="T2" fmla="*/ 6 w 183"/>
                    <a:gd name="T3" fmla="*/ 26 h 61"/>
                    <a:gd name="T4" fmla="*/ 24 w 183"/>
                    <a:gd name="T5" fmla="*/ 30 h 61"/>
                    <a:gd name="T6" fmla="*/ 76 w 183"/>
                    <a:gd name="T7" fmla="*/ 30 h 61"/>
                    <a:gd name="T8" fmla="*/ 60 w 183"/>
                    <a:gd name="T9" fmla="*/ 30 h 61"/>
                    <a:gd name="T10" fmla="*/ 64 w 183"/>
                    <a:gd name="T11" fmla="*/ 30 h 61"/>
                    <a:gd name="T12" fmla="*/ 110 w 183"/>
                    <a:gd name="T13" fmla="*/ 31 h 61"/>
                    <a:gd name="T14" fmla="*/ 150 w 183"/>
                    <a:gd name="T15" fmla="*/ 30 h 61"/>
                    <a:gd name="T16" fmla="*/ 171 w 183"/>
                    <a:gd name="T17" fmla="*/ 26 h 61"/>
                    <a:gd name="T18" fmla="*/ 198 w 183"/>
                    <a:gd name="T19" fmla="*/ 30 h 61"/>
                    <a:gd name="T20" fmla="*/ 184 w 183"/>
                    <a:gd name="T21" fmla="*/ 30 h 61"/>
                    <a:gd name="T22" fmla="*/ 218 w 183"/>
                    <a:gd name="T23" fmla="*/ 30 h 61"/>
                    <a:gd name="T24" fmla="*/ 262 w 183"/>
                    <a:gd name="T25" fmla="*/ 30 h 61"/>
                    <a:gd name="T26" fmla="*/ 148 w 183"/>
                    <a:gd name="T27" fmla="*/ 19 h 61"/>
                    <a:gd name="T28" fmla="*/ 142 w 183"/>
                    <a:gd name="T29" fmla="*/ 11 h 61"/>
                    <a:gd name="T30" fmla="*/ 236 w 183"/>
                    <a:gd name="T31" fmla="*/ 19 h 61"/>
                    <a:gd name="T32" fmla="*/ 290 w 183"/>
                    <a:gd name="T33" fmla="*/ 9 h 61"/>
                    <a:gd name="T34" fmla="*/ 288 w 183"/>
                    <a:gd name="T35" fmla="*/ 5 h 61"/>
                    <a:gd name="T36" fmla="*/ 162 w 183"/>
                    <a:gd name="T37" fmla="*/ 0 h 61"/>
                    <a:gd name="T38" fmla="*/ 80 w 183"/>
                    <a:gd name="T39" fmla="*/ 11 h 61"/>
                    <a:gd name="T40" fmla="*/ 0 w 183"/>
                    <a:gd name="T41" fmla="*/ 10 h 61"/>
                    <a:gd name="T42" fmla="*/ 0 w 183"/>
                    <a:gd name="T43" fmla="*/ 10 h 61"/>
                    <a:gd name="T44" fmla="*/ 0 w 183"/>
                    <a:gd name="T45" fmla="*/ 1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61"/>
                    <a:gd name="T71" fmla="*/ 183 w 18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61">
                      <a:moveTo>
                        <a:pt x="0" y="10"/>
                      </a:moveTo>
                      <a:lnTo>
                        <a:pt x="6" y="26"/>
                      </a:lnTo>
                      <a:lnTo>
                        <a:pt x="24" y="33"/>
                      </a:lnTo>
                      <a:lnTo>
                        <a:pt x="47" y="33"/>
                      </a:lnTo>
                      <a:lnTo>
                        <a:pt x="31" y="37"/>
                      </a:lnTo>
                      <a:lnTo>
                        <a:pt x="35" y="44"/>
                      </a:lnTo>
                      <a:lnTo>
                        <a:pt x="72" y="60"/>
                      </a:lnTo>
                      <a:lnTo>
                        <a:pt x="92" y="31"/>
                      </a:lnTo>
                      <a:lnTo>
                        <a:pt x="107" y="26"/>
                      </a:lnTo>
                      <a:lnTo>
                        <a:pt x="125" y="37"/>
                      </a:lnTo>
                      <a:lnTo>
                        <a:pt x="116" y="45"/>
                      </a:lnTo>
                      <a:lnTo>
                        <a:pt x="138" y="49"/>
                      </a:lnTo>
                      <a:lnTo>
                        <a:pt x="163" y="41"/>
                      </a:lnTo>
                      <a:lnTo>
                        <a:pt x="91" y="19"/>
                      </a:lnTo>
                      <a:lnTo>
                        <a:pt x="88" y="11"/>
                      </a:lnTo>
                      <a:lnTo>
                        <a:pt x="147" y="19"/>
                      </a:lnTo>
                      <a:lnTo>
                        <a:pt x="182" y="9"/>
                      </a:lnTo>
                      <a:lnTo>
                        <a:pt x="181" y="5"/>
                      </a:lnTo>
                      <a:lnTo>
                        <a:pt x="101" y="0"/>
                      </a:lnTo>
                      <a:lnTo>
                        <a:pt x="51"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6" name="Freeform 454"/>
                <p:cNvSpPr>
                  <a:spLocks noChangeAspect="1"/>
                </p:cNvSpPr>
                <p:nvPr/>
              </p:nvSpPr>
              <p:spPr bwMode="auto">
                <a:xfrm>
                  <a:off x="2494" y="1310"/>
                  <a:ext cx="20" cy="18"/>
                </a:xfrm>
                <a:custGeom>
                  <a:avLst/>
                  <a:gdLst>
                    <a:gd name="T0" fmla="*/ 0 w 19"/>
                    <a:gd name="T1" fmla="*/ 17 h 18"/>
                    <a:gd name="T2" fmla="*/ 8 w 19"/>
                    <a:gd name="T3" fmla="*/ 15 h 18"/>
                    <a:gd name="T4" fmla="*/ 75 w 19"/>
                    <a:gd name="T5" fmla="*/ 0 h 18"/>
                    <a:gd name="T6" fmla="*/ 6 w 19"/>
                    <a:gd name="T7" fmla="*/ 6 h 18"/>
                    <a:gd name="T8" fmla="*/ 0 w 19"/>
                    <a:gd name="T9" fmla="*/ 17 h 18"/>
                    <a:gd name="T10" fmla="*/ 0 w 19"/>
                    <a:gd name="T11" fmla="*/ 17 h 18"/>
                    <a:gd name="T12" fmla="*/ 0 w 19"/>
                    <a:gd name="T13" fmla="*/ 17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7"/>
                      </a:moveTo>
                      <a:lnTo>
                        <a:pt x="8" y="15"/>
                      </a:lnTo>
                      <a:lnTo>
                        <a:pt x="18" y="0"/>
                      </a:lnTo>
                      <a:lnTo>
                        <a:pt x="6" y="6"/>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7" name="Freeform 455"/>
                <p:cNvSpPr>
                  <a:spLocks noChangeAspect="1"/>
                </p:cNvSpPr>
                <p:nvPr/>
              </p:nvSpPr>
              <p:spPr bwMode="auto">
                <a:xfrm>
                  <a:off x="2493" y="133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8" name="Freeform 456"/>
                <p:cNvSpPr>
                  <a:spLocks noChangeAspect="1"/>
                </p:cNvSpPr>
                <p:nvPr/>
              </p:nvSpPr>
              <p:spPr bwMode="auto">
                <a:xfrm>
                  <a:off x="2882" y="1322"/>
                  <a:ext cx="15" cy="15"/>
                </a:xfrm>
                <a:custGeom>
                  <a:avLst/>
                  <a:gdLst>
                    <a:gd name="T0" fmla="*/ 0 w 16"/>
                    <a:gd name="T1" fmla="*/ 6 h 16"/>
                    <a:gd name="T2" fmla="*/ 1 w 16"/>
                    <a:gd name="T3" fmla="*/ 8 h 16"/>
                    <a:gd name="T4" fmla="*/ 8 w 16"/>
                    <a:gd name="T5" fmla="*/ 8 h 16"/>
                    <a:gd name="T6" fmla="*/ 8 w 16"/>
                    <a:gd name="T7" fmla="*/ 0 h 16"/>
                    <a:gd name="T8" fmla="*/ 0 w 16"/>
                    <a:gd name="T9" fmla="*/ 6 h 16"/>
                    <a:gd name="T10" fmla="*/ 0 w 16"/>
                    <a:gd name="T11" fmla="*/ 6 h 16"/>
                    <a:gd name="T12" fmla="*/ 0 w 16"/>
                    <a:gd name="T13" fmla="*/ 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6"/>
                      </a:moveTo>
                      <a:lnTo>
                        <a:pt x="1" y="15"/>
                      </a:lnTo>
                      <a:lnTo>
                        <a:pt x="10" y="11"/>
                      </a:lnTo>
                      <a:lnTo>
                        <a:pt x="15"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49" name="Freeform 457"/>
                <p:cNvSpPr>
                  <a:spLocks noChangeAspect="1"/>
                </p:cNvSpPr>
                <p:nvPr/>
              </p:nvSpPr>
              <p:spPr bwMode="auto">
                <a:xfrm>
                  <a:off x="2904" y="127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0" name="Freeform 458"/>
                <p:cNvSpPr>
                  <a:spLocks noChangeAspect="1"/>
                </p:cNvSpPr>
                <p:nvPr/>
              </p:nvSpPr>
              <p:spPr bwMode="auto">
                <a:xfrm>
                  <a:off x="2505" y="1307"/>
                  <a:ext cx="122" cy="166"/>
                </a:xfrm>
                <a:custGeom>
                  <a:avLst/>
                  <a:gdLst>
                    <a:gd name="T0" fmla="*/ 0 w 121"/>
                    <a:gd name="T1" fmla="*/ 100 h 169"/>
                    <a:gd name="T2" fmla="*/ 18 w 121"/>
                    <a:gd name="T3" fmla="*/ 97 h 169"/>
                    <a:gd name="T4" fmla="*/ 30 w 121"/>
                    <a:gd name="T5" fmla="*/ 100 h 169"/>
                    <a:gd name="T6" fmla="*/ 35 w 121"/>
                    <a:gd name="T7" fmla="*/ 94 h 169"/>
                    <a:gd name="T8" fmla="*/ 45 w 121"/>
                    <a:gd name="T9" fmla="*/ 92 h 169"/>
                    <a:gd name="T10" fmla="*/ 57 w 121"/>
                    <a:gd name="T11" fmla="*/ 95 h 169"/>
                    <a:gd name="T12" fmla="*/ 134 w 121"/>
                    <a:gd name="T13" fmla="*/ 90 h 169"/>
                    <a:gd name="T14" fmla="*/ 142 w 121"/>
                    <a:gd name="T15" fmla="*/ 85 h 169"/>
                    <a:gd name="T16" fmla="*/ 128 w 121"/>
                    <a:gd name="T17" fmla="*/ 84 h 169"/>
                    <a:gd name="T18" fmla="*/ 149 w 121"/>
                    <a:gd name="T19" fmla="*/ 73 h 169"/>
                    <a:gd name="T20" fmla="*/ 137 w 121"/>
                    <a:gd name="T21" fmla="*/ 68 h 169"/>
                    <a:gd name="T22" fmla="*/ 121 w 121"/>
                    <a:gd name="T23" fmla="*/ 69 h 169"/>
                    <a:gd name="T24" fmla="*/ 127 w 121"/>
                    <a:gd name="T25" fmla="*/ 66 h 169"/>
                    <a:gd name="T26" fmla="*/ 116 w 121"/>
                    <a:gd name="T27" fmla="*/ 53 h 169"/>
                    <a:gd name="T28" fmla="*/ 106 w 121"/>
                    <a:gd name="T29" fmla="*/ 50 h 169"/>
                    <a:gd name="T30" fmla="*/ 95 w 121"/>
                    <a:gd name="T31" fmla="*/ 28 h 169"/>
                    <a:gd name="T32" fmla="*/ 47 w 121"/>
                    <a:gd name="T33" fmla="*/ 28 h 169"/>
                    <a:gd name="T34" fmla="*/ 100 w 121"/>
                    <a:gd name="T35" fmla="*/ 25 h 169"/>
                    <a:gd name="T36" fmla="*/ 100 w 121"/>
                    <a:gd name="T37" fmla="*/ 19 h 169"/>
                    <a:gd name="T38" fmla="*/ 37 w 121"/>
                    <a:gd name="T39" fmla="*/ 20 h 169"/>
                    <a:gd name="T40" fmla="*/ 56 w 121"/>
                    <a:gd name="T41" fmla="*/ 7 h 169"/>
                    <a:gd name="T42" fmla="*/ 53 w 121"/>
                    <a:gd name="T43" fmla="*/ 0 h 169"/>
                    <a:gd name="T44" fmla="*/ 26 w 121"/>
                    <a:gd name="T45" fmla="*/ 3 h 169"/>
                    <a:gd name="T46" fmla="*/ 11 w 121"/>
                    <a:gd name="T47" fmla="*/ 24 h 169"/>
                    <a:gd name="T48" fmla="*/ 16 w 121"/>
                    <a:gd name="T49" fmla="*/ 28 h 169"/>
                    <a:gd name="T50" fmla="*/ 7 w 121"/>
                    <a:gd name="T51" fmla="*/ 28 h 169"/>
                    <a:gd name="T52" fmla="*/ 16 w 121"/>
                    <a:gd name="T53" fmla="*/ 28 h 169"/>
                    <a:gd name="T54" fmla="*/ 15 w 121"/>
                    <a:gd name="T55" fmla="*/ 28 h 169"/>
                    <a:gd name="T56" fmla="*/ 2 w 121"/>
                    <a:gd name="T57" fmla="*/ 28 h 169"/>
                    <a:gd name="T58" fmla="*/ 11 w 121"/>
                    <a:gd name="T59" fmla="*/ 28 h 169"/>
                    <a:gd name="T60" fmla="*/ 11 w 121"/>
                    <a:gd name="T61" fmla="*/ 32 h 169"/>
                    <a:gd name="T62" fmla="*/ 19 w 121"/>
                    <a:gd name="T63" fmla="*/ 28 h 169"/>
                    <a:gd name="T64" fmla="*/ 26 w 121"/>
                    <a:gd name="T65" fmla="*/ 32 h 169"/>
                    <a:gd name="T66" fmla="*/ 18 w 121"/>
                    <a:gd name="T67" fmla="*/ 42 h 169"/>
                    <a:gd name="T68" fmla="*/ 22 w 121"/>
                    <a:gd name="T69" fmla="*/ 50 h 169"/>
                    <a:gd name="T70" fmla="*/ 46 w 121"/>
                    <a:gd name="T71" fmla="*/ 42 h 169"/>
                    <a:gd name="T72" fmla="*/ 41 w 121"/>
                    <a:gd name="T73" fmla="*/ 51 h 169"/>
                    <a:gd name="T74" fmla="*/ 53 w 121"/>
                    <a:gd name="T75" fmla="*/ 56 h 169"/>
                    <a:gd name="T76" fmla="*/ 47 w 121"/>
                    <a:gd name="T77" fmla="*/ 64 h 169"/>
                    <a:gd name="T78" fmla="*/ 24 w 121"/>
                    <a:gd name="T79" fmla="*/ 64 h 169"/>
                    <a:gd name="T80" fmla="*/ 19 w 121"/>
                    <a:gd name="T81" fmla="*/ 70 h 169"/>
                    <a:gd name="T82" fmla="*/ 29 w 121"/>
                    <a:gd name="T83" fmla="*/ 70 h 169"/>
                    <a:gd name="T84" fmla="*/ 28 w 121"/>
                    <a:gd name="T85" fmla="*/ 75 h 169"/>
                    <a:gd name="T86" fmla="*/ 9 w 121"/>
                    <a:gd name="T87" fmla="*/ 79 h 169"/>
                    <a:gd name="T88" fmla="*/ 12 w 121"/>
                    <a:gd name="T89" fmla="*/ 81 h 169"/>
                    <a:gd name="T90" fmla="*/ 38 w 121"/>
                    <a:gd name="T91" fmla="*/ 84 h 169"/>
                    <a:gd name="T92" fmla="*/ 49 w 121"/>
                    <a:gd name="T93" fmla="*/ 81 h 169"/>
                    <a:gd name="T94" fmla="*/ 42 w 121"/>
                    <a:gd name="T95" fmla="*/ 86 h 169"/>
                    <a:gd name="T96" fmla="*/ 26 w 121"/>
                    <a:gd name="T97" fmla="*/ 86 h 169"/>
                    <a:gd name="T98" fmla="*/ 0 w 121"/>
                    <a:gd name="T99" fmla="*/ 100 h 169"/>
                    <a:gd name="T100" fmla="*/ 0 w 121"/>
                    <a:gd name="T101" fmla="*/ 100 h 169"/>
                    <a:gd name="T102" fmla="*/ 0 w 121"/>
                    <a:gd name="T103" fmla="*/ 10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69"/>
                    <a:gd name="T158" fmla="*/ 121 w 121"/>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69">
                      <a:moveTo>
                        <a:pt x="0" y="168"/>
                      </a:moveTo>
                      <a:lnTo>
                        <a:pt x="18" y="163"/>
                      </a:lnTo>
                      <a:lnTo>
                        <a:pt x="30" y="167"/>
                      </a:lnTo>
                      <a:lnTo>
                        <a:pt x="35" y="159"/>
                      </a:lnTo>
                      <a:lnTo>
                        <a:pt x="45" y="156"/>
                      </a:lnTo>
                      <a:lnTo>
                        <a:pt x="57" y="160"/>
                      </a:lnTo>
                      <a:lnTo>
                        <a:pt x="105" y="153"/>
                      </a:lnTo>
                      <a:lnTo>
                        <a:pt x="113" y="145"/>
                      </a:lnTo>
                      <a:lnTo>
                        <a:pt x="99" y="144"/>
                      </a:lnTo>
                      <a:lnTo>
                        <a:pt x="120" y="121"/>
                      </a:lnTo>
                      <a:lnTo>
                        <a:pt x="108" y="111"/>
                      </a:lnTo>
                      <a:lnTo>
                        <a:pt x="92" y="113"/>
                      </a:lnTo>
                      <a:lnTo>
                        <a:pt x="98" y="107"/>
                      </a:lnTo>
                      <a:lnTo>
                        <a:pt x="87" y="82"/>
                      </a:lnTo>
                      <a:lnTo>
                        <a:pt x="77" y="79"/>
                      </a:lnTo>
                      <a:lnTo>
                        <a:pt x="66" y="54"/>
                      </a:lnTo>
                      <a:lnTo>
                        <a:pt x="47" y="51"/>
                      </a:lnTo>
                      <a:lnTo>
                        <a:pt x="71" y="25"/>
                      </a:lnTo>
                      <a:lnTo>
                        <a:pt x="71" y="19"/>
                      </a:lnTo>
                      <a:lnTo>
                        <a:pt x="37" y="20"/>
                      </a:lnTo>
                      <a:lnTo>
                        <a:pt x="56" y="7"/>
                      </a:lnTo>
                      <a:lnTo>
                        <a:pt x="53" y="0"/>
                      </a:lnTo>
                      <a:lnTo>
                        <a:pt x="26" y="3"/>
                      </a:lnTo>
                      <a:lnTo>
                        <a:pt x="11" y="24"/>
                      </a:lnTo>
                      <a:lnTo>
                        <a:pt x="16" y="28"/>
                      </a:lnTo>
                      <a:lnTo>
                        <a:pt x="7" y="45"/>
                      </a:lnTo>
                      <a:lnTo>
                        <a:pt x="16" y="41"/>
                      </a:lnTo>
                      <a:lnTo>
                        <a:pt x="15" y="50"/>
                      </a:lnTo>
                      <a:lnTo>
                        <a:pt x="2" y="56"/>
                      </a:lnTo>
                      <a:lnTo>
                        <a:pt x="11" y="56"/>
                      </a:lnTo>
                      <a:lnTo>
                        <a:pt x="11" y="61"/>
                      </a:lnTo>
                      <a:lnTo>
                        <a:pt x="19" y="54"/>
                      </a:lnTo>
                      <a:lnTo>
                        <a:pt x="26" y="61"/>
                      </a:lnTo>
                      <a:lnTo>
                        <a:pt x="18" y="71"/>
                      </a:lnTo>
                      <a:lnTo>
                        <a:pt x="22" y="79"/>
                      </a:lnTo>
                      <a:lnTo>
                        <a:pt x="46" y="71"/>
                      </a:lnTo>
                      <a:lnTo>
                        <a:pt x="41" y="80"/>
                      </a:lnTo>
                      <a:lnTo>
                        <a:pt x="53" y="87"/>
                      </a:lnTo>
                      <a:lnTo>
                        <a:pt x="47" y="103"/>
                      </a:lnTo>
                      <a:lnTo>
                        <a:pt x="24" y="103"/>
                      </a:lnTo>
                      <a:lnTo>
                        <a:pt x="19" y="114"/>
                      </a:lnTo>
                      <a:lnTo>
                        <a:pt x="29" y="114"/>
                      </a:lnTo>
                      <a:lnTo>
                        <a:pt x="28" y="125"/>
                      </a:lnTo>
                      <a:lnTo>
                        <a:pt x="9" y="133"/>
                      </a:lnTo>
                      <a:lnTo>
                        <a:pt x="12" y="137"/>
                      </a:lnTo>
                      <a:lnTo>
                        <a:pt x="38" y="144"/>
                      </a:lnTo>
                      <a:lnTo>
                        <a:pt x="49" y="137"/>
                      </a:lnTo>
                      <a:lnTo>
                        <a:pt x="42" y="146"/>
                      </a:lnTo>
                      <a:lnTo>
                        <a:pt x="26" y="146"/>
                      </a:lnTo>
                      <a:lnTo>
                        <a:pt x="0" y="16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1" name="Freeform 459"/>
                <p:cNvSpPr>
                  <a:spLocks noChangeAspect="1"/>
                </p:cNvSpPr>
                <p:nvPr/>
              </p:nvSpPr>
              <p:spPr bwMode="auto">
                <a:xfrm>
                  <a:off x="2733" y="1615"/>
                  <a:ext cx="14" cy="34"/>
                </a:xfrm>
                <a:custGeom>
                  <a:avLst/>
                  <a:gdLst>
                    <a:gd name="T0" fmla="*/ 0 w 14"/>
                    <a:gd name="T1" fmla="*/ 11 h 35"/>
                    <a:gd name="T2" fmla="*/ 0 w 14"/>
                    <a:gd name="T3" fmla="*/ 17 h 35"/>
                    <a:gd name="T4" fmla="*/ 9 w 14"/>
                    <a:gd name="T5" fmla="*/ 17 h 35"/>
                    <a:gd name="T6" fmla="*/ 13 w 14"/>
                    <a:gd name="T7" fmla="*/ 0 h 35"/>
                    <a:gd name="T8" fmla="*/ 0 w 14"/>
                    <a:gd name="T9" fmla="*/ 11 h 35"/>
                    <a:gd name="T10" fmla="*/ 0 w 14"/>
                    <a:gd name="T11" fmla="*/ 11 h 35"/>
                    <a:gd name="T12" fmla="*/ 0 w 14"/>
                    <a:gd name="T13" fmla="*/ 11 h 35"/>
                    <a:gd name="T14" fmla="*/ 0 60000 65536"/>
                    <a:gd name="T15" fmla="*/ 0 60000 65536"/>
                    <a:gd name="T16" fmla="*/ 0 60000 65536"/>
                    <a:gd name="T17" fmla="*/ 0 60000 65536"/>
                    <a:gd name="T18" fmla="*/ 0 60000 65536"/>
                    <a:gd name="T19" fmla="*/ 0 60000 65536"/>
                    <a:gd name="T20" fmla="*/ 0 60000 65536"/>
                    <a:gd name="T21" fmla="*/ 0 w 14"/>
                    <a:gd name="T22" fmla="*/ 0 h 35"/>
                    <a:gd name="T23" fmla="*/ 14 w 1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5">
                      <a:moveTo>
                        <a:pt x="0" y="11"/>
                      </a:moveTo>
                      <a:lnTo>
                        <a:pt x="0" y="26"/>
                      </a:lnTo>
                      <a:lnTo>
                        <a:pt x="9" y="34"/>
                      </a:lnTo>
                      <a:lnTo>
                        <a:pt x="13"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2" name="Freeform 460"/>
                <p:cNvSpPr>
                  <a:spLocks noChangeAspect="1"/>
                </p:cNvSpPr>
                <p:nvPr/>
              </p:nvSpPr>
              <p:spPr bwMode="auto">
                <a:xfrm>
                  <a:off x="2724" y="1650"/>
                  <a:ext cx="27" cy="49"/>
                </a:xfrm>
                <a:custGeom>
                  <a:avLst/>
                  <a:gdLst>
                    <a:gd name="T0" fmla="*/ 0 w 27"/>
                    <a:gd name="T1" fmla="*/ 7 h 50"/>
                    <a:gd name="T2" fmla="*/ 4 w 27"/>
                    <a:gd name="T3" fmla="*/ 25 h 50"/>
                    <a:gd name="T4" fmla="*/ 10 w 27"/>
                    <a:gd name="T5" fmla="*/ 25 h 50"/>
                    <a:gd name="T6" fmla="*/ 23 w 27"/>
                    <a:gd name="T7" fmla="*/ 25 h 50"/>
                    <a:gd name="T8" fmla="*/ 26 w 27"/>
                    <a:gd name="T9" fmla="*/ 9 h 50"/>
                    <a:gd name="T10" fmla="*/ 19 w 27"/>
                    <a:gd name="T11" fmla="*/ 0 h 50"/>
                    <a:gd name="T12" fmla="*/ 0 w 27"/>
                    <a:gd name="T13" fmla="*/ 7 h 50"/>
                    <a:gd name="T14" fmla="*/ 0 w 27"/>
                    <a:gd name="T15" fmla="*/ 7 h 50"/>
                    <a:gd name="T16" fmla="*/ 0 w 27"/>
                    <a:gd name="T17" fmla="*/ 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0"/>
                    <a:gd name="T29" fmla="*/ 27 w 2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0">
                      <a:moveTo>
                        <a:pt x="0" y="7"/>
                      </a:moveTo>
                      <a:lnTo>
                        <a:pt x="4" y="43"/>
                      </a:lnTo>
                      <a:lnTo>
                        <a:pt x="10" y="49"/>
                      </a:lnTo>
                      <a:lnTo>
                        <a:pt x="23" y="43"/>
                      </a:lnTo>
                      <a:lnTo>
                        <a:pt x="26" y="9"/>
                      </a:lnTo>
                      <a:lnTo>
                        <a:pt x="1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3" name="Freeform 461"/>
                <p:cNvSpPr>
                  <a:spLocks noChangeAspect="1"/>
                </p:cNvSpPr>
                <p:nvPr/>
              </p:nvSpPr>
              <p:spPr bwMode="auto">
                <a:xfrm>
                  <a:off x="2795" y="1712"/>
                  <a:ext cx="57" cy="33"/>
                </a:xfrm>
                <a:custGeom>
                  <a:avLst/>
                  <a:gdLst>
                    <a:gd name="T0" fmla="*/ 0 w 57"/>
                    <a:gd name="T1" fmla="*/ 6 h 33"/>
                    <a:gd name="T2" fmla="*/ 7 w 57"/>
                    <a:gd name="T3" fmla="*/ 15 h 33"/>
                    <a:gd name="T4" fmla="*/ 50 w 57"/>
                    <a:gd name="T5" fmla="*/ 32 h 33"/>
                    <a:gd name="T6" fmla="*/ 56 w 57"/>
                    <a:gd name="T7" fmla="*/ 0 h 33"/>
                    <a:gd name="T8" fmla="*/ 34 w 57"/>
                    <a:gd name="T9" fmla="*/ 5 h 33"/>
                    <a:gd name="T10" fmla="*/ 8 w 57"/>
                    <a:gd name="T11" fmla="*/ 2 h 33"/>
                    <a:gd name="T12" fmla="*/ 0 w 57"/>
                    <a:gd name="T13" fmla="*/ 6 h 33"/>
                    <a:gd name="T14" fmla="*/ 0 w 57"/>
                    <a:gd name="T15" fmla="*/ 6 h 33"/>
                    <a:gd name="T16" fmla="*/ 0 w 57"/>
                    <a:gd name="T17" fmla="*/ 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3"/>
                    <a:gd name="T29" fmla="*/ 57 w 5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3">
                      <a:moveTo>
                        <a:pt x="0" y="6"/>
                      </a:moveTo>
                      <a:lnTo>
                        <a:pt x="7" y="15"/>
                      </a:lnTo>
                      <a:lnTo>
                        <a:pt x="50" y="32"/>
                      </a:lnTo>
                      <a:lnTo>
                        <a:pt x="56" y="0"/>
                      </a:lnTo>
                      <a:lnTo>
                        <a:pt x="34" y="5"/>
                      </a:lnTo>
                      <a:lnTo>
                        <a:pt x="8" y="2"/>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4" name="Freeform 462"/>
                <p:cNvSpPr>
                  <a:spLocks noChangeAspect="1"/>
                </p:cNvSpPr>
                <p:nvPr/>
              </p:nvSpPr>
              <p:spPr bwMode="auto">
                <a:xfrm>
                  <a:off x="2949" y="1712"/>
                  <a:ext cx="37" cy="40"/>
                </a:xfrm>
                <a:custGeom>
                  <a:avLst/>
                  <a:gdLst>
                    <a:gd name="T0" fmla="*/ 0 w 36"/>
                    <a:gd name="T1" fmla="*/ 11 h 40"/>
                    <a:gd name="T2" fmla="*/ 8 w 36"/>
                    <a:gd name="T3" fmla="*/ 17 h 40"/>
                    <a:gd name="T4" fmla="*/ 10 w 36"/>
                    <a:gd name="T5" fmla="*/ 31 h 40"/>
                    <a:gd name="T6" fmla="*/ 51 w 36"/>
                    <a:gd name="T7" fmla="*/ 39 h 40"/>
                    <a:gd name="T8" fmla="*/ 57 w 36"/>
                    <a:gd name="T9" fmla="*/ 31 h 40"/>
                    <a:gd name="T10" fmla="*/ 73 w 36"/>
                    <a:gd name="T11" fmla="*/ 39 h 40"/>
                    <a:gd name="T12" fmla="*/ 57 w 36"/>
                    <a:gd name="T13" fmla="*/ 17 h 40"/>
                    <a:gd name="T14" fmla="*/ 73 w 36"/>
                    <a:gd name="T15" fmla="*/ 20 h 40"/>
                    <a:gd name="T16" fmla="*/ 61 w 36"/>
                    <a:gd name="T17" fmla="*/ 9 h 40"/>
                    <a:gd name="T18" fmla="*/ 11 w 36"/>
                    <a:gd name="T19" fmla="*/ 0 h 40"/>
                    <a:gd name="T20" fmla="*/ 0 w 36"/>
                    <a:gd name="T21" fmla="*/ 11 h 40"/>
                    <a:gd name="T22" fmla="*/ 0 w 36"/>
                    <a:gd name="T23" fmla="*/ 11 h 40"/>
                    <a:gd name="T24" fmla="*/ 0 w 36"/>
                    <a:gd name="T25" fmla="*/ 1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0"/>
                    <a:gd name="T41" fmla="*/ 36 w 3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0">
                      <a:moveTo>
                        <a:pt x="0" y="11"/>
                      </a:moveTo>
                      <a:lnTo>
                        <a:pt x="8" y="17"/>
                      </a:lnTo>
                      <a:lnTo>
                        <a:pt x="10" y="31"/>
                      </a:lnTo>
                      <a:lnTo>
                        <a:pt x="22" y="39"/>
                      </a:lnTo>
                      <a:lnTo>
                        <a:pt x="27" y="31"/>
                      </a:lnTo>
                      <a:lnTo>
                        <a:pt x="35" y="39"/>
                      </a:lnTo>
                      <a:lnTo>
                        <a:pt x="27" y="17"/>
                      </a:lnTo>
                      <a:lnTo>
                        <a:pt x="35" y="20"/>
                      </a:lnTo>
                      <a:lnTo>
                        <a:pt x="29" y="9"/>
                      </a:lnTo>
                      <a:lnTo>
                        <a:pt x="11"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5" name="Freeform 463"/>
                <p:cNvSpPr>
                  <a:spLocks noChangeAspect="1"/>
                </p:cNvSpPr>
                <p:nvPr/>
              </p:nvSpPr>
              <p:spPr bwMode="auto">
                <a:xfrm>
                  <a:off x="2605" y="169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6" name="Freeform 464"/>
                <p:cNvSpPr>
                  <a:spLocks noChangeAspect="1"/>
                </p:cNvSpPr>
                <p:nvPr/>
              </p:nvSpPr>
              <p:spPr bwMode="auto">
                <a:xfrm>
                  <a:off x="2622" y="1679"/>
                  <a:ext cx="21" cy="13"/>
                </a:xfrm>
                <a:custGeom>
                  <a:avLst/>
                  <a:gdLst>
                    <a:gd name="T0" fmla="*/ 0 w 21"/>
                    <a:gd name="T1" fmla="*/ 4 h 13"/>
                    <a:gd name="T2" fmla="*/ 16 w 21"/>
                    <a:gd name="T3" fmla="*/ 12 h 13"/>
                    <a:gd name="T4" fmla="*/ 20 w 21"/>
                    <a:gd name="T5" fmla="*/ 4 h 13"/>
                    <a:gd name="T6" fmla="*/ 11 w 21"/>
                    <a:gd name="T7" fmla="*/ 0 h 13"/>
                    <a:gd name="T8" fmla="*/ 0 w 21"/>
                    <a:gd name="T9" fmla="*/ 4 h 13"/>
                    <a:gd name="T10" fmla="*/ 0 w 21"/>
                    <a:gd name="T11" fmla="*/ 4 h 13"/>
                    <a:gd name="T12" fmla="*/ 0 w 21"/>
                    <a:gd name="T13" fmla="*/ 4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4"/>
                      </a:moveTo>
                      <a:lnTo>
                        <a:pt x="16" y="12"/>
                      </a:lnTo>
                      <a:lnTo>
                        <a:pt x="20" y="4"/>
                      </a:lnTo>
                      <a:lnTo>
                        <a:pt x="11"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7" name="Freeform 465"/>
                <p:cNvSpPr>
                  <a:spLocks noChangeAspect="1"/>
                </p:cNvSpPr>
                <p:nvPr/>
              </p:nvSpPr>
              <p:spPr bwMode="auto">
                <a:xfrm>
                  <a:off x="2653" y="167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8" name="Freeform 466"/>
                <p:cNvSpPr>
                  <a:spLocks noChangeAspect="1"/>
                </p:cNvSpPr>
                <p:nvPr/>
              </p:nvSpPr>
              <p:spPr bwMode="auto">
                <a:xfrm>
                  <a:off x="2790" y="174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59" name="Freeform 467"/>
                <p:cNvSpPr>
                  <a:spLocks noChangeAspect="1"/>
                </p:cNvSpPr>
                <p:nvPr/>
              </p:nvSpPr>
              <p:spPr bwMode="auto">
                <a:xfrm>
                  <a:off x="2835" y="17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0" name="Freeform 468"/>
                <p:cNvSpPr>
                  <a:spLocks noChangeAspect="1"/>
                </p:cNvSpPr>
                <p:nvPr/>
              </p:nvSpPr>
              <p:spPr bwMode="auto">
                <a:xfrm>
                  <a:off x="2939" y="171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1" name="Freeform 469"/>
                <p:cNvSpPr>
                  <a:spLocks noChangeAspect="1"/>
                </p:cNvSpPr>
                <p:nvPr/>
              </p:nvSpPr>
              <p:spPr bwMode="auto">
                <a:xfrm>
                  <a:off x="2940"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2" name="Freeform 470"/>
                <p:cNvSpPr>
                  <a:spLocks noChangeAspect="1"/>
                </p:cNvSpPr>
                <p:nvPr/>
              </p:nvSpPr>
              <p:spPr bwMode="auto">
                <a:xfrm>
                  <a:off x="3023" y="175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3" name="Freeform 471"/>
                <p:cNvSpPr>
                  <a:spLocks noChangeAspect="1"/>
                </p:cNvSpPr>
                <p:nvPr/>
              </p:nvSpPr>
              <p:spPr bwMode="auto">
                <a:xfrm>
                  <a:off x="3015" y="1679"/>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4" name="Freeform 472"/>
                <p:cNvSpPr>
                  <a:spLocks noChangeAspect="1"/>
                </p:cNvSpPr>
                <p:nvPr/>
              </p:nvSpPr>
              <p:spPr bwMode="auto">
                <a:xfrm>
                  <a:off x="2113" y="170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5" name="Freeform 473"/>
                <p:cNvSpPr>
                  <a:spLocks noChangeAspect="1"/>
                </p:cNvSpPr>
                <p:nvPr/>
              </p:nvSpPr>
              <p:spPr bwMode="auto">
                <a:xfrm>
                  <a:off x="2761" y="162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6" name="Freeform 474"/>
                <p:cNvSpPr>
                  <a:spLocks noChangeAspect="1"/>
                </p:cNvSpPr>
                <p:nvPr/>
              </p:nvSpPr>
              <p:spPr bwMode="auto">
                <a:xfrm>
                  <a:off x="3056" y="1768"/>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7" name="Freeform 475"/>
                <p:cNvSpPr>
                  <a:spLocks noChangeAspect="1"/>
                </p:cNvSpPr>
                <p:nvPr/>
              </p:nvSpPr>
              <p:spPr bwMode="auto">
                <a:xfrm>
                  <a:off x="3064" y="1748"/>
                  <a:ext cx="11" cy="15"/>
                </a:xfrm>
                <a:custGeom>
                  <a:avLst/>
                  <a:gdLst>
                    <a:gd name="T0" fmla="*/ 0 w 10"/>
                    <a:gd name="T1" fmla="*/ 7 h 15"/>
                    <a:gd name="T2" fmla="*/ 2 w 10"/>
                    <a:gd name="T3" fmla="*/ 14 h 15"/>
                    <a:gd name="T4" fmla="*/ 144 w 10"/>
                    <a:gd name="T5" fmla="*/ 0 h 15"/>
                    <a:gd name="T6" fmla="*/ 0 w 10"/>
                    <a:gd name="T7" fmla="*/ 7 h 15"/>
                    <a:gd name="T8" fmla="*/ 0 w 10"/>
                    <a:gd name="T9" fmla="*/ 7 h 15"/>
                    <a:gd name="T10" fmla="*/ 0 w 10"/>
                    <a:gd name="T11" fmla="*/ 7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7"/>
                      </a:moveTo>
                      <a:lnTo>
                        <a:pt x="2" y="14"/>
                      </a:lnTo>
                      <a:lnTo>
                        <a:pt x="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8" name="Freeform 476"/>
                <p:cNvSpPr>
                  <a:spLocks noChangeAspect="1"/>
                </p:cNvSpPr>
                <p:nvPr/>
              </p:nvSpPr>
              <p:spPr bwMode="auto">
                <a:xfrm>
                  <a:off x="3008" y="1744"/>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69" name="Freeform 477"/>
                <p:cNvSpPr>
                  <a:spLocks noChangeAspect="1"/>
                </p:cNvSpPr>
                <p:nvPr/>
              </p:nvSpPr>
              <p:spPr bwMode="auto">
                <a:xfrm>
                  <a:off x="3023" y="17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0" name="Freeform 478"/>
                <p:cNvSpPr>
                  <a:spLocks noChangeAspect="1"/>
                </p:cNvSpPr>
                <p:nvPr/>
              </p:nvSpPr>
              <p:spPr bwMode="auto">
                <a:xfrm>
                  <a:off x="3018" y="1725"/>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1" name="Freeform 479"/>
                <p:cNvSpPr>
                  <a:spLocks noChangeAspect="1"/>
                </p:cNvSpPr>
                <p:nvPr/>
              </p:nvSpPr>
              <p:spPr bwMode="auto">
                <a:xfrm>
                  <a:off x="3031" y="1690"/>
                  <a:ext cx="7" cy="6"/>
                </a:xfrm>
                <a:custGeom>
                  <a:avLst/>
                  <a:gdLst>
                    <a:gd name="T0" fmla="*/ 0 w 6"/>
                    <a:gd name="T1" fmla="*/ 0 h 5"/>
                    <a:gd name="T2" fmla="*/ 480 w 6"/>
                    <a:gd name="T3" fmla="*/ 770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2" name="Freeform 480"/>
                <p:cNvSpPr>
                  <a:spLocks noChangeAspect="1"/>
                </p:cNvSpPr>
                <p:nvPr/>
              </p:nvSpPr>
              <p:spPr bwMode="auto">
                <a:xfrm>
                  <a:off x="3031" y="1706"/>
                  <a:ext cx="2" cy="7"/>
                </a:xfrm>
                <a:custGeom>
                  <a:avLst/>
                  <a:gdLst>
                    <a:gd name="T0" fmla="*/ 0 w 1"/>
                    <a:gd name="T1" fmla="*/ 0 h 6"/>
                    <a:gd name="T2" fmla="*/ 0 w 1"/>
                    <a:gd name="T3" fmla="*/ 480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5"/>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3" name="Freeform 481"/>
                <p:cNvSpPr>
                  <a:spLocks noChangeAspect="1"/>
                </p:cNvSpPr>
                <p:nvPr/>
              </p:nvSpPr>
              <p:spPr bwMode="auto">
                <a:xfrm>
                  <a:off x="3046"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4" name="Freeform 482"/>
                <p:cNvSpPr>
                  <a:spLocks noChangeAspect="1"/>
                </p:cNvSpPr>
                <p:nvPr/>
              </p:nvSpPr>
              <p:spPr bwMode="auto">
                <a:xfrm>
                  <a:off x="2758" y="1365"/>
                  <a:ext cx="12" cy="11"/>
                </a:xfrm>
                <a:custGeom>
                  <a:avLst/>
                  <a:gdLst>
                    <a:gd name="T0" fmla="*/ 0 w 11"/>
                    <a:gd name="T1" fmla="*/ 2 h 11"/>
                    <a:gd name="T2" fmla="*/ 0 w 11"/>
                    <a:gd name="T3" fmla="*/ 10 h 11"/>
                    <a:gd name="T4" fmla="*/ 116 w 11"/>
                    <a:gd name="T5" fmla="*/ 10 h 11"/>
                    <a:gd name="T6" fmla="*/ 2 w 11"/>
                    <a:gd name="T7" fmla="*/ 0 h 11"/>
                    <a:gd name="T8" fmla="*/ 0 w 11"/>
                    <a:gd name="T9" fmla="*/ 2 h 11"/>
                    <a:gd name="T10" fmla="*/ 0 w 11"/>
                    <a:gd name="T11" fmla="*/ 2 h 11"/>
                    <a:gd name="T12" fmla="*/ 0 w 11"/>
                    <a:gd name="T13" fmla="*/ 2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2"/>
                      </a:moveTo>
                      <a:lnTo>
                        <a:pt x="0" y="10"/>
                      </a:lnTo>
                      <a:lnTo>
                        <a:pt x="10" y="10"/>
                      </a:lnTo>
                      <a:lnTo>
                        <a:pt x="2" y="0"/>
                      </a:lnTo>
                      <a:lnTo>
                        <a:pt x="0"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5" name="Freeform 483"/>
                <p:cNvSpPr>
                  <a:spLocks noChangeAspect="1"/>
                </p:cNvSpPr>
                <p:nvPr/>
              </p:nvSpPr>
              <p:spPr bwMode="auto">
                <a:xfrm>
                  <a:off x="2774" y="1355"/>
                  <a:ext cx="24" cy="19"/>
                </a:xfrm>
                <a:custGeom>
                  <a:avLst/>
                  <a:gdLst>
                    <a:gd name="T0" fmla="*/ 0 w 23"/>
                    <a:gd name="T1" fmla="*/ 8 h 19"/>
                    <a:gd name="T2" fmla="*/ 2 w 23"/>
                    <a:gd name="T3" fmla="*/ 17 h 19"/>
                    <a:gd name="T4" fmla="*/ 11 w 23"/>
                    <a:gd name="T5" fmla="*/ 18 h 19"/>
                    <a:gd name="T6" fmla="*/ 65 w 23"/>
                    <a:gd name="T7" fmla="*/ 17 h 19"/>
                    <a:gd name="T8" fmla="*/ 55 w 23"/>
                    <a:gd name="T9" fmla="*/ 12 h 19"/>
                    <a:gd name="T10" fmla="*/ 71 w 23"/>
                    <a:gd name="T11" fmla="*/ 8 h 19"/>
                    <a:gd name="T12" fmla="*/ 65 w 23"/>
                    <a:gd name="T13" fmla="*/ 0 h 19"/>
                    <a:gd name="T14" fmla="*/ 0 w 23"/>
                    <a:gd name="T15" fmla="*/ 8 h 19"/>
                    <a:gd name="T16" fmla="*/ 0 w 23"/>
                    <a:gd name="T17" fmla="*/ 8 h 19"/>
                    <a:gd name="T18" fmla="*/ 0 w 23"/>
                    <a:gd name="T19" fmla="*/ 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0" y="8"/>
                      </a:moveTo>
                      <a:lnTo>
                        <a:pt x="2" y="17"/>
                      </a:lnTo>
                      <a:lnTo>
                        <a:pt x="11" y="18"/>
                      </a:lnTo>
                      <a:lnTo>
                        <a:pt x="20" y="17"/>
                      </a:lnTo>
                      <a:lnTo>
                        <a:pt x="16" y="12"/>
                      </a:lnTo>
                      <a:lnTo>
                        <a:pt x="22" y="8"/>
                      </a:lnTo>
                      <a:lnTo>
                        <a:pt x="20"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6" name="Freeform 484"/>
                <p:cNvSpPr>
                  <a:spLocks noChangeAspect="1"/>
                </p:cNvSpPr>
                <p:nvPr/>
              </p:nvSpPr>
              <p:spPr bwMode="auto">
                <a:xfrm>
                  <a:off x="2832" y="1375"/>
                  <a:ext cx="2"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7" name="Freeform 485"/>
                <p:cNvSpPr>
                  <a:spLocks noChangeAspect="1"/>
                </p:cNvSpPr>
                <p:nvPr/>
              </p:nvSpPr>
              <p:spPr bwMode="auto">
                <a:xfrm>
                  <a:off x="2433" y="1375"/>
                  <a:ext cx="73" cy="71"/>
                </a:xfrm>
                <a:custGeom>
                  <a:avLst/>
                  <a:gdLst>
                    <a:gd name="T0" fmla="*/ 88 w 71"/>
                    <a:gd name="T1" fmla="*/ 11 h 73"/>
                    <a:gd name="T2" fmla="*/ 114 w 71"/>
                    <a:gd name="T3" fmla="*/ 18 h 73"/>
                    <a:gd name="T4" fmla="*/ 150 w 71"/>
                    <a:gd name="T5" fmla="*/ 14 h 73"/>
                    <a:gd name="T6" fmla="*/ 154 w 71"/>
                    <a:gd name="T7" fmla="*/ 18 h 73"/>
                    <a:gd name="T8" fmla="*/ 154 w 71"/>
                    <a:gd name="T9" fmla="*/ 18 h 73"/>
                    <a:gd name="T10" fmla="*/ 138 w 71"/>
                    <a:gd name="T11" fmla="*/ 27 h 73"/>
                    <a:gd name="T12" fmla="*/ 10 w 71"/>
                    <a:gd name="T13" fmla="*/ 34 h 73"/>
                    <a:gd name="T14" fmla="*/ 0 w 71"/>
                    <a:gd name="T15" fmla="*/ 27 h 73"/>
                    <a:gd name="T16" fmla="*/ 10 w 71"/>
                    <a:gd name="T17" fmla="*/ 27 h 73"/>
                    <a:gd name="T18" fmla="*/ 53 w 71"/>
                    <a:gd name="T19" fmla="*/ 18 h 73"/>
                    <a:gd name="T20" fmla="*/ 9 w 71"/>
                    <a:gd name="T21" fmla="*/ 18 h 73"/>
                    <a:gd name="T22" fmla="*/ 17 w 71"/>
                    <a:gd name="T23" fmla="*/ 18 h 73"/>
                    <a:gd name="T24" fmla="*/ 10 w 71"/>
                    <a:gd name="T25" fmla="*/ 18 h 73"/>
                    <a:gd name="T26" fmla="*/ 14 w 71"/>
                    <a:gd name="T27" fmla="*/ 16 h 73"/>
                    <a:gd name="T28" fmla="*/ 70 w 71"/>
                    <a:gd name="T29" fmla="*/ 16 h 73"/>
                    <a:gd name="T30" fmla="*/ 80 w 71"/>
                    <a:gd name="T31" fmla="*/ 11 h 73"/>
                    <a:gd name="T32" fmla="*/ 68 w 71"/>
                    <a:gd name="T33" fmla="*/ 8 h 73"/>
                    <a:gd name="T34" fmla="*/ 80 w 71"/>
                    <a:gd name="T35" fmla="*/ 0 h 73"/>
                    <a:gd name="T36" fmla="*/ 111 w 71"/>
                    <a:gd name="T37" fmla="*/ 0 h 73"/>
                    <a:gd name="T38" fmla="*/ 88 w 71"/>
                    <a:gd name="T39" fmla="*/ 11 h 73"/>
                    <a:gd name="T40" fmla="*/ 88 w 71"/>
                    <a:gd name="T41" fmla="*/ 11 h 73"/>
                    <a:gd name="T42" fmla="*/ 88 w 71"/>
                    <a:gd name="T43" fmla="*/ 11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3"/>
                    <a:gd name="T68" fmla="*/ 71 w 71"/>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3">
                      <a:moveTo>
                        <a:pt x="42" y="11"/>
                      </a:moveTo>
                      <a:lnTo>
                        <a:pt x="51" y="18"/>
                      </a:lnTo>
                      <a:lnTo>
                        <a:pt x="68" y="14"/>
                      </a:lnTo>
                      <a:lnTo>
                        <a:pt x="70" y="22"/>
                      </a:lnTo>
                      <a:lnTo>
                        <a:pt x="70" y="42"/>
                      </a:lnTo>
                      <a:lnTo>
                        <a:pt x="62" y="58"/>
                      </a:lnTo>
                      <a:lnTo>
                        <a:pt x="10" y="72"/>
                      </a:lnTo>
                      <a:lnTo>
                        <a:pt x="0" y="58"/>
                      </a:lnTo>
                      <a:lnTo>
                        <a:pt x="10" y="58"/>
                      </a:lnTo>
                      <a:lnTo>
                        <a:pt x="24" y="38"/>
                      </a:lnTo>
                      <a:lnTo>
                        <a:pt x="9" y="32"/>
                      </a:lnTo>
                      <a:lnTo>
                        <a:pt x="17" y="26"/>
                      </a:lnTo>
                      <a:lnTo>
                        <a:pt x="10" y="23"/>
                      </a:lnTo>
                      <a:lnTo>
                        <a:pt x="14" y="16"/>
                      </a:lnTo>
                      <a:lnTo>
                        <a:pt x="33" y="16"/>
                      </a:lnTo>
                      <a:lnTo>
                        <a:pt x="38" y="11"/>
                      </a:lnTo>
                      <a:lnTo>
                        <a:pt x="32" y="8"/>
                      </a:lnTo>
                      <a:lnTo>
                        <a:pt x="38" y="0"/>
                      </a:lnTo>
                      <a:lnTo>
                        <a:pt x="50" y="0"/>
                      </a:lnTo>
                      <a:lnTo>
                        <a:pt x="42"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8" name="Freeform 486"/>
                <p:cNvSpPr>
                  <a:spLocks noChangeAspect="1"/>
                </p:cNvSpPr>
                <p:nvPr/>
              </p:nvSpPr>
              <p:spPr bwMode="auto">
                <a:xfrm>
                  <a:off x="2654" y="1402"/>
                  <a:ext cx="60" cy="59"/>
                </a:xfrm>
                <a:custGeom>
                  <a:avLst/>
                  <a:gdLst>
                    <a:gd name="T0" fmla="*/ 0 w 59"/>
                    <a:gd name="T1" fmla="*/ 30 h 60"/>
                    <a:gd name="T2" fmla="*/ 19 w 59"/>
                    <a:gd name="T3" fmla="*/ 17 h 60"/>
                    <a:gd name="T4" fmla="*/ 23 w 59"/>
                    <a:gd name="T5" fmla="*/ 15 h 60"/>
                    <a:gd name="T6" fmla="*/ 23 w 59"/>
                    <a:gd name="T7" fmla="*/ 25 h 60"/>
                    <a:gd name="T8" fmla="*/ 59 w 59"/>
                    <a:gd name="T9" fmla="*/ 29 h 60"/>
                    <a:gd name="T10" fmla="*/ 66 w 59"/>
                    <a:gd name="T11" fmla="*/ 25 h 60"/>
                    <a:gd name="T12" fmla="*/ 59 w 59"/>
                    <a:gd name="T13" fmla="*/ 8 h 60"/>
                    <a:gd name="T14" fmla="*/ 87 w 59"/>
                    <a:gd name="T15" fmla="*/ 0 h 60"/>
                    <a:gd name="T16" fmla="*/ 76 w 59"/>
                    <a:gd name="T17" fmla="*/ 23 h 60"/>
                    <a:gd name="T18" fmla="*/ 83 w 59"/>
                    <a:gd name="T19" fmla="*/ 27 h 60"/>
                    <a:gd name="T20" fmla="*/ 66 w 59"/>
                    <a:gd name="T21" fmla="*/ 30 h 60"/>
                    <a:gd name="T22" fmla="*/ 66 w 59"/>
                    <a:gd name="T23" fmla="*/ 30 h 60"/>
                    <a:gd name="T24" fmla="*/ 23 w 59"/>
                    <a:gd name="T25" fmla="*/ 30 h 60"/>
                    <a:gd name="T26" fmla="*/ 23 w 59"/>
                    <a:gd name="T27" fmla="*/ 30 h 60"/>
                    <a:gd name="T28" fmla="*/ 1 w 59"/>
                    <a:gd name="T29" fmla="*/ 30 h 60"/>
                    <a:gd name="T30" fmla="*/ 0 w 59"/>
                    <a:gd name="T31" fmla="*/ 30 h 60"/>
                    <a:gd name="T32" fmla="*/ 0 w 59"/>
                    <a:gd name="T33" fmla="*/ 30 h 60"/>
                    <a:gd name="T34" fmla="*/ 0 w 59"/>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0"/>
                    <a:gd name="T56" fmla="*/ 59 w 59"/>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0">
                      <a:moveTo>
                        <a:pt x="0" y="45"/>
                      </a:moveTo>
                      <a:lnTo>
                        <a:pt x="19" y="17"/>
                      </a:lnTo>
                      <a:lnTo>
                        <a:pt x="23" y="15"/>
                      </a:lnTo>
                      <a:lnTo>
                        <a:pt x="23" y="25"/>
                      </a:lnTo>
                      <a:lnTo>
                        <a:pt x="30" y="29"/>
                      </a:lnTo>
                      <a:lnTo>
                        <a:pt x="37" y="25"/>
                      </a:lnTo>
                      <a:lnTo>
                        <a:pt x="30" y="8"/>
                      </a:lnTo>
                      <a:lnTo>
                        <a:pt x="58" y="0"/>
                      </a:lnTo>
                      <a:lnTo>
                        <a:pt x="47" y="23"/>
                      </a:lnTo>
                      <a:lnTo>
                        <a:pt x="54" y="27"/>
                      </a:lnTo>
                      <a:lnTo>
                        <a:pt x="37" y="37"/>
                      </a:lnTo>
                      <a:lnTo>
                        <a:pt x="37" y="59"/>
                      </a:lnTo>
                      <a:lnTo>
                        <a:pt x="23" y="46"/>
                      </a:lnTo>
                      <a:lnTo>
                        <a:pt x="1" y="45"/>
                      </a:lnTo>
                      <a:lnTo>
                        <a:pt x="0" y="4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79" name="Freeform 487"/>
                <p:cNvSpPr>
                  <a:spLocks noChangeAspect="1"/>
                </p:cNvSpPr>
                <p:nvPr/>
              </p:nvSpPr>
              <p:spPr bwMode="auto">
                <a:xfrm>
                  <a:off x="2865" y="1473"/>
                  <a:ext cx="94" cy="46"/>
                </a:xfrm>
                <a:custGeom>
                  <a:avLst/>
                  <a:gdLst>
                    <a:gd name="T0" fmla="*/ 0 w 91"/>
                    <a:gd name="T1" fmla="*/ 54 h 45"/>
                    <a:gd name="T2" fmla="*/ 7 w 91"/>
                    <a:gd name="T3" fmla="*/ 70 h 45"/>
                    <a:gd name="T4" fmla="*/ 62 w 91"/>
                    <a:gd name="T5" fmla="*/ 78 h 45"/>
                    <a:gd name="T6" fmla="*/ 162 w 91"/>
                    <a:gd name="T7" fmla="*/ 59 h 45"/>
                    <a:gd name="T8" fmla="*/ 220 w 91"/>
                    <a:gd name="T9" fmla="*/ 62 h 45"/>
                    <a:gd name="T10" fmla="*/ 228 w 91"/>
                    <a:gd name="T11" fmla="*/ 18 h 45"/>
                    <a:gd name="T12" fmla="*/ 191 w 91"/>
                    <a:gd name="T13" fmla="*/ 12 h 45"/>
                    <a:gd name="T14" fmla="*/ 133 w 91"/>
                    <a:gd name="T15" fmla="*/ 16 h 45"/>
                    <a:gd name="T16" fmla="*/ 54 w 91"/>
                    <a:gd name="T17" fmla="*/ 0 h 45"/>
                    <a:gd name="T18" fmla="*/ 0 w 91"/>
                    <a:gd name="T19" fmla="*/ 54 h 45"/>
                    <a:gd name="T20" fmla="*/ 0 w 91"/>
                    <a:gd name="T21" fmla="*/ 54 h 45"/>
                    <a:gd name="T22" fmla="*/ 0 w 91"/>
                    <a:gd name="T23" fmla="*/ 54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5"/>
                    <a:gd name="T38" fmla="*/ 91 w 9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5">
                      <a:moveTo>
                        <a:pt x="0" y="25"/>
                      </a:moveTo>
                      <a:lnTo>
                        <a:pt x="7" y="40"/>
                      </a:lnTo>
                      <a:lnTo>
                        <a:pt x="25" y="44"/>
                      </a:lnTo>
                      <a:lnTo>
                        <a:pt x="64" y="30"/>
                      </a:lnTo>
                      <a:lnTo>
                        <a:pt x="86" y="33"/>
                      </a:lnTo>
                      <a:lnTo>
                        <a:pt x="90" y="18"/>
                      </a:lnTo>
                      <a:lnTo>
                        <a:pt x="74" y="12"/>
                      </a:lnTo>
                      <a:lnTo>
                        <a:pt x="52" y="16"/>
                      </a:lnTo>
                      <a:lnTo>
                        <a:pt x="21" y="0"/>
                      </a:lnTo>
                      <a:lnTo>
                        <a:pt x="0" y="2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80" name="Freeform 488"/>
                <p:cNvSpPr>
                  <a:spLocks noChangeAspect="1"/>
                </p:cNvSpPr>
                <p:nvPr/>
              </p:nvSpPr>
              <p:spPr bwMode="auto">
                <a:xfrm>
                  <a:off x="2787" y="1451"/>
                  <a:ext cx="101" cy="52"/>
                </a:xfrm>
                <a:custGeom>
                  <a:avLst/>
                  <a:gdLst>
                    <a:gd name="T0" fmla="*/ 172 w 99"/>
                    <a:gd name="T1" fmla="*/ 23 h 52"/>
                    <a:gd name="T2" fmla="*/ 142 w 99"/>
                    <a:gd name="T3" fmla="*/ 15 h 52"/>
                    <a:gd name="T4" fmla="*/ 140 w 99"/>
                    <a:gd name="T5" fmla="*/ 21 h 52"/>
                    <a:gd name="T6" fmla="*/ 101 w 99"/>
                    <a:gd name="T7" fmla="*/ 7 h 52"/>
                    <a:gd name="T8" fmla="*/ 72 w 99"/>
                    <a:gd name="T9" fmla="*/ 6 h 52"/>
                    <a:gd name="T10" fmla="*/ 66 w 99"/>
                    <a:gd name="T11" fmla="*/ 0 h 52"/>
                    <a:gd name="T12" fmla="*/ 0 w 99"/>
                    <a:gd name="T13" fmla="*/ 17 h 52"/>
                    <a:gd name="T14" fmla="*/ 9 w 99"/>
                    <a:gd name="T15" fmla="*/ 34 h 52"/>
                    <a:gd name="T16" fmla="*/ 58 w 99"/>
                    <a:gd name="T17" fmla="*/ 48 h 52"/>
                    <a:gd name="T18" fmla="*/ 73 w 99"/>
                    <a:gd name="T19" fmla="*/ 51 h 52"/>
                    <a:gd name="T20" fmla="*/ 85 w 99"/>
                    <a:gd name="T21" fmla="*/ 45 h 52"/>
                    <a:gd name="T22" fmla="*/ 140 w 99"/>
                    <a:gd name="T23" fmla="*/ 48 h 52"/>
                    <a:gd name="T24" fmla="*/ 172 w 99"/>
                    <a:gd name="T25" fmla="*/ 23 h 52"/>
                    <a:gd name="T26" fmla="*/ 172 w 99"/>
                    <a:gd name="T27" fmla="*/ 23 h 52"/>
                    <a:gd name="T28" fmla="*/ 172 w 99"/>
                    <a:gd name="T29" fmla="*/ 23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2"/>
                    <a:gd name="T47" fmla="*/ 99 w 9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2">
                      <a:moveTo>
                        <a:pt x="98" y="23"/>
                      </a:moveTo>
                      <a:lnTo>
                        <a:pt x="78" y="15"/>
                      </a:lnTo>
                      <a:lnTo>
                        <a:pt x="77" y="21"/>
                      </a:lnTo>
                      <a:lnTo>
                        <a:pt x="59" y="7"/>
                      </a:lnTo>
                      <a:lnTo>
                        <a:pt x="43" y="6"/>
                      </a:lnTo>
                      <a:lnTo>
                        <a:pt x="37" y="0"/>
                      </a:lnTo>
                      <a:lnTo>
                        <a:pt x="0" y="17"/>
                      </a:lnTo>
                      <a:lnTo>
                        <a:pt x="9" y="34"/>
                      </a:lnTo>
                      <a:lnTo>
                        <a:pt x="29" y="48"/>
                      </a:lnTo>
                      <a:lnTo>
                        <a:pt x="44" y="51"/>
                      </a:lnTo>
                      <a:lnTo>
                        <a:pt x="51" y="45"/>
                      </a:lnTo>
                      <a:lnTo>
                        <a:pt x="77" y="48"/>
                      </a:lnTo>
                      <a:lnTo>
                        <a:pt x="98"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nvGrpSpPr>
            <p:cNvPr id="579" name="Group 507"/>
            <p:cNvGrpSpPr>
              <a:grpSpLocks/>
            </p:cNvGrpSpPr>
            <p:nvPr/>
          </p:nvGrpSpPr>
          <p:grpSpPr bwMode="auto">
            <a:xfrm>
              <a:off x="4683125" y="1731963"/>
              <a:ext cx="3343044" cy="1173162"/>
              <a:chOff x="2907" y="1030"/>
              <a:chExt cx="2105" cy="739"/>
            </a:xfrm>
            <a:solidFill>
              <a:srgbClr val="AFDC7E"/>
            </a:solidFill>
          </p:grpSpPr>
          <p:sp>
            <p:nvSpPr>
              <p:cNvPr id="595" name="Freeform 508"/>
              <p:cNvSpPr>
                <a:spLocks noChangeAspect="1"/>
              </p:cNvSpPr>
              <p:nvPr/>
            </p:nvSpPr>
            <p:spPr bwMode="auto">
              <a:xfrm>
                <a:off x="3366" y="1527"/>
                <a:ext cx="164" cy="222"/>
              </a:xfrm>
              <a:custGeom>
                <a:avLst/>
                <a:gdLst>
                  <a:gd name="T0" fmla="*/ 148 w 160"/>
                  <a:gd name="T1" fmla="*/ 1 h 221"/>
                  <a:gd name="T2" fmla="*/ 180 w 160"/>
                  <a:gd name="T3" fmla="*/ 6 h 221"/>
                  <a:gd name="T4" fmla="*/ 234 w 160"/>
                  <a:gd name="T5" fmla="*/ 12 h 221"/>
                  <a:gd name="T6" fmla="*/ 240 w 160"/>
                  <a:gd name="T7" fmla="*/ 33 h 221"/>
                  <a:gd name="T8" fmla="*/ 173 w 160"/>
                  <a:gd name="T9" fmla="*/ 40 h 221"/>
                  <a:gd name="T10" fmla="*/ 160 w 160"/>
                  <a:gd name="T11" fmla="*/ 51 h 221"/>
                  <a:gd name="T12" fmla="*/ 138 w 160"/>
                  <a:gd name="T13" fmla="*/ 58 h 221"/>
                  <a:gd name="T14" fmla="*/ 148 w 160"/>
                  <a:gd name="T15" fmla="*/ 67 h 221"/>
                  <a:gd name="T16" fmla="*/ 194 w 160"/>
                  <a:gd name="T17" fmla="*/ 88 h 221"/>
                  <a:gd name="T18" fmla="*/ 224 w 160"/>
                  <a:gd name="T19" fmla="*/ 94 h 221"/>
                  <a:gd name="T20" fmla="*/ 246 w 160"/>
                  <a:gd name="T21" fmla="*/ 152 h 221"/>
                  <a:gd name="T22" fmla="*/ 248 w 160"/>
                  <a:gd name="T23" fmla="*/ 140 h 221"/>
                  <a:gd name="T24" fmla="*/ 298 w 160"/>
                  <a:gd name="T25" fmla="*/ 152 h 221"/>
                  <a:gd name="T26" fmla="*/ 285 w 160"/>
                  <a:gd name="T27" fmla="*/ 164 h 221"/>
                  <a:gd name="T28" fmla="*/ 242 w 160"/>
                  <a:gd name="T29" fmla="*/ 171 h 221"/>
                  <a:gd name="T30" fmla="*/ 305 w 160"/>
                  <a:gd name="T31" fmla="*/ 189 h 221"/>
                  <a:gd name="T32" fmla="*/ 285 w 160"/>
                  <a:gd name="T33" fmla="*/ 180 h 221"/>
                  <a:gd name="T34" fmla="*/ 281 w 160"/>
                  <a:gd name="T35" fmla="*/ 200 h 221"/>
                  <a:gd name="T36" fmla="*/ 305 w 160"/>
                  <a:gd name="T37" fmla="*/ 206 h 221"/>
                  <a:gd name="T38" fmla="*/ 308 w 160"/>
                  <a:gd name="T39" fmla="*/ 219 h 221"/>
                  <a:gd name="T40" fmla="*/ 316 w 160"/>
                  <a:gd name="T41" fmla="*/ 230 h 221"/>
                  <a:gd name="T42" fmla="*/ 314 w 160"/>
                  <a:gd name="T43" fmla="*/ 242 h 221"/>
                  <a:gd name="T44" fmla="*/ 285 w 160"/>
                  <a:gd name="T45" fmla="*/ 245 h 221"/>
                  <a:gd name="T46" fmla="*/ 240 w 160"/>
                  <a:gd name="T47" fmla="*/ 245 h 221"/>
                  <a:gd name="T48" fmla="*/ 186 w 160"/>
                  <a:gd name="T49" fmla="*/ 239 h 221"/>
                  <a:gd name="T50" fmla="*/ 132 w 160"/>
                  <a:gd name="T51" fmla="*/ 222 h 221"/>
                  <a:gd name="T52" fmla="*/ 113 w 160"/>
                  <a:gd name="T53" fmla="*/ 206 h 221"/>
                  <a:gd name="T54" fmla="*/ 128 w 160"/>
                  <a:gd name="T55" fmla="*/ 197 h 221"/>
                  <a:gd name="T56" fmla="*/ 138 w 160"/>
                  <a:gd name="T57" fmla="*/ 171 h 221"/>
                  <a:gd name="T58" fmla="*/ 128 w 160"/>
                  <a:gd name="T59" fmla="*/ 159 h 221"/>
                  <a:gd name="T60" fmla="*/ 85 w 160"/>
                  <a:gd name="T61" fmla="*/ 144 h 221"/>
                  <a:gd name="T62" fmla="*/ 55 w 160"/>
                  <a:gd name="T63" fmla="*/ 99 h 221"/>
                  <a:gd name="T64" fmla="*/ 49 w 160"/>
                  <a:gd name="T65" fmla="*/ 81 h 221"/>
                  <a:gd name="T66" fmla="*/ 5 w 160"/>
                  <a:gd name="T67" fmla="*/ 55 h 221"/>
                  <a:gd name="T68" fmla="*/ 7 w 160"/>
                  <a:gd name="T69" fmla="*/ 40 h 221"/>
                  <a:gd name="T70" fmla="*/ 17 w 160"/>
                  <a:gd name="T71" fmla="*/ 28 h 221"/>
                  <a:gd name="T72" fmla="*/ 67 w 160"/>
                  <a:gd name="T73" fmla="*/ 27 h 221"/>
                  <a:gd name="T74" fmla="*/ 85 w 160"/>
                  <a:gd name="T75" fmla="*/ 6 h 221"/>
                  <a:gd name="T76" fmla="*/ 148 w 160"/>
                  <a:gd name="T77" fmla="*/ 1 h 2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0"/>
                  <a:gd name="T118" fmla="*/ 0 h 221"/>
                  <a:gd name="T119" fmla="*/ 160 w 160"/>
                  <a:gd name="T120" fmla="*/ 221 h 2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0" h="221">
                    <a:moveTo>
                      <a:pt x="73" y="1"/>
                    </a:moveTo>
                    <a:cubicBezTo>
                      <a:pt x="81" y="0"/>
                      <a:pt x="80" y="6"/>
                      <a:pt x="89" y="6"/>
                    </a:cubicBezTo>
                    <a:cubicBezTo>
                      <a:pt x="98" y="8"/>
                      <a:pt x="112" y="4"/>
                      <a:pt x="115" y="12"/>
                    </a:cubicBezTo>
                    <a:cubicBezTo>
                      <a:pt x="124" y="34"/>
                      <a:pt x="108" y="33"/>
                      <a:pt x="118" y="33"/>
                    </a:cubicBezTo>
                    <a:cubicBezTo>
                      <a:pt x="150" y="65"/>
                      <a:pt x="105" y="51"/>
                      <a:pt x="86" y="40"/>
                    </a:cubicBezTo>
                    <a:cubicBezTo>
                      <a:pt x="80" y="43"/>
                      <a:pt x="80" y="45"/>
                      <a:pt x="79" y="51"/>
                    </a:cubicBezTo>
                    <a:cubicBezTo>
                      <a:pt x="87" y="67"/>
                      <a:pt x="86" y="62"/>
                      <a:pt x="68" y="58"/>
                    </a:cubicBezTo>
                    <a:cubicBezTo>
                      <a:pt x="59" y="63"/>
                      <a:pt x="66" y="66"/>
                      <a:pt x="73" y="67"/>
                    </a:cubicBezTo>
                    <a:cubicBezTo>
                      <a:pt x="81" y="73"/>
                      <a:pt x="86" y="82"/>
                      <a:pt x="95" y="88"/>
                    </a:cubicBezTo>
                    <a:cubicBezTo>
                      <a:pt x="100" y="96"/>
                      <a:pt x="101" y="97"/>
                      <a:pt x="110" y="94"/>
                    </a:cubicBezTo>
                    <a:cubicBezTo>
                      <a:pt x="111" y="104"/>
                      <a:pt x="112" y="118"/>
                      <a:pt x="121" y="123"/>
                    </a:cubicBezTo>
                    <a:cubicBezTo>
                      <a:pt x="121" y="119"/>
                      <a:pt x="119" y="114"/>
                      <a:pt x="122" y="111"/>
                    </a:cubicBezTo>
                    <a:cubicBezTo>
                      <a:pt x="128" y="105"/>
                      <a:pt x="140" y="120"/>
                      <a:pt x="145" y="123"/>
                    </a:cubicBezTo>
                    <a:cubicBezTo>
                      <a:pt x="153" y="134"/>
                      <a:pt x="150" y="131"/>
                      <a:pt x="139" y="135"/>
                    </a:cubicBezTo>
                    <a:cubicBezTo>
                      <a:pt x="122" y="133"/>
                      <a:pt x="125" y="130"/>
                      <a:pt x="119" y="142"/>
                    </a:cubicBezTo>
                    <a:cubicBezTo>
                      <a:pt x="122" y="154"/>
                      <a:pt x="131" y="147"/>
                      <a:pt x="149" y="160"/>
                    </a:cubicBezTo>
                    <a:cubicBezTo>
                      <a:pt x="152" y="164"/>
                      <a:pt x="141" y="149"/>
                      <a:pt x="139" y="151"/>
                    </a:cubicBezTo>
                    <a:cubicBezTo>
                      <a:pt x="137" y="153"/>
                      <a:pt x="135" y="167"/>
                      <a:pt x="137" y="171"/>
                    </a:cubicBezTo>
                    <a:cubicBezTo>
                      <a:pt x="160" y="167"/>
                      <a:pt x="141" y="160"/>
                      <a:pt x="149" y="177"/>
                    </a:cubicBezTo>
                    <a:cubicBezTo>
                      <a:pt x="149" y="175"/>
                      <a:pt x="152" y="186"/>
                      <a:pt x="151" y="190"/>
                    </a:cubicBezTo>
                    <a:cubicBezTo>
                      <a:pt x="150" y="192"/>
                      <a:pt x="156" y="202"/>
                      <a:pt x="155" y="201"/>
                    </a:cubicBezTo>
                    <a:cubicBezTo>
                      <a:pt x="153" y="200"/>
                      <a:pt x="155" y="215"/>
                      <a:pt x="154" y="213"/>
                    </a:cubicBezTo>
                    <a:cubicBezTo>
                      <a:pt x="153" y="212"/>
                      <a:pt x="141" y="217"/>
                      <a:pt x="139" y="216"/>
                    </a:cubicBezTo>
                    <a:cubicBezTo>
                      <a:pt x="134" y="220"/>
                      <a:pt x="124" y="215"/>
                      <a:pt x="118" y="216"/>
                    </a:cubicBezTo>
                    <a:cubicBezTo>
                      <a:pt x="108" y="221"/>
                      <a:pt x="103" y="211"/>
                      <a:pt x="92" y="210"/>
                    </a:cubicBezTo>
                    <a:cubicBezTo>
                      <a:pt x="82" y="205"/>
                      <a:pt x="73" y="199"/>
                      <a:pt x="64" y="193"/>
                    </a:cubicBezTo>
                    <a:cubicBezTo>
                      <a:pt x="62" y="186"/>
                      <a:pt x="62" y="182"/>
                      <a:pt x="56" y="177"/>
                    </a:cubicBezTo>
                    <a:cubicBezTo>
                      <a:pt x="55" y="171"/>
                      <a:pt x="52" y="165"/>
                      <a:pt x="61" y="168"/>
                    </a:cubicBezTo>
                    <a:cubicBezTo>
                      <a:pt x="77" y="160"/>
                      <a:pt x="56" y="150"/>
                      <a:pt x="68" y="142"/>
                    </a:cubicBezTo>
                    <a:cubicBezTo>
                      <a:pt x="78" y="129"/>
                      <a:pt x="70" y="132"/>
                      <a:pt x="61" y="130"/>
                    </a:cubicBezTo>
                    <a:cubicBezTo>
                      <a:pt x="55" y="125"/>
                      <a:pt x="50" y="119"/>
                      <a:pt x="44" y="115"/>
                    </a:cubicBezTo>
                    <a:cubicBezTo>
                      <a:pt x="39" y="108"/>
                      <a:pt x="33" y="103"/>
                      <a:pt x="26" y="99"/>
                    </a:cubicBezTo>
                    <a:cubicBezTo>
                      <a:pt x="23" y="83"/>
                      <a:pt x="26" y="89"/>
                      <a:pt x="20" y="81"/>
                    </a:cubicBezTo>
                    <a:cubicBezTo>
                      <a:pt x="18" y="70"/>
                      <a:pt x="15" y="61"/>
                      <a:pt x="5" y="55"/>
                    </a:cubicBezTo>
                    <a:cubicBezTo>
                      <a:pt x="0" y="49"/>
                      <a:pt x="3" y="46"/>
                      <a:pt x="7" y="40"/>
                    </a:cubicBezTo>
                    <a:cubicBezTo>
                      <a:pt x="8" y="32"/>
                      <a:pt x="11" y="32"/>
                      <a:pt x="17" y="28"/>
                    </a:cubicBezTo>
                    <a:cubicBezTo>
                      <a:pt x="26" y="33"/>
                      <a:pt x="27" y="33"/>
                      <a:pt x="35" y="27"/>
                    </a:cubicBezTo>
                    <a:cubicBezTo>
                      <a:pt x="39" y="16"/>
                      <a:pt x="29" y="7"/>
                      <a:pt x="44" y="6"/>
                    </a:cubicBezTo>
                    <a:cubicBezTo>
                      <a:pt x="54" y="1"/>
                      <a:pt x="62" y="3"/>
                      <a:pt x="73" y="1"/>
                    </a:cubicBezTo>
                    <a:close/>
                  </a:path>
                </a:pathLst>
              </a:custGeom>
              <a:solidFill>
                <a:schemeClr val="bg1">
                  <a:lumMod val="85000"/>
                </a:schemeClr>
              </a:solidFill>
              <a:ln w="3175" cap="flat" cmpd="sng">
                <a:solidFill>
                  <a:srgbClr val="000000"/>
                </a:solidFill>
                <a:prstDash val="solid"/>
                <a:round/>
                <a:headEnd/>
                <a:tailEnd/>
              </a:ln>
            </p:spPr>
            <p:txBody>
              <a:bodyPr wrap="none" anchor="ctr"/>
              <a:lstStyle/>
              <a:p>
                <a:pPr>
                  <a:defRPr/>
                </a:pPr>
                <a:endParaRPr lang="en-US"/>
              </a:p>
            </p:txBody>
          </p:sp>
          <p:sp>
            <p:nvSpPr>
              <p:cNvPr id="596" name="Freeform 509"/>
              <p:cNvSpPr>
                <a:spLocks noChangeAspect="1"/>
              </p:cNvSpPr>
              <p:nvPr/>
            </p:nvSpPr>
            <p:spPr bwMode="auto">
              <a:xfrm>
                <a:off x="3522" y="1563"/>
                <a:ext cx="313" cy="175"/>
              </a:xfrm>
              <a:custGeom>
                <a:avLst/>
                <a:gdLst>
                  <a:gd name="T0" fmla="*/ 308 w 309"/>
                  <a:gd name="T1" fmla="*/ 121 h 177"/>
                  <a:gd name="T2" fmla="*/ 336 w 309"/>
                  <a:gd name="T3" fmla="*/ 125 h 177"/>
                  <a:gd name="T4" fmla="*/ 344 w 309"/>
                  <a:gd name="T5" fmla="*/ 113 h 177"/>
                  <a:gd name="T6" fmla="*/ 335 w 309"/>
                  <a:gd name="T7" fmla="*/ 105 h 177"/>
                  <a:gd name="T8" fmla="*/ 315 w 309"/>
                  <a:gd name="T9" fmla="*/ 100 h 177"/>
                  <a:gd name="T10" fmla="*/ 317 w 309"/>
                  <a:gd name="T11" fmla="*/ 93 h 177"/>
                  <a:gd name="T12" fmla="*/ 340 w 309"/>
                  <a:gd name="T13" fmla="*/ 93 h 177"/>
                  <a:gd name="T14" fmla="*/ 343 w 309"/>
                  <a:gd name="T15" fmla="*/ 85 h 177"/>
                  <a:gd name="T16" fmla="*/ 354 w 309"/>
                  <a:gd name="T17" fmla="*/ 81 h 177"/>
                  <a:gd name="T18" fmla="*/ 353 w 309"/>
                  <a:gd name="T19" fmla="*/ 72 h 177"/>
                  <a:gd name="T20" fmla="*/ 379 w 309"/>
                  <a:gd name="T21" fmla="*/ 63 h 177"/>
                  <a:gd name="T22" fmla="*/ 391 w 309"/>
                  <a:gd name="T23" fmla="*/ 81 h 177"/>
                  <a:gd name="T24" fmla="*/ 400 w 309"/>
                  <a:gd name="T25" fmla="*/ 81 h 177"/>
                  <a:gd name="T26" fmla="*/ 420 w 309"/>
                  <a:gd name="T27" fmla="*/ 81 h 177"/>
                  <a:gd name="T28" fmla="*/ 446 w 309"/>
                  <a:gd name="T29" fmla="*/ 67 h 177"/>
                  <a:gd name="T30" fmla="*/ 405 w 309"/>
                  <a:gd name="T31" fmla="*/ 55 h 177"/>
                  <a:gd name="T32" fmla="*/ 404 w 309"/>
                  <a:gd name="T33" fmla="*/ 63 h 177"/>
                  <a:gd name="T34" fmla="*/ 369 w 309"/>
                  <a:gd name="T35" fmla="*/ 55 h 177"/>
                  <a:gd name="T36" fmla="*/ 391 w 309"/>
                  <a:gd name="T37" fmla="*/ 44 h 177"/>
                  <a:gd name="T38" fmla="*/ 378 w 309"/>
                  <a:gd name="T39" fmla="*/ 44 h 177"/>
                  <a:gd name="T40" fmla="*/ 376 w 309"/>
                  <a:gd name="T41" fmla="*/ 44 h 177"/>
                  <a:gd name="T42" fmla="*/ 336 w 309"/>
                  <a:gd name="T43" fmla="*/ 63 h 177"/>
                  <a:gd name="T44" fmla="*/ 293 w 309"/>
                  <a:gd name="T45" fmla="*/ 60 h 177"/>
                  <a:gd name="T46" fmla="*/ 284 w 309"/>
                  <a:gd name="T47" fmla="*/ 47 h 177"/>
                  <a:gd name="T48" fmla="*/ 264 w 309"/>
                  <a:gd name="T49" fmla="*/ 47 h 177"/>
                  <a:gd name="T50" fmla="*/ 261 w 309"/>
                  <a:gd name="T51" fmla="*/ 44 h 177"/>
                  <a:gd name="T52" fmla="*/ 225 w 309"/>
                  <a:gd name="T53" fmla="*/ 38 h 177"/>
                  <a:gd name="T54" fmla="*/ 158 w 309"/>
                  <a:gd name="T55" fmla="*/ 42 h 177"/>
                  <a:gd name="T56" fmla="*/ 70 w 309"/>
                  <a:gd name="T57" fmla="*/ 0 h 177"/>
                  <a:gd name="T58" fmla="*/ 0 w 309"/>
                  <a:gd name="T59" fmla="*/ 11 h 177"/>
                  <a:gd name="T60" fmla="*/ 18 w 309"/>
                  <a:gd name="T61" fmla="*/ 59 h 177"/>
                  <a:gd name="T62" fmla="*/ 33 w 309"/>
                  <a:gd name="T63" fmla="*/ 60 h 177"/>
                  <a:gd name="T64" fmla="*/ 32 w 309"/>
                  <a:gd name="T65" fmla="*/ 47 h 177"/>
                  <a:gd name="T66" fmla="*/ 75 w 309"/>
                  <a:gd name="T67" fmla="*/ 44 h 177"/>
                  <a:gd name="T68" fmla="*/ 78 w 309"/>
                  <a:gd name="T69" fmla="*/ 44 h 177"/>
                  <a:gd name="T70" fmla="*/ 83 w 309"/>
                  <a:gd name="T71" fmla="*/ 44 h 177"/>
                  <a:gd name="T72" fmla="*/ 109 w 309"/>
                  <a:gd name="T73" fmla="*/ 44 h 177"/>
                  <a:gd name="T74" fmla="*/ 115 w 309"/>
                  <a:gd name="T75" fmla="*/ 57 h 177"/>
                  <a:gd name="T76" fmla="*/ 175 w 309"/>
                  <a:gd name="T77" fmla="*/ 63 h 177"/>
                  <a:gd name="T78" fmla="*/ 193 w 309"/>
                  <a:gd name="T79" fmla="*/ 89 h 177"/>
                  <a:gd name="T80" fmla="*/ 277 w 309"/>
                  <a:gd name="T81" fmla="*/ 112 h 177"/>
                  <a:gd name="T82" fmla="*/ 304 w 309"/>
                  <a:gd name="T83" fmla="*/ 114 h 177"/>
                  <a:gd name="T84" fmla="*/ 308 w 309"/>
                  <a:gd name="T85" fmla="*/ 121 h 177"/>
                  <a:gd name="T86" fmla="*/ 308 w 309"/>
                  <a:gd name="T87" fmla="*/ 121 h 177"/>
                  <a:gd name="T88" fmla="*/ 308 w 309"/>
                  <a:gd name="T89" fmla="*/ 121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77"/>
                  <a:gd name="T137" fmla="*/ 309 w 309"/>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77">
                    <a:moveTo>
                      <a:pt x="212" y="169"/>
                    </a:moveTo>
                    <a:lnTo>
                      <a:pt x="233" y="176"/>
                    </a:lnTo>
                    <a:lnTo>
                      <a:pt x="239" y="153"/>
                    </a:lnTo>
                    <a:lnTo>
                      <a:pt x="232" y="136"/>
                    </a:lnTo>
                    <a:lnTo>
                      <a:pt x="217" y="129"/>
                    </a:lnTo>
                    <a:lnTo>
                      <a:pt x="219" y="122"/>
                    </a:lnTo>
                    <a:lnTo>
                      <a:pt x="236" y="122"/>
                    </a:lnTo>
                    <a:lnTo>
                      <a:pt x="238" y="114"/>
                    </a:lnTo>
                    <a:lnTo>
                      <a:pt x="246" y="110"/>
                    </a:lnTo>
                    <a:lnTo>
                      <a:pt x="245" y="101"/>
                    </a:lnTo>
                    <a:lnTo>
                      <a:pt x="261" y="92"/>
                    </a:lnTo>
                    <a:lnTo>
                      <a:pt x="268" y="110"/>
                    </a:lnTo>
                    <a:lnTo>
                      <a:pt x="274" y="110"/>
                    </a:lnTo>
                    <a:lnTo>
                      <a:pt x="290" y="110"/>
                    </a:lnTo>
                    <a:lnTo>
                      <a:pt x="308" y="96"/>
                    </a:lnTo>
                    <a:lnTo>
                      <a:pt x="278" y="84"/>
                    </a:lnTo>
                    <a:lnTo>
                      <a:pt x="277" y="92"/>
                    </a:lnTo>
                    <a:lnTo>
                      <a:pt x="255" y="84"/>
                    </a:lnTo>
                    <a:lnTo>
                      <a:pt x="268" y="70"/>
                    </a:lnTo>
                    <a:lnTo>
                      <a:pt x="260" y="66"/>
                    </a:lnTo>
                    <a:lnTo>
                      <a:pt x="259" y="72"/>
                    </a:lnTo>
                    <a:lnTo>
                      <a:pt x="233" y="92"/>
                    </a:lnTo>
                    <a:lnTo>
                      <a:pt x="201" y="89"/>
                    </a:lnTo>
                    <a:lnTo>
                      <a:pt x="194" y="76"/>
                    </a:lnTo>
                    <a:lnTo>
                      <a:pt x="183" y="76"/>
                    </a:lnTo>
                    <a:lnTo>
                      <a:pt x="181" y="54"/>
                    </a:lnTo>
                    <a:lnTo>
                      <a:pt x="157" y="38"/>
                    </a:lnTo>
                    <a:lnTo>
                      <a:pt x="108" y="42"/>
                    </a:lnTo>
                    <a:lnTo>
                      <a:pt x="41" y="0"/>
                    </a:lnTo>
                    <a:lnTo>
                      <a:pt x="0" y="11"/>
                    </a:lnTo>
                    <a:lnTo>
                      <a:pt x="18" y="88"/>
                    </a:lnTo>
                    <a:lnTo>
                      <a:pt x="33" y="89"/>
                    </a:lnTo>
                    <a:lnTo>
                      <a:pt x="32" y="76"/>
                    </a:lnTo>
                    <a:lnTo>
                      <a:pt x="46" y="64"/>
                    </a:lnTo>
                    <a:lnTo>
                      <a:pt x="49" y="61"/>
                    </a:lnTo>
                    <a:lnTo>
                      <a:pt x="54" y="56"/>
                    </a:lnTo>
                    <a:lnTo>
                      <a:pt x="80" y="69"/>
                    </a:lnTo>
                    <a:lnTo>
                      <a:pt x="86" y="86"/>
                    </a:lnTo>
                    <a:lnTo>
                      <a:pt x="117" y="92"/>
                    </a:lnTo>
                    <a:lnTo>
                      <a:pt x="135" y="118"/>
                    </a:lnTo>
                    <a:lnTo>
                      <a:pt x="191" y="151"/>
                    </a:lnTo>
                    <a:lnTo>
                      <a:pt x="209" y="154"/>
                    </a:lnTo>
                    <a:lnTo>
                      <a:pt x="212" y="169"/>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97" name="Freeform 510"/>
              <p:cNvSpPr>
                <a:spLocks noChangeAspect="1"/>
              </p:cNvSpPr>
              <p:nvPr/>
            </p:nvSpPr>
            <p:spPr bwMode="auto">
              <a:xfrm>
                <a:off x="3478" y="1618"/>
                <a:ext cx="261" cy="151"/>
              </a:xfrm>
              <a:custGeom>
                <a:avLst/>
                <a:gdLst>
                  <a:gd name="T0" fmla="*/ 91 w 257"/>
                  <a:gd name="T1" fmla="*/ 32 h 153"/>
                  <a:gd name="T2" fmla="*/ 115 w 257"/>
                  <a:gd name="T3" fmla="*/ 33 h 153"/>
                  <a:gd name="T4" fmla="*/ 113 w 257"/>
                  <a:gd name="T5" fmla="*/ 20 h 153"/>
                  <a:gd name="T6" fmla="*/ 141 w 257"/>
                  <a:gd name="T7" fmla="*/ 8 h 153"/>
                  <a:gd name="T8" fmla="*/ 147 w 257"/>
                  <a:gd name="T9" fmla="*/ 5 h 153"/>
                  <a:gd name="T10" fmla="*/ 156 w 257"/>
                  <a:gd name="T11" fmla="*/ 0 h 153"/>
                  <a:gd name="T12" fmla="*/ 192 w 257"/>
                  <a:gd name="T13" fmla="*/ 13 h 153"/>
                  <a:gd name="T14" fmla="*/ 201 w 257"/>
                  <a:gd name="T15" fmla="*/ 30 h 153"/>
                  <a:gd name="T16" fmla="*/ 255 w 257"/>
                  <a:gd name="T17" fmla="*/ 36 h 153"/>
                  <a:gd name="T18" fmla="*/ 279 w 257"/>
                  <a:gd name="T19" fmla="*/ 38 h 153"/>
                  <a:gd name="T20" fmla="*/ 368 w 257"/>
                  <a:gd name="T21" fmla="*/ 66 h 153"/>
                  <a:gd name="T22" fmla="*/ 394 w 257"/>
                  <a:gd name="T23" fmla="*/ 69 h 153"/>
                  <a:gd name="T24" fmla="*/ 399 w 257"/>
                  <a:gd name="T25" fmla="*/ 84 h 153"/>
                  <a:gd name="T26" fmla="*/ 379 w 257"/>
                  <a:gd name="T27" fmla="*/ 80 h 153"/>
                  <a:gd name="T28" fmla="*/ 376 w 257"/>
                  <a:gd name="T29" fmla="*/ 85 h 153"/>
                  <a:gd name="T30" fmla="*/ 362 w 257"/>
                  <a:gd name="T31" fmla="*/ 86 h 153"/>
                  <a:gd name="T32" fmla="*/ 356 w 257"/>
                  <a:gd name="T33" fmla="*/ 95 h 153"/>
                  <a:gd name="T34" fmla="*/ 328 w 257"/>
                  <a:gd name="T35" fmla="*/ 100 h 153"/>
                  <a:gd name="T36" fmla="*/ 313 w 257"/>
                  <a:gd name="T37" fmla="*/ 104 h 153"/>
                  <a:gd name="T38" fmla="*/ 273 w 257"/>
                  <a:gd name="T39" fmla="*/ 100 h 153"/>
                  <a:gd name="T40" fmla="*/ 273 w 257"/>
                  <a:gd name="T41" fmla="*/ 100 h 153"/>
                  <a:gd name="T42" fmla="*/ 269 w 257"/>
                  <a:gd name="T43" fmla="*/ 95 h 153"/>
                  <a:gd name="T44" fmla="*/ 147 w 257"/>
                  <a:gd name="T45" fmla="*/ 64 h 153"/>
                  <a:gd name="T46" fmla="*/ 95 w 257"/>
                  <a:gd name="T47" fmla="*/ 68 h 153"/>
                  <a:gd name="T48" fmla="*/ 72 w 257"/>
                  <a:gd name="T49" fmla="*/ 82 h 153"/>
                  <a:gd name="T50" fmla="*/ 67 w 257"/>
                  <a:gd name="T51" fmla="*/ 47 h 153"/>
                  <a:gd name="T52" fmla="*/ 30 w 257"/>
                  <a:gd name="T53" fmla="*/ 47 h 153"/>
                  <a:gd name="T54" fmla="*/ 25 w 257"/>
                  <a:gd name="T55" fmla="*/ 38 h 153"/>
                  <a:gd name="T56" fmla="*/ 13 w 257"/>
                  <a:gd name="T57" fmla="*/ 38 h 153"/>
                  <a:gd name="T58" fmla="*/ 9 w 257"/>
                  <a:gd name="T59" fmla="*/ 38 h 153"/>
                  <a:gd name="T60" fmla="*/ 13 w 257"/>
                  <a:gd name="T61" fmla="*/ 38 h 153"/>
                  <a:gd name="T62" fmla="*/ 64 w 257"/>
                  <a:gd name="T63" fmla="*/ 38 h 153"/>
                  <a:gd name="T64" fmla="*/ 72 w 257"/>
                  <a:gd name="T65" fmla="*/ 38 h 153"/>
                  <a:gd name="T66" fmla="*/ 19 w 257"/>
                  <a:gd name="T67" fmla="*/ 16 h 153"/>
                  <a:gd name="T68" fmla="*/ 9 w 257"/>
                  <a:gd name="T69" fmla="*/ 18 h 153"/>
                  <a:gd name="T70" fmla="*/ 8 w 257"/>
                  <a:gd name="T71" fmla="*/ 33 h 153"/>
                  <a:gd name="T72" fmla="*/ 0 w 257"/>
                  <a:gd name="T73" fmla="*/ 20 h 153"/>
                  <a:gd name="T74" fmla="*/ 9 w 257"/>
                  <a:gd name="T75" fmla="*/ 12 h 153"/>
                  <a:gd name="T76" fmla="*/ 25 w 257"/>
                  <a:gd name="T77" fmla="*/ 9 h 153"/>
                  <a:gd name="T78" fmla="*/ 81 w 257"/>
                  <a:gd name="T79" fmla="*/ 32 h 153"/>
                  <a:gd name="T80" fmla="*/ 91 w 257"/>
                  <a:gd name="T81" fmla="*/ 32 h 153"/>
                  <a:gd name="T82" fmla="*/ 91 w 257"/>
                  <a:gd name="T83" fmla="*/ 32 h 153"/>
                  <a:gd name="T84" fmla="*/ 91 w 257"/>
                  <a:gd name="T85" fmla="*/ 32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153"/>
                  <a:gd name="T131" fmla="*/ 257 w 257"/>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153">
                    <a:moveTo>
                      <a:pt x="62" y="32"/>
                    </a:moveTo>
                    <a:lnTo>
                      <a:pt x="77" y="33"/>
                    </a:lnTo>
                    <a:lnTo>
                      <a:pt x="76" y="20"/>
                    </a:lnTo>
                    <a:lnTo>
                      <a:pt x="90" y="8"/>
                    </a:lnTo>
                    <a:lnTo>
                      <a:pt x="93" y="5"/>
                    </a:lnTo>
                    <a:lnTo>
                      <a:pt x="98" y="0"/>
                    </a:lnTo>
                    <a:lnTo>
                      <a:pt x="124" y="13"/>
                    </a:lnTo>
                    <a:lnTo>
                      <a:pt x="130" y="30"/>
                    </a:lnTo>
                    <a:lnTo>
                      <a:pt x="161" y="36"/>
                    </a:lnTo>
                    <a:lnTo>
                      <a:pt x="179" y="62"/>
                    </a:lnTo>
                    <a:lnTo>
                      <a:pt x="235" y="95"/>
                    </a:lnTo>
                    <a:lnTo>
                      <a:pt x="253" y="98"/>
                    </a:lnTo>
                    <a:lnTo>
                      <a:pt x="256" y="113"/>
                    </a:lnTo>
                    <a:lnTo>
                      <a:pt x="242" y="109"/>
                    </a:lnTo>
                    <a:lnTo>
                      <a:pt x="241" y="115"/>
                    </a:lnTo>
                    <a:lnTo>
                      <a:pt x="231" y="116"/>
                    </a:lnTo>
                    <a:lnTo>
                      <a:pt x="227" y="135"/>
                    </a:lnTo>
                    <a:lnTo>
                      <a:pt x="210" y="145"/>
                    </a:lnTo>
                    <a:lnTo>
                      <a:pt x="201" y="152"/>
                    </a:lnTo>
                    <a:lnTo>
                      <a:pt x="174" y="145"/>
                    </a:lnTo>
                    <a:lnTo>
                      <a:pt x="171" y="134"/>
                    </a:lnTo>
                    <a:lnTo>
                      <a:pt x="93" y="93"/>
                    </a:lnTo>
                    <a:lnTo>
                      <a:pt x="66" y="97"/>
                    </a:lnTo>
                    <a:lnTo>
                      <a:pt x="43" y="111"/>
                    </a:lnTo>
                    <a:lnTo>
                      <a:pt x="38" y="76"/>
                    </a:lnTo>
                    <a:lnTo>
                      <a:pt x="30" y="76"/>
                    </a:lnTo>
                    <a:lnTo>
                      <a:pt x="25" y="58"/>
                    </a:lnTo>
                    <a:lnTo>
                      <a:pt x="13" y="58"/>
                    </a:lnTo>
                    <a:lnTo>
                      <a:pt x="9" y="52"/>
                    </a:lnTo>
                    <a:lnTo>
                      <a:pt x="13" y="42"/>
                    </a:lnTo>
                    <a:lnTo>
                      <a:pt x="35" y="46"/>
                    </a:lnTo>
                    <a:lnTo>
                      <a:pt x="43" y="38"/>
                    </a:lnTo>
                    <a:lnTo>
                      <a:pt x="19" y="16"/>
                    </a:lnTo>
                    <a:lnTo>
                      <a:pt x="9" y="18"/>
                    </a:lnTo>
                    <a:lnTo>
                      <a:pt x="8" y="33"/>
                    </a:lnTo>
                    <a:lnTo>
                      <a:pt x="0" y="20"/>
                    </a:lnTo>
                    <a:lnTo>
                      <a:pt x="9" y="12"/>
                    </a:lnTo>
                    <a:lnTo>
                      <a:pt x="25" y="9"/>
                    </a:lnTo>
                    <a:lnTo>
                      <a:pt x="52" y="32"/>
                    </a:lnTo>
                    <a:lnTo>
                      <a:pt x="62" y="32"/>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98" name="Freeform 511"/>
              <p:cNvSpPr>
                <a:spLocks noChangeAspect="1"/>
              </p:cNvSpPr>
              <p:nvPr/>
            </p:nvSpPr>
            <p:spPr bwMode="auto">
              <a:xfrm>
                <a:off x="3261" y="1606"/>
                <a:ext cx="117" cy="49"/>
              </a:xfrm>
              <a:custGeom>
                <a:avLst/>
                <a:gdLst>
                  <a:gd name="T0" fmla="*/ 117 w 116"/>
                  <a:gd name="T1" fmla="*/ 25 h 50"/>
                  <a:gd name="T2" fmla="*/ 123 w 116"/>
                  <a:gd name="T3" fmla="*/ 25 h 50"/>
                  <a:gd name="T4" fmla="*/ 144 w 116"/>
                  <a:gd name="T5" fmla="*/ 25 h 50"/>
                  <a:gd name="T6" fmla="*/ 137 w 116"/>
                  <a:gd name="T7" fmla="*/ 25 h 50"/>
                  <a:gd name="T8" fmla="*/ 140 w 116"/>
                  <a:gd name="T9" fmla="*/ 25 h 50"/>
                  <a:gd name="T10" fmla="*/ 140 w 116"/>
                  <a:gd name="T11" fmla="*/ 25 h 50"/>
                  <a:gd name="T12" fmla="*/ 117 w 116"/>
                  <a:gd name="T13" fmla="*/ 16 h 50"/>
                  <a:gd name="T14" fmla="*/ 97 w 116"/>
                  <a:gd name="T15" fmla="*/ 18 h 50"/>
                  <a:gd name="T16" fmla="*/ 49 w 116"/>
                  <a:gd name="T17" fmla="*/ 7 h 50"/>
                  <a:gd name="T18" fmla="*/ 0 w 116"/>
                  <a:gd name="T19" fmla="*/ 0 h 50"/>
                  <a:gd name="T20" fmla="*/ 20 w 116"/>
                  <a:gd name="T21" fmla="*/ 11 h 50"/>
                  <a:gd name="T22" fmla="*/ 34 w 116"/>
                  <a:gd name="T23" fmla="*/ 25 h 50"/>
                  <a:gd name="T24" fmla="*/ 32 w 116"/>
                  <a:gd name="T25" fmla="*/ 25 h 50"/>
                  <a:gd name="T26" fmla="*/ 32 w 116"/>
                  <a:gd name="T27" fmla="*/ 25 h 50"/>
                  <a:gd name="T28" fmla="*/ 57 w 116"/>
                  <a:gd name="T29" fmla="*/ 25 h 50"/>
                  <a:gd name="T30" fmla="*/ 92 w 116"/>
                  <a:gd name="T31" fmla="*/ 25 h 50"/>
                  <a:gd name="T32" fmla="*/ 94 w 116"/>
                  <a:gd name="T33" fmla="*/ 25 h 50"/>
                  <a:gd name="T34" fmla="*/ 117 w 116"/>
                  <a:gd name="T35" fmla="*/ 25 h 50"/>
                  <a:gd name="T36" fmla="*/ 117 w 116"/>
                  <a:gd name="T37" fmla="*/ 25 h 50"/>
                  <a:gd name="T38" fmla="*/ 117 w 116"/>
                  <a:gd name="T39" fmla="*/ 25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50"/>
                  <a:gd name="T62" fmla="*/ 116 w 116"/>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50">
                    <a:moveTo>
                      <a:pt x="88" y="43"/>
                    </a:moveTo>
                    <a:lnTo>
                      <a:pt x="94" y="41"/>
                    </a:lnTo>
                    <a:lnTo>
                      <a:pt x="115" y="48"/>
                    </a:lnTo>
                    <a:lnTo>
                      <a:pt x="108" y="37"/>
                    </a:lnTo>
                    <a:lnTo>
                      <a:pt x="111" y="33"/>
                    </a:lnTo>
                    <a:lnTo>
                      <a:pt x="88" y="16"/>
                    </a:lnTo>
                    <a:lnTo>
                      <a:pt x="68" y="18"/>
                    </a:lnTo>
                    <a:lnTo>
                      <a:pt x="49" y="7"/>
                    </a:lnTo>
                    <a:lnTo>
                      <a:pt x="0" y="0"/>
                    </a:lnTo>
                    <a:lnTo>
                      <a:pt x="20" y="11"/>
                    </a:lnTo>
                    <a:lnTo>
                      <a:pt x="34" y="31"/>
                    </a:lnTo>
                    <a:lnTo>
                      <a:pt x="32" y="37"/>
                    </a:lnTo>
                    <a:lnTo>
                      <a:pt x="57" y="41"/>
                    </a:lnTo>
                    <a:lnTo>
                      <a:pt x="63" y="49"/>
                    </a:lnTo>
                    <a:lnTo>
                      <a:pt x="65" y="49"/>
                    </a:lnTo>
                    <a:lnTo>
                      <a:pt x="88" y="43"/>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99" name="Freeform 512"/>
              <p:cNvSpPr>
                <a:spLocks noChangeAspect="1"/>
              </p:cNvSpPr>
              <p:nvPr/>
            </p:nvSpPr>
            <p:spPr bwMode="auto">
              <a:xfrm>
                <a:off x="3325" y="1648"/>
                <a:ext cx="62" cy="50"/>
              </a:xfrm>
              <a:custGeom>
                <a:avLst/>
                <a:gdLst>
                  <a:gd name="T0" fmla="*/ 25 w 61"/>
                  <a:gd name="T1" fmla="*/ 13 h 52"/>
                  <a:gd name="T2" fmla="*/ 12 w 61"/>
                  <a:gd name="T3" fmla="*/ 13 h 52"/>
                  <a:gd name="T4" fmla="*/ 0 w 61"/>
                  <a:gd name="T5" fmla="*/ 6 h 52"/>
                  <a:gd name="T6" fmla="*/ 2 w 61"/>
                  <a:gd name="T7" fmla="*/ 6 h 52"/>
                  <a:gd name="T8" fmla="*/ 25 w 61"/>
                  <a:gd name="T9" fmla="*/ 0 h 52"/>
                  <a:gd name="T10" fmla="*/ 72 w 61"/>
                  <a:gd name="T11" fmla="*/ 13 h 52"/>
                  <a:gd name="T12" fmla="*/ 72 w 61"/>
                  <a:gd name="T13" fmla="*/ 13 h 52"/>
                  <a:gd name="T14" fmla="*/ 86 w 61"/>
                  <a:gd name="T15" fmla="*/ 13 h 52"/>
                  <a:gd name="T16" fmla="*/ 89 w 61"/>
                  <a:gd name="T17" fmla="*/ 16 h 52"/>
                  <a:gd name="T18" fmla="*/ 81 w 61"/>
                  <a:gd name="T19" fmla="*/ 16 h 52"/>
                  <a:gd name="T20" fmla="*/ 72 w 61"/>
                  <a:gd name="T21" fmla="*/ 13 h 52"/>
                  <a:gd name="T22" fmla="*/ 25 w 61"/>
                  <a:gd name="T23" fmla="*/ 13 h 52"/>
                  <a:gd name="T24" fmla="*/ 25 w 61"/>
                  <a:gd name="T25" fmla="*/ 13 h 52"/>
                  <a:gd name="T26" fmla="*/ 25 w 61"/>
                  <a:gd name="T27" fmla="*/ 13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2"/>
                  <a:gd name="T44" fmla="*/ 61 w 61"/>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2">
                    <a:moveTo>
                      <a:pt x="25" y="32"/>
                    </a:moveTo>
                    <a:lnTo>
                      <a:pt x="12" y="24"/>
                    </a:lnTo>
                    <a:lnTo>
                      <a:pt x="0" y="6"/>
                    </a:lnTo>
                    <a:lnTo>
                      <a:pt x="2" y="6"/>
                    </a:lnTo>
                    <a:lnTo>
                      <a:pt x="25" y="0"/>
                    </a:lnTo>
                    <a:lnTo>
                      <a:pt x="43" y="18"/>
                    </a:lnTo>
                    <a:lnTo>
                      <a:pt x="43" y="26"/>
                    </a:lnTo>
                    <a:lnTo>
                      <a:pt x="57" y="32"/>
                    </a:lnTo>
                    <a:lnTo>
                      <a:pt x="60" y="51"/>
                    </a:lnTo>
                    <a:lnTo>
                      <a:pt x="52" y="51"/>
                    </a:lnTo>
                    <a:lnTo>
                      <a:pt x="43" y="34"/>
                    </a:lnTo>
                    <a:lnTo>
                      <a:pt x="25" y="32"/>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0" name="Freeform 513"/>
              <p:cNvSpPr>
                <a:spLocks noChangeAspect="1"/>
              </p:cNvSpPr>
              <p:nvPr/>
            </p:nvSpPr>
            <p:spPr bwMode="auto">
              <a:xfrm>
                <a:off x="3350" y="1679"/>
                <a:ext cx="28" cy="19"/>
              </a:xfrm>
              <a:custGeom>
                <a:avLst/>
                <a:gdLst>
                  <a:gd name="T0" fmla="*/ 27 w 28"/>
                  <a:gd name="T1" fmla="*/ 10 h 20"/>
                  <a:gd name="T2" fmla="*/ 17 w 28"/>
                  <a:gd name="T3" fmla="*/ 10 h 20"/>
                  <a:gd name="T4" fmla="*/ 0 w 28"/>
                  <a:gd name="T5" fmla="*/ 0 h 20"/>
                  <a:gd name="T6" fmla="*/ 18 w 28"/>
                  <a:gd name="T7" fmla="*/ 2 h 20"/>
                  <a:gd name="T8" fmla="*/ 27 w 28"/>
                  <a:gd name="T9" fmla="*/ 10 h 20"/>
                  <a:gd name="T10" fmla="*/ 27 w 28"/>
                  <a:gd name="T11" fmla="*/ 10 h 20"/>
                  <a:gd name="T12" fmla="*/ 27 w 28"/>
                  <a:gd name="T13" fmla="*/ 10 h 20"/>
                  <a:gd name="T14" fmla="*/ 0 60000 65536"/>
                  <a:gd name="T15" fmla="*/ 0 60000 65536"/>
                  <a:gd name="T16" fmla="*/ 0 60000 65536"/>
                  <a:gd name="T17" fmla="*/ 0 60000 65536"/>
                  <a:gd name="T18" fmla="*/ 0 60000 65536"/>
                  <a:gd name="T19" fmla="*/ 0 60000 65536"/>
                  <a:gd name="T20" fmla="*/ 0 60000 65536"/>
                  <a:gd name="T21" fmla="*/ 0 w 28"/>
                  <a:gd name="T22" fmla="*/ 0 h 20"/>
                  <a:gd name="T23" fmla="*/ 28 w 2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0">
                    <a:moveTo>
                      <a:pt x="27" y="19"/>
                    </a:moveTo>
                    <a:lnTo>
                      <a:pt x="17" y="18"/>
                    </a:lnTo>
                    <a:lnTo>
                      <a:pt x="0" y="0"/>
                    </a:lnTo>
                    <a:lnTo>
                      <a:pt x="18" y="2"/>
                    </a:lnTo>
                    <a:lnTo>
                      <a:pt x="27" y="19"/>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1" name="Freeform 514"/>
              <p:cNvSpPr>
                <a:spLocks noChangeAspect="1"/>
              </p:cNvSpPr>
              <p:nvPr/>
            </p:nvSpPr>
            <p:spPr bwMode="auto">
              <a:xfrm>
                <a:off x="3350" y="1638"/>
                <a:ext cx="97" cy="69"/>
              </a:xfrm>
              <a:custGeom>
                <a:avLst/>
                <a:gdLst>
                  <a:gd name="T0" fmla="*/ 87 w 96"/>
                  <a:gd name="T1" fmla="*/ 0 h 71"/>
                  <a:gd name="T2" fmla="*/ 103 w 96"/>
                  <a:gd name="T3" fmla="*/ 17 h 71"/>
                  <a:gd name="T4" fmla="*/ 124 w 96"/>
                  <a:gd name="T5" fmla="*/ 17 h 71"/>
                  <a:gd name="T6" fmla="*/ 111 w 96"/>
                  <a:gd name="T7" fmla="*/ 17 h 71"/>
                  <a:gd name="T8" fmla="*/ 110 w 96"/>
                  <a:gd name="T9" fmla="*/ 25 h 71"/>
                  <a:gd name="T10" fmla="*/ 102 w 96"/>
                  <a:gd name="T11" fmla="*/ 25 h 71"/>
                  <a:gd name="T12" fmla="*/ 105 w 96"/>
                  <a:gd name="T13" fmla="*/ 32 h 71"/>
                  <a:gd name="T14" fmla="*/ 105 w 96"/>
                  <a:gd name="T15" fmla="*/ 32 h 71"/>
                  <a:gd name="T16" fmla="*/ 91 w 96"/>
                  <a:gd name="T17" fmla="*/ 28 h 71"/>
                  <a:gd name="T18" fmla="*/ 91 w 96"/>
                  <a:gd name="T19" fmla="*/ 17 h 71"/>
                  <a:gd name="T20" fmla="*/ 86 w 96"/>
                  <a:gd name="T21" fmla="*/ 17 h 71"/>
                  <a:gd name="T22" fmla="*/ 39 w 96"/>
                  <a:gd name="T23" fmla="*/ 28 h 71"/>
                  <a:gd name="T24" fmla="*/ 35 w 96"/>
                  <a:gd name="T25" fmla="*/ 28 h 71"/>
                  <a:gd name="T26" fmla="*/ 32 w 96"/>
                  <a:gd name="T27" fmla="*/ 17 h 71"/>
                  <a:gd name="T28" fmla="*/ 18 w 96"/>
                  <a:gd name="T29" fmla="*/ 17 h 71"/>
                  <a:gd name="T30" fmla="*/ 18 w 96"/>
                  <a:gd name="T31" fmla="*/ 17 h 71"/>
                  <a:gd name="T32" fmla="*/ 0 w 96"/>
                  <a:gd name="T33" fmla="*/ 10 h 71"/>
                  <a:gd name="T34" fmla="*/ 6 w 96"/>
                  <a:gd name="T35" fmla="*/ 8 h 71"/>
                  <a:gd name="T36" fmla="*/ 27 w 96"/>
                  <a:gd name="T37" fmla="*/ 15 h 71"/>
                  <a:gd name="T38" fmla="*/ 20 w 96"/>
                  <a:gd name="T39" fmla="*/ 4 h 71"/>
                  <a:gd name="T40" fmla="*/ 23 w 96"/>
                  <a:gd name="T41" fmla="*/ 0 h 71"/>
                  <a:gd name="T42" fmla="*/ 23 w 96"/>
                  <a:gd name="T43" fmla="*/ 0 h 71"/>
                  <a:gd name="T44" fmla="*/ 40 w 96"/>
                  <a:gd name="T45" fmla="*/ 12 h 71"/>
                  <a:gd name="T46" fmla="*/ 79 w 96"/>
                  <a:gd name="T47" fmla="*/ 13 h 71"/>
                  <a:gd name="T48" fmla="*/ 87 w 96"/>
                  <a:gd name="T49" fmla="*/ 0 h 71"/>
                  <a:gd name="T50" fmla="*/ 87 w 96"/>
                  <a:gd name="T51" fmla="*/ 0 h 71"/>
                  <a:gd name="T52" fmla="*/ 87 w 96"/>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71"/>
                  <a:gd name="T83" fmla="*/ 96 w 96"/>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71">
                    <a:moveTo>
                      <a:pt x="58" y="0"/>
                    </a:moveTo>
                    <a:lnTo>
                      <a:pt x="74" y="18"/>
                    </a:lnTo>
                    <a:lnTo>
                      <a:pt x="95" y="30"/>
                    </a:lnTo>
                    <a:lnTo>
                      <a:pt x="82" y="38"/>
                    </a:lnTo>
                    <a:lnTo>
                      <a:pt x="81" y="56"/>
                    </a:lnTo>
                    <a:lnTo>
                      <a:pt x="73" y="56"/>
                    </a:lnTo>
                    <a:lnTo>
                      <a:pt x="76" y="70"/>
                    </a:lnTo>
                    <a:lnTo>
                      <a:pt x="62" y="61"/>
                    </a:lnTo>
                    <a:lnTo>
                      <a:pt x="62" y="46"/>
                    </a:lnTo>
                    <a:lnTo>
                      <a:pt x="57" y="45"/>
                    </a:lnTo>
                    <a:lnTo>
                      <a:pt x="39" y="61"/>
                    </a:lnTo>
                    <a:lnTo>
                      <a:pt x="35" y="61"/>
                    </a:lnTo>
                    <a:lnTo>
                      <a:pt x="32" y="42"/>
                    </a:lnTo>
                    <a:lnTo>
                      <a:pt x="18" y="36"/>
                    </a:lnTo>
                    <a:lnTo>
                      <a:pt x="18" y="28"/>
                    </a:lnTo>
                    <a:lnTo>
                      <a:pt x="0" y="10"/>
                    </a:lnTo>
                    <a:lnTo>
                      <a:pt x="6" y="8"/>
                    </a:lnTo>
                    <a:lnTo>
                      <a:pt x="27" y="15"/>
                    </a:lnTo>
                    <a:lnTo>
                      <a:pt x="20" y="4"/>
                    </a:lnTo>
                    <a:lnTo>
                      <a:pt x="23" y="0"/>
                    </a:lnTo>
                    <a:lnTo>
                      <a:pt x="40" y="12"/>
                    </a:lnTo>
                    <a:lnTo>
                      <a:pt x="50" y="13"/>
                    </a:lnTo>
                    <a:lnTo>
                      <a:pt x="58" y="0"/>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2" name="Freeform 516"/>
              <p:cNvSpPr>
                <a:spLocks noChangeAspect="1"/>
              </p:cNvSpPr>
              <p:nvPr/>
            </p:nvSpPr>
            <p:spPr bwMode="auto">
              <a:xfrm>
                <a:off x="4990" y="1075"/>
                <a:ext cx="22" cy="11"/>
              </a:xfrm>
              <a:custGeom>
                <a:avLst/>
                <a:gdLst>
                  <a:gd name="T0" fmla="*/ 4 w 21"/>
                  <a:gd name="T1" fmla="*/ 0 h 11"/>
                  <a:gd name="T2" fmla="*/ 0 w 21"/>
                  <a:gd name="T3" fmla="*/ 8 h 11"/>
                  <a:gd name="T4" fmla="*/ 72 w 21"/>
                  <a:gd name="T5" fmla="*/ 10 h 11"/>
                  <a:gd name="T6" fmla="*/ 4 w 21"/>
                  <a:gd name="T7" fmla="*/ 0 h 11"/>
                  <a:gd name="T8" fmla="*/ 4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4" y="0"/>
                    </a:moveTo>
                    <a:lnTo>
                      <a:pt x="0" y="8"/>
                    </a:lnTo>
                    <a:lnTo>
                      <a:pt x="20" y="10"/>
                    </a:lnTo>
                    <a:lnTo>
                      <a:pt x="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03" name="Freeform 519"/>
              <p:cNvSpPr>
                <a:spLocks noChangeAspect="1"/>
              </p:cNvSpPr>
              <p:nvPr/>
            </p:nvSpPr>
            <p:spPr bwMode="auto">
              <a:xfrm>
                <a:off x="4411" y="1030"/>
                <a:ext cx="17" cy="6"/>
              </a:xfrm>
              <a:custGeom>
                <a:avLst/>
                <a:gdLst>
                  <a:gd name="T0" fmla="*/ 0 w 18"/>
                  <a:gd name="T1" fmla="*/ 0 h 7"/>
                  <a:gd name="T2" fmla="*/ 9 w 18"/>
                  <a:gd name="T3" fmla="*/ 3 h 7"/>
                  <a:gd name="T4" fmla="*/ 0 w 18"/>
                  <a:gd name="T5" fmla="*/ 0 h 7"/>
                  <a:gd name="T6" fmla="*/ 0 w 18"/>
                  <a:gd name="T7" fmla="*/ 0 h 7"/>
                  <a:gd name="T8" fmla="*/ 0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0" y="0"/>
                    </a:moveTo>
                    <a:lnTo>
                      <a:pt x="17" y="6"/>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604" name="Freeform 524"/>
              <p:cNvSpPr>
                <a:spLocks noChangeAspect="1"/>
              </p:cNvSpPr>
              <p:nvPr/>
            </p:nvSpPr>
            <p:spPr bwMode="auto">
              <a:xfrm>
                <a:off x="2953" y="1427"/>
                <a:ext cx="295" cy="162"/>
              </a:xfrm>
              <a:custGeom>
                <a:avLst/>
                <a:gdLst>
                  <a:gd name="T0" fmla="*/ 190 w 289"/>
                  <a:gd name="T1" fmla="*/ 100 h 164"/>
                  <a:gd name="T2" fmla="*/ 197 w 289"/>
                  <a:gd name="T3" fmla="*/ 103 h 164"/>
                  <a:gd name="T4" fmla="*/ 233 w 289"/>
                  <a:gd name="T5" fmla="*/ 103 h 164"/>
                  <a:gd name="T6" fmla="*/ 229 w 289"/>
                  <a:gd name="T7" fmla="*/ 100 h 164"/>
                  <a:gd name="T8" fmla="*/ 247 w 289"/>
                  <a:gd name="T9" fmla="*/ 98 h 164"/>
                  <a:gd name="T10" fmla="*/ 259 w 289"/>
                  <a:gd name="T11" fmla="*/ 88 h 164"/>
                  <a:gd name="T12" fmla="*/ 299 w 289"/>
                  <a:gd name="T13" fmla="*/ 88 h 164"/>
                  <a:gd name="T14" fmla="*/ 297 w 289"/>
                  <a:gd name="T15" fmla="*/ 93 h 164"/>
                  <a:gd name="T16" fmla="*/ 351 w 289"/>
                  <a:gd name="T17" fmla="*/ 98 h 164"/>
                  <a:gd name="T18" fmla="*/ 323 w 289"/>
                  <a:gd name="T19" fmla="*/ 103 h 164"/>
                  <a:gd name="T20" fmla="*/ 350 w 289"/>
                  <a:gd name="T21" fmla="*/ 107 h 164"/>
                  <a:gd name="T22" fmla="*/ 347 w 289"/>
                  <a:gd name="T23" fmla="*/ 111 h 164"/>
                  <a:gd name="T24" fmla="*/ 358 w 289"/>
                  <a:gd name="T25" fmla="*/ 114 h 164"/>
                  <a:gd name="T26" fmla="*/ 411 w 289"/>
                  <a:gd name="T27" fmla="*/ 106 h 164"/>
                  <a:gd name="T28" fmla="*/ 434 w 289"/>
                  <a:gd name="T29" fmla="*/ 106 h 164"/>
                  <a:gd name="T30" fmla="*/ 434 w 289"/>
                  <a:gd name="T31" fmla="*/ 104 h 164"/>
                  <a:gd name="T32" fmla="*/ 406 w 289"/>
                  <a:gd name="T33" fmla="*/ 105 h 164"/>
                  <a:gd name="T34" fmla="*/ 368 w 289"/>
                  <a:gd name="T35" fmla="*/ 98 h 164"/>
                  <a:gd name="T36" fmla="*/ 459 w 289"/>
                  <a:gd name="T37" fmla="*/ 78 h 164"/>
                  <a:gd name="T38" fmla="*/ 478 w 289"/>
                  <a:gd name="T39" fmla="*/ 78 h 164"/>
                  <a:gd name="T40" fmla="*/ 478 w 289"/>
                  <a:gd name="T41" fmla="*/ 67 h 164"/>
                  <a:gd name="T42" fmla="*/ 491 w 289"/>
                  <a:gd name="T43" fmla="*/ 60 h 164"/>
                  <a:gd name="T44" fmla="*/ 515 w 289"/>
                  <a:gd name="T45" fmla="*/ 62 h 164"/>
                  <a:gd name="T46" fmla="*/ 509 w 289"/>
                  <a:gd name="T47" fmla="*/ 43 h 164"/>
                  <a:gd name="T48" fmla="*/ 521 w 289"/>
                  <a:gd name="T49" fmla="*/ 42 h 164"/>
                  <a:gd name="T50" fmla="*/ 508 w 289"/>
                  <a:gd name="T51" fmla="*/ 41 h 164"/>
                  <a:gd name="T52" fmla="*/ 520 w 289"/>
                  <a:gd name="T53" fmla="*/ 41 h 164"/>
                  <a:gd name="T54" fmla="*/ 456 w 289"/>
                  <a:gd name="T55" fmla="*/ 41 h 164"/>
                  <a:gd name="T56" fmla="*/ 439 w 289"/>
                  <a:gd name="T57" fmla="*/ 38 h 164"/>
                  <a:gd name="T58" fmla="*/ 384 w 289"/>
                  <a:gd name="T59" fmla="*/ 38 h 164"/>
                  <a:gd name="T60" fmla="*/ 361 w 289"/>
                  <a:gd name="T61" fmla="*/ 23 h 164"/>
                  <a:gd name="T62" fmla="*/ 340 w 289"/>
                  <a:gd name="T63" fmla="*/ 20 h 164"/>
                  <a:gd name="T64" fmla="*/ 343 w 289"/>
                  <a:gd name="T65" fmla="*/ 11 h 164"/>
                  <a:gd name="T66" fmla="*/ 323 w 289"/>
                  <a:gd name="T67" fmla="*/ 0 h 164"/>
                  <a:gd name="T68" fmla="*/ 264 w 289"/>
                  <a:gd name="T69" fmla="*/ 5 h 164"/>
                  <a:gd name="T70" fmla="*/ 247 w 289"/>
                  <a:gd name="T71" fmla="*/ 6 h 164"/>
                  <a:gd name="T72" fmla="*/ 233 w 289"/>
                  <a:gd name="T73" fmla="*/ 22 h 164"/>
                  <a:gd name="T74" fmla="*/ 189 w 289"/>
                  <a:gd name="T75" fmla="*/ 15 h 164"/>
                  <a:gd name="T76" fmla="*/ 151 w 289"/>
                  <a:gd name="T77" fmla="*/ 19 h 164"/>
                  <a:gd name="T78" fmla="*/ 95 w 289"/>
                  <a:gd name="T79" fmla="*/ 8 h 164"/>
                  <a:gd name="T80" fmla="*/ 19 w 289"/>
                  <a:gd name="T81" fmla="*/ 15 h 164"/>
                  <a:gd name="T82" fmla="*/ 57 w 289"/>
                  <a:gd name="T83" fmla="*/ 39 h 164"/>
                  <a:gd name="T84" fmla="*/ 4 w 289"/>
                  <a:gd name="T85" fmla="*/ 41 h 164"/>
                  <a:gd name="T86" fmla="*/ 0 w 289"/>
                  <a:gd name="T87" fmla="*/ 51 h 164"/>
                  <a:gd name="T88" fmla="*/ 2 w 289"/>
                  <a:gd name="T89" fmla="*/ 51 h 164"/>
                  <a:gd name="T90" fmla="*/ 12 w 289"/>
                  <a:gd name="T91" fmla="*/ 59 h 164"/>
                  <a:gd name="T92" fmla="*/ 79 w 289"/>
                  <a:gd name="T93" fmla="*/ 62 h 164"/>
                  <a:gd name="T94" fmla="*/ 130 w 289"/>
                  <a:gd name="T95" fmla="*/ 53 h 164"/>
                  <a:gd name="T96" fmla="*/ 154 w 289"/>
                  <a:gd name="T97" fmla="*/ 50 h 164"/>
                  <a:gd name="T98" fmla="*/ 205 w 289"/>
                  <a:gd name="T99" fmla="*/ 58 h 164"/>
                  <a:gd name="T100" fmla="*/ 209 w 289"/>
                  <a:gd name="T101" fmla="*/ 68 h 164"/>
                  <a:gd name="T102" fmla="*/ 234 w 289"/>
                  <a:gd name="T103" fmla="*/ 83 h 164"/>
                  <a:gd name="T104" fmla="*/ 238 w 289"/>
                  <a:gd name="T105" fmla="*/ 92 h 164"/>
                  <a:gd name="T106" fmla="*/ 210 w 289"/>
                  <a:gd name="T107" fmla="*/ 92 h 164"/>
                  <a:gd name="T108" fmla="*/ 190 w 289"/>
                  <a:gd name="T109" fmla="*/ 100 h 164"/>
                  <a:gd name="T110" fmla="*/ 190 w 289"/>
                  <a:gd name="T111" fmla="*/ 100 h 164"/>
                  <a:gd name="T112" fmla="*/ 190 w 289"/>
                  <a:gd name="T113" fmla="*/ 100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164"/>
                  <a:gd name="T173" fmla="*/ 289 w 289"/>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164">
                    <a:moveTo>
                      <a:pt x="106" y="135"/>
                    </a:moveTo>
                    <a:lnTo>
                      <a:pt x="109" y="141"/>
                    </a:lnTo>
                    <a:lnTo>
                      <a:pt x="128" y="141"/>
                    </a:lnTo>
                    <a:lnTo>
                      <a:pt x="126" y="135"/>
                    </a:lnTo>
                    <a:lnTo>
                      <a:pt x="136" y="132"/>
                    </a:lnTo>
                    <a:lnTo>
                      <a:pt x="144" y="117"/>
                    </a:lnTo>
                    <a:lnTo>
                      <a:pt x="165" y="117"/>
                    </a:lnTo>
                    <a:lnTo>
                      <a:pt x="163" y="123"/>
                    </a:lnTo>
                    <a:lnTo>
                      <a:pt x="194" y="131"/>
                    </a:lnTo>
                    <a:lnTo>
                      <a:pt x="178" y="141"/>
                    </a:lnTo>
                    <a:lnTo>
                      <a:pt x="193" y="150"/>
                    </a:lnTo>
                    <a:lnTo>
                      <a:pt x="192" y="157"/>
                    </a:lnTo>
                    <a:lnTo>
                      <a:pt x="198" y="163"/>
                    </a:lnTo>
                    <a:lnTo>
                      <a:pt x="226" y="148"/>
                    </a:lnTo>
                    <a:lnTo>
                      <a:pt x="240" y="148"/>
                    </a:lnTo>
                    <a:lnTo>
                      <a:pt x="240" y="143"/>
                    </a:lnTo>
                    <a:lnTo>
                      <a:pt x="224" y="145"/>
                    </a:lnTo>
                    <a:lnTo>
                      <a:pt x="204" y="131"/>
                    </a:lnTo>
                    <a:lnTo>
                      <a:pt x="254" y="107"/>
                    </a:lnTo>
                    <a:lnTo>
                      <a:pt x="263" y="107"/>
                    </a:lnTo>
                    <a:lnTo>
                      <a:pt x="263" y="96"/>
                    </a:lnTo>
                    <a:lnTo>
                      <a:pt x="271" y="89"/>
                    </a:lnTo>
                    <a:lnTo>
                      <a:pt x="284" y="91"/>
                    </a:lnTo>
                    <a:lnTo>
                      <a:pt x="281" y="72"/>
                    </a:lnTo>
                    <a:lnTo>
                      <a:pt x="288" y="71"/>
                    </a:lnTo>
                    <a:lnTo>
                      <a:pt x="280" y="67"/>
                    </a:lnTo>
                    <a:lnTo>
                      <a:pt x="287" y="56"/>
                    </a:lnTo>
                    <a:lnTo>
                      <a:pt x="251" y="47"/>
                    </a:lnTo>
                    <a:lnTo>
                      <a:pt x="242" y="38"/>
                    </a:lnTo>
                    <a:lnTo>
                      <a:pt x="212" y="38"/>
                    </a:lnTo>
                    <a:lnTo>
                      <a:pt x="200" y="23"/>
                    </a:lnTo>
                    <a:lnTo>
                      <a:pt x="188" y="20"/>
                    </a:lnTo>
                    <a:lnTo>
                      <a:pt x="189" y="11"/>
                    </a:lnTo>
                    <a:lnTo>
                      <a:pt x="178" y="0"/>
                    </a:lnTo>
                    <a:lnTo>
                      <a:pt x="147" y="5"/>
                    </a:lnTo>
                    <a:lnTo>
                      <a:pt x="136" y="6"/>
                    </a:lnTo>
                    <a:lnTo>
                      <a:pt x="128" y="22"/>
                    </a:lnTo>
                    <a:lnTo>
                      <a:pt x="105" y="15"/>
                    </a:lnTo>
                    <a:lnTo>
                      <a:pt x="83" y="19"/>
                    </a:lnTo>
                    <a:lnTo>
                      <a:pt x="55" y="8"/>
                    </a:lnTo>
                    <a:lnTo>
                      <a:pt x="19" y="15"/>
                    </a:lnTo>
                    <a:lnTo>
                      <a:pt x="28" y="39"/>
                    </a:lnTo>
                    <a:lnTo>
                      <a:pt x="4" y="65"/>
                    </a:lnTo>
                    <a:lnTo>
                      <a:pt x="0" y="80"/>
                    </a:lnTo>
                    <a:lnTo>
                      <a:pt x="2" y="80"/>
                    </a:lnTo>
                    <a:lnTo>
                      <a:pt x="12" y="88"/>
                    </a:lnTo>
                    <a:lnTo>
                      <a:pt x="47" y="91"/>
                    </a:lnTo>
                    <a:lnTo>
                      <a:pt x="71" y="82"/>
                    </a:lnTo>
                    <a:lnTo>
                      <a:pt x="85" y="79"/>
                    </a:lnTo>
                    <a:lnTo>
                      <a:pt x="113" y="87"/>
                    </a:lnTo>
                    <a:lnTo>
                      <a:pt x="115" y="97"/>
                    </a:lnTo>
                    <a:lnTo>
                      <a:pt x="129" y="112"/>
                    </a:lnTo>
                    <a:lnTo>
                      <a:pt x="131" y="121"/>
                    </a:lnTo>
                    <a:lnTo>
                      <a:pt x="116" y="121"/>
                    </a:lnTo>
                    <a:lnTo>
                      <a:pt x="106" y="135"/>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5" name="Freeform 525"/>
              <p:cNvSpPr>
                <a:spLocks noChangeAspect="1"/>
              </p:cNvSpPr>
              <p:nvPr/>
            </p:nvSpPr>
            <p:spPr bwMode="auto">
              <a:xfrm>
                <a:off x="3352" y="1367"/>
                <a:ext cx="661" cy="288"/>
              </a:xfrm>
              <a:custGeom>
                <a:avLst/>
                <a:gdLst>
                  <a:gd name="T0" fmla="*/ 1056 w 650"/>
                  <a:gd name="T1" fmla="*/ 97 h 291"/>
                  <a:gd name="T2" fmla="*/ 1028 w 650"/>
                  <a:gd name="T3" fmla="*/ 91 h 291"/>
                  <a:gd name="T4" fmla="*/ 938 w 650"/>
                  <a:gd name="T5" fmla="*/ 61 h 291"/>
                  <a:gd name="T6" fmla="*/ 861 w 650"/>
                  <a:gd name="T7" fmla="*/ 55 h 291"/>
                  <a:gd name="T8" fmla="*/ 763 w 650"/>
                  <a:gd name="T9" fmla="*/ 43 h 291"/>
                  <a:gd name="T10" fmla="*/ 719 w 650"/>
                  <a:gd name="T11" fmla="*/ 21 h 291"/>
                  <a:gd name="T12" fmla="*/ 671 w 650"/>
                  <a:gd name="T13" fmla="*/ 39 h 291"/>
                  <a:gd name="T14" fmla="*/ 645 w 650"/>
                  <a:gd name="T15" fmla="*/ 28 h 291"/>
                  <a:gd name="T16" fmla="*/ 602 w 650"/>
                  <a:gd name="T17" fmla="*/ 22 h 291"/>
                  <a:gd name="T18" fmla="*/ 577 w 650"/>
                  <a:gd name="T19" fmla="*/ 15 h 291"/>
                  <a:gd name="T20" fmla="*/ 510 w 650"/>
                  <a:gd name="T21" fmla="*/ 0 h 291"/>
                  <a:gd name="T22" fmla="*/ 445 w 650"/>
                  <a:gd name="T23" fmla="*/ 15 h 291"/>
                  <a:gd name="T24" fmla="*/ 327 w 650"/>
                  <a:gd name="T25" fmla="*/ 30 h 291"/>
                  <a:gd name="T26" fmla="*/ 346 w 650"/>
                  <a:gd name="T27" fmla="*/ 36 h 291"/>
                  <a:gd name="T28" fmla="*/ 333 w 650"/>
                  <a:gd name="T29" fmla="*/ 48 h 291"/>
                  <a:gd name="T30" fmla="*/ 323 w 650"/>
                  <a:gd name="T31" fmla="*/ 48 h 291"/>
                  <a:gd name="T32" fmla="*/ 359 w 650"/>
                  <a:gd name="T33" fmla="*/ 66 h 291"/>
                  <a:gd name="T34" fmla="*/ 318 w 650"/>
                  <a:gd name="T35" fmla="*/ 66 h 291"/>
                  <a:gd name="T36" fmla="*/ 248 w 650"/>
                  <a:gd name="T37" fmla="*/ 58 h 291"/>
                  <a:gd name="T38" fmla="*/ 193 w 650"/>
                  <a:gd name="T39" fmla="*/ 58 h 291"/>
                  <a:gd name="T40" fmla="*/ 160 w 650"/>
                  <a:gd name="T41" fmla="*/ 51 h 291"/>
                  <a:gd name="T42" fmla="*/ 109 w 650"/>
                  <a:gd name="T43" fmla="*/ 51 h 291"/>
                  <a:gd name="T44" fmla="*/ 64 w 650"/>
                  <a:gd name="T45" fmla="*/ 57 h 291"/>
                  <a:gd name="T46" fmla="*/ 61 w 650"/>
                  <a:gd name="T47" fmla="*/ 79 h 291"/>
                  <a:gd name="T48" fmla="*/ 8 w 650"/>
                  <a:gd name="T49" fmla="*/ 70 h 291"/>
                  <a:gd name="T50" fmla="*/ 9 w 650"/>
                  <a:gd name="T51" fmla="*/ 113 h 291"/>
                  <a:gd name="T52" fmla="*/ 59 w 650"/>
                  <a:gd name="T53" fmla="*/ 121 h 291"/>
                  <a:gd name="T54" fmla="*/ 66 w 650"/>
                  <a:gd name="T55" fmla="*/ 132 h 291"/>
                  <a:gd name="T56" fmla="*/ 77 w 650"/>
                  <a:gd name="T57" fmla="*/ 132 h 291"/>
                  <a:gd name="T58" fmla="*/ 170 w 650"/>
                  <a:gd name="T59" fmla="*/ 127 h 291"/>
                  <a:gd name="T60" fmla="*/ 228 w 650"/>
                  <a:gd name="T61" fmla="*/ 148 h 291"/>
                  <a:gd name="T62" fmla="*/ 149 w 650"/>
                  <a:gd name="T63" fmla="*/ 153 h 291"/>
                  <a:gd name="T64" fmla="*/ 123 w 650"/>
                  <a:gd name="T65" fmla="*/ 160 h 291"/>
                  <a:gd name="T66" fmla="*/ 143 w 650"/>
                  <a:gd name="T67" fmla="*/ 170 h 291"/>
                  <a:gd name="T68" fmla="*/ 194 w 650"/>
                  <a:gd name="T69" fmla="*/ 192 h 291"/>
                  <a:gd name="T70" fmla="*/ 197 w 650"/>
                  <a:gd name="T71" fmla="*/ 205 h 291"/>
                  <a:gd name="T72" fmla="*/ 244 w 650"/>
                  <a:gd name="T73" fmla="*/ 198 h 291"/>
                  <a:gd name="T74" fmla="*/ 299 w 650"/>
                  <a:gd name="T75" fmla="*/ 213 h 291"/>
                  <a:gd name="T76" fmla="*/ 340 w 650"/>
                  <a:gd name="T77" fmla="*/ 142 h 291"/>
                  <a:gd name="T78" fmla="*/ 527 w 650"/>
                  <a:gd name="T79" fmla="*/ 178 h 291"/>
                  <a:gd name="T80" fmla="*/ 568 w 650"/>
                  <a:gd name="T81" fmla="*/ 205 h 291"/>
                  <a:gd name="T82" fmla="*/ 598 w 650"/>
                  <a:gd name="T83" fmla="*/ 214 h 291"/>
                  <a:gd name="T84" fmla="*/ 693 w 650"/>
                  <a:gd name="T85" fmla="*/ 202 h 291"/>
                  <a:gd name="T86" fmla="*/ 700 w 650"/>
                  <a:gd name="T87" fmla="*/ 194 h 291"/>
                  <a:gd name="T88" fmla="*/ 763 w 650"/>
                  <a:gd name="T89" fmla="*/ 190 h 291"/>
                  <a:gd name="T90" fmla="*/ 814 w 650"/>
                  <a:gd name="T91" fmla="*/ 192 h 291"/>
                  <a:gd name="T92" fmla="*/ 954 w 650"/>
                  <a:gd name="T93" fmla="*/ 200 h 291"/>
                  <a:gd name="T94" fmla="*/ 924 w 650"/>
                  <a:gd name="T95" fmla="*/ 156 h 291"/>
                  <a:gd name="T96" fmla="*/ 974 w 650"/>
                  <a:gd name="T97" fmla="*/ 148 h 291"/>
                  <a:gd name="T98" fmla="*/ 1024 w 650"/>
                  <a:gd name="T99" fmla="*/ 129 h 291"/>
                  <a:gd name="T100" fmla="*/ 1033 w 650"/>
                  <a:gd name="T101" fmla="*/ 112 h 291"/>
                  <a:gd name="T102" fmla="*/ 1054 w 650"/>
                  <a:gd name="T103" fmla="*/ 107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291"/>
                  <a:gd name="T158" fmla="*/ 650 w 65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291">
                    <a:moveTo>
                      <a:pt x="647" y="136"/>
                    </a:moveTo>
                    <a:lnTo>
                      <a:pt x="649" y="126"/>
                    </a:lnTo>
                    <a:lnTo>
                      <a:pt x="636" y="115"/>
                    </a:lnTo>
                    <a:lnTo>
                      <a:pt x="632" y="120"/>
                    </a:lnTo>
                    <a:lnTo>
                      <a:pt x="614" y="116"/>
                    </a:lnTo>
                    <a:lnTo>
                      <a:pt x="576" y="90"/>
                    </a:lnTo>
                    <a:lnTo>
                      <a:pt x="544" y="94"/>
                    </a:lnTo>
                    <a:lnTo>
                      <a:pt x="529" y="84"/>
                    </a:lnTo>
                    <a:lnTo>
                      <a:pt x="522" y="93"/>
                    </a:lnTo>
                    <a:lnTo>
                      <a:pt x="470" y="43"/>
                    </a:lnTo>
                    <a:lnTo>
                      <a:pt x="442" y="30"/>
                    </a:lnTo>
                    <a:lnTo>
                      <a:pt x="442" y="21"/>
                    </a:lnTo>
                    <a:lnTo>
                      <a:pt x="425" y="26"/>
                    </a:lnTo>
                    <a:lnTo>
                      <a:pt x="413" y="39"/>
                    </a:lnTo>
                    <a:lnTo>
                      <a:pt x="398" y="40"/>
                    </a:lnTo>
                    <a:lnTo>
                      <a:pt x="396" y="28"/>
                    </a:lnTo>
                    <a:lnTo>
                      <a:pt x="378" y="30"/>
                    </a:lnTo>
                    <a:lnTo>
                      <a:pt x="370" y="22"/>
                    </a:lnTo>
                    <a:lnTo>
                      <a:pt x="356" y="26"/>
                    </a:lnTo>
                    <a:lnTo>
                      <a:pt x="355" y="15"/>
                    </a:lnTo>
                    <a:lnTo>
                      <a:pt x="342" y="5"/>
                    </a:lnTo>
                    <a:lnTo>
                      <a:pt x="315" y="0"/>
                    </a:lnTo>
                    <a:lnTo>
                      <a:pt x="306" y="10"/>
                    </a:lnTo>
                    <a:lnTo>
                      <a:pt x="274" y="15"/>
                    </a:lnTo>
                    <a:lnTo>
                      <a:pt x="226" y="31"/>
                    </a:lnTo>
                    <a:lnTo>
                      <a:pt x="201" y="30"/>
                    </a:lnTo>
                    <a:lnTo>
                      <a:pt x="204" y="36"/>
                    </a:lnTo>
                    <a:lnTo>
                      <a:pt x="212" y="36"/>
                    </a:lnTo>
                    <a:lnTo>
                      <a:pt x="209" y="50"/>
                    </a:lnTo>
                    <a:lnTo>
                      <a:pt x="204" y="53"/>
                    </a:lnTo>
                    <a:lnTo>
                      <a:pt x="211" y="64"/>
                    </a:lnTo>
                    <a:lnTo>
                      <a:pt x="199" y="72"/>
                    </a:lnTo>
                    <a:lnTo>
                      <a:pt x="228" y="83"/>
                    </a:lnTo>
                    <a:lnTo>
                      <a:pt x="221" y="95"/>
                    </a:lnTo>
                    <a:lnTo>
                      <a:pt x="196" y="95"/>
                    </a:lnTo>
                    <a:lnTo>
                      <a:pt x="175" y="86"/>
                    </a:lnTo>
                    <a:lnTo>
                      <a:pt x="151" y="87"/>
                    </a:lnTo>
                    <a:lnTo>
                      <a:pt x="138" y="96"/>
                    </a:lnTo>
                    <a:lnTo>
                      <a:pt x="120" y="87"/>
                    </a:lnTo>
                    <a:lnTo>
                      <a:pt x="120" y="98"/>
                    </a:lnTo>
                    <a:lnTo>
                      <a:pt x="98" y="80"/>
                    </a:lnTo>
                    <a:lnTo>
                      <a:pt x="76" y="73"/>
                    </a:lnTo>
                    <a:lnTo>
                      <a:pt x="70" y="80"/>
                    </a:lnTo>
                    <a:lnTo>
                      <a:pt x="53" y="76"/>
                    </a:lnTo>
                    <a:lnTo>
                      <a:pt x="35" y="86"/>
                    </a:lnTo>
                    <a:lnTo>
                      <a:pt x="24" y="96"/>
                    </a:lnTo>
                    <a:lnTo>
                      <a:pt x="32" y="108"/>
                    </a:lnTo>
                    <a:lnTo>
                      <a:pt x="25" y="113"/>
                    </a:lnTo>
                    <a:lnTo>
                      <a:pt x="8" y="99"/>
                    </a:lnTo>
                    <a:lnTo>
                      <a:pt x="0" y="141"/>
                    </a:lnTo>
                    <a:lnTo>
                      <a:pt x="9" y="142"/>
                    </a:lnTo>
                    <a:lnTo>
                      <a:pt x="16" y="156"/>
                    </a:lnTo>
                    <a:lnTo>
                      <a:pt x="30" y="156"/>
                    </a:lnTo>
                    <a:lnTo>
                      <a:pt x="46" y="175"/>
                    </a:lnTo>
                    <a:lnTo>
                      <a:pt x="37" y="178"/>
                    </a:lnTo>
                    <a:lnTo>
                      <a:pt x="50" y="183"/>
                    </a:lnTo>
                    <a:lnTo>
                      <a:pt x="48" y="178"/>
                    </a:lnTo>
                    <a:lnTo>
                      <a:pt x="77" y="165"/>
                    </a:lnTo>
                    <a:lnTo>
                      <a:pt x="105" y="167"/>
                    </a:lnTo>
                    <a:lnTo>
                      <a:pt x="125" y="182"/>
                    </a:lnTo>
                    <a:lnTo>
                      <a:pt x="140" y="206"/>
                    </a:lnTo>
                    <a:lnTo>
                      <a:pt x="98" y="202"/>
                    </a:lnTo>
                    <a:lnTo>
                      <a:pt x="91" y="211"/>
                    </a:lnTo>
                    <a:lnTo>
                      <a:pt x="97" y="221"/>
                    </a:lnTo>
                    <a:lnTo>
                      <a:pt x="77" y="218"/>
                    </a:lnTo>
                    <a:lnTo>
                      <a:pt x="76" y="224"/>
                    </a:lnTo>
                    <a:lnTo>
                      <a:pt x="87" y="228"/>
                    </a:lnTo>
                    <a:lnTo>
                      <a:pt x="110" y="254"/>
                    </a:lnTo>
                    <a:lnTo>
                      <a:pt x="121" y="254"/>
                    </a:lnTo>
                    <a:lnTo>
                      <a:pt x="121" y="269"/>
                    </a:lnTo>
                    <a:lnTo>
                      <a:pt x="123" y="274"/>
                    </a:lnTo>
                    <a:lnTo>
                      <a:pt x="132" y="266"/>
                    </a:lnTo>
                    <a:lnTo>
                      <a:pt x="148" y="263"/>
                    </a:lnTo>
                    <a:lnTo>
                      <a:pt x="175" y="286"/>
                    </a:lnTo>
                    <a:lnTo>
                      <a:pt x="185" y="286"/>
                    </a:lnTo>
                    <a:lnTo>
                      <a:pt x="167" y="209"/>
                    </a:lnTo>
                    <a:lnTo>
                      <a:pt x="208" y="198"/>
                    </a:lnTo>
                    <a:lnTo>
                      <a:pt x="275" y="240"/>
                    </a:lnTo>
                    <a:lnTo>
                      <a:pt x="324" y="236"/>
                    </a:lnTo>
                    <a:lnTo>
                      <a:pt x="348" y="252"/>
                    </a:lnTo>
                    <a:lnTo>
                      <a:pt x="350" y="274"/>
                    </a:lnTo>
                    <a:lnTo>
                      <a:pt x="361" y="274"/>
                    </a:lnTo>
                    <a:lnTo>
                      <a:pt x="368" y="287"/>
                    </a:lnTo>
                    <a:lnTo>
                      <a:pt x="400" y="290"/>
                    </a:lnTo>
                    <a:lnTo>
                      <a:pt x="426" y="270"/>
                    </a:lnTo>
                    <a:lnTo>
                      <a:pt x="427" y="264"/>
                    </a:lnTo>
                    <a:lnTo>
                      <a:pt x="430" y="257"/>
                    </a:lnTo>
                    <a:lnTo>
                      <a:pt x="468" y="262"/>
                    </a:lnTo>
                    <a:lnTo>
                      <a:pt x="470" y="251"/>
                    </a:lnTo>
                    <a:lnTo>
                      <a:pt x="478" y="248"/>
                    </a:lnTo>
                    <a:lnTo>
                      <a:pt x="500" y="254"/>
                    </a:lnTo>
                    <a:lnTo>
                      <a:pt x="566" y="255"/>
                    </a:lnTo>
                    <a:lnTo>
                      <a:pt x="586" y="266"/>
                    </a:lnTo>
                    <a:lnTo>
                      <a:pt x="588" y="248"/>
                    </a:lnTo>
                    <a:lnTo>
                      <a:pt x="568" y="214"/>
                    </a:lnTo>
                    <a:lnTo>
                      <a:pt x="572" y="209"/>
                    </a:lnTo>
                    <a:lnTo>
                      <a:pt x="600" y="206"/>
                    </a:lnTo>
                    <a:lnTo>
                      <a:pt x="598" y="166"/>
                    </a:lnTo>
                    <a:lnTo>
                      <a:pt x="630" y="172"/>
                    </a:lnTo>
                    <a:lnTo>
                      <a:pt x="639" y="168"/>
                    </a:lnTo>
                    <a:lnTo>
                      <a:pt x="635" y="141"/>
                    </a:lnTo>
                    <a:lnTo>
                      <a:pt x="647" y="136"/>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6" name="Freeform 527"/>
              <p:cNvSpPr>
                <a:spLocks noChangeAspect="1"/>
              </p:cNvSpPr>
              <p:nvPr/>
            </p:nvSpPr>
            <p:spPr bwMode="auto">
              <a:xfrm>
                <a:off x="2967" y="1353"/>
                <a:ext cx="148" cy="97"/>
              </a:xfrm>
              <a:custGeom>
                <a:avLst/>
                <a:gdLst>
                  <a:gd name="T0" fmla="*/ 8 w 145"/>
                  <a:gd name="T1" fmla="*/ 36 h 99"/>
                  <a:gd name="T2" fmla="*/ 0 w 145"/>
                  <a:gd name="T3" fmla="*/ 48 h 99"/>
                  <a:gd name="T4" fmla="*/ 5 w 145"/>
                  <a:gd name="T5" fmla="*/ 53 h 99"/>
                  <a:gd name="T6" fmla="*/ 70 w 145"/>
                  <a:gd name="T7" fmla="*/ 50 h 99"/>
                  <a:gd name="T8" fmla="*/ 124 w 145"/>
                  <a:gd name="T9" fmla="*/ 55 h 99"/>
                  <a:gd name="T10" fmla="*/ 163 w 145"/>
                  <a:gd name="T11" fmla="*/ 53 h 99"/>
                  <a:gd name="T12" fmla="*/ 206 w 145"/>
                  <a:gd name="T13" fmla="*/ 57 h 99"/>
                  <a:gd name="T14" fmla="*/ 223 w 145"/>
                  <a:gd name="T15" fmla="*/ 49 h 99"/>
                  <a:gd name="T16" fmla="*/ 240 w 145"/>
                  <a:gd name="T17" fmla="*/ 48 h 99"/>
                  <a:gd name="T18" fmla="*/ 223 w 145"/>
                  <a:gd name="T19" fmla="*/ 32 h 99"/>
                  <a:gd name="T20" fmla="*/ 249 w 145"/>
                  <a:gd name="T21" fmla="*/ 32 h 99"/>
                  <a:gd name="T22" fmla="*/ 259 w 145"/>
                  <a:gd name="T23" fmla="*/ 24 h 99"/>
                  <a:gd name="T24" fmla="*/ 235 w 145"/>
                  <a:gd name="T25" fmla="*/ 24 h 99"/>
                  <a:gd name="T26" fmla="*/ 202 w 145"/>
                  <a:gd name="T27" fmla="*/ 24 h 99"/>
                  <a:gd name="T28" fmla="*/ 198 w 145"/>
                  <a:gd name="T29" fmla="*/ 13 h 99"/>
                  <a:gd name="T30" fmla="*/ 121 w 145"/>
                  <a:gd name="T31" fmla="*/ 0 h 99"/>
                  <a:gd name="T32" fmla="*/ 79 w 145"/>
                  <a:gd name="T33" fmla="*/ 11 h 99"/>
                  <a:gd name="T34" fmla="*/ 77 w 145"/>
                  <a:gd name="T35" fmla="*/ 21 h 99"/>
                  <a:gd name="T36" fmla="*/ 63 w 145"/>
                  <a:gd name="T37" fmla="*/ 24 h 99"/>
                  <a:gd name="T38" fmla="*/ 63 w 145"/>
                  <a:gd name="T39" fmla="*/ 24 h 99"/>
                  <a:gd name="T40" fmla="*/ 0 w 145"/>
                  <a:gd name="T41" fmla="*/ 24 h 99"/>
                  <a:gd name="T42" fmla="*/ 8 w 145"/>
                  <a:gd name="T43" fmla="*/ 36 h 99"/>
                  <a:gd name="T44" fmla="*/ 8 w 145"/>
                  <a:gd name="T45" fmla="*/ 36 h 99"/>
                  <a:gd name="T46" fmla="*/ 8 w 145"/>
                  <a:gd name="T47" fmla="*/ 36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99"/>
                  <a:gd name="T74" fmla="*/ 145 w 145"/>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99">
                    <a:moveTo>
                      <a:pt x="8" y="65"/>
                    </a:moveTo>
                    <a:lnTo>
                      <a:pt x="0" y="80"/>
                    </a:lnTo>
                    <a:lnTo>
                      <a:pt x="5" y="91"/>
                    </a:lnTo>
                    <a:lnTo>
                      <a:pt x="41" y="84"/>
                    </a:lnTo>
                    <a:lnTo>
                      <a:pt x="69" y="95"/>
                    </a:lnTo>
                    <a:lnTo>
                      <a:pt x="91" y="91"/>
                    </a:lnTo>
                    <a:lnTo>
                      <a:pt x="114" y="98"/>
                    </a:lnTo>
                    <a:lnTo>
                      <a:pt x="122" y="82"/>
                    </a:lnTo>
                    <a:lnTo>
                      <a:pt x="133" y="81"/>
                    </a:lnTo>
                    <a:lnTo>
                      <a:pt x="122" y="61"/>
                    </a:lnTo>
                    <a:lnTo>
                      <a:pt x="138" y="61"/>
                    </a:lnTo>
                    <a:lnTo>
                      <a:pt x="144" y="51"/>
                    </a:lnTo>
                    <a:lnTo>
                      <a:pt x="130" y="49"/>
                    </a:lnTo>
                    <a:lnTo>
                      <a:pt x="112" y="29"/>
                    </a:lnTo>
                    <a:lnTo>
                      <a:pt x="110" y="13"/>
                    </a:lnTo>
                    <a:lnTo>
                      <a:pt x="68" y="0"/>
                    </a:lnTo>
                    <a:lnTo>
                      <a:pt x="47" y="11"/>
                    </a:lnTo>
                    <a:lnTo>
                      <a:pt x="46" y="21"/>
                    </a:lnTo>
                    <a:lnTo>
                      <a:pt x="34" y="25"/>
                    </a:lnTo>
                    <a:lnTo>
                      <a:pt x="34" y="40"/>
                    </a:lnTo>
                    <a:lnTo>
                      <a:pt x="0" y="41"/>
                    </a:lnTo>
                    <a:lnTo>
                      <a:pt x="8" y="65"/>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7" name="Freeform 529"/>
              <p:cNvSpPr>
                <a:spLocks noChangeAspect="1"/>
              </p:cNvSpPr>
              <p:nvPr/>
            </p:nvSpPr>
            <p:spPr bwMode="auto">
              <a:xfrm>
                <a:off x="3278" y="1109"/>
                <a:ext cx="28" cy="14"/>
              </a:xfrm>
              <a:custGeom>
                <a:avLst/>
                <a:gdLst>
                  <a:gd name="T0" fmla="*/ 6 w 27"/>
                  <a:gd name="T1" fmla="*/ 7 h 15"/>
                  <a:gd name="T2" fmla="*/ 61 w 27"/>
                  <a:gd name="T3" fmla="*/ 7 h 15"/>
                  <a:gd name="T4" fmla="*/ 69 w 27"/>
                  <a:gd name="T5" fmla="*/ 6 h 15"/>
                  <a:gd name="T6" fmla="*/ 7 w 27"/>
                  <a:gd name="T7" fmla="*/ 0 h 15"/>
                  <a:gd name="T8" fmla="*/ 0 w 27"/>
                  <a:gd name="T9" fmla="*/ 6 h 15"/>
                  <a:gd name="T10" fmla="*/ 6 w 27"/>
                  <a:gd name="T11" fmla="*/ 7 h 15"/>
                  <a:gd name="T12" fmla="*/ 6 w 27"/>
                  <a:gd name="T13" fmla="*/ 7 h 15"/>
                  <a:gd name="T14" fmla="*/ 6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6" y="14"/>
                    </a:moveTo>
                    <a:lnTo>
                      <a:pt x="22" y="12"/>
                    </a:lnTo>
                    <a:lnTo>
                      <a:pt x="26" y="6"/>
                    </a:lnTo>
                    <a:lnTo>
                      <a:pt x="7" y="0"/>
                    </a:lnTo>
                    <a:lnTo>
                      <a:pt x="0" y="6"/>
                    </a:lnTo>
                    <a:lnTo>
                      <a:pt x="6" y="14"/>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8" name="Freeform 531"/>
              <p:cNvSpPr>
                <a:spLocks noChangeAspect="1"/>
              </p:cNvSpPr>
              <p:nvPr/>
            </p:nvSpPr>
            <p:spPr bwMode="auto">
              <a:xfrm>
                <a:off x="2960" y="1288"/>
                <a:ext cx="67" cy="39"/>
              </a:xfrm>
              <a:custGeom>
                <a:avLst/>
                <a:gdLst>
                  <a:gd name="T0" fmla="*/ 16 w 66"/>
                  <a:gd name="T1" fmla="*/ 34 h 39"/>
                  <a:gd name="T2" fmla="*/ 14 w 66"/>
                  <a:gd name="T3" fmla="*/ 26 h 39"/>
                  <a:gd name="T4" fmla="*/ 6 w 66"/>
                  <a:gd name="T5" fmla="*/ 26 h 39"/>
                  <a:gd name="T6" fmla="*/ 0 w 66"/>
                  <a:gd name="T7" fmla="*/ 8 h 39"/>
                  <a:gd name="T8" fmla="*/ 64 w 66"/>
                  <a:gd name="T9" fmla="*/ 0 h 39"/>
                  <a:gd name="T10" fmla="*/ 94 w 66"/>
                  <a:gd name="T11" fmla="*/ 4 h 39"/>
                  <a:gd name="T12" fmla="*/ 91 w 66"/>
                  <a:gd name="T13" fmla="*/ 12 h 39"/>
                  <a:gd name="T14" fmla="*/ 79 w 66"/>
                  <a:gd name="T15" fmla="*/ 15 h 39"/>
                  <a:gd name="T16" fmla="*/ 93 w 66"/>
                  <a:gd name="T17" fmla="*/ 30 h 39"/>
                  <a:gd name="T18" fmla="*/ 90 w 66"/>
                  <a:gd name="T19" fmla="*/ 38 h 39"/>
                  <a:gd name="T20" fmla="*/ 26 w 66"/>
                  <a:gd name="T21" fmla="*/ 30 h 39"/>
                  <a:gd name="T22" fmla="*/ 16 w 66"/>
                  <a:gd name="T23" fmla="*/ 34 h 39"/>
                  <a:gd name="T24" fmla="*/ 16 w 66"/>
                  <a:gd name="T25" fmla="*/ 34 h 39"/>
                  <a:gd name="T26" fmla="*/ 16 w 66"/>
                  <a:gd name="T27" fmla="*/ 3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39"/>
                  <a:gd name="T44" fmla="*/ 66 w 66"/>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39">
                    <a:moveTo>
                      <a:pt x="16" y="34"/>
                    </a:moveTo>
                    <a:lnTo>
                      <a:pt x="14" y="26"/>
                    </a:lnTo>
                    <a:lnTo>
                      <a:pt x="6" y="26"/>
                    </a:lnTo>
                    <a:lnTo>
                      <a:pt x="0" y="8"/>
                    </a:lnTo>
                    <a:lnTo>
                      <a:pt x="35" y="0"/>
                    </a:lnTo>
                    <a:lnTo>
                      <a:pt x="65" y="4"/>
                    </a:lnTo>
                    <a:lnTo>
                      <a:pt x="62" y="12"/>
                    </a:lnTo>
                    <a:lnTo>
                      <a:pt x="50" y="15"/>
                    </a:lnTo>
                    <a:lnTo>
                      <a:pt x="64" y="30"/>
                    </a:lnTo>
                    <a:lnTo>
                      <a:pt x="61" y="38"/>
                    </a:lnTo>
                    <a:lnTo>
                      <a:pt x="26" y="30"/>
                    </a:lnTo>
                    <a:lnTo>
                      <a:pt x="16" y="34"/>
                    </a:lnTo>
                  </a:path>
                </a:pathLst>
              </a:custGeom>
              <a:solidFill>
                <a:srgbClr val="FF572F"/>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09" name="Freeform 532"/>
              <p:cNvSpPr>
                <a:spLocks noChangeAspect="1"/>
              </p:cNvSpPr>
              <p:nvPr/>
            </p:nvSpPr>
            <p:spPr bwMode="auto">
              <a:xfrm>
                <a:off x="2925" y="1318"/>
                <a:ext cx="113" cy="46"/>
              </a:xfrm>
              <a:custGeom>
                <a:avLst/>
                <a:gdLst>
                  <a:gd name="T0" fmla="*/ 0 w 111"/>
                  <a:gd name="T1" fmla="*/ 23 h 47"/>
                  <a:gd name="T2" fmla="*/ 0 w 111"/>
                  <a:gd name="T3" fmla="*/ 23 h 47"/>
                  <a:gd name="T4" fmla="*/ 11 w 111"/>
                  <a:gd name="T5" fmla="*/ 9 h 47"/>
                  <a:gd name="T6" fmla="*/ 22 w 111"/>
                  <a:gd name="T7" fmla="*/ 8 h 47"/>
                  <a:gd name="T8" fmla="*/ 72 w 111"/>
                  <a:gd name="T9" fmla="*/ 20 h 47"/>
                  <a:gd name="T10" fmla="*/ 79 w 111"/>
                  <a:gd name="T11" fmla="*/ 15 h 47"/>
                  <a:gd name="T12" fmla="*/ 79 w 111"/>
                  <a:gd name="T13" fmla="*/ 4 h 47"/>
                  <a:gd name="T14" fmla="*/ 94 w 111"/>
                  <a:gd name="T15" fmla="*/ 0 h 47"/>
                  <a:gd name="T16" fmla="*/ 160 w 111"/>
                  <a:gd name="T17" fmla="*/ 8 h 47"/>
                  <a:gd name="T18" fmla="*/ 182 w 111"/>
                  <a:gd name="T19" fmla="*/ 23 h 47"/>
                  <a:gd name="T20" fmla="*/ 151 w 111"/>
                  <a:gd name="T21" fmla="*/ 23 h 47"/>
                  <a:gd name="T22" fmla="*/ 90 w 111"/>
                  <a:gd name="T23" fmla="*/ 23 h 47"/>
                  <a:gd name="T24" fmla="*/ 16 w 111"/>
                  <a:gd name="T25" fmla="*/ 23 h 47"/>
                  <a:gd name="T26" fmla="*/ 0 w 111"/>
                  <a:gd name="T27" fmla="*/ 23 h 47"/>
                  <a:gd name="T28" fmla="*/ 0 w 111"/>
                  <a:gd name="T29" fmla="*/ 23 h 47"/>
                  <a:gd name="T30" fmla="*/ 0 w 111"/>
                  <a:gd name="T31" fmla="*/ 23 h 47"/>
                  <a:gd name="T32" fmla="*/ 0 w 111"/>
                  <a:gd name="T33" fmla="*/ 23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7"/>
                  <a:gd name="T53" fmla="*/ 111 w 11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7">
                    <a:moveTo>
                      <a:pt x="0" y="38"/>
                    </a:moveTo>
                    <a:lnTo>
                      <a:pt x="0" y="26"/>
                    </a:lnTo>
                    <a:lnTo>
                      <a:pt x="11" y="9"/>
                    </a:lnTo>
                    <a:lnTo>
                      <a:pt x="22" y="8"/>
                    </a:lnTo>
                    <a:lnTo>
                      <a:pt x="43" y="20"/>
                    </a:lnTo>
                    <a:lnTo>
                      <a:pt x="50" y="15"/>
                    </a:lnTo>
                    <a:lnTo>
                      <a:pt x="50" y="4"/>
                    </a:lnTo>
                    <a:lnTo>
                      <a:pt x="60" y="0"/>
                    </a:lnTo>
                    <a:lnTo>
                      <a:pt x="95" y="8"/>
                    </a:lnTo>
                    <a:lnTo>
                      <a:pt x="110" y="35"/>
                    </a:lnTo>
                    <a:lnTo>
                      <a:pt x="89" y="46"/>
                    </a:lnTo>
                    <a:lnTo>
                      <a:pt x="58" y="30"/>
                    </a:lnTo>
                    <a:lnTo>
                      <a:pt x="16" y="31"/>
                    </a:lnTo>
                    <a:lnTo>
                      <a:pt x="0" y="38"/>
                    </a:lnTo>
                  </a:path>
                </a:pathLst>
              </a:custGeom>
              <a:solidFill>
                <a:srgbClr val="FF572F"/>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10" name="Freeform 533"/>
              <p:cNvSpPr>
                <a:spLocks noChangeAspect="1"/>
              </p:cNvSpPr>
              <p:nvPr/>
            </p:nvSpPr>
            <p:spPr bwMode="auto">
              <a:xfrm>
                <a:off x="2924" y="1347"/>
                <a:ext cx="92" cy="47"/>
              </a:xfrm>
              <a:custGeom>
                <a:avLst/>
                <a:gdLst>
                  <a:gd name="T0" fmla="*/ 43 w 91"/>
                  <a:gd name="T1" fmla="*/ 46 h 47"/>
                  <a:gd name="T2" fmla="*/ 32 w 91"/>
                  <a:gd name="T3" fmla="*/ 41 h 47"/>
                  <a:gd name="T4" fmla="*/ 27 w 91"/>
                  <a:gd name="T5" fmla="*/ 28 h 47"/>
                  <a:gd name="T6" fmla="*/ 0 w 91"/>
                  <a:gd name="T7" fmla="*/ 26 h 47"/>
                  <a:gd name="T8" fmla="*/ 1 w 91"/>
                  <a:gd name="T9" fmla="*/ 8 h 47"/>
                  <a:gd name="T10" fmla="*/ 1 w 91"/>
                  <a:gd name="T11" fmla="*/ 8 h 47"/>
                  <a:gd name="T12" fmla="*/ 17 w 91"/>
                  <a:gd name="T13" fmla="*/ 1 h 47"/>
                  <a:gd name="T14" fmla="*/ 88 w 91"/>
                  <a:gd name="T15" fmla="*/ 0 h 47"/>
                  <a:gd name="T16" fmla="*/ 119 w 91"/>
                  <a:gd name="T17" fmla="*/ 16 h 47"/>
                  <a:gd name="T18" fmla="*/ 118 w 91"/>
                  <a:gd name="T19" fmla="*/ 26 h 47"/>
                  <a:gd name="T20" fmla="*/ 106 w 91"/>
                  <a:gd name="T21" fmla="*/ 30 h 47"/>
                  <a:gd name="T22" fmla="*/ 106 w 91"/>
                  <a:gd name="T23" fmla="*/ 45 h 47"/>
                  <a:gd name="T24" fmla="*/ 43 w 91"/>
                  <a:gd name="T25" fmla="*/ 46 h 47"/>
                  <a:gd name="T26" fmla="*/ 43 w 91"/>
                  <a:gd name="T27" fmla="*/ 46 h 47"/>
                  <a:gd name="T28" fmla="*/ 43 w 91"/>
                  <a:gd name="T29" fmla="*/ 46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47"/>
                  <a:gd name="T47" fmla="*/ 91 w 91"/>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47">
                    <a:moveTo>
                      <a:pt x="43" y="46"/>
                    </a:moveTo>
                    <a:lnTo>
                      <a:pt x="32" y="41"/>
                    </a:lnTo>
                    <a:lnTo>
                      <a:pt x="27" y="28"/>
                    </a:lnTo>
                    <a:lnTo>
                      <a:pt x="0" y="26"/>
                    </a:lnTo>
                    <a:lnTo>
                      <a:pt x="1" y="8"/>
                    </a:lnTo>
                    <a:lnTo>
                      <a:pt x="17" y="1"/>
                    </a:lnTo>
                    <a:lnTo>
                      <a:pt x="59" y="0"/>
                    </a:lnTo>
                    <a:lnTo>
                      <a:pt x="90" y="16"/>
                    </a:lnTo>
                    <a:lnTo>
                      <a:pt x="89" y="26"/>
                    </a:lnTo>
                    <a:lnTo>
                      <a:pt x="77" y="30"/>
                    </a:lnTo>
                    <a:lnTo>
                      <a:pt x="77" y="45"/>
                    </a:lnTo>
                    <a:lnTo>
                      <a:pt x="43" y="46"/>
                    </a:lnTo>
                  </a:path>
                </a:pathLst>
              </a:custGeom>
              <a:solidFill>
                <a:srgbClr val="FF572F"/>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11" name="Freeform 534"/>
              <p:cNvSpPr>
                <a:spLocks noChangeAspect="1"/>
              </p:cNvSpPr>
              <p:nvPr/>
            </p:nvSpPr>
            <p:spPr bwMode="auto">
              <a:xfrm>
                <a:off x="2907" y="1373"/>
                <a:ext cx="51" cy="15"/>
              </a:xfrm>
              <a:custGeom>
                <a:avLst/>
                <a:gdLst>
                  <a:gd name="T0" fmla="*/ 0 w 50"/>
                  <a:gd name="T1" fmla="*/ 8 h 16"/>
                  <a:gd name="T2" fmla="*/ 81 w 50"/>
                  <a:gd name="T3" fmla="*/ 8 h 16"/>
                  <a:gd name="T4" fmla="*/ 73 w 50"/>
                  <a:gd name="T5" fmla="*/ 2 h 16"/>
                  <a:gd name="T6" fmla="*/ 17 w 50"/>
                  <a:gd name="T7" fmla="*/ 0 h 16"/>
                  <a:gd name="T8" fmla="*/ 0 w 50"/>
                  <a:gd name="T9" fmla="*/ 8 h 16"/>
                  <a:gd name="T10" fmla="*/ 0 w 50"/>
                  <a:gd name="T11" fmla="*/ 8 h 16"/>
                  <a:gd name="T12" fmla="*/ 0 w 50"/>
                  <a:gd name="T13" fmla="*/ 8 h 16"/>
                  <a:gd name="T14" fmla="*/ 0 60000 65536"/>
                  <a:gd name="T15" fmla="*/ 0 60000 65536"/>
                  <a:gd name="T16" fmla="*/ 0 60000 65536"/>
                  <a:gd name="T17" fmla="*/ 0 60000 65536"/>
                  <a:gd name="T18" fmla="*/ 0 60000 65536"/>
                  <a:gd name="T19" fmla="*/ 0 60000 65536"/>
                  <a:gd name="T20" fmla="*/ 0 60000 65536"/>
                  <a:gd name="T21" fmla="*/ 0 w 50"/>
                  <a:gd name="T22" fmla="*/ 0 h 16"/>
                  <a:gd name="T23" fmla="*/ 50 w 5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6">
                    <a:moveTo>
                      <a:pt x="0" y="13"/>
                    </a:moveTo>
                    <a:lnTo>
                      <a:pt x="49" y="15"/>
                    </a:lnTo>
                    <a:lnTo>
                      <a:pt x="44" y="2"/>
                    </a:lnTo>
                    <a:lnTo>
                      <a:pt x="17" y="0"/>
                    </a:lnTo>
                    <a:lnTo>
                      <a:pt x="0" y="13"/>
                    </a:lnTo>
                  </a:path>
                </a:pathLst>
              </a:custGeom>
              <a:solidFill>
                <a:srgbClr val="FF572F"/>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12" name="Freeform 535"/>
              <p:cNvSpPr>
                <a:spLocks noChangeAspect="1"/>
              </p:cNvSpPr>
              <p:nvPr/>
            </p:nvSpPr>
            <p:spPr bwMode="auto">
              <a:xfrm>
                <a:off x="3026" y="1505"/>
                <a:ext cx="61" cy="57"/>
              </a:xfrm>
              <a:custGeom>
                <a:avLst/>
                <a:gdLst>
                  <a:gd name="T0" fmla="*/ 35 w 61"/>
                  <a:gd name="T1" fmla="*/ 56 h 57"/>
                  <a:gd name="T2" fmla="*/ 30 w 61"/>
                  <a:gd name="T3" fmla="*/ 32 h 57"/>
                  <a:gd name="T4" fmla="*/ 7 w 61"/>
                  <a:gd name="T5" fmla="*/ 6 h 57"/>
                  <a:gd name="T6" fmla="*/ 0 w 61"/>
                  <a:gd name="T7" fmla="*/ 3 h 57"/>
                  <a:gd name="T8" fmla="*/ 14 w 61"/>
                  <a:gd name="T9" fmla="*/ 0 h 57"/>
                  <a:gd name="T10" fmla="*/ 42 w 61"/>
                  <a:gd name="T11" fmla="*/ 8 h 57"/>
                  <a:gd name="T12" fmla="*/ 44 w 61"/>
                  <a:gd name="T13" fmla="*/ 18 h 57"/>
                  <a:gd name="T14" fmla="*/ 58 w 61"/>
                  <a:gd name="T15" fmla="*/ 33 h 57"/>
                  <a:gd name="T16" fmla="*/ 60 w 61"/>
                  <a:gd name="T17" fmla="*/ 42 h 57"/>
                  <a:gd name="T18" fmla="*/ 45 w 61"/>
                  <a:gd name="T19" fmla="*/ 42 h 57"/>
                  <a:gd name="T20" fmla="*/ 35 w 61"/>
                  <a:gd name="T21" fmla="*/ 56 h 57"/>
                  <a:gd name="T22" fmla="*/ 35 w 61"/>
                  <a:gd name="T23" fmla="*/ 56 h 57"/>
                  <a:gd name="T24" fmla="*/ 35 w 6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35" y="56"/>
                    </a:moveTo>
                    <a:lnTo>
                      <a:pt x="30" y="32"/>
                    </a:lnTo>
                    <a:lnTo>
                      <a:pt x="7" y="6"/>
                    </a:lnTo>
                    <a:lnTo>
                      <a:pt x="0" y="3"/>
                    </a:lnTo>
                    <a:lnTo>
                      <a:pt x="14" y="0"/>
                    </a:lnTo>
                    <a:lnTo>
                      <a:pt x="42" y="8"/>
                    </a:lnTo>
                    <a:lnTo>
                      <a:pt x="44" y="18"/>
                    </a:lnTo>
                    <a:lnTo>
                      <a:pt x="58" y="33"/>
                    </a:lnTo>
                    <a:lnTo>
                      <a:pt x="60" y="42"/>
                    </a:lnTo>
                    <a:lnTo>
                      <a:pt x="45" y="42"/>
                    </a:lnTo>
                    <a:lnTo>
                      <a:pt x="35" y="56"/>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613" name="Freeform 536"/>
              <p:cNvSpPr>
                <a:spLocks noChangeAspect="1"/>
              </p:cNvSpPr>
              <p:nvPr/>
            </p:nvSpPr>
            <p:spPr bwMode="auto">
              <a:xfrm>
                <a:off x="2937" y="1307"/>
                <a:ext cx="21" cy="12"/>
              </a:xfrm>
              <a:custGeom>
                <a:avLst/>
                <a:gdLst>
                  <a:gd name="T0" fmla="*/ 0 w 20"/>
                  <a:gd name="T1" fmla="*/ 7 h 12"/>
                  <a:gd name="T2" fmla="*/ 4 w 20"/>
                  <a:gd name="T3" fmla="*/ 11 h 12"/>
                  <a:gd name="T4" fmla="*/ 75 w 20"/>
                  <a:gd name="T5" fmla="*/ 3 h 12"/>
                  <a:gd name="T6" fmla="*/ 5 w 20"/>
                  <a:gd name="T7" fmla="*/ 0 h 12"/>
                  <a:gd name="T8" fmla="*/ 0 w 20"/>
                  <a:gd name="T9" fmla="*/ 7 h 12"/>
                  <a:gd name="T10" fmla="*/ 0 w 20"/>
                  <a:gd name="T11" fmla="*/ 7 h 12"/>
                  <a:gd name="T12" fmla="*/ 0 w 20"/>
                  <a:gd name="T13" fmla="*/ 7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0" y="7"/>
                    </a:moveTo>
                    <a:lnTo>
                      <a:pt x="4" y="11"/>
                    </a:lnTo>
                    <a:lnTo>
                      <a:pt x="19" y="3"/>
                    </a:lnTo>
                    <a:lnTo>
                      <a:pt x="5" y="0"/>
                    </a:lnTo>
                    <a:lnTo>
                      <a:pt x="0" y="7"/>
                    </a:lnTo>
                  </a:path>
                </a:pathLst>
              </a:custGeom>
              <a:solidFill>
                <a:srgbClr val="FF0000"/>
              </a:solid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8701" name="Group 538"/>
            <p:cNvGrpSpPr>
              <a:grpSpLocks/>
            </p:cNvGrpSpPr>
            <p:nvPr/>
          </p:nvGrpSpPr>
          <p:grpSpPr bwMode="auto">
            <a:xfrm>
              <a:off x="4913313" y="2046288"/>
              <a:ext cx="2011362" cy="352425"/>
              <a:chOff x="3095" y="1289"/>
              <a:chExt cx="1267" cy="222"/>
            </a:xfrm>
          </p:grpSpPr>
          <p:sp>
            <p:nvSpPr>
              <p:cNvPr id="8713" name="Freeform 539"/>
              <p:cNvSpPr>
                <a:spLocks noChangeAspect="1"/>
              </p:cNvSpPr>
              <p:nvPr/>
            </p:nvSpPr>
            <p:spPr bwMode="auto">
              <a:xfrm>
                <a:off x="4300" y="1424"/>
                <a:ext cx="62" cy="87"/>
              </a:xfrm>
              <a:custGeom>
                <a:avLst/>
                <a:gdLst>
                  <a:gd name="T0" fmla="*/ 0 w 62"/>
                  <a:gd name="T1" fmla="*/ 42 h 89"/>
                  <a:gd name="T2" fmla="*/ 17 w 62"/>
                  <a:gd name="T3" fmla="*/ 46 h 89"/>
                  <a:gd name="T4" fmla="*/ 35 w 62"/>
                  <a:gd name="T5" fmla="*/ 42 h 89"/>
                  <a:gd name="T6" fmla="*/ 34 w 62"/>
                  <a:gd name="T7" fmla="*/ 37 h 89"/>
                  <a:gd name="T8" fmla="*/ 54 w 62"/>
                  <a:gd name="T9" fmla="*/ 30 h 89"/>
                  <a:gd name="T10" fmla="*/ 61 w 62"/>
                  <a:gd name="T11" fmla="*/ 22 h 89"/>
                  <a:gd name="T12" fmla="*/ 50 w 62"/>
                  <a:gd name="T13" fmla="*/ 3 h 89"/>
                  <a:gd name="T14" fmla="*/ 42 w 62"/>
                  <a:gd name="T15" fmla="*/ 0 h 89"/>
                  <a:gd name="T16" fmla="*/ 44 w 62"/>
                  <a:gd name="T17" fmla="*/ 22 h 89"/>
                  <a:gd name="T18" fmla="*/ 24 w 62"/>
                  <a:gd name="T19" fmla="*/ 40 h 89"/>
                  <a:gd name="T20" fmla="*/ 0 w 62"/>
                  <a:gd name="T21" fmla="*/ 42 h 89"/>
                  <a:gd name="T22" fmla="*/ 0 w 62"/>
                  <a:gd name="T23" fmla="*/ 42 h 89"/>
                  <a:gd name="T24" fmla="*/ 0 w 62"/>
                  <a:gd name="T25" fmla="*/ 42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0" y="81"/>
                    </a:moveTo>
                    <a:lnTo>
                      <a:pt x="17" y="88"/>
                    </a:lnTo>
                    <a:lnTo>
                      <a:pt x="35" y="81"/>
                    </a:lnTo>
                    <a:lnTo>
                      <a:pt x="34" y="71"/>
                    </a:lnTo>
                    <a:lnTo>
                      <a:pt x="54" y="61"/>
                    </a:lnTo>
                    <a:lnTo>
                      <a:pt x="61" y="35"/>
                    </a:lnTo>
                    <a:lnTo>
                      <a:pt x="50" y="3"/>
                    </a:lnTo>
                    <a:lnTo>
                      <a:pt x="42" y="0"/>
                    </a:lnTo>
                    <a:lnTo>
                      <a:pt x="44" y="36"/>
                    </a:lnTo>
                    <a:lnTo>
                      <a:pt x="24" y="77"/>
                    </a:lnTo>
                    <a:lnTo>
                      <a:pt x="0" y="8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714" name="Freeform 540"/>
              <p:cNvSpPr>
                <a:spLocks noChangeAspect="1"/>
              </p:cNvSpPr>
              <p:nvPr/>
            </p:nvSpPr>
            <p:spPr bwMode="auto">
              <a:xfrm>
                <a:off x="3095" y="1311"/>
                <a:ext cx="46" cy="35"/>
              </a:xfrm>
              <a:custGeom>
                <a:avLst/>
                <a:gdLst>
                  <a:gd name="T0" fmla="*/ 0 w 44"/>
                  <a:gd name="T1" fmla="*/ 10 h 34"/>
                  <a:gd name="T2" fmla="*/ 73 w 44"/>
                  <a:gd name="T3" fmla="*/ 76 h 34"/>
                  <a:gd name="T4" fmla="*/ 159 w 44"/>
                  <a:gd name="T5" fmla="*/ 64 h 34"/>
                  <a:gd name="T6" fmla="*/ 169 w 44"/>
                  <a:gd name="T7" fmla="*/ 54 h 34"/>
                  <a:gd name="T8" fmla="*/ 145 w 44"/>
                  <a:gd name="T9" fmla="*/ 9 h 34"/>
                  <a:gd name="T10" fmla="*/ 73 w 44"/>
                  <a:gd name="T11" fmla="*/ 0 h 34"/>
                  <a:gd name="T12" fmla="*/ 51 w 44"/>
                  <a:gd name="T13" fmla="*/ 0 h 34"/>
                  <a:gd name="T14" fmla="*/ 0 w 44"/>
                  <a:gd name="T15" fmla="*/ 10 h 34"/>
                  <a:gd name="T16" fmla="*/ 0 w 44"/>
                  <a:gd name="T17" fmla="*/ 10 h 34"/>
                  <a:gd name="T18" fmla="*/ 0 w 44"/>
                  <a:gd name="T19" fmla="*/ 1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4"/>
                  <a:gd name="T32" fmla="*/ 44 w 4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4">
                    <a:moveTo>
                      <a:pt x="0" y="10"/>
                    </a:moveTo>
                    <a:lnTo>
                      <a:pt x="19" y="33"/>
                    </a:lnTo>
                    <a:lnTo>
                      <a:pt x="40" y="27"/>
                    </a:lnTo>
                    <a:lnTo>
                      <a:pt x="43" y="22"/>
                    </a:lnTo>
                    <a:lnTo>
                      <a:pt x="36" y="9"/>
                    </a:lnTo>
                    <a:lnTo>
                      <a:pt x="19" y="0"/>
                    </a:lnTo>
                    <a:lnTo>
                      <a:pt x="11" y="0"/>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8715" name="Freeform 541"/>
              <p:cNvSpPr>
                <a:spLocks noChangeAspect="1"/>
              </p:cNvSpPr>
              <p:nvPr/>
            </p:nvSpPr>
            <p:spPr bwMode="auto">
              <a:xfrm>
                <a:off x="3156" y="1289"/>
                <a:ext cx="35" cy="39"/>
              </a:xfrm>
              <a:custGeom>
                <a:avLst/>
                <a:gdLst>
                  <a:gd name="T0" fmla="*/ 3 w 34"/>
                  <a:gd name="T1" fmla="*/ 22 h 39"/>
                  <a:gd name="T2" fmla="*/ 51 w 34"/>
                  <a:gd name="T3" fmla="*/ 30 h 39"/>
                  <a:gd name="T4" fmla="*/ 52 w 34"/>
                  <a:gd name="T5" fmla="*/ 38 h 39"/>
                  <a:gd name="T6" fmla="*/ 76 w 34"/>
                  <a:gd name="T7" fmla="*/ 33 h 39"/>
                  <a:gd name="T8" fmla="*/ 52 w 34"/>
                  <a:gd name="T9" fmla="*/ 8 h 39"/>
                  <a:gd name="T10" fmla="*/ 12 w 34"/>
                  <a:gd name="T11" fmla="*/ 4 h 39"/>
                  <a:gd name="T12" fmla="*/ 0 w 34"/>
                  <a:gd name="T13" fmla="*/ 0 h 39"/>
                  <a:gd name="T14" fmla="*/ 14 w 34"/>
                  <a:gd name="T15" fmla="*/ 14 h 39"/>
                  <a:gd name="T16" fmla="*/ 5 w 34"/>
                  <a:gd name="T17" fmla="*/ 14 h 39"/>
                  <a:gd name="T18" fmla="*/ 3 w 34"/>
                  <a:gd name="T19" fmla="*/ 22 h 39"/>
                  <a:gd name="T20" fmla="*/ 3 w 34"/>
                  <a:gd name="T21" fmla="*/ 22 h 39"/>
                  <a:gd name="T22" fmla="*/ 3 w 34"/>
                  <a:gd name="T23" fmla="*/ 2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9"/>
                  <a:gd name="T38" fmla="*/ 34 w 3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9">
                    <a:moveTo>
                      <a:pt x="3" y="22"/>
                    </a:moveTo>
                    <a:lnTo>
                      <a:pt x="20" y="30"/>
                    </a:lnTo>
                    <a:lnTo>
                      <a:pt x="21" y="38"/>
                    </a:lnTo>
                    <a:lnTo>
                      <a:pt x="33" y="33"/>
                    </a:lnTo>
                    <a:lnTo>
                      <a:pt x="21" y="8"/>
                    </a:lnTo>
                    <a:lnTo>
                      <a:pt x="12" y="4"/>
                    </a:lnTo>
                    <a:lnTo>
                      <a:pt x="0" y="0"/>
                    </a:lnTo>
                    <a:lnTo>
                      <a:pt x="14" y="14"/>
                    </a:lnTo>
                    <a:lnTo>
                      <a:pt x="5" y="14"/>
                    </a:lnTo>
                    <a:lnTo>
                      <a:pt x="3"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sp>
          <p:nvSpPr>
            <p:cNvPr id="8706" name="Rounded Rectangle 550"/>
            <p:cNvSpPr>
              <a:spLocks noChangeArrowheads="1"/>
            </p:cNvSpPr>
            <p:nvPr/>
          </p:nvSpPr>
          <p:spPr bwMode="auto">
            <a:xfrm>
              <a:off x="471488" y="4738688"/>
              <a:ext cx="1044575" cy="306387"/>
            </a:xfrm>
            <a:prstGeom prst="roundRect">
              <a:avLst>
                <a:gd name="adj" fmla="val 16667"/>
              </a:avLst>
            </a:prstGeom>
            <a:solidFill>
              <a:srgbClr val="FF572F"/>
            </a:solidFill>
            <a:ln w="9525" algn="ctr">
              <a:solidFill>
                <a:schemeClr val="tx1"/>
              </a:solidFill>
              <a:round/>
              <a:headEnd/>
              <a:tailEnd type="triangle" w="med" len="med"/>
            </a:ln>
          </p:spPr>
          <p:txBody>
            <a:bodyPr>
              <a:spAutoFit/>
            </a:bodyPr>
            <a:lstStyle/>
            <a:p>
              <a:r>
                <a:rPr lang="en-US" sz="1200" dirty="0" smtClean="0"/>
                <a:t>~ 60 $/ton</a:t>
              </a:r>
              <a:endParaRPr lang="en-US" sz="1200" dirty="0"/>
            </a:p>
          </p:txBody>
        </p:sp>
        <p:sp>
          <p:nvSpPr>
            <p:cNvPr id="8707" name="Freeform 495"/>
            <p:cNvSpPr>
              <a:spLocks noChangeAspect="1"/>
            </p:cNvSpPr>
            <p:nvPr/>
          </p:nvSpPr>
          <p:spPr bwMode="auto">
            <a:xfrm>
              <a:off x="5159375" y="2847975"/>
              <a:ext cx="182563" cy="160338"/>
            </a:xfrm>
            <a:custGeom>
              <a:avLst/>
              <a:gdLst>
                <a:gd name="T0" fmla="*/ 364168345 w 114"/>
                <a:gd name="T1" fmla="*/ 0 h 103"/>
                <a:gd name="T2" fmla="*/ 292360232 w 114"/>
                <a:gd name="T3" fmla="*/ 4845944 h 103"/>
                <a:gd name="T4" fmla="*/ 223117609 w 114"/>
                <a:gd name="T5" fmla="*/ 24232832 h 103"/>
                <a:gd name="T6" fmla="*/ 107712170 w 114"/>
                <a:gd name="T7" fmla="*/ 12115637 h 103"/>
                <a:gd name="T8" fmla="*/ 33338566 w 114"/>
                <a:gd name="T9" fmla="*/ 19385331 h 103"/>
                <a:gd name="T10" fmla="*/ 38467946 w 114"/>
                <a:gd name="T11" fmla="*/ 46041913 h 103"/>
                <a:gd name="T12" fmla="*/ 10258759 w 114"/>
                <a:gd name="T13" fmla="*/ 60581300 h 103"/>
                <a:gd name="T14" fmla="*/ 10258759 w 114"/>
                <a:gd name="T15" fmla="*/ 60581300 h 103"/>
                <a:gd name="T16" fmla="*/ 12822649 w 114"/>
                <a:gd name="T17" fmla="*/ 67850994 h 103"/>
                <a:gd name="T18" fmla="*/ 43597326 w 114"/>
                <a:gd name="T19" fmla="*/ 79966632 h 103"/>
                <a:gd name="T20" fmla="*/ 2563889 w 114"/>
                <a:gd name="T21" fmla="*/ 123586351 h 103"/>
                <a:gd name="T22" fmla="*/ 0 w 114"/>
                <a:gd name="T23" fmla="*/ 135701988 h 103"/>
                <a:gd name="T24" fmla="*/ 41033436 w 114"/>
                <a:gd name="T25" fmla="*/ 145395432 h 103"/>
                <a:gd name="T26" fmla="*/ 141050736 w 114"/>
                <a:gd name="T27" fmla="*/ 121162601 h 103"/>
                <a:gd name="T28" fmla="*/ 318005529 w 114"/>
                <a:gd name="T29" fmla="*/ 65427244 h 103"/>
                <a:gd name="T30" fmla="*/ 320571019 w 114"/>
                <a:gd name="T31" fmla="*/ 36348469 h 103"/>
                <a:gd name="T32" fmla="*/ 364168345 w 114"/>
                <a:gd name="T33" fmla="*/ 0 h 103"/>
                <a:gd name="T34" fmla="*/ 364168345 w 114"/>
                <a:gd name="T35" fmla="*/ 0 h 103"/>
                <a:gd name="T36" fmla="*/ 364168345 w 114"/>
                <a:gd name="T37" fmla="*/ 0 h 103"/>
                <a:gd name="T38" fmla="*/ 364168345 w 114"/>
                <a:gd name="T39" fmla="*/ 0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4"/>
                <a:gd name="T61" fmla="*/ 0 h 103"/>
                <a:gd name="T62" fmla="*/ 114 w 114"/>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4" h="103">
                  <a:moveTo>
                    <a:pt x="113" y="0"/>
                  </a:moveTo>
                  <a:lnTo>
                    <a:pt x="85" y="2"/>
                  </a:lnTo>
                  <a:lnTo>
                    <a:pt x="58" y="10"/>
                  </a:lnTo>
                  <a:lnTo>
                    <a:pt x="42" y="5"/>
                  </a:lnTo>
                  <a:lnTo>
                    <a:pt x="13" y="8"/>
                  </a:lnTo>
                  <a:lnTo>
                    <a:pt x="15" y="19"/>
                  </a:lnTo>
                  <a:lnTo>
                    <a:pt x="4" y="26"/>
                  </a:lnTo>
                  <a:lnTo>
                    <a:pt x="5" y="57"/>
                  </a:lnTo>
                  <a:lnTo>
                    <a:pt x="17" y="62"/>
                  </a:lnTo>
                  <a:lnTo>
                    <a:pt x="1" y="83"/>
                  </a:lnTo>
                  <a:lnTo>
                    <a:pt x="0" y="94"/>
                  </a:lnTo>
                  <a:lnTo>
                    <a:pt x="16" y="102"/>
                  </a:lnTo>
                  <a:lnTo>
                    <a:pt x="55" y="81"/>
                  </a:lnTo>
                  <a:lnTo>
                    <a:pt x="95" y="56"/>
                  </a:lnTo>
                  <a:lnTo>
                    <a:pt x="96" y="15"/>
                  </a:lnTo>
                  <a:lnTo>
                    <a:pt x="113" y="0"/>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endParaRPr lang="en-US"/>
            </a:p>
          </p:txBody>
        </p:sp>
        <p:sp>
          <p:nvSpPr>
            <p:cNvPr id="8708" name="Freeform 496"/>
            <p:cNvSpPr>
              <a:spLocks noChangeAspect="1"/>
            </p:cNvSpPr>
            <p:nvPr/>
          </p:nvSpPr>
          <p:spPr bwMode="auto">
            <a:xfrm>
              <a:off x="5145088" y="2974975"/>
              <a:ext cx="120650" cy="134938"/>
            </a:xfrm>
            <a:custGeom>
              <a:avLst/>
              <a:gdLst>
                <a:gd name="T0" fmla="*/ 23290276 w 75"/>
                <a:gd name="T1" fmla="*/ 32005411 h 86"/>
                <a:gd name="T2" fmla="*/ 64695747 w 75"/>
                <a:gd name="T3" fmla="*/ 51700083 h 86"/>
                <a:gd name="T4" fmla="*/ 240666185 w 75"/>
                <a:gd name="T5" fmla="*/ 0 h 86"/>
                <a:gd name="T6" fmla="*/ 266544806 w 75"/>
                <a:gd name="T7" fmla="*/ 54161917 h 86"/>
                <a:gd name="T8" fmla="*/ 173383702 w 75"/>
                <a:gd name="T9" fmla="*/ 91090995 h 86"/>
                <a:gd name="T10" fmla="*/ 219964254 w 75"/>
                <a:gd name="T11" fmla="*/ 105861999 h 86"/>
                <a:gd name="T12" fmla="*/ 188910553 w 75"/>
                <a:gd name="T13" fmla="*/ 105861999 h 86"/>
                <a:gd name="T14" fmla="*/ 87986023 w 75"/>
                <a:gd name="T15" fmla="*/ 105861999 h 86"/>
                <a:gd name="T16" fmla="*/ 62107403 w 75"/>
                <a:gd name="T17" fmla="*/ 137867410 h 86"/>
                <a:gd name="T18" fmla="*/ 10351770 w 75"/>
                <a:gd name="T19" fmla="*/ 130480339 h 86"/>
                <a:gd name="T20" fmla="*/ 10351770 w 75"/>
                <a:gd name="T21" fmla="*/ 130480339 h 86"/>
                <a:gd name="T22" fmla="*/ 23290276 w 75"/>
                <a:gd name="T23" fmla="*/ 105861999 h 86"/>
                <a:gd name="T24" fmla="*/ 0 w 75"/>
                <a:gd name="T25" fmla="*/ 68932920 h 86"/>
                <a:gd name="T26" fmla="*/ 23290276 w 75"/>
                <a:gd name="T27" fmla="*/ 32005411 h 86"/>
                <a:gd name="T28" fmla="*/ 23290276 w 75"/>
                <a:gd name="T29" fmla="*/ 32005411 h 86"/>
                <a:gd name="T30" fmla="*/ 23290276 w 75"/>
                <a:gd name="T31" fmla="*/ 32005411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86"/>
                <a:gd name="T50" fmla="*/ 75 w 75"/>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86">
                  <a:moveTo>
                    <a:pt x="9" y="13"/>
                  </a:moveTo>
                  <a:lnTo>
                    <a:pt x="25" y="21"/>
                  </a:lnTo>
                  <a:lnTo>
                    <a:pt x="64" y="0"/>
                  </a:lnTo>
                  <a:lnTo>
                    <a:pt x="74" y="22"/>
                  </a:lnTo>
                  <a:lnTo>
                    <a:pt x="38" y="37"/>
                  </a:lnTo>
                  <a:lnTo>
                    <a:pt x="56" y="56"/>
                  </a:lnTo>
                  <a:lnTo>
                    <a:pt x="44" y="70"/>
                  </a:lnTo>
                  <a:lnTo>
                    <a:pt x="34" y="71"/>
                  </a:lnTo>
                  <a:lnTo>
                    <a:pt x="24" y="85"/>
                  </a:lnTo>
                  <a:lnTo>
                    <a:pt x="4" y="82"/>
                  </a:lnTo>
                  <a:lnTo>
                    <a:pt x="9" y="45"/>
                  </a:lnTo>
                  <a:lnTo>
                    <a:pt x="0" y="28"/>
                  </a:lnTo>
                  <a:lnTo>
                    <a:pt x="9" y="13"/>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endParaRPr lang="en-US"/>
            </a:p>
          </p:txBody>
        </p:sp>
        <p:sp>
          <p:nvSpPr>
            <p:cNvPr id="8709" name="Freeform 498"/>
            <p:cNvSpPr>
              <a:spLocks noChangeAspect="1"/>
            </p:cNvSpPr>
            <p:nvPr/>
          </p:nvSpPr>
          <p:spPr bwMode="auto">
            <a:xfrm>
              <a:off x="5145088" y="2938463"/>
              <a:ext cx="42862" cy="42862"/>
            </a:xfrm>
            <a:custGeom>
              <a:avLst/>
              <a:gdLst>
                <a:gd name="T0" fmla="*/ 35281776 w 27"/>
                <a:gd name="T1" fmla="*/ 0 h 29"/>
                <a:gd name="T2" fmla="*/ 65523298 w 27"/>
                <a:gd name="T3" fmla="*/ 10922420 h 29"/>
                <a:gd name="T4" fmla="*/ 25201269 w 27"/>
                <a:gd name="T5" fmla="*/ 15291388 h 29"/>
                <a:gd name="T6" fmla="*/ 0 w 27"/>
                <a:gd name="T7" fmla="*/ 15291388 h 29"/>
                <a:gd name="T8" fmla="*/ 35281776 w 27"/>
                <a:gd name="T9" fmla="*/ 0 h 29"/>
                <a:gd name="T10" fmla="*/ 35281776 w 27"/>
                <a:gd name="T11" fmla="*/ 0 h 29"/>
                <a:gd name="T12" fmla="*/ 35281776 w 27"/>
                <a:gd name="T13" fmla="*/ 0 h 29"/>
                <a:gd name="T14" fmla="*/ 0 60000 65536"/>
                <a:gd name="T15" fmla="*/ 0 60000 65536"/>
                <a:gd name="T16" fmla="*/ 0 60000 65536"/>
                <a:gd name="T17" fmla="*/ 0 60000 65536"/>
                <a:gd name="T18" fmla="*/ 0 60000 65536"/>
                <a:gd name="T19" fmla="*/ 0 60000 65536"/>
                <a:gd name="T20" fmla="*/ 0 60000 65536"/>
                <a:gd name="T21" fmla="*/ 0 w 27"/>
                <a:gd name="T22" fmla="*/ 0 h 29"/>
                <a:gd name="T23" fmla="*/ 27 w 2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9">
                  <a:moveTo>
                    <a:pt x="14" y="0"/>
                  </a:moveTo>
                  <a:lnTo>
                    <a:pt x="26" y="5"/>
                  </a:lnTo>
                  <a:lnTo>
                    <a:pt x="10" y="26"/>
                  </a:lnTo>
                  <a:lnTo>
                    <a:pt x="0" y="28"/>
                  </a:lnTo>
                  <a:lnTo>
                    <a:pt x="14" y="0"/>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endParaRPr lang="en-US"/>
            </a:p>
          </p:txBody>
        </p:sp>
        <p:sp>
          <p:nvSpPr>
            <p:cNvPr id="8710" name="Freeform 499"/>
            <p:cNvSpPr>
              <a:spLocks noChangeAspect="1"/>
            </p:cNvSpPr>
            <p:nvPr/>
          </p:nvSpPr>
          <p:spPr bwMode="auto">
            <a:xfrm>
              <a:off x="5126038" y="2978150"/>
              <a:ext cx="38100" cy="125413"/>
            </a:xfrm>
            <a:custGeom>
              <a:avLst/>
              <a:gdLst>
                <a:gd name="T0" fmla="*/ 186595578 w 23"/>
                <a:gd name="T1" fmla="*/ 26369244 h 81"/>
                <a:gd name="T2" fmla="*/ 128971813 w 23"/>
                <a:gd name="T3" fmla="*/ 47944925 h 81"/>
                <a:gd name="T4" fmla="*/ 186595578 w 23"/>
                <a:gd name="T5" fmla="*/ 47944925 h 81"/>
                <a:gd name="T6" fmla="*/ 150924039 w 23"/>
                <a:gd name="T7" fmla="*/ 98288181 h 81"/>
                <a:gd name="T8" fmla="*/ 150924039 w 23"/>
                <a:gd name="T9" fmla="*/ 98288181 h 81"/>
                <a:gd name="T10" fmla="*/ 0 w 23"/>
                <a:gd name="T11" fmla="*/ 47944925 h 81"/>
                <a:gd name="T12" fmla="*/ 8232913 w 23"/>
                <a:gd name="T13" fmla="*/ 47944925 h 81"/>
                <a:gd name="T14" fmla="*/ 128971813 w 23"/>
                <a:gd name="T15" fmla="*/ 4795112 h 81"/>
                <a:gd name="T16" fmla="*/ 194828491 w 23"/>
                <a:gd name="T17" fmla="*/ 0 h 81"/>
                <a:gd name="T18" fmla="*/ 186595578 w 23"/>
                <a:gd name="T19" fmla="*/ 26369244 h 81"/>
                <a:gd name="T20" fmla="*/ 186595578 w 23"/>
                <a:gd name="T21" fmla="*/ 26369244 h 81"/>
                <a:gd name="T22" fmla="*/ 186595578 w 23"/>
                <a:gd name="T23" fmla="*/ 26369244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1"/>
                <a:gd name="T38" fmla="*/ 23 w 23"/>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1">
                  <a:moveTo>
                    <a:pt x="21" y="11"/>
                  </a:moveTo>
                  <a:lnTo>
                    <a:pt x="12" y="26"/>
                  </a:lnTo>
                  <a:lnTo>
                    <a:pt x="21" y="43"/>
                  </a:lnTo>
                  <a:lnTo>
                    <a:pt x="16" y="80"/>
                  </a:lnTo>
                  <a:lnTo>
                    <a:pt x="0" y="41"/>
                  </a:lnTo>
                  <a:lnTo>
                    <a:pt x="3" y="35"/>
                  </a:lnTo>
                  <a:lnTo>
                    <a:pt x="12" y="2"/>
                  </a:lnTo>
                  <a:lnTo>
                    <a:pt x="22" y="0"/>
                  </a:lnTo>
                  <a:lnTo>
                    <a:pt x="21" y="11"/>
                  </a:lnTo>
                </a:path>
              </a:pathLst>
            </a:custGeom>
            <a:solidFill>
              <a:schemeClr val="bg1">
                <a:lumMod val="50000"/>
              </a:schemeClr>
            </a:solidFill>
            <a:ln w="3175" cap="flat" cmpd="sng">
              <a:solidFill>
                <a:srgbClr val="000000"/>
              </a:solidFill>
              <a:prstDash val="solid"/>
              <a:round/>
              <a:headEnd type="none" w="med" len="med"/>
              <a:tailEnd type="none" w="med" len="med"/>
            </a:ln>
          </p:spPr>
          <p:txBody>
            <a:bodyPr/>
            <a:lstStyle/>
            <a:p>
              <a:endParaRPr lang="en-US"/>
            </a:p>
          </p:txBody>
        </p:sp>
        <p:sp>
          <p:nvSpPr>
            <p:cNvPr id="8711" name="Freeform 502"/>
            <p:cNvSpPr>
              <a:spLocks noChangeAspect="1"/>
            </p:cNvSpPr>
            <p:nvPr/>
          </p:nvSpPr>
          <p:spPr bwMode="auto">
            <a:xfrm>
              <a:off x="5064125" y="2900363"/>
              <a:ext cx="63500" cy="34925"/>
            </a:xfrm>
            <a:custGeom>
              <a:avLst/>
              <a:gdLst>
                <a:gd name="T0" fmla="*/ 0 w 39"/>
                <a:gd name="T1" fmla="*/ 30241875 h 22"/>
                <a:gd name="T2" fmla="*/ 7953782 w 39"/>
                <a:gd name="T3" fmla="*/ 52924075 h 22"/>
                <a:gd name="T4" fmla="*/ 135202897 w 39"/>
                <a:gd name="T5" fmla="*/ 45362813 h 22"/>
                <a:gd name="T6" fmla="*/ 167016397 w 39"/>
                <a:gd name="T7" fmla="*/ 35282188 h 22"/>
                <a:gd name="T8" fmla="*/ 153761179 w 39"/>
                <a:gd name="T9" fmla="*/ 20161250 h 22"/>
                <a:gd name="T10" fmla="*/ 198828269 w 39"/>
                <a:gd name="T11" fmla="*/ 0 h 22"/>
                <a:gd name="T12" fmla="*/ 0 w 39"/>
                <a:gd name="T13" fmla="*/ 30241875 h 22"/>
                <a:gd name="T14" fmla="*/ 0 w 39"/>
                <a:gd name="T15" fmla="*/ 30241875 h 22"/>
                <a:gd name="T16" fmla="*/ 0 w 39"/>
                <a:gd name="T17" fmla="*/ 3024187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2"/>
                <a:gd name="T29" fmla="*/ 39 w 3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2">
                  <a:moveTo>
                    <a:pt x="0" y="12"/>
                  </a:moveTo>
                  <a:lnTo>
                    <a:pt x="3" y="21"/>
                  </a:lnTo>
                  <a:lnTo>
                    <a:pt x="22" y="18"/>
                  </a:lnTo>
                  <a:lnTo>
                    <a:pt x="32" y="14"/>
                  </a:lnTo>
                  <a:lnTo>
                    <a:pt x="29" y="8"/>
                  </a:lnTo>
                  <a:lnTo>
                    <a:pt x="38" y="0"/>
                  </a:lnTo>
                  <a:lnTo>
                    <a:pt x="0" y="12"/>
                  </a:lnTo>
                </a:path>
              </a:pathLst>
            </a:custGeom>
            <a:solidFill>
              <a:srgbClr val="FF572F"/>
            </a:solidFill>
            <a:ln w="3175" cap="flat" cmpd="sng">
              <a:solidFill>
                <a:srgbClr val="000000"/>
              </a:solidFill>
              <a:prstDash val="solid"/>
              <a:round/>
              <a:headEnd type="none" w="med" len="med"/>
              <a:tailEnd type="none" w="med" len="med"/>
            </a:ln>
          </p:spPr>
          <p:txBody>
            <a:bodyPr/>
            <a:lstStyle/>
            <a:p>
              <a:endParaRPr lang="en-US"/>
            </a:p>
          </p:txBody>
        </p:sp>
        <p:sp>
          <p:nvSpPr>
            <p:cNvPr id="8712" name="TextBox 1"/>
            <p:cNvSpPr txBox="1">
              <a:spLocks noChangeArrowheads="1"/>
            </p:cNvSpPr>
            <p:nvPr/>
          </p:nvSpPr>
          <p:spPr bwMode="auto">
            <a:xfrm>
              <a:off x="-101600" y="4459288"/>
              <a:ext cx="2189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eaLnBrk="1" hangingPunct="1"/>
              <a:r>
                <a:rPr lang="en-US" sz="1200"/>
                <a:t>CO</a:t>
              </a:r>
              <a:r>
                <a:rPr lang="en-US" sz="1200" baseline="-25000"/>
                <a:t>2</a:t>
              </a:r>
              <a:r>
                <a:rPr lang="en-US" sz="1200"/>
                <a:t> “Proxy” Cost</a:t>
              </a:r>
            </a:p>
          </p:txBody>
        </p:sp>
      </p:grpSp>
      <p:grpSp>
        <p:nvGrpSpPr>
          <p:cNvPr id="525" name="Group 524"/>
          <p:cNvGrpSpPr>
            <a:grpSpLocks/>
          </p:cNvGrpSpPr>
          <p:nvPr/>
        </p:nvGrpSpPr>
        <p:grpSpPr bwMode="auto">
          <a:xfrm>
            <a:off x="-101600" y="949325"/>
            <a:ext cx="9194800" cy="5211763"/>
            <a:chOff x="-101600" y="949325"/>
            <a:chExt cx="9194800" cy="5211763"/>
          </a:xfrm>
        </p:grpSpPr>
        <p:grpSp>
          <p:nvGrpSpPr>
            <p:cNvPr id="526" name="Group 2"/>
            <p:cNvGrpSpPr>
              <a:grpSpLocks/>
            </p:cNvGrpSpPr>
            <p:nvPr/>
          </p:nvGrpSpPr>
          <p:grpSpPr bwMode="auto">
            <a:xfrm>
              <a:off x="98425" y="1531938"/>
              <a:ext cx="8994775" cy="4327525"/>
              <a:chOff x="19" y="904"/>
              <a:chExt cx="5666" cy="2726"/>
            </a:xfrm>
            <a:solidFill>
              <a:srgbClr val="FFFF66"/>
            </a:solidFill>
          </p:grpSpPr>
          <p:sp>
            <p:nvSpPr>
              <p:cNvPr id="1232" name="Freeform 3"/>
              <p:cNvSpPr>
                <a:spLocks noChangeAspect="1"/>
              </p:cNvSpPr>
              <p:nvPr/>
            </p:nvSpPr>
            <p:spPr bwMode="auto">
              <a:xfrm>
                <a:off x="4438" y="2022"/>
                <a:ext cx="153" cy="297"/>
              </a:xfrm>
              <a:custGeom>
                <a:avLst/>
                <a:gdLst>
                  <a:gd name="T0" fmla="*/ 0 w 151"/>
                  <a:gd name="T1" fmla="*/ 15 h 301"/>
                  <a:gd name="T2" fmla="*/ 22 w 151"/>
                  <a:gd name="T3" fmla="*/ 37 h 301"/>
                  <a:gd name="T4" fmla="*/ 72 w 151"/>
                  <a:gd name="T5" fmla="*/ 37 h 301"/>
                  <a:gd name="T6" fmla="*/ 80 w 151"/>
                  <a:gd name="T7" fmla="*/ 40 h 301"/>
                  <a:gd name="T8" fmla="*/ 68 w 151"/>
                  <a:gd name="T9" fmla="*/ 47 h 301"/>
                  <a:gd name="T10" fmla="*/ 122 w 151"/>
                  <a:gd name="T11" fmla="*/ 87 h 301"/>
                  <a:gd name="T12" fmla="*/ 128 w 151"/>
                  <a:gd name="T13" fmla="*/ 93 h 301"/>
                  <a:gd name="T14" fmla="*/ 164 w 151"/>
                  <a:gd name="T15" fmla="*/ 105 h 301"/>
                  <a:gd name="T16" fmla="*/ 173 w 151"/>
                  <a:gd name="T17" fmla="*/ 117 h 301"/>
                  <a:gd name="T18" fmla="*/ 181 w 151"/>
                  <a:gd name="T19" fmla="*/ 152 h 301"/>
                  <a:gd name="T20" fmla="*/ 134 w 151"/>
                  <a:gd name="T21" fmla="*/ 163 h 301"/>
                  <a:gd name="T22" fmla="*/ 126 w 151"/>
                  <a:gd name="T23" fmla="*/ 173 h 301"/>
                  <a:gd name="T24" fmla="*/ 99 w 151"/>
                  <a:gd name="T25" fmla="*/ 180 h 301"/>
                  <a:gd name="T26" fmla="*/ 108 w 151"/>
                  <a:gd name="T27" fmla="*/ 183 h 301"/>
                  <a:gd name="T28" fmla="*/ 110 w 151"/>
                  <a:gd name="T29" fmla="*/ 203 h 301"/>
                  <a:gd name="T30" fmla="*/ 154 w 151"/>
                  <a:gd name="T31" fmla="*/ 192 h 301"/>
                  <a:gd name="T32" fmla="*/ 162 w 151"/>
                  <a:gd name="T33" fmla="*/ 180 h 301"/>
                  <a:gd name="T34" fmla="*/ 177 w 151"/>
                  <a:gd name="T35" fmla="*/ 180 h 301"/>
                  <a:gd name="T36" fmla="*/ 217 w 151"/>
                  <a:gd name="T37" fmla="*/ 166 h 301"/>
                  <a:gd name="T38" fmla="*/ 217 w 151"/>
                  <a:gd name="T39" fmla="*/ 134 h 301"/>
                  <a:gd name="T40" fmla="*/ 201 w 151"/>
                  <a:gd name="T41" fmla="*/ 108 h 301"/>
                  <a:gd name="T42" fmla="*/ 107 w 151"/>
                  <a:gd name="T43" fmla="*/ 68 h 301"/>
                  <a:gd name="T44" fmla="*/ 99 w 151"/>
                  <a:gd name="T45" fmla="*/ 56 h 301"/>
                  <a:gd name="T46" fmla="*/ 102 w 151"/>
                  <a:gd name="T47" fmla="*/ 38 h 301"/>
                  <a:gd name="T48" fmla="*/ 126 w 151"/>
                  <a:gd name="T49" fmla="*/ 37 h 301"/>
                  <a:gd name="T50" fmla="*/ 158 w 151"/>
                  <a:gd name="T51" fmla="*/ 35 h 301"/>
                  <a:gd name="T52" fmla="*/ 112 w 151"/>
                  <a:gd name="T53" fmla="*/ 26 h 301"/>
                  <a:gd name="T54" fmla="*/ 106 w 151"/>
                  <a:gd name="T55" fmla="*/ 7 h 301"/>
                  <a:gd name="T56" fmla="*/ 86 w 151"/>
                  <a:gd name="T57" fmla="*/ 0 h 301"/>
                  <a:gd name="T58" fmla="*/ 16 w 151"/>
                  <a:gd name="T59" fmla="*/ 11 h 301"/>
                  <a:gd name="T60" fmla="*/ 1 w 151"/>
                  <a:gd name="T61" fmla="*/ 9 h 301"/>
                  <a:gd name="T62" fmla="*/ 0 w 151"/>
                  <a:gd name="T63" fmla="*/ 15 h 301"/>
                  <a:gd name="T64" fmla="*/ 0 w 151"/>
                  <a:gd name="T65" fmla="*/ 15 h 301"/>
                  <a:gd name="T66" fmla="*/ 0 w 151"/>
                  <a:gd name="T67" fmla="*/ 15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01"/>
                  <a:gd name="T104" fmla="*/ 151 w 151"/>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01">
                    <a:moveTo>
                      <a:pt x="0" y="15"/>
                    </a:moveTo>
                    <a:lnTo>
                      <a:pt x="22" y="45"/>
                    </a:lnTo>
                    <a:lnTo>
                      <a:pt x="43" y="51"/>
                    </a:lnTo>
                    <a:lnTo>
                      <a:pt x="51" y="69"/>
                    </a:lnTo>
                    <a:lnTo>
                      <a:pt x="39" y="76"/>
                    </a:lnTo>
                    <a:lnTo>
                      <a:pt x="89" y="121"/>
                    </a:lnTo>
                    <a:lnTo>
                      <a:pt x="92" y="132"/>
                    </a:lnTo>
                    <a:lnTo>
                      <a:pt x="110" y="156"/>
                    </a:lnTo>
                    <a:lnTo>
                      <a:pt x="115" y="175"/>
                    </a:lnTo>
                    <a:lnTo>
                      <a:pt x="123" y="221"/>
                    </a:lnTo>
                    <a:lnTo>
                      <a:pt x="95" y="238"/>
                    </a:lnTo>
                    <a:lnTo>
                      <a:pt x="91" y="253"/>
                    </a:lnTo>
                    <a:lnTo>
                      <a:pt x="70" y="264"/>
                    </a:lnTo>
                    <a:lnTo>
                      <a:pt x="79" y="270"/>
                    </a:lnTo>
                    <a:lnTo>
                      <a:pt x="81" y="300"/>
                    </a:lnTo>
                    <a:lnTo>
                      <a:pt x="105" y="285"/>
                    </a:lnTo>
                    <a:lnTo>
                      <a:pt x="109" y="264"/>
                    </a:lnTo>
                    <a:lnTo>
                      <a:pt x="119" y="264"/>
                    </a:lnTo>
                    <a:lnTo>
                      <a:pt x="150" y="243"/>
                    </a:lnTo>
                    <a:lnTo>
                      <a:pt x="150" y="195"/>
                    </a:lnTo>
                    <a:lnTo>
                      <a:pt x="139" y="162"/>
                    </a:lnTo>
                    <a:lnTo>
                      <a:pt x="78" y="97"/>
                    </a:lnTo>
                    <a:lnTo>
                      <a:pt x="70" y="85"/>
                    </a:lnTo>
                    <a:lnTo>
                      <a:pt x="73" y="67"/>
                    </a:lnTo>
                    <a:lnTo>
                      <a:pt x="91" y="43"/>
                    </a:lnTo>
                    <a:lnTo>
                      <a:pt x="107" y="35"/>
                    </a:lnTo>
                    <a:lnTo>
                      <a:pt x="83" y="26"/>
                    </a:lnTo>
                    <a:lnTo>
                      <a:pt x="77" y="7"/>
                    </a:lnTo>
                    <a:lnTo>
                      <a:pt x="57" y="0"/>
                    </a:lnTo>
                    <a:lnTo>
                      <a:pt x="16" y="11"/>
                    </a:lnTo>
                    <a:lnTo>
                      <a:pt x="1" y="9"/>
                    </a:lnTo>
                    <a:lnTo>
                      <a:pt x="0" y="1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233" name="Group 4"/>
              <p:cNvGrpSpPr>
                <a:grpSpLocks/>
              </p:cNvGrpSpPr>
              <p:nvPr/>
            </p:nvGrpSpPr>
            <p:grpSpPr bwMode="auto">
              <a:xfrm>
                <a:off x="19" y="904"/>
                <a:ext cx="5666" cy="2726"/>
                <a:chOff x="19" y="904"/>
                <a:chExt cx="5666" cy="2726"/>
              </a:xfrm>
              <a:grpFill/>
            </p:grpSpPr>
            <p:sp>
              <p:nvSpPr>
                <p:cNvPr id="1234" name="Freeform 5"/>
                <p:cNvSpPr>
                  <a:spLocks noChangeAspect="1"/>
                </p:cNvSpPr>
                <p:nvPr/>
              </p:nvSpPr>
              <p:spPr bwMode="auto">
                <a:xfrm>
                  <a:off x="3522" y="1563"/>
                  <a:ext cx="313" cy="175"/>
                </a:xfrm>
                <a:custGeom>
                  <a:avLst/>
                  <a:gdLst>
                    <a:gd name="T0" fmla="*/ 308 w 309"/>
                    <a:gd name="T1" fmla="*/ 121 h 177"/>
                    <a:gd name="T2" fmla="*/ 336 w 309"/>
                    <a:gd name="T3" fmla="*/ 125 h 177"/>
                    <a:gd name="T4" fmla="*/ 344 w 309"/>
                    <a:gd name="T5" fmla="*/ 113 h 177"/>
                    <a:gd name="T6" fmla="*/ 335 w 309"/>
                    <a:gd name="T7" fmla="*/ 105 h 177"/>
                    <a:gd name="T8" fmla="*/ 315 w 309"/>
                    <a:gd name="T9" fmla="*/ 100 h 177"/>
                    <a:gd name="T10" fmla="*/ 317 w 309"/>
                    <a:gd name="T11" fmla="*/ 93 h 177"/>
                    <a:gd name="T12" fmla="*/ 340 w 309"/>
                    <a:gd name="T13" fmla="*/ 93 h 177"/>
                    <a:gd name="T14" fmla="*/ 343 w 309"/>
                    <a:gd name="T15" fmla="*/ 85 h 177"/>
                    <a:gd name="T16" fmla="*/ 354 w 309"/>
                    <a:gd name="T17" fmla="*/ 81 h 177"/>
                    <a:gd name="T18" fmla="*/ 353 w 309"/>
                    <a:gd name="T19" fmla="*/ 72 h 177"/>
                    <a:gd name="T20" fmla="*/ 379 w 309"/>
                    <a:gd name="T21" fmla="*/ 63 h 177"/>
                    <a:gd name="T22" fmla="*/ 391 w 309"/>
                    <a:gd name="T23" fmla="*/ 81 h 177"/>
                    <a:gd name="T24" fmla="*/ 400 w 309"/>
                    <a:gd name="T25" fmla="*/ 81 h 177"/>
                    <a:gd name="T26" fmla="*/ 420 w 309"/>
                    <a:gd name="T27" fmla="*/ 81 h 177"/>
                    <a:gd name="T28" fmla="*/ 446 w 309"/>
                    <a:gd name="T29" fmla="*/ 67 h 177"/>
                    <a:gd name="T30" fmla="*/ 405 w 309"/>
                    <a:gd name="T31" fmla="*/ 55 h 177"/>
                    <a:gd name="T32" fmla="*/ 404 w 309"/>
                    <a:gd name="T33" fmla="*/ 63 h 177"/>
                    <a:gd name="T34" fmla="*/ 369 w 309"/>
                    <a:gd name="T35" fmla="*/ 55 h 177"/>
                    <a:gd name="T36" fmla="*/ 391 w 309"/>
                    <a:gd name="T37" fmla="*/ 44 h 177"/>
                    <a:gd name="T38" fmla="*/ 378 w 309"/>
                    <a:gd name="T39" fmla="*/ 44 h 177"/>
                    <a:gd name="T40" fmla="*/ 376 w 309"/>
                    <a:gd name="T41" fmla="*/ 44 h 177"/>
                    <a:gd name="T42" fmla="*/ 336 w 309"/>
                    <a:gd name="T43" fmla="*/ 63 h 177"/>
                    <a:gd name="T44" fmla="*/ 293 w 309"/>
                    <a:gd name="T45" fmla="*/ 60 h 177"/>
                    <a:gd name="T46" fmla="*/ 284 w 309"/>
                    <a:gd name="T47" fmla="*/ 47 h 177"/>
                    <a:gd name="T48" fmla="*/ 264 w 309"/>
                    <a:gd name="T49" fmla="*/ 47 h 177"/>
                    <a:gd name="T50" fmla="*/ 261 w 309"/>
                    <a:gd name="T51" fmla="*/ 44 h 177"/>
                    <a:gd name="T52" fmla="*/ 225 w 309"/>
                    <a:gd name="T53" fmla="*/ 38 h 177"/>
                    <a:gd name="T54" fmla="*/ 158 w 309"/>
                    <a:gd name="T55" fmla="*/ 42 h 177"/>
                    <a:gd name="T56" fmla="*/ 70 w 309"/>
                    <a:gd name="T57" fmla="*/ 0 h 177"/>
                    <a:gd name="T58" fmla="*/ 0 w 309"/>
                    <a:gd name="T59" fmla="*/ 11 h 177"/>
                    <a:gd name="T60" fmla="*/ 18 w 309"/>
                    <a:gd name="T61" fmla="*/ 59 h 177"/>
                    <a:gd name="T62" fmla="*/ 33 w 309"/>
                    <a:gd name="T63" fmla="*/ 60 h 177"/>
                    <a:gd name="T64" fmla="*/ 32 w 309"/>
                    <a:gd name="T65" fmla="*/ 47 h 177"/>
                    <a:gd name="T66" fmla="*/ 75 w 309"/>
                    <a:gd name="T67" fmla="*/ 44 h 177"/>
                    <a:gd name="T68" fmla="*/ 78 w 309"/>
                    <a:gd name="T69" fmla="*/ 44 h 177"/>
                    <a:gd name="T70" fmla="*/ 83 w 309"/>
                    <a:gd name="T71" fmla="*/ 44 h 177"/>
                    <a:gd name="T72" fmla="*/ 109 w 309"/>
                    <a:gd name="T73" fmla="*/ 44 h 177"/>
                    <a:gd name="T74" fmla="*/ 115 w 309"/>
                    <a:gd name="T75" fmla="*/ 57 h 177"/>
                    <a:gd name="T76" fmla="*/ 175 w 309"/>
                    <a:gd name="T77" fmla="*/ 63 h 177"/>
                    <a:gd name="T78" fmla="*/ 193 w 309"/>
                    <a:gd name="T79" fmla="*/ 89 h 177"/>
                    <a:gd name="T80" fmla="*/ 277 w 309"/>
                    <a:gd name="T81" fmla="*/ 112 h 177"/>
                    <a:gd name="T82" fmla="*/ 304 w 309"/>
                    <a:gd name="T83" fmla="*/ 114 h 177"/>
                    <a:gd name="T84" fmla="*/ 308 w 309"/>
                    <a:gd name="T85" fmla="*/ 121 h 177"/>
                    <a:gd name="T86" fmla="*/ 308 w 309"/>
                    <a:gd name="T87" fmla="*/ 121 h 177"/>
                    <a:gd name="T88" fmla="*/ 308 w 309"/>
                    <a:gd name="T89" fmla="*/ 121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77"/>
                    <a:gd name="T137" fmla="*/ 309 w 309"/>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77">
                      <a:moveTo>
                        <a:pt x="212" y="169"/>
                      </a:moveTo>
                      <a:lnTo>
                        <a:pt x="233" y="176"/>
                      </a:lnTo>
                      <a:lnTo>
                        <a:pt x="239" y="153"/>
                      </a:lnTo>
                      <a:lnTo>
                        <a:pt x="232" y="136"/>
                      </a:lnTo>
                      <a:lnTo>
                        <a:pt x="217" y="129"/>
                      </a:lnTo>
                      <a:lnTo>
                        <a:pt x="219" y="122"/>
                      </a:lnTo>
                      <a:lnTo>
                        <a:pt x="236" y="122"/>
                      </a:lnTo>
                      <a:lnTo>
                        <a:pt x="238" y="114"/>
                      </a:lnTo>
                      <a:lnTo>
                        <a:pt x="246" y="110"/>
                      </a:lnTo>
                      <a:lnTo>
                        <a:pt x="245" y="101"/>
                      </a:lnTo>
                      <a:lnTo>
                        <a:pt x="261" y="92"/>
                      </a:lnTo>
                      <a:lnTo>
                        <a:pt x="268" y="110"/>
                      </a:lnTo>
                      <a:lnTo>
                        <a:pt x="274" y="110"/>
                      </a:lnTo>
                      <a:lnTo>
                        <a:pt x="290" y="110"/>
                      </a:lnTo>
                      <a:lnTo>
                        <a:pt x="308" y="96"/>
                      </a:lnTo>
                      <a:lnTo>
                        <a:pt x="278" y="84"/>
                      </a:lnTo>
                      <a:lnTo>
                        <a:pt x="277" y="92"/>
                      </a:lnTo>
                      <a:lnTo>
                        <a:pt x="255" y="84"/>
                      </a:lnTo>
                      <a:lnTo>
                        <a:pt x="268" y="70"/>
                      </a:lnTo>
                      <a:lnTo>
                        <a:pt x="260" y="66"/>
                      </a:lnTo>
                      <a:lnTo>
                        <a:pt x="259" y="72"/>
                      </a:lnTo>
                      <a:lnTo>
                        <a:pt x="233" y="92"/>
                      </a:lnTo>
                      <a:lnTo>
                        <a:pt x="201" y="89"/>
                      </a:lnTo>
                      <a:lnTo>
                        <a:pt x="194" y="76"/>
                      </a:lnTo>
                      <a:lnTo>
                        <a:pt x="183" y="76"/>
                      </a:lnTo>
                      <a:lnTo>
                        <a:pt x="181" y="54"/>
                      </a:lnTo>
                      <a:lnTo>
                        <a:pt x="157" y="38"/>
                      </a:lnTo>
                      <a:lnTo>
                        <a:pt x="108" y="42"/>
                      </a:lnTo>
                      <a:lnTo>
                        <a:pt x="41" y="0"/>
                      </a:lnTo>
                      <a:lnTo>
                        <a:pt x="0" y="11"/>
                      </a:lnTo>
                      <a:lnTo>
                        <a:pt x="18" y="88"/>
                      </a:lnTo>
                      <a:lnTo>
                        <a:pt x="33" y="89"/>
                      </a:lnTo>
                      <a:lnTo>
                        <a:pt x="32" y="76"/>
                      </a:lnTo>
                      <a:lnTo>
                        <a:pt x="46" y="64"/>
                      </a:lnTo>
                      <a:lnTo>
                        <a:pt x="49" y="61"/>
                      </a:lnTo>
                      <a:lnTo>
                        <a:pt x="54" y="56"/>
                      </a:lnTo>
                      <a:lnTo>
                        <a:pt x="80" y="69"/>
                      </a:lnTo>
                      <a:lnTo>
                        <a:pt x="86" y="86"/>
                      </a:lnTo>
                      <a:lnTo>
                        <a:pt x="117" y="92"/>
                      </a:lnTo>
                      <a:lnTo>
                        <a:pt x="135" y="118"/>
                      </a:lnTo>
                      <a:lnTo>
                        <a:pt x="191" y="151"/>
                      </a:lnTo>
                      <a:lnTo>
                        <a:pt x="209" y="154"/>
                      </a:lnTo>
                      <a:lnTo>
                        <a:pt x="212" y="16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35" name="Freeform 6"/>
                <p:cNvSpPr>
                  <a:spLocks noChangeAspect="1"/>
                </p:cNvSpPr>
                <p:nvPr/>
              </p:nvSpPr>
              <p:spPr bwMode="auto">
                <a:xfrm>
                  <a:off x="3743" y="1654"/>
                  <a:ext cx="141" cy="90"/>
                </a:xfrm>
                <a:custGeom>
                  <a:avLst/>
                  <a:gdLst>
                    <a:gd name="T0" fmla="*/ 23 w 139"/>
                    <a:gd name="T1" fmla="*/ 55 h 91"/>
                    <a:gd name="T2" fmla="*/ 71 w 139"/>
                    <a:gd name="T3" fmla="*/ 51 h 91"/>
                    <a:gd name="T4" fmla="*/ 75 w 139"/>
                    <a:gd name="T5" fmla="*/ 45 h 91"/>
                    <a:gd name="T6" fmla="*/ 87 w 139"/>
                    <a:gd name="T7" fmla="*/ 45 h 91"/>
                    <a:gd name="T8" fmla="*/ 95 w 139"/>
                    <a:gd name="T9" fmla="*/ 45 h 91"/>
                    <a:gd name="T10" fmla="*/ 111 w 139"/>
                    <a:gd name="T11" fmla="*/ 45 h 91"/>
                    <a:gd name="T12" fmla="*/ 125 w 139"/>
                    <a:gd name="T13" fmla="*/ 61 h 91"/>
                    <a:gd name="T14" fmla="*/ 171 w 139"/>
                    <a:gd name="T15" fmla="*/ 46 h 91"/>
                    <a:gd name="T16" fmla="*/ 207 w 139"/>
                    <a:gd name="T17" fmla="*/ 51 h 91"/>
                    <a:gd name="T18" fmla="*/ 201 w 139"/>
                    <a:gd name="T19" fmla="*/ 45 h 91"/>
                    <a:gd name="T20" fmla="*/ 177 w 139"/>
                    <a:gd name="T21" fmla="*/ 45 h 91"/>
                    <a:gd name="T22" fmla="*/ 169 w 139"/>
                    <a:gd name="T23" fmla="*/ 45 h 91"/>
                    <a:gd name="T24" fmla="*/ 169 w 139"/>
                    <a:gd name="T25" fmla="*/ 34 h 91"/>
                    <a:gd name="T26" fmla="*/ 121 w 139"/>
                    <a:gd name="T27" fmla="*/ 38 h 91"/>
                    <a:gd name="T28" fmla="*/ 97 w 139"/>
                    <a:gd name="T29" fmla="*/ 30 h 91"/>
                    <a:gd name="T30" fmla="*/ 33 w 139"/>
                    <a:gd name="T31" fmla="*/ 30 h 91"/>
                    <a:gd name="T32" fmla="*/ 31 w 139"/>
                    <a:gd name="T33" fmla="*/ 22 h 91"/>
                    <a:gd name="T34" fmla="*/ 80 w 139"/>
                    <a:gd name="T35" fmla="*/ 22 h 91"/>
                    <a:gd name="T36" fmla="*/ 86 w 139"/>
                    <a:gd name="T37" fmla="*/ 18 h 91"/>
                    <a:gd name="T38" fmla="*/ 80 w 139"/>
                    <a:gd name="T39" fmla="*/ 18 h 91"/>
                    <a:gd name="T40" fmla="*/ 73 w 139"/>
                    <a:gd name="T41" fmla="*/ 0 h 91"/>
                    <a:gd name="T42" fmla="*/ 28 w 139"/>
                    <a:gd name="T43" fmla="*/ 9 h 91"/>
                    <a:gd name="T44" fmla="*/ 29 w 139"/>
                    <a:gd name="T45" fmla="*/ 18 h 91"/>
                    <a:gd name="T46" fmla="*/ 21 w 139"/>
                    <a:gd name="T47" fmla="*/ 22 h 91"/>
                    <a:gd name="T48" fmla="*/ 19 w 139"/>
                    <a:gd name="T49" fmla="*/ 30 h 91"/>
                    <a:gd name="T50" fmla="*/ 2 w 139"/>
                    <a:gd name="T51" fmla="*/ 30 h 91"/>
                    <a:gd name="T52" fmla="*/ 0 w 139"/>
                    <a:gd name="T53" fmla="*/ 37 h 91"/>
                    <a:gd name="T54" fmla="*/ 15 w 139"/>
                    <a:gd name="T55" fmla="*/ 44 h 91"/>
                    <a:gd name="T56" fmla="*/ 22 w 139"/>
                    <a:gd name="T57" fmla="*/ 45 h 91"/>
                    <a:gd name="T58" fmla="*/ 16 w 139"/>
                    <a:gd name="T59" fmla="*/ 55 h 91"/>
                    <a:gd name="T60" fmla="*/ 23 w 139"/>
                    <a:gd name="T61" fmla="*/ 55 h 91"/>
                    <a:gd name="T62" fmla="*/ 23 w 139"/>
                    <a:gd name="T63" fmla="*/ 55 h 91"/>
                    <a:gd name="T64" fmla="*/ 23 w 139"/>
                    <a:gd name="T65" fmla="*/ 55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91"/>
                    <a:gd name="T101" fmla="*/ 139 w 13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91">
                      <a:moveTo>
                        <a:pt x="23" y="84"/>
                      </a:moveTo>
                      <a:lnTo>
                        <a:pt x="42" y="80"/>
                      </a:lnTo>
                      <a:lnTo>
                        <a:pt x="46" y="72"/>
                      </a:lnTo>
                      <a:lnTo>
                        <a:pt x="58" y="73"/>
                      </a:lnTo>
                      <a:lnTo>
                        <a:pt x="66" y="54"/>
                      </a:lnTo>
                      <a:lnTo>
                        <a:pt x="79" y="65"/>
                      </a:lnTo>
                      <a:lnTo>
                        <a:pt x="86" y="90"/>
                      </a:lnTo>
                      <a:lnTo>
                        <a:pt x="113" y="75"/>
                      </a:lnTo>
                      <a:lnTo>
                        <a:pt x="138" y="80"/>
                      </a:lnTo>
                      <a:lnTo>
                        <a:pt x="134" y="56"/>
                      </a:lnTo>
                      <a:lnTo>
                        <a:pt x="118" y="54"/>
                      </a:lnTo>
                      <a:lnTo>
                        <a:pt x="111" y="46"/>
                      </a:lnTo>
                      <a:lnTo>
                        <a:pt x="111" y="34"/>
                      </a:lnTo>
                      <a:lnTo>
                        <a:pt x="84" y="38"/>
                      </a:lnTo>
                      <a:lnTo>
                        <a:pt x="68" y="30"/>
                      </a:lnTo>
                      <a:lnTo>
                        <a:pt x="33" y="30"/>
                      </a:lnTo>
                      <a:lnTo>
                        <a:pt x="31" y="22"/>
                      </a:lnTo>
                      <a:lnTo>
                        <a:pt x="51" y="22"/>
                      </a:lnTo>
                      <a:lnTo>
                        <a:pt x="57" y="18"/>
                      </a:lnTo>
                      <a:lnTo>
                        <a:pt x="51" y="18"/>
                      </a:lnTo>
                      <a:lnTo>
                        <a:pt x="44" y="0"/>
                      </a:lnTo>
                      <a:lnTo>
                        <a:pt x="28" y="9"/>
                      </a:lnTo>
                      <a:lnTo>
                        <a:pt x="29" y="18"/>
                      </a:lnTo>
                      <a:lnTo>
                        <a:pt x="21" y="22"/>
                      </a:lnTo>
                      <a:lnTo>
                        <a:pt x="19" y="30"/>
                      </a:lnTo>
                      <a:lnTo>
                        <a:pt x="2" y="30"/>
                      </a:lnTo>
                      <a:lnTo>
                        <a:pt x="0" y="37"/>
                      </a:lnTo>
                      <a:lnTo>
                        <a:pt x="15" y="44"/>
                      </a:lnTo>
                      <a:lnTo>
                        <a:pt x="22" y="61"/>
                      </a:lnTo>
                      <a:lnTo>
                        <a:pt x="16" y="84"/>
                      </a:lnTo>
                      <a:lnTo>
                        <a:pt x="23" y="8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36" name="Freeform 7"/>
                <p:cNvSpPr>
                  <a:spLocks noChangeAspect="1"/>
                </p:cNvSpPr>
                <p:nvPr/>
              </p:nvSpPr>
              <p:spPr bwMode="auto">
                <a:xfrm>
                  <a:off x="3774" y="1612"/>
                  <a:ext cx="174" cy="80"/>
                </a:xfrm>
                <a:custGeom>
                  <a:avLst/>
                  <a:gdLst>
                    <a:gd name="T0" fmla="*/ 26 w 172"/>
                    <a:gd name="T1" fmla="*/ 40 h 81"/>
                    <a:gd name="T2" fmla="*/ 20 w 172"/>
                    <a:gd name="T3" fmla="*/ 40 h 81"/>
                    <a:gd name="T4" fmla="*/ 0 w 172"/>
                    <a:gd name="T5" fmla="*/ 40 h 81"/>
                    <a:gd name="T6" fmla="*/ 2 w 172"/>
                    <a:gd name="T7" fmla="*/ 43 h 81"/>
                    <a:gd name="T8" fmla="*/ 37 w 172"/>
                    <a:gd name="T9" fmla="*/ 43 h 81"/>
                    <a:gd name="T10" fmla="*/ 82 w 172"/>
                    <a:gd name="T11" fmla="*/ 51 h 81"/>
                    <a:gd name="T12" fmla="*/ 109 w 172"/>
                    <a:gd name="T13" fmla="*/ 47 h 81"/>
                    <a:gd name="T14" fmla="*/ 109 w 172"/>
                    <a:gd name="T15" fmla="*/ 40 h 81"/>
                    <a:gd name="T16" fmla="*/ 122 w 172"/>
                    <a:gd name="T17" fmla="*/ 40 h 81"/>
                    <a:gd name="T18" fmla="*/ 171 w 172"/>
                    <a:gd name="T19" fmla="*/ 40 h 81"/>
                    <a:gd name="T20" fmla="*/ 175 w 172"/>
                    <a:gd name="T21" fmla="*/ 40 h 81"/>
                    <a:gd name="T22" fmla="*/ 201 w 172"/>
                    <a:gd name="T23" fmla="*/ 40 h 81"/>
                    <a:gd name="T24" fmla="*/ 233 w 172"/>
                    <a:gd name="T25" fmla="*/ 26 h 81"/>
                    <a:gd name="T26" fmla="*/ 236 w 172"/>
                    <a:gd name="T27" fmla="*/ 18 h 81"/>
                    <a:gd name="T28" fmla="*/ 209 w 172"/>
                    <a:gd name="T29" fmla="*/ 7 h 81"/>
                    <a:gd name="T30" fmla="*/ 114 w 172"/>
                    <a:gd name="T31" fmla="*/ 6 h 81"/>
                    <a:gd name="T32" fmla="*/ 92 w 172"/>
                    <a:gd name="T33" fmla="*/ 0 h 81"/>
                    <a:gd name="T34" fmla="*/ 84 w 172"/>
                    <a:gd name="T35" fmla="*/ 3 h 81"/>
                    <a:gd name="T36" fmla="*/ 82 w 172"/>
                    <a:gd name="T37" fmla="*/ 14 h 81"/>
                    <a:gd name="T38" fmla="*/ 15 w 172"/>
                    <a:gd name="T39" fmla="*/ 9 h 81"/>
                    <a:gd name="T40" fmla="*/ 12 w 172"/>
                    <a:gd name="T41" fmla="*/ 16 h 81"/>
                    <a:gd name="T42" fmla="*/ 20 w 172"/>
                    <a:gd name="T43" fmla="*/ 20 h 81"/>
                    <a:gd name="T44" fmla="*/ 7 w 172"/>
                    <a:gd name="T45" fmla="*/ 34 h 81"/>
                    <a:gd name="T46" fmla="*/ 29 w 172"/>
                    <a:gd name="T47" fmla="*/ 40 h 81"/>
                    <a:gd name="T48" fmla="*/ 30 w 172"/>
                    <a:gd name="T49" fmla="*/ 34 h 81"/>
                    <a:gd name="T50" fmla="*/ 89 w 172"/>
                    <a:gd name="T51" fmla="*/ 40 h 81"/>
                    <a:gd name="T52" fmla="*/ 42 w 172"/>
                    <a:gd name="T53" fmla="*/ 40 h 81"/>
                    <a:gd name="T54" fmla="*/ 26 w 172"/>
                    <a:gd name="T55" fmla="*/ 40 h 81"/>
                    <a:gd name="T56" fmla="*/ 26 w 172"/>
                    <a:gd name="T57" fmla="*/ 40 h 81"/>
                    <a:gd name="T58" fmla="*/ 26 w 172"/>
                    <a:gd name="T59" fmla="*/ 4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81"/>
                    <a:gd name="T92" fmla="*/ 172 w 172"/>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81">
                      <a:moveTo>
                        <a:pt x="26" y="60"/>
                      </a:moveTo>
                      <a:lnTo>
                        <a:pt x="20" y="64"/>
                      </a:lnTo>
                      <a:lnTo>
                        <a:pt x="0" y="64"/>
                      </a:lnTo>
                      <a:lnTo>
                        <a:pt x="2" y="72"/>
                      </a:lnTo>
                      <a:lnTo>
                        <a:pt x="37" y="72"/>
                      </a:lnTo>
                      <a:lnTo>
                        <a:pt x="53" y="80"/>
                      </a:lnTo>
                      <a:lnTo>
                        <a:pt x="80" y="76"/>
                      </a:lnTo>
                      <a:lnTo>
                        <a:pt x="80" y="64"/>
                      </a:lnTo>
                      <a:lnTo>
                        <a:pt x="93" y="54"/>
                      </a:lnTo>
                      <a:lnTo>
                        <a:pt x="121" y="54"/>
                      </a:lnTo>
                      <a:lnTo>
                        <a:pt x="123" y="46"/>
                      </a:lnTo>
                      <a:lnTo>
                        <a:pt x="143" y="44"/>
                      </a:lnTo>
                      <a:lnTo>
                        <a:pt x="169" y="26"/>
                      </a:lnTo>
                      <a:lnTo>
                        <a:pt x="171" y="18"/>
                      </a:lnTo>
                      <a:lnTo>
                        <a:pt x="151" y="7"/>
                      </a:lnTo>
                      <a:lnTo>
                        <a:pt x="85" y="6"/>
                      </a:lnTo>
                      <a:lnTo>
                        <a:pt x="63" y="0"/>
                      </a:lnTo>
                      <a:lnTo>
                        <a:pt x="55" y="3"/>
                      </a:lnTo>
                      <a:lnTo>
                        <a:pt x="53" y="14"/>
                      </a:lnTo>
                      <a:lnTo>
                        <a:pt x="15" y="9"/>
                      </a:lnTo>
                      <a:lnTo>
                        <a:pt x="12" y="16"/>
                      </a:lnTo>
                      <a:lnTo>
                        <a:pt x="20" y="20"/>
                      </a:lnTo>
                      <a:lnTo>
                        <a:pt x="7" y="34"/>
                      </a:lnTo>
                      <a:lnTo>
                        <a:pt x="29" y="42"/>
                      </a:lnTo>
                      <a:lnTo>
                        <a:pt x="30" y="34"/>
                      </a:lnTo>
                      <a:lnTo>
                        <a:pt x="60" y="46"/>
                      </a:lnTo>
                      <a:lnTo>
                        <a:pt x="42" y="60"/>
                      </a:lnTo>
                      <a:lnTo>
                        <a:pt x="26" y="6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37" name="Freeform 8"/>
                <p:cNvSpPr>
                  <a:spLocks noChangeAspect="1"/>
                </p:cNvSpPr>
                <p:nvPr/>
              </p:nvSpPr>
              <p:spPr bwMode="auto">
                <a:xfrm>
                  <a:off x="5320" y="1212"/>
                  <a:ext cx="50" cy="14"/>
                </a:xfrm>
                <a:custGeom>
                  <a:avLst/>
                  <a:gdLst>
                    <a:gd name="T0" fmla="*/ 0 w 49"/>
                    <a:gd name="T1" fmla="*/ 0 h 13"/>
                    <a:gd name="T2" fmla="*/ 8 w 49"/>
                    <a:gd name="T3" fmla="*/ 67 h 13"/>
                    <a:gd name="T4" fmla="*/ 70 w 49"/>
                    <a:gd name="T5" fmla="*/ 97 h 13"/>
                    <a:gd name="T6" fmla="*/ 80 w 49"/>
                    <a:gd name="T7" fmla="*/ 67 h 13"/>
                    <a:gd name="T8" fmla="*/ 0 w 49"/>
                    <a:gd name="T9" fmla="*/ 0 h 13"/>
                    <a:gd name="T10" fmla="*/ 0 w 49"/>
                    <a:gd name="T11" fmla="*/ 0 h 13"/>
                    <a:gd name="T12" fmla="*/ 0 60000 65536"/>
                    <a:gd name="T13" fmla="*/ 0 60000 65536"/>
                    <a:gd name="T14" fmla="*/ 0 60000 65536"/>
                    <a:gd name="T15" fmla="*/ 0 60000 65536"/>
                    <a:gd name="T16" fmla="*/ 0 60000 65536"/>
                    <a:gd name="T17" fmla="*/ 0 60000 65536"/>
                    <a:gd name="T18" fmla="*/ 0 w 49"/>
                    <a:gd name="T19" fmla="*/ 0 h 13"/>
                    <a:gd name="T20" fmla="*/ 49 w 4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49" h="13">
                      <a:moveTo>
                        <a:pt x="0" y="0"/>
                      </a:moveTo>
                      <a:lnTo>
                        <a:pt x="8" y="7"/>
                      </a:lnTo>
                      <a:lnTo>
                        <a:pt x="41" y="12"/>
                      </a:lnTo>
                      <a:lnTo>
                        <a:pt x="48" y="7"/>
                      </a:lnTo>
                      <a:lnTo>
                        <a:pt x="0" y="0"/>
                      </a:lnTo>
                    </a:path>
                  </a:pathLst>
                </a:custGeom>
                <a:solidFill>
                  <a:srgbClr val="FFFF99"/>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238" name="Freeform 9"/>
                <p:cNvSpPr>
                  <a:spLocks noChangeAspect="1"/>
                </p:cNvSpPr>
                <p:nvPr/>
              </p:nvSpPr>
              <p:spPr bwMode="auto">
                <a:xfrm>
                  <a:off x="4718" y="1618"/>
                  <a:ext cx="90" cy="105"/>
                </a:xfrm>
                <a:custGeom>
                  <a:avLst/>
                  <a:gdLst>
                    <a:gd name="T0" fmla="*/ 95 w 89"/>
                    <a:gd name="T1" fmla="*/ 0 h 107"/>
                    <a:gd name="T2" fmla="*/ 90 w 89"/>
                    <a:gd name="T3" fmla="*/ 18 h 107"/>
                    <a:gd name="T4" fmla="*/ 76 w 89"/>
                    <a:gd name="T5" fmla="*/ 20 h 107"/>
                    <a:gd name="T6" fmla="*/ 77 w 89"/>
                    <a:gd name="T7" fmla="*/ 26 h 107"/>
                    <a:gd name="T8" fmla="*/ 29 w 89"/>
                    <a:gd name="T9" fmla="*/ 26 h 107"/>
                    <a:gd name="T10" fmla="*/ 0 w 89"/>
                    <a:gd name="T11" fmla="*/ 37 h 107"/>
                    <a:gd name="T12" fmla="*/ 25 w 89"/>
                    <a:gd name="T13" fmla="*/ 42 h 107"/>
                    <a:gd name="T14" fmla="*/ 26 w 89"/>
                    <a:gd name="T15" fmla="*/ 60 h 107"/>
                    <a:gd name="T16" fmla="*/ 90 w 89"/>
                    <a:gd name="T17" fmla="*/ 64 h 107"/>
                    <a:gd name="T18" fmla="*/ 98 w 89"/>
                    <a:gd name="T19" fmla="*/ 59 h 107"/>
                    <a:gd name="T20" fmla="*/ 117 w 89"/>
                    <a:gd name="T21" fmla="*/ 56 h 107"/>
                    <a:gd name="T22" fmla="*/ 89 w 89"/>
                    <a:gd name="T23" fmla="*/ 45 h 107"/>
                    <a:gd name="T24" fmla="*/ 84 w 89"/>
                    <a:gd name="T25" fmla="*/ 33 h 107"/>
                    <a:gd name="T26" fmla="*/ 113 w 89"/>
                    <a:gd name="T27" fmla="*/ 26 h 107"/>
                    <a:gd name="T28" fmla="*/ 103 w 89"/>
                    <a:gd name="T29" fmla="*/ 26 h 107"/>
                    <a:gd name="T30" fmla="*/ 113 w 89"/>
                    <a:gd name="T31" fmla="*/ 5 h 107"/>
                    <a:gd name="T32" fmla="*/ 95 w 89"/>
                    <a:gd name="T33" fmla="*/ 0 h 107"/>
                    <a:gd name="T34" fmla="*/ 95 w 89"/>
                    <a:gd name="T35" fmla="*/ 0 h 107"/>
                    <a:gd name="T36" fmla="*/ 95 w 89"/>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7"/>
                    <a:gd name="T59" fmla="*/ 89 w 89"/>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7">
                      <a:moveTo>
                        <a:pt x="66" y="0"/>
                      </a:moveTo>
                      <a:lnTo>
                        <a:pt x="61" y="18"/>
                      </a:lnTo>
                      <a:lnTo>
                        <a:pt x="47" y="20"/>
                      </a:lnTo>
                      <a:lnTo>
                        <a:pt x="48" y="31"/>
                      </a:lnTo>
                      <a:lnTo>
                        <a:pt x="29" y="28"/>
                      </a:lnTo>
                      <a:lnTo>
                        <a:pt x="0" y="66"/>
                      </a:lnTo>
                      <a:lnTo>
                        <a:pt x="25" y="71"/>
                      </a:lnTo>
                      <a:lnTo>
                        <a:pt x="26" y="98"/>
                      </a:lnTo>
                      <a:lnTo>
                        <a:pt x="61" y="106"/>
                      </a:lnTo>
                      <a:lnTo>
                        <a:pt x="69" y="96"/>
                      </a:lnTo>
                      <a:lnTo>
                        <a:pt x="88" y="90"/>
                      </a:lnTo>
                      <a:lnTo>
                        <a:pt x="60" y="74"/>
                      </a:lnTo>
                      <a:lnTo>
                        <a:pt x="55" y="62"/>
                      </a:lnTo>
                      <a:lnTo>
                        <a:pt x="84" y="42"/>
                      </a:lnTo>
                      <a:lnTo>
                        <a:pt x="74" y="28"/>
                      </a:lnTo>
                      <a:lnTo>
                        <a:pt x="84" y="5"/>
                      </a:lnTo>
                      <a:lnTo>
                        <a:pt x="66"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39" name="Freeform 10"/>
                <p:cNvSpPr>
                  <a:spLocks noChangeAspect="1"/>
                </p:cNvSpPr>
                <p:nvPr/>
              </p:nvSpPr>
              <p:spPr bwMode="auto">
                <a:xfrm>
                  <a:off x="4781" y="1706"/>
                  <a:ext cx="68" cy="87"/>
                </a:xfrm>
                <a:custGeom>
                  <a:avLst/>
                  <a:gdLst>
                    <a:gd name="T0" fmla="*/ 0 w 66"/>
                    <a:gd name="T1" fmla="*/ 16 h 87"/>
                    <a:gd name="T2" fmla="*/ 8 w 66"/>
                    <a:gd name="T3" fmla="*/ 6 h 87"/>
                    <a:gd name="T4" fmla="*/ 62 w 66"/>
                    <a:gd name="T5" fmla="*/ 0 h 87"/>
                    <a:gd name="T6" fmla="*/ 111 w 66"/>
                    <a:gd name="T7" fmla="*/ 20 h 87"/>
                    <a:gd name="T8" fmla="*/ 152 w 66"/>
                    <a:gd name="T9" fmla="*/ 52 h 87"/>
                    <a:gd name="T10" fmla="*/ 152 w 66"/>
                    <a:gd name="T11" fmla="*/ 68 h 87"/>
                    <a:gd name="T12" fmla="*/ 66 w 66"/>
                    <a:gd name="T13" fmla="*/ 86 h 87"/>
                    <a:gd name="T14" fmla="*/ 16 w 66"/>
                    <a:gd name="T15" fmla="*/ 65 h 87"/>
                    <a:gd name="T16" fmla="*/ 50 w 66"/>
                    <a:gd name="T17" fmla="*/ 56 h 87"/>
                    <a:gd name="T18" fmla="*/ 0 w 66"/>
                    <a:gd name="T19" fmla="*/ 32 h 87"/>
                    <a:gd name="T20" fmla="*/ 10 w 66"/>
                    <a:gd name="T21" fmla="*/ 31 h 87"/>
                    <a:gd name="T22" fmla="*/ 4 w 66"/>
                    <a:gd name="T23" fmla="*/ 22 h 87"/>
                    <a:gd name="T24" fmla="*/ 0 w 66"/>
                    <a:gd name="T25" fmla="*/ 16 h 87"/>
                    <a:gd name="T26" fmla="*/ 0 w 66"/>
                    <a:gd name="T27" fmla="*/ 16 h 87"/>
                    <a:gd name="T28" fmla="*/ 0 w 66"/>
                    <a:gd name="T29" fmla="*/ 16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87"/>
                    <a:gd name="T47" fmla="*/ 66 w 66"/>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87">
                      <a:moveTo>
                        <a:pt x="0" y="16"/>
                      </a:moveTo>
                      <a:lnTo>
                        <a:pt x="8" y="6"/>
                      </a:lnTo>
                      <a:lnTo>
                        <a:pt x="27" y="0"/>
                      </a:lnTo>
                      <a:lnTo>
                        <a:pt x="47" y="20"/>
                      </a:lnTo>
                      <a:lnTo>
                        <a:pt x="65" y="52"/>
                      </a:lnTo>
                      <a:lnTo>
                        <a:pt x="65" y="68"/>
                      </a:lnTo>
                      <a:lnTo>
                        <a:pt x="29" y="86"/>
                      </a:lnTo>
                      <a:lnTo>
                        <a:pt x="16" y="65"/>
                      </a:lnTo>
                      <a:lnTo>
                        <a:pt x="21" y="56"/>
                      </a:lnTo>
                      <a:lnTo>
                        <a:pt x="0" y="32"/>
                      </a:lnTo>
                      <a:lnTo>
                        <a:pt x="10" y="31"/>
                      </a:lnTo>
                      <a:lnTo>
                        <a:pt x="4" y="22"/>
                      </a:lnTo>
                      <a:lnTo>
                        <a:pt x="0"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40" name="Freeform 11"/>
                <p:cNvSpPr>
                  <a:spLocks noChangeAspect="1"/>
                </p:cNvSpPr>
                <p:nvPr/>
              </p:nvSpPr>
              <p:spPr bwMode="auto">
                <a:xfrm>
                  <a:off x="4871" y="1804"/>
                  <a:ext cx="47" cy="56"/>
                </a:xfrm>
                <a:custGeom>
                  <a:avLst/>
                  <a:gdLst>
                    <a:gd name="T0" fmla="*/ 0 w 46"/>
                    <a:gd name="T1" fmla="*/ 11 h 57"/>
                    <a:gd name="T2" fmla="*/ 8 w 46"/>
                    <a:gd name="T3" fmla="*/ 21 h 57"/>
                    <a:gd name="T4" fmla="*/ 16 w 46"/>
                    <a:gd name="T5" fmla="*/ 21 h 57"/>
                    <a:gd name="T6" fmla="*/ 14 w 46"/>
                    <a:gd name="T7" fmla="*/ 14 h 57"/>
                    <a:gd name="T8" fmla="*/ 20 w 46"/>
                    <a:gd name="T9" fmla="*/ 21 h 57"/>
                    <a:gd name="T10" fmla="*/ 55 w 46"/>
                    <a:gd name="T11" fmla="*/ 28 h 57"/>
                    <a:gd name="T12" fmla="*/ 66 w 46"/>
                    <a:gd name="T13" fmla="*/ 28 h 57"/>
                    <a:gd name="T14" fmla="*/ 79 w 46"/>
                    <a:gd name="T15" fmla="*/ 28 h 57"/>
                    <a:gd name="T16" fmla="*/ 79 w 46"/>
                    <a:gd name="T17" fmla="*/ 19 h 57"/>
                    <a:gd name="T18" fmla="*/ 62 w 46"/>
                    <a:gd name="T19" fmla="*/ 3 h 57"/>
                    <a:gd name="T20" fmla="*/ 11 w 46"/>
                    <a:gd name="T21" fmla="*/ 0 h 57"/>
                    <a:gd name="T22" fmla="*/ 0 w 46"/>
                    <a:gd name="T23" fmla="*/ 11 h 57"/>
                    <a:gd name="T24" fmla="*/ 0 w 46"/>
                    <a:gd name="T25" fmla="*/ 11 h 57"/>
                    <a:gd name="T26" fmla="*/ 0 w 46"/>
                    <a:gd name="T27" fmla="*/ 11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7"/>
                    <a:gd name="T44" fmla="*/ 46 w 4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7">
                      <a:moveTo>
                        <a:pt x="0" y="11"/>
                      </a:moveTo>
                      <a:lnTo>
                        <a:pt x="8" y="21"/>
                      </a:lnTo>
                      <a:lnTo>
                        <a:pt x="16" y="21"/>
                      </a:lnTo>
                      <a:lnTo>
                        <a:pt x="14" y="14"/>
                      </a:lnTo>
                      <a:lnTo>
                        <a:pt x="20" y="21"/>
                      </a:lnTo>
                      <a:lnTo>
                        <a:pt x="26" y="52"/>
                      </a:lnTo>
                      <a:lnTo>
                        <a:pt x="37" y="56"/>
                      </a:lnTo>
                      <a:lnTo>
                        <a:pt x="45" y="48"/>
                      </a:lnTo>
                      <a:lnTo>
                        <a:pt x="45" y="19"/>
                      </a:lnTo>
                      <a:lnTo>
                        <a:pt x="33" y="3"/>
                      </a:lnTo>
                      <a:lnTo>
                        <a:pt x="11"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41" name="Freeform 12"/>
                <p:cNvSpPr>
                  <a:spLocks noChangeAspect="1"/>
                </p:cNvSpPr>
                <p:nvPr/>
              </p:nvSpPr>
              <p:spPr bwMode="auto">
                <a:xfrm>
                  <a:off x="4918" y="1794"/>
                  <a:ext cx="39" cy="31"/>
                </a:xfrm>
                <a:custGeom>
                  <a:avLst/>
                  <a:gdLst>
                    <a:gd name="T0" fmla="*/ 0 w 39"/>
                    <a:gd name="T1" fmla="*/ 16 h 32"/>
                    <a:gd name="T2" fmla="*/ 16 w 39"/>
                    <a:gd name="T3" fmla="*/ 16 h 32"/>
                    <a:gd name="T4" fmla="*/ 18 w 39"/>
                    <a:gd name="T5" fmla="*/ 16 h 32"/>
                    <a:gd name="T6" fmla="*/ 26 w 39"/>
                    <a:gd name="T7" fmla="*/ 15 h 32"/>
                    <a:gd name="T8" fmla="*/ 33 w 39"/>
                    <a:gd name="T9" fmla="*/ 16 h 32"/>
                    <a:gd name="T10" fmla="*/ 38 w 39"/>
                    <a:gd name="T11" fmla="*/ 10 h 32"/>
                    <a:gd name="T12" fmla="*/ 33 w 39"/>
                    <a:gd name="T13" fmla="*/ 2 h 32"/>
                    <a:gd name="T14" fmla="*/ 16 w 39"/>
                    <a:gd name="T15" fmla="*/ 0 h 32"/>
                    <a:gd name="T16" fmla="*/ 15 w 39"/>
                    <a:gd name="T17" fmla="*/ 8 h 32"/>
                    <a:gd name="T18" fmla="*/ 6 w 39"/>
                    <a:gd name="T19" fmla="*/ 4 h 32"/>
                    <a:gd name="T20" fmla="*/ 0 w 39"/>
                    <a:gd name="T21" fmla="*/ 16 h 32"/>
                    <a:gd name="T22" fmla="*/ 0 w 39"/>
                    <a:gd name="T23" fmla="*/ 16 h 32"/>
                    <a:gd name="T24" fmla="*/ 0 w 39"/>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2"/>
                    <a:gd name="T41" fmla="*/ 39 w 39"/>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2">
                      <a:moveTo>
                        <a:pt x="0" y="18"/>
                      </a:moveTo>
                      <a:lnTo>
                        <a:pt x="16" y="31"/>
                      </a:lnTo>
                      <a:lnTo>
                        <a:pt x="18" y="19"/>
                      </a:lnTo>
                      <a:lnTo>
                        <a:pt x="26" y="15"/>
                      </a:lnTo>
                      <a:lnTo>
                        <a:pt x="33" y="21"/>
                      </a:lnTo>
                      <a:lnTo>
                        <a:pt x="38" y="10"/>
                      </a:lnTo>
                      <a:lnTo>
                        <a:pt x="33" y="2"/>
                      </a:lnTo>
                      <a:lnTo>
                        <a:pt x="16" y="0"/>
                      </a:lnTo>
                      <a:lnTo>
                        <a:pt x="15" y="8"/>
                      </a:lnTo>
                      <a:lnTo>
                        <a:pt x="6" y="4"/>
                      </a:lnTo>
                      <a:lnTo>
                        <a:pt x="0"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42" name="Freeform 13"/>
                <p:cNvSpPr>
                  <a:spLocks noChangeAspect="1"/>
                </p:cNvSpPr>
                <p:nvPr/>
              </p:nvSpPr>
              <p:spPr bwMode="auto">
                <a:xfrm>
                  <a:off x="4888" y="1646"/>
                  <a:ext cx="162" cy="167"/>
                </a:xfrm>
                <a:custGeom>
                  <a:avLst/>
                  <a:gdLst>
                    <a:gd name="T0" fmla="*/ 0 w 159"/>
                    <a:gd name="T1" fmla="*/ 108 h 169"/>
                    <a:gd name="T2" fmla="*/ 2 w 159"/>
                    <a:gd name="T3" fmla="*/ 113 h 169"/>
                    <a:gd name="T4" fmla="*/ 22 w 159"/>
                    <a:gd name="T5" fmla="*/ 113 h 169"/>
                    <a:gd name="T6" fmla="*/ 25 w 159"/>
                    <a:gd name="T7" fmla="*/ 109 h 169"/>
                    <a:gd name="T8" fmla="*/ 92 w 159"/>
                    <a:gd name="T9" fmla="*/ 103 h 169"/>
                    <a:gd name="T10" fmla="*/ 128 w 159"/>
                    <a:gd name="T11" fmla="*/ 103 h 169"/>
                    <a:gd name="T12" fmla="*/ 130 w 159"/>
                    <a:gd name="T13" fmla="*/ 113 h 169"/>
                    <a:gd name="T14" fmla="*/ 158 w 159"/>
                    <a:gd name="T15" fmla="*/ 118 h 169"/>
                    <a:gd name="T16" fmla="*/ 172 w 159"/>
                    <a:gd name="T17" fmla="*/ 108 h 169"/>
                    <a:gd name="T18" fmla="*/ 160 w 159"/>
                    <a:gd name="T19" fmla="*/ 105 h 169"/>
                    <a:gd name="T20" fmla="*/ 161 w 159"/>
                    <a:gd name="T21" fmla="*/ 101 h 169"/>
                    <a:gd name="T22" fmla="*/ 181 w 159"/>
                    <a:gd name="T23" fmla="*/ 105 h 169"/>
                    <a:gd name="T24" fmla="*/ 207 w 159"/>
                    <a:gd name="T25" fmla="*/ 105 h 169"/>
                    <a:gd name="T26" fmla="*/ 220 w 159"/>
                    <a:gd name="T27" fmla="*/ 100 h 169"/>
                    <a:gd name="T28" fmla="*/ 232 w 159"/>
                    <a:gd name="T29" fmla="*/ 105 h 169"/>
                    <a:gd name="T30" fmla="*/ 231 w 159"/>
                    <a:gd name="T31" fmla="*/ 98 h 169"/>
                    <a:gd name="T32" fmla="*/ 245 w 159"/>
                    <a:gd name="T33" fmla="*/ 95 h 169"/>
                    <a:gd name="T34" fmla="*/ 252 w 159"/>
                    <a:gd name="T35" fmla="*/ 102 h 169"/>
                    <a:gd name="T36" fmla="*/ 264 w 159"/>
                    <a:gd name="T37" fmla="*/ 99 h 169"/>
                    <a:gd name="T38" fmla="*/ 270 w 159"/>
                    <a:gd name="T39" fmla="*/ 89 h 169"/>
                    <a:gd name="T40" fmla="*/ 235 w 159"/>
                    <a:gd name="T41" fmla="*/ 42 h 169"/>
                    <a:gd name="T42" fmla="*/ 236 w 159"/>
                    <a:gd name="T43" fmla="*/ 42 h 169"/>
                    <a:gd name="T44" fmla="*/ 247 w 159"/>
                    <a:gd name="T45" fmla="*/ 42 h 169"/>
                    <a:gd name="T46" fmla="*/ 242 w 159"/>
                    <a:gd name="T47" fmla="*/ 42 h 169"/>
                    <a:gd name="T48" fmla="*/ 185 w 159"/>
                    <a:gd name="T49" fmla="*/ 3 h 169"/>
                    <a:gd name="T50" fmla="*/ 167 w 159"/>
                    <a:gd name="T51" fmla="*/ 0 h 169"/>
                    <a:gd name="T52" fmla="*/ 184 w 159"/>
                    <a:gd name="T53" fmla="*/ 12 h 169"/>
                    <a:gd name="T54" fmla="*/ 160 w 159"/>
                    <a:gd name="T55" fmla="*/ 7 h 169"/>
                    <a:gd name="T56" fmla="*/ 184 w 159"/>
                    <a:gd name="T57" fmla="*/ 42 h 169"/>
                    <a:gd name="T58" fmla="*/ 175 w 159"/>
                    <a:gd name="T59" fmla="*/ 55 h 169"/>
                    <a:gd name="T60" fmla="*/ 145 w 159"/>
                    <a:gd name="T61" fmla="*/ 69 h 169"/>
                    <a:gd name="T62" fmla="*/ 134 w 159"/>
                    <a:gd name="T63" fmla="*/ 53 h 169"/>
                    <a:gd name="T64" fmla="*/ 126 w 159"/>
                    <a:gd name="T65" fmla="*/ 59 h 169"/>
                    <a:gd name="T66" fmla="*/ 130 w 159"/>
                    <a:gd name="T67" fmla="*/ 91 h 169"/>
                    <a:gd name="T68" fmla="*/ 122 w 159"/>
                    <a:gd name="T69" fmla="*/ 95 h 169"/>
                    <a:gd name="T70" fmla="*/ 100 w 159"/>
                    <a:gd name="T71" fmla="*/ 89 h 169"/>
                    <a:gd name="T72" fmla="*/ 21 w 159"/>
                    <a:gd name="T73" fmla="*/ 95 h 169"/>
                    <a:gd name="T74" fmla="*/ 0 w 159"/>
                    <a:gd name="T75" fmla="*/ 108 h 169"/>
                    <a:gd name="T76" fmla="*/ 0 w 159"/>
                    <a:gd name="T77" fmla="*/ 108 h 169"/>
                    <a:gd name="T78" fmla="*/ 0 w 159"/>
                    <a:gd name="T79" fmla="*/ 108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69"/>
                    <a:gd name="T122" fmla="*/ 159 w 159"/>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69">
                      <a:moveTo>
                        <a:pt x="0" y="148"/>
                      </a:moveTo>
                      <a:lnTo>
                        <a:pt x="2" y="158"/>
                      </a:lnTo>
                      <a:lnTo>
                        <a:pt x="22" y="158"/>
                      </a:lnTo>
                      <a:lnTo>
                        <a:pt x="25" y="150"/>
                      </a:lnTo>
                      <a:lnTo>
                        <a:pt x="57" y="138"/>
                      </a:lnTo>
                      <a:lnTo>
                        <a:pt x="75" y="139"/>
                      </a:lnTo>
                      <a:lnTo>
                        <a:pt x="76" y="158"/>
                      </a:lnTo>
                      <a:lnTo>
                        <a:pt x="92" y="168"/>
                      </a:lnTo>
                      <a:lnTo>
                        <a:pt x="101" y="148"/>
                      </a:lnTo>
                      <a:lnTo>
                        <a:pt x="93" y="143"/>
                      </a:lnTo>
                      <a:lnTo>
                        <a:pt x="94" y="134"/>
                      </a:lnTo>
                      <a:lnTo>
                        <a:pt x="107" y="143"/>
                      </a:lnTo>
                      <a:lnTo>
                        <a:pt x="121" y="143"/>
                      </a:lnTo>
                      <a:lnTo>
                        <a:pt x="128" y="133"/>
                      </a:lnTo>
                      <a:lnTo>
                        <a:pt x="134" y="143"/>
                      </a:lnTo>
                      <a:lnTo>
                        <a:pt x="133" y="129"/>
                      </a:lnTo>
                      <a:lnTo>
                        <a:pt x="143" y="124"/>
                      </a:lnTo>
                      <a:lnTo>
                        <a:pt x="147" y="136"/>
                      </a:lnTo>
                      <a:lnTo>
                        <a:pt x="154" y="130"/>
                      </a:lnTo>
                      <a:lnTo>
                        <a:pt x="158" y="118"/>
                      </a:lnTo>
                      <a:lnTo>
                        <a:pt x="136" y="70"/>
                      </a:lnTo>
                      <a:lnTo>
                        <a:pt x="137" y="65"/>
                      </a:lnTo>
                      <a:lnTo>
                        <a:pt x="144" y="65"/>
                      </a:lnTo>
                      <a:lnTo>
                        <a:pt x="141" y="48"/>
                      </a:lnTo>
                      <a:lnTo>
                        <a:pt x="110" y="3"/>
                      </a:lnTo>
                      <a:lnTo>
                        <a:pt x="98" y="0"/>
                      </a:lnTo>
                      <a:lnTo>
                        <a:pt x="109" y="12"/>
                      </a:lnTo>
                      <a:lnTo>
                        <a:pt x="93" y="7"/>
                      </a:lnTo>
                      <a:lnTo>
                        <a:pt x="109" y="52"/>
                      </a:lnTo>
                      <a:lnTo>
                        <a:pt x="103" y="84"/>
                      </a:lnTo>
                      <a:lnTo>
                        <a:pt x="83" y="98"/>
                      </a:lnTo>
                      <a:lnTo>
                        <a:pt x="78" y="82"/>
                      </a:lnTo>
                      <a:lnTo>
                        <a:pt x="74" y="88"/>
                      </a:lnTo>
                      <a:lnTo>
                        <a:pt x="76" y="120"/>
                      </a:lnTo>
                      <a:lnTo>
                        <a:pt x="72" y="124"/>
                      </a:lnTo>
                      <a:lnTo>
                        <a:pt x="61" y="118"/>
                      </a:lnTo>
                      <a:lnTo>
                        <a:pt x="21" y="124"/>
                      </a:lnTo>
                      <a:lnTo>
                        <a:pt x="0" y="1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43" name="Freeform 14"/>
                <p:cNvSpPr>
                  <a:spLocks noChangeAspect="1"/>
                </p:cNvSpPr>
                <p:nvPr/>
              </p:nvSpPr>
              <p:spPr bwMode="auto">
                <a:xfrm>
                  <a:off x="4950" y="1564"/>
                  <a:ext cx="100" cy="84"/>
                </a:xfrm>
                <a:custGeom>
                  <a:avLst/>
                  <a:gdLst>
                    <a:gd name="T0" fmla="*/ 7 w 98"/>
                    <a:gd name="T1" fmla="*/ 31 h 86"/>
                    <a:gd name="T2" fmla="*/ 23 w 98"/>
                    <a:gd name="T3" fmla="*/ 45 h 86"/>
                    <a:gd name="T4" fmla="*/ 66 w 98"/>
                    <a:gd name="T5" fmla="*/ 41 h 86"/>
                    <a:gd name="T6" fmla="*/ 17 w 98"/>
                    <a:gd name="T7" fmla="*/ 34 h 86"/>
                    <a:gd name="T8" fmla="*/ 58 w 98"/>
                    <a:gd name="T9" fmla="*/ 35 h 86"/>
                    <a:gd name="T10" fmla="*/ 70 w 98"/>
                    <a:gd name="T11" fmla="*/ 31 h 86"/>
                    <a:gd name="T12" fmla="*/ 127 w 98"/>
                    <a:gd name="T13" fmla="*/ 39 h 86"/>
                    <a:gd name="T14" fmla="*/ 138 w 98"/>
                    <a:gd name="T15" fmla="*/ 23 h 86"/>
                    <a:gd name="T16" fmla="*/ 153 w 98"/>
                    <a:gd name="T17" fmla="*/ 24 h 86"/>
                    <a:gd name="T18" fmla="*/ 171 w 98"/>
                    <a:gd name="T19" fmla="*/ 21 h 86"/>
                    <a:gd name="T20" fmla="*/ 157 w 98"/>
                    <a:gd name="T21" fmla="*/ 21 h 86"/>
                    <a:gd name="T22" fmla="*/ 142 w 98"/>
                    <a:gd name="T23" fmla="*/ 21 h 86"/>
                    <a:gd name="T24" fmla="*/ 141 w 98"/>
                    <a:gd name="T25" fmla="*/ 21 h 86"/>
                    <a:gd name="T26" fmla="*/ 127 w 98"/>
                    <a:gd name="T27" fmla="*/ 21 h 86"/>
                    <a:gd name="T28" fmla="*/ 84 w 98"/>
                    <a:gd name="T29" fmla="*/ 21 h 86"/>
                    <a:gd name="T30" fmla="*/ 5 w 98"/>
                    <a:gd name="T31" fmla="*/ 0 h 86"/>
                    <a:gd name="T32" fmla="*/ 0 w 98"/>
                    <a:gd name="T33" fmla="*/ 7 h 86"/>
                    <a:gd name="T34" fmla="*/ 12 w 98"/>
                    <a:gd name="T35" fmla="*/ 15 h 86"/>
                    <a:gd name="T36" fmla="*/ 23 w 98"/>
                    <a:gd name="T37" fmla="*/ 21 h 86"/>
                    <a:gd name="T38" fmla="*/ 7 w 98"/>
                    <a:gd name="T39" fmla="*/ 21 h 86"/>
                    <a:gd name="T40" fmla="*/ 13 w 98"/>
                    <a:gd name="T41" fmla="*/ 24 h 86"/>
                    <a:gd name="T42" fmla="*/ 7 w 98"/>
                    <a:gd name="T43" fmla="*/ 31 h 86"/>
                    <a:gd name="T44" fmla="*/ 7 w 98"/>
                    <a:gd name="T45" fmla="*/ 31 h 86"/>
                    <a:gd name="T46" fmla="*/ 7 w 98"/>
                    <a:gd name="T47" fmla="*/ 31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86"/>
                    <a:gd name="T74" fmla="*/ 98 w 9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86">
                      <a:moveTo>
                        <a:pt x="7" y="60"/>
                      </a:moveTo>
                      <a:lnTo>
                        <a:pt x="23" y="85"/>
                      </a:lnTo>
                      <a:lnTo>
                        <a:pt x="37" y="76"/>
                      </a:lnTo>
                      <a:lnTo>
                        <a:pt x="17" y="63"/>
                      </a:lnTo>
                      <a:lnTo>
                        <a:pt x="29" y="65"/>
                      </a:lnTo>
                      <a:lnTo>
                        <a:pt x="41" y="60"/>
                      </a:lnTo>
                      <a:lnTo>
                        <a:pt x="71" y="73"/>
                      </a:lnTo>
                      <a:lnTo>
                        <a:pt x="75" y="52"/>
                      </a:lnTo>
                      <a:lnTo>
                        <a:pt x="85" y="53"/>
                      </a:lnTo>
                      <a:lnTo>
                        <a:pt x="97" y="43"/>
                      </a:lnTo>
                      <a:lnTo>
                        <a:pt x="88" y="45"/>
                      </a:lnTo>
                      <a:lnTo>
                        <a:pt x="78" y="37"/>
                      </a:lnTo>
                      <a:lnTo>
                        <a:pt x="77" y="27"/>
                      </a:lnTo>
                      <a:lnTo>
                        <a:pt x="71" y="33"/>
                      </a:lnTo>
                      <a:lnTo>
                        <a:pt x="50" y="29"/>
                      </a:lnTo>
                      <a:lnTo>
                        <a:pt x="5" y="0"/>
                      </a:lnTo>
                      <a:lnTo>
                        <a:pt x="0" y="7"/>
                      </a:lnTo>
                      <a:lnTo>
                        <a:pt x="12" y="15"/>
                      </a:lnTo>
                      <a:lnTo>
                        <a:pt x="23" y="49"/>
                      </a:lnTo>
                      <a:lnTo>
                        <a:pt x="7" y="47"/>
                      </a:lnTo>
                      <a:lnTo>
                        <a:pt x="13" y="53"/>
                      </a:lnTo>
                      <a:lnTo>
                        <a:pt x="7" y="6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44" name="Freeform 15"/>
                <p:cNvSpPr>
                  <a:spLocks noChangeAspect="1"/>
                </p:cNvSpPr>
                <p:nvPr/>
              </p:nvSpPr>
              <p:spPr bwMode="auto">
                <a:xfrm>
                  <a:off x="4830" y="1391"/>
                  <a:ext cx="140" cy="167"/>
                </a:xfrm>
                <a:custGeom>
                  <a:avLst/>
                  <a:gdLst>
                    <a:gd name="T0" fmla="*/ 7 w 138"/>
                    <a:gd name="T1" fmla="*/ 18 h 169"/>
                    <a:gd name="T2" fmla="*/ 140 w 138"/>
                    <a:gd name="T3" fmla="*/ 96 h 169"/>
                    <a:gd name="T4" fmla="*/ 163 w 138"/>
                    <a:gd name="T5" fmla="*/ 111 h 169"/>
                    <a:gd name="T6" fmla="*/ 177 w 138"/>
                    <a:gd name="T7" fmla="*/ 118 h 169"/>
                    <a:gd name="T8" fmla="*/ 177 w 138"/>
                    <a:gd name="T9" fmla="*/ 110 h 169"/>
                    <a:gd name="T10" fmla="*/ 206 w 138"/>
                    <a:gd name="T11" fmla="*/ 114 h 169"/>
                    <a:gd name="T12" fmla="*/ 144 w 138"/>
                    <a:gd name="T13" fmla="*/ 89 h 169"/>
                    <a:gd name="T14" fmla="*/ 140 w 138"/>
                    <a:gd name="T15" fmla="*/ 70 h 169"/>
                    <a:gd name="T16" fmla="*/ 171 w 138"/>
                    <a:gd name="T17" fmla="*/ 73 h 169"/>
                    <a:gd name="T18" fmla="*/ 14 w 138"/>
                    <a:gd name="T19" fmla="*/ 6 h 169"/>
                    <a:gd name="T20" fmla="*/ 0 w 138"/>
                    <a:gd name="T21" fmla="*/ 0 h 169"/>
                    <a:gd name="T22" fmla="*/ 11 w 138"/>
                    <a:gd name="T23" fmla="*/ 10 h 169"/>
                    <a:gd name="T24" fmla="*/ 7 w 138"/>
                    <a:gd name="T25" fmla="*/ 18 h 169"/>
                    <a:gd name="T26" fmla="*/ 7 w 138"/>
                    <a:gd name="T27" fmla="*/ 18 h 169"/>
                    <a:gd name="T28" fmla="*/ 7 w 138"/>
                    <a:gd name="T29" fmla="*/ 18 h 1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8"/>
                    <a:gd name="T46" fmla="*/ 0 h 169"/>
                    <a:gd name="T47" fmla="*/ 138 w 138"/>
                    <a:gd name="T48" fmla="*/ 169 h 1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8" h="169">
                      <a:moveTo>
                        <a:pt x="7" y="18"/>
                      </a:moveTo>
                      <a:lnTo>
                        <a:pt x="93" y="125"/>
                      </a:lnTo>
                      <a:lnTo>
                        <a:pt x="105" y="154"/>
                      </a:lnTo>
                      <a:lnTo>
                        <a:pt x="118" y="168"/>
                      </a:lnTo>
                      <a:lnTo>
                        <a:pt x="118" y="152"/>
                      </a:lnTo>
                      <a:lnTo>
                        <a:pt x="137" y="160"/>
                      </a:lnTo>
                      <a:lnTo>
                        <a:pt x="95" y="118"/>
                      </a:lnTo>
                      <a:lnTo>
                        <a:pt x="93" y="99"/>
                      </a:lnTo>
                      <a:lnTo>
                        <a:pt x="113" y="102"/>
                      </a:lnTo>
                      <a:lnTo>
                        <a:pt x="14" y="6"/>
                      </a:lnTo>
                      <a:lnTo>
                        <a:pt x="0" y="0"/>
                      </a:lnTo>
                      <a:lnTo>
                        <a:pt x="11" y="10"/>
                      </a:lnTo>
                      <a:lnTo>
                        <a:pt x="7" y="18"/>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grpSp>
              <p:nvGrpSpPr>
                <p:cNvPr id="1245" name="Group 16"/>
                <p:cNvGrpSpPr>
                  <a:grpSpLocks/>
                </p:cNvGrpSpPr>
                <p:nvPr/>
              </p:nvGrpSpPr>
              <p:grpSpPr bwMode="auto">
                <a:xfrm>
                  <a:off x="19" y="904"/>
                  <a:ext cx="5666" cy="2726"/>
                  <a:chOff x="19" y="904"/>
                  <a:chExt cx="5666" cy="2726"/>
                </a:xfrm>
                <a:grpFill/>
              </p:grpSpPr>
              <p:sp>
                <p:nvSpPr>
                  <p:cNvPr id="1246" name="Freeform 17"/>
                  <p:cNvSpPr>
                    <a:spLocks noChangeAspect="1"/>
                  </p:cNvSpPr>
                  <p:nvPr/>
                </p:nvSpPr>
                <p:spPr bwMode="auto">
                  <a:xfrm>
                    <a:off x="4429" y="1036"/>
                    <a:ext cx="51" cy="14"/>
                  </a:xfrm>
                  <a:custGeom>
                    <a:avLst/>
                    <a:gdLst>
                      <a:gd name="T0" fmla="*/ 4 w 49"/>
                      <a:gd name="T1" fmla="*/ 6 h 13"/>
                      <a:gd name="T2" fmla="*/ 151 w 49"/>
                      <a:gd name="T3" fmla="*/ 97 h 13"/>
                      <a:gd name="T4" fmla="*/ 53 w 49"/>
                      <a:gd name="T5" fmla="*/ 0 h 13"/>
                      <a:gd name="T6" fmla="*/ 0 w 49"/>
                      <a:gd name="T7" fmla="*/ 0 h 13"/>
                      <a:gd name="T8" fmla="*/ 4 w 49"/>
                      <a:gd name="T9" fmla="*/ 6 h 13"/>
                      <a:gd name="T10" fmla="*/ 4 w 49"/>
                      <a:gd name="T11" fmla="*/ 6 h 13"/>
                      <a:gd name="T12" fmla="*/ 4 w 49"/>
                      <a:gd name="T13" fmla="*/ 6 h 13"/>
                      <a:gd name="T14" fmla="*/ 0 60000 65536"/>
                      <a:gd name="T15" fmla="*/ 0 60000 65536"/>
                      <a:gd name="T16" fmla="*/ 0 60000 65536"/>
                      <a:gd name="T17" fmla="*/ 0 60000 65536"/>
                      <a:gd name="T18" fmla="*/ 0 60000 65536"/>
                      <a:gd name="T19" fmla="*/ 0 60000 65536"/>
                      <a:gd name="T20" fmla="*/ 0 60000 65536"/>
                      <a:gd name="T21" fmla="*/ 0 w 49"/>
                      <a:gd name="T22" fmla="*/ 0 h 13"/>
                      <a:gd name="T23" fmla="*/ 49 w 49"/>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3">
                        <a:moveTo>
                          <a:pt x="4" y="6"/>
                        </a:moveTo>
                        <a:lnTo>
                          <a:pt x="48" y="12"/>
                        </a:lnTo>
                        <a:lnTo>
                          <a:pt x="16" y="0"/>
                        </a:lnTo>
                        <a:lnTo>
                          <a:pt x="0" y="0"/>
                        </a:lnTo>
                        <a:lnTo>
                          <a:pt x="4" y="6"/>
                        </a:lnTo>
                      </a:path>
                    </a:pathLst>
                  </a:custGeom>
                  <a:solidFill>
                    <a:srgbClr val="FFFF99"/>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247" name="Freeform 18"/>
                  <p:cNvSpPr>
                    <a:spLocks noChangeAspect="1"/>
                  </p:cNvSpPr>
                  <p:nvPr/>
                </p:nvSpPr>
                <p:spPr bwMode="auto">
                  <a:xfrm>
                    <a:off x="4411" y="1030"/>
                    <a:ext cx="17" cy="6"/>
                  </a:xfrm>
                  <a:custGeom>
                    <a:avLst/>
                    <a:gdLst>
                      <a:gd name="T0" fmla="*/ 0 w 18"/>
                      <a:gd name="T1" fmla="*/ 0 h 7"/>
                      <a:gd name="T2" fmla="*/ 9 w 18"/>
                      <a:gd name="T3" fmla="*/ 3 h 7"/>
                      <a:gd name="T4" fmla="*/ 0 w 18"/>
                      <a:gd name="T5" fmla="*/ 0 h 7"/>
                      <a:gd name="T6" fmla="*/ 0 w 18"/>
                      <a:gd name="T7" fmla="*/ 0 h 7"/>
                      <a:gd name="T8" fmla="*/ 0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0" y="0"/>
                        </a:moveTo>
                        <a:lnTo>
                          <a:pt x="17" y="6"/>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48" name="Freeform 19"/>
                  <p:cNvSpPr>
                    <a:spLocks noChangeAspect="1"/>
                  </p:cNvSpPr>
                  <p:nvPr/>
                </p:nvSpPr>
                <p:spPr bwMode="auto">
                  <a:xfrm>
                    <a:off x="4460" y="1010"/>
                    <a:ext cx="71" cy="14"/>
                  </a:xfrm>
                  <a:custGeom>
                    <a:avLst/>
                    <a:gdLst>
                      <a:gd name="T0" fmla="*/ 0 w 71"/>
                      <a:gd name="T1" fmla="*/ 0 h 14"/>
                      <a:gd name="T2" fmla="*/ 70 w 71"/>
                      <a:gd name="T3" fmla="*/ 13 h 14"/>
                      <a:gd name="T4" fmla="*/ 66 w 71"/>
                      <a:gd name="T5" fmla="*/ 7 h 14"/>
                      <a:gd name="T6" fmla="*/ 0 w 71"/>
                      <a:gd name="T7" fmla="*/ 0 h 14"/>
                      <a:gd name="T8" fmla="*/ 0 w 71"/>
                      <a:gd name="T9" fmla="*/ 0 h 14"/>
                      <a:gd name="T10" fmla="*/ 0 w 71"/>
                      <a:gd name="T11" fmla="*/ 0 h 14"/>
                      <a:gd name="T12" fmla="*/ 0 60000 65536"/>
                      <a:gd name="T13" fmla="*/ 0 60000 65536"/>
                      <a:gd name="T14" fmla="*/ 0 60000 65536"/>
                      <a:gd name="T15" fmla="*/ 0 60000 65536"/>
                      <a:gd name="T16" fmla="*/ 0 60000 65536"/>
                      <a:gd name="T17" fmla="*/ 0 60000 65536"/>
                      <a:gd name="T18" fmla="*/ 0 w 71"/>
                      <a:gd name="T19" fmla="*/ 0 h 14"/>
                      <a:gd name="T20" fmla="*/ 71 w 71"/>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71" h="14">
                        <a:moveTo>
                          <a:pt x="0" y="0"/>
                        </a:moveTo>
                        <a:lnTo>
                          <a:pt x="70" y="13"/>
                        </a:lnTo>
                        <a:lnTo>
                          <a:pt x="66" y="7"/>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49" name="Freeform 20"/>
                  <p:cNvSpPr>
                    <a:spLocks noChangeAspect="1"/>
                  </p:cNvSpPr>
                  <p:nvPr/>
                </p:nvSpPr>
                <p:spPr bwMode="auto">
                  <a:xfrm>
                    <a:off x="4340" y="1000"/>
                    <a:ext cx="107" cy="25"/>
                  </a:xfrm>
                  <a:custGeom>
                    <a:avLst/>
                    <a:gdLst>
                      <a:gd name="T0" fmla="*/ 11 w 104"/>
                      <a:gd name="T1" fmla="*/ 15 h 25"/>
                      <a:gd name="T2" fmla="*/ 114 w 104"/>
                      <a:gd name="T3" fmla="*/ 24 h 25"/>
                      <a:gd name="T4" fmla="*/ 201 w 104"/>
                      <a:gd name="T5" fmla="*/ 22 h 25"/>
                      <a:gd name="T6" fmla="*/ 231 w 104"/>
                      <a:gd name="T7" fmla="*/ 12 h 25"/>
                      <a:gd name="T8" fmla="*/ 108 w 104"/>
                      <a:gd name="T9" fmla="*/ 0 h 25"/>
                      <a:gd name="T10" fmla="*/ 102 w 104"/>
                      <a:gd name="T11" fmla="*/ 7 h 25"/>
                      <a:gd name="T12" fmla="*/ 12 w 104"/>
                      <a:gd name="T13" fmla="*/ 0 h 25"/>
                      <a:gd name="T14" fmla="*/ 0 w 104"/>
                      <a:gd name="T15" fmla="*/ 4 h 25"/>
                      <a:gd name="T16" fmla="*/ 11 w 104"/>
                      <a:gd name="T17" fmla="*/ 15 h 25"/>
                      <a:gd name="T18" fmla="*/ 11 w 104"/>
                      <a:gd name="T19" fmla="*/ 15 h 25"/>
                      <a:gd name="T20" fmla="*/ 11 w 104"/>
                      <a:gd name="T21" fmla="*/ 15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25"/>
                      <a:gd name="T35" fmla="*/ 104 w 104"/>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25">
                        <a:moveTo>
                          <a:pt x="11" y="15"/>
                        </a:moveTo>
                        <a:lnTo>
                          <a:pt x="50" y="24"/>
                        </a:lnTo>
                        <a:lnTo>
                          <a:pt x="88" y="22"/>
                        </a:lnTo>
                        <a:lnTo>
                          <a:pt x="103" y="12"/>
                        </a:lnTo>
                        <a:lnTo>
                          <a:pt x="48" y="0"/>
                        </a:lnTo>
                        <a:lnTo>
                          <a:pt x="46" y="7"/>
                        </a:lnTo>
                        <a:lnTo>
                          <a:pt x="12" y="0"/>
                        </a:lnTo>
                        <a:lnTo>
                          <a:pt x="0" y="4"/>
                        </a:lnTo>
                        <a:lnTo>
                          <a:pt x="11" y="15"/>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250" name="Freeform 21"/>
                  <p:cNvSpPr>
                    <a:spLocks noChangeAspect="1"/>
                  </p:cNvSpPr>
                  <p:nvPr/>
                </p:nvSpPr>
                <p:spPr bwMode="auto">
                  <a:xfrm>
                    <a:off x="3832" y="951"/>
                    <a:ext cx="62" cy="22"/>
                  </a:xfrm>
                  <a:custGeom>
                    <a:avLst/>
                    <a:gdLst>
                      <a:gd name="T0" fmla="*/ 1 w 61"/>
                      <a:gd name="T1" fmla="*/ 11 h 23"/>
                      <a:gd name="T2" fmla="*/ 89 w 61"/>
                      <a:gd name="T3" fmla="*/ 11 h 23"/>
                      <a:gd name="T4" fmla="*/ 79 w 61"/>
                      <a:gd name="T5" fmla="*/ 10 h 23"/>
                      <a:gd name="T6" fmla="*/ 9 w 61"/>
                      <a:gd name="T7" fmla="*/ 0 h 23"/>
                      <a:gd name="T8" fmla="*/ 0 w 61"/>
                      <a:gd name="T9" fmla="*/ 2 h 23"/>
                      <a:gd name="T10" fmla="*/ 1 w 61"/>
                      <a:gd name="T11" fmla="*/ 11 h 23"/>
                      <a:gd name="T12" fmla="*/ 1 w 61"/>
                      <a:gd name="T13" fmla="*/ 11 h 23"/>
                      <a:gd name="T14" fmla="*/ 1 w 61"/>
                      <a:gd name="T15" fmla="*/ 11 h 2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3"/>
                      <a:gd name="T26" fmla="*/ 61 w 6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3">
                        <a:moveTo>
                          <a:pt x="1" y="22"/>
                        </a:moveTo>
                        <a:lnTo>
                          <a:pt x="60" y="17"/>
                        </a:lnTo>
                        <a:lnTo>
                          <a:pt x="50" y="10"/>
                        </a:lnTo>
                        <a:lnTo>
                          <a:pt x="9" y="0"/>
                        </a:lnTo>
                        <a:lnTo>
                          <a:pt x="0" y="2"/>
                        </a:lnTo>
                        <a:lnTo>
                          <a:pt x="1" y="22"/>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251" name="Freeform 22"/>
                  <p:cNvSpPr>
                    <a:spLocks noChangeAspect="1"/>
                  </p:cNvSpPr>
                  <p:nvPr/>
                </p:nvSpPr>
                <p:spPr bwMode="auto">
                  <a:xfrm>
                    <a:off x="3702" y="926"/>
                    <a:ext cx="122" cy="35"/>
                  </a:xfrm>
                  <a:custGeom>
                    <a:avLst/>
                    <a:gdLst>
                      <a:gd name="T0" fmla="*/ 0 w 121"/>
                      <a:gd name="T1" fmla="*/ 15 h 35"/>
                      <a:gd name="T2" fmla="*/ 56 w 121"/>
                      <a:gd name="T3" fmla="*/ 28 h 35"/>
                      <a:gd name="T4" fmla="*/ 149 w 121"/>
                      <a:gd name="T5" fmla="*/ 34 h 35"/>
                      <a:gd name="T6" fmla="*/ 138 w 121"/>
                      <a:gd name="T7" fmla="*/ 26 h 35"/>
                      <a:gd name="T8" fmla="*/ 138 w 121"/>
                      <a:gd name="T9" fmla="*/ 20 h 35"/>
                      <a:gd name="T10" fmla="*/ 32 w 121"/>
                      <a:gd name="T11" fmla="*/ 0 h 35"/>
                      <a:gd name="T12" fmla="*/ 10 w 121"/>
                      <a:gd name="T13" fmla="*/ 4 h 35"/>
                      <a:gd name="T14" fmla="*/ 11 w 121"/>
                      <a:gd name="T15" fmla="*/ 9 h 35"/>
                      <a:gd name="T16" fmla="*/ 0 w 121"/>
                      <a:gd name="T17" fmla="*/ 15 h 35"/>
                      <a:gd name="T18" fmla="*/ 0 w 121"/>
                      <a:gd name="T19" fmla="*/ 15 h 35"/>
                      <a:gd name="T20" fmla="*/ 0 w 121"/>
                      <a:gd name="T21" fmla="*/ 1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35"/>
                      <a:gd name="T35" fmla="*/ 121 w 121"/>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35">
                        <a:moveTo>
                          <a:pt x="0" y="15"/>
                        </a:moveTo>
                        <a:lnTo>
                          <a:pt x="56" y="28"/>
                        </a:lnTo>
                        <a:lnTo>
                          <a:pt x="120" y="34"/>
                        </a:lnTo>
                        <a:lnTo>
                          <a:pt x="109" y="26"/>
                        </a:lnTo>
                        <a:lnTo>
                          <a:pt x="109" y="20"/>
                        </a:lnTo>
                        <a:lnTo>
                          <a:pt x="32" y="0"/>
                        </a:lnTo>
                        <a:lnTo>
                          <a:pt x="10" y="4"/>
                        </a:lnTo>
                        <a:lnTo>
                          <a:pt x="11" y="9"/>
                        </a:lnTo>
                        <a:lnTo>
                          <a:pt x="0" y="15"/>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grpSp>
                <p:nvGrpSpPr>
                  <p:cNvPr id="1252" name="Group 23"/>
                  <p:cNvGrpSpPr>
                    <a:grpSpLocks/>
                  </p:cNvGrpSpPr>
                  <p:nvPr/>
                </p:nvGrpSpPr>
                <p:grpSpPr bwMode="auto">
                  <a:xfrm>
                    <a:off x="19" y="904"/>
                    <a:ext cx="5666" cy="2726"/>
                    <a:chOff x="19" y="904"/>
                    <a:chExt cx="5666" cy="2726"/>
                  </a:xfrm>
                  <a:grpFill/>
                </p:grpSpPr>
                <p:sp>
                  <p:nvSpPr>
                    <p:cNvPr id="1253" name="Freeform 24"/>
                    <p:cNvSpPr>
                      <a:spLocks noChangeAspect="1"/>
                    </p:cNvSpPr>
                    <p:nvPr/>
                  </p:nvSpPr>
                  <p:spPr bwMode="auto">
                    <a:xfrm>
                      <a:off x="3478" y="1618"/>
                      <a:ext cx="261" cy="151"/>
                    </a:xfrm>
                    <a:custGeom>
                      <a:avLst/>
                      <a:gdLst>
                        <a:gd name="T0" fmla="*/ 91 w 257"/>
                        <a:gd name="T1" fmla="*/ 32 h 153"/>
                        <a:gd name="T2" fmla="*/ 115 w 257"/>
                        <a:gd name="T3" fmla="*/ 33 h 153"/>
                        <a:gd name="T4" fmla="*/ 113 w 257"/>
                        <a:gd name="T5" fmla="*/ 20 h 153"/>
                        <a:gd name="T6" fmla="*/ 141 w 257"/>
                        <a:gd name="T7" fmla="*/ 8 h 153"/>
                        <a:gd name="T8" fmla="*/ 147 w 257"/>
                        <a:gd name="T9" fmla="*/ 5 h 153"/>
                        <a:gd name="T10" fmla="*/ 156 w 257"/>
                        <a:gd name="T11" fmla="*/ 0 h 153"/>
                        <a:gd name="T12" fmla="*/ 192 w 257"/>
                        <a:gd name="T13" fmla="*/ 13 h 153"/>
                        <a:gd name="T14" fmla="*/ 201 w 257"/>
                        <a:gd name="T15" fmla="*/ 30 h 153"/>
                        <a:gd name="T16" fmla="*/ 255 w 257"/>
                        <a:gd name="T17" fmla="*/ 36 h 153"/>
                        <a:gd name="T18" fmla="*/ 279 w 257"/>
                        <a:gd name="T19" fmla="*/ 38 h 153"/>
                        <a:gd name="T20" fmla="*/ 368 w 257"/>
                        <a:gd name="T21" fmla="*/ 66 h 153"/>
                        <a:gd name="T22" fmla="*/ 394 w 257"/>
                        <a:gd name="T23" fmla="*/ 69 h 153"/>
                        <a:gd name="T24" fmla="*/ 399 w 257"/>
                        <a:gd name="T25" fmla="*/ 84 h 153"/>
                        <a:gd name="T26" fmla="*/ 379 w 257"/>
                        <a:gd name="T27" fmla="*/ 80 h 153"/>
                        <a:gd name="T28" fmla="*/ 376 w 257"/>
                        <a:gd name="T29" fmla="*/ 85 h 153"/>
                        <a:gd name="T30" fmla="*/ 362 w 257"/>
                        <a:gd name="T31" fmla="*/ 86 h 153"/>
                        <a:gd name="T32" fmla="*/ 356 w 257"/>
                        <a:gd name="T33" fmla="*/ 95 h 153"/>
                        <a:gd name="T34" fmla="*/ 328 w 257"/>
                        <a:gd name="T35" fmla="*/ 100 h 153"/>
                        <a:gd name="T36" fmla="*/ 313 w 257"/>
                        <a:gd name="T37" fmla="*/ 104 h 153"/>
                        <a:gd name="T38" fmla="*/ 273 w 257"/>
                        <a:gd name="T39" fmla="*/ 100 h 153"/>
                        <a:gd name="T40" fmla="*/ 273 w 257"/>
                        <a:gd name="T41" fmla="*/ 100 h 153"/>
                        <a:gd name="T42" fmla="*/ 269 w 257"/>
                        <a:gd name="T43" fmla="*/ 95 h 153"/>
                        <a:gd name="T44" fmla="*/ 147 w 257"/>
                        <a:gd name="T45" fmla="*/ 64 h 153"/>
                        <a:gd name="T46" fmla="*/ 95 w 257"/>
                        <a:gd name="T47" fmla="*/ 68 h 153"/>
                        <a:gd name="T48" fmla="*/ 72 w 257"/>
                        <a:gd name="T49" fmla="*/ 82 h 153"/>
                        <a:gd name="T50" fmla="*/ 67 w 257"/>
                        <a:gd name="T51" fmla="*/ 47 h 153"/>
                        <a:gd name="T52" fmla="*/ 30 w 257"/>
                        <a:gd name="T53" fmla="*/ 47 h 153"/>
                        <a:gd name="T54" fmla="*/ 25 w 257"/>
                        <a:gd name="T55" fmla="*/ 38 h 153"/>
                        <a:gd name="T56" fmla="*/ 13 w 257"/>
                        <a:gd name="T57" fmla="*/ 38 h 153"/>
                        <a:gd name="T58" fmla="*/ 9 w 257"/>
                        <a:gd name="T59" fmla="*/ 38 h 153"/>
                        <a:gd name="T60" fmla="*/ 13 w 257"/>
                        <a:gd name="T61" fmla="*/ 38 h 153"/>
                        <a:gd name="T62" fmla="*/ 64 w 257"/>
                        <a:gd name="T63" fmla="*/ 38 h 153"/>
                        <a:gd name="T64" fmla="*/ 72 w 257"/>
                        <a:gd name="T65" fmla="*/ 38 h 153"/>
                        <a:gd name="T66" fmla="*/ 19 w 257"/>
                        <a:gd name="T67" fmla="*/ 16 h 153"/>
                        <a:gd name="T68" fmla="*/ 9 w 257"/>
                        <a:gd name="T69" fmla="*/ 18 h 153"/>
                        <a:gd name="T70" fmla="*/ 8 w 257"/>
                        <a:gd name="T71" fmla="*/ 33 h 153"/>
                        <a:gd name="T72" fmla="*/ 0 w 257"/>
                        <a:gd name="T73" fmla="*/ 20 h 153"/>
                        <a:gd name="T74" fmla="*/ 9 w 257"/>
                        <a:gd name="T75" fmla="*/ 12 h 153"/>
                        <a:gd name="T76" fmla="*/ 25 w 257"/>
                        <a:gd name="T77" fmla="*/ 9 h 153"/>
                        <a:gd name="T78" fmla="*/ 81 w 257"/>
                        <a:gd name="T79" fmla="*/ 32 h 153"/>
                        <a:gd name="T80" fmla="*/ 91 w 257"/>
                        <a:gd name="T81" fmla="*/ 32 h 153"/>
                        <a:gd name="T82" fmla="*/ 91 w 257"/>
                        <a:gd name="T83" fmla="*/ 32 h 153"/>
                        <a:gd name="T84" fmla="*/ 91 w 257"/>
                        <a:gd name="T85" fmla="*/ 32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153"/>
                        <a:gd name="T131" fmla="*/ 257 w 257"/>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153">
                          <a:moveTo>
                            <a:pt x="62" y="32"/>
                          </a:moveTo>
                          <a:lnTo>
                            <a:pt x="77" y="33"/>
                          </a:lnTo>
                          <a:lnTo>
                            <a:pt x="76" y="20"/>
                          </a:lnTo>
                          <a:lnTo>
                            <a:pt x="90" y="8"/>
                          </a:lnTo>
                          <a:lnTo>
                            <a:pt x="93" y="5"/>
                          </a:lnTo>
                          <a:lnTo>
                            <a:pt x="98" y="0"/>
                          </a:lnTo>
                          <a:lnTo>
                            <a:pt x="124" y="13"/>
                          </a:lnTo>
                          <a:lnTo>
                            <a:pt x="130" y="30"/>
                          </a:lnTo>
                          <a:lnTo>
                            <a:pt x="161" y="36"/>
                          </a:lnTo>
                          <a:lnTo>
                            <a:pt x="179" y="62"/>
                          </a:lnTo>
                          <a:lnTo>
                            <a:pt x="235" y="95"/>
                          </a:lnTo>
                          <a:lnTo>
                            <a:pt x="253" y="98"/>
                          </a:lnTo>
                          <a:lnTo>
                            <a:pt x="256" y="113"/>
                          </a:lnTo>
                          <a:lnTo>
                            <a:pt x="242" y="109"/>
                          </a:lnTo>
                          <a:lnTo>
                            <a:pt x="241" y="115"/>
                          </a:lnTo>
                          <a:lnTo>
                            <a:pt x="231" y="116"/>
                          </a:lnTo>
                          <a:lnTo>
                            <a:pt x="227" y="135"/>
                          </a:lnTo>
                          <a:lnTo>
                            <a:pt x="210" y="145"/>
                          </a:lnTo>
                          <a:lnTo>
                            <a:pt x="201" y="152"/>
                          </a:lnTo>
                          <a:lnTo>
                            <a:pt x="174" y="145"/>
                          </a:lnTo>
                          <a:lnTo>
                            <a:pt x="171" y="134"/>
                          </a:lnTo>
                          <a:lnTo>
                            <a:pt x="93" y="93"/>
                          </a:lnTo>
                          <a:lnTo>
                            <a:pt x="66" y="97"/>
                          </a:lnTo>
                          <a:lnTo>
                            <a:pt x="43" y="111"/>
                          </a:lnTo>
                          <a:lnTo>
                            <a:pt x="38" y="76"/>
                          </a:lnTo>
                          <a:lnTo>
                            <a:pt x="30" y="76"/>
                          </a:lnTo>
                          <a:lnTo>
                            <a:pt x="25" y="58"/>
                          </a:lnTo>
                          <a:lnTo>
                            <a:pt x="13" y="58"/>
                          </a:lnTo>
                          <a:lnTo>
                            <a:pt x="9" y="52"/>
                          </a:lnTo>
                          <a:lnTo>
                            <a:pt x="13" y="42"/>
                          </a:lnTo>
                          <a:lnTo>
                            <a:pt x="35" y="46"/>
                          </a:lnTo>
                          <a:lnTo>
                            <a:pt x="43" y="38"/>
                          </a:lnTo>
                          <a:lnTo>
                            <a:pt x="19" y="16"/>
                          </a:lnTo>
                          <a:lnTo>
                            <a:pt x="9" y="18"/>
                          </a:lnTo>
                          <a:lnTo>
                            <a:pt x="8" y="33"/>
                          </a:lnTo>
                          <a:lnTo>
                            <a:pt x="0" y="20"/>
                          </a:lnTo>
                          <a:lnTo>
                            <a:pt x="9" y="12"/>
                          </a:lnTo>
                          <a:lnTo>
                            <a:pt x="25" y="9"/>
                          </a:lnTo>
                          <a:lnTo>
                            <a:pt x="52" y="32"/>
                          </a:lnTo>
                          <a:lnTo>
                            <a:pt x="62" y="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54" name="Freeform 25"/>
                    <p:cNvSpPr>
                      <a:spLocks noChangeAspect="1"/>
                    </p:cNvSpPr>
                    <p:nvPr/>
                  </p:nvSpPr>
                  <p:spPr bwMode="auto">
                    <a:xfrm>
                      <a:off x="4023" y="1432"/>
                      <a:ext cx="542" cy="212"/>
                    </a:xfrm>
                    <a:custGeom>
                      <a:avLst/>
                      <a:gdLst>
                        <a:gd name="T0" fmla="*/ 725 w 533"/>
                        <a:gd name="T1" fmla="*/ 53 h 214"/>
                        <a:gd name="T2" fmla="*/ 755 w 533"/>
                        <a:gd name="T3" fmla="*/ 61 h 214"/>
                        <a:gd name="T4" fmla="*/ 785 w 533"/>
                        <a:gd name="T5" fmla="*/ 63 h 214"/>
                        <a:gd name="T6" fmla="*/ 817 w 533"/>
                        <a:gd name="T7" fmla="*/ 56 h 214"/>
                        <a:gd name="T8" fmla="*/ 849 w 533"/>
                        <a:gd name="T9" fmla="*/ 65 h 214"/>
                        <a:gd name="T10" fmla="*/ 864 w 533"/>
                        <a:gd name="T11" fmla="*/ 81 h 214"/>
                        <a:gd name="T12" fmla="*/ 798 w 533"/>
                        <a:gd name="T13" fmla="*/ 83 h 214"/>
                        <a:gd name="T14" fmla="*/ 783 w 533"/>
                        <a:gd name="T15" fmla="*/ 100 h 214"/>
                        <a:gd name="T16" fmla="*/ 763 w 533"/>
                        <a:gd name="T17" fmla="*/ 106 h 214"/>
                        <a:gd name="T18" fmla="*/ 744 w 533"/>
                        <a:gd name="T19" fmla="*/ 119 h 214"/>
                        <a:gd name="T20" fmla="*/ 708 w 533"/>
                        <a:gd name="T21" fmla="*/ 114 h 214"/>
                        <a:gd name="T22" fmla="*/ 695 w 533"/>
                        <a:gd name="T23" fmla="*/ 126 h 214"/>
                        <a:gd name="T24" fmla="*/ 719 w 533"/>
                        <a:gd name="T25" fmla="*/ 136 h 214"/>
                        <a:gd name="T26" fmla="*/ 685 w 533"/>
                        <a:gd name="T27" fmla="*/ 147 h 214"/>
                        <a:gd name="T28" fmla="*/ 679 w 533"/>
                        <a:gd name="T29" fmla="*/ 149 h 214"/>
                        <a:gd name="T30" fmla="*/ 623 w 533"/>
                        <a:gd name="T31" fmla="*/ 149 h 214"/>
                        <a:gd name="T32" fmla="*/ 561 w 533"/>
                        <a:gd name="T33" fmla="*/ 157 h 214"/>
                        <a:gd name="T34" fmla="*/ 430 w 533"/>
                        <a:gd name="T35" fmla="*/ 145 h 214"/>
                        <a:gd name="T36" fmla="*/ 320 w 533"/>
                        <a:gd name="T37" fmla="*/ 145 h 214"/>
                        <a:gd name="T38" fmla="*/ 254 w 533"/>
                        <a:gd name="T39" fmla="*/ 127 h 214"/>
                        <a:gd name="T40" fmla="*/ 123 w 533"/>
                        <a:gd name="T41" fmla="*/ 107 h 214"/>
                        <a:gd name="T42" fmla="*/ 101 w 533"/>
                        <a:gd name="T43" fmla="*/ 78 h 214"/>
                        <a:gd name="T44" fmla="*/ 77 w 533"/>
                        <a:gd name="T45" fmla="*/ 57 h 214"/>
                        <a:gd name="T46" fmla="*/ 26 w 533"/>
                        <a:gd name="T47" fmla="*/ 55 h 214"/>
                        <a:gd name="T48" fmla="*/ 0 w 533"/>
                        <a:gd name="T49" fmla="*/ 53 h 214"/>
                        <a:gd name="T50" fmla="*/ 5 w 533"/>
                        <a:gd name="T51" fmla="*/ 53 h 214"/>
                        <a:gd name="T52" fmla="*/ 81 w 533"/>
                        <a:gd name="T53" fmla="*/ 30 h 214"/>
                        <a:gd name="T54" fmla="*/ 150 w 533"/>
                        <a:gd name="T55" fmla="*/ 34 h 214"/>
                        <a:gd name="T56" fmla="*/ 179 w 533"/>
                        <a:gd name="T57" fmla="*/ 44 h 214"/>
                        <a:gd name="T58" fmla="*/ 248 w 533"/>
                        <a:gd name="T59" fmla="*/ 42 h 214"/>
                        <a:gd name="T60" fmla="*/ 246 w 533"/>
                        <a:gd name="T61" fmla="*/ 29 h 214"/>
                        <a:gd name="T62" fmla="*/ 226 w 533"/>
                        <a:gd name="T63" fmla="*/ 14 h 214"/>
                        <a:gd name="T64" fmla="*/ 249 w 533"/>
                        <a:gd name="T65" fmla="*/ 0 h 214"/>
                        <a:gd name="T66" fmla="*/ 328 w 533"/>
                        <a:gd name="T67" fmla="*/ 14 h 214"/>
                        <a:gd name="T68" fmla="*/ 375 w 533"/>
                        <a:gd name="T69" fmla="*/ 35 h 214"/>
                        <a:gd name="T70" fmla="*/ 442 w 533"/>
                        <a:gd name="T71" fmla="*/ 32 h 214"/>
                        <a:gd name="T72" fmla="*/ 574 w 533"/>
                        <a:gd name="T73" fmla="*/ 53 h 214"/>
                        <a:gd name="T74" fmla="*/ 574 w 533"/>
                        <a:gd name="T75" fmla="*/ 53 h 214"/>
                        <a:gd name="T76" fmla="*/ 647 w 533"/>
                        <a:gd name="T77" fmla="*/ 51 h 214"/>
                        <a:gd name="T78" fmla="*/ 679 w 533"/>
                        <a:gd name="T79" fmla="*/ 38 h 214"/>
                        <a:gd name="T80" fmla="*/ 731 w 533"/>
                        <a:gd name="T81" fmla="*/ 44 h 214"/>
                        <a:gd name="T82" fmla="*/ 725 w 533"/>
                        <a:gd name="T83" fmla="*/ 53 h 214"/>
                        <a:gd name="T84" fmla="*/ 725 w 533"/>
                        <a:gd name="T85" fmla="*/ 53 h 214"/>
                        <a:gd name="T86" fmla="*/ 725 w 533"/>
                        <a:gd name="T87" fmla="*/ 53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3"/>
                        <a:gd name="T133" fmla="*/ 0 h 214"/>
                        <a:gd name="T134" fmla="*/ 533 w 533"/>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3" h="214">
                          <a:moveTo>
                            <a:pt x="445" y="57"/>
                          </a:moveTo>
                          <a:lnTo>
                            <a:pt x="464" y="90"/>
                          </a:lnTo>
                          <a:lnTo>
                            <a:pt x="484" y="92"/>
                          </a:lnTo>
                          <a:lnTo>
                            <a:pt x="503" y="85"/>
                          </a:lnTo>
                          <a:lnTo>
                            <a:pt x="522" y="94"/>
                          </a:lnTo>
                          <a:lnTo>
                            <a:pt x="532" y="110"/>
                          </a:lnTo>
                          <a:lnTo>
                            <a:pt x="492" y="112"/>
                          </a:lnTo>
                          <a:lnTo>
                            <a:pt x="482" y="129"/>
                          </a:lnTo>
                          <a:lnTo>
                            <a:pt x="470" y="135"/>
                          </a:lnTo>
                          <a:lnTo>
                            <a:pt x="458" y="148"/>
                          </a:lnTo>
                          <a:lnTo>
                            <a:pt x="436" y="143"/>
                          </a:lnTo>
                          <a:lnTo>
                            <a:pt x="428" y="155"/>
                          </a:lnTo>
                          <a:lnTo>
                            <a:pt x="442" y="170"/>
                          </a:lnTo>
                          <a:lnTo>
                            <a:pt x="423" y="193"/>
                          </a:lnTo>
                          <a:lnTo>
                            <a:pt x="418" y="196"/>
                          </a:lnTo>
                          <a:lnTo>
                            <a:pt x="383" y="197"/>
                          </a:lnTo>
                          <a:lnTo>
                            <a:pt x="346" y="213"/>
                          </a:lnTo>
                          <a:lnTo>
                            <a:pt x="264" y="188"/>
                          </a:lnTo>
                          <a:lnTo>
                            <a:pt x="198" y="189"/>
                          </a:lnTo>
                          <a:lnTo>
                            <a:pt x="156" y="156"/>
                          </a:lnTo>
                          <a:lnTo>
                            <a:pt x="77" y="136"/>
                          </a:lnTo>
                          <a:lnTo>
                            <a:pt x="66" y="107"/>
                          </a:lnTo>
                          <a:lnTo>
                            <a:pt x="48" y="86"/>
                          </a:lnTo>
                          <a:lnTo>
                            <a:pt x="26" y="84"/>
                          </a:lnTo>
                          <a:lnTo>
                            <a:pt x="0" y="64"/>
                          </a:lnTo>
                          <a:lnTo>
                            <a:pt x="5" y="54"/>
                          </a:lnTo>
                          <a:lnTo>
                            <a:pt x="52" y="30"/>
                          </a:lnTo>
                          <a:lnTo>
                            <a:pt x="92" y="34"/>
                          </a:lnTo>
                          <a:lnTo>
                            <a:pt x="111" y="44"/>
                          </a:lnTo>
                          <a:lnTo>
                            <a:pt x="151" y="42"/>
                          </a:lnTo>
                          <a:lnTo>
                            <a:pt x="150" y="29"/>
                          </a:lnTo>
                          <a:lnTo>
                            <a:pt x="140" y="14"/>
                          </a:lnTo>
                          <a:lnTo>
                            <a:pt x="152" y="0"/>
                          </a:lnTo>
                          <a:lnTo>
                            <a:pt x="202" y="14"/>
                          </a:lnTo>
                          <a:lnTo>
                            <a:pt x="231" y="35"/>
                          </a:lnTo>
                          <a:lnTo>
                            <a:pt x="271" y="32"/>
                          </a:lnTo>
                          <a:lnTo>
                            <a:pt x="354" y="58"/>
                          </a:lnTo>
                          <a:lnTo>
                            <a:pt x="398" y="51"/>
                          </a:lnTo>
                          <a:lnTo>
                            <a:pt x="418" y="38"/>
                          </a:lnTo>
                          <a:lnTo>
                            <a:pt x="449" y="44"/>
                          </a:lnTo>
                          <a:lnTo>
                            <a:pt x="445" y="5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255" name="Group 26"/>
                    <p:cNvGrpSpPr>
                      <a:grpSpLocks/>
                    </p:cNvGrpSpPr>
                    <p:nvPr/>
                  </p:nvGrpSpPr>
                  <p:grpSpPr bwMode="auto">
                    <a:xfrm>
                      <a:off x="19" y="904"/>
                      <a:ext cx="5666" cy="2726"/>
                      <a:chOff x="19" y="904"/>
                      <a:chExt cx="5666" cy="2726"/>
                    </a:xfrm>
                    <a:grpFill/>
                  </p:grpSpPr>
                  <p:grpSp>
                    <p:nvGrpSpPr>
                      <p:cNvPr id="1256" name="Group 27"/>
                      <p:cNvGrpSpPr>
                        <a:grpSpLocks/>
                      </p:cNvGrpSpPr>
                      <p:nvPr/>
                    </p:nvGrpSpPr>
                    <p:grpSpPr bwMode="auto">
                      <a:xfrm>
                        <a:off x="1052" y="2241"/>
                        <a:ext cx="869" cy="1389"/>
                        <a:chOff x="1052" y="2241"/>
                        <a:chExt cx="869" cy="1389"/>
                      </a:xfrm>
                      <a:grpFill/>
                    </p:grpSpPr>
                    <p:sp>
                      <p:nvSpPr>
                        <p:cNvPr id="1445" name="Freeform 28"/>
                        <p:cNvSpPr>
                          <a:spLocks noChangeAspect="1"/>
                        </p:cNvSpPr>
                        <p:nvPr/>
                      </p:nvSpPr>
                      <p:spPr bwMode="auto">
                        <a:xfrm>
                          <a:off x="1095" y="2241"/>
                          <a:ext cx="226" cy="342"/>
                        </a:xfrm>
                        <a:custGeom>
                          <a:avLst/>
                          <a:gdLst>
                            <a:gd name="T0" fmla="*/ 2 w 222"/>
                            <a:gd name="T1" fmla="*/ 155 h 347"/>
                            <a:gd name="T2" fmla="*/ 0 w 222"/>
                            <a:gd name="T3" fmla="*/ 149 h 347"/>
                            <a:gd name="T4" fmla="*/ 8 w 222"/>
                            <a:gd name="T5" fmla="*/ 148 h 347"/>
                            <a:gd name="T6" fmla="*/ 12 w 222"/>
                            <a:gd name="T7" fmla="*/ 135 h 347"/>
                            <a:gd name="T8" fmla="*/ 23 w 222"/>
                            <a:gd name="T9" fmla="*/ 135 h 347"/>
                            <a:gd name="T10" fmla="*/ 63 w 222"/>
                            <a:gd name="T11" fmla="*/ 122 h 347"/>
                            <a:gd name="T12" fmla="*/ 57 w 222"/>
                            <a:gd name="T13" fmla="*/ 117 h 347"/>
                            <a:gd name="T14" fmla="*/ 61 w 222"/>
                            <a:gd name="T15" fmla="*/ 84 h 347"/>
                            <a:gd name="T16" fmla="*/ 23 w 222"/>
                            <a:gd name="T17" fmla="*/ 77 h 347"/>
                            <a:gd name="T18" fmla="*/ 66 w 222"/>
                            <a:gd name="T19" fmla="*/ 64 h 347"/>
                            <a:gd name="T20" fmla="*/ 63 w 222"/>
                            <a:gd name="T21" fmla="*/ 53 h 347"/>
                            <a:gd name="T22" fmla="*/ 73 w 222"/>
                            <a:gd name="T23" fmla="*/ 68 h 347"/>
                            <a:gd name="T24" fmla="*/ 76 w 222"/>
                            <a:gd name="T25" fmla="*/ 53 h 347"/>
                            <a:gd name="T26" fmla="*/ 110 w 222"/>
                            <a:gd name="T27" fmla="*/ 34 h 347"/>
                            <a:gd name="T28" fmla="*/ 126 w 222"/>
                            <a:gd name="T29" fmla="*/ 34 h 347"/>
                            <a:gd name="T30" fmla="*/ 155 w 222"/>
                            <a:gd name="T31" fmla="*/ 32 h 347"/>
                            <a:gd name="T32" fmla="*/ 161 w 222"/>
                            <a:gd name="T33" fmla="*/ 25 h 347"/>
                            <a:gd name="T34" fmla="*/ 181 w 222"/>
                            <a:gd name="T35" fmla="*/ 28 h 347"/>
                            <a:gd name="T36" fmla="*/ 243 w 222"/>
                            <a:gd name="T37" fmla="*/ 0 h 347"/>
                            <a:gd name="T38" fmla="*/ 256 w 222"/>
                            <a:gd name="T39" fmla="*/ 8 h 347"/>
                            <a:gd name="T40" fmla="*/ 236 w 222"/>
                            <a:gd name="T41" fmla="*/ 21 h 347"/>
                            <a:gd name="T42" fmla="*/ 236 w 222"/>
                            <a:gd name="T43" fmla="*/ 22 h 347"/>
                            <a:gd name="T44" fmla="*/ 209 w 222"/>
                            <a:gd name="T45" fmla="*/ 32 h 347"/>
                            <a:gd name="T46" fmla="*/ 184 w 222"/>
                            <a:gd name="T47" fmla="*/ 35 h 347"/>
                            <a:gd name="T48" fmla="*/ 208 w 222"/>
                            <a:gd name="T49" fmla="*/ 62 h 347"/>
                            <a:gd name="T50" fmla="*/ 208 w 222"/>
                            <a:gd name="T51" fmla="*/ 75 h 347"/>
                            <a:gd name="T52" fmla="*/ 228 w 222"/>
                            <a:gd name="T53" fmla="*/ 79 h 347"/>
                            <a:gd name="T54" fmla="*/ 277 w 222"/>
                            <a:gd name="T55" fmla="*/ 80 h 347"/>
                            <a:gd name="T56" fmla="*/ 303 w 222"/>
                            <a:gd name="T57" fmla="*/ 89 h 347"/>
                            <a:gd name="T58" fmla="*/ 360 w 222"/>
                            <a:gd name="T59" fmla="*/ 89 h 347"/>
                            <a:gd name="T60" fmla="*/ 346 w 222"/>
                            <a:gd name="T61" fmla="*/ 106 h 347"/>
                            <a:gd name="T62" fmla="*/ 360 w 222"/>
                            <a:gd name="T63" fmla="*/ 127 h 347"/>
                            <a:gd name="T64" fmla="*/ 346 w 222"/>
                            <a:gd name="T65" fmla="*/ 133 h 347"/>
                            <a:gd name="T66" fmla="*/ 369 w 222"/>
                            <a:gd name="T67" fmla="*/ 155 h 347"/>
                            <a:gd name="T68" fmla="*/ 369 w 222"/>
                            <a:gd name="T69" fmla="*/ 155 h 347"/>
                            <a:gd name="T70" fmla="*/ 352 w 222"/>
                            <a:gd name="T71" fmla="*/ 147 h 347"/>
                            <a:gd name="T72" fmla="*/ 282 w 222"/>
                            <a:gd name="T73" fmla="*/ 149 h 347"/>
                            <a:gd name="T74" fmla="*/ 278 w 222"/>
                            <a:gd name="T75" fmla="*/ 157 h 347"/>
                            <a:gd name="T76" fmla="*/ 301 w 222"/>
                            <a:gd name="T77" fmla="*/ 163 h 347"/>
                            <a:gd name="T78" fmla="*/ 273 w 222"/>
                            <a:gd name="T79" fmla="*/ 166 h 347"/>
                            <a:gd name="T80" fmla="*/ 291 w 222"/>
                            <a:gd name="T81" fmla="*/ 189 h 347"/>
                            <a:gd name="T82" fmla="*/ 277 w 222"/>
                            <a:gd name="T83" fmla="*/ 227 h 347"/>
                            <a:gd name="T84" fmla="*/ 257 w 222"/>
                            <a:gd name="T85" fmla="*/ 220 h 347"/>
                            <a:gd name="T86" fmla="*/ 273 w 222"/>
                            <a:gd name="T87" fmla="*/ 212 h 347"/>
                            <a:gd name="T88" fmla="*/ 267 w 222"/>
                            <a:gd name="T89" fmla="*/ 209 h 347"/>
                            <a:gd name="T90" fmla="*/ 249 w 222"/>
                            <a:gd name="T91" fmla="*/ 204 h 347"/>
                            <a:gd name="T92" fmla="*/ 181 w 222"/>
                            <a:gd name="T93" fmla="*/ 206 h 347"/>
                            <a:gd name="T94" fmla="*/ 164 w 222"/>
                            <a:gd name="T95" fmla="*/ 189 h 347"/>
                            <a:gd name="T96" fmla="*/ 106 w 222"/>
                            <a:gd name="T97" fmla="*/ 170 h 347"/>
                            <a:gd name="T98" fmla="*/ 86 w 222"/>
                            <a:gd name="T99" fmla="*/ 167 h 347"/>
                            <a:gd name="T100" fmla="*/ 61 w 222"/>
                            <a:gd name="T101" fmla="*/ 169 h 347"/>
                            <a:gd name="T102" fmla="*/ 2 w 222"/>
                            <a:gd name="T103" fmla="*/ 155 h 347"/>
                            <a:gd name="T104" fmla="*/ 2 w 222"/>
                            <a:gd name="T105" fmla="*/ 155 h 347"/>
                            <a:gd name="T106" fmla="*/ 2 w 222"/>
                            <a:gd name="T107" fmla="*/ 155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347"/>
                            <a:gd name="T164" fmla="*/ 222 w 222"/>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347">
                              <a:moveTo>
                                <a:pt x="2" y="233"/>
                              </a:moveTo>
                              <a:lnTo>
                                <a:pt x="0" y="224"/>
                              </a:lnTo>
                              <a:lnTo>
                                <a:pt x="8" y="223"/>
                              </a:lnTo>
                              <a:lnTo>
                                <a:pt x="12" y="204"/>
                              </a:lnTo>
                              <a:lnTo>
                                <a:pt x="23" y="204"/>
                              </a:lnTo>
                              <a:lnTo>
                                <a:pt x="34" y="184"/>
                              </a:lnTo>
                              <a:lnTo>
                                <a:pt x="28" y="176"/>
                              </a:lnTo>
                              <a:lnTo>
                                <a:pt x="32" y="122"/>
                              </a:lnTo>
                              <a:lnTo>
                                <a:pt x="23" y="108"/>
                              </a:lnTo>
                              <a:lnTo>
                                <a:pt x="37" y="93"/>
                              </a:lnTo>
                              <a:lnTo>
                                <a:pt x="34" y="82"/>
                              </a:lnTo>
                              <a:lnTo>
                                <a:pt x="44" y="97"/>
                              </a:lnTo>
                              <a:lnTo>
                                <a:pt x="47" y="82"/>
                              </a:lnTo>
                              <a:lnTo>
                                <a:pt x="68" y="62"/>
                              </a:lnTo>
                              <a:lnTo>
                                <a:pt x="76" y="34"/>
                              </a:lnTo>
                              <a:lnTo>
                                <a:pt x="92" y="32"/>
                              </a:lnTo>
                              <a:lnTo>
                                <a:pt x="96" y="25"/>
                              </a:lnTo>
                              <a:lnTo>
                                <a:pt x="109" y="28"/>
                              </a:lnTo>
                              <a:lnTo>
                                <a:pt x="144" y="0"/>
                              </a:lnTo>
                              <a:lnTo>
                                <a:pt x="153" y="8"/>
                              </a:lnTo>
                              <a:lnTo>
                                <a:pt x="139" y="21"/>
                              </a:lnTo>
                              <a:lnTo>
                                <a:pt x="139" y="22"/>
                              </a:lnTo>
                              <a:lnTo>
                                <a:pt x="126" y="32"/>
                              </a:lnTo>
                              <a:lnTo>
                                <a:pt x="111" y="64"/>
                              </a:lnTo>
                              <a:lnTo>
                                <a:pt x="125" y="91"/>
                              </a:lnTo>
                              <a:lnTo>
                                <a:pt x="125" y="105"/>
                              </a:lnTo>
                              <a:lnTo>
                                <a:pt x="135" y="113"/>
                              </a:lnTo>
                              <a:lnTo>
                                <a:pt x="166" y="114"/>
                              </a:lnTo>
                              <a:lnTo>
                                <a:pt x="182" y="133"/>
                              </a:lnTo>
                              <a:lnTo>
                                <a:pt x="215" y="132"/>
                              </a:lnTo>
                              <a:lnTo>
                                <a:pt x="206" y="164"/>
                              </a:lnTo>
                              <a:lnTo>
                                <a:pt x="215" y="192"/>
                              </a:lnTo>
                              <a:lnTo>
                                <a:pt x="206" y="200"/>
                              </a:lnTo>
                              <a:lnTo>
                                <a:pt x="221" y="233"/>
                              </a:lnTo>
                              <a:lnTo>
                                <a:pt x="210" y="222"/>
                              </a:lnTo>
                              <a:lnTo>
                                <a:pt x="169" y="224"/>
                              </a:lnTo>
                              <a:lnTo>
                                <a:pt x="167" y="236"/>
                              </a:lnTo>
                              <a:lnTo>
                                <a:pt x="180" y="247"/>
                              </a:lnTo>
                              <a:lnTo>
                                <a:pt x="164" y="253"/>
                              </a:lnTo>
                              <a:lnTo>
                                <a:pt x="174" y="288"/>
                              </a:lnTo>
                              <a:lnTo>
                                <a:pt x="166" y="346"/>
                              </a:lnTo>
                              <a:lnTo>
                                <a:pt x="154" y="334"/>
                              </a:lnTo>
                              <a:lnTo>
                                <a:pt x="164" y="321"/>
                              </a:lnTo>
                              <a:lnTo>
                                <a:pt x="160" y="315"/>
                              </a:lnTo>
                              <a:lnTo>
                                <a:pt x="149" y="308"/>
                              </a:lnTo>
                              <a:lnTo>
                                <a:pt x="109" y="311"/>
                              </a:lnTo>
                              <a:lnTo>
                                <a:pt x="98" y="288"/>
                              </a:lnTo>
                              <a:lnTo>
                                <a:pt x="66" y="261"/>
                              </a:lnTo>
                              <a:lnTo>
                                <a:pt x="56" y="255"/>
                              </a:lnTo>
                              <a:lnTo>
                                <a:pt x="32" y="258"/>
                              </a:lnTo>
                              <a:lnTo>
                                <a:pt x="2" y="23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446" name="Group 29"/>
                        <p:cNvGrpSpPr>
                          <a:grpSpLocks/>
                        </p:cNvGrpSpPr>
                        <p:nvPr/>
                      </p:nvGrpSpPr>
                      <p:grpSpPr bwMode="auto">
                        <a:xfrm>
                          <a:off x="1052" y="2247"/>
                          <a:ext cx="869" cy="1383"/>
                          <a:chOff x="1052" y="2247"/>
                          <a:chExt cx="869" cy="1383"/>
                        </a:xfrm>
                        <a:grpFill/>
                      </p:grpSpPr>
                      <p:sp>
                        <p:nvSpPr>
                          <p:cNvPr id="1447" name="Freeform 30"/>
                          <p:cNvSpPr>
                            <a:spLocks noChangeAspect="1"/>
                          </p:cNvSpPr>
                          <p:nvPr/>
                        </p:nvSpPr>
                        <p:spPr bwMode="auto">
                          <a:xfrm>
                            <a:off x="1544" y="3116"/>
                            <a:ext cx="90" cy="95"/>
                          </a:xfrm>
                          <a:custGeom>
                            <a:avLst/>
                            <a:gdLst>
                              <a:gd name="T0" fmla="*/ 4 w 89"/>
                              <a:gd name="T1" fmla="*/ 50 h 96"/>
                              <a:gd name="T2" fmla="*/ 0 w 89"/>
                              <a:gd name="T3" fmla="*/ 0 h 96"/>
                              <a:gd name="T4" fmla="*/ 17 w 89"/>
                              <a:gd name="T5" fmla="*/ 0 h 96"/>
                              <a:gd name="T6" fmla="*/ 34 w 89"/>
                              <a:gd name="T7" fmla="*/ 17 h 96"/>
                              <a:gd name="T8" fmla="*/ 38 w 89"/>
                              <a:gd name="T9" fmla="*/ 13 h 96"/>
                              <a:gd name="T10" fmla="*/ 104 w 89"/>
                              <a:gd name="T11" fmla="*/ 37 h 96"/>
                              <a:gd name="T12" fmla="*/ 117 w 89"/>
                              <a:gd name="T13" fmla="*/ 48 h 96"/>
                              <a:gd name="T14" fmla="*/ 117 w 89"/>
                              <a:gd name="T15" fmla="*/ 48 h 96"/>
                              <a:gd name="T16" fmla="*/ 109 w 89"/>
                              <a:gd name="T17" fmla="*/ 60 h 96"/>
                              <a:gd name="T18" fmla="*/ 44 w 89"/>
                              <a:gd name="T19" fmla="*/ 66 h 96"/>
                              <a:gd name="T20" fmla="*/ 4 w 89"/>
                              <a:gd name="T21" fmla="*/ 50 h 96"/>
                              <a:gd name="T22" fmla="*/ 4 w 89"/>
                              <a:gd name="T23" fmla="*/ 50 h 96"/>
                              <a:gd name="T24" fmla="*/ 4 w 89"/>
                              <a:gd name="T25" fmla="*/ 50 h 96"/>
                              <a:gd name="T26" fmla="*/ 4 w 89"/>
                              <a:gd name="T27" fmla="*/ 5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96"/>
                              <a:gd name="T44" fmla="*/ 89 w 89"/>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96">
                                <a:moveTo>
                                  <a:pt x="4" y="79"/>
                                </a:moveTo>
                                <a:lnTo>
                                  <a:pt x="0" y="0"/>
                                </a:lnTo>
                                <a:lnTo>
                                  <a:pt x="17" y="0"/>
                                </a:lnTo>
                                <a:lnTo>
                                  <a:pt x="34" y="17"/>
                                </a:lnTo>
                                <a:lnTo>
                                  <a:pt x="38" y="13"/>
                                </a:lnTo>
                                <a:lnTo>
                                  <a:pt x="75" y="37"/>
                                </a:lnTo>
                                <a:lnTo>
                                  <a:pt x="88" y="53"/>
                                </a:lnTo>
                                <a:lnTo>
                                  <a:pt x="88" y="74"/>
                                </a:lnTo>
                                <a:lnTo>
                                  <a:pt x="80" y="89"/>
                                </a:lnTo>
                                <a:lnTo>
                                  <a:pt x="44" y="95"/>
                                </a:lnTo>
                                <a:lnTo>
                                  <a:pt x="4" y="7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48" name="Freeform 31"/>
                          <p:cNvSpPr>
                            <a:spLocks noChangeAspect="1"/>
                          </p:cNvSpPr>
                          <p:nvPr/>
                        </p:nvSpPr>
                        <p:spPr bwMode="auto">
                          <a:xfrm>
                            <a:off x="1197" y="2389"/>
                            <a:ext cx="724" cy="802"/>
                          </a:xfrm>
                          <a:custGeom>
                            <a:avLst/>
                            <a:gdLst>
                              <a:gd name="T0" fmla="*/ 588 w 713"/>
                              <a:gd name="T1" fmla="*/ 45 h 811"/>
                              <a:gd name="T2" fmla="*/ 546 w 713"/>
                              <a:gd name="T3" fmla="*/ 45 h 811"/>
                              <a:gd name="T4" fmla="*/ 501 w 713"/>
                              <a:gd name="T5" fmla="*/ 45 h 811"/>
                              <a:gd name="T6" fmla="*/ 472 w 713"/>
                              <a:gd name="T7" fmla="*/ 45 h 811"/>
                              <a:gd name="T8" fmla="*/ 405 w 713"/>
                              <a:gd name="T9" fmla="*/ 48 h 811"/>
                              <a:gd name="T10" fmla="*/ 401 w 713"/>
                              <a:gd name="T11" fmla="*/ 22 h 811"/>
                              <a:gd name="T12" fmla="*/ 372 w 713"/>
                              <a:gd name="T13" fmla="*/ 0 h 811"/>
                              <a:gd name="T14" fmla="*/ 298 w 713"/>
                              <a:gd name="T15" fmla="*/ 28 h 811"/>
                              <a:gd name="T16" fmla="*/ 268 w 713"/>
                              <a:gd name="T17" fmla="*/ 34 h 811"/>
                              <a:gd name="T18" fmla="*/ 287 w 713"/>
                              <a:gd name="T19" fmla="*/ 45 h 811"/>
                              <a:gd name="T20" fmla="*/ 200 w 713"/>
                              <a:gd name="T21" fmla="*/ 63 h 811"/>
                              <a:gd name="T22" fmla="*/ 170 w 713"/>
                              <a:gd name="T23" fmla="*/ 45 h 811"/>
                              <a:gd name="T24" fmla="*/ 96 w 713"/>
                              <a:gd name="T25" fmla="*/ 56 h 811"/>
                              <a:gd name="T26" fmla="*/ 93 w 713"/>
                              <a:gd name="T27" fmla="*/ 73 h 811"/>
                              <a:gd name="T28" fmla="*/ 95 w 713"/>
                              <a:gd name="T29" fmla="*/ 137 h 811"/>
                              <a:gd name="T30" fmla="*/ 11 w 713"/>
                              <a:gd name="T31" fmla="*/ 170 h 811"/>
                              <a:gd name="T32" fmla="*/ 17 w 713"/>
                              <a:gd name="T33" fmla="*/ 213 h 811"/>
                              <a:gd name="T34" fmla="*/ 65 w 713"/>
                              <a:gd name="T35" fmla="*/ 228 h 811"/>
                              <a:gd name="T36" fmla="*/ 91 w 713"/>
                              <a:gd name="T37" fmla="*/ 242 h 811"/>
                              <a:gd name="T38" fmla="*/ 160 w 713"/>
                              <a:gd name="T39" fmla="*/ 243 h 811"/>
                              <a:gd name="T40" fmla="*/ 239 w 713"/>
                              <a:gd name="T41" fmla="*/ 223 h 811"/>
                              <a:gd name="T42" fmla="*/ 259 w 713"/>
                              <a:gd name="T43" fmla="*/ 260 h 811"/>
                              <a:gd name="T44" fmla="*/ 395 w 713"/>
                              <a:gd name="T45" fmla="*/ 300 h 811"/>
                              <a:gd name="T46" fmla="*/ 405 w 713"/>
                              <a:gd name="T47" fmla="*/ 320 h 811"/>
                              <a:gd name="T48" fmla="*/ 459 w 713"/>
                              <a:gd name="T49" fmla="*/ 333 h 811"/>
                              <a:gd name="T50" fmla="*/ 476 w 713"/>
                              <a:gd name="T51" fmla="*/ 381 h 811"/>
                              <a:gd name="T52" fmla="*/ 538 w 713"/>
                              <a:gd name="T53" fmla="*/ 413 h 811"/>
                              <a:gd name="T54" fmla="*/ 563 w 713"/>
                              <a:gd name="T55" fmla="*/ 437 h 811"/>
                              <a:gd name="T56" fmla="*/ 597 w 713"/>
                              <a:gd name="T57" fmla="*/ 463 h 811"/>
                              <a:gd name="T58" fmla="*/ 623 w 713"/>
                              <a:gd name="T59" fmla="*/ 485 h 811"/>
                              <a:gd name="T60" fmla="*/ 533 w 713"/>
                              <a:gd name="T61" fmla="*/ 533 h 811"/>
                              <a:gd name="T62" fmla="*/ 587 w 713"/>
                              <a:gd name="T63" fmla="*/ 546 h 811"/>
                              <a:gd name="T64" fmla="*/ 650 w 713"/>
                              <a:gd name="T65" fmla="*/ 560 h 811"/>
                              <a:gd name="T66" fmla="*/ 670 w 713"/>
                              <a:gd name="T67" fmla="*/ 585 h 811"/>
                              <a:gd name="T68" fmla="*/ 722 w 713"/>
                              <a:gd name="T69" fmla="*/ 554 h 811"/>
                              <a:gd name="T70" fmla="*/ 771 w 713"/>
                              <a:gd name="T71" fmla="*/ 506 h 811"/>
                              <a:gd name="T72" fmla="*/ 804 w 713"/>
                              <a:gd name="T73" fmla="*/ 442 h 811"/>
                              <a:gd name="T74" fmla="*/ 841 w 713"/>
                              <a:gd name="T75" fmla="*/ 437 h 811"/>
                              <a:gd name="T76" fmla="*/ 867 w 713"/>
                              <a:gd name="T77" fmla="*/ 430 h 811"/>
                              <a:gd name="T78" fmla="*/ 935 w 713"/>
                              <a:gd name="T79" fmla="*/ 425 h 811"/>
                              <a:gd name="T80" fmla="*/ 962 w 713"/>
                              <a:gd name="T81" fmla="*/ 408 h 811"/>
                              <a:gd name="T82" fmla="*/ 992 w 713"/>
                              <a:gd name="T83" fmla="*/ 373 h 811"/>
                              <a:gd name="T84" fmla="*/ 1002 w 713"/>
                              <a:gd name="T85" fmla="*/ 345 h 811"/>
                              <a:gd name="T86" fmla="*/ 1090 w 713"/>
                              <a:gd name="T87" fmla="*/ 221 h 811"/>
                              <a:gd name="T88" fmla="*/ 1109 w 713"/>
                              <a:gd name="T89" fmla="*/ 185 h 811"/>
                              <a:gd name="T90" fmla="*/ 1048 w 713"/>
                              <a:gd name="T91" fmla="*/ 155 h 811"/>
                              <a:gd name="T92" fmla="*/ 915 w 713"/>
                              <a:gd name="T93" fmla="*/ 124 h 811"/>
                              <a:gd name="T94" fmla="*/ 827 w 713"/>
                              <a:gd name="T95" fmla="*/ 122 h 811"/>
                              <a:gd name="T96" fmla="*/ 821 w 713"/>
                              <a:gd name="T97" fmla="*/ 108 h 811"/>
                              <a:gd name="T98" fmla="*/ 801 w 713"/>
                              <a:gd name="T99" fmla="*/ 107 h 811"/>
                              <a:gd name="T100" fmla="*/ 723 w 713"/>
                              <a:gd name="T101" fmla="*/ 96 h 811"/>
                              <a:gd name="T102" fmla="*/ 708 w 713"/>
                              <a:gd name="T103" fmla="*/ 107 h 811"/>
                              <a:gd name="T104" fmla="*/ 699 w 713"/>
                              <a:gd name="T105" fmla="*/ 83 h 811"/>
                              <a:gd name="T106" fmla="*/ 657 w 713"/>
                              <a:gd name="T107" fmla="*/ 110 h 811"/>
                              <a:gd name="T108" fmla="*/ 630 w 713"/>
                              <a:gd name="T109" fmla="*/ 105 h 811"/>
                              <a:gd name="T110" fmla="*/ 670 w 713"/>
                              <a:gd name="T111" fmla="*/ 58 h 811"/>
                              <a:gd name="T112" fmla="*/ 659 w 713"/>
                              <a:gd name="T113" fmla="*/ 45 h 811"/>
                              <a:gd name="T114" fmla="*/ 629 w 713"/>
                              <a:gd name="T115" fmla="*/ 24 h 811"/>
                              <a:gd name="T116" fmla="*/ 629 w 713"/>
                              <a:gd name="T117" fmla="*/ 24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3"/>
                              <a:gd name="T178" fmla="*/ 0 h 811"/>
                              <a:gd name="T179" fmla="*/ 713 w 713"/>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3" h="811">
                                <a:moveTo>
                                  <a:pt x="404" y="24"/>
                                </a:moveTo>
                                <a:lnTo>
                                  <a:pt x="377" y="61"/>
                                </a:lnTo>
                                <a:lnTo>
                                  <a:pt x="361" y="68"/>
                                </a:lnTo>
                                <a:lnTo>
                                  <a:pt x="351" y="61"/>
                                </a:lnTo>
                                <a:lnTo>
                                  <a:pt x="326" y="58"/>
                                </a:lnTo>
                                <a:lnTo>
                                  <a:pt x="322" y="70"/>
                                </a:lnTo>
                                <a:lnTo>
                                  <a:pt x="314" y="68"/>
                                </a:lnTo>
                                <a:lnTo>
                                  <a:pt x="302" y="67"/>
                                </a:lnTo>
                                <a:lnTo>
                                  <a:pt x="270" y="82"/>
                                </a:lnTo>
                                <a:lnTo>
                                  <a:pt x="260" y="77"/>
                                </a:lnTo>
                                <a:lnTo>
                                  <a:pt x="252" y="53"/>
                                </a:lnTo>
                                <a:lnTo>
                                  <a:pt x="258" y="22"/>
                                </a:lnTo>
                                <a:lnTo>
                                  <a:pt x="250" y="4"/>
                                </a:lnTo>
                                <a:lnTo>
                                  <a:pt x="239" y="0"/>
                                </a:lnTo>
                                <a:lnTo>
                                  <a:pt x="234" y="13"/>
                                </a:lnTo>
                                <a:lnTo>
                                  <a:pt x="193" y="28"/>
                                </a:lnTo>
                                <a:lnTo>
                                  <a:pt x="162" y="24"/>
                                </a:lnTo>
                                <a:lnTo>
                                  <a:pt x="171" y="34"/>
                                </a:lnTo>
                                <a:lnTo>
                                  <a:pt x="171" y="53"/>
                                </a:lnTo>
                                <a:lnTo>
                                  <a:pt x="185" y="64"/>
                                </a:lnTo>
                                <a:lnTo>
                                  <a:pt x="142" y="92"/>
                                </a:lnTo>
                                <a:lnTo>
                                  <a:pt x="130" y="92"/>
                                </a:lnTo>
                                <a:lnTo>
                                  <a:pt x="121" y="82"/>
                                </a:lnTo>
                                <a:lnTo>
                                  <a:pt x="110" y="71"/>
                                </a:lnTo>
                                <a:lnTo>
                                  <a:pt x="69" y="73"/>
                                </a:lnTo>
                                <a:lnTo>
                                  <a:pt x="67" y="85"/>
                                </a:lnTo>
                                <a:lnTo>
                                  <a:pt x="80" y="96"/>
                                </a:lnTo>
                                <a:lnTo>
                                  <a:pt x="64" y="102"/>
                                </a:lnTo>
                                <a:lnTo>
                                  <a:pt x="74" y="137"/>
                                </a:lnTo>
                                <a:lnTo>
                                  <a:pt x="66" y="195"/>
                                </a:lnTo>
                                <a:lnTo>
                                  <a:pt x="25" y="211"/>
                                </a:lnTo>
                                <a:lnTo>
                                  <a:pt x="11" y="230"/>
                                </a:lnTo>
                                <a:lnTo>
                                  <a:pt x="0" y="268"/>
                                </a:lnTo>
                                <a:lnTo>
                                  <a:pt x="17" y="294"/>
                                </a:lnTo>
                                <a:lnTo>
                                  <a:pt x="16" y="301"/>
                                </a:lnTo>
                                <a:lnTo>
                                  <a:pt x="36" y="316"/>
                                </a:lnTo>
                                <a:lnTo>
                                  <a:pt x="57" y="303"/>
                                </a:lnTo>
                                <a:lnTo>
                                  <a:pt x="62" y="334"/>
                                </a:lnTo>
                                <a:lnTo>
                                  <a:pt x="77" y="334"/>
                                </a:lnTo>
                                <a:lnTo>
                                  <a:pt x="102" y="335"/>
                                </a:lnTo>
                                <a:lnTo>
                                  <a:pt x="130" y="311"/>
                                </a:lnTo>
                                <a:lnTo>
                                  <a:pt x="154" y="310"/>
                                </a:lnTo>
                                <a:lnTo>
                                  <a:pt x="155" y="343"/>
                                </a:lnTo>
                                <a:lnTo>
                                  <a:pt x="164" y="358"/>
                                </a:lnTo>
                                <a:lnTo>
                                  <a:pt x="242" y="391"/>
                                </a:lnTo>
                                <a:lnTo>
                                  <a:pt x="254" y="414"/>
                                </a:lnTo>
                                <a:lnTo>
                                  <a:pt x="252" y="425"/>
                                </a:lnTo>
                                <a:lnTo>
                                  <a:pt x="260" y="444"/>
                                </a:lnTo>
                                <a:lnTo>
                                  <a:pt x="292" y="450"/>
                                </a:lnTo>
                                <a:lnTo>
                                  <a:pt x="293" y="461"/>
                                </a:lnTo>
                                <a:lnTo>
                                  <a:pt x="308" y="486"/>
                                </a:lnTo>
                                <a:lnTo>
                                  <a:pt x="306" y="526"/>
                                </a:lnTo>
                                <a:lnTo>
                                  <a:pt x="312" y="562"/>
                                </a:lnTo>
                                <a:lnTo>
                                  <a:pt x="346" y="571"/>
                                </a:lnTo>
                                <a:lnTo>
                                  <a:pt x="353" y="576"/>
                                </a:lnTo>
                                <a:lnTo>
                                  <a:pt x="361" y="603"/>
                                </a:lnTo>
                                <a:lnTo>
                                  <a:pt x="380" y="606"/>
                                </a:lnTo>
                                <a:lnTo>
                                  <a:pt x="383" y="639"/>
                                </a:lnTo>
                                <a:lnTo>
                                  <a:pt x="392" y="641"/>
                                </a:lnTo>
                                <a:lnTo>
                                  <a:pt x="400" y="669"/>
                                </a:lnTo>
                                <a:lnTo>
                                  <a:pt x="384" y="680"/>
                                </a:lnTo>
                                <a:lnTo>
                                  <a:pt x="342" y="736"/>
                                </a:lnTo>
                                <a:lnTo>
                                  <a:pt x="359" y="736"/>
                                </a:lnTo>
                                <a:lnTo>
                                  <a:pt x="376" y="753"/>
                                </a:lnTo>
                                <a:lnTo>
                                  <a:pt x="380" y="749"/>
                                </a:lnTo>
                                <a:lnTo>
                                  <a:pt x="417" y="773"/>
                                </a:lnTo>
                                <a:lnTo>
                                  <a:pt x="430" y="789"/>
                                </a:lnTo>
                                <a:lnTo>
                                  <a:pt x="430" y="810"/>
                                </a:lnTo>
                                <a:lnTo>
                                  <a:pt x="444" y="784"/>
                                </a:lnTo>
                                <a:lnTo>
                                  <a:pt x="464" y="763"/>
                                </a:lnTo>
                                <a:lnTo>
                                  <a:pt x="477" y="720"/>
                                </a:lnTo>
                                <a:lnTo>
                                  <a:pt x="494" y="700"/>
                                </a:lnTo>
                                <a:lnTo>
                                  <a:pt x="490" y="644"/>
                                </a:lnTo>
                                <a:lnTo>
                                  <a:pt x="517" y="610"/>
                                </a:lnTo>
                                <a:lnTo>
                                  <a:pt x="535" y="601"/>
                                </a:lnTo>
                                <a:lnTo>
                                  <a:pt x="540" y="603"/>
                                </a:lnTo>
                                <a:lnTo>
                                  <a:pt x="547" y="593"/>
                                </a:lnTo>
                                <a:lnTo>
                                  <a:pt x="556" y="593"/>
                                </a:lnTo>
                                <a:lnTo>
                                  <a:pt x="553" y="586"/>
                                </a:lnTo>
                                <a:lnTo>
                                  <a:pt x="600" y="585"/>
                                </a:lnTo>
                                <a:lnTo>
                                  <a:pt x="600" y="576"/>
                                </a:lnTo>
                                <a:lnTo>
                                  <a:pt x="616" y="565"/>
                                </a:lnTo>
                                <a:lnTo>
                                  <a:pt x="617" y="545"/>
                                </a:lnTo>
                                <a:lnTo>
                                  <a:pt x="636" y="513"/>
                                </a:lnTo>
                                <a:lnTo>
                                  <a:pt x="638" y="482"/>
                                </a:lnTo>
                                <a:lnTo>
                                  <a:pt x="643" y="475"/>
                                </a:lnTo>
                                <a:lnTo>
                                  <a:pt x="642" y="384"/>
                                </a:lnTo>
                                <a:lnTo>
                                  <a:pt x="699" y="307"/>
                                </a:lnTo>
                                <a:lnTo>
                                  <a:pt x="712" y="278"/>
                                </a:lnTo>
                                <a:lnTo>
                                  <a:pt x="712" y="253"/>
                                </a:lnTo>
                                <a:lnTo>
                                  <a:pt x="700" y="217"/>
                                </a:lnTo>
                                <a:lnTo>
                                  <a:pt x="672" y="213"/>
                                </a:lnTo>
                                <a:lnTo>
                                  <a:pt x="615" y="167"/>
                                </a:lnTo>
                                <a:lnTo>
                                  <a:pt x="588" y="171"/>
                                </a:lnTo>
                                <a:lnTo>
                                  <a:pt x="552" y="159"/>
                                </a:lnTo>
                                <a:lnTo>
                                  <a:pt x="531" y="167"/>
                                </a:lnTo>
                                <a:lnTo>
                                  <a:pt x="535" y="157"/>
                                </a:lnTo>
                                <a:lnTo>
                                  <a:pt x="527" y="140"/>
                                </a:lnTo>
                                <a:lnTo>
                                  <a:pt x="517" y="143"/>
                                </a:lnTo>
                                <a:lnTo>
                                  <a:pt x="514" y="137"/>
                                </a:lnTo>
                                <a:lnTo>
                                  <a:pt x="482" y="122"/>
                                </a:lnTo>
                                <a:lnTo>
                                  <a:pt x="465" y="125"/>
                                </a:lnTo>
                                <a:lnTo>
                                  <a:pt x="459" y="141"/>
                                </a:lnTo>
                                <a:lnTo>
                                  <a:pt x="454" y="138"/>
                                </a:lnTo>
                                <a:lnTo>
                                  <a:pt x="460" y="115"/>
                                </a:lnTo>
                                <a:lnTo>
                                  <a:pt x="449" y="112"/>
                                </a:lnTo>
                                <a:lnTo>
                                  <a:pt x="422" y="117"/>
                                </a:lnTo>
                                <a:lnTo>
                                  <a:pt x="421" y="143"/>
                                </a:lnTo>
                                <a:lnTo>
                                  <a:pt x="415" y="130"/>
                                </a:lnTo>
                                <a:lnTo>
                                  <a:pt x="405" y="134"/>
                                </a:lnTo>
                                <a:lnTo>
                                  <a:pt x="410" y="112"/>
                                </a:lnTo>
                                <a:lnTo>
                                  <a:pt x="430" y="87"/>
                                </a:lnTo>
                                <a:lnTo>
                                  <a:pt x="432" y="72"/>
                                </a:lnTo>
                                <a:lnTo>
                                  <a:pt x="422" y="70"/>
                                </a:lnTo>
                                <a:lnTo>
                                  <a:pt x="412" y="31"/>
                                </a:lnTo>
                                <a:lnTo>
                                  <a:pt x="404"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49" name="Freeform 32"/>
                          <p:cNvSpPr>
                            <a:spLocks noChangeAspect="1"/>
                          </p:cNvSpPr>
                          <p:nvPr/>
                        </p:nvSpPr>
                        <p:spPr bwMode="auto">
                          <a:xfrm>
                            <a:off x="1505" y="3568"/>
                            <a:ext cx="79" cy="62"/>
                          </a:xfrm>
                          <a:custGeom>
                            <a:avLst/>
                            <a:gdLst>
                              <a:gd name="T0" fmla="*/ 0 w 77"/>
                              <a:gd name="T1" fmla="*/ 0 h 62"/>
                              <a:gd name="T2" fmla="*/ 51 w 77"/>
                              <a:gd name="T3" fmla="*/ 22 h 62"/>
                              <a:gd name="T4" fmla="*/ 157 w 77"/>
                              <a:gd name="T5" fmla="*/ 41 h 62"/>
                              <a:gd name="T6" fmla="*/ 149 w 77"/>
                              <a:gd name="T7" fmla="*/ 47 h 62"/>
                              <a:gd name="T8" fmla="*/ 72 w 77"/>
                              <a:gd name="T9" fmla="*/ 53 h 62"/>
                              <a:gd name="T10" fmla="*/ 84 w 77"/>
                              <a:gd name="T11" fmla="*/ 61 h 62"/>
                              <a:gd name="T12" fmla="*/ 58 w 77"/>
                              <a:gd name="T13" fmla="*/ 58 h 62"/>
                              <a:gd name="T14" fmla="*/ 0 w 77"/>
                              <a:gd name="T15" fmla="*/ 0 h 62"/>
                              <a:gd name="T16" fmla="*/ 0 w 77"/>
                              <a:gd name="T17" fmla="*/ 0 h 62"/>
                              <a:gd name="T18" fmla="*/ 0 w 7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0" y="0"/>
                                </a:moveTo>
                                <a:lnTo>
                                  <a:pt x="22" y="22"/>
                                </a:lnTo>
                                <a:lnTo>
                                  <a:pt x="76" y="41"/>
                                </a:lnTo>
                                <a:lnTo>
                                  <a:pt x="72" y="47"/>
                                </a:lnTo>
                                <a:lnTo>
                                  <a:pt x="36" y="53"/>
                                </a:lnTo>
                                <a:lnTo>
                                  <a:pt x="42" y="61"/>
                                </a:lnTo>
                                <a:lnTo>
                                  <a:pt x="29" y="58"/>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0" name="Freeform 33"/>
                          <p:cNvSpPr>
                            <a:spLocks noChangeAspect="1"/>
                          </p:cNvSpPr>
                          <p:nvPr/>
                        </p:nvSpPr>
                        <p:spPr bwMode="auto">
                          <a:xfrm>
                            <a:off x="1436" y="3568"/>
                            <a:ext cx="100" cy="60"/>
                          </a:xfrm>
                          <a:custGeom>
                            <a:avLst/>
                            <a:gdLst>
                              <a:gd name="T0" fmla="*/ 120 w 98"/>
                              <a:gd name="T1" fmla="*/ 0 h 59"/>
                              <a:gd name="T2" fmla="*/ 80 w 98"/>
                              <a:gd name="T3" fmla="*/ 5 h 59"/>
                              <a:gd name="T4" fmla="*/ 84 w 98"/>
                              <a:gd name="T5" fmla="*/ 15 h 59"/>
                              <a:gd name="T6" fmla="*/ 120 w 98"/>
                              <a:gd name="T7" fmla="*/ 18 h 59"/>
                              <a:gd name="T8" fmla="*/ 100 w 98"/>
                              <a:gd name="T9" fmla="*/ 23 h 59"/>
                              <a:gd name="T10" fmla="*/ 88 w 98"/>
                              <a:gd name="T11" fmla="*/ 22 h 59"/>
                              <a:gd name="T12" fmla="*/ 82 w 98"/>
                              <a:gd name="T13" fmla="*/ 60 h 59"/>
                              <a:gd name="T14" fmla="*/ 1 w 98"/>
                              <a:gd name="T15" fmla="*/ 15 h 59"/>
                              <a:gd name="T16" fmla="*/ 0 w 98"/>
                              <a:gd name="T17" fmla="*/ 20 h 59"/>
                              <a:gd name="T18" fmla="*/ 14 w 98"/>
                              <a:gd name="T19" fmla="*/ 60 h 59"/>
                              <a:gd name="T20" fmla="*/ 23 w 98"/>
                              <a:gd name="T21" fmla="*/ 60 h 59"/>
                              <a:gd name="T22" fmla="*/ 96 w 98"/>
                              <a:gd name="T23" fmla="*/ 76 h 59"/>
                              <a:gd name="T24" fmla="*/ 133 w 98"/>
                              <a:gd name="T25" fmla="*/ 76 h 59"/>
                              <a:gd name="T26" fmla="*/ 144 w 98"/>
                              <a:gd name="T27" fmla="*/ 83 h 59"/>
                              <a:gd name="T28" fmla="*/ 171 w 98"/>
                              <a:gd name="T29" fmla="*/ 87 h 59"/>
                              <a:gd name="T30" fmla="*/ 120 w 98"/>
                              <a:gd name="T31" fmla="*/ 0 h 59"/>
                              <a:gd name="T32" fmla="*/ 120 w 98"/>
                              <a:gd name="T33" fmla="*/ 0 h 59"/>
                              <a:gd name="T34" fmla="*/ 120 w 98"/>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59"/>
                              <a:gd name="T56" fmla="*/ 98 w 9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59">
                                <a:moveTo>
                                  <a:pt x="68" y="0"/>
                                </a:moveTo>
                                <a:lnTo>
                                  <a:pt x="48" y="5"/>
                                </a:lnTo>
                                <a:lnTo>
                                  <a:pt x="50" y="15"/>
                                </a:lnTo>
                                <a:lnTo>
                                  <a:pt x="68" y="18"/>
                                </a:lnTo>
                                <a:lnTo>
                                  <a:pt x="58" y="23"/>
                                </a:lnTo>
                                <a:lnTo>
                                  <a:pt x="52" y="22"/>
                                </a:lnTo>
                                <a:lnTo>
                                  <a:pt x="49" y="31"/>
                                </a:lnTo>
                                <a:lnTo>
                                  <a:pt x="1" y="15"/>
                                </a:lnTo>
                                <a:lnTo>
                                  <a:pt x="0" y="20"/>
                                </a:lnTo>
                                <a:lnTo>
                                  <a:pt x="14" y="31"/>
                                </a:lnTo>
                                <a:lnTo>
                                  <a:pt x="23" y="31"/>
                                </a:lnTo>
                                <a:lnTo>
                                  <a:pt x="56" y="47"/>
                                </a:lnTo>
                                <a:lnTo>
                                  <a:pt x="73" y="47"/>
                                </a:lnTo>
                                <a:lnTo>
                                  <a:pt x="79" y="54"/>
                                </a:lnTo>
                                <a:lnTo>
                                  <a:pt x="97" y="58"/>
                                </a:lnTo>
                                <a:lnTo>
                                  <a:pt x="6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1" name="Freeform 34"/>
                          <p:cNvSpPr>
                            <a:spLocks noChangeAspect="1"/>
                          </p:cNvSpPr>
                          <p:nvPr/>
                        </p:nvSpPr>
                        <p:spPr bwMode="auto">
                          <a:xfrm>
                            <a:off x="1052" y="2498"/>
                            <a:ext cx="246" cy="374"/>
                          </a:xfrm>
                          <a:custGeom>
                            <a:avLst/>
                            <a:gdLst>
                              <a:gd name="T0" fmla="*/ 16 w 243"/>
                              <a:gd name="T1" fmla="*/ 47 h 378"/>
                              <a:gd name="T2" fmla="*/ 0 w 243"/>
                              <a:gd name="T3" fmla="*/ 58 h 378"/>
                              <a:gd name="T4" fmla="*/ 10 w 243"/>
                              <a:gd name="T5" fmla="*/ 87 h 378"/>
                              <a:gd name="T6" fmla="*/ 5 w 243"/>
                              <a:gd name="T7" fmla="*/ 94 h 378"/>
                              <a:gd name="T8" fmla="*/ 26 w 243"/>
                              <a:gd name="T9" fmla="*/ 111 h 378"/>
                              <a:gd name="T10" fmla="*/ 82 w 243"/>
                              <a:gd name="T11" fmla="*/ 131 h 378"/>
                              <a:gd name="T12" fmla="*/ 166 w 243"/>
                              <a:gd name="T13" fmla="*/ 223 h 378"/>
                              <a:gd name="T14" fmla="*/ 312 w 243"/>
                              <a:gd name="T15" fmla="*/ 278 h 378"/>
                              <a:gd name="T16" fmla="*/ 333 w 243"/>
                              <a:gd name="T17" fmla="*/ 267 h 378"/>
                              <a:gd name="T18" fmla="*/ 344 w 243"/>
                              <a:gd name="T19" fmla="*/ 251 h 378"/>
                              <a:gd name="T20" fmla="*/ 332 w 243"/>
                              <a:gd name="T21" fmla="*/ 237 h 378"/>
                              <a:gd name="T22" fmla="*/ 340 w 243"/>
                              <a:gd name="T23" fmla="*/ 190 h 378"/>
                              <a:gd name="T24" fmla="*/ 313 w 243"/>
                              <a:gd name="T25" fmla="*/ 166 h 378"/>
                              <a:gd name="T26" fmla="*/ 293 w 243"/>
                              <a:gd name="T27" fmla="*/ 166 h 378"/>
                              <a:gd name="T28" fmla="*/ 284 w 243"/>
                              <a:gd name="T29" fmla="*/ 138 h 378"/>
                              <a:gd name="T30" fmla="*/ 252 w 243"/>
                              <a:gd name="T31" fmla="*/ 148 h 378"/>
                              <a:gd name="T32" fmla="*/ 222 w 243"/>
                              <a:gd name="T33" fmla="*/ 137 h 378"/>
                              <a:gd name="T34" fmla="*/ 224 w 243"/>
                              <a:gd name="T35" fmla="*/ 133 h 378"/>
                              <a:gd name="T36" fmla="*/ 200 w 243"/>
                              <a:gd name="T37" fmla="*/ 120 h 378"/>
                              <a:gd name="T38" fmla="*/ 215 w 243"/>
                              <a:gd name="T39" fmla="*/ 91 h 378"/>
                              <a:gd name="T40" fmla="*/ 236 w 243"/>
                              <a:gd name="T41" fmla="*/ 72 h 378"/>
                              <a:gd name="T42" fmla="*/ 298 w 243"/>
                              <a:gd name="T43" fmla="*/ 56 h 378"/>
                              <a:gd name="T44" fmla="*/ 279 w 243"/>
                              <a:gd name="T45" fmla="*/ 47 h 378"/>
                              <a:gd name="T46" fmla="*/ 296 w 243"/>
                              <a:gd name="T47" fmla="*/ 47 h 378"/>
                              <a:gd name="T48" fmla="*/ 289 w 243"/>
                              <a:gd name="T49" fmla="*/ 47 h 378"/>
                              <a:gd name="T50" fmla="*/ 272 w 243"/>
                              <a:gd name="T51" fmla="*/ 47 h 378"/>
                              <a:gd name="T52" fmla="*/ 212 w 243"/>
                              <a:gd name="T53" fmla="*/ 47 h 378"/>
                              <a:gd name="T54" fmla="*/ 198 w 243"/>
                              <a:gd name="T55" fmla="*/ 27 h 378"/>
                              <a:gd name="T56" fmla="*/ 152 w 243"/>
                              <a:gd name="T57" fmla="*/ 0 h 378"/>
                              <a:gd name="T58" fmla="*/ 144 w 243"/>
                              <a:gd name="T59" fmla="*/ 5 h 378"/>
                              <a:gd name="T60" fmla="*/ 156 w 243"/>
                              <a:gd name="T61" fmla="*/ 16 h 378"/>
                              <a:gd name="T62" fmla="*/ 138 w 243"/>
                              <a:gd name="T63" fmla="*/ 34 h 378"/>
                              <a:gd name="T64" fmla="*/ 118 w 243"/>
                              <a:gd name="T65" fmla="*/ 47 h 378"/>
                              <a:gd name="T66" fmla="*/ 91 w 243"/>
                              <a:gd name="T67" fmla="*/ 47 h 378"/>
                              <a:gd name="T68" fmla="*/ 39 w 243"/>
                              <a:gd name="T69" fmla="*/ 74 h 378"/>
                              <a:gd name="T70" fmla="*/ 15 w 243"/>
                              <a:gd name="T71" fmla="*/ 61 h 378"/>
                              <a:gd name="T72" fmla="*/ 16 w 243"/>
                              <a:gd name="T73" fmla="*/ 47 h 378"/>
                              <a:gd name="T74" fmla="*/ 16 w 243"/>
                              <a:gd name="T75" fmla="*/ 47 h 378"/>
                              <a:gd name="T76" fmla="*/ 16 w 243"/>
                              <a:gd name="T77" fmla="*/ 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3"/>
                              <a:gd name="T118" fmla="*/ 0 h 378"/>
                              <a:gd name="T119" fmla="*/ 243 w 243"/>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3" h="378">
                                <a:moveTo>
                                  <a:pt x="16" y="71"/>
                                </a:moveTo>
                                <a:lnTo>
                                  <a:pt x="0" y="87"/>
                                </a:lnTo>
                                <a:lnTo>
                                  <a:pt x="10" y="116"/>
                                </a:lnTo>
                                <a:lnTo>
                                  <a:pt x="5" y="123"/>
                                </a:lnTo>
                                <a:lnTo>
                                  <a:pt x="26" y="140"/>
                                </a:lnTo>
                                <a:lnTo>
                                  <a:pt x="53" y="179"/>
                                </a:lnTo>
                                <a:lnTo>
                                  <a:pt x="115" y="304"/>
                                </a:lnTo>
                                <a:lnTo>
                                  <a:pt x="218" y="377"/>
                                </a:lnTo>
                                <a:lnTo>
                                  <a:pt x="234" y="362"/>
                                </a:lnTo>
                                <a:lnTo>
                                  <a:pt x="242" y="341"/>
                                </a:lnTo>
                                <a:lnTo>
                                  <a:pt x="233" y="324"/>
                                </a:lnTo>
                                <a:lnTo>
                                  <a:pt x="239" y="255"/>
                                </a:lnTo>
                                <a:lnTo>
                                  <a:pt x="219" y="224"/>
                                </a:lnTo>
                                <a:lnTo>
                                  <a:pt x="204" y="224"/>
                                </a:lnTo>
                                <a:lnTo>
                                  <a:pt x="199" y="193"/>
                                </a:lnTo>
                                <a:lnTo>
                                  <a:pt x="178" y="206"/>
                                </a:lnTo>
                                <a:lnTo>
                                  <a:pt x="158" y="191"/>
                                </a:lnTo>
                                <a:lnTo>
                                  <a:pt x="159" y="184"/>
                                </a:lnTo>
                                <a:lnTo>
                                  <a:pt x="142" y="158"/>
                                </a:lnTo>
                                <a:lnTo>
                                  <a:pt x="153" y="120"/>
                                </a:lnTo>
                                <a:lnTo>
                                  <a:pt x="167" y="101"/>
                                </a:lnTo>
                                <a:lnTo>
                                  <a:pt x="208" y="85"/>
                                </a:lnTo>
                                <a:lnTo>
                                  <a:pt x="196" y="73"/>
                                </a:lnTo>
                                <a:lnTo>
                                  <a:pt x="206" y="60"/>
                                </a:lnTo>
                                <a:lnTo>
                                  <a:pt x="202" y="54"/>
                                </a:lnTo>
                                <a:lnTo>
                                  <a:pt x="191" y="47"/>
                                </a:lnTo>
                                <a:lnTo>
                                  <a:pt x="151" y="50"/>
                                </a:lnTo>
                                <a:lnTo>
                                  <a:pt x="140" y="27"/>
                                </a:lnTo>
                                <a:lnTo>
                                  <a:pt x="108" y="0"/>
                                </a:lnTo>
                                <a:lnTo>
                                  <a:pt x="104" y="5"/>
                                </a:lnTo>
                                <a:lnTo>
                                  <a:pt x="110" y="16"/>
                                </a:lnTo>
                                <a:lnTo>
                                  <a:pt x="101" y="34"/>
                                </a:lnTo>
                                <a:lnTo>
                                  <a:pt x="89" y="50"/>
                                </a:lnTo>
                                <a:lnTo>
                                  <a:pt x="62" y="63"/>
                                </a:lnTo>
                                <a:lnTo>
                                  <a:pt x="39" y="103"/>
                                </a:lnTo>
                                <a:lnTo>
                                  <a:pt x="15" y="90"/>
                                </a:lnTo>
                                <a:lnTo>
                                  <a:pt x="16"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2" name="Freeform 35"/>
                          <p:cNvSpPr>
                            <a:spLocks noChangeAspect="1"/>
                          </p:cNvSpPr>
                          <p:nvPr/>
                        </p:nvSpPr>
                        <p:spPr bwMode="auto">
                          <a:xfrm>
                            <a:off x="1058" y="2470"/>
                            <a:ext cx="106" cy="131"/>
                          </a:xfrm>
                          <a:custGeom>
                            <a:avLst/>
                            <a:gdLst>
                              <a:gd name="T0" fmla="*/ 10 w 105"/>
                              <a:gd name="T1" fmla="*/ 70 h 132"/>
                              <a:gd name="T2" fmla="*/ 9 w 105"/>
                              <a:gd name="T3" fmla="*/ 89 h 132"/>
                              <a:gd name="T4" fmla="*/ 33 w 105"/>
                              <a:gd name="T5" fmla="*/ 102 h 132"/>
                              <a:gd name="T6" fmla="*/ 85 w 105"/>
                              <a:gd name="T7" fmla="*/ 66 h 132"/>
                              <a:gd name="T8" fmla="*/ 112 w 105"/>
                              <a:gd name="T9" fmla="*/ 66 h 132"/>
                              <a:gd name="T10" fmla="*/ 124 w 105"/>
                              <a:gd name="T11" fmla="*/ 62 h 132"/>
                              <a:gd name="T12" fmla="*/ 133 w 105"/>
                              <a:gd name="T13" fmla="*/ 44 h 132"/>
                              <a:gd name="T14" fmla="*/ 127 w 105"/>
                              <a:gd name="T15" fmla="*/ 33 h 132"/>
                              <a:gd name="T16" fmla="*/ 131 w 105"/>
                              <a:gd name="T17" fmla="*/ 28 h 132"/>
                              <a:gd name="T18" fmla="*/ 121 w 105"/>
                              <a:gd name="T19" fmla="*/ 22 h 132"/>
                              <a:gd name="T20" fmla="*/ 97 w 105"/>
                              <a:gd name="T21" fmla="*/ 25 h 132"/>
                              <a:gd name="T22" fmla="*/ 38 w 105"/>
                              <a:gd name="T23" fmla="*/ 0 h 132"/>
                              <a:gd name="T24" fmla="*/ 18 w 105"/>
                              <a:gd name="T25" fmla="*/ 13 h 132"/>
                              <a:gd name="T26" fmla="*/ 15 w 105"/>
                              <a:gd name="T27" fmla="*/ 27 h 132"/>
                              <a:gd name="T28" fmla="*/ 7 w 105"/>
                              <a:gd name="T29" fmla="*/ 33 h 132"/>
                              <a:gd name="T30" fmla="*/ 7 w 105"/>
                              <a:gd name="T31" fmla="*/ 43 h 132"/>
                              <a:gd name="T32" fmla="*/ 0 w 105"/>
                              <a:gd name="T33" fmla="*/ 48 h 132"/>
                              <a:gd name="T34" fmla="*/ 0 w 105"/>
                              <a:gd name="T35" fmla="*/ 66 h 132"/>
                              <a:gd name="T36" fmla="*/ 15 w 105"/>
                              <a:gd name="T37" fmla="*/ 66 h 132"/>
                              <a:gd name="T38" fmla="*/ 16 w 105"/>
                              <a:gd name="T39" fmla="*/ 66 h 132"/>
                              <a:gd name="T40" fmla="*/ 24 w 105"/>
                              <a:gd name="T41" fmla="*/ 66 h 132"/>
                              <a:gd name="T42" fmla="*/ 19 w 105"/>
                              <a:gd name="T43" fmla="*/ 66 h 132"/>
                              <a:gd name="T44" fmla="*/ 10 w 105"/>
                              <a:gd name="T45" fmla="*/ 70 h 132"/>
                              <a:gd name="T46" fmla="*/ 10 w 105"/>
                              <a:gd name="T47" fmla="*/ 70 h 132"/>
                              <a:gd name="T48" fmla="*/ 10 w 105"/>
                              <a:gd name="T49" fmla="*/ 7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132"/>
                              <a:gd name="T77" fmla="*/ 105 w 105"/>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132">
                                <a:moveTo>
                                  <a:pt x="10" y="99"/>
                                </a:moveTo>
                                <a:lnTo>
                                  <a:pt x="9" y="118"/>
                                </a:lnTo>
                                <a:lnTo>
                                  <a:pt x="33" y="131"/>
                                </a:lnTo>
                                <a:lnTo>
                                  <a:pt x="56" y="91"/>
                                </a:lnTo>
                                <a:lnTo>
                                  <a:pt x="83" y="78"/>
                                </a:lnTo>
                                <a:lnTo>
                                  <a:pt x="95" y="62"/>
                                </a:lnTo>
                                <a:lnTo>
                                  <a:pt x="104" y="44"/>
                                </a:lnTo>
                                <a:lnTo>
                                  <a:pt x="98" y="33"/>
                                </a:lnTo>
                                <a:lnTo>
                                  <a:pt x="102" y="28"/>
                                </a:lnTo>
                                <a:lnTo>
                                  <a:pt x="92" y="22"/>
                                </a:lnTo>
                                <a:lnTo>
                                  <a:pt x="68" y="25"/>
                                </a:lnTo>
                                <a:lnTo>
                                  <a:pt x="38" y="0"/>
                                </a:lnTo>
                                <a:lnTo>
                                  <a:pt x="18" y="13"/>
                                </a:lnTo>
                                <a:lnTo>
                                  <a:pt x="15" y="27"/>
                                </a:lnTo>
                                <a:lnTo>
                                  <a:pt x="7" y="33"/>
                                </a:lnTo>
                                <a:lnTo>
                                  <a:pt x="7" y="43"/>
                                </a:lnTo>
                                <a:lnTo>
                                  <a:pt x="0" y="48"/>
                                </a:lnTo>
                                <a:lnTo>
                                  <a:pt x="0" y="75"/>
                                </a:lnTo>
                                <a:lnTo>
                                  <a:pt x="15" y="89"/>
                                </a:lnTo>
                                <a:lnTo>
                                  <a:pt x="16" y="78"/>
                                </a:lnTo>
                                <a:lnTo>
                                  <a:pt x="24" y="78"/>
                                </a:lnTo>
                                <a:lnTo>
                                  <a:pt x="19" y="95"/>
                                </a:lnTo>
                                <a:lnTo>
                                  <a:pt x="10" y="9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3" name="Freeform 36"/>
                          <p:cNvSpPr>
                            <a:spLocks noChangeAspect="1"/>
                          </p:cNvSpPr>
                          <p:nvPr/>
                        </p:nvSpPr>
                        <p:spPr bwMode="auto">
                          <a:xfrm>
                            <a:off x="1208" y="2247"/>
                            <a:ext cx="247" cy="234"/>
                          </a:xfrm>
                          <a:custGeom>
                            <a:avLst/>
                            <a:gdLst>
                              <a:gd name="T0" fmla="*/ 345 w 244"/>
                              <a:gd name="T1" fmla="*/ 51 h 237"/>
                              <a:gd name="T2" fmla="*/ 325 w 244"/>
                              <a:gd name="T3" fmla="*/ 62 h 237"/>
                              <a:gd name="T4" fmla="*/ 321 w 244"/>
                              <a:gd name="T5" fmla="*/ 76 h 237"/>
                              <a:gd name="T6" fmla="*/ 329 w 244"/>
                              <a:gd name="T7" fmla="*/ 78 h 237"/>
                              <a:gd name="T8" fmla="*/ 315 w 244"/>
                              <a:gd name="T9" fmla="*/ 85 h 237"/>
                              <a:gd name="T10" fmla="*/ 310 w 244"/>
                              <a:gd name="T11" fmla="*/ 94 h 237"/>
                              <a:gd name="T12" fmla="*/ 325 w 244"/>
                              <a:gd name="T13" fmla="*/ 102 h 237"/>
                              <a:gd name="T14" fmla="*/ 318 w 244"/>
                              <a:gd name="T15" fmla="*/ 108 h 237"/>
                              <a:gd name="T16" fmla="*/ 258 w 244"/>
                              <a:gd name="T17" fmla="*/ 116 h 237"/>
                              <a:gd name="T18" fmla="*/ 211 w 244"/>
                              <a:gd name="T19" fmla="*/ 114 h 237"/>
                              <a:gd name="T20" fmla="*/ 225 w 244"/>
                              <a:gd name="T21" fmla="*/ 120 h 237"/>
                              <a:gd name="T22" fmla="*/ 225 w 244"/>
                              <a:gd name="T23" fmla="*/ 139 h 237"/>
                              <a:gd name="T24" fmla="*/ 246 w 244"/>
                              <a:gd name="T25" fmla="*/ 146 h 237"/>
                              <a:gd name="T26" fmla="*/ 189 w 244"/>
                              <a:gd name="T27" fmla="*/ 165 h 237"/>
                              <a:gd name="T28" fmla="*/ 174 w 244"/>
                              <a:gd name="T29" fmla="*/ 165 h 237"/>
                              <a:gd name="T30" fmla="*/ 156 w 244"/>
                              <a:gd name="T31" fmla="*/ 158 h 237"/>
                              <a:gd name="T32" fmla="*/ 156 w 244"/>
                              <a:gd name="T33" fmla="*/ 158 h 237"/>
                              <a:gd name="T34" fmla="*/ 126 w 244"/>
                              <a:gd name="T35" fmla="*/ 135 h 237"/>
                              <a:gd name="T36" fmla="*/ 144 w 244"/>
                              <a:gd name="T37" fmla="*/ 127 h 237"/>
                              <a:gd name="T38" fmla="*/ 126 w 244"/>
                              <a:gd name="T39" fmla="*/ 108 h 237"/>
                              <a:gd name="T40" fmla="*/ 144 w 244"/>
                              <a:gd name="T41" fmla="*/ 92 h 237"/>
                              <a:gd name="T42" fmla="*/ 100 w 244"/>
                              <a:gd name="T43" fmla="*/ 93 h 237"/>
                              <a:gd name="T44" fmla="*/ 84 w 244"/>
                              <a:gd name="T45" fmla="*/ 78 h 237"/>
                              <a:gd name="T46" fmla="*/ 24 w 244"/>
                              <a:gd name="T47" fmla="*/ 77 h 237"/>
                              <a:gd name="T48" fmla="*/ 14 w 244"/>
                              <a:gd name="T49" fmla="*/ 69 h 237"/>
                              <a:gd name="T50" fmla="*/ 14 w 244"/>
                              <a:gd name="T51" fmla="*/ 55 h 237"/>
                              <a:gd name="T52" fmla="*/ 0 w 244"/>
                              <a:gd name="T53" fmla="*/ 39 h 237"/>
                              <a:gd name="T54" fmla="*/ 15 w 244"/>
                              <a:gd name="T55" fmla="*/ 25 h 237"/>
                              <a:gd name="T56" fmla="*/ 28 w 244"/>
                              <a:gd name="T57" fmla="*/ 15 h 237"/>
                              <a:gd name="T58" fmla="*/ 28 w 244"/>
                              <a:gd name="T59" fmla="*/ 14 h 237"/>
                              <a:gd name="T60" fmla="*/ 34 w 244"/>
                              <a:gd name="T61" fmla="*/ 33 h 237"/>
                              <a:gd name="T62" fmla="*/ 23 w 244"/>
                              <a:gd name="T63" fmla="*/ 39 h 237"/>
                              <a:gd name="T64" fmla="*/ 29 w 244"/>
                              <a:gd name="T65" fmla="*/ 39 h 237"/>
                              <a:gd name="T66" fmla="*/ 39 w 244"/>
                              <a:gd name="T67" fmla="*/ 39 h 237"/>
                              <a:gd name="T68" fmla="*/ 35 w 244"/>
                              <a:gd name="T69" fmla="*/ 25 h 237"/>
                              <a:gd name="T70" fmla="*/ 88 w 244"/>
                              <a:gd name="T71" fmla="*/ 14 h 237"/>
                              <a:gd name="T72" fmla="*/ 85 w 244"/>
                              <a:gd name="T73" fmla="*/ 5 h 237"/>
                              <a:gd name="T74" fmla="*/ 94 w 244"/>
                              <a:gd name="T75" fmla="*/ 0 h 237"/>
                              <a:gd name="T76" fmla="*/ 95 w 244"/>
                              <a:gd name="T77" fmla="*/ 14 h 237"/>
                              <a:gd name="T78" fmla="*/ 120 w 244"/>
                              <a:gd name="T79" fmla="*/ 21 h 237"/>
                              <a:gd name="T80" fmla="*/ 126 w 244"/>
                              <a:gd name="T81" fmla="*/ 36 h 237"/>
                              <a:gd name="T82" fmla="*/ 189 w 244"/>
                              <a:gd name="T83" fmla="*/ 33 h 237"/>
                              <a:gd name="T84" fmla="*/ 211 w 244"/>
                              <a:gd name="T85" fmla="*/ 39 h 237"/>
                              <a:gd name="T86" fmla="*/ 238 w 244"/>
                              <a:gd name="T87" fmla="*/ 31 h 237"/>
                              <a:gd name="T88" fmla="*/ 290 w 244"/>
                              <a:gd name="T89" fmla="*/ 31 h 237"/>
                              <a:gd name="T90" fmla="*/ 268 w 244"/>
                              <a:gd name="T91" fmla="*/ 34 h 237"/>
                              <a:gd name="T92" fmla="*/ 286 w 244"/>
                              <a:gd name="T93" fmla="*/ 39 h 237"/>
                              <a:gd name="T94" fmla="*/ 318 w 244"/>
                              <a:gd name="T95" fmla="*/ 39 h 237"/>
                              <a:gd name="T96" fmla="*/ 318 w 244"/>
                              <a:gd name="T97" fmla="*/ 49 h 237"/>
                              <a:gd name="T98" fmla="*/ 337 w 244"/>
                              <a:gd name="T99" fmla="*/ 46 h 237"/>
                              <a:gd name="T100" fmla="*/ 345 w 244"/>
                              <a:gd name="T101" fmla="*/ 51 h 237"/>
                              <a:gd name="T102" fmla="*/ 345 w 244"/>
                              <a:gd name="T103" fmla="*/ 51 h 237"/>
                              <a:gd name="T104" fmla="*/ 345 w 244"/>
                              <a:gd name="T105" fmla="*/ 51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37"/>
                              <a:gd name="T161" fmla="*/ 244 w 244"/>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37">
                                <a:moveTo>
                                  <a:pt x="243" y="80"/>
                                </a:moveTo>
                                <a:lnTo>
                                  <a:pt x="228" y="91"/>
                                </a:lnTo>
                                <a:lnTo>
                                  <a:pt x="225" y="105"/>
                                </a:lnTo>
                                <a:lnTo>
                                  <a:pt x="231" y="107"/>
                                </a:lnTo>
                                <a:lnTo>
                                  <a:pt x="221" y="114"/>
                                </a:lnTo>
                                <a:lnTo>
                                  <a:pt x="217" y="129"/>
                                </a:lnTo>
                                <a:lnTo>
                                  <a:pt x="228" y="144"/>
                                </a:lnTo>
                                <a:lnTo>
                                  <a:pt x="223" y="157"/>
                                </a:lnTo>
                                <a:lnTo>
                                  <a:pt x="182" y="172"/>
                                </a:lnTo>
                                <a:lnTo>
                                  <a:pt x="151" y="168"/>
                                </a:lnTo>
                                <a:lnTo>
                                  <a:pt x="160" y="178"/>
                                </a:lnTo>
                                <a:lnTo>
                                  <a:pt x="160" y="197"/>
                                </a:lnTo>
                                <a:lnTo>
                                  <a:pt x="174" y="208"/>
                                </a:lnTo>
                                <a:lnTo>
                                  <a:pt x="131" y="236"/>
                                </a:lnTo>
                                <a:lnTo>
                                  <a:pt x="119" y="236"/>
                                </a:lnTo>
                                <a:lnTo>
                                  <a:pt x="110" y="226"/>
                                </a:lnTo>
                                <a:lnTo>
                                  <a:pt x="95" y="193"/>
                                </a:lnTo>
                                <a:lnTo>
                                  <a:pt x="104" y="185"/>
                                </a:lnTo>
                                <a:lnTo>
                                  <a:pt x="95" y="157"/>
                                </a:lnTo>
                                <a:lnTo>
                                  <a:pt x="104" y="125"/>
                                </a:lnTo>
                                <a:lnTo>
                                  <a:pt x="71" y="126"/>
                                </a:lnTo>
                                <a:lnTo>
                                  <a:pt x="55" y="107"/>
                                </a:lnTo>
                                <a:lnTo>
                                  <a:pt x="24" y="106"/>
                                </a:lnTo>
                                <a:lnTo>
                                  <a:pt x="14" y="98"/>
                                </a:lnTo>
                                <a:lnTo>
                                  <a:pt x="14" y="84"/>
                                </a:lnTo>
                                <a:lnTo>
                                  <a:pt x="0" y="57"/>
                                </a:lnTo>
                                <a:lnTo>
                                  <a:pt x="15" y="25"/>
                                </a:lnTo>
                                <a:lnTo>
                                  <a:pt x="28" y="15"/>
                                </a:lnTo>
                                <a:lnTo>
                                  <a:pt x="28" y="14"/>
                                </a:lnTo>
                                <a:lnTo>
                                  <a:pt x="34" y="33"/>
                                </a:lnTo>
                                <a:lnTo>
                                  <a:pt x="23" y="50"/>
                                </a:lnTo>
                                <a:lnTo>
                                  <a:pt x="29" y="67"/>
                                </a:lnTo>
                                <a:lnTo>
                                  <a:pt x="39" y="61"/>
                                </a:lnTo>
                                <a:lnTo>
                                  <a:pt x="35" y="25"/>
                                </a:lnTo>
                                <a:lnTo>
                                  <a:pt x="59" y="14"/>
                                </a:lnTo>
                                <a:lnTo>
                                  <a:pt x="56" y="5"/>
                                </a:lnTo>
                                <a:lnTo>
                                  <a:pt x="65" y="0"/>
                                </a:lnTo>
                                <a:lnTo>
                                  <a:pt x="66" y="14"/>
                                </a:lnTo>
                                <a:lnTo>
                                  <a:pt x="91" y="21"/>
                                </a:lnTo>
                                <a:lnTo>
                                  <a:pt x="95" y="36"/>
                                </a:lnTo>
                                <a:lnTo>
                                  <a:pt x="131" y="33"/>
                                </a:lnTo>
                                <a:lnTo>
                                  <a:pt x="151" y="42"/>
                                </a:lnTo>
                                <a:lnTo>
                                  <a:pt x="169" y="31"/>
                                </a:lnTo>
                                <a:lnTo>
                                  <a:pt x="203" y="31"/>
                                </a:lnTo>
                                <a:lnTo>
                                  <a:pt x="189" y="34"/>
                                </a:lnTo>
                                <a:lnTo>
                                  <a:pt x="201" y="50"/>
                                </a:lnTo>
                                <a:lnTo>
                                  <a:pt x="223" y="55"/>
                                </a:lnTo>
                                <a:lnTo>
                                  <a:pt x="223" y="78"/>
                                </a:lnTo>
                                <a:lnTo>
                                  <a:pt x="237" y="75"/>
                                </a:lnTo>
                                <a:lnTo>
                                  <a:pt x="243" y="8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4" name="Freeform 37"/>
                          <p:cNvSpPr>
                            <a:spLocks noChangeAspect="1"/>
                          </p:cNvSpPr>
                          <p:nvPr/>
                        </p:nvSpPr>
                        <p:spPr bwMode="auto">
                          <a:xfrm>
                            <a:off x="1274" y="2856"/>
                            <a:ext cx="219" cy="738"/>
                          </a:xfrm>
                          <a:custGeom>
                            <a:avLst/>
                            <a:gdLst>
                              <a:gd name="T0" fmla="*/ 16 w 216"/>
                              <a:gd name="T1" fmla="*/ 0 h 748"/>
                              <a:gd name="T2" fmla="*/ 65 w 216"/>
                              <a:gd name="T3" fmla="*/ 37 h 748"/>
                              <a:gd name="T4" fmla="*/ 101 w 216"/>
                              <a:gd name="T5" fmla="*/ 82 h 748"/>
                              <a:gd name="T6" fmla="*/ 83 w 216"/>
                              <a:gd name="T7" fmla="*/ 101 h 748"/>
                              <a:gd name="T8" fmla="*/ 77 w 216"/>
                              <a:gd name="T9" fmla="*/ 153 h 748"/>
                              <a:gd name="T10" fmla="*/ 98 w 216"/>
                              <a:gd name="T11" fmla="*/ 232 h 748"/>
                              <a:gd name="T12" fmla="*/ 99 w 216"/>
                              <a:gd name="T13" fmla="*/ 259 h 748"/>
                              <a:gd name="T14" fmla="*/ 107 w 216"/>
                              <a:gd name="T15" fmla="*/ 297 h 748"/>
                              <a:gd name="T16" fmla="*/ 128 w 216"/>
                              <a:gd name="T17" fmla="*/ 343 h 748"/>
                              <a:gd name="T18" fmla="*/ 163 w 216"/>
                              <a:gd name="T19" fmla="*/ 378 h 748"/>
                              <a:gd name="T20" fmla="*/ 169 w 216"/>
                              <a:gd name="T21" fmla="*/ 384 h 748"/>
                              <a:gd name="T22" fmla="*/ 192 w 216"/>
                              <a:gd name="T23" fmla="*/ 452 h 748"/>
                              <a:gd name="T24" fmla="*/ 226 w 216"/>
                              <a:gd name="T25" fmla="*/ 463 h 748"/>
                              <a:gd name="T26" fmla="*/ 316 w 216"/>
                              <a:gd name="T27" fmla="*/ 484 h 748"/>
                              <a:gd name="T28" fmla="*/ 318 w 216"/>
                              <a:gd name="T29" fmla="*/ 487 h 748"/>
                              <a:gd name="T30" fmla="*/ 305 w 216"/>
                              <a:gd name="T31" fmla="*/ 505 h 748"/>
                              <a:gd name="T32" fmla="*/ 276 w 216"/>
                              <a:gd name="T33" fmla="*/ 500 h 748"/>
                              <a:gd name="T34" fmla="*/ 290 w 216"/>
                              <a:gd name="T35" fmla="*/ 492 h 748"/>
                              <a:gd name="T36" fmla="*/ 268 w 216"/>
                              <a:gd name="T37" fmla="*/ 500 h 748"/>
                              <a:gd name="T38" fmla="*/ 202 w 216"/>
                              <a:gd name="T39" fmla="*/ 486 h 748"/>
                              <a:gd name="T40" fmla="*/ 180 w 216"/>
                              <a:gd name="T41" fmla="*/ 478 h 748"/>
                              <a:gd name="T42" fmla="*/ 196 w 216"/>
                              <a:gd name="T43" fmla="*/ 474 h 748"/>
                              <a:gd name="T44" fmla="*/ 186 w 216"/>
                              <a:gd name="T45" fmla="*/ 472 h 748"/>
                              <a:gd name="T46" fmla="*/ 171 w 216"/>
                              <a:gd name="T47" fmla="*/ 463 h 748"/>
                              <a:gd name="T48" fmla="*/ 170 w 216"/>
                              <a:gd name="T49" fmla="*/ 455 h 748"/>
                              <a:gd name="T50" fmla="*/ 156 w 216"/>
                              <a:gd name="T51" fmla="*/ 454 h 748"/>
                              <a:gd name="T52" fmla="*/ 110 w 216"/>
                              <a:gd name="T53" fmla="*/ 430 h 748"/>
                              <a:gd name="T54" fmla="*/ 122 w 216"/>
                              <a:gd name="T55" fmla="*/ 424 h 748"/>
                              <a:gd name="T56" fmla="*/ 138 w 216"/>
                              <a:gd name="T57" fmla="*/ 410 h 748"/>
                              <a:gd name="T58" fmla="*/ 98 w 216"/>
                              <a:gd name="T59" fmla="*/ 411 h 748"/>
                              <a:gd name="T60" fmla="*/ 103 w 216"/>
                              <a:gd name="T61" fmla="*/ 401 h 748"/>
                              <a:gd name="T62" fmla="*/ 105 w 216"/>
                              <a:gd name="T63" fmla="*/ 396 h 748"/>
                              <a:gd name="T64" fmla="*/ 99 w 216"/>
                              <a:gd name="T65" fmla="*/ 370 h 748"/>
                              <a:gd name="T66" fmla="*/ 108 w 216"/>
                              <a:gd name="T67" fmla="*/ 386 h 748"/>
                              <a:gd name="T68" fmla="*/ 122 w 216"/>
                              <a:gd name="T69" fmla="*/ 369 h 748"/>
                              <a:gd name="T70" fmla="*/ 95 w 216"/>
                              <a:gd name="T71" fmla="*/ 336 h 748"/>
                              <a:gd name="T72" fmla="*/ 87 w 216"/>
                              <a:gd name="T73" fmla="*/ 340 h 748"/>
                              <a:gd name="T74" fmla="*/ 76 w 216"/>
                              <a:gd name="T75" fmla="*/ 309 h 748"/>
                              <a:gd name="T76" fmla="*/ 26 w 216"/>
                              <a:gd name="T77" fmla="*/ 277 h 748"/>
                              <a:gd name="T78" fmla="*/ 68 w 216"/>
                              <a:gd name="T79" fmla="*/ 229 h 748"/>
                              <a:gd name="T80" fmla="*/ 22 w 216"/>
                              <a:gd name="T81" fmla="*/ 185 h 748"/>
                              <a:gd name="T82" fmla="*/ 16 w 216"/>
                              <a:gd name="T83" fmla="*/ 163 h 748"/>
                              <a:gd name="T84" fmla="*/ 14 w 216"/>
                              <a:gd name="T85" fmla="*/ 84 h 748"/>
                              <a:gd name="T86" fmla="*/ 0 w 216"/>
                              <a:gd name="T87" fmla="*/ 15 h 748"/>
                              <a:gd name="T88" fmla="*/ 0 w 216"/>
                              <a:gd name="T89" fmla="*/ 15 h 7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
                              <a:gd name="T136" fmla="*/ 0 h 748"/>
                              <a:gd name="T137" fmla="*/ 216 w 216"/>
                              <a:gd name="T138" fmla="*/ 748 h 7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 h="748">
                                <a:moveTo>
                                  <a:pt x="0" y="15"/>
                                </a:moveTo>
                                <a:lnTo>
                                  <a:pt x="16" y="0"/>
                                </a:lnTo>
                                <a:lnTo>
                                  <a:pt x="37" y="35"/>
                                </a:lnTo>
                                <a:lnTo>
                                  <a:pt x="36" y="53"/>
                                </a:lnTo>
                                <a:lnTo>
                                  <a:pt x="59" y="111"/>
                                </a:lnTo>
                                <a:lnTo>
                                  <a:pt x="72" y="111"/>
                                </a:lnTo>
                                <a:lnTo>
                                  <a:pt x="72" y="136"/>
                                </a:lnTo>
                                <a:lnTo>
                                  <a:pt x="54" y="148"/>
                                </a:lnTo>
                                <a:lnTo>
                                  <a:pt x="62" y="190"/>
                                </a:lnTo>
                                <a:lnTo>
                                  <a:pt x="48" y="224"/>
                                </a:lnTo>
                                <a:lnTo>
                                  <a:pt x="44" y="285"/>
                                </a:lnTo>
                                <a:lnTo>
                                  <a:pt x="69" y="340"/>
                                </a:lnTo>
                                <a:lnTo>
                                  <a:pt x="66" y="369"/>
                                </a:lnTo>
                                <a:lnTo>
                                  <a:pt x="70" y="385"/>
                                </a:lnTo>
                                <a:lnTo>
                                  <a:pt x="65" y="400"/>
                                </a:lnTo>
                                <a:lnTo>
                                  <a:pt x="78" y="438"/>
                                </a:lnTo>
                                <a:lnTo>
                                  <a:pt x="79" y="489"/>
                                </a:lnTo>
                                <a:lnTo>
                                  <a:pt x="89" y="508"/>
                                </a:lnTo>
                                <a:lnTo>
                                  <a:pt x="91" y="526"/>
                                </a:lnTo>
                                <a:lnTo>
                                  <a:pt x="107" y="557"/>
                                </a:lnTo>
                                <a:lnTo>
                                  <a:pt x="118" y="566"/>
                                </a:lnTo>
                                <a:lnTo>
                                  <a:pt x="111" y="566"/>
                                </a:lnTo>
                                <a:lnTo>
                                  <a:pt x="129" y="604"/>
                                </a:lnTo>
                                <a:lnTo>
                                  <a:pt x="130" y="667"/>
                                </a:lnTo>
                                <a:lnTo>
                                  <a:pt x="138" y="685"/>
                                </a:lnTo>
                                <a:lnTo>
                                  <a:pt x="153" y="684"/>
                                </a:lnTo>
                                <a:lnTo>
                                  <a:pt x="174" y="712"/>
                                </a:lnTo>
                                <a:lnTo>
                                  <a:pt x="213" y="715"/>
                                </a:lnTo>
                                <a:lnTo>
                                  <a:pt x="215" y="720"/>
                                </a:lnTo>
                                <a:lnTo>
                                  <a:pt x="200" y="727"/>
                                </a:lnTo>
                                <a:lnTo>
                                  <a:pt x="205" y="745"/>
                                </a:lnTo>
                                <a:lnTo>
                                  <a:pt x="202" y="747"/>
                                </a:lnTo>
                                <a:lnTo>
                                  <a:pt x="183" y="739"/>
                                </a:lnTo>
                                <a:lnTo>
                                  <a:pt x="194" y="733"/>
                                </a:lnTo>
                                <a:lnTo>
                                  <a:pt x="194" y="727"/>
                                </a:lnTo>
                                <a:lnTo>
                                  <a:pt x="187" y="727"/>
                                </a:lnTo>
                                <a:lnTo>
                                  <a:pt x="178" y="739"/>
                                </a:lnTo>
                                <a:lnTo>
                                  <a:pt x="140" y="713"/>
                                </a:lnTo>
                                <a:lnTo>
                                  <a:pt x="137" y="719"/>
                                </a:lnTo>
                                <a:lnTo>
                                  <a:pt x="127" y="715"/>
                                </a:lnTo>
                                <a:lnTo>
                                  <a:pt x="122" y="705"/>
                                </a:lnTo>
                                <a:lnTo>
                                  <a:pt x="133" y="707"/>
                                </a:lnTo>
                                <a:lnTo>
                                  <a:pt x="133" y="701"/>
                                </a:lnTo>
                                <a:lnTo>
                                  <a:pt x="126" y="692"/>
                                </a:lnTo>
                                <a:lnTo>
                                  <a:pt x="126" y="697"/>
                                </a:lnTo>
                                <a:lnTo>
                                  <a:pt x="116" y="703"/>
                                </a:lnTo>
                                <a:lnTo>
                                  <a:pt x="113" y="684"/>
                                </a:lnTo>
                                <a:lnTo>
                                  <a:pt x="120" y="685"/>
                                </a:lnTo>
                                <a:lnTo>
                                  <a:pt x="112" y="671"/>
                                </a:lnTo>
                                <a:lnTo>
                                  <a:pt x="107" y="685"/>
                                </a:lnTo>
                                <a:lnTo>
                                  <a:pt x="103" y="669"/>
                                </a:lnTo>
                                <a:lnTo>
                                  <a:pt x="95" y="668"/>
                                </a:lnTo>
                                <a:lnTo>
                                  <a:pt x="80" y="633"/>
                                </a:lnTo>
                                <a:lnTo>
                                  <a:pt x="79" y="627"/>
                                </a:lnTo>
                                <a:lnTo>
                                  <a:pt x="86" y="625"/>
                                </a:lnTo>
                                <a:lnTo>
                                  <a:pt x="96" y="637"/>
                                </a:lnTo>
                                <a:lnTo>
                                  <a:pt x="94" y="607"/>
                                </a:lnTo>
                                <a:lnTo>
                                  <a:pt x="74" y="603"/>
                                </a:lnTo>
                                <a:lnTo>
                                  <a:pt x="69" y="608"/>
                                </a:lnTo>
                                <a:lnTo>
                                  <a:pt x="66" y="602"/>
                                </a:lnTo>
                                <a:lnTo>
                                  <a:pt x="74" y="593"/>
                                </a:lnTo>
                                <a:lnTo>
                                  <a:pt x="68" y="587"/>
                                </a:lnTo>
                                <a:lnTo>
                                  <a:pt x="76" y="586"/>
                                </a:lnTo>
                                <a:lnTo>
                                  <a:pt x="66" y="552"/>
                                </a:lnTo>
                                <a:lnTo>
                                  <a:pt x="70" y="545"/>
                                </a:lnTo>
                                <a:lnTo>
                                  <a:pt x="78" y="552"/>
                                </a:lnTo>
                                <a:lnTo>
                                  <a:pt x="79" y="568"/>
                                </a:lnTo>
                                <a:lnTo>
                                  <a:pt x="87" y="581"/>
                                </a:lnTo>
                                <a:lnTo>
                                  <a:pt x="86" y="544"/>
                                </a:lnTo>
                                <a:lnTo>
                                  <a:pt x="74" y="501"/>
                                </a:lnTo>
                                <a:lnTo>
                                  <a:pt x="66" y="498"/>
                                </a:lnTo>
                                <a:lnTo>
                                  <a:pt x="66" y="504"/>
                                </a:lnTo>
                                <a:lnTo>
                                  <a:pt x="58" y="503"/>
                                </a:lnTo>
                                <a:lnTo>
                                  <a:pt x="48" y="488"/>
                                </a:lnTo>
                                <a:lnTo>
                                  <a:pt x="47" y="456"/>
                                </a:lnTo>
                                <a:lnTo>
                                  <a:pt x="26" y="420"/>
                                </a:lnTo>
                                <a:lnTo>
                                  <a:pt x="26" y="408"/>
                                </a:lnTo>
                                <a:lnTo>
                                  <a:pt x="34" y="408"/>
                                </a:lnTo>
                                <a:lnTo>
                                  <a:pt x="39" y="335"/>
                                </a:lnTo>
                                <a:lnTo>
                                  <a:pt x="37" y="312"/>
                                </a:lnTo>
                                <a:lnTo>
                                  <a:pt x="22" y="275"/>
                                </a:lnTo>
                                <a:lnTo>
                                  <a:pt x="26" y="259"/>
                                </a:lnTo>
                                <a:lnTo>
                                  <a:pt x="16" y="239"/>
                                </a:lnTo>
                                <a:lnTo>
                                  <a:pt x="23" y="183"/>
                                </a:lnTo>
                                <a:lnTo>
                                  <a:pt x="14" y="114"/>
                                </a:lnTo>
                                <a:lnTo>
                                  <a:pt x="16" y="83"/>
                                </a:lnTo>
                                <a:lnTo>
                                  <a:pt x="0" y="1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5" name="Freeform 38"/>
                          <p:cNvSpPr>
                            <a:spLocks noChangeAspect="1"/>
                          </p:cNvSpPr>
                          <p:nvPr/>
                        </p:nvSpPr>
                        <p:spPr bwMode="auto">
                          <a:xfrm>
                            <a:off x="1275" y="2697"/>
                            <a:ext cx="236" cy="269"/>
                          </a:xfrm>
                          <a:custGeom>
                            <a:avLst/>
                            <a:gdLst>
                              <a:gd name="T0" fmla="*/ 0 w 232"/>
                              <a:gd name="T1" fmla="*/ 24 h 274"/>
                              <a:gd name="T2" fmla="*/ 25 w 232"/>
                              <a:gd name="T3" fmla="*/ 25 h 274"/>
                              <a:gd name="T4" fmla="*/ 82 w 232"/>
                              <a:gd name="T5" fmla="*/ 1 h 274"/>
                              <a:gd name="T6" fmla="*/ 125 w 232"/>
                              <a:gd name="T7" fmla="*/ 0 h 274"/>
                              <a:gd name="T8" fmla="*/ 127 w 232"/>
                              <a:gd name="T9" fmla="*/ 27 h 274"/>
                              <a:gd name="T10" fmla="*/ 145 w 232"/>
                              <a:gd name="T11" fmla="*/ 27 h 274"/>
                              <a:gd name="T12" fmla="*/ 269 w 232"/>
                              <a:gd name="T13" fmla="*/ 52 h 274"/>
                              <a:gd name="T14" fmla="*/ 289 w 232"/>
                              <a:gd name="T15" fmla="*/ 64 h 274"/>
                              <a:gd name="T16" fmla="*/ 286 w 232"/>
                              <a:gd name="T17" fmla="*/ 69 h 274"/>
                              <a:gd name="T18" fmla="*/ 299 w 232"/>
                              <a:gd name="T19" fmla="*/ 79 h 274"/>
                              <a:gd name="T20" fmla="*/ 353 w 232"/>
                              <a:gd name="T21" fmla="*/ 81 h 274"/>
                              <a:gd name="T22" fmla="*/ 355 w 232"/>
                              <a:gd name="T23" fmla="*/ 88 h 274"/>
                              <a:gd name="T24" fmla="*/ 377 w 232"/>
                              <a:gd name="T25" fmla="*/ 105 h 274"/>
                              <a:gd name="T26" fmla="*/ 375 w 232"/>
                              <a:gd name="T27" fmla="*/ 127 h 274"/>
                              <a:gd name="T28" fmla="*/ 343 w 232"/>
                              <a:gd name="T29" fmla="*/ 117 h 274"/>
                              <a:gd name="T30" fmla="*/ 260 w 232"/>
                              <a:gd name="T31" fmla="*/ 124 h 274"/>
                              <a:gd name="T32" fmla="*/ 248 w 232"/>
                              <a:gd name="T33" fmla="*/ 154 h 274"/>
                              <a:gd name="T34" fmla="*/ 248 w 232"/>
                              <a:gd name="T35" fmla="*/ 154 h 274"/>
                              <a:gd name="T36" fmla="*/ 206 w 232"/>
                              <a:gd name="T37" fmla="*/ 151 h 274"/>
                              <a:gd name="T38" fmla="*/ 199 w 232"/>
                              <a:gd name="T39" fmla="*/ 157 h 274"/>
                              <a:gd name="T40" fmla="*/ 145 w 232"/>
                              <a:gd name="T41" fmla="*/ 147 h 274"/>
                              <a:gd name="T42" fmla="*/ 113 w 232"/>
                              <a:gd name="T43" fmla="*/ 161 h 274"/>
                              <a:gd name="T44" fmla="*/ 87 w 232"/>
                              <a:gd name="T45" fmla="*/ 161 h 274"/>
                              <a:gd name="T46" fmla="*/ 64 w 232"/>
                              <a:gd name="T47" fmla="*/ 127 h 274"/>
                              <a:gd name="T48" fmla="*/ 65 w 232"/>
                              <a:gd name="T49" fmla="*/ 117 h 274"/>
                              <a:gd name="T50" fmla="*/ 15 w 232"/>
                              <a:gd name="T51" fmla="*/ 95 h 274"/>
                              <a:gd name="T52" fmla="*/ 23 w 232"/>
                              <a:gd name="T53" fmla="*/ 81 h 274"/>
                              <a:gd name="T54" fmla="*/ 14 w 232"/>
                              <a:gd name="T55" fmla="*/ 74 h 274"/>
                              <a:gd name="T56" fmla="*/ 20 w 232"/>
                              <a:gd name="T57" fmla="*/ 27 h 274"/>
                              <a:gd name="T58" fmla="*/ 0 w 232"/>
                              <a:gd name="T59" fmla="*/ 24 h 274"/>
                              <a:gd name="T60" fmla="*/ 0 w 232"/>
                              <a:gd name="T61" fmla="*/ 24 h 274"/>
                              <a:gd name="T62" fmla="*/ 0 w 232"/>
                              <a:gd name="T63" fmla="*/ 24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74"/>
                              <a:gd name="T98" fmla="*/ 232 w 232"/>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74">
                                <a:moveTo>
                                  <a:pt x="0" y="24"/>
                                </a:moveTo>
                                <a:lnTo>
                                  <a:pt x="25" y="25"/>
                                </a:lnTo>
                                <a:lnTo>
                                  <a:pt x="53" y="1"/>
                                </a:lnTo>
                                <a:lnTo>
                                  <a:pt x="77" y="0"/>
                                </a:lnTo>
                                <a:lnTo>
                                  <a:pt x="78" y="33"/>
                                </a:lnTo>
                                <a:lnTo>
                                  <a:pt x="87" y="48"/>
                                </a:lnTo>
                                <a:lnTo>
                                  <a:pt x="165" y="81"/>
                                </a:lnTo>
                                <a:lnTo>
                                  <a:pt x="177" y="104"/>
                                </a:lnTo>
                                <a:lnTo>
                                  <a:pt x="175" y="115"/>
                                </a:lnTo>
                                <a:lnTo>
                                  <a:pt x="183" y="134"/>
                                </a:lnTo>
                                <a:lnTo>
                                  <a:pt x="215" y="140"/>
                                </a:lnTo>
                                <a:lnTo>
                                  <a:pt x="216" y="151"/>
                                </a:lnTo>
                                <a:lnTo>
                                  <a:pt x="231" y="176"/>
                                </a:lnTo>
                                <a:lnTo>
                                  <a:pt x="229" y="216"/>
                                </a:lnTo>
                                <a:lnTo>
                                  <a:pt x="208" y="197"/>
                                </a:lnTo>
                                <a:lnTo>
                                  <a:pt x="159" y="210"/>
                                </a:lnTo>
                                <a:lnTo>
                                  <a:pt x="150" y="261"/>
                                </a:lnTo>
                                <a:lnTo>
                                  <a:pt x="128" y="257"/>
                                </a:lnTo>
                                <a:lnTo>
                                  <a:pt x="123" y="266"/>
                                </a:lnTo>
                                <a:lnTo>
                                  <a:pt x="87" y="250"/>
                                </a:lnTo>
                                <a:lnTo>
                                  <a:pt x="71" y="273"/>
                                </a:lnTo>
                                <a:lnTo>
                                  <a:pt x="58" y="273"/>
                                </a:lnTo>
                                <a:lnTo>
                                  <a:pt x="35" y="215"/>
                                </a:lnTo>
                                <a:lnTo>
                                  <a:pt x="36" y="197"/>
                                </a:lnTo>
                                <a:lnTo>
                                  <a:pt x="15" y="162"/>
                                </a:lnTo>
                                <a:lnTo>
                                  <a:pt x="23" y="141"/>
                                </a:lnTo>
                                <a:lnTo>
                                  <a:pt x="14" y="124"/>
                                </a:lnTo>
                                <a:lnTo>
                                  <a:pt x="20" y="55"/>
                                </a:lnTo>
                                <a:lnTo>
                                  <a:pt x="0"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6" name="Freeform 39"/>
                          <p:cNvSpPr>
                            <a:spLocks noChangeAspect="1"/>
                          </p:cNvSpPr>
                          <p:nvPr/>
                        </p:nvSpPr>
                        <p:spPr bwMode="auto">
                          <a:xfrm>
                            <a:off x="1427" y="2889"/>
                            <a:ext cx="160" cy="171"/>
                          </a:xfrm>
                          <a:custGeom>
                            <a:avLst/>
                            <a:gdLst>
                              <a:gd name="T0" fmla="*/ 268 w 157"/>
                              <a:gd name="T1" fmla="*/ 103 h 172"/>
                              <a:gd name="T2" fmla="*/ 263 w 157"/>
                              <a:gd name="T3" fmla="*/ 86 h 172"/>
                              <a:gd name="T4" fmla="*/ 233 w 157"/>
                              <a:gd name="T5" fmla="*/ 86 h 172"/>
                              <a:gd name="T6" fmla="*/ 218 w 157"/>
                              <a:gd name="T7" fmla="*/ 69 h 172"/>
                              <a:gd name="T8" fmla="*/ 205 w 157"/>
                              <a:gd name="T9" fmla="*/ 64 h 172"/>
                              <a:gd name="T10" fmla="*/ 149 w 157"/>
                              <a:gd name="T11" fmla="*/ 55 h 172"/>
                              <a:gd name="T12" fmla="*/ 140 w 157"/>
                              <a:gd name="T13" fmla="*/ 19 h 172"/>
                              <a:gd name="T14" fmla="*/ 95 w 157"/>
                              <a:gd name="T15" fmla="*/ 0 h 172"/>
                              <a:gd name="T16" fmla="*/ 9 w 157"/>
                              <a:gd name="T17" fmla="*/ 13 h 172"/>
                              <a:gd name="T18" fmla="*/ 0 w 157"/>
                              <a:gd name="T19" fmla="*/ 64 h 172"/>
                              <a:gd name="T20" fmla="*/ 0 w 157"/>
                              <a:gd name="T21" fmla="*/ 64 h 172"/>
                              <a:gd name="T22" fmla="*/ 68 w 157"/>
                              <a:gd name="T23" fmla="*/ 86 h 172"/>
                              <a:gd name="T24" fmla="*/ 101 w 157"/>
                              <a:gd name="T25" fmla="*/ 86 h 172"/>
                              <a:gd name="T26" fmla="*/ 161 w 157"/>
                              <a:gd name="T27" fmla="*/ 95 h 172"/>
                              <a:gd name="T28" fmla="*/ 167 w 157"/>
                              <a:gd name="T29" fmla="*/ 107 h 172"/>
                              <a:gd name="T30" fmla="*/ 155 w 157"/>
                              <a:gd name="T31" fmla="*/ 134 h 172"/>
                              <a:gd name="T32" fmla="*/ 217 w 157"/>
                              <a:gd name="T33" fmla="*/ 142 h 172"/>
                              <a:gd name="T34" fmla="*/ 237 w 157"/>
                              <a:gd name="T35" fmla="*/ 141 h 172"/>
                              <a:gd name="T36" fmla="*/ 262 w 157"/>
                              <a:gd name="T37" fmla="*/ 125 h 172"/>
                              <a:gd name="T38" fmla="*/ 268 w 157"/>
                              <a:gd name="T39" fmla="*/ 103 h 172"/>
                              <a:gd name="T40" fmla="*/ 268 w 157"/>
                              <a:gd name="T41" fmla="*/ 103 h 172"/>
                              <a:gd name="T42" fmla="*/ 268 w 157"/>
                              <a:gd name="T43" fmla="*/ 103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72"/>
                              <a:gd name="T68" fmla="*/ 157 w 157"/>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72">
                                <a:moveTo>
                                  <a:pt x="156" y="132"/>
                                </a:moveTo>
                                <a:lnTo>
                                  <a:pt x="153" y="99"/>
                                </a:lnTo>
                                <a:lnTo>
                                  <a:pt x="134" y="96"/>
                                </a:lnTo>
                                <a:lnTo>
                                  <a:pt x="126" y="69"/>
                                </a:lnTo>
                                <a:lnTo>
                                  <a:pt x="119" y="64"/>
                                </a:lnTo>
                                <a:lnTo>
                                  <a:pt x="85" y="55"/>
                                </a:lnTo>
                                <a:lnTo>
                                  <a:pt x="79" y="19"/>
                                </a:lnTo>
                                <a:lnTo>
                                  <a:pt x="58" y="0"/>
                                </a:lnTo>
                                <a:lnTo>
                                  <a:pt x="9" y="13"/>
                                </a:lnTo>
                                <a:lnTo>
                                  <a:pt x="0" y="64"/>
                                </a:lnTo>
                                <a:lnTo>
                                  <a:pt x="39" y="99"/>
                                </a:lnTo>
                                <a:lnTo>
                                  <a:pt x="61" y="105"/>
                                </a:lnTo>
                                <a:lnTo>
                                  <a:pt x="93" y="124"/>
                                </a:lnTo>
                                <a:lnTo>
                                  <a:pt x="97" y="136"/>
                                </a:lnTo>
                                <a:lnTo>
                                  <a:pt x="89" y="163"/>
                                </a:lnTo>
                                <a:lnTo>
                                  <a:pt x="125" y="171"/>
                                </a:lnTo>
                                <a:lnTo>
                                  <a:pt x="137" y="170"/>
                                </a:lnTo>
                                <a:lnTo>
                                  <a:pt x="152" y="154"/>
                                </a:lnTo>
                                <a:lnTo>
                                  <a:pt x="156" y="1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7" name="Freeform 40"/>
                          <p:cNvSpPr>
                            <a:spLocks noChangeAspect="1"/>
                          </p:cNvSpPr>
                          <p:nvPr/>
                        </p:nvSpPr>
                        <p:spPr bwMode="auto">
                          <a:xfrm>
                            <a:off x="1318" y="2943"/>
                            <a:ext cx="286" cy="623"/>
                          </a:xfrm>
                          <a:custGeom>
                            <a:avLst/>
                            <a:gdLst>
                              <a:gd name="T0" fmla="*/ 375 w 281"/>
                              <a:gd name="T1" fmla="*/ 177 h 631"/>
                              <a:gd name="T2" fmla="*/ 382 w 281"/>
                              <a:gd name="T3" fmla="*/ 185 h 631"/>
                              <a:gd name="T4" fmla="*/ 417 w 281"/>
                              <a:gd name="T5" fmla="*/ 201 h 631"/>
                              <a:gd name="T6" fmla="*/ 448 w 281"/>
                              <a:gd name="T7" fmla="*/ 216 h 631"/>
                              <a:gd name="T8" fmla="*/ 356 w 281"/>
                              <a:gd name="T9" fmla="*/ 248 h 631"/>
                              <a:gd name="T10" fmla="*/ 305 w 281"/>
                              <a:gd name="T11" fmla="*/ 246 h 631"/>
                              <a:gd name="T12" fmla="*/ 326 w 281"/>
                              <a:gd name="T13" fmla="*/ 273 h 631"/>
                              <a:gd name="T14" fmla="*/ 254 w 281"/>
                              <a:gd name="T15" fmla="*/ 271 h 631"/>
                              <a:gd name="T16" fmla="*/ 265 w 281"/>
                              <a:gd name="T17" fmla="*/ 291 h 631"/>
                              <a:gd name="T18" fmla="*/ 300 w 281"/>
                              <a:gd name="T19" fmla="*/ 291 h 631"/>
                              <a:gd name="T20" fmla="*/ 313 w 281"/>
                              <a:gd name="T21" fmla="*/ 303 h 631"/>
                              <a:gd name="T22" fmla="*/ 284 w 281"/>
                              <a:gd name="T23" fmla="*/ 298 h 631"/>
                              <a:gd name="T24" fmla="*/ 294 w 281"/>
                              <a:gd name="T25" fmla="*/ 305 h 631"/>
                              <a:gd name="T26" fmla="*/ 289 w 281"/>
                              <a:gd name="T27" fmla="*/ 326 h 631"/>
                              <a:gd name="T28" fmla="*/ 284 w 281"/>
                              <a:gd name="T29" fmla="*/ 332 h 631"/>
                              <a:gd name="T30" fmla="*/ 247 w 281"/>
                              <a:gd name="T31" fmla="*/ 346 h 631"/>
                              <a:gd name="T32" fmla="*/ 288 w 281"/>
                              <a:gd name="T33" fmla="*/ 363 h 631"/>
                              <a:gd name="T34" fmla="*/ 314 w 281"/>
                              <a:gd name="T35" fmla="*/ 368 h 631"/>
                              <a:gd name="T36" fmla="*/ 285 w 281"/>
                              <a:gd name="T37" fmla="*/ 389 h 631"/>
                              <a:gd name="T38" fmla="*/ 265 w 281"/>
                              <a:gd name="T39" fmla="*/ 410 h 631"/>
                              <a:gd name="T40" fmla="*/ 313 w 281"/>
                              <a:gd name="T41" fmla="*/ 434 h 631"/>
                              <a:gd name="T42" fmla="*/ 280 w 281"/>
                              <a:gd name="T43" fmla="*/ 432 h 631"/>
                              <a:gd name="T44" fmla="*/ 180 w 281"/>
                              <a:gd name="T45" fmla="*/ 413 h 631"/>
                              <a:gd name="T46" fmla="*/ 145 w 281"/>
                              <a:gd name="T47" fmla="*/ 401 h 631"/>
                              <a:gd name="T48" fmla="*/ 107 w 281"/>
                              <a:gd name="T49" fmla="*/ 330 h 631"/>
                              <a:gd name="T50" fmla="*/ 99 w 281"/>
                              <a:gd name="T51" fmla="*/ 325 h 631"/>
                              <a:gd name="T52" fmla="*/ 74 w 281"/>
                              <a:gd name="T53" fmla="*/ 290 h 631"/>
                              <a:gd name="T54" fmla="*/ 63 w 281"/>
                              <a:gd name="T55" fmla="*/ 244 h 631"/>
                              <a:gd name="T56" fmla="*/ 26 w 281"/>
                              <a:gd name="T57" fmla="*/ 204 h 631"/>
                              <a:gd name="T58" fmla="*/ 25 w 281"/>
                              <a:gd name="T59" fmla="*/ 175 h 631"/>
                              <a:gd name="T60" fmla="*/ 4 w 281"/>
                              <a:gd name="T61" fmla="*/ 98 h 631"/>
                              <a:gd name="T62" fmla="*/ 10 w 281"/>
                              <a:gd name="T63" fmla="*/ 39 h 631"/>
                              <a:gd name="T64" fmla="*/ 28 w 281"/>
                              <a:gd name="T65" fmla="*/ 23 h 631"/>
                              <a:gd name="T66" fmla="*/ 133 w 281"/>
                              <a:gd name="T67" fmla="*/ 16 h 631"/>
                              <a:gd name="T68" fmla="*/ 177 w 281"/>
                              <a:gd name="T69" fmla="*/ 11 h 631"/>
                              <a:gd name="T70" fmla="*/ 279 w 281"/>
                              <a:gd name="T71" fmla="*/ 39 h 631"/>
                              <a:gd name="T72" fmla="*/ 341 w 281"/>
                              <a:gd name="T73" fmla="*/ 54 h 631"/>
                              <a:gd name="T74" fmla="*/ 385 w 281"/>
                              <a:gd name="T75" fmla="*/ 89 h 631"/>
                              <a:gd name="T76" fmla="*/ 432 w 281"/>
                              <a:gd name="T77" fmla="*/ 72 h 631"/>
                              <a:gd name="T78" fmla="*/ 454 w 281"/>
                              <a:gd name="T79" fmla="*/ 52 h 631"/>
                              <a:gd name="T80" fmla="*/ 440 w 281"/>
                              <a:gd name="T81" fmla="*/ 90 h 631"/>
                              <a:gd name="T82" fmla="*/ 368 w 281"/>
                              <a:gd name="T83" fmla="*/ 118 h 6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1"/>
                              <a:gd name="T127" fmla="*/ 0 h 631"/>
                              <a:gd name="T128" fmla="*/ 281 w 281"/>
                              <a:gd name="T129" fmla="*/ 631 h 6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1" h="631">
                                <a:moveTo>
                                  <a:pt x="222" y="176"/>
                                </a:moveTo>
                                <a:lnTo>
                                  <a:pt x="226" y="255"/>
                                </a:lnTo>
                                <a:lnTo>
                                  <a:pt x="230" y="267"/>
                                </a:lnTo>
                                <a:lnTo>
                                  <a:pt x="253" y="282"/>
                                </a:lnTo>
                                <a:lnTo>
                                  <a:pt x="250" y="292"/>
                                </a:lnTo>
                                <a:lnTo>
                                  <a:pt x="265" y="303"/>
                                </a:lnTo>
                                <a:lnTo>
                                  <a:pt x="269" y="312"/>
                                </a:lnTo>
                                <a:lnTo>
                                  <a:pt x="260" y="340"/>
                                </a:lnTo>
                                <a:lnTo>
                                  <a:pt x="214" y="356"/>
                                </a:lnTo>
                                <a:lnTo>
                                  <a:pt x="190" y="358"/>
                                </a:lnTo>
                                <a:lnTo>
                                  <a:pt x="184" y="353"/>
                                </a:lnTo>
                                <a:lnTo>
                                  <a:pt x="192" y="368"/>
                                </a:lnTo>
                                <a:lnTo>
                                  <a:pt x="195" y="397"/>
                                </a:lnTo>
                                <a:lnTo>
                                  <a:pt x="173" y="403"/>
                                </a:lnTo>
                                <a:lnTo>
                                  <a:pt x="153" y="394"/>
                                </a:lnTo>
                                <a:lnTo>
                                  <a:pt x="148" y="400"/>
                                </a:lnTo>
                                <a:lnTo>
                                  <a:pt x="160" y="421"/>
                                </a:lnTo>
                                <a:lnTo>
                                  <a:pt x="169" y="428"/>
                                </a:lnTo>
                                <a:lnTo>
                                  <a:pt x="181" y="421"/>
                                </a:lnTo>
                                <a:lnTo>
                                  <a:pt x="188" y="431"/>
                                </a:lnTo>
                                <a:lnTo>
                                  <a:pt x="188" y="437"/>
                                </a:lnTo>
                                <a:lnTo>
                                  <a:pt x="178" y="437"/>
                                </a:lnTo>
                                <a:lnTo>
                                  <a:pt x="171" y="430"/>
                                </a:lnTo>
                                <a:lnTo>
                                  <a:pt x="165" y="437"/>
                                </a:lnTo>
                                <a:lnTo>
                                  <a:pt x="177" y="440"/>
                                </a:lnTo>
                                <a:lnTo>
                                  <a:pt x="166" y="454"/>
                                </a:lnTo>
                                <a:lnTo>
                                  <a:pt x="174" y="471"/>
                                </a:lnTo>
                                <a:lnTo>
                                  <a:pt x="168" y="474"/>
                                </a:lnTo>
                                <a:lnTo>
                                  <a:pt x="171" y="480"/>
                                </a:lnTo>
                                <a:lnTo>
                                  <a:pt x="153" y="487"/>
                                </a:lnTo>
                                <a:lnTo>
                                  <a:pt x="148" y="502"/>
                                </a:lnTo>
                                <a:lnTo>
                                  <a:pt x="153" y="511"/>
                                </a:lnTo>
                                <a:lnTo>
                                  <a:pt x="173" y="527"/>
                                </a:lnTo>
                                <a:lnTo>
                                  <a:pt x="184" y="527"/>
                                </a:lnTo>
                                <a:lnTo>
                                  <a:pt x="189" y="533"/>
                                </a:lnTo>
                                <a:lnTo>
                                  <a:pt x="190" y="543"/>
                                </a:lnTo>
                                <a:lnTo>
                                  <a:pt x="172" y="563"/>
                                </a:lnTo>
                                <a:lnTo>
                                  <a:pt x="174" y="583"/>
                                </a:lnTo>
                                <a:lnTo>
                                  <a:pt x="160" y="593"/>
                                </a:lnTo>
                                <a:lnTo>
                                  <a:pt x="164" y="604"/>
                                </a:lnTo>
                                <a:lnTo>
                                  <a:pt x="188" y="630"/>
                                </a:lnTo>
                                <a:lnTo>
                                  <a:pt x="169" y="627"/>
                                </a:lnTo>
                                <a:lnTo>
                                  <a:pt x="130" y="624"/>
                                </a:lnTo>
                                <a:lnTo>
                                  <a:pt x="109" y="596"/>
                                </a:lnTo>
                                <a:lnTo>
                                  <a:pt x="94" y="597"/>
                                </a:lnTo>
                                <a:lnTo>
                                  <a:pt x="86" y="579"/>
                                </a:lnTo>
                                <a:lnTo>
                                  <a:pt x="85" y="516"/>
                                </a:lnTo>
                                <a:lnTo>
                                  <a:pt x="67" y="478"/>
                                </a:lnTo>
                                <a:lnTo>
                                  <a:pt x="74" y="478"/>
                                </a:lnTo>
                                <a:lnTo>
                                  <a:pt x="63" y="469"/>
                                </a:lnTo>
                                <a:lnTo>
                                  <a:pt x="47" y="438"/>
                                </a:lnTo>
                                <a:lnTo>
                                  <a:pt x="45" y="420"/>
                                </a:lnTo>
                                <a:lnTo>
                                  <a:pt x="35" y="401"/>
                                </a:lnTo>
                                <a:lnTo>
                                  <a:pt x="34" y="350"/>
                                </a:lnTo>
                                <a:lnTo>
                                  <a:pt x="21" y="312"/>
                                </a:lnTo>
                                <a:lnTo>
                                  <a:pt x="26" y="297"/>
                                </a:lnTo>
                                <a:lnTo>
                                  <a:pt x="22" y="281"/>
                                </a:lnTo>
                                <a:lnTo>
                                  <a:pt x="25" y="252"/>
                                </a:lnTo>
                                <a:lnTo>
                                  <a:pt x="0" y="197"/>
                                </a:lnTo>
                                <a:lnTo>
                                  <a:pt x="4" y="136"/>
                                </a:lnTo>
                                <a:lnTo>
                                  <a:pt x="18" y="102"/>
                                </a:lnTo>
                                <a:lnTo>
                                  <a:pt x="10" y="60"/>
                                </a:lnTo>
                                <a:lnTo>
                                  <a:pt x="28" y="48"/>
                                </a:lnTo>
                                <a:lnTo>
                                  <a:pt x="28" y="23"/>
                                </a:lnTo>
                                <a:lnTo>
                                  <a:pt x="44" y="0"/>
                                </a:lnTo>
                                <a:lnTo>
                                  <a:pt x="80" y="16"/>
                                </a:lnTo>
                                <a:lnTo>
                                  <a:pt x="85" y="7"/>
                                </a:lnTo>
                                <a:lnTo>
                                  <a:pt x="107" y="11"/>
                                </a:lnTo>
                                <a:lnTo>
                                  <a:pt x="146" y="46"/>
                                </a:lnTo>
                                <a:lnTo>
                                  <a:pt x="168" y="52"/>
                                </a:lnTo>
                                <a:lnTo>
                                  <a:pt x="200" y="71"/>
                                </a:lnTo>
                                <a:lnTo>
                                  <a:pt x="204" y="83"/>
                                </a:lnTo>
                                <a:lnTo>
                                  <a:pt x="196" y="110"/>
                                </a:lnTo>
                                <a:lnTo>
                                  <a:pt x="232" y="118"/>
                                </a:lnTo>
                                <a:lnTo>
                                  <a:pt x="244" y="117"/>
                                </a:lnTo>
                                <a:lnTo>
                                  <a:pt x="259" y="101"/>
                                </a:lnTo>
                                <a:lnTo>
                                  <a:pt x="263" y="79"/>
                                </a:lnTo>
                                <a:lnTo>
                                  <a:pt x="272" y="81"/>
                                </a:lnTo>
                                <a:lnTo>
                                  <a:pt x="280" y="109"/>
                                </a:lnTo>
                                <a:lnTo>
                                  <a:pt x="264" y="120"/>
                                </a:lnTo>
                                <a:lnTo>
                                  <a:pt x="222" y="17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8" name="Freeform 41"/>
                          <p:cNvSpPr>
                            <a:spLocks noChangeAspect="1"/>
                          </p:cNvSpPr>
                          <p:nvPr/>
                        </p:nvSpPr>
                        <p:spPr bwMode="auto">
                          <a:xfrm>
                            <a:off x="1325" y="3353"/>
                            <a:ext cx="18" cy="32"/>
                          </a:xfrm>
                          <a:custGeom>
                            <a:avLst/>
                            <a:gdLst>
                              <a:gd name="T0" fmla="*/ 0 w 18"/>
                              <a:gd name="T1" fmla="*/ 0 h 33"/>
                              <a:gd name="T2" fmla="*/ 7 w 18"/>
                              <a:gd name="T3" fmla="*/ 16 h 33"/>
                              <a:gd name="T4" fmla="*/ 17 w 18"/>
                              <a:gd name="T5" fmla="*/ 16 h 33"/>
                              <a:gd name="T6" fmla="*/ 15 w 18"/>
                              <a:gd name="T7" fmla="*/ 12 h 33"/>
                              <a:gd name="T8" fmla="*/ 0 w 18"/>
                              <a:gd name="T9" fmla="*/ 0 h 33"/>
                              <a:gd name="T10" fmla="*/ 0 w 18"/>
                              <a:gd name="T11" fmla="*/ 0 h 33"/>
                              <a:gd name="T12" fmla="*/ 0 w 18"/>
                              <a:gd name="T13" fmla="*/ 0 h 33"/>
                              <a:gd name="T14" fmla="*/ 0 60000 65536"/>
                              <a:gd name="T15" fmla="*/ 0 60000 65536"/>
                              <a:gd name="T16" fmla="*/ 0 60000 65536"/>
                              <a:gd name="T17" fmla="*/ 0 60000 65536"/>
                              <a:gd name="T18" fmla="*/ 0 60000 65536"/>
                              <a:gd name="T19" fmla="*/ 0 60000 65536"/>
                              <a:gd name="T20" fmla="*/ 0 60000 65536"/>
                              <a:gd name="T21" fmla="*/ 0 w 18"/>
                              <a:gd name="T22" fmla="*/ 0 h 33"/>
                              <a:gd name="T23" fmla="*/ 18 w 1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3">
                                <a:moveTo>
                                  <a:pt x="0" y="0"/>
                                </a:moveTo>
                                <a:lnTo>
                                  <a:pt x="7" y="31"/>
                                </a:lnTo>
                                <a:lnTo>
                                  <a:pt x="17" y="32"/>
                                </a:lnTo>
                                <a:lnTo>
                                  <a:pt x="15" y="1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59" name="Freeform 42"/>
                          <p:cNvSpPr>
                            <a:spLocks noChangeAspect="1"/>
                          </p:cNvSpPr>
                          <p:nvPr/>
                        </p:nvSpPr>
                        <p:spPr bwMode="auto">
                          <a:xfrm>
                            <a:off x="1422" y="2276"/>
                            <a:ext cx="15" cy="17"/>
                          </a:xfrm>
                          <a:custGeom>
                            <a:avLst/>
                            <a:gdLst>
                              <a:gd name="T0" fmla="*/ 0 w 16"/>
                              <a:gd name="T1" fmla="*/ 16 h 17"/>
                              <a:gd name="T2" fmla="*/ 8 w 16"/>
                              <a:gd name="T3" fmla="*/ 16 h 17"/>
                              <a:gd name="T4" fmla="*/ 8 w 16"/>
                              <a:gd name="T5" fmla="*/ 0 h 17"/>
                              <a:gd name="T6" fmla="*/ 3 w 16"/>
                              <a:gd name="T7" fmla="*/ 2 h 17"/>
                              <a:gd name="T8" fmla="*/ 6 w 16"/>
                              <a:gd name="T9" fmla="*/ 12 h 17"/>
                              <a:gd name="T10" fmla="*/ 0 w 16"/>
                              <a:gd name="T11" fmla="*/ 16 h 17"/>
                              <a:gd name="T12" fmla="*/ 0 w 16"/>
                              <a:gd name="T13" fmla="*/ 16 h 17"/>
                              <a:gd name="T14" fmla="*/ 0 w 1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0" y="16"/>
                                </a:moveTo>
                                <a:lnTo>
                                  <a:pt x="11" y="16"/>
                                </a:lnTo>
                                <a:lnTo>
                                  <a:pt x="15" y="0"/>
                                </a:lnTo>
                                <a:lnTo>
                                  <a:pt x="3" y="2"/>
                                </a:lnTo>
                                <a:lnTo>
                                  <a:pt x="6" y="12"/>
                                </a:lnTo>
                                <a:lnTo>
                                  <a:pt x="0"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nvGrpSpPr>
                      <p:cNvPr id="1257" name="Group 43"/>
                      <p:cNvGrpSpPr>
                        <a:grpSpLocks/>
                      </p:cNvGrpSpPr>
                      <p:nvPr/>
                    </p:nvGrpSpPr>
                    <p:grpSpPr bwMode="auto">
                      <a:xfrm>
                        <a:off x="3668" y="1407"/>
                        <a:ext cx="2017" cy="2045"/>
                        <a:chOff x="3668" y="1407"/>
                        <a:chExt cx="2017" cy="2045"/>
                      </a:xfrm>
                      <a:grpFill/>
                    </p:grpSpPr>
                    <p:sp>
                      <p:nvSpPr>
                        <p:cNvPr id="1409" name="Freeform 44"/>
                        <p:cNvSpPr>
                          <a:spLocks noChangeAspect="1"/>
                        </p:cNvSpPr>
                        <p:nvPr/>
                      </p:nvSpPr>
                      <p:spPr bwMode="auto">
                        <a:xfrm>
                          <a:off x="3668" y="1738"/>
                          <a:ext cx="276" cy="272"/>
                        </a:xfrm>
                        <a:custGeom>
                          <a:avLst/>
                          <a:gdLst>
                            <a:gd name="T0" fmla="*/ 233 w 272"/>
                            <a:gd name="T1" fmla="*/ 171 h 276"/>
                            <a:gd name="T2" fmla="*/ 291 w 272"/>
                            <a:gd name="T3" fmla="*/ 171 h 276"/>
                            <a:gd name="T4" fmla="*/ 291 w 272"/>
                            <a:gd name="T5" fmla="*/ 164 h 276"/>
                            <a:gd name="T6" fmla="*/ 280 w 272"/>
                            <a:gd name="T7" fmla="*/ 156 h 276"/>
                            <a:gd name="T8" fmla="*/ 266 w 272"/>
                            <a:gd name="T9" fmla="*/ 152 h 276"/>
                            <a:gd name="T10" fmla="*/ 266 w 272"/>
                            <a:gd name="T11" fmla="*/ 144 h 276"/>
                            <a:gd name="T12" fmla="*/ 244 w 272"/>
                            <a:gd name="T13" fmla="*/ 142 h 276"/>
                            <a:gd name="T14" fmla="*/ 244 w 272"/>
                            <a:gd name="T15" fmla="*/ 134 h 276"/>
                            <a:gd name="T16" fmla="*/ 264 w 272"/>
                            <a:gd name="T17" fmla="*/ 124 h 276"/>
                            <a:gd name="T18" fmla="*/ 280 w 272"/>
                            <a:gd name="T19" fmla="*/ 128 h 276"/>
                            <a:gd name="T20" fmla="*/ 300 w 272"/>
                            <a:gd name="T21" fmla="*/ 124 h 276"/>
                            <a:gd name="T22" fmla="*/ 368 w 272"/>
                            <a:gd name="T23" fmla="*/ 83 h 276"/>
                            <a:gd name="T24" fmla="*/ 358 w 272"/>
                            <a:gd name="T25" fmla="*/ 75 h 276"/>
                            <a:gd name="T26" fmla="*/ 372 w 272"/>
                            <a:gd name="T27" fmla="*/ 73 h 276"/>
                            <a:gd name="T28" fmla="*/ 372 w 272"/>
                            <a:gd name="T29" fmla="*/ 68 h 276"/>
                            <a:gd name="T30" fmla="*/ 337 w 272"/>
                            <a:gd name="T31" fmla="*/ 52 h 276"/>
                            <a:gd name="T32" fmla="*/ 332 w 272"/>
                            <a:gd name="T33" fmla="*/ 34 h 276"/>
                            <a:gd name="T34" fmla="*/ 316 w 272"/>
                            <a:gd name="T35" fmla="*/ 34 h 276"/>
                            <a:gd name="T36" fmla="*/ 321 w 272"/>
                            <a:gd name="T37" fmla="*/ 34 h 276"/>
                            <a:gd name="T38" fmla="*/ 371 w 272"/>
                            <a:gd name="T39" fmla="*/ 34 h 276"/>
                            <a:gd name="T40" fmla="*/ 398 w 272"/>
                            <a:gd name="T41" fmla="*/ 34 h 276"/>
                            <a:gd name="T42" fmla="*/ 413 w 272"/>
                            <a:gd name="T43" fmla="*/ 32 h 276"/>
                            <a:gd name="T44" fmla="*/ 371 w 272"/>
                            <a:gd name="T45" fmla="*/ 21 h 276"/>
                            <a:gd name="T46" fmla="*/ 356 w 272"/>
                            <a:gd name="T47" fmla="*/ 5 h 276"/>
                            <a:gd name="T48" fmla="*/ 321 w 272"/>
                            <a:gd name="T49" fmla="*/ 0 h 276"/>
                            <a:gd name="T50" fmla="*/ 298 w 272"/>
                            <a:gd name="T51" fmla="*/ 3 h 276"/>
                            <a:gd name="T52" fmla="*/ 278 w 272"/>
                            <a:gd name="T53" fmla="*/ 3 h 276"/>
                            <a:gd name="T54" fmla="*/ 243 w 272"/>
                            <a:gd name="T55" fmla="*/ 16 h 276"/>
                            <a:gd name="T56" fmla="*/ 256 w 272"/>
                            <a:gd name="T57" fmla="*/ 34 h 276"/>
                            <a:gd name="T58" fmla="*/ 244 w 272"/>
                            <a:gd name="T59" fmla="*/ 34 h 276"/>
                            <a:gd name="T60" fmla="*/ 216 w 272"/>
                            <a:gd name="T61" fmla="*/ 34 h 276"/>
                            <a:gd name="T62" fmla="*/ 227 w 272"/>
                            <a:gd name="T63" fmla="*/ 43 h 276"/>
                            <a:gd name="T64" fmla="*/ 215 w 272"/>
                            <a:gd name="T65" fmla="*/ 55 h 276"/>
                            <a:gd name="T66" fmla="*/ 210 w 272"/>
                            <a:gd name="T67" fmla="*/ 76 h 276"/>
                            <a:gd name="T68" fmla="*/ 159 w 272"/>
                            <a:gd name="T69" fmla="*/ 81 h 276"/>
                            <a:gd name="T70" fmla="*/ 146 w 272"/>
                            <a:gd name="T71" fmla="*/ 85 h 276"/>
                            <a:gd name="T72" fmla="*/ 142 w 272"/>
                            <a:gd name="T73" fmla="*/ 96 h 276"/>
                            <a:gd name="T74" fmla="*/ 26 w 272"/>
                            <a:gd name="T75" fmla="*/ 101 h 276"/>
                            <a:gd name="T76" fmla="*/ 0 w 272"/>
                            <a:gd name="T77" fmla="*/ 96 h 276"/>
                            <a:gd name="T78" fmla="*/ 0 w 272"/>
                            <a:gd name="T79" fmla="*/ 96 h 276"/>
                            <a:gd name="T80" fmla="*/ 19 w 272"/>
                            <a:gd name="T81" fmla="*/ 116 h 276"/>
                            <a:gd name="T82" fmla="*/ 63 w 272"/>
                            <a:gd name="T83" fmla="*/ 120 h 276"/>
                            <a:gd name="T84" fmla="*/ 77 w 272"/>
                            <a:gd name="T85" fmla="*/ 135 h 276"/>
                            <a:gd name="T86" fmla="*/ 75 w 272"/>
                            <a:gd name="T87" fmla="*/ 140 h 276"/>
                            <a:gd name="T88" fmla="*/ 25 w 272"/>
                            <a:gd name="T89" fmla="*/ 150 h 276"/>
                            <a:gd name="T90" fmla="*/ 24 w 272"/>
                            <a:gd name="T91" fmla="*/ 161 h 276"/>
                            <a:gd name="T92" fmla="*/ 92 w 272"/>
                            <a:gd name="T93" fmla="*/ 159 h 276"/>
                            <a:gd name="T94" fmla="*/ 112 w 272"/>
                            <a:gd name="T95" fmla="*/ 162 h 276"/>
                            <a:gd name="T96" fmla="*/ 170 w 272"/>
                            <a:gd name="T97" fmla="*/ 160 h 276"/>
                            <a:gd name="T98" fmla="*/ 197 w 272"/>
                            <a:gd name="T99" fmla="*/ 177 h 276"/>
                            <a:gd name="T100" fmla="*/ 215 w 272"/>
                            <a:gd name="T101" fmla="*/ 179 h 276"/>
                            <a:gd name="T102" fmla="*/ 233 w 272"/>
                            <a:gd name="T103" fmla="*/ 171 h 276"/>
                            <a:gd name="T104" fmla="*/ 233 w 272"/>
                            <a:gd name="T105" fmla="*/ 171 h 276"/>
                            <a:gd name="T106" fmla="*/ 233 w 272"/>
                            <a:gd name="T107" fmla="*/ 171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2"/>
                            <a:gd name="T163" fmla="*/ 0 h 276"/>
                            <a:gd name="T164" fmla="*/ 272 w 272"/>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2" h="276">
                              <a:moveTo>
                                <a:pt x="154" y="264"/>
                              </a:moveTo>
                              <a:lnTo>
                                <a:pt x="191" y="264"/>
                              </a:lnTo>
                              <a:lnTo>
                                <a:pt x="191" y="251"/>
                              </a:lnTo>
                              <a:lnTo>
                                <a:pt x="183" y="235"/>
                              </a:lnTo>
                              <a:lnTo>
                                <a:pt x="172" y="229"/>
                              </a:lnTo>
                              <a:lnTo>
                                <a:pt x="172" y="218"/>
                              </a:lnTo>
                              <a:lnTo>
                                <a:pt x="161" y="214"/>
                              </a:lnTo>
                              <a:lnTo>
                                <a:pt x="161" y="203"/>
                              </a:lnTo>
                              <a:lnTo>
                                <a:pt x="171" y="187"/>
                              </a:lnTo>
                              <a:lnTo>
                                <a:pt x="183" y="194"/>
                              </a:lnTo>
                              <a:lnTo>
                                <a:pt x="198" y="187"/>
                              </a:lnTo>
                              <a:lnTo>
                                <a:pt x="240" y="121"/>
                              </a:lnTo>
                              <a:lnTo>
                                <a:pt x="234" y="105"/>
                              </a:lnTo>
                              <a:lnTo>
                                <a:pt x="243" y="102"/>
                              </a:lnTo>
                              <a:lnTo>
                                <a:pt x="243" y="97"/>
                              </a:lnTo>
                              <a:lnTo>
                                <a:pt x="221" y="81"/>
                              </a:lnTo>
                              <a:lnTo>
                                <a:pt x="218" y="60"/>
                              </a:lnTo>
                              <a:lnTo>
                                <a:pt x="208" y="51"/>
                              </a:lnTo>
                              <a:lnTo>
                                <a:pt x="211" y="45"/>
                              </a:lnTo>
                              <a:lnTo>
                                <a:pt x="242" y="51"/>
                              </a:lnTo>
                              <a:lnTo>
                                <a:pt x="261" y="44"/>
                              </a:lnTo>
                              <a:lnTo>
                                <a:pt x="271" y="32"/>
                              </a:lnTo>
                              <a:lnTo>
                                <a:pt x="242" y="21"/>
                              </a:lnTo>
                              <a:lnTo>
                                <a:pt x="232" y="5"/>
                              </a:lnTo>
                              <a:lnTo>
                                <a:pt x="211" y="0"/>
                              </a:lnTo>
                              <a:lnTo>
                                <a:pt x="196" y="3"/>
                              </a:lnTo>
                              <a:lnTo>
                                <a:pt x="181" y="3"/>
                              </a:lnTo>
                              <a:lnTo>
                                <a:pt x="160" y="16"/>
                              </a:lnTo>
                              <a:lnTo>
                                <a:pt x="167" y="41"/>
                              </a:lnTo>
                              <a:lnTo>
                                <a:pt x="161" y="61"/>
                              </a:lnTo>
                              <a:lnTo>
                                <a:pt x="143" y="61"/>
                              </a:lnTo>
                              <a:lnTo>
                                <a:pt x="150" y="72"/>
                              </a:lnTo>
                              <a:lnTo>
                                <a:pt x="142" y="84"/>
                              </a:lnTo>
                              <a:lnTo>
                                <a:pt x="139" y="108"/>
                              </a:lnTo>
                              <a:lnTo>
                                <a:pt x="102" y="117"/>
                              </a:lnTo>
                              <a:lnTo>
                                <a:pt x="95" y="125"/>
                              </a:lnTo>
                              <a:lnTo>
                                <a:pt x="93" y="148"/>
                              </a:lnTo>
                              <a:lnTo>
                                <a:pt x="26" y="157"/>
                              </a:lnTo>
                              <a:lnTo>
                                <a:pt x="0" y="148"/>
                              </a:lnTo>
                              <a:lnTo>
                                <a:pt x="19" y="176"/>
                              </a:lnTo>
                              <a:lnTo>
                                <a:pt x="34" y="181"/>
                              </a:lnTo>
                              <a:lnTo>
                                <a:pt x="48" y="204"/>
                              </a:lnTo>
                              <a:lnTo>
                                <a:pt x="46" y="212"/>
                              </a:lnTo>
                              <a:lnTo>
                                <a:pt x="25" y="227"/>
                              </a:lnTo>
                              <a:lnTo>
                                <a:pt x="24" y="244"/>
                              </a:lnTo>
                              <a:lnTo>
                                <a:pt x="63" y="240"/>
                              </a:lnTo>
                              <a:lnTo>
                                <a:pt x="78" y="246"/>
                              </a:lnTo>
                              <a:lnTo>
                                <a:pt x="112" y="241"/>
                              </a:lnTo>
                              <a:lnTo>
                                <a:pt x="130" y="272"/>
                              </a:lnTo>
                              <a:lnTo>
                                <a:pt x="142" y="275"/>
                              </a:lnTo>
                              <a:lnTo>
                                <a:pt x="154" y="26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10" name="Freeform 45"/>
                        <p:cNvSpPr>
                          <a:spLocks noChangeAspect="1"/>
                        </p:cNvSpPr>
                        <p:nvPr/>
                      </p:nvSpPr>
                      <p:spPr bwMode="auto">
                        <a:xfrm>
                          <a:off x="3812" y="1758"/>
                          <a:ext cx="516" cy="573"/>
                        </a:xfrm>
                        <a:custGeom>
                          <a:avLst/>
                          <a:gdLst>
                            <a:gd name="T0" fmla="*/ 568 w 508"/>
                            <a:gd name="T1" fmla="*/ 123 h 580"/>
                            <a:gd name="T2" fmla="*/ 563 w 508"/>
                            <a:gd name="T3" fmla="*/ 126 h 580"/>
                            <a:gd name="T4" fmla="*/ 579 w 508"/>
                            <a:gd name="T5" fmla="*/ 134 h 580"/>
                            <a:gd name="T6" fmla="*/ 659 w 508"/>
                            <a:gd name="T7" fmla="*/ 124 h 580"/>
                            <a:gd name="T8" fmla="*/ 681 w 508"/>
                            <a:gd name="T9" fmla="*/ 113 h 580"/>
                            <a:gd name="T10" fmla="*/ 746 w 508"/>
                            <a:gd name="T11" fmla="*/ 101 h 580"/>
                            <a:gd name="T12" fmla="*/ 793 w 508"/>
                            <a:gd name="T13" fmla="*/ 125 h 580"/>
                            <a:gd name="T14" fmla="*/ 753 w 508"/>
                            <a:gd name="T15" fmla="*/ 140 h 580"/>
                            <a:gd name="T16" fmla="*/ 711 w 508"/>
                            <a:gd name="T17" fmla="*/ 180 h 580"/>
                            <a:gd name="T18" fmla="*/ 698 w 508"/>
                            <a:gd name="T19" fmla="*/ 205 h 580"/>
                            <a:gd name="T20" fmla="*/ 674 w 508"/>
                            <a:gd name="T21" fmla="*/ 179 h 580"/>
                            <a:gd name="T22" fmla="*/ 647 w 508"/>
                            <a:gd name="T23" fmla="*/ 181 h 580"/>
                            <a:gd name="T24" fmla="*/ 674 w 508"/>
                            <a:gd name="T25" fmla="*/ 162 h 580"/>
                            <a:gd name="T26" fmla="*/ 590 w 508"/>
                            <a:gd name="T27" fmla="*/ 147 h 580"/>
                            <a:gd name="T28" fmla="*/ 570 w 508"/>
                            <a:gd name="T29" fmla="*/ 148 h 580"/>
                            <a:gd name="T30" fmla="*/ 553 w 508"/>
                            <a:gd name="T31" fmla="*/ 148 h 580"/>
                            <a:gd name="T32" fmla="*/ 565 w 508"/>
                            <a:gd name="T33" fmla="*/ 155 h 580"/>
                            <a:gd name="T34" fmla="*/ 571 w 508"/>
                            <a:gd name="T35" fmla="*/ 173 h 580"/>
                            <a:gd name="T36" fmla="*/ 579 w 508"/>
                            <a:gd name="T37" fmla="*/ 210 h 580"/>
                            <a:gd name="T38" fmla="*/ 570 w 508"/>
                            <a:gd name="T39" fmla="*/ 206 h 580"/>
                            <a:gd name="T40" fmla="*/ 531 w 508"/>
                            <a:gd name="T41" fmla="*/ 236 h 580"/>
                            <a:gd name="T42" fmla="*/ 480 w 508"/>
                            <a:gd name="T43" fmla="*/ 256 h 580"/>
                            <a:gd name="T44" fmla="*/ 417 w 508"/>
                            <a:gd name="T45" fmla="*/ 285 h 580"/>
                            <a:gd name="T46" fmla="*/ 389 w 508"/>
                            <a:gd name="T47" fmla="*/ 294 h 580"/>
                            <a:gd name="T48" fmla="*/ 369 w 508"/>
                            <a:gd name="T49" fmla="*/ 307 h 580"/>
                            <a:gd name="T50" fmla="*/ 365 w 508"/>
                            <a:gd name="T51" fmla="*/ 354 h 580"/>
                            <a:gd name="T52" fmla="*/ 357 w 508"/>
                            <a:gd name="T53" fmla="*/ 376 h 580"/>
                            <a:gd name="T54" fmla="*/ 322 w 508"/>
                            <a:gd name="T55" fmla="*/ 395 h 580"/>
                            <a:gd name="T56" fmla="*/ 276 w 508"/>
                            <a:gd name="T57" fmla="*/ 395 h 580"/>
                            <a:gd name="T58" fmla="*/ 168 w 508"/>
                            <a:gd name="T59" fmla="*/ 284 h 580"/>
                            <a:gd name="T60" fmla="*/ 120 w 508"/>
                            <a:gd name="T61" fmla="*/ 201 h 580"/>
                            <a:gd name="T62" fmla="*/ 100 w 508"/>
                            <a:gd name="T63" fmla="*/ 219 h 580"/>
                            <a:gd name="T64" fmla="*/ 20 w 508"/>
                            <a:gd name="T65" fmla="*/ 201 h 580"/>
                            <a:gd name="T66" fmla="*/ 70 w 508"/>
                            <a:gd name="T67" fmla="*/ 191 h 580"/>
                            <a:gd name="T68" fmla="*/ 0 w 508"/>
                            <a:gd name="T69" fmla="*/ 180 h 580"/>
                            <a:gd name="T70" fmla="*/ 78 w 508"/>
                            <a:gd name="T71" fmla="*/ 173 h 580"/>
                            <a:gd name="T72" fmla="*/ 70 w 508"/>
                            <a:gd name="T73" fmla="*/ 153 h 580"/>
                            <a:gd name="T74" fmla="*/ 30 w 508"/>
                            <a:gd name="T75" fmla="*/ 139 h 580"/>
                            <a:gd name="T76" fmla="*/ 19 w 508"/>
                            <a:gd name="T77" fmla="*/ 124 h 580"/>
                            <a:gd name="T78" fmla="*/ 70 w 508"/>
                            <a:gd name="T79" fmla="*/ 119 h 580"/>
                            <a:gd name="T80" fmla="*/ 156 w 508"/>
                            <a:gd name="T81" fmla="*/ 71 h 580"/>
                            <a:gd name="T82" fmla="*/ 159 w 508"/>
                            <a:gd name="T83" fmla="*/ 52 h 580"/>
                            <a:gd name="T84" fmla="*/ 120 w 508"/>
                            <a:gd name="T85" fmla="*/ 41 h 580"/>
                            <a:gd name="T86" fmla="*/ 95 w 508"/>
                            <a:gd name="T87" fmla="*/ 30 h 580"/>
                            <a:gd name="T88" fmla="*/ 158 w 508"/>
                            <a:gd name="T89" fmla="*/ 30 h 580"/>
                            <a:gd name="T90" fmla="*/ 201 w 508"/>
                            <a:gd name="T91" fmla="*/ 11 h 580"/>
                            <a:gd name="T92" fmla="*/ 275 w 508"/>
                            <a:gd name="T93" fmla="*/ 9 h 580"/>
                            <a:gd name="T94" fmla="*/ 255 w 508"/>
                            <a:gd name="T95" fmla="*/ 41 h 580"/>
                            <a:gd name="T96" fmla="*/ 249 w 508"/>
                            <a:gd name="T97" fmla="*/ 43 h 580"/>
                            <a:gd name="T98" fmla="*/ 275 w 508"/>
                            <a:gd name="T99" fmla="*/ 75 h 580"/>
                            <a:gd name="T100" fmla="*/ 309 w 508"/>
                            <a:gd name="T101" fmla="*/ 107 h 580"/>
                            <a:gd name="T102" fmla="*/ 434 w 508"/>
                            <a:gd name="T103" fmla="*/ 123 h 580"/>
                            <a:gd name="T104" fmla="*/ 519 w 508"/>
                            <a:gd name="T105" fmla="*/ 140 h 580"/>
                            <a:gd name="T106" fmla="*/ 541 w 508"/>
                            <a:gd name="T107" fmla="*/ 126 h 580"/>
                            <a:gd name="T108" fmla="*/ 541 w 508"/>
                            <a:gd name="T109" fmla="*/ 116 h 580"/>
                            <a:gd name="T110" fmla="*/ 556 w 508"/>
                            <a:gd name="T111" fmla="*/ 115 h 5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580"/>
                            <a:gd name="T170" fmla="*/ 508 w 508"/>
                            <a:gd name="T171" fmla="*/ 580 h 5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580">
                              <a:moveTo>
                                <a:pt x="353" y="165"/>
                              </a:moveTo>
                              <a:lnTo>
                                <a:pt x="360" y="181"/>
                              </a:lnTo>
                              <a:lnTo>
                                <a:pt x="358" y="184"/>
                              </a:lnTo>
                              <a:lnTo>
                                <a:pt x="368" y="192"/>
                              </a:lnTo>
                              <a:lnTo>
                                <a:pt x="412" y="190"/>
                              </a:lnTo>
                              <a:lnTo>
                                <a:pt x="419" y="182"/>
                              </a:lnTo>
                              <a:lnTo>
                                <a:pt x="409" y="171"/>
                              </a:lnTo>
                              <a:lnTo>
                                <a:pt x="434" y="161"/>
                              </a:lnTo>
                              <a:lnTo>
                                <a:pt x="452" y="140"/>
                              </a:lnTo>
                              <a:lnTo>
                                <a:pt x="474" y="136"/>
                              </a:lnTo>
                              <a:lnTo>
                                <a:pt x="507" y="164"/>
                              </a:lnTo>
                              <a:lnTo>
                                <a:pt x="504" y="183"/>
                              </a:lnTo>
                              <a:lnTo>
                                <a:pt x="490" y="183"/>
                              </a:lnTo>
                              <a:lnTo>
                                <a:pt x="478" y="198"/>
                              </a:lnTo>
                              <a:lnTo>
                                <a:pt x="466" y="251"/>
                              </a:lnTo>
                              <a:lnTo>
                                <a:pt x="452" y="254"/>
                              </a:lnTo>
                              <a:lnTo>
                                <a:pt x="449" y="286"/>
                              </a:lnTo>
                              <a:lnTo>
                                <a:pt x="444" y="292"/>
                              </a:lnTo>
                              <a:lnTo>
                                <a:pt x="434" y="259"/>
                              </a:lnTo>
                              <a:lnTo>
                                <a:pt x="428" y="253"/>
                              </a:lnTo>
                              <a:lnTo>
                                <a:pt x="422" y="266"/>
                              </a:lnTo>
                              <a:lnTo>
                                <a:pt x="411" y="256"/>
                              </a:lnTo>
                              <a:lnTo>
                                <a:pt x="410" y="248"/>
                              </a:lnTo>
                              <a:lnTo>
                                <a:pt x="428" y="227"/>
                              </a:lnTo>
                              <a:lnTo>
                                <a:pt x="386" y="222"/>
                              </a:lnTo>
                              <a:lnTo>
                                <a:pt x="376" y="205"/>
                              </a:lnTo>
                              <a:lnTo>
                                <a:pt x="364" y="198"/>
                              </a:lnTo>
                              <a:lnTo>
                                <a:pt x="362" y="206"/>
                              </a:lnTo>
                              <a:lnTo>
                                <a:pt x="358" y="198"/>
                              </a:lnTo>
                              <a:lnTo>
                                <a:pt x="351" y="206"/>
                              </a:lnTo>
                              <a:lnTo>
                                <a:pt x="353" y="216"/>
                              </a:lnTo>
                              <a:lnTo>
                                <a:pt x="359" y="217"/>
                              </a:lnTo>
                              <a:lnTo>
                                <a:pt x="350" y="233"/>
                              </a:lnTo>
                              <a:lnTo>
                                <a:pt x="363" y="243"/>
                              </a:lnTo>
                              <a:lnTo>
                                <a:pt x="378" y="298"/>
                              </a:lnTo>
                              <a:lnTo>
                                <a:pt x="368" y="300"/>
                              </a:lnTo>
                              <a:lnTo>
                                <a:pt x="363" y="289"/>
                              </a:lnTo>
                              <a:lnTo>
                                <a:pt x="362" y="294"/>
                              </a:lnTo>
                              <a:lnTo>
                                <a:pt x="345" y="302"/>
                              </a:lnTo>
                              <a:lnTo>
                                <a:pt x="338" y="334"/>
                              </a:lnTo>
                              <a:lnTo>
                                <a:pt x="314" y="345"/>
                              </a:lnTo>
                              <a:lnTo>
                                <a:pt x="306" y="361"/>
                              </a:lnTo>
                              <a:lnTo>
                                <a:pt x="269" y="394"/>
                              </a:lnTo>
                              <a:lnTo>
                                <a:pt x="266" y="408"/>
                              </a:lnTo>
                              <a:lnTo>
                                <a:pt x="251" y="411"/>
                              </a:lnTo>
                              <a:lnTo>
                                <a:pt x="248" y="420"/>
                              </a:lnTo>
                              <a:lnTo>
                                <a:pt x="237" y="419"/>
                              </a:lnTo>
                              <a:lnTo>
                                <a:pt x="234" y="436"/>
                              </a:lnTo>
                              <a:lnTo>
                                <a:pt x="240" y="472"/>
                              </a:lnTo>
                              <a:lnTo>
                                <a:pt x="232" y="504"/>
                              </a:lnTo>
                              <a:lnTo>
                                <a:pt x="234" y="535"/>
                              </a:lnTo>
                              <a:lnTo>
                                <a:pt x="226" y="535"/>
                              </a:lnTo>
                              <a:lnTo>
                                <a:pt x="220" y="555"/>
                              </a:lnTo>
                              <a:lnTo>
                                <a:pt x="205" y="562"/>
                              </a:lnTo>
                              <a:lnTo>
                                <a:pt x="196" y="579"/>
                              </a:lnTo>
                              <a:lnTo>
                                <a:pt x="176" y="562"/>
                              </a:lnTo>
                              <a:lnTo>
                                <a:pt x="131" y="447"/>
                              </a:lnTo>
                              <a:lnTo>
                                <a:pt x="107" y="406"/>
                              </a:lnTo>
                              <a:lnTo>
                                <a:pt x="83" y="286"/>
                              </a:lnTo>
                              <a:lnTo>
                                <a:pt x="79" y="286"/>
                              </a:lnTo>
                              <a:lnTo>
                                <a:pt x="76" y="306"/>
                              </a:lnTo>
                              <a:lnTo>
                                <a:pt x="69" y="312"/>
                              </a:lnTo>
                              <a:lnTo>
                                <a:pt x="50" y="316"/>
                              </a:lnTo>
                              <a:lnTo>
                                <a:pt x="20" y="286"/>
                              </a:lnTo>
                              <a:lnTo>
                                <a:pt x="39" y="282"/>
                              </a:lnTo>
                              <a:lnTo>
                                <a:pt x="41" y="271"/>
                              </a:lnTo>
                              <a:lnTo>
                                <a:pt x="21" y="274"/>
                              </a:lnTo>
                              <a:lnTo>
                                <a:pt x="0" y="254"/>
                              </a:lnTo>
                              <a:lnTo>
                                <a:pt x="12" y="243"/>
                              </a:lnTo>
                              <a:lnTo>
                                <a:pt x="49" y="243"/>
                              </a:lnTo>
                              <a:lnTo>
                                <a:pt x="49" y="230"/>
                              </a:lnTo>
                              <a:lnTo>
                                <a:pt x="41" y="214"/>
                              </a:lnTo>
                              <a:lnTo>
                                <a:pt x="30" y="208"/>
                              </a:lnTo>
                              <a:lnTo>
                                <a:pt x="30" y="197"/>
                              </a:lnTo>
                              <a:lnTo>
                                <a:pt x="19" y="193"/>
                              </a:lnTo>
                              <a:lnTo>
                                <a:pt x="19" y="182"/>
                              </a:lnTo>
                              <a:lnTo>
                                <a:pt x="29" y="166"/>
                              </a:lnTo>
                              <a:lnTo>
                                <a:pt x="41" y="173"/>
                              </a:lnTo>
                              <a:lnTo>
                                <a:pt x="56" y="166"/>
                              </a:lnTo>
                              <a:lnTo>
                                <a:pt x="98" y="100"/>
                              </a:lnTo>
                              <a:lnTo>
                                <a:pt x="92" y="84"/>
                              </a:lnTo>
                              <a:lnTo>
                                <a:pt x="101" y="81"/>
                              </a:lnTo>
                              <a:lnTo>
                                <a:pt x="101" y="76"/>
                              </a:lnTo>
                              <a:lnTo>
                                <a:pt x="79" y="60"/>
                              </a:lnTo>
                              <a:lnTo>
                                <a:pt x="76" y="39"/>
                              </a:lnTo>
                              <a:lnTo>
                                <a:pt x="66" y="30"/>
                              </a:lnTo>
                              <a:lnTo>
                                <a:pt x="69" y="24"/>
                              </a:lnTo>
                              <a:lnTo>
                                <a:pt x="100" y="30"/>
                              </a:lnTo>
                              <a:lnTo>
                                <a:pt x="119" y="23"/>
                              </a:lnTo>
                              <a:lnTo>
                                <a:pt x="129" y="11"/>
                              </a:lnTo>
                              <a:lnTo>
                                <a:pt x="155" y="0"/>
                              </a:lnTo>
                              <a:lnTo>
                                <a:pt x="175" y="9"/>
                              </a:lnTo>
                              <a:lnTo>
                                <a:pt x="172" y="26"/>
                              </a:lnTo>
                              <a:lnTo>
                                <a:pt x="160" y="46"/>
                              </a:lnTo>
                              <a:lnTo>
                                <a:pt x="172" y="72"/>
                              </a:lnTo>
                              <a:lnTo>
                                <a:pt x="157" y="72"/>
                              </a:lnTo>
                              <a:lnTo>
                                <a:pt x="157" y="76"/>
                              </a:lnTo>
                              <a:lnTo>
                                <a:pt x="175" y="104"/>
                              </a:lnTo>
                              <a:lnTo>
                                <a:pt x="211" y="119"/>
                              </a:lnTo>
                              <a:lnTo>
                                <a:pt x="198" y="149"/>
                              </a:lnTo>
                              <a:lnTo>
                                <a:pt x="252" y="180"/>
                              </a:lnTo>
                              <a:lnTo>
                                <a:pt x="276" y="181"/>
                              </a:lnTo>
                              <a:lnTo>
                                <a:pt x="293" y="192"/>
                              </a:lnTo>
                              <a:lnTo>
                                <a:pt x="330" y="198"/>
                              </a:lnTo>
                              <a:lnTo>
                                <a:pt x="348" y="198"/>
                              </a:lnTo>
                              <a:lnTo>
                                <a:pt x="344" y="184"/>
                              </a:lnTo>
                              <a:lnTo>
                                <a:pt x="344" y="167"/>
                              </a:lnTo>
                              <a:lnTo>
                                <a:pt x="353" y="16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11" name="Freeform 46"/>
                        <p:cNvSpPr>
                          <a:spLocks noChangeAspect="1"/>
                        </p:cNvSpPr>
                        <p:nvPr/>
                      </p:nvSpPr>
                      <p:spPr bwMode="auto">
                        <a:xfrm>
                          <a:off x="4366" y="2073"/>
                          <a:ext cx="151" cy="305"/>
                        </a:xfrm>
                        <a:custGeom>
                          <a:avLst/>
                          <a:gdLst>
                            <a:gd name="T0" fmla="*/ 97 w 149"/>
                            <a:gd name="T1" fmla="*/ 182 h 310"/>
                            <a:gd name="T2" fmla="*/ 110 w 149"/>
                            <a:gd name="T3" fmla="*/ 185 h 310"/>
                            <a:gd name="T4" fmla="*/ 116 w 149"/>
                            <a:gd name="T5" fmla="*/ 192 h 310"/>
                            <a:gd name="T6" fmla="*/ 128 w 149"/>
                            <a:gd name="T7" fmla="*/ 194 h 310"/>
                            <a:gd name="T8" fmla="*/ 152 w 149"/>
                            <a:gd name="T9" fmla="*/ 190 h 310"/>
                            <a:gd name="T10" fmla="*/ 124 w 149"/>
                            <a:gd name="T11" fmla="*/ 181 h 310"/>
                            <a:gd name="T12" fmla="*/ 100 w 149"/>
                            <a:gd name="T13" fmla="*/ 176 h 310"/>
                            <a:gd name="T14" fmla="*/ 84 w 149"/>
                            <a:gd name="T15" fmla="*/ 148 h 310"/>
                            <a:gd name="T16" fmla="*/ 76 w 149"/>
                            <a:gd name="T17" fmla="*/ 148 h 310"/>
                            <a:gd name="T18" fmla="*/ 72 w 149"/>
                            <a:gd name="T19" fmla="*/ 137 h 310"/>
                            <a:gd name="T20" fmla="*/ 82 w 149"/>
                            <a:gd name="T21" fmla="*/ 112 h 310"/>
                            <a:gd name="T22" fmla="*/ 81 w 149"/>
                            <a:gd name="T23" fmla="*/ 94 h 310"/>
                            <a:gd name="T24" fmla="*/ 98 w 149"/>
                            <a:gd name="T25" fmla="*/ 94 h 310"/>
                            <a:gd name="T26" fmla="*/ 99 w 149"/>
                            <a:gd name="T27" fmla="*/ 103 h 310"/>
                            <a:gd name="T28" fmla="*/ 122 w 149"/>
                            <a:gd name="T29" fmla="*/ 104 h 310"/>
                            <a:gd name="T30" fmla="*/ 150 w 149"/>
                            <a:gd name="T31" fmla="*/ 112 h 310"/>
                            <a:gd name="T32" fmla="*/ 138 w 149"/>
                            <a:gd name="T33" fmla="*/ 96 h 310"/>
                            <a:gd name="T34" fmla="*/ 156 w 149"/>
                            <a:gd name="T35" fmla="*/ 84 h 310"/>
                            <a:gd name="T36" fmla="*/ 211 w 149"/>
                            <a:gd name="T37" fmla="*/ 84 h 310"/>
                            <a:gd name="T38" fmla="*/ 215 w 149"/>
                            <a:gd name="T39" fmla="*/ 71 h 310"/>
                            <a:gd name="T40" fmla="*/ 193 w 149"/>
                            <a:gd name="T41" fmla="*/ 61 h 310"/>
                            <a:gd name="T42" fmla="*/ 183 w 149"/>
                            <a:gd name="T43" fmla="*/ 35 h 310"/>
                            <a:gd name="T44" fmla="*/ 156 w 149"/>
                            <a:gd name="T45" fmla="*/ 31 h 310"/>
                            <a:gd name="T46" fmla="*/ 124 w 149"/>
                            <a:gd name="T47" fmla="*/ 31 h 310"/>
                            <a:gd name="T48" fmla="*/ 108 w 149"/>
                            <a:gd name="T49" fmla="*/ 31 h 310"/>
                            <a:gd name="T50" fmla="*/ 89 w 149"/>
                            <a:gd name="T51" fmla="*/ 32 h 310"/>
                            <a:gd name="T52" fmla="*/ 88 w 149"/>
                            <a:gd name="T53" fmla="*/ 25 h 310"/>
                            <a:gd name="T54" fmla="*/ 78 w 149"/>
                            <a:gd name="T55" fmla="*/ 18 h 310"/>
                            <a:gd name="T56" fmla="*/ 69 w 149"/>
                            <a:gd name="T57" fmla="*/ 0 h 310"/>
                            <a:gd name="T58" fmla="*/ 2 w 149"/>
                            <a:gd name="T59" fmla="*/ 28 h 310"/>
                            <a:gd name="T60" fmla="*/ 0 w 149"/>
                            <a:gd name="T61" fmla="*/ 31 h 310"/>
                            <a:gd name="T62" fmla="*/ 26 w 149"/>
                            <a:gd name="T63" fmla="*/ 63 h 310"/>
                            <a:gd name="T64" fmla="*/ 17 w 149"/>
                            <a:gd name="T65" fmla="*/ 78 h 310"/>
                            <a:gd name="T66" fmla="*/ 33 w 149"/>
                            <a:gd name="T67" fmla="*/ 86 h 310"/>
                            <a:gd name="T68" fmla="*/ 78 w 149"/>
                            <a:gd name="T69" fmla="*/ 115 h 310"/>
                            <a:gd name="T70" fmla="*/ 29 w 149"/>
                            <a:gd name="T71" fmla="*/ 143 h 310"/>
                            <a:gd name="T72" fmla="*/ 27 w 149"/>
                            <a:gd name="T73" fmla="*/ 151 h 310"/>
                            <a:gd name="T74" fmla="*/ 32 w 149"/>
                            <a:gd name="T75" fmla="*/ 163 h 310"/>
                            <a:gd name="T76" fmla="*/ 36 w 149"/>
                            <a:gd name="T77" fmla="*/ 160 h 310"/>
                            <a:gd name="T78" fmla="*/ 97 w 149"/>
                            <a:gd name="T79" fmla="*/ 187 h 310"/>
                            <a:gd name="T80" fmla="*/ 97 w 149"/>
                            <a:gd name="T81" fmla="*/ 182 h 310"/>
                            <a:gd name="T82" fmla="*/ 97 w 149"/>
                            <a:gd name="T83" fmla="*/ 182 h 310"/>
                            <a:gd name="T84" fmla="*/ 97 w 149"/>
                            <a:gd name="T85" fmla="*/ 182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310"/>
                            <a:gd name="T131" fmla="*/ 149 w 149"/>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310">
                              <a:moveTo>
                                <a:pt x="68" y="290"/>
                              </a:moveTo>
                              <a:lnTo>
                                <a:pt x="81" y="295"/>
                              </a:lnTo>
                              <a:lnTo>
                                <a:pt x="85" y="306"/>
                              </a:lnTo>
                              <a:lnTo>
                                <a:pt x="91" y="309"/>
                              </a:lnTo>
                              <a:lnTo>
                                <a:pt x="103" y="302"/>
                              </a:lnTo>
                              <a:lnTo>
                                <a:pt x="89" y="288"/>
                              </a:lnTo>
                              <a:lnTo>
                                <a:pt x="71" y="280"/>
                              </a:lnTo>
                              <a:lnTo>
                                <a:pt x="55" y="237"/>
                              </a:lnTo>
                              <a:lnTo>
                                <a:pt x="47" y="238"/>
                              </a:lnTo>
                              <a:lnTo>
                                <a:pt x="43" y="217"/>
                              </a:lnTo>
                              <a:lnTo>
                                <a:pt x="53" y="178"/>
                              </a:lnTo>
                              <a:lnTo>
                                <a:pt x="52" y="152"/>
                              </a:lnTo>
                              <a:lnTo>
                                <a:pt x="69" y="152"/>
                              </a:lnTo>
                              <a:lnTo>
                                <a:pt x="70" y="165"/>
                              </a:lnTo>
                              <a:lnTo>
                                <a:pt x="88" y="166"/>
                              </a:lnTo>
                              <a:lnTo>
                                <a:pt x="102" y="178"/>
                              </a:lnTo>
                              <a:lnTo>
                                <a:pt x="96" y="154"/>
                              </a:lnTo>
                              <a:lnTo>
                                <a:pt x="105" y="134"/>
                              </a:lnTo>
                              <a:lnTo>
                                <a:pt x="145" y="133"/>
                              </a:lnTo>
                              <a:lnTo>
                                <a:pt x="148" y="108"/>
                              </a:lnTo>
                              <a:lnTo>
                                <a:pt x="133" y="90"/>
                              </a:lnTo>
                              <a:lnTo>
                                <a:pt x="125" y="64"/>
                              </a:lnTo>
                              <a:lnTo>
                                <a:pt x="105" y="48"/>
                              </a:lnTo>
                              <a:lnTo>
                                <a:pt x="89" y="58"/>
                              </a:lnTo>
                              <a:lnTo>
                                <a:pt x="79" y="51"/>
                              </a:lnTo>
                              <a:lnTo>
                                <a:pt x="60" y="61"/>
                              </a:lnTo>
                              <a:lnTo>
                                <a:pt x="59" y="25"/>
                              </a:lnTo>
                              <a:lnTo>
                                <a:pt x="49" y="18"/>
                              </a:lnTo>
                              <a:lnTo>
                                <a:pt x="40" y="0"/>
                              </a:lnTo>
                              <a:lnTo>
                                <a:pt x="2" y="28"/>
                              </a:lnTo>
                              <a:lnTo>
                                <a:pt x="0" y="51"/>
                              </a:lnTo>
                              <a:lnTo>
                                <a:pt x="26" y="93"/>
                              </a:lnTo>
                              <a:lnTo>
                                <a:pt x="17" y="122"/>
                              </a:lnTo>
                              <a:lnTo>
                                <a:pt x="33" y="138"/>
                              </a:lnTo>
                              <a:lnTo>
                                <a:pt x="49" y="183"/>
                              </a:lnTo>
                              <a:lnTo>
                                <a:pt x="29" y="228"/>
                              </a:lnTo>
                              <a:lnTo>
                                <a:pt x="27" y="244"/>
                              </a:lnTo>
                              <a:lnTo>
                                <a:pt x="32" y="261"/>
                              </a:lnTo>
                              <a:lnTo>
                                <a:pt x="36" y="258"/>
                              </a:lnTo>
                              <a:lnTo>
                                <a:pt x="68" y="297"/>
                              </a:lnTo>
                              <a:lnTo>
                                <a:pt x="68" y="29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12" name="Freeform 47"/>
                        <p:cNvSpPr>
                          <a:spLocks noChangeAspect="1"/>
                        </p:cNvSpPr>
                        <p:nvPr/>
                      </p:nvSpPr>
                      <p:spPr bwMode="auto">
                        <a:xfrm>
                          <a:off x="4168" y="1953"/>
                          <a:ext cx="96" cy="117"/>
                        </a:xfrm>
                        <a:custGeom>
                          <a:avLst/>
                          <a:gdLst>
                            <a:gd name="T0" fmla="*/ 13 w 95"/>
                            <a:gd name="T1" fmla="*/ 45 h 118"/>
                            <a:gd name="T2" fmla="*/ 0 w 95"/>
                            <a:gd name="T3" fmla="*/ 35 h 118"/>
                            <a:gd name="T4" fmla="*/ 9 w 95"/>
                            <a:gd name="T5" fmla="*/ 19 h 118"/>
                            <a:gd name="T6" fmla="*/ 3 w 95"/>
                            <a:gd name="T7" fmla="*/ 18 h 118"/>
                            <a:gd name="T8" fmla="*/ 1 w 95"/>
                            <a:gd name="T9" fmla="*/ 8 h 118"/>
                            <a:gd name="T10" fmla="*/ 8 w 95"/>
                            <a:gd name="T11" fmla="*/ 0 h 118"/>
                            <a:gd name="T12" fmla="*/ 12 w 95"/>
                            <a:gd name="T13" fmla="*/ 8 h 118"/>
                            <a:gd name="T14" fmla="*/ 14 w 95"/>
                            <a:gd name="T15" fmla="*/ 0 h 118"/>
                            <a:gd name="T16" fmla="*/ 26 w 95"/>
                            <a:gd name="T17" fmla="*/ 7 h 118"/>
                            <a:gd name="T18" fmla="*/ 36 w 95"/>
                            <a:gd name="T19" fmla="*/ 24 h 118"/>
                            <a:gd name="T20" fmla="*/ 107 w 95"/>
                            <a:gd name="T21" fmla="*/ 29 h 118"/>
                            <a:gd name="T22" fmla="*/ 89 w 95"/>
                            <a:gd name="T23" fmla="*/ 50 h 118"/>
                            <a:gd name="T24" fmla="*/ 90 w 95"/>
                            <a:gd name="T25" fmla="*/ 58 h 118"/>
                            <a:gd name="T26" fmla="*/ 101 w 95"/>
                            <a:gd name="T27" fmla="*/ 59 h 118"/>
                            <a:gd name="T28" fmla="*/ 107 w 95"/>
                            <a:gd name="T29" fmla="*/ 55 h 118"/>
                            <a:gd name="T30" fmla="*/ 113 w 95"/>
                            <a:gd name="T31" fmla="*/ 59 h 118"/>
                            <a:gd name="T32" fmla="*/ 123 w 95"/>
                            <a:gd name="T33" fmla="*/ 65 h 118"/>
                            <a:gd name="T34" fmla="*/ 119 w 95"/>
                            <a:gd name="T35" fmla="*/ 88 h 118"/>
                            <a:gd name="T36" fmla="*/ 99 w 95"/>
                            <a:gd name="T37" fmla="*/ 59 h 118"/>
                            <a:gd name="T38" fmla="*/ 80 w 95"/>
                            <a:gd name="T39" fmla="*/ 67 h 118"/>
                            <a:gd name="T40" fmla="*/ 28 w 95"/>
                            <a:gd name="T41" fmla="*/ 71 h 118"/>
                            <a:gd name="T42" fmla="*/ 13 w 95"/>
                            <a:gd name="T43" fmla="*/ 45 h 118"/>
                            <a:gd name="T44" fmla="*/ 13 w 95"/>
                            <a:gd name="T45" fmla="*/ 45 h 118"/>
                            <a:gd name="T46" fmla="*/ 13 w 95"/>
                            <a:gd name="T47" fmla="*/ 4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118"/>
                            <a:gd name="T74" fmla="*/ 95 w 9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118">
                              <a:moveTo>
                                <a:pt x="13" y="45"/>
                              </a:moveTo>
                              <a:lnTo>
                                <a:pt x="0" y="35"/>
                              </a:lnTo>
                              <a:lnTo>
                                <a:pt x="9" y="19"/>
                              </a:lnTo>
                              <a:lnTo>
                                <a:pt x="3" y="18"/>
                              </a:lnTo>
                              <a:lnTo>
                                <a:pt x="1" y="8"/>
                              </a:lnTo>
                              <a:lnTo>
                                <a:pt x="8" y="0"/>
                              </a:lnTo>
                              <a:lnTo>
                                <a:pt x="12" y="8"/>
                              </a:lnTo>
                              <a:lnTo>
                                <a:pt x="14" y="0"/>
                              </a:lnTo>
                              <a:lnTo>
                                <a:pt x="26" y="7"/>
                              </a:lnTo>
                              <a:lnTo>
                                <a:pt x="36" y="24"/>
                              </a:lnTo>
                              <a:lnTo>
                                <a:pt x="78" y="29"/>
                              </a:lnTo>
                              <a:lnTo>
                                <a:pt x="60" y="50"/>
                              </a:lnTo>
                              <a:lnTo>
                                <a:pt x="61" y="58"/>
                              </a:lnTo>
                              <a:lnTo>
                                <a:pt x="72" y="68"/>
                              </a:lnTo>
                              <a:lnTo>
                                <a:pt x="78" y="55"/>
                              </a:lnTo>
                              <a:lnTo>
                                <a:pt x="84" y="61"/>
                              </a:lnTo>
                              <a:lnTo>
                                <a:pt x="94" y="94"/>
                              </a:lnTo>
                              <a:lnTo>
                                <a:pt x="90" y="117"/>
                              </a:lnTo>
                              <a:lnTo>
                                <a:pt x="70" y="76"/>
                              </a:lnTo>
                              <a:lnTo>
                                <a:pt x="51" y="96"/>
                              </a:lnTo>
                              <a:lnTo>
                                <a:pt x="28" y="100"/>
                              </a:lnTo>
                              <a:lnTo>
                                <a:pt x="13" y="4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413" name="Group 48"/>
                        <p:cNvGrpSpPr>
                          <a:grpSpLocks/>
                        </p:cNvGrpSpPr>
                        <p:nvPr/>
                      </p:nvGrpSpPr>
                      <p:grpSpPr bwMode="auto">
                        <a:xfrm>
                          <a:off x="3856" y="1407"/>
                          <a:ext cx="1829" cy="2045"/>
                          <a:chOff x="3856" y="1407"/>
                          <a:chExt cx="1829" cy="2045"/>
                        </a:xfrm>
                        <a:grpFill/>
                      </p:grpSpPr>
                      <p:sp>
                        <p:nvSpPr>
                          <p:cNvPr id="1414" name="Freeform 49"/>
                          <p:cNvSpPr>
                            <a:spLocks noChangeAspect="1"/>
                          </p:cNvSpPr>
                          <p:nvPr/>
                        </p:nvSpPr>
                        <p:spPr bwMode="auto">
                          <a:xfrm>
                            <a:off x="3856" y="1407"/>
                            <a:ext cx="956" cy="673"/>
                          </a:xfrm>
                          <a:custGeom>
                            <a:avLst/>
                            <a:gdLst>
                              <a:gd name="T0" fmla="*/ 311 w 940"/>
                              <a:gd name="T1" fmla="*/ 80 h 681"/>
                              <a:gd name="T2" fmla="*/ 393 w 940"/>
                              <a:gd name="T3" fmla="*/ 115 h 681"/>
                              <a:gd name="T4" fmla="*/ 700 w 940"/>
                              <a:gd name="T5" fmla="*/ 154 h 681"/>
                              <a:gd name="T6" fmla="*/ 951 w 940"/>
                              <a:gd name="T7" fmla="*/ 160 h 681"/>
                              <a:gd name="T8" fmla="*/ 967 w 940"/>
                              <a:gd name="T9" fmla="*/ 124 h 681"/>
                              <a:gd name="T10" fmla="*/ 1035 w 940"/>
                              <a:gd name="T11" fmla="*/ 114 h 681"/>
                              <a:gd name="T12" fmla="*/ 1137 w 940"/>
                              <a:gd name="T13" fmla="*/ 102 h 681"/>
                              <a:gd name="T14" fmla="*/ 1058 w 940"/>
                              <a:gd name="T15" fmla="*/ 88 h 681"/>
                              <a:gd name="T16" fmla="*/ 1001 w 940"/>
                              <a:gd name="T17" fmla="*/ 42 h 681"/>
                              <a:gd name="T18" fmla="*/ 1059 w 940"/>
                              <a:gd name="T19" fmla="*/ 36 h 681"/>
                              <a:gd name="T20" fmla="*/ 1052 w 940"/>
                              <a:gd name="T21" fmla="*/ 5 h 681"/>
                              <a:gd name="T22" fmla="*/ 1261 w 940"/>
                              <a:gd name="T23" fmla="*/ 42 h 681"/>
                              <a:gd name="T24" fmla="*/ 1395 w 940"/>
                              <a:gd name="T25" fmla="*/ 63 h 681"/>
                              <a:gd name="T26" fmla="*/ 1513 w 940"/>
                              <a:gd name="T27" fmla="*/ 70 h 681"/>
                              <a:gd name="T28" fmla="*/ 1533 w 940"/>
                              <a:gd name="T29" fmla="*/ 118 h 681"/>
                              <a:gd name="T30" fmla="*/ 1518 w 940"/>
                              <a:gd name="T31" fmla="*/ 145 h 681"/>
                              <a:gd name="T32" fmla="*/ 1484 w 940"/>
                              <a:gd name="T33" fmla="*/ 166 h 681"/>
                              <a:gd name="T34" fmla="*/ 1433 w 940"/>
                              <a:gd name="T35" fmla="*/ 173 h 681"/>
                              <a:gd name="T36" fmla="*/ 1319 w 940"/>
                              <a:gd name="T37" fmla="*/ 210 h 681"/>
                              <a:gd name="T38" fmla="*/ 1326 w 940"/>
                              <a:gd name="T39" fmla="*/ 188 h 681"/>
                              <a:gd name="T40" fmla="*/ 1279 w 940"/>
                              <a:gd name="T41" fmla="*/ 191 h 681"/>
                              <a:gd name="T42" fmla="*/ 1224 w 940"/>
                              <a:gd name="T43" fmla="*/ 204 h 681"/>
                              <a:gd name="T44" fmla="*/ 1304 w 940"/>
                              <a:gd name="T45" fmla="*/ 237 h 681"/>
                              <a:gd name="T46" fmla="*/ 1381 w 940"/>
                              <a:gd name="T47" fmla="*/ 240 h 681"/>
                              <a:gd name="T48" fmla="*/ 1317 w 940"/>
                              <a:gd name="T49" fmla="*/ 271 h 681"/>
                              <a:gd name="T50" fmla="*/ 1429 w 940"/>
                              <a:gd name="T51" fmla="*/ 316 h 681"/>
                              <a:gd name="T52" fmla="*/ 1401 w 940"/>
                              <a:gd name="T53" fmla="*/ 337 h 681"/>
                              <a:gd name="T54" fmla="*/ 1442 w 940"/>
                              <a:gd name="T55" fmla="*/ 367 h 681"/>
                              <a:gd name="T56" fmla="*/ 1419 w 940"/>
                              <a:gd name="T57" fmla="*/ 399 h 681"/>
                              <a:gd name="T58" fmla="*/ 1386 w 940"/>
                              <a:gd name="T59" fmla="*/ 425 h 681"/>
                              <a:gd name="T60" fmla="*/ 1282 w 940"/>
                              <a:gd name="T61" fmla="*/ 455 h 681"/>
                              <a:gd name="T62" fmla="*/ 1249 w 940"/>
                              <a:gd name="T63" fmla="*/ 451 h 681"/>
                              <a:gd name="T64" fmla="*/ 1186 w 940"/>
                              <a:gd name="T65" fmla="*/ 481 h 681"/>
                              <a:gd name="T66" fmla="*/ 1158 w 940"/>
                              <a:gd name="T67" fmla="*/ 465 h 681"/>
                              <a:gd name="T68" fmla="*/ 1069 w 940"/>
                              <a:gd name="T69" fmla="*/ 459 h 681"/>
                              <a:gd name="T70" fmla="*/ 960 w 940"/>
                              <a:gd name="T71" fmla="*/ 450 h 681"/>
                              <a:gd name="T72" fmla="*/ 919 w 940"/>
                              <a:gd name="T73" fmla="*/ 451 h 681"/>
                              <a:gd name="T74" fmla="*/ 905 w 940"/>
                              <a:gd name="T75" fmla="*/ 463 h 681"/>
                              <a:gd name="T76" fmla="*/ 851 w 940"/>
                              <a:gd name="T77" fmla="*/ 444 h 681"/>
                              <a:gd name="T78" fmla="*/ 791 w 940"/>
                              <a:gd name="T79" fmla="*/ 433 h 681"/>
                              <a:gd name="T80" fmla="*/ 756 w 940"/>
                              <a:gd name="T81" fmla="*/ 368 h 681"/>
                              <a:gd name="T82" fmla="*/ 637 w 940"/>
                              <a:gd name="T83" fmla="*/ 367 h 681"/>
                              <a:gd name="T84" fmla="*/ 516 w 940"/>
                              <a:gd name="T85" fmla="*/ 379 h 681"/>
                              <a:gd name="T86" fmla="*/ 490 w 940"/>
                              <a:gd name="T87" fmla="*/ 371 h 681"/>
                              <a:gd name="T88" fmla="*/ 351 w 940"/>
                              <a:gd name="T89" fmla="*/ 354 h 681"/>
                              <a:gd name="T90" fmla="*/ 212 w 940"/>
                              <a:gd name="T91" fmla="*/ 327 h 681"/>
                              <a:gd name="T92" fmla="*/ 207 w 940"/>
                              <a:gd name="T93" fmla="*/ 302 h 681"/>
                              <a:gd name="T94" fmla="*/ 212 w 940"/>
                              <a:gd name="T95" fmla="*/ 260 h 681"/>
                              <a:gd name="T96" fmla="*/ 86 w 940"/>
                              <a:gd name="T97" fmla="*/ 253 h 681"/>
                              <a:gd name="T98" fmla="*/ 25 w 940"/>
                              <a:gd name="T99" fmla="*/ 237 h 681"/>
                              <a:gd name="T100" fmla="*/ 7 w 940"/>
                              <a:gd name="T101" fmla="*/ 214 h 681"/>
                              <a:gd name="T102" fmla="*/ 0 w 940"/>
                              <a:gd name="T103" fmla="*/ 193 h 681"/>
                              <a:gd name="T104" fmla="*/ 72 w 940"/>
                              <a:gd name="T105" fmla="*/ 181 h 681"/>
                              <a:gd name="T106" fmla="*/ 150 w 940"/>
                              <a:gd name="T107" fmla="*/ 162 h 681"/>
                              <a:gd name="T108" fmla="*/ 123 w 940"/>
                              <a:gd name="T109" fmla="*/ 118 h 681"/>
                              <a:gd name="T110" fmla="*/ 219 w 940"/>
                              <a:gd name="T111" fmla="*/ 100 h 681"/>
                              <a:gd name="T112" fmla="*/ 250 w 940"/>
                              <a:gd name="T113" fmla="*/ 66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81"/>
                              <a:gd name="T173" fmla="*/ 940 w 940"/>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81">
                                <a:moveTo>
                                  <a:pt x="152" y="95"/>
                                </a:moveTo>
                                <a:lnTo>
                                  <a:pt x="165" y="89"/>
                                </a:lnTo>
                                <a:lnTo>
                                  <a:pt x="191" y="109"/>
                                </a:lnTo>
                                <a:lnTo>
                                  <a:pt x="213" y="111"/>
                                </a:lnTo>
                                <a:lnTo>
                                  <a:pt x="231" y="132"/>
                                </a:lnTo>
                                <a:lnTo>
                                  <a:pt x="242" y="161"/>
                                </a:lnTo>
                                <a:lnTo>
                                  <a:pt x="321" y="181"/>
                                </a:lnTo>
                                <a:lnTo>
                                  <a:pt x="363" y="214"/>
                                </a:lnTo>
                                <a:lnTo>
                                  <a:pt x="429" y="213"/>
                                </a:lnTo>
                                <a:lnTo>
                                  <a:pt x="511" y="238"/>
                                </a:lnTo>
                                <a:lnTo>
                                  <a:pt x="548" y="222"/>
                                </a:lnTo>
                                <a:lnTo>
                                  <a:pt x="583" y="221"/>
                                </a:lnTo>
                                <a:lnTo>
                                  <a:pt x="588" y="218"/>
                                </a:lnTo>
                                <a:lnTo>
                                  <a:pt x="607" y="195"/>
                                </a:lnTo>
                                <a:lnTo>
                                  <a:pt x="593" y="180"/>
                                </a:lnTo>
                                <a:lnTo>
                                  <a:pt x="601" y="168"/>
                                </a:lnTo>
                                <a:lnTo>
                                  <a:pt x="623" y="173"/>
                                </a:lnTo>
                                <a:lnTo>
                                  <a:pt x="635" y="160"/>
                                </a:lnTo>
                                <a:lnTo>
                                  <a:pt x="647" y="154"/>
                                </a:lnTo>
                                <a:lnTo>
                                  <a:pt x="657" y="137"/>
                                </a:lnTo>
                                <a:lnTo>
                                  <a:pt x="697" y="135"/>
                                </a:lnTo>
                                <a:lnTo>
                                  <a:pt x="687" y="119"/>
                                </a:lnTo>
                                <a:lnTo>
                                  <a:pt x="668" y="110"/>
                                </a:lnTo>
                                <a:lnTo>
                                  <a:pt x="649" y="117"/>
                                </a:lnTo>
                                <a:lnTo>
                                  <a:pt x="629" y="115"/>
                                </a:lnTo>
                                <a:lnTo>
                                  <a:pt x="610" y="82"/>
                                </a:lnTo>
                                <a:lnTo>
                                  <a:pt x="614" y="69"/>
                                </a:lnTo>
                                <a:lnTo>
                                  <a:pt x="641" y="76"/>
                                </a:lnTo>
                                <a:lnTo>
                                  <a:pt x="656" y="66"/>
                                </a:lnTo>
                                <a:lnTo>
                                  <a:pt x="650" y="36"/>
                                </a:lnTo>
                                <a:lnTo>
                                  <a:pt x="655" y="31"/>
                                </a:lnTo>
                                <a:lnTo>
                                  <a:pt x="639" y="12"/>
                                </a:lnTo>
                                <a:lnTo>
                                  <a:pt x="645" y="5"/>
                                </a:lnTo>
                                <a:lnTo>
                                  <a:pt x="679" y="0"/>
                                </a:lnTo>
                                <a:lnTo>
                                  <a:pt x="725" y="11"/>
                                </a:lnTo>
                                <a:lnTo>
                                  <a:pt x="773" y="50"/>
                                </a:lnTo>
                                <a:lnTo>
                                  <a:pt x="795" y="75"/>
                                </a:lnTo>
                                <a:lnTo>
                                  <a:pt x="823" y="79"/>
                                </a:lnTo>
                                <a:lnTo>
                                  <a:pt x="855" y="92"/>
                                </a:lnTo>
                                <a:lnTo>
                                  <a:pt x="877" y="115"/>
                                </a:lnTo>
                                <a:lnTo>
                                  <a:pt x="893" y="115"/>
                                </a:lnTo>
                                <a:lnTo>
                                  <a:pt x="928" y="99"/>
                                </a:lnTo>
                                <a:lnTo>
                                  <a:pt x="938" y="117"/>
                                </a:lnTo>
                                <a:lnTo>
                                  <a:pt x="933" y="123"/>
                                </a:lnTo>
                                <a:lnTo>
                                  <a:pt x="939" y="168"/>
                                </a:lnTo>
                                <a:lnTo>
                                  <a:pt x="921" y="165"/>
                                </a:lnTo>
                                <a:lnTo>
                                  <a:pt x="913" y="177"/>
                                </a:lnTo>
                                <a:lnTo>
                                  <a:pt x="931" y="203"/>
                                </a:lnTo>
                                <a:lnTo>
                                  <a:pt x="933" y="218"/>
                                </a:lnTo>
                                <a:lnTo>
                                  <a:pt x="915" y="213"/>
                                </a:lnTo>
                                <a:lnTo>
                                  <a:pt x="910" y="231"/>
                                </a:lnTo>
                                <a:lnTo>
                                  <a:pt x="896" y="233"/>
                                </a:lnTo>
                                <a:lnTo>
                                  <a:pt x="897" y="244"/>
                                </a:lnTo>
                                <a:lnTo>
                                  <a:pt x="878" y="241"/>
                                </a:lnTo>
                                <a:lnTo>
                                  <a:pt x="849" y="279"/>
                                </a:lnTo>
                                <a:lnTo>
                                  <a:pt x="839" y="277"/>
                                </a:lnTo>
                                <a:lnTo>
                                  <a:pt x="809" y="297"/>
                                </a:lnTo>
                                <a:lnTo>
                                  <a:pt x="813" y="289"/>
                                </a:lnTo>
                                <a:lnTo>
                                  <a:pt x="805" y="283"/>
                                </a:lnTo>
                                <a:lnTo>
                                  <a:pt x="813" y="263"/>
                                </a:lnTo>
                                <a:lnTo>
                                  <a:pt x="803" y="255"/>
                                </a:lnTo>
                                <a:lnTo>
                                  <a:pt x="789" y="253"/>
                                </a:lnTo>
                                <a:lnTo>
                                  <a:pt x="784" y="268"/>
                                </a:lnTo>
                                <a:lnTo>
                                  <a:pt x="771" y="277"/>
                                </a:lnTo>
                                <a:lnTo>
                                  <a:pt x="768" y="289"/>
                                </a:lnTo>
                                <a:lnTo>
                                  <a:pt x="751" y="287"/>
                                </a:lnTo>
                                <a:lnTo>
                                  <a:pt x="750" y="302"/>
                                </a:lnTo>
                                <a:lnTo>
                                  <a:pt x="792" y="333"/>
                                </a:lnTo>
                                <a:lnTo>
                                  <a:pt x="799" y="333"/>
                                </a:lnTo>
                                <a:lnTo>
                                  <a:pt x="813" y="319"/>
                                </a:lnTo>
                                <a:lnTo>
                                  <a:pt x="846" y="328"/>
                                </a:lnTo>
                                <a:lnTo>
                                  <a:pt x="846" y="337"/>
                                </a:lnTo>
                                <a:lnTo>
                                  <a:pt x="839" y="334"/>
                                </a:lnTo>
                                <a:lnTo>
                                  <a:pt x="823" y="343"/>
                                </a:lnTo>
                                <a:lnTo>
                                  <a:pt x="807" y="379"/>
                                </a:lnTo>
                                <a:lnTo>
                                  <a:pt x="831" y="389"/>
                                </a:lnTo>
                                <a:lnTo>
                                  <a:pt x="854" y="425"/>
                                </a:lnTo>
                                <a:lnTo>
                                  <a:pt x="875" y="445"/>
                                </a:lnTo>
                                <a:lnTo>
                                  <a:pt x="866" y="445"/>
                                </a:lnTo>
                                <a:lnTo>
                                  <a:pt x="883" y="461"/>
                                </a:lnTo>
                                <a:lnTo>
                                  <a:pt x="859" y="472"/>
                                </a:lnTo>
                                <a:lnTo>
                                  <a:pt x="892" y="480"/>
                                </a:lnTo>
                                <a:lnTo>
                                  <a:pt x="892" y="512"/>
                                </a:lnTo>
                                <a:lnTo>
                                  <a:pt x="884" y="518"/>
                                </a:lnTo>
                                <a:lnTo>
                                  <a:pt x="873" y="548"/>
                                </a:lnTo>
                                <a:lnTo>
                                  <a:pt x="866" y="547"/>
                                </a:lnTo>
                                <a:lnTo>
                                  <a:pt x="870" y="562"/>
                                </a:lnTo>
                                <a:lnTo>
                                  <a:pt x="858" y="592"/>
                                </a:lnTo>
                                <a:lnTo>
                                  <a:pt x="849" y="592"/>
                                </a:lnTo>
                                <a:lnTo>
                                  <a:pt x="850" y="598"/>
                                </a:lnTo>
                                <a:lnTo>
                                  <a:pt x="825" y="623"/>
                                </a:lnTo>
                                <a:lnTo>
                                  <a:pt x="792" y="632"/>
                                </a:lnTo>
                                <a:lnTo>
                                  <a:pt x="786" y="641"/>
                                </a:lnTo>
                                <a:lnTo>
                                  <a:pt x="776" y="632"/>
                                </a:lnTo>
                                <a:lnTo>
                                  <a:pt x="775" y="641"/>
                                </a:lnTo>
                                <a:lnTo>
                                  <a:pt x="766" y="634"/>
                                </a:lnTo>
                                <a:lnTo>
                                  <a:pt x="766" y="646"/>
                                </a:lnTo>
                                <a:lnTo>
                                  <a:pt x="722" y="661"/>
                                </a:lnTo>
                                <a:lnTo>
                                  <a:pt x="727" y="677"/>
                                </a:lnTo>
                                <a:lnTo>
                                  <a:pt x="722" y="680"/>
                                </a:lnTo>
                                <a:lnTo>
                                  <a:pt x="717" y="680"/>
                                </a:lnTo>
                                <a:lnTo>
                                  <a:pt x="710" y="657"/>
                                </a:lnTo>
                                <a:lnTo>
                                  <a:pt x="687" y="653"/>
                                </a:lnTo>
                                <a:lnTo>
                                  <a:pt x="679" y="657"/>
                                </a:lnTo>
                                <a:lnTo>
                                  <a:pt x="655" y="648"/>
                                </a:lnTo>
                                <a:lnTo>
                                  <a:pt x="649" y="629"/>
                                </a:lnTo>
                                <a:lnTo>
                                  <a:pt x="629" y="622"/>
                                </a:lnTo>
                                <a:lnTo>
                                  <a:pt x="588" y="633"/>
                                </a:lnTo>
                                <a:lnTo>
                                  <a:pt x="573" y="631"/>
                                </a:lnTo>
                                <a:lnTo>
                                  <a:pt x="572" y="637"/>
                                </a:lnTo>
                                <a:lnTo>
                                  <a:pt x="563" y="634"/>
                                </a:lnTo>
                                <a:lnTo>
                                  <a:pt x="564" y="659"/>
                                </a:lnTo>
                                <a:lnTo>
                                  <a:pt x="559" y="661"/>
                                </a:lnTo>
                                <a:lnTo>
                                  <a:pt x="555" y="652"/>
                                </a:lnTo>
                                <a:lnTo>
                                  <a:pt x="539" y="655"/>
                                </a:lnTo>
                                <a:lnTo>
                                  <a:pt x="520" y="641"/>
                                </a:lnTo>
                                <a:lnTo>
                                  <a:pt x="522" y="625"/>
                                </a:lnTo>
                                <a:lnTo>
                                  <a:pt x="511" y="618"/>
                                </a:lnTo>
                                <a:lnTo>
                                  <a:pt x="507" y="602"/>
                                </a:lnTo>
                                <a:lnTo>
                                  <a:pt x="485" y="608"/>
                                </a:lnTo>
                                <a:lnTo>
                                  <a:pt x="495" y="548"/>
                                </a:lnTo>
                                <a:lnTo>
                                  <a:pt x="480" y="521"/>
                                </a:lnTo>
                                <a:lnTo>
                                  <a:pt x="464" y="519"/>
                                </a:lnTo>
                                <a:lnTo>
                                  <a:pt x="431" y="491"/>
                                </a:lnTo>
                                <a:lnTo>
                                  <a:pt x="409" y="495"/>
                                </a:lnTo>
                                <a:lnTo>
                                  <a:pt x="391" y="516"/>
                                </a:lnTo>
                                <a:lnTo>
                                  <a:pt x="366" y="526"/>
                                </a:lnTo>
                                <a:lnTo>
                                  <a:pt x="333" y="515"/>
                                </a:lnTo>
                                <a:lnTo>
                                  <a:pt x="317" y="536"/>
                                </a:lnTo>
                                <a:lnTo>
                                  <a:pt x="310" y="520"/>
                                </a:lnTo>
                                <a:lnTo>
                                  <a:pt x="301" y="522"/>
                                </a:lnTo>
                                <a:lnTo>
                                  <a:pt x="261" y="522"/>
                                </a:lnTo>
                                <a:lnTo>
                                  <a:pt x="223" y="495"/>
                                </a:lnTo>
                                <a:lnTo>
                                  <a:pt x="215" y="497"/>
                                </a:lnTo>
                                <a:lnTo>
                                  <a:pt x="191" y="477"/>
                                </a:lnTo>
                                <a:lnTo>
                                  <a:pt x="168" y="474"/>
                                </a:lnTo>
                                <a:lnTo>
                                  <a:pt x="132" y="459"/>
                                </a:lnTo>
                                <a:lnTo>
                                  <a:pt x="114" y="431"/>
                                </a:lnTo>
                                <a:lnTo>
                                  <a:pt x="114" y="427"/>
                                </a:lnTo>
                                <a:lnTo>
                                  <a:pt x="129" y="427"/>
                                </a:lnTo>
                                <a:lnTo>
                                  <a:pt x="117" y="401"/>
                                </a:lnTo>
                                <a:lnTo>
                                  <a:pt x="129" y="381"/>
                                </a:lnTo>
                                <a:lnTo>
                                  <a:pt x="132" y="364"/>
                                </a:lnTo>
                                <a:lnTo>
                                  <a:pt x="112" y="355"/>
                                </a:lnTo>
                                <a:lnTo>
                                  <a:pt x="86" y="366"/>
                                </a:lnTo>
                                <a:lnTo>
                                  <a:pt x="57" y="355"/>
                                </a:lnTo>
                                <a:lnTo>
                                  <a:pt x="47" y="339"/>
                                </a:lnTo>
                                <a:lnTo>
                                  <a:pt x="26" y="334"/>
                                </a:lnTo>
                                <a:lnTo>
                                  <a:pt x="25" y="333"/>
                                </a:lnTo>
                                <a:lnTo>
                                  <a:pt x="27" y="329"/>
                                </a:lnTo>
                                <a:lnTo>
                                  <a:pt x="23" y="305"/>
                                </a:lnTo>
                                <a:lnTo>
                                  <a:pt x="7" y="303"/>
                                </a:lnTo>
                                <a:lnTo>
                                  <a:pt x="0" y="295"/>
                                </a:lnTo>
                                <a:lnTo>
                                  <a:pt x="0" y="284"/>
                                </a:lnTo>
                                <a:lnTo>
                                  <a:pt x="0" y="271"/>
                                </a:lnTo>
                                <a:lnTo>
                                  <a:pt x="13" y="261"/>
                                </a:lnTo>
                                <a:lnTo>
                                  <a:pt x="41" y="261"/>
                                </a:lnTo>
                                <a:lnTo>
                                  <a:pt x="43" y="253"/>
                                </a:lnTo>
                                <a:lnTo>
                                  <a:pt x="63" y="251"/>
                                </a:lnTo>
                                <a:lnTo>
                                  <a:pt x="89" y="233"/>
                                </a:lnTo>
                                <a:lnTo>
                                  <a:pt x="91" y="225"/>
                                </a:lnTo>
                                <a:lnTo>
                                  <a:pt x="93" y="207"/>
                                </a:lnTo>
                                <a:lnTo>
                                  <a:pt x="73" y="173"/>
                                </a:lnTo>
                                <a:lnTo>
                                  <a:pt x="77" y="168"/>
                                </a:lnTo>
                                <a:lnTo>
                                  <a:pt x="105" y="165"/>
                                </a:lnTo>
                                <a:lnTo>
                                  <a:pt x="103" y="125"/>
                                </a:lnTo>
                                <a:lnTo>
                                  <a:pt x="135" y="131"/>
                                </a:lnTo>
                                <a:lnTo>
                                  <a:pt x="144" y="127"/>
                                </a:lnTo>
                                <a:lnTo>
                                  <a:pt x="140" y="100"/>
                                </a:lnTo>
                                <a:lnTo>
                                  <a:pt x="152" y="9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415" name="Group 50"/>
                          <p:cNvGrpSpPr>
                            <a:grpSpLocks/>
                          </p:cNvGrpSpPr>
                          <p:nvPr/>
                        </p:nvGrpSpPr>
                        <p:grpSpPr bwMode="auto">
                          <a:xfrm>
                            <a:off x="4344" y="2254"/>
                            <a:ext cx="1341" cy="1198"/>
                            <a:chOff x="4344" y="2254"/>
                            <a:chExt cx="1341" cy="1198"/>
                          </a:xfrm>
                          <a:grpFill/>
                        </p:grpSpPr>
                        <p:sp>
                          <p:nvSpPr>
                            <p:cNvPr id="1416" name="Freeform 51"/>
                            <p:cNvSpPr>
                              <a:spLocks noChangeAspect="1"/>
                            </p:cNvSpPr>
                            <p:nvPr/>
                          </p:nvSpPr>
                          <p:spPr bwMode="auto">
                            <a:xfrm>
                              <a:off x="5570" y="3205"/>
                              <a:ext cx="115" cy="145"/>
                            </a:xfrm>
                            <a:custGeom>
                              <a:avLst/>
                              <a:gdLst>
                                <a:gd name="T0" fmla="*/ 9 w 113"/>
                                <a:gd name="T1" fmla="*/ 71 h 147"/>
                                <a:gd name="T2" fmla="*/ 22 w 113"/>
                                <a:gd name="T3" fmla="*/ 83 h 147"/>
                                <a:gd name="T4" fmla="*/ 0 w 113"/>
                                <a:gd name="T5" fmla="*/ 97 h 147"/>
                                <a:gd name="T6" fmla="*/ 3 w 113"/>
                                <a:gd name="T7" fmla="*/ 99 h 147"/>
                                <a:gd name="T8" fmla="*/ 16 w 113"/>
                                <a:gd name="T9" fmla="*/ 97 h 147"/>
                                <a:gd name="T10" fmla="*/ 109 w 113"/>
                                <a:gd name="T11" fmla="*/ 69 h 147"/>
                                <a:gd name="T12" fmla="*/ 161 w 113"/>
                                <a:gd name="T13" fmla="*/ 56 h 147"/>
                                <a:gd name="T14" fmla="*/ 184 w 113"/>
                                <a:gd name="T15" fmla="*/ 36 h 147"/>
                                <a:gd name="T16" fmla="*/ 176 w 113"/>
                                <a:gd name="T17" fmla="*/ 36 h 147"/>
                                <a:gd name="T18" fmla="*/ 145 w 113"/>
                                <a:gd name="T19" fmla="*/ 43 h 147"/>
                                <a:gd name="T20" fmla="*/ 115 w 113"/>
                                <a:gd name="T21" fmla="*/ 36 h 147"/>
                                <a:gd name="T22" fmla="*/ 131 w 113"/>
                                <a:gd name="T23" fmla="*/ 36 h 147"/>
                                <a:gd name="T24" fmla="*/ 119 w 113"/>
                                <a:gd name="T25" fmla="*/ 36 h 147"/>
                                <a:gd name="T26" fmla="*/ 105 w 113"/>
                                <a:gd name="T27" fmla="*/ 36 h 147"/>
                                <a:gd name="T28" fmla="*/ 95 w 113"/>
                                <a:gd name="T29" fmla="*/ 36 h 147"/>
                                <a:gd name="T30" fmla="*/ 111 w 113"/>
                                <a:gd name="T31" fmla="*/ 19 h 147"/>
                                <a:gd name="T32" fmla="*/ 105 w 113"/>
                                <a:gd name="T33" fmla="*/ 12 h 147"/>
                                <a:gd name="T34" fmla="*/ 85 w 113"/>
                                <a:gd name="T35" fmla="*/ 10 h 147"/>
                                <a:gd name="T36" fmla="*/ 82 w 113"/>
                                <a:gd name="T37" fmla="*/ 0 h 147"/>
                                <a:gd name="T38" fmla="*/ 82 w 113"/>
                                <a:gd name="T39" fmla="*/ 36 h 147"/>
                                <a:gd name="T40" fmla="*/ 95 w 113"/>
                                <a:gd name="T41" fmla="*/ 36 h 147"/>
                                <a:gd name="T42" fmla="*/ 58 w 113"/>
                                <a:gd name="T43" fmla="*/ 62 h 147"/>
                                <a:gd name="T44" fmla="*/ 9 w 113"/>
                                <a:gd name="T45" fmla="*/ 71 h 147"/>
                                <a:gd name="T46" fmla="*/ 9 w 113"/>
                                <a:gd name="T47" fmla="*/ 71 h 147"/>
                                <a:gd name="T48" fmla="*/ 9 w 113"/>
                                <a:gd name="T49" fmla="*/ 71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147"/>
                                <a:gd name="T77" fmla="*/ 113 w 113"/>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147">
                                  <a:moveTo>
                                    <a:pt x="9" y="100"/>
                                  </a:moveTo>
                                  <a:lnTo>
                                    <a:pt x="22" y="115"/>
                                  </a:lnTo>
                                  <a:lnTo>
                                    <a:pt x="0" y="142"/>
                                  </a:lnTo>
                                  <a:lnTo>
                                    <a:pt x="3" y="146"/>
                                  </a:lnTo>
                                  <a:lnTo>
                                    <a:pt x="16" y="142"/>
                                  </a:lnTo>
                                  <a:lnTo>
                                    <a:pt x="68" y="98"/>
                                  </a:lnTo>
                                  <a:lnTo>
                                    <a:pt x="97" y="85"/>
                                  </a:lnTo>
                                  <a:lnTo>
                                    <a:pt x="112" y="65"/>
                                  </a:lnTo>
                                  <a:lnTo>
                                    <a:pt x="107" y="62"/>
                                  </a:lnTo>
                                  <a:lnTo>
                                    <a:pt x="86" y="72"/>
                                  </a:lnTo>
                                  <a:lnTo>
                                    <a:pt x="71" y="65"/>
                                  </a:lnTo>
                                  <a:lnTo>
                                    <a:pt x="79" y="47"/>
                                  </a:lnTo>
                                  <a:lnTo>
                                    <a:pt x="73" y="43"/>
                                  </a:lnTo>
                                  <a:lnTo>
                                    <a:pt x="66" y="57"/>
                                  </a:lnTo>
                                  <a:lnTo>
                                    <a:pt x="61" y="51"/>
                                  </a:lnTo>
                                  <a:lnTo>
                                    <a:pt x="69" y="19"/>
                                  </a:lnTo>
                                  <a:lnTo>
                                    <a:pt x="66" y="12"/>
                                  </a:lnTo>
                                  <a:lnTo>
                                    <a:pt x="56" y="10"/>
                                  </a:lnTo>
                                  <a:lnTo>
                                    <a:pt x="53" y="0"/>
                                  </a:lnTo>
                                  <a:lnTo>
                                    <a:pt x="53" y="50"/>
                                  </a:lnTo>
                                  <a:lnTo>
                                    <a:pt x="61" y="51"/>
                                  </a:lnTo>
                                  <a:lnTo>
                                    <a:pt x="29" y="91"/>
                                  </a:lnTo>
                                  <a:lnTo>
                                    <a:pt x="9" y="10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17" name="Freeform 52"/>
                            <p:cNvSpPr>
                              <a:spLocks noChangeAspect="1"/>
                            </p:cNvSpPr>
                            <p:nvPr/>
                          </p:nvSpPr>
                          <p:spPr bwMode="auto">
                            <a:xfrm>
                              <a:off x="5357" y="3330"/>
                              <a:ext cx="205" cy="122"/>
                            </a:xfrm>
                            <a:custGeom>
                              <a:avLst/>
                              <a:gdLst>
                                <a:gd name="T0" fmla="*/ 0 w 201"/>
                                <a:gd name="T1" fmla="*/ 71 h 124"/>
                                <a:gd name="T2" fmla="*/ 0 w 201"/>
                                <a:gd name="T3" fmla="*/ 74 h 124"/>
                                <a:gd name="T4" fmla="*/ 14 w 201"/>
                                <a:gd name="T5" fmla="*/ 74 h 124"/>
                                <a:gd name="T6" fmla="*/ 14 w 201"/>
                                <a:gd name="T7" fmla="*/ 76 h 124"/>
                                <a:gd name="T8" fmla="*/ 58 w 201"/>
                                <a:gd name="T9" fmla="*/ 79 h 124"/>
                                <a:gd name="T10" fmla="*/ 92 w 201"/>
                                <a:gd name="T11" fmla="*/ 75 h 124"/>
                                <a:gd name="T12" fmla="*/ 185 w 201"/>
                                <a:gd name="T13" fmla="*/ 47 h 124"/>
                                <a:gd name="T14" fmla="*/ 250 w 201"/>
                                <a:gd name="T15" fmla="*/ 35 h 124"/>
                                <a:gd name="T16" fmla="*/ 259 w 201"/>
                                <a:gd name="T17" fmla="*/ 31 h 124"/>
                                <a:gd name="T18" fmla="*/ 342 w 201"/>
                                <a:gd name="T19" fmla="*/ 24 h 124"/>
                                <a:gd name="T20" fmla="*/ 353 w 201"/>
                                <a:gd name="T21" fmla="*/ 15 h 124"/>
                                <a:gd name="T22" fmla="*/ 342 w 201"/>
                                <a:gd name="T23" fmla="*/ 12 h 124"/>
                                <a:gd name="T24" fmla="*/ 348 w 201"/>
                                <a:gd name="T25" fmla="*/ 5 h 124"/>
                                <a:gd name="T26" fmla="*/ 321 w 201"/>
                                <a:gd name="T27" fmla="*/ 15 h 124"/>
                                <a:gd name="T28" fmla="*/ 328 w 201"/>
                                <a:gd name="T29" fmla="*/ 5 h 124"/>
                                <a:gd name="T30" fmla="*/ 320 w 201"/>
                                <a:gd name="T31" fmla="*/ 0 h 124"/>
                                <a:gd name="T32" fmla="*/ 303 w 201"/>
                                <a:gd name="T33" fmla="*/ 5 h 124"/>
                                <a:gd name="T34" fmla="*/ 226 w 201"/>
                                <a:gd name="T35" fmla="*/ 31 h 124"/>
                                <a:gd name="T36" fmla="*/ 102 w 201"/>
                                <a:gd name="T37" fmla="*/ 41 h 124"/>
                                <a:gd name="T38" fmla="*/ 0 w 201"/>
                                <a:gd name="T39" fmla="*/ 71 h 124"/>
                                <a:gd name="T40" fmla="*/ 0 w 201"/>
                                <a:gd name="T41" fmla="*/ 71 h 124"/>
                                <a:gd name="T42" fmla="*/ 0 w 201"/>
                                <a:gd name="T43" fmla="*/ 71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124"/>
                                <a:gd name="T68" fmla="*/ 201 w 201"/>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124">
                                  <a:moveTo>
                                    <a:pt x="0" y="107"/>
                                  </a:moveTo>
                                  <a:lnTo>
                                    <a:pt x="0" y="113"/>
                                  </a:lnTo>
                                  <a:lnTo>
                                    <a:pt x="14" y="113"/>
                                  </a:lnTo>
                                  <a:lnTo>
                                    <a:pt x="14" y="118"/>
                                  </a:lnTo>
                                  <a:lnTo>
                                    <a:pt x="29" y="123"/>
                                  </a:lnTo>
                                  <a:lnTo>
                                    <a:pt x="55" y="115"/>
                                  </a:lnTo>
                                  <a:lnTo>
                                    <a:pt x="106" y="76"/>
                                  </a:lnTo>
                                  <a:lnTo>
                                    <a:pt x="142" y="64"/>
                                  </a:lnTo>
                                  <a:lnTo>
                                    <a:pt x="147" y="52"/>
                                  </a:lnTo>
                                  <a:lnTo>
                                    <a:pt x="194" y="24"/>
                                  </a:lnTo>
                                  <a:lnTo>
                                    <a:pt x="200" y="15"/>
                                  </a:lnTo>
                                  <a:lnTo>
                                    <a:pt x="194" y="12"/>
                                  </a:lnTo>
                                  <a:lnTo>
                                    <a:pt x="197" y="5"/>
                                  </a:lnTo>
                                  <a:lnTo>
                                    <a:pt x="181" y="15"/>
                                  </a:lnTo>
                                  <a:lnTo>
                                    <a:pt x="186" y="5"/>
                                  </a:lnTo>
                                  <a:lnTo>
                                    <a:pt x="180" y="0"/>
                                  </a:lnTo>
                                  <a:lnTo>
                                    <a:pt x="171" y="5"/>
                                  </a:lnTo>
                                  <a:lnTo>
                                    <a:pt x="127" y="42"/>
                                  </a:lnTo>
                                  <a:lnTo>
                                    <a:pt x="60" y="70"/>
                                  </a:lnTo>
                                  <a:lnTo>
                                    <a:pt x="0" y="10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18" name="Freeform 53"/>
                            <p:cNvSpPr>
                              <a:spLocks noChangeAspect="1"/>
                            </p:cNvSpPr>
                            <p:nvPr/>
                          </p:nvSpPr>
                          <p:spPr bwMode="auto">
                            <a:xfrm>
                              <a:off x="5008" y="2504"/>
                              <a:ext cx="190" cy="182"/>
                            </a:xfrm>
                            <a:custGeom>
                              <a:avLst/>
                              <a:gdLst>
                                <a:gd name="T0" fmla="*/ 289 w 187"/>
                                <a:gd name="T1" fmla="*/ 116 h 185"/>
                                <a:gd name="T2" fmla="*/ 257 w 187"/>
                                <a:gd name="T3" fmla="*/ 99 h 185"/>
                                <a:gd name="T4" fmla="*/ 186 w 187"/>
                                <a:gd name="T5" fmla="*/ 104 h 185"/>
                                <a:gd name="T6" fmla="*/ 204 w 187"/>
                                <a:gd name="T7" fmla="*/ 90 h 185"/>
                                <a:gd name="T8" fmla="*/ 217 w 187"/>
                                <a:gd name="T9" fmla="*/ 88 h 185"/>
                                <a:gd name="T10" fmla="*/ 207 w 187"/>
                                <a:gd name="T11" fmla="*/ 71 h 185"/>
                                <a:gd name="T12" fmla="*/ 183 w 187"/>
                                <a:gd name="T13" fmla="*/ 66 h 185"/>
                                <a:gd name="T14" fmla="*/ 112 w 187"/>
                                <a:gd name="T15" fmla="*/ 54 h 185"/>
                                <a:gd name="T16" fmla="*/ 79 w 187"/>
                                <a:gd name="T17" fmla="*/ 37 h 185"/>
                                <a:gd name="T18" fmla="*/ 72 w 187"/>
                                <a:gd name="T19" fmla="*/ 47 h 185"/>
                                <a:gd name="T20" fmla="*/ 64 w 187"/>
                                <a:gd name="T21" fmla="*/ 47 h 185"/>
                                <a:gd name="T22" fmla="*/ 62 w 187"/>
                                <a:gd name="T23" fmla="*/ 32 h 185"/>
                                <a:gd name="T24" fmla="*/ 18 w 187"/>
                                <a:gd name="T25" fmla="*/ 30 h 185"/>
                                <a:gd name="T26" fmla="*/ 81 w 187"/>
                                <a:gd name="T27" fmla="*/ 30 h 185"/>
                                <a:gd name="T28" fmla="*/ 83 w 187"/>
                                <a:gd name="T29" fmla="*/ 30 h 185"/>
                                <a:gd name="T30" fmla="*/ 25 w 187"/>
                                <a:gd name="T31" fmla="*/ 30 h 185"/>
                                <a:gd name="T32" fmla="*/ 18 w 187"/>
                                <a:gd name="T33" fmla="*/ 30 h 185"/>
                                <a:gd name="T34" fmla="*/ 18 w 187"/>
                                <a:gd name="T35" fmla="*/ 26 h 185"/>
                                <a:gd name="T36" fmla="*/ 0 w 187"/>
                                <a:gd name="T37" fmla="*/ 22 h 185"/>
                                <a:gd name="T38" fmla="*/ 25 w 187"/>
                                <a:gd name="T39" fmla="*/ 0 h 185"/>
                                <a:gd name="T40" fmla="*/ 65 w 187"/>
                                <a:gd name="T41" fmla="*/ 0 h 185"/>
                                <a:gd name="T42" fmla="*/ 74 w 187"/>
                                <a:gd name="T43" fmla="*/ 7 h 185"/>
                                <a:gd name="T44" fmla="*/ 85 w 187"/>
                                <a:gd name="T45" fmla="*/ 7 h 185"/>
                                <a:gd name="T46" fmla="*/ 89 w 187"/>
                                <a:gd name="T47" fmla="*/ 30 h 185"/>
                                <a:gd name="T48" fmla="*/ 120 w 187"/>
                                <a:gd name="T49" fmla="*/ 33 h 185"/>
                                <a:gd name="T50" fmla="*/ 134 w 187"/>
                                <a:gd name="T51" fmla="*/ 33 h 185"/>
                                <a:gd name="T52" fmla="*/ 165 w 187"/>
                                <a:gd name="T53" fmla="*/ 30 h 185"/>
                                <a:gd name="T54" fmla="*/ 202 w 187"/>
                                <a:gd name="T55" fmla="*/ 23 h 185"/>
                                <a:gd name="T56" fmla="*/ 293 w 187"/>
                                <a:gd name="T57" fmla="*/ 30 h 185"/>
                                <a:gd name="T58" fmla="*/ 289 w 187"/>
                                <a:gd name="T59" fmla="*/ 116 h 185"/>
                                <a:gd name="T60" fmla="*/ 289 w 187"/>
                                <a:gd name="T61" fmla="*/ 116 h 185"/>
                                <a:gd name="T62" fmla="*/ 289 w 187"/>
                                <a:gd name="T63" fmla="*/ 116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184" y="184"/>
                                  </a:moveTo>
                                  <a:lnTo>
                                    <a:pt x="161" y="159"/>
                                  </a:lnTo>
                                  <a:lnTo>
                                    <a:pt x="118" y="167"/>
                                  </a:lnTo>
                                  <a:lnTo>
                                    <a:pt x="130" y="146"/>
                                  </a:lnTo>
                                  <a:lnTo>
                                    <a:pt x="139" y="143"/>
                                  </a:lnTo>
                                  <a:lnTo>
                                    <a:pt x="132" y="109"/>
                                  </a:lnTo>
                                  <a:lnTo>
                                    <a:pt x="116" y="98"/>
                                  </a:lnTo>
                                  <a:lnTo>
                                    <a:pt x="74" y="83"/>
                                  </a:lnTo>
                                  <a:lnTo>
                                    <a:pt x="50" y="66"/>
                                  </a:lnTo>
                                  <a:lnTo>
                                    <a:pt x="43" y="76"/>
                                  </a:lnTo>
                                  <a:lnTo>
                                    <a:pt x="35" y="76"/>
                                  </a:lnTo>
                                  <a:lnTo>
                                    <a:pt x="33" y="61"/>
                                  </a:lnTo>
                                  <a:lnTo>
                                    <a:pt x="18" y="52"/>
                                  </a:lnTo>
                                  <a:lnTo>
                                    <a:pt x="52" y="45"/>
                                  </a:lnTo>
                                  <a:lnTo>
                                    <a:pt x="54" y="35"/>
                                  </a:lnTo>
                                  <a:lnTo>
                                    <a:pt x="25" y="41"/>
                                  </a:lnTo>
                                  <a:lnTo>
                                    <a:pt x="18" y="35"/>
                                  </a:lnTo>
                                  <a:lnTo>
                                    <a:pt x="18" y="26"/>
                                  </a:lnTo>
                                  <a:lnTo>
                                    <a:pt x="0" y="22"/>
                                  </a:lnTo>
                                  <a:lnTo>
                                    <a:pt x="25" y="0"/>
                                  </a:lnTo>
                                  <a:lnTo>
                                    <a:pt x="36" y="0"/>
                                  </a:lnTo>
                                  <a:lnTo>
                                    <a:pt x="45" y="7"/>
                                  </a:lnTo>
                                  <a:lnTo>
                                    <a:pt x="56" y="7"/>
                                  </a:lnTo>
                                  <a:lnTo>
                                    <a:pt x="60" y="42"/>
                                  </a:lnTo>
                                  <a:lnTo>
                                    <a:pt x="78" y="62"/>
                                  </a:lnTo>
                                  <a:lnTo>
                                    <a:pt x="85" y="62"/>
                                  </a:lnTo>
                                  <a:lnTo>
                                    <a:pt x="104" y="37"/>
                                  </a:lnTo>
                                  <a:lnTo>
                                    <a:pt x="129" y="23"/>
                                  </a:lnTo>
                                  <a:lnTo>
                                    <a:pt x="186" y="50"/>
                                  </a:lnTo>
                                  <a:lnTo>
                                    <a:pt x="184" y="18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19" name="Freeform 54"/>
                            <p:cNvSpPr>
                              <a:spLocks noChangeAspect="1"/>
                            </p:cNvSpPr>
                            <p:nvPr/>
                          </p:nvSpPr>
                          <p:spPr bwMode="auto">
                            <a:xfrm>
                              <a:off x="4599" y="2406"/>
                              <a:ext cx="189" cy="175"/>
                            </a:xfrm>
                            <a:custGeom>
                              <a:avLst/>
                              <a:gdLst>
                                <a:gd name="T0" fmla="*/ 212 w 186"/>
                                <a:gd name="T1" fmla="*/ 0 h 177"/>
                                <a:gd name="T2" fmla="*/ 194 w 186"/>
                                <a:gd name="T3" fmla="*/ 4 h 177"/>
                                <a:gd name="T4" fmla="*/ 165 w 186"/>
                                <a:gd name="T5" fmla="*/ 44 h 177"/>
                                <a:gd name="T6" fmla="*/ 135 w 186"/>
                                <a:gd name="T7" fmla="*/ 44 h 177"/>
                                <a:gd name="T8" fmla="*/ 90 w 186"/>
                                <a:gd name="T9" fmla="*/ 44 h 177"/>
                                <a:gd name="T10" fmla="*/ 82 w 186"/>
                                <a:gd name="T11" fmla="*/ 44 h 177"/>
                                <a:gd name="T12" fmla="*/ 26 w 186"/>
                                <a:gd name="T13" fmla="*/ 44 h 177"/>
                                <a:gd name="T14" fmla="*/ 10 w 186"/>
                                <a:gd name="T15" fmla="*/ 44 h 177"/>
                                <a:gd name="T16" fmla="*/ 0 w 186"/>
                                <a:gd name="T17" fmla="*/ 44 h 177"/>
                                <a:gd name="T18" fmla="*/ 7 w 186"/>
                                <a:gd name="T19" fmla="*/ 71 h 177"/>
                                <a:gd name="T20" fmla="*/ 21 w 186"/>
                                <a:gd name="T21" fmla="*/ 88 h 177"/>
                                <a:gd name="T22" fmla="*/ 26 w 186"/>
                                <a:gd name="T23" fmla="*/ 112 h 177"/>
                                <a:gd name="T24" fmla="*/ 81 w 186"/>
                                <a:gd name="T25" fmla="*/ 111 h 177"/>
                                <a:gd name="T26" fmla="*/ 82 w 186"/>
                                <a:gd name="T27" fmla="*/ 119 h 177"/>
                                <a:gd name="T28" fmla="*/ 121 w 186"/>
                                <a:gd name="T29" fmla="*/ 114 h 177"/>
                                <a:gd name="T30" fmla="*/ 143 w 186"/>
                                <a:gd name="T31" fmla="*/ 118 h 177"/>
                                <a:gd name="T32" fmla="*/ 156 w 186"/>
                                <a:gd name="T33" fmla="*/ 117 h 177"/>
                                <a:gd name="T34" fmla="*/ 168 w 186"/>
                                <a:gd name="T35" fmla="*/ 125 h 177"/>
                                <a:gd name="T36" fmla="*/ 177 w 186"/>
                                <a:gd name="T37" fmla="*/ 123 h 177"/>
                                <a:gd name="T38" fmla="*/ 207 w 186"/>
                                <a:gd name="T39" fmla="*/ 118 h 177"/>
                                <a:gd name="T40" fmla="*/ 223 w 186"/>
                                <a:gd name="T41" fmla="*/ 106 h 177"/>
                                <a:gd name="T42" fmla="*/ 213 w 186"/>
                                <a:gd name="T43" fmla="*/ 98 h 177"/>
                                <a:gd name="T44" fmla="*/ 243 w 186"/>
                                <a:gd name="T45" fmla="*/ 84 h 177"/>
                                <a:gd name="T46" fmla="*/ 262 w 186"/>
                                <a:gd name="T47" fmla="*/ 45 h 177"/>
                                <a:gd name="T48" fmla="*/ 292 w 186"/>
                                <a:gd name="T49" fmla="*/ 44 h 177"/>
                                <a:gd name="T50" fmla="*/ 262 w 186"/>
                                <a:gd name="T51" fmla="*/ 44 h 177"/>
                                <a:gd name="T52" fmla="*/ 267 w 186"/>
                                <a:gd name="T53" fmla="*/ 43 h 177"/>
                                <a:gd name="T54" fmla="*/ 251 w 186"/>
                                <a:gd name="T55" fmla="*/ 24 h 177"/>
                                <a:gd name="T56" fmla="*/ 254 w 186"/>
                                <a:gd name="T57" fmla="*/ 5 h 177"/>
                                <a:gd name="T58" fmla="*/ 212 w 186"/>
                                <a:gd name="T59" fmla="*/ 0 h 177"/>
                                <a:gd name="T60" fmla="*/ 212 w 186"/>
                                <a:gd name="T61" fmla="*/ 0 h 177"/>
                                <a:gd name="T62" fmla="*/ 212 w 186"/>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77"/>
                                <a:gd name="T98" fmla="*/ 186 w 186"/>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77">
                                  <a:moveTo>
                                    <a:pt x="135" y="0"/>
                                  </a:moveTo>
                                  <a:lnTo>
                                    <a:pt x="123" y="4"/>
                                  </a:lnTo>
                                  <a:lnTo>
                                    <a:pt x="104" y="56"/>
                                  </a:lnTo>
                                  <a:lnTo>
                                    <a:pt x="85" y="66"/>
                                  </a:lnTo>
                                  <a:lnTo>
                                    <a:pt x="61" y="59"/>
                                  </a:lnTo>
                                  <a:lnTo>
                                    <a:pt x="53" y="70"/>
                                  </a:lnTo>
                                  <a:lnTo>
                                    <a:pt x="26" y="70"/>
                                  </a:lnTo>
                                  <a:lnTo>
                                    <a:pt x="10" y="50"/>
                                  </a:lnTo>
                                  <a:lnTo>
                                    <a:pt x="0" y="70"/>
                                  </a:lnTo>
                                  <a:lnTo>
                                    <a:pt x="7" y="100"/>
                                  </a:lnTo>
                                  <a:lnTo>
                                    <a:pt x="21" y="117"/>
                                  </a:lnTo>
                                  <a:lnTo>
                                    <a:pt x="26" y="151"/>
                                  </a:lnTo>
                                  <a:lnTo>
                                    <a:pt x="52" y="148"/>
                                  </a:lnTo>
                                  <a:lnTo>
                                    <a:pt x="53" y="164"/>
                                  </a:lnTo>
                                  <a:lnTo>
                                    <a:pt x="78" y="155"/>
                                  </a:lnTo>
                                  <a:lnTo>
                                    <a:pt x="89" y="163"/>
                                  </a:lnTo>
                                  <a:lnTo>
                                    <a:pt x="98" y="160"/>
                                  </a:lnTo>
                                  <a:lnTo>
                                    <a:pt x="106" y="176"/>
                                  </a:lnTo>
                                  <a:lnTo>
                                    <a:pt x="112" y="173"/>
                                  </a:lnTo>
                                  <a:lnTo>
                                    <a:pt x="132" y="163"/>
                                  </a:lnTo>
                                  <a:lnTo>
                                    <a:pt x="142" y="139"/>
                                  </a:lnTo>
                                  <a:lnTo>
                                    <a:pt x="136" y="127"/>
                                  </a:lnTo>
                                  <a:lnTo>
                                    <a:pt x="152" y="113"/>
                                  </a:lnTo>
                                  <a:lnTo>
                                    <a:pt x="164" y="74"/>
                                  </a:lnTo>
                                  <a:lnTo>
                                    <a:pt x="185" y="73"/>
                                  </a:lnTo>
                                  <a:lnTo>
                                    <a:pt x="164" y="50"/>
                                  </a:lnTo>
                                  <a:lnTo>
                                    <a:pt x="168" y="43"/>
                                  </a:lnTo>
                                  <a:lnTo>
                                    <a:pt x="156" y="24"/>
                                  </a:lnTo>
                                  <a:lnTo>
                                    <a:pt x="158" y="5"/>
                                  </a:lnTo>
                                  <a:lnTo>
                                    <a:pt x="13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0" name="Freeform 55"/>
                            <p:cNvSpPr>
                              <a:spLocks noChangeAspect="1"/>
                            </p:cNvSpPr>
                            <p:nvPr/>
                          </p:nvSpPr>
                          <p:spPr bwMode="auto">
                            <a:xfrm>
                              <a:off x="4609" y="2352"/>
                              <a:ext cx="181" cy="125"/>
                            </a:xfrm>
                            <a:custGeom>
                              <a:avLst/>
                              <a:gdLst>
                                <a:gd name="T0" fmla="*/ 268 w 178"/>
                                <a:gd name="T1" fmla="*/ 52 h 125"/>
                                <a:gd name="T2" fmla="*/ 258 w 178"/>
                                <a:gd name="T3" fmla="*/ 44 h 125"/>
                                <a:gd name="T4" fmla="*/ 285 w 178"/>
                                <a:gd name="T5" fmla="*/ 37 h 125"/>
                                <a:gd name="T6" fmla="*/ 245 w 178"/>
                                <a:gd name="T7" fmla="*/ 22 h 125"/>
                                <a:gd name="T8" fmla="*/ 242 w 178"/>
                                <a:gd name="T9" fmla="*/ 11 h 125"/>
                                <a:gd name="T10" fmla="*/ 213 w 178"/>
                                <a:gd name="T11" fmla="*/ 0 h 125"/>
                                <a:gd name="T12" fmla="*/ 171 w 178"/>
                                <a:gd name="T13" fmla="*/ 34 h 125"/>
                                <a:gd name="T14" fmla="*/ 165 w 178"/>
                                <a:gd name="T15" fmla="*/ 44 h 125"/>
                                <a:gd name="T16" fmla="*/ 171 w 178"/>
                                <a:gd name="T17" fmla="*/ 48 h 125"/>
                                <a:gd name="T18" fmla="*/ 165 w 178"/>
                                <a:gd name="T19" fmla="*/ 52 h 125"/>
                                <a:gd name="T20" fmla="*/ 156 w 178"/>
                                <a:gd name="T21" fmla="*/ 50 h 125"/>
                                <a:gd name="T22" fmla="*/ 150 w 178"/>
                                <a:gd name="T23" fmla="*/ 61 h 125"/>
                                <a:gd name="T24" fmla="*/ 133 w 178"/>
                                <a:gd name="T25" fmla="*/ 51 h 125"/>
                                <a:gd name="T26" fmla="*/ 85 w 178"/>
                                <a:gd name="T27" fmla="*/ 82 h 125"/>
                                <a:gd name="T28" fmla="*/ 66 w 178"/>
                                <a:gd name="T29" fmla="*/ 86 h 125"/>
                                <a:gd name="T30" fmla="*/ 59 w 178"/>
                                <a:gd name="T31" fmla="*/ 112 h 125"/>
                                <a:gd name="T32" fmla="*/ 0 w 178"/>
                                <a:gd name="T33" fmla="*/ 104 h 125"/>
                                <a:gd name="T34" fmla="*/ 16 w 178"/>
                                <a:gd name="T35" fmla="*/ 124 h 125"/>
                                <a:gd name="T36" fmla="*/ 72 w 178"/>
                                <a:gd name="T37" fmla="*/ 124 h 125"/>
                                <a:gd name="T38" fmla="*/ 80 w 178"/>
                                <a:gd name="T39" fmla="*/ 113 h 125"/>
                                <a:gd name="T40" fmla="*/ 119 w 178"/>
                                <a:gd name="T41" fmla="*/ 120 h 125"/>
                                <a:gd name="T42" fmla="*/ 153 w 178"/>
                                <a:gd name="T43" fmla="*/ 110 h 125"/>
                                <a:gd name="T44" fmla="*/ 182 w 178"/>
                                <a:gd name="T45" fmla="*/ 58 h 125"/>
                                <a:gd name="T46" fmla="*/ 200 w 178"/>
                                <a:gd name="T47" fmla="*/ 54 h 125"/>
                                <a:gd name="T48" fmla="*/ 242 w 178"/>
                                <a:gd name="T49" fmla="*/ 59 h 125"/>
                                <a:gd name="T50" fmla="*/ 268 w 178"/>
                                <a:gd name="T51" fmla="*/ 52 h 125"/>
                                <a:gd name="T52" fmla="*/ 268 w 178"/>
                                <a:gd name="T53" fmla="*/ 52 h 125"/>
                                <a:gd name="T54" fmla="*/ 268 w 178"/>
                                <a:gd name="T55" fmla="*/ 52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125"/>
                                <a:gd name="T86" fmla="*/ 178 w 178"/>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125">
                                  <a:moveTo>
                                    <a:pt x="166" y="52"/>
                                  </a:moveTo>
                                  <a:lnTo>
                                    <a:pt x="159" y="44"/>
                                  </a:lnTo>
                                  <a:lnTo>
                                    <a:pt x="177" y="37"/>
                                  </a:lnTo>
                                  <a:lnTo>
                                    <a:pt x="149" y="22"/>
                                  </a:lnTo>
                                  <a:lnTo>
                                    <a:pt x="148" y="11"/>
                                  </a:lnTo>
                                  <a:lnTo>
                                    <a:pt x="133" y="0"/>
                                  </a:lnTo>
                                  <a:lnTo>
                                    <a:pt x="106" y="34"/>
                                  </a:lnTo>
                                  <a:lnTo>
                                    <a:pt x="102" y="44"/>
                                  </a:lnTo>
                                  <a:lnTo>
                                    <a:pt x="106" y="48"/>
                                  </a:lnTo>
                                  <a:lnTo>
                                    <a:pt x="102" y="52"/>
                                  </a:lnTo>
                                  <a:lnTo>
                                    <a:pt x="96" y="50"/>
                                  </a:lnTo>
                                  <a:lnTo>
                                    <a:pt x="92" y="61"/>
                                  </a:lnTo>
                                  <a:lnTo>
                                    <a:pt x="82" y="51"/>
                                  </a:lnTo>
                                  <a:lnTo>
                                    <a:pt x="56" y="82"/>
                                  </a:lnTo>
                                  <a:lnTo>
                                    <a:pt x="37" y="86"/>
                                  </a:lnTo>
                                  <a:lnTo>
                                    <a:pt x="30" y="112"/>
                                  </a:lnTo>
                                  <a:lnTo>
                                    <a:pt x="0" y="104"/>
                                  </a:lnTo>
                                  <a:lnTo>
                                    <a:pt x="16" y="124"/>
                                  </a:lnTo>
                                  <a:lnTo>
                                    <a:pt x="43" y="124"/>
                                  </a:lnTo>
                                  <a:lnTo>
                                    <a:pt x="51" y="113"/>
                                  </a:lnTo>
                                  <a:lnTo>
                                    <a:pt x="75" y="120"/>
                                  </a:lnTo>
                                  <a:lnTo>
                                    <a:pt x="94" y="110"/>
                                  </a:lnTo>
                                  <a:lnTo>
                                    <a:pt x="113" y="58"/>
                                  </a:lnTo>
                                  <a:lnTo>
                                    <a:pt x="125" y="54"/>
                                  </a:lnTo>
                                  <a:lnTo>
                                    <a:pt x="148" y="59"/>
                                  </a:lnTo>
                                  <a:lnTo>
                                    <a:pt x="166" y="5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1" name="Freeform 56"/>
                            <p:cNvSpPr>
                              <a:spLocks noChangeAspect="1"/>
                            </p:cNvSpPr>
                            <p:nvPr/>
                          </p:nvSpPr>
                          <p:spPr bwMode="auto">
                            <a:xfrm>
                              <a:off x="4692" y="2396"/>
                              <a:ext cx="26" cy="18"/>
                            </a:xfrm>
                            <a:custGeom>
                              <a:avLst/>
                              <a:gdLst>
                                <a:gd name="T0" fmla="*/ 70 w 25"/>
                                <a:gd name="T1" fmla="*/ 4 h 18"/>
                                <a:gd name="T2" fmla="*/ 60 w 25"/>
                                <a:gd name="T3" fmla="*/ 8 h 18"/>
                                <a:gd name="T4" fmla="*/ 48 w 25"/>
                                <a:gd name="T5" fmla="*/ 6 h 18"/>
                                <a:gd name="T6" fmla="*/ 10 w 25"/>
                                <a:gd name="T7" fmla="*/ 17 h 18"/>
                                <a:gd name="T8" fmla="*/ 0 w 25"/>
                                <a:gd name="T9" fmla="*/ 7 h 18"/>
                                <a:gd name="T10" fmla="*/ 60 w 25"/>
                                <a:gd name="T11" fmla="*/ 0 h 18"/>
                                <a:gd name="T12" fmla="*/ 70 w 25"/>
                                <a:gd name="T13" fmla="*/ 4 h 18"/>
                                <a:gd name="T14" fmla="*/ 70 w 25"/>
                                <a:gd name="T15" fmla="*/ 4 h 18"/>
                                <a:gd name="T16" fmla="*/ 70 w 25"/>
                                <a:gd name="T17" fmla="*/ 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8"/>
                                <a:gd name="T29" fmla="*/ 25 w 2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8">
                                  <a:moveTo>
                                    <a:pt x="24" y="4"/>
                                  </a:moveTo>
                                  <a:lnTo>
                                    <a:pt x="20" y="8"/>
                                  </a:lnTo>
                                  <a:lnTo>
                                    <a:pt x="14" y="6"/>
                                  </a:lnTo>
                                  <a:lnTo>
                                    <a:pt x="10" y="17"/>
                                  </a:lnTo>
                                  <a:lnTo>
                                    <a:pt x="0" y="7"/>
                                  </a:lnTo>
                                  <a:lnTo>
                                    <a:pt x="20" y="0"/>
                                  </a:lnTo>
                                  <a:lnTo>
                                    <a:pt x="24"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2" name="Freeform 57"/>
                            <p:cNvSpPr>
                              <a:spLocks noChangeAspect="1"/>
                            </p:cNvSpPr>
                            <p:nvPr/>
                          </p:nvSpPr>
                          <p:spPr bwMode="auto">
                            <a:xfrm>
                              <a:off x="4435" y="2359"/>
                              <a:ext cx="78" cy="110"/>
                            </a:xfrm>
                            <a:custGeom>
                              <a:avLst/>
                              <a:gdLst>
                                <a:gd name="T0" fmla="*/ 0 w 76"/>
                                <a:gd name="T1" fmla="*/ 5 h 111"/>
                                <a:gd name="T2" fmla="*/ 0 w 76"/>
                                <a:gd name="T3" fmla="*/ 0 h 111"/>
                                <a:gd name="T4" fmla="*/ 13 w 76"/>
                                <a:gd name="T5" fmla="*/ 5 h 111"/>
                                <a:gd name="T6" fmla="*/ 17 w 76"/>
                                <a:gd name="T7" fmla="*/ 16 h 111"/>
                                <a:gd name="T8" fmla="*/ 52 w 76"/>
                                <a:gd name="T9" fmla="*/ 19 h 111"/>
                                <a:gd name="T10" fmla="*/ 71 w 76"/>
                                <a:gd name="T11" fmla="*/ 12 h 111"/>
                                <a:gd name="T12" fmla="*/ 128 w 76"/>
                                <a:gd name="T13" fmla="*/ 38 h 111"/>
                                <a:gd name="T14" fmla="*/ 128 w 76"/>
                                <a:gd name="T15" fmla="*/ 55 h 111"/>
                                <a:gd name="T16" fmla="*/ 158 w 76"/>
                                <a:gd name="T17" fmla="*/ 81 h 111"/>
                                <a:gd name="T18" fmla="*/ 131 w 76"/>
                                <a:gd name="T19" fmla="*/ 81 h 111"/>
                                <a:gd name="T20" fmla="*/ 52 w 76"/>
                                <a:gd name="T21" fmla="*/ 55 h 111"/>
                                <a:gd name="T22" fmla="*/ 6 w 76"/>
                                <a:gd name="T23" fmla="*/ 52 h 111"/>
                                <a:gd name="T24" fmla="*/ 0 w 76"/>
                                <a:gd name="T25" fmla="*/ 5 h 111"/>
                                <a:gd name="T26" fmla="*/ 0 w 76"/>
                                <a:gd name="T27" fmla="*/ 5 h 111"/>
                                <a:gd name="T28" fmla="*/ 0 w 76"/>
                                <a:gd name="T29" fmla="*/ 5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1"/>
                                <a:gd name="T47" fmla="*/ 76 w 7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1">
                                  <a:moveTo>
                                    <a:pt x="0" y="5"/>
                                  </a:moveTo>
                                  <a:lnTo>
                                    <a:pt x="0" y="0"/>
                                  </a:lnTo>
                                  <a:lnTo>
                                    <a:pt x="13" y="5"/>
                                  </a:lnTo>
                                  <a:lnTo>
                                    <a:pt x="17" y="16"/>
                                  </a:lnTo>
                                  <a:lnTo>
                                    <a:pt x="23" y="19"/>
                                  </a:lnTo>
                                  <a:lnTo>
                                    <a:pt x="35" y="12"/>
                                  </a:lnTo>
                                  <a:lnTo>
                                    <a:pt x="59" y="38"/>
                                  </a:lnTo>
                                  <a:lnTo>
                                    <a:pt x="59" y="80"/>
                                  </a:lnTo>
                                  <a:lnTo>
                                    <a:pt x="75" y="110"/>
                                  </a:lnTo>
                                  <a:lnTo>
                                    <a:pt x="61" y="110"/>
                                  </a:lnTo>
                                  <a:lnTo>
                                    <a:pt x="23" y="80"/>
                                  </a:lnTo>
                                  <a:lnTo>
                                    <a:pt x="6" y="52"/>
                                  </a:lnTo>
                                  <a:lnTo>
                                    <a:pt x="0" y="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3" name="Freeform 58"/>
                            <p:cNvSpPr>
                              <a:spLocks noChangeAspect="1"/>
                            </p:cNvSpPr>
                            <p:nvPr/>
                          </p:nvSpPr>
                          <p:spPr bwMode="auto">
                            <a:xfrm>
                              <a:off x="4382" y="2466"/>
                              <a:ext cx="13" cy="20"/>
                            </a:xfrm>
                            <a:custGeom>
                              <a:avLst/>
                              <a:gdLst>
                                <a:gd name="T0" fmla="*/ 0 w 14"/>
                                <a:gd name="T1" fmla="*/ 4 h 20"/>
                                <a:gd name="T2" fmla="*/ 7 w 14"/>
                                <a:gd name="T3" fmla="*/ 19 h 20"/>
                                <a:gd name="T4" fmla="*/ 7 w 14"/>
                                <a:gd name="T5" fmla="*/ 10 h 20"/>
                                <a:gd name="T6" fmla="*/ 5 w 14"/>
                                <a:gd name="T7" fmla="*/ 0 h 20"/>
                                <a:gd name="T8" fmla="*/ 0 w 14"/>
                                <a:gd name="T9" fmla="*/ 4 h 20"/>
                                <a:gd name="T10" fmla="*/ 0 w 14"/>
                                <a:gd name="T11" fmla="*/ 4 h 20"/>
                                <a:gd name="T12" fmla="*/ 0 w 14"/>
                                <a:gd name="T13" fmla="*/ 4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0" y="4"/>
                                  </a:moveTo>
                                  <a:lnTo>
                                    <a:pt x="13" y="19"/>
                                  </a:lnTo>
                                  <a:lnTo>
                                    <a:pt x="13" y="10"/>
                                  </a:lnTo>
                                  <a:lnTo>
                                    <a:pt x="5"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4" name="Freeform 59"/>
                            <p:cNvSpPr>
                              <a:spLocks noChangeAspect="1"/>
                            </p:cNvSpPr>
                            <p:nvPr/>
                          </p:nvSpPr>
                          <p:spPr bwMode="auto">
                            <a:xfrm>
                              <a:off x="4410" y="2514"/>
                              <a:ext cx="12" cy="19"/>
                            </a:xfrm>
                            <a:custGeom>
                              <a:avLst/>
                              <a:gdLst>
                                <a:gd name="T0" fmla="*/ 0 w 12"/>
                                <a:gd name="T1" fmla="*/ 4 h 19"/>
                                <a:gd name="T2" fmla="*/ 6 w 12"/>
                                <a:gd name="T3" fmla="*/ 18 h 19"/>
                                <a:gd name="T4" fmla="*/ 11 w 12"/>
                                <a:gd name="T5" fmla="*/ 17 h 19"/>
                                <a:gd name="T6" fmla="*/ 4 w 12"/>
                                <a:gd name="T7" fmla="*/ 0 h 19"/>
                                <a:gd name="T8" fmla="*/ 0 w 12"/>
                                <a:gd name="T9" fmla="*/ 4 h 19"/>
                                <a:gd name="T10" fmla="*/ 0 w 12"/>
                                <a:gd name="T11" fmla="*/ 4 h 19"/>
                                <a:gd name="T12" fmla="*/ 0 w 12"/>
                                <a:gd name="T13" fmla="*/ 4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0" y="4"/>
                                  </a:moveTo>
                                  <a:lnTo>
                                    <a:pt x="6" y="18"/>
                                  </a:lnTo>
                                  <a:lnTo>
                                    <a:pt x="11" y="17"/>
                                  </a:lnTo>
                                  <a:lnTo>
                                    <a:pt x="4"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5" name="Freeform 60"/>
                            <p:cNvSpPr>
                              <a:spLocks noChangeAspect="1"/>
                            </p:cNvSpPr>
                            <p:nvPr/>
                          </p:nvSpPr>
                          <p:spPr bwMode="auto">
                            <a:xfrm>
                              <a:off x="4610" y="2720"/>
                              <a:ext cx="736" cy="581"/>
                            </a:xfrm>
                            <a:custGeom>
                              <a:avLst/>
                              <a:gdLst>
                                <a:gd name="T0" fmla="*/ 21 w 724"/>
                                <a:gd name="T1" fmla="*/ 354 h 588"/>
                                <a:gd name="T2" fmla="*/ 143 w 724"/>
                                <a:gd name="T3" fmla="*/ 339 h 588"/>
                                <a:gd name="T4" fmla="*/ 262 w 724"/>
                                <a:gd name="T5" fmla="*/ 327 h 588"/>
                                <a:gd name="T6" fmla="*/ 483 w 724"/>
                                <a:gd name="T7" fmla="*/ 303 h 588"/>
                                <a:gd name="T8" fmla="*/ 549 w 724"/>
                                <a:gd name="T9" fmla="*/ 327 h 588"/>
                                <a:gd name="T10" fmla="*/ 562 w 724"/>
                                <a:gd name="T11" fmla="*/ 354 h 588"/>
                                <a:gd name="T12" fmla="*/ 647 w 724"/>
                                <a:gd name="T13" fmla="*/ 335 h 588"/>
                                <a:gd name="T14" fmla="*/ 617 w 724"/>
                                <a:gd name="T15" fmla="*/ 357 h 588"/>
                                <a:gd name="T16" fmla="*/ 642 w 724"/>
                                <a:gd name="T17" fmla="*/ 354 h 588"/>
                                <a:gd name="T18" fmla="*/ 642 w 724"/>
                                <a:gd name="T19" fmla="*/ 362 h 588"/>
                                <a:gd name="T20" fmla="*/ 653 w 724"/>
                                <a:gd name="T21" fmla="*/ 380 h 588"/>
                                <a:gd name="T22" fmla="*/ 667 w 724"/>
                                <a:gd name="T23" fmla="*/ 405 h 588"/>
                                <a:gd name="T24" fmla="*/ 716 w 724"/>
                                <a:gd name="T25" fmla="*/ 412 h 588"/>
                                <a:gd name="T26" fmla="*/ 766 w 724"/>
                                <a:gd name="T27" fmla="*/ 405 h 588"/>
                                <a:gd name="T28" fmla="*/ 777 w 724"/>
                                <a:gd name="T29" fmla="*/ 408 h 588"/>
                                <a:gd name="T30" fmla="*/ 862 w 724"/>
                                <a:gd name="T31" fmla="*/ 397 h 588"/>
                                <a:gd name="T32" fmla="*/ 955 w 724"/>
                                <a:gd name="T33" fmla="*/ 366 h 588"/>
                                <a:gd name="T34" fmla="*/ 1151 w 724"/>
                                <a:gd name="T35" fmla="*/ 264 h 588"/>
                                <a:gd name="T36" fmla="*/ 1145 w 724"/>
                                <a:gd name="T37" fmla="*/ 194 h 588"/>
                                <a:gd name="T38" fmla="*/ 1126 w 724"/>
                                <a:gd name="T39" fmla="*/ 174 h 588"/>
                                <a:gd name="T40" fmla="*/ 1100 w 724"/>
                                <a:gd name="T41" fmla="*/ 172 h 588"/>
                                <a:gd name="T42" fmla="*/ 1055 w 724"/>
                                <a:gd name="T43" fmla="*/ 123 h 588"/>
                                <a:gd name="T44" fmla="*/ 1026 w 724"/>
                                <a:gd name="T45" fmla="*/ 101 h 588"/>
                                <a:gd name="T46" fmla="*/ 1020 w 724"/>
                                <a:gd name="T47" fmla="*/ 56 h 588"/>
                                <a:gd name="T48" fmla="*/ 977 w 724"/>
                                <a:gd name="T49" fmla="*/ 43 h 588"/>
                                <a:gd name="T50" fmla="*/ 954 w 724"/>
                                <a:gd name="T51" fmla="*/ 0 h 588"/>
                                <a:gd name="T52" fmla="*/ 901 w 724"/>
                                <a:gd name="T53" fmla="*/ 79 h 588"/>
                                <a:gd name="T54" fmla="*/ 862 w 724"/>
                                <a:gd name="T55" fmla="*/ 105 h 588"/>
                                <a:gd name="T56" fmla="*/ 827 w 724"/>
                                <a:gd name="T57" fmla="*/ 97 h 588"/>
                                <a:gd name="T58" fmla="*/ 757 w 724"/>
                                <a:gd name="T59" fmla="*/ 78 h 588"/>
                                <a:gd name="T60" fmla="*/ 733 w 724"/>
                                <a:gd name="T61" fmla="*/ 56 h 588"/>
                                <a:gd name="T62" fmla="*/ 752 w 724"/>
                                <a:gd name="T63" fmla="*/ 42 h 588"/>
                                <a:gd name="T64" fmla="*/ 788 w 724"/>
                                <a:gd name="T65" fmla="*/ 31 h 588"/>
                                <a:gd name="T66" fmla="*/ 757 w 724"/>
                                <a:gd name="T67" fmla="*/ 35 h 588"/>
                                <a:gd name="T68" fmla="*/ 736 w 724"/>
                                <a:gd name="T69" fmla="*/ 30 h 588"/>
                                <a:gd name="T70" fmla="*/ 660 w 724"/>
                                <a:gd name="T71" fmla="*/ 20 h 588"/>
                                <a:gd name="T72" fmla="*/ 614 w 724"/>
                                <a:gd name="T73" fmla="*/ 30 h 588"/>
                                <a:gd name="T74" fmla="*/ 588 w 724"/>
                                <a:gd name="T75" fmla="*/ 42 h 588"/>
                                <a:gd name="T76" fmla="*/ 554 w 724"/>
                                <a:gd name="T77" fmla="*/ 46 h 588"/>
                                <a:gd name="T78" fmla="*/ 560 w 724"/>
                                <a:gd name="T79" fmla="*/ 62 h 588"/>
                                <a:gd name="T80" fmla="*/ 515 w 724"/>
                                <a:gd name="T81" fmla="*/ 62 h 588"/>
                                <a:gd name="T82" fmla="*/ 497 w 724"/>
                                <a:gd name="T83" fmla="*/ 42 h 588"/>
                                <a:gd name="T84" fmla="*/ 451 w 724"/>
                                <a:gd name="T85" fmla="*/ 51 h 588"/>
                                <a:gd name="T86" fmla="*/ 395 w 724"/>
                                <a:gd name="T87" fmla="*/ 87 h 588"/>
                                <a:gd name="T88" fmla="*/ 375 w 724"/>
                                <a:gd name="T89" fmla="*/ 92 h 588"/>
                                <a:gd name="T90" fmla="*/ 369 w 724"/>
                                <a:gd name="T91" fmla="*/ 102 h 588"/>
                                <a:gd name="T92" fmla="*/ 329 w 724"/>
                                <a:gd name="T93" fmla="*/ 102 h 588"/>
                                <a:gd name="T94" fmla="*/ 278 w 724"/>
                                <a:gd name="T95" fmla="*/ 126 h 588"/>
                                <a:gd name="T96" fmla="*/ 76 w 724"/>
                                <a:gd name="T97" fmla="*/ 170 h 588"/>
                                <a:gd name="T98" fmla="*/ 63 w 724"/>
                                <a:gd name="T99" fmla="*/ 174 h 588"/>
                                <a:gd name="T100" fmla="*/ 25 w 724"/>
                                <a:gd name="T101" fmla="*/ 192 h 588"/>
                                <a:gd name="T102" fmla="*/ 20 w 724"/>
                                <a:gd name="T103" fmla="*/ 217 h 588"/>
                                <a:gd name="T104" fmla="*/ 15 w 724"/>
                                <a:gd name="T105" fmla="*/ 224 h 588"/>
                                <a:gd name="T106" fmla="*/ 29 w 724"/>
                                <a:gd name="T107" fmla="*/ 306 h 588"/>
                                <a:gd name="T108" fmla="*/ 5 w 724"/>
                                <a:gd name="T109" fmla="*/ 335 h 588"/>
                                <a:gd name="T110" fmla="*/ 0 w 724"/>
                                <a:gd name="T111" fmla="*/ 344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4"/>
                                <a:gd name="T169" fmla="*/ 0 h 588"/>
                                <a:gd name="T170" fmla="*/ 724 w 72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4" h="588">
                                  <a:moveTo>
                                    <a:pt x="0" y="485"/>
                                  </a:moveTo>
                                  <a:lnTo>
                                    <a:pt x="21" y="501"/>
                                  </a:lnTo>
                                  <a:lnTo>
                                    <a:pt x="50" y="501"/>
                                  </a:lnTo>
                                  <a:lnTo>
                                    <a:pt x="88" y="478"/>
                                  </a:lnTo>
                                  <a:lnTo>
                                    <a:pt x="150" y="477"/>
                                  </a:lnTo>
                                  <a:lnTo>
                                    <a:pt x="163" y="460"/>
                                  </a:lnTo>
                                  <a:lnTo>
                                    <a:pt x="207" y="442"/>
                                  </a:lnTo>
                                  <a:lnTo>
                                    <a:pt x="301" y="430"/>
                                  </a:lnTo>
                                  <a:lnTo>
                                    <a:pt x="346" y="451"/>
                                  </a:lnTo>
                                  <a:lnTo>
                                    <a:pt x="340" y="460"/>
                                  </a:lnTo>
                                  <a:lnTo>
                                    <a:pt x="349" y="465"/>
                                  </a:lnTo>
                                  <a:lnTo>
                                    <a:pt x="349" y="501"/>
                                  </a:lnTo>
                                  <a:lnTo>
                                    <a:pt x="405" y="457"/>
                                  </a:lnTo>
                                  <a:lnTo>
                                    <a:pt x="401" y="472"/>
                                  </a:lnTo>
                                  <a:lnTo>
                                    <a:pt x="368" y="506"/>
                                  </a:lnTo>
                                  <a:lnTo>
                                    <a:pt x="383" y="505"/>
                                  </a:lnTo>
                                  <a:lnTo>
                                    <a:pt x="397" y="486"/>
                                  </a:lnTo>
                                  <a:lnTo>
                                    <a:pt x="399" y="501"/>
                                  </a:lnTo>
                                  <a:lnTo>
                                    <a:pt x="386" y="515"/>
                                  </a:lnTo>
                                  <a:lnTo>
                                    <a:pt x="399" y="513"/>
                                  </a:lnTo>
                                  <a:lnTo>
                                    <a:pt x="404" y="520"/>
                                  </a:lnTo>
                                  <a:lnTo>
                                    <a:pt x="406" y="538"/>
                                  </a:lnTo>
                                  <a:lnTo>
                                    <a:pt x="401" y="548"/>
                                  </a:lnTo>
                                  <a:lnTo>
                                    <a:pt x="414" y="572"/>
                                  </a:lnTo>
                                  <a:lnTo>
                                    <a:pt x="436" y="572"/>
                                  </a:lnTo>
                                  <a:lnTo>
                                    <a:pt x="445" y="581"/>
                                  </a:lnTo>
                                  <a:lnTo>
                                    <a:pt x="479" y="560"/>
                                  </a:lnTo>
                                  <a:lnTo>
                                    <a:pt x="476" y="572"/>
                                  </a:lnTo>
                                  <a:lnTo>
                                    <a:pt x="485" y="568"/>
                                  </a:lnTo>
                                  <a:lnTo>
                                    <a:pt x="483" y="577"/>
                                  </a:lnTo>
                                  <a:lnTo>
                                    <a:pt x="492" y="587"/>
                                  </a:lnTo>
                                  <a:lnTo>
                                    <a:pt x="535" y="562"/>
                                  </a:lnTo>
                                  <a:lnTo>
                                    <a:pt x="569" y="554"/>
                                  </a:lnTo>
                                  <a:lnTo>
                                    <a:pt x="593" y="518"/>
                                  </a:lnTo>
                                  <a:lnTo>
                                    <a:pt x="687" y="419"/>
                                  </a:lnTo>
                                  <a:lnTo>
                                    <a:pt x="715" y="370"/>
                                  </a:lnTo>
                                  <a:lnTo>
                                    <a:pt x="723" y="317"/>
                                  </a:lnTo>
                                  <a:lnTo>
                                    <a:pt x="711" y="274"/>
                                  </a:lnTo>
                                  <a:lnTo>
                                    <a:pt x="699" y="263"/>
                                  </a:lnTo>
                                  <a:lnTo>
                                    <a:pt x="699" y="244"/>
                                  </a:lnTo>
                                  <a:lnTo>
                                    <a:pt x="688" y="233"/>
                                  </a:lnTo>
                                  <a:lnTo>
                                    <a:pt x="683" y="240"/>
                                  </a:lnTo>
                                  <a:lnTo>
                                    <a:pt x="675" y="198"/>
                                  </a:lnTo>
                                  <a:lnTo>
                                    <a:pt x="655" y="178"/>
                                  </a:lnTo>
                                  <a:lnTo>
                                    <a:pt x="637" y="169"/>
                                  </a:lnTo>
                                  <a:lnTo>
                                    <a:pt x="637" y="135"/>
                                  </a:lnTo>
                                  <a:lnTo>
                                    <a:pt x="630" y="119"/>
                                  </a:lnTo>
                                  <a:lnTo>
                                    <a:pt x="633" y="85"/>
                                  </a:lnTo>
                                  <a:lnTo>
                                    <a:pt x="621" y="72"/>
                                  </a:lnTo>
                                  <a:lnTo>
                                    <a:pt x="607" y="72"/>
                                  </a:lnTo>
                                  <a:lnTo>
                                    <a:pt x="599" y="5"/>
                                  </a:lnTo>
                                  <a:lnTo>
                                    <a:pt x="592" y="0"/>
                                  </a:lnTo>
                                  <a:lnTo>
                                    <a:pt x="583" y="9"/>
                                  </a:lnTo>
                                  <a:lnTo>
                                    <a:pt x="560" y="108"/>
                                  </a:lnTo>
                                  <a:lnTo>
                                    <a:pt x="545" y="137"/>
                                  </a:lnTo>
                                  <a:lnTo>
                                    <a:pt x="535" y="143"/>
                                  </a:lnTo>
                                  <a:lnTo>
                                    <a:pt x="526" y="145"/>
                                  </a:lnTo>
                                  <a:lnTo>
                                    <a:pt x="513" y="127"/>
                                  </a:lnTo>
                                  <a:lnTo>
                                    <a:pt x="484" y="107"/>
                                  </a:lnTo>
                                  <a:lnTo>
                                    <a:pt x="471" y="107"/>
                                  </a:lnTo>
                                  <a:lnTo>
                                    <a:pt x="469" y="95"/>
                                  </a:lnTo>
                                  <a:lnTo>
                                    <a:pt x="455" y="85"/>
                                  </a:lnTo>
                                  <a:lnTo>
                                    <a:pt x="465" y="70"/>
                                  </a:lnTo>
                                  <a:lnTo>
                                    <a:pt x="467" y="50"/>
                                  </a:lnTo>
                                  <a:lnTo>
                                    <a:pt x="478" y="50"/>
                                  </a:lnTo>
                                  <a:lnTo>
                                    <a:pt x="489" y="31"/>
                                  </a:lnTo>
                                  <a:lnTo>
                                    <a:pt x="479" y="25"/>
                                  </a:lnTo>
                                  <a:lnTo>
                                    <a:pt x="471" y="35"/>
                                  </a:lnTo>
                                  <a:lnTo>
                                    <a:pt x="467" y="27"/>
                                  </a:lnTo>
                                  <a:lnTo>
                                    <a:pt x="456" y="30"/>
                                  </a:lnTo>
                                  <a:lnTo>
                                    <a:pt x="406" y="11"/>
                                  </a:lnTo>
                                  <a:lnTo>
                                    <a:pt x="410" y="20"/>
                                  </a:lnTo>
                                  <a:lnTo>
                                    <a:pt x="405" y="30"/>
                                  </a:lnTo>
                                  <a:lnTo>
                                    <a:pt x="381" y="30"/>
                                  </a:lnTo>
                                  <a:lnTo>
                                    <a:pt x="368" y="39"/>
                                  </a:lnTo>
                                  <a:lnTo>
                                    <a:pt x="366" y="57"/>
                                  </a:lnTo>
                                  <a:lnTo>
                                    <a:pt x="356" y="59"/>
                                  </a:lnTo>
                                  <a:lnTo>
                                    <a:pt x="344" y="75"/>
                                  </a:lnTo>
                                  <a:lnTo>
                                    <a:pt x="351" y="82"/>
                                  </a:lnTo>
                                  <a:lnTo>
                                    <a:pt x="348" y="91"/>
                                  </a:lnTo>
                                  <a:lnTo>
                                    <a:pt x="330" y="84"/>
                                  </a:lnTo>
                                  <a:lnTo>
                                    <a:pt x="321" y="91"/>
                                  </a:lnTo>
                                  <a:lnTo>
                                    <a:pt x="316" y="74"/>
                                  </a:lnTo>
                                  <a:lnTo>
                                    <a:pt x="309" y="65"/>
                                  </a:lnTo>
                                  <a:lnTo>
                                    <a:pt x="299" y="63"/>
                                  </a:lnTo>
                                  <a:lnTo>
                                    <a:pt x="280" y="80"/>
                                  </a:lnTo>
                                  <a:lnTo>
                                    <a:pt x="268" y="80"/>
                                  </a:lnTo>
                                  <a:lnTo>
                                    <a:pt x="247" y="116"/>
                                  </a:lnTo>
                                  <a:lnTo>
                                    <a:pt x="238" y="110"/>
                                  </a:lnTo>
                                  <a:lnTo>
                                    <a:pt x="233" y="121"/>
                                  </a:lnTo>
                                  <a:lnTo>
                                    <a:pt x="239" y="127"/>
                                  </a:lnTo>
                                  <a:lnTo>
                                    <a:pt x="229" y="137"/>
                                  </a:lnTo>
                                  <a:lnTo>
                                    <a:pt x="223" y="117"/>
                                  </a:lnTo>
                                  <a:lnTo>
                                    <a:pt x="205" y="137"/>
                                  </a:lnTo>
                                  <a:lnTo>
                                    <a:pt x="205" y="152"/>
                                  </a:lnTo>
                                  <a:lnTo>
                                    <a:pt x="174" y="184"/>
                                  </a:lnTo>
                                  <a:lnTo>
                                    <a:pt x="87" y="207"/>
                                  </a:lnTo>
                                  <a:lnTo>
                                    <a:pt x="47" y="237"/>
                                  </a:lnTo>
                                  <a:lnTo>
                                    <a:pt x="44" y="227"/>
                                  </a:lnTo>
                                  <a:lnTo>
                                    <a:pt x="34" y="244"/>
                                  </a:lnTo>
                                  <a:lnTo>
                                    <a:pt x="34" y="263"/>
                                  </a:lnTo>
                                  <a:lnTo>
                                    <a:pt x="25" y="271"/>
                                  </a:lnTo>
                                  <a:lnTo>
                                    <a:pt x="29" y="324"/>
                                  </a:lnTo>
                                  <a:lnTo>
                                    <a:pt x="20" y="308"/>
                                  </a:lnTo>
                                  <a:lnTo>
                                    <a:pt x="21" y="325"/>
                                  </a:lnTo>
                                  <a:lnTo>
                                    <a:pt x="15" y="317"/>
                                  </a:lnTo>
                                  <a:lnTo>
                                    <a:pt x="29" y="379"/>
                                  </a:lnTo>
                                  <a:lnTo>
                                    <a:pt x="29" y="434"/>
                                  </a:lnTo>
                                  <a:lnTo>
                                    <a:pt x="19" y="465"/>
                                  </a:lnTo>
                                  <a:lnTo>
                                    <a:pt x="5" y="472"/>
                                  </a:lnTo>
                                  <a:lnTo>
                                    <a:pt x="0" y="48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6" name="Freeform 61"/>
                            <p:cNvSpPr>
                              <a:spLocks noChangeAspect="1"/>
                            </p:cNvSpPr>
                            <p:nvPr/>
                          </p:nvSpPr>
                          <p:spPr bwMode="auto">
                            <a:xfrm>
                              <a:off x="4344" y="2380"/>
                              <a:ext cx="205" cy="235"/>
                            </a:xfrm>
                            <a:custGeom>
                              <a:avLst/>
                              <a:gdLst>
                                <a:gd name="T0" fmla="*/ 0 w 201"/>
                                <a:gd name="T1" fmla="*/ 0 h 238"/>
                                <a:gd name="T2" fmla="*/ 6 w 201"/>
                                <a:gd name="T3" fmla="*/ 18 h 238"/>
                                <a:gd name="T4" fmla="*/ 58 w 201"/>
                                <a:gd name="T5" fmla="*/ 39 h 238"/>
                                <a:gd name="T6" fmla="*/ 76 w 201"/>
                                <a:gd name="T7" fmla="*/ 39 h 238"/>
                                <a:gd name="T8" fmla="*/ 112 w 201"/>
                                <a:gd name="T9" fmla="*/ 50 h 238"/>
                                <a:gd name="T10" fmla="*/ 132 w 201"/>
                                <a:gd name="T11" fmla="*/ 82 h 238"/>
                                <a:gd name="T12" fmla="*/ 166 w 201"/>
                                <a:gd name="T13" fmla="*/ 96 h 238"/>
                                <a:gd name="T14" fmla="*/ 181 w 201"/>
                                <a:gd name="T15" fmla="*/ 110 h 238"/>
                                <a:gd name="T16" fmla="*/ 210 w 201"/>
                                <a:gd name="T17" fmla="*/ 126 h 238"/>
                                <a:gd name="T18" fmla="*/ 291 w 201"/>
                                <a:gd name="T19" fmla="*/ 163 h 238"/>
                                <a:gd name="T20" fmla="*/ 304 w 201"/>
                                <a:gd name="T21" fmla="*/ 166 h 238"/>
                                <a:gd name="T22" fmla="*/ 325 w 201"/>
                                <a:gd name="T23" fmla="*/ 162 h 238"/>
                                <a:gd name="T24" fmla="*/ 335 w 201"/>
                                <a:gd name="T25" fmla="*/ 166 h 238"/>
                                <a:gd name="T26" fmla="*/ 353 w 201"/>
                                <a:gd name="T27" fmla="*/ 122 h 238"/>
                                <a:gd name="T28" fmla="*/ 335 w 201"/>
                                <a:gd name="T29" fmla="*/ 113 h 238"/>
                                <a:gd name="T30" fmla="*/ 320 w 201"/>
                                <a:gd name="T31" fmla="*/ 113 h 238"/>
                                <a:gd name="T32" fmla="*/ 298 w 201"/>
                                <a:gd name="T33" fmla="*/ 100 h 238"/>
                                <a:gd name="T34" fmla="*/ 275 w 201"/>
                                <a:gd name="T35" fmla="*/ 100 h 238"/>
                                <a:gd name="T36" fmla="*/ 265 w 201"/>
                                <a:gd name="T37" fmla="*/ 96 h 238"/>
                                <a:gd name="T38" fmla="*/ 275 w 201"/>
                                <a:gd name="T39" fmla="*/ 85 h 238"/>
                                <a:gd name="T40" fmla="*/ 253 w 201"/>
                                <a:gd name="T41" fmla="*/ 76 h 238"/>
                                <a:gd name="T42" fmla="*/ 253 w 201"/>
                                <a:gd name="T43" fmla="*/ 65 h 238"/>
                                <a:gd name="T44" fmla="*/ 193 w 201"/>
                                <a:gd name="T45" fmla="*/ 41 h 238"/>
                                <a:gd name="T46" fmla="*/ 175 w 201"/>
                                <a:gd name="T47" fmla="*/ 43 h 238"/>
                                <a:gd name="T48" fmla="*/ 69 w 201"/>
                                <a:gd name="T49" fmla="*/ 8 h 238"/>
                                <a:gd name="T50" fmla="*/ 0 w 201"/>
                                <a:gd name="T51" fmla="*/ 0 h 238"/>
                                <a:gd name="T52" fmla="*/ 0 w 201"/>
                                <a:gd name="T53" fmla="*/ 0 h 238"/>
                                <a:gd name="T54" fmla="*/ 0 w 201"/>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38"/>
                                <a:gd name="T86" fmla="*/ 201 w 201"/>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38">
                                  <a:moveTo>
                                    <a:pt x="0" y="0"/>
                                  </a:moveTo>
                                  <a:lnTo>
                                    <a:pt x="6" y="18"/>
                                  </a:lnTo>
                                  <a:lnTo>
                                    <a:pt x="29" y="40"/>
                                  </a:lnTo>
                                  <a:lnTo>
                                    <a:pt x="47" y="67"/>
                                  </a:lnTo>
                                  <a:lnTo>
                                    <a:pt x="65" y="79"/>
                                  </a:lnTo>
                                  <a:lnTo>
                                    <a:pt x="74" y="111"/>
                                  </a:lnTo>
                                  <a:lnTo>
                                    <a:pt x="95" y="131"/>
                                  </a:lnTo>
                                  <a:lnTo>
                                    <a:pt x="104" y="160"/>
                                  </a:lnTo>
                                  <a:lnTo>
                                    <a:pt x="119" y="184"/>
                                  </a:lnTo>
                                  <a:lnTo>
                                    <a:pt x="165" y="233"/>
                                  </a:lnTo>
                                  <a:lnTo>
                                    <a:pt x="172" y="237"/>
                                  </a:lnTo>
                                  <a:lnTo>
                                    <a:pt x="183" y="231"/>
                                  </a:lnTo>
                                  <a:lnTo>
                                    <a:pt x="190" y="237"/>
                                  </a:lnTo>
                                  <a:lnTo>
                                    <a:pt x="200" y="180"/>
                                  </a:lnTo>
                                  <a:lnTo>
                                    <a:pt x="190" y="166"/>
                                  </a:lnTo>
                                  <a:lnTo>
                                    <a:pt x="180" y="166"/>
                                  </a:lnTo>
                                  <a:lnTo>
                                    <a:pt x="169" y="139"/>
                                  </a:lnTo>
                                  <a:lnTo>
                                    <a:pt x="157" y="139"/>
                                  </a:lnTo>
                                  <a:lnTo>
                                    <a:pt x="151" y="131"/>
                                  </a:lnTo>
                                  <a:lnTo>
                                    <a:pt x="157" y="114"/>
                                  </a:lnTo>
                                  <a:lnTo>
                                    <a:pt x="143" y="105"/>
                                  </a:lnTo>
                                  <a:lnTo>
                                    <a:pt x="143" y="94"/>
                                  </a:lnTo>
                                  <a:lnTo>
                                    <a:pt x="110" y="70"/>
                                  </a:lnTo>
                                  <a:lnTo>
                                    <a:pt x="101" y="72"/>
                                  </a:lnTo>
                                  <a:lnTo>
                                    <a:pt x="40" y="8"/>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7" name="Freeform 62"/>
                            <p:cNvSpPr>
                              <a:spLocks noChangeAspect="1"/>
                            </p:cNvSpPr>
                            <p:nvPr/>
                          </p:nvSpPr>
                          <p:spPr bwMode="auto">
                            <a:xfrm>
                              <a:off x="4530" y="2615"/>
                              <a:ext cx="168" cy="57"/>
                            </a:xfrm>
                            <a:custGeom>
                              <a:avLst/>
                              <a:gdLst>
                                <a:gd name="T0" fmla="*/ 0 w 164"/>
                                <a:gd name="T1" fmla="*/ 18 h 58"/>
                                <a:gd name="T2" fmla="*/ 88 w 164"/>
                                <a:gd name="T3" fmla="*/ 29 h 58"/>
                                <a:gd name="T4" fmla="*/ 149 w 164"/>
                                <a:gd name="T5" fmla="*/ 29 h 58"/>
                                <a:gd name="T6" fmla="*/ 250 w 164"/>
                                <a:gd name="T7" fmla="*/ 29 h 58"/>
                                <a:gd name="T8" fmla="*/ 277 w 164"/>
                                <a:gd name="T9" fmla="*/ 29 h 58"/>
                                <a:gd name="T10" fmla="*/ 322 w 164"/>
                                <a:gd name="T11" fmla="*/ 29 h 58"/>
                                <a:gd name="T12" fmla="*/ 327 w 164"/>
                                <a:gd name="T13" fmla="*/ 29 h 58"/>
                                <a:gd name="T14" fmla="*/ 266 w 164"/>
                                <a:gd name="T15" fmla="*/ 29 h 58"/>
                                <a:gd name="T16" fmla="*/ 256 w 164"/>
                                <a:gd name="T17" fmla="*/ 21 h 58"/>
                                <a:gd name="T18" fmla="*/ 200 w 164"/>
                                <a:gd name="T19" fmla="*/ 11 h 58"/>
                                <a:gd name="T20" fmla="*/ 185 w 164"/>
                                <a:gd name="T21" fmla="*/ 21 h 58"/>
                                <a:gd name="T22" fmla="*/ 134 w 164"/>
                                <a:gd name="T23" fmla="*/ 19 h 58"/>
                                <a:gd name="T24" fmla="*/ 68 w 164"/>
                                <a:gd name="T25" fmla="*/ 2 h 58"/>
                                <a:gd name="T26" fmla="*/ 13 w 164"/>
                                <a:gd name="T27" fmla="*/ 0 h 58"/>
                                <a:gd name="T28" fmla="*/ 0 w 164"/>
                                <a:gd name="T29" fmla="*/ 18 h 58"/>
                                <a:gd name="T30" fmla="*/ 0 w 164"/>
                                <a:gd name="T31" fmla="*/ 18 h 58"/>
                                <a:gd name="T32" fmla="*/ 0 w 164"/>
                                <a:gd name="T33" fmla="*/ 1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58"/>
                                <a:gd name="T53" fmla="*/ 164 w 16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58">
                                  <a:moveTo>
                                    <a:pt x="0" y="18"/>
                                  </a:moveTo>
                                  <a:lnTo>
                                    <a:pt x="46" y="38"/>
                                  </a:lnTo>
                                  <a:lnTo>
                                    <a:pt x="75" y="38"/>
                                  </a:lnTo>
                                  <a:lnTo>
                                    <a:pt x="125" y="53"/>
                                  </a:lnTo>
                                  <a:lnTo>
                                    <a:pt x="138" y="49"/>
                                  </a:lnTo>
                                  <a:lnTo>
                                    <a:pt x="161" y="57"/>
                                  </a:lnTo>
                                  <a:lnTo>
                                    <a:pt x="163" y="38"/>
                                  </a:lnTo>
                                  <a:lnTo>
                                    <a:pt x="133" y="35"/>
                                  </a:lnTo>
                                  <a:lnTo>
                                    <a:pt x="128" y="21"/>
                                  </a:lnTo>
                                  <a:lnTo>
                                    <a:pt x="99" y="11"/>
                                  </a:lnTo>
                                  <a:lnTo>
                                    <a:pt x="93" y="21"/>
                                  </a:lnTo>
                                  <a:lnTo>
                                    <a:pt x="66" y="19"/>
                                  </a:lnTo>
                                  <a:lnTo>
                                    <a:pt x="36" y="2"/>
                                  </a:lnTo>
                                  <a:lnTo>
                                    <a:pt x="13" y="0"/>
                                  </a:lnTo>
                                  <a:lnTo>
                                    <a:pt x="0"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8" name="Freeform 63"/>
                            <p:cNvSpPr>
                              <a:spLocks noChangeAspect="1"/>
                            </p:cNvSpPr>
                            <p:nvPr/>
                          </p:nvSpPr>
                          <p:spPr bwMode="auto">
                            <a:xfrm>
                              <a:off x="4696" y="2660"/>
                              <a:ext cx="23" cy="16"/>
                            </a:xfrm>
                            <a:custGeom>
                              <a:avLst/>
                              <a:gdLst>
                                <a:gd name="T0" fmla="*/ 0 w 23"/>
                                <a:gd name="T1" fmla="*/ 4 h 16"/>
                                <a:gd name="T2" fmla="*/ 12 w 23"/>
                                <a:gd name="T3" fmla="*/ 15 h 16"/>
                                <a:gd name="T4" fmla="*/ 22 w 23"/>
                                <a:gd name="T5" fmla="*/ 5 h 16"/>
                                <a:gd name="T6" fmla="*/ 15 w 23"/>
                                <a:gd name="T7" fmla="*/ 0 h 16"/>
                                <a:gd name="T8" fmla="*/ 0 w 23"/>
                                <a:gd name="T9" fmla="*/ 4 h 16"/>
                                <a:gd name="T10" fmla="*/ 0 w 23"/>
                                <a:gd name="T11" fmla="*/ 4 h 16"/>
                                <a:gd name="T12" fmla="*/ 0 w 23"/>
                                <a:gd name="T13" fmla="*/ 4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0" y="4"/>
                                  </a:moveTo>
                                  <a:lnTo>
                                    <a:pt x="12" y="15"/>
                                  </a:lnTo>
                                  <a:lnTo>
                                    <a:pt x="22" y="5"/>
                                  </a:lnTo>
                                  <a:lnTo>
                                    <a:pt x="15"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29" name="Freeform 64"/>
                            <p:cNvSpPr>
                              <a:spLocks noChangeAspect="1"/>
                            </p:cNvSpPr>
                            <p:nvPr/>
                          </p:nvSpPr>
                          <p:spPr bwMode="auto">
                            <a:xfrm>
                              <a:off x="4724" y="2662"/>
                              <a:ext cx="144" cy="22"/>
                            </a:xfrm>
                            <a:custGeom>
                              <a:avLst/>
                              <a:gdLst>
                                <a:gd name="T0" fmla="*/ 0 w 142"/>
                                <a:gd name="T1" fmla="*/ 17 h 22"/>
                                <a:gd name="T2" fmla="*/ 20 w 142"/>
                                <a:gd name="T3" fmla="*/ 21 h 22"/>
                                <a:gd name="T4" fmla="*/ 94 w 142"/>
                                <a:gd name="T5" fmla="*/ 10 h 22"/>
                                <a:gd name="T6" fmla="*/ 168 w 142"/>
                                <a:gd name="T7" fmla="*/ 16 h 22"/>
                                <a:gd name="T8" fmla="*/ 209 w 142"/>
                                <a:gd name="T9" fmla="*/ 6 h 22"/>
                                <a:gd name="T10" fmla="*/ 188 w 142"/>
                                <a:gd name="T11" fmla="*/ 2 h 22"/>
                                <a:gd name="T12" fmla="*/ 176 w 142"/>
                                <a:gd name="T13" fmla="*/ 13 h 22"/>
                                <a:gd name="T14" fmla="*/ 119 w 142"/>
                                <a:gd name="T15" fmla="*/ 2 h 22"/>
                                <a:gd name="T16" fmla="*/ 94 w 142"/>
                                <a:gd name="T17" fmla="*/ 10 h 22"/>
                                <a:gd name="T18" fmla="*/ 33 w 142"/>
                                <a:gd name="T19" fmla="*/ 0 h 22"/>
                                <a:gd name="T20" fmla="*/ 67 w 142"/>
                                <a:gd name="T21" fmla="*/ 9 h 22"/>
                                <a:gd name="T22" fmla="*/ 10 w 142"/>
                                <a:gd name="T23" fmla="*/ 3 h 22"/>
                                <a:gd name="T24" fmla="*/ 3 w 142"/>
                                <a:gd name="T25" fmla="*/ 7 h 22"/>
                                <a:gd name="T26" fmla="*/ 0 w 142"/>
                                <a:gd name="T27" fmla="*/ 17 h 22"/>
                                <a:gd name="T28" fmla="*/ 0 w 142"/>
                                <a:gd name="T29" fmla="*/ 17 h 22"/>
                                <a:gd name="T30" fmla="*/ 0 w 142"/>
                                <a:gd name="T31" fmla="*/ 1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2"/>
                                <a:gd name="T50" fmla="*/ 142 w 1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2">
                                  <a:moveTo>
                                    <a:pt x="0" y="17"/>
                                  </a:moveTo>
                                  <a:lnTo>
                                    <a:pt x="20" y="21"/>
                                  </a:lnTo>
                                  <a:lnTo>
                                    <a:pt x="65" y="10"/>
                                  </a:lnTo>
                                  <a:lnTo>
                                    <a:pt x="110" y="16"/>
                                  </a:lnTo>
                                  <a:lnTo>
                                    <a:pt x="141" y="6"/>
                                  </a:lnTo>
                                  <a:lnTo>
                                    <a:pt x="127" y="2"/>
                                  </a:lnTo>
                                  <a:lnTo>
                                    <a:pt x="118" y="13"/>
                                  </a:lnTo>
                                  <a:lnTo>
                                    <a:pt x="84" y="2"/>
                                  </a:lnTo>
                                  <a:lnTo>
                                    <a:pt x="65" y="10"/>
                                  </a:lnTo>
                                  <a:lnTo>
                                    <a:pt x="33" y="0"/>
                                  </a:lnTo>
                                  <a:lnTo>
                                    <a:pt x="38" y="9"/>
                                  </a:lnTo>
                                  <a:lnTo>
                                    <a:pt x="10" y="3"/>
                                  </a:lnTo>
                                  <a:lnTo>
                                    <a:pt x="3" y="7"/>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0" name="Freeform 65"/>
                            <p:cNvSpPr>
                              <a:spLocks noChangeAspect="1"/>
                            </p:cNvSpPr>
                            <p:nvPr/>
                          </p:nvSpPr>
                          <p:spPr bwMode="auto">
                            <a:xfrm>
                              <a:off x="4898" y="2650"/>
                              <a:ext cx="17" cy="10"/>
                            </a:xfrm>
                            <a:custGeom>
                              <a:avLst/>
                              <a:gdLst>
                                <a:gd name="T0" fmla="*/ 0 w 17"/>
                                <a:gd name="T1" fmla="*/ 9 h 10"/>
                                <a:gd name="T2" fmla="*/ 11 w 17"/>
                                <a:gd name="T3" fmla="*/ 9 h 10"/>
                                <a:gd name="T4" fmla="*/ 16 w 17"/>
                                <a:gd name="T5" fmla="*/ 0 h 10"/>
                                <a:gd name="T6" fmla="*/ 3 w 17"/>
                                <a:gd name="T7" fmla="*/ 2 h 10"/>
                                <a:gd name="T8" fmla="*/ 0 w 17"/>
                                <a:gd name="T9" fmla="*/ 9 h 10"/>
                                <a:gd name="T10" fmla="*/ 0 w 17"/>
                                <a:gd name="T11" fmla="*/ 9 h 10"/>
                                <a:gd name="T12" fmla="*/ 0 w 17"/>
                                <a:gd name="T13" fmla="*/ 9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0" y="9"/>
                                  </a:moveTo>
                                  <a:lnTo>
                                    <a:pt x="11" y="9"/>
                                  </a:lnTo>
                                  <a:lnTo>
                                    <a:pt x="16" y="0"/>
                                  </a:lnTo>
                                  <a:lnTo>
                                    <a:pt x="3" y="2"/>
                                  </a:lnTo>
                                  <a:lnTo>
                                    <a:pt x="0" y="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1" name="Freeform 66"/>
                            <p:cNvSpPr>
                              <a:spLocks noChangeAspect="1"/>
                            </p:cNvSpPr>
                            <p:nvPr/>
                          </p:nvSpPr>
                          <p:spPr bwMode="auto">
                            <a:xfrm>
                              <a:off x="4779" y="2689"/>
                              <a:ext cx="35" cy="18"/>
                            </a:xfrm>
                            <a:custGeom>
                              <a:avLst/>
                              <a:gdLst>
                                <a:gd name="T0" fmla="*/ 0 w 34"/>
                                <a:gd name="T1" fmla="*/ 1 h 19"/>
                                <a:gd name="T2" fmla="*/ 2 w 34"/>
                                <a:gd name="T3" fmla="*/ 8 h 19"/>
                                <a:gd name="T4" fmla="*/ 56 w 34"/>
                                <a:gd name="T5" fmla="*/ 9 h 19"/>
                                <a:gd name="T6" fmla="*/ 72 w 34"/>
                                <a:gd name="T7" fmla="*/ 9 h 19"/>
                                <a:gd name="T8" fmla="*/ 47 w 34"/>
                                <a:gd name="T9" fmla="*/ 0 h 19"/>
                                <a:gd name="T10" fmla="*/ 0 w 34"/>
                                <a:gd name="T11" fmla="*/ 1 h 19"/>
                                <a:gd name="T12" fmla="*/ 0 w 34"/>
                                <a:gd name="T13" fmla="*/ 1 h 19"/>
                                <a:gd name="T14" fmla="*/ 0 w 34"/>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9"/>
                                <a:gd name="T26" fmla="*/ 34 w 3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9">
                                  <a:moveTo>
                                    <a:pt x="0" y="1"/>
                                  </a:moveTo>
                                  <a:lnTo>
                                    <a:pt x="2" y="8"/>
                                  </a:lnTo>
                                  <a:lnTo>
                                    <a:pt x="25" y="18"/>
                                  </a:lnTo>
                                  <a:lnTo>
                                    <a:pt x="33" y="14"/>
                                  </a:lnTo>
                                  <a:lnTo>
                                    <a:pt x="18" y="0"/>
                                  </a:lnTo>
                                  <a:lnTo>
                                    <a:pt x="0"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2" name="Freeform 67"/>
                            <p:cNvSpPr>
                              <a:spLocks noChangeAspect="1"/>
                            </p:cNvSpPr>
                            <p:nvPr/>
                          </p:nvSpPr>
                          <p:spPr bwMode="auto">
                            <a:xfrm>
                              <a:off x="4529" y="2528"/>
                              <a:ext cx="30" cy="32"/>
                            </a:xfrm>
                            <a:custGeom>
                              <a:avLst/>
                              <a:gdLst>
                                <a:gd name="T0" fmla="*/ 0 w 28"/>
                                <a:gd name="T1" fmla="*/ 8 h 32"/>
                                <a:gd name="T2" fmla="*/ 71 w 28"/>
                                <a:gd name="T3" fmla="*/ 10 h 32"/>
                                <a:gd name="T4" fmla="*/ 93 w 28"/>
                                <a:gd name="T5" fmla="*/ 25 h 32"/>
                                <a:gd name="T6" fmla="*/ 186 w 28"/>
                                <a:gd name="T7" fmla="*/ 31 h 32"/>
                                <a:gd name="T8" fmla="*/ 199 w 28"/>
                                <a:gd name="T9" fmla="*/ 20 h 32"/>
                                <a:gd name="T10" fmla="*/ 174 w 28"/>
                                <a:gd name="T11" fmla="*/ 19 h 32"/>
                                <a:gd name="T12" fmla="*/ 107 w 28"/>
                                <a:gd name="T13" fmla="*/ 0 h 32"/>
                                <a:gd name="T14" fmla="*/ 0 w 28"/>
                                <a:gd name="T15" fmla="*/ 8 h 32"/>
                                <a:gd name="T16" fmla="*/ 0 w 28"/>
                                <a:gd name="T17" fmla="*/ 8 h 32"/>
                                <a:gd name="T18" fmla="*/ 0 w 28"/>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2"/>
                                <a:gd name="T32" fmla="*/ 28 w 2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2">
                                  <a:moveTo>
                                    <a:pt x="0" y="8"/>
                                  </a:moveTo>
                                  <a:lnTo>
                                    <a:pt x="9" y="10"/>
                                  </a:lnTo>
                                  <a:lnTo>
                                    <a:pt x="13" y="25"/>
                                  </a:lnTo>
                                  <a:lnTo>
                                    <a:pt x="25" y="31"/>
                                  </a:lnTo>
                                  <a:lnTo>
                                    <a:pt x="27" y="20"/>
                                  </a:lnTo>
                                  <a:lnTo>
                                    <a:pt x="23" y="19"/>
                                  </a:lnTo>
                                  <a:lnTo>
                                    <a:pt x="15"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3" name="Freeform 68"/>
                            <p:cNvSpPr>
                              <a:spLocks noChangeAspect="1"/>
                            </p:cNvSpPr>
                            <p:nvPr/>
                          </p:nvSpPr>
                          <p:spPr bwMode="auto">
                            <a:xfrm>
                              <a:off x="4574" y="2547"/>
                              <a:ext cx="15" cy="16"/>
                            </a:xfrm>
                            <a:custGeom>
                              <a:avLst/>
                              <a:gdLst>
                                <a:gd name="T0" fmla="*/ 0 w 14"/>
                                <a:gd name="T1" fmla="*/ 12 h 16"/>
                                <a:gd name="T2" fmla="*/ 66 w 14"/>
                                <a:gd name="T3" fmla="*/ 15 h 16"/>
                                <a:gd name="T4" fmla="*/ 93 w 14"/>
                                <a:gd name="T5" fmla="*/ 5 h 16"/>
                                <a:gd name="T6" fmla="*/ 3 w 14"/>
                                <a:gd name="T7" fmla="*/ 0 h 16"/>
                                <a:gd name="T8" fmla="*/ 0 w 14"/>
                                <a:gd name="T9" fmla="*/ 12 h 16"/>
                                <a:gd name="T10" fmla="*/ 0 w 14"/>
                                <a:gd name="T11" fmla="*/ 12 h 16"/>
                                <a:gd name="T12" fmla="*/ 0 w 14"/>
                                <a:gd name="T13" fmla="*/ 12 h 16"/>
                                <a:gd name="T14" fmla="*/ 0 60000 65536"/>
                                <a:gd name="T15" fmla="*/ 0 60000 65536"/>
                                <a:gd name="T16" fmla="*/ 0 60000 65536"/>
                                <a:gd name="T17" fmla="*/ 0 60000 65536"/>
                                <a:gd name="T18" fmla="*/ 0 60000 65536"/>
                                <a:gd name="T19" fmla="*/ 0 60000 65536"/>
                                <a:gd name="T20" fmla="*/ 0 60000 65536"/>
                                <a:gd name="T21" fmla="*/ 0 w 14"/>
                                <a:gd name="T22" fmla="*/ 0 h 16"/>
                                <a:gd name="T23" fmla="*/ 14 w 1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6">
                                  <a:moveTo>
                                    <a:pt x="0" y="12"/>
                                  </a:moveTo>
                                  <a:lnTo>
                                    <a:pt x="8" y="15"/>
                                  </a:lnTo>
                                  <a:lnTo>
                                    <a:pt x="13" y="5"/>
                                  </a:lnTo>
                                  <a:lnTo>
                                    <a:pt x="3" y="0"/>
                                  </a:lnTo>
                                  <a:lnTo>
                                    <a:pt x="0" y="1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4" name="Freeform 69"/>
                            <p:cNvSpPr>
                              <a:spLocks noChangeAspect="1"/>
                            </p:cNvSpPr>
                            <p:nvPr/>
                          </p:nvSpPr>
                          <p:spPr bwMode="auto">
                            <a:xfrm>
                              <a:off x="4785" y="2461"/>
                              <a:ext cx="119" cy="152"/>
                            </a:xfrm>
                            <a:custGeom>
                              <a:avLst/>
                              <a:gdLst>
                                <a:gd name="T0" fmla="*/ 0 w 118"/>
                                <a:gd name="T1" fmla="*/ 57 h 155"/>
                                <a:gd name="T2" fmla="*/ 1 w 118"/>
                                <a:gd name="T3" fmla="*/ 64 h 155"/>
                                <a:gd name="T4" fmla="*/ 11 w 118"/>
                                <a:gd name="T5" fmla="*/ 64 h 155"/>
                                <a:gd name="T6" fmla="*/ 13 w 118"/>
                                <a:gd name="T7" fmla="*/ 69 h 155"/>
                                <a:gd name="T8" fmla="*/ 9 w 118"/>
                                <a:gd name="T9" fmla="*/ 86 h 155"/>
                                <a:gd name="T10" fmla="*/ 26 w 118"/>
                                <a:gd name="T11" fmla="*/ 85 h 155"/>
                                <a:gd name="T12" fmla="*/ 26 w 118"/>
                                <a:gd name="T13" fmla="*/ 59 h 155"/>
                                <a:gd name="T14" fmla="*/ 33 w 118"/>
                                <a:gd name="T15" fmla="*/ 56 h 155"/>
                                <a:gd name="T16" fmla="*/ 41 w 118"/>
                                <a:gd name="T17" fmla="*/ 56 h 155"/>
                                <a:gd name="T18" fmla="*/ 36 w 118"/>
                                <a:gd name="T19" fmla="*/ 63 h 155"/>
                                <a:gd name="T20" fmla="*/ 50 w 118"/>
                                <a:gd name="T21" fmla="*/ 70 h 155"/>
                                <a:gd name="T22" fmla="*/ 49 w 118"/>
                                <a:gd name="T23" fmla="*/ 75 h 155"/>
                                <a:gd name="T24" fmla="*/ 55 w 118"/>
                                <a:gd name="T25" fmla="*/ 76 h 155"/>
                                <a:gd name="T26" fmla="*/ 91 w 118"/>
                                <a:gd name="T27" fmla="*/ 75 h 155"/>
                                <a:gd name="T28" fmla="*/ 89 w 118"/>
                                <a:gd name="T29" fmla="*/ 83 h 155"/>
                                <a:gd name="T30" fmla="*/ 97 w 118"/>
                                <a:gd name="T31" fmla="*/ 87 h 155"/>
                                <a:gd name="T32" fmla="*/ 105 w 118"/>
                                <a:gd name="T33" fmla="*/ 83 h 155"/>
                                <a:gd name="T34" fmla="*/ 107 w 118"/>
                                <a:gd name="T35" fmla="*/ 76 h 155"/>
                                <a:gd name="T36" fmla="*/ 88 w 118"/>
                                <a:gd name="T37" fmla="*/ 64 h 155"/>
                                <a:gd name="T38" fmla="*/ 95 w 118"/>
                                <a:gd name="T39" fmla="*/ 61 h 155"/>
                                <a:gd name="T40" fmla="*/ 49 w 118"/>
                                <a:gd name="T41" fmla="*/ 47 h 155"/>
                                <a:gd name="T42" fmla="*/ 105 w 118"/>
                                <a:gd name="T43" fmla="*/ 25 h 155"/>
                                <a:gd name="T44" fmla="*/ 115 w 118"/>
                                <a:gd name="T45" fmla="*/ 25 h 155"/>
                                <a:gd name="T46" fmla="*/ 108 w 118"/>
                                <a:gd name="T47" fmla="*/ 25 h 155"/>
                                <a:gd name="T48" fmla="*/ 33 w 118"/>
                                <a:gd name="T49" fmla="*/ 36 h 155"/>
                                <a:gd name="T50" fmla="*/ 32 w 118"/>
                                <a:gd name="T51" fmla="*/ 25 h 155"/>
                                <a:gd name="T52" fmla="*/ 24 w 118"/>
                                <a:gd name="T53" fmla="*/ 25 h 155"/>
                                <a:gd name="T54" fmla="*/ 24 w 118"/>
                                <a:gd name="T55" fmla="*/ 25 h 155"/>
                                <a:gd name="T56" fmla="*/ 34 w 118"/>
                                <a:gd name="T57" fmla="*/ 25 h 155"/>
                                <a:gd name="T58" fmla="*/ 115 w 118"/>
                                <a:gd name="T59" fmla="*/ 25 h 155"/>
                                <a:gd name="T60" fmla="*/ 135 w 118"/>
                                <a:gd name="T61" fmla="*/ 24 h 155"/>
                                <a:gd name="T62" fmla="*/ 146 w 118"/>
                                <a:gd name="T63" fmla="*/ 5 h 155"/>
                                <a:gd name="T64" fmla="*/ 142 w 118"/>
                                <a:gd name="T65" fmla="*/ 0 h 155"/>
                                <a:gd name="T66" fmla="*/ 123 w 118"/>
                                <a:gd name="T67" fmla="*/ 18 h 155"/>
                                <a:gd name="T68" fmla="*/ 105 w 118"/>
                                <a:gd name="T69" fmla="*/ 19 h 155"/>
                                <a:gd name="T70" fmla="*/ 37 w 118"/>
                                <a:gd name="T71" fmla="*/ 9 h 155"/>
                                <a:gd name="T72" fmla="*/ 33 w 118"/>
                                <a:gd name="T73" fmla="*/ 21 h 155"/>
                                <a:gd name="T74" fmla="*/ 21 w 118"/>
                                <a:gd name="T75" fmla="*/ 21 h 155"/>
                                <a:gd name="T76" fmla="*/ 18 w 118"/>
                                <a:gd name="T77" fmla="*/ 25 h 155"/>
                                <a:gd name="T78" fmla="*/ 0 w 118"/>
                                <a:gd name="T79" fmla="*/ 57 h 155"/>
                                <a:gd name="T80" fmla="*/ 0 w 118"/>
                                <a:gd name="T81" fmla="*/ 57 h 155"/>
                                <a:gd name="T82" fmla="*/ 0 w 118"/>
                                <a:gd name="T83" fmla="*/ 57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
                                <a:gd name="T127" fmla="*/ 0 h 155"/>
                                <a:gd name="T128" fmla="*/ 118 w 118"/>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 h="155">
                                  <a:moveTo>
                                    <a:pt x="0" y="95"/>
                                  </a:moveTo>
                                  <a:lnTo>
                                    <a:pt x="1" y="109"/>
                                  </a:lnTo>
                                  <a:lnTo>
                                    <a:pt x="11" y="109"/>
                                  </a:lnTo>
                                  <a:lnTo>
                                    <a:pt x="13" y="119"/>
                                  </a:lnTo>
                                  <a:lnTo>
                                    <a:pt x="9" y="152"/>
                                  </a:lnTo>
                                  <a:lnTo>
                                    <a:pt x="26" y="150"/>
                                  </a:lnTo>
                                  <a:lnTo>
                                    <a:pt x="26" y="99"/>
                                  </a:lnTo>
                                  <a:lnTo>
                                    <a:pt x="33" y="93"/>
                                  </a:lnTo>
                                  <a:lnTo>
                                    <a:pt x="41" y="93"/>
                                  </a:lnTo>
                                  <a:lnTo>
                                    <a:pt x="36" y="108"/>
                                  </a:lnTo>
                                  <a:lnTo>
                                    <a:pt x="50" y="121"/>
                                  </a:lnTo>
                                  <a:lnTo>
                                    <a:pt x="49" y="133"/>
                                  </a:lnTo>
                                  <a:lnTo>
                                    <a:pt x="55" y="137"/>
                                  </a:lnTo>
                                  <a:lnTo>
                                    <a:pt x="62" y="132"/>
                                  </a:lnTo>
                                  <a:lnTo>
                                    <a:pt x="60" y="147"/>
                                  </a:lnTo>
                                  <a:lnTo>
                                    <a:pt x="68" y="154"/>
                                  </a:lnTo>
                                  <a:lnTo>
                                    <a:pt x="76" y="147"/>
                                  </a:lnTo>
                                  <a:lnTo>
                                    <a:pt x="78" y="135"/>
                                  </a:lnTo>
                                  <a:lnTo>
                                    <a:pt x="59" y="109"/>
                                  </a:lnTo>
                                  <a:lnTo>
                                    <a:pt x="66" y="103"/>
                                  </a:lnTo>
                                  <a:lnTo>
                                    <a:pt x="49" y="76"/>
                                  </a:lnTo>
                                  <a:lnTo>
                                    <a:pt x="76" y="54"/>
                                  </a:lnTo>
                                  <a:lnTo>
                                    <a:pt x="86" y="54"/>
                                  </a:lnTo>
                                  <a:lnTo>
                                    <a:pt x="79" y="49"/>
                                  </a:lnTo>
                                  <a:lnTo>
                                    <a:pt x="33" y="65"/>
                                  </a:lnTo>
                                  <a:lnTo>
                                    <a:pt x="32" y="54"/>
                                  </a:lnTo>
                                  <a:lnTo>
                                    <a:pt x="24" y="50"/>
                                  </a:lnTo>
                                  <a:lnTo>
                                    <a:pt x="24" y="38"/>
                                  </a:lnTo>
                                  <a:lnTo>
                                    <a:pt x="34" y="27"/>
                                  </a:lnTo>
                                  <a:lnTo>
                                    <a:pt x="86" y="30"/>
                                  </a:lnTo>
                                  <a:lnTo>
                                    <a:pt x="106" y="24"/>
                                  </a:lnTo>
                                  <a:lnTo>
                                    <a:pt x="117" y="5"/>
                                  </a:lnTo>
                                  <a:lnTo>
                                    <a:pt x="113" y="0"/>
                                  </a:lnTo>
                                  <a:lnTo>
                                    <a:pt x="94" y="18"/>
                                  </a:lnTo>
                                  <a:lnTo>
                                    <a:pt x="76" y="19"/>
                                  </a:lnTo>
                                  <a:lnTo>
                                    <a:pt x="37" y="9"/>
                                  </a:lnTo>
                                  <a:lnTo>
                                    <a:pt x="33" y="21"/>
                                  </a:lnTo>
                                  <a:lnTo>
                                    <a:pt x="21" y="21"/>
                                  </a:lnTo>
                                  <a:lnTo>
                                    <a:pt x="18" y="49"/>
                                  </a:lnTo>
                                  <a:lnTo>
                                    <a:pt x="0" y="9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5" name="Freeform 70"/>
                            <p:cNvSpPr>
                              <a:spLocks noChangeAspect="1"/>
                            </p:cNvSpPr>
                            <p:nvPr/>
                          </p:nvSpPr>
                          <p:spPr bwMode="auto">
                            <a:xfrm>
                              <a:off x="4942" y="2452"/>
                              <a:ext cx="26" cy="63"/>
                            </a:xfrm>
                            <a:custGeom>
                              <a:avLst/>
                              <a:gdLst>
                                <a:gd name="T0" fmla="*/ 0 w 25"/>
                                <a:gd name="T1" fmla="*/ 22 h 64"/>
                                <a:gd name="T2" fmla="*/ 4 w 25"/>
                                <a:gd name="T3" fmla="*/ 32 h 64"/>
                                <a:gd name="T4" fmla="*/ 60 w 25"/>
                                <a:gd name="T5" fmla="*/ 34 h 64"/>
                                <a:gd name="T6" fmla="*/ 11 w 25"/>
                                <a:gd name="T7" fmla="*/ 32 h 64"/>
                                <a:gd name="T8" fmla="*/ 12 w 25"/>
                                <a:gd name="T9" fmla="*/ 32 h 64"/>
                                <a:gd name="T10" fmla="*/ 62 w 25"/>
                                <a:gd name="T11" fmla="*/ 32 h 64"/>
                                <a:gd name="T12" fmla="*/ 54 w 25"/>
                                <a:gd name="T13" fmla="*/ 28 h 64"/>
                                <a:gd name="T14" fmla="*/ 70 w 25"/>
                                <a:gd name="T15" fmla="*/ 22 h 64"/>
                                <a:gd name="T16" fmla="*/ 70 w 25"/>
                                <a:gd name="T17" fmla="*/ 12 h 64"/>
                                <a:gd name="T18" fmla="*/ 46 w 25"/>
                                <a:gd name="T19" fmla="*/ 18 h 64"/>
                                <a:gd name="T20" fmla="*/ 11 w 25"/>
                                <a:gd name="T21" fmla="*/ 0 h 64"/>
                                <a:gd name="T22" fmla="*/ 4 w 25"/>
                                <a:gd name="T23" fmla="*/ 6 h 64"/>
                                <a:gd name="T24" fmla="*/ 0 w 25"/>
                                <a:gd name="T25" fmla="*/ 22 h 64"/>
                                <a:gd name="T26" fmla="*/ 0 w 25"/>
                                <a:gd name="T27" fmla="*/ 22 h 64"/>
                                <a:gd name="T28" fmla="*/ 0 w 25"/>
                                <a:gd name="T29" fmla="*/ 22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64"/>
                                <a:gd name="T47" fmla="*/ 25 w 2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64">
                                  <a:moveTo>
                                    <a:pt x="0" y="22"/>
                                  </a:moveTo>
                                  <a:lnTo>
                                    <a:pt x="4" y="49"/>
                                  </a:lnTo>
                                  <a:lnTo>
                                    <a:pt x="20" y="63"/>
                                  </a:lnTo>
                                  <a:lnTo>
                                    <a:pt x="11" y="46"/>
                                  </a:lnTo>
                                  <a:lnTo>
                                    <a:pt x="12" y="36"/>
                                  </a:lnTo>
                                  <a:lnTo>
                                    <a:pt x="21" y="36"/>
                                  </a:lnTo>
                                  <a:lnTo>
                                    <a:pt x="17" y="28"/>
                                  </a:lnTo>
                                  <a:lnTo>
                                    <a:pt x="24" y="22"/>
                                  </a:lnTo>
                                  <a:lnTo>
                                    <a:pt x="24" y="12"/>
                                  </a:lnTo>
                                  <a:lnTo>
                                    <a:pt x="13" y="18"/>
                                  </a:lnTo>
                                  <a:lnTo>
                                    <a:pt x="11" y="0"/>
                                  </a:lnTo>
                                  <a:lnTo>
                                    <a:pt x="4" y="6"/>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6" name="Freeform 71"/>
                            <p:cNvSpPr>
                              <a:spLocks noChangeAspect="1"/>
                            </p:cNvSpPr>
                            <p:nvPr/>
                          </p:nvSpPr>
                          <p:spPr bwMode="auto">
                            <a:xfrm>
                              <a:off x="4916" y="2562"/>
                              <a:ext cx="24" cy="14"/>
                            </a:xfrm>
                            <a:custGeom>
                              <a:avLst/>
                              <a:gdLst>
                                <a:gd name="T0" fmla="*/ 0 w 23"/>
                                <a:gd name="T1" fmla="*/ 1 h 14"/>
                                <a:gd name="T2" fmla="*/ 53 w 23"/>
                                <a:gd name="T3" fmla="*/ 13 h 14"/>
                                <a:gd name="T4" fmla="*/ 71 w 23"/>
                                <a:gd name="T5" fmla="*/ 8 h 14"/>
                                <a:gd name="T6" fmla="*/ 59 w 23"/>
                                <a:gd name="T7" fmla="*/ 0 h 14"/>
                                <a:gd name="T8" fmla="*/ 0 w 23"/>
                                <a:gd name="T9" fmla="*/ 1 h 14"/>
                                <a:gd name="T10" fmla="*/ 0 w 23"/>
                                <a:gd name="T11" fmla="*/ 1 h 14"/>
                                <a:gd name="T12" fmla="*/ 0 w 23"/>
                                <a:gd name="T13" fmla="*/ 1 h 14"/>
                                <a:gd name="T14" fmla="*/ 0 60000 65536"/>
                                <a:gd name="T15" fmla="*/ 0 60000 65536"/>
                                <a:gd name="T16" fmla="*/ 0 60000 65536"/>
                                <a:gd name="T17" fmla="*/ 0 60000 65536"/>
                                <a:gd name="T18" fmla="*/ 0 60000 65536"/>
                                <a:gd name="T19" fmla="*/ 0 60000 65536"/>
                                <a:gd name="T20" fmla="*/ 0 60000 65536"/>
                                <a:gd name="T21" fmla="*/ 0 w 23"/>
                                <a:gd name="T22" fmla="*/ 0 h 14"/>
                                <a:gd name="T23" fmla="*/ 23 w 2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
                                  <a:moveTo>
                                    <a:pt x="0" y="1"/>
                                  </a:moveTo>
                                  <a:lnTo>
                                    <a:pt x="15" y="13"/>
                                  </a:lnTo>
                                  <a:lnTo>
                                    <a:pt x="22" y="8"/>
                                  </a:lnTo>
                                  <a:lnTo>
                                    <a:pt x="18" y="0"/>
                                  </a:lnTo>
                                  <a:lnTo>
                                    <a:pt x="0"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7" name="Freeform 72"/>
                            <p:cNvSpPr>
                              <a:spLocks noChangeAspect="1"/>
                            </p:cNvSpPr>
                            <p:nvPr/>
                          </p:nvSpPr>
                          <p:spPr bwMode="auto">
                            <a:xfrm>
                              <a:off x="4952" y="2553"/>
                              <a:ext cx="52" cy="23"/>
                            </a:xfrm>
                            <a:custGeom>
                              <a:avLst/>
                              <a:gdLst>
                                <a:gd name="T0" fmla="*/ 0 w 51"/>
                                <a:gd name="T1" fmla="*/ 10 h 24"/>
                                <a:gd name="T2" fmla="*/ 81 w 51"/>
                                <a:gd name="T3" fmla="*/ 12 h 24"/>
                                <a:gd name="T4" fmla="*/ 75 w 51"/>
                                <a:gd name="T5" fmla="*/ 6 h 24"/>
                                <a:gd name="T6" fmla="*/ 59 w 51"/>
                                <a:gd name="T7" fmla="*/ 0 h 24"/>
                                <a:gd name="T8" fmla="*/ 5 w 51"/>
                                <a:gd name="T9" fmla="*/ 2 h 24"/>
                                <a:gd name="T10" fmla="*/ 0 w 51"/>
                                <a:gd name="T11" fmla="*/ 10 h 24"/>
                                <a:gd name="T12" fmla="*/ 0 w 51"/>
                                <a:gd name="T13" fmla="*/ 10 h 24"/>
                                <a:gd name="T14" fmla="*/ 0 w 51"/>
                                <a:gd name="T15" fmla="*/ 10 h 2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24"/>
                                <a:gd name="T26" fmla="*/ 51 w 5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24">
                                  <a:moveTo>
                                    <a:pt x="0" y="10"/>
                                  </a:moveTo>
                                  <a:lnTo>
                                    <a:pt x="50" y="23"/>
                                  </a:lnTo>
                                  <a:lnTo>
                                    <a:pt x="46" y="6"/>
                                  </a:lnTo>
                                  <a:lnTo>
                                    <a:pt x="30" y="0"/>
                                  </a:lnTo>
                                  <a:lnTo>
                                    <a:pt x="5" y="2"/>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8" name="Freeform 73"/>
                            <p:cNvSpPr>
                              <a:spLocks noChangeAspect="1"/>
                            </p:cNvSpPr>
                            <p:nvPr/>
                          </p:nvSpPr>
                          <p:spPr bwMode="auto">
                            <a:xfrm>
                              <a:off x="4998" y="2497"/>
                              <a:ext cx="19" cy="9"/>
                            </a:xfrm>
                            <a:custGeom>
                              <a:avLst/>
                              <a:gdLst>
                                <a:gd name="T0" fmla="*/ 0 w 18"/>
                                <a:gd name="T1" fmla="*/ 3 h 9"/>
                                <a:gd name="T2" fmla="*/ 8 w 18"/>
                                <a:gd name="T3" fmla="*/ 8 h 9"/>
                                <a:gd name="T4" fmla="*/ 79 w 18"/>
                                <a:gd name="T5" fmla="*/ 5 h 9"/>
                                <a:gd name="T6" fmla="*/ 8 w 18"/>
                                <a:gd name="T7" fmla="*/ 0 h 9"/>
                                <a:gd name="T8" fmla="*/ 0 w 18"/>
                                <a:gd name="T9" fmla="*/ 3 h 9"/>
                                <a:gd name="T10" fmla="*/ 0 w 18"/>
                                <a:gd name="T11" fmla="*/ 3 h 9"/>
                                <a:gd name="T12" fmla="*/ 0 w 18"/>
                                <a:gd name="T13" fmla="*/ 3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0" y="3"/>
                                  </a:moveTo>
                                  <a:lnTo>
                                    <a:pt x="8" y="8"/>
                                  </a:lnTo>
                                  <a:lnTo>
                                    <a:pt x="17" y="5"/>
                                  </a:lnTo>
                                  <a:lnTo>
                                    <a:pt x="8" y="0"/>
                                  </a:lnTo>
                                  <a:lnTo>
                                    <a:pt x="0"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39" name="Freeform 74"/>
                            <p:cNvSpPr>
                              <a:spLocks noChangeAspect="1"/>
                            </p:cNvSpPr>
                            <p:nvPr/>
                          </p:nvSpPr>
                          <p:spPr bwMode="auto">
                            <a:xfrm>
                              <a:off x="4748" y="2265"/>
                              <a:ext cx="43" cy="61"/>
                            </a:xfrm>
                            <a:custGeom>
                              <a:avLst/>
                              <a:gdLst>
                                <a:gd name="T0" fmla="*/ 0 w 43"/>
                                <a:gd name="T1" fmla="*/ 60 h 61"/>
                                <a:gd name="T2" fmla="*/ 42 w 43"/>
                                <a:gd name="T3" fmla="*/ 16 h 61"/>
                                <a:gd name="T4" fmla="*/ 37 w 43"/>
                                <a:gd name="T5" fmla="*/ 0 h 61"/>
                                <a:gd name="T6" fmla="*/ 32 w 43"/>
                                <a:gd name="T7" fmla="*/ 16 h 61"/>
                                <a:gd name="T8" fmla="*/ 0 w 43"/>
                                <a:gd name="T9" fmla="*/ 60 h 61"/>
                                <a:gd name="T10" fmla="*/ 0 w 43"/>
                                <a:gd name="T11" fmla="*/ 60 h 61"/>
                                <a:gd name="T12" fmla="*/ 0 w 43"/>
                                <a:gd name="T13" fmla="*/ 60 h 61"/>
                                <a:gd name="T14" fmla="*/ 0 60000 65536"/>
                                <a:gd name="T15" fmla="*/ 0 60000 65536"/>
                                <a:gd name="T16" fmla="*/ 0 60000 65536"/>
                                <a:gd name="T17" fmla="*/ 0 60000 65536"/>
                                <a:gd name="T18" fmla="*/ 0 60000 65536"/>
                                <a:gd name="T19" fmla="*/ 0 60000 65536"/>
                                <a:gd name="T20" fmla="*/ 0 60000 65536"/>
                                <a:gd name="T21" fmla="*/ 0 w 43"/>
                                <a:gd name="T22" fmla="*/ 0 h 61"/>
                                <a:gd name="T23" fmla="*/ 43 w 4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1">
                                  <a:moveTo>
                                    <a:pt x="0" y="60"/>
                                  </a:moveTo>
                                  <a:lnTo>
                                    <a:pt x="42" y="16"/>
                                  </a:lnTo>
                                  <a:lnTo>
                                    <a:pt x="37" y="0"/>
                                  </a:lnTo>
                                  <a:lnTo>
                                    <a:pt x="32" y="16"/>
                                  </a:lnTo>
                                  <a:lnTo>
                                    <a:pt x="0" y="6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40" name="Freeform 75"/>
                            <p:cNvSpPr>
                              <a:spLocks noChangeAspect="1"/>
                            </p:cNvSpPr>
                            <p:nvPr/>
                          </p:nvSpPr>
                          <p:spPr bwMode="auto">
                            <a:xfrm>
                              <a:off x="4829" y="2254"/>
                              <a:ext cx="53" cy="60"/>
                            </a:xfrm>
                            <a:custGeom>
                              <a:avLst/>
                              <a:gdLst>
                                <a:gd name="T0" fmla="*/ 2 w 53"/>
                                <a:gd name="T1" fmla="*/ 27 h 61"/>
                                <a:gd name="T2" fmla="*/ 18 w 53"/>
                                <a:gd name="T3" fmla="*/ 29 h 61"/>
                                <a:gd name="T4" fmla="*/ 19 w 53"/>
                                <a:gd name="T5" fmla="*/ 30 h 61"/>
                                <a:gd name="T6" fmla="*/ 14 w 53"/>
                                <a:gd name="T7" fmla="*/ 30 h 61"/>
                                <a:gd name="T8" fmla="*/ 24 w 53"/>
                                <a:gd name="T9" fmla="*/ 31 h 61"/>
                                <a:gd name="T10" fmla="*/ 32 w 53"/>
                                <a:gd name="T11" fmla="*/ 30 h 61"/>
                                <a:gd name="T12" fmla="*/ 26 w 53"/>
                                <a:gd name="T13" fmla="*/ 30 h 61"/>
                                <a:gd name="T14" fmla="*/ 34 w 53"/>
                                <a:gd name="T15" fmla="*/ 30 h 61"/>
                                <a:gd name="T16" fmla="*/ 37 w 53"/>
                                <a:gd name="T17" fmla="*/ 30 h 61"/>
                                <a:gd name="T18" fmla="*/ 42 w 53"/>
                                <a:gd name="T19" fmla="*/ 30 h 61"/>
                                <a:gd name="T20" fmla="*/ 52 w 53"/>
                                <a:gd name="T21" fmla="*/ 30 h 61"/>
                                <a:gd name="T22" fmla="*/ 50 w 53"/>
                                <a:gd name="T23" fmla="*/ 30 h 61"/>
                                <a:gd name="T24" fmla="*/ 42 w 53"/>
                                <a:gd name="T25" fmla="*/ 30 h 61"/>
                                <a:gd name="T26" fmla="*/ 40 w 53"/>
                                <a:gd name="T27" fmla="*/ 15 h 61"/>
                                <a:gd name="T28" fmla="*/ 29 w 53"/>
                                <a:gd name="T29" fmla="*/ 29 h 61"/>
                                <a:gd name="T30" fmla="*/ 24 w 53"/>
                                <a:gd name="T31" fmla="*/ 7 h 61"/>
                                <a:gd name="T32" fmla="*/ 12 w 53"/>
                                <a:gd name="T33" fmla="*/ 7 h 61"/>
                                <a:gd name="T34" fmla="*/ 11 w 53"/>
                                <a:gd name="T35" fmla="*/ 2 h 61"/>
                                <a:gd name="T36" fmla="*/ 0 w 53"/>
                                <a:gd name="T37" fmla="*/ 0 h 61"/>
                                <a:gd name="T38" fmla="*/ 2 w 53"/>
                                <a:gd name="T39" fmla="*/ 27 h 61"/>
                                <a:gd name="T40" fmla="*/ 2 w 53"/>
                                <a:gd name="T41" fmla="*/ 27 h 61"/>
                                <a:gd name="T42" fmla="*/ 2 w 5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1"/>
                                <a:gd name="T68" fmla="*/ 53 w 5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1">
                                  <a:moveTo>
                                    <a:pt x="2" y="27"/>
                                  </a:moveTo>
                                  <a:lnTo>
                                    <a:pt x="18" y="29"/>
                                  </a:lnTo>
                                  <a:lnTo>
                                    <a:pt x="19" y="38"/>
                                  </a:lnTo>
                                  <a:lnTo>
                                    <a:pt x="14" y="43"/>
                                  </a:lnTo>
                                  <a:lnTo>
                                    <a:pt x="24" y="60"/>
                                  </a:lnTo>
                                  <a:lnTo>
                                    <a:pt x="32" y="53"/>
                                  </a:lnTo>
                                  <a:lnTo>
                                    <a:pt x="26" y="43"/>
                                  </a:lnTo>
                                  <a:lnTo>
                                    <a:pt x="34" y="46"/>
                                  </a:lnTo>
                                  <a:lnTo>
                                    <a:pt x="37" y="39"/>
                                  </a:lnTo>
                                  <a:lnTo>
                                    <a:pt x="42" y="46"/>
                                  </a:lnTo>
                                  <a:lnTo>
                                    <a:pt x="52" y="44"/>
                                  </a:lnTo>
                                  <a:lnTo>
                                    <a:pt x="50" y="35"/>
                                  </a:lnTo>
                                  <a:lnTo>
                                    <a:pt x="42" y="34"/>
                                  </a:lnTo>
                                  <a:lnTo>
                                    <a:pt x="40" y="15"/>
                                  </a:lnTo>
                                  <a:lnTo>
                                    <a:pt x="29" y="29"/>
                                  </a:lnTo>
                                  <a:lnTo>
                                    <a:pt x="24" y="7"/>
                                  </a:lnTo>
                                  <a:lnTo>
                                    <a:pt x="12" y="7"/>
                                  </a:lnTo>
                                  <a:lnTo>
                                    <a:pt x="11" y="2"/>
                                  </a:lnTo>
                                  <a:lnTo>
                                    <a:pt x="0" y="0"/>
                                  </a:lnTo>
                                  <a:lnTo>
                                    <a:pt x="2"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41" name="Freeform 76"/>
                            <p:cNvSpPr>
                              <a:spLocks noChangeAspect="1"/>
                            </p:cNvSpPr>
                            <p:nvPr/>
                          </p:nvSpPr>
                          <p:spPr bwMode="auto">
                            <a:xfrm>
                              <a:off x="4837" y="2297"/>
                              <a:ext cx="87" cy="85"/>
                            </a:xfrm>
                            <a:custGeom>
                              <a:avLst/>
                              <a:gdLst>
                                <a:gd name="T0" fmla="*/ 0 w 85"/>
                                <a:gd name="T1" fmla="*/ 24 h 87"/>
                                <a:gd name="T2" fmla="*/ 3 w 85"/>
                                <a:gd name="T3" fmla="*/ 32 h 87"/>
                                <a:gd name="T4" fmla="*/ 10 w 85"/>
                                <a:gd name="T5" fmla="*/ 21 h 87"/>
                                <a:gd name="T6" fmla="*/ 16 w 85"/>
                                <a:gd name="T7" fmla="*/ 21 h 87"/>
                                <a:gd name="T8" fmla="*/ 17 w 85"/>
                                <a:gd name="T9" fmla="*/ 21 h 87"/>
                                <a:gd name="T10" fmla="*/ 58 w 85"/>
                                <a:gd name="T11" fmla="*/ 21 h 87"/>
                                <a:gd name="T12" fmla="*/ 68 w 85"/>
                                <a:gd name="T13" fmla="*/ 21 h 87"/>
                                <a:gd name="T14" fmla="*/ 78 w 85"/>
                                <a:gd name="T15" fmla="*/ 21 h 87"/>
                                <a:gd name="T16" fmla="*/ 68 w 85"/>
                                <a:gd name="T17" fmla="*/ 37 h 87"/>
                                <a:gd name="T18" fmla="*/ 131 w 85"/>
                                <a:gd name="T19" fmla="*/ 46 h 87"/>
                                <a:gd name="T20" fmla="*/ 140 w 85"/>
                                <a:gd name="T21" fmla="*/ 41 h 87"/>
                                <a:gd name="T22" fmla="*/ 123 w 85"/>
                                <a:gd name="T23" fmla="*/ 34 h 87"/>
                                <a:gd name="T24" fmla="*/ 131 w 85"/>
                                <a:gd name="T25" fmla="*/ 28 h 87"/>
                                <a:gd name="T26" fmla="*/ 137 w 85"/>
                                <a:gd name="T27" fmla="*/ 21 h 87"/>
                                <a:gd name="T28" fmla="*/ 153 w 85"/>
                                <a:gd name="T29" fmla="*/ 39 h 87"/>
                                <a:gd name="T30" fmla="*/ 162 w 85"/>
                                <a:gd name="T31" fmla="*/ 23 h 87"/>
                                <a:gd name="T32" fmla="*/ 150 w 85"/>
                                <a:gd name="T33" fmla="*/ 19 h 87"/>
                                <a:gd name="T34" fmla="*/ 117 w 85"/>
                                <a:gd name="T35" fmla="*/ 0 h 87"/>
                                <a:gd name="T36" fmla="*/ 123 w 85"/>
                                <a:gd name="T37" fmla="*/ 13 h 87"/>
                                <a:gd name="T38" fmla="*/ 108 w 85"/>
                                <a:gd name="T39" fmla="*/ 19 h 87"/>
                                <a:gd name="T40" fmla="*/ 94 w 85"/>
                                <a:gd name="T41" fmla="*/ 17 h 87"/>
                                <a:gd name="T42" fmla="*/ 90 w 85"/>
                                <a:gd name="T43" fmla="*/ 21 h 87"/>
                                <a:gd name="T44" fmla="*/ 64 w 85"/>
                                <a:gd name="T45" fmla="*/ 21 h 87"/>
                                <a:gd name="T46" fmla="*/ 63 w 85"/>
                                <a:gd name="T47" fmla="*/ 21 h 87"/>
                                <a:gd name="T48" fmla="*/ 19 w 85"/>
                                <a:gd name="T49" fmla="*/ 21 h 87"/>
                                <a:gd name="T50" fmla="*/ 2 w 85"/>
                                <a:gd name="T51" fmla="*/ 21 h 87"/>
                                <a:gd name="T52" fmla="*/ 0 w 85"/>
                                <a:gd name="T53" fmla="*/ 24 h 87"/>
                                <a:gd name="T54" fmla="*/ 0 w 85"/>
                                <a:gd name="T55" fmla="*/ 24 h 87"/>
                                <a:gd name="T56" fmla="*/ 0 w 85"/>
                                <a:gd name="T57" fmla="*/ 24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87"/>
                                <a:gd name="T89" fmla="*/ 85 w 85"/>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87">
                                  <a:moveTo>
                                    <a:pt x="0" y="53"/>
                                  </a:moveTo>
                                  <a:lnTo>
                                    <a:pt x="3" y="61"/>
                                  </a:lnTo>
                                  <a:lnTo>
                                    <a:pt x="10" y="43"/>
                                  </a:lnTo>
                                  <a:lnTo>
                                    <a:pt x="16" y="41"/>
                                  </a:lnTo>
                                  <a:lnTo>
                                    <a:pt x="17" y="49"/>
                                  </a:lnTo>
                                  <a:lnTo>
                                    <a:pt x="29" y="41"/>
                                  </a:lnTo>
                                  <a:lnTo>
                                    <a:pt x="37" y="44"/>
                                  </a:lnTo>
                                  <a:lnTo>
                                    <a:pt x="42" y="49"/>
                                  </a:lnTo>
                                  <a:lnTo>
                                    <a:pt x="37" y="68"/>
                                  </a:lnTo>
                                  <a:lnTo>
                                    <a:pt x="65" y="86"/>
                                  </a:lnTo>
                                  <a:lnTo>
                                    <a:pt x="71" y="76"/>
                                  </a:lnTo>
                                  <a:lnTo>
                                    <a:pt x="62" y="63"/>
                                  </a:lnTo>
                                  <a:lnTo>
                                    <a:pt x="65" y="57"/>
                                  </a:lnTo>
                                  <a:lnTo>
                                    <a:pt x="69" y="49"/>
                                  </a:lnTo>
                                  <a:lnTo>
                                    <a:pt x="79" y="71"/>
                                  </a:lnTo>
                                  <a:lnTo>
                                    <a:pt x="84" y="52"/>
                                  </a:lnTo>
                                  <a:lnTo>
                                    <a:pt x="78" y="19"/>
                                  </a:lnTo>
                                  <a:lnTo>
                                    <a:pt x="60" y="0"/>
                                  </a:lnTo>
                                  <a:lnTo>
                                    <a:pt x="62" y="13"/>
                                  </a:lnTo>
                                  <a:lnTo>
                                    <a:pt x="57" y="19"/>
                                  </a:lnTo>
                                  <a:lnTo>
                                    <a:pt x="50" y="17"/>
                                  </a:lnTo>
                                  <a:lnTo>
                                    <a:pt x="48" y="26"/>
                                  </a:lnTo>
                                  <a:lnTo>
                                    <a:pt x="35" y="34"/>
                                  </a:lnTo>
                                  <a:lnTo>
                                    <a:pt x="34" y="26"/>
                                  </a:lnTo>
                                  <a:lnTo>
                                    <a:pt x="19" y="26"/>
                                  </a:lnTo>
                                  <a:lnTo>
                                    <a:pt x="2" y="41"/>
                                  </a:lnTo>
                                  <a:lnTo>
                                    <a:pt x="0"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42" name="Freeform 77"/>
                            <p:cNvSpPr>
                              <a:spLocks noChangeAspect="1"/>
                            </p:cNvSpPr>
                            <p:nvPr/>
                          </p:nvSpPr>
                          <p:spPr bwMode="auto">
                            <a:xfrm>
                              <a:off x="5557" y="2913"/>
                              <a:ext cx="44" cy="42"/>
                            </a:xfrm>
                            <a:custGeom>
                              <a:avLst/>
                              <a:gdLst>
                                <a:gd name="T0" fmla="*/ 0 w 43"/>
                                <a:gd name="T1" fmla="*/ 0 h 43"/>
                                <a:gd name="T2" fmla="*/ 9 w 43"/>
                                <a:gd name="T3" fmla="*/ 21 h 43"/>
                                <a:gd name="T4" fmla="*/ 63 w 43"/>
                                <a:gd name="T5" fmla="*/ 21 h 43"/>
                                <a:gd name="T6" fmla="*/ 77 w 43"/>
                                <a:gd name="T7" fmla="*/ 21 h 43"/>
                                <a:gd name="T8" fmla="*/ 17 w 43"/>
                                <a:gd name="T9" fmla="*/ 11 h 43"/>
                                <a:gd name="T10" fmla="*/ 0 w 43"/>
                                <a:gd name="T11" fmla="*/ 0 h 43"/>
                                <a:gd name="T12" fmla="*/ 0 w 43"/>
                                <a:gd name="T13" fmla="*/ 0 h 43"/>
                                <a:gd name="T14" fmla="*/ 0 w 4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3"/>
                                <a:gd name="T26" fmla="*/ 43 w 4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3">
                                  <a:moveTo>
                                    <a:pt x="0" y="0"/>
                                  </a:moveTo>
                                  <a:lnTo>
                                    <a:pt x="9" y="21"/>
                                  </a:lnTo>
                                  <a:lnTo>
                                    <a:pt x="34" y="42"/>
                                  </a:lnTo>
                                  <a:lnTo>
                                    <a:pt x="42" y="42"/>
                                  </a:lnTo>
                                  <a:lnTo>
                                    <a:pt x="17" y="11"/>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43" name="Freeform 78"/>
                            <p:cNvSpPr>
                              <a:spLocks noChangeAspect="1"/>
                            </p:cNvSpPr>
                            <p:nvPr/>
                          </p:nvSpPr>
                          <p:spPr bwMode="auto">
                            <a:xfrm>
                              <a:off x="4980" y="2729"/>
                              <a:ext cx="28" cy="14"/>
                            </a:xfrm>
                            <a:custGeom>
                              <a:avLst/>
                              <a:gdLst>
                                <a:gd name="T0" fmla="*/ 0 w 27"/>
                                <a:gd name="T1" fmla="*/ 7 h 15"/>
                                <a:gd name="T2" fmla="*/ 49 w 27"/>
                                <a:gd name="T3" fmla="*/ 7 h 15"/>
                                <a:gd name="T4" fmla="*/ 69 w 27"/>
                                <a:gd name="T5" fmla="*/ 6 h 15"/>
                                <a:gd name="T6" fmla="*/ 61 w 27"/>
                                <a:gd name="T7" fmla="*/ 0 h 15"/>
                                <a:gd name="T8" fmla="*/ 6 w 27"/>
                                <a:gd name="T9" fmla="*/ 0 h 15"/>
                                <a:gd name="T10" fmla="*/ 0 w 27"/>
                                <a:gd name="T11" fmla="*/ 7 h 15"/>
                                <a:gd name="T12" fmla="*/ 0 w 27"/>
                                <a:gd name="T13" fmla="*/ 7 h 15"/>
                                <a:gd name="T14" fmla="*/ 0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1"/>
                                  </a:moveTo>
                                  <a:lnTo>
                                    <a:pt x="16" y="14"/>
                                  </a:lnTo>
                                  <a:lnTo>
                                    <a:pt x="26" y="6"/>
                                  </a:lnTo>
                                  <a:lnTo>
                                    <a:pt x="22" y="0"/>
                                  </a:lnTo>
                                  <a:lnTo>
                                    <a:pt x="6"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44" name="Freeform 79"/>
                            <p:cNvSpPr>
                              <a:spLocks noChangeAspect="1"/>
                            </p:cNvSpPr>
                            <p:nvPr/>
                          </p:nvSpPr>
                          <p:spPr bwMode="auto">
                            <a:xfrm>
                              <a:off x="4862" y="2668"/>
                              <a:ext cx="72" cy="43"/>
                            </a:xfrm>
                            <a:custGeom>
                              <a:avLst/>
                              <a:gdLst>
                                <a:gd name="T0" fmla="*/ 0 w 72"/>
                                <a:gd name="T1" fmla="*/ 42 h 43"/>
                                <a:gd name="T2" fmla="*/ 18 w 72"/>
                                <a:gd name="T3" fmla="*/ 36 h 43"/>
                                <a:gd name="T4" fmla="*/ 36 w 72"/>
                                <a:gd name="T5" fmla="*/ 18 h 43"/>
                                <a:gd name="T6" fmla="*/ 71 w 72"/>
                                <a:gd name="T7" fmla="*/ 0 h 43"/>
                                <a:gd name="T8" fmla="*/ 32 w 72"/>
                                <a:gd name="T9" fmla="*/ 7 h 43"/>
                                <a:gd name="T10" fmla="*/ 10 w 72"/>
                                <a:gd name="T11" fmla="*/ 20 h 43"/>
                                <a:gd name="T12" fmla="*/ 0 w 72"/>
                                <a:gd name="T13" fmla="*/ 42 h 43"/>
                                <a:gd name="T14" fmla="*/ 0 w 72"/>
                                <a:gd name="T15" fmla="*/ 42 h 43"/>
                                <a:gd name="T16" fmla="*/ 0 w 7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43"/>
                                <a:gd name="T29" fmla="*/ 72 w 7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43">
                                  <a:moveTo>
                                    <a:pt x="0" y="42"/>
                                  </a:moveTo>
                                  <a:lnTo>
                                    <a:pt x="18" y="36"/>
                                  </a:lnTo>
                                  <a:lnTo>
                                    <a:pt x="36" y="18"/>
                                  </a:lnTo>
                                  <a:lnTo>
                                    <a:pt x="71" y="0"/>
                                  </a:lnTo>
                                  <a:lnTo>
                                    <a:pt x="32" y="7"/>
                                  </a:lnTo>
                                  <a:lnTo>
                                    <a:pt x="10" y="20"/>
                                  </a:lnTo>
                                  <a:lnTo>
                                    <a:pt x="0" y="4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grpSp>
                    <p:nvGrpSpPr>
                      <p:cNvPr id="1258" name="Group 80"/>
                      <p:cNvGrpSpPr>
                        <a:grpSpLocks/>
                      </p:cNvGrpSpPr>
                      <p:nvPr/>
                    </p:nvGrpSpPr>
                    <p:grpSpPr bwMode="auto">
                      <a:xfrm>
                        <a:off x="19" y="904"/>
                        <a:ext cx="5268" cy="2305"/>
                        <a:chOff x="19" y="904"/>
                        <a:chExt cx="5268" cy="2305"/>
                      </a:xfrm>
                      <a:grpFill/>
                    </p:grpSpPr>
                    <p:sp>
                      <p:nvSpPr>
                        <p:cNvPr id="1274" name="Freeform 81"/>
                        <p:cNvSpPr>
                          <a:spLocks noChangeAspect="1"/>
                        </p:cNvSpPr>
                        <p:nvPr/>
                      </p:nvSpPr>
                      <p:spPr bwMode="auto">
                        <a:xfrm>
                          <a:off x="2960" y="1288"/>
                          <a:ext cx="67" cy="39"/>
                        </a:xfrm>
                        <a:custGeom>
                          <a:avLst/>
                          <a:gdLst>
                            <a:gd name="T0" fmla="*/ 16 w 66"/>
                            <a:gd name="T1" fmla="*/ 34 h 39"/>
                            <a:gd name="T2" fmla="*/ 14 w 66"/>
                            <a:gd name="T3" fmla="*/ 26 h 39"/>
                            <a:gd name="T4" fmla="*/ 6 w 66"/>
                            <a:gd name="T5" fmla="*/ 26 h 39"/>
                            <a:gd name="T6" fmla="*/ 0 w 66"/>
                            <a:gd name="T7" fmla="*/ 8 h 39"/>
                            <a:gd name="T8" fmla="*/ 64 w 66"/>
                            <a:gd name="T9" fmla="*/ 0 h 39"/>
                            <a:gd name="T10" fmla="*/ 94 w 66"/>
                            <a:gd name="T11" fmla="*/ 4 h 39"/>
                            <a:gd name="T12" fmla="*/ 91 w 66"/>
                            <a:gd name="T13" fmla="*/ 12 h 39"/>
                            <a:gd name="T14" fmla="*/ 79 w 66"/>
                            <a:gd name="T15" fmla="*/ 15 h 39"/>
                            <a:gd name="T16" fmla="*/ 93 w 66"/>
                            <a:gd name="T17" fmla="*/ 30 h 39"/>
                            <a:gd name="T18" fmla="*/ 90 w 66"/>
                            <a:gd name="T19" fmla="*/ 38 h 39"/>
                            <a:gd name="T20" fmla="*/ 26 w 66"/>
                            <a:gd name="T21" fmla="*/ 30 h 39"/>
                            <a:gd name="T22" fmla="*/ 16 w 66"/>
                            <a:gd name="T23" fmla="*/ 34 h 39"/>
                            <a:gd name="T24" fmla="*/ 16 w 66"/>
                            <a:gd name="T25" fmla="*/ 34 h 39"/>
                            <a:gd name="T26" fmla="*/ 16 w 66"/>
                            <a:gd name="T27" fmla="*/ 3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39"/>
                            <a:gd name="T44" fmla="*/ 66 w 66"/>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39">
                              <a:moveTo>
                                <a:pt x="16" y="34"/>
                              </a:moveTo>
                              <a:lnTo>
                                <a:pt x="14" y="26"/>
                              </a:lnTo>
                              <a:lnTo>
                                <a:pt x="6" y="26"/>
                              </a:lnTo>
                              <a:lnTo>
                                <a:pt x="0" y="8"/>
                              </a:lnTo>
                              <a:lnTo>
                                <a:pt x="35" y="0"/>
                              </a:lnTo>
                              <a:lnTo>
                                <a:pt x="65" y="4"/>
                              </a:lnTo>
                              <a:lnTo>
                                <a:pt x="62" y="12"/>
                              </a:lnTo>
                              <a:lnTo>
                                <a:pt x="50" y="15"/>
                              </a:lnTo>
                              <a:lnTo>
                                <a:pt x="64" y="30"/>
                              </a:lnTo>
                              <a:lnTo>
                                <a:pt x="61" y="38"/>
                              </a:lnTo>
                              <a:lnTo>
                                <a:pt x="26" y="30"/>
                              </a:lnTo>
                              <a:lnTo>
                                <a:pt x="16" y="3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75" name="Freeform 82"/>
                        <p:cNvSpPr>
                          <a:spLocks noChangeAspect="1"/>
                        </p:cNvSpPr>
                        <p:nvPr/>
                      </p:nvSpPr>
                      <p:spPr bwMode="auto">
                        <a:xfrm>
                          <a:off x="2904" y="127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1276" name="Group 83"/>
                        <p:cNvGrpSpPr>
                          <a:grpSpLocks/>
                        </p:cNvGrpSpPr>
                        <p:nvPr/>
                      </p:nvGrpSpPr>
                      <p:grpSpPr bwMode="auto">
                        <a:xfrm>
                          <a:off x="19" y="904"/>
                          <a:ext cx="5268" cy="2305"/>
                          <a:chOff x="19" y="904"/>
                          <a:chExt cx="5268" cy="2305"/>
                        </a:xfrm>
                        <a:grpFill/>
                      </p:grpSpPr>
                      <p:grpSp>
                        <p:nvGrpSpPr>
                          <p:cNvPr id="1277" name="Group 84"/>
                          <p:cNvGrpSpPr>
                            <a:grpSpLocks/>
                          </p:cNvGrpSpPr>
                          <p:nvPr/>
                        </p:nvGrpSpPr>
                        <p:grpSpPr bwMode="auto">
                          <a:xfrm>
                            <a:off x="19" y="904"/>
                            <a:ext cx="1949" cy="1293"/>
                            <a:chOff x="19" y="904"/>
                            <a:chExt cx="1949" cy="1293"/>
                          </a:xfrm>
                          <a:grpFill/>
                        </p:grpSpPr>
                        <p:grpSp>
                          <p:nvGrpSpPr>
                            <p:cNvPr id="1382" name="Group 85"/>
                            <p:cNvGrpSpPr>
                              <a:grpSpLocks/>
                            </p:cNvGrpSpPr>
                            <p:nvPr/>
                          </p:nvGrpSpPr>
                          <p:grpSpPr bwMode="auto">
                            <a:xfrm>
                              <a:off x="516" y="1032"/>
                              <a:ext cx="1211" cy="607"/>
                              <a:chOff x="516" y="1032"/>
                              <a:chExt cx="1211" cy="607"/>
                            </a:xfrm>
                            <a:grpFill/>
                          </p:grpSpPr>
                          <p:sp>
                            <p:nvSpPr>
                              <p:cNvPr id="1405" name="Freeform 86"/>
                              <p:cNvSpPr>
                                <a:spLocks noChangeAspect="1"/>
                              </p:cNvSpPr>
                              <p:nvPr/>
                            </p:nvSpPr>
                            <p:spPr bwMode="auto">
                              <a:xfrm>
                                <a:off x="516" y="1032"/>
                                <a:ext cx="1201" cy="607"/>
                              </a:xfrm>
                              <a:custGeom>
                                <a:avLst/>
                                <a:gdLst>
                                  <a:gd name="T0" fmla="*/ 1602 w 1181"/>
                                  <a:gd name="T1" fmla="*/ 354 h 616"/>
                                  <a:gd name="T2" fmla="*/ 1684 w 1181"/>
                                  <a:gd name="T3" fmla="*/ 356 h 616"/>
                                  <a:gd name="T4" fmla="*/ 1680 w 1181"/>
                                  <a:gd name="T5" fmla="*/ 350 h 616"/>
                                  <a:gd name="T6" fmla="*/ 1617 w 1181"/>
                                  <a:gd name="T7" fmla="*/ 324 h 616"/>
                                  <a:gd name="T8" fmla="*/ 1646 w 1181"/>
                                  <a:gd name="T9" fmla="*/ 307 h 616"/>
                                  <a:gd name="T10" fmla="*/ 1513 w 1181"/>
                                  <a:gd name="T11" fmla="*/ 311 h 616"/>
                                  <a:gd name="T12" fmla="*/ 1674 w 1181"/>
                                  <a:gd name="T13" fmla="*/ 290 h 616"/>
                                  <a:gd name="T14" fmla="*/ 1918 w 1181"/>
                                  <a:gd name="T15" fmla="*/ 252 h 616"/>
                                  <a:gd name="T16" fmla="*/ 1870 w 1181"/>
                                  <a:gd name="T17" fmla="*/ 238 h 616"/>
                                  <a:gd name="T18" fmla="*/ 1837 w 1181"/>
                                  <a:gd name="T19" fmla="*/ 225 h 616"/>
                                  <a:gd name="T20" fmla="*/ 1816 w 1181"/>
                                  <a:gd name="T21" fmla="*/ 162 h 616"/>
                                  <a:gd name="T22" fmla="*/ 1702 w 1181"/>
                                  <a:gd name="T23" fmla="*/ 188 h 616"/>
                                  <a:gd name="T24" fmla="*/ 1675 w 1181"/>
                                  <a:gd name="T25" fmla="*/ 147 h 616"/>
                                  <a:gd name="T26" fmla="*/ 1524 w 1181"/>
                                  <a:gd name="T27" fmla="*/ 145 h 616"/>
                                  <a:gd name="T28" fmla="*/ 1497 w 1181"/>
                                  <a:gd name="T29" fmla="*/ 168 h 616"/>
                                  <a:gd name="T30" fmla="*/ 1349 w 1181"/>
                                  <a:gd name="T31" fmla="*/ 233 h 616"/>
                                  <a:gd name="T32" fmla="*/ 1246 w 1181"/>
                                  <a:gd name="T33" fmla="*/ 255 h 616"/>
                                  <a:gd name="T34" fmla="*/ 1076 w 1181"/>
                                  <a:gd name="T35" fmla="*/ 206 h 616"/>
                                  <a:gd name="T36" fmla="*/ 1129 w 1181"/>
                                  <a:gd name="T37" fmla="*/ 154 h 616"/>
                                  <a:gd name="T38" fmla="*/ 1297 w 1181"/>
                                  <a:gd name="T39" fmla="*/ 117 h 616"/>
                                  <a:gd name="T40" fmla="*/ 1427 w 1181"/>
                                  <a:gd name="T41" fmla="*/ 88 h 616"/>
                                  <a:gd name="T42" fmla="*/ 1578 w 1181"/>
                                  <a:gd name="T43" fmla="*/ 78 h 616"/>
                                  <a:gd name="T44" fmla="*/ 1592 w 1181"/>
                                  <a:gd name="T45" fmla="*/ 48 h 616"/>
                                  <a:gd name="T46" fmla="*/ 1434 w 1181"/>
                                  <a:gd name="T47" fmla="*/ 76 h 616"/>
                                  <a:gd name="T48" fmla="*/ 1402 w 1181"/>
                                  <a:gd name="T49" fmla="*/ 50 h 616"/>
                                  <a:gd name="T50" fmla="*/ 1434 w 1181"/>
                                  <a:gd name="T51" fmla="*/ 32 h 616"/>
                                  <a:gd name="T52" fmla="*/ 1497 w 1181"/>
                                  <a:gd name="T53" fmla="*/ 0 h 616"/>
                                  <a:gd name="T54" fmla="*/ 1321 w 1181"/>
                                  <a:gd name="T55" fmla="*/ 44 h 616"/>
                                  <a:gd name="T56" fmla="*/ 1250 w 1181"/>
                                  <a:gd name="T57" fmla="*/ 79 h 616"/>
                                  <a:gd name="T58" fmla="*/ 1288 w 1181"/>
                                  <a:gd name="T59" fmla="*/ 52 h 616"/>
                                  <a:gd name="T60" fmla="*/ 1195 w 1181"/>
                                  <a:gd name="T61" fmla="*/ 78 h 616"/>
                                  <a:gd name="T62" fmla="*/ 985 w 1181"/>
                                  <a:gd name="T63" fmla="*/ 72 h 616"/>
                                  <a:gd name="T64" fmla="*/ 878 w 1181"/>
                                  <a:gd name="T65" fmla="*/ 78 h 616"/>
                                  <a:gd name="T66" fmla="*/ 800 w 1181"/>
                                  <a:gd name="T67" fmla="*/ 56 h 616"/>
                                  <a:gd name="T68" fmla="*/ 688 w 1181"/>
                                  <a:gd name="T69" fmla="*/ 52 h 616"/>
                                  <a:gd name="T70" fmla="*/ 660 w 1181"/>
                                  <a:gd name="T71" fmla="*/ 41 h 616"/>
                                  <a:gd name="T72" fmla="*/ 492 w 1181"/>
                                  <a:gd name="T73" fmla="*/ 52 h 616"/>
                                  <a:gd name="T74" fmla="*/ 3 w 1181"/>
                                  <a:gd name="T75" fmla="*/ 161 h 616"/>
                                  <a:gd name="T76" fmla="*/ 25 w 1181"/>
                                  <a:gd name="T77" fmla="*/ 176 h 616"/>
                                  <a:gd name="T78" fmla="*/ 88 w 1181"/>
                                  <a:gd name="T79" fmla="*/ 209 h 616"/>
                                  <a:gd name="T80" fmla="*/ 29 w 1181"/>
                                  <a:gd name="T81" fmla="*/ 260 h 616"/>
                                  <a:gd name="T82" fmla="*/ 119 w 1181"/>
                                  <a:gd name="T83" fmla="*/ 306 h 616"/>
                                  <a:gd name="T84" fmla="*/ 962 w 1181"/>
                                  <a:gd name="T85" fmla="*/ 319 h 616"/>
                                  <a:gd name="T86" fmla="*/ 1072 w 1181"/>
                                  <a:gd name="T87" fmla="*/ 321 h 616"/>
                                  <a:gd name="T88" fmla="*/ 1086 w 1181"/>
                                  <a:gd name="T89" fmla="*/ 342 h 616"/>
                                  <a:gd name="T90" fmla="*/ 1167 w 1181"/>
                                  <a:gd name="T91" fmla="*/ 366 h 616"/>
                                  <a:gd name="T92" fmla="*/ 1085 w 1181"/>
                                  <a:gd name="T93" fmla="*/ 384 h 616"/>
                                  <a:gd name="T94" fmla="*/ 1176 w 1181"/>
                                  <a:gd name="T95" fmla="*/ 388 h 616"/>
                                  <a:gd name="T96" fmla="*/ 1157 w 1181"/>
                                  <a:gd name="T97" fmla="*/ 383 h 616"/>
                                  <a:gd name="T98" fmla="*/ 1271 w 1181"/>
                                  <a:gd name="T99" fmla="*/ 367 h 616"/>
                                  <a:gd name="T100" fmla="*/ 1491 w 1181"/>
                                  <a:gd name="T101" fmla="*/ 327 h 616"/>
                                  <a:gd name="T102" fmla="*/ 1524 w 1181"/>
                                  <a:gd name="T103" fmla="*/ 356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1"/>
                                  <a:gd name="T157" fmla="*/ 0 h 616"/>
                                  <a:gd name="T158" fmla="*/ 1181 w 1181"/>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1" h="616">
                                    <a:moveTo>
                                      <a:pt x="937" y="546"/>
                                    </a:moveTo>
                                    <a:lnTo>
                                      <a:pt x="977" y="536"/>
                                    </a:lnTo>
                                    <a:lnTo>
                                      <a:pt x="973" y="542"/>
                                    </a:lnTo>
                                    <a:lnTo>
                                      <a:pt x="984" y="542"/>
                                    </a:lnTo>
                                    <a:lnTo>
                                      <a:pt x="945" y="568"/>
                                    </a:lnTo>
                                    <a:lnTo>
                                      <a:pt x="949" y="581"/>
                                    </a:lnTo>
                                    <a:lnTo>
                                      <a:pt x="979" y="561"/>
                                    </a:lnTo>
                                    <a:lnTo>
                                      <a:pt x="1034" y="546"/>
                                    </a:lnTo>
                                    <a:lnTo>
                                      <a:pt x="1061" y="531"/>
                                    </a:lnTo>
                                    <a:lnTo>
                                      <a:pt x="1053" y="523"/>
                                    </a:lnTo>
                                    <a:lnTo>
                                      <a:pt x="1055" y="508"/>
                                    </a:lnTo>
                                    <a:lnTo>
                                      <a:pt x="1033" y="535"/>
                                    </a:lnTo>
                                    <a:lnTo>
                                      <a:pt x="1003" y="535"/>
                                    </a:lnTo>
                                    <a:lnTo>
                                      <a:pt x="985" y="524"/>
                                    </a:lnTo>
                                    <a:lnTo>
                                      <a:pt x="984" y="515"/>
                                    </a:lnTo>
                                    <a:lnTo>
                                      <a:pt x="993" y="496"/>
                                    </a:lnTo>
                                    <a:lnTo>
                                      <a:pt x="979" y="498"/>
                                    </a:lnTo>
                                    <a:lnTo>
                                      <a:pt x="971" y="488"/>
                                    </a:lnTo>
                                    <a:lnTo>
                                      <a:pt x="1009" y="480"/>
                                    </a:lnTo>
                                    <a:lnTo>
                                      <a:pt x="1011" y="473"/>
                                    </a:lnTo>
                                    <a:lnTo>
                                      <a:pt x="999" y="464"/>
                                    </a:lnTo>
                                    <a:lnTo>
                                      <a:pt x="937" y="481"/>
                                    </a:lnTo>
                                    <a:lnTo>
                                      <a:pt x="883" y="513"/>
                                    </a:lnTo>
                                    <a:lnTo>
                                      <a:pt x="929" y="477"/>
                                    </a:lnTo>
                                    <a:lnTo>
                                      <a:pt x="955" y="463"/>
                                    </a:lnTo>
                                    <a:lnTo>
                                      <a:pt x="966" y="463"/>
                                    </a:lnTo>
                                    <a:lnTo>
                                      <a:pt x="981" y="447"/>
                                    </a:lnTo>
                                    <a:lnTo>
                                      <a:pt x="1028" y="442"/>
                                    </a:lnTo>
                                    <a:lnTo>
                                      <a:pt x="1090" y="446"/>
                                    </a:lnTo>
                                    <a:lnTo>
                                      <a:pt x="1120" y="425"/>
                                    </a:lnTo>
                                    <a:lnTo>
                                      <a:pt x="1174" y="407"/>
                                    </a:lnTo>
                                    <a:lnTo>
                                      <a:pt x="1180" y="386"/>
                                    </a:lnTo>
                                    <a:lnTo>
                                      <a:pt x="1174" y="375"/>
                                    </a:lnTo>
                                    <a:lnTo>
                                      <a:pt x="1163" y="375"/>
                                    </a:lnTo>
                                    <a:lnTo>
                                      <a:pt x="1164" y="366"/>
                                    </a:lnTo>
                                    <a:lnTo>
                                      <a:pt x="1149" y="366"/>
                                    </a:lnTo>
                                    <a:lnTo>
                                      <a:pt x="1166" y="359"/>
                                    </a:lnTo>
                                    <a:lnTo>
                                      <a:pt x="1146" y="354"/>
                                    </a:lnTo>
                                    <a:lnTo>
                                      <a:pt x="1145" y="346"/>
                                    </a:lnTo>
                                    <a:lnTo>
                                      <a:pt x="1129" y="345"/>
                                    </a:lnTo>
                                    <a:lnTo>
                                      <a:pt x="1129" y="336"/>
                                    </a:lnTo>
                                    <a:lnTo>
                                      <a:pt x="1116" y="325"/>
                                    </a:lnTo>
                                    <a:lnTo>
                                      <a:pt x="1131" y="309"/>
                                    </a:lnTo>
                                    <a:lnTo>
                                      <a:pt x="1115" y="247"/>
                                    </a:lnTo>
                                    <a:lnTo>
                                      <a:pt x="1095" y="257"/>
                                    </a:lnTo>
                                    <a:lnTo>
                                      <a:pt x="1096" y="264"/>
                                    </a:lnTo>
                                    <a:lnTo>
                                      <a:pt x="1086" y="272"/>
                                    </a:lnTo>
                                    <a:lnTo>
                                      <a:pt x="1045" y="288"/>
                                    </a:lnTo>
                                    <a:lnTo>
                                      <a:pt x="1033" y="267"/>
                                    </a:lnTo>
                                    <a:lnTo>
                                      <a:pt x="1049" y="237"/>
                                    </a:lnTo>
                                    <a:lnTo>
                                      <a:pt x="1021" y="229"/>
                                    </a:lnTo>
                                    <a:lnTo>
                                      <a:pt x="1029" y="222"/>
                                    </a:lnTo>
                                    <a:lnTo>
                                      <a:pt x="1008" y="207"/>
                                    </a:lnTo>
                                    <a:lnTo>
                                      <a:pt x="955" y="206"/>
                                    </a:lnTo>
                                    <a:lnTo>
                                      <a:pt x="942" y="211"/>
                                    </a:lnTo>
                                    <a:lnTo>
                                      <a:pt x="937" y="219"/>
                                    </a:lnTo>
                                    <a:lnTo>
                                      <a:pt x="942" y="222"/>
                                    </a:lnTo>
                                    <a:lnTo>
                                      <a:pt x="923" y="239"/>
                                    </a:lnTo>
                                    <a:lnTo>
                                      <a:pt x="928" y="244"/>
                                    </a:lnTo>
                                    <a:lnTo>
                                      <a:pt x="919" y="260"/>
                                    </a:lnTo>
                                    <a:lnTo>
                                      <a:pt x="891" y="276"/>
                                    </a:lnTo>
                                    <a:lnTo>
                                      <a:pt x="902" y="286"/>
                                    </a:lnTo>
                                    <a:lnTo>
                                      <a:pt x="886" y="330"/>
                                    </a:lnTo>
                                    <a:lnTo>
                                      <a:pt x="829" y="358"/>
                                    </a:lnTo>
                                    <a:lnTo>
                                      <a:pt x="819" y="406"/>
                                    </a:lnTo>
                                    <a:lnTo>
                                      <a:pt x="787" y="423"/>
                                    </a:lnTo>
                                    <a:lnTo>
                                      <a:pt x="785" y="429"/>
                                    </a:lnTo>
                                    <a:lnTo>
                                      <a:pt x="766" y="390"/>
                                    </a:lnTo>
                                    <a:lnTo>
                                      <a:pt x="792" y="350"/>
                                    </a:lnTo>
                                    <a:lnTo>
                                      <a:pt x="751" y="345"/>
                                    </a:lnTo>
                                    <a:lnTo>
                                      <a:pt x="686" y="305"/>
                                    </a:lnTo>
                                    <a:lnTo>
                                      <a:pt x="662" y="313"/>
                                    </a:lnTo>
                                    <a:lnTo>
                                      <a:pt x="676" y="278"/>
                                    </a:lnTo>
                                    <a:lnTo>
                                      <a:pt x="655" y="278"/>
                                    </a:lnTo>
                                    <a:lnTo>
                                      <a:pt x="658" y="272"/>
                                    </a:lnTo>
                                    <a:lnTo>
                                      <a:pt x="694" y="233"/>
                                    </a:lnTo>
                                    <a:lnTo>
                                      <a:pt x="734" y="214"/>
                                    </a:lnTo>
                                    <a:lnTo>
                                      <a:pt x="740" y="204"/>
                                    </a:lnTo>
                                    <a:lnTo>
                                      <a:pt x="774" y="198"/>
                                    </a:lnTo>
                                    <a:lnTo>
                                      <a:pt x="797" y="178"/>
                                    </a:lnTo>
                                    <a:lnTo>
                                      <a:pt x="819" y="178"/>
                                    </a:lnTo>
                                    <a:lnTo>
                                      <a:pt x="854" y="161"/>
                                    </a:lnTo>
                                    <a:lnTo>
                                      <a:pt x="883" y="138"/>
                                    </a:lnTo>
                                    <a:lnTo>
                                      <a:pt x="878" y="132"/>
                                    </a:lnTo>
                                    <a:lnTo>
                                      <a:pt x="897" y="131"/>
                                    </a:lnTo>
                                    <a:lnTo>
                                      <a:pt x="913" y="138"/>
                                    </a:lnTo>
                                    <a:lnTo>
                                      <a:pt x="958" y="123"/>
                                    </a:lnTo>
                                    <a:lnTo>
                                      <a:pt x="971" y="112"/>
                                    </a:lnTo>
                                    <a:lnTo>
                                      <a:pt x="957" y="108"/>
                                    </a:lnTo>
                                    <a:lnTo>
                                      <a:pt x="991" y="85"/>
                                    </a:lnTo>
                                    <a:lnTo>
                                      <a:pt x="973" y="81"/>
                                    </a:lnTo>
                                    <a:lnTo>
                                      <a:pt x="977" y="77"/>
                                    </a:lnTo>
                                    <a:lnTo>
                                      <a:pt x="945" y="73"/>
                                    </a:lnTo>
                                    <a:lnTo>
                                      <a:pt x="921" y="103"/>
                                    </a:lnTo>
                                    <a:lnTo>
                                      <a:pt x="882" y="120"/>
                                    </a:lnTo>
                                    <a:lnTo>
                                      <a:pt x="881" y="108"/>
                                    </a:lnTo>
                                    <a:lnTo>
                                      <a:pt x="895" y="92"/>
                                    </a:lnTo>
                                    <a:lnTo>
                                      <a:pt x="891" y="84"/>
                                    </a:lnTo>
                                    <a:lnTo>
                                      <a:pt x="867" y="96"/>
                                    </a:lnTo>
                                    <a:lnTo>
                                      <a:pt x="862" y="79"/>
                                    </a:lnTo>
                                    <a:lnTo>
                                      <a:pt x="852" y="74"/>
                                    </a:lnTo>
                                    <a:lnTo>
                                      <a:pt x="872" y="69"/>
                                    </a:lnTo>
                                    <a:lnTo>
                                      <a:pt x="865" y="38"/>
                                    </a:lnTo>
                                    <a:lnTo>
                                      <a:pt x="881" y="32"/>
                                    </a:lnTo>
                                    <a:lnTo>
                                      <a:pt x="881" y="26"/>
                                    </a:lnTo>
                                    <a:lnTo>
                                      <a:pt x="909" y="24"/>
                                    </a:lnTo>
                                    <a:lnTo>
                                      <a:pt x="949" y="5"/>
                                    </a:lnTo>
                                    <a:lnTo>
                                      <a:pt x="919" y="0"/>
                                    </a:lnTo>
                                    <a:lnTo>
                                      <a:pt x="877" y="10"/>
                                    </a:lnTo>
                                    <a:lnTo>
                                      <a:pt x="852" y="40"/>
                                    </a:lnTo>
                                    <a:lnTo>
                                      <a:pt x="805" y="63"/>
                                    </a:lnTo>
                                    <a:lnTo>
                                      <a:pt x="811" y="73"/>
                                    </a:lnTo>
                                    <a:lnTo>
                                      <a:pt x="825" y="81"/>
                                    </a:lnTo>
                                    <a:lnTo>
                                      <a:pt x="811" y="88"/>
                                    </a:lnTo>
                                    <a:lnTo>
                                      <a:pt x="806" y="96"/>
                                    </a:lnTo>
                                    <a:lnTo>
                                      <a:pt x="769" y="115"/>
                                    </a:lnTo>
                                    <a:lnTo>
                                      <a:pt x="761" y="108"/>
                                    </a:lnTo>
                                    <a:lnTo>
                                      <a:pt x="769" y="99"/>
                                    </a:lnTo>
                                    <a:lnTo>
                                      <a:pt x="794" y="92"/>
                                    </a:lnTo>
                                    <a:lnTo>
                                      <a:pt x="792" y="81"/>
                                    </a:lnTo>
                                    <a:lnTo>
                                      <a:pt x="781" y="73"/>
                                    </a:lnTo>
                                    <a:lnTo>
                                      <a:pt x="745" y="88"/>
                                    </a:lnTo>
                                    <a:lnTo>
                                      <a:pt x="759" y="96"/>
                                    </a:lnTo>
                                    <a:lnTo>
                                      <a:pt x="734" y="112"/>
                                    </a:lnTo>
                                    <a:lnTo>
                                      <a:pt x="694" y="111"/>
                                    </a:lnTo>
                                    <a:lnTo>
                                      <a:pt x="667" y="100"/>
                                    </a:lnTo>
                                    <a:lnTo>
                                      <a:pt x="661" y="90"/>
                                    </a:lnTo>
                                    <a:lnTo>
                                      <a:pt x="605" y="101"/>
                                    </a:lnTo>
                                    <a:lnTo>
                                      <a:pt x="617" y="105"/>
                                    </a:lnTo>
                                    <a:lnTo>
                                      <a:pt x="604" y="112"/>
                                    </a:lnTo>
                                    <a:lnTo>
                                      <a:pt x="583" y="105"/>
                                    </a:lnTo>
                                    <a:lnTo>
                                      <a:pt x="540" y="112"/>
                                    </a:lnTo>
                                    <a:lnTo>
                                      <a:pt x="512" y="108"/>
                                    </a:lnTo>
                                    <a:lnTo>
                                      <a:pt x="537" y="101"/>
                                    </a:lnTo>
                                    <a:lnTo>
                                      <a:pt x="538" y="93"/>
                                    </a:lnTo>
                                    <a:lnTo>
                                      <a:pt x="492" y="85"/>
                                    </a:lnTo>
                                    <a:lnTo>
                                      <a:pt x="471" y="73"/>
                                    </a:lnTo>
                                    <a:lnTo>
                                      <a:pt x="449" y="73"/>
                                    </a:lnTo>
                                    <a:lnTo>
                                      <a:pt x="433" y="81"/>
                                    </a:lnTo>
                                    <a:lnTo>
                                      <a:pt x="423" y="81"/>
                                    </a:lnTo>
                                    <a:lnTo>
                                      <a:pt x="434" y="70"/>
                                    </a:lnTo>
                                    <a:lnTo>
                                      <a:pt x="410" y="81"/>
                                    </a:lnTo>
                                    <a:lnTo>
                                      <a:pt x="403" y="78"/>
                                    </a:lnTo>
                                    <a:lnTo>
                                      <a:pt x="406" y="70"/>
                                    </a:lnTo>
                                    <a:lnTo>
                                      <a:pt x="400" y="61"/>
                                    </a:lnTo>
                                    <a:lnTo>
                                      <a:pt x="365" y="73"/>
                                    </a:lnTo>
                                    <a:lnTo>
                                      <a:pt x="368" y="67"/>
                                    </a:lnTo>
                                    <a:lnTo>
                                      <a:pt x="303" y="81"/>
                                    </a:lnTo>
                                    <a:lnTo>
                                      <a:pt x="281" y="79"/>
                                    </a:lnTo>
                                    <a:lnTo>
                                      <a:pt x="253" y="92"/>
                                    </a:lnTo>
                                    <a:lnTo>
                                      <a:pt x="209" y="76"/>
                                    </a:lnTo>
                                    <a:lnTo>
                                      <a:pt x="3" y="245"/>
                                    </a:lnTo>
                                    <a:lnTo>
                                      <a:pt x="0" y="249"/>
                                    </a:lnTo>
                                    <a:lnTo>
                                      <a:pt x="25" y="247"/>
                                    </a:lnTo>
                                    <a:lnTo>
                                      <a:pt x="19" y="252"/>
                                    </a:lnTo>
                                    <a:lnTo>
                                      <a:pt x="25" y="272"/>
                                    </a:lnTo>
                                    <a:lnTo>
                                      <a:pt x="69" y="257"/>
                                    </a:lnTo>
                                    <a:lnTo>
                                      <a:pt x="65" y="274"/>
                                    </a:lnTo>
                                    <a:lnTo>
                                      <a:pt x="71" y="278"/>
                                    </a:lnTo>
                                    <a:lnTo>
                                      <a:pt x="59" y="318"/>
                                    </a:lnTo>
                                    <a:lnTo>
                                      <a:pt x="75" y="332"/>
                                    </a:lnTo>
                                    <a:lnTo>
                                      <a:pt x="56" y="350"/>
                                    </a:lnTo>
                                    <a:lnTo>
                                      <a:pt x="29" y="371"/>
                                    </a:lnTo>
                                    <a:lnTo>
                                      <a:pt x="29" y="397"/>
                                    </a:lnTo>
                                    <a:lnTo>
                                      <a:pt x="37" y="402"/>
                                    </a:lnTo>
                                    <a:lnTo>
                                      <a:pt x="29" y="425"/>
                                    </a:lnTo>
                                    <a:lnTo>
                                      <a:pt x="53" y="441"/>
                                    </a:lnTo>
                                    <a:lnTo>
                                      <a:pt x="75" y="470"/>
                                    </a:lnTo>
                                    <a:lnTo>
                                      <a:pt x="512" y="470"/>
                                    </a:lnTo>
                                    <a:lnTo>
                                      <a:pt x="525" y="461"/>
                                    </a:lnTo>
                                    <a:lnTo>
                                      <a:pt x="527" y="474"/>
                                    </a:lnTo>
                                    <a:lnTo>
                                      <a:pt x="592" y="489"/>
                                    </a:lnTo>
                                    <a:lnTo>
                                      <a:pt x="591" y="490"/>
                                    </a:lnTo>
                                    <a:lnTo>
                                      <a:pt x="631" y="470"/>
                                    </a:lnTo>
                                    <a:lnTo>
                                      <a:pt x="653" y="473"/>
                                    </a:lnTo>
                                    <a:lnTo>
                                      <a:pt x="658" y="491"/>
                                    </a:lnTo>
                                    <a:lnTo>
                                      <a:pt x="669" y="491"/>
                                    </a:lnTo>
                                    <a:lnTo>
                                      <a:pt x="663" y="519"/>
                                    </a:lnTo>
                                    <a:lnTo>
                                      <a:pt x="668" y="524"/>
                                    </a:lnTo>
                                    <a:lnTo>
                                      <a:pt x="667" y="524"/>
                                    </a:lnTo>
                                    <a:lnTo>
                                      <a:pt x="719" y="532"/>
                                    </a:lnTo>
                                    <a:lnTo>
                                      <a:pt x="726" y="553"/>
                                    </a:lnTo>
                                    <a:lnTo>
                                      <a:pt x="718" y="561"/>
                                    </a:lnTo>
                                    <a:lnTo>
                                      <a:pt x="699" y="546"/>
                                    </a:lnTo>
                                    <a:lnTo>
                                      <a:pt x="678" y="584"/>
                                    </a:lnTo>
                                    <a:lnTo>
                                      <a:pt x="665" y="589"/>
                                    </a:lnTo>
                                    <a:lnTo>
                                      <a:pt x="667" y="589"/>
                                    </a:lnTo>
                                    <a:lnTo>
                                      <a:pt x="640" y="615"/>
                                    </a:lnTo>
                                    <a:lnTo>
                                      <a:pt x="677" y="599"/>
                                    </a:lnTo>
                                    <a:lnTo>
                                      <a:pt x="723" y="594"/>
                                    </a:lnTo>
                                    <a:lnTo>
                                      <a:pt x="723" y="584"/>
                                    </a:lnTo>
                                    <a:lnTo>
                                      <a:pt x="712" y="586"/>
                                    </a:lnTo>
                                    <a:lnTo>
                                      <a:pt x="720" y="577"/>
                                    </a:lnTo>
                                    <a:lnTo>
                                      <a:pt x="763" y="572"/>
                                    </a:lnTo>
                                    <a:lnTo>
                                      <a:pt x="782" y="564"/>
                                    </a:lnTo>
                                    <a:lnTo>
                                      <a:pt x="806" y="551"/>
                                    </a:lnTo>
                                    <a:lnTo>
                                      <a:pt x="858" y="551"/>
                                    </a:lnTo>
                                    <a:lnTo>
                                      <a:pt x="881" y="544"/>
                                    </a:lnTo>
                                    <a:lnTo>
                                      <a:pt x="916" y="501"/>
                                    </a:lnTo>
                                    <a:lnTo>
                                      <a:pt x="939" y="508"/>
                                    </a:lnTo>
                                    <a:lnTo>
                                      <a:pt x="931" y="536"/>
                                    </a:lnTo>
                                    <a:lnTo>
                                      <a:pt x="939" y="546"/>
                                    </a:lnTo>
                                    <a:lnTo>
                                      <a:pt x="937" y="54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6" name="Freeform 87"/>
                              <p:cNvSpPr>
                                <a:spLocks noChangeAspect="1"/>
                              </p:cNvSpPr>
                              <p:nvPr/>
                            </p:nvSpPr>
                            <p:spPr bwMode="auto">
                              <a:xfrm>
                                <a:off x="1550" y="1478"/>
                                <a:ext cx="39" cy="15"/>
                              </a:xfrm>
                              <a:custGeom>
                                <a:avLst/>
                                <a:gdLst>
                                  <a:gd name="T0" fmla="*/ 0 w 39"/>
                                  <a:gd name="T1" fmla="*/ 0 h 15"/>
                                  <a:gd name="T2" fmla="*/ 18 w 39"/>
                                  <a:gd name="T3" fmla="*/ 14 h 15"/>
                                  <a:gd name="T4" fmla="*/ 38 w 39"/>
                                  <a:gd name="T5" fmla="*/ 14 h 15"/>
                                  <a:gd name="T6" fmla="*/ 21 w 39"/>
                                  <a:gd name="T7" fmla="*/ 2 h 15"/>
                                  <a:gd name="T8" fmla="*/ 0 w 39"/>
                                  <a:gd name="T9" fmla="*/ 0 h 15"/>
                                  <a:gd name="T10" fmla="*/ 0 w 39"/>
                                  <a:gd name="T11" fmla="*/ 0 h 15"/>
                                  <a:gd name="T12" fmla="*/ 0 w 39"/>
                                  <a:gd name="T13" fmla="*/ 0 h 15"/>
                                  <a:gd name="T14" fmla="*/ 0 60000 65536"/>
                                  <a:gd name="T15" fmla="*/ 0 60000 65536"/>
                                  <a:gd name="T16" fmla="*/ 0 60000 65536"/>
                                  <a:gd name="T17" fmla="*/ 0 60000 65536"/>
                                  <a:gd name="T18" fmla="*/ 0 60000 65536"/>
                                  <a:gd name="T19" fmla="*/ 0 60000 65536"/>
                                  <a:gd name="T20" fmla="*/ 0 60000 65536"/>
                                  <a:gd name="T21" fmla="*/ 0 w 39"/>
                                  <a:gd name="T22" fmla="*/ 0 h 15"/>
                                  <a:gd name="T23" fmla="*/ 39 w 3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5">
                                    <a:moveTo>
                                      <a:pt x="0" y="0"/>
                                    </a:moveTo>
                                    <a:lnTo>
                                      <a:pt x="18" y="14"/>
                                    </a:lnTo>
                                    <a:lnTo>
                                      <a:pt x="38" y="14"/>
                                    </a:lnTo>
                                    <a:lnTo>
                                      <a:pt x="21" y="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7" name="Freeform 88"/>
                              <p:cNvSpPr>
                                <a:spLocks noChangeAspect="1"/>
                              </p:cNvSpPr>
                              <p:nvPr/>
                            </p:nvSpPr>
                            <p:spPr bwMode="auto">
                              <a:xfrm>
                                <a:off x="1526" y="1537"/>
                                <a:ext cx="38" cy="21"/>
                              </a:xfrm>
                              <a:custGeom>
                                <a:avLst/>
                                <a:gdLst>
                                  <a:gd name="T0" fmla="*/ 0 w 37"/>
                                  <a:gd name="T1" fmla="*/ 5 h 22"/>
                                  <a:gd name="T2" fmla="*/ 52 w 37"/>
                                  <a:gd name="T3" fmla="*/ 11 h 22"/>
                                  <a:gd name="T4" fmla="*/ 74 w 37"/>
                                  <a:gd name="T5" fmla="*/ 8 h 22"/>
                                  <a:gd name="T6" fmla="*/ 14 w 37"/>
                                  <a:gd name="T7" fmla="*/ 11 h 22"/>
                                  <a:gd name="T8" fmla="*/ 5 w 37"/>
                                  <a:gd name="T9" fmla="*/ 7 h 22"/>
                                  <a:gd name="T10" fmla="*/ 6 w 37"/>
                                  <a:gd name="T11" fmla="*/ 0 h 22"/>
                                  <a:gd name="T12" fmla="*/ 0 w 37"/>
                                  <a:gd name="T13" fmla="*/ 5 h 22"/>
                                  <a:gd name="T14" fmla="*/ 0 w 37"/>
                                  <a:gd name="T15" fmla="*/ 5 h 22"/>
                                  <a:gd name="T16" fmla="*/ 0 w 37"/>
                                  <a:gd name="T17" fmla="*/ 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2"/>
                                  <a:gd name="T29" fmla="*/ 37 w 3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2">
                                    <a:moveTo>
                                      <a:pt x="0" y="5"/>
                                    </a:moveTo>
                                    <a:lnTo>
                                      <a:pt x="23" y="21"/>
                                    </a:lnTo>
                                    <a:lnTo>
                                      <a:pt x="36" y="8"/>
                                    </a:lnTo>
                                    <a:lnTo>
                                      <a:pt x="14" y="11"/>
                                    </a:lnTo>
                                    <a:lnTo>
                                      <a:pt x="5" y="7"/>
                                    </a:lnTo>
                                    <a:lnTo>
                                      <a:pt x="6" y="0"/>
                                    </a:lnTo>
                                    <a:lnTo>
                                      <a:pt x="0" y="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8" name="Freeform 89"/>
                              <p:cNvSpPr>
                                <a:spLocks noChangeAspect="1"/>
                              </p:cNvSpPr>
                              <p:nvPr/>
                            </p:nvSpPr>
                            <p:spPr bwMode="auto">
                              <a:xfrm>
                                <a:off x="1617" y="1442"/>
                                <a:ext cx="110" cy="100"/>
                              </a:xfrm>
                              <a:custGeom>
                                <a:avLst/>
                                <a:gdLst>
                                  <a:gd name="T0" fmla="*/ 0 w 108"/>
                                  <a:gd name="T1" fmla="*/ 50 h 101"/>
                                  <a:gd name="T2" fmla="*/ 0 w 108"/>
                                  <a:gd name="T3" fmla="*/ 54 h 101"/>
                                  <a:gd name="T4" fmla="*/ 99 w 108"/>
                                  <a:gd name="T5" fmla="*/ 54 h 101"/>
                                  <a:gd name="T6" fmla="*/ 77 w 108"/>
                                  <a:gd name="T7" fmla="*/ 66 h 101"/>
                                  <a:gd name="T8" fmla="*/ 93 w 108"/>
                                  <a:gd name="T9" fmla="*/ 68 h 101"/>
                                  <a:gd name="T10" fmla="*/ 115 w 108"/>
                                  <a:gd name="T11" fmla="*/ 57 h 101"/>
                                  <a:gd name="T12" fmla="*/ 145 w 108"/>
                                  <a:gd name="T13" fmla="*/ 57 h 101"/>
                                  <a:gd name="T14" fmla="*/ 129 w 108"/>
                                  <a:gd name="T15" fmla="*/ 68 h 101"/>
                                  <a:gd name="T16" fmla="*/ 150 w 108"/>
                                  <a:gd name="T17" fmla="*/ 63 h 101"/>
                                  <a:gd name="T18" fmla="*/ 145 w 108"/>
                                  <a:gd name="T19" fmla="*/ 71 h 101"/>
                                  <a:gd name="T20" fmla="*/ 160 w 108"/>
                                  <a:gd name="T21" fmla="*/ 71 h 101"/>
                                  <a:gd name="T22" fmla="*/ 175 w 108"/>
                                  <a:gd name="T23" fmla="*/ 51 h 101"/>
                                  <a:gd name="T24" fmla="*/ 165 w 108"/>
                                  <a:gd name="T25" fmla="*/ 53 h 101"/>
                                  <a:gd name="T26" fmla="*/ 175 w 108"/>
                                  <a:gd name="T27" fmla="*/ 50 h 101"/>
                                  <a:gd name="T28" fmla="*/ 153 w 108"/>
                                  <a:gd name="T29" fmla="*/ 53 h 101"/>
                                  <a:gd name="T30" fmla="*/ 151 w 108"/>
                                  <a:gd name="T31" fmla="*/ 51 h 101"/>
                                  <a:gd name="T32" fmla="*/ 180 w 108"/>
                                  <a:gd name="T33" fmla="*/ 50 h 101"/>
                                  <a:gd name="T34" fmla="*/ 162 w 108"/>
                                  <a:gd name="T35" fmla="*/ 50 h 101"/>
                                  <a:gd name="T36" fmla="*/ 159 w 108"/>
                                  <a:gd name="T37" fmla="*/ 50 h 101"/>
                                  <a:gd name="T38" fmla="*/ 175 w 108"/>
                                  <a:gd name="T39" fmla="*/ 48 h 101"/>
                                  <a:gd name="T40" fmla="*/ 129 w 108"/>
                                  <a:gd name="T41" fmla="*/ 47 h 101"/>
                                  <a:gd name="T42" fmla="*/ 113 w 108"/>
                                  <a:gd name="T43" fmla="*/ 39 h 101"/>
                                  <a:gd name="T44" fmla="*/ 129 w 108"/>
                                  <a:gd name="T45" fmla="*/ 35 h 101"/>
                                  <a:gd name="T46" fmla="*/ 113 w 108"/>
                                  <a:gd name="T47" fmla="*/ 31 h 101"/>
                                  <a:gd name="T48" fmla="*/ 85 w 108"/>
                                  <a:gd name="T49" fmla="*/ 38 h 101"/>
                                  <a:gd name="T50" fmla="*/ 153 w 108"/>
                                  <a:gd name="T51" fmla="*/ 0 h 101"/>
                                  <a:gd name="T52" fmla="*/ 115 w 108"/>
                                  <a:gd name="T53" fmla="*/ 7 h 101"/>
                                  <a:gd name="T54" fmla="*/ 15 w 108"/>
                                  <a:gd name="T55" fmla="*/ 50 h 101"/>
                                  <a:gd name="T56" fmla="*/ 18 w 108"/>
                                  <a:gd name="T57" fmla="*/ 50 h 101"/>
                                  <a:gd name="T58" fmla="*/ 0 w 108"/>
                                  <a:gd name="T59" fmla="*/ 50 h 101"/>
                                  <a:gd name="T60" fmla="*/ 0 w 108"/>
                                  <a:gd name="T61" fmla="*/ 50 h 101"/>
                                  <a:gd name="T62" fmla="*/ 0 w 108"/>
                                  <a:gd name="T63" fmla="*/ 50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101"/>
                                  <a:gd name="T98" fmla="*/ 108 w 108"/>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101">
                                    <a:moveTo>
                                      <a:pt x="0" y="75"/>
                                    </a:moveTo>
                                    <a:lnTo>
                                      <a:pt x="0" y="83"/>
                                    </a:lnTo>
                                    <a:lnTo>
                                      <a:pt x="61" y="83"/>
                                    </a:lnTo>
                                    <a:lnTo>
                                      <a:pt x="48" y="95"/>
                                    </a:lnTo>
                                    <a:lnTo>
                                      <a:pt x="58" y="97"/>
                                    </a:lnTo>
                                    <a:lnTo>
                                      <a:pt x="69" y="86"/>
                                    </a:lnTo>
                                    <a:lnTo>
                                      <a:pt x="84" y="86"/>
                                    </a:lnTo>
                                    <a:lnTo>
                                      <a:pt x="76" y="97"/>
                                    </a:lnTo>
                                    <a:lnTo>
                                      <a:pt x="87" y="92"/>
                                    </a:lnTo>
                                    <a:lnTo>
                                      <a:pt x="84" y="100"/>
                                    </a:lnTo>
                                    <a:lnTo>
                                      <a:pt x="94" y="100"/>
                                    </a:lnTo>
                                    <a:lnTo>
                                      <a:pt x="104" y="80"/>
                                    </a:lnTo>
                                    <a:lnTo>
                                      <a:pt x="97" y="82"/>
                                    </a:lnTo>
                                    <a:lnTo>
                                      <a:pt x="104" y="72"/>
                                    </a:lnTo>
                                    <a:lnTo>
                                      <a:pt x="89" y="82"/>
                                    </a:lnTo>
                                    <a:lnTo>
                                      <a:pt x="88" y="80"/>
                                    </a:lnTo>
                                    <a:lnTo>
                                      <a:pt x="107" y="61"/>
                                    </a:lnTo>
                                    <a:lnTo>
                                      <a:pt x="95" y="64"/>
                                    </a:lnTo>
                                    <a:lnTo>
                                      <a:pt x="93" y="57"/>
                                    </a:lnTo>
                                    <a:lnTo>
                                      <a:pt x="104" y="48"/>
                                    </a:lnTo>
                                    <a:lnTo>
                                      <a:pt x="76" y="47"/>
                                    </a:lnTo>
                                    <a:lnTo>
                                      <a:pt x="68" y="39"/>
                                    </a:lnTo>
                                    <a:lnTo>
                                      <a:pt x="76" y="35"/>
                                    </a:lnTo>
                                    <a:lnTo>
                                      <a:pt x="68" y="31"/>
                                    </a:lnTo>
                                    <a:lnTo>
                                      <a:pt x="54" y="38"/>
                                    </a:lnTo>
                                    <a:lnTo>
                                      <a:pt x="89" y="0"/>
                                    </a:lnTo>
                                    <a:lnTo>
                                      <a:pt x="69" y="7"/>
                                    </a:lnTo>
                                    <a:lnTo>
                                      <a:pt x="15" y="61"/>
                                    </a:lnTo>
                                    <a:lnTo>
                                      <a:pt x="18" y="64"/>
                                    </a:lnTo>
                                    <a:lnTo>
                                      <a:pt x="0" y="7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1383" name="Group 90"/>
                            <p:cNvGrpSpPr>
                              <a:grpSpLocks/>
                            </p:cNvGrpSpPr>
                            <p:nvPr/>
                          </p:nvGrpSpPr>
                          <p:grpSpPr bwMode="auto">
                            <a:xfrm>
                              <a:off x="19" y="904"/>
                              <a:ext cx="1949" cy="1293"/>
                              <a:chOff x="19" y="904"/>
                              <a:chExt cx="1949" cy="1293"/>
                            </a:xfrm>
                            <a:grpFill/>
                          </p:grpSpPr>
                          <p:sp>
                            <p:nvSpPr>
                              <p:cNvPr id="1384" name="Freeform 91"/>
                              <p:cNvSpPr>
                                <a:spLocks noChangeAspect="1"/>
                              </p:cNvSpPr>
                              <p:nvPr/>
                            </p:nvSpPr>
                            <p:spPr bwMode="auto">
                              <a:xfrm>
                                <a:off x="1362" y="1170"/>
                                <a:ext cx="103" cy="52"/>
                              </a:xfrm>
                              <a:custGeom>
                                <a:avLst/>
                                <a:gdLst>
                                  <a:gd name="T0" fmla="*/ 0 w 101"/>
                                  <a:gd name="T1" fmla="*/ 26 h 53"/>
                                  <a:gd name="T2" fmla="*/ 19 w 101"/>
                                  <a:gd name="T3" fmla="*/ 26 h 53"/>
                                  <a:gd name="T4" fmla="*/ 14 w 101"/>
                                  <a:gd name="T5" fmla="*/ 26 h 53"/>
                                  <a:gd name="T6" fmla="*/ 92 w 101"/>
                                  <a:gd name="T7" fmla="*/ 26 h 53"/>
                                  <a:gd name="T8" fmla="*/ 114 w 101"/>
                                  <a:gd name="T9" fmla="*/ 26 h 53"/>
                                  <a:gd name="T10" fmla="*/ 145 w 101"/>
                                  <a:gd name="T11" fmla="*/ 26 h 53"/>
                                  <a:gd name="T12" fmla="*/ 173 w 101"/>
                                  <a:gd name="T13" fmla="*/ 26 h 53"/>
                                  <a:gd name="T14" fmla="*/ 104 w 101"/>
                                  <a:gd name="T15" fmla="*/ 8 h 53"/>
                                  <a:gd name="T16" fmla="*/ 112 w 101"/>
                                  <a:gd name="T17" fmla="*/ 0 h 53"/>
                                  <a:gd name="T18" fmla="*/ 64 w 101"/>
                                  <a:gd name="T19" fmla="*/ 15 h 53"/>
                                  <a:gd name="T20" fmla="*/ 20 w 101"/>
                                  <a:gd name="T21" fmla="*/ 26 h 53"/>
                                  <a:gd name="T22" fmla="*/ 0 w 101"/>
                                  <a:gd name="T23" fmla="*/ 26 h 53"/>
                                  <a:gd name="T24" fmla="*/ 0 w 101"/>
                                  <a:gd name="T25" fmla="*/ 26 h 53"/>
                                  <a:gd name="T26" fmla="*/ 0 w 101"/>
                                  <a:gd name="T27" fmla="*/ 26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3"/>
                                  <a:gd name="T44" fmla="*/ 101 w 10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3">
                                    <a:moveTo>
                                      <a:pt x="0" y="43"/>
                                    </a:moveTo>
                                    <a:lnTo>
                                      <a:pt x="19" y="43"/>
                                    </a:lnTo>
                                    <a:lnTo>
                                      <a:pt x="14" y="52"/>
                                    </a:lnTo>
                                    <a:lnTo>
                                      <a:pt x="55" y="37"/>
                                    </a:lnTo>
                                    <a:lnTo>
                                      <a:pt x="66" y="37"/>
                                    </a:lnTo>
                                    <a:lnTo>
                                      <a:pt x="81" y="47"/>
                                    </a:lnTo>
                                    <a:lnTo>
                                      <a:pt x="100" y="39"/>
                                    </a:lnTo>
                                    <a:lnTo>
                                      <a:pt x="61" y="8"/>
                                    </a:lnTo>
                                    <a:lnTo>
                                      <a:pt x="65" y="0"/>
                                    </a:lnTo>
                                    <a:lnTo>
                                      <a:pt x="35" y="15"/>
                                    </a:lnTo>
                                    <a:lnTo>
                                      <a:pt x="20" y="36"/>
                                    </a:lnTo>
                                    <a:lnTo>
                                      <a:pt x="0" y="4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85" name="Freeform 92"/>
                              <p:cNvSpPr>
                                <a:spLocks noChangeAspect="1"/>
                              </p:cNvSpPr>
                              <p:nvPr/>
                            </p:nvSpPr>
                            <p:spPr bwMode="auto">
                              <a:xfrm>
                                <a:off x="1555" y="1131"/>
                                <a:ext cx="41" cy="21"/>
                              </a:xfrm>
                              <a:custGeom>
                                <a:avLst/>
                                <a:gdLst>
                                  <a:gd name="T0" fmla="*/ 2 w 39"/>
                                  <a:gd name="T1" fmla="*/ 11 h 21"/>
                                  <a:gd name="T2" fmla="*/ 0 w 39"/>
                                  <a:gd name="T3" fmla="*/ 20 h 21"/>
                                  <a:gd name="T4" fmla="*/ 71 w 39"/>
                                  <a:gd name="T5" fmla="*/ 19 h 21"/>
                                  <a:gd name="T6" fmla="*/ 158 w 39"/>
                                  <a:gd name="T7" fmla="*/ 6 h 21"/>
                                  <a:gd name="T8" fmla="*/ 149 w 39"/>
                                  <a:gd name="T9" fmla="*/ 0 h 21"/>
                                  <a:gd name="T10" fmla="*/ 75 w 39"/>
                                  <a:gd name="T11" fmla="*/ 0 h 21"/>
                                  <a:gd name="T12" fmla="*/ 2 w 39"/>
                                  <a:gd name="T13" fmla="*/ 11 h 21"/>
                                  <a:gd name="T14" fmla="*/ 2 w 39"/>
                                  <a:gd name="T15" fmla="*/ 11 h 21"/>
                                  <a:gd name="T16" fmla="*/ 2 w 39"/>
                                  <a:gd name="T17" fmla="*/ 1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1"/>
                                  <a:gd name="T29" fmla="*/ 39 w 3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1">
                                    <a:moveTo>
                                      <a:pt x="2" y="11"/>
                                    </a:moveTo>
                                    <a:lnTo>
                                      <a:pt x="0" y="20"/>
                                    </a:lnTo>
                                    <a:lnTo>
                                      <a:pt x="18" y="19"/>
                                    </a:lnTo>
                                    <a:lnTo>
                                      <a:pt x="38" y="6"/>
                                    </a:lnTo>
                                    <a:lnTo>
                                      <a:pt x="35" y="0"/>
                                    </a:lnTo>
                                    <a:lnTo>
                                      <a:pt x="19" y="0"/>
                                    </a:lnTo>
                                    <a:lnTo>
                                      <a:pt x="2"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86" name="Freeform 93"/>
                              <p:cNvSpPr>
                                <a:spLocks noChangeAspect="1"/>
                              </p:cNvSpPr>
                              <p:nvPr/>
                            </p:nvSpPr>
                            <p:spPr bwMode="auto">
                              <a:xfrm>
                                <a:off x="1447" y="1036"/>
                                <a:ext cx="318" cy="210"/>
                              </a:xfrm>
                              <a:custGeom>
                                <a:avLst/>
                                <a:gdLst>
                                  <a:gd name="T0" fmla="*/ 13 w 312"/>
                                  <a:gd name="T1" fmla="*/ 35 h 213"/>
                                  <a:gd name="T2" fmla="*/ 151 w 312"/>
                                  <a:gd name="T3" fmla="*/ 36 h 213"/>
                                  <a:gd name="T4" fmla="*/ 231 w 312"/>
                                  <a:gd name="T5" fmla="*/ 35 h 213"/>
                                  <a:gd name="T6" fmla="*/ 258 w 312"/>
                                  <a:gd name="T7" fmla="*/ 47 h 213"/>
                                  <a:gd name="T8" fmla="*/ 271 w 312"/>
                                  <a:gd name="T9" fmla="*/ 54 h 213"/>
                                  <a:gd name="T10" fmla="*/ 298 w 312"/>
                                  <a:gd name="T11" fmla="*/ 69 h 213"/>
                                  <a:gd name="T12" fmla="*/ 218 w 312"/>
                                  <a:gd name="T13" fmla="*/ 90 h 213"/>
                                  <a:gd name="T14" fmla="*/ 196 w 312"/>
                                  <a:gd name="T15" fmla="*/ 98 h 213"/>
                                  <a:gd name="T16" fmla="*/ 80 w 312"/>
                                  <a:gd name="T17" fmla="*/ 104 h 213"/>
                                  <a:gd name="T18" fmla="*/ 152 w 312"/>
                                  <a:gd name="T19" fmla="*/ 106 h 213"/>
                                  <a:gd name="T20" fmla="*/ 231 w 312"/>
                                  <a:gd name="T21" fmla="*/ 119 h 213"/>
                                  <a:gd name="T22" fmla="*/ 236 w 312"/>
                                  <a:gd name="T23" fmla="*/ 128 h 213"/>
                                  <a:gd name="T24" fmla="*/ 335 w 312"/>
                                  <a:gd name="T25" fmla="*/ 142 h 213"/>
                                  <a:gd name="T26" fmla="*/ 304 w 312"/>
                                  <a:gd name="T27" fmla="*/ 123 h 213"/>
                                  <a:gd name="T28" fmla="*/ 363 w 312"/>
                                  <a:gd name="T29" fmla="*/ 129 h 213"/>
                                  <a:gd name="T30" fmla="*/ 416 w 312"/>
                                  <a:gd name="T31" fmla="*/ 121 h 213"/>
                                  <a:gd name="T32" fmla="*/ 412 w 312"/>
                                  <a:gd name="T33" fmla="*/ 106 h 213"/>
                                  <a:gd name="T34" fmla="*/ 399 w 312"/>
                                  <a:gd name="T35" fmla="*/ 88 h 213"/>
                                  <a:gd name="T36" fmla="*/ 431 w 312"/>
                                  <a:gd name="T37" fmla="*/ 98 h 213"/>
                                  <a:gd name="T38" fmla="*/ 540 w 312"/>
                                  <a:gd name="T39" fmla="*/ 86 h 213"/>
                                  <a:gd name="T40" fmla="*/ 442 w 312"/>
                                  <a:gd name="T41" fmla="*/ 70 h 213"/>
                                  <a:gd name="T42" fmla="*/ 431 w 312"/>
                                  <a:gd name="T43" fmla="*/ 54 h 213"/>
                                  <a:gd name="T44" fmla="*/ 447 w 312"/>
                                  <a:gd name="T45" fmla="*/ 44 h 213"/>
                                  <a:gd name="T46" fmla="*/ 416 w 312"/>
                                  <a:gd name="T47" fmla="*/ 35 h 213"/>
                                  <a:gd name="T48" fmla="*/ 369 w 312"/>
                                  <a:gd name="T49" fmla="*/ 21 h 213"/>
                                  <a:gd name="T50" fmla="*/ 210 w 312"/>
                                  <a:gd name="T51" fmla="*/ 29 h 213"/>
                                  <a:gd name="T52" fmla="*/ 212 w 312"/>
                                  <a:gd name="T53" fmla="*/ 3 h 213"/>
                                  <a:gd name="T54" fmla="*/ 98 w 312"/>
                                  <a:gd name="T55" fmla="*/ 35 h 213"/>
                                  <a:gd name="T56" fmla="*/ 106 w 312"/>
                                  <a:gd name="T57" fmla="*/ 18 h 213"/>
                                  <a:gd name="T58" fmla="*/ 126 w 312"/>
                                  <a:gd name="T59" fmla="*/ 0 h 213"/>
                                  <a:gd name="T60" fmla="*/ 0 w 312"/>
                                  <a:gd name="T61" fmla="*/ 35 h 213"/>
                                  <a:gd name="T62" fmla="*/ 0 w 312"/>
                                  <a:gd name="T63" fmla="*/ 35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213"/>
                                  <a:gd name="T98" fmla="*/ 312 w 31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213">
                                    <a:moveTo>
                                      <a:pt x="0" y="35"/>
                                    </a:moveTo>
                                    <a:lnTo>
                                      <a:pt x="13" y="58"/>
                                    </a:lnTo>
                                    <a:lnTo>
                                      <a:pt x="29" y="65"/>
                                    </a:lnTo>
                                    <a:lnTo>
                                      <a:pt x="86" y="65"/>
                                    </a:lnTo>
                                    <a:lnTo>
                                      <a:pt x="99" y="73"/>
                                    </a:lnTo>
                                    <a:lnTo>
                                      <a:pt x="132" y="62"/>
                                    </a:lnTo>
                                    <a:lnTo>
                                      <a:pt x="134" y="68"/>
                                    </a:lnTo>
                                    <a:lnTo>
                                      <a:pt x="149" y="76"/>
                                    </a:lnTo>
                                    <a:lnTo>
                                      <a:pt x="136" y="89"/>
                                    </a:lnTo>
                                    <a:lnTo>
                                      <a:pt x="157" y="83"/>
                                    </a:lnTo>
                                    <a:lnTo>
                                      <a:pt x="159" y="91"/>
                                    </a:lnTo>
                                    <a:lnTo>
                                      <a:pt x="172" y="98"/>
                                    </a:lnTo>
                                    <a:lnTo>
                                      <a:pt x="170" y="115"/>
                                    </a:lnTo>
                                    <a:lnTo>
                                      <a:pt x="125" y="133"/>
                                    </a:lnTo>
                                    <a:lnTo>
                                      <a:pt x="132" y="143"/>
                                    </a:lnTo>
                                    <a:lnTo>
                                      <a:pt x="114" y="148"/>
                                    </a:lnTo>
                                    <a:lnTo>
                                      <a:pt x="76" y="146"/>
                                    </a:lnTo>
                                    <a:lnTo>
                                      <a:pt x="50" y="161"/>
                                    </a:lnTo>
                                    <a:lnTo>
                                      <a:pt x="54" y="168"/>
                                    </a:lnTo>
                                    <a:lnTo>
                                      <a:pt x="87" y="164"/>
                                    </a:lnTo>
                                    <a:lnTo>
                                      <a:pt x="123" y="173"/>
                                    </a:lnTo>
                                    <a:lnTo>
                                      <a:pt x="132" y="178"/>
                                    </a:lnTo>
                                    <a:lnTo>
                                      <a:pt x="127" y="186"/>
                                    </a:lnTo>
                                    <a:lnTo>
                                      <a:pt x="136" y="191"/>
                                    </a:lnTo>
                                    <a:lnTo>
                                      <a:pt x="168" y="208"/>
                                    </a:lnTo>
                                    <a:lnTo>
                                      <a:pt x="193" y="212"/>
                                    </a:lnTo>
                                    <a:lnTo>
                                      <a:pt x="199" y="205"/>
                                    </a:lnTo>
                                    <a:lnTo>
                                      <a:pt x="175" y="183"/>
                                    </a:lnTo>
                                    <a:lnTo>
                                      <a:pt x="175" y="175"/>
                                    </a:lnTo>
                                    <a:lnTo>
                                      <a:pt x="210" y="193"/>
                                    </a:lnTo>
                                    <a:lnTo>
                                      <a:pt x="228" y="193"/>
                                    </a:lnTo>
                                    <a:lnTo>
                                      <a:pt x="239" y="181"/>
                                    </a:lnTo>
                                    <a:lnTo>
                                      <a:pt x="233" y="173"/>
                                    </a:lnTo>
                                    <a:lnTo>
                                      <a:pt x="236" y="164"/>
                                    </a:lnTo>
                                    <a:lnTo>
                                      <a:pt x="219" y="141"/>
                                    </a:lnTo>
                                    <a:lnTo>
                                      <a:pt x="230" y="129"/>
                                    </a:lnTo>
                                    <a:lnTo>
                                      <a:pt x="248" y="138"/>
                                    </a:lnTo>
                                    <a:lnTo>
                                      <a:pt x="248" y="148"/>
                                    </a:lnTo>
                                    <a:lnTo>
                                      <a:pt x="261" y="156"/>
                                    </a:lnTo>
                                    <a:lnTo>
                                      <a:pt x="311" y="125"/>
                                    </a:lnTo>
                                    <a:lnTo>
                                      <a:pt x="277" y="99"/>
                                    </a:lnTo>
                                    <a:lnTo>
                                      <a:pt x="255" y="99"/>
                                    </a:lnTo>
                                    <a:lnTo>
                                      <a:pt x="243" y="91"/>
                                    </a:lnTo>
                                    <a:lnTo>
                                      <a:pt x="248" y="83"/>
                                    </a:lnTo>
                                    <a:lnTo>
                                      <a:pt x="269" y="81"/>
                                    </a:lnTo>
                                    <a:lnTo>
                                      <a:pt x="258" y="73"/>
                                    </a:lnTo>
                                    <a:lnTo>
                                      <a:pt x="269" y="65"/>
                                    </a:lnTo>
                                    <a:lnTo>
                                      <a:pt x="239" y="41"/>
                                    </a:lnTo>
                                    <a:lnTo>
                                      <a:pt x="207" y="35"/>
                                    </a:lnTo>
                                    <a:lnTo>
                                      <a:pt x="213" y="21"/>
                                    </a:lnTo>
                                    <a:lnTo>
                                      <a:pt x="173" y="18"/>
                                    </a:lnTo>
                                    <a:lnTo>
                                      <a:pt x="121" y="29"/>
                                    </a:lnTo>
                                    <a:lnTo>
                                      <a:pt x="142" y="5"/>
                                    </a:lnTo>
                                    <a:lnTo>
                                      <a:pt x="122" y="3"/>
                                    </a:lnTo>
                                    <a:lnTo>
                                      <a:pt x="78" y="15"/>
                                    </a:lnTo>
                                    <a:lnTo>
                                      <a:pt x="59" y="37"/>
                                    </a:lnTo>
                                    <a:lnTo>
                                      <a:pt x="51" y="31"/>
                                    </a:lnTo>
                                    <a:lnTo>
                                      <a:pt x="63" y="18"/>
                                    </a:lnTo>
                                    <a:lnTo>
                                      <a:pt x="111" y="1"/>
                                    </a:lnTo>
                                    <a:lnTo>
                                      <a:pt x="73" y="0"/>
                                    </a:lnTo>
                                    <a:lnTo>
                                      <a:pt x="37" y="12"/>
                                    </a:lnTo>
                                    <a:lnTo>
                                      <a:pt x="0"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87" name="Freeform 94"/>
                              <p:cNvSpPr>
                                <a:spLocks noChangeAspect="1"/>
                              </p:cNvSpPr>
                              <p:nvPr/>
                            </p:nvSpPr>
                            <p:spPr bwMode="auto">
                              <a:xfrm>
                                <a:off x="1422" y="1010"/>
                                <a:ext cx="40" cy="15"/>
                              </a:xfrm>
                              <a:custGeom>
                                <a:avLst/>
                                <a:gdLst>
                                  <a:gd name="T0" fmla="*/ 0 w 39"/>
                                  <a:gd name="T1" fmla="*/ 8 h 15"/>
                                  <a:gd name="T2" fmla="*/ 57 w 39"/>
                                  <a:gd name="T3" fmla="*/ 14 h 15"/>
                                  <a:gd name="T4" fmla="*/ 75 w 39"/>
                                  <a:gd name="T5" fmla="*/ 6 h 15"/>
                                  <a:gd name="T6" fmla="*/ 71 w 39"/>
                                  <a:gd name="T7" fmla="*/ 0 h 15"/>
                                  <a:gd name="T8" fmla="*/ 50 w 39"/>
                                  <a:gd name="T9" fmla="*/ 0 h 15"/>
                                  <a:gd name="T10" fmla="*/ 0 w 39"/>
                                  <a:gd name="T11" fmla="*/ 8 h 15"/>
                                  <a:gd name="T12" fmla="*/ 0 w 39"/>
                                  <a:gd name="T13" fmla="*/ 8 h 15"/>
                                  <a:gd name="T14" fmla="*/ 0 w 39"/>
                                  <a:gd name="T15" fmla="*/ 8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0" y="8"/>
                                    </a:moveTo>
                                    <a:lnTo>
                                      <a:pt x="28" y="14"/>
                                    </a:lnTo>
                                    <a:lnTo>
                                      <a:pt x="38" y="6"/>
                                    </a:lnTo>
                                    <a:lnTo>
                                      <a:pt x="36" y="0"/>
                                    </a:lnTo>
                                    <a:lnTo>
                                      <a:pt x="21"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88" name="Freeform 95"/>
                              <p:cNvSpPr>
                                <a:spLocks noChangeAspect="1"/>
                              </p:cNvSpPr>
                              <p:nvPr/>
                            </p:nvSpPr>
                            <p:spPr bwMode="auto">
                              <a:xfrm>
                                <a:off x="1460" y="986"/>
                                <a:ext cx="182" cy="42"/>
                              </a:xfrm>
                              <a:custGeom>
                                <a:avLst/>
                                <a:gdLst>
                                  <a:gd name="T0" fmla="*/ 8 w 179"/>
                                  <a:gd name="T1" fmla="*/ 0 h 42"/>
                                  <a:gd name="T2" fmla="*/ 0 w 179"/>
                                  <a:gd name="T3" fmla="*/ 5 h 42"/>
                                  <a:gd name="T4" fmla="*/ 5 w 179"/>
                                  <a:gd name="T5" fmla="*/ 11 h 42"/>
                                  <a:gd name="T6" fmla="*/ 66 w 179"/>
                                  <a:gd name="T7" fmla="*/ 15 h 42"/>
                                  <a:gd name="T8" fmla="*/ 15 w 179"/>
                                  <a:gd name="T9" fmla="*/ 36 h 42"/>
                                  <a:gd name="T10" fmla="*/ 64 w 179"/>
                                  <a:gd name="T11" fmla="*/ 39 h 42"/>
                                  <a:gd name="T12" fmla="*/ 160 w 179"/>
                                  <a:gd name="T13" fmla="*/ 41 h 42"/>
                                  <a:gd name="T14" fmla="*/ 189 w 179"/>
                                  <a:gd name="T15" fmla="*/ 36 h 42"/>
                                  <a:gd name="T16" fmla="*/ 211 w 179"/>
                                  <a:gd name="T17" fmla="*/ 39 h 42"/>
                                  <a:gd name="T18" fmla="*/ 254 w 179"/>
                                  <a:gd name="T19" fmla="*/ 37 h 42"/>
                                  <a:gd name="T20" fmla="*/ 286 w 179"/>
                                  <a:gd name="T21" fmla="*/ 24 h 42"/>
                                  <a:gd name="T22" fmla="*/ 112 w 179"/>
                                  <a:gd name="T23" fmla="*/ 20 h 42"/>
                                  <a:gd name="T24" fmla="*/ 90 w 179"/>
                                  <a:gd name="T25" fmla="*/ 16 h 42"/>
                                  <a:gd name="T26" fmla="*/ 106 w 179"/>
                                  <a:gd name="T27" fmla="*/ 13 h 42"/>
                                  <a:gd name="T28" fmla="*/ 88 w 179"/>
                                  <a:gd name="T29" fmla="*/ 5 h 42"/>
                                  <a:gd name="T30" fmla="*/ 8 w 179"/>
                                  <a:gd name="T31" fmla="*/ 0 h 42"/>
                                  <a:gd name="T32" fmla="*/ 8 w 179"/>
                                  <a:gd name="T33" fmla="*/ 0 h 42"/>
                                  <a:gd name="T34" fmla="*/ 8 w 179"/>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42"/>
                                  <a:gd name="T56" fmla="*/ 179 w 17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42">
                                    <a:moveTo>
                                      <a:pt x="8" y="0"/>
                                    </a:moveTo>
                                    <a:lnTo>
                                      <a:pt x="0" y="5"/>
                                    </a:lnTo>
                                    <a:lnTo>
                                      <a:pt x="5" y="11"/>
                                    </a:lnTo>
                                    <a:lnTo>
                                      <a:pt x="37" y="15"/>
                                    </a:lnTo>
                                    <a:lnTo>
                                      <a:pt x="15" y="36"/>
                                    </a:lnTo>
                                    <a:lnTo>
                                      <a:pt x="35" y="39"/>
                                    </a:lnTo>
                                    <a:lnTo>
                                      <a:pt x="99" y="41"/>
                                    </a:lnTo>
                                    <a:lnTo>
                                      <a:pt x="118" y="36"/>
                                    </a:lnTo>
                                    <a:lnTo>
                                      <a:pt x="133" y="39"/>
                                    </a:lnTo>
                                    <a:lnTo>
                                      <a:pt x="156" y="37"/>
                                    </a:lnTo>
                                    <a:lnTo>
                                      <a:pt x="178" y="24"/>
                                    </a:lnTo>
                                    <a:lnTo>
                                      <a:pt x="72" y="20"/>
                                    </a:lnTo>
                                    <a:lnTo>
                                      <a:pt x="61" y="16"/>
                                    </a:lnTo>
                                    <a:lnTo>
                                      <a:pt x="69" y="13"/>
                                    </a:lnTo>
                                    <a:lnTo>
                                      <a:pt x="59" y="5"/>
                                    </a:lnTo>
                                    <a:lnTo>
                                      <a:pt x="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89" name="Freeform 96"/>
                              <p:cNvSpPr>
                                <a:spLocks noChangeAspect="1"/>
                              </p:cNvSpPr>
                              <p:nvPr/>
                            </p:nvSpPr>
                            <p:spPr bwMode="auto">
                              <a:xfrm>
                                <a:off x="1532" y="926"/>
                                <a:ext cx="112" cy="43"/>
                              </a:xfrm>
                              <a:custGeom>
                                <a:avLst/>
                                <a:gdLst>
                                  <a:gd name="T0" fmla="*/ 12 w 110"/>
                                  <a:gd name="T1" fmla="*/ 16 h 44"/>
                                  <a:gd name="T2" fmla="*/ 18 w 110"/>
                                  <a:gd name="T3" fmla="*/ 22 h 44"/>
                                  <a:gd name="T4" fmla="*/ 0 w 110"/>
                                  <a:gd name="T5" fmla="*/ 22 h 44"/>
                                  <a:gd name="T6" fmla="*/ 9 w 110"/>
                                  <a:gd name="T7" fmla="*/ 22 h 44"/>
                                  <a:gd name="T8" fmla="*/ 71 w 110"/>
                                  <a:gd name="T9" fmla="*/ 22 h 44"/>
                                  <a:gd name="T10" fmla="*/ 181 w 110"/>
                                  <a:gd name="T11" fmla="*/ 21 h 44"/>
                                  <a:gd name="T12" fmla="*/ 153 w 110"/>
                                  <a:gd name="T13" fmla="*/ 19 h 44"/>
                                  <a:gd name="T14" fmla="*/ 175 w 110"/>
                                  <a:gd name="T15" fmla="*/ 14 h 44"/>
                                  <a:gd name="T16" fmla="*/ 125 w 110"/>
                                  <a:gd name="T17" fmla="*/ 9 h 44"/>
                                  <a:gd name="T18" fmla="*/ 115 w 110"/>
                                  <a:gd name="T19" fmla="*/ 0 h 44"/>
                                  <a:gd name="T20" fmla="*/ 82 w 110"/>
                                  <a:gd name="T21" fmla="*/ 0 h 44"/>
                                  <a:gd name="T22" fmla="*/ 12 w 110"/>
                                  <a:gd name="T23" fmla="*/ 16 h 44"/>
                                  <a:gd name="T24" fmla="*/ 12 w 110"/>
                                  <a:gd name="T25" fmla="*/ 16 h 44"/>
                                  <a:gd name="T26" fmla="*/ 12 w 110"/>
                                  <a:gd name="T27" fmla="*/ 16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44"/>
                                  <a:gd name="T44" fmla="*/ 110 w 11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44">
                                    <a:moveTo>
                                      <a:pt x="12" y="16"/>
                                    </a:moveTo>
                                    <a:lnTo>
                                      <a:pt x="18" y="26"/>
                                    </a:lnTo>
                                    <a:lnTo>
                                      <a:pt x="0" y="39"/>
                                    </a:lnTo>
                                    <a:lnTo>
                                      <a:pt x="9" y="43"/>
                                    </a:lnTo>
                                    <a:lnTo>
                                      <a:pt x="42" y="43"/>
                                    </a:lnTo>
                                    <a:lnTo>
                                      <a:pt x="109" y="21"/>
                                    </a:lnTo>
                                    <a:lnTo>
                                      <a:pt x="90" y="19"/>
                                    </a:lnTo>
                                    <a:lnTo>
                                      <a:pt x="105" y="14"/>
                                    </a:lnTo>
                                    <a:lnTo>
                                      <a:pt x="75" y="9"/>
                                    </a:lnTo>
                                    <a:lnTo>
                                      <a:pt x="70" y="0"/>
                                    </a:lnTo>
                                    <a:lnTo>
                                      <a:pt x="53" y="0"/>
                                    </a:lnTo>
                                    <a:lnTo>
                                      <a:pt x="12"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0" name="Freeform 97"/>
                              <p:cNvSpPr>
                                <a:spLocks noChangeAspect="1"/>
                              </p:cNvSpPr>
                              <p:nvPr/>
                            </p:nvSpPr>
                            <p:spPr bwMode="auto">
                              <a:xfrm>
                                <a:off x="1536" y="904"/>
                                <a:ext cx="432" cy="97"/>
                              </a:xfrm>
                              <a:custGeom>
                                <a:avLst/>
                                <a:gdLst>
                                  <a:gd name="T0" fmla="*/ 125 w 426"/>
                                  <a:gd name="T1" fmla="*/ 19 h 98"/>
                                  <a:gd name="T2" fmla="*/ 121 w 426"/>
                                  <a:gd name="T3" fmla="*/ 26 h 98"/>
                                  <a:gd name="T4" fmla="*/ 143 w 426"/>
                                  <a:gd name="T5" fmla="*/ 31 h 98"/>
                                  <a:gd name="T6" fmla="*/ 178 w 426"/>
                                  <a:gd name="T7" fmla="*/ 33 h 98"/>
                                  <a:gd name="T8" fmla="*/ 153 w 426"/>
                                  <a:gd name="T9" fmla="*/ 41 h 98"/>
                                  <a:gd name="T10" fmla="*/ 172 w 426"/>
                                  <a:gd name="T11" fmla="*/ 43 h 98"/>
                                  <a:gd name="T12" fmla="*/ 161 w 426"/>
                                  <a:gd name="T13" fmla="*/ 49 h 98"/>
                                  <a:gd name="T14" fmla="*/ 85 w 426"/>
                                  <a:gd name="T15" fmla="*/ 49 h 98"/>
                                  <a:gd name="T16" fmla="*/ 105 w 426"/>
                                  <a:gd name="T17" fmla="*/ 49 h 98"/>
                                  <a:gd name="T18" fmla="*/ 74 w 426"/>
                                  <a:gd name="T19" fmla="*/ 49 h 98"/>
                                  <a:gd name="T20" fmla="*/ 67 w 426"/>
                                  <a:gd name="T21" fmla="*/ 49 h 98"/>
                                  <a:gd name="T22" fmla="*/ 75 w 426"/>
                                  <a:gd name="T23" fmla="*/ 52 h 98"/>
                                  <a:gd name="T24" fmla="*/ 9 w 426"/>
                                  <a:gd name="T25" fmla="*/ 58 h 98"/>
                                  <a:gd name="T26" fmla="*/ 0 w 426"/>
                                  <a:gd name="T27" fmla="*/ 64 h 98"/>
                                  <a:gd name="T28" fmla="*/ 147 w 426"/>
                                  <a:gd name="T29" fmla="*/ 63 h 98"/>
                                  <a:gd name="T30" fmla="*/ 147 w 426"/>
                                  <a:gd name="T31" fmla="*/ 68 h 98"/>
                                  <a:gd name="T32" fmla="*/ 221 w 426"/>
                                  <a:gd name="T33" fmla="*/ 58 h 98"/>
                                  <a:gd name="T34" fmla="*/ 205 w 426"/>
                                  <a:gd name="T35" fmla="*/ 52 h 98"/>
                                  <a:gd name="T36" fmla="*/ 244 w 426"/>
                                  <a:gd name="T37" fmla="*/ 49 h 98"/>
                                  <a:gd name="T38" fmla="*/ 244 w 426"/>
                                  <a:gd name="T39" fmla="*/ 49 h 98"/>
                                  <a:gd name="T40" fmla="*/ 290 w 426"/>
                                  <a:gd name="T41" fmla="*/ 49 h 98"/>
                                  <a:gd name="T42" fmla="*/ 358 w 426"/>
                                  <a:gd name="T43" fmla="*/ 47 h 98"/>
                                  <a:gd name="T44" fmla="*/ 636 w 426"/>
                                  <a:gd name="T45" fmla="*/ 7 h 98"/>
                                  <a:gd name="T46" fmla="*/ 509 w 426"/>
                                  <a:gd name="T47" fmla="*/ 0 h 98"/>
                                  <a:gd name="T48" fmla="*/ 395 w 426"/>
                                  <a:gd name="T49" fmla="*/ 0 h 98"/>
                                  <a:gd name="T50" fmla="*/ 125 w 426"/>
                                  <a:gd name="T51" fmla="*/ 19 h 98"/>
                                  <a:gd name="T52" fmla="*/ 125 w 426"/>
                                  <a:gd name="T53" fmla="*/ 19 h 98"/>
                                  <a:gd name="T54" fmla="*/ 125 w 426"/>
                                  <a:gd name="T55" fmla="*/ 19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6"/>
                                  <a:gd name="T85" fmla="*/ 0 h 98"/>
                                  <a:gd name="T86" fmla="*/ 426 w 426"/>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6" h="98">
                                    <a:moveTo>
                                      <a:pt x="87" y="19"/>
                                    </a:moveTo>
                                    <a:lnTo>
                                      <a:pt x="85" y="26"/>
                                    </a:lnTo>
                                    <a:lnTo>
                                      <a:pt x="96" y="31"/>
                                    </a:lnTo>
                                    <a:lnTo>
                                      <a:pt x="120" y="33"/>
                                    </a:lnTo>
                                    <a:lnTo>
                                      <a:pt x="101" y="41"/>
                                    </a:lnTo>
                                    <a:lnTo>
                                      <a:pt x="114" y="43"/>
                                    </a:lnTo>
                                    <a:lnTo>
                                      <a:pt x="105" y="55"/>
                                    </a:lnTo>
                                    <a:lnTo>
                                      <a:pt x="56" y="66"/>
                                    </a:lnTo>
                                    <a:lnTo>
                                      <a:pt x="76" y="69"/>
                                    </a:lnTo>
                                    <a:lnTo>
                                      <a:pt x="45" y="73"/>
                                    </a:lnTo>
                                    <a:lnTo>
                                      <a:pt x="38" y="77"/>
                                    </a:lnTo>
                                    <a:lnTo>
                                      <a:pt x="46" y="81"/>
                                    </a:lnTo>
                                    <a:lnTo>
                                      <a:pt x="9" y="87"/>
                                    </a:lnTo>
                                    <a:lnTo>
                                      <a:pt x="0" y="93"/>
                                    </a:lnTo>
                                    <a:lnTo>
                                      <a:pt x="98" y="92"/>
                                    </a:lnTo>
                                    <a:lnTo>
                                      <a:pt x="98" y="97"/>
                                    </a:lnTo>
                                    <a:lnTo>
                                      <a:pt x="149" y="87"/>
                                    </a:lnTo>
                                    <a:lnTo>
                                      <a:pt x="138" y="81"/>
                                    </a:lnTo>
                                    <a:lnTo>
                                      <a:pt x="164" y="75"/>
                                    </a:lnTo>
                                    <a:lnTo>
                                      <a:pt x="164" y="69"/>
                                    </a:lnTo>
                                    <a:lnTo>
                                      <a:pt x="193" y="68"/>
                                    </a:lnTo>
                                    <a:lnTo>
                                      <a:pt x="239" y="47"/>
                                    </a:lnTo>
                                    <a:lnTo>
                                      <a:pt x="425" y="7"/>
                                    </a:lnTo>
                                    <a:lnTo>
                                      <a:pt x="340" y="0"/>
                                    </a:lnTo>
                                    <a:lnTo>
                                      <a:pt x="264" y="0"/>
                                    </a:lnTo>
                                    <a:lnTo>
                                      <a:pt x="87"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1" name="Freeform 98"/>
                              <p:cNvSpPr>
                                <a:spLocks noChangeAspect="1"/>
                              </p:cNvSpPr>
                              <p:nvPr/>
                            </p:nvSpPr>
                            <p:spPr bwMode="auto">
                              <a:xfrm>
                                <a:off x="1393" y="954"/>
                                <a:ext cx="111" cy="22"/>
                              </a:xfrm>
                              <a:custGeom>
                                <a:avLst/>
                                <a:gdLst>
                                  <a:gd name="T0" fmla="*/ 0 w 109"/>
                                  <a:gd name="T1" fmla="*/ 0 h 23"/>
                                  <a:gd name="T2" fmla="*/ 18 w 109"/>
                                  <a:gd name="T3" fmla="*/ 6 h 23"/>
                                  <a:gd name="T4" fmla="*/ 0 w 109"/>
                                  <a:gd name="T5" fmla="*/ 11 h 23"/>
                                  <a:gd name="T6" fmla="*/ 4 w 109"/>
                                  <a:gd name="T7" fmla="*/ 11 h 23"/>
                                  <a:gd name="T8" fmla="*/ 69 w 109"/>
                                  <a:gd name="T9" fmla="*/ 11 h 23"/>
                                  <a:gd name="T10" fmla="*/ 71 w 109"/>
                                  <a:gd name="T11" fmla="*/ 11 h 23"/>
                                  <a:gd name="T12" fmla="*/ 180 w 109"/>
                                  <a:gd name="T13" fmla="*/ 11 h 23"/>
                                  <a:gd name="T14" fmla="*/ 153 w 109"/>
                                  <a:gd name="T15" fmla="*/ 4 h 23"/>
                                  <a:gd name="T16" fmla="*/ 108 w 109"/>
                                  <a:gd name="T17" fmla="*/ 11 h 23"/>
                                  <a:gd name="T18" fmla="*/ 88 w 109"/>
                                  <a:gd name="T19" fmla="*/ 11 h 23"/>
                                  <a:gd name="T20" fmla="*/ 108 w 109"/>
                                  <a:gd name="T21" fmla="*/ 4 h 23"/>
                                  <a:gd name="T22" fmla="*/ 92 w 109"/>
                                  <a:gd name="T23" fmla="*/ 0 h 23"/>
                                  <a:gd name="T24" fmla="*/ 0 w 109"/>
                                  <a:gd name="T25" fmla="*/ 0 h 23"/>
                                  <a:gd name="T26" fmla="*/ 0 w 109"/>
                                  <a:gd name="T27" fmla="*/ 0 h 23"/>
                                  <a:gd name="T28" fmla="*/ 0 w 109"/>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3"/>
                                  <a:gd name="T47" fmla="*/ 109 w 10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3">
                                    <a:moveTo>
                                      <a:pt x="0" y="0"/>
                                    </a:moveTo>
                                    <a:lnTo>
                                      <a:pt x="18" y="6"/>
                                    </a:lnTo>
                                    <a:lnTo>
                                      <a:pt x="0" y="11"/>
                                    </a:lnTo>
                                    <a:lnTo>
                                      <a:pt x="4" y="13"/>
                                    </a:lnTo>
                                    <a:lnTo>
                                      <a:pt x="40" y="15"/>
                                    </a:lnTo>
                                    <a:lnTo>
                                      <a:pt x="42" y="22"/>
                                    </a:lnTo>
                                    <a:lnTo>
                                      <a:pt x="108" y="13"/>
                                    </a:lnTo>
                                    <a:lnTo>
                                      <a:pt x="90" y="4"/>
                                    </a:lnTo>
                                    <a:lnTo>
                                      <a:pt x="66" y="16"/>
                                    </a:lnTo>
                                    <a:lnTo>
                                      <a:pt x="56" y="15"/>
                                    </a:lnTo>
                                    <a:lnTo>
                                      <a:pt x="66" y="4"/>
                                    </a:lnTo>
                                    <a:lnTo>
                                      <a:pt x="58" y="0"/>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2" name="Freeform 99"/>
                              <p:cNvSpPr>
                                <a:spLocks noChangeAspect="1"/>
                              </p:cNvSpPr>
                              <p:nvPr/>
                            </p:nvSpPr>
                            <p:spPr bwMode="auto">
                              <a:xfrm>
                                <a:off x="1351" y="992"/>
                                <a:ext cx="82" cy="28"/>
                              </a:xfrm>
                              <a:custGeom>
                                <a:avLst/>
                                <a:gdLst>
                                  <a:gd name="T0" fmla="*/ 0 w 81"/>
                                  <a:gd name="T1" fmla="*/ 2 h 27"/>
                                  <a:gd name="T2" fmla="*/ 0 w 81"/>
                                  <a:gd name="T3" fmla="*/ 57 h 27"/>
                                  <a:gd name="T4" fmla="*/ 20 w 81"/>
                                  <a:gd name="T5" fmla="*/ 53 h 27"/>
                                  <a:gd name="T6" fmla="*/ 20 w 81"/>
                                  <a:gd name="T7" fmla="*/ 69 h 27"/>
                                  <a:gd name="T8" fmla="*/ 79 w 81"/>
                                  <a:gd name="T9" fmla="*/ 69 h 27"/>
                                  <a:gd name="T10" fmla="*/ 109 w 81"/>
                                  <a:gd name="T11" fmla="*/ 4 h 27"/>
                                  <a:gd name="T12" fmla="*/ 75 w 81"/>
                                  <a:gd name="T13" fmla="*/ 0 h 27"/>
                                  <a:gd name="T14" fmla="*/ 24 w 81"/>
                                  <a:gd name="T15" fmla="*/ 10 h 27"/>
                                  <a:gd name="T16" fmla="*/ 12 w 81"/>
                                  <a:gd name="T17" fmla="*/ 0 h 27"/>
                                  <a:gd name="T18" fmla="*/ 0 w 81"/>
                                  <a:gd name="T19" fmla="*/ 2 h 27"/>
                                  <a:gd name="T20" fmla="*/ 0 w 81"/>
                                  <a:gd name="T21" fmla="*/ 2 h 27"/>
                                  <a:gd name="T22" fmla="*/ 0 w 81"/>
                                  <a:gd name="T23" fmla="*/ 2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27"/>
                                  <a:gd name="T38" fmla="*/ 81 w 8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27">
                                    <a:moveTo>
                                      <a:pt x="0" y="2"/>
                                    </a:moveTo>
                                    <a:lnTo>
                                      <a:pt x="0" y="20"/>
                                    </a:lnTo>
                                    <a:lnTo>
                                      <a:pt x="20" y="18"/>
                                    </a:lnTo>
                                    <a:lnTo>
                                      <a:pt x="20" y="26"/>
                                    </a:lnTo>
                                    <a:lnTo>
                                      <a:pt x="50" y="26"/>
                                    </a:lnTo>
                                    <a:lnTo>
                                      <a:pt x="80" y="4"/>
                                    </a:lnTo>
                                    <a:lnTo>
                                      <a:pt x="46" y="0"/>
                                    </a:lnTo>
                                    <a:lnTo>
                                      <a:pt x="24" y="10"/>
                                    </a:lnTo>
                                    <a:lnTo>
                                      <a:pt x="12" y="0"/>
                                    </a:lnTo>
                                    <a:lnTo>
                                      <a:pt x="0"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3" name="Freeform 100"/>
                              <p:cNvSpPr>
                                <a:spLocks noChangeAspect="1"/>
                              </p:cNvSpPr>
                              <p:nvPr/>
                            </p:nvSpPr>
                            <p:spPr bwMode="auto">
                              <a:xfrm>
                                <a:off x="1299" y="1033"/>
                                <a:ext cx="92" cy="47"/>
                              </a:xfrm>
                              <a:custGeom>
                                <a:avLst/>
                                <a:gdLst>
                                  <a:gd name="T0" fmla="*/ 0 w 90"/>
                                  <a:gd name="T1" fmla="*/ 19 h 48"/>
                                  <a:gd name="T2" fmla="*/ 0 w 90"/>
                                  <a:gd name="T3" fmla="*/ 24 h 48"/>
                                  <a:gd name="T4" fmla="*/ 14 w 90"/>
                                  <a:gd name="T5" fmla="*/ 24 h 48"/>
                                  <a:gd name="T6" fmla="*/ 22 w 90"/>
                                  <a:gd name="T7" fmla="*/ 24 h 48"/>
                                  <a:gd name="T8" fmla="*/ 117 w 90"/>
                                  <a:gd name="T9" fmla="*/ 24 h 48"/>
                                  <a:gd name="T10" fmla="*/ 152 w 90"/>
                                  <a:gd name="T11" fmla="*/ 19 h 48"/>
                                  <a:gd name="T12" fmla="*/ 132 w 90"/>
                                  <a:gd name="T13" fmla="*/ 16 h 48"/>
                                  <a:gd name="T14" fmla="*/ 162 w 90"/>
                                  <a:gd name="T15" fmla="*/ 8 h 48"/>
                                  <a:gd name="T16" fmla="*/ 166 w 90"/>
                                  <a:gd name="T17" fmla="*/ 0 h 48"/>
                                  <a:gd name="T18" fmla="*/ 70 w 90"/>
                                  <a:gd name="T19" fmla="*/ 4 h 48"/>
                                  <a:gd name="T20" fmla="*/ 60 w 90"/>
                                  <a:gd name="T21" fmla="*/ 10 h 48"/>
                                  <a:gd name="T22" fmla="*/ 63 w 90"/>
                                  <a:gd name="T23" fmla="*/ 19 h 48"/>
                                  <a:gd name="T24" fmla="*/ 0 w 90"/>
                                  <a:gd name="T25" fmla="*/ 19 h 48"/>
                                  <a:gd name="T26" fmla="*/ 0 w 90"/>
                                  <a:gd name="T27" fmla="*/ 19 h 48"/>
                                  <a:gd name="T28" fmla="*/ 0 w 90"/>
                                  <a:gd name="T29" fmla="*/ 19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48"/>
                                  <a:gd name="T47" fmla="*/ 90 w 9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48">
                                    <a:moveTo>
                                      <a:pt x="0" y="19"/>
                                    </a:moveTo>
                                    <a:lnTo>
                                      <a:pt x="0" y="31"/>
                                    </a:lnTo>
                                    <a:lnTo>
                                      <a:pt x="14" y="31"/>
                                    </a:lnTo>
                                    <a:lnTo>
                                      <a:pt x="22" y="47"/>
                                    </a:lnTo>
                                    <a:lnTo>
                                      <a:pt x="63" y="39"/>
                                    </a:lnTo>
                                    <a:lnTo>
                                      <a:pt x="81" y="19"/>
                                    </a:lnTo>
                                    <a:lnTo>
                                      <a:pt x="68" y="16"/>
                                    </a:lnTo>
                                    <a:lnTo>
                                      <a:pt x="87" y="8"/>
                                    </a:lnTo>
                                    <a:lnTo>
                                      <a:pt x="89" y="0"/>
                                    </a:lnTo>
                                    <a:lnTo>
                                      <a:pt x="40" y="4"/>
                                    </a:lnTo>
                                    <a:lnTo>
                                      <a:pt x="31" y="10"/>
                                    </a:lnTo>
                                    <a:lnTo>
                                      <a:pt x="34" y="19"/>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4" name="Freeform 101"/>
                              <p:cNvSpPr>
                                <a:spLocks noChangeAspect="1"/>
                              </p:cNvSpPr>
                              <p:nvPr/>
                            </p:nvSpPr>
                            <p:spPr bwMode="auto">
                              <a:xfrm>
                                <a:off x="1147" y="1002"/>
                                <a:ext cx="36" cy="9"/>
                              </a:xfrm>
                              <a:custGeom>
                                <a:avLst/>
                                <a:gdLst>
                                  <a:gd name="T0" fmla="*/ 0 w 35"/>
                                  <a:gd name="T1" fmla="*/ 5 h 10"/>
                                  <a:gd name="T2" fmla="*/ 11 w 35"/>
                                  <a:gd name="T3" fmla="*/ 5 h 10"/>
                                  <a:gd name="T4" fmla="*/ 73 w 35"/>
                                  <a:gd name="T5" fmla="*/ 0 h 10"/>
                                  <a:gd name="T6" fmla="*/ 0 w 35"/>
                                  <a:gd name="T7" fmla="*/ 5 h 10"/>
                                  <a:gd name="T8" fmla="*/ 0 w 35"/>
                                  <a:gd name="T9" fmla="*/ 5 h 10"/>
                                  <a:gd name="T10" fmla="*/ 0 w 35"/>
                                  <a:gd name="T11" fmla="*/ 5 h 10"/>
                                  <a:gd name="T12" fmla="*/ 0 60000 65536"/>
                                  <a:gd name="T13" fmla="*/ 0 60000 65536"/>
                                  <a:gd name="T14" fmla="*/ 0 60000 65536"/>
                                  <a:gd name="T15" fmla="*/ 0 60000 65536"/>
                                  <a:gd name="T16" fmla="*/ 0 60000 65536"/>
                                  <a:gd name="T17" fmla="*/ 0 60000 65536"/>
                                  <a:gd name="T18" fmla="*/ 0 w 35"/>
                                  <a:gd name="T19" fmla="*/ 0 h 10"/>
                                  <a:gd name="T20" fmla="*/ 35 w 3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5" h="10">
                                    <a:moveTo>
                                      <a:pt x="0" y="8"/>
                                    </a:moveTo>
                                    <a:lnTo>
                                      <a:pt x="11" y="9"/>
                                    </a:lnTo>
                                    <a:lnTo>
                                      <a:pt x="34"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5" name="Freeform 102"/>
                              <p:cNvSpPr>
                                <a:spLocks noChangeAspect="1"/>
                              </p:cNvSpPr>
                              <p:nvPr/>
                            </p:nvSpPr>
                            <p:spPr bwMode="auto">
                              <a:xfrm>
                                <a:off x="1107" y="981"/>
                                <a:ext cx="134" cy="25"/>
                              </a:xfrm>
                              <a:custGeom>
                                <a:avLst/>
                                <a:gdLst>
                                  <a:gd name="T0" fmla="*/ 0 w 132"/>
                                  <a:gd name="T1" fmla="*/ 13 h 26"/>
                                  <a:gd name="T2" fmla="*/ 3 w 132"/>
                                  <a:gd name="T3" fmla="*/ 13 h 26"/>
                                  <a:gd name="T4" fmla="*/ 32 w 132"/>
                                  <a:gd name="T5" fmla="*/ 13 h 26"/>
                                  <a:gd name="T6" fmla="*/ 98 w 132"/>
                                  <a:gd name="T7" fmla="*/ 13 h 26"/>
                                  <a:gd name="T8" fmla="*/ 121 w 132"/>
                                  <a:gd name="T9" fmla="*/ 13 h 26"/>
                                  <a:gd name="T10" fmla="*/ 201 w 132"/>
                                  <a:gd name="T11" fmla="*/ 0 h 26"/>
                                  <a:gd name="T12" fmla="*/ 127 w 132"/>
                                  <a:gd name="T13" fmla="*/ 0 h 26"/>
                                  <a:gd name="T14" fmla="*/ 0 w 132"/>
                                  <a:gd name="T15" fmla="*/ 13 h 26"/>
                                  <a:gd name="T16" fmla="*/ 0 w 132"/>
                                  <a:gd name="T17" fmla="*/ 13 h 26"/>
                                  <a:gd name="T18" fmla="*/ 0 w 132"/>
                                  <a:gd name="T19" fmla="*/ 13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6"/>
                                  <a:gd name="T32" fmla="*/ 132 w 13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6">
                                    <a:moveTo>
                                      <a:pt x="0" y="17"/>
                                    </a:moveTo>
                                    <a:lnTo>
                                      <a:pt x="3" y="23"/>
                                    </a:lnTo>
                                    <a:lnTo>
                                      <a:pt x="32" y="25"/>
                                    </a:lnTo>
                                    <a:lnTo>
                                      <a:pt x="69" y="14"/>
                                    </a:lnTo>
                                    <a:lnTo>
                                      <a:pt x="81" y="17"/>
                                    </a:lnTo>
                                    <a:lnTo>
                                      <a:pt x="131" y="0"/>
                                    </a:lnTo>
                                    <a:lnTo>
                                      <a:pt x="84" y="0"/>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6" name="Freeform 103"/>
                              <p:cNvSpPr>
                                <a:spLocks noChangeAspect="1"/>
                              </p:cNvSpPr>
                              <p:nvPr/>
                            </p:nvSpPr>
                            <p:spPr bwMode="auto">
                              <a:xfrm>
                                <a:off x="1162" y="990"/>
                                <a:ext cx="164" cy="38"/>
                              </a:xfrm>
                              <a:custGeom>
                                <a:avLst/>
                                <a:gdLst>
                                  <a:gd name="T0" fmla="*/ 0 w 162"/>
                                  <a:gd name="T1" fmla="*/ 19 h 39"/>
                                  <a:gd name="T2" fmla="*/ 24 w 162"/>
                                  <a:gd name="T3" fmla="*/ 19 h 39"/>
                                  <a:gd name="T4" fmla="*/ 72 w 162"/>
                                  <a:gd name="T5" fmla="*/ 19 h 39"/>
                                  <a:gd name="T6" fmla="*/ 77 w 162"/>
                                  <a:gd name="T7" fmla="*/ 19 h 39"/>
                                  <a:gd name="T8" fmla="*/ 28 w 162"/>
                                  <a:gd name="T9" fmla="*/ 19 h 39"/>
                                  <a:gd name="T10" fmla="*/ 72 w 162"/>
                                  <a:gd name="T11" fmla="*/ 19 h 39"/>
                                  <a:gd name="T12" fmla="*/ 197 w 162"/>
                                  <a:gd name="T13" fmla="*/ 19 h 39"/>
                                  <a:gd name="T14" fmla="*/ 227 w 162"/>
                                  <a:gd name="T15" fmla="*/ 14 h 39"/>
                                  <a:gd name="T16" fmla="*/ 194 w 162"/>
                                  <a:gd name="T17" fmla="*/ 8 h 39"/>
                                  <a:gd name="T18" fmla="*/ 198 w 162"/>
                                  <a:gd name="T19" fmla="*/ 0 h 39"/>
                                  <a:gd name="T20" fmla="*/ 152 w 162"/>
                                  <a:gd name="T21" fmla="*/ 8 h 39"/>
                                  <a:gd name="T22" fmla="*/ 168 w 162"/>
                                  <a:gd name="T23" fmla="*/ 12 h 39"/>
                                  <a:gd name="T24" fmla="*/ 150 w 162"/>
                                  <a:gd name="T25" fmla="*/ 16 h 39"/>
                                  <a:gd name="T26" fmla="*/ 150 w 162"/>
                                  <a:gd name="T27" fmla="*/ 19 h 39"/>
                                  <a:gd name="T28" fmla="*/ 113 w 162"/>
                                  <a:gd name="T29" fmla="*/ 19 h 39"/>
                                  <a:gd name="T30" fmla="*/ 112 w 162"/>
                                  <a:gd name="T31" fmla="*/ 10 h 39"/>
                                  <a:gd name="T32" fmla="*/ 82 w 162"/>
                                  <a:gd name="T33" fmla="*/ 6 h 39"/>
                                  <a:gd name="T34" fmla="*/ 0 w 162"/>
                                  <a:gd name="T35" fmla="*/ 19 h 39"/>
                                  <a:gd name="T36" fmla="*/ 0 w 162"/>
                                  <a:gd name="T37" fmla="*/ 19 h 39"/>
                                  <a:gd name="T38" fmla="*/ 0 w 162"/>
                                  <a:gd name="T39" fmla="*/ 19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39"/>
                                  <a:gd name="T62" fmla="*/ 162 w 16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39">
                                    <a:moveTo>
                                      <a:pt x="0" y="25"/>
                                    </a:moveTo>
                                    <a:lnTo>
                                      <a:pt x="24" y="28"/>
                                    </a:lnTo>
                                    <a:lnTo>
                                      <a:pt x="43" y="25"/>
                                    </a:lnTo>
                                    <a:lnTo>
                                      <a:pt x="48" y="30"/>
                                    </a:lnTo>
                                    <a:lnTo>
                                      <a:pt x="28" y="33"/>
                                    </a:lnTo>
                                    <a:lnTo>
                                      <a:pt x="43" y="38"/>
                                    </a:lnTo>
                                    <a:lnTo>
                                      <a:pt x="139" y="28"/>
                                    </a:lnTo>
                                    <a:lnTo>
                                      <a:pt x="161" y="14"/>
                                    </a:lnTo>
                                    <a:lnTo>
                                      <a:pt x="136" y="8"/>
                                    </a:lnTo>
                                    <a:lnTo>
                                      <a:pt x="140" y="0"/>
                                    </a:lnTo>
                                    <a:lnTo>
                                      <a:pt x="108" y="8"/>
                                    </a:lnTo>
                                    <a:lnTo>
                                      <a:pt x="116" y="12"/>
                                    </a:lnTo>
                                    <a:lnTo>
                                      <a:pt x="107" y="16"/>
                                    </a:lnTo>
                                    <a:lnTo>
                                      <a:pt x="107" y="21"/>
                                    </a:lnTo>
                                    <a:lnTo>
                                      <a:pt x="84" y="20"/>
                                    </a:lnTo>
                                    <a:lnTo>
                                      <a:pt x="83" y="10"/>
                                    </a:lnTo>
                                    <a:lnTo>
                                      <a:pt x="53" y="6"/>
                                    </a:lnTo>
                                    <a:lnTo>
                                      <a:pt x="0" y="2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7" name="Freeform 104"/>
                              <p:cNvSpPr>
                                <a:spLocks noChangeAspect="1"/>
                              </p:cNvSpPr>
                              <p:nvPr/>
                            </p:nvSpPr>
                            <p:spPr bwMode="auto">
                              <a:xfrm>
                                <a:off x="1053" y="1041"/>
                                <a:ext cx="243" cy="87"/>
                              </a:xfrm>
                              <a:custGeom>
                                <a:avLst/>
                                <a:gdLst>
                                  <a:gd name="T0" fmla="*/ 10 w 238"/>
                                  <a:gd name="T1" fmla="*/ 35 h 88"/>
                                  <a:gd name="T2" fmla="*/ 22 w 238"/>
                                  <a:gd name="T3" fmla="*/ 37 h 88"/>
                                  <a:gd name="T4" fmla="*/ 10 w 238"/>
                                  <a:gd name="T5" fmla="*/ 43 h 88"/>
                                  <a:gd name="T6" fmla="*/ 17 w 238"/>
                                  <a:gd name="T7" fmla="*/ 44 h 88"/>
                                  <a:gd name="T8" fmla="*/ 123 w 238"/>
                                  <a:gd name="T9" fmla="*/ 44 h 88"/>
                                  <a:gd name="T10" fmla="*/ 8 w 238"/>
                                  <a:gd name="T11" fmla="*/ 44 h 88"/>
                                  <a:gd name="T12" fmla="*/ 0 w 238"/>
                                  <a:gd name="T13" fmla="*/ 44 h 88"/>
                                  <a:gd name="T14" fmla="*/ 60 w 238"/>
                                  <a:gd name="T15" fmla="*/ 46 h 88"/>
                                  <a:gd name="T16" fmla="*/ 57 w 238"/>
                                  <a:gd name="T17" fmla="*/ 58 h 88"/>
                                  <a:gd name="T18" fmla="*/ 252 w 238"/>
                                  <a:gd name="T19" fmla="*/ 44 h 88"/>
                                  <a:gd name="T20" fmla="*/ 286 w 238"/>
                                  <a:gd name="T21" fmla="*/ 52 h 88"/>
                                  <a:gd name="T22" fmla="*/ 320 w 238"/>
                                  <a:gd name="T23" fmla="*/ 50 h 88"/>
                                  <a:gd name="T24" fmla="*/ 407 w 238"/>
                                  <a:gd name="T25" fmla="*/ 44 h 88"/>
                                  <a:gd name="T26" fmla="*/ 345 w 238"/>
                                  <a:gd name="T27" fmla="*/ 44 h 88"/>
                                  <a:gd name="T28" fmla="*/ 335 w 238"/>
                                  <a:gd name="T29" fmla="*/ 43 h 88"/>
                                  <a:gd name="T30" fmla="*/ 359 w 238"/>
                                  <a:gd name="T31" fmla="*/ 34 h 88"/>
                                  <a:gd name="T32" fmla="*/ 371 w 238"/>
                                  <a:gd name="T33" fmla="*/ 17 h 88"/>
                                  <a:gd name="T34" fmla="*/ 434 w 238"/>
                                  <a:gd name="T35" fmla="*/ 4 h 88"/>
                                  <a:gd name="T36" fmla="*/ 386 w 238"/>
                                  <a:gd name="T37" fmla="*/ 0 h 88"/>
                                  <a:gd name="T38" fmla="*/ 318 w 238"/>
                                  <a:gd name="T39" fmla="*/ 16 h 88"/>
                                  <a:gd name="T40" fmla="*/ 241 w 238"/>
                                  <a:gd name="T41" fmla="*/ 10 h 88"/>
                                  <a:gd name="T42" fmla="*/ 192 w 238"/>
                                  <a:gd name="T43" fmla="*/ 15 h 88"/>
                                  <a:gd name="T44" fmla="*/ 208 w 238"/>
                                  <a:gd name="T45" fmla="*/ 5 h 88"/>
                                  <a:gd name="T46" fmla="*/ 177 w 238"/>
                                  <a:gd name="T47" fmla="*/ 5 h 88"/>
                                  <a:gd name="T48" fmla="*/ 74 w 238"/>
                                  <a:gd name="T49" fmla="*/ 17 h 88"/>
                                  <a:gd name="T50" fmla="*/ 10 w 238"/>
                                  <a:gd name="T51" fmla="*/ 35 h 88"/>
                                  <a:gd name="T52" fmla="*/ 10 w 238"/>
                                  <a:gd name="T53" fmla="*/ 35 h 88"/>
                                  <a:gd name="T54" fmla="*/ 10 w 238"/>
                                  <a:gd name="T55" fmla="*/ 35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8"/>
                                  <a:gd name="T85" fmla="*/ 0 h 88"/>
                                  <a:gd name="T86" fmla="*/ 238 w 238"/>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8" h="88">
                                    <a:moveTo>
                                      <a:pt x="10" y="35"/>
                                    </a:moveTo>
                                    <a:lnTo>
                                      <a:pt x="22" y="37"/>
                                    </a:lnTo>
                                    <a:lnTo>
                                      <a:pt x="10" y="43"/>
                                    </a:lnTo>
                                    <a:lnTo>
                                      <a:pt x="17" y="50"/>
                                    </a:lnTo>
                                    <a:lnTo>
                                      <a:pt x="68" y="54"/>
                                    </a:lnTo>
                                    <a:lnTo>
                                      <a:pt x="8" y="61"/>
                                    </a:lnTo>
                                    <a:lnTo>
                                      <a:pt x="0" y="70"/>
                                    </a:lnTo>
                                    <a:lnTo>
                                      <a:pt x="31" y="75"/>
                                    </a:lnTo>
                                    <a:lnTo>
                                      <a:pt x="28" y="87"/>
                                    </a:lnTo>
                                    <a:lnTo>
                                      <a:pt x="139" y="70"/>
                                    </a:lnTo>
                                    <a:lnTo>
                                      <a:pt x="157" y="81"/>
                                    </a:lnTo>
                                    <a:lnTo>
                                      <a:pt x="175" y="79"/>
                                    </a:lnTo>
                                    <a:lnTo>
                                      <a:pt x="222" y="58"/>
                                    </a:lnTo>
                                    <a:lnTo>
                                      <a:pt x="189" y="51"/>
                                    </a:lnTo>
                                    <a:lnTo>
                                      <a:pt x="184" y="43"/>
                                    </a:lnTo>
                                    <a:lnTo>
                                      <a:pt x="197" y="34"/>
                                    </a:lnTo>
                                    <a:lnTo>
                                      <a:pt x="204" y="17"/>
                                    </a:lnTo>
                                    <a:lnTo>
                                      <a:pt x="237" y="4"/>
                                    </a:lnTo>
                                    <a:lnTo>
                                      <a:pt x="211" y="0"/>
                                    </a:lnTo>
                                    <a:lnTo>
                                      <a:pt x="174" y="16"/>
                                    </a:lnTo>
                                    <a:lnTo>
                                      <a:pt x="132" y="10"/>
                                    </a:lnTo>
                                    <a:lnTo>
                                      <a:pt x="106" y="15"/>
                                    </a:lnTo>
                                    <a:lnTo>
                                      <a:pt x="114" y="5"/>
                                    </a:lnTo>
                                    <a:lnTo>
                                      <a:pt x="99" y="5"/>
                                    </a:lnTo>
                                    <a:lnTo>
                                      <a:pt x="44" y="17"/>
                                    </a:lnTo>
                                    <a:lnTo>
                                      <a:pt x="10"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8" name="Freeform 105"/>
                              <p:cNvSpPr>
                                <a:spLocks noChangeAspect="1"/>
                              </p:cNvSpPr>
                              <p:nvPr/>
                            </p:nvSpPr>
                            <p:spPr bwMode="auto">
                              <a:xfrm>
                                <a:off x="993" y="1026"/>
                                <a:ext cx="162" cy="58"/>
                              </a:xfrm>
                              <a:custGeom>
                                <a:avLst/>
                                <a:gdLst>
                                  <a:gd name="T0" fmla="*/ 0 w 160"/>
                                  <a:gd name="T1" fmla="*/ 29 h 59"/>
                                  <a:gd name="T2" fmla="*/ 8 w 160"/>
                                  <a:gd name="T3" fmla="*/ 29 h 59"/>
                                  <a:gd name="T4" fmla="*/ 6 w 160"/>
                                  <a:gd name="T5" fmla="*/ 29 h 59"/>
                                  <a:gd name="T6" fmla="*/ 73 w 160"/>
                                  <a:gd name="T7" fmla="*/ 29 h 59"/>
                                  <a:gd name="T8" fmla="*/ 117 w 160"/>
                                  <a:gd name="T9" fmla="*/ 29 h 59"/>
                                  <a:gd name="T10" fmla="*/ 225 w 160"/>
                                  <a:gd name="T11" fmla="*/ 17 h 59"/>
                                  <a:gd name="T12" fmla="*/ 207 w 160"/>
                                  <a:gd name="T13" fmla="*/ 4 h 59"/>
                                  <a:gd name="T14" fmla="*/ 150 w 160"/>
                                  <a:gd name="T15" fmla="*/ 0 h 59"/>
                                  <a:gd name="T16" fmla="*/ 85 w 160"/>
                                  <a:gd name="T17" fmla="*/ 8 h 59"/>
                                  <a:gd name="T18" fmla="*/ 81 w 160"/>
                                  <a:gd name="T19" fmla="*/ 17 h 59"/>
                                  <a:gd name="T20" fmla="*/ 0 w 160"/>
                                  <a:gd name="T21" fmla="*/ 29 h 59"/>
                                  <a:gd name="T22" fmla="*/ 0 w 160"/>
                                  <a:gd name="T23" fmla="*/ 29 h 59"/>
                                  <a:gd name="T24" fmla="*/ 0 w 160"/>
                                  <a:gd name="T25" fmla="*/ 2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59"/>
                                  <a:gd name="T41" fmla="*/ 160 w 160"/>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59">
                                    <a:moveTo>
                                      <a:pt x="0" y="41"/>
                                    </a:moveTo>
                                    <a:lnTo>
                                      <a:pt x="8" y="48"/>
                                    </a:lnTo>
                                    <a:lnTo>
                                      <a:pt x="6" y="58"/>
                                    </a:lnTo>
                                    <a:lnTo>
                                      <a:pt x="44" y="52"/>
                                    </a:lnTo>
                                    <a:lnTo>
                                      <a:pt x="88" y="32"/>
                                    </a:lnTo>
                                    <a:lnTo>
                                      <a:pt x="159" y="17"/>
                                    </a:lnTo>
                                    <a:lnTo>
                                      <a:pt x="147" y="4"/>
                                    </a:lnTo>
                                    <a:lnTo>
                                      <a:pt x="106" y="0"/>
                                    </a:lnTo>
                                    <a:lnTo>
                                      <a:pt x="56" y="8"/>
                                    </a:lnTo>
                                    <a:lnTo>
                                      <a:pt x="52" y="17"/>
                                    </a:lnTo>
                                    <a:lnTo>
                                      <a:pt x="0" y="4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99" name="Freeform 106"/>
                              <p:cNvSpPr>
                                <a:spLocks noChangeAspect="1"/>
                              </p:cNvSpPr>
                              <p:nvPr/>
                            </p:nvSpPr>
                            <p:spPr bwMode="auto">
                              <a:xfrm>
                                <a:off x="501" y="1393"/>
                                <a:ext cx="33" cy="43"/>
                              </a:xfrm>
                              <a:custGeom>
                                <a:avLst/>
                                <a:gdLst>
                                  <a:gd name="T0" fmla="*/ 11 w 33"/>
                                  <a:gd name="T1" fmla="*/ 0 h 44"/>
                                  <a:gd name="T2" fmla="*/ 3 w 33"/>
                                  <a:gd name="T3" fmla="*/ 10 h 44"/>
                                  <a:gd name="T4" fmla="*/ 0 w 33"/>
                                  <a:gd name="T5" fmla="*/ 22 h 44"/>
                                  <a:gd name="T6" fmla="*/ 6 w 33"/>
                                  <a:gd name="T7" fmla="*/ 22 h 44"/>
                                  <a:gd name="T8" fmla="*/ 6 w 33"/>
                                  <a:gd name="T9" fmla="*/ 22 h 44"/>
                                  <a:gd name="T10" fmla="*/ 32 w 33"/>
                                  <a:gd name="T11" fmla="*/ 0 h 44"/>
                                  <a:gd name="T12" fmla="*/ 11 w 33"/>
                                  <a:gd name="T13" fmla="*/ 0 h 44"/>
                                  <a:gd name="T14" fmla="*/ 11 w 33"/>
                                  <a:gd name="T15" fmla="*/ 0 h 44"/>
                                  <a:gd name="T16" fmla="*/ 11 w 3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11" y="0"/>
                                    </a:moveTo>
                                    <a:lnTo>
                                      <a:pt x="3" y="10"/>
                                    </a:lnTo>
                                    <a:lnTo>
                                      <a:pt x="0" y="34"/>
                                    </a:lnTo>
                                    <a:lnTo>
                                      <a:pt x="6" y="43"/>
                                    </a:lnTo>
                                    <a:lnTo>
                                      <a:pt x="6" y="27"/>
                                    </a:lnTo>
                                    <a:lnTo>
                                      <a:pt x="32" y="0"/>
                                    </a:lnTo>
                                    <a:lnTo>
                                      <a:pt x="11"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0" name="Freeform 107"/>
                              <p:cNvSpPr>
                                <a:spLocks noChangeAspect="1"/>
                              </p:cNvSpPr>
                              <p:nvPr/>
                            </p:nvSpPr>
                            <p:spPr bwMode="auto">
                              <a:xfrm>
                                <a:off x="238" y="1311"/>
                                <a:ext cx="64" cy="34"/>
                              </a:xfrm>
                              <a:custGeom>
                                <a:avLst/>
                                <a:gdLst>
                                  <a:gd name="T0" fmla="*/ 0 w 62"/>
                                  <a:gd name="T1" fmla="*/ 22 h 34"/>
                                  <a:gd name="T2" fmla="*/ 0 w 62"/>
                                  <a:gd name="T3" fmla="*/ 33 h 34"/>
                                  <a:gd name="T4" fmla="*/ 109 w 62"/>
                                  <a:gd name="T5" fmla="*/ 17 h 34"/>
                                  <a:gd name="T6" fmla="*/ 125 w 62"/>
                                  <a:gd name="T7" fmla="*/ 12 h 34"/>
                                  <a:gd name="T8" fmla="*/ 106 w 62"/>
                                  <a:gd name="T9" fmla="*/ 11 h 34"/>
                                  <a:gd name="T10" fmla="*/ 151 w 62"/>
                                  <a:gd name="T11" fmla="*/ 5 h 34"/>
                                  <a:gd name="T12" fmla="*/ 148 w 62"/>
                                  <a:gd name="T13" fmla="*/ 0 h 34"/>
                                  <a:gd name="T14" fmla="*/ 0 w 62"/>
                                  <a:gd name="T15" fmla="*/ 22 h 34"/>
                                  <a:gd name="T16" fmla="*/ 0 w 62"/>
                                  <a:gd name="T17" fmla="*/ 22 h 34"/>
                                  <a:gd name="T18" fmla="*/ 0 w 62"/>
                                  <a:gd name="T19" fmla="*/ 22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0" y="22"/>
                                    </a:moveTo>
                                    <a:lnTo>
                                      <a:pt x="0" y="33"/>
                                    </a:lnTo>
                                    <a:lnTo>
                                      <a:pt x="44" y="17"/>
                                    </a:lnTo>
                                    <a:lnTo>
                                      <a:pt x="49" y="12"/>
                                    </a:lnTo>
                                    <a:lnTo>
                                      <a:pt x="43" y="11"/>
                                    </a:lnTo>
                                    <a:lnTo>
                                      <a:pt x="61" y="5"/>
                                    </a:lnTo>
                                    <a:lnTo>
                                      <a:pt x="60" y="0"/>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1" name="Freeform 108"/>
                              <p:cNvSpPr>
                                <a:spLocks noChangeAspect="1"/>
                              </p:cNvSpPr>
                              <p:nvPr/>
                            </p:nvSpPr>
                            <p:spPr bwMode="auto">
                              <a:xfrm>
                                <a:off x="19" y="1079"/>
                                <a:ext cx="710" cy="313"/>
                              </a:xfrm>
                              <a:custGeom>
                                <a:avLst/>
                                <a:gdLst>
                                  <a:gd name="T0" fmla="*/ 800 w 698"/>
                                  <a:gd name="T1" fmla="*/ 142 h 317"/>
                                  <a:gd name="T2" fmla="*/ 831 w 698"/>
                                  <a:gd name="T3" fmla="*/ 144 h 317"/>
                                  <a:gd name="T4" fmla="*/ 913 w 698"/>
                                  <a:gd name="T5" fmla="*/ 147 h 317"/>
                                  <a:gd name="T6" fmla="*/ 916 w 698"/>
                                  <a:gd name="T7" fmla="*/ 161 h 317"/>
                                  <a:gd name="T8" fmla="*/ 923 w 698"/>
                                  <a:gd name="T9" fmla="*/ 196 h 317"/>
                                  <a:gd name="T10" fmla="*/ 871 w 698"/>
                                  <a:gd name="T11" fmla="*/ 212 h 317"/>
                                  <a:gd name="T12" fmla="*/ 867 w 698"/>
                                  <a:gd name="T13" fmla="*/ 197 h 317"/>
                                  <a:gd name="T14" fmla="*/ 860 w 698"/>
                                  <a:gd name="T15" fmla="*/ 192 h 317"/>
                                  <a:gd name="T16" fmla="*/ 836 w 698"/>
                                  <a:gd name="T17" fmla="*/ 213 h 317"/>
                                  <a:gd name="T18" fmla="*/ 847 w 698"/>
                                  <a:gd name="T19" fmla="*/ 192 h 317"/>
                                  <a:gd name="T20" fmla="*/ 840 w 698"/>
                                  <a:gd name="T21" fmla="*/ 186 h 317"/>
                                  <a:gd name="T22" fmla="*/ 881 w 698"/>
                                  <a:gd name="T23" fmla="*/ 184 h 317"/>
                                  <a:gd name="T24" fmla="*/ 847 w 698"/>
                                  <a:gd name="T25" fmla="*/ 182 h 317"/>
                                  <a:gd name="T26" fmla="*/ 857 w 698"/>
                                  <a:gd name="T27" fmla="*/ 166 h 317"/>
                                  <a:gd name="T28" fmla="*/ 814 w 698"/>
                                  <a:gd name="T29" fmla="*/ 194 h 317"/>
                                  <a:gd name="T30" fmla="*/ 805 w 698"/>
                                  <a:gd name="T31" fmla="*/ 152 h 317"/>
                                  <a:gd name="T32" fmla="*/ 794 w 698"/>
                                  <a:gd name="T33" fmla="*/ 148 h 317"/>
                                  <a:gd name="T34" fmla="*/ 682 w 698"/>
                                  <a:gd name="T35" fmla="*/ 131 h 317"/>
                                  <a:gd name="T36" fmla="*/ 599 w 698"/>
                                  <a:gd name="T37" fmla="*/ 146 h 317"/>
                                  <a:gd name="T38" fmla="*/ 566 w 698"/>
                                  <a:gd name="T39" fmla="*/ 133 h 317"/>
                                  <a:gd name="T40" fmla="*/ 599 w 698"/>
                                  <a:gd name="T41" fmla="*/ 123 h 317"/>
                                  <a:gd name="T42" fmla="*/ 439 w 698"/>
                                  <a:gd name="T43" fmla="*/ 157 h 317"/>
                                  <a:gd name="T44" fmla="*/ 424 w 698"/>
                                  <a:gd name="T45" fmla="*/ 164 h 317"/>
                                  <a:gd name="T46" fmla="*/ 208 w 698"/>
                                  <a:gd name="T47" fmla="*/ 194 h 317"/>
                                  <a:gd name="T48" fmla="*/ 294 w 698"/>
                                  <a:gd name="T49" fmla="*/ 175 h 317"/>
                                  <a:gd name="T50" fmla="*/ 294 w 698"/>
                                  <a:gd name="T51" fmla="*/ 164 h 317"/>
                                  <a:gd name="T52" fmla="*/ 246 w 698"/>
                                  <a:gd name="T53" fmla="*/ 160 h 317"/>
                                  <a:gd name="T54" fmla="*/ 226 w 698"/>
                                  <a:gd name="T55" fmla="*/ 148 h 317"/>
                                  <a:gd name="T56" fmla="*/ 344 w 698"/>
                                  <a:gd name="T57" fmla="*/ 104 h 317"/>
                                  <a:gd name="T58" fmla="*/ 499 w 698"/>
                                  <a:gd name="T59" fmla="*/ 85 h 317"/>
                                  <a:gd name="T60" fmla="*/ 397 w 698"/>
                                  <a:gd name="T61" fmla="*/ 90 h 317"/>
                                  <a:gd name="T62" fmla="*/ 398 w 698"/>
                                  <a:gd name="T63" fmla="*/ 76 h 317"/>
                                  <a:gd name="T64" fmla="*/ 487 w 698"/>
                                  <a:gd name="T65" fmla="*/ 55 h 317"/>
                                  <a:gd name="T66" fmla="*/ 491 w 698"/>
                                  <a:gd name="T67" fmla="*/ 64 h 317"/>
                                  <a:gd name="T68" fmla="*/ 543 w 698"/>
                                  <a:gd name="T69" fmla="*/ 44 h 317"/>
                                  <a:gd name="T70" fmla="*/ 535 w 698"/>
                                  <a:gd name="T71" fmla="*/ 39 h 317"/>
                                  <a:gd name="T72" fmla="*/ 627 w 698"/>
                                  <a:gd name="T73" fmla="*/ 38 h 317"/>
                                  <a:gd name="T74" fmla="*/ 881 w 698"/>
                                  <a:gd name="T75" fmla="*/ 0 h 317"/>
                                  <a:gd name="T76" fmla="*/ 902 w 698"/>
                                  <a:gd name="T77" fmla="*/ 7 h 317"/>
                                  <a:gd name="T78" fmla="*/ 946 w 698"/>
                                  <a:gd name="T79" fmla="*/ 14 h 317"/>
                                  <a:gd name="T80" fmla="*/ 1141 w 698"/>
                                  <a:gd name="T81" fmla="*/ 28 h 317"/>
                                  <a:gd name="T82" fmla="*/ 805 w 698"/>
                                  <a:gd name="T83" fmla="*/ 139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8"/>
                                  <a:gd name="T127" fmla="*/ 0 h 317"/>
                                  <a:gd name="T128" fmla="*/ 698 w 698"/>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8" h="317">
                                    <a:moveTo>
                                      <a:pt x="491" y="197"/>
                                    </a:moveTo>
                                    <a:lnTo>
                                      <a:pt x="488" y="201"/>
                                    </a:lnTo>
                                    <a:lnTo>
                                      <a:pt x="513" y="199"/>
                                    </a:lnTo>
                                    <a:lnTo>
                                      <a:pt x="507" y="204"/>
                                    </a:lnTo>
                                    <a:lnTo>
                                      <a:pt x="513" y="224"/>
                                    </a:lnTo>
                                    <a:lnTo>
                                      <a:pt x="557" y="209"/>
                                    </a:lnTo>
                                    <a:lnTo>
                                      <a:pt x="553" y="226"/>
                                    </a:lnTo>
                                    <a:lnTo>
                                      <a:pt x="559" y="230"/>
                                    </a:lnTo>
                                    <a:lnTo>
                                      <a:pt x="547" y="270"/>
                                    </a:lnTo>
                                    <a:lnTo>
                                      <a:pt x="563" y="284"/>
                                    </a:lnTo>
                                    <a:lnTo>
                                      <a:pt x="544" y="302"/>
                                    </a:lnTo>
                                    <a:lnTo>
                                      <a:pt x="532" y="307"/>
                                    </a:lnTo>
                                    <a:lnTo>
                                      <a:pt x="527" y="302"/>
                                    </a:lnTo>
                                    <a:lnTo>
                                      <a:pt x="529" y="287"/>
                                    </a:lnTo>
                                    <a:lnTo>
                                      <a:pt x="537" y="281"/>
                                    </a:lnTo>
                                    <a:lnTo>
                                      <a:pt x="525" y="277"/>
                                    </a:lnTo>
                                    <a:lnTo>
                                      <a:pt x="521" y="297"/>
                                    </a:lnTo>
                                    <a:lnTo>
                                      <a:pt x="509" y="308"/>
                                    </a:lnTo>
                                    <a:lnTo>
                                      <a:pt x="507" y="296"/>
                                    </a:lnTo>
                                    <a:lnTo>
                                      <a:pt x="517" y="276"/>
                                    </a:lnTo>
                                    <a:lnTo>
                                      <a:pt x="507" y="277"/>
                                    </a:lnTo>
                                    <a:lnTo>
                                      <a:pt x="513" y="268"/>
                                    </a:lnTo>
                                    <a:lnTo>
                                      <a:pt x="528" y="261"/>
                                    </a:lnTo>
                                    <a:lnTo>
                                      <a:pt x="537" y="265"/>
                                    </a:lnTo>
                                    <a:lnTo>
                                      <a:pt x="539" y="251"/>
                                    </a:lnTo>
                                    <a:lnTo>
                                      <a:pt x="517" y="262"/>
                                    </a:lnTo>
                                    <a:lnTo>
                                      <a:pt x="542" y="230"/>
                                    </a:lnTo>
                                    <a:lnTo>
                                      <a:pt x="524" y="238"/>
                                    </a:lnTo>
                                    <a:lnTo>
                                      <a:pt x="526" y="246"/>
                                    </a:lnTo>
                                    <a:lnTo>
                                      <a:pt x="496" y="280"/>
                                    </a:lnTo>
                                    <a:lnTo>
                                      <a:pt x="509" y="240"/>
                                    </a:lnTo>
                                    <a:lnTo>
                                      <a:pt x="491" y="216"/>
                                    </a:lnTo>
                                    <a:lnTo>
                                      <a:pt x="499" y="207"/>
                                    </a:lnTo>
                                    <a:lnTo>
                                      <a:pt x="484" y="210"/>
                                    </a:lnTo>
                                    <a:lnTo>
                                      <a:pt x="436" y="206"/>
                                    </a:lnTo>
                                    <a:lnTo>
                                      <a:pt x="416" y="189"/>
                                    </a:lnTo>
                                    <a:lnTo>
                                      <a:pt x="396" y="185"/>
                                    </a:lnTo>
                                    <a:lnTo>
                                      <a:pt x="366" y="207"/>
                                    </a:lnTo>
                                    <a:lnTo>
                                      <a:pt x="301" y="220"/>
                                    </a:lnTo>
                                    <a:lnTo>
                                      <a:pt x="346" y="191"/>
                                    </a:lnTo>
                                    <a:lnTo>
                                      <a:pt x="377" y="181"/>
                                    </a:lnTo>
                                    <a:lnTo>
                                      <a:pt x="366" y="181"/>
                                    </a:lnTo>
                                    <a:lnTo>
                                      <a:pt x="278" y="216"/>
                                    </a:lnTo>
                                    <a:lnTo>
                                      <a:pt x="268" y="224"/>
                                    </a:lnTo>
                                    <a:lnTo>
                                      <a:pt x="275" y="226"/>
                                    </a:lnTo>
                                    <a:lnTo>
                                      <a:pt x="258" y="234"/>
                                    </a:lnTo>
                                    <a:lnTo>
                                      <a:pt x="183" y="262"/>
                                    </a:lnTo>
                                    <a:lnTo>
                                      <a:pt x="129" y="282"/>
                                    </a:lnTo>
                                    <a:lnTo>
                                      <a:pt x="0" y="316"/>
                                    </a:lnTo>
                                    <a:lnTo>
                                      <a:pt x="180" y="251"/>
                                    </a:lnTo>
                                    <a:lnTo>
                                      <a:pt x="211" y="228"/>
                                    </a:lnTo>
                                    <a:lnTo>
                                      <a:pt x="180" y="235"/>
                                    </a:lnTo>
                                    <a:lnTo>
                                      <a:pt x="183" y="226"/>
                                    </a:lnTo>
                                    <a:lnTo>
                                      <a:pt x="149" y="228"/>
                                    </a:lnTo>
                                    <a:lnTo>
                                      <a:pt x="173" y="204"/>
                                    </a:lnTo>
                                    <a:lnTo>
                                      <a:pt x="138" y="210"/>
                                    </a:lnTo>
                                    <a:lnTo>
                                      <a:pt x="151" y="176"/>
                                    </a:lnTo>
                                    <a:lnTo>
                                      <a:pt x="209" y="148"/>
                                    </a:lnTo>
                                    <a:lnTo>
                                      <a:pt x="273" y="140"/>
                                    </a:lnTo>
                                    <a:lnTo>
                                      <a:pt x="305" y="114"/>
                                    </a:lnTo>
                                    <a:lnTo>
                                      <a:pt x="273" y="121"/>
                                    </a:lnTo>
                                    <a:lnTo>
                                      <a:pt x="243" y="121"/>
                                    </a:lnTo>
                                    <a:lnTo>
                                      <a:pt x="227" y="118"/>
                                    </a:lnTo>
                                    <a:lnTo>
                                      <a:pt x="244" y="105"/>
                                    </a:lnTo>
                                    <a:lnTo>
                                      <a:pt x="230" y="101"/>
                                    </a:lnTo>
                                    <a:lnTo>
                                      <a:pt x="298" y="84"/>
                                    </a:lnTo>
                                    <a:lnTo>
                                      <a:pt x="309" y="84"/>
                                    </a:lnTo>
                                    <a:lnTo>
                                      <a:pt x="300" y="93"/>
                                    </a:lnTo>
                                    <a:lnTo>
                                      <a:pt x="336" y="86"/>
                                    </a:lnTo>
                                    <a:lnTo>
                                      <a:pt x="331" y="73"/>
                                    </a:lnTo>
                                    <a:lnTo>
                                      <a:pt x="338" y="64"/>
                                    </a:lnTo>
                                    <a:lnTo>
                                      <a:pt x="326" y="52"/>
                                    </a:lnTo>
                                    <a:lnTo>
                                      <a:pt x="342" y="43"/>
                                    </a:lnTo>
                                    <a:lnTo>
                                      <a:pt x="382" y="38"/>
                                    </a:lnTo>
                                    <a:lnTo>
                                      <a:pt x="442" y="16"/>
                                    </a:lnTo>
                                    <a:lnTo>
                                      <a:pt x="537" y="0"/>
                                    </a:lnTo>
                                    <a:lnTo>
                                      <a:pt x="552" y="4"/>
                                    </a:lnTo>
                                    <a:lnTo>
                                      <a:pt x="551" y="7"/>
                                    </a:lnTo>
                                    <a:lnTo>
                                      <a:pt x="575" y="7"/>
                                    </a:lnTo>
                                    <a:lnTo>
                                      <a:pt x="578" y="14"/>
                                    </a:lnTo>
                                    <a:lnTo>
                                      <a:pt x="681" y="22"/>
                                    </a:lnTo>
                                    <a:lnTo>
                                      <a:pt x="697" y="28"/>
                                    </a:lnTo>
                                    <a:lnTo>
                                      <a:pt x="491" y="19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2" name="Freeform 109"/>
                              <p:cNvSpPr>
                                <a:spLocks noChangeAspect="1"/>
                              </p:cNvSpPr>
                              <p:nvPr/>
                            </p:nvSpPr>
                            <p:spPr bwMode="auto">
                              <a:xfrm>
                                <a:off x="444" y="1487"/>
                                <a:ext cx="1028" cy="496"/>
                              </a:xfrm>
                              <a:custGeom>
                                <a:avLst/>
                                <a:gdLst>
                                  <a:gd name="T0" fmla="*/ 699 w 1010"/>
                                  <a:gd name="T1" fmla="*/ 285 h 502"/>
                                  <a:gd name="T2" fmla="*/ 738 w 1010"/>
                                  <a:gd name="T3" fmla="*/ 285 h 502"/>
                                  <a:gd name="T4" fmla="*/ 807 w 1010"/>
                                  <a:gd name="T5" fmla="*/ 292 h 502"/>
                                  <a:gd name="T6" fmla="*/ 874 w 1010"/>
                                  <a:gd name="T7" fmla="*/ 292 h 502"/>
                                  <a:gd name="T8" fmla="*/ 840 w 1010"/>
                                  <a:gd name="T9" fmla="*/ 280 h 502"/>
                                  <a:gd name="T10" fmla="*/ 915 w 1010"/>
                                  <a:gd name="T11" fmla="*/ 273 h 502"/>
                                  <a:gd name="T12" fmla="*/ 989 w 1010"/>
                                  <a:gd name="T13" fmla="*/ 280 h 502"/>
                                  <a:gd name="T14" fmla="*/ 1054 w 1010"/>
                                  <a:gd name="T15" fmla="*/ 294 h 502"/>
                                  <a:gd name="T16" fmla="*/ 1089 w 1010"/>
                                  <a:gd name="T17" fmla="*/ 353 h 502"/>
                                  <a:gd name="T18" fmla="*/ 1111 w 1010"/>
                                  <a:gd name="T19" fmla="*/ 268 h 502"/>
                                  <a:gd name="T20" fmla="*/ 1322 w 1010"/>
                                  <a:gd name="T21" fmla="*/ 195 h 502"/>
                                  <a:gd name="T22" fmla="*/ 1332 w 1010"/>
                                  <a:gd name="T23" fmla="*/ 197 h 502"/>
                                  <a:gd name="T24" fmla="*/ 1319 w 1010"/>
                                  <a:gd name="T25" fmla="*/ 163 h 502"/>
                                  <a:gd name="T26" fmla="*/ 1361 w 1010"/>
                                  <a:gd name="T27" fmla="*/ 145 h 502"/>
                                  <a:gd name="T28" fmla="*/ 1344 w 1010"/>
                                  <a:gd name="T29" fmla="*/ 167 h 502"/>
                                  <a:gd name="T30" fmla="*/ 1375 w 1010"/>
                                  <a:gd name="T31" fmla="*/ 161 h 502"/>
                                  <a:gd name="T32" fmla="*/ 1400 w 1010"/>
                                  <a:gd name="T33" fmla="*/ 148 h 502"/>
                                  <a:gd name="T34" fmla="*/ 1520 w 1010"/>
                                  <a:gd name="T35" fmla="*/ 111 h 502"/>
                                  <a:gd name="T36" fmla="*/ 1561 w 1010"/>
                                  <a:gd name="T37" fmla="*/ 109 h 502"/>
                                  <a:gd name="T38" fmla="*/ 1572 w 1010"/>
                                  <a:gd name="T39" fmla="*/ 87 h 502"/>
                                  <a:gd name="T40" fmla="*/ 1680 w 1010"/>
                                  <a:gd name="T41" fmla="*/ 56 h 502"/>
                                  <a:gd name="T42" fmla="*/ 1683 w 1010"/>
                                  <a:gd name="T43" fmla="*/ 41 h 502"/>
                                  <a:gd name="T44" fmla="*/ 1549 w 1010"/>
                                  <a:gd name="T45" fmla="*/ 61 h 502"/>
                                  <a:gd name="T46" fmla="*/ 1420 w 1010"/>
                                  <a:gd name="T47" fmla="*/ 74 h 502"/>
                                  <a:gd name="T48" fmla="*/ 1322 w 1010"/>
                                  <a:gd name="T49" fmla="*/ 94 h 502"/>
                                  <a:gd name="T50" fmla="*/ 1226 w 1010"/>
                                  <a:gd name="T51" fmla="*/ 114 h 502"/>
                                  <a:gd name="T52" fmla="*/ 1186 w 1010"/>
                                  <a:gd name="T53" fmla="*/ 110 h 502"/>
                                  <a:gd name="T54" fmla="*/ 1226 w 1010"/>
                                  <a:gd name="T55" fmla="*/ 97 h 502"/>
                                  <a:gd name="T56" fmla="*/ 1224 w 1010"/>
                                  <a:gd name="T57" fmla="*/ 71 h 502"/>
                                  <a:gd name="T58" fmla="*/ 1157 w 1010"/>
                                  <a:gd name="T59" fmla="*/ 62 h 502"/>
                                  <a:gd name="T60" fmla="*/ 1077 w 1010"/>
                                  <a:gd name="T61" fmla="*/ 112 h 502"/>
                                  <a:gd name="T62" fmla="*/ 1077 w 1010"/>
                                  <a:gd name="T63" fmla="*/ 97 h 502"/>
                                  <a:gd name="T64" fmla="*/ 1145 w 1010"/>
                                  <a:gd name="T65" fmla="*/ 45 h 502"/>
                                  <a:gd name="T66" fmla="*/ 1231 w 1010"/>
                                  <a:gd name="T67" fmla="*/ 41 h 502"/>
                                  <a:gd name="T68" fmla="*/ 1209 w 1010"/>
                                  <a:gd name="T69" fmla="*/ 41 h 502"/>
                                  <a:gd name="T70" fmla="*/ 1141 w 1010"/>
                                  <a:gd name="T71" fmla="*/ 41 h 502"/>
                                  <a:gd name="T72" fmla="*/ 1063 w 1010"/>
                                  <a:gd name="T73" fmla="*/ 41 h 502"/>
                                  <a:gd name="T74" fmla="*/ 1103 w 1010"/>
                                  <a:gd name="T75" fmla="*/ 29 h 502"/>
                                  <a:gd name="T76" fmla="*/ 994 w 1010"/>
                                  <a:gd name="T77" fmla="*/ 0 h 502"/>
                                  <a:gd name="T78" fmla="*/ 243 w 1010"/>
                                  <a:gd name="T79" fmla="*/ 16 h 502"/>
                                  <a:gd name="T80" fmla="*/ 222 w 1010"/>
                                  <a:gd name="T81" fmla="*/ 30 h 502"/>
                                  <a:gd name="T82" fmla="*/ 168 w 1010"/>
                                  <a:gd name="T83" fmla="*/ 25 h 502"/>
                                  <a:gd name="T84" fmla="*/ 25 w 1010"/>
                                  <a:gd name="T85" fmla="*/ 114 h 502"/>
                                  <a:gd name="T86" fmla="*/ 0 w 1010"/>
                                  <a:gd name="T87" fmla="*/ 155 h 502"/>
                                  <a:gd name="T88" fmla="*/ 17 w 1010"/>
                                  <a:gd name="T89" fmla="*/ 165 h 502"/>
                                  <a:gd name="T90" fmla="*/ 11 w 1010"/>
                                  <a:gd name="T91" fmla="*/ 181 h 502"/>
                                  <a:gd name="T92" fmla="*/ 9 w 1010"/>
                                  <a:gd name="T93" fmla="*/ 214 h 502"/>
                                  <a:gd name="T94" fmla="*/ 82 w 1010"/>
                                  <a:gd name="T95" fmla="*/ 232 h 502"/>
                                  <a:gd name="T96" fmla="*/ 250 w 1010"/>
                                  <a:gd name="T97" fmla="*/ 265 h 502"/>
                                  <a:gd name="T98" fmla="*/ 419 w 1010"/>
                                  <a:gd name="T99" fmla="*/ 284 h 502"/>
                                  <a:gd name="T100" fmla="*/ 478 w 1010"/>
                                  <a:gd name="T101" fmla="*/ 284 h 502"/>
                                  <a:gd name="T102" fmla="*/ 606 w 1010"/>
                                  <a:gd name="T103" fmla="*/ 343 h 502"/>
                                  <a:gd name="T104" fmla="*/ 616 w 1010"/>
                                  <a:gd name="T105" fmla="*/ 317 h 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0"/>
                                  <a:gd name="T160" fmla="*/ 0 h 502"/>
                                  <a:gd name="T161" fmla="*/ 1010 w 1010"/>
                                  <a:gd name="T162" fmla="*/ 502 h 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0" h="502">
                                    <a:moveTo>
                                      <a:pt x="368" y="448"/>
                                    </a:moveTo>
                                    <a:lnTo>
                                      <a:pt x="420" y="415"/>
                                    </a:lnTo>
                                    <a:lnTo>
                                      <a:pt x="419" y="405"/>
                                    </a:lnTo>
                                    <a:lnTo>
                                      <a:pt x="426" y="402"/>
                                    </a:lnTo>
                                    <a:lnTo>
                                      <a:pt x="424" y="411"/>
                                    </a:lnTo>
                                    <a:lnTo>
                                      <a:pt x="443" y="405"/>
                                    </a:lnTo>
                                    <a:lnTo>
                                      <a:pt x="469" y="408"/>
                                    </a:lnTo>
                                    <a:lnTo>
                                      <a:pt x="478" y="402"/>
                                    </a:lnTo>
                                    <a:lnTo>
                                      <a:pt x="484" y="416"/>
                                    </a:lnTo>
                                    <a:lnTo>
                                      <a:pt x="510" y="413"/>
                                    </a:lnTo>
                                    <a:lnTo>
                                      <a:pt x="519" y="420"/>
                                    </a:lnTo>
                                    <a:lnTo>
                                      <a:pt x="523" y="416"/>
                                    </a:lnTo>
                                    <a:lnTo>
                                      <a:pt x="515" y="410"/>
                                    </a:lnTo>
                                    <a:lnTo>
                                      <a:pt x="524" y="398"/>
                                    </a:lnTo>
                                    <a:lnTo>
                                      <a:pt x="504" y="398"/>
                                    </a:lnTo>
                                    <a:lnTo>
                                      <a:pt x="511" y="389"/>
                                    </a:lnTo>
                                    <a:lnTo>
                                      <a:pt x="519" y="393"/>
                                    </a:lnTo>
                                    <a:lnTo>
                                      <a:pt x="549" y="385"/>
                                    </a:lnTo>
                                    <a:lnTo>
                                      <a:pt x="550" y="392"/>
                                    </a:lnTo>
                                    <a:lnTo>
                                      <a:pt x="578" y="389"/>
                                    </a:lnTo>
                                    <a:lnTo>
                                      <a:pt x="591" y="398"/>
                                    </a:lnTo>
                                    <a:lnTo>
                                      <a:pt x="591" y="405"/>
                                    </a:lnTo>
                                    <a:lnTo>
                                      <a:pt x="618" y="398"/>
                                    </a:lnTo>
                                    <a:lnTo>
                                      <a:pt x="632" y="419"/>
                                    </a:lnTo>
                                    <a:lnTo>
                                      <a:pt x="629" y="459"/>
                                    </a:lnTo>
                                    <a:lnTo>
                                      <a:pt x="645" y="501"/>
                                    </a:lnTo>
                                    <a:lnTo>
                                      <a:pt x="653" y="500"/>
                                    </a:lnTo>
                                    <a:lnTo>
                                      <a:pt x="666" y="486"/>
                                    </a:lnTo>
                                    <a:lnTo>
                                      <a:pt x="671" y="461"/>
                                    </a:lnTo>
                                    <a:lnTo>
                                      <a:pt x="666" y="377"/>
                                    </a:lnTo>
                                    <a:lnTo>
                                      <a:pt x="691" y="349"/>
                                    </a:lnTo>
                                    <a:lnTo>
                                      <a:pt x="788" y="288"/>
                                    </a:lnTo>
                                    <a:lnTo>
                                      <a:pt x="793" y="275"/>
                                    </a:lnTo>
                                    <a:lnTo>
                                      <a:pt x="778" y="275"/>
                                    </a:lnTo>
                                    <a:lnTo>
                                      <a:pt x="792" y="271"/>
                                    </a:lnTo>
                                    <a:lnTo>
                                      <a:pt x="797" y="279"/>
                                    </a:lnTo>
                                    <a:lnTo>
                                      <a:pt x="792" y="251"/>
                                    </a:lnTo>
                                    <a:lnTo>
                                      <a:pt x="797" y="234"/>
                                    </a:lnTo>
                                    <a:lnTo>
                                      <a:pt x="790" y="228"/>
                                    </a:lnTo>
                                    <a:lnTo>
                                      <a:pt x="797" y="230"/>
                                    </a:lnTo>
                                    <a:lnTo>
                                      <a:pt x="806" y="206"/>
                                    </a:lnTo>
                                    <a:lnTo>
                                      <a:pt x="815" y="203"/>
                                    </a:lnTo>
                                    <a:lnTo>
                                      <a:pt x="801" y="225"/>
                                    </a:lnTo>
                                    <a:lnTo>
                                      <a:pt x="806" y="228"/>
                                    </a:lnTo>
                                    <a:lnTo>
                                      <a:pt x="805" y="233"/>
                                    </a:lnTo>
                                    <a:lnTo>
                                      <a:pt x="810" y="233"/>
                                    </a:lnTo>
                                    <a:lnTo>
                                      <a:pt x="804" y="249"/>
                                    </a:lnTo>
                                    <a:lnTo>
                                      <a:pt x="824" y="225"/>
                                    </a:lnTo>
                                    <a:lnTo>
                                      <a:pt x="822" y="203"/>
                                    </a:lnTo>
                                    <a:lnTo>
                                      <a:pt x="829" y="213"/>
                                    </a:lnTo>
                                    <a:lnTo>
                                      <a:pt x="839" y="206"/>
                                    </a:lnTo>
                                    <a:lnTo>
                                      <a:pt x="859" y="175"/>
                                    </a:lnTo>
                                    <a:lnTo>
                                      <a:pt x="904" y="163"/>
                                    </a:lnTo>
                                    <a:lnTo>
                                      <a:pt x="910" y="156"/>
                                    </a:lnTo>
                                    <a:lnTo>
                                      <a:pt x="911" y="161"/>
                                    </a:lnTo>
                                    <a:lnTo>
                                      <a:pt x="932" y="157"/>
                                    </a:lnTo>
                                    <a:lnTo>
                                      <a:pt x="934" y="151"/>
                                    </a:lnTo>
                                    <a:lnTo>
                                      <a:pt x="925" y="156"/>
                                    </a:lnTo>
                                    <a:lnTo>
                                      <a:pt x="919" y="143"/>
                                    </a:lnTo>
                                    <a:lnTo>
                                      <a:pt x="942" y="116"/>
                                    </a:lnTo>
                                    <a:lnTo>
                                      <a:pt x="973" y="100"/>
                                    </a:lnTo>
                                    <a:lnTo>
                                      <a:pt x="997" y="97"/>
                                    </a:lnTo>
                                    <a:lnTo>
                                      <a:pt x="1007" y="85"/>
                                    </a:lnTo>
                                    <a:lnTo>
                                      <a:pt x="1009" y="85"/>
                                    </a:lnTo>
                                    <a:lnTo>
                                      <a:pt x="1001" y="75"/>
                                    </a:lnTo>
                                    <a:lnTo>
                                      <a:pt x="1009" y="47"/>
                                    </a:lnTo>
                                    <a:lnTo>
                                      <a:pt x="986" y="40"/>
                                    </a:lnTo>
                                    <a:lnTo>
                                      <a:pt x="951" y="83"/>
                                    </a:lnTo>
                                    <a:lnTo>
                                      <a:pt x="928" y="90"/>
                                    </a:lnTo>
                                    <a:lnTo>
                                      <a:pt x="876" y="90"/>
                                    </a:lnTo>
                                    <a:lnTo>
                                      <a:pt x="852" y="103"/>
                                    </a:lnTo>
                                    <a:lnTo>
                                      <a:pt x="844" y="120"/>
                                    </a:lnTo>
                                    <a:lnTo>
                                      <a:pt x="793" y="123"/>
                                    </a:lnTo>
                                    <a:lnTo>
                                      <a:pt x="793" y="133"/>
                                    </a:lnTo>
                                    <a:lnTo>
                                      <a:pt x="735" y="161"/>
                                    </a:lnTo>
                                    <a:lnTo>
                                      <a:pt x="715" y="161"/>
                                    </a:lnTo>
                                    <a:lnTo>
                                      <a:pt x="705" y="156"/>
                                    </a:lnTo>
                                    <a:lnTo>
                                      <a:pt x="710" y="154"/>
                                    </a:lnTo>
                                    <a:lnTo>
                                      <a:pt x="737" y="128"/>
                                    </a:lnTo>
                                    <a:lnTo>
                                      <a:pt x="735" y="128"/>
                                    </a:lnTo>
                                    <a:lnTo>
                                      <a:pt x="737" y="108"/>
                                    </a:lnTo>
                                    <a:lnTo>
                                      <a:pt x="717" y="118"/>
                                    </a:lnTo>
                                    <a:lnTo>
                                      <a:pt x="733" y="100"/>
                                    </a:lnTo>
                                    <a:lnTo>
                                      <a:pt x="738" y="81"/>
                                    </a:lnTo>
                                    <a:lnTo>
                                      <a:pt x="717" y="75"/>
                                    </a:lnTo>
                                    <a:lnTo>
                                      <a:pt x="693" y="91"/>
                                    </a:lnTo>
                                    <a:lnTo>
                                      <a:pt x="678" y="108"/>
                                    </a:lnTo>
                                    <a:lnTo>
                                      <a:pt x="661" y="148"/>
                                    </a:lnTo>
                                    <a:lnTo>
                                      <a:pt x="645" y="157"/>
                                    </a:lnTo>
                                    <a:lnTo>
                                      <a:pt x="637" y="157"/>
                                    </a:lnTo>
                                    <a:lnTo>
                                      <a:pt x="637" y="148"/>
                                    </a:lnTo>
                                    <a:lnTo>
                                      <a:pt x="645" y="127"/>
                                    </a:lnTo>
                                    <a:lnTo>
                                      <a:pt x="673" y="91"/>
                                    </a:lnTo>
                                    <a:lnTo>
                                      <a:pt x="658" y="97"/>
                                    </a:lnTo>
                                    <a:lnTo>
                                      <a:pt x="686" y="74"/>
                                    </a:lnTo>
                                    <a:lnTo>
                                      <a:pt x="735" y="71"/>
                                    </a:lnTo>
                                    <a:lnTo>
                                      <a:pt x="737" y="63"/>
                                    </a:lnTo>
                                    <a:lnTo>
                                      <a:pt x="738" y="63"/>
                                    </a:lnTo>
                                    <a:lnTo>
                                      <a:pt x="733" y="58"/>
                                    </a:lnTo>
                                    <a:lnTo>
                                      <a:pt x="725" y="58"/>
                                    </a:lnTo>
                                    <a:lnTo>
                                      <a:pt x="728" y="54"/>
                                    </a:lnTo>
                                    <a:lnTo>
                                      <a:pt x="687" y="61"/>
                                    </a:lnTo>
                                    <a:lnTo>
                                      <a:pt x="683" y="52"/>
                                    </a:lnTo>
                                    <a:lnTo>
                                      <a:pt x="671" y="54"/>
                                    </a:lnTo>
                                    <a:lnTo>
                                      <a:pt x="689" y="40"/>
                                    </a:lnTo>
                                    <a:lnTo>
                                      <a:pt x="636" y="58"/>
                                    </a:lnTo>
                                    <a:lnTo>
                                      <a:pt x="633" y="50"/>
                                    </a:lnTo>
                                    <a:lnTo>
                                      <a:pt x="612" y="55"/>
                                    </a:lnTo>
                                    <a:lnTo>
                                      <a:pt x="661" y="29"/>
                                    </a:lnTo>
                                    <a:lnTo>
                                      <a:pt x="662" y="28"/>
                                    </a:lnTo>
                                    <a:lnTo>
                                      <a:pt x="597" y="13"/>
                                    </a:lnTo>
                                    <a:lnTo>
                                      <a:pt x="595" y="0"/>
                                    </a:lnTo>
                                    <a:lnTo>
                                      <a:pt x="582" y="9"/>
                                    </a:lnTo>
                                    <a:lnTo>
                                      <a:pt x="145" y="9"/>
                                    </a:lnTo>
                                    <a:lnTo>
                                      <a:pt x="145" y="16"/>
                                    </a:lnTo>
                                    <a:lnTo>
                                      <a:pt x="127" y="38"/>
                                    </a:lnTo>
                                    <a:lnTo>
                                      <a:pt x="119" y="38"/>
                                    </a:lnTo>
                                    <a:lnTo>
                                      <a:pt x="133" y="30"/>
                                    </a:lnTo>
                                    <a:lnTo>
                                      <a:pt x="126" y="25"/>
                                    </a:lnTo>
                                    <a:lnTo>
                                      <a:pt x="106" y="20"/>
                                    </a:lnTo>
                                    <a:lnTo>
                                      <a:pt x="101" y="25"/>
                                    </a:lnTo>
                                    <a:lnTo>
                                      <a:pt x="87" y="65"/>
                                    </a:lnTo>
                                    <a:lnTo>
                                      <a:pt x="34" y="133"/>
                                    </a:lnTo>
                                    <a:lnTo>
                                      <a:pt x="25" y="161"/>
                                    </a:lnTo>
                                    <a:lnTo>
                                      <a:pt x="5" y="187"/>
                                    </a:lnTo>
                                    <a:lnTo>
                                      <a:pt x="8" y="199"/>
                                    </a:lnTo>
                                    <a:lnTo>
                                      <a:pt x="0" y="215"/>
                                    </a:lnTo>
                                    <a:lnTo>
                                      <a:pt x="8" y="226"/>
                                    </a:lnTo>
                                    <a:lnTo>
                                      <a:pt x="1" y="233"/>
                                    </a:lnTo>
                                    <a:lnTo>
                                      <a:pt x="17" y="231"/>
                                    </a:lnTo>
                                    <a:lnTo>
                                      <a:pt x="5" y="248"/>
                                    </a:lnTo>
                                    <a:lnTo>
                                      <a:pt x="6" y="254"/>
                                    </a:lnTo>
                                    <a:lnTo>
                                      <a:pt x="11" y="254"/>
                                    </a:lnTo>
                                    <a:lnTo>
                                      <a:pt x="5" y="267"/>
                                    </a:lnTo>
                                    <a:lnTo>
                                      <a:pt x="15" y="294"/>
                                    </a:lnTo>
                                    <a:lnTo>
                                      <a:pt x="9" y="304"/>
                                    </a:lnTo>
                                    <a:lnTo>
                                      <a:pt x="43" y="314"/>
                                    </a:lnTo>
                                    <a:lnTo>
                                      <a:pt x="42" y="321"/>
                                    </a:lnTo>
                                    <a:lnTo>
                                      <a:pt x="53" y="329"/>
                                    </a:lnTo>
                                    <a:lnTo>
                                      <a:pt x="54" y="349"/>
                                    </a:lnTo>
                                    <a:lnTo>
                                      <a:pt x="91" y="343"/>
                                    </a:lnTo>
                                    <a:lnTo>
                                      <a:pt x="150" y="373"/>
                                    </a:lnTo>
                                    <a:lnTo>
                                      <a:pt x="233" y="364"/>
                                    </a:lnTo>
                                    <a:lnTo>
                                      <a:pt x="251" y="385"/>
                                    </a:lnTo>
                                    <a:lnTo>
                                      <a:pt x="251" y="404"/>
                                    </a:lnTo>
                                    <a:lnTo>
                                      <a:pt x="263" y="417"/>
                                    </a:lnTo>
                                    <a:lnTo>
                                      <a:pt x="272" y="419"/>
                                    </a:lnTo>
                                    <a:lnTo>
                                      <a:pt x="287" y="404"/>
                                    </a:lnTo>
                                    <a:lnTo>
                                      <a:pt x="308" y="405"/>
                                    </a:lnTo>
                                    <a:lnTo>
                                      <a:pt x="332" y="473"/>
                                    </a:lnTo>
                                    <a:lnTo>
                                      <a:pt x="363" y="485"/>
                                    </a:lnTo>
                                    <a:lnTo>
                                      <a:pt x="368" y="4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3" name="Freeform 110"/>
                              <p:cNvSpPr>
                                <a:spLocks noChangeAspect="1"/>
                              </p:cNvSpPr>
                              <p:nvPr/>
                            </p:nvSpPr>
                            <p:spPr bwMode="auto">
                              <a:xfrm>
                                <a:off x="500" y="1825"/>
                                <a:ext cx="485" cy="372"/>
                              </a:xfrm>
                              <a:custGeom>
                                <a:avLst/>
                                <a:gdLst>
                                  <a:gd name="T0" fmla="*/ 3 w 477"/>
                                  <a:gd name="T1" fmla="*/ 37 h 377"/>
                                  <a:gd name="T2" fmla="*/ 12 w 477"/>
                                  <a:gd name="T3" fmla="*/ 75 h 377"/>
                                  <a:gd name="T4" fmla="*/ 10 w 477"/>
                                  <a:gd name="T5" fmla="*/ 85 h 377"/>
                                  <a:gd name="T6" fmla="*/ 70 w 477"/>
                                  <a:gd name="T7" fmla="*/ 100 h 377"/>
                                  <a:gd name="T8" fmla="*/ 92 w 477"/>
                                  <a:gd name="T9" fmla="*/ 132 h 377"/>
                                  <a:gd name="T10" fmla="*/ 128 w 477"/>
                                  <a:gd name="T11" fmla="*/ 134 h 377"/>
                                  <a:gd name="T12" fmla="*/ 90 w 477"/>
                                  <a:gd name="T13" fmla="*/ 117 h 377"/>
                                  <a:gd name="T14" fmla="*/ 23 w 477"/>
                                  <a:gd name="T15" fmla="*/ 37 h 377"/>
                                  <a:gd name="T16" fmla="*/ 78 w 477"/>
                                  <a:gd name="T17" fmla="*/ 23 h 377"/>
                                  <a:gd name="T18" fmla="*/ 89 w 477"/>
                                  <a:gd name="T19" fmla="*/ 48 h 377"/>
                                  <a:gd name="T20" fmla="*/ 128 w 477"/>
                                  <a:gd name="T21" fmla="*/ 70 h 377"/>
                                  <a:gd name="T22" fmla="*/ 156 w 477"/>
                                  <a:gd name="T23" fmla="*/ 94 h 377"/>
                                  <a:gd name="T24" fmla="*/ 172 w 477"/>
                                  <a:gd name="T25" fmla="*/ 105 h 377"/>
                                  <a:gd name="T26" fmla="*/ 242 w 477"/>
                                  <a:gd name="T27" fmla="*/ 159 h 377"/>
                                  <a:gd name="T28" fmla="*/ 222 w 477"/>
                                  <a:gd name="T29" fmla="*/ 182 h 377"/>
                                  <a:gd name="T30" fmla="*/ 310 w 477"/>
                                  <a:gd name="T31" fmla="*/ 207 h 377"/>
                                  <a:gd name="T32" fmla="*/ 418 w 477"/>
                                  <a:gd name="T33" fmla="*/ 236 h 377"/>
                                  <a:gd name="T34" fmla="*/ 502 w 477"/>
                                  <a:gd name="T35" fmla="*/ 235 h 377"/>
                                  <a:gd name="T36" fmla="*/ 581 w 477"/>
                                  <a:gd name="T37" fmla="*/ 254 h 377"/>
                                  <a:gd name="T38" fmla="*/ 641 w 477"/>
                                  <a:gd name="T39" fmla="*/ 233 h 377"/>
                                  <a:gd name="T40" fmla="*/ 643 w 477"/>
                                  <a:gd name="T41" fmla="*/ 209 h 377"/>
                                  <a:gd name="T42" fmla="*/ 711 w 477"/>
                                  <a:gd name="T43" fmla="*/ 200 h 377"/>
                                  <a:gd name="T44" fmla="*/ 724 w 477"/>
                                  <a:gd name="T45" fmla="*/ 209 h 377"/>
                                  <a:gd name="T46" fmla="*/ 772 w 477"/>
                                  <a:gd name="T47" fmla="*/ 162 h 377"/>
                                  <a:gd name="T48" fmla="*/ 677 w 477"/>
                                  <a:gd name="T49" fmla="*/ 164 h 377"/>
                                  <a:gd name="T50" fmla="*/ 649 w 477"/>
                                  <a:gd name="T51" fmla="*/ 189 h 377"/>
                                  <a:gd name="T52" fmla="*/ 631 w 477"/>
                                  <a:gd name="T53" fmla="*/ 198 h 377"/>
                                  <a:gd name="T54" fmla="*/ 595 w 477"/>
                                  <a:gd name="T55" fmla="*/ 197 h 377"/>
                                  <a:gd name="T56" fmla="*/ 488 w 477"/>
                                  <a:gd name="T57" fmla="*/ 189 h 377"/>
                                  <a:gd name="T58" fmla="*/ 470 w 477"/>
                                  <a:gd name="T59" fmla="*/ 116 h 377"/>
                                  <a:gd name="T60" fmla="*/ 451 w 477"/>
                                  <a:gd name="T61" fmla="*/ 92 h 377"/>
                                  <a:gd name="T62" fmla="*/ 377 w 477"/>
                                  <a:gd name="T63" fmla="*/ 37 h 377"/>
                                  <a:gd name="T64" fmla="*/ 341 w 477"/>
                                  <a:gd name="T65" fmla="*/ 45 h 377"/>
                                  <a:gd name="T66" fmla="*/ 319 w 477"/>
                                  <a:gd name="T67" fmla="*/ 37 h 377"/>
                                  <a:gd name="T68" fmla="*/ 156 w 477"/>
                                  <a:gd name="T69" fmla="*/ 30 h 377"/>
                                  <a:gd name="T70" fmla="*/ 0 w 477"/>
                                  <a:gd name="T71" fmla="*/ 6 h 377"/>
                                  <a:gd name="T72" fmla="*/ 0 w 477"/>
                                  <a:gd name="T73" fmla="*/ 6 h 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7"/>
                                  <a:gd name="T112" fmla="*/ 0 h 377"/>
                                  <a:gd name="T113" fmla="*/ 477 w 477"/>
                                  <a:gd name="T114" fmla="*/ 377 h 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7" h="377">
                                    <a:moveTo>
                                      <a:pt x="0" y="6"/>
                                    </a:moveTo>
                                    <a:lnTo>
                                      <a:pt x="3" y="62"/>
                                    </a:lnTo>
                                    <a:lnTo>
                                      <a:pt x="23" y="89"/>
                                    </a:lnTo>
                                    <a:lnTo>
                                      <a:pt x="12" y="104"/>
                                    </a:lnTo>
                                    <a:lnTo>
                                      <a:pt x="3" y="101"/>
                                    </a:lnTo>
                                    <a:lnTo>
                                      <a:pt x="10" y="115"/>
                                    </a:lnTo>
                                    <a:lnTo>
                                      <a:pt x="40" y="137"/>
                                    </a:lnTo>
                                    <a:lnTo>
                                      <a:pt x="41" y="146"/>
                                    </a:lnTo>
                                    <a:lnTo>
                                      <a:pt x="33" y="164"/>
                                    </a:lnTo>
                                    <a:lnTo>
                                      <a:pt x="62" y="191"/>
                                    </a:lnTo>
                                    <a:lnTo>
                                      <a:pt x="65" y="205"/>
                                    </a:lnTo>
                                    <a:lnTo>
                                      <a:pt x="80" y="194"/>
                                    </a:lnTo>
                                    <a:lnTo>
                                      <a:pt x="70" y="175"/>
                                    </a:lnTo>
                                    <a:lnTo>
                                      <a:pt x="61" y="175"/>
                                    </a:lnTo>
                                    <a:lnTo>
                                      <a:pt x="56" y="129"/>
                                    </a:lnTo>
                                    <a:lnTo>
                                      <a:pt x="23" y="53"/>
                                    </a:lnTo>
                                    <a:lnTo>
                                      <a:pt x="33" y="19"/>
                                    </a:lnTo>
                                    <a:lnTo>
                                      <a:pt x="49" y="23"/>
                                    </a:lnTo>
                                    <a:lnTo>
                                      <a:pt x="59" y="32"/>
                                    </a:lnTo>
                                    <a:lnTo>
                                      <a:pt x="60" y="77"/>
                                    </a:lnTo>
                                    <a:lnTo>
                                      <a:pt x="71" y="97"/>
                                    </a:lnTo>
                                    <a:lnTo>
                                      <a:pt x="80" y="99"/>
                                    </a:lnTo>
                                    <a:lnTo>
                                      <a:pt x="79" y="110"/>
                                    </a:lnTo>
                                    <a:lnTo>
                                      <a:pt x="96" y="133"/>
                                    </a:lnTo>
                                    <a:lnTo>
                                      <a:pt x="89" y="145"/>
                                    </a:lnTo>
                                    <a:lnTo>
                                      <a:pt x="107" y="155"/>
                                    </a:lnTo>
                                    <a:lnTo>
                                      <a:pt x="141" y="214"/>
                                    </a:lnTo>
                                    <a:lnTo>
                                      <a:pt x="148" y="232"/>
                                    </a:lnTo>
                                    <a:lnTo>
                                      <a:pt x="133" y="257"/>
                                    </a:lnTo>
                                    <a:lnTo>
                                      <a:pt x="138" y="267"/>
                                    </a:lnTo>
                                    <a:lnTo>
                                      <a:pt x="166" y="300"/>
                                    </a:lnTo>
                                    <a:lnTo>
                                      <a:pt x="192" y="305"/>
                                    </a:lnTo>
                                    <a:lnTo>
                                      <a:pt x="207" y="322"/>
                                    </a:lnTo>
                                    <a:lnTo>
                                      <a:pt x="258" y="346"/>
                                    </a:lnTo>
                                    <a:lnTo>
                                      <a:pt x="289" y="355"/>
                                    </a:lnTo>
                                    <a:lnTo>
                                      <a:pt x="311" y="343"/>
                                    </a:lnTo>
                                    <a:lnTo>
                                      <a:pt x="326" y="346"/>
                                    </a:lnTo>
                                    <a:lnTo>
                                      <a:pt x="359" y="376"/>
                                    </a:lnTo>
                                    <a:lnTo>
                                      <a:pt x="377" y="345"/>
                                    </a:lnTo>
                                    <a:lnTo>
                                      <a:pt x="395" y="339"/>
                                    </a:lnTo>
                                    <a:lnTo>
                                      <a:pt x="384" y="318"/>
                                    </a:lnTo>
                                    <a:lnTo>
                                      <a:pt x="397" y="308"/>
                                    </a:lnTo>
                                    <a:lnTo>
                                      <a:pt x="422" y="308"/>
                                    </a:lnTo>
                                    <a:lnTo>
                                      <a:pt x="439" y="296"/>
                                    </a:lnTo>
                                    <a:lnTo>
                                      <a:pt x="440" y="295"/>
                                    </a:lnTo>
                                    <a:lnTo>
                                      <a:pt x="447" y="308"/>
                                    </a:lnTo>
                                    <a:lnTo>
                                      <a:pt x="452" y="296"/>
                                    </a:lnTo>
                                    <a:lnTo>
                                      <a:pt x="476" y="236"/>
                                    </a:lnTo>
                                    <a:lnTo>
                                      <a:pt x="457" y="232"/>
                                    </a:lnTo>
                                    <a:lnTo>
                                      <a:pt x="419" y="240"/>
                                    </a:lnTo>
                                    <a:lnTo>
                                      <a:pt x="412" y="242"/>
                                    </a:lnTo>
                                    <a:lnTo>
                                      <a:pt x="400" y="281"/>
                                    </a:lnTo>
                                    <a:lnTo>
                                      <a:pt x="389" y="290"/>
                                    </a:lnTo>
                                    <a:lnTo>
                                      <a:pt x="389" y="293"/>
                                    </a:lnTo>
                                    <a:lnTo>
                                      <a:pt x="377" y="296"/>
                                    </a:lnTo>
                                    <a:lnTo>
                                      <a:pt x="368" y="291"/>
                                    </a:lnTo>
                                    <a:lnTo>
                                      <a:pt x="329" y="301"/>
                                    </a:lnTo>
                                    <a:lnTo>
                                      <a:pt x="302" y="281"/>
                                    </a:lnTo>
                                    <a:lnTo>
                                      <a:pt x="282" y="214"/>
                                    </a:lnTo>
                                    <a:lnTo>
                                      <a:pt x="291" y="174"/>
                                    </a:lnTo>
                                    <a:lnTo>
                                      <a:pt x="309" y="142"/>
                                    </a:lnTo>
                                    <a:lnTo>
                                      <a:pt x="278" y="130"/>
                                    </a:lnTo>
                                    <a:lnTo>
                                      <a:pt x="254" y="62"/>
                                    </a:lnTo>
                                    <a:lnTo>
                                      <a:pt x="233" y="61"/>
                                    </a:lnTo>
                                    <a:lnTo>
                                      <a:pt x="218" y="76"/>
                                    </a:lnTo>
                                    <a:lnTo>
                                      <a:pt x="209" y="74"/>
                                    </a:lnTo>
                                    <a:lnTo>
                                      <a:pt x="197" y="61"/>
                                    </a:lnTo>
                                    <a:lnTo>
                                      <a:pt x="197" y="42"/>
                                    </a:lnTo>
                                    <a:lnTo>
                                      <a:pt x="179" y="21"/>
                                    </a:lnTo>
                                    <a:lnTo>
                                      <a:pt x="96" y="30"/>
                                    </a:lnTo>
                                    <a:lnTo>
                                      <a:pt x="37"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404" name="Freeform 111"/>
                              <p:cNvSpPr>
                                <a:spLocks noChangeAspect="1"/>
                              </p:cNvSpPr>
                              <p:nvPr/>
                            </p:nvSpPr>
                            <p:spPr bwMode="auto">
                              <a:xfrm>
                                <a:off x="1022" y="2022"/>
                                <a:ext cx="192" cy="68"/>
                              </a:xfrm>
                              <a:custGeom>
                                <a:avLst/>
                                <a:gdLst>
                                  <a:gd name="T0" fmla="*/ 0 w 189"/>
                                  <a:gd name="T1" fmla="*/ 27 h 69"/>
                                  <a:gd name="T2" fmla="*/ 12 w 189"/>
                                  <a:gd name="T3" fmla="*/ 27 h 69"/>
                                  <a:gd name="T4" fmla="*/ 69 w 189"/>
                                  <a:gd name="T5" fmla="*/ 10 h 69"/>
                                  <a:gd name="T6" fmla="*/ 90 w 189"/>
                                  <a:gd name="T7" fmla="*/ 12 h 69"/>
                                  <a:gd name="T8" fmla="*/ 80 w 189"/>
                                  <a:gd name="T9" fmla="*/ 16 h 69"/>
                                  <a:gd name="T10" fmla="*/ 84 w 189"/>
                                  <a:gd name="T11" fmla="*/ 22 h 69"/>
                                  <a:gd name="T12" fmla="*/ 170 w 189"/>
                                  <a:gd name="T13" fmla="*/ 33 h 69"/>
                                  <a:gd name="T14" fmla="*/ 186 w 189"/>
                                  <a:gd name="T15" fmla="*/ 34 h 69"/>
                                  <a:gd name="T16" fmla="*/ 207 w 189"/>
                                  <a:gd name="T17" fmla="*/ 34 h 69"/>
                                  <a:gd name="T18" fmla="*/ 210 w 189"/>
                                  <a:gd name="T19" fmla="*/ 34 h 69"/>
                                  <a:gd name="T20" fmla="*/ 192 w 189"/>
                                  <a:gd name="T21" fmla="*/ 39 h 69"/>
                                  <a:gd name="T22" fmla="*/ 295 w 189"/>
                                  <a:gd name="T23" fmla="*/ 35 h 69"/>
                                  <a:gd name="T24" fmla="*/ 277 w 189"/>
                                  <a:gd name="T25" fmla="*/ 34 h 69"/>
                                  <a:gd name="T26" fmla="*/ 257 w 189"/>
                                  <a:gd name="T27" fmla="*/ 34 h 69"/>
                                  <a:gd name="T28" fmla="*/ 261 w 189"/>
                                  <a:gd name="T29" fmla="*/ 34 h 69"/>
                                  <a:gd name="T30" fmla="*/ 230 w 189"/>
                                  <a:gd name="T31" fmla="*/ 34 h 69"/>
                                  <a:gd name="T32" fmla="*/ 186 w 189"/>
                                  <a:gd name="T33" fmla="*/ 19 h 69"/>
                                  <a:gd name="T34" fmla="*/ 93 w 189"/>
                                  <a:gd name="T35" fmla="*/ 0 h 69"/>
                                  <a:gd name="T36" fmla="*/ 27 w 189"/>
                                  <a:gd name="T37" fmla="*/ 6 h 69"/>
                                  <a:gd name="T38" fmla="*/ 0 w 189"/>
                                  <a:gd name="T39" fmla="*/ 27 h 69"/>
                                  <a:gd name="T40" fmla="*/ 0 w 189"/>
                                  <a:gd name="T41" fmla="*/ 27 h 69"/>
                                  <a:gd name="T42" fmla="*/ 0 w 189"/>
                                  <a:gd name="T43" fmla="*/ 2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69"/>
                                  <a:gd name="T68" fmla="*/ 189 w 18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69">
                                    <a:moveTo>
                                      <a:pt x="0" y="27"/>
                                    </a:moveTo>
                                    <a:lnTo>
                                      <a:pt x="12" y="27"/>
                                    </a:lnTo>
                                    <a:lnTo>
                                      <a:pt x="40" y="10"/>
                                    </a:lnTo>
                                    <a:lnTo>
                                      <a:pt x="61" y="12"/>
                                    </a:lnTo>
                                    <a:lnTo>
                                      <a:pt x="51" y="16"/>
                                    </a:lnTo>
                                    <a:lnTo>
                                      <a:pt x="55" y="22"/>
                                    </a:lnTo>
                                    <a:lnTo>
                                      <a:pt x="108" y="33"/>
                                    </a:lnTo>
                                    <a:lnTo>
                                      <a:pt x="119" y="51"/>
                                    </a:lnTo>
                                    <a:lnTo>
                                      <a:pt x="133" y="51"/>
                                    </a:lnTo>
                                    <a:lnTo>
                                      <a:pt x="135" y="58"/>
                                    </a:lnTo>
                                    <a:lnTo>
                                      <a:pt x="123" y="68"/>
                                    </a:lnTo>
                                    <a:lnTo>
                                      <a:pt x="188" y="64"/>
                                    </a:lnTo>
                                    <a:lnTo>
                                      <a:pt x="176" y="52"/>
                                    </a:lnTo>
                                    <a:lnTo>
                                      <a:pt x="161" y="52"/>
                                    </a:lnTo>
                                    <a:lnTo>
                                      <a:pt x="164" y="43"/>
                                    </a:lnTo>
                                    <a:lnTo>
                                      <a:pt x="147" y="41"/>
                                    </a:lnTo>
                                    <a:lnTo>
                                      <a:pt x="119" y="19"/>
                                    </a:lnTo>
                                    <a:lnTo>
                                      <a:pt x="64" y="0"/>
                                    </a:lnTo>
                                    <a:lnTo>
                                      <a:pt x="27" y="6"/>
                                    </a:lnTo>
                                    <a:lnTo>
                                      <a:pt x="0"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nvGrpSpPr>
                          <p:cNvPr id="1278" name="Group 112"/>
                          <p:cNvGrpSpPr>
                            <a:grpSpLocks/>
                          </p:cNvGrpSpPr>
                          <p:nvPr/>
                        </p:nvGrpSpPr>
                        <p:grpSpPr bwMode="auto">
                          <a:xfrm>
                            <a:off x="2248" y="930"/>
                            <a:ext cx="3039" cy="2279"/>
                            <a:chOff x="2248" y="930"/>
                            <a:chExt cx="3039" cy="2279"/>
                          </a:xfrm>
                          <a:grpFill/>
                        </p:grpSpPr>
                        <p:sp>
                          <p:nvSpPr>
                            <p:cNvPr id="1279" name="Freeform 113"/>
                            <p:cNvSpPr>
                              <a:spLocks noChangeAspect="1"/>
                            </p:cNvSpPr>
                            <p:nvPr/>
                          </p:nvSpPr>
                          <p:spPr bwMode="auto">
                            <a:xfrm>
                              <a:off x="3031" y="1636"/>
                              <a:ext cx="332" cy="123"/>
                            </a:xfrm>
                            <a:custGeom>
                              <a:avLst/>
                              <a:gdLst>
                                <a:gd name="T0" fmla="*/ 533 w 325"/>
                                <a:gd name="T1" fmla="*/ 18 h 125"/>
                                <a:gd name="T2" fmla="*/ 522 w 325"/>
                                <a:gd name="T3" fmla="*/ 10 h 125"/>
                                <a:gd name="T4" fmla="*/ 477 w 325"/>
                                <a:gd name="T5" fmla="*/ 6 h 125"/>
                                <a:gd name="T6" fmla="*/ 477 w 325"/>
                                <a:gd name="T7" fmla="*/ 6 h 125"/>
                                <a:gd name="T8" fmla="*/ 428 w 325"/>
                                <a:gd name="T9" fmla="*/ 20 h 125"/>
                                <a:gd name="T10" fmla="*/ 344 w 325"/>
                                <a:gd name="T11" fmla="*/ 20 h 125"/>
                                <a:gd name="T12" fmla="*/ 271 w 325"/>
                                <a:gd name="T13" fmla="*/ 0 h 125"/>
                                <a:gd name="T14" fmla="*/ 219 w 325"/>
                                <a:gd name="T15" fmla="*/ 0 h 125"/>
                                <a:gd name="T16" fmla="*/ 153 w 325"/>
                                <a:gd name="T17" fmla="*/ 18 h 125"/>
                                <a:gd name="T18" fmla="*/ 112 w 325"/>
                                <a:gd name="T19" fmla="*/ 18 h 125"/>
                                <a:gd name="T20" fmla="*/ 70 w 325"/>
                                <a:gd name="T21" fmla="*/ 13 h 125"/>
                                <a:gd name="T22" fmla="*/ 60 w 325"/>
                                <a:gd name="T23" fmla="*/ 2 h 125"/>
                                <a:gd name="T24" fmla="*/ 1 w 325"/>
                                <a:gd name="T25" fmla="*/ 3 h 125"/>
                                <a:gd name="T26" fmla="*/ 1 w 325"/>
                                <a:gd name="T27" fmla="*/ 3 h 125"/>
                                <a:gd name="T28" fmla="*/ 0 w 325"/>
                                <a:gd name="T29" fmla="*/ 30 h 125"/>
                                <a:gd name="T30" fmla="*/ 8 w 325"/>
                                <a:gd name="T31" fmla="*/ 28 h 125"/>
                                <a:gd name="T32" fmla="*/ 1 w 325"/>
                                <a:gd name="T33" fmla="*/ 31 h 125"/>
                                <a:gd name="T34" fmla="*/ 21 w 325"/>
                                <a:gd name="T35" fmla="*/ 22 h 125"/>
                                <a:gd name="T36" fmla="*/ 78 w 325"/>
                                <a:gd name="T37" fmla="*/ 20 h 125"/>
                                <a:gd name="T38" fmla="*/ 98 w 325"/>
                                <a:gd name="T39" fmla="*/ 28 h 125"/>
                                <a:gd name="T40" fmla="*/ 80 w 325"/>
                                <a:gd name="T41" fmla="*/ 28 h 125"/>
                                <a:gd name="T42" fmla="*/ 90 w 325"/>
                                <a:gd name="T43" fmla="*/ 31 h 125"/>
                                <a:gd name="T44" fmla="*/ 10 w 325"/>
                                <a:gd name="T45" fmla="*/ 31 h 125"/>
                                <a:gd name="T46" fmla="*/ 1 w 325"/>
                                <a:gd name="T47" fmla="*/ 31 h 125"/>
                                <a:gd name="T48" fmla="*/ 0 w 325"/>
                                <a:gd name="T49" fmla="*/ 31 h 125"/>
                                <a:gd name="T50" fmla="*/ 14 w 325"/>
                                <a:gd name="T51" fmla="*/ 31 h 125"/>
                                <a:gd name="T52" fmla="*/ 16 w 325"/>
                                <a:gd name="T53" fmla="*/ 45 h 125"/>
                                <a:gd name="T54" fmla="*/ 6 w 325"/>
                                <a:gd name="T55" fmla="*/ 42 h 125"/>
                                <a:gd name="T56" fmla="*/ 5 w 325"/>
                                <a:gd name="T57" fmla="*/ 48 h 125"/>
                                <a:gd name="T58" fmla="*/ 21 w 325"/>
                                <a:gd name="T59" fmla="*/ 54 h 125"/>
                                <a:gd name="T60" fmla="*/ 20 w 325"/>
                                <a:gd name="T61" fmla="*/ 62 h 125"/>
                                <a:gd name="T62" fmla="*/ 57 w 325"/>
                                <a:gd name="T63" fmla="*/ 66 h 125"/>
                                <a:gd name="T64" fmla="*/ 53 w 325"/>
                                <a:gd name="T65" fmla="*/ 69 h 125"/>
                                <a:gd name="T66" fmla="*/ 68 w 325"/>
                                <a:gd name="T67" fmla="*/ 69 h 125"/>
                                <a:gd name="T68" fmla="*/ 65 w 325"/>
                                <a:gd name="T69" fmla="*/ 71 h 125"/>
                                <a:gd name="T70" fmla="*/ 124 w 325"/>
                                <a:gd name="T71" fmla="*/ 77 h 125"/>
                                <a:gd name="T72" fmla="*/ 150 w 325"/>
                                <a:gd name="T73" fmla="*/ 75 h 125"/>
                                <a:gd name="T74" fmla="*/ 153 w 325"/>
                                <a:gd name="T75" fmla="*/ 70 h 125"/>
                                <a:gd name="T76" fmla="*/ 169 w 325"/>
                                <a:gd name="T77" fmla="*/ 71 h 125"/>
                                <a:gd name="T78" fmla="*/ 222 w 325"/>
                                <a:gd name="T79" fmla="*/ 79 h 125"/>
                                <a:gd name="T80" fmla="*/ 247 w 325"/>
                                <a:gd name="T81" fmla="*/ 77 h 125"/>
                                <a:gd name="T82" fmla="*/ 275 w 325"/>
                                <a:gd name="T83" fmla="*/ 70 h 125"/>
                                <a:gd name="T84" fmla="*/ 311 w 325"/>
                                <a:gd name="T85" fmla="*/ 73 h 125"/>
                                <a:gd name="T86" fmla="*/ 323 w 325"/>
                                <a:gd name="T87" fmla="*/ 69 h 125"/>
                                <a:gd name="T88" fmla="*/ 326 w 325"/>
                                <a:gd name="T89" fmla="*/ 79 h 125"/>
                                <a:gd name="T90" fmla="*/ 326 w 325"/>
                                <a:gd name="T91" fmla="*/ 79 h 125"/>
                                <a:gd name="T92" fmla="*/ 346 w 325"/>
                                <a:gd name="T93" fmla="*/ 76 h 125"/>
                                <a:gd name="T94" fmla="*/ 342 w 325"/>
                                <a:gd name="T95" fmla="*/ 70 h 125"/>
                                <a:gd name="T96" fmla="*/ 397 w 325"/>
                                <a:gd name="T97" fmla="*/ 69 h 125"/>
                                <a:gd name="T98" fmla="*/ 426 w 325"/>
                                <a:gd name="T99" fmla="*/ 71 h 125"/>
                                <a:gd name="T100" fmla="*/ 477 w 325"/>
                                <a:gd name="T101" fmla="*/ 67 h 125"/>
                                <a:gd name="T102" fmla="*/ 528 w 325"/>
                                <a:gd name="T103" fmla="*/ 66 h 125"/>
                                <a:gd name="T104" fmla="*/ 539 w 325"/>
                                <a:gd name="T105" fmla="*/ 63 h 125"/>
                                <a:gd name="T106" fmla="*/ 600 w 325"/>
                                <a:gd name="T107" fmla="*/ 66 h 125"/>
                                <a:gd name="T108" fmla="*/ 568 w 325"/>
                                <a:gd name="T109" fmla="*/ 31 h 125"/>
                                <a:gd name="T110" fmla="*/ 580 w 325"/>
                                <a:gd name="T111" fmla="*/ 31 h 125"/>
                                <a:gd name="T112" fmla="*/ 580 w 325"/>
                                <a:gd name="T113" fmla="*/ 31 h 125"/>
                                <a:gd name="T114" fmla="*/ 556 w 325"/>
                                <a:gd name="T115" fmla="*/ 31 h 125"/>
                                <a:gd name="T116" fmla="*/ 533 w 325"/>
                                <a:gd name="T117" fmla="*/ 18 h 125"/>
                                <a:gd name="T118" fmla="*/ 533 w 325"/>
                                <a:gd name="T119" fmla="*/ 18 h 125"/>
                                <a:gd name="T120" fmla="*/ 533 w 325"/>
                                <a:gd name="T121" fmla="*/ 18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125"/>
                                <a:gd name="T185" fmla="*/ 325 w 325"/>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125">
                                  <a:moveTo>
                                    <a:pt x="288" y="18"/>
                                  </a:moveTo>
                                  <a:lnTo>
                                    <a:pt x="282" y="10"/>
                                  </a:lnTo>
                                  <a:lnTo>
                                    <a:pt x="257" y="6"/>
                                  </a:lnTo>
                                  <a:lnTo>
                                    <a:pt x="231" y="20"/>
                                  </a:lnTo>
                                  <a:lnTo>
                                    <a:pt x="186" y="20"/>
                                  </a:lnTo>
                                  <a:lnTo>
                                    <a:pt x="147" y="0"/>
                                  </a:lnTo>
                                  <a:lnTo>
                                    <a:pt x="117" y="0"/>
                                  </a:lnTo>
                                  <a:lnTo>
                                    <a:pt x="83" y="18"/>
                                  </a:lnTo>
                                  <a:lnTo>
                                    <a:pt x="62" y="18"/>
                                  </a:lnTo>
                                  <a:lnTo>
                                    <a:pt x="41" y="13"/>
                                  </a:lnTo>
                                  <a:lnTo>
                                    <a:pt x="31" y="2"/>
                                  </a:lnTo>
                                  <a:lnTo>
                                    <a:pt x="1" y="3"/>
                                  </a:lnTo>
                                  <a:lnTo>
                                    <a:pt x="0" y="30"/>
                                  </a:lnTo>
                                  <a:lnTo>
                                    <a:pt x="8" y="28"/>
                                  </a:lnTo>
                                  <a:lnTo>
                                    <a:pt x="1" y="38"/>
                                  </a:lnTo>
                                  <a:lnTo>
                                    <a:pt x="21" y="22"/>
                                  </a:lnTo>
                                  <a:lnTo>
                                    <a:pt x="45" y="20"/>
                                  </a:lnTo>
                                  <a:lnTo>
                                    <a:pt x="55" y="28"/>
                                  </a:lnTo>
                                  <a:lnTo>
                                    <a:pt x="46" y="28"/>
                                  </a:lnTo>
                                  <a:lnTo>
                                    <a:pt x="51" y="36"/>
                                  </a:lnTo>
                                  <a:lnTo>
                                    <a:pt x="10" y="36"/>
                                  </a:lnTo>
                                  <a:lnTo>
                                    <a:pt x="1" y="40"/>
                                  </a:lnTo>
                                  <a:lnTo>
                                    <a:pt x="0" y="53"/>
                                  </a:lnTo>
                                  <a:lnTo>
                                    <a:pt x="14" y="52"/>
                                  </a:lnTo>
                                  <a:lnTo>
                                    <a:pt x="16" y="74"/>
                                  </a:lnTo>
                                  <a:lnTo>
                                    <a:pt x="6" y="71"/>
                                  </a:lnTo>
                                  <a:lnTo>
                                    <a:pt x="5" y="77"/>
                                  </a:lnTo>
                                  <a:lnTo>
                                    <a:pt x="21" y="83"/>
                                  </a:lnTo>
                                  <a:lnTo>
                                    <a:pt x="20" y="91"/>
                                  </a:lnTo>
                                  <a:lnTo>
                                    <a:pt x="28" y="97"/>
                                  </a:lnTo>
                                  <a:lnTo>
                                    <a:pt x="24" y="103"/>
                                  </a:lnTo>
                                  <a:lnTo>
                                    <a:pt x="39" y="103"/>
                                  </a:lnTo>
                                  <a:lnTo>
                                    <a:pt x="36" y="108"/>
                                  </a:lnTo>
                                  <a:lnTo>
                                    <a:pt x="67" y="120"/>
                                  </a:lnTo>
                                  <a:lnTo>
                                    <a:pt x="81" y="116"/>
                                  </a:lnTo>
                                  <a:lnTo>
                                    <a:pt x="83" y="106"/>
                                  </a:lnTo>
                                  <a:lnTo>
                                    <a:pt x="93" y="108"/>
                                  </a:lnTo>
                                  <a:lnTo>
                                    <a:pt x="119" y="124"/>
                                  </a:lnTo>
                                  <a:lnTo>
                                    <a:pt x="134" y="120"/>
                                  </a:lnTo>
                                  <a:lnTo>
                                    <a:pt x="149" y="106"/>
                                  </a:lnTo>
                                  <a:lnTo>
                                    <a:pt x="167" y="112"/>
                                  </a:lnTo>
                                  <a:lnTo>
                                    <a:pt x="174" y="104"/>
                                  </a:lnTo>
                                  <a:lnTo>
                                    <a:pt x="176" y="124"/>
                                  </a:lnTo>
                                  <a:lnTo>
                                    <a:pt x="187" y="117"/>
                                  </a:lnTo>
                                  <a:lnTo>
                                    <a:pt x="185" y="106"/>
                                  </a:lnTo>
                                  <a:lnTo>
                                    <a:pt x="214" y="103"/>
                                  </a:lnTo>
                                  <a:lnTo>
                                    <a:pt x="230" y="108"/>
                                  </a:lnTo>
                                  <a:lnTo>
                                    <a:pt x="257" y="100"/>
                                  </a:lnTo>
                                  <a:lnTo>
                                    <a:pt x="285" y="98"/>
                                  </a:lnTo>
                                  <a:lnTo>
                                    <a:pt x="291" y="92"/>
                                  </a:lnTo>
                                  <a:lnTo>
                                    <a:pt x="324" y="97"/>
                                  </a:lnTo>
                                  <a:lnTo>
                                    <a:pt x="306" y="53"/>
                                  </a:lnTo>
                                  <a:lnTo>
                                    <a:pt x="313" y="44"/>
                                  </a:lnTo>
                                  <a:lnTo>
                                    <a:pt x="300" y="36"/>
                                  </a:lnTo>
                                  <a:lnTo>
                                    <a:pt x="288"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0" name="Freeform 114"/>
                            <p:cNvSpPr>
                              <a:spLocks noChangeAspect="1"/>
                            </p:cNvSpPr>
                            <p:nvPr/>
                          </p:nvSpPr>
                          <p:spPr bwMode="auto">
                            <a:xfrm>
                              <a:off x="2431" y="1600"/>
                              <a:ext cx="209" cy="157"/>
                            </a:xfrm>
                            <a:custGeom>
                              <a:avLst/>
                              <a:gdLst>
                                <a:gd name="T0" fmla="*/ 196 w 207"/>
                                <a:gd name="T1" fmla="*/ 18 h 159"/>
                                <a:gd name="T2" fmla="*/ 263 w 207"/>
                                <a:gd name="T3" fmla="*/ 23 h 159"/>
                                <a:gd name="T4" fmla="*/ 266 w 207"/>
                                <a:gd name="T5" fmla="*/ 38 h 159"/>
                                <a:gd name="T6" fmla="*/ 227 w 207"/>
                                <a:gd name="T7" fmla="*/ 39 h 159"/>
                                <a:gd name="T8" fmla="*/ 190 w 207"/>
                                <a:gd name="T9" fmla="*/ 59 h 159"/>
                                <a:gd name="T10" fmla="*/ 210 w 207"/>
                                <a:gd name="T11" fmla="*/ 73 h 159"/>
                                <a:gd name="T12" fmla="*/ 139 w 207"/>
                                <a:gd name="T13" fmla="*/ 102 h 159"/>
                                <a:gd name="T14" fmla="*/ 99 w 207"/>
                                <a:gd name="T15" fmla="*/ 103 h 159"/>
                                <a:gd name="T16" fmla="*/ 82 w 207"/>
                                <a:gd name="T17" fmla="*/ 109 h 159"/>
                                <a:gd name="T18" fmla="*/ 28 w 207"/>
                                <a:gd name="T19" fmla="*/ 97 h 159"/>
                                <a:gd name="T20" fmla="*/ 35 w 207"/>
                                <a:gd name="T21" fmla="*/ 84 h 159"/>
                                <a:gd name="T22" fmla="*/ 28 w 207"/>
                                <a:gd name="T23" fmla="*/ 55 h 159"/>
                                <a:gd name="T24" fmla="*/ 38 w 207"/>
                                <a:gd name="T25" fmla="*/ 47 h 159"/>
                                <a:gd name="T26" fmla="*/ 40 w 207"/>
                                <a:gd name="T27" fmla="*/ 39 h 159"/>
                                <a:gd name="T28" fmla="*/ 49 w 207"/>
                                <a:gd name="T29" fmla="*/ 39 h 159"/>
                                <a:gd name="T30" fmla="*/ 46 w 207"/>
                                <a:gd name="T31" fmla="*/ 38 h 159"/>
                                <a:gd name="T32" fmla="*/ 11 w 207"/>
                                <a:gd name="T33" fmla="*/ 38 h 159"/>
                                <a:gd name="T34" fmla="*/ 0 w 207"/>
                                <a:gd name="T35" fmla="*/ 15 h 159"/>
                                <a:gd name="T36" fmla="*/ 4 w 207"/>
                                <a:gd name="T37" fmla="*/ 10 h 159"/>
                                <a:gd name="T38" fmla="*/ 22 w 207"/>
                                <a:gd name="T39" fmla="*/ 0 h 159"/>
                                <a:gd name="T40" fmla="*/ 110 w 207"/>
                                <a:gd name="T41" fmla="*/ 8 h 159"/>
                                <a:gd name="T42" fmla="*/ 147 w 207"/>
                                <a:gd name="T43" fmla="*/ 8 h 159"/>
                                <a:gd name="T44" fmla="*/ 154 w 207"/>
                                <a:gd name="T45" fmla="*/ 8 h 159"/>
                                <a:gd name="T46" fmla="*/ 196 w 207"/>
                                <a:gd name="T47" fmla="*/ 18 h 159"/>
                                <a:gd name="T48" fmla="*/ 196 w 207"/>
                                <a:gd name="T49" fmla="*/ 18 h 159"/>
                                <a:gd name="T50" fmla="*/ 196 w 207"/>
                                <a:gd name="T51" fmla="*/ 18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59"/>
                                <a:gd name="T80" fmla="*/ 207 w 207"/>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59">
                                  <a:moveTo>
                                    <a:pt x="147" y="18"/>
                                  </a:moveTo>
                                  <a:lnTo>
                                    <a:pt x="204" y="23"/>
                                  </a:lnTo>
                                  <a:lnTo>
                                    <a:pt x="206" y="38"/>
                                  </a:lnTo>
                                  <a:lnTo>
                                    <a:pt x="169" y="56"/>
                                  </a:lnTo>
                                  <a:lnTo>
                                    <a:pt x="144" y="88"/>
                                  </a:lnTo>
                                  <a:lnTo>
                                    <a:pt x="154" y="102"/>
                                  </a:lnTo>
                                  <a:lnTo>
                                    <a:pt x="110" y="144"/>
                                  </a:lnTo>
                                  <a:lnTo>
                                    <a:pt x="70" y="145"/>
                                  </a:lnTo>
                                  <a:lnTo>
                                    <a:pt x="53" y="158"/>
                                  </a:lnTo>
                                  <a:lnTo>
                                    <a:pt x="28" y="134"/>
                                  </a:lnTo>
                                  <a:lnTo>
                                    <a:pt x="35" y="113"/>
                                  </a:lnTo>
                                  <a:lnTo>
                                    <a:pt x="28" y="84"/>
                                  </a:lnTo>
                                  <a:lnTo>
                                    <a:pt x="38" y="76"/>
                                  </a:lnTo>
                                  <a:lnTo>
                                    <a:pt x="40" y="58"/>
                                  </a:lnTo>
                                  <a:lnTo>
                                    <a:pt x="49" y="46"/>
                                  </a:lnTo>
                                  <a:lnTo>
                                    <a:pt x="46" y="38"/>
                                  </a:lnTo>
                                  <a:lnTo>
                                    <a:pt x="11" y="38"/>
                                  </a:lnTo>
                                  <a:lnTo>
                                    <a:pt x="0" y="15"/>
                                  </a:lnTo>
                                  <a:lnTo>
                                    <a:pt x="4" y="10"/>
                                  </a:lnTo>
                                  <a:lnTo>
                                    <a:pt x="22" y="0"/>
                                  </a:lnTo>
                                  <a:lnTo>
                                    <a:pt x="81" y="8"/>
                                  </a:lnTo>
                                  <a:lnTo>
                                    <a:pt x="118" y="8"/>
                                  </a:lnTo>
                                  <a:lnTo>
                                    <a:pt x="125" y="8"/>
                                  </a:lnTo>
                                  <a:lnTo>
                                    <a:pt x="147"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1" name="Freeform 115"/>
                            <p:cNvSpPr>
                              <a:spLocks noChangeAspect="1"/>
                            </p:cNvSpPr>
                            <p:nvPr/>
                          </p:nvSpPr>
                          <p:spPr bwMode="auto">
                            <a:xfrm>
                              <a:off x="2421" y="1638"/>
                              <a:ext cx="61" cy="100"/>
                            </a:xfrm>
                            <a:custGeom>
                              <a:avLst/>
                              <a:gdLst>
                                <a:gd name="T0" fmla="*/ 117 w 59"/>
                                <a:gd name="T1" fmla="*/ 50 h 101"/>
                                <a:gd name="T2" fmla="*/ 93 w 59"/>
                                <a:gd name="T3" fmla="*/ 46 h 101"/>
                                <a:gd name="T4" fmla="*/ 125 w 59"/>
                                <a:gd name="T5" fmla="*/ 38 h 101"/>
                                <a:gd name="T6" fmla="*/ 129 w 59"/>
                                <a:gd name="T7" fmla="*/ 20 h 101"/>
                                <a:gd name="T8" fmla="*/ 151 w 59"/>
                                <a:gd name="T9" fmla="*/ 8 h 101"/>
                                <a:gd name="T10" fmla="*/ 143 w 59"/>
                                <a:gd name="T11" fmla="*/ 0 h 101"/>
                                <a:gd name="T12" fmla="*/ 53 w 59"/>
                                <a:gd name="T13" fmla="*/ 0 h 101"/>
                                <a:gd name="T14" fmla="*/ 45 w 59"/>
                                <a:gd name="T15" fmla="*/ 15 h 101"/>
                                <a:gd name="T16" fmla="*/ 0 w 59"/>
                                <a:gd name="T17" fmla="*/ 50 h 101"/>
                                <a:gd name="T18" fmla="*/ 11 w 59"/>
                                <a:gd name="T19" fmla="*/ 50 h 101"/>
                                <a:gd name="T20" fmla="*/ 4 w 59"/>
                                <a:gd name="T21" fmla="*/ 71 h 101"/>
                                <a:gd name="T22" fmla="*/ 93 w 59"/>
                                <a:gd name="T23" fmla="*/ 67 h 101"/>
                                <a:gd name="T24" fmla="*/ 117 w 59"/>
                                <a:gd name="T25" fmla="*/ 50 h 101"/>
                                <a:gd name="T26" fmla="*/ 117 w 59"/>
                                <a:gd name="T27" fmla="*/ 50 h 101"/>
                                <a:gd name="T28" fmla="*/ 117 w 59"/>
                                <a:gd name="T29" fmla="*/ 5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01"/>
                                <a:gd name="T47" fmla="*/ 59 w 59"/>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01">
                                  <a:moveTo>
                                    <a:pt x="44" y="75"/>
                                  </a:moveTo>
                                  <a:lnTo>
                                    <a:pt x="37" y="46"/>
                                  </a:lnTo>
                                  <a:lnTo>
                                    <a:pt x="47" y="38"/>
                                  </a:lnTo>
                                  <a:lnTo>
                                    <a:pt x="49" y="20"/>
                                  </a:lnTo>
                                  <a:lnTo>
                                    <a:pt x="58" y="8"/>
                                  </a:lnTo>
                                  <a:lnTo>
                                    <a:pt x="55" y="0"/>
                                  </a:lnTo>
                                  <a:lnTo>
                                    <a:pt x="20" y="0"/>
                                  </a:lnTo>
                                  <a:lnTo>
                                    <a:pt x="16" y="15"/>
                                  </a:lnTo>
                                  <a:lnTo>
                                    <a:pt x="0" y="62"/>
                                  </a:lnTo>
                                  <a:lnTo>
                                    <a:pt x="11" y="70"/>
                                  </a:lnTo>
                                  <a:lnTo>
                                    <a:pt x="4" y="100"/>
                                  </a:lnTo>
                                  <a:lnTo>
                                    <a:pt x="37" y="96"/>
                                  </a:lnTo>
                                  <a:lnTo>
                                    <a:pt x="44" y="7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2" name="Freeform 116"/>
                            <p:cNvSpPr>
                              <a:spLocks noChangeAspect="1"/>
                            </p:cNvSpPr>
                            <p:nvPr/>
                          </p:nvSpPr>
                          <p:spPr bwMode="auto">
                            <a:xfrm>
                              <a:off x="2515" y="1451"/>
                              <a:ext cx="210" cy="173"/>
                            </a:xfrm>
                            <a:custGeom>
                              <a:avLst/>
                              <a:gdLst>
                                <a:gd name="T0" fmla="*/ 339 w 206"/>
                                <a:gd name="T1" fmla="*/ 43 h 175"/>
                                <a:gd name="T2" fmla="*/ 357 w 206"/>
                                <a:gd name="T3" fmla="*/ 43 h 175"/>
                                <a:gd name="T4" fmla="*/ 309 w 206"/>
                                <a:gd name="T5" fmla="*/ 32 h 175"/>
                                <a:gd name="T6" fmla="*/ 291 w 206"/>
                                <a:gd name="T7" fmla="*/ 31 h 175"/>
                                <a:gd name="T8" fmla="*/ 274 w 206"/>
                                <a:gd name="T9" fmla="*/ 29 h 175"/>
                                <a:gd name="T10" fmla="*/ 273 w 206"/>
                                <a:gd name="T11" fmla="*/ 21 h 175"/>
                                <a:gd name="T12" fmla="*/ 253 w 206"/>
                                <a:gd name="T13" fmla="*/ 23 h 175"/>
                                <a:gd name="T14" fmla="*/ 219 w 206"/>
                                <a:gd name="T15" fmla="*/ 1 h 175"/>
                                <a:gd name="T16" fmla="*/ 215 w 206"/>
                                <a:gd name="T17" fmla="*/ 0 h 175"/>
                                <a:gd name="T18" fmla="*/ 183 w 206"/>
                                <a:gd name="T19" fmla="*/ 7 h 175"/>
                                <a:gd name="T20" fmla="*/ 175 w 206"/>
                                <a:gd name="T21" fmla="*/ 22 h 175"/>
                                <a:gd name="T22" fmla="*/ 142 w 206"/>
                                <a:gd name="T23" fmla="*/ 30 h 175"/>
                                <a:gd name="T24" fmla="*/ 139 w 206"/>
                                <a:gd name="T25" fmla="*/ 39 h 175"/>
                                <a:gd name="T26" fmla="*/ 100 w 206"/>
                                <a:gd name="T27" fmla="*/ 39 h 175"/>
                                <a:gd name="T28" fmla="*/ 94 w 206"/>
                                <a:gd name="T29" fmla="*/ 30 h 175"/>
                                <a:gd name="T30" fmla="*/ 76 w 206"/>
                                <a:gd name="T31" fmla="*/ 30 h 175"/>
                                <a:gd name="T32" fmla="*/ 86 w 206"/>
                                <a:gd name="T33" fmla="*/ 43 h 175"/>
                                <a:gd name="T34" fmla="*/ 63 w 206"/>
                                <a:gd name="T35" fmla="*/ 43 h 175"/>
                                <a:gd name="T36" fmla="*/ 57 w 206"/>
                                <a:gd name="T37" fmla="*/ 43 h 175"/>
                                <a:gd name="T38" fmla="*/ 0 w 206"/>
                                <a:gd name="T39" fmla="*/ 43 h 175"/>
                                <a:gd name="T40" fmla="*/ 0 w 206"/>
                                <a:gd name="T41" fmla="*/ 43 h 175"/>
                                <a:gd name="T42" fmla="*/ 64 w 206"/>
                                <a:gd name="T43" fmla="*/ 45 h 175"/>
                                <a:gd name="T44" fmla="*/ 86 w 206"/>
                                <a:gd name="T45" fmla="*/ 70 h 175"/>
                                <a:gd name="T46" fmla="*/ 94 w 206"/>
                                <a:gd name="T47" fmla="*/ 79 h 175"/>
                                <a:gd name="T48" fmla="*/ 76 w 206"/>
                                <a:gd name="T49" fmla="*/ 112 h 175"/>
                                <a:gd name="T50" fmla="*/ 71 w 206"/>
                                <a:gd name="T51" fmla="*/ 116 h 175"/>
                                <a:gd name="T52" fmla="*/ 108 w 206"/>
                                <a:gd name="T53" fmla="*/ 121 h 175"/>
                                <a:gd name="T54" fmla="*/ 211 w 206"/>
                                <a:gd name="T55" fmla="*/ 123 h 175"/>
                                <a:gd name="T56" fmla="*/ 211 w 206"/>
                                <a:gd name="T57" fmla="*/ 119 h 175"/>
                                <a:gd name="T58" fmla="*/ 239 w 206"/>
                                <a:gd name="T59" fmla="*/ 114 h 175"/>
                                <a:gd name="T60" fmla="*/ 309 w 206"/>
                                <a:gd name="T61" fmla="*/ 118 h 175"/>
                                <a:gd name="T62" fmla="*/ 343 w 206"/>
                                <a:gd name="T63" fmla="*/ 110 h 175"/>
                                <a:gd name="T64" fmla="*/ 321 w 206"/>
                                <a:gd name="T65" fmla="*/ 98 h 175"/>
                                <a:gd name="T66" fmla="*/ 327 w 206"/>
                                <a:gd name="T67" fmla="*/ 78 h 175"/>
                                <a:gd name="T68" fmla="*/ 321 w 206"/>
                                <a:gd name="T69" fmla="*/ 68 h 175"/>
                                <a:gd name="T70" fmla="*/ 303 w 206"/>
                                <a:gd name="T71" fmla="*/ 72 h 175"/>
                                <a:gd name="T72" fmla="*/ 300 w 206"/>
                                <a:gd name="T73" fmla="*/ 65 h 175"/>
                                <a:gd name="T74" fmla="*/ 327 w 206"/>
                                <a:gd name="T75" fmla="*/ 45 h 175"/>
                                <a:gd name="T76" fmla="*/ 343 w 206"/>
                                <a:gd name="T77" fmla="*/ 43 h 175"/>
                                <a:gd name="T78" fmla="*/ 339 w 206"/>
                                <a:gd name="T79" fmla="*/ 43 h 175"/>
                                <a:gd name="T80" fmla="*/ 339 w 206"/>
                                <a:gd name="T81" fmla="*/ 43 h 175"/>
                                <a:gd name="T82" fmla="*/ 339 w 206"/>
                                <a:gd name="T83" fmla="*/ 43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6"/>
                                <a:gd name="T127" fmla="*/ 0 h 175"/>
                                <a:gd name="T128" fmla="*/ 206 w 20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6" h="175">
                                  <a:moveTo>
                                    <a:pt x="195" y="71"/>
                                  </a:moveTo>
                                  <a:lnTo>
                                    <a:pt x="205" y="47"/>
                                  </a:lnTo>
                                  <a:lnTo>
                                    <a:pt x="177" y="32"/>
                                  </a:lnTo>
                                  <a:lnTo>
                                    <a:pt x="168" y="31"/>
                                  </a:lnTo>
                                  <a:lnTo>
                                    <a:pt x="158" y="29"/>
                                  </a:lnTo>
                                  <a:lnTo>
                                    <a:pt x="157" y="21"/>
                                  </a:lnTo>
                                  <a:lnTo>
                                    <a:pt x="145" y="23"/>
                                  </a:lnTo>
                                  <a:lnTo>
                                    <a:pt x="125" y="1"/>
                                  </a:lnTo>
                                  <a:lnTo>
                                    <a:pt x="123" y="0"/>
                                  </a:lnTo>
                                  <a:lnTo>
                                    <a:pt x="107" y="7"/>
                                  </a:lnTo>
                                  <a:lnTo>
                                    <a:pt x="102" y="22"/>
                                  </a:lnTo>
                                  <a:lnTo>
                                    <a:pt x="80" y="30"/>
                                  </a:lnTo>
                                  <a:lnTo>
                                    <a:pt x="78" y="39"/>
                                  </a:lnTo>
                                  <a:lnTo>
                                    <a:pt x="60" y="39"/>
                                  </a:lnTo>
                                  <a:lnTo>
                                    <a:pt x="57" y="30"/>
                                  </a:lnTo>
                                  <a:lnTo>
                                    <a:pt x="47" y="30"/>
                                  </a:lnTo>
                                  <a:lnTo>
                                    <a:pt x="53" y="52"/>
                                  </a:lnTo>
                                  <a:lnTo>
                                    <a:pt x="34" y="55"/>
                                  </a:lnTo>
                                  <a:lnTo>
                                    <a:pt x="28" y="48"/>
                                  </a:lnTo>
                                  <a:lnTo>
                                    <a:pt x="0" y="55"/>
                                  </a:lnTo>
                                  <a:lnTo>
                                    <a:pt x="0" y="64"/>
                                  </a:lnTo>
                                  <a:lnTo>
                                    <a:pt x="35" y="74"/>
                                  </a:lnTo>
                                  <a:lnTo>
                                    <a:pt x="53" y="99"/>
                                  </a:lnTo>
                                  <a:lnTo>
                                    <a:pt x="57" y="108"/>
                                  </a:lnTo>
                                  <a:lnTo>
                                    <a:pt x="47" y="152"/>
                                  </a:lnTo>
                                  <a:lnTo>
                                    <a:pt x="42" y="159"/>
                                  </a:lnTo>
                                  <a:lnTo>
                                    <a:pt x="64" y="169"/>
                                  </a:lnTo>
                                  <a:lnTo>
                                    <a:pt x="121" y="174"/>
                                  </a:lnTo>
                                  <a:lnTo>
                                    <a:pt x="121" y="166"/>
                                  </a:lnTo>
                                  <a:lnTo>
                                    <a:pt x="137" y="156"/>
                                  </a:lnTo>
                                  <a:lnTo>
                                    <a:pt x="177" y="164"/>
                                  </a:lnTo>
                                  <a:lnTo>
                                    <a:pt x="197" y="148"/>
                                  </a:lnTo>
                                  <a:lnTo>
                                    <a:pt x="183" y="127"/>
                                  </a:lnTo>
                                  <a:lnTo>
                                    <a:pt x="187" y="107"/>
                                  </a:lnTo>
                                  <a:lnTo>
                                    <a:pt x="183" y="97"/>
                                  </a:lnTo>
                                  <a:lnTo>
                                    <a:pt x="174" y="101"/>
                                  </a:lnTo>
                                  <a:lnTo>
                                    <a:pt x="172" y="94"/>
                                  </a:lnTo>
                                  <a:lnTo>
                                    <a:pt x="187" y="74"/>
                                  </a:lnTo>
                                  <a:lnTo>
                                    <a:pt x="197" y="72"/>
                                  </a:lnTo>
                                  <a:lnTo>
                                    <a:pt x="195"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3" name="Freeform 117"/>
                            <p:cNvSpPr>
                              <a:spLocks noChangeAspect="1"/>
                            </p:cNvSpPr>
                            <p:nvPr/>
                          </p:nvSpPr>
                          <p:spPr bwMode="auto">
                            <a:xfrm>
                              <a:off x="2701" y="1533"/>
                              <a:ext cx="200" cy="185"/>
                            </a:xfrm>
                            <a:custGeom>
                              <a:avLst/>
                              <a:gdLst>
                                <a:gd name="T0" fmla="*/ 0 w 197"/>
                                <a:gd name="T1" fmla="*/ 31 h 188"/>
                                <a:gd name="T2" fmla="*/ 4 w 197"/>
                                <a:gd name="T3" fmla="*/ 24 h 188"/>
                                <a:gd name="T4" fmla="*/ 4 w 197"/>
                                <a:gd name="T5" fmla="*/ 24 h 188"/>
                                <a:gd name="T6" fmla="*/ 28 w 197"/>
                                <a:gd name="T7" fmla="*/ 14 h 188"/>
                                <a:gd name="T8" fmla="*/ 66 w 197"/>
                                <a:gd name="T9" fmla="*/ 23 h 188"/>
                                <a:gd name="T10" fmla="*/ 73 w 197"/>
                                <a:gd name="T11" fmla="*/ 14 h 188"/>
                                <a:gd name="T12" fmla="*/ 85 w 197"/>
                                <a:gd name="T13" fmla="*/ 15 h 188"/>
                                <a:gd name="T14" fmla="*/ 89 w 197"/>
                                <a:gd name="T15" fmla="*/ 4 h 188"/>
                                <a:gd name="T16" fmla="*/ 90 w 197"/>
                                <a:gd name="T17" fmla="*/ 4 h 188"/>
                                <a:gd name="T18" fmla="*/ 135 w 197"/>
                                <a:gd name="T19" fmla="*/ 0 h 188"/>
                                <a:gd name="T20" fmla="*/ 139 w 197"/>
                                <a:gd name="T21" fmla="*/ 5 h 188"/>
                                <a:gd name="T22" fmla="*/ 172 w 197"/>
                                <a:gd name="T23" fmla="*/ 11 h 188"/>
                                <a:gd name="T24" fmla="*/ 169 w 197"/>
                                <a:gd name="T25" fmla="*/ 18 h 188"/>
                                <a:gd name="T26" fmla="*/ 180 w 197"/>
                                <a:gd name="T27" fmla="*/ 30 h 188"/>
                                <a:gd name="T28" fmla="*/ 172 w 197"/>
                                <a:gd name="T29" fmla="*/ 30 h 188"/>
                                <a:gd name="T30" fmla="*/ 172 w 197"/>
                                <a:gd name="T31" fmla="*/ 31 h 188"/>
                                <a:gd name="T32" fmla="*/ 162 w 197"/>
                                <a:gd name="T33" fmla="*/ 27 h 188"/>
                                <a:gd name="T34" fmla="*/ 139 w 197"/>
                                <a:gd name="T35" fmla="*/ 31 h 188"/>
                                <a:gd name="T36" fmla="*/ 141 w 197"/>
                                <a:gd name="T37" fmla="*/ 31 h 188"/>
                                <a:gd name="T38" fmla="*/ 172 w 197"/>
                                <a:gd name="T39" fmla="*/ 45 h 188"/>
                                <a:gd name="T40" fmla="*/ 187 w 197"/>
                                <a:gd name="T41" fmla="*/ 66 h 188"/>
                                <a:gd name="T42" fmla="*/ 217 w 197"/>
                                <a:gd name="T43" fmla="*/ 71 h 188"/>
                                <a:gd name="T44" fmla="*/ 240 w 197"/>
                                <a:gd name="T45" fmla="*/ 71 h 188"/>
                                <a:gd name="T46" fmla="*/ 232 w 197"/>
                                <a:gd name="T47" fmla="*/ 75 h 188"/>
                                <a:gd name="T48" fmla="*/ 301 w 197"/>
                                <a:gd name="T49" fmla="*/ 88 h 188"/>
                                <a:gd name="T50" fmla="*/ 296 w 197"/>
                                <a:gd name="T51" fmla="*/ 92 h 188"/>
                                <a:gd name="T52" fmla="*/ 266 w 197"/>
                                <a:gd name="T53" fmla="*/ 85 h 188"/>
                                <a:gd name="T54" fmla="*/ 255 w 197"/>
                                <a:gd name="T55" fmla="*/ 94 h 188"/>
                                <a:gd name="T56" fmla="*/ 268 w 197"/>
                                <a:gd name="T57" fmla="*/ 98 h 188"/>
                                <a:gd name="T58" fmla="*/ 268 w 197"/>
                                <a:gd name="T59" fmla="*/ 104 h 188"/>
                                <a:gd name="T60" fmla="*/ 255 w 197"/>
                                <a:gd name="T61" fmla="*/ 106 h 188"/>
                                <a:gd name="T62" fmla="*/ 240 w 197"/>
                                <a:gd name="T63" fmla="*/ 118 h 188"/>
                                <a:gd name="T64" fmla="*/ 231 w 197"/>
                                <a:gd name="T65" fmla="*/ 118 h 188"/>
                                <a:gd name="T66" fmla="*/ 243 w 197"/>
                                <a:gd name="T67" fmla="*/ 106 h 188"/>
                                <a:gd name="T68" fmla="*/ 226 w 197"/>
                                <a:gd name="T69" fmla="*/ 90 h 188"/>
                                <a:gd name="T70" fmla="*/ 172 w 197"/>
                                <a:gd name="T71" fmla="*/ 77 h 188"/>
                                <a:gd name="T72" fmla="*/ 147 w 197"/>
                                <a:gd name="T73" fmla="*/ 75 h 188"/>
                                <a:gd name="T74" fmla="*/ 119 w 197"/>
                                <a:gd name="T75" fmla="*/ 66 h 188"/>
                                <a:gd name="T76" fmla="*/ 101 w 197"/>
                                <a:gd name="T77" fmla="*/ 66 h 188"/>
                                <a:gd name="T78" fmla="*/ 85 w 197"/>
                                <a:gd name="T79" fmla="*/ 32 h 188"/>
                                <a:gd name="T80" fmla="*/ 32 w 197"/>
                                <a:gd name="T81" fmla="*/ 31 h 188"/>
                                <a:gd name="T82" fmla="*/ 14 w 197"/>
                                <a:gd name="T83" fmla="*/ 36 h 188"/>
                                <a:gd name="T84" fmla="*/ 0 w 197"/>
                                <a:gd name="T85" fmla="*/ 31 h 188"/>
                                <a:gd name="T86" fmla="*/ 0 w 197"/>
                                <a:gd name="T87" fmla="*/ 31 h 188"/>
                                <a:gd name="T88" fmla="*/ 0 w 197"/>
                                <a:gd name="T89" fmla="*/ 3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188"/>
                                <a:gd name="T137" fmla="*/ 197 w 197"/>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188">
                                  <a:moveTo>
                                    <a:pt x="0" y="44"/>
                                  </a:moveTo>
                                  <a:lnTo>
                                    <a:pt x="4" y="24"/>
                                  </a:lnTo>
                                  <a:lnTo>
                                    <a:pt x="28" y="14"/>
                                  </a:lnTo>
                                  <a:lnTo>
                                    <a:pt x="37" y="23"/>
                                  </a:lnTo>
                                  <a:lnTo>
                                    <a:pt x="44" y="14"/>
                                  </a:lnTo>
                                  <a:lnTo>
                                    <a:pt x="56" y="15"/>
                                  </a:lnTo>
                                  <a:lnTo>
                                    <a:pt x="60" y="4"/>
                                  </a:lnTo>
                                  <a:lnTo>
                                    <a:pt x="61" y="4"/>
                                  </a:lnTo>
                                  <a:lnTo>
                                    <a:pt x="88" y="0"/>
                                  </a:lnTo>
                                  <a:lnTo>
                                    <a:pt x="90" y="5"/>
                                  </a:lnTo>
                                  <a:lnTo>
                                    <a:pt x="112" y="11"/>
                                  </a:lnTo>
                                  <a:lnTo>
                                    <a:pt x="110" y="18"/>
                                  </a:lnTo>
                                  <a:lnTo>
                                    <a:pt x="117" y="30"/>
                                  </a:lnTo>
                                  <a:lnTo>
                                    <a:pt x="112" y="30"/>
                                  </a:lnTo>
                                  <a:lnTo>
                                    <a:pt x="112" y="31"/>
                                  </a:lnTo>
                                  <a:lnTo>
                                    <a:pt x="104" y="27"/>
                                  </a:lnTo>
                                  <a:lnTo>
                                    <a:pt x="90" y="31"/>
                                  </a:lnTo>
                                  <a:lnTo>
                                    <a:pt x="91" y="58"/>
                                  </a:lnTo>
                                  <a:lnTo>
                                    <a:pt x="112" y="74"/>
                                  </a:lnTo>
                                  <a:lnTo>
                                    <a:pt x="122" y="96"/>
                                  </a:lnTo>
                                  <a:lnTo>
                                    <a:pt x="142" y="107"/>
                                  </a:lnTo>
                                  <a:lnTo>
                                    <a:pt x="156" y="107"/>
                                  </a:lnTo>
                                  <a:lnTo>
                                    <a:pt x="152" y="114"/>
                                  </a:lnTo>
                                  <a:lnTo>
                                    <a:pt x="196" y="141"/>
                                  </a:lnTo>
                                  <a:lnTo>
                                    <a:pt x="193" y="148"/>
                                  </a:lnTo>
                                  <a:lnTo>
                                    <a:pt x="170" y="134"/>
                                  </a:lnTo>
                                  <a:lnTo>
                                    <a:pt x="163" y="152"/>
                                  </a:lnTo>
                                  <a:lnTo>
                                    <a:pt x="172" y="157"/>
                                  </a:lnTo>
                                  <a:lnTo>
                                    <a:pt x="172" y="166"/>
                                  </a:lnTo>
                                  <a:lnTo>
                                    <a:pt x="163" y="168"/>
                                  </a:lnTo>
                                  <a:lnTo>
                                    <a:pt x="156" y="187"/>
                                  </a:lnTo>
                                  <a:lnTo>
                                    <a:pt x="151" y="187"/>
                                  </a:lnTo>
                                  <a:lnTo>
                                    <a:pt x="157" y="168"/>
                                  </a:lnTo>
                                  <a:lnTo>
                                    <a:pt x="148" y="144"/>
                                  </a:lnTo>
                                  <a:lnTo>
                                    <a:pt x="112" y="119"/>
                                  </a:lnTo>
                                  <a:lnTo>
                                    <a:pt x="94" y="114"/>
                                  </a:lnTo>
                                  <a:lnTo>
                                    <a:pt x="80" y="96"/>
                                  </a:lnTo>
                                  <a:lnTo>
                                    <a:pt x="71" y="96"/>
                                  </a:lnTo>
                                  <a:lnTo>
                                    <a:pt x="56" y="61"/>
                                  </a:lnTo>
                                  <a:lnTo>
                                    <a:pt x="32" y="56"/>
                                  </a:lnTo>
                                  <a:lnTo>
                                    <a:pt x="14" y="65"/>
                                  </a:lnTo>
                                  <a:lnTo>
                                    <a:pt x="0" y="4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4" name="Freeform 118"/>
                            <p:cNvSpPr>
                              <a:spLocks noChangeAspect="1"/>
                            </p:cNvSpPr>
                            <p:nvPr/>
                          </p:nvSpPr>
                          <p:spPr bwMode="auto">
                            <a:xfrm>
                              <a:off x="2964" y="1592"/>
                              <a:ext cx="108" cy="58"/>
                            </a:xfrm>
                            <a:custGeom>
                              <a:avLst/>
                              <a:gdLst>
                                <a:gd name="T0" fmla="*/ 165 w 105"/>
                                <a:gd name="T1" fmla="*/ 0 h 59"/>
                                <a:gd name="T2" fmla="*/ 113 w 105"/>
                                <a:gd name="T3" fmla="*/ 9 h 59"/>
                                <a:gd name="T4" fmla="*/ 57 w 105"/>
                                <a:gd name="T5" fmla="*/ 8 h 59"/>
                                <a:gd name="T6" fmla="*/ 6 w 105"/>
                                <a:gd name="T7" fmla="*/ 0 h 59"/>
                                <a:gd name="T8" fmla="*/ 0 w 105"/>
                                <a:gd name="T9" fmla="*/ 8 h 59"/>
                                <a:gd name="T10" fmla="*/ 4 w 105"/>
                                <a:gd name="T11" fmla="*/ 24 h 59"/>
                                <a:gd name="T12" fmla="*/ 1 w 105"/>
                                <a:gd name="T13" fmla="*/ 29 h 59"/>
                                <a:gd name="T14" fmla="*/ 11 w 105"/>
                                <a:gd name="T15" fmla="*/ 29 h 59"/>
                                <a:gd name="T16" fmla="*/ 79 w 105"/>
                                <a:gd name="T17" fmla="*/ 29 h 59"/>
                                <a:gd name="T18" fmla="*/ 125 w 105"/>
                                <a:gd name="T19" fmla="*/ 29 h 59"/>
                                <a:gd name="T20" fmla="*/ 149 w 105"/>
                                <a:gd name="T21" fmla="*/ 29 h 59"/>
                                <a:gd name="T22" fmla="*/ 219 w 105"/>
                                <a:gd name="T23" fmla="*/ 29 h 59"/>
                                <a:gd name="T24" fmla="*/ 195 w 105"/>
                                <a:gd name="T25" fmla="*/ 29 h 59"/>
                                <a:gd name="T26" fmla="*/ 212 w 105"/>
                                <a:gd name="T27" fmla="*/ 16 h 59"/>
                                <a:gd name="T28" fmla="*/ 230 w 105"/>
                                <a:gd name="T29" fmla="*/ 14 h 59"/>
                                <a:gd name="T30" fmla="*/ 232 w 105"/>
                                <a:gd name="T31" fmla="*/ 8 h 59"/>
                                <a:gd name="T32" fmla="*/ 165 w 105"/>
                                <a:gd name="T33" fmla="*/ 0 h 59"/>
                                <a:gd name="T34" fmla="*/ 165 w 105"/>
                                <a:gd name="T35" fmla="*/ 0 h 59"/>
                                <a:gd name="T36" fmla="*/ 165 w 105"/>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59"/>
                                <a:gd name="T59" fmla="*/ 105 w 105"/>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59">
                                  <a:moveTo>
                                    <a:pt x="74" y="0"/>
                                  </a:moveTo>
                                  <a:lnTo>
                                    <a:pt x="50" y="9"/>
                                  </a:lnTo>
                                  <a:lnTo>
                                    <a:pt x="26" y="8"/>
                                  </a:lnTo>
                                  <a:lnTo>
                                    <a:pt x="6" y="0"/>
                                  </a:lnTo>
                                  <a:lnTo>
                                    <a:pt x="0" y="8"/>
                                  </a:lnTo>
                                  <a:lnTo>
                                    <a:pt x="4" y="24"/>
                                  </a:lnTo>
                                  <a:lnTo>
                                    <a:pt x="1" y="38"/>
                                  </a:lnTo>
                                  <a:lnTo>
                                    <a:pt x="11" y="56"/>
                                  </a:lnTo>
                                  <a:lnTo>
                                    <a:pt x="37" y="51"/>
                                  </a:lnTo>
                                  <a:lnTo>
                                    <a:pt x="55" y="58"/>
                                  </a:lnTo>
                                  <a:lnTo>
                                    <a:pt x="67" y="47"/>
                                  </a:lnTo>
                                  <a:lnTo>
                                    <a:pt x="97" y="46"/>
                                  </a:lnTo>
                                  <a:lnTo>
                                    <a:pt x="86" y="34"/>
                                  </a:lnTo>
                                  <a:lnTo>
                                    <a:pt x="93" y="16"/>
                                  </a:lnTo>
                                  <a:lnTo>
                                    <a:pt x="102" y="14"/>
                                  </a:lnTo>
                                  <a:lnTo>
                                    <a:pt x="104" y="8"/>
                                  </a:lnTo>
                                  <a:lnTo>
                                    <a:pt x="7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5" name="Freeform 119"/>
                            <p:cNvSpPr>
                              <a:spLocks noChangeAspect="1"/>
                            </p:cNvSpPr>
                            <p:nvPr/>
                          </p:nvSpPr>
                          <p:spPr bwMode="auto">
                            <a:xfrm>
                              <a:off x="2929" y="1639"/>
                              <a:ext cx="105" cy="87"/>
                            </a:xfrm>
                            <a:custGeom>
                              <a:avLst/>
                              <a:gdLst>
                                <a:gd name="T0" fmla="*/ 175 w 103"/>
                                <a:gd name="T1" fmla="*/ 0 h 89"/>
                                <a:gd name="T2" fmla="*/ 157 w 103"/>
                                <a:gd name="T3" fmla="*/ 11 h 89"/>
                                <a:gd name="T4" fmla="*/ 124 w 103"/>
                                <a:gd name="T5" fmla="*/ 4 h 89"/>
                                <a:gd name="T6" fmla="*/ 75 w 103"/>
                                <a:gd name="T7" fmla="*/ 9 h 89"/>
                                <a:gd name="T8" fmla="*/ 16 w 103"/>
                                <a:gd name="T9" fmla="*/ 19 h 89"/>
                                <a:gd name="T10" fmla="*/ 16 w 103"/>
                                <a:gd name="T11" fmla="*/ 19 h 89"/>
                                <a:gd name="T12" fmla="*/ 16 w 103"/>
                                <a:gd name="T13" fmla="*/ 22 h 89"/>
                                <a:gd name="T14" fmla="*/ 0 w 103"/>
                                <a:gd name="T15" fmla="*/ 22 h 89"/>
                                <a:gd name="T16" fmla="*/ 0 w 103"/>
                                <a:gd name="T17" fmla="*/ 22 h 89"/>
                                <a:gd name="T18" fmla="*/ 19 w 103"/>
                                <a:gd name="T19" fmla="*/ 40 h 89"/>
                                <a:gd name="T20" fmla="*/ 73 w 103"/>
                                <a:gd name="T21" fmla="*/ 40 h 89"/>
                                <a:gd name="T22" fmla="*/ 118 w 103"/>
                                <a:gd name="T23" fmla="*/ 48 h 89"/>
                                <a:gd name="T24" fmla="*/ 116 w 103"/>
                                <a:gd name="T25" fmla="*/ 42 h 89"/>
                                <a:gd name="T26" fmla="*/ 136 w 103"/>
                                <a:gd name="T27" fmla="*/ 43 h 89"/>
                                <a:gd name="T28" fmla="*/ 92 w 103"/>
                                <a:gd name="T29" fmla="*/ 32 h 89"/>
                                <a:gd name="T30" fmla="*/ 70 w 103"/>
                                <a:gd name="T31" fmla="*/ 22 h 89"/>
                                <a:gd name="T32" fmla="*/ 70 w 103"/>
                                <a:gd name="T33" fmla="*/ 22 h 89"/>
                                <a:gd name="T34" fmla="*/ 98 w 103"/>
                                <a:gd name="T35" fmla="*/ 22 h 89"/>
                                <a:gd name="T36" fmla="*/ 92 w 103"/>
                                <a:gd name="T37" fmla="*/ 22 h 89"/>
                                <a:gd name="T38" fmla="*/ 118 w 103"/>
                                <a:gd name="T39" fmla="*/ 19 h 89"/>
                                <a:gd name="T40" fmla="*/ 163 w 103"/>
                                <a:gd name="T41" fmla="*/ 21 h 89"/>
                                <a:gd name="T42" fmla="*/ 174 w 103"/>
                                <a:gd name="T43" fmla="*/ 22 h 89"/>
                                <a:gd name="T44" fmla="*/ 175 w 103"/>
                                <a:gd name="T45" fmla="*/ 0 h 89"/>
                                <a:gd name="T46" fmla="*/ 175 w 103"/>
                                <a:gd name="T47" fmla="*/ 0 h 89"/>
                                <a:gd name="T48" fmla="*/ 175 w 103"/>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89"/>
                                <a:gd name="T77" fmla="*/ 103 w 103"/>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89">
                                  <a:moveTo>
                                    <a:pt x="102" y="0"/>
                                  </a:moveTo>
                                  <a:lnTo>
                                    <a:pt x="90" y="11"/>
                                  </a:lnTo>
                                  <a:lnTo>
                                    <a:pt x="72" y="4"/>
                                  </a:lnTo>
                                  <a:lnTo>
                                    <a:pt x="46" y="9"/>
                                  </a:lnTo>
                                  <a:lnTo>
                                    <a:pt x="16" y="19"/>
                                  </a:lnTo>
                                  <a:lnTo>
                                    <a:pt x="16" y="27"/>
                                  </a:lnTo>
                                  <a:lnTo>
                                    <a:pt x="0" y="44"/>
                                  </a:lnTo>
                                  <a:lnTo>
                                    <a:pt x="0" y="45"/>
                                  </a:lnTo>
                                  <a:lnTo>
                                    <a:pt x="19" y="72"/>
                                  </a:lnTo>
                                  <a:lnTo>
                                    <a:pt x="44" y="72"/>
                                  </a:lnTo>
                                  <a:lnTo>
                                    <a:pt x="69" y="88"/>
                                  </a:lnTo>
                                  <a:lnTo>
                                    <a:pt x="68" y="76"/>
                                  </a:lnTo>
                                  <a:lnTo>
                                    <a:pt x="77" y="79"/>
                                  </a:lnTo>
                                  <a:lnTo>
                                    <a:pt x="56" y="61"/>
                                  </a:lnTo>
                                  <a:lnTo>
                                    <a:pt x="41" y="37"/>
                                  </a:lnTo>
                                  <a:lnTo>
                                    <a:pt x="41" y="25"/>
                                  </a:lnTo>
                                  <a:lnTo>
                                    <a:pt x="59" y="34"/>
                                  </a:lnTo>
                                  <a:lnTo>
                                    <a:pt x="56" y="25"/>
                                  </a:lnTo>
                                  <a:lnTo>
                                    <a:pt x="69" y="19"/>
                                  </a:lnTo>
                                  <a:lnTo>
                                    <a:pt x="94" y="21"/>
                                  </a:lnTo>
                                  <a:lnTo>
                                    <a:pt x="101" y="27"/>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6" name="Freeform 120"/>
                            <p:cNvSpPr>
                              <a:spLocks noChangeAspect="1"/>
                            </p:cNvSpPr>
                            <p:nvPr/>
                          </p:nvSpPr>
                          <p:spPr bwMode="auto">
                            <a:xfrm>
                              <a:off x="2924" y="1509"/>
                              <a:ext cx="161" cy="93"/>
                            </a:xfrm>
                            <a:custGeom>
                              <a:avLst/>
                              <a:gdLst>
                                <a:gd name="T0" fmla="*/ 234 w 158"/>
                                <a:gd name="T1" fmla="*/ 24 h 95"/>
                                <a:gd name="T2" fmla="*/ 238 w 158"/>
                                <a:gd name="T3" fmla="*/ 30 h 95"/>
                                <a:gd name="T4" fmla="*/ 269 w 158"/>
                                <a:gd name="T5" fmla="*/ 30 h 95"/>
                                <a:gd name="T6" fmla="*/ 269 w 158"/>
                                <a:gd name="T7" fmla="*/ 41 h 95"/>
                                <a:gd name="T8" fmla="*/ 244 w 158"/>
                                <a:gd name="T9" fmla="*/ 47 h 95"/>
                                <a:gd name="T10" fmla="*/ 248 w 158"/>
                                <a:gd name="T11" fmla="*/ 53 h 95"/>
                                <a:gd name="T12" fmla="*/ 194 w 158"/>
                                <a:gd name="T13" fmla="*/ 49 h 95"/>
                                <a:gd name="T14" fmla="*/ 156 w 158"/>
                                <a:gd name="T15" fmla="*/ 53 h 95"/>
                                <a:gd name="T16" fmla="*/ 111 w 158"/>
                                <a:gd name="T17" fmla="*/ 53 h 95"/>
                                <a:gd name="T18" fmla="*/ 75 w 158"/>
                                <a:gd name="T19" fmla="*/ 49 h 95"/>
                                <a:gd name="T20" fmla="*/ 69 w 158"/>
                                <a:gd name="T21" fmla="*/ 43 h 95"/>
                                <a:gd name="T22" fmla="*/ 24 w 158"/>
                                <a:gd name="T23" fmla="*/ 40 h 95"/>
                                <a:gd name="T24" fmla="*/ 0 w 158"/>
                                <a:gd name="T25" fmla="*/ 23 h 95"/>
                                <a:gd name="T26" fmla="*/ 1 w 158"/>
                                <a:gd name="T27" fmla="*/ 23 h 95"/>
                                <a:gd name="T28" fmla="*/ 16 w 158"/>
                                <a:gd name="T29" fmla="*/ 23 h 95"/>
                                <a:gd name="T30" fmla="*/ 60 w 158"/>
                                <a:gd name="T31" fmla="*/ 13 h 95"/>
                                <a:gd name="T32" fmla="*/ 70 w 158"/>
                                <a:gd name="T33" fmla="*/ 6 h 95"/>
                                <a:gd name="T34" fmla="*/ 131 w 158"/>
                                <a:gd name="T35" fmla="*/ 9 h 95"/>
                                <a:gd name="T36" fmla="*/ 171 w 158"/>
                                <a:gd name="T37" fmla="*/ 0 h 95"/>
                                <a:gd name="T38" fmla="*/ 181 w 158"/>
                                <a:gd name="T39" fmla="*/ 3 h 95"/>
                                <a:gd name="T40" fmla="*/ 226 w 158"/>
                                <a:gd name="T41" fmla="*/ 23 h 95"/>
                                <a:gd name="T42" fmla="*/ 234 w 158"/>
                                <a:gd name="T43" fmla="*/ 24 h 95"/>
                                <a:gd name="T44" fmla="*/ 234 w 158"/>
                                <a:gd name="T45" fmla="*/ 24 h 95"/>
                                <a:gd name="T46" fmla="*/ 234 w 158"/>
                                <a:gd name="T47" fmla="*/ 24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95"/>
                                <a:gd name="T74" fmla="*/ 158 w 158"/>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95">
                                  <a:moveTo>
                                    <a:pt x="135" y="53"/>
                                  </a:moveTo>
                                  <a:lnTo>
                                    <a:pt x="138" y="59"/>
                                  </a:lnTo>
                                  <a:lnTo>
                                    <a:pt x="157" y="59"/>
                                  </a:lnTo>
                                  <a:lnTo>
                                    <a:pt x="157" y="70"/>
                                  </a:lnTo>
                                  <a:lnTo>
                                    <a:pt x="142" y="81"/>
                                  </a:lnTo>
                                  <a:lnTo>
                                    <a:pt x="144" y="93"/>
                                  </a:lnTo>
                                  <a:lnTo>
                                    <a:pt x="114" y="85"/>
                                  </a:lnTo>
                                  <a:lnTo>
                                    <a:pt x="90" y="94"/>
                                  </a:lnTo>
                                  <a:lnTo>
                                    <a:pt x="66" y="93"/>
                                  </a:lnTo>
                                  <a:lnTo>
                                    <a:pt x="46" y="85"/>
                                  </a:lnTo>
                                  <a:lnTo>
                                    <a:pt x="40" y="73"/>
                                  </a:lnTo>
                                  <a:lnTo>
                                    <a:pt x="24" y="69"/>
                                  </a:lnTo>
                                  <a:lnTo>
                                    <a:pt x="0" y="43"/>
                                  </a:lnTo>
                                  <a:lnTo>
                                    <a:pt x="1" y="43"/>
                                  </a:lnTo>
                                  <a:lnTo>
                                    <a:pt x="16" y="39"/>
                                  </a:lnTo>
                                  <a:lnTo>
                                    <a:pt x="31" y="13"/>
                                  </a:lnTo>
                                  <a:lnTo>
                                    <a:pt x="41" y="6"/>
                                  </a:lnTo>
                                  <a:lnTo>
                                    <a:pt x="76" y="9"/>
                                  </a:lnTo>
                                  <a:lnTo>
                                    <a:pt x="100" y="0"/>
                                  </a:lnTo>
                                  <a:lnTo>
                                    <a:pt x="107" y="3"/>
                                  </a:lnTo>
                                  <a:lnTo>
                                    <a:pt x="130" y="29"/>
                                  </a:lnTo>
                                  <a:lnTo>
                                    <a:pt x="135"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7" name="Freeform 121"/>
                            <p:cNvSpPr>
                              <a:spLocks noChangeAspect="1"/>
                            </p:cNvSpPr>
                            <p:nvPr/>
                          </p:nvSpPr>
                          <p:spPr bwMode="auto">
                            <a:xfrm>
                              <a:off x="2813" y="1537"/>
                              <a:ext cx="49" cy="30"/>
                            </a:xfrm>
                            <a:custGeom>
                              <a:avLst/>
                              <a:gdLst>
                                <a:gd name="T0" fmla="*/ 2 w 48"/>
                                <a:gd name="T1" fmla="*/ 15 h 31"/>
                                <a:gd name="T2" fmla="*/ 2 w 48"/>
                                <a:gd name="T3" fmla="*/ 15 h 31"/>
                                <a:gd name="T4" fmla="*/ 7 w 48"/>
                                <a:gd name="T5" fmla="*/ 15 h 31"/>
                                <a:gd name="T6" fmla="*/ 0 w 48"/>
                                <a:gd name="T7" fmla="*/ 15 h 31"/>
                                <a:gd name="T8" fmla="*/ 2 w 48"/>
                                <a:gd name="T9" fmla="*/ 8 h 31"/>
                                <a:gd name="T10" fmla="*/ 71 w 48"/>
                                <a:gd name="T11" fmla="*/ 0 h 31"/>
                                <a:gd name="T12" fmla="*/ 80 w 48"/>
                                <a:gd name="T13" fmla="*/ 3 h 31"/>
                                <a:gd name="T14" fmla="*/ 80 w 48"/>
                                <a:gd name="T15" fmla="*/ 3 h 31"/>
                                <a:gd name="T16" fmla="*/ 61 w 48"/>
                                <a:gd name="T17" fmla="*/ 15 h 31"/>
                                <a:gd name="T18" fmla="*/ 58 w 48"/>
                                <a:gd name="T19" fmla="*/ 15 h 31"/>
                                <a:gd name="T20" fmla="*/ 20 w 48"/>
                                <a:gd name="T21" fmla="*/ 15 h 31"/>
                                <a:gd name="T22" fmla="*/ 9 w 48"/>
                                <a:gd name="T23" fmla="*/ 15 h 31"/>
                                <a:gd name="T24" fmla="*/ 2 w 48"/>
                                <a:gd name="T25" fmla="*/ 15 h 31"/>
                                <a:gd name="T26" fmla="*/ 2 w 48"/>
                                <a:gd name="T27" fmla="*/ 15 h 31"/>
                                <a:gd name="T28" fmla="*/ 2 w 48"/>
                                <a:gd name="T29" fmla="*/ 1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1"/>
                                <a:gd name="T47" fmla="*/ 48 w 48"/>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1">
                                  <a:moveTo>
                                    <a:pt x="2" y="28"/>
                                  </a:moveTo>
                                  <a:lnTo>
                                    <a:pt x="2" y="27"/>
                                  </a:lnTo>
                                  <a:lnTo>
                                    <a:pt x="7" y="27"/>
                                  </a:lnTo>
                                  <a:lnTo>
                                    <a:pt x="0" y="15"/>
                                  </a:lnTo>
                                  <a:lnTo>
                                    <a:pt x="2" y="8"/>
                                  </a:lnTo>
                                  <a:lnTo>
                                    <a:pt x="42" y="0"/>
                                  </a:lnTo>
                                  <a:lnTo>
                                    <a:pt x="47" y="3"/>
                                  </a:lnTo>
                                  <a:lnTo>
                                    <a:pt x="32" y="15"/>
                                  </a:lnTo>
                                  <a:lnTo>
                                    <a:pt x="29" y="25"/>
                                  </a:lnTo>
                                  <a:lnTo>
                                    <a:pt x="20" y="22"/>
                                  </a:lnTo>
                                  <a:lnTo>
                                    <a:pt x="9" y="30"/>
                                  </a:lnTo>
                                  <a:lnTo>
                                    <a:pt x="2" y="2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8" name="Freeform 122"/>
                            <p:cNvSpPr>
                              <a:spLocks noChangeAspect="1"/>
                            </p:cNvSpPr>
                            <p:nvPr/>
                          </p:nvSpPr>
                          <p:spPr bwMode="auto">
                            <a:xfrm>
                              <a:off x="2815" y="1539"/>
                              <a:ext cx="99" cy="86"/>
                            </a:xfrm>
                            <a:custGeom>
                              <a:avLst/>
                              <a:gdLst>
                                <a:gd name="T0" fmla="*/ 153 w 97"/>
                                <a:gd name="T1" fmla="*/ 18 h 87"/>
                                <a:gd name="T2" fmla="*/ 129 w 97"/>
                                <a:gd name="T3" fmla="*/ 20 h 87"/>
                                <a:gd name="T4" fmla="*/ 75 w 97"/>
                                <a:gd name="T5" fmla="*/ 0 h 87"/>
                                <a:gd name="T6" fmla="*/ 75 w 97"/>
                                <a:gd name="T7" fmla="*/ 0 h 87"/>
                                <a:gd name="T8" fmla="*/ 59 w 97"/>
                                <a:gd name="T9" fmla="*/ 12 h 87"/>
                                <a:gd name="T10" fmla="*/ 56 w 97"/>
                                <a:gd name="T11" fmla="*/ 22 h 87"/>
                                <a:gd name="T12" fmla="*/ 18 w 97"/>
                                <a:gd name="T13" fmla="*/ 19 h 87"/>
                                <a:gd name="T14" fmla="*/ 7 w 97"/>
                                <a:gd name="T15" fmla="*/ 27 h 87"/>
                                <a:gd name="T16" fmla="*/ 0 w 97"/>
                                <a:gd name="T17" fmla="*/ 25 h 87"/>
                                <a:gd name="T18" fmla="*/ 4 w 97"/>
                                <a:gd name="T19" fmla="*/ 39 h 87"/>
                                <a:gd name="T20" fmla="*/ 10 w 97"/>
                                <a:gd name="T21" fmla="*/ 28 h 87"/>
                                <a:gd name="T22" fmla="*/ 21 w 97"/>
                                <a:gd name="T23" fmla="*/ 37 h 87"/>
                                <a:gd name="T24" fmla="*/ 55 w 97"/>
                                <a:gd name="T25" fmla="*/ 43 h 87"/>
                                <a:gd name="T26" fmla="*/ 138 w 97"/>
                                <a:gd name="T27" fmla="*/ 57 h 87"/>
                                <a:gd name="T28" fmla="*/ 143 w 97"/>
                                <a:gd name="T29" fmla="*/ 52 h 87"/>
                                <a:gd name="T30" fmla="*/ 77 w 97"/>
                                <a:gd name="T31" fmla="*/ 43 h 87"/>
                                <a:gd name="T32" fmla="*/ 69 w 97"/>
                                <a:gd name="T33" fmla="*/ 39 h 87"/>
                                <a:gd name="T34" fmla="*/ 71 w 97"/>
                                <a:gd name="T35" fmla="*/ 32 h 87"/>
                                <a:gd name="T36" fmla="*/ 146 w 97"/>
                                <a:gd name="T37" fmla="*/ 35 h 87"/>
                                <a:gd name="T38" fmla="*/ 161 w 97"/>
                                <a:gd name="T39" fmla="*/ 38 h 87"/>
                                <a:gd name="T40" fmla="*/ 170 w 97"/>
                                <a:gd name="T41" fmla="*/ 32 h 87"/>
                                <a:gd name="T42" fmla="*/ 158 w 97"/>
                                <a:gd name="T43" fmla="*/ 28 h 87"/>
                                <a:gd name="T44" fmla="*/ 153 w 97"/>
                                <a:gd name="T45" fmla="*/ 18 h 87"/>
                                <a:gd name="T46" fmla="*/ 153 w 97"/>
                                <a:gd name="T47" fmla="*/ 18 h 87"/>
                                <a:gd name="T48" fmla="*/ 153 w 97"/>
                                <a:gd name="T49" fmla="*/ 18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87"/>
                                <a:gd name="T77" fmla="*/ 97 w 97"/>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87">
                                  <a:moveTo>
                                    <a:pt x="85" y="18"/>
                                  </a:moveTo>
                                  <a:lnTo>
                                    <a:pt x="71" y="20"/>
                                  </a:lnTo>
                                  <a:lnTo>
                                    <a:pt x="45" y="0"/>
                                  </a:lnTo>
                                  <a:lnTo>
                                    <a:pt x="30" y="12"/>
                                  </a:lnTo>
                                  <a:lnTo>
                                    <a:pt x="27" y="22"/>
                                  </a:lnTo>
                                  <a:lnTo>
                                    <a:pt x="18" y="19"/>
                                  </a:lnTo>
                                  <a:lnTo>
                                    <a:pt x="7" y="27"/>
                                  </a:lnTo>
                                  <a:lnTo>
                                    <a:pt x="0" y="25"/>
                                  </a:lnTo>
                                  <a:lnTo>
                                    <a:pt x="4" y="39"/>
                                  </a:lnTo>
                                  <a:lnTo>
                                    <a:pt x="10" y="28"/>
                                  </a:lnTo>
                                  <a:lnTo>
                                    <a:pt x="21" y="37"/>
                                  </a:lnTo>
                                  <a:lnTo>
                                    <a:pt x="26" y="55"/>
                                  </a:lnTo>
                                  <a:lnTo>
                                    <a:pt x="75" y="86"/>
                                  </a:lnTo>
                                  <a:lnTo>
                                    <a:pt x="78" y="81"/>
                                  </a:lnTo>
                                  <a:lnTo>
                                    <a:pt x="46" y="53"/>
                                  </a:lnTo>
                                  <a:lnTo>
                                    <a:pt x="40" y="39"/>
                                  </a:lnTo>
                                  <a:lnTo>
                                    <a:pt x="42" y="32"/>
                                  </a:lnTo>
                                  <a:lnTo>
                                    <a:pt x="80" y="35"/>
                                  </a:lnTo>
                                  <a:lnTo>
                                    <a:pt x="90" y="38"/>
                                  </a:lnTo>
                                  <a:lnTo>
                                    <a:pt x="96" y="32"/>
                                  </a:lnTo>
                                  <a:lnTo>
                                    <a:pt x="88" y="28"/>
                                  </a:lnTo>
                                  <a:lnTo>
                                    <a:pt x="85"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89" name="Freeform 123"/>
                            <p:cNvSpPr>
                              <a:spLocks noChangeAspect="1"/>
                            </p:cNvSpPr>
                            <p:nvPr/>
                          </p:nvSpPr>
                          <p:spPr bwMode="auto">
                            <a:xfrm>
                              <a:off x="2855" y="1571"/>
                              <a:ext cx="63" cy="49"/>
                            </a:xfrm>
                            <a:custGeom>
                              <a:avLst/>
                              <a:gdLst>
                                <a:gd name="T0" fmla="*/ 128 w 61"/>
                                <a:gd name="T1" fmla="*/ 6 h 50"/>
                                <a:gd name="T2" fmla="*/ 140 w 61"/>
                                <a:gd name="T3" fmla="*/ 10 h 50"/>
                                <a:gd name="T4" fmla="*/ 139 w 61"/>
                                <a:gd name="T5" fmla="*/ 21 h 50"/>
                                <a:gd name="T6" fmla="*/ 150 w 61"/>
                                <a:gd name="T7" fmla="*/ 22 h 50"/>
                                <a:gd name="T8" fmla="*/ 140 w 61"/>
                                <a:gd name="T9" fmla="*/ 25 h 50"/>
                                <a:gd name="T10" fmla="*/ 112 w 61"/>
                                <a:gd name="T11" fmla="*/ 25 h 50"/>
                                <a:gd name="T12" fmla="*/ 93 w 61"/>
                                <a:gd name="T13" fmla="*/ 25 h 50"/>
                                <a:gd name="T14" fmla="*/ 6 w 61"/>
                                <a:gd name="T15" fmla="*/ 21 h 50"/>
                                <a:gd name="T16" fmla="*/ 0 w 61"/>
                                <a:gd name="T17" fmla="*/ 7 h 50"/>
                                <a:gd name="T18" fmla="*/ 2 w 61"/>
                                <a:gd name="T19" fmla="*/ 0 h 50"/>
                                <a:gd name="T20" fmla="*/ 99 w 61"/>
                                <a:gd name="T21" fmla="*/ 3 h 50"/>
                                <a:gd name="T22" fmla="*/ 128 w 61"/>
                                <a:gd name="T23" fmla="*/ 6 h 50"/>
                                <a:gd name="T24" fmla="*/ 128 w 61"/>
                                <a:gd name="T25" fmla="*/ 6 h 50"/>
                                <a:gd name="T26" fmla="*/ 128 w 61"/>
                                <a:gd name="T27" fmla="*/ 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0"/>
                                <a:gd name="T44" fmla="*/ 61 w 61"/>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0">
                                  <a:moveTo>
                                    <a:pt x="50" y="6"/>
                                  </a:moveTo>
                                  <a:lnTo>
                                    <a:pt x="56" y="10"/>
                                  </a:lnTo>
                                  <a:lnTo>
                                    <a:pt x="55" y="21"/>
                                  </a:lnTo>
                                  <a:lnTo>
                                    <a:pt x="60" y="22"/>
                                  </a:lnTo>
                                  <a:lnTo>
                                    <a:pt x="56" y="32"/>
                                  </a:lnTo>
                                  <a:lnTo>
                                    <a:pt x="44" y="33"/>
                                  </a:lnTo>
                                  <a:lnTo>
                                    <a:pt x="38" y="49"/>
                                  </a:lnTo>
                                  <a:lnTo>
                                    <a:pt x="6" y="21"/>
                                  </a:lnTo>
                                  <a:lnTo>
                                    <a:pt x="0" y="7"/>
                                  </a:lnTo>
                                  <a:lnTo>
                                    <a:pt x="2" y="0"/>
                                  </a:lnTo>
                                  <a:lnTo>
                                    <a:pt x="40" y="3"/>
                                  </a:lnTo>
                                  <a:lnTo>
                                    <a:pt x="5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0" name="Freeform 124"/>
                            <p:cNvSpPr>
                              <a:spLocks noChangeAspect="1"/>
                            </p:cNvSpPr>
                            <p:nvPr/>
                          </p:nvSpPr>
                          <p:spPr bwMode="auto">
                            <a:xfrm>
                              <a:off x="2891" y="1602"/>
                              <a:ext cx="35" cy="37"/>
                            </a:xfrm>
                            <a:custGeom>
                              <a:avLst/>
                              <a:gdLst>
                                <a:gd name="T0" fmla="*/ 0 w 34"/>
                                <a:gd name="T1" fmla="*/ 22 h 37"/>
                                <a:gd name="T2" fmla="*/ 51 w 34"/>
                                <a:gd name="T3" fmla="*/ 36 h 37"/>
                                <a:gd name="T4" fmla="*/ 51 w 34"/>
                                <a:gd name="T5" fmla="*/ 36 h 37"/>
                                <a:gd name="T6" fmla="*/ 62 w 34"/>
                                <a:gd name="T7" fmla="*/ 20 h 37"/>
                                <a:gd name="T8" fmla="*/ 72 w 34"/>
                                <a:gd name="T9" fmla="*/ 13 h 37"/>
                                <a:gd name="T10" fmla="*/ 50 w 34"/>
                                <a:gd name="T11" fmla="*/ 0 h 37"/>
                                <a:gd name="T12" fmla="*/ 9 w 34"/>
                                <a:gd name="T13" fmla="*/ 1 h 37"/>
                                <a:gd name="T14" fmla="*/ 3 w 34"/>
                                <a:gd name="T15" fmla="*/ 17 h 37"/>
                                <a:gd name="T16" fmla="*/ 0 w 34"/>
                                <a:gd name="T17" fmla="*/ 22 h 37"/>
                                <a:gd name="T18" fmla="*/ 0 w 34"/>
                                <a:gd name="T19" fmla="*/ 22 h 37"/>
                                <a:gd name="T20" fmla="*/ 0 w 34"/>
                                <a:gd name="T21" fmla="*/ 22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7"/>
                                <a:gd name="T35" fmla="*/ 34 w 34"/>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7">
                                  <a:moveTo>
                                    <a:pt x="0" y="22"/>
                                  </a:moveTo>
                                  <a:lnTo>
                                    <a:pt x="22" y="36"/>
                                  </a:lnTo>
                                  <a:lnTo>
                                    <a:pt x="28" y="20"/>
                                  </a:lnTo>
                                  <a:lnTo>
                                    <a:pt x="33" y="13"/>
                                  </a:lnTo>
                                  <a:lnTo>
                                    <a:pt x="21" y="0"/>
                                  </a:lnTo>
                                  <a:lnTo>
                                    <a:pt x="9" y="1"/>
                                  </a:lnTo>
                                  <a:lnTo>
                                    <a:pt x="3" y="17"/>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1" name="Freeform 125"/>
                            <p:cNvSpPr>
                              <a:spLocks noChangeAspect="1"/>
                            </p:cNvSpPr>
                            <p:nvPr/>
                          </p:nvSpPr>
                          <p:spPr bwMode="auto">
                            <a:xfrm>
                              <a:off x="2901" y="1551"/>
                              <a:ext cx="71" cy="91"/>
                            </a:xfrm>
                            <a:custGeom>
                              <a:avLst/>
                              <a:gdLst>
                                <a:gd name="T0" fmla="*/ 74 w 69"/>
                                <a:gd name="T1" fmla="*/ 51 h 93"/>
                                <a:gd name="T2" fmla="*/ 52 w 69"/>
                                <a:gd name="T3" fmla="*/ 43 h 93"/>
                                <a:gd name="T4" fmla="*/ 47 w 69"/>
                                <a:gd name="T5" fmla="*/ 41 h 93"/>
                                <a:gd name="T6" fmla="*/ 52 w 69"/>
                                <a:gd name="T7" fmla="*/ 36 h 93"/>
                                <a:gd name="T8" fmla="*/ 11 w 69"/>
                                <a:gd name="T9" fmla="*/ 23 h 93"/>
                                <a:gd name="T10" fmla="*/ 15 w 69"/>
                                <a:gd name="T11" fmla="*/ 23 h 93"/>
                                <a:gd name="T12" fmla="*/ 10 w 69"/>
                                <a:gd name="T13" fmla="*/ 23 h 93"/>
                                <a:gd name="T14" fmla="*/ 11 w 69"/>
                                <a:gd name="T15" fmla="*/ 23 h 93"/>
                                <a:gd name="T16" fmla="*/ 5 w 69"/>
                                <a:gd name="T17" fmla="*/ 23 h 93"/>
                                <a:gd name="T18" fmla="*/ 11 w 69"/>
                                <a:gd name="T19" fmla="*/ 20 h 93"/>
                                <a:gd name="T20" fmla="*/ 3 w 69"/>
                                <a:gd name="T21" fmla="*/ 16 h 93"/>
                                <a:gd name="T22" fmla="*/ 0 w 69"/>
                                <a:gd name="T23" fmla="*/ 6 h 93"/>
                                <a:gd name="T24" fmla="*/ 51 w 69"/>
                                <a:gd name="T25" fmla="*/ 0 h 93"/>
                                <a:gd name="T26" fmla="*/ 103 w 69"/>
                                <a:gd name="T27" fmla="*/ 23 h 93"/>
                                <a:gd name="T28" fmla="*/ 141 w 69"/>
                                <a:gd name="T29" fmla="*/ 23 h 93"/>
                                <a:gd name="T30" fmla="*/ 153 w 69"/>
                                <a:gd name="T31" fmla="*/ 23 h 93"/>
                                <a:gd name="T32" fmla="*/ 141 w 69"/>
                                <a:gd name="T33" fmla="*/ 23 h 93"/>
                                <a:gd name="T34" fmla="*/ 149 w 69"/>
                                <a:gd name="T35" fmla="*/ 37 h 93"/>
                                <a:gd name="T36" fmla="*/ 143 w 69"/>
                                <a:gd name="T37" fmla="*/ 45 h 93"/>
                                <a:gd name="T38" fmla="*/ 106 w 69"/>
                                <a:gd name="T39" fmla="*/ 46 h 93"/>
                                <a:gd name="T40" fmla="*/ 74 w 69"/>
                                <a:gd name="T41" fmla="*/ 51 h 93"/>
                                <a:gd name="T42" fmla="*/ 74 w 69"/>
                                <a:gd name="T43" fmla="*/ 51 h 93"/>
                                <a:gd name="T44" fmla="*/ 74 w 69"/>
                                <a:gd name="T45" fmla="*/ 51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93"/>
                                <a:gd name="T71" fmla="*/ 69 w 69"/>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93">
                                  <a:moveTo>
                                    <a:pt x="34" y="92"/>
                                  </a:moveTo>
                                  <a:lnTo>
                                    <a:pt x="23" y="76"/>
                                  </a:lnTo>
                                  <a:lnTo>
                                    <a:pt x="18" y="72"/>
                                  </a:lnTo>
                                  <a:lnTo>
                                    <a:pt x="23" y="65"/>
                                  </a:lnTo>
                                  <a:lnTo>
                                    <a:pt x="11" y="52"/>
                                  </a:lnTo>
                                  <a:lnTo>
                                    <a:pt x="15" y="42"/>
                                  </a:lnTo>
                                  <a:lnTo>
                                    <a:pt x="10" y="41"/>
                                  </a:lnTo>
                                  <a:lnTo>
                                    <a:pt x="11" y="30"/>
                                  </a:lnTo>
                                  <a:lnTo>
                                    <a:pt x="5" y="26"/>
                                  </a:lnTo>
                                  <a:lnTo>
                                    <a:pt x="11" y="20"/>
                                  </a:lnTo>
                                  <a:lnTo>
                                    <a:pt x="3" y="16"/>
                                  </a:lnTo>
                                  <a:lnTo>
                                    <a:pt x="0" y="6"/>
                                  </a:lnTo>
                                  <a:lnTo>
                                    <a:pt x="22" y="0"/>
                                  </a:lnTo>
                                  <a:lnTo>
                                    <a:pt x="46" y="26"/>
                                  </a:lnTo>
                                  <a:lnTo>
                                    <a:pt x="62" y="30"/>
                                  </a:lnTo>
                                  <a:lnTo>
                                    <a:pt x="68" y="42"/>
                                  </a:lnTo>
                                  <a:lnTo>
                                    <a:pt x="62" y="50"/>
                                  </a:lnTo>
                                  <a:lnTo>
                                    <a:pt x="66" y="66"/>
                                  </a:lnTo>
                                  <a:lnTo>
                                    <a:pt x="63" y="80"/>
                                  </a:lnTo>
                                  <a:lnTo>
                                    <a:pt x="47" y="81"/>
                                  </a:lnTo>
                                  <a:lnTo>
                                    <a:pt x="34" y="9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2" name="Freeform 126"/>
                            <p:cNvSpPr>
                              <a:spLocks noChangeAspect="1"/>
                            </p:cNvSpPr>
                            <p:nvPr/>
                          </p:nvSpPr>
                          <p:spPr bwMode="auto">
                            <a:xfrm>
                              <a:off x="2936" y="1630"/>
                              <a:ext cx="40" cy="28"/>
                            </a:xfrm>
                            <a:custGeom>
                              <a:avLst/>
                              <a:gdLst>
                                <a:gd name="T0" fmla="*/ 39 w 40"/>
                                <a:gd name="T1" fmla="*/ 14 h 29"/>
                                <a:gd name="T2" fmla="*/ 29 w 40"/>
                                <a:gd name="T3" fmla="*/ 0 h 29"/>
                                <a:gd name="T4" fmla="*/ 13 w 40"/>
                                <a:gd name="T5" fmla="*/ 1 h 29"/>
                                <a:gd name="T6" fmla="*/ 0 w 40"/>
                                <a:gd name="T7" fmla="*/ 12 h 29"/>
                                <a:gd name="T8" fmla="*/ 9 w 40"/>
                                <a:gd name="T9" fmla="*/ 14 h 29"/>
                                <a:gd name="T10" fmla="*/ 39 w 40"/>
                                <a:gd name="T11" fmla="*/ 14 h 29"/>
                                <a:gd name="T12" fmla="*/ 39 w 40"/>
                                <a:gd name="T13" fmla="*/ 14 h 29"/>
                                <a:gd name="T14" fmla="*/ 39 w 40"/>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9"/>
                                <a:gd name="T26" fmla="*/ 40 w 4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9">
                                  <a:moveTo>
                                    <a:pt x="39" y="18"/>
                                  </a:moveTo>
                                  <a:lnTo>
                                    <a:pt x="29" y="0"/>
                                  </a:lnTo>
                                  <a:lnTo>
                                    <a:pt x="13" y="1"/>
                                  </a:lnTo>
                                  <a:lnTo>
                                    <a:pt x="0" y="12"/>
                                  </a:lnTo>
                                  <a:lnTo>
                                    <a:pt x="9" y="28"/>
                                  </a:lnTo>
                                  <a:lnTo>
                                    <a:pt x="39"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3" name="Freeform 127"/>
                            <p:cNvSpPr>
                              <a:spLocks noChangeAspect="1"/>
                            </p:cNvSpPr>
                            <p:nvPr/>
                          </p:nvSpPr>
                          <p:spPr bwMode="auto">
                            <a:xfrm>
                              <a:off x="2821" y="1381"/>
                              <a:ext cx="163" cy="112"/>
                            </a:xfrm>
                            <a:custGeom>
                              <a:avLst/>
                              <a:gdLst>
                                <a:gd name="T0" fmla="*/ 305 w 159"/>
                                <a:gd name="T1" fmla="*/ 56 h 113"/>
                                <a:gd name="T2" fmla="*/ 297 w 159"/>
                                <a:gd name="T3" fmla="*/ 51 h 113"/>
                                <a:gd name="T4" fmla="*/ 312 w 159"/>
                                <a:gd name="T5" fmla="*/ 36 h 113"/>
                                <a:gd name="T6" fmla="*/ 297 w 159"/>
                                <a:gd name="T7" fmla="*/ 12 h 113"/>
                                <a:gd name="T8" fmla="*/ 271 w 159"/>
                                <a:gd name="T9" fmla="*/ 7 h 113"/>
                                <a:gd name="T10" fmla="*/ 170 w 159"/>
                                <a:gd name="T11" fmla="*/ 5 h 113"/>
                                <a:gd name="T12" fmla="*/ 162 w 159"/>
                                <a:gd name="T13" fmla="*/ 10 h 113"/>
                                <a:gd name="T14" fmla="*/ 142 w 159"/>
                                <a:gd name="T15" fmla="*/ 10 h 113"/>
                                <a:gd name="T16" fmla="*/ 133 w 159"/>
                                <a:gd name="T17" fmla="*/ 0 h 113"/>
                                <a:gd name="T18" fmla="*/ 0 w 159"/>
                                <a:gd name="T19" fmla="*/ 20 h 113"/>
                                <a:gd name="T20" fmla="*/ 10 w 159"/>
                                <a:gd name="T21" fmla="*/ 56 h 113"/>
                                <a:gd name="T22" fmla="*/ 55 w 159"/>
                                <a:gd name="T23" fmla="*/ 56 h 113"/>
                                <a:gd name="T24" fmla="*/ 86 w 159"/>
                                <a:gd name="T25" fmla="*/ 63 h 113"/>
                                <a:gd name="T26" fmla="*/ 88 w 159"/>
                                <a:gd name="T27" fmla="*/ 57 h 113"/>
                                <a:gd name="T28" fmla="*/ 134 w 159"/>
                                <a:gd name="T29" fmla="*/ 65 h 113"/>
                                <a:gd name="T30" fmla="*/ 197 w 159"/>
                                <a:gd name="T31" fmla="*/ 81 h 113"/>
                                <a:gd name="T32" fmla="*/ 240 w 159"/>
                                <a:gd name="T33" fmla="*/ 77 h 113"/>
                                <a:gd name="T34" fmla="*/ 276 w 159"/>
                                <a:gd name="T35" fmla="*/ 83 h 113"/>
                                <a:gd name="T36" fmla="*/ 323 w 159"/>
                                <a:gd name="T37" fmla="*/ 57 h 113"/>
                                <a:gd name="T38" fmla="*/ 305 w 159"/>
                                <a:gd name="T39" fmla="*/ 56 h 113"/>
                                <a:gd name="T40" fmla="*/ 305 w 159"/>
                                <a:gd name="T41" fmla="*/ 56 h 113"/>
                                <a:gd name="T42" fmla="*/ 305 w 159"/>
                                <a:gd name="T43" fmla="*/ 56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13"/>
                                <a:gd name="T68" fmla="*/ 159 w 159"/>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13">
                                  <a:moveTo>
                                    <a:pt x="149" y="62"/>
                                  </a:moveTo>
                                  <a:lnTo>
                                    <a:pt x="144" y="51"/>
                                  </a:lnTo>
                                  <a:lnTo>
                                    <a:pt x="152" y="36"/>
                                  </a:lnTo>
                                  <a:lnTo>
                                    <a:pt x="144" y="12"/>
                                  </a:lnTo>
                                  <a:lnTo>
                                    <a:pt x="133" y="7"/>
                                  </a:lnTo>
                                  <a:lnTo>
                                    <a:pt x="84" y="5"/>
                                  </a:lnTo>
                                  <a:lnTo>
                                    <a:pt x="80" y="10"/>
                                  </a:lnTo>
                                  <a:lnTo>
                                    <a:pt x="70" y="10"/>
                                  </a:lnTo>
                                  <a:lnTo>
                                    <a:pt x="64" y="0"/>
                                  </a:lnTo>
                                  <a:lnTo>
                                    <a:pt x="0" y="20"/>
                                  </a:lnTo>
                                  <a:lnTo>
                                    <a:pt x="10" y="77"/>
                                  </a:lnTo>
                                  <a:lnTo>
                                    <a:pt x="26" y="78"/>
                                  </a:lnTo>
                                  <a:lnTo>
                                    <a:pt x="44" y="92"/>
                                  </a:lnTo>
                                  <a:lnTo>
                                    <a:pt x="45" y="86"/>
                                  </a:lnTo>
                                  <a:lnTo>
                                    <a:pt x="65" y="94"/>
                                  </a:lnTo>
                                  <a:lnTo>
                                    <a:pt x="96" y="110"/>
                                  </a:lnTo>
                                  <a:lnTo>
                                    <a:pt x="118" y="106"/>
                                  </a:lnTo>
                                  <a:lnTo>
                                    <a:pt x="134" y="112"/>
                                  </a:lnTo>
                                  <a:lnTo>
                                    <a:pt x="158" y="86"/>
                                  </a:lnTo>
                                  <a:lnTo>
                                    <a:pt x="149" y="6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4" name="Freeform 128"/>
                            <p:cNvSpPr>
                              <a:spLocks noChangeAspect="1"/>
                            </p:cNvSpPr>
                            <p:nvPr/>
                          </p:nvSpPr>
                          <p:spPr bwMode="auto">
                            <a:xfrm>
                              <a:off x="2693" y="1379"/>
                              <a:ext cx="139" cy="146"/>
                            </a:xfrm>
                            <a:custGeom>
                              <a:avLst/>
                              <a:gdLst>
                                <a:gd name="T0" fmla="*/ 106 w 138"/>
                                <a:gd name="T1" fmla="*/ 12 h 148"/>
                                <a:gd name="T2" fmla="*/ 57 w 138"/>
                                <a:gd name="T3" fmla="*/ 0 h 148"/>
                                <a:gd name="T4" fmla="*/ 46 w 138"/>
                                <a:gd name="T5" fmla="*/ 0 h 148"/>
                                <a:gd name="T6" fmla="*/ 49 w 138"/>
                                <a:gd name="T7" fmla="*/ 7 h 148"/>
                                <a:gd name="T8" fmla="*/ 41 w 138"/>
                                <a:gd name="T9" fmla="*/ 28 h 148"/>
                                <a:gd name="T10" fmla="*/ 21 w 138"/>
                                <a:gd name="T11" fmla="*/ 23 h 148"/>
                                <a:gd name="T12" fmla="*/ 10 w 138"/>
                                <a:gd name="T13" fmla="*/ 37 h 148"/>
                                <a:gd name="T14" fmla="*/ 17 w 138"/>
                                <a:gd name="T15" fmla="*/ 37 h 148"/>
                                <a:gd name="T16" fmla="*/ 0 w 138"/>
                                <a:gd name="T17" fmla="*/ 37 h 148"/>
                                <a:gd name="T18" fmla="*/ 0 w 138"/>
                                <a:gd name="T19" fmla="*/ 53 h 148"/>
                                <a:gd name="T20" fmla="*/ 0 w 138"/>
                                <a:gd name="T21" fmla="*/ 65 h 148"/>
                                <a:gd name="T22" fmla="*/ 3 w 138"/>
                                <a:gd name="T23" fmla="*/ 76 h 148"/>
                                <a:gd name="T24" fmla="*/ 3 w 138"/>
                                <a:gd name="T25" fmla="*/ 76 h 148"/>
                                <a:gd name="T26" fmla="*/ 31 w 138"/>
                                <a:gd name="T27" fmla="*/ 86 h 148"/>
                                <a:gd name="T28" fmla="*/ 21 w 138"/>
                                <a:gd name="T29" fmla="*/ 98 h 148"/>
                                <a:gd name="T30" fmla="*/ 23 w 138"/>
                                <a:gd name="T31" fmla="*/ 99 h 148"/>
                                <a:gd name="T32" fmla="*/ 54 w 138"/>
                                <a:gd name="T33" fmla="*/ 100 h 148"/>
                                <a:gd name="T34" fmla="*/ 138 w 138"/>
                                <a:gd name="T35" fmla="*/ 98 h 148"/>
                                <a:gd name="T36" fmla="*/ 137 w 138"/>
                                <a:gd name="T37" fmla="*/ 94 h 148"/>
                                <a:gd name="T38" fmla="*/ 152 w 138"/>
                                <a:gd name="T39" fmla="*/ 87 h 148"/>
                                <a:gd name="T40" fmla="*/ 132 w 138"/>
                                <a:gd name="T41" fmla="*/ 78 h 148"/>
                                <a:gd name="T42" fmla="*/ 123 w 138"/>
                                <a:gd name="T43" fmla="*/ 61 h 148"/>
                                <a:gd name="T44" fmla="*/ 160 w 138"/>
                                <a:gd name="T45" fmla="*/ 44 h 148"/>
                                <a:gd name="T46" fmla="*/ 166 w 138"/>
                                <a:gd name="T47" fmla="*/ 50 h 148"/>
                                <a:gd name="T48" fmla="*/ 156 w 138"/>
                                <a:gd name="T49" fmla="*/ 22 h 148"/>
                                <a:gd name="T50" fmla="*/ 144 w 138"/>
                                <a:gd name="T51" fmla="*/ 14 h 148"/>
                                <a:gd name="T52" fmla="*/ 148 w 138"/>
                                <a:gd name="T53" fmla="*/ 12 h 148"/>
                                <a:gd name="T54" fmla="*/ 145 w 138"/>
                                <a:gd name="T55" fmla="*/ 4 h 148"/>
                                <a:gd name="T56" fmla="*/ 106 w 138"/>
                                <a:gd name="T57" fmla="*/ 20 h 148"/>
                                <a:gd name="T58" fmla="*/ 106 w 138"/>
                                <a:gd name="T59" fmla="*/ 12 h 148"/>
                                <a:gd name="T60" fmla="*/ 106 w 138"/>
                                <a:gd name="T61" fmla="*/ 12 h 148"/>
                                <a:gd name="T62" fmla="*/ 106 w 138"/>
                                <a:gd name="T63" fmla="*/ 1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48"/>
                                <a:gd name="T98" fmla="*/ 138 w 138"/>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48">
                                  <a:moveTo>
                                    <a:pt x="77" y="12"/>
                                  </a:moveTo>
                                  <a:lnTo>
                                    <a:pt x="57" y="0"/>
                                  </a:lnTo>
                                  <a:lnTo>
                                    <a:pt x="46" y="0"/>
                                  </a:lnTo>
                                  <a:lnTo>
                                    <a:pt x="49" y="7"/>
                                  </a:lnTo>
                                  <a:lnTo>
                                    <a:pt x="41" y="28"/>
                                  </a:lnTo>
                                  <a:lnTo>
                                    <a:pt x="21" y="23"/>
                                  </a:lnTo>
                                  <a:lnTo>
                                    <a:pt x="10" y="46"/>
                                  </a:lnTo>
                                  <a:lnTo>
                                    <a:pt x="17" y="50"/>
                                  </a:lnTo>
                                  <a:lnTo>
                                    <a:pt x="0" y="60"/>
                                  </a:lnTo>
                                  <a:lnTo>
                                    <a:pt x="0" y="82"/>
                                  </a:lnTo>
                                  <a:lnTo>
                                    <a:pt x="0" y="94"/>
                                  </a:lnTo>
                                  <a:lnTo>
                                    <a:pt x="3" y="105"/>
                                  </a:lnTo>
                                  <a:lnTo>
                                    <a:pt x="31" y="120"/>
                                  </a:lnTo>
                                  <a:lnTo>
                                    <a:pt x="21" y="144"/>
                                  </a:lnTo>
                                  <a:lnTo>
                                    <a:pt x="23" y="145"/>
                                  </a:lnTo>
                                  <a:lnTo>
                                    <a:pt x="54" y="147"/>
                                  </a:lnTo>
                                  <a:lnTo>
                                    <a:pt x="109" y="144"/>
                                  </a:lnTo>
                                  <a:lnTo>
                                    <a:pt x="108" y="136"/>
                                  </a:lnTo>
                                  <a:lnTo>
                                    <a:pt x="123" y="121"/>
                                  </a:lnTo>
                                  <a:lnTo>
                                    <a:pt x="103" y="107"/>
                                  </a:lnTo>
                                  <a:lnTo>
                                    <a:pt x="94" y="90"/>
                                  </a:lnTo>
                                  <a:lnTo>
                                    <a:pt x="131" y="73"/>
                                  </a:lnTo>
                                  <a:lnTo>
                                    <a:pt x="137" y="79"/>
                                  </a:lnTo>
                                  <a:lnTo>
                                    <a:pt x="127" y="22"/>
                                  </a:lnTo>
                                  <a:lnTo>
                                    <a:pt x="115" y="14"/>
                                  </a:lnTo>
                                  <a:lnTo>
                                    <a:pt x="119" y="12"/>
                                  </a:lnTo>
                                  <a:lnTo>
                                    <a:pt x="116" y="4"/>
                                  </a:lnTo>
                                  <a:lnTo>
                                    <a:pt x="77" y="20"/>
                                  </a:lnTo>
                                  <a:lnTo>
                                    <a:pt x="77" y="1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5" name="Freeform 129"/>
                            <p:cNvSpPr>
                              <a:spLocks noChangeAspect="1"/>
                            </p:cNvSpPr>
                            <p:nvPr/>
                          </p:nvSpPr>
                          <p:spPr bwMode="auto">
                            <a:xfrm>
                              <a:off x="2642" y="1446"/>
                              <a:ext cx="52" cy="36"/>
                            </a:xfrm>
                            <a:custGeom>
                              <a:avLst/>
                              <a:gdLst>
                                <a:gd name="T0" fmla="*/ 46 w 50"/>
                                <a:gd name="T1" fmla="*/ 0 h 37"/>
                                <a:gd name="T2" fmla="*/ 108 w 50"/>
                                <a:gd name="T3" fmla="*/ 1 h 37"/>
                                <a:gd name="T4" fmla="*/ 108 w 50"/>
                                <a:gd name="T5" fmla="*/ 1 h 37"/>
                                <a:gd name="T6" fmla="*/ 151 w 50"/>
                                <a:gd name="T7" fmla="*/ 14 h 37"/>
                                <a:gd name="T8" fmla="*/ 151 w 50"/>
                                <a:gd name="T9" fmla="*/ 18 h 37"/>
                                <a:gd name="T10" fmla="*/ 134 w 50"/>
                                <a:gd name="T11" fmla="*/ 18 h 37"/>
                                <a:gd name="T12" fmla="*/ 100 w 50"/>
                                <a:gd name="T13" fmla="*/ 18 h 37"/>
                                <a:gd name="T14" fmla="*/ 96 w 50"/>
                                <a:gd name="T15" fmla="*/ 18 h 37"/>
                                <a:gd name="T16" fmla="*/ 60 w 50"/>
                                <a:gd name="T17" fmla="*/ 18 h 37"/>
                                <a:gd name="T18" fmla="*/ 0 w 50"/>
                                <a:gd name="T19" fmla="*/ 6 h 37"/>
                                <a:gd name="T20" fmla="*/ 46 w 50"/>
                                <a:gd name="T21" fmla="*/ 0 h 37"/>
                                <a:gd name="T22" fmla="*/ 46 w 50"/>
                                <a:gd name="T23" fmla="*/ 0 h 37"/>
                                <a:gd name="T24" fmla="*/ 46 w 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7"/>
                                <a:gd name="T41" fmla="*/ 50 w 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7">
                                  <a:moveTo>
                                    <a:pt x="13" y="0"/>
                                  </a:moveTo>
                                  <a:lnTo>
                                    <a:pt x="35" y="1"/>
                                  </a:lnTo>
                                  <a:lnTo>
                                    <a:pt x="49" y="14"/>
                                  </a:lnTo>
                                  <a:lnTo>
                                    <a:pt x="49" y="26"/>
                                  </a:lnTo>
                                  <a:lnTo>
                                    <a:pt x="43" y="36"/>
                                  </a:lnTo>
                                  <a:lnTo>
                                    <a:pt x="33" y="34"/>
                                  </a:lnTo>
                                  <a:lnTo>
                                    <a:pt x="32" y="26"/>
                                  </a:lnTo>
                                  <a:lnTo>
                                    <a:pt x="20" y="28"/>
                                  </a:lnTo>
                                  <a:lnTo>
                                    <a:pt x="0" y="6"/>
                                  </a:lnTo>
                                  <a:lnTo>
                                    <a:pt x="1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6" name="Freeform 130"/>
                            <p:cNvSpPr>
                              <a:spLocks noChangeAspect="1"/>
                            </p:cNvSpPr>
                            <p:nvPr/>
                          </p:nvSpPr>
                          <p:spPr bwMode="auto">
                            <a:xfrm>
                              <a:off x="2682" y="1082"/>
                              <a:ext cx="359" cy="238"/>
                            </a:xfrm>
                            <a:custGeom>
                              <a:avLst/>
                              <a:gdLst>
                                <a:gd name="T0" fmla="*/ 314 w 354"/>
                                <a:gd name="T1" fmla="*/ 30 h 242"/>
                                <a:gd name="T2" fmla="*/ 277 w 354"/>
                                <a:gd name="T3" fmla="*/ 30 h 242"/>
                                <a:gd name="T4" fmla="*/ 234 w 354"/>
                                <a:gd name="T5" fmla="*/ 46 h 242"/>
                                <a:gd name="T6" fmla="*/ 189 w 354"/>
                                <a:gd name="T7" fmla="*/ 73 h 242"/>
                                <a:gd name="T8" fmla="*/ 161 w 354"/>
                                <a:gd name="T9" fmla="*/ 82 h 242"/>
                                <a:gd name="T10" fmla="*/ 169 w 354"/>
                                <a:gd name="T11" fmla="*/ 111 h 242"/>
                                <a:gd name="T12" fmla="*/ 167 w 354"/>
                                <a:gd name="T13" fmla="*/ 127 h 242"/>
                                <a:gd name="T14" fmla="*/ 141 w 354"/>
                                <a:gd name="T15" fmla="*/ 138 h 242"/>
                                <a:gd name="T16" fmla="*/ 117 w 354"/>
                                <a:gd name="T17" fmla="*/ 134 h 242"/>
                                <a:gd name="T18" fmla="*/ 15 w 354"/>
                                <a:gd name="T19" fmla="*/ 145 h 242"/>
                                <a:gd name="T20" fmla="*/ 19 w 354"/>
                                <a:gd name="T21" fmla="*/ 134 h 242"/>
                                <a:gd name="T22" fmla="*/ 10 w 354"/>
                                <a:gd name="T23" fmla="*/ 128 h 242"/>
                                <a:gd name="T24" fmla="*/ 0 w 354"/>
                                <a:gd name="T25" fmla="*/ 112 h 242"/>
                                <a:gd name="T26" fmla="*/ 2 w 354"/>
                                <a:gd name="T27" fmla="*/ 104 h 242"/>
                                <a:gd name="T28" fmla="*/ 75 w 354"/>
                                <a:gd name="T29" fmla="*/ 88 h 242"/>
                                <a:gd name="T30" fmla="*/ 97 w 354"/>
                                <a:gd name="T31" fmla="*/ 84 h 242"/>
                                <a:gd name="T32" fmla="*/ 189 w 354"/>
                                <a:gd name="T33" fmla="*/ 43 h 242"/>
                                <a:gd name="T34" fmla="*/ 175 w 354"/>
                                <a:gd name="T35" fmla="*/ 30 h 242"/>
                                <a:gd name="T36" fmla="*/ 201 w 354"/>
                                <a:gd name="T37" fmla="*/ 30 h 242"/>
                                <a:gd name="T38" fmla="*/ 231 w 354"/>
                                <a:gd name="T39" fmla="*/ 30 h 242"/>
                                <a:gd name="T40" fmla="*/ 246 w 354"/>
                                <a:gd name="T41" fmla="*/ 30 h 242"/>
                                <a:gd name="T42" fmla="*/ 254 w 354"/>
                                <a:gd name="T43" fmla="*/ 30 h 242"/>
                                <a:gd name="T44" fmla="*/ 290 w 354"/>
                                <a:gd name="T45" fmla="*/ 19 h 242"/>
                                <a:gd name="T46" fmla="*/ 377 w 354"/>
                                <a:gd name="T47" fmla="*/ 3 h 242"/>
                                <a:gd name="T48" fmla="*/ 418 w 354"/>
                                <a:gd name="T49" fmla="*/ 0 h 242"/>
                                <a:gd name="T50" fmla="*/ 438 w 354"/>
                                <a:gd name="T51" fmla="*/ 3 h 242"/>
                                <a:gd name="T52" fmla="*/ 460 w 354"/>
                                <a:gd name="T53" fmla="*/ 1 h 242"/>
                                <a:gd name="T54" fmla="*/ 528 w 354"/>
                                <a:gd name="T55" fmla="*/ 12 h 242"/>
                                <a:gd name="T56" fmla="*/ 528 w 354"/>
                                <a:gd name="T57" fmla="*/ 25 h 242"/>
                                <a:gd name="T58" fmla="*/ 498 w 354"/>
                                <a:gd name="T59" fmla="*/ 30 h 242"/>
                                <a:gd name="T60" fmla="*/ 466 w 354"/>
                                <a:gd name="T61" fmla="*/ 19 h 242"/>
                                <a:gd name="T62" fmla="*/ 428 w 354"/>
                                <a:gd name="T63" fmla="*/ 30 h 242"/>
                                <a:gd name="T64" fmla="*/ 370 w 354"/>
                                <a:gd name="T65" fmla="*/ 30 h 242"/>
                                <a:gd name="T66" fmla="*/ 322 w 354"/>
                                <a:gd name="T67" fmla="*/ 30 h 242"/>
                                <a:gd name="T68" fmla="*/ 322 w 354"/>
                                <a:gd name="T69" fmla="*/ 30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42"/>
                                <a:gd name="T107" fmla="*/ 354 w 354"/>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42">
                                  <a:moveTo>
                                    <a:pt x="217" y="35"/>
                                  </a:moveTo>
                                  <a:lnTo>
                                    <a:pt x="211" y="46"/>
                                  </a:lnTo>
                                  <a:lnTo>
                                    <a:pt x="189" y="45"/>
                                  </a:lnTo>
                                  <a:lnTo>
                                    <a:pt x="183" y="53"/>
                                  </a:lnTo>
                                  <a:lnTo>
                                    <a:pt x="167" y="55"/>
                                  </a:lnTo>
                                  <a:lnTo>
                                    <a:pt x="157" y="75"/>
                                  </a:lnTo>
                                  <a:lnTo>
                                    <a:pt x="139" y="88"/>
                                  </a:lnTo>
                                  <a:lnTo>
                                    <a:pt x="127" y="115"/>
                                  </a:lnTo>
                                  <a:lnTo>
                                    <a:pt x="131" y="125"/>
                                  </a:lnTo>
                                  <a:lnTo>
                                    <a:pt x="105" y="133"/>
                                  </a:lnTo>
                                  <a:lnTo>
                                    <a:pt x="103" y="155"/>
                                  </a:lnTo>
                                  <a:lnTo>
                                    <a:pt x="111" y="179"/>
                                  </a:lnTo>
                                  <a:lnTo>
                                    <a:pt x="105" y="182"/>
                                  </a:lnTo>
                                  <a:lnTo>
                                    <a:pt x="109" y="203"/>
                                  </a:lnTo>
                                  <a:lnTo>
                                    <a:pt x="99" y="209"/>
                                  </a:lnTo>
                                  <a:lnTo>
                                    <a:pt x="95" y="222"/>
                                  </a:lnTo>
                                  <a:lnTo>
                                    <a:pt x="91" y="221"/>
                                  </a:lnTo>
                                  <a:lnTo>
                                    <a:pt x="83" y="214"/>
                                  </a:lnTo>
                                  <a:lnTo>
                                    <a:pt x="39" y="241"/>
                                  </a:lnTo>
                                  <a:lnTo>
                                    <a:pt x="15" y="235"/>
                                  </a:lnTo>
                                  <a:lnTo>
                                    <a:pt x="9" y="228"/>
                                  </a:lnTo>
                                  <a:lnTo>
                                    <a:pt x="19" y="214"/>
                                  </a:lnTo>
                                  <a:lnTo>
                                    <a:pt x="7" y="216"/>
                                  </a:lnTo>
                                  <a:lnTo>
                                    <a:pt x="10" y="204"/>
                                  </a:lnTo>
                                  <a:lnTo>
                                    <a:pt x="3" y="196"/>
                                  </a:lnTo>
                                  <a:lnTo>
                                    <a:pt x="0" y="180"/>
                                  </a:lnTo>
                                  <a:lnTo>
                                    <a:pt x="5" y="173"/>
                                  </a:lnTo>
                                  <a:lnTo>
                                    <a:pt x="2" y="168"/>
                                  </a:lnTo>
                                  <a:lnTo>
                                    <a:pt x="31" y="147"/>
                                  </a:lnTo>
                                  <a:lnTo>
                                    <a:pt x="46" y="145"/>
                                  </a:lnTo>
                                  <a:lnTo>
                                    <a:pt x="60" y="132"/>
                                  </a:lnTo>
                                  <a:lnTo>
                                    <a:pt x="68" y="137"/>
                                  </a:lnTo>
                                  <a:lnTo>
                                    <a:pt x="105" y="105"/>
                                  </a:lnTo>
                                  <a:lnTo>
                                    <a:pt x="127" y="72"/>
                                  </a:lnTo>
                                  <a:lnTo>
                                    <a:pt x="153" y="51"/>
                                  </a:lnTo>
                                  <a:lnTo>
                                    <a:pt x="117" y="57"/>
                                  </a:lnTo>
                                  <a:lnTo>
                                    <a:pt x="143" y="48"/>
                                  </a:lnTo>
                                  <a:lnTo>
                                    <a:pt x="135" y="43"/>
                                  </a:lnTo>
                                  <a:lnTo>
                                    <a:pt x="157" y="33"/>
                                  </a:lnTo>
                                  <a:lnTo>
                                    <a:pt x="155" y="41"/>
                                  </a:lnTo>
                                  <a:lnTo>
                                    <a:pt x="163" y="37"/>
                                  </a:lnTo>
                                  <a:lnTo>
                                    <a:pt x="165" y="43"/>
                                  </a:lnTo>
                                  <a:lnTo>
                                    <a:pt x="176" y="37"/>
                                  </a:lnTo>
                                  <a:lnTo>
                                    <a:pt x="170" y="35"/>
                                  </a:lnTo>
                                  <a:lnTo>
                                    <a:pt x="170" y="30"/>
                                  </a:lnTo>
                                  <a:lnTo>
                                    <a:pt x="193" y="19"/>
                                  </a:lnTo>
                                  <a:lnTo>
                                    <a:pt x="227" y="16"/>
                                  </a:lnTo>
                                  <a:lnTo>
                                    <a:pt x="250" y="3"/>
                                  </a:lnTo>
                                  <a:lnTo>
                                    <a:pt x="263" y="9"/>
                                  </a:lnTo>
                                  <a:lnTo>
                                    <a:pt x="279" y="0"/>
                                  </a:lnTo>
                                  <a:lnTo>
                                    <a:pt x="279" y="10"/>
                                  </a:lnTo>
                                  <a:lnTo>
                                    <a:pt x="292" y="3"/>
                                  </a:lnTo>
                                  <a:lnTo>
                                    <a:pt x="297" y="11"/>
                                  </a:lnTo>
                                  <a:lnTo>
                                    <a:pt x="307" y="1"/>
                                  </a:lnTo>
                                  <a:lnTo>
                                    <a:pt x="325" y="3"/>
                                  </a:lnTo>
                                  <a:lnTo>
                                    <a:pt x="353" y="12"/>
                                  </a:lnTo>
                                  <a:lnTo>
                                    <a:pt x="323" y="18"/>
                                  </a:lnTo>
                                  <a:lnTo>
                                    <a:pt x="353" y="25"/>
                                  </a:lnTo>
                                  <a:lnTo>
                                    <a:pt x="331" y="37"/>
                                  </a:lnTo>
                                  <a:lnTo>
                                    <a:pt x="330" y="25"/>
                                  </a:lnTo>
                                  <a:lnTo>
                                    <a:pt x="311" y="19"/>
                                  </a:lnTo>
                                  <a:lnTo>
                                    <a:pt x="289" y="22"/>
                                  </a:lnTo>
                                  <a:lnTo>
                                    <a:pt x="286" y="38"/>
                                  </a:lnTo>
                                  <a:lnTo>
                                    <a:pt x="274" y="42"/>
                                  </a:lnTo>
                                  <a:lnTo>
                                    <a:pt x="245" y="41"/>
                                  </a:lnTo>
                                  <a:lnTo>
                                    <a:pt x="226" y="30"/>
                                  </a:lnTo>
                                  <a:lnTo>
                                    <a:pt x="217"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7" name="Freeform 131"/>
                            <p:cNvSpPr>
                              <a:spLocks noChangeAspect="1"/>
                            </p:cNvSpPr>
                            <p:nvPr/>
                          </p:nvSpPr>
                          <p:spPr bwMode="auto">
                            <a:xfrm>
                              <a:off x="2774" y="1117"/>
                              <a:ext cx="182" cy="251"/>
                            </a:xfrm>
                            <a:custGeom>
                              <a:avLst/>
                              <a:gdLst>
                                <a:gd name="T0" fmla="*/ 4 w 179"/>
                                <a:gd name="T1" fmla="*/ 119 h 255"/>
                                <a:gd name="T2" fmla="*/ 8 w 179"/>
                                <a:gd name="T3" fmla="*/ 111 h 255"/>
                                <a:gd name="T4" fmla="*/ 18 w 179"/>
                                <a:gd name="T5" fmla="*/ 107 h 255"/>
                                <a:gd name="T6" fmla="*/ 14 w 179"/>
                                <a:gd name="T7" fmla="*/ 92 h 255"/>
                                <a:gd name="T8" fmla="*/ 20 w 179"/>
                                <a:gd name="T9" fmla="*/ 90 h 255"/>
                                <a:gd name="T10" fmla="*/ 12 w 179"/>
                                <a:gd name="T11" fmla="*/ 78 h 255"/>
                                <a:gd name="T12" fmla="*/ 14 w 179"/>
                                <a:gd name="T13" fmla="*/ 67 h 255"/>
                                <a:gd name="T14" fmla="*/ 69 w 179"/>
                                <a:gd name="T15" fmla="*/ 61 h 255"/>
                                <a:gd name="T16" fmla="*/ 65 w 179"/>
                                <a:gd name="T17" fmla="*/ 51 h 255"/>
                                <a:gd name="T18" fmla="*/ 77 w 179"/>
                                <a:gd name="T19" fmla="*/ 31 h 255"/>
                                <a:gd name="T20" fmla="*/ 100 w 179"/>
                                <a:gd name="T21" fmla="*/ 31 h 255"/>
                                <a:gd name="T22" fmla="*/ 120 w 179"/>
                                <a:gd name="T23" fmla="*/ 20 h 255"/>
                                <a:gd name="T24" fmla="*/ 150 w 179"/>
                                <a:gd name="T25" fmla="*/ 18 h 255"/>
                                <a:gd name="T26" fmla="*/ 159 w 179"/>
                                <a:gd name="T27" fmla="*/ 10 h 255"/>
                                <a:gd name="T28" fmla="*/ 192 w 179"/>
                                <a:gd name="T29" fmla="*/ 11 h 255"/>
                                <a:gd name="T30" fmla="*/ 201 w 179"/>
                                <a:gd name="T31" fmla="*/ 0 h 255"/>
                                <a:gd name="T32" fmla="*/ 265 w 179"/>
                                <a:gd name="T33" fmla="*/ 18 h 255"/>
                                <a:gd name="T34" fmla="*/ 286 w 179"/>
                                <a:gd name="T35" fmla="*/ 31 h 255"/>
                                <a:gd name="T36" fmla="*/ 254 w 179"/>
                                <a:gd name="T37" fmla="*/ 31 h 255"/>
                                <a:gd name="T38" fmla="*/ 219 w 179"/>
                                <a:gd name="T39" fmla="*/ 50 h 255"/>
                                <a:gd name="T40" fmla="*/ 239 w 179"/>
                                <a:gd name="T41" fmla="*/ 54 h 255"/>
                                <a:gd name="T42" fmla="*/ 148 w 179"/>
                                <a:gd name="T43" fmla="*/ 81 h 255"/>
                                <a:gd name="T44" fmla="*/ 148 w 179"/>
                                <a:gd name="T45" fmla="*/ 94 h 255"/>
                                <a:gd name="T46" fmla="*/ 181 w 179"/>
                                <a:gd name="T47" fmla="*/ 109 h 255"/>
                                <a:gd name="T48" fmla="*/ 163 w 179"/>
                                <a:gd name="T49" fmla="*/ 114 h 255"/>
                                <a:gd name="T50" fmla="*/ 171 w 179"/>
                                <a:gd name="T51" fmla="*/ 116 h 255"/>
                                <a:gd name="T52" fmla="*/ 138 w 179"/>
                                <a:gd name="T53" fmla="*/ 123 h 255"/>
                                <a:gd name="T54" fmla="*/ 112 w 179"/>
                                <a:gd name="T55" fmla="*/ 153 h 255"/>
                                <a:gd name="T56" fmla="*/ 83 w 179"/>
                                <a:gd name="T57" fmla="*/ 153 h 255"/>
                                <a:gd name="T58" fmla="*/ 77 w 179"/>
                                <a:gd name="T59" fmla="*/ 159 h 255"/>
                                <a:gd name="T60" fmla="*/ 28 w 179"/>
                                <a:gd name="T61" fmla="*/ 159 h 255"/>
                                <a:gd name="T62" fmla="*/ 23 w 179"/>
                                <a:gd name="T63" fmla="*/ 153 h 255"/>
                                <a:gd name="T64" fmla="*/ 27 w 179"/>
                                <a:gd name="T65" fmla="*/ 149 h 255"/>
                                <a:gd name="T66" fmla="*/ 0 w 179"/>
                                <a:gd name="T67" fmla="*/ 119 h 255"/>
                                <a:gd name="T68" fmla="*/ 4 w 179"/>
                                <a:gd name="T69" fmla="*/ 119 h 255"/>
                                <a:gd name="T70" fmla="*/ 4 w 179"/>
                                <a:gd name="T71" fmla="*/ 119 h 255"/>
                                <a:gd name="T72" fmla="*/ 4 w 179"/>
                                <a:gd name="T73" fmla="*/ 119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55"/>
                                <a:gd name="T113" fmla="*/ 179 w 17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55">
                                  <a:moveTo>
                                    <a:pt x="4" y="187"/>
                                  </a:moveTo>
                                  <a:lnTo>
                                    <a:pt x="8" y="174"/>
                                  </a:lnTo>
                                  <a:lnTo>
                                    <a:pt x="18" y="168"/>
                                  </a:lnTo>
                                  <a:lnTo>
                                    <a:pt x="14" y="147"/>
                                  </a:lnTo>
                                  <a:lnTo>
                                    <a:pt x="20" y="144"/>
                                  </a:lnTo>
                                  <a:lnTo>
                                    <a:pt x="12" y="120"/>
                                  </a:lnTo>
                                  <a:lnTo>
                                    <a:pt x="14" y="98"/>
                                  </a:lnTo>
                                  <a:lnTo>
                                    <a:pt x="40" y="90"/>
                                  </a:lnTo>
                                  <a:lnTo>
                                    <a:pt x="36" y="80"/>
                                  </a:lnTo>
                                  <a:lnTo>
                                    <a:pt x="48" y="53"/>
                                  </a:lnTo>
                                  <a:lnTo>
                                    <a:pt x="66" y="40"/>
                                  </a:lnTo>
                                  <a:lnTo>
                                    <a:pt x="76" y="20"/>
                                  </a:lnTo>
                                  <a:lnTo>
                                    <a:pt x="92" y="18"/>
                                  </a:lnTo>
                                  <a:lnTo>
                                    <a:pt x="98" y="10"/>
                                  </a:lnTo>
                                  <a:lnTo>
                                    <a:pt x="120" y="11"/>
                                  </a:lnTo>
                                  <a:lnTo>
                                    <a:pt x="126" y="0"/>
                                  </a:lnTo>
                                  <a:lnTo>
                                    <a:pt x="164" y="18"/>
                                  </a:lnTo>
                                  <a:lnTo>
                                    <a:pt x="178" y="57"/>
                                  </a:lnTo>
                                  <a:lnTo>
                                    <a:pt x="156" y="59"/>
                                  </a:lnTo>
                                  <a:lnTo>
                                    <a:pt x="137" y="79"/>
                                  </a:lnTo>
                                  <a:lnTo>
                                    <a:pt x="147" y="83"/>
                                  </a:lnTo>
                                  <a:lnTo>
                                    <a:pt x="90" y="125"/>
                                  </a:lnTo>
                                  <a:lnTo>
                                    <a:pt x="90" y="151"/>
                                  </a:lnTo>
                                  <a:lnTo>
                                    <a:pt x="113" y="171"/>
                                  </a:lnTo>
                                  <a:lnTo>
                                    <a:pt x="101" y="179"/>
                                  </a:lnTo>
                                  <a:lnTo>
                                    <a:pt x="106" y="182"/>
                                  </a:lnTo>
                                  <a:lnTo>
                                    <a:pt x="85" y="193"/>
                                  </a:lnTo>
                                  <a:lnTo>
                                    <a:pt x="72" y="242"/>
                                  </a:lnTo>
                                  <a:lnTo>
                                    <a:pt x="54" y="242"/>
                                  </a:lnTo>
                                  <a:lnTo>
                                    <a:pt x="48" y="254"/>
                                  </a:lnTo>
                                  <a:lnTo>
                                    <a:pt x="28" y="254"/>
                                  </a:lnTo>
                                  <a:lnTo>
                                    <a:pt x="23" y="242"/>
                                  </a:lnTo>
                                  <a:lnTo>
                                    <a:pt x="27" y="234"/>
                                  </a:lnTo>
                                  <a:lnTo>
                                    <a:pt x="0" y="186"/>
                                  </a:lnTo>
                                  <a:lnTo>
                                    <a:pt x="4" y="1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8" name="Freeform 132"/>
                            <p:cNvSpPr>
                              <a:spLocks noChangeAspect="1"/>
                            </p:cNvSpPr>
                            <p:nvPr/>
                          </p:nvSpPr>
                          <p:spPr bwMode="auto">
                            <a:xfrm>
                              <a:off x="2902" y="1101"/>
                              <a:ext cx="167" cy="183"/>
                            </a:xfrm>
                            <a:custGeom>
                              <a:avLst/>
                              <a:gdLst>
                                <a:gd name="T0" fmla="*/ 189 w 164"/>
                                <a:gd name="T1" fmla="*/ 18 h 185"/>
                                <a:gd name="T2" fmla="*/ 180 w 164"/>
                                <a:gd name="T3" fmla="*/ 20 h 185"/>
                                <a:gd name="T4" fmla="*/ 182 w 164"/>
                                <a:gd name="T5" fmla="*/ 31 h 185"/>
                                <a:gd name="T6" fmla="*/ 216 w 164"/>
                                <a:gd name="T7" fmla="*/ 41 h 185"/>
                                <a:gd name="T8" fmla="*/ 204 w 164"/>
                                <a:gd name="T9" fmla="*/ 46 h 185"/>
                                <a:gd name="T10" fmla="*/ 230 w 164"/>
                                <a:gd name="T11" fmla="*/ 46 h 185"/>
                                <a:gd name="T12" fmla="*/ 226 w 164"/>
                                <a:gd name="T13" fmla="*/ 62 h 185"/>
                                <a:gd name="T14" fmla="*/ 248 w 164"/>
                                <a:gd name="T15" fmla="*/ 74 h 185"/>
                                <a:gd name="T16" fmla="*/ 244 w 164"/>
                                <a:gd name="T17" fmla="*/ 84 h 185"/>
                                <a:gd name="T18" fmla="*/ 274 w 164"/>
                                <a:gd name="T19" fmla="*/ 103 h 185"/>
                                <a:gd name="T20" fmla="*/ 191 w 164"/>
                                <a:gd name="T21" fmla="*/ 126 h 185"/>
                                <a:gd name="T22" fmla="*/ 86 w 164"/>
                                <a:gd name="T23" fmla="*/ 132 h 185"/>
                                <a:gd name="T24" fmla="*/ 22 w 164"/>
                                <a:gd name="T25" fmla="*/ 125 h 185"/>
                                <a:gd name="T26" fmla="*/ 26 w 164"/>
                                <a:gd name="T27" fmla="*/ 117 h 185"/>
                                <a:gd name="T28" fmla="*/ 17 w 164"/>
                                <a:gd name="T29" fmla="*/ 107 h 185"/>
                                <a:gd name="T30" fmla="*/ 22 w 164"/>
                                <a:gd name="T31" fmla="*/ 97 h 185"/>
                                <a:gd name="T32" fmla="*/ 120 w 164"/>
                                <a:gd name="T33" fmla="*/ 62 h 185"/>
                                <a:gd name="T34" fmla="*/ 116 w 164"/>
                                <a:gd name="T35" fmla="*/ 52 h 185"/>
                                <a:gd name="T36" fmla="*/ 96 w 164"/>
                                <a:gd name="T37" fmla="*/ 46 h 185"/>
                                <a:gd name="T38" fmla="*/ 81 w 164"/>
                                <a:gd name="T39" fmla="*/ 46 h 185"/>
                                <a:gd name="T40" fmla="*/ 67 w 164"/>
                                <a:gd name="T41" fmla="*/ 34 h 185"/>
                                <a:gd name="T42" fmla="*/ 0 w 164"/>
                                <a:gd name="T43" fmla="*/ 16 h 185"/>
                                <a:gd name="T44" fmla="*/ 9 w 164"/>
                                <a:gd name="T45" fmla="*/ 11 h 185"/>
                                <a:gd name="T46" fmla="*/ 57 w 164"/>
                                <a:gd name="T47" fmla="*/ 22 h 185"/>
                                <a:gd name="T48" fmla="*/ 90 w 164"/>
                                <a:gd name="T49" fmla="*/ 23 h 185"/>
                                <a:gd name="T50" fmla="*/ 114 w 164"/>
                                <a:gd name="T51" fmla="*/ 19 h 185"/>
                                <a:gd name="T52" fmla="*/ 120 w 164"/>
                                <a:gd name="T53" fmla="*/ 3 h 185"/>
                                <a:gd name="T54" fmla="*/ 159 w 164"/>
                                <a:gd name="T55" fmla="*/ 0 h 185"/>
                                <a:gd name="T56" fmla="*/ 188 w 164"/>
                                <a:gd name="T57" fmla="*/ 6 h 185"/>
                                <a:gd name="T58" fmla="*/ 189 w 164"/>
                                <a:gd name="T59" fmla="*/ 18 h 185"/>
                                <a:gd name="T60" fmla="*/ 189 w 164"/>
                                <a:gd name="T61" fmla="*/ 18 h 185"/>
                                <a:gd name="T62" fmla="*/ 189 w 164"/>
                                <a:gd name="T63" fmla="*/ 18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185"/>
                                <a:gd name="T98" fmla="*/ 164 w 164"/>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185">
                                  <a:moveTo>
                                    <a:pt x="114" y="18"/>
                                  </a:moveTo>
                                  <a:lnTo>
                                    <a:pt x="108" y="20"/>
                                  </a:lnTo>
                                  <a:lnTo>
                                    <a:pt x="109" y="31"/>
                                  </a:lnTo>
                                  <a:lnTo>
                                    <a:pt x="128" y="41"/>
                                  </a:lnTo>
                                  <a:lnTo>
                                    <a:pt x="122" y="52"/>
                                  </a:lnTo>
                                  <a:lnTo>
                                    <a:pt x="135" y="72"/>
                                  </a:lnTo>
                                  <a:lnTo>
                                    <a:pt x="133" y="91"/>
                                  </a:lnTo>
                                  <a:lnTo>
                                    <a:pt x="147" y="103"/>
                                  </a:lnTo>
                                  <a:lnTo>
                                    <a:pt x="144" y="113"/>
                                  </a:lnTo>
                                  <a:lnTo>
                                    <a:pt x="163" y="132"/>
                                  </a:lnTo>
                                  <a:lnTo>
                                    <a:pt x="115" y="172"/>
                                  </a:lnTo>
                                  <a:lnTo>
                                    <a:pt x="55" y="184"/>
                                  </a:lnTo>
                                  <a:lnTo>
                                    <a:pt x="22" y="170"/>
                                  </a:lnTo>
                                  <a:lnTo>
                                    <a:pt x="26" y="154"/>
                                  </a:lnTo>
                                  <a:lnTo>
                                    <a:pt x="17" y="136"/>
                                  </a:lnTo>
                                  <a:lnTo>
                                    <a:pt x="22" y="126"/>
                                  </a:lnTo>
                                  <a:lnTo>
                                    <a:pt x="72" y="91"/>
                                  </a:lnTo>
                                  <a:lnTo>
                                    <a:pt x="70" y="81"/>
                                  </a:lnTo>
                                  <a:lnTo>
                                    <a:pt x="60" y="75"/>
                                  </a:lnTo>
                                  <a:lnTo>
                                    <a:pt x="52" y="73"/>
                                  </a:lnTo>
                                  <a:lnTo>
                                    <a:pt x="38" y="34"/>
                                  </a:lnTo>
                                  <a:lnTo>
                                    <a:pt x="0" y="16"/>
                                  </a:lnTo>
                                  <a:lnTo>
                                    <a:pt x="9" y="11"/>
                                  </a:lnTo>
                                  <a:lnTo>
                                    <a:pt x="28" y="22"/>
                                  </a:lnTo>
                                  <a:lnTo>
                                    <a:pt x="57" y="23"/>
                                  </a:lnTo>
                                  <a:lnTo>
                                    <a:pt x="69" y="19"/>
                                  </a:lnTo>
                                  <a:lnTo>
                                    <a:pt x="72" y="3"/>
                                  </a:lnTo>
                                  <a:lnTo>
                                    <a:pt x="94" y="0"/>
                                  </a:lnTo>
                                  <a:lnTo>
                                    <a:pt x="113" y="6"/>
                                  </a:lnTo>
                                  <a:lnTo>
                                    <a:pt x="114"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99" name="Freeform 133"/>
                            <p:cNvSpPr>
                              <a:spLocks noChangeAspect="1"/>
                            </p:cNvSpPr>
                            <p:nvPr/>
                          </p:nvSpPr>
                          <p:spPr bwMode="auto">
                            <a:xfrm>
                              <a:off x="2747" y="1524"/>
                              <a:ext cx="6" cy="13"/>
                            </a:xfrm>
                            <a:custGeom>
                              <a:avLst/>
                              <a:gdLst>
                                <a:gd name="T0" fmla="*/ 0 w 7"/>
                                <a:gd name="T1" fmla="*/ 0 h 12"/>
                                <a:gd name="T2" fmla="*/ 3 w 7"/>
                                <a:gd name="T3" fmla="*/ 110 h 12"/>
                                <a:gd name="T4" fmla="*/ 3 w 7"/>
                                <a:gd name="T5" fmla="*/ 110 h 12"/>
                                <a:gd name="T6" fmla="*/ 3 w 7"/>
                                <a:gd name="T7" fmla="*/ 80 h 12"/>
                                <a:gd name="T8" fmla="*/ 3 w 7"/>
                                <a:gd name="T9" fmla="*/ 2 h 12"/>
                                <a:gd name="T10" fmla="*/ 0 w 7"/>
                                <a:gd name="T11" fmla="*/ 0 h 12"/>
                                <a:gd name="T12" fmla="*/ 0 w 7"/>
                                <a:gd name="T13" fmla="*/ 0 h 12"/>
                                <a:gd name="T14" fmla="*/ 0 w 7"/>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0" y="0"/>
                                  </a:moveTo>
                                  <a:lnTo>
                                    <a:pt x="5" y="11"/>
                                  </a:lnTo>
                                  <a:lnTo>
                                    <a:pt x="6" y="7"/>
                                  </a:lnTo>
                                  <a:lnTo>
                                    <a:pt x="3" y="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0" name="Freeform 134"/>
                            <p:cNvSpPr>
                              <a:spLocks noChangeAspect="1"/>
                            </p:cNvSpPr>
                            <p:nvPr/>
                          </p:nvSpPr>
                          <p:spPr bwMode="auto">
                            <a:xfrm>
                              <a:off x="2953" y="1427"/>
                              <a:ext cx="295" cy="162"/>
                            </a:xfrm>
                            <a:custGeom>
                              <a:avLst/>
                              <a:gdLst>
                                <a:gd name="T0" fmla="*/ 190 w 289"/>
                                <a:gd name="T1" fmla="*/ 100 h 164"/>
                                <a:gd name="T2" fmla="*/ 197 w 289"/>
                                <a:gd name="T3" fmla="*/ 103 h 164"/>
                                <a:gd name="T4" fmla="*/ 233 w 289"/>
                                <a:gd name="T5" fmla="*/ 103 h 164"/>
                                <a:gd name="T6" fmla="*/ 229 w 289"/>
                                <a:gd name="T7" fmla="*/ 100 h 164"/>
                                <a:gd name="T8" fmla="*/ 247 w 289"/>
                                <a:gd name="T9" fmla="*/ 98 h 164"/>
                                <a:gd name="T10" fmla="*/ 259 w 289"/>
                                <a:gd name="T11" fmla="*/ 88 h 164"/>
                                <a:gd name="T12" fmla="*/ 299 w 289"/>
                                <a:gd name="T13" fmla="*/ 88 h 164"/>
                                <a:gd name="T14" fmla="*/ 297 w 289"/>
                                <a:gd name="T15" fmla="*/ 93 h 164"/>
                                <a:gd name="T16" fmla="*/ 351 w 289"/>
                                <a:gd name="T17" fmla="*/ 98 h 164"/>
                                <a:gd name="T18" fmla="*/ 323 w 289"/>
                                <a:gd name="T19" fmla="*/ 103 h 164"/>
                                <a:gd name="T20" fmla="*/ 350 w 289"/>
                                <a:gd name="T21" fmla="*/ 107 h 164"/>
                                <a:gd name="T22" fmla="*/ 347 w 289"/>
                                <a:gd name="T23" fmla="*/ 111 h 164"/>
                                <a:gd name="T24" fmla="*/ 358 w 289"/>
                                <a:gd name="T25" fmla="*/ 114 h 164"/>
                                <a:gd name="T26" fmla="*/ 411 w 289"/>
                                <a:gd name="T27" fmla="*/ 106 h 164"/>
                                <a:gd name="T28" fmla="*/ 434 w 289"/>
                                <a:gd name="T29" fmla="*/ 106 h 164"/>
                                <a:gd name="T30" fmla="*/ 434 w 289"/>
                                <a:gd name="T31" fmla="*/ 104 h 164"/>
                                <a:gd name="T32" fmla="*/ 406 w 289"/>
                                <a:gd name="T33" fmla="*/ 105 h 164"/>
                                <a:gd name="T34" fmla="*/ 368 w 289"/>
                                <a:gd name="T35" fmla="*/ 98 h 164"/>
                                <a:gd name="T36" fmla="*/ 459 w 289"/>
                                <a:gd name="T37" fmla="*/ 78 h 164"/>
                                <a:gd name="T38" fmla="*/ 478 w 289"/>
                                <a:gd name="T39" fmla="*/ 78 h 164"/>
                                <a:gd name="T40" fmla="*/ 478 w 289"/>
                                <a:gd name="T41" fmla="*/ 67 h 164"/>
                                <a:gd name="T42" fmla="*/ 491 w 289"/>
                                <a:gd name="T43" fmla="*/ 60 h 164"/>
                                <a:gd name="T44" fmla="*/ 515 w 289"/>
                                <a:gd name="T45" fmla="*/ 62 h 164"/>
                                <a:gd name="T46" fmla="*/ 509 w 289"/>
                                <a:gd name="T47" fmla="*/ 43 h 164"/>
                                <a:gd name="T48" fmla="*/ 521 w 289"/>
                                <a:gd name="T49" fmla="*/ 42 h 164"/>
                                <a:gd name="T50" fmla="*/ 508 w 289"/>
                                <a:gd name="T51" fmla="*/ 41 h 164"/>
                                <a:gd name="T52" fmla="*/ 520 w 289"/>
                                <a:gd name="T53" fmla="*/ 41 h 164"/>
                                <a:gd name="T54" fmla="*/ 456 w 289"/>
                                <a:gd name="T55" fmla="*/ 41 h 164"/>
                                <a:gd name="T56" fmla="*/ 439 w 289"/>
                                <a:gd name="T57" fmla="*/ 38 h 164"/>
                                <a:gd name="T58" fmla="*/ 384 w 289"/>
                                <a:gd name="T59" fmla="*/ 38 h 164"/>
                                <a:gd name="T60" fmla="*/ 361 w 289"/>
                                <a:gd name="T61" fmla="*/ 23 h 164"/>
                                <a:gd name="T62" fmla="*/ 340 w 289"/>
                                <a:gd name="T63" fmla="*/ 20 h 164"/>
                                <a:gd name="T64" fmla="*/ 343 w 289"/>
                                <a:gd name="T65" fmla="*/ 11 h 164"/>
                                <a:gd name="T66" fmla="*/ 323 w 289"/>
                                <a:gd name="T67" fmla="*/ 0 h 164"/>
                                <a:gd name="T68" fmla="*/ 264 w 289"/>
                                <a:gd name="T69" fmla="*/ 5 h 164"/>
                                <a:gd name="T70" fmla="*/ 247 w 289"/>
                                <a:gd name="T71" fmla="*/ 6 h 164"/>
                                <a:gd name="T72" fmla="*/ 233 w 289"/>
                                <a:gd name="T73" fmla="*/ 22 h 164"/>
                                <a:gd name="T74" fmla="*/ 189 w 289"/>
                                <a:gd name="T75" fmla="*/ 15 h 164"/>
                                <a:gd name="T76" fmla="*/ 151 w 289"/>
                                <a:gd name="T77" fmla="*/ 19 h 164"/>
                                <a:gd name="T78" fmla="*/ 95 w 289"/>
                                <a:gd name="T79" fmla="*/ 8 h 164"/>
                                <a:gd name="T80" fmla="*/ 19 w 289"/>
                                <a:gd name="T81" fmla="*/ 15 h 164"/>
                                <a:gd name="T82" fmla="*/ 57 w 289"/>
                                <a:gd name="T83" fmla="*/ 39 h 164"/>
                                <a:gd name="T84" fmla="*/ 4 w 289"/>
                                <a:gd name="T85" fmla="*/ 41 h 164"/>
                                <a:gd name="T86" fmla="*/ 0 w 289"/>
                                <a:gd name="T87" fmla="*/ 51 h 164"/>
                                <a:gd name="T88" fmla="*/ 2 w 289"/>
                                <a:gd name="T89" fmla="*/ 51 h 164"/>
                                <a:gd name="T90" fmla="*/ 12 w 289"/>
                                <a:gd name="T91" fmla="*/ 59 h 164"/>
                                <a:gd name="T92" fmla="*/ 79 w 289"/>
                                <a:gd name="T93" fmla="*/ 62 h 164"/>
                                <a:gd name="T94" fmla="*/ 130 w 289"/>
                                <a:gd name="T95" fmla="*/ 53 h 164"/>
                                <a:gd name="T96" fmla="*/ 154 w 289"/>
                                <a:gd name="T97" fmla="*/ 50 h 164"/>
                                <a:gd name="T98" fmla="*/ 205 w 289"/>
                                <a:gd name="T99" fmla="*/ 58 h 164"/>
                                <a:gd name="T100" fmla="*/ 209 w 289"/>
                                <a:gd name="T101" fmla="*/ 68 h 164"/>
                                <a:gd name="T102" fmla="*/ 234 w 289"/>
                                <a:gd name="T103" fmla="*/ 83 h 164"/>
                                <a:gd name="T104" fmla="*/ 238 w 289"/>
                                <a:gd name="T105" fmla="*/ 92 h 164"/>
                                <a:gd name="T106" fmla="*/ 210 w 289"/>
                                <a:gd name="T107" fmla="*/ 92 h 164"/>
                                <a:gd name="T108" fmla="*/ 190 w 289"/>
                                <a:gd name="T109" fmla="*/ 100 h 164"/>
                                <a:gd name="T110" fmla="*/ 190 w 289"/>
                                <a:gd name="T111" fmla="*/ 100 h 164"/>
                                <a:gd name="T112" fmla="*/ 190 w 289"/>
                                <a:gd name="T113" fmla="*/ 100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164"/>
                                <a:gd name="T173" fmla="*/ 289 w 289"/>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164">
                                  <a:moveTo>
                                    <a:pt x="106" y="135"/>
                                  </a:moveTo>
                                  <a:lnTo>
                                    <a:pt x="109" y="141"/>
                                  </a:lnTo>
                                  <a:lnTo>
                                    <a:pt x="128" y="141"/>
                                  </a:lnTo>
                                  <a:lnTo>
                                    <a:pt x="126" y="135"/>
                                  </a:lnTo>
                                  <a:lnTo>
                                    <a:pt x="136" y="132"/>
                                  </a:lnTo>
                                  <a:lnTo>
                                    <a:pt x="144" y="117"/>
                                  </a:lnTo>
                                  <a:lnTo>
                                    <a:pt x="165" y="117"/>
                                  </a:lnTo>
                                  <a:lnTo>
                                    <a:pt x="163" y="123"/>
                                  </a:lnTo>
                                  <a:lnTo>
                                    <a:pt x="194" y="131"/>
                                  </a:lnTo>
                                  <a:lnTo>
                                    <a:pt x="178" y="141"/>
                                  </a:lnTo>
                                  <a:lnTo>
                                    <a:pt x="193" y="150"/>
                                  </a:lnTo>
                                  <a:lnTo>
                                    <a:pt x="192" y="157"/>
                                  </a:lnTo>
                                  <a:lnTo>
                                    <a:pt x="198" y="163"/>
                                  </a:lnTo>
                                  <a:lnTo>
                                    <a:pt x="226" y="148"/>
                                  </a:lnTo>
                                  <a:lnTo>
                                    <a:pt x="240" y="148"/>
                                  </a:lnTo>
                                  <a:lnTo>
                                    <a:pt x="240" y="143"/>
                                  </a:lnTo>
                                  <a:lnTo>
                                    <a:pt x="224" y="145"/>
                                  </a:lnTo>
                                  <a:lnTo>
                                    <a:pt x="204" y="131"/>
                                  </a:lnTo>
                                  <a:lnTo>
                                    <a:pt x="254" y="107"/>
                                  </a:lnTo>
                                  <a:lnTo>
                                    <a:pt x="263" y="107"/>
                                  </a:lnTo>
                                  <a:lnTo>
                                    <a:pt x="263" y="96"/>
                                  </a:lnTo>
                                  <a:lnTo>
                                    <a:pt x="271" y="89"/>
                                  </a:lnTo>
                                  <a:lnTo>
                                    <a:pt x="284" y="91"/>
                                  </a:lnTo>
                                  <a:lnTo>
                                    <a:pt x="281" y="72"/>
                                  </a:lnTo>
                                  <a:lnTo>
                                    <a:pt x="288" y="71"/>
                                  </a:lnTo>
                                  <a:lnTo>
                                    <a:pt x="280" y="67"/>
                                  </a:lnTo>
                                  <a:lnTo>
                                    <a:pt x="287" y="56"/>
                                  </a:lnTo>
                                  <a:lnTo>
                                    <a:pt x="251" y="47"/>
                                  </a:lnTo>
                                  <a:lnTo>
                                    <a:pt x="242" y="38"/>
                                  </a:lnTo>
                                  <a:lnTo>
                                    <a:pt x="212" y="38"/>
                                  </a:lnTo>
                                  <a:lnTo>
                                    <a:pt x="200" y="23"/>
                                  </a:lnTo>
                                  <a:lnTo>
                                    <a:pt x="188" y="20"/>
                                  </a:lnTo>
                                  <a:lnTo>
                                    <a:pt x="189" y="11"/>
                                  </a:lnTo>
                                  <a:lnTo>
                                    <a:pt x="178" y="0"/>
                                  </a:lnTo>
                                  <a:lnTo>
                                    <a:pt x="147" y="5"/>
                                  </a:lnTo>
                                  <a:lnTo>
                                    <a:pt x="136" y="6"/>
                                  </a:lnTo>
                                  <a:lnTo>
                                    <a:pt x="128" y="22"/>
                                  </a:lnTo>
                                  <a:lnTo>
                                    <a:pt x="105" y="15"/>
                                  </a:lnTo>
                                  <a:lnTo>
                                    <a:pt x="83" y="19"/>
                                  </a:lnTo>
                                  <a:lnTo>
                                    <a:pt x="55" y="8"/>
                                  </a:lnTo>
                                  <a:lnTo>
                                    <a:pt x="19" y="15"/>
                                  </a:lnTo>
                                  <a:lnTo>
                                    <a:pt x="28" y="39"/>
                                  </a:lnTo>
                                  <a:lnTo>
                                    <a:pt x="4" y="65"/>
                                  </a:lnTo>
                                  <a:lnTo>
                                    <a:pt x="0" y="80"/>
                                  </a:lnTo>
                                  <a:lnTo>
                                    <a:pt x="2" y="80"/>
                                  </a:lnTo>
                                  <a:lnTo>
                                    <a:pt x="12" y="88"/>
                                  </a:lnTo>
                                  <a:lnTo>
                                    <a:pt x="47" y="91"/>
                                  </a:lnTo>
                                  <a:lnTo>
                                    <a:pt x="71" y="82"/>
                                  </a:lnTo>
                                  <a:lnTo>
                                    <a:pt x="85" y="79"/>
                                  </a:lnTo>
                                  <a:lnTo>
                                    <a:pt x="113" y="87"/>
                                  </a:lnTo>
                                  <a:lnTo>
                                    <a:pt x="115" y="97"/>
                                  </a:lnTo>
                                  <a:lnTo>
                                    <a:pt x="129" y="112"/>
                                  </a:lnTo>
                                  <a:lnTo>
                                    <a:pt x="131" y="121"/>
                                  </a:lnTo>
                                  <a:lnTo>
                                    <a:pt x="116" y="121"/>
                                  </a:lnTo>
                                  <a:lnTo>
                                    <a:pt x="106" y="1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1" name="Freeform 135"/>
                            <p:cNvSpPr>
                              <a:spLocks noChangeAspect="1"/>
                            </p:cNvSpPr>
                            <p:nvPr/>
                          </p:nvSpPr>
                          <p:spPr bwMode="auto">
                            <a:xfrm>
                              <a:off x="3352" y="1367"/>
                              <a:ext cx="661" cy="288"/>
                            </a:xfrm>
                            <a:custGeom>
                              <a:avLst/>
                              <a:gdLst>
                                <a:gd name="T0" fmla="*/ 1056 w 650"/>
                                <a:gd name="T1" fmla="*/ 97 h 291"/>
                                <a:gd name="T2" fmla="*/ 1028 w 650"/>
                                <a:gd name="T3" fmla="*/ 91 h 291"/>
                                <a:gd name="T4" fmla="*/ 938 w 650"/>
                                <a:gd name="T5" fmla="*/ 61 h 291"/>
                                <a:gd name="T6" fmla="*/ 861 w 650"/>
                                <a:gd name="T7" fmla="*/ 55 h 291"/>
                                <a:gd name="T8" fmla="*/ 763 w 650"/>
                                <a:gd name="T9" fmla="*/ 43 h 291"/>
                                <a:gd name="T10" fmla="*/ 719 w 650"/>
                                <a:gd name="T11" fmla="*/ 21 h 291"/>
                                <a:gd name="T12" fmla="*/ 671 w 650"/>
                                <a:gd name="T13" fmla="*/ 39 h 291"/>
                                <a:gd name="T14" fmla="*/ 645 w 650"/>
                                <a:gd name="T15" fmla="*/ 28 h 291"/>
                                <a:gd name="T16" fmla="*/ 602 w 650"/>
                                <a:gd name="T17" fmla="*/ 22 h 291"/>
                                <a:gd name="T18" fmla="*/ 577 w 650"/>
                                <a:gd name="T19" fmla="*/ 15 h 291"/>
                                <a:gd name="T20" fmla="*/ 510 w 650"/>
                                <a:gd name="T21" fmla="*/ 0 h 291"/>
                                <a:gd name="T22" fmla="*/ 445 w 650"/>
                                <a:gd name="T23" fmla="*/ 15 h 291"/>
                                <a:gd name="T24" fmla="*/ 327 w 650"/>
                                <a:gd name="T25" fmla="*/ 30 h 291"/>
                                <a:gd name="T26" fmla="*/ 346 w 650"/>
                                <a:gd name="T27" fmla="*/ 36 h 291"/>
                                <a:gd name="T28" fmla="*/ 333 w 650"/>
                                <a:gd name="T29" fmla="*/ 48 h 291"/>
                                <a:gd name="T30" fmla="*/ 323 w 650"/>
                                <a:gd name="T31" fmla="*/ 48 h 291"/>
                                <a:gd name="T32" fmla="*/ 359 w 650"/>
                                <a:gd name="T33" fmla="*/ 66 h 291"/>
                                <a:gd name="T34" fmla="*/ 318 w 650"/>
                                <a:gd name="T35" fmla="*/ 66 h 291"/>
                                <a:gd name="T36" fmla="*/ 248 w 650"/>
                                <a:gd name="T37" fmla="*/ 58 h 291"/>
                                <a:gd name="T38" fmla="*/ 193 w 650"/>
                                <a:gd name="T39" fmla="*/ 58 h 291"/>
                                <a:gd name="T40" fmla="*/ 160 w 650"/>
                                <a:gd name="T41" fmla="*/ 51 h 291"/>
                                <a:gd name="T42" fmla="*/ 109 w 650"/>
                                <a:gd name="T43" fmla="*/ 51 h 291"/>
                                <a:gd name="T44" fmla="*/ 64 w 650"/>
                                <a:gd name="T45" fmla="*/ 57 h 291"/>
                                <a:gd name="T46" fmla="*/ 61 w 650"/>
                                <a:gd name="T47" fmla="*/ 79 h 291"/>
                                <a:gd name="T48" fmla="*/ 8 w 650"/>
                                <a:gd name="T49" fmla="*/ 70 h 291"/>
                                <a:gd name="T50" fmla="*/ 9 w 650"/>
                                <a:gd name="T51" fmla="*/ 113 h 291"/>
                                <a:gd name="T52" fmla="*/ 59 w 650"/>
                                <a:gd name="T53" fmla="*/ 121 h 291"/>
                                <a:gd name="T54" fmla="*/ 66 w 650"/>
                                <a:gd name="T55" fmla="*/ 132 h 291"/>
                                <a:gd name="T56" fmla="*/ 77 w 650"/>
                                <a:gd name="T57" fmla="*/ 132 h 291"/>
                                <a:gd name="T58" fmla="*/ 170 w 650"/>
                                <a:gd name="T59" fmla="*/ 127 h 291"/>
                                <a:gd name="T60" fmla="*/ 228 w 650"/>
                                <a:gd name="T61" fmla="*/ 148 h 291"/>
                                <a:gd name="T62" fmla="*/ 149 w 650"/>
                                <a:gd name="T63" fmla="*/ 153 h 291"/>
                                <a:gd name="T64" fmla="*/ 123 w 650"/>
                                <a:gd name="T65" fmla="*/ 160 h 291"/>
                                <a:gd name="T66" fmla="*/ 143 w 650"/>
                                <a:gd name="T67" fmla="*/ 170 h 291"/>
                                <a:gd name="T68" fmla="*/ 194 w 650"/>
                                <a:gd name="T69" fmla="*/ 192 h 291"/>
                                <a:gd name="T70" fmla="*/ 197 w 650"/>
                                <a:gd name="T71" fmla="*/ 205 h 291"/>
                                <a:gd name="T72" fmla="*/ 244 w 650"/>
                                <a:gd name="T73" fmla="*/ 198 h 291"/>
                                <a:gd name="T74" fmla="*/ 299 w 650"/>
                                <a:gd name="T75" fmla="*/ 213 h 291"/>
                                <a:gd name="T76" fmla="*/ 340 w 650"/>
                                <a:gd name="T77" fmla="*/ 142 h 291"/>
                                <a:gd name="T78" fmla="*/ 527 w 650"/>
                                <a:gd name="T79" fmla="*/ 178 h 291"/>
                                <a:gd name="T80" fmla="*/ 568 w 650"/>
                                <a:gd name="T81" fmla="*/ 205 h 291"/>
                                <a:gd name="T82" fmla="*/ 598 w 650"/>
                                <a:gd name="T83" fmla="*/ 214 h 291"/>
                                <a:gd name="T84" fmla="*/ 693 w 650"/>
                                <a:gd name="T85" fmla="*/ 202 h 291"/>
                                <a:gd name="T86" fmla="*/ 700 w 650"/>
                                <a:gd name="T87" fmla="*/ 194 h 291"/>
                                <a:gd name="T88" fmla="*/ 763 w 650"/>
                                <a:gd name="T89" fmla="*/ 190 h 291"/>
                                <a:gd name="T90" fmla="*/ 814 w 650"/>
                                <a:gd name="T91" fmla="*/ 192 h 291"/>
                                <a:gd name="T92" fmla="*/ 954 w 650"/>
                                <a:gd name="T93" fmla="*/ 200 h 291"/>
                                <a:gd name="T94" fmla="*/ 924 w 650"/>
                                <a:gd name="T95" fmla="*/ 156 h 291"/>
                                <a:gd name="T96" fmla="*/ 974 w 650"/>
                                <a:gd name="T97" fmla="*/ 148 h 291"/>
                                <a:gd name="T98" fmla="*/ 1024 w 650"/>
                                <a:gd name="T99" fmla="*/ 129 h 291"/>
                                <a:gd name="T100" fmla="*/ 1033 w 650"/>
                                <a:gd name="T101" fmla="*/ 112 h 291"/>
                                <a:gd name="T102" fmla="*/ 1054 w 650"/>
                                <a:gd name="T103" fmla="*/ 107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291"/>
                                <a:gd name="T158" fmla="*/ 650 w 65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291">
                                  <a:moveTo>
                                    <a:pt x="647" y="136"/>
                                  </a:moveTo>
                                  <a:lnTo>
                                    <a:pt x="649" y="126"/>
                                  </a:lnTo>
                                  <a:lnTo>
                                    <a:pt x="636" y="115"/>
                                  </a:lnTo>
                                  <a:lnTo>
                                    <a:pt x="632" y="120"/>
                                  </a:lnTo>
                                  <a:lnTo>
                                    <a:pt x="614" y="116"/>
                                  </a:lnTo>
                                  <a:lnTo>
                                    <a:pt x="576" y="90"/>
                                  </a:lnTo>
                                  <a:lnTo>
                                    <a:pt x="544" y="94"/>
                                  </a:lnTo>
                                  <a:lnTo>
                                    <a:pt x="529" y="84"/>
                                  </a:lnTo>
                                  <a:lnTo>
                                    <a:pt x="522" y="93"/>
                                  </a:lnTo>
                                  <a:lnTo>
                                    <a:pt x="470" y="43"/>
                                  </a:lnTo>
                                  <a:lnTo>
                                    <a:pt x="442" y="30"/>
                                  </a:lnTo>
                                  <a:lnTo>
                                    <a:pt x="442" y="21"/>
                                  </a:lnTo>
                                  <a:lnTo>
                                    <a:pt x="425" y="26"/>
                                  </a:lnTo>
                                  <a:lnTo>
                                    <a:pt x="413" y="39"/>
                                  </a:lnTo>
                                  <a:lnTo>
                                    <a:pt x="398" y="40"/>
                                  </a:lnTo>
                                  <a:lnTo>
                                    <a:pt x="396" y="28"/>
                                  </a:lnTo>
                                  <a:lnTo>
                                    <a:pt x="378" y="30"/>
                                  </a:lnTo>
                                  <a:lnTo>
                                    <a:pt x="370" y="22"/>
                                  </a:lnTo>
                                  <a:lnTo>
                                    <a:pt x="356" y="26"/>
                                  </a:lnTo>
                                  <a:lnTo>
                                    <a:pt x="355" y="15"/>
                                  </a:lnTo>
                                  <a:lnTo>
                                    <a:pt x="342" y="5"/>
                                  </a:lnTo>
                                  <a:lnTo>
                                    <a:pt x="315" y="0"/>
                                  </a:lnTo>
                                  <a:lnTo>
                                    <a:pt x="306" y="10"/>
                                  </a:lnTo>
                                  <a:lnTo>
                                    <a:pt x="274" y="15"/>
                                  </a:lnTo>
                                  <a:lnTo>
                                    <a:pt x="226" y="31"/>
                                  </a:lnTo>
                                  <a:lnTo>
                                    <a:pt x="201" y="30"/>
                                  </a:lnTo>
                                  <a:lnTo>
                                    <a:pt x="204" y="36"/>
                                  </a:lnTo>
                                  <a:lnTo>
                                    <a:pt x="212" y="36"/>
                                  </a:lnTo>
                                  <a:lnTo>
                                    <a:pt x="209" y="50"/>
                                  </a:lnTo>
                                  <a:lnTo>
                                    <a:pt x="204" y="53"/>
                                  </a:lnTo>
                                  <a:lnTo>
                                    <a:pt x="211" y="64"/>
                                  </a:lnTo>
                                  <a:lnTo>
                                    <a:pt x="199" y="72"/>
                                  </a:lnTo>
                                  <a:lnTo>
                                    <a:pt x="228" y="83"/>
                                  </a:lnTo>
                                  <a:lnTo>
                                    <a:pt x="221" y="95"/>
                                  </a:lnTo>
                                  <a:lnTo>
                                    <a:pt x="196" y="95"/>
                                  </a:lnTo>
                                  <a:lnTo>
                                    <a:pt x="175" y="86"/>
                                  </a:lnTo>
                                  <a:lnTo>
                                    <a:pt x="151" y="87"/>
                                  </a:lnTo>
                                  <a:lnTo>
                                    <a:pt x="138" y="96"/>
                                  </a:lnTo>
                                  <a:lnTo>
                                    <a:pt x="120" y="87"/>
                                  </a:lnTo>
                                  <a:lnTo>
                                    <a:pt x="120" y="98"/>
                                  </a:lnTo>
                                  <a:lnTo>
                                    <a:pt x="98" y="80"/>
                                  </a:lnTo>
                                  <a:lnTo>
                                    <a:pt x="76" y="73"/>
                                  </a:lnTo>
                                  <a:lnTo>
                                    <a:pt x="70" y="80"/>
                                  </a:lnTo>
                                  <a:lnTo>
                                    <a:pt x="53" y="76"/>
                                  </a:lnTo>
                                  <a:lnTo>
                                    <a:pt x="35" y="86"/>
                                  </a:lnTo>
                                  <a:lnTo>
                                    <a:pt x="24" y="96"/>
                                  </a:lnTo>
                                  <a:lnTo>
                                    <a:pt x="32" y="108"/>
                                  </a:lnTo>
                                  <a:lnTo>
                                    <a:pt x="25" y="113"/>
                                  </a:lnTo>
                                  <a:lnTo>
                                    <a:pt x="8" y="99"/>
                                  </a:lnTo>
                                  <a:lnTo>
                                    <a:pt x="0" y="141"/>
                                  </a:lnTo>
                                  <a:lnTo>
                                    <a:pt x="9" y="142"/>
                                  </a:lnTo>
                                  <a:lnTo>
                                    <a:pt x="16" y="156"/>
                                  </a:lnTo>
                                  <a:lnTo>
                                    <a:pt x="30" y="156"/>
                                  </a:lnTo>
                                  <a:lnTo>
                                    <a:pt x="46" y="175"/>
                                  </a:lnTo>
                                  <a:lnTo>
                                    <a:pt x="37" y="178"/>
                                  </a:lnTo>
                                  <a:lnTo>
                                    <a:pt x="50" y="183"/>
                                  </a:lnTo>
                                  <a:lnTo>
                                    <a:pt x="48" y="178"/>
                                  </a:lnTo>
                                  <a:lnTo>
                                    <a:pt x="77" y="165"/>
                                  </a:lnTo>
                                  <a:lnTo>
                                    <a:pt x="105" y="167"/>
                                  </a:lnTo>
                                  <a:lnTo>
                                    <a:pt x="125" y="182"/>
                                  </a:lnTo>
                                  <a:lnTo>
                                    <a:pt x="140" y="206"/>
                                  </a:lnTo>
                                  <a:lnTo>
                                    <a:pt x="98" y="202"/>
                                  </a:lnTo>
                                  <a:lnTo>
                                    <a:pt x="91" y="211"/>
                                  </a:lnTo>
                                  <a:lnTo>
                                    <a:pt x="97" y="221"/>
                                  </a:lnTo>
                                  <a:lnTo>
                                    <a:pt x="77" y="218"/>
                                  </a:lnTo>
                                  <a:lnTo>
                                    <a:pt x="76" y="224"/>
                                  </a:lnTo>
                                  <a:lnTo>
                                    <a:pt x="87" y="228"/>
                                  </a:lnTo>
                                  <a:lnTo>
                                    <a:pt x="110" y="254"/>
                                  </a:lnTo>
                                  <a:lnTo>
                                    <a:pt x="121" y="254"/>
                                  </a:lnTo>
                                  <a:lnTo>
                                    <a:pt x="121" y="269"/>
                                  </a:lnTo>
                                  <a:lnTo>
                                    <a:pt x="123" y="274"/>
                                  </a:lnTo>
                                  <a:lnTo>
                                    <a:pt x="132" y="266"/>
                                  </a:lnTo>
                                  <a:lnTo>
                                    <a:pt x="148" y="263"/>
                                  </a:lnTo>
                                  <a:lnTo>
                                    <a:pt x="175" y="286"/>
                                  </a:lnTo>
                                  <a:lnTo>
                                    <a:pt x="185" y="286"/>
                                  </a:lnTo>
                                  <a:lnTo>
                                    <a:pt x="167" y="209"/>
                                  </a:lnTo>
                                  <a:lnTo>
                                    <a:pt x="208" y="198"/>
                                  </a:lnTo>
                                  <a:lnTo>
                                    <a:pt x="275" y="240"/>
                                  </a:lnTo>
                                  <a:lnTo>
                                    <a:pt x="324" y="236"/>
                                  </a:lnTo>
                                  <a:lnTo>
                                    <a:pt x="348" y="252"/>
                                  </a:lnTo>
                                  <a:lnTo>
                                    <a:pt x="350" y="274"/>
                                  </a:lnTo>
                                  <a:lnTo>
                                    <a:pt x="361" y="274"/>
                                  </a:lnTo>
                                  <a:lnTo>
                                    <a:pt x="368" y="287"/>
                                  </a:lnTo>
                                  <a:lnTo>
                                    <a:pt x="400" y="290"/>
                                  </a:lnTo>
                                  <a:lnTo>
                                    <a:pt x="426" y="270"/>
                                  </a:lnTo>
                                  <a:lnTo>
                                    <a:pt x="427" y="264"/>
                                  </a:lnTo>
                                  <a:lnTo>
                                    <a:pt x="430" y="257"/>
                                  </a:lnTo>
                                  <a:lnTo>
                                    <a:pt x="468" y="262"/>
                                  </a:lnTo>
                                  <a:lnTo>
                                    <a:pt x="470" y="251"/>
                                  </a:lnTo>
                                  <a:lnTo>
                                    <a:pt x="478" y="248"/>
                                  </a:lnTo>
                                  <a:lnTo>
                                    <a:pt x="500" y="254"/>
                                  </a:lnTo>
                                  <a:lnTo>
                                    <a:pt x="566" y="255"/>
                                  </a:lnTo>
                                  <a:lnTo>
                                    <a:pt x="586" y="266"/>
                                  </a:lnTo>
                                  <a:lnTo>
                                    <a:pt x="588" y="248"/>
                                  </a:lnTo>
                                  <a:lnTo>
                                    <a:pt x="568" y="214"/>
                                  </a:lnTo>
                                  <a:lnTo>
                                    <a:pt x="572" y="209"/>
                                  </a:lnTo>
                                  <a:lnTo>
                                    <a:pt x="600" y="206"/>
                                  </a:lnTo>
                                  <a:lnTo>
                                    <a:pt x="598" y="166"/>
                                  </a:lnTo>
                                  <a:lnTo>
                                    <a:pt x="630" y="172"/>
                                  </a:lnTo>
                                  <a:lnTo>
                                    <a:pt x="639" y="168"/>
                                  </a:lnTo>
                                  <a:lnTo>
                                    <a:pt x="635" y="141"/>
                                  </a:lnTo>
                                  <a:lnTo>
                                    <a:pt x="647" y="1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2" name="Freeform 136"/>
                            <p:cNvSpPr>
                              <a:spLocks noChangeAspect="1"/>
                            </p:cNvSpPr>
                            <p:nvPr/>
                          </p:nvSpPr>
                          <p:spPr bwMode="auto">
                            <a:xfrm>
                              <a:off x="3010" y="976"/>
                              <a:ext cx="2277" cy="675"/>
                            </a:xfrm>
                            <a:custGeom>
                              <a:avLst/>
                              <a:gdLst>
                                <a:gd name="T0" fmla="*/ 1003 w 2239"/>
                                <a:gd name="T1" fmla="*/ 102 h 684"/>
                                <a:gd name="T2" fmla="*/ 985 w 2239"/>
                                <a:gd name="T3" fmla="*/ 104 h 684"/>
                                <a:gd name="T4" fmla="*/ 855 w 2239"/>
                                <a:gd name="T5" fmla="*/ 38 h 684"/>
                                <a:gd name="T6" fmla="*/ 878 w 2239"/>
                                <a:gd name="T7" fmla="*/ 106 h 684"/>
                                <a:gd name="T8" fmla="*/ 669 w 2239"/>
                                <a:gd name="T9" fmla="*/ 105 h 684"/>
                                <a:gd name="T10" fmla="*/ 444 w 2239"/>
                                <a:gd name="T11" fmla="*/ 120 h 684"/>
                                <a:gd name="T12" fmla="*/ 347 w 2239"/>
                                <a:gd name="T13" fmla="*/ 106 h 684"/>
                                <a:gd name="T14" fmla="*/ 265 w 2239"/>
                                <a:gd name="T15" fmla="*/ 143 h 684"/>
                                <a:gd name="T16" fmla="*/ 206 w 2239"/>
                                <a:gd name="T17" fmla="*/ 162 h 684"/>
                                <a:gd name="T18" fmla="*/ 278 w 2239"/>
                                <a:gd name="T19" fmla="*/ 112 h 684"/>
                                <a:gd name="T20" fmla="*/ 2 w 2239"/>
                                <a:gd name="T21" fmla="*/ 101 h 684"/>
                                <a:gd name="T22" fmla="*/ 70 w 2239"/>
                                <a:gd name="T23" fmla="*/ 158 h 684"/>
                                <a:gd name="T24" fmla="*/ 15 w 2239"/>
                                <a:gd name="T25" fmla="*/ 219 h 684"/>
                                <a:gd name="T26" fmla="*/ 105 w 2239"/>
                                <a:gd name="T27" fmla="*/ 267 h 684"/>
                                <a:gd name="T28" fmla="*/ 149 w 2239"/>
                                <a:gd name="T29" fmla="*/ 315 h 684"/>
                                <a:gd name="T30" fmla="*/ 302 w 2239"/>
                                <a:gd name="T31" fmla="*/ 337 h 684"/>
                                <a:gd name="T32" fmla="*/ 370 w 2239"/>
                                <a:gd name="T33" fmla="*/ 374 h 684"/>
                                <a:gd name="T34" fmla="*/ 344 w 2239"/>
                                <a:gd name="T35" fmla="*/ 396 h 684"/>
                                <a:gd name="T36" fmla="*/ 480 w 2239"/>
                                <a:gd name="T37" fmla="*/ 440 h 684"/>
                                <a:gd name="T38" fmla="*/ 638 w 2239"/>
                                <a:gd name="T39" fmla="*/ 457 h 684"/>
                                <a:gd name="T40" fmla="*/ 631 w 2239"/>
                                <a:gd name="T41" fmla="*/ 395 h 684"/>
                                <a:gd name="T42" fmla="*/ 548 w 2239"/>
                                <a:gd name="T43" fmla="*/ 366 h 684"/>
                                <a:gd name="T44" fmla="*/ 635 w 2239"/>
                                <a:gd name="T45" fmla="*/ 322 h 684"/>
                                <a:gd name="T46" fmla="*/ 772 w 2239"/>
                                <a:gd name="T47" fmla="*/ 335 h 684"/>
                                <a:gd name="T48" fmla="*/ 920 w 2239"/>
                                <a:gd name="T49" fmla="*/ 326 h 684"/>
                                <a:gd name="T50" fmla="*/ 878 w 2239"/>
                                <a:gd name="T51" fmla="*/ 295 h 684"/>
                                <a:gd name="T52" fmla="*/ 1106 w 2239"/>
                                <a:gd name="T53" fmla="*/ 273 h 684"/>
                                <a:gd name="T54" fmla="*/ 1195 w 2239"/>
                                <a:gd name="T55" fmla="*/ 298 h 684"/>
                                <a:gd name="T56" fmla="*/ 1398 w 2239"/>
                                <a:gd name="T57" fmla="*/ 334 h 684"/>
                                <a:gd name="T58" fmla="*/ 1585 w 2239"/>
                                <a:gd name="T59" fmla="*/ 348 h 684"/>
                                <a:gd name="T60" fmla="*/ 1772 w 2239"/>
                                <a:gd name="T61" fmla="*/ 338 h 684"/>
                                <a:gd name="T62" fmla="*/ 1950 w 2239"/>
                                <a:gd name="T63" fmla="*/ 325 h 684"/>
                                <a:gd name="T64" fmla="*/ 2357 w 2239"/>
                                <a:gd name="T65" fmla="*/ 344 h 684"/>
                                <a:gd name="T66" fmla="*/ 2404 w 2239"/>
                                <a:gd name="T67" fmla="*/ 302 h 684"/>
                                <a:gd name="T68" fmla="*/ 2747 w 2239"/>
                                <a:gd name="T69" fmla="*/ 361 h 684"/>
                                <a:gd name="T70" fmla="*/ 2885 w 2239"/>
                                <a:gd name="T71" fmla="*/ 411 h 684"/>
                                <a:gd name="T72" fmla="*/ 2887 w 2239"/>
                                <a:gd name="T73" fmla="*/ 439 h 684"/>
                                <a:gd name="T74" fmla="*/ 2953 w 2239"/>
                                <a:gd name="T75" fmla="*/ 330 h 684"/>
                                <a:gd name="T76" fmla="*/ 2800 w 2239"/>
                                <a:gd name="T77" fmla="*/ 287 h 684"/>
                                <a:gd name="T78" fmla="*/ 2775 w 2239"/>
                                <a:gd name="T79" fmla="*/ 225 h 684"/>
                                <a:gd name="T80" fmla="*/ 3003 w 2239"/>
                                <a:gd name="T81" fmla="*/ 227 h 684"/>
                                <a:gd name="T82" fmla="*/ 3130 w 2239"/>
                                <a:gd name="T83" fmla="*/ 193 h 684"/>
                                <a:gd name="T84" fmla="*/ 3192 w 2239"/>
                                <a:gd name="T85" fmla="*/ 182 h 684"/>
                                <a:gd name="T86" fmla="*/ 3181 w 2239"/>
                                <a:gd name="T87" fmla="*/ 252 h 684"/>
                                <a:gd name="T88" fmla="*/ 3390 w 2239"/>
                                <a:gd name="T89" fmla="*/ 302 h 684"/>
                                <a:gd name="T90" fmla="*/ 3380 w 2239"/>
                                <a:gd name="T91" fmla="*/ 260 h 684"/>
                                <a:gd name="T92" fmla="*/ 3261 w 2239"/>
                                <a:gd name="T93" fmla="*/ 214 h 684"/>
                                <a:gd name="T94" fmla="*/ 3422 w 2239"/>
                                <a:gd name="T95" fmla="*/ 212 h 684"/>
                                <a:gd name="T96" fmla="*/ 3408 w 2239"/>
                                <a:gd name="T97" fmla="*/ 152 h 684"/>
                                <a:gd name="T98" fmla="*/ 3469 w 2239"/>
                                <a:gd name="T99" fmla="*/ 143 h 684"/>
                                <a:gd name="T100" fmla="*/ 3561 w 2239"/>
                                <a:gd name="T101" fmla="*/ 124 h 684"/>
                                <a:gd name="T102" fmla="*/ 3075 w 2239"/>
                                <a:gd name="T103" fmla="*/ 102 h 684"/>
                                <a:gd name="T104" fmla="*/ 2851 w 2239"/>
                                <a:gd name="T105" fmla="*/ 95 h 684"/>
                                <a:gd name="T106" fmla="*/ 2297 w 2239"/>
                                <a:gd name="T107" fmla="*/ 55 h 684"/>
                                <a:gd name="T108" fmla="*/ 2182 w 2239"/>
                                <a:gd name="T109" fmla="*/ 79 h 684"/>
                                <a:gd name="T110" fmla="*/ 1941 w 2239"/>
                                <a:gd name="T111" fmla="*/ 47 h 684"/>
                                <a:gd name="T112" fmla="*/ 1668 w 2239"/>
                                <a:gd name="T113" fmla="*/ 38 h 684"/>
                                <a:gd name="T114" fmla="*/ 1590 w 2239"/>
                                <a:gd name="T115" fmla="*/ 44 h 684"/>
                                <a:gd name="T116" fmla="*/ 1502 w 2239"/>
                                <a:gd name="T117" fmla="*/ 11 h 684"/>
                                <a:gd name="T118" fmla="*/ 1173 w 2239"/>
                                <a:gd name="T119" fmla="*/ 37 h 684"/>
                                <a:gd name="T120" fmla="*/ 1106 w 2239"/>
                                <a:gd name="T121" fmla="*/ 69 h 684"/>
                                <a:gd name="T122" fmla="*/ 956 w 2239"/>
                                <a:gd name="T123" fmla="*/ 58 h 6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239"/>
                                <a:gd name="T187" fmla="*/ 0 h 684"/>
                                <a:gd name="T188" fmla="*/ 2239 w 2239"/>
                                <a:gd name="T189" fmla="*/ 684 h 6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239" h="684">
                                  <a:moveTo>
                                    <a:pt x="588" y="87"/>
                                  </a:moveTo>
                                  <a:lnTo>
                                    <a:pt x="572" y="104"/>
                                  </a:lnTo>
                                  <a:lnTo>
                                    <a:pt x="595" y="117"/>
                                  </a:lnTo>
                                  <a:lnTo>
                                    <a:pt x="595" y="133"/>
                                  </a:lnTo>
                                  <a:lnTo>
                                    <a:pt x="605" y="142"/>
                                  </a:lnTo>
                                  <a:lnTo>
                                    <a:pt x="616" y="148"/>
                                  </a:lnTo>
                                  <a:lnTo>
                                    <a:pt x="630" y="168"/>
                                  </a:lnTo>
                                  <a:lnTo>
                                    <a:pt x="620" y="182"/>
                                  </a:lnTo>
                                  <a:lnTo>
                                    <a:pt x="598" y="194"/>
                                  </a:lnTo>
                                  <a:lnTo>
                                    <a:pt x="580" y="186"/>
                                  </a:lnTo>
                                  <a:lnTo>
                                    <a:pt x="602" y="173"/>
                                  </a:lnTo>
                                  <a:lnTo>
                                    <a:pt x="605" y="152"/>
                                  </a:lnTo>
                                  <a:lnTo>
                                    <a:pt x="586" y="144"/>
                                  </a:lnTo>
                                  <a:lnTo>
                                    <a:pt x="568" y="108"/>
                                  </a:lnTo>
                                  <a:lnTo>
                                    <a:pt x="554" y="100"/>
                                  </a:lnTo>
                                  <a:lnTo>
                                    <a:pt x="554" y="81"/>
                                  </a:lnTo>
                                  <a:lnTo>
                                    <a:pt x="534" y="73"/>
                                  </a:lnTo>
                                  <a:lnTo>
                                    <a:pt x="525" y="67"/>
                                  </a:lnTo>
                                  <a:lnTo>
                                    <a:pt x="512" y="70"/>
                                  </a:lnTo>
                                  <a:lnTo>
                                    <a:pt x="494" y="106"/>
                                  </a:lnTo>
                                  <a:lnTo>
                                    <a:pt x="504" y="119"/>
                                  </a:lnTo>
                                  <a:lnTo>
                                    <a:pt x="505" y="133"/>
                                  </a:lnTo>
                                  <a:lnTo>
                                    <a:pt x="544" y="148"/>
                                  </a:lnTo>
                                  <a:lnTo>
                                    <a:pt x="540" y="157"/>
                                  </a:lnTo>
                                  <a:lnTo>
                                    <a:pt x="396" y="118"/>
                                  </a:lnTo>
                                  <a:lnTo>
                                    <a:pt x="392" y="125"/>
                                  </a:lnTo>
                                  <a:lnTo>
                                    <a:pt x="434" y="144"/>
                                  </a:lnTo>
                                  <a:lnTo>
                                    <a:pt x="420" y="150"/>
                                  </a:lnTo>
                                  <a:lnTo>
                                    <a:pt x="422" y="156"/>
                                  </a:lnTo>
                                  <a:lnTo>
                                    <a:pt x="411" y="155"/>
                                  </a:lnTo>
                                  <a:lnTo>
                                    <a:pt x="407" y="144"/>
                                  </a:lnTo>
                                  <a:lnTo>
                                    <a:pt x="359" y="152"/>
                                  </a:lnTo>
                                  <a:lnTo>
                                    <a:pt x="357" y="159"/>
                                  </a:lnTo>
                                  <a:lnTo>
                                    <a:pt x="340" y="144"/>
                                  </a:lnTo>
                                  <a:lnTo>
                                    <a:pt x="270" y="168"/>
                                  </a:lnTo>
                                  <a:lnTo>
                                    <a:pt x="273" y="178"/>
                                  </a:lnTo>
                                  <a:lnTo>
                                    <a:pt x="262" y="182"/>
                                  </a:lnTo>
                                  <a:lnTo>
                                    <a:pt x="227" y="173"/>
                                  </a:lnTo>
                                  <a:lnTo>
                                    <a:pt x="248" y="164"/>
                                  </a:lnTo>
                                  <a:lnTo>
                                    <a:pt x="240" y="157"/>
                                  </a:lnTo>
                                  <a:lnTo>
                                    <a:pt x="198" y="150"/>
                                  </a:lnTo>
                                  <a:lnTo>
                                    <a:pt x="213" y="157"/>
                                  </a:lnTo>
                                  <a:lnTo>
                                    <a:pt x="213" y="177"/>
                                  </a:lnTo>
                                  <a:lnTo>
                                    <a:pt x="223" y="179"/>
                                  </a:lnTo>
                                  <a:lnTo>
                                    <a:pt x="225" y="188"/>
                                  </a:lnTo>
                                  <a:lnTo>
                                    <a:pt x="219" y="194"/>
                                  </a:lnTo>
                                  <a:lnTo>
                                    <a:pt x="194" y="190"/>
                                  </a:lnTo>
                                  <a:lnTo>
                                    <a:pt x="164" y="207"/>
                                  </a:lnTo>
                                  <a:lnTo>
                                    <a:pt x="182" y="224"/>
                                  </a:lnTo>
                                  <a:lnTo>
                                    <a:pt x="127" y="213"/>
                                  </a:lnTo>
                                  <a:lnTo>
                                    <a:pt x="122" y="218"/>
                                  </a:lnTo>
                                  <a:lnTo>
                                    <a:pt x="144" y="225"/>
                                  </a:lnTo>
                                  <a:lnTo>
                                    <a:pt x="147" y="235"/>
                                  </a:lnTo>
                                  <a:lnTo>
                                    <a:pt x="129" y="235"/>
                                  </a:lnTo>
                                  <a:lnTo>
                                    <a:pt x="98" y="224"/>
                                  </a:lnTo>
                                  <a:lnTo>
                                    <a:pt x="92" y="197"/>
                                  </a:lnTo>
                                  <a:lnTo>
                                    <a:pt x="56" y="177"/>
                                  </a:lnTo>
                                  <a:lnTo>
                                    <a:pt x="142" y="197"/>
                                  </a:lnTo>
                                  <a:lnTo>
                                    <a:pt x="180" y="184"/>
                                  </a:lnTo>
                                  <a:lnTo>
                                    <a:pt x="172" y="168"/>
                                  </a:lnTo>
                                  <a:lnTo>
                                    <a:pt x="113" y="146"/>
                                  </a:lnTo>
                                  <a:lnTo>
                                    <a:pt x="57" y="130"/>
                                  </a:lnTo>
                                  <a:lnTo>
                                    <a:pt x="30" y="132"/>
                                  </a:lnTo>
                                  <a:lnTo>
                                    <a:pt x="8" y="144"/>
                                  </a:lnTo>
                                  <a:lnTo>
                                    <a:pt x="2" y="146"/>
                                  </a:lnTo>
                                  <a:lnTo>
                                    <a:pt x="3" y="157"/>
                                  </a:lnTo>
                                  <a:lnTo>
                                    <a:pt x="22" y="167"/>
                                  </a:lnTo>
                                  <a:lnTo>
                                    <a:pt x="16" y="178"/>
                                  </a:lnTo>
                                  <a:lnTo>
                                    <a:pt x="29" y="198"/>
                                  </a:lnTo>
                                  <a:lnTo>
                                    <a:pt x="27" y="217"/>
                                  </a:lnTo>
                                  <a:lnTo>
                                    <a:pt x="41" y="229"/>
                                  </a:lnTo>
                                  <a:lnTo>
                                    <a:pt x="38" y="239"/>
                                  </a:lnTo>
                                  <a:lnTo>
                                    <a:pt x="57" y="258"/>
                                  </a:lnTo>
                                  <a:lnTo>
                                    <a:pt x="9" y="298"/>
                                  </a:lnTo>
                                  <a:lnTo>
                                    <a:pt x="19" y="298"/>
                                  </a:lnTo>
                                  <a:lnTo>
                                    <a:pt x="32" y="310"/>
                                  </a:lnTo>
                                  <a:lnTo>
                                    <a:pt x="15" y="320"/>
                                  </a:lnTo>
                                  <a:lnTo>
                                    <a:pt x="12" y="328"/>
                                  </a:lnTo>
                                  <a:lnTo>
                                    <a:pt x="0" y="331"/>
                                  </a:lnTo>
                                  <a:lnTo>
                                    <a:pt x="14" y="346"/>
                                  </a:lnTo>
                                  <a:lnTo>
                                    <a:pt x="11" y="354"/>
                                  </a:lnTo>
                                  <a:lnTo>
                                    <a:pt x="26" y="381"/>
                                  </a:lnTo>
                                  <a:lnTo>
                                    <a:pt x="68" y="394"/>
                                  </a:lnTo>
                                  <a:lnTo>
                                    <a:pt x="70" y="410"/>
                                  </a:lnTo>
                                  <a:lnTo>
                                    <a:pt x="88" y="430"/>
                                  </a:lnTo>
                                  <a:lnTo>
                                    <a:pt x="102" y="432"/>
                                  </a:lnTo>
                                  <a:lnTo>
                                    <a:pt x="96" y="442"/>
                                  </a:lnTo>
                                  <a:lnTo>
                                    <a:pt x="80" y="442"/>
                                  </a:lnTo>
                                  <a:lnTo>
                                    <a:pt x="91" y="462"/>
                                  </a:lnTo>
                                  <a:lnTo>
                                    <a:pt x="122" y="457"/>
                                  </a:lnTo>
                                  <a:lnTo>
                                    <a:pt x="133" y="468"/>
                                  </a:lnTo>
                                  <a:lnTo>
                                    <a:pt x="132" y="477"/>
                                  </a:lnTo>
                                  <a:lnTo>
                                    <a:pt x="144" y="480"/>
                                  </a:lnTo>
                                  <a:lnTo>
                                    <a:pt x="156" y="495"/>
                                  </a:lnTo>
                                  <a:lnTo>
                                    <a:pt x="186" y="495"/>
                                  </a:lnTo>
                                  <a:lnTo>
                                    <a:pt x="195" y="504"/>
                                  </a:lnTo>
                                  <a:lnTo>
                                    <a:pt x="231" y="513"/>
                                  </a:lnTo>
                                  <a:lnTo>
                                    <a:pt x="224" y="524"/>
                                  </a:lnTo>
                                  <a:lnTo>
                                    <a:pt x="232" y="528"/>
                                  </a:lnTo>
                                  <a:lnTo>
                                    <a:pt x="225" y="529"/>
                                  </a:lnTo>
                                  <a:lnTo>
                                    <a:pt x="228" y="548"/>
                                  </a:lnTo>
                                  <a:lnTo>
                                    <a:pt x="215" y="546"/>
                                  </a:lnTo>
                                  <a:lnTo>
                                    <a:pt x="207" y="553"/>
                                  </a:lnTo>
                                  <a:lnTo>
                                    <a:pt x="207" y="564"/>
                                  </a:lnTo>
                                  <a:lnTo>
                                    <a:pt x="225" y="564"/>
                                  </a:lnTo>
                                  <a:lnTo>
                                    <a:pt x="200" y="572"/>
                                  </a:lnTo>
                                  <a:lnTo>
                                    <a:pt x="210" y="580"/>
                                  </a:lnTo>
                                  <a:lnTo>
                                    <a:pt x="198" y="598"/>
                                  </a:lnTo>
                                  <a:lnTo>
                                    <a:pt x="190" y="600"/>
                                  </a:lnTo>
                                  <a:lnTo>
                                    <a:pt x="190" y="605"/>
                                  </a:lnTo>
                                  <a:lnTo>
                                    <a:pt x="193" y="605"/>
                                  </a:lnTo>
                                  <a:lnTo>
                                    <a:pt x="246" y="637"/>
                                  </a:lnTo>
                                  <a:lnTo>
                                    <a:pt x="295" y="644"/>
                                  </a:lnTo>
                                  <a:lnTo>
                                    <a:pt x="314" y="655"/>
                                  </a:lnTo>
                                  <a:lnTo>
                                    <a:pt x="334" y="653"/>
                                  </a:lnTo>
                                  <a:lnTo>
                                    <a:pt x="357" y="670"/>
                                  </a:lnTo>
                                  <a:lnTo>
                                    <a:pt x="374" y="682"/>
                                  </a:lnTo>
                                  <a:lnTo>
                                    <a:pt x="384" y="683"/>
                                  </a:lnTo>
                                  <a:lnTo>
                                    <a:pt x="392" y="670"/>
                                  </a:lnTo>
                                  <a:lnTo>
                                    <a:pt x="371" y="647"/>
                                  </a:lnTo>
                                  <a:lnTo>
                                    <a:pt x="369" y="632"/>
                                  </a:lnTo>
                                  <a:lnTo>
                                    <a:pt x="352" y="610"/>
                                  </a:lnTo>
                                  <a:lnTo>
                                    <a:pt x="365" y="585"/>
                                  </a:lnTo>
                                  <a:lnTo>
                                    <a:pt x="376" y="588"/>
                                  </a:lnTo>
                                  <a:lnTo>
                                    <a:pt x="386" y="579"/>
                                  </a:lnTo>
                                  <a:lnTo>
                                    <a:pt x="373" y="574"/>
                                  </a:lnTo>
                                  <a:lnTo>
                                    <a:pt x="382" y="571"/>
                                  </a:lnTo>
                                  <a:lnTo>
                                    <a:pt x="366" y="552"/>
                                  </a:lnTo>
                                  <a:lnTo>
                                    <a:pt x="352" y="552"/>
                                  </a:lnTo>
                                  <a:lnTo>
                                    <a:pt x="345" y="538"/>
                                  </a:lnTo>
                                  <a:lnTo>
                                    <a:pt x="336" y="537"/>
                                  </a:lnTo>
                                  <a:lnTo>
                                    <a:pt x="344" y="495"/>
                                  </a:lnTo>
                                  <a:lnTo>
                                    <a:pt x="361" y="509"/>
                                  </a:lnTo>
                                  <a:lnTo>
                                    <a:pt x="368" y="504"/>
                                  </a:lnTo>
                                  <a:lnTo>
                                    <a:pt x="360" y="492"/>
                                  </a:lnTo>
                                  <a:lnTo>
                                    <a:pt x="371" y="482"/>
                                  </a:lnTo>
                                  <a:lnTo>
                                    <a:pt x="389" y="472"/>
                                  </a:lnTo>
                                  <a:lnTo>
                                    <a:pt x="406" y="476"/>
                                  </a:lnTo>
                                  <a:lnTo>
                                    <a:pt x="412" y="469"/>
                                  </a:lnTo>
                                  <a:lnTo>
                                    <a:pt x="434" y="476"/>
                                  </a:lnTo>
                                  <a:lnTo>
                                    <a:pt x="456" y="494"/>
                                  </a:lnTo>
                                  <a:lnTo>
                                    <a:pt x="456" y="483"/>
                                  </a:lnTo>
                                  <a:lnTo>
                                    <a:pt x="474" y="492"/>
                                  </a:lnTo>
                                  <a:lnTo>
                                    <a:pt x="487" y="483"/>
                                  </a:lnTo>
                                  <a:lnTo>
                                    <a:pt x="511" y="482"/>
                                  </a:lnTo>
                                  <a:lnTo>
                                    <a:pt x="532" y="491"/>
                                  </a:lnTo>
                                  <a:lnTo>
                                    <a:pt x="557" y="491"/>
                                  </a:lnTo>
                                  <a:lnTo>
                                    <a:pt x="564" y="479"/>
                                  </a:lnTo>
                                  <a:lnTo>
                                    <a:pt x="535" y="468"/>
                                  </a:lnTo>
                                  <a:lnTo>
                                    <a:pt x="547" y="460"/>
                                  </a:lnTo>
                                  <a:lnTo>
                                    <a:pt x="540" y="449"/>
                                  </a:lnTo>
                                  <a:lnTo>
                                    <a:pt x="545" y="446"/>
                                  </a:lnTo>
                                  <a:lnTo>
                                    <a:pt x="548" y="432"/>
                                  </a:lnTo>
                                  <a:lnTo>
                                    <a:pt x="540" y="432"/>
                                  </a:lnTo>
                                  <a:lnTo>
                                    <a:pt x="537" y="426"/>
                                  </a:lnTo>
                                  <a:lnTo>
                                    <a:pt x="562" y="427"/>
                                  </a:lnTo>
                                  <a:lnTo>
                                    <a:pt x="610" y="411"/>
                                  </a:lnTo>
                                  <a:lnTo>
                                    <a:pt x="642" y="406"/>
                                  </a:lnTo>
                                  <a:lnTo>
                                    <a:pt x="651" y="396"/>
                                  </a:lnTo>
                                  <a:lnTo>
                                    <a:pt x="678" y="401"/>
                                  </a:lnTo>
                                  <a:lnTo>
                                    <a:pt x="691" y="411"/>
                                  </a:lnTo>
                                  <a:lnTo>
                                    <a:pt x="692" y="422"/>
                                  </a:lnTo>
                                  <a:lnTo>
                                    <a:pt x="706" y="418"/>
                                  </a:lnTo>
                                  <a:lnTo>
                                    <a:pt x="714" y="426"/>
                                  </a:lnTo>
                                  <a:lnTo>
                                    <a:pt x="732" y="424"/>
                                  </a:lnTo>
                                  <a:lnTo>
                                    <a:pt x="734" y="436"/>
                                  </a:lnTo>
                                  <a:lnTo>
                                    <a:pt x="749" y="435"/>
                                  </a:lnTo>
                                  <a:lnTo>
                                    <a:pt x="761" y="422"/>
                                  </a:lnTo>
                                  <a:lnTo>
                                    <a:pt x="778" y="417"/>
                                  </a:lnTo>
                                  <a:lnTo>
                                    <a:pt x="778" y="426"/>
                                  </a:lnTo>
                                  <a:lnTo>
                                    <a:pt x="806" y="439"/>
                                  </a:lnTo>
                                  <a:lnTo>
                                    <a:pt x="858" y="489"/>
                                  </a:lnTo>
                                  <a:lnTo>
                                    <a:pt x="865" y="480"/>
                                  </a:lnTo>
                                  <a:lnTo>
                                    <a:pt x="880" y="490"/>
                                  </a:lnTo>
                                  <a:lnTo>
                                    <a:pt x="912" y="486"/>
                                  </a:lnTo>
                                  <a:lnTo>
                                    <a:pt x="950" y="512"/>
                                  </a:lnTo>
                                  <a:lnTo>
                                    <a:pt x="968" y="516"/>
                                  </a:lnTo>
                                  <a:lnTo>
                                    <a:pt x="972" y="511"/>
                                  </a:lnTo>
                                  <a:lnTo>
                                    <a:pt x="985" y="522"/>
                                  </a:lnTo>
                                  <a:lnTo>
                                    <a:pt x="983" y="532"/>
                                  </a:lnTo>
                                  <a:lnTo>
                                    <a:pt x="996" y="526"/>
                                  </a:lnTo>
                                  <a:lnTo>
                                    <a:pt x="1001" y="516"/>
                                  </a:lnTo>
                                  <a:lnTo>
                                    <a:pt x="1048" y="492"/>
                                  </a:lnTo>
                                  <a:lnTo>
                                    <a:pt x="1088" y="496"/>
                                  </a:lnTo>
                                  <a:lnTo>
                                    <a:pt x="1107" y="506"/>
                                  </a:lnTo>
                                  <a:lnTo>
                                    <a:pt x="1147" y="504"/>
                                  </a:lnTo>
                                  <a:lnTo>
                                    <a:pt x="1146" y="491"/>
                                  </a:lnTo>
                                  <a:lnTo>
                                    <a:pt x="1136" y="476"/>
                                  </a:lnTo>
                                  <a:lnTo>
                                    <a:pt x="1148" y="462"/>
                                  </a:lnTo>
                                  <a:lnTo>
                                    <a:pt x="1198" y="476"/>
                                  </a:lnTo>
                                  <a:lnTo>
                                    <a:pt x="1227" y="497"/>
                                  </a:lnTo>
                                  <a:lnTo>
                                    <a:pt x="1267" y="494"/>
                                  </a:lnTo>
                                  <a:lnTo>
                                    <a:pt x="1350" y="520"/>
                                  </a:lnTo>
                                  <a:lnTo>
                                    <a:pt x="1394" y="513"/>
                                  </a:lnTo>
                                  <a:lnTo>
                                    <a:pt x="1414" y="500"/>
                                  </a:lnTo>
                                  <a:lnTo>
                                    <a:pt x="1445" y="506"/>
                                  </a:lnTo>
                                  <a:lnTo>
                                    <a:pt x="1472" y="513"/>
                                  </a:lnTo>
                                  <a:lnTo>
                                    <a:pt x="1487" y="503"/>
                                  </a:lnTo>
                                  <a:lnTo>
                                    <a:pt x="1481" y="473"/>
                                  </a:lnTo>
                                  <a:lnTo>
                                    <a:pt x="1486" y="468"/>
                                  </a:lnTo>
                                  <a:lnTo>
                                    <a:pt x="1470" y="449"/>
                                  </a:lnTo>
                                  <a:lnTo>
                                    <a:pt x="1476" y="442"/>
                                  </a:lnTo>
                                  <a:lnTo>
                                    <a:pt x="1510" y="437"/>
                                  </a:lnTo>
                                  <a:lnTo>
                                    <a:pt x="1556" y="448"/>
                                  </a:lnTo>
                                  <a:lnTo>
                                    <a:pt x="1604" y="487"/>
                                  </a:lnTo>
                                  <a:lnTo>
                                    <a:pt x="1626" y="512"/>
                                  </a:lnTo>
                                  <a:lnTo>
                                    <a:pt x="1654" y="516"/>
                                  </a:lnTo>
                                  <a:lnTo>
                                    <a:pt x="1686" y="529"/>
                                  </a:lnTo>
                                  <a:lnTo>
                                    <a:pt x="1708" y="552"/>
                                  </a:lnTo>
                                  <a:lnTo>
                                    <a:pt x="1724" y="552"/>
                                  </a:lnTo>
                                  <a:lnTo>
                                    <a:pt x="1759" y="536"/>
                                  </a:lnTo>
                                  <a:lnTo>
                                    <a:pt x="1769" y="554"/>
                                  </a:lnTo>
                                  <a:lnTo>
                                    <a:pt x="1764" y="560"/>
                                  </a:lnTo>
                                  <a:lnTo>
                                    <a:pt x="1770" y="605"/>
                                  </a:lnTo>
                                  <a:lnTo>
                                    <a:pt x="1752" y="602"/>
                                  </a:lnTo>
                                  <a:lnTo>
                                    <a:pt x="1744" y="614"/>
                                  </a:lnTo>
                                  <a:lnTo>
                                    <a:pt x="1762" y="640"/>
                                  </a:lnTo>
                                  <a:lnTo>
                                    <a:pt x="1764" y="655"/>
                                  </a:lnTo>
                                  <a:lnTo>
                                    <a:pt x="1770" y="655"/>
                                  </a:lnTo>
                                  <a:lnTo>
                                    <a:pt x="1772" y="642"/>
                                  </a:lnTo>
                                  <a:lnTo>
                                    <a:pt x="1802" y="654"/>
                                  </a:lnTo>
                                  <a:lnTo>
                                    <a:pt x="1824" y="638"/>
                                  </a:lnTo>
                                  <a:lnTo>
                                    <a:pt x="1824" y="620"/>
                                  </a:lnTo>
                                  <a:lnTo>
                                    <a:pt x="1838" y="592"/>
                                  </a:lnTo>
                                  <a:lnTo>
                                    <a:pt x="1842" y="536"/>
                                  </a:lnTo>
                                  <a:lnTo>
                                    <a:pt x="1813" y="485"/>
                                  </a:lnTo>
                                  <a:lnTo>
                                    <a:pt x="1792" y="439"/>
                                  </a:lnTo>
                                  <a:lnTo>
                                    <a:pt x="1747" y="422"/>
                                  </a:lnTo>
                                  <a:lnTo>
                                    <a:pt x="1738" y="422"/>
                                  </a:lnTo>
                                  <a:lnTo>
                                    <a:pt x="1736" y="431"/>
                                  </a:lnTo>
                                  <a:lnTo>
                                    <a:pt x="1726" y="436"/>
                                  </a:lnTo>
                                  <a:lnTo>
                                    <a:pt x="1718" y="420"/>
                                  </a:lnTo>
                                  <a:lnTo>
                                    <a:pt x="1710" y="422"/>
                                  </a:lnTo>
                                  <a:lnTo>
                                    <a:pt x="1712" y="430"/>
                                  </a:lnTo>
                                  <a:lnTo>
                                    <a:pt x="1697" y="414"/>
                                  </a:lnTo>
                                  <a:lnTo>
                                    <a:pt x="1670" y="406"/>
                                  </a:lnTo>
                                  <a:lnTo>
                                    <a:pt x="1685" y="387"/>
                                  </a:lnTo>
                                  <a:lnTo>
                                    <a:pt x="1704" y="328"/>
                                  </a:lnTo>
                                  <a:lnTo>
                                    <a:pt x="1723" y="321"/>
                                  </a:lnTo>
                                  <a:lnTo>
                                    <a:pt x="1800" y="323"/>
                                  </a:lnTo>
                                  <a:lnTo>
                                    <a:pt x="1794" y="314"/>
                                  </a:lnTo>
                                  <a:lnTo>
                                    <a:pt x="1800" y="313"/>
                                  </a:lnTo>
                                  <a:lnTo>
                                    <a:pt x="1830" y="316"/>
                                  </a:lnTo>
                                  <a:lnTo>
                                    <a:pt x="1844" y="331"/>
                                  </a:lnTo>
                                  <a:lnTo>
                                    <a:pt x="1894" y="324"/>
                                  </a:lnTo>
                                  <a:lnTo>
                                    <a:pt x="1874" y="319"/>
                                  </a:lnTo>
                                  <a:lnTo>
                                    <a:pt x="1868" y="310"/>
                                  </a:lnTo>
                                  <a:lnTo>
                                    <a:pt x="1871" y="278"/>
                                  </a:lnTo>
                                  <a:lnTo>
                                    <a:pt x="1914" y="275"/>
                                  </a:lnTo>
                                  <a:lnTo>
                                    <a:pt x="1921" y="285"/>
                                  </a:lnTo>
                                  <a:lnTo>
                                    <a:pt x="1939" y="298"/>
                                  </a:lnTo>
                                  <a:lnTo>
                                    <a:pt x="1948" y="278"/>
                                  </a:lnTo>
                                  <a:lnTo>
                                    <a:pt x="1956" y="278"/>
                                  </a:lnTo>
                                  <a:lnTo>
                                    <a:pt x="1943" y="262"/>
                                  </a:lnTo>
                                  <a:lnTo>
                                    <a:pt x="1964" y="262"/>
                                  </a:lnTo>
                                  <a:lnTo>
                                    <a:pt x="1959" y="267"/>
                                  </a:lnTo>
                                  <a:lnTo>
                                    <a:pt x="1982" y="293"/>
                                  </a:lnTo>
                                  <a:lnTo>
                                    <a:pt x="1968" y="302"/>
                                  </a:lnTo>
                                  <a:lnTo>
                                    <a:pt x="1964" y="348"/>
                                  </a:lnTo>
                                  <a:lnTo>
                                    <a:pt x="1948" y="352"/>
                                  </a:lnTo>
                                  <a:lnTo>
                                    <a:pt x="1959" y="366"/>
                                  </a:lnTo>
                                  <a:lnTo>
                                    <a:pt x="1953" y="370"/>
                                  </a:lnTo>
                                  <a:lnTo>
                                    <a:pt x="1974" y="401"/>
                                  </a:lnTo>
                                  <a:lnTo>
                                    <a:pt x="2070" y="486"/>
                                  </a:lnTo>
                                  <a:lnTo>
                                    <a:pt x="2076" y="472"/>
                                  </a:lnTo>
                                  <a:lnTo>
                                    <a:pt x="2066" y="448"/>
                                  </a:lnTo>
                                  <a:lnTo>
                                    <a:pt x="2070" y="442"/>
                                  </a:lnTo>
                                  <a:lnTo>
                                    <a:pt x="2081" y="442"/>
                                  </a:lnTo>
                                  <a:lnTo>
                                    <a:pt x="2065" y="422"/>
                                  </a:lnTo>
                                  <a:lnTo>
                                    <a:pt x="2065" y="417"/>
                                  </a:lnTo>
                                  <a:lnTo>
                                    <a:pt x="2084" y="415"/>
                                  </a:lnTo>
                                  <a:lnTo>
                                    <a:pt x="2085" y="411"/>
                                  </a:lnTo>
                                  <a:lnTo>
                                    <a:pt x="2057" y="385"/>
                                  </a:lnTo>
                                  <a:lnTo>
                                    <a:pt x="2075" y="384"/>
                                  </a:lnTo>
                                  <a:lnTo>
                                    <a:pt x="2054" y="370"/>
                                  </a:lnTo>
                                  <a:lnTo>
                                    <a:pt x="2044" y="354"/>
                                  </a:lnTo>
                                  <a:lnTo>
                                    <a:pt x="2026" y="352"/>
                                  </a:lnTo>
                                  <a:lnTo>
                                    <a:pt x="2016" y="344"/>
                                  </a:lnTo>
                                  <a:lnTo>
                                    <a:pt x="2013" y="328"/>
                                  </a:lnTo>
                                  <a:lnTo>
                                    <a:pt x="2000" y="313"/>
                                  </a:lnTo>
                                  <a:lnTo>
                                    <a:pt x="2021" y="313"/>
                                  </a:lnTo>
                                  <a:lnTo>
                                    <a:pt x="2031" y="303"/>
                                  </a:lnTo>
                                  <a:lnTo>
                                    <a:pt x="2045" y="313"/>
                                  </a:lnTo>
                                  <a:lnTo>
                                    <a:pt x="2046" y="305"/>
                                  </a:lnTo>
                                  <a:lnTo>
                                    <a:pt x="2057" y="298"/>
                                  </a:lnTo>
                                  <a:lnTo>
                                    <a:pt x="2101" y="311"/>
                                  </a:lnTo>
                                  <a:lnTo>
                                    <a:pt x="2096" y="302"/>
                                  </a:lnTo>
                                  <a:lnTo>
                                    <a:pt x="2125" y="270"/>
                                  </a:lnTo>
                                  <a:lnTo>
                                    <a:pt x="2139" y="262"/>
                                  </a:lnTo>
                                  <a:lnTo>
                                    <a:pt x="2173" y="267"/>
                                  </a:lnTo>
                                  <a:lnTo>
                                    <a:pt x="2173" y="259"/>
                                  </a:lnTo>
                                  <a:lnTo>
                                    <a:pt x="2092" y="221"/>
                                  </a:lnTo>
                                  <a:lnTo>
                                    <a:pt x="2110" y="222"/>
                                  </a:lnTo>
                                  <a:lnTo>
                                    <a:pt x="2120" y="214"/>
                                  </a:lnTo>
                                  <a:lnTo>
                                    <a:pt x="2115" y="204"/>
                                  </a:lnTo>
                                  <a:lnTo>
                                    <a:pt x="2097" y="197"/>
                                  </a:lnTo>
                                  <a:lnTo>
                                    <a:pt x="2101" y="192"/>
                                  </a:lnTo>
                                  <a:lnTo>
                                    <a:pt x="2130" y="207"/>
                                  </a:lnTo>
                                  <a:lnTo>
                                    <a:pt x="2166" y="208"/>
                                  </a:lnTo>
                                  <a:lnTo>
                                    <a:pt x="2238" y="229"/>
                                  </a:lnTo>
                                  <a:lnTo>
                                    <a:pt x="2217" y="207"/>
                                  </a:lnTo>
                                  <a:lnTo>
                                    <a:pt x="2233" y="207"/>
                                  </a:lnTo>
                                  <a:lnTo>
                                    <a:pt x="2234" y="197"/>
                                  </a:lnTo>
                                  <a:lnTo>
                                    <a:pt x="2186" y="182"/>
                                  </a:lnTo>
                                  <a:lnTo>
                                    <a:pt x="2143" y="178"/>
                                  </a:lnTo>
                                  <a:lnTo>
                                    <a:pt x="2017" y="142"/>
                                  </a:lnTo>
                                  <a:lnTo>
                                    <a:pt x="1948" y="129"/>
                                  </a:lnTo>
                                  <a:lnTo>
                                    <a:pt x="1867" y="126"/>
                                  </a:lnTo>
                                  <a:lnTo>
                                    <a:pt x="1898" y="142"/>
                                  </a:lnTo>
                                  <a:lnTo>
                                    <a:pt x="1887" y="148"/>
                                  </a:lnTo>
                                  <a:lnTo>
                                    <a:pt x="1848" y="134"/>
                                  </a:lnTo>
                                  <a:lnTo>
                                    <a:pt x="1861" y="134"/>
                                  </a:lnTo>
                                  <a:lnTo>
                                    <a:pt x="1858" y="129"/>
                                  </a:lnTo>
                                  <a:lnTo>
                                    <a:pt x="1838" y="126"/>
                                  </a:lnTo>
                                  <a:lnTo>
                                    <a:pt x="1837" y="137"/>
                                  </a:lnTo>
                                  <a:lnTo>
                                    <a:pt x="1749" y="134"/>
                                  </a:lnTo>
                                  <a:lnTo>
                                    <a:pt x="1724" y="123"/>
                                  </a:lnTo>
                                  <a:lnTo>
                                    <a:pt x="1693" y="110"/>
                                  </a:lnTo>
                                  <a:lnTo>
                                    <a:pt x="1612" y="111"/>
                                  </a:lnTo>
                                  <a:lnTo>
                                    <a:pt x="1548" y="90"/>
                                  </a:lnTo>
                                  <a:lnTo>
                                    <a:pt x="1415" y="79"/>
                                  </a:lnTo>
                                  <a:lnTo>
                                    <a:pt x="1411" y="84"/>
                                  </a:lnTo>
                                  <a:lnTo>
                                    <a:pt x="1411" y="88"/>
                                  </a:lnTo>
                                  <a:lnTo>
                                    <a:pt x="1438" y="100"/>
                                  </a:lnTo>
                                  <a:lnTo>
                                    <a:pt x="1377" y="98"/>
                                  </a:lnTo>
                                  <a:lnTo>
                                    <a:pt x="1366" y="104"/>
                                  </a:lnTo>
                                  <a:lnTo>
                                    <a:pt x="1331" y="94"/>
                                  </a:lnTo>
                                  <a:lnTo>
                                    <a:pt x="1340" y="108"/>
                                  </a:lnTo>
                                  <a:lnTo>
                                    <a:pt x="1338" y="115"/>
                                  </a:lnTo>
                                  <a:lnTo>
                                    <a:pt x="1284" y="96"/>
                                  </a:lnTo>
                                  <a:lnTo>
                                    <a:pt x="1278" y="80"/>
                                  </a:lnTo>
                                  <a:lnTo>
                                    <a:pt x="1254" y="71"/>
                                  </a:lnTo>
                                  <a:lnTo>
                                    <a:pt x="1174" y="65"/>
                                  </a:lnTo>
                                  <a:lnTo>
                                    <a:pt x="1192" y="76"/>
                                  </a:lnTo>
                                  <a:lnTo>
                                    <a:pt x="1150" y="76"/>
                                  </a:lnTo>
                                  <a:lnTo>
                                    <a:pt x="1128" y="73"/>
                                  </a:lnTo>
                                  <a:lnTo>
                                    <a:pt x="1122" y="66"/>
                                  </a:lnTo>
                                  <a:lnTo>
                                    <a:pt x="1061" y="67"/>
                                  </a:lnTo>
                                  <a:lnTo>
                                    <a:pt x="1040" y="52"/>
                                  </a:lnTo>
                                  <a:lnTo>
                                    <a:pt x="1023" y="50"/>
                                  </a:lnTo>
                                  <a:lnTo>
                                    <a:pt x="1020" y="54"/>
                                  </a:lnTo>
                                  <a:lnTo>
                                    <a:pt x="1049" y="65"/>
                                  </a:lnTo>
                                  <a:lnTo>
                                    <a:pt x="1008" y="60"/>
                                  </a:lnTo>
                                  <a:lnTo>
                                    <a:pt x="1004" y="64"/>
                                  </a:lnTo>
                                  <a:lnTo>
                                    <a:pt x="1016" y="67"/>
                                  </a:lnTo>
                                  <a:lnTo>
                                    <a:pt x="975" y="73"/>
                                  </a:lnTo>
                                  <a:lnTo>
                                    <a:pt x="978" y="66"/>
                                  </a:lnTo>
                                  <a:lnTo>
                                    <a:pt x="1029" y="39"/>
                                  </a:lnTo>
                                  <a:lnTo>
                                    <a:pt x="1022" y="31"/>
                                  </a:lnTo>
                                  <a:lnTo>
                                    <a:pt x="973" y="16"/>
                                  </a:lnTo>
                                  <a:lnTo>
                                    <a:pt x="919" y="19"/>
                                  </a:lnTo>
                                  <a:lnTo>
                                    <a:pt x="922" y="11"/>
                                  </a:lnTo>
                                  <a:lnTo>
                                    <a:pt x="898" y="4"/>
                                  </a:lnTo>
                                  <a:lnTo>
                                    <a:pt x="867" y="0"/>
                                  </a:lnTo>
                                  <a:lnTo>
                                    <a:pt x="844" y="11"/>
                                  </a:lnTo>
                                  <a:lnTo>
                                    <a:pt x="839" y="24"/>
                                  </a:lnTo>
                                  <a:lnTo>
                                    <a:pt x="766" y="26"/>
                                  </a:lnTo>
                                  <a:lnTo>
                                    <a:pt x="720" y="37"/>
                                  </a:lnTo>
                                  <a:lnTo>
                                    <a:pt x="704" y="48"/>
                                  </a:lnTo>
                                  <a:lnTo>
                                    <a:pt x="719" y="61"/>
                                  </a:lnTo>
                                  <a:lnTo>
                                    <a:pt x="640" y="67"/>
                                  </a:lnTo>
                                  <a:lnTo>
                                    <a:pt x="660" y="85"/>
                                  </a:lnTo>
                                  <a:lnTo>
                                    <a:pt x="692" y="96"/>
                                  </a:lnTo>
                                  <a:lnTo>
                                    <a:pt x="678" y="98"/>
                                  </a:lnTo>
                                  <a:lnTo>
                                    <a:pt x="618" y="82"/>
                                  </a:lnTo>
                                  <a:lnTo>
                                    <a:pt x="605" y="94"/>
                                  </a:lnTo>
                                  <a:lnTo>
                                    <a:pt x="644" y="110"/>
                                  </a:lnTo>
                                  <a:lnTo>
                                    <a:pt x="600" y="104"/>
                                  </a:lnTo>
                                  <a:lnTo>
                                    <a:pt x="588" y="87"/>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03" name="Freeform 137"/>
                            <p:cNvSpPr>
                              <a:spLocks noChangeAspect="1"/>
                            </p:cNvSpPr>
                            <p:nvPr/>
                          </p:nvSpPr>
                          <p:spPr bwMode="auto">
                            <a:xfrm>
                              <a:off x="2967" y="1353"/>
                              <a:ext cx="148" cy="97"/>
                            </a:xfrm>
                            <a:custGeom>
                              <a:avLst/>
                              <a:gdLst>
                                <a:gd name="T0" fmla="*/ 8 w 145"/>
                                <a:gd name="T1" fmla="*/ 36 h 99"/>
                                <a:gd name="T2" fmla="*/ 0 w 145"/>
                                <a:gd name="T3" fmla="*/ 48 h 99"/>
                                <a:gd name="T4" fmla="*/ 5 w 145"/>
                                <a:gd name="T5" fmla="*/ 53 h 99"/>
                                <a:gd name="T6" fmla="*/ 70 w 145"/>
                                <a:gd name="T7" fmla="*/ 50 h 99"/>
                                <a:gd name="T8" fmla="*/ 124 w 145"/>
                                <a:gd name="T9" fmla="*/ 55 h 99"/>
                                <a:gd name="T10" fmla="*/ 163 w 145"/>
                                <a:gd name="T11" fmla="*/ 53 h 99"/>
                                <a:gd name="T12" fmla="*/ 206 w 145"/>
                                <a:gd name="T13" fmla="*/ 57 h 99"/>
                                <a:gd name="T14" fmla="*/ 223 w 145"/>
                                <a:gd name="T15" fmla="*/ 49 h 99"/>
                                <a:gd name="T16" fmla="*/ 240 w 145"/>
                                <a:gd name="T17" fmla="*/ 48 h 99"/>
                                <a:gd name="T18" fmla="*/ 223 w 145"/>
                                <a:gd name="T19" fmla="*/ 32 h 99"/>
                                <a:gd name="T20" fmla="*/ 249 w 145"/>
                                <a:gd name="T21" fmla="*/ 32 h 99"/>
                                <a:gd name="T22" fmla="*/ 259 w 145"/>
                                <a:gd name="T23" fmla="*/ 24 h 99"/>
                                <a:gd name="T24" fmla="*/ 235 w 145"/>
                                <a:gd name="T25" fmla="*/ 24 h 99"/>
                                <a:gd name="T26" fmla="*/ 202 w 145"/>
                                <a:gd name="T27" fmla="*/ 24 h 99"/>
                                <a:gd name="T28" fmla="*/ 198 w 145"/>
                                <a:gd name="T29" fmla="*/ 13 h 99"/>
                                <a:gd name="T30" fmla="*/ 121 w 145"/>
                                <a:gd name="T31" fmla="*/ 0 h 99"/>
                                <a:gd name="T32" fmla="*/ 79 w 145"/>
                                <a:gd name="T33" fmla="*/ 11 h 99"/>
                                <a:gd name="T34" fmla="*/ 77 w 145"/>
                                <a:gd name="T35" fmla="*/ 21 h 99"/>
                                <a:gd name="T36" fmla="*/ 63 w 145"/>
                                <a:gd name="T37" fmla="*/ 24 h 99"/>
                                <a:gd name="T38" fmla="*/ 63 w 145"/>
                                <a:gd name="T39" fmla="*/ 24 h 99"/>
                                <a:gd name="T40" fmla="*/ 0 w 145"/>
                                <a:gd name="T41" fmla="*/ 24 h 99"/>
                                <a:gd name="T42" fmla="*/ 8 w 145"/>
                                <a:gd name="T43" fmla="*/ 36 h 99"/>
                                <a:gd name="T44" fmla="*/ 8 w 145"/>
                                <a:gd name="T45" fmla="*/ 36 h 99"/>
                                <a:gd name="T46" fmla="*/ 8 w 145"/>
                                <a:gd name="T47" fmla="*/ 36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99"/>
                                <a:gd name="T74" fmla="*/ 145 w 145"/>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99">
                                  <a:moveTo>
                                    <a:pt x="8" y="65"/>
                                  </a:moveTo>
                                  <a:lnTo>
                                    <a:pt x="0" y="80"/>
                                  </a:lnTo>
                                  <a:lnTo>
                                    <a:pt x="5" y="91"/>
                                  </a:lnTo>
                                  <a:lnTo>
                                    <a:pt x="41" y="84"/>
                                  </a:lnTo>
                                  <a:lnTo>
                                    <a:pt x="69" y="95"/>
                                  </a:lnTo>
                                  <a:lnTo>
                                    <a:pt x="91" y="91"/>
                                  </a:lnTo>
                                  <a:lnTo>
                                    <a:pt x="114" y="98"/>
                                  </a:lnTo>
                                  <a:lnTo>
                                    <a:pt x="122" y="82"/>
                                  </a:lnTo>
                                  <a:lnTo>
                                    <a:pt x="133" y="81"/>
                                  </a:lnTo>
                                  <a:lnTo>
                                    <a:pt x="122" y="61"/>
                                  </a:lnTo>
                                  <a:lnTo>
                                    <a:pt x="138" y="61"/>
                                  </a:lnTo>
                                  <a:lnTo>
                                    <a:pt x="144" y="51"/>
                                  </a:lnTo>
                                  <a:lnTo>
                                    <a:pt x="130" y="49"/>
                                  </a:lnTo>
                                  <a:lnTo>
                                    <a:pt x="112" y="29"/>
                                  </a:lnTo>
                                  <a:lnTo>
                                    <a:pt x="110" y="13"/>
                                  </a:lnTo>
                                  <a:lnTo>
                                    <a:pt x="68" y="0"/>
                                  </a:lnTo>
                                  <a:lnTo>
                                    <a:pt x="47" y="11"/>
                                  </a:lnTo>
                                  <a:lnTo>
                                    <a:pt x="46" y="21"/>
                                  </a:lnTo>
                                  <a:lnTo>
                                    <a:pt x="34" y="25"/>
                                  </a:lnTo>
                                  <a:lnTo>
                                    <a:pt x="34" y="40"/>
                                  </a:lnTo>
                                  <a:lnTo>
                                    <a:pt x="0" y="41"/>
                                  </a:lnTo>
                                  <a:lnTo>
                                    <a:pt x="8" y="6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4" name="Freeform 138"/>
                            <p:cNvSpPr>
                              <a:spLocks noChangeAspect="1"/>
                            </p:cNvSpPr>
                            <p:nvPr/>
                          </p:nvSpPr>
                          <p:spPr bwMode="auto">
                            <a:xfrm>
                              <a:off x="2925" y="1318"/>
                              <a:ext cx="113" cy="46"/>
                            </a:xfrm>
                            <a:custGeom>
                              <a:avLst/>
                              <a:gdLst>
                                <a:gd name="T0" fmla="*/ 0 w 111"/>
                                <a:gd name="T1" fmla="*/ 23 h 47"/>
                                <a:gd name="T2" fmla="*/ 0 w 111"/>
                                <a:gd name="T3" fmla="*/ 23 h 47"/>
                                <a:gd name="T4" fmla="*/ 11 w 111"/>
                                <a:gd name="T5" fmla="*/ 9 h 47"/>
                                <a:gd name="T6" fmla="*/ 22 w 111"/>
                                <a:gd name="T7" fmla="*/ 8 h 47"/>
                                <a:gd name="T8" fmla="*/ 72 w 111"/>
                                <a:gd name="T9" fmla="*/ 20 h 47"/>
                                <a:gd name="T10" fmla="*/ 79 w 111"/>
                                <a:gd name="T11" fmla="*/ 15 h 47"/>
                                <a:gd name="T12" fmla="*/ 79 w 111"/>
                                <a:gd name="T13" fmla="*/ 4 h 47"/>
                                <a:gd name="T14" fmla="*/ 94 w 111"/>
                                <a:gd name="T15" fmla="*/ 0 h 47"/>
                                <a:gd name="T16" fmla="*/ 160 w 111"/>
                                <a:gd name="T17" fmla="*/ 8 h 47"/>
                                <a:gd name="T18" fmla="*/ 182 w 111"/>
                                <a:gd name="T19" fmla="*/ 23 h 47"/>
                                <a:gd name="T20" fmla="*/ 151 w 111"/>
                                <a:gd name="T21" fmla="*/ 23 h 47"/>
                                <a:gd name="T22" fmla="*/ 90 w 111"/>
                                <a:gd name="T23" fmla="*/ 23 h 47"/>
                                <a:gd name="T24" fmla="*/ 16 w 111"/>
                                <a:gd name="T25" fmla="*/ 23 h 47"/>
                                <a:gd name="T26" fmla="*/ 0 w 111"/>
                                <a:gd name="T27" fmla="*/ 23 h 47"/>
                                <a:gd name="T28" fmla="*/ 0 w 111"/>
                                <a:gd name="T29" fmla="*/ 23 h 47"/>
                                <a:gd name="T30" fmla="*/ 0 w 111"/>
                                <a:gd name="T31" fmla="*/ 23 h 47"/>
                                <a:gd name="T32" fmla="*/ 0 w 111"/>
                                <a:gd name="T33" fmla="*/ 23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7"/>
                                <a:gd name="T53" fmla="*/ 111 w 11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7">
                                  <a:moveTo>
                                    <a:pt x="0" y="38"/>
                                  </a:moveTo>
                                  <a:lnTo>
                                    <a:pt x="0" y="26"/>
                                  </a:lnTo>
                                  <a:lnTo>
                                    <a:pt x="11" y="9"/>
                                  </a:lnTo>
                                  <a:lnTo>
                                    <a:pt x="22" y="8"/>
                                  </a:lnTo>
                                  <a:lnTo>
                                    <a:pt x="43" y="20"/>
                                  </a:lnTo>
                                  <a:lnTo>
                                    <a:pt x="50" y="15"/>
                                  </a:lnTo>
                                  <a:lnTo>
                                    <a:pt x="50" y="4"/>
                                  </a:lnTo>
                                  <a:lnTo>
                                    <a:pt x="60" y="0"/>
                                  </a:lnTo>
                                  <a:lnTo>
                                    <a:pt x="95" y="8"/>
                                  </a:lnTo>
                                  <a:lnTo>
                                    <a:pt x="110" y="35"/>
                                  </a:lnTo>
                                  <a:lnTo>
                                    <a:pt x="89" y="46"/>
                                  </a:lnTo>
                                  <a:lnTo>
                                    <a:pt x="58" y="30"/>
                                  </a:lnTo>
                                  <a:lnTo>
                                    <a:pt x="16" y="31"/>
                                  </a:lnTo>
                                  <a:lnTo>
                                    <a:pt x="0" y="3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5" name="Freeform 139"/>
                            <p:cNvSpPr>
                              <a:spLocks noChangeAspect="1"/>
                            </p:cNvSpPr>
                            <p:nvPr/>
                          </p:nvSpPr>
                          <p:spPr bwMode="auto">
                            <a:xfrm>
                              <a:off x="2924" y="1347"/>
                              <a:ext cx="92" cy="47"/>
                            </a:xfrm>
                            <a:custGeom>
                              <a:avLst/>
                              <a:gdLst>
                                <a:gd name="T0" fmla="*/ 43 w 91"/>
                                <a:gd name="T1" fmla="*/ 46 h 47"/>
                                <a:gd name="T2" fmla="*/ 32 w 91"/>
                                <a:gd name="T3" fmla="*/ 41 h 47"/>
                                <a:gd name="T4" fmla="*/ 27 w 91"/>
                                <a:gd name="T5" fmla="*/ 28 h 47"/>
                                <a:gd name="T6" fmla="*/ 0 w 91"/>
                                <a:gd name="T7" fmla="*/ 26 h 47"/>
                                <a:gd name="T8" fmla="*/ 1 w 91"/>
                                <a:gd name="T9" fmla="*/ 8 h 47"/>
                                <a:gd name="T10" fmla="*/ 1 w 91"/>
                                <a:gd name="T11" fmla="*/ 8 h 47"/>
                                <a:gd name="T12" fmla="*/ 17 w 91"/>
                                <a:gd name="T13" fmla="*/ 1 h 47"/>
                                <a:gd name="T14" fmla="*/ 88 w 91"/>
                                <a:gd name="T15" fmla="*/ 0 h 47"/>
                                <a:gd name="T16" fmla="*/ 119 w 91"/>
                                <a:gd name="T17" fmla="*/ 16 h 47"/>
                                <a:gd name="T18" fmla="*/ 118 w 91"/>
                                <a:gd name="T19" fmla="*/ 26 h 47"/>
                                <a:gd name="T20" fmla="*/ 106 w 91"/>
                                <a:gd name="T21" fmla="*/ 30 h 47"/>
                                <a:gd name="T22" fmla="*/ 106 w 91"/>
                                <a:gd name="T23" fmla="*/ 45 h 47"/>
                                <a:gd name="T24" fmla="*/ 43 w 91"/>
                                <a:gd name="T25" fmla="*/ 46 h 47"/>
                                <a:gd name="T26" fmla="*/ 43 w 91"/>
                                <a:gd name="T27" fmla="*/ 46 h 47"/>
                                <a:gd name="T28" fmla="*/ 43 w 91"/>
                                <a:gd name="T29" fmla="*/ 46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47"/>
                                <a:gd name="T47" fmla="*/ 91 w 91"/>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47">
                                  <a:moveTo>
                                    <a:pt x="43" y="46"/>
                                  </a:moveTo>
                                  <a:lnTo>
                                    <a:pt x="32" y="41"/>
                                  </a:lnTo>
                                  <a:lnTo>
                                    <a:pt x="27" y="28"/>
                                  </a:lnTo>
                                  <a:lnTo>
                                    <a:pt x="0" y="26"/>
                                  </a:lnTo>
                                  <a:lnTo>
                                    <a:pt x="1" y="8"/>
                                  </a:lnTo>
                                  <a:lnTo>
                                    <a:pt x="17" y="1"/>
                                  </a:lnTo>
                                  <a:lnTo>
                                    <a:pt x="59" y="0"/>
                                  </a:lnTo>
                                  <a:lnTo>
                                    <a:pt x="90" y="16"/>
                                  </a:lnTo>
                                  <a:lnTo>
                                    <a:pt x="89" y="26"/>
                                  </a:lnTo>
                                  <a:lnTo>
                                    <a:pt x="77" y="30"/>
                                  </a:lnTo>
                                  <a:lnTo>
                                    <a:pt x="77" y="45"/>
                                  </a:lnTo>
                                  <a:lnTo>
                                    <a:pt x="43" y="4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6" name="Freeform 140"/>
                            <p:cNvSpPr>
                              <a:spLocks noChangeAspect="1"/>
                            </p:cNvSpPr>
                            <p:nvPr/>
                          </p:nvSpPr>
                          <p:spPr bwMode="auto">
                            <a:xfrm>
                              <a:off x="2907" y="1373"/>
                              <a:ext cx="51" cy="15"/>
                            </a:xfrm>
                            <a:custGeom>
                              <a:avLst/>
                              <a:gdLst>
                                <a:gd name="T0" fmla="*/ 0 w 50"/>
                                <a:gd name="T1" fmla="*/ 8 h 16"/>
                                <a:gd name="T2" fmla="*/ 81 w 50"/>
                                <a:gd name="T3" fmla="*/ 8 h 16"/>
                                <a:gd name="T4" fmla="*/ 73 w 50"/>
                                <a:gd name="T5" fmla="*/ 2 h 16"/>
                                <a:gd name="T6" fmla="*/ 17 w 50"/>
                                <a:gd name="T7" fmla="*/ 0 h 16"/>
                                <a:gd name="T8" fmla="*/ 0 w 50"/>
                                <a:gd name="T9" fmla="*/ 8 h 16"/>
                                <a:gd name="T10" fmla="*/ 0 w 50"/>
                                <a:gd name="T11" fmla="*/ 8 h 16"/>
                                <a:gd name="T12" fmla="*/ 0 w 50"/>
                                <a:gd name="T13" fmla="*/ 8 h 16"/>
                                <a:gd name="T14" fmla="*/ 0 60000 65536"/>
                                <a:gd name="T15" fmla="*/ 0 60000 65536"/>
                                <a:gd name="T16" fmla="*/ 0 60000 65536"/>
                                <a:gd name="T17" fmla="*/ 0 60000 65536"/>
                                <a:gd name="T18" fmla="*/ 0 60000 65536"/>
                                <a:gd name="T19" fmla="*/ 0 60000 65536"/>
                                <a:gd name="T20" fmla="*/ 0 60000 65536"/>
                                <a:gd name="T21" fmla="*/ 0 w 50"/>
                                <a:gd name="T22" fmla="*/ 0 h 16"/>
                                <a:gd name="T23" fmla="*/ 50 w 5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6">
                                  <a:moveTo>
                                    <a:pt x="0" y="13"/>
                                  </a:moveTo>
                                  <a:lnTo>
                                    <a:pt x="49" y="15"/>
                                  </a:lnTo>
                                  <a:lnTo>
                                    <a:pt x="44" y="2"/>
                                  </a:lnTo>
                                  <a:lnTo>
                                    <a:pt x="17" y="0"/>
                                  </a:lnTo>
                                  <a:lnTo>
                                    <a:pt x="0" y="1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7" name="Freeform 141"/>
                            <p:cNvSpPr>
                              <a:spLocks noChangeAspect="1"/>
                            </p:cNvSpPr>
                            <p:nvPr/>
                          </p:nvSpPr>
                          <p:spPr bwMode="auto">
                            <a:xfrm>
                              <a:off x="3026" y="1505"/>
                              <a:ext cx="61" cy="57"/>
                            </a:xfrm>
                            <a:custGeom>
                              <a:avLst/>
                              <a:gdLst>
                                <a:gd name="T0" fmla="*/ 35 w 61"/>
                                <a:gd name="T1" fmla="*/ 56 h 57"/>
                                <a:gd name="T2" fmla="*/ 30 w 61"/>
                                <a:gd name="T3" fmla="*/ 32 h 57"/>
                                <a:gd name="T4" fmla="*/ 7 w 61"/>
                                <a:gd name="T5" fmla="*/ 6 h 57"/>
                                <a:gd name="T6" fmla="*/ 0 w 61"/>
                                <a:gd name="T7" fmla="*/ 3 h 57"/>
                                <a:gd name="T8" fmla="*/ 14 w 61"/>
                                <a:gd name="T9" fmla="*/ 0 h 57"/>
                                <a:gd name="T10" fmla="*/ 42 w 61"/>
                                <a:gd name="T11" fmla="*/ 8 h 57"/>
                                <a:gd name="T12" fmla="*/ 44 w 61"/>
                                <a:gd name="T13" fmla="*/ 18 h 57"/>
                                <a:gd name="T14" fmla="*/ 58 w 61"/>
                                <a:gd name="T15" fmla="*/ 33 h 57"/>
                                <a:gd name="T16" fmla="*/ 60 w 61"/>
                                <a:gd name="T17" fmla="*/ 42 h 57"/>
                                <a:gd name="T18" fmla="*/ 45 w 61"/>
                                <a:gd name="T19" fmla="*/ 42 h 57"/>
                                <a:gd name="T20" fmla="*/ 35 w 61"/>
                                <a:gd name="T21" fmla="*/ 56 h 57"/>
                                <a:gd name="T22" fmla="*/ 35 w 61"/>
                                <a:gd name="T23" fmla="*/ 56 h 57"/>
                                <a:gd name="T24" fmla="*/ 35 w 6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35" y="56"/>
                                  </a:moveTo>
                                  <a:lnTo>
                                    <a:pt x="30" y="32"/>
                                  </a:lnTo>
                                  <a:lnTo>
                                    <a:pt x="7" y="6"/>
                                  </a:lnTo>
                                  <a:lnTo>
                                    <a:pt x="0" y="3"/>
                                  </a:lnTo>
                                  <a:lnTo>
                                    <a:pt x="14" y="0"/>
                                  </a:lnTo>
                                  <a:lnTo>
                                    <a:pt x="42" y="8"/>
                                  </a:lnTo>
                                  <a:lnTo>
                                    <a:pt x="44" y="18"/>
                                  </a:lnTo>
                                  <a:lnTo>
                                    <a:pt x="58" y="33"/>
                                  </a:lnTo>
                                  <a:lnTo>
                                    <a:pt x="60" y="42"/>
                                  </a:lnTo>
                                  <a:lnTo>
                                    <a:pt x="45" y="42"/>
                                  </a:lnTo>
                                  <a:lnTo>
                                    <a:pt x="35" y="5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8" name="Freeform 142"/>
                            <p:cNvSpPr>
                              <a:spLocks noChangeAspect="1"/>
                            </p:cNvSpPr>
                            <p:nvPr/>
                          </p:nvSpPr>
                          <p:spPr bwMode="auto">
                            <a:xfrm>
                              <a:off x="2475" y="1375"/>
                              <a:ext cx="38" cy="22"/>
                            </a:xfrm>
                            <a:custGeom>
                              <a:avLst/>
                              <a:gdLst>
                                <a:gd name="T0" fmla="*/ 8 w 37"/>
                                <a:gd name="T1" fmla="*/ 0 h 23"/>
                                <a:gd name="T2" fmla="*/ 0 w 37"/>
                                <a:gd name="T3" fmla="*/ 11 h 23"/>
                                <a:gd name="T4" fmla="*/ 9 w 37"/>
                                <a:gd name="T5" fmla="*/ 11 h 23"/>
                                <a:gd name="T6" fmla="*/ 55 w 37"/>
                                <a:gd name="T7" fmla="*/ 11 h 23"/>
                                <a:gd name="T8" fmla="*/ 58 w 37"/>
                                <a:gd name="T9" fmla="*/ 11 h 23"/>
                                <a:gd name="T10" fmla="*/ 74 w 37"/>
                                <a:gd name="T11" fmla="*/ 11 h 23"/>
                                <a:gd name="T12" fmla="*/ 60 w 37"/>
                                <a:gd name="T13" fmla="*/ 0 h 23"/>
                                <a:gd name="T14" fmla="*/ 8 w 37"/>
                                <a:gd name="T15" fmla="*/ 0 h 23"/>
                                <a:gd name="T16" fmla="*/ 8 w 37"/>
                                <a:gd name="T17" fmla="*/ 0 h 23"/>
                                <a:gd name="T18" fmla="*/ 8 w 3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3"/>
                                <a:gd name="T32" fmla="*/ 37 w 3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3">
                                  <a:moveTo>
                                    <a:pt x="8" y="0"/>
                                  </a:moveTo>
                                  <a:lnTo>
                                    <a:pt x="0" y="11"/>
                                  </a:lnTo>
                                  <a:lnTo>
                                    <a:pt x="9" y="18"/>
                                  </a:lnTo>
                                  <a:lnTo>
                                    <a:pt x="26" y="14"/>
                                  </a:lnTo>
                                  <a:lnTo>
                                    <a:pt x="28" y="22"/>
                                  </a:lnTo>
                                  <a:lnTo>
                                    <a:pt x="36" y="16"/>
                                  </a:lnTo>
                                  <a:lnTo>
                                    <a:pt x="29" y="0"/>
                                  </a:lnTo>
                                  <a:lnTo>
                                    <a:pt x="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09" name="Freeform 143"/>
                            <p:cNvSpPr>
                              <a:spLocks noChangeAspect="1"/>
                            </p:cNvSpPr>
                            <p:nvPr/>
                          </p:nvSpPr>
                          <p:spPr bwMode="auto">
                            <a:xfrm>
                              <a:off x="2728" y="1327"/>
                              <a:ext cx="44" cy="52"/>
                            </a:xfrm>
                            <a:custGeom>
                              <a:avLst/>
                              <a:gdLst>
                                <a:gd name="T0" fmla="*/ 11 w 43"/>
                                <a:gd name="T1" fmla="*/ 17 h 54"/>
                                <a:gd name="T2" fmla="*/ 51 w 43"/>
                                <a:gd name="T3" fmla="*/ 17 h 54"/>
                                <a:gd name="T4" fmla="*/ 51 w 43"/>
                                <a:gd name="T5" fmla="*/ 17 h 54"/>
                                <a:gd name="T6" fmla="*/ 60 w 43"/>
                                <a:gd name="T7" fmla="*/ 13 h 54"/>
                                <a:gd name="T8" fmla="*/ 77 w 43"/>
                                <a:gd name="T9" fmla="*/ 13 h 54"/>
                                <a:gd name="T10" fmla="*/ 77 w 43"/>
                                <a:gd name="T11" fmla="*/ 13 h 54"/>
                                <a:gd name="T12" fmla="*/ 61 w 43"/>
                                <a:gd name="T13" fmla="*/ 13 h 54"/>
                                <a:gd name="T14" fmla="*/ 67 w 43"/>
                                <a:gd name="T15" fmla="*/ 0 h 54"/>
                                <a:gd name="T16" fmla="*/ 9 w 43"/>
                                <a:gd name="T17" fmla="*/ 10 h 54"/>
                                <a:gd name="T18" fmla="*/ 0 w 43"/>
                                <a:gd name="T19" fmla="*/ 13 h 54"/>
                                <a:gd name="T20" fmla="*/ 1 w 43"/>
                                <a:gd name="T21" fmla="*/ 13 h 54"/>
                                <a:gd name="T22" fmla="*/ 9 w 43"/>
                                <a:gd name="T23" fmla="*/ 13 h 54"/>
                                <a:gd name="T24" fmla="*/ 11 w 43"/>
                                <a:gd name="T25" fmla="*/ 17 h 54"/>
                                <a:gd name="T26" fmla="*/ 11 w 43"/>
                                <a:gd name="T27" fmla="*/ 17 h 54"/>
                                <a:gd name="T28" fmla="*/ 11 w 43"/>
                                <a:gd name="T29" fmla="*/ 17 h 54"/>
                                <a:gd name="T30" fmla="*/ 11 w 43"/>
                                <a:gd name="T31" fmla="*/ 1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4"/>
                                <a:gd name="T50" fmla="*/ 43 w 4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4">
                                  <a:moveTo>
                                    <a:pt x="11" y="53"/>
                                  </a:moveTo>
                                  <a:lnTo>
                                    <a:pt x="22" y="53"/>
                                  </a:lnTo>
                                  <a:lnTo>
                                    <a:pt x="31" y="31"/>
                                  </a:lnTo>
                                  <a:lnTo>
                                    <a:pt x="42" y="29"/>
                                  </a:lnTo>
                                  <a:lnTo>
                                    <a:pt x="42" y="21"/>
                                  </a:lnTo>
                                  <a:lnTo>
                                    <a:pt x="32" y="21"/>
                                  </a:lnTo>
                                  <a:lnTo>
                                    <a:pt x="37" y="0"/>
                                  </a:lnTo>
                                  <a:lnTo>
                                    <a:pt x="9" y="10"/>
                                  </a:lnTo>
                                  <a:lnTo>
                                    <a:pt x="0" y="21"/>
                                  </a:lnTo>
                                  <a:lnTo>
                                    <a:pt x="1" y="39"/>
                                  </a:lnTo>
                                  <a:lnTo>
                                    <a:pt x="9" y="45"/>
                                  </a:lnTo>
                                  <a:lnTo>
                                    <a:pt x="11"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0" name="Freeform 144"/>
                            <p:cNvSpPr>
                              <a:spLocks noChangeAspect="1"/>
                            </p:cNvSpPr>
                            <p:nvPr/>
                          </p:nvSpPr>
                          <p:spPr bwMode="auto">
                            <a:xfrm>
                              <a:off x="2686" y="1471"/>
                              <a:ext cx="10" cy="12"/>
                            </a:xfrm>
                            <a:custGeom>
                              <a:avLst/>
                              <a:gdLst>
                                <a:gd name="T0" fmla="*/ 0 w 10"/>
                                <a:gd name="T1" fmla="*/ 10 h 12"/>
                                <a:gd name="T2" fmla="*/ 6 w 10"/>
                                <a:gd name="T3" fmla="*/ 0 h 12"/>
                                <a:gd name="T4" fmla="*/ 9 w 10"/>
                                <a:gd name="T5" fmla="*/ 11 h 12"/>
                                <a:gd name="T6" fmla="*/ 9 w 10"/>
                                <a:gd name="T7" fmla="*/ 11 h 12"/>
                                <a:gd name="T8" fmla="*/ 0 w 10"/>
                                <a:gd name="T9" fmla="*/ 10 h 12"/>
                                <a:gd name="T10" fmla="*/ 0 w 10"/>
                                <a:gd name="T11" fmla="*/ 10 h 12"/>
                                <a:gd name="T12" fmla="*/ 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0" y="10"/>
                                  </a:moveTo>
                                  <a:lnTo>
                                    <a:pt x="6" y="0"/>
                                  </a:lnTo>
                                  <a:lnTo>
                                    <a:pt x="9"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1" name="Freeform 145"/>
                            <p:cNvSpPr>
                              <a:spLocks noChangeAspect="1"/>
                            </p:cNvSpPr>
                            <p:nvPr/>
                          </p:nvSpPr>
                          <p:spPr bwMode="auto">
                            <a:xfrm>
                              <a:off x="2747" y="1496"/>
                              <a:ext cx="127" cy="49"/>
                            </a:xfrm>
                            <a:custGeom>
                              <a:avLst/>
                              <a:gdLst>
                                <a:gd name="T0" fmla="*/ 0 w 125"/>
                                <a:gd name="T1" fmla="*/ 25 h 50"/>
                                <a:gd name="T2" fmla="*/ 3 w 125"/>
                                <a:gd name="T3" fmla="*/ 25 h 50"/>
                                <a:gd name="T4" fmla="*/ 6 w 125"/>
                                <a:gd name="T5" fmla="*/ 25 h 50"/>
                                <a:gd name="T6" fmla="*/ 5 w 125"/>
                                <a:gd name="T7" fmla="*/ 25 h 50"/>
                                <a:gd name="T8" fmla="*/ 5 w 125"/>
                                <a:gd name="T9" fmla="*/ 25 h 50"/>
                                <a:gd name="T10" fmla="*/ 15 w 125"/>
                                <a:gd name="T11" fmla="*/ 25 h 50"/>
                                <a:gd name="T12" fmla="*/ 16 w 125"/>
                                <a:gd name="T13" fmla="*/ 25 h 50"/>
                                <a:gd name="T14" fmla="*/ 72 w 125"/>
                                <a:gd name="T15" fmla="*/ 25 h 50"/>
                                <a:gd name="T16" fmla="*/ 74 w 125"/>
                                <a:gd name="T17" fmla="*/ 25 h 50"/>
                                <a:gd name="T18" fmla="*/ 98 w 125"/>
                                <a:gd name="T19" fmla="*/ 25 h 50"/>
                                <a:gd name="T20" fmla="*/ 169 w 125"/>
                                <a:gd name="T21" fmla="*/ 25 h 50"/>
                                <a:gd name="T22" fmla="*/ 194 w 125"/>
                                <a:gd name="T23" fmla="*/ 18 h 50"/>
                                <a:gd name="T24" fmla="*/ 184 w 125"/>
                                <a:gd name="T25" fmla="*/ 3 h 50"/>
                                <a:gd name="T26" fmla="*/ 146 w 125"/>
                                <a:gd name="T27" fmla="*/ 0 h 50"/>
                                <a:gd name="T28" fmla="*/ 132 w 125"/>
                                <a:gd name="T29" fmla="*/ 6 h 50"/>
                                <a:gd name="T30" fmla="*/ 102 w 125"/>
                                <a:gd name="T31" fmla="*/ 3 h 50"/>
                                <a:gd name="T32" fmla="*/ 83 w 125"/>
                                <a:gd name="T33" fmla="*/ 18 h 50"/>
                                <a:gd name="T34" fmla="*/ 84 w 125"/>
                                <a:gd name="T35" fmla="*/ 25 h 50"/>
                                <a:gd name="T36" fmla="*/ 0 w 125"/>
                                <a:gd name="T37" fmla="*/ 25 h 50"/>
                                <a:gd name="T38" fmla="*/ 0 w 125"/>
                                <a:gd name="T39" fmla="*/ 25 h 50"/>
                                <a:gd name="T40" fmla="*/ 0 w 125"/>
                                <a:gd name="T41" fmla="*/ 25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50"/>
                                <a:gd name="T65" fmla="*/ 125 w 12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50">
                                  <a:moveTo>
                                    <a:pt x="0" y="29"/>
                                  </a:moveTo>
                                  <a:lnTo>
                                    <a:pt x="3" y="31"/>
                                  </a:lnTo>
                                  <a:lnTo>
                                    <a:pt x="6" y="36"/>
                                  </a:lnTo>
                                  <a:lnTo>
                                    <a:pt x="5" y="40"/>
                                  </a:lnTo>
                                  <a:lnTo>
                                    <a:pt x="15" y="42"/>
                                  </a:lnTo>
                                  <a:lnTo>
                                    <a:pt x="16" y="42"/>
                                  </a:lnTo>
                                  <a:lnTo>
                                    <a:pt x="43" y="38"/>
                                  </a:lnTo>
                                  <a:lnTo>
                                    <a:pt x="45" y="43"/>
                                  </a:lnTo>
                                  <a:lnTo>
                                    <a:pt x="67" y="49"/>
                                  </a:lnTo>
                                  <a:lnTo>
                                    <a:pt x="107" y="41"/>
                                  </a:lnTo>
                                  <a:lnTo>
                                    <a:pt x="124" y="18"/>
                                  </a:lnTo>
                                  <a:lnTo>
                                    <a:pt x="117" y="3"/>
                                  </a:lnTo>
                                  <a:lnTo>
                                    <a:pt x="91" y="0"/>
                                  </a:lnTo>
                                  <a:lnTo>
                                    <a:pt x="84" y="6"/>
                                  </a:lnTo>
                                  <a:lnTo>
                                    <a:pt x="69" y="3"/>
                                  </a:lnTo>
                                  <a:lnTo>
                                    <a:pt x="54" y="18"/>
                                  </a:lnTo>
                                  <a:lnTo>
                                    <a:pt x="55" y="26"/>
                                  </a:lnTo>
                                  <a:lnTo>
                                    <a:pt x="0" y="2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2" name="Freeform 146"/>
                            <p:cNvSpPr>
                              <a:spLocks noChangeAspect="1"/>
                            </p:cNvSpPr>
                            <p:nvPr/>
                          </p:nvSpPr>
                          <p:spPr bwMode="auto">
                            <a:xfrm>
                              <a:off x="2690" y="1522"/>
                              <a:ext cx="73" cy="36"/>
                            </a:xfrm>
                            <a:custGeom>
                              <a:avLst/>
                              <a:gdLst>
                                <a:gd name="T0" fmla="*/ 15 w 72"/>
                                <a:gd name="T1" fmla="*/ 35 h 36"/>
                                <a:gd name="T2" fmla="*/ 11 w 72"/>
                                <a:gd name="T3" fmla="*/ 25 h 36"/>
                                <a:gd name="T4" fmla="*/ 2 w 72"/>
                                <a:gd name="T5" fmla="*/ 29 h 36"/>
                                <a:gd name="T6" fmla="*/ 0 w 72"/>
                                <a:gd name="T7" fmla="*/ 22 h 36"/>
                                <a:gd name="T8" fmla="*/ 15 w 72"/>
                                <a:gd name="T9" fmla="*/ 2 h 36"/>
                                <a:gd name="T10" fmla="*/ 25 w 72"/>
                                <a:gd name="T11" fmla="*/ 0 h 36"/>
                                <a:gd name="T12" fmla="*/ 85 w 72"/>
                                <a:gd name="T13" fmla="*/ 2 h 36"/>
                                <a:gd name="T14" fmla="*/ 90 w 72"/>
                                <a:gd name="T15" fmla="*/ 13 h 36"/>
                                <a:gd name="T16" fmla="*/ 100 w 72"/>
                                <a:gd name="T17" fmla="*/ 15 h 36"/>
                                <a:gd name="T18" fmla="*/ 96 w 72"/>
                                <a:gd name="T19" fmla="*/ 26 h 36"/>
                                <a:gd name="T20" fmla="*/ 84 w 72"/>
                                <a:gd name="T21" fmla="*/ 25 h 36"/>
                                <a:gd name="T22" fmla="*/ 77 w 72"/>
                                <a:gd name="T23" fmla="*/ 34 h 36"/>
                                <a:gd name="T24" fmla="*/ 68 w 72"/>
                                <a:gd name="T25" fmla="*/ 25 h 36"/>
                                <a:gd name="T26" fmla="*/ 15 w 72"/>
                                <a:gd name="T27" fmla="*/ 35 h 36"/>
                                <a:gd name="T28" fmla="*/ 15 w 72"/>
                                <a:gd name="T29" fmla="*/ 35 h 36"/>
                                <a:gd name="T30" fmla="*/ 15 w 72"/>
                                <a:gd name="T31" fmla="*/ 35 h 36"/>
                                <a:gd name="T32" fmla="*/ 15 w 72"/>
                                <a:gd name="T33" fmla="*/ 3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6"/>
                                <a:gd name="T53" fmla="*/ 72 w 7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6">
                                  <a:moveTo>
                                    <a:pt x="15" y="35"/>
                                  </a:moveTo>
                                  <a:lnTo>
                                    <a:pt x="11" y="25"/>
                                  </a:lnTo>
                                  <a:lnTo>
                                    <a:pt x="2" y="29"/>
                                  </a:lnTo>
                                  <a:lnTo>
                                    <a:pt x="0" y="22"/>
                                  </a:lnTo>
                                  <a:lnTo>
                                    <a:pt x="15" y="2"/>
                                  </a:lnTo>
                                  <a:lnTo>
                                    <a:pt x="25" y="0"/>
                                  </a:lnTo>
                                  <a:lnTo>
                                    <a:pt x="56" y="2"/>
                                  </a:lnTo>
                                  <a:lnTo>
                                    <a:pt x="61" y="13"/>
                                  </a:lnTo>
                                  <a:lnTo>
                                    <a:pt x="71" y="15"/>
                                  </a:lnTo>
                                  <a:lnTo>
                                    <a:pt x="67" y="26"/>
                                  </a:lnTo>
                                  <a:lnTo>
                                    <a:pt x="55" y="25"/>
                                  </a:lnTo>
                                  <a:lnTo>
                                    <a:pt x="48" y="34"/>
                                  </a:lnTo>
                                  <a:lnTo>
                                    <a:pt x="39" y="25"/>
                                  </a:lnTo>
                                  <a:lnTo>
                                    <a:pt x="15"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3" name="Freeform 147"/>
                            <p:cNvSpPr>
                              <a:spLocks noChangeAspect="1"/>
                            </p:cNvSpPr>
                            <p:nvPr/>
                          </p:nvSpPr>
                          <p:spPr bwMode="auto">
                            <a:xfrm>
                              <a:off x="2914" y="1622"/>
                              <a:ext cx="33" cy="62"/>
                            </a:xfrm>
                            <a:custGeom>
                              <a:avLst/>
                              <a:gdLst>
                                <a:gd name="T0" fmla="*/ 54 w 32"/>
                                <a:gd name="T1" fmla="*/ 20 h 63"/>
                                <a:gd name="T2" fmla="*/ 72 w 32"/>
                                <a:gd name="T3" fmla="*/ 31 h 63"/>
                                <a:gd name="T4" fmla="*/ 72 w 32"/>
                                <a:gd name="T5" fmla="*/ 31 h 63"/>
                                <a:gd name="T6" fmla="*/ 15 w 32"/>
                                <a:gd name="T7" fmla="*/ 32 h 63"/>
                                <a:gd name="T8" fmla="*/ 15 w 32"/>
                                <a:gd name="T9" fmla="*/ 33 h 63"/>
                                <a:gd name="T10" fmla="*/ 1 w 32"/>
                                <a:gd name="T11" fmla="*/ 31 h 63"/>
                                <a:gd name="T12" fmla="*/ 0 w 32"/>
                                <a:gd name="T13" fmla="*/ 16 h 63"/>
                                <a:gd name="T14" fmla="*/ 0 w 32"/>
                                <a:gd name="T15" fmla="*/ 16 h 63"/>
                                <a:gd name="T16" fmla="*/ 6 w 32"/>
                                <a:gd name="T17" fmla="*/ 0 h 63"/>
                                <a:gd name="T18" fmla="*/ 11 w 32"/>
                                <a:gd name="T19" fmla="*/ 4 h 63"/>
                                <a:gd name="T20" fmla="*/ 54 w 32"/>
                                <a:gd name="T21" fmla="*/ 20 h 63"/>
                                <a:gd name="T22" fmla="*/ 54 w 32"/>
                                <a:gd name="T23" fmla="*/ 20 h 63"/>
                                <a:gd name="T24" fmla="*/ 54 w 32"/>
                                <a:gd name="T25" fmla="*/ 2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63"/>
                                <a:gd name="T41" fmla="*/ 32 w 32"/>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63">
                                  <a:moveTo>
                                    <a:pt x="22" y="20"/>
                                  </a:moveTo>
                                  <a:lnTo>
                                    <a:pt x="31" y="36"/>
                                  </a:lnTo>
                                  <a:lnTo>
                                    <a:pt x="31" y="44"/>
                                  </a:lnTo>
                                  <a:lnTo>
                                    <a:pt x="15" y="61"/>
                                  </a:lnTo>
                                  <a:lnTo>
                                    <a:pt x="15" y="62"/>
                                  </a:lnTo>
                                  <a:lnTo>
                                    <a:pt x="1" y="50"/>
                                  </a:lnTo>
                                  <a:lnTo>
                                    <a:pt x="0" y="16"/>
                                  </a:lnTo>
                                  <a:lnTo>
                                    <a:pt x="6" y="0"/>
                                  </a:lnTo>
                                  <a:lnTo>
                                    <a:pt x="11" y="4"/>
                                  </a:lnTo>
                                  <a:lnTo>
                                    <a:pt x="22"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4" name="Freeform 148"/>
                            <p:cNvSpPr>
                              <a:spLocks noChangeAspect="1"/>
                            </p:cNvSpPr>
                            <p:nvPr/>
                          </p:nvSpPr>
                          <p:spPr bwMode="auto">
                            <a:xfrm>
                              <a:off x="2855" y="1504"/>
                              <a:ext cx="111" cy="56"/>
                            </a:xfrm>
                            <a:custGeom>
                              <a:avLst/>
                              <a:gdLst>
                                <a:gd name="T0" fmla="*/ 5 w 109"/>
                                <a:gd name="T1" fmla="*/ 28 h 57"/>
                                <a:gd name="T2" fmla="*/ 60 w 109"/>
                                <a:gd name="T3" fmla="*/ 28 h 57"/>
                                <a:gd name="T4" fmla="*/ 112 w 109"/>
                                <a:gd name="T5" fmla="*/ 28 h 57"/>
                                <a:gd name="T6" fmla="*/ 143 w 109"/>
                                <a:gd name="T7" fmla="*/ 28 h 57"/>
                                <a:gd name="T8" fmla="*/ 165 w 109"/>
                                <a:gd name="T9" fmla="*/ 18 h 57"/>
                                <a:gd name="T10" fmla="*/ 180 w 109"/>
                                <a:gd name="T11" fmla="*/ 11 h 57"/>
                                <a:gd name="T12" fmla="*/ 165 w 109"/>
                                <a:gd name="T13" fmla="*/ 3 h 57"/>
                                <a:gd name="T14" fmla="*/ 162 w 109"/>
                                <a:gd name="T15" fmla="*/ 3 h 57"/>
                                <a:gd name="T16" fmla="*/ 124 w 109"/>
                                <a:gd name="T17" fmla="*/ 0 h 57"/>
                                <a:gd name="T18" fmla="*/ 64 w 109"/>
                                <a:gd name="T19" fmla="*/ 14 h 57"/>
                                <a:gd name="T20" fmla="*/ 17 w 109"/>
                                <a:gd name="T21" fmla="*/ 10 h 57"/>
                                <a:gd name="T22" fmla="*/ 0 w 109"/>
                                <a:gd name="T23" fmla="*/ 28 h 57"/>
                                <a:gd name="T24" fmla="*/ 5 w 109"/>
                                <a:gd name="T25" fmla="*/ 28 h 57"/>
                                <a:gd name="T26" fmla="*/ 5 w 109"/>
                                <a:gd name="T27" fmla="*/ 28 h 57"/>
                                <a:gd name="T28" fmla="*/ 5 w 109"/>
                                <a:gd name="T29" fmla="*/ 2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57"/>
                                <a:gd name="T47" fmla="*/ 109 w 109"/>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57">
                                  <a:moveTo>
                                    <a:pt x="5" y="36"/>
                                  </a:moveTo>
                                  <a:lnTo>
                                    <a:pt x="31" y="56"/>
                                  </a:lnTo>
                                  <a:lnTo>
                                    <a:pt x="68" y="48"/>
                                  </a:lnTo>
                                  <a:lnTo>
                                    <a:pt x="83" y="44"/>
                                  </a:lnTo>
                                  <a:lnTo>
                                    <a:pt x="98" y="18"/>
                                  </a:lnTo>
                                  <a:lnTo>
                                    <a:pt x="108" y="11"/>
                                  </a:lnTo>
                                  <a:lnTo>
                                    <a:pt x="98" y="3"/>
                                  </a:lnTo>
                                  <a:lnTo>
                                    <a:pt x="96" y="3"/>
                                  </a:lnTo>
                                  <a:lnTo>
                                    <a:pt x="74" y="0"/>
                                  </a:lnTo>
                                  <a:lnTo>
                                    <a:pt x="35" y="14"/>
                                  </a:lnTo>
                                  <a:lnTo>
                                    <a:pt x="17" y="10"/>
                                  </a:lnTo>
                                  <a:lnTo>
                                    <a:pt x="0" y="33"/>
                                  </a:lnTo>
                                  <a:lnTo>
                                    <a:pt x="5"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5" name="Freeform 149"/>
                            <p:cNvSpPr>
                              <a:spLocks noChangeAspect="1"/>
                            </p:cNvSpPr>
                            <p:nvPr/>
                          </p:nvSpPr>
                          <p:spPr bwMode="auto">
                            <a:xfrm>
                              <a:off x="3304" y="986"/>
                              <a:ext cx="181" cy="105"/>
                            </a:xfrm>
                            <a:custGeom>
                              <a:avLst/>
                              <a:gdLst>
                                <a:gd name="T0" fmla="*/ 2 w 178"/>
                                <a:gd name="T1" fmla="*/ 89 h 105"/>
                                <a:gd name="T2" fmla="*/ 64 w 178"/>
                                <a:gd name="T3" fmla="*/ 100 h 105"/>
                                <a:gd name="T4" fmla="*/ 143 w 178"/>
                                <a:gd name="T5" fmla="*/ 104 h 105"/>
                                <a:gd name="T6" fmla="*/ 85 w 178"/>
                                <a:gd name="T7" fmla="*/ 89 h 105"/>
                                <a:gd name="T8" fmla="*/ 75 w 178"/>
                                <a:gd name="T9" fmla="*/ 73 h 105"/>
                                <a:gd name="T10" fmla="*/ 80 w 178"/>
                                <a:gd name="T11" fmla="*/ 65 h 105"/>
                                <a:gd name="T12" fmla="*/ 149 w 178"/>
                                <a:gd name="T13" fmla="*/ 31 h 105"/>
                                <a:gd name="T14" fmla="*/ 285 w 178"/>
                                <a:gd name="T15" fmla="*/ 11 h 105"/>
                                <a:gd name="T16" fmla="*/ 283 w 178"/>
                                <a:gd name="T17" fmla="*/ 3 h 105"/>
                                <a:gd name="T18" fmla="*/ 256 w 178"/>
                                <a:gd name="T19" fmla="*/ 0 h 105"/>
                                <a:gd name="T20" fmla="*/ 210 w 178"/>
                                <a:gd name="T21" fmla="*/ 9 h 105"/>
                                <a:gd name="T22" fmla="*/ 139 w 178"/>
                                <a:gd name="T23" fmla="*/ 11 h 105"/>
                                <a:gd name="T24" fmla="*/ 29 w 178"/>
                                <a:gd name="T25" fmla="*/ 31 h 105"/>
                                <a:gd name="T26" fmla="*/ 26 w 178"/>
                                <a:gd name="T27" fmla="*/ 45 h 105"/>
                                <a:gd name="T28" fmla="*/ 16 w 178"/>
                                <a:gd name="T29" fmla="*/ 53 h 105"/>
                                <a:gd name="T30" fmla="*/ 23 w 178"/>
                                <a:gd name="T31" fmla="*/ 58 h 105"/>
                                <a:gd name="T32" fmla="*/ 6 w 178"/>
                                <a:gd name="T33" fmla="*/ 70 h 105"/>
                                <a:gd name="T34" fmla="*/ 11 w 178"/>
                                <a:gd name="T35" fmla="*/ 76 h 105"/>
                                <a:gd name="T36" fmla="*/ 0 w 178"/>
                                <a:gd name="T37" fmla="*/ 80 h 105"/>
                                <a:gd name="T38" fmla="*/ 2 w 178"/>
                                <a:gd name="T39" fmla="*/ 89 h 105"/>
                                <a:gd name="T40" fmla="*/ 2 w 178"/>
                                <a:gd name="T41" fmla="*/ 89 h 105"/>
                                <a:gd name="T42" fmla="*/ 2 w 178"/>
                                <a:gd name="T43" fmla="*/ 89 h 1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8"/>
                                <a:gd name="T67" fmla="*/ 0 h 105"/>
                                <a:gd name="T68" fmla="*/ 178 w 178"/>
                                <a:gd name="T69" fmla="*/ 105 h 1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8" h="105">
                                  <a:moveTo>
                                    <a:pt x="2" y="89"/>
                                  </a:moveTo>
                                  <a:lnTo>
                                    <a:pt x="35" y="100"/>
                                  </a:lnTo>
                                  <a:lnTo>
                                    <a:pt x="87" y="104"/>
                                  </a:lnTo>
                                  <a:lnTo>
                                    <a:pt x="56" y="89"/>
                                  </a:lnTo>
                                  <a:lnTo>
                                    <a:pt x="46" y="73"/>
                                  </a:lnTo>
                                  <a:lnTo>
                                    <a:pt x="51" y="65"/>
                                  </a:lnTo>
                                  <a:lnTo>
                                    <a:pt x="91" y="31"/>
                                  </a:lnTo>
                                  <a:lnTo>
                                    <a:pt x="177" y="11"/>
                                  </a:lnTo>
                                  <a:lnTo>
                                    <a:pt x="175" y="3"/>
                                  </a:lnTo>
                                  <a:lnTo>
                                    <a:pt x="157" y="0"/>
                                  </a:lnTo>
                                  <a:lnTo>
                                    <a:pt x="132" y="9"/>
                                  </a:lnTo>
                                  <a:lnTo>
                                    <a:pt x="85" y="11"/>
                                  </a:lnTo>
                                  <a:lnTo>
                                    <a:pt x="29" y="31"/>
                                  </a:lnTo>
                                  <a:lnTo>
                                    <a:pt x="26" y="45"/>
                                  </a:lnTo>
                                  <a:lnTo>
                                    <a:pt x="16" y="53"/>
                                  </a:lnTo>
                                  <a:lnTo>
                                    <a:pt x="23" y="58"/>
                                  </a:lnTo>
                                  <a:lnTo>
                                    <a:pt x="6" y="70"/>
                                  </a:lnTo>
                                  <a:lnTo>
                                    <a:pt x="11" y="76"/>
                                  </a:lnTo>
                                  <a:lnTo>
                                    <a:pt x="0" y="80"/>
                                  </a:lnTo>
                                  <a:lnTo>
                                    <a:pt x="2" y="89"/>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16" name="Freeform 150"/>
                            <p:cNvSpPr>
                              <a:spLocks noChangeAspect="1"/>
                            </p:cNvSpPr>
                            <p:nvPr/>
                          </p:nvSpPr>
                          <p:spPr bwMode="auto">
                            <a:xfrm>
                              <a:off x="3278" y="1109"/>
                              <a:ext cx="28" cy="14"/>
                            </a:xfrm>
                            <a:custGeom>
                              <a:avLst/>
                              <a:gdLst>
                                <a:gd name="T0" fmla="*/ 6 w 27"/>
                                <a:gd name="T1" fmla="*/ 7 h 15"/>
                                <a:gd name="T2" fmla="*/ 61 w 27"/>
                                <a:gd name="T3" fmla="*/ 7 h 15"/>
                                <a:gd name="T4" fmla="*/ 69 w 27"/>
                                <a:gd name="T5" fmla="*/ 6 h 15"/>
                                <a:gd name="T6" fmla="*/ 7 w 27"/>
                                <a:gd name="T7" fmla="*/ 0 h 15"/>
                                <a:gd name="T8" fmla="*/ 0 w 27"/>
                                <a:gd name="T9" fmla="*/ 6 h 15"/>
                                <a:gd name="T10" fmla="*/ 6 w 27"/>
                                <a:gd name="T11" fmla="*/ 7 h 15"/>
                                <a:gd name="T12" fmla="*/ 6 w 27"/>
                                <a:gd name="T13" fmla="*/ 7 h 15"/>
                                <a:gd name="T14" fmla="*/ 6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6" y="14"/>
                                  </a:moveTo>
                                  <a:lnTo>
                                    <a:pt x="22" y="12"/>
                                  </a:lnTo>
                                  <a:lnTo>
                                    <a:pt x="26" y="6"/>
                                  </a:lnTo>
                                  <a:lnTo>
                                    <a:pt x="7" y="0"/>
                                  </a:lnTo>
                                  <a:lnTo>
                                    <a:pt x="0" y="6"/>
                                  </a:lnTo>
                                  <a:lnTo>
                                    <a:pt x="6"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7" name="Freeform 151"/>
                            <p:cNvSpPr>
                              <a:spLocks noChangeAspect="1"/>
                            </p:cNvSpPr>
                            <p:nvPr/>
                          </p:nvSpPr>
                          <p:spPr bwMode="auto">
                            <a:xfrm>
                              <a:off x="3156" y="930"/>
                              <a:ext cx="77" cy="13"/>
                            </a:xfrm>
                            <a:custGeom>
                              <a:avLst/>
                              <a:gdLst>
                                <a:gd name="T0" fmla="*/ 0 w 76"/>
                                <a:gd name="T1" fmla="*/ 4 h 12"/>
                                <a:gd name="T2" fmla="*/ 77 w 76"/>
                                <a:gd name="T3" fmla="*/ 110 h 12"/>
                                <a:gd name="T4" fmla="*/ 94 w 76"/>
                                <a:gd name="T5" fmla="*/ 110 h 12"/>
                                <a:gd name="T6" fmla="*/ 92 w 76"/>
                                <a:gd name="T7" fmla="*/ 74 h 12"/>
                                <a:gd name="T8" fmla="*/ 104 w 76"/>
                                <a:gd name="T9" fmla="*/ 4 h 12"/>
                                <a:gd name="T10" fmla="*/ 26 w 76"/>
                                <a:gd name="T11" fmla="*/ 0 h 12"/>
                                <a:gd name="T12" fmla="*/ 0 w 76"/>
                                <a:gd name="T13" fmla="*/ 4 h 12"/>
                                <a:gd name="T14" fmla="*/ 0 w 76"/>
                                <a:gd name="T15" fmla="*/ 4 h 12"/>
                                <a:gd name="T16" fmla="*/ 0 w 76"/>
                                <a:gd name="T17" fmla="*/ 4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12"/>
                                <a:gd name="T29" fmla="*/ 76 w 76"/>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12">
                                  <a:moveTo>
                                    <a:pt x="0" y="4"/>
                                  </a:moveTo>
                                  <a:lnTo>
                                    <a:pt x="48" y="11"/>
                                  </a:lnTo>
                                  <a:lnTo>
                                    <a:pt x="65" y="11"/>
                                  </a:lnTo>
                                  <a:lnTo>
                                    <a:pt x="63" y="6"/>
                                  </a:lnTo>
                                  <a:lnTo>
                                    <a:pt x="75" y="4"/>
                                  </a:lnTo>
                                  <a:lnTo>
                                    <a:pt x="26" y="0"/>
                                  </a:lnTo>
                                  <a:lnTo>
                                    <a:pt x="0" y="4"/>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18" name="Freeform 152"/>
                            <p:cNvSpPr>
                              <a:spLocks noChangeAspect="1"/>
                            </p:cNvSpPr>
                            <p:nvPr/>
                          </p:nvSpPr>
                          <p:spPr bwMode="auto">
                            <a:xfrm>
                              <a:off x="2774" y="935"/>
                              <a:ext cx="186" cy="60"/>
                            </a:xfrm>
                            <a:custGeom>
                              <a:avLst/>
                              <a:gdLst>
                                <a:gd name="T0" fmla="*/ 0 w 183"/>
                                <a:gd name="T1" fmla="*/ 10 h 61"/>
                                <a:gd name="T2" fmla="*/ 6 w 183"/>
                                <a:gd name="T3" fmla="*/ 26 h 61"/>
                                <a:gd name="T4" fmla="*/ 24 w 183"/>
                                <a:gd name="T5" fmla="*/ 30 h 61"/>
                                <a:gd name="T6" fmla="*/ 76 w 183"/>
                                <a:gd name="T7" fmla="*/ 30 h 61"/>
                                <a:gd name="T8" fmla="*/ 60 w 183"/>
                                <a:gd name="T9" fmla="*/ 30 h 61"/>
                                <a:gd name="T10" fmla="*/ 64 w 183"/>
                                <a:gd name="T11" fmla="*/ 30 h 61"/>
                                <a:gd name="T12" fmla="*/ 110 w 183"/>
                                <a:gd name="T13" fmla="*/ 31 h 61"/>
                                <a:gd name="T14" fmla="*/ 150 w 183"/>
                                <a:gd name="T15" fmla="*/ 30 h 61"/>
                                <a:gd name="T16" fmla="*/ 171 w 183"/>
                                <a:gd name="T17" fmla="*/ 26 h 61"/>
                                <a:gd name="T18" fmla="*/ 198 w 183"/>
                                <a:gd name="T19" fmla="*/ 30 h 61"/>
                                <a:gd name="T20" fmla="*/ 184 w 183"/>
                                <a:gd name="T21" fmla="*/ 30 h 61"/>
                                <a:gd name="T22" fmla="*/ 218 w 183"/>
                                <a:gd name="T23" fmla="*/ 30 h 61"/>
                                <a:gd name="T24" fmla="*/ 262 w 183"/>
                                <a:gd name="T25" fmla="*/ 30 h 61"/>
                                <a:gd name="T26" fmla="*/ 148 w 183"/>
                                <a:gd name="T27" fmla="*/ 19 h 61"/>
                                <a:gd name="T28" fmla="*/ 142 w 183"/>
                                <a:gd name="T29" fmla="*/ 11 h 61"/>
                                <a:gd name="T30" fmla="*/ 236 w 183"/>
                                <a:gd name="T31" fmla="*/ 19 h 61"/>
                                <a:gd name="T32" fmla="*/ 290 w 183"/>
                                <a:gd name="T33" fmla="*/ 9 h 61"/>
                                <a:gd name="T34" fmla="*/ 288 w 183"/>
                                <a:gd name="T35" fmla="*/ 5 h 61"/>
                                <a:gd name="T36" fmla="*/ 162 w 183"/>
                                <a:gd name="T37" fmla="*/ 0 h 61"/>
                                <a:gd name="T38" fmla="*/ 80 w 183"/>
                                <a:gd name="T39" fmla="*/ 11 h 61"/>
                                <a:gd name="T40" fmla="*/ 0 w 183"/>
                                <a:gd name="T41" fmla="*/ 10 h 61"/>
                                <a:gd name="T42" fmla="*/ 0 w 183"/>
                                <a:gd name="T43" fmla="*/ 10 h 61"/>
                                <a:gd name="T44" fmla="*/ 0 w 183"/>
                                <a:gd name="T45" fmla="*/ 1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61"/>
                                <a:gd name="T71" fmla="*/ 183 w 18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61">
                                  <a:moveTo>
                                    <a:pt x="0" y="10"/>
                                  </a:moveTo>
                                  <a:lnTo>
                                    <a:pt x="6" y="26"/>
                                  </a:lnTo>
                                  <a:lnTo>
                                    <a:pt x="24" y="33"/>
                                  </a:lnTo>
                                  <a:lnTo>
                                    <a:pt x="47" y="33"/>
                                  </a:lnTo>
                                  <a:lnTo>
                                    <a:pt x="31" y="37"/>
                                  </a:lnTo>
                                  <a:lnTo>
                                    <a:pt x="35" y="44"/>
                                  </a:lnTo>
                                  <a:lnTo>
                                    <a:pt x="72" y="60"/>
                                  </a:lnTo>
                                  <a:lnTo>
                                    <a:pt x="92" y="31"/>
                                  </a:lnTo>
                                  <a:lnTo>
                                    <a:pt x="107" y="26"/>
                                  </a:lnTo>
                                  <a:lnTo>
                                    <a:pt x="125" y="37"/>
                                  </a:lnTo>
                                  <a:lnTo>
                                    <a:pt x="116" y="45"/>
                                  </a:lnTo>
                                  <a:lnTo>
                                    <a:pt x="138" y="49"/>
                                  </a:lnTo>
                                  <a:lnTo>
                                    <a:pt x="163" y="41"/>
                                  </a:lnTo>
                                  <a:lnTo>
                                    <a:pt x="91" y="19"/>
                                  </a:lnTo>
                                  <a:lnTo>
                                    <a:pt x="88" y="11"/>
                                  </a:lnTo>
                                  <a:lnTo>
                                    <a:pt x="147" y="19"/>
                                  </a:lnTo>
                                  <a:lnTo>
                                    <a:pt x="182" y="9"/>
                                  </a:lnTo>
                                  <a:lnTo>
                                    <a:pt x="181" y="5"/>
                                  </a:lnTo>
                                  <a:lnTo>
                                    <a:pt x="101" y="0"/>
                                  </a:lnTo>
                                  <a:lnTo>
                                    <a:pt x="51"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19" name="Freeform 153"/>
                            <p:cNvSpPr>
                              <a:spLocks noChangeAspect="1"/>
                            </p:cNvSpPr>
                            <p:nvPr/>
                          </p:nvSpPr>
                          <p:spPr bwMode="auto">
                            <a:xfrm>
                              <a:off x="2494" y="1310"/>
                              <a:ext cx="20" cy="18"/>
                            </a:xfrm>
                            <a:custGeom>
                              <a:avLst/>
                              <a:gdLst>
                                <a:gd name="T0" fmla="*/ 0 w 19"/>
                                <a:gd name="T1" fmla="*/ 17 h 18"/>
                                <a:gd name="T2" fmla="*/ 8 w 19"/>
                                <a:gd name="T3" fmla="*/ 15 h 18"/>
                                <a:gd name="T4" fmla="*/ 75 w 19"/>
                                <a:gd name="T5" fmla="*/ 0 h 18"/>
                                <a:gd name="T6" fmla="*/ 6 w 19"/>
                                <a:gd name="T7" fmla="*/ 6 h 18"/>
                                <a:gd name="T8" fmla="*/ 0 w 19"/>
                                <a:gd name="T9" fmla="*/ 17 h 18"/>
                                <a:gd name="T10" fmla="*/ 0 w 19"/>
                                <a:gd name="T11" fmla="*/ 17 h 18"/>
                                <a:gd name="T12" fmla="*/ 0 w 19"/>
                                <a:gd name="T13" fmla="*/ 17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7"/>
                                  </a:moveTo>
                                  <a:lnTo>
                                    <a:pt x="8" y="15"/>
                                  </a:lnTo>
                                  <a:lnTo>
                                    <a:pt x="18" y="0"/>
                                  </a:lnTo>
                                  <a:lnTo>
                                    <a:pt x="6" y="6"/>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0" name="Freeform 154"/>
                            <p:cNvSpPr>
                              <a:spLocks noChangeAspect="1"/>
                            </p:cNvSpPr>
                            <p:nvPr/>
                          </p:nvSpPr>
                          <p:spPr bwMode="auto">
                            <a:xfrm>
                              <a:off x="2493" y="133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1" name="Freeform 155"/>
                            <p:cNvSpPr>
                              <a:spLocks noChangeAspect="1"/>
                            </p:cNvSpPr>
                            <p:nvPr/>
                          </p:nvSpPr>
                          <p:spPr bwMode="auto">
                            <a:xfrm>
                              <a:off x="2882" y="1322"/>
                              <a:ext cx="15" cy="15"/>
                            </a:xfrm>
                            <a:custGeom>
                              <a:avLst/>
                              <a:gdLst>
                                <a:gd name="T0" fmla="*/ 0 w 16"/>
                                <a:gd name="T1" fmla="*/ 6 h 16"/>
                                <a:gd name="T2" fmla="*/ 1 w 16"/>
                                <a:gd name="T3" fmla="*/ 8 h 16"/>
                                <a:gd name="T4" fmla="*/ 8 w 16"/>
                                <a:gd name="T5" fmla="*/ 8 h 16"/>
                                <a:gd name="T6" fmla="*/ 8 w 16"/>
                                <a:gd name="T7" fmla="*/ 0 h 16"/>
                                <a:gd name="T8" fmla="*/ 0 w 16"/>
                                <a:gd name="T9" fmla="*/ 6 h 16"/>
                                <a:gd name="T10" fmla="*/ 0 w 16"/>
                                <a:gd name="T11" fmla="*/ 6 h 16"/>
                                <a:gd name="T12" fmla="*/ 0 w 16"/>
                                <a:gd name="T13" fmla="*/ 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6"/>
                                  </a:moveTo>
                                  <a:lnTo>
                                    <a:pt x="1" y="15"/>
                                  </a:lnTo>
                                  <a:lnTo>
                                    <a:pt x="10" y="11"/>
                                  </a:lnTo>
                                  <a:lnTo>
                                    <a:pt x="15"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2" name="Freeform 156"/>
                            <p:cNvSpPr>
                              <a:spLocks noChangeAspect="1"/>
                            </p:cNvSpPr>
                            <p:nvPr/>
                          </p:nvSpPr>
                          <p:spPr bwMode="auto">
                            <a:xfrm>
                              <a:off x="2937" y="1307"/>
                              <a:ext cx="21" cy="12"/>
                            </a:xfrm>
                            <a:custGeom>
                              <a:avLst/>
                              <a:gdLst>
                                <a:gd name="T0" fmla="*/ 0 w 20"/>
                                <a:gd name="T1" fmla="*/ 7 h 12"/>
                                <a:gd name="T2" fmla="*/ 4 w 20"/>
                                <a:gd name="T3" fmla="*/ 11 h 12"/>
                                <a:gd name="T4" fmla="*/ 75 w 20"/>
                                <a:gd name="T5" fmla="*/ 3 h 12"/>
                                <a:gd name="T6" fmla="*/ 5 w 20"/>
                                <a:gd name="T7" fmla="*/ 0 h 12"/>
                                <a:gd name="T8" fmla="*/ 0 w 20"/>
                                <a:gd name="T9" fmla="*/ 7 h 12"/>
                                <a:gd name="T10" fmla="*/ 0 w 20"/>
                                <a:gd name="T11" fmla="*/ 7 h 12"/>
                                <a:gd name="T12" fmla="*/ 0 w 20"/>
                                <a:gd name="T13" fmla="*/ 7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0" y="7"/>
                                  </a:moveTo>
                                  <a:lnTo>
                                    <a:pt x="4" y="11"/>
                                  </a:lnTo>
                                  <a:lnTo>
                                    <a:pt x="19" y="3"/>
                                  </a:lnTo>
                                  <a:lnTo>
                                    <a:pt x="5"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3" name="Freeform 157"/>
                            <p:cNvSpPr>
                              <a:spLocks noChangeAspect="1"/>
                            </p:cNvSpPr>
                            <p:nvPr/>
                          </p:nvSpPr>
                          <p:spPr bwMode="auto">
                            <a:xfrm>
                              <a:off x="2505" y="1307"/>
                              <a:ext cx="122" cy="166"/>
                            </a:xfrm>
                            <a:custGeom>
                              <a:avLst/>
                              <a:gdLst>
                                <a:gd name="T0" fmla="*/ 0 w 121"/>
                                <a:gd name="T1" fmla="*/ 100 h 169"/>
                                <a:gd name="T2" fmla="*/ 18 w 121"/>
                                <a:gd name="T3" fmla="*/ 97 h 169"/>
                                <a:gd name="T4" fmla="*/ 30 w 121"/>
                                <a:gd name="T5" fmla="*/ 100 h 169"/>
                                <a:gd name="T6" fmla="*/ 35 w 121"/>
                                <a:gd name="T7" fmla="*/ 94 h 169"/>
                                <a:gd name="T8" fmla="*/ 45 w 121"/>
                                <a:gd name="T9" fmla="*/ 92 h 169"/>
                                <a:gd name="T10" fmla="*/ 57 w 121"/>
                                <a:gd name="T11" fmla="*/ 95 h 169"/>
                                <a:gd name="T12" fmla="*/ 134 w 121"/>
                                <a:gd name="T13" fmla="*/ 90 h 169"/>
                                <a:gd name="T14" fmla="*/ 142 w 121"/>
                                <a:gd name="T15" fmla="*/ 85 h 169"/>
                                <a:gd name="T16" fmla="*/ 128 w 121"/>
                                <a:gd name="T17" fmla="*/ 84 h 169"/>
                                <a:gd name="T18" fmla="*/ 149 w 121"/>
                                <a:gd name="T19" fmla="*/ 73 h 169"/>
                                <a:gd name="T20" fmla="*/ 137 w 121"/>
                                <a:gd name="T21" fmla="*/ 68 h 169"/>
                                <a:gd name="T22" fmla="*/ 121 w 121"/>
                                <a:gd name="T23" fmla="*/ 69 h 169"/>
                                <a:gd name="T24" fmla="*/ 127 w 121"/>
                                <a:gd name="T25" fmla="*/ 66 h 169"/>
                                <a:gd name="T26" fmla="*/ 116 w 121"/>
                                <a:gd name="T27" fmla="*/ 53 h 169"/>
                                <a:gd name="T28" fmla="*/ 106 w 121"/>
                                <a:gd name="T29" fmla="*/ 50 h 169"/>
                                <a:gd name="T30" fmla="*/ 95 w 121"/>
                                <a:gd name="T31" fmla="*/ 28 h 169"/>
                                <a:gd name="T32" fmla="*/ 47 w 121"/>
                                <a:gd name="T33" fmla="*/ 28 h 169"/>
                                <a:gd name="T34" fmla="*/ 100 w 121"/>
                                <a:gd name="T35" fmla="*/ 25 h 169"/>
                                <a:gd name="T36" fmla="*/ 100 w 121"/>
                                <a:gd name="T37" fmla="*/ 19 h 169"/>
                                <a:gd name="T38" fmla="*/ 37 w 121"/>
                                <a:gd name="T39" fmla="*/ 20 h 169"/>
                                <a:gd name="T40" fmla="*/ 56 w 121"/>
                                <a:gd name="T41" fmla="*/ 7 h 169"/>
                                <a:gd name="T42" fmla="*/ 53 w 121"/>
                                <a:gd name="T43" fmla="*/ 0 h 169"/>
                                <a:gd name="T44" fmla="*/ 26 w 121"/>
                                <a:gd name="T45" fmla="*/ 3 h 169"/>
                                <a:gd name="T46" fmla="*/ 11 w 121"/>
                                <a:gd name="T47" fmla="*/ 24 h 169"/>
                                <a:gd name="T48" fmla="*/ 16 w 121"/>
                                <a:gd name="T49" fmla="*/ 28 h 169"/>
                                <a:gd name="T50" fmla="*/ 7 w 121"/>
                                <a:gd name="T51" fmla="*/ 28 h 169"/>
                                <a:gd name="T52" fmla="*/ 16 w 121"/>
                                <a:gd name="T53" fmla="*/ 28 h 169"/>
                                <a:gd name="T54" fmla="*/ 15 w 121"/>
                                <a:gd name="T55" fmla="*/ 28 h 169"/>
                                <a:gd name="T56" fmla="*/ 2 w 121"/>
                                <a:gd name="T57" fmla="*/ 28 h 169"/>
                                <a:gd name="T58" fmla="*/ 11 w 121"/>
                                <a:gd name="T59" fmla="*/ 28 h 169"/>
                                <a:gd name="T60" fmla="*/ 11 w 121"/>
                                <a:gd name="T61" fmla="*/ 32 h 169"/>
                                <a:gd name="T62" fmla="*/ 19 w 121"/>
                                <a:gd name="T63" fmla="*/ 28 h 169"/>
                                <a:gd name="T64" fmla="*/ 26 w 121"/>
                                <a:gd name="T65" fmla="*/ 32 h 169"/>
                                <a:gd name="T66" fmla="*/ 18 w 121"/>
                                <a:gd name="T67" fmla="*/ 42 h 169"/>
                                <a:gd name="T68" fmla="*/ 22 w 121"/>
                                <a:gd name="T69" fmla="*/ 50 h 169"/>
                                <a:gd name="T70" fmla="*/ 46 w 121"/>
                                <a:gd name="T71" fmla="*/ 42 h 169"/>
                                <a:gd name="T72" fmla="*/ 41 w 121"/>
                                <a:gd name="T73" fmla="*/ 51 h 169"/>
                                <a:gd name="T74" fmla="*/ 53 w 121"/>
                                <a:gd name="T75" fmla="*/ 56 h 169"/>
                                <a:gd name="T76" fmla="*/ 47 w 121"/>
                                <a:gd name="T77" fmla="*/ 64 h 169"/>
                                <a:gd name="T78" fmla="*/ 24 w 121"/>
                                <a:gd name="T79" fmla="*/ 64 h 169"/>
                                <a:gd name="T80" fmla="*/ 19 w 121"/>
                                <a:gd name="T81" fmla="*/ 70 h 169"/>
                                <a:gd name="T82" fmla="*/ 29 w 121"/>
                                <a:gd name="T83" fmla="*/ 70 h 169"/>
                                <a:gd name="T84" fmla="*/ 28 w 121"/>
                                <a:gd name="T85" fmla="*/ 75 h 169"/>
                                <a:gd name="T86" fmla="*/ 9 w 121"/>
                                <a:gd name="T87" fmla="*/ 79 h 169"/>
                                <a:gd name="T88" fmla="*/ 12 w 121"/>
                                <a:gd name="T89" fmla="*/ 81 h 169"/>
                                <a:gd name="T90" fmla="*/ 38 w 121"/>
                                <a:gd name="T91" fmla="*/ 84 h 169"/>
                                <a:gd name="T92" fmla="*/ 49 w 121"/>
                                <a:gd name="T93" fmla="*/ 81 h 169"/>
                                <a:gd name="T94" fmla="*/ 42 w 121"/>
                                <a:gd name="T95" fmla="*/ 86 h 169"/>
                                <a:gd name="T96" fmla="*/ 26 w 121"/>
                                <a:gd name="T97" fmla="*/ 86 h 169"/>
                                <a:gd name="T98" fmla="*/ 0 w 121"/>
                                <a:gd name="T99" fmla="*/ 100 h 169"/>
                                <a:gd name="T100" fmla="*/ 0 w 121"/>
                                <a:gd name="T101" fmla="*/ 100 h 169"/>
                                <a:gd name="T102" fmla="*/ 0 w 121"/>
                                <a:gd name="T103" fmla="*/ 10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69"/>
                                <a:gd name="T158" fmla="*/ 121 w 121"/>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69">
                                  <a:moveTo>
                                    <a:pt x="0" y="168"/>
                                  </a:moveTo>
                                  <a:lnTo>
                                    <a:pt x="18" y="163"/>
                                  </a:lnTo>
                                  <a:lnTo>
                                    <a:pt x="30" y="167"/>
                                  </a:lnTo>
                                  <a:lnTo>
                                    <a:pt x="35" y="159"/>
                                  </a:lnTo>
                                  <a:lnTo>
                                    <a:pt x="45" y="156"/>
                                  </a:lnTo>
                                  <a:lnTo>
                                    <a:pt x="57" y="160"/>
                                  </a:lnTo>
                                  <a:lnTo>
                                    <a:pt x="105" y="153"/>
                                  </a:lnTo>
                                  <a:lnTo>
                                    <a:pt x="113" y="145"/>
                                  </a:lnTo>
                                  <a:lnTo>
                                    <a:pt x="99" y="144"/>
                                  </a:lnTo>
                                  <a:lnTo>
                                    <a:pt x="120" y="121"/>
                                  </a:lnTo>
                                  <a:lnTo>
                                    <a:pt x="108" y="111"/>
                                  </a:lnTo>
                                  <a:lnTo>
                                    <a:pt x="92" y="113"/>
                                  </a:lnTo>
                                  <a:lnTo>
                                    <a:pt x="98" y="107"/>
                                  </a:lnTo>
                                  <a:lnTo>
                                    <a:pt x="87" y="82"/>
                                  </a:lnTo>
                                  <a:lnTo>
                                    <a:pt x="77" y="79"/>
                                  </a:lnTo>
                                  <a:lnTo>
                                    <a:pt x="66" y="54"/>
                                  </a:lnTo>
                                  <a:lnTo>
                                    <a:pt x="47" y="51"/>
                                  </a:lnTo>
                                  <a:lnTo>
                                    <a:pt x="71" y="25"/>
                                  </a:lnTo>
                                  <a:lnTo>
                                    <a:pt x="71" y="19"/>
                                  </a:lnTo>
                                  <a:lnTo>
                                    <a:pt x="37" y="20"/>
                                  </a:lnTo>
                                  <a:lnTo>
                                    <a:pt x="56" y="7"/>
                                  </a:lnTo>
                                  <a:lnTo>
                                    <a:pt x="53" y="0"/>
                                  </a:lnTo>
                                  <a:lnTo>
                                    <a:pt x="26" y="3"/>
                                  </a:lnTo>
                                  <a:lnTo>
                                    <a:pt x="11" y="24"/>
                                  </a:lnTo>
                                  <a:lnTo>
                                    <a:pt x="16" y="28"/>
                                  </a:lnTo>
                                  <a:lnTo>
                                    <a:pt x="7" y="45"/>
                                  </a:lnTo>
                                  <a:lnTo>
                                    <a:pt x="16" y="41"/>
                                  </a:lnTo>
                                  <a:lnTo>
                                    <a:pt x="15" y="50"/>
                                  </a:lnTo>
                                  <a:lnTo>
                                    <a:pt x="2" y="56"/>
                                  </a:lnTo>
                                  <a:lnTo>
                                    <a:pt x="11" y="56"/>
                                  </a:lnTo>
                                  <a:lnTo>
                                    <a:pt x="11" y="61"/>
                                  </a:lnTo>
                                  <a:lnTo>
                                    <a:pt x="19" y="54"/>
                                  </a:lnTo>
                                  <a:lnTo>
                                    <a:pt x="26" y="61"/>
                                  </a:lnTo>
                                  <a:lnTo>
                                    <a:pt x="18" y="71"/>
                                  </a:lnTo>
                                  <a:lnTo>
                                    <a:pt x="22" y="79"/>
                                  </a:lnTo>
                                  <a:lnTo>
                                    <a:pt x="46" y="71"/>
                                  </a:lnTo>
                                  <a:lnTo>
                                    <a:pt x="41" y="80"/>
                                  </a:lnTo>
                                  <a:lnTo>
                                    <a:pt x="53" y="87"/>
                                  </a:lnTo>
                                  <a:lnTo>
                                    <a:pt x="47" y="103"/>
                                  </a:lnTo>
                                  <a:lnTo>
                                    <a:pt x="24" y="103"/>
                                  </a:lnTo>
                                  <a:lnTo>
                                    <a:pt x="19" y="114"/>
                                  </a:lnTo>
                                  <a:lnTo>
                                    <a:pt x="29" y="114"/>
                                  </a:lnTo>
                                  <a:lnTo>
                                    <a:pt x="28" y="125"/>
                                  </a:lnTo>
                                  <a:lnTo>
                                    <a:pt x="9" y="133"/>
                                  </a:lnTo>
                                  <a:lnTo>
                                    <a:pt x="12" y="137"/>
                                  </a:lnTo>
                                  <a:lnTo>
                                    <a:pt x="38" y="144"/>
                                  </a:lnTo>
                                  <a:lnTo>
                                    <a:pt x="49" y="137"/>
                                  </a:lnTo>
                                  <a:lnTo>
                                    <a:pt x="42" y="146"/>
                                  </a:lnTo>
                                  <a:lnTo>
                                    <a:pt x="26" y="146"/>
                                  </a:lnTo>
                                  <a:lnTo>
                                    <a:pt x="0" y="16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4" name="Freeform 158"/>
                            <p:cNvSpPr>
                              <a:spLocks noChangeAspect="1"/>
                            </p:cNvSpPr>
                            <p:nvPr/>
                          </p:nvSpPr>
                          <p:spPr bwMode="auto">
                            <a:xfrm>
                              <a:off x="2733" y="1615"/>
                              <a:ext cx="14" cy="34"/>
                            </a:xfrm>
                            <a:custGeom>
                              <a:avLst/>
                              <a:gdLst>
                                <a:gd name="T0" fmla="*/ 0 w 14"/>
                                <a:gd name="T1" fmla="*/ 11 h 35"/>
                                <a:gd name="T2" fmla="*/ 0 w 14"/>
                                <a:gd name="T3" fmla="*/ 17 h 35"/>
                                <a:gd name="T4" fmla="*/ 9 w 14"/>
                                <a:gd name="T5" fmla="*/ 17 h 35"/>
                                <a:gd name="T6" fmla="*/ 13 w 14"/>
                                <a:gd name="T7" fmla="*/ 0 h 35"/>
                                <a:gd name="T8" fmla="*/ 0 w 14"/>
                                <a:gd name="T9" fmla="*/ 11 h 35"/>
                                <a:gd name="T10" fmla="*/ 0 w 14"/>
                                <a:gd name="T11" fmla="*/ 11 h 35"/>
                                <a:gd name="T12" fmla="*/ 0 w 14"/>
                                <a:gd name="T13" fmla="*/ 11 h 35"/>
                                <a:gd name="T14" fmla="*/ 0 60000 65536"/>
                                <a:gd name="T15" fmla="*/ 0 60000 65536"/>
                                <a:gd name="T16" fmla="*/ 0 60000 65536"/>
                                <a:gd name="T17" fmla="*/ 0 60000 65536"/>
                                <a:gd name="T18" fmla="*/ 0 60000 65536"/>
                                <a:gd name="T19" fmla="*/ 0 60000 65536"/>
                                <a:gd name="T20" fmla="*/ 0 60000 65536"/>
                                <a:gd name="T21" fmla="*/ 0 w 14"/>
                                <a:gd name="T22" fmla="*/ 0 h 35"/>
                                <a:gd name="T23" fmla="*/ 14 w 1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5">
                                  <a:moveTo>
                                    <a:pt x="0" y="11"/>
                                  </a:moveTo>
                                  <a:lnTo>
                                    <a:pt x="0" y="26"/>
                                  </a:lnTo>
                                  <a:lnTo>
                                    <a:pt x="9" y="34"/>
                                  </a:lnTo>
                                  <a:lnTo>
                                    <a:pt x="13"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5" name="Freeform 159"/>
                            <p:cNvSpPr>
                              <a:spLocks noChangeAspect="1"/>
                            </p:cNvSpPr>
                            <p:nvPr/>
                          </p:nvSpPr>
                          <p:spPr bwMode="auto">
                            <a:xfrm>
                              <a:off x="2724" y="1650"/>
                              <a:ext cx="27" cy="49"/>
                            </a:xfrm>
                            <a:custGeom>
                              <a:avLst/>
                              <a:gdLst>
                                <a:gd name="T0" fmla="*/ 0 w 27"/>
                                <a:gd name="T1" fmla="*/ 7 h 50"/>
                                <a:gd name="T2" fmla="*/ 4 w 27"/>
                                <a:gd name="T3" fmla="*/ 25 h 50"/>
                                <a:gd name="T4" fmla="*/ 10 w 27"/>
                                <a:gd name="T5" fmla="*/ 25 h 50"/>
                                <a:gd name="T6" fmla="*/ 23 w 27"/>
                                <a:gd name="T7" fmla="*/ 25 h 50"/>
                                <a:gd name="T8" fmla="*/ 26 w 27"/>
                                <a:gd name="T9" fmla="*/ 9 h 50"/>
                                <a:gd name="T10" fmla="*/ 19 w 27"/>
                                <a:gd name="T11" fmla="*/ 0 h 50"/>
                                <a:gd name="T12" fmla="*/ 0 w 27"/>
                                <a:gd name="T13" fmla="*/ 7 h 50"/>
                                <a:gd name="T14" fmla="*/ 0 w 27"/>
                                <a:gd name="T15" fmla="*/ 7 h 50"/>
                                <a:gd name="T16" fmla="*/ 0 w 27"/>
                                <a:gd name="T17" fmla="*/ 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0"/>
                                <a:gd name="T29" fmla="*/ 27 w 2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0">
                                  <a:moveTo>
                                    <a:pt x="0" y="7"/>
                                  </a:moveTo>
                                  <a:lnTo>
                                    <a:pt x="4" y="43"/>
                                  </a:lnTo>
                                  <a:lnTo>
                                    <a:pt x="10" y="49"/>
                                  </a:lnTo>
                                  <a:lnTo>
                                    <a:pt x="23" y="43"/>
                                  </a:lnTo>
                                  <a:lnTo>
                                    <a:pt x="26" y="9"/>
                                  </a:lnTo>
                                  <a:lnTo>
                                    <a:pt x="1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6" name="Freeform 160"/>
                            <p:cNvSpPr>
                              <a:spLocks noChangeAspect="1"/>
                            </p:cNvSpPr>
                            <p:nvPr/>
                          </p:nvSpPr>
                          <p:spPr bwMode="auto">
                            <a:xfrm>
                              <a:off x="2795" y="1712"/>
                              <a:ext cx="57" cy="33"/>
                            </a:xfrm>
                            <a:custGeom>
                              <a:avLst/>
                              <a:gdLst>
                                <a:gd name="T0" fmla="*/ 0 w 57"/>
                                <a:gd name="T1" fmla="*/ 6 h 33"/>
                                <a:gd name="T2" fmla="*/ 7 w 57"/>
                                <a:gd name="T3" fmla="*/ 15 h 33"/>
                                <a:gd name="T4" fmla="*/ 50 w 57"/>
                                <a:gd name="T5" fmla="*/ 32 h 33"/>
                                <a:gd name="T6" fmla="*/ 56 w 57"/>
                                <a:gd name="T7" fmla="*/ 0 h 33"/>
                                <a:gd name="T8" fmla="*/ 34 w 57"/>
                                <a:gd name="T9" fmla="*/ 5 h 33"/>
                                <a:gd name="T10" fmla="*/ 8 w 57"/>
                                <a:gd name="T11" fmla="*/ 2 h 33"/>
                                <a:gd name="T12" fmla="*/ 0 w 57"/>
                                <a:gd name="T13" fmla="*/ 6 h 33"/>
                                <a:gd name="T14" fmla="*/ 0 w 57"/>
                                <a:gd name="T15" fmla="*/ 6 h 33"/>
                                <a:gd name="T16" fmla="*/ 0 w 57"/>
                                <a:gd name="T17" fmla="*/ 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3"/>
                                <a:gd name="T29" fmla="*/ 57 w 5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3">
                                  <a:moveTo>
                                    <a:pt x="0" y="6"/>
                                  </a:moveTo>
                                  <a:lnTo>
                                    <a:pt x="7" y="15"/>
                                  </a:lnTo>
                                  <a:lnTo>
                                    <a:pt x="50" y="32"/>
                                  </a:lnTo>
                                  <a:lnTo>
                                    <a:pt x="56" y="0"/>
                                  </a:lnTo>
                                  <a:lnTo>
                                    <a:pt x="34" y="5"/>
                                  </a:lnTo>
                                  <a:lnTo>
                                    <a:pt x="8" y="2"/>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7" name="Freeform 161"/>
                            <p:cNvSpPr>
                              <a:spLocks noChangeAspect="1"/>
                            </p:cNvSpPr>
                            <p:nvPr/>
                          </p:nvSpPr>
                          <p:spPr bwMode="auto">
                            <a:xfrm>
                              <a:off x="2949" y="1712"/>
                              <a:ext cx="37" cy="40"/>
                            </a:xfrm>
                            <a:custGeom>
                              <a:avLst/>
                              <a:gdLst>
                                <a:gd name="T0" fmla="*/ 0 w 36"/>
                                <a:gd name="T1" fmla="*/ 11 h 40"/>
                                <a:gd name="T2" fmla="*/ 8 w 36"/>
                                <a:gd name="T3" fmla="*/ 17 h 40"/>
                                <a:gd name="T4" fmla="*/ 10 w 36"/>
                                <a:gd name="T5" fmla="*/ 31 h 40"/>
                                <a:gd name="T6" fmla="*/ 51 w 36"/>
                                <a:gd name="T7" fmla="*/ 39 h 40"/>
                                <a:gd name="T8" fmla="*/ 57 w 36"/>
                                <a:gd name="T9" fmla="*/ 31 h 40"/>
                                <a:gd name="T10" fmla="*/ 73 w 36"/>
                                <a:gd name="T11" fmla="*/ 39 h 40"/>
                                <a:gd name="T12" fmla="*/ 57 w 36"/>
                                <a:gd name="T13" fmla="*/ 17 h 40"/>
                                <a:gd name="T14" fmla="*/ 73 w 36"/>
                                <a:gd name="T15" fmla="*/ 20 h 40"/>
                                <a:gd name="T16" fmla="*/ 61 w 36"/>
                                <a:gd name="T17" fmla="*/ 9 h 40"/>
                                <a:gd name="T18" fmla="*/ 11 w 36"/>
                                <a:gd name="T19" fmla="*/ 0 h 40"/>
                                <a:gd name="T20" fmla="*/ 0 w 36"/>
                                <a:gd name="T21" fmla="*/ 11 h 40"/>
                                <a:gd name="T22" fmla="*/ 0 w 36"/>
                                <a:gd name="T23" fmla="*/ 11 h 40"/>
                                <a:gd name="T24" fmla="*/ 0 w 36"/>
                                <a:gd name="T25" fmla="*/ 1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0"/>
                                <a:gd name="T41" fmla="*/ 36 w 3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0">
                                  <a:moveTo>
                                    <a:pt x="0" y="11"/>
                                  </a:moveTo>
                                  <a:lnTo>
                                    <a:pt x="8" y="17"/>
                                  </a:lnTo>
                                  <a:lnTo>
                                    <a:pt x="10" y="31"/>
                                  </a:lnTo>
                                  <a:lnTo>
                                    <a:pt x="22" y="39"/>
                                  </a:lnTo>
                                  <a:lnTo>
                                    <a:pt x="27" y="31"/>
                                  </a:lnTo>
                                  <a:lnTo>
                                    <a:pt x="35" y="39"/>
                                  </a:lnTo>
                                  <a:lnTo>
                                    <a:pt x="27" y="17"/>
                                  </a:lnTo>
                                  <a:lnTo>
                                    <a:pt x="35" y="20"/>
                                  </a:lnTo>
                                  <a:lnTo>
                                    <a:pt x="29" y="9"/>
                                  </a:lnTo>
                                  <a:lnTo>
                                    <a:pt x="11"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8" name="Freeform 162"/>
                            <p:cNvSpPr>
                              <a:spLocks noChangeAspect="1"/>
                            </p:cNvSpPr>
                            <p:nvPr/>
                          </p:nvSpPr>
                          <p:spPr bwMode="auto">
                            <a:xfrm>
                              <a:off x="2605" y="169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29" name="Freeform 163"/>
                            <p:cNvSpPr>
                              <a:spLocks noChangeAspect="1"/>
                            </p:cNvSpPr>
                            <p:nvPr/>
                          </p:nvSpPr>
                          <p:spPr bwMode="auto">
                            <a:xfrm>
                              <a:off x="2622" y="1679"/>
                              <a:ext cx="21" cy="13"/>
                            </a:xfrm>
                            <a:custGeom>
                              <a:avLst/>
                              <a:gdLst>
                                <a:gd name="T0" fmla="*/ 0 w 21"/>
                                <a:gd name="T1" fmla="*/ 4 h 13"/>
                                <a:gd name="T2" fmla="*/ 16 w 21"/>
                                <a:gd name="T3" fmla="*/ 12 h 13"/>
                                <a:gd name="T4" fmla="*/ 20 w 21"/>
                                <a:gd name="T5" fmla="*/ 4 h 13"/>
                                <a:gd name="T6" fmla="*/ 11 w 21"/>
                                <a:gd name="T7" fmla="*/ 0 h 13"/>
                                <a:gd name="T8" fmla="*/ 0 w 21"/>
                                <a:gd name="T9" fmla="*/ 4 h 13"/>
                                <a:gd name="T10" fmla="*/ 0 w 21"/>
                                <a:gd name="T11" fmla="*/ 4 h 13"/>
                                <a:gd name="T12" fmla="*/ 0 w 21"/>
                                <a:gd name="T13" fmla="*/ 4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4"/>
                                  </a:moveTo>
                                  <a:lnTo>
                                    <a:pt x="16" y="12"/>
                                  </a:lnTo>
                                  <a:lnTo>
                                    <a:pt x="20" y="4"/>
                                  </a:lnTo>
                                  <a:lnTo>
                                    <a:pt x="11"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0" name="Freeform 164"/>
                            <p:cNvSpPr>
                              <a:spLocks noChangeAspect="1"/>
                            </p:cNvSpPr>
                            <p:nvPr/>
                          </p:nvSpPr>
                          <p:spPr bwMode="auto">
                            <a:xfrm>
                              <a:off x="2653" y="167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1" name="Freeform 165"/>
                            <p:cNvSpPr>
                              <a:spLocks noChangeAspect="1"/>
                            </p:cNvSpPr>
                            <p:nvPr/>
                          </p:nvSpPr>
                          <p:spPr bwMode="auto">
                            <a:xfrm>
                              <a:off x="2790" y="174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2" name="Freeform 166"/>
                            <p:cNvSpPr>
                              <a:spLocks noChangeAspect="1"/>
                            </p:cNvSpPr>
                            <p:nvPr/>
                          </p:nvSpPr>
                          <p:spPr bwMode="auto">
                            <a:xfrm>
                              <a:off x="2835" y="17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3" name="Freeform 167"/>
                            <p:cNvSpPr>
                              <a:spLocks noChangeAspect="1"/>
                            </p:cNvSpPr>
                            <p:nvPr/>
                          </p:nvSpPr>
                          <p:spPr bwMode="auto">
                            <a:xfrm>
                              <a:off x="2939" y="171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4" name="Freeform 168"/>
                            <p:cNvSpPr>
                              <a:spLocks noChangeAspect="1"/>
                            </p:cNvSpPr>
                            <p:nvPr/>
                          </p:nvSpPr>
                          <p:spPr bwMode="auto">
                            <a:xfrm>
                              <a:off x="2940"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5" name="Freeform 169"/>
                            <p:cNvSpPr>
                              <a:spLocks noChangeAspect="1"/>
                            </p:cNvSpPr>
                            <p:nvPr/>
                          </p:nvSpPr>
                          <p:spPr bwMode="auto">
                            <a:xfrm>
                              <a:off x="3023" y="175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6" name="Freeform 170"/>
                            <p:cNvSpPr>
                              <a:spLocks noChangeAspect="1"/>
                            </p:cNvSpPr>
                            <p:nvPr/>
                          </p:nvSpPr>
                          <p:spPr bwMode="auto">
                            <a:xfrm>
                              <a:off x="3015" y="1679"/>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7" name="Freeform 171"/>
                            <p:cNvSpPr>
                              <a:spLocks noChangeAspect="1"/>
                            </p:cNvSpPr>
                            <p:nvPr/>
                          </p:nvSpPr>
                          <p:spPr bwMode="auto">
                            <a:xfrm>
                              <a:off x="2761" y="162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8" name="Freeform 172"/>
                            <p:cNvSpPr>
                              <a:spLocks noChangeAspect="1"/>
                            </p:cNvSpPr>
                            <p:nvPr/>
                          </p:nvSpPr>
                          <p:spPr bwMode="auto">
                            <a:xfrm>
                              <a:off x="3056" y="1768"/>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39" name="Freeform 173"/>
                            <p:cNvSpPr>
                              <a:spLocks noChangeAspect="1"/>
                            </p:cNvSpPr>
                            <p:nvPr/>
                          </p:nvSpPr>
                          <p:spPr bwMode="auto">
                            <a:xfrm>
                              <a:off x="3064" y="1748"/>
                              <a:ext cx="11" cy="15"/>
                            </a:xfrm>
                            <a:custGeom>
                              <a:avLst/>
                              <a:gdLst>
                                <a:gd name="T0" fmla="*/ 0 w 10"/>
                                <a:gd name="T1" fmla="*/ 7 h 15"/>
                                <a:gd name="T2" fmla="*/ 2 w 10"/>
                                <a:gd name="T3" fmla="*/ 14 h 15"/>
                                <a:gd name="T4" fmla="*/ 144 w 10"/>
                                <a:gd name="T5" fmla="*/ 0 h 15"/>
                                <a:gd name="T6" fmla="*/ 0 w 10"/>
                                <a:gd name="T7" fmla="*/ 7 h 15"/>
                                <a:gd name="T8" fmla="*/ 0 w 10"/>
                                <a:gd name="T9" fmla="*/ 7 h 15"/>
                                <a:gd name="T10" fmla="*/ 0 w 10"/>
                                <a:gd name="T11" fmla="*/ 7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7"/>
                                  </a:moveTo>
                                  <a:lnTo>
                                    <a:pt x="2" y="14"/>
                                  </a:lnTo>
                                  <a:lnTo>
                                    <a:pt x="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0" name="Freeform 174"/>
                            <p:cNvSpPr>
                              <a:spLocks noChangeAspect="1"/>
                            </p:cNvSpPr>
                            <p:nvPr/>
                          </p:nvSpPr>
                          <p:spPr bwMode="auto">
                            <a:xfrm>
                              <a:off x="3008" y="1744"/>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1" name="Freeform 175"/>
                            <p:cNvSpPr>
                              <a:spLocks noChangeAspect="1"/>
                            </p:cNvSpPr>
                            <p:nvPr/>
                          </p:nvSpPr>
                          <p:spPr bwMode="auto">
                            <a:xfrm>
                              <a:off x="3023" y="17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2" name="Freeform 176"/>
                            <p:cNvSpPr>
                              <a:spLocks noChangeAspect="1"/>
                            </p:cNvSpPr>
                            <p:nvPr/>
                          </p:nvSpPr>
                          <p:spPr bwMode="auto">
                            <a:xfrm>
                              <a:off x="3018" y="1725"/>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3" name="Freeform 177"/>
                            <p:cNvSpPr>
                              <a:spLocks noChangeAspect="1"/>
                            </p:cNvSpPr>
                            <p:nvPr/>
                          </p:nvSpPr>
                          <p:spPr bwMode="auto">
                            <a:xfrm>
                              <a:off x="3031" y="1690"/>
                              <a:ext cx="7" cy="6"/>
                            </a:xfrm>
                            <a:custGeom>
                              <a:avLst/>
                              <a:gdLst>
                                <a:gd name="T0" fmla="*/ 0 w 6"/>
                                <a:gd name="T1" fmla="*/ 0 h 5"/>
                                <a:gd name="T2" fmla="*/ 480 w 6"/>
                                <a:gd name="T3" fmla="*/ 770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4" name="Freeform 178"/>
                            <p:cNvSpPr>
                              <a:spLocks noChangeAspect="1"/>
                            </p:cNvSpPr>
                            <p:nvPr/>
                          </p:nvSpPr>
                          <p:spPr bwMode="auto">
                            <a:xfrm>
                              <a:off x="3031" y="1706"/>
                              <a:ext cx="2" cy="7"/>
                            </a:xfrm>
                            <a:custGeom>
                              <a:avLst/>
                              <a:gdLst>
                                <a:gd name="T0" fmla="*/ 0 w 1"/>
                                <a:gd name="T1" fmla="*/ 0 h 6"/>
                                <a:gd name="T2" fmla="*/ 0 w 1"/>
                                <a:gd name="T3" fmla="*/ 480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5"/>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5" name="Freeform 179"/>
                            <p:cNvSpPr>
                              <a:spLocks noChangeAspect="1"/>
                            </p:cNvSpPr>
                            <p:nvPr/>
                          </p:nvSpPr>
                          <p:spPr bwMode="auto">
                            <a:xfrm>
                              <a:off x="3046"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6" name="Freeform 180"/>
                            <p:cNvSpPr>
                              <a:spLocks noChangeAspect="1"/>
                            </p:cNvSpPr>
                            <p:nvPr/>
                          </p:nvSpPr>
                          <p:spPr bwMode="auto">
                            <a:xfrm>
                              <a:off x="2758" y="1365"/>
                              <a:ext cx="12" cy="11"/>
                            </a:xfrm>
                            <a:custGeom>
                              <a:avLst/>
                              <a:gdLst>
                                <a:gd name="T0" fmla="*/ 0 w 11"/>
                                <a:gd name="T1" fmla="*/ 2 h 11"/>
                                <a:gd name="T2" fmla="*/ 0 w 11"/>
                                <a:gd name="T3" fmla="*/ 10 h 11"/>
                                <a:gd name="T4" fmla="*/ 116 w 11"/>
                                <a:gd name="T5" fmla="*/ 10 h 11"/>
                                <a:gd name="T6" fmla="*/ 2 w 11"/>
                                <a:gd name="T7" fmla="*/ 0 h 11"/>
                                <a:gd name="T8" fmla="*/ 0 w 11"/>
                                <a:gd name="T9" fmla="*/ 2 h 11"/>
                                <a:gd name="T10" fmla="*/ 0 w 11"/>
                                <a:gd name="T11" fmla="*/ 2 h 11"/>
                                <a:gd name="T12" fmla="*/ 0 w 11"/>
                                <a:gd name="T13" fmla="*/ 2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2"/>
                                  </a:moveTo>
                                  <a:lnTo>
                                    <a:pt x="0" y="10"/>
                                  </a:lnTo>
                                  <a:lnTo>
                                    <a:pt x="10" y="10"/>
                                  </a:lnTo>
                                  <a:lnTo>
                                    <a:pt x="2" y="0"/>
                                  </a:lnTo>
                                  <a:lnTo>
                                    <a:pt x="0"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7" name="Freeform 181"/>
                            <p:cNvSpPr>
                              <a:spLocks noChangeAspect="1"/>
                            </p:cNvSpPr>
                            <p:nvPr/>
                          </p:nvSpPr>
                          <p:spPr bwMode="auto">
                            <a:xfrm>
                              <a:off x="2774" y="1355"/>
                              <a:ext cx="24" cy="19"/>
                            </a:xfrm>
                            <a:custGeom>
                              <a:avLst/>
                              <a:gdLst>
                                <a:gd name="T0" fmla="*/ 0 w 23"/>
                                <a:gd name="T1" fmla="*/ 8 h 19"/>
                                <a:gd name="T2" fmla="*/ 2 w 23"/>
                                <a:gd name="T3" fmla="*/ 17 h 19"/>
                                <a:gd name="T4" fmla="*/ 11 w 23"/>
                                <a:gd name="T5" fmla="*/ 18 h 19"/>
                                <a:gd name="T6" fmla="*/ 65 w 23"/>
                                <a:gd name="T7" fmla="*/ 17 h 19"/>
                                <a:gd name="T8" fmla="*/ 55 w 23"/>
                                <a:gd name="T9" fmla="*/ 12 h 19"/>
                                <a:gd name="T10" fmla="*/ 71 w 23"/>
                                <a:gd name="T11" fmla="*/ 8 h 19"/>
                                <a:gd name="T12" fmla="*/ 65 w 23"/>
                                <a:gd name="T13" fmla="*/ 0 h 19"/>
                                <a:gd name="T14" fmla="*/ 0 w 23"/>
                                <a:gd name="T15" fmla="*/ 8 h 19"/>
                                <a:gd name="T16" fmla="*/ 0 w 23"/>
                                <a:gd name="T17" fmla="*/ 8 h 19"/>
                                <a:gd name="T18" fmla="*/ 0 w 23"/>
                                <a:gd name="T19" fmla="*/ 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0" y="8"/>
                                  </a:moveTo>
                                  <a:lnTo>
                                    <a:pt x="2" y="17"/>
                                  </a:lnTo>
                                  <a:lnTo>
                                    <a:pt x="11" y="18"/>
                                  </a:lnTo>
                                  <a:lnTo>
                                    <a:pt x="20" y="17"/>
                                  </a:lnTo>
                                  <a:lnTo>
                                    <a:pt x="16" y="12"/>
                                  </a:lnTo>
                                  <a:lnTo>
                                    <a:pt x="22" y="8"/>
                                  </a:lnTo>
                                  <a:lnTo>
                                    <a:pt x="20"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8" name="Freeform 182"/>
                            <p:cNvSpPr>
                              <a:spLocks noChangeAspect="1"/>
                            </p:cNvSpPr>
                            <p:nvPr/>
                          </p:nvSpPr>
                          <p:spPr bwMode="auto">
                            <a:xfrm>
                              <a:off x="2832" y="1375"/>
                              <a:ext cx="2"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49" name="Freeform 183"/>
                            <p:cNvSpPr>
                              <a:spLocks noChangeAspect="1"/>
                            </p:cNvSpPr>
                            <p:nvPr/>
                          </p:nvSpPr>
                          <p:spPr bwMode="auto">
                            <a:xfrm>
                              <a:off x="2433" y="1375"/>
                              <a:ext cx="73" cy="71"/>
                            </a:xfrm>
                            <a:custGeom>
                              <a:avLst/>
                              <a:gdLst>
                                <a:gd name="T0" fmla="*/ 88 w 71"/>
                                <a:gd name="T1" fmla="*/ 11 h 73"/>
                                <a:gd name="T2" fmla="*/ 114 w 71"/>
                                <a:gd name="T3" fmla="*/ 18 h 73"/>
                                <a:gd name="T4" fmla="*/ 150 w 71"/>
                                <a:gd name="T5" fmla="*/ 14 h 73"/>
                                <a:gd name="T6" fmla="*/ 154 w 71"/>
                                <a:gd name="T7" fmla="*/ 18 h 73"/>
                                <a:gd name="T8" fmla="*/ 154 w 71"/>
                                <a:gd name="T9" fmla="*/ 18 h 73"/>
                                <a:gd name="T10" fmla="*/ 138 w 71"/>
                                <a:gd name="T11" fmla="*/ 27 h 73"/>
                                <a:gd name="T12" fmla="*/ 10 w 71"/>
                                <a:gd name="T13" fmla="*/ 34 h 73"/>
                                <a:gd name="T14" fmla="*/ 0 w 71"/>
                                <a:gd name="T15" fmla="*/ 27 h 73"/>
                                <a:gd name="T16" fmla="*/ 10 w 71"/>
                                <a:gd name="T17" fmla="*/ 27 h 73"/>
                                <a:gd name="T18" fmla="*/ 53 w 71"/>
                                <a:gd name="T19" fmla="*/ 18 h 73"/>
                                <a:gd name="T20" fmla="*/ 9 w 71"/>
                                <a:gd name="T21" fmla="*/ 18 h 73"/>
                                <a:gd name="T22" fmla="*/ 17 w 71"/>
                                <a:gd name="T23" fmla="*/ 18 h 73"/>
                                <a:gd name="T24" fmla="*/ 10 w 71"/>
                                <a:gd name="T25" fmla="*/ 18 h 73"/>
                                <a:gd name="T26" fmla="*/ 14 w 71"/>
                                <a:gd name="T27" fmla="*/ 16 h 73"/>
                                <a:gd name="T28" fmla="*/ 70 w 71"/>
                                <a:gd name="T29" fmla="*/ 16 h 73"/>
                                <a:gd name="T30" fmla="*/ 80 w 71"/>
                                <a:gd name="T31" fmla="*/ 11 h 73"/>
                                <a:gd name="T32" fmla="*/ 68 w 71"/>
                                <a:gd name="T33" fmla="*/ 8 h 73"/>
                                <a:gd name="T34" fmla="*/ 80 w 71"/>
                                <a:gd name="T35" fmla="*/ 0 h 73"/>
                                <a:gd name="T36" fmla="*/ 111 w 71"/>
                                <a:gd name="T37" fmla="*/ 0 h 73"/>
                                <a:gd name="T38" fmla="*/ 88 w 71"/>
                                <a:gd name="T39" fmla="*/ 11 h 73"/>
                                <a:gd name="T40" fmla="*/ 88 w 71"/>
                                <a:gd name="T41" fmla="*/ 11 h 73"/>
                                <a:gd name="T42" fmla="*/ 88 w 71"/>
                                <a:gd name="T43" fmla="*/ 11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3"/>
                                <a:gd name="T68" fmla="*/ 71 w 71"/>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3">
                                  <a:moveTo>
                                    <a:pt x="42" y="11"/>
                                  </a:moveTo>
                                  <a:lnTo>
                                    <a:pt x="51" y="18"/>
                                  </a:lnTo>
                                  <a:lnTo>
                                    <a:pt x="68" y="14"/>
                                  </a:lnTo>
                                  <a:lnTo>
                                    <a:pt x="70" y="22"/>
                                  </a:lnTo>
                                  <a:lnTo>
                                    <a:pt x="70" y="42"/>
                                  </a:lnTo>
                                  <a:lnTo>
                                    <a:pt x="62" y="58"/>
                                  </a:lnTo>
                                  <a:lnTo>
                                    <a:pt x="10" y="72"/>
                                  </a:lnTo>
                                  <a:lnTo>
                                    <a:pt x="0" y="58"/>
                                  </a:lnTo>
                                  <a:lnTo>
                                    <a:pt x="10" y="58"/>
                                  </a:lnTo>
                                  <a:lnTo>
                                    <a:pt x="24" y="38"/>
                                  </a:lnTo>
                                  <a:lnTo>
                                    <a:pt x="9" y="32"/>
                                  </a:lnTo>
                                  <a:lnTo>
                                    <a:pt x="17" y="26"/>
                                  </a:lnTo>
                                  <a:lnTo>
                                    <a:pt x="10" y="23"/>
                                  </a:lnTo>
                                  <a:lnTo>
                                    <a:pt x="14" y="16"/>
                                  </a:lnTo>
                                  <a:lnTo>
                                    <a:pt x="33" y="16"/>
                                  </a:lnTo>
                                  <a:lnTo>
                                    <a:pt x="38" y="11"/>
                                  </a:lnTo>
                                  <a:lnTo>
                                    <a:pt x="32" y="8"/>
                                  </a:lnTo>
                                  <a:lnTo>
                                    <a:pt x="38" y="0"/>
                                  </a:lnTo>
                                  <a:lnTo>
                                    <a:pt x="50" y="0"/>
                                  </a:lnTo>
                                  <a:lnTo>
                                    <a:pt x="42"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50" name="Freeform 184"/>
                            <p:cNvSpPr>
                              <a:spLocks noChangeAspect="1"/>
                            </p:cNvSpPr>
                            <p:nvPr/>
                          </p:nvSpPr>
                          <p:spPr bwMode="auto">
                            <a:xfrm>
                              <a:off x="2654" y="1402"/>
                              <a:ext cx="60" cy="59"/>
                            </a:xfrm>
                            <a:custGeom>
                              <a:avLst/>
                              <a:gdLst>
                                <a:gd name="T0" fmla="*/ 0 w 59"/>
                                <a:gd name="T1" fmla="*/ 30 h 60"/>
                                <a:gd name="T2" fmla="*/ 19 w 59"/>
                                <a:gd name="T3" fmla="*/ 17 h 60"/>
                                <a:gd name="T4" fmla="*/ 23 w 59"/>
                                <a:gd name="T5" fmla="*/ 15 h 60"/>
                                <a:gd name="T6" fmla="*/ 23 w 59"/>
                                <a:gd name="T7" fmla="*/ 25 h 60"/>
                                <a:gd name="T8" fmla="*/ 59 w 59"/>
                                <a:gd name="T9" fmla="*/ 29 h 60"/>
                                <a:gd name="T10" fmla="*/ 66 w 59"/>
                                <a:gd name="T11" fmla="*/ 25 h 60"/>
                                <a:gd name="T12" fmla="*/ 59 w 59"/>
                                <a:gd name="T13" fmla="*/ 8 h 60"/>
                                <a:gd name="T14" fmla="*/ 87 w 59"/>
                                <a:gd name="T15" fmla="*/ 0 h 60"/>
                                <a:gd name="T16" fmla="*/ 76 w 59"/>
                                <a:gd name="T17" fmla="*/ 23 h 60"/>
                                <a:gd name="T18" fmla="*/ 83 w 59"/>
                                <a:gd name="T19" fmla="*/ 27 h 60"/>
                                <a:gd name="T20" fmla="*/ 66 w 59"/>
                                <a:gd name="T21" fmla="*/ 30 h 60"/>
                                <a:gd name="T22" fmla="*/ 66 w 59"/>
                                <a:gd name="T23" fmla="*/ 30 h 60"/>
                                <a:gd name="T24" fmla="*/ 23 w 59"/>
                                <a:gd name="T25" fmla="*/ 30 h 60"/>
                                <a:gd name="T26" fmla="*/ 23 w 59"/>
                                <a:gd name="T27" fmla="*/ 30 h 60"/>
                                <a:gd name="T28" fmla="*/ 1 w 59"/>
                                <a:gd name="T29" fmla="*/ 30 h 60"/>
                                <a:gd name="T30" fmla="*/ 0 w 59"/>
                                <a:gd name="T31" fmla="*/ 30 h 60"/>
                                <a:gd name="T32" fmla="*/ 0 w 59"/>
                                <a:gd name="T33" fmla="*/ 30 h 60"/>
                                <a:gd name="T34" fmla="*/ 0 w 59"/>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0"/>
                                <a:gd name="T56" fmla="*/ 59 w 59"/>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0">
                                  <a:moveTo>
                                    <a:pt x="0" y="45"/>
                                  </a:moveTo>
                                  <a:lnTo>
                                    <a:pt x="19" y="17"/>
                                  </a:lnTo>
                                  <a:lnTo>
                                    <a:pt x="23" y="15"/>
                                  </a:lnTo>
                                  <a:lnTo>
                                    <a:pt x="23" y="25"/>
                                  </a:lnTo>
                                  <a:lnTo>
                                    <a:pt x="30" y="29"/>
                                  </a:lnTo>
                                  <a:lnTo>
                                    <a:pt x="37" y="25"/>
                                  </a:lnTo>
                                  <a:lnTo>
                                    <a:pt x="30" y="8"/>
                                  </a:lnTo>
                                  <a:lnTo>
                                    <a:pt x="58" y="0"/>
                                  </a:lnTo>
                                  <a:lnTo>
                                    <a:pt x="47" y="23"/>
                                  </a:lnTo>
                                  <a:lnTo>
                                    <a:pt x="54" y="27"/>
                                  </a:lnTo>
                                  <a:lnTo>
                                    <a:pt x="37" y="37"/>
                                  </a:lnTo>
                                  <a:lnTo>
                                    <a:pt x="37" y="59"/>
                                  </a:lnTo>
                                  <a:lnTo>
                                    <a:pt x="23" y="46"/>
                                  </a:lnTo>
                                  <a:lnTo>
                                    <a:pt x="1" y="45"/>
                                  </a:lnTo>
                                  <a:lnTo>
                                    <a:pt x="0" y="4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51" name="Freeform 185"/>
                            <p:cNvSpPr>
                              <a:spLocks noChangeAspect="1"/>
                            </p:cNvSpPr>
                            <p:nvPr/>
                          </p:nvSpPr>
                          <p:spPr bwMode="auto">
                            <a:xfrm>
                              <a:off x="2865" y="1473"/>
                              <a:ext cx="94" cy="46"/>
                            </a:xfrm>
                            <a:custGeom>
                              <a:avLst/>
                              <a:gdLst>
                                <a:gd name="T0" fmla="*/ 0 w 91"/>
                                <a:gd name="T1" fmla="*/ 54 h 45"/>
                                <a:gd name="T2" fmla="*/ 7 w 91"/>
                                <a:gd name="T3" fmla="*/ 70 h 45"/>
                                <a:gd name="T4" fmla="*/ 62 w 91"/>
                                <a:gd name="T5" fmla="*/ 78 h 45"/>
                                <a:gd name="T6" fmla="*/ 162 w 91"/>
                                <a:gd name="T7" fmla="*/ 59 h 45"/>
                                <a:gd name="T8" fmla="*/ 220 w 91"/>
                                <a:gd name="T9" fmla="*/ 62 h 45"/>
                                <a:gd name="T10" fmla="*/ 228 w 91"/>
                                <a:gd name="T11" fmla="*/ 18 h 45"/>
                                <a:gd name="T12" fmla="*/ 191 w 91"/>
                                <a:gd name="T13" fmla="*/ 12 h 45"/>
                                <a:gd name="T14" fmla="*/ 133 w 91"/>
                                <a:gd name="T15" fmla="*/ 16 h 45"/>
                                <a:gd name="T16" fmla="*/ 54 w 91"/>
                                <a:gd name="T17" fmla="*/ 0 h 45"/>
                                <a:gd name="T18" fmla="*/ 0 w 91"/>
                                <a:gd name="T19" fmla="*/ 54 h 45"/>
                                <a:gd name="T20" fmla="*/ 0 w 91"/>
                                <a:gd name="T21" fmla="*/ 54 h 45"/>
                                <a:gd name="T22" fmla="*/ 0 w 91"/>
                                <a:gd name="T23" fmla="*/ 54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5"/>
                                <a:gd name="T38" fmla="*/ 91 w 9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5">
                                  <a:moveTo>
                                    <a:pt x="0" y="25"/>
                                  </a:moveTo>
                                  <a:lnTo>
                                    <a:pt x="7" y="40"/>
                                  </a:lnTo>
                                  <a:lnTo>
                                    <a:pt x="25" y="44"/>
                                  </a:lnTo>
                                  <a:lnTo>
                                    <a:pt x="64" y="30"/>
                                  </a:lnTo>
                                  <a:lnTo>
                                    <a:pt x="86" y="33"/>
                                  </a:lnTo>
                                  <a:lnTo>
                                    <a:pt x="90" y="18"/>
                                  </a:lnTo>
                                  <a:lnTo>
                                    <a:pt x="74" y="12"/>
                                  </a:lnTo>
                                  <a:lnTo>
                                    <a:pt x="52" y="16"/>
                                  </a:lnTo>
                                  <a:lnTo>
                                    <a:pt x="21" y="0"/>
                                  </a:lnTo>
                                  <a:lnTo>
                                    <a:pt x="0" y="2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52" name="Freeform 186"/>
                            <p:cNvSpPr>
                              <a:spLocks noChangeAspect="1"/>
                            </p:cNvSpPr>
                            <p:nvPr/>
                          </p:nvSpPr>
                          <p:spPr bwMode="auto">
                            <a:xfrm>
                              <a:off x="2787" y="1451"/>
                              <a:ext cx="101" cy="52"/>
                            </a:xfrm>
                            <a:custGeom>
                              <a:avLst/>
                              <a:gdLst>
                                <a:gd name="T0" fmla="*/ 172 w 99"/>
                                <a:gd name="T1" fmla="*/ 23 h 52"/>
                                <a:gd name="T2" fmla="*/ 142 w 99"/>
                                <a:gd name="T3" fmla="*/ 15 h 52"/>
                                <a:gd name="T4" fmla="*/ 140 w 99"/>
                                <a:gd name="T5" fmla="*/ 21 h 52"/>
                                <a:gd name="T6" fmla="*/ 101 w 99"/>
                                <a:gd name="T7" fmla="*/ 7 h 52"/>
                                <a:gd name="T8" fmla="*/ 72 w 99"/>
                                <a:gd name="T9" fmla="*/ 6 h 52"/>
                                <a:gd name="T10" fmla="*/ 66 w 99"/>
                                <a:gd name="T11" fmla="*/ 0 h 52"/>
                                <a:gd name="T12" fmla="*/ 0 w 99"/>
                                <a:gd name="T13" fmla="*/ 17 h 52"/>
                                <a:gd name="T14" fmla="*/ 9 w 99"/>
                                <a:gd name="T15" fmla="*/ 34 h 52"/>
                                <a:gd name="T16" fmla="*/ 58 w 99"/>
                                <a:gd name="T17" fmla="*/ 48 h 52"/>
                                <a:gd name="T18" fmla="*/ 73 w 99"/>
                                <a:gd name="T19" fmla="*/ 51 h 52"/>
                                <a:gd name="T20" fmla="*/ 85 w 99"/>
                                <a:gd name="T21" fmla="*/ 45 h 52"/>
                                <a:gd name="T22" fmla="*/ 140 w 99"/>
                                <a:gd name="T23" fmla="*/ 48 h 52"/>
                                <a:gd name="T24" fmla="*/ 172 w 99"/>
                                <a:gd name="T25" fmla="*/ 23 h 52"/>
                                <a:gd name="T26" fmla="*/ 172 w 99"/>
                                <a:gd name="T27" fmla="*/ 23 h 52"/>
                                <a:gd name="T28" fmla="*/ 172 w 99"/>
                                <a:gd name="T29" fmla="*/ 23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2"/>
                                <a:gd name="T47" fmla="*/ 99 w 9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2">
                                  <a:moveTo>
                                    <a:pt x="98" y="23"/>
                                  </a:moveTo>
                                  <a:lnTo>
                                    <a:pt x="78" y="15"/>
                                  </a:lnTo>
                                  <a:lnTo>
                                    <a:pt x="77" y="21"/>
                                  </a:lnTo>
                                  <a:lnTo>
                                    <a:pt x="59" y="7"/>
                                  </a:lnTo>
                                  <a:lnTo>
                                    <a:pt x="43" y="6"/>
                                  </a:lnTo>
                                  <a:lnTo>
                                    <a:pt x="37" y="0"/>
                                  </a:lnTo>
                                  <a:lnTo>
                                    <a:pt x="0" y="17"/>
                                  </a:lnTo>
                                  <a:lnTo>
                                    <a:pt x="9" y="34"/>
                                  </a:lnTo>
                                  <a:lnTo>
                                    <a:pt x="29" y="48"/>
                                  </a:lnTo>
                                  <a:lnTo>
                                    <a:pt x="44" y="51"/>
                                  </a:lnTo>
                                  <a:lnTo>
                                    <a:pt x="51" y="45"/>
                                  </a:lnTo>
                                  <a:lnTo>
                                    <a:pt x="77" y="48"/>
                                  </a:lnTo>
                                  <a:lnTo>
                                    <a:pt x="98"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53" name="Freeform 187"/>
                            <p:cNvSpPr>
                              <a:spLocks noChangeAspect="1"/>
                            </p:cNvSpPr>
                            <p:nvPr/>
                          </p:nvSpPr>
                          <p:spPr bwMode="auto">
                            <a:xfrm>
                              <a:off x="3343" y="1679"/>
                              <a:ext cx="374" cy="301"/>
                            </a:xfrm>
                            <a:custGeom>
                              <a:avLst/>
                              <a:gdLst>
                                <a:gd name="T0" fmla="*/ 422 w 368"/>
                                <a:gd name="T1" fmla="*/ 221 h 304"/>
                                <a:gd name="T2" fmla="*/ 401 w 368"/>
                                <a:gd name="T3" fmla="*/ 203 h 304"/>
                                <a:gd name="T4" fmla="*/ 348 w 368"/>
                                <a:gd name="T5" fmla="*/ 211 h 304"/>
                                <a:gd name="T6" fmla="*/ 321 w 368"/>
                                <a:gd name="T7" fmla="*/ 210 h 304"/>
                                <a:gd name="T8" fmla="*/ 253 w 368"/>
                                <a:gd name="T9" fmla="*/ 191 h 304"/>
                                <a:gd name="T10" fmla="*/ 208 w 368"/>
                                <a:gd name="T11" fmla="*/ 150 h 304"/>
                                <a:gd name="T12" fmla="*/ 169 w 368"/>
                                <a:gd name="T13" fmla="*/ 144 h 304"/>
                                <a:gd name="T14" fmla="*/ 163 w 368"/>
                                <a:gd name="T15" fmla="*/ 148 h 304"/>
                                <a:gd name="T16" fmla="*/ 132 w 368"/>
                                <a:gd name="T17" fmla="*/ 138 h 304"/>
                                <a:gd name="T18" fmla="*/ 112 w 368"/>
                                <a:gd name="T19" fmla="*/ 124 h 304"/>
                                <a:gd name="T20" fmla="*/ 78 w 368"/>
                                <a:gd name="T21" fmla="*/ 110 h 304"/>
                                <a:gd name="T22" fmla="*/ 64 w 368"/>
                                <a:gd name="T23" fmla="*/ 91 h 304"/>
                                <a:gd name="T24" fmla="*/ 76 w 368"/>
                                <a:gd name="T25" fmla="*/ 65 h 304"/>
                                <a:gd name="T26" fmla="*/ 18 w 368"/>
                                <a:gd name="T27" fmla="*/ 50 h 304"/>
                                <a:gd name="T28" fmla="*/ 0 w 368"/>
                                <a:gd name="T29" fmla="*/ 9 h 304"/>
                                <a:gd name="T30" fmla="*/ 7 w 368"/>
                                <a:gd name="T31" fmla="*/ 0 h 304"/>
                                <a:gd name="T32" fmla="*/ 7 w 368"/>
                                <a:gd name="T33" fmla="*/ 0 h 304"/>
                                <a:gd name="T34" fmla="*/ 24 w 368"/>
                                <a:gd name="T35" fmla="*/ 18 h 304"/>
                                <a:gd name="T36" fmla="*/ 63 w 368"/>
                                <a:gd name="T37" fmla="*/ 19 h 304"/>
                                <a:gd name="T38" fmla="*/ 71 w 368"/>
                                <a:gd name="T39" fmla="*/ 19 h 304"/>
                                <a:gd name="T40" fmla="*/ 75 w 368"/>
                                <a:gd name="T41" fmla="*/ 19 h 304"/>
                                <a:gd name="T42" fmla="*/ 94 w 368"/>
                                <a:gd name="T43" fmla="*/ 3 h 304"/>
                                <a:gd name="T44" fmla="*/ 104 w 368"/>
                                <a:gd name="T45" fmla="*/ 4 h 304"/>
                                <a:gd name="T46" fmla="*/ 104 w 368"/>
                                <a:gd name="T47" fmla="*/ 19 h 304"/>
                                <a:gd name="T48" fmla="*/ 132 w 368"/>
                                <a:gd name="T49" fmla="*/ 28 h 304"/>
                                <a:gd name="T50" fmla="*/ 132 w 368"/>
                                <a:gd name="T51" fmla="*/ 28 h 304"/>
                                <a:gd name="T52" fmla="*/ 144 w 368"/>
                                <a:gd name="T53" fmla="*/ 47 h 304"/>
                                <a:gd name="T54" fmla="*/ 214 w 368"/>
                                <a:gd name="T55" fmla="*/ 50 h 304"/>
                                <a:gd name="T56" fmla="*/ 277 w 368"/>
                                <a:gd name="T57" fmla="*/ 50 h 304"/>
                                <a:gd name="T58" fmla="*/ 277 w 368"/>
                                <a:gd name="T59" fmla="*/ 49 h 304"/>
                                <a:gd name="T60" fmla="*/ 277 w 368"/>
                                <a:gd name="T61" fmla="*/ 49 h 304"/>
                                <a:gd name="T62" fmla="*/ 316 w 368"/>
                                <a:gd name="T63" fmla="*/ 35 h 304"/>
                                <a:gd name="T64" fmla="*/ 360 w 368"/>
                                <a:gd name="T65" fmla="*/ 31 h 304"/>
                                <a:gd name="T66" fmla="*/ 484 w 368"/>
                                <a:gd name="T67" fmla="*/ 50 h 304"/>
                                <a:gd name="T68" fmla="*/ 488 w 368"/>
                                <a:gd name="T69" fmla="*/ 54 h 304"/>
                                <a:gd name="T70" fmla="*/ 488 w 368"/>
                                <a:gd name="T71" fmla="*/ 54 h 304"/>
                                <a:gd name="T72" fmla="*/ 488 w 368"/>
                                <a:gd name="T73" fmla="*/ 73 h 304"/>
                                <a:gd name="T74" fmla="*/ 476 w 368"/>
                                <a:gd name="T75" fmla="*/ 90 h 304"/>
                                <a:gd name="T76" fmla="*/ 476 w 368"/>
                                <a:gd name="T77" fmla="*/ 92 h 304"/>
                                <a:gd name="T78" fmla="*/ 494 w 368"/>
                                <a:gd name="T79" fmla="*/ 130 h 304"/>
                                <a:gd name="T80" fmla="*/ 519 w 368"/>
                                <a:gd name="T81" fmla="*/ 134 h 304"/>
                                <a:gd name="T82" fmla="*/ 524 w 368"/>
                                <a:gd name="T83" fmla="*/ 139 h 304"/>
                                <a:gd name="T84" fmla="*/ 510 w 368"/>
                                <a:gd name="T85" fmla="*/ 150 h 304"/>
                                <a:gd name="T86" fmla="*/ 542 w 368"/>
                                <a:gd name="T87" fmla="*/ 177 h 304"/>
                                <a:gd name="T88" fmla="*/ 564 w 368"/>
                                <a:gd name="T89" fmla="*/ 182 h 304"/>
                                <a:gd name="T90" fmla="*/ 585 w 368"/>
                                <a:gd name="T91" fmla="*/ 201 h 304"/>
                                <a:gd name="T92" fmla="*/ 582 w 368"/>
                                <a:gd name="T93" fmla="*/ 207 h 304"/>
                                <a:gd name="T94" fmla="*/ 551 w 368"/>
                                <a:gd name="T95" fmla="*/ 217 h 304"/>
                                <a:gd name="T96" fmla="*/ 549 w 368"/>
                                <a:gd name="T97" fmla="*/ 228 h 304"/>
                                <a:gd name="T98" fmla="*/ 422 w 368"/>
                                <a:gd name="T99" fmla="*/ 221 h 304"/>
                                <a:gd name="T100" fmla="*/ 422 w 368"/>
                                <a:gd name="T101" fmla="*/ 221 h 304"/>
                                <a:gd name="T102" fmla="*/ 422 w 368"/>
                                <a:gd name="T103" fmla="*/ 221 h 3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68"/>
                                <a:gd name="T157" fmla="*/ 0 h 304"/>
                                <a:gd name="T158" fmla="*/ 368 w 368"/>
                                <a:gd name="T159" fmla="*/ 304 h 3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68" h="304">
                                  <a:moveTo>
                                    <a:pt x="264" y="293"/>
                                  </a:moveTo>
                                  <a:lnTo>
                                    <a:pt x="252" y="266"/>
                                  </a:lnTo>
                                  <a:lnTo>
                                    <a:pt x="217" y="278"/>
                                  </a:lnTo>
                                  <a:lnTo>
                                    <a:pt x="201" y="276"/>
                                  </a:lnTo>
                                  <a:lnTo>
                                    <a:pt x="157" y="249"/>
                                  </a:lnTo>
                                  <a:lnTo>
                                    <a:pt x="132" y="207"/>
                                  </a:lnTo>
                                  <a:lnTo>
                                    <a:pt x="106" y="194"/>
                                  </a:lnTo>
                                  <a:lnTo>
                                    <a:pt x="102" y="203"/>
                                  </a:lnTo>
                                  <a:lnTo>
                                    <a:pt x="83" y="182"/>
                                  </a:lnTo>
                                  <a:lnTo>
                                    <a:pt x="73" y="154"/>
                                  </a:lnTo>
                                  <a:lnTo>
                                    <a:pt x="49" y="139"/>
                                  </a:lnTo>
                                  <a:lnTo>
                                    <a:pt x="35" y="120"/>
                                  </a:lnTo>
                                  <a:lnTo>
                                    <a:pt x="47" y="94"/>
                                  </a:lnTo>
                                  <a:lnTo>
                                    <a:pt x="18" y="53"/>
                                  </a:lnTo>
                                  <a:lnTo>
                                    <a:pt x="0" y="9"/>
                                  </a:lnTo>
                                  <a:lnTo>
                                    <a:pt x="7" y="0"/>
                                  </a:lnTo>
                                  <a:lnTo>
                                    <a:pt x="24" y="18"/>
                                  </a:lnTo>
                                  <a:lnTo>
                                    <a:pt x="34" y="19"/>
                                  </a:lnTo>
                                  <a:lnTo>
                                    <a:pt x="42" y="19"/>
                                  </a:lnTo>
                                  <a:lnTo>
                                    <a:pt x="46" y="19"/>
                                  </a:lnTo>
                                  <a:lnTo>
                                    <a:pt x="64" y="3"/>
                                  </a:lnTo>
                                  <a:lnTo>
                                    <a:pt x="69" y="4"/>
                                  </a:lnTo>
                                  <a:lnTo>
                                    <a:pt x="69" y="19"/>
                                  </a:lnTo>
                                  <a:lnTo>
                                    <a:pt x="83" y="28"/>
                                  </a:lnTo>
                                  <a:lnTo>
                                    <a:pt x="89" y="47"/>
                                  </a:lnTo>
                                  <a:lnTo>
                                    <a:pt x="136" y="68"/>
                                  </a:lnTo>
                                  <a:lnTo>
                                    <a:pt x="175" y="62"/>
                                  </a:lnTo>
                                  <a:lnTo>
                                    <a:pt x="175" y="49"/>
                                  </a:lnTo>
                                  <a:lnTo>
                                    <a:pt x="198" y="35"/>
                                  </a:lnTo>
                                  <a:lnTo>
                                    <a:pt x="225" y="31"/>
                                  </a:lnTo>
                                  <a:lnTo>
                                    <a:pt x="303" y="72"/>
                                  </a:lnTo>
                                  <a:lnTo>
                                    <a:pt x="306" y="83"/>
                                  </a:lnTo>
                                  <a:lnTo>
                                    <a:pt x="306" y="102"/>
                                  </a:lnTo>
                                  <a:lnTo>
                                    <a:pt x="298" y="119"/>
                                  </a:lnTo>
                                  <a:lnTo>
                                    <a:pt x="298" y="121"/>
                                  </a:lnTo>
                                  <a:lnTo>
                                    <a:pt x="309" y="167"/>
                                  </a:lnTo>
                                  <a:lnTo>
                                    <a:pt x="325" y="174"/>
                                  </a:lnTo>
                                  <a:lnTo>
                                    <a:pt x="328" y="184"/>
                                  </a:lnTo>
                                  <a:lnTo>
                                    <a:pt x="319" y="207"/>
                                  </a:lnTo>
                                  <a:lnTo>
                                    <a:pt x="338" y="235"/>
                                  </a:lnTo>
                                  <a:lnTo>
                                    <a:pt x="353" y="240"/>
                                  </a:lnTo>
                                  <a:lnTo>
                                    <a:pt x="367" y="263"/>
                                  </a:lnTo>
                                  <a:lnTo>
                                    <a:pt x="365" y="271"/>
                                  </a:lnTo>
                                  <a:lnTo>
                                    <a:pt x="344" y="286"/>
                                  </a:lnTo>
                                  <a:lnTo>
                                    <a:pt x="343" y="303"/>
                                  </a:lnTo>
                                  <a:lnTo>
                                    <a:pt x="264" y="293"/>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grpSp>
                          <p:nvGrpSpPr>
                            <p:cNvPr id="1354" name="Group 188"/>
                            <p:cNvGrpSpPr>
                              <a:grpSpLocks/>
                            </p:cNvGrpSpPr>
                            <p:nvPr/>
                          </p:nvGrpSpPr>
                          <p:grpSpPr bwMode="auto">
                            <a:xfrm>
                              <a:off x="2248" y="1726"/>
                              <a:ext cx="1417" cy="1483"/>
                              <a:chOff x="2248" y="1726"/>
                              <a:chExt cx="1417" cy="1483"/>
                            </a:xfrm>
                            <a:grpFill/>
                          </p:grpSpPr>
                          <p:sp>
                            <p:nvSpPr>
                              <p:cNvPr id="1355" name="Freeform 189"/>
                              <p:cNvSpPr>
                                <a:spLocks noChangeAspect="1"/>
                              </p:cNvSpPr>
                              <p:nvPr/>
                            </p:nvSpPr>
                            <p:spPr bwMode="auto">
                              <a:xfrm>
                                <a:off x="2992" y="1766"/>
                                <a:ext cx="49" cy="16"/>
                              </a:xfrm>
                              <a:custGeom>
                                <a:avLst/>
                                <a:gdLst>
                                  <a:gd name="T0" fmla="*/ 0 w 48"/>
                                  <a:gd name="T1" fmla="*/ 58 h 15"/>
                                  <a:gd name="T2" fmla="*/ 23 w 48"/>
                                  <a:gd name="T3" fmla="*/ 85 h 15"/>
                                  <a:gd name="T4" fmla="*/ 80 w 48"/>
                                  <a:gd name="T5" fmla="*/ 75 h 15"/>
                                  <a:gd name="T6" fmla="*/ 80 w 48"/>
                                  <a:gd name="T7" fmla="*/ 7 h 15"/>
                                  <a:gd name="T8" fmla="*/ 68 w 48"/>
                                  <a:gd name="T9" fmla="*/ 70 h 15"/>
                                  <a:gd name="T10" fmla="*/ 68 w 48"/>
                                  <a:gd name="T11" fmla="*/ 5 h 15"/>
                                  <a:gd name="T12" fmla="*/ 2 w 48"/>
                                  <a:gd name="T13" fmla="*/ 0 h 15"/>
                                  <a:gd name="T14" fmla="*/ 0 w 48"/>
                                  <a:gd name="T15" fmla="*/ 58 h 15"/>
                                  <a:gd name="T16" fmla="*/ 0 w 48"/>
                                  <a:gd name="T17" fmla="*/ 58 h 15"/>
                                  <a:gd name="T18" fmla="*/ 0 w 48"/>
                                  <a:gd name="T19" fmla="*/ 58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5"/>
                                  <a:gd name="T32" fmla="*/ 48 w 48"/>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5">
                                    <a:moveTo>
                                      <a:pt x="0" y="8"/>
                                    </a:moveTo>
                                    <a:lnTo>
                                      <a:pt x="23" y="14"/>
                                    </a:lnTo>
                                    <a:lnTo>
                                      <a:pt x="47" y="12"/>
                                    </a:lnTo>
                                    <a:lnTo>
                                      <a:pt x="47" y="7"/>
                                    </a:lnTo>
                                    <a:lnTo>
                                      <a:pt x="39" y="11"/>
                                    </a:lnTo>
                                    <a:lnTo>
                                      <a:pt x="39" y="5"/>
                                    </a:lnTo>
                                    <a:lnTo>
                                      <a:pt x="2" y="0"/>
                                    </a:lnTo>
                                    <a:lnTo>
                                      <a:pt x="0" y="8"/>
                                    </a:lnTo>
                                  </a:path>
                                </a:pathLst>
                              </a:custGeom>
                              <a:solidFill>
                                <a:srgbClr val="FF00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56" name="Freeform 190"/>
                              <p:cNvSpPr>
                                <a:spLocks noChangeAspect="1"/>
                              </p:cNvSpPr>
                              <p:nvPr/>
                            </p:nvSpPr>
                            <p:spPr bwMode="auto">
                              <a:xfrm>
                                <a:off x="3588" y="1960"/>
                                <a:ext cx="10" cy="22"/>
                              </a:xfrm>
                              <a:custGeom>
                                <a:avLst/>
                                <a:gdLst>
                                  <a:gd name="T0" fmla="*/ 5 w 11"/>
                                  <a:gd name="T1" fmla="*/ 72 h 21"/>
                                  <a:gd name="T2" fmla="*/ 5 w 11"/>
                                  <a:gd name="T3" fmla="*/ 1 h 21"/>
                                  <a:gd name="T4" fmla="*/ 5 w 11"/>
                                  <a:gd name="T5" fmla="*/ 0 h 21"/>
                                  <a:gd name="T6" fmla="*/ 0 w 11"/>
                                  <a:gd name="T7" fmla="*/ 5 h 21"/>
                                  <a:gd name="T8" fmla="*/ 5 w 11"/>
                                  <a:gd name="T9" fmla="*/ 72 h 21"/>
                                  <a:gd name="T10" fmla="*/ 5 w 11"/>
                                  <a:gd name="T11" fmla="*/ 72 h 21"/>
                                  <a:gd name="T12" fmla="*/ 5 w 11"/>
                                  <a:gd name="T13" fmla="*/ 72 h 21"/>
                                  <a:gd name="T14" fmla="*/ 0 60000 65536"/>
                                  <a:gd name="T15" fmla="*/ 0 60000 65536"/>
                                  <a:gd name="T16" fmla="*/ 0 60000 65536"/>
                                  <a:gd name="T17" fmla="*/ 0 60000 65536"/>
                                  <a:gd name="T18" fmla="*/ 0 60000 65536"/>
                                  <a:gd name="T19" fmla="*/ 0 60000 65536"/>
                                  <a:gd name="T20" fmla="*/ 0 60000 65536"/>
                                  <a:gd name="T21" fmla="*/ 0 w 11"/>
                                  <a:gd name="T22" fmla="*/ 0 h 21"/>
                                  <a:gd name="T23" fmla="*/ 11 w 11"/>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1">
                                    <a:moveTo>
                                      <a:pt x="10" y="20"/>
                                    </a:moveTo>
                                    <a:lnTo>
                                      <a:pt x="8" y="1"/>
                                    </a:lnTo>
                                    <a:lnTo>
                                      <a:pt x="5" y="0"/>
                                    </a:lnTo>
                                    <a:lnTo>
                                      <a:pt x="0" y="5"/>
                                    </a:lnTo>
                                    <a:lnTo>
                                      <a:pt x="10" y="20"/>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57" name="Freeform 191"/>
                              <p:cNvSpPr>
                                <a:spLocks noChangeAspect="1"/>
                              </p:cNvSpPr>
                              <p:nvPr/>
                            </p:nvSpPr>
                            <p:spPr bwMode="auto">
                              <a:xfrm>
                                <a:off x="3263" y="1726"/>
                                <a:ext cx="184" cy="173"/>
                              </a:xfrm>
                              <a:custGeom>
                                <a:avLst/>
                                <a:gdLst>
                                  <a:gd name="T0" fmla="*/ 126 w 182"/>
                                  <a:gd name="T1" fmla="*/ 5 h 174"/>
                                  <a:gd name="T2" fmla="*/ 173 w 182"/>
                                  <a:gd name="T3" fmla="*/ 46 h 174"/>
                                  <a:gd name="T4" fmla="*/ 149 w 182"/>
                                  <a:gd name="T5" fmla="*/ 72 h 174"/>
                                  <a:gd name="T6" fmla="*/ 177 w 182"/>
                                  <a:gd name="T7" fmla="*/ 87 h 174"/>
                                  <a:gd name="T8" fmla="*/ 210 w 182"/>
                                  <a:gd name="T9" fmla="*/ 87 h 174"/>
                                  <a:gd name="T10" fmla="*/ 220 w 182"/>
                                  <a:gd name="T11" fmla="*/ 105 h 174"/>
                                  <a:gd name="T12" fmla="*/ 244 w 182"/>
                                  <a:gd name="T13" fmla="*/ 126 h 174"/>
                                  <a:gd name="T14" fmla="*/ 241 w 182"/>
                                  <a:gd name="T15" fmla="*/ 129 h 174"/>
                                  <a:gd name="T16" fmla="*/ 241 w 182"/>
                                  <a:gd name="T17" fmla="*/ 129 h 174"/>
                                  <a:gd name="T18" fmla="*/ 218 w 182"/>
                                  <a:gd name="T19" fmla="*/ 129 h 174"/>
                                  <a:gd name="T20" fmla="*/ 205 w 182"/>
                                  <a:gd name="T21" fmla="*/ 144 h 174"/>
                                  <a:gd name="T22" fmla="*/ 205 w 182"/>
                                  <a:gd name="T23" fmla="*/ 144 h 174"/>
                                  <a:gd name="T24" fmla="*/ 177 w 182"/>
                                  <a:gd name="T25" fmla="*/ 138 h 174"/>
                                  <a:gd name="T26" fmla="*/ 149 w 182"/>
                                  <a:gd name="T27" fmla="*/ 143 h 174"/>
                                  <a:gd name="T28" fmla="*/ 122 w 182"/>
                                  <a:gd name="T29" fmla="*/ 133 h 174"/>
                                  <a:gd name="T30" fmla="*/ 120 w 182"/>
                                  <a:gd name="T31" fmla="*/ 120 h 174"/>
                                  <a:gd name="T32" fmla="*/ 105 w 182"/>
                                  <a:gd name="T33" fmla="*/ 111 h 174"/>
                                  <a:gd name="T34" fmla="*/ 37 w 182"/>
                                  <a:gd name="T35" fmla="*/ 88 h 174"/>
                                  <a:gd name="T36" fmla="*/ 10 w 182"/>
                                  <a:gd name="T37" fmla="*/ 87 h 174"/>
                                  <a:gd name="T38" fmla="*/ 0 w 182"/>
                                  <a:gd name="T39" fmla="*/ 87 h 174"/>
                                  <a:gd name="T40" fmla="*/ 40 w 182"/>
                                  <a:gd name="T41" fmla="*/ 62 h 174"/>
                                  <a:gd name="T42" fmla="*/ 41 w 182"/>
                                  <a:gd name="T43" fmla="*/ 21 h 174"/>
                                  <a:gd name="T44" fmla="*/ 87 w 182"/>
                                  <a:gd name="T45" fmla="*/ 6 h 174"/>
                                  <a:gd name="T46" fmla="*/ 93 w 182"/>
                                  <a:gd name="T47" fmla="*/ 0 h 174"/>
                                  <a:gd name="T48" fmla="*/ 126 w 182"/>
                                  <a:gd name="T49" fmla="*/ 5 h 174"/>
                                  <a:gd name="T50" fmla="*/ 126 w 182"/>
                                  <a:gd name="T51" fmla="*/ 5 h 174"/>
                                  <a:gd name="T52" fmla="*/ 126 w 182"/>
                                  <a:gd name="T53" fmla="*/ 5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2"/>
                                  <a:gd name="T82" fmla="*/ 0 h 174"/>
                                  <a:gd name="T83" fmla="*/ 182 w 182"/>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2" h="174">
                                    <a:moveTo>
                                      <a:pt x="97" y="5"/>
                                    </a:moveTo>
                                    <a:lnTo>
                                      <a:pt x="126" y="46"/>
                                    </a:lnTo>
                                    <a:lnTo>
                                      <a:pt x="114" y="72"/>
                                    </a:lnTo>
                                    <a:lnTo>
                                      <a:pt x="128" y="91"/>
                                    </a:lnTo>
                                    <a:lnTo>
                                      <a:pt x="152" y="106"/>
                                    </a:lnTo>
                                    <a:lnTo>
                                      <a:pt x="162" y="134"/>
                                    </a:lnTo>
                                    <a:lnTo>
                                      <a:pt x="181" y="155"/>
                                    </a:lnTo>
                                    <a:lnTo>
                                      <a:pt x="179" y="158"/>
                                    </a:lnTo>
                                    <a:lnTo>
                                      <a:pt x="160" y="158"/>
                                    </a:lnTo>
                                    <a:lnTo>
                                      <a:pt x="147" y="173"/>
                                    </a:lnTo>
                                    <a:lnTo>
                                      <a:pt x="128" y="167"/>
                                    </a:lnTo>
                                    <a:lnTo>
                                      <a:pt x="114" y="172"/>
                                    </a:lnTo>
                                    <a:lnTo>
                                      <a:pt x="93" y="162"/>
                                    </a:lnTo>
                                    <a:lnTo>
                                      <a:pt x="91" y="149"/>
                                    </a:lnTo>
                                    <a:lnTo>
                                      <a:pt x="76" y="140"/>
                                    </a:lnTo>
                                    <a:lnTo>
                                      <a:pt x="37" y="117"/>
                                    </a:lnTo>
                                    <a:lnTo>
                                      <a:pt x="10" y="109"/>
                                    </a:lnTo>
                                    <a:lnTo>
                                      <a:pt x="0" y="87"/>
                                    </a:lnTo>
                                    <a:lnTo>
                                      <a:pt x="40" y="62"/>
                                    </a:lnTo>
                                    <a:lnTo>
                                      <a:pt x="41" y="21"/>
                                    </a:lnTo>
                                    <a:lnTo>
                                      <a:pt x="58" y="6"/>
                                    </a:lnTo>
                                    <a:lnTo>
                                      <a:pt x="64" y="0"/>
                                    </a:lnTo>
                                    <a:lnTo>
                                      <a:pt x="97" y="5"/>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58" name="Freeform 192"/>
                              <p:cNvSpPr>
                                <a:spLocks noChangeAspect="1"/>
                              </p:cNvSpPr>
                              <p:nvPr/>
                            </p:nvSpPr>
                            <p:spPr bwMode="auto">
                              <a:xfrm>
                                <a:off x="3186" y="1815"/>
                                <a:ext cx="24" cy="79"/>
                              </a:xfrm>
                              <a:custGeom>
                                <a:avLst/>
                                <a:gdLst>
                                  <a:gd name="T0" fmla="*/ 68 w 23"/>
                                  <a:gd name="T1" fmla="*/ 11 h 81"/>
                                  <a:gd name="T2" fmla="*/ 47 w 23"/>
                                  <a:gd name="T3" fmla="*/ 20 h 81"/>
                                  <a:gd name="T4" fmla="*/ 68 w 23"/>
                                  <a:gd name="T5" fmla="*/ 20 h 81"/>
                                  <a:gd name="T6" fmla="*/ 55 w 23"/>
                                  <a:gd name="T7" fmla="*/ 41 h 81"/>
                                  <a:gd name="T8" fmla="*/ 55 w 23"/>
                                  <a:gd name="T9" fmla="*/ 41 h 81"/>
                                  <a:gd name="T10" fmla="*/ 0 w 23"/>
                                  <a:gd name="T11" fmla="*/ 20 h 81"/>
                                  <a:gd name="T12" fmla="*/ 3 w 23"/>
                                  <a:gd name="T13" fmla="*/ 20 h 81"/>
                                  <a:gd name="T14" fmla="*/ 47 w 23"/>
                                  <a:gd name="T15" fmla="*/ 2 h 81"/>
                                  <a:gd name="T16" fmla="*/ 71 w 23"/>
                                  <a:gd name="T17" fmla="*/ 0 h 81"/>
                                  <a:gd name="T18" fmla="*/ 68 w 23"/>
                                  <a:gd name="T19" fmla="*/ 11 h 81"/>
                                  <a:gd name="T20" fmla="*/ 68 w 23"/>
                                  <a:gd name="T21" fmla="*/ 11 h 81"/>
                                  <a:gd name="T22" fmla="*/ 68 w 23"/>
                                  <a:gd name="T23" fmla="*/ 1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1"/>
                                  <a:gd name="T38" fmla="*/ 23 w 23"/>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1">
                                    <a:moveTo>
                                      <a:pt x="21" y="11"/>
                                    </a:moveTo>
                                    <a:lnTo>
                                      <a:pt x="12" y="26"/>
                                    </a:lnTo>
                                    <a:lnTo>
                                      <a:pt x="21" y="43"/>
                                    </a:lnTo>
                                    <a:lnTo>
                                      <a:pt x="16" y="80"/>
                                    </a:lnTo>
                                    <a:lnTo>
                                      <a:pt x="0" y="41"/>
                                    </a:lnTo>
                                    <a:lnTo>
                                      <a:pt x="3" y="35"/>
                                    </a:lnTo>
                                    <a:lnTo>
                                      <a:pt x="12" y="2"/>
                                    </a:lnTo>
                                    <a:lnTo>
                                      <a:pt x="22" y="0"/>
                                    </a:lnTo>
                                    <a:lnTo>
                                      <a:pt x="21" y="11"/>
                                    </a:lnTo>
                                  </a:path>
                                </a:pathLst>
                              </a:custGeom>
                              <a:solidFill>
                                <a:schemeClr val="accent5">
                                  <a:lumMod val="75000"/>
                                </a:schemeClr>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59" name="Freeform 193"/>
                              <p:cNvSpPr>
                                <a:spLocks noChangeAspect="1"/>
                              </p:cNvSpPr>
                              <p:nvPr/>
                            </p:nvSpPr>
                            <p:spPr bwMode="auto">
                              <a:xfrm>
                                <a:off x="3378" y="1891"/>
                                <a:ext cx="35" cy="16"/>
                              </a:xfrm>
                              <a:custGeom>
                                <a:avLst/>
                                <a:gdLst>
                                  <a:gd name="T0" fmla="*/ 0 w 34"/>
                                  <a:gd name="T1" fmla="*/ 5 h 15"/>
                                  <a:gd name="T2" fmla="*/ 14 w 34"/>
                                  <a:gd name="T3" fmla="*/ 0 h 15"/>
                                  <a:gd name="T4" fmla="*/ 72 w 34"/>
                                  <a:gd name="T5" fmla="*/ 6 h 15"/>
                                  <a:gd name="T6" fmla="*/ 72 w 34"/>
                                  <a:gd name="T7" fmla="*/ 6 h 15"/>
                                  <a:gd name="T8" fmla="*/ 14 w 34"/>
                                  <a:gd name="T9" fmla="*/ 85 h 15"/>
                                  <a:gd name="T10" fmla="*/ 0 w 34"/>
                                  <a:gd name="T11" fmla="*/ 5 h 15"/>
                                  <a:gd name="T12" fmla="*/ 0 w 34"/>
                                  <a:gd name="T13" fmla="*/ 5 h 15"/>
                                  <a:gd name="T14" fmla="*/ 0 w 34"/>
                                  <a:gd name="T15" fmla="*/ 5 h 1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5"/>
                                  <a:gd name="T26" fmla="*/ 34 w 34"/>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5">
                                    <a:moveTo>
                                      <a:pt x="0" y="5"/>
                                    </a:moveTo>
                                    <a:lnTo>
                                      <a:pt x="14" y="0"/>
                                    </a:lnTo>
                                    <a:lnTo>
                                      <a:pt x="33" y="6"/>
                                    </a:lnTo>
                                    <a:lnTo>
                                      <a:pt x="14" y="14"/>
                                    </a:lnTo>
                                    <a:lnTo>
                                      <a:pt x="0" y="5"/>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60" name="Freeform 194"/>
                              <p:cNvSpPr>
                                <a:spLocks noChangeAspect="1"/>
                              </p:cNvSpPr>
                              <p:nvPr/>
                            </p:nvSpPr>
                            <p:spPr bwMode="auto">
                              <a:xfrm>
                                <a:off x="2739" y="1815"/>
                                <a:ext cx="291" cy="282"/>
                              </a:xfrm>
                              <a:custGeom>
                                <a:avLst/>
                                <a:gdLst>
                                  <a:gd name="T0" fmla="*/ 425 w 287"/>
                                  <a:gd name="T1" fmla="*/ 156 h 286"/>
                                  <a:gd name="T2" fmla="*/ 419 w 287"/>
                                  <a:gd name="T3" fmla="*/ 66 h 286"/>
                                  <a:gd name="T4" fmla="*/ 408 w 287"/>
                                  <a:gd name="T5" fmla="*/ 41 h 286"/>
                                  <a:gd name="T6" fmla="*/ 416 w 287"/>
                                  <a:gd name="T7" fmla="*/ 30 h 286"/>
                                  <a:gd name="T8" fmla="*/ 369 w 287"/>
                                  <a:gd name="T9" fmla="*/ 23 h 286"/>
                                  <a:gd name="T10" fmla="*/ 364 w 287"/>
                                  <a:gd name="T11" fmla="*/ 13 h 286"/>
                                  <a:gd name="T12" fmla="*/ 329 w 287"/>
                                  <a:gd name="T13" fmla="*/ 8 h 286"/>
                                  <a:gd name="T14" fmla="*/ 286 w 287"/>
                                  <a:gd name="T15" fmla="*/ 23 h 286"/>
                                  <a:gd name="T16" fmla="*/ 285 w 287"/>
                                  <a:gd name="T17" fmla="*/ 35 h 286"/>
                                  <a:gd name="T18" fmla="*/ 265 w 287"/>
                                  <a:gd name="T19" fmla="*/ 35 h 286"/>
                                  <a:gd name="T20" fmla="*/ 249 w 287"/>
                                  <a:gd name="T21" fmla="*/ 35 h 286"/>
                                  <a:gd name="T22" fmla="*/ 217 w 287"/>
                                  <a:gd name="T23" fmla="*/ 35 h 286"/>
                                  <a:gd name="T24" fmla="*/ 172 w 287"/>
                                  <a:gd name="T25" fmla="*/ 35 h 286"/>
                                  <a:gd name="T26" fmla="*/ 167 w 287"/>
                                  <a:gd name="T27" fmla="*/ 20 h 286"/>
                                  <a:gd name="T28" fmla="*/ 128 w 287"/>
                                  <a:gd name="T29" fmla="*/ 11 h 286"/>
                                  <a:gd name="T30" fmla="*/ 82 w 287"/>
                                  <a:gd name="T31" fmla="*/ 8 h 286"/>
                                  <a:gd name="T32" fmla="*/ 35 w 287"/>
                                  <a:gd name="T33" fmla="*/ 0 h 286"/>
                                  <a:gd name="T34" fmla="*/ 35 w 287"/>
                                  <a:gd name="T35" fmla="*/ 0 h 286"/>
                                  <a:gd name="T36" fmla="*/ 66 w 287"/>
                                  <a:gd name="T37" fmla="*/ 18 h 286"/>
                                  <a:gd name="T38" fmla="*/ 15 w 287"/>
                                  <a:gd name="T39" fmla="*/ 35 h 286"/>
                                  <a:gd name="T40" fmla="*/ 15 w 287"/>
                                  <a:gd name="T41" fmla="*/ 35 h 286"/>
                                  <a:gd name="T42" fmla="*/ 4 w 287"/>
                                  <a:gd name="T43" fmla="*/ 35 h 286"/>
                                  <a:gd name="T44" fmla="*/ 0 w 287"/>
                                  <a:gd name="T45" fmla="*/ 40 h 286"/>
                                  <a:gd name="T46" fmla="*/ 8 w 287"/>
                                  <a:gd name="T47" fmla="*/ 51 h 286"/>
                                  <a:gd name="T48" fmla="*/ 11 w 287"/>
                                  <a:gd name="T49" fmla="*/ 81 h 286"/>
                                  <a:gd name="T50" fmla="*/ 9 w 287"/>
                                  <a:gd name="T51" fmla="*/ 92 h 286"/>
                                  <a:gd name="T52" fmla="*/ 3 w 287"/>
                                  <a:gd name="T53" fmla="*/ 97 h 286"/>
                                  <a:gd name="T54" fmla="*/ 19 w 287"/>
                                  <a:gd name="T55" fmla="*/ 121 h 286"/>
                                  <a:gd name="T56" fmla="*/ 34 w 287"/>
                                  <a:gd name="T57" fmla="*/ 121 h 286"/>
                                  <a:gd name="T58" fmla="*/ 76 w 287"/>
                                  <a:gd name="T59" fmla="*/ 135 h 286"/>
                                  <a:gd name="T60" fmla="*/ 124 w 287"/>
                                  <a:gd name="T61" fmla="*/ 137 h 286"/>
                                  <a:gd name="T62" fmla="*/ 160 w 287"/>
                                  <a:gd name="T63" fmla="*/ 142 h 286"/>
                                  <a:gd name="T64" fmla="*/ 192 w 287"/>
                                  <a:gd name="T65" fmla="*/ 139 h 286"/>
                                  <a:gd name="T66" fmla="*/ 399 w 287"/>
                                  <a:gd name="T67" fmla="*/ 189 h 286"/>
                                  <a:gd name="T68" fmla="*/ 402 w 287"/>
                                  <a:gd name="T69" fmla="*/ 181 h 286"/>
                                  <a:gd name="T70" fmla="*/ 426 w 287"/>
                                  <a:gd name="T71" fmla="*/ 178 h 286"/>
                                  <a:gd name="T72" fmla="*/ 425 w 287"/>
                                  <a:gd name="T73" fmla="*/ 156 h 286"/>
                                  <a:gd name="T74" fmla="*/ 425 w 287"/>
                                  <a:gd name="T75" fmla="*/ 156 h 286"/>
                                  <a:gd name="T76" fmla="*/ 425 w 287"/>
                                  <a:gd name="T77" fmla="*/ 156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286"/>
                                  <a:gd name="T119" fmla="*/ 287 w 287"/>
                                  <a:gd name="T120" fmla="*/ 286 h 2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286">
                                    <a:moveTo>
                                      <a:pt x="285" y="232"/>
                                    </a:moveTo>
                                    <a:lnTo>
                                      <a:pt x="281" y="95"/>
                                    </a:lnTo>
                                    <a:lnTo>
                                      <a:pt x="274" y="70"/>
                                    </a:lnTo>
                                    <a:lnTo>
                                      <a:pt x="279" y="30"/>
                                    </a:lnTo>
                                    <a:lnTo>
                                      <a:pt x="246" y="23"/>
                                    </a:lnTo>
                                    <a:lnTo>
                                      <a:pt x="243" y="13"/>
                                    </a:lnTo>
                                    <a:lnTo>
                                      <a:pt x="222" y="8"/>
                                    </a:lnTo>
                                    <a:lnTo>
                                      <a:pt x="191" y="23"/>
                                    </a:lnTo>
                                    <a:lnTo>
                                      <a:pt x="190" y="53"/>
                                    </a:lnTo>
                                    <a:lnTo>
                                      <a:pt x="177" y="61"/>
                                    </a:lnTo>
                                    <a:lnTo>
                                      <a:pt x="168" y="60"/>
                                    </a:lnTo>
                                    <a:lnTo>
                                      <a:pt x="147" y="45"/>
                                    </a:lnTo>
                                    <a:lnTo>
                                      <a:pt x="114" y="35"/>
                                    </a:lnTo>
                                    <a:lnTo>
                                      <a:pt x="109" y="20"/>
                                    </a:lnTo>
                                    <a:lnTo>
                                      <a:pt x="89" y="11"/>
                                    </a:lnTo>
                                    <a:lnTo>
                                      <a:pt x="53" y="8"/>
                                    </a:lnTo>
                                    <a:lnTo>
                                      <a:pt x="35" y="0"/>
                                    </a:lnTo>
                                    <a:lnTo>
                                      <a:pt x="37" y="18"/>
                                    </a:lnTo>
                                    <a:lnTo>
                                      <a:pt x="15" y="35"/>
                                    </a:lnTo>
                                    <a:lnTo>
                                      <a:pt x="15" y="54"/>
                                    </a:lnTo>
                                    <a:lnTo>
                                      <a:pt x="4" y="60"/>
                                    </a:lnTo>
                                    <a:lnTo>
                                      <a:pt x="0" y="69"/>
                                    </a:lnTo>
                                    <a:lnTo>
                                      <a:pt x="8" y="80"/>
                                    </a:lnTo>
                                    <a:lnTo>
                                      <a:pt x="11" y="114"/>
                                    </a:lnTo>
                                    <a:lnTo>
                                      <a:pt x="9" y="136"/>
                                    </a:lnTo>
                                    <a:lnTo>
                                      <a:pt x="3" y="146"/>
                                    </a:lnTo>
                                    <a:lnTo>
                                      <a:pt x="19" y="180"/>
                                    </a:lnTo>
                                    <a:lnTo>
                                      <a:pt x="34" y="180"/>
                                    </a:lnTo>
                                    <a:lnTo>
                                      <a:pt x="47" y="201"/>
                                    </a:lnTo>
                                    <a:lnTo>
                                      <a:pt x="87" y="204"/>
                                    </a:lnTo>
                                    <a:lnTo>
                                      <a:pt x="105" y="212"/>
                                    </a:lnTo>
                                    <a:lnTo>
                                      <a:pt x="130" y="207"/>
                                    </a:lnTo>
                                    <a:lnTo>
                                      <a:pt x="268" y="285"/>
                                    </a:lnTo>
                                    <a:lnTo>
                                      <a:pt x="270" y="274"/>
                                    </a:lnTo>
                                    <a:lnTo>
                                      <a:pt x="286" y="270"/>
                                    </a:lnTo>
                                    <a:lnTo>
                                      <a:pt x="285" y="2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61" name="Freeform 195"/>
                              <p:cNvSpPr>
                                <a:spLocks noChangeAspect="1"/>
                              </p:cNvSpPr>
                              <p:nvPr/>
                            </p:nvSpPr>
                            <p:spPr bwMode="auto">
                              <a:xfrm>
                                <a:off x="2419" y="1738"/>
                                <a:ext cx="368" cy="368"/>
                              </a:xfrm>
                              <a:custGeom>
                                <a:avLst/>
                                <a:gdLst>
                                  <a:gd name="T0" fmla="*/ 481 w 362"/>
                                  <a:gd name="T1" fmla="*/ 3 h 373"/>
                                  <a:gd name="T2" fmla="*/ 429 w 362"/>
                                  <a:gd name="T3" fmla="*/ 0 h 373"/>
                                  <a:gd name="T4" fmla="*/ 401 w 362"/>
                                  <a:gd name="T5" fmla="*/ 6 h 373"/>
                                  <a:gd name="T6" fmla="*/ 363 w 362"/>
                                  <a:gd name="T7" fmla="*/ 1 h 373"/>
                                  <a:gd name="T8" fmla="*/ 279 w 362"/>
                                  <a:gd name="T9" fmla="*/ 10 h 373"/>
                                  <a:gd name="T10" fmla="*/ 193 w 362"/>
                                  <a:gd name="T11" fmla="*/ 36 h 373"/>
                                  <a:gd name="T12" fmla="*/ 203 w 362"/>
                                  <a:gd name="T13" fmla="*/ 37 h 373"/>
                                  <a:gd name="T14" fmla="*/ 212 w 362"/>
                                  <a:gd name="T15" fmla="*/ 67 h 373"/>
                                  <a:gd name="T16" fmla="*/ 147 w 362"/>
                                  <a:gd name="T17" fmla="*/ 79 h 373"/>
                                  <a:gd name="T18" fmla="*/ 149 w 362"/>
                                  <a:gd name="T19" fmla="*/ 87 h 373"/>
                                  <a:gd name="T20" fmla="*/ 88 w 362"/>
                                  <a:gd name="T21" fmla="*/ 98 h 373"/>
                                  <a:gd name="T22" fmla="*/ 11 w 362"/>
                                  <a:gd name="T23" fmla="*/ 107 h 373"/>
                                  <a:gd name="T24" fmla="*/ 3 w 362"/>
                                  <a:gd name="T25" fmla="*/ 110 h 373"/>
                                  <a:gd name="T26" fmla="*/ 0 w 362"/>
                                  <a:gd name="T27" fmla="*/ 132 h 373"/>
                                  <a:gd name="T28" fmla="*/ 0 w 362"/>
                                  <a:gd name="T29" fmla="*/ 139 h 373"/>
                                  <a:gd name="T30" fmla="*/ 0 w 362"/>
                                  <a:gd name="T31" fmla="*/ 139 h 373"/>
                                  <a:gd name="T32" fmla="*/ 95 w 362"/>
                                  <a:gd name="T33" fmla="*/ 169 h 373"/>
                                  <a:gd name="T34" fmla="*/ 268 w 362"/>
                                  <a:gd name="T35" fmla="*/ 222 h 373"/>
                                  <a:gd name="T36" fmla="*/ 289 w 362"/>
                                  <a:gd name="T37" fmla="*/ 234 h 373"/>
                                  <a:gd name="T38" fmla="*/ 329 w 362"/>
                                  <a:gd name="T39" fmla="*/ 240 h 373"/>
                                  <a:gd name="T40" fmla="*/ 333 w 362"/>
                                  <a:gd name="T41" fmla="*/ 251 h 373"/>
                                  <a:gd name="T42" fmla="*/ 359 w 362"/>
                                  <a:gd name="T43" fmla="*/ 250 h 373"/>
                                  <a:gd name="T44" fmla="*/ 401 w 362"/>
                                  <a:gd name="T45" fmla="*/ 246 h 373"/>
                                  <a:gd name="T46" fmla="*/ 580 w 362"/>
                                  <a:gd name="T47" fmla="*/ 187 h 373"/>
                                  <a:gd name="T48" fmla="*/ 560 w 362"/>
                                  <a:gd name="T49" fmla="*/ 176 h 373"/>
                                  <a:gd name="T50" fmla="*/ 538 w 362"/>
                                  <a:gd name="T51" fmla="*/ 176 h 373"/>
                                  <a:gd name="T52" fmla="*/ 510 w 362"/>
                                  <a:gd name="T53" fmla="*/ 153 h 373"/>
                                  <a:gd name="T54" fmla="*/ 520 w 362"/>
                                  <a:gd name="T55" fmla="*/ 146 h 373"/>
                                  <a:gd name="T56" fmla="*/ 523 w 362"/>
                                  <a:gd name="T57" fmla="*/ 132 h 373"/>
                                  <a:gd name="T58" fmla="*/ 518 w 362"/>
                                  <a:gd name="T59" fmla="*/ 105 h 373"/>
                                  <a:gd name="T60" fmla="*/ 505 w 362"/>
                                  <a:gd name="T61" fmla="*/ 100 h 373"/>
                                  <a:gd name="T62" fmla="*/ 512 w 362"/>
                                  <a:gd name="T63" fmla="*/ 95 h 373"/>
                                  <a:gd name="T64" fmla="*/ 504 w 362"/>
                                  <a:gd name="T65" fmla="*/ 76 h 373"/>
                                  <a:gd name="T66" fmla="*/ 478 w 362"/>
                                  <a:gd name="T67" fmla="*/ 65 h 373"/>
                                  <a:gd name="T68" fmla="*/ 462 w 362"/>
                                  <a:gd name="T69" fmla="*/ 39 h 373"/>
                                  <a:gd name="T70" fmla="*/ 483 w 362"/>
                                  <a:gd name="T71" fmla="*/ 37 h 373"/>
                                  <a:gd name="T72" fmla="*/ 483 w 362"/>
                                  <a:gd name="T73" fmla="*/ 9 h 373"/>
                                  <a:gd name="T74" fmla="*/ 497 w 362"/>
                                  <a:gd name="T75" fmla="*/ 0 h 373"/>
                                  <a:gd name="T76" fmla="*/ 481 w 362"/>
                                  <a:gd name="T77" fmla="*/ 3 h 373"/>
                                  <a:gd name="T78" fmla="*/ 481 w 362"/>
                                  <a:gd name="T79" fmla="*/ 3 h 373"/>
                                  <a:gd name="T80" fmla="*/ 481 w 362"/>
                                  <a:gd name="T81" fmla="*/ 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373"/>
                                  <a:gd name="T125" fmla="*/ 362 w 362"/>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373">
                                    <a:moveTo>
                                      <a:pt x="299" y="3"/>
                                    </a:moveTo>
                                    <a:lnTo>
                                      <a:pt x="266" y="0"/>
                                    </a:lnTo>
                                    <a:lnTo>
                                      <a:pt x="250" y="6"/>
                                    </a:lnTo>
                                    <a:lnTo>
                                      <a:pt x="225" y="1"/>
                                    </a:lnTo>
                                    <a:lnTo>
                                      <a:pt x="175" y="10"/>
                                    </a:lnTo>
                                    <a:lnTo>
                                      <a:pt x="121" y="36"/>
                                    </a:lnTo>
                                    <a:lnTo>
                                      <a:pt x="128" y="45"/>
                                    </a:lnTo>
                                    <a:lnTo>
                                      <a:pt x="134" y="96"/>
                                    </a:lnTo>
                                    <a:lnTo>
                                      <a:pt x="90" y="108"/>
                                    </a:lnTo>
                                    <a:lnTo>
                                      <a:pt x="91" y="121"/>
                                    </a:lnTo>
                                    <a:lnTo>
                                      <a:pt x="59" y="144"/>
                                    </a:lnTo>
                                    <a:lnTo>
                                      <a:pt x="11" y="161"/>
                                    </a:lnTo>
                                    <a:lnTo>
                                      <a:pt x="3" y="168"/>
                                    </a:lnTo>
                                    <a:lnTo>
                                      <a:pt x="0" y="193"/>
                                    </a:lnTo>
                                    <a:lnTo>
                                      <a:pt x="0" y="203"/>
                                    </a:lnTo>
                                    <a:lnTo>
                                      <a:pt x="64" y="248"/>
                                    </a:lnTo>
                                    <a:lnTo>
                                      <a:pt x="167" y="326"/>
                                    </a:lnTo>
                                    <a:lnTo>
                                      <a:pt x="181" y="344"/>
                                    </a:lnTo>
                                    <a:lnTo>
                                      <a:pt x="205" y="354"/>
                                    </a:lnTo>
                                    <a:lnTo>
                                      <a:pt x="207" y="372"/>
                                    </a:lnTo>
                                    <a:lnTo>
                                      <a:pt x="223" y="370"/>
                                    </a:lnTo>
                                    <a:lnTo>
                                      <a:pt x="250" y="363"/>
                                    </a:lnTo>
                                    <a:lnTo>
                                      <a:pt x="361" y="279"/>
                                    </a:lnTo>
                                    <a:lnTo>
                                      <a:pt x="348" y="258"/>
                                    </a:lnTo>
                                    <a:lnTo>
                                      <a:pt x="333" y="258"/>
                                    </a:lnTo>
                                    <a:lnTo>
                                      <a:pt x="317" y="224"/>
                                    </a:lnTo>
                                    <a:lnTo>
                                      <a:pt x="323" y="214"/>
                                    </a:lnTo>
                                    <a:lnTo>
                                      <a:pt x="325" y="192"/>
                                    </a:lnTo>
                                    <a:lnTo>
                                      <a:pt x="322" y="158"/>
                                    </a:lnTo>
                                    <a:lnTo>
                                      <a:pt x="314" y="147"/>
                                    </a:lnTo>
                                    <a:lnTo>
                                      <a:pt x="318" y="138"/>
                                    </a:lnTo>
                                    <a:lnTo>
                                      <a:pt x="313" y="105"/>
                                    </a:lnTo>
                                    <a:lnTo>
                                      <a:pt x="297" y="94"/>
                                    </a:lnTo>
                                    <a:lnTo>
                                      <a:pt x="287" y="68"/>
                                    </a:lnTo>
                                    <a:lnTo>
                                      <a:pt x="301" y="45"/>
                                    </a:lnTo>
                                    <a:lnTo>
                                      <a:pt x="301" y="9"/>
                                    </a:lnTo>
                                    <a:lnTo>
                                      <a:pt x="309" y="0"/>
                                    </a:lnTo>
                                    <a:lnTo>
                                      <a:pt x="299"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62" name="Freeform 196"/>
                              <p:cNvSpPr>
                                <a:spLocks noChangeAspect="1"/>
                              </p:cNvSpPr>
                              <p:nvPr/>
                            </p:nvSpPr>
                            <p:spPr bwMode="auto">
                              <a:xfrm>
                                <a:off x="3535" y="1989"/>
                                <a:ext cx="130" cy="168"/>
                              </a:xfrm>
                              <a:custGeom>
                                <a:avLst/>
                                <a:gdLst>
                                  <a:gd name="T0" fmla="*/ 64 w 126"/>
                                  <a:gd name="T1" fmla="*/ 98 h 171"/>
                                  <a:gd name="T2" fmla="*/ 104 w 126"/>
                                  <a:gd name="T3" fmla="*/ 98 h 171"/>
                                  <a:gd name="T4" fmla="*/ 132 w 126"/>
                                  <a:gd name="T5" fmla="*/ 87 h 171"/>
                                  <a:gd name="T6" fmla="*/ 165 w 126"/>
                                  <a:gd name="T7" fmla="*/ 84 h 171"/>
                                  <a:gd name="T8" fmla="*/ 202 w 126"/>
                                  <a:gd name="T9" fmla="*/ 76 h 171"/>
                                  <a:gd name="T10" fmla="*/ 236 w 126"/>
                                  <a:gd name="T11" fmla="*/ 72 h 171"/>
                                  <a:gd name="T12" fmla="*/ 229 w 126"/>
                                  <a:gd name="T13" fmla="*/ 63 h 171"/>
                                  <a:gd name="T14" fmla="*/ 292 w 126"/>
                                  <a:gd name="T15" fmla="*/ 40 h 171"/>
                                  <a:gd name="T16" fmla="*/ 308 w 126"/>
                                  <a:gd name="T17" fmla="*/ 28 h 171"/>
                                  <a:gd name="T18" fmla="*/ 262 w 126"/>
                                  <a:gd name="T19" fmla="*/ 26 h 171"/>
                                  <a:gd name="T20" fmla="*/ 187 w 126"/>
                                  <a:gd name="T21" fmla="*/ 16 h 171"/>
                                  <a:gd name="T22" fmla="*/ 149 w 126"/>
                                  <a:gd name="T23" fmla="*/ 0 h 171"/>
                                  <a:gd name="T24" fmla="*/ 125 w 126"/>
                                  <a:gd name="T25" fmla="*/ 14 h 171"/>
                                  <a:gd name="T26" fmla="*/ 124 w 126"/>
                                  <a:gd name="T27" fmla="*/ 25 h 171"/>
                                  <a:gd name="T28" fmla="*/ 113 w 126"/>
                                  <a:gd name="T29" fmla="*/ 28 h 171"/>
                                  <a:gd name="T30" fmla="*/ 110 w 126"/>
                                  <a:gd name="T31" fmla="*/ 28 h 171"/>
                                  <a:gd name="T32" fmla="*/ 128 w 126"/>
                                  <a:gd name="T33" fmla="*/ 28 h 171"/>
                                  <a:gd name="T34" fmla="*/ 141 w 126"/>
                                  <a:gd name="T35" fmla="*/ 28 h 171"/>
                                  <a:gd name="T36" fmla="*/ 149 w 126"/>
                                  <a:gd name="T37" fmla="*/ 40 h 171"/>
                                  <a:gd name="T38" fmla="*/ 101 w 126"/>
                                  <a:gd name="T39" fmla="*/ 67 h 171"/>
                                  <a:gd name="T40" fmla="*/ 0 w 126"/>
                                  <a:gd name="T41" fmla="*/ 86 h 171"/>
                                  <a:gd name="T42" fmla="*/ 11 w 126"/>
                                  <a:gd name="T43" fmla="*/ 102 h 171"/>
                                  <a:gd name="T44" fmla="*/ 64 w 126"/>
                                  <a:gd name="T45" fmla="*/ 98 h 171"/>
                                  <a:gd name="T46" fmla="*/ 64 w 126"/>
                                  <a:gd name="T47" fmla="*/ 98 h 171"/>
                                  <a:gd name="T48" fmla="*/ 64 w 126"/>
                                  <a:gd name="T49" fmla="*/ 98 h 1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6"/>
                                  <a:gd name="T76" fmla="*/ 0 h 171"/>
                                  <a:gd name="T77" fmla="*/ 126 w 126"/>
                                  <a:gd name="T78" fmla="*/ 171 h 1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6" h="171">
                                    <a:moveTo>
                                      <a:pt x="27" y="163"/>
                                    </a:moveTo>
                                    <a:lnTo>
                                      <a:pt x="43" y="163"/>
                                    </a:lnTo>
                                    <a:lnTo>
                                      <a:pt x="53" y="147"/>
                                    </a:lnTo>
                                    <a:lnTo>
                                      <a:pt x="68" y="143"/>
                                    </a:lnTo>
                                    <a:lnTo>
                                      <a:pt x="81" y="125"/>
                                    </a:lnTo>
                                    <a:lnTo>
                                      <a:pt x="96" y="118"/>
                                    </a:lnTo>
                                    <a:lnTo>
                                      <a:pt x="93" y="99"/>
                                    </a:lnTo>
                                    <a:lnTo>
                                      <a:pt x="118" y="69"/>
                                    </a:lnTo>
                                    <a:lnTo>
                                      <a:pt x="125" y="49"/>
                                    </a:lnTo>
                                    <a:lnTo>
                                      <a:pt x="106" y="26"/>
                                    </a:lnTo>
                                    <a:lnTo>
                                      <a:pt x="76" y="16"/>
                                    </a:lnTo>
                                    <a:lnTo>
                                      <a:pt x="61" y="0"/>
                                    </a:lnTo>
                                    <a:lnTo>
                                      <a:pt x="50" y="14"/>
                                    </a:lnTo>
                                    <a:lnTo>
                                      <a:pt x="49" y="25"/>
                                    </a:lnTo>
                                    <a:lnTo>
                                      <a:pt x="46" y="28"/>
                                    </a:lnTo>
                                    <a:lnTo>
                                      <a:pt x="45" y="28"/>
                                    </a:lnTo>
                                    <a:lnTo>
                                      <a:pt x="51" y="33"/>
                                    </a:lnTo>
                                    <a:lnTo>
                                      <a:pt x="58" y="46"/>
                                    </a:lnTo>
                                    <a:lnTo>
                                      <a:pt x="61" y="69"/>
                                    </a:lnTo>
                                    <a:lnTo>
                                      <a:pt x="42" y="107"/>
                                    </a:lnTo>
                                    <a:lnTo>
                                      <a:pt x="0" y="146"/>
                                    </a:lnTo>
                                    <a:lnTo>
                                      <a:pt x="11" y="170"/>
                                    </a:lnTo>
                                    <a:lnTo>
                                      <a:pt x="27" y="163"/>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63" name="Freeform 197"/>
                              <p:cNvSpPr>
                                <a:spLocks noChangeAspect="1"/>
                              </p:cNvSpPr>
                              <p:nvPr/>
                            </p:nvSpPr>
                            <p:spPr bwMode="auto">
                              <a:xfrm>
                                <a:off x="3199" y="1834"/>
                                <a:ext cx="401" cy="357"/>
                              </a:xfrm>
                              <a:custGeom>
                                <a:avLst/>
                                <a:gdLst>
                                  <a:gd name="T0" fmla="*/ 341 w 393"/>
                                  <a:gd name="T1" fmla="*/ 45 h 361"/>
                                  <a:gd name="T2" fmla="*/ 372 w 393"/>
                                  <a:gd name="T3" fmla="*/ 45 h 361"/>
                                  <a:gd name="T4" fmla="*/ 431 w 393"/>
                                  <a:gd name="T5" fmla="*/ 49 h 361"/>
                                  <a:gd name="T6" fmla="*/ 515 w 393"/>
                                  <a:gd name="T7" fmla="*/ 112 h 361"/>
                                  <a:gd name="T8" fmla="*/ 522 w 393"/>
                                  <a:gd name="T9" fmla="*/ 127 h 361"/>
                                  <a:gd name="T10" fmla="*/ 544 w 393"/>
                                  <a:gd name="T11" fmla="*/ 133 h 361"/>
                                  <a:gd name="T12" fmla="*/ 545 w 393"/>
                                  <a:gd name="T13" fmla="*/ 133 h 361"/>
                                  <a:gd name="T14" fmla="*/ 547 w 393"/>
                                  <a:gd name="T15" fmla="*/ 133 h 361"/>
                                  <a:gd name="T16" fmla="*/ 556 w 393"/>
                                  <a:gd name="T17" fmla="*/ 133 h 361"/>
                                  <a:gd name="T18" fmla="*/ 561 w 393"/>
                                  <a:gd name="T19" fmla="*/ 133 h 361"/>
                                  <a:gd name="T20" fmla="*/ 567 w 393"/>
                                  <a:gd name="T21" fmla="*/ 133 h 361"/>
                                  <a:gd name="T22" fmla="*/ 575 w 393"/>
                                  <a:gd name="T23" fmla="*/ 133 h 361"/>
                                  <a:gd name="T24" fmla="*/ 579 w 393"/>
                                  <a:gd name="T25" fmla="*/ 133 h 361"/>
                                  <a:gd name="T26" fmla="*/ 580 w 393"/>
                                  <a:gd name="T27" fmla="*/ 133 h 361"/>
                                  <a:gd name="T28" fmla="*/ 581 w 393"/>
                                  <a:gd name="T29" fmla="*/ 133 h 361"/>
                                  <a:gd name="T30" fmla="*/ 585 w 393"/>
                                  <a:gd name="T31" fmla="*/ 133 h 361"/>
                                  <a:gd name="T32" fmla="*/ 591 w 393"/>
                                  <a:gd name="T33" fmla="*/ 133 h 361"/>
                                  <a:gd name="T34" fmla="*/ 597 w 393"/>
                                  <a:gd name="T35" fmla="*/ 133 h 361"/>
                                  <a:gd name="T36" fmla="*/ 603 w 393"/>
                                  <a:gd name="T37" fmla="*/ 133 h 361"/>
                                  <a:gd name="T38" fmla="*/ 609 w 393"/>
                                  <a:gd name="T39" fmla="*/ 133 h 361"/>
                                  <a:gd name="T40" fmla="*/ 614 w 393"/>
                                  <a:gd name="T41" fmla="*/ 133 h 361"/>
                                  <a:gd name="T42" fmla="*/ 616 w 393"/>
                                  <a:gd name="T43" fmla="*/ 133 h 361"/>
                                  <a:gd name="T44" fmla="*/ 616 w 393"/>
                                  <a:gd name="T45" fmla="*/ 133 h 361"/>
                                  <a:gd name="T46" fmla="*/ 620 w 393"/>
                                  <a:gd name="T47" fmla="*/ 133 h 361"/>
                                  <a:gd name="T48" fmla="*/ 623 w 393"/>
                                  <a:gd name="T49" fmla="*/ 133 h 361"/>
                                  <a:gd name="T50" fmla="*/ 628 w 393"/>
                                  <a:gd name="T51" fmla="*/ 132 h 361"/>
                                  <a:gd name="T52" fmla="*/ 629 w 393"/>
                                  <a:gd name="T53" fmla="*/ 132 h 361"/>
                                  <a:gd name="T54" fmla="*/ 633 w 393"/>
                                  <a:gd name="T55" fmla="*/ 131 h 361"/>
                                  <a:gd name="T56" fmla="*/ 634 w 393"/>
                                  <a:gd name="T57" fmla="*/ 131 h 361"/>
                                  <a:gd name="T58" fmla="*/ 639 w 393"/>
                                  <a:gd name="T59" fmla="*/ 131 h 361"/>
                                  <a:gd name="T60" fmla="*/ 639 w 393"/>
                                  <a:gd name="T61" fmla="*/ 131 h 361"/>
                                  <a:gd name="T62" fmla="*/ 641 w 393"/>
                                  <a:gd name="T63" fmla="*/ 131 h 361"/>
                                  <a:gd name="T64" fmla="*/ 642 w 393"/>
                                  <a:gd name="T65" fmla="*/ 131 h 361"/>
                                  <a:gd name="T66" fmla="*/ 643 w 393"/>
                                  <a:gd name="T67" fmla="*/ 130 h 361"/>
                                  <a:gd name="T68" fmla="*/ 643 w 393"/>
                                  <a:gd name="T69" fmla="*/ 130 h 361"/>
                                  <a:gd name="T70" fmla="*/ 647 w 393"/>
                                  <a:gd name="T71" fmla="*/ 130 h 361"/>
                                  <a:gd name="T72" fmla="*/ 649 w 393"/>
                                  <a:gd name="T73" fmla="*/ 130 h 361"/>
                                  <a:gd name="T74" fmla="*/ 652 w 393"/>
                                  <a:gd name="T75" fmla="*/ 129 h 361"/>
                                  <a:gd name="T76" fmla="*/ 686 w 393"/>
                                  <a:gd name="T77" fmla="*/ 133 h 361"/>
                                  <a:gd name="T78" fmla="*/ 702 w 393"/>
                                  <a:gd name="T79" fmla="*/ 167 h 361"/>
                                  <a:gd name="T80" fmla="*/ 593 w 393"/>
                                  <a:gd name="T81" fmla="*/ 218 h 361"/>
                                  <a:gd name="T82" fmla="*/ 372 w 393"/>
                                  <a:gd name="T83" fmla="*/ 261 h 361"/>
                                  <a:gd name="T84" fmla="*/ 274 w 393"/>
                                  <a:gd name="T85" fmla="*/ 238 h 361"/>
                                  <a:gd name="T86" fmla="*/ 264 w 393"/>
                                  <a:gd name="T87" fmla="*/ 229 h 361"/>
                                  <a:gd name="T88" fmla="*/ 171 w 393"/>
                                  <a:gd name="T89" fmla="*/ 183 h 361"/>
                                  <a:gd name="T90" fmla="*/ 150 w 393"/>
                                  <a:gd name="T91" fmla="*/ 139 h 361"/>
                                  <a:gd name="T92" fmla="*/ 92 w 393"/>
                                  <a:gd name="T93" fmla="*/ 121 h 361"/>
                                  <a:gd name="T94" fmla="*/ 0 w 393"/>
                                  <a:gd name="T95" fmla="*/ 59 h 361"/>
                                  <a:gd name="T96" fmla="*/ 2 w 393"/>
                                  <a:gd name="T97" fmla="*/ 45 h 361"/>
                                  <a:gd name="T98" fmla="*/ 61 w 393"/>
                                  <a:gd name="T99" fmla="*/ 45 h 361"/>
                                  <a:gd name="T100" fmla="*/ 92 w 393"/>
                                  <a:gd name="T101" fmla="*/ 34 h 361"/>
                                  <a:gd name="T102" fmla="*/ 130 w 393"/>
                                  <a:gd name="T103" fmla="*/ 0 h 361"/>
                                  <a:gd name="T104" fmla="*/ 247 w 393"/>
                                  <a:gd name="T105" fmla="*/ 31 h 361"/>
                                  <a:gd name="T106" fmla="*/ 275 w 393"/>
                                  <a:gd name="T107" fmla="*/ 45 h 361"/>
                                  <a:gd name="T108" fmla="*/ 316 w 393"/>
                                  <a:gd name="T109" fmla="*/ 45 h 3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3"/>
                                  <a:gd name="T166" fmla="*/ 0 h 361"/>
                                  <a:gd name="T167" fmla="*/ 393 w 393"/>
                                  <a:gd name="T168" fmla="*/ 361 h 3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3" h="361">
                                    <a:moveTo>
                                      <a:pt x="176" y="63"/>
                                    </a:moveTo>
                                    <a:lnTo>
                                      <a:pt x="190" y="72"/>
                                    </a:lnTo>
                                    <a:lnTo>
                                      <a:pt x="209" y="64"/>
                                    </a:lnTo>
                                    <a:lnTo>
                                      <a:pt x="241" y="76"/>
                                    </a:lnTo>
                                    <a:lnTo>
                                      <a:pt x="241" y="78"/>
                                    </a:lnTo>
                                    <a:lnTo>
                                      <a:pt x="274" y="116"/>
                                    </a:lnTo>
                                    <a:lnTo>
                                      <a:pt x="288" y="148"/>
                                    </a:lnTo>
                                    <a:lnTo>
                                      <a:pt x="300" y="166"/>
                                    </a:lnTo>
                                    <a:lnTo>
                                      <a:pt x="291" y="177"/>
                                    </a:lnTo>
                                    <a:lnTo>
                                      <a:pt x="291" y="185"/>
                                    </a:lnTo>
                                    <a:lnTo>
                                      <a:pt x="303" y="190"/>
                                    </a:lnTo>
                                    <a:lnTo>
                                      <a:pt x="304" y="190"/>
                                    </a:lnTo>
                                    <a:lnTo>
                                      <a:pt x="306" y="190"/>
                                    </a:lnTo>
                                    <a:lnTo>
                                      <a:pt x="308" y="190"/>
                                    </a:lnTo>
                                    <a:lnTo>
                                      <a:pt x="310" y="190"/>
                                    </a:lnTo>
                                    <a:lnTo>
                                      <a:pt x="311" y="190"/>
                                    </a:lnTo>
                                    <a:lnTo>
                                      <a:pt x="313" y="190"/>
                                    </a:lnTo>
                                    <a:lnTo>
                                      <a:pt x="314" y="190"/>
                                    </a:lnTo>
                                    <a:lnTo>
                                      <a:pt x="316" y="190"/>
                                    </a:lnTo>
                                    <a:lnTo>
                                      <a:pt x="318" y="190"/>
                                    </a:lnTo>
                                    <a:lnTo>
                                      <a:pt x="320" y="190"/>
                                    </a:lnTo>
                                    <a:lnTo>
                                      <a:pt x="322" y="190"/>
                                    </a:lnTo>
                                    <a:lnTo>
                                      <a:pt x="323" y="190"/>
                                    </a:lnTo>
                                    <a:lnTo>
                                      <a:pt x="324" y="190"/>
                                    </a:lnTo>
                                    <a:lnTo>
                                      <a:pt x="326" y="190"/>
                                    </a:lnTo>
                                    <a:lnTo>
                                      <a:pt x="328" y="190"/>
                                    </a:lnTo>
                                    <a:lnTo>
                                      <a:pt x="329" y="190"/>
                                    </a:lnTo>
                                    <a:lnTo>
                                      <a:pt x="331" y="190"/>
                                    </a:lnTo>
                                    <a:lnTo>
                                      <a:pt x="333" y="190"/>
                                    </a:lnTo>
                                    <a:lnTo>
                                      <a:pt x="334" y="190"/>
                                    </a:lnTo>
                                    <a:lnTo>
                                      <a:pt x="336" y="190"/>
                                    </a:lnTo>
                                    <a:lnTo>
                                      <a:pt x="338" y="190"/>
                                    </a:lnTo>
                                    <a:lnTo>
                                      <a:pt x="340" y="190"/>
                                    </a:lnTo>
                                    <a:lnTo>
                                      <a:pt x="342" y="190"/>
                                    </a:lnTo>
                                    <a:lnTo>
                                      <a:pt x="344" y="190"/>
                                    </a:lnTo>
                                    <a:lnTo>
                                      <a:pt x="346" y="189"/>
                                    </a:lnTo>
                                    <a:lnTo>
                                      <a:pt x="348" y="189"/>
                                    </a:lnTo>
                                    <a:lnTo>
                                      <a:pt x="350" y="187"/>
                                    </a:lnTo>
                                    <a:lnTo>
                                      <a:pt x="351" y="187"/>
                                    </a:lnTo>
                                    <a:lnTo>
                                      <a:pt x="353" y="186"/>
                                    </a:lnTo>
                                    <a:lnTo>
                                      <a:pt x="354" y="186"/>
                                    </a:lnTo>
                                    <a:lnTo>
                                      <a:pt x="356" y="185"/>
                                    </a:lnTo>
                                    <a:lnTo>
                                      <a:pt x="357" y="185"/>
                                    </a:lnTo>
                                    <a:lnTo>
                                      <a:pt x="358" y="185"/>
                                    </a:lnTo>
                                    <a:lnTo>
                                      <a:pt x="359" y="184"/>
                                    </a:lnTo>
                                    <a:lnTo>
                                      <a:pt x="361" y="183"/>
                                    </a:lnTo>
                                    <a:lnTo>
                                      <a:pt x="362" y="183"/>
                                    </a:lnTo>
                                    <a:lnTo>
                                      <a:pt x="363" y="181"/>
                                    </a:lnTo>
                                    <a:lnTo>
                                      <a:pt x="376" y="184"/>
                                    </a:lnTo>
                                    <a:lnTo>
                                      <a:pt x="382" y="189"/>
                                    </a:lnTo>
                                    <a:lnTo>
                                      <a:pt x="389" y="202"/>
                                    </a:lnTo>
                                    <a:lnTo>
                                      <a:pt x="392" y="225"/>
                                    </a:lnTo>
                                    <a:lnTo>
                                      <a:pt x="373" y="263"/>
                                    </a:lnTo>
                                    <a:lnTo>
                                      <a:pt x="331" y="302"/>
                                    </a:lnTo>
                                    <a:lnTo>
                                      <a:pt x="272" y="315"/>
                                    </a:lnTo>
                                    <a:lnTo>
                                      <a:pt x="209" y="360"/>
                                    </a:lnTo>
                                    <a:lnTo>
                                      <a:pt x="172" y="316"/>
                                    </a:lnTo>
                                    <a:lnTo>
                                      <a:pt x="154" y="329"/>
                                    </a:lnTo>
                                    <a:lnTo>
                                      <a:pt x="154" y="331"/>
                                    </a:lnTo>
                                    <a:lnTo>
                                      <a:pt x="148" y="317"/>
                                    </a:lnTo>
                                    <a:lnTo>
                                      <a:pt x="117" y="263"/>
                                    </a:lnTo>
                                    <a:lnTo>
                                      <a:pt x="97" y="250"/>
                                    </a:lnTo>
                                    <a:lnTo>
                                      <a:pt x="87" y="235"/>
                                    </a:lnTo>
                                    <a:lnTo>
                                      <a:pt x="83" y="197"/>
                                    </a:lnTo>
                                    <a:lnTo>
                                      <a:pt x="70" y="176"/>
                                    </a:lnTo>
                                    <a:lnTo>
                                      <a:pt x="54" y="165"/>
                                    </a:lnTo>
                                    <a:lnTo>
                                      <a:pt x="8" y="88"/>
                                    </a:lnTo>
                                    <a:lnTo>
                                      <a:pt x="0" y="88"/>
                                    </a:lnTo>
                                    <a:lnTo>
                                      <a:pt x="2" y="60"/>
                                    </a:lnTo>
                                    <a:lnTo>
                                      <a:pt x="22" y="63"/>
                                    </a:lnTo>
                                    <a:lnTo>
                                      <a:pt x="32" y="49"/>
                                    </a:lnTo>
                                    <a:lnTo>
                                      <a:pt x="42" y="48"/>
                                    </a:lnTo>
                                    <a:lnTo>
                                      <a:pt x="54" y="34"/>
                                    </a:lnTo>
                                    <a:lnTo>
                                      <a:pt x="36" y="15"/>
                                    </a:lnTo>
                                    <a:lnTo>
                                      <a:pt x="72" y="0"/>
                                    </a:lnTo>
                                    <a:lnTo>
                                      <a:pt x="99" y="8"/>
                                    </a:lnTo>
                                    <a:lnTo>
                                      <a:pt x="138" y="31"/>
                                    </a:lnTo>
                                    <a:lnTo>
                                      <a:pt x="153" y="40"/>
                                    </a:lnTo>
                                    <a:lnTo>
                                      <a:pt x="155" y="53"/>
                                    </a:lnTo>
                                    <a:lnTo>
                                      <a:pt x="176" y="63"/>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64" name="Freeform 198"/>
                              <p:cNvSpPr>
                                <a:spLocks noChangeAspect="1"/>
                              </p:cNvSpPr>
                              <p:nvPr/>
                            </p:nvSpPr>
                            <p:spPr bwMode="auto">
                              <a:xfrm>
                                <a:off x="3017" y="1844"/>
                                <a:ext cx="205" cy="205"/>
                              </a:xfrm>
                              <a:custGeom>
                                <a:avLst/>
                                <a:gdLst>
                                  <a:gd name="T0" fmla="*/ 291 w 201"/>
                                  <a:gd name="T1" fmla="*/ 11 h 207"/>
                                  <a:gd name="T2" fmla="*/ 248 w 201"/>
                                  <a:gd name="T3" fmla="*/ 15 h 207"/>
                                  <a:gd name="T4" fmla="*/ 235 w 201"/>
                                  <a:gd name="T5" fmla="*/ 11 h 207"/>
                                  <a:gd name="T6" fmla="*/ 233 w 201"/>
                                  <a:gd name="T7" fmla="*/ 19 h 207"/>
                                  <a:gd name="T8" fmla="*/ 218 w 201"/>
                                  <a:gd name="T9" fmla="*/ 15 h 207"/>
                                  <a:gd name="T10" fmla="*/ 222 w 201"/>
                                  <a:gd name="T11" fmla="*/ 7 h 207"/>
                                  <a:gd name="T12" fmla="*/ 194 w 201"/>
                                  <a:gd name="T13" fmla="*/ 5 h 207"/>
                                  <a:gd name="T14" fmla="*/ 135 w 201"/>
                                  <a:gd name="T15" fmla="*/ 20 h 207"/>
                                  <a:gd name="T16" fmla="*/ 68 w 201"/>
                                  <a:gd name="T17" fmla="*/ 7 h 207"/>
                                  <a:gd name="T18" fmla="*/ 7 w 201"/>
                                  <a:gd name="T19" fmla="*/ 5 h 207"/>
                                  <a:gd name="T20" fmla="*/ 5 w 201"/>
                                  <a:gd name="T21" fmla="*/ 0 h 207"/>
                                  <a:gd name="T22" fmla="*/ 0 w 201"/>
                                  <a:gd name="T23" fmla="*/ 40 h 207"/>
                                  <a:gd name="T24" fmla="*/ 7 w 201"/>
                                  <a:gd name="T25" fmla="*/ 51 h 207"/>
                                  <a:gd name="T26" fmla="*/ 11 w 201"/>
                                  <a:gd name="T27" fmla="*/ 149 h 207"/>
                                  <a:gd name="T28" fmla="*/ 12 w 201"/>
                                  <a:gd name="T29" fmla="*/ 149 h 207"/>
                                  <a:gd name="T30" fmla="*/ 275 w 201"/>
                                  <a:gd name="T31" fmla="*/ 149 h 207"/>
                                  <a:gd name="T32" fmla="*/ 310 w 201"/>
                                  <a:gd name="T33" fmla="*/ 151 h 207"/>
                                  <a:gd name="T34" fmla="*/ 353 w 201"/>
                                  <a:gd name="T35" fmla="*/ 139 h 207"/>
                                  <a:gd name="T36" fmla="*/ 352 w 201"/>
                                  <a:gd name="T37" fmla="*/ 129 h 207"/>
                                  <a:gd name="T38" fmla="*/ 249 w 201"/>
                                  <a:gd name="T39" fmla="*/ 51 h 207"/>
                                  <a:gd name="T40" fmla="*/ 239 w 201"/>
                                  <a:gd name="T41" fmla="*/ 40 h 207"/>
                                  <a:gd name="T42" fmla="*/ 245 w 201"/>
                                  <a:gd name="T43" fmla="*/ 38 h 207"/>
                                  <a:gd name="T44" fmla="*/ 275 w 201"/>
                                  <a:gd name="T45" fmla="*/ 51 h 207"/>
                                  <a:gd name="T46" fmla="*/ 298 w 201"/>
                                  <a:gd name="T47" fmla="*/ 56 h 207"/>
                                  <a:gd name="T48" fmla="*/ 321 w 201"/>
                                  <a:gd name="T49" fmla="*/ 50 h 207"/>
                                  <a:gd name="T50" fmla="*/ 291 w 201"/>
                                  <a:gd name="T51" fmla="*/ 11 h 207"/>
                                  <a:gd name="T52" fmla="*/ 291 w 201"/>
                                  <a:gd name="T53" fmla="*/ 11 h 207"/>
                                  <a:gd name="T54" fmla="*/ 291 w 201"/>
                                  <a:gd name="T55" fmla="*/ 1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07"/>
                                  <a:gd name="T86" fmla="*/ 201 w 201"/>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07">
                                    <a:moveTo>
                                      <a:pt x="165" y="11"/>
                                    </a:moveTo>
                                    <a:lnTo>
                                      <a:pt x="140" y="15"/>
                                    </a:lnTo>
                                    <a:lnTo>
                                      <a:pt x="133" y="11"/>
                                    </a:lnTo>
                                    <a:lnTo>
                                      <a:pt x="131" y="19"/>
                                    </a:lnTo>
                                    <a:lnTo>
                                      <a:pt x="123" y="15"/>
                                    </a:lnTo>
                                    <a:lnTo>
                                      <a:pt x="125" y="7"/>
                                    </a:lnTo>
                                    <a:lnTo>
                                      <a:pt x="111" y="5"/>
                                    </a:lnTo>
                                    <a:lnTo>
                                      <a:pt x="75" y="20"/>
                                    </a:lnTo>
                                    <a:lnTo>
                                      <a:pt x="39" y="7"/>
                                    </a:lnTo>
                                    <a:lnTo>
                                      <a:pt x="7" y="5"/>
                                    </a:lnTo>
                                    <a:lnTo>
                                      <a:pt x="5" y="0"/>
                                    </a:lnTo>
                                    <a:lnTo>
                                      <a:pt x="0" y="40"/>
                                    </a:lnTo>
                                    <a:lnTo>
                                      <a:pt x="7" y="65"/>
                                    </a:lnTo>
                                    <a:lnTo>
                                      <a:pt x="11" y="202"/>
                                    </a:lnTo>
                                    <a:lnTo>
                                      <a:pt x="12" y="202"/>
                                    </a:lnTo>
                                    <a:lnTo>
                                      <a:pt x="157" y="202"/>
                                    </a:lnTo>
                                    <a:lnTo>
                                      <a:pt x="175" y="206"/>
                                    </a:lnTo>
                                    <a:lnTo>
                                      <a:pt x="200" y="181"/>
                                    </a:lnTo>
                                    <a:lnTo>
                                      <a:pt x="199" y="162"/>
                                    </a:lnTo>
                                    <a:lnTo>
                                      <a:pt x="141" y="58"/>
                                    </a:lnTo>
                                    <a:lnTo>
                                      <a:pt x="135" y="40"/>
                                    </a:lnTo>
                                    <a:lnTo>
                                      <a:pt x="139" y="38"/>
                                    </a:lnTo>
                                    <a:lnTo>
                                      <a:pt x="157" y="70"/>
                                    </a:lnTo>
                                    <a:lnTo>
                                      <a:pt x="169" y="85"/>
                                    </a:lnTo>
                                    <a:lnTo>
                                      <a:pt x="181" y="50"/>
                                    </a:lnTo>
                                    <a:lnTo>
                                      <a:pt x="165"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65" name="Freeform 199"/>
                              <p:cNvSpPr>
                                <a:spLocks noChangeAspect="1"/>
                              </p:cNvSpPr>
                              <p:nvPr/>
                            </p:nvSpPr>
                            <p:spPr bwMode="auto">
                              <a:xfrm>
                                <a:off x="2261" y="1928"/>
                                <a:ext cx="159" cy="138"/>
                              </a:xfrm>
                              <a:custGeom>
                                <a:avLst/>
                                <a:gdLst>
                                  <a:gd name="T0" fmla="*/ 268 w 156"/>
                                  <a:gd name="T1" fmla="*/ 0 h 139"/>
                                  <a:gd name="T2" fmla="*/ 268 w 156"/>
                                  <a:gd name="T3" fmla="*/ 10 h 139"/>
                                  <a:gd name="T4" fmla="*/ 268 w 156"/>
                                  <a:gd name="T5" fmla="*/ 10 h 139"/>
                                  <a:gd name="T6" fmla="*/ 266 w 156"/>
                                  <a:gd name="T7" fmla="*/ 34 h 139"/>
                                  <a:gd name="T8" fmla="*/ 167 w 156"/>
                                  <a:gd name="T9" fmla="*/ 34 h 139"/>
                                  <a:gd name="T10" fmla="*/ 163 w 156"/>
                                  <a:gd name="T11" fmla="*/ 69 h 139"/>
                                  <a:gd name="T12" fmla="*/ 122 w 156"/>
                                  <a:gd name="T13" fmla="*/ 69 h 139"/>
                                  <a:gd name="T14" fmla="*/ 126 w 156"/>
                                  <a:gd name="T15" fmla="*/ 99 h 139"/>
                                  <a:gd name="T16" fmla="*/ 10 w 156"/>
                                  <a:gd name="T17" fmla="*/ 101 h 139"/>
                                  <a:gd name="T18" fmla="*/ 0 w 156"/>
                                  <a:gd name="T19" fmla="*/ 109 h 139"/>
                                  <a:gd name="T20" fmla="*/ 3 w 156"/>
                                  <a:gd name="T21" fmla="*/ 88 h 139"/>
                                  <a:gd name="T22" fmla="*/ 67 w 156"/>
                                  <a:gd name="T23" fmla="*/ 63 h 139"/>
                                  <a:gd name="T24" fmla="*/ 82 w 156"/>
                                  <a:gd name="T25" fmla="*/ 33 h 139"/>
                                  <a:gd name="T26" fmla="*/ 106 w 156"/>
                                  <a:gd name="T27" fmla="*/ 21 h 139"/>
                                  <a:gd name="T28" fmla="*/ 139 w 156"/>
                                  <a:gd name="T29" fmla="*/ 0 h 139"/>
                                  <a:gd name="T30" fmla="*/ 268 w 156"/>
                                  <a:gd name="T31" fmla="*/ 0 h 139"/>
                                  <a:gd name="T32" fmla="*/ 268 w 156"/>
                                  <a:gd name="T33" fmla="*/ 0 h 139"/>
                                  <a:gd name="T34" fmla="*/ 268 w 156"/>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9"/>
                                  <a:gd name="T56" fmla="*/ 156 w 156"/>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9">
                                    <a:moveTo>
                                      <a:pt x="155" y="0"/>
                                    </a:moveTo>
                                    <a:lnTo>
                                      <a:pt x="155" y="10"/>
                                    </a:lnTo>
                                    <a:lnTo>
                                      <a:pt x="154" y="34"/>
                                    </a:lnTo>
                                    <a:lnTo>
                                      <a:pt x="97" y="34"/>
                                    </a:lnTo>
                                    <a:lnTo>
                                      <a:pt x="94" y="82"/>
                                    </a:lnTo>
                                    <a:lnTo>
                                      <a:pt x="71" y="97"/>
                                    </a:lnTo>
                                    <a:lnTo>
                                      <a:pt x="73" y="128"/>
                                    </a:lnTo>
                                    <a:lnTo>
                                      <a:pt x="10" y="130"/>
                                    </a:lnTo>
                                    <a:lnTo>
                                      <a:pt x="0" y="138"/>
                                    </a:lnTo>
                                    <a:lnTo>
                                      <a:pt x="3" y="117"/>
                                    </a:lnTo>
                                    <a:lnTo>
                                      <a:pt x="38" y="63"/>
                                    </a:lnTo>
                                    <a:lnTo>
                                      <a:pt x="51" y="33"/>
                                    </a:lnTo>
                                    <a:lnTo>
                                      <a:pt x="63" y="21"/>
                                    </a:lnTo>
                                    <a:lnTo>
                                      <a:pt x="78" y="0"/>
                                    </a:lnTo>
                                    <a:lnTo>
                                      <a:pt x="15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66" name="Freeform 200"/>
                              <p:cNvSpPr>
                                <a:spLocks noChangeAspect="1"/>
                              </p:cNvSpPr>
                              <p:nvPr/>
                            </p:nvSpPr>
                            <p:spPr bwMode="auto">
                              <a:xfrm>
                                <a:off x="2711" y="1733"/>
                                <a:ext cx="66" cy="141"/>
                              </a:xfrm>
                              <a:custGeom>
                                <a:avLst/>
                                <a:gdLst>
                                  <a:gd name="T0" fmla="*/ 91 w 65"/>
                                  <a:gd name="T1" fmla="*/ 48 h 144"/>
                                  <a:gd name="T2" fmla="*/ 93 w 65"/>
                                  <a:gd name="T3" fmla="*/ 57 h 144"/>
                                  <a:gd name="T4" fmla="*/ 71 w 65"/>
                                  <a:gd name="T5" fmla="*/ 66 h 144"/>
                                  <a:gd name="T6" fmla="*/ 71 w 65"/>
                                  <a:gd name="T7" fmla="*/ 73 h 144"/>
                                  <a:gd name="T8" fmla="*/ 31 w 65"/>
                                  <a:gd name="T9" fmla="*/ 77 h 144"/>
                                  <a:gd name="T10" fmla="*/ 26 w 65"/>
                                  <a:gd name="T11" fmla="*/ 62 h 144"/>
                                  <a:gd name="T12" fmla="*/ 10 w 65"/>
                                  <a:gd name="T13" fmla="*/ 56 h 144"/>
                                  <a:gd name="T14" fmla="*/ 0 w 65"/>
                                  <a:gd name="T15" fmla="*/ 43 h 144"/>
                                  <a:gd name="T16" fmla="*/ 14 w 65"/>
                                  <a:gd name="T17" fmla="*/ 24 h 144"/>
                                  <a:gd name="T18" fmla="*/ 14 w 65"/>
                                  <a:gd name="T19" fmla="*/ 14 h 144"/>
                                  <a:gd name="T20" fmla="*/ 22 w 65"/>
                                  <a:gd name="T21" fmla="*/ 5 h 144"/>
                                  <a:gd name="T22" fmla="*/ 65 w 65"/>
                                  <a:gd name="T23" fmla="*/ 0 h 144"/>
                                  <a:gd name="T24" fmla="*/ 75 w 65"/>
                                  <a:gd name="T25" fmla="*/ 2 h 144"/>
                                  <a:gd name="T26" fmla="*/ 77 w 65"/>
                                  <a:gd name="T27" fmla="*/ 11 h 144"/>
                                  <a:gd name="T28" fmla="*/ 90 w 65"/>
                                  <a:gd name="T29" fmla="*/ 6 h 144"/>
                                  <a:gd name="T30" fmla="*/ 79 w 65"/>
                                  <a:gd name="T31" fmla="*/ 18 h 144"/>
                                  <a:gd name="T32" fmla="*/ 90 w 65"/>
                                  <a:gd name="T33" fmla="*/ 24 h 144"/>
                                  <a:gd name="T34" fmla="*/ 71 w 65"/>
                                  <a:gd name="T35" fmla="*/ 35 h 144"/>
                                  <a:gd name="T36" fmla="*/ 75 w 65"/>
                                  <a:gd name="T37" fmla="*/ 43 h 144"/>
                                  <a:gd name="T38" fmla="*/ 87 w 65"/>
                                  <a:gd name="T39" fmla="*/ 44 h 144"/>
                                  <a:gd name="T40" fmla="*/ 91 w 65"/>
                                  <a:gd name="T41" fmla="*/ 48 h 144"/>
                                  <a:gd name="T42" fmla="*/ 91 w 65"/>
                                  <a:gd name="T43" fmla="*/ 48 h 144"/>
                                  <a:gd name="T44" fmla="*/ 91 w 65"/>
                                  <a:gd name="T45" fmla="*/ 48 h 144"/>
                                  <a:gd name="T46" fmla="*/ 91 w 65"/>
                                  <a:gd name="T47" fmla="*/ 48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144"/>
                                  <a:gd name="T74" fmla="*/ 65 w 65"/>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144">
                                    <a:moveTo>
                                      <a:pt x="62" y="83"/>
                                    </a:moveTo>
                                    <a:lnTo>
                                      <a:pt x="64" y="101"/>
                                    </a:lnTo>
                                    <a:lnTo>
                                      <a:pt x="42" y="118"/>
                                    </a:lnTo>
                                    <a:lnTo>
                                      <a:pt x="42" y="137"/>
                                    </a:lnTo>
                                    <a:lnTo>
                                      <a:pt x="31" y="143"/>
                                    </a:lnTo>
                                    <a:lnTo>
                                      <a:pt x="26" y="110"/>
                                    </a:lnTo>
                                    <a:lnTo>
                                      <a:pt x="10" y="99"/>
                                    </a:lnTo>
                                    <a:lnTo>
                                      <a:pt x="0" y="73"/>
                                    </a:lnTo>
                                    <a:lnTo>
                                      <a:pt x="14" y="50"/>
                                    </a:lnTo>
                                    <a:lnTo>
                                      <a:pt x="14" y="14"/>
                                    </a:lnTo>
                                    <a:lnTo>
                                      <a:pt x="22" y="5"/>
                                    </a:lnTo>
                                    <a:lnTo>
                                      <a:pt x="36" y="0"/>
                                    </a:lnTo>
                                    <a:lnTo>
                                      <a:pt x="46" y="2"/>
                                    </a:lnTo>
                                    <a:lnTo>
                                      <a:pt x="48" y="11"/>
                                    </a:lnTo>
                                    <a:lnTo>
                                      <a:pt x="61" y="6"/>
                                    </a:lnTo>
                                    <a:lnTo>
                                      <a:pt x="50" y="18"/>
                                    </a:lnTo>
                                    <a:lnTo>
                                      <a:pt x="61" y="42"/>
                                    </a:lnTo>
                                    <a:lnTo>
                                      <a:pt x="42" y="64"/>
                                    </a:lnTo>
                                    <a:lnTo>
                                      <a:pt x="46" y="72"/>
                                    </a:lnTo>
                                    <a:lnTo>
                                      <a:pt x="58" y="75"/>
                                    </a:lnTo>
                                    <a:lnTo>
                                      <a:pt x="62" y="8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67" name="Freeform 201"/>
                              <p:cNvSpPr>
                                <a:spLocks noChangeAspect="1"/>
                              </p:cNvSpPr>
                              <p:nvPr/>
                            </p:nvSpPr>
                            <p:spPr bwMode="auto">
                              <a:xfrm>
                                <a:off x="2341" y="1763"/>
                                <a:ext cx="216" cy="166"/>
                              </a:xfrm>
                              <a:custGeom>
                                <a:avLst/>
                                <a:gdLst>
                                  <a:gd name="T0" fmla="*/ 350 w 212"/>
                                  <a:gd name="T1" fmla="*/ 20 h 169"/>
                                  <a:gd name="T2" fmla="*/ 362 w 212"/>
                                  <a:gd name="T3" fmla="*/ 42 h 169"/>
                                  <a:gd name="T4" fmla="*/ 285 w 212"/>
                                  <a:gd name="T5" fmla="*/ 54 h 169"/>
                                  <a:gd name="T6" fmla="*/ 287 w 212"/>
                                  <a:gd name="T7" fmla="*/ 61 h 169"/>
                                  <a:gd name="T8" fmla="*/ 235 w 212"/>
                                  <a:gd name="T9" fmla="*/ 72 h 169"/>
                                  <a:gd name="T10" fmla="*/ 152 w 212"/>
                                  <a:gd name="T11" fmla="*/ 81 h 169"/>
                                  <a:gd name="T12" fmla="*/ 140 w 212"/>
                                  <a:gd name="T13" fmla="*/ 84 h 169"/>
                                  <a:gd name="T14" fmla="*/ 132 w 212"/>
                                  <a:gd name="T15" fmla="*/ 100 h 169"/>
                                  <a:gd name="T16" fmla="*/ 0 w 212"/>
                                  <a:gd name="T17" fmla="*/ 100 h 169"/>
                                  <a:gd name="T18" fmla="*/ 26 w 212"/>
                                  <a:gd name="T19" fmla="*/ 92 h 169"/>
                                  <a:gd name="T20" fmla="*/ 90 w 212"/>
                                  <a:gd name="T21" fmla="*/ 76 h 169"/>
                                  <a:gd name="T22" fmla="*/ 102 w 212"/>
                                  <a:gd name="T23" fmla="*/ 69 h 169"/>
                                  <a:gd name="T24" fmla="*/ 96 w 212"/>
                                  <a:gd name="T25" fmla="*/ 57 h 169"/>
                                  <a:gd name="T26" fmla="*/ 120 w 212"/>
                                  <a:gd name="T27" fmla="*/ 40 h 169"/>
                                  <a:gd name="T28" fmla="*/ 148 w 212"/>
                                  <a:gd name="T29" fmla="*/ 28 h 169"/>
                                  <a:gd name="T30" fmla="*/ 195 w 212"/>
                                  <a:gd name="T31" fmla="*/ 28 h 169"/>
                                  <a:gd name="T32" fmla="*/ 228 w 212"/>
                                  <a:gd name="T33" fmla="*/ 0 h 169"/>
                                  <a:gd name="T34" fmla="*/ 242 w 212"/>
                                  <a:gd name="T35" fmla="*/ 0 h 169"/>
                                  <a:gd name="T36" fmla="*/ 269 w 212"/>
                                  <a:gd name="T37" fmla="*/ 12 h 169"/>
                                  <a:gd name="T38" fmla="*/ 316 w 212"/>
                                  <a:gd name="T39" fmla="*/ 9 h 169"/>
                                  <a:gd name="T40" fmla="*/ 340 w 212"/>
                                  <a:gd name="T41" fmla="*/ 11 h 169"/>
                                  <a:gd name="T42" fmla="*/ 350 w 212"/>
                                  <a:gd name="T43" fmla="*/ 20 h 169"/>
                                  <a:gd name="T44" fmla="*/ 350 w 212"/>
                                  <a:gd name="T45" fmla="*/ 20 h 169"/>
                                  <a:gd name="T46" fmla="*/ 350 w 212"/>
                                  <a:gd name="T47" fmla="*/ 2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69"/>
                                  <a:gd name="T74" fmla="*/ 212 w 212"/>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69">
                                    <a:moveTo>
                                      <a:pt x="205" y="20"/>
                                    </a:moveTo>
                                    <a:lnTo>
                                      <a:pt x="211" y="71"/>
                                    </a:lnTo>
                                    <a:lnTo>
                                      <a:pt x="167" y="83"/>
                                    </a:lnTo>
                                    <a:lnTo>
                                      <a:pt x="168" y="96"/>
                                    </a:lnTo>
                                    <a:lnTo>
                                      <a:pt x="136" y="119"/>
                                    </a:lnTo>
                                    <a:lnTo>
                                      <a:pt x="88" y="136"/>
                                    </a:lnTo>
                                    <a:lnTo>
                                      <a:pt x="80" y="143"/>
                                    </a:lnTo>
                                    <a:lnTo>
                                      <a:pt x="77" y="168"/>
                                    </a:lnTo>
                                    <a:lnTo>
                                      <a:pt x="0" y="168"/>
                                    </a:lnTo>
                                    <a:lnTo>
                                      <a:pt x="26" y="156"/>
                                    </a:lnTo>
                                    <a:lnTo>
                                      <a:pt x="56" y="126"/>
                                    </a:lnTo>
                                    <a:lnTo>
                                      <a:pt x="62" y="113"/>
                                    </a:lnTo>
                                    <a:lnTo>
                                      <a:pt x="59" y="88"/>
                                    </a:lnTo>
                                    <a:lnTo>
                                      <a:pt x="71" y="69"/>
                                    </a:lnTo>
                                    <a:lnTo>
                                      <a:pt x="85" y="53"/>
                                    </a:lnTo>
                                    <a:lnTo>
                                      <a:pt x="115" y="36"/>
                                    </a:lnTo>
                                    <a:lnTo>
                                      <a:pt x="132" y="0"/>
                                    </a:lnTo>
                                    <a:lnTo>
                                      <a:pt x="141" y="0"/>
                                    </a:lnTo>
                                    <a:lnTo>
                                      <a:pt x="157" y="12"/>
                                    </a:lnTo>
                                    <a:lnTo>
                                      <a:pt x="183" y="9"/>
                                    </a:lnTo>
                                    <a:lnTo>
                                      <a:pt x="198" y="11"/>
                                    </a:lnTo>
                                    <a:lnTo>
                                      <a:pt x="205"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68" name="Freeform 202"/>
                              <p:cNvSpPr>
                                <a:spLocks noChangeAspect="1"/>
                              </p:cNvSpPr>
                              <p:nvPr/>
                            </p:nvSpPr>
                            <p:spPr bwMode="auto">
                              <a:xfrm>
                                <a:off x="3356" y="2133"/>
                                <a:ext cx="192" cy="103"/>
                              </a:xfrm>
                              <a:custGeom>
                                <a:avLst/>
                                <a:gdLst>
                                  <a:gd name="T0" fmla="*/ 0 w 189"/>
                                  <a:gd name="T1" fmla="*/ 26 h 105"/>
                                  <a:gd name="T2" fmla="*/ 18 w 189"/>
                                  <a:gd name="T3" fmla="*/ 14 h 105"/>
                                  <a:gd name="T4" fmla="*/ 84 w 189"/>
                                  <a:gd name="T5" fmla="*/ 29 h 105"/>
                                  <a:gd name="T6" fmla="*/ 185 w 189"/>
                                  <a:gd name="T7" fmla="*/ 13 h 105"/>
                                  <a:gd name="T8" fmla="*/ 278 w 189"/>
                                  <a:gd name="T9" fmla="*/ 0 h 105"/>
                                  <a:gd name="T10" fmla="*/ 295 w 189"/>
                                  <a:gd name="T11" fmla="*/ 24 h 105"/>
                                  <a:gd name="T12" fmla="*/ 290 w 189"/>
                                  <a:gd name="T13" fmla="*/ 26 h 105"/>
                                  <a:gd name="T14" fmla="*/ 278 w 189"/>
                                  <a:gd name="T15" fmla="*/ 26 h 105"/>
                                  <a:gd name="T16" fmla="*/ 274 w 189"/>
                                  <a:gd name="T17" fmla="*/ 26 h 105"/>
                                  <a:gd name="T18" fmla="*/ 200 w 189"/>
                                  <a:gd name="T19" fmla="*/ 33 h 105"/>
                                  <a:gd name="T20" fmla="*/ 127 w 189"/>
                                  <a:gd name="T21" fmla="*/ 55 h 105"/>
                                  <a:gd name="T22" fmla="*/ 85 w 189"/>
                                  <a:gd name="T23" fmla="*/ 55 h 105"/>
                                  <a:gd name="T24" fmla="*/ 73 w 189"/>
                                  <a:gd name="T25" fmla="*/ 60 h 105"/>
                                  <a:gd name="T26" fmla="*/ 18 w 189"/>
                                  <a:gd name="T27" fmla="*/ 62 h 105"/>
                                  <a:gd name="T28" fmla="*/ 0 w 189"/>
                                  <a:gd name="T29" fmla="*/ 26 h 105"/>
                                  <a:gd name="T30" fmla="*/ 0 w 189"/>
                                  <a:gd name="T31" fmla="*/ 26 h 105"/>
                                  <a:gd name="T32" fmla="*/ 0 w 189"/>
                                  <a:gd name="T33" fmla="*/ 26 h 105"/>
                                  <a:gd name="T34" fmla="*/ 0 w 189"/>
                                  <a:gd name="T35" fmla="*/ 26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9"/>
                                  <a:gd name="T55" fmla="*/ 0 h 105"/>
                                  <a:gd name="T56" fmla="*/ 189 w 189"/>
                                  <a:gd name="T57" fmla="*/ 105 h 1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9" h="105">
                                    <a:moveTo>
                                      <a:pt x="0" y="27"/>
                                    </a:moveTo>
                                    <a:lnTo>
                                      <a:pt x="18" y="14"/>
                                    </a:lnTo>
                                    <a:lnTo>
                                      <a:pt x="55" y="58"/>
                                    </a:lnTo>
                                    <a:lnTo>
                                      <a:pt x="118" y="13"/>
                                    </a:lnTo>
                                    <a:lnTo>
                                      <a:pt x="177" y="0"/>
                                    </a:lnTo>
                                    <a:lnTo>
                                      <a:pt x="188" y="24"/>
                                    </a:lnTo>
                                    <a:lnTo>
                                      <a:pt x="185" y="26"/>
                                    </a:lnTo>
                                    <a:lnTo>
                                      <a:pt x="177" y="30"/>
                                    </a:lnTo>
                                    <a:lnTo>
                                      <a:pt x="174" y="45"/>
                                    </a:lnTo>
                                    <a:lnTo>
                                      <a:pt x="128" y="62"/>
                                    </a:lnTo>
                                    <a:lnTo>
                                      <a:pt x="82" y="91"/>
                                    </a:lnTo>
                                    <a:lnTo>
                                      <a:pt x="56" y="91"/>
                                    </a:lnTo>
                                    <a:lnTo>
                                      <a:pt x="44" y="101"/>
                                    </a:lnTo>
                                    <a:lnTo>
                                      <a:pt x="18" y="104"/>
                                    </a:lnTo>
                                    <a:lnTo>
                                      <a:pt x="0" y="29"/>
                                    </a:lnTo>
                                    <a:lnTo>
                                      <a:pt x="0" y="27"/>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369" name="Freeform 203"/>
                              <p:cNvSpPr>
                                <a:spLocks noChangeAspect="1"/>
                              </p:cNvSpPr>
                              <p:nvPr/>
                            </p:nvSpPr>
                            <p:spPr bwMode="auto">
                              <a:xfrm>
                                <a:off x="3201" y="2402"/>
                                <a:ext cx="148" cy="191"/>
                              </a:xfrm>
                              <a:custGeom>
                                <a:avLst/>
                                <a:gdLst>
                                  <a:gd name="T0" fmla="*/ 133 w 145"/>
                                  <a:gd name="T1" fmla="*/ 129 h 193"/>
                                  <a:gd name="T2" fmla="*/ 115 w 145"/>
                                  <a:gd name="T3" fmla="*/ 120 h 193"/>
                                  <a:gd name="T4" fmla="*/ 5 w 145"/>
                                  <a:gd name="T5" fmla="*/ 87 h 193"/>
                                  <a:gd name="T6" fmla="*/ 0 w 145"/>
                                  <a:gd name="T7" fmla="*/ 87 h 193"/>
                                  <a:gd name="T8" fmla="*/ 0 w 145"/>
                                  <a:gd name="T9" fmla="*/ 62 h 193"/>
                                  <a:gd name="T10" fmla="*/ 19 w 145"/>
                                  <a:gd name="T11" fmla="*/ 48 h 193"/>
                                  <a:gd name="T12" fmla="*/ 6 w 145"/>
                                  <a:gd name="T13" fmla="*/ 12 h 193"/>
                                  <a:gd name="T14" fmla="*/ 0 w 145"/>
                                  <a:gd name="T15" fmla="*/ 11 h 193"/>
                                  <a:gd name="T16" fmla="*/ 9 w 145"/>
                                  <a:gd name="T17" fmla="*/ 0 h 193"/>
                                  <a:gd name="T18" fmla="*/ 63 w 145"/>
                                  <a:gd name="T19" fmla="*/ 0 h 193"/>
                                  <a:gd name="T20" fmla="*/ 81 w 145"/>
                                  <a:gd name="T21" fmla="*/ 0 h 193"/>
                                  <a:gd name="T22" fmla="*/ 130 w 145"/>
                                  <a:gd name="T23" fmla="*/ 18 h 193"/>
                                  <a:gd name="T24" fmla="*/ 161 w 145"/>
                                  <a:gd name="T25" fmla="*/ 21 h 193"/>
                                  <a:gd name="T26" fmla="*/ 225 w 145"/>
                                  <a:gd name="T27" fmla="*/ 8 h 193"/>
                                  <a:gd name="T28" fmla="*/ 259 w 145"/>
                                  <a:gd name="T29" fmla="*/ 14 h 193"/>
                                  <a:gd name="T30" fmla="*/ 233 w 145"/>
                                  <a:gd name="T31" fmla="*/ 40 h 193"/>
                                  <a:gd name="T32" fmla="*/ 233 w 145"/>
                                  <a:gd name="T33" fmla="*/ 80 h 193"/>
                                  <a:gd name="T34" fmla="*/ 249 w 145"/>
                                  <a:gd name="T35" fmla="*/ 99 h 193"/>
                                  <a:gd name="T36" fmla="*/ 250 w 145"/>
                                  <a:gd name="T37" fmla="*/ 99 h 193"/>
                                  <a:gd name="T38" fmla="*/ 224 w 145"/>
                                  <a:gd name="T39" fmla="*/ 116 h 193"/>
                                  <a:gd name="T40" fmla="*/ 208 w 145"/>
                                  <a:gd name="T41" fmla="*/ 116 h 193"/>
                                  <a:gd name="T42" fmla="*/ 208 w 145"/>
                                  <a:gd name="T43" fmla="*/ 122 h 193"/>
                                  <a:gd name="T44" fmla="*/ 174 w 145"/>
                                  <a:gd name="T45" fmla="*/ 139 h 193"/>
                                  <a:gd name="T46" fmla="*/ 133 w 145"/>
                                  <a:gd name="T47" fmla="*/ 129 h 193"/>
                                  <a:gd name="T48" fmla="*/ 133 w 145"/>
                                  <a:gd name="T49" fmla="*/ 129 h 193"/>
                                  <a:gd name="T50" fmla="*/ 133 w 145"/>
                                  <a:gd name="T51" fmla="*/ 129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193"/>
                                  <a:gd name="T80" fmla="*/ 145 w 145"/>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193">
                                    <a:moveTo>
                                      <a:pt x="72" y="172"/>
                                    </a:moveTo>
                                    <a:lnTo>
                                      <a:pt x="65" y="154"/>
                                    </a:lnTo>
                                    <a:lnTo>
                                      <a:pt x="5" y="116"/>
                                    </a:lnTo>
                                    <a:lnTo>
                                      <a:pt x="0" y="116"/>
                                    </a:lnTo>
                                    <a:lnTo>
                                      <a:pt x="0" y="91"/>
                                    </a:lnTo>
                                    <a:lnTo>
                                      <a:pt x="19" y="52"/>
                                    </a:lnTo>
                                    <a:lnTo>
                                      <a:pt x="6" y="12"/>
                                    </a:lnTo>
                                    <a:lnTo>
                                      <a:pt x="0" y="11"/>
                                    </a:lnTo>
                                    <a:lnTo>
                                      <a:pt x="9" y="0"/>
                                    </a:lnTo>
                                    <a:lnTo>
                                      <a:pt x="34" y="0"/>
                                    </a:lnTo>
                                    <a:lnTo>
                                      <a:pt x="48" y="0"/>
                                    </a:lnTo>
                                    <a:lnTo>
                                      <a:pt x="71" y="18"/>
                                    </a:lnTo>
                                    <a:lnTo>
                                      <a:pt x="90" y="21"/>
                                    </a:lnTo>
                                    <a:lnTo>
                                      <a:pt x="124" y="8"/>
                                    </a:lnTo>
                                    <a:lnTo>
                                      <a:pt x="144" y="14"/>
                                    </a:lnTo>
                                    <a:lnTo>
                                      <a:pt x="128" y="40"/>
                                    </a:lnTo>
                                    <a:lnTo>
                                      <a:pt x="128" y="109"/>
                                    </a:lnTo>
                                    <a:lnTo>
                                      <a:pt x="138" y="128"/>
                                    </a:lnTo>
                                    <a:lnTo>
                                      <a:pt x="139" y="128"/>
                                    </a:lnTo>
                                    <a:lnTo>
                                      <a:pt x="123" y="147"/>
                                    </a:lnTo>
                                    <a:lnTo>
                                      <a:pt x="115" y="146"/>
                                    </a:lnTo>
                                    <a:lnTo>
                                      <a:pt x="115" y="158"/>
                                    </a:lnTo>
                                    <a:lnTo>
                                      <a:pt x="98" y="192"/>
                                    </a:lnTo>
                                    <a:lnTo>
                                      <a:pt x="72" y="17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0" name="Freeform 204"/>
                              <p:cNvSpPr>
                                <a:spLocks noChangeAspect="1"/>
                              </p:cNvSpPr>
                              <p:nvPr/>
                            </p:nvSpPr>
                            <p:spPr bwMode="auto">
                              <a:xfrm>
                                <a:off x="3119" y="2517"/>
                                <a:ext cx="202" cy="222"/>
                              </a:xfrm>
                              <a:custGeom>
                                <a:avLst/>
                                <a:gdLst>
                                  <a:gd name="T0" fmla="*/ 17 w 199"/>
                                  <a:gd name="T1" fmla="*/ 1 h 224"/>
                                  <a:gd name="T2" fmla="*/ 25 w 199"/>
                                  <a:gd name="T3" fmla="*/ 17 h 224"/>
                                  <a:gd name="T4" fmla="*/ 20 w 199"/>
                                  <a:gd name="T5" fmla="*/ 28 h 224"/>
                                  <a:gd name="T6" fmla="*/ 21 w 199"/>
                                  <a:gd name="T7" fmla="*/ 48 h 224"/>
                                  <a:gd name="T8" fmla="*/ 2 w 199"/>
                                  <a:gd name="T9" fmla="*/ 56 h 224"/>
                                  <a:gd name="T10" fmla="*/ 0 w 199"/>
                                  <a:gd name="T11" fmla="*/ 56 h 224"/>
                                  <a:gd name="T12" fmla="*/ 0 w 199"/>
                                  <a:gd name="T13" fmla="*/ 79 h 224"/>
                                  <a:gd name="T14" fmla="*/ 22 w 199"/>
                                  <a:gd name="T15" fmla="*/ 119 h 224"/>
                                  <a:gd name="T16" fmla="*/ 27 w 199"/>
                                  <a:gd name="T17" fmla="*/ 128 h 224"/>
                                  <a:gd name="T18" fmla="*/ 29 w 199"/>
                                  <a:gd name="T19" fmla="*/ 128 h 224"/>
                                  <a:gd name="T20" fmla="*/ 90 w 199"/>
                                  <a:gd name="T21" fmla="*/ 142 h 224"/>
                                  <a:gd name="T22" fmla="*/ 116 w 199"/>
                                  <a:gd name="T23" fmla="*/ 144 h 224"/>
                                  <a:gd name="T24" fmla="*/ 134 w 199"/>
                                  <a:gd name="T25" fmla="*/ 147 h 224"/>
                                  <a:gd name="T26" fmla="*/ 154 w 199"/>
                                  <a:gd name="T27" fmla="*/ 165 h 224"/>
                                  <a:gd name="T28" fmla="*/ 190 w 199"/>
                                  <a:gd name="T29" fmla="*/ 166 h 224"/>
                                  <a:gd name="T30" fmla="*/ 266 w 199"/>
                                  <a:gd name="T31" fmla="*/ 162 h 224"/>
                                  <a:gd name="T32" fmla="*/ 302 w 199"/>
                                  <a:gd name="T33" fmla="*/ 154 h 224"/>
                                  <a:gd name="T34" fmla="*/ 302 w 199"/>
                                  <a:gd name="T35" fmla="*/ 154 h 224"/>
                                  <a:gd name="T36" fmla="*/ 286 w 199"/>
                                  <a:gd name="T37" fmla="*/ 148 h 224"/>
                                  <a:gd name="T38" fmla="*/ 275 w 199"/>
                                  <a:gd name="T39" fmla="*/ 134 h 224"/>
                                  <a:gd name="T40" fmla="*/ 282 w 199"/>
                                  <a:gd name="T41" fmla="*/ 98 h 224"/>
                                  <a:gd name="T42" fmla="*/ 261 w 199"/>
                                  <a:gd name="T43" fmla="*/ 77 h 224"/>
                                  <a:gd name="T44" fmla="*/ 277 w 199"/>
                                  <a:gd name="T45" fmla="*/ 56 h 224"/>
                                  <a:gd name="T46" fmla="*/ 233 w 199"/>
                                  <a:gd name="T47" fmla="*/ 56 h 224"/>
                                  <a:gd name="T48" fmla="*/ 223 w 199"/>
                                  <a:gd name="T49" fmla="*/ 38 h 224"/>
                                  <a:gd name="T50" fmla="*/ 130 w 199"/>
                                  <a:gd name="T51" fmla="*/ 0 h 224"/>
                                  <a:gd name="T52" fmla="*/ 120 w 199"/>
                                  <a:gd name="T53" fmla="*/ 0 h 224"/>
                                  <a:gd name="T54" fmla="*/ 70 w 199"/>
                                  <a:gd name="T55" fmla="*/ 0 h 224"/>
                                  <a:gd name="T56" fmla="*/ 70 w 199"/>
                                  <a:gd name="T57" fmla="*/ 0 h 224"/>
                                  <a:gd name="T58" fmla="*/ 17 w 199"/>
                                  <a:gd name="T59" fmla="*/ 1 h 224"/>
                                  <a:gd name="T60" fmla="*/ 17 w 199"/>
                                  <a:gd name="T61" fmla="*/ 1 h 224"/>
                                  <a:gd name="T62" fmla="*/ 17 w 199"/>
                                  <a:gd name="T63" fmla="*/ 1 h 224"/>
                                  <a:gd name="T64" fmla="*/ 17 w 199"/>
                                  <a:gd name="T65" fmla="*/ 1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24"/>
                                  <a:gd name="T101" fmla="*/ 199 w 199"/>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24">
                                    <a:moveTo>
                                      <a:pt x="17" y="1"/>
                                    </a:moveTo>
                                    <a:lnTo>
                                      <a:pt x="25" y="17"/>
                                    </a:lnTo>
                                    <a:lnTo>
                                      <a:pt x="20" y="28"/>
                                    </a:lnTo>
                                    <a:lnTo>
                                      <a:pt x="21" y="48"/>
                                    </a:lnTo>
                                    <a:lnTo>
                                      <a:pt x="2" y="71"/>
                                    </a:lnTo>
                                    <a:lnTo>
                                      <a:pt x="0" y="71"/>
                                    </a:lnTo>
                                    <a:lnTo>
                                      <a:pt x="0" y="108"/>
                                    </a:lnTo>
                                    <a:lnTo>
                                      <a:pt x="22" y="148"/>
                                    </a:lnTo>
                                    <a:lnTo>
                                      <a:pt x="27" y="157"/>
                                    </a:lnTo>
                                    <a:lnTo>
                                      <a:pt x="29" y="157"/>
                                    </a:lnTo>
                                    <a:lnTo>
                                      <a:pt x="61" y="174"/>
                                    </a:lnTo>
                                    <a:lnTo>
                                      <a:pt x="79" y="178"/>
                                    </a:lnTo>
                                    <a:lnTo>
                                      <a:pt x="88" y="184"/>
                                    </a:lnTo>
                                    <a:lnTo>
                                      <a:pt x="98" y="220"/>
                                    </a:lnTo>
                                    <a:lnTo>
                                      <a:pt x="124" y="223"/>
                                    </a:lnTo>
                                    <a:lnTo>
                                      <a:pt x="171" y="214"/>
                                    </a:lnTo>
                                    <a:lnTo>
                                      <a:pt x="198" y="198"/>
                                    </a:lnTo>
                                    <a:lnTo>
                                      <a:pt x="186" y="186"/>
                                    </a:lnTo>
                                    <a:lnTo>
                                      <a:pt x="178" y="163"/>
                                    </a:lnTo>
                                    <a:lnTo>
                                      <a:pt x="183" y="127"/>
                                    </a:lnTo>
                                    <a:lnTo>
                                      <a:pt x="167" y="106"/>
                                    </a:lnTo>
                                    <a:lnTo>
                                      <a:pt x="179" y="76"/>
                                    </a:lnTo>
                                    <a:lnTo>
                                      <a:pt x="153" y="56"/>
                                    </a:lnTo>
                                    <a:lnTo>
                                      <a:pt x="146" y="38"/>
                                    </a:lnTo>
                                    <a:lnTo>
                                      <a:pt x="86" y="0"/>
                                    </a:lnTo>
                                    <a:lnTo>
                                      <a:pt x="81" y="0"/>
                                    </a:lnTo>
                                    <a:lnTo>
                                      <a:pt x="41" y="0"/>
                                    </a:lnTo>
                                    <a:lnTo>
                                      <a:pt x="17"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1" name="Freeform 205"/>
                              <p:cNvSpPr>
                                <a:spLocks noChangeAspect="1"/>
                              </p:cNvSpPr>
                              <p:nvPr/>
                            </p:nvSpPr>
                            <p:spPr bwMode="auto">
                              <a:xfrm>
                                <a:off x="2975" y="2662"/>
                                <a:ext cx="219" cy="203"/>
                              </a:xfrm>
                              <a:custGeom>
                                <a:avLst/>
                                <a:gdLst>
                                  <a:gd name="T0" fmla="*/ 222 w 215"/>
                                  <a:gd name="T1" fmla="*/ 126 h 205"/>
                                  <a:gd name="T2" fmla="*/ 198 w 215"/>
                                  <a:gd name="T3" fmla="*/ 135 h 205"/>
                                  <a:gd name="T4" fmla="*/ 145 w 215"/>
                                  <a:gd name="T5" fmla="*/ 149 h 205"/>
                                  <a:gd name="T6" fmla="*/ 87 w 215"/>
                                  <a:gd name="T7" fmla="*/ 148 h 205"/>
                                  <a:gd name="T8" fmla="*/ 87 w 215"/>
                                  <a:gd name="T9" fmla="*/ 148 h 205"/>
                                  <a:gd name="T10" fmla="*/ 66 w 215"/>
                                  <a:gd name="T11" fmla="*/ 143 h 205"/>
                                  <a:gd name="T12" fmla="*/ 21 w 215"/>
                                  <a:gd name="T13" fmla="*/ 145 h 205"/>
                                  <a:gd name="T14" fmla="*/ 0 w 215"/>
                                  <a:gd name="T15" fmla="*/ 135 h 205"/>
                                  <a:gd name="T16" fmla="*/ 0 w 215"/>
                                  <a:gd name="T17" fmla="*/ 75 h 205"/>
                                  <a:gd name="T18" fmla="*/ 68 w 215"/>
                                  <a:gd name="T19" fmla="*/ 71 h 205"/>
                                  <a:gd name="T20" fmla="*/ 65 w 215"/>
                                  <a:gd name="T21" fmla="*/ 68 h 205"/>
                                  <a:gd name="T22" fmla="*/ 67 w 215"/>
                                  <a:gd name="T23" fmla="*/ 51 h 205"/>
                                  <a:gd name="T24" fmla="*/ 127 w 215"/>
                                  <a:gd name="T25" fmla="*/ 51 h 205"/>
                                  <a:gd name="T26" fmla="*/ 156 w 215"/>
                                  <a:gd name="T27" fmla="*/ 51 h 205"/>
                                  <a:gd name="T28" fmla="*/ 206 w 215"/>
                                  <a:gd name="T29" fmla="*/ 71 h 205"/>
                                  <a:gd name="T30" fmla="*/ 234 w 215"/>
                                  <a:gd name="T31" fmla="*/ 75 h 205"/>
                                  <a:gd name="T32" fmla="*/ 239 w 215"/>
                                  <a:gd name="T33" fmla="*/ 55 h 205"/>
                                  <a:gd name="T34" fmla="*/ 218 w 215"/>
                                  <a:gd name="T35" fmla="*/ 56 h 205"/>
                                  <a:gd name="T36" fmla="*/ 205 w 215"/>
                                  <a:gd name="T37" fmla="*/ 51 h 205"/>
                                  <a:gd name="T38" fmla="*/ 214 w 215"/>
                                  <a:gd name="T39" fmla="*/ 20 h 205"/>
                                  <a:gd name="T40" fmla="*/ 225 w 215"/>
                                  <a:gd name="T41" fmla="*/ 9 h 205"/>
                                  <a:gd name="T42" fmla="*/ 268 w 215"/>
                                  <a:gd name="T43" fmla="*/ 1 h 205"/>
                                  <a:gd name="T44" fmla="*/ 277 w 215"/>
                                  <a:gd name="T45" fmla="*/ 0 h 205"/>
                                  <a:gd name="T46" fmla="*/ 285 w 215"/>
                                  <a:gd name="T47" fmla="*/ 9 h 205"/>
                                  <a:gd name="T48" fmla="*/ 288 w 215"/>
                                  <a:gd name="T49" fmla="*/ 9 h 205"/>
                                  <a:gd name="T50" fmla="*/ 345 w 215"/>
                                  <a:gd name="T51" fmla="*/ 26 h 205"/>
                                  <a:gd name="T52" fmla="*/ 365 w 215"/>
                                  <a:gd name="T53" fmla="*/ 51 h 205"/>
                                  <a:gd name="T54" fmla="*/ 353 w 215"/>
                                  <a:gd name="T55" fmla="*/ 51 h 205"/>
                                  <a:gd name="T56" fmla="*/ 354 w 215"/>
                                  <a:gd name="T57" fmla="*/ 59 h 205"/>
                                  <a:gd name="T58" fmla="*/ 336 w 215"/>
                                  <a:gd name="T59" fmla="*/ 87 h 205"/>
                                  <a:gd name="T60" fmla="*/ 345 w 215"/>
                                  <a:gd name="T61" fmla="*/ 93 h 205"/>
                                  <a:gd name="T62" fmla="*/ 252 w 215"/>
                                  <a:gd name="T63" fmla="*/ 115 h 205"/>
                                  <a:gd name="T64" fmla="*/ 257 w 215"/>
                                  <a:gd name="T65" fmla="*/ 125 h 205"/>
                                  <a:gd name="T66" fmla="*/ 222 w 215"/>
                                  <a:gd name="T67" fmla="*/ 126 h 205"/>
                                  <a:gd name="T68" fmla="*/ 222 w 215"/>
                                  <a:gd name="T69" fmla="*/ 126 h 205"/>
                                  <a:gd name="T70" fmla="*/ 222 w 215"/>
                                  <a:gd name="T71" fmla="*/ 126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205"/>
                                  <a:gd name="T110" fmla="*/ 215 w 215"/>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205">
                                    <a:moveTo>
                                      <a:pt x="130" y="158"/>
                                    </a:moveTo>
                                    <a:lnTo>
                                      <a:pt x="118" y="176"/>
                                    </a:lnTo>
                                    <a:lnTo>
                                      <a:pt x="84" y="204"/>
                                    </a:lnTo>
                                    <a:lnTo>
                                      <a:pt x="55" y="202"/>
                                    </a:lnTo>
                                    <a:lnTo>
                                      <a:pt x="37" y="192"/>
                                    </a:lnTo>
                                    <a:lnTo>
                                      <a:pt x="21" y="196"/>
                                    </a:lnTo>
                                    <a:lnTo>
                                      <a:pt x="0" y="176"/>
                                    </a:lnTo>
                                    <a:lnTo>
                                      <a:pt x="0" y="104"/>
                                    </a:lnTo>
                                    <a:lnTo>
                                      <a:pt x="39" y="100"/>
                                    </a:lnTo>
                                    <a:lnTo>
                                      <a:pt x="36" y="97"/>
                                    </a:lnTo>
                                    <a:lnTo>
                                      <a:pt x="38" y="57"/>
                                    </a:lnTo>
                                    <a:lnTo>
                                      <a:pt x="75" y="77"/>
                                    </a:lnTo>
                                    <a:lnTo>
                                      <a:pt x="91" y="75"/>
                                    </a:lnTo>
                                    <a:lnTo>
                                      <a:pt x="122" y="100"/>
                                    </a:lnTo>
                                    <a:lnTo>
                                      <a:pt x="136" y="104"/>
                                    </a:lnTo>
                                    <a:lnTo>
                                      <a:pt x="140" y="84"/>
                                    </a:lnTo>
                                    <a:lnTo>
                                      <a:pt x="128" y="85"/>
                                    </a:lnTo>
                                    <a:lnTo>
                                      <a:pt x="121" y="76"/>
                                    </a:lnTo>
                                    <a:lnTo>
                                      <a:pt x="126" y="20"/>
                                    </a:lnTo>
                                    <a:lnTo>
                                      <a:pt x="131" y="9"/>
                                    </a:lnTo>
                                    <a:lnTo>
                                      <a:pt x="158" y="1"/>
                                    </a:lnTo>
                                    <a:lnTo>
                                      <a:pt x="163" y="0"/>
                                    </a:lnTo>
                                    <a:lnTo>
                                      <a:pt x="168" y="9"/>
                                    </a:lnTo>
                                    <a:lnTo>
                                      <a:pt x="170" y="9"/>
                                    </a:lnTo>
                                    <a:lnTo>
                                      <a:pt x="202" y="26"/>
                                    </a:lnTo>
                                    <a:lnTo>
                                      <a:pt x="214" y="53"/>
                                    </a:lnTo>
                                    <a:lnTo>
                                      <a:pt x="208" y="70"/>
                                    </a:lnTo>
                                    <a:lnTo>
                                      <a:pt x="209" y="88"/>
                                    </a:lnTo>
                                    <a:lnTo>
                                      <a:pt x="197" y="116"/>
                                    </a:lnTo>
                                    <a:lnTo>
                                      <a:pt x="202" y="122"/>
                                    </a:lnTo>
                                    <a:lnTo>
                                      <a:pt x="148" y="144"/>
                                    </a:lnTo>
                                    <a:lnTo>
                                      <a:pt x="151" y="155"/>
                                    </a:lnTo>
                                    <a:lnTo>
                                      <a:pt x="130" y="15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2" name="Freeform 206"/>
                              <p:cNvSpPr>
                                <a:spLocks noChangeAspect="1"/>
                              </p:cNvSpPr>
                              <p:nvPr/>
                            </p:nvSpPr>
                            <p:spPr bwMode="auto">
                              <a:xfrm>
                                <a:off x="3126" y="2713"/>
                                <a:ext cx="195" cy="332"/>
                              </a:xfrm>
                              <a:custGeom>
                                <a:avLst/>
                                <a:gdLst>
                                  <a:gd name="T0" fmla="*/ 26 w 192"/>
                                  <a:gd name="T1" fmla="*/ 218 h 337"/>
                                  <a:gd name="T2" fmla="*/ 70 w 192"/>
                                  <a:gd name="T3" fmla="*/ 218 h 337"/>
                                  <a:gd name="T4" fmla="*/ 71 w 192"/>
                                  <a:gd name="T5" fmla="*/ 213 h 337"/>
                                  <a:gd name="T6" fmla="*/ 66 w 192"/>
                                  <a:gd name="T7" fmla="*/ 211 h 337"/>
                                  <a:gd name="T8" fmla="*/ 71 w 192"/>
                                  <a:gd name="T9" fmla="*/ 203 h 337"/>
                                  <a:gd name="T10" fmla="*/ 132 w 192"/>
                                  <a:gd name="T11" fmla="*/ 189 h 337"/>
                                  <a:gd name="T12" fmla="*/ 146 w 192"/>
                                  <a:gd name="T13" fmla="*/ 161 h 337"/>
                                  <a:gd name="T14" fmla="*/ 118 w 192"/>
                                  <a:gd name="T15" fmla="*/ 136 h 337"/>
                                  <a:gd name="T16" fmla="*/ 122 w 192"/>
                                  <a:gd name="T17" fmla="*/ 130 h 337"/>
                                  <a:gd name="T18" fmla="*/ 200 w 192"/>
                                  <a:gd name="T19" fmla="*/ 93 h 337"/>
                                  <a:gd name="T20" fmla="*/ 248 w 192"/>
                                  <a:gd name="T21" fmla="*/ 89 h 337"/>
                                  <a:gd name="T22" fmla="*/ 298 w 192"/>
                                  <a:gd name="T23" fmla="*/ 68 h 337"/>
                                  <a:gd name="T24" fmla="*/ 298 w 192"/>
                                  <a:gd name="T25" fmla="*/ 0 h 337"/>
                                  <a:gd name="T26" fmla="*/ 298 w 192"/>
                                  <a:gd name="T27" fmla="*/ 0 h 337"/>
                                  <a:gd name="T28" fmla="*/ 260 w 192"/>
                                  <a:gd name="T29" fmla="*/ 16 h 337"/>
                                  <a:gd name="T30" fmla="*/ 182 w 192"/>
                                  <a:gd name="T31" fmla="*/ 25 h 337"/>
                                  <a:gd name="T32" fmla="*/ 144 w 192"/>
                                  <a:gd name="T33" fmla="*/ 22 h 337"/>
                                  <a:gd name="T34" fmla="*/ 120 w 192"/>
                                  <a:gd name="T35" fmla="*/ 33 h 337"/>
                                  <a:gd name="T36" fmla="*/ 134 w 192"/>
                                  <a:gd name="T37" fmla="*/ 33 h 337"/>
                                  <a:gd name="T38" fmla="*/ 164 w 192"/>
                                  <a:gd name="T39" fmla="*/ 62 h 337"/>
                                  <a:gd name="T40" fmla="*/ 161 w 192"/>
                                  <a:gd name="T41" fmla="*/ 76 h 337"/>
                                  <a:gd name="T42" fmla="*/ 144 w 192"/>
                                  <a:gd name="T43" fmla="*/ 87 h 337"/>
                                  <a:gd name="T44" fmla="*/ 114 w 192"/>
                                  <a:gd name="T45" fmla="*/ 77 h 337"/>
                                  <a:gd name="T46" fmla="*/ 120 w 192"/>
                                  <a:gd name="T47" fmla="*/ 55 h 337"/>
                                  <a:gd name="T48" fmla="*/ 93 w 192"/>
                                  <a:gd name="T49" fmla="*/ 55 h 337"/>
                                  <a:gd name="T50" fmla="*/ 83 w 192"/>
                                  <a:gd name="T51" fmla="*/ 43 h 337"/>
                                  <a:gd name="T52" fmla="*/ 0 w 192"/>
                                  <a:gd name="T53" fmla="*/ 65 h 337"/>
                                  <a:gd name="T54" fmla="*/ 3 w 192"/>
                                  <a:gd name="T55" fmla="*/ 74 h 337"/>
                                  <a:gd name="T56" fmla="*/ 3 w 192"/>
                                  <a:gd name="T57" fmla="*/ 78 h 337"/>
                                  <a:gd name="T58" fmla="*/ 20 w 192"/>
                                  <a:gd name="T59" fmla="*/ 78 h 337"/>
                                  <a:gd name="T60" fmla="*/ 76 w 192"/>
                                  <a:gd name="T61" fmla="*/ 84 h 337"/>
                                  <a:gd name="T62" fmla="*/ 79 w 192"/>
                                  <a:gd name="T63" fmla="*/ 93 h 337"/>
                                  <a:gd name="T64" fmla="*/ 75 w 192"/>
                                  <a:gd name="T65" fmla="*/ 128 h 337"/>
                                  <a:gd name="T66" fmla="*/ 20 w 192"/>
                                  <a:gd name="T67" fmla="*/ 162 h 337"/>
                                  <a:gd name="T68" fmla="*/ 26 w 192"/>
                                  <a:gd name="T69" fmla="*/ 206 h 337"/>
                                  <a:gd name="T70" fmla="*/ 26 w 192"/>
                                  <a:gd name="T71" fmla="*/ 218 h 337"/>
                                  <a:gd name="T72" fmla="*/ 26 w 192"/>
                                  <a:gd name="T73" fmla="*/ 218 h 337"/>
                                  <a:gd name="T74" fmla="*/ 26 w 192"/>
                                  <a:gd name="T75" fmla="*/ 218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337"/>
                                  <a:gd name="T116" fmla="*/ 192 w 192"/>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337">
                                    <a:moveTo>
                                      <a:pt x="26" y="336"/>
                                    </a:moveTo>
                                    <a:lnTo>
                                      <a:pt x="41" y="336"/>
                                    </a:lnTo>
                                    <a:lnTo>
                                      <a:pt x="42" y="327"/>
                                    </a:lnTo>
                                    <a:lnTo>
                                      <a:pt x="37" y="324"/>
                                    </a:lnTo>
                                    <a:lnTo>
                                      <a:pt x="42" y="311"/>
                                    </a:lnTo>
                                    <a:lnTo>
                                      <a:pt x="85" y="290"/>
                                    </a:lnTo>
                                    <a:lnTo>
                                      <a:pt x="92" y="249"/>
                                    </a:lnTo>
                                    <a:lnTo>
                                      <a:pt x="78" y="207"/>
                                    </a:lnTo>
                                    <a:lnTo>
                                      <a:pt x="80" y="198"/>
                                    </a:lnTo>
                                    <a:lnTo>
                                      <a:pt x="129" y="144"/>
                                    </a:lnTo>
                                    <a:lnTo>
                                      <a:pt x="157" y="136"/>
                                    </a:lnTo>
                                    <a:lnTo>
                                      <a:pt x="191" y="97"/>
                                    </a:lnTo>
                                    <a:lnTo>
                                      <a:pt x="191" y="0"/>
                                    </a:lnTo>
                                    <a:lnTo>
                                      <a:pt x="164" y="16"/>
                                    </a:lnTo>
                                    <a:lnTo>
                                      <a:pt x="117" y="25"/>
                                    </a:lnTo>
                                    <a:lnTo>
                                      <a:pt x="91" y="22"/>
                                    </a:lnTo>
                                    <a:lnTo>
                                      <a:pt x="79" y="34"/>
                                    </a:lnTo>
                                    <a:lnTo>
                                      <a:pt x="86" y="62"/>
                                    </a:lnTo>
                                    <a:lnTo>
                                      <a:pt x="105" y="91"/>
                                    </a:lnTo>
                                    <a:lnTo>
                                      <a:pt x="103" y="109"/>
                                    </a:lnTo>
                                    <a:lnTo>
                                      <a:pt x="91" y="132"/>
                                    </a:lnTo>
                                    <a:lnTo>
                                      <a:pt x="76" y="111"/>
                                    </a:lnTo>
                                    <a:lnTo>
                                      <a:pt x="79" y="84"/>
                                    </a:lnTo>
                                    <a:lnTo>
                                      <a:pt x="64" y="84"/>
                                    </a:lnTo>
                                    <a:lnTo>
                                      <a:pt x="54" y="72"/>
                                    </a:lnTo>
                                    <a:lnTo>
                                      <a:pt x="0" y="94"/>
                                    </a:lnTo>
                                    <a:lnTo>
                                      <a:pt x="3" y="105"/>
                                    </a:lnTo>
                                    <a:lnTo>
                                      <a:pt x="3" y="114"/>
                                    </a:lnTo>
                                    <a:lnTo>
                                      <a:pt x="20" y="114"/>
                                    </a:lnTo>
                                    <a:lnTo>
                                      <a:pt x="47" y="126"/>
                                    </a:lnTo>
                                    <a:lnTo>
                                      <a:pt x="50" y="144"/>
                                    </a:lnTo>
                                    <a:lnTo>
                                      <a:pt x="46" y="195"/>
                                    </a:lnTo>
                                    <a:lnTo>
                                      <a:pt x="20" y="251"/>
                                    </a:lnTo>
                                    <a:lnTo>
                                      <a:pt x="26" y="316"/>
                                    </a:lnTo>
                                    <a:lnTo>
                                      <a:pt x="26" y="3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3" name="Freeform 207"/>
                              <p:cNvSpPr>
                                <a:spLocks noChangeAspect="1"/>
                              </p:cNvSpPr>
                              <p:nvPr/>
                            </p:nvSpPr>
                            <p:spPr bwMode="auto">
                              <a:xfrm>
                                <a:off x="3031" y="2816"/>
                                <a:ext cx="147" cy="146"/>
                              </a:xfrm>
                              <a:custGeom>
                                <a:avLst/>
                                <a:gdLst>
                                  <a:gd name="T0" fmla="*/ 136 w 144"/>
                                  <a:gd name="T1" fmla="*/ 106 h 147"/>
                                  <a:gd name="T2" fmla="*/ 88 w 144"/>
                                  <a:gd name="T3" fmla="*/ 98 h 147"/>
                                  <a:gd name="T4" fmla="*/ 78 w 144"/>
                                  <a:gd name="T5" fmla="*/ 75 h 147"/>
                                  <a:gd name="T6" fmla="*/ 16 w 144"/>
                                  <a:gd name="T7" fmla="*/ 73 h 147"/>
                                  <a:gd name="T8" fmla="*/ 0 w 144"/>
                                  <a:gd name="T9" fmla="*/ 47 h 147"/>
                                  <a:gd name="T10" fmla="*/ 0 w 144"/>
                                  <a:gd name="T11" fmla="*/ 47 h 147"/>
                                  <a:gd name="T12" fmla="*/ 58 w 144"/>
                                  <a:gd name="T13" fmla="*/ 49 h 147"/>
                                  <a:gd name="T14" fmla="*/ 112 w 144"/>
                                  <a:gd name="T15" fmla="*/ 21 h 147"/>
                                  <a:gd name="T16" fmla="*/ 139 w 144"/>
                                  <a:gd name="T17" fmla="*/ 3 h 147"/>
                                  <a:gd name="T18" fmla="*/ 170 w 144"/>
                                  <a:gd name="T19" fmla="*/ 0 h 147"/>
                                  <a:gd name="T20" fmla="*/ 170 w 144"/>
                                  <a:gd name="T21" fmla="*/ 0 h 147"/>
                                  <a:gd name="T22" fmla="*/ 170 w 144"/>
                                  <a:gd name="T23" fmla="*/ 9 h 147"/>
                                  <a:gd name="T24" fmla="*/ 205 w 144"/>
                                  <a:gd name="T25" fmla="*/ 9 h 147"/>
                                  <a:gd name="T26" fmla="*/ 253 w 144"/>
                                  <a:gd name="T27" fmla="*/ 21 h 147"/>
                                  <a:gd name="T28" fmla="*/ 258 w 144"/>
                                  <a:gd name="T29" fmla="*/ 39 h 147"/>
                                  <a:gd name="T30" fmla="*/ 252 w 144"/>
                                  <a:gd name="T31" fmla="*/ 73 h 147"/>
                                  <a:gd name="T32" fmla="*/ 205 w 144"/>
                                  <a:gd name="T33" fmla="*/ 117 h 147"/>
                                  <a:gd name="T34" fmla="*/ 185 w 144"/>
                                  <a:gd name="T35" fmla="*/ 109 h 147"/>
                                  <a:gd name="T36" fmla="*/ 136 w 144"/>
                                  <a:gd name="T37" fmla="*/ 106 h 147"/>
                                  <a:gd name="T38" fmla="*/ 136 w 144"/>
                                  <a:gd name="T39" fmla="*/ 106 h 147"/>
                                  <a:gd name="T40" fmla="*/ 136 w 144"/>
                                  <a:gd name="T41" fmla="*/ 106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47"/>
                                  <a:gd name="T65" fmla="*/ 144 w 144"/>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47">
                                    <a:moveTo>
                                      <a:pt x="73" y="135"/>
                                    </a:moveTo>
                                    <a:lnTo>
                                      <a:pt x="51" y="127"/>
                                    </a:lnTo>
                                    <a:lnTo>
                                      <a:pt x="46" y="104"/>
                                    </a:lnTo>
                                    <a:lnTo>
                                      <a:pt x="16" y="79"/>
                                    </a:lnTo>
                                    <a:lnTo>
                                      <a:pt x="0" y="47"/>
                                    </a:lnTo>
                                    <a:lnTo>
                                      <a:pt x="29" y="49"/>
                                    </a:lnTo>
                                    <a:lnTo>
                                      <a:pt x="63" y="21"/>
                                    </a:lnTo>
                                    <a:lnTo>
                                      <a:pt x="75" y="3"/>
                                    </a:lnTo>
                                    <a:lnTo>
                                      <a:pt x="96" y="0"/>
                                    </a:lnTo>
                                    <a:lnTo>
                                      <a:pt x="96" y="9"/>
                                    </a:lnTo>
                                    <a:lnTo>
                                      <a:pt x="113" y="9"/>
                                    </a:lnTo>
                                    <a:lnTo>
                                      <a:pt x="140" y="21"/>
                                    </a:lnTo>
                                    <a:lnTo>
                                      <a:pt x="143" y="39"/>
                                    </a:lnTo>
                                    <a:lnTo>
                                      <a:pt x="139" y="90"/>
                                    </a:lnTo>
                                    <a:lnTo>
                                      <a:pt x="113" y="146"/>
                                    </a:lnTo>
                                    <a:lnTo>
                                      <a:pt x="103" y="138"/>
                                    </a:lnTo>
                                    <a:lnTo>
                                      <a:pt x="73" y="1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4" name="Freeform 208"/>
                              <p:cNvSpPr>
                                <a:spLocks noChangeAspect="1"/>
                              </p:cNvSpPr>
                              <p:nvPr/>
                            </p:nvSpPr>
                            <p:spPr bwMode="auto">
                              <a:xfrm>
                                <a:off x="2872" y="2949"/>
                                <a:ext cx="296" cy="260"/>
                              </a:xfrm>
                              <a:custGeom>
                                <a:avLst/>
                                <a:gdLst>
                                  <a:gd name="T0" fmla="*/ 459 w 289"/>
                                  <a:gd name="T1" fmla="*/ 0 h 259"/>
                                  <a:gd name="T2" fmla="*/ 516 w 289"/>
                                  <a:gd name="T3" fmla="*/ 3 h 259"/>
                                  <a:gd name="T4" fmla="*/ 533 w 289"/>
                                  <a:gd name="T5" fmla="*/ 11 h 259"/>
                                  <a:gd name="T6" fmla="*/ 546 w 289"/>
                                  <a:gd name="T7" fmla="*/ 75 h 259"/>
                                  <a:gd name="T8" fmla="*/ 546 w 289"/>
                                  <a:gd name="T9" fmla="*/ 95 h 259"/>
                                  <a:gd name="T10" fmla="*/ 572 w 289"/>
                                  <a:gd name="T11" fmla="*/ 95 h 259"/>
                                  <a:gd name="T12" fmla="*/ 579 w 289"/>
                                  <a:gd name="T13" fmla="*/ 100 h 259"/>
                                  <a:gd name="T14" fmla="*/ 556 w 289"/>
                                  <a:gd name="T15" fmla="*/ 162 h 259"/>
                                  <a:gd name="T16" fmla="*/ 520 w 289"/>
                                  <a:gd name="T17" fmla="*/ 174 h 259"/>
                                  <a:gd name="T18" fmla="*/ 482 w 289"/>
                                  <a:gd name="T19" fmla="*/ 209 h 259"/>
                                  <a:gd name="T20" fmla="*/ 410 w 289"/>
                                  <a:gd name="T21" fmla="*/ 248 h 259"/>
                                  <a:gd name="T22" fmla="*/ 362 w 289"/>
                                  <a:gd name="T23" fmla="*/ 265 h 259"/>
                                  <a:gd name="T24" fmla="*/ 278 w 289"/>
                                  <a:gd name="T25" fmla="*/ 278 h 259"/>
                                  <a:gd name="T26" fmla="*/ 212 w 289"/>
                                  <a:gd name="T27" fmla="*/ 273 h 259"/>
                                  <a:gd name="T28" fmla="*/ 122 w 289"/>
                                  <a:gd name="T29" fmla="*/ 288 h 259"/>
                                  <a:gd name="T30" fmla="*/ 96 w 289"/>
                                  <a:gd name="T31" fmla="*/ 288 h 259"/>
                                  <a:gd name="T32" fmla="*/ 70 w 289"/>
                                  <a:gd name="T33" fmla="*/ 273 h 259"/>
                                  <a:gd name="T34" fmla="*/ 60 w 289"/>
                                  <a:gd name="T35" fmla="*/ 278 h 259"/>
                                  <a:gd name="T36" fmla="*/ 52 w 289"/>
                                  <a:gd name="T37" fmla="*/ 250 h 259"/>
                                  <a:gd name="T38" fmla="*/ 60 w 289"/>
                                  <a:gd name="T39" fmla="*/ 244 h 259"/>
                                  <a:gd name="T40" fmla="*/ 60 w 289"/>
                                  <a:gd name="T41" fmla="*/ 232 h 259"/>
                                  <a:gd name="T42" fmla="*/ 5 w 289"/>
                                  <a:gd name="T43" fmla="*/ 171 h 259"/>
                                  <a:gd name="T44" fmla="*/ 0 w 289"/>
                                  <a:gd name="T45" fmla="*/ 164 h 259"/>
                                  <a:gd name="T46" fmla="*/ 6 w 289"/>
                                  <a:gd name="T47" fmla="*/ 127 h 259"/>
                                  <a:gd name="T48" fmla="*/ 18 w 289"/>
                                  <a:gd name="T49" fmla="*/ 162 h 259"/>
                                  <a:gd name="T50" fmla="*/ 50 w 289"/>
                                  <a:gd name="T51" fmla="*/ 171 h 259"/>
                                  <a:gd name="T52" fmla="*/ 84 w 289"/>
                                  <a:gd name="T53" fmla="*/ 171 h 259"/>
                                  <a:gd name="T54" fmla="*/ 116 w 289"/>
                                  <a:gd name="T55" fmla="*/ 128 h 259"/>
                                  <a:gd name="T56" fmla="*/ 122 w 289"/>
                                  <a:gd name="T57" fmla="*/ 53 h 259"/>
                                  <a:gd name="T58" fmla="*/ 122 w 289"/>
                                  <a:gd name="T59" fmla="*/ 53 h 259"/>
                                  <a:gd name="T60" fmla="*/ 147 w 289"/>
                                  <a:gd name="T61" fmla="*/ 69 h 259"/>
                                  <a:gd name="T62" fmla="*/ 146 w 289"/>
                                  <a:gd name="T63" fmla="*/ 91 h 259"/>
                                  <a:gd name="T64" fmla="*/ 162 w 289"/>
                                  <a:gd name="T65" fmla="*/ 97 h 259"/>
                                  <a:gd name="T66" fmla="*/ 201 w 289"/>
                                  <a:gd name="T67" fmla="*/ 93 h 259"/>
                                  <a:gd name="T68" fmla="*/ 247 w 289"/>
                                  <a:gd name="T69" fmla="*/ 67 h 259"/>
                                  <a:gd name="T70" fmla="*/ 280 w 289"/>
                                  <a:gd name="T71" fmla="*/ 74 h 259"/>
                                  <a:gd name="T72" fmla="*/ 312 w 289"/>
                                  <a:gd name="T73" fmla="*/ 71 h 259"/>
                                  <a:gd name="T74" fmla="*/ 391 w 289"/>
                                  <a:gd name="T75" fmla="*/ 23 h 259"/>
                                  <a:gd name="T76" fmla="*/ 459 w 289"/>
                                  <a:gd name="T77" fmla="*/ 0 h 259"/>
                                  <a:gd name="T78" fmla="*/ 459 w 289"/>
                                  <a:gd name="T79" fmla="*/ 0 h 259"/>
                                  <a:gd name="T80" fmla="*/ 459 w 289"/>
                                  <a:gd name="T81" fmla="*/ 0 h 2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259"/>
                                  <a:gd name="T125" fmla="*/ 289 w 289"/>
                                  <a:gd name="T126" fmla="*/ 259 h 2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259">
                                    <a:moveTo>
                                      <a:pt x="228" y="0"/>
                                    </a:moveTo>
                                    <a:lnTo>
                                      <a:pt x="257" y="3"/>
                                    </a:lnTo>
                                    <a:lnTo>
                                      <a:pt x="267" y="11"/>
                                    </a:lnTo>
                                    <a:lnTo>
                                      <a:pt x="273" y="75"/>
                                    </a:lnTo>
                                    <a:lnTo>
                                      <a:pt x="273" y="95"/>
                                    </a:lnTo>
                                    <a:lnTo>
                                      <a:pt x="286" y="95"/>
                                    </a:lnTo>
                                    <a:lnTo>
                                      <a:pt x="289" y="100"/>
                                    </a:lnTo>
                                    <a:lnTo>
                                      <a:pt x="277" y="133"/>
                                    </a:lnTo>
                                    <a:lnTo>
                                      <a:pt x="261" y="145"/>
                                    </a:lnTo>
                                    <a:lnTo>
                                      <a:pt x="241" y="180"/>
                                    </a:lnTo>
                                    <a:lnTo>
                                      <a:pt x="206" y="219"/>
                                    </a:lnTo>
                                    <a:lnTo>
                                      <a:pt x="181" y="236"/>
                                    </a:lnTo>
                                    <a:lnTo>
                                      <a:pt x="139" y="249"/>
                                    </a:lnTo>
                                    <a:lnTo>
                                      <a:pt x="105" y="244"/>
                                    </a:lnTo>
                                    <a:lnTo>
                                      <a:pt x="60" y="259"/>
                                    </a:lnTo>
                                    <a:lnTo>
                                      <a:pt x="50" y="259"/>
                                    </a:lnTo>
                                    <a:lnTo>
                                      <a:pt x="37" y="244"/>
                                    </a:lnTo>
                                    <a:lnTo>
                                      <a:pt x="31" y="249"/>
                                    </a:lnTo>
                                    <a:lnTo>
                                      <a:pt x="23" y="221"/>
                                    </a:lnTo>
                                    <a:lnTo>
                                      <a:pt x="31" y="215"/>
                                    </a:lnTo>
                                    <a:lnTo>
                                      <a:pt x="31" y="203"/>
                                    </a:lnTo>
                                    <a:lnTo>
                                      <a:pt x="5" y="142"/>
                                    </a:lnTo>
                                    <a:lnTo>
                                      <a:pt x="0" y="135"/>
                                    </a:lnTo>
                                    <a:lnTo>
                                      <a:pt x="6" y="127"/>
                                    </a:lnTo>
                                    <a:lnTo>
                                      <a:pt x="18" y="133"/>
                                    </a:lnTo>
                                    <a:lnTo>
                                      <a:pt x="21" y="142"/>
                                    </a:lnTo>
                                    <a:lnTo>
                                      <a:pt x="44" y="142"/>
                                    </a:lnTo>
                                    <a:lnTo>
                                      <a:pt x="58" y="128"/>
                                    </a:lnTo>
                                    <a:lnTo>
                                      <a:pt x="60" y="53"/>
                                    </a:lnTo>
                                    <a:lnTo>
                                      <a:pt x="75" y="69"/>
                                    </a:lnTo>
                                    <a:lnTo>
                                      <a:pt x="74" y="91"/>
                                    </a:lnTo>
                                    <a:lnTo>
                                      <a:pt x="82" y="97"/>
                                    </a:lnTo>
                                    <a:lnTo>
                                      <a:pt x="100" y="93"/>
                                    </a:lnTo>
                                    <a:lnTo>
                                      <a:pt x="124" y="67"/>
                                    </a:lnTo>
                                    <a:lnTo>
                                      <a:pt x="140" y="74"/>
                                    </a:lnTo>
                                    <a:lnTo>
                                      <a:pt x="156" y="71"/>
                                    </a:lnTo>
                                    <a:lnTo>
                                      <a:pt x="196" y="23"/>
                                    </a:lnTo>
                                    <a:lnTo>
                                      <a:pt x="22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5" name="Freeform 209"/>
                              <p:cNvSpPr>
                                <a:spLocks noChangeAspect="1"/>
                              </p:cNvSpPr>
                              <p:nvPr/>
                            </p:nvSpPr>
                            <p:spPr bwMode="auto">
                              <a:xfrm>
                                <a:off x="2726" y="2227"/>
                                <a:ext cx="141" cy="236"/>
                              </a:xfrm>
                              <a:custGeom>
                                <a:avLst/>
                                <a:gdLst>
                                  <a:gd name="T0" fmla="*/ 131 w 140"/>
                                  <a:gd name="T1" fmla="*/ 0 h 239"/>
                                  <a:gd name="T2" fmla="*/ 131 w 140"/>
                                  <a:gd name="T3" fmla="*/ 13 h 239"/>
                                  <a:gd name="T4" fmla="*/ 136 w 140"/>
                                  <a:gd name="T5" fmla="*/ 28 h 239"/>
                                  <a:gd name="T6" fmla="*/ 117 w 140"/>
                                  <a:gd name="T7" fmla="*/ 39 h 239"/>
                                  <a:gd name="T8" fmla="*/ 107 w 140"/>
                                  <a:gd name="T9" fmla="*/ 59 h 239"/>
                                  <a:gd name="T10" fmla="*/ 68 w 140"/>
                                  <a:gd name="T11" fmla="*/ 68 h 239"/>
                                  <a:gd name="T12" fmla="*/ 56 w 140"/>
                                  <a:gd name="T13" fmla="*/ 97 h 239"/>
                                  <a:gd name="T14" fmla="*/ 47 w 140"/>
                                  <a:gd name="T15" fmla="*/ 99 h 239"/>
                                  <a:gd name="T16" fmla="*/ 37 w 140"/>
                                  <a:gd name="T17" fmla="*/ 95 h 239"/>
                                  <a:gd name="T18" fmla="*/ 21 w 140"/>
                                  <a:gd name="T19" fmla="*/ 95 h 239"/>
                                  <a:gd name="T20" fmla="*/ 0 w 140"/>
                                  <a:gd name="T21" fmla="*/ 118 h 239"/>
                                  <a:gd name="T22" fmla="*/ 8 w 140"/>
                                  <a:gd name="T23" fmla="*/ 132 h 239"/>
                                  <a:gd name="T24" fmla="*/ 16 w 140"/>
                                  <a:gd name="T25" fmla="*/ 134 h 239"/>
                                  <a:gd name="T26" fmla="*/ 26 w 140"/>
                                  <a:gd name="T27" fmla="*/ 148 h 239"/>
                                  <a:gd name="T28" fmla="*/ 22 w 140"/>
                                  <a:gd name="T29" fmla="*/ 160 h 239"/>
                                  <a:gd name="T30" fmla="*/ 50 w 140"/>
                                  <a:gd name="T31" fmla="*/ 159 h 239"/>
                                  <a:gd name="T32" fmla="*/ 121 w 140"/>
                                  <a:gd name="T33" fmla="*/ 160 h 239"/>
                                  <a:gd name="T34" fmla="*/ 167 w 140"/>
                                  <a:gd name="T35" fmla="*/ 167 h 239"/>
                                  <a:gd name="T36" fmla="*/ 168 w 140"/>
                                  <a:gd name="T37" fmla="*/ 151 h 239"/>
                                  <a:gd name="T38" fmla="*/ 142 w 140"/>
                                  <a:gd name="T39" fmla="*/ 117 h 239"/>
                                  <a:gd name="T40" fmla="*/ 139 w 140"/>
                                  <a:gd name="T41" fmla="*/ 107 h 239"/>
                                  <a:gd name="T42" fmla="*/ 153 w 140"/>
                                  <a:gd name="T43" fmla="*/ 90 h 239"/>
                                  <a:gd name="T44" fmla="*/ 153 w 140"/>
                                  <a:gd name="T45" fmla="*/ 90 h 239"/>
                                  <a:gd name="T46" fmla="*/ 148 w 140"/>
                                  <a:gd name="T47" fmla="*/ 64 h 239"/>
                                  <a:gd name="T48" fmla="*/ 131 w 140"/>
                                  <a:gd name="T49" fmla="*/ 49 h 239"/>
                                  <a:gd name="T50" fmla="*/ 136 w 140"/>
                                  <a:gd name="T51" fmla="*/ 39 h 239"/>
                                  <a:gd name="T52" fmla="*/ 153 w 140"/>
                                  <a:gd name="T53" fmla="*/ 39 h 239"/>
                                  <a:gd name="T54" fmla="*/ 143 w 140"/>
                                  <a:gd name="T55" fmla="*/ 39 h 239"/>
                                  <a:gd name="T56" fmla="*/ 139 w 140"/>
                                  <a:gd name="T57" fmla="*/ 6 h 239"/>
                                  <a:gd name="T58" fmla="*/ 139 w 140"/>
                                  <a:gd name="T59" fmla="*/ 6 h 239"/>
                                  <a:gd name="T60" fmla="*/ 131 w 140"/>
                                  <a:gd name="T61" fmla="*/ 0 h 239"/>
                                  <a:gd name="T62" fmla="*/ 131 w 140"/>
                                  <a:gd name="T63" fmla="*/ 0 h 239"/>
                                  <a:gd name="T64" fmla="*/ 131 w 140"/>
                                  <a:gd name="T65" fmla="*/ 0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39"/>
                                  <a:gd name="T101" fmla="*/ 140 w 140"/>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39">
                                    <a:moveTo>
                                      <a:pt x="102" y="0"/>
                                    </a:moveTo>
                                    <a:lnTo>
                                      <a:pt x="102" y="13"/>
                                    </a:lnTo>
                                    <a:lnTo>
                                      <a:pt x="107" y="28"/>
                                    </a:lnTo>
                                    <a:lnTo>
                                      <a:pt x="88" y="47"/>
                                    </a:lnTo>
                                    <a:lnTo>
                                      <a:pt x="78" y="88"/>
                                    </a:lnTo>
                                    <a:lnTo>
                                      <a:pt x="68" y="97"/>
                                    </a:lnTo>
                                    <a:lnTo>
                                      <a:pt x="56" y="134"/>
                                    </a:lnTo>
                                    <a:lnTo>
                                      <a:pt x="47" y="138"/>
                                    </a:lnTo>
                                    <a:lnTo>
                                      <a:pt x="37" y="129"/>
                                    </a:lnTo>
                                    <a:lnTo>
                                      <a:pt x="21" y="130"/>
                                    </a:lnTo>
                                    <a:lnTo>
                                      <a:pt x="0" y="176"/>
                                    </a:lnTo>
                                    <a:lnTo>
                                      <a:pt x="8" y="190"/>
                                    </a:lnTo>
                                    <a:lnTo>
                                      <a:pt x="16" y="192"/>
                                    </a:lnTo>
                                    <a:lnTo>
                                      <a:pt x="26" y="210"/>
                                    </a:lnTo>
                                    <a:lnTo>
                                      <a:pt x="22" y="228"/>
                                    </a:lnTo>
                                    <a:lnTo>
                                      <a:pt x="50" y="227"/>
                                    </a:lnTo>
                                    <a:lnTo>
                                      <a:pt x="92" y="228"/>
                                    </a:lnTo>
                                    <a:lnTo>
                                      <a:pt x="138" y="238"/>
                                    </a:lnTo>
                                    <a:lnTo>
                                      <a:pt x="139" y="214"/>
                                    </a:lnTo>
                                    <a:lnTo>
                                      <a:pt x="113" y="173"/>
                                    </a:lnTo>
                                    <a:lnTo>
                                      <a:pt x="110" y="154"/>
                                    </a:lnTo>
                                    <a:lnTo>
                                      <a:pt x="124" y="119"/>
                                    </a:lnTo>
                                    <a:lnTo>
                                      <a:pt x="119" y="93"/>
                                    </a:lnTo>
                                    <a:lnTo>
                                      <a:pt x="102" y="78"/>
                                    </a:lnTo>
                                    <a:lnTo>
                                      <a:pt x="107" y="65"/>
                                    </a:lnTo>
                                    <a:lnTo>
                                      <a:pt x="124" y="62"/>
                                    </a:lnTo>
                                    <a:lnTo>
                                      <a:pt x="114" y="43"/>
                                    </a:lnTo>
                                    <a:lnTo>
                                      <a:pt x="110" y="6"/>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6" name="Freeform 210"/>
                              <p:cNvSpPr>
                                <a:spLocks noChangeAspect="1"/>
                              </p:cNvSpPr>
                              <p:nvPr/>
                            </p:nvSpPr>
                            <p:spPr bwMode="auto">
                              <a:xfrm>
                                <a:off x="2729" y="2451"/>
                                <a:ext cx="107" cy="130"/>
                              </a:xfrm>
                              <a:custGeom>
                                <a:avLst/>
                                <a:gdLst>
                                  <a:gd name="T0" fmla="*/ 218 w 104"/>
                                  <a:gd name="T1" fmla="*/ 8 h 132"/>
                                  <a:gd name="T2" fmla="*/ 213 w 104"/>
                                  <a:gd name="T3" fmla="*/ 14 h 132"/>
                                  <a:gd name="T4" fmla="*/ 231 w 104"/>
                                  <a:gd name="T5" fmla="*/ 21 h 132"/>
                                  <a:gd name="T6" fmla="*/ 223 w 104"/>
                                  <a:gd name="T7" fmla="*/ 33 h 132"/>
                                  <a:gd name="T8" fmla="*/ 229 w 104"/>
                                  <a:gd name="T9" fmla="*/ 40 h 132"/>
                                  <a:gd name="T10" fmla="*/ 223 w 104"/>
                                  <a:gd name="T11" fmla="*/ 66 h 132"/>
                                  <a:gd name="T12" fmla="*/ 160 w 104"/>
                                  <a:gd name="T13" fmla="*/ 57 h 132"/>
                                  <a:gd name="T14" fmla="*/ 121 w 104"/>
                                  <a:gd name="T15" fmla="*/ 72 h 132"/>
                                  <a:gd name="T16" fmla="*/ 124 w 104"/>
                                  <a:gd name="T17" fmla="*/ 79 h 132"/>
                                  <a:gd name="T18" fmla="*/ 108 w 104"/>
                                  <a:gd name="T19" fmla="*/ 86 h 132"/>
                                  <a:gd name="T20" fmla="*/ 50 w 104"/>
                                  <a:gd name="T21" fmla="*/ 72 h 132"/>
                                  <a:gd name="T22" fmla="*/ 0 w 104"/>
                                  <a:gd name="T23" fmla="*/ 34 h 132"/>
                                  <a:gd name="T24" fmla="*/ 10 w 104"/>
                                  <a:gd name="T25" fmla="*/ 33 h 132"/>
                                  <a:gd name="T26" fmla="*/ 12 w 104"/>
                                  <a:gd name="T27" fmla="*/ 33 h 132"/>
                                  <a:gd name="T28" fmla="*/ 17 w 104"/>
                                  <a:gd name="T29" fmla="*/ 28 h 132"/>
                                  <a:gd name="T30" fmla="*/ 108 w 104"/>
                                  <a:gd name="T31" fmla="*/ 23 h 132"/>
                                  <a:gd name="T32" fmla="*/ 102 w 104"/>
                                  <a:gd name="T33" fmla="*/ 0 h 132"/>
                                  <a:gd name="T34" fmla="*/ 201 w 104"/>
                                  <a:gd name="T35" fmla="*/ 1 h 132"/>
                                  <a:gd name="T36" fmla="*/ 218 w 104"/>
                                  <a:gd name="T37" fmla="*/ 8 h 132"/>
                                  <a:gd name="T38" fmla="*/ 218 w 104"/>
                                  <a:gd name="T39" fmla="*/ 8 h 132"/>
                                  <a:gd name="T40" fmla="*/ 218 w 104"/>
                                  <a:gd name="T41" fmla="*/ 8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32"/>
                                  <a:gd name="T65" fmla="*/ 104 w 104"/>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32">
                                    <a:moveTo>
                                      <a:pt x="96" y="8"/>
                                    </a:moveTo>
                                    <a:lnTo>
                                      <a:pt x="94" y="14"/>
                                    </a:lnTo>
                                    <a:lnTo>
                                      <a:pt x="103" y="21"/>
                                    </a:lnTo>
                                    <a:lnTo>
                                      <a:pt x="98" y="41"/>
                                    </a:lnTo>
                                    <a:lnTo>
                                      <a:pt x="101" y="69"/>
                                    </a:lnTo>
                                    <a:lnTo>
                                      <a:pt x="98" y="95"/>
                                    </a:lnTo>
                                    <a:lnTo>
                                      <a:pt x="72" y="86"/>
                                    </a:lnTo>
                                    <a:lnTo>
                                      <a:pt x="52" y="103"/>
                                    </a:lnTo>
                                    <a:lnTo>
                                      <a:pt x="54" y="118"/>
                                    </a:lnTo>
                                    <a:lnTo>
                                      <a:pt x="48" y="131"/>
                                    </a:lnTo>
                                    <a:lnTo>
                                      <a:pt x="21" y="103"/>
                                    </a:lnTo>
                                    <a:lnTo>
                                      <a:pt x="0" y="63"/>
                                    </a:lnTo>
                                    <a:lnTo>
                                      <a:pt x="10" y="55"/>
                                    </a:lnTo>
                                    <a:lnTo>
                                      <a:pt x="12" y="47"/>
                                    </a:lnTo>
                                    <a:lnTo>
                                      <a:pt x="17" y="28"/>
                                    </a:lnTo>
                                    <a:lnTo>
                                      <a:pt x="48" y="23"/>
                                    </a:lnTo>
                                    <a:lnTo>
                                      <a:pt x="46" y="0"/>
                                    </a:lnTo>
                                    <a:lnTo>
                                      <a:pt x="88" y="1"/>
                                    </a:lnTo>
                                    <a:lnTo>
                                      <a:pt x="96"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7" name="Freeform 211"/>
                              <p:cNvSpPr>
                                <a:spLocks noChangeAspect="1"/>
                              </p:cNvSpPr>
                              <p:nvPr/>
                            </p:nvSpPr>
                            <p:spPr bwMode="auto">
                              <a:xfrm>
                                <a:off x="2507" y="2269"/>
                                <a:ext cx="83" cy="130"/>
                              </a:xfrm>
                              <a:custGeom>
                                <a:avLst/>
                                <a:gdLst>
                                  <a:gd name="T0" fmla="*/ 103 w 82"/>
                                  <a:gd name="T1" fmla="*/ 47 h 133"/>
                                  <a:gd name="T2" fmla="*/ 100 w 82"/>
                                  <a:gd name="T3" fmla="*/ 22 h 133"/>
                                  <a:gd name="T4" fmla="*/ 86 w 82"/>
                                  <a:gd name="T5" fmla="*/ 0 h 133"/>
                                  <a:gd name="T6" fmla="*/ 13 w 82"/>
                                  <a:gd name="T7" fmla="*/ 2 h 133"/>
                                  <a:gd name="T8" fmla="*/ 8 w 82"/>
                                  <a:gd name="T9" fmla="*/ 6 h 133"/>
                                  <a:gd name="T10" fmla="*/ 13 w 82"/>
                                  <a:gd name="T11" fmla="*/ 22 h 133"/>
                                  <a:gd name="T12" fmla="*/ 16 w 82"/>
                                  <a:gd name="T13" fmla="*/ 30 h 133"/>
                                  <a:gd name="T14" fmla="*/ 3 w 82"/>
                                  <a:gd name="T15" fmla="*/ 51 h 133"/>
                                  <a:gd name="T16" fmla="*/ 12 w 82"/>
                                  <a:gd name="T17" fmla="*/ 63 h 133"/>
                                  <a:gd name="T18" fmla="*/ 0 w 82"/>
                                  <a:gd name="T19" fmla="*/ 64 h 133"/>
                                  <a:gd name="T20" fmla="*/ 23 w 82"/>
                                  <a:gd name="T21" fmla="*/ 66 h 133"/>
                                  <a:gd name="T22" fmla="*/ 95 w 82"/>
                                  <a:gd name="T23" fmla="*/ 59 h 133"/>
                                  <a:gd name="T24" fmla="*/ 108 w 82"/>
                                  <a:gd name="T25" fmla="*/ 59 h 133"/>
                                  <a:gd name="T26" fmla="*/ 110 w 82"/>
                                  <a:gd name="T27" fmla="*/ 55 h 133"/>
                                  <a:gd name="T28" fmla="*/ 103 w 82"/>
                                  <a:gd name="T29" fmla="*/ 47 h 133"/>
                                  <a:gd name="T30" fmla="*/ 103 w 82"/>
                                  <a:gd name="T31" fmla="*/ 47 h 133"/>
                                  <a:gd name="T32" fmla="*/ 103 w 82"/>
                                  <a:gd name="T33" fmla="*/ 47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33"/>
                                  <a:gd name="T53" fmla="*/ 82 w 8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33">
                                    <a:moveTo>
                                      <a:pt x="74" y="87"/>
                                    </a:moveTo>
                                    <a:lnTo>
                                      <a:pt x="71" y="42"/>
                                    </a:lnTo>
                                    <a:lnTo>
                                      <a:pt x="57" y="0"/>
                                    </a:lnTo>
                                    <a:lnTo>
                                      <a:pt x="13" y="2"/>
                                    </a:lnTo>
                                    <a:lnTo>
                                      <a:pt x="8" y="6"/>
                                    </a:lnTo>
                                    <a:lnTo>
                                      <a:pt x="13" y="32"/>
                                    </a:lnTo>
                                    <a:lnTo>
                                      <a:pt x="16" y="59"/>
                                    </a:lnTo>
                                    <a:lnTo>
                                      <a:pt x="3" y="94"/>
                                    </a:lnTo>
                                    <a:lnTo>
                                      <a:pt x="12" y="123"/>
                                    </a:lnTo>
                                    <a:lnTo>
                                      <a:pt x="0" y="127"/>
                                    </a:lnTo>
                                    <a:lnTo>
                                      <a:pt x="23" y="132"/>
                                    </a:lnTo>
                                    <a:lnTo>
                                      <a:pt x="66" y="111"/>
                                    </a:lnTo>
                                    <a:lnTo>
                                      <a:pt x="79" y="111"/>
                                    </a:lnTo>
                                    <a:lnTo>
                                      <a:pt x="81" y="103"/>
                                    </a:lnTo>
                                    <a:lnTo>
                                      <a:pt x="74" y="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8" name="Freeform 212"/>
                              <p:cNvSpPr>
                                <a:spLocks noChangeAspect="1"/>
                              </p:cNvSpPr>
                              <p:nvPr/>
                            </p:nvSpPr>
                            <p:spPr bwMode="auto">
                              <a:xfrm>
                                <a:off x="2618" y="2213"/>
                                <a:ext cx="218" cy="197"/>
                              </a:xfrm>
                              <a:custGeom>
                                <a:avLst/>
                                <a:gdLst>
                                  <a:gd name="T0" fmla="*/ 311 w 215"/>
                                  <a:gd name="T1" fmla="*/ 14 h 201"/>
                                  <a:gd name="T2" fmla="*/ 297 w 215"/>
                                  <a:gd name="T3" fmla="*/ 0 h 201"/>
                                  <a:gd name="T4" fmla="*/ 289 w 215"/>
                                  <a:gd name="T5" fmla="*/ 0 h 201"/>
                                  <a:gd name="T6" fmla="*/ 261 w 215"/>
                                  <a:gd name="T7" fmla="*/ 12 h 201"/>
                                  <a:gd name="T8" fmla="*/ 211 w 215"/>
                                  <a:gd name="T9" fmla="*/ 10 h 201"/>
                                  <a:gd name="T10" fmla="*/ 179 w 215"/>
                                  <a:gd name="T11" fmla="*/ 22 h 201"/>
                                  <a:gd name="T12" fmla="*/ 138 w 215"/>
                                  <a:gd name="T13" fmla="*/ 10 h 201"/>
                                  <a:gd name="T14" fmla="*/ 110 w 215"/>
                                  <a:gd name="T15" fmla="*/ 17 h 201"/>
                                  <a:gd name="T16" fmla="*/ 85 w 215"/>
                                  <a:gd name="T17" fmla="*/ 0 h 201"/>
                                  <a:gd name="T18" fmla="*/ 67 w 215"/>
                                  <a:gd name="T19" fmla="*/ 2 h 201"/>
                                  <a:gd name="T20" fmla="*/ 21 w 215"/>
                                  <a:gd name="T21" fmla="*/ 24 h 201"/>
                                  <a:gd name="T22" fmla="*/ 17 w 215"/>
                                  <a:gd name="T23" fmla="*/ 25 h 201"/>
                                  <a:gd name="T24" fmla="*/ 17 w 215"/>
                                  <a:gd name="T25" fmla="*/ 25 h 201"/>
                                  <a:gd name="T26" fmla="*/ 22 w 215"/>
                                  <a:gd name="T27" fmla="*/ 38 h 201"/>
                                  <a:gd name="T28" fmla="*/ 3 w 215"/>
                                  <a:gd name="T29" fmla="*/ 64 h 201"/>
                                  <a:gd name="T30" fmla="*/ 0 w 215"/>
                                  <a:gd name="T31" fmla="*/ 87 h 201"/>
                                  <a:gd name="T32" fmla="*/ 25 w 215"/>
                                  <a:gd name="T33" fmla="*/ 85 h 201"/>
                                  <a:gd name="T34" fmla="*/ 72 w 215"/>
                                  <a:gd name="T35" fmla="*/ 93 h 201"/>
                                  <a:gd name="T36" fmla="*/ 80 w 215"/>
                                  <a:gd name="T37" fmla="*/ 108 h 201"/>
                                  <a:gd name="T38" fmla="*/ 89 w 215"/>
                                  <a:gd name="T39" fmla="*/ 112 h 201"/>
                                  <a:gd name="T40" fmla="*/ 164 w 215"/>
                                  <a:gd name="T41" fmla="*/ 107 h 201"/>
                                  <a:gd name="T42" fmla="*/ 189 w 215"/>
                                  <a:gd name="T43" fmla="*/ 79 h 201"/>
                                  <a:gd name="T44" fmla="*/ 213 w 215"/>
                                  <a:gd name="T45" fmla="*/ 79 h 201"/>
                                  <a:gd name="T46" fmla="*/ 228 w 215"/>
                                  <a:gd name="T47" fmla="*/ 85 h 201"/>
                                  <a:gd name="T48" fmla="*/ 241 w 215"/>
                                  <a:gd name="T49" fmla="*/ 82 h 201"/>
                                  <a:gd name="T50" fmla="*/ 261 w 215"/>
                                  <a:gd name="T51" fmla="*/ 64 h 201"/>
                                  <a:gd name="T52" fmla="*/ 279 w 215"/>
                                  <a:gd name="T53" fmla="*/ 59 h 201"/>
                                  <a:gd name="T54" fmla="*/ 292 w 215"/>
                                  <a:gd name="T55" fmla="*/ 32 h 201"/>
                                  <a:gd name="T56" fmla="*/ 317 w 215"/>
                                  <a:gd name="T57" fmla="*/ 25 h 201"/>
                                  <a:gd name="T58" fmla="*/ 311 w 215"/>
                                  <a:gd name="T59" fmla="*/ 25 h 201"/>
                                  <a:gd name="T60" fmla="*/ 311 w 215"/>
                                  <a:gd name="T61" fmla="*/ 14 h 201"/>
                                  <a:gd name="T62" fmla="*/ 311 w 215"/>
                                  <a:gd name="T63" fmla="*/ 14 h 201"/>
                                  <a:gd name="T64" fmla="*/ 311 w 215"/>
                                  <a:gd name="T65" fmla="*/ 14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201"/>
                                  <a:gd name="T101" fmla="*/ 215 w 215"/>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201">
                                    <a:moveTo>
                                      <a:pt x="209" y="14"/>
                                    </a:moveTo>
                                    <a:lnTo>
                                      <a:pt x="199" y="0"/>
                                    </a:lnTo>
                                    <a:lnTo>
                                      <a:pt x="193" y="0"/>
                                    </a:lnTo>
                                    <a:lnTo>
                                      <a:pt x="175" y="12"/>
                                    </a:lnTo>
                                    <a:lnTo>
                                      <a:pt x="143" y="10"/>
                                    </a:lnTo>
                                    <a:lnTo>
                                      <a:pt x="121" y="22"/>
                                    </a:lnTo>
                                    <a:lnTo>
                                      <a:pt x="94" y="10"/>
                                    </a:lnTo>
                                    <a:lnTo>
                                      <a:pt x="80" y="17"/>
                                    </a:lnTo>
                                    <a:lnTo>
                                      <a:pt x="56" y="0"/>
                                    </a:lnTo>
                                    <a:lnTo>
                                      <a:pt x="38" y="2"/>
                                    </a:lnTo>
                                    <a:lnTo>
                                      <a:pt x="21" y="24"/>
                                    </a:lnTo>
                                    <a:lnTo>
                                      <a:pt x="17" y="43"/>
                                    </a:lnTo>
                                    <a:lnTo>
                                      <a:pt x="22" y="67"/>
                                    </a:lnTo>
                                    <a:lnTo>
                                      <a:pt x="3" y="111"/>
                                    </a:lnTo>
                                    <a:lnTo>
                                      <a:pt x="0" y="156"/>
                                    </a:lnTo>
                                    <a:lnTo>
                                      <a:pt x="25" y="152"/>
                                    </a:lnTo>
                                    <a:lnTo>
                                      <a:pt x="43" y="164"/>
                                    </a:lnTo>
                                    <a:lnTo>
                                      <a:pt x="51" y="192"/>
                                    </a:lnTo>
                                    <a:lnTo>
                                      <a:pt x="60" y="200"/>
                                    </a:lnTo>
                                    <a:lnTo>
                                      <a:pt x="107" y="190"/>
                                    </a:lnTo>
                                    <a:lnTo>
                                      <a:pt x="128" y="144"/>
                                    </a:lnTo>
                                    <a:lnTo>
                                      <a:pt x="144" y="143"/>
                                    </a:lnTo>
                                    <a:lnTo>
                                      <a:pt x="154" y="152"/>
                                    </a:lnTo>
                                    <a:lnTo>
                                      <a:pt x="163" y="148"/>
                                    </a:lnTo>
                                    <a:lnTo>
                                      <a:pt x="175" y="111"/>
                                    </a:lnTo>
                                    <a:lnTo>
                                      <a:pt x="185" y="102"/>
                                    </a:lnTo>
                                    <a:lnTo>
                                      <a:pt x="195" y="61"/>
                                    </a:lnTo>
                                    <a:lnTo>
                                      <a:pt x="214" y="42"/>
                                    </a:lnTo>
                                    <a:lnTo>
                                      <a:pt x="209" y="27"/>
                                    </a:lnTo>
                                    <a:lnTo>
                                      <a:pt x="209"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79" name="Freeform 213"/>
                              <p:cNvSpPr>
                                <a:spLocks noChangeAspect="1"/>
                              </p:cNvSpPr>
                              <p:nvPr/>
                            </p:nvSpPr>
                            <p:spPr bwMode="auto">
                              <a:xfrm>
                                <a:off x="2411" y="2278"/>
                                <a:ext cx="113" cy="129"/>
                              </a:xfrm>
                              <a:custGeom>
                                <a:avLst/>
                                <a:gdLst>
                                  <a:gd name="T0" fmla="*/ 176 w 111"/>
                                  <a:gd name="T1" fmla="*/ 60 h 132"/>
                                  <a:gd name="T2" fmla="*/ 163 w 111"/>
                                  <a:gd name="T3" fmla="*/ 46 h 132"/>
                                  <a:gd name="T4" fmla="*/ 182 w 111"/>
                                  <a:gd name="T5" fmla="*/ 22 h 132"/>
                                  <a:gd name="T6" fmla="*/ 178 w 111"/>
                                  <a:gd name="T7" fmla="*/ 21 h 132"/>
                                  <a:gd name="T8" fmla="*/ 152 w 111"/>
                                  <a:gd name="T9" fmla="*/ 14 h 132"/>
                                  <a:gd name="T10" fmla="*/ 108 w 111"/>
                                  <a:gd name="T11" fmla="*/ 17 h 132"/>
                                  <a:gd name="T12" fmla="*/ 92 w 111"/>
                                  <a:gd name="T13" fmla="*/ 6 h 132"/>
                                  <a:gd name="T14" fmla="*/ 74 w 111"/>
                                  <a:gd name="T15" fmla="*/ 8 h 132"/>
                                  <a:gd name="T16" fmla="*/ 67 w 111"/>
                                  <a:gd name="T17" fmla="*/ 0 h 132"/>
                                  <a:gd name="T18" fmla="*/ 23 w 111"/>
                                  <a:gd name="T19" fmla="*/ 10 h 132"/>
                                  <a:gd name="T20" fmla="*/ 14 w 111"/>
                                  <a:gd name="T21" fmla="*/ 5 h 132"/>
                                  <a:gd name="T22" fmla="*/ 10 w 111"/>
                                  <a:gd name="T23" fmla="*/ 10 h 132"/>
                                  <a:gd name="T24" fmla="*/ 6 w 111"/>
                                  <a:gd name="T25" fmla="*/ 21 h 132"/>
                                  <a:gd name="T26" fmla="*/ 14 w 111"/>
                                  <a:gd name="T27" fmla="*/ 22 h 132"/>
                                  <a:gd name="T28" fmla="*/ 4 w 111"/>
                                  <a:gd name="T29" fmla="*/ 22 h 132"/>
                                  <a:gd name="T30" fmla="*/ 6 w 111"/>
                                  <a:gd name="T31" fmla="*/ 31 h 132"/>
                                  <a:gd name="T32" fmla="*/ 0 w 111"/>
                                  <a:gd name="T33" fmla="*/ 37 h 132"/>
                                  <a:gd name="T34" fmla="*/ 1 w 111"/>
                                  <a:gd name="T35" fmla="*/ 48 h 132"/>
                                  <a:gd name="T36" fmla="*/ 18 w 111"/>
                                  <a:gd name="T37" fmla="*/ 55 h 132"/>
                                  <a:gd name="T38" fmla="*/ 15 w 111"/>
                                  <a:gd name="T39" fmla="*/ 66 h 132"/>
                                  <a:gd name="T40" fmla="*/ 75 w 111"/>
                                  <a:gd name="T41" fmla="*/ 61 h 132"/>
                                  <a:gd name="T42" fmla="*/ 122 w 111"/>
                                  <a:gd name="T43" fmla="*/ 59 h 132"/>
                                  <a:gd name="T44" fmla="*/ 158 w 111"/>
                                  <a:gd name="T45" fmla="*/ 61 h 132"/>
                                  <a:gd name="T46" fmla="*/ 176 w 111"/>
                                  <a:gd name="T47" fmla="*/ 60 h 132"/>
                                  <a:gd name="T48" fmla="*/ 176 w 111"/>
                                  <a:gd name="T49" fmla="*/ 60 h 132"/>
                                  <a:gd name="T50" fmla="*/ 176 w 111"/>
                                  <a:gd name="T51" fmla="*/ 60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32"/>
                                  <a:gd name="T80" fmla="*/ 111 w 111"/>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32">
                                    <a:moveTo>
                                      <a:pt x="106" y="114"/>
                                    </a:moveTo>
                                    <a:lnTo>
                                      <a:pt x="97" y="85"/>
                                    </a:lnTo>
                                    <a:lnTo>
                                      <a:pt x="110" y="50"/>
                                    </a:lnTo>
                                    <a:lnTo>
                                      <a:pt x="107" y="23"/>
                                    </a:lnTo>
                                    <a:lnTo>
                                      <a:pt x="90" y="14"/>
                                    </a:lnTo>
                                    <a:lnTo>
                                      <a:pt x="67" y="17"/>
                                    </a:lnTo>
                                    <a:lnTo>
                                      <a:pt x="59" y="6"/>
                                    </a:lnTo>
                                    <a:lnTo>
                                      <a:pt x="45" y="8"/>
                                    </a:lnTo>
                                    <a:lnTo>
                                      <a:pt x="38" y="0"/>
                                    </a:lnTo>
                                    <a:lnTo>
                                      <a:pt x="23" y="10"/>
                                    </a:lnTo>
                                    <a:lnTo>
                                      <a:pt x="14" y="5"/>
                                    </a:lnTo>
                                    <a:lnTo>
                                      <a:pt x="10" y="10"/>
                                    </a:lnTo>
                                    <a:lnTo>
                                      <a:pt x="6" y="21"/>
                                    </a:lnTo>
                                    <a:lnTo>
                                      <a:pt x="14" y="43"/>
                                    </a:lnTo>
                                    <a:lnTo>
                                      <a:pt x="4" y="50"/>
                                    </a:lnTo>
                                    <a:lnTo>
                                      <a:pt x="6" y="60"/>
                                    </a:lnTo>
                                    <a:lnTo>
                                      <a:pt x="0" y="66"/>
                                    </a:lnTo>
                                    <a:lnTo>
                                      <a:pt x="1" y="88"/>
                                    </a:lnTo>
                                    <a:lnTo>
                                      <a:pt x="18" y="103"/>
                                    </a:lnTo>
                                    <a:lnTo>
                                      <a:pt x="15" y="131"/>
                                    </a:lnTo>
                                    <a:lnTo>
                                      <a:pt x="46" y="118"/>
                                    </a:lnTo>
                                    <a:lnTo>
                                      <a:pt x="74" y="113"/>
                                    </a:lnTo>
                                    <a:lnTo>
                                      <a:pt x="94" y="118"/>
                                    </a:lnTo>
                                    <a:lnTo>
                                      <a:pt x="106" y="1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80" name="Freeform 214"/>
                              <p:cNvSpPr>
                                <a:spLocks noChangeAspect="1"/>
                              </p:cNvSpPr>
                              <p:nvPr/>
                            </p:nvSpPr>
                            <p:spPr bwMode="auto">
                              <a:xfrm>
                                <a:off x="2248" y="2153"/>
                                <a:ext cx="112" cy="89"/>
                              </a:xfrm>
                              <a:custGeom>
                                <a:avLst/>
                                <a:gdLst>
                                  <a:gd name="T0" fmla="*/ 124 w 111"/>
                                  <a:gd name="T1" fmla="*/ 40 h 89"/>
                                  <a:gd name="T2" fmla="*/ 139 w 111"/>
                                  <a:gd name="T3" fmla="*/ 88 h 89"/>
                                  <a:gd name="T4" fmla="*/ 96 w 111"/>
                                  <a:gd name="T5" fmla="*/ 83 h 89"/>
                                  <a:gd name="T6" fmla="*/ 11 w 111"/>
                                  <a:gd name="T7" fmla="*/ 88 h 89"/>
                                  <a:gd name="T8" fmla="*/ 10 w 111"/>
                                  <a:gd name="T9" fmla="*/ 88 h 89"/>
                                  <a:gd name="T10" fmla="*/ 10 w 111"/>
                                  <a:gd name="T11" fmla="*/ 74 h 89"/>
                                  <a:gd name="T12" fmla="*/ 11 w 111"/>
                                  <a:gd name="T13" fmla="*/ 76 h 89"/>
                                  <a:gd name="T14" fmla="*/ 40 w 111"/>
                                  <a:gd name="T15" fmla="*/ 66 h 89"/>
                                  <a:gd name="T16" fmla="*/ 91 w 111"/>
                                  <a:gd name="T17" fmla="*/ 70 h 89"/>
                                  <a:gd name="T18" fmla="*/ 94 w 111"/>
                                  <a:gd name="T19" fmla="*/ 65 h 89"/>
                                  <a:gd name="T20" fmla="*/ 39 w 111"/>
                                  <a:gd name="T21" fmla="*/ 57 h 89"/>
                                  <a:gd name="T22" fmla="*/ 12 w 111"/>
                                  <a:gd name="T23" fmla="*/ 62 h 89"/>
                                  <a:gd name="T24" fmla="*/ 11 w 111"/>
                                  <a:gd name="T25" fmla="*/ 62 h 89"/>
                                  <a:gd name="T26" fmla="*/ 11 w 111"/>
                                  <a:gd name="T27" fmla="*/ 57 h 89"/>
                                  <a:gd name="T28" fmla="*/ 0 w 111"/>
                                  <a:gd name="T29" fmla="*/ 41 h 89"/>
                                  <a:gd name="T30" fmla="*/ 19 w 111"/>
                                  <a:gd name="T31" fmla="*/ 16 h 89"/>
                                  <a:gd name="T32" fmla="*/ 34 w 111"/>
                                  <a:gd name="T33" fmla="*/ 4 h 89"/>
                                  <a:gd name="T34" fmla="*/ 52 w 111"/>
                                  <a:gd name="T35" fmla="*/ 0 h 89"/>
                                  <a:gd name="T36" fmla="*/ 105 w 111"/>
                                  <a:gd name="T37" fmla="*/ 15 h 89"/>
                                  <a:gd name="T38" fmla="*/ 124 w 111"/>
                                  <a:gd name="T39" fmla="*/ 40 h 89"/>
                                  <a:gd name="T40" fmla="*/ 124 w 111"/>
                                  <a:gd name="T41" fmla="*/ 40 h 89"/>
                                  <a:gd name="T42" fmla="*/ 124 w 111"/>
                                  <a:gd name="T43" fmla="*/ 4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89"/>
                                  <a:gd name="T68" fmla="*/ 111 w 111"/>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89">
                                    <a:moveTo>
                                      <a:pt x="95" y="40"/>
                                    </a:moveTo>
                                    <a:lnTo>
                                      <a:pt x="110" y="88"/>
                                    </a:lnTo>
                                    <a:lnTo>
                                      <a:pt x="67" y="83"/>
                                    </a:lnTo>
                                    <a:lnTo>
                                      <a:pt x="11" y="88"/>
                                    </a:lnTo>
                                    <a:lnTo>
                                      <a:pt x="10" y="88"/>
                                    </a:lnTo>
                                    <a:lnTo>
                                      <a:pt x="10" y="74"/>
                                    </a:lnTo>
                                    <a:lnTo>
                                      <a:pt x="11" y="76"/>
                                    </a:lnTo>
                                    <a:lnTo>
                                      <a:pt x="40" y="66"/>
                                    </a:lnTo>
                                    <a:lnTo>
                                      <a:pt x="62" y="70"/>
                                    </a:lnTo>
                                    <a:lnTo>
                                      <a:pt x="65" y="65"/>
                                    </a:lnTo>
                                    <a:lnTo>
                                      <a:pt x="39" y="57"/>
                                    </a:lnTo>
                                    <a:lnTo>
                                      <a:pt x="12" y="62"/>
                                    </a:lnTo>
                                    <a:lnTo>
                                      <a:pt x="11" y="62"/>
                                    </a:lnTo>
                                    <a:lnTo>
                                      <a:pt x="11" y="57"/>
                                    </a:lnTo>
                                    <a:lnTo>
                                      <a:pt x="0" y="41"/>
                                    </a:lnTo>
                                    <a:lnTo>
                                      <a:pt x="19" y="16"/>
                                    </a:lnTo>
                                    <a:lnTo>
                                      <a:pt x="34" y="4"/>
                                    </a:lnTo>
                                    <a:lnTo>
                                      <a:pt x="52" y="0"/>
                                    </a:lnTo>
                                    <a:lnTo>
                                      <a:pt x="76" y="15"/>
                                    </a:lnTo>
                                    <a:lnTo>
                                      <a:pt x="95" y="4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381" name="Freeform 215"/>
                              <p:cNvSpPr>
                                <a:spLocks noChangeAspect="1"/>
                              </p:cNvSpPr>
                              <p:nvPr/>
                            </p:nvSpPr>
                            <p:spPr bwMode="auto">
                              <a:xfrm>
                                <a:off x="2810" y="2205"/>
                                <a:ext cx="42" cy="36"/>
                              </a:xfrm>
                              <a:custGeom>
                                <a:avLst/>
                                <a:gdLst>
                                  <a:gd name="T0" fmla="*/ 0 w 42"/>
                                  <a:gd name="T1" fmla="*/ 3 h 36"/>
                                  <a:gd name="T2" fmla="*/ 21 w 42"/>
                                  <a:gd name="T3" fmla="*/ 35 h 36"/>
                                  <a:gd name="T4" fmla="*/ 37 w 42"/>
                                  <a:gd name="T5" fmla="*/ 27 h 36"/>
                                  <a:gd name="T6" fmla="*/ 41 w 42"/>
                                  <a:gd name="T7" fmla="*/ 16 h 36"/>
                                  <a:gd name="T8" fmla="*/ 20 w 42"/>
                                  <a:gd name="T9" fmla="*/ 14 h 36"/>
                                  <a:gd name="T10" fmla="*/ 15 w 42"/>
                                  <a:gd name="T11" fmla="*/ 0 h 36"/>
                                  <a:gd name="T12" fmla="*/ 0 w 42"/>
                                  <a:gd name="T13" fmla="*/ 3 h 36"/>
                                  <a:gd name="T14" fmla="*/ 0 w 42"/>
                                  <a:gd name="T15" fmla="*/ 3 h 36"/>
                                  <a:gd name="T16" fmla="*/ 0 w 42"/>
                                  <a:gd name="T17" fmla="*/ 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6"/>
                                  <a:gd name="T29" fmla="*/ 42 w 4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6">
                                    <a:moveTo>
                                      <a:pt x="0" y="3"/>
                                    </a:moveTo>
                                    <a:lnTo>
                                      <a:pt x="21" y="35"/>
                                    </a:lnTo>
                                    <a:lnTo>
                                      <a:pt x="37" y="27"/>
                                    </a:lnTo>
                                    <a:lnTo>
                                      <a:pt x="41" y="16"/>
                                    </a:lnTo>
                                    <a:lnTo>
                                      <a:pt x="20" y="14"/>
                                    </a:lnTo>
                                    <a:lnTo>
                                      <a:pt x="15" y="0"/>
                                    </a:lnTo>
                                    <a:lnTo>
                                      <a:pt x="0"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grpSp>
                  <p:grpSp>
                    <p:nvGrpSpPr>
                      <p:cNvPr id="1259" name="Group 216"/>
                      <p:cNvGrpSpPr>
                        <a:grpSpLocks/>
                      </p:cNvGrpSpPr>
                      <p:nvPr/>
                    </p:nvGrpSpPr>
                    <p:grpSpPr bwMode="auto">
                      <a:xfrm>
                        <a:off x="866" y="1152"/>
                        <a:ext cx="3452" cy="1643"/>
                        <a:chOff x="941" y="1152"/>
                        <a:chExt cx="3452" cy="1643"/>
                      </a:xfrm>
                      <a:grpFill/>
                    </p:grpSpPr>
                    <p:sp>
                      <p:nvSpPr>
                        <p:cNvPr id="1260" name="Freeform 217"/>
                        <p:cNvSpPr>
                          <a:spLocks noChangeAspect="1"/>
                        </p:cNvSpPr>
                        <p:nvPr/>
                      </p:nvSpPr>
                      <p:spPr bwMode="auto">
                        <a:xfrm>
                          <a:off x="941" y="1152"/>
                          <a:ext cx="111" cy="40"/>
                        </a:xfrm>
                        <a:custGeom>
                          <a:avLst/>
                          <a:gdLst>
                            <a:gd name="T0" fmla="*/ 0 w 110"/>
                            <a:gd name="T1" fmla="*/ 19 h 41"/>
                            <a:gd name="T2" fmla="*/ 47 w 110"/>
                            <a:gd name="T3" fmla="*/ 16 h 41"/>
                            <a:gd name="T4" fmla="*/ 84 w 110"/>
                            <a:gd name="T5" fmla="*/ 19 h 41"/>
                            <a:gd name="T6" fmla="*/ 5 w 110"/>
                            <a:gd name="T7" fmla="*/ 20 h 41"/>
                            <a:gd name="T8" fmla="*/ 25 w 110"/>
                            <a:gd name="T9" fmla="*/ 20 h 41"/>
                            <a:gd name="T10" fmla="*/ 52 w 110"/>
                            <a:gd name="T11" fmla="*/ 20 h 41"/>
                            <a:gd name="T12" fmla="*/ 32 w 110"/>
                            <a:gd name="T13" fmla="*/ 20 h 41"/>
                            <a:gd name="T14" fmla="*/ 95 w 110"/>
                            <a:gd name="T15" fmla="*/ 20 h 41"/>
                            <a:gd name="T16" fmla="*/ 94 w 110"/>
                            <a:gd name="T17" fmla="*/ 20 h 41"/>
                            <a:gd name="T18" fmla="*/ 114 w 110"/>
                            <a:gd name="T19" fmla="*/ 20 h 41"/>
                            <a:gd name="T20" fmla="*/ 138 w 110"/>
                            <a:gd name="T21" fmla="*/ 12 h 41"/>
                            <a:gd name="T22" fmla="*/ 99 w 110"/>
                            <a:gd name="T23" fmla="*/ 12 h 41"/>
                            <a:gd name="T24" fmla="*/ 130 w 110"/>
                            <a:gd name="T25" fmla="*/ 4 h 41"/>
                            <a:gd name="T26" fmla="*/ 119 w 110"/>
                            <a:gd name="T27" fmla="*/ 0 h 41"/>
                            <a:gd name="T28" fmla="*/ 0 w 110"/>
                            <a:gd name="T29" fmla="*/ 19 h 41"/>
                            <a:gd name="T30" fmla="*/ 0 w 110"/>
                            <a:gd name="T31" fmla="*/ 19 h 41"/>
                            <a:gd name="T32" fmla="*/ 0 w 110"/>
                            <a:gd name="T33" fmla="*/ 1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41"/>
                            <a:gd name="T53" fmla="*/ 110 w 11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41">
                              <a:moveTo>
                                <a:pt x="0" y="19"/>
                              </a:moveTo>
                              <a:lnTo>
                                <a:pt x="47" y="16"/>
                              </a:lnTo>
                              <a:lnTo>
                                <a:pt x="55" y="19"/>
                              </a:lnTo>
                              <a:lnTo>
                                <a:pt x="5" y="39"/>
                              </a:lnTo>
                              <a:lnTo>
                                <a:pt x="25" y="39"/>
                              </a:lnTo>
                              <a:lnTo>
                                <a:pt x="52" y="26"/>
                              </a:lnTo>
                              <a:lnTo>
                                <a:pt x="32" y="40"/>
                              </a:lnTo>
                              <a:lnTo>
                                <a:pt x="66" y="31"/>
                              </a:lnTo>
                              <a:lnTo>
                                <a:pt x="65" y="23"/>
                              </a:lnTo>
                              <a:lnTo>
                                <a:pt x="85" y="26"/>
                              </a:lnTo>
                              <a:lnTo>
                                <a:pt x="109" y="12"/>
                              </a:lnTo>
                              <a:lnTo>
                                <a:pt x="70" y="12"/>
                              </a:lnTo>
                              <a:lnTo>
                                <a:pt x="101" y="4"/>
                              </a:lnTo>
                              <a:lnTo>
                                <a:pt x="90" y="0"/>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1" name="Freeform 218"/>
                        <p:cNvSpPr>
                          <a:spLocks noChangeAspect="1"/>
                        </p:cNvSpPr>
                        <p:nvPr/>
                      </p:nvSpPr>
                      <p:spPr bwMode="auto">
                        <a:xfrm>
                          <a:off x="961" y="1228"/>
                          <a:ext cx="131" cy="39"/>
                        </a:xfrm>
                        <a:custGeom>
                          <a:avLst/>
                          <a:gdLst>
                            <a:gd name="T0" fmla="*/ 293 w 127"/>
                            <a:gd name="T1" fmla="*/ 0 h 39"/>
                            <a:gd name="T2" fmla="*/ 171 w 127"/>
                            <a:gd name="T3" fmla="*/ 15 h 39"/>
                            <a:gd name="T4" fmla="*/ 150 w 127"/>
                            <a:gd name="T5" fmla="*/ 8 h 39"/>
                            <a:gd name="T6" fmla="*/ 113 w 127"/>
                            <a:gd name="T7" fmla="*/ 8 h 39"/>
                            <a:gd name="T8" fmla="*/ 122 w 127"/>
                            <a:gd name="T9" fmla="*/ 20 h 39"/>
                            <a:gd name="T10" fmla="*/ 45 w 127"/>
                            <a:gd name="T11" fmla="*/ 32 h 39"/>
                            <a:gd name="T12" fmla="*/ 0 w 127"/>
                            <a:gd name="T13" fmla="*/ 32 h 39"/>
                            <a:gd name="T14" fmla="*/ 9 w 127"/>
                            <a:gd name="T15" fmla="*/ 38 h 39"/>
                            <a:gd name="T16" fmla="*/ 98 w 127"/>
                            <a:gd name="T17" fmla="*/ 38 h 39"/>
                            <a:gd name="T18" fmla="*/ 225 w 127"/>
                            <a:gd name="T19" fmla="*/ 15 h 39"/>
                            <a:gd name="T20" fmla="*/ 308 w 127"/>
                            <a:gd name="T21" fmla="*/ 8 h 39"/>
                            <a:gd name="T22" fmla="*/ 308 w 127"/>
                            <a:gd name="T23" fmla="*/ 4 h 39"/>
                            <a:gd name="T24" fmla="*/ 293 w 127"/>
                            <a:gd name="T25" fmla="*/ 0 h 39"/>
                            <a:gd name="T26" fmla="*/ 293 w 127"/>
                            <a:gd name="T27" fmla="*/ 0 h 39"/>
                            <a:gd name="T28" fmla="*/ 293 w 127"/>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39"/>
                            <a:gd name="T47" fmla="*/ 127 w 12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39">
                              <a:moveTo>
                                <a:pt x="119" y="0"/>
                              </a:moveTo>
                              <a:lnTo>
                                <a:pt x="71" y="15"/>
                              </a:lnTo>
                              <a:lnTo>
                                <a:pt x="62" y="8"/>
                              </a:lnTo>
                              <a:lnTo>
                                <a:pt x="46" y="8"/>
                              </a:lnTo>
                              <a:lnTo>
                                <a:pt x="49" y="20"/>
                              </a:lnTo>
                              <a:lnTo>
                                <a:pt x="16" y="32"/>
                              </a:lnTo>
                              <a:lnTo>
                                <a:pt x="0" y="32"/>
                              </a:lnTo>
                              <a:lnTo>
                                <a:pt x="9" y="38"/>
                              </a:lnTo>
                              <a:lnTo>
                                <a:pt x="41" y="38"/>
                              </a:lnTo>
                              <a:lnTo>
                                <a:pt x="92" y="15"/>
                              </a:lnTo>
                              <a:lnTo>
                                <a:pt x="126" y="8"/>
                              </a:lnTo>
                              <a:lnTo>
                                <a:pt x="126" y="4"/>
                              </a:lnTo>
                              <a:lnTo>
                                <a:pt x="119"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2" name="Freeform 219"/>
                        <p:cNvSpPr>
                          <a:spLocks noChangeAspect="1"/>
                        </p:cNvSpPr>
                        <p:nvPr/>
                      </p:nvSpPr>
                      <p:spPr bwMode="auto">
                        <a:xfrm>
                          <a:off x="1004" y="1287"/>
                          <a:ext cx="67" cy="20"/>
                        </a:xfrm>
                        <a:custGeom>
                          <a:avLst/>
                          <a:gdLst>
                            <a:gd name="T0" fmla="*/ 0 w 67"/>
                            <a:gd name="T1" fmla="*/ 10 h 21"/>
                            <a:gd name="T2" fmla="*/ 66 w 67"/>
                            <a:gd name="T3" fmla="*/ 9 h 21"/>
                            <a:gd name="T4" fmla="*/ 39 w 67"/>
                            <a:gd name="T5" fmla="*/ 0 h 21"/>
                            <a:gd name="T6" fmla="*/ 0 w 67"/>
                            <a:gd name="T7" fmla="*/ 10 h 21"/>
                            <a:gd name="T8" fmla="*/ 0 w 67"/>
                            <a:gd name="T9" fmla="*/ 10 h 21"/>
                            <a:gd name="T10" fmla="*/ 0 w 67"/>
                            <a:gd name="T11" fmla="*/ 10 h 21"/>
                            <a:gd name="T12" fmla="*/ 0 60000 65536"/>
                            <a:gd name="T13" fmla="*/ 0 60000 65536"/>
                            <a:gd name="T14" fmla="*/ 0 60000 65536"/>
                            <a:gd name="T15" fmla="*/ 0 60000 65536"/>
                            <a:gd name="T16" fmla="*/ 0 60000 65536"/>
                            <a:gd name="T17" fmla="*/ 0 60000 65536"/>
                            <a:gd name="T18" fmla="*/ 0 w 67"/>
                            <a:gd name="T19" fmla="*/ 0 h 21"/>
                            <a:gd name="T20" fmla="*/ 67 w 6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7" h="21">
                              <a:moveTo>
                                <a:pt x="0" y="20"/>
                              </a:moveTo>
                              <a:lnTo>
                                <a:pt x="66" y="9"/>
                              </a:lnTo>
                              <a:lnTo>
                                <a:pt x="39" y="0"/>
                              </a:lnTo>
                              <a:lnTo>
                                <a:pt x="0"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3" name="Freeform 220"/>
                        <p:cNvSpPr>
                          <a:spLocks noChangeAspect="1"/>
                        </p:cNvSpPr>
                        <p:nvPr/>
                      </p:nvSpPr>
                      <p:spPr bwMode="auto">
                        <a:xfrm>
                          <a:off x="1090" y="1316"/>
                          <a:ext cx="44" cy="37"/>
                        </a:xfrm>
                        <a:custGeom>
                          <a:avLst/>
                          <a:gdLst>
                            <a:gd name="T0" fmla="*/ 0 w 43"/>
                            <a:gd name="T1" fmla="*/ 36 h 37"/>
                            <a:gd name="T2" fmla="*/ 18 w 43"/>
                            <a:gd name="T3" fmla="*/ 32 h 37"/>
                            <a:gd name="T4" fmla="*/ 59 w 43"/>
                            <a:gd name="T5" fmla="*/ 15 h 37"/>
                            <a:gd name="T6" fmla="*/ 77 w 43"/>
                            <a:gd name="T7" fmla="*/ 10 h 37"/>
                            <a:gd name="T8" fmla="*/ 77 w 43"/>
                            <a:gd name="T9" fmla="*/ 0 h 37"/>
                            <a:gd name="T10" fmla="*/ 0 w 43"/>
                            <a:gd name="T11" fmla="*/ 36 h 37"/>
                            <a:gd name="T12" fmla="*/ 0 w 43"/>
                            <a:gd name="T13" fmla="*/ 36 h 37"/>
                            <a:gd name="T14" fmla="*/ 0 w 43"/>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7"/>
                            <a:gd name="T26" fmla="*/ 43 w 4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7">
                              <a:moveTo>
                                <a:pt x="0" y="36"/>
                              </a:moveTo>
                              <a:lnTo>
                                <a:pt x="18" y="32"/>
                              </a:lnTo>
                              <a:lnTo>
                                <a:pt x="30" y="15"/>
                              </a:lnTo>
                              <a:lnTo>
                                <a:pt x="42" y="10"/>
                              </a:lnTo>
                              <a:lnTo>
                                <a:pt x="42" y="0"/>
                              </a:lnTo>
                              <a:lnTo>
                                <a:pt x="0"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4" name="Freeform 221"/>
                        <p:cNvSpPr>
                          <a:spLocks noChangeAspect="1"/>
                        </p:cNvSpPr>
                        <p:nvPr/>
                      </p:nvSpPr>
                      <p:spPr bwMode="auto">
                        <a:xfrm>
                          <a:off x="1103" y="1401"/>
                          <a:ext cx="31" cy="68"/>
                        </a:xfrm>
                        <a:custGeom>
                          <a:avLst/>
                          <a:gdLst>
                            <a:gd name="T0" fmla="*/ 4 w 30"/>
                            <a:gd name="T1" fmla="*/ 8 h 69"/>
                            <a:gd name="T2" fmla="*/ 2 w 30"/>
                            <a:gd name="T3" fmla="*/ 34 h 69"/>
                            <a:gd name="T4" fmla="*/ 13 w 30"/>
                            <a:gd name="T5" fmla="*/ 34 h 69"/>
                            <a:gd name="T6" fmla="*/ 8 w 30"/>
                            <a:gd name="T7" fmla="*/ 34 h 69"/>
                            <a:gd name="T8" fmla="*/ 47 w 30"/>
                            <a:gd name="T9" fmla="*/ 34 h 69"/>
                            <a:gd name="T10" fmla="*/ 0 w 30"/>
                            <a:gd name="T11" fmla="*/ 39 h 69"/>
                            <a:gd name="T12" fmla="*/ 59 w 30"/>
                            <a:gd name="T13" fmla="*/ 34 h 69"/>
                            <a:gd name="T14" fmla="*/ 71 w 30"/>
                            <a:gd name="T15" fmla="*/ 1 h 69"/>
                            <a:gd name="T16" fmla="*/ 13 w 30"/>
                            <a:gd name="T17" fmla="*/ 0 h 69"/>
                            <a:gd name="T18" fmla="*/ 4 w 30"/>
                            <a:gd name="T19" fmla="*/ 8 h 69"/>
                            <a:gd name="T20" fmla="*/ 4 w 30"/>
                            <a:gd name="T21" fmla="*/ 8 h 69"/>
                            <a:gd name="T22" fmla="*/ 4 w 30"/>
                            <a:gd name="T23" fmla="*/ 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69"/>
                            <a:gd name="T38" fmla="*/ 30 w 30"/>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69">
                              <a:moveTo>
                                <a:pt x="4" y="8"/>
                              </a:moveTo>
                              <a:lnTo>
                                <a:pt x="2" y="36"/>
                              </a:lnTo>
                              <a:lnTo>
                                <a:pt x="13" y="36"/>
                              </a:lnTo>
                              <a:lnTo>
                                <a:pt x="8" y="46"/>
                              </a:lnTo>
                              <a:lnTo>
                                <a:pt x="17" y="42"/>
                              </a:lnTo>
                              <a:lnTo>
                                <a:pt x="0" y="68"/>
                              </a:lnTo>
                              <a:lnTo>
                                <a:pt x="23" y="51"/>
                              </a:lnTo>
                              <a:lnTo>
                                <a:pt x="29" y="1"/>
                              </a:lnTo>
                              <a:lnTo>
                                <a:pt x="13" y="0"/>
                              </a:lnTo>
                              <a:lnTo>
                                <a:pt x="4"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5" name="Freeform 222"/>
                        <p:cNvSpPr>
                          <a:spLocks noChangeAspect="1"/>
                        </p:cNvSpPr>
                        <p:nvPr/>
                      </p:nvSpPr>
                      <p:spPr bwMode="auto">
                        <a:xfrm>
                          <a:off x="1070" y="1413"/>
                          <a:ext cx="24" cy="59"/>
                        </a:xfrm>
                        <a:custGeom>
                          <a:avLst/>
                          <a:gdLst>
                            <a:gd name="T0" fmla="*/ 3 w 24"/>
                            <a:gd name="T1" fmla="*/ 0 h 61"/>
                            <a:gd name="T2" fmla="*/ 1 w 24"/>
                            <a:gd name="T3" fmla="*/ 11 h 61"/>
                            <a:gd name="T4" fmla="*/ 11 w 24"/>
                            <a:gd name="T5" fmla="*/ 6 h 61"/>
                            <a:gd name="T6" fmla="*/ 14 w 24"/>
                            <a:gd name="T7" fmla="*/ 11 h 61"/>
                            <a:gd name="T8" fmla="*/ 0 w 24"/>
                            <a:gd name="T9" fmla="*/ 15 h 61"/>
                            <a:gd name="T10" fmla="*/ 11 w 24"/>
                            <a:gd name="T11" fmla="*/ 15 h 61"/>
                            <a:gd name="T12" fmla="*/ 3 w 24"/>
                            <a:gd name="T13" fmla="*/ 23 h 61"/>
                            <a:gd name="T14" fmla="*/ 15 w 24"/>
                            <a:gd name="T15" fmla="*/ 22 h 61"/>
                            <a:gd name="T16" fmla="*/ 14 w 24"/>
                            <a:gd name="T17" fmla="*/ 15 h 61"/>
                            <a:gd name="T18" fmla="*/ 23 w 24"/>
                            <a:gd name="T19" fmla="*/ 15 h 61"/>
                            <a:gd name="T20" fmla="*/ 5 w 24"/>
                            <a:gd name="T21" fmla="*/ 15 h 61"/>
                            <a:gd name="T22" fmla="*/ 23 w 24"/>
                            <a:gd name="T23" fmla="*/ 7 h 61"/>
                            <a:gd name="T24" fmla="*/ 16 w 24"/>
                            <a:gd name="T25" fmla="*/ 0 h 61"/>
                            <a:gd name="T26" fmla="*/ 3 w 24"/>
                            <a:gd name="T27" fmla="*/ 0 h 61"/>
                            <a:gd name="T28" fmla="*/ 3 w 24"/>
                            <a:gd name="T29" fmla="*/ 0 h 61"/>
                            <a:gd name="T30" fmla="*/ 3 w 24"/>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61"/>
                            <a:gd name="T50" fmla="*/ 24 w 2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61">
                              <a:moveTo>
                                <a:pt x="3" y="0"/>
                              </a:moveTo>
                              <a:lnTo>
                                <a:pt x="1" y="11"/>
                              </a:lnTo>
                              <a:lnTo>
                                <a:pt x="11" y="6"/>
                              </a:lnTo>
                              <a:lnTo>
                                <a:pt x="14" y="11"/>
                              </a:lnTo>
                              <a:lnTo>
                                <a:pt x="0" y="26"/>
                              </a:lnTo>
                              <a:lnTo>
                                <a:pt x="11" y="39"/>
                              </a:lnTo>
                              <a:lnTo>
                                <a:pt x="3" y="60"/>
                              </a:lnTo>
                              <a:lnTo>
                                <a:pt x="15" y="58"/>
                              </a:lnTo>
                              <a:lnTo>
                                <a:pt x="14" y="38"/>
                              </a:lnTo>
                              <a:lnTo>
                                <a:pt x="23" y="30"/>
                              </a:lnTo>
                              <a:lnTo>
                                <a:pt x="5" y="30"/>
                              </a:lnTo>
                              <a:lnTo>
                                <a:pt x="23" y="7"/>
                              </a:lnTo>
                              <a:lnTo>
                                <a:pt x="16" y="0"/>
                              </a:lnTo>
                              <a:lnTo>
                                <a:pt x="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6" name="Freeform 223"/>
                        <p:cNvSpPr>
                          <a:spLocks noChangeAspect="1"/>
                        </p:cNvSpPr>
                        <p:nvPr/>
                      </p:nvSpPr>
                      <p:spPr bwMode="auto">
                        <a:xfrm>
                          <a:off x="3636" y="1540"/>
                          <a:ext cx="62" cy="62"/>
                        </a:xfrm>
                        <a:custGeom>
                          <a:avLst/>
                          <a:gdLst>
                            <a:gd name="T0" fmla="*/ 0 w 61"/>
                            <a:gd name="T1" fmla="*/ 31 h 63"/>
                            <a:gd name="T2" fmla="*/ 8 w 61"/>
                            <a:gd name="T3" fmla="*/ 33 h 63"/>
                            <a:gd name="T4" fmla="*/ 73 w 61"/>
                            <a:gd name="T5" fmla="*/ 33 h 63"/>
                            <a:gd name="T6" fmla="*/ 80 w 61"/>
                            <a:gd name="T7" fmla="*/ 31 h 63"/>
                            <a:gd name="T8" fmla="*/ 78 w 61"/>
                            <a:gd name="T9" fmla="*/ 31 h 63"/>
                            <a:gd name="T10" fmla="*/ 89 w 61"/>
                            <a:gd name="T11" fmla="*/ 31 h 63"/>
                            <a:gd name="T12" fmla="*/ 72 w 61"/>
                            <a:gd name="T13" fmla="*/ 20 h 63"/>
                            <a:gd name="T14" fmla="*/ 77 w 61"/>
                            <a:gd name="T15" fmla="*/ 0 h 63"/>
                            <a:gd name="T16" fmla="*/ 24 w 61"/>
                            <a:gd name="T17" fmla="*/ 4 h 63"/>
                            <a:gd name="T18" fmla="*/ 25 w 61"/>
                            <a:gd name="T19" fmla="*/ 11 h 63"/>
                            <a:gd name="T20" fmla="*/ 20 w 61"/>
                            <a:gd name="T21" fmla="*/ 8 h 63"/>
                            <a:gd name="T22" fmla="*/ 17 w 61"/>
                            <a:gd name="T23" fmla="*/ 17 h 63"/>
                            <a:gd name="T24" fmla="*/ 4 w 61"/>
                            <a:gd name="T25" fmla="*/ 18 h 63"/>
                            <a:gd name="T26" fmla="*/ 0 w 61"/>
                            <a:gd name="T27" fmla="*/ 31 h 63"/>
                            <a:gd name="T28" fmla="*/ 0 w 61"/>
                            <a:gd name="T29" fmla="*/ 31 h 63"/>
                            <a:gd name="T30" fmla="*/ 0 w 61"/>
                            <a:gd name="T31" fmla="*/ 31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
                            <a:gd name="T49" fmla="*/ 0 h 63"/>
                            <a:gd name="T50" fmla="*/ 61 w 61"/>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 h="63">
                              <a:moveTo>
                                <a:pt x="0" y="36"/>
                              </a:moveTo>
                              <a:lnTo>
                                <a:pt x="8" y="62"/>
                              </a:lnTo>
                              <a:lnTo>
                                <a:pt x="44" y="62"/>
                              </a:lnTo>
                              <a:lnTo>
                                <a:pt x="51" y="53"/>
                              </a:lnTo>
                              <a:lnTo>
                                <a:pt x="49" y="43"/>
                              </a:lnTo>
                              <a:lnTo>
                                <a:pt x="60" y="36"/>
                              </a:lnTo>
                              <a:lnTo>
                                <a:pt x="43" y="20"/>
                              </a:lnTo>
                              <a:lnTo>
                                <a:pt x="48" y="0"/>
                              </a:lnTo>
                              <a:lnTo>
                                <a:pt x="24" y="4"/>
                              </a:lnTo>
                              <a:lnTo>
                                <a:pt x="25" y="11"/>
                              </a:lnTo>
                              <a:lnTo>
                                <a:pt x="20" y="8"/>
                              </a:lnTo>
                              <a:lnTo>
                                <a:pt x="17" y="17"/>
                              </a:lnTo>
                              <a:lnTo>
                                <a:pt x="4" y="18"/>
                              </a:lnTo>
                              <a:lnTo>
                                <a:pt x="0"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7" name="Freeform 224"/>
                        <p:cNvSpPr>
                          <a:spLocks noChangeAspect="1"/>
                        </p:cNvSpPr>
                        <p:nvPr/>
                      </p:nvSpPr>
                      <p:spPr bwMode="auto">
                        <a:xfrm>
                          <a:off x="3887" y="1540"/>
                          <a:ext cx="91" cy="38"/>
                        </a:xfrm>
                        <a:custGeom>
                          <a:avLst/>
                          <a:gdLst>
                            <a:gd name="T0" fmla="*/ 0 w 90"/>
                            <a:gd name="T1" fmla="*/ 23 h 38"/>
                            <a:gd name="T2" fmla="*/ 16 w 90"/>
                            <a:gd name="T3" fmla="*/ 37 h 38"/>
                            <a:gd name="T4" fmla="*/ 10 w 90"/>
                            <a:gd name="T5" fmla="*/ 16 h 38"/>
                            <a:gd name="T6" fmla="*/ 24 w 90"/>
                            <a:gd name="T7" fmla="*/ 7 h 38"/>
                            <a:gd name="T8" fmla="*/ 88 w 90"/>
                            <a:gd name="T9" fmla="*/ 3 h 38"/>
                            <a:gd name="T10" fmla="*/ 99 w 90"/>
                            <a:gd name="T11" fmla="*/ 8 h 38"/>
                            <a:gd name="T12" fmla="*/ 118 w 90"/>
                            <a:gd name="T13" fmla="*/ 0 h 38"/>
                            <a:gd name="T14" fmla="*/ 15 w 90"/>
                            <a:gd name="T15" fmla="*/ 0 h 38"/>
                            <a:gd name="T16" fmla="*/ 0 w 90"/>
                            <a:gd name="T17" fmla="*/ 11 h 38"/>
                            <a:gd name="T18" fmla="*/ 0 w 90"/>
                            <a:gd name="T19" fmla="*/ 23 h 38"/>
                            <a:gd name="T20" fmla="*/ 0 w 90"/>
                            <a:gd name="T21" fmla="*/ 23 h 38"/>
                            <a:gd name="T22" fmla="*/ 0 w 90"/>
                            <a:gd name="T23" fmla="*/ 23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38"/>
                            <a:gd name="T38" fmla="*/ 90 w 90"/>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38">
                              <a:moveTo>
                                <a:pt x="0" y="23"/>
                              </a:moveTo>
                              <a:lnTo>
                                <a:pt x="16" y="37"/>
                              </a:lnTo>
                              <a:lnTo>
                                <a:pt x="10" y="16"/>
                              </a:lnTo>
                              <a:lnTo>
                                <a:pt x="24" y="7"/>
                              </a:lnTo>
                              <a:lnTo>
                                <a:pt x="59" y="3"/>
                              </a:lnTo>
                              <a:lnTo>
                                <a:pt x="70" y="8"/>
                              </a:lnTo>
                              <a:lnTo>
                                <a:pt x="89" y="0"/>
                              </a:lnTo>
                              <a:lnTo>
                                <a:pt x="15" y="0"/>
                              </a:lnTo>
                              <a:lnTo>
                                <a:pt x="0" y="11"/>
                              </a:lnTo>
                              <a:lnTo>
                                <a:pt x="0"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8" name="Freeform 225"/>
                        <p:cNvSpPr>
                          <a:spLocks noChangeAspect="1"/>
                        </p:cNvSpPr>
                        <p:nvPr/>
                      </p:nvSpPr>
                      <p:spPr bwMode="auto">
                        <a:xfrm>
                          <a:off x="4331" y="1363"/>
                          <a:ext cx="62" cy="87"/>
                        </a:xfrm>
                        <a:custGeom>
                          <a:avLst/>
                          <a:gdLst>
                            <a:gd name="T0" fmla="*/ 0 w 62"/>
                            <a:gd name="T1" fmla="*/ 44 h 89"/>
                            <a:gd name="T2" fmla="*/ 17 w 62"/>
                            <a:gd name="T3" fmla="*/ 48 h 89"/>
                            <a:gd name="T4" fmla="*/ 35 w 62"/>
                            <a:gd name="T5" fmla="*/ 44 h 89"/>
                            <a:gd name="T6" fmla="*/ 34 w 62"/>
                            <a:gd name="T7" fmla="*/ 39 h 89"/>
                            <a:gd name="T8" fmla="*/ 54 w 62"/>
                            <a:gd name="T9" fmla="*/ 32 h 89"/>
                            <a:gd name="T10" fmla="*/ 61 w 62"/>
                            <a:gd name="T11" fmla="*/ 22 h 89"/>
                            <a:gd name="T12" fmla="*/ 50 w 62"/>
                            <a:gd name="T13" fmla="*/ 3 h 89"/>
                            <a:gd name="T14" fmla="*/ 42 w 62"/>
                            <a:gd name="T15" fmla="*/ 0 h 89"/>
                            <a:gd name="T16" fmla="*/ 44 w 62"/>
                            <a:gd name="T17" fmla="*/ 22 h 89"/>
                            <a:gd name="T18" fmla="*/ 24 w 62"/>
                            <a:gd name="T19" fmla="*/ 42 h 89"/>
                            <a:gd name="T20" fmla="*/ 0 w 62"/>
                            <a:gd name="T21" fmla="*/ 44 h 89"/>
                            <a:gd name="T22" fmla="*/ 0 w 62"/>
                            <a:gd name="T23" fmla="*/ 44 h 89"/>
                            <a:gd name="T24" fmla="*/ 0 w 62"/>
                            <a:gd name="T25" fmla="*/ 44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0" y="81"/>
                              </a:moveTo>
                              <a:lnTo>
                                <a:pt x="17" y="88"/>
                              </a:lnTo>
                              <a:lnTo>
                                <a:pt x="35" y="81"/>
                              </a:lnTo>
                              <a:lnTo>
                                <a:pt x="34" y="71"/>
                              </a:lnTo>
                              <a:lnTo>
                                <a:pt x="54" y="61"/>
                              </a:lnTo>
                              <a:lnTo>
                                <a:pt x="61" y="35"/>
                              </a:lnTo>
                              <a:lnTo>
                                <a:pt x="50" y="3"/>
                              </a:lnTo>
                              <a:lnTo>
                                <a:pt x="42" y="0"/>
                              </a:lnTo>
                              <a:lnTo>
                                <a:pt x="44" y="36"/>
                              </a:lnTo>
                              <a:lnTo>
                                <a:pt x="24" y="77"/>
                              </a:lnTo>
                              <a:lnTo>
                                <a:pt x="0" y="8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69" name="Freeform 226"/>
                        <p:cNvSpPr>
                          <a:spLocks noChangeAspect="1"/>
                        </p:cNvSpPr>
                        <p:nvPr/>
                      </p:nvSpPr>
                      <p:spPr bwMode="auto">
                        <a:xfrm>
                          <a:off x="3127" y="1250"/>
                          <a:ext cx="46" cy="35"/>
                        </a:xfrm>
                        <a:custGeom>
                          <a:avLst/>
                          <a:gdLst>
                            <a:gd name="T0" fmla="*/ 0 w 44"/>
                            <a:gd name="T1" fmla="*/ 10 h 34"/>
                            <a:gd name="T2" fmla="*/ 67 w 44"/>
                            <a:gd name="T3" fmla="*/ 72 h 34"/>
                            <a:gd name="T4" fmla="*/ 145 w 44"/>
                            <a:gd name="T5" fmla="*/ 60 h 34"/>
                            <a:gd name="T6" fmla="*/ 155 w 44"/>
                            <a:gd name="T7" fmla="*/ 51 h 34"/>
                            <a:gd name="T8" fmla="*/ 133 w 44"/>
                            <a:gd name="T9" fmla="*/ 9 h 34"/>
                            <a:gd name="T10" fmla="*/ 67 w 44"/>
                            <a:gd name="T11" fmla="*/ 0 h 34"/>
                            <a:gd name="T12" fmla="*/ 47 w 44"/>
                            <a:gd name="T13" fmla="*/ 0 h 34"/>
                            <a:gd name="T14" fmla="*/ 0 w 44"/>
                            <a:gd name="T15" fmla="*/ 10 h 34"/>
                            <a:gd name="T16" fmla="*/ 0 w 44"/>
                            <a:gd name="T17" fmla="*/ 10 h 34"/>
                            <a:gd name="T18" fmla="*/ 0 w 44"/>
                            <a:gd name="T19" fmla="*/ 1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4"/>
                            <a:gd name="T32" fmla="*/ 44 w 4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4">
                              <a:moveTo>
                                <a:pt x="0" y="10"/>
                              </a:moveTo>
                              <a:lnTo>
                                <a:pt x="19" y="33"/>
                              </a:lnTo>
                              <a:lnTo>
                                <a:pt x="40" y="27"/>
                              </a:lnTo>
                              <a:lnTo>
                                <a:pt x="43" y="22"/>
                              </a:lnTo>
                              <a:lnTo>
                                <a:pt x="36" y="9"/>
                              </a:lnTo>
                              <a:lnTo>
                                <a:pt x="19" y="0"/>
                              </a:lnTo>
                              <a:lnTo>
                                <a:pt x="11" y="0"/>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70" name="Freeform 227"/>
                        <p:cNvSpPr>
                          <a:spLocks noChangeAspect="1"/>
                        </p:cNvSpPr>
                        <p:nvPr/>
                      </p:nvSpPr>
                      <p:spPr bwMode="auto">
                        <a:xfrm>
                          <a:off x="3188" y="1228"/>
                          <a:ext cx="35" cy="39"/>
                        </a:xfrm>
                        <a:custGeom>
                          <a:avLst/>
                          <a:gdLst>
                            <a:gd name="T0" fmla="*/ 3 w 34"/>
                            <a:gd name="T1" fmla="*/ 22 h 39"/>
                            <a:gd name="T2" fmla="*/ 49 w 34"/>
                            <a:gd name="T3" fmla="*/ 30 h 39"/>
                            <a:gd name="T4" fmla="*/ 50 w 34"/>
                            <a:gd name="T5" fmla="*/ 38 h 39"/>
                            <a:gd name="T6" fmla="*/ 72 w 34"/>
                            <a:gd name="T7" fmla="*/ 33 h 39"/>
                            <a:gd name="T8" fmla="*/ 50 w 34"/>
                            <a:gd name="T9" fmla="*/ 8 h 39"/>
                            <a:gd name="T10" fmla="*/ 12 w 34"/>
                            <a:gd name="T11" fmla="*/ 4 h 39"/>
                            <a:gd name="T12" fmla="*/ 0 w 34"/>
                            <a:gd name="T13" fmla="*/ 0 h 39"/>
                            <a:gd name="T14" fmla="*/ 14 w 34"/>
                            <a:gd name="T15" fmla="*/ 14 h 39"/>
                            <a:gd name="T16" fmla="*/ 5 w 34"/>
                            <a:gd name="T17" fmla="*/ 14 h 39"/>
                            <a:gd name="T18" fmla="*/ 3 w 34"/>
                            <a:gd name="T19" fmla="*/ 22 h 39"/>
                            <a:gd name="T20" fmla="*/ 3 w 34"/>
                            <a:gd name="T21" fmla="*/ 22 h 39"/>
                            <a:gd name="T22" fmla="*/ 3 w 34"/>
                            <a:gd name="T23" fmla="*/ 2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9"/>
                            <a:gd name="T38" fmla="*/ 34 w 3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9">
                              <a:moveTo>
                                <a:pt x="3" y="22"/>
                              </a:moveTo>
                              <a:lnTo>
                                <a:pt x="20" y="30"/>
                              </a:lnTo>
                              <a:lnTo>
                                <a:pt x="21" y="38"/>
                              </a:lnTo>
                              <a:lnTo>
                                <a:pt x="33" y="33"/>
                              </a:lnTo>
                              <a:lnTo>
                                <a:pt x="21" y="8"/>
                              </a:lnTo>
                              <a:lnTo>
                                <a:pt x="12" y="4"/>
                              </a:lnTo>
                              <a:lnTo>
                                <a:pt x="0" y="0"/>
                              </a:lnTo>
                              <a:lnTo>
                                <a:pt x="14" y="14"/>
                              </a:lnTo>
                              <a:lnTo>
                                <a:pt x="5" y="14"/>
                              </a:lnTo>
                              <a:lnTo>
                                <a:pt x="3"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71" name="Freeform 228"/>
                        <p:cNvSpPr>
                          <a:spLocks noChangeAspect="1"/>
                        </p:cNvSpPr>
                        <p:nvPr/>
                      </p:nvSpPr>
                      <p:spPr bwMode="auto">
                        <a:xfrm>
                          <a:off x="3231" y="2492"/>
                          <a:ext cx="52" cy="62"/>
                        </a:xfrm>
                        <a:custGeom>
                          <a:avLst/>
                          <a:gdLst>
                            <a:gd name="T0" fmla="*/ 0 w 50"/>
                            <a:gd name="T1" fmla="*/ 31 h 63"/>
                            <a:gd name="T2" fmla="*/ 4 w 50"/>
                            <a:gd name="T3" fmla="*/ 33 h 63"/>
                            <a:gd name="T4" fmla="*/ 12 w 50"/>
                            <a:gd name="T5" fmla="*/ 31 h 63"/>
                            <a:gd name="T6" fmla="*/ 104 w 50"/>
                            <a:gd name="T7" fmla="*/ 31 h 63"/>
                            <a:gd name="T8" fmla="*/ 131 w 50"/>
                            <a:gd name="T9" fmla="*/ 31 h 63"/>
                            <a:gd name="T10" fmla="*/ 88 w 50"/>
                            <a:gd name="T11" fmla="*/ 31 h 63"/>
                            <a:gd name="T12" fmla="*/ 151 w 50"/>
                            <a:gd name="T13" fmla="*/ 14 h 63"/>
                            <a:gd name="T14" fmla="*/ 136 w 50"/>
                            <a:gd name="T15" fmla="*/ 3 h 63"/>
                            <a:gd name="T16" fmla="*/ 76 w 50"/>
                            <a:gd name="T17" fmla="*/ 0 h 63"/>
                            <a:gd name="T18" fmla="*/ 4 w 50"/>
                            <a:gd name="T19" fmla="*/ 9 h 63"/>
                            <a:gd name="T20" fmla="*/ 0 w 50"/>
                            <a:gd name="T21" fmla="*/ 31 h 63"/>
                            <a:gd name="T22" fmla="*/ 0 w 50"/>
                            <a:gd name="T23" fmla="*/ 31 h 63"/>
                            <a:gd name="T24" fmla="*/ 0 w 50"/>
                            <a:gd name="T25" fmla="*/ 3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3"/>
                            <a:gd name="T41" fmla="*/ 50 w 5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3">
                              <a:moveTo>
                                <a:pt x="0" y="48"/>
                              </a:moveTo>
                              <a:lnTo>
                                <a:pt x="4" y="62"/>
                              </a:lnTo>
                              <a:lnTo>
                                <a:pt x="12" y="54"/>
                              </a:lnTo>
                              <a:lnTo>
                                <a:pt x="34" y="57"/>
                              </a:lnTo>
                              <a:lnTo>
                                <a:pt x="42" y="49"/>
                              </a:lnTo>
                              <a:lnTo>
                                <a:pt x="30" y="48"/>
                              </a:lnTo>
                              <a:lnTo>
                                <a:pt x="49" y="14"/>
                              </a:lnTo>
                              <a:lnTo>
                                <a:pt x="44" y="3"/>
                              </a:lnTo>
                              <a:lnTo>
                                <a:pt x="26" y="0"/>
                              </a:lnTo>
                              <a:lnTo>
                                <a:pt x="4" y="9"/>
                              </a:lnTo>
                              <a:lnTo>
                                <a:pt x="0" y="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72" name="Freeform 229"/>
                        <p:cNvSpPr>
                          <a:spLocks noChangeAspect="1"/>
                        </p:cNvSpPr>
                        <p:nvPr/>
                      </p:nvSpPr>
                      <p:spPr bwMode="auto">
                        <a:xfrm>
                          <a:off x="3185" y="2564"/>
                          <a:ext cx="38" cy="115"/>
                        </a:xfrm>
                        <a:custGeom>
                          <a:avLst/>
                          <a:gdLst>
                            <a:gd name="T0" fmla="*/ 3 w 37"/>
                            <a:gd name="T1" fmla="*/ 56 h 115"/>
                            <a:gd name="T2" fmla="*/ 49 w 37"/>
                            <a:gd name="T3" fmla="*/ 86 h 115"/>
                            <a:gd name="T4" fmla="*/ 53 w 37"/>
                            <a:gd name="T5" fmla="*/ 109 h 115"/>
                            <a:gd name="T6" fmla="*/ 74 w 37"/>
                            <a:gd name="T7" fmla="*/ 114 h 115"/>
                            <a:gd name="T8" fmla="*/ 56 w 37"/>
                            <a:gd name="T9" fmla="*/ 73 h 115"/>
                            <a:gd name="T10" fmla="*/ 11 w 37"/>
                            <a:gd name="T11" fmla="*/ 60 h 115"/>
                            <a:gd name="T12" fmla="*/ 16 w 37"/>
                            <a:gd name="T13" fmla="*/ 51 h 115"/>
                            <a:gd name="T14" fmla="*/ 4 w 37"/>
                            <a:gd name="T15" fmla="*/ 0 h 115"/>
                            <a:gd name="T16" fmla="*/ 0 w 37"/>
                            <a:gd name="T17" fmla="*/ 14 h 115"/>
                            <a:gd name="T18" fmla="*/ 3 w 37"/>
                            <a:gd name="T19" fmla="*/ 56 h 115"/>
                            <a:gd name="T20" fmla="*/ 3 w 37"/>
                            <a:gd name="T21" fmla="*/ 56 h 115"/>
                            <a:gd name="T22" fmla="*/ 3 w 37"/>
                            <a:gd name="T23" fmla="*/ 56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15"/>
                            <a:gd name="T38" fmla="*/ 37 w 37"/>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15">
                              <a:moveTo>
                                <a:pt x="3" y="56"/>
                              </a:moveTo>
                              <a:lnTo>
                                <a:pt x="20" y="86"/>
                              </a:lnTo>
                              <a:lnTo>
                                <a:pt x="24" y="109"/>
                              </a:lnTo>
                              <a:lnTo>
                                <a:pt x="36" y="114"/>
                              </a:lnTo>
                              <a:lnTo>
                                <a:pt x="27" y="73"/>
                              </a:lnTo>
                              <a:lnTo>
                                <a:pt x="11" y="60"/>
                              </a:lnTo>
                              <a:lnTo>
                                <a:pt x="16" y="51"/>
                              </a:lnTo>
                              <a:lnTo>
                                <a:pt x="4" y="0"/>
                              </a:lnTo>
                              <a:lnTo>
                                <a:pt x="0" y="14"/>
                              </a:lnTo>
                              <a:lnTo>
                                <a:pt x="3" y="5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273" name="Freeform 230"/>
                        <p:cNvSpPr>
                          <a:spLocks noChangeAspect="1"/>
                        </p:cNvSpPr>
                        <p:nvPr/>
                      </p:nvSpPr>
                      <p:spPr bwMode="auto">
                        <a:xfrm>
                          <a:off x="3274" y="2693"/>
                          <a:ext cx="24" cy="102"/>
                        </a:xfrm>
                        <a:custGeom>
                          <a:avLst/>
                          <a:gdLst>
                            <a:gd name="T0" fmla="*/ 0 w 23"/>
                            <a:gd name="T1" fmla="*/ 51 h 103"/>
                            <a:gd name="T2" fmla="*/ 4 w 23"/>
                            <a:gd name="T3" fmla="*/ 51 h 103"/>
                            <a:gd name="T4" fmla="*/ 71 w 23"/>
                            <a:gd name="T5" fmla="*/ 73 h 103"/>
                            <a:gd name="T6" fmla="*/ 51 w 23"/>
                            <a:gd name="T7" fmla="*/ 51 h 103"/>
                            <a:gd name="T8" fmla="*/ 62 w 23"/>
                            <a:gd name="T9" fmla="*/ 42 h 103"/>
                            <a:gd name="T10" fmla="*/ 9 w 23"/>
                            <a:gd name="T11" fmla="*/ 6 h 103"/>
                            <a:gd name="T12" fmla="*/ 2 w 23"/>
                            <a:gd name="T13" fmla="*/ 0 h 103"/>
                            <a:gd name="T14" fmla="*/ 7 w 23"/>
                            <a:gd name="T15" fmla="*/ 45 h 103"/>
                            <a:gd name="T16" fmla="*/ 0 w 23"/>
                            <a:gd name="T17" fmla="*/ 51 h 103"/>
                            <a:gd name="T18" fmla="*/ 0 w 23"/>
                            <a:gd name="T19" fmla="*/ 51 h 103"/>
                            <a:gd name="T20" fmla="*/ 0 w 23"/>
                            <a:gd name="T21" fmla="*/ 51 h 1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103"/>
                            <a:gd name="T35" fmla="*/ 23 w 23"/>
                            <a:gd name="T36" fmla="*/ 103 h 10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103">
                              <a:moveTo>
                                <a:pt x="0" y="54"/>
                              </a:moveTo>
                              <a:lnTo>
                                <a:pt x="4" y="80"/>
                              </a:lnTo>
                              <a:lnTo>
                                <a:pt x="22" y="102"/>
                              </a:lnTo>
                              <a:lnTo>
                                <a:pt x="14" y="68"/>
                              </a:lnTo>
                              <a:lnTo>
                                <a:pt x="19" y="42"/>
                              </a:lnTo>
                              <a:lnTo>
                                <a:pt x="9" y="6"/>
                              </a:lnTo>
                              <a:lnTo>
                                <a:pt x="2" y="0"/>
                              </a:lnTo>
                              <a:lnTo>
                                <a:pt x="7" y="45"/>
                              </a:lnTo>
                              <a:lnTo>
                                <a:pt x="0" y="5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grpSp>
          </p:grpSp>
        </p:grpSp>
        <p:grpSp>
          <p:nvGrpSpPr>
            <p:cNvPr id="527" name="Group 231"/>
            <p:cNvGrpSpPr>
              <a:grpSpLocks/>
            </p:cNvGrpSpPr>
            <p:nvPr/>
          </p:nvGrpSpPr>
          <p:grpSpPr bwMode="auto">
            <a:xfrm>
              <a:off x="5854700" y="2330450"/>
              <a:ext cx="3238500" cy="3246438"/>
              <a:chOff x="3645" y="1407"/>
              <a:chExt cx="2040" cy="2045"/>
            </a:xfrm>
          </p:grpSpPr>
          <p:sp>
            <p:nvSpPr>
              <p:cNvPr id="1168" name="Freeform 232"/>
              <p:cNvSpPr>
                <a:spLocks noChangeAspect="1"/>
              </p:cNvSpPr>
              <p:nvPr/>
            </p:nvSpPr>
            <p:spPr bwMode="auto">
              <a:xfrm>
                <a:off x="3645" y="1706"/>
                <a:ext cx="239" cy="187"/>
              </a:xfrm>
              <a:custGeom>
                <a:avLst/>
                <a:gdLst>
                  <a:gd name="T0" fmla="*/ 170 w 234"/>
                  <a:gd name="T1" fmla="*/ 23 h 189"/>
                  <a:gd name="T2" fmla="*/ 212 w 234"/>
                  <a:gd name="T3" fmla="*/ 30 h 189"/>
                  <a:gd name="T4" fmla="*/ 229 w 234"/>
                  <a:gd name="T5" fmla="*/ 30 h 189"/>
                  <a:gd name="T6" fmla="*/ 262 w 234"/>
                  <a:gd name="T7" fmla="*/ 26 h 189"/>
                  <a:gd name="T8" fmla="*/ 270 w 234"/>
                  <a:gd name="T9" fmla="*/ 18 h 189"/>
                  <a:gd name="T10" fmla="*/ 294 w 234"/>
                  <a:gd name="T11" fmla="*/ 19 h 189"/>
                  <a:gd name="T12" fmla="*/ 310 w 234"/>
                  <a:gd name="T13" fmla="*/ 0 h 189"/>
                  <a:gd name="T14" fmla="*/ 335 w 234"/>
                  <a:gd name="T15" fmla="*/ 11 h 189"/>
                  <a:gd name="T16" fmla="*/ 348 w 234"/>
                  <a:gd name="T17" fmla="*/ 36 h 189"/>
                  <a:gd name="T18" fmla="*/ 400 w 234"/>
                  <a:gd name="T19" fmla="*/ 21 h 189"/>
                  <a:gd name="T20" fmla="*/ 448 w 234"/>
                  <a:gd name="T21" fmla="*/ 26 h 189"/>
                  <a:gd name="T22" fmla="*/ 444 w 234"/>
                  <a:gd name="T23" fmla="*/ 30 h 189"/>
                  <a:gd name="T24" fmla="*/ 445 w 234"/>
                  <a:gd name="T25" fmla="*/ 31 h 189"/>
                  <a:gd name="T26" fmla="*/ 418 w 234"/>
                  <a:gd name="T27" fmla="*/ 34 h 189"/>
                  <a:gd name="T28" fmla="*/ 388 w 234"/>
                  <a:gd name="T29" fmla="*/ 34 h 189"/>
                  <a:gd name="T30" fmla="*/ 348 w 234"/>
                  <a:gd name="T31" fmla="*/ 47 h 189"/>
                  <a:gd name="T32" fmla="*/ 360 w 234"/>
                  <a:gd name="T33" fmla="*/ 47 h 189"/>
                  <a:gd name="T34" fmla="*/ 349 w 234"/>
                  <a:gd name="T35" fmla="*/ 61 h 189"/>
                  <a:gd name="T36" fmla="*/ 317 w 234"/>
                  <a:gd name="T37" fmla="*/ 61 h 189"/>
                  <a:gd name="T38" fmla="*/ 330 w 234"/>
                  <a:gd name="T39" fmla="*/ 72 h 189"/>
                  <a:gd name="T40" fmla="*/ 314 w 234"/>
                  <a:gd name="T41" fmla="*/ 84 h 189"/>
                  <a:gd name="T42" fmla="*/ 307 w 234"/>
                  <a:gd name="T43" fmla="*/ 108 h 189"/>
                  <a:gd name="T44" fmla="*/ 238 w 234"/>
                  <a:gd name="T45" fmla="*/ 113 h 189"/>
                  <a:gd name="T46" fmla="*/ 224 w 234"/>
                  <a:gd name="T47" fmla="*/ 117 h 189"/>
                  <a:gd name="T48" fmla="*/ 219 w 234"/>
                  <a:gd name="T49" fmla="*/ 129 h 189"/>
                  <a:gd name="T50" fmla="*/ 85 w 234"/>
                  <a:gd name="T51" fmla="*/ 133 h 189"/>
                  <a:gd name="T52" fmla="*/ 21 w 234"/>
                  <a:gd name="T53" fmla="*/ 129 h 189"/>
                  <a:gd name="T54" fmla="*/ 21 w 234"/>
                  <a:gd name="T55" fmla="*/ 129 h 189"/>
                  <a:gd name="T56" fmla="*/ 61 w 234"/>
                  <a:gd name="T57" fmla="*/ 117 h 189"/>
                  <a:gd name="T58" fmla="*/ 58 w 234"/>
                  <a:gd name="T59" fmla="*/ 112 h 189"/>
                  <a:gd name="T60" fmla="*/ 11 w 234"/>
                  <a:gd name="T61" fmla="*/ 108 h 189"/>
                  <a:gd name="T62" fmla="*/ 0 w 234"/>
                  <a:gd name="T63" fmla="*/ 62 h 189"/>
                  <a:gd name="T64" fmla="*/ 0 w 234"/>
                  <a:gd name="T65" fmla="*/ 60 h 189"/>
                  <a:gd name="T66" fmla="*/ 8 w 234"/>
                  <a:gd name="T67" fmla="*/ 47 h 189"/>
                  <a:gd name="T68" fmla="*/ 8 w 234"/>
                  <a:gd name="T69" fmla="*/ 47 h 189"/>
                  <a:gd name="T70" fmla="*/ 8 w 234"/>
                  <a:gd name="T71" fmla="*/ 47 h 189"/>
                  <a:gd name="T72" fmla="*/ 66 w 234"/>
                  <a:gd name="T73" fmla="*/ 47 h 189"/>
                  <a:gd name="T74" fmla="*/ 79 w 234"/>
                  <a:gd name="T75" fmla="*/ 47 h 189"/>
                  <a:gd name="T76" fmla="*/ 113 w 234"/>
                  <a:gd name="T77" fmla="*/ 45 h 189"/>
                  <a:gd name="T78" fmla="*/ 122 w 234"/>
                  <a:gd name="T79" fmla="*/ 26 h 189"/>
                  <a:gd name="T80" fmla="*/ 147 w 234"/>
                  <a:gd name="T81" fmla="*/ 25 h 189"/>
                  <a:gd name="T82" fmla="*/ 148 w 234"/>
                  <a:gd name="T83" fmla="*/ 19 h 189"/>
                  <a:gd name="T84" fmla="*/ 170 w 234"/>
                  <a:gd name="T85" fmla="*/ 23 h 189"/>
                  <a:gd name="T86" fmla="*/ 170 w 234"/>
                  <a:gd name="T87" fmla="*/ 23 h 189"/>
                  <a:gd name="T88" fmla="*/ 170 w 234"/>
                  <a:gd name="T89" fmla="*/ 23 h 18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4"/>
                  <a:gd name="T136" fmla="*/ 0 h 189"/>
                  <a:gd name="T137" fmla="*/ 234 w 234"/>
                  <a:gd name="T138" fmla="*/ 189 h 18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4" h="189">
                    <a:moveTo>
                      <a:pt x="90" y="23"/>
                    </a:moveTo>
                    <a:lnTo>
                      <a:pt x="111" y="30"/>
                    </a:lnTo>
                    <a:lnTo>
                      <a:pt x="118" y="30"/>
                    </a:lnTo>
                    <a:lnTo>
                      <a:pt x="137" y="26"/>
                    </a:lnTo>
                    <a:lnTo>
                      <a:pt x="141" y="18"/>
                    </a:lnTo>
                    <a:lnTo>
                      <a:pt x="153" y="19"/>
                    </a:lnTo>
                    <a:lnTo>
                      <a:pt x="161" y="0"/>
                    </a:lnTo>
                    <a:lnTo>
                      <a:pt x="174" y="11"/>
                    </a:lnTo>
                    <a:lnTo>
                      <a:pt x="181" y="36"/>
                    </a:lnTo>
                    <a:lnTo>
                      <a:pt x="208" y="21"/>
                    </a:lnTo>
                    <a:lnTo>
                      <a:pt x="233" y="26"/>
                    </a:lnTo>
                    <a:lnTo>
                      <a:pt x="231" y="30"/>
                    </a:lnTo>
                    <a:lnTo>
                      <a:pt x="232" y="31"/>
                    </a:lnTo>
                    <a:lnTo>
                      <a:pt x="217" y="34"/>
                    </a:lnTo>
                    <a:lnTo>
                      <a:pt x="202" y="34"/>
                    </a:lnTo>
                    <a:lnTo>
                      <a:pt x="181" y="47"/>
                    </a:lnTo>
                    <a:lnTo>
                      <a:pt x="188" y="72"/>
                    </a:lnTo>
                    <a:lnTo>
                      <a:pt x="182" y="92"/>
                    </a:lnTo>
                    <a:lnTo>
                      <a:pt x="164" y="92"/>
                    </a:lnTo>
                    <a:lnTo>
                      <a:pt x="171" y="103"/>
                    </a:lnTo>
                    <a:lnTo>
                      <a:pt x="163" y="115"/>
                    </a:lnTo>
                    <a:lnTo>
                      <a:pt x="160" y="139"/>
                    </a:lnTo>
                    <a:lnTo>
                      <a:pt x="123" y="148"/>
                    </a:lnTo>
                    <a:lnTo>
                      <a:pt x="116" y="156"/>
                    </a:lnTo>
                    <a:lnTo>
                      <a:pt x="114" y="179"/>
                    </a:lnTo>
                    <a:lnTo>
                      <a:pt x="47" y="188"/>
                    </a:lnTo>
                    <a:lnTo>
                      <a:pt x="21" y="179"/>
                    </a:lnTo>
                    <a:lnTo>
                      <a:pt x="30" y="156"/>
                    </a:lnTo>
                    <a:lnTo>
                      <a:pt x="27" y="146"/>
                    </a:lnTo>
                    <a:lnTo>
                      <a:pt x="11" y="139"/>
                    </a:lnTo>
                    <a:lnTo>
                      <a:pt x="0" y="93"/>
                    </a:lnTo>
                    <a:lnTo>
                      <a:pt x="0" y="91"/>
                    </a:lnTo>
                    <a:lnTo>
                      <a:pt x="8" y="74"/>
                    </a:lnTo>
                    <a:lnTo>
                      <a:pt x="8" y="55"/>
                    </a:lnTo>
                    <a:lnTo>
                      <a:pt x="35" y="62"/>
                    </a:lnTo>
                    <a:lnTo>
                      <a:pt x="44" y="55"/>
                    </a:lnTo>
                    <a:lnTo>
                      <a:pt x="61" y="45"/>
                    </a:lnTo>
                    <a:lnTo>
                      <a:pt x="65" y="26"/>
                    </a:lnTo>
                    <a:lnTo>
                      <a:pt x="75" y="25"/>
                    </a:lnTo>
                    <a:lnTo>
                      <a:pt x="76" y="19"/>
                    </a:lnTo>
                    <a:lnTo>
                      <a:pt x="90" y="23"/>
                    </a:lnTo>
                  </a:path>
                </a:pathLst>
              </a:custGeom>
              <a:solidFill>
                <a:srgbClr val="FFFFCC"/>
              </a:solidFill>
              <a:ln w="3175" cap="flat" cmpd="sng">
                <a:solidFill>
                  <a:srgbClr val="000000"/>
                </a:solidFill>
                <a:prstDash val="solid"/>
                <a:round/>
                <a:headEnd type="none" w="med" len="med"/>
                <a:tailEnd type="none" w="med" len="med"/>
              </a:ln>
            </p:spPr>
            <p:txBody>
              <a:bodyPr/>
              <a:lstStyle/>
              <a:p>
                <a:endParaRPr lang="en-US"/>
              </a:p>
            </p:txBody>
          </p:sp>
          <p:grpSp>
            <p:nvGrpSpPr>
              <p:cNvPr id="1169" name="Group 233"/>
              <p:cNvGrpSpPr>
                <a:grpSpLocks/>
              </p:cNvGrpSpPr>
              <p:nvPr/>
            </p:nvGrpSpPr>
            <p:grpSpPr bwMode="auto">
              <a:xfrm>
                <a:off x="3668" y="1407"/>
                <a:ext cx="2017" cy="2045"/>
                <a:chOff x="3668" y="1407"/>
                <a:chExt cx="2017" cy="2045"/>
              </a:xfrm>
            </p:grpSpPr>
            <p:sp>
              <p:nvSpPr>
                <p:cNvPr id="1170" name="Freeform 234"/>
                <p:cNvSpPr>
                  <a:spLocks noChangeAspect="1"/>
                </p:cNvSpPr>
                <p:nvPr/>
              </p:nvSpPr>
              <p:spPr bwMode="auto">
                <a:xfrm>
                  <a:off x="3743" y="1654"/>
                  <a:ext cx="141" cy="90"/>
                </a:xfrm>
                <a:custGeom>
                  <a:avLst/>
                  <a:gdLst>
                    <a:gd name="T0" fmla="*/ 23 w 139"/>
                    <a:gd name="T1" fmla="*/ 53 h 91"/>
                    <a:gd name="T2" fmla="*/ 73 w 139"/>
                    <a:gd name="T3" fmla="*/ 49 h 91"/>
                    <a:gd name="T4" fmla="*/ 77 w 139"/>
                    <a:gd name="T5" fmla="*/ 45 h 91"/>
                    <a:gd name="T6" fmla="*/ 89 w 139"/>
                    <a:gd name="T7" fmla="*/ 45 h 91"/>
                    <a:gd name="T8" fmla="*/ 97 w 139"/>
                    <a:gd name="T9" fmla="*/ 45 h 91"/>
                    <a:gd name="T10" fmla="*/ 115 w 139"/>
                    <a:gd name="T11" fmla="*/ 45 h 91"/>
                    <a:gd name="T12" fmla="*/ 129 w 139"/>
                    <a:gd name="T13" fmla="*/ 59 h 91"/>
                    <a:gd name="T14" fmla="*/ 175 w 139"/>
                    <a:gd name="T15" fmla="*/ 45 h 91"/>
                    <a:gd name="T16" fmla="*/ 213 w 139"/>
                    <a:gd name="T17" fmla="*/ 49 h 91"/>
                    <a:gd name="T18" fmla="*/ 207 w 139"/>
                    <a:gd name="T19" fmla="*/ 45 h 91"/>
                    <a:gd name="T20" fmla="*/ 183 w 139"/>
                    <a:gd name="T21" fmla="*/ 45 h 91"/>
                    <a:gd name="T22" fmla="*/ 173 w 139"/>
                    <a:gd name="T23" fmla="*/ 45 h 91"/>
                    <a:gd name="T24" fmla="*/ 173 w 139"/>
                    <a:gd name="T25" fmla="*/ 34 h 91"/>
                    <a:gd name="T26" fmla="*/ 125 w 139"/>
                    <a:gd name="T27" fmla="*/ 38 h 91"/>
                    <a:gd name="T28" fmla="*/ 99 w 139"/>
                    <a:gd name="T29" fmla="*/ 30 h 91"/>
                    <a:gd name="T30" fmla="*/ 33 w 139"/>
                    <a:gd name="T31" fmla="*/ 30 h 91"/>
                    <a:gd name="T32" fmla="*/ 31 w 139"/>
                    <a:gd name="T33" fmla="*/ 22 h 91"/>
                    <a:gd name="T34" fmla="*/ 82 w 139"/>
                    <a:gd name="T35" fmla="*/ 22 h 91"/>
                    <a:gd name="T36" fmla="*/ 88 w 139"/>
                    <a:gd name="T37" fmla="*/ 18 h 91"/>
                    <a:gd name="T38" fmla="*/ 82 w 139"/>
                    <a:gd name="T39" fmla="*/ 18 h 91"/>
                    <a:gd name="T40" fmla="*/ 75 w 139"/>
                    <a:gd name="T41" fmla="*/ 0 h 91"/>
                    <a:gd name="T42" fmla="*/ 28 w 139"/>
                    <a:gd name="T43" fmla="*/ 9 h 91"/>
                    <a:gd name="T44" fmla="*/ 29 w 139"/>
                    <a:gd name="T45" fmla="*/ 18 h 91"/>
                    <a:gd name="T46" fmla="*/ 21 w 139"/>
                    <a:gd name="T47" fmla="*/ 22 h 91"/>
                    <a:gd name="T48" fmla="*/ 19 w 139"/>
                    <a:gd name="T49" fmla="*/ 30 h 91"/>
                    <a:gd name="T50" fmla="*/ 2 w 139"/>
                    <a:gd name="T51" fmla="*/ 30 h 91"/>
                    <a:gd name="T52" fmla="*/ 0 w 139"/>
                    <a:gd name="T53" fmla="*/ 37 h 91"/>
                    <a:gd name="T54" fmla="*/ 15 w 139"/>
                    <a:gd name="T55" fmla="*/ 44 h 91"/>
                    <a:gd name="T56" fmla="*/ 22 w 139"/>
                    <a:gd name="T57" fmla="*/ 45 h 91"/>
                    <a:gd name="T58" fmla="*/ 16 w 139"/>
                    <a:gd name="T59" fmla="*/ 53 h 91"/>
                    <a:gd name="T60" fmla="*/ 23 w 139"/>
                    <a:gd name="T61" fmla="*/ 53 h 91"/>
                    <a:gd name="T62" fmla="*/ 23 w 139"/>
                    <a:gd name="T63" fmla="*/ 53 h 91"/>
                    <a:gd name="T64" fmla="*/ 23 w 139"/>
                    <a:gd name="T65" fmla="*/ 53 h 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91"/>
                    <a:gd name="T101" fmla="*/ 139 w 139"/>
                    <a:gd name="T102" fmla="*/ 91 h 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91">
                      <a:moveTo>
                        <a:pt x="23" y="84"/>
                      </a:moveTo>
                      <a:lnTo>
                        <a:pt x="42" y="80"/>
                      </a:lnTo>
                      <a:lnTo>
                        <a:pt x="46" y="72"/>
                      </a:lnTo>
                      <a:lnTo>
                        <a:pt x="58" y="73"/>
                      </a:lnTo>
                      <a:lnTo>
                        <a:pt x="66" y="54"/>
                      </a:lnTo>
                      <a:lnTo>
                        <a:pt x="79" y="65"/>
                      </a:lnTo>
                      <a:lnTo>
                        <a:pt x="86" y="90"/>
                      </a:lnTo>
                      <a:lnTo>
                        <a:pt x="113" y="75"/>
                      </a:lnTo>
                      <a:lnTo>
                        <a:pt x="138" y="80"/>
                      </a:lnTo>
                      <a:lnTo>
                        <a:pt x="134" y="56"/>
                      </a:lnTo>
                      <a:lnTo>
                        <a:pt x="118" y="54"/>
                      </a:lnTo>
                      <a:lnTo>
                        <a:pt x="111" y="46"/>
                      </a:lnTo>
                      <a:lnTo>
                        <a:pt x="111" y="34"/>
                      </a:lnTo>
                      <a:lnTo>
                        <a:pt x="84" y="38"/>
                      </a:lnTo>
                      <a:lnTo>
                        <a:pt x="68" y="30"/>
                      </a:lnTo>
                      <a:lnTo>
                        <a:pt x="33" y="30"/>
                      </a:lnTo>
                      <a:lnTo>
                        <a:pt x="31" y="22"/>
                      </a:lnTo>
                      <a:lnTo>
                        <a:pt x="51" y="22"/>
                      </a:lnTo>
                      <a:lnTo>
                        <a:pt x="57" y="18"/>
                      </a:lnTo>
                      <a:lnTo>
                        <a:pt x="51" y="18"/>
                      </a:lnTo>
                      <a:lnTo>
                        <a:pt x="44" y="0"/>
                      </a:lnTo>
                      <a:lnTo>
                        <a:pt x="28" y="9"/>
                      </a:lnTo>
                      <a:lnTo>
                        <a:pt x="29" y="18"/>
                      </a:lnTo>
                      <a:lnTo>
                        <a:pt x="21" y="22"/>
                      </a:lnTo>
                      <a:lnTo>
                        <a:pt x="19" y="30"/>
                      </a:lnTo>
                      <a:lnTo>
                        <a:pt x="2" y="30"/>
                      </a:lnTo>
                      <a:lnTo>
                        <a:pt x="0" y="37"/>
                      </a:lnTo>
                      <a:lnTo>
                        <a:pt x="15" y="44"/>
                      </a:lnTo>
                      <a:lnTo>
                        <a:pt x="22" y="61"/>
                      </a:lnTo>
                      <a:lnTo>
                        <a:pt x="16" y="84"/>
                      </a:lnTo>
                      <a:lnTo>
                        <a:pt x="23" y="84"/>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71" name="Freeform 235"/>
                <p:cNvSpPr>
                  <a:spLocks noChangeAspect="1"/>
                </p:cNvSpPr>
                <p:nvPr/>
              </p:nvSpPr>
              <p:spPr bwMode="auto">
                <a:xfrm>
                  <a:off x="3774" y="1612"/>
                  <a:ext cx="174" cy="80"/>
                </a:xfrm>
                <a:custGeom>
                  <a:avLst/>
                  <a:gdLst>
                    <a:gd name="T0" fmla="*/ 26 w 172"/>
                    <a:gd name="T1" fmla="*/ 40 h 81"/>
                    <a:gd name="T2" fmla="*/ 20 w 172"/>
                    <a:gd name="T3" fmla="*/ 40 h 81"/>
                    <a:gd name="T4" fmla="*/ 0 w 172"/>
                    <a:gd name="T5" fmla="*/ 40 h 81"/>
                    <a:gd name="T6" fmla="*/ 2 w 172"/>
                    <a:gd name="T7" fmla="*/ 41 h 81"/>
                    <a:gd name="T8" fmla="*/ 37 w 172"/>
                    <a:gd name="T9" fmla="*/ 41 h 81"/>
                    <a:gd name="T10" fmla="*/ 84 w 172"/>
                    <a:gd name="T11" fmla="*/ 49 h 81"/>
                    <a:gd name="T12" fmla="*/ 111 w 172"/>
                    <a:gd name="T13" fmla="*/ 45 h 81"/>
                    <a:gd name="T14" fmla="*/ 111 w 172"/>
                    <a:gd name="T15" fmla="*/ 40 h 81"/>
                    <a:gd name="T16" fmla="*/ 124 w 172"/>
                    <a:gd name="T17" fmla="*/ 40 h 81"/>
                    <a:gd name="T18" fmla="*/ 175 w 172"/>
                    <a:gd name="T19" fmla="*/ 40 h 81"/>
                    <a:gd name="T20" fmla="*/ 179 w 172"/>
                    <a:gd name="T21" fmla="*/ 40 h 81"/>
                    <a:gd name="T22" fmla="*/ 205 w 172"/>
                    <a:gd name="T23" fmla="*/ 40 h 81"/>
                    <a:gd name="T24" fmla="*/ 239 w 172"/>
                    <a:gd name="T25" fmla="*/ 26 h 81"/>
                    <a:gd name="T26" fmla="*/ 242 w 172"/>
                    <a:gd name="T27" fmla="*/ 18 h 81"/>
                    <a:gd name="T28" fmla="*/ 213 w 172"/>
                    <a:gd name="T29" fmla="*/ 7 h 81"/>
                    <a:gd name="T30" fmla="*/ 116 w 172"/>
                    <a:gd name="T31" fmla="*/ 6 h 81"/>
                    <a:gd name="T32" fmla="*/ 94 w 172"/>
                    <a:gd name="T33" fmla="*/ 0 h 81"/>
                    <a:gd name="T34" fmla="*/ 86 w 172"/>
                    <a:gd name="T35" fmla="*/ 3 h 81"/>
                    <a:gd name="T36" fmla="*/ 84 w 172"/>
                    <a:gd name="T37" fmla="*/ 14 h 81"/>
                    <a:gd name="T38" fmla="*/ 15 w 172"/>
                    <a:gd name="T39" fmla="*/ 9 h 81"/>
                    <a:gd name="T40" fmla="*/ 12 w 172"/>
                    <a:gd name="T41" fmla="*/ 16 h 81"/>
                    <a:gd name="T42" fmla="*/ 20 w 172"/>
                    <a:gd name="T43" fmla="*/ 20 h 81"/>
                    <a:gd name="T44" fmla="*/ 7 w 172"/>
                    <a:gd name="T45" fmla="*/ 34 h 81"/>
                    <a:gd name="T46" fmla="*/ 29 w 172"/>
                    <a:gd name="T47" fmla="*/ 40 h 81"/>
                    <a:gd name="T48" fmla="*/ 30 w 172"/>
                    <a:gd name="T49" fmla="*/ 34 h 81"/>
                    <a:gd name="T50" fmla="*/ 91 w 172"/>
                    <a:gd name="T51" fmla="*/ 40 h 81"/>
                    <a:gd name="T52" fmla="*/ 42 w 172"/>
                    <a:gd name="T53" fmla="*/ 40 h 81"/>
                    <a:gd name="T54" fmla="*/ 26 w 172"/>
                    <a:gd name="T55" fmla="*/ 40 h 81"/>
                    <a:gd name="T56" fmla="*/ 26 w 172"/>
                    <a:gd name="T57" fmla="*/ 40 h 81"/>
                    <a:gd name="T58" fmla="*/ 26 w 172"/>
                    <a:gd name="T59" fmla="*/ 40 h 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2"/>
                    <a:gd name="T91" fmla="*/ 0 h 81"/>
                    <a:gd name="T92" fmla="*/ 172 w 172"/>
                    <a:gd name="T93" fmla="*/ 81 h 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2" h="81">
                      <a:moveTo>
                        <a:pt x="26" y="60"/>
                      </a:moveTo>
                      <a:lnTo>
                        <a:pt x="20" y="64"/>
                      </a:lnTo>
                      <a:lnTo>
                        <a:pt x="0" y="64"/>
                      </a:lnTo>
                      <a:lnTo>
                        <a:pt x="2" y="72"/>
                      </a:lnTo>
                      <a:lnTo>
                        <a:pt x="37" y="72"/>
                      </a:lnTo>
                      <a:lnTo>
                        <a:pt x="53" y="80"/>
                      </a:lnTo>
                      <a:lnTo>
                        <a:pt x="80" y="76"/>
                      </a:lnTo>
                      <a:lnTo>
                        <a:pt x="80" y="64"/>
                      </a:lnTo>
                      <a:lnTo>
                        <a:pt x="93" y="54"/>
                      </a:lnTo>
                      <a:lnTo>
                        <a:pt x="121" y="54"/>
                      </a:lnTo>
                      <a:lnTo>
                        <a:pt x="123" y="46"/>
                      </a:lnTo>
                      <a:lnTo>
                        <a:pt x="143" y="44"/>
                      </a:lnTo>
                      <a:lnTo>
                        <a:pt x="169" y="26"/>
                      </a:lnTo>
                      <a:lnTo>
                        <a:pt x="171" y="18"/>
                      </a:lnTo>
                      <a:lnTo>
                        <a:pt x="151" y="7"/>
                      </a:lnTo>
                      <a:lnTo>
                        <a:pt x="85" y="6"/>
                      </a:lnTo>
                      <a:lnTo>
                        <a:pt x="63" y="0"/>
                      </a:lnTo>
                      <a:lnTo>
                        <a:pt x="55" y="3"/>
                      </a:lnTo>
                      <a:lnTo>
                        <a:pt x="53" y="14"/>
                      </a:lnTo>
                      <a:lnTo>
                        <a:pt x="15" y="9"/>
                      </a:lnTo>
                      <a:lnTo>
                        <a:pt x="12" y="16"/>
                      </a:lnTo>
                      <a:lnTo>
                        <a:pt x="20" y="20"/>
                      </a:lnTo>
                      <a:lnTo>
                        <a:pt x="7" y="34"/>
                      </a:lnTo>
                      <a:lnTo>
                        <a:pt x="29" y="42"/>
                      </a:lnTo>
                      <a:lnTo>
                        <a:pt x="30" y="34"/>
                      </a:lnTo>
                      <a:lnTo>
                        <a:pt x="60" y="46"/>
                      </a:lnTo>
                      <a:lnTo>
                        <a:pt x="42" y="60"/>
                      </a:lnTo>
                      <a:lnTo>
                        <a:pt x="26" y="6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72" name="Freeform 236"/>
                <p:cNvSpPr>
                  <a:spLocks noChangeAspect="1"/>
                </p:cNvSpPr>
                <p:nvPr/>
              </p:nvSpPr>
              <p:spPr bwMode="auto">
                <a:xfrm>
                  <a:off x="3668" y="1738"/>
                  <a:ext cx="276" cy="272"/>
                </a:xfrm>
                <a:custGeom>
                  <a:avLst/>
                  <a:gdLst>
                    <a:gd name="T0" fmla="*/ 239 w 272"/>
                    <a:gd name="T1" fmla="*/ 167 h 276"/>
                    <a:gd name="T2" fmla="*/ 299 w 272"/>
                    <a:gd name="T3" fmla="*/ 167 h 276"/>
                    <a:gd name="T4" fmla="*/ 299 w 272"/>
                    <a:gd name="T5" fmla="*/ 160 h 276"/>
                    <a:gd name="T6" fmla="*/ 288 w 272"/>
                    <a:gd name="T7" fmla="*/ 152 h 276"/>
                    <a:gd name="T8" fmla="*/ 274 w 272"/>
                    <a:gd name="T9" fmla="*/ 148 h 276"/>
                    <a:gd name="T10" fmla="*/ 274 w 272"/>
                    <a:gd name="T11" fmla="*/ 140 h 276"/>
                    <a:gd name="T12" fmla="*/ 252 w 272"/>
                    <a:gd name="T13" fmla="*/ 138 h 276"/>
                    <a:gd name="T14" fmla="*/ 252 w 272"/>
                    <a:gd name="T15" fmla="*/ 130 h 276"/>
                    <a:gd name="T16" fmla="*/ 272 w 272"/>
                    <a:gd name="T17" fmla="*/ 120 h 276"/>
                    <a:gd name="T18" fmla="*/ 288 w 272"/>
                    <a:gd name="T19" fmla="*/ 124 h 276"/>
                    <a:gd name="T20" fmla="*/ 308 w 272"/>
                    <a:gd name="T21" fmla="*/ 120 h 276"/>
                    <a:gd name="T22" fmla="*/ 378 w 272"/>
                    <a:gd name="T23" fmla="*/ 81 h 276"/>
                    <a:gd name="T24" fmla="*/ 368 w 272"/>
                    <a:gd name="T25" fmla="*/ 73 h 276"/>
                    <a:gd name="T26" fmla="*/ 383 w 272"/>
                    <a:gd name="T27" fmla="*/ 71 h 276"/>
                    <a:gd name="T28" fmla="*/ 383 w 272"/>
                    <a:gd name="T29" fmla="*/ 66 h 276"/>
                    <a:gd name="T30" fmla="*/ 347 w 272"/>
                    <a:gd name="T31" fmla="*/ 50 h 276"/>
                    <a:gd name="T32" fmla="*/ 342 w 272"/>
                    <a:gd name="T33" fmla="*/ 34 h 276"/>
                    <a:gd name="T34" fmla="*/ 326 w 272"/>
                    <a:gd name="T35" fmla="*/ 34 h 276"/>
                    <a:gd name="T36" fmla="*/ 331 w 272"/>
                    <a:gd name="T37" fmla="*/ 34 h 276"/>
                    <a:gd name="T38" fmla="*/ 382 w 272"/>
                    <a:gd name="T39" fmla="*/ 34 h 276"/>
                    <a:gd name="T40" fmla="*/ 410 w 272"/>
                    <a:gd name="T41" fmla="*/ 34 h 276"/>
                    <a:gd name="T42" fmla="*/ 425 w 272"/>
                    <a:gd name="T43" fmla="*/ 32 h 276"/>
                    <a:gd name="T44" fmla="*/ 382 w 272"/>
                    <a:gd name="T45" fmla="*/ 21 h 276"/>
                    <a:gd name="T46" fmla="*/ 366 w 272"/>
                    <a:gd name="T47" fmla="*/ 5 h 276"/>
                    <a:gd name="T48" fmla="*/ 331 w 272"/>
                    <a:gd name="T49" fmla="*/ 0 h 276"/>
                    <a:gd name="T50" fmla="*/ 306 w 272"/>
                    <a:gd name="T51" fmla="*/ 3 h 276"/>
                    <a:gd name="T52" fmla="*/ 286 w 272"/>
                    <a:gd name="T53" fmla="*/ 3 h 276"/>
                    <a:gd name="T54" fmla="*/ 251 w 272"/>
                    <a:gd name="T55" fmla="*/ 16 h 276"/>
                    <a:gd name="T56" fmla="*/ 264 w 272"/>
                    <a:gd name="T57" fmla="*/ 34 h 276"/>
                    <a:gd name="T58" fmla="*/ 252 w 272"/>
                    <a:gd name="T59" fmla="*/ 34 h 276"/>
                    <a:gd name="T60" fmla="*/ 222 w 272"/>
                    <a:gd name="T61" fmla="*/ 34 h 276"/>
                    <a:gd name="T62" fmla="*/ 233 w 272"/>
                    <a:gd name="T63" fmla="*/ 41 h 276"/>
                    <a:gd name="T64" fmla="*/ 221 w 272"/>
                    <a:gd name="T65" fmla="*/ 53 h 276"/>
                    <a:gd name="T66" fmla="*/ 216 w 272"/>
                    <a:gd name="T67" fmla="*/ 74 h 276"/>
                    <a:gd name="T68" fmla="*/ 163 w 272"/>
                    <a:gd name="T69" fmla="*/ 79 h 276"/>
                    <a:gd name="T70" fmla="*/ 150 w 272"/>
                    <a:gd name="T71" fmla="*/ 83 h 276"/>
                    <a:gd name="T72" fmla="*/ 146 w 272"/>
                    <a:gd name="T73" fmla="*/ 94 h 276"/>
                    <a:gd name="T74" fmla="*/ 26 w 272"/>
                    <a:gd name="T75" fmla="*/ 99 h 276"/>
                    <a:gd name="T76" fmla="*/ 0 w 272"/>
                    <a:gd name="T77" fmla="*/ 94 h 276"/>
                    <a:gd name="T78" fmla="*/ 0 w 272"/>
                    <a:gd name="T79" fmla="*/ 94 h 276"/>
                    <a:gd name="T80" fmla="*/ 19 w 272"/>
                    <a:gd name="T81" fmla="*/ 112 h 276"/>
                    <a:gd name="T82" fmla="*/ 65 w 272"/>
                    <a:gd name="T83" fmla="*/ 116 h 276"/>
                    <a:gd name="T84" fmla="*/ 79 w 272"/>
                    <a:gd name="T85" fmla="*/ 131 h 276"/>
                    <a:gd name="T86" fmla="*/ 77 w 272"/>
                    <a:gd name="T87" fmla="*/ 136 h 276"/>
                    <a:gd name="T88" fmla="*/ 25 w 272"/>
                    <a:gd name="T89" fmla="*/ 146 h 276"/>
                    <a:gd name="T90" fmla="*/ 24 w 272"/>
                    <a:gd name="T91" fmla="*/ 157 h 276"/>
                    <a:gd name="T92" fmla="*/ 94 w 272"/>
                    <a:gd name="T93" fmla="*/ 155 h 276"/>
                    <a:gd name="T94" fmla="*/ 116 w 272"/>
                    <a:gd name="T95" fmla="*/ 158 h 276"/>
                    <a:gd name="T96" fmla="*/ 176 w 272"/>
                    <a:gd name="T97" fmla="*/ 156 h 276"/>
                    <a:gd name="T98" fmla="*/ 203 w 272"/>
                    <a:gd name="T99" fmla="*/ 171 h 276"/>
                    <a:gd name="T100" fmla="*/ 221 w 272"/>
                    <a:gd name="T101" fmla="*/ 173 h 276"/>
                    <a:gd name="T102" fmla="*/ 239 w 272"/>
                    <a:gd name="T103" fmla="*/ 167 h 276"/>
                    <a:gd name="T104" fmla="*/ 239 w 272"/>
                    <a:gd name="T105" fmla="*/ 167 h 276"/>
                    <a:gd name="T106" fmla="*/ 239 w 272"/>
                    <a:gd name="T107" fmla="*/ 167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2"/>
                    <a:gd name="T163" fmla="*/ 0 h 276"/>
                    <a:gd name="T164" fmla="*/ 272 w 272"/>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2" h="276">
                      <a:moveTo>
                        <a:pt x="154" y="264"/>
                      </a:moveTo>
                      <a:lnTo>
                        <a:pt x="191" y="264"/>
                      </a:lnTo>
                      <a:lnTo>
                        <a:pt x="191" y="251"/>
                      </a:lnTo>
                      <a:lnTo>
                        <a:pt x="183" y="235"/>
                      </a:lnTo>
                      <a:lnTo>
                        <a:pt x="172" y="229"/>
                      </a:lnTo>
                      <a:lnTo>
                        <a:pt x="172" y="218"/>
                      </a:lnTo>
                      <a:lnTo>
                        <a:pt x="161" y="214"/>
                      </a:lnTo>
                      <a:lnTo>
                        <a:pt x="161" y="203"/>
                      </a:lnTo>
                      <a:lnTo>
                        <a:pt x="171" y="187"/>
                      </a:lnTo>
                      <a:lnTo>
                        <a:pt x="183" y="194"/>
                      </a:lnTo>
                      <a:lnTo>
                        <a:pt x="198" y="187"/>
                      </a:lnTo>
                      <a:lnTo>
                        <a:pt x="240" y="121"/>
                      </a:lnTo>
                      <a:lnTo>
                        <a:pt x="234" y="105"/>
                      </a:lnTo>
                      <a:lnTo>
                        <a:pt x="243" y="102"/>
                      </a:lnTo>
                      <a:lnTo>
                        <a:pt x="243" y="97"/>
                      </a:lnTo>
                      <a:lnTo>
                        <a:pt x="221" y="81"/>
                      </a:lnTo>
                      <a:lnTo>
                        <a:pt x="218" y="60"/>
                      </a:lnTo>
                      <a:lnTo>
                        <a:pt x="208" y="51"/>
                      </a:lnTo>
                      <a:lnTo>
                        <a:pt x="211" y="45"/>
                      </a:lnTo>
                      <a:lnTo>
                        <a:pt x="242" y="51"/>
                      </a:lnTo>
                      <a:lnTo>
                        <a:pt x="261" y="44"/>
                      </a:lnTo>
                      <a:lnTo>
                        <a:pt x="271" y="32"/>
                      </a:lnTo>
                      <a:lnTo>
                        <a:pt x="242" y="21"/>
                      </a:lnTo>
                      <a:lnTo>
                        <a:pt x="232" y="5"/>
                      </a:lnTo>
                      <a:lnTo>
                        <a:pt x="211" y="0"/>
                      </a:lnTo>
                      <a:lnTo>
                        <a:pt x="196" y="3"/>
                      </a:lnTo>
                      <a:lnTo>
                        <a:pt x="181" y="3"/>
                      </a:lnTo>
                      <a:lnTo>
                        <a:pt x="160" y="16"/>
                      </a:lnTo>
                      <a:lnTo>
                        <a:pt x="167" y="41"/>
                      </a:lnTo>
                      <a:lnTo>
                        <a:pt x="161" y="61"/>
                      </a:lnTo>
                      <a:lnTo>
                        <a:pt x="143" y="61"/>
                      </a:lnTo>
                      <a:lnTo>
                        <a:pt x="150" y="72"/>
                      </a:lnTo>
                      <a:lnTo>
                        <a:pt x="142" y="84"/>
                      </a:lnTo>
                      <a:lnTo>
                        <a:pt x="139" y="108"/>
                      </a:lnTo>
                      <a:lnTo>
                        <a:pt x="102" y="117"/>
                      </a:lnTo>
                      <a:lnTo>
                        <a:pt x="95" y="125"/>
                      </a:lnTo>
                      <a:lnTo>
                        <a:pt x="93" y="148"/>
                      </a:lnTo>
                      <a:lnTo>
                        <a:pt x="26" y="157"/>
                      </a:lnTo>
                      <a:lnTo>
                        <a:pt x="0" y="148"/>
                      </a:lnTo>
                      <a:lnTo>
                        <a:pt x="19" y="176"/>
                      </a:lnTo>
                      <a:lnTo>
                        <a:pt x="34" y="181"/>
                      </a:lnTo>
                      <a:lnTo>
                        <a:pt x="48" y="204"/>
                      </a:lnTo>
                      <a:lnTo>
                        <a:pt x="46" y="212"/>
                      </a:lnTo>
                      <a:lnTo>
                        <a:pt x="25" y="227"/>
                      </a:lnTo>
                      <a:lnTo>
                        <a:pt x="24" y="244"/>
                      </a:lnTo>
                      <a:lnTo>
                        <a:pt x="63" y="240"/>
                      </a:lnTo>
                      <a:lnTo>
                        <a:pt x="78" y="246"/>
                      </a:lnTo>
                      <a:lnTo>
                        <a:pt x="112" y="241"/>
                      </a:lnTo>
                      <a:lnTo>
                        <a:pt x="130" y="272"/>
                      </a:lnTo>
                      <a:lnTo>
                        <a:pt x="142" y="275"/>
                      </a:lnTo>
                      <a:lnTo>
                        <a:pt x="154" y="264"/>
                      </a:lnTo>
                    </a:path>
                  </a:pathLst>
                </a:custGeom>
                <a:solidFill>
                  <a:srgbClr val="FFFFCC"/>
                </a:solidFill>
                <a:ln w="3175" cap="flat" cmpd="sng">
                  <a:solidFill>
                    <a:srgbClr val="000000"/>
                  </a:solidFill>
                  <a:prstDash val="solid"/>
                  <a:round/>
                  <a:headEnd type="none" w="med" len="med"/>
                  <a:tailEnd type="none" w="med" len="med"/>
                </a:ln>
              </p:spPr>
              <p:txBody>
                <a:bodyPr/>
                <a:lstStyle/>
                <a:p>
                  <a:endParaRPr lang="en-US"/>
                </a:p>
              </p:txBody>
            </p:sp>
            <p:sp>
              <p:nvSpPr>
                <p:cNvPr id="1173" name="Freeform 237"/>
                <p:cNvSpPr>
                  <a:spLocks noChangeAspect="1"/>
                </p:cNvSpPr>
                <p:nvPr/>
              </p:nvSpPr>
              <p:spPr bwMode="auto">
                <a:xfrm>
                  <a:off x="5570" y="3205"/>
                  <a:ext cx="115" cy="145"/>
                </a:xfrm>
                <a:custGeom>
                  <a:avLst/>
                  <a:gdLst>
                    <a:gd name="T0" fmla="*/ 9 w 113"/>
                    <a:gd name="T1" fmla="*/ 69 h 147"/>
                    <a:gd name="T2" fmla="*/ 22 w 113"/>
                    <a:gd name="T3" fmla="*/ 81 h 147"/>
                    <a:gd name="T4" fmla="*/ 0 w 113"/>
                    <a:gd name="T5" fmla="*/ 95 h 147"/>
                    <a:gd name="T6" fmla="*/ 3 w 113"/>
                    <a:gd name="T7" fmla="*/ 97 h 147"/>
                    <a:gd name="T8" fmla="*/ 16 w 113"/>
                    <a:gd name="T9" fmla="*/ 95 h 147"/>
                    <a:gd name="T10" fmla="*/ 113 w 113"/>
                    <a:gd name="T11" fmla="*/ 67 h 147"/>
                    <a:gd name="T12" fmla="*/ 167 w 113"/>
                    <a:gd name="T13" fmla="*/ 54 h 147"/>
                    <a:gd name="T14" fmla="*/ 190 w 113"/>
                    <a:gd name="T15" fmla="*/ 36 h 147"/>
                    <a:gd name="T16" fmla="*/ 182 w 113"/>
                    <a:gd name="T17" fmla="*/ 36 h 147"/>
                    <a:gd name="T18" fmla="*/ 151 w 113"/>
                    <a:gd name="T19" fmla="*/ 41 h 147"/>
                    <a:gd name="T20" fmla="*/ 119 w 113"/>
                    <a:gd name="T21" fmla="*/ 36 h 147"/>
                    <a:gd name="T22" fmla="*/ 135 w 113"/>
                    <a:gd name="T23" fmla="*/ 36 h 147"/>
                    <a:gd name="T24" fmla="*/ 123 w 113"/>
                    <a:gd name="T25" fmla="*/ 36 h 147"/>
                    <a:gd name="T26" fmla="*/ 109 w 113"/>
                    <a:gd name="T27" fmla="*/ 36 h 147"/>
                    <a:gd name="T28" fmla="*/ 99 w 113"/>
                    <a:gd name="T29" fmla="*/ 36 h 147"/>
                    <a:gd name="T30" fmla="*/ 115 w 113"/>
                    <a:gd name="T31" fmla="*/ 19 h 147"/>
                    <a:gd name="T32" fmla="*/ 109 w 113"/>
                    <a:gd name="T33" fmla="*/ 12 h 147"/>
                    <a:gd name="T34" fmla="*/ 89 w 113"/>
                    <a:gd name="T35" fmla="*/ 10 h 147"/>
                    <a:gd name="T36" fmla="*/ 84 w 113"/>
                    <a:gd name="T37" fmla="*/ 0 h 147"/>
                    <a:gd name="T38" fmla="*/ 84 w 113"/>
                    <a:gd name="T39" fmla="*/ 36 h 147"/>
                    <a:gd name="T40" fmla="*/ 99 w 113"/>
                    <a:gd name="T41" fmla="*/ 36 h 147"/>
                    <a:gd name="T42" fmla="*/ 60 w 113"/>
                    <a:gd name="T43" fmla="*/ 60 h 147"/>
                    <a:gd name="T44" fmla="*/ 9 w 113"/>
                    <a:gd name="T45" fmla="*/ 69 h 147"/>
                    <a:gd name="T46" fmla="*/ 9 w 113"/>
                    <a:gd name="T47" fmla="*/ 69 h 147"/>
                    <a:gd name="T48" fmla="*/ 9 w 113"/>
                    <a:gd name="T49" fmla="*/ 69 h 1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3"/>
                    <a:gd name="T76" fmla="*/ 0 h 147"/>
                    <a:gd name="T77" fmla="*/ 113 w 113"/>
                    <a:gd name="T78" fmla="*/ 147 h 1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3" h="147">
                      <a:moveTo>
                        <a:pt x="9" y="100"/>
                      </a:moveTo>
                      <a:lnTo>
                        <a:pt x="22" y="115"/>
                      </a:lnTo>
                      <a:lnTo>
                        <a:pt x="0" y="142"/>
                      </a:lnTo>
                      <a:lnTo>
                        <a:pt x="3" y="146"/>
                      </a:lnTo>
                      <a:lnTo>
                        <a:pt x="16" y="142"/>
                      </a:lnTo>
                      <a:lnTo>
                        <a:pt x="68" y="98"/>
                      </a:lnTo>
                      <a:lnTo>
                        <a:pt x="97" y="85"/>
                      </a:lnTo>
                      <a:lnTo>
                        <a:pt x="112" y="65"/>
                      </a:lnTo>
                      <a:lnTo>
                        <a:pt x="107" y="62"/>
                      </a:lnTo>
                      <a:lnTo>
                        <a:pt x="86" y="72"/>
                      </a:lnTo>
                      <a:lnTo>
                        <a:pt x="71" y="65"/>
                      </a:lnTo>
                      <a:lnTo>
                        <a:pt x="79" y="47"/>
                      </a:lnTo>
                      <a:lnTo>
                        <a:pt x="73" y="43"/>
                      </a:lnTo>
                      <a:lnTo>
                        <a:pt x="66" y="57"/>
                      </a:lnTo>
                      <a:lnTo>
                        <a:pt x="61" y="51"/>
                      </a:lnTo>
                      <a:lnTo>
                        <a:pt x="69" y="19"/>
                      </a:lnTo>
                      <a:lnTo>
                        <a:pt x="66" y="12"/>
                      </a:lnTo>
                      <a:lnTo>
                        <a:pt x="56" y="10"/>
                      </a:lnTo>
                      <a:lnTo>
                        <a:pt x="53" y="0"/>
                      </a:lnTo>
                      <a:lnTo>
                        <a:pt x="53" y="50"/>
                      </a:lnTo>
                      <a:lnTo>
                        <a:pt x="61" y="51"/>
                      </a:lnTo>
                      <a:lnTo>
                        <a:pt x="29" y="91"/>
                      </a:lnTo>
                      <a:lnTo>
                        <a:pt x="9" y="10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174" name="Freeform 238"/>
                <p:cNvSpPr>
                  <a:spLocks noChangeAspect="1"/>
                </p:cNvSpPr>
                <p:nvPr/>
              </p:nvSpPr>
              <p:spPr bwMode="auto">
                <a:xfrm>
                  <a:off x="5357" y="3330"/>
                  <a:ext cx="205" cy="122"/>
                </a:xfrm>
                <a:custGeom>
                  <a:avLst/>
                  <a:gdLst>
                    <a:gd name="T0" fmla="*/ 0 w 201"/>
                    <a:gd name="T1" fmla="*/ 69 h 124"/>
                    <a:gd name="T2" fmla="*/ 0 w 201"/>
                    <a:gd name="T3" fmla="*/ 72 h 124"/>
                    <a:gd name="T4" fmla="*/ 14 w 201"/>
                    <a:gd name="T5" fmla="*/ 72 h 124"/>
                    <a:gd name="T6" fmla="*/ 14 w 201"/>
                    <a:gd name="T7" fmla="*/ 74 h 124"/>
                    <a:gd name="T8" fmla="*/ 60 w 201"/>
                    <a:gd name="T9" fmla="*/ 77 h 124"/>
                    <a:gd name="T10" fmla="*/ 96 w 201"/>
                    <a:gd name="T11" fmla="*/ 73 h 124"/>
                    <a:gd name="T12" fmla="*/ 193 w 201"/>
                    <a:gd name="T13" fmla="*/ 45 h 124"/>
                    <a:gd name="T14" fmla="*/ 260 w 201"/>
                    <a:gd name="T15" fmla="*/ 33 h 124"/>
                    <a:gd name="T16" fmla="*/ 269 w 201"/>
                    <a:gd name="T17" fmla="*/ 31 h 124"/>
                    <a:gd name="T18" fmla="*/ 356 w 201"/>
                    <a:gd name="T19" fmla="*/ 24 h 124"/>
                    <a:gd name="T20" fmla="*/ 367 w 201"/>
                    <a:gd name="T21" fmla="*/ 15 h 124"/>
                    <a:gd name="T22" fmla="*/ 356 w 201"/>
                    <a:gd name="T23" fmla="*/ 12 h 124"/>
                    <a:gd name="T24" fmla="*/ 362 w 201"/>
                    <a:gd name="T25" fmla="*/ 5 h 124"/>
                    <a:gd name="T26" fmla="*/ 334 w 201"/>
                    <a:gd name="T27" fmla="*/ 15 h 124"/>
                    <a:gd name="T28" fmla="*/ 342 w 201"/>
                    <a:gd name="T29" fmla="*/ 5 h 124"/>
                    <a:gd name="T30" fmla="*/ 332 w 201"/>
                    <a:gd name="T31" fmla="*/ 0 h 124"/>
                    <a:gd name="T32" fmla="*/ 315 w 201"/>
                    <a:gd name="T33" fmla="*/ 5 h 124"/>
                    <a:gd name="T34" fmla="*/ 235 w 201"/>
                    <a:gd name="T35" fmla="*/ 31 h 124"/>
                    <a:gd name="T36" fmla="*/ 106 w 201"/>
                    <a:gd name="T37" fmla="*/ 39 h 124"/>
                    <a:gd name="T38" fmla="*/ 0 w 201"/>
                    <a:gd name="T39" fmla="*/ 69 h 124"/>
                    <a:gd name="T40" fmla="*/ 0 w 201"/>
                    <a:gd name="T41" fmla="*/ 69 h 124"/>
                    <a:gd name="T42" fmla="*/ 0 w 201"/>
                    <a:gd name="T43" fmla="*/ 69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1"/>
                    <a:gd name="T67" fmla="*/ 0 h 124"/>
                    <a:gd name="T68" fmla="*/ 201 w 201"/>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1" h="124">
                      <a:moveTo>
                        <a:pt x="0" y="107"/>
                      </a:moveTo>
                      <a:lnTo>
                        <a:pt x="0" y="113"/>
                      </a:lnTo>
                      <a:lnTo>
                        <a:pt x="14" y="113"/>
                      </a:lnTo>
                      <a:lnTo>
                        <a:pt x="14" y="118"/>
                      </a:lnTo>
                      <a:lnTo>
                        <a:pt x="29" y="123"/>
                      </a:lnTo>
                      <a:lnTo>
                        <a:pt x="55" y="115"/>
                      </a:lnTo>
                      <a:lnTo>
                        <a:pt x="106" y="76"/>
                      </a:lnTo>
                      <a:lnTo>
                        <a:pt x="142" y="64"/>
                      </a:lnTo>
                      <a:lnTo>
                        <a:pt x="147" y="52"/>
                      </a:lnTo>
                      <a:lnTo>
                        <a:pt x="194" y="24"/>
                      </a:lnTo>
                      <a:lnTo>
                        <a:pt x="200" y="15"/>
                      </a:lnTo>
                      <a:lnTo>
                        <a:pt x="194" y="12"/>
                      </a:lnTo>
                      <a:lnTo>
                        <a:pt x="197" y="5"/>
                      </a:lnTo>
                      <a:lnTo>
                        <a:pt x="181" y="15"/>
                      </a:lnTo>
                      <a:lnTo>
                        <a:pt x="186" y="5"/>
                      </a:lnTo>
                      <a:lnTo>
                        <a:pt x="180" y="0"/>
                      </a:lnTo>
                      <a:lnTo>
                        <a:pt x="171" y="5"/>
                      </a:lnTo>
                      <a:lnTo>
                        <a:pt x="127" y="42"/>
                      </a:lnTo>
                      <a:lnTo>
                        <a:pt x="60" y="70"/>
                      </a:lnTo>
                      <a:lnTo>
                        <a:pt x="0" y="107"/>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175" name="Freeform 239"/>
                <p:cNvSpPr>
                  <a:spLocks noChangeAspect="1"/>
                </p:cNvSpPr>
                <p:nvPr/>
              </p:nvSpPr>
              <p:spPr bwMode="auto">
                <a:xfrm>
                  <a:off x="3856" y="1407"/>
                  <a:ext cx="956" cy="673"/>
                </a:xfrm>
                <a:custGeom>
                  <a:avLst/>
                  <a:gdLst>
                    <a:gd name="T0" fmla="*/ 321 w 940"/>
                    <a:gd name="T1" fmla="*/ 78 h 681"/>
                    <a:gd name="T2" fmla="*/ 407 w 940"/>
                    <a:gd name="T3" fmla="*/ 113 h 681"/>
                    <a:gd name="T4" fmla="*/ 724 w 940"/>
                    <a:gd name="T5" fmla="*/ 150 h 681"/>
                    <a:gd name="T6" fmla="*/ 983 w 940"/>
                    <a:gd name="T7" fmla="*/ 156 h 681"/>
                    <a:gd name="T8" fmla="*/ 1000 w 940"/>
                    <a:gd name="T9" fmla="*/ 122 h 681"/>
                    <a:gd name="T10" fmla="*/ 1071 w 940"/>
                    <a:gd name="T11" fmla="*/ 112 h 681"/>
                    <a:gd name="T12" fmla="*/ 1176 w 940"/>
                    <a:gd name="T13" fmla="*/ 100 h 681"/>
                    <a:gd name="T14" fmla="*/ 1094 w 940"/>
                    <a:gd name="T15" fmla="*/ 86 h 681"/>
                    <a:gd name="T16" fmla="*/ 1035 w 940"/>
                    <a:gd name="T17" fmla="*/ 42 h 681"/>
                    <a:gd name="T18" fmla="*/ 1095 w 940"/>
                    <a:gd name="T19" fmla="*/ 36 h 681"/>
                    <a:gd name="T20" fmla="*/ 1088 w 940"/>
                    <a:gd name="T21" fmla="*/ 5 h 681"/>
                    <a:gd name="T22" fmla="*/ 1304 w 940"/>
                    <a:gd name="T23" fmla="*/ 42 h 681"/>
                    <a:gd name="T24" fmla="*/ 1443 w 940"/>
                    <a:gd name="T25" fmla="*/ 61 h 681"/>
                    <a:gd name="T26" fmla="*/ 1565 w 940"/>
                    <a:gd name="T27" fmla="*/ 68 h 681"/>
                    <a:gd name="T28" fmla="*/ 1586 w 940"/>
                    <a:gd name="T29" fmla="*/ 116 h 681"/>
                    <a:gd name="T30" fmla="*/ 1570 w 940"/>
                    <a:gd name="T31" fmla="*/ 141 h 681"/>
                    <a:gd name="T32" fmla="*/ 1535 w 940"/>
                    <a:gd name="T33" fmla="*/ 162 h 681"/>
                    <a:gd name="T34" fmla="*/ 1482 w 940"/>
                    <a:gd name="T35" fmla="*/ 169 h 681"/>
                    <a:gd name="T36" fmla="*/ 1364 w 940"/>
                    <a:gd name="T37" fmla="*/ 206 h 681"/>
                    <a:gd name="T38" fmla="*/ 1372 w 940"/>
                    <a:gd name="T39" fmla="*/ 184 h 681"/>
                    <a:gd name="T40" fmla="*/ 1323 w 940"/>
                    <a:gd name="T41" fmla="*/ 187 h 681"/>
                    <a:gd name="T42" fmla="*/ 1266 w 940"/>
                    <a:gd name="T43" fmla="*/ 200 h 681"/>
                    <a:gd name="T44" fmla="*/ 1349 w 940"/>
                    <a:gd name="T45" fmla="*/ 231 h 681"/>
                    <a:gd name="T46" fmla="*/ 1429 w 940"/>
                    <a:gd name="T47" fmla="*/ 234 h 681"/>
                    <a:gd name="T48" fmla="*/ 1362 w 940"/>
                    <a:gd name="T49" fmla="*/ 265 h 681"/>
                    <a:gd name="T50" fmla="*/ 1478 w 940"/>
                    <a:gd name="T51" fmla="*/ 308 h 681"/>
                    <a:gd name="T52" fmla="*/ 1449 w 940"/>
                    <a:gd name="T53" fmla="*/ 329 h 681"/>
                    <a:gd name="T54" fmla="*/ 1492 w 940"/>
                    <a:gd name="T55" fmla="*/ 359 h 681"/>
                    <a:gd name="T56" fmla="*/ 1468 w 940"/>
                    <a:gd name="T57" fmla="*/ 389 h 681"/>
                    <a:gd name="T58" fmla="*/ 1434 w 940"/>
                    <a:gd name="T59" fmla="*/ 415 h 681"/>
                    <a:gd name="T60" fmla="*/ 1326 w 940"/>
                    <a:gd name="T61" fmla="*/ 445 h 681"/>
                    <a:gd name="T62" fmla="*/ 1292 w 940"/>
                    <a:gd name="T63" fmla="*/ 441 h 681"/>
                    <a:gd name="T64" fmla="*/ 1227 w 940"/>
                    <a:gd name="T65" fmla="*/ 469 h 681"/>
                    <a:gd name="T66" fmla="*/ 1198 w 940"/>
                    <a:gd name="T67" fmla="*/ 455 h 681"/>
                    <a:gd name="T68" fmla="*/ 1106 w 940"/>
                    <a:gd name="T69" fmla="*/ 449 h 681"/>
                    <a:gd name="T70" fmla="*/ 993 w 940"/>
                    <a:gd name="T71" fmla="*/ 440 h 681"/>
                    <a:gd name="T72" fmla="*/ 951 w 940"/>
                    <a:gd name="T73" fmla="*/ 441 h 681"/>
                    <a:gd name="T74" fmla="*/ 936 w 940"/>
                    <a:gd name="T75" fmla="*/ 453 h 681"/>
                    <a:gd name="T76" fmla="*/ 880 w 940"/>
                    <a:gd name="T77" fmla="*/ 434 h 681"/>
                    <a:gd name="T78" fmla="*/ 818 w 940"/>
                    <a:gd name="T79" fmla="*/ 423 h 681"/>
                    <a:gd name="T80" fmla="*/ 782 w 940"/>
                    <a:gd name="T81" fmla="*/ 360 h 681"/>
                    <a:gd name="T82" fmla="*/ 659 w 940"/>
                    <a:gd name="T83" fmla="*/ 359 h 681"/>
                    <a:gd name="T84" fmla="*/ 534 w 940"/>
                    <a:gd name="T85" fmla="*/ 371 h 681"/>
                    <a:gd name="T86" fmla="*/ 506 w 940"/>
                    <a:gd name="T87" fmla="*/ 363 h 681"/>
                    <a:gd name="T88" fmla="*/ 363 w 940"/>
                    <a:gd name="T89" fmla="*/ 346 h 681"/>
                    <a:gd name="T90" fmla="*/ 220 w 940"/>
                    <a:gd name="T91" fmla="*/ 319 h 681"/>
                    <a:gd name="T92" fmla="*/ 215 w 940"/>
                    <a:gd name="T93" fmla="*/ 294 h 681"/>
                    <a:gd name="T94" fmla="*/ 220 w 940"/>
                    <a:gd name="T95" fmla="*/ 254 h 681"/>
                    <a:gd name="T96" fmla="*/ 88 w 940"/>
                    <a:gd name="T97" fmla="*/ 247 h 681"/>
                    <a:gd name="T98" fmla="*/ 25 w 940"/>
                    <a:gd name="T99" fmla="*/ 231 h 681"/>
                    <a:gd name="T100" fmla="*/ 7 w 940"/>
                    <a:gd name="T101" fmla="*/ 209 h 681"/>
                    <a:gd name="T102" fmla="*/ 0 w 940"/>
                    <a:gd name="T103" fmla="*/ 189 h 681"/>
                    <a:gd name="T104" fmla="*/ 74 w 940"/>
                    <a:gd name="T105" fmla="*/ 177 h 681"/>
                    <a:gd name="T106" fmla="*/ 156 w 940"/>
                    <a:gd name="T107" fmla="*/ 158 h 681"/>
                    <a:gd name="T108" fmla="*/ 127 w 940"/>
                    <a:gd name="T109" fmla="*/ 116 h 681"/>
                    <a:gd name="T110" fmla="*/ 227 w 940"/>
                    <a:gd name="T111" fmla="*/ 98 h 681"/>
                    <a:gd name="T112" fmla="*/ 258 w 940"/>
                    <a:gd name="T113" fmla="*/ 64 h 6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40"/>
                    <a:gd name="T172" fmla="*/ 0 h 681"/>
                    <a:gd name="T173" fmla="*/ 940 w 940"/>
                    <a:gd name="T174" fmla="*/ 681 h 6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40" h="681">
                      <a:moveTo>
                        <a:pt x="152" y="95"/>
                      </a:moveTo>
                      <a:lnTo>
                        <a:pt x="165" y="89"/>
                      </a:lnTo>
                      <a:lnTo>
                        <a:pt x="191" y="109"/>
                      </a:lnTo>
                      <a:lnTo>
                        <a:pt x="213" y="111"/>
                      </a:lnTo>
                      <a:lnTo>
                        <a:pt x="231" y="132"/>
                      </a:lnTo>
                      <a:lnTo>
                        <a:pt x="242" y="161"/>
                      </a:lnTo>
                      <a:lnTo>
                        <a:pt x="321" y="181"/>
                      </a:lnTo>
                      <a:lnTo>
                        <a:pt x="363" y="214"/>
                      </a:lnTo>
                      <a:lnTo>
                        <a:pt x="429" y="213"/>
                      </a:lnTo>
                      <a:lnTo>
                        <a:pt x="511" y="238"/>
                      </a:lnTo>
                      <a:lnTo>
                        <a:pt x="548" y="222"/>
                      </a:lnTo>
                      <a:lnTo>
                        <a:pt x="583" y="221"/>
                      </a:lnTo>
                      <a:lnTo>
                        <a:pt x="588" y="218"/>
                      </a:lnTo>
                      <a:lnTo>
                        <a:pt x="607" y="195"/>
                      </a:lnTo>
                      <a:lnTo>
                        <a:pt x="593" y="180"/>
                      </a:lnTo>
                      <a:lnTo>
                        <a:pt x="601" y="168"/>
                      </a:lnTo>
                      <a:lnTo>
                        <a:pt x="623" y="173"/>
                      </a:lnTo>
                      <a:lnTo>
                        <a:pt x="635" y="160"/>
                      </a:lnTo>
                      <a:lnTo>
                        <a:pt x="647" y="154"/>
                      </a:lnTo>
                      <a:lnTo>
                        <a:pt x="657" y="137"/>
                      </a:lnTo>
                      <a:lnTo>
                        <a:pt x="697" y="135"/>
                      </a:lnTo>
                      <a:lnTo>
                        <a:pt x="687" y="119"/>
                      </a:lnTo>
                      <a:lnTo>
                        <a:pt x="668" y="110"/>
                      </a:lnTo>
                      <a:lnTo>
                        <a:pt x="649" y="117"/>
                      </a:lnTo>
                      <a:lnTo>
                        <a:pt x="629" y="115"/>
                      </a:lnTo>
                      <a:lnTo>
                        <a:pt x="610" y="82"/>
                      </a:lnTo>
                      <a:lnTo>
                        <a:pt x="614" y="69"/>
                      </a:lnTo>
                      <a:lnTo>
                        <a:pt x="641" y="76"/>
                      </a:lnTo>
                      <a:lnTo>
                        <a:pt x="656" y="66"/>
                      </a:lnTo>
                      <a:lnTo>
                        <a:pt x="650" y="36"/>
                      </a:lnTo>
                      <a:lnTo>
                        <a:pt x="655" y="31"/>
                      </a:lnTo>
                      <a:lnTo>
                        <a:pt x="639" y="12"/>
                      </a:lnTo>
                      <a:lnTo>
                        <a:pt x="645" y="5"/>
                      </a:lnTo>
                      <a:lnTo>
                        <a:pt x="679" y="0"/>
                      </a:lnTo>
                      <a:lnTo>
                        <a:pt x="725" y="11"/>
                      </a:lnTo>
                      <a:lnTo>
                        <a:pt x="773" y="50"/>
                      </a:lnTo>
                      <a:lnTo>
                        <a:pt x="795" y="75"/>
                      </a:lnTo>
                      <a:lnTo>
                        <a:pt x="823" y="79"/>
                      </a:lnTo>
                      <a:lnTo>
                        <a:pt x="855" y="92"/>
                      </a:lnTo>
                      <a:lnTo>
                        <a:pt x="877" y="115"/>
                      </a:lnTo>
                      <a:lnTo>
                        <a:pt x="893" y="115"/>
                      </a:lnTo>
                      <a:lnTo>
                        <a:pt x="928" y="99"/>
                      </a:lnTo>
                      <a:lnTo>
                        <a:pt x="938" y="117"/>
                      </a:lnTo>
                      <a:lnTo>
                        <a:pt x="933" y="123"/>
                      </a:lnTo>
                      <a:lnTo>
                        <a:pt x="939" y="168"/>
                      </a:lnTo>
                      <a:lnTo>
                        <a:pt x="921" y="165"/>
                      </a:lnTo>
                      <a:lnTo>
                        <a:pt x="913" y="177"/>
                      </a:lnTo>
                      <a:lnTo>
                        <a:pt x="931" y="203"/>
                      </a:lnTo>
                      <a:lnTo>
                        <a:pt x="933" y="218"/>
                      </a:lnTo>
                      <a:lnTo>
                        <a:pt x="915" y="213"/>
                      </a:lnTo>
                      <a:lnTo>
                        <a:pt x="910" y="231"/>
                      </a:lnTo>
                      <a:lnTo>
                        <a:pt x="896" y="233"/>
                      </a:lnTo>
                      <a:lnTo>
                        <a:pt x="897" y="244"/>
                      </a:lnTo>
                      <a:lnTo>
                        <a:pt x="878" y="241"/>
                      </a:lnTo>
                      <a:lnTo>
                        <a:pt x="849" y="279"/>
                      </a:lnTo>
                      <a:lnTo>
                        <a:pt x="839" y="277"/>
                      </a:lnTo>
                      <a:lnTo>
                        <a:pt x="809" y="297"/>
                      </a:lnTo>
                      <a:lnTo>
                        <a:pt x="813" y="289"/>
                      </a:lnTo>
                      <a:lnTo>
                        <a:pt x="805" y="283"/>
                      </a:lnTo>
                      <a:lnTo>
                        <a:pt x="813" y="263"/>
                      </a:lnTo>
                      <a:lnTo>
                        <a:pt x="803" y="255"/>
                      </a:lnTo>
                      <a:lnTo>
                        <a:pt x="789" y="253"/>
                      </a:lnTo>
                      <a:lnTo>
                        <a:pt x="784" y="268"/>
                      </a:lnTo>
                      <a:lnTo>
                        <a:pt x="771" y="277"/>
                      </a:lnTo>
                      <a:lnTo>
                        <a:pt x="768" y="289"/>
                      </a:lnTo>
                      <a:lnTo>
                        <a:pt x="751" y="287"/>
                      </a:lnTo>
                      <a:lnTo>
                        <a:pt x="750" y="302"/>
                      </a:lnTo>
                      <a:lnTo>
                        <a:pt x="792" y="333"/>
                      </a:lnTo>
                      <a:lnTo>
                        <a:pt x="799" y="333"/>
                      </a:lnTo>
                      <a:lnTo>
                        <a:pt x="813" y="319"/>
                      </a:lnTo>
                      <a:lnTo>
                        <a:pt x="846" y="328"/>
                      </a:lnTo>
                      <a:lnTo>
                        <a:pt x="846" y="337"/>
                      </a:lnTo>
                      <a:lnTo>
                        <a:pt x="839" y="334"/>
                      </a:lnTo>
                      <a:lnTo>
                        <a:pt x="823" y="343"/>
                      </a:lnTo>
                      <a:lnTo>
                        <a:pt x="807" y="379"/>
                      </a:lnTo>
                      <a:lnTo>
                        <a:pt x="831" y="389"/>
                      </a:lnTo>
                      <a:lnTo>
                        <a:pt x="854" y="425"/>
                      </a:lnTo>
                      <a:lnTo>
                        <a:pt x="875" y="445"/>
                      </a:lnTo>
                      <a:lnTo>
                        <a:pt x="866" y="445"/>
                      </a:lnTo>
                      <a:lnTo>
                        <a:pt x="883" y="461"/>
                      </a:lnTo>
                      <a:lnTo>
                        <a:pt x="859" y="472"/>
                      </a:lnTo>
                      <a:lnTo>
                        <a:pt x="892" y="480"/>
                      </a:lnTo>
                      <a:lnTo>
                        <a:pt x="892" y="512"/>
                      </a:lnTo>
                      <a:lnTo>
                        <a:pt x="884" y="518"/>
                      </a:lnTo>
                      <a:lnTo>
                        <a:pt x="873" y="548"/>
                      </a:lnTo>
                      <a:lnTo>
                        <a:pt x="866" y="547"/>
                      </a:lnTo>
                      <a:lnTo>
                        <a:pt x="870" y="562"/>
                      </a:lnTo>
                      <a:lnTo>
                        <a:pt x="858" y="592"/>
                      </a:lnTo>
                      <a:lnTo>
                        <a:pt x="849" y="592"/>
                      </a:lnTo>
                      <a:lnTo>
                        <a:pt x="850" y="598"/>
                      </a:lnTo>
                      <a:lnTo>
                        <a:pt x="825" y="623"/>
                      </a:lnTo>
                      <a:lnTo>
                        <a:pt x="792" y="632"/>
                      </a:lnTo>
                      <a:lnTo>
                        <a:pt x="786" y="641"/>
                      </a:lnTo>
                      <a:lnTo>
                        <a:pt x="776" y="632"/>
                      </a:lnTo>
                      <a:lnTo>
                        <a:pt x="775" y="641"/>
                      </a:lnTo>
                      <a:lnTo>
                        <a:pt x="766" y="634"/>
                      </a:lnTo>
                      <a:lnTo>
                        <a:pt x="766" y="646"/>
                      </a:lnTo>
                      <a:lnTo>
                        <a:pt x="722" y="661"/>
                      </a:lnTo>
                      <a:lnTo>
                        <a:pt x="727" y="677"/>
                      </a:lnTo>
                      <a:lnTo>
                        <a:pt x="722" y="680"/>
                      </a:lnTo>
                      <a:lnTo>
                        <a:pt x="717" y="680"/>
                      </a:lnTo>
                      <a:lnTo>
                        <a:pt x="710" y="657"/>
                      </a:lnTo>
                      <a:lnTo>
                        <a:pt x="687" y="653"/>
                      </a:lnTo>
                      <a:lnTo>
                        <a:pt x="679" y="657"/>
                      </a:lnTo>
                      <a:lnTo>
                        <a:pt x="655" y="648"/>
                      </a:lnTo>
                      <a:lnTo>
                        <a:pt x="649" y="629"/>
                      </a:lnTo>
                      <a:lnTo>
                        <a:pt x="629" y="622"/>
                      </a:lnTo>
                      <a:lnTo>
                        <a:pt x="588" y="633"/>
                      </a:lnTo>
                      <a:lnTo>
                        <a:pt x="573" y="631"/>
                      </a:lnTo>
                      <a:lnTo>
                        <a:pt x="572" y="637"/>
                      </a:lnTo>
                      <a:lnTo>
                        <a:pt x="563" y="634"/>
                      </a:lnTo>
                      <a:lnTo>
                        <a:pt x="564" y="659"/>
                      </a:lnTo>
                      <a:lnTo>
                        <a:pt x="559" y="661"/>
                      </a:lnTo>
                      <a:lnTo>
                        <a:pt x="555" y="652"/>
                      </a:lnTo>
                      <a:lnTo>
                        <a:pt x="539" y="655"/>
                      </a:lnTo>
                      <a:lnTo>
                        <a:pt x="520" y="641"/>
                      </a:lnTo>
                      <a:lnTo>
                        <a:pt x="522" y="625"/>
                      </a:lnTo>
                      <a:lnTo>
                        <a:pt x="511" y="618"/>
                      </a:lnTo>
                      <a:lnTo>
                        <a:pt x="507" y="602"/>
                      </a:lnTo>
                      <a:lnTo>
                        <a:pt x="485" y="608"/>
                      </a:lnTo>
                      <a:lnTo>
                        <a:pt x="495" y="548"/>
                      </a:lnTo>
                      <a:lnTo>
                        <a:pt x="480" y="521"/>
                      </a:lnTo>
                      <a:lnTo>
                        <a:pt x="464" y="519"/>
                      </a:lnTo>
                      <a:lnTo>
                        <a:pt x="431" y="491"/>
                      </a:lnTo>
                      <a:lnTo>
                        <a:pt x="409" y="495"/>
                      </a:lnTo>
                      <a:lnTo>
                        <a:pt x="391" y="516"/>
                      </a:lnTo>
                      <a:lnTo>
                        <a:pt x="366" y="526"/>
                      </a:lnTo>
                      <a:lnTo>
                        <a:pt x="333" y="515"/>
                      </a:lnTo>
                      <a:lnTo>
                        <a:pt x="317" y="536"/>
                      </a:lnTo>
                      <a:lnTo>
                        <a:pt x="310" y="520"/>
                      </a:lnTo>
                      <a:lnTo>
                        <a:pt x="301" y="522"/>
                      </a:lnTo>
                      <a:lnTo>
                        <a:pt x="261" y="522"/>
                      </a:lnTo>
                      <a:lnTo>
                        <a:pt x="223" y="495"/>
                      </a:lnTo>
                      <a:lnTo>
                        <a:pt x="215" y="497"/>
                      </a:lnTo>
                      <a:lnTo>
                        <a:pt x="191" y="477"/>
                      </a:lnTo>
                      <a:lnTo>
                        <a:pt x="168" y="474"/>
                      </a:lnTo>
                      <a:lnTo>
                        <a:pt x="132" y="459"/>
                      </a:lnTo>
                      <a:lnTo>
                        <a:pt x="114" y="431"/>
                      </a:lnTo>
                      <a:lnTo>
                        <a:pt x="114" y="427"/>
                      </a:lnTo>
                      <a:lnTo>
                        <a:pt x="129" y="427"/>
                      </a:lnTo>
                      <a:lnTo>
                        <a:pt x="117" y="401"/>
                      </a:lnTo>
                      <a:lnTo>
                        <a:pt x="129" y="381"/>
                      </a:lnTo>
                      <a:lnTo>
                        <a:pt x="132" y="364"/>
                      </a:lnTo>
                      <a:lnTo>
                        <a:pt x="112" y="355"/>
                      </a:lnTo>
                      <a:lnTo>
                        <a:pt x="86" y="366"/>
                      </a:lnTo>
                      <a:lnTo>
                        <a:pt x="57" y="355"/>
                      </a:lnTo>
                      <a:lnTo>
                        <a:pt x="47" y="339"/>
                      </a:lnTo>
                      <a:lnTo>
                        <a:pt x="26" y="334"/>
                      </a:lnTo>
                      <a:lnTo>
                        <a:pt x="25" y="333"/>
                      </a:lnTo>
                      <a:lnTo>
                        <a:pt x="27" y="329"/>
                      </a:lnTo>
                      <a:lnTo>
                        <a:pt x="23" y="305"/>
                      </a:lnTo>
                      <a:lnTo>
                        <a:pt x="7" y="303"/>
                      </a:lnTo>
                      <a:lnTo>
                        <a:pt x="0" y="295"/>
                      </a:lnTo>
                      <a:lnTo>
                        <a:pt x="0" y="284"/>
                      </a:lnTo>
                      <a:lnTo>
                        <a:pt x="0" y="271"/>
                      </a:lnTo>
                      <a:lnTo>
                        <a:pt x="13" y="261"/>
                      </a:lnTo>
                      <a:lnTo>
                        <a:pt x="41" y="261"/>
                      </a:lnTo>
                      <a:lnTo>
                        <a:pt x="43" y="253"/>
                      </a:lnTo>
                      <a:lnTo>
                        <a:pt x="63" y="251"/>
                      </a:lnTo>
                      <a:lnTo>
                        <a:pt x="89" y="233"/>
                      </a:lnTo>
                      <a:lnTo>
                        <a:pt x="91" y="225"/>
                      </a:lnTo>
                      <a:lnTo>
                        <a:pt x="93" y="207"/>
                      </a:lnTo>
                      <a:lnTo>
                        <a:pt x="73" y="173"/>
                      </a:lnTo>
                      <a:lnTo>
                        <a:pt x="77" y="168"/>
                      </a:lnTo>
                      <a:lnTo>
                        <a:pt x="105" y="165"/>
                      </a:lnTo>
                      <a:lnTo>
                        <a:pt x="103" y="125"/>
                      </a:lnTo>
                      <a:lnTo>
                        <a:pt x="135" y="131"/>
                      </a:lnTo>
                      <a:lnTo>
                        <a:pt x="144" y="127"/>
                      </a:lnTo>
                      <a:lnTo>
                        <a:pt x="140" y="100"/>
                      </a:lnTo>
                      <a:lnTo>
                        <a:pt x="152" y="95"/>
                      </a:lnTo>
                    </a:path>
                  </a:pathLst>
                </a:custGeom>
                <a:solidFill>
                  <a:srgbClr val="FF9900"/>
                </a:solidFill>
                <a:ln w="3175" cap="flat" cmpd="sng">
                  <a:solidFill>
                    <a:srgbClr val="000000"/>
                  </a:solidFill>
                  <a:prstDash val="solid"/>
                  <a:round/>
                  <a:headEnd type="none" w="med" len="med"/>
                  <a:tailEnd type="none" w="med" len="med"/>
                </a:ln>
              </p:spPr>
              <p:txBody>
                <a:bodyPr/>
                <a:lstStyle/>
                <a:p>
                  <a:endParaRPr lang="en-US"/>
                </a:p>
              </p:txBody>
            </p:sp>
            <p:sp>
              <p:nvSpPr>
                <p:cNvPr id="1176" name="Freeform 240"/>
                <p:cNvSpPr>
                  <a:spLocks noChangeAspect="1"/>
                </p:cNvSpPr>
                <p:nvPr/>
              </p:nvSpPr>
              <p:spPr bwMode="auto">
                <a:xfrm>
                  <a:off x="3812" y="1758"/>
                  <a:ext cx="516" cy="573"/>
                </a:xfrm>
                <a:custGeom>
                  <a:avLst/>
                  <a:gdLst>
                    <a:gd name="T0" fmla="*/ 586 w 508"/>
                    <a:gd name="T1" fmla="*/ 121 h 580"/>
                    <a:gd name="T2" fmla="*/ 581 w 508"/>
                    <a:gd name="T3" fmla="*/ 123 h 580"/>
                    <a:gd name="T4" fmla="*/ 597 w 508"/>
                    <a:gd name="T5" fmla="*/ 130 h 580"/>
                    <a:gd name="T6" fmla="*/ 680 w 508"/>
                    <a:gd name="T7" fmla="*/ 122 h 580"/>
                    <a:gd name="T8" fmla="*/ 703 w 508"/>
                    <a:gd name="T9" fmla="*/ 111 h 580"/>
                    <a:gd name="T10" fmla="*/ 770 w 508"/>
                    <a:gd name="T11" fmla="*/ 99 h 580"/>
                    <a:gd name="T12" fmla="*/ 818 w 508"/>
                    <a:gd name="T13" fmla="*/ 122 h 580"/>
                    <a:gd name="T14" fmla="*/ 777 w 508"/>
                    <a:gd name="T15" fmla="*/ 136 h 580"/>
                    <a:gd name="T16" fmla="*/ 733 w 508"/>
                    <a:gd name="T17" fmla="*/ 176 h 580"/>
                    <a:gd name="T18" fmla="*/ 720 w 508"/>
                    <a:gd name="T19" fmla="*/ 201 h 580"/>
                    <a:gd name="T20" fmla="*/ 696 w 508"/>
                    <a:gd name="T21" fmla="*/ 175 h 580"/>
                    <a:gd name="T22" fmla="*/ 667 w 508"/>
                    <a:gd name="T23" fmla="*/ 177 h 580"/>
                    <a:gd name="T24" fmla="*/ 696 w 508"/>
                    <a:gd name="T25" fmla="*/ 158 h 580"/>
                    <a:gd name="T26" fmla="*/ 608 w 508"/>
                    <a:gd name="T27" fmla="*/ 143 h 580"/>
                    <a:gd name="T28" fmla="*/ 588 w 508"/>
                    <a:gd name="T29" fmla="*/ 144 h 580"/>
                    <a:gd name="T30" fmla="*/ 571 w 508"/>
                    <a:gd name="T31" fmla="*/ 144 h 580"/>
                    <a:gd name="T32" fmla="*/ 583 w 508"/>
                    <a:gd name="T33" fmla="*/ 151 h 580"/>
                    <a:gd name="T34" fmla="*/ 589 w 508"/>
                    <a:gd name="T35" fmla="*/ 169 h 580"/>
                    <a:gd name="T36" fmla="*/ 597 w 508"/>
                    <a:gd name="T37" fmla="*/ 205 h 580"/>
                    <a:gd name="T38" fmla="*/ 588 w 508"/>
                    <a:gd name="T39" fmla="*/ 202 h 580"/>
                    <a:gd name="T40" fmla="*/ 547 w 508"/>
                    <a:gd name="T41" fmla="*/ 230 h 580"/>
                    <a:gd name="T42" fmla="*/ 496 w 508"/>
                    <a:gd name="T43" fmla="*/ 250 h 580"/>
                    <a:gd name="T44" fmla="*/ 431 w 508"/>
                    <a:gd name="T45" fmla="*/ 279 h 580"/>
                    <a:gd name="T46" fmla="*/ 401 w 508"/>
                    <a:gd name="T47" fmla="*/ 287 h 580"/>
                    <a:gd name="T48" fmla="*/ 381 w 508"/>
                    <a:gd name="T49" fmla="*/ 299 h 580"/>
                    <a:gd name="T50" fmla="*/ 377 w 508"/>
                    <a:gd name="T51" fmla="*/ 346 h 580"/>
                    <a:gd name="T52" fmla="*/ 369 w 508"/>
                    <a:gd name="T53" fmla="*/ 367 h 580"/>
                    <a:gd name="T54" fmla="*/ 332 w 508"/>
                    <a:gd name="T55" fmla="*/ 385 h 580"/>
                    <a:gd name="T56" fmla="*/ 284 w 508"/>
                    <a:gd name="T57" fmla="*/ 385 h 580"/>
                    <a:gd name="T58" fmla="*/ 174 w 508"/>
                    <a:gd name="T59" fmla="*/ 278 h 580"/>
                    <a:gd name="T60" fmla="*/ 124 w 508"/>
                    <a:gd name="T61" fmla="*/ 197 h 580"/>
                    <a:gd name="T62" fmla="*/ 104 w 508"/>
                    <a:gd name="T63" fmla="*/ 213 h 580"/>
                    <a:gd name="T64" fmla="*/ 20 w 508"/>
                    <a:gd name="T65" fmla="*/ 197 h 580"/>
                    <a:gd name="T66" fmla="*/ 72 w 508"/>
                    <a:gd name="T67" fmla="*/ 187 h 580"/>
                    <a:gd name="T68" fmla="*/ 0 w 508"/>
                    <a:gd name="T69" fmla="*/ 176 h 580"/>
                    <a:gd name="T70" fmla="*/ 80 w 508"/>
                    <a:gd name="T71" fmla="*/ 169 h 580"/>
                    <a:gd name="T72" fmla="*/ 72 w 508"/>
                    <a:gd name="T73" fmla="*/ 149 h 580"/>
                    <a:gd name="T74" fmla="*/ 30 w 508"/>
                    <a:gd name="T75" fmla="*/ 135 h 580"/>
                    <a:gd name="T76" fmla="*/ 19 w 508"/>
                    <a:gd name="T77" fmla="*/ 122 h 580"/>
                    <a:gd name="T78" fmla="*/ 72 w 508"/>
                    <a:gd name="T79" fmla="*/ 117 h 580"/>
                    <a:gd name="T80" fmla="*/ 160 w 508"/>
                    <a:gd name="T81" fmla="*/ 69 h 580"/>
                    <a:gd name="T82" fmla="*/ 165 w 508"/>
                    <a:gd name="T83" fmla="*/ 50 h 580"/>
                    <a:gd name="T84" fmla="*/ 124 w 508"/>
                    <a:gd name="T85" fmla="*/ 41 h 580"/>
                    <a:gd name="T86" fmla="*/ 98 w 508"/>
                    <a:gd name="T87" fmla="*/ 30 h 580"/>
                    <a:gd name="T88" fmla="*/ 163 w 508"/>
                    <a:gd name="T89" fmla="*/ 30 h 580"/>
                    <a:gd name="T90" fmla="*/ 207 w 508"/>
                    <a:gd name="T91" fmla="*/ 11 h 580"/>
                    <a:gd name="T92" fmla="*/ 283 w 508"/>
                    <a:gd name="T93" fmla="*/ 9 h 580"/>
                    <a:gd name="T94" fmla="*/ 263 w 508"/>
                    <a:gd name="T95" fmla="*/ 41 h 580"/>
                    <a:gd name="T96" fmla="*/ 257 w 508"/>
                    <a:gd name="T97" fmla="*/ 41 h 580"/>
                    <a:gd name="T98" fmla="*/ 283 w 508"/>
                    <a:gd name="T99" fmla="*/ 73 h 580"/>
                    <a:gd name="T100" fmla="*/ 319 w 508"/>
                    <a:gd name="T101" fmla="*/ 105 h 580"/>
                    <a:gd name="T102" fmla="*/ 448 w 508"/>
                    <a:gd name="T103" fmla="*/ 121 h 580"/>
                    <a:gd name="T104" fmla="*/ 535 w 508"/>
                    <a:gd name="T105" fmla="*/ 136 h 580"/>
                    <a:gd name="T106" fmla="*/ 559 w 508"/>
                    <a:gd name="T107" fmla="*/ 123 h 580"/>
                    <a:gd name="T108" fmla="*/ 559 w 508"/>
                    <a:gd name="T109" fmla="*/ 114 h 580"/>
                    <a:gd name="T110" fmla="*/ 574 w 508"/>
                    <a:gd name="T111" fmla="*/ 113 h 5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8"/>
                    <a:gd name="T169" fmla="*/ 0 h 580"/>
                    <a:gd name="T170" fmla="*/ 508 w 508"/>
                    <a:gd name="T171" fmla="*/ 580 h 5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8" h="580">
                      <a:moveTo>
                        <a:pt x="353" y="165"/>
                      </a:moveTo>
                      <a:lnTo>
                        <a:pt x="360" y="181"/>
                      </a:lnTo>
                      <a:lnTo>
                        <a:pt x="358" y="184"/>
                      </a:lnTo>
                      <a:lnTo>
                        <a:pt x="368" y="192"/>
                      </a:lnTo>
                      <a:lnTo>
                        <a:pt x="412" y="190"/>
                      </a:lnTo>
                      <a:lnTo>
                        <a:pt x="419" y="182"/>
                      </a:lnTo>
                      <a:lnTo>
                        <a:pt x="409" y="171"/>
                      </a:lnTo>
                      <a:lnTo>
                        <a:pt x="434" y="161"/>
                      </a:lnTo>
                      <a:lnTo>
                        <a:pt x="452" y="140"/>
                      </a:lnTo>
                      <a:lnTo>
                        <a:pt x="474" y="136"/>
                      </a:lnTo>
                      <a:lnTo>
                        <a:pt x="507" y="164"/>
                      </a:lnTo>
                      <a:lnTo>
                        <a:pt x="504" y="183"/>
                      </a:lnTo>
                      <a:lnTo>
                        <a:pt x="490" y="183"/>
                      </a:lnTo>
                      <a:lnTo>
                        <a:pt x="478" y="198"/>
                      </a:lnTo>
                      <a:lnTo>
                        <a:pt x="466" y="251"/>
                      </a:lnTo>
                      <a:lnTo>
                        <a:pt x="452" y="254"/>
                      </a:lnTo>
                      <a:lnTo>
                        <a:pt x="449" y="286"/>
                      </a:lnTo>
                      <a:lnTo>
                        <a:pt x="444" y="292"/>
                      </a:lnTo>
                      <a:lnTo>
                        <a:pt x="434" y="259"/>
                      </a:lnTo>
                      <a:lnTo>
                        <a:pt x="428" y="253"/>
                      </a:lnTo>
                      <a:lnTo>
                        <a:pt x="422" y="266"/>
                      </a:lnTo>
                      <a:lnTo>
                        <a:pt x="411" y="256"/>
                      </a:lnTo>
                      <a:lnTo>
                        <a:pt x="410" y="248"/>
                      </a:lnTo>
                      <a:lnTo>
                        <a:pt x="428" y="227"/>
                      </a:lnTo>
                      <a:lnTo>
                        <a:pt x="386" y="222"/>
                      </a:lnTo>
                      <a:lnTo>
                        <a:pt x="376" y="205"/>
                      </a:lnTo>
                      <a:lnTo>
                        <a:pt x="364" y="198"/>
                      </a:lnTo>
                      <a:lnTo>
                        <a:pt x="362" y="206"/>
                      </a:lnTo>
                      <a:lnTo>
                        <a:pt x="358" y="198"/>
                      </a:lnTo>
                      <a:lnTo>
                        <a:pt x="351" y="206"/>
                      </a:lnTo>
                      <a:lnTo>
                        <a:pt x="353" y="216"/>
                      </a:lnTo>
                      <a:lnTo>
                        <a:pt x="359" y="217"/>
                      </a:lnTo>
                      <a:lnTo>
                        <a:pt x="350" y="233"/>
                      </a:lnTo>
                      <a:lnTo>
                        <a:pt x="363" y="243"/>
                      </a:lnTo>
                      <a:lnTo>
                        <a:pt x="378" y="298"/>
                      </a:lnTo>
                      <a:lnTo>
                        <a:pt x="368" y="300"/>
                      </a:lnTo>
                      <a:lnTo>
                        <a:pt x="363" y="289"/>
                      </a:lnTo>
                      <a:lnTo>
                        <a:pt x="362" y="294"/>
                      </a:lnTo>
                      <a:lnTo>
                        <a:pt x="345" y="302"/>
                      </a:lnTo>
                      <a:lnTo>
                        <a:pt x="338" y="334"/>
                      </a:lnTo>
                      <a:lnTo>
                        <a:pt x="314" y="345"/>
                      </a:lnTo>
                      <a:lnTo>
                        <a:pt x="306" y="361"/>
                      </a:lnTo>
                      <a:lnTo>
                        <a:pt x="269" y="394"/>
                      </a:lnTo>
                      <a:lnTo>
                        <a:pt x="266" y="408"/>
                      </a:lnTo>
                      <a:lnTo>
                        <a:pt x="251" y="411"/>
                      </a:lnTo>
                      <a:lnTo>
                        <a:pt x="248" y="420"/>
                      </a:lnTo>
                      <a:lnTo>
                        <a:pt x="237" y="419"/>
                      </a:lnTo>
                      <a:lnTo>
                        <a:pt x="234" y="436"/>
                      </a:lnTo>
                      <a:lnTo>
                        <a:pt x="240" y="472"/>
                      </a:lnTo>
                      <a:lnTo>
                        <a:pt x="232" y="504"/>
                      </a:lnTo>
                      <a:lnTo>
                        <a:pt x="234" y="535"/>
                      </a:lnTo>
                      <a:lnTo>
                        <a:pt x="226" y="535"/>
                      </a:lnTo>
                      <a:lnTo>
                        <a:pt x="220" y="555"/>
                      </a:lnTo>
                      <a:lnTo>
                        <a:pt x="205" y="562"/>
                      </a:lnTo>
                      <a:lnTo>
                        <a:pt x="196" y="579"/>
                      </a:lnTo>
                      <a:lnTo>
                        <a:pt x="176" y="562"/>
                      </a:lnTo>
                      <a:lnTo>
                        <a:pt x="131" y="447"/>
                      </a:lnTo>
                      <a:lnTo>
                        <a:pt x="107" y="406"/>
                      </a:lnTo>
                      <a:lnTo>
                        <a:pt x="83" y="286"/>
                      </a:lnTo>
                      <a:lnTo>
                        <a:pt x="79" y="286"/>
                      </a:lnTo>
                      <a:lnTo>
                        <a:pt x="76" y="306"/>
                      </a:lnTo>
                      <a:lnTo>
                        <a:pt x="69" y="312"/>
                      </a:lnTo>
                      <a:lnTo>
                        <a:pt x="50" y="316"/>
                      </a:lnTo>
                      <a:lnTo>
                        <a:pt x="20" y="286"/>
                      </a:lnTo>
                      <a:lnTo>
                        <a:pt x="39" y="282"/>
                      </a:lnTo>
                      <a:lnTo>
                        <a:pt x="41" y="271"/>
                      </a:lnTo>
                      <a:lnTo>
                        <a:pt x="21" y="274"/>
                      </a:lnTo>
                      <a:lnTo>
                        <a:pt x="0" y="254"/>
                      </a:lnTo>
                      <a:lnTo>
                        <a:pt x="12" y="243"/>
                      </a:lnTo>
                      <a:lnTo>
                        <a:pt x="49" y="243"/>
                      </a:lnTo>
                      <a:lnTo>
                        <a:pt x="49" y="230"/>
                      </a:lnTo>
                      <a:lnTo>
                        <a:pt x="41" y="214"/>
                      </a:lnTo>
                      <a:lnTo>
                        <a:pt x="30" y="208"/>
                      </a:lnTo>
                      <a:lnTo>
                        <a:pt x="30" y="197"/>
                      </a:lnTo>
                      <a:lnTo>
                        <a:pt x="19" y="193"/>
                      </a:lnTo>
                      <a:lnTo>
                        <a:pt x="19" y="182"/>
                      </a:lnTo>
                      <a:lnTo>
                        <a:pt x="29" y="166"/>
                      </a:lnTo>
                      <a:lnTo>
                        <a:pt x="41" y="173"/>
                      </a:lnTo>
                      <a:lnTo>
                        <a:pt x="56" y="166"/>
                      </a:lnTo>
                      <a:lnTo>
                        <a:pt x="98" y="100"/>
                      </a:lnTo>
                      <a:lnTo>
                        <a:pt x="92" y="84"/>
                      </a:lnTo>
                      <a:lnTo>
                        <a:pt x="101" y="81"/>
                      </a:lnTo>
                      <a:lnTo>
                        <a:pt x="101" y="76"/>
                      </a:lnTo>
                      <a:lnTo>
                        <a:pt x="79" y="60"/>
                      </a:lnTo>
                      <a:lnTo>
                        <a:pt x="76" y="39"/>
                      </a:lnTo>
                      <a:lnTo>
                        <a:pt x="66" y="30"/>
                      </a:lnTo>
                      <a:lnTo>
                        <a:pt x="69" y="24"/>
                      </a:lnTo>
                      <a:lnTo>
                        <a:pt x="100" y="30"/>
                      </a:lnTo>
                      <a:lnTo>
                        <a:pt x="119" y="23"/>
                      </a:lnTo>
                      <a:lnTo>
                        <a:pt x="129" y="11"/>
                      </a:lnTo>
                      <a:lnTo>
                        <a:pt x="155" y="0"/>
                      </a:lnTo>
                      <a:lnTo>
                        <a:pt x="175" y="9"/>
                      </a:lnTo>
                      <a:lnTo>
                        <a:pt x="172" y="26"/>
                      </a:lnTo>
                      <a:lnTo>
                        <a:pt x="160" y="46"/>
                      </a:lnTo>
                      <a:lnTo>
                        <a:pt x="172" y="72"/>
                      </a:lnTo>
                      <a:lnTo>
                        <a:pt x="157" y="72"/>
                      </a:lnTo>
                      <a:lnTo>
                        <a:pt x="157" y="76"/>
                      </a:lnTo>
                      <a:lnTo>
                        <a:pt x="175" y="104"/>
                      </a:lnTo>
                      <a:lnTo>
                        <a:pt x="211" y="119"/>
                      </a:lnTo>
                      <a:lnTo>
                        <a:pt x="198" y="149"/>
                      </a:lnTo>
                      <a:lnTo>
                        <a:pt x="252" y="180"/>
                      </a:lnTo>
                      <a:lnTo>
                        <a:pt x="276" y="181"/>
                      </a:lnTo>
                      <a:lnTo>
                        <a:pt x="293" y="192"/>
                      </a:lnTo>
                      <a:lnTo>
                        <a:pt x="330" y="198"/>
                      </a:lnTo>
                      <a:lnTo>
                        <a:pt x="348" y="198"/>
                      </a:lnTo>
                      <a:lnTo>
                        <a:pt x="344" y="184"/>
                      </a:lnTo>
                      <a:lnTo>
                        <a:pt x="344" y="167"/>
                      </a:lnTo>
                      <a:lnTo>
                        <a:pt x="353" y="165"/>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77" name="Freeform 241"/>
                <p:cNvSpPr>
                  <a:spLocks noChangeAspect="1"/>
                </p:cNvSpPr>
                <p:nvPr/>
              </p:nvSpPr>
              <p:spPr bwMode="auto">
                <a:xfrm>
                  <a:off x="4013" y="1875"/>
                  <a:ext cx="154" cy="80"/>
                </a:xfrm>
                <a:custGeom>
                  <a:avLst/>
                  <a:gdLst>
                    <a:gd name="T0" fmla="*/ 267 w 151"/>
                    <a:gd name="T1" fmla="*/ 65 h 80"/>
                    <a:gd name="T2" fmla="*/ 267 w 151"/>
                    <a:gd name="T3" fmla="*/ 48 h 80"/>
                    <a:gd name="T4" fmla="*/ 193 w 151"/>
                    <a:gd name="T5" fmla="*/ 48 h 80"/>
                    <a:gd name="T6" fmla="*/ 122 w 151"/>
                    <a:gd name="T7" fmla="*/ 21 h 80"/>
                    <a:gd name="T8" fmla="*/ 106 w 151"/>
                    <a:gd name="T9" fmla="*/ 23 h 80"/>
                    <a:gd name="T10" fmla="*/ 67 w 151"/>
                    <a:gd name="T11" fmla="*/ 3 h 80"/>
                    <a:gd name="T12" fmla="*/ 13 w 151"/>
                    <a:gd name="T13" fmla="*/ 0 h 80"/>
                    <a:gd name="T14" fmla="*/ 0 w 151"/>
                    <a:gd name="T15" fmla="*/ 30 h 80"/>
                    <a:gd name="T16" fmla="*/ 94 w 151"/>
                    <a:gd name="T17" fmla="*/ 61 h 80"/>
                    <a:gd name="T18" fmla="*/ 147 w 151"/>
                    <a:gd name="T19" fmla="*/ 62 h 80"/>
                    <a:gd name="T20" fmla="*/ 172 w 151"/>
                    <a:gd name="T21" fmla="*/ 73 h 80"/>
                    <a:gd name="T22" fmla="*/ 244 w 151"/>
                    <a:gd name="T23" fmla="*/ 79 h 80"/>
                    <a:gd name="T24" fmla="*/ 274 w 151"/>
                    <a:gd name="T25" fmla="*/ 79 h 80"/>
                    <a:gd name="T26" fmla="*/ 267 w 151"/>
                    <a:gd name="T27" fmla="*/ 65 h 80"/>
                    <a:gd name="T28" fmla="*/ 267 w 151"/>
                    <a:gd name="T29" fmla="*/ 65 h 80"/>
                    <a:gd name="T30" fmla="*/ 267 w 151"/>
                    <a:gd name="T31" fmla="*/ 65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1"/>
                    <a:gd name="T49" fmla="*/ 0 h 80"/>
                    <a:gd name="T50" fmla="*/ 151 w 151"/>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1" h="80">
                      <a:moveTo>
                        <a:pt x="146" y="65"/>
                      </a:moveTo>
                      <a:lnTo>
                        <a:pt x="146" y="48"/>
                      </a:lnTo>
                      <a:lnTo>
                        <a:pt x="106" y="48"/>
                      </a:lnTo>
                      <a:lnTo>
                        <a:pt x="68" y="21"/>
                      </a:lnTo>
                      <a:lnTo>
                        <a:pt x="60" y="23"/>
                      </a:lnTo>
                      <a:lnTo>
                        <a:pt x="36" y="3"/>
                      </a:lnTo>
                      <a:lnTo>
                        <a:pt x="13" y="0"/>
                      </a:lnTo>
                      <a:lnTo>
                        <a:pt x="0" y="30"/>
                      </a:lnTo>
                      <a:lnTo>
                        <a:pt x="54" y="61"/>
                      </a:lnTo>
                      <a:lnTo>
                        <a:pt x="78" y="62"/>
                      </a:lnTo>
                      <a:lnTo>
                        <a:pt x="95" y="73"/>
                      </a:lnTo>
                      <a:lnTo>
                        <a:pt x="132" y="79"/>
                      </a:lnTo>
                      <a:lnTo>
                        <a:pt x="150" y="79"/>
                      </a:lnTo>
                      <a:lnTo>
                        <a:pt x="146" y="65"/>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78" name="Freeform 242"/>
                <p:cNvSpPr>
                  <a:spLocks noChangeAspect="1"/>
                </p:cNvSpPr>
                <p:nvPr/>
              </p:nvSpPr>
              <p:spPr bwMode="auto">
                <a:xfrm>
                  <a:off x="4718" y="1618"/>
                  <a:ext cx="90" cy="105"/>
                </a:xfrm>
                <a:custGeom>
                  <a:avLst/>
                  <a:gdLst>
                    <a:gd name="T0" fmla="*/ 97 w 89"/>
                    <a:gd name="T1" fmla="*/ 0 h 107"/>
                    <a:gd name="T2" fmla="*/ 92 w 89"/>
                    <a:gd name="T3" fmla="*/ 18 h 107"/>
                    <a:gd name="T4" fmla="*/ 78 w 89"/>
                    <a:gd name="T5" fmla="*/ 20 h 107"/>
                    <a:gd name="T6" fmla="*/ 79 w 89"/>
                    <a:gd name="T7" fmla="*/ 26 h 107"/>
                    <a:gd name="T8" fmla="*/ 29 w 89"/>
                    <a:gd name="T9" fmla="*/ 26 h 107"/>
                    <a:gd name="T10" fmla="*/ 0 w 89"/>
                    <a:gd name="T11" fmla="*/ 35 h 107"/>
                    <a:gd name="T12" fmla="*/ 25 w 89"/>
                    <a:gd name="T13" fmla="*/ 40 h 107"/>
                    <a:gd name="T14" fmla="*/ 26 w 89"/>
                    <a:gd name="T15" fmla="*/ 58 h 107"/>
                    <a:gd name="T16" fmla="*/ 92 w 89"/>
                    <a:gd name="T17" fmla="*/ 62 h 107"/>
                    <a:gd name="T18" fmla="*/ 100 w 89"/>
                    <a:gd name="T19" fmla="*/ 57 h 107"/>
                    <a:gd name="T20" fmla="*/ 119 w 89"/>
                    <a:gd name="T21" fmla="*/ 54 h 107"/>
                    <a:gd name="T22" fmla="*/ 91 w 89"/>
                    <a:gd name="T23" fmla="*/ 43 h 107"/>
                    <a:gd name="T24" fmla="*/ 86 w 89"/>
                    <a:gd name="T25" fmla="*/ 31 h 107"/>
                    <a:gd name="T26" fmla="*/ 115 w 89"/>
                    <a:gd name="T27" fmla="*/ 26 h 107"/>
                    <a:gd name="T28" fmla="*/ 105 w 89"/>
                    <a:gd name="T29" fmla="*/ 26 h 107"/>
                    <a:gd name="T30" fmla="*/ 115 w 89"/>
                    <a:gd name="T31" fmla="*/ 5 h 107"/>
                    <a:gd name="T32" fmla="*/ 97 w 89"/>
                    <a:gd name="T33" fmla="*/ 0 h 107"/>
                    <a:gd name="T34" fmla="*/ 97 w 89"/>
                    <a:gd name="T35" fmla="*/ 0 h 107"/>
                    <a:gd name="T36" fmla="*/ 97 w 89"/>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9"/>
                    <a:gd name="T58" fmla="*/ 0 h 107"/>
                    <a:gd name="T59" fmla="*/ 89 w 89"/>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9" h="107">
                      <a:moveTo>
                        <a:pt x="66" y="0"/>
                      </a:moveTo>
                      <a:lnTo>
                        <a:pt x="61" y="18"/>
                      </a:lnTo>
                      <a:lnTo>
                        <a:pt x="47" y="20"/>
                      </a:lnTo>
                      <a:lnTo>
                        <a:pt x="48" y="31"/>
                      </a:lnTo>
                      <a:lnTo>
                        <a:pt x="29" y="28"/>
                      </a:lnTo>
                      <a:lnTo>
                        <a:pt x="0" y="66"/>
                      </a:lnTo>
                      <a:lnTo>
                        <a:pt x="25" y="71"/>
                      </a:lnTo>
                      <a:lnTo>
                        <a:pt x="26" y="98"/>
                      </a:lnTo>
                      <a:lnTo>
                        <a:pt x="61" y="106"/>
                      </a:lnTo>
                      <a:lnTo>
                        <a:pt x="69" y="96"/>
                      </a:lnTo>
                      <a:lnTo>
                        <a:pt x="88" y="90"/>
                      </a:lnTo>
                      <a:lnTo>
                        <a:pt x="60" y="74"/>
                      </a:lnTo>
                      <a:lnTo>
                        <a:pt x="55" y="62"/>
                      </a:lnTo>
                      <a:lnTo>
                        <a:pt x="84" y="42"/>
                      </a:lnTo>
                      <a:lnTo>
                        <a:pt x="74" y="28"/>
                      </a:lnTo>
                      <a:lnTo>
                        <a:pt x="84" y="5"/>
                      </a:lnTo>
                      <a:lnTo>
                        <a:pt x="66" y="0"/>
                      </a:lnTo>
                    </a:path>
                  </a:pathLst>
                </a:custGeom>
                <a:solidFill>
                  <a:srgbClr val="FFFFCC"/>
                </a:solidFill>
                <a:ln w="3175" cap="flat" cmpd="sng">
                  <a:solidFill>
                    <a:srgbClr val="000000"/>
                  </a:solidFill>
                  <a:prstDash val="solid"/>
                  <a:round/>
                  <a:headEnd type="none" w="med" len="med"/>
                  <a:tailEnd type="none" w="med" len="med"/>
                </a:ln>
              </p:spPr>
              <p:txBody>
                <a:bodyPr/>
                <a:lstStyle/>
                <a:p>
                  <a:endParaRPr lang="en-US"/>
                </a:p>
              </p:txBody>
            </p:sp>
            <p:sp>
              <p:nvSpPr>
                <p:cNvPr id="1179" name="Freeform 243"/>
                <p:cNvSpPr>
                  <a:spLocks noChangeAspect="1"/>
                </p:cNvSpPr>
                <p:nvPr/>
              </p:nvSpPr>
              <p:spPr bwMode="auto">
                <a:xfrm>
                  <a:off x="4781" y="1706"/>
                  <a:ext cx="68" cy="87"/>
                </a:xfrm>
                <a:custGeom>
                  <a:avLst/>
                  <a:gdLst>
                    <a:gd name="T0" fmla="*/ 0 w 66"/>
                    <a:gd name="T1" fmla="*/ 16 h 87"/>
                    <a:gd name="T2" fmla="*/ 8 w 66"/>
                    <a:gd name="T3" fmla="*/ 6 h 87"/>
                    <a:gd name="T4" fmla="*/ 66 w 66"/>
                    <a:gd name="T5" fmla="*/ 0 h 87"/>
                    <a:gd name="T6" fmla="*/ 117 w 66"/>
                    <a:gd name="T7" fmla="*/ 20 h 87"/>
                    <a:gd name="T8" fmla="*/ 162 w 66"/>
                    <a:gd name="T9" fmla="*/ 52 h 87"/>
                    <a:gd name="T10" fmla="*/ 162 w 66"/>
                    <a:gd name="T11" fmla="*/ 68 h 87"/>
                    <a:gd name="T12" fmla="*/ 70 w 66"/>
                    <a:gd name="T13" fmla="*/ 86 h 87"/>
                    <a:gd name="T14" fmla="*/ 16 w 66"/>
                    <a:gd name="T15" fmla="*/ 65 h 87"/>
                    <a:gd name="T16" fmla="*/ 54 w 66"/>
                    <a:gd name="T17" fmla="*/ 56 h 87"/>
                    <a:gd name="T18" fmla="*/ 0 w 66"/>
                    <a:gd name="T19" fmla="*/ 32 h 87"/>
                    <a:gd name="T20" fmla="*/ 10 w 66"/>
                    <a:gd name="T21" fmla="*/ 31 h 87"/>
                    <a:gd name="T22" fmla="*/ 4 w 66"/>
                    <a:gd name="T23" fmla="*/ 22 h 87"/>
                    <a:gd name="T24" fmla="*/ 0 w 66"/>
                    <a:gd name="T25" fmla="*/ 16 h 87"/>
                    <a:gd name="T26" fmla="*/ 0 w 66"/>
                    <a:gd name="T27" fmla="*/ 16 h 87"/>
                    <a:gd name="T28" fmla="*/ 0 w 66"/>
                    <a:gd name="T29" fmla="*/ 16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87"/>
                    <a:gd name="T47" fmla="*/ 66 w 66"/>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87">
                      <a:moveTo>
                        <a:pt x="0" y="16"/>
                      </a:moveTo>
                      <a:lnTo>
                        <a:pt x="8" y="6"/>
                      </a:lnTo>
                      <a:lnTo>
                        <a:pt x="27" y="0"/>
                      </a:lnTo>
                      <a:lnTo>
                        <a:pt x="47" y="20"/>
                      </a:lnTo>
                      <a:lnTo>
                        <a:pt x="65" y="52"/>
                      </a:lnTo>
                      <a:lnTo>
                        <a:pt x="65" y="68"/>
                      </a:lnTo>
                      <a:lnTo>
                        <a:pt x="29" y="86"/>
                      </a:lnTo>
                      <a:lnTo>
                        <a:pt x="16" y="65"/>
                      </a:lnTo>
                      <a:lnTo>
                        <a:pt x="21" y="56"/>
                      </a:lnTo>
                      <a:lnTo>
                        <a:pt x="0" y="32"/>
                      </a:lnTo>
                      <a:lnTo>
                        <a:pt x="10" y="31"/>
                      </a:lnTo>
                      <a:lnTo>
                        <a:pt x="4" y="22"/>
                      </a:lnTo>
                      <a:lnTo>
                        <a:pt x="0" y="16"/>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180" name="Freeform 244"/>
                <p:cNvSpPr>
                  <a:spLocks noChangeAspect="1"/>
                </p:cNvSpPr>
                <p:nvPr/>
              </p:nvSpPr>
              <p:spPr bwMode="auto">
                <a:xfrm>
                  <a:off x="4023" y="1432"/>
                  <a:ext cx="542" cy="212"/>
                </a:xfrm>
                <a:custGeom>
                  <a:avLst/>
                  <a:gdLst>
                    <a:gd name="T0" fmla="*/ 749 w 533"/>
                    <a:gd name="T1" fmla="*/ 53 h 214"/>
                    <a:gd name="T2" fmla="*/ 781 w 533"/>
                    <a:gd name="T3" fmla="*/ 59 h 214"/>
                    <a:gd name="T4" fmla="*/ 811 w 533"/>
                    <a:gd name="T5" fmla="*/ 61 h 214"/>
                    <a:gd name="T6" fmla="*/ 845 w 533"/>
                    <a:gd name="T7" fmla="*/ 54 h 214"/>
                    <a:gd name="T8" fmla="*/ 878 w 533"/>
                    <a:gd name="T9" fmla="*/ 63 h 214"/>
                    <a:gd name="T10" fmla="*/ 894 w 533"/>
                    <a:gd name="T11" fmla="*/ 79 h 214"/>
                    <a:gd name="T12" fmla="*/ 825 w 533"/>
                    <a:gd name="T13" fmla="*/ 81 h 214"/>
                    <a:gd name="T14" fmla="*/ 809 w 533"/>
                    <a:gd name="T15" fmla="*/ 98 h 214"/>
                    <a:gd name="T16" fmla="*/ 789 w 533"/>
                    <a:gd name="T17" fmla="*/ 104 h 214"/>
                    <a:gd name="T18" fmla="*/ 770 w 533"/>
                    <a:gd name="T19" fmla="*/ 117 h 214"/>
                    <a:gd name="T20" fmla="*/ 732 w 533"/>
                    <a:gd name="T21" fmla="*/ 112 h 214"/>
                    <a:gd name="T22" fmla="*/ 719 w 533"/>
                    <a:gd name="T23" fmla="*/ 124 h 214"/>
                    <a:gd name="T24" fmla="*/ 743 w 533"/>
                    <a:gd name="T25" fmla="*/ 134 h 214"/>
                    <a:gd name="T26" fmla="*/ 709 w 533"/>
                    <a:gd name="T27" fmla="*/ 145 h 214"/>
                    <a:gd name="T28" fmla="*/ 702 w 533"/>
                    <a:gd name="T29" fmla="*/ 147 h 214"/>
                    <a:gd name="T30" fmla="*/ 645 w 533"/>
                    <a:gd name="T31" fmla="*/ 147 h 214"/>
                    <a:gd name="T32" fmla="*/ 580 w 533"/>
                    <a:gd name="T33" fmla="*/ 155 h 214"/>
                    <a:gd name="T34" fmla="*/ 444 w 533"/>
                    <a:gd name="T35" fmla="*/ 143 h 214"/>
                    <a:gd name="T36" fmla="*/ 330 w 533"/>
                    <a:gd name="T37" fmla="*/ 143 h 214"/>
                    <a:gd name="T38" fmla="*/ 262 w 533"/>
                    <a:gd name="T39" fmla="*/ 125 h 214"/>
                    <a:gd name="T40" fmla="*/ 127 w 533"/>
                    <a:gd name="T41" fmla="*/ 105 h 214"/>
                    <a:gd name="T42" fmla="*/ 105 w 533"/>
                    <a:gd name="T43" fmla="*/ 76 h 214"/>
                    <a:gd name="T44" fmla="*/ 79 w 533"/>
                    <a:gd name="T45" fmla="*/ 55 h 214"/>
                    <a:gd name="T46" fmla="*/ 26 w 533"/>
                    <a:gd name="T47" fmla="*/ 53 h 214"/>
                    <a:gd name="T48" fmla="*/ 0 w 533"/>
                    <a:gd name="T49" fmla="*/ 53 h 214"/>
                    <a:gd name="T50" fmla="*/ 5 w 533"/>
                    <a:gd name="T51" fmla="*/ 53 h 214"/>
                    <a:gd name="T52" fmla="*/ 83 w 533"/>
                    <a:gd name="T53" fmla="*/ 30 h 214"/>
                    <a:gd name="T54" fmla="*/ 156 w 533"/>
                    <a:gd name="T55" fmla="*/ 34 h 214"/>
                    <a:gd name="T56" fmla="*/ 185 w 533"/>
                    <a:gd name="T57" fmla="*/ 44 h 214"/>
                    <a:gd name="T58" fmla="*/ 256 w 533"/>
                    <a:gd name="T59" fmla="*/ 42 h 214"/>
                    <a:gd name="T60" fmla="*/ 254 w 533"/>
                    <a:gd name="T61" fmla="*/ 29 h 214"/>
                    <a:gd name="T62" fmla="*/ 234 w 533"/>
                    <a:gd name="T63" fmla="*/ 14 h 214"/>
                    <a:gd name="T64" fmla="*/ 257 w 533"/>
                    <a:gd name="T65" fmla="*/ 0 h 214"/>
                    <a:gd name="T66" fmla="*/ 340 w 533"/>
                    <a:gd name="T67" fmla="*/ 14 h 214"/>
                    <a:gd name="T68" fmla="*/ 387 w 533"/>
                    <a:gd name="T69" fmla="*/ 35 h 214"/>
                    <a:gd name="T70" fmla="*/ 457 w 533"/>
                    <a:gd name="T71" fmla="*/ 32 h 214"/>
                    <a:gd name="T72" fmla="*/ 594 w 533"/>
                    <a:gd name="T73" fmla="*/ 53 h 214"/>
                    <a:gd name="T74" fmla="*/ 594 w 533"/>
                    <a:gd name="T75" fmla="*/ 53 h 214"/>
                    <a:gd name="T76" fmla="*/ 669 w 533"/>
                    <a:gd name="T77" fmla="*/ 51 h 214"/>
                    <a:gd name="T78" fmla="*/ 702 w 533"/>
                    <a:gd name="T79" fmla="*/ 38 h 214"/>
                    <a:gd name="T80" fmla="*/ 756 w 533"/>
                    <a:gd name="T81" fmla="*/ 44 h 214"/>
                    <a:gd name="T82" fmla="*/ 749 w 533"/>
                    <a:gd name="T83" fmla="*/ 53 h 214"/>
                    <a:gd name="T84" fmla="*/ 749 w 533"/>
                    <a:gd name="T85" fmla="*/ 53 h 214"/>
                    <a:gd name="T86" fmla="*/ 749 w 533"/>
                    <a:gd name="T87" fmla="*/ 53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3"/>
                    <a:gd name="T133" fmla="*/ 0 h 214"/>
                    <a:gd name="T134" fmla="*/ 533 w 533"/>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3" h="214">
                      <a:moveTo>
                        <a:pt x="445" y="57"/>
                      </a:moveTo>
                      <a:lnTo>
                        <a:pt x="464" y="90"/>
                      </a:lnTo>
                      <a:lnTo>
                        <a:pt x="484" y="92"/>
                      </a:lnTo>
                      <a:lnTo>
                        <a:pt x="503" y="85"/>
                      </a:lnTo>
                      <a:lnTo>
                        <a:pt x="522" y="94"/>
                      </a:lnTo>
                      <a:lnTo>
                        <a:pt x="532" y="110"/>
                      </a:lnTo>
                      <a:lnTo>
                        <a:pt x="492" y="112"/>
                      </a:lnTo>
                      <a:lnTo>
                        <a:pt x="482" y="129"/>
                      </a:lnTo>
                      <a:lnTo>
                        <a:pt x="470" y="135"/>
                      </a:lnTo>
                      <a:lnTo>
                        <a:pt x="458" y="148"/>
                      </a:lnTo>
                      <a:lnTo>
                        <a:pt x="436" y="143"/>
                      </a:lnTo>
                      <a:lnTo>
                        <a:pt x="428" y="155"/>
                      </a:lnTo>
                      <a:lnTo>
                        <a:pt x="442" y="170"/>
                      </a:lnTo>
                      <a:lnTo>
                        <a:pt x="423" y="193"/>
                      </a:lnTo>
                      <a:lnTo>
                        <a:pt x="418" y="196"/>
                      </a:lnTo>
                      <a:lnTo>
                        <a:pt x="383" y="197"/>
                      </a:lnTo>
                      <a:lnTo>
                        <a:pt x="346" y="213"/>
                      </a:lnTo>
                      <a:lnTo>
                        <a:pt x="264" y="188"/>
                      </a:lnTo>
                      <a:lnTo>
                        <a:pt x="198" y="189"/>
                      </a:lnTo>
                      <a:lnTo>
                        <a:pt x="156" y="156"/>
                      </a:lnTo>
                      <a:lnTo>
                        <a:pt x="77" y="136"/>
                      </a:lnTo>
                      <a:lnTo>
                        <a:pt x="66" y="107"/>
                      </a:lnTo>
                      <a:lnTo>
                        <a:pt x="48" y="86"/>
                      </a:lnTo>
                      <a:lnTo>
                        <a:pt x="26" y="84"/>
                      </a:lnTo>
                      <a:lnTo>
                        <a:pt x="0" y="64"/>
                      </a:lnTo>
                      <a:lnTo>
                        <a:pt x="5" y="54"/>
                      </a:lnTo>
                      <a:lnTo>
                        <a:pt x="52" y="30"/>
                      </a:lnTo>
                      <a:lnTo>
                        <a:pt x="92" y="34"/>
                      </a:lnTo>
                      <a:lnTo>
                        <a:pt x="111" y="44"/>
                      </a:lnTo>
                      <a:lnTo>
                        <a:pt x="151" y="42"/>
                      </a:lnTo>
                      <a:lnTo>
                        <a:pt x="150" y="29"/>
                      </a:lnTo>
                      <a:lnTo>
                        <a:pt x="140" y="14"/>
                      </a:lnTo>
                      <a:lnTo>
                        <a:pt x="152" y="0"/>
                      </a:lnTo>
                      <a:lnTo>
                        <a:pt x="202" y="14"/>
                      </a:lnTo>
                      <a:lnTo>
                        <a:pt x="231" y="35"/>
                      </a:lnTo>
                      <a:lnTo>
                        <a:pt x="271" y="32"/>
                      </a:lnTo>
                      <a:lnTo>
                        <a:pt x="354" y="58"/>
                      </a:lnTo>
                      <a:lnTo>
                        <a:pt x="398" y="51"/>
                      </a:lnTo>
                      <a:lnTo>
                        <a:pt x="418" y="38"/>
                      </a:lnTo>
                      <a:lnTo>
                        <a:pt x="449" y="44"/>
                      </a:lnTo>
                      <a:lnTo>
                        <a:pt x="445" y="57"/>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81" name="Freeform 245"/>
                <p:cNvSpPr>
                  <a:spLocks noChangeAspect="1"/>
                </p:cNvSpPr>
                <p:nvPr/>
              </p:nvSpPr>
              <p:spPr bwMode="auto">
                <a:xfrm>
                  <a:off x="4871" y="1804"/>
                  <a:ext cx="47" cy="56"/>
                </a:xfrm>
                <a:custGeom>
                  <a:avLst/>
                  <a:gdLst>
                    <a:gd name="T0" fmla="*/ 0 w 46"/>
                    <a:gd name="T1" fmla="*/ 11 h 57"/>
                    <a:gd name="T2" fmla="*/ 8 w 46"/>
                    <a:gd name="T3" fmla="*/ 21 h 57"/>
                    <a:gd name="T4" fmla="*/ 16 w 46"/>
                    <a:gd name="T5" fmla="*/ 21 h 57"/>
                    <a:gd name="T6" fmla="*/ 14 w 46"/>
                    <a:gd name="T7" fmla="*/ 14 h 57"/>
                    <a:gd name="T8" fmla="*/ 20 w 46"/>
                    <a:gd name="T9" fmla="*/ 21 h 57"/>
                    <a:gd name="T10" fmla="*/ 57 w 46"/>
                    <a:gd name="T11" fmla="*/ 28 h 57"/>
                    <a:gd name="T12" fmla="*/ 68 w 46"/>
                    <a:gd name="T13" fmla="*/ 28 h 57"/>
                    <a:gd name="T14" fmla="*/ 83 w 46"/>
                    <a:gd name="T15" fmla="*/ 28 h 57"/>
                    <a:gd name="T16" fmla="*/ 83 w 46"/>
                    <a:gd name="T17" fmla="*/ 19 h 57"/>
                    <a:gd name="T18" fmla="*/ 64 w 46"/>
                    <a:gd name="T19" fmla="*/ 3 h 57"/>
                    <a:gd name="T20" fmla="*/ 11 w 46"/>
                    <a:gd name="T21" fmla="*/ 0 h 57"/>
                    <a:gd name="T22" fmla="*/ 0 w 46"/>
                    <a:gd name="T23" fmla="*/ 11 h 57"/>
                    <a:gd name="T24" fmla="*/ 0 w 46"/>
                    <a:gd name="T25" fmla="*/ 11 h 57"/>
                    <a:gd name="T26" fmla="*/ 0 w 46"/>
                    <a:gd name="T27" fmla="*/ 11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57"/>
                    <a:gd name="T44" fmla="*/ 46 w 4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57">
                      <a:moveTo>
                        <a:pt x="0" y="11"/>
                      </a:moveTo>
                      <a:lnTo>
                        <a:pt x="8" y="21"/>
                      </a:lnTo>
                      <a:lnTo>
                        <a:pt x="16" y="21"/>
                      </a:lnTo>
                      <a:lnTo>
                        <a:pt x="14" y="14"/>
                      </a:lnTo>
                      <a:lnTo>
                        <a:pt x="20" y="21"/>
                      </a:lnTo>
                      <a:lnTo>
                        <a:pt x="26" y="52"/>
                      </a:lnTo>
                      <a:lnTo>
                        <a:pt x="37" y="56"/>
                      </a:lnTo>
                      <a:lnTo>
                        <a:pt x="45" y="48"/>
                      </a:lnTo>
                      <a:lnTo>
                        <a:pt x="45" y="19"/>
                      </a:lnTo>
                      <a:lnTo>
                        <a:pt x="33" y="3"/>
                      </a:lnTo>
                      <a:lnTo>
                        <a:pt x="11" y="0"/>
                      </a:lnTo>
                      <a:lnTo>
                        <a:pt x="0" y="11"/>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182" name="Freeform 246"/>
                <p:cNvSpPr>
                  <a:spLocks noChangeAspect="1"/>
                </p:cNvSpPr>
                <p:nvPr/>
              </p:nvSpPr>
              <p:spPr bwMode="auto">
                <a:xfrm>
                  <a:off x="4918" y="1794"/>
                  <a:ext cx="39" cy="31"/>
                </a:xfrm>
                <a:custGeom>
                  <a:avLst/>
                  <a:gdLst>
                    <a:gd name="T0" fmla="*/ 0 w 39"/>
                    <a:gd name="T1" fmla="*/ 16 h 32"/>
                    <a:gd name="T2" fmla="*/ 16 w 39"/>
                    <a:gd name="T3" fmla="*/ 16 h 32"/>
                    <a:gd name="T4" fmla="*/ 18 w 39"/>
                    <a:gd name="T5" fmla="*/ 16 h 32"/>
                    <a:gd name="T6" fmla="*/ 26 w 39"/>
                    <a:gd name="T7" fmla="*/ 15 h 32"/>
                    <a:gd name="T8" fmla="*/ 33 w 39"/>
                    <a:gd name="T9" fmla="*/ 16 h 32"/>
                    <a:gd name="T10" fmla="*/ 38 w 39"/>
                    <a:gd name="T11" fmla="*/ 10 h 32"/>
                    <a:gd name="T12" fmla="*/ 33 w 39"/>
                    <a:gd name="T13" fmla="*/ 2 h 32"/>
                    <a:gd name="T14" fmla="*/ 16 w 39"/>
                    <a:gd name="T15" fmla="*/ 0 h 32"/>
                    <a:gd name="T16" fmla="*/ 15 w 39"/>
                    <a:gd name="T17" fmla="*/ 8 h 32"/>
                    <a:gd name="T18" fmla="*/ 6 w 39"/>
                    <a:gd name="T19" fmla="*/ 4 h 32"/>
                    <a:gd name="T20" fmla="*/ 0 w 39"/>
                    <a:gd name="T21" fmla="*/ 16 h 32"/>
                    <a:gd name="T22" fmla="*/ 0 w 39"/>
                    <a:gd name="T23" fmla="*/ 16 h 32"/>
                    <a:gd name="T24" fmla="*/ 0 w 39"/>
                    <a:gd name="T25" fmla="*/ 16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2"/>
                    <a:gd name="T41" fmla="*/ 39 w 39"/>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2">
                      <a:moveTo>
                        <a:pt x="0" y="18"/>
                      </a:moveTo>
                      <a:lnTo>
                        <a:pt x="16" y="31"/>
                      </a:lnTo>
                      <a:lnTo>
                        <a:pt x="18" y="19"/>
                      </a:lnTo>
                      <a:lnTo>
                        <a:pt x="26" y="15"/>
                      </a:lnTo>
                      <a:lnTo>
                        <a:pt x="33" y="21"/>
                      </a:lnTo>
                      <a:lnTo>
                        <a:pt x="38" y="10"/>
                      </a:lnTo>
                      <a:lnTo>
                        <a:pt x="33" y="2"/>
                      </a:lnTo>
                      <a:lnTo>
                        <a:pt x="16" y="0"/>
                      </a:lnTo>
                      <a:lnTo>
                        <a:pt x="15" y="8"/>
                      </a:lnTo>
                      <a:lnTo>
                        <a:pt x="6" y="4"/>
                      </a:lnTo>
                      <a:lnTo>
                        <a:pt x="0" y="18"/>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183" name="Freeform 247"/>
                <p:cNvSpPr>
                  <a:spLocks noChangeAspect="1"/>
                </p:cNvSpPr>
                <p:nvPr/>
              </p:nvSpPr>
              <p:spPr bwMode="auto">
                <a:xfrm>
                  <a:off x="4888" y="1646"/>
                  <a:ext cx="162" cy="167"/>
                </a:xfrm>
                <a:custGeom>
                  <a:avLst/>
                  <a:gdLst>
                    <a:gd name="T0" fmla="*/ 0 w 159"/>
                    <a:gd name="T1" fmla="*/ 106 h 169"/>
                    <a:gd name="T2" fmla="*/ 2 w 159"/>
                    <a:gd name="T3" fmla="*/ 111 h 169"/>
                    <a:gd name="T4" fmla="*/ 22 w 159"/>
                    <a:gd name="T5" fmla="*/ 111 h 169"/>
                    <a:gd name="T6" fmla="*/ 25 w 159"/>
                    <a:gd name="T7" fmla="*/ 107 h 169"/>
                    <a:gd name="T8" fmla="*/ 96 w 159"/>
                    <a:gd name="T9" fmla="*/ 101 h 169"/>
                    <a:gd name="T10" fmla="*/ 132 w 159"/>
                    <a:gd name="T11" fmla="*/ 101 h 169"/>
                    <a:gd name="T12" fmla="*/ 134 w 159"/>
                    <a:gd name="T13" fmla="*/ 111 h 169"/>
                    <a:gd name="T14" fmla="*/ 164 w 159"/>
                    <a:gd name="T15" fmla="*/ 116 h 169"/>
                    <a:gd name="T16" fmla="*/ 178 w 159"/>
                    <a:gd name="T17" fmla="*/ 106 h 169"/>
                    <a:gd name="T18" fmla="*/ 166 w 159"/>
                    <a:gd name="T19" fmla="*/ 103 h 169"/>
                    <a:gd name="T20" fmla="*/ 167 w 159"/>
                    <a:gd name="T21" fmla="*/ 99 h 169"/>
                    <a:gd name="T22" fmla="*/ 187 w 159"/>
                    <a:gd name="T23" fmla="*/ 103 h 169"/>
                    <a:gd name="T24" fmla="*/ 215 w 159"/>
                    <a:gd name="T25" fmla="*/ 103 h 169"/>
                    <a:gd name="T26" fmla="*/ 228 w 159"/>
                    <a:gd name="T27" fmla="*/ 98 h 169"/>
                    <a:gd name="T28" fmla="*/ 240 w 159"/>
                    <a:gd name="T29" fmla="*/ 103 h 169"/>
                    <a:gd name="T30" fmla="*/ 239 w 159"/>
                    <a:gd name="T31" fmla="*/ 96 h 169"/>
                    <a:gd name="T32" fmla="*/ 255 w 159"/>
                    <a:gd name="T33" fmla="*/ 93 h 169"/>
                    <a:gd name="T34" fmla="*/ 262 w 159"/>
                    <a:gd name="T35" fmla="*/ 100 h 169"/>
                    <a:gd name="T36" fmla="*/ 274 w 159"/>
                    <a:gd name="T37" fmla="*/ 97 h 169"/>
                    <a:gd name="T38" fmla="*/ 280 w 159"/>
                    <a:gd name="T39" fmla="*/ 87 h 169"/>
                    <a:gd name="T40" fmla="*/ 244 w 159"/>
                    <a:gd name="T41" fmla="*/ 42 h 169"/>
                    <a:gd name="T42" fmla="*/ 245 w 159"/>
                    <a:gd name="T43" fmla="*/ 42 h 169"/>
                    <a:gd name="T44" fmla="*/ 257 w 159"/>
                    <a:gd name="T45" fmla="*/ 42 h 169"/>
                    <a:gd name="T46" fmla="*/ 252 w 159"/>
                    <a:gd name="T47" fmla="*/ 42 h 169"/>
                    <a:gd name="T48" fmla="*/ 192 w 159"/>
                    <a:gd name="T49" fmla="*/ 3 h 169"/>
                    <a:gd name="T50" fmla="*/ 173 w 159"/>
                    <a:gd name="T51" fmla="*/ 0 h 169"/>
                    <a:gd name="T52" fmla="*/ 191 w 159"/>
                    <a:gd name="T53" fmla="*/ 12 h 169"/>
                    <a:gd name="T54" fmla="*/ 166 w 159"/>
                    <a:gd name="T55" fmla="*/ 7 h 169"/>
                    <a:gd name="T56" fmla="*/ 191 w 159"/>
                    <a:gd name="T57" fmla="*/ 42 h 169"/>
                    <a:gd name="T58" fmla="*/ 181 w 159"/>
                    <a:gd name="T59" fmla="*/ 53 h 169"/>
                    <a:gd name="T60" fmla="*/ 151 w 159"/>
                    <a:gd name="T61" fmla="*/ 67 h 169"/>
                    <a:gd name="T62" fmla="*/ 140 w 159"/>
                    <a:gd name="T63" fmla="*/ 51 h 169"/>
                    <a:gd name="T64" fmla="*/ 130 w 159"/>
                    <a:gd name="T65" fmla="*/ 57 h 169"/>
                    <a:gd name="T66" fmla="*/ 134 w 159"/>
                    <a:gd name="T67" fmla="*/ 89 h 169"/>
                    <a:gd name="T68" fmla="*/ 126 w 159"/>
                    <a:gd name="T69" fmla="*/ 93 h 169"/>
                    <a:gd name="T70" fmla="*/ 104 w 159"/>
                    <a:gd name="T71" fmla="*/ 87 h 169"/>
                    <a:gd name="T72" fmla="*/ 21 w 159"/>
                    <a:gd name="T73" fmla="*/ 93 h 169"/>
                    <a:gd name="T74" fmla="*/ 0 w 159"/>
                    <a:gd name="T75" fmla="*/ 106 h 169"/>
                    <a:gd name="T76" fmla="*/ 0 w 159"/>
                    <a:gd name="T77" fmla="*/ 106 h 169"/>
                    <a:gd name="T78" fmla="*/ 0 w 159"/>
                    <a:gd name="T79" fmla="*/ 106 h 1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9"/>
                    <a:gd name="T121" fmla="*/ 0 h 169"/>
                    <a:gd name="T122" fmla="*/ 159 w 159"/>
                    <a:gd name="T123" fmla="*/ 169 h 16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9" h="169">
                      <a:moveTo>
                        <a:pt x="0" y="148"/>
                      </a:moveTo>
                      <a:lnTo>
                        <a:pt x="2" y="158"/>
                      </a:lnTo>
                      <a:lnTo>
                        <a:pt x="22" y="158"/>
                      </a:lnTo>
                      <a:lnTo>
                        <a:pt x="25" y="150"/>
                      </a:lnTo>
                      <a:lnTo>
                        <a:pt x="57" y="138"/>
                      </a:lnTo>
                      <a:lnTo>
                        <a:pt x="75" y="139"/>
                      </a:lnTo>
                      <a:lnTo>
                        <a:pt x="76" y="158"/>
                      </a:lnTo>
                      <a:lnTo>
                        <a:pt x="92" y="168"/>
                      </a:lnTo>
                      <a:lnTo>
                        <a:pt x="101" y="148"/>
                      </a:lnTo>
                      <a:lnTo>
                        <a:pt x="93" y="143"/>
                      </a:lnTo>
                      <a:lnTo>
                        <a:pt x="94" y="134"/>
                      </a:lnTo>
                      <a:lnTo>
                        <a:pt x="107" y="143"/>
                      </a:lnTo>
                      <a:lnTo>
                        <a:pt x="121" y="143"/>
                      </a:lnTo>
                      <a:lnTo>
                        <a:pt x="128" y="133"/>
                      </a:lnTo>
                      <a:lnTo>
                        <a:pt x="134" y="143"/>
                      </a:lnTo>
                      <a:lnTo>
                        <a:pt x="133" y="129"/>
                      </a:lnTo>
                      <a:lnTo>
                        <a:pt x="143" y="124"/>
                      </a:lnTo>
                      <a:lnTo>
                        <a:pt x="147" y="136"/>
                      </a:lnTo>
                      <a:lnTo>
                        <a:pt x="154" y="130"/>
                      </a:lnTo>
                      <a:lnTo>
                        <a:pt x="158" y="118"/>
                      </a:lnTo>
                      <a:lnTo>
                        <a:pt x="136" y="70"/>
                      </a:lnTo>
                      <a:lnTo>
                        <a:pt x="137" y="65"/>
                      </a:lnTo>
                      <a:lnTo>
                        <a:pt x="144" y="65"/>
                      </a:lnTo>
                      <a:lnTo>
                        <a:pt x="141" y="48"/>
                      </a:lnTo>
                      <a:lnTo>
                        <a:pt x="110" y="3"/>
                      </a:lnTo>
                      <a:lnTo>
                        <a:pt x="98" y="0"/>
                      </a:lnTo>
                      <a:lnTo>
                        <a:pt x="109" y="12"/>
                      </a:lnTo>
                      <a:lnTo>
                        <a:pt x="93" y="7"/>
                      </a:lnTo>
                      <a:lnTo>
                        <a:pt x="109" y="52"/>
                      </a:lnTo>
                      <a:lnTo>
                        <a:pt x="103" y="84"/>
                      </a:lnTo>
                      <a:lnTo>
                        <a:pt x="83" y="98"/>
                      </a:lnTo>
                      <a:lnTo>
                        <a:pt x="78" y="82"/>
                      </a:lnTo>
                      <a:lnTo>
                        <a:pt x="74" y="88"/>
                      </a:lnTo>
                      <a:lnTo>
                        <a:pt x="76" y="120"/>
                      </a:lnTo>
                      <a:lnTo>
                        <a:pt x="72" y="124"/>
                      </a:lnTo>
                      <a:lnTo>
                        <a:pt x="61" y="118"/>
                      </a:lnTo>
                      <a:lnTo>
                        <a:pt x="21" y="124"/>
                      </a:lnTo>
                      <a:lnTo>
                        <a:pt x="0" y="148"/>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184" name="Freeform 248"/>
                <p:cNvSpPr>
                  <a:spLocks noChangeAspect="1"/>
                </p:cNvSpPr>
                <p:nvPr/>
              </p:nvSpPr>
              <p:spPr bwMode="auto">
                <a:xfrm>
                  <a:off x="4950" y="1564"/>
                  <a:ext cx="100" cy="84"/>
                </a:xfrm>
                <a:custGeom>
                  <a:avLst/>
                  <a:gdLst>
                    <a:gd name="T0" fmla="*/ 7 w 98"/>
                    <a:gd name="T1" fmla="*/ 29 h 86"/>
                    <a:gd name="T2" fmla="*/ 23 w 98"/>
                    <a:gd name="T3" fmla="*/ 43 h 86"/>
                    <a:gd name="T4" fmla="*/ 68 w 98"/>
                    <a:gd name="T5" fmla="*/ 39 h 86"/>
                    <a:gd name="T6" fmla="*/ 17 w 98"/>
                    <a:gd name="T7" fmla="*/ 32 h 86"/>
                    <a:gd name="T8" fmla="*/ 60 w 98"/>
                    <a:gd name="T9" fmla="*/ 33 h 86"/>
                    <a:gd name="T10" fmla="*/ 72 w 98"/>
                    <a:gd name="T11" fmla="*/ 29 h 86"/>
                    <a:gd name="T12" fmla="*/ 133 w 98"/>
                    <a:gd name="T13" fmla="*/ 37 h 86"/>
                    <a:gd name="T14" fmla="*/ 144 w 98"/>
                    <a:gd name="T15" fmla="*/ 21 h 86"/>
                    <a:gd name="T16" fmla="*/ 159 w 98"/>
                    <a:gd name="T17" fmla="*/ 22 h 86"/>
                    <a:gd name="T18" fmla="*/ 178 w 98"/>
                    <a:gd name="T19" fmla="*/ 21 h 86"/>
                    <a:gd name="T20" fmla="*/ 163 w 98"/>
                    <a:gd name="T21" fmla="*/ 21 h 86"/>
                    <a:gd name="T22" fmla="*/ 148 w 98"/>
                    <a:gd name="T23" fmla="*/ 21 h 86"/>
                    <a:gd name="T24" fmla="*/ 147 w 98"/>
                    <a:gd name="T25" fmla="*/ 21 h 86"/>
                    <a:gd name="T26" fmla="*/ 133 w 98"/>
                    <a:gd name="T27" fmla="*/ 21 h 86"/>
                    <a:gd name="T28" fmla="*/ 88 w 98"/>
                    <a:gd name="T29" fmla="*/ 21 h 86"/>
                    <a:gd name="T30" fmla="*/ 5 w 98"/>
                    <a:gd name="T31" fmla="*/ 0 h 86"/>
                    <a:gd name="T32" fmla="*/ 0 w 98"/>
                    <a:gd name="T33" fmla="*/ 7 h 86"/>
                    <a:gd name="T34" fmla="*/ 12 w 98"/>
                    <a:gd name="T35" fmla="*/ 15 h 86"/>
                    <a:gd name="T36" fmla="*/ 23 w 98"/>
                    <a:gd name="T37" fmla="*/ 21 h 86"/>
                    <a:gd name="T38" fmla="*/ 7 w 98"/>
                    <a:gd name="T39" fmla="*/ 21 h 86"/>
                    <a:gd name="T40" fmla="*/ 13 w 98"/>
                    <a:gd name="T41" fmla="*/ 22 h 86"/>
                    <a:gd name="T42" fmla="*/ 7 w 98"/>
                    <a:gd name="T43" fmla="*/ 29 h 86"/>
                    <a:gd name="T44" fmla="*/ 7 w 98"/>
                    <a:gd name="T45" fmla="*/ 29 h 86"/>
                    <a:gd name="T46" fmla="*/ 7 w 98"/>
                    <a:gd name="T47" fmla="*/ 29 h 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86"/>
                    <a:gd name="T74" fmla="*/ 98 w 98"/>
                    <a:gd name="T75" fmla="*/ 86 h 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86">
                      <a:moveTo>
                        <a:pt x="7" y="60"/>
                      </a:moveTo>
                      <a:lnTo>
                        <a:pt x="23" y="85"/>
                      </a:lnTo>
                      <a:lnTo>
                        <a:pt x="37" y="76"/>
                      </a:lnTo>
                      <a:lnTo>
                        <a:pt x="17" y="63"/>
                      </a:lnTo>
                      <a:lnTo>
                        <a:pt x="29" y="65"/>
                      </a:lnTo>
                      <a:lnTo>
                        <a:pt x="41" y="60"/>
                      </a:lnTo>
                      <a:lnTo>
                        <a:pt x="71" y="73"/>
                      </a:lnTo>
                      <a:lnTo>
                        <a:pt x="75" y="52"/>
                      </a:lnTo>
                      <a:lnTo>
                        <a:pt x="85" y="53"/>
                      </a:lnTo>
                      <a:lnTo>
                        <a:pt x="97" y="43"/>
                      </a:lnTo>
                      <a:lnTo>
                        <a:pt x="88" y="45"/>
                      </a:lnTo>
                      <a:lnTo>
                        <a:pt x="78" y="37"/>
                      </a:lnTo>
                      <a:lnTo>
                        <a:pt x="77" y="27"/>
                      </a:lnTo>
                      <a:lnTo>
                        <a:pt x="71" y="33"/>
                      </a:lnTo>
                      <a:lnTo>
                        <a:pt x="50" y="29"/>
                      </a:lnTo>
                      <a:lnTo>
                        <a:pt x="5" y="0"/>
                      </a:lnTo>
                      <a:lnTo>
                        <a:pt x="0" y="7"/>
                      </a:lnTo>
                      <a:lnTo>
                        <a:pt x="12" y="15"/>
                      </a:lnTo>
                      <a:lnTo>
                        <a:pt x="23" y="49"/>
                      </a:lnTo>
                      <a:lnTo>
                        <a:pt x="7" y="47"/>
                      </a:lnTo>
                      <a:lnTo>
                        <a:pt x="13" y="53"/>
                      </a:lnTo>
                      <a:lnTo>
                        <a:pt x="7" y="6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185" name="Freeform 249"/>
                <p:cNvSpPr>
                  <a:spLocks noChangeAspect="1"/>
                </p:cNvSpPr>
                <p:nvPr/>
              </p:nvSpPr>
              <p:spPr bwMode="auto">
                <a:xfrm>
                  <a:off x="5008" y="2504"/>
                  <a:ext cx="190" cy="182"/>
                </a:xfrm>
                <a:custGeom>
                  <a:avLst/>
                  <a:gdLst>
                    <a:gd name="T0" fmla="*/ 299 w 187"/>
                    <a:gd name="T1" fmla="*/ 112 h 185"/>
                    <a:gd name="T2" fmla="*/ 265 w 187"/>
                    <a:gd name="T3" fmla="*/ 95 h 185"/>
                    <a:gd name="T4" fmla="*/ 192 w 187"/>
                    <a:gd name="T5" fmla="*/ 100 h 185"/>
                    <a:gd name="T6" fmla="*/ 210 w 187"/>
                    <a:gd name="T7" fmla="*/ 88 h 185"/>
                    <a:gd name="T8" fmla="*/ 224 w 187"/>
                    <a:gd name="T9" fmla="*/ 86 h 185"/>
                    <a:gd name="T10" fmla="*/ 213 w 187"/>
                    <a:gd name="T11" fmla="*/ 69 h 185"/>
                    <a:gd name="T12" fmla="*/ 189 w 187"/>
                    <a:gd name="T13" fmla="*/ 64 h 185"/>
                    <a:gd name="T14" fmla="*/ 116 w 187"/>
                    <a:gd name="T15" fmla="*/ 52 h 185"/>
                    <a:gd name="T16" fmla="*/ 81 w 187"/>
                    <a:gd name="T17" fmla="*/ 35 h 185"/>
                    <a:gd name="T18" fmla="*/ 74 w 187"/>
                    <a:gd name="T19" fmla="*/ 45 h 185"/>
                    <a:gd name="T20" fmla="*/ 66 w 187"/>
                    <a:gd name="T21" fmla="*/ 45 h 185"/>
                    <a:gd name="T22" fmla="*/ 64 w 187"/>
                    <a:gd name="T23" fmla="*/ 30 h 185"/>
                    <a:gd name="T24" fmla="*/ 18 w 187"/>
                    <a:gd name="T25" fmla="*/ 30 h 185"/>
                    <a:gd name="T26" fmla="*/ 83 w 187"/>
                    <a:gd name="T27" fmla="*/ 30 h 185"/>
                    <a:gd name="T28" fmla="*/ 85 w 187"/>
                    <a:gd name="T29" fmla="*/ 30 h 185"/>
                    <a:gd name="T30" fmla="*/ 25 w 187"/>
                    <a:gd name="T31" fmla="*/ 30 h 185"/>
                    <a:gd name="T32" fmla="*/ 18 w 187"/>
                    <a:gd name="T33" fmla="*/ 30 h 185"/>
                    <a:gd name="T34" fmla="*/ 18 w 187"/>
                    <a:gd name="T35" fmla="*/ 26 h 185"/>
                    <a:gd name="T36" fmla="*/ 0 w 187"/>
                    <a:gd name="T37" fmla="*/ 22 h 185"/>
                    <a:gd name="T38" fmla="*/ 25 w 187"/>
                    <a:gd name="T39" fmla="*/ 0 h 185"/>
                    <a:gd name="T40" fmla="*/ 67 w 187"/>
                    <a:gd name="T41" fmla="*/ 0 h 185"/>
                    <a:gd name="T42" fmla="*/ 76 w 187"/>
                    <a:gd name="T43" fmla="*/ 7 h 185"/>
                    <a:gd name="T44" fmla="*/ 87 w 187"/>
                    <a:gd name="T45" fmla="*/ 7 h 185"/>
                    <a:gd name="T46" fmla="*/ 91 w 187"/>
                    <a:gd name="T47" fmla="*/ 30 h 185"/>
                    <a:gd name="T48" fmla="*/ 124 w 187"/>
                    <a:gd name="T49" fmla="*/ 31 h 185"/>
                    <a:gd name="T50" fmla="*/ 138 w 187"/>
                    <a:gd name="T51" fmla="*/ 31 h 185"/>
                    <a:gd name="T52" fmla="*/ 171 w 187"/>
                    <a:gd name="T53" fmla="*/ 30 h 185"/>
                    <a:gd name="T54" fmla="*/ 208 w 187"/>
                    <a:gd name="T55" fmla="*/ 23 h 185"/>
                    <a:gd name="T56" fmla="*/ 303 w 187"/>
                    <a:gd name="T57" fmla="*/ 30 h 185"/>
                    <a:gd name="T58" fmla="*/ 299 w 187"/>
                    <a:gd name="T59" fmla="*/ 112 h 185"/>
                    <a:gd name="T60" fmla="*/ 299 w 187"/>
                    <a:gd name="T61" fmla="*/ 112 h 185"/>
                    <a:gd name="T62" fmla="*/ 299 w 187"/>
                    <a:gd name="T63" fmla="*/ 112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7"/>
                    <a:gd name="T97" fmla="*/ 0 h 185"/>
                    <a:gd name="T98" fmla="*/ 187 w 187"/>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7" h="185">
                      <a:moveTo>
                        <a:pt x="184" y="184"/>
                      </a:moveTo>
                      <a:lnTo>
                        <a:pt x="161" y="159"/>
                      </a:lnTo>
                      <a:lnTo>
                        <a:pt x="118" y="167"/>
                      </a:lnTo>
                      <a:lnTo>
                        <a:pt x="130" y="146"/>
                      </a:lnTo>
                      <a:lnTo>
                        <a:pt x="139" y="143"/>
                      </a:lnTo>
                      <a:lnTo>
                        <a:pt x="132" y="109"/>
                      </a:lnTo>
                      <a:lnTo>
                        <a:pt x="116" y="98"/>
                      </a:lnTo>
                      <a:lnTo>
                        <a:pt x="74" y="83"/>
                      </a:lnTo>
                      <a:lnTo>
                        <a:pt x="50" y="66"/>
                      </a:lnTo>
                      <a:lnTo>
                        <a:pt x="43" y="76"/>
                      </a:lnTo>
                      <a:lnTo>
                        <a:pt x="35" y="76"/>
                      </a:lnTo>
                      <a:lnTo>
                        <a:pt x="33" y="61"/>
                      </a:lnTo>
                      <a:lnTo>
                        <a:pt x="18" y="52"/>
                      </a:lnTo>
                      <a:lnTo>
                        <a:pt x="52" y="45"/>
                      </a:lnTo>
                      <a:lnTo>
                        <a:pt x="54" y="35"/>
                      </a:lnTo>
                      <a:lnTo>
                        <a:pt x="25" y="41"/>
                      </a:lnTo>
                      <a:lnTo>
                        <a:pt x="18" y="35"/>
                      </a:lnTo>
                      <a:lnTo>
                        <a:pt x="18" y="26"/>
                      </a:lnTo>
                      <a:lnTo>
                        <a:pt x="0" y="22"/>
                      </a:lnTo>
                      <a:lnTo>
                        <a:pt x="25" y="0"/>
                      </a:lnTo>
                      <a:lnTo>
                        <a:pt x="36" y="0"/>
                      </a:lnTo>
                      <a:lnTo>
                        <a:pt x="45" y="7"/>
                      </a:lnTo>
                      <a:lnTo>
                        <a:pt x="56" y="7"/>
                      </a:lnTo>
                      <a:lnTo>
                        <a:pt x="60" y="42"/>
                      </a:lnTo>
                      <a:lnTo>
                        <a:pt x="78" y="62"/>
                      </a:lnTo>
                      <a:lnTo>
                        <a:pt x="85" y="62"/>
                      </a:lnTo>
                      <a:lnTo>
                        <a:pt x="104" y="37"/>
                      </a:lnTo>
                      <a:lnTo>
                        <a:pt x="129" y="23"/>
                      </a:lnTo>
                      <a:lnTo>
                        <a:pt x="186" y="50"/>
                      </a:lnTo>
                      <a:lnTo>
                        <a:pt x="184" y="184"/>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86" name="Freeform 250"/>
                <p:cNvSpPr>
                  <a:spLocks noChangeAspect="1"/>
                </p:cNvSpPr>
                <p:nvPr/>
              </p:nvSpPr>
              <p:spPr bwMode="auto">
                <a:xfrm>
                  <a:off x="5195" y="2553"/>
                  <a:ext cx="175" cy="164"/>
                </a:xfrm>
                <a:custGeom>
                  <a:avLst/>
                  <a:gdLst>
                    <a:gd name="T0" fmla="*/ 2 w 172"/>
                    <a:gd name="T1" fmla="*/ 0 h 166"/>
                    <a:gd name="T2" fmla="*/ 78 w 172"/>
                    <a:gd name="T3" fmla="*/ 15 h 166"/>
                    <a:gd name="T4" fmla="*/ 138 w 172"/>
                    <a:gd name="T5" fmla="*/ 36 h 166"/>
                    <a:gd name="T6" fmla="*/ 147 w 172"/>
                    <a:gd name="T7" fmla="*/ 41 h 166"/>
                    <a:gd name="T8" fmla="*/ 178 w 172"/>
                    <a:gd name="T9" fmla="*/ 41 h 166"/>
                    <a:gd name="T10" fmla="*/ 195 w 172"/>
                    <a:gd name="T11" fmla="*/ 41 h 166"/>
                    <a:gd name="T12" fmla="*/ 206 w 172"/>
                    <a:gd name="T13" fmla="*/ 41 h 166"/>
                    <a:gd name="T14" fmla="*/ 206 w 172"/>
                    <a:gd name="T15" fmla="*/ 51 h 166"/>
                    <a:gd name="T16" fmla="*/ 183 w 172"/>
                    <a:gd name="T17" fmla="*/ 54 h 166"/>
                    <a:gd name="T18" fmla="*/ 186 w 172"/>
                    <a:gd name="T19" fmla="*/ 62 h 166"/>
                    <a:gd name="T20" fmla="*/ 213 w 172"/>
                    <a:gd name="T21" fmla="*/ 78 h 166"/>
                    <a:gd name="T22" fmla="*/ 222 w 172"/>
                    <a:gd name="T23" fmla="*/ 97 h 166"/>
                    <a:gd name="T24" fmla="*/ 250 w 172"/>
                    <a:gd name="T25" fmla="*/ 95 h 166"/>
                    <a:gd name="T26" fmla="*/ 241 w 172"/>
                    <a:gd name="T27" fmla="*/ 100 h 166"/>
                    <a:gd name="T28" fmla="*/ 266 w 172"/>
                    <a:gd name="T29" fmla="*/ 102 h 166"/>
                    <a:gd name="T30" fmla="*/ 258 w 172"/>
                    <a:gd name="T31" fmla="*/ 106 h 166"/>
                    <a:gd name="T32" fmla="*/ 291 w 172"/>
                    <a:gd name="T33" fmla="*/ 108 h 166"/>
                    <a:gd name="T34" fmla="*/ 283 w 172"/>
                    <a:gd name="T35" fmla="*/ 112 h 166"/>
                    <a:gd name="T36" fmla="*/ 263 w 172"/>
                    <a:gd name="T37" fmla="*/ 113 h 166"/>
                    <a:gd name="T38" fmla="*/ 258 w 172"/>
                    <a:gd name="T39" fmla="*/ 110 h 166"/>
                    <a:gd name="T40" fmla="*/ 189 w 172"/>
                    <a:gd name="T41" fmla="*/ 106 h 166"/>
                    <a:gd name="T42" fmla="*/ 150 w 172"/>
                    <a:gd name="T43" fmla="*/ 78 h 166"/>
                    <a:gd name="T44" fmla="*/ 104 w 172"/>
                    <a:gd name="T45" fmla="*/ 68 h 166"/>
                    <a:gd name="T46" fmla="*/ 85 w 172"/>
                    <a:gd name="T47" fmla="*/ 68 h 166"/>
                    <a:gd name="T48" fmla="*/ 65 w 172"/>
                    <a:gd name="T49" fmla="*/ 86 h 166"/>
                    <a:gd name="T50" fmla="*/ 67 w 172"/>
                    <a:gd name="T51" fmla="*/ 94 h 166"/>
                    <a:gd name="T52" fmla="*/ 22 w 172"/>
                    <a:gd name="T53" fmla="*/ 98 h 166"/>
                    <a:gd name="T54" fmla="*/ 0 w 172"/>
                    <a:gd name="T55" fmla="*/ 98 h 166"/>
                    <a:gd name="T56" fmla="*/ 2 w 172"/>
                    <a:gd name="T57" fmla="*/ 0 h 166"/>
                    <a:gd name="T58" fmla="*/ 2 w 172"/>
                    <a:gd name="T59" fmla="*/ 0 h 166"/>
                    <a:gd name="T60" fmla="*/ 2 w 172"/>
                    <a:gd name="T61" fmla="*/ 0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2"/>
                    <a:gd name="T94" fmla="*/ 0 h 166"/>
                    <a:gd name="T95" fmla="*/ 172 w 172"/>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2" h="166">
                      <a:moveTo>
                        <a:pt x="2" y="0"/>
                      </a:moveTo>
                      <a:lnTo>
                        <a:pt x="47" y="15"/>
                      </a:lnTo>
                      <a:lnTo>
                        <a:pt x="81" y="36"/>
                      </a:lnTo>
                      <a:lnTo>
                        <a:pt x="85" y="57"/>
                      </a:lnTo>
                      <a:lnTo>
                        <a:pt x="105" y="66"/>
                      </a:lnTo>
                      <a:lnTo>
                        <a:pt x="116" y="64"/>
                      </a:lnTo>
                      <a:lnTo>
                        <a:pt x="123" y="72"/>
                      </a:lnTo>
                      <a:lnTo>
                        <a:pt x="123" y="82"/>
                      </a:lnTo>
                      <a:lnTo>
                        <a:pt x="108" y="85"/>
                      </a:lnTo>
                      <a:lnTo>
                        <a:pt x="110" y="93"/>
                      </a:lnTo>
                      <a:lnTo>
                        <a:pt x="126" y="109"/>
                      </a:lnTo>
                      <a:lnTo>
                        <a:pt x="131" y="132"/>
                      </a:lnTo>
                      <a:lnTo>
                        <a:pt x="145" y="129"/>
                      </a:lnTo>
                      <a:lnTo>
                        <a:pt x="140" y="138"/>
                      </a:lnTo>
                      <a:lnTo>
                        <a:pt x="156" y="142"/>
                      </a:lnTo>
                      <a:lnTo>
                        <a:pt x="151" y="150"/>
                      </a:lnTo>
                      <a:lnTo>
                        <a:pt x="171" y="154"/>
                      </a:lnTo>
                      <a:lnTo>
                        <a:pt x="166" y="162"/>
                      </a:lnTo>
                      <a:lnTo>
                        <a:pt x="154" y="165"/>
                      </a:lnTo>
                      <a:lnTo>
                        <a:pt x="151" y="159"/>
                      </a:lnTo>
                      <a:lnTo>
                        <a:pt x="112" y="151"/>
                      </a:lnTo>
                      <a:lnTo>
                        <a:pt x="86" y="109"/>
                      </a:lnTo>
                      <a:lnTo>
                        <a:pt x="64" y="99"/>
                      </a:lnTo>
                      <a:lnTo>
                        <a:pt x="54" y="99"/>
                      </a:lnTo>
                      <a:lnTo>
                        <a:pt x="34" y="117"/>
                      </a:lnTo>
                      <a:lnTo>
                        <a:pt x="36" y="126"/>
                      </a:lnTo>
                      <a:lnTo>
                        <a:pt x="22" y="135"/>
                      </a:lnTo>
                      <a:lnTo>
                        <a:pt x="0" y="134"/>
                      </a:lnTo>
                      <a:lnTo>
                        <a:pt x="2"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87" name="Freeform 251"/>
                <p:cNvSpPr>
                  <a:spLocks noChangeAspect="1"/>
                </p:cNvSpPr>
                <p:nvPr/>
              </p:nvSpPr>
              <p:spPr bwMode="auto">
                <a:xfrm>
                  <a:off x="4599" y="2406"/>
                  <a:ext cx="189" cy="175"/>
                </a:xfrm>
                <a:custGeom>
                  <a:avLst/>
                  <a:gdLst>
                    <a:gd name="T0" fmla="*/ 218 w 186"/>
                    <a:gd name="T1" fmla="*/ 0 h 177"/>
                    <a:gd name="T2" fmla="*/ 200 w 186"/>
                    <a:gd name="T3" fmla="*/ 4 h 177"/>
                    <a:gd name="T4" fmla="*/ 171 w 186"/>
                    <a:gd name="T5" fmla="*/ 44 h 177"/>
                    <a:gd name="T6" fmla="*/ 139 w 186"/>
                    <a:gd name="T7" fmla="*/ 44 h 177"/>
                    <a:gd name="T8" fmla="*/ 92 w 186"/>
                    <a:gd name="T9" fmla="*/ 44 h 177"/>
                    <a:gd name="T10" fmla="*/ 84 w 186"/>
                    <a:gd name="T11" fmla="*/ 44 h 177"/>
                    <a:gd name="T12" fmla="*/ 26 w 186"/>
                    <a:gd name="T13" fmla="*/ 44 h 177"/>
                    <a:gd name="T14" fmla="*/ 10 w 186"/>
                    <a:gd name="T15" fmla="*/ 44 h 177"/>
                    <a:gd name="T16" fmla="*/ 0 w 186"/>
                    <a:gd name="T17" fmla="*/ 44 h 177"/>
                    <a:gd name="T18" fmla="*/ 7 w 186"/>
                    <a:gd name="T19" fmla="*/ 69 h 177"/>
                    <a:gd name="T20" fmla="*/ 21 w 186"/>
                    <a:gd name="T21" fmla="*/ 86 h 177"/>
                    <a:gd name="T22" fmla="*/ 26 w 186"/>
                    <a:gd name="T23" fmla="*/ 110 h 177"/>
                    <a:gd name="T24" fmla="*/ 83 w 186"/>
                    <a:gd name="T25" fmla="*/ 109 h 177"/>
                    <a:gd name="T26" fmla="*/ 84 w 186"/>
                    <a:gd name="T27" fmla="*/ 117 h 177"/>
                    <a:gd name="T28" fmla="*/ 125 w 186"/>
                    <a:gd name="T29" fmla="*/ 112 h 177"/>
                    <a:gd name="T30" fmla="*/ 147 w 186"/>
                    <a:gd name="T31" fmla="*/ 116 h 177"/>
                    <a:gd name="T32" fmla="*/ 162 w 186"/>
                    <a:gd name="T33" fmla="*/ 115 h 177"/>
                    <a:gd name="T34" fmla="*/ 174 w 186"/>
                    <a:gd name="T35" fmla="*/ 123 h 177"/>
                    <a:gd name="T36" fmla="*/ 183 w 186"/>
                    <a:gd name="T37" fmla="*/ 121 h 177"/>
                    <a:gd name="T38" fmla="*/ 213 w 186"/>
                    <a:gd name="T39" fmla="*/ 116 h 177"/>
                    <a:gd name="T40" fmla="*/ 231 w 186"/>
                    <a:gd name="T41" fmla="*/ 104 h 177"/>
                    <a:gd name="T42" fmla="*/ 219 w 186"/>
                    <a:gd name="T43" fmla="*/ 96 h 177"/>
                    <a:gd name="T44" fmla="*/ 251 w 186"/>
                    <a:gd name="T45" fmla="*/ 82 h 177"/>
                    <a:gd name="T46" fmla="*/ 270 w 186"/>
                    <a:gd name="T47" fmla="*/ 44 h 177"/>
                    <a:gd name="T48" fmla="*/ 302 w 186"/>
                    <a:gd name="T49" fmla="*/ 44 h 177"/>
                    <a:gd name="T50" fmla="*/ 270 w 186"/>
                    <a:gd name="T51" fmla="*/ 44 h 177"/>
                    <a:gd name="T52" fmla="*/ 275 w 186"/>
                    <a:gd name="T53" fmla="*/ 43 h 177"/>
                    <a:gd name="T54" fmla="*/ 259 w 186"/>
                    <a:gd name="T55" fmla="*/ 24 h 177"/>
                    <a:gd name="T56" fmla="*/ 262 w 186"/>
                    <a:gd name="T57" fmla="*/ 5 h 177"/>
                    <a:gd name="T58" fmla="*/ 218 w 186"/>
                    <a:gd name="T59" fmla="*/ 0 h 177"/>
                    <a:gd name="T60" fmla="*/ 218 w 186"/>
                    <a:gd name="T61" fmla="*/ 0 h 177"/>
                    <a:gd name="T62" fmla="*/ 218 w 186"/>
                    <a:gd name="T63" fmla="*/ 0 h 1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6"/>
                    <a:gd name="T97" fmla="*/ 0 h 177"/>
                    <a:gd name="T98" fmla="*/ 186 w 186"/>
                    <a:gd name="T99" fmla="*/ 177 h 1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6" h="177">
                      <a:moveTo>
                        <a:pt x="135" y="0"/>
                      </a:moveTo>
                      <a:lnTo>
                        <a:pt x="123" y="4"/>
                      </a:lnTo>
                      <a:lnTo>
                        <a:pt x="104" y="56"/>
                      </a:lnTo>
                      <a:lnTo>
                        <a:pt x="85" y="66"/>
                      </a:lnTo>
                      <a:lnTo>
                        <a:pt x="61" y="59"/>
                      </a:lnTo>
                      <a:lnTo>
                        <a:pt x="53" y="70"/>
                      </a:lnTo>
                      <a:lnTo>
                        <a:pt x="26" y="70"/>
                      </a:lnTo>
                      <a:lnTo>
                        <a:pt x="10" y="50"/>
                      </a:lnTo>
                      <a:lnTo>
                        <a:pt x="0" y="70"/>
                      </a:lnTo>
                      <a:lnTo>
                        <a:pt x="7" y="100"/>
                      </a:lnTo>
                      <a:lnTo>
                        <a:pt x="21" y="117"/>
                      </a:lnTo>
                      <a:lnTo>
                        <a:pt x="26" y="151"/>
                      </a:lnTo>
                      <a:lnTo>
                        <a:pt x="52" y="148"/>
                      </a:lnTo>
                      <a:lnTo>
                        <a:pt x="53" y="164"/>
                      </a:lnTo>
                      <a:lnTo>
                        <a:pt x="78" y="155"/>
                      </a:lnTo>
                      <a:lnTo>
                        <a:pt x="89" y="163"/>
                      </a:lnTo>
                      <a:lnTo>
                        <a:pt x="98" y="160"/>
                      </a:lnTo>
                      <a:lnTo>
                        <a:pt x="106" y="176"/>
                      </a:lnTo>
                      <a:lnTo>
                        <a:pt x="112" y="173"/>
                      </a:lnTo>
                      <a:lnTo>
                        <a:pt x="132" y="163"/>
                      </a:lnTo>
                      <a:lnTo>
                        <a:pt x="142" y="139"/>
                      </a:lnTo>
                      <a:lnTo>
                        <a:pt x="136" y="127"/>
                      </a:lnTo>
                      <a:lnTo>
                        <a:pt x="152" y="113"/>
                      </a:lnTo>
                      <a:lnTo>
                        <a:pt x="164" y="74"/>
                      </a:lnTo>
                      <a:lnTo>
                        <a:pt x="185" y="73"/>
                      </a:lnTo>
                      <a:lnTo>
                        <a:pt x="164" y="50"/>
                      </a:lnTo>
                      <a:lnTo>
                        <a:pt x="168" y="43"/>
                      </a:lnTo>
                      <a:lnTo>
                        <a:pt x="156" y="24"/>
                      </a:lnTo>
                      <a:lnTo>
                        <a:pt x="158" y="5"/>
                      </a:lnTo>
                      <a:lnTo>
                        <a:pt x="135"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88" name="Freeform 252"/>
                <p:cNvSpPr>
                  <a:spLocks noChangeAspect="1"/>
                </p:cNvSpPr>
                <p:nvPr/>
              </p:nvSpPr>
              <p:spPr bwMode="auto">
                <a:xfrm>
                  <a:off x="4609" y="2352"/>
                  <a:ext cx="181" cy="125"/>
                </a:xfrm>
                <a:custGeom>
                  <a:avLst/>
                  <a:gdLst>
                    <a:gd name="T0" fmla="*/ 278 w 178"/>
                    <a:gd name="T1" fmla="*/ 52 h 125"/>
                    <a:gd name="T2" fmla="*/ 266 w 178"/>
                    <a:gd name="T3" fmla="*/ 44 h 125"/>
                    <a:gd name="T4" fmla="*/ 295 w 178"/>
                    <a:gd name="T5" fmla="*/ 37 h 125"/>
                    <a:gd name="T6" fmla="*/ 253 w 178"/>
                    <a:gd name="T7" fmla="*/ 22 h 125"/>
                    <a:gd name="T8" fmla="*/ 250 w 178"/>
                    <a:gd name="T9" fmla="*/ 11 h 125"/>
                    <a:gd name="T10" fmla="*/ 221 w 178"/>
                    <a:gd name="T11" fmla="*/ 0 h 125"/>
                    <a:gd name="T12" fmla="*/ 177 w 178"/>
                    <a:gd name="T13" fmla="*/ 34 h 125"/>
                    <a:gd name="T14" fmla="*/ 171 w 178"/>
                    <a:gd name="T15" fmla="*/ 44 h 125"/>
                    <a:gd name="T16" fmla="*/ 177 w 178"/>
                    <a:gd name="T17" fmla="*/ 48 h 125"/>
                    <a:gd name="T18" fmla="*/ 171 w 178"/>
                    <a:gd name="T19" fmla="*/ 52 h 125"/>
                    <a:gd name="T20" fmla="*/ 162 w 178"/>
                    <a:gd name="T21" fmla="*/ 50 h 125"/>
                    <a:gd name="T22" fmla="*/ 156 w 178"/>
                    <a:gd name="T23" fmla="*/ 61 h 125"/>
                    <a:gd name="T24" fmla="*/ 137 w 178"/>
                    <a:gd name="T25" fmla="*/ 51 h 125"/>
                    <a:gd name="T26" fmla="*/ 87 w 178"/>
                    <a:gd name="T27" fmla="*/ 82 h 125"/>
                    <a:gd name="T28" fmla="*/ 68 w 178"/>
                    <a:gd name="T29" fmla="*/ 86 h 125"/>
                    <a:gd name="T30" fmla="*/ 61 w 178"/>
                    <a:gd name="T31" fmla="*/ 112 h 125"/>
                    <a:gd name="T32" fmla="*/ 0 w 178"/>
                    <a:gd name="T33" fmla="*/ 104 h 125"/>
                    <a:gd name="T34" fmla="*/ 16 w 178"/>
                    <a:gd name="T35" fmla="*/ 124 h 125"/>
                    <a:gd name="T36" fmla="*/ 74 w 178"/>
                    <a:gd name="T37" fmla="*/ 124 h 125"/>
                    <a:gd name="T38" fmla="*/ 82 w 178"/>
                    <a:gd name="T39" fmla="*/ 113 h 125"/>
                    <a:gd name="T40" fmla="*/ 123 w 178"/>
                    <a:gd name="T41" fmla="*/ 120 h 125"/>
                    <a:gd name="T42" fmla="*/ 159 w 178"/>
                    <a:gd name="T43" fmla="*/ 110 h 125"/>
                    <a:gd name="T44" fmla="*/ 188 w 178"/>
                    <a:gd name="T45" fmla="*/ 58 h 125"/>
                    <a:gd name="T46" fmla="*/ 206 w 178"/>
                    <a:gd name="T47" fmla="*/ 54 h 125"/>
                    <a:gd name="T48" fmla="*/ 250 w 178"/>
                    <a:gd name="T49" fmla="*/ 59 h 125"/>
                    <a:gd name="T50" fmla="*/ 278 w 178"/>
                    <a:gd name="T51" fmla="*/ 52 h 125"/>
                    <a:gd name="T52" fmla="*/ 278 w 178"/>
                    <a:gd name="T53" fmla="*/ 52 h 125"/>
                    <a:gd name="T54" fmla="*/ 278 w 178"/>
                    <a:gd name="T55" fmla="*/ 52 h 1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8"/>
                    <a:gd name="T85" fmla="*/ 0 h 125"/>
                    <a:gd name="T86" fmla="*/ 178 w 178"/>
                    <a:gd name="T87" fmla="*/ 125 h 1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8" h="125">
                      <a:moveTo>
                        <a:pt x="166" y="52"/>
                      </a:moveTo>
                      <a:lnTo>
                        <a:pt x="159" y="44"/>
                      </a:lnTo>
                      <a:lnTo>
                        <a:pt x="177" y="37"/>
                      </a:lnTo>
                      <a:lnTo>
                        <a:pt x="149" y="22"/>
                      </a:lnTo>
                      <a:lnTo>
                        <a:pt x="148" y="11"/>
                      </a:lnTo>
                      <a:lnTo>
                        <a:pt x="133" y="0"/>
                      </a:lnTo>
                      <a:lnTo>
                        <a:pt x="106" y="34"/>
                      </a:lnTo>
                      <a:lnTo>
                        <a:pt x="102" y="44"/>
                      </a:lnTo>
                      <a:lnTo>
                        <a:pt x="106" y="48"/>
                      </a:lnTo>
                      <a:lnTo>
                        <a:pt x="102" y="52"/>
                      </a:lnTo>
                      <a:lnTo>
                        <a:pt x="96" y="50"/>
                      </a:lnTo>
                      <a:lnTo>
                        <a:pt x="92" y="61"/>
                      </a:lnTo>
                      <a:lnTo>
                        <a:pt x="82" y="51"/>
                      </a:lnTo>
                      <a:lnTo>
                        <a:pt x="56" y="82"/>
                      </a:lnTo>
                      <a:lnTo>
                        <a:pt x="37" y="86"/>
                      </a:lnTo>
                      <a:lnTo>
                        <a:pt x="30" y="112"/>
                      </a:lnTo>
                      <a:lnTo>
                        <a:pt x="0" y="104"/>
                      </a:lnTo>
                      <a:lnTo>
                        <a:pt x="16" y="124"/>
                      </a:lnTo>
                      <a:lnTo>
                        <a:pt x="43" y="124"/>
                      </a:lnTo>
                      <a:lnTo>
                        <a:pt x="51" y="113"/>
                      </a:lnTo>
                      <a:lnTo>
                        <a:pt x="75" y="120"/>
                      </a:lnTo>
                      <a:lnTo>
                        <a:pt x="94" y="110"/>
                      </a:lnTo>
                      <a:lnTo>
                        <a:pt x="113" y="58"/>
                      </a:lnTo>
                      <a:lnTo>
                        <a:pt x="125" y="54"/>
                      </a:lnTo>
                      <a:lnTo>
                        <a:pt x="148" y="59"/>
                      </a:lnTo>
                      <a:lnTo>
                        <a:pt x="166" y="52"/>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89" name="Freeform 253"/>
                <p:cNvSpPr>
                  <a:spLocks noChangeAspect="1"/>
                </p:cNvSpPr>
                <p:nvPr/>
              </p:nvSpPr>
              <p:spPr bwMode="auto">
                <a:xfrm>
                  <a:off x="4692" y="2396"/>
                  <a:ext cx="26" cy="18"/>
                </a:xfrm>
                <a:custGeom>
                  <a:avLst/>
                  <a:gdLst>
                    <a:gd name="T0" fmla="*/ 76 w 25"/>
                    <a:gd name="T1" fmla="*/ 4 h 18"/>
                    <a:gd name="T2" fmla="*/ 64 w 25"/>
                    <a:gd name="T3" fmla="*/ 8 h 18"/>
                    <a:gd name="T4" fmla="*/ 52 w 25"/>
                    <a:gd name="T5" fmla="*/ 6 h 18"/>
                    <a:gd name="T6" fmla="*/ 10 w 25"/>
                    <a:gd name="T7" fmla="*/ 17 h 18"/>
                    <a:gd name="T8" fmla="*/ 0 w 25"/>
                    <a:gd name="T9" fmla="*/ 7 h 18"/>
                    <a:gd name="T10" fmla="*/ 64 w 25"/>
                    <a:gd name="T11" fmla="*/ 0 h 18"/>
                    <a:gd name="T12" fmla="*/ 76 w 25"/>
                    <a:gd name="T13" fmla="*/ 4 h 18"/>
                    <a:gd name="T14" fmla="*/ 76 w 25"/>
                    <a:gd name="T15" fmla="*/ 4 h 18"/>
                    <a:gd name="T16" fmla="*/ 76 w 25"/>
                    <a:gd name="T17" fmla="*/ 4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18"/>
                    <a:gd name="T29" fmla="*/ 25 w 25"/>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18">
                      <a:moveTo>
                        <a:pt x="24" y="4"/>
                      </a:moveTo>
                      <a:lnTo>
                        <a:pt x="20" y="8"/>
                      </a:lnTo>
                      <a:lnTo>
                        <a:pt x="14" y="6"/>
                      </a:lnTo>
                      <a:lnTo>
                        <a:pt x="10" y="17"/>
                      </a:lnTo>
                      <a:lnTo>
                        <a:pt x="0" y="7"/>
                      </a:lnTo>
                      <a:lnTo>
                        <a:pt x="20" y="0"/>
                      </a:lnTo>
                      <a:lnTo>
                        <a:pt x="24" y="4"/>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190" name="Freeform 254"/>
                <p:cNvSpPr>
                  <a:spLocks noChangeAspect="1"/>
                </p:cNvSpPr>
                <p:nvPr/>
              </p:nvSpPr>
              <p:spPr bwMode="auto">
                <a:xfrm>
                  <a:off x="4260" y="1920"/>
                  <a:ext cx="161" cy="379"/>
                </a:xfrm>
                <a:custGeom>
                  <a:avLst/>
                  <a:gdLst>
                    <a:gd name="T0" fmla="*/ 224 w 159"/>
                    <a:gd name="T1" fmla="*/ 243 h 383"/>
                    <a:gd name="T2" fmla="*/ 200 w 159"/>
                    <a:gd name="T3" fmla="*/ 212 h 383"/>
                    <a:gd name="T4" fmla="*/ 184 w 159"/>
                    <a:gd name="T5" fmla="*/ 201 h 383"/>
                    <a:gd name="T6" fmla="*/ 193 w 159"/>
                    <a:gd name="T7" fmla="*/ 182 h 383"/>
                    <a:gd name="T8" fmla="*/ 152 w 159"/>
                    <a:gd name="T9" fmla="*/ 143 h 383"/>
                    <a:gd name="T10" fmla="*/ 156 w 159"/>
                    <a:gd name="T11" fmla="*/ 131 h 383"/>
                    <a:gd name="T12" fmla="*/ 211 w 159"/>
                    <a:gd name="T13" fmla="*/ 117 h 383"/>
                    <a:gd name="T14" fmla="*/ 230 w 159"/>
                    <a:gd name="T15" fmla="*/ 102 h 383"/>
                    <a:gd name="T16" fmla="*/ 206 w 159"/>
                    <a:gd name="T17" fmla="*/ 105 h 383"/>
                    <a:gd name="T18" fmla="*/ 185 w 159"/>
                    <a:gd name="T19" fmla="*/ 91 h 383"/>
                    <a:gd name="T20" fmla="*/ 187 w 159"/>
                    <a:gd name="T21" fmla="*/ 75 h 383"/>
                    <a:gd name="T22" fmla="*/ 170 w 159"/>
                    <a:gd name="T23" fmla="*/ 68 h 383"/>
                    <a:gd name="T24" fmla="*/ 162 w 159"/>
                    <a:gd name="T25" fmla="*/ 52 h 383"/>
                    <a:gd name="T26" fmla="*/ 119 w 159"/>
                    <a:gd name="T27" fmla="*/ 58 h 383"/>
                    <a:gd name="T28" fmla="*/ 138 w 159"/>
                    <a:gd name="T29" fmla="*/ 29 h 383"/>
                    <a:gd name="T30" fmla="*/ 114 w 159"/>
                    <a:gd name="T31" fmla="*/ 2 h 383"/>
                    <a:gd name="T32" fmla="*/ 98 w 159"/>
                    <a:gd name="T33" fmla="*/ 0 h 383"/>
                    <a:gd name="T34" fmla="*/ 95 w 159"/>
                    <a:gd name="T35" fmla="*/ 19 h 383"/>
                    <a:gd name="T36" fmla="*/ 81 w 159"/>
                    <a:gd name="T37" fmla="*/ 19 h 383"/>
                    <a:gd name="T38" fmla="*/ 38 w 159"/>
                    <a:gd name="T39" fmla="*/ 34 h 383"/>
                    <a:gd name="T40" fmla="*/ 26 w 159"/>
                    <a:gd name="T41" fmla="*/ 56 h 383"/>
                    <a:gd name="T42" fmla="*/ 12 w 159"/>
                    <a:gd name="T43" fmla="*/ 59 h 383"/>
                    <a:gd name="T44" fmla="*/ 9 w 159"/>
                    <a:gd name="T45" fmla="*/ 91 h 383"/>
                    <a:gd name="T46" fmla="*/ 4 w 159"/>
                    <a:gd name="T47" fmla="*/ 97 h 383"/>
                    <a:gd name="T48" fmla="*/ 0 w 159"/>
                    <a:gd name="T49" fmla="*/ 116 h 383"/>
                    <a:gd name="T50" fmla="*/ 20 w 159"/>
                    <a:gd name="T51" fmla="*/ 125 h 383"/>
                    <a:gd name="T52" fmla="*/ 24 w 159"/>
                    <a:gd name="T53" fmla="*/ 125 h 383"/>
                    <a:gd name="T54" fmla="*/ 34 w 159"/>
                    <a:gd name="T55" fmla="*/ 137 h 383"/>
                    <a:gd name="T56" fmla="*/ 71 w 159"/>
                    <a:gd name="T57" fmla="*/ 137 h 383"/>
                    <a:gd name="T58" fmla="*/ 81 w 159"/>
                    <a:gd name="T59" fmla="*/ 164 h 383"/>
                    <a:gd name="T60" fmla="*/ 79 w 159"/>
                    <a:gd name="T61" fmla="*/ 184 h 383"/>
                    <a:gd name="T62" fmla="*/ 102 w 159"/>
                    <a:gd name="T63" fmla="*/ 188 h 383"/>
                    <a:gd name="T64" fmla="*/ 132 w 159"/>
                    <a:gd name="T65" fmla="*/ 170 h 383"/>
                    <a:gd name="T66" fmla="*/ 156 w 159"/>
                    <a:gd name="T67" fmla="*/ 180 h 383"/>
                    <a:gd name="T68" fmla="*/ 199 w 159"/>
                    <a:gd name="T69" fmla="*/ 233 h 383"/>
                    <a:gd name="T70" fmla="*/ 195 w 159"/>
                    <a:gd name="T71" fmla="*/ 242 h 383"/>
                    <a:gd name="T72" fmla="*/ 200 w 159"/>
                    <a:gd name="T73" fmla="*/ 257 h 383"/>
                    <a:gd name="T74" fmla="*/ 196 w 159"/>
                    <a:gd name="T75" fmla="*/ 277 h 383"/>
                    <a:gd name="T76" fmla="*/ 224 w 159"/>
                    <a:gd name="T77" fmla="*/ 243 h 383"/>
                    <a:gd name="T78" fmla="*/ 224 w 159"/>
                    <a:gd name="T79" fmla="*/ 243 h 383"/>
                    <a:gd name="T80" fmla="*/ 224 w 159"/>
                    <a:gd name="T81" fmla="*/ 243 h 3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
                    <a:gd name="T124" fmla="*/ 0 h 383"/>
                    <a:gd name="T125" fmla="*/ 159 w 159"/>
                    <a:gd name="T126" fmla="*/ 383 h 3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 h="383">
                      <a:moveTo>
                        <a:pt x="154" y="337"/>
                      </a:moveTo>
                      <a:lnTo>
                        <a:pt x="138" y="292"/>
                      </a:lnTo>
                      <a:lnTo>
                        <a:pt x="122" y="276"/>
                      </a:lnTo>
                      <a:lnTo>
                        <a:pt x="131" y="247"/>
                      </a:lnTo>
                      <a:lnTo>
                        <a:pt x="105" y="205"/>
                      </a:lnTo>
                      <a:lnTo>
                        <a:pt x="107" y="182"/>
                      </a:lnTo>
                      <a:lnTo>
                        <a:pt x="145" y="154"/>
                      </a:lnTo>
                      <a:lnTo>
                        <a:pt x="158" y="133"/>
                      </a:lnTo>
                      <a:lnTo>
                        <a:pt x="142" y="136"/>
                      </a:lnTo>
                      <a:lnTo>
                        <a:pt x="123" y="122"/>
                      </a:lnTo>
                      <a:lnTo>
                        <a:pt x="125" y="106"/>
                      </a:lnTo>
                      <a:lnTo>
                        <a:pt x="114" y="99"/>
                      </a:lnTo>
                      <a:lnTo>
                        <a:pt x="110" y="83"/>
                      </a:lnTo>
                      <a:lnTo>
                        <a:pt x="88" y="89"/>
                      </a:lnTo>
                      <a:lnTo>
                        <a:pt x="98" y="29"/>
                      </a:lnTo>
                      <a:lnTo>
                        <a:pt x="83" y="2"/>
                      </a:lnTo>
                      <a:lnTo>
                        <a:pt x="67" y="0"/>
                      </a:lnTo>
                      <a:lnTo>
                        <a:pt x="64" y="19"/>
                      </a:lnTo>
                      <a:lnTo>
                        <a:pt x="50" y="19"/>
                      </a:lnTo>
                      <a:lnTo>
                        <a:pt x="38" y="34"/>
                      </a:lnTo>
                      <a:lnTo>
                        <a:pt x="26" y="87"/>
                      </a:lnTo>
                      <a:lnTo>
                        <a:pt x="12" y="90"/>
                      </a:lnTo>
                      <a:lnTo>
                        <a:pt x="9" y="122"/>
                      </a:lnTo>
                      <a:lnTo>
                        <a:pt x="4" y="128"/>
                      </a:lnTo>
                      <a:lnTo>
                        <a:pt x="0" y="151"/>
                      </a:lnTo>
                      <a:lnTo>
                        <a:pt x="20" y="170"/>
                      </a:lnTo>
                      <a:lnTo>
                        <a:pt x="24" y="170"/>
                      </a:lnTo>
                      <a:lnTo>
                        <a:pt x="34" y="194"/>
                      </a:lnTo>
                      <a:lnTo>
                        <a:pt x="40" y="194"/>
                      </a:lnTo>
                      <a:lnTo>
                        <a:pt x="50" y="226"/>
                      </a:lnTo>
                      <a:lnTo>
                        <a:pt x="48" y="250"/>
                      </a:lnTo>
                      <a:lnTo>
                        <a:pt x="71" y="256"/>
                      </a:lnTo>
                      <a:lnTo>
                        <a:pt x="95" y="232"/>
                      </a:lnTo>
                      <a:lnTo>
                        <a:pt x="107" y="244"/>
                      </a:lnTo>
                      <a:lnTo>
                        <a:pt x="137" y="323"/>
                      </a:lnTo>
                      <a:lnTo>
                        <a:pt x="133" y="336"/>
                      </a:lnTo>
                      <a:lnTo>
                        <a:pt x="138" y="356"/>
                      </a:lnTo>
                      <a:lnTo>
                        <a:pt x="134" y="382"/>
                      </a:lnTo>
                      <a:lnTo>
                        <a:pt x="154" y="337"/>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91" name="Freeform 255"/>
                <p:cNvSpPr>
                  <a:spLocks noChangeAspect="1"/>
                </p:cNvSpPr>
                <p:nvPr/>
              </p:nvSpPr>
              <p:spPr bwMode="auto">
                <a:xfrm>
                  <a:off x="4366" y="2073"/>
                  <a:ext cx="151" cy="305"/>
                </a:xfrm>
                <a:custGeom>
                  <a:avLst/>
                  <a:gdLst>
                    <a:gd name="T0" fmla="*/ 99 w 149"/>
                    <a:gd name="T1" fmla="*/ 176 h 310"/>
                    <a:gd name="T2" fmla="*/ 112 w 149"/>
                    <a:gd name="T3" fmla="*/ 179 h 310"/>
                    <a:gd name="T4" fmla="*/ 120 w 149"/>
                    <a:gd name="T5" fmla="*/ 186 h 310"/>
                    <a:gd name="T6" fmla="*/ 132 w 149"/>
                    <a:gd name="T7" fmla="*/ 188 h 310"/>
                    <a:gd name="T8" fmla="*/ 156 w 149"/>
                    <a:gd name="T9" fmla="*/ 184 h 310"/>
                    <a:gd name="T10" fmla="*/ 128 w 149"/>
                    <a:gd name="T11" fmla="*/ 175 h 310"/>
                    <a:gd name="T12" fmla="*/ 102 w 149"/>
                    <a:gd name="T13" fmla="*/ 170 h 310"/>
                    <a:gd name="T14" fmla="*/ 86 w 149"/>
                    <a:gd name="T15" fmla="*/ 144 h 310"/>
                    <a:gd name="T16" fmla="*/ 78 w 149"/>
                    <a:gd name="T17" fmla="*/ 144 h 310"/>
                    <a:gd name="T18" fmla="*/ 74 w 149"/>
                    <a:gd name="T19" fmla="*/ 133 h 310"/>
                    <a:gd name="T20" fmla="*/ 84 w 149"/>
                    <a:gd name="T21" fmla="*/ 108 h 310"/>
                    <a:gd name="T22" fmla="*/ 83 w 149"/>
                    <a:gd name="T23" fmla="*/ 91 h 310"/>
                    <a:gd name="T24" fmla="*/ 100 w 149"/>
                    <a:gd name="T25" fmla="*/ 91 h 310"/>
                    <a:gd name="T26" fmla="*/ 101 w 149"/>
                    <a:gd name="T27" fmla="*/ 99 h 310"/>
                    <a:gd name="T28" fmla="*/ 126 w 149"/>
                    <a:gd name="T29" fmla="*/ 100 h 310"/>
                    <a:gd name="T30" fmla="*/ 154 w 149"/>
                    <a:gd name="T31" fmla="*/ 108 h 310"/>
                    <a:gd name="T32" fmla="*/ 142 w 149"/>
                    <a:gd name="T33" fmla="*/ 92 h 310"/>
                    <a:gd name="T34" fmla="*/ 160 w 149"/>
                    <a:gd name="T35" fmla="*/ 82 h 310"/>
                    <a:gd name="T36" fmla="*/ 217 w 149"/>
                    <a:gd name="T37" fmla="*/ 82 h 310"/>
                    <a:gd name="T38" fmla="*/ 221 w 149"/>
                    <a:gd name="T39" fmla="*/ 69 h 310"/>
                    <a:gd name="T40" fmla="*/ 199 w 149"/>
                    <a:gd name="T41" fmla="*/ 59 h 310"/>
                    <a:gd name="T42" fmla="*/ 187 w 149"/>
                    <a:gd name="T43" fmla="*/ 33 h 310"/>
                    <a:gd name="T44" fmla="*/ 160 w 149"/>
                    <a:gd name="T45" fmla="*/ 31 h 310"/>
                    <a:gd name="T46" fmla="*/ 128 w 149"/>
                    <a:gd name="T47" fmla="*/ 31 h 310"/>
                    <a:gd name="T48" fmla="*/ 110 w 149"/>
                    <a:gd name="T49" fmla="*/ 31 h 310"/>
                    <a:gd name="T50" fmla="*/ 91 w 149"/>
                    <a:gd name="T51" fmla="*/ 31 h 310"/>
                    <a:gd name="T52" fmla="*/ 90 w 149"/>
                    <a:gd name="T53" fmla="*/ 25 h 310"/>
                    <a:gd name="T54" fmla="*/ 80 w 149"/>
                    <a:gd name="T55" fmla="*/ 18 h 310"/>
                    <a:gd name="T56" fmla="*/ 71 w 149"/>
                    <a:gd name="T57" fmla="*/ 0 h 310"/>
                    <a:gd name="T58" fmla="*/ 2 w 149"/>
                    <a:gd name="T59" fmla="*/ 28 h 310"/>
                    <a:gd name="T60" fmla="*/ 0 w 149"/>
                    <a:gd name="T61" fmla="*/ 31 h 310"/>
                    <a:gd name="T62" fmla="*/ 26 w 149"/>
                    <a:gd name="T63" fmla="*/ 61 h 310"/>
                    <a:gd name="T64" fmla="*/ 17 w 149"/>
                    <a:gd name="T65" fmla="*/ 76 h 310"/>
                    <a:gd name="T66" fmla="*/ 33 w 149"/>
                    <a:gd name="T67" fmla="*/ 84 h 310"/>
                    <a:gd name="T68" fmla="*/ 80 w 149"/>
                    <a:gd name="T69" fmla="*/ 111 h 310"/>
                    <a:gd name="T70" fmla="*/ 29 w 149"/>
                    <a:gd name="T71" fmla="*/ 139 h 310"/>
                    <a:gd name="T72" fmla="*/ 27 w 149"/>
                    <a:gd name="T73" fmla="*/ 147 h 310"/>
                    <a:gd name="T74" fmla="*/ 32 w 149"/>
                    <a:gd name="T75" fmla="*/ 157 h 310"/>
                    <a:gd name="T76" fmla="*/ 36 w 149"/>
                    <a:gd name="T77" fmla="*/ 154 h 310"/>
                    <a:gd name="T78" fmla="*/ 99 w 149"/>
                    <a:gd name="T79" fmla="*/ 181 h 310"/>
                    <a:gd name="T80" fmla="*/ 99 w 149"/>
                    <a:gd name="T81" fmla="*/ 176 h 310"/>
                    <a:gd name="T82" fmla="*/ 99 w 149"/>
                    <a:gd name="T83" fmla="*/ 176 h 310"/>
                    <a:gd name="T84" fmla="*/ 99 w 149"/>
                    <a:gd name="T85" fmla="*/ 176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310"/>
                    <a:gd name="T131" fmla="*/ 149 w 149"/>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310">
                      <a:moveTo>
                        <a:pt x="68" y="290"/>
                      </a:moveTo>
                      <a:lnTo>
                        <a:pt x="81" y="295"/>
                      </a:lnTo>
                      <a:lnTo>
                        <a:pt x="85" y="306"/>
                      </a:lnTo>
                      <a:lnTo>
                        <a:pt x="91" y="309"/>
                      </a:lnTo>
                      <a:lnTo>
                        <a:pt x="103" y="302"/>
                      </a:lnTo>
                      <a:lnTo>
                        <a:pt x="89" y="288"/>
                      </a:lnTo>
                      <a:lnTo>
                        <a:pt x="71" y="280"/>
                      </a:lnTo>
                      <a:lnTo>
                        <a:pt x="55" y="237"/>
                      </a:lnTo>
                      <a:lnTo>
                        <a:pt x="47" y="238"/>
                      </a:lnTo>
                      <a:lnTo>
                        <a:pt x="43" y="217"/>
                      </a:lnTo>
                      <a:lnTo>
                        <a:pt x="53" y="178"/>
                      </a:lnTo>
                      <a:lnTo>
                        <a:pt x="52" y="152"/>
                      </a:lnTo>
                      <a:lnTo>
                        <a:pt x="69" y="152"/>
                      </a:lnTo>
                      <a:lnTo>
                        <a:pt x="70" y="165"/>
                      </a:lnTo>
                      <a:lnTo>
                        <a:pt x="88" y="166"/>
                      </a:lnTo>
                      <a:lnTo>
                        <a:pt x="102" y="178"/>
                      </a:lnTo>
                      <a:lnTo>
                        <a:pt x="96" y="154"/>
                      </a:lnTo>
                      <a:lnTo>
                        <a:pt x="105" y="134"/>
                      </a:lnTo>
                      <a:lnTo>
                        <a:pt x="145" y="133"/>
                      </a:lnTo>
                      <a:lnTo>
                        <a:pt x="148" y="108"/>
                      </a:lnTo>
                      <a:lnTo>
                        <a:pt x="133" y="90"/>
                      </a:lnTo>
                      <a:lnTo>
                        <a:pt x="125" y="64"/>
                      </a:lnTo>
                      <a:lnTo>
                        <a:pt x="105" y="48"/>
                      </a:lnTo>
                      <a:lnTo>
                        <a:pt x="89" y="58"/>
                      </a:lnTo>
                      <a:lnTo>
                        <a:pt x="79" y="51"/>
                      </a:lnTo>
                      <a:lnTo>
                        <a:pt x="60" y="61"/>
                      </a:lnTo>
                      <a:lnTo>
                        <a:pt x="59" y="25"/>
                      </a:lnTo>
                      <a:lnTo>
                        <a:pt x="49" y="18"/>
                      </a:lnTo>
                      <a:lnTo>
                        <a:pt x="40" y="0"/>
                      </a:lnTo>
                      <a:lnTo>
                        <a:pt x="2" y="28"/>
                      </a:lnTo>
                      <a:lnTo>
                        <a:pt x="0" y="51"/>
                      </a:lnTo>
                      <a:lnTo>
                        <a:pt x="26" y="93"/>
                      </a:lnTo>
                      <a:lnTo>
                        <a:pt x="17" y="122"/>
                      </a:lnTo>
                      <a:lnTo>
                        <a:pt x="33" y="138"/>
                      </a:lnTo>
                      <a:lnTo>
                        <a:pt x="49" y="183"/>
                      </a:lnTo>
                      <a:lnTo>
                        <a:pt x="29" y="228"/>
                      </a:lnTo>
                      <a:lnTo>
                        <a:pt x="27" y="244"/>
                      </a:lnTo>
                      <a:lnTo>
                        <a:pt x="32" y="261"/>
                      </a:lnTo>
                      <a:lnTo>
                        <a:pt x="36" y="258"/>
                      </a:lnTo>
                      <a:lnTo>
                        <a:pt x="68" y="297"/>
                      </a:lnTo>
                      <a:lnTo>
                        <a:pt x="68" y="29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92" name="Freeform 256"/>
                <p:cNvSpPr>
                  <a:spLocks noChangeAspect="1"/>
                </p:cNvSpPr>
                <p:nvPr/>
              </p:nvSpPr>
              <p:spPr bwMode="auto">
                <a:xfrm>
                  <a:off x="4435" y="2359"/>
                  <a:ext cx="78" cy="110"/>
                </a:xfrm>
                <a:custGeom>
                  <a:avLst/>
                  <a:gdLst>
                    <a:gd name="T0" fmla="*/ 0 w 76"/>
                    <a:gd name="T1" fmla="*/ 5 h 111"/>
                    <a:gd name="T2" fmla="*/ 0 w 76"/>
                    <a:gd name="T3" fmla="*/ 0 h 111"/>
                    <a:gd name="T4" fmla="*/ 13 w 76"/>
                    <a:gd name="T5" fmla="*/ 5 h 111"/>
                    <a:gd name="T6" fmla="*/ 17 w 76"/>
                    <a:gd name="T7" fmla="*/ 16 h 111"/>
                    <a:gd name="T8" fmla="*/ 54 w 76"/>
                    <a:gd name="T9" fmla="*/ 19 h 111"/>
                    <a:gd name="T10" fmla="*/ 75 w 76"/>
                    <a:gd name="T11" fmla="*/ 12 h 111"/>
                    <a:gd name="T12" fmla="*/ 134 w 76"/>
                    <a:gd name="T13" fmla="*/ 38 h 111"/>
                    <a:gd name="T14" fmla="*/ 134 w 76"/>
                    <a:gd name="T15" fmla="*/ 55 h 111"/>
                    <a:gd name="T16" fmla="*/ 166 w 76"/>
                    <a:gd name="T17" fmla="*/ 79 h 111"/>
                    <a:gd name="T18" fmla="*/ 138 w 76"/>
                    <a:gd name="T19" fmla="*/ 79 h 111"/>
                    <a:gd name="T20" fmla="*/ 54 w 76"/>
                    <a:gd name="T21" fmla="*/ 55 h 111"/>
                    <a:gd name="T22" fmla="*/ 6 w 76"/>
                    <a:gd name="T23" fmla="*/ 52 h 111"/>
                    <a:gd name="T24" fmla="*/ 0 w 76"/>
                    <a:gd name="T25" fmla="*/ 5 h 111"/>
                    <a:gd name="T26" fmla="*/ 0 w 76"/>
                    <a:gd name="T27" fmla="*/ 5 h 111"/>
                    <a:gd name="T28" fmla="*/ 0 w 76"/>
                    <a:gd name="T29" fmla="*/ 5 h 1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111"/>
                    <a:gd name="T47" fmla="*/ 76 w 76"/>
                    <a:gd name="T48" fmla="*/ 111 h 1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111">
                      <a:moveTo>
                        <a:pt x="0" y="5"/>
                      </a:moveTo>
                      <a:lnTo>
                        <a:pt x="0" y="0"/>
                      </a:lnTo>
                      <a:lnTo>
                        <a:pt x="13" y="5"/>
                      </a:lnTo>
                      <a:lnTo>
                        <a:pt x="17" y="16"/>
                      </a:lnTo>
                      <a:lnTo>
                        <a:pt x="23" y="19"/>
                      </a:lnTo>
                      <a:lnTo>
                        <a:pt x="35" y="12"/>
                      </a:lnTo>
                      <a:lnTo>
                        <a:pt x="59" y="38"/>
                      </a:lnTo>
                      <a:lnTo>
                        <a:pt x="59" y="80"/>
                      </a:lnTo>
                      <a:lnTo>
                        <a:pt x="75" y="110"/>
                      </a:lnTo>
                      <a:lnTo>
                        <a:pt x="61" y="110"/>
                      </a:lnTo>
                      <a:lnTo>
                        <a:pt x="23" y="80"/>
                      </a:lnTo>
                      <a:lnTo>
                        <a:pt x="6" y="52"/>
                      </a:lnTo>
                      <a:lnTo>
                        <a:pt x="0" y="5"/>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93" name="Freeform 257"/>
                <p:cNvSpPr>
                  <a:spLocks noChangeAspect="1"/>
                </p:cNvSpPr>
                <p:nvPr/>
              </p:nvSpPr>
              <p:spPr bwMode="auto">
                <a:xfrm>
                  <a:off x="4438" y="2022"/>
                  <a:ext cx="153" cy="297"/>
                </a:xfrm>
                <a:custGeom>
                  <a:avLst/>
                  <a:gdLst>
                    <a:gd name="T0" fmla="*/ 0 w 151"/>
                    <a:gd name="T1" fmla="*/ 15 h 301"/>
                    <a:gd name="T2" fmla="*/ 22 w 151"/>
                    <a:gd name="T3" fmla="*/ 37 h 301"/>
                    <a:gd name="T4" fmla="*/ 74 w 151"/>
                    <a:gd name="T5" fmla="*/ 37 h 301"/>
                    <a:gd name="T6" fmla="*/ 82 w 151"/>
                    <a:gd name="T7" fmla="*/ 38 h 301"/>
                    <a:gd name="T8" fmla="*/ 70 w 151"/>
                    <a:gd name="T9" fmla="*/ 45 h 301"/>
                    <a:gd name="T10" fmla="*/ 126 w 151"/>
                    <a:gd name="T11" fmla="*/ 85 h 301"/>
                    <a:gd name="T12" fmla="*/ 132 w 151"/>
                    <a:gd name="T13" fmla="*/ 91 h 301"/>
                    <a:gd name="T14" fmla="*/ 168 w 151"/>
                    <a:gd name="T15" fmla="*/ 103 h 301"/>
                    <a:gd name="T16" fmla="*/ 177 w 151"/>
                    <a:gd name="T17" fmla="*/ 113 h 301"/>
                    <a:gd name="T18" fmla="*/ 185 w 151"/>
                    <a:gd name="T19" fmla="*/ 148 h 301"/>
                    <a:gd name="T20" fmla="*/ 138 w 151"/>
                    <a:gd name="T21" fmla="*/ 159 h 301"/>
                    <a:gd name="T22" fmla="*/ 130 w 151"/>
                    <a:gd name="T23" fmla="*/ 169 h 301"/>
                    <a:gd name="T24" fmla="*/ 101 w 151"/>
                    <a:gd name="T25" fmla="*/ 176 h 301"/>
                    <a:gd name="T26" fmla="*/ 110 w 151"/>
                    <a:gd name="T27" fmla="*/ 179 h 301"/>
                    <a:gd name="T28" fmla="*/ 112 w 151"/>
                    <a:gd name="T29" fmla="*/ 197 h 301"/>
                    <a:gd name="T30" fmla="*/ 158 w 151"/>
                    <a:gd name="T31" fmla="*/ 186 h 301"/>
                    <a:gd name="T32" fmla="*/ 166 w 151"/>
                    <a:gd name="T33" fmla="*/ 176 h 301"/>
                    <a:gd name="T34" fmla="*/ 181 w 151"/>
                    <a:gd name="T35" fmla="*/ 176 h 301"/>
                    <a:gd name="T36" fmla="*/ 223 w 151"/>
                    <a:gd name="T37" fmla="*/ 162 h 301"/>
                    <a:gd name="T38" fmla="*/ 223 w 151"/>
                    <a:gd name="T39" fmla="*/ 130 h 301"/>
                    <a:gd name="T40" fmla="*/ 207 w 151"/>
                    <a:gd name="T41" fmla="*/ 106 h 301"/>
                    <a:gd name="T42" fmla="*/ 109 w 151"/>
                    <a:gd name="T43" fmla="*/ 66 h 301"/>
                    <a:gd name="T44" fmla="*/ 101 w 151"/>
                    <a:gd name="T45" fmla="*/ 54 h 301"/>
                    <a:gd name="T46" fmla="*/ 104 w 151"/>
                    <a:gd name="T47" fmla="*/ 37 h 301"/>
                    <a:gd name="T48" fmla="*/ 130 w 151"/>
                    <a:gd name="T49" fmla="*/ 37 h 301"/>
                    <a:gd name="T50" fmla="*/ 162 w 151"/>
                    <a:gd name="T51" fmla="*/ 35 h 301"/>
                    <a:gd name="T52" fmla="*/ 114 w 151"/>
                    <a:gd name="T53" fmla="*/ 26 h 301"/>
                    <a:gd name="T54" fmla="*/ 108 w 151"/>
                    <a:gd name="T55" fmla="*/ 7 h 301"/>
                    <a:gd name="T56" fmla="*/ 88 w 151"/>
                    <a:gd name="T57" fmla="*/ 0 h 301"/>
                    <a:gd name="T58" fmla="*/ 16 w 151"/>
                    <a:gd name="T59" fmla="*/ 11 h 301"/>
                    <a:gd name="T60" fmla="*/ 1 w 151"/>
                    <a:gd name="T61" fmla="*/ 9 h 301"/>
                    <a:gd name="T62" fmla="*/ 0 w 151"/>
                    <a:gd name="T63" fmla="*/ 15 h 301"/>
                    <a:gd name="T64" fmla="*/ 0 w 151"/>
                    <a:gd name="T65" fmla="*/ 15 h 301"/>
                    <a:gd name="T66" fmla="*/ 0 w 151"/>
                    <a:gd name="T67" fmla="*/ 15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301"/>
                    <a:gd name="T104" fmla="*/ 151 w 151"/>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301">
                      <a:moveTo>
                        <a:pt x="0" y="15"/>
                      </a:moveTo>
                      <a:lnTo>
                        <a:pt x="22" y="45"/>
                      </a:lnTo>
                      <a:lnTo>
                        <a:pt x="43" y="51"/>
                      </a:lnTo>
                      <a:lnTo>
                        <a:pt x="51" y="69"/>
                      </a:lnTo>
                      <a:lnTo>
                        <a:pt x="39" y="76"/>
                      </a:lnTo>
                      <a:lnTo>
                        <a:pt x="89" y="121"/>
                      </a:lnTo>
                      <a:lnTo>
                        <a:pt x="92" y="132"/>
                      </a:lnTo>
                      <a:lnTo>
                        <a:pt x="110" y="156"/>
                      </a:lnTo>
                      <a:lnTo>
                        <a:pt x="115" y="175"/>
                      </a:lnTo>
                      <a:lnTo>
                        <a:pt x="123" y="221"/>
                      </a:lnTo>
                      <a:lnTo>
                        <a:pt x="95" y="238"/>
                      </a:lnTo>
                      <a:lnTo>
                        <a:pt x="91" y="253"/>
                      </a:lnTo>
                      <a:lnTo>
                        <a:pt x="70" y="264"/>
                      </a:lnTo>
                      <a:lnTo>
                        <a:pt x="79" y="270"/>
                      </a:lnTo>
                      <a:lnTo>
                        <a:pt x="81" y="300"/>
                      </a:lnTo>
                      <a:lnTo>
                        <a:pt x="105" y="285"/>
                      </a:lnTo>
                      <a:lnTo>
                        <a:pt x="109" y="264"/>
                      </a:lnTo>
                      <a:lnTo>
                        <a:pt x="119" y="264"/>
                      </a:lnTo>
                      <a:lnTo>
                        <a:pt x="150" y="243"/>
                      </a:lnTo>
                      <a:lnTo>
                        <a:pt x="150" y="195"/>
                      </a:lnTo>
                      <a:lnTo>
                        <a:pt x="139" y="162"/>
                      </a:lnTo>
                      <a:lnTo>
                        <a:pt x="78" y="97"/>
                      </a:lnTo>
                      <a:lnTo>
                        <a:pt x="70" y="85"/>
                      </a:lnTo>
                      <a:lnTo>
                        <a:pt x="73" y="67"/>
                      </a:lnTo>
                      <a:lnTo>
                        <a:pt x="91" y="43"/>
                      </a:lnTo>
                      <a:lnTo>
                        <a:pt x="107" y="35"/>
                      </a:lnTo>
                      <a:lnTo>
                        <a:pt x="83" y="26"/>
                      </a:lnTo>
                      <a:lnTo>
                        <a:pt x="77" y="7"/>
                      </a:lnTo>
                      <a:lnTo>
                        <a:pt x="57" y="0"/>
                      </a:lnTo>
                      <a:lnTo>
                        <a:pt x="16" y="11"/>
                      </a:lnTo>
                      <a:lnTo>
                        <a:pt x="1" y="9"/>
                      </a:lnTo>
                      <a:lnTo>
                        <a:pt x="0" y="15"/>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94" name="Freeform 258"/>
                <p:cNvSpPr>
                  <a:spLocks noChangeAspect="1"/>
                </p:cNvSpPr>
                <p:nvPr/>
              </p:nvSpPr>
              <p:spPr bwMode="auto">
                <a:xfrm>
                  <a:off x="4463" y="2194"/>
                  <a:ext cx="100" cy="90"/>
                </a:xfrm>
                <a:custGeom>
                  <a:avLst/>
                  <a:gdLst>
                    <a:gd name="T0" fmla="*/ 0 w 98"/>
                    <a:gd name="T1" fmla="*/ 30 h 90"/>
                    <a:gd name="T2" fmla="*/ 9 w 98"/>
                    <a:gd name="T3" fmla="*/ 10 h 90"/>
                    <a:gd name="T4" fmla="*/ 86 w 98"/>
                    <a:gd name="T5" fmla="*/ 9 h 90"/>
                    <a:gd name="T6" fmla="*/ 120 w 98"/>
                    <a:gd name="T7" fmla="*/ 14 h 90"/>
                    <a:gd name="T8" fmla="*/ 122 w 98"/>
                    <a:gd name="T9" fmla="*/ 7 h 90"/>
                    <a:gd name="T10" fmla="*/ 165 w 98"/>
                    <a:gd name="T11" fmla="*/ 0 h 90"/>
                    <a:gd name="T12" fmla="*/ 178 w 98"/>
                    <a:gd name="T13" fmla="*/ 46 h 90"/>
                    <a:gd name="T14" fmla="*/ 127 w 98"/>
                    <a:gd name="T15" fmla="*/ 63 h 90"/>
                    <a:gd name="T16" fmla="*/ 118 w 98"/>
                    <a:gd name="T17" fmla="*/ 78 h 90"/>
                    <a:gd name="T18" fmla="*/ 76 w 98"/>
                    <a:gd name="T19" fmla="*/ 89 h 90"/>
                    <a:gd name="T20" fmla="*/ 21 w 98"/>
                    <a:gd name="T21" fmla="*/ 78 h 90"/>
                    <a:gd name="T22" fmla="*/ 6 w 98"/>
                    <a:gd name="T23" fmla="*/ 54 h 90"/>
                    <a:gd name="T24" fmla="*/ 0 w 98"/>
                    <a:gd name="T25" fmla="*/ 30 h 90"/>
                    <a:gd name="T26" fmla="*/ 0 w 98"/>
                    <a:gd name="T27" fmla="*/ 30 h 90"/>
                    <a:gd name="T28" fmla="*/ 0 w 98"/>
                    <a:gd name="T29" fmla="*/ 3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90"/>
                    <a:gd name="T47" fmla="*/ 98 w 98"/>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90">
                      <a:moveTo>
                        <a:pt x="0" y="30"/>
                      </a:moveTo>
                      <a:lnTo>
                        <a:pt x="9" y="10"/>
                      </a:lnTo>
                      <a:lnTo>
                        <a:pt x="49" y="9"/>
                      </a:lnTo>
                      <a:lnTo>
                        <a:pt x="66" y="14"/>
                      </a:lnTo>
                      <a:lnTo>
                        <a:pt x="67" y="7"/>
                      </a:lnTo>
                      <a:lnTo>
                        <a:pt x="89" y="0"/>
                      </a:lnTo>
                      <a:lnTo>
                        <a:pt x="97" y="46"/>
                      </a:lnTo>
                      <a:lnTo>
                        <a:pt x="69" y="63"/>
                      </a:lnTo>
                      <a:lnTo>
                        <a:pt x="65" y="78"/>
                      </a:lnTo>
                      <a:lnTo>
                        <a:pt x="44" y="89"/>
                      </a:lnTo>
                      <a:lnTo>
                        <a:pt x="21" y="78"/>
                      </a:lnTo>
                      <a:lnTo>
                        <a:pt x="6" y="54"/>
                      </a:lnTo>
                      <a:lnTo>
                        <a:pt x="0" y="3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95" name="Freeform 259"/>
                <p:cNvSpPr>
                  <a:spLocks noChangeAspect="1"/>
                </p:cNvSpPr>
                <p:nvPr/>
              </p:nvSpPr>
              <p:spPr bwMode="auto">
                <a:xfrm>
                  <a:off x="4407" y="2034"/>
                  <a:ext cx="148" cy="177"/>
                </a:xfrm>
                <a:custGeom>
                  <a:avLst/>
                  <a:gdLst>
                    <a:gd name="T0" fmla="*/ 219 w 146"/>
                    <a:gd name="T1" fmla="*/ 132 h 178"/>
                    <a:gd name="T2" fmla="*/ 211 w 146"/>
                    <a:gd name="T3" fmla="*/ 113 h 178"/>
                    <a:gd name="T4" fmla="*/ 184 w 146"/>
                    <a:gd name="T5" fmla="*/ 89 h 178"/>
                    <a:gd name="T6" fmla="*/ 181 w 146"/>
                    <a:gd name="T7" fmla="*/ 89 h 178"/>
                    <a:gd name="T8" fmla="*/ 100 w 146"/>
                    <a:gd name="T9" fmla="*/ 64 h 178"/>
                    <a:gd name="T10" fmla="*/ 114 w 146"/>
                    <a:gd name="T11" fmla="*/ 57 h 178"/>
                    <a:gd name="T12" fmla="*/ 104 w 146"/>
                    <a:gd name="T13" fmla="*/ 39 h 178"/>
                    <a:gd name="T14" fmla="*/ 83 w 146"/>
                    <a:gd name="T15" fmla="*/ 33 h 178"/>
                    <a:gd name="T16" fmla="*/ 30 w 146"/>
                    <a:gd name="T17" fmla="*/ 3 h 178"/>
                    <a:gd name="T18" fmla="*/ 21 w 146"/>
                    <a:gd name="T19" fmla="*/ 0 h 178"/>
                    <a:gd name="T20" fmla="*/ 22 w 146"/>
                    <a:gd name="T21" fmla="*/ 25 h 178"/>
                    <a:gd name="T22" fmla="*/ 17 w 146"/>
                    <a:gd name="T23" fmla="*/ 27 h 178"/>
                    <a:gd name="T24" fmla="*/ 13 w 146"/>
                    <a:gd name="T25" fmla="*/ 18 h 178"/>
                    <a:gd name="T26" fmla="*/ 0 w 146"/>
                    <a:gd name="T27" fmla="*/ 39 h 178"/>
                    <a:gd name="T28" fmla="*/ 9 w 146"/>
                    <a:gd name="T29" fmla="*/ 57 h 178"/>
                    <a:gd name="T30" fmla="*/ 19 w 146"/>
                    <a:gd name="T31" fmla="*/ 64 h 178"/>
                    <a:gd name="T32" fmla="*/ 20 w 146"/>
                    <a:gd name="T33" fmla="*/ 89 h 178"/>
                    <a:gd name="T34" fmla="*/ 70 w 146"/>
                    <a:gd name="T35" fmla="*/ 89 h 178"/>
                    <a:gd name="T36" fmla="*/ 80 w 146"/>
                    <a:gd name="T37" fmla="*/ 89 h 178"/>
                    <a:gd name="T38" fmla="*/ 96 w 146"/>
                    <a:gd name="T39" fmla="*/ 87 h 178"/>
                    <a:gd name="T40" fmla="*/ 122 w 146"/>
                    <a:gd name="T41" fmla="*/ 89 h 178"/>
                    <a:gd name="T42" fmla="*/ 138 w 146"/>
                    <a:gd name="T43" fmla="*/ 98 h 178"/>
                    <a:gd name="T44" fmla="*/ 168 w 146"/>
                    <a:gd name="T45" fmla="*/ 116 h 178"/>
                    <a:gd name="T46" fmla="*/ 162 w 146"/>
                    <a:gd name="T47" fmla="*/ 141 h 178"/>
                    <a:gd name="T48" fmla="*/ 184 w 146"/>
                    <a:gd name="T49" fmla="*/ 146 h 178"/>
                    <a:gd name="T50" fmla="*/ 186 w 146"/>
                    <a:gd name="T51" fmla="*/ 139 h 178"/>
                    <a:gd name="T52" fmla="*/ 219 w 146"/>
                    <a:gd name="T53" fmla="*/ 132 h 178"/>
                    <a:gd name="T54" fmla="*/ 219 w 146"/>
                    <a:gd name="T55" fmla="*/ 132 h 178"/>
                    <a:gd name="T56" fmla="*/ 219 w 146"/>
                    <a:gd name="T57" fmla="*/ 132 h 1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8"/>
                    <a:gd name="T89" fmla="*/ 146 w 146"/>
                    <a:gd name="T90" fmla="*/ 178 h 1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8">
                      <a:moveTo>
                        <a:pt x="145" y="163"/>
                      </a:moveTo>
                      <a:lnTo>
                        <a:pt x="140" y="144"/>
                      </a:lnTo>
                      <a:lnTo>
                        <a:pt x="122" y="120"/>
                      </a:lnTo>
                      <a:lnTo>
                        <a:pt x="119" y="109"/>
                      </a:lnTo>
                      <a:lnTo>
                        <a:pt x="69" y="64"/>
                      </a:lnTo>
                      <a:lnTo>
                        <a:pt x="81" y="57"/>
                      </a:lnTo>
                      <a:lnTo>
                        <a:pt x="73" y="39"/>
                      </a:lnTo>
                      <a:lnTo>
                        <a:pt x="52" y="33"/>
                      </a:lnTo>
                      <a:lnTo>
                        <a:pt x="30" y="3"/>
                      </a:lnTo>
                      <a:lnTo>
                        <a:pt x="21" y="0"/>
                      </a:lnTo>
                      <a:lnTo>
                        <a:pt x="22" y="25"/>
                      </a:lnTo>
                      <a:lnTo>
                        <a:pt x="17" y="27"/>
                      </a:lnTo>
                      <a:lnTo>
                        <a:pt x="13" y="18"/>
                      </a:lnTo>
                      <a:lnTo>
                        <a:pt x="0" y="39"/>
                      </a:lnTo>
                      <a:lnTo>
                        <a:pt x="9" y="57"/>
                      </a:lnTo>
                      <a:lnTo>
                        <a:pt x="19" y="64"/>
                      </a:lnTo>
                      <a:lnTo>
                        <a:pt x="20" y="100"/>
                      </a:lnTo>
                      <a:lnTo>
                        <a:pt x="39" y="90"/>
                      </a:lnTo>
                      <a:lnTo>
                        <a:pt x="49" y="97"/>
                      </a:lnTo>
                      <a:lnTo>
                        <a:pt x="65" y="87"/>
                      </a:lnTo>
                      <a:lnTo>
                        <a:pt x="85" y="103"/>
                      </a:lnTo>
                      <a:lnTo>
                        <a:pt x="93" y="129"/>
                      </a:lnTo>
                      <a:lnTo>
                        <a:pt x="108" y="147"/>
                      </a:lnTo>
                      <a:lnTo>
                        <a:pt x="105" y="172"/>
                      </a:lnTo>
                      <a:lnTo>
                        <a:pt x="122" y="177"/>
                      </a:lnTo>
                      <a:lnTo>
                        <a:pt x="123" y="170"/>
                      </a:lnTo>
                      <a:lnTo>
                        <a:pt x="145" y="163"/>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96" name="Freeform 260"/>
                <p:cNvSpPr>
                  <a:spLocks noChangeAspect="1"/>
                </p:cNvSpPr>
                <p:nvPr/>
              </p:nvSpPr>
              <p:spPr bwMode="auto">
                <a:xfrm>
                  <a:off x="4168" y="1953"/>
                  <a:ext cx="96" cy="117"/>
                </a:xfrm>
                <a:custGeom>
                  <a:avLst/>
                  <a:gdLst>
                    <a:gd name="T0" fmla="*/ 13 w 95"/>
                    <a:gd name="T1" fmla="*/ 45 h 118"/>
                    <a:gd name="T2" fmla="*/ 0 w 95"/>
                    <a:gd name="T3" fmla="*/ 35 h 118"/>
                    <a:gd name="T4" fmla="*/ 9 w 95"/>
                    <a:gd name="T5" fmla="*/ 19 h 118"/>
                    <a:gd name="T6" fmla="*/ 3 w 95"/>
                    <a:gd name="T7" fmla="*/ 18 h 118"/>
                    <a:gd name="T8" fmla="*/ 1 w 95"/>
                    <a:gd name="T9" fmla="*/ 8 h 118"/>
                    <a:gd name="T10" fmla="*/ 8 w 95"/>
                    <a:gd name="T11" fmla="*/ 0 h 118"/>
                    <a:gd name="T12" fmla="*/ 12 w 95"/>
                    <a:gd name="T13" fmla="*/ 8 h 118"/>
                    <a:gd name="T14" fmla="*/ 14 w 95"/>
                    <a:gd name="T15" fmla="*/ 0 h 118"/>
                    <a:gd name="T16" fmla="*/ 26 w 95"/>
                    <a:gd name="T17" fmla="*/ 7 h 118"/>
                    <a:gd name="T18" fmla="*/ 36 w 95"/>
                    <a:gd name="T19" fmla="*/ 24 h 118"/>
                    <a:gd name="T20" fmla="*/ 109 w 95"/>
                    <a:gd name="T21" fmla="*/ 29 h 118"/>
                    <a:gd name="T22" fmla="*/ 91 w 95"/>
                    <a:gd name="T23" fmla="*/ 50 h 118"/>
                    <a:gd name="T24" fmla="*/ 92 w 95"/>
                    <a:gd name="T25" fmla="*/ 58 h 118"/>
                    <a:gd name="T26" fmla="*/ 103 w 95"/>
                    <a:gd name="T27" fmla="*/ 59 h 118"/>
                    <a:gd name="T28" fmla="*/ 109 w 95"/>
                    <a:gd name="T29" fmla="*/ 55 h 118"/>
                    <a:gd name="T30" fmla="*/ 115 w 95"/>
                    <a:gd name="T31" fmla="*/ 59 h 118"/>
                    <a:gd name="T32" fmla="*/ 125 w 95"/>
                    <a:gd name="T33" fmla="*/ 63 h 118"/>
                    <a:gd name="T34" fmla="*/ 121 w 95"/>
                    <a:gd name="T35" fmla="*/ 86 h 118"/>
                    <a:gd name="T36" fmla="*/ 101 w 95"/>
                    <a:gd name="T37" fmla="*/ 59 h 118"/>
                    <a:gd name="T38" fmla="*/ 82 w 95"/>
                    <a:gd name="T39" fmla="*/ 65 h 118"/>
                    <a:gd name="T40" fmla="*/ 28 w 95"/>
                    <a:gd name="T41" fmla="*/ 69 h 118"/>
                    <a:gd name="T42" fmla="*/ 13 w 95"/>
                    <a:gd name="T43" fmla="*/ 45 h 118"/>
                    <a:gd name="T44" fmla="*/ 13 w 95"/>
                    <a:gd name="T45" fmla="*/ 45 h 118"/>
                    <a:gd name="T46" fmla="*/ 13 w 95"/>
                    <a:gd name="T47" fmla="*/ 45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118"/>
                    <a:gd name="T74" fmla="*/ 95 w 95"/>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118">
                      <a:moveTo>
                        <a:pt x="13" y="45"/>
                      </a:moveTo>
                      <a:lnTo>
                        <a:pt x="0" y="35"/>
                      </a:lnTo>
                      <a:lnTo>
                        <a:pt x="9" y="19"/>
                      </a:lnTo>
                      <a:lnTo>
                        <a:pt x="3" y="18"/>
                      </a:lnTo>
                      <a:lnTo>
                        <a:pt x="1" y="8"/>
                      </a:lnTo>
                      <a:lnTo>
                        <a:pt x="8" y="0"/>
                      </a:lnTo>
                      <a:lnTo>
                        <a:pt x="12" y="8"/>
                      </a:lnTo>
                      <a:lnTo>
                        <a:pt x="14" y="0"/>
                      </a:lnTo>
                      <a:lnTo>
                        <a:pt x="26" y="7"/>
                      </a:lnTo>
                      <a:lnTo>
                        <a:pt x="36" y="24"/>
                      </a:lnTo>
                      <a:lnTo>
                        <a:pt x="78" y="29"/>
                      </a:lnTo>
                      <a:lnTo>
                        <a:pt x="60" y="50"/>
                      </a:lnTo>
                      <a:lnTo>
                        <a:pt x="61" y="58"/>
                      </a:lnTo>
                      <a:lnTo>
                        <a:pt x="72" y="68"/>
                      </a:lnTo>
                      <a:lnTo>
                        <a:pt x="78" y="55"/>
                      </a:lnTo>
                      <a:lnTo>
                        <a:pt x="84" y="61"/>
                      </a:lnTo>
                      <a:lnTo>
                        <a:pt x="94" y="94"/>
                      </a:lnTo>
                      <a:lnTo>
                        <a:pt x="90" y="117"/>
                      </a:lnTo>
                      <a:lnTo>
                        <a:pt x="70" y="76"/>
                      </a:lnTo>
                      <a:lnTo>
                        <a:pt x="51" y="96"/>
                      </a:lnTo>
                      <a:lnTo>
                        <a:pt x="28" y="100"/>
                      </a:lnTo>
                      <a:lnTo>
                        <a:pt x="13" y="45"/>
                      </a:lnTo>
                    </a:path>
                  </a:pathLst>
                </a:custGeom>
                <a:solidFill>
                  <a:srgbClr val="FFFFCC"/>
                </a:solidFill>
                <a:ln w="3175" cap="flat" cmpd="sng">
                  <a:solidFill>
                    <a:srgbClr val="000000"/>
                  </a:solidFill>
                  <a:prstDash val="solid"/>
                  <a:round/>
                  <a:headEnd type="none" w="med" len="med"/>
                  <a:tailEnd type="none" w="med" len="med"/>
                </a:ln>
              </p:spPr>
              <p:txBody>
                <a:bodyPr/>
                <a:lstStyle/>
                <a:p>
                  <a:endParaRPr lang="en-US"/>
                </a:p>
              </p:txBody>
            </p:sp>
            <p:sp>
              <p:nvSpPr>
                <p:cNvPr id="1197" name="Freeform 261"/>
                <p:cNvSpPr>
                  <a:spLocks noChangeAspect="1"/>
                </p:cNvSpPr>
                <p:nvPr/>
              </p:nvSpPr>
              <p:spPr bwMode="auto">
                <a:xfrm>
                  <a:off x="4176" y="1915"/>
                  <a:ext cx="62" cy="34"/>
                </a:xfrm>
                <a:custGeom>
                  <a:avLst/>
                  <a:gdLst>
                    <a:gd name="T0" fmla="*/ 51 w 62"/>
                    <a:gd name="T1" fmla="*/ 11 h 33"/>
                    <a:gd name="T2" fmla="*/ 18 w 62"/>
                    <a:gd name="T3" fmla="*/ 0 h 33"/>
                    <a:gd name="T4" fmla="*/ 2 w 62"/>
                    <a:gd name="T5" fmla="*/ 54 h 33"/>
                    <a:gd name="T6" fmla="*/ 0 w 62"/>
                    <a:gd name="T7" fmla="*/ 60 h 33"/>
                    <a:gd name="T8" fmla="*/ 10 w 62"/>
                    <a:gd name="T9" fmla="*/ 76 h 33"/>
                    <a:gd name="T10" fmla="*/ 54 w 62"/>
                    <a:gd name="T11" fmla="*/ 72 h 33"/>
                    <a:gd name="T12" fmla="*/ 61 w 62"/>
                    <a:gd name="T13" fmla="*/ 56 h 33"/>
                    <a:gd name="T14" fmla="*/ 51 w 62"/>
                    <a:gd name="T15" fmla="*/ 11 h 33"/>
                    <a:gd name="T16" fmla="*/ 51 w 62"/>
                    <a:gd name="T17" fmla="*/ 11 h 33"/>
                    <a:gd name="T18" fmla="*/ 51 w 62"/>
                    <a:gd name="T19" fmla="*/ 11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3"/>
                    <a:gd name="T32" fmla="*/ 62 w 62"/>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3">
                      <a:moveTo>
                        <a:pt x="51" y="11"/>
                      </a:moveTo>
                      <a:lnTo>
                        <a:pt x="18" y="0"/>
                      </a:lnTo>
                      <a:lnTo>
                        <a:pt x="2" y="21"/>
                      </a:lnTo>
                      <a:lnTo>
                        <a:pt x="0" y="24"/>
                      </a:lnTo>
                      <a:lnTo>
                        <a:pt x="10" y="32"/>
                      </a:lnTo>
                      <a:lnTo>
                        <a:pt x="54" y="30"/>
                      </a:lnTo>
                      <a:lnTo>
                        <a:pt x="61" y="22"/>
                      </a:lnTo>
                      <a:lnTo>
                        <a:pt x="51" y="11"/>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198" name="Freeform 262"/>
                <p:cNvSpPr>
                  <a:spLocks noChangeAspect="1"/>
                </p:cNvSpPr>
                <p:nvPr/>
              </p:nvSpPr>
              <p:spPr bwMode="auto">
                <a:xfrm>
                  <a:off x="4382" y="2466"/>
                  <a:ext cx="13" cy="20"/>
                </a:xfrm>
                <a:custGeom>
                  <a:avLst/>
                  <a:gdLst>
                    <a:gd name="T0" fmla="*/ 0 w 14"/>
                    <a:gd name="T1" fmla="*/ 4 h 20"/>
                    <a:gd name="T2" fmla="*/ 7 w 14"/>
                    <a:gd name="T3" fmla="*/ 19 h 20"/>
                    <a:gd name="T4" fmla="*/ 7 w 14"/>
                    <a:gd name="T5" fmla="*/ 10 h 20"/>
                    <a:gd name="T6" fmla="*/ 5 w 14"/>
                    <a:gd name="T7" fmla="*/ 0 h 20"/>
                    <a:gd name="T8" fmla="*/ 0 w 14"/>
                    <a:gd name="T9" fmla="*/ 4 h 20"/>
                    <a:gd name="T10" fmla="*/ 0 w 14"/>
                    <a:gd name="T11" fmla="*/ 4 h 20"/>
                    <a:gd name="T12" fmla="*/ 0 w 14"/>
                    <a:gd name="T13" fmla="*/ 4 h 20"/>
                    <a:gd name="T14" fmla="*/ 0 60000 65536"/>
                    <a:gd name="T15" fmla="*/ 0 60000 65536"/>
                    <a:gd name="T16" fmla="*/ 0 60000 65536"/>
                    <a:gd name="T17" fmla="*/ 0 60000 65536"/>
                    <a:gd name="T18" fmla="*/ 0 60000 65536"/>
                    <a:gd name="T19" fmla="*/ 0 60000 65536"/>
                    <a:gd name="T20" fmla="*/ 0 60000 65536"/>
                    <a:gd name="T21" fmla="*/ 0 w 14"/>
                    <a:gd name="T22" fmla="*/ 0 h 20"/>
                    <a:gd name="T23" fmla="*/ 14 w 14"/>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0">
                      <a:moveTo>
                        <a:pt x="0" y="4"/>
                      </a:moveTo>
                      <a:lnTo>
                        <a:pt x="13" y="19"/>
                      </a:lnTo>
                      <a:lnTo>
                        <a:pt x="13" y="10"/>
                      </a:lnTo>
                      <a:lnTo>
                        <a:pt x="5" y="0"/>
                      </a:lnTo>
                      <a:lnTo>
                        <a:pt x="0" y="4"/>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199" name="Freeform 263"/>
                <p:cNvSpPr>
                  <a:spLocks noChangeAspect="1"/>
                </p:cNvSpPr>
                <p:nvPr/>
              </p:nvSpPr>
              <p:spPr bwMode="auto">
                <a:xfrm>
                  <a:off x="4410" y="2514"/>
                  <a:ext cx="12" cy="19"/>
                </a:xfrm>
                <a:custGeom>
                  <a:avLst/>
                  <a:gdLst>
                    <a:gd name="T0" fmla="*/ 0 w 12"/>
                    <a:gd name="T1" fmla="*/ 4 h 19"/>
                    <a:gd name="T2" fmla="*/ 6 w 12"/>
                    <a:gd name="T3" fmla="*/ 18 h 19"/>
                    <a:gd name="T4" fmla="*/ 11 w 12"/>
                    <a:gd name="T5" fmla="*/ 17 h 19"/>
                    <a:gd name="T6" fmla="*/ 4 w 12"/>
                    <a:gd name="T7" fmla="*/ 0 h 19"/>
                    <a:gd name="T8" fmla="*/ 0 w 12"/>
                    <a:gd name="T9" fmla="*/ 4 h 19"/>
                    <a:gd name="T10" fmla="*/ 0 w 12"/>
                    <a:gd name="T11" fmla="*/ 4 h 19"/>
                    <a:gd name="T12" fmla="*/ 0 w 12"/>
                    <a:gd name="T13" fmla="*/ 4 h 19"/>
                    <a:gd name="T14" fmla="*/ 0 60000 65536"/>
                    <a:gd name="T15" fmla="*/ 0 60000 65536"/>
                    <a:gd name="T16" fmla="*/ 0 60000 65536"/>
                    <a:gd name="T17" fmla="*/ 0 60000 65536"/>
                    <a:gd name="T18" fmla="*/ 0 60000 65536"/>
                    <a:gd name="T19" fmla="*/ 0 60000 65536"/>
                    <a:gd name="T20" fmla="*/ 0 60000 65536"/>
                    <a:gd name="T21" fmla="*/ 0 w 12"/>
                    <a:gd name="T22" fmla="*/ 0 h 19"/>
                    <a:gd name="T23" fmla="*/ 12 w 12"/>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9">
                      <a:moveTo>
                        <a:pt x="0" y="4"/>
                      </a:moveTo>
                      <a:lnTo>
                        <a:pt x="6" y="18"/>
                      </a:lnTo>
                      <a:lnTo>
                        <a:pt x="11" y="17"/>
                      </a:lnTo>
                      <a:lnTo>
                        <a:pt x="4" y="0"/>
                      </a:lnTo>
                      <a:lnTo>
                        <a:pt x="0" y="4"/>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00" name="Freeform 264"/>
                <p:cNvSpPr>
                  <a:spLocks noChangeAspect="1"/>
                </p:cNvSpPr>
                <p:nvPr/>
              </p:nvSpPr>
              <p:spPr bwMode="auto">
                <a:xfrm>
                  <a:off x="4050" y="2295"/>
                  <a:ext cx="42" cy="78"/>
                </a:xfrm>
                <a:custGeom>
                  <a:avLst/>
                  <a:gdLst>
                    <a:gd name="T0" fmla="*/ 0 w 40"/>
                    <a:gd name="T1" fmla="*/ 35 h 79"/>
                    <a:gd name="T2" fmla="*/ 56 w 40"/>
                    <a:gd name="T3" fmla="*/ 47 h 79"/>
                    <a:gd name="T4" fmla="*/ 129 w 40"/>
                    <a:gd name="T5" fmla="*/ 44 h 79"/>
                    <a:gd name="T6" fmla="*/ 164 w 40"/>
                    <a:gd name="T7" fmla="*/ 39 h 79"/>
                    <a:gd name="T8" fmla="*/ 175 w 40"/>
                    <a:gd name="T9" fmla="*/ 39 h 79"/>
                    <a:gd name="T10" fmla="*/ 62 w 40"/>
                    <a:gd name="T11" fmla="*/ 6 h 79"/>
                    <a:gd name="T12" fmla="*/ 2 w 40"/>
                    <a:gd name="T13" fmla="*/ 0 h 79"/>
                    <a:gd name="T14" fmla="*/ 7 w 40"/>
                    <a:gd name="T15" fmla="*/ 8 h 79"/>
                    <a:gd name="T16" fmla="*/ 0 w 40"/>
                    <a:gd name="T17" fmla="*/ 35 h 79"/>
                    <a:gd name="T18" fmla="*/ 0 w 40"/>
                    <a:gd name="T19" fmla="*/ 35 h 79"/>
                    <a:gd name="T20" fmla="*/ 0 w 40"/>
                    <a:gd name="T21" fmla="*/ 35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79"/>
                    <a:gd name="T35" fmla="*/ 40 w 40"/>
                    <a:gd name="T36" fmla="*/ 79 h 7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79">
                      <a:moveTo>
                        <a:pt x="0" y="35"/>
                      </a:moveTo>
                      <a:lnTo>
                        <a:pt x="11" y="78"/>
                      </a:lnTo>
                      <a:lnTo>
                        <a:pt x="28" y="75"/>
                      </a:lnTo>
                      <a:lnTo>
                        <a:pt x="36" y="68"/>
                      </a:lnTo>
                      <a:lnTo>
                        <a:pt x="39" y="45"/>
                      </a:lnTo>
                      <a:lnTo>
                        <a:pt x="13" y="6"/>
                      </a:lnTo>
                      <a:lnTo>
                        <a:pt x="2" y="0"/>
                      </a:lnTo>
                      <a:lnTo>
                        <a:pt x="7" y="8"/>
                      </a:lnTo>
                      <a:lnTo>
                        <a:pt x="0" y="35"/>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01" name="Freeform 265"/>
                <p:cNvSpPr>
                  <a:spLocks noChangeAspect="1"/>
                </p:cNvSpPr>
                <p:nvPr/>
              </p:nvSpPr>
              <p:spPr bwMode="auto">
                <a:xfrm>
                  <a:off x="4564" y="2086"/>
                  <a:ext cx="42" cy="38"/>
                </a:xfrm>
                <a:custGeom>
                  <a:avLst/>
                  <a:gdLst>
                    <a:gd name="T0" fmla="*/ 0 w 41"/>
                    <a:gd name="T1" fmla="*/ 13 h 38"/>
                    <a:gd name="T2" fmla="*/ 5 w 41"/>
                    <a:gd name="T3" fmla="*/ 31 h 38"/>
                    <a:gd name="T4" fmla="*/ 20 w 41"/>
                    <a:gd name="T5" fmla="*/ 37 h 38"/>
                    <a:gd name="T6" fmla="*/ 68 w 41"/>
                    <a:gd name="T7" fmla="*/ 26 h 38"/>
                    <a:gd name="T8" fmla="*/ 80 w 41"/>
                    <a:gd name="T9" fmla="*/ 0 h 38"/>
                    <a:gd name="T10" fmla="*/ 14 w 41"/>
                    <a:gd name="T11" fmla="*/ 2 h 38"/>
                    <a:gd name="T12" fmla="*/ 0 w 41"/>
                    <a:gd name="T13" fmla="*/ 13 h 38"/>
                    <a:gd name="T14" fmla="*/ 0 w 41"/>
                    <a:gd name="T15" fmla="*/ 13 h 38"/>
                    <a:gd name="T16" fmla="*/ 0 w 41"/>
                    <a:gd name="T17" fmla="*/ 13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8"/>
                    <a:gd name="T29" fmla="*/ 41 w 41"/>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8">
                      <a:moveTo>
                        <a:pt x="0" y="13"/>
                      </a:moveTo>
                      <a:lnTo>
                        <a:pt x="5" y="31"/>
                      </a:lnTo>
                      <a:lnTo>
                        <a:pt x="20" y="37"/>
                      </a:lnTo>
                      <a:lnTo>
                        <a:pt x="34" y="26"/>
                      </a:lnTo>
                      <a:lnTo>
                        <a:pt x="40" y="0"/>
                      </a:lnTo>
                      <a:lnTo>
                        <a:pt x="14" y="2"/>
                      </a:lnTo>
                      <a:lnTo>
                        <a:pt x="0" y="13"/>
                      </a:lnTo>
                    </a:path>
                  </a:pathLst>
                </a:custGeom>
                <a:solidFill>
                  <a:srgbClr val="FF9900"/>
                </a:solidFill>
                <a:ln w="3175" cap="flat" cmpd="sng">
                  <a:solidFill>
                    <a:srgbClr val="000000"/>
                  </a:solidFill>
                  <a:prstDash val="solid"/>
                  <a:round/>
                  <a:headEnd type="none" w="med" len="med"/>
                  <a:tailEnd type="none" w="med" len="med"/>
                </a:ln>
              </p:spPr>
              <p:txBody>
                <a:bodyPr/>
                <a:lstStyle/>
                <a:p>
                  <a:endParaRPr lang="en-US"/>
                </a:p>
              </p:txBody>
            </p:sp>
            <p:sp>
              <p:nvSpPr>
                <p:cNvPr id="1202" name="Freeform 266"/>
                <p:cNvSpPr>
                  <a:spLocks noChangeAspect="1"/>
                </p:cNvSpPr>
                <p:nvPr/>
              </p:nvSpPr>
              <p:spPr bwMode="auto">
                <a:xfrm>
                  <a:off x="4760" y="1979"/>
                  <a:ext cx="26" cy="68"/>
                </a:xfrm>
                <a:custGeom>
                  <a:avLst/>
                  <a:gdLst>
                    <a:gd name="T0" fmla="*/ 0 w 26"/>
                    <a:gd name="T1" fmla="*/ 33 h 69"/>
                    <a:gd name="T2" fmla="*/ 6 w 26"/>
                    <a:gd name="T3" fmla="*/ 34 h 69"/>
                    <a:gd name="T4" fmla="*/ 18 w 26"/>
                    <a:gd name="T5" fmla="*/ 37 h 69"/>
                    <a:gd name="T6" fmla="*/ 25 w 26"/>
                    <a:gd name="T7" fmla="*/ 3 h 69"/>
                    <a:gd name="T8" fmla="*/ 19 w 26"/>
                    <a:gd name="T9" fmla="*/ 0 h 69"/>
                    <a:gd name="T10" fmla="*/ 11 w 26"/>
                    <a:gd name="T11" fmla="*/ 5 h 69"/>
                    <a:gd name="T12" fmla="*/ 0 w 26"/>
                    <a:gd name="T13" fmla="*/ 33 h 69"/>
                    <a:gd name="T14" fmla="*/ 0 w 26"/>
                    <a:gd name="T15" fmla="*/ 33 h 69"/>
                    <a:gd name="T16" fmla="*/ 0 w 26"/>
                    <a:gd name="T17" fmla="*/ 33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69"/>
                    <a:gd name="T29" fmla="*/ 26 w 26"/>
                    <a:gd name="T30" fmla="*/ 69 h 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69">
                      <a:moveTo>
                        <a:pt x="0" y="33"/>
                      </a:moveTo>
                      <a:lnTo>
                        <a:pt x="6" y="55"/>
                      </a:lnTo>
                      <a:lnTo>
                        <a:pt x="18" y="68"/>
                      </a:lnTo>
                      <a:lnTo>
                        <a:pt x="25" y="3"/>
                      </a:lnTo>
                      <a:lnTo>
                        <a:pt x="19" y="0"/>
                      </a:lnTo>
                      <a:lnTo>
                        <a:pt x="11" y="5"/>
                      </a:lnTo>
                      <a:lnTo>
                        <a:pt x="0" y="33"/>
                      </a:lnTo>
                    </a:path>
                  </a:pathLst>
                </a:custGeom>
                <a:solidFill>
                  <a:srgbClr val="FF9900"/>
                </a:solidFill>
                <a:ln w="3175" cap="flat" cmpd="sng">
                  <a:solidFill>
                    <a:srgbClr val="000000"/>
                  </a:solidFill>
                  <a:prstDash val="solid"/>
                  <a:round/>
                  <a:headEnd type="none" w="med" len="med"/>
                  <a:tailEnd type="none" w="med" len="med"/>
                </a:ln>
              </p:spPr>
              <p:txBody>
                <a:bodyPr/>
                <a:lstStyle/>
                <a:p>
                  <a:endParaRPr lang="en-US"/>
                </a:p>
              </p:txBody>
            </p:sp>
            <p:sp>
              <p:nvSpPr>
                <p:cNvPr id="1203" name="Freeform 267"/>
                <p:cNvSpPr>
                  <a:spLocks noChangeAspect="1"/>
                </p:cNvSpPr>
                <p:nvPr/>
              </p:nvSpPr>
              <p:spPr bwMode="auto">
                <a:xfrm>
                  <a:off x="4610" y="2720"/>
                  <a:ext cx="736" cy="581"/>
                </a:xfrm>
                <a:custGeom>
                  <a:avLst/>
                  <a:gdLst>
                    <a:gd name="T0" fmla="*/ 21 w 724"/>
                    <a:gd name="T1" fmla="*/ 346 h 588"/>
                    <a:gd name="T2" fmla="*/ 147 w 724"/>
                    <a:gd name="T3" fmla="*/ 331 h 588"/>
                    <a:gd name="T4" fmla="*/ 270 w 724"/>
                    <a:gd name="T5" fmla="*/ 319 h 588"/>
                    <a:gd name="T6" fmla="*/ 499 w 724"/>
                    <a:gd name="T7" fmla="*/ 295 h 588"/>
                    <a:gd name="T8" fmla="*/ 567 w 724"/>
                    <a:gd name="T9" fmla="*/ 319 h 588"/>
                    <a:gd name="T10" fmla="*/ 580 w 724"/>
                    <a:gd name="T11" fmla="*/ 346 h 588"/>
                    <a:gd name="T12" fmla="*/ 669 w 724"/>
                    <a:gd name="T13" fmla="*/ 327 h 588"/>
                    <a:gd name="T14" fmla="*/ 637 w 724"/>
                    <a:gd name="T15" fmla="*/ 349 h 588"/>
                    <a:gd name="T16" fmla="*/ 664 w 724"/>
                    <a:gd name="T17" fmla="*/ 346 h 588"/>
                    <a:gd name="T18" fmla="*/ 664 w 724"/>
                    <a:gd name="T19" fmla="*/ 354 h 588"/>
                    <a:gd name="T20" fmla="*/ 675 w 724"/>
                    <a:gd name="T21" fmla="*/ 371 h 588"/>
                    <a:gd name="T22" fmla="*/ 689 w 724"/>
                    <a:gd name="T23" fmla="*/ 395 h 588"/>
                    <a:gd name="T24" fmla="*/ 740 w 724"/>
                    <a:gd name="T25" fmla="*/ 402 h 588"/>
                    <a:gd name="T26" fmla="*/ 792 w 724"/>
                    <a:gd name="T27" fmla="*/ 395 h 588"/>
                    <a:gd name="T28" fmla="*/ 803 w 724"/>
                    <a:gd name="T29" fmla="*/ 398 h 588"/>
                    <a:gd name="T30" fmla="*/ 891 w 724"/>
                    <a:gd name="T31" fmla="*/ 387 h 588"/>
                    <a:gd name="T32" fmla="*/ 987 w 724"/>
                    <a:gd name="T33" fmla="*/ 358 h 588"/>
                    <a:gd name="T34" fmla="*/ 1189 w 724"/>
                    <a:gd name="T35" fmla="*/ 258 h 588"/>
                    <a:gd name="T36" fmla="*/ 1183 w 724"/>
                    <a:gd name="T37" fmla="*/ 190 h 588"/>
                    <a:gd name="T38" fmla="*/ 1164 w 724"/>
                    <a:gd name="T39" fmla="*/ 170 h 588"/>
                    <a:gd name="T40" fmla="*/ 1137 w 724"/>
                    <a:gd name="T41" fmla="*/ 168 h 588"/>
                    <a:gd name="T42" fmla="*/ 1090 w 724"/>
                    <a:gd name="T43" fmla="*/ 121 h 588"/>
                    <a:gd name="T44" fmla="*/ 1060 w 724"/>
                    <a:gd name="T45" fmla="*/ 99 h 588"/>
                    <a:gd name="T46" fmla="*/ 1054 w 724"/>
                    <a:gd name="T47" fmla="*/ 54 h 588"/>
                    <a:gd name="T48" fmla="*/ 1009 w 724"/>
                    <a:gd name="T49" fmla="*/ 42 h 588"/>
                    <a:gd name="T50" fmla="*/ 986 w 724"/>
                    <a:gd name="T51" fmla="*/ 0 h 588"/>
                    <a:gd name="T52" fmla="*/ 931 w 724"/>
                    <a:gd name="T53" fmla="*/ 77 h 588"/>
                    <a:gd name="T54" fmla="*/ 891 w 724"/>
                    <a:gd name="T55" fmla="*/ 103 h 588"/>
                    <a:gd name="T56" fmla="*/ 855 w 724"/>
                    <a:gd name="T57" fmla="*/ 95 h 588"/>
                    <a:gd name="T58" fmla="*/ 783 w 724"/>
                    <a:gd name="T59" fmla="*/ 76 h 588"/>
                    <a:gd name="T60" fmla="*/ 757 w 724"/>
                    <a:gd name="T61" fmla="*/ 54 h 588"/>
                    <a:gd name="T62" fmla="*/ 777 w 724"/>
                    <a:gd name="T63" fmla="*/ 42 h 588"/>
                    <a:gd name="T64" fmla="*/ 814 w 724"/>
                    <a:gd name="T65" fmla="*/ 31 h 588"/>
                    <a:gd name="T66" fmla="*/ 783 w 724"/>
                    <a:gd name="T67" fmla="*/ 35 h 588"/>
                    <a:gd name="T68" fmla="*/ 760 w 724"/>
                    <a:gd name="T69" fmla="*/ 30 h 588"/>
                    <a:gd name="T70" fmla="*/ 682 w 724"/>
                    <a:gd name="T71" fmla="*/ 20 h 588"/>
                    <a:gd name="T72" fmla="*/ 634 w 724"/>
                    <a:gd name="T73" fmla="*/ 30 h 588"/>
                    <a:gd name="T74" fmla="*/ 608 w 724"/>
                    <a:gd name="T75" fmla="*/ 42 h 588"/>
                    <a:gd name="T76" fmla="*/ 572 w 724"/>
                    <a:gd name="T77" fmla="*/ 44 h 588"/>
                    <a:gd name="T78" fmla="*/ 578 w 724"/>
                    <a:gd name="T79" fmla="*/ 60 h 588"/>
                    <a:gd name="T80" fmla="*/ 533 w 724"/>
                    <a:gd name="T81" fmla="*/ 60 h 588"/>
                    <a:gd name="T82" fmla="*/ 513 w 724"/>
                    <a:gd name="T83" fmla="*/ 42 h 588"/>
                    <a:gd name="T84" fmla="*/ 466 w 724"/>
                    <a:gd name="T85" fmla="*/ 49 h 588"/>
                    <a:gd name="T86" fmla="*/ 409 w 724"/>
                    <a:gd name="T87" fmla="*/ 85 h 588"/>
                    <a:gd name="T88" fmla="*/ 387 w 724"/>
                    <a:gd name="T89" fmla="*/ 90 h 588"/>
                    <a:gd name="T90" fmla="*/ 381 w 724"/>
                    <a:gd name="T91" fmla="*/ 100 h 588"/>
                    <a:gd name="T92" fmla="*/ 340 w 724"/>
                    <a:gd name="T93" fmla="*/ 100 h 588"/>
                    <a:gd name="T94" fmla="*/ 288 w 724"/>
                    <a:gd name="T95" fmla="*/ 124 h 588"/>
                    <a:gd name="T96" fmla="*/ 78 w 724"/>
                    <a:gd name="T97" fmla="*/ 166 h 588"/>
                    <a:gd name="T98" fmla="*/ 65 w 724"/>
                    <a:gd name="T99" fmla="*/ 170 h 588"/>
                    <a:gd name="T100" fmla="*/ 25 w 724"/>
                    <a:gd name="T101" fmla="*/ 188 h 588"/>
                    <a:gd name="T102" fmla="*/ 20 w 724"/>
                    <a:gd name="T103" fmla="*/ 211 h 588"/>
                    <a:gd name="T104" fmla="*/ 15 w 724"/>
                    <a:gd name="T105" fmla="*/ 218 h 588"/>
                    <a:gd name="T106" fmla="*/ 29 w 724"/>
                    <a:gd name="T107" fmla="*/ 298 h 588"/>
                    <a:gd name="T108" fmla="*/ 5 w 724"/>
                    <a:gd name="T109" fmla="*/ 327 h 588"/>
                    <a:gd name="T110" fmla="*/ 0 w 724"/>
                    <a:gd name="T111" fmla="*/ 336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24"/>
                    <a:gd name="T169" fmla="*/ 0 h 588"/>
                    <a:gd name="T170" fmla="*/ 724 w 72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24" h="588">
                      <a:moveTo>
                        <a:pt x="0" y="485"/>
                      </a:moveTo>
                      <a:lnTo>
                        <a:pt x="21" y="501"/>
                      </a:lnTo>
                      <a:lnTo>
                        <a:pt x="50" y="501"/>
                      </a:lnTo>
                      <a:lnTo>
                        <a:pt x="88" y="478"/>
                      </a:lnTo>
                      <a:lnTo>
                        <a:pt x="150" y="477"/>
                      </a:lnTo>
                      <a:lnTo>
                        <a:pt x="163" y="460"/>
                      </a:lnTo>
                      <a:lnTo>
                        <a:pt x="207" y="442"/>
                      </a:lnTo>
                      <a:lnTo>
                        <a:pt x="301" y="430"/>
                      </a:lnTo>
                      <a:lnTo>
                        <a:pt x="346" y="451"/>
                      </a:lnTo>
                      <a:lnTo>
                        <a:pt x="340" y="460"/>
                      </a:lnTo>
                      <a:lnTo>
                        <a:pt x="349" y="465"/>
                      </a:lnTo>
                      <a:lnTo>
                        <a:pt x="349" y="501"/>
                      </a:lnTo>
                      <a:lnTo>
                        <a:pt x="405" y="457"/>
                      </a:lnTo>
                      <a:lnTo>
                        <a:pt x="401" y="472"/>
                      </a:lnTo>
                      <a:lnTo>
                        <a:pt x="368" y="506"/>
                      </a:lnTo>
                      <a:lnTo>
                        <a:pt x="383" y="505"/>
                      </a:lnTo>
                      <a:lnTo>
                        <a:pt x="397" y="486"/>
                      </a:lnTo>
                      <a:lnTo>
                        <a:pt x="399" y="501"/>
                      </a:lnTo>
                      <a:lnTo>
                        <a:pt x="386" y="515"/>
                      </a:lnTo>
                      <a:lnTo>
                        <a:pt x="399" y="513"/>
                      </a:lnTo>
                      <a:lnTo>
                        <a:pt x="404" y="520"/>
                      </a:lnTo>
                      <a:lnTo>
                        <a:pt x="406" y="538"/>
                      </a:lnTo>
                      <a:lnTo>
                        <a:pt x="401" y="548"/>
                      </a:lnTo>
                      <a:lnTo>
                        <a:pt x="414" y="572"/>
                      </a:lnTo>
                      <a:lnTo>
                        <a:pt x="436" y="572"/>
                      </a:lnTo>
                      <a:lnTo>
                        <a:pt x="445" y="581"/>
                      </a:lnTo>
                      <a:lnTo>
                        <a:pt x="479" y="560"/>
                      </a:lnTo>
                      <a:lnTo>
                        <a:pt x="476" y="572"/>
                      </a:lnTo>
                      <a:lnTo>
                        <a:pt x="485" y="568"/>
                      </a:lnTo>
                      <a:lnTo>
                        <a:pt x="483" y="577"/>
                      </a:lnTo>
                      <a:lnTo>
                        <a:pt x="492" y="587"/>
                      </a:lnTo>
                      <a:lnTo>
                        <a:pt x="535" y="562"/>
                      </a:lnTo>
                      <a:lnTo>
                        <a:pt x="569" y="554"/>
                      </a:lnTo>
                      <a:lnTo>
                        <a:pt x="593" y="518"/>
                      </a:lnTo>
                      <a:lnTo>
                        <a:pt x="687" y="419"/>
                      </a:lnTo>
                      <a:lnTo>
                        <a:pt x="715" y="370"/>
                      </a:lnTo>
                      <a:lnTo>
                        <a:pt x="723" y="317"/>
                      </a:lnTo>
                      <a:lnTo>
                        <a:pt x="711" y="274"/>
                      </a:lnTo>
                      <a:lnTo>
                        <a:pt x="699" y="263"/>
                      </a:lnTo>
                      <a:lnTo>
                        <a:pt x="699" y="244"/>
                      </a:lnTo>
                      <a:lnTo>
                        <a:pt x="688" y="233"/>
                      </a:lnTo>
                      <a:lnTo>
                        <a:pt x="683" y="240"/>
                      </a:lnTo>
                      <a:lnTo>
                        <a:pt x="675" y="198"/>
                      </a:lnTo>
                      <a:lnTo>
                        <a:pt x="655" y="178"/>
                      </a:lnTo>
                      <a:lnTo>
                        <a:pt x="637" y="169"/>
                      </a:lnTo>
                      <a:lnTo>
                        <a:pt x="637" y="135"/>
                      </a:lnTo>
                      <a:lnTo>
                        <a:pt x="630" y="119"/>
                      </a:lnTo>
                      <a:lnTo>
                        <a:pt x="633" y="85"/>
                      </a:lnTo>
                      <a:lnTo>
                        <a:pt x="621" y="72"/>
                      </a:lnTo>
                      <a:lnTo>
                        <a:pt x="607" y="72"/>
                      </a:lnTo>
                      <a:lnTo>
                        <a:pt x="599" y="5"/>
                      </a:lnTo>
                      <a:lnTo>
                        <a:pt x="592" y="0"/>
                      </a:lnTo>
                      <a:lnTo>
                        <a:pt x="583" y="9"/>
                      </a:lnTo>
                      <a:lnTo>
                        <a:pt x="560" y="108"/>
                      </a:lnTo>
                      <a:lnTo>
                        <a:pt x="545" y="137"/>
                      </a:lnTo>
                      <a:lnTo>
                        <a:pt x="535" y="143"/>
                      </a:lnTo>
                      <a:lnTo>
                        <a:pt x="526" y="145"/>
                      </a:lnTo>
                      <a:lnTo>
                        <a:pt x="513" y="127"/>
                      </a:lnTo>
                      <a:lnTo>
                        <a:pt x="484" y="107"/>
                      </a:lnTo>
                      <a:lnTo>
                        <a:pt x="471" y="107"/>
                      </a:lnTo>
                      <a:lnTo>
                        <a:pt x="469" y="95"/>
                      </a:lnTo>
                      <a:lnTo>
                        <a:pt x="455" y="85"/>
                      </a:lnTo>
                      <a:lnTo>
                        <a:pt x="465" y="70"/>
                      </a:lnTo>
                      <a:lnTo>
                        <a:pt x="467" y="50"/>
                      </a:lnTo>
                      <a:lnTo>
                        <a:pt x="478" y="50"/>
                      </a:lnTo>
                      <a:lnTo>
                        <a:pt x="489" y="31"/>
                      </a:lnTo>
                      <a:lnTo>
                        <a:pt x="479" y="25"/>
                      </a:lnTo>
                      <a:lnTo>
                        <a:pt x="471" y="35"/>
                      </a:lnTo>
                      <a:lnTo>
                        <a:pt x="467" y="27"/>
                      </a:lnTo>
                      <a:lnTo>
                        <a:pt x="456" y="30"/>
                      </a:lnTo>
                      <a:lnTo>
                        <a:pt x="406" y="11"/>
                      </a:lnTo>
                      <a:lnTo>
                        <a:pt x="410" y="20"/>
                      </a:lnTo>
                      <a:lnTo>
                        <a:pt x="405" y="30"/>
                      </a:lnTo>
                      <a:lnTo>
                        <a:pt x="381" y="30"/>
                      </a:lnTo>
                      <a:lnTo>
                        <a:pt x="368" y="39"/>
                      </a:lnTo>
                      <a:lnTo>
                        <a:pt x="366" y="57"/>
                      </a:lnTo>
                      <a:lnTo>
                        <a:pt x="356" y="59"/>
                      </a:lnTo>
                      <a:lnTo>
                        <a:pt x="344" y="75"/>
                      </a:lnTo>
                      <a:lnTo>
                        <a:pt x="351" y="82"/>
                      </a:lnTo>
                      <a:lnTo>
                        <a:pt x="348" y="91"/>
                      </a:lnTo>
                      <a:lnTo>
                        <a:pt x="330" y="84"/>
                      </a:lnTo>
                      <a:lnTo>
                        <a:pt x="321" y="91"/>
                      </a:lnTo>
                      <a:lnTo>
                        <a:pt x="316" y="74"/>
                      </a:lnTo>
                      <a:lnTo>
                        <a:pt x="309" y="65"/>
                      </a:lnTo>
                      <a:lnTo>
                        <a:pt x="299" y="63"/>
                      </a:lnTo>
                      <a:lnTo>
                        <a:pt x="280" y="80"/>
                      </a:lnTo>
                      <a:lnTo>
                        <a:pt x="268" y="80"/>
                      </a:lnTo>
                      <a:lnTo>
                        <a:pt x="247" y="116"/>
                      </a:lnTo>
                      <a:lnTo>
                        <a:pt x="238" y="110"/>
                      </a:lnTo>
                      <a:lnTo>
                        <a:pt x="233" y="121"/>
                      </a:lnTo>
                      <a:lnTo>
                        <a:pt x="239" y="127"/>
                      </a:lnTo>
                      <a:lnTo>
                        <a:pt x="229" y="137"/>
                      </a:lnTo>
                      <a:lnTo>
                        <a:pt x="223" y="117"/>
                      </a:lnTo>
                      <a:lnTo>
                        <a:pt x="205" y="137"/>
                      </a:lnTo>
                      <a:lnTo>
                        <a:pt x="205" y="152"/>
                      </a:lnTo>
                      <a:lnTo>
                        <a:pt x="174" y="184"/>
                      </a:lnTo>
                      <a:lnTo>
                        <a:pt x="87" y="207"/>
                      </a:lnTo>
                      <a:lnTo>
                        <a:pt x="47" y="237"/>
                      </a:lnTo>
                      <a:lnTo>
                        <a:pt x="44" y="227"/>
                      </a:lnTo>
                      <a:lnTo>
                        <a:pt x="34" y="244"/>
                      </a:lnTo>
                      <a:lnTo>
                        <a:pt x="34" y="263"/>
                      </a:lnTo>
                      <a:lnTo>
                        <a:pt x="25" y="271"/>
                      </a:lnTo>
                      <a:lnTo>
                        <a:pt x="29" y="324"/>
                      </a:lnTo>
                      <a:lnTo>
                        <a:pt x="20" y="308"/>
                      </a:lnTo>
                      <a:lnTo>
                        <a:pt x="21" y="325"/>
                      </a:lnTo>
                      <a:lnTo>
                        <a:pt x="15" y="317"/>
                      </a:lnTo>
                      <a:lnTo>
                        <a:pt x="29" y="379"/>
                      </a:lnTo>
                      <a:lnTo>
                        <a:pt x="29" y="434"/>
                      </a:lnTo>
                      <a:lnTo>
                        <a:pt x="19" y="465"/>
                      </a:lnTo>
                      <a:lnTo>
                        <a:pt x="5" y="472"/>
                      </a:lnTo>
                      <a:lnTo>
                        <a:pt x="0" y="485"/>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204" name="Freeform 268"/>
                <p:cNvSpPr>
                  <a:spLocks noChangeAspect="1"/>
                </p:cNvSpPr>
                <p:nvPr/>
              </p:nvSpPr>
              <p:spPr bwMode="auto">
                <a:xfrm>
                  <a:off x="5048" y="3330"/>
                  <a:ext cx="73" cy="62"/>
                </a:xfrm>
                <a:custGeom>
                  <a:avLst/>
                  <a:gdLst>
                    <a:gd name="T0" fmla="*/ 16 w 72"/>
                    <a:gd name="T1" fmla="*/ 0 h 62"/>
                    <a:gd name="T2" fmla="*/ 0 w 72"/>
                    <a:gd name="T3" fmla="*/ 46 h 62"/>
                    <a:gd name="T4" fmla="*/ 5 w 72"/>
                    <a:gd name="T5" fmla="*/ 57 h 62"/>
                    <a:gd name="T6" fmla="*/ 14 w 72"/>
                    <a:gd name="T7" fmla="*/ 61 h 62"/>
                    <a:gd name="T8" fmla="*/ 35 w 72"/>
                    <a:gd name="T9" fmla="*/ 45 h 62"/>
                    <a:gd name="T10" fmla="*/ 70 w 72"/>
                    <a:gd name="T11" fmla="*/ 51 h 62"/>
                    <a:gd name="T12" fmla="*/ 102 w 72"/>
                    <a:gd name="T13" fmla="*/ 8 h 62"/>
                    <a:gd name="T14" fmla="*/ 33 w 72"/>
                    <a:gd name="T15" fmla="*/ 11 h 62"/>
                    <a:gd name="T16" fmla="*/ 16 w 72"/>
                    <a:gd name="T17" fmla="*/ 0 h 62"/>
                    <a:gd name="T18" fmla="*/ 16 w 72"/>
                    <a:gd name="T19" fmla="*/ 0 h 62"/>
                    <a:gd name="T20" fmla="*/ 16 w 72"/>
                    <a:gd name="T21" fmla="*/ 0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62"/>
                    <a:gd name="T35" fmla="*/ 72 w 72"/>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62">
                      <a:moveTo>
                        <a:pt x="16" y="0"/>
                      </a:moveTo>
                      <a:lnTo>
                        <a:pt x="0" y="46"/>
                      </a:lnTo>
                      <a:lnTo>
                        <a:pt x="5" y="57"/>
                      </a:lnTo>
                      <a:lnTo>
                        <a:pt x="14" y="61"/>
                      </a:lnTo>
                      <a:lnTo>
                        <a:pt x="35" y="45"/>
                      </a:lnTo>
                      <a:lnTo>
                        <a:pt x="39" y="51"/>
                      </a:lnTo>
                      <a:lnTo>
                        <a:pt x="71" y="8"/>
                      </a:lnTo>
                      <a:lnTo>
                        <a:pt x="33" y="11"/>
                      </a:lnTo>
                      <a:lnTo>
                        <a:pt x="16" y="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1205" name="Freeform 269"/>
                <p:cNvSpPr>
                  <a:spLocks noChangeAspect="1"/>
                </p:cNvSpPr>
                <p:nvPr/>
              </p:nvSpPr>
              <p:spPr bwMode="auto">
                <a:xfrm>
                  <a:off x="4344" y="2380"/>
                  <a:ext cx="205" cy="235"/>
                </a:xfrm>
                <a:custGeom>
                  <a:avLst/>
                  <a:gdLst>
                    <a:gd name="T0" fmla="*/ 0 w 201"/>
                    <a:gd name="T1" fmla="*/ 0 h 238"/>
                    <a:gd name="T2" fmla="*/ 6 w 201"/>
                    <a:gd name="T3" fmla="*/ 18 h 238"/>
                    <a:gd name="T4" fmla="*/ 60 w 201"/>
                    <a:gd name="T5" fmla="*/ 39 h 238"/>
                    <a:gd name="T6" fmla="*/ 80 w 201"/>
                    <a:gd name="T7" fmla="*/ 39 h 238"/>
                    <a:gd name="T8" fmla="*/ 116 w 201"/>
                    <a:gd name="T9" fmla="*/ 48 h 238"/>
                    <a:gd name="T10" fmla="*/ 138 w 201"/>
                    <a:gd name="T11" fmla="*/ 80 h 238"/>
                    <a:gd name="T12" fmla="*/ 172 w 201"/>
                    <a:gd name="T13" fmla="*/ 94 h 238"/>
                    <a:gd name="T14" fmla="*/ 189 w 201"/>
                    <a:gd name="T15" fmla="*/ 108 h 238"/>
                    <a:gd name="T16" fmla="*/ 218 w 201"/>
                    <a:gd name="T17" fmla="*/ 122 h 238"/>
                    <a:gd name="T18" fmla="*/ 303 w 201"/>
                    <a:gd name="T19" fmla="*/ 159 h 238"/>
                    <a:gd name="T20" fmla="*/ 316 w 201"/>
                    <a:gd name="T21" fmla="*/ 162 h 238"/>
                    <a:gd name="T22" fmla="*/ 338 w 201"/>
                    <a:gd name="T23" fmla="*/ 158 h 238"/>
                    <a:gd name="T24" fmla="*/ 349 w 201"/>
                    <a:gd name="T25" fmla="*/ 162 h 238"/>
                    <a:gd name="T26" fmla="*/ 367 w 201"/>
                    <a:gd name="T27" fmla="*/ 118 h 238"/>
                    <a:gd name="T28" fmla="*/ 349 w 201"/>
                    <a:gd name="T29" fmla="*/ 111 h 238"/>
                    <a:gd name="T30" fmla="*/ 332 w 201"/>
                    <a:gd name="T31" fmla="*/ 111 h 238"/>
                    <a:gd name="T32" fmla="*/ 310 w 201"/>
                    <a:gd name="T33" fmla="*/ 98 h 238"/>
                    <a:gd name="T34" fmla="*/ 286 w 201"/>
                    <a:gd name="T35" fmla="*/ 98 h 238"/>
                    <a:gd name="T36" fmla="*/ 275 w 201"/>
                    <a:gd name="T37" fmla="*/ 94 h 238"/>
                    <a:gd name="T38" fmla="*/ 286 w 201"/>
                    <a:gd name="T39" fmla="*/ 83 h 238"/>
                    <a:gd name="T40" fmla="*/ 263 w 201"/>
                    <a:gd name="T41" fmla="*/ 74 h 238"/>
                    <a:gd name="T42" fmla="*/ 263 w 201"/>
                    <a:gd name="T43" fmla="*/ 63 h 238"/>
                    <a:gd name="T44" fmla="*/ 201 w 201"/>
                    <a:gd name="T45" fmla="*/ 39 h 238"/>
                    <a:gd name="T46" fmla="*/ 182 w 201"/>
                    <a:gd name="T47" fmla="*/ 41 h 238"/>
                    <a:gd name="T48" fmla="*/ 71 w 201"/>
                    <a:gd name="T49" fmla="*/ 8 h 238"/>
                    <a:gd name="T50" fmla="*/ 0 w 201"/>
                    <a:gd name="T51" fmla="*/ 0 h 238"/>
                    <a:gd name="T52" fmla="*/ 0 w 201"/>
                    <a:gd name="T53" fmla="*/ 0 h 238"/>
                    <a:gd name="T54" fmla="*/ 0 w 201"/>
                    <a:gd name="T55" fmla="*/ 0 h 23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38"/>
                    <a:gd name="T86" fmla="*/ 201 w 201"/>
                    <a:gd name="T87" fmla="*/ 238 h 23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38">
                      <a:moveTo>
                        <a:pt x="0" y="0"/>
                      </a:moveTo>
                      <a:lnTo>
                        <a:pt x="6" y="18"/>
                      </a:lnTo>
                      <a:lnTo>
                        <a:pt x="29" y="40"/>
                      </a:lnTo>
                      <a:lnTo>
                        <a:pt x="47" y="67"/>
                      </a:lnTo>
                      <a:lnTo>
                        <a:pt x="65" y="79"/>
                      </a:lnTo>
                      <a:lnTo>
                        <a:pt x="74" y="111"/>
                      </a:lnTo>
                      <a:lnTo>
                        <a:pt x="95" y="131"/>
                      </a:lnTo>
                      <a:lnTo>
                        <a:pt x="104" y="160"/>
                      </a:lnTo>
                      <a:lnTo>
                        <a:pt x="119" y="184"/>
                      </a:lnTo>
                      <a:lnTo>
                        <a:pt x="165" y="233"/>
                      </a:lnTo>
                      <a:lnTo>
                        <a:pt x="172" y="237"/>
                      </a:lnTo>
                      <a:lnTo>
                        <a:pt x="183" y="231"/>
                      </a:lnTo>
                      <a:lnTo>
                        <a:pt x="190" y="237"/>
                      </a:lnTo>
                      <a:lnTo>
                        <a:pt x="200" y="180"/>
                      </a:lnTo>
                      <a:lnTo>
                        <a:pt x="190" y="166"/>
                      </a:lnTo>
                      <a:lnTo>
                        <a:pt x="180" y="166"/>
                      </a:lnTo>
                      <a:lnTo>
                        <a:pt x="169" y="139"/>
                      </a:lnTo>
                      <a:lnTo>
                        <a:pt x="157" y="139"/>
                      </a:lnTo>
                      <a:lnTo>
                        <a:pt x="151" y="131"/>
                      </a:lnTo>
                      <a:lnTo>
                        <a:pt x="157" y="114"/>
                      </a:lnTo>
                      <a:lnTo>
                        <a:pt x="143" y="105"/>
                      </a:lnTo>
                      <a:lnTo>
                        <a:pt x="143" y="94"/>
                      </a:lnTo>
                      <a:lnTo>
                        <a:pt x="110" y="70"/>
                      </a:lnTo>
                      <a:lnTo>
                        <a:pt x="101" y="72"/>
                      </a:lnTo>
                      <a:lnTo>
                        <a:pt x="40" y="8"/>
                      </a:lnTo>
                      <a:lnTo>
                        <a:pt x="0"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06" name="Freeform 270"/>
                <p:cNvSpPr>
                  <a:spLocks noChangeAspect="1"/>
                </p:cNvSpPr>
                <p:nvPr/>
              </p:nvSpPr>
              <p:spPr bwMode="auto">
                <a:xfrm>
                  <a:off x="4530" y="2615"/>
                  <a:ext cx="168" cy="57"/>
                </a:xfrm>
                <a:custGeom>
                  <a:avLst/>
                  <a:gdLst>
                    <a:gd name="T0" fmla="*/ 0 w 164"/>
                    <a:gd name="T1" fmla="*/ 18 h 58"/>
                    <a:gd name="T2" fmla="*/ 92 w 164"/>
                    <a:gd name="T3" fmla="*/ 29 h 58"/>
                    <a:gd name="T4" fmla="*/ 157 w 164"/>
                    <a:gd name="T5" fmla="*/ 29 h 58"/>
                    <a:gd name="T6" fmla="*/ 262 w 164"/>
                    <a:gd name="T7" fmla="*/ 29 h 58"/>
                    <a:gd name="T8" fmla="*/ 291 w 164"/>
                    <a:gd name="T9" fmla="*/ 29 h 58"/>
                    <a:gd name="T10" fmla="*/ 338 w 164"/>
                    <a:gd name="T11" fmla="*/ 29 h 58"/>
                    <a:gd name="T12" fmla="*/ 343 w 164"/>
                    <a:gd name="T13" fmla="*/ 29 h 58"/>
                    <a:gd name="T14" fmla="*/ 279 w 164"/>
                    <a:gd name="T15" fmla="*/ 29 h 58"/>
                    <a:gd name="T16" fmla="*/ 268 w 164"/>
                    <a:gd name="T17" fmla="*/ 21 h 58"/>
                    <a:gd name="T18" fmla="*/ 210 w 164"/>
                    <a:gd name="T19" fmla="*/ 11 h 58"/>
                    <a:gd name="T20" fmla="*/ 195 w 164"/>
                    <a:gd name="T21" fmla="*/ 21 h 58"/>
                    <a:gd name="T22" fmla="*/ 140 w 164"/>
                    <a:gd name="T23" fmla="*/ 19 h 58"/>
                    <a:gd name="T24" fmla="*/ 72 w 164"/>
                    <a:gd name="T25" fmla="*/ 2 h 58"/>
                    <a:gd name="T26" fmla="*/ 13 w 164"/>
                    <a:gd name="T27" fmla="*/ 0 h 58"/>
                    <a:gd name="T28" fmla="*/ 0 w 164"/>
                    <a:gd name="T29" fmla="*/ 18 h 58"/>
                    <a:gd name="T30" fmla="*/ 0 w 164"/>
                    <a:gd name="T31" fmla="*/ 18 h 58"/>
                    <a:gd name="T32" fmla="*/ 0 w 164"/>
                    <a:gd name="T33" fmla="*/ 18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58"/>
                    <a:gd name="T53" fmla="*/ 164 w 164"/>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58">
                      <a:moveTo>
                        <a:pt x="0" y="18"/>
                      </a:moveTo>
                      <a:lnTo>
                        <a:pt x="46" y="38"/>
                      </a:lnTo>
                      <a:lnTo>
                        <a:pt x="75" y="38"/>
                      </a:lnTo>
                      <a:lnTo>
                        <a:pt x="125" y="53"/>
                      </a:lnTo>
                      <a:lnTo>
                        <a:pt x="138" y="49"/>
                      </a:lnTo>
                      <a:lnTo>
                        <a:pt x="161" y="57"/>
                      </a:lnTo>
                      <a:lnTo>
                        <a:pt x="163" y="38"/>
                      </a:lnTo>
                      <a:lnTo>
                        <a:pt x="133" y="35"/>
                      </a:lnTo>
                      <a:lnTo>
                        <a:pt x="128" y="21"/>
                      </a:lnTo>
                      <a:lnTo>
                        <a:pt x="99" y="11"/>
                      </a:lnTo>
                      <a:lnTo>
                        <a:pt x="93" y="21"/>
                      </a:lnTo>
                      <a:lnTo>
                        <a:pt x="66" y="19"/>
                      </a:lnTo>
                      <a:lnTo>
                        <a:pt x="36" y="2"/>
                      </a:lnTo>
                      <a:lnTo>
                        <a:pt x="13" y="0"/>
                      </a:lnTo>
                      <a:lnTo>
                        <a:pt x="0" y="18"/>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07" name="Freeform 271"/>
                <p:cNvSpPr>
                  <a:spLocks noChangeAspect="1"/>
                </p:cNvSpPr>
                <p:nvPr/>
              </p:nvSpPr>
              <p:spPr bwMode="auto">
                <a:xfrm>
                  <a:off x="4696" y="2660"/>
                  <a:ext cx="23" cy="16"/>
                </a:xfrm>
                <a:custGeom>
                  <a:avLst/>
                  <a:gdLst>
                    <a:gd name="T0" fmla="*/ 0 w 23"/>
                    <a:gd name="T1" fmla="*/ 4 h 16"/>
                    <a:gd name="T2" fmla="*/ 12 w 23"/>
                    <a:gd name="T3" fmla="*/ 15 h 16"/>
                    <a:gd name="T4" fmla="*/ 22 w 23"/>
                    <a:gd name="T5" fmla="*/ 5 h 16"/>
                    <a:gd name="T6" fmla="*/ 15 w 23"/>
                    <a:gd name="T7" fmla="*/ 0 h 16"/>
                    <a:gd name="T8" fmla="*/ 0 w 23"/>
                    <a:gd name="T9" fmla="*/ 4 h 16"/>
                    <a:gd name="T10" fmla="*/ 0 w 23"/>
                    <a:gd name="T11" fmla="*/ 4 h 16"/>
                    <a:gd name="T12" fmla="*/ 0 w 23"/>
                    <a:gd name="T13" fmla="*/ 4 h 16"/>
                    <a:gd name="T14" fmla="*/ 0 60000 65536"/>
                    <a:gd name="T15" fmla="*/ 0 60000 65536"/>
                    <a:gd name="T16" fmla="*/ 0 60000 65536"/>
                    <a:gd name="T17" fmla="*/ 0 60000 65536"/>
                    <a:gd name="T18" fmla="*/ 0 60000 65536"/>
                    <a:gd name="T19" fmla="*/ 0 60000 65536"/>
                    <a:gd name="T20" fmla="*/ 0 60000 65536"/>
                    <a:gd name="T21" fmla="*/ 0 w 23"/>
                    <a:gd name="T22" fmla="*/ 0 h 16"/>
                    <a:gd name="T23" fmla="*/ 23 w 23"/>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6">
                      <a:moveTo>
                        <a:pt x="0" y="4"/>
                      </a:moveTo>
                      <a:lnTo>
                        <a:pt x="12" y="15"/>
                      </a:lnTo>
                      <a:lnTo>
                        <a:pt x="22" y="5"/>
                      </a:lnTo>
                      <a:lnTo>
                        <a:pt x="15" y="0"/>
                      </a:lnTo>
                      <a:lnTo>
                        <a:pt x="0" y="4"/>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08" name="Freeform 272"/>
                <p:cNvSpPr>
                  <a:spLocks noChangeAspect="1"/>
                </p:cNvSpPr>
                <p:nvPr/>
              </p:nvSpPr>
              <p:spPr bwMode="auto">
                <a:xfrm>
                  <a:off x="4724" y="2662"/>
                  <a:ext cx="144" cy="22"/>
                </a:xfrm>
                <a:custGeom>
                  <a:avLst/>
                  <a:gdLst>
                    <a:gd name="T0" fmla="*/ 0 w 142"/>
                    <a:gd name="T1" fmla="*/ 17 h 22"/>
                    <a:gd name="T2" fmla="*/ 20 w 142"/>
                    <a:gd name="T3" fmla="*/ 21 h 22"/>
                    <a:gd name="T4" fmla="*/ 96 w 142"/>
                    <a:gd name="T5" fmla="*/ 10 h 22"/>
                    <a:gd name="T6" fmla="*/ 172 w 142"/>
                    <a:gd name="T7" fmla="*/ 16 h 22"/>
                    <a:gd name="T8" fmla="*/ 215 w 142"/>
                    <a:gd name="T9" fmla="*/ 6 h 22"/>
                    <a:gd name="T10" fmla="*/ 194 w 142"/>
                    <a:gd name="T11" fmla="*/ 2 h 22"/>
                    <a:gd name="T12" fmla="*/ 181 w 142"/>
                    <a:gd name="T13" fmla="*/ 13 h 22"/>
                    <a:gd name="T14" fmla="*/ 123 w 142"/>
                    <a:gd name="T15" fmla="*/ 2 h 22"/>
                    <a:gd name="T16" fmla="*/ 96 w 142"/>
                    <a:gd name="T17" fmla="*/ 10 h 22"/>
                    <a:gd name="T18" fmla="*/ 33 w 142"/>
                    <a:gd name="T19" fmla="*/ 0 h 22"/>
                    <a:gd name="T20" fmla="*/ 69 w 142"/>
                    <a:gd name="T21" fmla="*/ 9 h 22"/>
                    <a:gd name="T22" fmla="*/ 10 w 142"/>
                    <a:gd name="T23" fmla="*/ 3 h 22"/>
                    <a:gd name="T24" fmla="*/ 3 w 142"/>
                    <a:gd name="T25" fmla="*/ 7 h 22"/>
                    <a:gd name="T26" fmla="*/ 0 w 142"/>
                    <a:gd name="T27" fmla="*/ 17 h 22"/>
                    <a:gd name="T28" fmla="*/ 0 w 142"/>
                    <a:gd name="T29" fmla="*/ 17 h 22"/>
                    <a:gd name="T30" fmla="*/ 0 w 142"/>
                    <a:gd name="T31" fmla="*/ 17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22"/>
                    <a:gd name="T50" fmla="*/ 142 w 142"/>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22">
                      <a:moveTo>
                        <a:pt x="0" y="17"/>
                      </a:moveTo>
                      <a:lnTo>
                        <a:pt x="20" y="21"/>
                      </a:lnTo>
                      <a:lnTo>
                        <a:pt x="65" y="10"/>
                      </a:lnTo>
                      <a:lnTo>
                        <a:pt x="110" y="16"/>
                      </a:lnTo>
                      <a:lnTo>
                        <a:pt x="141" y="6"/>
                      </a:lnTo>
                      <a:lnTo>
                        <a:pt x="127" y="2"/>
                      </a:lnTo>
                      <a:lnTo>
                        <a:pt x="118" y="13"/>
                      </a:lnTo>
                      <a:lnTo>
                        <a:pt x="84" y="2"/>
                      </a:lnTo>
                      <a:lnTo>
                        <a:pt x="65" y="10"/>
                      </a:lnTo>
                      <a:lnTo>
                        <a:pt x="33" y="0"/>
                      </a:lnTo>
                      <a:lnTo>
                        <a:pt x="38" y="9"/>
                      </a:lnTo>
                      <a:lnTo>
                        <a:pt x="10" y="3"/>
                      </a:lnTo>
                      <a:lnTo>
                        <a:pt x="3" y="7"/>
                      </a:lnTo>
                      <a:lnTo>
                        <a:pt x="0" y="17"/>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09" name="Freeform 273"/>
                <p:cNvSpPr>
                  <a:spLocks noChangeAspect="1"/>
                </p:cNvSpPr>
                <p:nvPr/>
              </p:nvSpPr>
              <p:spPr bwMode="auto">
                <a:xfrm>
                  <a:off x="4898" y="2650"/>
                  <a:ext cx="17" cy="10"/>
                </a:xfrm>
                <a:custGeom>
                  <a:avLst/>
                  <a:gdLst>
                    <a:gd name="T0" fmla="*/ 0 w 17"/>
                    <a:gd name="T1" fmla="*/ 9 h 10"/>
                    <a:gd name="T2" fmla="*/ 11 w 17"/>
                    <a:gd name="T3" fmla="*/ 9 h 10"/>
                    <a:gd name="T4" fmla="*/ 16 w 17"/>
                    <a:gd name="T5" fmla="*/ 0 h 10"/>
                    <a:gd name="T6" fmla="*/ 3 w 17"/>
                    <a:gd name="T7" fmla="*/ 2 h 10"/>
                    <a:gd name="T8" fmla="*/ 0 w 17"/>
                    <a:gd name="T9" fmla="*/ 9 h 10"/>
                    <a:gd name="T10" fmla="*/ 0 w 17"/>
                    <a:gd name="T11" fmla="*/ 9 h 10"/>
                    <a:gd name="T12" fmla="*/ 0 w 17"/>
                    <a:gd name="T13" fmla="*/ 9 h 10"/>
                    <a:gd name="T14" fmla="*/ 0 60000 65536"/>
                    <a:gd name="T15" fmla="*/ 0 60000 65536"/>
                    <a:gd name="T16" fmla="*/ 0 60000 65536"/>
                    <a:gd name="T17" fmla="*/ 0 60000 65536"/>
                    <a:gd name="T18" fmla="*/ 0 60000 65536"/>
                    <a:gd name="T19" fmla="*/ 0 60000 65536"/>
                    <a:gd name="T20" fmla="*/ 0 60000 65536"/>
                    <a:gd name="T21" fmla="*/ 0 w 17"/>
                    <a:gd name="T22" fmla="*/ 0 h 10"/>
                    <a:gd name="T23" fmla="*/ 17 w 17"/>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
                      <a:moveTo>
                        <a:pt x="0" y="9"/>
                      </a:moveTo>
                      <a:lnTo>
                        <a:pt x="11" y="9"/>
                      </a:lnTo>
                      <a:lnTo>
                        <a:pt x="16" y="0"/>
                      </a:lnTo>
                      <a:lnTo>
                        <a:pt x="3" y="2"/>
                      </a:lnTo>
                      <a:lnTo>
                        <a:pt x="0" y="9"/>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10" name="Freeform 274"/>
                <p:cNvSpPr>
                  <a:spLocks noChangeAspect="1"/>
                </p:cNvSpPr>
                <p:nvPr/>
              </p:nvSpPr>
              <p:spPr bwMode="auto">
                <a:xfrm>
                  <a:off x="4779" y="2689"/>
                  <a:ext cx="35" cy="18"/>
                </a:xfrm>
                <a:custGeom>
                  <a:avLst/>
                  <a:gdLst>
                    <a:gd name="T0" fmla="*/ 0 w 34"/>
                    <a:gd name="T1" fmla="*/ 1 h 19"/>
                    <a:gd name="T2" fmla="*/ 2 w 34"/>
                    <a:gd name="T3" fmla="*/ 8 h 19"/>
                    <a:gd name="T4" fmla="*/ 60 w 34"/>
                    <a:gd name="T5" fmla="*/ 9 h 19"/>
                    <a:gd name="T6" fmla="*/ 76 w 34"/>
                    <a:gd name="T7" fmla="*/ 9 h 19"/>
                    <a:gd name="T8" fmla="*/ 49 w 34"/>
                    <a:gd name="T9" fmla="*/ 0 h 19"/>
                    <a:gd name="T10" fmla="*/ 0 w 34"/>
                    <a:gd name="T11" fmla="*/ 1 h 19"/>
                    <a:gd name="T12" fmla="*/ 0 w 34"/>
                    <a:gd name="T13" fmla="*/ 1 h 19"/>
                    <a:gd name="T14" fmla="*/ 0 w 34"/>
                    <a:gd name="T15" fmla="*/ 1 h 19"/>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19"/>
                    <a:gd name="T26" fmla="*/ 34 w 34"/>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19">
                      <a:moveTo>
                        <a:pt x="0" y="1"/>
                      </a:moveTo>
                      <a:lnTo>
                        <a:pt x="2" y="8"/>
                      </a:lnTo>
                      <a:lnTo>
                        <a:pt x="25" y="18"/>
                      </a:lnTo>
                      <a:lnTo>
                        <a:pt x="33" y="14"/>
                      </a:lnTo>
                      <a:lnTo>
                        <a:pt x="18" y="0"/>
                      </a:lnTo>
                      <a:lnTo>
                        <a:pt x="0" y="1"/>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11" name="Freeform 275"/>
                <p:cNvSpPr>
                  <a:spLocks noChangeAspect="1"/>
                </p:cNvSpPr>
                <p:nvPr/>
              </p:nvSpPr>
              <p:spPr bwMode="auto">
                <a:xfrm>
                  <a:off x="4529" y="2528"/>
                  <a:ext cx="30" cy="32"/>
                </a:xfrm>
                <a:custGeom>
                  <a:avLst/>
                  <a:gdLst>
                    <a:gd name="T0" fmla="*/ 0 w 28"/>
                    <a:gd name="T1" fmla="*/ 8 h 32"/>
                    <a:gd name="T2" fmla="*/ 81 w 28"/>
                    <a:gd name="T3" fmla="*/ 10 h 32"/>
                    <a:gd name="T4" fmla="*/ 107 w 28"/>
                    <a:gd name="T5" fmla="*/ 25 h 32"/>
                    <a:gd name="T6" fmla="*/ 213 w 28"/>
                    <a:gd name="T7" fmla="*/ 31 h 32"/>
                    <a:gd name="T8" fmla="*/ 228 w 28"/>
                    <a:gd name="T9" fmla="*/ 20 h 32"/>
                    <a:gd name="T10" fmla="*/ 199 w 28"/>
                    <a:gd name="T11" fmla="*/ 19 h 32"/>
                    <a:gd name="T12" fmla="*/ 123 w 28"/>
                    <a:gd name="T13" fmla="*/ 0 h 32"/>
                    <a:gd name="T14" fmla="*/ 0 w 28"/>
                    <a:gd name="T15" fmla="*/ 8 h 32"/>
                    <a:gd name="T16" fmla="*/ 0 w 28"/>
                    <a:gd name="T17" fmla="*/ 8 h 32"/>
                    <a:gd name="T18" fmla="*/ 0 w 28"/>
                    <a:gd name="T19" fmla="*/ 8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32"/>
                    <a:gd name="T32" fmla="*/ 28 w 28"/>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32">
                      <a:moveTo>
                        <a:pt x="0" y="8"/>
                      </a:moveTo>
                      <a:lnTo>
                        <a:pt x="9" y="10"/>
                      </a:lnTo>
                      <a:lnTo>
                        <a:pt x="13" y="25"/>
                      </a:lnTo>
                      <a:lnTo>
                        <a:pt x="25" y="31"/>
                      </a:lnTo>
                      <a:lnTo>
                        <a:pt x="27" y="20"/>
                      </a:lnTo>
                      <a:lnTo>
                        <a:pt x="23" y="19"/>
                      </a:lnTo>
                      <a:lnTo>
                        <a:pt x="15" y="0"/>
                      </a:lnTo>
                      <a:lnTo>
                        <a:pt x="0" y="8"/>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12" name="Freeform 276"/>
                <p:cNvSpPr>
                  <a:spLocks noChangeAspect="1"/>
                </p:cNvSpPr>
                <p:nvPr/>
              </p:nvSpPr>
              <p:spPr bwMode="auto">
                <a:xfrm>
                  <a:off x="4574" y="2547"/>
                  <a:ext cx="15" cy="16"/>
                </a:xfrm>
                <a:custGeom>
                  <a:avLst/>
                  <a:gdLst>
                    <a:gd name="T0" fmla="*/ 0 w 14"/>
                    <a:gd name="T1" fmla="*/ 12 h 16"/>
                    <a:gd name="T2" fmla="*/ 76 w 14"/>
                    <a:gd name="T3" fmla="*/ 15 h 16"/>
                    <a:gd name="T4" fmla="*/ 107 w 14"/>
                    <a:gd name="T5" fmla="*/ 5 h 16"/>
                    <a:gd name="T6" fmla="*/ 3 w 14"/>
                    <a:gd name="T7" fmla="*/ 0 h 16"/>
                    <a:gd name="T8" fmla="*/ 0 w 14"/>
                    <a:gd name="T9" fmla="*/ 12 h 16"/>
                    <a:gd name="T10" fmla="*/ 0 w 14"/>
                    <a:gd name="T11" fmla="*/ 12 h 16"/>
                    <a:gd name="T12" fmla="*/ 0 w 14"/>
                    <a:gd name="T13" fmla="*/ 12 h 16"/>
                    <a:gd name="T14" fmla="*/ 0 60000 65536"/>
                    <a:gd name="T15" fmla="*/ 0 60000 65536"/>
                    <a:gd name="T16" fmla="*/ 0 60000 65536"/>
                    <a:gd name="T17" fmla="*/ 0 60000 65536"/>
                    <a:gd name="T18" fmla="*/ 0 60000 65536"/>
                    <a:gd name="T19" fmla="*/ 0 60000 65536"/>
                    <a:gd name="T20" fmla="*/ 0 60000 65536"/>
                    <a:gd name="T21" fmla="*/ 0 w 14"/>
                    <a:gd name="T22" fmla="*/ 0 h 16"/>
                    <a:gd name="T23" fmla="*/ 14 w 1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6">
                      <a:moveTo>
                        <a:pt x="0" y="12"/>
                      </a:moveTo>
                      <a:lnTo>
                        <a:pt x="8" y="15"/>
                      </a:lnTo>
                      <a:lnTo>
                        <a:pt x="13" y="5"/>
                      </a:lnTo>
                      <a:lnTo>
                        <a:pt x="3" y="0"/>
                      </a:lnTo>
                      <a:lnTo>
                        <a:pt x="0" y="12"/>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13" name="Freeform 277"/>
                <p:cNvSpPr>
                  <a:spLocks noChangeAspect="1"/>
                </p:cNvSpPr>
                <p:nvPr/>
              </p:nvSpPr>
              <p:spPr bwMode="auto">
                <a:xfrm>
                  <a:off x="4785" y="2461"/>
                  <a:ext cx="119" cy="152"/>
                </a:xfrm>
                <a:custGeom>
                  <a:avLst/>
                  <a:gdLst>
                    <a:gd name="T0" fmla="*/ 0 w 118"/>
                    <a:gd name="T1" fmla="*/ 55 h 155"/>
                    <a:gd name="T2" fmla="*/ 1 w 118"/>
                    <a:gd name="T3" fmla="*/ 62 h 155"/>
                    <a:gd name="T4" fmla="*/ 11 w 118"/>
                    <a:gd name="T5" fmla="*/ 62 h 155"/>
                    <a:gd name="T6" fmla="*/ 13 w 118"/>
                    <a:gd name="T7" fmla="*/ 67 h 155"/>
                    <a:gd name="T8" fmla="*/ 9 w 118"/>
                    <a:gd name="T9" fmla="*/ 82 h 155"/>
                    <a:gd name="T10" fmla="*/ 26 w 118"/>
                    <a:gd name="T11" fmla="*/ 81 h 155"/>
                    <a:gd name="T12" fmla="*/ 26 w 118"/>
                    <a:gd name="T13" fmla="*/ 57 h 155"/>
                    <a:gd name="T14" fmla="*/ 33 w 118"/>
                    <a:gd name="T15" fmla="*/ 54 h 155"/>
                    <a:gd name="T16" fmla="*/ 41 w 118"/>
                    <a:gd name="T17" fmla="*/ 54 h 155"/>
                    <a:gd name="T18" fmla="*/ 36 w 118"/>
                    <a:gd name="T19" fmla="*/ 61 h 155"/>
                    <a:gd name="T20" fmla="*/ 50 w 118"/>
                    <a:gd name="T21" fmla="*/ 68 h 155"/>
                    <a:gd name="T22" fmla="*/ 49 w 118"/>
                    <a:gd name="T23" fmla="*/ 73 h 155"/>
                    <a:gd name="T24" fmla="*/ 55 w 118"/>
                    <a:gd name="T25" fmla="*/ 74 h 155"/>
                    <a:gd name="T26" fmla="*/ 93 w 118"/>
                    <a:gd name="T27" fmla="*/ 73 h 155"/>
                    <a:gd name="T28" fmla="*/ 91 w 118"/>
                    <a:gd name="T29" fmla="*/ 79 h 155"/>
                    <a:gd name="T30" fmla="*/ 99 w 118"/>
                    <a:gd name="T31" fmla="*/ 83 h 155"/>
                    <a:gd name="T32" fmla="*/ 107 w 118"/>
                    <a:gd name="T33" fmla="*/ 79 h 155"/>
                    <a:gd name="T34" fmla="*/ 109 w 118"/>
                    <a:gd name="T35" fmla="*/ 74 h 155"/>
                    <a:gd name="T36" fmla="*/ 90 w 118"/>
                    <a:gd name="T37" fmla="*/ 62 h 155"/>
                    <a:gd name="T38" fmla="*/ 97 w 118"/>
                    <a:gd name="T39" fmla="*/ 59 h 155"/>
                    <a:gd name="T40" fmla="*/ 49 w 118"/>
                    <a:gd name="T41" fmla="*/ 45 h 155"/>
                    <a:gd name="T42" fmla="*/ 107 w 118"/>
                    <a:gd name="T43" fmla="*/ 25 h 155"/>
                    <a:gd name="T44" fmla="*/ 117 w 118"/>
                    <a:gd name="T45" fmla="*/ 25 h 155"/>
                    <a:gd name="T46" fmla="*/ 110 w 118"/>
                    <a:gd name="T47" fmla="*/ 25 h 155"/>
                    <a:gd name="T48" fmla="*/ 33 w 118"/>
                    <a:gd name="T49" fmla="*/ 34 h 155"/>
                    <a:gd name="T50" fmla="*/ 32 w 118"/>
                    <a:gd name="T51" fmla="*/ 25 h 155"/>
                    <a:gd name="T52" fmla="*/ 24 w 118"/>
                    <a:gd name="T53" fmla="*/ 25 h 155"/>
                    <a:gd name="T54" fmla="*/ 24 w 118"/>
                    <a:gd name="T55" fmla="*/ 25 h 155"/>
                    <a:gd name="T56" fmla="*/ 34 w 118"/>
                    <a:gd name="T57" fmla="*/ 25 h 155"/>
                    <a:gd name="T58" fmla="*/ 117 w 118"/>
                    <a:gd name="T59" fmla="*/ 25 h 155"/>
                    <a:gd name="T60" fmla="*/ 137 w 118"/>
                    <a:gd name="T61" fmla="*/ 24 h 155"/>
                    <a:gd name="T62" fmla="*/ 148 w 118"/>
                    <a:gd name="T63" fmla="*/ 5 h 155"/>
                    <a:gd name="T64" fmla="*/ 144 w 118"/>
                    <a:gd name="T65" fmla="*/ 0 h 155"/>
                    <a:gd name="T66" fmla="*/ 125 w 118"/>
                    <a:gd name="T67" fmla="*/ 18 h 155"/>
                    <a:gd name="T68" fmla="*/ 107 w 118"/>
                    <a:gd name="T69" fmla="*/ 19 h 155"/>
                    <a:gd name="T70" fmla="*/ 37 w 118"/>
                    <a:gd name="T71" fmla="*/ 9 h 155"/>
                    <a:gd name="T72" fmla="*/ 33 w 118"/>
                    <a:gd name="T73" fmla="*/ 21 h 155"/>
                    <a:gd name="T74" fmla="*/ 21 w 118"/>
                    <a:gd name="T75" fmla="*/ 21 h 155"/>
                    <a:gd name="T76" fmla="*/ 18 w 118"/>
                    <a:gd name="T77" fmla="*/ 25 h 155"/>
                    <a:gd name="T78" fmla="*/ 0 w 118"/>
                    <a:gd name="T79" fmla="*/ 55 h 155"/>
                    <a:gd name="T80" fmla="*/ 0 w 118"/>
                    <a:gd name="T81" fmla="*/ 55 h 155"/>
                    <a:gd name="T82" fmla="*/ 0 w 118"/>
                    <a:gd name="T83" fmla="*/ 55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
                    <a:gd name="T127" fmla="*/ 0 h 155"/>
                    <a:gd name="T128" fmla="*/ 118 w 118"/>
                    <a:gd name="T129" fmla="*/ 155 h 1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 h="155">
                      <a:moveTo>
                        <a:pt x="0" y="95"/>
                      </a:moveTo>
                      <a:lnTo>
                        <a:pt x="1" y="109"/>
                      </a:lnTo>
                      <a:lnTo>
                        <a:pt x="11" y="109"/>
                      </a:lnTo>
                      <a:lnTo>
                        <a:pt x="13" y="119"/>
                      </a:lnTo>
                      <a:lnTo>
                        <a:pt x="9" y="152"/>
                      </a:lnTo>
                      <a:lnTo>
                        <a:pt x="26" y="150"/>
                      </a:lnTo>
                      <a:lnTo>
                        <a:pt x="26" y="99"/>
                      </a:lnTo>
                      <a:lnTo>
                        <a:pt x="33" y="93"/>
                      </a:lnTo>
                      <a:lnTo>
                        <a:pt x="41" y="93"/>
                      </a:lnTo>
                      <a:lnTo>
                        <a:pt x="36" y="108"/>
                      </a:lnTo>
                      <a:lnTo>
                        <a:pt x="50" y="121"/>
                      </a:lnTo>
                      <a:lnTo>
                        <a:pt x="49" y="133"/>
                      </a:lnTo>
                      <a:lnTo>
                        <a:pt x="55" y="137"/>
                      </a:lnTo>
                      <a:lnTo>
                        <a:pt x="62" y="132"/>
                      </a:lnTo>
                      <a:lnTo>
                        <a:pt x="60" y="147"/>
                      </a:lnTo>
                      <a:lnTo>
                        <a:pt x="68" y="154"/>
                      </a:lnTo>
                      <a:lnTo>
                        <a:pt x="76" y="147"/>
                      </a:lnTo>
                      <a:lnTo>
                        <a:pt x="78" y="135"/>
                      </a:lnTo>
                      <a:lnTo>
                        <a:pt x="59" y="109"/>
                      </a:lnTo>
                      <a:lnTo>
                        <a:pt x="66" y="103"/>
                      </a:lnTo>
                      <a:lnTo>
                        <a:pt x="49" y="76"/>
                      </a:lnTo>
                      <a:lnTo>
                        <a:pt x="76" y="54"/>
                      </a:lnTo>
                      <a:lnTo>
                        <a:pt x="86" y="54"/>
                      </a:lnTo>
                      <a:lnTo>
                        <a:pt x="79" y="49"/>
                      </a:lnTo>
                      <a:lnTo>
                        <a:pt x="33" y="65"/>
                      </a:lnTo>
                      <a:lnTo>
                        <a:pt x="32" y="54"/>
                      </a:lnTo>
                      <a:lnTo>
                        <a:pt x="24" y="50"/>
                      </a:lnTo>
                      <a:lnTo>
                        <a:pt x="24" y="38"/>
                      </a:lnTo>
                      <a:lnTo>
                        <a:pt x="34" y="27"/>
                      </a:lnTo>
                      <a:lnTo>
                        <a:pt x="86" y="30"/>
                      </a:lnTo>
                      <a:lnTo>
                        <a:pt x="106" y="24"/>
                      </a:lnTo>
                      <a:lnTo>
                        <a:pt x="117" y="5"/>
                      </a:lnTo>
                      <a:lnTo>
                        <a:pt x="113" y="0"/>
                      </a:lnTo>
                      <a:lnTo>
                        <a:pt x="94" y="18"/>
                      </a:lnTo>
                      <a:lnTo>
                        <a:pt x="76" y="19"/>
                      </a:lnTo>
                      <a:lnTo>
                        <a:pt x="37" y="9"/>
                      </a:lnTo>
                      <a:lnTo>
                        <a:pt x="33" y="21"/>
                      </a:lnTo>
                      <a:lnTo>
                        <a:pt x="21" y="21"/>
                      </a:lnTo>
                      <a:lnTo>
                        <a:pt x="18" y="49"/>
                      </a:lnTo>
                      <a:lnTo>
                        <a:pt x="0" y="95"/>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14" name="Freeform 278"/>
                <p:cNvSpPr>
                  <a:spLocks noChangeAspect="1"/>
                </p:cNvSpPr>
                <p:nvPr/>
              </p:nvSpPr>
              <p:spPr bwMode="auto">
                <a:xfrm>
                  <a:off x="4942" y="2452"/>
                  <a:ext cx="26" cy="63"/>
                </a:xfrm>
                <a:custGeom>
                  <a:avLst/>
                  <a:gdLst>
                    <a:gd name="T0" fmla="*/ 0 w 25"/>
                    <a:gd name="T1" fmla="*/ 22 h 64"/>
                    <a:gd name="T2" fmla="*/ 4 w 25"/>
                    <a:gd name="T3" fmla="*/ 32 h 64"/>
                    <a:gd name="T4" fmla="*/ 64 w 25"/>
                    <a:gd name="T5" fmla="*/ 32 h 64"/>
                    <a:gd name="T6" fmla="*/ 11 w 25"/>
                    <a:gd name="T7" fmla="*/ 32 h 64"/>
                    <a:gd name="T8" fmla="*/ 12 w 25"/>
                    <a:gd name="T9" fmla="*/ 32 h 64"/>
                    <a:gd name="T10" fmla="*/ 67 w 25"/>
                    <a:gd name="T11" fmla="*/ 32 h 64"/>
                    <a:gd name="T12" fmla="*/ 58 w 25"/>
                    <a:gd name="T13" fmla="*/ 28 h 64"/>
                    <a:gd name="T14" fmla="*/ 76 w 25"/>
                    <a:gd name="T15" fmla="*/ 22 h 64"/>
                    <a:gd name="T16" fmla="*/ 76 w 25"/>
                    <a:gd name="T17" fmla="*/ 12 h 64"/>
                    <a:gd name="T18" fmla="*/ 50 w 25"/>
                    <a:gd name="T19" fmla="*/ 18 h 64"/>
                    <a:gd name="T20" fmla="*/ 11 w 25"/>
                    <a:gd name="T21" fmla="*/ 0 h 64"/>
                    <a:gd name="T22" fmla="*/ 4 w 25"/>
                    <a:gd name="T23" fmla="*/ 6 h 64"/>
                    <a:gd name="T24" fmla="*/ 0 w 25"/>
                    <a:gd name="T25" fmla="*/ 22 h 64"/>
                    <a:gd name="T26" fmla="*/ 0 w 25"/>
                    <a:gd name="T27" fmla="*/ 22 h 64"/>
                    <a:gd name="T28" fmla="*/ 0 w 25"/>
                    <a:gd name="T29" fmla="*/ 22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64"/>
                    <a:gd name="T47" fmla="*/ 25 w 25"/>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64">
                      <a:moveTo>
                        <a:pt x="0" y="22"/>
                      </a:moveTo>
                      <a:lnTo>
                        <a:pt x="4" y="49"/>
                      </a:lnTo>
                      <a:lnTo>
                        <a:pt x="20" y="63"/>
                      </a:lnTo>
                      <a:lnTo>
                        <a:pt x="11" y="46"/>
                      </a:lnTo>
                      <a:lnTo>
                        <a:pt x="12" y="36"/>
                      </a:lnTo>
                      <a:lnTo>
                        <a:pt x="21" y="36"/>
                      </a:lnTo>
                      <a:lnTo>
                        <a:pt x="17" y="28"/>
                      </a:lnTo>
                      <a:lnTo>
                        <a:pt x="24" y="22"/>
                      </a:lnTo>
                      <a:lnTo>
                        <a:pt x="24" y="12"/>
                      </a:lnTo>
                      <a:lnTo>
                        <a:pt x="13" y="18"/>
                      </a:lnTo>
                      <a:lnTo>
                        <a:pt x="11" y="0"/>
                      </a:lnTo>
                      <a:lnTo>
                        <a:pt x="4" y="6"/>
                      </a:lnTo>
                      <a:lnTo>
                        <a:pt x="0" y="22"/>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15" name="Freeform 279"/>
                <p:cNvSpPr>
                  <a:spLocks noChangeAspect="1"/>
                </p:cNvSpPr>
                <p:nvPr/>
              </p:nvSpPr>
              <p:spPr bwMode="auto">
                <a:xfrm>
                  <a:off x="4916" y="2562"/>
                  <a:ext cx="24" cy="14"/>
                </a:xfrm>
                <a:custGeom>
                  <a:avLst/>
                  <a:gdLst>
                    <a:gd name="T0" fmla="*/ 0 w 23"/>
                    <a:gd name="T1" fmla="*/ 1 h 14"/>
                    <a:gd name="T2" fmla="*/ 57 w 23"/>
                    <a:gd name="T3" fmla="*/ 13 h 14"/>
                    <a:gd name="T4" fmla="*/ 77 w 23"/>
                    <a:gd name="T5" fmla="*/ 8 h 14"/>
                    <a:gd name="T6" fmla="*/ 65 w 23"/>
                    <a:gd name="T7" fmla="*/ 0 h 14"/>
                    <a:gd name="T8" fmla="*/ 0 w 23"/>
                    <a:gd name="T9" fmla="*/ 1 h 14"/>
                    <a:gd name="T10" fmla="*/ 0 w 23"/>
                    <a:gd name="T11" fmla="*/ 1 h 14"/>
                    <a:gd name="T12" fmla="*/ 0 w 23"/>
                    <a:gd name="T13" fmla="*/ 1 h 14"/>
                    <a:gd name="T14" fmla="*/ 0 60000 65536"/>
                    <a:gd name="T15" fmla="*/ 0 60000 65536"/>
                    <a:gd name="T16" fmla="*/ 0 60000 65536"/>
                    <a:gd name="T17" fmla="*/ 0 60000 65536"/>
                    <a:gd name="T18" fmla="*/ 0 60000 65536"/>
                    <a:gd name="T19" fmla="*/ 0 60000 65536"/>
                    <a:gd name="T20" fmla="*/ 0 60000 65536"/>
                    <a:gd name="T21" fmla="*/ 0 w 23"/>
                    <a:gd name="T22" fmla="*/ 0 h 14"/>
                    <a:gd name="T23" fmla="*/ 23 w 23"/>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4">
                      <a:moveTo>
                        <a:pt x="0" y="1"/>
                      </a:moveTo>
                      <a:lnTo>
                        <a:pt x="15" y="13"/>
                      </a:lnTo>
                      <a:lnTo>
                        <a:pt x="22" y="8"/>
                      </a:lnTo>
                      <a:lnTo>
                        <a:pt x="18" y="0"/>
                      </a:lnTo>
                      <a:lnTo>
                        <a:pt x="0" y="1"/>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16" name="Freeform 280"/>
                <p:cNvSpPr>
                  <a:spLocks noChangeAspect="1"/>
                </p:cNvSpPr>
                <p:nvPr/>
              </p:nvSpPr>
              <p:spPr bwMode="auto">
                <a:xfrm>
                  <a:off x="4952" y="2553"/>
                  <a:ext cx="52" cy="23"/>
                </a:xfrm>
                <a:custGeom>
                  <a:avLst/>
                  <a:gdLst>
                    <a:gd name="T0" fmla="*/ 0 w 51"/>
                    <a:gd name="T1" fmla="*/ 10 h 24"/>
                    <a:gd name="T2" fmla="*/ 85 w 51"/>
                    <a:gd name="T3" fmla="*/ 12 h 24"/>
                    <a:gd name="T4" fmla="*/ 77 w 51"/>
                    <a:gd name="T5" fmla="*/ 6 h 24"/>
                    <a:gd name="T6" fmla="*/ 61 w 51"/>
                    <a:gd name="T7" fmla="*/ 0 h 24"/>
                    <a:gd name="T8" fmla="*/ 5 w 51"/>
                    <a:gd name="T9" fmla="*/ 2 h 24"/>
                    <a:gd name="T10" fmla="*/ 0 w 51"/>
                    <a:gd name="T11" fmla="*/ 10 h 24"/>
                    <a:gd name="T12" fmla="*/ 0 w 51"/>
                    <a:gd name="T13" fmla="*/ 10 h 24"/>
                    <a:gd name="T14" fmla="*/ 0 w 51"/>
                    <a:gd name="T15" fmla="*/ 10 h 24"/>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24"/>
                    <a:gd name="T26" fmla="*/ 51 w 5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24">
                      <a:moveTo>
                        <a:pt x="0" y="10"/>
                      </a:moveTo>
                      <a:lnTo>
                        <a:pt x="50" y="23"/>
                      </a:lnTo>
                      <a:lnTo>
                        <a:pt x="46" y="6"/>
                      </a:lnTo>
                      <a:lnTo>
                        <a:pt x="30" y="0"/>
                      </a:lnTo>
                      <a:lnTo>
                        <a:pt x="5" y="2"/>
                      </a:lnTo>
                      <a:lnTo>
                        <a:pt x="0" y="1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17" name="Freeform 281"/>
                <p:cNvSpPr>
                  <a:spLocks noChangeAspect="1"/>
                </p:cNvSpPr>
                <p:nvPr/>
              </p:nvSpPr>
              <p:spPr bwMode="auto">
                <a:xfrm>
                  <a:off x="4998" y="2497"/>
                  <a:ext cx="19" cy="9"/>
                </a:xfrm>
                <a:custGeom>
                  <a:avLst/>
                  <a:gdLst>
                    <a:gd name="T0" fmla="*/ 0 w 18"/>
                    <a:gd name="T1" fmla="*/ 3 h 9"/>
                    <a:gd name="T2" fmla="*/ 8 w 18"/>
                    <a:gd name="T3" fmla="*/ 8 h 9"/>
                    <a:gd name="T4" fmla="*/ 88 w 18"/>
                    <a:gd name="T5" fmla="*/ 5 h 9"/>
                    <a:gd name="T6" fmla="*/ 8 w 18"/>
                    <a:gd name="T7" fmla="*/ 0 h 9"/>
                    <a:gd name="T8" fmla="*/ 0 w 18"/>
                    <a:gd name="T9" fmla="*/ 3 h 9"/>
                    <a:gd name="T10" fmla="*/ 0 w 18"/>
                    <a:gd name="T11" fmla="*/ 3 h 9"/>
                    <a:gd name="T12" fmla="*/ 0 w 18"/>
                    <a:gd name="T13" fmla="*/ 3 h 9"/>
                    <a:gd name="T14" fmla="*/ 0 60000 65536"/>
                    <a:gd name="T15" fmla="*/ 0 60000 65536"/>
                    <a:gd name="T16" fmla="*/ 0 60000 65536"/>
                    <a:gd name="T17" fmla="*/ 0 60000 65536"/>
                    <a:gd name="T18" fmla="*/ 0 60000 65536"/>
                    <a:gd name="T19" fmla="*/ 0 60000 65536"/>
                    <a:gd name="T20" fmla="*/ 0 60000 65536"/>
                    <a:gd name="T21" fmla="*/ 0 w 18"/>
                    <a:gd name="T22" fmla="*/ 0 h 9"/>
                    <a:gd name="T23" fmla="*/ 18 w 18"/>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9">
                      <a:moveTo>
                        <a:pt x="0" y="3"/>
                      </a:moveTo>
                      <a:lnTo>
                        <a:pt x="8" y="8"/>
                      </a:lnTo>
                      <a:lnTo>
                        <a:pt x="17" y="5"/>
                      </a:lnTo>
                      <a:lnTo>
                        <a:pt x="8" y="0"/>
                      </a:lnTo>
                      <a:lnTo>
                        <a:pt x="0" y="3"/>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18" name="Freeform 282"/>
                <p:cNvSpPr>
                  <a:spLocks noChangeAspect="1"/>
                </p:cNvSpPr>
                <p:nvPr/>
              </p:nvSpPr>
              <p:spPr bwMode="auto">
                <a:xfrm>
                  <a:off x="4779" y="2117"/>
                  <a:ext cx="89" cy="116"/>
                </a:xfrm>
                <a:custGeom>
                  <a:avLst/>
                  <a:gdLst>
                    <a:gd name="T0" fmla="*/ 0 w 88"/>
                    <a:gd name="T1" fmla="*/ 46 h 117"/>
                    <a:gd name="T2" fmla="*/ 8 w 88"/>
                    <a:gd name="T3" fmla="*/ 58 h 117"/>
                    <a:gd name="T4" fmla="*/ 26 w 88"/>
                    <a:gd name="T5" fmla="*/ 58 h 117"/>
                    <a:gd name="T6" fmla="*/ 22 w 88"/>
                    <a:gd name="T7" fmla="*/ 68 h 117"/>
                    <a:gd name="T8" fmla="*/ 33 w 88"/>
                    <a:gd name="T9" fmla="*/ 72 h 117"/>
                    <a:gd name="T10" fmla="*/ 41 w 88"/>
                    <a:gd name="T11" fmla="*/ 65 h 117"/>
                    <a:gd name="T12" fmla="*/ 91 w 88"/>
                    <a:gd name="T13" fmla="*/ 82 h 117"/>
                    <a:gd name="T14" fmla="*/ 88 w 88"/>
                    <a:gd name="T15" fmla="*/ 66 h 117"/>
                    <a:gd name="T16" fmla="*/ 104 w 88"/>
                    <a:gd name="T17" fmla="*/ 83 h 117"/>
                    <a:gd name="T18" fmla="*/ 118 w 88"/>
                    <a:gd name="T19" fmla="*/ 85 h 117"/>
                    <a:gd name="T20" fmla="*/ 106 w 88"/>
                    <a:gd name="T21" fmla="*/ 70 h 117"/>
                    <a:gd name="T22" fmla="*/ 112 w 88"/>
                    <a:gd name="T23" fmla="*/ 68 h 117"/>
                    <a:gd name="T24" fmla="*/ 92 w 88"/>
                    <a:gd name="T25" fmla="*/ 58 h 117"/>
                    <a:gd name="T26" fmla="*/ 81 w 88"/>
                    <a:gd name="T27" fmla="*/ 65 h 117"/>
                    <a:gd name="T28" fmla="*/ 42 w 88"/>
                    <a:gd name="T29" fmla="*/ 61 h 117"/>
                    <a:gd name="T30" fmla="*/ 31 w 88"/>
                    <a:gd name="T31" fmla="*/ 58 h 117"/>
                    <a:gd name="T32" fmla="*/ 77 w 88"/>
                    <a:gd name="T33" fmla="*/ 30 h 117"/>
                    <a:gd name="T34" fmla="*/ 39 w 88"/>
                    <a:gd name="T35" fmla="*/ 22 h 117"/>
                    <a:gd name="T36" fmla="*/ 38 w 88"/>
                    <a:gd name="T37" fmla="*/ 0 h 117"/>
                    <a:gd name="T38" fmla="*/ 31 w 88"/>
                    <a:gd name="T39" fmla="*/ 6 h 117"/>
                    <a:gd name="T40" fmla="*/ 8 w 88"/>
                    <a:gd name="T41" fmla="*/ 0 h 117"/>
                    <a:gd name="T42" fmla="*/ 10 w 88"/>
                    <a:gd name="T43" fmla="*/ 51 h 117"/>
                    <a:gd name="T44" fmla="*/ 0 w 88"/>
                    <a:gd name="T45" fmla="*/ 46 h 117"/>
                    <a:gd name="T46" fmla="*/ 0 w 88"/>
                    <a:gd name="T47" fmla="*/ 46 h 117"/>
                    <a:gd name="T48" fmla="*/ 0 w 88"/>
                    <a:gd name="T49" fmla="*/ 46 h 1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117"/>
                    <a:gd name="T77" fmla="*/ 88 w 88"/>
                    <a:gd name="T78" fmla="*/ 117 h 11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117">
                      <a:moveTo>
                        <a:pt x="0" y="46"/>
                      </a:moveTo>
                      <a:lnTo>
                        <a:pt x="8" y="78"/>
                      </a:lnTo>
                      <a:lnTo>
                        <a:pt x="26" y="84"/>
                      </a:lnTo>
                      <a:lnTo>
                        <a:pt x="22" y="99"/>
                      </a:lnTo>
                      <a:lnTo>
                        <a:pt x="33" y="103"/>
                      </a:lnTo>
                      <a:lnTo>
                        <a:pt x="41" y="96"/>
                      </a:lnTo>
                      <a:lnTo>
                        <a:pt x="60" y="113"/>
                      </a:lnTo>
                      <a:lnTo>
                        <a:pt x="57" y="97"/>
                      </a:lnTo>
                      <a:lnTo>
                        <a:pt x="73" y="114"/>
                      </a:lnTo>
                      <a:lnTo>
                        <a:pt x="87" y="116"/>
                      </a:lnTo>
                      <a:lnTo>
                        <a:pt x="75" y="101"/>
                      </a:lnTo>
                      <a:lnTo>
                        <a:pt x="81" y="99"/>
                      </a:lnTo>
                      <a:lnTo>
                        <a:pt x="61" y="89"/>
                      </a:lnTo>
                      <a:lnTo>
                        <a:pt x="50" y="96"/>
                      </a:lnTo>
                      <a:lnTo>
                        <a:pt x="42" y="92"/>
                      </a:lnTo>
                      <a:lnTo>
                        <a:pt x="31" y="67"/>
                      </a:lnTo>
                      <a:lnTo>
                        <a:pt x="46" y="30"/>
                      </a:lnTo>
                      <a:lnTo>
                        <a:pt x="39" y="22"/>
                      </a:lnTo>
                      <a:lnTo>
                        <a:pt x="38" y="0"/>
                      </a:lnTo>
                      <a:lnTo>
                        <a:pt x="31" y="6"/>
                      </a:lnTo>
                      <a:lnTo>
                        <a:pt x="8" y="0"/>
                      </a:lnTo>
                      <a:lnTo>
                        <a:pt x="10" y="51"/>
                      </a:lnTo>
                      <a:lnTo>
                        <a:pt x="0" y="46"/>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19" name="Freeform 283"/>
                <p:cNvSpPr>
                  <a:spLocks noChangeAspect="1"/>
                </p:cNvSpPr>
                <p:nvPr/>
              </p:nvSpPr>
              <p:spPr bwMode="auto">
                <a:xfrm>
                  <a:off x="4748" y="2265"/>
                  <a:ext cx="43" cy="61"/>
                </a:xfrm>
                <a:custGeom>
                  <a:avLst/>
                  <a:gdLst>
                    <a:gd name="T0" fmla="*/ 0 w 43"/>
                    <a:gd name="T1" fmla="*/ 60 h 61"/>
                    <a:gd name="T2" fmla="*/ 42 w 43"/>
                    <a:gd name="T3" fmla="*/ 16 h 61"/>
                    <a:gd name="T4" fmla="*/ 37 w 43"/>
                    <a:gd name="T5" fmla="*/ 0 h 61"/>
                    <a:gd name="T6" fmla="*/ 32 w 43"/>
                    <a:gd name="T7" fmla="*/ 16 h 61"/>
                    <a:gd name="T8" fmla="*/ 0 w 43"/>
                    <a:gd name="T9" fmla="*/ 60 h 61"/>
                    <a:gd name="T10" fmla="*/ 0 w 43"/>
                    <a:gd name="T11" fmla="*/ 60 h 61"/>
                    <a:gd name="T12" fmla="*/ 0 w 43"/>
                    <a:gd name="T13" fmla="*/ 60 h 61"/>
                    <a:gd name="T14" fmla="*/ 0 60000 65536"/>
                    <a:gd name="T15" fmla="*/ 0 60000 65536"/>
                    <a:gd name="T16" fmla="*/ 0 60000 65536"/>
                    <a:gd name="T17" fmla="*/ 0 60000 65536"/>
                    <a:gd name="T18" fmla="*/ 0 60000 65536"/>
                    <a:gd name="T19" fmla="*/ 0 60000 65536"/>
                    <a:gd name="T20" fmla="*/ 0 60000 65536"/>
                    <a:gd name="T21" fmla="*/ 0 w 43"/>
                    <a:gd name="T22" fmla="*/ 0 h 61"/>
                    <a:gd name="T23" fmla="*/ 43 w 43"/>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61">
                      <a:moveTo>
                        <a:pt x="0" y="60"/>
                      </a:moveTo>
                      <a:lnTo>
                        <a:pt x="42" y="16"/>
                      </a:lnTo>
                      <a:lnTo>
                        <a:pt x="37" y="0"/>
                      </a:lnTo>
                      <a:lnTo>
                        <a:pt x="32" y="16"/>
                      </a:lnTo>
                      <a:lnTo>
                        <a:pt x="0" y="6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20" name="Freeform 284"/>
                <p:cNvSpPr>
                  <a:spLocks noChangeAspect="1"/>
                </p:cNvSpPr>
                <p:nvPr/>
              </p:nvSpPr>
              <p:spPr bwMode="auto">
                <a:xfrm>
                  <a:off x="4797" y="2221"/>
                  <a:ext cx="24" cy="28"/>
                </a:xfrm>
                <a:custGeom>
                  <a:avLst/>
                  <a:gdLst>
                    <a:gd name="T0" fmla="*/ 0 w 24"/>
                    <a:gd name="T1" fmla="*/ 0 h 28"/>
                    <a:gd name="T2" fmla="*/ 17 w 24"/>
                    <a:gd name="T3" fmla="*/ 27 h 28"/>
                    <a:gd name="T4" fmla="*/ 23 w 24"/>
                    <a:gd name="T5" fmla="*/ 19 h 28"/>
                    <a:gd name="T6" fmla="*/ 23 w 24"/>
                    <a:gd name="T7" fmla="*/ 9 h 28"/>
                    <a:gd name="T8" fmla="*/ 15 w 24"/>
                    <a:gd name="T9" fmla="*/ 2 h 28"/>
                    <a:gd name="T10" fmla="*/ 0 w 24"/>
                    <a:gd name="T11" fmla="*/ 0 h 28"/>
                    <a:gd name="T12" fmla="*/ 0 w 24"/>
                    <a:gd name="T13" fmla="*/ 0 h 28"/>
                    <a:gd name="T14" fmla="*/ 0 w 24"/>
                    <a:gd name="T15" fmla="*/ 0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0" y="0"/>
                      </a:moveTo>
                      <a:lnTo>
                        <a:pt x="17" y="27"/>
                      </a:lnTo>
                      <a:lnTo>
                        <a:pt x="23" y="19"/>
                      </a:lnTo>
                      <a:lnTo>
                        <a:pt x="23" y="9"/>
                      </a:lnTo>
                      <a:lnTo>
                        <a:pt x="15" y="2"/>
                      </a:lnTo>
                      <a:lnTo>
                        <a:pt x="0"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21" name="Freeform 285"/>
                <p:cNvSpPr>
                  <a:spLocks noChangeAspect="1"/>
                </p:cNvSpPr>
                <p:nvPr/>
              </p:nvSpPr>
              <p:spPr bwMode="auto">
                <a:xfrm>
                  <a:off x="4873" y="2240"/>
                  <a:ext cx="27" cy="49"/>
                </a:xfrm>
                <a:custGeom>
                  <a:avLst/>
                  <a:gdLst>
                    <a:gd name="T0" fmla="*/ 0 w 27"/>
                    <a:gd name="T1" fmla="*/ 0 h 50"/>
                    <a:gd name="T2" fmla="*/ 13 w 27"/>
                    <a:gd name="T3" fmla="*/ 17 h 50"/>
                    <a:gd name="T4" fmla="*/ 10 w 27"/>
                    <a:gd name="T5" fmla="*/ 25 h 50"/>
                    <a:gd name="T6" fmla="*/ 2 w 27"/>
                    <a:gd name="T7" fmla="*/ 23 h 50"/>
                    <a:gd name="T8" fmla="*/ 4 w 27"/>
                    <a:gd name="T9" fmla="*/ 25 h 50"/>
                    <a:gd name="T10" fmla="*/ 10 w 27"/>
                    <a:gd name="T11" fmla="*/ 25 h 50"/>
                    <a:gd name="T12" fmla="*/ 11 w 27"/>
                    <a:gd name="T13" fmla="*/ 25 h 50"/>
                    <a:gd name="T14" fmla="*/ 21 w 27"/>
                    <a:gd name="T15" fmla="*/ 25 h 50"/>
                    <a:gd name="T16" fmla="*/ 15 w 27"/>
                    <a:gd name="T17" fmla="*/ 25 h 50"/>
                    <a:gd name="T18" fmla="*/ 26 w 27"/>
                    <a:gd name="T19" fmla="*/ 25 h 50"/>
                    <a:gd name="T20" fmla="*/ 22 w 27"/>
                    <a:gd name="T21" fmla="*/ 9 h 50"/>
                    <a:gd name="T22" fmla="*/ 17 w 27"/>
                    <a:gd name="T23" fmla="*/ 0 h 50"/>
                    <a:gd name="T24" fmla="*/ 0 w 27"/>
                    <a:gd name="T25" fmla="*/ 0 h 50"/>
                    <a:gd name="T26" fmla="*/ 0 w 27"/>
                    <a:gd name="T27" fmla="*/ 0 h 50"/>
                    <a:gd name="T28" fmla="*/ 0 w 27"/>
                    <a:gd name="T29" fmla="*/ 0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50"/>
                    <a:gd name="T47" fmla="*/ 27 w 27"/>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50">
                      <a:moveTo>
                        <a:pt x="0" y="0"/>
                      </a:moveTo>
                      <a:lnTo>
                        <a:pt x="13" y="17"/>
                      </a:lnTo>
                      <a:lnTo>
                        <a:pt x="10" y="25"/>
                      </a:lnTo>
                      <a:lnTo>
                        <a:pt x="2" y="23"/>
                      </a:lnTo>
                      <a:lnTo>
                        <a:pt x="4" y="35"/>
                      </a:lnTo>
                      <a:lnTo>
                        <a:pt x="10" y="37"/>
                      </a:lnTo>
                      <a:lnTo>
                        <a:pt x="11" y="49"/>
                      </a:lnTo>
                      <a:lnTo>
                        <a:pt x="21" y="48"/>
                      </a:lnTo>
                      <a:lnTo>
                        <a:pt x="15" y="30"/>
                      </a:lnTo>
                      <a:lnTo>
                        <a:pt x="26" y="30"/>
                      </a:lnTo>
                      <a:lnTo>
                        <a:pt x="22" y="9"/>
                      </a:lnTo>
                      <a:lnTo>
                        <a:pt x="17" y="0"/>
                      </a:lnTo>
                      <a:lnTo>
                        <a:pt x="0"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22" name="Freeform 286"/>
                <p:cNvSpPr>
                  <a:spLocks noChangeAspect="1"/>
                </p:cNvSpPr>
                <p:nvPr/>
              </p:nvSpPr>
              <p:spPr bwMode="auto">
                <a:xfrm>
                  <a:off x="4829" y="2254"/>
                  <a:ext cx="53" cy="60"/>
                </a:xfrm>
                <a:custGeom>
                  <a:avLst/>
                  <a:gdLst>
                    <a:gd name="T0" fmla="*/ 2 w 53"/>
                    <a:gd name="T1" fmla="*/ 27 h 61"/>
                    <a:gd name="T2" fmla="*/ 18 w 53"/>
                    <a:gd name="T3" fmla="*/ 29 h 61"/>
                    <a:gd name="T4" fmla="*/ 19 w 53"/>
                    <a:gd name="T5" fmla="*/ 30 h 61"/>
                    <a:gd name="T6" fmla="*/ 14 w 53"/>
                    <a:gd name="T7" fmla="*/ 30 h 61"/>
                    <a:gd name="T8" fmla="*/ 24 w 53"/>
                    <a:gd name="T9" fmla="*/ 30 h 61"/>
                    <a:gd name="T10" fmla="*/ 32 w 53"/>
                    <a:gd name="T11" fmla="*/ 30 h 61"/>
                    <a:gd name="T12" fmla="*/ 26 w 53"/>
                    <a:gd name="T13" fmla="*/ 30 h 61"/>
                    <a:gd name="T14" fmla="*/ 34 w 53"/>
                    <a:gd name="T15" fmla="*/ 30 h 61"/>
                    <a:gd name="T16" fmla="*/ 37 w 53"/>
                    <a:gd name="T17" fmla="*/ 30 h 61"/>
                    <a:gd name="T18" fmla="*/ 42 w 53"/>
                    <a:gd name="T19" fmla="*/ 30 h 61"/>
                    <a:gd name="T20" fmla="*/ 52 w 53"/>
                    <a:gd name="T21" fmla="*/ 30 h 61"/>
                    <a:gd name="T22" fmla="*/ 50 w 53"/>
                    <a:gd name="T23" fmla="*/ 30 h 61"/>
                    <a:gd name="T24" fmla="*/ 42 w 53"/>
                    <a:gd name="T25" fmla="*/ 30 h 61"/>
                    <a:gd name="T26" fmla="*/ 40 w 53"/>
                    <a:gd name="T27" fmla="*/ 15 h 61"/>
                    <a:gd name="T28" fmla="*/ 29 w 53"/>
                    <a:gd name="T29" fmla="*/ 29 h 61"/>
                    <a:gd name="T30" fmla="*/ 24 w 53"/>
                    <a:gd name="T31" fmla="*/ 7 h 61"/>
                    <a:gd name="T32" fmla="*/ 12 w 53"/>
                    <a:gd name="T33" fmla="*/ 7 h 61"/>
                    <a:gd name="T34" fmla="*/ 11 w 53"/>
                    <a:gd name="T35" fmla="*/ 2 h 61"/>
                    <a:gd name="T36" fmla="*/ 0 w 53"/>
                    <a:gd name="T37" fmla="*/ 0 h 61"/>
                    <a:gd name="T38" fmla="*/ 2 w 53"/>
                    <a:gd name="T39" fmla="*/ 27 h 61"/>
                    <a:gd name="T40" fmla="*/ 2 w 53"/>
                    <a:gd name="T41" fmla="*/ 27 h 61"/>
                    <a:gd name="T42" fmla="*/ 2 w 53"/>
                    <a:gd name="T43" fmla="*/ 2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3"/>
                    <a:gd name="T67" fmla="*/ 0 h 61"/>
                    <a:gd name="T68" fmla="*/ 53 w 5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3" h="61">
                      <a:moveTo>
                        <a:pt x="2" y="27"/>
                      </a:moveTo>
                      <a:lnTo>
                        <a:pt x="18" y="29"/>
                      </a:lnTo>
                      <a:lnTo>
                        <a:pt x="19" y="38"/>
                      </a:lnTo>
                      <a:lnTo>
                        <a:pt x="14" y="43"/>
                      </a:lnTo>
                      <a:lnTo>
                        <a:pt x="24" y="60"/>
                      </a:lnTo>
                      <a:lnTo>
                        <a:pt x="32" y="53"/>
                      </a:lnTo>
                      <a:lnTo>
                        <a:pt x="26" y="43"/>
                      </a:lnTo>
                      <a:lnTo>
                        <a:pt x="34" y="46"/>
                      </a:lnTo>
                      <a:lnTo>
                        <a:pt x="37" y="39"/>
                      </a:lnTo>
                      <a:lnTo>
                        <a:pt x="42" y="46"/>
                      </a:lnTo>
                      <a:lnTo>
                        <a:pt x="52" y="44"/>
                      </a:lnTo>
                      <a:lnTo>
                        <a:pt x="50" y="35"/>
                      </a:lnTo>
                      <a:lnTo>
                        <a:pt x="42" y="34"/>
                      </a:lnTo>
                      <a:lnTo>
                        <a:pt x="40" y="15"/>
                      </a:lnTo>
                      <a:lnTo>
                        <a:pt x="29" y="29"/>
                      </a:lnTo>
                      <a:lnTo>
                        <a:pt x="24" y="7"/>
                      </a:lnTo>
                      <a:lnTo>
                        <a:pt x="12" y="7"/>
                      </a:lnTo>
                      <a:lnTo>
                        <a:pt x="11" y="2"/>
                      </a:lnTo>
                      <a:lnTo>
                        <a:pt x="0" y="0"/>
                      </a:lnTo>
                      <a:lnTo>
                        <a:pt x="2" y="27"/>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23" name="Freeform 287"/>
                <p:cNvSpPr>
                  <a:spLocks noChangeAspect="1"/>
                </p:cNvSpPr>
                <p:nvPr/>
              </p:nvSpPr>
              <p:spPr bwMode="auto">
                <a:xfrm>
                  <a:off x="4837" y="2297"/>
                  <a:ext cx="87" cy="85"/>
                </a:xfrm>
                <a:custGeom>
                  <a:avLst/>
                  <a:gdLst>
                    <a:gd name="T0" fmla="*/ 0 w 85"/>
                    <a:gd name="T1" fmla="*/ 22 h 87"/>
                    <a:gd name="T2" fmla="*/ 3 w 85"/>
                    <a:gd name="T3" fmla="*/ 30 h 87"/>
                    <a:gd name="T4" fmla="*/ 10 w 85"/>
                    <a:gd name="T5" fmla="*/ 21 h 87"/>
                    <a:gd name="T6" fmla="*/ 16 w 85"/>
                    <a:gd name="T7" fmla="*/ 21 h 87"/>
                    <a:gd name="T8" fmla="*/ 17 w 85"/>
                    <a:gd name="T9" fmla="*/ 21 h 87"/>
                    <a:gd name="T10" fmla="*/ 60 w 85"/>
                    <a:gd name="T11" fmla="*/ 21 h 87"/>
                    <a:gd name="T12" fmla="*/ 72 w 85"/>
                    <a:gd name="T13" fmla="*/ 21 h 87"/>
                    <a:gd name="T14" fmla="*/ 82 w 85"/>
                    <a:gd name="T15" fmla="*/ 21 h 87"/>
                    <a:gd name="T16" fmla="*/ 72 w 85"/>
                    <a:gd name="T17" fmla="*/ 35 h 87"/>
                    <a:gd name="T18" fmla="*/ 137 w 85"/>
                    <a:gd name="T19" fmla="*/ 44 h 87"/>
                    <a:gd name="T20" fmla="*/ 146 w 85"/>
                    <a:gd name="T21" fmla="*/ 39 h 87"/>
                    <a:gd name="T22" fmla="*/ 129 w 85"/>
                    <a:gd name="T23" fmla="*/ 32 h 87"/>
                    <a:gd name="T24" fmla="*/ 137 w 85"/>
                    <a:gd name="T25" fmla="*/ 26 h 87"/>
                    <a:gd name="T26" fmla="*/ 143 w 85"/>
                    <a:gd name="T27" fmla="*/ 21 h 87"/>
                    <a:gd name="T28" fmla="*/ 161 w 85"/>
                    <a:gd name="T29" fmla="*/ 37 h 87"/>
                    <a:gd name="T30" fmla="*/ 170 w 85"/>
                    <a:gd name="T31" fmla="*/ 21 h 87"/>
                    <a:gd name="T32" fmla="*/ 158 w 85"/>
                    <a:gd name="T33" fmla="*/ 19 h 87"/>
                    <a:gd name="T34" fmla="*/ 123 w 85"/>
                    <a:gd name="T35" fmla="*/ 0 h 87"/>
                    <a:gd name="T36" fmla="*/ 129 w 85"/>
                    <a:gd name="T37" fmla="*/ 13 h 87"/>
                    <a:gd name="T38" fmla="*/ 114 w 85"/>
                    <a:gd name="T39" fmla="*/ 19 h 87"/>
                    <a:gd name="T40" fmla="*/ 98 w 85"/>
                    <a:gd name="T41" fmla="*/ 17 h 87"/>
                    <a:gd name="T42" fmla="*/ 94 w 85"/>
                    <a:gd name="T43" fmla="*/ 21 h 87"/>
                    <a:gd name="T44" fmla="*/ 68 w 85"/>
                    <a:gd name="T45" fmla="*/ 21 h 87"/>
                    <a:gd name="T46" fmla="*/ 66 w 85"/>
                    <a:gd name="T47" fmla="*/ 21 h 87"/>
                    <a:gd name="T48" fmla="*/ 19 w 85"/>
                    <a:gd name="T49" fmla="*/ 21 h 87"/>
                    <a:gd name="T50" fmla="*/ 2 w 85"/>
                    <a:gd name="T51" fmla="*/ 21 h 87"/>
                    <a:gd name="T52" fmla="*/ 0 w 85"/>
                    <a:gd name="T53" fmla="*/ 22 h 87"/>
                    <a:gd name="T54" fmla="*/ 0 w 85"/>
                    <a:gd name="T55" fmla="*/ 22 h 87"/>
                    <a:gd name="T56" fmla="*/ 0 w 85"/>
                    <a:gd name="T57" fmla="*/ 22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5"/>
                    <a:gd name="T88" fmla="*/ 0 h 87"/>
                    <a:gd name="T89" fmla="*/ 85 w 85"/>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5" h="87">
                      <a:moveTo>
                        <a:pt x="0" y="53"/>
                      </a:moveTo>
                      <a:lnTo>
                        <a:pt x="3" y="61"/>
                      </a:lnTo>
                      <a:lnTo>
                        <a:pt x="10" y="43"/>
                      </a:lnTo>
                      <a:lnTo>
                        <a:pt x="16" y="41"/>
                      </a:lnTo>
                      <a:lnTo>
                        <a:pt x="17" y="49"/>
                      </a:lnTo>
                      <a:lnTo>
                        <a:pt x="29" y="41"/>
                      </a:lnTo>
                      <a:lnTo>
                        <a:pt x="37" y="44"/>
                      </a:lnTo>
                      <a:lnTo>
                        <a:pt x="42" y="49"/>
                      </a:lnTo>
                      <a:lnTo>
                        <a:pt x="37" y="68"/>
                      </a:lnTo>
                      <a:lnTo>
                        <a:pt x="65" y="86"/>
                      </a:lnTo>
                      <a:lnTo>
                        <a:pt x="71" y="76"/>
                      </a:lnTo>
                      <a:lnTo>
                        <a:pt x="62" y="63"/>
                      </a:lnTo>
                      <a:lnTo>
                        <a:pt x="65" y="57"/>
                      </a:lnTo>
                      <a:lnTo>
                        <a:pt x="69" y="49"/>
                      </a:lnTo>
                      <a:lnTo>
                        <a:pt x="79" y="71"/>
                      </a:lnTo>
                      <a:lnTo>
                        <a:pt x="84" y="52"/>
                      </a:lnTo>
                      <a:lnTo>
                        <a:pt x="78" y="19"/>
                      </a:lnTo>
                      <a:lnTo>
                        <a:pt x="60" y="0"/>
                      </a:lnTo>
                      <a:lnTo>
                        <a:pt x="62" y="13"/>
                      </a:lnTo>
                      <a:lnTo>
                        <a:pt x="57" y="19"/>
                      </a:lnTo>
                      <a:lnTo>
                        <a:pt x="50" y="17"/>
                      </a:lnTo>
                      <a:lnTo>
                        <a:pt x="48" y="26"/>
                      </a:lnTo>
                      <a:lnTo>
                        <a:pt x="35" y="34"/>
                      </a:lnTo>
                      <a:lnTo>
                        <a:pt x="34" y="26"/>
                      </a:lnTo>
                      <a:lnTo>
                        <a:pt x="19" y="26"/>
                      </a:lnTo>
                      <a:lnTo>
                        <a:pt x="2" y="41"/>
                      </a:lnTo>
                      <a:lnTo>
                        <a:pt x="0" y="53"/>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24" name="Freeform 288"/>
                <p:cNvSpPr>
                  <a:spLocks noChangeAspect="1"/>
                </p:cNvSpPr>
                <p:nvPr/>
              </p:nvSpPr>
              <p:spPr bwMode="auto">
                <a:xfrm>
                  <a:off x="5328" y="2582"/>
                  <a:ext cx="82" cy="43"/>
                </a:xfrm>
                <a:custGeom>
                  <a:avLst/>
                  <a:gdLst>
                    <a:gd name="T0" fmla="*/ 0 w 80"/>
                    <a:gd name="T1" fmla="*/ 22 h 44"/>
                    <a:gd name="T2" fmla="*/ 17 w 80"/>
                    <a:gd name="T3" fmla="*/ 22 h 44"/>
                    <a:gd name="T4" fmla="*/ 87 w 80"/>
                    <a:gd name="T5" fmla="*/ 22 h 44"/>
                    <a:gd name="T6" fmla="*/ 149 w 80"/>
                    <a:gd name="T7" fmla="*/ 22 h 44"/>
                    <a:gd name="T8" fmla="*/ 168 w 80"/>
                    <a:gd name="T9" fmla="*/ 10 h 44"/>
                    <a:gd name="T10" fmla="*/ 160 w 80"/>
                    <a:gd name="T11" fmla="*/ 0 h 44"/>
                    <a:gd name="T12" fmla="*/ 137 w 80"/>
                    <a:gd name="T13" fmla="*/ 0 h 44"/>
                    <a:gd name="T14" fmla="*/ 138 w 80"/>
                    <a:gd name="T15" fmla="*/ 15 h 44"/>
                    <a:gd name="T16" fmla="*/ 119 w 80"/>
                    <a:gd name="T17" fmla="*/ 15 h 44"/>
                    <a:gd name="T18" fmla="*/ 99 w 80"/>
                    <a:gd name="T19" fmla="*/ 22 h 44"/>
                    <a:gd name="T20" fmla="*/ 0 w 80"/>
                    <a:gd name="T21" fmla="*/ 22 h 44"/>
                    <a:gd name="T22" fmla="*/ 0 w 80"/>
                    <a:gd name="T23" fmla="*/ 22 h 44"/>
                    <a:gd name="T24" fmla="*/ 0 w 80"/>
                    <a:gd name="T25" fmla="*/ 22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44"/>
                    <a:gd name="T41" fmla="*/ 80 w 80"/>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44">
                      <a:moveTo>
                        <a:pt x="0" y="27"/>
                      </a:moveTo>
                      <a:lnTo>
                        <a:pt x="17" y="42"/>
                      </a:lnTo>
                      <a:lnTo>
                        <a:pt x="43" y="43"/>
                      </a:lnTo>
                      <a:lnTo>
                        <a:pt x="70" y="29"/>
                      </a:lnTo>
                      <a:lnTo>
                        <a:pt x="79" y="10"/>
                      </a:lnTo>
                      <a:lnTo>
                        <a:pt x="75" y="0"/>
                      </a:lnTo>
                      <a:lnTo>
                        <a:pt x="63" y="0"/>
                      </a:lnTo>
                      <a:lnTo>
                        <a:pt x="64" y="15"/>
                      </a:lnTo>
                      <a:lnTo>
                        <a:pt x="56" y="15"/>
                      </a:lnTo>
                      <a:lnTo>
                        <a:pt x="49" y="27"/>
                      </a:lnTo>
                      <a:lnTo>
                        <a:pt x="0" y="27"/>
                      </a:lnTo>
                    </a:path>
                  </a:pathLst>
                </a:custGeom>
                <a:solidFill>
                  <a:srgbClr val="FFFF66"/>
                </a:solidFill>
                <a:ln w="3175" cap="flat" cmpd="sng">
                  <a:solidFill>
                    <a:srgbClr val="000000"/>
                  </a:solidFill>
                  <a:prstDash val="solid"/>
                  <a:round/>
                  <a:headEnd type="none" w="med" len="med"/>
                  <a:tailEnd type="none" w="med" len="med"/>
                </a:ln>
              </p:spPr>
              <p:txBody>
                <a:bodyPr/>
                <a:lstStyle/>
                <a:p>
                  <a:endParaRPr lang="en-US"/>
                </a:p>
              </p:txBody>
            </p:sp>
            <p:sp>
              <p:nvSpPr>
                <p:cNvPr id="1225" name="Freeform 289"/>
                <p:cNvSpPr>
                  <a:spLocks noChangeAspect="1"/>
                </p:cNvSpPr>
                <p:nvPr/>
              </p:nvSpPr>
              <p:spPr bwMode="auto">
                <a:xfrm>
                  <a:off x="5379" y="2549"/>
                  <a:ext cx="41" cy="47"/>
                </a:xfrm>
                <a:custGeom>
                  <a:avLst/>
                  <a:gdLst>
                    <a:gd name="T0" fmla="*/ 0 w 40"/>
                    <a:gd name="T1" fmla="*/ 0 h 48"/>
                    <a:gd name="T2" fmla="*/ 56 w 40"/>
                    <a:gd name="T3" fmla="*/ 21 h 48"/>
                    <a:gd name="T4" fmla="*/ 75 w 40"/>
                    <a:gd name="T5" fmla="*/ 24 h 48"/>
                    <a:gd name="T6" fmla="*/ 80 w 40"/>
                    <a:gd name="T7" fmla="*/ 24 h 48"/>
                    <a:gd name="T8" fmla="*/ 13 w 40"/>
                    <a:gd name="T9" fmla="*/ 5 h 48"/>
                    <a:gd name="T10" fmla="*/ 0 w 40"/>
                    <a:gd name="T11" fmla="*/ 0 h 48"/>
                    <a:gd name="T12" fmla="*/ 0 w 40"/>
                    <a:gd name="T13" fmla="*/ 0 h 48"/>
                    <a:gd name="T14" fmla="*/ 0 w 40"/>
                    <a:gd name="T15" fmla="*/ 0 h 48"/>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48"/>
                    <a:gd name="T26" fmla="*/ 40 w 40"/>
                    <a:gd name="T27" fmla="*/ 48 h 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48">
                      <a:moveTo>
                        <a:pt x="0" y="0"/>
                      </a:moveTo>
                      <a:lnTo>
                        <a:pt x="25" y="21"/>
                      </a:lnTo>
                      <a:lnTo>
                        <a:pt x="37" y="47"/>
                      </a:lnTo>
                      <a:lnTo>
                        <a:pt x="39" y="28"/>
                      </a:lnTo>
                      <a:lnTo>
                        <a:pt x="13" y="5"/>
                      </a:lnTo>
                      <a:lnTo>
                        <a:pt x="0"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26" name="Freeform 290"/>
                <p:cNvSpPr>
                  <a:spLocks noChangeAspect="1"/>
                </p:cNvSpPr>
                <p:nvPr/>
              </p:nvSpPr>
              <p:spPr bwMode="auto">
                <a:xfrm>
                  <a:off x="5447" y="2607"/>
                  <a:ext cx="25" cy="31"/>
                </a:xfrm>
                <a:custGeom>
                  <a:avLst/>
                  <a:gdLst>
                    <a:gd name="T0" fmla="*/ 0 w 25"/>
                    <a:gd name="T1" fmla="*/ 0 h 30"/>
                    <a:gd name="T2" fmla="*/ 14 w 25"/>
                    <a:gd name="T3" fmla="*/ 75 h 30"/>
                    <a:gd name="T4" fmla="*/ 24 w 25"/>
                    <a:gd name="T5" fmla="*/ 69 h 30"/>
                    <a:gd name="T6" fmla="*/ 8 w 25"/>
                    <a:gd name="T7" fmla="*/ 1 h 30"/>
                    <a:gd name="T8" fmla="*/ 0 w 25"/>
                    <a:gd name="T9" fmla="*/ 0 h 30"/>
                    <a:gd name="T10" fmla="*/ 0 w 25"/>
                    <a:gd name="T11" fmla="*/ 0 h 30"/>
                    <a:gd name="T12" fmla="*/ 0 w 25"/>
                    <a:gd name="T13" fmla="*/ 0 h 30"/>
                    <a:gd name="T14" fmla="*/ 0 60000 65536"/>
                    <a:gd name="T15" fmla="*/ 0 60000 65536"/>
                    <a:gd name="T16" fmla="*/ 0 60000 65536"/>
                    <a:gd name="T17" fmla="*/ 0 60000 65536"/>
                    <a:gd name="T18" fmla="*/ 0 60000 65536"/>
                    <a:gd name="T19" fmla="*/ 0 60000 65536"/>
                    <a:gd name="T20" fmla="*/ 0 60000 65536"/>
                    <a:gd name="T21" fmla="*/ 0 w 25"/>
                    <a:gd name="T22" fmla="*/ 0 h 30"/>
                    <a:gd name="T23" fmla="*/ 25 w 25"/>
                    <a:gd name="T24" fmla="*/ 30 h 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0">
                      <a:moveTo>
                        <a:pt x="0" y="0"/>
                      </a:moveTo>
                      <a:lnTo>
                        <a:pt x="14" y="29"/>
                      </a:lnTo>
                      <a:lnTo>
                        <a:pt x="24" y="26"/>
                      </a:lnTo>
                      <a:lnTo>
                        <a:pt x="8" y="1"/>
                      </a:lnTo>
                      <a:lnTo>
                        <a:pt x="0"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27" name="Freeform 291"/>
                <p:cNvSpPr>
                  <a:spLocks noChangeAspect="1"/>
                </p:cNvSpPr>
                <p:nvPr/>
              </p:nvSpPr>
              <p:spPr bwMode="auto">
                <a:xfrm>
                  <a:off x="5557" y="2913"/>
                  <a:ext cx="44" cy="42"/>
                </a:xfrm>
                <a:custGeom>
                  <a:avLst/>
                  <a:gdLst>
                    <a:gd name="T0" fmla="*/ 0 w 43"/>
                    <a:gd name="T1" fmla="*/ 0 h 43"/>
                    <a:gd name="T2" fmla="*/ 9 w 43"/>
                    <a:gd name="T3" fmla="*/ 21 h 43"/>
                    <a:gd name="T4" fmla="*/ 65 w 43"/>
                    <a:gd name="T5" fmla="*/ 21 h 43"/>
                    <a:gd name="T6" fmla="*/ 81 w 43"/>
                    <a:gd name="T7" fmla="*/ 21 h 43"/>
                    <a:gd name="T8" fmla="*/ 17 w 43"/>
                    <a:gd name="T9" fmla="*/ 11 h 43"/>
                    <a:gd name="T10" fmla="*/ 0 w 43"/>
                    <a:gd name="T11" fmla="*/ 0 h 43"/>
                    <a:gd name="T12" fmla="*/ 0 w 43"/>
                    <a:gd name="T13" fmla="*/ 0 h 43"/>
                    <a:gd name="T14" fmla="*/ 0 w 43"/>
                    <a:gd name="T15" fmla="*/ 0 h 43"/>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3"/>
                    <a:gd name="T26" fmla="*/ 43 w 4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3">
                      <a:moveTo>
                        <a:pt x="0" y="0"/>
                      </a:moveTo>
                      <a:lnTo>
                        <a:pt x="9" y="21"/>
                      </a:lnTo>
                      <a:lnTo>
                        <a:pt x="34" y="42"/>
                      </a:lnTo>
                      <a:lnTo>
                        <a:pt x="42" y="42"/>
                      </a:lnTo>
                      <a:lnTo>
                        <a:pt x="17" y="11"/>
                      </a:lnTo>
                      <a:lnTo>
                        <a:pt x="0" y="0"/>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28" name="Freeform 292"/>
                <p:cNvSpPr>
                  <a:spLocks noChangeAspect="1"/>
                </p:cNvSpPr>
                <p:nvPr/>
              </p:nvSpPr>
              <p:spPr bwMode="auto">
                <a:xfrm>
                  <a:off x="4980" y="2729"/>
                  <a:ext cx="28" cy="14"/>
                </a:xfrm>
                <a:custGeom>
                  <a:avLst/>
                  <a:gdLst>
                    <a:gd name="T0" fmla="*/ 0 w 27"/>
                    <a:gd name="T1" fmla="*/ 7 h 15"/>
                    <a:gd name="T2" fmla="*/ 53 w 27"/>
                    <a:gd name="T3" fmla="*/ 7 h 15"/>
                    <a:gd name="T4" fmla="*/ 75 w 27"/>
                    <a:gd name="T5" fmla="*/ 6 h 15"/>
                    <a:gd name="T6" fmla="*/ 65 w 27"/>
                    <a:gd name="T7" fmla="*/ 0 h 15"/>
                    <a:gd name="T8" fmla="*/ 6 w 27"/>
                    <a:gd name="T9" fmla="*/ 0 h 15"/>
                    <a:gd name="T10" fmla="*/ 0 w 27"/>
                    <a:gd name="T11" fmla="*/ 7 h 15"/>
                    <a:gd name="T12" fmla="*/ 0 w 27"/>
                    <a:gd name="T13" fmla="*/ 7 h 15"/>
                    <a:gd name="T14" fmla="*/ 0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0" y="11"/>
                      </a:moveTo>
                      <a:lnTo>
                        <a:pt x="16" y="14"/>
                      </a:lnTo>
                      <a:lnTo>
                        <a:pt x="26" y="6"/>
                      </a:lnTo>
                      <a:lnTo>
                        <a:pt x="22" y="0"/>
                      </a:lnTo>
                      <a:lnTo>
                        <a:pt x="6" y="0"/>
                      </a:lnTo>
                      <a:lnTo>
                        <a:pt x="0" y="1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29" name="Freeform 293"/>
                <p:cNvSpPr>
                  <a:spLocks noChangeAspect="1"/>
                </p:cNvSpPr>
                <p:nvPr/>
              </p:nvSpPr>
              <p:spPr bwMode="auto">
                <a:xfrm>
                  <a:off x="4862" y="2668"/>
                  <a:ext cx="72" cy="43"/>
                </a:xfrm>
                <a:custGeom>
                  <a:avLst/>
                  <a:gdLst>
                    <a:gd name="T0" fmla="*/ 0 w 72"/>
                    <a:gd name="T1" fmla="*/ 42 h 43"/>
                    <a:gd name="T2" fmla="*/ 18 w 72"/>
                    <a:gd name="T3" fmla="*/ 36 h 43"/>
                    <a:gd name="T4" fmla="*/ 36 w 72"/>
                    <a:gd name="T5" fmla="*/ 18 h 43"/>
                    <a:gd name="T6" fmla="*/ 71 w 72"/>
                    <a:gd name="T7" fmla="*/ 0 h 43"/>
                    <a:gd name="T8" fmla="*/ 32 w 72"/>
                    <a:gd name="T9" fmla="*/ 7 h 43"/>
                    <a:gd name="T10" fmla="*/ 10 w 72"/>
                    <a:gd name="T11" fmla="*/ 20 h 43"/>
                    <a:gd name="T12" fmla="*/ 0 w 72"/>
                    <a:gd name="T13" fmla="*/ 42 h 43"/>
                    <a:gd name="T14" fmla="*/ 0 w 72"/>
                    <a:gd name="T15" fmla="*/ 42 h 43"/>
                    <a:gd name="T16" fmla="*/ 0 w 72"/>
                    <a:gd name="T17" fmla="*/ 42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43"/>
                    <a:gd name="T29" fmla="*/ 72 w 72"/>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43">
                      <a:moveTo>
                        <a:pt x="0" y="42"/>
                      </a:moveTo>
                      <a:lnTo>
                        <a:pt x="18" y="36"/>
                      </a:lnTo>
                      <a:lnTo>
                        <a:pt x="36" y="18"/>
                      </a:lnTo>
                      <a:lnTo>
                        <a:pt x="71" y="0"/>
                      </a:lnTo>
                      <a:lnTo>
                        <a:pt x="32" y="7"/>
                      </a:lnTo>
                      <a:lnTo>
                        <a:pt x="10" y="20"/>
                      </a:lnTo>
                      <a:lnTo>
                        <a:pt x="0" y="42"/>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1230" name="Freeform 294"/>
                <p:cNvSpPr>
                  <a:spLocks noChangeAspect="1"/>
                </p:cNvSpPr>
                <p:nvPr/>
              </p:nvSpPr>
              <p:spPr bwMode="auto">
                <a:xfrm>
                  <a:off x="4650" y="2036"/>
                  <a:ext cx="13" cy="6"/>
                </a:xfrm>
                <a:custGeom>
                  <a:avLst/>
                  <a:gdLst>
                    <a:gd name="T0" fmla="*/ 0 w 12"/>
                    <a:gd name="T1" fmla="*/ 0 h 7"/>
                    <a:gd name="T2" fmla="*/ 0 w 12"/>
                    <a:gd name="T3" fmla="*/ 3 h 7"/>
                    <a:gd name="T4" fmla="*/ 129 w 12"/>
                    <a:gd name="T5" fmla="*/ 3 h 7"/>
                    <a:gd name="T6" fmla="*/ 129 w 12"/>
                    <a:gd name="T7" fmla="*/ 0 h 7"/>
                    <a:gd name="T8" fmla="*/ 0 w 12"/>
                    <a:gd name="T9" fmla="*/ 0 h 7"/>
                    <a:gd name="T10" fmla="*/ 0 w 12"/>
                    <a:gd name="T11" fmla="*/ 0 h 7"/>
                    <a:gd name="T12" fmla="*/ 0 60000 65536"/>
                    <a:gd name="T13" fmla="*/ 0 60000 65536"/>
                    <a:gd name="T14" fmla="*/ 0 60000 65536"/>
                    <a:gd name="T15" fmla="*/ 0 60000 65536"/>
                    <a:gd name="T16" fmla="*/ 0 60000 65536"/>
                    <a:gd name="T17" fmla="*/ 0 60000 65536"/>
                    <a:gd name="T18" fmla="*/ 0 w 12"/>
                    <a:gd name="T19" fmla="*/ 0 h 7"/>
                    <a:gd name="T20" fmla="*/ 12 w 12"/>
                    <a:gd name="T21" fmla="*/ 7 h 7"/>
                  </a:gdLst>
                  <a:ahLst/>
                  <a:cxnLst>
                    <a:cxn ang="T12">
                      <a:pos x="T0" y="T1"/>
                    </a:cxn>
                    <a:cxn ang="T13">
                      <a:pos x="T2" y="T3"/>
                    </a:cxn>
                    <a:cxn ang="T14">
                      <a:pos x="T4" y="T5"/>
                    </a:cxn>
                    <a:cxn ang="T15">
                      <a:pos x="T6" y="T7"/>
                    </a:cxn>
                    <a:cxn ang="T16">
                      <a:pos x="T8" y="T9"/>
                    </a:cxn>
                    <a:cxn ang="T17">
                      <a:pos x="T10" y="T11"/>
                    </a:cxn>
                  </a:cxnLst>
                  <a:rect l="T18" t="T19" r="T20" b="T21"/>
                  <a:pathLst>
                    <a:path w="12" h="7">
                      <a:moveTo>
                        <a:pt x="0" y="0"/>
                      </a:moveTo>
                      <a:lnTo>
                        <a:pt x="0" y="6"/>
                      </a:lnTo>
                      <a:lnTo>
                        <a:pt x="11" y="6"/>
                      </a:lnTo>
                      <a:lnTo>
                        <a:pt x="11" y="0"/>
                      </a:lnTo>
                      <a:lnTo>
                        <a:pt x="0"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1231" name="Freeform 295"/>
                <p:cNvSpPr>
                  <a:spLocks noChangeAspect="1"/>
                </p:cNvSpPr>
                <p:nvPr/>
              </p:nvSpPr>
              <p:spPr bwMode="auto">
                <a:xfrm>
                  <a:off x="4650" y="2036"/>
                  <a:ext cx="13" cy="1"/>
                </a:xfrm>
                <a:custGeom>
                  <a:avLst/>
                  <a:gdLst>
                    <a:gd name="T0" fmla="*/ 129 w 12"/>
                    <a:gd name="T1" fmla="*/ 0 h 1"/>
                    <a:gd name="T2" fmla="*/ 0 w 12"/>
                    <a:gd name="T3" fmla="*/ 0 h 1"/>
                    <a:gd name="T4" fmla="*/ 129 w 12"/>
                    <a:gd name="T5" fmla="*/ 0 h 1"/>
                    <a:gd name="T6" fmla="*/ 129 w 12"/>
                    <a:gd name="T7" fmla="*/ 0 h 1"/>
                    <a:gd name="T8" fmla="*/ 0 60000 65536"/>
                    <a:gd name="T9" fmla="*/ 0 60000 65536"/>
                    <a:gd name="T10" fmla="*/ 0 60000 65536"/>
                    <a:gd name="T11" fmla="*/ 0 60000 65536"/>
                    <a:gd name="T12" fmla="*/ 0 w 12"/>
                    <a:gd name="T13" fmla="*/ 0 h 1"/>
                    <a:gd name="T14" fmla="*/ 12 w 12"/>
                    <a:gd name="T15" fmla="*/ 1 h 1"/>
                  </a:gdLst>
                  <a:ahLst/>
                  <a:cxnLst>
                    <a:cxn ang="T8">
                      <a:pos x="T0" y="T1"/>
                    </a:cxn>
                    <a:cxn ang="T9">
                      <a:pos x="T2" y="T3"/>
                    </a:cxn>
                    <a:cxn ang="T10">
                      <a:pos x="T4" y="T5"/>
                    </a:cxn>
                    <a:cxn ang="T11">
                      <a:pos x="T6" y="T7"/>
                    </a:cxn>
                  </a:cxnLst>
                  <a:rect l="T12" t="T13" r="T14" b="T15"/>
                  <a:pathLst>
                    <a:path w="12" h="1">
                      <a:moveTo>
                        <a:pt x="11" y="0"/>
                      </a:moveTo>
                      <a:lnTo>
                        <a:pt x="0" y="0"/>
                      </a:lnTo>
                      <a:lnTo>
                        <a:pt x="11" y="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grpSp>
        <p:sp>
          <p:nvSpPr>
            <p:cNvPr id="528" name="Freeform 298"/>
            <p:cNvSpPr>
              <a:spLocks noChangeAspect="1"/>
            </p:cNvSpPr>
            <p:nvPr/>
          </p:nvSpPr>
          <p:spPr bwMode="auto">
            <a:xfrm>
              <a:off x="887413" y="1735138"/>
              <a:ext cx="1906587" cy="963612"/>
            </a:xfrm>
            <a:custGeom>
              <a:avLst/>
              <a:gdLst>
                <a:gd name="T0" fmla="*/ 2147483647 w 1181"/>
                <a:gd name="T1" fmla="*/ 2147483647 h 616"/>
                <a:gd name="T2" fmla="*/ 2147483647 w 1181"/>
                <a:gd name="T3" fmla="*/ 2147483647 h 616"/>
                <a:gd name="T4" fmla="*/ 2147483647 w 1181"/>
                <a:gd name="T5" fmla="*/ 2147483647 h 616"/>
                <a:gd name="T6" fmla="*/ 2147483647 w 1181"/>
                <a:gd name="T7" fmla="*/ 2147483647 h 616"/>
                <a:gd name="T8" fmla="*/ 2147483647 w 1181"/>
                <a:gd name="T9" fmla="*/ 2147483647 h 616"/>
                <a:gd name="T10" fmla="*/ 2147483647 w 1181"/>
                <a:gd name="T11" fmla="*/ 2147483647 h 616"/>
                <a:gd name="T12" fmla="*/ 2147483647 w 1181"/>
                <a:gd name="T13" fmla="*/ 2147483647 h 616"/>
                <a:gd name="T14" fmla="*/ 2147483647 w 1181"/>
                <a:gd name="T15" fmla="*/ 2147483647 h 616"/>
                <a:gd name="T16" fmla="*/ 2147483647 w 1181"/>
                <a:gd name="T17" fmla="*/ 2147483647 h 616"/>
                <a:gd name="T18" fmla="*/ 2147483647 w 1181"/>
                <a:gd name="T19" fmla="*/ 2147483647 h 616"/>
                <a:gd name="T20" fmla="*/ 2147483647 w 1181"/>
                <a:gd name="T21" fmla="*/ 2147483647 h 616"/>
                <a:gd name="T22" fmla="*/ 2147483647 w 1181"/>
                <a:gd name="T23" fmla="*/ 2147483647 h 616"/>
                <a:gd name="T24" fmla="*/ 2147483647 w 1181"/>
                <a:gd name="T25" fmla="*/ 2147483647 h 616"/>
                <a:gd name="T26" fmla="*/ 2147483647 w 1181"/>
                <a:gd name="T27" fmla="*/ 2147483647 h 616"/>
                <a:gd name="T28" fmla="*/ 2147483647 w 1181"/>
                <a:gd name="T29" fmla="*/ 2147483647 h 616"/>
                <a:gd name="T30" fmla="*/ 2147483647 w 1181"/>
                <a:gd name="T31" fmla="*/ 2147483647 h 616"/>
                <a:gd name="T32" fmla="*/ 2147483647 w 1181"/>
                <a:gd name="T33" fmla="*/ 2147483647 h 616"/>
                <a:gd name="T34" fmla="*/ 2147483647 w 1181"/>
                <a:gd name="T35" fmla="*/ 2147483647 h 616"/>
                <a:gd name="T36" fmla="*/ 2147483647 w 1181"/>
                <a:gd name="T37" fmla="*/ 2147483647 h 616"/>
                <a:gd name="T38" fmla="*/ 2147483647 w 1181"/>
                <a:gd name="T39" fmla="*/ 2147483647 h 616"/>
                <a:gd name="T40" fmla="*/ 2147483647 w 1181"/>
                <a:gd name="T41" fmla="*/ 2147483647 h 616"/>
                <a:gd name="T42" fmla="*/ 2147483647 w 1181"/>
                <a:gd name="T43" fmla="*/ 2147483647 h 616"/>
                <a:gd name="T44" fmla="*/ 2147483647 w 1181"/>
                <a:gd name="T45" fmla="*/ 2147483647 h 616"/>
                <a:gd name="T46" fmla="*/ 2147483647 w 1181"/>
                <a:gd name="T47" fmla="*/ 2147483647 h 616"/>
                <a:gd name="T48" fmla="*/ 2147483647 w 1181"/>
                <a:gd name="T49" fmla="*/ 2147483647 h 616"/>
                <a:gd name="T50" fmla="*/ 2147483647 w 1181"/>
                <a:gd name="T51" fmla="*/ 2147483647 h 616"/>
                <a:gd name="T52" fmla="*/ 2147483647 w 1181"/>
                <a:gd name="T53" fmla="*/ 0 h 616"/>
                <a:gd name="T54" fmla="*/ 2147483647 w 1181"/>
                <a:gd name="T55" fmla="*/ 2147483647 h 616"/>
                <a:gd name="T56" fmla="*/ 2147483647 w 1181"/>
                <a:gd name="T57" fmla="*/ 2147483647 h 616"/>
                <a:gd name="T58" fmla="*/ 2147483647 w 1181"/>
                <a:gd name="T59" fmla="*/ 2147483647 h 616"/>
                <a:gd name="T60" fmla="*/ 2147483647 w 1181"/>
                <a:gd name="T61" fmla="*/ 2147483647 h 616"/>
                <a:gd name="T62" fmla="*/ 2147483647 w 1181"/>
                <a:gd name="T63" fmla="*/ 2147483647 h 616"/>
                <a:gd name="T64" fmla="*/ 2147483647 w 1181"/>
                <a:gd name="T65" fmla="*/ 2147483647 h 616"/>
                <a:gd name="T66" fmla="*/ 2147483647 w 1181"/>
                <a:gd name="T67" fmla="*/ 2147483647 h 616"/>
                <a:gd name="T68" fmla="*/ 2147483647 w 1181"/>
                <a:gd name="T69" fmla="*/ 2147483647 h 616"/>
                <a:gd name="T70" fmla="*/ 2147483647 w 1181"/>
                <a:gd name="T71" fmla="*/ 2147483647 h 616"/>
                <a:gd name="T72" fmla="*/ 2147483647 w 1181"/>
                <a:gd name="T73" fmla="*/ 2147483647 h 616"/>
                <a:gd name="T74" fmla="*/ 2147483647 w 1181"/>
                <a:gd name="T75" fmla="*/ 2147483647 h 616"/>
                <a:gd name="T76" fmla="*/ 2147483647 w 1181"/>
                <a:gd name="T77" fmla="*/ 2147483647 h 616"/>
                <a:gd name="T78" fmla="*/ 2147483647 w 1181"/>
                <a:gd name="T79" fmla="*/ 2147483647 h 616"/>
                <a:gd name="T80" fmla="*/ 2147483647 w 1181"/>
                <a:gd name="T81" fmla="*/ 2147483647 h 616"/>
                <a:gd name="T82" fmla="*/ 2147483647 w 1181"/>
                <a:gd name="T83" fmla="*/ 2147483647 h 616"/>
                <a:gd name="T84" fmla="*/ 2147483647 w 1181"/>
                <a:gd name="T85" fmla="*/ 2147483647 h 616"/>
                <a:gd name="T86" fmla="*/ 2147483647 w 1181"/>
                <a:gd name="T87" fmla="*/ 2147483647 h 616"/>
                <a:gd name="T88" fmla="*/ 2147483647 w 1181"/>
                <a:gd name="T89" fmla="*/ 2147483647 h 616"/>
                <a:gd name="T90" fmla="*/ 2147483647 w 1181"/>
                <a:gd name="T91" fmla="*/ 2147483647 h 616"/>
                <a:gd name="T92" fmla="*/ 2147483647 w 1181"/>
                <a:gd name="T93" fmla="*/ 2147483647 h 616"/>
                <a:gd name="T94" fmla="*/ 2147483647 w 1181"/>
                <a:gd name="T95" fmla="*/ 2147483647 h 616"/>
                <a:gd name="T96" fmla="*/ 2147483647 w 1181"/>
                <a:gd name="T97" fmla="*/ 2147483647 h 616"/>
                <a:gd name="T98" fmla="*/ 2147483647 w 1181"/>
                <a:gd name="T99" fmla="*/ 2147483647 h 616"/>
                <a:gd name="T100" fmla="*/ 2147483647 w 1181"/>
                <a:gd name="T101" fmla="*/ 2147483647 h 616"/>
                <a:gd name="T102" fmla="*/ 2147483647 w 1181"/>
                <a:gd name="T103" fmla="*/ 2147483647 h 6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1"/>
                <a:gd name="T157" fmla="*/ 0 h 616"/>
                <a:gd name="T158" fmla="*/ 1181 w 1181"/>
                <a:gd name="T159" fmla="*/ 616 h 6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1" h="616">
                  <a:moveTo>
                    <a:pt x="937" y="546"/>
                  </a:moveTo>
                  <a:lnTo>
                    <a:pt x="977" y="536"/>
                  </a:lnTo>
                  <a:lnTo>
                    <a:pt x="973" y="542"/>
                  </a:lnTo>
                  <a:lnTo>
                    <a:pt x="984" y="542"/>
                  </a:lnTo>
                  <a:lnTo>
                    <a:pt x="945" y="568"/>
                  </a:lnTo>
                  <a:lnTo>
                    <a:pt x="949" y="581"/>
                  </a:lnTo>
                  <a:lnTo>
                    <a:pt x="979" y="561"/>
                  </a:lnTo>
                  <a:lnTo>
                    <a:pt x="1034" y="546"/>
                  </a:lnTo>
                  <a:lnTo>
                    <a:pt x="1061" y="531"/>
                  </a:lnTo>
                  <a:lnTo>
                    <a:pt x="1053" y="523"/>
                  </a:lnTo>
                  <a:lnTo>
                    <a:pt x="1055" y="508"/>
                  </a:lnTo>
                  <a:lnTo>
                    <a:pt x="1033" y="535"/>
                  </a:lnTo>
                  <a:lnTo>
                    <a:pt x="1003" y="535"/>
                  </a:lnTo>
                  <a:lnTo>
                    <a:pt x="985" y="524"/>
                  </a:lnTo>
                  <a:lnTo>
                    <a:pt x="984" y="515"/>
                  </a:lnTo>
                  <a:lnTo>
                    <a:pt x="993" y="496"/>
                  </a:lnTo>
                  <a:lnTo>
                    <a:pt x="979" y="498"/>
                  </a:lnTo>
                  <a:lnTo>
                    <a:pt x="971" y="488"/>
                  </a:lnTo>
                  <a:lnTo>
                    <a:pt x="1009" y="480"/>
                  </a:lnTo>
                  <a:lnTo>
                    <a:pt x="1011" y="473"/>
                  </a:lnTo>
                  <a:lnTo>
                    <a:pt x="999" y="464"/>
                  </a:lnTo>
                  <a:lnTo>
                    <a:pt x="937" y="481"/>
                  </a:lnTo>
                  <a:lnTo>
                    <a:pt x="883" y="513"/>
                  </a:lnTo>
                  <a:lnTo>
                    <a:pt x="929" y="477"/>
                  </a:lnTo>
                  <a:lnTo>
                    <a:pt x="955" y="463"/>
                  </a:lnTo>
                  <a:lnTo>
                    <a:pt x="966" y="463"/>
                  </a:lnTo>
                  <a:lnTo>
                    <a:pt x="981" y="447"/>
                  </a:lnTo>
                  <a:lnTo>
                    <a:pt x="1028" y="442"/>
                  </a:lnTo>
                  <a:lnTo>
                    <a:pt x="1090" y="446"/>
                  </a:lnTo>
                  <a:lnTo>
                    <a:pt x="1120" y="425"/>
                  </a:lnTo>
                  <a:lnTo>
                    <a:pt x="1174" y="407"/>
                  </a:lnTo>
                  <a:lnTo>
                    <a:pt x="1180" y="386"/>
                  </a:lnTo>
                  <a:lnTo>
                    <a:pt x="1174" y="375"/>
                  </a:lnTo>
                  <a:lnTo>
                    <a:pt x="1163" y="375"/>
                  </a:lnTo>
                  <a:lnTo>
                    <a:pt x="1164" y="366"/>
                  </a:lnTo>
                  <a:lnTo>
                    <a:pt x="1149" y="366"/>
                  </a:lnTo>
                  <a:lnTo>
                    <a:pt x="1166" y="359"/>
                  </a:lnTo>
                  <a:lnTo>
                    <a:pt x="1146" y="354"/>
                  </a:lnTo>
                  <a:lnTo>
                    <a:pt x="1145" y="346"/>
                  </a:lnTo>
                  <a:lnTo>
                    <a:pt x="1129" y="345"/>
                  </a:lnTo>
                  <a:lnTo>
                    <a:pt x="1129" y="336"/>
                  </a:lnTo>
                  <a:lnTo>
                    <a:pt x="1116" y="325"/>
                  </a:lnTo>
                  <a:lnTo>
                    <a:pt x="1131" y="309"/>
                  </a:lnTo>
                  <a:lnTo>
                    <a:pt x="1115" y="247"/>
                  </a:lnTo>
                  <a:lnTo>
                    <a:pt x="1095" y="257"/>
                  </a:lnTo>
                  <a:lnTo>
                    <a:pt x="1096" y="264"/>
                  </a:lnTo>
                  <a:lnTo>
                    <a:pt x="1086" y="272"/>
                  </a:lnTo>
                  <a:lnTo>
                    <a:pt x="1045" y="288"/>
                  </a:lnTo>
                  <a:lnTo>
                    <a:pt x="1033" y="267"/>
                  </a:lnTo>
                  <a:lnTo>
                    <a:pt x="1049" y="237"/>
                  </a:lnTo>
                  <a:lnTo>
                    <a:pt x="1021" y="229"/>
                  </a:lnTo>
                  <a:lnTo>
                    <a:pt x="1029" y="222"/>
                  </a:lnTo>
                  <a:lnTo>
                    <a:pt x="1008" y="207"/>
                  </a:lnTo>
                  <a:lnTo>
                    <a:pt x="955" y="206"/>
                  </a:lnTo>
                  <a:lnTo>
                    <a:pt x="942" y="211"/>
                  </a:lnTo>
                  <a:lnTo>
                    <a:pt x="937" y="219"/>
                  </a:lnTo>
                  <a:lnTo>
                    <a:pt x="942" y="222"/>
                  </a:lnTo>
                  <a:lnTo>
                    <a:pt x="923" y="239"/>
                  </a:lnTo>
                  <a:lnTo>
                    <a:pt x="928" y="244"/>
                  </a:lnTo>
                  <a:lnTo>
                    <a:pt x="919" y="260"/>
                  </a:lnTo>
                  <a:lnTo>
                    <a:pt x="891" y="276"/>
                  </a:lnTo>
                  <a:lnTo>
                    <a:pt x="902" y="286"/>
                  </a:lnTo>
                  <a:lnTo>
                    <a:pt x="886" y="330"/>
                  </a:lnTo>
                  <a:lnTo>
                    <a:pt x="829" y="358"/>
                  </a:lnTo>
                  <a:lnTo>
                    <a:pt x="819" y="406"/>
                  </a:lnTo>
                  <a:lnTo>
                    <a:pt x="787" y="423"/>
                  </a:lnTo>
                  <a:lnTo>
                    <a:pt x="785" y="429"/>
                  </a:lnTo>
                  <a:lnTo>
                    <a:pt x="766" y="390"/>
                  </a:lnTo>
                  <a:lnTo>
                    <a:pt x="792" y="350"/>
                  </a:lnTo>
                  <a:lnTo>
                    <a:pt x="751" y="345"/>
                  </a:lnTo>
                  <a:lnTo>
                    <a:pt x="686" y="305"/>
                  </a:lnTo>
                  <a:lnTo>
                    <a:pt x="662" y="313"/>
                  </a:lnTo>
                  <a:lnTo>
                    <a:pt x="676" y="278"/>
                  </a:lnTo>
                  <a:lnTo>
                    <a:pt x="655" y="278"/>
                  </a:lnTo>
                  <a:lnTo>
                    <a:pt x="658" y="272"/>
                  </a:lnTo>
                  <a:lnTo>
                    <a:pt x="694" y="233"/>
                  </a:lnTo>
                  <a:lnTo>
                    <a:pt x="734" y="214"/>
                  </a:lnTo>
                  <a:lnTo>
                    <a:pt x="740" y="204"/>
                  </a:lnTo>
                  <a:lnTo>
                    <a:pt x="774" y="198"/>
                  </a:lnTo>
                  <a:lnTo>
                    <a:pt x="797" y="178"/>
                  </a:lnTo>
                  <a:lnTo>
                    <a:pt x="819" y="178"/>
                  </a:lnTo>
                  <a:lnTo>
                    <a:pt x="854" y="161"/>
                  </a:lnTo>
                  <a:lnTo>
                    <a:pt x="883" y="138"/>
                  </a:lnTo>
                  <a:lnTo>
                    <a:pt x="878" y="132"/>
                  </a:lnTo>
                  <a:lnTo>
                    <a:pt x="897" y="131"/>
                  </a:lnTo>
                  <a:lnTo>
                    <a:pt x="913" y="138"/>
                  </a:lnTo>
                  <a:lnTo>
                    <a:pt x="958" y="123"/>
                  </a:lnTo>
                  <a:lnTo>
                    <a:pt x="971" y="112"/>
                  </a:lnTo>
                  <a:lnTo>
                    <a:pt x="957" y="108"/>
                  </a:lnTo>
                  <a:lnTo>
                    <a:pt x="991" y="85"/>
                  </a:lnTo>
                  <a:lnTo>
                    <a:pt x="973" y="81"/>
                  </a:lnTo>
                  <a:lnTo>
                    <a:pt x="977" y="77"/>
                  </a:lnTo>
                  <a:lnTo>
                    <a:pt x="945" y="73"/>
                  </a:lnTo>
                  <a:lnTo>
                    <a:pt x="921" y="103"/>
                  </a:lnTo>
                  <a:lnTo>
                    <a:pt x="882" y="120"/>
                  </a:lnTo>
                  <a:lnTo>
                    <a:pt x="881" y="108"/>
                  </a:lnTo>
                  <a:lnTo>
                    <a:pt x="895" y="92"/>
                  </a:lnTo>
                  <a:lnTo>
                    <a:pt x="891" y="84"/>
                  </a:lnTo>
                  <a:lnTo>
                    <a:pt x="867" y="96"/>
                  </a:lnTo>
                  <a:lnTo>
                    <a:pt x="862" y="79"/>
                  </a:lnTo>
                  <a:lnTo>
                    <a:pt x="852" y="74"/>
                  </a:lnTo>
                  <a:lnTo>
                    <a:pt x="872" y="69"/>
                  </a:lnTo>
                  <a:lnTo>
                    <a:pt x="865" y="38"/>
                  </a:lnTo>
                  <a:lnTo>
                    <a:pt x="881" y="32"/>
                  </a:lnTo>
                  <a:lnTo>
                    <a:pt x="881" y="26"/>
                  </a:lnTo>
                  <a:lnTo>
                    <a:pt x="909" y="24"/>
                  </a:lnTo>
                  <a:lnTo>
                    <a:pt x="949" y="5"/>
                  </a:lnTo>
                  <a:lnTo>
                    <a:pt x="919" y="0"/>
                  </a:lnTo>
                  <a:lnTo>
                    <a:pt x="877" y="10"/>
                  </a:lnTo>
                  <a:lnTo>
                    <a:pt x="852" y="40"/>
                  </a:lnTo>
                  <a:lnTo>
                    <a:pt x="805" y="63"/>
                  </a:lnTo>
                  <a:lnTo>
                    <a:pt x="811" y="73"/>
                  </a:lnTo>
                  <a:lnTo>
                    <a:pt x="825" y="81"/>
                  </a:lnTo>
                  <a:lnTo>
                    <a:pt x="811" y="88"/>
                  </a:lnTo>
                  <a:lnTo>
                    <a:pt x="806" y="96"/>
                  </a:lnTo>
                  <a:lnTo>
                    <a:pt x="769" y="115"/>
                  </a:lnTo>
                  <a:lnTo>
                    <a:pt x="761" y="108"/>
                  </a:lnTo>
                  <a:lnTo>
                    <a:pt x="769" y="99"/>
                  </a:lnTo>
                  <a:lnTo>
                    <a:pt x="794" y="92"/>
                  </a:lnTo>
                  <a:lnTo>
                    <a:pt x="792" y="81"/>
                  </a:lnTo>
                  <a:lnTo>
                    <a:pt x="781" y="73"/>
                  </a:lnTo>
                  <a:lnTo>
                    <a:pt x="745" y="88"/>
                  </a:lnTo>
                  <a:lnTo>
                    <a:pt x="759" y="96"/>
                  </a:lnTo>
                  <a:lnTo>
                    <a:pt x="734" y="112"/>
                  </a:lnTo>
                  <a:lnTo>
                    <a:pt x="694" y="111"/>
                  </a:lnTo>
                  <a:lnTo>
                    <a:pt x="667" y="100"/>
                  </a:lnTo>
                  <a:lnTo>
                    <a:pt x="661" y="90"/>
                  </a:lnTo>
                  <a:lnTo>
                    <a:pt x="605" y="101"/>
                  </a:lnTo>
                  <a:lnTo>
                    <a:pt x="617" y="105"/>
                  </a:lnTo>
                  <a:lnTo>
                    <a:pt x="604" y="112"/>
                  </a:lnTo>
                  <a:lnTo>
                    <a:pt x="583" y="105"/>
                  </a:lnTo>
                  <a:lnTo>
                    <a:pt x="540" y="112"/>
                  </a:lnTo>
                  <a:lnTo>
                    <a:pt x="512" y="108"/>
                  </a:lnTo>
                  <a:lnTo>
                    <a:pt x="537" y="101"/>
                  </a:lnTo>
                  <a:lnTo>
                    <a:pt x="538" y="93"/>
                  </a:lnTo>
                  <a:lnTo>
                    <a:pt x="492" y="85"/>
                  </a:lnTo>
                  <a:lnTo>
                    <a:pt x="471" y="73"/>
                  </a:lnTo>
                  <a:lnTo>
                    <a:pt x="449" y="73"/>
                  </a:lnTo>
                  <a:lnTo>
                    <a:pt x="433" y="81"/>
                  </a:lnTo>
                  <a:lnTo>
                    <a:pt x="423" y="81"/>
                  </a:lnTo>
                  <a:lnTo>
                    <a:pt x="434" y="70"/>
                  </a:lnTo>
                  <a:lnTo>
                    <a:pt x="410" y="81"/>
                  </a:lnTo>
                  <a:lnTo>
                    <a:pt x="403" y="78"/>
                  </a:lnTo>
                  <a:lnTo>
                    <a:pt x="406" y="70"/>
                  </a:lnTo>
                  <a:lnTo>
                    <a:pt x="400" y="61"/>
                  </a:lnTo>
                  <a:lnTo>
                    <a:pt x="365" y="73"/>
                  </a:lnTo>
                  <a:lnTo>
                    <a:pt x="368" y="67"/>
                  </a:lnTo>
                  <a:lnTo>
                    <a:pt x="303" y="81"/>
                  </a:lnTo>
                  <a:lnTo>
                    <a:pt x="281" y="79"/>
                  </a:lnTo>
                  <a:lnTo>
                    <a:pt x="253" y="92"/>
                  </a:lnTo>
                  <a:lnTo>
                    <a:pt x="209" y="76"/>
                  </a:lnTo>
                  <a:lnTo>
                    <a:pt x="3" y="245"/>
                  </a:lnTo>
                  <a:lnTo>
                    <a:pt x="0" y="249"/>
                  </a:lnTo>
                  <a:lnTo>
                    <a:pt x="25" y="247"/>
                  </a:lnTo>
                  <a:lnTo>
                    <a:pt x="19" y="252"/>
                  </a:lnTo>
                  <a:lnTo>
                    <a:pt x="25" y="272"/>
                  </a:lnTo>
                  <a:lnTo>
                    <a:pt x="69" y="257"/>
                  </a:lnTo>
                  <a:lnTo>
                    <a:pt x="65" y="274"/>
                  </a:lnTo>
                  <a:lnTo>
                    <a:pt x="71" y="278"/>
                  </a:lnTo>
                  <a:lnTo>
                    <a:pt x="59" y="318"/>
                  </a:lnTo>
                  <a:lnTo>
                    <a:pt x="75" y="332"/>
                  </a:lnTo>
                  <a:lnTo>
                    <a:pt x="56" y="350"/>
                  </a:lnTo>
                  <a:lnTo>
                    <a:pt x="29" y="371"/>
                  </a:lnTo>
                  <a:lnTo>
                    <a:pt x="29" y="397"/>
                  </a:lnTo>
                  <a:lnTo>
                    <a:pt x="37" y="402"/>
                  </a:lnTo>
                  <a:lnTo>
                    <a:pt x="29" y="425"/>
                  </a:lnTo>
                  <a:lnTo>
                    <a:pt x="53" y="441"/>
                  </a:lnTo>
                  <a:lnTo>
                    <a:pt x="75" y="470"/>
                  </a:lnTo>
                  <a:lnTo>
                    <a:pt x="512" y="470"/>
                  </a:lnTo>
                  <a:lnTo>
                    <a:pt x="525" y="461"/>
                  </a:lnTo>
                  <a:lnTo>
                    <a:pt x="527" y="474"/>
                  </a:lnTo>
                  <a:lnTo>
                    <a:pt x="592" y="489"/>
                  </a:lnTo>
                  <a:lnTo>
                    <a:pt x="591" y="490"/>
                  </a:lnTo>
                  <a:lnTo>
                    <a:pt x="631" y="470"/>
                  </a:lnTo>
                  <a:lnTo>
                    <a:pt x="653" y="473"/>
                  </a:lnTo>
                  <a:lnTo>
                    <a:pt x="658" y="491"/>
                  </a:lnTo>
                  <a:lnTo>
                    <a:pt x="669" y="491"/>
                  </a:lnTo>
                  <a:lnTo>
                    <a:pt x="663" y="519"/>
                  </a:lnTo>
                  <a:lnTo>
                    <a:pt x="668" y="524"/>
                  </a:lnTo>
                  <a:lnTo>
                    <a:pt x="667" y="524"/>
                  </a:lnTo>
                  <a:lnTo>
                    <a:pt x="719" y="532"/>
                  </a:lnTo>
                  <a:lnTo>
                    <a:pt x="726" y="553"/>
                  </a:lnTo>
                  <a:lnTo>
                    <a:pt x="718" y="561"/>
                  </a:lnTo>
                  <a:lnTo>
                    <a:pt x="699" y="546"/>
                  </a:lnTo>
                  <a:lnTo>
                    <a:pt x="678" y="584"/>
                  </a:lnTo>
                  <a:lnTo>
                    <a:pt x="665" y="589"/>
                  </a:lnTo>
                  <a:lnTo>
                    <a:pt x="667" y="589"/>
                  </a:lnTo>
                  <a:lnTo>
                    <a:pt x="640" y="615"/>
                  </a:lnTo>
                  <a:lnTo>
                    <a:pt x="677" y="599"/>
                  </a:lnTo>
                  <a:lnTo>
                    <a:pt x="723" y="594"/>
                  </a:lnTo>
                  <a:lnTo>
                    <a:pt x="723" y="584"/>
                  </a:lnTo>
                  <a:lnTo>
                    <a:pt x="712" y="586"/>
                  </a:lnTo>
                  <a:lnTo>
                    <a:pt x="720" y="577"/>
                  </a:lnTo>
                  <a:lnTo>
                    <a:pt x="763" y="572"/>
                  </a:lnTo>
                  <a:lnTo>
                    <a:pt x="782" y="564"/>
                  </a:lnTo>
                  <a:lnTo>
                    <a:pt x="806" y="551"/>
                  </a:lnTo>
                  <a:lnTo>
                    <a:pt x="858" y="551"/>
                  </a:lnTo>
                  <a:lnTo>
                    <a:pt x="881" y="544"/>
                  </a:lnTo>
                  <a:lnTo>
                    <a:pt x="916" y="501"/>
                  </a:lnTo>
                  <a:lnTo>
                    <a:pt x="939" y="508"/>
                  </a:lnTo>
                  <a:lnTo>
                    <a:pt x="931" y="536"/>
                  </a:lnTo>
                  <a:lnTo>
                    <a:pt x="939" y="546"/>
                  </a:lnTo>
                  <a:lnTo>
                    <a:pt x="937" y="546"/>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29" name="Freeform 299"/>
            <p:cNvSpPr>
              <a:spLocks noChangeAspect="1"/>
            </p:cNvSpPr>
            <p:nvPr/>
          </p:nvSpPr>
          <p:spPr bwMode="auto">
            <a:xfrm>
              <a:off x="2155825" y="2720975"/>
              <a:ext cx="61913" cy="19050"/>
            </a:xfrm>
            <a:custGeom>
              <a:avLst/>
              <a:gdLst>
                <a:gd name="T0" fmla="*/ 0 w 38"/>
                <a:gd name="T1" fmla="*/ 2147483647 h 12"/>
                <a:gd name="T2" fmla="*/ 2147483647 w 38"/>
                <a:gd name="T3" fmla="*/ 2147483647 h 12"/>
                <a:gd name="T4" fmla="*/ 2147483647 w 38"/>
                <a:gd name="T5" fmla="*/ 0 h 12"/>
                <a:gd name="T6" fmla="*/ 0 w 38"/>
                <a:gd name="T7" fmla="*/ 2147483647 h 12"/>
                <a:gd name="T8" fmla="*/ 0 w 38"/>
                <a:gd name="T9" fmla="*/ 2147483647 h 12"/>
                <a:gd name="T10" fmla="*/ 0 w 38"/>
                <a:gd name="T11" fmla="*/ 2147483647 h 12"/>
                <a:gd name="T12" fmla="*/ 0 60000 65536"/>
                <a:gd name="T13" fmla="*/ 0 60000 65536"/>
                <a:gd name="T14" fmla="*/ 0 60000 65536"/>
                <a:gd name="T15" fmla="*/ 0 60000 65536"/>
                <a:gd name="T16" fmla="*/ 0 60000 65536"/>
                <a:gd name="T17" fmla="*/ 0 60000 65536"/>
                <a:gd name="T18" fmla="*/ 0 w 38"/>
                <a:gd name="T19" fmla="*/ 0 h 12"/>
                <a:gd name="T20" fmla="*/ 38 w 3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38" h="12">
                  <a:moveTo>
                    <a:pt x="0" y="11"/>
                  </a:moveTo>
                  <a:lnTo>
                    <a:pt x="37" y="3"/>
                  </a:lnTo>
                  <a:lnTo>
                    <a:pt x="33" y="0"/>
                  </a:lnTo>
                  <a:lnTo>
                    <a:pt x="0" y="11"/>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0" name="Freeform 300"/>
            <p:cNvSpPr>
              <a:spLocks noChangeAspect="1"/>
            </p:cNvSpPr>
            <p:nvPr/>
          </p:nvSpPr>
          <p:spPr bwMode="auto">
            <a:xfrm>
              <a:off x="2528888" y="2443163"/>
              <a:ext cx="61912" cy="23812"/>
            </a:xfrm>
            <a:custGeom>
              <a:avLst/>
              <a:gdLst>
                <a:gd name="T0" fmla="*/ 0 w 39"/>
                <a:gd name="T1" fmla="*/ 0 h 15"/>
                <a:gd name="T2" fmla="*/ 2147483647 w 39"/>
                <a:gd name="T3" fmla="*/ 2147483647 h 15"/>
                <a:gd name="T4" fmla="*/ 2147483647 w 39"/>
                <a:gd name="T5" fmla="*/ 2147483647 h 15"/>
                <a:gd name="T6" fmla="*/ 2147483647 w 39"/>
                <a:gd name="T7" fmla="*/ 2147483647 h 15"/>
                <a:gd name="T8" fmla="*/ 0 w 39"/>
                <a:gd name="T9" fmla="*/ 0 h 15"/>
                <a:gd name="T10" fmla="*/ 0 w 39"/>
                <a:gd name="T11" fmla="*/ 0 h 15"/>
                <a:gd name="T12" fmla="*/ 0 w 39"/>
                <a:gd name="T13" fmla="*/ 0 h 15"/>
                <a:gd name="T14" fmla="*/ 0 60000 65536"/>
                <a:gd name="T15" fmla="*/ 0 60000 65536"/>
                <a:gd name="T16" fmla="*/ 0 60000 65536"/>
                <a:gd name="T17" fmla="*/ 0 60000 65536"/>
                <a:gd name="T18" fmla="*/ 0 60000 65536"/>
                <a:gd name="T19" fmla="*/ 0 60000 65536"/>
                <a:gd name="T20" fmla="*/ 0 60000 65536"/>
                <a:gd name="T21" fmla="*/ 0 w 39"/>
                <a:gd name="T22" fmla="*/ 0 h 15"/>
                <a:gd name="T23" fmla="*/ 39 w 39"/>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15">
                  <a:moveTo>
                    <a:pt x="0" y="0"/>
                  </a:moveTo>
                  <a:lnTo>
                    <a:pt x="18" y="14"/>
                  </a:lnTo>
                  <a:lnTo>
                    <a:pt x="38" y="14"/>
                  </a:lnTo>
                  <a:lnTo>
                    <a:pt x="21" y="2"/>
                  </a:lnTo>
                  <a:lnTo>
                    <a:pt x="0" y="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1" name="Freeform 301"/>
            <p:cNvSpPr>
              <a:spLocks noChangeAspect="1"/>
            </p:cNvSpPr>
            <p:nvPr/>
          </p:nvSpPr>
          <p:spPr bwMode="auto">
            <a:xfrm>
              <a:off x="2490788" y="2536825"/>
              <a:ext cx="60325" cy="33338"/>
            </a:xfrm>
            <a:custGeom>
              <a:avLst/>
              <a:gdLst>
                <a:gd name="T0" fmla="*/ 0 w 37"/>
                <a:gd name="T1" fmla="*/ 2147483647 h 22"/>
                <a:gd name="T2" fmla="*/ 2147483647 w 37"/>
                <a:gd name="T3" fmla="*/ 2147483647 h 22"/>
                <a:gd name="T4" fmla="*/ 2147483647 w 37"/>
                <a:gd name="T5" fmla="*/ 2147483647 h 22"/>
                <a:gd name="T6" fmla="*/ 2147483647 w 37"/>
                <a:gd name="T7" fmla="*/ 2147483647 h 22"/>
                <a:gd name="T8" fmla="*/ 2147483647 w 37"/>
                <a:gd name="T9" fmla="*/ 2147483647 h 22"/>
                <a:gd name="T10" fmla="*/ 2147483647 w 37"/>
                <a:gd name="T11" fmla="*/ 0 h 22"/>
                <a:gd name="T12" fmla="*/ 0 w 37"/>
                <a:gd name="T13" fmla="*/ 2147483647 h 22"/>
                <a:gd name="T14" fmla="*/ 0 w 37"/>
                <a:gd name="T15" fmla="*/ 2147483647 h 22"/>
                <a:gd name="T16" fmla="*/ 0 w 37"/>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2"/>
                <a:gd name="T29" fmla="*/ 37 w 37"/>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2">
                  <a:moveTo>
                    <a:pt x="0" y="5"/>
                  </a:moveTo>
                  <a:lnTo>
                    <a:pt x="23" y="21"/>
                  </a:lnTo>
                  <a:lnTo>
                    <a:pt x="36" y="8"/>
                  </a:lnTo>
                  <a:lnTo>
                    <a:pt x="14" y="11"/>
                  </a:lnTo>
                  <a:lnTo>
                    <a:pt x="5" y="7"/>
                  </a:lnTo>
                  <a:lnTo>
                    <a:pt x="6" y="0"/>
                  </a:lnTo>
                  <a:lnTo>
                    <a:pt x="0" y="5"/>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2" name="Freeform 302"/>
            <p:cNvSpPr>
              <a:spLocks noChangeAspect="1"/>
            </p:cNvSpPr>
            <p:nvPr/>
          </p:nvSpPr>
          <p:spPr bwMode="auto">
            <a:xfrm>
              <a:off x="2635250" y="2386013"/>
              <a:ext cx="174625" cy="158750"/>
            </a:xfrm>
            <a:custGeom>
              <a:avLst/>
              <a:gdLst>
                <a:gd name="T0" fmla="*/ 0 w 108"/>
                <a:gd name="T1" fmla="*/ 2147483647 h 101"/>
                <a:gd name="T2" fmla="*/ 0 w 108"/>
                <a:gd name="T3" fmla="*/ 2147483647 h 101"/>
                <a:gd name="T4" fmla="*/ 2147483647 w 108"/>
                <a:gd name="T5" fmla="*/ 2147483647 h 101"/>
                <a:gd name="T6" fmla="*/ 2147483647 w 108"/>
                <a:gd name="T7" fmla="*/ 2147483647 h 101"/>
                <a:gd name="T8" fmla="*/ 2147483647 w 108"/>
                <a:gd name="T9" fmla="*/ 2147483647 h 101"/>
                <a:gd name="T10" fmla="*/ 2147483647 w 108"/>
                <a:gd name="T11" fmla="*/ 2147483647 h 101"/>
                <a:gd name="T12" fmla="*/ 2147483647 w 108"/>
                <a:gd name="T13" fmla="*/ 2147483647 h 101"/>
                <a:gd name="T14" fmla="*/ 2147483647 w 108"/>
                <a:gd name="T15" fmla="*/ 2147483647 h 101"/>
                <a:gd name="T16" fmla="*/ 2147483647 w 108"/>
                <a:gd name="T17" fmla="*/ 2147483647 h 101"/>
                <a:gd name="T18" fmla="*/ 2147483647 w 108"/>
                <a:gd name="T19" fmla="*/ 2147483647 h 101"/>
                <a:gd name="T20" fmla="*/ 2147483647 w 108"/>
                <a:gd name="T21" fmla="*/ 2147483647 h 101"/>
                <a:gd name="T22" fmla="*/ 2147483647 w 108"/>
                <a:gd name="T23" fmla="*/ 2147483647 h 101"/>
                <a:gd name="T24" fmla="*/ 2147483647 w 108"/>
                <a:gd name="T25" fmla="*/ 2147483647 h 101"/>
                <a:gd name="T26" fmla="*/ 2147483647 w 108"/>
                <a:gd name="T27" fmla="*/ 2147483647 h 101"/>
                <a:gd name="T28" fmla="*/ 2147483647 w 108"/>
                <a:gd name="T29" fmla="*/ 2147483647 h 101"/>
                <a:gd name="T30" fmla="*/ 2147483647 w 108"/>
                <a:gd name="T31" fmla="*/ 2147483647 h 101"/>
                <a:gd name="T32" fmla="*/ 2147483647 w 108"/>
                <a:gd name="T33" fmla="*/ 2147483647 h 101"/>
                <a:gd name="T34" fmla="*/ 2147483647 w 108"/>
                <a:gd name="T35" fmla="*/ 2147483647 h 101"/>
                <a:gd name="T36" fmla="*/ 2147483647 w 108"/>
                <a:gd name="T37" fmla="*/ 2147483647 h 101"/>
                <a:gd name="T38" fmla="*/ 2147483647 w 108"/>
                <a:gd name="T39" fmla="*/ 2147483647 h 101"/>
                <a:gd name="T40" fmla="*/ 2147483647 w 108"/>
                <a:gd name="T41" fmla="*/ 2147483647 h 101"/>
                <a:gd name="T42" fmla="*/ 2147483647 w 108"/>
                <a:gd name="T43" fmla="*/ 2147483647 h 101"/>
                <a:gd name="T44" fmla="*/ 2147483647 w 108"/>
                <a:gd name="T45" fmla="*/ 2147483647 h 101"/>
                <a:gd name="T46" fmla="*/ 2147483647 w 108"/>
                <a:gd name="T47" fmla="*/ 2147483647 h 101"/>
                <a:gd name="T48" fmla="*/ 2147483647 w 108"/>
                <a:gd name="T49" fmla="*/ 2147483647 h 101"/>
                <a:gd name="T50" fmla="*/ 2147483647 w 108"/>
                <a:gd name="T51" fmla="*/ 0 h 101"/>
                <a:gd name="T52" fmla="*/ 2147483647 w 108"/>
                <a:gd name="T53" fmla="*/ 2147483647 h 101"/>
                <a:gd name="T54" fmla="*/ 2147483647 w 108"/>
                <a:gd name="T55" fmla="*/ 2147483647 h 101"/>
                <a:gd name="T56" fmla="*/ 2147483647 w 108"/>
                <a:gd name="T57" fmla="*/ 2147483647 h 101"/>
                <a:gd name="T58" fmla="*/ 0 w 108"/>
                <a:gd name="T59" fmla="*/ 2147483647 h 101"/>
                <a:gd name="T60" fmla="*/ 0 w 108"/>
                <a:gd name="T61" fmla="*/ 2147483647 h 101"/>
                <a:gd name="T62" fmla="*/ 0 w 108"/>
                <a:gd name="T63" fmla="*/ 2147483647 h 1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
                <a:gd name="T97" fmla="*/ 0 h 101"/>
                <a:gd name="T98" fmla="*/ 108 w 108"/>
                <a:gd name="T99" fmla="*/ 101 h 1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 h="101">
                  <a:moveTo>
                    <a:pt x="0" y="75"/>
                  </a:moveTo>
                  <a:lnTo>
                    <a:pt x="0" y="83"/>
                  </a:lnTo>
                  <a:lnTo>
                    <a:pt x="61" y="83"/>
                  </a:lnTo>
                  <a:lnTo>
                    <a:pt x="48" y="95"/>
                  </a:lnTo>
                  <a:lnTo>
                    <a:pt x="58" y="97"/>
                  </a:lnTo>
                  <a:lnTo>
                    <a:pt x="69" y="86"/>
                  </a:lnTo>
                  <a:lnTo>
                    <a:pt x="84" y="86"/>
                  </a:lnTo>
                  <a:lnTo>
                    <a:pt x="76" y="97"/>
                  </a:lnTo>
                  <a:lnTo>
                    <a:pt x="87" y="92"/>
                  </a:lnTo>
                  <a:lnTo>
                    <a:pt x="84" y="100"/>
                  </a:lnTo>
                  <a:lnTo>
                    <a:pt x="94" y="100"/>
                  </a:lnTo>
                  <a:lnTo>
                    <a:pt x="104" y="80"/>
                  </a:lnTo>
                  <a:lnTo>
                    <a:pt x="97" y="82"/>
                  </a:lnTo>
                  <a:lnTo>
                    <a:pt x="104" y="72"/>
                  </a:lnTo>
                  <a:lnTo>
                    <a:pt x="89" y="82"/>
                  </a:lnTo>
                  <a:lnTo>
                    <a:pt x="88" y="80"/>
                  </a:lnTo>
                  <a:lnTo>
                    <a:pt x="107" y="61"/>
                  </a:lnTo>
                  <a:lnTo>
                    <a:pt x="95" y="64"/>
                  </a:lnTo>
                  <a:lnTo>
                    <a:pt x="93" y="57"/>
                  </a:lnTo>
                  <a:lnTo>
                    <a:pt x="104" y="48"/>
                  </a:lnTo>
                  <a:lnTo>
                    <a:pt x="76" y="47"/>
                  </a:lnTo>
                  <a:lnTo>
                    <a:pt x="68" y="39"/>
                  </a:lnTo>
                  <a:lnTo>
                    <a:pt x="76" y="35"/>
                  </a:lnTo>
                  <a:lnTo>
                    <a:pt x="68" y="31"/>
                  </a:lnTo>
                  <a:lnTo>
                    <a:pt x="54" y="38"/>
                  </a:lnTo>
                  <a:lnTo>
                    <a:pt x="89" y="0"/>
                  </a:lnTo>
                  <a:lnTo>
                    <a:pt x="69" y="7"/>
                  </a:lnTo>
                  <a:lnTo>
                    <a:pt x="15" y="61"/>
                  </a:lnTo>
                  <a:lnTo>
                    <a:pt x="18" y="64"/>
                  </a:lnTo>
                  <a:lnTo>
                    <a:pt x="0" y="75"/>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3" name="Freeform 303"/>
            <p:cNvSpPr>
              <a:spLocks noChangeAspect="1"/>
            </p:cNvSpPr>
            <p:nvPr/>
          </p:nvSpPr>
          <p:spPr bwMode="auto">
            <a:xfrm>
              <a:off x="2230438" y="1954213"/>
              <a:ext cx="163512" cy="82550"/>
            </a:xfrm>
            <a:custGeom>
              <a:avLst/>
              <a:gdLst>
                <a:gd name="T0" fmla="*/ 0 w 101"/>
                <a:gd name="T1" fmla="*/ 2147483647 h 53"/>
                <a:gd name="T2" fmla="*/ 2147483647 w 101"/>
                <a:gd name="T3" fmla="*/ 2147483647 h 53"/>
                <a:gd name="T4" fmla="*/ 2147483647 w 101"/>
                <a:gd name="T5" fmla="*/ 2147483647 h 53"/>
                <a:gd name="T6" fmla="*/ 2147483647 w 101"/>
                <a:gd name="T7" fmla="*/ 2147483647 h 53"/>
                <a:gd name="T8" fmla="*/ 2147483647 w 101"/>
                <a:gd name="T9" fmla="*/ 2147483647 h 53"/>
                <a:gd name="T10" fmla="*/ 2147483647 w 101"/>
                <a:gd name="T11" fmla="*/ 2147483647 h 53"/>
                <a:gd name="T12" fmla="*/ 2147483647 w 101"/>
                <a:gd name="T13" fmla="*/ 2147483647 h 53"/>
                <a:gd name="T14" fmla="*/ 2147483647 w 101"/>
                <a:gd name="T15" fmla="*/ 2147483647 h 53"/>
                <a:gd name="T16" fmla="*/ 2147483647 w 101"/>
                <a:gd name="T17" fmla="*/ 0 h 53"/>
                <a:gd name="T18" fmla="*/ 2147483647 w 101"/>
                <a:gd name="T19" fmla="*/ 2147483647 h 53"/>
                <a:gd name="T20" fmla="*/ 2147483647 w 101"/>
                <a:gd name="T21" fmla="*/ 2147483647 h 53"/>
                <a:gd name="T22" fmla="*/ 0 w 101"/>
                <a:gd name="T23" fmla="*/ 2147483647 h 53"/>
                <a:gd name="T24" fmla="*/ 0 w 101"/>
                <a:gd name="T25" fmla="*/ 2147483647 h 53"/>
                <a:gd name="T26" fmla="*/ 0 w 101"/>
                <a:gd name="T27" fmla="*/ 2147483647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53"/>
                <a:gd name="T44" fmla="*/ 101 w 101"/>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53">
                  <a:moveTo>
                    <a:pt x="0" y="43"/>
                  </a:moveTo>
                  <a:lnTo>
                    <a:pt x="19" y="43"/>
                  </a:lnTo>
                  <a:lnTo>
                    <a:pt x="14" y="52"/>
                  </a:lnTo>
                  <a:lnTo>
                    <a:pt x="55" y="37"/>
                  </a:lnTo>
                  <a:lnTo>
                    <a:pt x="66" y="37"/>
                  </a:lnTo>
                  <a:lnTo>
                    <a:pt x="81" y="47"/>
                  </a:lnTo>
                  <a:lnTo>
                    <a:pt x="100" y="39"/>
                  </a:lnTo>
                  <a:lnTo>
                    <a:pt x="61" y="8"/>
                  </a:lnTo>
                  <a:lnTo>
                    <a:pt x="65" y="0"/>
                  </a:lnTo>
                  <a:lnTo>
                    <a:pt x="35" y="15"/>
                  </a:lnTo>
                  <a:lnTo>
                    <a:pt x="20" y="36"/>
                  </a:lnTo>
                  <a:lnTo>
                    <a:pt x="0" y="43"/>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4" name="Freeform 304"/>
            <p:cNvSpPr>
              <a:spLocks noChangeAspect="1"/>
            </p:cNvSpPr>
            <p:nvPr/>
          </p:nvSpPr>
          <p:spPr bwMode="auto">
            <a:xfrm>
              <a:off x="2536825" y="1892300"/>
              <a:ext cx="65088" cy="33338"/>
            </a:xfrm>
            <a:custGeom>
              <a:avLst/>
              <a:gdLst>
                <a:gd name="T0" fmla="*/ 2147483647 w 39"/>
                <a:gd name="T1" fmla="*/ 2147483647 h 21"/>
                <a:gd name="T2" fmla="*/ 0 w 39"/>
                <a:gd name="T3" fmla="*/ 2147483647 h 21"/>
                <a:gd name="T4" fmla="*/ 2147483647 w 39"/>
                <a:gd name="T5" fmla="*/ 2147483647 h 21"/>
                <a:gd name="T6" fmla="*/ 2147483647 w 39"/>
                <a:gd name="T7" fmla="*/ 2147483647 h 21"/>
                <a:gd name="T8" fmla="*/ 2147483647 w 39"/>
                <a:gd name="T9" fmla="*/ 0 h 21"/>
                <a:gd name="T10" fmla="*/ 2147483647 w 39"/>
                <a:gd name="T11" fmla="*/ 0 h 21"/>
                <a:gd name="T12" fmla="*/ 2147483647 w 39"/>
                <a:gd name="T13" fmla="*/ 2147483647 h 21"/>
                <a:gd name="T14" fmla="*/ 2147483647 w 39"/>
                <a:gd name="T15" fmla="*/ 2147483647 h 21"/>
                <a:gd name="T16" fmla="*/ 2147483647 w 39"/>
                <a:gd name="T17" fmla="*/ 214748364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1"/>
                <a:gd name="T29" fmla="*/ 39 w 3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1">
                  <a:moveTo>
                    <a:pt x="2" y="11"/>
                  </a:moveTo>
                  <a:lnTo>
                    <a:pt x="0" y="20"/>
                  </a:lnTo>
                  <a:lnTo>
                    <a:pt x="18" y="19"/>
                  </a:lnTo>
                  <a:lnTo>
                    <a:pt x="38" y="6"/>
                  </a:lnTo>
                  <a:lnTo>
                    <a:pt x="35" y="0"/>
                  </a:lnTo>
                  <a:lnTo>
                    <a:pt x="19" y="0"/>
                  </a:lnTo>
                  <a:lnTo>
                    <a:pt x="2" y="11"/>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5" name="Freeform 305"/>
            <p:cNvSpPr>
              <a:spLocks noChangeAspect="1"/>
            </p:cNvSpPr>
            <p:nvPr/>
          </p:nvSpPr>
          <p:spPr bwMode="auto">
            <a:xfrm>
              <a:off x="2365375" y="1741488"/>
              <a:ext cx="504825" cy="333375"/>
            </a:xfrm>
            <a:custGeom>
              <a:avLst/>
              <a:gdLst>
                <a:gd name="T0" fmla="*/ 2147483647 w 312"/>
                <a:gd name="T1" fmla="*/ 2147483647 h 213"/>
                <a:gd name="T2" fmla="*/ 2147483647 w 312"/>
                <a:gd name="T3" fmla="*/ 2147483647 h 213"/>
                <a:gd name="T4" fmla="*/ 2147483647 w 312"/>
                <a:gd name="T5" fmla="*/ 2147483647 h 213"/>
                <a:gd name="T6" fmla="*/ 2147483647 w 312"/>
                <a:gd name="T7" fmla="*/ 2147483647 h 213"/>
                <a:gd name="T8" fmla="*/ 2147483647 w 312"/>
                <a:gd name="T9" fmla="*/ 2147483647 h 213"/>
                <a:gd name="T10" fmla="*/ 2147483647 w 312"/>
                <a:gd name="T11" fmla="*/ 2147483647 h 213"/>
                <a:gd name="T12" fmla="*/ 2147483647 w 312"/>
                <a:gd name="T13" fmla="*/ 2147483647 h 213"/>
                <a:gd name="T14" fmla="*/ 2147483647 w 312"/>
                <a:gd name="T15" fmla="*/ 2147483647 h 213"/>
                <a:gd name="T16" fmla="*/ 2147483647 w 312"/>
                <a:gd name="T17" fmla="*/ 2147483647 h 213"/>
                <a:gd name="T18" fmla="*/ 2147483647 w 312"/>
                <a:gd name="T19" fmla="*/ 2147483647 h 213"/>
                <a:gd name="T20" fmla="*/ 2147483647 w 312"/>
                <a:gd name="T21" fmla="*/ 2147483647 h 213"/>
                <a:gd name="T22" fmla="*/ 2147483647 w 312"/>
                <a:gd name="T23" fmla="*/ 2147483647 h 213"/>
                <a:gd name="T24" fmla="*/ 2147483647 w 312"/>
                <a:gd name="T25" fmla="*/ 2147483647 h 213"/>
                <a:gd name="T26" fmla="*/ 2147483647 w 312"/>
                <a:gd name="T27" fmla="*/ 2147483647 h 213"/>
                <a:gd name="T28" fmla="*/ 2147483647 w 312"/>
                <a:gd name="T29" fmla="*/ 2147483647 h 213"/>
                <a:gd name="T30" fmla="*/ 2147483647 w 312"/>
                <a:gd name="T31" fmla="*/ 2147483647 h 213"/>
                <a:gd name="T32" fmla="*/ 2147483647 w 312"/>
                <a:gd name="T33" fmla="*/ 2147483647 h 213"/>
                <a:gd name="T34" fmla="*/ 2147483647 w 312"/>
                <a:gd name="T35" fmla="*/ 2147483647 h 213"/>
                <a:gd name="T36" fmla="*/ 2147483647 w 312"/>
                <a:gd name="T37" fmla="*/ 2147483647 h 213"/>
                <a:gd name="T38" fmla="*/ 2147483647 w 312"/>
                <a:gd name="T39" fmla="*/ 2147483647 h 213"/>
                <a:gd name="T40" fmla="*/ 2147483647 w 312"/>
                <a:gd name="T41" fmla="*/ 2147483647 h 213"/>
                <a:gd name="T42" fmla="*/ 2147483647 w 312"/>
                <a:gd name="T43" fmla="*/ 2147483647 h 213"/>
                <a:gd name="T44" fmla="*/ 2147483647 w 312"/>
                <a:gd name="T45" fmla="*/ 2147483647 h 213"/>
                <a:gd name="T46" fmla="*/ 2147483647 w 312"/>
                <a:gd name="T47" fmla="*/ 2147483647 h 213"/>
                <a:gd name="T48" fmla="*/ 2147483647 w 312"/>
                <a:gd name="T49" fmla="*/ 2147483647 h 213"/>
                <a:gd name="T50" fmla="*/ 2147483647 w 312"/>
                <a:gd name="T51" fmla="*/ 2147483647 h 213"/>
                <a:gd name="T52" fmla="*/ 2147483647 w 312"/>
                <a:gd name="T53" fmla="*/ 2147483647 h 213"/>
                <a:gd name="T54" fmla="*/ 2147483647 w 312"/>
                <a:gd name="T55" fmla="*/ 2147483647 h 213"/>
                <a:gd name="T56" fmla="*/ 2147483647 w 312"/>
                <a:gd name="T57" fmla="*/ 2147483647 h 213"/>
                <a:gd name="T58" fmla="*/ 2147483647 w 312"/>
                <a:gd name="T59" fmla="*/ 0 h 213"/>
                <a:gd name="T60" fmla="*/ 0 w 312"/>
                <a:gd name="T61" fmla="*/ 2147483647 h 213"/>
                <a:gd name="T62" fmla="*/ 0 w 312"/>
                <a:gd name="T63" fmla="*/ 2147483647 h 2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213"/>
                <a:gd name="T98" fmla="*/ 312 w 312"/>
                <a:gd name="T99" fmla="*/ 213 h 2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213">
                  <a:moveTo>
                    <a:pt x="0" y="35"/>
                  </a:moveTo>
                  <a:lnTo>
                    <a:pt x="13" y="58"/>
                  </a:lnTo>
                  <a:lnTo>
                    <a:pt x="29" y="65"/>
                  </a:lnTo>
                  <a:lnTo>
                    <a:pt x="86" y="65"/>
                  </a:lnTo>
                  <a:lnTo>
                    <a:pt x="99" y="73"/>
                  </a:lnTo>
                  <a:lnTo>
                    <a:pt x="132" y="62"/>
                  </a:lnTo>
                  <a:lnTo>
                    <a:pt x="134" y="68"/>
                  </a:lnTo>
                  <a:lnTo>
                    <a:pt x="149" y="76"/>
                  </a:lnTo>
                  <a:lnTo>
                    <a:pt x="136" y="89"/>
                  </a:lnTo>
                  <a:lnTo>
                    <a:pt x="157" y="83"/>
                  </a:lnTo>
                  <a:lnTo>
                    <a:pt x="159" y="91"/>
                  </a:lnTo>
                  <a:lnTo>
                    <a:pt x="172" y="98"/>
                  </a:lnTo>
                  <a:lnTo>
                    <a:pt x="170" y="115"/>
                  </a:lnTo>
                  <a:lnTo>
                    <a:pt x="125" y="133"/>
                  </a:lnTo>
                  <a:lnTo>
                    <a:pt x="132" y="143"/>
                  </a:lnTo>
                  <a:lnTo>
                    <a:pt x="114" y="148"/>
                  </a:lnTo>
                  <a:lnTo>
                    <a:pt x="76" y="146"/>
                  </a:lnTo>
                  <a:lnTo>
                    <a:pt x="50" y="161"/>
                  </a:lnTo>
                  <a:lnTo>
                    <a:pt x="54" y="168"/>
                  </a:lnTo>
                  <a:lnTo>
                    <a:pt x="87" y="164"/>
                  </a:lnTo>
                  <a:lnTo>
                    <a:pt x="123" y="173"/>
                  </a:lnTo>
                  <a:lnTo>
                    <a:pt x="132" y="178"/>
                  </a:lnTo>
                  <a:lnTo>
                    <a:pt x="127" y="186"/>
                  </a:lnTo>
                  <a:lnTo>
                    <a:pt x="136" y="191"/>
                  </a:lnTo>
                  <a:lnTo>
                    <a:pt x="168" y="208"/>
                  </a:lnTo>
                  <a:lnTo>
                    <a:pt x="193" y="212"/>
                  </a:lnTo>
                  <a:lnTo>
                    <a:pt x="199" y="205"/>
                  </a:lnTo>
                  <a:lnTo>
                    <a:pt x="175" y="183"/>
                  </a:lnTo>
                  <a:lnTo>
                    <a:pt x="175" y="175"/>
                  </a:lnTo>
                  <a:lnTo>
                    <a:pt x="210" y="193"/>
                  </a:lnTo>
                  <a:lnTo>
                    <a:pt x="228" y="193"/>
                  </a:lnTo>
                  <a:lnTo>
                    <a:pt x="239" y="181"/>
                  </a:lnTo>
                  <a:lnTo>
                    <a:pt x="233" y="173"/>
                  </a:lnTo>
                  <a:lnTo>
                    <a:pt x="236" y="164"/>
                  </a:lnTo>
                  <a:lnTo>
                    <a:pt x="219" y="141"/>
                  </a:lnTo>
                  <a:lnTo>
                    <a:pt x="230" y="129"/>
                  </a:lnTo>
                  <a:lnTo>
                    <a:pt x="248" y="138"/>
                  </a:lnTo>
                  <a:lnTo>
                    <a:pt x="248" y="148"/>
                  </a:lnTo>
                  <a:lnTo>
                    <a:pt x="261" y="156"/>
                  </a:lnTo>
                  <a:lnTo>
                    <a:pt x="311" y="125"/>
                  </a:lnTo>
                  <a:lnTo>
                    <a:pt x="277" y="99"/>
                  </a:lnTo>
                  <a:lnTo>
                    <a:pt x="255" y="99"/>
                  </a:lnTo>
                  <a:lnTo>
                    <a:pt x="243" y="91"/>
                  </a:lnTo>
                  <a:lnTo>
                    <a:pt x="248" y="83"/>
                  </a:lnTo>
                  <a:lnTo>
                    <a:pt x="269" y="81"/>
                  </a:lnTo>
                  <a:lnTo>
                    <a:pt x="258" y="73"/>
                  </a:lnTo>
                  <a:lnTo>
                    <a:pt x="269" y="65"/>
                  </a:lnTo>
                  <a:lnTo>
                    <a:pt x="239" y="41"/>
                  </a:lnTo>
                  <a:lnTo>
                    <a:pt x="207" y="35"/>
                  </a:lnTo>
                  <a:lnTo>
                    <a:pt x="213" y="21"/>
                  </a:lnTo>
                  <a:lnTo>
                    <a:pt x="173" y="18"/>
                  </a:lnTo>
                  <a:lnTo>
                    <a:pt x="121" y="29"/>
                  </a:lnTo>
                  <a:lnTo>
                    <a:pt x="142" y="5"/>
                  </a:lnTo>
                  <a:lnTo>
                    <a:pt x="122" y="3"/>
                  </a:lnTo>
                  <a:lnTo>
                    <a:pt x="78" y="15"/>
                  </a:lnTo>
                  <a:lnTo>
                    <a:pt x="59" y="37"/>
                  </a:lnTo>
                  <a:lnTo>
                    <a:pt x="51" y="31"/>
                  </a:lnTo>
                  <a:lnTo>
                    <a:pt x="63" y="18"/>
                  </a:lnTo>
                  <a:lnTo>
                    <a:pt x="111" y="1"/>
                  </a:lnTo>
                  <a:lnTo>
                    <a:pt x="73" y="0"/>
                  </a:lnTo>
                  <a:lnTo>
                    <a:pt x="37" y="12"/>
                  </a:lnTo>
                  <a:lnTo>
                    <a:pt x="0" y="35"/>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6" name="Freeform 306"/>
            <p:cNvSpPr>
              <a:spLocks noChangeAspect="1"/>
            </p:cNvSpPr>
            <p:nvPr/>
          </p:nvSpPr>
          <p:spPr bwMode="auto">
            <a:xfrm>
              <a:off x="2325688" y="1700213"/>
              <a:ext cx="63500" cy="23812"/>
            </a:xfrm>
            <a:custGeom>
              <a:avLst/>
              <a:gdLst>
                <a:gd name="T0" fmla="*/ 0 w 39"/>
                <a:gd name="T1" fmla="*/ 2147483647 h 15"/>
                <a:gd name="T2" fmla="*/ 2147483647 w 39"/>
                <a:gd name="T3" fmla="*/ 2147483647 h 15"/>
                <a:gd name="T4" fmla="*/ 2147483647 w 39"/>
                <a:gd name="T5" fmla="*/ 2147483647 h 15"/>
                <a:gd name="T6" fmla="*/ 2147483647 w 39"/>
                <a:gd name="T7" fmla="*/ 0 h 15"/>
                <a:gd name="T8" fmla="*/ 2147483647 w 39"/>
                <a:gd name="T9" fmla="*/ 0 h 15"/>
                <a:gd name="T10" fmla="*/ 0 w 39"/>
                <a:gd name="T11" fmla="*/ 2147483647 h 15"/>
                <a:gd name="T12" fmla="*/ 0 w 39"/>
                <a:gd name="T13" fmla="*/ 2147483647 h 15"/>
                <a:gd name="T14" fmla="*/ 0 w 39"/>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5"/>
                <a:gd name="T26" fmla="*/ 39 w 3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5">
                  <a:moveTo>
                    <a:pt x="0" y="8"/>
                  </a:moveTo>
                  <a:lnTo>
                    <a:pt x="28" y="14"/>
                  </a:lnTo>
                  <a:lnTo>
                    <a:pt x="38" y="6"/>
                  </a:lnTo>
                  <a:lnTo>
                    <a:pt x="36" y="0"/>
                  </a:lnTo>
                  <a:lnTo>
                    <a:pt x="21" y="0"/>
                  </a:lnTo>
                  <a:lnTo>
                    <a:pt x="0" y="8"/>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7" name="Freeform 307"/>
            <p:cNvSpPr>
              <a:spLocks noChangeAspect="1"/>
            </p:cNvSpPr>
            <p:nvPr/>
          </p:nvSpPr>
          <p:spPr bwMode="auto">
            <a:xfrm>
              <a:off x="2386013" y="1662113"/>
              <a:ext cx="288925" cy="66675"/>
            </a:xfrm>
            <a:custGeom>
              <a:avLst/>
              <a:gdLst>
                <a:gd name="T0" fmla="*/ 2147483647 w 179"/>
                <a:gd name="T1" fmla="*/ 0 h 42"/>
                <a:gd name="T2" fmla="*/ 0 w 179"/>
                <a:gd name="T3" fmla="*/ 2147483647 h 42"/>
                <a:gd name="T4" fmla="*/ 2147483647 w 179"/>
                <a:gd name="T5" fmla="*/ 2147483647 h 42"/>
                <a:gd name="T6" fmla="*/ 2147483647 w 179"/>
                <a:gd name="T7" fmla="*/ 2147483647 h 42"/>
                <a:gd name="T8" fmla="*/ 2147483647 w 179"/>
                <a:gd name="T9" fmla="*/ 2147483647 h 42"/>
                <a:gd name="T10" fmla="*/ 2147483647 w 179"/>
                <a:gd name="T11" fmla="*/ 2147483647 h 42"/>
                <a:gd name="T12" fmla="*/ 2147483647 w 179"/>
                <a:gd name="T13" fmla="*/ 2147483647 h 42"/>
                <a:gd name="T14" fmla="*/ 2147483647 w 179"/>
                <a:gd name="T15" fmla="*/ 2147483647 h 42"/>
                <a:gd name="T16" fmla="*/ 2147483647 w 179"/>
                <a:gd name="T17" fmla="*/ 2147483647 h 42"/>
                <a:gd name="T18" fmla="*/ 2147483647 w 179"/>
                <a:gd name="T19" fmla="*/ 2147483647 h 42"/>
                <a:gd name="T20" fmla="*/ 2147483647 w 179"/>
                <a:gd name="T21" fmla="*/ 2147483647 h 42"/>
                <a:gd name="T22" fmla="*/ 2147483647 w 179"/>
                <a:gd name="T23" fmla="*/ 2147483647 h 42"/>
                <a:gd name="T24" fmla="*/ 2147483647 w 179"/>
                <a:gd name="T25" fmla="*/ 2147483647 h 42"/>
                <a:gd name="T26" fmla="*/ 2147483647 w 179"/>
                <a:gd name="T27" fmla="*/ 2147483647 h 42"/>
                <a:gd name="T28" fmla="*/ 2147483647 w 179"/>
                <a:gd name="T29" fmla="*/ 2147483647 h 42"/>
                <a:gd name="T30" fmla="*/ 2147483647 w 179"/>
                <a:gd name="T31" fmla="*/ 0 h 42"/>
                <a:gd name="T32" fmla="*/ 2147483647 w 179"/>
                <a:gd name="T33" fmla="*/ 0 h 42"/>
                <a:gd name="T34" fmla="*/ 2147483647 w 179"/>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42"/>
                <a:gd name="T56" fmla="*/ 179 w 179"/>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42">
                  <a:moveTo>
                    <a:pt x="8" y="0"/>
                  </a:moveTo>
                  <a:lnTo>
                    <a:pt x="0" y="5"/>
                  </a:lnTo>
                  <a:lnTo>
                    <a:pt x="5" y="11"/>
                  </a:lnTo>
                  <a:lnTo>
                    <a:pt x="37" y="15"/>
                  </a:lnTo>
                  <a:lnTo>
                    <a:pt x="15" y="36"/>
                  </a:lnTo>
                  <a:lnTo>
                    <a:pt x="35" y="39"/>
                  </a:lnTo>
                  <a:lnTo>
                    <a:pt x="99" y="41"/>
                  </a:lnTo>
                  <a:lnTo>
                    <a:pt x="118" y="36"/>
                  </a:lnTo>
                  <a:lnTo>
                    <a:pt x="133" y="39"/>
                  </a:lnTo>
                  <a:lnTo>
                    <a:pt x="156" y="37"/>
                  </a:lnTo>
                  <a:lnTo>
                    <a:pt x="178" y="24"/>
                  </a:lnTo>
                  <a:lnTo>
                    <a:pt x="72" y="20"/>
                  </a:lnTo>
                  <a:lnTo>
                    <a:pt x="61" y="16"/>
                  </a:lnTo>
                  <a:lnTo>
                    <a:pt x="69" y="13"/>
                  </a:lnTo>
                  <a:lnTo>
                    <a:pt x="59" y="5"/>
                  </a:lnTo>
                  <a:lnTo>
                    <a:pt x="8" y="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8" name="Freeform 308"/>
            <p:cNvSpPr>
              <a:spLocks noChangeAspect="1"/>
            </p:cNvSpPr>
            <p:nvPr/>
          </p:nvSpPr>
          <p:spPr bwMode="auto">
            <a:xfrm>
              <a:off x="2500313" y="1566863"/>
              <a:ext cx="177800" cy="68262"/>
            </a:xfrm>
            <a:custGeom>
              <a:avLst/>
              <a:gdLst>
                <a:gd name="T0" fmla="*/ 2147483647 w 110"/>
                <a:gd name="T1" fmla="*/ 2147483647 h 44"/>
                <a:gd name="T2" fmla="*/ 2147483647 w 110"/>
                <a:gd name="T3" fmla="*/ 2147483647 h 44"/>
                <a:gd name="T4" fmla="*/ 0 w 110"/>
                <a:gd name="T5" fmla="*/ 2147483647 h 44"/>
                <a:gd name="T6" fmla="*/ 2147483647 w 110"/>
                <a:gd name="T7" fmla="*/ 2147483647 h 44"/>
                <a:gd name="T8" fmla="*/ 2147483647 w 110"/>
                <a:gd name="T9" fmla="*/ 2147483647 h 44"/>
                <a:gd name="T10" fmla="*/ 2147483647 w 110"/>
                <a:gd name="T11" fmla="*/ 2147483647 h 44"/>
                <a:gd name="T12" fmla="*/ 2147483647 w 110"/>
                <a:gd name="T13" fmla="*/ 2147483647 h 44"/>
                <a:gd name="T14" fmla="*/ 2147483647 w 110"/>
                <a:gd name="T15" fmla="*/ 2147483647 h 44"/>
                <a:gd name="T16" fmla="*/ 2147483647 w 110"/>
                <a:gd name="T17" fmla="*/ 2147483647 h 44"/>
                <a:gd name="T18" fmla="*/ 2147483647 w 110"/>
                <a:gd name="T19" fmla="*/ 0 h 44"/>
                <a:gd name="T20" fmla="*/ 2147483647 w 110"/>
                <a:gd name="T21" fmla="*/ 0 h 44"/>
                <a:gd name="T22" fmla="*/ 2147483647 w 110"/>
                <a:gd name="T23" fmla="*/ 2147483647 h 44"/>
                <a:gd name="T24" fmla="*/ 2147483647 w 110"/>
                <a:gd name="T25" fmla="*/ 2147483647 h 44"/>
                <a:gd name="T26" fmla="*/ 2147483647 w 110"/>
                <a:gd name="T27" fmla="*/ 2147483647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44"/>
                <a:gd name="T44" fmla="*/ 110 w 110"/>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44">
                  <a:moveTo>
                    <a:pt x="12" y="16"/>
                  </a:moveTo>
                  <a:lnTo>
                    <a:pt x="18" y="26"/>
                  </a:lnTo>
                  <a:lnTo>
                    <a:pt x="0" y="39"/>
                  </a:lnTo>
                  <a:lnTo>
                    <a:pt x="9" y="43"/>
                  </a:lnTo>
                  <a:lnTo>
                    <a:pt x="42" y="43"/>
                  </a:lnTo>
                  <a:lnTo>
                    <a:pt x="109" y="21"/>
                  </a:lnTo>
                  <a:lnTo>
                    <a:pt x="90" y="19"/>
                  </a:lnTo>
                  <a:lnTo>
                    <a:pt x="105" y="14"/>
                  </a:lnTo>
                  <a:lnTo>
                    <a:pt x="75" y="9"/>
                  </a:lnTo>
                  <a:lnTo>
                    <a:pt x="70" y="0"/>
                  </a:lnTo>
                  <a:lnTo>
                    <a:pt x="53" y="0"/>
                  </a:lnTo>
                  <a:lnTo>
                    <a:pt x="12" y="16"/>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39" name="Freeform 309"/>
            <p:cNvSpPr>
              <a:spLocks noChangeAspect="1"/>
            </p:cNvSpPr>
            <p:nvPr/>
          </p:nvSpPr>
          <p:spPr bwMode="auto">
            <a:xfrm>
              <a:off x="2506663" y="1531938"/>
              <a:ext cx="685800" cy="153987"/>
            </a:xfrm>
            <a:custGeom>
              <a:avLst/>
              <a:gdLst>
                <a:gd name="T0" fmla="*/ 2147483647 w 426"/>
                <a:gd name="T1" fmla="*/ 2147483647 h 98"/>
                <a:gd name="T2" fmla="*/ 2147483647 w 426"/>
                <a:gd name="T3" fmla="*/ 2147483647 h 98"/>
                <a:gd name="T4" fmla="*/ 2147483647 w 426"/>
                <a:gd name="T5" fmla="*/ 2147483647 h 98"/>
                <a:gd name="T6" fmla="*/ 2147483647 w 426"/>
                <a:gd name="T7" fmla="*/ 2147483647 h 98"/>
                <a:gd name="T8" fmla="*/ 2147483647 w 426"/>
                <a:gd name="T9" fmla="*/ 2147483647 h 98"/>
                <a:gd name="T10" fmla="*/ 2147483647 w 426"/>
                <a:gd name="T11" fmla="*/ 2147483647 h 98"/>
                <a:gd name="T12" fmla="*/ 2147483647 w 426"/>
                <a:gd name="T13" fmla="*/ 2147483647 h 98"/>
                <a:gd name="T14" fmla="*/ 2147483647 w 426"/>
                <a:gd name="T15" fmla="*/ 2147483647 h 98"/>
                <a:gd name="T16" fmla="*/ 2147483647 w 426"/>
                <a:gd name="T17" fmla="*/ 2147483647 h 98"/>
                <a:gd name="T18" fmla="*/ 2147483647 w 426"/>
                <a:gd name="T19" fmla="*/ 2147483647 h 98"/>
                <a:gd name="T20" fmla="*/ 2147483647 w 426"/>
                <a:gd name="T21" fmla="*/ 2147483647 h 98"/>
                <a:gd name="T22" fmla="*/ 2147483647 w 426"/>
                <a:gd name="T23" fmla="*/ 2147483647 h 98"/>
                <a:gd name="T24" fmla="*/ 2147483647 w 426"/>
                <a:gd name="T25" fmla="*/ 2147483647 h 98"/>
                <a:gd name="T26" fmla="*/ 0 w 426"/>
                <a:gd name="T27" fmla="*/ 2147483647 h 98"/>
                <a:gd name="T28" fmla="*/ 2147483647 w 426"/>
                <a:gd name="T29" fmla="*/ 2147483647 h 98"/>
                <a:gd name="T30" fmla="*/ 2147483647 w 426"/>
                <a:gd name="T31" fmla="*/ 2147483647 h 98"/>
                <a:gd name="T32" fmla="*/ 2147483647 w 426"/>
                <a:gd name="T33" fmla="*/ 2147483647 h 98"/>
                <a:gd name="T34" fmla="*/ 2147483647 w 426"/>
                <a:gd name="T35" fmla="*/ 2147483647 h 98"/>
                <a:gd name="T36" fmla="*/ 2147483647 w 426"/>
                <a:gd name="T37" fmla="*/ 2147483647 h 98"/>
                <a:gd name="T38" fmla="*/ 2147483647 w 426"/>
                <a:gd name="T39" fmla="*/ 2147483647 h 98"/>
                <a:gd name="T40" fmla="*/ 2147483647 w 426"/>
                <a:gd name="T41" fmla="*/ 2147483647 h 98"/>
                <a:gd name="T42" fmla="*/ 2147483647 w 426"/>
                <a:gd name="T43" fmla="*/ 2147483647 h 98"/>
                <a:gd name="T44" fmla="*/ 2147483647 w 426"/>
                <a:gd name="T45" fmla="*/ 2147483647 h 98"/>
                <a:gd name="T46" fmla="*/ 2147483647 w 426"/>
                <a:gd name="T47" fmla="*/ 0 h 98"/>
                <a:gd name="T48" fmla="*/ 2147483647 w 426"/>
                <a:gd name="T49" fmla="*/ 0 h 98"/>
                <a:gd name="T50" fmla="*/ 2147483647 w 426"/>
                <a:gd name="T51" fmla="*/ 2147483647 h 98"/>
                <a:gd name="T52" fmla="*/ 2147483647 w 426"/>
                <a:gd name="T53" fmla="*/ 2147483647 h 98"/>
                <a:gd name="T54" fmla="*/ 2147483647 w 426"/>
                <a:gd name="T55" fmla="*/ 2147483647 h 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6"/>
                <a:gd name="T85" fmla="*/ 0 h 98"/>
                <a:gd name="T86" fmla="*/ 426 w 426"/>
                <a:gd name="T87" fmla="*/ 98 h 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6" h="98">
                  <a:moveTo>
                    <a:pt x="87" y="19"/>
                  </a:moveTo>
                  <a:lnTo>
                    <a:pt x="85" y="26"/>
                  </a:lnTo>
                  <a:lnTo>
                    <a:pt x="96" y="31"/>
                  </a:lnTo>
                  <a:lnTo>
                    <a:pt x="120" y="33"/>
                  </a:lnTo>
                  <a:lnTo>
                    <a:pt x="101" y="41"/>
                  </a:lnTo>
                  <a:lnTo>
                    <a:pt x="114" y="43"/>
                  </a:lnTo>
                  <a:lnTo>
                    <a:pt x="105" y="55"/>
                  </a:lnTo>
                  <a:lnTo>
                    <a:pt x="56" y="66"/>
                  </a:lnTo>
                  <a:lnTo>
                    <a:pt x="76" y="69"/>
                  </a:lnTo>
                  <a:lnTo>
                    <a:pt x="45" y="73"/>
                  </a:lnTo>
                  <a:lnTo>
                    <a:pt x="38" y="77"/>
                  </a:lnTo>
                  <a:lnTo>
                    <a:pt x="46" y="81"/>
                  </a:lnTo>
                  <a:lnTo>
                    <a:pt x="9" y="87"/>
                  </a:lnTo>
                  <a:lnTo>
                    <a:pt x="0" y="93"/>
                  </a:lnTo>
                  <a:lnTo>
                    <a:pt x="98" y="92"/>
                  </a:lnTo>
                  <a:lnTo>
                    <a:pt x="98" y="97"/>
                  </a:lnTo>
                  <a:lnTo>
                    <a:pt x="149" y="87"/>
                  </a:lnTo>
                  <a:lnTo>
                    <a:pt x="138" y="81"/>
                  </a:lnTo>
                  <a:lnTo>
                    <a:pt x="164" y="75"/>
                  </a:lnTo>
                  <a:lnTo>
                    <a:pt x="164" y="69"/>
                  </a:lnTo>
                  <a:lnTo>
                    <a:pt x="193" y="68"/>
                  </a:lnTo>
                  <a:lnTo>
                    <a:pt x="239" y="47"/>
                  </a:lnTo>
                  <a:lnTo>
                    <a:pt x="425" y="7"/>
                  </a:lnTo>
                  <a:lnTo>
                    <a:pt x="340" y="0"/>
                  </a:lnTo>
                  <a:lnTo>
                    <a:pt x="264" y="0"/>
                  </a:lnTo>
                  <a:lnTo>
                    <a:pt x="87" y="19"/>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0" name="Freeform 310"/>
            <p:cNvSpPr>
              <a:spLocks noChangeAspect="1"/>
            </p:cNvSpPr>
            <p:nvPr/>
          </p:nvSpPr>
          <p:spPr bwMode="auto">
            <a:xfrm>
              <a:off x="2279650" y="1611313"/>
              <a:ext cx="176213" cy="34925"/>
            </a:xfrm>
            <a:custGeom>
              <a:avLst/>
              <a:gdLst>
                <a:gd name="T0" fmla="*/ 0 w 109"/>
                <a:gd name="T1" fmla="*/ 0 h 23"/>
                <a:gd name="T2" fmla="*/ 2147483647 w 109"/>
                <a:gd name="T3" fmla="*/ 2147483647 h 23"/>
                <a:gd name="T4" fmla="*/ 0 w 109"/>
                <a:gd name="T5" fmla="*/ 2147483647 h 23"/>
                <a:gd name="T6" fmla="*/ 2147483647 w 109"/>
                <a:gd name="T7" fmla="*/ 2147483647 h 23"/>
                <a:gd name="T8" fmla="*/ 2147483647 w 109"/>
                <a:gd name="T9" fmla="*/ 2147483647 h 23"/>
                <a:gd name="T10" fmla="*/ 2147483647 w 109"/>
                <a:gd name="T11" fmla="*/ 2147483647 h 23"/>
                <a:gd name="T12" fmla="*/ 2147483647 w 109"/>
                <a:gd name="T13" fmla="*/ 2147483647 h 23"/>
                <a:gd name="T14" fmla="*/ 2147483647 w 109"/>
                <a:gd name="T15" fmla="*/ 2147483647 h 23"/>
                <a:gd name="T16" fmla="*/ 2147483647 w 109"/>
                <a:gd name="T17" fmla="*/ 2147483647 h 23"/>
                <a:gd name="T18" fmla="*/ 2147483647 w 109"/>
                <a:gd name="T19" fmla="*/ 2147483647 h 23"/>
                <a:gd name="T20" fmla="*/ 2147483647 w 109"/>
                <a:gd name="T21" fmla="*/ 2147483647 h 23"/>
                <a:gd name="T22" fmla="*/ 2147483647 w 109"/>
                <a:gd name="T23" fmla="*/ 0 h 23"/>
                <a:gd name="T24" fmla="*/ 0 w 109"/>
                <a:gd name="T25" fmla="*/ 0 h 23"/>
                <a:gd name="T26" fmla="*/ 0 w 109"/>
                <a:gd name="T27" fmla="*/ 0 h 23"/>
                <a:gd name="T28" fmla="*/ 0 w 109"/>
                <a:gd name="T29" fmla="*/ 0 h 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23"/>
                <a:gd name="T47" fmla="*/ 109 w 109"/>
                <a:gd name="T48" fmla="*/ 23 h 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23">
                  <a:moveTo>
                    <a:pt x="0" y="0"/>
                  </a:moveTo>
                  <a:lnTo>
                    <a:pt x="18" y="6"/>
                  </a:lnTo>
                  <a:lnTo>
                    <a:pt x="0" y="11"/>
                  </a:lnTo>
                  <a:lnTo>
                    <a:pt x="4" y="13"/>
                  </a:lnTo>
                  <a:lnTo>
                    <a:pt x="40" y="15"/>
                  </a:lnTo>
                  <a:lnTo>
                    <a:pt x="42" y="22"/>
                  </a:lnTo>
                  <a:lnTo>
                    <a:pt x="108" y="13"/>
                  </a:lnTo>
                  <a:lnTo>
                    <a:pt x="90" y="4"/>
                  </a:lnTo>
                  <a:lnTo>
                    <a:pt x="66" y="16"/>
                  </a:lnTo>
                  <a:lnTo>
                    <a:pt x="56" y="15"/>
                  </a:lnTo>
                  <a:lnTo>
                    <a:pt x="66" y="4"/>
                  </a:lnTo>
                  <a:lnTo>
                    <a:pt x="58" y="0"/>
                  </a:lnTo>
                  <a:lnTo>
                    <a:pt x="0" y="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1" name="Freeform 311"/>
            <p:cNvSpPr>
              <a:spLocks noChangeAspect="1"/>
            </p:cNvSpPr>
            <p:nvPr/>
          </p:nvSpPr>
          <p:spPr bwMode="auto">
            <a:xfrm>
              <a:off x="2212975" y="1671638"/>
              <a:ext cx="130175" cy="44450"/>
            </a:xfrm>
            <a:custGeom>
              <a:avLst/>
              <a:gdLst>
                <a:gd name="T0" fmla="*/ 0 w 81"/>
                <a:gd name="T1" fmla="*/ 2147483647 h 27"/>
                <a:gd name="T2" fmla="*/ 0 w 81"/>
                <a:gd name="T3" fmla="*/ 2147483647 h 27"/>
                <a:gd name="T4" fmla="*/ 2147483647 w 81"/>
                <a:gd name="T5" fmla="*/ 2147483647 h 27"/>
                <a:gd name="T6" fmla="*/ 2147483647 w 81"/>
                <a:gd name="T7" fmla="*/ 2147483647 h 27"/>
                <a:gd name="T8" fmla="*/ 2147483647 w 81"/>
                <a:gd name="T9" fmla="*/ 2147483647 h 27"/>
                <a:gd name="T10" fmla="*/ 2147483647 w 81"/>
                <a:gd name="T11" fmla="*/ 2147483647 h 27"/>
                <a:gd name="T12" fmla="*/ 2147483647 w 81"/>
                <a:gd name="T13" fmla="*/ 0 h 27"/>
                <a:gd name="T14" fmla="*/ 2147483647 w 81"/>
                <a:gd name="T15" fmla="*/ 2147483647 h 27"/>
                <a:gd name="T16" fmla="*/ 2147483647 w 81"/>
                <a:gd name="T17" fmla="*/ 0 h 27"/>
                <a:gd name="T18" fmla="*/ 0 w 81"/>
                <a:gd name="T19" fmla="*/ 2147483647 h 27"/>
                <a:gd name="T20" fmla="*/ 0 w 81"/>
                <a:gd name="T21" fmla="*/ 2147483647 h 27"/>
                <a:gd name="T22" fmla="*/ 0 w 81"/>
                <a:gd name="T23" fmla="*/ 214748364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27"/>
                <a:gd name="T38" fmla="*/ 81 w 8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27">
                  <a:moveTo>
                    <a:pt x="0" y="2"/>
                  </a:moveTo>
                  <a:lnTo>
                    <a:pt x="0" y="20"/>
                  </a:lnTo>
                  <a:lnTo>
                    <a:pt x="20" y="18"/>
                  </a:lnTo>
                  <a:lnTo>
                    <a:pt x="20" y="26"/>
                  </a:lnTo>
                  <a:lnTo>
                    <a:pt x="50" y="26"/>
                  </a:lnTo>
                  <a:lnTo>
                    <a:pt x="80" y="4"/>
                  </a:lnTo>
                  <a:lnTo>
                    <a:pt x="46" y="0"/>
                  </a:lnTo>
                  <a:lnTo>
                    <a:pt x="24" y="10"/>
                  </a:lnTo>
                  <a:lnTo>
                    <a:pt x="12" y="0"/>
                  </a:lnTo>
                  <a:lnTo>
                    <a:pt x="0" y="2"/>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2" name="Freeform 312"/>
            <p:cNvSpPr>
              <a:spLocks noChangeAspect="1"/>
            </p:cNvSpPr>
            <p:nvPr/>
          </p:nvSpPr>
          <p:spPr bwMode="auto">
            <a:xfrm>
              <a:off x="2130425" y="1736725"/>
              <a:ext cx="146050" cy="74613"/>
            </a:xfrm>
            <a:custGeom>
              <a:avLst/>
              <a:gdLst>
                <a:gd name="T0" fmla="*/ 0 w 90"/>
                <a:gd name="T1" fmla="*/ 2147483647 h 48"/>
                <a:gd name="T2" fmla="*/ 0 w 90"/>
                <a:gd name="T3" fmla="*/ 2147483647 h 48"/>
                <a:gd name="T4" fmla="*/ 2147483647 w 90"/>
                <a:gd name="T5" fmla="*/ 2147483647 h 48"/>
                <a:gd name="T6" fmla="*/ 2147483647 w 90"/>
                <a:gd name="T7" fmla="*/ 2147483647 h 48"/>
                <a:gd name="T8" fmla="*/ 2147483647 w 90"/>
                <a:gd name="T9" fmla="*/ 2147483647 h 48"/>
                <a:gd name="T10" fmla="*/ 2147483647 w 90"/>
                <a:gd name="T11" fmla="*/ 2147483647 h 48"/>
                <a:gd name="T12" fmla="*/ 2147483647 w 90"/>
                <a:gd name="T13" fmla="*/ 2147483647 h 48"/>
                <a:gd name="T14" fmla="*/ 2147483647 w 90"/>
                <a:gd name="T15" fmla="*/ 2147483647 h 48"/>
                <a:gd name="T16" fmla="*/ 2147483647 w 90"/>
                <a:gd name="T17" fmla="*/ 0 h 48"/>
                <a:gd name="T18" fmla="*/ 2147483647 w 90"/>
                <a:gd name="T19" fmla="*/ 2147483647 h 48"/>
                <a:gd name="T20" fmla="*/ 2147483647 w 90"/>
                <a:gd name="T21" fmla="*/ 2147483647 h 48"/>
                <a:gd name="T22" fmla="*/ 2147483647 w 90"/>
                <a:gd name="T23" fmla="*/ 2147483647 h 48"/>
                <a:gd name="T24" fmla="*/ 0 w 90"/>
                <a:gd name="T25" fmla="*/ 2147483647 h 48"/>
                <a:gd name="T26" fmla="*/ 0 w 90"/>
                <a:gd name="T27" fmla="*/ 2147483647 h 48"/>
                <a:gd name="T28" fmla="*/ 0 w 9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48"/>
                <a:gd name="T47" fmla="*/ 90 w 9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48">
                  <a:moveTo>
                    <a:pt x="0" y="19"/>
                  </a:moveTo>
                  <a:lnTo>
                    <a:pt x="0" y="31"/>
                  </a:lnTo>
                  <a:lnTo>
                    <a:pt x="14" y="31"/>
                  </a:lnTo>
                  <a:lnTo>
                    <a:pt x="22" y="47"/>
                  </a:lnTo>
                  <a:lnTo>
                    <a:pt x="63" y="39"/>
                  </a:lnTo>
                  <a:lnTo>
                    <a:pt x="81" y="19"/>
                  </a:lnTo>
                  <a:lnTo>
                    <a:pt x="68" y="16"/>
                  </a:lnTo>
                  <a:lnTo>
                    <a:pt x="87" y="8"/>
                  </a:lnTo>
                  <a:lnTo>
                    <a:pt x="89" y="0"/>
                  </a:lnTo>
                  <a:lnTo>
                    <a:pt x="40" y="4"/>
                  </a:lnTo>
                  <a:lnTo>
                    <a:pt x="31" y="10"/>
                  </a:lnTo>
                  <a:lnTo>
                    <a:pt x="34" y="19"/>
                  </a:lnTo>
                  <a:lnTo>
                    <a:pt x="0" y="19"/>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3" name="Freeform 313"/>
            <p:cNvSpPr>
              <a:spLocks noChangeAspect="1"/>
            </p:cNvSpPr>
            <p:nvPr/>
          </p:nvSpPr>
          <p:spPr bwMode="auto">
            <a:xfrm>
              <a:off x="1889125" y="1687513"/>
              <a:ext cx="57150" cy="14287"/>
            </a:xfrm>
            <a:custGeom>
              <a:avLst/>
              <a:gdLst>
                <a:gd name="T0" fmla="*/ 0 w 35"/>
                <a:gd name="T1" fmla="*/ 2147483647 h 10"/>
                <a:gd name="T2" fmla="*/ 2147483647 w 35"/>
                <a:gd name="T3" fmla="*/ 2147483647 h 10"/>
                <a:gd name="T4" fmla="*/ 2147483647 w 35"/>
                <a:gd name="T5" fmla="*/ 0 h 10"/>
                <a:gd name="T6" fmla="*/ 0 w 35"/>
                <a:gd name="T7" fmla="*/ 2147483647 h 10"/>
                <a:gd name="T8" fmla="*/ 0 w 35"/>
                <a:gd name="T9" fmla="*/ 2147483647 h 10"/>
                <a:gd name="T10" fmla="*/ 0 w 35"/>
                <a:gd name="T11" fmla="*/ 2147483647 h 10"/>
                <a:gd name="T12" fmla="*/ 0 60000 65536"/>
                <a:gd name="T13" fmla="*/ 0 60000 65536"/>
                <a:gd name="T14" fmla="*/ 0 60000 65536"/>
                <a:gd name="T15" fmla="*/ 0 60000 65536"/>
                <a:gd name="T16" fmla="*/ 0 60000 65536"/>
                <a:gd name="T17" fmla="*/ 0 60000 65536"/>
                <a:gd name="T18" fmla="*/ 0 w 35"/>
                <a:gd name="T19" fmla="*/ 0 h 10"/>
                <a:gd name="T20" fmla="*/ 35 w 35"/>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35" h="10">
                  <a:moveTo>
                    <a:pt x="0" y="8"/>
                  </a:moveTo>
                  <a:lnTo>
                    <a:pt x="11" y="9"/>
                  </a:lnTo>
                  <a:lnTo>
                    <a:pt x="34" y="0"/>
                  </a:lnTo>
                  <a:lnTo>
                    <a:pt x="0" y="8"/>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4" name="Freeform 314"/>
            <p:cNvSpPr>
              <a:spLocks noChangeAspect="1"/>
            </p:cNvSpPr>
            <p:nvPr/>
          </p:nvSpPr>
          <p:spPr bwMode="auto">
            <a:xfrm>
              <a:off x="1825625" y="1654175"/>
              <a:ext cx="212725" cy="39688"/>
            </a:xfrm>
            <a:custGeom>
              <a:avLst/>
              <a:gdLst>
                <a:gd name="T0" fmla="*/ 0 w 132"/>
                <a:gd name="T1" fmla="*/ 2147483647 h 26"/>
                <a:gd name="T2" fmla="*/ 2147483647 w 132"/>
                <a:gd name="T3" fmla="*/ 2147483647 h 26"/>
                <a:gd name="T4" fmla="*/ 2147483647 w 132"/>
                <a:gd name="T5" fmla="*/ 2147483647 h 26"/>
                <a:gd name="T6" fmla="*/ 2147483647 w 132"/>
                <a:gd name="T7" fmla="*/ 2147483647 h 26"/>
                <a:gd name="T8" fmla="*/ 2147483647 w 132"/>
                <a:gd name="T9" fmla="*/ 2147483647 h 26"/>
                <a:gd name="T10" fmla="*/ 2147483647 w 132"/>
                <a:gd name="T11" fmla="*/ 0 h 26"/>
                <a:gd name="T12" fmla="*/ 2147483647 w 132"/>
                <a:gd name="T13" fmla="*/ 0 h 26"/>
                <a:gd name="T14" fmla="*/ 0 w 132"/>
                <a:gd name="T15" fmla="*/ 2147483647 h 26"/>
                <a:gd name="T16" fmla="*/ 0 w 132"/>
                <a:gd name="T17" fmla="*/ 2147483647 h 26"/>
                <a:gd name="T18" fmla="*/ 0 w 132"/>
                <a:gd name="T19" fmla="*/ 2147483647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
                <a:gd name="T31" fmla="*/ 0 h 26"/>
                <a:gd name="T32" fmla="*/ 132 w 132"/>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 h="26">
                  <a:moveTo>
                    <a:pt x="0" y="17"/>
                  </a:moveTo>
                  <a:lnTo>
                    <a:pt x="3" y="23"/>
                  </a:lnTo>
                  <a:lnTo>
                    <a:pt x="32" y="25"/>
                  </a:lnTo>
                  <a:lnTo>
                    <a:pt x="69" y="14"/>
                  </a:lnTo>
                  <a:lnTo>
                    <a:pt x="81" y="17"/>
                  </a:lnTo>
                  <a:lnTo>
                    <a:pt x="131" y="0"/>
                  </a:lnTo>
                  <a:lnTo>
                    <a:pt x="84" y="0"/>
                  </a:lnTo>
                  <a:lnTo>
                    <a:pt x="0" y="17"/>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7" name="Freeform 315"/>
            <p:cNvSpPr>
              <a:spLocks noChangeAspect="1"/>
            </p:cNvSpPr>
            <p:nvPr/>
          </p:nvSpPr>
          <p:spPr bwMode="auto">
            <a:xfrm>
              <a:off x="1912938" y="1668463"/>
              <a:ext cx="260350" cy="60325"/>
            </a:xfrm>
            <a:custGeom>
              <a:avLst/>
              <a:gdLst>
                <a:gd name="T0" fmla="*/ 0 w 162"/>
                <a:gd name="T1" fmla="*/ 2147483647 h 39"/>
                <a:gd name="T2" fmla="*/ 2147483647 w 162"/>
                <a:gd name="T3" fmla="*/ 2147483647 h 39"/>
                <a:gd name="T4" fmla="*/ 2147483647 w 162"/>
                <a:gd name="T5" fmla="*/ 2147483647 h 39"/>
                <a:gd name="T6" fmla="*/ 2147483647 w 162"/>
                <a:gd name="T7" fmla="*/ 2147483647 h 39"/>
                <a:gd name="T8" fmla="*/ 2147483647 w 162"/>
                <a:gd name="T9" fmla="*/ 2147483647 h 39"/>
                <a:gd name="T10" fmla="*/ 2147483647 w 162"/>
                <a:gd name="T11" fmla="*/ 2147483647 h 39"/>
                <a:gd name="T12" fmla="*/ 2147483647 w 162"/>
                <a:gd name="T13" fmla="*/ 2147483647 h 39"/>
                <a:gd name="T14" fmla="*/ 2147483647 w 162"/>
                <a:gd name="T15" fmla="*/ 2147483647 h 39"/>
                <a:gd name="T16" fmla="*/ 2147483647 w 162"/>
                <a:gd name="T17" fmla="*/ 2147483647 h 39"/>
                <a:gd name="T18" fmla="*/ 2147483647 w 162"/>
                <a:gd name="T19" fmla="*/ 0 h 39"/>
                <a:gd name="T20" fmla="*/ 2147483647 w 162"/>
                <a:gd name="T21" fmla="*/ 2147483647 h 39"/>
                <a:gd name="T22" fmla="*/ 2147483647 w 162"/>
                <a:gd name="T23" fmla="*/ 2147483647 h 39"/>
                <a:gd name="T24" fmla="*/ 2147483647 w 162"/>
                <a:gd name="T25" fmla="*/ 2147483647 h 39"/>
                <a:gd name="T26" fmla="*/ 2147483647 w 162"/>
                <a:gd name="T27" fmla="*/ 2147483647 h 39"/>
                <a:gd name="T28" fmla="*/ 2147483647 w 162"/>
                <a:gd name="T29" fmla="*/ 2147483647 h 39"/>
                <a:gd name="T30" fmla="*/ 2147483647 w 162"/>
                <a:gd name="T31" fmla="*/ 2147483647 h 39"/>
                <a:gd name="T32" fmla="*/ 2147483647 w 162"/>
                <a:gd name="T33" fmla="*/ 2147483647 h 39"/>
                <a:gd name="T34" fmla="*/ 0 w 162"/>
                <a:gd name="T35" fmla="*/ 2147483647 h 39"/>
                <a:gd name="T36" fmla="*/ 0 w 162"/>
                <a:gd name="T37" fmla="*/ 2147483647 h 39"/>
                <a:gd name="T38" fmla="*/ 0 w 162"/>
                <a:gd name="T39" fmla="*/ 2147483647 h 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2"/>
                <a:gd name="T61" fmla="*/ 0 h 39"/>
                <a:gd name="T62" fmla="*/ 162 w 162"/>
                <a:gd name="T63" fmla="*/ 39 h 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2" h="39">
                  <a:moveTo>
                    <a:pt x="0" y="25"/>
                  </a:moveTo>
                  <a:lnTo>
                    <a:pt x="24" y="28"/>
                  </a:lnTo>
                  <a:lnTo>
                    <a:pt x="43" y="25"/>
                  </a:lnTo>
                  <a:lnTo>
                    <a:pt x="48" y="30"/>
                  </a:lnTo>
                  <a:lnTo>
                    <a:pt x="28" y="33"/>
                  </a:lnTo>
                  <a:lnTo>
                    <a:pt x="43" y="38"/>
                  </a:lnTo>
                  <a:lnTo>
                    <a:pt x="139" y="28"/>
                  </a:lnTo>
                  <a:lnTo>
                    <a:pt x="161" y="14"/>
                  </a:lnTo>
                  <a:lnTo>
                    <a:pt x="136" y="8"/>
                  </a:lnTo>
                  <a:lnTo>
                    <a:pt x="140" y="0"/>
                  </a:lnTo>
                  <a:lnTo>
                    <a:pt x="108" y="8"/>
                  </a:lnTo>
                  <a:lnTo>
                    <a:pt x="116" y="12"/>
                  </a:lnTo>
                  <a:lnTo>
                    <a:pt x="107" y="16"/>
                  </a:lnTo>
                  <a:lnTo>
                    <a:pt x="107" y="21"/>
                  </a:lnTo>
                  <a:lnTo>
                    <a:pt x="84" y="20"/>
                  </a:lnTo>
                  <a:lnTo>
                    <a:pt x="83" y="10"/>
                  </a:lnTo>
                  <a:lnTo>
                    <a:pt x="53" y="6"/>
                  </a:lnTo>
                  <a:lnTo>
                    <a:pt x="0" y="25"/>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8" name="Freeform 316"/>
            <p:cNvSpPr>
              <a:spLocks noChangeAspect="1"/>
            </p:cNvSpPr>
            <p:nvPr/>
          </p:nvSpPr>
          <p:spPr bwMode="auto">
            <a:xfrm>
              <a:off x="1739900" y="1749425"/>
              <a:ext cx="385763" cy="138113"/>
            </a:xfrm>
            <a:custGeom>
              <a:avLst/>
              <a:gdLst>
                <a:gd name="T0" fmla="*/ 2147483647 w 238"/>
                <a:gd name="T1" fmla="*/ 2147483647 h 88"/>
                <a:gd name="T2" fmla="*/ 2147483647 w 238"/>
                <a:gd name="T3" fmla="*/ 2147483647 h 88"/>
                <a:gd name="T4" fmla="*/ 2147483647 w 238"/>
                <a:gd name="T5" fmla="*/ 2147483647 h 88"/>
                <a:gd name="T6" fmla="*/ 2147483647 w 238"/>
                <a:gd name="T7" fmla="*/ 2147483647 h 88"/>
                <a:gd name="T8" fmla="*/ 2147483647 w 238"/>
                <a:gd name="T9" fmla="*/ 2147483647 h 88"/>
                <a:gd name="T10" fmla="*/ 2147483647 w 238"/>
                <a:gd name="T11" fmla="*/ 2147483647 h 88"/>
                <a:gd name="T12" fmla="*/ 0 w 238"/>
                <a:gd name="T13" fmla="*/ 2147483647 h 88"/>
                <a:gd name="T14" fmla="*/ 2147483647 w 238"/>
                <a:gd name="T15" fmla="*/ 2147483647 h 88"/>
                <a:gd name="T16" fmla="*/ 2147483647 w 238"/>
                <a:gd name="T17" fmla="*/ 2147483647 h 88"/>
                <a:gd name="T18" fmla="*/ 2147483647 w 238"/>
                <a:gd name="T19" fmla="*/ 2147483647 h 88"/>
                <a:gd name="T20" fmla="*/ 2147483647 w 238"/>
                <a:gd name="T21" fmla="*/ 2147483647 h 88"/>
                <a:gd name="T22" fmla="*/ 2147483647 w 238"/>
                <a:gd name="T23" fmla="*/ 2147483647 h 88"/>
                <a:gd name="T24" fmla="*/ 2147483647 w 238"/>
                <a:gd name="T25" fmla="*/ 2147483647 h 88"/>
                <a:gd name="T26" fmla="*/ 2147483647 w 238"/>
                <a:gd name="T27" fmla="*/ 2147483647 h 88"/>
                <a:gd name="T28" fmla="*/ 2147483647 w 238"/>
                <a:gd name="T29" fmla="*/ 2147483647 h 88"/>
                <a:gd name="T30" fmla="*/ 2147483647 w 238"/>
                <a:gd name="T31" fmla="*/ 2147483647 h 88"/>
                <a:gd name="T32" fmla="*/ 2147483647 w 238"/>
                <a:gd name="T33" fmla="*/ 2147483647 h 88"/>
                <a:gd name="T34" fmla="*/ 2147483647 w 238"/>
                <a:gd name="T35" fmla="*/ 2147483647 h 88"/>
                <a:gd name="T36" fmla="*/ 2147483647 w 238"/>
                <a:gd name="T37" fmla="*/ 0 h 88"/>
                <a:gd name="T38" fmla="*/ 2147483647 w 238"/>
                <a:gd name="T39" fmla="*/ 2147483647 h 88"/>
                <a:gd name="T40" fmla="*/ 2147483647 w 238"/>
                <a:gd name="T41" fmla="*/ 2147483647 h 88"/>
                <a:gd name="T42" fmla="*/ 2147483647 w 238"/>
                <a:gd name="T43" fmla="*/ 2147483647 h 88"/>
                <a:gd name="T44" fmla="*/ 2147483647 w 238"/>
                <a:gd name="T45" fmla="*/ 2147483647 h 88"/>
                <a:gd name="T46" fmla="*/ 2147483647 w 238"/>
                <a:gd name="T47" fmla="*/ 2147483647 h 88"/>
                <a:gd name="T48" fmla="*/ 2147483647 w 238"/>
                <a:gd name="T49" fmla="*/ 2147483647 h 88"/>
                <a:gd name="T50" fmla="*/ 2147483647 w 238"/>
                <a:gd name="T51" fmla="*/ 2147483647 h 88"/>
                <a:gd name="T52" fmla="*/ 2147483647 w 238"/>
                <a:gd name="T53" fmla="*/ 2147483647 h 88"/>
                <a:gd name="T54" fmla="*/ 2147483647 w 238"/>
                <a:gd name="T55" fmla="*/ 2147483647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8"/>
                <a:gd name="T85" fmla="*/ 0 h 88"/>
                <a:gd name="T86" fmla="*/ 238 w 238"/>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8" h="88">
                  <a:moveTo>
                    <a:pt x="10" y="35"/>
                  </a:moveTo>
                  <a:lnTo>
                    <a:pt x="22" y="37"/>
                  </a:lnTo>
                  <a:lnTo>
                    <a:pt x="10" y="43"/>
                  </a:lnTo>
                  <a:lnTo>
                    <a:pt x="17" y="50"/>
                  </a:lnTo>
                  <a:lnTo>
                    <a:pt x="68" y="54"/>
                  </a:lnTo>
                  <a:lnTo>
                    <a:pt x="8" y="61"/>
                  </a:lnTo>
                  <a:lnTo>
                    <a:pt x="0" y="70"/>
                  </a:lnTo>
                  <a:lnTo>
                    <a:pt x="31" y="75"/>
                  </a:lnTo>
                  <a:lnTo>
                    <a:pt x="28" y="87"/>
                  </a:lnTo>
                  <a:lnTo>
                    <a:pt x="139" y="70"/>
                  </a:lnTo>
                  <a:lnTo>
                    <a:pt x="157" y="81"/>
                  </a:lnTo>
                  <a:lnTo>
                    <a:pt x="175" y="79"/>
                  </a:lnTo>
                  <a:lnTo>
                    <a:pt x="222" y="58"/>
                  </a:lnTo>
                  <a:lnTo>
                    <a:pt x="189" y="51"/>
                  </a:lnTo>
                  <a:lnTo>
                    <a:pt x="184" y="43"/>
                  </a:lnTo>
                  <a:lnTo>
                    <a:pt x="197" y="34"/>
                  </a:lnTo>
                  <a:lnTo>
                    <a:pt x="204" y="17"/>
                  </a:lnTo>
                  <a:lnTo>
                    <a:pt x="237" y="4"/>
                  </a:lnTo>
                  <a:lnTo>
                    <a:pt x="211" y="0"/>
                  </a:lnTo>
                  <a:lnTo>
                    <a:pt x="174" y="16"/>
                  </a:lnTo>
                  <a:lnTo>
                    <a:pt x="132" y="10"/>
                  </a:lnTo>
                  <a:lnTo>
                    <a:pt x="106" y="15"/>
                  </a:lnTo>
                  <a:lnTo>
                    <a:pt x="114" y="5"/>
                  </a:lnTo>
                  <a:lnTo>
                    <a:pt x="99" y="5"/>
                  </a:lnTo>
                  <a:lnTo>
                    <a:pt x="44" y="17"/>
                  </a:lnTo>
                  <a:lnTo>
                    <a:pt x="10" y="35"/>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49" name="Freeform 317"/>
            <p:cNvSpPr>
              <a:spLocks noChangeAspect="1"/>
            </p:cNvSpPr>
            <p:nvPr/>
          </p:nvSpPr>
          <p:spPr bwMode="auto">
            <a:xfrm>
              <a:off x="1644650" y="1725613"/>
              <a:ext cx="257175" cy="92075"/>
            </a:xfrm>
            <a:custGeom>
              <a:avLst/>
              <a:gdLst>
                <a:gd name="T0" fmla="*/ 0 w 160"/>
                <a:gd name="T1" fmla="*/ 2147483647 h 59"/>
                <a:gd name="T2" fmla="*/ 2147483647 w 160"/>
                <a:gd name="T3" fmla="*/ 2147483647 h 59"/>
                <a:gd name="T4" fmla="*/ 2147483647 w 160"/>
                <a:gd name="T5" fmla="*/ 2147483647 h 59"/>
                <a:gd name="T6" fmla="*/ 2147483647 w 160"/>
                <a:gd name="T7" fmla="*/ 2147483647 h 59"/>
                <a:gd name="T8" fmla="*/ 2147483647 w 160"/>
                <a:gd name="T9" fmla="*/ 2147483647 h 59"/>
                <a:gd name="T10" fmla="*/ 2147483647 w 160"/>
                <a:gd name="T11" fmla="*/ 2147483647 h 59"/>
                <a:gd name="T12" fmla="*/ 2147483647 w 160"/>
                <a:gd name="T13" fmla="*/ 2147483647 h 59"/>
                <a:gd name="T14" fmla="*/ 2147483647 w 160"/>
                <a:gd name="T15" fmla="*/ 0 h 59"/>
                <a:gd name="T16" fmla="*/ 2147483647 w 160"/>
                <a:gd name="T17" fmla="*/ 2147483647 h 59"/>
                <a:gd name="T18" fmla="*/ 2147483647 w 160"/>
                <a:gd name="T19" fmla="*/ 2147483647 h 59"/>
                <a:gd name="T20" fmla="*/ 0 w 160"/>
                <a:gd name="T21" fmla="*/ 2147483647 h 59"/>
                <a:gd name="T22" fmla="*/ 0 w 160"/>
                <a:gd name="T23" fmla="*/ 2147483647 h 59"/>
                <a:gd name="T24" fmla="*/ 0 w 160"/>
                <a:gd name="T25" fmla="*/ 2147483647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
                <a:gd name="T40" fmla="*/ 0 h 59"/>
                <a:gd name="T41" fmla="*/ 160 w 160"/>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 h="59">
                  <a:moveTo>
                    <a:pt x="0" y="41"/>
                  </a:moveTo>
                  <a:lnTo>
                    <a:pt x="8" y="48"/>
                  </a:lnTo>
                  <a:lnTo>
                    <a:pt x="6" y="58"/>
                  </a:lnTo>
                  <a:lnTo>
                    <a:pt x="44" y="52"/>
                  </a:lnTo>
                  <a:lnTo>
                    <a:pt x="88" y="32"/>
                  </a:lnTo>
                  <a:lnTo>
                    <a:pt x="159" y="17"/>
                  </a:lnTo>
                  <a:lnTo>
                    <a:pt x="147" y="4"/>
                  </a:lnTo>
                  <a:lnTo>
                    <a:pt x="106" y="0"/>
                  </a:lnTo>
                  <a:lnTo>
                    <a:pt x="56" y="8"/>
                  </a:lnTo>
                  <a:lnTo>
                    <a:pt x="52" y="17"/>
                  </a:lnTo>
                  <a:lnTo>
                    <a:pt x="0" y="41"/>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50" name="Freeform 318"/>
            <p:cNvSpPr>
              <a:spLocks noChangeAspect="1"/>
            </p:cNvSpPr>
            <p:nvPr/>
          </p:nvSpPr>
          <p:spPr bwMode="auto">
            <a:xfrm>
              <a:off x="863600" y="2308225"/>
              <a:ext cx="52388" cy="68263"/>
            </a:xfrm>
            <a:custGeom>
              <a:avLst/>
              <a:gdLst>
                <a:gd name="T0" fmla="*/ 2147483647 w 33"/>
                <a:gd name="T1" fmla="*/ 0 h 44"/>
                <a:gd name="T2" fmla="*/ 2147483647 w 33"/>
                <a:gd name="T3" fmla="*/ 2147483647 h 44"/>
                <a:gd name="T4" fmla="*/ 0 w 33"/>
                <a:gd name="T5" fmla="*/ 2147483647 h 44"/>
                <a:gd name="T6" fmla="*/ 2147483647 w 33"/>
                <a:gd name="T7" fmla="*/ 2147483647 h 44"/>
                <a:gd name="T8" fmla="*/ 2147483647 w 33"/>
                <a:gd name="T9" fmla="*/ 2147483647 h 44"/>
                <a:gd name="T10" fmla="*/ 2147483647 w 33"/>
                <a:gd name="T11" fmla="*/ 0 h 44"/>
                <a:gd name="T12" fmla="*/ 2147483647 w 33"/>
                <a:gd name="T13" fmla="*/ 0 h 44"/>
                <a:gd name="T14" fmla="*/ 2147483647 w 33"/>
                <a:gd name="T15" fmla="*/ 0 h 44"/>
                <a:gd name="T16" fmla="*/ 2147483647 w 33"/>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44"/>
                <a:gd name="T29" fmla="*/ 33 w 3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44">
                  <a:moveTo>
                    <a:pt x="11" y="0"/>
                  </a:moveTo>
                  <a:lnTo>
                    <a:pt x="3" y="10"/>
                  </a:lnTo>
                  <a:lnTo>
                    <a:pt x="0" y="34"/>
                  </a:lnTo>
                  <a:lnTo>
                    <a:pt x="6" y="43"/>
                  </a:lnTo>
                  <a:lnTo>
                    <a:pt x="6" y="27"/>
                  </a:lnTo>
                  <a:lnTo>
                    <a:pt x="32" y="0"/>
                  </a:lnTo>
                  <a:lnTo>
                    <a:pt x="11" y="0"/>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51" name="Freeform 319"/>
            <p:cNvSpPr>
              <a:spLocks noChangeAspect="1"/>
            </p:cNvSpPr>
            <p:nvPr/>
          </p:nvSpPr>
          <p:spPr bwMode="auto">
            <a:xfrm>
              <a:off x="904875" y="2411413"/>
              <a:ext cx="82550" cy="80962"/>
            </a:xfrm>
            <a:custGeom>
              <a:avLst/>
              <a:gdLst>
                <a:gd name="T0" fmla="*/ 0 w 51"/>
                <a:gd name="T1" fmla="*/ 2147483647 h 51"/>
                <a:gd name="T2" fmla="*/ 2147483647 w 51"/>
                <a:gd name="T3" fmla="*/ 2147483647 h 51"/>
                <a:gd name="T4" fmla="*/ 2147483647 w 51"/>
                <a:gd name="T5" fmla="*/ 2147483647 h 51"/>
                <a:gd name="T6" fmla="*/ 2147483647 w 51"/>
                <a:gd name="T7" fmla="*/ 2147483647 h 51"/>
                <a:gd name="T8" fmla="*/ 2147483647 w 51"/>
                <a:gd name="T9" fmla="*/ 2147483647 h 51"/>
                <a:gd name="T10" fmla="*/ 2147483647 w 51"/>
                <a:gd name="T11" fmla="*/ 2147483647 h 51"/>
                <a:gd name="T12" fmla="*/ 2147483647 w 51"/>
                <a:gd name="T13" fmla="*/ 2147483647 h 51"/>
                <a:gd name="T14" fmla="*/ 2147483647 w 51"/>
                <a:gd name="T15" fmla="*/ 2147483647 h 51"/>
                <a:gd name="T16" fmla="*/ 2147483647 w 51"/>
                <a:gd name="T17" fmla="*/ 2147483647 h 51"/>
                <a:gd name="T18" fmla="*/ 2147483647 w 51"/>
                <a:gd name="T19" fmla="*/ 0 h 51"/>
                <a:gd name="T20" fmla="*/ 0 w 51"/>
                <a:gd name="T21" fmla="*/ 2147483647 h 51"/>
                <a:gd name="T22" fmla="*/ 0 w 51"/>
                <a:gd name="T23" fmla="*/ 2147483647 h 51"/>
                <a:gd name="T24" fmla="*/ 0 w 51"/>
                <a:gd name="T25" fmla="*/ 2147483647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51"/>
                <a:gd name="T41" fmla="*/ 51 w 51"/>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51">
                  <a:moveTo>
                    <a:pt x="0" y="3"/>
                  </a:moveTo>
                  <a:lnTo>
                    <a:pt x="2" y="14"/>
                  </a:lnTo>
                  <a:lnTo>
                    <a:pt x="14" y="23"/>
                  </a:lnTo>
                  <a:lnTo>
                    <a:pt x="10" y="29"/>
                  </a:lnTo>
                  <a:lnTo>
                    <a:pt x="28" y="38"/>
                  </a:lnTo>
                  <a:lnTo>
                    <a:pt x="25" y="41"/>
                  </a:lnTo>
                  <a:lnTo>
                    <a:pt x="40" y="50"/>
                  </a:lnTo>
                  <a:lnTo>
                    <a:pt x="50" y="48"/>
                  </a:lnTo>
                  <a:lnTo>
                    <a:pt x="38" y="12"/>
                  </a:lnTo>
                  <a:lnTo>
                    <a:pt x="10" y="0"/>
                  </a:lnTo>
                  <a:lnTo>
                    <a:pt x="0" y="3"/>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52" name="Freeform 320"/>
            <p:cNvSpPr>
              <a:spLocks noChangeAspect="1"/>
            </p:cNvSpPr>
            <p:nvPr/>
          </p:nvSpPr>
          <p:spPr bwMode="auto">
            <a:xfrm>
              <a:off x="446088" y="2178050"/>
              <a:ext cx="101600" cy="53975"/>
            </a:xfrm>
            <a:custGeom>
              <a:avLst/>
              <a:gdLst>
                <a:gd name="T0" fmla="*/ 0 w 62"/>
                <a:gd name="T1" fmla="*/ 2147483647 h 34"/>
                <a:gd name="T2" fmla="*/ 0 w 62"/>
                <a:gd name="T3" fmla="*/ 2147483647 h 34"/>
                <a:gd name="T4" fmla="*/ 2147483647 w 62"/>
                <a:gd name="T5" fmla="*/ 2147483647 h 34"/>
                <a:gd name="T6" fmla="*/ 2147483647 w 62"/>
                <a:gd name="T7" fmla="*/ 2147483647 h 34"/>
                <a:gd name="T8" fmla="*/ 2147483647 w 62"/>
                <a:gd name="T9" fmla="*/ 2147483647 h 34"/>
                <a:gd name="T10" fmla="*/ 2147483647 w 62"/>
                <a:gd name="T11" fmla="*/ 2147483647 h 34"/>
                <a:gd name="T12" fmla="*/ 2147483647 w 62"/>
                <a:gd name="T13" fmla="*/ 0 h 34"/>
                <a:gd name="T14" fmla="*/ 0 w 62"/>
                <a:gd name="T15" fmla="*/ 2147483647 h 34"/>
                <a:gd name="T16" fmla="*/ 0 w 62"/>
                <a:gd name="T17" fmla="*/ 2147483647 h 34"/>
                <a:gd name="T18" fmla="*/ 0 w 62"/>
                <a:gd name="T19" fmla="*/ 2147483647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34"/>
                <a:gd name="T32" fmla="*/ 62 w 6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34">
                  <a:moveTo>
                    <a:pt x="0" y="22"/>
                  </a:moveTo>
                  <a:lnTo>
                    <a:pt x="0" y="33"/>
                  </a:lnTo>
                  <a:lnTo>
                    <a:pt x="44" y="17"/>
                  </a:lnTo>
                  <a:lnTo>
                    <a:pt x="49" y="12"/>
                  </a:lnTo>
                  <a:lnTo>
                    <a:pt x="43" y="11"/>
                  </a:lnTo>
                  <a:lnTo>
                    <a:pt x="61" y="5"/>
                  </a:lnTo>
                  <a:lnTo>
                    <a:pt x="60" y="0"/>
                  </a:lnTo>
                  <a:lnTo>
                    <a:pt x="0" y="22"/>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53" name="Freeform 321"/>
            <p:cNvSpPr>
              <a:spLocks noChangeAspect="1"/>
            </p:cNvSpPr>
            <p:nvPr/>
          </p:nvSpPr>
          <p:spPr bwMode="auto">
            <a:xfrm>
              <a:off x="98425" y="1809750"/>
              <a:ext cx="1127125" cy="496888"/>
            </a:xfrm>
            <a:custGeom>
              <a:avLst/>
              <a:gdLst>
                <a:gd name="T0" fmla="*/ 2147483647 w 698"/>
                <a:gd name="T1" fmla="*/ 2147483647 h 317"/>
                <a:gd name="T2" fmla="*/ 2147483647 w 698"/>
                <a:gd name="T3" fmla="*/ 2147483647 h 317"/>
                <a:gd name="T4" fmla="*/ 2147483647 w 698"/>
                <a:gd name="T5" fmla="*/ 2147483647 h 317"/>
                <a:gd name="T6" fmla="*/ 2147483647 w 698"/>
                <a:gd name="T7" fmla="*/ 2147483647 h 317"/>
                <a:gd name="T8" fmla="*/ 2147483647 w 698"/>
                <a:gd name="T9" fmla="*/ 2147483647 h 317"/>
                <a:gd name="T10" fmla="*/ 2147483647 w 698"/>
                <a:gd name="T11" fmla="*/ 2147483647 h 317"/>
                <a:gd name="T12" fmla="*/ 2147483647 w 698"/>
                <a:gd name="T13" fmla="*/ 2147483647 h 317"/>
                <a:gd name="T14" fmla="*/ 2147483647 w 698"/>
                <a:gd name="T15" fmla="*/ 2147483647 h 317"/>
                <a:gd name="T16" fmla="*/ 2147483647 w 698"/>
                <a:gd name="T17" fmla="*/ 2147483647 h 317"/>
                <a:gd name="T18" fmla="*/ 2147483647 w 698"/>
                <a:gd name="T19" fmla="*/ 2147483647 h 317"/>
                <a:gd name="T20" fmla="*/ 2147483647 w 698"/>
                <a:gd name="T21" fmla="*/ 2147483647 h 317"/>
                <a:gd name="T22" fmla="*/ 2147483647 w 698"/>
                <a:gd name="T23" fmla="*/ 2147483647 h 317"/>
                <a:gd name="T24" fmla="*/ 2147483647 w 698"/>
                <a:gd name="T25" fmla="*/ 2147483647 h 317"/>
                <a:gd name="T26" fmla="*/ 2147483647 w 698"/>
                <a:gd name="T27" fmla="*/ 2147483647 h 317"/>
                <a:gd name="T28" fmla="*/ 2147483647 w 698"/>
                <a:gd name="T29" fmla="*/ 2147483647 h 317"/>
                <a:gd name="T30" fmla="*/ 2147483647 w 698"/>
                <a:gd name="T31" fmla="*/ 2147483647 h 317"/>
                <a:gd name="T32" fmla="*/ 2147483647 w 698"/>
                <a:gd name="T33" fmla="*/ 2147483647 h 317"/>
                <a:gd name="T34" fmla="*/ 2147483647 w 698"/>
                <a:gd name="T35" fmla="*/ 2147483647 h 317"/>
                <a:gd name="T36" fmla="*/ 2147483647 w 698"/>
                <a:gd name="T37" fmla="*/ 2147483647 h 317"/>
                <a:gd name="T38" fmla="*/ 2147483647 w 698"/>
                <a:gd name="T39" fmla="*/ 2147483647 h 317"/>
                <a:gd name="T40" fmla="*/ 2147483647 w 698"/>
                <a:gd name="T41" fmla="*/ 2147483647 h 317"/>
                <a:gd name="T42" fmla="*/ 2147483647 w 698"/>
                <a:gd name="T43" fmla="*/ 2147483647 h 317"/>
                <a:gd name="T44" fmla="*/ 2147483647 w 698"/>
                <a:gd name="T45" fmla="*/ 2147483647 h 317"/>
                <a:gd name="T46" fmla="*/ 2147483647 w 698"/>
                <a:gd name="T47" fmla="*/ 2147483647 h 317"/>
                <a:gd name="T48" fmla="*/ 2147483647 w 698"/>
                <a:gd name="T49" fmla="*/ 2147483647 h 317"/>
                <a:gd name="T50" fmla="*/ 2147483647 w 698"/>
                <a:gd name="T51" fmla="*/ 2147483647 h 317"/>
                <a:gd name="T52" fmla="*/ 2147483647 w 698"/>
                <a:gd name="T53" fmla="*/ 2147483647 h 317"/>
                <a:gd name="T54" fmla="*/ 2147483647 w 698"/>
                <a:gd name="T55" fmla="*/ 2147483647 h 317"/>
                <a:gd name="T56" fmla="*/ 2147483647 w 698"/>
                <a:gd name="T57" fmla="*/ 2147483647 h 317"/>
                <a:gd name="T58" fmla="*/ 2147483647 w 698"/>
                <a:gd name="T59" fmla="*/ 2147483647 h 317"/>
                <a:gd name="T60" fmla="*/ 2147483647 w 698"/>
                <a:gd name="T61" fmla="*/ 2147483647 h 317"/>
                <a:gd name="T62" fmla="*/ 2147483647 w 698"/>
                <a:gd name="T63" fmla="*/ 2147483647 h 317"/>
                <a:gd name="T64" fmla="*/ 2147483647 w 698"/>
                <a:gd name="T65" fmla="*/ 2147483647 h 317"/>
                <a:gd name="T66" fmla="*/ 2147483647 w 698"/>
                <a:gd name="T67" fmla="*/ 2147483647 h 317"/>
                <a:gd name="T68" fmla="*/ 2147483647 w 698"/>
                <a:gd name="T69" fmla="*/ 2147483647 h 317"/>
                <a:gd name="T70" fmla="*/ 2147483647 w 698"/>
                <a:gd name="T71" fmla="*/ 2147483647 h 317"/>
                <a:gd name="T72" fmla="*/ 2147483647 w 698"/>
                <a:gd name="T73" fmla="*/ 2147483647 h 317"/>
                <a:gd name="T74" fmla="*/ 2147483647 w 698"/>
                <a:gd name="T75" fmla="*/ 0 h 317"/>
                <a:gd name="T76" fmla="*/ 2147483647 w 698"/>
                <a:gd name="T77" fmla="*/ 2147483647 h 317"/>
                <a:gd name="T78" fmla="*/ 2147483647 w 698"/>
                <a:gd name="T79" fmla="*/ 2147483647 h 317"/>
                <a:gd name="T80" fmla="*/ 2147483647 w 698"/>
                <a:gd name="T81" fmla="*/ 2147483647 h 317"/>
                <a:gd name="T82" fmla="*/ 2147483647 w 698"/>
                <a:gd name="T83" fmla="*/ 2147483647 h 3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8"/>
                <a:gd name="T127" fmla="*/ 0 h 317"/>
                <a:gd name="T128" fmla="*/ 698 w 698"/>
                <a:gd name="T129" fmla="*/ 317 h 3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8" h="317">
                  <a:moveTo>
                    <a:pt x="491" y="197"/>
                  </a:moveTo>
                  <a:lnTo>
                    <a:pt x="488" y="201"/>
                  </a:lnTo>
                  <a:lnTo>
                    <a:pt x="513" y="199"/>
                  </a:lnTo>
                  <a:lnTo>
                    <a:pt x="507" y="204"/>
                  </a:lnTo>
                  <a:lnTo>
                    <a:pt x="513" y="224"/>
                  </a:lnTo>
                  <a:lnTo>
                    <a:pt x="557" y="209"/>
                  </a:lnTo>
                  <a:lnTo>
                    <a:pt x="553" y="226"/>
                  </a:lnTo>
                  <a:lnTo>
                    <a:pt x="559" y="230"/>
                  </a:lnTo>
                  <a:lnTo>
                    <a:pt x="547" y="270"/>
                  </a:lnTo>
                  <a:lnTo>
                    <a:pt x="563" y="284"/>
                  </a:lnTo>
                  <a:lnTo>
                    <a:pt x="544" y="302"/>
                  </a:lnTo>
                  <a:lnTo>
                    <a:pt x="532" y="307"/>
                  </a:lnTo>
                  <a:lnTo>
                    <a:pt x="527" y="302"/>
                  </a:lnTo>
                  <a:lnTo>
                    <a:pt x="529" y="287"/>
                  </a:lnTo>
                  <a:lnTo>
                    <a:pt x="537" y="281"/>
                  </a:lnTo>
                  <a:lnTo>
                    <a:pt x="525" y="277"/>
                  </a:lnTo>
                  <a:lnTo>
                    <a:pt x="521" y="297"/>
                  </a:lnTo>
                  <a:lnTo>
                    <a:pt x="509" y="308"/>
                  </a:lnTo>
                  <a:lnTo>
                    <a:pt x="507" y="296"/>
                  </a:lnTo>
                  <a:lnTo>
                    <a:pt x="517" y="276"/>
                  </a:lnTo>
                  <a:lnTo>
                    <a:pt x="507" y="277"/>
                  </a:lnTo>
                  <a:lnTo>
                    <a:pt x="513" y="268"/>
                  </a:lnTo>
                  <a:lnTo>
                    <a:pt x="528" y="261"/>
                  </a:lnTo>
                  <a:lnTo>
                    <a:pt x="537" y="265"/>
                  </a:lnTo>
                  <a:lnTo>
                    <a:pt x="539" y="251"/>
                  </a:lnTo>
                  <a:lnTo>
                    <a:pt x="517" y="262"/>
                  </a:lnTo>
                  <a:lnTo>
                    <a:pt x="542" y="230"/>
                  </a:lnTo>
                  <a:lnTo>
                    <a:pt x="524" y="238"/>
                  </a:lnTo>
                  <a:lnTo>
                    <a:pt x="526" y="246"/>
                  </a:lnTo>
                  <a:lnTo>
                    <a:pt x="496" y="280"/>
                  </a:lnTo>
                  <a:lnTo>
                    <a:pt x="509" y="240"/>
                  </a:lnTo>
                  <a:lnTo>
                    <a:pt x="491" y="216"/>
                  </a:lnTo>
                  <a:lnTo>
                    <a:pt x="499" y="207"/>
                  </a:lnTo>
                  <a:lnTo>
                    <a:pt x="484" y="210"/>
                  </a:lnTo>
                  <a:lnTo>
                    <a:pt x="436" y="206"/>
                  </a:lnTo>
                  <a:lnTo>
                    <a:pt x="416" y="189"/>
                  </a:lnTo>
                  <a:lnTo>
                    <a:pt x="396" y="185"/>
                  </a:lnTo>
                  <a:lnTo>
                    <a:pt x="366" y="207"/>
                  </a:lnTo>
                  <a:lnTo>
                    <a:pt x="301" y="220"/>
                  </a:lnTo>
                  <a:lnTo>
                    <a:pt x="346" y="191"/>
                  </a:lnTo>
                  <a:lnTo>
                    <a:pt x="377" y="181"/>
                  </a:lnTo>
                  <a:lnTo>
                    <a:pt x="366" y="181"/>
                  </a:lnTo>
                  <a:lnTo>
                    <a:pt x="278" y="216"/>
                  </a:lnTo>
                  <a:lnTo>
                    <a:pt x="268" y="224"/>
                  </a:lnTo>
                  <a:lnTo>
                    <a:pt x="275" y="226"/>
                  </a:lnTo>
                  <a:lnTo>
                    <a:pt x="258" y="234"/>
                  </a:lnTo>
                  <a:lnTo>
                    <a:pt x="183" y="262"/>
                  </a:lnTo>
                  <a:lnTo>
                    <a:pt x="129" y="282"/>
                  </a:lnTo>
                  <a:lnTo>
                    <a:pt x="0" y="316"/>
                  </a:lnTo>
                  <a:lnTo>
                    <a:pt x="180" y="251"/>
                  </a:lnTo>
                  <a:lnTo>
                    <a:pt x="211" y="228"/>
                  </a:lnTo>
                  <a:lnTo>
                    <a:pt x="180" y="235"/>
                  </a:lnTo>
                  <a:lnTo>
                    <a:pt x="183" y="226"/>
                  </a:lnTo>
                  <a:lnTo>
                    <a:pt x="149" y="228"/>
                  </a:lnTo>
                  <a:lnTo>
                    <a:pt x="173" y="204"/>
                  </a:lnTo>
                  <a:lnTo>
                    <a:pt x="138" y="210"/>
                  </a:lnTo>
                  <a:lnTo>
                    <a:pt x="151" y="176"/>
                  </a:lnTo>
                  <a:lnTo>
                    <a:pt x="209" y="148"/>
                  </a:lnTo>
                  <a:lnTo>
                    <a:pt x="273" y="140"/>
                  </a:lnTo>
                  <a:lnTo>
                    <a:pt x="305" y="114"/>
                  </a:lnTo>
                  <a:lnTo>
                    <a:pt x="273" y="121"/>
                  </a:lnTo>
                  <a:lnTo>
                    <a:pt x="243" y="121"/>
                  </a:lnTo>
                  <a:lnTo>
                    <a:pt x="227" y="118"/>
                  </a:lnTo>
                  <a:lnTo>
                    <a:pt x="244" y="105"/>
                  </a:lnTo>
                  <a:lnTo>
                    <a:pt x="230" y="101"/>
                  </a:lnTo>
                  <a:lnTo>
                    <a:pt x="298" y="84"/>
                  </a:lnTo>
                  <a:lnTo>
                    <a:pt x="309" y="84"/>
                  </a:lnTo>
                  <a:lnTo>
                    <a:pt x="300" y="93"/>
                  </a:lnTo>
                  <a:lnTo>
                    <a:pt x="336" y="86"/>
                  </a:lnTo>
                  <a:lnTo>
                    <a:pt x="331" y="73"/>
                  </a:lnTo>
                  <a:lnTo>
                    <a:pt x="338" y="64"/>
                  </a:lnTo>
                  <a:lnTo>
                    <a:pt x="326" y="52"/>
                  </a:lnTo>
                  <a:lnTo>
                    <a:pt x="342" y="43"/>
                  </a:lnTo>
                  <a:lnTo>
                    <a:pt x="382" y="38"/>
                  </a:lnTo>
                  <a:lnTo>
                    <a:pt x="442" y="16"/>
                  </a:lnTo>
                  <a:lnTo>
                    <a:pt x="537" y="0"/>
                  </a:lnTo>
                  <a:lnTo>
                    <a:pt x="552" y="4"/>
                  </a:lnTo>
                  <a:lnTo>
                    <a:pt x="551" y="7"/>
                  </a:lnTo>
                  <a:lnTo>
                    <a:pt x="575" y="7"/>
                  </a:lnTo>
                  <a:lnTo>
                    <a:pt x="578" y="14"/>
                  </a:lnTo>
                  <a:lnTo>
                    <a:pt x="681" y="22"/>
                  </a:lnTo>
                  <a:lnTo>
                    <a:pt x="697" y="28"/>
                  </a:lnTo>
                  <a:lnTo>
                    <a:pt x="491" y="197"/>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54" name="Freeform 322"/>
            <p:cNvSpPr>
              <a:spLocks noChangeAspect="1"/>
            </p:cNvSpPr>
            <p:nvPr/>
          </p:nvSpPr>
          <p:spPr bwMode="auto">
            <a:xfrm>
              <a:off x="773113" y="2457450"/>
              <a:ext cx="1631950" cy="787400"/>
            </a:xfrm>
            <a:custGeom>
              <a:avLst/>
              <a:gdLst>
                <a:gd name="T0" fmla="*/ 2147483647 w 1010"/>
                <a:gd name="T1" fmla="*/ 2147483647 h 502"/>
                <a:gd name="T2" fmla="*/ 2147483647 w 1010"/>
                <a:gd name="T3" fmla="*/ 2147483647 h 502"/>
                <a:gd name="T4" fmla="*/ 2147483647 w 1010"/>
                <a:gd name="T5" fmla="*/ 2147483647 h 502"/>
                <a:gd name="T6" fmla="*/ 2147483647 w 1010"/>
                <a:gd name="T7" fmla="*/ 2147483647 h 502"/>
                <a:gd name="T8" fmla="*/ 2147483647 w 1010"/>
                <a:gd name="T9" fmla="*/ 2147483647 h 502"/>
                <a:gd name="T10" fmla="*/ 2147483647 w 1010"/>
                <a:gd name="T11" fmla="*/ 2147483647 h 502"/>
                <a:gd name="T12" fmla="*/ 2147483647 w 1010"/>
                <a:gd name="T13" fmla="*/ 2147483647 h 502"/>
                <a:gd name="T14" fmla="*/ 2147483647 w 1010"/>
                <a:gd name="T15" fmla="*/ 2147483647 h 502"/>
                <a:gd name="T16" fmla="*/ 2147483647 w 1010"/>
                <a:gd name="T17" fmla="*/ 2147483647 h 502"/>
                <a:gd name="T18" fmla="*/ 2147483647 w 1010"/>
                <a:gd name="T19" fmla="*/ 2147483647 h 502"/>
                <a:gd name="T20" fmla="*/ 2147483647 w 1010"/>
                <a:gd name="T21" fmla="*/ 2147483647 h 502"/>
                <a:gd name="T22" fmla="*/ 2147483647 w 1010"/>
                <a:gd name="T23" fmla="*/ 2147483647 h 502"/>
                <a:gd name="T24" fmla="*/ 2147483647 w 1010"/>
                <a:gd name="T25" fmla="*/ 2147483647 h 502"/>
                <a:gd name="T26" fmla="*/ 2147483647 w 1010"/>
                <a:gd name="T27" fmla="*/ 2147483647 h 502"/>
                <a:gd name="T28" fmla="*/ 2147483647 w 1010"/>
                <a:gd name="T29" fmla="*/ 2147483647 h 502"/>
                <a:gd name="T30" fmla="*/ 2147483647 w 1010"/>
                <a:gd name="T31" fmla="*/ 2147483647 h 502"/>
                <a:gd name="T32" fmla="*/ 2147483647 w 1010"/>
                <a:gd name="T33" fmla="*/ 2147483647 h 502"/>
                <a:gd name="T34" fmla="*/ 2147483647 w 1010"/>
                <a:gd name="T35" fmla="*/ 2147483647 h 502"/>
                <a:gd name="T36" fmla="*/ 2147483647 w 1010"/>
                <a:gd name="T37" fmla="*/ 2147483647 h 502"/>
                <a:gd name="T38" fmla="*/ 2147483647 w 1010"/>
                <a:gd name="T39" fmla="*/ 2147483647 h 502"/>
                <a:gd name="T40" fmla="*/ 2147483647 w 1010"/>
                <a:gd name="T41" fmla="*/ 2147483647 h 502"/>
                <a:gd name="T42" fmla="*/ 2147483647 w 1010"/>
                <a:gd name="T43" fmla="*/ 2147483647 h 502"/>
                <a:gd name="T44" fmla="*/ 2147483647 w 1010"/>
                <a:gd name="T45" fmla="*/ 2147483647 h 502"/>
                <a:gd name="T46" fmla="*/ 2147483647 w 1010"/>
                <a:gd name="T47" fmla="*/ 2147483647 h 502"/>
                <a:gd name="T48" fmla="*/ 2147483647 w 1010"/>
                <a:gd name="T49" fmla="*/ 2147483647 h 502"/>
                <a:gd name="T50" fmla="*/ 2147483647 w 1010"/>
                <a:gd name="T51" fmla="*/ 2147483647 h 502"/>
                <a:gd name="T52" fmla="*/ 2147483647 w 1010"/>
                <a:gd name="T53" fmla="*/ 2147483647 h 502"/>
                <a:gd name="T54" fmla="*/ 2147483647 w 1010"/>
                <a:gd name="T55" fmla="*/ 2147483647 h 502"/>
                <a:gd name="T56" fmla="*/ 2147483647 w 1010"/>
                <a:gd name="T57" fmla="*/ 2147483647 h 502"/>
                <a:gd name="T58" fmla="*/ 2147483647 w 1010"/>
                <a:gd name="T59" fmla="*/ 2147483647 h 502"/>
                <a:gd name="T60" fmla="*/ 2147483647 w 1010"/>
                <a:gd name="T61" fmla="*/ 2147483647 h 502"/>
                <a:gd name="T62" fmla="*/ 2147483647 w 1010"/>
                <a:gd name="T63" fmla="*/ 2147483647 h 502"/>
                <a:gd name="T64" fmla="*/ 2147483647 w 1010"/>
                <a:gd name="T65" fmla="*/ 2147483647 h 502"/>
                <a:gd name="T66" fmla="*/ 2147483647 w 1010"/>
                <a:gd name="T67" fmla="*/ 2147483647 h 502"/>
                <a:gd name="T68" fmla="*/ 2147483647 w 1010"/>
                <a:gd name="T69" fmla="*/ 2147483647 h 502"/>
                <a:gd name="T70" fmla="*/ 2147483647 w 1010"/>
                <a:gd name="T71" fmla="*/ 2147483647 h 502"/>
                <a:gd name="T72" fmla="*/ 2147483647 w 1010"/>
                <a:gd name="T73" fmla="*/ 2147483647 h 502"/>
                <a:gd name="T74" fmla="*/ 2147483647 w 1010"/>
                <a:gd name="T75" fmla="*/ 2147483647 h 502"/>
                <a:gd name="T76" fmla="*/ 2147483647 w 1010"/>
                <a:gd name="T77" fmla="*/ 0 h 502"/>
                <a:gd name="T78" fmla="*/ 2147483647 w 1010"/>
                <a:gd name="T79" fmla="*/ 2147483647 h 502"/>
                <a:gd name="T80" fmla="*/ 2147483647 w 1010"/>
                <a:gd name="T81" fmla="*/ 2147483647 h 502"/>
                <a:gd name="T82" fmla="*/ 2147483647 w 1010"/>
                <a:gd name="T83" fmla="*/ 2147483647 h 502"/>
                <a:gd name="T84" fmla="*/ 2147483647 w 1010"/>
                <a:gd name="T85" fmla="*/ 2147483647 h 502"/>
                <a:gd name="T86" fmla="*/ 0 w 1010"/>
                <a:gd name="T87" fmla="*/ 2147483647 h 502"/>
                <a:gd name="T88" fmla="*/ 2147483647 w 1010"/>
                <a:gd name="T89" fmla="*/ 2147483647 h 502"/>
                <a:gd name="T90" fmla="*/ 2147483647 w 1010"/>
                <a:gd name="T91" fmla="*/ 2147483647 h 502"/>
                <a:gd name="T92" fmla="*/ 2147483647 w 1010"/>
                <a:gd name="T93" fmla="*/ 2147483647 h 502"/>
                <a:gd name="T94" fmla="*/ 2147483647 w 1010"/>
                <a:gd name="T95" fmla="*/ 2147483647 h 502"/>
                <a:gd name="T96" fmla="*/ 2147483647 w 1010"/>
                <a:gd name="T97" fmla="*/ 2147483647 h 502"/>
                <a:gd name="T98" fmla="*/ 2147483647 w 1010"/>
                <a:gd name="T99" fmla="*/ 2147483647 h 502"/>
                <a:gd name="T100" fmla="*/ 2147483647 w 1010"/>
                <a:gd name="T101" fmla="*/ 2147483647 h 502"/>
                <a:gd name="T102" fmla="*/ 2147483647 w 1010"/>
                <a:gd name="T103" fmla="*/ 2147483647 h 502"/>
                <a:gd name="T104" fmla="*/ 2147483647 w 1010"/>
                <a:gd name="T105" fmla="*/ 2147483647 h 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10"/>
                <a:gd name="T160" fmla="*/ 0 h 502"/>
                <a:gd name="T161" fmla="*/ 1010 w 1010"/>
                <a:gd name="T162" fmla="*/ 502 h 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10" h="502">
                  <a:moveTo>
                    <a:pt x="368" y="448"/>
                  </a:moveTo>
                  <a:lnTo>
                    <a:pt x="420" y="415"/>
                  </a:lnTo>
                  <a:lnTo>
                    <a:pt x="419" y="405"/>
                  </a:lnTo>
                  <a:lnTo>
                    <a:pt x="426" y="402"/>
                  </a:lnTo>
                  <a:lnTo>
                    <a:pt x="424" y="411"/>
                  </a:lnTo>
                  <a:lnTo>
                    <a:pt x="443" y="405"/>
                  </a:lnTo>
                  <a:lnTo>
                    <a:pt x="469" y="408"/>
                  </a:lnTo>
                  <a:lnTo>
                    <a:pt x="478" y="402"/>
                  </a:lnTo>
                  <a:lnTo>
                    <a:pt x="484" y="416"/>
                  </a:lnTo>
                  <a:lnTo>
                    <a:pt x="510" y="413"/>
                  </a:lnTo>
                  <a:lnTo>
                    <a:pt x="519" y="420"/>
                  </a:lnTo>
                  <a:lnTo>
                    <a:pt x="523" y="416"/>
                  </a:lnTo>
                  <a:lnTo>
                    <a:pt x="515" y="410"/>
                  </a:lnTo>
                  <a:lnTo>
                    <a:pt x="524" y="398"/>
                  </a:lnTo>
                  <a:lnTo>
                    <a:pt x="504" y="398"/>
                  </a:lnTo>
                  <a:lnTo>
                    <a:pt x="511" y="389"/>
                  </a:lnTo>
                  <a:lnTo>
                    <a:pt x="519" y="393"/>
                  </a:lnTo>
                  <a:lnTo>
                    <a:pt x="549" y="385"/>
                  </a:lnTo>
                  <a:lnTo>
                    <a:pt x="550" y="392"/>
                  </a:lnTo>
                  <a:lnTo>
                    <a:pt x="578" y="389"/>
                  </a:lnTo>
                  <a:lnTo>
                    <a:pt x="591" y="398"/>
                  </a:lnTo>
                  <a:lnTo>
                    <a:pt x="591" y="405"/>
                  </a:lnTo>
                  <a:lnTo>
                    <a:pt x="618" y="398"/>
                  </a:lnTo>
                  <a:lnTo>
                    <a:pt x="632" y="419"/>
                  </a:lnTo>
                  <a:lnTo>
                    <a:pt x="629" y="459"/>
                  </a:lnTo>
                  <a:lnTo>
                    <a:pt x="645" y="501"/>
                  </a:lnTo>
                  <a:lnTo>
                    <a:pt x="653" y="500"/>
                  </a:lnTo>
                  <a:lnTo>
                    <a:pt x="666" y="486"/>
                  </a:lnTo>
                  <a:lnTo>
                    <a:pt x="671" y="461"/>
                  </a:lnTo>
                  <a:lnTo>
                    <a:pt x="666" y="377"/>
                  </a:lnTo>
                  <a:lnTo>
                    <a:pt x="691" y="349"/>
                  </a:lnTo>
                  <a:lnTo>
                    <a:pt x="788" y="288"/>
                  </a:lnTo>
                  <a:lnTo>
                    <a:pt x="793" y="275"/>
                  </a:lnTo>
                  <a:lnTo>
                    <a:pt x="778" y="275"/>
                  </a:lnTo>
                  <a:lnTo>
                    <a:pt x="792" y="271"/>
                  </a:lnTo>
                  <a:lnTo>
                    <a:pt x="797" y="279"/>
                  </a:lnTo>
                  <a:lnTo>
                    <a:pt x="792" y="251"/>
                  </a:lnTo>
                  <a:lnTo>
                    <a:pt x="797" y="234"/>
                  </a:lnTo>
                  <a:lnTo>
                    <a:pt x="790" y="228"/>
                  </a:lnTo>
                  <a:lnTo>
                    <a:pt x="797" y="230"/>
                  </a:lnTo>
                  <a:lnTo>
                    <a:pt x="806" y="206"/>
                  </a:lnTo>
                  <a:lnTo>
                    <a:pt x="815" y="203"/>
                  </a:lnTo>
                  <a:lnTo>
                    <a:pt x="801" y="225"/>
                  </a:lnTo>
                  <a:lnTo>
                    <a:pt x="806" y="228"/>
                  </a:lnTo>
                  <a:lnTo>
                    <a:pt x="805" y="233"/>
                  </a:lnTo>
                  <a:lnTo>
                    <a:pt x="810" y="233"/>
                  </a:lnTo>
                  <a:lnTo>
                    <a:pt x="804" y="249"/>
                  </a:lnTo>
                  <a:lnTo>
                    <a:pt x="824" y="225"/>
                  </a:lnTo>
                  <a:lnTo>
                    <a:pt x="822" y="203"/>
                  </a:lnTo>
                  <a:lnTo>
                    <a:pt x="829" y="213"/>
                  </a:lnTo>
                  <a:lnTo>
                    <a:pt x="839" y="206"/>
                  </a:lnTo>
                  <a:lnTo>
                    <a:pt x="859" y="175"/>
                  </a:lnTo>
                  <a:lnTo>
                    <a:pt x="904" y="163"/>
                  </a:lnTo>
                  <a:lnTo>
                    <a:pt x="910" y="156"/>
                  </a:lnTo>
                  <a:lnTo>
                    <a:pt x="911" y="161"/>
                  </a:lnTo>
                  <a:lnTo>
                    <a:pt x="932" y="157"/>
                  </a:lnTo>
                  <a:lnTo>
                    <a:pt x="934" y="151"/>
                  </a:lnTo>
                  <a:lnTo>
                    <a:pt x="925" y="156"/>
                  </a:lnTo>
                  <a:lnTo>
                    <a:pt x="919" y="143"/>
                  </a:lnTo>
                  <a:lnTo>
                    <a:pt x="942" y="116"/>
                  </a:lnTo>
                  <a:lnTo>
                    <a:pt x="973" y="100"/>
                  </a:lnTo>
                  <a:lnTo>
                    <a:pt x="997" y="97"/>
                  </a:lnTo>
                  <a:lnTo>
                    <a:pt x="1007" y="85"/>
                  </a:lnTo>
                  <a:lnTo>
                    <a:pt x="1009" y="85"/>
                  </a:lnTo>
                  <a:lnTo>
                    <a:pt x="1001" y="75"/>
                  </a:lnTo>
                  <a:lnTo>
                    <a:pt x="1009" y="47"/>
                  </a:lnTo>
                  <a:lnTo>
                    <a:pt x="986" y="40"/>
                  </a:lnTo>
                  <a:lnTo>
                    <a:pt x="951" y="83"/>
                  </a:lnTo>
                  <a:lnTo>
                    <a:pt x="928" y="90"/>
                  </a:lnTo>
                  <a:lnTo>
                    <a:pt x="876" y="90"/>
                  </a:lnTo>
                  <a:lnTo>
                    <a:pt x="852" y="103"/>
                  </a:lnTo>
                  <a:lnTo>
                    <a:pt x="844" y="120"/>
                  </a:lnTo>
                  <a:lnTo>
                    <a:pt x="793" y="123"/>
                  </a:lnTo>
                  <a:lnTo>
                    <a:pt x="793" y="133"/>
                  </a:lnTo>
                  <a:lnTo>
                    <a:pt x="735" y="161"/>
                  </a:lnTo>
                  <a:lnTo>
                    <a:pt x="715" y="161"/>
                  </a:lnTo>
                  <a:lnTo>
                    <a:pt x="705" y="156"/>
                  </a:lnTo>
                  <a:lnTo>
                    <a:pt x="710" y="154"/>
                  </a:lnTo>
                  <a:lnTo>
                    <a:pt x="737" y="128"/>
                  </a:lnTo>
                  <a:lnTo>
                    <a:pt x="735" y="128"/>
                  </a:lnTo>
                  <a:lnTo>
                    <a:pt x="737" y="108"/>
                  </a:lnTo>
                  <a:lnTo>
                    <a:pt x="717" y="118"/>
                  </a:lnTo>
                  <a:lnTo>
                    <a:pt x="733" y="100"/>
                  </a:lnTo>
                  <a:lnTo>
                    <a:pt x="738" y="81"/>
                  </a:lnTo>
                  <a:lnTo>
                    <a:pt x="717" y="75"/>
                  </a:lnTo>
                  <a:lnTo>
                    <a:pt x="693" y="91"/>
                  </a:lnTo>
                  <a:lnTo>
                    <a:pt x="678" y="108"/>
                  </a:lnTo>
                  <a:lnTo>
                    <a:pt x="661" y="148"/>
                  </a:lnTo>
                  <a:lnTo>
                    <a:pt x="645" y="157"/>
                  </a:lnTo>
                  <a:lnTo>
                    <a:pt x="637" y="157"/>
                  </a:lnTo>
                  <a:lnTo>
                    <a:pt x="637" y="148"/>
                  </a:lnTo>
                  <a:lnTo>
                    <a:pt x="645" y="127"/>
                  </a:lnTo>
                  <a:lnTo>
                    <a:pt x="673" y="91"/>
                  </a:lnTo>
                  <a:lnTo>
                    <a:pt x="658" y="97"/>
                  </a:lnTo>
                  <a:lnTo>
                    <a:pt x="686" y="74"/>
                  </a:lnTo>
                  <a:lnTo>
                    <a:pt x="735" y="71"/>
                  </a:lnTo>
                  <a:lnTo>
                    <a:pt x="737" y="63"/>
                  </a:lnTo>
                  <a:lnTo>
                    <a:pt x="738" y="63"/>
                  </a:lnTo>
                  <a:lnTo>
                    <a:pt x="733" y="58"/>
                  </a:lnTo>
                  <a:lnTo>
                    <a:pt x="725" y="58"/>
                  </a:lnTo>
                  <a:lnTo>
                    <a:pt x="728" y="54"/>
                  </a:lnTo>
                  <a:lnTo>
                    <a:pt x="687" y="61"/>
                  </a:lnTo>
                  <a:lnTo>
                    <a:pt x="683" y="52"/>
                  </a:lnTo>
                  <a:lnTo>
                    <a:pt x="671" y="54"/>
                  </a:lnTo>
                  <a:lnTo>
                    <a:pt x="689" y="40"/>
                  </a:lnTo>
                  <a:lnTo>
                    <a:pt x="636" y="58"/>
                  </a:lnTo>
                  <a:lnTo>
                    <a:pt x="633" y="50"/>
                  </a:lnTo>
                  <a:lnTo>
                    <a:pt x="612" y="55"/>
                  </a:lnTo>
                  <a:lnTo>
                    <a:pt x="661" y="29"/>
                  </a:lnTo>
                  <a:lnTo>
                    <a:pt x="662" y="28"/>
                  </a:lnTo>
                  <a:lnTo>
                    <a:pt x="597" y="13"/>
                  </a:lnTo>
                  <a:lnTo>
                    <a:pt x="595" y="0"/>
                  </a:lnTo>
                  <a:lnTo>
                    <a:pt x="582" y="9"/>
                  </a:lnTo>
                  <a:lnTo>
                    <a:pt x="145" y="9"/>
                  </a:lnTo>
                  <a:lnTo>
                    <a:pt x="145" y="16"/>
                  </a:lnTo>
                  <a:lnTo>
                    <a:pt x="127" y="38"/>
                  </a:lnTo>
                  <a:lnTo>
                    <a:pt x="119" y="38"/>
                  </a:lnTo>
                  <a:lnTo>
                    <a:pt x="133" y="30"/>
                  </a:lnTo>
                  <a:lnTo>
                    <a:pt x="126" y="25"/>
                  </a:lnTo>
                  <a:lnTo>
                    <a:pt x="106" y="20"/>
                  </a:lnTo>
                  <a:lnTo>
                    <a:pt x="101" y="25"/>
                  </a:lnTo>
                  <a:lnTo>
                    <a:pt x="87" y="65"/>
                  </a:lnTo>
                  <a:lnTo>
                    <a:pt x="34" y="133"/>
                  </a:lnTo>
                  <a:lnTo>
                    <a:pt x="25" y="161"/>
                  </a:lnTo>
                  <a:lnTo>
                    <a:pt x="5" y="187"/>
                  </a:lnTo>
                  <a:lnTo>
                    <a:pt x="8" y="199"/>
                  </a:lnTo>
                  <a:lnTo>
                    <a:pt x="0" y="215"/>
                  </a:lnTo>
                  <a:lnTo>
                    <a:pt x="8" y="226"/>
                  </a:lnTo>
                  <a:lnTo>
                    <a:pt x="1" y="233"/>
                  </a:lnTo>
                  <a:lnTo>
                    <a:pt x="17" y="231"/>
                  </a:lnTo>
                  <a:lnTo>
                    <a:pt x="5" y="248"/>
                  </a:lnTo>
                  <a:lnTo>
                    <a:pt x="6" y="254"/>
                  </a:lnTo>
                  <a:lnTo>
                    <a:pt x="11" y="254"/>
                  </a:lnTo>
                  <a:lnTo>
                    <a:pt x="5" y="267"/>
                  </a:lnTo>
                  <a:lnTo>
                    <a:pt x="15" y="294"/>
                  </a:lnTo>
                  <a:lnTo>
                    <a:pt x="9" y="304"/>
                  </a:lnTo>
                  <a:lnTo>
                    <a:pt x="43" y="314"/>
                  </a:lnTo>
                  <a:lnTo>
                    <a:pt x="42" y="321"/>
                  </a:lnTo>
                  <a:lnTo>
                    <a:pt x="53" y="329"/>
                  </a:lnTo>
                  <a:lnTo>
                    <a:pt x="54" y="349"/>
                  </a:lnTo>
                  <a:lnTo>
                    <a:pt x="91" y="343"/>
                  </a:lnTo>
                  <a:lnTo>
                    <a:pt x="150" y="373"/>
                  </a:lnTo>
                  <a:lnTo>
                    <a:pt x="233" y="364"/>
                  </a:lnTo>
                  <a:lnTo>
                    <a:pt x="251" y="385"/>
                  </a:lnTo>
                  <a:lnTo>
                    <a:pt x="251" y="404"/>
                  </a:lnTo>
                  <a:lnTo>
                    <a:pt x="263" y="417"/>
                  </a:lnTo>
                  <a:lnTo>
                    <a:pt x="272" y="419"/>
                  </a:lnTo>
                  <a:lnTo>
                    <a:pt x="287" y="404"/>
                  </a:lnTo>
                  <a:lnTo>
                    <a:pt x="308" y="405"/>
                  </a:lnTo>
                  <a:lnTo>
                    <a:pt x="332" y="473"/>
                  </a:lnTo>
                  <a:lnTo>
                    <a:pt x="363" y="485"/>
                  </a:lnTo>
                  <a:lnTo>
                    <a:pt x="368" y="448"/>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55" name="Freeform 323"/>
            <p:cNvSpPr>
              <a:spLocks noChangeAspect="1"/>
            </p:cNvSpPr>
            <p:nvPr/>
          </p:nvSpPr>
          <p:spPr bwMode="auto">
            <a:xfrm>
              <a:off x="2039938" y="2900363"/>
              <a:ext cx="22225" cy="19050"/>
            </a:xfrm>
            <a:custGeom>
              <a:avLst/>
              <a:gdLst>
                <a:gd name="T0" fmla="*/ 0 w 13"/>
                <a:gd name="T1" fmla="*/ 2147483647 h 12"/>
                <a:gd name="T2" fmla="*/ 2147483647 w 13"/>
                <a:gd name="T3" fmla="*/ 0 h 12"/>
                <a:gd name="T4" fmla="*/ 0 w 13"/>
                <a:gd name="T5" fmla="*/ 2147483647 h 12"/>
                <a:gd name="T6" fmla="*/ 0 w 13"/>
                <a:gd name="T7" fmla="*/ 2147483647 h 12"/>
                <a:gd name="T8" fmla="*/ 0 60000 65536"/>
                <a:gd name="T9" fmla="*/ 0 60000 65536"/>
                <a:gd name="T10" fmla="*/ 0 60000 65536"/>
                <a:gd name="T11" fmla="*/ 0 60000 65536"/>
                <a:gd name="T12" fmla="*/ 0 w 13"/>
                <a:gd name="T13" fmla="*/ 0 h 12"/>
                <a:gd name="T14" fmla="*/ 13 w 13"/>
                <a:gd name="T15" fmla="*/ 12 h 12"/>
              </a:gdLst>
              <a:ahLst/>
              <a:cxnLst>
                <a:cxn ang="T8">
                  <a:pos x="T0" y="T1"/>
                </a:cxn>
                <a:cxn ang="T9">
                  <a:pos x="T2" y="T3"/>
                </a:cxn>
                <a:cxn ang="T10">
                  <a:pos x="T4" y="T5"/>
                </a:cxn>
                <a:cxn ang="T11">
                  <a:pos x="T6" y="T7"/>
                </a:cxn>
              </a:cxnLst>
              <a:rect l="T12" t="T13" r="T14" b="T15"/>
              <a:pathLst>
                <a:path w="13" h="12">
                  <a:moveTo>
                    <a:pt x="0" y="11"/>
                  </a:moveTo>
                  <a:lnTo>
                    <a:pt x="12" y="0"/>
                  </a:lnTo>
                  <a:lnTo>
                    <a:pt x="0" y="11"/>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56" name="Freeform 324"/>
            <p:cNvSpPr>
              <a:spLocks noChangeAspect="1"/>
            </p:cNvSpPr>
            <p:nvPr/>
          </p:nvSpPr>
          <p:spPr bwMode="auto">
            <a:xfrm>
              <a:off x="862013" y="2994025"/>
              <a:ext cx="769937" cy="590550"/>
            </a:xfrm>
            <a:custGeom>
              <a:avLst/>
              <a:gdLst>
                <a:gd name="T0" fmla="*/ 2147483647 w 477"/>
                <a:gd name="T1" fmla="*/ 2147483647 h 377"/>
                <a:gd name="T2" fmla="*/ 2147483647 w 477"/>
                <a:gd name="T3" fmla="*/ 2147483647 h 377"/>
                <a:gd name="T4" fmla="*/ 2147483647 w 477"/>
                <a:gd name="T5" fmla="*/ 2147483647 h 377"/>
                <a:gd name="T6" fmla="*/ 2147483647 w 477"/>
                <a:gd name="T7" fmla="*/ 2147483647 h 377"/>
                <a:gd name="T8" fmla="*/ 2147483647 w 477"/>
                <a:gd name="T9" fmla="*/ 2147483647 h 377"/>
                <a:gd name="T10" fmla="*/ 2147483647 w 477"/>
                <a:gd name="T11" fmla="*/ 2147483647 h 377"/>
                <a:gd name="T12" fmla="*/ 2147483647 w 477"/>
                <a:gd name="T13" fmla="*/ 2147483647 h 377"/>
                <a:gd name="T14" fmla="*/ 2147483647 w 477"/>
                <a:gd name="T15" fmla="*/ 2147483647 h 377"/>
                <a:gd name="T16" fmla="*/ 2147483647 w 477"/>
                <a:gd name="T17" fmla="*/ 2147483647 h 377"/>
                <a:gd name="T18" fmla="*/ 2147483647 w 477"/>
                <a:gd name="T19" fmla="*/ 2147483647 h 377"/>
                <a:gd name="T20" fmla="*/ 2147483647 w 477"/>
                <a:gd name="T21" fmla="*/ 2147483647 h 377"/>
                <a:gd name="T22" fmla="*/ 2147483647 w 477"/>
                <a:gd name="T23" fmla="*/ 2147483647 h 377"/>
                <a:gd name="T24" fmla="*/ 2147483647 w 477"/>
                <a:gd name="T25" fmla="*/ 2147483647 h 377"/>
                <a:gd name="T26" fmla="*/ 2147483647 w 477"/>
                <a:gd name="T27" fmla="*/ 2147483647 h 377"/>
                <a:gd name="T28" fmla="*/ 2147483647 w 477"/>
                <a:gd name="T29" fmla="*/ 2147483647 h 377"/>
                <a:gd name="T30" fmla="*/ 2147483647 w 477"/>
                <a:gd name="T31" fmla="*/ 2147483647 h 377"/>
                <a:gd name="T32" fmla="*/ 2147483647 w 477"/>
                <a:gd name="T33" fmla="*/ 2147483647 h 377"/>
                <a:gd name="T34" fmla="*/ 2147483647 w 477"/>
                <a:gd name="T35" fmla="*/ 2147483647 h 377"/>
                <a:gd name="T36" fmla="*/ 2147483647 w 477"/>
                <a:gd name="T37" fmla="*/ 2147483647 h 377"/>
                <a:gd name="T38" fmla="*/ 2147483647 w 477"/>
                <a:gd name="T39" fmla="*/ 2147483647 h 377"/>
                <a:gd name="T40" fmla="*/ 2147483647 w 477"/>
                <a:gd name="T41" fmla="*/ 2147483647 h 377"/>
                <a:gd name="T42" fmla="*/ 2147483647 w 477"/>
                <a:gd name="T43" fmla="*/ 2147483647 h 377"/>
                <a:gd name="T44" fmla="*/ 2147483647 w 477"/>
                <a:gd name="T45" fmla="*/ 2147483647 h 377"/>
                <a:gd name="T46" fmla="*/ 2147483647 w 477"/>
                <a:gd name="T47" fmla="*/ 2147483647 h 377"/>
                <a:gd name="T48" fmla="*/ 2147483647 w 477"/>
                <a:gd name="T49" fmla="*/ 2147483647 h 377"/>
                <a:gd name="T50" fmla="*/ 2147483647 w 477"/>
                <a:gd name="T51" fmla="*/ 2147483647 h 377"/>
                <a:gd name="T52" fmla="*/ 2147483647 w 477"/>
                <a:gd name="T53" fmla="*/ 2147483647 h 377"/>
                <a:gd name="T54" fmla="*/ 2147483647 w 477"/>
                <a:gd name="T55" fmla="*/ 2147483647 h 377"/>
                <a:gd name="T56" fmla="*/ 2147483647 w 477"/>
                <a:gd name="T57" fmla="*/ 2147483647 h 377"/>
                <a:gd name="T58" fmla="*/ 2147483647 w 477"/>
                <a:gd name="T59" fmla="*/ 2147483647 h 377"/>
                <a:gd name="T60" fmla="*/ 2147483647 w 477"/>
                <a:gd name="T61" fmla="*/ 2147483647 h 377"/>
                <a:gd name="T62" fmla="*/ 2147483647 w 477"/>
                <a:gd name="T63" fmla="*/ 2147483647 h 377"/>
                <a:gd name="T64" fmla="*/ 2147483647 w 477"/>
                <a:gd name="T65" fmla="*/ 2147483647 h 377"/>
                <a:gd name="T66" fmla="*/ 2147483647 w 477"/>
                <a:gd name="T67" fmla="*/ 2147483647 h 377"/>
                <a:gd name="T68" fmla="*/ 2147483647 w 477"/>
                <a:gd name="T69" fmla="*/ 2147483647 h 377"/>
                <a:gd name="T70" fmla="*/ 0 w 477"/>
                <a:gd name="T71" fmla="*/ 2147483647 h 377"/>
                <a:gd name="T72" fmla="*/ 0 w 477"/>
                <a:gd name="T73" fmla="*/ 2147483647 h 3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7"/>
                <a:gd name="T112" fmla="*/ 0 h 377"/>
                <a:gd name="T113" fmla="*/ 477 w 477"/>
                <a:gd name="T114" fmla="*/ 377 h 3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7" h="377">
                  <a:moveTo>
                    <a:pt x="0" y="6"/>
                  </a:moveTo>
                  <a:lnTo>
                    <a:pt x="3" y="62"/>
                  </a:lnTo>
                  <a:lnTo>
                    <a:pt x="23" y="89"/>
                  </a:lnTo>
                  <a:lnTo>
                    <a:pt x="12" y="104"/>
                  </a:lnTo>
                  <a:lnTo>
                    <a:pt x="3" y="101"/>
                  </a:lnTo>
                  <a:lnTo>
                    <a:pt x="10" y="115"/>
                  </a:lnTo>
                  <a:lnTo>
                    <a:pt x="40" y="137"/>
                  </a:lnTo>
                  <a:lnTo>
                    <a:pt x="41" y="146"/>
                  </a:lnTo>
                  <a:lnTo>
                    <a:pt x="33" y="164"/>
                  </a:lnTo>
                  <a:lnTo>
                    <a:pt x="62" y="191"/>
                  </a:lnTo>
                  <a:lnTo>
                    <a:pt x="65" y="205"/>
                  </a:lnTo>
                  <a:lnTo>
                    <a:pt x="80" y="194"/>
                  </a:lnTo>
                  <a:lnTo>
                    <a:pt x="70" y="175"/>
                  </a:lnTo>
                  <a:lnTo>
                    <a:pt x="61" y="175"/>
                  </a:lnTo>
                  <a:lnTo>
                    <a:pt x="56" y="129"/>
                  </a:lnTo>
                  <a:lnTo>
                    <a:pt x="23" y="53"/>
                  </a:lnTo>
                  <a:lnTo>
                    <a:pt x="33" y="19"/>
                  </a:lnTo>
                  <a:lnTo>
                    <a:pt x="49" y="23"/>
                  </a:lnTo>
                  <a:lnTo>
                    <a:pt x="59" y="32"/>
                  </a:lnTo>
                  <a:lnTo>
                    <a:pt x="60" y="77"/>
                  </a:lnTo>
                  <a:lnTo>
                    <a:pt x="71" y="97"/>
                  </a:lnTo>
                  <a:lnTo>
                    <a:pt x="80" y="99"/>
                  </a:lnTo>
                  <a:lnTo>
                    <a:pt x="79" y="110"/>
                  </a:lnTo>
                  <a:lnTo>
                    <a:pt x="96" y="133"/>
                  </a:lnTo>
                  <a:lnTo>
                    <a:pt x="89" y="145"/>
                  </a:lnTo>
                  <a:lnTo>
                    <a:pt x="107" y="155"/>
                  </a:lnTo>
                  <a:lnTo>
                    <a:pt x="141" y="214"/>
                  </a:lnTo>
                  <a:lnTo>
                    <a:pt x="148" y="232"/>
                  </a:lnTo>
                  <a:lnTo>
                    <a:pt x="133" y="257"/>
                  </a:lnTo>
                  <a:lnTo>
                    <a:pt x="138" y="267"/>
                  </a:lnTo>
                  <a:lnTo>
                    <a:pt x="166" y="300"/>
                  </a:lnTo>
                  <a:lnTo>
                    <a:pt x="192" y="305"/>
                  </a:lnTo>
                  <a:lnTo>
                    <a:pt x="207" y="322"/>
                  </a:lnTo>
                  <a:lnTo>
                    <a:pt x="258" y="346"/>
                  </a:lnTo>
                  <a:lnTo>
                    <a:pt x="289" y="355"/>
                  </a:lnTo>
                  <a:lnTo>
                    <a:pt x="311" y="343"/>
                  </a:lnTo>
                  <a:lnTo>
                    <a:pt x="326" y="346"/>
                  </a:lnTo>
                  <a:lnTo>
                    <a:pt x="359" y="376"/>
                  </a:lnTo>
                  <a:lnTo>
                    <a:pt x="377" y="345"/>
                  </a:lnTo>
                  <a:lnTo>
                    <a:pt x="395" y="339"/>
                  </a:lnTo>
                  <a:lnTo>
                    <a:pt x="384" y="318"/>
                  </a:lnTo>
                  <a:lnTo>
                    <a:pt x="397" y="308"/>
                  </a:lnTo>
                  <a:lnTo>
                    <a:pt x="422" y="308"/>
                  </a:lnTo>
                  <a:lnTo>
                    <a:pt x="439" y="296"/>
                  </a:lnTo>
                  <a:lnTo>
                    <a:pt x="440" y="295"/>
                  </a:lnTo>
                  <a:lnTo>
                    <a:pt x="447" y="308"/>
                  </a:lnTo>
                  <a:lnTo>
                    <a:pt x="452" y="296"/>
                  </a:lnTo>
                  <a:lnTo>
                    <a:pt x="476" y="236"/>
                  </a:lnTo>
                  <a:lnTo>
                    <a:pt x="457" y="232"/>
                  </a:lnTo>
                  <a:lnTo>
                    <a:pt x="419" y="240"/>
                  </a:lnTo>
                  <a:lnTo>
                    <a:pt x="412" y="242"/>
                  </a:lnTo>
                  <a:lnTo>
                    <a:pt x="400" y="281"/>
                  </a:lnTo>
                  <a:lnTo>
                    <a:pt x="389" y="290"/>
                  </a:lnTo>
                  <a:lnTo>
                    <a:pt x="389" y="293"/>
                  </a:lnTo>
                  <a:lnTo>
                    <a:pt x="377" y="296"/>
                  </a:lnTo>
                  <a:lnTo>
                    <a:pt x="368" y="291"/>
                  </a:lnTo>
                  <a:lnTo>
                    <a:pt x="329" y="301"/>
                  </a:lnTo>
                  <a:lnTo>
                    <a:pt x="302" y="281"/>
                  </a:lnTo>
                  <a:lnTo>
                    <a:pt x="282" y="214"/>
                  </a:lnTo>
                  <a:lnTo>
                    <a:pt x="291" y="174"/>
                  </a:lnTo>
                  <a:lnTo>
                    <a:pt x="309" y="142"/>
                  </a:lnTo>
                  <a:lnTo>
                    <a:pt x="278" y="130"/>
                  </a:lnTo>
                  <a:lnTo>
                    <a:pt x="254" y="62"/>
                  </a:lnTo>
                  <a:lnTo>
                    <a:pt x="233" y="61"/>
                  </a:lnTo>
                  <a:lnTo>
                    <a:pt x="218" y="76"/>
                  </a:lnTo>
                  <a:lnTo>
                    <a:pt x="209" y="74"/>
                  </a:lnTo>
                  <a:lnTo>
                    <a:pt x="197" y="61"/>
                  </a:lnTo>
                  <a:lnTo>
                    <a:pt x="197" y="42"/>
                  </a:lnTo>
                  <a:lnTo>
                    <a:pt x="179" y="21"/>
                  </a:lnTo>
                  <a:lnTo>
                    <a:pt x="96" y="30"/>
                  </a:lnTo>
                  <a:lnTo>
                    <a:pt x="37" y="0"/>
                  </a:lnTo>
                  <a:lnTo>
                    <a:pt x="0" y="6"/>
                  </a:lnTo>
                </a:path>
              </a:pathLst>
            </a:custGeom>
            <a:solidFill>
              <a:srgbClr val="FF9900"/>
            </a:solidFill>
            <a:ln w="3175" cap="flat" cmpd="sng">
              <a:solidFill>
                <a:srgbClr val="000000"/>
              </a:solidFill>
              <a:prstDash val="solid"/>
              <a:round/>
              <a:headEnd type="none" w="med" len="med"/>
              <a:tailEnd type="none" w="med" len="med"/>
            </a:ln>
          </p:spPr>
          <p:txBody>
            <a:bodyPr/>
            <a:lstStyle/>
            <a:p>
              <a:endParaRPr lang="en-US"/>
            </a:p>
          </p:txBody>
        </p:sp>
        <p:grpSp>
          <p:nvGrpSpPr>
            <p:cNvPr id="557" name="Group 325"/>
            <p:cNvGrpSpPr>
              <a:grpSpLocks/>
            </p:cNvGrpSpPr>
            <p:nvPr/>
          </p:nvGrpSpPr>
          <p:grpSpPr bwMode="auto">
            <a:xfrm>
              <a:off x="1443038" y="1925638"/>
              <a:ext cx="306387" cy="508000"/>
              <a:chOff x="866" y="1152"/>
              <a:chExt cx="193" cy="320"/>
            </a:xfrm>
            <a:solidFill>
              <a:schemeClr val="bg1">
                <a:lumMod val="85000"/>
              </a:schemeClr>
            </a:solidFill>
          </p:grpSpPr>
          <p:sp>
            <p:nvSpPr>
              <p:cNvPr id="1162" name="Freeform 326"/>
              <p:cNvSpPr>
                <a:spLocks noChangeAspect="1"/>
              </p:cNvSpPr>
              <p:nvPr/>
            </p:nvSpPr>
            <p:spPr bwMode="auto">
              <a:xfrm>
                <a:off x="866" y="1152"/>
                <a:ext cx="111" cy="40"/>
              </a:xfrm>
              <a:custGeom>
                <a:avLst/>
                <a:gdLst>
                  <a:gd name="T0" fmla="*/ 0 w 110"/>
                  <a:gd name="T1" fmla="*/ 19 h 41"/>
                  <a:gd name="T2" fmla="*/ 47 w 110"/>
                  <a:gd name="T3" fmla="*/ 16 h 41"/>
                  <a:gd name="T4" fmla="*/ 84 w 110"/>
                  <a:gd name="T5" fmla="*/ 19 h 41"/>
                  <a:gd name="T6" fmla="*/ 5 w 110"/>
                  <a:gd name="T7" fmla="*/ 20 h 41"/>
                  <a:gd name="T8" fmla="*/ 25 w 110"/>
                  <a:gd name="T9" fmla="*/ 20 h 41"/>
                  <a:gd name="T10" fmla="*/ 52 w 110"/>
                  <a:gd name="T11" fmla="*/ 20 h 41"/>
                  <a:gd name="T12" fmla="*/ 32 w 110"/>
                  <a:gd name="T13" fmla="*/ 20 h 41"/>
                  <a:gd name="T14" fmla="*/ 95 w 110"/>
                  <a:gd name="T15" fmla="*/ 20 h 41"/>
                  <a:gd name="T16" fmla="*/ 94 w 110"/>
                  <a:gd name="T17" fmla="*/ 20 h 41"/>
                  <a:gd name="T18" fmla="*/ 114 w 110"/>
                  <a:gd name="T19" fmla="*/ 20 h 41"/>
                  <a:gd name="T20" fmla="*/ 138 w 110"/>
                  <a:gd name="T21" fmla="*/ 12 h 41"/>
                  <a:gd name="T22" fmla="*/ 99 w 110"/>
                  <a:gd name="T23" fmla="*/ 12 h 41"/>
                  <a:gd name="T24" fmla="*/ 130 w 110"/>
                  <a:gd name="T25" fmla="*/ 4 h 41"/>
                  <a:gd name="T26" fmla="*/ 119 w 110"/>
                  <a:gd name="T27" fmla="*/ 0 h 41"/>
                  <a:gd name="T28" fmla="*/ 0 w 110"/>
                  <a:gd name="T29" fmla="*/ 19 h 41"/>
                  <a:gd name="T30" fmla="*/ 0 w 110"/>
                  <a:gd name="T31" fmla="*/ 19 h 41"/>
                  <a:gd name="T32" fmla="*/ 0 w 110"/>
                  <a:gd name="T33" fmla="*/ 1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41"/>
                  <a:gd name="T53" fmla="*/ 110 w 110"/>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41">
                    <a:moveTo>
                      <a:pt x="0" y="19"/>
                    </a:moveTo>
                    <a:lnTo>
                      <a:pt x="47" y="16"/>
                    </a:lnTo>
                    <a:lnTo>
                      <a:pt x="55" y="19"/>
                    </a:lnTo>
                    <a:lnTo>
                      <a:pt x="5" y="39"/>
                    </a:lnTo>
                    <a:lnTo>
                      <a:pt x="25" y="39"/>
                    </a:lnTo>
                    <a:lnTo>
                      <a:pt x="52" y="26"/>
                    </a:lnTo>
                    <a:lnTo>
                      <a:pt x="32" y="40"/>
                    </a:lnTo>
                    <a:lnTo>
                      <a:pt x="66" y="31"/>
                    </a:lnTo>
                    <a:lnTo>
                      <a:pt x="65" y="23"/>
                    </a:lnTo>
                    <a:lnTo>
                      <a:pt x="85" y="26"/>
                    </a:lnTo>
                    <a:lnTo>
                      <a:pt x="109" y="12"/>
                    </a:lnTo>
                    <a:lnTo>
                      <a:pt x="70" y="12"/>
                    </a:lnTo>
                    <a:lnTo>
                      <a:pt x="101" y="4"/>
                    </a:lnTo>
                    <a:lnTo>
                      <a:pt x="90" y="0"/>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63" name="Freeform 327"/>
              <p:cNvSpPr>
                <a:spLocks noChangeAspect="1"/>
              </p:cNvSpPr>
              <p:nvPr/>
            </p:nvSpPr>
            <p:spPr bwMode="auto">
              <a:xfrm>
                <a:off x="886" y="1228"/>
                <a:ext cx="131" cy="39"/>
              </a:xfrm>
              <a:custGeom>
                <a:avLst/>
                <a:gdLst>
                  <a:gd name="T0" fmla="*/ 293 w 127"/>
                  <a:gd name="T1" fmla="*/ 0 h 39"/>
                  <a:gd name="T2" fmla="*/ 171 w 127"/>
                  <a:gd name="T3" fmla="*/ 15 h 39"/>
                  <a:gd name="T4" fmla="*/ 150 w 127"/>
                  <a:gd name="T5" fmla="*/ 8 h 39"/>
                  <a:gd name="T6" fmla="*/ 113 w 127"/>
                  <a:gd name="T7" fmla="*/ 8 h 39"/>
                  <a:gd name="T8" fmla="*/ 122 w 127"/>
                  <a:gd name="T9" fmla="*/ 20 h 39"/>
                  <a:gd name="T10" fmla="*/ 45 w 127"/>
                  <a:gd name="T11" fmla="*/ 32 h 39"/>
                  <a:gd name="T12" fmla="*/ 0 w 127"/>
                  <a:gd name="T13" fmla="*/ 32 h 39"/>
                  <a:gd name="T14" fmla="*/ 9 w 127"/>
                  <a:gd name="T15" fmla="*/ 38 h 39"/>
                  <a:gd name="T16" fmla="*/ 98 w 127"/>
                  <a:gd name="T17" fmla="*/ 38 h 39"/>
                  <a:gd name="T18" fmla="*/ 225 w 127"/>
                  <a:gd name="T19" fmla="*/ 15 h 39"/>
                  <a:gd name="T20" fmla="*/ 308 w 127"/>
                  <a:gd name="T21" fmla="*/ 8 h 39"/>
                  <a:gd name="T22" fmla="*/ 308 w 127"/>
                  <a:gd name="T23" fmla="*/ 4 h 39"/>
                  <a:gd name="T24" fmla="*/ 293 w 127"/>
                  <a:gd name="T25" fmla="*/ 0 h 39"/>
                  <a:gd name="T26" fmla="*/ 293 w 127"/>
                  <a:gd name="T27" fmla="*/ 0 h 39"/>
                  <a:gd name="T28" fmla="*/ 293 w 127"/>
                  <a:gd name="T29" fmla="*/ 0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39"/>
                  <a:gd name="T47" fmla="*/ 127 w 127"/>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39">
                    <a:moveTo>
                      <a:pt x="119" y="0"/>
                    </a:moveTo>
                    <a:lnTo>
                      <a:pt x="71" y="15"/>
                    </a:lnTo>
                    <a:lnTo>
                      <a:pt x="62" y="8"/>
                    </a:lnTo>
                    <a:lnTo>
                      <a:pt x="46" y="8"/>
                    </a:lnTo>
                    <a:lnTo>
                      <a:pt x="49" y="20"/>
                    </a:lnTo>
                    <a:lnTo>
                      <a:pt x="16" y="32"/>
                    </a:lnTo>
                    <a:lnTo>
                      <a:pt x="0" y="32"/>
                    </a:lnTo>
                    <a:lnTo>
                      <a:pt x="9" y="38"/>
                    </a:lnTo>
                    <a:lnTo>
                      <a:pt x="41" y="38"/>
                    </a:lnTo>
                    <a:lnTo>
                      <a:pt x="92" y="15"/>
                    </a:lnTo>
                    <a:lnTo>
                      <a:pt x="126" y="8"/>
                    </a:lnTo>
                    <a:lnTo>
                      <a:pt x="126" y="4"/>
                    </a:lnTo>
                    <a:lnTo>
                      <a:pt x="119"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64" name="Freeform 328"/>
              <p:cNvSpPr>
                <a:spLocks noChangeAspect="1"/>
              </p:cNvSpPr>
              <p:nvPr/>
            </p:nvSpPr>
            <p:spPr bwMode="auto">
              <a:xfrm>
                <a:off x="929" y="1287"/>
                <a:ext cx="67" cy="20"/>
              </a:xfrm>
              <a:custGeom>
                <a:avLst/>
                <a:gdLst>
                  <a:gd name="T0" fmla="*/ 0 w 67"/>
                  <a:gd name="T1" fmla="*/ 10 h 21"/>
                  <a:gd name="T2" fmla="*/ 66 w 67"/>
                  <a:gd name="T3" fmla="*/ 9 h 21"/>
                  <a:gd name="T4" fmla="*/ 39 w 67"/>
                  <a:gd name="T5" fmla="*/ 0 h 21"/>
                  <a:gd name="T6" fmla="*/ 0 w 67"/>
                  <a:gd name="T7" fmla="*/ 10 h 21"/>
                  <a:gd name="T8" fmla="*/ 0 w 67"/>
                  <a:gd name="T9" fmla="*/ 10 h 21"/>
                  <a:gd name="T10" fmla="*/ 0 w 67"/>
                  <a:gd name="T11" fmla="*/ 10 h 21"/>
                  <a:gd name="T12" fmla="*/ 0 60000 65536"/>
                  <a:gd name="T13" fmla="*/ 0 60000 65536"/>
                  <a:gd name="T14" fmla="*/ 0 60000 65536"/>
                  <a:gd name="T15" fmla="*/ 0 60000 65536"/>
                  <a:gd name="T16" fmla="*/ 0 60000 65536"/>
                  <a:gd name="T17" fmla="*/ 0 60000 65536"/>
                  <a:gd name="T18" fmla="*/ 0 w 67"/>
                  <a:gd name="T19" fmla="*/ 0 h 21"/>
                  <a:gd name="T20" fmla="*/ 67 w 67"/>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67" h="21">
                    <a:moveTo>
                      <a:pt x="0" y="20"/>
                    </a:moveTo>
                    <a:lnTo>
                      <a:pt x="66" y="9"/>
                    </a:lnTo>
                    <a:lnTo>
                      <a:pt x="39" y="0"/>
                    </a:lnTo>
                    <a:lnTo>
                      <a:pt x="0"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65" name="Freeform 329"/>
              <p:cNvSpPr>
                <a:spLocks noChangeAspect="1"/>
              </p:cNvSpPr>
              <p:nvPr/>
            </p:nvSpPr>
            <p:spPr bwMode="auto">
              <a:xfrm>
                <a:off x="1015" y="1316"/>
                <a:ext cx="44" cy="37"/>
              </a:xfrm>
              <a:custGeom>
                <a:avLst/>
                <a:gdLst>
                  <a:gd name="T0" fmla="*/ 0 w 43"/>
                  <a:gd name="T1" fmla="*/ 36 h 37"/>
                  <a:gd name="T2" fmla="*/ 18 w 43"/>
                  <a:gd name="T3" fmla="*/ 32 h 37"/>
                  <a:gd name="T4" fmla="*/ 59 w 43"/>
                  <a:gd name="T5" fmla="*/ 15 h 37"/>
                  <a:gd name="T6" fmla="*/ 77 w 43"/>
                  <a:gd name="T7" fmla="*/ 10 h 37"/>
                  <a:gd name="T8" fmla="*/ 77 w 43"/>
                  <a:gd name="T9" fmla="*/ 0 h 37"/>
                  <a:gd name="T10" fmla="*/ 0 w 43"/>
                  <a:gd name="T11" fmla="*/ 36 h 37"/>
                  <a:gd name="T12" fmla="*/ 0 w 43"/>
                  <a:gd name="T13" fmla="*/ 36 h 37"/>
                  <a:gd name="T14" fmla="*/ 0 w 43"/>
                  <a:gd name="T15" fmla="*/ 36 h 3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7"/>
                  <a:gd name="T26" fmla="*/ 43 w 43"/>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7">
                    <a:moveTo>
                      <a:pt x="0" y="36"/>
                    </a:moveTo>
                    <a:lnTo>
                      <a:pt x="18" y="32"/>
                    </a:lnTo>
                    <a:lnTo>
                      <a:pt x="30" y="15"/>
                    </a:lnTo>
                    <a:lnTo>
                      <a:pt x="42" y="10"/>
                    </a:lnTo>
                    <a:lnTo>
                      <a:pt x="42" y="0"/>
                    </a:lnTo>
                    <a:lnTo>
                      <a:pt x="0"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66" name="Freeform 330"/>
              <p:cNvSpPr>
                <a:spLocks noChangeAspect="1"/>
              </p:cNvSpPr>
              <p:nvPr/>
            </p:nvSpPr>
            <p:spPr bwMode="auto">
              <a:xfrm>
                <a:off x="1028" y="1401"/>
                <a:ext cx="31" cy="68"/>
              </a:xfrm>
              <a:custGeom>
                <a:avLst/>
                <a:gdLst>
                  <a:gd name="T0" fmla="*/ 4 w 30"/>
                  <a:gd name="T1" fmla="*/ 8 h 69"/>
                  <a:gd name="T2" fmla="*/ 2 w 30"/>
                  <a:gd name="T3" fmla="*/ 34 h 69"/>
                  <a:gd name="T4" fmla="*/ 13 w 30"/>
                  <a:gd name="T5" fmla="*/ 34 h 69"/>
                  <a:gd name="T6" fmla="*/ 8 w 30"/>
                  <a:gd name="T7" fmla="*/ 34 h 69"/>
                  <a:gd name="T8" fmla="*/ 47 w 30"/>
                  <a:gd name="T9" fmla="*/ 34 h 69"/>
                  <a:gd name="T10" fmla="*/ 0 w 30"/>
                  <a:gd name="T11" fmla="*/ 39 h 69"/>
                  <a:gd name="T12" fmla="*/ 59 w 30"/>
                  <a:gd name="T13" fmla="*/ 34 h 69"/>
                  <a:gd name="T14" fmla="*/ 71 w 30"/>
                  <a:gd name="T15" fmla="*/ 1 h 69"/>
                  <a:gd name="T16" fmla="*/ 13 w 30"/>
                  <a:gd name="T17" fmla="*/ 0 h 69"/>
                  <a:gd name="T18" fmla="*/ 4 w 30"/>
                  <a:gd name="T19" fmla="*/ 8 h 69"/>
                  <a:gd name="T20" fmla="*/ 4 w 30"/>
                  <a:gd name="T21" fmla="*/ 8 h 69"/>
                  <a:gd name="T22" fmla="*/ 4 w 30"/>
                  <a:gd name="T23" fmla="*/ 8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69"/>
                  <a:gd name="T38" fmla="*/ 30 w 30"/>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69">
                    <a:moveTo>
                      <a:pt x="4" y="8"/>
                    </a:moveTo>
                    <a:lnTo>
                      <a:pt x="2" y="36"/>
                    </a:lnTo>
                    <a:lnTo>
                      <a:pt x="13" y="36"/>
                    </a:lnTo>
                    <a:lnTo>
                      <a:pt x="8" y="46"/>
                    </a:lnTo>
                    <a:lnTo>
                      <a:pt x="17" y="42"/>
                    </a:lnTo>
                    <a:lnTo>
                      <a:pt x="0" y="68"/>
                    </a:lnTo>
                    <a:lnTo>
                      <a:pt x="23" y="51"/>
                    </a:lnTo>
                    <a:lnTo>
                      <a:pt x="29" y="1"/>
                    </a:lnTo>
                    <a:lnTo>
                      <a:pt x="13" y="0"/>
                    </a:lnTo>
                    <a:lnTo>
                      <a:pt x="4"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67" name="Freeform 331"/>
              <p:cNvSpPr>
                <a:spLocks noChangeAspect="1"/>
              </p:cNvSpPr>
              <p:nvPr/>
            </p:nvSpPr>
            <p:spPr bwMode="auto">
              <a:xfrm>
                <a:off x="995" y="1413"/>
                <a:ext cx="24" cy="59"/>
              </a:xfrm>
              <a:custGeom>
                <a:avLst/>
                <a:gdLst>
                  <a:gd name="T0" fmla="*/ 3 w 24"/>
                  <a:gd name="T1" fmla="*/ 0 h 61"/>
                  <a:gd name="T2" fmla="*/ 1 w 24"/>
                  <a:gd name="T3" fmla="*/ 11 h 61"/>
                  <a:gd name="T4" fmla="*/ 11 w 24"/>
                  <a:gd name="T5" fmla="*/ 6 h 61"/>
                  <a:gd name="T6" fmla="*/ 14 w 24"/>
                  <a:gd name="T7" fmla="*/ 11 h 61"/>
                  <a:gd name="T8" fmla="*/ 0 w 24"/>
                  <a:gd name="T9" fmla="*/ 15 h 61"/>
                  <a:gd name="T10" fmla="*/ 11 w 24"/>
                  <a:gd name="T11" fmla="*/ 15 h 61"/>
                  <a:gd name="T12" fmla="*/ 3 w 24"/>
                  <a:gd name="T13" fmla="*/ 23 h 61"/>
                  <a:gd name="T14" fmla="*/ 15 w 24"/>
                  <a:gd name="T15" fmla="*/ 22 h 61"/>
                  <a:gd name="T16" fmla="*/ 14 w 24"/>
                  <a:gd name="T17" fmla="*/ 15 h 61"/>
                  <a:gd name="T18" fmla="*/ 23 w 24"/>
                  <a:gd name="T19" fmla="*/ 15 h 61"/>
                  <a:gd name="T20" fmla="*/ 5 w 24"/>
                  <a:gd name="T21" fmla="*/ 15 h 61"/>
                  <a:gd name="T22" fmla="*/ 23 w 24"/>
                  <a:gd name="T23" fmla="*/ 7 h 61"/>
                  <a:gd name="T24" fmla="*/ 16 w 24"/>
                  <a:gd name="T25" fmla="*/ 0 h 61"/>
                  <a:gd name="T26" fmla="*/ 3 w 24"/>
                  <a:gd name="T27" fmla="*/ 0 h 61"/>
                  <a:gd name="T28" fmla="*/ 3 w 24"/>
                  <a:gd name="T29" fmla="*/ 0 h 61"/>
                  <a:gd name="T30" fmla="*/ 3 w 24"/>
                  <a:gd name="T31" fmla="*/ 0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61"/>
                  <a:gd name="T50" fmla="*/ 24 w 24"/>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61">
                    <a:moveTo>
                      <a:pt x="3" y="0"/>
                    </a:moveTo>
                    <a:lnTo>
                      <a:pt x="1" y="11"/>
                    </a:lnTo>
                    <a:lnTo>
                      <a:pt x="11" y="6"/>
                    </a:lnTo>
                    <a:lnTo>
                      <a:pt x="14" y="11"/>
                    </a:lnTo>
                    <a:lnTo>
                      <a:pt x="0" y="26"/>
                    </a:lnTo>
                    <a:lnTo>
                      <a:pt x="11" y="39"/>
                    </a:lnTo>
                    <a:lnTo>
                      <a:pt x="3" y="60"/>
                    </a:lnTo>
                    <a:lnTo>
                      <a:pt x="15" y="58"/>
                    </a:lnTo>
                    <a:lnTo>
                      <a:pt x="14" y="38"/>
                    </a:lnTo>
                    <a:lnTo>
                      <a:pt x="23" y="30"/>
                    </a:lnTo>
                    <a:lnTo>
                      <a:pt x="5" y="30"/>
                    </a:lnTo>
                    <a:lnTo>
                      <a:pt x="23" y="7"/>
                    </a:lnTo>
                    <a:lnTo>
                      <a:pt x="16" y="0"/>
                    </a:lnTo>
                    <a:lnTo>
                      <a:pt x="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558" name="Group 332"/>
            <p:cNvGrpSpPr>
              <a:grpSpLocks/>
            </p:cNvGrpSpPr>
            <p:nvPr/>
          </p:nvGrpSpPr>
          <p:grpSpPr bwMode="auto">
            <a:xfrm>
              <a:off x="1439863" y="3306763"/>
              <a:ext cx="1677987" cy="2730500"/>
              <a:chOff x="864" y="2022"/>
              <a:chExt cx="1057" cy="1720"/>
            </a:xfrm>
            <a:solidFill>
              <a:srgbClr val="FFFF00"/>
            </a:solidFill>
          </p:grpSpPr>
          <p:sp>
            <p:nvSpPr>
              <p:cNvPr id="1128" name="Freeform 333"/>
              <p:cNvSpPr>
                <a:spLocks noChangeAspect="1"/>
              </p:cNvSpPr>
              <p:nvPr/>
            </p:nvSpPr>
            <p:spPr bwMode="auto">
              <a:xfrm>
                <a:off x="1579" y="3677"/>
                <a:ext cx="113" cy="65"/>
              </a:xfrm>
              <a:custGeom>
                <a:avLst/>
                <a:gdLst>
                  <a:gd name="T0" fmla="*/ 0 w 111"/>
                  <a:gd name="T1" fmla="*/ 33 h 66"/>
                  <a:gd name="T2" fmla="*/ 9 w 111"/>
                  <a:gd name="T3" fmla="*/ 33 h 66"/>
                  <a:gd name="T4" fmla="*/ 94 w 111"/>
                  <a:gd name="T5" fmla="*/ 36 h 66"/>
                  <a:gd name="T6" fmla="*/ 182 w 111"/>
                  <a:gd name="T7" fmla="*/ 33 h 66"/>
                  <a:gd name="T8" fmla="*/ 161 w 111"/>
                  <a:gd name="T9" fmla="*/ 33 h 66"/>
                  <a:gd name="T10" fmla="*/ 76 w 111"/>
                  <a:gd name="T11" fmla="*/ 0 h 66"/>
                  <a:gd name="T12" fmla="*/ 61 w 111"/>
                  <a:gd name="T13" fmla="*/ 6 h 66"/>
                  <a:gd name="T14" fmla="*/ 100 w 111"/>
                  <a:gd name="T15" fmla="*/ 33 h 66"/>
                  <a:gd name="T16" fmla="*/ 0 w 111"/>
                  <a:gd name="T17" fmla="*/ 33 h 66"/>
                  <a:gd name="T18" fmla="*/ 0 w 111"/>
                  <a:gd name="T19" fmla="*/ 33 h 66"/>
                  <a:gd name="T20" fmla="*/ 0 w 111"/>
                  <a:gd name="T21" fmla="*/ 33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66"/>
                  <a:gd name="T35" fmla="*/ 111 w 111"/>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66">
                    <a:moveTo>
                      <a:pt x="0" y="40"/>
                    </a:moveTo>
                    <a:lnTo>
                      <a:pt x="9" y="50"/>
                    </a:lnTo>
                    <a:lnTo>
                      <a:pt x="60" y="65"/>
                    </a:lnTo>
                    <a:lnTo>
                      <a:pt x="110" y="61"/>
                    </a:lnTo>
                    <a:lnTo>
                      <a:pt x="96" y="38"/>
                    </a:lnTo>
                    <a:lnTo>
                      <a:pt x="47" y="0"/>
                    </a:lnTo>
                    <a:lnTo>
                      <a:pt x="32" y="6"/>
                    </a:lnTo>
                    <a:lnTo>
                      <a:pt x="63" y="36"/>
                    </a:lnTo>
                    <a:lnTo>
                      <a:pt x="0" y="4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9" name="Freeform 334"/>
              <p:cNvSpPr>
                <a:spLocks noChangeAspect="1"/>
              </p:cNvSpPr>
              <p:nvPr/>
            </p:nvSpPr>
            <p:spPr bwMode="auto">
              <a:xfrm>
                <a:off x="1568" y="3694"/>
                <a:ext cx="32" cy="14"/>
              </a:xfrm>
              <a:custGeom>
                <a:avLst/>
                <a:gdLst>
                  <a:gd name="T0" fmla="*/ 3 w 31"/>
                  <a:gd name="T1" fmla="*/ 7 h 15"/>
                  <a:gd name="T2" fmla="*/ 71 w 31"/>
                  <a:gd name="T3" fmla="*/ 7 h 15"/>
                  <a:gd name="T4" fmla="*/ 71 w 31"/>
                  <a:gd name="T5" fmla="*/ 7 h 15"/>
                  <a:gd name="T6" fmla="*/ 14 w 31"/>
                  <a:gd name="T7" fmla="*/ 0 h 15"/>
                  <a:gd name="T8" fmla="*/ 0 w 31"/>
                  <a:gd name="T9" fmla="*/ 5 h 15"/>
                  <a:gd name="T10" fmla="*/ 3 w 31"/>
                  <a:gd name="T11" fmla="*/ 7 h 15"/>
                  <a:gd name="T12" fmla="*/ 3 w 31"/>
                  <a:gd name="T13" fmla="*/ 7 h 15"/>
                  <a:gd name="T14" fmla="*/ 3 w 31"/>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5"/>
                  <a:gd name="T26" fmla="*/ 31 w 3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5">
                    <a:moveTo>
                      <a:pt x="3" y="14"/>
                    </a:moveTo>
                    <a:lnTo>
                      <a:pt x="30" y="13"/>
                    </a:lnTo>
                    <a:lnTo>
                      <a:pt x="30" y="9"/>
                    </a:lnTo>
                    <a:lnTo>
                      <a:pt x="14" y="0"/>
                    </a:lnTo>
                    <a:lnTo>
                      <a:pt x="0" y="5"/>
                    </a:lnTo>
                    <a:lnTo>
                      <a:pt x="3"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0" name="Freeform 335"/>
              <p:cNvSpPr>
                <a:spLocks noChangeAspect="1"/>
              </p:cNvSpPr>
              <p:nvPr/>
            </p:nvSpPr>
            <p:spPr bwMode="auto">
              <a:xfrm>
                <a:off x="1620" y="3543"/>
                <a:ext cx="55" cy="23"/>
              </a:xfrm>
              <a:custGeom>
                <a:avLst/>
                <a:gdLst>
                  <a:gd name="T0" fmla="*/ 0 w 54"/>
                  <a:gd name="T1" fmla="*/ 10 h 22"/>
                  <a:gd name="T2" fmla="*/ 58 w 54"/>
                  <a:gd name="T3" fmla="*/ 73 h 22"/>
                  <a:gd name="T4" fmla="*/ 83 w 54"/>
                  <a:gd name="T5" fmla="*/ 10 h 22"/>
                  <a:gd name="T6" fmla="*/ 69 w 54"/>
                  <a:gd name="T7" fmla="*/ 0 h 22"/>
                  <a:gd name="T8" fmla="*/ 19 w 54"/>
                  <a:gd name="T9" fmla="*/ 0 h 22"/>
                  <a:gd name="T10" fmla="*/ 5 w 54"/>
                  <a:gd name="T11" fmla="*/ 3 h 22"/>
                  <a:gd name="T12" fmla="*/ 13 w 54"/>
                  <a:gd name="T13" fmla="*/ 8 h 22"/>
                  <a:gd name="T14" fmla="*/ 12 w 54"/>
                  <a:gd name="T15" fmla="*/ 53 h 22"/>
                  <a:gd name="T16" fmla="*/ 0 w 54"/>
                  <a:gd name="T17" fmla="*/ 10 h 22"/>
                  <a:gd name="T18" fmla="*/ 0 w 54"/>
                  <a:gd name="T19" fmla="*/ 10 h 22"/>
                  <a:gd name="T20" fmla="*/ 0 w 54"/>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22"/>
                  <a:gd name="T35" fmla="*/ 54 w 5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22">
                    <a:moveTo>
                      <a:pt x="0" y="10"/>
                    </a:moveTo>
                    <a:lnTo>
                      <a:pt x="29" y="21"/>
                    </a:lnTo>
                    <a:lnTo>
                      <a:pt x="53" y="10"/>
                    </a:lnTo>
                    <a:lnTo>
                      <a:pt x="40" y="0"/>
                    </a:lnTo>
                    <a:lnTo>
                      <a:pt x="19" y="0"/>
                    </a:lnTo>
                    <a:lnTo>
                      <a:pt x="5" y="3"/>
                    </a:lnTo>
                    <a:lnTo>
                      <a:pt x="13" y="8"/>
                    </a:lnTo>
                    <a:lnTo>
                      <a:pt x="12" y="14"/>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1" name="Freeform 336"/>
              <p:cNvSpPr>
                <a:spLocks noChangeAspect="1"/>
              </p:cNvSpPr>
              <p:nvPr/>
            </p:nvSpPr>
            <p:spPr bwMode="auto">
              <a:xfrm>
                <a:off x="1428" y="2327"/>
                <a:ext cx="88" cy="144"/>
              </a:xfrm>
              <a:custGeom>
                <a:avLst/>
                <a:gdLst>
                  <a:gd name="T0" fmla="*/ 26 w 87"/>
                  <a:gd name="T1" fmla="*/ 0 h 147"/>
                  <a:gd name="T2" fmla="*/ 11 w 87"/>
                  <a:gd name="T3" fmla="*/ 11 h 147"/>
                  <a:gd name="T4" fmla="*/ 8 w 87"/>
                  <a:gd name="T5" fmla="*/ 24 h 147"/>
                  <a:gd name="T6" fmla="*/ 14 w 87"/>
                  <a:gd name="T7" fmla="*/ 24 h 147"/>
                  <a:gd name="T8" fmla="*/ 4 w 87"/>
                  <a:gd name="T9" fmla="*/ 24 h 147"/>
                  <a:gd name="T10" fmla="*/ 0 w 87"/>
                  <a:gd name="T11" fmla="*/ 24 h 147"/>
                  <a:gd name="T12" fmla="*/ 11 w 87"/>
                  <a:gd name="T13" fmla="*/ 35 h 147"/>
                  <a:gd name="T14" fmla="*/ 22 w 87"/>
                  <a:gd name="T15" fmla="*/ 39 h 147"/>
                  <a:gd name="T16" fmla="*/ 30 w 87"/>
                  <a:gd name="T17" fmla="*/ 50 h 147"/>
                  <a:gd name="T18" fmla="*/ 24 w 87"/>
                  <a:gd name="T19" fmla="*/ 66 h 147"/>
                  <a:gd name="T20" fmla="*/ 32 w 87"/>
                  <a:gd name="T21" fmla="*/ 76 h 147"/>
                  <a:gd name="T22" fmla="*/ 42 w 87"/>
                  <a:gd name="T23" fmla="*/ 80 h 147"/>
                  <a:gd name="T24" fmla="*/ 103 w 87"/>
                  <a:gd name="T25" fmla="*/ 71 h 147"/>
                  <a:gd name="T26" fmla="*/ 115 w 87"/>
                  <a:gd name="T27" fmla="*/ 71 h 147"/>
                  <a:gd name="T28" fmla="*/ 86 w 87"/>
                  <a:gd name="T29" fmla="*/ 50 h 147"/>
                  <a:gd name="T30" fmla="*/ 105 w 87"/>
                  <a:gd name="T31" fmla="*/ 24 h 147"/>
                  <a:gd name="T32" fmla="*/ 105 w 87"/>
                  <a:gd name="T33" fmla="*/ 24 h 147"/>
                  <a:gd name="T34" fmla="*/ 85 w 87"/>
                  <a:gd name="T35" fmla="*/ 24 h 147"/>
                  <a:gd name="T36" fmla="*/ 77 w 87"/>
                  <a:gd name="T37" fmla="*/ 24 h 147"/>
                  <a:gd name="T38" fmla="*/ 77 w 87"/>
                  <a:gd name="T39" fmla="*/ 14 h 147"/>
                  <a:gd name="T40" fmla="*/ 26 w 87"/>
                  <a:gd name="T41" fmla="*/ 0 h 147"/>
                  <a:gd name="T42" fmla="*/ 26 w 87"/>
                  <a:gd name="T43" fmla="*/ 0 h 147"/>
                  <a:gd name="T44" fmla="*/ 26 w 87"/>
                  <a:gd name="T45" fmla="*/ 0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147"/>
                  <a:gd name="T71" fmla="*/ 87 w 87"/>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147">
                    <a:moveTo>
                      <a:pt x="26" y="0"/>
                    </a:moveTo>
                    <a:lnTo>
                      <a:pt x="11" y="11"/>
                    </a:lnTo>
                    <a:lnTo>
                      <a:pt x="8" y="25"/>
                    </a:lnTo>
                    <a:lnTo>
                      <a:pt x="14" y="27"/>
                    </a:lnTo>
                    <a:lnTo>
                      <a:pt x="4" y="34"/>
                    </a:lnTo>
                    <a:lnTo>
                      <a:pt x="0" y="49"/>
                    </a:lnTo>
                    <a:lnTo>
                      <a:pt x="11" y="64"/>
                    </a:lnTo>
                    <a:lnTo>
                      <a:pt x="22" y="68"/>
                    </a:lnTo>
                    <a:lnTo>
                      <a:pt x="30" y="86"/>
                    </a:lnTo>
                    <a:lnTo>
                      <a:pt x="24" y="117"/>
                    </a:lnTo>
                    <a:lnTo>
                      <a:pt x="32" y="141"/>
                    </a:lnTo>
                    <a:lnTo>
                      <a:pt x="42" y="146"/>
                    </a:lnTo>
                    <a:lnTo>
                      <a:pt x="74" y="131"/>
                    </a:lnTo>
                    <a:lnTo>
                      <a:pt x="86" y="132"/>
                    </a:lnTo>
                    <a:lnTo>
                      <a:pt x="57" y="85"/>
                    </a:lnTo>
                    <a:lnTo>
                      <a:pt x="76" y="49"/>
                    </a:lnTo>
                    <a:lnTo>
                      <a:pt x="56" y="31"/>
                    </a:lnTo>
                    <a:lnTo>
                      <a:pt x="48" y="33"/>
                    </a:lnTo>
                    <a:lnTo>
                      <a:pt x="48" y="14"/>
                    </a:lnTo>
                    <a:lnTo>
                      <a:pt x="26"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2" name="Freeform 337"/>
              <p:cNvSpPr>
                <a:spLocks noChangeAspect="1"/>
              </p:cNvSpPr>
              <p:nvPr/>
            </p:nvSpPr>
            <p:spPr bwMode="auto">
              <a:xfrm>
                <a:off x="1544" y="3116"/>
                <a:ext cx="90" cy="95"/>
              </a:xfrm>
              <a:custGeom>
                <a:avLst/>
                <a:gdLst>
                  <a:gd name="T0" fmla="*/ 4 w 89"/>
                  <a:gd name="T1" fmla="*/ 50 h 96"/>
                  <a:gd name="T2" fmla="*/ 0 w 89"/>
                  <a:gd name="T3" fmla="*/ 0 h 96"/>
                  <a:gd name="T4" fmla="*/ 17 w 89"/>
                  <a:gd name="T5" fmla="*/ 0 h 96"/>
                  <a:gd name="T6" fmla="*/ 34 w 89"/>
                  <a:gd name="T7" fmla="*/ 17 h 96"/>
                  <a:gd name="T8" fmla="*/ 38 w 89"/>
                  <a:gd name="T9" fmla="*/ 13 h 96"/>
                  <a:gd name="T10" fmla="*/ 104 w 89"/>
                  <a:gd name="T11" fmla="*/ 37 h 96"/>
                  <a:gd name="T12" fmla="*/ 117 w 89"/>
                  <a:gd name="T13" fmla="*/ 48 h 96"/>
                  <a:gd name="T14" fmla="*/ 117 w 89"/>
                  <a:gd name="T15" fmla="*/ 48 h 96"/>
                  <a:gd name="T16" fmla="*/ 109 w 89"/>
                  <a:gd name="T17" fmla="*/ 60 h 96"/>
                  <a:gd name="T18" fmla="*/ 44 w 89"/>
                  <a:gd name="T19" fmla="*/ 66 h 96"/>
                  <a:gd name="T20" fmla="*/ 4 w 89"/>
                  <a:gd name="T21" fmla="*/ 50 h 96"/>
                  <a:gd name="T22" fmla="*/ 4 w 89"/>
                  <a:gd name="T23" fmla="*/ 50 h 96"/>
                  <a:gd name="T24" fmla="*/ 4 w 89"/>
                  <a:gd name="T25" fmla="*/ 50 h 96"/>
                  <a:gd name="T26" fmla="*/ 4 w 89"/>
                  <a:gd name="T27" fmla="*/ 50 h 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96"/>
                  <a:gd name="T44" fmla="*/ 89 w 89"/>
                  <a:gd name="T45" fmla="*/ 96 h 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96">
                    <a:moveTo>
                      <a:pt x="4" y="79"/>
                    </a:moveTo>
                    <a:lnTo>
                      <a:pt x="0" y="0"/>
                    </a:lnTo>
                    <a:lnTo>
                      <a:pt x="17" y="0"/>
                    </a:lnTo>
                    <a:lnTo>
                      <a:pt x="34" y="17"/>
                    </a:lnTo>
                    <a:lnTo>
                      <a:pt x="38" y="13"/>
                    </a:lnTo>
                    <a:lnTo>
                      <a:pt x="75" y="37"/>
                    </a:lnTo>
                    <a:lnTo>
                      <a:pt x="88" y="53"/>
                    </a:lnTo>
                    <a:lnTo>
                      <a:pt x="88" y="74"/>
                    </a:lnTo>
                    <a:lnTo>
                      <a:pt x="80" y="89"/>
                    </a:lnTo>
                    <a:lnTo>
                      <a:pt x="44" y="95"/>
                    </a:lnTo>
                    <a:lnTo>
                      <a:pt x="4" y="7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3" name="Freeform 338"/>
              <p:cNvSpPr>
                <a:spLocks noChangeAspect="1"/>
              </p:cNvSpPr>
              <p:nvPr/>
            </p:nvSpPr>
            <p:spPr bwMode="auto">
              <a:xfrm>
                <a:off x="1197" y="2389"/>
                <a:ext cx="724" cy="802"/>
              </a:xfrm>
              <a:custGeom>
                <a:avLst/>
                <a:gdLst>
                  <a:gd name="T0" fmla="*/ 588 w 713"/>
                  <a:gd name="T1" fmla="*/ 45 h 811"/>
                  <a:gd name="T2" fmla="*/ 546 w 713"/>
                  <a:gd name="T3" fmla="*/ 45 h 811"/>
                  <a:gd name="T4" fmla="*/ 501 w 713"/>
                  <a:gd name="T5" fmla="*/ 45 h 811"/>
                  <a:gd name="T6" fmla="*/ 472 w 713"/>
                  <a:gd name="T7" fmla="*/ 45 h 811"/>
                  <a:gd name="T8" fmla="*/ 405 w 713"/>
                  <a:gd name="T9" fmla="*/ 48 h 811"/>
                  <a:gd name="T10" fmla="*/ 401 w 713"/>
                  <a:gd name="T11" fmla="*/ 22 h 811"/>
                  <a:gd name="T12" fmla="*/ 372 w 713"/>
                  <a:gd name="T13" fmla="*/ 0 h 811"/>
                  <a:gd name="T14" fmla="*/ 298 w 713"/>
                  <a:gd name="T15" fmla="*/ 28 h 811"/>
                  <a:gd name="T16" fmla="*/ 268 w 713"/>
                  <a:gd name="T17" fmla="*/ 34 h 811"/>
                  <a:gd name="T18" fmla="*/ 287 w 713"/>
                  <a:gd name="T19" fmla="*/ 45 h 811"/>
                  <a:gd name="T20" fmla="*/ 200 w 713"/>
                  <a:gd name="T21" fmla="*/ 63 h 811"/>
                  <a:gd name="T22" fmla="*/ 170 w 713"/>
                  <a:gd name="T23" fmla="*/ 45 h 811"/>
                  <a:gd name="T24" fmla="*/ 96 w 713"/>
                  <a:gd name="T25" fmla="*/ 56 h 811"/>
                  <a:gd name="T26" fmla="*/ 93 w 713"/>
                  <a:gd name="T27" fmla="*/ 73 h 811"/>
                  <a:gd name="T28" fmla="*/ 95 w 713"/>
                  <a:gd name="T29" fmla="*/ 137 h 811"/>
                  <a:gd name="T30" fmla="*/ 11 w 713"/>
                  <a:gd name="T31" fmla="*/ 170 h 811"/>
                  <a:gd name="T32" fmla="*/ 17 w 713"/>
                  <a:gd name="T33" fmla="*/ 213 h 811"/>
                  <a:gd name="T34" fmla="*/ 65 w 713"/>
                  <a:gd name="T35" fmla="*/ 228 h 811"/>
                  <a:gd name="T36" fmla="*/ 91 w 713"/>
                  <a:gd name="T37" fmla="*/ 242 h 811"/>
                  <a:gd name="T38" fmla="*/ 160 w 713"/>
                  <a:gd name="T39" fmla="*/ 243 h 811"/>
                  <a:gd name="T40" fmla="*/ 239 w 713"/>
                  <a:gd name="T41" fmla="*/ 223 h 811"/>
                  <a:gd name="T42" fmla="*/ 259 w 713"/>
                  <a:gd name="T43" fmla="*/ 260 h 811"/>
                  <a:gd name="T44" fmla="*/ 395 w 713"/>
                  <a:gd name="T45" fmla="*/ 300 h 811"/>
                  <a:gd name="T46" fmla="*/ 405 w 713"/>
                  <a:gd name="T47" fmla="*/ 320 h 811"/>
                  <a:gd name="T48" fmla="*/ 459 w 713"/>
                  <a:gd name="T49" fmla="*/ 333 h 811"/>
                  <a:gd name="T50" fmla="*/ 476 w 713"/>
                  <a:gd name="T51" fmla="*/ 381 h 811"/>
                  <a:gd name="T52" fmla="*/ 538 w 713"/>
                  <a:gd name="T53" fmla="*/ 413 h 811"/>
                  <a:gd name="T54" fmla="*/ 563 w 713"/>
                  <a:gd name="T55" fmla="*/ 437 h 811"/>
                  <a:gd name="T56" fmla="*/ 597 w 713"/>
                  <a:gd name="T57" fmla="*/ 463 h 811"/>
                  <a:gd name="T58" fmla="*/ 623 w 713"/>
                  <a:gd name="T59" fmla="*/ 485 h 811"/>
                  <a:gd name="T60" fmla="*/ 533 w 713"/>
                  <a:gd name="T61" fmla="*/ 533 h 811"/>
                  <a:gd name="T62" fmla="*/ 587 w 713"/>
                  <a:gd name="T63" fmla="*/ 546 h 811"/>
                  <a:gd name="T64" fmla="*/ 650 w 713"/>
                  <a:gd name="T65" fmla="*/ 560 h 811"/>
                  <a:gd name="T66" fmla="*/ 670 w 713"/>
                  <a:gd name="T67" fmla="*/ 585 h 811"/>
                  <a:gd name="T68" fmla="*/ 722 w 713"/>
                  <a:gd name="T69" fmla="*/ 554 h 811"/>
                  <a:gd name="T70" fmla="*/ 771 w 713"/>
                  <a:gd name="T71" fmla="*/ 506 h 811"/>
                  <a:gd name="T72" fmla="*/ 804 w 713"/>
                  <a:gd name="T73" fmla="*/ 442 h 811"/>
                  <a:gd name="T74" fmla="*/ 841 w 713"/>
                  <a:gd name="T75" fmla="*/ 437 h 811"/>
                  <a:gd name="T76" fmla="*/ 867 w 713"/>
                  <a:gd name="T77" fmla="*/ 430 h 811"/>
                  <a:gd name="T78" fmla="*/ 935 w 713"/>
                  <a:gd name="T79" fmla="*/ 425 h 811"/>
                  <a:gd name="T80" fmla="*/ 962 w 713"/>
                  <a:gd name="T81" fmla="*/ 408 h 811"/>
                  <a:gd name="T82" fmla="*/ 992 w 713"/>
                  <a:gd name="T83" fmla="*/ 373 h 811"/>
                  <a:gd name="T84" fmla="*/ 1002 w 713"/>
                  <a:gd name="T85" fmla="*/ 345 h 811"/>
                  <a:gd name="T86" fmla="*/ 1090 w 713"/>
                  <a:gd name="T87" fmla="*/ 221 h 811"/>
                  <a:gd name="T88" fmla="*/ 1109 w 713"/>
                  <a:gd name="T89" fmla="*/ 185 h 811"/>
                  <a:gd name="T90" fmla="*/ 1048 w 713"/>
                  <a:gd name="T91" fmla="*/ 155 h 811"/>
                  <a:gd name="T92" fmla="*/ 915 w 713"/>
                  <a:gd name="T93" fmla="*/ 124 h 811"/>
                  <a:gd name="T94" fmla="*/ 827 w 713"/>
                  <a:gd name="T95" fmla="*/ 122 h 811"/>
                  <a:gd name="T96" fmla="*/ 821 w 713"/>
                  <a:gd name="T97" fmla="*/ 108 h 811"/>
                  <a:gd name="T98" fmla="*/ 801 w 713"/>
                  <a:gd name="T99" fmla="*/ 107 h 811"/>
                  <a:gd name="T100" fmla="*/ 723 w 713"/>
                  <a:gd name="T101" fmla="*/ 96 h 811"/>
                  <a:gd name="T102" fmla="*/ 708 w 713"/>
                  <a:gd name="T103" fmla="*/ 107 h 811"/>
                  <a:gd name="T104" fmla="*/ 699 w 713"/>
                  <a:gd name="T105" fmla="*/ 83 h 811"/>
                  <a:gd name="T106" fmla="*/ 657 w 713"/>
                  <a:gd name="T107" fmla="*/ 110 h 811"/>
                  <a:gd name="T108" fmla="*/ 630 w 713"/>
                  <a:gd name="T109" fmla="*/ 105 h 811"/>
                  <a:gd name="T110" fmla="*/ 670 w 713"/>
                  <a:gd name="T111" fmla="*/ 58 h 811"/>
                  <a:gd name="T112" fmla="*/ 659 w 713"/>
                  <a:gd name="T113" fmla="*/ 45 h 811"/>
                  <a:gd name="T114" fmla="*/ 629 w 713"/>
                  <a:gd name="T115" fmla="*/ 24 h 811"/>
                  <a:gd name="T116" fmla="*/ 629 w 713"/>
                  <a:gd name="T117" fmla="*/ 24 h 8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3"/>
                  <a:gd name="T178" fmla="*/ 0 h 811"/>
                  <a:gd name="T179" fmla="*/ 713 w 713"/>
                  <a:gd name="T180" fmla="*/ 811 h 8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3" h="811">
                    <a:moveTo>
                      <a:pt x="404" y="24"/>
                    </a:moveTo>
                    <a:lnTo>
                      <a:pt x="377" y="61"/>
                    </a:lnTo>
                    <a:lnTo>
                      <a:pt x="361" y="68"/>
                    </a:lnTo>
                    <a:lnTo>
                      <a:pt x="351" y="61"/>
                    </a:lnTo>
                    <a:lnTo>
                      <a:pt x="326" y="58"/>
                    </a:lnTo>
                    <a:lnTo>
                      <a:pt x="322" y="70"/>
                    </a:lnTo>
                    <a:lnTo>
                      <a:pt x="314" y="68"/>
                    </a:lnTo>
                    <a:lnTo>
                      <a:pt x="302" y="67"/>
                    </a:lnTo>
                    <a:lnTo>
                      <a:pt x="270" y="82"/>
                    </a:lnTo>
                    <a:lnTo>
                      <a:pt x="260" y="77"/>
                    </a:lnTo>
                    <a:lnTo>
                      <a:pt x="252" y="53"/>
                    </a:lnTo>
                    <a:lnTo>
                      <a:pt x="258" y="22"/>
                    </a:lnTo>
                    <a:lnTo>
                      <a:pt x="250" y="4"/>
                    </a:lnTo>
                    <a:lnTo>
                      <a:pt x="239" y="0"/>
                    </a:lnTo>
                    <a:lnTo>
                      <a:pt x="234" y="13"/>
                    </a:lnTo>
                    <a:lnTo>
                      <a:pt x="193" y="28"/>
                    </a:lnTo>
                    <a:lnTo>
                      <a:pt x="162" y="24"/>
                    </a:lnTo>
                    <a:lnTo>
                      <a:pt x="171" y="34"/>
                    </a:lnTo>
                    <a:lnTo>
                      <a:pt x="171" y="53"/>
                    </a:lnTo>
                    <a:lnTo>
                      <a:pt x="185" y="64"/>
                    </a:lnTo>
                    <a:lnTo>
                      <a:pt x="142" y="92"/>
                    </a:lnTo>
                    <a:lnTo>
                      <a:pt x="130" y="92"/>
                    </a:lnTo>
                    <a:lnTo>
                      <a:pt x="121" y="82"/>
                    </a:lnTo>
                    <a:lnTo>
                      <a:pt x="110" y="71"/>
                    </a:lnTo>
                    <a:lnTo>
                      <a:pt x="69" y="73"/>
                    </a:lnTo>
                    <a:lnTo>
                      <a:pt x="67" y="85"/>
                    </a:lnTo>
                    <a:lnTo>
                      <a:pt x="80" y="96"/>
                    </a:lnTo>
                    <a:lnTo>
                      <a:pt x="64" y="102"/>
                    </a:lnTo>
                    <a:lnTo>
                      <a:pt x="74" y="137"/>
                    </a:lnTo>
                    <a:lnTo>
                      <a:pt x="66" y="195"/>
                    </a:lnTo>
                    <a:lnTo>
                      <a:pt x="25" y="211"/>
                    </a:lnTo>
                    <a:lnTo>
                      <a:pt x="11" y="230"/>
                    </a:lnTo>
                    <a:lnTo>
                      <a:pt x="0" y="268"/>
                    </a:lnTo>
                    <a:lnTo>
                      <a:pt x="17" y="294"/>
                    </a:lnTo>
                    <a:lnTo>
                      <a:pt x="16" y="301"/>
                    </a:lnTo>
                    <a:lnTo>
                      <a:pt x="36" y="316"/>
                    </a:lnTo>
                    <a:lnTo>
                      <a:pt x="57" y="303"/>
                    </a:lnTo>
                    <a:lnTo>
                      <a:pt x="62" y="334"/>
                    </a:lnTo>
                    <a:lnTo>
                      <a:pt x="77" y="334"/>
                    </a:lnTo>
                    <a:lnTo>
                      <a:pt x="102" y="335"/>
                    </a:lnTo>
                    <a:lnTo>
                      <a:pt x="130" y="311"/>
                    </a:lnTo>
                    <a:lnTo>
                      <a:pt x="154" y="310"/>
                    </a:lnTo>
                    <a:lnTo>
                      <a:pt x="155" y="343"/>
                    </a:lnTo>
                    <a:lnTo>
                      <a:pt x="164" y="358"/>
                    </a:lnTo>
                    <a:lnTo>
                      <a:pt x="242" y="391"/>
                    </a:lnTo>
                    <a:lnTo>
                      <a:pt x="254" y="414"/>
                    </a:lnTo>
                    <a:lnTo>
                      <a:pt x="252" y="425"/>
                    </a:lnTo>
                    <a:lnTo>
                      <a:pt x="260" y="444"/>
                    </a:lnTo>
                    <a:lnTo>
                      <a:pt x="292" y="450"/>
                    </a:lnTo>
                    <a:lnTo>
                      <a:pt x="293" y="461"/>
                    </a:lnTo>
                    <a:lnTo>
                      <a:pt x="308" y="486"/>
                    </a:lnTo>
                    <a:lnTo>
                      <a:pt x="306" y="526"/>
                    </a:lnTo>
                    <a:lnTo>
                      <a:pt x="312" y="562"/>
                    </a:lnTo>
                    <a:lnTo>
                      <a:pt x="346" y="571"/>
                    </a:lnTo>
                    <a:lnTo>
                      <a:pt x="353" y="576"/>
                    </a:lnTo>
                    <a:lnTo>
                      <a:pt x="361" y="603"/>
                    </a:lnTo>
                    <a:lnTo>
                      <a:pt x="380" y="606"/>
                    </a:lnTo>
                    <a:lnTo>
                      <a:pt x="383" y="639"/>
                    </a:lnTo>
                    <a:lnTo>
                      <a:pt x="392" y="641"/>
                    </a:lnTo>
                    <a:lnTo>
                      <a:pt x="400" y="669"/>
                    </a:lnTo>
                    <a:lnTo>
                      <a:pt x="384" y="680"/>
                    </a:lnTo>
                    <a:lnTo>
                      <a:pt x="342" y="736"/>
                    </a:lnTo>
                    <a:lnTo>
                      <a:pt x="359" y="736"/>
                    </a:lnTo>
                    <a:lnTo>
                      <a:pt x="376" y="753"/>
                    </a:lnTo>
                    <a:lnTo>
                      <a:pt x="380" y="749"/>
                    </a:lnTo>
                    <a:lnTo>
                      <a:pt x="417" y="773"/>
                    </a:lnTo>
                    <a:lnTo>
                      <a:pt x="430" y="789"/>
                    </a:lnTo>
                    <a:lnTo>
                      <a:pt x="430" y="810"/>
                    </a:lnTo>
                    <a:lnTo>
                      <a:pt x="444" y="784"/>
                    </a:lnTo>
                    <a:lnTo>
                      <a:pt x="464" y="763"/>
                    </a:lnTo>
                    <a:lnTo>
                      <a:pt x="477" y="720"/>
                    </a:lnTo>
                    <a:lnTo>
                      <a:pt x="494" y="700"/>
                    </a:lnTo>
                    <a:lnTo>
                      <a:pt x="490" y="644"/>
                    </a:lnTo>
                    <a:lnTo>
                      <a:pt x="517" y="610"/>
                    </a:lnTo>
                    <a:lnTo>
                      <a:pt x="535" y="601"/>
                    </a:lnTo>
                    <a:lnTo>
                      <a:pt x="540" y="603"/>
                    </a:lnTo>
                    <a:lnTo>
                      <a:pt x="547" y="593"/>
                    </a:lnTo>
                    <a:lnTo>
                      <a:pt x="556" y="593"/>
                    </a:lnTo>
                    <a:lnTo>
                      <a:pt x="553" y="586"/>
                    </a:lnTo>
                    <a:lnTo>
                      <a:pt x="600" y="585"/>
                    </a:lnTo>
                    <a:lnTo>
                      <a:pt x="600" y="576"/>
                    </a:lnTo>
                    <a:lnTo>
                      <a:pt x="616" y="565"/>
                    </a:lnTo>
                    <a:lnTo>
                      <a:pt x="617" y="545"/>
                    </a:lnTo>
                    <a:lnTo>
                      <a:pt x="636" y="513"/>
                    </a:lnTo>
                    <a:lnTo>
                      <a:pt x="638" y="482"/>
                    </a:lnTo>
                    <a:lnTo>
                      <a:pt x="643" y="475"/>
                    </a:lnTo>
                    <a:lnTo>
                      <a:pt x="642" y="384"/>
                    </a:lnTo>
                    <a:lnTo>
                      <a:pt x="699" y="307"/>
                    </a:lnTo>
                    <a:lnTo>
                      <a:pt x="712" y="278"/>
                    </a:lnTo>
                    <a:lnTo>
                      <a:pt x="712" y="253"/>
                    </a:lnTo>
                    <a:lnTo>
                      <a:pt x="700" y="217"/>
                    </a:lnTo>
                    <a:lnTo>
                      <a:pt x="672" y="213"/>
                    </a:lnTo>
                    <a:lnTo>
                      <a:pt x="615" y="167"/>
                    </a:lnTo>
                    <a:lnTo>
                      <a:pt x="588" y="171"/>
                    </a:lnTo>
                    <a:lnTo>
                      <a:pt x="552" y="159"/>
                    </a:lnTo>
                    <a:lnTo>
                      <a:pt x="531" y="167"/>
                    </a:lnTo>
                    <a:lnTo>
                      <a:pt x="535" y="157"/>
                    </a:lnTo>
                    <a:lnTo>
                      <a:pt x="527" y="140"/>
                    </a:lnTo>
                    <a:lnTo>
                      <a:pt x="517" y="143"/>
                    </a:lnTo>
                    <a:lnTo>
                      <a:pt x="514" y="137"/>
                    </a:lnTo>
                    <a:lnTo>
                      <a:pt x="482" y="122"/>
                    </a:lnTo>
                    <a:lnTo>
                      <a:pt x="465" y="125"/>
                    </a:lnTo>
                    <a:lnTo>
                      <a:pt x="459" y="141"/>
                    </a:lnTo>
                    <a:lnTo>
                      <a:pt x="454" y="138"/>
                    </a:lnTo>
                    <a:lnTo>
                      <a:pt x="460" y="115"/>
                    </a:lnTo>
                    <a:lnTo>
                      <a:pt x="449" y="112"/>
                    </a:lnTo>
                    <a:lnTo>
                      <a:pt x="422" y="117"/>
                    </a:lnTo>
                    <a:lnTo>
                      <a:pt x="421" y="143"/>
                    </a:lnTo>
                    <a:lnTo>
                      <a:pt x="415" y="130"/>
                    </a:lnTo>
                    <a:lnTo>
                      <a:pt x="405" y="134"/>
                    </a:lnTo>
                    <a:lnTo>
                      <a:pt x="410" y="112"/>
                    </a:lnTo>
                    <a:lnTo>
                      <a:pt x="430" y="87"/>
                    </a:lnTo>
                    <a:lnTo>
                      <a:pt x="432" y="72"/>
                    </a:lnTo>
                    <a:lnTo>
                      <a:pt x="422" y="70"/>
                    </a:lnTo>
                    <a:lnTo>
                      <a:pt x="412" y="31"/>
                    </a:lnTo>
                    <a:lnTo>
                      <a:pt x="404"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4" name="Freeform 339"/>
              <p:cNvSpPr>
                <a:spLocks noChangeAspect="1"/>
              </p:cNvSpPr>
              <p:nvPr/>
            </p:nvSpPr>
            <p:spPr bwMode="auto">
              <a:xfrm>
                <a:off x="1505" y="3568"/>
                <a:ext cx="79" cy="62"/>
              </a:xfrm>
              <a:custGeom>
                <a:avLst/>
                <a:gdLst>
                  <a:gd name="T0" fmla="*/ 0 w 77"/>
                  <a:gd name="T1" fmla="*/ 0 h 62"/>
                  <a:gd name="T2" fmla="*/ 51 w 77"/>
                  <a:gd name="T3" fmla="*/ 22 h 62"/>
                  <a:gd name="T4" fmla="*/ 157 w 77"/>
                  <a:gd name="T5" fmla="*/ 41 h 62"/>
                  <a:gd name="T6" fmla="*/ 149 w 77"/>
                  <a:gd name="T7" fmla="*/ 47 h 62"/>
                  <a:gd name="T8" fmla="*/ 72 w 77"/>
                  <a:gd name="T9" fmla="*/ 53 h 62"/>
                  <a:gd name="T10" fmla="*/ 84 w 77"/>
                  <a:gd name="T11" fmla="*/ 61 h 62"/>
                  <a:gd name="T12" fmla="*/ 58 w 77"/>
                  <a:gd name="T13" fmla="*/ 58 h 62"/>
                  <a:gd name="T14" fmla="*/ 0 w 77"/>
                  <a:gd name="T15" fmla="*/ 0 h 62"/>
                  <a:gd name="T16" fmla="*/ 0 w 77"/>
                  <a:gd name="T17" fmla="*/ 0 h 62"/>
                  <a:gd name="T18" fmla="*/ 0 w 7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2"/>
                  <a:gd name="T32" fmla="*/ 77 w 7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2">
                    <a:moveTo>
                      <a:pt x="0" y="0"/>
                    </a:moveTo>
                    <a:lnTo>
                      <a:pt x="22" y="22"/>
                    </a:lnTo>
                    <a:lnTo>
                      <a:pt x="76" y="41"/>
                    </a:lnTo>
                    <a:lnTo>
                      <a:pt x="72" y="47"/>
                    </a:lnTo>
                    <a:lnTo>
                      <a:pt x="36" y="53"/>
                    </a:lnTo>
                    <a:lnTo>
                      <a:pt x="42" y="61"/>
                    </a:lnTo>
                    <a:lnTo>
                      <a:pt x="29" y="58"/>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5" name="Freeform 340"/>
              <p:cNvSpPr>
                <a:spLocks noChangeAspect="1"/>
              </p:cNvSpPr>
              <p:nvPr/>
            </p:nvSpPr>
            <p:spPr bwMode="auto">
              <a:xfrm>
                <a:off x="1436" y="3568"/>
                <a:ext cx="100" cy="60"/>
              </a:xfrm>
              <a:custGeom>
                <a:avLst/>
                <a:gdLst>
                  <a:gd name="T0" fmla="*/ 120 w 98"/>
                  <a:gd name="T1" fmla="*/ 0 h 59"/>
                  <a:gd name="T2" fmla="*/ 80 w 98"/>
                  <a:gd name="T3" fmla="*/ 5 h 59"/>
                  <a:gd name="T4" fmla="*/ 84 w 98"/>
                  <a:gd name="T5" fmla="*/ 15 h 59"/>
                  <a:gd name="T6" fmla="*/ 120 w 98"/>
                  <a:gd name="T7" fmla="*/ 18 h 59"/>
                  <a:gd name="T8" fmla="*/ 100 w 98"/>
                  <a:gd name="T9" fmla="*/ 23 h 59"/>
                  <a:gd name="T10" fmla="*/ 88 w 98"/>
                  <a:gd name="T11" fmla="*/ 22 h 59"/>
                  <a:gd name="T12" fmla="*/ 82 w 98"/>
                  <a:gd name="T13" fmla="*/ 60 h 59"/>
                  <a:gd name="T14" fmla="*/ 1 w 98"/>
                  <a:gd name="T15" fmla="*/ 15 h 59"/>
                  <a:gd name="T16" fmla="*/ 0 w 98"/>
                  <a:gd name="T17" fmla="*/ 20 h 59"/>
                  <a:gd name="T18" fmla="*/ 14 w 98"/>
                  <a:gd name="T19" fmla="*/ 60 h 59"/>
                  <a:gd name="T20" fmla="*/ 23 w 98"/>
                  <a:gd name="T21" fmla="*/ 60 h 59"/>
                  <a:gd name="T22" fmla="*/ 96 w 98"/>
                  <a:gd name="T23" fmla="*/ 76 h 59"/>
                  <a:gd name="T24" fmla="*/ 133 w 98"/>
                  <a:gd name="T25" fmla="*/ 76 h 59"/>
                  <a:gd name="T26" fmla="*/ 144 w 98"/>
                  <a:gd name="T27" fmla="*/ 83 h 59"/>
                  <a:gd name="T28" fmla="*/ 171 w 98"/>
                  <a:gd name="T29" fmla="*/ 87 h 59"/>
                  <a:gd name="T30" fmla="*/ 120 w 98"/>
                  <a:gd name="T31" fmla="*/ 0 h 59"/>
                  <a:gd name="T32" fmla="*/ 120 w 98"/>
                  <a:gd name="T33" fmla="*/ 0 h 59"/>
                  <a:gd name="T34" fmla="*/ 120 w 98"/>
                  <a:gd name="T35" fmla="*/ 0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8"/>
                  <a:gd name="T55" fmla="*/ 0 h 59"/>
                  <a:gd name="T56" fmla="*/ 98 w 9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8" h="59">
                    <a:moveTo>
                      <a:pt x="68" y="0"/>
                    </a:moveTo>
                    <a:lnTo>
                      <a:pt x="48" y="5"/>
                    </a:lnTo>
                    <a:lnTo>
                      <a:pt x="50" y="15"/>
                    </a:lnTo>
                    <a:lnTo>
                      <a:pt x="68" y="18"/>
                    </a:lnTo>
                    <a:lnTo>
                      <a:pt x="58" y="23"/>
                    </a:lnTo>
                    <a:lnTo>
                      <a:pt x="52" y="22"/>
                    </a:lnTo>
                    <a:lnTo>
                      <a:pt x="49" y="31"/>
                    </a:lnTo>
                    <a:lnTo>
                      <a:pt x="1" y="15"/>
                    </a:lnTo>
                    <a:lnTo>
                      <a:pt x="0" y="20"/>
                    </a:lnTo>
                    <a:lnTo>
                      <a:pt x="14" y="31"/>
                    </a:lnTo>
                    <a:lnTo>
                      <a:pt x="23" y="31"/>
                    </a:lnTo>
                    <a:lnTo>
                      <a:pt x="56" y="47"/>
                    </a:lnTo>
                    <a:lnTo>
                      <a:pt x="73" y="47"/>
                    </a:lnTo>
                    <a:lnTo>
                      <a:pt x="79" y="54"/>
                    </a:lnTo>
                    <a:lnTo>
                      <a:pt x="97" y="58"/>
                    </a:lnTo>
                    <a:lnTo>
                      <a:pt x="6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6" name="Freeform 341"/>
              <p:cNvSpPr>
                <a:spLocks noChangeAspect="1"/>
              </p:cNvSpPr>
              <p:nvPr/>
            </p:nvSpPr>
            <p:spPr bwMode="auto">
              <a:xfrm>
                <a:off x="1052" y="2498"/>
                <a:ext cx="246" cy="374"/>
              </a:xfrm>
              <a:custGeom>
                <a:avLst/>
                <a:gdLst>
                  <a:gd name="T0" fmla="*/ 16 w 243"/>
                  <a:gd name="T1" fmla="*/ 47 h 378"/>
                  <a:gd name="T2" fmla="*/ 0 w 243"/>
                  <a:gd name="T3" fmla="*/ 58 h 378"/>
                  <a:gd name="T4" fmla="*/ 10 w 243"/>
                  <a:gd name="T5" fmla="*/ 87 h 378"/>
                  <a:gd name="T6" fmla="*/ 5 w 243"/>
                  <a:gd name="T7" fmla="*/ 94 h 378"/>
                  <a:gd name="T8" fmla="*/ 26 w 243"/>
                  <a:gd name="T9" fmla="*/ 111 h 378"/>
                  <a:gd name="T10" fmla="*/ 82 w 243"/>
                  <a:gd name="T11" fmla="*/ 131 h 378"/>
                  <a:gd name="T12" fmla="*/ 166 w 243"/>
                  <a:gd name="T13" fmla="*/ 223 h 378"/>
                  <a:gd name="T14" fmla="*/ 312 w 243"/>
                  <a:gd name="T15" fmla="*/ 278 h 378"/>
                  <a:gd name="T16" fmla="*/ 333 w 243"/>
                  <a:gd name="T17" fmla="*/ 267 h 378"/>
                  <a:gd name="T18" fmla="*/ 344 w 243"/>
                  <a:gd name="T19" fmla="*/ 251 h 378"/>
                  <a:gd name="T20" fmla="*/ 332 w 243"/>
                  <a:gd name="T21" fmla="*/ 237 h 378"/>
                  <a:gd name="T22" fmla="*/ 340 w 243"/>
                  <a:gd name="T23" fmla="*/ 190 h 378"/>
                  <a:gd name="T24" fmla="*/ 313 w 243"/>
                  <a:gd name="T25" fmla="*/ 166 h 378"/>
                  <a:gd name="T26" fmla="*/ 293 w 243"/>
                  <a:gd name="T27" fmla="*/ 166 h 378"/>
                  <a:gd name="T28" fmla="*/ 284 w 243"/>
                  <a:gd name="T29" fmla="*/ 138 h 378"/>
                  <a:gd name="T30" fmla="*/ 252 w 243"/>
                  <a:gd name="T31" fmla="*/ 148 h 378"/>
                  <a:gd name="T32" fmla="*/ 222 w 243"/>
                  <a:gd name="T33" fmla="*/ 137 h 378"/>
                  <a:gd name="T34" fmla="*/ 224 w 243"/>
                  <a:gd name="T35" fmla="*/ 133 h 378"/>
                  <a:gd name="T36" fmla="*/ 200 w 243"/>
                  <a:gd name="T37" fmla="*/ 120 h 378"/>
                  <a:gd name="T38" fmla="*/ 215 w 243"/>
                  <a:gd name="T39" fmla="*/ 91 h 378"/>
                  <a:gd name="T40" fmla="*/ 236 w 243"/>
                  <a:gd name="T41" fmla="*/ 72 h 378"/>
                  <a:gd name="T42" fmla="*/ 298 w 243"/>
                  <a:gd name="T43" fmla="*/ 56 h 378"/>
                  <a:gd name="T44" fmla="*/ 279 w 243"/>
                  <a:gd name="T45" fmla="*/ 47 h 378"/>
                  <a:gd name="T46" fmla="*/ 296 w 243"/>
                  <a:gd name="T47" fmla="*/ 47 h 378"/>
                  <a:gd name="T48" fmla="*/ 289 w 243"/>
                  <a:gd name="T49" fmla="*/ 47 h 378"/>
                  <a:gd name="T50" fmla="*/ 272 w 243"/>
                  <a:gd name="T51" fmla="*/ 47 h 378"/>
                  <a:gd name="T52" fmla="*/ 212 w 243"/>
                  <a:gd name="T53" fmla="*/ 47 h 378"/>
                  <a:gd name="T54" fmla="*/ 198 w 243"/>
                  <a:gd name="T55" fmla="*/ 27 h 378"/>
                  <a:gd name="T56" fmla="*/ 152 w 243"/>
                  <a:gd name="T57" fmla="*/ 0 h 378"/>
                  <a:gd name="T58" fmla="*/ 144 w 243"/>
                  <a:gd name="T59" fmla="*/ 5 h 378"/>
                  <a:gd name="T60" fmla="*/ 156 w 243"/>
                  <a:gd name="T61" fmla="*/ 16 h 378"/>
                  <a:gd name="T62" fmla="*/ 138 w 243"/>
                  <a:gd name="T63" fmla="*/ 34 h 378"/>
                  <a:gd name="T64" fmla="*/ 118 w 243"/>
                  <a:gd name="T65" fmla="*/ 47 h 378"/>
                  <a:gd name="T66" fmla="*/ 91 w 243"/>
                  <a:gd name="T67" fmla="*/ 47 h 378"/>
                  <a:gd name="T68" fmla="*/ 39 w 243"/>
                  <a:gd name="T69" fmla="*/ 74 h 378"/>
                  <a:gd name="T70" fmla="*/ 15 w 243"/>
                  <a:gd name="T71" fmla="*/ 61 h 378"/>
                  <a:gd name="T72" fmla="*/ 16 w 243"/>
                  <a:gd name="T73" fmla="*/ 47 h 378"/>
                  <a:gd name="T74" fmla="*/ 16 w 243"/>
                  <a:gd name="T75" fmla="*/ 47 h 378"/>
                  <a:gd name="T76" fmla="*/ 16 w 243"/>
                  <a:gd name="T77" fmla="*/ 47 h 3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43"/>
                  <a:gd name="T118" fmla="*/ 0 h 378"/>
                  <a:gd name="T119" fmla="*/ 243 w 243"/>
                  <a:gd name="T120" fmla="*/ 378 h 3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43" h="378">
                    <a:moveTo>
                      <a:pt x="16" y="71"/>
                    </a:moveTo>
                    <a:lnTo>
                      <a:pt x="0" y="87"/>
                    </a:lnTo>
                    <a:lnTo>
                      <a:pt x="10" y="116"/>
                    </a:lnTo>
                    <a:lnTo>
                      <a:pt x="5" y="123"/>
                    </a:lnTo>
                    <a:lnTo>
                      <a:pt x="26" y="140"/>
                    </a:lnTo>
                    <a:lnTo>
                      <a:pt x="53" y="179"/>
                    </a:lnTo>
                    <a:lnTo>
                      <a:pt x="115" y="304"/>
                    </a:lnTo>
                    <a:lnTo>
                      <a:pt x="218" y="377"/>
                    </a:lnTo>
                    <a:lnTo>
                      <a:pt x="234" y="362"/>
                    </a:lnTo>
                    <a:lnTo>
                      <a:pt x="242" y="341"/>
                    </a:lnTo>
                    <a:lnTo>
                      <a:pt x="233" y="324"/>
                    </a:lnTo>
                    <a:lnTo>
                      <a:pt x="239" y="255"/>
                    </a:lnTo>
                    <a:lnTo>
                      <a:pt x="219" y="224"/>
                    </a:lnTo>
                    <a:lnTo>
                      <a:pt x="204" y="224"/>
                    </a:lnTo>
                    <a:lnTo>
                      <a:pt x="199" y="193"/>
                    </a:lnTo>
                    <a:lnTo>
                      <a:pt x="178" y="206"/>
                    </a:lnTo>
                    <a:lnTo>
                      <a:pt x="158" y="191"/>
                    </a:lnTo>
                    <a:lnTo>
                      <a:pt x="159" y="184"/>
                    </a:lnTo>
                    <a:lnTo>
                      <a:pt x="142" y="158"/>
                    </a:lnTo>
                    <a:lnTo>
                      <a:pt x="153" y="120"/>
                    </a:lnTo>
                    <a:lnTo>
                      <a:pt x="167" y="101"/>
                    </a:lnTo>
                    <a:lnTo>
                      <a:pt x="208" y="85"/>
                    </a:lnTo>
                    <a:lnTo>
                      <a:pt x="196" y="73"/>
                    </a:lnTo>
                    <a:lnTo>
                      <a:pt x="206" y="60"/>
                    </a:lnTo>
                    <a:lnTo>
                      <a:pt x="202" y="54"/>
                    </a:lnTo>
                    <a:lnTo>
                      <a:pt x="191" y="47"/>
                    </a:lnTo>
                    <a:lnTo>
                      <a:pt x="151" y="50"/>
                    </a:lnTo>
                    <a:lnTo>
                      <a:pt x="140" y="27"/>
                    </a:lnTo>
                    <a:lnTo>
                      <a:pt x="108" y="0"/>
                    </a:lnTo>
                    <a:lnTo>
                      <a:pt x="104" y="5"/>
                    </a:lnTo>
                    <a:lnTo>
                      <a:pt x="110" y="16"/>
                    </a:lnTo>
                    <a:lnTo>
                      <a:pt x="101" y="34"/>
                    </a:lnTo>
                    <a:lnTo>
                      <a:pt x="89" y="50"/>
                    </a:lnTo>
                    <a:lnTo>
                      <a:pt x="62" y="63"/>
                    </a:lnTo>
                    <a:lnTo>
                      <a:pt x="39" y="103"/>
                    </a:lnTo>
                    <a:lnTo>
                      <a:pt x="15" y="90"/>
                    </a:lnTo>
                    <a:lnTo>
                      <a:pt x="16"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7" name="Freeform 342"/>
              <p:cNvSpPr>
                <a:spLocks noChangeAspect="1"/>
              </p:cNvSpPr>
              <p:nvPr/>
            </p:nvSpPr>
            <p:spPr bwMode="auto">
              <a:xfrm>
                <a:off x="1058" y="2470"/>
                <a:ext cx="106" cy="131"/>
              </a:xfrm>
              <a:custGeom>
                <a:avLst/>
                <a:gdLst>
                  <a:gd name="T0" fmla="*/ 10 w 105"/>
                  <a:gd name="T1" fmla="*/ 70 h 132"/>
                  <a:gd name="T2" fmla="*/ 9 w 105"/>
                  <a:gd name="T3" fmla="*/ 89 h 132"/>
                  <a:gd name="T4" fmla="*/ 33 w 105"/>
                  <a:gd name="T5" fmla="*/ 102 h 132"/>
                  <a:gd name="T6" fmla="*/ 85 w 105"/>
                  <a:gd name="T7" fmla="*/ 66 h 132"/>
                  <a:gd name="T8" fmla="*/ 112 w 105"/>
                  <a:gd name="T9" fmla="*/ 66 h 132"/>
                  <a:gd name="T10" fmla="*/ 124 w 105"/>
                  <a:gd name="T11" fmla="*/ 62 h 132"/>
                  <a:gd name="T12" fmla="*/ 133 w 105"/>
                  <a:gd name="T13" fmla="*/ 44 h 132"/>
                  <a:gd name="T14" fmla="*/ 127 w 105"/>
                  <a:gd name="T15" fmla="*/ 33 h 132"/>
                  <a:gd name="T16" fmla="*/ 131 w 105"/>
                  <a:gd name="T17" fmla="*/ 28 h 132"/>
                  <a:gd name="T18" fmla="*/ 121 w 105"/>
                  <a:gd name="T19" fmla="*/ 22 h 132"/>
                  <a:gd name="T20" fmla="*/ 97 w 105"/>
                  <a:gd name="T21" fmla="*/ 25 h 132"/>
                  <a:gd name="T22" fmla="*/ 38 w 105"/>
                  <a:gd name="T23" fmla="*/ 0 h 132"/>
                  <a:gd name="T24" fmla="*/ 18 w 105"/>
                  <a:gd name="T25" fmla="*/ 13 h 132"/>
                  <a:gd name="T26" fmla="*/ 15 w 105"/>
                  <a:gd name="T27" fmla="*/ 27 h 132"/>
                  <a:gd name="T28" fmla="*/ 7 w 105"/>
                  <a:gd name="T29" fmla="*/ 33 h 132"/>
                  <a:gd name="T30" fmla="*/ 7 w 105"/>
                  <a:gd name="T31" fmla="*/ 43 h 132"/>
                  <a:gd name="T32" fmla="*/ 0 w 105"/>
                  <a:gd name="T33" fmla="*/ 48 h 132"/>
                  <a:gd name="T34" fmla="*/ 0 w 105"/>
                  <a:gd name="T35" fmla="*/ 66 h 132"/>
                  <a:gd name="T36" fmla="*/ 15 w 105"/>
                  <a:gd name="T37" fmla="*/ 66 h 132"/>
                  <a:gd name="T38" fmla="*/ 16 w 105"/>
                  <a:gd name="T39" fmla="*/ 66 h 132"/>
                  <a:gd name="T40" fmla="*/ 24 w 105"/>
                  <a:gd name="T41" fmla="*/ 66 h 132"/>
                  <a:gd name="T42" fmla="*/ 19 w 105"/>
                  <a:gd name="T43" fmla="*/ 66 h 132"/>
                  <a:gd name="T44" fmla="*/ 10 w 105"/>
                  <a:gd name="T45" fmla="*/ 70 h 132"/>
                  <a:gd name="T46" fmla="*/ 10 w 105"/>
                  <a:gd name="T47" fmla="*/ 70 h 132"/>
                  <a:gd name="T48" fmla="*/ 10 w 105"/>
                  <a:gd name="T49" fmla="*/ 70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132"/>
                  <a:gd name="T77" fmla="*/ 105 w 105"/>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132">
                    <a:moveTo>
                      <a:pt x="10" y="99"/>
                    </a:moveTo>
                    <a:lnTo>
                      <a:pt x="9" y="118"/>
                    </a:lnTo>
                    <a:lnTo>
                      <a:pt x="33" y="131"/>
                    </a:lnTo>
                    <a:lnTo>
                      <a:pt x="56" y="91"/>
                    </a:lnTo>
                    <a:lnTo>
                      <a:pt x="83" y="78"/>
                    </a:lnTo>
                    <a:lnTo>
                      <a:pt x="95" y="62"/>
                    </a:lnTo>
                    <a:lnTo>
                      <a:pt x="104" y="44"/>
                    </a:lnTo>
                    <a:lnTo>
                      <a:pt x="98" y="33"/>
                    </a:lnTo>
                    <a:lnTo>
                      <a:pt x="102" y="28"/>
                    </a:lnTo>
                    <a:lnTo>
                      <a:pt x="92" y="22"/>
                    </a:lnTo>
                    <a:lnTo>
                      <a:pt x="68" y="25"/>
                    </a:lnTo>
                    <a:lnTo>
                      <a:pt x="38" y="0"/>
                    </a:lnTo>
                    <a:lnTo>
                      <a:pt x="18" y="13"/>
                    </a:lnTo>
                    <a:lnTo>
                      <a:pt x="15" y="27"/>
                    </a:lnTo>
                    <a:lnTo>
                      <a:pt x="7" y="33"/>
                    </a:lnTo>
                    <a:lnTo>
                      <a:pt x="7" y="43"/>
                    </a:lnTo>
                    <a:lnTo>
                      <a:pt x="0" y="48"/>
                    </a:lnTo>
                    <a:lnTo>
                      <a:pt x="0" y="75"/>
                    </a:lnTo>
                    <a:lnTo>
                      <a:pt x="15" y="89"/>
                    </a:lnTo>
                    <a:lnTo>
                      <a:pt x="16" y="78"/>
                    </a:lnTo>
                    <a:lnTo>
                      <a:pt x="24" y="78"/>
                    </a:lnTo>
                    <a:lnTo>
                      <a:pt x="19" y="95"/>
                    </a:lnTo>
                    <a:lnTo>
                      <a:pt x="10" y="9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8" name="Freeform 343"/>
              <p:cNvSpPr>
                <a:spLocks noChangeAspect="1"/>
              </p:cNvSpPr>
              <p:nvPr/>
            </p:nvSpPr>
            <p:spPr bwMode="auto">
              <a:xfrm>
                <a:off x="1095" y="2241"/>
                <a:ext cx="226" cy="342"/>
              </a:xfrm>
              <a:custGeom>
                <a:avLst/>
                <a:gdLst>
                  <a:gd name="T0" fmla="*/ 2 w 222"/>
                  <a:gd name="T1" fmla="*/ 155 h 347"/>
                  <a:gd name="T2" fmla="*/ 0 w 222"/>
                  <a:gd name="T3" fmla="*/ 149 h 347"/>
                  <a:gd name="T4" fmla="*/ 8 w 222"/>
                  <a:gd name="T5" fmla="*/ 148 h 347"/>
                  <a:gd name="T6" fmla="*/ 12 w 222"/>
                  <a:gd name="T7" fmla="*/ 135 h 347"/>
                  <a:gd name="T8" fmla="*/ 23 w 222"/>
                  <a:gd name="T9" fmla="*/ 135 h 347"/>
                  <a:gd name="T10" fmla="*/ 63 w 222"/>
                  <a:gd name="T11" fmla="*/ 122 h 347"/>
                  <a:gd name="T12" fmla="*/ 57 w 222"/>
                  <a:gd name="T13" fmla="*/ 117 h 347"/>
                  <a:gd name="T14" fmla="*/ 61 w 222"/>
                  <a:gd name="T15" fmla="*/ 84 h 347"/>
                  <a:gd name="T16" fmla="*/ 23 w 222"/>
                  <a:gd name="T17" fmla="*/ 77 h 347"/>
                  <a:gd name="T18" fmla="*/ 66 w 222"/>
                  <a:gd name="T19" fmla="*/ 64 h 347"/>
                  <a:gd name="T20" fmla="*/ 63 w 222"/>
                  <a:gd name="T21" fmla="*/ 53 h 347"/>
                  <a:gd name="T22" fmla="*/ 73 w 222"/>
                  <a:gd name="T23" fmla="*/ 68 h 347"/>
                  <a:gd name="T24" fmla="*/ 76 w 222"/>
                  <a:gd name="T25" fmla="*/ 53 h 347"/>
                  <a:gd name="T26" fmla="*/ 110 w 222"/>
                  <a:gd name="T27" fmla="*/ 34 h 347"/>
                  <a:gd name="T28" fmla="*/ 126 w 222"/>
                  <a:gd name="T29" fmla="*/ 34 h 347"/>
                  <a:gd name="T30" fmla="*/ 155 w 222"/>
                  <a:gd name="T31" fmla="*/ 32 h 347"/>
                  <a:gd name="T32" fmla="*/ 161 w 222"/>
                  <a:gd name="T33" fmla="*/ 25 h 347"/>
                  <a:gd name="T34" fmla="*/ 181 w 222"/>
                  <a:gd name="T35" fmla="*/ 28 h 347"/>
                  <a:gd name="T36" fmla="*/ 243 w 222"/>
                  <a:gd name="T37" fmla="*/ 0 h 347"/>
                  <a:gd name="T38" fmla="*/ 256 w 222"/>
                  <a:gd name="T39" fmla="*/ 8 h 347"/>
                  <a:gd name="T40" fmla="*/ 236 w 222"/>
                  <a:gd name="T41" fmla="*/ 21 h 347"/>
                  <a:gd name="T42" fmla="*/ 236 w 222"/>
                  <a:gd name="T43" fmla="*/ 22 h 347"/>
                  <a:gd name="T44" fmla="*/ 209 w 222"/>
                  <a:gd name="T45" fmla="*/ 32 h 347"/>
                  <a:gd name="T46" fmla="*/ 184 w 222"/>
                  <a:gd name="T47" fmla="*/ 35 h 347"/>
                  <a:gd name="T48" fmla="*/ 208 w 222"/>
                  <a:gd name="T49" fmla="*/ 62 h 347"/>
                  <a:gd name="T50" fmla="*/ 208 w 222"/>
                  <a:gd name="T51" fmla="*/ 75 h 347"/>
                  <a:gd name="T52" fmla="*/ 228 w 222"/>
                  <a:gd name="T53" fmla="*/ 79 h 347"/>
                  <a:gd name="T54" fmla="*/ 277 w 222"/>
                  <a:gd name="T55" fmla="*/ 80 h 347"/>
                  <a:gd name="T56" fmla="*/ 303 w 222"/>
                  <a:gd name="T57" fmla="*/ 89 h 347"/>
                  <a:gd name="T58" fmla="*/ 360 w 222"/>
                  <a:gd name="T59" fmla="*/ 89 h 347"/>
                  <a:gd name="T60" fmla="*/ 346 w 222"/>
                  <a:gd name="T61" fmla="*/ 106 h 347"/>
                  <a:gd name="T62" fmla="*/ 360 w 222"/>
                  <a:gd name="T63" fmla="*/ 127 h 347"/>
                  <a:gd name="T64" fmla="*/ 346 w 222"/>
                  <a:gd name="T65" fmla="*/ 133 h 347"/>
                  <a:gd name="T66" fmla="*/ 369 w 222"/>
                  <a:gd name="T67" fmla="*/ 155 h 347"/>
                  <a:gd name="T68" fmla="*/ 369 w 222"/>
                  <a:gd name="T69" fmla="*/ 155 h 347"/>
                  <a:gd name="T70" fmla="*/ 352 w 222"/>
                  <a:gd name="T71" fmla="*/ 147 h 347"/>
                  <a:gd name="T72" fmla="*/ 282 w 222"/>
                  <a:gd name="T73" fmla="*/ 149 h 347"/>
                  <a:gd name="T74" fmla="*/ 278 w 222"/>
                  <a:gd name="T75" fmla="*/ 157 h 347"/>
                  <a:gd name="T76" fmla="*/ 301 w 222"/>
                  <a:gd name="T77" fmla="*/ 163 h 347"/>
                  <a:gd name="T78" fmla="*/ 273 w 222"/>
                  <a:gd name="T79" fmla="*/ 166 h 347"/>
                  <a:gd name="T80" fmla="*/ 291 w 222"/>
                  <a:gd name="T81" fmla="*/ 189 h 347"/>
                  <a:gd name="T82" fmla="*/ 277 w 222"/>
                  <a:gd name="T83" fmla="*/ 227 h 347"/>
                  <a:gd name="T84" fmla="*/ 257 w 222"/>
                  <a:gd name="T85" fmla="*/ 220 h 347"/>
                  <a:gd name="T86" fmla="*/ 273 w 222"/>
                  <a:gd name="T87" fmla="*/ 212 h 347"/>
                  <a:gd name="T88" fmla="*/ 267 w 222"/>
                  <a:gd name="T89" fmla="*/ 209 h 347"/>
                  <a:gd name="T90" fmla="*/ 249 w 222"/>
                  <a:gd name="T91" fmla="*/ 204 h 347"/>
                  <a:gd name="T92" fmla="*/ 181 w 222"/>
                  <a:gd name="T93" fmla="*/ 206 h 347"/>
                  <a:gd name="T94" fmla="*/ 164 w 222"/>
                  <a:gd name="T95" fmla="*/ 189 h 347"/>
                  <a:gd name="T96" fmla="*/ 106 w 222"/>
                  <a:gd name="T97" fmla="*/ 170 h 347"/>
                  <a:gd name="T98" fmla="*/ 86 w 222"/>
                  <a:gd name="T99" fmla="*/ 167 h 347"/>
                  <a:gd name="T100" fmla="*/ 61 w 222"/>
                  <a:gd name="T101" fmla="*/ 169 h 347"/>
                  <a:gd name="T102" fmla="*/ 2 w 222"/>
                  <a:gd name="T103" fmla="*/ 155 h 347"/>
                  <a:gd name="T104" fmla="*/ 2 w 222"/>
                  <a:gd name="T105" fmla="*/ 155 h 347"/>
                  <a:gd name="T106" fmla="*/ 2 w 222"/>
                  <a:gd name="T107" fmla="*/ 155 h 3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347"/>
                  <a:gd name="T164" fmla="*/ 222 w 222"/>
                  <a:gd name="T165" fmla="*/ 347 h 3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347">
                    <a:moveTo>
                      <a:pt x="2" y="233"/>
                    </a:moveTo>
                    <a:lnTo>
                      <a:pt x="0" y="224"/>
                    </a:lnTo>
                    <a:lnTo>
                      <a:pt x="8" y="223"/>
                    </a:lnTo>
                    <a:lnTo>
                      <a:pt x="12" y="204"/>
                    </a:lnTo>
                    <a:lnTo>
                      <a:pt x="23" y="204"/>
                    </a:lnTo>
                    <a:lnTo>
                      <a:pt x="34" y="184"/>
                    </a:lnTo>
                    <a:lnTo>
                      <a:pt x="28" y="176"/>
                    </a:lnTo>
                    <a:lnTo>
                      <a:pt x="32" y="122"/>
                    </a:lnTo>
                    <a:lnTo>
                      <a:pt x="23" y="108"/>
                    </a:lnTo>
                    <a:lnTo>
                      <a:pt x="37" y="93"/>
                    </a:lnTo>
                    <a:lnTo>
                      <a:pt x="34" y="82"/>
                    </a:lnTo>
                    <a:lnTo>
                      <a:pt x="44" y="97"/>
                    </a:lnTo>
                    <a:lnTo>
                      <a:pt x="47" y="82"/>
                    </a:lnTo>
                    <a:lnTo>
                      <a:pt x="68" y="62"/>
                    </a:lnTo>
                    <a:lnTo>
                      <a:pt x="76" y="34"/>
                    </a:lnTo>
                    <a:lnTo>
                      <a:pt x="92" y="32"/>
                    </a:lnTo>
                    <a:lnTo>
                      <a:pt x="96" y="25"/>
                    </a:lnTo>
                    <a:lnTo>
                      <a:pt x="109" y="28"/>
                    </a:lnTo>
                    <a:lnTo>
                      <a:pt x="144" y="0"/>
                    </a:lnTo>
                    <a:lnTo>
                      <a:pt x="153" y="8"/>
                    </a:lnTo>
                    <a:lnTo>
                      <a:pt x="139" y="21"/>
                    </a:lnTo>
                    <a:lnTo>
                      <a:pt x="139" y="22"/>
                    </a:lnTo>
                    <a:lnTo>
                      <a:pt x="126" y="32"/>
                    </a:lnTo>
                    <a:lnTo>
                      <a:pt x="111" y="64"/>
                    </a:lnTo>
                    <a:lnTo>
                      <a:pt x="125" y="91"/>
                    </a:lnTo>
                    <a:lnTo>
                      <a:pt x="125" y="105"/>
                    </a:lnTo>
                    <a:lnTo>
                      <a:pt x="135" y="113"/>
                    </a:lnTo>
                    <a:lnTo>
                      <a:pt x="166" y="114"/>
                    </a:lnTo>
                    <a:lnTo>
                      <a:pt x="182" y="133"/>
                    </a:lnTo>
                    <a:lnTo>
                      <a:pt x="215" y="132"/>
                    </a:lnTo>
                    <a:lnTo>
                      <a:pt x="206" y="164"/>
                    </a:lnTo>
                    <a:lnTo>
                      <a:pt x="215" y="192"/>
                    </a:lnTo>
                    <a:lnTo>
                      <a:pt x="206" y="200"/>
                    </a:lnTo>
                    <a:lnTo>
                      <a:pt x="221" y="233"/>
                    </a:lnTo>
                    <a:lnTo>
                      <a:pt x="210" y="222"/>
                    </a:lnTo>
                    <a:lnTo>
                      <a:pt x="169" y="224"/>
                    </a:lnTo>
                    <a:lnTo>
                      <a:pt x="167" y="236"/>
                    </a:lnTo>
                    <a:lnTo>
                      <a:pt x="180" y="247"/>
                    </a:lnTo>
                    <a:lnTo>
                      <a:pt x="164" y="253"/>
                    </a:lnTo>
                    <a:lnTo>
                      <a:pt x="174" y="288"/>
                    </a:lnTo>
                    <a:lnTo>
                      <a:pt x="166" y="346"/>
                    </a:lnTo>
                    <a:lnTo>
                      <a:pt x="154" y="334"/>
                    </a:lnTo>
                    <a:lnTo>
                      <a:pt x="164" y="321"/>
                    </a:lnTo>
                    <a:lnTo>
                      <a:pt x="160" y="315"/>
                    </a:lnTo>
                    <a:lnTo>
                      <a:pt x="149" y="308"/>
                    </a:lnTo>
                    <a:lnTo>
                      <a:pt x="109" y="311"/>
                    </a:lnTo>
                    <a:lnTo>
                      <a:pt x="98" y="288"/>
                    </a:lnTo>
                    <a:lnTo>
                      <a:pt x="66" y="261"/>
                    </a:lnTo>
                    <a:lnTo>
                      <a:pt x="56" y="255"/>
                    </a:lnTo>
                    <a:lnTo>
                      <a:pt x="32" y="258"/>
                    </a:lnTo>
                    <a:lnTo>
                      <a:pt x="2" y="23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39" name="Freeform 344"/>
              <p:cNvSpPr>
                <a:spLocks noChangeAspect="1"/>
              </p:cNvSpPr>
              <p:nvPr/>
            </p:nvSpPr>
            <p:spPr bwMode="auto">
              <a:xfrm>
                <a:off x="1208" y="2247"/>
                <a:ext cx="247" cy="234"/>
              </a:xfrm>
              <a:custGeom>
                <a:avLst/>
                <a:gdLst>
                  <a:gd name="T0" fmla="*/ 345 w 244"/>
                  <a:gd name="T1" fmla="*/ 51 h 237"/>
                  <a:gd name="T2" fmla="*/ 325 w 244"/>
                  <a:gd name="T3" fmla="*/ 62 h 237"/>
                  <a:gd name="T4" fmla="*/ 321 w 244"/>
                  <a:gd name="T5" fmla="*/ 76 h 237"/>
                  <a:gd name="T6" fmla="*/ 329 w 244"/>
                  <a:gd name="T7" fmla="*/ 78 h 237"/>
                  <a:gd name="T8" fmla="*/ 315 w 244"/>
                  <a:gd name="T9" fmla="*/ 85 h 237"/>
                  <a:gd name="T10" fmla="*/ 310 w 244"/>
                  <a:gd name="T11" fmla="*/ 94 h 237"/>
                  <a:gd name="T12" fmla="*/ 325 w 244"/>
                  <a:gd name="T13" fmla="*/ 102 h 237"/>
                  <a:gd name="T14" fmla="*/ 318 w 244"/>
                  <a:gd name="T15" fmla="*/ 108 h 237"/>
                  <a:gd name="T16" fmla="*/ 258 w 244"/>
                  <a:gd name="T17" fmla="*/ 116 h 237"/>
                  <a:gd name="T18" fmla="*/ 211 w 244"/>
                  <a:gd name="T19" fmla="*/ 114 h 237"/>
                  <a:gd name="T20" fmla="*/ 225 w 244"/>
                  <a:gd name="T21" fmla="*/ 120 h 237"/>
                  <a:gd name="T22" fmla="*/ 225 w 244"/>
                  <a:gd name="T23" fmla="*/ 139 h 237"/>
                  <a:gd name="T24" fmla="*/ 246 w 244"/>
                  <a:gd name="T25" fmla="*/ 146 h 237"/>
                  <a:gd name="T26" fmla="*/ 189 w 244"/>
                  <a:gd name="T27" fmla="*/ 165 h 237"/>
                  <a:gd name="T28" fmla="*/ 174 w 244"/>
                  <a:gd name="T29" fmla="*/ 165 h 237"/>
                  <a:gd name="T30" fmla="*/ 156 w 244"/>
                  <a:gd name="T31" fmla="*/ 158 h 237"/>
                  <a:gd name="T32" fmla="*/ 156 w 244"/>
                  <a:gd name="T33" fmla="*/ 158 h 237"/>
                  <a:gd name="T34" fmla="*/ 126 w 244"/>
                  <a:gd name="T35" fmla="*/ 135 h 237"/>
                  <a:gd name="T36" fmla="*/ 144 w 244"/>
                  <a:gd name="T37" fmla="*/ 127 h 237"/>
                  <a:gd name="T38" fmla="*/ 126 w 244"/>
                  <a:gd name="T39" fmla="*/ 108 h 237"/>
                  <a:gd name="T40" fmla="*/ 144 w 244"/>
                  <a:gd name="T41" fmla="*/ 92 h 237"/>
                  <a:gd name="T42" fmla="*/ 100 w 244"/>
                  <a:gd name="T43" fmla="*/ 93 h 237"/>
                  <a:gd name="T44" fmla="*/ 84 w 244"/>
                  <a:gd name="T45" fmla="*/ 78 h 237"/>
                  <a:gd name="T46" fmla="*/ 24 w 244"/>
                  <a:gd name="T47" fmla="*/ 77 h 237"/>
                  <a:gd name="T48" fmla="*/ 14 w 244"/>
                  <a:gd name="T49" fmla="*/ 69 h 237"/>
                  <a:gd name="T50" fmla="*/ 14 w 244"/>
                  <a:gd name="T51" fmla="*/ 55 h 237"/>
                  <a:gd name="T52" fmla="*/ 0 w 244"/>
                  <a:gd name="T53" fmla="*/ 39 h 237"/>
                  <a:gd name="T54" fmla="*/ 15 w 244"/>
                  <a:gd name="T55" fmla="*/ 25 h 237"/>
                  <a:gd name="T56" fmla="*/ 28 w 244"/>
                  <a:gd name="T57" fmla="*/ 15 h 237"/>
                  <a:gd name="T58" fmla="*/ 28 w 244"/>
                  <a:gd name="T59" fmla="*/ 14 h 237"/>
                  <a:gd name="T60" fmla="*/ 34 w 244"/>
                  <a:gd name="T61" fmla="*/ 33 h 237"/>
                  <a:gd name="T62" fmla="*/ 23 w 244"/>
                  <a:gd name="T63" fmla="*/ 39 h 237"/>
                  <a:gd name="T64" fmla="*/ 29 w 244"/>
                  <a:gd name="T65" fmla="*/ 39 h 237"/>
                  <a:gd name="T66" fmla="*/ 39 w 244"/>
                  <a:gd name="T67" fmla="*/ 39 h 237"/>
                  <a:gd name="T68" fmla="*/ 35 w 244"/>
                  <a:gd name="T69" fmla="*/ 25 h 237"/>
                  <a:gd name="T70" fmla="*/ 88 w 244"/>
                  <a:gd name="T71" fmla="*/ 14 h 237"/>
                  <a:gd name="T72" fmla="*/ 85 w 244"/>
                  <a:gd name="T73" fmla="*/ 5 h 237"/>
                  <a:gd name="T74" fmla="*/ 94 w 244"/>
                  <a:gd name="T75" fmla="*/ 0 h 237"/>
                  <a:gd name="T76" fmla="*/ 95 w 244"/>
                  <a:gd name="T77" fmla="*/ 14 h 237"/>
                  <a:gd name="T78" fmla="*/ 120 w 244"/>
                  <a:gd name="T79" fmla="*/ 21 h 237"/>
                  <a:gd name="T80" fmla="*/ 126 w 244"/>
                  <a:gd name="T81" fmla="*/ 36 h 237"/>
                  <a:gd name="T82" fmla="*/ 189 w 244"/>
                  <a:gd name="T83" fmla="*/ 33 h 237"/>
                  <a:gd name="T84" fmla="*/ 211 w 244"/>
                  <a:gd name="T85" fmla="*/ 39 h 237"/>
                  <a:gd name="T86" fmla="*/ 238 w 244"/>
                  <a:gd name="T87" fmla="*/ 31 h 237"/>
                  <a:gd name="T88" fmla="*/ 290 w 244"/>
                  <a:gd name="T89" fmla="*/ 31 h 237"/>
                  <a:gd name="T90" fmla="*/ 268 w 244"/>
                  <a:gd name="T91" fmla="*/ 34 h 237"/>
                  <a:gd name="T92" fmla="*/ 286 w 244"/>
                  <a:gd name="T93" fmla="*/ 39 h 237"/>
                  <a:gd name="T94" fmla="*/ 318 w 244"/>
                  <a:gd name="T95" fmla="*/ 39 h 237"/>
                  <a:gd name="T96" fmla="*/ 318 w 244"/>
                  <a:gd name="T97" fmla="*/ 49 h 237"/>
                  <a:gd name="T98" fmla="*/ 337 w 244"/>
                  <a:gd name="T99" fmla="*/ 46 h 237"/>
                  <a:gd name="T100" fmla="*/ 345 w 244"/>
                  <a:gd name="T101" fmla="*/ 51 h 237"/>
                  <a:gd name="T102" fmla="*/ 345 w 244"/>
                  <a:gd name="T103" fmla="*/ 51 h 237"/>
                  <a:gd name="T104" fmla="*/ 345 w 244"/>
                  <a:gd name="T105" fmla="*/ 51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4"/>
                  <a:gd name="T160" fmla="*/ 0 h 237"/>
                  <a:gd name="T161" fmla="*/ 244 w 244"/>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4" h="237">
                    <a:moveTo>
                      <a:pt x="243" y="80"/>
                    </a:moveTo>
                    <a:lnTo>
                      <a:pt x="228" y="91"/>
                    </a:lnTo>
                    <a:lnTo>
                      <a:pt x="225" y="105"/>
                    </a:lnTo>
                    <a:lnTo>
                      <a:pt x="231" y="107"/>
                    </a:lnTo>
                    <a:lnTo>
                      <a:pt x="221" y="114"/>
                    </a:lnTo>
                    <a:lnTo>
                      <a:pt x="217" y="129"/>
                    </a:lnTo>
                    <a:lnTo>
                      <a:pt x="228" y="144"/>
                    </a:lnTo>
                    <a:lnTo>
                      <a:pt x="223" y="157"/>
                    </a:lnTo>
                    <a:lnTo>
                      <a:pt x="182" y="172"/>
                    </a:lnTo>
                    <a:lnTo>
                      <a:pt x="151" y="168"/>
                    </a:lnTo>
                    <a:lnTo>
                      <a:pt x="160" y="178"/>
                    </a:lnTo>
                    <a:lnTo>
                      <a:pt x="160" y="197"/>
                    </a:lnTo>
                    <a:lnTo>
                      <a:pt x="174" y="208"/>
                    </a:lnTo>
                    <a:lnTo>
                      <a:pt x="131" y="236"/>
                    </a:lnTo>
                    <a:lnTo>
                      <a:pt x="119" y="236"/>
                    </a:lnTo>
                    <a:lnTo>
                      <a:pt x="110" y="226"/>
                    </a:lnTo>
                    <a:lnTo>
                      <a:pt x="95" y="193"/>
                    </a:lnTo>
                    <a:lnTo>
                      <a:pt x="104" y="185"/>
                    </a:lnTo>
                    <a:lnTo>
                      <a:pt x="95" y="157"/>
                    </a:lnTo>
                    <a:lnTo>
                      <a:pt x="104" y="125"/>
                    </a:lnTo>
                    <a:lnTo>
                      <a:pt x="71" y="126"/>
                    </a:lnTo>
                    <a:lnTo>
                      <a:pt x="55" y="107"/>
                    </a:lnTo>
                    <a:lnTo>
                      <a:pt x="24" y="106"/>
                    </a:lnTo>
                    <a:lnTo>
                      <a:pt x="14" y="98"/>
                    </a:lnTo>
                    <a:lnTo>
                      <a:pt x="14" y="84"/>
                    </a:lnTo>
                    <a:lnTo>
                      <a:pt x="0" y="57"/>
                    </a:lnTo>
                    <a:lnTo>
                      <a:pt x="15" y="25"/>
                    </a:lnTo>
                    <a:lnTo>
                      <a:pt x="28" y="15"/>
                    </a:lnTo>
                    <a:lnTo>
                      <a:pt x="28" y="14"/>
                    </a:lnTo>
                    <a:lnTo>
                      <a:pt x="34" y="33"/>
                    </a:lnTo>
                    <a:lnTo>
                      <a:pt x="23" y="50"/>
                    </a:lnTo>
                    <a:lnTo>
                      <a:pt x="29" y="67"/>
                    </a:lnTo>
                    <a:lnTo>
                      <a:pt x="39" y="61"/>
                    </a:lnTo>
                    <a:lnTo>
                      <a:pt x="35" y="25"/>
                    </a:lnTo>
                    <a:lnTo>
                      <a:pt x="59" y="14"/>
                    </a:lnTo>
                    <a:lnTo>
                      <a:pt x="56" y="5"/>
                    </a:lnTo>
                    <a:lnTo>
                      <a:pt x="65" y="0"/>
                    </a:lnTo>
                    <a:lnTo>
                      <a:pt x="66" y="14"/>
                    </a:lnTo>
                    <a:lnTo>
                      <a:pt x="91" y="21"/>
                    </a:lnTo>
                    <a:lnTo>
                      <a:pt x="95" y="36"/>
                    </a:lnTo>
                    <a:lnTo>
                      <a:pt x="131" y="33"/>
                    </a:lnTo>
                    <a:lnTo>
                      <a:pt x="151" y="42"/>
                    </a:lnTo>
                    <a:lnTo>
                      <a:pt x="169" y="31"/>
                    </a:lnTo>
                    <a:lnTo>
                      <a:pt x="203" y="31"/>
                    </a:lnTo>
                    <a:lnTo>
                      <a:pt x="189" y="34"/>
                    </a:lnTo>
                    <a:lnTo>
                      <a:pt x="201" y="50"/>
                    </a:lnTo>
                    <a:lnTo>
                      <a:pt x="223" y="55"/>
                    </a:lnTo>
                    <a:lnTo>
                      <a:pt x="223" y="78"/>
                    </a:lnTo>
                    <a:lnTo>
                      <a:pt x="237" y="75"/>
                    </a:lnTo>
                    <a:lnTo>
                      <a:pt x="243" y="8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0" name="Freeform 345"/>
              <p:cNvSpPr>
                <a:spLocks noChangeAspect="1"/>
              </p:cNvSpPr>
              <p:nvPr/>
            </p:nvSpPr>
            <p:spPr bwMode="auto">
              <a:xfrm>
                <a:off x="1553" y="2383"/>
                <a:ext cx="55" cy="75"/>
              </a:xfrm>
              <a:custGeom>
                <a:avLst/>
                <a:gdLst>
                  <a:gd name="T0" fmla="*/ 83 w 54"/>
                  <a:gd name="T1" fmla="*/ 30 h 75"/>
                  <a:gd name="T2" fmla="*/ 26 w 54"/>
                  <a:gd name="T3" fmla="*/ 67 h 75"/>
                  <a:gd name="T4" fmla="*/ 10 w 54"/>
                  <a:gd name="T5" fmla="*/ 74 h 75"/>
                  <a:gd name="T6" fmla="*/ 0 w 54"/>
                  <a:gd name="T7" fmla="*/ 67 h 75"/>
                  <a:gd name="T8" fmla="*/ 9 w 54"/>
                  <a:gd name="T9" fmla="*/ 40 h 75"/>
                  <a:gd name="T10" fmla="*/ 2 w 54"/>
                  <a:gd name="T11" fmla="*/ 13 h 75"/>
                  <a:gd name="T12" fmla="*/ 9 w 54"/>
                  <a:gd name="T13" fmla="*/ 0 h 75"/>
                  <a:gd name="T14" fmla="*/ 83 w 54"/>
                  <a:gd name="T15" fmla="*/ 30 h 75"/>
                  <a:gd name="T16" fmla="*/ 83 w 54"/>
                  <a:gd name="T17" fmla="*/ 30 h 75"/>
                  <a:gd name="T18" fmla="*/ 83 w 54"/>
                  <a:gd name="T19" fmla="*/ 30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
                  <a:gd name="T31" fmla="*/ 0 h 75"/>
                  <a:gd name="T32" fmla="*/ 54 w 54"/>
                  <a:gd name="T33" fmla="*/ 75 h 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 h="75">
                    <a:moveTo>
                      <a:pt x="53" y="30"/>
                    </a:moveTo>
                    <a:lnTo>
                      <a:pt x="26" y="67"/>
                    </a:lnTo>
                    <a:lnTo>
                      <a:pt x="10" y="74"/>
                    </a:lnTo>
                    <a:lnTo>
                      <a:pt x="0" y="67"/>
                    </a:lnTo>
                    <a:lnTo>
                      <a:pt x="9" y="40"/>
                    </a:lnTo>
                    <a:lnTo>
                      <a:pt x="2" y="13"/>
                    </a:lnTo>
                    <a:lnTo>
                      <a:pt x="9" y="0"/>
                    </a:lnTo>
                    <a:lnTo>
                      <a:pt x="53" y="3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1" name="Freeform 346"/>
              <p:cNvSpPr>
                <a:spLocks noChangeAspect="1"/>
              </p:cNvSpPr>
              <p:nvPr/>
            </p:nvSpPr>
            <p:spPr bwMode="auto">
              <a:xfrm>
                <a:off x="1486" y="2375"/>
                <a:ext cx="77" cy="85"/>
              </a:xfrm>
              <a:custGeom>
                <a:avLst/>
                <a:gdLst>
                  <a:gd name="T0" fmla="*/ 104 w 76"/>
                  <a:gd name="T1" fmla="*/ 9 h 86"/>
                  <a:gd name="T2" fmla="*/ 86 w 76"/>
                  <a:gd name="T3" fmla="*/ 0 h 86"/>
                  <a:gd name="T4" fmla="*/ 19 w 76"/>
                  <a:gd name="T5" fmla="*/ 0 h 86"/>
                  <a:gd name="T6" fmla="*/ 19 w 76"/>
                  <a:gd name="T7" fmla="*/ 0 h 86"/>
                  <a:gd name="T8" fmla="*/ 0 w 76"/>
                  <a:gd name="T9" fmla="*/ 36 h 86"/>
                  <a:gd name="T10" fmla="*/ 29 w 76"/>
                  <a:gd name="T11" fmla="*/ 54 h 86"/>
                  <a:gd name="T12" fmla="*/ 37 w 76"/>
                  <a:gd name="T13" fmla="*/ 56 h 86"/>
                  <a:gd name="T14" fmla="*/ 70 w 76"/>
                  <a:gd name="T15" fmla="*/ 44 h 86"/>
                  <a:gd name="T16" fmla="*/ 95 w 76"/>
                  <a:gd name="T17" fmla="*/ 47 h 86"/>
                  <a:gd name="T18" fmla="*/ 104 w 76"/>
                  <a:gd name="T19" fmla="*/ 43 h 86"/>
                  <a:gd name="T20" fmla="*/ 97 w 76"/>
                  <a:gd name="T21" fmla="*/ 22 h 86"/>
                  <a:gd name="T22" fmla="*/ 104 w 76"/>
                  <a:gd name="T23" fmla="*/ 9 h 86"/>
                  <a:gd name="T24" fmla="*/ 104 w 76"/>
                  <a:gd name="T25" fmla="*/ 9 h 86"/>
                  <a:gd name="T26" fmla="*/ 104 w 76"/>
                  <a:gd name="T27" fmla="*/ 9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86"/>
                  <a:gd name="T44" fmla="*/ 76 w 76"/>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86">
                    <a:moveTo>
                      <a:pt x="75" y="9"/>
                    </a:moveTo>
                    <a:lnTo>
                      <a:pt x="57" y="0"/>
                    </a:lnTo>
                    <a:lnTo>
                      <a:pt x="19" y="0"/>
                    </a:lnTo>
                    <a:lnTo>
                      <a:pt x="0" y="36"/>
                    </a:lnTo>
                    <a:lnTo>
                      <a:pt x="29" y="83"/>
                    </a:lnTo>
                    <a:lnTo>
                      <a:pt x="37" y="85"/>
                    </a:lnTo>
                    <a:lnTo>
                      <a:pt x="41" y="73"/>
                    </a:lnTo>
                    <a:lnTo>
                      <a:pt x="66" y="76"/>
                    </a:lnTo>
                    <a:lnTo>
                      <a:pt x="75" y="49"/>
                    </a:lnTo>
                    <a:lnTo>
                      <a:pt x="68" y="22"/>
                    </a:lnTo>
                    <a:lnTo>
                      <a:pt x="75" y="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2" name="Freeform 347"/>
              <p:cNvSpPr>
                <a:spLocks noChangeAspect="1"/>
              </p:cNvSpPr>
              <p:nvPr/>
            </p:nvSpPr>
            <p:spPr bwMode="auto">
              <a:xfrm>
                <a:off x="1274" y="2856"/>
                <a:ext cx="219" cy="738"/>
              </a:xfrm>
              <a:custGeom>
                <a:avLst/>
                <a:gdLst>
                  <a:gd name="T0" fmla="*/ 16 w 216"/>
                  <a:gd name="T1" fmla="*/ 0 h 748"/>
                  <a:gd name="T2" fmla="*/ 65 w 216"/>
                  <a:gd name="T3" fmla="*/ 37 h 748"/>
                  <a:gd name="T4" fmla="*/ 101 w 216"/>
                  <a:gd name="T5" fmla="*/ 82 h 748"/>
                  <a:gd name="T6" fmla="*/ 83 w 216"/>
                  <a:gd name="T7" fmla="*/ 101 h 748"/>
                  <a:gd name="T8" fmla="*/ 77 w 216"/>
                  <a:gd name="T9" fmla="*/ 153 h 748"/>
                  <a:gd name="T10" fmla="*/ 98 w 216"/>
                  <a:gd name="T11" fmla="*/ 232 h 748"/>
                  <a:gd name="T12" fmla="*/ 99 w 216"/>
                  <a:gd name="T13" fmla="*/ 259 h 748"/>
                  <a:gd name="T14" fmla="*/ 107 w 216"/>
                  <a:gd name="T15" fmla="*/ 297 h 748"/>
                  <a:gd name="T16" fmla="*/ 128 w 216"/>
                  <a:gd name="T17" fmla="*/ 343 h 748"/>
                  <a:gd name="T18" fmla="*/ 163 w 216"/>
                  <a:gd name="T19" fmla="*/ 378 h 748"/>
                  <a:gd name="T20" fmla="*/ 169 w 216"/>
                  <a:gd name="T21" fmla="*/ 384 h 748"/>
                  <a:gd name="T22" fmla="*/ 192 w 216"/>
                  <a:gd name="T23" fmla="*/ 452 h 748"/>
                  <a:gd name="T24" fmla="*/ 226 w 216"/>
                  <a:gd name="T25" fmla="*/ 463 h 748"/>
                  <a:gd name="T26" fmla="*/ 316 w 216"/>
                  <a:gd name="T27" fmla="*/ 484 h 748"/>
                  <a:gd name="T28" fmla="*/ 318 w 216"/>
                  <a:gd name="T29" fmla="*/ 487 h 748"/>
                  <a:gd name="T30" fmla="*/ 305 w 216"/>
                  <a:gd name="T31" fmla="*/ 505 h 748"/>
                  <a:gd name="T32" fmla="*/ 276 w 216"/>
                  <a:gd name="T33" fmla="*/ 500 h 748"/>
                  <a:gd name="T34" fmla="*/ 290 w 216"/>
                  <a:gd name="T35" fmla="*/ 492 h 748"/>
                  <a:gd name="T36" fmla="*/ 268 w 216"/>
                  <a:gd name="T37" fmla="*/ 500 h 748"/>
                  <a:gd name="T38" fmla="*/ 202 w 216"/>
                  <a:gd name="T39" fmla="*/ 486 h 748"/>
                  <a:gd name="T40" fmla="*/ 180 w 216"/>
                  <a:gd name="T41" fmla="*/ 478 h 748"/>
                  <a:gd name="T42" fmla="*/ 196 w 216"/>
                  <a:gd name="T43" fmla="*/ 474 h 748"/>
                  <a:gd name="T44" fmla="*/ 186 w 216"/>
                  <a:gd name="T45" fmla="*/ 472 h 748"/>
                  <a:gd name="T46" fmla="*/ 171 w 216"/>
                  <a:gd name="T47" fmla="*/ 463 h 748"/>
                  <a:gd name="T48" fmla="*/ 170 w 216"/>
                  <a:gd name="T49" fmla="*/ 455 h 748"/>
                  <a:gd name="T50" fmla="*/ 156 w 216"/>
                  <a:gd name="T51" fmla="*/ 454 h 748"/>
                  <a:gd name="T52" fmla="*/ 110 w 216"/>
                  <a:gd name="T53" fmla="*/ 430 h 748"/>
                  <a:gd name="T54" fmla="*/ 122 w 216"/>
                  <a:gd name="T55" fmla="*/ 424 h 748"/>
                  <a:gd name="T56" fmla="*/ 138 w 216"/>
                  <a:gd name="T57" fmla="*/ 410 h 748"/>
                  <a:gd name="T58" fmla="*/ 98 w 216"/>
                  <a:gd name="T59" fmla="*/ 411 h 748"/>
                  <a:gd name="T60" fmla="*/ 103 w 216"/>
                  <a:gd name="T61" fmla="*/ 401 h 748"/>
                  <a:gd name="T62" fmla="*/ 105 w 216"/>
                  <a:gd name="T63" fmla="*/ 396 h 748"/>
                  <a:gd name="T64" fmla="*/ 99 w 216"/>
                  <a:gd name="T65" fmla="*/ 370 h 748"/>
                  <a:gd name="T66" fmla="*/ 108 w 216"/>
                  <a:gd name="T67" fmla="*/ 386 h 748"/>
                  <a:gd name="T68" fmla="*/ 122 w 216"/>
                  <a:gd name="T69" fmla="*/ 369 h 748"/>
                  <a:gd name="T70" fmla="*/ 95 w 216"/>
                  <a:gd name="T71" fmla="*/ 336 h 748"/>
                  <a:gd name="T72" fmla="*/ 87 w 216"/>
                  <a:gd name="T73" fmla="*/ 340 h 748"/>
                  <a:gd name="T74" fmla="*/ 76 w 216"/>
                  <a:gd name="T75" fmla="*/ 309 h 748"/>
                  <a:gd name="T76" fmla="*/ 26 w 216"/>
                  <a:gd name="T77" fmla="*/ 277 h 748"/>
                  <a:gd name="T78" fmla="*/ 68 w 216"/>
                  <a:gd name="T79" fmla="*/ 229 h 748"/>
                  <a:gd name="T80" fmla="*/ 22 w 216"/>
                  <a:gd name="T81" fmla="*/ 185 h 748"/>
                  <a:gd name="T82" fmla="*/ 16 w 216"/>
                  <a:gd name="T83" fmla="*/ 163 h 748"/>
                  <a:gd name="T84" fmla="*/ 14 w 216"/>
                  <a:gd name="T85" fmla="*/ 84 h 748"/>
                  <a:gd name="T86" fmla="*/ 0 w 216"/>
                  <a:gd name="T87" fmla="*/ 15 h 748"/>
                  <a:gd name="T88" fmla="*/ 0 w 216"/>
                  <a:gd name="T89" fmla="*/ 15 h 7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6"/>
                  <a:gd name="T136" fmla="*/ 0 h 748"/>
                  <a:gd name="T137" fmla="*/ 216 w 216"/>
                  <a:gd name="T138" fmla="*/ 748 h 7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6" h="748">
                    <a:moveTo>
                      <a:pt x="0" y="15"/>
                    </a:moveTo>
                    <a:lnTo>
                      <a:pt x="16" y="0"/>
                    </a:lnTo>
                    <a:lnTo>
                      <a:pt x="37" y="35"/>
                    </a:lnTo>
                    <a:lnTo>
                      <a:pt x="36" y="53"/>
                    </a:lnTo>
                    <a:lnTo>
                      <a:pt x="59" y="111"/>
                    </a:lnTo>
                    <a:lnTo>
                      <a:pt x="72" y="111"/>
                    </a:lnTo>
                    <a:lnTo>
                      <a:pt x="72" y="136"/>
                    </a:lnTo>
                    <a:lnTo>
                      <a:pt x="54" y="148"/>
                    </a:lnTo>
                    <a:lnTo>
                      <a:pt x="62" y="190"/>
                    </a:lnTo>
                    <a:lnTo>
                      <a:pt x="48" y="224"/>
                    </a:lnTo>
                    <a:lnTo>
                      <a:pt x="44" y="285"/>
                    </a:lnTo>
                    <a:lnTo>
                      <a:pt x="69" y="340"/>
                    </a:lnTo>
                    <a:lnTo>
                      <a:pt x="66" y="369"/>
                    </a:lnTo>
                    <a:lnTo>
                      <a:pt x="70" y="385"/>
                    </a:lnTo>
                    <a:lnTo>
                      <a:pt x="65" y="400"/>
                    </a:lnTo>
                    <a:lnTo>
                      <a:pt x="78" y="438"/>
                    </a:lnTo>
                    <a:lnTo>
                      <a:pt x="79" y="489"/>
                    </a:lnTo>
                    <a:lnTo>
                      <a:pt x="89" y="508"/>
                    </a:lnTo>
                    <a:lnTo>
                      <a:pt x="91" y="526"/>
                    </a:lnTo>
                    <a:lnTo>
                      <a:pt x="107" y="557"/>
                    </a:lnTo>
                    <a:lnTo>
                      <a:pt x="118" y="566"/>
                    </a:lnTo>
                    <a:lnTo>
                      <a:pt x="111" y="566"/>
                    </a:lnTo>
                    <a:lnTo>
                      <a:pt x="129" y="604"/>
                    </a:lnTo>
                    <a:lnTo>
                      <a:pt x="130" y="667"/>
                    </a:lnTo>
                    <a:lnTo>
                      <a:pt x="138" y="685"/>
                    </a:lnTo>
                    <a:lnTo>
                      <a:pt x="153" y="684"/>
                    </a:lnTo>
                    <a:lnTo>
                      <a:pt x="174" y="712"/>
                    </a:lnTo>
                    <a:lnTo>
                      <a:pt x="213" y="715"/>
                    </a:lnTo>
                    <a:lnTo>
                      <a:pt x="215" y="720"/>
                    </a:lnTo>
                    <a:lnTo>
                      <a:pt x="200" y="727"/>
                    </a:lnTo>
                    <a:lnTo>
                      <a:pt x="205" y="745"/>
                    </a:lnTo>
                    <a:lnTo>
                      <a:pt x="202" y="747"/>
                    </a:lnTo>
                    <a:lnTo>
                      <a:pt x="183" y="739"/>
                    </a:lnTo>
                    <a:lnTo>
                      <a:pt x="194" y="733"/>
                    </a:lnTo>
                    <a:lnTo>
                      <a:pt x="194" y="727"/>
                    </a:lnTo>
                    <a:lnTo>
                      <a:pt x="187" y="727"/>
                    </a:lnTo>
                    <a:lnTo>
                      <a:pt x="178" y="739"/>
                    </a:lnTo>
                    <a:lnTo>
                      <a:pt x="140" y="713"/>
                    </a:lnTo>
                    <a:lnTo>
                      <a:pt x="137" y="719"/>
                    </a:lnTo>
                    <a:lnTo>
                      <a:pt x="127" y="715"/>
                    </a:lnTo>
                    <a:lnTo>
                      <a:pt x="122" y="705"/>
                    </a:lnTo>
                    <a:lnTo>
                      <a:pt x="133" y="707"/>
                    </a:lnTo>
                    <a:lnTo>
                      <a:pt x="133" y="701"/>
                    </a:lnTo>
                    <a:lnTo>
                      <a:pt x="126" y="692"/>
                    </a:lnTo>
                    <a:lnTo>
                      <a:pt x="126" y="697"/>
                    </a:lnTo>
                    <a:lnTo>
                      <a:pt x="116" y="703"/>
                    </a:lnTo>
                    <a:lnTo>
                      <a:pt x="113" y="684"/>
                    </a:lnTo>
                    <a:lnTo>
                      <a:pt x="120" y="685"/>
                    </a:lnTo>
                    <a:lnTo>
                      <a:pt x="112" y="671"/>
                    </a:lnTo>
                    <a:lnTo>
                      <a:pt x="107" y="685"/>
                    </a:lnTo>
                    <a:lnTo>
                      <a:pt x="103" y="669"/>
                    </a:lnTo>
                    <a:lnTo>
                      <a:pt x="95" y="668"/>
                    </a:lnTo>
                    <a:lnTo>
                      <a:pt x="80" y="633"/>
                    </a:lnTo>
                    <a:lnTo>
                      <a:pt x="79" y="627"/>
                    </a:lnTo>
                    <a:lnTo>
                      <a:pt x="86" y="625"/>
                    </a:lnTo>
                    <a:lnTo>
                      <a:pt x="96" y="637"/>
                    </a:lnTo>
                    <a:lnTo>
                      <a:pt x="94" y="607"/>
                    </a:lnTo>
                    <a:lnTo>
                      <a:pt x="74" y="603"/>
                    </a:lnTo>
                    <a:lnTo>
                      <a:pt x="69" y="608"/>
                    </a:lnTo>
                    <a:lnTo>
                      <a:pt x="66" y="602"/>
                    </a:lnTo>
                    <a:lnTo>
                      <a:pt x="74" y="593"/>
                    </a:lnTo>
                    <a:lnTo>
                      <a:pt x="68" y="587"/>
                    </a:lnTo>
                    <a:lnTo>
                      <a:pt x="76" y="586"/>
                    </a:lnTo>
                    <a:lnTo>
                      <a:pt x="66" y="552"/>
                    </a:lnTo>
                    <a:lnTo>
                      <a:pt x="70" y="545"/>
                    </a:lnTo>
                    <a:lnTo>
                      <a:pt x="78" y="552"/>
                    </a:lnTo>
                    <a:lnTo>
                      <a:pt x="79" y="568"/>
                    </a:lnTo>
                    <a:lnTo>
                      <a:pt x="87" y="581"/>
                    </a:lnTo>
                    <a:lnTo>
                      <a:pt x="86" y="544"/>
                    </a:lnTo>
                    <a:lnTo>
                      <a:pt x="74" y="501"/>
                    </a:lnTo>
                    <a:lnTo>
                      <a:pt x="66" y="498"/>
                    </a:lnTo>
                    <a:lnTo>
                      <a:pt x="66" y="504"/>
                    </a:lnTo>
                    <a:lnTo>
                      <a:pt x="58" y="503"/>
                    </a:lnTo>
                    <a:lnTo>
                      <a:pt x="48" y="488"/>
                    </a:lnTo>
                    <a:lnTo>
                      <a:pt x="47" y="456"/>
                    </a:lnTo>
                    <a:lnTo>
                      <a:pt x="26" y="420"/>
                    </a:lnTo>
                    <a:lnTo>
                      <a:pt x="26" y="408"/>
                    </a:lnTo>
                    <a:lnTo>
                      <a:pt x="34" y="408"/>
                    </a:lnTo>
                    <a:lnTo>
                      <a:pt x="39" y="335"/>
                    </a:lnTo>
                    <a:lnTo>
                      <a:pt x="37" y="312"/>
                    </a:lnTo>
                    <a:lnTo>
                      <a:pt x="22" y="275"/>
                    </a:lnTo>
                    <a:lnTo>
                      <a:pt x="26" y="259"/>
                    </a:lnTo>
                    <a:lnTo>
                      <a:pt x="16" y="239"/>
                    </a:lnTo>
                    <a:lnTo>
                      <a:pt x="23" y="183"/>
                    </a:lnTo>
                    <a:lnTo>
                      <a:pt x="14" y="114"/>
                    </a:lnTo>
                    <a:lnTo>
                      <a:pt x="16" y="83"/>
                    </a:lnTo>
                    <a:lnTo>
                      <a:pt x="0" y="1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3" name="Freeform 348"/>
              <p:cNvSpPr>
                <a:spLocks noChangeAspect="1"/>
              </p:cNvSpPr>
              <p:nvPr/>
            </p:nvSpPr>
            <p:spPr bwMode="auto">
              <a:xfrm>
                <a:off x="1275" y="2697"/>
                <a:ext cx="236" cy="269"/>
              </a:xfrm>
              <a:custGeom>
                <a:avLst/>
                <a:gdLst>
                  <a:gd name="T0" fmla="*/ 0 w 232"/>
                  <a:gd name="T1" fmla="*/ 24 h 274"/>
                  <a:gd name="T2" fmla="*/ 25 w 232"/>
                  <a:gd name="T3" fmla="*/ 25 h 274"/>
                  <a:gd name="T4" fmla="*/ 82 w 232"/>
                  <a:gd name="T5" fmla="*/ 1 h 274"/>
                  <a:gd name="T6" fmla="*/ 125 w 232"/>
                  <a:gd name="T7" fmla="*/ 0 h 274"/>
                  <a:gd name="T8" fmla="*/ 127 w 232"/>
                  <a:gd name="T9" fmla="*/ 27 h 274"/>
                  <a:gd name="T10" fmla="*/ 145 w 232"/>
                  <a:gd name="T11" fmla="*/ 27 h 274"/>
                  <a:gd name="T12" fmla="*/ 269 w 232"/>
                  <a:gd name="T13" fmla="*/ 52 h 274"/>
                  <a:gd name="T14" fmla="*/ 289 w 232"/>
                  <a:gd name="T15" fmla="*/ 64 h 274"/>
                  <a:gd name="T16" fmla="*/ 286 w 232"/>
                  <a:gd name="T17" fmla="*/ 69 h 274"/>
                  <a:gd name="T18" fmla="*/ 299 w 232"/>
                  <a:gd name="T19" fmla="*/ 79 h 274"/>
                  <a:gd name="T20" fmla="*/ 353 w 232"/>
                  <a:gd name="T21" fmla="*/ 81 h 274"/>
                  <a:gd name="T22" fmla="*/ 355 w 232"/>
                  <a:gd name="T23" fmla="*/ 88 h 274"/>
                  <a:gd name="T24" fmla="*/ 377 w 232"/>
                  <a:gd name="T25" fmla="*/ 105 h 274"/>
                  <a:gd name="T26" fmla="*/ 375 w 232"/>
                  <a:gd name="T27" fmla="*/ 127 h 274"/>
                  <a:gd name="T28" fmla="*/ 343 w 232"/>
                  <a:gd name="T29" fmla="*/ 117 h 274"/>
                  <a:gd name="T30" fmla="*/ 260 w 232"/>
                  <a:gd name="T31" fmla="*/ 124 h 274"/>
                  <a:gd name="T32" fmla="*/ 248 w 232"/>
                  <a:gd name="T33" fmla="*/ 154 h 274"/>
                  <a:gd name="T34" fmla="*/ 248 w 232"/>
                  <a:gd name="T35" fmla="*/ 154 h 274"/>
                  <a:gd name="T36" fmla="*/ 206 w 232"/>
                  <a:gd name="T37" fmla="*/ 151 h 274"/>
                  <a:gd name="T38" fmla="*/ 199 w 232"/>
                  <a:gd name="T39" fmla="*/ 157 h 274"/>
                  <a:gd name="T40" fmla="*/ 145 w 232"/>
                  <a:gd name="T41" fmla="*/ 147 h 274"/>
                  <a:gd name="T42" fmla="*/ 113 w 232"/>
                  <a:gd name="T43" fmla="*/ 161 h 274"/>
                  <a:gd name="T44" fmla="*/ 87 w 232"/>
                  <a:gd name="T45" fmla="*/ 161 h 274"/>
                  <a:gd name="T46" fmla="*/ 64 w 232"/>
                  <a:gd name="T47" fmla="*/ 127 h 274"/>
                  <a:gd name="T48" fmla="*/ 65 w 232"/>
                  <a:gd name="T49" fmla="*/ 117 h 274"/>
                  <a:gd name="T50" fmla="*/ 15 w 232"/>
                  <a:gd name="T51" fmla="*/ 95 h 274"/>
                  <a:gd name="T52" fmla="*/ 23 w 232"/>
                  <a:gd name="T53" fmla="*/ 81 h 274"/>
                  <a:gd name="T54" fmla="*/ 14 w 232"/>
                  <a:gd name="T55" fmla="*/ 74 h 274"/>
                  <a:gd name="T56" fmla="*/ 20 w 232"/>
                  <a:gd name="T57" fmla="*/ 27 h 274"/>
                  <a:gd name="T58" fmla="*/ 0 w 232"/>
                  <a:gd name="T59" fmla="*/ 24 h 274"/>
                  <a:gd name="T60" fmla="*/ 0 w 232"/>
                  <a:gd name="T61" fmla="*/ 24 h 274"/>
                  <a:gd name="T62" fmla="*/ 0 w 232"/>
                  <a:gd name="T63" fmla="*/ 24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2"/>
                  <a:gd name="T97" fmla="*/ 0 h 274"/>
                  <a:gd name="T98" fmla="*/ 232 w 232"/>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2" h="274">
                    <a:moveTo>
                      <a:pt x="0" y="24"/>
                    </a:moveTo>
                    <a:lnTo>
                      <a:pt x="25" y="25"/>
                    </a:lnTo>
                    <a:lnTo>
                      <a:pt x="53" y="1"/>
                    </a:lnTo>
                    <a:lnTo>
                      <a:pt x="77" y="0"/>
                    </a:lnTo>
                    <a:lnTo>
                      <a:pt x="78" y="33"/>
                    </a:lnTo>
                    <a:lnTo>
                      <a:pt x="87" y="48"/>
                    </a:lnTo>
                    <a:lnTo>
                      <a:pt x="165" y="81"/>
                    </a:lnTo>
                    <a:lnTo>
                      <a:pt x="177" y="104"/>
                    </a:lnTo>
                    <a:lnTo>
                      <a:pt x="175" y="115"/>
                    </a:lnTo>
                    <a:lnTo>
                      <a:pt x="183" y="134"/>
                    </a:lnTo>
                    <a:lnTo>
                      <a:pt x="215" y="140"/>
                    </a:lnTo>
                    <a:lnTo>
                      <a:pt x="216" y="151"/>
                    </a:lnTo>
                    <a:lnTo>
                      <a:pt x="231" y="176"/>
                    </a:lnTo>
                    <a:lnTo>
                      <a:pt x="229" y="216"/>
                    </a:lnTo>
                    <a:lnTo>
                      <a:pt x="208" y="197"/>
                    </a:lnTo>
                    <a:lnTo>
                      <a:pt x="159" y="210"/>
                    </a:lnTo>
                    <a:lnTo>
                      <a:pt x="150" y="261"/>
                    </a:lnTo>
                    <a:lnTo>
                      <a:pt x="128" y="257"/>
                    </a:lnTo>
                    <a:lnTo>
                      <a:pt x="123" y="266"/>
                    </a:lnTo>
                    <a:lnTo>
                      <a:pt x="87" y="250"/>
                    </a:lnTo>
                    <a:lnTo>
                      <a:pt x="71" y="273"/>
                    </a:lnTo>
                    <a:lnTo>
                      <a:pt x="58" y="273"/>
                    </a:lnTo>
                    <a:lnTo>
                      <a:pt x="35" y="215"/>
                    </a:lnTo>
                    <a:lnTo>
                      <a:pt x="36" y="197"/>
                    </a:lnTo>
                    <a:lnTo>
                      <a:pt x="15" y="162"/>
                    </a:lnTo>
                    <a:lnTo>
                      <a:pt x="23" y="141"/>
                    </a:lnTo>
                    <a:lnTo>
                      <a:pt x="14" y="124"/>
                    </a:lnTo>
                    <a:lnTo>
                      <a:pt x="20" y="55"/>
                    </a:lnTo>
                    <a:lnTo>
                      <a:pt x="0" y="2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4" name="Freeform 349"/>
              <p:cNvSpPr>
                <a:spLocks noChangeAspect="1"/>
              </p:cNvSpPr>
              <p:nvPr/>
            </p:nvSpPr>
            <p:spPr bwMode="auto">
              <a:xfrm>
                <a:off x="1427" y="2889"/>
                <a:ext cx="160" cy="171"/>
              </a:xfrm>
              <a:custGeom>
                <a:avLst/>
                <a:gdLst>
                  <a:gd name="T0" fmla="*/ 268 w 157"/>
                  <a:gd name="T1" fmla="*/ 103 h 172"/>
                  <a:gd name="T2" fmla="*/ 263 w 157"/>
                  <a:gd name="T3" fmla="*/ 86 h 172"/>
                  <a:gd name="T4" fmla="*/ 233 w 157"/>
                  <a:gd name="T5" fmla="*/ 86 h 172"/>
                  <a:gd name="T6" fmla="*/ 218 w 157"/>
                  <a:gd name="T7" fmla="*/ 69 h 172"/>
                  <a:gd name="T8" fmla="*/ 205 w 157"/>
                  <a:gd name="T9" fmla="*/ 64 h 172"/>
                  <a:gd name="T10" fmla="*/ 149 w 157"/>
                  <a:gd name="T11" fmla="*/ 55 h 172"/>
                  <a:gd name="T12" fmla="*/ 140 w 157"/>
                  <a:gd name="T13" fmla="*/ 19 h 172"/>
                  <a:gd name="T14" fmla="*/ 95 w 157"/>
                  <a:gd name="T15" fmla="*/ 0 h 172"/>
                  <a:gd name="T16" fmla="*/ 9 w 157"/>
                  <a:gd name="T17" fmla="*/ 13 h 172"/>
                  <a:gd name="T18" fmla="*/ 0 w 157"/>
                  <a:gd name="T19" fmla="*/ 64 h 172"/>
                  <a:gd name="T20" fmla="*/ 0 w 157"/>
                  <a:gd name="T21" fmla="*/ 64 h 172"/>
                  <a:gd name="T22" fmla="*/ 68 w 157"/>
                  <a:gd name="T23" fmla="*/ 86 h 172"/>
                  <a:gd name="T24" fmla="*/ 101 w 157"/>
                  <a:gd name="T25" fmla="*/ 86 h 172"/>
                  <a:gd name="T26" fmla="*/ 161 w 157"/>
                  <a:gd name="T27" fmla="*/ 95 h 172"/>
                  <a:gd name="T28" fmla="*/ 167 w 157"/>
                  <a:gd name="T29" fmla="*/ 107 h 172"/>
                  <a:gd name="T30" fmla="*/ 155 w 157"/>
                  <a:gd name="T31" fmla="*/ 134 h 172"/>
                  <a:gd name="T32" fmla="*/ 217 w 157"/>
                  <a:gd name="T33" fmla="*/ 142 h 172"/>
                  <a:gd name="T34" fmla="*/ 237 w 157"/>
                  <a:gd name="T35" fmla="*/ 141 h 172"/>
                  <a:gd name="T36" fmla="*/ 262 w 157"/>
                  <a:gd name="T37" fmla="*/ 125 h 172"/>
                  <a:gd name="T38" fmla="*/ 268 w 157"/>
                  <a:gd name="T39" fmla="*/ 103 h 172"/>
                  <a:gd name="T40" fmla="*/ 268 w 157"/>
                  <a:gd name="T41" fmla="*/ 103 h 172"/>
                  <a:gd name="T42" fmla="*/ 268 w 157"/>
                  <a:gd name="T43" fmla="*/ 103 h 1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72"/>
                  <a:gd name="T68" fmla="*/ 157 w 157"/>
                  <a:gd name="T69" fmla="*/ 172 h 1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72">
                    <a:moveTo>
                      <a:pt x="156" y="132"/>
                    </a:moveTo>
                    <a:lnTo>
                      <a:pt x="153" y="99"/>
                    </a:lnTo>
                    <a:lnTo>
                      <a:pt x="134" y="96"/>
                    </a:lnTo>
                    <a:lnTo>
                      <a:pt x="126" y="69"/>
                    </a:lnTo>
                    <a:lnTo>
                      <a:pt x="119" y="64"/>
                    </a:lnTo>
                    <a:lnTo>
                      <a:pt x="85" y="55"/>
                    </a:lnTo>
                    <a:lnTo>
                      <a:pt x="79" y="19"/>
                    </a:lnTo>
                    <a:lnTo>
                      <a:pt x="58" y="0"/>
                    </a:lnTo>
                    <a:lnTo>
                      <a:pt x="9" y="13"/>
                    </a:lnTo>
                    <a:lnTo>
                      <a:pt x="0" y="64"/>
                    </a:lnTo>
                    <a:lnTo>
                      <a:pt x="39" y="99"/>
                    </a:lnTo>
                    <a:lnTo>
                      <a:pt x="61" y="105"/>
                    </a:lnTo>
                    <a:lnTo>
                      <a:pt x="93" y="124"/>
                    </a:lnTo>
                    <a:lnTo>
                      <a:pt x="97" y="136"/>
                    </a:lnTo>
                    <a:lnTo>
                      <a:pt x="89" y="163"/>
                    </a:lnTo>
                    <a:lnTo>
                      <a:pt x="125" y="171"/>
                    </a:lnTo>
                    <a:lnTo>
                      <a:pt x="137" y="170"/>
                    </a:lnTo>
                    <a:lnTo>
                      <a:pt x="152" y="154"/>
                    </a:lnTo>
                    <a:lnTo>
                      <a:pt x="156" y="13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5" name="Freeform 350"/>
              <p:cNvSpPr>
                <a:spLocks noChangeAspect="1"/>
              </p:cNvSpPr>
              <p:nvPr/>
            </p:nvSpPr>
            <p:spPr bwMode="auto">
              <a:xfrm>
                <a:off x="1318" y="2943"/>
                <a:ext cx="286" cy="623"/>
              </a:xfrm>
              <a:custGeom>
                <a:avLst/>
                <a:gdLst>
                  <a:gd name="T0" fmla="*/ 375 w 281"/>
                  <a:gd name="T1" fmla="*/ 177 h 631"/>
                  <a:gd name="T2" fmla="*/ 382 w 281"/>
                  <a:gd name="T3" fmla="*/ 185 h 631"/>
                  <a:gd name="T4" fmla="*/ 417 w 281"/>
                  <a:gd name="T5" fmla="*/ 201 h 631"/>
                  <a:gd name="T6" fmla="*/ 448 w 281"/>
                  <a:gd name="T7" fmla="*/ 216 h 631"/>
                  <a:gd name="T8" fmla="*/ 356 w 281"/>
                  <a:gd name="T9" fmla="*/ 248 h 631"/>
                  <a:gd name="T10" fmla="*/ 305 w 281"/>
                  <a:gd name="T11" fmla="*/ 246 h 631"/>
                  <a:gd name="T12" fmla="*/ 326 w 281"/>
                  <a:gd name="T13" fmla="*/ 273 h 631"/>
                  <a:gd name="T14" fmla="*/ 254 w 281"/>
                  <a:gd name="T15" fmla="*/ 271 h 631"/>
                  <a:gd name="T16" fmla="*/ 265 w 281"/>
                  <a:gd name="T17" fmla="*/ 291 h 631"/>
                  <a:gd name="T18" fmla="*/ 300 w 281"/>
                  <a:gd name="T19" fmla="*/ 291 h 631"/>
                  <a:gd name="T20" fmla="*/ 313 w 281"/>
                  <a:gd name="T21" fmla="*/ 303 h 631"/>
                  <a:gd name="T22" fmla="*/ 284 w 281"/>
                  <a:gd name="T23" fmla="*/ 298 h 631"/>
                  <a:gd name="T24" fmla="*/ 294 w 281"/>
                  <a:gd name="T25" fmla="*/ 305 h 631"/>
                  <a:gd name="T26" fmla="*/ 289 w 281"/>
                  <a:gd name="T27" fmla="*/ 326 h 631"/>
                  <a:gd name="T28" fmla="*/ 284 w 281"/>
                  <a:gd name="T29" fmla="*/ 332 h 631"/>
                  <a:gd name="T30" fmla="*/ 247 w 281"/>
                  <a:gd name="T31" fmla="*/ 346 h 631"/>
                  <a:gd name="T32" fmla="*/ 288 w 281"/>
                  <a:gd name="T33" fmla="*/ 363 h 631"/>
                  <a:gd name="T34" fmla="*/ 314 w 281"/>
                  <a:gd name="T35" fmla="*/ 368 h 631"/>
                  <a:gd name="T36" fmla="*/ 285 w 281"/>
                  <a:gd name="T37" fmla="*/ 389 h 631"/>
                  <a:gd name="T38" fmla="*/ 265 w 281"/>
                  <a:gd name="T39" fmla="*/ 410 h 631"/>
                  <a:gd name="T40" fmla="*/ 313 w 281"/>
                  <a:gd name="T41" fmla="*/ 434 h 631"/>
                  <a:gd name="T42" fmla="*/ 280 w 281"/>
                  <a:gd name="T43" fmla="*/ 432 h 631"/>
                  <a:gd name="T44" fmla="*/ 180 w 281"/>
                  <a:gd name="T45" fmla="*/ 413 h 631"/>
                  <a:gd name="T46" fmla="*/ 145 w 281"/>
                  <a:gd name="T47" fmla="*/ 401 h 631"/>
                  <a:gd name="T48" fmla="*/ 107 w 281"/>
                  <a:gd name="T49" fmla="*/ 330 h 631"/>
                  <a:gd name="T50" fmla="*/ 99 w 281"/>
                  <a:gd name="T51" fmla="*/ 325 h 631"/>
                  <a:gd name="T52" fmla="*/ 74 w 281"/>
                  <a:gd name="T53" fmla="*/ 290 h 631"/>
                  <a:gd name="T54" fmla="*/ 63 w 281"/>
                  <a:gd name="T55" fmla="*/ 244 h 631"/>
                  <a:gd name="T56" fmla="*/ 26 w 281"/>
                  <a:gd name="T57" fmla="*/ 204 h 631"/>
                  <a:gd name="T58" fmla="*/ 25 w 281"/>
                  <a:gd name="T59" fmla="*/ 175 h 631"/>
                  <a:gd name="T60" fmla="*/ 4 w 281"/>
                  <a:gd name="T61" fmla="*/ 98 h 631"/>
                  <a:gd name="T62" fmla="*/ 10 w 281"/>
                  <a:gd name="T63" fmla="*/ 39 h 631"/>
                  <a:gd name="T64" fmla="*/ 28 w 281"/>
                  <a:gd name="T65" fmla="*/ 23 h 631"/>
                  <a:gd name="T66" fmla="*/ 133 w 281"/>
                  <a:gd name="T67" fmla="*/ 16 h 631"/>
                  <a:gd name="T68" fmla="*/ 177 w 281"/>
                  <a:gd name="T69" fmla="*/ 11 h 631"/>
                  <a:gd name="T70" fmla="*/ 279 w 281"/>
                  <a:gd name="T71" fmla="*/ 39 h 631"/>
                  <a:gd name="T72" fmla="*/ 341 w 281"/>
                  <a:gd name="T73" fmla="*/ 54 h 631"/>
                  <a:gd name="T74" fmla="*/ 385 w 281"/>
                  <a:gd name="T75" fmla="*/ 89 h 631"/>
                  <a:gd name="T76" fmla="*/ 432 w 281"/>
                  <a:gd name="T77" fmla="*/ 72 h 631"/>
                  <a:gd name="T78" fmla="*/ 454 w 281"/>
                  <a:gd name="T79" fmla="*/ 52 h 631"/>
                  <a:gd name="T80" fmla="*/ 440 w 281"/>
                  <a:gd name="T81" fmla="*/ 90 h 631"/>
                  <a:gd name="T82" fmla="*/ 368 w 281"/>
                  <a:gd name="T83" fmla="*/ 118 h 6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1"/>
                  <a:gd name="T127" fmla="*/ 0 h 631"/>
                  <a:gd name="T128" fmla="*/ 281 w 281"/>
                  <a:gd name="T129" fmla="*/ 631 h 6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1" h="631">
                    <a:moveTo>
                      <a:pt x="222" y="176"/>
                    </a:moveTo>
                    <a:lnTo>
                      <a:pt x="226" y="255"/>
                    </a:lnTo>
                    <a:lnTo>
                      <a:pt x="230" y="267"/>
                    </a:lnTo>
                    <a:lnTo>
                      <a:pt x="253" y="282"/>
                    </a:lnTo>
                    <a:lnTo>
                      <a:pt x="250" y="292"/>
                    </a:lnTo>
                    <a:lnTo>
                      <a:pt x="265" y="303"/>
                    </a:lnTo>
                    <a:lnTo>
                      <a:pt x="269" y="312"/>
                    </a:lnTo>
                    <a:lnTo>
                      <a:pt x="260" y="340"/>
                    </a:lnTo>
                    <a:lnTo>
                      <a:pt x="214" y="356"/>
                    </a:lnTo>
                    <a:lnTo>
                      <a:pt x="190" y="358"/>
                    </a:lnTo>
                    <a:lnTo>
                      <a:pt x="184" y="353"/>
                    </a:lnTo>
                    <a:lnTo>
                      <a:pt x="192" y="368"/>
                    </a:lnTo>
                    <a:lnTo>
                      <a:pt x="195" y="397"/>
                    </a:lnTo>
                    <a:lnTo>
                      <a:pt x="173" y="403"/>
                    </a:lnTo>
                    <a:lnTo>
                      <a:pt x="153" y="394"/>
                    </a:lnTo>
                    <a:lnTo>
                      <a:pt x="148" y="400"/>
                    </a:lnTo>
                    <a:lnTo>
                      <a:pt x="160" y="421"/>
                    </a:lnTo>
                    <a:lnTo>
                      <a:pt x="169" y="428"/>
                    </a:lnTo>
                    <a:lnTo>
                      <a:pt x="181" y="421"/>
                    </a:lnTo>
                    <a:lnTo>
                      <a:pt x="188" y="431"/>
                    </a:lnTo>
                    <a:lnTo>
                      <a:pt x="188" y="437"/>
                    </a:lnTo>
                    <a:lnTo>
                      <a:pt x="178" y="437"/>
                    </a:lnTo>
                    <a:lnTo>
                      <a:pt x="171" y="430"/>
                    </a:lnTo>
                    <a:lnTo>
                      <a:pt x="165" y="437"/>
                    </a:lnTo>
                    <a:lnTo>
                      <a:pt x="177" y="440"/>
                    </a:lnTo>
                    <a:lnTo>
                      <a:pt x="166" y="454"/>
                    </a:lnTo>
                    <a:lnTo>
                      <a:pt x="174" y="471"/>
                    </a:lnTo>
                    <a:lnTo>
                      <a:pt x="168" y="474"/>
                    </a:lnTo>
                    <a:lnTo>
                      <a:pt x="171" y="480"/>
                    </a:lnTo>
                    <a:lnTo>
                      <a:pt x="153" y="487"/>
                    </a:lnTo>
                    <a:lnTo>
                      <a:pt x="148" y="502"/>
                    </a:lnTo>
                    <a:lnTo>
                      <a:pt x="153" y="511"/>
                    </a:lnTo>
                    <a:lnTo>
                      <a:pt x="173" y="527"/>
                    </a:lnTo>
                    <a:lnTo>
                      <a:pt x="184" y="527"/>
                    </a:lnTo>
                    <a:lnTo>
                      <a:pt x="189" y="533"/>
                    </a:lnTo>
                    <a:lnTo>
                      <a:pt x="190" y="543"/>
                    </a:lnTo>
                    <a:lnTo>
                      <a:pt x="172" y="563"/>
                    </a:lnTo>
                    <a:lnTo>
                      <a:pt x="174" y="583"/>
                    </a:lnTo>
                    <a:lnTo>
                      <a:pt x="160" y="593"/>
                    </a:lnTo>
                    <a:lnTo>
                      <a:pt x="164" y="604"/>
                    </a:lnTo>
                    <a:lnTo>
                      <a:pt x="188" y="630"/>
                    </a:lnTo>
                    <a:lnTo>
                      <a:pt x="169" y="627"/>
                    </a:lnTo>
                    <a:lnTo>
                      <a:pt x="130" y="624"/>
                    </a:lnTo>
                    <a:lnTo>
                      <a:pt x="109" y="596"/>
                    </a:lnTo>
                    <a:lnTo>
                      <a:pt x="94" y="597"/>
                    </a:lnTo>
                    <a:lnTo>
                      <a:pt x="86" y="579"/>
                    </a:lnTo>
                    <a:lnTo>
                      <a:pt x="85" y="516"/>
                    </a:lnTo>
                    <a:lnTo>
                      <a:pt x="67" y="478"/>
                    </a:lnTo>
                    <a:lnTo>
                      <a:pt x="74" y="478"/>
                    </a:lnTo>
                    <a:lnTo>
                      <a:pt x="63" y="469"/>
                    </a:lnTo>
                    <a:lnTo>
                      <a:pt x="47" y="438"/>
                    </a:lnTo>
                    <a:lnTo>
                      <a:pt x="45" y="420"/>
                    </a:lnTo>
                    <a:lnTo>
                      <a:pt x="35" y="401"/>
                    </a:lnTo>
                    <a:lnTo>
                      <a:pt x="34" y="350"/>
                    </a:lnTo>
                    <a:lnTo>
                      <a:pt x="21" y="312"/>
                    </a:lnTo>
                    <a:lnTo>
                      <a:pt x="26" y="297"/>
                    </a:lnTo>
                    <a:lnTo>
                      <a:pt x="22" y="281"/>
                    </a:lnTo>
                    <a:lnTo>
                      <a:pt x="25" y="252"/>
                    </a:lnTo>
                    <a:lnTo>
                      <a:pt x="0" y="197"/>
                    </a:lnTo>
                    <a:lnTo>
                      <a:pt x="4" y="136"/>
                    </a:lnTo>
                    <a:lnTo>
                      <a:pt x="18" y="102"/>
                    </a:lnTo>
                    <a:lnTo>
                      <a:pt x="10" y="60"/>
                    </a:lnTo>
                    <a:lnTo>
                      <a:pt x="28" y="48"/>
                    </a:lnTo>
                    <a:lnTo>
                      <a:pt x="28" y="23"/>
                    </a:lnTo>
                    <a:lnTo>
                      <a:pt x="44" y="0"/>
                    </a:lnTo>
                    <a:lnTo>
                      <a:pt x="80" y="16"/>
                    </a:lnTo>
                    <a:lnTo>
                      <a:pt x="85" y="7"/>
                    </a:lnTo>
                    <a:lnTo>
                      <a:pt x="107" y="11"/>
                    </a:lnTo>
                    <a:lnTo>
                      <a:pt x="146" y="46"/>
                    </a:lnTo>
                    <a:lnTo>
                      <a:pt x="168" y="52"/>
                    </a:lnTo>
                    <a:lnTo>
                      <a:pt x="200" y="71"/>
                    </a:lnTo>
                    <a:lnTo>
                      <a:pt x="204" y="83"/>
                    </a:lnTo>
                    <a:lnTo>
                      <a:pt x="196" y="110"/>
                    </a:lnTo>
                    <a:lnTo>
                      <a:pt x="232" y="118"/>
                    </a:lnTo>
                    <a:lnTo>
                      <a:pt x="244" y="117"/>
                    </a:lnTo>
                    <a:lnTo>
                      <a:pt x="259" y="101"/>
                    </a:lnTo>
                    <a:lnTo>
                      <a:pt x="263" y="79"/>
                    </a:lnTo>
                    <a:lnTo>
                      <a:pt x="272" y="81"/>
                    </a:lnTo>
                    <a:lnTo>
                      <a:pt x="280" y="109"/>
                    </a:lnTo>
                    <a:lnTo>
                      <a:pt x="264" y="120"/>
                    </a:lnTo>
                    <a:lnTo>
                      <a:pt x="222" y="17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6" name="Freeform 351"/>
              <p:cNvSpPr>
                <a:spLocks noChangeAspect="1"/>
              </p:cNvSpPr>
              <p:nvPr/>
            </p:nvSpPr>
            <p:spPr bwMode="auto">
              <a:xfrm>
                <a:off x="1325" y="3353"/>
                <a:ext cx="18" cy="32"/>
              </a:xfrm>
              <a:custGeom>
                <a:avLst/>
                <a:gdLst>
                  <a:gd name="T0" fmla="*/ 0 w 18"/>
                  <a:gd name="T1" fmla="*/ 0 h 33"/>
                  <a:gd name="T2" fmla="*/ 7 w 18"/>
                  <a:gd name="T3" fmla="*/ 16 h 33"/>
                  <a:gd name="T4" fmla="*/ 17 w 18"/>
                  <a:gd name="T5" fmla="*/ 16 h 33"/>
                  <a:gd name="T6" fmla="*/ 15 w 18"/>
                  <a:gd name="T7" fmla="*/ 12 h 33"/>
                  <a:gd name="T8" fmla="*/ 0 w 18"/>
                  <a:gd name="T9" fmla="*/ 0 h 33"/>
                  <a:gd name="T10" fmla="*/ 0 w 18"/>
                  <a:gd name="T11" fmla="*/ 0 h 33"/>
                  <a:gd name="T12" fmla="*/ 0 w 18"/>
                  <a:gd name="T13" fmla="*/ 0 h 33"/>
                  <a:gd name="T14" fmla="*/ 0 60000 65536"/>
                  <a:gd name="T15" fmla="*/ 0 60000 65536"/>
                  <a:gd name="T16" fmla="*/ 0 60000 65536"/>
                  <a:gd name="T17" fmla="*/ 0 60000 65536"/>
                  <a:gd name="T18" fmla="*/ 0 60000 65536"/>
                  <a:gd name="T19" fmla="*/ 0 60000 65536"/>
                  <a:gd name="T20" fmla="*/ 0 60000 65536"/>
                  <a:gd name="T21" fmla="*/ 0 w 18"/>
                  <a:gd name="T22" fmla="*/ 0 h 33"/>
                  <a:gd name="T23" fmla="*/ 18 w 18"/>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33">
                    <a:moveTo>
                      <a:pt x="0" y="0"/>
                    </a:moveTo>
                    <a:lnTo>
                      <a:pt x="7" y="31"/>
                    </a:lnTo>
                    <a:lnTo>
                      <a:pt x="17" y="32"/>
                    </a:lnTo>
                    <a:lnTo>
                      <a:pt x="15" y="1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7" name="Freeform 352"/>
              <p:cNvSpPr>
                <a:spLocks noChangeAspect="1"/>
              </p:cNvSpPr>
              <p:nvPr/>
            </p:nvSpPr>
            <p:spPr bwMode="auto">
              <a:xfrm>
                <a:off x="1422" y="2276"/>
                <a:ext cx="15" cy="17"/>
              </a:xfrm>
              <a:custGeom>
                <a:avLst/>
                <a:gdLst>
                  <a:gd name="T0" fmla="*/ 0 w 16"/>
                  <a:gd name="T1" fmla="*/ 16 h 17"/>
                  <a:gd name="T2" fmla="*/ 8 w 16"/>
                  <a:gd name="T3" fmla="*/ 16 h 17"/>
                  <a:gd name="T4" fmla="*/ 8 w 16"/>
                  <a:gd name="T5" fmla="*/ 0 h 17"/>
                  <a:gd name="T6" fmla="*/ 3 w 16"/>
                  <a:gd name="T7" fmla="*/ 2 h 17"/>
                  <a:gd name="T8" fmla="*/ 6 w 16"/>
                  <a:gd name="T9" fmla="*/ 12 h 17"/>
                  <a:gd name="T10" fmla="*/ 0 w 16"/>
                  <a:gd name="T11" fmla="*/ 16 h 17"/>
                  <a:gd name="T12" fmla="*/ 0 w 16"/>
                  <a:gd name="T13" fmla="*/ 16 h 17"/>
                  <a:gd name="T14" fmla="*/ 0 w 16"/>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7"/>
                  <a:gd name="T26" fmla="*/ 16 w 1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7">
                    <a:moveTo>
                      <a:pt x="0" y="16"/>
                    </a:moveTo>
                    <a:lnTo>
                      <a:pt x="11" y="16"/>
                    </a:lnTo>
                    <a:lnTo>
                      <a:pt x="15" y="0"/>
                    </a:lnTo>
                    <a:lnTo>
                      <a:pt x="3" y="2"/>
                    </a:lnTo>
                    <a:lnTo>
                      <a:pt x="6" y="12"/>
                    </a:lnTo>
                    <a:lnTo>
                      <a:pt x="0" y="1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8" name="Freeform 353"/>
              <p:cNvSpPr>
                <a:spLocks noChangeAspect="1"/>
              </p:cNvSpPr>
              <p:nvPr/>
            </p:nvSpPr>
            <p:spPr bwMode="auto">
              <a:xfrm>
                <a:off x="1080" y="2307"/>
                <a:ext cx="13" cy="12"/>
              </a:xfrm>
              <a:custGeom>
                <a:avLst/>
                <a:gdLst>
                  <a:gd name="T0" fmla="*/ 0 w 12"/>
                  <a:gd name="T1" fmla="*/ 0 h 12"/>
                  <a:gd name="T2" fmla="*/ 4 w 12"/>
                  <a:gd name="T3" fmla="*/ 0 h 12"/>
                  <a:gd name="T4" fmla="*/ 110 w 12"/>
                  <a:gd name="T5" fmla="*/ 8 h 12"/>
                  <a:gd name="T6" fmla="*/ 87 w 12"/>
                  <a:gd name="T7" fmla="*/ 11 h 12"/>
                  <a:gd name="T8" fmla="*/ 0 w 12"/>
                  <a:gd name="T9" fmla="*/ 0 h 12"/>
                  <a:gd name="T10" fmla="*/ 0 w 12"/>
                  <a:gd name="T11" fmla="*/ 0 h 12"/>
                  <a:gd name="T12" fmla="*/ 0 w 12"/>
                  <a:gd name="T13" fmla="*/ 0 h 12"/>
                  <a:gd name="T14" fmla="*/ 0 60000 65536"/>
                  <a:gd name="T15" fmla="*/ 0 60000 65536"/>
                  <a:gd name="T16" fmla="*/ 0 60000 65536"/>
                  <a:gd name="T17" fmla="*/ 0 60000 65536"/>
                  <a:gd name="T18" fmla="*/ 0 60000 65536"/>
                  <a:gd name="T19" fmla="*/ 0 60000 65536"/>
                  <a:gd name="T20" fmla="*/ 0 60000 65536"/>
                  <a:gd name="T21" fmla="*/ 0 w 12"/>
                  <a:gd name="T22" fmla="*/ 0 h 12"/>
                  <a:gd name="T23" fmla="*/ 12 w 12"/>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2">
                    <a:moveTo>
                      <a:pt x="0" y="0"/>
                    </a:moveTo>
                    <a:lnTo>
                      <a:pt x="4" y="0"/>
                    </a:lnTo>
                    <a:lnTo>
                      <a:pt x="11" y="8"/>
                    </a:lnTo>
                    <a:lnTo>
                      <a:pt x="8" y="11"/>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49" name="Freeform 354"/>
              <p:cNvSpPr>
                <a:spLocks noChangeAspect="1"/>
              </p:cNvSpPr>
              <p:nvPr/>
            </p:nvSpPr>
            <p:spPr bwMode="auto">
              <a:xfrm>
                <a:off x="1085" y="2300"/>
                <a:ext cx="48" cy="48"/>
              </a:xfrm>
              <a:custGeom>
                <a:avLst/>
                <a:gdLst>
                  <a:gd name="T0" fmla="*/ 44 w 48"/>
                  <a:gd name="T1" fmla="*/ 22 h 49"/>
                  <a:gd name="T2" fmla="*/ 30 w 48"/>
                  <a:gd name="T3" fmla="*/ 6 h 49"/>
                  <a:gd name="T4" fmla="*/ 14 w 48"/>
                  <a:gd name="T5" fmla="*/ 0 h 49"/>
                  <a:gd name="T6" fmla="*/ 0 w 48"/>
                  <a:gd name="T7" fmla="*/ 7 h 49"/>
                  <a:gd name="T8" fmla="*/ 7 w 48"/>
                  <a:gd name="T9" fmla="*/ 15 h 49"/>
                  <a:gd name="T10" fmla="*/ 30 w 48"/>
                  <a:gd name="T11" fmla="*/ 24 h 49"/>
                  <a:gd name="T12" fmla="*/ 25 w 48"/>
                  <a:gd name="T13" fmla="*/ 24 h 49"/>
                  <a:gd name="T14" fmla="*/ 33 w 48"/>
                  <a:gd name="T15" fmla="*/ 24 h 49"/>
                  <a:gd name="T16" fmla="*/ 47 w 48"/>
                  <a:gd name="T17" fmla="*/ 24 h 49"/>
                  <a:gd name="T18" fmla="*/ 44 w 48"/>
                  <a:gd name="T19" fmla="*/ 22 h 49"/>
                  <a:gd name="T20" fmla="*/ 44 w 48"/>
                  <a:gd name="T21" fmla="*/ 22 h 49"/>
                  <a:gd name="T22" fmla="*/ 44 w 48"/>
                  <a:gd name="T23" fmla="*/ 22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49"/>
                  <a:gd name="T38" fmla="*/ 48 w 48"/>
                  <a:gd name="T39" fmla="*/ 49 h 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49">
                    <a:moveTo>
                      <a:pt x="44" y="22"/>
                    </a:moveTo>
                    <a:lnTo>
                      <a:pt x="30" y="6"/>
                    </a:lnTo>
                    <a:lnTo>
                      <a:pt x="14" y="0"/>
                    </a:lnTo>
                    <a:lnTo>
                      <a:pt x="0" y="7"/>
                    </a:lnTo>
                    <a:lnTo>
                      <a:pt x="7" y="15"/>
                    </a:lnTo>
                    <a:lnTo>
                      <a:pt x="30" y="26"/>
                    </a:lnTo>
                    <a:lnTo>
                      <a:pt x="25" y="34"/>
                    </a:lnTo>
                    <a:lnTo>
                      <a:pt x="33" y="48"/>
                    </a:lnTo>
                    <a:lnTo>
                      <a:pt x="47" y="33"/>
                    </a:lnTo>
                    <a:lnTo>
                      <a:pt x="44"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0" name="Freeform 355"/>
              <p:cNvSpPr>
                <a:spLocks noChangeAspect="1"/>
              </p:cNvSpPr>
              <p:nvPr/>
            </p:nvSpPr>
            <p:spPr bwMode="auto">
              <a:xfrm>
                <a:off x="1250" y="2089"/>
                <a:ext cx="66" cy="47"/>
              </a:xfrm>
              <a:custGeom>
                <a:avLst/>
                <a:gdLst>
                  <a:gd name="T0" fmla="*/ 4 w 65"/>
                  <a:gd name="T1" fmla="*/ 0 h 48"/>
                  <a:gd name="T2" fmla="*/ 67 w 65"/>
                  <a:gd name="T3" fmla="*/ 5 h 48"/>
                  <a:gd name="T4" fmla="*/ 68 w 65"/>
                  <a:gd name="T5" fmla="*/ 10 h 48"/>
                  <a:gd name="T6" fmla="*/ 81 w 65"/>
                  <a:gd name="T7" fmla="*/ 10 h 48"/>
                  <a:gd name="T8" fmla="*/ 72 w 65"/>
                  <a:gd name="T9" fmla="*/ 16 h 48"/>
                  <a:gd name="T10" fmla="*/ 86 w 65"/>
                  <a:gd name="T11" fmla="*/ 19 h 48"/>
                  <a:gd name="T12" fmla="*/ 93 w 65"/>
                  <a:gd name="T13" fmla="*/ 24 h 48"/>
                  <a:gd name="T14" fmla="*/ 86 w 65"/>
                  <a:gd name="T15" fmla="*/ 24 h 48"/>
                  <a:gd name="T16" fmla="*/ 82 w 65"/>
                  <a:gd name="T17" fmla="*/ 24 h 48"/>
                  <a:gd name="T18" fmla="*/ 23 w 65"/>
                  <a:gd name="T19" fmla="*/ 24 h 48"/>
                  <a:gd name="T20" fmla="*/ 23 w 65"/>
                  <a:gd name="T21" fmla="*/ 24 h 48"/>
                  <a:gd name="T22" fmla="*/ 13 w 65"/>
                  <a:gd name="T23" fmla="*/ 24 h 48"/>
                  <a:gd name="T24" fmla="*/ 5 w 65"/>
                  <a:gd name="T25" fmla="*/ 24 h 48"/>
                  <a:gd name="T26" fmla="*/ 0 w 65"/>
                  <a:gd name="T27" fmla="*/ 24 h 48"/>
                  <a:gd name="T28" fmla="*/ 4 w 65"/>
                  <a:gd name="T29" fmla="*/ 0 h 48"/>
                  <a:gd name="T30" fmla="*/ 4 w 65"/>
                  <a:gd name="T31" fmla="*/ 0 h 48"/>
                  <a:gd name="T32" fmla="*/ 4 w 65"/>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8"/>
                  <a:gd name="T53" fmla="*/ 65 w 65"/>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8">
                    <a:moveTo>
                      <a:pt x="4" y="0"/>
                    </a:moveTo>
                    <a:lnTo>
                      <a:pt x="38" y="5"/>
                    </a:lnTo>
                    <a:lnTo>
                      <a:pt x="39" y="10"/>
                    </a:lnTo>
                    <a:lnTo>
                      <a:pt x="52" y="10"/>
                    </a:lnTo>
                    <a:lnTo>
                      <a:pt x="43" y="16"/>
                    </a:lnTo>
                    <a:lnTo>
                      <a:pt x="57" y="19"/>
                    </a:lnTo>
                    <a:lnTo>
                      <a:pt x="64" y="28"/>
                    </a:lnTo>
                    <a:lnTo>
                      <a:pt x="57" y="37"/>
                    </a:lnTo>
                    <a:lnTo>
                      <a:pt x="53" y="29"/>
                    </a:lnTo>
                    <a:lnTo>
                      <a:pt x="23" y="34"/>
                    </a:lnTo>
                    <a:lnTo>
                      <a:pt x="23" y="29"/>
                    </a:lnTo>
                    <a:lnTo>
                      <a:pt x="13" y="34"/>
                    </a:lnTo>
                    <a:lnTo>
                      <a:pt x="5" y="47"/>
                    </a:lnTo>
                    <a:lnTo>
                      <a:pt x="0" y="37"/>
                    </a:lnTo>
                    <a:lnTo>
                      <a:pt x="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1" name="Freeform 356"/>
              <p:cNvSpPr>
                <a:spLocks noChangeAspect="1"/>
              </p:cNvSpPr>
              <p:nvPr/>
            </p:nvSpPr>
            <p:spPr bwMode="auto">
              <a:xfrm>
                <a:off x="1201" y="2088"/>
                <a:ext cx="53" cy="39"/>
              </a:xfrm>
              <a:custGeom>
                <a:avLst/>
                <a:gdLst>
                  <a:gd name="T0" fmla="*/ 52 w 53"/>
                  <a:gd name="T1" fmla="*/ 1 h 40"/>
                  <a:gd name="T2" fmla="*/ 29 w 53"/>
                  <a:gd name="T3" fmla="*/ 0 h 40"/>
                  <a:gd name="T4" fmla="*/ 22 w 53"/>
                  <a:gd name="T5" fmla="*/ 6 h 40"/>
                  <a:gd name="T6" fmla="*/ 31 w 53"/>
                  <a:gd name="T7" fmla="*/ 6 h 40"/>
                  <a:gd name="T8" fmla="*/ 40 w 53"/>
                  <a:gd name="T9" fmla="*/ 20 h 40"/>
                  <a:gd name="T10" fmla="*/ 22 w 53"/>
                  <a:gd name="T11" fmla="*/ 20 h 40"/>
                  <a:gd name="T12" fmla="*/ 6 w 53"/>
                  <a:gd name="T13" fmla="*/ 20 h 40"/>
                  <a:gd name="T14" fmla="*/ 0 w 53"/>
                  <a:gd name="T15" fmla="*/ 20 h 40"/>
                  <a:gd name="T16" fmla="*/ 12 w 53"/>
                  <a:gd name="T17" fmla="*/ 20 h 40"/>
                  <a:gd name="T18" fmla="*/ 48 w 53"/>
                  <a:gd name="T19" fmla="*/ 20 h 40"/>
                  <a:gd name="T20" fmla="*/ 52 w 53"/>
                  <a:gd name="T21" fmla="*/ 1 h 40"/>
                  <a:gd name="T22" fmla="*/ 52 w 53"/>
                  <a:gd name="T23" fmla="*/ 1 h 40"/>
                  <a:gd name="T24" fmla="*/ 52 w 53"/>
                  <a:gd name="T25" fmla="*/ 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40"/>
                  <a:gd name="T41" fmla="*/ 53 w 53"/>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40">
                    <a:moveTo>
                      <a:pt x="52" y="1"/>
                    </a:moveTo>
                    <a:lnTo>
                      <a:pt x="29" y="0"/>
                    </a:lnTo>
                    <a:lnTo>
                      <a:pt x="22" y="6"/>
                    </a:lnTo>
                    <a:lnTo>
                      <a:pt x="31" y="6"/>
                    </a:lnTo>
                    <a:lnTo>
                      <a:pt x="40" y="27"/>
                    </a:lnTo>
                    <a:lnTo>
                      <a:pt x="22" y="34"/>
                    </a:lnTo>
                    <a:lnTo>
                      <a:pt x="6" y="27"/>
                    </a:lnTo>
                    <a:lnTo>
                      <a:pt x="0" y="34"/>
                    </a:lnTo>
                    <a:lnTo>
                      <a:pt x="12" y="39"/>
                    </a:lnTo>
                    <a:lnTo>
                      <a:pt x="48" y="38"/>
                    </a:lnTo>
                    <a:lnTo>
                      <a:pt x="52"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2" name="Freeform 357"/>
              <p:cNvSpPr>
                <a:spLocks noChangeAspect="1"/>
              </p:cNvSpPr>
              <p:nvPr/>
            </p:nvSpPr>
            <p:spPr bwMode="auto">
              <a:xfrm>
                <a:off x="1131" y="2117"/>
                <a:ext cx="39" cy="17"/>
              </a:xfrm>
              <a:custGeom>
                <a:avLst/>
                <a:gdLst>
                  <a:gd name="T0" fmla="*/ 0 w 39"/>
                  <a:gd name="T1" fmla="*/ 6 h 17"/>
                  <a:gd name="T2" fmla="*/ 19 w 39"/>
                  <a:gd name="T3" fmla="*/ 16 h 17"/>
                  <a:gd name="T4" fmla="*/ 38 w 39"/>
                  <a:gd name="T5" fmla="*/ 13 h 17"/>
                  <a:gd name="T6" fmla="*/ 35 w 39"/>
                  <a:gd name="T7" fmla="*/ 6 h 17"/>
                  <a:gd name="T8" fmla="*/ 9 w 39"/>
                  <a:gd name="T9" fmla="*/ 0 h 17"/>
                  <a:gd name="T10" fmla="*/ 0 w 39"/>
                  <a:gd name="T11" fmla="*/ 6 h 17"/>
                  <a:gd name="T12" fmla="*/ 0 w 39"/>
                  <a:gd name="T13" fmla="*/ 6 h 17"/>
                  <a:gd name="T14" fmla="*/ 0 w 39"/>
                  <a:gd name="T15" fmla="*/ 6 h 17"/>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17"/>
                  <a:gd name="T26" fmla="*/ 39 w 3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17">
                    <a:moveTo>
                      <a:pt x="0" y="6"/>
                    </a:moveTo>
                    <a:lnTo>
                      <a:pt x="19" y="16"/>
                    </a:lnTo>
                    <a:lnTo>
                      <a:pt x="38" y="13"/>
                    </a:lnTo>
                    <a:lnTo>
                      <a:pt x="35" y="6"/>
                    </a:lnTo>
                    <a:lnTo>
                      <a:pt x="9"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3" name="Freeform 358"/>
              <p:cNvSpPr>
                <a:spLocks noChangeAspect="1"/>
              </p:cNvSpPr>
              <p:nvPr/>
            </p:nvSpPr>
            <p:spPr bwMode="auto">
              <a:xfrm>
                <a:off x="1022" y="2022"/>
                <a:ext cx="192" cy="68"/>
              </a:xfrm>
              <a:custGeom>
                <a:avLst/>
                <a:gdLst>
                  <a:gd name="T0" fmla="*/ 0 w 189"/>
                  <a:gd name="T1" fmla="*/ 27 h 69"/>
                  <a:gd name="T2" fmla="*/ 12 w 189"/>
                  <a:gd name="T3" fmla="*/ 27 h 69"/>
                  <a:gd name="T4" fmla="*/ 69 w 189"/>
                  <a:gd name="T5" fmla="*/ 10 h 69"/>
                  <a:gd name="T6" fmla="*/ 90 w 189"/>
                  <a:gd name="T7" fmla="*/ 12 h 69"/>
                  <a:gd name="T8" fmla="*/ 80 w 189"/>
                  <a:gd name="T9" fmla="*/ 16 h 69"/>
                  <a:gd name="T10" fmla="*/ 84 w 189"/>
                  <a:gd name="T11" fmla="*/ 22 h 69"/>
                  <a:gd name="T12" fmla="*/ 170 w 189"/>
                  <a:gd name="T13" fmla="*/ 33 h 69"/>
                  <a:gd name="T14" fmla="*/ 186 w 189"/>
                  <a:gd name="T15" fmla="*/ 34 h 69"/>
                  <a:gd name="T16" fmla="*/ 207 w 189"/>
                  <a:gd name="T17" fmla="*/ 34 h 69"/>
                  <a:gd name="T18" fmla="*/ 210 w 189"/>
                  <a:gd name="T19" fmla="*/ 34 h 69"/>
                  <a:gd name="T20" fmla="*/ 192 w 189"/>
                  <a:gd name="T21" fmla="*/ 39 h 69"/>
                  <a:gd name="T22" fmla="*/ 295 w 189"/>
                  <a:gd name="T23" fmla="*/ 35 h 69"/>
                  <a:gd name="T24" fmla="*/ 277 w 189"/>
                  <a:gd name="T25" fmla="*/ 34 h 69"/>
                  <a:gd name="T26" fmla="*/ 257 w 189"/>
                  <a:gd name="T27" fmla="*/ 34 h 69"/>
                  <a:gd name="T28" fmla="*/ 261 w 189"/>
                  <a:gd name="T29" fmla="*/ 34 h 69"/>
                  <a:gd name="T30" fmla="*/ 230 w 189"/>
                  <a:gd name="T31" fmla="*/ 34 h 69"/>
                  <a:gd name="T32" fmla="*/ 186 w 189"/>
                  <a:gd name="T33" fmla="*/ 19 h 69"/>
                  <a:gd name="T34" fmla="*/ 93 w 189"/>
                  <a:gd name="T35" fmla="*/ 0 h 69"/>
                  <a:gd name="T36" fmla="*/ 27 w 189"/>
                  <a:gd name="T37" fmla="*/ 6 h 69"/>
                  <a:gd name="T38" fmla="*/ 0 w 189"/>
                  <a:gd name="T39" fmla="*/ 27 h 69"/>
                  <a:gd name="T40" fmla="*/ 0 w 189"/>
                  <a:gd name="T41" fmla="*/ 27 h 69"/>
                  <a:gd name="T42" fmla="*/ 0 w 189"/>
                  <a:gd name="T43" fmla="*/ 2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69"/>
                  <a:gd name="T68" fmla="*/ 189 w 18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69">
                    <a:moveTo>
                      <a:pt x="0" y="27"/>
                    </a:moveTo>
                    <a:lnTo>
                      <a:pt x="12" y="27"/>
                    </a:lnTo>
                    <a:lnTo>
                      <a:pt x="40" y="10"/>
                    </a:lnTo>
                    <a:lnTo>
                      <a:pt x="61" y="12"/>
                    </a:lnTo>
                    <a:lnTo>
                      <a:pt x="51" y="16"/>
                    </a:lnTo>
                    <a:lnTo>
                      <a:pt x="55" y="22"/>
                    </a:lnTo>
                    <a:lnTo>
                      <a:pt x="108" y="33"/>
                    </a:lnTo>
                    <a:lnTo>
                      <a:pt x="119" y="51"/>
                    </a:lnTo>
                    <a:lnTo>
                      <a:pt x="133" y="51"/>
                    </a:lnTo>
                    <a:lnTo>
                      <a:pt x="135" y="58"/>
                    </a:lnTo>
                    <a:lnTo>
                      <a:pt x="123" y="68"/>
                    </a:lnTo>
                    <a:lnTo>
                      <a:pt x="188" y="64"/>
                    </a:lnTo>
                    <a:lnTo>
                      <a:pt x="176" y="52"/>
                    </a:lnTo>
                    <a:lnTo>
                      <a:pt x="161" y="52"/>
                    </a:lnTo>
                    <a:lnTo>
                      <a:pt x="164" y="43"/>
                    </a:lnTo>
                    <a:lnTo>
                      <a:pt x="147" y="41"/>
                    </a:lnTo>
                    <a:lnTo>
                      <a:pt x="119" y="19"/>
                    </a:lnTo>
                    <a:lnTo>
                      <a:pt x="64" y="0"/>
                    </a:lnTo>
                    <a:lnTo>
                      <a:pt x="27" y="6"/>
                    </a:lnTo>
                    <a:lnTo>
                      <a:pt x="0" y="27"/>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154" name="Freeform 359"/>
              <p:cNvSpPr>
                <a:spLocks noChangeAspect="1"/>
              </p:cNvSpPr>
              <p:nvPr/>
            </p:nvSpPr>
            <p:spPr bwMode="auto">
              <a:xfrm>
                <a:off x="1334" y="2117"/>
                <a:ext cx="30" cy="10"/>
              </a:xfrm>
              <a:custGeom>
                <a:avLst/>
                <a:gdLst>
                  <a:gd name="T0" fmla="*/ 0 w 29"/>
                  <a:gd name="T1" fmla="*/ 5 h 11"/>
                  <a:gd name="T2" fmla="*/ 62 w 29"/>
                  <a:gd name="T3" fmla="*/ 5 h 11"/>
                  <a:gd name="T4" fmla="*/ 70 w 29"/>
                  <a:gd name="T5" fmla="*/ 5 h 11"/>
                  <a:gd name="T6" fmla="*/ 62 w 29"/>
                  <a:gd name="T7" fmla="*/ 0 h 11"/>
                  <a:gd name="T8" fmla="*/ 1 w 29"/>
                  <a:gd name="T9" fmla="*/ 0 h 11"/>
                  <a:gd name="T10" fmla="*/ 0 w 29"/>
                  <a:gd name="T11" fmla="*/ 5 h 11"/>
                  <a:gd name="T12" fmla="*/ 0 w 29"/>
                  <a:gd name="T13" fmla="*/ 5 h 11"/>
                  <a:gd name="T14" fmla="*/ 0 w 29"/>
                  <a:gd name="T15" fmla="*/ 5 h 1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1"/>
                  <a:gd name="T26" fmla="*/ 29 w 29"/>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1">
                    <a:moveTo>
                      <a:pt x="0" y="10"/>
                    </a:moveTo>
                    <a:lnTo>
                      <a:pt x="24" y="10"/>
                    </a:lnTo>
                    <a:lnTo>
                      <a:pt x="28" y="6"/>
                    </a:lnTo>
                    <a:lnTo>
                      <a:pt x="24" y="0"/>
                    </a:lnTo>
                    <a:lnTo>
                      <a:pt x="1" y="0"/>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5" name="Freeform 360"/>
              <p:cNvSpPr>
                <a:spLocks noChangeAspect="1"/>
              </p:cNvSpPr>
              <p:nvPr/>
            </p:nvSpPr>
            <p:spPr bwMode="auto">
              <a:xfrm>
                <a:off x="864" y="2129"/>
                <a:ext cx="76" cy="87"/>
              </a:xfrm>
              <a:custGeom>
                <a:avLst/>
                <a:gdLst>
                  <a:gd name="T0" fmla="*/ 80 w 75"/>
                  <a:gd name="T1" fmla="*/ 71 h 87"/>
                  <a:gd name="T2" fmla="*/ 67 w 75"/>
                  <a:gd name="T3" fmla="*/ 84 h 87"/>
                  <a:gd name="T4" fmla="*/ 67 w 75"/>
                  <a:gd name="T5" fmla="*/ 86 h 87"/>
                  <a:gd name="T6" fmla="*/ 4 w 75"/>
                  <a:gd name="T7" fmla="*/ 74 h 87"/>
                  <a:gd name="T8" fmla="*/ 0 w 75"/>
                  <a:gd name="T9" fmla="*/ 68 h 87"/>
                  <a:gd name="T10" fmla="*/ 18 w 75"/>
                  <a:gd name="T11" fmla="*/ 37 h 87"/>
                  <a:gd name="T12" fmla="*/ 36 w 75"/>
                  <a:gd name="T13" fmla="*/ 31 h 87"/>
                  <a:gd name="T14" fmla="*/ 25 w 75"/>
                  <a:gd name="T15" fmla="*/ 10 h 87"/>
                  <a:gd name="T16" fmla="*/ 67 w 75"/>
                  <a:gd name="T17" fmla="*/ 0 h 87"/>
                  <a:gd name="T18" fmla="*/ 92 w 75"/>
                  <a:gd name="T19" fmla="*/ 0 h 87"/>
                  <a:gd name="T20" fmla="*/ 87 w 75"/>
                  <a:gd name="T21" fmla="*/ 34 h 87"/>
                  <a:gd name="T22" fmla="*/ 92 w 75"/>
                  <a:gd name="T23" fmla="*/ 39 h 87"/>
                  <a:gd name="T24" fmla="*/ 103 w 75"/>
                  <a:gd name="T25" fmla="*/ 44 h 87"/>
                  <a:gd name="T26" fmla="*/ 80 w 75"/>
                  <a:gd name="T27" fmla="*/ 71 h 87"/>
                  <a:gd name="T28" fmla="*/ 80 w 75"/>
                  <a:gd name="T29" fmla="*/ 71 h 87"/>
                  <a:gd name="T30" fmla="*/ 80 w 75"/>
                  <a:gd name="T31" fmla="*/ 71 h 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87"/>
                  <a:gd name="T50" fmla="*/ 75 w 75"/>
                  <a:gd name="T51" fmla="*/ 87 h 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87">
                    <a:moveTo>
                      <a:pt x="51" y="71"/>
                    </a:moveTo>
                    <a:lnTo>
                      <a:pt x="38" y="84"/>
                    </a:lnTo>
                    <a:lnTo>
                      <a:pt x="38" y="86"/>
                    </a:lnTo>
                    <a:lnTo>
                      <a:pt x="4" y="74"/>
                    </a:lnTo>
                    <a:lnTo>
                      <a:pt x="0" y="68"/>
                    </a:lnTo>
                    <a:lnTo>
                      <a:pt x="18" y="37"/>
                    </a:lnTo>
                    <a:lnTo>
                      <a:pt x="36" y="31"/>
                    </a:lnTo>
                    <a:lnTo>
                      <a:pt x="25" y="10"/>
                    </a:lnTo>
                    <a:lnTo>
                      <a:pt x="38" y="0"/>
                    </a:lnTo>
                    <a:lnTo>
                      <a:pt x="63" y="0"/>
                    </a:lnTo>
                    <a:lnTo>
                      <a:pt x="58" y="34"/>
                    </a:lnTo>
                    <a:lnTo>
                      <a:pt x="63" y="39"/>
                    </a:lnTo>
                    <a:lnTo>
                      <a:pt x="74" y="44"/>
                    </a:lnTo>
                    <a:lnTo>
                      <a:pt x="51"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6" name="Freeform 361"/>
              <p:cNvSpPr>
                <a:spLocks noChangeAspect="1"/>
              </p:cNvSpPr>
              <p:nvPr/>
            </p:nvSpPr>
            <p:spPr bwMode="auto">
              <a:xfrm>
                <a:off x="1025" y="2300"/>
                <a:ext cx="64" cy="50"/>
              </a:xfrm>
              <a:custGeom>
                <a:avLst/>
                <a:gdLst>
                  <a:gd name="T0" fmla="*/ 3 w 63"/>
                  <a:gd name="T1" fmla="*/ 2 h 51"/>
                  <a:gd name="T2" fmla="*/ 9 w 63"/>
                  <a:gd name="T3" fmla="*/ 0 h 51"/>
                  <a:gd name="T4" fmla="*/ 16 w 63"/>
                  <a:gd name="T5" fmla="*/ 14 h 51"/>
                  <a:gd name="T6" fmla="*/ 28 w 63"/>
                  <a:gd name="T7" fmla="*/ 18 h 51"/>
                  <a:gd name="T8" fmla="*/ 83 w 63"/>
                  <a:gd name="T9" fmla="*/ 7 h 51"/>
                  <a:gd name="T10" fmla="*/ 91 w 63"/>
                  <a:gd name="T11" fmla="*/ 18 h 51"/>
                  <a:gd name="T12" fmla="*/ 74 w 63"/>
                  <a:gd name="T13" fmla="*/ 25 h 51"/>
                  <a:gd name="T14" fmla="*/ 83 w 63"/>
                  <a:gd name="T15" fmla="*/ 25 h 51"/>
                  <a:gd name="T16" fmla="*/ 65 w 63"/>
                  <a:gd name="T17" fmla="*/ 25 h 51"/>
                  <a:gd name="T18" fmla="*/ 64 w 63"/>
                  <a:gd name="T19" fmla="*/ 25 h 51"/>
                  <a:gd name="T20" fmla="*/ 0 w 63"/>
                  <a:gd name="T21" fmla="*/ 25 h 51"/>
                  <a:gd name="T22" fmla="*/ 3 w 63"/>
                  <a:gd name="T23" fmla="*/ 2 h 51"/>
                  <a:gd name="T24" fmla="*/ 3 w 63"/>
                  <a:gd name="T25" fmla="*/ 2 h 51"/>
                  <a:gd name="T26" fmla="*/ 3 w 63"/>
                  <a:gd name="T27" fmla="*/ 2 h 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51"/>
                  <a:gd name="T44" fmla="*/ 63 w 63"/>
                  <a:gd name="T45" fmla="*/ 51 h 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51">
                    <a:moveTo>
                      <a:pt x="3" y="2"/>
                    </a:moveTo>
                    <a:lnTo>
                      <a:pt x="9" y="0"/>
                    </a:lnTo>
                    <a:lnTo>
                      <a:pt x="16" y="14"/>
                    </a:lnTo>
                    <a:lnTo>
                      <a:pt x="28" y="18"/>
                    </a:lnTo>
                    <a:lnTo>
                      <a:pt x="54" y="7"/>
                    </a:lnTo>
                    <a:lnTo>
                      <a:pt x="62" y="18"/>
                    </a:lnTo>
                    <a:lnTo>
                      <a:pt x="45" y="29"/>
                    </a:lnTo>
                    <a:lnTo>
                      <a:pt x="54" y="44"/>
                    </a:lnTo>
                    <a:lnTo>
                      <a:pt x="36" y="50"/>
                    </a:lnTo>
                    <a:lnTo>
                      <a:pt x="35" y="38"/>
                    </a:lnTo>
                    <a:lnTo>
                      <a:pt x="0" y="27"/>
                    </a:lnTo>
                    <a:lnTo>
                      <a:pt x="3"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7" name="Freeform 362"/>
              <p:cNvSpPr>
                <a:spLocks noChangeAspect="1"/>
              </p:cNvSpPr>
              <p:nvPr/>
            </p:nvSpPr>
            <p:spPr bwMode="auto">
              <a:xfrm>
                <a:off x="977" y="2269"/>
                <a:ext cx="58" cy="59"/>
              </a:xfrm>
              <a:custGeom>
                <a:avLst/>
                <a:gdLst>
                  <a:gd name="T0" fmla="*/ 79 w 57"/>
                  <a:gd name="T1" fmla="*/ 33 h 59"/>
                  <a:gd name="T2" fmla="*/ 85 w 57"/>
                  <a:gd name="T3" fmla="*/ 31 h 59"/>
                  <a:gd name="T4" fmla="*/ 75 w 57"/>
                  <a:gd name="T5" fmla="*/ 23 h 59"/>
                  <a:gd name="T6" fmla="*/ 67 w 57"/>
                  <a:gd name="T7" fmla="*/ 3 h 59"/>
                  <a:gd name="T8" fmla="*/ 1 w 57"/>
                  <a:gd name="T9" fmla="*/ 0 h 59"/>
                  <a:gd name="T10" fmla="*/ 0 w 57"/>
                  <a:gd name="T11" fmla="*/ 24 h 59"/>
                  <a:gd name="T12" fmla="*/ 8 w 57"/>
                  <a:gd name="T13" fmla="*/ 29 h 59"/>
                  <a:gd name="T14" fmla="*/ 15 w 57"/>
                  <a:gd name="T15" fmla="*/ 23 h 59"/>
                  <a:gd name="T16" fmla="*/ 65 w 57"/>
                  <a:gd name="T17" fmla="*/ 45 h 59"/>
                  <a:gd name="T18" fmla="*/ 61 w 57"/>
                  <a:gd name="T19" fmla="*/ 54 h 59"/>
                  <a:gd name="T20" fmla="*/ 76 w 57"/>
                  <a:gd name="T21" fmla="*/ 58 h 59"/>
                  <a:gd name="T22" fmla="*/ 79 w 57"/>
                  <a:gd name="T23" fmla="*/ 33 h 59"/>
                  <a:gd name="T24" fmla="*/ 79 w 57"/>
                  <a:gd name="T25" fmla="*/ 33 h 59"/>
                  <a:gd name="T26" fmla="*/ 79 w 57"/>
                  <a:gd name="T27" fmla="*/ 33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59"/>
                  <a:gd name="T44" fmla="*/ 57 w 57"/>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59">
                    <a:moveTo>
                      <a:pt x="50" y="33"/>
                    </a:moveTo>
                    <a:lnTo>
                      <a:pt x="56" y="31"/>
                    </a:lnTo>
                    <a:lnTo>
                      <a:pt x="46" y="23"/>
                    </a:lnTo>
                    <a:lnTo>
                      <a:pt x="38" y="3"/>
                    </a:lnTo>
                    <a:lnTo>
                      <a:pt x="1" y="0"/>
                    </a:lnTo>
                    <a:lnTo>
                      <a:pt x="0" y="24"/>
                    </a:lnTo>
                    <a:lnTo>
                      <a:pt x="8" y="29"/>
                    </a:lnTo>
                    <a:lnTo>
                      <a:pt x="15" y="23"/>
                    </a:lnTo>
                    <a:lnTo>
                      <a:pt x="36" y="45"/>
                    </a:lnTo>
                    <a:lnTo>
                      <a:pt x="32" y="54"/>
                    </a:lnTo>
                    <a:lnTo>
                      <a:pt x="47" y="58"/>
                    </a:lnTo>
                    <a:lnTo>
                      <a:pt x="50" y="3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8" name="Freeform 363"/>
              <p:cNvSpPr>
                <a:spLocks noChangeAspect="1"/>
              </p:cNvSpPr>
              <p:nvPr/>
            </p:nvSpPr>
            <p:spPr bwMode="auto">
              <a:xfrm>
                <a:off x="951" y="2186"/>
                <a:ext cx="80" cy="87"/>
              </a:xfrm>
              <a:custGeom>
                <a:avLst/>
                <a:gdLst>
                  <a:gd name="T0" fmla="*/ 132 w 78"/>
                  <a:gd name="T1" fmla="*/ 86 h 87"/>
                  <a:gd name="T2" fmla="*/ 129 w 78"/>
                  <a:gd name="T3" fmla="*/ 79 h 87"/>
                  <a:gd name="T4" fmla="*/ 158 w 78"/>
                  <a:gd name="T5" fmla="*/ 17 h 87"/>
                  <a:gd name="T6" fmla="*/ 154 w 78"/>
                  <a:gd name="T7" fmla="*/ 0 h 87"/>
                  <a:gd name="T8" fmla="*/ 91 w 78"/>
                  <a:gd name="T9" fmla="*/ 8 h 87"/>
                  <a:gd name="T10" fmla="*/ 0 w 78"/>
                  <a:gd name="T11" fmla="*/ 42 h 87"/>
                  <a:gd name="T12" fmla="*/ 0 w 78"/>
                  <a:gd name="T13" fmla="*/ 52 h 87"/>
                  <a:gd name="T14" fmla="*/ 55 w 78"/>
                  <a:gd name="T15" fmla="*/ 83 h 87"/>
                  <a:gd name="T16" fmla="*/ 132 w 78"/>
                  <a:gd name="T17" fmla="*/ 86 h 87"/>
                  <a:gd name="T18" fmla="*/ 132 w 78"/>
                  <a:gd name="T19" fmla="*/ 86 h 87"/>
                  <a:gd name="T20" fmla="*/ 132 w 78"/>
                  <a:gd name="T21" fmla="*/ 86 h 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87"/>
                  <a:gd name="T35" fmla="*/ 78 w 78"/>
                  <a:gd name="T36" fmla="*/ 87 h 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87">
                    <a:moveTo>
                      <a:pt x="63" y="86"/>
                    </a:moveTo>
                    <a:lnTo>
                      <a:pt x="61" y="79"/>
                    </a:lnTo>
                    <a:lnTo>
                      <a:pt x="77" y="17"/>
                    </a:lnTo>
                    <a:lnTo>
                      <a:pt x="75" y="0"/>
                    </a:lnTo>
                    <a:lnTo>
                      <a:pt x="46" y="8"/>
                    </a:lnTo>
                    <a:lnTo>
                      <a:pt x="0" y="42"/>
                    </a:lnTo>
                    <a:lnTo>
                      <a:pt x="0" y="52"/>
                    </a:lnTo>
                    <a:lnTo>
                      <a:pt x="26" y="83"/>
                    </a:lnTo>
                    <a:lnTo>
                      <a:pt x="63" y="8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59" name="Freeform 364"/>
              <p:cNvSpPr>
                <a:spLocks noChangeAspect="1"/>
              </p:cNvSpPr>
              <p:nvPr/>
            </p:nvSpPr>
            <p:spPr bwMode="auto">
              <a:xfrm>
                <a:off x="917" y="2168"/>
                <a:ext cx="113" cy="62"/>
              </a:xfrm>
              <a:custGeom>
                <a:avLst/>
                <a:gdLst>
                  <a:gd name="T0" fmla="*/ 23 w 111"/>
                  <a:gd name="T1" fmla="*/ 4 h 61"/>
                  <a:gd name="T2" fmla="*/ 140 w 111"/>
                  <a:gd name="T3" fmla="*/ 0 h 61"/>
                  <a:gd name="T4" fmla="*/ 182 w 111"/>
                  <a:gd name="T5" fmla="*/ 18 h 61"/>
                  <a:gd name="T6" fmla="*/ 136 w 111"/>
                  <a:gd name="T7" fmla="*/ 26 h 61"/>
                  <a:gd name="T8" fmla="*/ 64 w 111"/>
                  <a:gd name="T9" fmla="*/ 89 h 61"/>
                  <a:gd name="T10" fmla="*/ 57 w 111"/>
                  <a:gd name="T11" fmla="*/ 81 h 61"/>
                  <a:gd name="T12" fmla="*/ 57 w 111"/>
                  <a:gd name="T13" fmla="*/ 73 h 61"/>
                  <a:gd name="T14" fmla="*/ 0 w 111"/>
                  <a:gd name="T15" fmla="*/ 60 h 61"/>
                  <a:gd name="T16" fmla="*/ 23 w 111"/>
                  <a:gd name="T17" fmla="*/ 4 h 61"/>
                  <a:gd name="T18" fmla="*/ 23 w 111"/>
                  <a:gd name="T19" fmla="*/ 4 h 61"/>
                  <a:gd name="T20" fmla="*/ 23 w 111"/>
                  <a:gd name="T21" fmla="*/ 4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61"/>
                  <a:gd name="T35" fmla="*/ 111 w 111"/>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61">
                    <a:moveTo>
                      <a:pt x="23" y="4"/>
                    </a:moveTo>
                    <a:lnTo>
                      <a:pt x="83" y="0"/>
                    </a:lnTo>
                    <a:lnTo>
                      <a:pt x="110" y="18"/>
                    </a:lnTo>
                    <a:lnTo>
                      <a:pt x="81" y="26"/>
                    </a:lnTo>
                    <a:lnTo>
                      <a:pt x="35" y="60"/>
                    </a:lnTo>
                    <a:lnTo>
                      <a:pt x="28" y="52"/>
                    </a:lnTo>
                    <a:lnTo>
                      <a:pt x="28" y="44"/>
                    </a:lnTo>
                    <a:lnTo>
                      <a:pt x="0" y="31"/>
                    </a:lnTo>
                    <a:lnTo>
                      <a:pt x="23"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60" name="Freeform 365"/>
              <p:cNvSpPr>
                <a:spLocks noChangeAspect="1"/>
              </p:cNvSpPr>
              <p:nvPr/>
            </p:nvSpPr>
            <p:spPr bwMode="auto">
              <a:xfrm>
                <a:off x="904" y="2200"/>
                <a:ext cx="42" cy="27"/>
              </a:xfrm>
              <a:custGeom>
                <a:avLst/>
                <a:gdLst>
                  <a:gd name="T0" fmla="*/ 41 w 42"/>
                  <a:gd name="T1" fmla="*/ 13 h 28"/>
                  <a:gd name="T2" fmla="*/ 13 w 42"/>
                  <a:gd name="T3" fmla="*/ 0 h 28"/>
                  <a:gd name="T4" fmla="*/ 0 w 42"/>
                  <a:gd name="T5" fmla="*/ 13 h 28"/>
                  <a:gd name="T6" fmla="*/ 0 w 42"/>
                  <a:gd name="T7" fmla="*/ 14 h 28"/>
                  <a:gd name="T8" fmla="*/ 5 w 42"/>
                  <a:gd name="T9" fmla="*/ 14 h 28"/>
                  <a:gd name="T10" fmla="*/ 38 w 42"/>
                  <a:gd name="T11" fmla="*/ 14 h 28"/>
                  <a:gd name="T12" fmla="*/ 41 w 42"/>
                  <a:gd name="T13" fmla="*/ 14 h 28"/>
                  <a:gd name="T14" fmla="*/ 41 w 42"/>
                  <a:gd name="T15" fmla="*/ 13 h 28"/>
                  <a:gd name="T16" fmla="*/ 41 w 42"/>
                  <a:gd name="T17" fmla="*/ 13 h 28"/>
                  <a:gd name="T18" fmla="*/ 41 w 42"/>
                  <a:gd name="T19" fmla="*/ 13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28"/>
                  <a:gd name="T32" fmla="*/ 42 w 42"/>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28">
                    <a:moveTo>
                      <a:pt x="41" y="13"/>
                    </a:moveTo>
                    <a:lnTo>
                      <a:pt x="13" y="0"/>
                    </a:lnTo>
                    <a:lnTo>
                      <a:pt x="0" y="13"/>
                    </a:lnTo>
                    <a:lnTo>
                      <a:pt x="0" y="15"/>
                    </a:lnTo>
                    <a:lnTo>
                      <a:pt x="5" y="21"/>
                    </a:lnTo>
                    <a:lnTo>
                      <a:pt x="38" y="27"/>
                    </a:lnTo>
                    <a:lnTo>
                      <a:pt x="41" y="21"/>
                    </a:lnTo>
                    <a:lnTo>
                      <a:pt x="41" y="1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61" name="Freeform 366"/>
              <p:cNvSpPr>
                <a:spLocks noChangeAspect="1"/>
              </p:cNvSpPr>
              <p:nvPr/>
            </p:nvSpPr>
            <p:spPr bwMode="auto">
              <a:xfrm rot="-2543847">
                <a:off x="981" y="2247"/>
                <a:ext cx="12" cy="24"/>
              </a:xfrm>
              <a:custGeom>
                <a:avLst/>
                <a:gdLst>
                  <a:gd name="T0" fmla="*/ 0 w 23"/>
                  <a:gd name="T1" fmla="*/ 0 h 24"/>
                  <a:gd name="T2" fmla="*/ 1 w 23"/>
                  <a:gd name="T3" fmla="*/ 9 h 24"/>
                  <a:gd name="T4" fmla="*/ 1 w 23"/>
                  <a:gd name="T5" fmla="*/ 24 h 24"/>
                  <a:gd name="T6" fmla="*/ 1 w 23"/>
                  <a:gd name="T7" fmla="*/ 16 h 24"/>
                  <a:gd name="T8" fmla="*/ 0 w 23"/>
                  <a:gd name="T9" fmla="*/ 0 h 24"/>
                  <a:gd name="T10" fmla="*/ 0 60000 65536"/>
                  <a:gd name="T11" fmla="*/ 0 60000 65536"/>
                  <a:gd name="T12" fmla="*/ 0 60000 65536"/>
                  <a:gd name="T13" fmla="*/ 0 60000 65536"/>
                  <a:gd name="T14" fmla="*/ 0 60000 65536"/>
                  <a:gd name="T15" fmla="*/ 0 w 23"/>
                  <a:gd name="T16" fmla="*/ 0 h 24"/>
                  <a:gd name="T17" fmla="*/ 23 w 23"/>
                  <a:gd name="T18" fmla="*/ 24 h 24"/>
                </a:gdLst>
                <a:ahLst/>
                <a:cxnLst>
                  <a:cxn ang="T10">
                    <a:pos x="T0" y="T1"/>
                  </a:cxn>
                  <a:cxn ang="T11">
                    <a:pos x="T2" y="T3"/>
                  </a:cxn>
                  <a:cxn ang="T12">
                    <a:pos x="T4" y="T5"/>
                  </a:cxn>
                  <a:cxn ang="T13">
                    <a:pos x="T6" y="T7"/>
                  </a:cxn>
                  <a:cxn ang="T14">
                    <a:pos x="T8" y="T9"/>
                  </a:cxn>
                </a:cxnLst>
                <a:rect l="T15" t="T16" r="T17" b="T18"/>
                <a:pathLst>
                  <a:path w="23" h="24">
                    <a:moveTo>
                      <a:pt x="0" y="0"/>
                    </a:moveTo>
                    <a:cubicBezTo>
                      <a:pt x="8" y="2"/>
                      <a:pt x="23" y="9"/>
                      <a:pt x="23" y="9"/>
                    </a:cubicBezTo>
                    <a:cubicBezTo>
                      <a:pt x="21" y="17"/>
                      <a:pt x="22" y="20"/>
                      <a:pt x="15" y="24"/>
                    </a:cubicBezTo>
                    <a:cubicBezTo>
                      <a:pt x="9" y="21"/>
                      <a:pt x="6" y="23"/>
                      <a:pt x="2" y="16"/>
                    </a:cubicBezTo>
                    <a:cubicBezTo>
                      <a:pt x="0" y="1"/>
                      <a:pt x="0" y="6"/>
                      <a:pt x="0" y="0"/>
                    </a:cubicBezTo>
                    <a:close/>
                  </a:path>
                </a:pathLst>
              </a:custGeom>
              <a:grpFill/>
              <a:ln w="3175" cap="flat" cmpd="sng">
                <a:solidFill>
                  <a:srgbClr val="000000"/>
                </a:solidFill>
                <a:prstDash val="solid"/>
                <a:round/>
                <a:headEnd/>
                <a:tailEnd/>
              </a:ln>
            </p:spPr>
            <p:txBody>
              <a:bodyPr wrap="none" anchor="ctr"/>
              <a:lstStyle/>
              <a:p>
                <a:pPr>
                  <a:defRPr/>
                </a:pPr>
                <a:endParaRPr lang="en-US"/>
              </a:p>
            </p:txBody>
          </p:sp>
        </p:grpSp>
        <p:grpSp>
          <p:nvGrpSpPr>
            <p:cNvPr id="559" name="Group 367"/>
            <p:cNvGrpSpPr>
              <a:grpSpLocks/>
            </p:cNvGrpSpPr>
            <p:nvPr/>
          </p:nvGrpSpPr>
          <p:grpSpPr bwMode="auto">
            <a:xfrm>
              <a:off x="3636963" y="2847975"/>
              <a:ext cx="2017712" cy="2343150"/>
              <a:chOff x="2248" y="1733"/>
              <a:chExt cx="1270" cy="1476"/>
            </a:xfrm>
            <a:solidFill>
              <a:srgbClr val="FFFFCC"/>
            </a:solidFill>
          </p:grpSpPr>
          <p:grpSp>
            <p:nvGrpSpPr>
              <p:cNvPr id="1075" name="Group 368"/>
              <p:cNvGrpSpPr>
                <a:grpSpLocks/>
              </p:cNvGrpSpPr>
              <p:nvPr/>
            </p:nvGrpSpPr>
            <p:grpSpPr bwMode="auto">
              <a:xfrm>
                <a:off x="2261" y="1733"/>
                <a:ext cx="1257" cy="1476"/>
                <a:chOff x="2261" y="1733"/>
                <a:chExt cx="1257" cy="1476"/>
              </a:xfrm>
              <a:grpFill/>
            </p:grpSpPr>
            <p:grpSp>
              <p:nvGrpSpPr>
                <p:cNvPr id="1079" name="Group 369"/>
                <p:cNvGrpSpPr>
                  <a:grpSpLocks/>
                </p:cNvGrpSpPr>
                <p:nvPr/>
              </p:nvGrpSpPr>
              <p:grpSpPr bwMode="auto">
                <a:xfrm>
                  <a:off x="2261" y="1733"/>
                  <a:ext cx="1257" cy="1476"/>
                  <a:chOff x="2261" y="1733"/>
                  <a:chExt cx="1257" cy="1476"/>
                </a:xfrm>
                <a:grpFill/>
              </p:grpSpPr>
              <p:sp>
                <p:nvSpPr>
                  <p:cNvPr id="1081" name="Freeform 370"/>
                  <p:cNvSpPr>
                    <a:spLocks noChangeAspect="1"/>
                  </p:cNvSpPr>
                  <p:nvPr/>
                </p:nvSpPr>
                <p:spPr bwMode="auto">
                  <a:xfrm>
                    <a:off x="2974" y="2024"/>
                    <a:ext cx="305" cy="399"/>
                  </a:xfrm>
                  <a:custGeom>
                    <a:avLst/>
                    <a:gdLst>
                      <a:gd name="T0" fmla="*/ 390 w 301"/>
                      <a:gd name="T1" fmla="*/ 119 h 405"/>
                      <a:gd name="T2" fmla="*/ 400 w 301"/>
                      <a:gd name="T3" fmla="*/ 85 h 405"/>
                      <a:gd name="T4" fmla="*/ 432 w 301"/>
                      <a:gd name="T5" fmla="*/ 79 h 405"/>
                      <a:gd name="T6" fmla="*/ 439 w 301"/>
                      <a:gd name="T7" fmla="*/ 74 h 405"/>
                      <a:gd name="T8" fmla="*/ 412 w 301"/>
                      <a:gd name="T9" fmla="*/ 62 h 405"/>
                      <a:gd name="T10" fmla="*/ 395 w 301"/>
                      <a:gd name="T11" fmla="*/ 21 h 405"/>
                      <a:gd name="T12" fmla="*/ 365 w 301"/>
                      <a:gd name="T13" fmla="*/ 6 h 405"/>
                      <a:gd name="T14" fmla="*/ 355 w 301"/>
                      <a:gd name="T15" fmla="*/ 0 h 405"/>
                      <a:gd name="T16" fmla="*/ 318 w 301"/>
                      <a:gd name="T17" fmla="*/ 25 h 405"/>
                      <a:gd name="T18" fmla="*/ 294 w 301"/>
                      <a:gd name="T19" fmla="*/ 21 h 405"/>
                      <a:gd name="T20" fmla="*/ 84 w 301"/>
                      <a:gd name="T21" fmla="*/ 21 h 405"/>
                      <a:gd name="T22" fmla="*/ 83 w 301"/>
                      <a:gd name="T23" fmla="*/ 21 h 405"/>
                      <a:gd name="T24" fmla="*/ 84 w 301"/>
                      <a:gd name="T25" fmla="*/ 33 h 405"/>
                      <a:gd name="T26" fmla="*/ 68 w 301"/>
                      <a:gd name="T27" fmla="*/ 34 h 405"/>
                      <a:gd name="T28" fmla="*/ 37 w 301"/>
                      <a:gd name="T29" fmla="*/ 45 h 405"/>
                      <a:gd name="T30" fmla="*/ 67 w 301"/>
                      <a:gd name="T31" fmla="*/ 94 h 405"/>
                      <a:gd name="T32" fmla="*/ 36 w 301"/>
                      <a:gd name="T33" fmla="*/ 97 h 405"/>
                      <a:gd name="T34" fmla="*/ 20 w 301"/>
                      <a:gd name="T35" fmla="*/ 97 h 405"/>
                      <a:gd name="T36" fmla="*/ 0 w 301"/>
                      <a:gd name="T37" fmla="*/ 137 h 405"/>
                      <a:gd name="T38" fmla="*/ 18 w 301"/>
                      <a:gd name="T39" fmla="*/ 158 h 405"/>
                      <a:gd name="T40" fmla="*/ 17 w 301"/>
                      <a:gd name="T41" fmla="*/ 163 h 405"/>
                      <a:gd name="T42" fmla="*/ 32 w 301"/>
                      <a:gd name="T43" fmla="*/ 177 h 405"/>
                      <a:gd name="T44" fmla="*/ 31 w 301"/>
                      <a:gd name="T45" fmla="*/ 192 h 405"/>
                      <a:gd name="T46" fmla="*/ 86 w 301"/>
                      <a:gd name="T47" fmla="*/ 202 h 405"/>
                      <a:gd name="T48" fmla="*/ 157 w 301"/>
                      <a:gd name="T49" fmla="*/ 241 h 405"/>
                      <a:gd name="T50" fmla="*/ 176 w 301"/>
                      <a:gd name="T51" fmla="*/ 251 h 405"/>
                      <a:gd name="T52" fmla="*/ 213 w 301"/>
                      <a:gd name="T53" fmla="*/ 250 h 405"/>
                      <a:gd name="T54" fmla="*/ 244 w 301"/>
                      <a:gd name="T55" fmla="*/ 263 h 405"/>
                      <a:gd name="T56" fmla="*/ 277 w 301"/>
                      <a:gd name="T57" fmla="*/ 263 h 405"/>
                      <a:gd name="T58" fmla="*/ 326 w 301"/>
                      <a:gd name="T59" fmla="*/ 257 h 405"/>
                      <a:gd name="T60" fmla="*/ 338 w 301"/>
                      <a:gd name="T61" fmla="*/ 249 h 405"/>
                      <a:gd name="T62" fmla="*/ 380 w 301"/>
                      <a:gd name="T63" fmla="*/ 249 h 405"/>
                      <a:gd name="T64" fmla="*/ 380 w 301"/>
                      <a:gd name="T65" fmla="*/ 239 h 405"/>
                      <a:gd name="T66" fmla="*/ 356 w 301"/>
                      <a:gd name="T67" fmla="*/ 235 h 405"/>
                      <a:gd name="T68" fmla="*/ 326 w 301"/>
                      <a:gd name="T69" fmla="*/ 212 h 405"/>
                      <a:gd name="T70" fmla="*/ 300 w 301"/>
                      <a:gd name="T71" fmla="*/ 206 h 405"/>
                      <a:gd name="T72" fmla="*/ 309 w 301"/>
                      <a:gd name="T73" fmla="*/ 199 h 405"/>
                      <a:gd name="T74" fmla="*/ 329 w 301"/>
                      <a:gd name="T75" fmla="*/ 197 h 405"/>
                      <a:gd name="T76" fmla="*/ 332 w 301"/>
                      <a:gd name="T77" fmla="*/ 168 h 405"/>
                      <a:gd name="T78" fmla="*/ 382 w 301"/>
                      <a:gd name="T79" fmla="*/ 138 h 405"/>
                      <a:gd name="T80" fmla="*/ 390 w 301"/>
                      <a:gd name="T81" fmla="*/ 119 h 405"/>
                      <a:gd name="T82" fmla="*/ 390 w 301"/>
                      <a:gd name="T83" fmla="*/ 119 h 405"/>
                      <a:gd name="T84" fmla="*/ 390 w 301"/>
                      <a:gd name="T85" fmla="*/ 119 h 4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1"/>
                      <a:gd name="T130" fmla="*/ 0 h 405"/>
                      <a:gd name="T131" fmla="*/ 301 w 301"/>
                      <a:gd name="T132" fmla="*/ 405 h 4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1" h="405">
                        <a:moveTo>
                          <a:pt x="264" y="182"/>
                        </a:moveTo>
                        <a:lnTo>
                          <a:pt x="272" y="127"/>
                        </a:lnTo>
                        <a:lnTo>
                          <a:pt x="295" y="116"/>
                        </a:lnTo>
                        <a:lnTo>
                          <a:pt x="300" y="105"/>
                        </a:lnTo>
                        <a:lnTo>
                          <a:pt x="282" y="91"/>
                        </a:lnTo>
                        <a:lnTo>
                          <a:pt x="268" y="21"/>
                        </a:lnTo>
                        <a:lnTo>
                          <a:pt x="249" y="6"/>
                        </a:lnTo>
                        <a:lnTo>
                          <a:pt x="243" y="0"/>
                        </a:lnTo>
                        <a:lnTo>
                          <a:pt x="218" y="25"/>
                        </a:lnTo>
                        <a:lnTo>
                          <a:pt x="200" y="21"/>
                        </a:lnTo>
                        <a:lnTo>
                          <a:pt x="55" y="21"/>
                        </a:lnTo>
                        <a:lnTo>
                          <a:pt x="54" y="21"/>
                        </a:lnTo>
                        <a:lnTo>
                          <a:pt x="55" y="59"/>
                        </a:lnTo>
                        <a:lnTo>
                          <a:pt x="39" y="63"/>
                        </a:lnTo>
                        <a:lnTo>
                          <a:pt x="37" y="74"/>
                        </a:lnTo>
                        <a:lnTo>
                          <a:pt x="38" y="146"/>
                        </a:lnTo>
                        <a:lnTo>
                          <a:pt x="36" y="152"/>
                        </a:lnTo>
                        <a:lnTo>
                          <a:pt x="20" y="152"/>
                        </a:lnTo>
                        <a:lnTo>
                          <a:pt x="0" y="209"/>
                        </a:lnTo>
                        <a:lnTo>
                          <a:pt x="18" y="242"/>
                        </a:lnTo>
                        <a:lnTo>
                          <a:pt x="17" y="252"/>
                        </a:lnTo>
                        <a:lnTo>
                          <a:pt x="32" y="274"/>
                        </a:lnTo>
                        <a:lnTo>
                          <a:pt x="31" y="294"/>
                        </a:lnTo>
                        <a:lnTo>
                          <a:pt x="57" y="309"/>
                        </a:lnTo>
                        <a:lnTo>
                          <a:pt x="106" y="371"/>
                        </a:lnTo>
                        <a:lnTo>
                          <a:pt x="118" y="386"/>
                        </a:lnTo>
                        <a:lnTo>
                          <a:pt x="147" y="385"/>
                        </a:lnTo>
                        <a:lnTo>
                          <a:pt x="168" y="404"/>
                        </a:lnTo>
                        <a:lnTo>
                          <a:pt x="188" y="404"/>
                        </a:lnTo>
                        <a:lnTo>
                          <a:pt x="224" y="395"/>
                        </a:lnTo>
                        <a:lnTo>
                          <a:pt x="233" y="384"/>
                        </a:lnTo>
                        <a:lnTo>
                          <a:pt x="258" y="384"/>
                        </a:lnTo>
                        <a:lnTo>
                          <a:pt x="258" y="368"/>
                        </a:lnTo>
                        <a:lnTo>
                          <a:pt x="244" y="363"/>
                        </a:lnTo>
                        <a:lnTo>
                          <a:pt x="224" y="325"/>
                        </a:lnTo>
                        <a:lnTo>
                          <a:pt x="204" y="315"/>
                        </a:lnTo>
                        <a:lnTo>
                          <a:pt x="211" y="304"/>
                        </a:lnTo>
                        <a:lnTo>
                          <a:pt x="226" y="300"/>
                        </a:lnTo>
                        <a:lnTo>
                          <a:pt x="228" y="262"/>
                        </a:lnTo>
                        <a:lnTo>
                          <a:pt x="260" y="210"/>
                        </a:lnTo>
                        <a:lnTo>
                          <a:pt x="264" y="18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82" name="Freeform 371"/>
                  <p:cNvSpPr>
                    <a:spLocks noChangeAspect="1"/>
                  </p:cNvSpPr>
                  <p:nvPr/>
                </p:nvSpPr>
                <p:spPr bwMode="auto">
                  <a:xfrm>
                    <a:off x="2573" y="2013"/>
                    <a:ext cx="291" cy="243"/>
                  </a:xfrm>
                  <a:custGeom>
                    <a:avLst/>
                    <a:gdLst>
                      <a:gd name="T0" fmla="*/ 361 w 287"/>
                      <a:gd name="T1" fmla="*/ 144 h 246"/>
                      <a:gd name="T2" fmla="*/ 355 w 287"/>
                      <a:gd name="T3" fmla="*/ 133 h 246"/>
                      <a:gd name="T4" fmla="*/ 408 w 287"/>
                      <a:gd name="T5" fmla="*/ 98 h 246"/>
                      <a:gd name="T6" fmla="*/ 426 w 287"/>
                      <a:gd name="T7" fmla="*/ 41 h 246"/>
                      <a:gd name="T8" fmla="*/ 413 w 287"/>
                      <a:gd name="T9" fmla="*/ 41 h 246"/>
                      <a:gd name="T10" fmla="*/ 401 w 287"/>
                      <a:gd name="T11" fmla="*/ 41 h 246"/>
                      <a:gd name="T12" fmla="*/ 399 w 287"/>
                      <a:gd name="T13" fmla="*/ 11 h 246"/>
                      <a:gd name="T14" fmla="*/ 375 w 287"/>
                      <a:gd name="T15" fmla="*/ 3 h 246"/>
                      <a:gd name="T16" fmla="*/ 312 w 287"/>
                      <a:gd name="T17" fmla="*/ 0 h 246"/>
                      <a:gd name="T18" fmla="*/ 148 w 287"/>
                      <a:gd name="T19" fmla="*/ 55 h 246"/>
                      <a:gd name="T20" fmla="*/ 101 w 287"/>
                      <a:gd name="T21" fmla="*/ 62 h 246"/>
                      <a:gd name="T22" fmla="*/ 101 w 287"/>
                      <a:gd name="T23" fmla="*/ 109 h 246"/>
                      <a:gd name="T24" fmla="*/ 95 w 287"/>
                      <a:gd name="T25" fmla="*/ 113 h 246"/>
                      <a:gd name="T26" fmla="*/ 0 w 287"/>
                      <a:gd name="T27" fmla="*/ 121 h 246"/>
                      <a:gd name="T28" fmla="*/ 1 w 287"/>
                      <a:gd name="T29" fmla="*/ 139 h 246"/>
                      <a:gd name="T30" fmla="*/ 22 w 287"/>
                      <a:gd name="T31" fmla="*/ 161 h 246"/>
                      <a:gd name="T32" fmla="*/ 32 w 287"/>
                      <a:gd name="T33" fmla="*/ 160 h 246"/>
                      <a:gd name="T34" fmla="*/ 68 w 287"/>
                      <a:gd name="T35" fmla="*/ 171 h 246"/>
                      <a:gd name="T36" fmla="*/ 68 w 287"/>
                      <a:gd name="T37" fmla="*/ 171 h 246"/>
                      <a:gd name="T38" fmla="*/ 72 w 287"/>
                      <a:gd name="T39" fmla="*/ 166 h 246"/>
                      <a:gd name="T40" fmla="*/ 84 w 287"/>
                      <a:gd name="T41" fmla="*/ 165 h 246"/>
                      <a:gd name="T42" fmla="*/ 89 w 287"/>
                      <a:gd name="T43" fmla="*/ 173 h 246"/>
                      <a:gd name="T44" fmla="*/ 93 w 287"/>
                      <a:gd name="T45" fmla="*/ 161 h 246"/>
                      <a:gd name="T46" fmla="*/ 112 w 287"/>
                      <a:gd name="T47" fmla="*/ 146 h 246"/>
                      <a:gd name="T48" fmla="*/ 148 w 287"/>
                      <a:gd name="T49" fmla="*/ 144 h 246"/>
                      <a:gd name="T50" fmla="*/ 181 w 287"/>
                      <a:gd name="T51" fmla="*/ 156 h 246"/>
                      <a:gd name="T52" fmla="*/ 202 w 287"/>
                      <a:gd name="T53" fmla="*/ 151 h 246"/>
                      <a:gd name="T54" fmla="*/ 243 w 287"/>
                      <a:gd name="T55" fmla="*/ 159 h 246"/>
                      <a:gd name="T56" fmla="*/ 280 w 287"/>
                      <a:gd name="T57" fmla="*/ 151 h 246"/>
                      <a:gd name="T58" fmla="*/ 322 w 287"/>
                      <a:gd name="T59" fmla="*/ 153 h 246"/>
                      <a:gd name="T60" fmla="*/ 351 w 287"/>
                      <a:gd name="T61" fmla="*/ 144 h 246"/>
                      <a:gd name="T62" fmla="*/ 361 w 287"/>
                      <a:gd name="T63" fmla="*/ 144 h 246"/>
                      <a:gd name="T64" fmla="*/ 361 w 287"/>
                      <a:gd name="T65" fmla="*/ 144 h 246"/>
                      <a:gd name="T66" fmla="*/ 361 w 287"/>
                      <a:gd name="T67" fmla="*/ 144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7"/>
                      <a:gd name="T103" fmla="*/ 0 h 246"/>
                      <a:gd name="T104" fmla="*/ 287 w 287"/>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7" h="246">
                        <a:moveTo>
                          <a:pt x="242" y="202"/>
                        </a:moveTo>
                        <a:lnTo>
                          <a:pt x="238" y="191"/>
                        </a:lnTo>
                        <a:lnTo>
                          <a:pt x="274" y="132"/>
                        </a:lnTo>
                        <a:lnTo>
                          <a:pt x="286" y="65"/>
                        </a:lnTo>
                        <a:lnTo>
                          <a:pt x="277" y="58"/>
                        </a:lnTo>
                        <a:lnTo>
                          <a:pt x="269" y="42"/>
                        </a:lnTo>
                        <a:lnTo>
                          <a:pt x="268" y="11"/>
                        </a:lnTo>
                        <a:lnTo>
                          <a:pt x="250" y="3"/>
                        </a:lnTo>
                        <a:lnTo>
                          <a:pt x="210" y="0"/>
                        </a:lnTo>
                        <a:lnTo>
                          <a:pt x="99" y="84"/>
                        </a:lnTo>
                        <a:lnTo>
                          <a:pt x="72" y="91"/>
                        </a:lnTo>
                        <a:lnTo>
                          <a:pt x="72" y="153"/>
                        </a:lnTo>
                        <a:lnTo>
                          <a:pt x="66" y="162"/>
                        </a:lnTo>
                        <a:lnTo>
                          <a:pt x="0" y="178"/>
                        </a:lnTo>
                        <a:lnTo>
                          <a:pt x="1" y="197"/>
                        </a:lnTo>
                        <a:lnTo>
                          <a:pt x="22" y="226"/>
                        </a:lnTo>
                        <a:lnTo>
                          <a:pt x="32" y="225"/>
                        </a:lnTo>
                        <a:lnTo>
                          <a:pt x="39" y="242"/>
                        </a:lnTo>
                        <a:lnTo>
                          <a:pt x="43" y="234"/>
                        </a:lnTo>
                        <a:lnTo>
                          <a:pt x="55" y="233"/>
                        </a:lnTo>
                        <a:lnTo>
                          <a:pt x="60" y="245"/>
                        </a:lnTo>
                        <a:lnTo>
                          <a:pt x="64" y="226"/>
                        </a:lnTo>
                        <a:lnTo>
                          <a:pt x="81" y="204"/>
                        </a:lnTo>
                        <a:lnTo>
                          <a:pt x="99" y="202"/>
                        </a:lnTo>
                        <a:lnTo>
                          <a:pt x="123" y="219"/>
                        </a:lnTo>
                        <a:lnTo>
                          <a:pt x="137" y="212"/>
                        </a:lnTo>
                        <a:lnTo>
                          <a:pt x="164" y="224"/>
                        </a:lnTo>
                        <a:lnTo>
                          <a:pt x="186" y="212"/>
                        </a:lnTo>
                        <a:lnTo>
                          <a:pt x="218" y="214"/>
                        </a:lnTo>
                        <a:lnTo>
                          <a:pt x="236" y="202"/>
                        </a:lnTo>
                        <a:lnTo>
                          <a:pt x="242" y="20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83" name="Freeform 372"/>
                  <p:cNvSpPr>
                    <a:spLocks noChangeAspect="1"/>
                  </p:cNvSpPr>
                  <p:nvPr/>
                </p:nvSpPr>
                <p:spPr bwMode="auto">
                  <a:xfrm>
                    <a:off x="2344" y="1983"/>
                    <a:ext cx="304" cy="305"/>
                  </a:xfrm>
                  <a:custGeom>
                    <a:avLst/>
                    <a:gdLst>
                      <a:gd name="T0" fmla="*/ 403 w 298"/>
                      <a:gd name="T1" fmla="*/ 145 h 309"/>
                      <a:gd name="T2" fmla="*/ 518 w 298"/>
                      <a:gd name="T3" fmla="*/ 135 h 309"/>
                      <a:gd name="T4" fmla="*/ 528 w 298"/>
                      <a:gd name="T5" fmla="*/ 126 h 309"/>
                      <a:gd name="T6" fmla="*/ 528 w 298"/>
                      <a:gd name="T7" fmla="*/ 89 h 309"/>
                      <a:gd name="T8" fmla="*/ 502 w 298"/>
                      <a:gd name="T9" fmla="*/ 90 h 309"/>
                      <a:gd name="T10" fmla="*/ 498 w 298"/>
                      <a:gd name="T11" fmla="*/ 77 h 309"/>
                      <a:gd name="T12" fmla="*/ 454 w 298"/>
                      <a:gd name="T13" fmla="*/ 67 h 309"/>
                      <a:gd name="T14" fmla="*/ 429 w 298"/>
                      <a:gd name="T15" fmla="*/ 49 h 309"/>
                      <a:gd name="T16" fmla="*/ 246 w 298"/>
                      <a:gd name="T17" fmla="*/ 0 h 309"/>
                      <a:gd name="T18" fmla="*/ 188 w 298"/>
                      <a:gd name="T19" fmla="*/ 0 h 309"/>
                      <a:gd name="T20" fmla="*/ 218 w 298"/>
                      <a:gd name="T21" fmla="*/ 137 h 309"/>
                      <a:gd name="T22" fmla="*/ 71 w 298"/>
                      <a:gd name="T23" fmla="*/ 137 h 309"/>
                      <a:gd name="T24" fmla="*/ 56 w 298"/>
                      <a:gd name="T25" fmla="*/ 143 h 309"/>
                      <a:gd name="T26" fmla="*/ 16 w 298"/>
                      <a:gd name="T27" fmla="*/ 131 h 309"/>
                      <a:gd name="T28" fmla="*/ 0 w 298"/>
                      <a:gd name="T29" fmla="*/ 148 h 309"/>
                      <a:gd name="T30" fmla="*/ 15 w 298"/>
                      <a:gd name="T31" fmla="*/ 180 h 309"/>
                      <a:gd name="T32" fmla="*/ 54 w 298"/>
                      <a:gd name="T33" fmla="*/ 185 h 309"/>
                      <a:gd name="T34" fmla="*/ 91 w 298"/>
                      <a:gd name="T35" fmla="*/ 179 h 309"/>
                      <a:gd name="T36" fmla="*/ 138 w 298"/>
                      <a:gd name="T37" fmla="*/ 211 h 309"/>
                      <a:gd name="T38" fmla="*/ 144 w 298"/>
                      <a:gd name="T39" fmla="*/ 207 h 309"/>
                      <a:gd name="T40" fmla="*/ 158 w 298"/>
                      <a:gd name="T41" fmla="*/ 211 h 309"/>
                      <a:gd name="T42" fmla="*/ 182 w 298"/>
                      <a:gd name="T43" fmla="*/ 204 h 309"/>
                      <a:gd name="T44" fmla="*/ 196 w 298"/>
                      <a:gd name="T45" fmla="*/ 210 h 309"/>
                      <a:gd name="T46" fmla="*/ 224 w 298"/>
                      <a:gd name="T47" fmla="*/ 208 h 309"/>
                      <a:gd name="T48" fmla="*/ 232 w 298"/>
                      <a:gd name="T49" fmla="*/ 190 h 309"/>
                      <a:gd name="T50" fmla="*/ 272 w 298"/>
                      <a:gd name="T51" fmla="*/ 168 h 309"/>
                      <a:gd name="T52" fmla="*/ 313 w 298"/>
                      <a:gd name="T53" fmla="*/ 165 h 309"/>
                      <a:gd name="T54" fmla="*/ 370 w 298"/>
                      <a:gd name="T55" fmla="*/ 147 h 309"/>
                      <a:gd name="T56" fmla="*/ 403 w 298"/>
                      <a:gd name="T57" fmla="*/ 145 h 309"/>
                      <a:gd name="T58" fmla="*/ 403 w 298"/>
                      <a:gd name="T59" fmla="*/ 145 h 309"/>
                      <a:gd name="T60" fmla="*/ 403 w 298"/>
                      <a:gd name="T61" fmla="*/ 145 h 3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8"/>
                      <a:gd name="T94" fmla="*/ 0 h 309"/>
                      <a:gd name="T95" fmla="*/ 298 w 298"/>
                      <a:gd name="T96" fmla="*/ 309 h 3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8" h="309">
                        <a:moveTo>
                          <a:pt x="225" y="209"/>
                        </a:moveTo>
                        <a:lnTo>
                          <a:pt x="291" y="193"/>
                        </a:lnTo>
                        <a:lnTo>
                          <a:pt x="297" y="184"/>
                        </a:lnTo>
                        <a:lnTo>
                          <a:pt x="297" y="122"/>
                        </a:lnTo>
                        <a:lnTo>
                          <a:pt x="281" y="124"/>
                        </a:lnTo>
                        <a:lnTo>
                          <a:pt x="279" y="106"/>
                        </a:lnTo>
                        <a:lnTo>
                          <a:pt x="255" y="96"/>
                        </a:lnTo>
                        <a:lnTo>
                          <a:pt x="241" y="78"/>
                        </a:lnTo>
                        <a:lnTo>
                          <a:pt x="138" y="0"/>
                        </a:lnTo>
                        <a:lnTo>
                          <a:pt x="107" y="0"/>
                        </a:lnTo>
                        <a:lnTo>
                          <a:pt x="122" y="197"/>
                        </a:lnTo>
                        <a:lnTo>
                          <a:pt x="42" y="197"/>
                        </a:lnTo>
                        <a:lnTo>
                          <a:pt x="27" y="205"/>
                        </a:lnTo>
                        <a:lnTo>
                          <a:pt x="16" y="189"/>
                        </a:lnTo>
                        <a:lnTo>
                          <a:pt x="0" y="213"/>
                        </a:lnTo>
                        <a:lnTo>
                          <a:pt x="15" y="261"/>
                        </a:lnTo>
                        <a:lnTo>
                          <a:pt x="25" y="269"/>
                        </a:lnTo>
                        <a:lnTo>
                          <a:pt x="54" y="260"/>
                        </a:lnTo>
                        <a:lnTo>
                          <a:pt x="76" y="308"/>
                        </a:lnTo>
                        <a:lnTo>
                          <a:pt x="80" y="303"/>
                        </a:lnTo>
                        <a:lnTo>
                          <a:pt x="89" y="308"/>
                        </a:lnTo>
                        <a:lnTo>
                          <a:pt x="104" y="298"/>
                        </a:lnTo>
                        <a:lnTo>
                          <a:pt x="111" y="306"/>
                        </a:lnTo>
                        <a:lnTo>
                          <a:pt x="125" y="304"/>
                        </a:lnTo>
                        <a:lnTo>
                          <a:pt x="130" y="279"/>
                        </a:lnTo>
                        <a:lnTo>
                          <a:pt x="154" y="243"/>
                        </a:lnTo>
                        <a:lnTo>
                          <a:pt x="175" y="238"/>
                        </a:lnTo>
                        <a:lnTo>
                          <a:pt x="208" y="211"/>
                        </a:lnTo>
                        <a:lnTo>
                          <a:pt x="225" y="20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84" name="Freeform 373"/>
                  <p:cNvSpPr>
                    <a:spLocks noChangeAspect="1"/>
                  </p:cNvSpPr>
                  <p:nvPr/>
                </p:nvSpPr>
                <p:spPr bwMode="auto">
                  <a:xfrm>
                    <a:off x="2739" y="1815"/>
                    <a:ext cx="291" cy="282"/>
                  </a:xfrm>
                  <a:custGeom>
                    <a:avLst/>
                    <a:gdLst>
                      <a:gd name="T0" fmla="*/ 425 w 287"/>
                      <a:gd name="T1" fmla="*/ 156 h 286"/>
                      <a:gd name="T2" fmla="*/ 419 w 287"/>
                      <a:gd name="T3" fmla="*/ 66 h 286"/>
                      <a:gd name="T4" fmla="*/ 408 w 287"/>
                      <a:gd name="T5" fmla="*/ 41 h 286"/>
                      <a:gd name="T6" fmla="*/ 416 w 287"/>
                      <a:gd name="T7" fmla="*/ 30 h 286"/>
                      <a:gd name="T8" fmla="*/ 369 w 287"/>
                      <a:gd name="T9" fmla="*/ 23 h 286"/>
                      <a:gd name="T10" fmla="*/ 364 w 287"/>
                      <a:gd name="T11" fmla="*/ 13 h 286"/>
                      <a:gd name="T12" fmla="*/ 329 w 287"/>
                      <a:gd name="T13" fmla="*/ 8 h 286"/>
                      <a:gd name="T14" fmla="*/ 286 w 287"/>
                      <a:gd name="T15" fmla="*/ 23 h 286"/>
                      <a:gd name="T16" fmla="*/ 285 w 287"/>
                      <a:gd name="T17" fmla="*/ 35 h 286"/>
                      <a:gd name="T18" fmla="*/ 265 w 287"/>
                      <a:gd name="T19" fmla="*/ 35 h 286"/>
                      <a:gd name="T20" fmla="*/ 249 w 287"/>
                      <a:gd name="T21" fmla="*/ 35 h 286"/>
                      <a:gd name="T22" fmla="*/ 217 w 287"/>
                      <a:gd name="T23" fmla="*/ 35 h 286"/>
                      <a:gd name="T24" fmla="*/ 172 w 287"/>
                      <a:gd name="T25" fmla="*/ 35 h 286"/>
                      <a:gd name="T26" fmla="*/ 167 w 287"/>
                      <a:gd name="T27" fmla="*/ 20 h 286"/>
                      <a:gd name="T28" fmla="*/ 128 w 287"/>
                      <a:gd name="T29" fmla="*/ 11 h 286"/>
                      <a:gd name="T30" fmla="*/ 82 w 287"/>
                      <a:gd name="T31" fmla="*/ 8 h 286"/>
                      <a:gd name="T32" fmla="*/ 35 w 287"/>
                      <a:gd name="T33" fmla="*/ 0 h 286"/>
                      <a:gd name="T34" fmla="*/ 35 w 287"/>
                      <a:gd name="T35" fmla="*/ 0 h 286"/>
                      <a:gd name="T36" fmla="*/ 66 w 287"/>
                      <a:gd name="T37" fmla="*/ 18 h 286"/>
                      <a:gd name="T38" fmla="*/ 15 w 287"/>
                      <a:gd name="T39" fmla="*/ 35 h 286"/>
                      <a:gd name="T40" fmla="*/ 15 w 287"/>
                      <a:gd name="T41" fmla="*/ 35 h 286"/>
                      <a:gd name="T42" fmla="*/ 4 w 287"/>
                      <a:gd name="T43" fmla="*/ 35 h 286"/>
                      <a:gd name="T44" fmla="*/ 0 w 287"/>
                      <a:gd name="T45" fmla="*/ 40 h 286"/>
                      <a:gd name="T46" fmla="*/ 8 w 287"/>
                      <a:gd name="T47" fmla="*/ 51 h 286"/>
                      <a:gd name="T48" fmla="*/ 11 w 287"/>
                      <a:gd name="T49" fmla="*/ 81 h 286"/>
                      <a:gd name="T50" fmla="*/ 9 w 287"/>
                      <a:gd name="T51" fmla="*/ 92 h 286"/>
                      <a:gd name="T52" fmla="*/ 3 w 287"/>
                      <a:gd name="T53" fmla="*/ 97 h 286"/>
                      <a:gd name="T54" fmla="*/ 19 w 287"/>
                      <a:gd name="T55" fmla="*/ 121 h 286"/>
                      <a:gd name="T56" fmla="*/ 34 w 287"/>
                      <a:gd name="T57" fmla="*/ 121 h 286"/>
                      <a:gd name="T58" fmla="*/ 76 w 287"/>
                      <a:gd name="T59" fmla="*/ 135 h 286"/>
                      <a:gd name="T60" fmla="*/ 124 w 287"/>
                      <a:gd name="T61" fmla="*/ 137 h 286"/>
                      <a:gd name="T62" fmla="*/ 160 w 287"/>
                      <a:gd name="T63" fmla="*/ 142 h 286"/>
                      <a:gd name="T64" fmla="*/ 192 w 287"/>
                      <a:gd name="T65" fmla="*/ 139 h 286"/>
                      <a:gd name="T66" fmla="*/ 399 w 287"/>
                      <a:gd name="T67" fmla="*/ 189 h 286"/>
                      <a:gd name="T68" fmla="*/ 402 w 287"/>
                      <a:gd name="T69" fmla="*/ 181 h 286"/>
                      <a:gd name="T70" fmla="*/ 426 w 287"/>
                      <a:gd name="T71" fmla="*/ 178 h 286"/>
                      <a:gd name="T72" fmla="*/ 425 w 287"/>
                      <a:gd name="T73" fmla="*/ 156 h 286"/>
                      <a:gd name="T74" fmla="*/ 425 w 287"/>
                      <a:gd name="T75" fmla="*/ 156 h 286"/>
                      <a:gd name="T76" fmla="*/ 425 w 287"/>
                      <a:gd name="T77" fmla="*/ 156 h 2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7"/>
                      <a:gd name="T118" fmla="*/ 0 h 286"/>
                      <a:gd name="T119" fmla="*/ 287 w 287"/>
                      <a:gd name="T120" fmla="*/ 286 h 2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7" h="286">
                        <a:moveTo>
                          <a:pt x="285" y="232"/>
                        </a:moveTo>
                        <a:lnTo>
                          <a:pt x="281" y="95"/>
                        </a:lnTo>
                        <a:lnTo>
                          <a:pt x="274" y="70"/>
                        </a:lnTo>
                        <a:lnTo>
                          <a:pt x="279" y="30"/>
                        </a:lnTo>
                        <a:lnTo>
                          <a:pt x="246" y="23"/>
                        </a:lnTo>
                        <a:lnTo>
                          <a:pt x="243" y="13"/>
                        </a:lnTo>
                        <a:lnTo>
                          <a:pt x="222" y="8"/>
                        </a:lnTo>
                        <a:lnTo>
                          <a:pt x="191" y="23"/>
                        </a:lnTo>
                        <a:lnTo>
                          <a:pt x="190" y="53"/>
                        </a:lnTo>
                        <a:lnTo>
                          <a:pt x="177" y="61"/>
                        </a:lnTo>
                        <a:lnTo>
                          <a:pt x="168" y="60"/>
                        </a:lnTo>
                        <a:lnTo>
                          <a:pt x="147" y="45"/>
                        </a:lnTo>
                        <a:lnTo>
                          <a:pt x="114" y="35"/>
                        </a:lnTo>
                        <a:lnTo>
                          <a:pt x="109" y="20"/>
                        </a:lnTo>
                        <a:lnTo>
                          <a:pt x="89" y="11"/>
                        </a:lnTo>
                        <a:lnTo>
                          <a:pt x="53" y="8"/>
                        </a:lnTo>
                        <a:lnTo>
                          <a:pt x="35" y="0"/>
                        </a:lnTo>
                        <a:lnTo>
                          <a:pt x="37" y="18"/>
                        </a:lnTo>
                        <a:lnTo>
                          <a:pt x="15" y="35"/>
                        </a:lnTo>
                        <a:lnTo>
                          <a:pt x="15" y="54"/>
                        </a:lnTo>
                        <a:lnTo>
                          <a:pt x="4" y="60"/>
                        </a:lnTo>
                        <a:lnTo>
                          <a:pt x="0" y="69"/>
                        </a:lnTo>
                        <a:lnTo>
                          <a:pt x="8" y="80"/>
                        </a:lnTo>
                        <a:lnTo>
                          <a:pt x="11" y="114"/>
                        </a:lnTo>
                        <a:lnTo>
                          <a:pt x="9" y="136"/>
                        </a:lnTo>
                        <a:lnTo>
                          <a:pt x="3" y="146"/>
                        </a:lnTo>
                        <a:lnTo>
                          <a:pt x="19" y="180"/>
                        </a:lnTo>
                        <a:lnTo>
                          <a:pt x="34" y="180"/>
                        </a:lnTo>
                        <a:lnTo>
                          <a:pt x="47" y="201"/>
                        </a:lnTo>
                        <a:lnTo>
                          <a:pt x="87" y="204"/>
                        </a:lnTo>
                        <a:lnTo>
                          <a:pt x="105" y="212"/>
                        </a:lnTo>
                        <a:lnTo>
                          <a:pt x="130" y="207"/>
                        </a:lnTo>
                        <a:lnTo>
                          <a:pt x="268" y="285"/>
                        </a:lnTo>
                        <a:lnTo>
                          <a:pt x="270" y="274"/>
                        </a:lnTo>
                        <a:lnTo>
                          <a:pt x="286" y="270"/>
                        </a:lnTo>
                        <a:lnTo>
                          <a:pt x="285" y="232"/>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085" name="Freeform 374"/>
                  <p:cNvSpPr>
                    <a:spLocks noChangeAspect="1"/>
                  </p:cNvSpPr>
                  <p:nvPr/>
                </p:nvSpPr>
                <p:spPr bwMode="auto">
                  <a:xfrm>
                    <a:off x="2419" y="1738"/>
                    <a:ext cx="368" cy="368"/>
                  </a:xfrm>
                  <a:custGeom>
                    <a:avLst/>
                    <a:gdLst>
                      <a:gd name="T0" fmla="*/ 481 w 362"/>
                      <a:gd name="T1" fmla="*/ 3 h 373"/>
                      <a:gd name="T2" fmla="*/ 429 w 362"/>
                      <a:gd name="T3" fmla="*/ 0 h 373"/>
                      <a:gd name="T4" fmla="*/ 401 w 362"/>
                      <a:gd name="T5" fmla="*/ 6 h 373"/>
                      <a:gd name="T6" fmla="*/ 363 w 362"/>
                      <a:gd name="T7" fmla="*/ 1 h 373"/>
                      <a:gd name="T8" fmla="*/ 279 w 362"/>
                      <a:gd name="T9" fmla="*/ 10 h 373"/>
                      <a:gd name="T10" fmla="*/ 193 w 362"/>
                      <a:gd name="T11" fmla="*/ 36 h 373"/>
                      <a:gd name="T12" fmla="*/ 203 w 362"/>
                      <a:gd name="T13" fmla="*/ 37 h 373"/>
                      <a:gd name="T14" fmla="*/ 212 w 362"/>
                      <a:gd name="T15" fmla="*/ 67 h 373"/>
                      <a:gd name="T16" fmla="*/ 147 w 362"/>
                      <a:gd name="T17" fmla="*/ 79 h 373"/>
                      <a:gd name="T18" fmla="*/ 149 w 362"/>
                      <a:gd name="T19" fmla="*/ 87 h 373"/>
                      <a:gd name="T20" fmla="*/ 88 w 362"/>
                      <a:gd name="T21" fmla="*/ 98 h 373"/>
                      <a:gd name="T22" fmla="*/ 11 w 362"/>
                      <a:gd name="T23" fmla="*/ 107 h 373"/>
                      <a:gd name="T24" fmla="*/ 3 w 362"/>
                      <a:gd name="T25" fmla="*/ 110 h 373"/>
                      <a:gd name="T26" fmla="*/ 0 w 362"/>
                      <a:gd name="T27" fmla="*/ 132 h 373"/>
                      <a:gd name="T28" fmla="*/ 0 w 362"/>
                      <a:gd name="T29" fmla="*/ 139 h 373"/>
                      <a:gd name="T30" fmla="*/ 0 w 362"/>
                      <a:gd name="T31" fmla="*/ 139 h 373"/>
                      <a:gd name="T32" fmla="*/ 95 w 362"/>
                      <a:gd name="T33" fmla="*/ 169 h 373"/>
                      <a:gd name="T34" fmla="*/ 268 w 362"/>
                      <a:gd name="T35" fmla="*/ 222 h 373"/>
                      <a:gd name="T36" fmla="*/ 289 w 362"/>
                      <a:gd name="T37" fmla="*/ 234 h 373"/>
                      <a:gd name="T38" fmla="*/ 329 w 362"/>
                      <a:gd name="T39" fmla="*/ 240 h 373"/>
                      <a:gd name="T40" fmla="*/ 333 w 362"/>
                      <a:gd name="T41" fmla="*/ 251 h 373"/>
                      <a:gd name="T42" fmla="*/ 359 w 362"/>
                      <a:gd name="T43" fmla="*/ 250 h 373"/>
                      <a:gd name="T44" fmla="*/ 401 w 362"/>
                      <a:gd name="T45" fmla="*/ 246 h 373"/>
                      <a:gd name="T46" fmla="*/ 580 w 362"/>
                      <a:gd name="T47" fmla="*/ 187 h 373"/>
                      <a:gd name="T48" fmla="*/ 560 w 362"/>
                      <a:gd name="T49" fmla="*/ 176 h 373"/>
                      <a:gd name="T50" fmla="*/ 538 w 362"/>
                      <a:gd name="T51" fmla="*/ 176 h 373"/>
                      <a:gd name="T52" fmla="*/ 510 w 362"/>
                      <a:gd name="T53" fmla="*/ 153 h 373"/>
                      <a:gd name="T54" fmla="*/ 520 w 362"/>
                      <a:gd name="T55" fmla="*/ 146 h 373"/>
                      <a:gd name="T56" fmla="*/ 523 w 362"/>
                      <a:gd name="T57" fmla="*/ 132 h 373"/>
                      <a:gd name="T58" fmla="*/ 518 w 362"/>
                      <a:gd name="T59" fmla="*/ 105 h 373"/>
                      <a:gd name="T60" fmla="*/ 505 w 362"/>
                      <a:gd name="T61" fmla="*/ 100 h 373"/>
                      <a:gd name="T62" fmla="*/ 512 w 362"/>
                      <a:gd name="T63" fmla="*/ 95 h 373"/>
                      <a:gd name="T64" fmla="*/ 504 w 362"/>
                      <a:gd name="T65" fmla="*/ 76 h 373"/>
                      <a:gd name="T66" fmla="*/ 478 w 362"/>
                      <a:gd name="T67" fmla="*/ 65 h 373"/>
                      <a:gd name="T68" fmla="*/ 462 w 362"/>
                      <a:gd name="T69" fmla="*/ 39 h 373"/>
                      <a:gd name="T70" fmla="*/ 483 w 362"/>
                      <a:gd name="T71" fmla="*/ 37 h 373"/>
                      <a:gd name="T72" fmla="*/ 483 w 362"/>
                      <a:gd name="T73" fmla="*/ 9 h 373"/>
                      <a:gd name="T74" fmla="*/ 497 w 362"/>
                      <a:gd name="T75" fmla="*/ 0 h 373"/>
                      <a:gd name="T76" fmla="*/ 481 w 362"/>
                      <a:gd name="T77" fmla="*/ 3 h 373"/>
                      <a:gd name="T78" fmla="*/ 481 w 362"/>
                      <a:gd name="T79" fmla="*/ 3 h 373"/>
                      <a:gd name="T80" fmla="*/ 481 w 362"/>
                      <a:gd name="T81" fmla="*/ 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2"/>
                      <a:gd name="T124" fmla="*/ 0 h 373"/>
                      <a:gd name="T125" fmla="*/ 362 w 362"/>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2" h="373">
                        <a:moveTo>
                          <a:pt x="299" y="3"/>
                        </a:moveTo>
                        <a:lnTo>
                          <a:pt x="266" y="0"/>
                        </a:lnTo>
                        <a:lnTo>
                          <a:pt x="250" y="6"/>
                        </a:lnTo>
                        <a:lnTo>
                          <a:pt x="225" y="1"/>
                        </a:lnTo>
                        <a:lnTo>
                          <a:pt x="175" y="10"/>
                        </a:lnTo>
                        <a:lnTo>
                          <a:pt x="121" y="36"/>
                        </a:lnTo>
                        <a:lnTo>
                          <a:pt x="128" y="45"/>
                        </a:lnTo>
                        <a:lnTo>
                          <a:pt x="134" y="96"/>
                        </a:lnTo>
                        <a:lnTo>
                          <a:pt x="90" y="108"/>
                        </a:lnTo>
                        <a:lnTo>
                          <a:pt x="91" y="121"/>
                        </a:lnTo>
                        <a:lnTo>
                          <a:pt x="59" y="144"/>
                        </a:lnTo>
                        <a:lnTo>
                          <a:pt x="11" y="161"/>
                        </a:lnTo>
                        <a:lnTo>
                          <a:pt x="3" y="168"/>
                        </a:lnTo>
                        <a:lnTo>
                          <a:pt x="0" y="193"/>
                        </a:lnTo>
                        <a:lnTo>
                          <a:pt x="0" y="203"/>
                        </a:lnTo>
                        <a:lnTo>
                          <a:pt x="64" y="248"/>
                        </a:lnTo>
                        <a:lnTo>
                          <a:pt x="167" y="326"/>
                        </a:lnTo>
                        <a:lnTo>
                          <a:pt x="181" y="344"/>
                        </a:lnTo>
                        <a:lnTo>
                          <a:pt x="205" y="354"/>
                        </a:lnTo>
                        <a:lnTo>
                          <a:pt x="207" y="372"/>
                        </a:lnTo>
                        <a:lnTo>
                          <a:pt x="223" y="370"/>
                        </a:lnTo>
                        <a:lnTo>
                          <a:pt x="250" y="363"/>
                        </a:lnTo>
                        <a:lnTo>
                          <a:pt x="361" y="279"/>
                        </a:lnTo>
                        <a:lnTo>
                          <a:pt x="348" y="258"/>
                        </a:lnTo>
                        <a:lnTo>
                          <a:pt x="333" y="258"/>
                        </a:lnTo>
                        <a:lnTo>
                          <a:pt x="317" y="224"/>
                        </a:lnTo>
                        <a:lnTo>
                          <a:pt x="323" y="214"/>
                        </a:lnTo>
                        <a:lnTo>
                          <a:pt x="325" y="192"/>
                        </a:lnTo>
                        <a:lnTo>
                          <a:pt x="322" y="158"/>
                        </a:lnTo>
                        <a:lnTo>
                          <a:pt x="314" y="147"/>
                        </a:lnTo>
                        <a:lnTo>
                          <a:pt x="318" y="138"/>
                        </a:lnTo>
                        <a:lnTo>
                          <a:pt x="313" y="105"/>
                        </a:lnTo>
                        <a:lnTo>
                          <a:pt x="297" y="94"/>
                        </a:lnTo>
                        <a:lnTo>
                          <a:pt x="287" y="68"/>
                        </a:lnTo>
                        <a:lnTo>
                          <a:pt x="301" y="45"/>
                        </a:lnTo>
                        <a:lnTo>
                          <a:pt x="301" y="9"/>
                        </a:lnTo>
                        <a:lnTo>
                          <a:pt x="309" y="0"/>
                        </a:lnTo>
                        <a:lnTo>
                          <a:pt x="299" y="3"/>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086" name="Freeform 375"/>
                  <p:cNvSpPr>
                    <a:spLocks noChangeAspect="1"/>
                  </p:cNvSpPr>
                  <p:nvPr/>
                </p:nvSpPr>
                <p:spPr bwMode="auto">
                  <a:xfrm>
                    <a:off x="2815" y="2019"/>
                    <a:ext cx="198" cy="325"/>
                  </a:xfrm>
                  <a:custGeom>
                    <a:avLst/>
                    <a:gdLst>
                      <a:gd name="T0" fmla="*/ 31 w 195"/>
                      <a:gd name="T1" fmla="*/ 33 h 330"/>
                      <a:gd name="T2" fmla="*/ 68 w 195"/>
                      <a:gd name="T3" fmla="*/ 33 h 330"/>
                      <a:gd name="T4" fmla="*/ 77 w 195"/>
                      <a:gd name="T5" fmla="*/ 33 h 330"/>
                      <a:gd name="T6" fmla="*/ 65 w 195"/>
                      <a:gd name="T7" fmla="*/ 83 h 330"/>
                      <a:gd name="T8" fmla="*/ 0 w 195"/>
                      <a:gd name="T9" fmla="*/ 120 h 330"/>
                      <a:gd name="T10" fmla="*/ 4 w 195"/>
                      <a:gd name="T11" fmla="*/ 127 h 330"/>
                      <a:gd name="T12" fmla="*/ 14 w 195"/>
                      <a:gd name="T13" fmla="*/ 137 h 330"/>
                      <a:gd name="T14" fmla="*/ 22 w 195"/>
                      <a:gd name="T15" fmla="*/ 141 h 330"/>
                      <a:gd name="T16" fmla="*/ 22 w 195"/>
                      <a:gd name="T17" fmla="*/ 141 h 330"/>
                      <a:gd name="T18" fmla="*/ 26 w 195"/>
                      <a:gd name="T19" fmla="*/ 161 h 330"/>
                      <a:gd name="T20" fmla="*/ 65 w 195"/>
                      <a:gd name="T21" fmla="*/ 174 h 330"/>
                      <a:gd name="T22" fmla="*/ 19 w 195"/>
                      <a:gd name="T23" fmla="*/ 177 h 330"/>
                      <a:gd name="T24" fmla="*/ 14 w 195"/>
                      <a:gd name="T25" fmla="*/ 186 h 330"/>
                      <a:gd name="T26" fmla="*/ 31 w 195"/>
                      <a:gd name="T27" fmla="*/ 196 h 330"/>
                      <a:gd name="T28" fmla="*/ 65 w 195"/>
                      <a:gd name="T29" fmla="*/ 212 h 330"/>
                      <a:gd name="T30" fmla="*/ 150 w 195"/>
                      <a:gd name="T31" fmla="*/ 205 h 330"/>
                      <a:gd name="T32" fmla="*/ 164 w 195"/>
                      <a:gd name="T33" fmla="*/ 197 h 330"/>
                      <a:gd name="T34" fmla="*/ 161 w 195"/>
                      <a:gd name="T35" fmla="*/ 194 h 330"/>
                      <a:gd name="T36" fmla="*/ 203 w 195"/>
                      <a:gd name="T37" fmla="*/ 189 h 330"/>
                      <a:gd name="T38" fmla="*/ 242 w 195"/>
                      <a:gd name="T39" fmla="*/ 166 h 330"/>
                      <a:gd name="T40" fmla="*/ 270 w 195"/>
                      <a:gd name="T41" fmla="*/ 163 h 330"/>
                      <a:gd name="T42" fmla="*/ 272 w 195"/>
                      <a:gd name="T43" fmla="*/ 158 h 330"/>
                      <a:gd name="T44" fmla="*/ 242 w 195"/>
                      <a:gd name="T45" fmla="*/ 139 h 330"/>
                      <a:gd name="T46" fmla="*/ 274 w 195"/>
                      <a:gd name="T47" fmla="*/ 98 h 330"/>
                      <a:gd name="T48" fmla="*/ 296 w 195"/>
                      <a:gd name="T49" fmla="*/ 98 h 330"/>
                      <a:gd name="T50" fmla="*/ 299 w 195"/>
                      <a:gd name="T51" fmla="*/ 95 h 330"/>
                      <a:gd name="T52" fmla="*/ 298 w 195"/>
                      <a:gd name="T53" fmla="*/ 49 h 330"/>
                      <a:gd name="T54" fmla="*/ 84 w 195"/>
                      <a:gd name="T55" fmla="*/ 0 h 330"/>
                      <a:gd name="T56" fmla="*/ 30 w 195"/>
                      <a:gd name="T57" fmla="*/ 5 h 330"/>
                      <a:gd name="T58" fmla="*/ 31 w 195"/>
                      <a:gd name="T59" fmla="*/ 33 h 330"/>
                      <a:gd name="T60" fmla="*/ 31 w 195"/>
                      <a:gd name="T61" fmla="*/ 33 h 330"/>
                      <a:gd name="T62" fmla="*/ 31 w 195"/>
                      <a:gd name="T63" fmla="*/ 33 h 3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
                      <a:gd name="T97" fmla="*/ 0 h 330"/>
                      <a:gd name="T98" fmla="*/ 195 w 195"/>
                      <a:gd name="T99" fmla="*/ 330 h 3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 h="330">
                        <a:moveTo>
                          <a:pt x="31" y="36"/>
                        </a:moveTo>
                        <a:lnTo>
                          <a:pt x="39" y="52"/>
                        </a:lnTo>
                        <a:lnTo>
                          <a:pt x="48" y="59"/>
                        </a:lnTo>
                        <a:lnTo>
                          <a:pt x="36" y="126"/>
                        </a:lnTo>
                        <a:lnTo>
                          <a:pt x="0" y="185"/>
                        </a:lnTo>
                        <a:lnTo>
                          <a:pt x="4" y="196"/>
                        </a:lnTo>
                        <a:lnTo>
                          <a:pt x="14" y="210"/>
                        </a:lnTo>
                        <a:lnTo>
                          <a:pt x="22" y="216"/>
                        </a:lnTo>
                        <a:lnTo>
                          <a:pt x="26" y="253"/>
                        </a:lnTo>
                        <a:lnTo>
                          <a:pt x="36" y="272"/>
                        </a:lnTo>
                        <a:lnTo>
                          <a:pt x="19" y="275"/>
                        </a:lnTo>
                        <a:lnTo>
                          <a:pt x="14" y="288"/>
                        </a:lnTo>
                        <a:lnTo>
                          <a:pt x="31" y="303"/>
                        </a:lnTo>
                        <a:lnTo>
                          <a:pt x="36" y="329"/>
                        </a:lnTo>
                        <a:lnTo>
                          <a:pt x="95" y="317"/>
                        </a:lnTo>
                        <a:lnTo>
                          <a:pt x="106" y="304"/>
                        </a:lnTo>
                        <a:lnTo>
                          <a:pt x="103" y="299"/>
                        </a:lnTo>
                        <a:lnTo>
                          <a:pt x="132" y="292"/>
                        </a:lnTo>
                        <a:lnTo>
                          <a:pt x="156" y="261"/>
                        </a:lnTo>
                        <a:lnTo>
                          <a:pt x="173" y="256"/>
                        </a:lnTo>
                        <a:lnTo>
                          <a:pt x="174" y="246"/>
                        </a:lnTo>
                        <a:lnTo>
                          <a:pt x="156" y="213"/>
                        </a:lnTo>
                        <a:lnTo>
                          <a:pt x="176" y="156"/>
                        </a:lnTo>
                        <a:lnTo>
                          <a:pt x="192" y="156"/>
                        </a:lnTo>
                        <a:lnTo>
                          <a:pt x="194" y="150"/>
                        </a:lnTo>
                        <a:lnTo>
                          <a:pt x="193" y="78"/>
                        </a:lnTo>
                        <a:lnTo>
                          <a:pt x="55" y="0"/>
                        </a:lnTo>
                        <a:lnTo>
                          <a:pt x="30" y="5"/>
                        </a:lnTo>
                        <a:lnTo>
                          <a:pt x="31"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87" name="Freeform 376"/>
                  <p:cNvSpPr>
                    <a:spLocks noChangeAspect="1"/>
                  </p:cNvSpPr>
                  <p:nvPr/>
                </p:nvSpPr>
                <p:spPr bwMode="auto">
                  <a:xfrm>
                    <a:off x="3017" y="1844"/>
                    <a:ext cx="205" cy="205"/>
                  </a:xfrm>
                  <a:custGeom>
                    <a:avLst/>
                    <a:gdLst>
                      <a:gd name="T0" fmla="*/ 291 w 201"/>
                      <a:gd name="T1" fmla="*/ 11 h 207"/>
                      <a:gd name="T2" fmla="*/ 248 w 201"/>
                      <a:gd name="T3" fmla="*/ 15 h 207"/>
                      <a:gd name="T4" fmla="*/ 235 w 201"/>
                      <a:gd name="T5" fmla="*/ 11 h 207"/>
                      <a:gd name="T6" fmla="*/ 233 w 201"/>
                      <a:gd name="T7" fmla="*/ 19 h 207"/>
                      <a:gd name="T8" fmla="*/ 218 w 201"/>
                      <a:gd name="T9" fmla="*/ 15 h 207"/>
                      <a:gd name="T10" fmla="*/ 222 w 201"/>
                      <a:gd name="T11" fmla="*/ 7 h 207"/>
                      <a:gd name="T12" fmla="*/ 194 w 201"/>
                      <a:gd name="T13" fmla="*/ 5 h 207"/>
                      <a:gd name="T14" fmla="*/ 135 w 201"/>
                      <a:gd name="T15" fmla="*/ 20 h 207"/>
                      <a:gd name="T16" fmla="*/ 68 w 201"/>
                      <a:gd name="T17" fmla="*/ 7 h 207"/>
                      <a:gd name="T18" fmla="*/ 7 w 201"/>
                      <a:gd name="T19" fmla="*/ 5 h 207"/>
                      <a:gd name="T20" fmla="*/ 5 w 201"/>
                      <a:gd name="T21" fmla="*/ 0 h 207"/>
                      <a:gd name="T22" fmla="*/ 0 w 201"/>
                      <a:gd name="T23" fmla="*/ 40 h 207"/>
                      <a:gd name="T24" fmla="*/ 7 w 201"/>
                      <a:gd name="T25" fmla="*/ 51 h 207"/>
                      <a:gd name="T26" fmla="*/ 11 w 201"/>
                      <a:gd name="T27" fmla="*/ 149 h 207"/>
                      <a:gd name="T28" fmla="*/ 12 w 201"/>
                      <a:gd name="T29" fmla="*/ 149 h 207"/>
                      <a:gd name="T30" fmla="*/ 275 w 201"/>
                      <a:gd name="T31" fmla="*/ 149 h 207"/>
                      <a:gd name="T32" fmla="*/ 310 w 201"/>
                      <a:gd name="T33" fmla="*/ 151 h 207"/>
                      <a:gd name="T34" fmla="*/ 353 w 201"/>
                      <a:gd name="T35" fmla="*/ 139 h 207"/>
                      <a:gd name="T36" fmla="*/ 352 w 201"/>
                      <a:gd name="T37" fmla="*/ 129 h 207"/>
                      <a:gd name="T38" fmla="*/ 249 w 201"/>
                      <a:gd name="T39" fmla="*/ 51 h 207"/>
                      <a:gd name="T40" fmla="*/ 239 w 201"/>
                      <a:gd name="T41" fmla="*/ 40 h 207"/>
                      <a:gd name="T42" fmla="*/ 245 w 201"/>
                      <a:gd name="T43" fmla="*/ 38 h 207"/>
                      <a:gd name="T44" fmla="*/ 275 w 201"/>
                      <a:gd name="T45" fmla="*/ 51 h 207"/>
                      <a:gd name="T46" fmla="*/ 298 w 201"/>
                      <a:gd name="T47" fmla="*/ 56 h 207"/>
                      <a:gd name="T48" fmla="*/ 321 w 201"/>
                      <a:gd name="T49" fmla="*/ 50 h 207"/>
                      <a:gd name="T50" fmla="*/ 291 w 201"/>
                      <a:gd name="T51" fmla="*/ 11 h 207"/>
                      <a:gd name="T52" fmla="*/ 291 w 201"/>
                      <a:gd name="T53" fmla="*/ 11 h 207"/>
                      <a:gd name="T54" fmla="*/ 291 w 201"/>
                      <a:gd name="T55" fmla="*/ 11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1"/>
                      <a:gd name="T85" fmla="*/ 0 h 207"/>
                      <a:gd name="T86" fmla="*/ 201 w 201"/>
                      <a:gd name="T87" fmla="*/ 207 h 20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1" h="207">
                        <a:moveTo>
                          <a:pt x="165" y="11"/>
                        </a:moveTo>
                        <a:lnTo>
                          <a:pt x="140" y="15"/>
                        </a:lnTo>
                        <a:lnTo>
                          <a:pt x="133" y="11"/>
                        </a:lnTo>
                        <a:lnTo>
                          <a:pt x="131" y="19"/>
                        </a:lnTo>
                        <a:lnTo>
                          <a:pt x="123" y="15"/>
                        </a:lnTo>
                        <a:lnTo>
                          <a:pt x="125" y="7"/>
                        </a:lnTo>
                        <a:lnTo>
                          <a:pt x="111" y="5"/>
                        </a:lnTo>
                        <a:lnTo>
                          <a:pt x="75" y="20"/>
                        </a:lnTo>
                        <a:lnTo>
                          <a:pt x="39" y="7"/>
                        </a:lnTo>
                        <a:lnTo>
                          <a:pt x="7" y="5"/>
                        </a:lnTo>
                        <a:lnTo>
                          <a:pt x="5" y="0"/>
                        </a:lnTo>
                        <a:lnTo>
                          <a:pt x="0" y="40"/>
                        </a:lnTo>
                        <a:lnTo>
                          <a:pt x="7" y="65"/>
                        </a:lnTo>
                        <a:lnTo>
                          <a:pt x="11" y="202"/>
                        </a:lnTo>
                        <a:lnTo>
                          <a:pt x="12" y="202"/>
                        </a:lnTo>
                        <a:lnTo>
                          <a:pt x="157" y="202"/>
                        </a:lnTo>
                        <a:lnTo>
                          <a:pt x="175" y="206"/>
                        </a:lnTo>
                        <a:lnTo>
                          <a:pt x="200" y="181"/>
                        </a:lnTo>
                        <a:lnTo>
                          <a:pt x="199" y="162"/>
                        </a:lnTo>
                        <a:lnTo>
                          <a:pt x="141" y="58"/>
                        </a:lnTo>
                        <a:lnTo>
                          <a:pt x="135" y="40"/>
                        </a:lnTo>
                        <a:lnTo>
                          <a:pt x="139" y="38"/>
                        </a:lnTo>
                        <a:lnTo>
                          <a:pt x="157" y="70"/>
                        </a:lnTo>
                        <a:lnTo>
                          <a:pt x="169" y="85"/>
                        </a:lnTo>
                        <a:lnTo>
                          <a:pt x="181" y="50"/>
                        </a:lnTo>
                        <a:lnTo>
                          <a:pt x="165" y="11"/>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088" name="Freeform 377"/>
                  <p:cNvSpPr>
                    <a:spLocks noChangeAspect="1"/>
                  </p:cNvSpPr>
                  <p:nvPr/>
                </p:nvSpPr>
                <p:spPr bwMode="auto">
                  <a:xfrm>
                    <a:off x="2261" y="1938"/>
                    <a:ext cx="224" cy="255"/>
                  </a:xfrm>
                  <a:custGeom>
                    <a:avLst/>
                    <a:gdLst>
                      <a:gd name="T0" fmla="*/ 137 w 220"/>
                      <a:gd name="T1" fmla="*/ 163 h 259"/>
                      <a:gd name="T2" fmla="*/ 99 w 220"/>
                      <a:gd name="T3" fmla="*/ 149 h 259"/>
                      <a:gd name="T4" fmla="*/ 67 w 220"/>
                      <a:gd name="T5" fmla="*/ 141 h 259"/>
                      <a:gd name="T6" fmla="*/ 20 w 220"/>
                      <a:gd name="T7" fmla="*/ 143 h 259"/>
                      <a:gd name="T8" fmla="*/ 5 w 220"/>
                      <a:gd name="T9" fmla="*/ 150 h 259"/>
                      <a:gd name="T10" fmla="*/ 13 w 220"/>
                      <a:gd name="T11" fmla="*/ 123 h 259"/>
                      <a:gd name="T12" fmla="*/ 6 w 220"/>
                      <a:gd name="T13" fmla="*/ 102 h 259"/>
                      <a:gd name="T14" fmla="*/ 13 w 220"/>
                      <a:gd name="T15" fmla="*/ 91 h 259"/>
                      <a:gd name="T16" fmla="*/ 0 w 220"/>
                      <a:gd name="T17" fmla="*/ 83 h 259"/>
                      <a:gd name="T18" fmla="*/ 10 w 220"/>
                      <a:gd name="T19" fmla="*/ 79 h 259"/>
                      <a:gd name="T20" fmla="*/ 121 w 220"/>
                      <a:gd name="T21" fmla="*/ 78 h 259"/>
                      <a:gd name="T22" fmla="*/ 117 w 220"/>
                      <a:gd name="T23" fmla="*/ 58 h 259"/>
                      <a:gd name="T24" fmla="*/ 159 w 220"/>
                      <a:gd name="T25" fmla="*/ 43 h 259"/>
                      <a:gd name="T26" fmla="*/ 163 w 220"/>
                      <a:gd name="T27" fmla="*/ 24 h 259"/>
                      <a:gd name="T28" fmla="*/ 259 w 220"/>
                      <a:gd name="T29" fmla="*/ 24 h 259"/>
                      <a:gd name="T30" fmla="*/ 260 w 220"/>
                      <a:gd name="T31" fmla="*/ 0 h 259"/>
                      <a:gd name="T32" fmla="*/ 367 w 220"/>
                      <a:gd name="T33" fmla="*/ 32 h 259"/>
                      <a:gd name="T34" fmla="*/ 367 w 220"/>
                      <a:gd name="T35" fmla="*/ 32 h 259"/>
                      <a:gd name="T36" fmla="*/ 317 w 220"/>
                      <a:gd name="T37" fmla="*/ 32 h 259"/>
                      <a:gd name="T38" fmla="*/ 342 w 220"/>
                      <a:gd name="T39" fmla="*/ 154 h 259"/>
                      <a:gd name="T40" fmla="*/ 205 w 220"/>
                      <a:gd name="T41" fmla="*/ 154 h 259"/>
                      <a:gd name="T42" fmla="*/ 180 w 220"/>
                      <a:gd name="T43" fmla="*/ 158 h 259"/>
                      <a:gd name="T44" fmla="*/ 163 w 220"/>
                      <a:gd name="T45" fmla="*/ 150 h 259"/>
                      <a:gd name="T46" fmla="*/ 137 w 220"/>
                      <a:gd name="T47" fmla="*/ 163 h 259"/>
                      <a:gd name="T48" fmla="*/ 137 w 220"/>
                      <a:gd name="T49" fmla="*/ 163 h 259"/>
                      <a:gd name="T50" fmla="*/ 137 w 220"/>
                      <a:gd name="T51" fmla="*/ 163 h 2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0"/>
                      <a:gd name="T79" fmla="*/ 0 h 259"/>
                      <a:gd name="T80" fmla="*/ 220 w 220"/>
                      <a:gd name="T81" fmla="*/ 259 h 2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0" h="259">
                        <a:moveTo>
                          <a:pt x="81" y="258"/>
                        </a:moveTo>
                        <a:lnTo>
                          <a:pt x="62" y="233"/>
                        </a:lnTo>
                        <a:lnTo>
                          <a:pt x="38" y="218"/>
                        </a:lnTo>
                        <a:lnTo>
                          <a:pt x="20" y="222"/>
                        </a:lnTo>
                        <a:lnTo>
                          <a:pt x="5" y="234"/>
                        </a:lnTo>
                        <a:lnTo>
                          <a:pt x="13" y="191"/>
                        </a:lnTo>
                        <a:lnTo>
                          <a:pt x="6" y="160"/>
                        </a:lnTo>
                        <a:lnTo>
                          <a:pt x="13" y="143"/>
                        </a:lnTo>
                        <a:lnTo>
                          <a:pt x="0" y="128"/>
                        </a:lnTo>
                        <a:lnTo>
                          <a:pt x="10" y="120"/>
                        </a:lnTo>
                        <a:lnTo>
                          <a:pt x="73" y="118"/>
                        </a:lnTo>
                        <a:lnTo>
                          <a:pt x="71" y="87"/>
                        </a:lnTo>
                        <a:lnTo>
                          <a:pt x="94" y="72"/>
                        </a:lnTo>
                        <a:lnTo>
                          <a:pt x="97" y="24"/>
                        </a:lnTo>
                        <a:lnTo>
                          <a:pt x="154" y="24"/>
                        </a:lnTo>
                        <a:lnTo>
                          <a:pt x="155" y="0"/>
                        </a:lnTo>
                        <a:lnTo>
                          <a:pt x="219" y="45"/>
                        </a:lnTo>
                        <a:lnTo>
                          <a:pt x="188" y="45"/>
                        </a:lnTo>
                        <a:lnTo>
                          <a:pt x="203" y="242"/>
                        </a:lnTo>
                        <a:lnTo>
                          <a:pt x="123" y="242"/>
                        </a:lnTo>
                        <a:lnTo>
                          <a:pt x="108" y="250"/>
                        </a:lnTo>
                        <a:lnTo>
                          <a:pt x="97" y="234"/>
                        </a:lnTo>
                        <a:lnTo>
                          <a:pt x="81" y="25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89" name="Freeform 378"/>
                  <p:cNvSpPr>
                    <a:spLocks noChangeAspect="1"/>
                  </p:cNvSpPr>
                  <p:nvPr/>
                </p:nvSpPr>
                <p:spPr bwMode="auto">
                  <a:xfrm>
                    <a:off x="2261" y="1928"/>
                    <a:ext cx="159" cy="138"/>
                  </a:xfrm>
                  <a:custGeom>
                    <a:avLst/>
                    <a:gdLst>
                      <a:gd name="T0" fmla="*/ 268 w 156"/>
                      <a:gd name="T1" fmla="*/ 0 h 139"/>
                      <a:gd name="T2" fmla="*/ 268 w 156"/>
                      <a:gd name="T3" fmla="*/ 10 h 139"/>
                      <a:gd name="T4" fmla="*/ 268 w 156"/>
                      <a:gd name="T5" fmla="*/ 10 h 139"/>
                      <a:gd name="T6" fmla="*/ 266 w 156"/>
                      <a:gd name="T7" fmla="*/ 34 h 139"/>
                      <a:gd name="T8" fmla="*/ 167 w 156"/>
                      <a:gd name="T9" fmla="*/ 34 h 139"/>
                      <a:gd name="T10" fmla="*/ 163 w 156"/>
                      <a:gd name="T11" fmla="*/ 69 h 139"/>
                      <a:gd name="T12" fmla="*/ 122 w 156"/>
                      <a:gd name="T13" fmla="*/ 69 h 139"/>
                      <a:gd name="T14" fmla="*/ 126 w 156"/>
                      <a:gd name="T15" fmla="*/ 99 h 139"/>
                      <a:gd name="T16" fmla="*/ 10 w 156"/>
                      <a:gd name="T17" fmla="*/ 101 h 139"/>
                      <a:gd name="T18" fmla="*/ 0 w 156"/>
                      <a:gd name="T19" fmla="*/ 109 h 139"/>
                      <a:gd name="T20" fmla="*/ 3 w 156"/>
                      <a:gd name="T21" fmla="*/ 88 h 139"/>
                      <a:gd name="T22" fmla="*/ 67 w 156"/>
                      <a:gd name="T23" fmla="*/ 63 h 139"/>
                      <a:gd name="T24" fmla="*/ 82 w 156"/>
                      <a:gd name="T25" fmla="*/ 33 h 139"/>
                      <a:gd name="T26" fmla="*/ 106 w 156"/>
                      <a:gd name="T27" fmla="*/ 21 h 139"/>
                      <a:gd name="T28" fmla="*/ 139 w 156"/>
                      <a:gd name="T29" fmla="*/ 0 h 139"/>
                      <a:gd name="T30" fmla="*/ 268 w 156"/>
                      <a:gd name="T31" fmla="*/ 0 h 139"/>
                      <a:gd name="T32" fmla="*/ 268 w 156"/>
                      <a:gd name="T33" fmla="*/ 0 h 139"/>
                      <a:gd name="T34" fmla="*/ 268 w 156"/>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9"/>
                      <a:gd name="T56" fmla="*/ 156 w 156"/>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9">
                        <a:moveTo>
                          <a:pt x="155" y="0"/>
                        </a:moveTo>
                        <a:lnTo>
                          <a:pt x="155" y="10"/>
                        </a:lnTo>
                        <a:lnTo>
                          <a:pt x="154" y="34"/>
                        </a:lnTo>
                        <a:lnTo>
                          <a:pt x="97" y="34"/>
                        </a:lnTo>
                        <a:lnTo>
                          <a:pt x="94" y="82"/>
                        </a:lnTo>
                        <a:lnTo>
                          <a:pt x="71" y="97"/>
                        </a:lnTo>
                        <a:lnTo>
                          <a:pt x="73" y="128"/>
                        </a:lnTo>
                        <a:lnTo>
                          <a:pt x="10" y="130"/>
                        </a:lnTo>
                        <a:lnTo>
                          <a:pt x="0" y="138"/>
                        </a:lnTo>
                        <a:lnTo>
                          <a:pt x="3" y="117"/>
                        </a:lnTo>
                        <a:lnTo>
                          <a:pt x="38" y="63"/>
                        </a:lnTo>
                        <a:lnTo>
                          <a:pt x="51" y="33"/>
                        </a:lnTo>
                        <a:lnTo>
                          <a:pt x="63" y="21"/>
                        </a:lnTo>
                        <a:lnTo>
                          <a:pt x="78" y="0"/>
                        </a:lnTo>
                        <a:lnTo>
                          <a:pt x="15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0" name="Freeform 379"/>
                  <p:cNvSpPr>
                    <a:spLocks noChangeAspect="1"/>
                  </p:cNvSpPr>
                  <p:nvPr/>
                </p:nvSpPr>
                <p:spPr bwMode="auto">
                  <a:xfrm>
                    <a:off x="2711" y="1733"/>
                    <a:ext cx="66" cy="141"/>
                  </a:xfrm>
                  <a:custGeom>
                    <a:avLst/>
                    <a:gdLst>
                      <a:gd name="T0" fmla="*/ 91 w 65"/>
                      <a:gd name="T1" fmla="*/ 48 h 144"/>
                      <a:gd name="T2" fmla="*/ 93 w 65"/>
                      <a:gd name="T3" fmla="*/ 57 h 144"/>
                      <a:gd name="T4" fmla="*/ 71 w 65"/>
                      <a:gd name="T5" fmla="*/ 66 h 144"/>
                      <a:gd name="T6" fmla="*/ 71 w 65"/>
                      <a:gd name="T7" fmla="*/ 73 h 144"/>
                      <a:gd name="T8" fmla="*/ 31 w 65"/>
                      <a:gd name="T9" fmla="*/ 77 h 144"/>
                      <a:gd name="T10" fmla="*/ 26 w 65"/>
                      <a:gd name="T11" fmla="*/ 62 h 144"/>
                      <a:gd name="T12" fmla="*/ 10 w 65"/>
                      <a:gd name="T13" fmla="*/ 56 h 144"/>
                      <a:gd name="T14" fmla="*/ 0 w 65"/>
                      <a:gd name="T15" fmla="*/ 43 h 144"/>
                      <a:gd name="T16" fmla="*/ 14 w 65"/>
                      <a:gd name="T17" fmla="*/ 24 h 144"/>
                      <a:gd name="T18" fmla="*/ 14 w 65"/>
                      <a:gd name="T19" fmla="*/ 14 h 144"/>
                      <a:gd name="T20" fmla="*/ 22 w 65"/>
                      <a:gd name="T21" fmla="*/ 5 h 144"/>
                      <a:gd name="T22" fmla="*/ 65 w 65"/>
                      <a:gd name="T23" fmla="*/ 0 h 144"/>
                      <a:gd name="T24" fmla="*/ 75 w 65"/>
                      <a:gd name="T25" fmla="*/ 2 h 144"/>
                      <a:gd name="T26" fmla="*/ 77 w 65"/>
                      <a:gd name="T27" fmla="*/ 11 h 144"/>
                      <a:gd name="T28" fmla="*/ 90 w 65"/>
                      <a:gd name="T29" fmla="*/ 6 h 144"/>
                      <a:gd name="T30" fmla="*/ 79 w 65"/>
                      <a:gd name="T31" fmla="*/ 18 h 144"/>
                      <a:gd name="T32" fmla="*/ 90 w 65"/>
                      <a:gd name="T33" fmla="*/ 24 h 144"/>
                      <a:gd name="T34" fmla="*/ 71 w 65"/>
                      <a:gd name="T35" fmla="*/ 35 h 144"/>
                      <a:gd name="T36" fmla="*/ 75 w 65"/>
                      <a:gd name="T37" fmla="*/ 43 h 144"/>
                      <a:gd name="T38" fmla="*/ 87 w 65"/>
                      <a:gd name="T39" fmla="*/ 44 h 144"/>
                      <a:gd name="T40" fmla="*/ 91 w 65"/>
                      <a:gd name="T41" fmla="*/ 48 h 144"/>
                      <a:gd name="T42" fmla="*/ 91 w 65"/>
                      <a:gd name="T43" fmla="*/ 48 h 144"/>
                      <a:gd name="T44" fmla="*/ 91 w 65"/>
                      <a:gd name="T45" fmla="*/ 48 h 144"/>
                      <a:gd name="T46" fmla="*/ 91 w 65"/>
                      <a:gd name="T47" fmla="*/ 48 h 1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144"/>
                      <a:gd name="T74" fmla="*/ 65 w 65"/>
                      <a:gd name="T75" fmla="*/ 144 h 1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144">
                        <a:moveTo>
                          <a:pt x="62" y="83"/>
                        </a:moveTo>
                        <a:lnTo>
                          <a:pt x="64" y="101"/>
                        </a:lnTo>
                        <a:lnTo>
                          <a:pt x="42" y="118"/>
                        </a:lnTo>
                        <a:lnTo>
                          <a:pt x="42" y="137"/>
                        </a:lnTo>
                        <a:lnTo>
                          <a:pt x="31" y="143"/>
                        </a:lnTo>
                        <a:lnTo>
                          <a:pt x="26" y="110"/>
                        </a:lnTo>
                        <a:lnTo>
                          <a:pt x="10" y="99"/>
                        </a:lnTo>
                        <a:lnTo>
                          <a:pt x="0" y="73"/>
                        </a:lnTo>
                        <a:lnTo>
                          <a:pt x="14" y="50"/>
                        </a:lnTo>
                        <a:lnTo>
                          <a:pt x="14" y="14"/>
                        </a:lnTo>
                        <a:lnTo>
                          <a:pt x="22" y="5"/>
                        </a:lnTo>
                        <a:lnTo>
                          <a:pt x="36" y="0"/>
                        </a:lnTo>
                        <a:lnTo>
                          <a:pt x="46" y="2"/>
                        </a:lnTo>
                        <a:lnTo>
                          <a:pt x="48" y="11"/>
                        </a:lnTo>
                        <a:lnTo>
                          <a:pt x="61" y="6"/>
                        </a:lnTo>
                        <a:lnTo>
                          <a:pt x="50" y="18"/>
                        </a:lnTo>
                        <a:lnTo>
                          <a:pt x="61" y="42"/>
                        </a:lnTo>
                        <a:lnTo>
                          <a:pt x="42" y="64"/>
                        </a:lnTo>
                        <a:lnTo>
                          <a:pt x="46" y="72"/>
                        </a:lnTo>
                        <a:lnTo>
                          <a:pt x="58" y="75"/>
                        </a:lnTo>
                        <a:lnTo>
                          <a:pt x="62" y="83"/>
                        </a:lnTo>
                      </a:path>
                    </a:pathLst>
                  </a:custGeom>
                  <a:solidFill>
                    <a:srgbClr val="FFFFCC"/>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091" name="Freeform 380"/>
                  <p:cNvSpPr>
                    <a:spLocks noChangeAspect="1"/>
                  </p:cNvSpPr>
                  <p:nvPr/>
                </p:nvSpPr>
                <p:spPr bwMode="auto">
                  <a:xfrm>
                    <a:off x="2341" y="1763"/>
                    <a:ext cx="216" cy="166"/>
                  </a:xfrm>
                  <a:custGeom>
                    <a:avLst/>
                    <a:gdLst>
                      <a:gd name="T0" fmla="*/ 350 w 212"/>
                      <a:gd name="T1" fmla="*/ 20 h 169"/>
                      <a:gd name="T2" fmla="*/ 362 w 212"/>
                      <a:gd name="T3" fmla="*/ 42 h 169"/>
                      <a:gd name="T4" fmla="*/ 285 w 212"/>
                      <a:gd name="T5" fmla="*/ 54 h 169"/>
                      <a:gd name="T6" fmla="*/ 287 w 212"/>
                      <a:gd name="T7" fmla="*/ 61 h 169"/>
                      <a:gd name="T8" fmla="*/ 235 w 212"/>
                      <a:gd name="T9" fmla="*/ 72 h 169"/>
                      <a:gd name="T10" fmla="*/ 152 w 212"/>
                      <a:gd name="T11" fmla="*/ 81 h 169"/>
                      <a:gd name="T12" fmla="*/ 140 w 212"/>
                      <a:gd name="T13" fmla="*/ 84 h 169"/>
                      <a:gd name="T14" fmla="*/ 132 w 212"/>
                      <a:gd name="T15" fmla="*/ 100 h 169"/>
                      <a:gd name="T16" fmla="*/ 0 w 212"/>
                      <a:gd name="T17" fmla="*/ 100 h 169"/>
                      <a:gd name="T18" fmla="*/ 26 w 212"/>
                      <a:gd name="T19" fmla="*/ 92 h 169"/>
                      <a:gd name="T20" fmla="*/ 90 w 212"/>
                      <a:gd name="T21" fmla="*/ 76 h 169"/>
                      <a:gd name="T22" fmla="*/ 102 w 212"/>
                      <a:gd name="T23" fmla="*/ 69 h 169"/>
                      <a:gd name="T24" fmla="*/ 96 w 212"/>
                      <a:gd name="T25" fmla="*/ 57 h 169"/>
                      <a:gd name="T26" fmla="*/ 120 w 212"/>
                      <a:gd name="T27" fmla="*/ 40 h 169"/>
                      <a:gd name="T28" fmla="*/ 148 w 212"/>
                      <a:gd name="T29" fmla="*/ 28 h 169"/>
                      <a:gd name="T30" fmla="*/ 195 w 212"/>
                      <a:gd name="T31" fmla="*/ 28 h 169"/>
                      <a:gd name="T32" fmla="*/ 228 w 212"/>
                      <a:gd name="T33" fmla="*/ 0 h 169"/>
                      <a:gd name="T34" fmla="*/ 242 w 212"/>
                      <a:gd name="T35" fmla="*/ 0 h 169"/>
                      <a:gd name="T36" fmla="*/ 269 w 212"/>
                      <a:gd name="T37" fmla="*/ 12 h 169"/>
                      <a:gd name="T38" fmla="*/ 316 w 212"/>
                      <a:gd name="T39" fmla="*/ 9 h 169"/>
                      <a:gd name="T40" fmla="*/ 340 w 212"/>
                      <a:gd name="T41" fmla="*/ 11 h 169"/>
                      <a:gd name="T42" fmla="*/ 350 w 212"/>
                      <a:gd name="T43" fmla="*/ 20 h 169"/>
                      <a:gd name="T44" fmla="*/ 350 w 212"/>
                      <a:gd name="T45" fmla="*/ 20 h 169"/>
                      <a:gd name="T46" fmla="*/ 350 w 212"/>
                      <a:gd name="T47" fmla="*/ 20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69"/>
                      <a:gd name="T74" fmla="*/ 212 w 212"/>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69">
                        <a:moveTo>
                          <a:pt x="205" y="20"/>
                        </a:moveTo>
                        <a:lnTo>
                          <a:pt x="211" y="71"/>
                        </a:lnTo>
                        <a:lnTo>
                          <a:pt x="167" y="83"/>
                        </a:lnTo>
                        <a:lnTo>
                          <a:pt x="168" y="96"/>
                        </a:lnTo>
                        <a:lnTo>
                          <a:pt x="136" y="119"/>
                        </a:lnTo>
                        <a:lnTo>
                          <a:pt x="88" y="136"/>
                        </a:lnTo>
                        <a:lnTo>
                          <a:pt x="80" y="143"/>
                        </a:lnTo>
                        <a:lnTo>
                          <a:pt x="77" y="168"/>
                        </a:lnTo>
                        <a:lnTo>
                          <a:pt x="0" y="168"/>
                        </a:lnTo>
                        <a:lnTo>
                          <a:pt x="26" y="156"/>
                        </a:lnTo>
                        <a:lnTo>
                          <a:pt x="56" y="126"/>
                        </a:lnTo>
                        <a:lnTo>
                          <a:pt x="62" y="113"/>
                        </a:lnTo>
                        <a:lnTo>
                          <a:pt x="59" y="88"/>
                        </a:lnTo>
                        <a:lnTo>
                          <a:pt x="71" y="69"/>
                        </a:lnTo>
                        <a:lnTo>
                          <a:pt x="85" y="53"/>
                        </a:lnTo>
                        <a:lnTo>
                          <a:pt x="115" y="36"/>
                        </a:lnTo>
                        <a:lnTo>
                          <a:pt x="132" y="0"/>
                        </a:lnTo>
                        <a:lnTo>
                          <a:pt x="141" y="0"/>
                        </a:lnTo>
                        <a:lnTo>
                          <a:pt x="157" y="12"/>
                        </a:lnTo>
                        <a:lnTo>
                          <a:pt x="183" y="9"/>
                        </a:lnTo>
                        <a:lnTo>
                          <a:pt x="198" y="11"/>
                        </a:lnTo>
                        <a:lnTo>
                          <a:pt x="205"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2" name="Freeform 381"/>
                  <p:cNvSpPr>
                    <a:spLocks noChangeAspect="1"/>
                  </p:cNvSpPr>
                  <p:nvPr/>
                </p:nvSpPr>
                <p:spPr bwMode="auto">
                  <a:xfrm>
                    <a:off x="2290" y="2235"/>
                    <a:ext cx="137" cy="114"/>
                  </a:xfrm>
                  <a:custGeom>
                    <a:avLst/>
                    <a:gdLst>
                      <a:gd name="T0" fmla="*/ 182 w 135"/>
                      <a:gd name="T1" fmla="*/ 79 h 115"/>
                      <a:gd name="T2" fmla="*/ 191 w 135"/>
                      <a:gd name="T3" fmla="*/ 73 h 115"/>
                      <a:gd name="T4" fmla="*/ 188 w 135"/>
                      <a:gd name="T5" fmla="*/ 63 h 115"/>
                      <a:gd name="T6" fmla="*/ 203 w 135"/>
                      <a:gd name="T7" fmla="*/ 57 h 115"/>
                      <a:gd name="T8" fmla="*/ 191 w 135"/>
                      <a:gd name="T9" fmla="*/ 57 h 115"/>
                      <a:gd name="T10" fmla="*/ 197 w 135"/>
                      <a:gd name="T11" fmla="*/ 52 h 115"/>
                      <a:gd name="T12" fmla="*/ 166 w 135"/>
                      <a:gd name="T13" fmla="*/ 4 h 115"/>
                      <a:gd name="T14" fmla="*/ 114 w 135"/>
                      <a:gd name="T15" fmla="*/ 13 h 115"/>
                      <a:gd name="T16" fmla="*/ 98 w 135"/>
                      <a:gd name="T17" fmla="*/ 5 h 115"/>
                      <a:gd name="T18" fmla="*/ 26 w 135"/>
                      <a:gd name="T19" fmla="*/ 0 h 115"/>
                      <a:gd name="T20" fmla="*/ 24 w 135"/>
                      <a:gd name="T21" fmla="*/ 21 h 115"/>
                      <a:gd name="T22" fmla="*/ 8 w 135"/>
                      <a:gd name="T23" fmla="*/ 27 h 115"/>
                      <a:gd name="T24" fmla="*/ 0 w 135"/>
                      <a:gd name="T25" fmla="*/ 37 h 115"/>
                      <a:gd name="T26" fmla="*/ 0 w 135"/>
                      <a:gd name="T27" fmla="*/ 37 h 115"/>
                      <a:gd name="T28" fmla="*/ 32 w 135"/>
                      <a:gd name="T29" fmla="*/ 57 h 115"/>
                      <a:gd name="T30" fmla="*/ 32 w 135"/>
                      <a:gd name="T31" fmla="*/ 57 h 115"/>
                      <a:gd name="T32" fmla="*/ 78 w 135"/>
                      <a:gd name="T33" fmla="*/ 57 h 115"/>
                      <a:gd name="T34" fmla="*/ 95 w 135"/>
                      <a:gd name="T35" fmla="*/ 56 h 115"/>
                      <a:gd name="T36" fmla="*/ 122 w 135"/>
                      <a:gd name="T37" fmla="*/ 57 h 115"/>
                      <a:gd name="T38" fmla="*/ 116 w 135"/>
                      <a:gd name="T39" fmla="*/ 61 h 115"/>
                      <a:gd name="T40" fmla="*/ 126 w 135"/>
                      <a:gd name="T41" fmla="*/ 61 h 115"/>
                      <a:gd name="T42" fmla="*/ 150 w 135"/>
                      <a:gd name="T43" fmla="*/ 59 h 115"/>
                      <a:gd name="T44" fmla="*/ 166 w 135"/>
                      <a:gd name="T45" fmla="*/ 85 h 115"/>
                      <a:gd name="T46" fmla="*/ 182 w 135"/>
                      <a:gd name="T47" fmla="*/ 79 h 115"/>
                      <a:gd name="T48" fmla="*/ 182 w 135"/>
                      <a:gd name="T49" fmla="*/ 79 h 115"/>
                      <a:gd name="T50" fmla="*/ 182 w 135"/>
                      <a:gd name="T51" fmla="*/ 79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5"/>
                      <a:gd name="T79" fmla="*/ 0 h 115"/>
                      <a:gd name="T80" fmla="*/ 135 w 135"/>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5" h="115">
                        <a:moveTo>
                          <a:pt x="120" y="108"/>
                        </a:moveTo>
                        <a:lnTo>
                          <a:pt x="126" y="102"/>
                        </a:lnTo>
                        <a:lnTo>
                          <a:pt x="124" y="92"/>
                        </a:lnTo>
                        <a:lnTo>
                          <a:pt x="134" y="85"/>
                        </a:lnTo>
                        <a:lnTo>
                          <a:pt x="126" y="63"/>
                        </a:lnTo>
                        <a:lnTo>
                          <a:pt x="130" y="52"/>
                        </a:lnTo>
                        <a:lnTo>
                          <a:pt x="108" y="4"/>
                        </a:lnTo>
                        <a:lnTo>
                          <a:pt x="79" y="13"/>
                        </a:lnTo>
                        <a:lnTo>
                          <a:pt x="69" y="5"/>
                        </a:lnTo>
                        <a:lnTo>
                          <a:pt x="26" y="0"/>
                        </a:lnTo>
                        <a:lnTo>
                          <a:pt x="24" y="21"/>
                        </a:lnTo>
                        <a:lnTo>
                          <a:pt x="8" y="27"/>
                        </a:lnTo>
                        <a:lnTo>
                          <a:pt x="0" y="37"/>
                        </a:lnTo>
                        <a:lnTo>
                          <a:pt x="32" y="73"/>
                        </a:lnTo>
                        <a:lnTo>
                          <a:pt x="49" y="57"/>
                        </a:lnTo>
                        <a:lnTo>
                          <a:pt x="66" y="56"/>
                        </a:lnTo>
                        <a:lnTo>
                          <a:pt x="83" y="79"/>
                        </a:lnTo>
                        <a:lnTo>
                          <a:pt x="80" y="90"/>
                        </a:lnTo>
                        <a:lnTo>
                          <a:pt x="85" y="90"/>
                        </a:lnTo>
                        <a:lnTo>
                          <a:pt x="97" y="88"/>
                        </a:lnTo>
                        <a:lnTo>
                          <a:pt x="108" y="114"/>
                        </a:lnTo>
                        <a:lnTo>
                          <a:pt x="120" y="10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3" name="Freeform 382"/>
                  <p:cNvSpPr>
                    <a:spLocks noChangeAspect="1"/>
                  </p:cNvSpPr>
                  <p:nvPr/>
                </p:nvSpPr>
                <p:spPr bwMode="auto">
                  <a:xfrm>
                    <a:off x="2798" y="2389"/>
                    <a:ext cx="355" cy="378"/>
                  </a:xfrm>
                  <a:custGeom>
                    <a:avLst/>
                    <a:gdLst>
                      <a:gd name="T0" fmla="*/ 315 w 349"/>
                      <a:gd name="T1" fmla="*/ 8 h 382"/>
                      <a:gd name="T2" fmla="*/ 302 w 349"/>
                      <a:gd name="T3" fmla="*/ 18 h 382"/>
                      <a:gd name="T4" fmla="*/ 248 w 349"/>
                      <a:gd name="T5" fmla="*/ 15 h 382"/>
                      <a:gd name="T6" fmla="*/ 230 w 349"/>
                      <a:gd name="T7" fmla="*/ 0 h 382"/>
                      <a:gd name="T8" fmla="*/ 212 w 349"/>
                      <a:gd name="T9" fmla="*/ 0 h 382"/>
                      <a:gd name="T10" fmla="*/ 185 w 349"/>
                      <a:gd name="T11" fmla="*/ 31 h 382"/>
                      <a:gd name="T12" fmla="*/ 168 w 349"/>
                      <a:gd name="T13" fmla="*/ 47 h 382"/>
                      <a:gd name="T14" fmla="*/ 161 w 349"/>
                      <a:gd name="T15" fmla="*/ 93 h 382"/>
                      <a:gd name="T16" fmla="*/ 114 w 349"/>
                      <a:gd name="T17" fmla="*/ 118 h 382"/>
                      <a:gd name="T18" fmla="*/ 98 w 349"/>
                      <a:gd name="T19" fmla="*/ 137 h 382"/>
                      <a:gd name="T20" fmla="*/ 70 w 349"/>
                      <a:gd name="T21" fmla="*/ 150 h 382"/>
                      <a:gd name="T22" fmla="*/ 65 w 349"/>
                      <a:gd name="T23" fmla="*/ 143 h 382"/>
                      <a:gd name="T24" fmla="*/ 21 w 349"/>
                      <a:gd name="T25" fmla="*/ 150 h 382"/>
                      <a:gd name="T26" fmla="*/ 12 w 349"/>
                      <a:gd name="T27" fmla="*/ 148 h 382"/>
                      <a:gd name="T28" fmla="*/ 4 w 349"/>
                      <a:gd name="T29" fmla="*/ 153 h 382"/>
                      <a:gd name="T30" fmla="*/ 0 w 349"/>
                      <a:gd name="T31" fmla="*/ 172 h 382"/>
                      <a:gd name="T32" fmla="*/ 0 w 349"/>
                      <a:gd name="T33" fmla="*/ 172 h 382"/>
                      <a:gd name="T34" fmla="*/ 4 w 349"/>
                      <a:gd name="T35" fmla="*/ 180 h 382"/>
                      <a:gd name="T36" fmla="*/ 21 w 349"/>
                      <a:gd name="T37" fmla="*/ 171 h 382"/>
                      <a:gd name="T38" fmla="*/ 104 w 349"/>
                      <a:gd name="T39" fmla="*/ 170 h 382"/>
                      <a:gd name="T40" fmla="*/ 124 w 349"/>
                      <a:gd name="T41" fmla="*/ 177 h 382"/>
                      <a:gd name="T42" fmla="*/ 136 w 349"/>
                      <a:gd name="T43" fmla="*/ 194 h 382"/>
                      <a:gd name="T44" fmla="*/ 165 w 349"/>
                      <a:gd name="T45" fmla="*/ 206 h 382"/>
                      <a:gd name="T46" fmla="*/ 201 w 349"/>
                      <a:gd name="T47" fmla="*/ 204 h 382"/>
                      <a:gd name="T48" fmla="*/ 212 w 349"/>
                      <a:gd name="T49" fmla="*/ 191 h 382"/>
                      <a:gd name="T50" fmla="*/ 254 w 349"/>
                      <a:gd name="T51" fmla="*/ 188 h 382"/>
                      <a:gd name="T52" fmla="*/ 254 w 349"/>
                      <a:gd name="T53" fmla="*/ 193 h 382"/>
                      <a:gd name="T54" fmla="*/ 277 w 349"/>
                      <a:gd name="T55" fmla="*/ 194 h 382"/>
                      <a:gd name="T56" fmla="*/ 280 w 349"/>
                      <a:gd name="T57" fmla="*/ 198 h 382"/>
                      <a:gd name="T58" fmla="*/ 282 w 349"/>
                      <a:gd name="T59" fmla="*/ 226 h 382"/>
                      <a:gd name="T60" fmla="*/ 295 w 349"/>
                      <a:gd name="T61" fmla="*/ 240 h 382"/>
                      <a:gd name="T62" fmla="*/ 285 w 349"/>
                      <a:gd name="T63" fmla="*/ 248 h 382"/>
                      <a:gd name="T64" fmla="*/ 290 w 349"/>
                      <a:gd name="T65" fmla="*/ 253 h 382"/>
                      <a:gd name="T66" fmla="*/ 350 w 349"/>
                      <a:gd name="T67" fmla="*/ 247 h 382"/>
                      <a:gd name="T68" fmla="*/ 410 w 349"/>
                      <a:gd name="T69" fmla="*/ 262 h 382"/>
                      <a:gd name="T70" fmla="*/ 437 w 349"/>
                      <a:gd name="T71" fmla="*/ 260 h 382"/>
                      <a:gd name="T72" fmla="*/ 486 w 349"/>
                      <a:gd name="T73" fmla="*/ 279 h 382"/>
                      <a:gd name="T74" fmla="*/ 510 w 349"/>
                      <a:gd name="T75" fmla="*/ 282 h 382"/>
                      <a:gd name="T76" fmla="*/ 517 w 349"/>
                      <a:gd name="T77" fmla="*/ 267 h 382"/>
                      <a:gd name="T78" fmla="*/ 495 w 349"/>
                      <a:gd name="T79" fmla="*/ 268 h 382"/>
                      <a:gd name="T80" fmla="*/ 485 w 349"/>
                      <a:gd name="T81" fmla="*/ 261 h 382"/>
                      <a:gd name="T82" fmla="*/ 493 w 349"/>
                      <a:gd name="T83" fmla="*/ 219 h 382"/>
                      <a:gd name="T84" fmla="*/ 501 w 349"/>
                      <a:gd name="T85" fmla="*/ 212 h 382"/>
                      <a:gd name="T86" fmla="*/ 546 w 349"/>
                      <a:gd name="T87" fmla="*/ 206 h 382"/>
                      <a:gd name="T88" fmla="*/ 553 w 349"/>
                      <a:gd name="T89" fmla="*/ 206 h 382"/>
                      <a:gd name="T90" fmla="*/ 519 w 349"/>
                      <a:gd name="T91" fmla="*/ 179 h 382"/>
                      <a:gd name="T92" fmla="*/ 519 w 349"/>
                      <a:gd name="T93" fmla="*/ 142 h 382"/>
                      <a:gd name="T94" fmla="*/ 510 w 349"/>
                      <a:gd name="T95" fmla="*/ 131 h 382"/>
                      <a:gd name="T96" fmla="*/ 504 w 349"/>
                      <a:gd name="T97" fmla="*/ 125 h 382"/>
                      <a:gd name="T98" fmla="*/ 502 w 349"/>
                      <a:gd name="T99" fmla="*/ 121 h 382"/>
                      <a:gd name="T100" fmla="*/ 522 w 349"/>
                      <a:gd name="T101" fmla="*/ 105 h 382"/>
                      <a:gd name="T102" fmla="*/ 531 w 349"/>
                      <a:gd name="T103" fmla="*/ 70 h 382"/>
                      <a:gd name="T104" fmla="*/ 547 w 349"/>
                      <a:gd name="T105" fmla="*/ 53 h 382"/>
                      <a:gd name="T106" fmla="*/ 569 w 349"/>
                      <a:gd name="T107" fmla="*/ 47 h 382"/>
                      <a:gd name="T108" fmla="*/ 555 w 349"/>
                      <a:gd name="T109" fmla="*/ 47 h 382"/>
                      <a:gd name="T110" fmla="*/ 558 w 349"/>
                      <a:gd name="T111" fmla="*/ 33 h 382"/>
                      <a:gd name="T112" fmla="*/ 526 w 349"/>
                      <a:gd name="T113" fmla="*/ 14 h 382"/>
                      <a:gd name="T114" fmla="*/ 477 w 349"/>
                      <a:gd name="T115" fmla="*/ 15 h 382"/>
                      <a:gd name="T116" fmla="*/ 456 w 349"/>
                      <a:gd name="T117" fmla="*/ 0 h 382"/>
                      <a:gd name="T118" fmla="*/ 315 w 349"/>
                      <a:gd name="T119" fmla="*/ 8 h 382"/>
                      <a:gd name="T120" fmla="*/ 315 w 349"/>
                      <a:gd name="T121" fmla="*/ 8 h 382"/>
                      <a:gd name="T122" fmla="*/ 315 w 349"/>
                      <a:gd name="T123" fmla="*/ 8 h 3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9"/>
                      <a:gd name="T187" fmla="*/ 0 h 382"/>
                      <a:gd name="T188" fmla="*/ 349 w 349"/>
                      <a:gd name="T189" fmla="*/ 382 h 3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9" h="382">
                        <a:moveTo>
                          <a:pt x="193" y="8"/>
                        </a:moveTo>
                        <a:lnTo>
                          <a:pt x="185" y="18"/>
                        </a:lnTo>
                        <a:lnTo>
                          <a:pt x="150" y="15"/>
                        </a:lnTo>
                        <a:lnTo>
                          <a:pt x="140" y="0"/>
                        </a:lnTo>
                        <a:lnTo>
                          <a:pt x="131" y="0"/>
                        </a:lnTo>
                        <a:lnTo>
                          <a:pt x="114" y="31"/>
                        </a:lnTo>
                        <a:lnTo>
                          <a:pt x="103" y="68"/>
                        </a:lnTo>
                        <a:lnTo>
                          <a:pt x="98" y="122"/>
                        </a:lnTo>
                        <a:lnTo>
                          <a:pt x="72" y="151"/>
                        </a:lnTo>
                        <a:lnTo>
                          <a:pt x="64" y="190"/>
                        </a:lnTo>
                        <a:lnTo>
                          <a:pt x="41" y="208"/>
                        </a:lnTo>
                        <a:lnTo>
                          <a:pt x="36" y="201"/>
                        </a:lnTo>
                        <a:lnTo>
                          <a:pt x="21" y="208"/>
                        </a:lnTo>
                        <a:lnTo>
                          <a:pt x="12" y="206"/>
                        </a:lnTo>
                        <a:lnTo>
                          <a:pt x="4" y="211"/>
                        </a:lnTo>
                        <a:lnTo>
                          <a:pt x="0" y="230"/>
                        </a:lnTo>
                        <a:lnTo>
                          <a:pt x="4" y="239"/>
                        </a:lnTo>
                        <a:lnTo>
                          <a:pt x="21" y="229"/>
                        </a:lnTo>
                        <a:lnTo>
                          <a:pt x="67" y="228"/>
                        </a:lnTo>
                        <a:lnTo>
                          <a:pt x="77" y="235"/>
                        </a:lnTo>
                        <a:lnTo>
                          <a:pt x="83" y="259"/>
                        </a:lnTo>
                        <a:lnTo>
                          <a:pt x="101" y="277"/>
                        </a:lnTo>
                        <a:lnTo>
                          <a:pt x="125" y="274"/>
                        </a:lnTo>
                        <a:lnTo>
                          <a:pt x="131" y="255"/>
                        </a:lnTo>
                        <a:lnTo>
                          <a:pt x="155" y="251"/>
                        </a:lnTo>
                        <a:lnTo>
                          <a:pt x="155" y="258"/>
                        </a:lnTo>
                        <a:lnTo>
                          <a:pt x="170" y="259"/>
                        </a:lnTo>
                        <a:lnTo>
                          <a:pt x="172" y="266"/>
                        </a:lnTo>
                        <a:lnTo>
                          <a:pt x="173" y="307"/>
                        </a:lnTo>
                        <a:lnTo>
                          <a:pt x="181" y="327"/>
                        </a:lnTo>
                        <a:lnTo>
                          <a:pt x="175" y="336"/>
                        </a:lnTo>
                        <a:lnTo>
                          <a:pt x="178" y="343"/>
                        </a:lnTo>
                        <a:lnTo>
                          <a:pt x="213" y="334"/>
                        </a:lnTo>
                        <a:lnTo>
                          <a:pt x="250" y="354"/>
                        </a:lnTo>
                        <a:lnTo>
                          <a:pt x="266" y="352"/>
                        </a:lnTo>
                        <a:lnTo>
                          <a:pt x="297" y="377"/>
                        </a:lnTo>
                        <a:lnTo>
                          <a:pt x="311" y="381"/>
                        </a:lnTo>
                        <a:lnTo>
                          <a:pt x="315" y="361"/>
                        </a:lnTo>
                        <a:lnTo>
                          <a:pt x="303" y="362"/>
                        </a:lnTo>
                        <a:lnTo>
                          <a:pt x="296" y="353"/>
                        </a:lnTo>
                        <a:lnTo>
                          <a:pt x="301" y="297"/>
                        </a:lnTo>
                        <a:lnTo>
                          <a:pt x="306" y="286"/>
                        </a:lnTo>
                        <a:lnTo>
                          <a:pt x="333" y="278"/>
                        </a:lnTo>
                        <a:lnTo>
                          <a:pt x="338" y="277"/>
                        </a:lnTo>
                        <a:lnTo>
                          <a:pt x="316" y="237"/>
                        </a:lnTo>
                        <a:lnTo>
                          <a:pt x="316" y="200"/>
                        </a:lnTo>
                        <a:lnTo>
                          <a:pt x="311" y="177"/>
                        </a:lnTo>
                        <a:lnTo>
                          <a:pt x="308" y="165"/>
                        </a:lnTo>
                        <a:lnTo>
                          <a:pt x="307" y="157"/>
                        </a:lnTo>
                        <a:lnTo>
                          <a:pt x="318" y="134"/>
                        </a:lnTo>
                        <a:lnTo>
                          <a:pt x="323" y="99"/>
                        </a:lnTo>
                        <a:lnTo>
                          <a:pt x="334" y="82"/>
                        </a:lnTo>
                        <a:lnTo>
                          <a:pt x="348" y="62"/>
                        </a:lnTo>
                        <a:lnTo>
                          <a:pt x="339" y="53"/>
                        </a:lnTo>
                        <a:lnTo>
                          <a:pt x="341" y="33"/>
                        </a:lnTo>
                        <a:lnTo>
                          <a:pt x="320" y="14"/>
                        </a:lnTo>
                        <a:lnTo>
                          <a:pt x="291" y="15"/>
                        </a:lnTo>
                        <a:lnTo>
                          <a:pt x="279" y="0"/>
                        </a:lnTo>
                        <a:lnTo>
                          <a:pt x="193"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4" name="Freeform 383"/>
                  <p:cNvSpPr>
                    <a:spLocks noChangeAspect="1"/>
                  </p:cNvSpPr>
                  <p:nvPr/>
                </p:nvSpPr>
                <p:spPr bwMode="auto">
                  <a:xfrm>
                    <a:off x="2838" y="2272"/>
                    <a:ext cx="244" cy="167"/>
                  </a:xfrm>
                  <a:custGeom>
                    <a:avLst/>
                    <a:gdLst>
                      <a:gd name="T0" fmla="*/ 3 w 241"/>
                      <a:gd name="T1" fmla="*/ 97 h 169"/>
                      <a:gd name="T2" fmla="*/ 0 w 241"/>
                      <a:gd name="T3" fmla="*/ 79 h 169"/>
                      <a:gd name="T4" fmla="*/ 14 w 241"/>
                      <a:gd name="T5" fmla="*/ 44 h 169"/>
                      <a:gd name="T6" fmla="*/ 14 w 241"/>
                      <a:gd name="T7" fmla="*/ 44 h 169"/>
                      <a:gd name="T8" fmla="*/ 102 w 241"/>
                      <a:gd name="T9" fmla="*/ 42 h 169"/>
                      <a:gd name="T10" fmla="*/ 113 w 241"/>
                      <a:gd name="T11" fmla="*/ 42 h 169"/>
                      <a:gd name="T12" fmla="*/ 110 w 241"/>
                      <a:gd name="T13" fmla="*/ 42 h 169"/>
                      <a:gd name="T14" fmla="*/ 157 w 241"/>
                      <a:gd name="T15" fmla="*/ 36 h 169"/>
                      <a:gd name="T16" fmla="*/ 192 w 241"/>
                      <a:gd name="T17" fmla="*/ 5 h 169"/>
                      <a:gd name="T18" fmla="*/ 213 w 241"/>
                      <a:gd name="T19" fmla="*/ 0 h 169"/>
                      <a:gd name="T20" fmla="*/ 235 w 241"/>
                      <a:gd name="T21" fmla="*/ 22 h 169"/>
                      <a:gd name="T22" fmla="*/ 234 w 241"/>
                      <a:gd name="T23" fmla="*/ 42 h 169"/>
                      <a:gd name="T24" fmla="*/ 273 w 241"/>
                      <a:gd name="T25" fmla="*/ 42 h 169"/>
                      <a:gd name="T26" fmla="*/ 342 w 241"/>
                      <a:gd name="T27" fmla="*/ 90 h 169"/>
                      <a:gd name="T28" fmla="*/ 217 w 241"/>
                      <a:gd name="T29" fmla="*/ 97 h 169"/>
                      <a:gd name="T30" fmla="*/ 205 w 241"/>
                      <a:gd name="T31" fmla="*/ 102 h 169"/>
                      <a:gd name="T32" fmla="*/ 159 w 241"/>
                      <a:gd name="T33" fmla="*/ 101 h 169"/>
                      <a:gd name="T34" fmla="*/ 139 w 241"/>
                      <a:gd name="T35" fmla="*/ 90 h 169"/>
                      <a:gd name="T36" fmla="*/ 121 w 241"/>
                      <a:gd name="T37" fmla="*/ 90 h 169"/>
                      <a:gd name="T38" fmla="*/ 104 w 241"/>
                      <a:gd name="T39" fmla="*/ 109 h 169"/>
                      <a:gd name="T40" fmla="*/ 93 w 241"/>
                      <a:gd name="T41" fmla="*/ 112 h 169"/>
                      <a:gd name="T42" fmla="*/ 82 w 241"/>
                      <a:gd name="T43" fmla="*/ 109 h 169"/>
                      <a:gd name="T44" fmla="*/ 38 w 241"/>
                      <a:gd name="T45" fmla="*/ 113 h 169"/>
                      <a:gd name="T46" fmla="*/ 29 w 241"/>
                      <a:gd name="T47" fmla="*/ 118 h 169"/>
                      <a:gd name="T48" fmla="*/ 3 w 241"/>
                      <a:gd name="T49" fmla="*/ 97 h 169"/>
                      <a:gd name="T50" fmla="*/ 3 w 241"/>
                      <a:gd name="T51" fmla="*/ 97 h 169"/>
                      <a:gd name="T52" fmla="*/ 3 w 241"/>
                      <a:gd name="T53" fmla="*/ 97 h 1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1"/>
                      <a:gd name="T82" fmla="*/ 0 h 169"/>
                      <a:gd name="T83" fmla="*/ 241 w 241"/>
                      <a:gd name="T84" fmla="*/ 169 h 1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1" h="169">
                        <a:moveTo>
                          <a:pt x="3" y="127"/>
                        </a:moveTo>
                        <a:lnTo>
                          <a:pt x="0" y="108"/>
                        </a:lnTo>
                        <a:lnTo>
                          <a:pt x="14" y="73"/>
                        </a:lnTo>
                        <a:lnTo>
                          <a:pt x="73" y="61"/>
                        </a:lnTo>
                        <a:lnTo>
                          <a:pt x="84" y="48"/>
                        </a:lnTo>
                        <a:lnTo>
                          <a:pt x="81" y="43"/>
                        </a:lnTo>
                        <a:lnTo>
                          <a:pt x="110" y="36"/>
                        </a:lnTo>
                        <a:lnTo>
                          <a:pt x="134" y="5"/>
                        </a:lnTo>
                        <a:lnTo>
                          <a:pt x="151" y="0"/>
                        </a:lnTo>
                        <a:lnTo>
                          <a:pt x="166" y="22"/>
                        </a:lnTo>
                        <a:lnTo>
                          <a:pt x="165" y="42"/>
                        </a:lnTo>
                        <a:lnTo>
                          <a:pt x="191" y="57"/>
                        </a:lnTo>
                        <a:lnTo>
                          <a:pt x="240" y="119"/>
                        </a:lnTo>
                        <a:lnTo>
                          <a:pt x="154" y="127"/>
                        </a:lnTo>
                        <a:lnTo>
                          <a:pt x="146" y="137"/>
                        </a:lnTo>
                        <a:lnTo>
                          <a:pt x="111" y="134"/>
                        </a:lnTo>
                        <a:lnTo>
                          <a:pt x="101" y="119"/>
                        </a:lnTo>
                        <a:lnTo>
                          <a:pt x="92" y="119"/>
                        </a:lnTo>
                        <a:lnTo>
                          <a:pt x="75" y="150"/>
                        </a:lnTo>
                        <a:lnTo>
                          <a:pt x="64" y="156"/>
                        </a:lnTo>
                        <a:lnTo>
                          <a:pt x="53" y="150"/>
                        </a:lnTo>
                        <a:lnTo>
                          <a:pt x="38" y="158"/>
                        </a:lnTo>
                        <a:lnTo>
                          <a:pt x="29" y="168"/>
                        </a:lnTo>
                        <a:lnTo>
                          <a:pt x="3" y="1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5" name="Freeform 384"/>
                  <p:cNvSpPr>
                    <a:spLocks noChangeAspect="1"/>
                  </p:cNvSpPr>
                  <p:nvPr/>
                </p:nvSpPr>
                <p:spPr bwMode="auto">
                  <a:xfrm>
                    <a:off x="3181" y="2193"/>
                    <a:ext cx="280" cy="231"/>
                  </a:xfrm>
                  <a:custGeom>
                    <a:avLst/>
                    <a:gdLst>
                      <a:gd name="T0" fmla="*/ 281 w 275"/>
                      <a:gd name="T1" fmla="*/ 39 h 234"/>
                      <a:gd name="T2" fmla="*/ 270 w 275"/>
                      <a:gd name="T3" fmla="*/ 44 h 234"/>
                      <a:gd name="T4" fmla="*/ 274 w 275"/>
                      <a:gd name="T5" fmla="*/ 51 h 234"/>
                      <a:gd name="T6" fmla="*/ 304 w 275"/>
                      <a:gd name="T7" fmla="*/ 51 h 234"/>
                      <a:gd name="T8" fmla="*/ 304 w 275"/>
                      <a:gd name="T9" fmla="*/ 52 h 234"/>
                      <a:gd name="T10" fmla="*/ 304 w 275"/>
                      <a:gd name="T11" fmla="*/ 63 h 234"/>
                      <a:gd name="T12" fmla="*/ 341 w 275"/>
                      <a:gd name="T13" fmla="*/ 88 h 234"/>
                      <a:gd name="T14" fmla="*/ 438 w 275"/>
                      <a:gd name="T15" fmla="*/ 100 h 234"/>
                      <a:gd name="T16" fmla="*/ 462 w 275"/>
                      <a:gd name="T17" fmla="*/ 100 h 234"/>
                      <a:gd name="T18" fmla="*/ 377 w 275"/>
                      <a:gd name="T19" fmla="*/ 142 h 234"/>
                      <a:gd name="T20" fmla="*/ 335 w 275"/>
                      <a:gd name="T21" fmla="*/ 144 h 234"/>
                      <a:gd name="T22" fmla="*/ 275 w 275"/>
                      <a:gd name="T23" fmla="*/ 157 h 234"/>
                      <a:gd name="T24" fmla="*/ 275 w 275"/>
                      <a:gd name="T25" fmla="*/ 157 h 234"/>
                      <a:gd name="T26" fmla="*/ 243 w 275"/>
                      <a:gd name="T27" fmla="*/ 153 h 234"/>
                      <a:gd name="T28" fmla="*/ 183 w 275"/>
                      <a:gd name="T29" fmla="*/ 162 h 234"/>
                      <a:gd name="T30" fmla="*/ 154 w 275"/>
                      <a:gd name="T31" fmla="*/ 160 h 234"/>
                      <a:gd name="T32" fmla="*/ 111 w 275"/>
                      <a:gd name="T33" fmla="*/ 148 h 234"/>
                      <a:gd name="T34" fmla="*/ 83 w 275"/>
                      <a:gd name="T35" fmla="*/ 148 h 234"/>
                      <a:gd name="T36" fmla="*/ 83 w 275"/>
                      <a:gd name="T37" fmla="*/ 137 h 234"/>
                      <a:gd name="T38" fmla="*/ 69 w 275"/>
                      <a:gd name="T39" fmla="*/ 133 h 234"/>
                      <a:gd name="T40" fmla="*/ 20 w 275"/>
                      <a:gd name="T41" fmla="*/ 106 h 234"/>
                      <a:gd name="T42" fmla="*/ 0 w 275"/>
                      <a:gd name="T43" fmla="*/ 101 h 234"/>
                      <a:gd name="T44" fmla="*/ 7 w 275"/>
                      <a:gd name="T45" fmla="*/ 95 h 234"/>
                      <a:gd name="T46" fmla="*/ 22 w 275"/>
                      <a:gd name="T47" fmla="*/ 93 h 234"/>
                      <a:gd name="T48" fmla="*/ 24 w 275"/>
                      <a:gd name="T49" fmla="*/ 61 h 234"/>
                      <a:gd name="T50" fmla="*/ 87 w 275"/>
                      <a:gd name="T51" fmla="*/ 38 h 234"/>
                      <a:gd name="T52" fmla="*/ 95 w 275"/>
                      <a:gd name="T53" fmla="*/ 10 h 234"/>
                      <a:gd name="T54" fmla="*/ 125 w 275"/>
                      <a:gd name="T55" fmla="*/ 9 h 234"/>
                      <a:gd name="T56" fmla="*/ 135 w 275"/>
                      <a:gd name="T57" fmla="*/ 16 h 234"/>
                      <a:gd name="T58" fmla="*/ 145 w 275"/>
                      <a:gd name="T59" fmla="*/ 0 h 234"/>
                      <a:gd name="T60" fmla="*/ 160 w 275"/>
                      <a:gd name="T61" fmla="*/ 9 h 234"/>
                      <a:gd name="T62" fmla="*/ 175 w 275"/>
                      <a:gd name="T63" fmla="*/ 4 h 234"/>
                      <a:gd name="T64" fmla="*/ 213 w 275"/>
                      <a:gd name="T65" fmla="*/ 9 h 234"/>
                      <a:gd name="T66" fmla="*/ 281 w 275"/>
                      <a:gd name="T67" fmla="*/ 39 h 234"/>
                      <a:gd name="T68" fmla="*/ 281 w 275"/>
                      <a:gd name="T69" fmla="*/ 39 h 234"/>
                      <a:gd name="T70" fmla="*/ 281 w 275"/>
                      <a:gd name="T71" fmla="*/ 39 h 2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5"/>
                      <a:gd name="T109" fmla="*/ 0 h 234"/>
                      <a:gd name="T110" fmla="*/ 275 w 275"/>
                      <a:gd name="T111" fmla="*/ 234 h 2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5" h="234">
                        <a:moveTo>
                          <a:pt x="168" y="52"/>
                        </a:moveTo>
                        <a:lnTo>
                          <a:pt x="161" y="73"/>
                        </a:lnTo>
                        <a:lnTo>
                          <a:pt x="163" y="80"/>
                        </a:lnTo>
                        <a:lnTo>
                          <a:pt x="181" y="80"/>
                        </a:lnTo>
                        <a:lnTo>
                          <a:pt x="181" y="81"/>
                        </a:lnTo>
                        <a:lnTo>
                          <a:pt x="181" y="92"/>
                        </a:lnTo>
                        <a:lnTo>
                          <a:pt x="202" y="118"/>
                        </a:lnTo>
                        <a:lnTo>
                          <a:pt x="259" y="141"/>
                        </a:lnTo>
                        <a:lnTo>
                          <a:pt x="274" y="141"/>
                        </a:lnTo>
                        <a:lnTo>
                          <a:pt x="224" y="203"/>
                        </a:lnTo>
                        <a:lnTo>
                          <a:pt x="198" y="206"/>
                        </a:lnTo>
                        <a:lnTo>
                          <a:pt x="164" y="226"/>
                        </a:lnTo>
                        <a:lnTo>
                          <a:pt x="144" y="220"/>
                        </a:lnTo>
                        <a:lnTo>
                          <a:pt x="110" y="233"/>
                        </a:lnTo>
                        <a:lnTo>
                          <a:pt x="91" y="230"/>
                        </a:lnTo>
                        <a:lnTo>
                          <a:pt x="68" y="212"/>
                        </a:lnTo>
                        <a:lnTo>
                          <a:pt x="54" y="212"/>
                        </a:lnTo>
                        <a:lnTo>
                          <a:pt x="54" y="196"/>
                        </a:lnTo>
                        <a:lnTo>
                          <a:pt x="40" y="191"/>
                        </a:lnTo>
                        <a:lnTo>
                          <a:pt x="20" y="153"/>
                        </a:lnTo>
                        <a:lnTo>
                          <a:pt x="0" y="143"/>
                        </a:lnTo>
                        <a:lnTo>
                          <a:pt x="7" y="132"/>
                        </a:lnTo>
                        <a:lnTo>
                          <a:pt x="22" y="128"/>
                        </a:lnTo>
                        <a:lnTo>
                          <a:pt x="24" y="90"/>
                        </a:lnTo>
                        <a:lnTo>
                          <a:pt x="56" y="38"/>
                        </a:lnTo>
                        <a:lnTo>
                          <a:pt x="60" y="10"/>
                        </a:lnTo>
                        <a:lnTo>
                          <a:pt x="75" y="9"/>
                        </a:lnTo>
                        <a:lnTo>
                          <a:pt x="80" y="16"/>
                        </a:lnTo>
                        <a:lnTo>
                          <a:pt x="85" y="0"/>
                        </a:lnTo>
                        <a:lnTo>
                          <a:pt x="95" y="9"/>
                        </a:lnTo>
                        <a:lnTo>
                          <a:pt x="105" y="4"/>
                        </a:lnTo>
                        <a:lnTo>
                          <a:pt x="127" y="9"/>
                        </a:lnTo>
                        <a:lnTo>
                          <a:pt x="168" y="5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6" name="Freeform 385"/>
                  <p:cNvSpPr>
                    <a:spLocks noChangeAspect="1"/>
                  </p:cNvSpPr>
                  <p:nvPr/>
                </p:nvSpPr>
                <p:spPr bwMode="auto">
                  <a:xfrm>
                    <a:off x="3242" y="2126"/>
                    <a:ext cx="124" cy="119"/>
                  </a:xfrm>
                  <a:custGeom>
                    <a:avLst/>
                    <a:gdLst>
                      <a:gd name="T0" fmla="*/ 219 w 121"/>
                      <a:gd name="T1" fmla="*/ 90 h 120"/>
                      <a:gd name="T2" fmla="*/ 242 w 121"/>
                      <a:gd name="T3" fmla="*/ 82 h 120"/>
                      <a:gd name="T4" fmla="*/ 242 w 121"/>
                      <a:gd name="T5" fmla="*/ 81 h 120"/>
                      <a:gd name="T6" fmla="*/ 175 w 121"/>
                      <a:gd name="T7" fmla="*/ 60 h 120"/>
                      <a:gd name="T8" fmla="*/ 110 w 121"/>
                      <a:gd name="T9" fmla="*/ 51 h 120"/>
                      <a:gd name="T10" fmla="*/ 69 w 121"/>
                      <a:gd name="T11" fmla="*/ 0 h 120"/>
                      <a:gd name="T12" fmla="*/ 60 w 121"/>
                      <a:gd name="T13" fmla="*/ 11 h 120"/>
                      <a:gd name="T14" fmla="*/ 8 w 121"/>
                      <a:gd name="T15" fmla="*/ 22 h 120"/>
                      <a:gd name="T16" fmla="*/ 0 w 121"/>
                      <a:gd name="T17" fmla="*/ 60 h 120"/>
                      <a:gd name="T18" fmla="*/ 15 w 121"/>
                      <a:gd name="T19" fmla="*/ 60 h 120"/>
                      <a:gd name="T20" fmla="*/ 20 w 121"/>
                      <a:gd name="T21" fmla="*/ 60 h 120"/>
                      <a:gd name="T22" fmla="*/ 54 w 121"/>
                      <a:gd name="T23" fmla="*/ 60 h 120"/>
                      <a:gd name="T24" fmla="*/ 67 w 121"/>
                      <a:gd name="T25" fmla="*/ 60 h 120"/>
                      <a:gd name="T26" fmla="*/ 87 w 121"/>
                      <a:gd name="T27" fmla="*/ 60 h 120"/>
                      <a:gd name="T28" fmla="*/ 137 w 121"/>
                      <a:gd name="T29" fmla="*/ 60 h 120"/>
                      <a:gd name="T30" fmla="*/ 219 w 121"/>
                      <a:gd name="T31" fmla="*/ 90 h 120"/>
                      <a:gd name="T32" fmla="*/ 219 w 121"/>
                      <a:gd name="T33" fmla="*/ 90 h 120"/>
                      <a:gd name="T34" fmla="*/ 219 w 121"/>
                      <a:gd name="T35" fmla="*/ 90 h 1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1"/>
                      <a:gd name="T55" fmla="*/ 0 h 120"/>
                      <a:gd name="T56" fmla="*/ 121 w 121"/>
                      <a:gd name="T57" fmla="*/ 120 h 1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1" h="120">
                        <a:moveTo>
                          <a:pt x="108" y="119"/>
                        </a:moveTo>
                        <a:lnTo>
                          <a:pt x="120" y="111"/>
                        </a:lnTo>
                        <a:lnTo>
                          <a:pt x="120" y="110"/>
                        </a:lnTo>
                        <a:lnTo>
                          <a:pt x="87" y="71"/>
                        </a:lnTo>
                        <a:lnTo>
                          <a:pt x="55" y="51"/>
                        </a:lnTo>
                        <a:lnTo>
                          <a:pt x="36" y="0"/>
                        </a:lnTo>
                        <a:lnTo>
                          <a:pt x="31" y="11"/>
                        </a:lnTo>
                        <a:lnTo>
                          <a:pt x="8" y="22"/>
                        </a:lnTo>
                        <a:lnTo>
                          <a:pt x="0" y="77"/>
                        </a:lnTo>
                        <a:lnTo>
                          <a:pt x="15" y="76"/>
                        </a:lnTo>
                        <a:lnTo>
                          <a:pt x="20" y="83"/>
                        </a:lnTo>
                        <a:lnTo>
                          <a:pt x="25" y="67"/>
                        </a:lnTo>
                        <a:lnTo>
                          <a:pt x="35" y="76"/>
                        </a:lnTo>
                        <a:lnTo>
                          <a:pt x="45" y="71"/>
                        </a:lnTo>
                        <a:lnTo>
                          <a:pt x="67" y="76"/>
                        </a:lnTo>
                        <a:lnTo>
                          <a:pt x="108" y="1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7" name="Freeform 386"/>
                  <p:cNvSpPr>
                    <a:spLocks noChangeAspect="1"/>
                  </p:cNvSpPr>
                  <p:nvPr/>
                </p:nvSpPr>
                <p:spPr bwMode="auto">
                  <a:xfrm>
                    <a:off x="2472" y="2189"/>
                    <a:ext cx="142" cy="112"/>
                  </a:xfrm>
                  <a:custGeom>
                    <a:avLst/>
                    <a:gdLst>
                      <a:gd name="T0" fmla="*/ 197 w 140"/>
                      <a:gd name="T1" fmla="*/ 47 h 113"/>
                      <a:gd name="T2" fmla="*/ 182 w 140"/>
                      <a:gd name="T3" fmla="*/ 48 h 113"/>
                      <a:gd name="T4" fmla="*/ 155 w 140"/>
                      <a:gd name="T5" fmla="*/ 19 h 113"/>
                      <a:gd name="T6" fmla="*/ 153 w 140"/>
                      <a:gd name="T7" fmla="*/ 0 h 113"/>
                      <a:gd name="T8" fmla="*/ 119 w 140"/>
                      <a:gd name="T9" fmla="*/ 2 h 113"/>
                      <a:gd name="T10" fmla="*/ 79 w 140"/>
                      <a:gd name="T11" fmla="*/ 29 h 113"/>
                      <a:gd name="T12" fmla="*/ 29 w 140"/>
                      <a:gd name="T13" fmla="*/ 34 h 113"/>
                      <a:gd name="T14" fmla="*/ 5 w 140"/>
                      <a:gd name="T15" fmla="*/ 56 h 113"/>
                      <a:gd name="T16" fmla="*/ 0 w 140"/>
                      <a:gd name="T17" fmla="*/ 66 h 113"/>
                      <a:gd name="T18" fmla="*/ 8 w 140"/>
                      <a:gd name="T19" fmla="*/ 77 h 113"/>
                      <a:gd name="T20" fmla="*/ 31 w 140"/>
                      <a:gd name="T21" fmla="*/ 74 h 113"/>
                      <a:gd name="T22" fmla="*/ 77 w 140"/>
                      <a:gd name="T23" fmla="*/ 83 h 113"/>
                      <a:gd name="T24" fmla="*/ 72 w 140"/>
                      <a:gd name="T25" fmla="*/ 57 h 113"/>
                      <a:gd name="T26" fmla="*/ 77 w 140"/>
                      <a:gd name="T27" fmla="*/ 56 h 113"/>
                      <a:gd name="T28" fmla="*/ 137 w 140"/>
                      <a:gd name="T29" fmla="*/ 56 h 113"/>
                      <a:gd name="T30" fmla="*/ 169 w 140"/>
                      <a:gd name="T31" fmla="*/ 56 h 113"/>
                      <a:gd name="T32" fmla="*/ 169 w 140"/>
                      <a:gd name="T33" fmla="*/ 56 h 113"/>
                      <a:gd name="T34" fmla="*/ 182 w 140"/>
                      <a:gd name="T35" fmla="*/ 56 h 113"/>
                      <a:gd name="T36" fmla="*/ 196 w 140"/>
                      <a:gd name="T37" fmla="*/ 56 h 113"/>
                      <a:gd name="T38" fmla="*/ 208 w 140"/>
                      <a:gd name="T39" fmla="*/ 56 h 113"/>
                      <a:gd name="T40" fmla="*/ 197 w 140"/>
                      <a:gd name="T41" fmla="*/ 47 h 113"/>
                      <a:gd name="T42" fmla="*/ 197 w 140"/>
                      <a:gd name="T43" fmla="*/ 47 h 113"/>
                      <a:gd name="T44" fmla="*/ 197 w 140"/>
                      <a:gd name="T45" fmla="*/ 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113"/>
                      <a:gd name="T71" fmla="*/ 140 w 140"/>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113">
                        <a:moveTo>
                          <a:pt x="132" y="47"/>
                        </a:moveTo>
                        <a:lnTo>
                          <a:pt x="122" y="48"/>
                        </a:lnTo>
                        <a:lnTo>
                          <a:pt x="101" y="19"/>
                        </a:lnTo>
                        <a:lnTo>
                          <a:pt x="100" y="0"/>
                        </a:lnTo>
                        <a:lnTo>
                          <a:pt x="83" y="2"/>
                        </a:lnTo>
                        <a:lnTo>
                          <a:pt x="50" y="29"/>
                        </a:lnTo>
                        <a:lnTo>
                          <a:pt x="29" y="34"/>
                        </a:lnTo>
                        <a:lnTo>
                          <a:pt x="5" y="70"/>
                        </a:lnTo>
                        <a:lnTo>
                          <a:pt x="0" y="95"/>
                        </a:lnTo>
                        <a:lnTo>
                          <a:pt x="8" y="106"/>
                        </a:lnTo>
                        <a:lnTo>
                          <a:pt x="31" y="103"/>
                        </a:lnTo>
                        <a:lnTo>
                          <a:pt x="48" y="112"/>
                        </a:lnTo>
                        <a:lnTo>
                          <a:pt x="43" y="86"/>
                        </a:lnTo>
                        <a:lnTo>
                          <a:pt x="48" y="82"/>
                        </a:lnTo>
                        <a:lnTo>
                          <a:pt x="92" y="80"/>
                        </a:lnTo>
                        <a:lnTo>
                          <a:pt x="111" y="83"/>
                        </a:lnTo>
                        <a:lnTo>
                          <a:pt x="122" y="73"/>
                        </a:lnTo>
                        <a:lnTo>
                          <a:pt x="131" y="74"/>
                        </a:lnTo>
                        <a:lnTo>
                          <a:pt x="139" y="64"/>
                        </a:lnTo>
                        <a:lnTo>
                          <a:pt x="132" y="4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8" name="Freeform 387"/>
                  <p:cNvSpPr>
                    <a:spLocks noChangeAspect="1"/>
                  </p:cNvSpPr>
                  <p:nvPr/>
                </p:nvSpPr>
                <p:spPr bwMode="auto">
                  <a:xfrm>
                    <a:off x="3121" y="2412"/>
                    <a:ext cx="101" cy="111"/>
                  </a:xfrm>
                  <a:custGeom>
                    <a:avLst/>
                    <a:gdLst>
                      <a:gd name="T0" fmla="*/ 143 w 99"/>
                      <a:gd name="T1" fmla="*/ 0 h 111"/>
                      <a:gd name="T2" fmla="*/ 72 w 99"/>
                      <a:gd name="T3" fmla="*/ 9 h 111"/>
                      <a:gd name="T4" fmla="*/ 23 w 99"/>
                      <a:gd name="T5" fmla="*/ 9 h 111"/>
                      <a:gd name="T6" fmla="*/ 21 w 99"/>
                      <a:gd name="T7" fmla="*/ 29 h 111"/>
                      <a:gd name="T8" fmla="*/ 59 w 99"/>
                      <a:gd name="T9" fmla="*/ 38 h 111"/>
                      <a:gd name="T10" fmla="*/ 16 w 99"/>
                      <a:gd name="T11" fmla="*/ 58 h 111"/>
                      <a:gd name="T12" fmla="*/ 5 w 99"/>
                      <a:gd name="T13" fmla="*/ 75 h 111"/>
                      <a:gd name="T14" fmla="*/ 0 w 99"/>
                      <a:gd name="T15" fmla="*/ 110 h 111"/>
                      <a:gd name="T16" fmla="*/ 15 w 99"/>
                      <a:gd name="T17" fmla="*/ 106 h 111"/>
                      <a:gd name="T18" fmla="*/ 68 w 99"/>
                      <a:gd name="T19" fmla="*/ 105 h 111"/>
                      <a:gd name="T20" fmla="*/ 68 w 99"/>
                      <a:gd name="T21" fmla="*/ 105 h 111"/>
                      <a:gd name="T22" fmla="*/ 143 w 99"/>
                      <a:gd name="T23" fmla="*/ 105 h 111"/>
                      <a:gd name="T24" fmla="*/ 143 w 99"/>
                      <a:gd name="T25" fmla="*/ 80 h 111"/>
                      <a:gd name="T26" fmla="*/ 172 w 99"/>
                      <a:gd name="T27" fmla="*/ 41 h 111"/>
                      <a:gd name="T28" fmla="*/ 152 w 99"/>
                      <a:gd name="T29" fmla="*/ 1 h 111"/>
                      <a:gd name="T30" fmla="*/ 143 w 99"/>
                      <a:gd name="T31" fmla="*/ 0 h 111"/>
                      <a:gd name="T32" fmla="*/ 143 w 99"/>
                      <a:gd name="T33" fmla="*/ 0 h 111"/>
                      <a:gd name="T34" fmla="*/ 143 w 99"/>
                      <a:gd name="T35" fmla="*/ 0 h 1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
                      <a:gd name="T55" fmla="*/ 0 h 111"/>
                      <a:gd name="T56" fmla="*/ 99 w 99"/>
                      <a:gd name="T57" fmla="*/ 111 h 1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 h="111">
                        <a:moveTo>
                          <a:pt x="79" y="0"/>
                        </a:moveTo>
                        <a:lnTo>
                          <a:pt x="43" y="9"/>
                        </a:lnTo>
                        <a:lnTo>
                          <a:pt x="23" y="9"/>
                        </a:lnTo>
                        <a:lnTo>
                          <a:pt x="21" y="29"/>
                        </a:lnTo>
                        <a:lnTo>
                          <a:pt x="30" y="38"/>
                        </a:lnTo>
                        <a:lnTo>
                          <a:pt x="16" y="58"/>
                        </a:lnTo>
                        <a:lnTo>
                          <a:pt x="5" y="75"/>
                        </a:lnTo>
                        <a:lnTo>
                          <a:pt x="0" y="110"/>
                        </a:lnTo>
                        <a:lnTo>
                          <a:pt x="15" y="106"/>
                        </a:lnTo>
                        <a:lnTo>
                          <a:pt x="39" y="105"/>
                        </a:lnTo>
                        <a:lnTo>
                          <a:pt x="79" y="105"/>
                        </a:lnTo>
                        <a:lnTo>
                          <a:pt x="79" y="80"/>
                        </a:lnTo>
                        <a:lnTo>
                          <a:pt x="98" y="41"/>
                        </a:lnTo>
                        <a:lnTo>
                          <a:pt x="85" y="1"/>
                        </a:lnTo>
                        <a:lnTo>
                          <a:pt x="79"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99" name="Freeform 388"/>
                  <p:cNvSpPr>
                    <a:spLocks noChangeAspect="1"/>
                  </p:cNvSpPr>
                  <p:nvPr/>
                </p:nvSpPr>
                <p:spPr bwMode="auto">
                  <a:xfrm>
                    <a:off x="3201" y="2402"/>
                    <a:ext cx="148" cy="191"/>
                  </a:xfrm>
                  <a:custGeom>
                    <a:avLst/>
                    <a:gdLst>
                      <a:gd name="T0" fmla="*/ 133 w 145"/>
                      <a:gd name="T1" fmla="*/ 129 h 193"/>
                      <a:gd name="T2" fmla="*/ 115 w 145"/>
                      <a:gd name="T3" fmla="*/ 120 h 193"/>
                      <a:gd name="T4" fmla="*/ 5 w 145"/>
                      <a:gd name="T5" fmla="*/ 87 h 193"/>
                      <a:gd name="T6" fmla="*/ 0 w 145"/>
                      <a:gd name="T7" fmla="*/ 87 h 193"/>
                      <a:gd name="T8" fmla="*/ 0 w 145"/>
                      <a:gd name="T9" fmla="*/ 62 h 193"/>
                      <a:gd name="T10" fmla="*/ 19 w 145"/>
                      <a:gd name="T11" fmla="*/ 48 h 193"/>
                      <a:gd name="T12" fmla="*/ 6 w 145"/>
                      <a:gd name="T13" fmla="*/ 12 h 193"/>
                      <a:gd name="T14" fmla="*/ 0 w 145"/>
                      <a:gd name="T15" fmla="*/ 11 h 193"/>
                      <a:gd name="T16" fmla="*/ 9 w 145"/>
                      <a:gd name="T17" fmla="*/ 0 h 193"/>
                      <a:gd name="T18" fmla="*/ 63 w 145"/>
                      <a:gd name="T19" fmla="*/ 0 h 193"/>
                      <a:gd name="T20" fmla="*/ 81 w 145"/>
                      <a:gd name="T21" fmla="*/ 0 h 193"/>
                      <a:gd name="T22" fmla="*/ 130 w 145"/>
                      <a:gd name="T23" fmla="*/ 18 h 193"/>
                      <a:gd name="T24" fmla="*/ 161 w 145"/>
                      <a:gd name="T25" fmla="*/ 21 h 193"/>
                      <a:gd name="T26" fmla="*/ 225 w 145"/>
                      <a:gd name="T27" fmla="*/ 8 h 193"/>
                      <a:gd name="T28" fmla="*/ 259 w 145"/>
                      <a:gd name="T29" fmla="*/ 14 h 193"/>
                      <a:gd name="T30" fmla="*/ 233 w 145"/>
                      <a:gd name="T31" fmla="*/ 40 h 193"/>
                      <a:gd name="T32" fmla="*/ 233 w 145"/>
                      <a:gd name="T33" fmla="*/ 80 h 193"/>
                      <a:gd name="T34" fmla="*/ 249 w 145"/>
                      <a:gd name="T35" fmla="*/ 99 h 193"/>
                      <a:gd name="T36" fmla="*/ 250 w 145"/>
                      <a:gd name="T37" fmla="*/ 99 h 193"/>
                      <a:gd name="T38" fmla="*/ 224 w 145"/>
                      <a:gd name="T39" fmla="*/ 116 h 193"/>
                      <a:gd name="T40" fmla="*/ 208 w 145"/>
                      <a:gd name="T41" fmla="*/ 116 h 193"/>
                      <a:gd name="T42" fmla="*/ 208 w 145"/>
                      <a:gd name="T43" fmla="*/ 122 h 193"/>
                      <a:gd name="T44" fmla="*/ 174 w 145"/>
                      <a:gd name="T45" fmla="*/ 139 h 193"/>
                      <a:gd name="T46" fmla="*/ 133 w 145"/>
                      <a:gd name="T47" fmla="*/ 129 h 193"/>
                      <a:gd name="T48" fmla="*/ 133 w 145"/>
                      <a:gd name="T49" fmla="*/ 129 h 193"/>
                      <a:gd name="T50" fmla="*/ 133 w 145"/>
                      <a:gd name="T51" fmla="*/ 129 h 1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193"/>
                      <a:gd name="T80" fmla="*/ 145 w 145"/>
                      <a:gd name="T81" fmla="*/ 193 h 1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193">
                        <a:moveTo>
                          <a:pt x="72" y="172"/>
                        </a:moveTo>
                        <a:lnTo>
                          <a:pt x="65" y="154"/>
                        </a:lnTo>
                        <a:lnTo>
                          <a:pt x="5" y="116"/>
                        </a:lnTo>
                        <a:lnTo>
                          <a:pt x="0" y="116"/>
                        </a:lnTo>
                        <a:lnTo>
                          <a:pt x="0" y="91"/>
                        </a:lnTo>
                        <a:lnTo>
                          <a:pt x="19" y="52"/>
                        </a:lnTo>
                        <a:lnTo>
                          <a:pt x="6" y="12"/>
                        </a:lnTo>
                        <a:lnTo>
                          <a:pt x="0" y="11"/>
                        </a:lnTo>
                        <a:lnTo>
                          <a:pt x="9" y="0"/>
                        </a:lnTo>
                        <a:lnTo>
                          <a:pt x="34" y="0"/>
                        </a:lnTo>
                        <a:lnTo>
                          <a:pt x="48" y="0"/>
                        </a:lnTo>
                        <a:lnTo>
                          <a:pt x="71" y="18"/>
                        </a:lnTo>
                        <a:lnTo>
                          <a:pt x="90" y="21"/>
                        </a:lnTo>
                        <a:lnTo>
                          <a:pt x="124" y="8"/>
                        </a:lnTo>
                        <a:lnTo>
                          <a:pt x="144" y="14"/>
                        </a:lnTo>
                        <a:lnTo>
                          <a:pt x="128" y="40"/>
                        </a:lnTo>
                        <a:lnTo>
                          <a:pt x="128" y="109"/>
                        </a:lnTo>
                        <a:lnTo>
                          <a:pt x="138" y="128"/>
                        </a:lnTo>
                        <a:lnTo>
                          <a:pt x="139" y="128"/>
                        </a:lnTo>
                        <a:lnTo>
                          <a:pt x="123" y="147"/>
                        </a:lnTo>
                        <a:lnTo>
                          <a:pt x="115" y="146"/>
                        </a:lnTo>
                        <a:lnTo>
                          <a:pt x="115" y="158"/>
                        </a:lnTo>
                        <a:lnTo>
                          <a:pt x="98" y="192"/>
                        </a:lnTo>
                        <a:lnTo>
                          <a:pt x="72" y="17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0" name="Freeform 389"/>
                  <p:cNvSpPr>
                    <a:spLocks noChangeAspect="1"/>
                  </p:cNvSpPr>
                  <p:nvPr/>
                </p:nvSpPr>
                <p:spPr bwMode="auto">
                  <a:xfrm>
                    <a:off x="3119" y="2517"/>
                    <a:ext cx="202" cy="222"/>
                  </a:xfrm>
                  <a:custGeom>
                    <a:avLst/>
                    <a:gdLst>
                      <a:gd name="T0" fmla="*/ 17 w 199"/>
                      <a:gd name="T1" fmla="*/ 1 h 224"/>
                      <a:gd name="T2" fmla="*/ 25 w 199"/>
                      <a:gd name="T3" fmla="*/ 17 h 224"/>
                      <a:gd name="T4" fmla="*/ 20 w 199"/>
                      <a:gd name="T5" fmla="*/ 28 h 224"/>
                      <a:gd name="T6" fmla="*/ 21 w 199"/>
                      <a:gd name="T7" fmla="*/ 48 h 224"/>
                      <a:gd name="T8" fmla="*/ 2 w 199"/>
                      <a:gd name="T9" fmla="*/ 56 h 224"/>
                      <a:gd name="T10" fmla="*/ 0 w 199"/>
                      <a:gd name="T11" fmla="*/ 56 h 224"/>
                      <a:gd name="T12" fmla="*/ 0 w 199"/>
                      <a:gd name="T13" fmla="*/ 79 h 224"/>
                      <a:gd name="T14" fmla="*/ 22 w 199"/>
                      <a:gd name="T15" fmla="*/ 119 h 224"/>
                      <a:gd name="T16" fmla="*/ 27 w 199"/>
                      <a:gd name="T17" fmla="*/ 128 h 224"/>
                      <a:gd name="T18" fmla="*/ 29 w 199"/>
                      <a:gd name="T19" fmla="*/ 128 h 224"/>
                      <a:gd name="T20" fmla="*/ 90 w 199"/>
                      <a:gd name="T21" fmla="*/ 142 h 224"/>
                      <a:gd name="T22" fmla="*/ 116 w 199"/>
                      <a:gd name="T23" fmla="*/ 144 h 224"/>
                      <a:gd name="T24" fmla="*/ 134 w 199"/>
                      <a:gd name="T25" fmla="*/ 147 h 224"/>
                      <a:gd name="T26" fmla="*/ 154 w 199"/>
                      <a:gd name="T27" fmla="*/ 165 h 224"/>
                      <a:gd name="T28" fmla="*/ 190 w 199"/>
                      <a:gd name="T29" fmla="*/ 166 h 224"/>
                      <a:gd name="T30" fmla="*/ 266 w 199"/>
                      <a:gd name="T31" fmla="*/ 162 h 224"/>
                      <a:gd name="T32" fmla="*/ 302 w 199"/>
                      <a:gd name="T33" fmla="*/ 154 h 224"/>
                      <a:gd name="T34" fmla="*/ 302 w 199"/>
                      <a:gd name="T35" fmla="*/ 154 h 224"/>
                      <a:gd name="T36" fmla="*/ 286 w 199"/>
                      <a:gd name="T37" fmla="*/ 148 h 224"/>
                      <a:gd name="T38" fmla="*/ 275 w 199"/>
                      <a:gd name="T39" fmla="*/ 134 h 224"/>
                      <a:gd name="T40" fmla="*/ 282 w 199"/>
                      <a:gd name="T41" fmla="*/ 98 h 224"/>
                      <a:gd name="T42" fmla="*/ 261 w 199"/>
                      <a:gd name="T43" fmla="*/ 77 h 224"/>
                      <a:gd name="T44" fmla="*/ 277 w 199"/>
                      <a:gd name="T45" fmla="*/ 56 h 224"/>
                      <a:gd name="T46" fmla="*/ 233 w 199"/>
                      <a:gd name="T47" fmla="*/ 56 h 224"/>
                      <a:gd name="T48" fmla="*/ 223 w 199"/>
                      <a:gd name="T49" fmla="*/ 38 h 224"/>
                      <a:gd name="T50" fmla="*/ 130 w 199"/>
                      <a:gd name="T51" fmla="*/ 0 h 224"/>
                      <a:gd name="T52" fmla="*/ 120 w 199"/>
                      <a:gd name="T53" fmla="*/ 0 h 224"/>
                      <a:gd name="T54" fmla="*/ 70 w 199"/>
                      <a:gd name="T55" fmla="*/ 0 h 224"/>
                      <a:gd name="T56" fmla="*/ 70 w 199"/>
                      <a:gd name="T57" fmla="*/ 0 h 224"/>
                      <a:gd name="T58" fmla="*/ 17 w 199"/>
                      <a:gd name="T59" fmla="*/ 1 h 224"/>
                      <a:gd name="T60" fmla="*/ 17 w 199"/>
                      <a:gd name="T61" fmla="*/ 1 h 224"/>
                      <a:gd name="T62" fmla="*/ 17 w 199"/>
                      <a:gd name="T63" fmla="*/ 1 h 224"/>
                      <a:gd name="T64" fmla="*/ 17 w 199"/>
                      <a:gd name="T65" fmla="*/ 1 h 2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9"/>
                      <a:gd name="T100" fmla="*/ 0 h 224"/>
                      <a:gd name="T101" fmla="*/ 199 w 199"/>
                      <a:gd name="T102" fmla="*/ 224 h 2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9" h="224">
                        <a:moveTo>
                          <a:pt x="17" y="1"/>
                        </a:moveTo>
                        <a:lnTo>
                          <a:pt x="25" y="17"/>
                        </a:lnTo>
                        <a:lnTo>
                          <a:pt x="20" y="28"/>
                        </a:lnTo>
                        <a:lnTo>
                          <a:pt x="21" y="48"/>
                        </a:lnTo>
                        <a:lnTo>
                          <a:pt x="2" y="71"/>
                        </a:lnTo>
                        <a:lnTo>
                          <a:pt x="0" y="71"/>
                        </a:lnTo>
                        <a:lnTo>
                          <a:pt x="0" y="108"/>
                        </a:lnTo>
                        <a:lnTo>
                          <a:pt x="22" y="148"/>
                        </a:lnTo>
                        <a:lnTo>
                          <a:pt x="27" y="157"/>
                        </a:lnTo>
                        <a:lnTo>
                          <a:pt x="29" y="157"/>
                        </a:lnTo>
                        <a:lnTo>
                          <a:pt x="61" y="174"/>
                        </a:lnTo>
                        <a:lnTo>
                          <a:pt x="79" y="178"/>
                        </a:lnTo>
                        <a:lnTo>
                          <a:pt x="88" y="184"/>
                        </a:lnTo>
                        <a:lnTo>
                          <a:pt x="98" y="220"/>
                        </a:lnTo>
                        <a:lnTo>
                          <a:pt x="124" y="223"/>
                        </a:lnTo>
                        <a:lnTo>
                          <a:pt x="171" y="214"/>
                        </a:lnTo>
                        <a:lnTo>
                          <a:pt x="198" y="198"/>
                        </a:lnTo>
                        <a:lnTo>
                          <a:pt x="186" y="186"/>
                        </a:lnTo>
                        <a:lnTo>
                          <a:pt x="178" y="163"/>
                        </a:lnTo>
                        <a:lnTo>
                          <a:pt x="183" y="127"/>
                        </a:lnTo>
                        <a:lnTo>
                          <a:pt x="167" y="106"/>
                        </a:lnTo>
                        <a:lnTo>
                          <a:pt x="179" y="76"/>
                        </a:lnTo>
                        <a:lnTo>
                          <a:pt x="153" y="56"/>
                        </a:lnTo>
                        <a:lnTo>
                          <a:pt x="146" y="38"/>
                        </a:lnTo>
                        <a:lnTo>
                          <a:pt x="86" y="0"/>
                        </a:lnTo>
                        <a:lnTo>
                          <a:pt x="81" y="0"/>
                        </a:lnTo>
                        <a:lnTo>
                          <a:pt x="41" y="0"/>
                        </a:lnTo>
                        <a:lnTo>
                          <a:pt x="17"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1" name="Freeform 390"/>
                  <p:cNvSpPr>
                    <a:spLocks noChangeAspect="1"/>
                  </p:cNvSpPr>
                  <p:nvPr/>
                </p:nvSpPr>
                <p:spPr bwMode="auto">
                  <a:xfrm>
                    <a:off x="2975" y="2662"/>
                    <a:ext cx="219" cy="203"/>
                  </a:xfrm>
                  <a:custGeom>
                    <a:avLst/>
                    <a:gdLst>
                      <a:gd name="T0" fmla="*/ 222 w 215"/>
                      <a:gd name="T1" fmla="*/ 126 h 205"/>
                      <a:gd name="T2" fmla="*/ 198 w 215"/>
                      <a:gd name="T3" fmla="*/ 135 h 205"/>
                      <a:gd name="T4" fmla="*/ 145 w 215"/>
                      <a:gd name="T5" fmla="*/ 149 h 205"/>
                      <a:gd name="T6" fmla="*/ 87 w 215"/>
                      <a:gd name="T7" fmla="*/ 148 h 205"/>
                      <a:gd name="T8" fmla="*/ 87 w 215"/>
                      <a:gd name="T9" fmla="*/ 148 h 205"/>
                      <a:gd name="T10" fmla="*/ 66 w 215"/>
                      <a:gd name="T11" fmla="*/ 143 h 205"/>
                      <a:gd name="T12" fmla="*/ 21 w 215"/>
                      <a:gd name="T13" fmla="*/ 145 h 205"/>
                      <a:gd name="T14" fmla="*/ 0 w 215"/>
                      <a:gd name="T15" fmla="*/ 135 h 205"/>
                      <a:gd name="T16" fmla="*/ 0 w 215"/>
                      <a:gd name="T17" fmla="*/ 75 h 205"/>
                      <a:gd name="T18" fmla="*/ 68 w 215"/>
                      <a:gd name="T19" fmla="*/ 71 h 205"/>
                      <a:gd name="T20" fmla="*/ 65 w 215"/>
                      <a:gd name="T21" fmla="*/ 68 h 205"/>
                      <a:gd name="T22" fmla="*/ 67 w 215"/>
                      <a:gd name="T23" fmla="*/ 51 h 205"/>
                      <a:gd name="T24" fmla="*/ 127 w 215"/>
                      <a:gd name="T25" fmla="*/ 51 h 205"/>
                      <a:gd name="T26" fmla="*/ 156 w 215"/>
                      <a:gd name="T27" fmla="*/ 51 h 205"/>
                      <a:gd name="T28" fmla="*/ 206 w 215"/>
                      <a:gd name="T29" fmla="*/ 71 h 205"/>
                      <a:gd name="T30" fmla="*/ 234 w 215"/>
                      <a:gd name="T31" fmla="*/ 75 h 205"/>
                      <a:gd name="T32" fmla="*/ 239 w 215"/>
                      <a:gd name="T33" fmla="*/ 55 h 205"/>
                      <a:gd name="T34" fmla="*/ 218 w 215"/>
                      <a:gd name="T35" fmla="*/ 56 h 205"/>
                      <a:gd name="T36" fmla="*/ 205 w 215"/>
                      <a:gd name="T37" fmla="*/ 51 h 205"/>
                      <a:gd name="T38" fmla="*/ 214 w 215"/>
                      <a:gd name="T39" fmla="*/ 20 h 205"/>
                      <a:gd name="T40" fmla="*/ 225 w 215"/>
                      <a:gd name="T41" fmla="*/ 9 h 205"/>
                      <a:gd name="T42" fmla="*/ 268 w 215"/>
                      <a:gd name="T43" fmla="*/ 1 h 205"/>
                      <a:gd name="T44" fmla="*/ 277 w 215"/>
                      <a:gd name="T45" fmla="*/ 0 h 205"/>
                      <a:gd name="T46" fmla="*/ 285 w 215"/>
                      <a:gd name="T47" fmla="*/ 9 h 205"/>
                      <a:gd name="T48" fmla="*/ 288 w 215"/>
                      <a:gd name="T49" fmla="*/ 9 h 205"/>
                      <a:gd name="T50" fmla="*/ 345 w 215"/>
                      <a:gd name="T51" fmla="*/ 26 h 205"/>
                      <a:gd name="T52" fmla="*/ 365 w 215"/>
                      <a:gd name="T53" fmla="*/ 51 h 205"/>
                      <a:gd name="T54" fmla="*/ 353 w 215"/>
                      <a:gd name="T55" fmla="*/ 51 h 205"/>
                      <a:gd name="T56" fmla="*/ 354 w 215"/>
                      <a:gd name="T57" fmla="*/ 59 h 205"/>
                      <a:gd name="T58" fmla="*/ 336 w 215"/>
                      <a:gd name="T59" fmla="*/ 87 h 205"/>
                      <a:gd name="T60" fmla="*/ 345 w 215"/>
                      <a:gd name="T61" fmla="*/ 93 h 205"/>
                      <a:gd name="T62" fmla="*/ 252 w 215"/>
                      <a:gd name="T63" fmla="*/ 115 h 205"/>
                      <a:gd name="T64" fmla="*/ 257 w 215"/>
                      <a:gd name="T65" fmla="*/ 125 h 205"/>
                      <a:gd name="T66" fmla="*/ 222 w 215"/>
                      <a:gd name="T67" fmla="*/ 126 h 205"/>
                      <a:gd name="T68" fmla="*/ 222 w 215"/>
                      <a:gd name="T69" fmla="*/ 126 h 205"/>
                      <a:gd name="T70" fmla="*/ 222 w 215"/>
                      <a:gd name="T71" fmla="*/ 126 h 20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205"/>
                      <a:gd name="T110" fmla="*/ 215 w 215"/>
                      <a:gd name="T111" fmla="*/ 205 h 20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205">
                        <a:moveTo>
                          <a:pt x="130" y="158"/>
                        </a:moveTo>
                        <a:lnTo>
                          <a:pt x="118" y="176"/>
                        </a:lnTo>
                        <a:lnTo>
                          <a:pt x="84" y="204"/>
                        </a:lnTo>
                        <a:lnTo>
                          <a:pt x="55" y="202"/>
                        </a:lnTo>
                        <a:lnTo>
                          <a:pt x="37" y="192"/>
                        </a:lnTo>
                        <a:lnTo>
                          <a:pt x="21" y="196"/>
                        </a:lnTo>
                        <a:lnTo>
                          <a:pt x="0" y="176"/>
                        </a:lnTo>
                        <a:lnTo>
                          <a:pt x="0" y="104"/>
                        </a:lnTo>
                        <a:lnTo>
                          <a:pt x="39" y="100"/>
                        </a:lnTo>
                        <a:lnTo>
                          <a:pt x="36" y="97"/>
                        </a:lnTo>
                        <a:lnTo>
                          <a:pt x="38" y="57"/>
                        </a:lnTo>
                        <a:lnTo>
                          <a:pt x="75" y="77"/>
                        </a:lnTo>
                        <a:lnTo>
                          <a:pt x="91" y="75"/>
                        </a:lnTo>
                        <a:lnTo>
                          <a:pt x="122" y="100"/>
                        </a:lnTo>
                        <a:lnTo>
                          <a:pt x="136" y="104"/>
                        </a:lnTo>
                        <a:lnTo>
                          <a:pt x="140" y="84"/>
                        </a:lnTo>
                        <a:lnTo>
                          <a:pt x="128" y="85"/>
                        </a:lnTo>
                        <a:lnTo>
                          <a:pt x="121" y="76"/>
                        </a:lnTo>
                        <a:lnTo>
                          <a:pt x="126" y="20"/>
                        </a:lnTo>
                        <a:lnTo>
                          <a:pt x="131" y="9"/>
                        </a:lnTo>
                        <a:lnTo>
                          <a:pt x="158" y="1"/>
                        </a:lnTo>
                        <a:lnTo>
                          <a:pt x="163" y="0"/>
                        </a:lnTo>
                        <a:lnTo>
                          <a:pt x="168" y="9"/>
                        </a:lnTo>
                        <a:lnTo>
                          <a:pt x="170" y="9"/>
                        </a:lnTo>
                        <a:lnTo>
                          <a:pt x="202" y="26"/>
                        </a:lnTo>
                        <a:lnTo>
                          <a:pt x="214" y="53"/>
                        </a:lnTo>
                        <a:lnTo>
                          <a:pt x="208" y="70"/>
                        </a:lnTo>
                        <a:lnTo>
                          <a:pt x="209" y="88"/>
                        </a:lnTo>
                        <a:lnTo>
                          <a:pt x="197" y="116"/>
                        </a:lnTo>
                        <a:lnTo>
                          <a:pt x="202" y="122"/>
                        </a:lnTo>
                        <a:lnTo>
                          <a:pt x="148" y="144"/>
                        </a:lnTo>
                        <a:lnTo>
                          <a:pt x="151" y="155"/>
                        </a:lnTo>
                        <a:lnTo>
                          <a:pt x="130" y="15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2" name="Freeform 391"/>
                  <p:cNvSpPr>
                    <a:spLocks noChangeAspect="1"/>
                  </p:cNvSpPr>
                  <p:nvPr/>
                </p:nvSpPr>
                <p:spPr bwMode="auto">
                  <a:xfrm>
                    <a:off x="3126" y="2713"/>
                    <a:ext cx="195" cy="332"/>
                  </a:xfrm>
                  <a:custGeom>
                    <a:avLst/>
                    <a:gdLst>
                      <a:gd name="T0" fmla="*/ 26 w 192"/>
                      <a:gd name="T1" fmla="*/ 218 h 337"/>
                      <a:gd name="T2" fmla="*/ 70 w 192"/>
                      <a:gd name="T3" fmla="*/ 218 h 337"/>
                      <a:gd name="T4" fmla="*/ 71 w 192"/>
                      <a:gd name="T5" fmla="*/ 213 h 337"/>
                      <a:gd name="T6" fmla="*/ 66 w 192"/>
                      <a:gd name="T7" fmla="*/ 211 h 337"/>
                      <a:gd name="T8" fmla="*/ 71 w 192"/>
                      <a:gd name="T9" fmla="*/ 203 h 337"/>
                      <a:gd name="T10" fmla="*/ 132 w 192"/>
                      <a:gd name="T11" fmla="*/ 189 h 337"/>
                      <a:gd name="T12" fmla="*/ 146 w 192"/>
                      <a:gd name="T13" fmla="*/ 161 h 337"/>
                      <a:gd name="T14" fmla="*/ 118 w 192"/>
                      <a:gd name="T15" fmla="*/ 136 h 337"/>
                      <a:gd name="T16" fmla="*/ 122 w 192"/>
                      <a:gd name="T17" fmla="*/ 130 h 337"/>
                      <a:gd name="T18" fmla="*/ 200 w 192"/>
                      <a:gd name="T19" fmla="*/ 93 h 337"/>
                      <a:gd name="T20" fmla="*/ 248 w 192"/>
                      <a:gd name="T21" fmla="*/ 89 h 337"/>
                      <a:gd name="T22" fmla="*/ 298 w 192"/>
                      <a:gd name="T23" fmla="*/ 68 h 337"/>
                      <a:gd name="T24" fmla="*/ 298 w 192"/>
                      <a:gd name="T25" fmla="*/ 0 h 337"/>
                      <a:gd name="T26" fmla="*/ 298 w 192"/>
                      <a:gd name="T27" fmla="*/ 0 h 337"/>
                      <a:gd name="T28" fmla="*/ 260 w 192"/>
                      <a:gd name="T29" fmla="*/ 16 h 337"/>
                      <a:gd name="T30" fmla="*/ 182 w 192"/>
                      <a:gd name="T31" fmla="*/ 25 h 337"/>
                      <a:gd name="T32" fmla="*/ 144 w 192"/>
                      <a:gd name="T33" fmla="*/ 22 h 337"/>
                      <a:gd name="T34" fmla="*/ 120 w 192"/>
                      <a:gd name="T35" fmla="*/ 33 h 337"/>
                      <a:gd name="T36" fmla="*/ 134 w 192"/>
                      <a:gd name="T37" fmla="*/ 33 h 337"/>
                      <a:gd name="T38" fmla="*/ 164 w 192"/>
                      <a:gd name="T39" fmla="*/ 62 h 337"/>
                      <a:gd name="T40" fmla="*/ 161 w 192"/>
                      <a:gd name="T41" fmla="*/ 76 h 337"/>
                      <a:gd name="T42" fmla="*/ 144 w 192"/>
                      <a:gd name="T43" fmla="*/ 87 h 337"/>
                      <a:gd name="T44" fmla="*/ 114 w 192"/>
                      <a:gd name="T45" fmla="*/ 77 h 337"/>
                      <a:gd name="T46" fmla="*/ 120 w 192"/>
                      <a:gd name="T47" fmla="*/ 55 h 337"/>
                      <a:gd name="T48" fmla="*/ 93 w 192"/>
                      <a:gd name="T49" fmla="*/ 55 h 337"/>
                      <a:gd name="T50" fmla="*/ 83 w 192"/>
                      <a:gd name="T51" fmla="*/ 43 h 337"/>
                      <a:gd name="T52" fmla="*/ 0 w 192"/>
                      <a:gd name="T53" fmla="*/ 65 h 337"/>
                      <a:gd name="T54" fmla="*/ 3 w 192"/>
                      <a:gd name="T55" fmla="*/ 74 h 337"/>
                      <a:gd name="T56" fmla="*/ 3 w 192"/>
                      <a:gd name="T57" fmla="*/ 78 h 337"/>
                      <a:gd name="T58" fmla="*/ 20 w 192"/>
                      <a:gd name="T59" fmla="*/ 78 h 337"/>
                      <a:gd name="T60" fmla="*/ 76 w 192"/>
                      <a:gd name="T61" fmla="*/ 84 h 337"/>
                      <a:gd name="T62" fmla="*/ 79 w 192"/>
                      <a:gd name="T63" fmla="*/ 93 h 337"/>
                      <a:gd name="T64" fmla="*/ 75 w 192"/>
                      <a:gd name="T65" fmla="*/ 128 h 337"/>
                      <a:gd name="T66" fmla="*/ 20 w 192"/>
                      <a:gd name="T67" fmla="*/ 162 h 337"/>
                      <a:gd name="T68" fmla="*/ 26 w 192"/>
                      <a:gd name="T69" fmla="*/ 206 h 337"/>
                      <a:gd name="T70" fmla="*/ 26 w 192"/>
                      <a:gd name="T71" fmla="*/ 218 h 337"/>
                      <a:gd name="T72" fmla="*/ 26 w 192"/>
                      <a:gd name="T73" fmla="*/ 218 h 337"/>
                      <a:gd name="T74" fmla="*/ 26 w 192"/>
                      <a:gd name="T75" fmla="*/ 218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2"/>
                      <a:gd name="T115" fmla="*/ 0 h 337"/>
                      <a:gd name="T116" fmla="*/ 192 w 192"/>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2" h="337">
                        <a:moveTo>
                          <a:pt x="26" y="336"/>
                        </a:moveTo>
                        <a:lnTo>
                          <a:pt x="41" y="336"/>
                        </a:lnTo>
                        <a:lnTo>
                          <a:pt x="42" y="327"/>
                        </a:lnTo>
                        <a:lnTo>
                          <a:pt x="37" y="324"/>
                        </a:lnTo>
                        <a:lnTo>
                          <a:pt x="42" y="311"/>
                        </a:lnTo>
                        <a:lnTo>
                          <a:pt x="85" y="290"/>
                        </a:lnTo>
                        <a:lnTo>
                          <a:pt x="92" y="249"/>
                        </a:lnTo>
                        <a:lnTo>
                          <a:pt x="78" y="207"/>
                        </a:lnTo>
                        <a:lnTo>
                          <a:pt x="80" y="198"/>
                        </a:lnTo>
                        <a:lnTo>
                          <a:pt x="129" y="144"/>
                        </a:lnTo>
                        <a:lnTo>
                          <a:pt x="157" y="136"/>
                        </a:lnTo>
                        <a:lnTo>
                          <a:pt x="191" y="97"/>
                        </a:lnTo>
                        <a:lnTo>
                          <a:pt x="191" y="0"/>
                        </a:lnTo>
                        <a:lnTo>
                          <a:pt x="164" y="16"/>
                        </a:lnTo>
                        <a:lnTo>
                          <a:pt x="117" y="25"/>
                        </a:lnTo>
                        <a:lnTo>
                          <a:pt x="91" y="22"/>
                        </a:lnTo>
                        <a:lnTo>
                          <a:pt x="79" y="34"/>
                        </a:lnTo>
                        <a:lnTo>
                          <a:pt x="86" y="62"/>
                        </a:lnTo>
                        <a:lnTo>
                          <a:pt x="105" y="91"/>
                        </a:lnTo>
                        <a:lnTo>
                          <a:pt x="103" y="109"/>
                        </a:lnTo>
                        <a:lnTo>
                          <a:pt x="91" y="132"/>
                        </a:lnTo>
                        <a:lnTo>
                          <a:pt x="76" y="111"/>
                        </a:lnTo>
                        <a:lnTo>
                          <a:pt x="79" y="84"/>
                        </a:lnTo>
                        <a:lnTo>
                          <a:pt x="64" y="84"/>
                        </a:lnTo>
                        <a:lnTo>
                          <a:pt x="54" y="72"/>
                        </a:lnTo>
                        <a:lnTo>
                          <a:pt x="0" y="94"/>
                        </a:lnTo>
                        <a:lnTo>
                          <a:pt x="3" y="105"/>
                        </a:lnTo>
                        <a:lnTo>
                          <a:pt x="3" y="114"/>
                        </a:lnTo>
                        <a:lnTo>
                          <a:pt x="20" y="114"/>
                        </a:lnTo>
                        <a:lnTo>
                          <a:pt x="47" y="126"/>
                        </a:lnTo>
                        <a:lnTo>
                          <a:pt x="50" y="144"/>
                        </a:lnTo>
                        <a:lnTo>
                          <a:pt x="46" y="195"/>
                        </a:lnTo>
                        <a:lnTo>
                          <a:pt x="20" y="251"/>
                        </a:lnTo>
                        <a:lnTo>
                          <a:pt x="26" y="316"/>
                        </a:lnTo>
                        <a:lnTo>
                          <a:pt x="26" y="3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3" name="Freeform 392"/>
                  <p:cNvSpPr>
                    <a:spLocks noChangeAspect="1"/>
                  </p:cNvSpPr>
                  <p:nvPr/>
                </p:nvSpPr>
                <p:spPr bwMode="auto">
                  <a:xfrm>
                    <a:off x="3176" y="2689"/>
                    <a:ext cx="57" cy="155"/>
                  </a:xfrm>
                  <a:custGeom>
                    <a:avLst/>
                    <a:gdLst>
                      <a:gd name="T0" fmla="*/ 5 w 57"/>
                      <a:gd name="T1" fmla="*/ 0 h 157"/>
                      <a:gd name="T2" fmla="*/ 17 w 57"/>
                      <a:gd name="T3" fmla="*/ 27 h 157"/>
                      <a:gd name="T4" fmla="*/ 11 w 57"/>
                      <a:gd name="T5" fmla="*/ 39 h 157"/>
                      <a:gd name="T6" fmla="*/ 12 w 57"/>
                      <a:gd name="T7" fmla="*/ 39 h 157"/>
                      <a:gd name="T8" fmla="*/ 0 w 57"/>
                      <a:gd name="T9" fmla="*/ 61 h 157"/>
                      <a:gd name="T10" fmla="*/ 5 w 57"/>
                      <a:gd name="T11" fmla="*/ 67 h 157"/>
                      <a:gd name="T12" fmla="*/ 15 w 57"/>
                      <a:gd name="T13" fmla="*/ 79 h 157"/>
                      <a:gd name="T14" fmla="*/ 30 w 57"/>
                      <a:gd name="T15" fmla="*/ 79 h 157"/>
                      <a:gd name="T16" fmla="*/ 27 w 57"/>
                      <a:gd name="T17" fmla="*/ 97 h 157"/>
                      <a:gd name="T18" fmla="*/ 42 w 57"/>
                      <a:gd name="T19" fmla="*/ 107 h 157"/>
                      <a:gd name="T20" fmla="*/ 54 w 57"/>
                      <a:gd name="T21" fmla="*/ 96 h 157"/>
                      <a:gd name="T22" fmla="*/ 56 w 57"/>
                      <a:gd name="T23" fmla="*/ 86 h 157"/>
                      <a:gd name="T24" fmla="*/ 37 w 57"/>
                      <a:gd name="T25" fmla="*/ 57 h 157"/>
                      <a:gd name="T26" fmla="*/ 30 w 57"/>
                      <a:gd name="T27" fmla="*/ 39 h 157"/>
                      <a:gd name="T28" fmla="*/ 42 w 57"/>
                      <a:gd name="T29" fmla="*/ 39 h 157"/>
                      <a:gd name="T30" fmla="*/ 32 w 57"/>
                      <a:gd name="T31" fmla="*/ 10 h 157"/>
                      <a:gd name="T32" fmla="*/ 23 w 57"/>
                      <a:gd name="T33" fmla="*/ 4 h 157"/>
                      <a:gd name="T34" fmla="*/ 5 w 57"/>
                      <a:gd name="T35" fmla="*/ 0 h 157"/>
                      <a:gd name="T36" fmla="*/ 5 w 57"/>
                      <a:gd name="T37" fmla="*/ 0 h 157"/>
                      <a:gd name="T38" fmla="*/ 5 w 57"/>
                      <a:gd name="T39" fmla="*/ 0 h 1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157"/>
                      <a:gd name="T62" fmla="*/ 57 w 57"/>
                      <a:gd name="T63" fmla="*/ 157 h 1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157">
                        <a:moveTo>
                          <a:pt x="5" y="0"/>
                        </a:moveTo>
                        <a:lnTo>
                          <a:pt x="17" y="27"/>
                        </a:lnTo>
                        <a:lnTo>
                          <a:pt x="11" y="44"/>
                        </a:lnTo>
                        <a:lnTo>
                          <a:pt x="12" y="62"/>
                        </a:lnTo>
                        <a:lnTo>
                          <a:pt x="0" y="90"/>
                        </a:lnTo>
                        <a:lnTo>
                          <a:pt x="5" y="96"/>
                        </a:lnTo>
                        <a:lnTo>
                          <a:pt x="15" y="108"/>
                        </a:lnTo>
                        <a:lnTo>
                          <a:pt x="30" y="108"/>
                        </a:lnTo>
                        <a:lnTo>
                          <a:pt x="27" y="135"/>
                        </a:lnTo>
                        <a:lnTo>
                          <a:pt x="42" y="156"/>
                        </a:lnTo>
                        <a:lnTo>
                          <a:pt x="54" y="133"/>
                        </a:lnTo>
                        <a:lnTo>
                          <a:pt x="56" y="115"/>
                        </a:lnTo>
                        <a:lnTo>
                          <a:pt x="37" y="86"/>
                        </a:lnTo>
                        <a:lnTo>
                          <a:pt x="30" y="58"/>
                        </a:lnTo>
                        <a:lnTo>
                          <a:pt x="42" y="46"/>
                        </a:lnTo>
                        <a:lnTo>
                          <a:pt x="32" y="10"/>
                        </a:lnTo>
                        <a:lnTo>
                          <a:pt x="23" y="4"/>
                        </a:lnTo>
                        <a:lnTo>
                          <a:pt x="5"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4" name="Freeform 393"/>
                  <p:cNvSpPr>
                    <a:spLocks noChangeAspect="1"/>
                  </p:cNvSpPr>
                  <p:nvPr/>
                </p:nvSpPr>
                <p:spPr bwMode="auto">
                  <a:xfrm>
                    <a:off x="3031" y="2816"/>
                    <a:ext cx="147" cy="146"/>
                  </a:xfrm>
                  <a:custGeom>
                    <a:avLst/>
                    <a:gdLst>
                      <a:gd name="T0" fmla="*/ 136 w 144"/>
                      <a:gd name="T1" fmla="*/ 106 h 147"/>
                      <a:gd name="T2" fmla="*/ 88 w 144"/>
                      <a:gd name="T3" fmla="*/ 98 h 147"/>
                      <a:gd name="T4" fmla="*/ 78 w 144"/>
                      <a:gd name="T5" fmla="*/ 75 h 147"/>
                      <a:gd name="T6" fmla="*/ 16 w 144"/>
                      <a:gd name="T7" fmla="*/ 73 h 147"/>
                      <a:gd name="T8" fmla="*/ 0 w 144"/>
                      <a:gd name="T9" fmla="*/ 47 h 147"/>
                      <a:gd name="T10" fmla="*/ 0 w 144"/>
                      <a:gd name="T11" fmla="*/ 47 h 147"/>
                      <a:gd name="T12" fmla="*/ 58 w 144"/>
                      <a:gd name="T13" fmla="*/ 49 h 147"/>
                      <a:gd name="T14" fmla="*/ 112 w 144"/>
                      <a:gd name="T15" fmla="*/ 21 h 147"/>
                      <a:gd name="T16" fmla="*/ 139 w 144"/>
                      <a:gd name="T17" fmla="*/ 3 h 147"/>
                      <a:gd name="T18" fmla="*/ 170 w 144"/>
                      <a:gd name="T19" fmla="*/ 0 h 147"/>
                      <a:gd name="T20" fmla="*/ 170 w 144"/>
                      <a:gd name="T21" fmla="*/ 0 h 147"/>
                      <a:gd name="T22" fmla="*/ 170 w 144"/>
                      <a:gd name="T23" fmla="*/ 9 h 147"/>
                      <a:gd name="T24" fmla="*/ 205 w 144"/>
                      <a:gd name="T25" fmla="*/ 9 h 147"/>
                      <a:gd name="T26" fmla="*/ 253 w 144"/>
                      <a:gd name="T27" fmla="*/ 21 h 147"/>
                      <a:gd name="T28" fmla="*/ 258 w 144"/>
                      <a:gd name="T29" fmla="*/ 39 h 147"/>
                      <a:gd name="T30" fmla="*/ 252 w 144"/>
                      <a:gd name="T31" fmla="*/ 73 h 147"/>
                      <a:gd name="T32" fmla="*/ 205 w 144"/>
                      <a:gd name="T33" fmla="*/ 117 h 147"/>
                      <a:gd name="T34" fmla="*/ 185 w 144"/>
                      <a:gd name="T35" fmla="*/ 109 h 147"/>
                      <a:gd name="T36" fmla="*/ 136 w 144"/>
                      <a:gd name="T37" fmla="*/ 106 h 147"/>
                      <a:gd name="T38" fmla="*/ 136 w 144"/>
                      <a:gd name="T39" fmla="*/ 106 h 147"/>
                      <a:gd name="T40" fmla="*/ 136 w 144"/>
                      <a:gd name="T41" fmla="*/ 106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47"/>
                      <a:gd name="T65" fmla="*/ 144 w 144"/>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47">
                        <a:moveTo>
                          <a:pt x="73" y="135"/>
                        </a:moveTo>
                        <a:lnTo>
                          <a:pt x="51" y="127"/>
                        </a:lnTo>
                        <a:lnTo>
                          <a:pt x="46" y="104"/>
                        </a:lnTo>
                        <a:lnTo>
                          <a:pt x="16" y="79"/>
                        </a:lnTo>
                        <a:lnTo>
                          <a:pt x="0" y="47"/>
                        </a:lnTo>
                        <a:lnTo>
                          <a:pt x="29" y="49"/>
                        </a:lnTo>
                        <a:lnTo>
                          <a:pt x="63" y="21"/>
                        </a:lnTo>
                        <a:lnTo>
                          <a:pt x="75" y="3"/>
                        </a:lnTo>
                        <a:lnTo>
                          <a:pt x="96" y="0"/>
                        </a:lnTo>
                        <a:lnTo>
                          <a:pt x="96" y="9"/>
                        </a:lnTo>
                        <a:lnTo>
                          <a:pt x="113" y="9"/>
                        </a:lnTo>
                        <a:lnTo>
                          <a:pt x="140" y="21"/>
                        </a:lnTo>
                        <a:lnTo>
                          <a:pt x="143" y="39"/>
                        </a:lnTo>
                        <a:lnTo>
                          <a:pt x="139" y="90"/>
                        </a:lnTo>
                        <a:lnTo>
                          <a:pt x="113" y="146"/>
                        </a:lnTo>
                        <a:lnTo>
                          <a:pt x="103" y="138"/>
                        </a:lnTo>
                        <a:lnTo>
                          <a:pt x="73" y="1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5" name="Freeform 394"/>
                  <p:cNvSpPr>
                    <a:spLocks noChangeAspect="1"/>
                  </p:cNvSpPr>
                  <p:nvPr/>
                </p:nvSpPr>
                <p:spPr bwMode="auto">
                  <a:xfrm>
                    <a:off x="2872" y="2949"/>
                    <a:ext cx="296" cy="260"/>
                  </a:xfrm>
                  <a:custGeom>
                    <a:avLst/>
                    <a:gdLst>
                      <a:gd name="T0" fmla="*/ 459 w 289"/>
                      <a:gd name="T1" fmla="*/ 0 h 259"/>
                      <a:gd name="T2" fmla="*/ 516 w 289"/>
                      <a:gd name="T3" fmla="*/ 3 h 259"/>
                      <a:gd name="T4" fmla="*/ 533 w 289"/>
                      <a:gd name="T5" fmla="*/ 11 h 259"/>
                      <a:gd name="T6" fmla="*/ 546 w 289"/>
                      <a:gd name="T7" fmla="*/ 75 h 259"/>
                      <a:gd name="T8" fmla="*/ 546 w 289"/>
                      <a:gd name="T9" fmla="*/ 95 h 259"/>
                      <a:gd name="T10" fmla="*/ 572 w 289"/>
                      <a:gd name="T11" fmla="*/ 95 h 259"/>
                      <a:gd name="T12" fmla="*/ 579 w 289"/>
                      <a:gd name="T13" fmla="*/ 100 h 259"/>
                      <a:gd name="T14" fmla="*/ 556 w 289"/>
                      <a:gd name="T15" fmla="*/ 162 h 259"/>
                      <a:gd name="T16" fmla="*/ 520 w 289"/>
                      <a:gd name="T17" fmla="*/ 174 h 259"/>
                      <a:gd name="T18" fmla="*/ 482 w 289"/>
                      <a:gd name="T19" fmla="*/ 209 h 259"/>
                      <a:gd name="T20" fmla="*/ 410 w 289"/>
                      <a:gd name="T21" fmla="*/ 248 h 259"/>
                      <a:gd name="T22" fmla="*/ 362 w 289"/>
                      <a:gd name="T23" fmla="*/ 265 h 259"/>
                      <a:gd name="T24" fmla="*/ 278 w 289"/>
                      <a:gd name="T25" fmla="*/ 278 h 259"/>
                      <a:gd name="T26" fmla="*/ 212 w 289"/>
                      <a:gd name="T27" fmla="*/ 273 h 259"/>
                      <a:gd name="T28" fmla="*/ 122 w 289"/>
                      <a:gd name="T29" fmla="*/ 288 h 259"/>
                      <a:gd name="T30" fmla="*/ 96 w 289"/>
                      <a:gd name="T31" fmla="*/ 288 h 259"/>
                      <a:gd name="T32" fmla="*/ 70 w 289"/>
                      <a:gd name="T33" fmla="*/ 273 h 259"/>
                      <a:gd name="T34" fmla="*/ 60 w 289"/>
                      <a:gd name="T35" fmla="*/ 278 h 259"/>
                      <a:gd name="T36" fmla="*/ 52 w 289"/>
                      <a:gd name="T37" fmla="*/ 250 h 259"/>
                      <a:gd name="T38" fmla="*/ 60 w 289"/>
                      <a:gd name="T39" fmla="*/ 244 h 259"/>
                      <a:gd name="T40" fmla="*/ 60 w 289"/>
                      <a:gd name="T41" fmla="*/ 232 h 259"/>
                      <a:gd name="T42" fmla="*/ 5 w 289"/>
                      <a:gd name="T43" fmla="*/ 171 h 259"/>
                      <a:gd name="T44" fmla="*/ 0 w 289"/>
                      <a:gd name="T45" fmla="*/ 164 h 259"/>
                      <a:gd name="T46" fmla="*/ 6 w 289"/>
                      <a:gd name="T47" fmla="*/ 127 h 259"/>
                      <a:gd name="T48" fmla="*/ 18 w 289"/>
                      <a:gd name="T49" fmla="*/ 162 h 259"/>
                      <a:gd name="T50" fmla="*/ 50 w 289"/>
                      <a:gd name="T51" fmla="*/ 171 h 259"/>
                      <a:gd name="T52" fmla="*/ 84 w 289"/>
                      <a:gd name="T53" fmla="*/ 171 h 259"/>
                      <a:gd name="T54" fmla="*/ 116 w 289"/>
                      <a:gd name="T55" fmla="*/ 128 h 259"/>
                      <a:gd name="T56" fmla="*/ 122 w 289"/>
                      <a:gd name="T57" fmla="*/ 53 h 259"/>
                      <a:gd name="T58" fmla="*/ 122 w 289"/>
                      <a:gd name="T59" fmla="*/ 53 h 259"/>
                      <a:gd name="T60" fmla="*/ 147 w 289"/>
                      <a:gd name="T61" fmla="*/ 69 h 259"/>
                      <a:gd name="T62" fmla="*/ 146 w 289"/>
                      <a:gd name="T63" fmla="*/ 91 h 259"/>
                      <a:gd name="T64" fmla="*/ 162 w 289"/>
                      <a:gd name="T65" fmla="*/ 97 h 259"/>
                      <a:gd name="T66" fmla="*/ 201 w 289"/>
                      <a:gd name="T67" fmla="*/ 93 h 259"/>
                      <a:gd name="T68" fmla="*/ 247 w 289"/>
                      <a:gd name="T69" fmla="*/ 67 h 259"/>
                      <a:gd name="T70" fmla="*/ 280 w 289"/>
                      <a:gd name="T71" fmla="*/ 74 h 259"/>
                      <a:gd name="T72" fmla="*/ 312 w 289"/>
                      <a:gd name="T73" fmla="*/ 71 h 259"/>
                      <a:gd name="T74" fmla="*/ 391 w 289"/>
                      <a:gd name="T75" fmla="*/ 23 h 259"/>
                      <a:gd name="T76" fmla="*/ 459 w 289"/>
                      <a:gd name="T77" fmla="*/ 0 h 259"/>
                      <a:gd name="T78" fmla="*/ 459 w 289"/>
                      <a:gd name="T79" fmla="*/ 0 h 259"/>
                      <a:gd name="T80" fmla="*/ 459 w 289"/>
                      <a:gd name="T81" fmla="*/ 0 h 2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9"/>
                      <a:gd name="T124" fmla="*/ 0 h 259"/>
                      <a:gd name="T125" fmla="*/ 289 w 289"/>
                      <a:gd name="T126" fmla="*/ 259 h 2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9" h="259">
                        <a:moveTo>
                          <a:pt x="228" y="0"/>
                        </a:moveTo>
                        <a:lnTo>
                          <a:pt x="257" y="3"/>
                        </a:lnTo>
                        <a:lnTo>
                          <a:pt x="267" y="11"/>
                        </a:lnTo>
                        <a:lnTo>
                          <a:pt x="273" y="75"/>
                        </a:lnTo>
                        <a:lnTo>
                          <a:pt x="273" y="95"/>
                        </a:lnTo>
                        <a:lnTo>
                          <a:pt x="286" y="95"/>
                        </a:lnTo>
                        <a:lnTo>
                          <a:pt x="289" y="100"/>
                        </a:lnTo>
                        <a:lnTo>
                          <a:pt x="277" y="133"/>
                        </a:lnTo>
                        <a:lnTo>
                          <a:pt x="261" y="145"/>
                        </a:lnTo>
                        <a:lnTo>
                          <a:pt x="241" y="180"/>
                        </a:lnTo>
                        <a:lnTo>
                          <a:pt x="206" y="219"/>
                        </a:lnTo>
                        <a:lnTo>
                          <a:pt x="181" y="236"/>
                        </a:lnTo>
                        <a:lnTo>
                          <a:pt x="139" y="249"/>
                        </a:lnTo>
                        <a:lnTo>
                          <a:pt x="105" y="244"/>
                        </a:lnTo>
                        <a:lnTo>
                          <a:pt x="60" y="259"/>
                        </a:lnTo>
                        <a:lnTo>
                          <a:pt x="50" y="259"/>
                        </a:lnTo>
                        <a:lnTo>
                          <a:pt x="37" y="244"/>
                        </a:lnTo>
                        <a:lnTo>
                          <a:pt x="31" y="249"/>
                        </a:lnTo>
                        <a:lnTo>
                          <a:pt x="23" y="221"/>
                        </a:lnTo>
                        <a:lnTo>
                          <a:pt x="31" y="215"/>
                        </a:lnTo>
                        <a:lnTo>
                          <a:pt x="31" y="203"/>
                        </a:lnTo>
                        <a:lnTo>
                          <a:pt x="5" y="142"/>
                        </a:lnTo>
                        <a:lnTo>
                          <a:pt x="0" y="135"/>
                        </a:lnTo>
                        <a:lnTo>
                          <a:pt x="6" y="127"/>
                        </a:lnTo>
                        <a:lnTo>
                          <a:pt x="18" y="133"/>
                        </a:lnTo>
                        <a:lnTo>
                          <a:pt x="21" y="142"/>
                        </a:lnTo>
                        <a:lnTo>
                          <a:pt x="44" y="142"/>
                        </a:lnTo>
                        <a:lnTo>
                          <a:pt x="58" y="128"/>
                        </a:lnTo>
                        <a:lnTo>
                          <a:pt x="60" y="53"/>
                        </a:lnTo>
                        <a:lnTo>
                          <a:pt x="75" y="69"/>
                        </a:lnTo>
                        <a:lnTo>
                          <a:pt x="74" y="91"/>
                        </a:lnTo>
                        <a:lnTo>
                          <a:pt x="82" y="97"/>
                        </a:lnTo>
                        <a:lnTo>
                          <a:pt x="100" y="93"/>
                        </a:lnTo>
                        <a:lnTo>
                          <a:pt x="124" y="67"/>
                        </a:lnTo>
                        <a:lnTo>
                          <a:pt x="140" y="74"/>
                        </a:lnTo>
                        <a:lnTo>
                          <a:pt x="156" y="71"/>
                        </a:lnTo>
                        <a:lnTo>
                          <a:pt x="196" y="23"/>
                        </a:lnTo>
                        <a:lnTo>
                          <a:pt x="228" y="0"/>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1106" name="Freeform 395"/>
                  <p:cNvSpPr>
                    <a:spLocks noChangeAspect="1"/>
                  </p:cNvSpPr>
                  <p:nvPr/>
                </p:nvSpPr>
                <p:spPr bwMode="auto">
                  <a:xfrm>
                    <a:off x="2785" y="2844"/>
                    <a:ext cx="248" cy="248"/>
                  </a:xfrm>
                  <a:custGeom>
                    <a:avLst/>
                    <a:gdLst>
                      <a:gd name="T0" fmla="*/ 234 w 244"/>
                      <a:gd name="T1" fmla="*/ 101 h 252"/>
                      <a:gd name="T2" fmla="*/ 234 w 244"/>
                      <a:gd name="T3" fmla="*/ 73 h 252"/>
                      <a:gd name="T4" fmla="*/ 266 w 244"/>
                      <a:gd name="T5" fmla="*/ 68 h 252"/>
                      <a:gd name="T6" fmla="*/ 268 w 244"/>
                      <a:gd name="T7" fmla="*/ 30 h 252"/>
                      <a:gd name="T8" fmla="*/ 326 w 244"/>
                      <a:gd name="T9" fmla="*/ 23 h 252"/>
                      <a:gd name="T10" fmla="*/ 338 w 244"/>
                      <a:gd name="T11" fmla="*/ 25 h 252"/>
                      <a:gd name="T12" fmla="*/ 344 w 244"/>
                      <a:gd name="T13" fmla="*/ 31 h 252"/>
                      <a:gd name="T14" fmla="*/ 361 w 244"/>
                      <a:gd name="T15" fmla="*/ 23 h 252"/>
                      <a:gd name="T16" fmla="*/ 388 w 244"/>
                      <a:gd name="T17" fmla="*/ 19 h 252"/>
                      <a:gd name="T18" fmla="*/ 361 w 244"/>
                      <a:gd name="T19" fmla="*/ 9 h 252"/>
                      <a:gd name="T20" fmla="*/ 335 w 244"/>
                      <a:gd name="T21" fmla="*/ 13 h 252"/>
                      <a:gd name="T22" fmla="*/ 286 w 244"/>
                      <a:gd name="T23" fmla="*/ 22 h 252"/>
                      <a:gd name="T24" fmla="*/ 213 w 244"/>
                      <a:gd name="T25" fmla="*/ 19 h 252"/>
                      <a:gd name="T26" fmla="*/ 192 w 244"/>
                      <a:gd name="T27" fmla="*/ 9 h 252"/>
                      <a:gd name="T28" fmla="*/ 73 w 244"/>
                      <a:gd name="T29" fmla="*/ 9 h 252"/>
                      <a:gd name="T30" fmla="*/ 28 w 244"/>
                      <a:gd name="T31" fmla="*/ 0 h 252"/>
                      <a:gd name="T32" fmla="*/ 0 w 244"/>
                      <a:gd name="T33" fmla="*/ 9 h 252"/>
                      <a:gd name="T34" fmla="*/ 3 w 244"/>
                      <a:gd name="T35" fmla="*/ 20 h 252"/>
                      <a:gd name="T36" fmla="*/ 80 w 244"/>
                      <a:gd name="T37" fmla="*/ 76 h 252"/>
                      <a:gd name="T38" fmla="*/ 80 w 244"/>
                      <a:gd name="T39" fmla="*/ 91 h 252"/>
                      <a:gd name="T40" fmla="*/ 96 w 244"/>
                      <a:gd name="T41" fmla="*/ 141 h 252"/>
                      <a:gd name="T42" fmla="*/ 136 w 244"/>
                      <a:gd name="T43" fmla="*/ 153 h 252"/>
                      <a:gd name="T44" fmla="*/ 148 w 244"/>
                      <a:gd name="T45" fmla="*/ 149 h 252"/>
                      <a:gd name="T46" fmla="*/ 165 w 244"/>
                      <a:gd name="T47" fmla="*/ 151 h 252"/>
                      <a:gd name="T48" fmla="*/ 169 w 244"/>
                      <a:gd name="T49" fmla="*/ 156 h 252"/>
                      <a:gd name="T50" fmla="*/ 205 w 244"/>
                      <a:gd name="T51" fmla="*/ 156 h 252"/>
                      <a:gd name="T52" fmla="*/ 230 w 244"/>
                      <a:gd name="T53" fmla="*/ 149 h 252"/>
                      <a:gd name="T54" fmla="*/ 234 w 244"/>
                      <a:gd name="T55" fmla="*/ 101 h 252"/>
                      <a:gd name="T56" fmla="*/ 234 w 244"/>
                      <a:gd name="T57" fmla="*/ 101 h 252"/>
                      <a:gd name="T58" fmla="*/ 234 w 244"/>
                      <a:gd name="T59" fmla="*/ 101 h 2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4"/>
                      <a:gd name="T91" fmla="*/ 0 h 252"/>
                      <a:gd name="T92" fmla="*/ 244 w 244"/>
                      <a:gd name="T93" fmla="*/ 252 h 2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4" h="252">
                        <a:moveTo>
                          <a:pt x="146" y="161"/>
                        </a:moveTo>
                        <a:lnTo>
                          <a:pt x="146" y="110"/>
                        </a:lnTo>
                        <a:lnTo>
                          <a:pt x="166" y="100"/>
                        </a:lnTo>
                        <a:lnTo>
                          <a:pt x="168" y="30"/>
                        </a:lnTo>
                        <a:lnTo>
                          <a:pt x="204" y="23"/>
                        </a:lnTo>
                        <a:lnTo>
                          <a:pt x="211" y="25"/>
                        </a:lnTo>
                        <a:lnTo>
                          <a:pt x="214" y="35"/>
                        </a:lnTo>
                        <a:lnTo>
                          <a:pt x="225" y="23"/>
                        </a:lnTo>
                        <a:lnTo>
                          <a:pt x="243" y="19"/>
                        </a:lnTo>
                        <a:lnTo>
                          <a:pt x="225" y="9"/>
                        </a:lnTo>
                        <a:lnTo>
                          <a:pt x="209" y="13"/>
                        </a:lnTo>
                        <a:lnTo>
                          <a:pt x="180" y="22"/>
                        </a:lnTo>
                        <a:lnTo>
                          <a:pt x="135" y="19"/>
                        </a:lnTo>
                        <a:lnTo>
                          <a:pt x="121" y="9"/>
                        </a:lnTo>
                        <a:lnTo>
                          <a:pt x="44" y="9"/>
                        </a:lnTo>
                        <a:lnTo>
                          <a:pt x="28" y="0"/>
                        </a:lnTo>
                        <a:lnTo>
                          <a:pt x="0" y="9"/>
                        </a:lnTo>
                        <a:lnTo>
                          <a:pt x="3" y="20"/>
                        </a:lnTo>
                        <a:lnTo>
                          <a:pt x="51" y="116"/>
                        </a:lnTo>
                        <a:lnTo>
                          <a:pt x="51" y="146"/>
                        </a:lnTo>
                        <a:lnTo>
                          <a:pt x="65" y="220"/>
                        </a:lnTo>
                        <a:lnTo>
                          <a:pt x="85" y="244"/>
                        </a:lnTo>
                        <a:lnTo>
                          <a:pt x="91" y="236"/>
                        </a:lnTo>
                        <a:lnTo>
                          <a:pt x="103" y="242"/>
                        </a:lnTo>
                        <a:lnTo>
                          <a:pt x="106" y="251"/>
                        </a:lnTo>
                        <a:lnTo>
                          <a:pt x="130" y="251"/>
                        </a:lnTo>
                        <a:lnTo>
                          <a:pt x="144" y="237"/>
                        </a:lnTo>
                        <a:lnTo>
                          <a:pt x="146" y="16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7" name="Freeform 396"/>
                  <p:cNvSpPr>
                    <a:spLocks noChangeAspect="1"/>
                  </p:cNvSpPr>
                  <p:nvPr/>
                </p:nvSpPr>
                <p:spPr bwMode="auto">
                  <a:xfrm>
                    <a:off x="2785" y="2614"/>
                    <a:ext cx="231" cy="252"/>
                  </a:xfrm>
                  <a:custGeom>
                    <a:avLst/>
                    <a:gdLst>
                      <a:gd name="T0" fmla="*/ 34 w 228"/>
                      <a:gd name="T1" fmla="*/ 1 h 255"/>
                      <a:gd name="T2" fmla="*/ 109 w 228"/>
                      <a:gd name="T3" fmla="*/ 0 h 255"/>
                      <a:gd name="T4" fmla="*/ 123 w 228"/>
                      <a:gd name="T5" fmla="*/ 7 h 255"/>
                      <a:gd name="T6" fmla="*/ 135 w 228"/>
                      <a:gd name="T7" fmla="*/ 31 h 255"/>
                      <a:gd name="T8" fmla="*/ 172 w 228"/>
                      <a:gd name="T9" fmla="*/ 42 h 255"/>
                      <a:gd name="T10" fmla="*/ 199 w 228"/>
                      <a:gd name="T11" fmla="*/ 42 h 255"/>
                      <a:gd name="T12" fmla="*/ 208 w 228"/>
                      <a:gd name="T13" fmla="*/ 27 h 255"/>
                      <a:gd name="T14" fmla="*/ 244 w 228"/>
                      <a:gd name="T15" fmla="*/ 23 h 255"/>
                      <a:gd name="T16" fmla="*/ 244 w 228"/>
                      <a:gd name="T17" fmla="*/ 30 h 255"/>
                      <a:gd name="T18" fmla="*/ 266 w 228"/>
                      <a:gd name="T19" fmla="*/ 31 h 255"/>
                      <a:gd name="T20" fmla="*/ 270 w 228"/>
                      <a:gd name="T21" fmla="*/ 38 h 255"/>
                      <a:gd name="T22" fmla="*/ 272 w 228"/>
                      <a:gd name="T23" fmla="*/ 50 h 255"/>
                      <a:gd name="T24" fmla="*/ 286 w 228"/>
                      <a:gd name="T25" fmla="*/ 70 h 255"/>
                      <a:gd name="T26" fmla="*/ 276 w 228"/>
                      <a:gd name="T27" fmla="*/ 79 h 255"/>
                      <a:gd name="T28" fmla="*/ 282 w 228"/>
                      <a:gd name="T29" fmla="*/ 86 h 255"/>
                      <a:gd name="T30" fmla="*/ 328 w 228"/>
                      <a:gd name="T31" fmla="*/ 77 h 255"/>
                      <a:gd name="T32" fmla="*/ 326 w 228"/>
                      <a:gd name="T33" fmla="*/ 107 h 255"/>
                      <a:gd name="T34" fmla="*/ 330 w 228"/>
                      <a:gd name="T35" fmla="*/ 109 h 255"/>
                      <a:gd name="T36" fmla="*/ 276 w 228"/>
                      <a:gd name="T37" fmla="*/ 111 h 255"/>
                      <a:gd name="T38" fmla="*/ 276 w 228"/>
                      <a:gd name="T39" fmla="*/ 162 h 255"/>
                      <a:gd name="T40" fmla="*/ 306 w 228"/>
                      <a:gd name="T41" fmla="*/ 176 h 255"/>
                      <a:gd name="T42" fmla="*/ 262 w 228"/>
                      <a:gd name="T43" fmla="*/ 182 h 255"/>
                      <a:gd name="T44" fmla="*/ 194 w 228"/>
                      <a:gd name="T45" fmla="*/ 180 h 255"/>
                      <a:gd name="T46" fmla="*/ 179 w 228"/>
                      <a:gd name="T47" fmla="*/ 173 h 255"/>
                      <a:gd name="T48" fmla="*/ 73 w 228"/>
                      <a:gd name="T49" fmla="*/ 173 h 255"/>
                      <a:gd name="T50" fmla="*/ 28 w 228"/>
                      <a:gd name="T51" fmla="*/ 167 h 255"/>
                      <a:gd name="T52" fmla="*/ 0 w 228"/>
                      <a:gd name="T53" fmla="*/ 173 h 255"/>
                      <a:gd name="T54" fmla="*/ 3 w 228"/>
                      <a:gd name="T55" fmla="*/ 154 h 255"/>
                      <a:gd name="T56" fmla="*/ 18 w 228"/>
                      <a:gd name="T57" fmla="*/ 112 h 255"/>
                      <a:gd name="T58" fmla="*/ 36 w 228"/>
                      <a:gd name="T59" fmla="*/ 102 h 255"/>
                      <a:gd name="T60" fmla="*/ 69 w 228"/>
                      <a:gd name="T61" fmla="*/ 86 h 255"/>
                      <a:gd name="T62" fmla="*/ 25 w 228"/>
                      <a:gd name="T63" fmla="*/ 42 h 255"/>
                      <a:gd name="T64" fmla="*/ 32 w 228"/>
                      <a:gd name="T65" fmla="*/ 42 h 255"/>
                      <a:gd name="T66" fmla="*/ 17 w 228"/>
                      <a:gd name="T67" fmla="*/ 11 h 255"/>
                      <a:gd name="T68" fmla="*/ 34 w 228"/>
                      <a:gd name="T69" fmla="*/ 1 h 255"/>
                      <a:gd name="T70" fmla="*/ 34 w 228"/>
                      <a:gd name="T71" fmla="*/ 1 h 255"/>
                      <a:gd name="T72" fmla="*/ 34 w 228"/>
                      <a:gd name="T73" fmla="*/ 1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8"/>
                      <a:gd name="T112" fmla="*/ 0 h 255"/>
                      <a:gd name="T113" fmla="*/ 228 w 228"/>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8" h="255">
                        <a:moveTo>
                          <a:pt x="34" y="1"/>
                        </a:moveTo>
                        <a:lnTo>
                          <a:pt x="80" y="0"/>
                        </a:lnTo>
                        <a:lnTo>
                          <a:pt x="90" y="7"/>
                        </a:lnTo>
                        <a:lnTo>
                          <a:pt x="96" y="31"/>
                        </a:lnTo>
                        <a:lnTo>
                          <a:pt x="114" y="49"/>
                        </a:lnTo>
                        <a:lnTo>
                          <a:pt x="138" y="46"/>
                        </a:lnTo>
                        <a:lnTo>
                          <a:pt x="144" y="27"/>
                        </a:lnTo>
                        <a:lnTo>
                          <a:pt x="168" y="23"/>
                        </a:lnTo>
                        <a:lnTo>
                          <a:pt x="168" y="30"/>
                        </a:lnTo>
                        <a:lnTo>
                          <a:pt x="183" y="31"/>
                        </a:lnTo>
                        <a:lnTo>
                          <a:pt x="185" y="38"/>
                        </a:lnTo>
                        <a:lnTo>
                          <a:pt x="186" y="79"/>
                        </a:lnTo>
                        <a:lnTo>
                          <a:pt x="194" y="99"/>
                        </a:lnTo>
                        <a:lnTo>
                          <a:pt x="188" y="108"/>
                        </a:lnTo>
                        <a:lnTo>
                          <a:pt x="191" y="115"/>
                        </a:lnTo>
                        <a:lnTo>
                          <a:pt x="226" y="106"/>
                        </a:lnTo>
                        <a:lnTo>
                          <a:pt x="224" y="146"/>
                        </a:lnTo>
                        <a:lnTo>
                          <a:pt x="227" y="149"/>
                        </a:lnTo>
                        <a:lnTo>
                          <a:pt x="188" y="153"/>
                        </a:lnTo>
                        <a:lnTo>
                          <a:pt x="188" y="225"/>
                        </a:lnTo>
                        <a:lnTo>
                          <a:pt x="209" y="245"/>
                        </a:lnTo>
                        <a:lnTo>
                          <a:pt x="180" y="254"/>
                        </a:lnTo>
                        <a:lnTo>
                          <a:pt x="135" y="251"/>
                        </a:lnTo>
                        <a:lnTo>
                          <a:pt x="121" y="241"/>
                        </a:lnTo>
                        <a:lnTo>
                          <a:pt x="44" y="241"/>
                        </a:lnTo>
                        <a:lnTo>
                          <a:pt x="28" y="232"/>
                        </a:lnTo>
                        <a:lnTo>
                          <a:pt x="0" y="241"/>
                        </a:lnTo>
                        <a:lnTo>
                          <a:pt x="3" y="213"/>
                        </a:lnTo>
                        <a:lnTo>
                          <a:pt x="18" y="156"/>
                        </a:lnTo>
                        <a:lnTo>
                          <a:pt x="36" y="135"/>
                        </a:lnTo>
                        <a:lnTo>
                          <a:pt x="40" y="115"/>
                        </a:lnTo>
                        <a:lnTo>
                          <a:pt x="25" y="71"/>
                        </a:lnTo>
                        <a:lnTo>
                          <a:pt x="32" y="61"/>
                        </a:lnTo>
                        <a:lnTo>
                          <a:pt x="17" y="11"/>
                        </a:lnTo>
                        <a:lnTo>
                          <a:pt x="34" y="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8" name="Freeform 397"/>
                  <p:cNvSpPr>
                    <a:spLocks noChangeAspect="1"/>
                  </p:cNvSpPr>
                  <p:nvPr/>
                </p:nvSpPr>
                <p:spPr bwMode="auto">
                  <a:xfrm>
                    <a:off x="2793" y="2587"/>
                    <a:ext cx="18" cy="30"/>
                  </a:xfrm>
                  <a:custGeom>
                    <a:avLst/>
                    <a:gdLst>
                      <a:gd name="T0" fmla="*/ 17 w 18"/>
                      <a:gd name="T1" fmla="*/ 5 h 30"/>
                      <a:gd name="T2" fmla="*/ 9 w 18"/>
                      <a:gd name="T3" fmla="*/ 10 h 30"/>
                      <a:gd name="T4" fmla="*/ 5 w 18"/>
                      <a:gd name="T5" fmla="*/ 29 h 30"/>
                      <a:gd name="T6" fmla="*/ 5 w 18"/>
                      <a:gd name="T7" fmla="*/ 29 h 30"/>
                      <a:gd name="T8" fmla="*/ 1 w 18"/>
                      <a:gd name="T9" fmla="*/ 18 h 30"/>
                      <a:gd name="T10" fmla="*/ 0 w 18"/>
                      <a:gd name="T11" fmla="*/ 12 h 30"/>
                      <a:gd name="T12" fmla="*/ 12 w 18"/>
                      <a:gd name="T13" fmla="*/ 0 h 30"/>
                      <a:gd name="T14" fmla="*/ 17 w 18"/>
                      <a:gd name="T15" fmla="*/ 5 h 30"/>
                      <a:gd name="T16" fmla="*/ 17 w 18"/>
                      <a:gd name="T17" fmla="*/ 5 h 30"/>
                      <a:gd name="T18" fmla="*/ 17 w 18"/>
                      <a:gd name="T19" fmla="*/ 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0"/>
                      <a:gd name="T32" fmla="*/ 18 w 18"/>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0">
                        <a:moveTo>
                          <a:pt x="17" y="5"/>
                        </a:moveTo>
                        <a:lnTo>
                          <a:pt x="9" y="10"/>
                        </a:lnTo>
                        <a:lnTo>
                          <a:pt x="5" y="29"/>
                        </a:lnTo>
                        <a:lnTo>
                          <a:pt x="1" y="18"/>
                        </a:lnTo>
                        <a:lnTo>
                          <a:pt x="0" y="12"/>
                        </a:lnTo>
                        <a:lnTo>
                          <a:pt x="12" y="0"/>
                        </a:lnTo>
                        <a:lnTo>
                          <a:pt x="17" y="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09" name="Freeform 398"/>
                  <p:cNvSpPr>
                    <a:spLocks noChangeAspect="1"/>
                  </p:cNvSpPr>
                  <p:nvPr/>
                </p:nvSpPr>
                <p:spPr bwMode="auto">
                  <a:xfrm>
                    <a:off x="2726" y="2227"/>
                    <a:ext cx="141" cy="236"/>
                  </a:xfrm>
                  <a:custGeom>
                    <a:avLst/>
                    <a:gdLst>
                      <a:gd name="T0" fmla="*/ 131 w 140"/>
                      <a:gd name="T1" fmla="*/ 0 h 239"/>
                      <a:gd name="T2" fmla="*/ 131 w 140"/>
                      <a:gd name="T3" fmla="*/ 13 h 239"/>
                      <a:gd name="T4" fmla="*/ 136 w 140"/>
                      <a:gd name="T5" fmla="*/ 28 h 239"/>
                      <a:gd name="T6" fmla="*/ 117 w 140"/>
                      <a:gd name="T7" fmla="*/ 39 h 239"/>
                      <a:gd name="T8" fmla="*/ 107 w 140"/>
                      <a:gd name="T9" fmla="*/ 59 h 239"/>
                      <a:gd name="T10" fmla="*/ 68 w 140"/>
                      <a:gd name="T11" fmla="*/ 68 h 239"/>
                      <a:gd name="T12" fmla="*/ 56 w 140"/>
                      <a:gd name="T13" fmla="*/ 97 h 239"/>
                      <a:gd name="T14" fmla="*/ 47 w 140"/>
                      <a:gd name="T15" fmla="*/ 99 h 239"/>
                      <a:gd name="T16" fmla="*/ 37 w 140"/>
                      <a:gd name="T17" fmla="*/ 95 h 239"/>
                      <a:gd name="T18" fmla="*/ 21 w 140"/>
                      <a:gd name="T19" fmla="*/ 95 h 239"/>
                      <a:gd name="T20" fmla="*/ 0 w 140"/>
                      <a:gd name="T21" fmla="*/ 118 h 239"/>
                      <a:gd name="T22" fmla="*/ 8 w 140"/>
                      <a:gd name="T23" fmla="*/ 132 h 239"/>
                      <a:gd name="T24" fmla="*/ 16 w 140"/>
                      <a:gd name="T25" fmla="*/ 134 h 239"/>
                      <a:gd name="T26" fmla="*/ 26 w 140"/>
                      <a:gd name="T27" fmla="*/ 148 h 239"/>
                      <a:gd name="T28" fmla="*/ 22 w 140"/>
                      <a:gd name="T29" fmla="*/ 160 h 239"/>
                      <a:gd name="T30" fmla="*/ 50 w 140"/>
                      <a:gd name="T31" fmla="*/ 159 h 239"/>
                      <a:gd name="T32" fmla="*/ 121 w 140"/>
                      <a:gd name="T33" fmla="*/ 160 h 239"/>
                      <a:gd name="T34" fmla="*/ 167 w 140"/>
                      <a:gd name="T35" fmla="*/ 167 h 239"/>
                      <a:gd name="T36" fmla="*/ 168 w 140"/>
                      <a:gd name="T37" fmla="*/ 151 h 239"/>
                      <a:gd name="T38" fmla="*/ 142 w 140"/>
                      <a:gd name="T39" fmla="*/ 117 h 239"/>
                      <a:gd name="T40" fmla="*/ 139 w 140"/>
                      <a:gd name="T41" fmla="*/ 107 h 239"/>
                      <a:gd name="T42" fmla="*/ 153 w 140"/>
                      <a:gd name="T43" fmla="*/ 90 h 239"/>
                      <a:gd name="T44" fmla="*/ 153 w 140"/>
                      <a:gd name="T45" fmla="*/ 90 h 239"/>
                      <a:gd name="T46" fmla="*/ 148 w 140"/>
                      <a:gd name="T47" fmla="*/ 64 h 239"/>
                      <a:gd name="T48" fmla="*/ 131 w 140"/>
                      <a:gd name="T49" fmla="*/ 49 h 239"/>
                      <a:gd name="T50" fmla="*/ 136 w 140"/>
                      <a:gd name="T51" fmla="*/ 39 h 239"/>
                      <a:gd name="T52" fmla="*/ 153 w 140"/>
                      <a:gd name="T53" fmla="*/ 39 h 239"/>
                      <a:gd name="T54" fmla="*/ 143 w 140"/>
                      <a:gd name="T55" fmla="*/ 39 h 239"/>
                      <a:gd name="T56" fmla="*/ 139 w 140"/>
                      <a:gd name="T57" fmla="*/ 6 h 239"/>
                      <a:gd name="T58" fmla="*/ 139 w 140"/>
                      <a:gd name="T59" fmla="*/ 6 h 239"/>
                      <a:gd name="T60" fmla="*/ 131 w 140"/>
                      <a:gd name="T61" fmla="*/ 0 h 239"/>
                      <a:gd name="T62" fmla="*/ 131 w 140"/>
                      <a:gd name="T63" fmla="*/ 0 h 239"/>
                      <a:gd name="T64" fmla="*/ 131 w 140"/>
                      <a:gd name="T65" fmla="*/ 0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
                      <a:gd name="T100" fmla="*/ 0 h 239"/>
                      <a:gd name="T101" fmla="*/ 140 w 140"/>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 h="239">
                        <a:moveTo>
                          <a:pt x="102" y="0"/>
                        </a:moveTo>
                        <a:lnTo>
                          <a:pt x="102" y="13"/>
                        </a:lnTo>
                        <a:lnTo>
                          <a:pt x="107" y="28"/>
                        </a:lnTo>
                        <a:lnTo>
                          <a:pt x="88" y="47"/>
                        </a:lnTo>
                        <a:lnTo>
                          <a:pt x="78" y="88"/>
                        </a:lnTo>
                        <a:lnTo>
                          <a:pt x="68" y="97"/>
                        </a:lnTo>
                        <a:lnTo>
                          <a:pt x="56" y="134"/>
                        </a:lnTo>
                        <a:lnTo>
                          <a:pt x="47" y="138"/>
                        </a:lnTo>
                        <a:lnTo>
                          <a:pt x="37" y="129"/>
                        </a:lnTo>
                        <a:lnTo>
                          <a:pt x="21" y="130"/>
                        </a:lnTo>
                        <a:lnTo>
                          <a:pt x="0" y="176"/>
                        </a:lnTo>
                        <a:lnTo>
                          <a:pt x="8" y="190"/>
                        </a:lnTo>
                        <a:lnTo>
                          <a:pt x="16" y="192"/>
                        </a:lnTo>
                        <a:lnTo>
                          <a:pt x="26" y="210"/>
                        </a:lnTo>
                        <a:lnTo>
                          <a:pt x="22" y="228"/>
                        </a:lnTo>
                        <a:lnTo>
                          <a:pt x="50" y="227"/>
                        </a:lnTo>
                        <a:lnTo>
                          <a:pt x="92" y="228"/>
                        </a:lnTo>
                        <a:lnTo>
                          <a:pt x="138" y="238"/>
                        </a:lnTo>
                        <a:lnTo>
                          <a:pt x="139" y="214"/>
                        </a:lnTo>
                        <a:lnTo>
                          <a:pt x="113" y="173"/>
                        </a:lnTo>
                        <a:lnTo>
                          <a:pt x="110" y="154"/>
                        </a:lnTo>
                        <a:lnTo>
                          <a:pt x="124" y="119"/>
                        </a:lnTo>
                        <a:lnTo>
                          <a:pt x="119" y="93"/>
                        </a:lnTo>
                        <a:lnTo>
                          <a:pt x="102" y="78"/>
                        </a:lnTo>
                        <a:lnTo>
                          <a:pt x="107" y="65"/>
                        </a:lnTo>
                        <a:lnTo>
                          <a:pt x="124" y="62"/>
                        </a:lnTo>
                        <a:lnTo>
                          <a:pt x="114" y="43"/>
                        </a:lnTo>
                        <a:lnTo>
                          <a:pt x="110" y="6"/>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0" name="Freeform 399"/>
                  <p:cNvSpPr>
                    <a:spLocks noChangeAspect="1"/>
                  </p:cNvSpPr>
                  <p:nvPr/>
                </p:nvSpPr>
                <p:spPr bwMode="auto">
                  <a:xfrm>
                    <a:off x="2778" y="2419"/>
                    <a:ext cx="137" cy="182"/>
                  </a:xfrm>
                  <a:custGeom>
                    <a:avLst/>
                    <a:gdLst>
                      <a:gd name="T0" fmla="*/ 55 w 134"/>
                      <a:gd name="T1" fmla="*/ 141 h 183"/>
                      <a:gd name="T2" fmla="*/ 60 w 134"/>
                      <a:gd name="T3" fmla="*/ 146 h 183"/>
                      <a:gd name="T4" fmla="*/ 71 w 134"/>
                      <a:gd name="T5" fmla="*/ 148 h 183"/>
                      <a:gd name="T6" fmla="*/ 101 w 134"/>
                      <a:gd name="T7" fmla="*/ 141 h 183"/>
                      <a:gd name="T8" fmla="*/ 111 w 134"/>
                      <a:gd name="T9" fmla="*/ 148 h 183"/>
                      <a:gd name="T10" fmla="*/ 155 w 134"/>
                      <a:gd name="T11" fmla="*/ 130 h 183"/>
                      <a:gd name="T12" fmla="*/ 170 w 134"/>
                      <a:gd name="T13" fmla="*/ 91 h 183"/>
                      <a:gd name="T14" fmla="*/ 223 w 134"/>
                      <a:gd name="T15" fmla="*/ 91 h 183"/>
                      <a:gd name="T16" fmla="*/ 232 w 134"/>
                      <a:gd name="T17" fmla="*/ 37 h 183"/>
                      <a:gd name="T18" fmla="*/ 252 w 134"/>
                      <a:gd name="T19" fmla="*/ 0 h 183"/>
                      <a:gd name="T20" fmla="*/ 232 w 134"/>
                      <a:gd name="T21" fmla="*/ 6 h 183"/>
                      <a:gd name="T22" fmla="*/ 212 w 134"/>
                      <a:gd name="T23" fmla="*/ 0 h 183"/>
                      <a:gd name="T24" fmla="*/ 181 w 134"/>
                      <a:gd name="T25" fmla="*/ 8 h 183"/>
                      <a:gd name="T26" fmla="*/ 162 w 134"/>
                      <a:gd name="T27" fmla="*/ 18 h 183"/>
                      <a:gd name="T28" fmla="*/ 161 w 134"/>
                      <a:gd name="T29" fmla="*/ 42 h 183"/>
                      <a:gd name="T30" fmla="*/ 71 w 134"/>
                      <a:gd name="T31" fmla="*/ 32 h 183"/>
                      <a:gd name="T32" fmla="*/ 87 w 134"/>
                      <a:gd name="T33" fmla="*/ 39 h 183"/>
                      <a:gd name="T34" fmla="*/ 83 w 134"/>
                      <a:gd name="T35" fmla="*/ 45 h 183"/>
                      <a:gd name="T36" fmla="*/ 101 w 134"/>
                      <a:gd name="T37" fmla="*/ 52 h 183"/>
                      <a:gd name="T38" fmla="*/ 91 w 134"/>
                      <a:gd name="T39" fmla="*/ 72 h 183"/>
                      <a:gd name="T40" fmla="*/ 97 w 134"/>
                      <a:gd name="T41" fmla="*/ 91 h 183"/>
                      <a:gd name="T42" fmla="*/ 91 w 134"/>
                      <a:gd name="T43" fmla="*/ 97 h 183"/>
                      <a:gd name="T44" fmla="*/ 53 w 134"/>
                      <a:gd name="T45" fmla="*/ 91 h 183"/>
                      <a:gd name="T46" fmla="*/ 4 w 134"/>
                      <a:gd name="T47" fmla="*/ 105 h 183"/>
                      <a:gd name="T48" fmla="*/ 6 w 134"/>
                      <a:gd name="T49" fmla="*/ 120 h 183"/>
                      <a:gd name="T50" fmla="*/ 0 w 134"/>
                      <a:gd name="T51" fmla="*/ 133 h 183"/>
                      <a:gd name="T52" fmla="*/ 14 w 134"/>
                      <a:gd name="T53" fmla="*/ 153 h 183"/>
                      <a:gd name="T54" fmla="*/ 55 w 134"/>
                      <a:gd name="T55" fmla="*/ 141 h 183"/>
                      <a:gd name="T56" fmla="*/ 55 w 134"/>
                      <a:gd name="T57" fmla="*/ 141 h 183"/>
                      <a:gd name="T58" fmla="*/ 55 w 134"/>
                      <a:gd name="T59" fmla="*/ 141 h 18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4"/>
                      <a:gd name="T91" fmla="*/ 0 h 183"/>
                      <a:gd name="T92" fmla="*/ 134 w 134"/>
                      <a:gd name="T93" fmla="*/ 183 h 18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4" h="183">
                        <a:moveTo>
                          <a:pt x="26" y="170"/>
                        </a:moveTo>
                        <a:lnTo>
                          <a:pt x="31" y="175"/>
                        </a:lnTo>
                        <a:lnTo>
                          <a:pt x="40" y="177"/>
                        </a:lnTo>
                        <a:lnTo>
                          <a:pt x="55" y="170"/>
                        </a:lnTo>
                        <a:lnTo>
                          <a:pt x="60" y="177"/>
                        </a:lnTo>
                        <a:lnTo>
                          <a:pt x="83" y="159"/>
                        </a:lnTo>
                        <a:lnTo>
                          <a:pt x="91" y="120"/>
                        </a:lnTo>
                        <a:lnTo>
                          <a:pt x="117" y="91"/>
                        </a:lnTo>
                        <a:lnTo>
                          <a:pt x="122" y="37"/>
                        </a:lnTo>
                        <a:lnTo>
                          <a:pt x="133" y="0"/>
                        </a:lnTo>
                        <a:lnTo>
                          <a:pt x="122" y="6"/>
                        </a:lnTo>
                        <a:lnTo>
                          <a:pt x="111" y="0"/>
                        </a:lnTo>
                        <a:lnTo>
                          <a:pt x="96" y="8"/>
                        </a:lnTo>
                        <a:lnTo>
                          <a:pt x="87" y="18"/>
                        </a:lnTo>
                        <a:lnTo>
                          <a:pt x="86" y="42"/>
                        </a:lnTo>
                        <a:lnTo>
                          <a:pt x="40" y="32"/>
                        </a:lnTo>
                        <a:lnTo>
                          <a:pt x="48" y="39"/>
                        </a:lnTo>
                        <a:lnTo>
                          <a:pt x="46" y="45"/>
                        </a:lnTo>
                        <a:lnTo>
                          <a:pt x="55" y="52"/>
                        </a:lnTo>
                        <a:lnTo>
                          <a:pt x="50" y="72"/>
                        </a:lnTo>
                        <a:lnTo>
                          <a:pt x="53" y="100"/>
                        </a:lnTo>
                        <a:lnTo>
                          <a:pt x="50" y="126"/>
                        </a:lnTo>
                        <a:lnTo>
                          <a:pt x="24" y="117"/>
                        </a:lnTo>
                        <a:lnTo>
                          <a:pt x="4" y="134"/>
                        </a:lnTo>
                        <a:lnTo>
                          <a:pt x="6" y="149"/>
                        </a:lnTo>
                        <a:lnTo>
                          <a:pt x="0" y="162"/>
                        </a:lnTo>
                        <a:lnTo>
                          <a:pt x="14" y="182"/>
                        </a:lnTo>
                        <a:lnTo>
                          <a:pt x="26" y="17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1" name="Freeform 400"/>
                  <p:cNvSpPr>
                    <a:spLocks noChangeAspect="1"/>
                  </p:cNvSpPr>
                  <p:nvPr/>
                </p:nvSpPr>
                <p:spPr bwMode="auto">
                  <a:xfrm>
                    <a:off x="2729" y="2451"/>
                    <a:ext cx="107" cy="130"/>
                  </a:xfrm>
                  <a:custGeom>
                    <a:avLst/>
                    <a:gdLst>
                      <a:gd name="T0" fmla="*/ 218 w 104"/>
                      <a:gd name="T1" fmla="*/ 8 h 132"/>
                      <a:gd name="T2" fmla="*/ 213 w 104"/>
                      <a:gd name="T3" fmla="*/ 14 h 132"/>
                      <a:gd name="T4" fmla="*/ 231 w 104"/>
                      <a:gd name="T5" fmla="*/ 21 h 132"/>
                      <a:gd name="T6" fmla="*/ 223 w 104"/>
                      <a:gd name="T7" fmla="*/ 33 h 132"/>
                      <a:gd name="T8" fmla="*/ 229 w 104"/>
                      <a:gd name="T9" fmla="*/ 40 h 132"/>
                      <a:gd name="T10" fmla="*/ 223 w 104"/>
                      <a:gd name="T11" fmla="*/ 66 h 132"/>
                      <a:gd name="T12" fmla="*/ 160 w 104"/>
                      <a:gd name="T13" fmla="*/ 57 h 132"/>
                      <a:gd name="T14" fmla="*/ 121 w 104"/>
                      <a:gd name="T15" fmla="*/ 72 h 132"/>
                      <a:gd name="T16" fmla="*/ 124 w 104"/>
                      <a:gd name="T17" fmla="*/ 79 h 132"/>
                      <a:gd name="T18" fmla="*/ 108 w 104"/>
                      <a:gd name="T19" fmla="*/ 86 h 132"/>
                      <a:gd name="T20" fmla="*/ 50 w 104"/>
                      <a:gd name="T21" fmla="*/ 72 h 132"/>
                      <a:gd name="T22" fmla="*/ 0 w 104"/>
                      <a:gd name="T23" fmla="*/ 34 h 132"/>
                      <a:gd name="T24" fmla="*/ 10 w 104"/>
                      <a:gd name="T25" fmla="*/ 33 h 132"/>
                      <a:gd name="T26" fmla="*/ 12 w 104"/>
                      <a:gd name="T27" fmla="*/ 33 h 132"/>
                      <a:gd name="T28" fmla="*/ 17 w 104"/>
                      <a:gd name="T29" fmla="*/ 28 h 132"/>
                      <a:gd name="T30" fmla="*/ 108 w 104"/>
                      <a:gd name="T31" fmla="*/ 23 h 132"/>
                      <a:gd name="T32" fmla="*/ 102 w 104"/>
                      <a:gd name="T33" fmla="*/ 0 h 132"/>
                      <a:gd name="T34" fmla="*/ 201 w 104"/>
                      <a:gd name="T35" fmla="*/ 1 h 132"/>
                      <a:gd name="T36" fmla="*/ 218 w 104"/>
                      <a:gd name="T37" fmla="*/ 8 h 132"/>
                      <a:gd name="T38" fmla="*/ 218 w 104"/>
                      <a:gd name="T39" fmla="*/ 8 h 132"/>
                      <a:gd name="T40" fmla="*/ 218 w 104"/>
                      <a:gd name="T41" fmla="*/ 8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32"/>
                      <a:gd name="T65" fmla="*/ 104 w 104"/>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32">
                        <a:moveTo>
                          <a:pt x="96" y="8"/>
                        </a:moveTo>
                        <a:lnTo>
                          <a:pt x="94" y="14"/>
                        </a:lnTo>
                        <a:lnTo>
                          <a:pt x="103" y="21"/>
                        </a:lnTo>
                        <a:lnTo>
                          <a:pt x="98" y="41"/>
                        </a:lnTo>
                        <a:lnTo>
                          <a:pt x="101" y="69"/>
                        </a:lnTo>
                        <a:lnTo>
                          <a:pt x="98" y="95"/>
                        </a:lnTo>
                        <a:lnTo>
                          <a:pt x="72" y="86"/>
                        </a:lnTo>
                        <a:lnTo>
                          <a:pt x="52" y="103"/>
                        </a:lnTo>
                        <a:lnTo>
                          <a:pt x="54" y="118"/>
                        </a:lnTo>
                        <a:lnTo>
                          <a:pt x="48" y="131"/>
                        </a:lnTo>
                        <a:lnTo>
                          <a:pt x="21" y="103"/>
                        </a:lnTo>
                        <a:lnTo>
                          <a:pt x="0" y="63"/>
                        </a:lnTo>
                        <a:lnTo>
                          <a:pt x="10" y="55"/>
                        </a:lnTo>
                        <a:lnTo>
                          <a:pt x="12" y="47"/>
                        </a:lnTo>
                        <a:lnTo>
                          <a:pt x="17" y="28"/>
                        </a:lnTo>
                        <a:lnTo>
                          <a:pt x="48" y="23"/>
                        </a:lnTo>
                        <a:lnTo>
                          <a:pt x="46" y="0"/>
                        </a:lnTo>
                        <a:lnTo>
                          <a:pt x="88" y="1"/>
                        </a:lnTo>
                        <a:lnTo>
                          <a:pt x="96"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2" name="Freeform 401"/>
                  <p:cNvSpPr>
                    <a:spLocks noChangeAspect="1"/>
                  </p:cNvSpPr>
                  <p:nvPr/>
                </p:nvSpPr>
                <p:spPr bwMode="auto">
                  <a:xfrm>
                    <a:off x="2740" y="2451"/>
                    <a:ext cx="39" cy="28"/>
                  </a:xfrm>
                  <a:custGeom>
                    <a:avLst/>
                    <a:gdLst>
                      <a:gd name="T0" fmla="*/ 38 w 39"/>
                      <a:gd name="T1" fmla="*/ 14 h 29"/>
                      <a:gd name="T2" fmla="*/ 36 w 39"/>
                      <a:gd name="T3" fmla="*/ 0 h 29"/>
                      <a:gd name="T4" fmla="*/ 8 w 39"/>
                      <a:gd name="T5" fmla="*/ 1 h 29"/>
                      <a:gd name="T6" fmla="*/ 0 w 39"/>
                      <a:gd name="T7" fmla="*/ 14 h 29"/>
                      <a:gd name="T8" fmla="*/ 6 w 39"/>
                      <a:gd name="T9" fmla="*/ 14 h 29"/>
                      <a:gd name="T10" fmla="*/ 38 w 39"/>
                      <a:gd name="T11" fmla="*/ 14 h 29"/>
                      <a:gd name="T12" fmla="*/ 38 w 39"/>
                      <a:gd name="T13" fmla="*/ 14 h 29"/>
                      <a:gd name="T14" fmla="*/ 38 w 39"/>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29"/>
                      <a:gd name="T26" fmla="*/ 39 w 39"/>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29">
                        <a:moveTo>
                          <a:pt x="38" y="23"/>
                        </a:moveTo>
                        <a:lnTo>
                          <a:pt x="36" y="0"/>
                        </a:lnTo>
                        <a:lnTo>
                          <a:pt x="8" y="1"/>
                        </a:lnTo>
                        <a:lnTo>
                          <a:pt x="0" y="23"/>
                        </a:lnTo>
                        <a:lnTo>
                          <a:pt x="6" y="28"/>
                        </a:lnTo>
                        <a:lnTo>
                          <a:pt x="38"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3" name="Freeform 402"/>
                  <p:cNvSpPr>
                    <a:spLocks noChangeAspect="1"/>
                  </p:cNvSpPr>
                  <p:nvPr/>
                </p:nvSpPr>
                <p:spPr bwMode="auto">
                  <a:xfrm>
                    <a:off x="2507" y="2269"/>
                    <a:ext cx="83" cy="130"/>
                  </a:xfrm>
                  <a:custGeom>
                    <a:avLst/>
                    <a:gdLst>
                      <a:gd name="T0" fmla="*/ 103 w 82"/>
                      <a:gd name="T1" fmla="*/ 47 h 133"/>
                      <a:gd name="T2" fmla="*/ 100 w 82"/>
                      <a:gd name="T3" fmla="*/ 22 h 133"/>
                      <a:gd name="T4" fmla="*/ 86 w 82"/>
                      <a:gd name="T5" fmla="*/ 0 h 133"/>
                      <a:gd name="T6" fmla="*/ 13 w 82"/>
                      <a:gd name="T7" fmla="*/ 2 h 133"/>
                      <a:gd name="T8" fmla="*/ 8 w 82"/>
                      <a:gd name="T9" fmla="*/ 6 h 133"/>
                      <a:gd name="T10" fmla="*/ 13 w 82"/>
                      <a:gd name="T11" fmla="*/ 22 h 133"/>
                      <a:gd name="T12" fmla="*/ 16 w 82"/>
                      <a:gd name="T13" fmla="*/ 30 h 133"/>
                      <a:gd name="T14" fmla="*/ 3 w 82"/>
                      <a:gd name="T15" fmla="*/ 51 h 133"/>
                      <a:gd name="T16" fmla="*/ 12 w 82"/>
                      <a:gd name="T17" fmla="*/ 63 h 133"/>
                      <a:gd name="T18" fmla="*/ 0 w 82"/>
                      <a:gd name="T19" fmla="*/ 64 h 133"/>
                      <a:gd name="T20" fmla="*/ 23 w 82"/>
                      <a:gd name="T21" fmla="*/ 66 h 133"/>
                      <a:gd name="T22" fmla="*/ 95 w 82"/>
                      <a:gd name="T23" fmla="*/ 59 h 133"/>
                      <a:gd name="T24" fmla="*/ 108 w 82"/>
                      <a:gd name="T25" fmla="*/ 59 h 133"/>
                      <a:gd name="T26" fmla="*/ 110 w 82"/>
                      <a:gd name="T27" fmla="*/ 55 h 133"/>
                      <a:gd name="T28" fmla="*/ 103 w 82"/>
                      <a:gd name="T29" fmla="*/ 47 h 133"/>
                      <a:gd name="T30" fmla="*/ 103 w 82"/>
                      <a:gd name="T31" fmla="*/ 47 h 133"/>
                      <a:gd name="T32" fmla="*/ 103 w 82"/>
                      <a:gd name="T33" fmla="*/ 47 h 1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33"/>
                      <a:gd name="T53" fmla="*/ 82 w 82"/>
                      <a:gd name="T54" fmla="*/ 133 h 1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33">
                        <a:moveTo>
                          <a:pt x="74" y="87"/>
                        </a:moveTo>
                        <a:lnTo>
                          <a:pt x="71" y="42"/>
                        </a:lnTo>
                        <a:lnTo>
                          <a:pt x="57" y="0"/>
                        </a:lnTo>
                        <a:lnTo>
                          <a:pt x="13" y="2"/>
                        </a:lnTo>
                        <a:lnTo>
                          <a:pt x="8" y="6"/>
                        </a:lnTo>
                        <a:lnTo>
                          <a:pt x="13" y="32"/>
                        </a:lnTo>
                        <a:lnTo>
                          <a:pt x="16" y="59"/>
                        </a:lnTo>
                        <a:lnTo>
                          <a:pt x="3" y="94"/>
                        </a:lnTo>
                        <a:lnTo>
                          <a:pt x="12" y="123"/>
                        </a:lnTo>
                        <a:lnTo>
                          <a:pt x="0" y="127"/>
                        </a:lnTo>
                        <a:lnTo>
                          <a:pt x="23" y="132"/>
                        </a:lnTo>
                        <a:lnTo>
                          <a:pt x="66" y="111"/>
                        </a:lnTo>
                        <a:lnTo>
                          <a:pt x="79" y="111"/>
                        </a:lnTo>
                        <a:lnTo>
                          <a:pt x="81" y="103"/>
                        </a:lnTo>
                        <a:lnTo>
                          <a:pt x="74" y="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4" name="Freeform 403"/>
                  <p:cNvSpPr>
                    <a:spLocks noChangeAspect="1"/>
                  </p:cNvSpPr>
                  <p:nvPr/>
                </p:nvSpPr>
                <p:spPr bwMode="auto">
                  <a:xfrm>
                    <a:off x="2564" y="2269"/>
                    <a:ext cx="41" cy="101"/>
                  </a:xfrm>
                  <a:custGeom>
                    <a:avLst/>
                    <a:gdLst>
                      <a:gd name="T0" fmla="*/ 68 w 39"/>
                      <a:gd name="T1" fmla="*/ 40 h 104"/>
                      <a:gd name="T2" fmla="*/ 59 w 39"/>
                      <a:gd name="T3" fmla="*/ 17 h 104"/>
                      <a:gd name="T4" fmla="*/ 0 w 39"/>
                      <a:gd name="T5" fmla="*/ 0 h 104"/>
                      <a:gd name="T6" fmla="*/ 75 w 39"/>
                      <a:gd name="T7" fmla="*/ 3 h 104"/>
                      <a:gd name="T8" fmla="*/ 68 w 39"/>
                      <a:gd name="T9" fmla="*/ 14 h 104"/>
                      <a:gd name="T10" fmla="*/ 123 w 39"/>
                      <a:gd name="T11" fmla="*/ 17 h 104"/>
                      <a:gd name="T12" fmla="*/ 149 w 39"/>
                      <a:gd name="T13" fmla="*/ 24 h 104"/>
                      <a:gd name="T14" fmla="*/ 158 w 39"/>
                      <a:gd name="T15" fmla="*/ 45 h 104"/>
                      <a:gd name="T16" fmla="*/ 96 w 39"/>
                      <a:gd name="T17" fmla="*/ 45 h 104"/>
                      <a:gd name="T18" fmla="*/ 68 w 39"/>
                      <a:gd name="T19" fmla="*/ 40 h 104"/>
                      <a:gd name="T20" fmla="*/ 68 w 39"/>
                      <a:gd name="T21" fmla="*/ 40 h 104"/>
                      <a:gd name="T22" fmla="*/ 68 w 39"/>
                      <a:gd name="T23" fmla="*/ 40 h 1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04"/>
                      <a:gd name="T38" fmla="*/ 39 w 39"/>
                      <a:gd name="T39" fmla="*/ 104 h 1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04">
                        <a:moveTo>
                          <a:pt x="17" y="87"/>
                        </a:moveTo>
                        <a:lnTo>
                          <a:pt x="14" y="42"/>
                        </a:lnTo>
                        <a:lnTo>
                          <a:pt x="0" y="0"/>
                        </a:lnTo>
                        <a:lnTo>
                          <a:pt x="19" y="3"/>
                        </a:lnTo>
                        <a:lnTo>
                          <a:pt x="17" y="14"/>
                        </a:lnTo>
                        <a:lnTo>
                          <a:pt x="29" y="28"/>
                        </a:lnTo>
                        <a:lnTo>
                          <a:pt x="35" y="54"/>
                        </a:lnTo>
                        <a:lnTo>
                          <a:pt x="38" y="102"/>
                        </a:lnTo>
                        <a:lnTo>
                          <a:pt x="24" y="103"/>
                        </a:lnTo>
                        <a:lnTo>
                          <a:pt x="17" y="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5" name="Freeform 404"/>
                  <p:cNvSpPr>
                    <a:spLocks noChangeAspect="1"/>
                  </p:cNvSpPr>
                  <p:nvPr/>
                </p:nvSpPr>
                <p:spPr bwMode="auto">
                  <a:xfrm>
                    <a:off x="2618" y="2213"/>
                    <a:ext cx="218" cy="197"/>
                  </a:xfrm>
                  <a:custGeom>
                    <a:avLst/>
                    <a:gdLst>
                      <a:gd name="T0" fmla="*/ 311 w 215"/>
                      <a:gd name="T1" fmla="*/ 14 h 201"/>
                      <a:gd name="T2" fmla="*/ 297 w 215"/>
                      <a:gd name="T3" fmla="*/ 0 h 201"/>
                      <a:gd name="T4" fmla="*/ 289 w 215"/>
                      <a:gd name="T5" fmla="*/ 0 h 201"/>
                      <a:gd name="T6" fmla="*/ 261 w 215"/>
                      <a:gd name="T7" fmla="*/ 12 h 201"/>
                      <a:gd name="T8" fmla="*/ 211 w 215"/>
                      <a:gd name="T9" fmla="*/ 10 h 201"/>
                      <a:gd name="T10" fmla="*/ 179 w 215"/>
                      <a:gd name="T11" fmla="*/ 22 h 201"/>
                      <a:gd name="T12" fmla="*/ 138 w 215"/>
                      <a:gd name="T13" fmla="*/ 10 h 201"/>
                      <a:gd name="T14" fmla="*/ 110 w 215"/>
                      <a:gd name="T15" fmla="*/ 17 h 201"/>
                      <a:gd name="T16" fmla="*/ 85 w 215"/>
                      <a:gd name="T17" fmla="*/ 0 h 201"/>
                      <a:gd name="T18" fmla="*/ 67 w 215"/>
                      <a:gd name="T19" fmla="*/ 2 h 201"/>
                      <a:gd name="T20" fmla="*/ 21 w 215"/>
                      <a:gd name="T21" fmla="*/ 24 h 201"/>
                      <a:gd name="T22" fmla="*/ 17 w 215"/>
                      <a:gd name="T23" fmla="*/ 25 h 201"/>
                      <a:gd name="T24" fmla="*/ 17 w 215"/>
                      <a:gd name="T25" fmla="*/ 25 h 201"/>
                      <a:gd name="T26" fmla="*/ 22 w 215"/>
                      <a:gd name="T27" fmla="*/ 38 h 201"/>
                      <a:gd name="T28" fmla="*/ 3 w 215"/>
                      <a:gd name="T29" fmla="*/ 64 h 201"/>
                      <a:gd name="T30" fmla="*/ 0 w 215"/>
                      <a:gd name="T31" fmla="*/ 87 h 201"/>
                      <a:gd name="T32" fmla="*/ 25 w 215"/>
                      <a:gd name="T33" fmla="*/ 85 h 201"/>
                      <a:gd name="T34" fmla="*/ 72 w 215"/>
                      <a:gd name="T35" fmla="*/ 93 h 201"/>
                      <a:gd name="T36" fmla="*/ 80 w 215"/>
                      <a:gd name="T37" fmla="*/ 108 h 201"/>
                      <a:gd name="T38" fmla="*/ 89 w 215"/>
                      <a:gd name="T39" fmla="*/ 112 h 201"/>
                      <a:gd name="T40" fmla="*/ 164 w 215"/>
                      <a:gd name="T41" fmla="*/ 107 h 201"/>
                      <a:gd name="T42" fmla="*/ 189 w 215"/>
                      <a:gd name="T43" fmla="*/ 79 h 201"/>
                      <a:gd name="T44" fmla="*/ 213 w 215"/>
                      <a:gd name="T45" fmla="*/ 79 h 201"/>
                      <a:gd name="T46" fmla="*/ 228 w 215"/>
                      <a:gd name="T47" fmla="*/ 85 h 201"/>
                      <a:gd name="T48" fmla="*/ 241 w 215"/>
                      <a:gd name="T49" fmla="*/ 82 h 201"/>
                      <a:gd name="T50" fmla="*/ 261 w 215"/>
                      <a:gd name="T51" fmla="*/ 64 h 201"/>
                      <a:gd name="T52" fmla="*/ 279 w 215"/>
                      <a:gd name="T53" fmla="*/ 59 h 201"/>
                      <a:gd name="T54" fmla="*/ 292 w 215"/>
                      <a:gd name="T55" fmla="*/ 32 h 201"/>
                      <a:gd name="T56" fmla="*/ 317 w 215"/>
                      <a:gd name="T57" fmla="*/ 25 h 201"/>
                      <a:gd name="T58" fmla="*/ 311 w 215"/>
                      <a:gd name="T59" fmla="*/ 25 h 201"/>
                      <a:gd name="T60" fmla="*/ 311 w 215"/>
                      <a:gd name="T61" fmla="*/ 14 h 201"/>
                      <a:gd name="T62" fmla="*/ 311 w 215"/>
                      <a:gd name="T63" fmla="*/ 14 h 201"/>
                      <a:gd name="T64" fmla="*/ 311 w 215"/>
                      <a:gd name="T65" fmla="*/ 14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201"/>
                      <a:gd name="T101" fmla="*/ 215 w 215"/>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201">
                        <a:moveTo>
                          <a:pt x="209" y="14"/>
                        </a:moveTo>
                        <a:lnTo>
                          <a:pt x="199" y="0"/>
                        </a:lnTo>
                        <a:lnTo>
                          <a:pt x="193" y="0"/>
                        </a:lnTo>
                        <a:lnTo>
                          <a:pt x="175" y="12"/>
                        </a:lnTo>
                        <a:lnTo>
                          <a:pt x="143" y="10"/>
                        </a:lnTo>
                        <a:lnTo>
                          <a:pt x="121" y="22"/>
                        </a:lnTo>
                        <a:lnTo>
                          <a:pt x="94" y="10"/>
                        </a:lnTo>
                        <a:lnTo>
                          <a:pt x="80" y="17"/>
                        </a:lnTo>
                        <a:lnTo>
                          <a:pt x="56" y="0"/>
                        </a:lnTo>
                        <a:lnTo>
                          <a:pt x="38" y="2"/>
                        </a:lnTo>
                        <a:lnTo>
                          <a:pt x="21" y="24"/>
                        </a:lnTo>
                        <a:lnTo>
                          <a:pt x="17" y="43"/>
                        </a:lnTo>
                        <a:lnTo>
                          <a:pt x="22" y="67"/>
                        </a:lnTo>
                        <a:lnTo>
                          <a:pt x="3" y="111"/>
                        </a:lnTo>
                        <a:lnTo>
                          <a:pt x="0" y="156"/>
                        </a:lnTo>
                        <a:lnTo>
                          <a:pt x="25" y="152"/>
                        </a:lnTo>
                        <a:lnTo>
                          <a:pt x="43" y="164"/>
                        </a:lnTo>
                        <a:lnTo>
                          <a:pt x="51" y="192"/>
                        </a:lnTo>
                        <a:lnTo>
                          <a:pt x="60" y="200"/>
                        </a:lnTo>
                        <a:lnTo>
                          <a:pt x="107" y="190"/>
                        </a:lnTo>
                        <a:lnTo>
                          <a:pt x="128" y="144"/>
                        </a:lnTo>
                        <a:lnTo>
                          <a:pt x="144" y="143"/>
                        </a:lnTo>
                        <a:lnTo>
                          <a:pt x="154" y="152"/>
                        </a:lnTo>
                        <a:lnTo>
                          <a:pt x="163" y="148"/>
                        </a:lnTo>
                        <a:lnTo>
                          <a:pt x="175" y="111"/>
                        </a:lnTo>
                        <a:lnTo>
                          <a:pt x="185" y="102"/>
                        </a:lnTo>
                        <a:lnTo>
                          <a:pt x="195" y="61"/>
                        </a:lnTo>
                        <a:lnTo>
                          <a:pt x="214" y="42"/>
                        </a:lnTo>
                        <a:lnTo>
                          <a:pt x="209" y="27"/>
                        </a:lnTo>
                        <a:lnTo>
                          <a:pt x="209" y="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6" name="Freeform 405"/>
                  <p:cNvSpPr>
                    <a:spLocks noChangeAspect="1"/>
                  </p:cNvSpPr>
                  <p:nvPr/>
                </p:nvSpPr>
                <p:spPr bwMode="auto">
                  <a:xfrm>
                    <a:off x="2583" y="2244"/>
                    <a:ext cx="56" cy="125"/>
                  </a:xfrm>
                  <a:custGeom>
                    <a:avLst/>
                    <a:gdLst>
                      <a:gd name="T0" fmla="*/ 18 w 57"/>
                      <a:gd name="T1" fmla="*/ 42 h 128"/>
                      <a:gd name="T2" fmla="*/ 12 w 57"/>
                      <a:gd name="T3" fmla="*/ 24 h 128"/>
                      <a:gd name="T4" fmla="*/ 0 w 57"/>
                      <a:gd name="T5" fmla="*/ 21 h 128"/>
                      <a:gd name="T6" fmla="*/ 2 w 57"/>
                      <a:gd name="T7" fmla="*/ 21 h 128"/>
                      <a:gd name="T8" fmla="*/ 13 w 57"/>
                      <a:gd name="T9" fmla="*/ 18 h 128"/>
                      <a:gd name="T10" fmla="*/ 22 w 57"/>
                      <a:gd name="T11" fmla="*/ 19 h 128"/>
                      <a:gd name="T12" fmla="*/ 28 w 57"/>
                      <a:gd name="T13" fmla="*/ 9 h 128"/>
                      <a:gd name="T14" fmla="*/ 28 w 57"/>
                      <a:gd name="T15" fmla="*/ 1 h 128"/>
                      <a:gd name="T16" fmla="*/ 28 w 57"/>
                      <a:gd name="T17" fmla="*/ 0 h 128"/>
                      <a:gd name="T18" fmla="*/ 28 w 57"/>
                      <a:gd name="T19" fmla="*/ 12 h 128"/>
                      <a:gd name="T20" fmla="*/ 28 w 57"/>
                      <a:gd name="T21" fmla="*/ 21 h 128"/>
                      <a:gd name="T22" fmla="*/ 28 w 57"/>
                      <a:gd name="T23" fmla="*/ 43 h 128"/>
                      <a:gd name="T24" fmla="*/ 28 w 57"/>
                      <a:gd name="T25" fmla="*/ 62 h 128"/>
                      <a:gd name="T26" fmla="*/ 21 w 57"/>
                      <a:gd name="T27" fmla="*/ 63 h 128"/>
                      <a:gd name="T28" fmla="*/ 18 w 57"/>
                      <a:gd name="T29" fmla="*/ 42 h 128"/>
                      <a:gd name="T30" fmla="*/ 18 w 57"/>
                      <a:gd name="T31" fmla="*/ 42 h 128"/>
                      <a:gd name="T32" fmla="*/ 18 w 57"/>
                      <a:gd name="T33" fmla="*/ 42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128"/>
                      <a:gd name="T53" fmla="*/ 57 w 5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128">
                        <a:moveTo>
                          <a:pt x="18" y="79"/>
                        </a:moveTo>
                        <a:lnTo>
                          <a:pt x="12" y="53"/>
                        </a:lnTo>
                        <a:lnTo>
                          <a:pt x="0" y="39"/>
                        </a:lnTo>
                        <a:lnTo>
                          <a:pt x="2" y="28"/>
                        </a:lnTo>
                        <a:lnTo>
                          <a:pt x="13" y="18"/>
                        </a:lnTo>
                        <a:lnTo>
                          <a:pt x="22" y="19"/>
                        </a:lnTo>
                        <a:lnTo>
                          <a:pt x="30" y="9"/>
                        </a:lnTo>
                        <a:lnTo>
                          <a:pt x="34" y="1"/>
                        </a:lnTo>
                        <a:lnTo>
                          <a:pt x="46" y="0"/>
                        </a:lnTo>
                        <a:lnTo>
                          <a:pt x="51" y="12"/>
                        </a:lnTo>
                        <a:lnTo>
                          <a:pt x="56" y="36"/>
                        </a:lnTo>
                        <a:lnTo>
                          <a:pt x="37" y="80"/>
                        </a:lnTo>
                        <a:lnTo>
                          <a:pt x="34" y="125"/>
                        </a:lnTo>
                        <a:lnTo>
                          <a:pt x="21" y="127"/>
                        </a:lnTo>
                        <a:lnTo>
                          <a:pt x="18" y="7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7" name="Freeform 406"/>
                  <p:cNvSpPr>
                    <a:spLocks noChangeAspect="1"/>
                  </p:cNvSpPr>
                  <p:nvPr/>
                </p:nvSpPr>
                <p:spPr bwMode="auto">
                  <a:xfrm>
                    <a:off x="2411" y="2278"/>
                    <a:ext cx="113" cy="129"/>
                  </a:xfrm>
                  <a:custGeom>
                    <a:avLst/>
                    <a:gdLst>
                      <a:gd name="T0" fmla="*/ 176 w 111"/>
                      <a:gd name="T1" fmla="*/ 60 h 132"/>
                      <a:gd name="T2" fmla="*/ 163 w 111"/>
                      <a:gd name="T3" fmla="*/ 46 h 132"/>
                      <a:gd name="T4" fmla="*/ 182 w 111"/>
                      <a:gd name="T5" fmla="*/ 22 h 132"/>
                      <a:gd name="T6" fmla="*/ 178 w 111"/>
                      <a:gd name="T7" fmla="*/ 21 h 132"/>
                      <a:gd name="T8" fmla="*/ 152 w 111"/>
                      <a:gd name="T9" fmla="*/ 14 h 132"/>
                      <a:gd name="T10" fmla="*/ 108 w 111"/>
                      <a:gd name="T11" fmla="*/ 17 h 132"/>
                      <a:gd name="T12" fmla="*/ 92 w 111"/>
                      <a:gd name="T13" fmla="*/ 6 h 132"/>
                      <a:gd name="T14" fmla="*/ 74 w 111"/>
                      <a:gd name="T15" fmla="*/ 8 h 132"/>
                      <a:gd name="T16" fmla="*/ 67 w 111"/>
                      <a:gd name="T17" fmla="*/ 0 h 132"/>
                      <a:gd name="T18" fmla="*/ 23 w 111"/>
                      <a:gd name="T19" fmla="*/ 10 h 132"/>
                      <a:gd name="T20" fmla="*/ 14 w 111"/>
                      <a:gd name="T21" fmla="*/ 5 h 132"/>
                      <a:gd name="T22" fmla="*/ 10 w 111"/>
                      <a:gd name="T23" fmla="*/ 10 h 132"/>
                      <a:gd name="T24" fmla="*/ 6 w 111"/>
                      <a:gd name="T25" fmla="*/ 21 h 132"/>
                      <a:gd name="T26" fmla="*/ 14 w 111"/>
                      <a:gd name="T27" fmla="*/ 22 h 132"/>
                      <a:gd name="T28" fmla="*/ 4 w 111"/>
                      <a:gd name="T29" fmla="*/ 22 h 132"/>
                      <a:gd name="T30" fmla="*/ 6 w 111"/>
                      <a:gd name="T31" fmla="*/ 31 h 132"/>
                      <a:gd name="T32" fmla="*/ 0 w 111"/>
                      <a:gd name="T33" fmla="*/ 37 h 132"/>
                      <a:gd name="T34" fmla="*/ 1 w 111"/>
                      <a:gd name="T35" fmla="*/ 48 h 132"/>
                      <a:gd name="T36" fmla="*/ 18 w 111"/>
                      <a:gd name="T37" fmla="*/ 55 h 132"/>
                      <a:gd name="T38" fmla="*/ 15 w 111"/>
                      <a:gd name="T39" fmla="*/ 66 h 132"/>
                      <a:gd name="T40" fmla="*/ 75 w 111"/>
                      <a:gd name="T41" fmla="*/ 61 h 132"/>
                      <a:gd name="T42" fmla="*/ 122 w 111"/>
                      <a:gd name="T43" fmla="*/ 59 h 132"/>
                      <a:gd name="T44" fmla="*/ 158 w 111"/>
                      <a:gd name="T45" fmla="*/ 61 h 132"/>
                      <a:gd name="T46" fmla="*/ 176 w 111"/>
                      <a:gd name="T47" fmla="*/ 60 h 132"/>
                      <a:gd name="T48" fmla="*/ 176 w 111"/>
                      <a:gd name="T49" fmla="*/ 60 h 132"/>
                      <a:gd name="T50" fmla="*/ 176 w 111"/>
                      <a:gd name="T51" fmla="*/ 60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32"/>
                      <a:gd name="T80" fmla="*/ 111 w 111"/>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32">
                        <a:moveTo>
                          <a:pt x="106" y="114"/>
                        </a:moveTo>
                        <a:lnTo>
                          <a:pt x="97" y="85"/>
                        </a:lnTo>
                        <a:lnTo>
                          <a:pt x="110" y="50"/>
                        </a:lnTo>
                        <a:lnTo>
                          <a:pt x="107" y="23"/>
                        </a:lnTo>
                        <a:lnTo>
                          <a:pt x="90" y="14"/>
                        </a:lnTo>
                        <a:lnTo>
                          <a:pt x="67" y="17"/>
                        </a:lnTo>
                        <a:lnTo>
                          <a:pt x="59" y="6"/>
                        </a:lnTo>
                        <a:lnTo>
                          <a:pt x="45" y="8"/>
                        </a:lnTo>
                        <a:lnTo>
                          <a:pt x="38" y="0"/>
                        </a:lnTo>
                        <a:lnTo>
                          <a:pt x="23" y="10"/>
                        </a:lnTo>
                        <a:lnTo>
                          <a:pt x="14" y="5"/>
                        </a:lnTo>
                        <a:lnTo>
                          <a:pt x="10" y="10"/>
                        </a:lnTo>
                        <a:lnTo>
                          <a:pt x="6" y="21"/>
                        </a:lnTo>
                        <a:lnTo>
                          <a:pt x="14" y="43"/>
                        </a:lnTo>
                        <a:lnTo>
                          <a:pt x="4" y="50"/>
                        </a:lnTo>
                        <a:lnTo>
                          <a:pt x="6" y="60"/>
                        </a:lnTo>
                        <a:lnTo>
                          <a:pt x="0" y="66"/>
                        </a:lnTo>
                        <a:lnTo>
                          <a:pt x="1" y="88"/>
                        </a:lnTo>
                        <a:lnTo>
                          <a:pt x="18" y="103"/>
                        </a:lnTo>
                        <a:lnTo>
                          <a:pt x="15" y="131"/>
                        </a:lnTo>
                        <a:lnTo>
                          <a:pt x="46" y="118"/>
                        </a:lnTo>
                        <a:lnTo>
                          <a:pt x="74" y="113"/>
                        </a:lnTo>
                        <a:lnTo>
                          <a:pt x="94" y="118"/>
                        </a:lnTo>
                        <a:lnTo>
                          <a:pt x="106" y="11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8" name="Freeform 407"/>
                  <p:cNvSpPr>
                    <a:spLocks noChangeAspect="1"/>
                  </p:cNvSpPr>
                  <p:nvPr/>
                </p:nvSpPr>
                <p:spPr bwMode="auto">
                  <a:xfrm>
                    <a:off x="2354" y="2322"/>
                    <a:ext cx="77" cy="85"/>
                  </a:xfrm>
                  <a:custGeom>
                    <a:avLst/>
                    <a:gdLst>
                      <a:gd name="T0" fmla="*/ 86 w 76"/>
                      <a:gd name="T1" fmla="*/ 20 h 86"/>
                      <a:gd name="T2" fmla="*/ 87 w 76"/>
                      <a:gd name="T3" fmla="*/ 42 h 86"/>
                      <a:gd name="T4" fmla="*/ 104 w 76"/>
                      <a:gd name="T5" fmla="*/ 43 h 86"/>
                      <a:gd name="T6" fmla="*/ 101 w 76"/>
                      <a:gd name="T7" fmla="*/ 56 h 86"/>
                      <a:gd name="T8" fmla="*/ 87 w 76"/>
                      <a:gd name="T9" fmla="*/ 54 h 86"/>
                      <a:gd name="T10" fmla="*/ 0 w 76"/>
                      <a:gd name="T11" fmla="*/ 32 h 86"/>
                      <a:gd name="T12" fmla="*/ 3 w 76"/>
                      <a:gd name="T13" fmla="*/ 31 h 86"/>
                      <a:gd name="T14" fmla="*/ 22 w 76"/>
                      <a:gd name="T15" fmla="*/ 2 h 86"/>
                      <a:gd name="T16" fmla="*/ 34 w 76"/>
                      <a:gd name="T17" fmla="*/ 0 h 86"/>
                      <a:gd name="T18" fmla="*/ 74 w 76"/>
                      <a:gd name="T19" fmla="*/ 26 h 86"/>
                      <a:gd name="T20" fmla="*/ 86 w 76"/>
                      <a:gd name="T21" fmla="*/ 20 h 86"/>
                      <a:gd name="T22" fmla="*/ 86 w 76"/>
                      <a:gd name="T23" fmla="*/ 20 h 86"/>
                      <a:gd name="T24" fmla="*/ 86 w 76"/>
                      <a:gd name="T25" fmla="*/ 2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
                      <a:gd name="T40" fmla="*/ 0 h 86"/>
                      <a:gd name="T41" fmla="*/ 76 w 76"/>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 h="86">
                        <a:moveTo>
                          <a:pt x="57" y="20"/>
                        </a:moveTo>
                        <a:lnTo>
                          <a:pt x="58" y="42"/>
                        </a:lnTo>
                        <a:lnTo>
                          <a:pt x="75" y="57"/>
                        </a:lnTo>
                        <a:lnTo>
                          <a:pt x="72" y="85"/>
                        </a:lnTo>
                        <a:lnTo>
                          <a:pt x="58" y="83"/>
                        </a:lnTo>
                        <a:lnTo>
                          <a:pt x="0" y="32"/>
                        </a:lnTo>
                        <a:lnTo>
                          <a:pt x="3" y="31"/>
                        </a:lnTo>
                        <a:lnTo>
                          <a:pt x="22" y="2"/>
                        </a:lnTo>
                        <a:lnTo>
                          <a:pt x="34" y="0"/>
                        </a:lnTo>
                        <a:lnTo>
                          <a:pt x="45" y="26"/>
                        </a:lnTo>
                        <a:lnTo>
                          <a:pt x="57"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19" name="Freeform 408"/>
                  <p:cNvSpPr>
                    <a:spLocks noChangeAspect="1"/>
                  </p:cNvSpPr>
                  <p:nvPr/>
                </p:nvSpPr>
                <p:spPr bwMode="auto">
                  <a:xfrm>
                    <a:off x="3344" y="2235"/>
                    <a:ext cx="31" cy="39"/>
                  </a:xfrm>
                  <a:custGeom>
                    <a:avLst/>
                    <a:gdLst>
                      <a:gd name="T0" fmla="*/ 175 w 29"/>
                      <a:gd name="T1" fmla="*/ 27 h 39"/>
                      <a:gd name="T2" fmla="*/ 126 w 29"/>
                      <a:gd name="T3" fmla="*/ 22 h 39"/>
                      <a:gd name="T4" fmla="*/ 188 w 29"/>
                      <a:gd name="T5" fmla="*/ 17 h 39"/>
                      <a:gd name="T6" fmla="*/ 175 w 29"/>
                      <a:gd name="T7" fmla="*/ 5 h 39"/>
                      <a:gd name="T8" fmla="*/ 126 w 29"/>
                      <a:gd name="T9" fmla="*/ 0 h 39"/>
                      <a:gd name="T10" fmla="*/ 126 w 29"/>
                      <a:gd name="T11" fmla="*/ 1 h 39"/>
                      <a:gd name="T12" fmla="*/ 7 w 29"/>
                      <a:gd name="T13" fmla="*/ 9 h 39"/>
                      <a:gd name="T14" fmla="*/ 0 w 29"/>
                      <a:gd name="T15" fmla="*/ 30 h 39"/>
                      <a:gd name="T16" fmla="*/ 2 w 29"/>
                      <a:gd name="T17" fmla="*/ 37 h 39"/>
                      <a:gd name="T18" fmla="*/ 135 w 29"/>
                      <a:gd name="T19" fmla="*/ 37 h 39"/>
                      <a:gd name="T20" fmla="*/ 135 w 29"/>
                      <a:gd name="T21" fmla="*/ 38 h 39"/>
                      <a:gd name="T22" fmla="*/ 175 w 29"/>
                      <a:gd name="T23" fmla="*/ 27 h 39"/>
                      <a:gd name="T24" fmla="*/ 175 w 29"/>
                      <a:gd name="T25" fmla="*/ 27 h 39"/>
                      <a:gd name="T26" fmla="*/ 175 w 29"/>
                      <a:gd name="T27" fmla="*/ 27 h 39"/>
                      <a:gd name="T28" fmla="*/ 175 w 29"/>
                      <a:gd name="T29" fmla="*/ 27 h 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9"/>
                      <a:gd name="T47" fmla="*/ 29 w 29"/>
                      <a:gd name="T48" fmla="*/ 39 h 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9">
                        <a:moveTo>
                          <a:pt x="25" y="27"/>
                        </a:moveTo>
                        <a:lnTo>
                          <a:pt x="19" y="22"/>
                        </a:lnTo>
                        <a:lnTo>
                          <a:pt x="28" y="17"/>
                        </a:lnTo>
                        <a:lnTo>
                          <a:pt x="25" y="5"/>
                        </a:lnTo>
                        <a:lnTo>
                          <a:pt x="19" y="0"/>
                        </a:lnTo>
                        <a:lnTo>
                          <a:pt x="19" y="1"/>
                        </a:lnTo>
                        <a:lnTo>
                          <a:pt x="7" y="9"/>
                        </a:lnTo>
                        <a:lnTo>
                          <a:pt x="0" y="30"/>
                        </a:lnTo>
                        <a:lnTo>
                          <a:pt x="2" y="37"/>
                        </a:lnTo>
                        <a:lnTo>
                          <a:pt x="20" y="37"/>
                        </a:lnTo>
                        <a:lnTo>
                          <a:pt x="20" y="38"/>
                        </a:lnTo>
                        <a:lnTo>
                          <a:pt x="25"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0" name="Freeform 409"/>
                  <p:cNvSpPr>
                    <a:spLocks noChangeAspect="1"/>
                  </p:cNvSpPr>
                  <p:nvPr/>
                </p:nvSpPr>
                <p:spPr bwMode="auto">
                  <a:xfrm>
                    <a:off x="3332" y="2252"/>
                    <a:ext cx="186" cy="277"/>
                  </a:xfrm>
                  <a:custGeom>
                    <a:avLst/>
                    <a:gdLst>
                      <a:gd name="T0" fmla="*/ 16 w 183"/>
                      <a:gd name="T1" fmla="*/ 108 h 281"/>
                      <a:gd name="T2" fmla="*/ 0 w 183"/>
                      <a:gd name="T3" fmla="*/ 128 h 281"/>
                      <a:gd name="T4" fmla="*/ 0 w 183"/>
                      <a:gd name="T5" fmla="*/ 171 h 281"/>
                      <a:gd name="T6" fmla="*/ 10 w 183"/>
                      <a:gd name="T7" fmla="*/ 184 h 281"/>
                      <a:gd name="T8" fmla="*/ 11 w 183"/>
                      <a:gd name="T9" fmla="*/ 184 h 281"/>
                      <a:gd name="T10" fmla="*/ 70 w 183"/>
                      <a:gd name="T11" fmla="*/ 159 h 281"/>
                      <a:gd name="T12" fmla="*/ 153 w 183"/>
                      <a:gd name="T13" fmla="*/ 129 h 281"/>
                      <a:gd name="T14" fmla="*/ 192 w 183"/>
                      <a:gd name="T15" fmla="*/ 104 h 281"/>
                      <a:gd name="T16" fmla="*/ 230 w 183"/>
                      <a:gd name="T17" fmla="*/ 87 h 281"/>
                      <a:gd name="T18" fmla="*/ 288 w 183"/>
                      <a:gd name="T19" fmla="*/ 31 h 281"/>
                      <a:gd name="T20" fmla="*/ 290 w 183"/>
                      <a:gd name="T21" fmla="*/ 4 h 281"/>
                      <a:gd name="T22" fmla="*/ 272 w 183"/>
                      <a:gd name="T23" fmla="*/ 0 h 281"/>
                      <a:gd name="T24" fmla="*/ 263 w 183"/>
                      <a:gd name="T25" fmla="*/ 9 h 281"/>
                      <a:gd name="T26" fmla="*/ 228 w 183"/>
                      <a:gd name="T27" fmla="*/ 16 h 281"/>
                      <a:gd name="T28" fmla="*/ 183 w 183"/>
                      <a:gd name="T29" fmla="*/ 17 h 281"/>
                      <a:gd name="T30" fmla="*/ 100 w 183"/>
                      <a:gd name="T31" fmla="*/ 32 h 281"/>
                      <a:gd name="T32" fmla="*/ 86 w 183"/>
                      <a:gd name="T33" fmla="*/ 31 h 281"/>
                      <a:gd name="T34" fmla="*/ 67 w 183"/>
                      <a:gd name="T35" fmla="*/ 10 h 281"/>
                      <a:gd name="T36" fmla="*/ 67 w 183"/>
                      <a:gd name="T37" fmla="*/ 10 h 281"/>
                      <a:gd name="T38" fmla="*/ 62 w 183"/>
                      <a:gd name="T39" fmla="*/ 21 h 281"/>
                      <a:gd name="T40" fmla="*/ 62 w 183"/>
                      <a:gd name="T41" fmla="*/ 32 h 281"/>
                      <a:gd name="T42" fmla="*/ 83 w 183"/>
                      <a:gd name="T43" fmla="*/ 35 h 281"/>
                      <a:gd name="T44" fmla="*/ 177 w 183"/>
                      <a:gd name="T45" fmla="*/ 52 h 281"/>
                      <a:gd name="T46" fmla="*/ 199 w 183"/>
                      <a:gd name="T47" fmla="*/ 52 h 281"/>
                      <a:gd name="T48" fmla="*/ 118 w 183"/>
                      <a:gd name="T49" fmla="*/ 95 h 281"/>
                      <a:gd name="T50" fmla="*/ 79 w 183"/>
                      <a:gd name="T51" fmla="*/ 96 h 281"/>
                      <a:gd name="T52" fmla="*/ 16 w 183"/>
                      <a:gd name="T53" fmla="*/ 108 h 281"/>
                      <a:gd name="T54" fmla="*/ 16 w 183"/>
                      <a:gd name="T55" fmla="*/ 108 h 281"/>
                      <a:gd name="T56" fmla="*/ 16 w 183"/>
                      <a:gd name="T57" fmla="*/ 108 h 281"/>
                      <a:gd name="T58" fmla="*/ 16 w 183"/>
                      <a:gd name="T59" fmla="*/ 108 h 2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83"/>
                      <a:gd name="T91" fmla="*/ 0 h 281"/>
                      <a:gd name="T92" fmla="*/ 183 w 183"/>
                      <a:gd name="T93" fmla="*/ 281 h 28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83" h="281">
                        <a:moveTo>
                          <a:pt x="16" y="166"/>
                        </a:moveTo>
                        <a:lnTo>
                          <a:pt x="0" y="192"/>
                        </a:lnTo>
                        <a:lnTo>
                          <a:pt x="0" y="261"/>
                        </a:lnTo>
                        <a:lnTo>
                          <a:pt x="10" y="280"/>
                        </a:lnTo>
                        <a:lnTo>
                          <a:pt x="11" y="280"/>
                        </a:lnTo>
                        <a:lnTo>
                          <a:pt x="41" y="238"/>
                        </a:lnTo>
                        <a:lnTo>
                          <a:pt x="95" y="193"/>
                        </a:lnTo>
                        <a:lnTo>
                          <a:pt x="121" y="161"/>
                        </a:lnTo>
                        <a:lnTo>
                          <a:pt x="144" y="128"/>
                        </a:lnTo>
                        <a:lnTo>
                          <a:pt x="181" y="31"/>
                        </a:lnTo>
                        <a:lnTo>
                          <a:pt x="182" y="4"/>
                        </a:lnTo>
                        <a:lnTo>
                          <a:pt x="171" y="0"/>
                        </a:lnTo>
                        <a:lnTo>
                          <a:pt x="164" y="9"/>
                        </a:lnTo>
                        <a:lnTo>
                          <a:pt x="143" y="16"/>
                        </a:lnTo>
                        <a:lnTo>
                          <a:pt x="115" y="17"/>
                        </a:lnTo>
                        <a:lnTo>
                          <a:pt x="67" y="32"/>
                        </a:lnTo>
                        <a:lnTo>
                          <a:pt x="57" y="31"/>
                        </a:lnTo>
                        <a:lnTo>
                          <a:pt x="38" y="10"/>
                        </a:lnTo>
                        <a:lnTo>
                          <a:pt x="33" y="21"/>
                        </a:lnTo>
                        <a:lnTo>
                          <a:pt x="33" y="32"/>
                        </a:lnTo>
                        <a:lnTo>
                          <a:pt x="54" y="58"/>
                        </a:lnTo>
                        <a:lnTo>
                          <a:pt x="111" y="81"/>
                        </a:lnTo>
                        <a:lnTo>
                          <a:pt x="126" y="81"/>
                        </a:lnTo>
                        <a:lnTo>
                          <a:pt x="76" y="143"/>
                        </a:lnTo>
                        <a:lnTo>
                          <a:pt x="50" y="146"/>
                        </a:lnTo>
                        <a:lnTo>
                          <a:pt x="16" y="16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1" name="Freeform 410"/>
                  <p:cNvSpPr>
                    <a:spLocks noChangeAspect="1"/>
                  </p:cNvSpPr>
                  <p:nvPr/>
                </p:nvSpPr>
                <p:spPr bwMode="auto">
                  <a:xfrm>
                    <a:off x="2322" y="2291"/>
                    <a:ext cx="54" cy="64"/>
                  </a:xfrm>
                  <a:custGeom>
                    <a:avLst/>
                    <a:gdLst>
                      <a:gd name="T0" fmla="*/ 0 w 54"/>
                      <a:gd name="T1" fmla="*/ 17 h 65"/>
                      <a:gd name="T2" fmla="*/ 4 w 54"/>
                      <a:gd name="T3" fmla="*/ 32 h 65"/>
                      <a:gd name="T4" fmla="*/ 31 w 54"/>
                      <a:gd name="T5" fmla="*/ 35 h 65"/>
                      <a:gd name="T6" fmla="*/ 34 w 54"/>
                      <a:gd name="T7" fmla="*/ 34 h 65"/>
                      <a:gd name="T8" fmla="*/ 53 w 54"/>
                      <a:gd name="T9" fmla="*/ 32 h 65"/>
                      <a:gd name="T10" fmla="*/ 48 w 54"/>
                      <a:gd name="T11" fmla="*/ 32 h 65"/>
                      <a:gd name="T12" fmla="*/ 51 w 54"/>
                      <a:gd name="T13" fmla="*/ 23 h 65"/>
                      <a:gd name="T14" fmla="*/ 34 w 54"/>
                      <a:gd name="T15" fmla="*/ 0 h 65"/>
                      <a:gd name="T16" fmla="*/ 17 w 54"/>
                      <a:gd name="T17" fmla="*/ 1 h 65"/>
                      <a:gd name="T18" fmla="*/ 0 w 54"/>
                      <a:gd name="T19" fmla="*/ 17 h 65"/>
                      <a:gd name="T20" fmla="*/ 0 w 54"/>
                      <a:gd name="T21" fmla="*/ 17 h 65"/>
                      <a:gd name="T22" fmla="*/ 0 w 54"/>
                      <a:gd name="T23" fmla="*/ 17 h 65"/>
                      <a:gd name="T24" fmla="*/ 0 w 54"/>
                      <a:gd name="T25" fmla="*/ 17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65"/>
                      <a:gd name="T41" fmla="*/ 54 w 54"/>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65">
                        <a:moveTo>
                          <a:pt x="0" y="17"/>
                        </a:moveTo>
                        <a:lnTo>
                          <a:pt x="4" y="46"/>
                        </a:lnTo>
                        <a:lnTo>
                          <a:pt x="31" y="64"/>
                        </a:lnTo>
                        <a:lnTo>
                          <a:pt x="34" y="63"/>
                        </a:lnTo>
                        <a:lnTo>
                          <a:pt x="53" y="34"/>
                        </a:lnTo>
                        <a:lnTo>
                          <a:pt x="48" y="34"/>
                        </a:lnTo>
                        <a:lnTo>
                          <a:pt x="51" y="23"/>
                        </a:lnTo>
                        <a:lnTo>
                          <a:pt x="34" y="0"/>
                        </a:lnTo>
                        <a:lnTo>
                          <a:pt x="17" y="1"/>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2" name="Freeform 411"/>
                  <p:cNvSpPr>
                    <a:spLocks noChangeAspect="1"/>
                  </p:cNvSpPr>
                  <p:nvPr/>
                </p:nvSpPr>
                <p:spPr bwMode="auto">
                  <a:xfrm>
                    <a:off x="3111" y="2545"/>
                    <a:ext cx="31" cy="42"/>
                  </a:xfrm>
                  <a:custGeom>
                    <a:avLst/>
                    <a:gdLst>
                      <a:gd name="T0" fmla="*/ 0 w 30"/>
                      <a:gd name="T1" fmla="*/ 8 h 44"/>
                      <a:gd name="T2" fmla="*/ 69 w 30"/>
                      <a:gd name="T3" fmla="*/ 0 h 44"/>
                      <a:gd name="T4" fmla="*/ 71 w 30"/>
                      <a:gd name="T5" fmla="*/ 11 h 44"/>
                      <a:gd name="T6" fmla="*/ 10 w 30"/>
                      <a:gd name="T7" fmla="*/ 11 h 44"/>
                      <a:gd name="T8" fmla="*/ 8 w 30"/>
                      <a:gd name="T9" fmla="*/ 11 h 44"/>
                      <a:gd name="T10" fmla="*/ 3 w 30"/>
                      <a:gd name="T11" fmla="*/ 11 h 44"/>
                      <a:gd name="T12" fmla="*/ 0 w 30"/>
                      <a:gd name="T13" fmla="*/ 8 h 44"/>
                      <a:gd name="T14" fmla="*/ 0 w 30"/>
                      <a:gd name="T15" fmla="*/ 8 h 44"/>
                      <a:gd name="T16" fmla="*/ 0 w 30"/>
                      <a:gd name="T17" fmla="*/ 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44"/>
                      <a:gd name="T29" fmla="*/ 30 w 30"/>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44">
                        <a:moveTo>
                          <a:pt x="0" y="8"/>
                        </a:moveTo>
                        <a:lnTo>
                          <a:pt x="28" y="0"/>
                        </a:lnTo>
                        <a:lnTo>
                          <a:pt x="29" y="20"/>
                        </a:lnTo>
                        <a:lnTo>
                          <a:pt x="10" y="43"/>
                        </a:lnTo>
                        <a:lnTo>
                          <a:pt x="8" y="43"/>
                        </a:lnTo>
                        <a:lnTo>
                          <a:pt x="3" y="2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3" name="Freeform 412"/>
                  <p:cNvSpPr>
                    <a:spLocks noChangeAspect="1"/>
                  </p:cNvSpPr>
                  <p:nvPr/>
                </p:nvSpPr>
                <p:spPr bwMode="auto">
                  <a:xfrm>
                    <a:off x="3110" y="2518"/>
                    <a:ext cx="35" cy="36"/>
                  </a:xfrm>
                  <a:custGeom>
                    <a:avLst/>
                    <a:gdLst>
                      <a:gd name="T0" fmla="*/ 29 w 35"/>
                      <a:gd name="T1" fmla="*/ 27 h 36"/>
                      <a:gd name="T2" fmla="*/ 1 w 35"/>
                      <a:gd name="T3" fmla="*/ 35 h 36"/>
                      <a:gd name="T4" fmla="*/ 0 w 35"/>
                      <a:gd name="T5" fmla="*/ 27 h 36"/>
                      <a:gd name="T6" fmla="*/ 11 w 35"/>
                      <a:gd name="T7" fmla="*/ 4 h 36"/>
                      <a:gd name="T8" fmla="*/ 26 w 35"/>
                      <a:gd name="T9" fmla="*/ 0 h 36"/>
                      <a:gd name="T10" fmla="*/ 26 w 35"/>
                      <a:gd name="T11" fmla="*/ 0 h 36"/>
                      <a:gd name="T12" fmla="*/ 34 w 35"/>
                      <a:gd name="T13" fmla="*/ 16 h 36"/>
                      <a:gd name="T14" fmla="*/ 29 w 35"/>
                      <a:gd name="T15" fmla="*/ 27 h 36"/>
                      <a:gd name="T16" fmla="*/ 29 w 35"/>
                      <a:gd name="T17" fmla="*/ 27 h 36"/>
                      <a:gd name="T18" fmla="*/ 29 w 35"/>
                      <a:gd name="T19" fmla="*/ 2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6"/>
                      <a:gd name="T32" fmla="*/ 35 w 35"/>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6">
                        <a:moveTo>
                          <a:pt x="29" y="27"/>
                        </a:moveTo>
                        <a:lnTo>
                          <a:pt x="1" y="35"/>
                        </a:lnTo>
                        <a:lnTo>
                          <a:pt x="0" y="27"/>
                        </a:lnTo>
                        <a:lnTo>
                          <a:pt x="11" y="4"/>
                        </a:lnTo>
                        <a:lnTo>
                          <a:pt x="26" y="0"/>
                        </a:lnTo>
                        <a:lnTo>
                          <a:pt x="34" y="16"/>
                        </a:lnTo>
                        <a:lnTo>
                          <a:pt x="29" y="2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4" name="Freeform 413"/>
                  <p:cNvSpPr>
                    <a:spLocks noChangeAspect="1"/>
                  </p:cNvSpPr>
                  <p:nvPr/>
                </p:nvSpPr>
                <p:spPr bwMode="auto">
                  <a:xfrm>
                    <a:off x="2933" y="2863"/>
                    <a:ext cx="174" cy="185"/>
                  </a:xfrm>
                  <a:custGeom>
                    <a:avLst/>
                    <a:gdLst>
                      <a:gd name="T0" fmla="*/ 161 w 171"/>
                      <a:gd name="T1" fmla="*/ 0 h 187"/>
                      <a:gd name="T2" fmla="*/ 185 w 171"/>
                      <a:gd name="T3" fmla="*/ 32 h 187"/>
                      <a:gd name="T4" fmla="*/ 240 w 171"/>
                      <a:gd name="T5" fmla="*/ 46 h 187"/>
                      <a:gd name="T6" fmla="*/ 246 w 171"/>
                      <a:gd name="T7" fmla="*/ 51 h 187"/>
                      <a:gd name="T8" fmla="*/ 280 w 171"/>
                      <a:gd name="T9" fmla="*/ 59 h 187"/>
                      <a:gd name="T10" fmla="*/ 229 w 171"/>
                      <a:gd name="T11" fmla="*/ 82 h 187"/>
                      <a:gd name="T12" fmla="*/ 161 w 171"/>
                      <a:gd name="T13" fmla="*/ 121 h 187"/>
                      <a:gd name="T14" fmla="*/ 134 w 171"/>
                      <a:gd name="T15" fmla="*/ 122 h 187"/>
                      <a:gd name="T16" fmla="*/ 102 w 171"/>
                      <a:gd name="T17" fmla="*/ 119 h 187"/>
                      <a:gd name="T18" fmla="*/ 69 w 171"/>
                      <a:gd name="T19" fmla="*/ 132 h 187"/>
                      <a:gd name="T20" fmla="*/ 22 w 171"/>
                      <a:gd name="T21" fmla="*/ 134 h 187"/>
                      <a:gd name="T22" fmla="*/ 14 w 171"/>
                      <a:gd name="T23" fmla="*/ 131 h 187"/>
                      <a:gd name="T24" fmla="*/ 15 w 171"/>
                      <a:gd name="T25" fmla="*/ 120 h 187"/>
                      <a:gd name="T26" fmla="*/ 0 w 171"/>
                      <a:gd name="T27" fmla="*/ 112 h 187"/>
                      <a:gd name="T28" fmla="*/ 0 w 171"/>
                      <a:gd name="T29" fmla="*/ 112 h 187"/>
                      <a:gd name="T30" fmla="*/ 0 w 171"/>
                      <a:gd name="T31" fmla="*/ 62 h 187"/>
                      <a:gd name="T32" fmla="*/ 20 w 171"/>
                      <a:gd name="T33" fmla="*/ 52 h 187"/>
                      <a:gd name="T34" fmla="*/ 22 w 171"/>
                      <a:gd name="T35" fmla="*/ 11 h 187"/>
                      <a:gd name="T36" fmla="*/ 88 w 171"/>
                      <a:gd name="T37" fmla="*/ 4 h 187"/>
                      <a:gd name="T38" fmla="*/ 102 w 171"/>
                      <a:gd name="T39" fmla="*/ 6 h 187"/>
                      <a:gd name="T40" fmla="*/ 108 w 171"/>
                      <a:gd name="T41" fmla="*/ 16 h 187"/>
                      <a:gd name="T42" fmla="*/ 130 w 171"/>
                      <a:gd name="T43" fmla="*/ 4 h 187"/>
                      <a:gd name="T44" fmla="*/ 161 w 171"/>
                      <a:gd name="T45" fmla="*/ 0 h 187"/>
                      <a:gd name="T46" fmla="*/ 161 w 171"/>
                      <a:gd name="T47" fmla="*/ 0 h 187"/>
                      <a:gd name="T48" fmla="*/ 161 w 171"/>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187"/>
                      <a:gd name="T77" fmla="*/ 171 w 171"/>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187">
                        <a:moveTo>
                          <a:pt x="97" y="0"/>
                        </a:moveTo>
                        <a:lnTo>
                          <a:pt x="113" y="32"/>
                        </a:lnTo>
                        <a:lnTo>
                          <a:pt x="143" y="57"/>
                        </a:lnTo>
                        <a:lnTo>
                          <a:pt x="148" y="80"/>
                        </a:lnTo>
                        <a:lnTo>
                          <a:pt x="170" y="88"/>
                        </a:lnTo>
                        <a:lnTo>
                          <a:pt x="138" y="111"/>
                        </a:lnTo>
                        <a:lnTo>
                          <a:pt x="97" y="160"/>
                        </a:lnTo>
                        <a:lnTo>
                          <a:pt x="81" y="163"/>
                        </a:lnTo>
                        <a:lnTo>
                          <a:pt x="65" y="156"/>
                        </a:lnTo>
                        <a:lnTo>
                          <a:pt x="40" y="182"/>
                        </a:lnTo>
                        <a:lnTo>
                          <a:pt x="22" y="186"/>
                        </a:lnTo>
                        <a:lnTo>
                          <a:pt x="14" y="180"/>
                        </a:lnTo>
                        <a:lnTo>
                          <a:pt x="15" y="158"/>
                        </a:lnTo>
                        <a:lnTo>
                          <a:pt x="0" y="142"/>
                        </a:lnTo>
                        <a:lnTo>
                          <a:pt x="0" y="91"/>
                        </a:lnTo>
                        <a:lnTo>
                          <a:pt x="20" y="81"/>
                        </a:lnTo>
                        <a:lnTo>
                          <a:pt x="22" y="11"/>
                        </a:lnTo>
                        <a:lnTo>
                          <a:pt x="58" y="4"/>
                        </a:lnTo>
                        <a:lnTo>
                          <a:pt x="65" y="6"/>
                        </a:lnTo>
                        <a:lnTo>
                          <a:pt x="68" y="16"/>
                        </a:lnTo>
                        <a:lnTo>
                          <a:pt x="79" y="4"/>
                        </a:lnTo>
                        <a:lnTo>
                          <a:pt x="97"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5" name="Freeform 414"/>
                  <p:cNvSpPr>
                    <a:spLocks noChangeAspect="1"/>
                  </p:cNvSpPr>
                  <p:nvPr/>
                </p:nvSpPr>
                <p:spPr bwMode="auto">
                  <a:xfrm>
                    <a:off x="3362" y="2742"/>
                    <a:ext cx="139" cy="280"/>
                  </a:xfrm>
                  <a:custGeom>
                    <a:avLst/>
                    <a:gdLst>
                      <a:gd name="T0" fmla="*/ 0 w 138"/>
                      <a:gd name="T1" fmla="*/ 148 h 283"/>
                      <a:gd name="T2" fmla="*/ 6 w 138"/>
                      <a:gd name="T3" fmla="*/ 193 h 283"/>
                      <a:gd name="T4" fmla="*/ 21 w 138"/>
                      <a:gd name="T5" fmla="*/ 205 h 283"/>
                      <a:gd name="T6" fmla="*/ 26 w 138"/>
                      <a:gd name="T7" fmla="*/ 208 h 283"/>
                      <a:gd name="T8" fmla="*/ 61 w 138"/>
                      <a:gd name="T9" fmla="*/ 203 h 283"/>
                      <a:gd name="T10" fmla="*/ 67 w 138"/>
                      <a:gd name="T11" fmla="*/ 196 h 283"/>
                      <a:gd name="T12" fmla="*/ 141 w 138"/>
                      <a:gd name="T13" fmla="*/ 106 h 283"/>
                      <a:gd name="T14" fmla="*/ 152 w 138"/>
                      <a:gd name="T15" fmla="*/ 47 h 283"/>
                      <a:gd name="T16" fmla="*/ 160 w 138"/>
                      <a:gd name="T17" fmla="*/ 52 h 283"/>
                      <a:gd name="T18" fmla="*/ 166 w 138"/>
                      <a:gd name="T19" fmla="*/ 47 h 283"/>
                      <a:gd name="T20" fmla="*/ 156 w 138"/>
                      <a:gd name="T21" fmla="*/ 21 h 283"/>
                      <a:gd name="T22" fmla="*/ 147 w 138"/>
                      <a:gd name="T23" fmla="*/ 0 h 283"/>
                      <a:gd name="T24" fmla="*/ 140 w 138"/>
                      <a:gd name="T25" fmla="*/ 8 h 283"/>
                      <a:gd name="T26" fmla="*/ 137 w 138"/>
                      <a:gd name="T27" fmla="*/ 27 h 283"/>
                      <a:gd name="T28" fmla="*/ 121 w 138"/>
                      <a:gd name="T29" fmla="*/ 34 h 283"/>
                      <a:gd name="T30" fmla="*/ 116 w 138"/>
                      <a:gd name="T31" fmla="*/ 47 h 283"/>
                      <a:gd name="T32" fmla="*/ 29 w 138"/>
                      <a:gd name="T33" fmla="*/ 58 h 283"/>
                      <a:gd name="T34" fmla="*/ 16 w 138"/>
                      <a:gd name="T35" fmla="*/ 85 h 283"/>
                      <a:gd name="T36" fmla="*/ 24 w 138"/>
                      <a:gd name="T37" fmla="*/ 125 h 283"/>
                      <a:gd name="T38" fmla="*/ 0 w 138"/>
                      <a:gd name="T39" fmla="*/ 148 h 283"/>
                      <a:gd name="T40" fmla="*/ 0 w 138"/>
                      <a:gd name="T41" fmla="*/ 148 h 283"/>
                      <a:gd name="T42" fmla="*/ 0 w 138"/>
                      <a:gd name="T43" fmla="*/ 148 h 2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283"/>
                      <a:gd name="T68" fmla="*/ 138 w 138"/>
                      <a:gd name="T69" fmla="*/ 283 h 28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283">
                        <a:moveTo>
                          <a:pt x="0" y="206"/>
                        </a:moveTo>
                        <a:lnTo>
                          <a:pt x="6" y="260"/>
                        </a:lnTo>
                        <a:lnTo>
                          <a:pt x="21" y="277"/>
                        </a:lnTo>
                        <a:lnTo>
                          <a:pt x="26" y="282"/>
                        </a:lnTo>
                        <a:lnTo>
                          <a:pt x="61" y="274"/>
                        </a:lnTo>
                        <a:lnTo>
                          <a:pt x="67" y="264"/>
                        </a:lnTo>
                        <a:lnTo>
                          <a:pt x="112" y="135"/>
                        </a:lnTo>
                        <a:lnTo>
                          <a:pt x="123" y="72"/>
                        </a:lnTo>
                        <a:lnTo>
                          <a:pt x="131" y="81"/>
                        </a:lnTo>
                        <a:lnTo>
                          <a:pt x="137" y="72"/>
                        </a:lnTo>
                        <a:lnTo>
                          <a:pt x="127" y="21"/>
                        </a:lnTo>
                        <a:lnTo>
                          <a:pt x="118" y="0"/>
                        </a:lnTo>
                        <a:lnTo>
                          <a:pt x="111" y="8"/>
                        </a:lnTo>
                        <a:lnTo>
                          <a:pt x="108" y="27"/>
                        </a:lnTo>
                        <a:lnTo>
                          <a:pt x="92" y="34"/>
                        </a:lnTo>
                        <a:lnTo>
                          <a:pt x="87" y="58"/>
                        </a:lnTo>
                        <a:lnTo>
                          <a:pt x="29" y="87"/>
                        </a:lnTo>
                        <a:lnTo>
                          <a:pt x="16" y="114"/>
                        </a:lnTo>
                        <a:lnTo>
                          <a:pt x="24" y="168"/>
                        </a:lnTo>
                        <a:lnTo>
                          <a:pt x="0" y="20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6" name="Freeform 415"/>
                  <p:cNvSpPr>
                    <a:spLocks noChangeAspect="1"/>
                  </p:cNvSpPr>
                  <p:nvPr/>
                </p:nvSpPr>
                <p:spPr bwMode="auto">
                  <a:xfrm>
                    <a:off x="3300" y="262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127" name="Freeform 416"/>
                  <p:cNvSpPr>
                    <a:spLocks noChangeAspect="1"/>
                  </p:cNvSpPr>
                  <p:nvPr/>
                </p:nvSpPr>
                <p:spPr bwMode="auto">
                  <a:xfrm>
                    <a:off x="2810" y="2205"/>
                    <a:ext cx="42" cy="36"/>
                  </a:xfrm>
                  <a:custGeom>
                    <a:avLst/>
                    <a:gdLst>
                      <a:gd name="T0" fmla="*/ 0 w 42"/>
                      <a:gd name="T1" fmla="*/ 3 h 36"/>
                      <a:gd name="T2" fmla="*/ 21 w 42"/>
                      <a:gd name="T3" fmla="*/ 35 h 36"/>
                      <a:gd name="T4" fmla="*/ 37 w 42"/>
                      <a:gd name="T5" fmla="*/ 27 h 36"/>
                      <a:gd name="T6" fmla="*/ 41 w 42"/>
                      <a:gd name="T7" fmla="*/ 16 h 36"/>
                      <a:gd name="T8" fmla="*/ 20 w 42"/>
                      <a:gd name="T9" fmla="*/ 14 h 36"/>
                      <a:gd name="T10" fmla="*/ 15 w 42"/>
                      <a:gd name="T11" fmla="*/ 0 h 36"/>
                      <a:gd name="T12" fmla="*/ 0 w 42"/>
                      <a:gd name="T13" fmla="*/ 3 h 36"/>
                      <a:gd name="T14" fmla="*/ 0 w 42"/>
                      <a:gd name="T15" fmla="*/ 3 h 36"/>
                      <a:gd name="T16" fmla="*/ 0 w 42"/>
                      <a:gd name="T17" fmla="*/ 3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36"/>
                      <a:gd name="T29" fmla="*/ 42 w 42"/>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36">
                        <a:moveTo>
                          <a:pt x="0" y="3"/>
                        </a:moveTo>
                        <a:lnTo>
                          <a:pt x="21" y="35"/>
                        </a:lnTo>
                        <a:lnTo>
                          <a:pt x="37" y="27"/>
                        </a:lnTo>
                        <a:lnTo>
                          <a:pt x="41" y="16"/>
                        </a:lnTo>
                        <a:lnTo>
                          <a:pt x="20" y="14"/>
                        </a:lnTo>
                        <a:lnTo>
                          <a:pt x="15" y="0"/>
                        </a:lnTo>
                        <a:lnTo>
                          <a:pt x="0" y="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sp>
              <p:nvSpPr>
                <p:cNvPr id="1080" name="Freeform 417"/>
                <p:cNvSpPr>
                  <a:spLocks noChangeAspect="1"/>
                </p:cNvSpPr>
                <p:nvPr/>
              </p:nvSpPr>
              <p:spPr bwMode="auto">
                <a:xfrm>
                  <a:off x="3156" y="2492"/>
                  <a:ext cx="52" cy="62"/>
                </a:xfrm>
                <a:custGeom>
                  <a:avLst/>
                  <a:gdLst>
                    <a:gd name="T0" fmla="*/ 0 w 50"/>
                    <a:gd name="T1" fmla="*/ 31 h 63"/>
                    <a:gd name="T2" fmla="*/ 4 w 50"/>
                    <a:gd name="T3" fmla="*/ 33 h 63"/>
                    <a:gd name="T4" fmla="*/ 12 w 50"/>
                    <a:gd name="T5" fmla="*/ 31 h 63"/>
                    <a:gd name="T6" fmla="*/ 104 w 50"/>
                    <a:gd name="T7" fmla="*/ 31 h 63"/>
                    <a:gd name="T8" fmla="*/ 131 w 50"/>
                    <a:gd name="T9" fmla="*/ 31 h 63"/>
                    <a:gd name="T10" fmla="*/ 88 w 50"/>
                    <a:gd name="T11" fmla="*/ 31 h 63"/>
                    <a:gd name="T12" fmla="*/ 151 w 50"/>
                    <a:gd name="T13" fmla="*/ 14 h 63"/>
                    <a:gd name="T14" fmla="*/ 136 w 50"/>
                    <a:gd name="T15" fmla="*/ 3 h 63"/>
                    <a:gd name="T16" fmla="*/ 76 w 50"/>
                    <a:gd name="T17" fmla="*/ 0 h 63"/>
                    <a:gd name="T18" fmla="*/ 4 w 50"/>
                    <a:gd name="T19" fmla="*/ 9 h 63"/>
                    <a:gd name="T20" fmla="*/ 0 w 50"/>
                    <a:gd name="T21" fmla="*/ 31 h 63"/>
                    <a:gd name="T22" fmla="*/ 0 w 50"/>
                    <a:gd name="T23" fmla="*/ 31 h 63"/>
                    <a:gd name="T24" fmla="*/ 0 w 50"/>
                    <a:gd name="T25" fmla="*/ 31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63"/>
                    <a:gd name="T41" fmla="*/ 50 w 5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63">
                      <a:moveTo>
                        <a:pt x="0" y="48"/>
                      </a:moveTo>
                      <a:lnTo>
                        <a:pt x="4" y="62"/>
                      </a:lnTo>
                      <a:lnTo>
                        <a:pt x="12" y="54"/>
                      </a:lnTo>
                      <a:lnTo>
                        <a:pt x="34" y="57"/>
                      </a:lnTo>
                      <a:lnTo>
                        <a:pt x="42" y="49"/>
                      </a:lnTo>
                      <a:lnTo>
                        <a:pt x="30" y="48"/>
                      </a:lnTo>
                      <a:lnTo>
                        <a:pt x="49" y="14"/>
                      </a:lnTo>
                      <a:lnTo>
                        <a:pt x="44" y="3"/>
                      </a:lnTo>
                      <a:lnTo>
                        <a:pt x="26" y="0"/>
                      </a:lnTo>
                      <a:lnTo>
                        <a:pt x="4" y="9"/>
                      </a:lnTo>
                      <a:lnTo>
                        <a:pt x="0" y="4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sp>
            <p:nvSpPr>
              <p:cNvPr id="1076" name="Freeform 418"/>
              <p:cNvSpPr>
                <a:spLocks noChangeAspect="1"/>
              </p:cNvSpPr>
              <p:nvPr/>
            </p:nvSpPr>
            <p:spPr bwMode="auto">
              <a:xfrm>
                <a:off x="2248" y="2153"/>
                <a:ext cx="112" cy="89"/>
              </a:xfrm>
              <a:custGeom>
                <a:avLst/>
                <a:gdLst>
                  <a:gd name="T0" fmla="*/ 124 w 111"/>
                  <a:gd name="T1" fmla="*/ 40 h 89"/>
                  <a:gd name="T2" fmla="*/ 139 w 111"/>
                  <a:gd name="T3" fmla="*/ 88 h 89"/>
                  <a:gd name="T4" fmla="*/ 96 w 111"/>
                  <a:gd name="T5" fmla="*/ 83 h 89"/>
                  <a:gd name="T6" fmla="*/ 11 w 111"/>
                  <a:gd name="T7" fmla="*/ 88 h 89"/>
                  <a:gd name="T8" fmla="*/ 10 w 111"/>
                  <a:gd name="T9" fmla="*/ 88 h 89"/>
                  <a:gd name="T10" fmla="*/ 10 w 111"/>
                  <a:gd name="T11" fmla="*/ 74 h 89"/>
                  <a:gd name="T12" fmla="*/ 11 w 111"/>
                  <a:gd name="T13" fmla="*/ 76 h 89"/>
                  <a:gd name="T14" fmla="*/ 40 w 111"/>
                  <a:gd name="T15" fmla="*/ 66 h 89"/>
                  <a:gd name="T16" fmla="*/ 91 w 111"/>
                  <a:gd name="T17" fmla="*/ 70 h 89"/>
                  <a:gd name="T18" fmla="*/ 94 w 111"/>
                  <a:gd name="T19" fmla="*/ 65 h 89"/>
                  <a:gd name="T20" fmla="*/ 39 w 111"/>
                  <a:gd name="T21" fmla="*/ 57 h 89"/>
                  <a:gd name="T22" fmla="*/ 12 w 111"/>
                  <a:gd name="T23" fmla="*/ 62 h 89"/>
                  <a:gd name="T24" fmla="*/ 11 w 111"/>
                  <a:gd name="T25" fmla="*/ 62 h 89"/>
                  <a:gd name="T26" fmla="*/ 11 w 111"/>
                  <a:gd name="T27" fmla="*/ 57 h 89"/>
                  <a:gd name="T28" fmla="*/ 0 w 111"/>
                  <a:gd name="T29" fmla="*/ 41 h 89"/>
                  <a:gd name="T30" fmla="*/ 19 w 111"/>
                  <a:gd name="T31" fmla="*/ 16 h 89"/>
                  <a:gd name="T32" fmla="*/ 34 w 111"/>
                  <a:gd name="T33" fmla="*/ 4 h 89"/>
                  <a:gd name="T34" fmla="*/ 52 w 111"/>
                  <a:gd name="T35" fmla="*/ 0 h 89"/>
                  <a:gd name="T36" fmla="*/ 105 w 111"/>
                  <a:gd name="T37" fmla="*/ 15 h 89"/>
                  <a:gd name="T38" fmla="*/ 124 w 111"/>
                  <a:gd name="T39" fmla="*/ 40 h 89"/>
                  <a:gd name="T40" fmla="*/ 124 w 111"/>
                  <a:gd name="T41" fmla="*/ 40 h 89"/>
                  <a:gd name="T42" fmla="*/ 124 w 111"/>
                  <a:gd name="T43" fmla="*/ 40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1"/>
                  <a:gd name="T67" fmla="*/ 0 h 89"/>
                  <a:gd name="T68" fmla="*/ 111 w 111"/>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1" h="89">
                    <a:moveTo>
                      <a:pt x="95" y="40"/>
                    </a:moveTo>
                    <a:lnTo>
                      <a:pt x="110" y="88"/>
                    </a:lnTo>
                    <a:lnTo>
                      <a:pt x="67" y="83"/>
                    </a:lnTo>
                    <a:lnTo>
                      <a:pt x="11" y="88"/>
                    </a:lnTo>
                    <a:lnTo>
                      <a:pt x="10" y="88"/>
                    </a:lnTo>
                    <a:lnTo>
                      <a:pt x="10" y="74"/>
                    </a:lnTo>
                    <a:lnTo>
                      <a:pt x="11" y="76"/>
                    </a:lnTo>
                    <a:lnTo>
                      <a:pt x="40" y="66"/>
                    </a:lnTo>
                    <a:lnTo>
                      <a:pt x="62" y="70"/>
                    </a:lnTo>
                    <a:lnTo>
                      <a:pt x="65" y="65"/>
                    </a:lnTo>
                    <a:lnTo>
                      <a:pt x="39" y="57"/>
                    </a:lnTo>
                    <a:lnTo>
                      <a:pt x="12" y="62"/>
                    </a:lnTo>
                    <a:lnTo>
                      <a:pt x="11" y="62"/>
                    </a:lnTo>
                    <a:lnTo>
                      <a:pt x="11" y="57"/>
                    </a:lnTo>
                    <a:lnTo>
                      <a:pt x="0" y="41"/>
                    </a:lnTo>
                    <a:lnTo>
                      <a:pt x="19" y="16"/>
                    </a:lnTo>
                    <a:lnTo>
                      <a:pt x="34" y="4"/>
                    </a:lnTo>
                    <a:lnTo>
                      <a:pt x="52" y="0"/>
                    </a:lnTo>
                    <a:lnTo>
                      <a:pt x="76" y="15"/>
                    </a:lnTo>
                    <a:lnTo>
                      <a:pt x="95" y="4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77" name="Freeform 419"/>
              <p:cNvSpPr>
                <a:spLocks noChangeAspect="1"/>
              </p:cNvSpPr>
              <p:nvPr/>
            </p:nvSpPr>
            <p:spPr bwMode="auto">
              <a:xfrm>
                <a:off x="2258" y="2211"/>
                <a:ext cx="58" cy="19"/>
              </a:xfrm>
              <a:custGeom>
                <a:avLst/>
                <a:gdLst>
                  <a:gd name="T0" fmla="*/ 1 w 56"/>
                  <a:gd name="T1" fmla="*/ 10 h 20"/>
                  <a:gd name="T2" fmla="*/ 79 w 56"/>
                  <a:gd name="T3" fmla="*/ 9 h 20"/>
                  <a:gd name="T4" fmla="*/ 143 w 56"/>
                  <a:gd name="T5" fmla="*/ 10 h 20"/>
                  <a:gd name="T6" fmla="*/ 151 w 56"/>
                  <a:gd name="T7" fmla="*/ 8 h 20"/>
                  <a:gd name="T8" fmla="*/ 76 w 56"/>
                  <a:gd name="T9" fmla="*/ 0 h 20"/>
                  <a:gd name="T10" fmla="*/ 2 w 56"/>
                  <a:gd name="T11" fmla="*/ 5 h 20"/>
                  <a:gd name="T12" fmla="*/ 1 w 56"/>
                  <a:gd name="T13" fmla="*/ 5 h 20"/>
                  <a:gd name="T14" fmla="*/ 0 w 56"/>
                  <a:gd name="T15" fmla="*/ 10 h 20"/>
                  <a:gd name="T16" fmla="*/ 1 w 56"/>
                  <a:gd name="T17" fmla="*/ 10 h 20"/>
                  <a:gd name="T18" fmla="*/ 1 w 56"/>
                  <a:gd name="T19" fmla="*/ 10 h 20"/>
                  <a:gd name="T20" fmla="*/ 1 w 56"/>
                  <a:gd name="T21" fmla="*/ 1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20"/>
                  <a:gd name="T35" fmla="*/ 56 w 56"/>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20">
                    <a:moveTo>
                      <a:pt x="1" y="19"/>
                    </a:moveTo>
                    <a:lnTo>
                      <a:pt x="30" y="9"/>
                    </a:lnTo>
                    <a:lnTo>
                      <a:pt x="52" y="13"/>
                    </a:lnTo>
                    <a:lnTo>
                      <a:pt x="55" y="8"/>
                    </a:lnTo>
                    <a:lnTo>
                      <a:pt x="29" y="0"/>
                    </a:lnTo>
                    <a:lnTo>
                      <a:pt x="2" y="5"/>
                    </a:lnTo>
                    <a:lnTo>
                      <a:pt x="1" y="5"/>
                    </a:lnTo>
                    <a:lnTo>
                      <a:pt x="0" y="17"/>
                    </a:lnTo>
                    <a:lnTo>
                      <a:pt x="1"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78" name="Freeform 420"/>
              <p:cNvSpPr>
                <a:spLocks noChangeAspect="1"/>
              </p:cNvSpPr>
              <p:nvPr/>
            </p:nvSpPr>
            <p:spPr bwMode="auto">
              <a:xfrm>
                <a:off x="2258" y="2235"/>
                <a:ext cx="59" cy="38"/>
              </a:xfrm>
              <a:custGeom>
                <a:avLst/>
                <a:gdLst>
                  <a:gd name="T0" fmla="*/ 86 w 58"/>
                  <a:gd name="T1" fmla="*/ 0 h 38"/>
                  <a:gd name="T2" fmla="*/ 84 w 58"/>
                  <a:gd name="T3" fmla="*/ 21 h 38"/>
                  <a:gd name="T4" fmla="*/ 68 w 58"/>
                  <a:gd name="T5" fmla="*/ 27 h 38"/>
                  <a:gd name="T6" fmla="*/ 60 w 58"/>
                  <a:gd name="T7" fmla="*/ 37 h 38"/>
                  <a:gd name="T8" fmla="*/ 60 w 58"/>
                  <a:gd name="T9" fmla="*/ 37 h 38"/>
                  <a:gd name="T10" fmla="*/ 25 w 58"/>
                  <a:gd name="T11" fmla="*/ 30 h 38"/>
                  <a:gd name="T12" fmla="*/ 24 w 58"/>
                  <a:gd name="T13" fmla="*/ 17 h 38"/>
                  <a:gd name="T14" fmla="*/ 16 w 58"/>
                  <a:gd name="T15" fmla="*/ 19 h 38"/>
                  <a:gd name="T16" fmla="*/ 0 w 58"/>
                  <a:gd name="T17" fmla="*/ 5 h 38"/>
                  <a:gd name="T18" fmla="*/ 1 w 58"/>
                  <a:gd name="T19" fmla="*/ 5 h 38"/>
                  <a:gd name="T20" fmla="*/ 86 w 58"/>
                  <a:gd name="T21" fmla="*/ 0 h 38"/>
                  <a:gd name="T22" fmla="*/ 86 w 58"/>
                  <a:gd name="T23" fmla="*/ 0 h 38"/>
                  <a:gd name="T24" fmla="*/ 86 w 58"/>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38"/>
                  <a:gd name="T41" fmla="*/ 58 w 58"/>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38">
                    <a:moveTo>
                      <a:pt x="57" y="0"/>
                    </a:moveTo>
                    <a:lnTo>
                      <a:pt x="55" y="21"/>
                    </a:lnTo>
                    <a:lnTo>
                      <a:pt x="39" y="27"/>
                    </a:lnTo>
                    <a:lnTo>
                      <a:pt x="31" y="37"/>
                    </a:lnTo>
                    <a:lnTo>
                      <a:pt x="25" y="30"/>
                    </a:lnTo>
                    <a:lnTo>
                      <a:pt x="24" y="17"/>
                    </a:lnTo>
                    <a:lnTo>
                      <a:pt x="16" y="19"/>
                    </a:lnTo>
                    <a:lnTo>
                      <a:pt x="0" y="5"/>
                    </a:lnTo>
                    <a:lnTo>
                      <a:pt x="1" y="5"/>
                    </a:lnTo>
                    <a:lnTo>
                      <a:pt x="57"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560" name="Group 421"/>
            <p:cNvGrpSpPr>
              <a:grpSpLocks/>
            </p:cNvGrpSpPr>
            <p:nvPr/>
          </p:nvGrpSpPr>
          <p:grpSpPr bwMode="auto">
            <a:xfrm>
              <a:off x="2874963" y="1520825"/>
              <a:ext cx="2532062" cy="1384300"/>
              <a:chOff x="1768" y="897"/>
              <a:chExt cx="1595" cy="872"/>
            </a:xfrm>
            <a:solidFill>
              <a:srgbClr val="FF0000"/>
            </a:solidFill>
          </p:grpSpPr>
          <p:sp>
            <p:nvSpPr>
              <p:cNvPr id="780" name="Freeform 422"/>
              <p:cNvSpPr>
                <a:spLocks noChangeAspect="1"/>
              </p:cNvSpPr>
              <p:nvPr/>
            </p:nvSpPr>
            <p:spPr bwMode="auto">
              <a:xfrm>
                <a:off x="1768" y="897"/>
                <a:ext cx="749" cy="390"/>
              </a:xfrm>
              <a:custGeom>
                <a:avLst/>
                <a:gdLst>
                  <a:gd name="T0" fmla="*/ 56 w 735"/>
                  <a:gd name="T1" fmla="*/ 49 h 394"/>
                  <a:gd name="T2" fmla="*/ 70 w 735"/>
                  <a:gd name="T3" fmla="*/ 56 h 394"/>
                  <a:gd name="T4" fmla="*/ 26 w 735"/>
                  <a:gd name="T5" fmla="*/ 69 h 394"/>
                  <a:gd name="T6" fmla="*/ 21 w 735"/>
                  <a:gd name="T7" fmla="*/ 77 h 394"/>
                  <a:gd name="T8" fmla="*/ 242 w 735"/>
                  <a:gd name="T9" fmla="*/ 82 h 394"/>
                  <a:gd name="T10" fmla="*/ 255 w 735"/>
                  <a:gd name="T11" fmla="*/ 101 h 394"/>
                  <a:gd name="T12" fmla="*/ 255 w 735"/>
                  <a:gd name="T13" fmla="*/ 117 h 394"/>
                  <a:gd name="T14" fmla="*/ 236 w 735"/>
                  <a:gd name="T15" fmla="*/ 129 h 394"/>
                  <a:gd name="T16" fmla="*/ 250 w 735"/>
                  <a:gd name="T17" fmla="*/ 135 h 394"/>
                  <a:gd name="T18" fmla="*/ 273 w 735"/>
                  <a:gd name="T19" fmla="*/ 138 h 394"/>
                  <a:gd name="T20" fmla="*/ 293 w 735"/>
                  <a:gd name="T21" fmla="*/ 143 h 394"/>
                  <a:gd name="T22" fmla="*/ 200 w 735"/>
                  <a:gd name="T23" fmla="*/ 155 h 394"/>
                  <a:gd name="T24" fmla="*/ 285 w 735"/>
                  <a:gd name="T25" fmla="*/ 150 h 394"/>
                  <a:gd name="T26" fmla="*/ 270 w 735"/>
                  <a:gd name="T27" fmla="*/ 174 h 394"/>
                  <a:gd name="T28" fmla="*/ 208 w 735"/>
                  <a:gd name="T29" fmla="*/ 181 h 394"/>
                  <a:gd name="T30" fmla="*/ 184 w 735"/>
                  <a:gd name="T31" fmla="*/ 215 h 394"/>
                  <a:gd name="T32" fmla="*/ 186 w 735"/>
                  <a:gd name="T33" fmla="*/ 233 h 394"/>
                  <a:gd name="T34" fmla="*/ 206 w 735"/>
                  <a:gd name="T35" fmla="*/ 270 h 394"/>
                  <a:gd name="T36" fmla="*/ 275 w 735"/>
                  <a:gd name="T37" fmla="*/ 282 h 394"/>
                  <a:gd name="T38" fmla="*/ 334 w 735"/>
                  <a:gd name="T39" fmla="*/ 291 h 394"/>
                  <a:gd name="T40" fmla="*/ 388 w 735"/>
                  <a:gd name="T41" fmla="*/ 252 h 394"/>
                  <a:gd name="T42" fmla="*/ 460 w 735"/>
                  <a:gd name="T43" fmla="*/ 227 h 394"/>
                  <a:gd name="T44" fmla="*/ 478 w 735"/>
                  <a:gd name="T45" fmla="*/ 220 h 394"/>
                  <a:gd name="T46" fmla="*/ 596 w 735"/>
                  <a:gd name="T47" fmla="*/ 208 h 394"/>
                  <a:gd name="T48" fmla="*/ 847 w 735"/>
                  <a:gd name="T49" fmla="*/ 169 h 394"/>
                  <a:gd name="T50" fmla="*/ 945 w 735"/>
                  <a:gd name="T51" fmla="*/ 148 h 394"/>
                  <a:gd name="T52" fmla="*/ 857 w 735"/>
                  <a:gd name="T53" fmla="*/ 147 h 394"/>
                  <a:gd name="T54" fmla="*/ 887 w 735"/>
                  <a:gd name="T55" fmla="*/ 138 h 394"/>
                  <a:gd name="T56" fmla="*/ 912 w 735"/>
                  <a:gd name="T57" fmla="*/ 143 h 394"/>
                  <a:gd name="T58" fmla="*/ 973 w 735"/>
                  <a:gd name="T59" fmla="*/ 135 h 394"/>
                  <a:gd name="T60" fmla="*/ 973 w 735"/>
                  <a:gd name="T61" fmla="*/ 130 h 394"/>
                  <a:gd name="T62" fmla="*/ 962 w 735"/>
                  <a:gd name="T63" fmla="*/ 122 h 394"/>
                  <a:gd name="T64" fmla="*/ 1027 w 735"/>
                  <a:gd name="T65" fmla="*/ 112 h 394"/>
                  <a:gd name="T66" fmla="*/ 1055 w 735"/>
                  <a:gd name="T67" fmla="*/ 105 h 394"/>
                  <a:gd name="T68" fmla="*/ 1038 w 735"/>
                  <a:gd name="T69" fmla="*/ 99 h 394"/>
                  <a:gd name="T70" fmla="*/ 1057 w 735"/>
                  <a:gd name="T71" fmla="*/ 75 h 394"/>
                  <a:gd name="T72" fmla="*/ 1032 w 735"/>
                  <a:gd name="T73" fmla="*/ 67 h 394"/>
                  <a:gd name="T74" fmla="*/ 1102 w 735"/>
                  <a:gd name="T75" fmla="*/ 61 h 394"/>
                  <a:gd name="T76" fmla="*/ 1096 w 735"/>
                  <a:gd name="T77" fmla="*/ 49 h 394"/>
                  <a:gd name="T78" fmla="*/ 1182 w 735"/>
                  <a:gd name="T79" fmla="*/ 40 h 394"/>
                  <a:gd name="T80" fmla="*/ 1182 w 735"/>
                  <a:gd name="T81" fmla="*/ 22 h 394"/>
                  <a:gd name="T82" fmla="*/ 1085 w 735"/>
                  <a:gd name="T83" fmla="*/ 22 h 394"/>
                  <a:gd name="T84" fmla="*/ 1008 w 735"/>
                  <a:gd name="T85" fmla="*/ 24 h 394"/>
                  <a:gd name="T86" fmla="*/ 1120 w 735"/>
                  <a:gd name="T87" fmla="*/ 13 h 394"/>
                  <a:gd name="T88" fmla="*/ 678 w 735"/>
                  <a:gd name="T89" fmla="*/ 4 h 394"/>
                  <a:gd name="T90" fmla="*/ 465 w 735"/>
                  <a:gd name="T91" fmla="*/ 15 h 394"/>
                  <a:gd name="T92" fmla="*/ 317 w 735"/>
                  <a:gd name="T93" fmla="*/ 28 h 394"/>
                  <a:gd name="T94" fmla="*/ 260 w 735"/>
                  <a:gd name="T95" fmla="*/ 30 h 394"/>
                  <a:gd name="T96" fmla="*/ 212 w 735"/>
                  <a:gd name="T97" fmla="*/ 45 h 394"/>
                  <a:gd name="T98" fmla="*/ 172 w 735"/>
                  <a:gd name="T99" fmla="*/ 49 h 394"/>
                  <a:gd name="T100" fmla="*/ 0 w 735"/>
                  <a:gd name="T101" fmla="*/ 49 h 394"/>
                  <a:gd name="T102" fmla="*/ 0 w 735"/>
                  <a:gd name="T103" fmla="*/ 49 h 3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35"/>
                  <a:gd name="T157" fmla="*/ 0 h 394"/>
                  <a:gd name="T158" fmla="*/ 735 w 735"/>
                  <a:gd name="T159" fmla="*/ 394 h 3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35" h="394">
                    <a:moveTo>
                      <a:pt x="0" y="73"/>
                    </a:moveTo>
                    <a:lnTo>
                      <a:pt x="27" y="76"/>
                    </a:lnTo>
                    <a:lnTo>
                      <a:pt x="26" y="82"/>
                    </a:lnTo>
                    <a:lnTo>
                      <a:pt x="41" y="85"/>
                    </a:lnTo>
                    <a:lnTo>
                      <a:pt x="3" y="91"/>
                    </a:lnTo>
                    <a:lnTo>
                      <a:pt x="26" y="98"/>
                    </a:lnTo>
                    <a:lnTo>
                      <a:pt x="12" y="100"/>
                    </a:lnTo>
                    <a:lnTo>
                      <a:pt x="21" y="106"/>
                    </a:lnTo>
                    <a:lnTo>
                      <a:pt x="106" y="104"/>
                    </a:lnTo>
                    <a:lnTo>
                      <a:pt x="140" y="111"/>
                    </a:lnTo>
                    <a:lnTo>
                      <a:pt x="135" y="117"/>
                    </a:lnTo>
                    <a:lnTo>
                      <a:pt x="148" y="130"/>
                    </a:lnTo>
                    <a:lnTo>
                      <a:pt x="142" y="140"/>
                    </a:lnTo>
                    <a:lnTo>
                      <a:pt x="148" y="146"/>
                    </a:lnTo>
                    <a:lnTo>
                      <a:pt x="135" y="162"/>
                    </a:lnTo>
                    <a:lnTo>
                      <a:pt x="136" y="170"/>
                    </a:lnTo>
                    <a:lnTo>
                      <a:pt x="125" y="178"/>
                    </a:lnTo>
                    <a:lnTo>
                      <a:pt x="145" y="182"/>
                    </a:lnTo>
                    <a:lnTo>
                      <a:pt x="158" y="176"/>
                    </a:lnTo>
                    <a:lnTo>
                      <a:pt x="159" y="187"/>
                    </a:lnTo>
                    <a:lnTo>
                      <a:pt x="171" y="190"/>
                    </a:lnTo>
                    <a:lnTo>
                      <a:pt x="171" y="198"/>
                    </a:lnTo>
                    <a:lnTo>
                      <a:pt x="136" y="191"/>
                    </a:lnTo>
                    <a:lnTo>
                      <a:pt x="117" y="213"/>
                    </a:lnTo>
                    <a:lnTo>
                      <a:pt x="128" y="220"/>
                    </a:lnTo>
                    <a:lnTo>
                      <a:pt x="166" y="208"/>
                    </a:lnTo>
                    <a:lnTo>
                      <a:pt x="167" y="217"/>
                    </a:lnTo>
                    <a:lnTo>
                      <a:pt x="157" y="232"/>
                    </a:lnTo>
                    <a:lnTo>
                      <a:pt x="135" y="232"/>
                    </a:lnTo>
                    <a:lnTo>
                      <a:pt x="121" y="239"/>
                    </a:lnTo>
                    <a:lnTo>
                      <a:pt x="98" y="277"/>
                    </a:lnTo>
                    <a:lnTo>
                      <a:pt x="109" y="287"/>
                    </a:lnTo>
                    <a:lnTo>
                      <a:pt x="102" y="308"/>
                    </a:lnTo>
                    <a:lnTo>
                      <a:pt x="110" y="314"/>
                    </a:lnTo>
                    <a:lnTo>
                      <a:pt x="107" y="322"/>
                    </a:lnTo>
                    <a:lnTo>
                      <a:pt x="120" y="362"/>
                    </a:lnTo>
                    <a:lnTo>
                      <a:pt x="129" y="373"/>
                    </a:lnTo>
                    <a:lnTo>
                      <a:pt x="160" y="378"/>
                    </a:lnTo>
                    <a:lnTo>
                      <a:pt x="182" y="393"/>
                    </a:lnTo>
                    <a:lnTo>
                      <a:pt x="193" y="390"/>
                    </a:lnTo>
                    <a:lnTo>
                      <a:pt x="226" y="350"/>
                    </a:lnTo>
                    <a:lnTo>
                      <a:pt x="225" y="339"/>
                    </a:lnTo>
                    <a:lnTo>
                      <a:pt x="254" y="324"/>
                    </a:lnTo>
                    <a:lnTo>
                      <a:pt x="267" y="305"/>
                    </a:lnTo>
                    <a:lnTo>
                      <a:pt x="264" y="293"/>
                    </a:lnTo>
                    <a:lnTo>
                      <a:pt x="277" y="294"/>
                    </a:lnTo>
                    <a:lnTo>
                      <a:pt x="285" y="287"/>
                    </a:lnTo>
                    <a:lnTo>
                      <a:pt x="344" y="277"/>
                    </a:lnTo>
                    <a:lnTo>
                      <a:pt x="404" y="243"/>
                    </a:lnTo>
                    <a:lnTo>
                      <a:pt x="490" y="227"/>
                    </a:lnTo>
                    <a:lnTo>
                      <a:pt x="536" y="210"/>
                    </a:lnTo>
                    <a:lnTo>
                      <a:pt x="547" y="206"/>
                    </a:lnTo>
                    <a:lnTo>
                      <a:pt x="515" y="199"/>
                    </a:lnTo>
                    <a:lnTo>
                      <a:pt x="495" y="205"/>
                    </a:lnTo>
                    <a:lnTo>
                      <a:pt x="513" y="196"/>
                    </a:lnTo>
                    <a:lnTo>
                      <a:pt x="513" y="187"/>
                    </a:lnTo>
                    <a:lnTo>
                      <a:pt x="527" y="184"/>
                    </a:lnTo>
                    <a:lnTo>
                      <a:pt x="528" y="197"/>
                    </a:lnTo>
                    <a:lnTo>
                      <a:pt x="556" y="198"/>
                    </a:lnTo>
                    <a:lnTo>
                      <a:pt x="563" y="182"/>
                    </a:lnTo>
                    <a:lnTo>
                      <a:pt x="533" y="164"/>
                    </a:lnTo>
                    <a:lnTo>
                      <a:pt x="563" y="171"/>
                    </a:lnTo>
                    <a:lnTo>
                      <a:pt x="568" y="156"/>
                    </a:lnTo>
                    <a:lnTo>
                      <a:pt x="556" y="155"/>
                    </a:lnTo>
                    <a:lnTo>
                      <a:pt x="592" y="148"/>
                    </a:lnTo>
                    <a:lnTo>
                      <a:pt x="595" y="141"/>
                    </a:lnTo>
                    <a:lnTo>
                      <a:pt x="579" y="140"/>
                    </a:lnTo>
                    <a:lnTo>
                      <a:pt x="609" y="134"/>
                    </a:lnTo>
                    <a:lnTo>
                      <a:pt x="617" y="128"/>
                    </a:lnTo>
                    <a:lnTo>
                      <a:pt x="601" y="128"/>
                    </a:lnTo>
                    <a:lnTo>
                      <a:pt x="615" y="111"/>
                    </a:lnTo>
                    <a:lnTo>
                      <a:pt x="611" y="104"/>
                    </a:lnTo>
                    <a:lnTo>
                      <a:pt x="593" y="102"/>
                    </a:lnTo>
                    <a:lnTo>
                      <a:pt x="597" y="96"/>
                    </a:lnTo>
                    <a:lnTo>
                      <a:pt x="634" y="96"/>
                    </a:lnTo>
                    <a:lnTo>
                      <a:pt x="638" y="90"/>
                    </a:lnTo>
                    <a:lnTo>
                      <a:pt x="625" y="76"/>
                    </a:lnTo>
                    <a:lnTo>
                      <a:pt x="634" y="70"/>
                    </a:lnTo>
                    <a:lnTo>
                      <a:pt x="633" y="64"/>
                    </a:lnTo>
                    <a:lnTo>
                      <a:pt x="684" y="40"/>
                    </a:lnTo>
                    <a:lnTo>
                      <a:pt x="734" y="28"/>
                    </a:lnTo>
                    <a:lnTo>
                      <a:pt x="684" y="22"/>
                    </a:lnTo>
                    <a:lnTo>
                      <a:pt x="584" y="34"/>
                    </a:lnTo>
                    <a:lnTo>
                      <a:pt x="629" y="22"/>
                    </a:lnTo>
                    <a:lnTo>
                      <a:pt x="627" y="19"/>
                    </a:lnTo>
                    <a:lnTo>
                      <a:pt x="584" y="24"/>
                    </a:lnTo>
                    <a:lnTo>
                      <a:pt x="587" y="19"/>
                    </a:lnTo>
                    <a:lnTo>
                      <a:pt x="648" y="13"/>
                    </a:lnTo>
                    <a:lnTo>
                      <a:pt x="574" y="0"/>
                    </a:lnTo>
                    <a:lnTo>
                      <a:pt x="392" y="4"/>
                    </a:lnTo>
                    <a:lnTo>
                      <a:pt x="301" y="20"/>
                    </a:lnTo>
                    <a:lnTo>
                      <a:pt x="269" y="15"/>
                    </a:lnTo>
                    <a:lnTo>
                      <a:pt x="178" y="23"/>
                    </a:lnTo>
                    <a:lnTo>
                      <a:pt x="183" y="28"/>
                    </a:lnTo>
                    <a:lnTo>
                      <a:pt x="171" y="30"/>
                    </a:lnTo>
                    <a:lnTo>
                      <a:pt x="151" y="30"/>
                    </a:lnTo>
                    <a:lnTo>
                      <a:pt x="91" y="45"/>
                    </a:lnTo>
                    <a:lnTo>
                      <a:pt x="123" y="45"/>
                    </a:lnTo>
                    <a:lnTo>
                      <a:pt x="123" y="49"/>
                    </a:lnTo>
                    <a:lnTo>
                      <a:pt x="101" y="58"/>
                    </a:lnTo>
                    <a:lnTo>
                      <a:pt x="15" y="66"/>
                    </a:lnTo>
                    <a:lnTo>
                      <a:pt x="0" y="7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nvGrpSpPr>
              <p:cNvPr id="781" name="Group 423"/>
              <p:cNvGrpSpPr>
                <a:grpSpLocks/>
              </p:cNvGrpSpPr>
              <p:nvPr/>
            </p:nvGrpSpPr>
            <p:grpSpPr bwMode="auto">
              <a:xfrm>
                <a:off x="2113" y="935"/>
                <a:ext cx="1250" cy="834"/>
                <a:chOff x="2113" y="935"/>
                <a:chExt cx="1250" cy="834"/>
              </a:xfrm>
              <a:grpFill/>
            </p:grpSpPr>
            <p:sp>
              <p:nvSpPr>
                <p:cNvPr id="782" name="Freeform 424"/>
                <p:cNvSpPr>
                  <a:spLocks noChangeAspect="1"/>
                </p:cNvSpPr>
                <p:nvPr/>
              </p:nvSpPr>
              <p:spPr bwMode="auto">
                <a:xfrm>
                  <a:off x="3031" y="1636"/>
                  <a:ext cx="332" cy="123"/>
                </a:xfrm>
                <a:custGeom>
                  <a:avLst/>
                  <a:gdLst>
                    <a:gd name="T0" fmla="*/ 533 w 325"/>
                    <a:gd name="T1" fmla="*/ 18 h 125"/>
                    <a:gd name="T2" fmla="*/ 522 w 325"/>
                    <a:gd name="T3" fmla="*/ 10 h 125"/>
                    <a:gd name="T4" fmla="*/ 477 w 325"/>
                    <a:gd name="T5" fmla="*/ 6 h 125"/>
                    <a:gd name="T6" fmla="*/ 477 w 325"/>
                    <a:gd name="T7" fmla="*/ 6 h 125"/>
                    <a:gd name="T8" fmla="*/ 428 w 325"/>
                    <a:gd name="T9" fmla="*/ 20 h 125"/>
                    <a:gd name="T10" fmla="*/ 344 w 325"/>
                    <a:gd name="T11" fmla="*/ 20 h 125"/>
                    <a:gd name="T12" fmla="*/ 271 w 325"/>
                    <a:gd name="T13" fmla="*/ 0 h 125"/>
                    <a:gd name="T14" fmla="*/ 219 w 325"/>
                    <a:gd name="T15" fmla="*/ 0 h 125"/>
                    <a:gd name="T16" fmla="*/ 153 w 325"/>
                    <a:gd name="T17" fmla="*/ 18 h 125"/>
                    <a:gd name="T18" fmla="*/ 112 w 325"/>
                    <a:gd name="T19" fmla="*/ 18 h 125"/>
                    <a:gd name="T20" fmla="*/ 70 w 325"/>
                    <a:gd name="T21" fmla="*/ 13 h 125"/>
                    <a:gd name="T22" fmla="*/ 60 w 325"/>
                    <a:gd name="T23" fmla="*/ 2 h 125"/>
                    <a:gd name="T24" fmla="*/ 1 w 325"/>
                    <a:gd name="T25" fmla="*/ 3 h 125"/>
                    <a:gd name="T26" fmla="*/ 1 w 325"/>
                    <a:gd name="T27" fmla="*/ 3 h 125"/>
                    <a:gd name="T28" fmla="*/ 0 w 325"/>
                    <a:gd name="T29" fmla="*/ 30 h 125"/>
                    <a:gd name="T30" fmla="*/ 8 w 325"/>
                    <a:gd name="T31" fmla="*/ 28 h 125"/>
                    <a:gd name="T32" fmla="*/ 1 w 325"/>
                    <a:gd name="T33" fmla="*/ 31 h 125"/>
                    <a:gd name="T34" fmla="*/ 21 w 325"/>
                    <a:gd name="T35" fmla="*/ 22 h 125"/>
                    <a:gd name="T36" fmla="*/ 78 w 325"/>
                    <a:gd name="T37" fmla="*/ 20 h 125"/>
                    <a:gd name="T38" fmla="*/ 98 w 325"/>
                    <a:gd name="T39" fmla="*/ 28 h 125"/>
                    <a:gd name="T40" fmla="*/ 80 w 325"/>
                    <a:gd name="T41" fmla="*/ 28 h 125"/>
                    <a:gd name="T42" fmla="*/ 90 w 325"/>
                    <a:gd name="T43" fmla="*/ 31 h 125"/>
                    <a:gd name="T44" fmla="*/ 10 w 325"/>
                    <a:gd name="T45" fmla="*/ 31 h 125"/>
                    <a:gd name="T46" fmla="*/ 1 w 325"/>
                    <a:gd name="T47" fmla="*/ 31 h 125"/>
                    <a:gd name="T48" fmla="*/ 0 w 325"/>
                    <a:gd name="T49" fmla="*/ 31 h 125"/>
                    <a:gd name="T50" fmla="*/ 14 w 325"/>
                    <a:gd name="T51" fmla="*/ 31 h 125"/>
                    <a:gd name="T52" fmla="*/ 16 w 325"/>
                    <a:gd name="T53" fmla="*/ 45 h 125"/>
                    <a:gd name="T54" fmla="*/ 6 w 325"/>
                    <a:gd name="T55" fmla="*/ 42 h 125"/>
                    <a:gd name="T56" fmla="*/ 5 w 325"/>
                    <a:gd name="T57" fmla="*/ 48 h 125"/>
                    <a:gd name="T58" fmla="*/ 21 w 325"/>
                    <a:gd name="T59" fmla="*/ 54 h 125"/>
                    <a:gd name="T60" fmla="*/ 20 w 325"/>
                    <a:gd name="T61" fmla="*/ 62 h 125"/>
                    <a:gd name="T62" fmla="*/ 57 w 325"/>
                    <a:gd name="T63" fmla="*/ 66 h 125"/>
                    <a:gd name="T64" fmla="*/ 53 w 325"/>
                    <a:gd name="T65" fmla="*/ 69 h 125"/>
                    <a:gd name="T66" fmla="*/ 68 w 325"/>
                    <a:gd name="T67" fmla="*/ 69 h 125"/>
                    <a:gd name="T68" fmla="*/ 65 w 325"/>
                    <a:gd name="T69" fmla="*/ 71 h 125"/>
                    <a:gd name="T70" fmla="*/ 124 w 325"/>
                    <a:gd name="T71" fmla="*/ 77 h 125"/>
                    <a:gd name="T72" fmla="*/ 150 w 325"/>
                    <a:gd name="T73" fmla="*/ 75 h 125"/>
                    <a:gd name="T74" fmla="*/ 153 w 325"/>
                    <a:gd name="T75" fmla="*/ 70 h 125"/>
                    <a:gd name="T76" fmla="*/ 169 w 325"/>
                    <a:gd name="T77" fmla="*/ 71 h 125"/>
                    <a:gd name="T78" fmla="*/ 222 w 325"/>
                    <a:gd name="T79" fmla="*/ 79 h 125"/>
                    <a:gd name="T80" fmla="*/ 247 w 325"/>
                    <a:gd name="T81" fmla="*/ 77 h 125"/>
                    <a:gd name="T82" fmla="*/ 275 w 325"/>
                    <a:gd name="T83" fmla="*/ 70 h 125"/>
                    <a:gd name="T84" fmla="*/ 311 w 325"/>
                    <a:gd name="T85" fmla="*/ 73 h 125"/>
                    <a:gd name="T86" fmla="*/ 323 w 325"/>
                    <a:gd name="T87" fmla="*/ 69 h 125"/>
                    <a:gd name="T88" fmla="*/ 326 w 325"/>
                    <a:gd name="T89" fmla="*/ 79 h 125"/>
                    <a:gd name="T90" fmla="*/ 326 w 325"/>
                    <a:gd name="T91" fmla="*/ 79 h 125"/>
                    <a:gd name="T92" fmla="*/ 346 w 325"/>
                    <a:gd name="T93" fmla="*/ 76 h 125"/>
                    <a:gd name="T94" fmla="*/ 342 w 325"/>
                    <a:gd name="T95" fmla="*/ 70 h 125"/>
                    <a:gd name="T96" fmla="*/ 397 w 325"/>
                    <a:gd name="T97" fmla="*/ 69 h 125"/>
                    <a:gd name="T98" fmla="*/ 426 w 325"/>
                    <a:gd name="T99" fmla="*/ 71 h 125"/>
                    <a:gd name="T100" fmla="*/ 477 w 325"/>
                    <a:gd name="T101" fmla="*/ 67 h 125"/>
                    <a:gd name="T102" fmla="*/ 528 w 325"/>
                    <a:gd name="T103" fmla="*/ 66 h 125"/>
                    <a:gd name="T104" fmla="*/ 539 w 325"/>
                    <a:gd name="T105" fmla="*/ 63 h 125"/>
                    <a:gd name="T106" fmla="*/ 600 w 325"/>
                    <a:gd name="T107" fmla="*/ 66 h 125"/>
                    <a:gd name="T108" fmla="*/ 568 w 325"/>
                    <a:gd name="T109" fmla="*/ 31 h 125"/>
                    <a:gd name="T110" fmla="*/ 580 w 325"/>
                    <a:gd name="T111" fmla="*/ 31 h 125"/>
                    <a:gd name="T112" fmla="*/ 580 w 325"/>
                    <a:gd name="T113" fmla="*/ 31 h 125"/>
                    <a:gd name="T114" fmla="*/ 556 w 325"/>
                    <a:gd name="T115" fmla="*/ 31 h 125"/>
                    <a:gd name="T116" fmla="*/ 533 w 325"/>
                    <a:gd name="T117" fmla="*/ 18 h 125"/>
                    <a:gd name="T118" fmla="*/ 533 w 325"/>
                    <a:gd name="T119" fmla="*/ 18 h 125"/>
                    <a:gd name="T120" fmla="*/ 533 w 325"/>
                    <a:gd name="T121" fmla="*/ 18 h 1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5"/>
                    <a:gd name="T184" fmla="*/ 0 h 125"/>
                    <a:gd name="T185" fmla="*/ 325 w 325"/>
                    <a:gd name="T186" fmla="*/ 125 h 1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5" h="125">
                      <a:moveTo>
                        <a:pt x="288" y="18"/>
                      </a:moveTo>
                      <a:lnTo>
                        <a:pt x="282" y="10"/>
                      </a:lnTo>
                      <a:lnTo>
                        <a:pt x="257" y="6"/>
                      </a:lnTo>
                      <a:lnTo>
                        <a:pt x="231" y="20"/>
                      </a:lnTo>
                      <a:lnTo>
                        <a:pt x="186" y="20"/>
                      </a:lnTo>
                      <a:lnTo>
                        <a:pt x="147" y="0"/>
                      </a:lnTo>
                      <a:lnTo>
                        <a:pt x="117" y="0"/>
                      </a:lnTo>
                      <a:lnTo>
                        <a:pt x="83" y="18"/>
                      </a:lnTo>
                      <a:lnTo>
                        <a:pt x="62" y="18"/>
                      </a:lnTo>
                      <a:lnTo>
                        <a:pt x="41" y="13"/>
                      </a:lnTo>
                      <a:lnTo>
                        <a:pt x="31" y="2"/>
                      </a:lnTo>
                      <a:lnTo>
                        <a:pt x="1" y="3"/>
                      </a:lnTo>
                      <a:lnTo>
                        <a:pt x="0" y="30"/>
                      </a:lnTo>
                      <a:lnTo>
                        <a:pt x="8" y="28"/>
                      </a:lnTo>
                      <a:lnTo>
                        <a:pt x="1" y="38"/>
                      </a:lnTo>
                      <a:lnTo>
                        <a:pt x="21" y="22"/>
                      </a:lnTo>
                      <a:lnTo>
                        <a:pt x="45" y="20"/>
                      </a:lnTo>
                      <a:lnTo>
                        <a:pt x="55" y="28"/>
                      </a:lnTo>
                      <a:lnTo>
                        <a:pt x="46" y="28"/>
                      </a:lnTo>
                      <a:lnTo>
                        <a:pt x="51" y="36"/>
                      </a:lnTo>
                      <a:lnTo>
                        <a:pt x="10" y="36"/>
                      </a:lnTo>
                      <a:lnTo>
                        <a:pt x="1" y="40"/>
                      </a:lnTo>
                      <a:lnTo>
                        <a:pt x="0" y="53"/>
                      </a:lnTo>
                      <a:lnTo>
                        <a:pt x="14" y="52"/>
                      </a:lnTo>
                      <a:lnTo>
                        <a:pt x="16" y="74"/>
                      </a:lnTo>
                      <a:lnTo>
                        <a:pt x="6" y="71"/>
                      </a:lnTo>
                      <a:lnTo>
                        <a:pt x="5" y="77"/>
                      </a:lnTo>
                      <a:lnTo>
                        <a:pt x="21" y="83"/>
                      </a:lnTo>
                      <a:lnTo>
                        <a:pt x="20" y="91"/>
                      </a:lnTo>
                      <a:lnTo>
                        <a:pt x="28" y="97"/>
                      </a:lnTo>
                      <a:lnTo>
                        <a:pt x="24" y="103"/>
                      </a:lnTo>
                      <a:lnTo>
                        <a:pt x="39" y="103"/>
                      </a:lnTo>
                      <a:lnTo>
                        <a:pt x="36" y="108"/>
                      </a:lnTo>
                      <a:lnTo>
                        <a:pt x="67" y="120"/>
                      </a:lnTo>
                      <a:lnTo>
                        <a:pt x="81" y="116"/>
                      </a:lnTo>
                      <a:lnTo>
                        <a:pt x="83" y="106"/>
                      </a:lnTo>
                      <a:lnTo>
                        <a:pt x="93" y="108"/>
                      </a:lnTo>
                      <a:lnTo>
                        <a:pt x="119" y="124"/>
                      </a:lnTo>
                      <a:lnTo>
                        <a:pt x="134" y="120"/>
                      </a:lnTo>
                      <a:lnTo>
                        <a:pt x="149" y="106"/>
                      </a:lnTo>
                      <a:lnTo>
                        <a:pt x="167" y="112"/>
                      </a:lnTo>
                      <a:lnTo>
                        <a:pt x="174" y="104"/>
                      </a:lnTo>
                      <a:lnTo>
                        <a:pt x="176" y="124"/>
                      </a:lnTo>
                      <a:lnTo>
                        <a:pt x="187" y="117"/>
                      </a:lnTo>
                      <a:lnTo>
                        <a:pt x="185" y="106"/>
                      </a:lnTo>
                      <a:lnTo>
                        <a:pt x="214" y="103"/>
                      </a:lnTo>
                      <a:lnTo>
                        <a:pt x="230" y="108"/>
                      </a:lnTo>
                      <a:lnTo>
                        <a:pt x="257" y="100"/>
                      </a:lnTo>
                      <a:lnTo>
                        <a:pt x="285" y="98"/>
                      </a:lnTo>
                      <a:lnTo>
                        <a:pt x="291" y="92"/>
                      </a:lnTo>
                      <a:lnTo>
                        <a:pt x="324" y="97"/>
                      </a:lnTo>
                      <a:lnTo>
                        <a:pt x="306" y="53"/>
                      </a:lnTo>
                      <a:lnTo>
                        <a:pt x="313" y="44"/>
                      </a:lnTo>
                      <a:lnTo>
                        <a:pt x="300" y="36"/>
                      </a:lnTo>
                      <a:lnTo>
                        <a:pt x="288"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83" name="Freeform 425"/>
                <p:cNvSpPr>
                  <a:spLocks noChangeAspect="1"/>
                </p:cNvSpPr>
                <p:nvPr/>
              </p:nvSpPr>
              <p:spPr bwMode="auto">
                <a:xfrm>
                  <a:off x="2431" y="1600"/>
                  <a:ext cx="209" cy="157"/>
                </a:xfrm>
                <a:custGeom>
                  <a:avLst/>
                  <a:gdLst>
                    <a:gd name="T0" fmla="*/ 196 w 207"/>
                    <a:gd name="T1" fmla="*/ 18 h 159"/>
                    <a:gd name="T2" fmla="*/ 263 w 207"/>
                    <a:gd name="T3" fmla="*/ 23 h 159"/>
                    <a:gd name="T4" fmla="*/ 266 w 207"/>
                    <a:gd name="T5" fmla="*/ 38 h 159"/>
                    <a:gd name="T6" fmla="*/ 227 w 207"/>
                    <a:gd name="T7" fmla="*/ 39 h 159"/>
                    <a:gd name="T8" fmla="*/ 190 w 207"/>
                    <a:gd name="T9" fmla="*/ 59 h 159"/>
                    <a:gd name="T10" fmla="*/ 210 w 207"/>
                    <a:gd name="T11" fmla="*/ 73 h 159"/>
                    <a:gd name="T12" fmla="*/ 139 w 207"/>
                    <a:gd name="T13" fmla="*/ 102 h 159"/>
                    <a:gd name="T14" fmla="*/ 99 w 207"/>
                    <a:gd name="T15" fmla="*/ 103 h 159"/>
                    <a:gd name="T16" fmla="*/ 82 w 207"/>
                    <a:gd name="T17" fmla="*/ 109 h 159"/>
                    <a:gd name="T18" fmla="*/ 28 w 207"/>
                    <a:gd name="T19" fmla="*/ 97 h 159"/>
                    <a:gd name="T20" fmla="*/ 35 w 207"/>
                    <a:gd name="T21" fmla="*/ 84 h 159"/>
                    <a:gd name="T22" fmla="*/ 28 w 207"/>
                    <a:gd name="T23" fmla="*/ 55 h 159"/>
                    <a:gd name="T24" fmla="*/ 38 w 207"/>
                    <a:gd name="T25" fmla="*/ 47 h 159"/>
                    <a:gd name="T26" fmla="*/ 40 w 207"/>
                    <a:gd name="T27" fmla="*/ 39 h 159"/>
                    <a:gd name="T28" fmla="*/ 49 w 207"/>
                    <a:gd name="T29" fmla="*/ 39 h 159"/>
                    <a:gd name="T30" fmla="*/ 46 w 207"/>
                    <a:gd name="T31" fmla="*/ 38 h 159"/>
                    <a:gd name="T32" fmla="*/ 11 w 207"/>
                    <a:gd name="T33" fmla="*/ 38 h 159"/>
                    <a:gd name="T34" fmla="*/ 0 w 207"/>
                    <a:gd name="T35" fmla="*/ 15 h 159"/>
                    <a:gd name="T36" fmla="*/ 4 w 207"/>
                    <a:gd name="T37" fmla="*/ 10 h 159"/>
                    <a:gd name="T38" fmla="*/ 22 w 207"/>
                    <a:gd name="T39" fmla="*/ 0 h 159"/>
                    <a:gd name="T40" fmla="*/ 110 w 207"/>
                    <a:gd name="T41" fmla="*/ 8 h 159"/>
                    <a:gd name="T42" fmla="*/ 147 w 207"/>
                    <a:gd name="T43" fmla="*/ 8 h 159"/>
                    <a:gd name="T44" fmla="*/ 154 w 207"/>
                    <a:gd name="T45" fmla="*/ 8 h 159"/>
                    <a:gd name="T46" fmla="*/ 196 w 207"/>
                    <a:gd name="T47" fmla="*/ 18 h 159"/>
                    <a:gd name="T48" fmla="*/ 196 w 207"/>
                    <a:gd name="T49" fmla="*/ 18 h 159"/>
                    <a:gd name="T50" fmla="*/ 196 w 207"/>
                    <a:gd name="T51" fmla="*/ 18 h 15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59"/>
                    <a:gd name="T80" fmla="*/ 207 w 207"/>
                    <a:gd name="T81" fmla="*/ 159 h 15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59">
                      <a:moveTo>
                        <a:pt x="147" y="18"/>
                      </a:moveTo>
                      <a:lnTo>
                        <a:pt x="204" y="23"/>
                      </a:lnTo>
                      <a:lnTo>
                        <a:pt x="206" y="38"/>
                      </a:lnTo>
                      <a:lnTo>
                        <a:pt x="169" y="56"/>
                      </a:lnTo>
                      <a:lnTo>
                        <a:pt x="144" y="88"/>
                      </a:lnTo>
                      <a:lnTo>
                        <a:pt x="154" y="102"/>
                      </a:lnTo>
                      <a:lnTo>
                        <a:pt x="110" y="144"/>
                      </a:lnTo>
                      <a:lnTo>
                        <a:pt x="70" y="145"/>
                      </a:lnTo>
                      <a:lnTo>
                        <a:pt x="53" y="158"/>
                      </a:lnTo>
                      <a:lnTo>
                        <a:pt x="28" y="134"/>
                      </a:lnTo>
                      <a:lnTo>
                        <a:pt x="35" y="113"/>
                      </a:lnTo>
                      <a:lnTo>
                        <a:pt x="28" y="84"/>
                      </a:lnTo>
                      <a:lnTo>
                        <a:pt x="38" y="76"/>
                      </a:lnTo>
                      <a:lnTo>
                        <a:pt x="40" y="58"/>
                      </a:lnTo>
                      <a:lnTo>
                        <a:pt x="49" y="46"/>
                      </a:lnTo>
                      <a:lnTo>
                        <a:pt x="46" y="38"/>
                      </a:lnTo>
                      <a:lnTo>
                        <a:pt x="11" y="38"/>
                      </a:lnTo>
                      <a:lnTo>
                        <a:pt x="0" y="15"/>
                      </a:lnTo>
                      <a:lnTo>
                        <a:pt x="4" y="10"/>
                      </a:lnTo>
                      <a:lnTo>
                        <a:pt x="22" y="0"/>
                      </a:lnTo>
                      <a:lnTo>
                        <a:pt x="81" y="8"/>
                      </a:lnTo>
                      <a:lnTo>
                        <a:pt x="118" y="8"/>
                      </a:lnTo>
                      <a:lnTo>
                        <a:pt x="125" y="8"/>
                      </a:lnTo>
                      <a:lnTo>
                        <a:pt x="147"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84" name="Freeform 426"/>
                <p:cNvSpPr>
                  <a:spLocks noChangeAspect="1"/>
                </p:cNvSpPr>
                <p:nvPr/>
              </p:nvSpPr>
              <p:spPr bwMode="auto">
                <a:xfrm>
                  <a:off x="2421" y="1638"/>
                  <a:ext cx="61" cy="100"/>
                </a:xfrm>
                <a:custGeom>
                  <a:avLst/>
                  <a:gdLst>
                    <a:gd name="T0" fmla="*/ 117 w 59"/>
                    <a:gd name="T1" fmla="*/ 50 h 101"/>
                    <a:gd name="T2" fmla="*/ 93 w 59"/>
                    <a:gd name="T3" fmla="*/ 46 h 101"/>
                    <a:gd name="T4" fmla="*/ 125 w 59"/>
                    <a:gd name="T5" fmla="*/ 38 h 101"/>
                    <a:gd name="T6" fmla="*/ 129 w 59"/>
                    <a:gd name="T7" fmla="*/ 20 h 101"/>
                    <a:gd name="T8" fmla="*/ 151 w 59"/>
                    <a:gd name="T9" fmla="*/ 8 h 101"/>
                    <a:gd name="T10" fmla="*/ 143 w 59"/>
                    <a:gd name="T11" fmla="*/ 0 h 101"/>
                    <a:gd name="T12" fmla="*/ 53 w 59"/>
                    <a:gd name="T13" fmla="*/ 0 h 101"/>
                    <a:gd name="T14" fmla="*/ 45 w 59"/>
                    <a:gd name="T15" fmla="*/ 15 h 101"/>
                    <a:gd name="T16" fmla="*/ 0 w 59"/>
                    <a:gd name="T17" fmla="*/ 50 h 101"/>
                    <a:gd name="T18" fmla="*/ 11 w 59"/>
                    <a:gd name="T19" fmla="*/ 50 h 101"/>
                    <a:gd name="T20" fmla="*/ 4 w 59"/>
                    <a:gd name="T21" fmla="*/ 71 h 101"/>
                    <a:gd name="T22" fmla="*/ 93 w 59"/>
                    <a:gd name="T23" fmla="*/ 67 h 101"/>
                    <a:gd name="T24" fmla="*/ 117 w 59"/>
                    <a:gd name="T25" fmla="*/ 50 h 101"/>
                    <a:gd name="T26" fmla="*/ 117 w 59"/>
                    <a:gd name="T27" fmla="*/ 50 h 101"/>
                    <a:gd name="T28" fmla="*/ 117 w 59"/>
                    <a:gd name="T29" fmla="*/ 50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
                    <a:gd name="T46" fmla="*/ 0 h 101"/>
                    <a:gd name="T47" fmla="*/ 59 w 59"/>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 h="101">
                      <a:moveTo>
                        <a:pt x="44" y="75"/>
                      </a:moveTo>
                      <a:lnTo>
                        <a:pt x="37" y="46"/>
                      </a:lnTo>
                      <a:lnTo>
                        <a:pt x="47" y="38"/>
                      </a:lnTo>
                      <a:lnTo>
                        <a:pt x="49" y="20"/>
                      </a:lnTo>
                      <a:lnTo>
                        <a:pt x="58" y="8"/>
                      </a:lnTo>
                      <a:lnTo>
                        <a:pt x="55" y="0"/>
                      </a:lnTo>
                      <a:lnTo>
                        <a:pt x="20" y="0"/>
                      </a:lnTo>
                      <a:lnTo>
                        <a:pt x="16" y="15"/>
                      </a:lnTo>
                      <a:lnTo>
                        <a:pt x="0" y="62"/>
                      </a:lnTo>
                      <a:lnTo>
                        <a:pt x="11" y="70"/>
                      </a:lnTo>
                      <a:lnTo>
                        <a:pt x="4" y="100"/>
                      </a:lnTo>
                      <a:lnTo>
                        <a:pt x="37" y="96"/>
                      </a:lnTo>
                      <a:lnTo>
                        <a:pt x="44" y="7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85" name="Freeform 427"/>
                <p:cNvSpPr>
                  <a:spLocks noChangeAspect="1"/>
                </p:cNvSpPr>
                <p:nvPr/>
              </p:nvSpPr>
              <p:spPr bwMode="auto">
                <a:xfrm>
                  <a:off x="2515" y="1451"/>
                  <a:ext cx="210" cy="173"/>
                </a:xfrm>
                <a:custGeom>
                  <a:avLst/>
                  <a:gdLst>
                    <a:gd name="T0" fmla="*/ 339 w 206"/>
                    <a:gd name="T1" fmla="*/ 43 h 175"/>
                    <a:gd name="T2" fmla="*/ 357 w 206"/>
                    <a:gd name="T3" fmla="*/ 43 h 175"/>
                    <a:gd name="T4" fmla="*/ 309 w 206"/>
                    <a:gd name="T5" fmla="*/ 32 h 175"/>
                    <a:gd name="T6" fmla="*/ 291 w 206"/>
                    <a:gd name="T7" fmla="*/ 31 h 175"/>
                    <a:gd name="T8" fmla="*/ 274 w 206"/>
                    <a:gd name="T9" fmla="*/ 29 h 175"/>
                    <a:gd name="T10" fmla="*/ 273 w 206"/>
                    <a:gd name="T11" fmla="*/ 21 h 175"/>
                    <a:gd name="T12" fmla="*/ 253 w 206"/>
                    <a:gd name="T13" fmla="*/ 23 h 175"/>
                    <a:gd name="T14" fmla="*/ 219 w 206"/>
                    <a:gd name="T15" fmla="*/ 1 h 175"/>
                    <a:gd name="T16" fmla="*/ 215 w 206"/>
                    <a:gd name="T17" fmla="*/ 0 h 175"/>
                    <a:gd name="T18" fmla="*/ 183 w 206"/>
                    <a:gd name="T19" fmla="*/ 7 h 175"/>
                    <a:gd name="T20" fmla="*/ 175 w 206"/>
                    <a:gd name="T21" fmla="*/ 22 h 175"/>
                    <a:gd name="T22" fmla="*/ 142 w 206"/>
                    <a:gd name="T23" fmla="*/ 30 h 175"/>
                    <a:gd name="T24" fmla="*/ 139 w 206"/>
                    <a:gd name="T25" fmla="*/ 39 h 175"/>
                    <a:gd name="T26" fmla="*/ 100 w 206"/>
                    <a:gd name="T27" fmla="*/ 39 h 175"/>
                    <a:gd name="T28" fmla="*/ 94 w 206"/>
                    <a:gd name="T29" fmla="*/ 30 h 175"/>
                    <a:gd name="T30" fmla="*/ 76 w 206"/>
                    <a:gd name="T31" fmla="*/ 30 h 175"/>
                    <a:gd name="T32" fmla="*/ 86 w 206"/>
                    <a:gd name="T33" fmla="*/ 43 h 175"/>
                    <a:gd name="T34" fmla="*/ 63 w 206"/>
                    <a:gd name="T35" fmla="*/ 43 h 175"/>
                    <a:gd name="T36" fmla="*/ 57 w 206"/>
                    <a:gd name="T37" fmla="*/ 43 h 175"/>
                    <a:gd name="T38" fmla="*/ 0 w 206"/>
                    <a:gd name="T39" fmla="*/ 43 h 175"/>
                    <a:gd name="T40" fmla="*/ 0 w 206"/>
                    <a:gd name="T41" fmla="*/ 43 h 175"/>
                    <a:gd name="T42" fmla="*/ 64 w 206"/>
                    <a:gd name="T43" fmla="*/ 45 h 175"/>
                    <a:gd name="T44" fmla="*/ 86 w 206"/>
                    <a:gd name="T45" fmla="*/ 70 h 175"/>
                    <a:gd name="T46" fmla="*/ 94 w 206"/>
                    <a:gd name="T47" fmla="*/ 79 h 175"/>
                    <a:gd name="T48" fmla="*/ 76 w 206"/>
                    <a:gd name="T49" fmla="*/ 112 h 175"/>
                    <a:gd name="T50" fmla="*/ 71 w 206"/>
                    <a:gd name="T51" fmla="*/ 116 h 175"/>
                    <a:gd name="T52" fmla="*/ 108 w 206"/>
                    <a:gd name="T53" fmla="*/ 121 h 175"/>
                    <a:gd name="T54" fmla="*/ 211 w 206"/>
                    <a:gd name="T55" fmla="*/ 123 h 175"/>
                    <a:gd name="T56" fmla="*/ 211 w 206"/>
                    <a:gd name="T57" fmla="*/ 119 h 175"/>
                    <a:gd name="T58" fmla="*/ 239 w 206"/>
                    <a:gd name="T59" fmla="*/ 114 h 175"/>
                    <a:gd name="T60" fmla="*/ 309 w 206"/>
                    <a:gd name="T61" fmla="*/ 118 h 175"/>
                    <a:gd name="T62" fmla="*/ 343 w 206"/>
                    <a:gd name="T63" fmla="*/ 110 h 175"/>
                    <a:gd name="T64" fmla="*/ 321 w 206"/>
                    <a:gd name="T65" fmla="*/ 98 h 175"/>
                    <a:gd name="T66" fmla="*/ 327 w 206"/>
                    <a:gd name="T67" fmla="*/ 78 h 175"/>
                    <a:gd name="T68" fmla="*/ 321 w 206"/>
                    <a:gd name="T69" fmla="*/ 68 h 175"/>
                    <a:gd name="T70" fmla="*/ 303 w 206"/>
                    <a:gd name="T71" fmla="*/ 72 h 175"/>
                    <a:gd name="T72" fmla="*/ 300 w 206"/>
                    <a:gd name="T73" fmla="*/ 65 h 175"/>
                    <a:gd name="T74" fmla="*/ 327 w 206"/>
                    <a:gd name="T75" fmla="*/ 45 h 175"/>
                    <a:gd name="T76" fmla="*/ 343 w 206"/>
                    <a:gd name="T77" fmla="*/ 43 h 175"/>
                    <a:gd name="T78" fmla="*/ 339 w 206"/>
                    <a:gd name="T79" fmla="*/ 43 h 175"/>
                    <a:gd name="T80" fmla="*/ 339 w 206"/>
                    <a:gd name="T81" fmla="*/ 43 h 175"/>
                    <a:gd name="T82" fmla="*/ 339 w 206"/>
                    <a:gd name="T83" fmla="*/ 43 h 1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6"/>
                    <a:gd name="T127" fmla="*/ 0 h 175"/>
                    <a:gd name="T128" fmla="*/ 206 w 206"/>
                    <a:gd name="T129" fmla="*/ 175 h 1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6" h="175">
                      <a:moveTo>
                        <a:pt x="195" y="71"/>
                      </a:moveTo>
                      <a:lnTo>
                        <a:pt x="205" y="47"/>
                      </a:lnTo>
                      <a:lnTo>
                        <a:pt x="177" y="32"/>
                      </a:lnTo>
                      <a:lnTo>
                        <a:pt x="168" y="31"/>
                      </a:lnTo>
                      <a:lnTo>
                        <a:pt x="158" y="29"/>
                      </a:lnTo>
                      <a:lnTo>
                        <a:pt x="157" y="21"/>
                      </a:lnTo>
                      <a:lnTo>
                        <a:pt x="145" y="23"/>
                      </a:lnTo>
                      <a:lnTo>
                        <a:pt x="125" y="1"/>
                      </a:lnTo>
                      <a:lnTo>
                        <a:pt x="123" y="0"/>
                      </a:lnTo>
                      <a:lnTo>
                        <a:pt x="107" y="7"/>
                      </a:lnTo>
                      <a:lnTo>
                        <a:pt x="102" y="22"/>
                      </a:lnTo>
                      <a:lnTo>
                        <a:pt x="80" y="30"/>
                      </a:lnTo>
                      <a:lnTo>
                        <a:pt x="78" y="39"/>
                      </a:lnTo>
                      <a:lnTo>
                        <a:pt x="60" y="39"/>
                      </a:lnTo>
                      <a:lnTo>
                        <a:pt x="57" y="30"/>
                      </a:lnTo>
                      <a:lnTo>
                        <a:pt x="47" y="30"/>
                      </a:lnTo>
                      <a:lnTo>
                        <a:pt x="53" y="52"/>
                      </a:lnTo>
                      <a:lnTo>
                        <a:pt x="34" y="55"/>
                      </a:lnTo>
                      <a:lnTo>
                        <a:pt x="28" y="48"/>
                      </a:lnTo>
                      <a:lnTo>
                        <a:pt x="0" y="55"/>
                      </a:lnTo>
                      <a:lnTo>
                        <a:pt x="0" y="64"/>
                      </a:lnTo>
                      <a:lnTo>
                        <a:pt x="35" y="74"/>
                      </a:lnTo>
                      <a:lnTo>
                        <a:pt x="53" y="99"/>
                      </a:lnTo>
                      <a:lnTo>
                        <a:pt x="57" y="108"/>
                      </a:lnTo>
                      <a:lnTo>
                        <a:pt x="47" y="152"/>
                      </a:lnTo>
                      <a:lnTo>
                        <a:pt x="42" y="159"/>
                      </a:lnTo>
                      <a:lnTo>
                        <a:pt x="64" y="169"/>
                      </a:lnTo>
                      <a:lnTo>
                        <a:pt x="121" y="174"/>
                      </a:lnTo>
                      <a:lnTo>
                        <a:pt x="121" y="166"/>
                      </a:lnTo>
                      <a:lnTo>
                        <a:pt x="137" y="156"/>
                      </a:lnTo>
                      <a:lnTo>
                        <a:pt x="177" y="164"/>
                      </a:lnTo>
                      <a:lnTo>
                        <a:pt x="197" y="148"/>
                      </a:lnTo>
                      <a:lnTo>
                        <a:pt x="183" y="127"/>
                      </a:lnTo>
                      <a:lnTo>
                        <a:pt x="187" y="107"/>
                      </a:lnTo>
                      <a:lnTo>
                        <a:pt x="183" y="97"/>
                      </a:lnTo>
                      <a:lnTo>
                        <a:pt x="174" y="101"/>
                      </a:lnTo>
                      <a:lnTo>
                        <a:pt x="172" y="94"/>
                      </a:lnTo>
                      <a:lnTo>
                        <a:pt x="187" y="74"/>
                      </a:lnTo>
                      <a:lnTo>
                        <a:pt x="197" y="72"/>
                      </a:lnTo>
                      <a:lnTo>
                        <a:pt x="195" y="7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86" name="Freeform 428"/>
                <p:cNvSpPr>
                  <a:spLocks noChangeAspect="1"/>
                </p:cNvSpPr>
                <p:nvPr/>
              </p:nvSpPr>
              <p:spPr bwMode="auto">
                <a:xfrm>
                  <a:off x="2701" y="1533"/>
                  <a:ext cx="200" cy="185"/>
                </a:xfrm>
                <a:custGeom>
                  <a:avLst/>
                  <a:gdLst>
                    <a:gd name="T0" fmla="*/ 0 w 197"/>
                    <a:gd name="T1" fmla="*/ 31 h 188"/>
                    <a:gd name="T2" fmla="*/ 4 w 197"/>
                    <a:gd name="T3" fmla="*/ 24 h 188"/>
                    <a:gd name="T4" fmla="*/ 4 w 197"/>
                    <a:gd name="T5" fmla="*/ 24 h 188"/>
                    <a:gd name="T6" fmla="*/ 28 w 197"/>
                    <a:gd name="T7" fmla="*/ 14 h 188"/>
                    <a:gd name="T8" fmla="*/ 66 w 197"/>
                    <a:gd name="T9" fmla="*/ 23 h 188"/>
                    <a:gd name="T10" fmla="*/ 73 w 197"/>
                    <a:gd name="T11" fmla="*/ 14 h 188"/>
                    <a:gd name="T12" fmla="*/ 85 w 197"/>
                    <a:gd name="T13" fmla="*/ 15 h 188"/>
                    <a:gd name="T14" fmla="*/ 89 w 197"/>
                    <a:gd name="T15" fmla="*/ 4 h 188"/>
                    <a:gd name="T16" fmla="*/ 90 w 197"/>
                    <a:gd name="T17" fmla="*/ 4 h 188"/>
                    <a:gd name="T18" fmla="*/ 135 w 197"/>
                    <a:gd name="T19" fmla="*/ 0 h 188"/>
                    <a:gd name="T20" fmla="*/ 139 w 197"/>
                    <a:gd name="T21" fmla="*/ 5 h 188"/>
                    <a:gd name="T22" fmla="*/ 172 w 197"/>
                    <a:gd name="T23" fmla="*/ 11 h 188"/>
                    <a:gd name="T24" fmla="*/ 169 w 197"/>
                    <a:gd name="T25" fmla="*/ 18 h 188"/>
                    <a:gd name="T26" fmla="*/ 180 w 197"/>
                    <a:gd name="T27" fmla="*/ 30 h 188"/>
                    <a:gd name="T28" fmla="*/ 172 w 197"/>
                    <a:gd name="T29" fmla="*/ 30 h 188"/>
                    <a:gd name="T30" fmla="*/ 172 w 197"/>
                    <a:gd name="T31" fmla="*/ 31 h 188"/>
                    <a:gd name="T32" fmla="*/ 162 w 197"/>
                    <a:gd name="T33" fmla="*/ 27 h 188"/>
                    <a:gd name="T34" fmla="*/ 139 w 197"/>
                    <a:gd name="T35" fmla="*/ 31 h 188"/>
                    <a:gd name="T36" fmla="*/ 141 w 197"/>
                    <a:gd name="T37" fmla="*/ 31 h 188"/>
                    <a:gd name="T38" fmla="*/ 172 w 197"/>
                    <a:gd name="T39" fmla="*/ 45 h 188"/>
                    <a:gd name="T40" fmla="*/ 187 w 197"/>
                    <a:gd name="T41" fmla="*/ 66 h 188"/>
                    <a:gd name="T42" fmla="*/ 217 w 197"/>
                    <a:gd name="T43" fmla="*/ 71 h 188"/>
                    <a:gd name="T44" fmla="*/ 240 w 197"/>
                    <a:gd name="T45" fmla="*/ 71 h 188"/>
                    <a:gd name="T46" fmla="*/ 232 w 197"/>
                    <a:gd name="T47" fmla="*/ 75 h 188"/>
                    <a:gd name="T48" fmla="*/ 301 w 197"/>
                    <a:gd name="T49" fmla="*/ 88 h 188"/>
                    <a:gd name="T50" fmla="*/ 296 w 197"/>
                    <a:gd name="T51" fmla="*/ 92 h 188"/>
                    <a:gd name="T52" fmla="*/ 266 w 197"/>
                    <a:gd name="T53" fmla="*/ 85 h 188"/>
                    <a:gd name="T54" fmla="*/ 255 w 197"/>
                    <a:gd name="T55" fmla="*/ 94 h 188"/>
                    <a:gd name="T56" fmla="*/ 268 w 197"/>
                    <a:gd name="T57" fmla="*/ 98 h 188"/>
                    <a:gd name="T58" fmla="*/ 268 w 197"/>
                    <a:gd name="T59" fmla="*/ 104 h 188"/>
                    <a:gd name="T60" fmla="*/ 255 w 197"/>
                    <a:gd name="T61" fmla="*/ 106 h 188"/>
                    <a:gd name="T62" fmla="*/ 240 w 197"/>
                    <a:gd name="T63" fmla="*/ 118 h 188"/>
                    <a:gd name="T64" fmla="*/ 231 w 197"/>
                    <a:gd name="T65" fmla="*/ 118 h 188"/>
                    <a:gd name="T66" fmla="*/ 243 w 197"/>
                    <a:gd name="T67" fmla="*/ 106 h 188"/>
                    <a:gd name="T68" fmla="*/ 226 w 197"/>
                    <a:gd name="T69" fmla="*/ 90 h 188"/>
                    <a:gd name="T70" fmla="*/ 172 w 197"/>
                    <a:gd name="T71" fmla="*/ 77 h 188"/>
                    <a:gd name="T72" fmla="*/ 147 w 197"/>
                    <a:gd name="T73" fmla="*/ 75 h 188"/>
                    <a:gd name="T74" fmla="*/ 119 w 197"/>
                    <a:gd name="T75" fmla="*/ 66 h 188"/>
                    <a:gd name="T76" fmla="*/ 101 w 197"/>
                    <a:gd name="T77" fmla="*/ 66 h 188"/>
                    <a:gd name="T78" fmla="*/ 85 w 197"/>
                    <a:gd name="T79" fmla="*/ 32 h 188"/>
                    <a:gd name="T80" fmla="*/ 32 w 197"/>
                    <a:gd name="T81" fmla="*/ 31 h 188"/>
                    <a:gd name="T82" fmla="*/ 14 w 197"/>
                    <a:gd name="T83" fmla="*/ 36 h 188"/>
                    <a:gd name="T84" fmla="*/ 0 w 197"/>
                    <a:gd name="T85" fmla="*/ 31 h 188"/>
                    <a:gd name="T86" fmla="*/ 0 w 197"/>
                    <a:gd name="T87" fmla="*/ 31 h 188"/>
                    <a:gd name="T88" fmla="*/ 0 w 197"/>
                    <a:gd name="T89" fmla="*/ 31 h 1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7"/>
                    <a:gd name="T136" fmla="*/ 0 h 188"/>
                    <a:gd name="T137" fmla="*/ 197 w 197"/>
                    <a:gd name="T138" fmla="*/ 188 h 1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7" h="188">
                      <a:moveTo>
                        <a:pt x="0" y="44"/>
                      </a:moveTo>
                      <a:lnTo>
                        <a:pt x="4" y="24"/>
                      </a:lnTo>
                      <a:lnTo>
                        <a:pt x="28" y="14"/>
                      </a:lnTo>
                      <a:lnTo>
                        <a:pt x="37" y="23"/>
                      </a:lnTo>
                      <a:lnTo>
                        <a:pt x="44" y="14"/>
                      </a:lnTo>
                      <a:lnTo>
                        <a:pt x="56" y="15"/>
                      </a:lnTo>
                      <a:lnTo>
                        <a:pt x="60" y="4"/>
                      </a:lnTo>
                      <a:lnTo>
                        <a:pt x="61" y="4"/>
                      </a:lnTo>
                      <a:lnTo>
                        <a:pt x="88" y="0"/>
                      </a:lnTo>
                      <a:lnTo>
                        <a:pt x="90" y="5"/>
                      </a:lnTo>
                      <a:lnTo>
                        <a:pt x="112" y="11"/>
                      </a:lnTo>
                      <a:lnTo>
                        <a:pt x="110" y="18"/>
                      </a:lnTo>
                      <a:lnTo>
                        <a:pt x="117" y="30"/>
                      </a:lnTo>
                      <a:lnTo>
                        <a:pt x="112" y="30"/>
                      </a:lnTo>
                      <a:lnTo>
                        <a:pt x="112" y="31"/>
                      </a:lnTo>
                      <a:lnTo>
                        <a:pt x="104" y="27"/>
                      </a:lnTo>
                      <a:lnTo>
                        <a:pt x="90" y="31"/>
                      </a:lnTo>
                      <a:lnTo>
                        <a:pt x="91" y="58"/>
                      </a:lnTo>
                      <a:lnTo>
                        <a:pt x="112" y="74"/>
                      </a:lnTo>
                      <a:lnTo>
                        <a:pt x="122" y="96"/>
                      </a:lnTo>
                      <a:lnTo>
                        <a:pt x="142" y="107"/>
                      </a:lnTo>
                      <a:lnTo>
                        <a:pt x="156" y="107"/>
                      </a:lnTo>
                      <a:lnTo>
                        <a:pt x="152" y="114"/>
                      </a:lnTo>
                      <a:lnTo>
                        <a:pt x="196" y="141"/>
                      </a:lnTo>
                      <a:lnTo>
                        <a:pt x="193" y="148"/>
                      </a:lnTo>
                      <a:lnTo>
                        <a:pt x="170" y="134"/>
                      </a:lnTo>
                      <a:lnTo>
                        <a:pt x="163" y="152"/>
                      </a:lnTo>
                      <a:lnTo>
                        <a:pt x="172" y="157"/>
                      </a:lnTo>
                      <a:lnTo>
                        <a:pt x="172" y="166"/>
                      </a:lnTo>
                      <a:lnTo>
                        <a:pt x="163" y="168"/>
                      </a:lnTo>
                      <a:lnTo>
                        <a:pt x="156" y="187"/>
                      </a:lnTo>
                      <a:lnTo>
                        <a:pt x="151" y="187"/>
                      </a:lnTo>
                      <a:lnTo>
                        <a:pt x="157" y="168"/>
                      </a:lnTo>
                      <a:lnTo>
                        <a:pt x="148" y="144"/>
                      </a:lnTo>
                      <a:lnTo>
                        <a:pt x="112" y="119"/>
                      </a:lnTo>
                      <a:lnTo>
                        <a:pt x="94" y="114"/>
                      </a:lnTo>
                      <a:lnTo>
                        <a:pt x="80" y="96"/>
                      </a:lnTo>
                      <a:lnTo>
                        <a:pt x="71" y="96"/>
                      </a:lnTo>
                      <a:lnTo>
                        <a:pt x="56" y="61"/>
                      </a:lnTo>
                      <a:lnTo>
                        <a:pt x="32" y="56"/>
                      </a:lnTo>
                      <a:lnTo>
                        <a:pt x="14" y="65"/>
                      </a:lnTo>
                      <a:lnTo>
                        <a:pt x="0" y="4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87" name="Freeform 429"/>
                <p:cNvSpPr>
                  <a:spLocks noChangeAspect="1"/>
                </p:cNvSpPr>
                <p:nvPr/>
              </p:nvSpPr>
              <p:spPr bwMode="auto">
                <a:xfrm>
                  <a:off x="2964" y="1592"/>
                  <a:ext cx="108" cy="58"/>
                </a:xfrm>
                <a:custGeom>
                  <a:avLst/>
                  <a:gdLst>
                    <a:gd name="T0" fmla="*/ 165 w 105"/>
                    <a:gd name="T1" fmla="*/ 0 h 59"/>
                    <a:gd name="T2" fmla="*/ 113 w 105"/>
                    <a:gd name="T3" fmla="*/ 9 h 59"/>
                    <a:gd name="T4" fmla="*/ 57 w 105"/>
                    <a:gd name="T5" fmla="*/ 8 h 59"/>
                    <a:gd name="T6" fmla="*/ 6 w 105"/>
                    <a:gd name="T7" fmla="*/ 0 h 59"/>
                    <a:gd name="T8" fmla="*/ 0 w 105"/>
                    <a:gd name="T9" fmla="*/ 8 h 59"/>
                    <a:gd name="T10" fmla="*/ 4 w 105"/>
                    <a:gd name="T11" fmla="*/ 24 h 59"/>
                    <a:gd name="T12" fmla="*/ 1 w 105"/>
                    <a:gd name="T13" fmla="*/ 29 h 59"/>
                    <a:gd name="T14" fmla="*/ 11 w 105"/>
                    <a:gd name="T15" fmla="*/ 29 h 59"/>
                    <a:gd name="T16" fmla="*/ 79 w 105"/>
                    <a:gd name="T17" fmla="*/ 29 h 59"/>
                    <a:gd name="T18" fmla="*/ 125 w 105"/>
                    <a:gd name="T19" fmla="*/ 29 h 59"/>
                    <a:gd name="T20" fmla="*/ 149 w 105"/>
                    <a:gd name="T21" fmla="*/ 29 h 59"/>
                    <a:gd name="T22" fmla="*/ 219 w 105"/>
                    <a:gd name="T23" fmla="*/ 29 h 59"/>
                    <a:gd name="T24" fmla="*/ 195 w 105"/>
                    <a:gd name="T25" fmla="*/ 29 h 59"/>
                    <a:gd name="T26" fmla="*/ 212 w 105"/>
                    <a:gd name="T27" fmla="*/ 16 h 59"/>
                    <a:gd name="T28" fmla="*/ 230 w 105"/>
                    <a:gd name="T29" fmla="*/ 14 h 59"/>
                    <a:gd name="T30" fmla="*/ 232 w 105"/>
                    <a:gd name="T31" fmla="*/ 8 h 59"/>
                    <a:gd name="T32" fmla="*/ 165 w 105"/>
                    <a:gd name="T33" fmla="*/ 0 h 59"/>
                    <a:gd name="T34" fmla="*/ 165 w 105"/>
                    <a:gd name="T35" fmla="*/ 0 h 59"/>
                    <a:gd name="T36" fmla="*/ 165 w 105"/>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59"/>
                    <a:gd name="T59" fmla="*/ 105 w 105"/>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59">
                      <a:moveTo>
                        <a:pt x="74" y="0"/>
                      </a:moveTo>
                      <a:lnTo>
                        <a:pt x="50" y="9"/>
                      </a:lnTo>
                      <a:lnTo>
                        <a:pt x="26" y="8"/>
                      </a:lnTo>
                      <a:lnTo>
                        <a:pt x="6" y="0"/>
                      </a:lnTo>
                      <a:lnTo>
                        <a:pt x="0" y="8"/>
                      </a:lnTo>
                      <a:lnTo>
                        <a:pt x="4" y="24"/>
                      </a:lnTo>
                      <a:lnTo>
                        <a:pt x="1" y="38"/>
                      </a:lnTo>
                      <a:lnTo>
                        <a:pt x="11" y="56"/>
                      </a:lnTo>
                      <a:lnTo>
                        <a:pt x="37" y="51"/>
                      </a:lnTo>
                      <a:lnTo>
                        <a:pt x="55" y="58"/>
                      </a:lnTo>
                      <a:lnTo>
                        <a:pt x="67" y="47"/>
                      </a:lnTo>
                      <a:lnTo>
                        <a:pt x="97" y="46"/>
                      </a:lnTo>
                      <a:lnTo>
                        <a:pt x="86" y="34"/>
                      </a:lnTo>
                      <a:lnTo>
                        <a:pt x="93" y="16"/>
                      </a:lnTo>
                      <a:lnTo>
                        <a:pt x="102" y="14"/>
                      </a:lnTo>
                      <a:lnTo>
                        <a:pt x="104" y="8"/>
                      </a:lnTo>
                      <a:lnTo>
                        <a:pt x="7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88" name="Freeform 430"/>
                <p:cNvSpPr>
                  <a:spLocks noChangeAspect="1"/>
                </p:cNvSpPr>
                <p:nvPr/>
              </p:nvSpPr>
              <p:spPr bwMode="auto">
                <a:xfrm>
                  <a:off x="2929" y="1639"/>
                  <a:ext cx="105" cy="87"/>
                </a:xfrm>
                <a:custGeom>
                  <a:avLst/>
                  <a:gdLst>
                    <a:gd name="T0" fmla="*/ 175 w 103"/>
                    <a:gd name="T1" fmla="*/ 0 h 89"/>
                    <a:gd name="T2" fmla="*/ 157 w 103"/>
                    <a:gd name="T3" fmla="*/ 11 h 89"/>
                    <a:gd name="T4" fmla="*/ 124 w 103"/>
                    <a:gd name="T5" fmla="*/ 4 h 89"/>
                    <a:gd name="T6" fmla="*/ 75 w 103"/>
                    <a:gd name="T7" fmla="*/ 9 h 89"/>
                    <a:gd name="T8" fmla="*/ 16 w 103"/>
                    <a:gd name="T9" fmla="*/ 19 h 89"/>
                    <a:gd name="T10" fmla="*/ 16 w 103"/>
                    <a:gd name="T11" fmla="*/ 19 h 89"/>
                    <a:gd name="T12" fmla="*/ 16 w 103"/>
                    <a:gd name="T13" fmla="*/ 22 h 89"/>
                    <a:gd name="T14" fmla="*/ 0 w 103"/>
                    <a:gd name="T15" fmla="*/ 22 h 89"/>
                    <a:gd name="T16" fmla="*/ 0 w 103"/>
                    <a:gd name="T17" fmla="*/ 22 h 89"/>
                    <a:gd name="T18" fmla="*/ 19 w 103"/>
                    <a:gd name="T19" fmla="*/ 40 h 89"/>
                    <a:gd name="T20" fmla="*/ 73 w 103"/>
                    <a:gd name="T21" fmla="*/ 40 h 89"/>
                    <a:gd name="T22" fmla="*/ 118 w 103"/>
                    <a:gd name="T23" fmla="*/ 48 h 89"/>
                    <a:gd name="T24" fmla="*/ 116 w 103"/>
                    <a:gd name="T25" fmla="*/ 42 h 89"/>
                    <a:gd name="T26" fmla="*/ 136 w 103"/>
                    <a:gd name="T27" fmla="*/ 43 h 89"/>
                    <a:gd name="T28" fmla="*/ 92 w 103"/>
                    <a:gd name="T29" fmla="*/ 32 h 89"/>
                    <a:gd name="T30" fmla="*/ 70 w 103"/>
                    <a:gd name="T31" fmla="*/ 22 h 89"/>
                    <a:gd name="T32" fmla="*/ 70 w 103"/>
                    <a:gd name="T33" fmla="*/ 22 h 89"/>
                    <a:gd name="T34" fmla="*/ 98 w 103"/>
                    <a:gd name="T35" fmla="*/ 22 h 89"/>
                    <a:gd name="T36" fmla="*/ 92 w 103"/>
                    <a:gd name="T37" fmla="*/ 22 h 89"/>
                    <a:gd name="T38" fmla="*/ 118 w 103"/>
                    <a:gd name="T39" fmla="*/ 19 h 89"/>
                    <a:gd name="T40" fmla="*/ 163 w 103"/>
                    <a:gd name="T41" fmla="*/ 21 h 89"/>
                    <a:gd name="T42" fmla="*/ 174 w 103"/>
                    <a:gd name="T43" fmla="*/ 22 h 89"/>
                    <a:gd name="T44" fmla="*/ 175 w 103"/>
                    <a:gd name="T45" fmla="*/ 0 h 89"/>
                    <a:gd name="T46" fmla="*/ 175 w 103"/>
                    <a:gd name="T47" fmla="*/ 0 h 89"/>
                    <a:gd name="T48" fmla="*/ 175 w 103"/>
                    <a:gd name="T49" fmla="*/ 0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3"/>
                    <a:gd name="T76" fmla="*/ 0 h 89"/>
                    <a:gd name="T77" fmla="*/ 103 w 103"/>
                    <a:gd name="T78" fmla="*/ 89 h 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3" h="89">
                      <a:moveTo>
                        <a:pt x="102" y="0"/>
                      </a:moveTo>
                      <a:lnTo>
                        <a:pt x="90" y="11"/>
                      </a:lnTo>
                      <a:lnTo>
                        <a:pt x="72" y="4"/>
                      </a:lnTo>
                      <a:lnTo>
                        <a:pt x="46" y="9"/>
                      </a:lnTo>
                      <a:lnTo>
                        <a:pt x="16" y="19"/>
                      </a:lnTo>
                      <a:lnTo>
                        <a:pt x="16" y="27"/>
                      </a:lnTo>
                      <a:lnTo>
                        <a:pt x="0" y="44"/>
                      </a:lnTo>
                      <a:lnTo>
                        <a:pt x="0" y="45"/>
                      </a:lnTo>
                      <a:lnTo>
                        <a:pt x="19" y="72"/>
                      </a:lnTo>
                      <a:lnTo>
                        <a:pt x="44" y="72"/>
                      </a:lnTo>
                      <a:lnTo>
                        <a:pt x="69" y="88"/>
                      </a:lnTo>
                      <a:lnTo>
                        <a:pt x="68" y="76"/>
                      </a:lnTo>
                      <a:lnTo>
                        <a:pt x="77" y="79"/>
                      </a:lnTo>
                      <a:lnTo>
                        <a:pt x="56" y="61"/>
                      </a:lnTo>
                      <a:lnTo>
                        <a:pt x="41" y="37"/>
                      </a:lnTo>
                      <a:lnTo>
                        <a:pt x="41" y="25"/>
                      </a:lnTo>
                      <a:lnTo>
                        <a:pt x="59" y="34"/>
                      </a:lnTo>
                      <a:lnTo>
                        <a:pt x="56" y="25"/>
                      </a:lnTo>
                      <a:lnTo>
                        <a:pt x="69" y="19"/>
                      </a:lnTo>
                      <a:lnTo>
                        <a:pt x="94" y="21"/>
                      </a:lnTo>
                      <a:lnTo>
                        <a:pt x="101" y="27"/>
                      </a:lnTo>
                      <a:lnTo>
                        <a:pt x="102"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89" name="Freeform 431"/>
                <p:cNvSpPr>
                  <a:spLocks noChangeAspect="1"/>
                </p:cNvSpPr>
                <p:nvPr/>
              </p:nvSpPr>
              <p:spPr bwMode="auto">
                <a:xfrm>
                  <a:off x="2924" y="1509"/>
                  <a:ext cx="161" cy="93"/>
                </a:xfrm>
                <a:custGeom>
                  <a:avLst/>
                  <a:gdLst>
                    <a:gd name="T0" fmla="*/ 234 w 158"/>
                    <a:gd name="T1" fmla="*/ 24 h 95"/>
                    <a:gd name="T2" fmla="*/ 238 w 158"/>
                    <a:gd name="T3" fmla="*/ 30 h 95"/>
                    <a:gd name="T4" fmla="*/ 269 w 158"/>
                    <a:gd name="T5" fmla="*/ 30 h 95"/>
                    <a:gd name="T6" fmla="*/ 269 w 158"/>
                    <a:gd name="T7" fmla="*/ 41 h 95"/>
                    <a:gd name="T8" fmla="*/ 244 w 158"/>
                    <a:gd name="T9" fmla="*/ 47 h 95"/>
                    <a:gd name="T10" fmla="*/ 248 w 158"/>
                    <a:gd name="T11" fmla="*/ 53 h 95"/>
                    <a:gd name="T12" fmla="*/ 194 w 158"/>
                    <a:gd name="T13" fmla="*/ 49 h 95"/>
                    <a:gd name="T14" fmla="*/ 156 w 158"/>
                    <a:gd name="T15" fmla="*/ 53 h 95"/>
                    <a:gd name="T16" fmla="*/ 111 w 158"/>
                    <a:gd name="T17" fmla="*/ 53 h 95"/>
                    <a:gd name="T18" fmla="*/ 75 w 158"/>
                    <a:gd name="T19" fmla="*/ 49 h 95"/>
                    <a:gd name="T20" fmla="*/ 69 w 158"/>
                    <a:gd name="T21" fmla="*/ 43 h 95"/>
                    <a:gd name="T22" fmla="*/ 24 w 158"/>
                    <a:gd name="T23" fmla="*/ 40 h 95"/>
                    <a:gd name="T24" fmla="*/ 0 w 158"/>
                    <a:gd name="T25" fmla="*/ 23 h 95"/>
                    <a:gd name="T26" fmla="*/ 1 w 158"/>
                    <a:gd name="T27" fmla="*/ 23 h 95"/>
                    <a:gd name="T28" fmla="*/ 16 w 158"/>
                    <a:gd name="T29" fmla="*/ 23 h 95"/>
                    <a:gd name="T30" fmla="*/ 60 w 158"/>
                    <a:gd name="T31" fmla="*/ 13 h 95"/>
                    <a:gd name="T32" fmla="*/ 70 w 158"/>
                    <a:gd name="T33" fmla="*/ 6 h 95"/>
                    <a:gd name="T34" fmla="*/ 131 w 158"/>
                    <a:gd name="T35" fmla="*/ 9 h 95"/>
                    <a:gd name="T36" fmla="*/ 171 w 158"/>
                    <a:gd name="T37" fmla="*/ 0 h 95"/>
                    <a:gd name="T38" fmla="*/ 181 w 158"/>
                    <a:gd name="T39" fmla="*/ 3 h 95"/>
                    <a:gd name="T40" fmla="*/ 226 w 158"/>
                    <a:gd name="T41" fmla="*/ 23 h 95"/>
                    <a:gd name="T42" fmla="*/ 234 w 158"/>
                    <a:gd name="T43" fmla="*/ 24 h 95"/>
                    <a:gd name="T44" fmla="*/ 234 w 158"/>
                    <a:gd name="T45" fmla="*/ 24 h 95"/>
                    <a:gd name="T46" fmla="*/ 234 w 158"/>
                    <a:gd name="T47" fmla="*/ 24 h 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8"/>
                    <a:gd name="T73" fmla="*/ 0 h 95"/>
                    <a:gd name="T74" fmla="*/ 158 w 158"/>
                    <a:gd name="T75" fmla="*/ 95 h 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8" h="95">
                      <a:moveTo>
                        <a:pt x="135" y="53"/>
                      </a:moveTo>
                      <a:lnTo>
                        <a:pt x="138" y="59"/>
                      </a:lnTo>
                      <a:lnTo>
                        <a:pt x="157" y="59"/>
                      </a:lnTo>
                      <a:lnTo>
                        <a:pt x="157" y="70"/>
                      </a:lnTo>
                      <a:lnTo>
                        <a:pt x="142" y="81"/>
                      </a:lnTo>
                      <a:lnTo>
                        <a:pt x="144" y="93"/>
                      </a:lnTo>
                      <a:lnTo>
                        <a:pt x="114" y="85"/>
                      </a:lnTo>
                      <a:lnTo>
                        <a:pt x="90" y="94"/>
                      </a:lnTo>
                      <a:lnTo>
                        <a:pt x="66" y="93"/>
                      </a:lnTo>
                      <a:lnTo>
                        <a:pt x="46" y="85"/>
                      </a:lnTo>
                      <a:lnTo>
                        <a:pt x="40" y="73"/>
                      </a:lnTo>
                      <a:lnTo>
                        <a:pt x="24" y="69"/>
                      </a:lnTo>
                      <a:lnTo>
                        <a:pt x="0" y="43"/>
                      </a:lnTo>
                      <a:lnTo>
                        <a:pt x="1" y="43"/>
                      </a:lnTo>
                      <a:lnTo>
                        <a:pt x="16" y="39"/>
                      </a:lnTo>
                      <a:lnTo>
                        <a:pt x="31" y="13"/>
                      </a:lnTo>
                      <a:lnTo>
                        <a:pt x="41" y="6"/>
                      </a:lnTo>
                      <a:lnTo>
                        <a:pt x="76" y="9"/>
                      </a:lnTo>
                      <a:lnTo>
                        <a:pt x="100" y="0"/>
                      </a:lnTo>
                      <a:lnTo>
                        <a:pt x="107" y="3"/>
                      </a:lnTo>
                      <a:lnTo>
                        <a:pt x="130" y="29"/>
                      </a:lnTo>
                      <a:lnTo>
                        <a:pt x="135"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0" name="Freeform 432"/>
                <p:cNvSpPr>
                  <a:spLocks noChangeAspect="1"/>
                </p:cNvSpPr>
                <p:nvPr/>
              </p:nvSpPr>
              <p:spPr bwMode="auto">
                <a:xfrm>
                  <a:off x="2813" y="1537"/>
                  <a:ext cx="49" cy="30"/>
                </a:xfrm>
                <a:custGeom>
                  <a:avLst/>
                  <a:gdLst>
                    <a:gd name="T0" fmla="*/ 2 w 48"/>
                    <a:gd name="T1" fmla="*/ 15 h 31"/>
                    <a:gd name="T2" fmla="*/ 2 w 48"/>
                    <a:gd name="T3" fmla="*/ 15 h 31"/>
                    <a:gd name="T4" fmla="*/ 7 w 48"/>
                    <a:gd name="T5" fmla="*/ 15 h 31"/>
                    <a:gd name="T6" fmla="*/ 0 w 48"/>
                    <a:gd name="T7" fmla="*/ 15 h 31"/>
                    <a:gd name="T8" fmla="*/ 2 w 48"/>
                    <a:gd name="T9" fmla="*/ 8 h 31"/>
                    <a:gd name="T10" fmla="*/ 71 w 48"/>
                    <a:gd name="T11" fmla="*/ 0 h 31"/>
                    <a:gd name="T12" fmla="*/ 80 w 48"/>
                    <a:gd name="T13" fmla="*/ 3 h 31"/>
                    <a:gd name="T14" fmla="*/ 80 w 48"/>
                    <a:gd name="T15" fmla="*/ 3 h 31"/>
                    <a:gd name="T16" fmla="*/ 61 w 48"/>
                    <a:gd name="T17" fmla="*/ 15 h 31"/>
                    <a:gd name="T18" fmla="*/ 58 w 48"/>
                    <a:gd name="T19" fmla="*/ 15 h 31"/>
                    <a:gd name="T20" fmla="*/ 20 w 48"/>
                    <a:gd name="T21" fmla="*/ 15 h 31"/>
                    <a:gd name="T22" fmla="*/ 9 w 48"/>
                    <a:gd name="T23" fmla="*/ 15 h 31"/>
                    <a:gd name="T24" fmla="*/ 2 w 48"/>
                    <a:gd name="T25" fmla="*/ 15 h 31"/>
                    <a:gd name="T26" fmla="*/ 2 w 48"/>
                    <a:gd name="T27" fmla="*/ 15 h 31"/>
                    <a:gd name="T28" fmla="*/ 2 w 48"/>
                    <a:gd name="T29" fmla="*/ 15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31"/>
                    <a:gd name="T47" fmla="*/ 48 w 48"/>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31">
                      <a:moveTo>
                        <a:pt x="2" y="28"/>
                      </a:moveTo>
                      <a:lnTo>
                        <a:pt x="2" y="27"/>
                      </a:lnTo>
                      <a:lnTo>
                        <a:pt x="7" y="27"/>
                      </a:lnTo>
                      <a:lnTo>
                        <a:pt x="0" y="15"/>
                      </a:lnTo>
                      <a:lnTo>
                        <a:pt x="2" y="8"/>
                      </a:lnTo>
                      <a:lnTo>
                        <a:pt x="42" y="0"/>
                      </a:lnTo>
                      <a:lnTo>
                        <a:pt x="47" y="3"/>
                      </a:lnTo>
                      <a:lnTo>
                        <a:pt x="32" y="15"/>
                      </a:lnTo>
                      <a:lnTo>
                        <a:pt x="29" y="25"/>
                      </a:lnTo>
                      <a:lnTo>
                        <a:pt x="20" y="22"/>
                      </a:lnTo>
                      <a:lnTo>
                        <a:pt x="9" y="30"/>
                      </a:lnTo>
                      <a:lnTo>
                        <a:pt x="2" y="2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1" name="Freeform 433"/>
                <p:cNvSpPr>
                  <a:spLocks noChangeAspect="1"/>
                </p:cNvSpPr>
                <p:nvPr/>
              </p:nvSpPr>
              <p:spPr bwMode="auto">
                <a:xfrm>
                  <a:off x="2815" y="1539"/>
                  <a:ext cx="99" cy="86"/>
                </a:xfrm>
                <a:custGeom>
                  <a:avLst/>
                  <a:gdLst>
                    <a:gd name="T0" fmla="*/ 153 w 97"/>
                    <a:gd name="T1" fmla="*/ 18 h 87"/>
                    <a:gd name="T2" fmla="*/ 129 w 97"/>
                    <a:gd name="T3" fmla="*/ 20 h 87"/>
                    <a:gd name="T4" fmla="*/ 75 w 97"/>
                    <a:gd name="T5" fmla="*/ 0 h 87"/>
                    <a:gd name="T6" fmla="*/ 75 w 97"/>
                    <a:gd name="T7" fmla="*/ 0 h 87"/>
                    <a:gd name="T8" fmla="*/ 59 w 97"/>
                    <a:gd name="T9" fmla="*/ 12 h 87"/>
                    <a:gd name="T10" fmla="*/ 56 w 97"/>
                    <a:gd name="T11" fmla="*/ 22 h 87"/>
                    <a:gd name="T12" fmla="*/ 18 w 97"/>
                    <a:gd name="T13" fmla="*/ 19 h 87"/>
                    <a:gd name="T14" fmla="*/ 7 w 97"/>
                    <a:gd name="T15" fmla="*/ 27 h 87"/>
                    <a:gd name="T16" fmla="*/ 0 w 97"/>
                    <a:gd name="T17" fmla="*/ 25 h 87"/>
                    <a:gd name="T18" fmla="*/ 4 w 97"/>
                    <a:gd name="T19" fmla="*/ 39 h 87"/>
                    <a:gd name="T20" fmla="*/ 10 w 97"/>
                    <a:gd name="T21" fmla="*/ 28 h 87"/>
                    <a:gd name="T22" fmla="*/ 21 w 97"/>
                    <a:gd name="T23" fmla="*/ 37 h 87"/>
                    <a:gd name="T24" fmla="*/ 55 w 97"/>
                    <a:gd name="T25" fmla="*/ 43 h 87"/>
                    <a:gd name="T26" fmla="*/ 138 w 97"/>
                    <a:gd name="T27" fmla="*/ 57 h 87"/>
                    <a:gd name="T28" fmla="*/ 143 w 97"/>
                    <a:gd name="T29" fmla="*/ 52 h 87"/>
                    <a:gd name="T30" fmla="*/ 77 w 97"/>
                    <a:gd name="T31" fmla="*/ 43 h 87"/>
                    <a:gd name="T32" fmla="*/ 69 w 97"/>
                    <a:gd name="T33" fmla="*/ 39 h 87"/>
                    <a:gd name="T34" fmla="*/ 71 w 97"/>
                    <a:gd name="T35" fmla="*/ 32 h 87"/>
                    <a:gd name="T36" fmla="*/ 146 w 97"/>
                    <a:gd name="T37" fmla="*/ 35 h 87"/>
                    <a:gd name="T38" fmla="*/ 161 w 97"/>
                    <a:gd name="T39" fmla="*/ 38 h 87"/>
                    <a:gd name="T40" fmla="*/ 170 w 97"/>
                    <a:gd name="T41" fmla="*/ 32 h 87"/>
                    <a:gd name="T42" fmla="*/ 158 w 97"/>
                    <a:gd name="T43" fmla="*/ 28 h 87"/>
                    <a:gd name="T44" fmla="*/ 153 w 97"/>
                    <a:gd name="T45" fmla="*/ 18 h 87"/>
                    <a:gd name="T46" fmla="*/ 153 w 97"/>
                    <a:gd name="T47" fmla="*/ 18 h 87"/>
                    <a:gd name="T48" fmla="*/ 153 w 97"/>
                    <a:gd name="T49" fmla="*/ 18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7"/>
                    <a:gd name="T76" fmla="*/ 0 h 87"/>
                    <a:gd name="T77" fmla="*/ 97 w 97"/>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7" h="87">
                      <a:moveTo>
                        <a:pt x="85" y="18"/>
                      </a:moveTo>
                      <a:lnTo>
                        <a:pt x="71" y="20"/>
                      </a:lnTo>
                      <a:lnTo>
                        <a:pt x="45" y="0"/>
                      </a:lnTo>
                      <a:lnTo>
                        <a:pt x="30" y="12"/>
                      </a:lnTo>
                      <a:lnTo>
                        <a:pt x="27" y="22"/>
                      </a:lnTo>
                      <a:lnTo>
                        <a:pt x="18" y="19"/>
                      </a:lnTo>
                      <a:lnTo>
                        <a:pt x="7" y="27"/>
                      </a:lnTo>
                      <a:lnTo>
                        <a:pt x="0" y="25"/>
                      </a:lnTo>
                      <a:lnTo>
                        <a:pt x="4" y="39"/>
                      </a:lnTo>
                      <a:lnTo>
                        <a:pt x="10" y="28"/>
                      </a:lnTo>
                      <a:lnTo>
                        <a:pt x="21" y="37"/>
                      </a:lnTo>
                      <a:lnTo>
                        <a:pt x="26" y="55"/>
                      </a:lnTo>
                      <a:lnTo>
                        <a:pt x="75" y="86"/>
                      </a:lnTo>
                      <a:lnTo>
                        <a:pt x="78" y="81"/>
                      </a:lnTo>
                      <a:lnTo>
                        <a:pt x="46" y="53"/>
                      </a:lnTo>
                      <a:lnTo>
                        <a:pt x="40" y="39"/>
                      </a:lnTo>
                      <a:lnTo>
                        <a:pt x="42" y="32"/>
                      </a:lnTo>
                      <a:lnTo>
                        <a:pt x="80" y="35"/>
                      </a:lnTo>
                      <a:lnTo>
                        <a:pt x="90" y="38"/>
                      </a:lnTo>
                      <a:lnTo>
                        <a:pt x="96" y="32"/>
                      </a:lnTo>
                      <a:lnTo>
                        <a:pt x="88" y="28"/>
                      </a:lnTo>
                      <a:lnTo>
                        <a:pt x="85"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2" name="Freeform 434"/>
                <p:cNvSpPr>
                  <a:spLocks noChangeAspect="1"/>
                </p:cNvSpPr>
                <p:nvPr/>
              </p:nvSpPr>
              <p:spPr bwMode="auto">
                <a:xfrm>
                  <a:off x="2855" y="1571"/>
                  <a:ext cx="63" cy="49"/>
                </a:xfrm>
                <a:custGeom>
                  <a:avLst/>
                  <a:gdLst>
                    <a:gd name="T0" fmla="*/ 128 w 61"/>
                    <a:gd name="T1" fmla="*/ 6 h 50"/>
                    <a:gd name="T2" fmla="*/ 140 w 61"/>
                    <a:gd name="T3" fmla="*/ 10 h 50"/>
                    <a:gd name="T4" fmla="*/ 139 w 61"/>
                    <a:gd name="T5" fmla="*/ 21 h 50"/>
                    <a:gd name="T6" fmla="*/ 150 w 61"/>
                    <a:gd name="T7" fmla="*/ 22 h 50"/>
                    <a:gd name="T8" fmla="*/ 140 w 61"/>
                    <a:gd name="T9" fmla="*/ 25 h 50"/>
                    <a:gd name="T10" fmla="*/ 112 w 61"/>
                    <a:gd name="T11" fmla="*/ 25 h 50"/>
                    <a:gd name="T12" fmla="*/ 93 w 61"/>
                    <a:gd name="T13" fmla="*/ 25 h 50"/>
                    <a:gd name="T14" fmla="*/ 6 w 61"/>
                    <a:gd name="T15" fmla="*/ 21 h 50"/>
                    <a:gd name="T16" fmla="*/ 0 w 61"/>
                    <a:gd name="T17" fmla="*/ 7 h 50"/>
                    <a:gd name="T18" fmla="*/ 2 w 61"/>
                    <a:gd name="T19" fmla="*/ 0 h 50"/>
                    <a:gd name="T20" fmla="*/ 99 w 61"/>
                    <a:gd name="T21" fmla="*/ 3 h 50"/>
                    <a:gd name="T22" fmla="*/ 128 w 61"/>
                    <a:gd name="T23" fmla="*/ 6 h 50"/>
                    <a:gd name="T24" fmla="*/ 128 w 61"/>
                    <a:gd name="T25" fmla="*/ 6 h 50"/>
                    <a:gd name="T26" fmla="*/ 128 w 61"/>
                    <a:gd name="T27" fmla="*/ 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0"/>
                    <a:gd name="T44" fmla="*/ 61 w 61"/>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0">
                      <a:moveTo>
                        <a:pt x="50" y="6"/>
                      </a:moveTo>
                      <a:lnTo>
                        <a:pt x="56" y="10"/>
                      </a:lnTo>
                      <a:lnTo>
                        <a:pt x="55" y="21"/>
                      </a:lnTo>
                      <a:lnTo>
                        <a:pt x="60" y="22"/>
                      </a:lnTo>
                      <a:lnTo>
                        <a:pt x="56" y="32"/>
                      </a:lnTo>
                      <a:lnTo>
                        <a:pt x="44" y="33"/>
                      </a:lnTo>
                      <a:lnTo>
                        <a:pt x="38" y="49"/>
                      </a:lnTo>
                      <a:lnTo>
                        <a:pt x="6" y="21"/>
                      </a:lnTo>
                      <a:lnTo>
                        <a:pt x="0" y="7"/>
                      </a:lnTo>
                      <a:lnTo>
                        <a:pt x="2" y="0"/>
                      </a:lnTo>
                      <a:lnTo>
                        <a:pt x="40" y="3"/>
                      </a:lnTo>
                      <a:lnTo>
                        <a:pt x="5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3" name="Freeform 435"/>
                <p:cNvSpPr>
                  <a:spLocks noChangeAspect="1"/>
                </p:cNvSpPr>
                <p:nvPr/>
              </p:nvSpPr>
              <p:spPr bwMode="auto">
                <a:xfrm>
                  <a:off x="2891" y="1602"/>
                  <a:ext cx="35" cy="37"/>
                </a:xfrm>
                <a:custGeom>
                  <a:avLst/>
                  <a:gdLst>
                    <a:gd name="T0" fmla="*/ 0 w 34"/>
                    <a:gd name="T1" fmla="*/ 22 h 37"/>
                    <a:gd name="T2" fmla="*/ 51 w 34"/>
                    <a:gd name="T3" fmla="*/ 36 h 37"/>
                    <a:gd name="T4" fmla="*/ 51 w 34"/>
                    <a:gd name="T5" fmla="*/ 36 h 37"/>
                    <a:gd name="T6" fmla="*/ 62 w 34"/>
                    <a:gd name="T7" fmla="*/ 20 h 37"/>
                    <a:gd name="T8" fmla="*/ 72 w 34"/>
                    <a:gd name="T9" fmla="*/ 13 h 37"/>
                    <a:gd name="T10" fmla="*/ 50 w 34"/>
                    <a:gd name="T11" fmla="*/ 0 h 37"/>
                    <a:gd name="T12" fmla="*/ 9 w 34"/>
                    <a:gd name="T13" fmla="*/ 1 h 37"/>
                    <a:gd name="T14" fmla="*/ 3 w 34"/>
                    <a:gd name="T15" fmla="*/ 17 h 37"/>
                    <a:gd name="T16" fmla="*/ 0 w 34"/>
                    <a:gd name="T17" fmla="*/ 22 h 37"/>
                    <a:gd name="T18" fmla="*/ 0 w 34"/>
                    <a:gd name="T19" fmla="*/ 22 h 37"/>
                    <a:gd name="T20" fmla="*/ 0 w 34"/>
                    <a:gd name="T21" fmla="*/ 22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37"/>
                    <a:gd name="T35" fmla="*/ 34 w 34"/>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37">
                      <a:moveTo>
                        <a:pt x="0" y="22"/>
                      </a:moveTo>
                      <a:lnTo>
                        <a:pt x="22" y="36"/>
                      </a:lnTo>
                      <a:lnTo>
                        <a:pt x="28" y="20"/>
                      </a:lnTo>
                      <a:lnTo>
                        <a:pt x="33" y="13"/>
                      </a:lnTo>
                      <a:lnTo>
                        <a:pt x="21" y="0"/>
                      </a:lnTo>
                      <a:lnTo>
                        <a:pt x="9" y="1"/>
                      </a:lnTo>
                      <a:lnTo>
                        <a:pt x="3" y="17"/>
                      </a:lnTo>
                      <a:lnTo>
                        <a:pt x="0" y="2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4" name="Freeform 436"/>
                <p:cNvSpPr>
                  <a:spLocks noChangeAspect="1"/>
                </p:cNvSpPr>
                <p:nvPr/>
              </p:nvSpPr>
              <p:spPr bwMode="auto">
                <a:xfrm>
                  <a:off x="2901" y="1551"/>
                  <a:ext cx="71" cy="91"/>
                </a:xfrm>
                <a:custGeom>
                  <a:avLst/>
                  <a:gdLst>
                    <a:gd name="T0" fmla="*/ 74 w 69"/>
                    <a:gd name="T1" fmla="*/ 51 h 93"/>
                    <a:gd name="T2" fmla="*/ 52 w 69"/>
                    <a:gd name="T3" fmla="*/ 43 h 93"/>
                    <a:gd name="T4" fmla="*/ 47 w 69"/>
                    <a:gd name="T5" fmla="*/ 41 h 93"/>
                    <a:gd name="T6" fmla="*/ 52 w 69"/>
                    <a:gd name="T7" fmla="*/ 36 h 93"/>
                    <a:gd name="T8" fmla="*/ 11 w 69"/>
                    <a:gd name="T9" fmla="*/ 23 h 93"/>
                    <a:gd name="T10" fmla="*/ 15 w 69"/>
                    <a:gd name="T11" fmla="*/ 23 h 93"/>
                    <a:gd name="T12" fmla="*/ 10 w 69"/>
                    <a:gd name="T13" fmla="*/ 23 h 93"/>
                    <a:gd name="T14" fmla="*/ 11 w 69"/>
                    <a:gd name="T15" fmla="*/ 23 h 93"/>
                    <a:gd name="T16" fmla="*/ 5 w 69"/>
                    <a:gd name="T17" fmla="*/ 23 h 93"/>
                    <a:gd name="T18" fmla="*/ 11 w 69"/>
                    <a:gd name="T19" fmla="*/ 20 h 93"/>
                    <a:gd name="T20" fmla="*/ 3 w 69"/>
                    <a:gd name="T21" fmla="*/ 16 h 93"/>
                    <a:gd name="T22" fmla="*/ 0 w 69"/>
                    <a:gd name="T23" fmla="*/ 6 h 93"/>
                    <a:gd name="T24" fmla="*/ 51 w 69"/>
                    <a:gd name="T25" fmla="*/ 0 h 93"/>
                    <a:gd name="T26" fmla="*/ 103 w 69"/>
                    <a:gd name="T27" fmla="*/ 23 h 93"/>
                    <a:gd name="T28" fmla="*/ 141 w 69"/>
                    <a:gd name="T29" fmla="*/ 23 h 93"/>
                    <a:gd name="T30" fmla="*/ 153 w 69"/>
                    <a:gd name="T31" fmla="*/ 23 h 93"/>
                    <a:gd name="T32" fmla="*/ 141 w 69"/>
                    <a:gd name="T33" fmla="*/ 23 h 93"/>
                    <a:gd name="T34" fmla="*/ 149 w 69"/>
                    <a:gd name="T35" fmla="*/ 37 h 93"/>
                    <a:gd name="T36" fmla="*/ 143 w 69"/>
                    <a:gd name="T37" fmla="*/ 45 h 93"/>
                    <a:gd name="T38" fmla="*/ 106 w 69"/>
                    <a:gd name="T39" fmla="*/ 46 h 93"/>
                    <a:gd name="T40" fmla="*/ 74 w 69"/>
                    <a:gd name="T41" fmla="*/ 51 h 93"/>
                    <a:gd name="T42" fmla="*/ 74 w 69"/>
                    <a:gd name="T43" fmla="*/ 51 h 93"/>
                    <a:gd name="T44" fmla="*/ 74 w 69"/>
                    <a:gd name="T45" fmla="*/ 51 h 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9"/>
                    <a:gd name="T70" fmla="*/ 0 h 93"/>
                    <a:gd name="T71" fmla="*/ 69 w 69"/>
                    <a:gd name="T72" fmla="*/ 93 h 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9" h="93">
                      <a:moveTo>
                        <a:pt x="34" y="92"/>
                      </a:moveTo>
                      <a:lnTo>
                        <a:pt x="23" y="76"/>
                      </a:lnTo>
                      <a:lnTo>
                        <a:pt x="18" y="72"/>
                      </a:lnTo>
                      <a:lnTo>
                        <a:pt x="23" y="65"/>
                      </a:lnTo>
                      <a:lnTo>
                        <a:pt x="11" y="52"/>
                      </a:lnTo>
                      <a:lnTo>
                        <a:pt x="15" y="42"/>
                      </a:lnTo>
                      <a:lnTo>
                        <a:pt x="10" y="41"/>
                      </a:lnTo>
                      <a:lnTo>
                        <a:pt x="11" y="30"/>
                      </a:lnTo>
                      <a:lnTo>
                        <a:pt x="5" y="26"/>
                      </a:lnTo>
                      <a:lnTo>
                        <a:pt x="11" y="20"/>
                      </a:lnTo>
                      <a:lnTo>
                        <a:pt x="3" y="16"/>
                      </a:lnTo>
                      <a:lnTo>
                        <a:pt x="0" y="6"/>
                      </a:lnTo>
                      <a:lnTo>
                        <a:pt x="22" y="0"/>
                      </a:lnTo>
                      <a:lnTo>
                        <a:pt x="46" y="26"/>
                      </a:lnTo>
                      <a:lnTo>
                        <a:pt x="62" y="30"/>
                      </a:lnTo>
                      <a:lnTo>
                        <a:pt x="68" y="42"/>
                      </a:lnTo>
                      <a:lnTo>
                        <a:pt x="62" y="50"/>
                      </a:lnTo>
                      <a:lnTo>
                        <a:pt x="66" y="66"/>
                      </a:lnTo>
                      <a:lnTo>
                        <a:pt x="63" y="80"/>
                      </a:lnTo>
                      <a:lnTo>
                        <a:pt x="47" y="81"/>
                      </a:lnTo>
                      <a:lnTo>
                        <a:pt x="34" y="9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5" name="Freeform 437"/>
                <p:cNvSpPr>
                  <a:spLocks noChangeAspect="1"/>
                </p:cNvSpPr>
                <p:nvPr/>
              </p:nvSpPr>
              <p:spPr bwMode="auto">
                <a:xfrm>
                  <a:off x="2936" y="1630"/>
                  <a:ext cx="40" cy="28"/>
                </a:xfrm>
                <a:custGeom>
                  <a:avLst/>
                  <a:gdLst>
                    <a:gd name="T0" fmla="*/ 39 w 40"/>
                    <a:gd name="T1" fmla="*/ 14 h 29"/>
                    <a:gd name="T2" fmla="*/ 29 w 40"/>
                    <a:gd name="T3" fmla="*/ 0 h 29"/>
                    <a:gd name="T4" fmla="*/ 13 w 40"/>
                    <a:gd name="T5" fmla="*/ 1 h 29"/>
                    <a:gd name="T6" fmla="*/ 0 w 40"/>
                    <a:gd name="T7" fmla="*/ 12 h 29"/>
                    <a:gd name="T8" fmla="*/ 9 w 40"/>
                    <a:gd name="T9" fmla="*/ 14 h 29"/>
                    <a:gd name="T10" fmla="*/ 39 w 40"/>
                    <a:gd name="T11" fmla="*/ 14 h 29"/>
                    <a:gd name="T12" fmla="*/ 39 w 40"/>
                    <a:gd name="T13" fmla="*/ 14 h 29"/>
                    <a:gd name="T14" fmla="*/ 39 w 40"/>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9"/>
                    <a:gd name="T26" fmla="*/ 40 w 40"/>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9">
                      <a:moveTo>
                        <a:pt x="39" y="18"/>
                      </a:moveTo>
                      <a:lnTo>
                        <a:pt x="29" y="0"/>
                      </a:lnTo>
                      <a:lnTo>
                        <a:pt x="13" y="1"/>
                      </a:lnTo>
                      <a:lnTo>
                        <a:pt x="0" y="12"/>
                      </a:lnTo>
                      <a:lnTo>
                        <a:pt x="9" y="28"/>
                      </a:lnTo>
                      <a:lnTo>
                        <a:pt x="39"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6" name="Freeform 438"/>
                <p:cNvSpPr>
                  <a:spLocks noChangeAspect="1"/>
                </p:cNvSpPr>
                <p:nvPr/>
              </p:nvSpPr>
              <p:spPr bwMode="auto">
                <a:xfrm>
                  <a:off x="2821" y="1381"/>
                  <a:ext cx="163" cy="112"/>
                </a:xfrm>
                <a:custGeom>
                  <a:avLst/>
                  <a:gdLst>
                    <a:gd name="T0" fmla="*/ 305 w 159"/>
                    <a:gd name="T1" fmla="*/ 56 h 113"/>
                    <a:gd name="T2" fmla="*/ 297 w 159"/>
                    <a:gd name="T3" fmla="*/ 51 h 113"/>
                    <a:gd name="T4" fmla="*/ 312 w 159"/>
                    <a:gd name="T5" fmla="*/ 36 h 113"/>
                    <a:gd name="T6" fmla="*/ 297 w 159"/>
                    <a:gd name="T7" fmla="*/ 12 h 113"/>
                    <a:gd name="T8" fmla="*/ 271 w 159"/>
                    <a:gd name="T9" fmla="*/ 7 h 113"/>
                    <a:gd name="T10" fmla="*/ 170 w 159"/>
                    <a:gd name="T11" fmla="*/ 5 h 113"/>
                    <a:gd name="T12" fmla="*/ 162 w 159"/>
                    <a:gd name="T13" fmla="*/ 10 h 113"/>
                    <a:gd name="T14" fmla="*/ 142 w 159"/>
                    <a:gd name="T15" fmla="*/ 10 h 113"/>
                    <a:gd name="T16" fmla="*/ 133 w 159"/>
                    <a:gd name="T17" fmla="*/ 0 h 113"/>
                    <a:gd name="T18" fmla="*/ 0 w 159"/>
                    <a:gd name="T19" fmla="*/ 20 h 113"/>
                    <a:gd name="T20" fmla="*/ 10 w 159"/>
                    <a:gd name="T21" fmla="*/ 56 h 113"/>
                    <a:gd name="T22" fmla="*/ 55 w 159"/>
                    <a:gd name="T23" fmla="*/ 56 h 113"/>
                    <a:gd name="T24" fmla="*/ 86 w 159"/>
                    <a:gd name="T25" fmla="*/ 63 h 113"/>
                    <a:gd name="T26" fmla="*/ 88 w 159"/>
                    <a:gd name="T27" fmla="*/ 57 h 113"/>
                    <a:gd name="T28" fmla="*/ 134 w 159"/>
                    <a:gd name="T29" fmla="*/ 65 h 113"/>
                    <a:gd name="T30" fmla="*/ 197 w 159"/>
                    <a:gd name="T31" fmla="*/ 81 h 113"/>
                    <a:gd name="T32" fmla="*/ 240 w 159"/>
                    <a:gd name="T33" fmla="*/ 77 h 113"/>
                    <a:gd name="T34" fmla="*/ 276 w 159"/>
                    <a:gd name="T35" fmla="*/ 83 h 113"/>
                    <a:gd name="T36" fmla="*/ 323 w 159"/>
                    <a:gd name="T37" fmla="*/ 57 h 113"/>
                    <a:gd name="T38" fmla="*/ 305 w 159"/>
                    <a:gd name="T39" fmla="*/ 56 h 113"/>
                    <a:gd name="T40" fmla="*/ 305 w 159"/>
                    <a:gd name="T41" fmla="*/ 56 h 113"/>
                    <a:gd name="T42" fmla="*/ 305 w 159"/>
                    <a:gd name="T43" fmla="*/ 56 h 1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13"/>
                    <a:gd name="T68" fmla="*/ 159 w 159"/>
                    <a:gd name="T69" fmla="*/ 113 h 1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13">
                      <a:moveTo>
                        <a:pt x="149" y="62"/>
                      </a:moveTo>
                      <a:lnTo>
                        <a:pt x="144" y="51"/>
                      </a:lnTo>
                      <a:lnTo>
                        <a:pt x="152" y="36"/>
                      </a:lnTo>
                      <a:lnTo>
                        <a:pt x="144" y="12"/>
                      </a:lnTo>
                      <a:lnTo>
                        <a:pt x="133" y="7"/>
                      </a:lnTo>
                      <a:lnTo>
                        <a:pt x="84" y="5"/>
                      </a:lnTo>
                      <a:lnTo>
                        <a:pt x="80" y="10"/>
                      </a:lnTo>
                      <a:lnTo>
                        <a:pt x="70" y="10"/>
                      </a:lnTo>
                      <a:lnTo>
                        <a:pt x="64" y="0"/>
                      </a:lnTo>
                      <a:lnTo>
                        <a:pt x="0" y="20"/>
                      </a:lnTo>
                      <a:lnTo>
                        <a:pt x="10" y="77"/>
                      </a:lnTo>
                      <a:lnTo>
                        <a:pt x="26" y="78"/>
                      </a:lnTo>
                      <a:lnTo>
                        <a:pt x="44" y="92"/>
                      </a:lnTo>
                      <a:lnTo>
                        <a:pt x="45" y="86"/>
                      </a:lnTo>
                      <a:lnTo>
                        <a:pt x="65" y="94"/>
                      </a:lnTo>
                      <a:lnTo>
                        <a:pt x="96" y="110"/>
                      </a:lnTo>
                      <a:lnTo>
                        <a:pt x="118" y="106"/>
                      </a:lnTo>
                      <a:lnTo>
                        <a:pt x="134" y="112"/>
                      </a:lnTo>
                      <a:lnTo>
                        <a:pt x="158" y="86"/>
                      </a:lnTo>
                      <a:lnTo>
                        <a:pt x="149" y="6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7" name="Freeform 439"/>
                <p:cNvSpPr>
                  <a:spLocks noChangeAspect="1"/>
                </p:cNvSpPr>
                <p:nvPr/>
              </p:nvSpPr>
              <p:spPr bwMode="auto">
                <a:xfrm>
                  <a:off x="2693" y="1379"/>
                  <a:ext cx="139" cy="146"/>
                </a:xfrm>
                <a:custGeom>
                  <a:avLst/>
                  <a:gdLst>
                    <a:gd name="T0" fmla="*/ 106 w 138"/>
                    <a:gd name="T1" fmla="*/ 12 h 148"/>
                    <a:gd name="T2" fmla="*/ 57 w 138"/>
                    <a:gd name="T3" fmla="*/ 0 h 148"/>
                    <a:gd name="T4" fmla="*/ 46 w 138"/>
                    <a:gd name="T5" fmla="*/ 0 h 148"/>
                    <a:gd name="T6" fmla="*/ 49 w 138"/>
                    <a:gd name="T7" fmla="*/ 7 h 148"/>
                    <a:gd name="T8" fmla="*/ 41 w 138"/>
                    <a:gd name="T9" fmla="*/ 28 h 148"/>
                    <a:gd name="T10" fmla="*/ 21 w 138"/>
                    <a:gd name="T11" fmla="*/ 23 h 148"/>
                    <a:gd name="T12" fmla="*/ 10 w 138"/>
                    <a:gd name="T13" fmla="*/ 37 h 148"/>
                    <a:gd name="T14" fmla="*/ 17 w 138"/>
                    <a:gd name="T15" fmla="*/ 37 h 148"/>
                    <a:gd name="T16" fmla="*/ 0 w 138"/>
                    <a:gd name="T17" fmla="*/ 37 h 148"/>
                    <a:gd name="T18" fmla="*/ 0 w 138"/>
                    <a:gd name="T19" fmla="*/ 53 h 148"/>
                    <a:gd name="T20" fmla="*/ 0 w 138"/>
                    <a:gd name="T21" fmla="*/ 65 h 148"/>
                    <a:gd name="T22" fmla="*/ 3 w 138"/>
                    <a:gd name="T23" fmla="*/ 76 h 148"/>
                    <a:gd name="T24" fmla="*/ 3 w 138"/>
                    <a:gd name="T25" fmla="*/ 76 h 148"/>
                    <a:gd name="T26" fmla="*/ 31 w 138"/>
                    <a:gd name="T27" fmla="*/ 86 h 148"/>
                    <a:gd name="T28" fmla="*/ 21 w 138"/>
                    <a:gd name="T29" fmla="*/ 98 h 148"/>
                    <a:gd name="T30" fmla="*/ 23 w 138"/>
                    <a:gd name="T31" fmla="*/ 99 h 148"/>
                    <a:gd name="T32" fmla="*/ 54 w 138"/>
                    <a:gd name="T33" fmla="*/ 100 h 148"/>
                    <a:gd name="T34" fmla="*/ 138 w 138"/>
                    <a:gd name="T35" fmla="*/ 98 h 148"/>
                    <a:gd name="T36" fmla="*/ 137 w 138"/>
                    <a:gd name="T37" fmla="*/ 94 h 148"/>
                    <a:gd name="T38" fmla="*/ 152 w 138"/>
                    <a:gd name="T39" fmla="*/ 87 h 148"/>
                    <a:gd name="T40" fmla="*/ 132 w 138"/>
                    <a:gd name="T41" fmla="*/ 78 h 148"/>
                    <a:gd name="T42" fmla="*/ 123 w 138"/>
                    <a:gd name="T43" fmla="*/ 61 h 148"/>
                    <a:gd name="T44" fmla="*/ 160 w 138"/>
                    <a:gd name="T45" fmla="*/ 44 h 148"/>
                    <a:gd name="T46" fmla="*/ 166 w 138"/>
                    <a:gd name="T47" fmla="*/ 50 h 148"/>
                    <a:gd name="T48" fmla="*/ 156 w 138"/>
                    <a:gd name="T49" fmla="*/ 22 h 148"/>
                    <a:gd name="T50" fmla="*/ 144 w 138"/>
                    <a:gd name="T51" fmla="*/ 14 h 148"/>
                    <a:gd name="T52" fmla="*/ 148 w 138"/>
                    <a:gd name="T53" fmla="*/ 12 h 148"/>
                    <a:gd name="T54" fmla="*/ 145 w 138"/>
                    <a:gd name="T55" fmla="*/ 4 h 148"/>
                    <a:gd name="T56" fmla="*/ 106 w 138"/>
                    <a:gd name="T57" fmla="*/ 20 h 148"/>
                    <a:gd name="T58" fmla="*/ 106 w 138"/>
                    <a:gd name="T59" fmla="*/ 12 h 148"/>
                    <a:gd name="T60" fmla="*/ 106 w 138"/>
                    <a:gd name="T61" fmla="*/ 12 h 148"/>
                    <a:gd name="T62" fmla="*/ 106 w 138"/>
                    <a:gd name="T63" fmla="*/ 12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8"/>
                    <a:gd name="T97" fmla="*/ 0 h 148"/>
                    <a:gd name="T98" fmla="*/ 138 w 138"/>
                    <a:gd name="T99" fmla="*/ 148 h 1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8" h="148">
                      <a:moveTo>
                        <a:pt x="77" y="12"/>
                      </a:moveTo>
                      <a:lnTo>
                        <a:pt x="57" y="0"/>
                      </a:lnTo>
                      <a:lnTo>
                        <a:pt x="46" y="0"/>
                      </a:lnTo>
                      <a:lnTo>
                        <a:pt x="49" y="7"/>
                      </a:lnTo>
                      <a:lnTo>
                        <a:pt x="41" y="28"/>
                      </a:lnTo>
                      <a:lnTo>
                        <a:pt x="21" y="23"/>
                      </a:lnTo>
                      <a:lnTo>
                        <a:pt x="10" y="46"/>
                      </a:lnTo>
                      <a:lnTo>
                        <a:pt x="17" y="50"/>
                      </a:lnTo>
                      <a:lnTo>
                        <a:pt x="0" y="60"/>
                      </a:lnTo>
                      <a:lnTo>
                        <a:pt x="0" y="82"/>
                      </a:lnTo>
                      <a:lnTo>
                        <a:pt x="0" y="94"/>
                      </a:lnTo>
                      <a:lnTo>
                        <a:pt x="3" y="105"/>
                      </a:lnTo>
                      <a:lnTo>
                        <a:pt x="31" y="120"/>
                      </a:lnTo>
                      <a:lnTo>
                        <a:pt x="21" y="144"/>
                      </a:lnTo>
                      <a:lnTo>
                        <a:pt x="23" y="145"/>
                      </a:lnTo>
                      <a:lnTo>
                        <a:pt x="54" y="147"/>
                      </a:lnTo>
                      <a:lnTo>
                        <a:pt x="109" y="144"/>
                      </a:lnTo>
                      <a:lnTo>
                        <a:pt x="108" y="136"/>
                      </a:lnTo>
                      <a:lnTo>
                        <a:pt x="123" y="121"/>
                      </a:lnTo>
                      <a:lnTo>
                        <a:pt x="103" y="107"/>
                      </a:lnTo>
                      <a:lnTo>
                        <a:pt x="94" y="90"/>
                      </a:lnTo>
                      <a:lnTo>
                        <a:pt x="131" y="73"/>
                      </a:lnTo>
                      <a:lnTo>
                        <a:pt x="137" y="79"/>
                      </a:lnTo>
                      <a:lnTo>
                        <a:pt x="127" y="22"/>
                      </a:lnTo>
                      <a:lnTo>
                        <a:pt x="115" y="14"/>
                      </a:lnTo>
                      <a:lnTo>
                        <a:pt x="119" y="12"/>
                      </a:lnTo>
                      <a:lnTo>
                        <a:pt x="116" y="4"/>
                      </a:lnTo>
                      <a:lnTo>
                        <a:pt x="77" y="20"/>
                      </a:lnTo>
                      <a:lnTo>
                        <a:pt x="77" y="1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8" name="Freeform 440"/>
                <p:cNvSpPr>
                  <a:spLocks noChangeAspect="1"/>
                </p:cNvSpPr>
                <p:nvPr/>
              </p:nvSpPr>
              <p:spPr bwMode="auto">
                <a:xfrm>
                  <a:off x="2642" y="1446"/>
                  <a:ext cx="52" cy="36"/>
                </a:xfrm>
                <a:custGeom>
                  <a:avLst/>
                  <a:gdLst>
                    <a:gd name="T0" fmla="*/ 46 w 50"/>
                    <a:gd name="T1" fmla="*/ 0 h 37"/>
                    <a:gd name="T2" fmla="*/ 108 w 50"/>
                    <a:gd name="T3" fmla="*/ 1 h 37"/>
                    <a:gd name="T4" fmla="*/ 108 w 50"/>
                    <a:gd name="T5" fmla="*/ 1 h 37"/>
                    <a:gd name="T6" fmla="*/ 151 w 50"/>
                    <a:gd name="T7" fmla="*/ 14 h 37"/>
                    <a:gd name="T8" fmla="*/ 151 w 50"/>
                    <a:gd name="T9" fmla="*/ 18 h 37"/>
                    <a:gd name="T10" fmla="*/ 134 w 50"/>
                    <a:gd name="T11" fmla="*/ 18 h 37"/>
                    <a:gd name="T12" fmla="*/ 100 w 50"/>
                    <a:gd name="T13" fmla="*/ 18 h 37"/>
                    <a:gd name="T14" fmla="*/ 96 w 50"/>
                    <a:gd name="T15" fmla="*/ 18 h 37"/>
                    <a:gd name="T16" fmla="*/ 60 w 50"/>
                    <a:gd name="T17" fmla="*/ 18 h 37"/>
                    <a:gd name="T18" fmla="*/ 0 w 50"/>
                    <a:gd name="T19" fmla="*/ 6 h 37"/>
                    <a:gd name="T20" fmla="*/ 46 w 50"/>
                    <a:gd name="T21" fmla="*/ 0 h 37"/>
                    <a:gd name="T22" fmla="*/ 46 w 50"/>
                    <a:gd name="T23" fmla="*/ 0 h 37"/>
                    <a:gd name="T24" fmla="*/ 46 w 5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
                    <a:gd name="T40" fmla="*/ 0 h 37"/>
                    <a:gd name="T41" fmla="*/ 50 w 5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 h="37">
                      <a:moveTo>
                        <a:pt x="13" y="0"/>
                      </a:moveTo>
                      <a:lnTo>
                        <a:pt x="35" y="1"/>
                      </a:lnTo>
                      <a:lnTo>
                        <a:pt x="49" y="14"/>
                      </a:lnTo>
                      <a:lnTo>
                        <a:pt x="49" y="26"/>
                      </a:lnTo>
                      <a:lnTo>
                        <a:pt x="43" y="36"/>
                      </a:lnTo>
                      <a:lnTo>
                        <a:pt x="33" y="34"/>
                      </a:lnTo>
                      <a:lnTo>
                        <a:pt x="32" y="26"/>
                      </a:lnTo>
                      <a:lnTo>
                        <a:pt x="20" y="28"/>
                      </a:lnTo>
                      <a:lnTo>
                        <a:pt x="0" y="6"/>
                      </a:lnTo>
                      <a:lnTo>
                        <a:pt x="13"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799" name="Freeform 441"/>
                <p:cNvSpPr>
                  <a:spLocks noChangeAspect="1"/>
                </p:cNvSpPr>
                <p:nvPr/>
              </p:nvSpPr>
              <p:spPr bwMode="auto">
                <a:xfrm>
                  <a:off x="2682" y="1082"/>
                  <a:ext cx="359" cy="238"/>
                </a:xfrm>
                <a:custGeom>
                  <a:avLst/>
                  <a:gdLst>
                    <a:gd name="T0" fmla="*/ 314 w 354"/>
                    <a:gd name="T1" fmla="*/ 30 h 242"/>
                    <a:gd name="T2" fmla="*/ 277 w 354"/>
                    <a:gd name="T3" fmla="*/ 30 h 242"/>
                    <a:gd name="T4" fmla="*/ 234 w 354"/>
                    <a:gd name="T5" fmla="*/ 46 h 242"/>
                    <a:gd name="T6" fmla="*/ 189 w 354"/>
                    <a:gd name="T7" fmla="*/ 73 h 242"/>
                    <a:gd name="T8" fmla="*/ 161 w 354"/>
                    <a:gd name="T9" fmla="*/ 82 h 242"/>
                    <a:gd name="T10" fmla="*/ 169 w 354"/>
                    <a:gd name="T11" fmla="*/ 111 h 242"/>
                    <a:gd name="T12" fmla="*/ 167 w 354"/>
                    <a:gd name="T13" fmla="*/ 127 h 242"/>
                    <a:gd name="T14" fmla="*/ 141 w 354"/>
                    <a:gd name="T15" fmla="*/ 138 h 242"/>
                    <a:gd name="T16" fmla="*/ 117 w 354"/>
                    <a:gd name="T17" fmla="*/ 134 h 242"/>
                    <a:gd name="T18" fmla="*/ 15 w 354"/>
                    <a:gd name="T19" fmla="*/ 145 h 242"/>
                    <a:gd name="T20" fmla="*/ 19 w 354"/>
                    <a:gd name="T21" fmla="*/ 134 h 242"/>
                    <a:gd name="T22" fmla="*/ 10 w 354"/>
                    <a:gd name="T23" fmla="*/ 128 h 242"/>
                    <a:gd name="T24" fmla="*/ 0 w 354"/>
                    <a:gd name="T25" fmla="*/ 112 h 242"/>
                    <a:gd name="T26" fmla="*/ 2 w 354"/>
                    <a:gd name="T27" fmla="*/ 104 h 242"/>
                    <a:gd name="T28" fmla="*/ 75 w 354"/>
                    <a:gd name="T29" fmla="*/ 88 h 242"/>
                    <a:gd name="T30" fmla="*/ 97 w 354"/>
                    <a:gd name="T31" fmla="*/ 84 h 242"/>
                    <a:gd name="T32" fmla="*/ 189 w 354"/>
                    <a:gd name="T33" fmla="*/ 43 h 242"/>
                    <a:gd name="T34" fmla="*/ 175 w 354"/>
                    <a:gd name="T35" fmla="*/ 30 h 242"/>
                    <a:gd name="T36" fmla="*/ 201 w 354"/>
                    <a:gd name="T37" fmla="*/ 30 h 242"/>
                    <a:gd name="T38" fmla="*/ 231 w 354"/>
                    <a:gd name="T39" fmla="*/ 30 h 242"/>
                    <a:gd name="T40" fmla="*/ 246 w 354"/>
                    <a:gd name="T41" fmla="*/ 30 h 242"/>
                    <a:gd name="T42" fmla="*/ 254 w 354"/>
                    <a:gd name="T43" fmla="*/ 30 h 242"/>
                    <a:gd name="T44" fmla="*/ 290 w 354"/>
                    <a:gd name="T45" fmla="*/ 19 h 242"/>
                    <a:gd name="T46" fmla="*/ 377 w 354"/>
                    <a:gd name="T47" fmla="*/ 3 h 242"/>
                    <a:gd name="T48" fmla="*/ 418 w 354"/>
                    <a:gd name="T49" fmla="*/ 0 h 242"/>
                    <a:gd name="T50" fmla="*/ 438 w 354"/>
                    <a:gd name="T51" fmla="*/ 3 h 242"/>
                    <a:gd name="T52" fmla="*/ 460 w 354"/>
                    <a:gd name="T53" fmla="*/ 1 h 242"/>
                    <a:gd name="T54" fmla="*/ 528 w 354"/>
                    <a:gd name="T55" fmla="*/ 12 h 242"/>
                    <a:gd name="T56" fmla="*/ 528 w 354"/>
                    <a:gd name="T57" fmla="*/ 25 h 242"/>
                    <a:gd name="T58" fmla="*/ 498 w 354"/>
                    <a:gd name="T59" fmla="*/ 30 h 242"/>
                    <a:gd name="T60" fmla="*/ 466 w 354"/>
                    <a:gd name="T61" fmla="*/ 19 h 242"/>
                    <a:gd name="T62" fmla="*/ 428 w 354"/>
                    <a:gd name="T63" fmla="*/ 30 h 242"/>
                    <a:gd name="T64" fmla="*/ 370 w 354"/>
                    <a:gd name="T65" fmla="*/ 30 h 242"/>
                    <a:gd name="T66" fmla="*/ 322 w 354"/>
                    <a:gd name="T67" fmla="*/ 30 h 242"/>
                    <a:gd name="T68" fmla="*/ 322 w 354"/>
                    <a:gd name="T69" fmla="*/ 30 h 2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242"/>
                    <a:gd name="T107" fmla="*/ 354 w 354"/>
                    <a:gd name="T108" fmla="*/ 242 h 2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242">
                      <a:moveTo>
                        <a:pt x="217" y="35"/>
                      </a:moveTo>
                      <a:lnTo>
                        <a:pt x="211" y="46"/>
                      </a:lnTo>
                      <a:lnTo>
                        <a:pt x="189" y="45"/>
                      </a:lnTo>
                      <a:lnTo>
                        <a:pt x="183" y="53"/>
                      </a:lnTo>
                      <a:lnTo>
                        <a:pt x="167" y="55"/>
                      </a:lnTo>
                      <a:lnTo>
                        <a:pt x="157" y="75"/>
                      </a:lnTo>
                      <a:lnTo>
                        <a:pt x="139" y="88"/>
                      </a:lnTo>
                      <a:lnTo>
                        <a:pt x="127" y="115"/>
                      </a:lnTo>
                      <a:lnTo>
                        <a:pt x="131" y="125"/>
                      </a:lnTo>
                      <a:lnTo>
                        <a:pt x="105" y="133"/>
                      </a:lnTo>
                      <a:lnTo>
                        <a:pt x="103" y="155"/>
                      </a:lnTo>
                      <a:lnTo>
                        <a:pt x="111" y="179"/>
                      </a:lnTo>
                      <a:lnTo>
                        <a:pt x="105" y="182"/>
                      </a:lnTo>
                      <a:lnTo>
                        <a:pt x="109" y="203"/>
                      </a:lnTo>
                      <a:lnTo>
                        <a:pt x="99" y="209"/>
                      </a:lnTo>
                      <a:lnTo>
                        <a:pt x="95" y="222"/>
                      </a:lnTo>
                      <a:lnTo>
                        <a:pt x="91" y="221"/>
                      </a:lnTo>
                      <a:lnTo>
                        <a:pt x="83" y="214"/>
                      </a:lnTo>
                      <a:lnTo>
                        <a:pt x="39" y="241"/>
                      </a:lnTo>
                      <a:lnTo>
                        <a:pt x="15" y="235"/>
                      </a:lnTo>
                      <a:lnTo>
                        <a:pt x="9" y="228"/>
                      </a:lnTo>
                      <a:lnTo>
                        <a:pt x="19" y="214"/>
                      </a:lnTo>
                      <a:lnTo>
                        <a:pt x="7" y="216"/>
                      </a:lnTo>
                      <a:lnTo>
                        <a:pt x="10" y="204"/>
                      </a:lnTo>
                      <a:lnTo>
                        <a:pt x="3" y="196"/>
                      </a:lnTo>
                      <a:lnTo>
                        <a:pt x="0" y="180"/>
                      </a:lnTo>
                      <a:lnTo>
                        <a:pt x="5" y="173"/>
                      </a:lnTo>
                      <a:lnTo>
                        <a:pt x="2" y="168"/>
                      </a:lnTo>
                      <a:lnTo>
                        <a:pt x="31" y="147"/>
                      </a:lnTo>
                      <a:lnTo>
                        <a:pt x="46" y="145"/>
                      </a:lnTo>
                      <a:lnTo>
                        <a:pt x="60" y="132"/>
                      </a:lnTo>
                      <a:lnTo>
                        <a:pt x="68" y="137"/>
                      </a:lnTo>
                      <a:lnTo>
                        <a:pt x="105" y="105"/>
                      </a:lnTo>
                      <a:lnTo>
                        <a:pt x="127" y="72"/>
                      </a:lnTo>
                      <a:lnTo>
                        <a:pt x="153" y="51"/>
                      </a:lnTo>
                      <a:lnTo>
                        <a:pt x="117" y="57"/>
                      </a:lnTo>
                      <a:lnTo>
                        <a:pt x="143" y="48"/>
                      </a:lnTo>
                      <a:lnTo>
                        <a:pt x="135" y="43"/>
                      </a:lnTo>
                      <a:lnTo>
                        <a:pt x="157" y="33"/>
                      </a:lnTo>
                      <a:lnTo>
                        <a:pt x="155" y="41"/>
                      </a:lnTo>
                      <a:lnTo>
                        <a:pt x="163" y="37"/>
                      </a:lnTo>
                      <a:lnTo>
                        <a:pt x="165" y="43"/>
                      </a:lnTo>
                      <a:lnTo>
                        <a:pt x="176" y="37"/>
                      </a:lnTo>
                      <a:lnTo>
                        <a:pt x="170" y="35"/>
                      </a:lnTo>
                      <a:lnTo>
                        <a:pt x="170" y="30"/>
                      </a:lnTo>
                      <a:lnTo>
                        <a:pt x="193" y="19"/>
                      </a:lnTo>
                      <a:lnTo>
                        <a:pt x="227" y="16"/>
                      </a:lnTo>
                      <a:lnTo>
                        <a:pt x="250" y="3"/>
                      </a:lnTo>
                      <a:lnTo>
                        <a:pt x="263" y="9"/>
                      </a:lnTo>
                      <a:lnTo>
                        <a:pt x="279" y="0"/>
                      </a:lnTo>
                      <a:lnTo>
                        <a:pt x="279" y="10"/>
                      </a:lnTo>
                      <a:lnTo>
                        <a:pt x="292" y="3"/>
                      </a:lnTo>
                      <a:lnTo>
                        <a:pt x="297" y="11"/>
                      </a:lnTo>
                      <a:lnTo>
                        <a:pt x="307" y="1"/>
                      </a:lnTo>
                      <a:lnTo>
                        <a:pt x="325" y="3"/>
                      </a:lnTo>
                      <a:lnTo>
                        <a:pt x="353" y="12"/>
                      </a:lnTo>
                      <a:lnTo>
                        <a:pt x="323" y="18"/>
                      </a:lnTo>
                      <a:lnTo>
                        <a:pt x="353" y="25"/>
                      </a:lnTo>
                      <a:lnTo>
                        <a:pt x="331" y="37"/>
                      </a:lnTo>
                      <a:lnTo>
                        <a:pt x="330" y="25"/>
                      </a:lnTo>
                      <a:lnTo>
                        <a:pt x="311" y="19"/>
                      </a:lnTo>
                      <a:lnTo>
                        <a:pt x="289" y="22"/>
                      </a:lnTo>
                      <a:lnTo>
                        <a:pt x="286" y="38"/>
                      </a:lnTo>
                      <a:lnTo>
                        <a:pt x="274" y="42"/>
                      </a:lnTo>
                      <a:lnTo>
                        <a:pt x="245" y="41"/>
                      </a:lnTo>
                      <a:lnTo>
                        <a:pt x="226" y="30"/>
                      </a:lnTo>
                      <a:lnTo>
                        <a:pt x="217"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0" name="Freeform 442"/>
                <p:cNvSpPr>
                  <a:spLocks noChangeAspect="1"/>
                </p:cNvSpPr>
                <p:nvPr/>
              </p:nvSpPr>
              <p:spPr bwMode="auto">
                <a:xfrm>
                  <a:off x="2774" y="1117"/>
                  <a:ext cx="182" cy="251"/>
                </a:xfrm>
                <a:custGeom>
                  <a:avLst/>
                  <a:gdLst>
                    <a:gd name="T0" fmla="*/ 4 w 179"/>
                    <a:gd name="T1" fmla="*/ 119 h 255"/>
                    <a:gd name="T2" fmla="*/ 8 w 179"/>
                    <a:gd name="T3" fmla="*/ 111 h 255"/>
                    <a:gd name="T4" fmla="*/ 18 w 179"/>
                    <a:gd name="T5" fmla="*/ 107 h 255"/>
                    <a:gd name="T6" fmla="*/ 14 w 179"/>
                    <a:gd name="T7" fmla="*/ 92 h 255"/>
                    <a:gd name="T8" fmla="*/ 20 w 179"/>
                    <a:gd name="T9" fmla="*/ 90 h 255"/>
                    <a:gd name="T10" fmla="*/ 12 w 179"/>
                    <a:gd name="T11" fmla="*/ 78 h 255"/>
                    <a:gd name="T12" fmla="*/ 14 w 179"/>
                    <a:gd name="T13" fmla="*/ 67 h 255"/>
                    <a:gd name="T14" fmla="*/ 69 w 179"/>
                    <a:gd name="T15" fmla="*/ 61 h 255"/>
                    <a:gd name="T16" fmla="*/ 65 w 179"/>
                    <a:gd name="T17" fmla="*/ 51 h 255"/>
                    <a:gd name="T18" fmla="*/ 77 w 179"/>
                    <a:gd name="T19" fmla="*/ 31 h 255"/>
                    <a:gd name="T20" fmla="*/ 100 w 179"/>
                    <a:gd name="T21" fmla="*/ 31 h 255"/>
                    <a:gd name="T22" fmla="*/ 120 w 179"/>
                    <a:gd name="T23" fmla="*/ 20 h 255"/>
                    <a:gd name="T24" fmla="*/ 150 w 179"/>
                    <a:gd name="T25" fmla="*/ 18 h 255"/>
                    <a:gd name="T26" fmla="*/ 159 w 179"/>
                    <a:gd name="T27" fmla="*/ 10 h 255"/>
                    <a:gd name="T28" fmla="*/ 192 w 179"/>
                    <a:gd name="T29" fmla="*/ 11 h 255"/>
                    <a:gd name="T30" fmla="*/ 201 w 179"/>
                    <a:gd name="T31" fmla="*/ 0 h 255"/>
                    <a:gd name="T32" fmla="*/ 265 w 179"/>
                    <a:gd name="T33" fmla="*/ 18 h 255"/>
                    <a:gd name="T34" fmla="*/ 286 w 179"/>
                    <a:gd name="T35" fmla="*/ 31 h 255"/>
                    <a:gd name="T36" fmla="*/ 254 w 179"/>
                    <a:gd name="T37" fmla="*/ 31 h 255"/>
                    <a:gd name="T38" fmla="*/ 219 w 179"/>
                    <a:gd name="T39" fmla="*/ 50 h 255"/>
                    <a:gd name="T40" fmla="*/ 239 w 179"/>
                    <a:gd name="T41" fmla="*/ 54 h 255"/>
                    <a:gd name="T42" fmla="*/ 148 w 179"/>
                    <a:gd name="T43" fmla="*/ 81 h 255"/>
                    <a:gd name="T44" fmla="*/ 148 w 179"/>
                    <a:gd name="T45" fmla="*/ 94 h 255"/>
                    <a:gd name="T46" fmla="*/ 181 w 179"/>
                    <a:gd name="T47" fmla="*/ 109 h 255"/>
                    <a:gd name="T48" fmla="*/ 163 w 179"/>
                    <a:gd name="T49" fmla="*/ 114 h 255"/>
                    <a:gd name="T50" fmla="*/ 171 w 179"/>
                    <a:gd name="T51" fmla="*/ 116 h 255"/>
                    <a:gd name="T52" fmla="*/ 138 w 179"/>
                    <a:gd name="T53" fmla="*/ 123 h 255"/>
                    <a:gd name="T54" fmla="*/ 112 w 179"/>
                    <a:gd name="T55" fmla="*/ 153 h 255"/>
                    <a:gd name="T56" fmla="*/ 83 w 179"/>
                    <a:gd name="T57" fmla="*/ 153 h 255"/>
                    <a:gd name="T58" fmla="*/ 77 w 179"/>
                    <a:gd name="T59" fmla="*/ 159 h 255"/>
                    <a:gd name="T60" fmla="*/ 28 w 179"/>
                    <a:gd name="T61" fmla="*/ 159 h 255"/>
                    <a:gd name="T62" fmla="*/ 23 w 179"/>
                    <a:gd name="T63" fmla="*/ 153 h 255"/>
                    <a:gd name="T64" fmla="*/ 27 w 179"/>
                    <a:gd name="T65" fmla="*/ 149 h 255"/>
                    <a:gd name="T66" fmla="*/ 0 w 179"/>
                    <a:gd name="T67" fmla="*/ 119 h 255"/>
                    <a:gd name="T68" fmla="*/ 4 w 179"/>
                    <a:gd name="T69" fmla="*/ 119 h 255"/>
                    <a:gd name="T70" fmla="*/ 4 w 179"/>
                    <a:gd name="T71" fmla="*/ 119 h 255"/>
                    <a:gd name="T72" fmla="*/ 4 w 179"/>
                    <a:gd name="T73" fmla="*/ 119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9"/>
                    <a:gd name="T112" fmla="*/ 0 h 255"/>
                    <a:gd name="T113" fmla="*/ 179 w 179"/>
                    <a:gd name="T114" fmla="*/ 255 h 2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9" h="255">
                      <a:moveTo>
                        <a:pt x="4" y="187"/>
                      </a:moveTo>
                      <a:lnTo>
                        <a:pt x="8" y="174"/>
                      </a:lnTo>
                      <a:lnTo>
                        <a:pt x="18" y="168"/>
                      </a:lnTo>
                      <a:lnTo>
                        <a:pt x="14" y="147"/>
                      </a:lnTo>
                      <a:lnTo>
                        <a:pt x="20" y="144"/>
                      </a:lnTo>
                      <a:lnTo>
                        <a:pt x="12" y="120"/>
                      </a:lnTo>
                      <a:lnTo>
                        <a:pt x="14" y="98"/>
                      </a:lnTo>
                      <a:lnTo>
                        <a:pt x="40" y="90"/>
                      </a:lnTo>
                      <a:lnTo>
                        <a:pt x="36" y="80"/>
                      </a:lnTo>
                      <a:lnTo>
                        <a:pt x="48" y="53"/>
                      </a:lnTo>
                      <a:lnTo>
                        <a:pt x="66" y="40"/>
                      </a:lnTo>
                      <a:lnTo>
                        <a:pt x="76" y="20"/>
                      </a:lnTo>
                      <a:lnTo>
                        <a:pt x="92" y="18"/>
                      </a:lnTo>
                      <a:lnTo>
                        <a:pt x="98" y="10"/>
                      </a:lnTo>
                      <a:lnTo>
                        <a:pt x="120" y="11"/>
                      </a:lnTo>
                      <a:lnTo>
                        <a:pt x="126" y="0"/>
                      </a:lnTo>
                      <a:lnTo>
                        <a:pt x="164" y="18"/>
                      </a:lnTo>
                      <a:lnTo>
                        <a:pt x="178" y="57"/>
                      </a:lnTo>
                      <a:lnTo>
                        <a:pt x="156" y="59"/>
                      </a:lnTo>
                      <a:lnTo>
                        <a:pt x="137" y="79"/>
                      </a:lnTo>
                      <a:lnTo>
                        <a:pt x="147" y="83"/>
                      </a:lnTo>
                      <a:lnTo>
                        <a:pt x="90" y="125"/>
                      </a:lnTo>
                      <a:lnTo>
                        <a:pt x="90" y="151"/>
                      </a:lnTo>
                      <a:lnTo>
                        <a:pt x="113" y="171"/>
                      </a:lnTo>
                      <a:lnTo>
                        <a:pt x="101" y="179"/>
                      </a:lnTo>
                      <a:lnTo>
                        <a:pt x="106" y="182"/>
                      </a:lnTo>
                      <a:lnTo>
                        <a:pt x="85" y="193"/>
                      </a:lnTo>
                      <a:lnTo>
                        <a:pt x="72" y="242"/>
                      </a:lnTo>
                      <a:lnTo>
                        <a:pt x="54" y="242"/>
                      </a:lnTo>
                      <a:lnTo>
                        <a:pt x="48" y="254"/>
                      </a:lnTo>
                      <a:lnTo>
                        <a:pt x="28" y="254"/>
                      </a:lnTo>
                      <a:lnTo>
                        <a:pt x="23" y="242"/>
                      </a:lnTo>
                      <a:lnTo>
                        <a:pt x="27" y="234"/>
                      </a:lnTo>
                      <a:lnTo>
                        <a:pt x="0" y="186"/>
                      </a:lnTo>
                      <a:lnTo>
                        <a:pt x="4" y="18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1" name="Freeform 443"/>
                <p:cNvSpPr>
                  <a:spLocks noChangeAspect="1"/>
                </p:cNvSpPr>
                <p:nvPr/>
              </p:nvSpPr>
              <p:spPr bwMode="auto">
                <a:xfrm>
                  <a:off x="2902" y="1101"/>
                  <a:ext cx="167" cy="183"/>
                </a:xfrm>
                <a:custGeom>
                  <a:avLst/>
                  <a:gdLst>
                    <a:gd name="T0" fmla="*/ 189 w 164"/>
                    <a:gd name="T1" fmla="*/ 18 h 185"/>
                    <a:gd name="T2" fmla="*/ 180 w 164"/>
                    <a:gd name="T3" fmla="*/ 20 h 185"/>
                    <a:gd name="T4" fmla="*/ 182 w 164"/>
                    <a:gd name="T5" fmla="*/ 31 h 185"/>
                    <a:gd name="T6" fmla="*/ 216 w 164"/>
                    <a:gd name="T7" fmla="*/ 41 h 185"/>
                    <a:gd name="T8" fmla="*/ 204 w 164"/>
                    <a:gd name="T9" fmla="*/ 46 h 185"/>
                    <a:gd name="T10" fmla="*/ 230 w 164"/>
                    <a:gd name="T11" fmla="*/ 46 h 185"/>
                    <a:gd name="T12" fmla="*/ 226 w 164"/>
                    <a:gd name="T13" fmla="*/ 62 h 185"/>
                    <a:gd name="T14" fmla="*/ 248 w 164"/>
                    <a:gd name="T15" fmla="*/ 74 h 185"/>
                    <a:gd name="T16" fmla="*/ 244 w 164"/>
                    <a:gd name="T17" fmla="*/ 84 h 185"/>
                    <a:gd name="T18" fmla="*/ 274 w 164"/>
                    <a:gd name="T19" fmla="*/ 103 h 185"/>
                    <a:gd name="T20" fmla="*/ 191 w 164"/>
                    <a:gd name="T21" fmla="*/ 126 h 185"/>
                    <a:gd name="T22" fmla="*/ 86 w 164"/>
                    <a:gd name="T23" fmla="*/ 132 h 185"/>
                    <a:gd name="T24" fmla="*/ 22 w 164"/>
                    <a:gd name="T25" fmla="*/ 125 h 185"/>
                    <a:gd name="T26" fmla="*/ 26 w 164"/>
                    <a:gd name="T27" fmla="*/ 117 h 185"/>
                    <a:gd name="T28" fmla="*/ 17 w 164"/>
                    <a:gd name="T29" fmla="*/ 107 h 185"/>
                    <a:gd name="T30" fmla="*/ 22 w 164"/>
                    <a:gd name="T31" fmla="*/ 97 h 185"/>
                    <a:gd name="T32" fmla="*/ 120 w 164"/>
                    <a:gd name="T33" fmla="*/ 62 h 185"/>
                    <a:gd name="T34" fmla="*/ 116 w 164"/>
                    <a:gd name="T35" fmla="*/ 52 h 185"/>
                    <a:gd name="T36" fmla="*/ 96 w 164"/>
                    <a:gd name="T37" fmla="*/ 46 h 185"/>
                    <a:gd name="T38" fmla="*/ 81 w 164"/>
                    <a:gd name="T39" fmla="*/ 46 h 185"/>
                    <a:gd name="T40" fmla="*/ 67 w 164"/>
                    <a:gd name="T41" fmla="*/ 34 h 185"/>
                    <a:gd name="T42" fmla="*/ 0 w 164"/>
                    <a:gd name="T43" fmla="*/ 16 h 185"/>
                    <a:gd name="T44" fmla="*/ 9 w 164"/>
                    <a:gd name="T45" fmla="*/ 11 h 185"/>
                    <a:gd name="T46" fmla="*/ 57 w 164"/>
                    <a:gd name="T47" fmla="*/ 22 h 185"/>
                    <a:gd name="T48" fmla="*/ 90 w 164"/>
                    <a:gd name="T49" fmla="*/ 23 h 185"/>
                    <a:gd name="T50" fmla="*/ 114 w 164"/>
                    <a:gd name="T51" fmla="*/ 19 h 185"/>
                    <a:gd name="T52" fmla="*/ 120 w 164"/>
                    <a:gd name="T53" fmla="*/ 3 h 185"/>
                    <a:gd name="T54" fmla="*/ 159 w 164"/>
                    <a:gd name="T55" fmla="*/ 0 h 185"/>
                    <a:gd name="T56" fmla="*/ 188 w 164"/>
                    <a:gd name="T57" fmla="*/ 6 h 185"/>
                    <a:gd name="T58" fmla="*/ 189 w 164"/>
                    <a:gd name="T59" fmla="*/ 18 h 185"/>
                    <a:gd name="T60" fmla="*/ 189 w 164"/>
                    <a:gd name="T61" fmla="*/ 18 h 185"/>
                    <a:gd name="T62" fmla="*/ 189 w 164"/>
                    <a:gd name="T63" fmla="*/ 18 h 1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4"/>
                    <a:gd name="T97" fmla="*/ 0 h 185"/>
                    <a:gd name="T98" fmla="*/ 164 w 164"/>
                    <a:gd name="T99" fmla="*/ 185 h 1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4" h="185">
                      <a:moveTo>
                        <a:pt x="114" y="18"/>
                      </a:moveTo>
                      <a:lnTo>
                        <a:pt x="108" y="20"/>
                      </a:lnTo>
                      <a:lnTo>
                        <a:pt x="109" y="31"/>
                      </a:lnTo>
                      <a:lnTo>
                        <a:pt x="128" y="41"/>
                      </a:lnTo>
                      <a:lnTo>
                        <a:pt x="122" y="52"/>
                      </a:lnTo>
                      <a:lnTo>
                        <a:pt x="135" y="72"/>
                      </a:lnTo>
                      <a:lnTo>
                        <a:pt x="133" y="91"/>
                      </a:lnTo>
                      <a:lnTo>
                        <a:pt x="147" y="103"/>
                      </a:lnTo>
                      <a:lnTo>
                        <a:pt x="144" y="113"/>
                      </a:lnTo>
                      <a:lnTo>
                        <a:pt x="163" y="132"/>
                      </a:lnTo>
                      <a:lnTo>
                        <a:pt x="115" y="172"/>
                      </a:lnTo>
                      <a:lnTo>
                        <a:pt x="55" y="184"/>
                      </a:lnTo>
                      <a:lnTo>
                        <a:pt x="22" y="170"/>
                      </a:lnTo>
                      <a:lnTo>
                        <a:pt x="26" y="154"/>
                      </a:lnTo>
                      <a:lnTo>
                        <a:pt x="17" y="136"/>
                      </a:lnTo>
                      <a:lnTo>
                        <a:pt x="22" y="126"/>
                      </a:lnTo>
                      <a:lnTo>
                        <a:pt x="72" y="91"/>
                      </a:lnTo>
                      <a:lnTo>
                        <a:pt x="70" y="81"/>
                      </a:lnTo>
                      <a:lnTo>
                        <a:pt x="60" y="75"/>
                      </a:lnTo>
                      <a:lnTo>
                        <a:pt x="52" y="73"/>
                      </a:lnTo>
                      <a:lnTo>
                        <a:pt x="38" y="34"/>
                      </a:lnTo>
                      <a:lnTo>
                        <a:pt x="0" y="16"/>
                      </a:lnTo>
                      <a:lnTo>
                        <a:pt x="9" y="11"/>
                      </a:lnTo>
                      <a:lnTo>
                        <a:pt x="28" y="22"/>
                      </a:lnTo>
                      <a:lnTo>
                        <a:pt x="57" y="23"/>
                      </a:lnTo>
                      <a:lnTo>
                        <a:pt x="69" y="19"/>
                      </a:lnTo>
                      <a:lnTo>
                        <a:pt x="72" y="3"/>
                      </a:lnTo>
                      <a:lnTo>
                        <a:pt x="94" y="0"/>
                      </a:lnTo>
                      <a:lnTo>
                        <a:pt x="113" y="6"/>
                      </a:lnTo>
                      <a:lnTo>
                        <a:pt x="114" y="1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2" name="Freeform 444"/>
                <p:cNvSpPr>
                  <a:spLocks noChangeAspect="1"/>
                </p:cNvSpPr>
                <p:nvPr/>
              </p:nvSpPr>
              <p:spPr bwMode="auto">
                <a:xfrm>
                  <a:off x="2747" y="1524"/>
                  <a:ext cx="6" cy="13"/>
                </a:xfrm>
                <a:custGeom>
                  <a:avLst/>
                  <a:gdLst>
                    <a:gd name="T0" fmla="*/ 0 w 7"/>
                    <a:gd name="T1" fmla="*/ 0 h 12"/>
                    <a:gd name="T2" fmla="*/ 3 w 7"/>
                    <a:gd name="T3" fmla="*/ 110 h 12"/>
                    <a:gd name="T4" fmla="*/ 3 w 7"/>
                    <a:gd name="T5" fmla="*/ 110 h 12"/>
                    <a:gd name="T6" fmla="*/ 3 w 7"/>
                    <a:gd name="T7" fmla="*/ 80 h 12"/>
                    <a:gd name="T8" fmla="*/ 3 w 7"/>
                    <a:gd name="T9" fmla="*/ 2 h 12"/>
                    <a:gd name="T10" fmla="*/ 0 w 7"/>
                    <a:gd name="T11" fmla="*/ 0 h 12"/>
                    <a:gd name="T12" fmla="*/ 0 w 7"/>
                    <a:gd name="T13" fmla="*/ 0 h 12"/>
                    <a:gd name="T14" fmla="*/ 0 w 7"/>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12"/>
                    <a:gd name="T26" fmla="*/ 7 w 7"/>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12">
                      <a:moveTo>
                        <a:pt x="0" y="0"/>
                      </a:moveTo>
                      <a:lnTo>
                        <a:pt x="5" y="11"/>
                      </a:lnTo>
                      <a:lnTo>
                        <a:pt x="6" y="7"/>
                      </a:lnTo>
                      <a:lnTo>
                        <a:pt x="3" y="2"/>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3" name="Freeform 445"/>
                <p:cNvSpPr>
                  <a:spLocks noChangeAspect="1"/>
                </p:cNvSpPr>
                <p:nvPr/>
              </p:nvSpPr>
              <p:spPr bwMode="auto">
                <a:xfrm>
                  <a:off x="2475" y="1375"/>
                  <a:ext cx="38" cy="22"/>
                </a:xfrm>
                <a:custGeom>
                  <a:avLst/>
                  <a:gdLst>
                    <a:gd name="T0" fmla="*/ 8 w 37"/>
                    <a:gd name="T1" fmla="*/ 0 h 23"/>
                    <a:gd name="T2" fmla="*/ 0 w 37"/>
                    <a:gd name="T3" fmla="*/ 11 h 23"/>
                    <a:gd name="T4" fmla="*/ 9 w 37"/>
                    <a:gd name="T5" fmla="*/ 11 h 23"/>
                    <a:gd name="T6" fmla="*/ 55 w 37"/>
                    <a:gd name="T7" fmla="*/ 11 h 23"/>
                    <a:gd name="T8" fmla="*/ 58 w 37"/>
                    <a:gd name="T9" fmla="*/ 11 h 23"/>
                    <a:gd name="T10" fmla="*/ 74 w 37"/>
                    <a:gd name="T11" fmla="*/ 11 h 23"/>
                    <a:gd name="T12" fmla="*/ 60 w 37"/>
                    <a:gd name="T13" fmla="*/ 0 h 23"/>
                    <a:gd name="T14" fmla="*/ 8 w 37"/>
                    <a:gd name="T15" fmla="*/ 0 h 23"/>
                    <a:gd name="T16" fmla="*/ 8 w 37"/>
                    <a:gd name="T17" fmla="*/ 0 h 23"/>
                    <a:gd name="T18" fmla="*/ 8 w 37"/>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23"/>
                    <a:gd name="T32" fmla="*/ 37 w 37"/>
                    <a:gd name="T33" fmla="*/ 23 h 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23">
                      <a:moveTo>
                        <a:pt x="8" y="0"/>
                      </a:moveTo>
                      <a:lnTo>
                        <a:pt x="0" y="11"/>
                      </a:lnTo>
                      <a:lnTo>
                        <a:pt x="9" y="18"/>
                      </a:lnTo>
                      <a:lnTo>
                        <a:pt x="26" y="14"/>
                      </a:lnTo>
                      <a:lnTo>
                        <a:pt x="28" y="22"/>
                      </a:lnTo>
                      <a:lnTo>
                        <a:pt x="36" y="16"/>
                      </a:lnTo>
                      <a:lnTo>
                        <a:pt x="29" y="0"/>
                      </a:lnTo>
                      <a:lnTo>
                        <a:pt x="8"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4" name="Freeform 446"/>
                <p:cNvSpPr>
                  <a:spLocks noChangeAspect="1"/>
                </p:cNvSpPr>
                <p:nvPr/>
              </p:nvSpPr>
              <p:spPr bwMode="auto">
                <a:xfrm>
                  <a:off x="2728" y="1327"/>
                  <a:ext cx="44" cy="52"/>
                </a:xfrm>
                <a:custGeom>
                  <a:avLst/>
                  <a:gdLst>
                    <a:gd name="T0" fmla="*/ 11 w 43"/>
                    <a:gd name="T1" fmla="*/ 17 h 54"/>
                    <a:gd name="T2" fmla="*/ 51 w 43"/>
                    <a:gd name="T3" fmla="*/ 17 h 54"/>
                    <a:gd name="T4" fmla="*/ 51 w 43"/>
                    <a:gd name="T5" fmla="*/ 17 h 54"/>
                    <a:gd name="T6" fmla="*/ 60 w 43"/>
                    <a:gd name="T7" fmla="*/ 13 h 54"/>
                    <a:gd name="T8" fmla="*/ 77 w 43"/>
                    <a:gd name="T9" fmla="*/ 13 h 54"/>
                    <a:gd name="T10" fmla="*/ 77 w 43"/>
                    <a:gd name="T11" fmla="*/ 13 h 54"/>
                    <a:gd name="T12" fmla="*/ 61 w 43"/>
                    <a:gd name="T13" fmla="*/ 13 h 54"/>
                    <a:gd name="T14" fmla="*/ 67 w 43"/>
                    <a:gd name="T15" fmla="*/ 0 h 54"/>
                    <a:gd name="T16" fmla="*/ 9 w 43"/>
                    <a:gd name="T17" fmla="*/ 10 h 54"/>
                    <a:gd name="T18" fmla="*/ 0 w 43"/>
                    <a:gd name="T19" fmla="*/ 13 h 54"/>
                    <a:gd name="T20" fmla="*/ 1 w 43"/>
                    <a:gd name="T21" fmla="*/ 13 h 54"/>
                    <a:gd name="T22" fmla="*/ 9 w 43"/>
                    <a:gd name="T23" fmla="*/ 13 h 54"/>
                    <a:gd name="T24" fmla="*/ 11 w 43"/>
                    <a:gd name="T25" fmla="*/ 17 h 54"/>
                    <a:gd name="T26" fmla="*/ 11 w 43"/>
                    <a:gd name="T27" fmla="*/ 17 h 54"/>
                    <a:gd name="T28" fmla="*/ 11 w 43"/>
                    <a:gd name="T29" fmla="*/ 17 h 54"/>
                    <a:gd name="T30" fmla="*/ 11 w 43"/>
                    <a:gd name="T31" fmla="*/ 17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
                    <a:gd name="T49" fmla="*/ 0 h 54"/>
                    <a:gd name="T50" fmla="*/ 43 w 43"/>
                    <a:gd name="T51" fmla="*/ 54 h 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 h="54">
                      <a:moveTo>
                        <a:pt x="11" y="53"/>
                      </a:moveTo>
                      <a:lnTo>
                        <a:pt x="22" y="53"/>
                      </a:lnTo>
                      <a:lnTo>
                        <a:pt x="31" y="31"/>
                      </a:lnTo>
                      <a:lnTo>
                        <a:pt x="42" y="29"/>
                      </a:lnTo>
                      <a:lnTo>
                        <a:pt x="42" y="21"/>
                      </a:lnTo>
                      <a:lnTo>
                        <a:pt x="32" y="21"/>
                      </a:lnTo>
                      <a:lnTo>
                        <a:pt x="37" y="0"/>
                      </a:lnTo>
                      <a:lnTo>
                        <a:pt x="9" y="10"/>
                      </a:lnTo>
                      <a:lnTo>
                        <a:pt x="0" y="21"/>
                      </a:lnTo>
                      <a:lnTo>
                        <a:pt x="1" y="39"/>
                      </a:lnTo>
                      <a:lnTo>
                        <a:pt x="9" y="45"/>
                      </a:lnTo>
                      <a:lnTo>
                        <a:pt x="11" y="5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5" name="Freeform 447"/>
                <p:cNvSpPr>
                  <a:spLocks noChangeAspect="1"/>
                </p:cNvSpPr>
                <p:nvPr/>
              </p:nvSpPr>
              <p:spPr bwMode="auto">
                <a:xfrm>
                  <a:off x="2686" y="1471"/>
                  <a:ext cx="10" cy="12"/>
                </a:xfrm>
                <a:custGeom>
                  <a:avLst/>
                  <a:gdLst>
                    <a:gd name="T0" fmla="*/ 0 w 10"/>
                    <a:gd name="T1" fmla="*/ 10 h 12"/>
                    <a:gd name="T2" fmla="*/ 6 w 10"/>
                    <a:gd name="T3" fmla="*/ 0 h 12"/>
                    <a:gd name="T4" fmla="*/ 9 w 10"/>
                    <a:gd name="T5" fmla="*/ 11 h 12"/>
                    <a:gd name="T6" fmla="*/ 9 w 10"/>
                    <a:gd name="T7" fmla="*/ 11 h 12"/>
                    <a:gd name="T8" fmla="*/ 0 w 10"/>
                    <a:gd name="T9" fmla="*/ 10 h 12"/>
                    <a:gd name="T10" fmla="*/ 0 w 10"/>
                    <a:gd name="T11" fmla="*/ 10 h 12"/>
                    <a:gd name="T12" fmla="*/ 0 w 10"/>
                    <a:gd name="T13" fmla="*/ 10 h 12"/>
                    <a:gd name="T14" fmla="*/ 0 60000 65536"/>
                    <a:gd name="T15" fmla="*/ 0 60000 65536"/>
                    <a:gd name="T16" fmla="*/ 0 60000 65536"/>
                    <a:gd name="T17" fmla="*/ 0 60000 65536"/>
                    <a:gd name="T18" fmla="*/ 0 60000 65536"/>
                    <a:gd name="T19" fmla="*/ 0 60000 65536"/>
                    <a:gd name="T20" fmla="*/ 0 60000 65536"/>
                    <a:gd name="T21" fmla="*/ 0 w 10"/>
                    <a:gd name="T22" fmla="*/ 0 h 12"/>
                    <a:gd name="T23" fmla="*/ 10 w 1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2">
                      <a:moveTo>
                        <a:pt x="0" y="10"/>
                      </a:moveTo>
                      <a:lnTo>
                        <a:pt x="6" y="0"/>
                      </a:lnTo>
                      <a:lnTo>
                        <a:pt x="9"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6" name="Freeform 448"/>
                <p:cNvSpPr>
                  <a:spLocks noChangeAspect="1"/>
                </p:cNvSpPr>
                <p:nvPr/>
              </p:nvSpPr>
              <p:spPr bwMode="auto">
                <a:xfrm>
                  <a:off x="2747" y="1496"/>
                  <a:ext cx="127" cy="49"/>
                </a:xfrm>
                <a:custGeom>
                  <a:avLst/>
                  <a:gdLst>
                    <a:gd name="T0" fmla="*/ 0 w 125"/>
                    <a:gd name="T1" fmla="*/ 25 h 50"/>
                    <a:gd name="T2" fmla="*/ 3 w 125"/>
                    <a:gd name="T3" fmla="*/ 25 h 50"/>
                    <a:gd name="T4" fmla="*/ 6 w 125"/>
                    <a:gd name="T5" fmla="*/ 25 h 50"/>
                    <a:gd name="T6" fmla="*/ 5 w 125"/>
                    <a:gd name="T7" fmla="*/ 25 h 50"/>
                    <a:gd name="T8" fmla="*/ 5 w 125"/>
                    <a:gd name="T9" fmla="*/ 25 h 50"/>
                    <a:gd name="T10" fmla="*/ 15 w 125"/>
                    <a:gd name="T11" fmla="*/ 25 h 50"/>
                    <a:gd name="T12" fmla="*/ 16 w 125"/>
                    <a:gd name="T13" fmla="*/ 25 h 50"/>
                    <a:gd name="T14" fmla="*/ 72 w 125"/>
                    <a:gd name="T15" fmla="*/ 25 h 50"/>
                    <a:gd name="T16" fmla="*/ 74 w 125"/>
                    <a:gd name="T17" fmla="*/ 25 h 50"/>
                    <a:gd name="T18" fmla="*/ 98 w 125"/>
                    <a:gd name="T19" fmla="*/ 25 h 50"/>
                    <a:gd name="T20" fmla="*/ 169 w 125"/>
                    <a:gd name="T21" fmla="*/ 25 h 50"/>
                    <a:gd name="T22" fmla="*/ 194 w 125"/>
                    <a:gd name="T23" fmla="*/ 18 h 50"/>
                    <a:gd name="T24" fmla="*/ 184 w 125"/>
                    <a:gd name="T25" fmla="*/ 3 h 50"/>
                    <a:gd name="T26" fmla="*/ 146 w 125"/>
                    <a:gd name="T27" fmla="*/ 0 h 50"/>
                    <a:gd name="T28" fmla="*/ 132 w 125"/>
                    <a:gd name="T29" fmla="*/ 6 h 50"/>
                    <a:gd name="T30" fmla="*/ 102 w 125"/>
                    <a:gd name="T31" fmla="*/ 3 h 50"/>
                    <a:gd name="T32" fmla="*/ 83 w 125"/>
                    <a:gd name="T33" fmla="*/ 18 h 50"/>
                    <a:gd name="T34" fmla="*/ 84 w 125"/>
                    <a:gd name="T35" fmla="*/ 25 h 50"/>
                    <a:gd name="T36" fmla="*/ 0 w 125"/>
                    <a:gd name="T37" fmla="*/ 25 h 50"/>
                    <a:gd name="T38" fmla="*/ 0 w 125"/>
                    <a:gd name="T39" fmla="*/ 25 h 50"/>
                    <a:gd name="T40" fmla="*/ 0 w 125"/>
                    <a:gd name="T41" fmla="*/ 25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50"/>
                    <a:gd name="T65" fmla="*/ 125 w 125"/>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50">
                      <a:moveTo>
                        <a:pt x="0" y="29"/>
                      </a:moveTo>
                      <a:lnTo>
                        <a:pt x="3" y="31"/>
                      </a:lnTo>
                      <a:lnTo>
                        <a:pt x="6" y="36"/>
                      </a:lnTo>
                      <a:lnTo>
                        <a:pt x="5" y="40"/>
                      </a:lnTo>
                      <a:lnTo>
                        <a:pt x="15" y="42"/>
                      </a:lnTo>
                      <a:lnTo>
                        <a:pt x="16" y="42"/>
                      </a:lnTo>
                      <a:lnTo>
                        <a:pt x="43" y="38"/>
                      </a:lnTo>
                      <a:lnTo>
                        <a:pt x="45" y="43"/>
                      </a:lnTo>
                      <a:lnTo>
                        <a:pt x="67" y="49"/>
                      </a:lnTo>
                      <a:lnTo>
                        <a:pt x="107" y="41"/>
                      </a:lnTo>
                      <a:lnTo>
                        <a:pt x="124" y="18"/>
                      </a:lnTo>
                      <a:lnTo>
                        <a:pt x="117" y="3"/>
                      </a:lnTo>
                      <a:lnTo>
                        <a:pt x="91" y="0"/>
                      </a:lnTo>
                      <a:lnTo>
                        <a:pt x="84" y="6"/>
                      </a:lnTo>
                      <a:lnTo>
                        <a:pt x="69" y="3"/>
                      </a:lnTo>
                      <a:lnTo>
                        <a:pt x="54" y="18"/>
                      </a:lnTo>
                      <a:lnTo>
                        <a:pt x="55" y="26"/>
                      </a:lnTo>
                      <a:lnTo>
                        <a:pt x="0" y="2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7" name="Freeform 449"/>
                <p:cNvSpPr>
                  <a:spLocks noChangeAspect="1"/>
                </p:cNvSpPr>
                <p:nvPr/>
              </p:nvSpPr>
              <p:spPr bwMode="auto">
                <a:xfrm>
                  <a:off x="2690" y="1522"/>
                  <a:ext cx="73" cy="36"/>
                </a:xfrm>
                <a:custGeom>
                  <a:avLst/>
                  <a:gdLst>
                    <a:gd name="T0" fmla="*/ 15 w 72"/>
                    <a:gd name="T1" fmla="*/ 35 h 36"/>
                    <a:gd name="T2" fmla="*/ 11 w 72"/>
                    <a:gd name="T3" fmla="*/ 25 h 36"/>
                    <a:gd name="T4" fmla="*/ 2 w 72"/>
                    <a:gd name="T5" fmla="*/ 29 h 36"/>
                    <a:gd name="T6" fmla="*/ 0 w 72"/>
                    <a:gd name="T7" fmla="*/ 22 h 36"/>
                    <a:gd name="T8" fmla="*/ 15 w 72"/>
                    <a:gd name="T9" fmla="*/ 2 h 36"/>
                    <a:gd name="T10" fmla="*/ 25 w 72"/>
                    <a:gd name="T11" fmla="*/ 0 h 36"/>
                    <a:gd name="T12" fmla="*/ 85 w 72"/>
                    <a:gd name="T13" fmla="*/ 2 h 36"/>
                    <a:gd name="T14" fmla="*/ 90 w 72"/>
                    <a:gd name="T15" fmla="*/ 13 h 36"/>
                    <a:gd name="T16" fmla="*/ 100 w 72"/>
                    <a:gd name="T17" fmla="*/ 15 h 36"/>
                    <a:gd name="T18" fmla="*/ 96 w 72"/>
                    <a:gd name="T19" fmla="*/ 26 h 36"/>
                    <a:gd name="T20" fmla="*/ 84 w 72"/>
                    <a:gd name="T21" fmla="*/ 25 h 36"/>
                    <a:gd name="T22" fmla="*/ 77 w 72"/>
                    <a:gd name="T23" fmla="*/ 34 h 36"/>
                    <a:gd name="T24" fmla="*/ 68 w 72"/>
                    <a:gd name="T25" fmla="*/ 25 h 36"/>
                    <a:gd name="T26" fmla="*/ 15 w 72"/>
                    <a:gd name="T27" fmla="*/ 35 h 36"/>
                    <a:gd name="T28" fmla="*/ 15 w 72"/>
                    <a:gd name="T29" fmla="*/ 35 h 36"/>
                    <a:gd name="T30" fmla="*/ 15 w 72"/>
                    <a:gd name="T31" fmla="*/ 35 h 36"/>
                    <a:gd name="T32" fmla="*/ 15 w 72"/>
                    <a:gd name="T33" fmla="*/ 35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36"/>
                    <a:gd name="T53" fmla="*/ 72 w 7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36">
                      <a:moveTo>
                        <a:pt x="15" y="35"/>
                      </a:moveTo>
                      <a:lnTo>
                        <a:pt x="11" y="25"/>
                      </a:lnTo>
                      <a:lnTo>
                        <a:pt x="2" y="29"/>
                      </a:lnTo>
                      <a:lnTo>
                        <a:pt x="0" y="22"/>
                      </a:lnTo>
                      <a:lnTo>
                        <a:pt x="15" y="2"/>
                      </a:lnTo>
                      <a:lnTo>
                        <a:pt x="25" y="0"/>
                      </a:lnTo>
                      <a:lnTo>
                        <a:pt x="56" y="2"/>
                      </a:lnTo>
                      <a:lnTo>
                        <a:pt x="61" y="13"/>
                      </a:lnTo>
                      <a:lnTo>
                        <a:pt x="71" y="15"/>
                      </a:lnTo>
                      <a:lnTo>
                        <a:pt x="67" y="26"/>
                      </a:lnTo>
                      <a:lnTo>
                        <a:pt x="55" y="25"/>
                      </a:lnTo>
                      <a:lnTo>
                        <a:pt x="48" y="34"/>
                      </a:lnTo>
                      <a:lnTo>
                        <a:pt x="39" y="25"/>
                      </a:lnTo>
                      <a:lnTo>
                        <a:pt x="15" y="3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8" name="Freeform 450"/>
                <p:cNvSpPr>
                  <a:spLocks noChangeAspect="1"/>
                </p:cNvSpPr>
                <p:nvPr/>
              </p:nvSpPr>
              <p:spPr bwMode="auto">
                <a:xfrm>
                  <a:off x="2914" y="1622"/>
                  <a:ext cx="33" cy="62"/>
                </a:xfrm>
                <a:custGeom>
                  <a:avLst/>
                  <a:gdLst>
                    <a:gd name="T0" fmla="*/ 54 w 32"/>
                    <a:gd name="T1" fmla="*/ 20 h 63"/>
                    <a:gd name="T2" fmla="*/ 72 w 32"/>
                    <a:gd name="T3" fmla="*/ 31 h 63"/>
                    <a:gd name="T4" fmla="*/ 72 w 32"/>
                    <a:gd name="T5" fmla="*/ 31 h 63"/>
                    <a:gd name="T6" fmla="*/ 15 w 32"/>
                    <a:gd name="T7" fmla="*/ 32 h 63"/>
                    <a:gd name="T8" fmla="*/ 15 w 32"/>
                    <a:gd name="T9" fmla="*/ 33 h 63"/>
                    <a:gd name="T10" fmla="*/ 1 w 32"/>
                    <a:gd name="T11" fmla="*/ 31 h 63"/>
                    <a:gd name="T12" fmla="*/ 0 w 32"/>
                    <a:gd name="T13" fmla="*/ 16 h 63"/>
                    <a:gd name="T14" fmla="*/ 0 w 32"/>
                    <a:gd name="T15" fmla="*/ 16 h 63"/>
                    <a:gd name="T16" fmla="*/ 6 w 32"/>
                    <a:gd name="T17" fmla="*/ 0 h 63"/>
                    <a:gd name="T18" fmla="*/ 11 w 32"/>
                    <a:gd name="T19" fmla="*/ 4 h 63"/>
                    <a:gd name="T20" fmla="*/ 54 w 32"/>
                    <a:gd name="T21" fmla="*/ 20 h 63"/>
                    <a:gd name="T22" fmla="*/ 54 w 32"/>
                    <a:gd name="T23" fmla="*/ 20 h 63"/>
                    <a:gd name="T24" fmla="*/ 54 w 32"/>
                    <a:gd name="T25" fmla="*/ 2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63"/>
                    <a:gd name="T41" fmla="*/ 32 w 32"/>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63">
                      <a:moveTo>
                        <a:pt x="22" y="20"/>
                      </a:moveTo>
                      <a:lnTo>
                        <a:pt x="31" y="36"/>
                      </a:lnTo>
                      <a:lnTo>
                        <a:pt x="31" y="44"/>
                      </a:lnTo>
                      <a:lnTo>
                        <a:pt x="15" y="61"/>
                      </a:lnTo>
                      <a:lnTo>
                        <a:pt x="15" y="62"/>
                      </a:lnTo>
                      <a:lnTo>
                        <a:pt x="1" y="50"/>
                      </a:lnTo>
                      <a:lnTo>
                        <a:pt x="0" y="16"/>
                      </a:lnTo>
                      <a:lnTo>
                        <a:pt x="6" y="0"/>
                      </a:lnTo>
                      <a:lnTo>
                        <a:pt x="11" y="4"/>
                      </a:lnTo>
                      <a:lnTo>
                        <a:pt x="22" y="2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09" name="Freeform 451"/>
                <p:cNvSpPr>
                  <a:spLocks noChangeAspect="1"/>
                </p:cNvSpPr>
                <p:nvPr/>
              </p:nvSpPr>
              <p:spPr bwMode="auto">
                <a:xfrm>
                  <a:off x="2855" y="1504"/>
                  <a:ext cx="111" cy="56"/>
                </a:xfrm>
                <a:custGeom>
                  <a:avLst/>
                  <a:gdLst>
                    <a:gd name="T0" fmla="*/ 5 w 109"/>
                    <a:gd name="T1" fmla="*/ 28 h 57"/>
                    <a:gd name="T2" fmla="*/ 60 w 109"/>
                    <a:gd name="T3" fmla="*/ 28 h 57"/>
                    <a:gd name="T4" fmla="*/ 112 w 109"/>
                    <a:gd name="T5" fmla="*/ 28 h 57"/>
                    <a:gd name="T6" fmla="*/ 143 w 109"/>
                    <a:gd name="T7" fmla="*/ 28 h 57"/>
                    <a:gd name="T8" fmla="*/ 165 w 109"/>
                    <a:gd name="T9" fmla="*/ 18 h 57"/>
                    <a:gd name="T10" fmla="*/ 180 w 109"/>
                    <a:gd name="T11" fmla="*/ 11 h 57"/>
                    <a:gd name="T12" fmla="*/ 165 w 109"/>
                    <a:gd name="T13" fmla="*/ 3 h 57"/>
                    <a:gd name="T14" fmla="*/ 162 w 109"/>
                    <a:gd name="T15" fmla="*/ 3 h 57"/>
                    <a:gd name="T16" fmla="*/ 124 w 109"/>
                    <a:gd name="T17" fmla="*/ 0 h 57"/>
                    <a:gd name="T18" fmla="*/ 64 w 109"/>
                    <a:gd name="T19" fmla="*/ 14 h 57"/>
                    <a:gd name="T20" fmla="*/ 17 w 109"/>
                    <a:gd name="T21" fmla="*/ 10 h 57"/>
                    <a:gd name="T22" fmla="*/ 0 w 109"/>
                    <a:gd name="T23" fmla="*/ 28 h 57"/>
                    <a:gd name="T24" fmla="*/ 5 w 109"/>
                    <a:gd name="T25" fmla="*/ 28 h 57"/>
                    <a:gd name="T26" fmla="*/ 5 w 109"/>
                    <a:gd name="T27" fmla="*/ 28 h 57"/>
                    <a:gd name="T28" fmla="*/ 5 w 109"/>
                    <a:gd name="T29" fmla="*/ 28 h 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57"/>
                    <a:gd name="T47" fmla="*/ 109 w 109"/>
                    <a:gd name="T48" fmla="*/ 57 h 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57">
                      <a:moveTo>
                        <a:pt x="5" y="36"/>
                      </a:moveTo>
                      <a:lnTo>
                        <a:pt x="31" y="56"/>
                      </a:lnTo>
                      <a:lnTo>
                        <a:pt x="68" y="48"/>
                      </a:lnTo>
                      <a:lnTo>
                        <a:pt x="83" y="44"/>
                      </a:lnTo>
                      <a:lnTo>
                        <a:pt x="98" y="18"/>
                      </a:lnTo>
                      <a:lnTo>
                        <a:pt x="108" y="11"/>
                      </a:lnTo>
                      <a:lnTo>
                        <a:pt x="98" y="3"/>
                      </a:lnTo>
                      <a:lnTo>
                        <a:pt x="96" y="3"/>
                      </a:lnTo>
                      <a:lnTo>
                        <a:pt x="74" y="0"/>
                      </a:lnTo>
                      <a:lnTo>
                        <a:pt x="35" y="14"/>
                      </a:lnTo>
                      <a:lnTo>
                        <a:pt x="17" y="10"/>
                      </a:lnTo>
                      <a:lnTo>
                        <a:pt x="0" y="33"/>
                      </a:lnTo>
                      <a:lnTo>
                        <a:pt x="5" y="3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0" name="Freeform 452"/>
                <p:cNvSpPr>
                  <a:spLocks noChangeAspect="1"/>
                </p:cNvSpPr>
                <p:nvPr/>
              </p:nvSpPr>
              <p:spPr bwMode="auto">
                <a:xfrm>
                  <a:off x="2275" y="1162"/>
                  <a:ext cx="150" cy="57"/>
                </a:xfrm>
                <a:custGeom>
                  <a:avLst/>
                  <a:gdLst>
                    <a:gd name="T0" fmla="*/ 0 w 147"/>
                    <a:gd name="T1" fmla="*/ 19 h 57"/>
                    <a:gd name="T2" fmla="*/ 59 w 147"/>
                    <a:gd name="T3" fmla="*/ 20 h 57"/>
                    <a:gd name="T4" fmla="*/ 0 w 147"/>
                    <a:gd name="T5" fmla="*/ 33 h 57"/>
                    <a:gd name="T6" fmla="*/ 20 w 147"/>
                    <a:gd name="T7" fmla="*/ 33 h 57"/>
                    <a:gd name="T8" fmla="*/ 56 w 147"/>
                    <a:gd name="T9" fmla="*/ 41 h 57"/>
                    <a:gd name="T10" fmla="*/ 13 w 147"/>
                    <a:gd name="T11" fmla="*/ 48 h 57"/>
                    <a:gd name="T12" fmla="*/ 120 w 147"/>
                    <a:gd name="T13" fmla="*/ 56 h 57"/>
                    <a:gd name="T14" fmla="*/ 236 w 147"/>
                    <a:gd name="T15" fmla="*/ 37 h 57"/>
                    <a:gd name="T16" fmla="*/ 259 w 147"/>
                    <a:gd name="T17" fmla="*/ 29 h 57"/>
                    <a:gd name="T18" fmla="*/ 261 w 147"/>
                    <a:gd name="T19" fmla="*/ 19 h 57"/>
                    <a:gd name="T20" fmla="*/ 242 w 147"/>
                    <a:gd name="T21" fmla="*/ 14 h 57"/>
                    <a:gd name="T22" fmla="*/ 244 w 147"/>
                    <a:gd name="T23" fmla="*/ 4 h 57"/>
                    <a:gd name="T24" fmla="*/ 206 w 147"/>
                    <a:gd name="T25" fmla="*/ 0 h 57"/>
                    <a:gd name="T26" fmla="*/ 168 w 147"/>
                    <a:gd name="T27" fmla="*/ 9 h 57"/>
                    <a:gd name="T28" fmla="*/ 114 w 147"/>
                    <a:gd name="T29" fmla="*/ 13 h 57"/>
                    <a:gd name="T30" fmla="*/ 100 w 147"/>
                    <a:gd name="T31" fmla="*/ 9 h 57"/>
                    <a:gd name="T32" fmla="*/ 94 w 147"/>
                    <a:gd name="T33" fmla="*/ 17 h 57"/>
                    <a:gd name="T34" fmla="*/ 68 w 147"/>
                    <a:gd name="T35" fmla="*/ 20 h 57"/>
                    <a:gd name="T36" fmla="*/ 70 w 147"/>
                    <a:gd name="T37" fmla="*/ 9 h 57"/>
                    <a:gd name="T38" fmla="*/ 23 w 147"/>
                    <a:gd name="T39" fmla="*/ 2 h 57"/>
                    <a:gd name="T40" fmla="*/ 0 w 147"/>
                    <a:gd name="T41" fmla="*/ 19 h 57"/>
                    <a:gd name="T42" fmla="*/ 0 w 147"/>
                    <a:gd name="T43" fmla="*/ 19 h 57"/>
                    <a:gd name="T44" fmla="*/ 0 w 147"/>
                    <a:gd name="T45" fmla="*/ 19 h 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
                    <a:gd name="T70" fmla="*/ 0 h 57"/>
                    <a:gd name="T71" fmla="*/ 147 w 147"/>
                    <a:gd name="T72" fmla="*/ 57 h 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 h="57">
                      <a:moveTo>
                        <a:pt x="0" y="19"/>
                      </a:moveTo>
                      <a:lnTo>
                        <a:pt x="30" y="20"/>
                      </a:lnTo>
                      <a:lnTo>
                        <a:pt x="0" y="33"/>
                      </a:lnTo>
                      <a:lnTo>
                        <a:pt x="20" y="33"/>
                      </a:lnTo>
                      <a:lnTo>
                        <a:pt x="27" y="41"/>
                      </a:lnTo>
                      <a:lnTo>
                        <a:pt x="13" y="48"/>
                      </a:lnTo>
                      <a:lnTo>
                        <a:pt x="68" y="56"/>
                      </a:lnTo>
                      <a:lnTo>
                        <a:pt x="131" y="37"/>
                      </a:lnTo>
                      <a:lnTo>
                        <a:pt x="145" y="29"/>
                      </a:lnTo>
                      <a:lnTo>
                        <a:pt x="146" y="19"/>
                      </a:lnTo>
                      <a:lnTo>
                        <a:pt x="135" y="14"/>
                      </a:lnTo>
                      <a:lnTo>
                        <a:pt x="136" y="4"/>
                      </a:lnTo>
                      <a:lnTo>
                        <a:pt x="115" y="0"/>
                      </a:lnTo>
                      <a:lnTo>
                        <a:pt x="95" y="9"/>
                      </a:lnTo>
                      <a:lnTo>
                        <a:pt x="65" y="13"/>
                      </a:lnTo>
                      <a:lnTo>
                        <a:pt x="58" y="9"/>
                      </a:lnTo>
                      <a:lnTo>
                        <a:pt x="55" y="17"/>
                      </a:lnTo>
                      <a:lnTo>
                        <a:pt x="39" y="20"/>
                      </a:lnTo>
                      <a:lnTo>
                        <a:pt x="41" y="9"/>
                      </a:lnTo>
                      <a:lnTo>
                        <a:pt x="23" y="2"/>
                      </a:lnTo>
                      <a:lnTo>
                        <a:pt x="0" y="19"/>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1" name="Freeform 453"/>
                <p:cNvSpPr>
                  <a:spLocks noChangeAspect="1"/>
                </p:cNvSpPr>
                <p:nvPr/>
              </p:nvSpPr>
              <p:spPr bwMode="auto">
                <a:xfrm>
                  <a:off x="2774" y="935"/>
                  <a:ext cx="186" cy="60"/>
                </a:xfrm>
                <a:custGeom>
                  <a:avLst/>
                  <a:gdLst>
                    <a:gd name="T0" fmla="*/ 0 w 183"/>
                    <a:gd name="T1" fmla="*/ 10 h 61"/>
                    <a:gd name="T2" fmla="*/ 6 w 183"/>
                    <a:gd name="T3" fmla="*/ 26 h 61"/>
                    <a:gd name="T4" fmla="*/ 24 w 183"/>
                    <a:gd name="T5" fmla="*/ 30 h 61"/>
                    <a:gd name="T6" fmla="*/ 76 w 183"/>
                    <a:gd name="T7" fmla="*/ 30 h 61"/>
                    <a:gd name="T8" fmla="*/ 60 w 183"/>
                    <a:gd name="T9" fmla="*/ 30 h 61"/>
                    <a:gd name="T10" fmla="*/ 64 w 183"/>
                    <a:gd name="T11" fmla="*/ 30 h 61"/>
                    <a:gd name="T12" fmla="*/ 110 w 183"/>
                    <a:gd name="T13" fmla="*/ 31 h 61"/>
                    <a:gd name="T14" fmla="*/ 150 w 183"/>
                    <a:gd name="T15" fmla="*/ 30 h 61"/>
                    <a:gd name="T16" fmla="*/ 171 w 183"/>
                    <a:gd name="T17" fmla="*/ 26 h 61"/>
                    <a:gd name="T18" fmla="*/ 198 w 183"/>
                    <a:gd name="T19" fmla="*/ 30 h 61"/>
                    <a:gd name="T20" fmla="*/ 184 w 183"/>
                    <a:gd name="T21" fmla="*/ 30 h 61"/>
                    <a:gd name="T22" fmla="*/ 218 w 183"/>
                    <a:gd name="T23" fmla="*/ 30 h 61"/>
                    <a:gd name="T24" fmla="*/ 262 w 183"/>
                    <a:gd name="T25" fmla="*/ 30 h 61"/>
                    <a:gd name="T26" fmla="*/ 148 w 183"/>
                    <a:gd name="T27" fmla="*/ 19 h 61"/>
                    <a:gd name="T28" fmla="*/ 142 w 183"/>
                    <a:gd name="T29" fmla="*/ 11 h 61"/>
                    <a:gd name="T30" fmla="*/ 236 w 183"/>
                    <a:gd name="T31" fmla="*/ 19 h 61"/>
                    <a:gd name="T32" fmla="*/ 290 w 183"/>
                    <a:gd name="T33" fmla="*/ 9 h 61"/>
                    <a:gd name="T34" fmla="*/ 288 w 183"/>
                    <a:gd name="T35" fmla="*/ 5 h 61"/>
                    <a:gd name="T36" fmla="*/ 162 w 183"/>
                    <a:gd name="T37" fmla="*/ 0 h 61"/>
                    <a:gd name="T38" fmla="*/ 80 w 183"/>
                    <a:gd name="T39" fmla="*/ 11 h 61"/>
                    <a:gd name="T40" fmla="*/ 0 w 183"/>
                    <a:gd name="T41" fmla="*/ 10 h 61"/>
                    <a:gd name="T42" fmla="*/ 0 w 183"/>
                    <a:gd name="T43" fmla="*/ 10 h 61"/>
                    <a:gd name="T44" fmla="*/ 0 w 183"/>
                    <a:gd name="T45" fmla="*/ 1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61"/>
                    <a:gd name="T71" fmla="*/ 183 w 183"/>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61">
                      <a:moveTo>
                        <a:pt x="0" y="10"/>
                      </a:moveTo>
                      <a:lnTo>
                        <a:pt x="6" y="26"/>
                      </a:lnTo>
                      <a:lnTo>
                        <a:pt x="24" y="33"/>
                      </a:lnTo>
                      <a:lnTo>
                        <a:pt x="47" y="33"/>
                      </a:lnTo>
                      <a:lnTo>
                        <a:pt x="31" y="37"/>
                      </a:lnTo>
                      <a:lnTo>
                        <a:pt x="35" y="44"/>
                      </a:lnTo>
                      <a:lnTo>
                        <a:pt x="72" y="60"/>
                      </a:lnTo>
                      <a:lnTo>
                        <a:pt x="92" y="31"/>
                      </a:lnTo>
                      <a:lnTo>
                        <a:pt x="107" y="26"/>
                      </a:lnTo>
                      <a:lnTo>
                        <a:pt x="125" y="37"/>
                      </a:lnTo>
                      <a:lnTo>
                        <a:pt x="116" y="45"/>
                      </a:lnTo>
                      <a:lnTo>
                        <a:pt x="138" y="49"/>
                      </a:lnTo>
                      <a:lnTo>
                        <a:pt x="163" y="41"/>
                      </a:lnTo>
                      <a:lnTo>
                        <a:pt x="91" y="19"/>
                      </a:lnTo>
                      <a:lnTo>
                        <a:pt x="88" y="11"/>
                      </a:lnTo>
                      <a:lnTo>
                        <a:pt x="147" y="19"/>
                      </a:lnTo>
                      <a:lnTo>
                        <a:pt x="182" y="9"/>
                      </a:lnTo>
                      <a:lnTo>
                        <a:pt x="181" y="5"/>
                      </a:lnTo>
                      <a:lnTo>
                        <a:pt x="101" y="0"/>
                      </a:lnTo>
                      <a:lnTo>
                        <a:pt x="51" y="11"/>
                      </a:lnTo>
                      <a:lnTo>
                        <a:pt x="0" y="1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2" name="Freeform 454"/>
                <p:cNvSpPr>
                  <a:spLocks noChangeAspect="1"/>
                </p:cNvSpPr>
                <p:nvPr/>
              </p:nvSpPr>
              <p:spPr bwMode="auto">
                <a:xfrm>
                  <a:off x="2494" y="1310"/>
                  <a:ext cx="20" cy="18"/>
                </a:xfrm>
                <a:custGeom>
                  <a:avLst/>
                  <a:gdLst>
                    <a:gd name="T0" fmla="*/ 0 w 19"/>
                    <a:gd name="T1" fmla="*/ 17 h 18"/>
                    <a:gd name="T2" fmla="*/ 8 w 19"/>
                    <a:gd name="T3" fmla="*/ 15 h 18"/>
                    <a:gd name="T4" fmla="*/ 75 w 19"/>
                    <a:gd name="T5" fmla="*/ 0 h 18"/>
                    <a:gd name="T6" fmla="*/ 6 w 19"/>
                    <a:gd name="T7" fmla="*/ 6 h 18"/>
                    <a:gd name="T8" fmla="*/ 0 w 19"/>
                    <a:gd name="T9" fmla="*/ 17 h 18"/>
                    <a:gd name="T10" fmla="*/ 0 w 19"/>
                    <a:gd name="T11" fmla="*/ 17 h 18"/>
                    <a:gd name="T12" fmla="*/ 0 w 19"/>
                    <a:gd name="T13" fmla="*/ 17 h 18"/>
                    <a:gd name="T14" fmla="*/ 0 60000 65536"/>
                    <a:gd name="T15" fmla="*/ 0 60000 65536"/>
                    <a:gd name="T16" fmla="*/ 0 60000 65536"/>
                    <a:gd name="T17" fmla="*/ 0 60000 65536"/>
                    <a:gd name="T18" fmla="*/ 0 60000 65536"/>
                    <a:gd name="T19" fmla="*/ 0 60000 65536"/>
                    <a:gd name="T20" fmla="*/ 0 60000 65536"/>
                    <a:gd name="T21" fmla="*/ 0 w 19"/>
                    <a:gd name="T22" fmla="*/ 0 h 18"/>
                    <a:gd name="T23" fmla="*/ 19 w 19"/>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8">
                      <a:moveTo>
                        <a:pt x="0" y="17"/>
                      </a:moveTo>
                      <a:lnTo>
                        <a:pt x="8" y="15"/>
                      </a:lnTo>
                      <a:lnTo>
                        <a:pt x="18" y="0"/>
                      </a:lnTo>
                      <a:lnTo>
                        <a:pt x="6" y="6"/>
                      </a:lnTo>
                      <a:lnTo>
                        <a:pt x="0" y="1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3" name="Freeform 455"/>
                <p:cNvSpPr>
                  <a:spLocks noChangeAspect="1"/>
                </p:cNvSpPr>
                <p:nvPr/>
              </p:nvSpPr>
              <p:spPr bwMode="auto">
                <a:xfrm>
                  <a:off x="2493" y="1335"/>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4" name="Freeform 456"/>
                <p:cNvSpPr>
                  <a:spLocks noChangeAspect="1"/>
                </p:cNvSpPr>
                <p:nvPr/>
              </p:nvSpPr>
              <p:spPr bwMode="auto">
                <a:xfrm>
                  <a:off x="2882" y="1322"/>
                  <a:ext cx="15" cy="15"/>
                </a:xfrm>
                <a:custGeom>
                  <a:avLst/>
                  <a:gdLst>
                    <a:gd name="T0" fmla="*/ 0 w 16"/>
                    <a:gd name="T1" fmla="*/ 6 h 16"/>
                    <a:gd name="T2" fmla="*/ 1 w 16"/>
                    <a:gd name="T3" fmla="*/ 8 h 16"/>
                    <a:gd name="T4" fmla="*/ 8 w 16"/>
                    <a:gd name="T5" fmla="*/ 8 h 16"/>
                    <a:gd name="T6" fmla="*/ 8 w 16"/>
                    <a:gd name="T7" fmla="*/ 0 h 16"/>
                    <a:gd name="T8" fmla="*/ 0 w 16"/>
                    <a:gd name="T9" fmla="*/ 6 h 16"/>
                    <a:gd name="T10" fmla="*/ 0 w 16"/>
                    <a:gd name="T11" fmla="*/ 6 h 16"/>
                    <a:gd name="T12" fmla="*/ 0 w 16"/>
                    <a:gd name="T13" fmla="*/ 6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6"/>
                      </a:moveTo>
                      <a:lnTo>
                        <a:pt x="1" y="15"/>
                      </a:lnTo>
                      <a:lnTo>
                        <a:pt x="10" y="11"/>
                      </a:lnTo>
                      <a:lnTo>
                        <a:pt x="15" y="0"/>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5" name="Freeform 457"/>
                <p:cNvSpPr>
                  <a:spLocks noChangeAspect="1"/>
                </p:cNvSpPr>
                <p:nvPr/>
              </p:nvSpPr>
              <p:spPr bwMode="auto">
                <a:xfrm>
                  <a:off x="2904" y="127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6" name="Freeform 458"/>
                <p:cNvSpPr>
                  <a:spLocks noChangeAspect="1"/>
                </p:cNvSpPr>
                <p:nvPr/>
              </p:nvSpPr>
              <p:spPr bwMode="auto">
                <a:xfrm>
                  <a:off x="2505" y="1307"/>
                  <a:ext cx="122" cy="166"/>
                </a:xfrm>
                <a:custGeom>
                  <a:avLst/>
                  <a:gdLst>
                    <a:gd name="T0" fmla="*/ 0 w 121"/>
                    <a:gd name="T1" fmla="*/ 100 h 169"/>
                    <a:gd name="T2" fmla="*/ 18 w 121"/>
                    <a:gd name="T3" fmla="*/ 97 h 169"/>
                    <a:gd name="T4" fmla="*/ 30 w 121"/>
                    <a:gd name="T5" fmla="*/ 100 h 169"/>
                    <a:gd name="T6" fmla="*/ 35 w 121"/>
                    <a:gd name="T7" fmla="*/ 94 h 169"/>
                    <a:gd name="T8" fmla="*/ 45 w 121"/>
                    <a:gd name="T9" fmla="*/ 92 h 169"/>
                    <a:gd name="T10" fmla="*/ 57 w 121"/>
                    <a:gd name="T11" fmla="*/ 95 h 169"/>
                    <a:gd name="T12" fmla="*/ 134 w 121"/>
                    <a:gd name="T13" fmla="*/ 90 h 169"/>
                    <a:gd name="T14" fmla="*/ 142 w 121"/>
                    <a:gd name="T15" fmla="*/ 85 h 169"/>
                    <a:gd name="T16" fmla="*/ 128 w 121"/>
                    <a:gd name="T17" fmla="*/ 84 h 169"/>
                    <a:gd name="T18" fmla="*/ 149 w 121"/>
                    <a:gd name="T19" fmla="*/ 73 h 169"/>
                    <a:gd name="T20" fmla="*/ 137 w 121"/>
                    <a:gd name="T21" fmla="*/ 68 h 169"/>
                    <a:gd name="T22" fmla="*/ 121 w 121"/>
                    <a:gd name="T23" fmla="*/ 69 h 169"/>
                    <a:gd name="T24" fmla="*/ 127 w 121"/>
                    <a:gd name="T25" fmla="*/ 66 h 169"/>
                    <a:gd name="T26" fmla="*/ 116 w 121"/>
                    <a:gd name="T27" fmla="*/ 53 h 169"/>
                    <a:gd name="T28" fmla="*/ 106 w 121"/>
                    <a:gd name="T29" fmla="*/ 50 h 169"/>
                    <a:gd name="T30" fmla="*/ 95 w 121"/>
                    <a:gd name="T31" fmla="*/ 28 h 169"/>
                    <a:gd name="T32" fmla="*/ 47 w 121"/>
                    <a:gd name="T33" fmla="*/ 28 h 169"/>
                    <a:gd name="T34" fmla="*/ 100 w 121"/>
                    <a:gd name="T35" fmla="*/ 25 h 169"/>
                    <a:gd name="T36" fmla="*/ 100 w 121"/>
                    <a:gd name="T37" fmla="*/ 19 h 169"/>
                    <a:gd name="T38" fmla="*/ 37 w 121"/>
                    <a:gd name="T39" fmla="*/ 20 h 169"/>
                    <a:gd name="T40" fmla="*/ 56 w 121"/>
                    <a:gd name="T41" fmla="*/ 7 h 169"/>
                    <a:gd name="T42" fmla="*/ 53 w 121"/>
                    <a:gd name="T43" fmla="*/ 0 h 169"/>
                    <a:gd name="T44" fmla="*/ 26 w 121"/>
                    <a:gd name="T45" fmla="*/ 3 h 169"/>
                    <a:gd name="T46" fmla="*/ 11 w 121"/>
                    <a:gd name="T47" fmla="*/ 24 h 169"/>
                    <a:gd name="T48" fmla="*/ 16 w 121"/>
                    <a:gd name="T49" fmla="*/ 28 h 169"/>
                    <a:gd name="T50" fmla="*/ 7 w 121"/>
                    <a:gd name="T51" fmla="*/ 28 h 169"/>
                    <a:gd name="T52" fmla="*/ 16 w 121"/>
                    <a:gd name="T53" fmla="*/ 28 h 169"/>
                    <a:gd name="T54" fmla="*/ 15 w 121"/>
                    <a:gd name="T55" fmla="*/ 28 h 169"/>
                    <a:gd name="T56" fmla="*/ 2 w 121"/>
                    <a:gd name="T57" fmla="*/ 28 h 169"/>
                    <a:gd name="T58" fmla="*/ 11 w 121"/>
                    <a:gd name="T59" fmla="*/ 28 h 169"/>
                    <a:gd name="T60" fmla="*/ 11 w 121"/>
                    <a:gd name="T61" fmla="*/ 32 h 169"/>
                    <a:gd name="T62" fmla="*/ 19 w 121"/>
                    <a:gd name="T63" fmla="*/ 28 h 169"/>
                    <a:gd name="T64" fmla="*/ 26 w 121"/>
                    <a:gd name="T65" fmla="*/ 32 h 169"/>
                    <a:gd name="T66" fmla="*/ 18 w 121"/>
                    <a:gd name="T67" fmla="*/ 42 h 169"/>
                    <a:gd name="T68" fmla="*/ 22 w 121"/>
                    <a:gd name="T69" fmla="*/ 50 h 169"/>
                    <a:gd name="T70" fmla="*/ 46 w 121"/>
                    <a:gd name="T71" fmla="*/ 42 h 169"/>
                    <a:gd name="T72" fmla="*/ 41 w 121"/>
                    <a:gd name="T73" fmla="*/ 51 h 169"/>
                    <a:gd name="T74" fmla="*/ 53 w 121"/>
                    <a:gd name="T75" fmla="*/ 56 h 169"/>
                    <a:gd name="T76" fmla="*/ 47 w 121"/>
                    <a:gd name="T77" fmla="*/ 64 h 169"/>
                    <a:gd name="T78" fmla="*/ 24 w 121"/>
                    <a:gd name="T79" fmla="*/ 64 h 169"/>
                    <a:gd name="T80" fmla="*/ 19 w 121"/>
                    <a:gd name="T81" fmla="*/ 70 h 169"/>
                    <a:gd name="T82" fmla="*/ 29 w 121"/>
                    <a:gd name="T83" fmla="*/ 70 h 169"/>
                    <a:gd name="T84" fmla="*/ 28 w 121"/>
                    <a:gd name="T85" fmla="*/ 75 h 169"/>
                    <a:gd name="T86" fmla="*/ 9 w 121"/>
                    <a:gd name="T87" fmla="*/ 79 h 169"/>
                    <a:gd name="T88" fmla="*/ 12 w 121"/>
                    <a:gd name="T89" fmla="*/ 81 h 169"/>
                    <a:gd name="T90" fmla="*/ 38 w 121"/>
                    <a:gd name="T91" fmla="*/ 84 h 169"/>
                    <a:gd name="T92" fmla="*/ 49 w 121"/>
                    <a:gd name="T93" fmla="*/ 81 h 169"/>
                    <a:gd name="T94" fmla="*/ 42 w 121"/>
                    <a:gd name="T95" fmla="*/ 86 h 169"/>
                    <a:gd name="T96" fmla="*/ 26 w 121"/>
                    <a:gd name="T97" fmla="*/ 86 h 169"/>
                    <a:gd name="T98" fmla="*/ 0 w 121"/>
                    <a:gd name="T99" fmla="*/ 100 h 169"/>
                    <a:gd name="T100" fmla="*/ 0 w 121"/>
                    <a:gd name="T101" fmla="*/ 100 h 169"/>
                    <a:gd name="T102" fmla="*/ 0 w 121"/>
                    <a:gd name="T103" fmla="*/ 100 h 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1"/>
                    <a:gd name="T157" fmla="*/ 0 h 169"/>
                    <a:gd name="T158" fmla="*/ 121 w 121"/>
                    <a:gd name="T159" fmla="*/ 169 h 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1" h="169">
                      <a:moveTo>
                        <a:pt x="0" y="168"/>
                      </a:moveTo>
                      <a:lnTo>
                        <a:pt x="18" y="163"/>
                      </a:lnTo>
                      <a:lnTo>
                        <a:pt x="30" y="167"/>
                      </a:lnTo>
                      <a:lnTo>
                        <a:pt x="35" y="159"/>
                      </a:lnTo>
                      <a:lnTo>
                        <a:pt x="45" y="156"/>
                      </a:lnTo>
                      <a:lnTo>
                        <a:pt x="57" y="160"/>
                      </a:lnTo>
                      <a:lnTo>
                        <a:pt x="105" y="153"/>
                      </a:lnTo>
                      <a:lnTo>
                        <a:pt x="113" y="145"/>
                      </a:lnTo>
                      <a:lnTo>
                        <a:pt x="99" y="144"/>
                      </a:lnTo>
                      <a:lnTo>
                        <a:pt x="120" y="121"/>
                      </a:lnTo>
                      <a:lnTo>
                        <a:pt x="108" y="111"/>
                      </a:lnTo>
                      <a:lnTo>
                        <a:pt x="92" y="113"/>
                      </a:lnTo>
                      <a:lnTo>
                        <a:pt x="98" y="107"/>
                      </a:lnTo>
                      <a:lnTo>
                        <a:pt x="87" y="82"/>
                      </a:lnTo>
                      <a:lnTo>
                        <a:pt x="77" y="79"/>
                      </a:lnTo>
                      <a:lnTo>
                        <a:pt x="66" y="54"/>
                      </a:lnTo>
                      <a:lnTo>
                        <a:pt x="47" y="51"/>
                      </a:lnTo>
                      <a:lnTo>
                        <a:pt x="71" y="25"/>
                      </a:lnTo>
                      <a:lnTo>
                        <a:pt x="71" y="19"/>
                      </a:lnTo>
                      <a:lnTo>
                        <a:pt x="37" y="20"/>
                      </a:lnTo>
                      <a:lnTo>
                        <a:pt x="56" y="7"/>
                      </a:lnTo>
                      <a:lnTo>
                        <a:pt x="53" y="0"/>
                      </a:lnTo>
                      <a:lnTo>
                        <a:pt x="26" y="3"/>
                      </a:lnTo>
                      <a:lnTo>
                        <a:pt x="11" y="24"/>
                      </a:lnTo>
                      <a:lnTo>
                        <a:pt x="16" y="28"/>
                      </a:lnTo>
                      <a:lnTo>
                        <a:pt x="7" y="45"/>
                      </a:lnTo>
                      <a:lnTo>
                        <a:pt x="16" y="41"/>
                      </a:lnTo>
                      <a:lnTo>
                        <a:pt x="15" y="50"/>
                      </a:lnTo>
                      <a:lnTo>
                        <a:pt x="2" y="56"/>
                      </a:lnTo>
                      <a:lnTo>
                        <a:pt x="11" y="56"/>
                      </a:lnTo>
                      <a:lnTo>
                        <a:pt x="11" y="61"/>
                      </a:lnTo>
                      <a:lnTo>
                        <a:pt x="19" y="54"/>
                      </a:lnTo>
                      <a:lnTo>
                        <a:pt x="26" y="61"/>
                      </a:lnTo>
                      <a:lnTo>
                        <a:pt x="18" y="71"/>
                      </a:lnTo>
                      <a:lnTo>
                        <a:pt x="22" y="79"/>
                      </a:lnTo>
                      <a:lnTo>
                        <a:pt x="46" y="71"/>
                      </a:lnTo>
                      <a:lnTo>
                        <a:pt x="41" y="80"/>
                      </a:lnTo>
                      <a:lnTo>
                        <a:pt x="53" y="87"/>
                      </a:lnTo>
                      <a:lnTo>
                        <a:pt x="47" y="103"/>
                      </a:lnTo>
                      <a:lnTo>
                        <a:pt x="24" y="103"/>
                      </a:lnTo>
                      <a:lnTo>
                        <a:pt x="19" y="114"/>
                      </a:lnTo>
                      <a:lnTo>
                        <a:pt x="29" y="114"/>
                      </a:lnTo>
                      <a:lnTo>
                        <a:pt x="28" y="125"/>
                      </a:lnTo>
                      <a:lnTo>
                        <a:pt x="9" y="133"/>
                      </a:lnTo>
                      <a:lnTo>
                        <a:pt x="12" y="137"/>
                      </a:lnTo>
                      <a:lnTo>
                        <a:pt x="38" y="144"/>
                      </a:lnTo>
                      <a:lnTo>
                        <a:pt x="49" y="137"/>
                      </a:lnTo>
                      <a:lnTo>
                        <a:pt x="42" y="146"/>
                      </a:lnTo>
                      <a:lnTo>
                        <a:pt x="26" y="146"/>
                      </a:lnTo>
                      <a:lnTo>
                        <a:pt x="0" y="16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7" name="Freeform 459"/>
                <p:cNvSpPr>
                  <a:spLocks noChangeAspect="1"/>
                </p:cNvSpPr>
                <p:nvPr/>
              </p:nvSpPr>
              <p:spPr bwMode="auto">
                <a:xfrm>
                  <a:off x="2733" y="1615"/>
                  <a:ext cx="14" cy="34"/>
                </a:xfrm>
                <a:custGeom>
                  <a:avLst/>
                  <a:gdLst>
                    <a:gd name="T0" fmla="*/ 0 w 14"/>
                    <a:gd name="T1" fmla="*/ 11 h 35"/>
                    <a:gd name="T2" fmla="*/ 0 w 14"/>
                    <a:gd name="T3" fmla="*/ 17 h 35"/>
                    <a:gd name="T4" fmla="*/ 9 w 14"/>
                    <a:gd name="T5" fmla="*/ 17 h 35"/>
                    <a:gd name="T6" fmla="*/ 13 w 14"/>
                    <a:gd name="T7" fmla="*/ 0 h 35"/>
                    <a:gd name="T8" fmla="*/ 0 w 14"/>
                    <a:gd name="T9" fmla="*/ 11 h 35"/>
                    <a:gd name="T10" fmla="*/ 0 w 14"/>
                    <a:gd name="T11" fmla="*/ 11 h 35"/>
                    <a:gd name="T12" fmla="*/ 0 w 14"/>
                    <a:gd name="T13" fmla="*/ 11 h 35"/>
                    <a:gd name="T14" fmla="*/ 0 60000 65536"/>
                    <a:gd name="T15" fmla="*/ 0 60000 65536"/>
                    <a:gd name="T16" fmla="*/ 0 60000 65536"/>
                    <a:gd name="T17" fmla="*/ 0 60000 65536"/>
                    <a:gd name="T18" fmla="*/ 0 60000 65536"/>
                    <a:gd name="T19" fmla="*/ 0 60000 65536"/>
                    <a:gd name="T20" fmla="*/ 0 60000 65536"/>
                    <a:gd name="T21" fmla="*/ 0 w 14"/>
                    <a:gd name="T22" fmla="*/ 0 h 35"/>
                    <a:gd name="T23" fmla="*/ 14 w 1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35">
                      <a:moveTo>
                        <a:pt x="0" y="11"/>
                      </a:moveTo>
                      <a:lnTo>
                        <a:pt x="0" y="26"/>
                      </a:lnTo>
                      <a:lnTo>
                        <a:pt x="9" y="34"/>
                      </a:lnTo>
                      <a:lnTo>
                        <a:pt x="13"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8" name="Freeform 460"/>
                <p:cNvSpPr>
                  <a:spLocks noChangeAspect="1"/>
                </p:cNvSpPr>
                <p:nvPr/>
              </p:nvSpPr>
              <p:spPr bwMode="auto">
                <a:xfrm>
                  <a:off x="2724" y="1650"/>
                  <a:ext cx="27" cy="49"/>
                </a:xfrm>
                <a:custGeom>
                  <a:avLst/>
                  <a:gdLst>
                    <a:gd name="T0" fmla="*/ 0 w 27"/>
                    <a:gd name="T1" fmla="*/ 7 h 50"/>
                    <a:gd name="T2" fmla="*/ 4 w 27"/>
                    <a:gd name="T3" fmla="*/ 25 h 50"/>
                    <a:gd name="T4" fmla="*/ 10 w 27"/>
                    <a:gd name="T5" fmla="*/ 25 h 50"/>
                    <a:gd name="T6" fmla="*/ 23 w 27"/>
                    <a:gd name="T7" fmla="*/ 25 h 50"/>
                    <a:gd name="T8" fmla="*/ 26 w 27"/>
                    <a:gd name="T9" fmla="*/ 9 h 50"/>
                    <a:gd name="T10" fmla="*/ 19 w 27"/>
                    <a:gd name="T11" fmla="*/ 0 h 50"/>
                    <a:gd name="T12" fmla="*/ 0 w 27"/>
                    <a:gd name="T13" fmla="*/ 7 h 50"/>
                    <a:gd name="T14" fmla="*/ 0 w 27"/>
                    <a:gd name="T15" fmla="*/ 7 h 50"/>
                    <a:gd name="T16" fmla="*/ 0 w 27"/>
                    <a:gd name="T17" fmla="*/ 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0"/>
                    <a:gd name="T29" fmla="*/ 27 w 27"/>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0">
                      <a:moveTo>
                        <a:pt x="0" y="7"/>
                      </a:moveTo>
                      <a:lnTo>
                        <a:pt x="4" y="43"/>
                      </a:lnTo>
                      <a:lnTo>
                        <a:pt x="10" y="49"/>
                      </a:lnTo>
                      <a:lnTo>
                        <a:pt x="23" y="43"/>
                      </a:lnTo>
                      <a:lnTo>
                        <a:pt x="26" y="9"/>
                      </a:lnTo>
                      <a:lnTo>
                        <a:pt x="1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19" name="Freeform 461"/>
                <p:cNvSpPr>
                  <a:spLocks noChangeAspect="1"/>
                </p:cNvSpPr>
                <p:nvPr/>
              </p:nvSpPr>
              <p:spPr bwMode="auto">
                <a:xfrm>
                  <a:off x="2795" y="1712"/>
                  <a:ext cx="57" cy="33"/>
                </a:xfrm>
                <a:custGeom>
                  <a:avLst/>
                  <a:gdLst>
                    <a:gd name="T0" fmla="*/ 0 w 57"/>
                    <a:gd name="T1" fmla="*/ 6 h 33"/>
                    <a:gd name="T2" fmla="*/ 7 w 57"/>
                    <a:gd name="T3" fmla="*/ 15 h 33"/>
                    <a:gd name="T4" fmla="*/ 50 w 57"/>
                    <a:gd name="T5" fmla="*/ 32 h 33"/>
                    <a:gd name="T6" fmla="*/ 56 w 57"/>
                    <a:gd name="T7" fmla="*/ 0 h 33"/>
                    <a:gd name="T8" fmla="*/ 34 w 57"/>
                    <a:gd name="T9" fmla="*/ 5 h 33"/>
                    <a:gd name="T10" fmla="*/ 8 w 57"/>
                    <a:gd name="T11" fmla="*/ 2 h 33"/>
                    <a:gd name="T12" fmla="*/ 0 w 57"/>
                    <a:gd name="T13" fmla="*/ 6 h 33"/>
                    <a:gd name="T14" fmla="*/ 0 w 57"/>
                    <a:gd name="T15" fmla="*/ 6 h 33"/>
                    <a:gd name="T16" fmla="*/ 0 w 57"/>
                    <a:gd name="T17" fmla="*/ 6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33"/>
                    <a:gd name="T29" fmla="*/ 57 w 5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33">
                      <a:moveTo>
                        <a:pt x="0" y="6"/>
                      </a:moveTo>
                      <a:lnTo>
                        <a:pt x="7" y="15"/>
                      </a:lnTo>
                      <a:lnTo>
                        <a:pt x="50" y="32"/>
                      </a:lnTo>
                      <a:lnTo>
                        <a:pt x="56" y="0"/>
                      </a:lnTo>
                      <a:lnTo>
                        <a:pt x="34" y="5"/>
                      </a:lnTo>
                      <a:lnTo>
                        <a:pt x="8" y="2"/>
                      </a:lnTo>
                      <a:lnTo>
                        <a:pt x="0" y="6"/>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0" name="Freeform 462"/>
                <p:cNvSpPr>
                  <a:spLocks noChangeAspect="1"/>
                </p:cNvSpPr>
                <p:nvPr/>
              </p:nvSpPr>
              <p:spPr bwMode="auto">
                <a:xfrm>
                  <a:off x="2949" y="1712"/>
                  <a:ext cx="37" cy="40"/>
                </a:xfrm>
                <a:custGeom>
                  <a:avLst/>
                  <a:gdLst>
                    <a:gd name="T0" fmla="*/ 0 w 36"/>
                    <a:gd name="T1" fmla="*/ 11 h 40"/>
                    <a:gd name="T2" fmla="*/ 8 w 36"/>
                    <a:gd name="T3" fmla="*/ 17 h 40"/>
                    <a:gd name="T4" fmla="*/ 10 w 36"/>
                    <a:gd name="T5" fmla="*/ 31 h 40"/>
                    <a:gd name="T6" fmla="*/ 51 w 36"/>
                    <a:gd name="T7" fmla="*/ 39 h 40"/>
                    <a:gd name="T8" fmla="*/ 57 w 36"/>
                    <a:gd name="T9" fmla="*/ 31 h 40"/>
                    <a:gd name="T10" fmla="*/ 73 w 36"/>
                    <a:gd name="T11" fmla="*/ 39 h 40"/>
                    <a:gd name="T12" fmla="*/ 57 w 36"/>
                    <a:gd name="T13" fmla="*/ 17 h 40"/>
                    <a:gd name="T14" fmla="*/ 73 w 36"/>
                    <a:gd name="T15" fmla="*/ 20 h 40"/>
                    <a:gd name="T16" fmla="*/ 61 w 36"/>
                    <a:gd name="T17" fmla="*/ 9 h 40"/>
                    <a:gd name="T18" fmla="*/ 11 w 36"/>
                    <a:gd name="T19" fmla="*/ 0 h 40"/>
                    <a:gd name="T20" fmla="*/ 0 w 36"/>
                    <a:gd name="T21" fmla="*/ 11 h 40"/>
                    <a:gd name="T22" fmla="*/ 0 w 36"/>
                    <a:gd name="T23" fmla="*/ 11 h 40"/>
                    <a:gd name="T24" fmla="*/ 0 w 36"/>
                    <a:gd name="T25" fmla="*/ 11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40"/>
                    <a:gd name="T41" fmla="*/ 36 w 36"/>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40">
                      <a:moveTo>
                        <a:pt x="0" y="11"/>
                      </a:moveTo>
                      <a:lnTo>
                        <a:pt x="8" y="17"/>
                      </a:lnTo>
                      <a:lnTo>
                        <a:pt x="10" y="31"/>
                      </a:lnTo>
                      <a:lnTo>
                        <a:pt x="22" y="39"/>
                      </a:lnTo>
                      <a:lnTo>
                        <a:pt x="27" y="31"/>
                      </a:lnTo>
                      <a:lnTo>
                        <a:pt x="35" y="39"/>
                      </a:lnTo>
                      <a:lnTo>
                        <a:pt x="27" y="17"/>
                      </a:lnTo>
                      <a:lnTo>
                        <a:pt x="35" y="20"/>
                      </a:lnTo>
                      <a:lnTo>
                        <a:pt x="29" y="9"/>
                      </a:lnTo>
                      <a:lnTo>
                        <a:pt x="11" y="0"/>
                      </a:lnTo>
                      <a:lnTo>
                        <a:pt x="0"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1" name="Freeform 463"/>
                <p:cNvSpPr>
                  <a:spLocks noChangeAspect="1"/>
                </p:cNvSpPr>
                <p:nvPr/>
              </p:nvSpPr>
              <p:spPr bwMode="auto">
                <a:xfrm>
                  <a:off x="2605" y="1697"/>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2" name="Freeform 464"/>
                <p:cNvSpPr>
                  <a:spLocks noChangeAspect="1"/>
                </p:cNvSpPr>
                <p:nvPr/>
              </p:nvSpPr>
              <p:spPr bwMode="auto">
                <a:xfrm>
                  <a:off x="2622" y="1679"/>
                  <a:ext cx="21" cy="13"/>
                </a:xfrm>
                <a:custGeom>
                  <a:avLst/>
                  <a:gdLst>
                    <a:gd name="T0" fmla="*/ 0 w 21"/>
                    <a:gd name="T1" fmla="*/ 4 h 13"/>
                    <a:gd name="T2" fmla="*/ 16 w 21"/>
                    <a:gd name="T3" fmla="*/ 12 h 13"/>
                    <a:gd name="T4" fmla="*/ 20 w 21"/>
                    <a:gd name="T5" fmla="*/ 4 h 13"/>
                    <a:gd name="T6" fmla="*/ 11 w 21"/>
                    <a:gd name="T7" fmla="*/ 0 h 13"/>
                    <a:gd name="T8" fmla="*/ 0 w 21"/>
                    <a:gd name="T9" fmla="*/ 4 h 13"/>
                    <a:gd name="T10" fmla="*/ 0 w 21"/>
                    <a:gd name="T11" fmla="*/ 4 h 13"/>
                    <a:gd name="T12" fmla="*/ 0 w 21"/>
                    <a:gd name="T13" fmla="*/ 4 h 13"/>
                    <a:gd name="T14" fmla="*/ 0 60000 65536"/>
                    <a:gd name="T15" fmla="*/ 0 60000 65536"/>
                    <a:gd name="T16" fmla="*/ 0 60000 65536"/>
                    <a:gd name="T17" fmla="*/ 0 60000 65536"/>
                    <a:gd name="T18" fmla="*/ 0 60000 65536"/>
                    <a:gd name="T19" fmla="*/ 0 60000 65536"/>
                    <a:gd name="T20" fmla="*/ 0 60000 65536"/>
                    <a:gd name="T21" fmla="*/ 0 w 21"/>
                    <a:gd name="T22" fmla="*/ 0 h 13"/>
                    <a:gd name="T23" fmla="*/ 21 w 21"/>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3">
                      <a:moveTo>
                        <a:pt x="0" y="4"/>
                      </a:moveTo>
                      <a:lnTo>
                        <a:pt x="16" y="12"/>
                      </a:lnTo>
                      <a:lnTo>
                        <a:pt x="20" y="4"/>
                      </a:lnTo>
                      <a:lnTo>
                        <a:pt x="11" y="0"/>
                      </a:lnTo>
                      <a:lnTo>
                        <a:pt x="0" y="4"/>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3" name="Freeform 465"/>
                <p:cNvSpPr>
                  <a:spLocks noChangeAspect="1"/>
                </p:cNvSpPr>
                <p:nvPr/>
              </p:nvSpPr>
              <p:spPr bwMode="auto">
                <a:xfrm>
                  <a:off x="2653" y="1676"/>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4" name="Freeform 466"/>
                <p:cNvSpPr>
                  <a:spLocks noChangeAspect="1"/>
                </p:cNvSpPr>
                <p:nvPr/>
              </p:nvSpPr>
              <p:spPr bwMode="auto">
                <a:xfrm>
                  <a:off x="2790" y="174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5" name="Freeform 467"/>
                <p:cNvSpPr>
                  <a:spLocks noChangeAspect="1"/>
                </p:cNvSpPr>
                <p:nvPr/>
              </p:nvSpPr>
              <p:spPr bwMode="auto">
                <a:xfrm>
                  <a:off x="2835" y="1762"/>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6" name="Freeform 468"/>
                <p:cNvSpPr>
                  <a:spLocks noChangeAspect="1"/>
                </p:cNvSpPr>
                <p:nvPr/>
              </p:nvSpPr>
              <p:spPr bwMode="auto">
                <a:xfrm>
                  <a:off x="2939" y="1713"/>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7" name="Freeform 469"/>
                <p:cNvSpPr>
                  <a:spLocks noChangeAspect="1"/>
                </p:cNvSpPr>
                <p:nvPr/>
              </p:nvSpPr>
              <p:spPr bwMode="auto">
                <a:xfrm>
                  <a:off x="2940"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8" name="Freeform 470"/>
                <p:cNvSpPr>
                  <a:spLocks noChangeAspect="1"/>
                </p:cNvSpPr>
                <p:nvPr/>
              </p:nvSpPr>
              <p:spPr bwMode="auto">
                <a:xfrm>
                  <a:off x="3023" y="175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29" name="Freeform 471"/>
                <p:cNvSpPr>
                  <a:spLocks noChangeAspect="1"/>
                </p:cNvSpPr>
                <p:nvPr/>
              </p:nvSpPr>
              <p:spPr bwMode="auto">
                <a:xfrm>
                  <a:off x="3015" y="1679"/>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0" name="Freeform 472"/>
                <p:cNvSpPr>
                  <a:spLocks noChangeAspect="1"/>
                </p:cNvSpPr>
                <p:nvPr/>
              </p:nvSpPr>
              <p:spPr bwMode="auto">
                <a:xfrm>
                  <a:off x="2113" y="1700"/>
                  <a:ext cx="1" cy="2"/>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1" name="Freeform 473"/>
                <p:cNvSpPr>
                  <a:spLocks noChangeAspect="1"/>
                </p:cNvSpPr>
                <p:nvPr/>
              </p:nvSpPr>
              <p:spPr bwMode="auto">
                <a:xfrm>
                  <a:off x="2761" y="1621"/>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2" name="Freeform 474"/>
                <p:cNvSpPr>
                  <a:spLocks noChangeAspect="1"/>
                </p:cNvSpPr>
                <p:nvPr/>
              </p:nvSpPr>
              <p:spPr bwMode="auto">
                <a:xfrm>
                  <a:off x="3056" y="1768"/>
                  <a:ext cx="3"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3" name="Freeform 475"/>
                <p:cNvSpPr>
                  <a:spLocks noChangeAspect="1"/>
                </p:cNvSpPr>
                <p:nvPr/>
              </p:nvSpPr>
              <p:spPr bwMode="auto">
                <a:xfrm>
                  <a:off x="3064" y="1748"/>
                  <a:ext cx="11" cy="15"/>
                </a:xfrm>
                <a:custGeom>
                  <a:avLst/>
                  <a:gdLst>
                    <a:gd name="T0" fmla="*/ 0 w 10"/>
                    <a:gd name="T1" fmla="*/ 7 h 15"/>
                    <a:gd name="T2" fmla="*/ 2 w 10"/>
                    <a:gd name="T3" fmla="*/ 14 h 15"/>
                    <a:gd name="T4" fmla="*/ 144 w 10"/>
                    <a:gd name="T5" fmla="*/ 0 h 15"/>
                    <a:gd name="T6" fmla="*/ 0 w 10"/>
                    <a:gd name="T7" fmla="*/ 7 h 15"/>
                    <a:gd name="T8" fmla="*/ 0 w 10"/>
                    <a:gd name="T9" fmla="*/ 7 h 15"/>
                    <a:gd name="T10" fmla="*/ 0 w 10"/>
                    <a:gd name="T11" fmla="*/ 7 h 15"/>
                    <a:gd name="T12" fmla="*/ 0 60000 65536"/>
                    <a:gd name="T13" fmla="*/ 0 60000 65536"/>
                    <a:gd name="T14" fmla="*/ 0 60000 65536"/>
                    <a:gd name="T15" fmla="*/ 0 60000 65536"/>
                    <a:gd name="T16" fmla="*/ 0 60000 65536"/>
                    <a:gd name="T17" fmla="*/ 0 60000 65536"/>
                    <a:gd name="T18" fmla="*/ 0 w 10"/>
                    <a:gd name="T19" fmla="*/ 0 h 15"/>
                    <a:gd name="T20" fmla="*/ 10 w 10"/>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0" h="15">
                      <a:moveTo>
                        <a:pt x="0" y="7"/>
                      </a:moveTo>
                      <a:lnTo>
                        <a:pt x="2" y="14"/>
                      </a:lnTo>
                      <a:lnTo>
                        <a:pt x="9" y="0"/>
                      </a:lnTo>
                      <a:lnTo>
                        <a:pt x="0" y="7"/>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4" name="Freeform 476"/>
                <p:cNvSpPr>
                  <a:spLocks noChangeAspect="1"/>
                </p:cNvSpPr>
                <p:nvPr/>
              </p:nvSpPr>
              <p:spPr bwMode="auto">
                <a:xfrm>
                  <a:off x="3008" y="1744"/>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5" name="Freeform 477"/>
                <p:cNvSpPr>
                  <a:spLocks noChangeAspect="1"/>
                </p:cNvSpPr>
                <p:nvPr/>
              </p:nvSpPr>
              <p:spPr bwMode="auto">
                <a:xfrm>
                  <a:off x="3023" y="1738"/>
                  <a:ext cx="1"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6" name="Freeform 478"/>
                <p:cNvSpPr>
                  <a:spLocks noChangeAspect="1"/>
                </p:cNvSpPr>
                <p:nvPr/>
              </p:nvSpPr>
              <p:spPr bwMode="auto">
                <a:xfrm>
                  <a:off x="3018" y="1725"/>
                  <a:ext cx="0"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0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837" name="Freeform 479"/>
                <p:cNvSpPr>
                  <a:spLocks noChangeAspect="1"/>
                </p:cNvSpPr>
                <p:nvPr/>
              </p:nvSpPr>
              <p:spPr bwMode="auto">
                <a:xfrm>
                  <a:off x="3031" y="1690"/>
                  <a:ext cx="7" cy="6"/>
                </a:xfrm>
                <a:custGeom>
                  <a:avLst/>
                  <a:gdLst>
                    <a:gd name="T0" fmla="*/ 0 w 6"/>
                    <a:gd name="T1" fmla="*/ 0 h 5"/>
                    <a:gd name="T2" fmla="*/ 480 w 6"/>
                    <a:gd name="T3" fmla="*/ 770 h 5"/>
                    <a:gd name="T4" fmla="*/ 0 w 6"/>
                    <a:gd name="T5" fmla="*/ 0 h 5"/>
                    <a:gd name="T6" fmla="*/ 0 w 6"/>
                    <a:gd name="T7" fmla="*/ 0 h 5"/>
                    <a:gd name="T8" fmla="*/ 0 60000 65536"/>
                    <a:gd name="T9" fmla="*/ 0 60000 65536"/>
                    <a:gd name="T10" fmla="*/ 0 60000 65536"/>
                    <a:gd name="T11" fmla="*/ 0 60000 65536"/>
                    <a:gd name="T12" fmla="*/ 0 w 6"/>
                    <a:gd name="T13" fmla="*/ 0 h 5"/>
                    <a:gd name="T14" fmla="*/ 6 w 6"/>
                    <a:gd name="T15" fmla="*/ 5 h 5"/>
                  </a:gdLst>
                  <a:ahLst/>
                  <a:cxnLst>
                    <a:cxn ang="T8">
                      <a:pos x="T0" y="T1"/>
                    </a:cxn>
                    <a:cxn ang="T9">
                      <a:pos x="T2" y="T3"/>
                    </a:cxn>
                    <a:cxn ang="T10">
                      <a:pos x="T4" y="T5"/>
                    </a:cxn>
                    <a:cxn ang="T11">
                      <a:pos x="T6" y="T7"/>
                    </a:cxn>
                  </a:cxnLst>
                  <a:rect l="T12" t="T13" r="T14" b="T15"/>
                  <a:pathLst>
                    <a:path w="6" h="5">
                      <a:moveTo>
                        <a:pt x="0" y="0"/>
                      </a:moveTo>
                      <a:lnTo>
                        <a:pt x="5" y="4"/>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6" name="Freeform 480"/>
                <p:cNvSpPr>
                  <a:spLocks noChangeAspect="1"/>
                </p:cNvSpPr>
                <p:nvPr/>
              </p:nvSpPr>
              <p:spPr bwMode="auto">
                <a:xfrm>
                  <a:off x="3031" y="1706"/>
                  <a:ext cx="2" cy="7"/>
                </a:xfrm>
                <a:custGeom>
                  <a:avLst/>
                  <a:gdLst>
                    <a:gd name="T0" fmla="*/ 0 w 1"/>
                    <a:gd name="T1" fmla="*/ 0 h 6"/>
                    <a:gd name="T2" fmla="*/ 0 w 1"/>
                    <a:gd name="T3" fmla="*/ 480 h 6"/>
                    <a:gd name="T4" fmla="*/ 0 w 1"/>
                    <a:gd name="T5" fmla="*/ 0 h 6"/>
                    <a:gd name="T6" fmla="*/ 0 w 1"/>
                    <a:gd name="T7" fmla="*/ 0 h 6"/>
                    <a:gd name="T8" fmla="*/ 0 60000 65536"/>
                    <a:gd name="T9" fmla="*/ 0 60000 65536"/>
                    <a:gd name="T10" fmla="*/ 0 60000 65536"/>
                    <a:gd name="T11" fmla="*/ 0 60000 65536"/>
                    <a:gd name="T12" fmla="*/ 0 w 1"/>
                    <a:gd name="T13" fmla="*/ 0 h 6"/>
                    <a:gd name="T14" fmla="*/ 1 w 1"/>
                    <a:gd name="T15" fmla="*/ 6 h 6"/>
                  </a:gdLst>
                  <a:ahLst/>
                  <a:cxnLst>
                    <a:cxn ang="T8">
                      <a:pos x="T0" y="T1"/>
                    </a:cxn>
                    <a:cxn ang="T9">
                      <a:pos x="T2" y="T3"/>
                    </a:cxn>
                    <a:cxn ang="T10">
                      <a:pos x="T4" y="T5"/>
                    </a:cxn>
                    <a:cxn ang="T11">
                      <a:pos x="T6" y="T7"/>
                    </a:cxn>
                  </a:cxnLst>
                  <a:rect l="T12" t="T13" r="T14" b="T15"/>
                  <a:pathLst>
                    <a:path w="1" h="6">
                      <a:moveTo>
                        <a:pt x="0" y="0"/>
                      </a:moveTo>
                      <a:lnTo>
                        <a:pt x="0" y="5"/>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7" name="Freeform 481"/>
                <p:cNvSpPr>
                  <a:spLocks noChangeAspect="1"/>
                </p:cNvSpPr>
                <p:nvPr/>
              </p:nvSpPr>
              <p:spPr bwMode="auto">
                <a:xfrm>
                  <a:off x="3046" y="1723"/>
                  <a:ext cx="1" cy="0"/>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0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8" name="Freeform 482"/>
                <p:cNvSpPr>
                  <a:spLocks noChangeAspect="1"/>
                </p:cNvSpPr>
                <p:nvPr/>
              </p:nvSpPr>
              <p:spPr bwMode="auto">
                <a:xfrm>
                  <a:off x="2758" y="1365"/>
                  <a:ext cx="12" cy="11"/>
                </a:xfrm>
                <a:custGeom>
                  <a:avLst/>
                  <a:gdLst>
                    <a:gd name="T0" fmla="*/ 0 w 11"/>
                    <a:gd name="T1" fmla="*/ 2 h 11"/>
                    <a:gd name="T2" fmla="*/ 0 w 11"/>
                    <a:gd name="T3" fmla="*/ 10 h 11"/>
                    <a:gd name="T4" fmla="*/ 116 w 11"/>
                    <a:gd name="T5" fmla="*/ 10 h 11"/>
                    <a:gd name="T6" fmla="*/ 2 w 11"/>
                    <a:gd name="T7" fmla="*/ 0 h 11"/>
                    <a:gd name="T8" fmla="*/ 0 w 11"/>
                    <a:gd name="T9" fmla="*/ 2 h 11"/>
                    <a:gd name="T10" fmla="*/ 0 w 11"/>
                    <a:gd name="T11" fmla="*/ 2 h 11"/>
                    <a:gd name="T12" fmla="*/ 0 w 11"/>
                    <a:gd name="T13" fmla="*/ 2 h 11"/>
                    <a:gd name="T14" fmla="*/ 0 60000 65536"/>
                    <a:gd name="T15" fmla="*/ 0 60000 65536"/>
                    <a:gd name="T16" fmla="*/ 0 60000 65536"/>
                    <a:gd name="T17" fmla="*/ 0 60000 65536"/>
                    <a:gd name="T18" fmla="*/ 0 60000 65536"/>
                    <a:gd name="T19" fmla="*/ 0 60000 65536"/>
                    <a:gd name="T20" fmla="*/ 0 60000 65536"/>
                    <a:gd name="T21" fmla="*/ 0 w 11"/>
                    <a:gd name="T22" fmla="*/ 0 h 11"/>
                    <a:gd name="T23" fmla="*/ 11 w 11"/>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1">
                      <a:moveTo>
                        <a:pt x="0" y="2"/>
                      </a:moveTo>
                      <a:lnTo>
                        <a:pt x="0" y="10"/>
                      </a:lnTo>
                      <a:lnTo>
                        <a:pt x="10" y="10"/>
                      </a:lnTo>
                      <a:lnTo>
                        <a:pt x="2" y="0"/>
                      </a:lnTo>
                      <a:lnTo>
                        <a:pt x="0" y="2"/>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69" name="Freeform 483"/>
                <p:cNvSpPr>
                  <a:spLocks noChangeAspect="1"/>
                </p:cNvSpPr>
                <p:nvPr/>
              </p:nvSpPr>
              <p:spPr bwMode="auto">
                <a:xfrm>
                  <a:off x="2774" y="1355"/>
                  <a:ext cx="24" cy="19"/>
                </a:xfrm>
                <a:custGeom>
                  <a:avLst/>
                  <a:gdLst>
                    <a:gd name="T0" fmla="*/ 0 w 23"/>
                    <a:gd name="T1" fmla="*/ 8 h 19"/>
                    <a:gd name="T2" fmla="*/ 2 w 23"/>
                    <a:gd name="T3" fmla="*/ 17 h 19"/>
                    <a:gd name="T4" fmla="*/ 11 w 23"/>
                    <a:gd name="T5" fmla="*/ 18 h 19"/>
                    <a:gd name="T6" fmla="*/ 65 w 23"/>
                    <a:gd name="T7" fmla="*/ 17 h 19"/>
                    <a:gd name="T8" fmla="*/ 55 w 23"/>
                    <a:gd name="T9" fmla="*/ 12 h 19"/>
                    <a:gd name="T10" fmla="*/ 71 w 23"/>
                    <a:gd name="T11" fmla="*/ 8 h 19"/>
                    <a:gd name="T12" fmla="*/ 65 w 23"/>
                    <a:gd name="T13" fmla="*/ 0 h 19"/>
                    <a:gd name="T14" fmla="*/ 0 w 23"/>
                    <a:gd name="T15" fmla="*/ 8 h 19"/>
                    <a:gd name="T16" fmla="*/ 0 w 23"/>
                    <a:gd name="T17" fmla="*/ 8 h 19"/>
                    <a:gd name="T18" fmla="*/ 0 w 23"/>
                    <a:gd name="T19" fmla="*/ 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9"/>
                    <a:gd name="T32" fmla="*/ 23 w 23"/>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9">
                      <a:moveTo>
                        <a:pt x="0" y="8"/>
                      </a:moveTo>
                      <a:lnTo>
                        <a:pt x="2" y="17"/>
                      </a:lnTo>
                      <a:lnTo>
                        <a:pt x="11" y="18"/>
                      </a:lnTo>
                      <a:lnTo>
                        <a:pt x="20" y="17"/>
                      </a:lnTo>
                      <a:lnTo>
                        <a:pt x="16" y="12"/>
                      </a:lnTo>
                      <a:lnTo>
                        <a:pt x="22" y="8"/>
                      </a:lnTo>
                      <a:lnTo>
                        <a:pt x="20" y="0"/>
                      </a:lnTo>
                      <a:lnTo>
                        <a:pt x="0" y="8"/>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70" name="Freeform 484"/>
                <p:cNvSpPr>
                  <a:spLocks noChangeAspect="1"/>
                </p:cNvSpPr>
                <p:nvPr/>
              </p:nvSpPr>
              <p:spPr bwMode="auto">
                <a:xfrm>
                  <a:off x="2832" y="1375"/>
                  <a:ext cx="2" cy="1"/>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71" name="Freeform 485"/>
                <p:cNvSpPr>
                  <a:spLocks noChangeAspect="1"/>
                </p:cNvSpPr>
                <p:nvPr/>
              </p:nvSpPr>
              <p:spPr bwMode="auto">
                <a:xfrm>
                  <a:off x="2433" y="1375"/>
                  <a:ext cx="73" cy="71"/>
                </a:xfrm>
                <a:custGeom>
                  <a:avLst/>
                  <a:gdLst>
                    <a:gd name="T0" fmla="*/ 88 w 71"/>
                    <a:gd name="T1" fmla="*/ 11 h 73"/>
                    <a:gd name="T2" fmla="*/ 114 w 71"/>
                    <a:gd name="T3" fmla="*/ 18 h 73"/>
                    <a:gd name="T4" fmla="*/ 150 w 71"/>
                    <a:gd name="T5" fmla="*/ 14 h 73"/>
                    <a:gd name="T6" fmla="*/ 154 w 71"/>
                    <a:gd name="T7" fmla="*/ 18 h 73"/>
                    <a:gd name="T8" fmla="*/ 154 w 71"/>
                    <a:gd name="T9" fmla="*/ 18 h 73"/>
                    <a:gd name="T10" fmla="*/ 138 w 71"/>
                    <a:gd name="T11" fmla="*/ 27 h 73"/>
                    <a:gd name="T12" fmla="*/ 10 w 71"/>
                    <a:gd name="T13" fmla="*/ 34 h 73"/>
                    <a:gd name="T14" fmla="*/ 0 w 71"/>
                    <a:gd name="T15" fmla="*/ 27 h 73"/>
                    <a:gd name="T16" fmla="*/ 10 w 71"/>
                    <a:gd name="T17" fmla="*/ 27 h 73"/>
                    <a:gd name="T18" fmla="*/ 53 w 71"/>
                    <a:gd name="T19" fmla="*/ 18 h 73"/>
                    <a:gd name="T20" fmla="*/ 9 w 71"/>
                    <a:gd name="T21" fmla="*/ 18 h 73"/>
                    <a:gd name="T22" fmla="*/ 17 w 71"/>
                    <a:gd name="T23" fmla="*/ 18 h 73"/>
                    <a:gd name="T24" fmla="*/ 10 w 71"/>
                    <a:gd name="T25" fmla="*/ 18 h 73"/>
                    <a:gd name="T26" fmla="*/ 14 w 71"/>
                    <a:gd name="T27" fmla="*/ 16 h 73"/>
                    <a:gd name="T28" fmla="*/ 70 w 71"/>
                    <a:gd name="T29" fmla="*/ 16 h 73"/>
                    <a:gd name="T30" fmla="*/ 80 w 71"/>
                    <a:gd name="T31" fmla="*/ 11 h 73"/>
                    <a:gd name="T32" fmla="*/ 68 w 71"/>
                    <a:gd name="T33" fmla="*/ 8 h 73"/>
                    <a:gd name="T34" fmla="*/ 80 w 71"/>
                    <a:gd name="T35" fmla="*/ 0 h 73"/>
                    <a:gd name="T36" fmla="*/ 111 w 71"/>
                    <a:gd name="T37" fmla="*/ 0 h 73"/>
                    <a:gd name="T38" fmla="*/ 88 w 71"/>
                    <a:gd name="T39" fmla="*/ 11 h 73"/>
                    <a:gd name="T40" fmla="*/ 88 w 71"/>
                    <a:gd name="T41" fmla="*/ 11 h 73"/>
                    <a:gd name="T42" fmla="*/ 88 w 71"/>
                    <a:gd name="T43" fmla="*/ 11 h 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3"/>
                    <a:gd name="T68" fmla="*/ 71 w 71"/>
                    <a:gd name="T69" fmla="*/ 73 h 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3">
                      <a:moveTo>
                        <a:pt x="42" y="11"/>
                      </a:moveTo>
                      <a:lnTo>
                        <a:pt x="51" y="18"/>
                      </a:lnTo>
                      <a:lnTo>
                        <a:pt x="68" y="14"/>
                      </a:lnTo>
                      <a:lnTo>
                        <a:pt x="70" y="22"/>
                      </a:lnTo>
                      <a:lnTo>
                        <a:pt x="70" y="42"/>
                      </a:lnTo>
                      <a:lnTo>
                        <a:pt x="62" y="58"/>
                      </a:lnTo>
                      <a:lnTo>
                        <a:pt x="10" y="72"/>
                      </a:lnTo>
                      <a:lnTo>
                        <a:pt x="0" y="58"/>
                      </a:lnTo>
                      <a:lnTo>
                        <a:pt x="10" y="58"/>
                      </a:lnTo>
                      <a:lnTo>
                        <a:pt x="24" y="38"/>
                      </a:lnTo>
                      <a:lnTo>
                        <a:pt x="9" y="32"/>
                      </a:lnTo>
                      <a:lnTo>
                        <a:pt x="17" y="26"/>
                      </a:lnTo>
                      <a:lnTo>
                        <a:pt x="10" y="23"/>
                      </a:lnTo>
                      <a:lnTo>
                        <a:pt x="14" y="16"/>
                      </a:lnTo>
                      <a:lnTo>
                        <a:pt x="33" y="16"/>
                      </a:lnTo>
                      <a:lnTo>
                        <a:pt x="38" y="11"/>
                      </a:lnTo>
                      <a:lnTo>
                        <a:pt x="32" y="8"/>
                      </a:lnTo>
                      <a:lnTo>
                        <a:pt x="38" y="0"/>
                      </a:lnTo>
                      <a:lnTo>
                        <a:pt x="50" y="0"/>
                      </a:lnTo>
                      <a:lnTo>
                        <a:pt x="42" y="11"/>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72" name="Freeform 486"/>
                <p:cNvSpPr>
                  <a:spLocks noChangeAspect="1"/>
                </p:cNvSpPr>
                <p:nvPr/>
              </p:nvSpPr>
              <p:spPr bwMode="auto">
                <a:xfrm>
                  <a:off x="2654" y="1402"/>
                  <a:ext cx="60" cy="59"/>
                </a:xfrm>
                <a:custGeom>
                  <a:avLst/>
                  <a:gdLst>
                    <a:gd name="T0" fmla="*/ 0 w 59"/>
                    <a:gd name="T1" fmla="*/ 30 h 60"/>
                    <a:gd name="T2" fmla="*/ 19 w 59"/>
                    <a:gd name="T3" fmla="*/ 17 h 60"/>
                    <a:gd name="T4" fmla="*/ 23 w 59"/>
                    <a:gd name="T5" fmla="*/ 15 h 60"/>
                    <a:gd name="T6" fmla="*/ 23 w 59"/>
                    <a:gd name="T7" fmla="*/ 25 h 60"/>
                    <a:gd name="T8" fmla="*/ 59 w 59"/>
                    <a:gd name="T9" fmla="*/ 29 h 60"/>
                    <a:gd name="T10" fmla="*/ 66 w 59"/>
                    <a:gd name="T11" fmla="*/ 25 h 60"/>
                    <a:gd name="T12" fmla="*/ 59 w 59"/>
                    <a:gd name="T13" fmla="*/ 8 h 60"/>
                    <a:gd name="T14" fmla="*/ 87 w 59"/>
                    <a:gd name="T15" fmla="*/ 0 h 60"/>
                    <a:gd name="T16" fmla="*/ 76 w 59"/>
                    <a:gd name="T17" fmla="*/ 23 h 60"/>
                    <a:gd name="T18" fmla="*/ 83 w 59"/>
                    <a:gd name="T19" fmla="*/ 27 h 60"/>
                    <a:gd name="T20" fmla="*/ 66 w 59"/>
                    <a:gd name="T21" fmla="*/ 30 h 60"/>
                    <a:gd name="T22" fmla="*/ 66 w 59"/>
                    <a:gd name="T23" fmla="*/ 30 h 60"/>
                    <a:gd name="T24" fmla="*/ 23 w 59"/>
                    <a:gd name="T25" fmla="*/ 30 h 60"/>
                    <a:gd name="T26" fmla="*/ 23 w 59"/>
                    <a:gd name="T27" fmla="*/ 30 h 60"/>
                    <a:gd name="T28" fmla="*/ 1 w 59"/>
                    <a:gd name="T29" fmla="*/ 30 h 60"/>
                    <a:gd name="T30" fmla="*/ 0 w 59"/>
                    <a:gd name="T31" fmla="*/ 30 h 60"/>
                    <a:gd name="T32" fmla="*/ 0 w 59"/>
                    <a:gd name="T33" fmla="*/ 30 h 60"/>
                    <a:gd name="T34" fmla="*/ 0 w 59"/>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60"/>
                    <a:gd name="T56" fmla="*/ 59 w 59"/>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60">
                      <a:moveTo>
                        <a:pt x="0" y="45"/>
                      </a:moveTo>
                      <a:lnTo>
                        <a:pt x="19" y="17"/>
                      </a:lnTo>
                      <a:lnTo>
                        <a:pt x="23" y="15"/>
                      </a:lnTo>
                      <a:lnTo>
                        <a:pt x="23" y="25"/>
                      </a:lnTo>
                      <a:lnTo>
                        <a:pt x="30" y="29"/>
                      </a:lnTo>
                      <a:lnTo>
                        <a:pt x="37" y="25"/>
                      </a:lnTo>
                      <a:lnTo>
                        <a:pt x="30" y="8"/>
                      </a:lnTo>
                      <a:lnTo>
                        <a:pt x="58" y="0"/>
                      </a:lnTo>
                      <a:lnTo>
                        <a:pt x="47" y="23"/>
                      </a:lnTo>
                      <a:lnTo>
                        <a:pt x="54" y="27"/>
                      </a:lnTo>
                      <a:lnTo>
                        <a:pt x="37" y="37"/>
                      </a:lnTo>
                      <a:lnTo>
                        <a:pt x="37" y="59"/>
                      </a:lnTo>
                      <a:lnTo>
                        <a:pt x="23" y="46"/>
                      </a:lnTo>
                      <a:lnTo>
                        <a:pt x="1" y="45"/>
                      </a:lnTo>
                      <a:lnTo>
                        <a:pt x="0" y="4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73" name="Freeform 487"/>
                <p:cNvSpPr>
                  <a:spLocks noChangeAspect="1"/>
                </p:cNvSpPr>
                <p:nvPr/>
              </p:nvSpPr>
              <p:spPr bwMode="auto">
                <a:xfrm>
                  <a:off x="2865" y="1473"/>
                  <a:ext cx="94" cy="46"/>
                </a:xfrm>
                <a:custGeom>
                  <a:avLst/>
                  <a:gdLst>
                    <a:gd name="T0" fmla="*/ 0 w 91"/>
                    <a:gd name="T1" fmla="*/ 54 h 45"/>
                    <a:gd name="T2" fmla="*/ 7 w 91"/>
                    <a:gd name="T3" fmla="*/ 70 h 45"/>
                    <a:gd name="T4" fmla="*/ 62 w 91"/>
                    <a:gd name="T5" fmla="*/ 78 h 45"/>
                    <a:gd name="T6" fmla="*/ 162 w 91"/>
                    <a:gd name="T7" fmla="*/ 59 h 45"/>
                    <a:gd name="T8" fmla="*/ 220 w 91"/>
                    <a:gd name="T9" fmla="*/ 62 h 45"/>
                    <a:gd name="T10" fmla="*/ 228 w 91"/>
                    <a:gd name="T11" fmla="*/ 18 h 45"/>
                    <a:gd name="T12" fmla="*/ 191 w 91"/>
                    <a:gd name="T13" fmla="*/ 12 h 45"/>
                    <a:gd name="T14" fmla="*/ 133 w 91"/>
                    <a:gd name="T15" fmla="*/ 16 h 45"/>
                    <a:gd name="T16" fmla="*/ 54 w 91"/>
                    <a:gd name="T17" fmla="*/ 0 h 45"/>
                    <a:gd name="T18" fmla="*/ 0 w 91"/>
                    <a:gd name="T19" fmla="*/ 54 h 45"/>
                    <a:gd name="T20" fmla="*/ 0 w 91"/>
                    <a:gd name="T21" fmla="*/ 54 h 45"/>
                    <a:gd name="T22" fmla="*/ 0 w 91"/>
                    <a:gd name="T23" fmla="*/ 54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45"/>
                    <a:gd name="T38" fmla="*/ 91 w 91"/>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45">
                      <a:moveTo>
                        <a:pt x="0" y="25"/>
                      </a:moveTo>
                      <a:lnTo>
                        <a:pt x="7" y="40"/>
                      </a:lnTo>
                      <a:lnTo>
                        <a:pt x="25" y="44"/>
                      </a:lnTo>
                      <a:lnTo>
                        <a:pt x="64" y="30"/>
                      </a:lnTo>
                      <a:lnTo>
                        <a:pt x="86" y="33"/>
                      </a:lnTo>
                      <a:lnTo>
                        <a:pt x="90" y="18"/>
                      </a:lnTo>
                      <a:lnTo>
                        <a:pt x="74" y="12"/>
                      </a:lnTo>
                      <a:lnTo>
                        <a:pt x="52" y="16"/>
                      </a:lnTo>
                      <a:lnTo>
                        <a:pt x="21" y="0"/>
                      </a:lnTo>
                      <a:lnTo>
                        <a:pt x="0" y="25"/>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1074" name="Freeform 488"/>
                <p:cNvSpPr>
                  <a:spLocks noChangeAspect="1"/>
                </p:cNvSpPr>
                <p:nvPr/>
              </p:nvSpPr>
              <p:spPr bwMode="auto">
                <a:xfrm>
                  <a:off x="2787" y="1451"/>
                  <a:ext cx="101" cy="52"/>
                </a:xfrm>
                <a:custGeom>
                  <a:avLst/>
                  <a:gdLst>
                    <a:gd name="T0" fmla="*/ 172 w 99"/>
                    <a:gd name="T1" fmla="*/ 23 h 52"/>
                    <a:gd name="T2" fmla="*/ 142 w 99"/>
                    <a:gd name="T3" fmla="*/ 15 h 52"/>
                    <a:gd name="T4" fmla="*/ 140 w 99"/>
                    <a:gd name="T5" fmla="*/ 21 h 52"/>
                    <a:gd name="T6" fmla="*/ 101 w 99"/>
                    <a:gd name="T7" fmla="*/ 7 h 52"/>
                    <a:gd name="T8" fmla="*/ 72 w 99"/>
                    <a:gd name="T9" fmla="*/ 6 h 52"/>
                    <a:gd name="T10" fmla="*/ 66 w 99"/>
                    <a:gd name="T11" fmla="*/ 0 h 52"/>
                    <a:gd name="T12" fmla="*/ 0 w 99"/>
                    <a:gd name="T13" fmla="*/ 17 h 52"/>
                    <a:gd name="T14" fmla="*/ 9 w 99"/>
                    <a:gd name="T15" fmla="*/ 34 h 52"/>
                    <a:gd name="T16" fmla="*/ 58 w 99"/>
                    <a:gd name="T17" fmla="*/ 48 h 52"/>
                    <a:gd name="T18" fmla="*/ 73 w 99"/>
                    <a:gd name="T19" fmla="*/ 51 h 52"/>
                    <a:gd name="T20" fmla="*/ 85 w 99"/>
                    <a:gd name="T21" fmla="*/ 45 h 52"/>
                    <a:gd name="T22" fmla="*/ 140 w 99"/>
                    <a:gd name="T23" fmla="*/ 48 h 52"/>
                    <a:gd name="T24" fmla="*/ 172 w 99"/>
                    <a:gd name="T25" fmla="*/ 23 h 52"/>
                    <a:gd name="T26" fmla="*/ 172 w 99"/>
                    <a:gd name="T27" fmla="*/ 23 h 52"/>
                    <a:gd name="T28" fmla="*/ 172 w 99"/>
                    <a:gd name="T29" fmla="*/ 23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52"/>
                    <a:gd name="T47" fmla="*/ 99 w 99"/>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52">
                      <a:moveTo>
                        <a:pt x="98" y="23"/>
                      </a:moveTo>
                      <a:lnTo>
                        <a:pt x="78" y="15"/>
                      </a:lnTo>
                      <a:lnTo>
                        <a:pt x="77" y="21"/>
                      </a:lnTo>
                      <a:lnTo>
                        <a:pt x="59" y="7"/>
                      </a:lnTo>
                      <a:lnTo>
                        <a:pt x="43" y="6"/>
                      </a:lnTo>
                      <a:lnTo>
                        <a:pt x="37" y="0"/>
                      </a:lnTo>
                      <a:lnTo>
                        <a:pt x="0" y="17"/>
                      </a:lnTo>
                      <a:lnTo>
                        <a:pt x="9" y="34"/>
                      </a:lnTo>
                      <a:lnTo>
                        <a:pt x="29" y="48"/>
                      </a:lnTo>
                      <a:lnTo>
                        <a:pt x="44" y="51"/>
                      </a:lnTo>
                      <a:lnTo>
                        <a:pt x="51" y="45"/>
                      </a:lnTo>
                      <a:lnTo>
                        <a:pt x="77" y="48"/>
                      </a:lnTo>
                      <a:lnTo>
                        <a:pt x="98" y="23"/>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grpSp>
        </p:grpSp>
        <p:grpSp>
          <p:nvGrpSpPr>
            <p:cNvPr id="561" name="Group 507"/>
            <p:cNvGrpSpPr>
              <a:grpSpLocks/>
            </p:cNvGrpSpPr>
            <p:nvPr/>
          </p:nvGrpSpPr>
          <p:grpSpPr bwMode="auto">
            <a:xfrm>
              <a:off x="4683125" y="1731963"/>
              <a:ext cx="3343044" cy="1173162"/>
              <a:chOff x="2907" y="1030"/>
              <a:chExt cx="2105" cy="739"/>
            </a:xfrm>
            <a:solidFill>
              <a:srgbClr val="AFDC7E"/>
            </a:solidFill>
          </p:grpSpPr>
          <p:sp>
            <p:nvSpPr>
              <p:cNvPr id="582" name="Freeform 508"/>
              <p:cNvSpPr>
                <a:spLocks noChangeAspect="1"/>
              </p:cNvSpPr>
              <p:nvPr/>
            </p:nvSpPr>
            <p:spPr bwMode="auto">
              <a:xfrm>
                <a:off x="3366" y="1527"/>
                <a:ext cx="164" cy="222"/>
              </a:xfrm>
              <a:custGeom>
                <a:avLst/>
                <a:gdLst>
                  <a:gd name="T0" fmla="*/ 148 w 160"/>
                  <a:gd name="T1" fmla="*/ 1 h 221"/>
                  <a:gd name="T2" fmla="*/ 180 w 160"/>
                  <a:gd name="T3" fmla="*/ 6 h 221"/>
                  <a:gd name="T4" fmla="*/ 234 w 160"/>
                  <a:gd name="T5" fmla="*/ 12 h 221"/>
                  <a:gd name="T6" fmla="*/ 240 w 160"/>
                  <a:gd name="T7" fmla="*/ 33 h 221"/>
                  <a:gd name="T8" fmla="*/ 173 w 160"/>
                  <a:gd name="T9" fmla="*/ 40 h 221"/>
                  <a:gd name="T10" fmla="*/ 160 w 160"/>
                  <a:gd name="T11" fmla="*/ 51 h 221"/>
                  <a:gd name="T12" fmla="*/ 138 w 160"/>
                  <a:gd name="T13" fmla="*/ 58 h 221"/>
                  <a:gd name="T14" fmla="*/ 148 w 160"/>
                  <a:gd name="T15" fmla="*/ 67 h 221"/>
                  <a:gd name="T16" fmla="*/ 194 w 160"/>
                  <a:gd name="T17" fmla="*/ 88 h 221"/>
                  <a:gd name="T18" fmla="*/ 224 w 160"/>
                  <a:gd name="T19" fmla="*/ 94 h 221"/>
                  <a:gd name="T20" fmla="*/ 246 w 160"/>
                  <a:gd name="T21" fmla="*/ 152 h 221"/>
                  <a:gd name="T22" fmla="*/ 248 w 160"/>
                  <a:gd name="T23" fmla="*/ 140 h 221"/>
                  <a:gd name="T24" fmla="*/ 298 w 160"/>
                  <a:gd name="T25" fmla="*/ 152 h 221"/>
                  <a:gd name="T26" fmla="*/ 285 w 160"/>
                  <a:gd name="T27" fmla="*/ 164 h 221"/>
                  <a:gd name="T28" fmla="*/ 242 w 160"/>
                  <a:gd name="T29" fmla="*/ 171 h 221"/>
                  <a:gd name="T30" fmla="*/ 305 w 160"/>
                  <a:gd name="T31" fmla="*/ 189 h 221"/>
                  <a:gd name="T32" fmla="*/ 285 w 160"/>
                  <a:gd name="T33" fmla="*/ 180 h 221"/>
                  <a:gd name="T34" fmla="*/ 281 w 160"/>
                  <a:gd name="T35" fmla="*/ 200 h 221"/>
                  <a:gd name="T36" fmla="*/ 305 w 160"/>
                  <a:gd name="T37" fmla="*/ 206 h 221"/>
                  <a:gd name="T38" fmla="*/ 308 w 160"/>
                  <a:gd name="T39" fmla="*/ 219 h 221"/>
                  <a:gd name="T40" fmla="*/ 316 w 160"/>
                  <a:gd name="T41" fmla="*/ 230 h 221"/>
                  <a:gd name="T42" fmla="*/ 314 w 160"/>
                  <a:gd name="T43" fmla="*/ 242 h 221"/>
                  <a:gd name="T44" fmla="*/ 285 w 160"/>
                  <a:gd name="T45" fmla="*/ 245 h 221"/>
                  <a:gd name="T46" fmla="*/ 240 w 160"/>
                  <a:gd name="T47" fmla="*/ 245 h 221"/>
                  <a:gd name="T48" fmla="*/ 186 w 160"/>
                  <a:gd name="T49" fmla="*/ 239 h 221"/>
                  <a:gd name="T50" fmla="*/ 132 w 160"/>
                  <a:gd name="T51" fmla="*/ 222 h 221"/>
                  <a:gd name="T52" fmla="*/ 113 w 160"/>
                  <a:gd name="T53" fmla="*/ 206 h 221"/>
                  <a:gd name="T54" fmla="*/ 128 w 160"/>
                  <a:gd name="T55" fmla="*/ 197 h 221"/>
                  <a:gd name="T56" fmla="*/ 138 w 160"/>
                  <a:gd name="T57" fmla="*/ 171 h 221"/>
                  <a:gd name="T58" fmla="*/ 128 w 160"/>
                  <a:gd name="T59" fmla="*/ 159 h 221"/>
                  <a:gd name="T60" fmla="*/ 85 w 160"/>
                  <a:gd name="T61" fmla="*/ 144 h 221"/>
                  <a:gd name="T62" fmla="*/ 55 w 160"/>
                  <a:gd name="T63" fmla="*/ 99 h 221"/>
                  <a:gd name="T64" fmla="*/ 49 w 160"/>
                  <a:gd name="T65" fmla="*/ 81 h 221"/>
                  <a:gd name="T66" fmla="*/ 5 w 160"/>
                  <a:gd name="T67" fmla="*/ 55 h 221"/>
                  <a:gd name="T68" fmla="*/ 7 w 160"/>
                  <a:gd name="T69" fmla="*/ 40 h 221"/>
                  <a:gd name="T70" fmla="*/ 17 w 160"/>
                  <a:gd name="T71" fmla="*/ 28 h 221"/>
                  <a:gd name="T72" fmla="*/ 67 w 160"/>
                  <a:gd name="T73" fmla="*/ 27 h 221"/>
                  <a:gd name="T74" fmla="*/ 85 w 160"/>
                  <a:gd name="T75" fmla="*/ 6 h 221"/>
                  <a:gd name="T76" fmla="*/ 148 w 160"/>
                  <a:gd name="T77" fmla="*/ 1 h 2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0"/>
                  <a:gd name="T118" fmla="*/ 0 h 221"/>
                  <a:gd name="T119" fmla="*/ 160 w 160"/>
                  <a:gd name="T120" fmla="*/ 221 h 2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0" h="221">
                    <a:moveTo>
                      <a:pt x="73" y="1"/>
                    </a:moveTo>
                    <a:cubicBezTo>
                      <a:pt x="81" y="0"/>
                      <a:pt x="80" y="6"/>
                      <a:pt x="89" y="6"/>
                    </a:cubicBezTo>
                    <a:cubicBezTo>
                      <a:pt x="98" y="8"/>
                      <a:pt x="112" y="4"/>
                      <a:pt x="115" y="12"/>
                    </a:cubicBezTo>
                    <a:cubicBezTo>
                      <a:pt x="124" y="34"/>
                      <a:pt x="108" y="33"/>
                      <a:pt x="118" y="33"/>
                    </a:cubicBezTo>
                    <a:cubicBezTo>
                      <a:pt x="150" y="65"/>
                      <a:pt x="105" y="51"/>
                      <a:pt x="86" y="40"/>
                    </a:cubicBezTo>
                    <a:cubicBezTo>
                      <a:pt x="80" y="43"/>
                      <a:pt x="80" y="45"/>
                      <a:pt x="79" y="51"/>
                    </a:cubicBezTo>
                    <a:cubicBezTo>
                      <a:pt x="87" y="67"/>
                      <a:pt x="86" y="62"/>
                      <a:pt x="68" y="58"/>
                    </a:cubicBezTo>
                    <a:cubicBezTo>
                      <a:pt x="59" y="63"/>
                      <a:pt x="66" y="66"/>
                      <a:pt x="73" y="67"/>
                    </a:cubicBezTo>
                    <a:cubicBezTo>
                      <a:pt x="81" y="73"/>
                      <a:pt x="86" y="82"/>
                      <a:pt x="95" y="88"/>
                    </a:cubicBezTo>
                    <a:cubicBezTo>
                      <a:pt x="100" y="96"/>
                      <a:pt x="101" y="97"/>
                      <a:pt x="110" y="94"/>
                    </a:cubicBezTo>
                    <a:cubicBezTo>
                      <a:pt x="111" y="104"/>
                      <a:pt x="112" y="118"/>
                      <a:pt x="121" y="123"/>
                    </a:cubicBezTo>
                    <a:cubicBezTo>
                      <a:pt x="121" y="119"/>
                      <a:pt x="119" y="114"/>
                      <a:pt x="122" y="111"/>
                    </a:cubicBezTo>
                    <a:cubicBezTo>
                      <a:pt x="128" y="105"/>
                      <a:pt x="140" y="120"/>
                      <a:pt x="145" y="123"/>
                    </a:cubicBezTo>
                    <a:cubicBezTo>
                      <a:pt x="153" y="134"/>
                      <a:pt x="150" y="131"/>
                      <a:pt x="139" y="135"/>
                    </a:cubicBezTo>
                    <a:cubicBezTo>
                      <a:pt x="122" y="133"/>
                      <a:pt x="125" y="130"/>
                      <a:pt x="119" y="142"/>
                    </a:cubicBezTo>
                    <a:cubicBezTo>
                      <a:pt x="122" y="154"/>
                      <a:pt x="131" y="147"/>
                      <a:pt x="149" y="160"/>
                    </a:cubicBezTo>
                    <a:cubicBezTo>
                      <a:pt x="152" y="164"/>
                      <a:pt x="141" y="149"/>
                      <a:pt x="139" y="151"/>
                    </a:cubicBezTo>
                    <a:cubicBezTo>
                      <a:pt x="137" y="153"/>
                      <a:pt x="135" y="167"/>
                      <a:pt x="137" y="171"/>
                    </a:cubicBezTo>
                    <a:cubicBezTo>
                      <a:pt x="160" y="167"/>
                      <a:pt x="141" y="160"/>
                      <a:pt x="149" y="177"/>
                    </a:cubicBezTo>
                    <a:cubicBezTo>
                      <a:pt x="149" y="175"/>
                      <a:pt x="152" y="186"/>
                      <a:pt x="151" y="190"/>
                    </a:cubicBezTo>
                    <a:cubicBezTo>
                      <a:pt x="150" y="192"/>
                      <a:pt x="156" y="202"/>
                      <a:pt x="155" y="201"/>
                    </a:cubicBezTo>
                    <a:cubicBezTo>
                      <a:pt x="153" y="200"/>
                      <a:pt x="155" y="215"/>
                      <a:pt x="154" y="213"/>
                    </a:cubicBezTo>
                    <a:cubicBezTo>
                      <a:pt x="153" y="212"/>
                      <a:pt x="141" y="217"/>
                      <a:pt x="139" y="216"/>
                    </a:cubicBezTo>
                    <a:cubicBezTo>
                      <a:pt x="134" y="220"/>
                      <a:pt x="124" y="215"/>
                      <a:pt x="118" y="216"/>
                    </a:cubicBezTo>
                    <a:cubicBezTo>
                      <a:pt x="108" y="221"/>
                      <a:pt x="103" y="211"/>
                      <a:pt x="92" y="210"/>
                    </a:cubicBezTo>
                    <a:cubicBezTo>
                      <a:pt x="82" y="205"/>
                      <a:pt x="73" y="199"/>
                      <a:pt x="64" y="193"/>
                    </a:cubicBezTo>
                    <a:cubicBezTo>
                      <a:pt x="62" y="186"/>
                      <a:pt x="62" y="182"/>
                      <a:pt x="56" y="177"/>
                    </a:cubicBezTo>
                    <a:cubicBezTo>
                      <a:pt x="55" y="171"/>
                      <a:pt x="52" y="165"/>
                      <a:pt x="61" y="168"/>
                    </a:cubicBezTo>
                    <a:cubicBezTo>
                      <a:pt x="77" y="160"/>
                      <a:pt x="56" y="150"/>
                      <a:pt x="68" y="142"/>
                    </a:cubicBezTo>
                    <a:cubicBezTo>
                      <a:pt x="78" y="129"/>
                      <a:pt x="70" y="132"/>
                      <a:pt x="61" y="130"/>
                    </a:cubicBezTo>
                    <a:cubicBezTo>
                      <a:pt x="55" y="125"/>
                      <a:pt x="50" y="119"/>
                      <a:pt x="44" y="115"/>
                    </a:cubicBezTo>
                    <a:cubicBezTo>
                      <a:pt x="39" y="108"/>
                      <a:pt x="33" y="103"/>
                      <a:pt x="26" y="99"/>
                    </a:cubicBezTo>
                    <a:cubicBezTo>
                      <a:pt x="23" y="83"/>
                      <a:pt x="26" y="89"/>
                      <a:pt x="20" y="81"/>
                    </a:cubicBezTo>
                    <a:cubicBezTo>
                      <a:pt x="18" y="70"/>
                      <a:pt x="15" y="61"/>
                      <a:pt x="5" y="55"/>
                    </a:cubicBezTo>
                    <a:cubicBezTo>
                      <a:pt x="0" y="49"/>
                      <a:pt x="3" y="46"/>
                      <a:pt x="7" y="40"/>
                    </a:cubicBezTo>
                    <a:cubicBezTo>
                      <a:pt x="8" y="32"/>
                      <a:pt x="11" y="32"/>
                      <a:pt x="17" y="28"/>
                    </a:cubicBezTo>
                    <a:cubicBezTo>
                      <a:pt x="26" y="33"/>
                      <a:pt x="27" y="33"/>
                      <a:pt x="35" y="27"/>
                    </a:cubicBezTo>
                    <a:cubicBezTo>
                      <a:pt x="39" y="16"/>
                      <a:pt x="29" y="7"/>
                      <a:pt x="44" y="6"/>
                    </a:cubicBezTo>
                    <a:cubicBezTo>
                      <a:pt x="54" y="1"/>
                      <a:pt x="62" y="3"/>
                      <a:pt x="73" y="1"/>
                    </a:cubicBezTo>
                    <a:close/>
                  </a:path>
                </a:pathLst>
              </a:custGeom>
              <a:solidFill>
                <a:schemeClr val="bg1">
                  <a:lumMod val="85000"/>
                </a:schemeClr>
              </a:solidFill>
              <a:ln w="3175" cap="flat" cmpd="sng">
                <a:solidFill>
                  <a:srgbClr val="000000"/>
                </a:solidFill>
                <a:prstDash val="solid"/>
                <a:round/>
                <a:headEnd/>
                <a:tailEnd/>
              </a:ln>
            </p:spPr>
            <p:txBody>
              <a:bodyPr wrap="none" anchor="ctr"/>
              <a:lstStyle/>
              <a:p>
                <a:pPr>
                  <a:defRPr/>
                </a:pPr>
                <a:endParaRPr lang="en-US"/>
              </a:p>
            </p:txBody>
          </p:sp>
          <p:sp>
            <p:nvSpPr>
              <p:cNvPr id="583" name="Freeform 509"/>
              <p:cNvSpPr>
                <a:spLocks noChangeAspect="1"/>
              </p:cNvSpPr>
              <p:nvPr/>
            </p:nvSpPr>
            <p:spPr bwMode="auto">
              <a:xfrm>
                <a:off x="3522" y="1563"/>
                <a:ext cx="313" cy="175"/>
              </a:xfrm>
              <a:custGeom>
                <a:avLst/>
                <a:gdLst>
                  <a:gd name="T0" fmla="*/ 308 w 309"/>
                  <a:gd name="T1" fmla="*/ 121 h 177"/>
                  <a:gd name="T2" fmla="*/ 336 w 309"/>
                  <a:gd name="T3" fmla="*/ 125 h 177"/>
                  <a:gd name="T4" fmla="*/ 344 w 309"/>
                  <a:gd name="T5" fmla="*/ 113 h 177"/>
                  <a:gd name="T6" fmla="*/ 335 w 309"/>
                  <a:gd name="T7" fmla="*/ 105 h 177"/>
                  <a:gd name="T8" fmla="*/ 315 w 309"/>
                  <a:gd name="T9" fmla="*/ 100 h 177"/>
                  <a:gd name="T10" fmla="*/ 317 w 309"/>
                  <a:gd name="T11" fmla="*/ 93 h 177"/>
                  <a:gd name="T12" fmla="*/ 340 w 309"/>
                  <a:gd name="T13" fmla="*/ 93 h 177"/>
                  <a:gd name="T14" fmla="*/ 343 w 309"/>
                  <a:gd name="T15" fmla="*/ 85 h 177"/>
                  <a:gd name="T16" fmla="*/ 354 w 309"/>
                  <a:gd name="T17" fmla="*/ 81 h 177"/>
                  <a:gd name="T18" fmla="*/ 353 w 309"/>
                  <a:gd name="T19" fmla="*/ 72 h 177"/>
                  <a:gd name="T20" fmla="*/ 379 w 309"/>
                  <a:gd name="T21" fmla="*/ 63 h 177"/>
                  <a:gd name="T22" fmla="*/ 391 w 309"/>
                  <a:gd name="T23" fmla="*/ 81 h 177"/>
                  <a:gd name="T24" fmla="*/ 400 w 309"/>
                  <a:gd name="T25" fmla="*/ 81 h 177"/>
                  <a:gd name="T26" fmla="*/ 420 w 309"/>
                  <a:gd name="T27" fmla="*/ 81 h 177"/>
                  <a:gd name="T28" fmla="*/ 446 w 309"/>
                  <a:gd name="T29" fmla="*/ 67 h 177"/>
                  <a:gd name="T30" fmla="*/ 405 w 309"/>
                  <a:gd name="T31" fmla="*/ 55 h 177"/>
                  <a:gd name="T32" fmla="*/ 404 w 309"/>
                  <a:gd name="T33" fmla="*/ 63 h 177"/>
                  <a:gd name="T34" fmla="*/ 369 w 309"/>
                  <a:gd name="T35" fmla="*/ 55 h 177"/>
                  <a:gd name="T36" fmla="*/ 391 w 309"/>
                  <a:gd name="T37" fmla="*/ 44 h 177"/>
                  <a:gd name="T38" fmla="*/ 378 w 309"/>
                  <a:gd name="T39" fmla="*/ 44 h 177"/>
                  <a:gd name="T40" fmla="*/ 376 w 309"/>
                  <a:gd name="T41" fmla="*/ 44 h 177"/>
                  <a:gd name="T42" fmla="*/ 336 w 309"/>
                  <a:gd name="T43" fmla="*/ 63 h 177"/>
                  <a:gd name="T44" fmla="*/ 293 w 309"/>
                  <a:gd name="T45" fmla="*/ 60 h 177"/>
                  <a:gd name="T46" fmla="*/ 284 w 309"/>
                  <a:gd name="T47" fmla="*/ 47 h 177"/>
                  <a:gd name="T48" fmla="*/ 264 w 309"/>
                  <a:gd name="T49" fmla="*/ 47 h 177"/>
                  <a:gd name="T50" fmla="*/ 261 w 309"/>
                  <a:gd name="T51" fmla="*/ 44 h 177"/>
                  <a:gd name="T52" fmla="*/ 225 w 309"/>
                  <a:gd name="T53" fmla="*/ 38 h 177"/>
                  <a:gd name="T54" fmla="*/ 158 w 309"/>
                  <a:gd name="T55" fmla="*/ 42 h 177"/>
                  <a:gd name="T56" fmla="*/ 70 w 309"/>
                  <a:gd name="T57" fmla="*/ 0 h 177"/>
                  <a:gd name="T58" fmla="*/ 0 w 309"/>
                  <a:gd name="T59" fmla="*/ 11 h 177"/>
                  <a:gd name="T60" fmla="*/ 18 w 309"/>
                  <a:gd name="T61" fmla="*/ 59 h 177"/>
                  <a:gd name="T62" fmla="*/ 33 w 309"/>
                  <a:gd name="T63" fmla="*/ 60 h 177"/>
                  <a:gd name="T64" fmla="*/ 32 w 309"/>
                  <a:gd name="T65" fmla="*/ 47 h 177"/>
                  <a:gd name="T66" fmla="*/ 75 w 309"/>
                  <a:gd name="T67" fmla="*/ 44 h 177"/>
                  <a:gd name="T68" fmla="*/ 78 w 309"/>
                  <a:gd name="T69" fmla="*/ 44 h 177"/>
                  <a:gd name="T70" fmla="*/ 83 w 309"/>
                  <a:gd name="T71" fmla="*/ 44 h 177"/>
                  <a:gd name="T72" fmla="*/ 109 w 309"/>
                  <a:gd name="T73" fmla="*/ 44 h 177"/>
                  <a:gd name="T74" fmla="*/ 115 w 309"/>
                  <a:gd name="T75" fmla="*/ 57 h 177"/>
                  <a:gd name="T76" fmla="*/ 175 w 309"/>
                  <a:gd name="T77" fmla="*/ 63 h 177"/>
                  <a:gd name="T78" fmla="*/ 193 w 309"/>
                  <a:gd name="T79" fmla="*/ 89 h 177"/>
                  <a:gd name="T80" fmla="*/ 277 w 309"/>
                  <a:gd name="T81" fmla="*/ 112 h 177"/>
                  <a:gd name="T82" fmla="*/ 304 w 309"/>
                  <a:gd name="T83" fmla="*/ 114 h 177"/>
                  <a:gd name="T84" fmla="*/ 308 w 309"/>
                  <a:gd name="T85" fmla="*/ 121 h 177"/>
                  <a:gd name="T86" fmla="*/ 308 w 309"/>
                  <a:gd name="T87" fmla="*/ 121 h 177"/>
                  <a:gd name="T88" fmla="*/ 308 w 309"/>
                  <a:gd name="T89" fmla="*/ 121 h 1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77"/>
                  <a:gd name="T137" fmla="*/ 309 w 309"/>
                  <a:gd name="T138" fmla="*/ 177 h 1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77">
                    <a:moveTo>
                      <a:pt x="212" y="169"/>
                    </a:moveTo>
                    <a:lnTo>
                      <a:pt x="233" y="176"/>
                    </a:lnTo>
                    <a:lnTo>
                      <a:pt x="239" y="153"/>
                    </a:lnTo>
                    <a:lnTo>
                      <a:pt x="232" y="136"/>
                    </a:lnTo>
                    <a:lnTo>
                      <a:pt x="217" y="129"/>
                    </a:lnTo>
                    <a:lnTo>
                      <a:pt x="219" y="122"/>
                    </a:lnTo>
                    <a:lnTo>
                      <a:pt x="236" y="122"/>
                    </a:lnTo>
                    <a:lnTo>
                      <a:pt x="238" y="114"/>
                    </a:lnTo>
                    <a:lnTo>
                      <a:pt x="246" y="110"/>
                    </a:lnTo>
                    <a:lnTo>
                      <a:pt x="245" y="101"/>
                    </a:lnTo>
                    <a:lnTo>
                      <a:pt x="261" y="92"/>
                    </a:lnTo>
                    <a:lnTo>
                      <a:pt x="268" y="110"/>
                    </a:lnTo>
                    <a:lnTo>
                      <a:pt x="274" y="110"/>
                    </a:lnTo>
                    <a:lnTo>
                      <a:pt x="290" y="110"/>
                    </a:lnTo>
                    <a:lnTo>
                      <a:pt x="308" y="96"/>
                    </a:lnTo>
                    <a:lnTo>
                      <a:pt x="278" y="84"/>
                    </a:lnTo>
                    <a:lnTo>
                      <a:pt x="277" y="92"/>
                    </a:lnTo>
                    <a:lnTo>
                      <a:pt x="255" y="84"/>
                    </a:lnTo>
                    <a:lnTo>
                      <a:pt x="268" y="70"/>
                    </a:lnTo>
                    <a:lnTo>
                      <a:pt x="260" y="66"/>
                    </a:lnTo>
                    <a:lnTo>
                      <a:pt x="259" y="72"/>
                    </a:lnTo>
                    <a:lnTo>
                      <a:pt x="233" y="92"/>
                    </a:lnTo>
                    <a:lnTo>
                      <a:pt x="201" y="89"/>
                    </a:lnTo>
                    <a:lnTo>
                      <a:pt x="194" y="76"/>
                    </a:lnTo>
                    <a:lnTo>
                      <a:pt x="183" y="76"/>
                    </a:lnTo>
                    <a:lnTo>
                      <a:pt x="181" y="54"/>
                    </a:lnTo>
                    <a:lnTo>
                      <a:pt x="157" y="38"/>
                    </a:lnTo>
                    <a:lnTo>
                      <a:pt x="108" y="42"/>
                    </a:lnTo>
                    <a:lnTo>
                      <a:pt x="41" y="0"/>
                    </a:lnTo>
                    <a:lnTo>
                      <a:pt x="0" y="11"/>
                    </a:lnTo>
                    <a:lnTo>
                      <a:pt x="18" y="88"/>
                    </a:lnTo>
                    <a:lnTo>
                      <a:pt x="33" y="89"/>
                    </a:lnTo>
                    <a:lnTo>
                      <a:pt x="32" y="76"/>
                    </a:lnTo>
                    <a:lnTo>
                      <a:pt x="46" y="64"/>
                    </a:lnTo>
                    <a:lnTo>
                      <a:pt x="49" y="61"/>
                    </a:lnTo>
                    <a:lnTo>
                      <a:pt x="54" y="56"/>
                    </a:lnTo>
                    <a:lnTo>
                      <a:pt x="80" y="69"/>
                    </a:lnTo>
                    <a:lnTo>
                      <a:pt x="86" y="86"/>
                    </a:lnTo>
                    <a:lnTo>
                      <a:pt x="117" y="92"/>
                    </a:lnTo>
                    <a:lnTo>
                      <a:pt x="135" y="118"/>
                    </a:lnTo>
                    <a:lnTo>
                      <a:pt x="191" y="151"/>
                    </a:lnTo>
                    <a:lnTo>
                      <a:pt x="209" y="154"/>
                    </a:lnTo>
                    <a:lnTo>
                      <a:pt x="212" y="169"/>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84" name="Freeform 510"/>
              <p:cNvSpPr>
                <a:spLocks noChangeAspect="1"/>
              </p:cNvSpPr>
              <p:nvPr/>
            </p:nvSpPr>
            <p:spPr bwMode="auto">
              <a:xfrm>
                <a:off x="3478" y="1618"/>
                <a:ext cx="261" cy="151"/>
              </a:xfrm>
              <a:custGeom>
                <a:avLst/>
                <a:gdLst>
                  <a:gd name="T0" fmla="*/ 91 w 257"/>
                  <a:gd name="T1" fmla="*/ 32 h 153"/>
                  <a:gd name="T2" fmla="*/ 115 w 257"/>
                  <a:gd name="T3" fmla="*/ 33 h 153"/>
                  <a:gd name="T4" fmla="*/ 113 w 257"/>
                  <a:gd name="T5" fmla="*/ 20 h 153"/>
                  <a:gd name="T6" fmla="*/ 141 w 257"/>
                  <a:gd name="T7" fmla="*/ 8 h 153"/>
                  <a:gd name="T8" fmla="*/ 147 w 257"/>
                  <a:gd name="T9" fmla="*/ 5 h 153"/>
                  <a:gd name="T10" fmla="*/ 156 w 257"/>
                  <a:gd name="T11" fmla="*/ 0 h 153"/>
                  <a:gd name="T12" fmla="*/ 192 w 257"/>
                  <a:gd name="T13" fmla="*/ 13 h 153"/>
                  <a:gd name="T14" fmla="*/ 201 w 257"/>
                  <a:gd name="T15" fmla="*/ 30 h 153"/>
                  <a:gd name="T16" fmla="*/ 255 w 257"/>
                  <a:gd name="T17" fmla="*/ 36 h 153"/>
                  <a:gd name="T18" fmla="*/ 279 w 257"/>
                  <a:gd name="T19" fmla="*/ 38 h 153"/>
                  <a:gd name="T20" fmla="*/ 368 w 257"/>
                  <a:gd name="T21" fmla="*/ 66 h 153"/>
                  <a:gd name="T22" fmla="*/ 394 w 257"/>
                  <a:gd name="T23" fmla="*/ 69 h 153"/>
                  <a:gd name="T24" fmla="*/ 399 w 257"/>
                  <a:gd name="T25" fmla="*/ 84 h 153"/>
                  <a:gd name="T26" fmla="*/ 379 w 257"/>
                  <a:gd name="T27" fmla="*/ 80 h 153"/>
                  <a:gd name="T28" fmla="*/ 376 w 257"/>
                  <a:gd name="T29" fmla="*/ 85 h 153"/>
                  <a:gd name="T30" fmla="*/ 362 w 257"/>
                  <a:gd name="T31" fmla="*/ 86 h 153"/>
                  <a:gd name="T32" fmla="*/ 356 w 257"/>
                  <a:gd name="T33" fmla="*/ 95 h 153"/>
                  <a:gd name="T34" fmla="*/ 328 w 257"/>
                  <a:gd name="T35" fmla="*/ 100 h 153"/>
                  <a:gd name="T36" fmla="*/ 313 w 257"/>
                  <a:gd name="T37" fmla="*/ 104 h 153"/>
                  <a:gd name="T38" fmla="*/ 273 w 257"/>
                  <a:gd name="T39" fmla="*/ 100 h 153"/>
                  <a:gd name="T40" fmla="*/ 273 w 257"/>
                  <a:gd name="T41" fmla="*/ 100 h 153"/>
                  <a:gd name="T42" fmla="*/ 269 w 257"/>
                  <a:gd name="T43" fmla="*/ 95 h 153"/>
                  <a:gd name="T44" fmla="*/ 147 w 257"/>
                  <a:gd name="T45" fmla="*/ 64 h 153"/>
                  <a:gd name="T46" fmla="*/ 95 w 257"/>
                  <a:gd name="T47" fmla="*/ 68 h 153"/>
                  <a:gd name="T48" fmla="*/ 72 w 257"/>
                  <a:gd name="T49" fmla="*/ 82 h 153"/>
                  <a:gd name="T50" fmla="*/ 67 w 257"/>
                  <a:gd name="T51" fmla="*/ 47 h 153"/>
                  <a:gd name="T52" fmla="*/ 30 w 257"/>
                  <a:gd name="T53" fmla="*/ 47 h 153"/>
                  <a:gd name="T54" fmla="*/ 25 w 257"/>
                  <a:gd name="T55" fmla="*/ 38 h 153"/>
                  <a:gd name="T56" fmla="*/ 13 w 257"/>
                  <a:gd name="T57" fmla="*/ 38 h 153"/>
                  <a:gd name="T58" fmla="*/ 9 w 257"/>
                  <a:gd name="T59" fmla="*/ 38 h 153"/>
                  <a:gd name="T60" fmla="*/ 13 w 257"/>
                  <a:gd name="T61" fmla="*/ 38 h 153"/>
                  <a:gd name="T62" fmla="*/ 64 w 257"/>
                  <a:gd name="T63" fmla="*/ 38 h 153"/>
                  <a:gd name="T64" fmla="*/ 72 w 257"/>
                  <a:gd name="T65" fmla="*/ 38 h 153"/>
                  <a:gd name="T66" fmla="*/ 19 w 257"/>
                  <a:gd name="T67" fmla="*/ 16 h 153"/>
                  <a:gd name="T68" fmla="*/ 9 w 257"/>
                  <a:gd name="T69" fmla="*/ 18 h 153"/>
                  <a:gd name="T70" fmla="*/ 8 w 257"/>
                  <a:gd name="T71" fmla="*/ 33 h 153"/>
                  <a:gd name="T72" fmla="*/ 0 w 257"/>
                  <a:gd name="T73" fmla="*/ 20 h 153"/>
                  <a:gd name="T74" fmla="*/ 9 w 257"/>
                  <a:gd name="T75" fmla="*/ 12 h 153"/>
                  <a:gd name="T76" fmla="*/ 25 w 257"/>
                  <a:gd name="T77" fmla="*/ 9 h 153"/>
                  <a:gd name="T78" fmla="*/ 81 w 257"/>
                  <a:gd name="T79" fmla="*/ 32 h 153"/>
                  <a:gd name="T80" fmla="*/ 91 w 257"/>
                  <a:gd name="T81" fmla="*/ 32 h 153"/>
                  <a:gd name="T82" fmla="*/ 91 w 257"/>
                  <a:gd name="T83" fmla="*/ 32 h 153"/>
                  <a:gd name="T84" fmla="*/ 91 w 257"/>
                  <a:gd name="T85" fmla="*/ 32 h 15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153"/>
                  <a:gd name="T131" fmla="*/ 257 w 257"/>
                  <a:gd name="T132" fmla="*/ 153 h 15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153">
                    <a:moveTo>
                      <a:pt x="62" y="32"/>
                    </a:moveTo>
                    <a:lnTo>
                      <a:pt x="77" y="33"/>
                    </a:lnTo>
                    <a:lnTo>
                      <a:pt x="76" y="20"/>
                    </a:lnTo>
                    <a:lnTo>
                      <a:pt x="90" y="8"/>
                    </a:lnTo>
                    <a:lnTo>
                      <a:pt x="93" y="5"/>
                    </a:lnTo>
                    <a:lnTo>
                      <a:pt x="98" y="0"/>
                    </a:lnTo>
                    <a:lnTo>
                      <a:pt x="124" y="13"/>
                    </a:lnTo>
                    <a:lnTo>
                      <a:pt x="130" y="30"/>
                    </a:lnTo>
                    <a:lnTo>
                      <a:pt x="161" y="36"/>
                    </a:lnTo>
                    <a:lnTo>
                      <a:pt x="179" y="62"/>
                    </a:lnTo>
                    <a:lnTo>
                      <a:pt x="235" y="95"/>
                    </a:lnTo>
                    <a:lnTo>
                      <a:pt x="253" y="98"/>
                    </a:lnTo>
                    <a:lnTo>
                      <a:pt x="256" y="113"/>
                    </a:lnTo>
                    <a:lnTo>
                      <a:pt x="242" y="109"/>
                    </a:lnTo>
                    <a:lnTo>
                      <a:pt x="241" y="115"/>
                    </a:lnTo>
                    <a:lnTo>
                      <a:pt x="231" y="116"/>
                    </a:lnTo>
                    <a:lnTo>
                      <a:pt x="227" y="135"/>
                    </a:lnTo>
                    <a:lnTo>
                      <a:pt x="210" y="145"/>
                    </a:lnTo>
                    <a:lnTo>
                      <a:pt x="201" y="152"/>
                    </a:lnTo>
                    <a:lnTo>
                      <a:pt x="174" y="145"/>
                    </a:lnTo>
                    <a:lnTo>
                      <a:pt x="171" y="134"/>
                    </a:lnTo>
                    <a:lnTo>
                      <a:pt x="93" y="93"/>
                    </a:lnTo>
                    <a:lnTo>
                      <a:pt x="66" y="97"/>
                    </a:lnTo>
                    <a:lnTo>
                      <a:pt x="43" y="111"/>
                    </a:lnTo>
                    <a:lnTo>
                      <a:pt x="38" y="76"/>
                    </a:lnTo>
                    <a:lnTo>
                      <a:pt x="30" y="76"/>
                    </a:lnTo>
                    <a:lnTo>
                      <a:pt x="25" y="58"/>
                    </a:lnTo>
                    <a:lnTo>
                      <a:pt x="13" y="58"/>
                    </a:lnTo>
                    <a:lnTo>
                      <a:pt x="9" y="52"/>
                    </a:lnTo>
                    <a:lnTo>
                      <a:pt x="13" y="42"/>
                    </a:lnTo>
                    <a:lnTo>
                      <a:pt x="35" y="46"/>
                    </a:lnTo>
                    <a:lnTo>
                      <a:pt x="43" y="38"/>
                    </a:lnTo>
                    <a:lnTo>
                      <a:pt x="19" y="16"/>
                    </a:lnTo>
                    <a:lnTo>
                      <a:pt x="9" y="18"/>
                    </a:lnTo>
                    <a:lnTo>
                      <a:pt x="8" y="33"/>
                    </a:lnTo>
                    <a:lnTo>
                      <a:pt x="0" y="20"/>
                    </a:lnTo>
                    <a:lnTo>
                      <a:pt x="9" y="12"/>
                    </a:lnTo>
                    <a:lnTo>
                      <a:pt x="25" y="9"/>
                    </a:lnTo>
                    <a:lnTo>
                      <a:pt x="52" y="32"/>
                    </a:lnTo>
                    <a:lnTo>
                      <a:pt x="62" y="32"/>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85" name="Freeform 511"/>
              <p:cNvSpPr>
                <a:spLocks noChangeAspect="1"/>
              </p:cNvSpPr>
              <p:nvPr/>
            </p:nvSpPr>
            <p:spPr bwMode="auto">
              <a:xfrm>
                <a:off x="3261" y="1606"/>
                <a:ext cx="117" cy="49"/>
              </a:xfrm>
              <a:custGeom>
                <a:avLst/>
                <a:gdLst>
                  <a:gd name="T0" fmla="*/ 117 w 116"/>
                  <a:gd name="T1" fmla="*/ 25 h 50"/>
                  <a:gd name="T2" fmla="*/ 123 w 116"/>
                  <a:gd name="T3" fmla="*/ 25 h 50"/>
                  <a:gd name="T4" fmla="*/ 144 w 116"/>
                  <a:gd name="T5" fmla="*/ 25 h 50"/>
                  <a:gd name="T6" fmla="*/ 137 w 116"/>
                  <a:gd name="T7" fmla="*/ 25 h 50"/>
                  <a:gd name="T8" fmla="*/ 140 w 116"/>
                  <a:gd name="T9" fmla="*/ 25 h 50"/>
                  <a:gd name="T10" fmla="*/ 140 w 116"/>
                  <a:gd name="T11" fmla="*/ 25 h 50"/>
                  <a:gd name="T12" fmla="*/ 117 w 116"/>
                  <a:gd name="T13" fmla="*/ 16 h 50"/>
                  <a:gd name="T14" fmla="*/ 97 w 116"/>
                  <a:gd name="T15" fmla="*/ 18 h 50"/>
                  <a:gd name="T16" fmla="*/ 49 w 116"/>
                  <a:gd name="T17" fmla="*/ 7 h 50"/>
                  <a:gd name="T18" fmla="*/ 0 w 116"/>
                  <a:gd name="T19" fmla="*/ 0 h 50"/>
                  <a:gd name="T20" fmla="*/ 20 w 116"/>
                  <a:gd name="T21" fmla="*/ 11 h 50"/>
                  <a:gd name="T22" fmla="*/ 34 w 116"/>
                  <a:gd name="T23" fmla="*/ 25 h 50"/>
                  <a:gd name="T24" fmla="*/ 32 w 116"/>
                  <a:gd name="T25" fmla="*/ 25 h 50"/>
                  <a:gd name="T26" fmla="*/ 32 w 116"/>
                  <a:gd name="T27" fmla="*/ 25 h 50"/>
                  <a:gd name="T28" fmla="*/ 57 w 116"/>
                  <a:gd name="T29" fmla="*/ 25 h 50"/>
                  <a:gd name="T30" fmla="*/ 92 w 116"/>
                  <a:gd name="T31" fmla="*/ 25 h 50"/>
                  <a:gd name="T32" fmla="*/ 94 w 116"/>
                  <a:gd name="T33" fmla="*/ 25 h 50"/>
                  <a:gd name="T34" fmla="*/ 117 w 116"/>
                  <a:gd name="T35" fmla="*/ 25 h 50"/>
                  <a:gd name="T36" fmla="*/ 117 w 116"/>
                  <a:gd name="T37" fmla="*/ 25 h 50"/>
                  <a:gd name="T38" fmla="*/ 117 w 116"/>
                  <a:gd name="T39" fmla="*/ 25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6"/>
                  <a:gd name="T61" fmla="*/ 0 h 50"/>
                  <a:gd name="T62" fmla="*/ 116 w 116"/>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6" h="50">
                    <a:moveTo>
                      <a:pt x="88" y="43"/>
                    </a:moveTo>
                    <a:lnTo>
                      <a:pt x="94" y="41"/>
                    </a:lnTo>
                    <a:lnTo>
                      <a:pt x="115" y="48"/>
                    </a:lnTo>
                    <a:lnTo>
                      <a:pt x="108" y="37"/>
                    </a:lnTo>
                    <a:lnTo>
                      <a:pt x="111" y="33"/>
                    </a:lnTo>
                    <a:lnTo>
                      <a:pt x="88" y="16"/>
                    </a:lnTo>
                    <a:lnTo>
                      <a:pt x="68" y="18"/>
                    </a:lnTo>
                    <a:lnTo>
                      <a:pt x="49" y="7"/>
                    </a:lnTo>
                    <a:lnTo>
                      <a:pt x="0" y="0"/>
                    </a:lnTo>
                    <a:lnTo>
                      <a:pt x="20" y="11"/>
                    </a:lnTo>
                    <a:lnTo>
                      <a:pt x="34" y="31"/>
                    </a:lnTo>
                    <a:lnTo>
                      <a:pt x="32" y="37"/>
                    </a:lnTo>
                    <a:lnTo>
                      <a:pt x="57" y="41"/>
                    </a:lnTo>
                    <a:lnTo>
                      <a:pt x="63" y="49"/>
                    </a:lnTo>
                    <a:lnTo>
                      <a:pt x="65" y="49"/>
                    </a:lnTo>
                    <a:lnTo>
                      <a:pt x="88" y="43"/>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86" name="Freeform 512"/>
              <p:cNvSpPr>
                <a:spLocks noChangeAspect="1"/>
              </p:cNvSpPr>
              <p:nvPr/>
            </p:nvSpPr>
            <p:spPr bwMode="auto">
              <a:xfrm>
                <a:off x="3325" y="1648"/>
                <a:ext cx="62" cy="50"/>
              </a:xfrm>
              <a:custGeom>
                <a:avLst/>
                <a:gdLst>
                  <a:gd name="T0" fmla="*/ 25 w 61"/>
                  <a:gd name="T1" fmla="*/ 13 h 52"/>
                  <a:gd name="T2" fmla="*/ 12 w 61"/>
                  <a:gd name="T3" fmla="*/ 13 h 52"/>
                  <a:gd name="T4" fmla="*/ 0 w 61"/>
                  <a:gd name="T5" fmla="*/ 6 h 52"/>
                  <a:gd name="T6" fmla="*/ 2 w 61"/>
                  <a:gd name="T7" fmla="*/ 6 h 52"/>
                  <a:gd name="T8" fmla="*/ 25 w 61"/>
                  <a:gd name="T9" fmla="*/ 0 h 52"/>
                  <a:gd name="T10" fmla="*/ 72 w 61"/>
                  <a:gd name="T11" fmla="*/ 13 h 52"/>
                  <a:gd name="T12" fmla="*/ 72 w 61"/>
                  <a:gd name="T13" fmla="*/ 13 h 52"/>
                  <a:gd name="T14" fmla="*/ 86 w 61"/>
                  <a:gd name="T15" fmla="*/ 13 h 52"/>
                  <a:gd name="T16" fmla="*/ 89 w 61"/>
                  <a:gd name="T17" fmla="*/ 16 h 52"/>
                  <a:gd name="T18" fmla="*/ 81 w 61"/>
                  <a:gd name="T19" fmla="*/ 16 h 52"/>
                  <a:gd name="T20" fmla="*/ 72 w 61"/>
                  <a:gd name="T21" fmla="*/ 13 h 52"/>
                  <a:gd name="T22" fmla="*/ 25 w 61"/>
                  <a:gd name="T23" fmla="*/ 13 h 52"/>
                  <a:gd name="T24" fmla="*/ 25 w 61"/>
                  <a:gd name="T25" fmla="*/ 13 h 52"/>
                  <a:gd name="T26" fmla="*/ 25 w 61"/>
                  <a:gd name="T27" fmla="*/ 13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52"/>
                  <a:gd name="T44" fmla="*/ 61 w 61"/>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52">
                    <a:moveTo>
                      <a:pt x="25" y="32"/>
                    </a:moveTo>
                    <a:lnTo>
                      <a:pt x="12" y="24"/>
                    </a:lnTo>
                    <a:lnTo>
                      <a:pt x="0" y="6"/>
                    </a:lnTo>
                    <a:lnTo>
                      <a:pt x="2" y="6"/>
                    </a:lnTo>
                    <a:lnTo>
                      <a:pt x="25" y="0"/>
                    </a:lnTo>
                    <a:lnTo>
                      <a:pt x="43" y="18"/>
                    </a:lnTo>
                    <a:lnTo>
                      <a:pt x="43" y="26"/>
                    </a:lnTo>
                    <a:lnTo>
                      <a:pt x="57" y="32"/>
                    </a:lnTo>
                    <a:lnTo>
                      <a:pt x="60" y="51"/>
                    </a:lnTo>
                    <a:lnTo>
                      <a:pt x="52" y="51"/>
                    </a:lnTo>
                    <a:lnTo>
                      <a:pt x="43" y="34"/>
                    </a:lnTo>
                    <a:lnTo>
                      <a:pt x="25" y="32"/>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87" name="Freeform 513"/>
              <p:cNvSpPr>
                <a:spLocks noChangeAspect="1"/>
              </p:cNvSpPr>
              <p:nvPr/>
            </p:nvSpPr>
            <p:spPr bwMode="auto">
              <a:xfrm>
                <a:off x="3350" y="1679"/>
                <a:ext cx="28" cy="19"/>
              </a:xfrm>
              <a:custGeom>
                <a:avLst/>
                <a:gdLst>
                  <a:gd name="T0" fmla="*/ 27 w 28"/>
                  <a:gd name="T1" fmla="*/ 10 h 20"/>
                  <a:gd name="T2" fmla="*/ 17 w 28"/>
                  <a:gd name="T3" fmla="*/ 10 h 20"/>
                  <a:gd name="T4" fmla="*/ 0 w 28"/>
                  <a:gd name="T5" fmla="*/ 0 h 20"/>
                  <a:gd name="T6" fmla="*/ 18 w 28"/>
                  <a:gd name="T7" fmla="*/ 2 h 20"/>
                  <a:gd name="T8" fmla="*/ 27 w 28"/>
                  <a:gd name="T9" fmla="*/ 10 h 20"/>
                  <a:gd name="T10" fmla="*/ 27 w 28"/>
                  <a:gd name="T11" fmla="*/ 10 h 20"/>
                  <a:gd name="T12" fmla="*/ 27 w 28"/>
                  <a:gd name="T13" fmla="*/ 10 h 20"/>
                  <a:gd name="T14" fmla="*/ 0 60000 65536"/>
                  <a:gd name="T15" fmla="*/ 0 60000 65536"/>
                  <a:gd name="T16" fmla="*/ 0 60000 65536"/>
                  <a:gd name="T17" fmla="*/ 0 60000 65536"/>
                  <a:gd name="T18" fmla="*/ 0 60000 65536"/>
                  <a:gd name="T19" fmla="*/ 0 60000 65536"/>
                  <a:gd name="T20" fmla="*/ 0 60000 65536"/>
                  <a:gd name="T21" fmla="*/ 0 w 28"/>
                  <a:gd name="T22" fmla="*/ 0 h 20"/>
                  <a:gd name="T23" fmla="*/ 28 w 28"/>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0">
                    <a:moveTo>
                      <a:pt x="27" y="19"/>
                    </a:moveTo>
                    <a:lnTo>
                      <a:pt x="17" y="18"/>
                    </a:lnTo>
                    <a:lnTo>
                      <a:pt x="0" y="0"/>
                    </a:lnTo>
                    <a:lnTo>
                      <a:pt x="18" y="2"/>
                    </a:lnTo>
                    <a:lnTo>
                      <a:pt x="27" y="19"/>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88" name="Freeform 514"/>
              <p:cNvSpPr>
                <a:spLocks noChangeAspect="1"/>
              </p:cNvSpPr>
              <p:nvPr/>
            </p:nvSpPr>
            <p:spPr bwMode="auto">
              <a:xfrm>
                <a:off x="3350" y="1638"/>
                <a:ext cx="97" cy="69"/>
              </a:xfrm>
              <a:custGeom>
                <a:avLst/>
                <a:gdLst>
                  <a:gd name="T0" fmla="*/ 87 w 96"/>
                  <a:gd name="T1" fmla="*/ 0 h 71"/>
                  <a:gd name="T2" fmla="*/ 103 w 96"/>
                  <a:gd name="T3" fmla="*/ 17 h 71"/>
                  <a:gd name="T4" fmla="*/ 124 w 96"/>
                  <a:gd name="T5" fmla="*/ 17 h 71"/>
                  <a:gd name="T6" fmla="*/ 111 w 96"/>
                  <a:gd name="T7" fmla="*/ 17 h 71"/>
                  <a:gd name="T8" fmla="*/ 110 w 96"/>
                  <a:gd name="T9" fmla="*/ 25 h 71"/>
                  <a:gd name="T10" fmla="*/ 102 w 96"/>
                  <a:gd name="T11" fmla="*/ 25 h 71"/>
                  <a:gd name="T12" fmla="*/ 105 w 96"/>
                  <a:gd name="T13" fmla="*/ 32 h 71"/>
                  <a:gd name="T14" fmla="*/ 105 w 96"/>
                  <a:gd name="T15" fmla="*/ 32 h 71"/>
                  <a:gd name="T16" fmla="*/ 91 w 96"/>
                  <a:gd name="T17" fmla="*/ 28 h 71"/>
                  <a:gd name="T18" fmla="*/ 91 w 96"/>
                  <a:gd name="T19" fmla="*/ 17 h 71"/>
                  <a:gd name="T20" fmla="*/ 86 w 96"/>
                  <a:gd name="T21" fmla="*/ 17 h 71"/>
                  <a:gd name="T22" fmla="*/ 39 w 96"/>
                  <a:gd name="T23" fmla="*/ 28 h 71"/>
                  <a:gd name="T24" fmla="*/ 35 w 96"/>
                  <a:gd name="T25" fmla="*/ 28 h 71"/>
                  <a:gd name="T26" fmla="*/ 32 w 96"/>
                  <a:gd name="T27" fmla="*/ 17 h 71"/>
                  <a:gd name="T28" fmla="*/ 18 w 96"/>
                  <a:gd name="T29" fmla="*/ 17 h 71"/>
                  <a:gd name="T30" fmla="*/ 18 w 96"/>
                  <a:gd name="T31" fmla="*/ 17 h 71"/>
                  <a:gd name="T32" fmla="*/ 0 w 96"/>
                  <a:gd name="T33" fmla="*/ 10 h 71"/>
                  <a:gd name="T34" fmla="*/ 6 w 96"/>
                  <a:gd name="T35" fmla="*/ 8 h 71"/>
                  <a:gd name="T36" fmla="*/ 27 w 96"/>
                  <a:gd name="T37" fmla="*/ 15 h 71"/>
                  <a:gd name="T38" fmla="*/ 20 w 96"/>
                  <a:gd name="T39" fmla="*/ 4 h 71"/>
                  <a:gd name="T40" fmla="*/ 23 w 96"/>
                  <a:gd name="T41" fmla="*/ 0 h 71"/>
                  <a:gd name="T42" fmla="*/ 23 w 96"/>
                  <a:gd name="T43" fmla="*/ 0 h 71"/>
                  <a:gd name="T44" fmla="*/ 40 w 96"/>
                  <a:gd name="T45" fmla="*/ 12 h 71"/>
                  <a:gd name="T46" fmla="*/ 79 w 96"/>
                  <a:gd name="T47" fmla="*/ 13 h 71"/>
                  <a:gd name="T48" fmla="*/ 87 w 96"/>
                  <a:gd name="T49" fmla="*/ 0 h 71"/>
                  <a:gd name="T50" fmla="*/ 87 w 96"/>
                  <a:gd name="T51" fmla="*/ 0 h 71"/>
                  <a:gd name="T52" fmla="*/ 87 w 96"/>
                  <a:gd name="T53" fmla="*/ 0 h 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71"/>
                  <a:gd name="T83" fmla="*/ 96 w 96"/>
                  <a:gd name="T84" fmla="*/ 71 h 7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71">
                    <a:moveTo>
                      <a:pt x="58" y="0"/>
                    </a:moveTo>
                    <a:lnTo>
                      <a:pt x="74" y="18"/>
                    </a:lnTo>
                    <a:lnTo>
                      <a:pt x="95" y="30"/>
                    </a:lnTo>
                    <a:lnTo>
                      <a:pt x="82" y="38"/>
                    </a:lnTo>
                    <a:lnTo>
                      <a:pt x="81" y="56"/>
                    </a:lnTo>
                    <a:lnTo>
                      <a:pt x="73" y="56"/>
                    </a:lnTo>
                    <a:lnTo>
                      <a:pt x="76" y="70"/>
                    </a:lnTo>
                    <a:lnTo>
                      <a:pt x="62" y="61"/>
                    </a:lnTo>
                    <a:lnTo>
                      <a:pt x="62" y="46"/>
                    </a:lnTo>
                    <a:lnTo>
                      <a:pt x="57" y="45"/>
                    </a:lnTo>
                    <a:lnTo>
                      <a:pt x="39" y="61"/>
                    </a:lnTo>
                    <a:lnTo>
                      <a:pt x="35" y="61"/>
                    </a:lnTo>
                    <a:lnTo>
                      <a:pt x="32" y="42"/>
                    </a:lnTo>
                    <a:lnTo>
                      <a:pt x="18" y="36"/>
                    </a:lnTo>
                    <a:lnTo>
                      <a:pt x="18" y="28"/>
                    </a:lnTo>
                    <a:lnTo>
                      <a:pt x="0" y="10"/>
                    </a:lnTo>
                    <a:lnTo>
                      <a:pt x="6" y="8"/>
                    </a:lnTo>
                    <a:lnTo>
                      <a:pt x="27" y="15"/>
                    </a:lnTo>
                    <a:lnTo>
                      <a:pt x="20" y="4"/>
                    </a:lnTo>
                    <a:lnTo>
                      <a:pt x="23" y="0"/>
                    </a:lnTo>
                    <a:lnTo>
                      <a:pt x="40" y="12"/>
                    </a:lnTo>
                    <a:lnTo>
                      <a:pt x="50" y="13"/>
                    </a:lnTo>
                    <a:lnTo>
                      <a:pt x="58" y="0"/>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89" name="Freeform 516"/>
              <p:cNvSpPr>
                <a:spLocks noChangeAspect="1"/>
              </p:cNvSpPr>
              <p:nvPr/>
            </p:nvSpPr>
            <p:spPr bwMode="auto">
              <a:xfrm>
                <a:off x="4990" y="1075"/>
                <a:ext cx="22" cy="11"/>
              </a:xfrm>
              <a:custGeom>
                <a:avLst/>
                <a:gdLst>
                  <a:gd name="T0" fmla="*/ 4 w 21"/>
                  <a:gd name="T1" fmla="*/ 0 h 11"/>
                  <a:gd name="T2" fmla="*/ 0 w 21"/>
                  <a:gd name="T3" fmla="*/ 8 h 11"/>
                  <a:gd name="T4" fmla="*/ 72 w 21"/>
                  <a:gd name="T5" fmla="*/ 10 h 11"/>
                  <a:gd name="T6" fmla="*/ 4 w 21"/>
                  <a:gd name="T7" fmla="*/ 0 h 11"/>
                  <a:gd name="T8" fmla="*/ 4 w 21"/>
                  <a:gd name="T9" fmla="*/ 0 h 11"/>
                  <a:gd name="T10" fmla="*/ 0 60000 65536"/>
                  <a:gd name="T11" fmla="*/ 0 60000 65536"/>
                  <a:gd name="T12" fmla="*/ 0 60000 65536"/>
                  <a:gd name="T13" fmla="*/ 0 60000 65536"/>
                  <a:gd name="T14" fmla="*/ 0 60000 65536"/>
                  <a:gd name="T15" fmla="*/ 0 w 21"/>
                  <a:gd name="T16" fmla="*/ 0 h 11"/>
                  <a:gd name="T17" fmla="*/ 21 w 21"/>
                  <a:gd name="T18" fmla="*/ 11 h 11"/>
                </a:gdLst>
                <a:ahLst/>
                <a:cxnLst>
                  <a:cxn ang="T10">
                    <a:pos x="T0" y="T1"/>
                  </a:cxn>
                  <a:cxn ang="T11">
                    <a:pos x="T2" y="T3"/>
                  </a:cxn>
                  <a:cxn ang="T12">
                    <a:pos x="T4" y="T5"/>
                  </a:cxn>
                  <a:cxn ang="T13">
                    <a:pos x="T6" y="T7"/>
                  </a:cxn>
                  <a:cxn ang="T14">
                    <a:pos x="T8" y="T9"/>
                  </a:cxn>
                </a:cxnLst>
                <a:rect l="T15" t="T16" r="T17" b="T18"/>
                <a:pathLst>
                  <a:path w="21" h="11">
                    <a:moveTo>
                      <a:pt x="4" y="0"/>
                    </a:moveTo>
                    <a:lnTo>
                      <a:pt x="0" y="8"/>
                    </a:lnTo>
                    <a:lnTo>
                      <a:pt x="20" y="10"/>
                    </a:lnTo>
                    <a:lnTo>
                      <a:pt x="4"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590" name="Freeform 519"/>
              <p:cNvSpPr>
                <a:spLocks noChangeAspect="1"/>
              </p:cNvSpPr>
              <p:nvPr/>
            </p:nvSpPr>
            <p:spPr bwMode="auto">
              <a:xfrm>
                <a:off x="4411" y="1030"/>
                <a:ext cx="17" cy="6"/>
              </a:xfrm>
              <a:custGeom>
                <a:avLst/>
                <a:gdLst>
                  <a:gd name="T0" fmla="*/ 0 w 18"/>
                  <a:gd name="T1" fmla="*/ 0 h 7"/>
                  <a:gd name="T2" fmla="*/ 9 w 18"/>
                  <a:gd name="T3" fmla="*/ 3 h 7"/>
                  <a:gd name="T4" fmla="*/ 0 w 18"/>
                  <a:gd name="T5" fmla="*/ 0 h 7"/>
                  <a:gd name="T6" fmla="*/ 0 w 18"/>
                  <a:gd name="T7" fmla="*/ 0 h 7"/>
                  <a:gd name="T8" fmla="*/ 0 w 18"/>
                  <a:gd name="T9" fmla="*/ 0 h 7"/>
                  <a:gd name="T10" fmla="*/ 0 60000 65536"/>
                  <a:gd name="T11" fmla="*/ 0 60000 65536"/>
                  <a:gd name="T12" fmla="*/ 0 60000 65536"/>
                  <a:gd name="T13" fmla="*/ 0 60000 65536"/>
                  <a:gd name="T14" fmla="*/ 0 60000 65536"/>
                  <a:gd name="T15" fmla="*/ 0 w 18"/>
                  <a:gd name="T16" fmla="*/ 0 h 7"/>
                  <a:gd name="T17" fmla="*/ 18 w 18"/>
                  <a:gd name="T18" fmla="*/ 7 h 7"/>
                </a:gdLst>
                <a:ahLst/>
                <a:cxnLst>
                  <a:cxn ang="T10">
                    <a:pos x="T0" y="T1"/>
                  </a:cxn>
                  <a:cxn ang="T11">
                    <a:pos x="T2" y="T3"/>
                  </a:cxn>
                  <a:cxn ang="T12">
                    <a:pos x="T4" y="T5"/>
                  </a:cxn>
                  <a:cxn ang="T13">
                    <a:pos x="T6" y="T7"/>
                  </a:cxn>
                  <a:cxn ang="T14">
                    <a:pos x="T8" y="T9"/>
                  </a:cxn>
                </a:cxnLst>
                <a:rect l="T15" t="T16" r="T17" b="T18"/>
                <a:pathLst>
                  <a:path w="18" h="7">
                    <a:moveTo>
                      <a:pt x="0" y="0"/>
                    </a:moveTo>
                    <a:lnTo>
                      <a:pt x="17" y="6"/>
                    </a:lnTo>
                    <a:lnTo>
                      <a:pt x="0" y="0"/>
                    </a:lnTo>
                  </a:path>
                </a:pathLst>
              </a:custGeom>
              <a:grpFill/>
              <a:ln w="3175" cap="flat" cmpd="sng">
                <a:solidFill>
                  <a:srgbClr val="000000"/>
                </a:solidFill>
                <a:prstDash val="solid"/>
                <a:round/>
                <a:headEnd type="none" w="med" len="med"/>
                <a:tailEnd type="none" w="med" len="med"/>
              </a:ln>
            </p:spPr>
            <p:txBody>
              <a:bodyPr/>
              <a:lstStyle/>
              <a:p>
                <a:pPr>
                  <a:defRPr/>
                </a:pPr>
                <a:endParaRPr lang="en-US"/>
              </a:p>
            </p:txBody>
          </p:sp>
          <p:sp>
            <p:nvSpPr>
              <p:cNvPr id="591" name="Freeform 524"/>
              <p:cNvSpPr>
                <a:spLocks noChangeAspect="1"/>
              </p:cNvSpPr>
              <p:nvPr/>
            </p:nvSpPr>
            <p:spPr bwMode="auto">
              <a:xfrm>
                <a:off x="2953" y="1427"/>
                <a:ext cx="295" cy="162"/>
              </a:xfrm>
              <a:custGeom>
                <a:avLst/>
                <a:gdLst>
                  <a:gd name="T0" fmla="*/ 190 w 289"/>
                  <a:gd name="T1" fmla="*/ 100 h 164"/>
                  <a:gd name="T2" fmla="*/ 197 w 289"/>
                  <a:gd name="T3" fmla="*/ 103 h 164"/>
                  <a:gd name="T4" fmla="*/ 233 w 289"/>
                  <a:gd name="T5" fmla="*/ 103 h 164"/>
                  <a:gd name="T6" fmla="*/ 229 w 289"/>
                  <a:gd name="T7" fmla="*/ 100 h 164"/>
                  <a:gd name="T8" fmla="*/ 247 w 289"/>
                  <a:gd name="T9" fmla="*/ 98 h 164"/>
                  <a:gd name="T10" fmla="*/ 259 w 289"/>
                  <a:gd name="T11" fmla="*/ 88 h 164"/>
                  <a:gd name="T12" fmla="*/ 299 w 289"/>
                  <a:gd name="T13" fmla="*/ 88 h 164"/>
                  <a:gd name="T14" fmla="*/ 297 w 289"/>
                  <a:gd name="T15" fmla="*/ 93 h 164"/>
                  <a:gd name="T16" fmla="*/ 351 w 289"/>
                  <a:gd name="T17" fmla="*/ 98 h 164"/>
                  <a:gd name="T18" fmla="*/ 323 w 289"/>
                  <a:gd name="T19" fmla="*/ 103 h 164"/>
                  <a:gd name="T20" fmla="*/ 350 w 289"/>
                  <a:gd name="T21" fmla="*/ 107 h 164"/>
                  <a:gd name="T22" fmla="*/ 347 w 289"/>
                  <a:gd name="T23" fmla="*/ 111 h 164"/>
                  <a:gd name="T24" fmla="*/ 358 w 289"/>
                  <a:gd name="T25" fmla="*/ 114 h 164"/>
                  <a:gd name="T26" fmla="*/ 411 w 289"/>
                  <a:gd name="T27" fmla="*/ 106 h 164"/>
                  <a:gd name="T28" fmla="*/ 434 w 289"/>
                  <a:gd name="T29" fmla="*/ 106 h 164"/>
                  <a:gd name="T30" fmla="*/ 434 w 289"/>
                  <a:gd name="T31" fmla="*/ 104 h 164"/>
                  <a:gd name="T32" fmla="*/ 406 w 289"/>
                  <a:gd name="T33" fmla="*/ 105 h 164"/>
                  <a:gd name="T34" fmla="*/ 368 w 289"/>
                  <a:gd name="T35" fmla="*/ 98 h 164"/>
                  <a:gd name="T36" fmla="*/ 459 w 289"/>
                  <a:gd name="T37" fmla="*/ 78 h 164"/>
                  <a:gd name="T38" fmla="*/ 478 w 289"/>
                  <a:gd name="T39" fmla="*/ 78 h 164"/>
                  <a:gd name="T40" fmla="*/ 478 w 289"/>
                  <a:gd name="T41" fmla="*/ 67 h 164"/>
                  <a:gd name="T42" fmla="*/ 491 w 289"/>
                  <a:gd name="T43" fmla="*/ 60 h 164"/>
                  <a:gd name="T44" fmla="*/ 515 w 289"/>
                  <a:gd name="T45" fmla="*/ 62 h 164"/>
                  <a:gd name="T46" fmla="*/ 509 w 289"/>
                  <a:gd name="T47" fmla="*/ 43 h 164"/>
                  <a:gd name="T48" fmla="*/ 521 w 289"/>
                  <a:gd name="T49" fmla="*/ 42 h 164"/>
                  <a:gd name="T50" fmla="*/ 508 w 289"/>
                  <a:gd name="T51" fmla="*/ 41 h 164"/>
                  <a:gd name="T52" fmla="*/ 520 w 289"/>
                  <a:gd name="T53" fmla="*/ 41 h 164"/>
                  <a:gd name="T54" fmla="*/ 456 w 289"/>
                  <a:gd name="T55" fmla="*/ 41 h 164"/>
                  <a:gd name="T56" fmla="*/ 439 w 289"/>
                  <a:gd name="T57" fmla="*/ 38 h 164"/>
                  <a:gd name="T58" fmla="*/ 384 w 289"/>
                  <a:gd name="T59" fmla="*/ 38 h 164"/>
                  <a:gd name="T60" fmla="*/ 361 w 289"/>
                  <a:gd name="T61" fmla="*/ 23 h 164"/>
                  <a:gd name="T62" fmla="*/ 340 w 289"/>
                  <a:gd name="T63" fmla="*/ 20 h 164"/>
                  <a:gd name="T64" fmla="*/ 343 w 289"/>
                  <a:gd name="T65" fmla="*/ 11 h 164"/>
                  <a:gd name="T66" fmla="*/ 323 w 289"/>
                  <a:gd name="T67" fmla="*/ 0 h 164"/>
                  <a:gd name="T68" fmla="*/ 264 w 289"/>
                  <a:gd name="T69" fmla="*/ 5 h 164"/>
                  <a:gd name="T70" fmla="*/ 247 w 289"/>
                  <a:gd name="T71" fmla="*/ 6 h 164"/>
                  <a:gd name="T72" fmla="*/ 233 w 289"/>
                  <a:gd name="T73" fmla="*/ 22 h 164"/>
                  <a:gd name="T74" fmla="*/ 189 w 289"/>
                  <a:gd name="T75" fmla="*/ 15 h 164"/>
                  <a:gd name="T76" fmla="*/ 151 w 289"/>
                  <a:gd name="T77" fmla="*/ 19 h 164"/>
                  <a:gd name="T78" fmla="*/ 95 w 289"/>
                  <a:gd name="T79" fmla="*/ 8 h 164"/>
                  <a:gd name="T80" fmla="*/ 19 w 289"/>
                  <a:gd name="T81" fmla="*/ 15 h 164"/>
                  <a:gd name="T82" fmla="*/ 57 w 289"/>
                  <a:gd name="T83" fmla="*/ 39 h 164"/>
                  <a:gd name="T84" fmla="*/ 4 w 289"/>
                  <a:gd name="T85" fmla="*/ 41 h 164"/>
                  <a:gd name="T86" fmla="*/ 0 w 289"/>
                  <a:gd name="T87" fmla="*/ 51 h 164"/>
                  <a:gd name="T88" fmla="*/ 2 w 289"/>
                  <a:gd name="T89" fmla="*/ 51 h 164"/>
                  <a:gd name="T90" fmla="*/ 12 w 289"/>
                  <a:gd name="T91" fmla="*/ 59 h 164"/>
                  <a:gd name="T92" fmla="*/ 79 w 289"/>
                  <a:gd name="T93" fmla="*/ 62 h 164"/>
                  <a:gd name="T94" fmla="*/ 130 w 289"/>
                  <a:gd name="T95" fmla="*/ 53 h 164"/>
                  <a:gd name="T96" fmla="*/ 154 w 289"/>
                  <a:gd name="T97" fmla="*/ 50 h 164"/>
                  <a:gd name="T98" fmla="*/ 205 w 289"/>
                  <a:gd name="T99" fmla="*/ 58 h 164"/>
                  <a:gd name="T100" fmla="*/ 209 w 289"/>
                  <a:gd name="T101" fmla="*/ 68 h 164"/>
                  <a:gd name="T102" fmla="*/ 234 w 289"/>
                  <a:gd name="T103" fmla="*/ 83 h 164"/>
                  <a:gd name="T104" fmla="*/ 238 w 289"/>
                  <a:gd name="T105" fmla="*/ 92 h 164"/>
                  <a:gd name="T106" fmla="*/ 210 w 289"/>
                  <a:gd name="T107" fmla="*/ 92 h 164"/>
                  <a:gd name="T108" fmla="*/ 190 w 289"/>
                  <a:gd name="T109" fmla="*/ 100 h 164"/>
                  <a:gd name="T110" fmla="*/ 190 w 289"/>
                  <a:gd name="T111" fmla="*/ 100 h 164"/>
                  <a:gd name="T112" fmla="*/ 190 w 289"/>
                  <a:gd name="T113" fmla="*/ 100 h 1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164"/>
                  <a:gd name="T173" fmla="*/ 289 w 289"/>
                  <a:gd name="T174" fmla="*/ 164 h 1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164">
                    <a:moveTo>
                      <a:pt x="106" y="135"/>
                    </a:moveTo>
                    <a:lnTo>
                      <a:pt x="109" y="141"/>
                    </a:lnTo>
                    <a:lnTo>
                      <a:pt x="128" y="141"/>
                    </a:lnTo>
                    <a:lnTo>
                      <a:pt x="126" y="135"/>
                    </a:lnTo>
                    <a:lnTo>
                      <a:pt x="136" y="132"/>
                    </a:lnTo>
                    <a:lnTo>
                      <a:pt x="144" y="117"/>
                    </a:lnTo>
                    <a:lnTo>
                      <a:pt x="165" y="117"/>
                    </a:lnTo>
                    <a:lnTo>
                      <a:pt x="163" y="123"/>
                    </a:lnTo>
                    <a:lnTo>
                      <a:pt x="194" y="131"/>
                    </a:lnTo>
                    <a:lnTo>
                      <a:pt x="178" y="141"/>
                    </a:lnTo>
                    <a:lnTo>
                      <a:pt x="193" y="150"/>
                    </a:lnTo>
                    <a:lnTo>
                      <a:pt x="192" y="157"/>
                    </a:lnTo>
                    <a:lnTo>
                      <a:pt x="198" y="163"/>
                    </a:lnTo>
                    <a:lnTo>
                      <a:pt x="226" y="148"/>
                    </a:lnTo>
                    <a:lnTo>
                      <a:pt x="240" y="148"/>
                    </a:lnTo>
                    <a:lnTo>
                      <a:pt x="240" y="143"/>
                    </a:lnTo>
                    <a:lnTo>
                      <a:pt x="224" y="145"/>
                    </a:lnTo>
                    <a:lnTo>
                      <a:pt x="204" y="131"/>
                    </a:lnTo>
                    <a:lnTo>
                      <a:pt x="254" y="107"/>
                    </a:lnTo>
                    <a:lnTo>
                      <a:pt x="263" y="107"/>
                    </a:lnTo>
                    <a:lnTo>
                      <a:pt x="263" y="96"/>
                    </a:lnTo>
                    <a:lnTo>
                      <a:pt x="271" y="89"/>
                    </a:lnTo>
                    <a:lnTo>
                      <a:pt x="284" y="91"/>
                    </a:lnTo>
                    <a:lnTo>
                      <a:pt x="281" y="72"/>
                    </a:lnTo>
                    <a:lnTo>
                      <a:pt x="288" y="71"/>
                    </a:lnTo>
                    <a:lnTo>
                      <a:pt x="280" y="67"/>
                    </a:lnTo>
                    <a:lnTo>
                      <a:pt x="287" y="56"/>
                    </a:lnTo>
                    <a:lnTo>
                      <a:pt x="251" y="47"/>
                    </a:lnTo>
                    <a:lnTo>
                      <a:pt x="242" y="38"/>
                    </a:lnTo>
                    <a:lnTo>
                      <a:pt x="212" y="38"/>
                    </a:lnTo>
                    <a:lnTo>
                      <a:pt x="200" y="23"/>
                    </a:lnTo>
                    <a:lnTo>
                      <a:pt x="188" y="20"/>
                    </a:lnTo>
                    <a:lnTo>
                      <a:pt x="189" y="11"/>
                    </a:lnTo>
                    <a:lnTo>
                      <a:pt x="178" y="0"/>
                    </a:lnTo>
                    <a:lnTo>
                      <a:pt x="147" y="5"/>
                    </a:lnTo>
                    <a:lnTo>
                      <a:pt x="136" y="6"/>
                    </a:lnTo>
                    <a:lnTo>
                      <a:pt x="128" y="22"/>
                    </a:lnTo>
                    <a:lnTo>
                      <a:pt x="105" y="15"/>
                    </a:lnTo>
                    <a:lnTo>
                      <a:pt x="83" y="19"/>
                    </a:lnTo>
                    <a:lnTo>
                      <a:pt x="55" y="8"/>
                    </a:lnTo>
                    <a:lnTo>
                      <a:pt x="19" y="15"/>
                    </a:lnTo>
                    <a:lnTo>
                      <a:pt x="28" y="39"/>
                    </a:lnTo>
                    <a:lnTo>
                      <a:pt x="4" y="65"/>
                    </a:lnTo>
                    <a:lnTo>
                      <a:pt x="0" y="80"/>
                    </a:lnTo>
                    <a:lnTo>
                      <a:pt x="2" y="80"/>
                    </a:lnTo>
                    <a:lnTo>
                      <a:pt x="12" y="88"/>
                    </a:lnTo>
                    <a:lnTo>
                      <a:pt x="47" y="91"/>
                    </a:lnTo>
                    <a:lnTo>
                      <a:pt x="71" y="82"/>
                    </a:lnTo>
                    <a:lnTo>
                      <a:pt x="85" y="79"/>
                    </a:lnTo>
                    <a:lnTo>
                      <a:pt x="113" y="87"/>
                    </a:lnTo>
                    <a:lnTo>
                      <a:pt x="115" y="97"/>
                    </a:lnTo>
                    <a:lnTo>
                      <a:pt x="129" y="112"/>
                    </a:lnTo>
                    <a:lnTo>
                      <a:pt x="131" y="121"/>
                    </a:lnTo>
                    <a:lnTo>
                      <a:pt x="116" y="121"/>
                    </a:lnTo>
                    <a:lnTo>
                      <a:pt x="106" y="135"/>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92" name="Freeform 525"/>
              <p:cNvSpPr>
                <a:spLocks noChangeAspect="1"/>
              </p:cNvSpPr>
              <p:nvPr/>
            </p:nvSpPr>
            <p:spPr bwMode="auto">
              <a:xfrm>
                <a:off x="3352" y="1367"/>
                <a:ext cx="661" cy="288"/>
              </a:xfrm>
              <a:custGeom>
                <a:avLst/>
                <a:gdLst>
                  <a:gd name="T0" fmla="*/ 1056 w 650"/>
                  <a:gd name="T1" fmla="*/ 97 h 291"/>
                  <a:gd name="T2" fmla="*/ 1028 w 650"/>
                  <a:gd name="T3" fmla="*/ 91 h 291"/>
                  <a:gd name="T4" fmla="*/ 938 w 650"/>
                  <a:gd name="T5" fmla="*/ 61 h 291"/>
                  <a:gd name="T6" fmla="*/ 861 w 650"/>
                  <a:gd name="T7" fmla="*/ 55 h 291"/>
                  <a:gd name="T8" fmla="*/ 763 w 650"/>
                  <a:gd name="T9" fmla="*/ 43 h 291"/>
                  <a:gd name="T10" fmla="*/ 719 w 650"/>
                  <a:gd name="T11" fmla="*/ 21 h 291"/>
                  <a:gd name="T12" fmla="*/ 671 w 650"/>
                  <a:gd name="T13" fmla="*/ 39 h 291"/>
                  <a:gd name="T14" fmla="*/ 645 w 650"/>
                  <a:gd name="T15" fmla="*/ 28 h 291"/>
                  <a:gd name="T16" fmla="*/ 602 w 650"/>
                  <a:gd name="T17" fmla="*/ 22 h 291"/>
                  <a:gd name="T18" fmla="*/ 577 w 650"/>
                  <a:gd name="T19" fmla="*/ 15 h 291"/>
                  <a:gd name="T20" fmla="*/ 510 w 650"/>
                  <a:gd name="T21" fmla="*/ 0 h 291"/>
                  <a:gd name="T22" fmla="*/ 445 w 650"/>
                  <a:gd name="T23" fmla="*/ 15 h 291"/>
                  <a:gd name="T24" fmla="*/ 327 w 650"/>
                  <a:gd name="T25" fmla="*/ 30 h 291"/>
                  <a:gd name="T26" fmla="*/ 346 w 650"/>
                  <a:gd name="T27" fmla="*/ 36 h 291"/>
                  <a:gd name="T28" fmla="*/ 333 w 650"/>
                  <a:gd name="T29" fmla="*/ 48 h 291"/>
                  <a:gd name="T30" fmla="*/ 323 w 650"/>
                  <a:gd name="T31" fmla="*/ 48 h 291"/>
                  <a:gd name="T32" fmla="*/ 359 w 650"/>
                  <a:gd name="T33" fmla="*/ 66 h 291"/>
                  <a:gd name="T34" fmla="*/ 318 w 650"/>
                  <a:gd name="T35" fmla="*/ 66 h 291"/>
                  <a:gd name="T36" fmla="*/ 248 w 650"/>
                  <a:gd name="T37" fmla="*/ 58 h 291"/>
                  <a:gd name="T38" fmla="*/ 193 w 650"/>
                  <a:gd name="T39" fmla="*/ 58 h 291"/>
                  <a:gd name="T40" fmla="*/ 160 w 650"/>
                  <a:gd name="T41" fmla="*/ 51 h 291"/>
                  <a:gd name="T42" fmla="*/ 109 w 650"/>
                  <a:gd name="T43" fmla="*/ 51 h 291"/>
                  <a:gd name="T44" fmla="*/ 64 w 650"/>
                  <a:gd name="T45" fmla="*/ 57 h 291"/>
                  <a:gd name="T46" fmla="*/ 61 w 650"/>
                  <a:gd name="T47" fmla="*/ 79 h 291"/>
                  <a:gd name="T48" fmla="*/ 8 w 650"/>
                  <a:gd name="T49" fmla="*/ 70 h 291"/>
                  <a:gd name="T50" fmla="*/ 9 w 650"/>
                  <a:gd name="T51" fmla="*/ 113 h 291"/>
                  <a:gd name="T52" fmla="*/ 59 w 650"/>
                  <a:gd name="T53" fmla="*/ 121 h 291"/>
                  <a:gd name="T54" fmla="*/ 66 w 650"/>
                  <a:gd name="T55" fmla="*/ 132 h 291"/>
                  <a:gd name="T56" fmla="*/ 77 w 650"/>
                  <a:gd name="T57" fmla="*/ 132 h 291"/>
                  <a:gd name="T58" fmla="*/ 170 w 650"/>
                  <a:gd name="T59" fmla="*/ 127 h 291"/>
                  <a:gd name="T60" fmla="*/ 228 w 650"/>
                  <a:gd name="T61" fmla="*/ 148 h 291"/>
                  <a:gd name="T62" fmla="*/ 149 w 650"/>
                  <a:gd name="T63" fmla="*/ 153 h 291"/>
                  <a:gd name="T64" fmla="*/ 123 w 650"/>
                  <a:gd name="T65" fmla="*/ 160 h 291"/>
                  <a:gd name="T66" fmla="*/ 143 w 650"/>
                  <a:gd name="T67" fmla="*/ 170 h 291"/>
                  <a:gd name="T68" fmla="*/ 194 w 650"/>
                  <a:gd name="T69" fmla="*/ 192 h 291"/>
                  <a:gd name="T70" fmla="*/ 197 w 650"/>
                  <a:gd name="T71" fmla="*/ 205 h 291"/>
                  <a:gd name="T72" fmla="*/ 244 w 650"/>
                  <a:gd name="T73" fmla="*/ 198 h 291"/>
                  <a:gd name="T74" fmla="*/ 299 w 650"/>
                  <a:gd name="T75" fmla="*/ 213 h 291"/>
                  <a:gd name="T76" fmla="*/ 340 w 650"/>
                  <a:gd name="T77" fmla="*/ 142 h 291"/>
                  <a:gd name="T78" fmla="*/ 527 w 650"/>
                  <a:gd name="T79" fmla="*/ 178 h 291"/>
                  <a:gd name="T80" fmla="*/ 568 w 650"/>
                  <a:gd name="T81" fmla="*/ 205 h 291"/>
                  <a:gd name="T82" fmla="*/ 598 w 650"/>
                  <a:gd name="T83" fmla="*/ 214 h 291"/>
                  <a:gd name="T84" fmla="*/ 693 w 650"/>
                  <a:gd name="T85" fmla="*/ 202 h 291"/>
                  <a:gd name="T86" fmla="*/ 700 w 650"/>
                  <a:gd name="T87" fmla="*/ 194 h 291"/>
                  <a:gd name="T88" fmla="*/ 763 w 650"/>
                  <a:gd name="T89" fmla="*/ 190 h 291"/>
                  <a:gd name="T90" fmla="*/ 814 w 650"/>
                  <a:gd name="T91" fmla="*/ 192 h 291"/>
                  <a:gd name="T92" fmla="*/ 954 w 650"/>
                  <a:gd name="T93" fmla="*/ 200 h 291"/>
                  <a:gd name="T94" fmla="*/ 924 w 650"/>
                  <a:gd name="T95" fmla="*/ 156 h 291"/>
                  <a:gd name="T96" fmla="*/ 974 w 650"/>
                  <a:gd name="T97" fmla="*/ 148 h 291"/>
                  <a:gd name="T98" fmla="*/ 1024 w 650"/>
                  <a:gd name="T99" fmla="*/ 129 h 291"/>
                  <a:gd name="T100" fmla="*/ 1033 w 650"/>
                  <a:gd name="T101" fmla="*/ 112 h 291"/>
                  <a:gd name="T102" fmla="*/ 1054 w 650"/>
                  <a:gd name="T103" fmla="*/ 107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291"/>
                  <a:gd name="T158" fmla="*/ 650 w 65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291">
                    <a:moveTo>
                      <a:pt x="647" y="136"/>
                    </a:moveTo>
                    <a:lnTo>
                      <a:pt x="649" y="126"/>
                    </a:lnTo>
                    <a:lnTo>
                      <a:pt x="636" y="115"/>
                    </a:lnTo>
                    <a:lnTo>
                      <a:pt x="632" y="120"/>
                    </a:lnTo>
                    <a:lnTo>
                      <a:pt x="614" y="116"/>
                    </a:lnTo>
                    <a:lnTo>
                      <a:pt x="576" y="90"/>
                    </a:lnTo>
                    <a:lnTo>
                      <a:pt x="544" y="94"/>
                    </a:lnTo>
                    <a:lnTo>
                      <a:pt x="529" y="84"/>
                    </a:lnTo>
                    <a:lnTo>
                      <a:pt x="522" y="93"/>
                    </a:lnTo>
                    <a:lnTo>
                      <a:pt x="470" y="43"/>
                    </a:lnTo>
                    <a:lnTo>
                      <a:pt x="442" y="30"/>
                    </a:lnTo>
                    <a:lnTo>
                      <a:pt x="442" y="21"/>
                    </a:lnTo>
                    <a:lnTo>
                      <a:pt x="425" y="26"/>
                    </a:lnTo>
                    <a:lnTo>
                      <a:pt x="413" y="39"/>
                    </a:lnTo>
                    <a:lnTo>
                      <a:pt x="398" y="40"/>
                    </a:lnTo>
                    <a:lnTo>
                      <a:pt x="396" y="28"/>
                    </a:lnTo>
                    <a:lnTo>
                      <a:pt x="378" y="30"/>
                    </a:lnTo>
                    <a:lnTo>
                      <a:pt x="370" y="22"/>
                    </a:lnTo>
                    <a:lnTo>
                      <a:pt x="356" y="26"/>
                    </a:lnTo>
                    <a:lnTo>
                      <a:pt x="355" y="15"/>
                    </a:lnTo>
                    <a:lnTo>
                      <a:pt x="342" y="5"/>
                    </a:lnTo>
                    <a:lnTo>
                      <a:pt x="315" y="0"/>
                    </a:lnTo>
                    <a:lnTo>
                      <a:pt x="306" y="10"/>
                    </a:lnTo>
                    <a:lnTo>
                      <a:pt x="274" y="15"/>
                    </a:lnTo>
                    <a:lnTo>
                      <a:pt x="226" y="31"/>
                    </a:lnTo>
                    <a:lnTo>
                      <a:pt x="201" y="30"/>
                    </a:lnTo>
                    <a:lnTo>
                      <a:pt x="204" y="36"/>
                    </a:lnTo>
                    <a:lnTo>
                      <a:pt x="212" y="36"/>
                    </a:lnTo>
                    <a:lnTo>
                      <a:pt x="209" y="50"/>
                    </a:lnTo>
                    <a:lnTo>
                      <a:pt x="204" y="53"/>
                    </a:lnTo>
                    <a:lnTo>
                      <a:pt x="211" y="64"/>
                    </a:lnTo>
                    <a:lnTo>
                      <a:pt x="199" y="72"/>
                    </a:lnTo>
                    <a:lnTo>
                      <a:pt x="228" y="83"/>
                    </a:lnTo>
                    <a:lnTo>
                      <a:pt x="221" y="95"/>
                    </a:lnTo>
                    <a:lnTo>
                      <a:pt x="196" y="95"/>
                    </a:lnTo>
                    <a:lnTo>
                      <a:pt x="175" y="86"/>
                    </a:lnTo>
                    <a:lnTo>
                      <a:pt x="151" y="87"/>
                    </a:lnTo>
                    <a:lnTo>
                      <a:pt x="138" y="96"/>
                    </a:lnTo>
                    <a:lnTo>
                      <a:pt x="120" y="87"/>
                    </a:lnTo>
                    <a:lnTo>
                      <a:pt x="120" y="98"/>
                    </a:lnTo>
                    <a:lnTo>
                      <a:pt x="98" y="80"/>
                    </a:lnTo>
                    <a:lnTo>
                      <a:pt x="76" y="73"/>
                    </a:lnTo>
                    <a:lnTo>
                      <a:pt x="70" y="80"/>
                    </a:lnTo>
                    <a:lnTo>
                      <a:pt x="53" y="76"/>
                    </a:lnTo>
                    <a:lnTo>
                      <a:pt x="35" y="86"/>
                    </a:lnTo>
                    <a:lnTo>
                      <a:pt x="24" y="96"/>
                    </a:lnTo>
                    <a:lnTo>
                      <a:pt x="32" y="108"/>
                    </a:lnTo>
                    <a:lnTo>
                      <a:pt x="25" y="113"/>
                    </a:lnTo>
                    <a:lnTo>
                      <a:pt x="8" y="99"/>
                    </a:lnTo>
                    <a:lnTo>
                      <a:pt x="0" y="141"/>
                    </a:lnTo>
                    <a:lnTo>
                      <a:pt x="9" y="142"/>
                    </a:lnTo>
                    <a:lnTo>
                      <a:pt x="16" y="156"/>
                    </a:lnTo>
                    <a:lnTo>
                      <a:pt x="30" y="156"/>
                    </a:lnTo>
                    <a:lnTo>
                      <a:pt x="46" y="175"/>
                    </a:lnTo>
                    <a:lnTo>
                      <a:pt x="37" y="178"/>
                    </a:lnTo>
                    <a:lnTo>
                      <a:pt x="50" y="183"/>
                    </a:lnTo>
                    <a:lnTo>
                      <a:pt x="48" y="178"/>
                    </a:lnTo>
                    <a:lnTo>
                      <a:pt x="77" y="165"/>
                    </a:lnTo>
                    <a:lnTo>
                      <a:pt x="105" y="167"/>
                    </a:lnTo>
                    <a:lnTo>
                      <a:pt x="125" y="182"/>
                    </a:lnTo>
                    <a:lnTo>
                      <a:pt x="140" y="206"/>
                    </a:lnTo>
                    <a:lnTo>
                      <a:pt x="98" y="202"/>
                    </a:lnTo>
                    <a:lnTo>
                      <a:pt x="91" y="211"/>
                    </a:lnTo>
                    <a:lnTo>
                      <a:pt x="97" y="221"/>
                    </a:lnTo>
                    <a:lnTo>
                      <a:pt x="77" y="218"/>
                    </a:lnTo>
                    <a:lnTo>
                      <a:pt x="76" y="224"/>
                    </a:lnTo>
                    <a:lnTo>
                      <a:pt x="87" y="228"/>
                    </a:lnTo>
                    <a:lnTo>
                      <a:pt x="110" y="254"/>
                    </a:lnTo>
                    <a:lnTo>
                      <a:pt x="121" y="254"/>
                    </a:lnTo>
                    <a:lnTo>
                      <a:pt x="121" y="269"/>
                    </a:lnTo>
                    <a:lnTo>
                      <a:pt x="123" y="274"/>
                    </a:lnTo>
                    <a:lnTo>
                      <a:pt x="132" y="266"/>
                    </a:lnTo>
                    <a:lnTo>
                      <a:pt x="148" y="263"/>
                    </a:lnTo>
                    <a:lnTo>
                      <a:pt x="175" y="286"/>
                    </a:lnTo>
                    <a:lnTo>
                      <a:pt x="185" y="286"/>
                    </a:lnTo>
                    <a:lnTo>
                      <a:pt x="167" y="209"/>
                    </a:lnTo>
                    <a:lnTo>
                      <a:pt x="208" y="198"/>
                    </a:lnTo>
                    <a:lnTo>
                      <a:pt x="275" y="240"/>
                    </a:lnTo>
                    <a:lnTo>
                      <a:pt x="324" y="236"/>
                    </a:lnTo>
                    <a:lnTo>
                      <a:pt x="348" y="252"/>
                    </a:lnTo>
                    <a:lnTo>
                      <a:pt x="350" y="274"/>
                    </a:lnTo>
                    <a:lnTo>
                      <a:pt x="361" y="274"/>
                    </a:lnTo>
                    <a:lnTo>
                      <a:pt x="368" y="287"/>
                    </a:lnTo>
                    <a:lnTo>
                      <a:pt x="400" y="290"/>
                    </a:lnTo>
                    <a:lnTo>
                      <a:pt x="426" y="270"/>
                    </a:lnTo>
                    <a:lnTo>
                      <a:pt x="427" y="264"/>
                    </a:lnTo>
                    <a:lnTo>
                      <a:pt x="430" y="257"/>
                    </a:lnTo>
                    <a:lnTo>
                      <a:pt x="468" y="262"/>
                    </a:lnTo>
                    <a:lnTo>
                      <a:pt x="470" y="251"/>
                    </a:lnTo>
                    <a:lnTo>
                      <a:pt x="478" y="248"/>
                    </a:lnTo>
                    <a:lnTo>
                      <a:pt x="500" y="254"/>
                    </a:lnTo>
                    <a:lnTo>
                      <a:pt x="566" y="255"/>
                    </a:lnTo>
                    <a:lnTo>
                      <a:pt x="586" y="266"/>
                    </a:lnTo>
                    <a:lnTo>
                      <a:pt x="588" y="248"/>
                    </a:lnTo>
                    <a:lnTo>
                      <a:pt x="568" y="214"/>
                    </a:lnTo>
                    <a:lnTo>
                      <a:pt x="572" y="209"/>
                    </a:lnTo>
                    <a:lnTo>
                      <a:pt x="600" y="206"/>
                    </a:lnTo>
                    <a:lnTo>
                      <a:pt x="598" y="166"/>
                    </a:lnTo>
                    <a:lnTo>
                      <a:pt x="630" y="172"/>
                    </a:lnTo>
                    <a:lnTo>
                      <a:pt x="639" y="168"/>
                    </a:lnTo>
                    <a:lnTo>
                      <a:pt x="635" y="141"/>
                    </a:lnTo>
                    <a:lnTo>
                      <a:pt x="647" y="136"/>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93" name="Freeform 527"/>
              <p:cNvSpPr>
                <a:spLocks noChangeAspect="1"/>
              </p:cNvSpPr>
              <p:nvPr/>
            </p:nvSpPr>
            <p:spPr bwMode="auto">
              <a:xfrm>
                <a:off x="2967" y="1353"/>
                <a:ext cx="148" cy="97"/>
              </a:xfrm>
              <a:custGeom>
                <a:avLst/>
                <a:gdLst>
                  <a:gd name="T0" fmla="*/ 8 w 145"/>
                  <a:gd name="T1" fmla="*/ 36 h 99"/>
                  <a:gd name="T2" fmla="*/ 0 w 145"/>
                  <a:gd name="T3" fmla="*/ 48 h 99"/>
                  <a:gd name="T4" fmla="*/ 5 w 145"/>
                  <a:gd name="T5" fmla="*/ 53 h 99"/>
                  <a:gd name="T6" fmla="*/ 70 w 145"/>
                  <a:gd name="T7" fmla="*/ 50 h 99"/>
                  <a:gd name="T8" fmla="*/ 124 w 145"/>
                  <a:gd name="T9" fmla="*/ 55 h 99"/>
                  <a:gd name="T10" fmla="*/ 163 w 145"/>
                  <a:gd name="T11" fmla="*/ 53 h 99"/>
                  <a:gd name="T12" fmla="*/ 206 w 145"/>
                  <a:gd name="T13" fmla="*/ 57 h 99"/>
                  <a:gd name="T14" fmla="*/ 223 w 145"/>
                  <a:gd name="T15" fmla="*/ 49 h 99"/>
                  <a:gd name="T16" fmla="*/ 240 w 145"/>
                  <a:gd name="T17" fmla="*/ 48 h 99"/>
                  <a:gd name="T18" fmla="*/ 223 w 145"/>
                  <a:gd name="T19" fmla="*/ 32 h 99"/>
                  <a:gd name="T20" fmla="*/ 249 w 145"/>
                  <a:gd name="T21" fmla="*/ 32 h 99"/>
                  <a:gd name="T22" fmla="*/ 259 w 145"/>
                  <a:gd name="T23" fmla="*/ 24 h 99"/>
                  <a:gd name="T24" fmla="*/ 235 w 145"/>
                  <a:gd name="T25" fmla="*/ 24 h 99"/>
                  <a:gd name="T26" fmla="*/ 202 w 145"/>
                  <a:gd name="T27" fmla="*/ 24 h 99"/>
                  <a:gd name="T28" fmla="*/ 198 w 145"/>
                  <a:gd name="T29" fmla="*/ 13 h 99"/>
                  <a:gd name="T30" fmla="*/ 121 w 145"/>
                  <a:gd name="T31" fmla="*/ 0 h 99"/>
                  <a:gd name="T32" fmla="*/ 79 w 145"/>
                  <a:gd name="T33" fmla="*/ 11 h 99"/>
                  <a:gd name="T34" fmla="*/ 77 w 145"/>
                  <a:gd name="T35" fmla="*/ 21 h 99"/>
                  <a:gd name="T36" fmla="*/ 63 w 145"/>
                  <a:gd name="T37" fmla="*/ 24 h 99"/>
                  <a:gd name="T38" fmla="*/ 63 w 145"/>
                  <a:gd name="T39" fmla="*/ 24 h 99"/>
                  <a:gd name="T40" fmla="*/ 0 w 145"/>
                  <a:gd name="T41" fmla="*/ 24 h 99"/>
                  <a:gd name="T42" fmla="*/ 8 w 145"/>
                  <a:gd name="T43" fmla="*/ 36 h 99"/>
                  <a:gd name="T44" fmla="*/ 8 w 145"/>
                  <a:gd name="T45" fmla="*/ 36 h 99"/>
                  <a:gd name="T46" fmla="*/ 8 w 145"/>
                  <a:gd name="T47" fmla="*/ 36 h 9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5"/>
                  <a:gd name="T73" fmla="*/ 0 h 99"/>
                  <a:gd name="T74" fmla="*/ 145 w 145"/>
                  <a:gd name="T75" fmla="*/ 99 h 9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5" h="99">
                    <a:moveTo>
                      <a:pt x="8" y="65"/>
                    </a:moveTo>
                    <a:lnTo>
                      <a:pt x="0" y="80"/>
                    </a:lnTo>
                    <a:lnTo>
                      <a:pt x="5" y="91"/>
                    </a:lnTo>
                    <a:lnTo>
                      <a:pt x="41" y="84"/>
                    </a:lnTo>
                    <a:lnTo>
                      <a:pt x="69" y="95"/>
                    </a:lnTo>
                    <a:lnTo>
                      <a:pt x="91" y="91"/>
                    </a:lnTo>
                    <a:lnTo>
                      <a:pt x="114" y="98"/>
                    </a:lnTo>
                    <a:lnTo>
                      <a:pt x="122" y="82"/>
                    </a:lnTo>
                    <a:lnTo>
                      <a:pt x="133" y="81"/>
                    </a:lnTo>
                    <a:lnTo>
                      <a:pt x="122" y="61"/>
                    </a:lnTo>
                    <a:lnTo>
                      <a:pt x="138" y="61"/>
                    </a:lnTo>
                    <a:lnTo>
                      <a:pt x="144" y="51"/>
                    </a:lnTo>
                    <a:lnTo>
                      <a:pt x="130" y="49"/>
                    </a:lnTo>
                    <a:lnTo>
                      <a:pt x="112" y="29"/>
                    </a:lnTo>
                    <a:lnTo>
                      <a:pt x="110" y="13"/>
                    </a:lnTo>
                    <a:lnTo>
                      <a:pt x="68" y="0"/>
                    </a:lnTo>
                    <a:lnTo>
                      <a:pt x="47" y="11"/>
                    </a:lnTo>
                    <a:lnTo>
                      <a:pt x="46" y="21"/>
                    </a:lnTo>
                    <a:lnTo>
                      <a:pt x="34" y="25"/>
                    </a:lnTo>
                    <a:lnTo>
                      <a:pt x="34" y="40"/>
                    </a:lnTo>
                    <a:lnTo>
                      <a:pt x="0" y="41"/>
                    </a:lnTo>
                    <a:lnTo>
                      <a:pt x="8" y="65"/>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594" name="Freeform 529"/>
              <p:cNvSpPr>
                <a:spLocks noChangeAspect="1"/>
              </p:cNvSpPr>
              <p:nvPr/>
            </p:nvSpPr>
            <p:spPr bwMode="auto">
              <a:xfrm>
                <a:off x="3278" y="1109"/>
                <a:ext cx="28" cy="14"/>
              </a:xfrm>
              <a:custGeom>
                <a:avLst/>
                <a:gdLst>
                  <a:gd name="T0" fmla="*/ 6 w 27"/>
                  <a:gd name="T1" fmla="*/ 7 h 15"/>
                  <a:gd name="T2" fmla="*/ 61 w 27"/>
                  <a:gd name="T3" fmla="*/ 7 h 15"/>
                  <a:gd name="T4" fmla="*/ 69 w 27"/>
                  <a:gd name="T5" fmla="*/ 6 h 15"/>
                  <a:gd name="T6" fmla="*/ 7 w 27"/>
                  <a:gd name="T7" fmla="*/ 0 h 15"/>
                  <a:gd name="T8" fmla="*/ 0 w 27"/>
                  <a:gd name="T9" fmla="*/ 6 h 15"/>
                  <a:gd name="T10" fmla="*/ 6 w 27"/>
                  <a:gd name="T11" fmla="*/ 7 h 15"/>
                  <a:gd name="T12" fmla="*/ 6 w 27"/>
                  <a:gd name="T13" fmla="*/ 7 h 15"/>
                  <a:gd name="T14" fmla="*/ 6 w 27"/>
                  <a:gd name="T15" fmla="*/ 7 h 15"/>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5"/>
                  <a:gd name="T26" fmla="*/ 27 w 2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5">
                    <a:moveTo>
                      <a:pt x="6" y="14"/>
                    </a:moveTo>
                    <a:lnTo>
                      <a:pt x="22" y="12"/>
                    </a:lnTo>
                    <a:lnTo>
                      <a:pt x="26" y="6"/>
                    </a:lnTo>
                    <a:lnTo>
                      <a:pt x="7" y="0"/>
                    </a:lnTo>
                    <a:lnTo>
                      <a:pt x="0" y="6"/>
                    </a:lnTo>
                    <a:lnTo>
                      <a:pt x="6" y="14"/>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774" name="Freeform 531"/>
              <p:cNvSpPr>
                <a:spLocks noChangeAspect="1"/>
              </p:cNvSpPr>
              <p:nvPr/>
            </p:nvSpPr>
            <p:spPr bwMode="auto">
              <a:xfrm>
                <a:off x="2960" y="1288"/>
                <a:ext cx="67" cy="39"/>
              </a:xfrm>
              <a:custGeom>
                <a:avLst/>
                <a:gdLst>
                  <a:gd name="T0" fmla="*/ 16 w 66"/>
                  <a:gd name="T1" fmla="*/ 34 h 39"/>
                  <a:gd name="T2" fmla="*/ 14 w 66"/>
                  <a:gd name="T3" fmla="*/ 26 h 39"/>
                  <a:gd name="T4" fmla="*/ 6 w 66"/>
                  <a:gd name="T5" fmla="*/ 26 h 39"/>
                  <a:gd name="T6" fmla="*/ 0 w 66"/>
                  <a:gd name="T7" fmla="*/ 8 h 39"/>
                  <a:gd name="T8" fmla="*/ 64 w 66"/>
                  <a:gd name="T9" fmla="*/ 0 h 39"/>
                  <a:gd name="T10" fmla="*/ 94 w 66"/>
                  <a:gd name="T11" fmla="*/ 4 h 39"/>
                  <a:gd name="T12" fmla="*/ 91 w 66"/>
                  <a:gd name="T13" fmla="*/ 12 h 39"/>
                  <a:gd name="T14" fmla="*/ 79 w 66"/>
                  <a:gd name="T15" fmla="*/ 15 h 39"/>
                  <a:gd name="T16" fmla="*/ 93 w 66"/>
                  <a:gd name="T17" fmla="*/ 30 h 39"/>
                  <a:gd name="T18" fmla="*/ 90 w 66"/>
                  <a:gd name="T19" fmla="*/ 38 h 39"/>
                  <a:gd name="T20" fmla="*/ 26 w 66"/>
                  <a:gd name="T21" fmla="*/ 30 h 39"/>
                  <a:gd name="T22" fmla="*/ 16 w 66"/>
                  <a:gd name="T23" fmla="*/ 34 h 39"/>
                  <a:gd name="T24" fmla="*/ 16 w 66"/>
                  <a:gd name="T25" fmla="*/ 34 h 39"/>
                  <a:gd name="T26" fmla="*/ 16 w 66"/>
                  <a:gd name="T27" fmla="*/ 34 h 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39"/>
                  <a:gd name="T44" fmla="*/ 66 w 66"/>
                  <a:gd name="T45" fmla="*/ 39 h 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39">
                    <a:moveTo>
                      <a:pt x="16" y="34"/>
                    </a:moveTo>
                    <a:lnTo>
                      <a:pt x="14" y="26"/>
                    </a:lnTo>
                    <a:lnTo>
                      <a:pt x="6" y="26"/>
                    </a:lnTo>
                    <a:lnTo>
                      <a:pt x="0" y="8"/>
                    </a:lnTo>
                    <a:lnTo>
                      <a:pt x="35" y="0"/>
                    </a:lnTo>
                    <a:lnTo>
                      <a:pt x="65" y="4"/>
                    </a:lnTo>
                    <a:lnTo>
                      <a:pt x="62" y="12"/>
                    </a:lnTo>
                    <a:lnTo>
                      <a:pt x="50" y="15"/>
                    </a:lnTo>
                    <a:lnTo>
                      <a:pt x="64" y="30"/>
                    </a:lnTo>
                    <a:lnTo>
                      <a:pt x="61" y="38"/>
                    </a:lnTo>
                    <a:lnTo>
                      <a:pt x="26" y="30"/>
                    </a:lnTo>
                    <a:lnTo>
                      <a:pt x="16" y="34"/>
                    </a:lnTo>
                  </a:path>
                </a:pathLst>
              </a:custGeom>
              <a:solidFill>
                <a:srgbClr val="FF00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775" name="Freeform 532"/>
              <p:cNvSpPr>
                <a:spLocks noChangeAspect="1"/>
              </p:cNvSpPr>
              <p:nvPr/>
            </p:nvSpPr>
            <p:spPr bwMode="auto">
              <a:xfrm>
                <a:off x="2925" y="1318"/>
                <a:ext cx="113" cy="46"/>
              </a:xfrm>
              <a:custGeom>
                <a:avLst/>
                <a:gdLst>
                  <a:gd name="T0" fmla="*/ 0 w 111"/>
                  <a:gd name="T1" fmla="*/ 23 h 47"/>
                  <a:gd name="T2" fmla="*/ 0 w 111"/>
                  <a:gd name="T3" fmla="*/ 23 h 47"/>
                  <a:gd name="T4" fmla="*/ 11 w 111"/>
                  <a:gd name="T5" fmla="*/ 9 h 47"/>
                  <a:gd name="T6" fmla="*/ 22 w 111"/>
                  <a:gd name="T7" fmla="*/ 8 h 47"/>
                  <a:gd name="T8" fmla="*/ 72 w 111"/>
                  <a:gd name="T9" fmla="*/ 20 h 47"/>
                  <a:gd name="T10" fmla="*/ 79 w 111"/>
                  <a:gd name="T11" fmla="*/ 15 h 47"/>
                  <a:gd name="T12" fmla="*/ 79 w 111"/>
                  <a:gd name="T13" fmla="*/ 4 h 47"/>
                  <a:gd name="T14" fmla="*/ 94 w 111"/>
                  <a:gd name="T15" fmla="*/ 0 h 47"/>
                  <a:gd name="T16" fmla="*/ 160 w 111"/>
                  <a:gd name="T17" fmla="*/ 8 h 47"/>
                  <a:gd name="T18" fmla="*/ 182 w 111"/>
                  <a:gd name="T19" fmla="*/ 23 h 47"/>
                  <a:gd name="T20" fmla="*/ 151 w 111"/>
                  <a:gd name="T21" fmla="*/ 23 h 47"/>
                  <a:gd name="T22" fmla="*/ 90 w 111"/>
                  <a:gd name="T23" fmla="*/ 23 h 47"/>
                  <a:gd name="T24" fmla="*/ 16 w 111"/>
                  <a:gd name="T25" fmla="*/ 23 h 47"/>
                  <a:gd name="T26" fmla="*/ 0 w 111"/>
                  <a:gd name="T27" fmla="*/ 23 h 47"/>
                  <a:gd name="T28" fmla="*/ 0 w 111"/>
                  <a:gd name="T29" fmla="*/ 23 h 47"/>
                  <a:gd name="T30" fmla="*/ 0 w 111"/>
                  <a:gd name="T31" fmla="*/ 23 h 47"/>
                  <a:gd name="T32" fmla="*/ 0 w 111"/>
                  <a:gd name="T33" fmla="*/ 23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7"/>
                  <a:gd name="T53" fmla="*/ 111 w 11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7">
                    <a:moveTo>
                      <a:pt x="0" y="38"/>
                    </a:moveTo>
                    <a:lnTo>
                      <a:pt x="0" y="26"/>
                    </a:lnTo>
                    <a:lnTo>
                      <a:pt x="11" y="9"/>
                    </a:lnTo>
                    <a:lnTo>
                      <a:pt x="22" y="8"/>
                    </a:lnTo>
                    <a:lnTo>
                      <a:pt x="43" y="20"/>
                    </a:lnTo>
                    <a:lnTo>
                      <a:pt x="50" y="15"/>
                    </a:lnTo>
                    <a:lnTo>
                      <a:pt x="50" y="4"/>
                    </a:lnTo>
                    <a:lnTo>
                      <a:pt x="60" y="0"/>
                    </a:lnTo>
                    <a:lnTo>
                      <a:pt x="95" y="8"/>
                    </a:lnTo>
                    <a:lnTo>
                      <a:pt x="110" y="35"/>
                    </a:lnTo>
                    <a:lnTo>
                      <a:pt x="89" y="46"/>
                    </a:lnTo>
                    <a:lnTo>
                      <a:pt x="58" y="30"/>
                    </a:lnTo>
                    <a:lnTo>
                      <a:pt x="16" y="31"/>
                    </a:lnTo>
                    <a:lnTo>
                      <a:pt x="0" y="38"/>
                    </a:lnTo>
                  </a:path>
                </a:pathLst>
              </a:custGeom>
              <a:solidFill>
                <a:srgbClr val="FF00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776" name="Freeform 533"/>
              <p:cNvSpPr>
                <a:spLocks noChangeAspect="1"/>
              </p:cNvSpPr>
              <p:nvPr/>
            </p:nvSpPr>
            <p:spPr bwMode="auto">
              <a:xfrm>
                <a:off x="2924" y="1347"/>
                <a:ext cx="92" cy="47"/>
              </a:xfrm>
              <a:custGeom>
                <a:avLst/>
                <a:gdLst>
                  <a:gd name="T0" fmla="*/ 43 w 91"/>
                  <a:gd name="T1" fmla="*/ 46 h 47"/>
                  <a:gd name="T2" fmla="*/ 32 w 91"/>
                  <a:gd name="T3" fmla="*/ 41 h 47"/>
                  <a:gd name="T4" fmla="*/ 27 w 91"/>
                  <a:gd name="T5" fmla="*/ 28 h 47"/>
                  <a:gd name="T6" fmla="*/ 0 w 91"/>
                  <a:gd name="T7" fmla="*/ 26 h 47"/>
                  <a:gd name="T8" fmla="*/ 1 w 91"/>
                  <a:gd name="T9" fmla="*/ 8 h 47"/>
                  <a:gd name="T10" fmla="*/ 1 w 91"/>
                  <a:gd name="T11" fmla="*/ 8 h 47"/>
                  <a:gd name="T12" fmla="*/ 17 w 91"/>
                  <a:gd name="T13" fmla="*/ 1 h 47"/>
                  <a:gd name="T14" fmla="*/ 88 w 91"/>
                  <a:gd name="T15" fmla="*/ 0 h 47"/>
                  <a:gd name="T16" fmla="*/ 119 w 91"/>
                  <a:gd name="T17" fmla="*/ 16 h 47"/>
                  <a:gd name="T18" fmla="*/ 118 w 91"/>
                  <a:gd name="T19" fmla="*/ 26 h 47"/>
                  <a:gd name="T20" fmla="*/ 106 w 91"/>
                  <a:gd name="T21" fmla="*/ 30 h 47"/>
                  <a:gd name="T22" fmla="*/ 106 w 91"/>
                  <a:gd name="T23" fmla="*/ 45 h 47"/>
                  <a:gd name="T24" fmla="*/ 43 w 91"/>
                  <a:gd name="T25" fmla="*/ 46 h 47"/>
                  <a:gd name="T26" fmla="*/ 43 w 91"/>
                  <a:gd name="T27" fmla="*/ 46 h 47"/>
                  <a:gd name="T28" fmla="*/ 43 w 91"/>
                  <a:gd name="T29" fmla="*/ 46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47"/>
                  <a:gd name="T47" fmla="*/ 91 w 91"/>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47">
                    <a:moveTo>
                      <a:pt x="43" y="46"/>
                    </a:moveTo>
                    <a:lnTo>
                      <a:pt x="32" y="41"/>
                    </a:lnTo>
                    <a:lnTo>
                      <a:pt x="27" y="28"/>
                    </a:lnTo>
                    <a:lnTo>
                      <a:pt x="0" y="26"/>
                    </a:lnTo>
                    <a:lnTo>
                      <a:pt x="1" y="8"/>
                    </a:lnTo>
                    <a:lnTo>
                      <a:pt x="17" y="1"/>
                    </a:lnTo>
                    <a:lnTo>
                      <a:pt x="59" y="0"/>
                    </a:lnTo>
                    <a:lnTo>
                      <a:pt x="90" y="16"/>
                    </a:lnTo>
                    <a:lnTo>
                      <a:pt x="89" y="26"/>
                    </a:lnTo>
                    <a:lnTo>
                      <a:pt x="77" y="30"/>
                    </a:lnTo>
                    <a:lnTo>
                      <a:pt x="77" y="45"/>
                    </a:lnTo>
                    <a:lnTo>
                      <a:pt x="43" y="46"/>
                    </a:lnTo>
                  </a:path>
                </a:pathLst>
              </a:custGeom>
              <a:solidFill>
                <a:srgbClr val="FF00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777" name="Freeform 534"/>
              <p:cNvSpPr>
                <a:spLocks noChangeAspect="1"/>
              </p:cNvSpPr>
              <p:nvPr/>
            </p:nvSpPr>
            <p:spPr bwMode="auto">
              <a:xfrm>
                <a:off x="2907" y="1373"/>
                <a:ext cx="51" cy="15"/>
              </a:xfrm>
              <a:custGeom>
                <a:avLst/>
                <a:gdLst>
                  <a:gd name="T0" fmla="*/ 0 w 50"/>
                  <a:gd name="T1" fmla="*/ 8 h 16"/>
                  <a:gd name="T2" fmla="*/ 81 w 50"/>
                  <a:gd name="T3" fmla="*/ 8 h 16"/>
                  <a:gd name="T4" fmla="*/ 73 w 50"/>
                  <a:gd name="T5" fmla="*/ 2 h 16"/>
                  <a:gd name="T6" fmla="*/ 17 w 50"/>
                  <a:gd name="T7" fmla="*/ 0 h 16"/>
                  <a:gd name="T8" fmla="*/ 0 w 50"/>
                  <a:gd name="T9" fmla="*/ 8 h 16"/>
                  <a:gd name="T10" fmla="*/ 0 w 50"/>
                  <a:gd name="T11" fmla="*/ 8 h 16"/>
                  <a:gd name="T12" fmla="*/ 0 w 50"/>
                  <a:gd name="T13" fmla="*/ 8 h 16"/>
                  <a:gd name="T14" fmla="*/ 0 60000 65536"/>
                  <a:gd name="T15" fmla="*/ 0 60000 65536"/>
                  <a:gd name="T16" fmla="*/ 0 60000 65536"/>
                  <a:gd name="T17" fmla="*/ 0 60000 65536"/>
                  <a:gd name="T18" fmla="*/ 0 60000 65536"/>
                  <a:gd name="T19" fmla="*/ 0 60000 65536"/>
                  <a:gd name="T20" fmla="*/ 0 60000 65536"/>
                  <a:gd name="T21" fmla="*/ 0 w 50"/>
                  <a:gd name="T22" fmla="*/ 0 h 16"/>
                  <a:gd name="T23" fmla="*/ 50 w 50"/>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16">
                    <a:moveTo>
                      <a:pt x="0" y="13"/>
                    </a:moveTo>
                    <a:lnTo>
                      <a:pt x="49" y="15"/>
                    </a:lnTo>
                    <a:lnTo>
                      <a:pt x="44" y="2"/>
                    </a:lnTo>
                    <a:lnTo>
                      <a:pt x="17" y="0"/>
                    </a:lnTo>
                    <a:lnTo>
                      <a:pt x="0" y="13"/>
                    </a:lnTo>
                  </a:path>
                </a:pathLst>
              </a:custGeom>
              <a:solidFill>
                <a:srgbClr val="FF00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778" name="Freeform 535"/>
              <p:cNvSpPr>
                <a:spLocks noChangeAspect="1"/>
              </p:cNvSpPr>
              <p:nvPr/>
            </p:nvSpPr>
            <p:spPr bwMode="auto">
              <a:xfrm>
                <a:off x="3026" y="1505"/>
                <a:ext cx="61" cy="57"/>
              </a:xfrm>
              <a:custGeom>
                <a:avLst/>
                <a:gdLst>
                  <a:gd name="T0" fmla="*/ 35 w 61"/>
                  <a:gd name="T1" fmla="*/ 56 h 57"/>
                  <a:gd name="T2" fmla="*/ 30 w 61"/>
                  <a:gd name="T3" fmla="*/ 32 h 57"/>
                  <a:gd name="T4" fmla="*/ 7 w 61"/>
                  <a:gd name="T5" fmla="*/ 6 h 57"/>
                  <a:gd name="T6" fmla="*/ 0 w 61"/>
                  <a:gd name="T7" fmla="*/ 3 h 57"/>
                  <a:gd name="T8" fmla="*/ 14 w 61"/>
                  <a:gd name="T9" fmla="*/ 0 h 57"/>
                  <a:gd name="T10" fmla="*/ 42 w 61"/>
                  <a:gd name="T11" fmla="*/ 8 h 57"/>
                  <a:gd name="T12" fmla="*/ 44 w 61"/>
                  <a:gd name="T13" fmla="*/ 18 h 57"/>
                  <a:gd name="T14" fmla="*/ 58 w 61"/>
                  <a:gd name="T15" fmla="*/ 33 h 57"/>
                  <a:gd name="T16" fmla="*/ 60 w 61"/>
                  <a:gd name="T17" fmla="*/ 42 h 57"/>
                  <a:gd name="T18" fmla="*/ 45 w 61"/>
                  <a:gd name="T19" fmla="*/ 42 h 57"/>
                  <a:gd name="T20" fmla="*/ 35 w 61"/>
                  <a:gd name="T21" fmla="*/ 56 h 57"/>
                  <a:gd name="T22" fmla="*/ 35 w 61"/>
                  <a:gd name="T23" fmla="*/ 56 h 57"/>
                  <a:gd name="T24" fmla="*/ 35 w 61"/>
                  <a:gd name="T25" fmla="*/ 5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35" y="56"/>
                    </a:moveTo>
                    <a:lnTo>
                      <a:pt x="30" y="32"/>
                    </a:lnTo>
                    <a:lnTo>
                      <a:pt x="7" y="6"/>
                    </a:lnTo>
                    <a:lnTo>
                      <a:pt x="0" y="3"/>
                    </a:lnTo>
                    <a:lnTo>
                      <a:pt x="14" y="0"/>
                    </a:lnTo>
                    <a:lnTo>
                      <a:pt x="42" y="8"/>
                    </a:lnTo>
                    <a:lnTo>
                      <a:pt x="44" y="18"/>
                    </a:lnTo>
                    <a:lnTo>
                      <a:pt x="58" y="33"/>
                    </a:lnTo>
                    <a:lnTo>
                      <a:pt x="60" y="42"/>
                    </a:lnTo>
                    <a:lnTo>
                      <a:pt x="45" y="42"/>
                    </a:lnTo>
                    <a:lnTo>
                      <a:pt x="35" y="56"/>
                    </a:lnTo>
                  </a:path>
                </a:pathLst>
              </a:custGeom>
              <a:solidFill>
                <a:srgbClr val="FFFF00"/>
              </a:solidFill>
              <a:ln w="3175" cap="flat" cmpd="sng">
                <a:solidFill>
                  <a:srgbClr val="000000"/>
                </a:solidFill>
                <a:prstDash val="solid"/>
                <a:round/>
                <a:headEnd type="none" w="med" len="med"/>
                <a:tailEnd type="none" w="med" len="med"/>
              </a:ln>
            </p:spPr>
            <p:txBody>
              <a:bodyPr/>
              <a:lstStyle/>
              <a:p>
                <a:pPr>
                  <a:defRPr/>
                </a:pPr>
                <a:endParaRPr lang="en-US"/>
              </a:p>
            </p:txBody>
          </p:sp>
          <p:sp>
            <p:nvSpPr>
              <p:cNvPr id="779" name="Freeform 536"/>
              <p:cNvSpPr>
                <a:spLocks noChangeAspect="1"/>
              </p:cNvSpPr>
              <p:nvPr/>
            </p:nvSpPr>
            <p:spPr bwMode="auto">
              <a:xfrm>
                <a:off x="2937" y="1307"/>
                <a:ext cx="21" cy="12"/>
              </a:xfrm>
              <a:custGeom>
                <a:avLst/>
                <a:gdLst>
                  <a:gd name="T0" fmla="*/ 0 w 20"/>
                  <a:gd name="T1" fmla="*/ 7 h 12"/>
                  <a:gd name="T2" fmla="*/ 4 w 20"/>
                  <a:gd name="T3" fmla="*/ 11 h 12"/>
                  <a:gd name="T4" fmla="*/ 75 w 20"/>
                  <a:gd name="T5" fmla="*/ 3 h 12"/>
                  <a:gd name="T6" fmla="*/ 5 w 20"/>
                  <a:gd name="T7" fmla="*/ 0 h 12"/>
                  <a:gd name="T8" fmla="*/ 0 w 20"/>
                  <a:gd name="T9" fmla="*/ 7 h 12"/>
                  <a:gd name="T10" fmla="*/ 0 w 20"/>
                  <a:gd name="T11" fmla="*/ 7 h 12"/>
                  <a:gd name="T12" fmla="*/ 0 w 20"/>
                  <a:gd name="T13" fmla="*/ 7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0" y="7"/>
                    </a:moveTo>
                    <a:lnTo>
                      <a:pt x="4" y="11"/>
                    </a:lnTo>
                    <a:lnTo>
                      <a:pt x="19" y="3"/>
                    </a:lnTo>
                    <a:lnTo>
                      <a:pt x="5" y="0"/>
                    </a:lnTo>
                    <a:lnTo>
                      <a:pt x="0" y="7"/>
                    </a:lnTo>
                  </a:path>
                </a:pathLst>
              </a:custGeom>
              <a:solidFill>
                <a:srgbClr val="FF0000"/>
              </a:solidFill>
              <a:ln w="3175" cap="flat" cmpd="sng">
                <a:solidFill>
                  <a:srgbClr val="000000"/>
                </a:solidFill>
                <a:prstDash val="solid"/>
                <a:round/>
                <a:headEnd type="none" w="med" len="med"/>
                <a:tailEnd type="none" w="med" len="med"/>
              </a:ln>
            </p:spPr>
            <p:txBody>
              <a:bodyPr/>
              <a:lstStyle/>
              <a:p>
                <a:pPr>
                  <a:defRPr/>
                </a:pPr>
                <a:endParaRPr lang="en-US"/>
              </a:p>
            </p:txBody>
          </p:sp>
        </p:grpSp>
        <p:grpSp>
          <p:nvGrpSpPr>
            <p:cNvPr id="562" name="Group 538"/>
            <p:cNvGrpSpPr>
              <a:grpSpLocks/>
            </p:cNvGrpSpPr>
            <p:nvPr/>
          </p:nvGrpSpPr>
          <p:grpSpPr bwMode="auto">
            <a:xfrm>
              <a:off x="4913313" y="2046288"/>
              <a:ext cx="2011362" cy="352425"/>
              <a:chOff x="3095" y="1289"/>
              <a:chExt cx="1267" cy="222"/>
            </a:xfrm>
          </p:grpSpPr>
          <p:sp>
            <p:nvSpPr>
              <p:cNvPr id="574" name="Freeform 539"/>
              <p:cNvSpPr>
                <a:spLocks noChangeAspect="1"/>
              </p:cNvSpPr>
              <p:nvPr/>
            </p:nvSpPr>
            <p:spPr bwMode="auto">
              <a:xfrm>
                <a:off x="4300" y="1424"/>
                <a:ext cx="62" cy="87"/>
              </a:xfrm>
              <a:custGeom>
                <a:avLst/>
                <a:gdLst>
                  <a:gd name="T0" fmla="*/ 0 w 62"/>
                  <a:gd name="T1" fmla="*/ 42 h 89"/>
                  <a:gd name="T2" fmla="*/ 17 w 62"/>
                  <a:gd name="T3" fmla="*/ 46 h 89"/>
                  <a:gd name="T4" fmla="*/ 35 w 62"/>
                  <a:gd name="T5" fmla="*/ 42 h 89"/>
                  <a:gd name="T6" fmla="*/ 34 w 62"/>
                  <a:gd name="T7" fmla="*/ 37 h 89"/>
                  <a:gd name="T8" fmla="*/ 54 w 62"/>
                  <a:gd name="T9" fmla="*/ 30 h 89"/>
                  <a:gd name="T10" fmla="*/ 61 w 62"/>
                  <a:gd name="T11" fmla="*/ 22 h 89"/>
                  <a:gd name="T12" fmla="*/ 50 w 62"/>
                  <a:gd name="T13" fmla="*/ 3 h 89"/>
                  <a:gd name="T14" fmla="*/ 42 w 62"/>
                  <a:gd name="T15" fmla="*/ 0 h 89"/>
                  <a:gd name="T16" fmla="*/ 44 w 62"/>
                  <a:gd name="T17" fmla="*/ 22 h 89"/>
                  <a:gd name="T18" fmla="*/ 24 w 62"/>
                  <a:gd name="T19" fmla="*/ 40 h 89"/>
                  <a:gd name="T20" fmla="*/ 0 w 62"/>
                  <a:gd name="T21" fmla="*/ 42 h 89"/>
                  <a:gd name="T22" fmla="*/ 0 w 62"/>
                  <a:gd name="T23" fmla="*/ 42 h 89"/>
                  <a:gd name="T24" fmla="*/ 0 w 62"/>
                  <a:gd name="T25" fmla="*/ 42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89"/>
                  <a:gd name="T41" fmla="*/ 62 w 62"/>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89">
                    <a:moveTo>
                      <a:pt x="0" y="81"/>
                    </a:moveTo>
                    <a:lnTo>
                      <a:pt x="17" y="88"/>
                    </a:lnTo>
                    <a:lnTo>
                      <a:pt x="35" y="81"/>
                    </a:lnTo>
                    <a:lnTo>
                      <a:pt x="34" y="71"/>
                    </a:lnTo>
                    <a:lnTo>
                      <a:pt x="54" y="61"/>
                    </a:lnTo>
                    <a:lnTo>
                      <a:pt x="61" y="35"/>
                    </a:lnTo>
                    <a:lnTo>
                      <a:pt x="50" y="3"/>
                    </a:lnTo>
                    <a:lnTo>
                      <a:pt x="42" y="0"/>
                    </a:lnTo>
                    <a:lnTo>
                      <a:pt x="44" y="36"/>
                    </a:lnTo>
                    <a:lnTo>
                      <a:pt x="24" y="77"/>
                    </a:lnTo>
                    <a:lnTo>
                      <a:pt x="0" y="81"/>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80" name="Freeform 540"/>
              <p:cNvSpPr>
                <a:spLocks noChangeAspect="1"/>
              </p:cNvSpPr>
              <p:nvPr/>
            </p:nvSpPr>
            <p:spPr bwMode="auto">
              <a:xfrm>
                <a:off x="3095" y="1311"/>
                <a:ext cx="46" cy="35"/>
              </a:xfrm>
              <a:custGeom>
                <a:avLst/>
                <a:gdLst>
                  <a:gd name="T0" fmla="*/ 0 w 44"/>
                  <a:gd name="T1" fmla="*/ 10 h 34"/>
                  <a:gd name="T2" fmla="*/ 73 w 44"/>
                  <a:gd name="T3" fmla="*/ 76 h 34"/>
                  <a:gd name="T4" fmla="*/ 159 w 44"/>
                  <a:gd name="T5" fmla="*/ 64 h 34"/>
                  <a:gd name="T6" fmla="*/ 169 w 44"/>
                  <a:gd name="T7" fmla="*/ 54 h 34"/>
                  <a:gd name="T8" fmla="*/ 145 w 44"/>
                  <a:gd name="T9" fmla="*/ 9 h 34"/>
                  <a:gd name="T10" fmla="*/ 73 w 44"/>
                  <a:gd name="T11" fmla="*/ 0 h 34"/>
                  <a:gd name="T12" fmla="*/ 51 w 44"/>
                  <a:gd name="T13" fmla="*/ 0 h 34"/>
                  <a:gd name="T14" fmla="*/ 0 w 44"/>
                  <a:gd name="T15" fmla="*/ 10 h 34"/>
                  <a:gd name="T16" fmla="*/ 0 w 44"/>
                  <a:gd name="T17" fmla="*/ 10 h 34"/>
                  <a:gd name="T18" fmla="*/ 0 w 44"/>
                  <a:gd name="T19" fmla="*/ 10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34"/>
                  <a:gd name="T32" fmla="*/ 44 w 44"/>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34">
                    <a:moveTo>
                      <a:pt x="0" y="10"/>
                    </a:moveTo>
                    <a:lnTo>
                      <a:pt x="19" y="33"/>
                    </a:lnTo>
                    <a:lnTo>
                      <a:pt x="40" y="27"/>
                    </a:lnTo>
                    <a:lnTo>
                      <a:pt x="43" y="22"/>
                    </a:lnTo>
                    <a:lnTo>
                      <a:pt x="36" y="9"/>
                    </a:lnTo>
                    <a:lnTo>
                      <a:pt x="19" y="0"/>
                    </a:lnTo>
                    <a:lnTo>
                      <a:pt x="11" y="0"/>
                    </a:lnTo>
                    <a:lnTo>
                      <a:pt x="0" y="10"/>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sp>
            <p:nvSpPr>
              <p:cNvPr id="581" name="Freeform 541"/>
              <p:cNvSpPr>
                <a:spLocks noChangeAspect="1"/>
              </p:cNvSpPr>
              <p:nvPr/>
            </p:nvSpPr>
            <p:spPr bwMode="auto">
              <a:xfrm>
                <a:off x="3156" y="1289"/>
                <a:ext cx="35" cy="39"/>
              </a:xfrm>
              <a:custGeom>
                <a:avLst/>
                <a:gdLst>
                  <a:gd name="T0" fmla="*/ 3 w 34"/>
                  <a:gd name="T1" fmla="*/ 22 h 39"/>
                  <a:gd name="T2" fmla="*/ 51 w 34"/>
                  <a:gd name="T3" fmla="*/ 30 h 39"/>
                  <a:gd name="T4" fmla="*/ 52 w 34"/>
                  <a:gd name="T5" fmla="*/ 38 h 39"/>
                  <a:gd name="T6" fmla="*/ 76 w 34"/>
                  <a:gd name="T7" fmla="*/ 33 h 39"/>
                  <a:gd name="T8" fmla="*/ 52 w 34"/>
                  <a:gd name="T9" fmla="*/ 8 h 39"/>
                  <a:gd name="T10" fmla="*/ 12 w 34"/>
                  <a:gd name="T11" fmla="*/ 4 h 39"/>
                  <a:gd name="T12" fmla="*/ 0 w 34"/>
                  <a:gd name="T13" fmla="*/ 0 h 39"/>
                  <a:gd name="T14" fmla="*/ 14 w 34"/>
                  <a:gd name="T15" fmla="*/ 14 h 39"/>
                  <a:gd name="T16" fmla="*/ 5 w 34"/>
                  <a:gd name="T17" fmla="*/ 14 h 39"/>
                  <a:gd name="T18" fmla="*/ 3 w 34"/>
                  <a:gd name="T19" fmla="*/ 22 h 39"/>
                  <a:gd name="T20" fmla="*/ 3 w 34"/>
                  <a:gd name="T21" fmla="*/ 22 h 39"/>
                  <a:gd name="T22" fmla="*/ 3 w 34"/>
                  <a:gd name="T23" fmla="*/ 22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
                  <a:gd name="T37" fmla="*/ 0 h 39"/>
                  <a:gd name="T38" fmla="*/ 34 w 34"/>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 h="39">
                    <a:moveTo>
                      <a:pt x="3" y="22"/>
                    </a:moveTo>
                    <a:lnTo>
                      <a:pt x="20" y="30"/>
                    </a:lnTo>
                    <a:lnTo>
                      <a:pt x="21" y="38"/>
                    </a:lnTo>
                    <a:lnTo>
                      <a:pt x="33" y="33"/>
                    </a:lnTo>
                    <a:lnTo>
                      <a:pt x="21" y="8"/>
                    </a:lnTo>
                    <a:lnTo>
                      <a:pt x="12" y="4"/>
                    </a:lnTo>
                    <a:lnTo>
                      <a:pt x="0" y="0"/>
                    </a:lnTo>
                    <a:lnTo>
                      <a:pt x="14" y="14"/>
                    </a:lnTo>
                    <a:lnTo>
                      <a:pt x="5" y="14"/>
                    </a:lnTo>
                    <a:lnTo>
                      <a:pt x="3" y="22"/>
                    </a:lnTo>
                  </a:path>
                </a:pathLst>
              </a:custGeom>
              <a:solidFill>
                <a:srgbClr val="B2B2B2"/>
              </a:solidFill>
              <a:ln w="3175" cap="flat" cmpd="sng">
                <a:solidFill>
                  <a:srgbClr val="000000"/>
                </a:solidFill>
                <a:prstDash val="solid"/>
                <a:round/>
                <a:headEnd type="none" w="med" len="med"/>
                <a:tailEnd type="none" w="med" len="med"/>
              </a:ln>
            </p:spPr>
            <p:txBody>
              <a:bodyPr/>
              <a:lstStyle/>
              <a:p>
                <a:endParaRPr lang="en-US"/>
              </a:p>
            </p:txBody>
          </p:sp>
        </p:grpSp>
        <p:sp>
          <p:nvSpPr>
            <p:cNvPr id="563" name="TextBox 1"/>
            <p:cNvSpPr txBox="1">
              <a:spLocks noChangeArrowheads="1"/>
            </p:cNvSpPr>
            <p:nvPr/>
          </p:nvSpPr>
          <p:spPr bwMode="auto">
            <a:xfrm>
              <a:off x="3446463" y="949325"/>
              <a:ext cx="21891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eaLnBrk="1" hangingPunct="1"/>
              <a:r>
                <a:rPr lang="en-US" sz="3200" dirty="0"/>
                <a:t>2040</a:t>
              </a:r>
            </a:p>
          </p:txBody>
        </p:sp>
        <p:sp>
          <p:nvSpPr>
            <p:cNvPr id="564" name="Rounded Rectangle 547"/>
            <p:cNvSpPr>
              <a:spLocks noChangeArrowheads="1"/>
            </p:cNvSpPr>
            <p:nvPr/>
          </p:nvSpPr>
          <p:spPr bwMode="auto">
            <a:xfrm>
              <a:off x="471488" y="5483225"/>
              <a:ext cx="1044575" cy="306388"/>
            </a:xfrm>
            <a:prstGeom prst="roundRect">
              <a:avLst>
                <a:gd name="adj" fmla="val 16667"/>
              </a:avLst>
            </a:prstGeom>
            <a:solidFill>
              <a:srgbClr val="FF9900"/>
            </a:solidFill>
            <a:ln w="9525" algn="ctr">
              <a:solidFill>
                <a:schemeClr val="tx1"/>
              </a:solidFill>
              <a:round/>
              <a:headEnd/>
              <a:tailEnd type="triangle" w="med" len="med"/>
            </a:ln>
          </p:spPr>
          <p:txBody>
            <a:bodyPr>
              <a:spAutoFit/>
            </a:bodyPr>
            <a:lstStyle/>
            <a:p>
              <a:r>
                <a:rPr lang="en-US" sz="1200"/>
                <a:t>~ 20 $/ton</a:t>
              </a:r>
            </a:p>
          </p:txBody>
        </p:sp>
        <p:sp>
          <p:nvSpPr>
            <p:cNvPr id="565" name="Rounded Rectangle 548"/>
            <p:cNvSpPr>
              <a:spLocks noChangeArrowheads="1"/>
            </p:cNvSpPr>
            <p:nvPr/>
          </p:nvSpPr>
          <p:spPr bwMode="auto">
            <a:xfrm>
              <a:off x="471488" y="5111750"/>
              <a:ext cx="1044575" cy="306388"/>
            </a:xfrm>
            <a:prstGeom prst="roundRect">
              <a:avLst>
                <a:gd name="adj" fmla="val 16667"/>
              </a:avLst>
            </a:prstGeom>
            <a:solidFill>
              <a:srgbClr val="FFFF00"/>
            </a:solidFill>
            <a:ln w="9525" algn="ctr">
              <a:solidFill>
                <a:schemeClr val="tx1"/>
              </a:solidFill>
              <a:round/>
              <a:headEnd/>
              <a:tailEnd type="triangle" w="med" len="med"/>
            </a:ln>
          </p:spPr>
          <p:txBody>
            <a:bodyPr>
              <a:spAutoFit/>
            </a:bodyPr>
            <a:lstStyle/>
            <a:p>
              <a:r>
                <a:rPr lang="en-US" sz="1200"/>
                <a:t>~ 15 $/ton</a:t>
              </a:r>
            </a:p>
          </p:txBody>
        </p:sp>
        <p:sp>
          <p:nvSpPr>
            <p:cNvPr id="566" name="Rounded Rectangle 552"/>
            <p:cNvSpPr>
              <a:spLocks noChangeArrowheads="1"/>
            </p:cNvSpPr>
            <p:nvPr/>
          </p:nvSpPr>
          <p:spPr bwMode="auto">
            <a:xfrm>
              <a:off x="471488" y="5854700"/>
              <a:ext cx="1044575" cy="306388"/>
            </a:xfrm>
            <a:prstGeom prst="roundRect">
              <a:avLst>
                <a:gd name="adj" fmla="val 16667"/>
              </a:avLst>
            </a:prstGeom>
            <a:solidFill>
              <a:srgbClr val="FF0000"/>
            </a:solidFill>
            <a:ln w="9525" algn="ctr">
              <a:solidFill>
                <a:schemeClr val="tx1"/>
              </a:solidFill>
              <a:round/>
              <a:headEnd/>
              <a:tailEnd type="triangle" w="med" len="med"/>
            </a:ln>
          </p:spPr>
          <p:txBody>
            <a:bodyPr>
              <a:spAutoFit/>
            </a:bodyPr>
            <a:lstStyle/>
            <a:p>
              <a:r>
                <a:rPr lang="en-US" sz="1200"/>
                <a:t>~ 80 $/ton</a:t>
              </a:r>
            </a:p>
          </p:txBody>
        </p:sp>
        <p:sp>
          <p:nvSpPr>
            <p:cNvPr id="567" name="Rounded Rectangle 550"/>
            <p:cNvSpPr>
              <a:spLocks noChangeArrowheads="1"/>
            </p:cNvSpPr>
            <p:nvPr/>
          </p:nvSpPr>
          <p:spPr bwMode="auto">
            <a:xfrm>
              <a:off x="471488" y="4738688"/>
              <a:ext cx="1044575" cy="306387"/>
            </a:xfrm>
            <a:prstGeom prst="roundRect">
              <a:avLst>
                <a:gd name="adj" fmla="val 16667"/>
              </a:avLst>
            </a:prstGeom>
            <a:solidFill>
              <a:srgbClr val="FFFFCC"/>
            </a:solidFill>
            <a:ln w="9525" algn="ctr">
              <a:solidFill>
                <a:schemeClr val="tx1"/>
              </a:solidFill>
              <a:round/>
              <a:headEnd/>
              <a:tailEnd type="triangle" w="med" len="med"/>
            </a:ln>
          </p:spPr>
          <p:txBody>
            <a:bodyPr>
              <a:spAutoFit/>
            </a:bodyPr>
            <a:lstStyle/>
            <a:p>
              <a:r>
                <a:rPr lang="en-US" sz="1200"/>
                <a:t>&lt; 10 $/ton</a:t>
              </a:r>
            </a:p>
          </p:txBody>
        </p:sp>
        <p:sp>
          <p:nvSpPr>
            <p:cNvPr id="568" name="Freeform 495"/>
            <p:cNvSpPr>
              <a:spLocks noChangeAspect="1"/>
            </p:cNvSpPr>
            <p:nvPr/>
          </p:nvSpPr>
          <p:spPr bwMode="auto">
            <a:xfrm>
              <a:off x="5159375" y="2847975"/>
              <a:ext cx="182563" cy="160338"/>
            </a:xfrm>
            <a:custGeom>
              <a:avLst/>
              <a:gdLst>
                <a:gd name="T0" fmla="*/ 364168345 w 114"/>
                <a:gd name="T1" fmla="*/ 0 h 103"/>
                <a:gd name="T2" fmla="*/ 292360232 w 114"/>
                <a:gd name="T3" fmla="*/ 4845944 h 103"/>
                <a:gd name="T4" fmla="*/ 223117609 w 114"/>
                <a:gd name="T5" fmla="*/ 24232832 h 103"/>
                <a:gd name="T6" fmla="*/ 107712170 w 114"/>
                <a:gd name="T7" fmla="*/ 12115637 h 103"/>
                <a:gd name="T8" fmla="*/ 33338566 w 114"/>
                <a:gd name="T9" fmla="*/ 19385331 h 103"/>
                <a:gd name="T10" fmla="*/ 38467946 w 114"/>
                <a:gd name="T11" fmla="*/ 46041913 h 103"/>
                <a:gd name="T12" fmla="*/ 10258759 w 114"/>
                <a:gd name="T13" fmla="*/ 60581300 h 103"/>
                <a:gd name="T14" fmla="*/ 10258759 w 114"/>
                <a:gd name="T15" fmla="*/ 60581300 h 103"/>
                <a:gd name="T16" fmla="*/ 12822649 w 114"/>
                <a:gd name="T17" fmla="*/ 67850994 h 103"/>
                <a:gd name="T18" fmla="*/ 43597326 w 114"/>
                <a:gd name="T19" fmla="*/ 79966632 h 103"/>
                <a:gd name="T20" fmla="*/ 2563889 w 114"/>
                <a:gd name="T21" fmla="*/ 123586351 h 103"/>
                <a:gd name="T22" fmla="*/ 0 w 114"/>
                <a:gd name="T23" fmla="*/ 135701988 h 103"/>
                <a:gd name="T24" fmla="*/ 41033436 w 114"/>
                <a:gd name="T25" fmla="*/ 145395432 h 103"/>
                <a:gd name="T26" fmla="*/ 141050736 w 114"/>
                <a:gd name="T27" fmla="*/ 121162601 h 103"/>
                <a:gd name="T28" fmla="*/ 318005529 w 114"/>
                <a:gd name="T29" fmla="*/ 65427244 h 103"/>
                <a:gd name="T30" fmla="*/ 320571019 w 114"/>
                <a:gd name="T31" fmla="*/ 36348469 h 103"/>
                <a:gd name="T32" fmla="*/ 364168345 w 114"/>
                <a:gd name="T33" fmla="*/ 0 h 103"/>
                <a:gd name="T34" fmla="*/ 364168345 w 114"/>
                <a:gd name="T35" fmla="*/ 0 h 103"/>
                <a:gd name="T36" fmla="*/ 364168345 w 114"/>
                <a:gd name="T37" fmla="*/ 0 h 103"/>
                <a:gd name="T38" fmla="*/ 364168345 w 114"/>
                <a:gd name="T39" fmla="*/ 0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4"/>
                <a:gd name="T61" fmla="*/ 0 h 103"/>
                <a:gd name="T62" fmla="*/ 114 w 114"/>
                <a:gd name="T63" fmla="*/ 103 h 10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4" h="103">
                  <a:moveTo>
                    <a:pt x="113" y="0"/>
                  </a:moveTo>
                  <a:lnTo>
                    <a:pt x="85" y="2"/>
                  </a:lnTo>
                  <a:lnTo>
                    <a:pt x="58" y="10"/>
                  </a:lnTo>
                  <a:lnTo>
                    <a:pt x="42" y="5"/>
                  </a:lnTo>
                  <a:lnTo>
                    <a:pt x="13" y="8"/>
                  </a:lnTo>
                  <a:lnTo>
                    <a:pt x="15" y="19"/>
                  </a:lnTo>
                  <a:lnTo>
                    <a:pt x="4" y="26"/>
                  </a:lnTo>
                  <a:lnTo>
                    <a:pt x="5" y="57"/>
                  </a:lnTo>
                  <a:lnTo>
                    <a:pt x="17" y="62"/>
                  </a:lnTo>
                  <a:lnTo>
                    <a:pt x="1" y="83"/>
                  </a:lnTo>
                  <a:lnTo>
                    <a:pt x="0" y="94"/>
                  </a:lnTo>
                  <a:lnTo>
                    <a:pt x="16" y="102"/>
                  </a:lnTo>
                  <a:lnTo>
                    <a:pt x="55" y="81"/>
                  </a:lnTo>
                  <a:lnTo>
                    <a:pt x="95" y="56"/>
                  </a:lnTo>
                  <a:lnTo>
                    <a:pt x="96" y="15"/>
                  </a:lnTo>
                  <a:lnTo>
                    <a:pt x="113" y="0"/>
                  </a:lnTo>
                </a:path>
              </a:pathLst>
            </a:custGeom>
            <a:solidFill>
              <a:srgbClr val="FFFFCC"/>
            </a:solidFill>
            <a:ln w="3175" cap="flat" cmpd="sng">
              <a:solidFill>
                <a:srgbClr val="000000"/>
              </a:solidFill>
              <a:prstDash val="solid"/>
              <a:round/>
              <a:headEnd type="none" w="med" len="med"/>
              <a:tailEnd type="none" w="med" len="med"/>
            </a:ln>
          </p:spPr>
          <p:txBody>
            <a:bodyPr/>
            <a:lstStyle/>
            <a:p>
              <a:endParaRPr lang="en-US"/>
            </a:p>
          </p:txBody>
        </p:sp>
        <p:sp>
          <p:nvSpPr>
            <p:cNvPr id="569" name="Freeform 496"/>
            <p:cNvSpPr>
              <a:spLocks noChangeAspect="1"/>
            </p:cNvSpPr>
            <p:nvPr/>
          </p:nvSpPr>
          <p:spPr bwMode="auto">
            <a:xfrm>
              <a:off x="5145088" y="2974975"/>
              <a:ext cx="120650" cy="134938"/>
            </a:xfrm>
            <a:custGeom>
              <a:avLst/>
              <a:gdLst>
                <a:gd name="T0" fmla="*/ 23290276 w 75"/>
                <a:gd name="T1" fmla="*/ 32005411 h 86"/>
                <a:gd name="T2" fmla="*/ 64695747 w 75"/>
                <a:gd name="T3" fmla="*/ 51700083 h 86"/>
                <a:gd name="T4" fmla="*/ 240666185 w 75"/>
                <a:gd name="T5" fmla="*/ 0 h 86"/>
                <a:gd name="T6" fmla="*/ 266544806 w 75"/>
                <a:gd name="T7" fmla="*/ 54161917 h 86"/>
                <a:gd name="T8" fmla="*/ 173383702 w 75"/>
                <a:gd name="T9" fmla="*/ 91090995 h 86"/>
                <a:gd name="T10" fmla="*/ 219964254 w 75"/>
                <a:gd name="T11" fmla="*/ 105861999 h 86"/>
                <a:gd name="T12" fmla="*/ 188910553 w 75"/>
                <a:gd name="T13" fmla="*/ 105861999 h 86"/>
                <a:gd name="T14" fmla="*/ 87986023 w 75"/>
                <a:gd name="T15" fmla="*/ 105861999 h 86"/>
                <a:gd name="T16" fmla="*/ 62107403 w 75"/>
                <a:gd name="T17" fmla="*/ 137867410 h 86"/>
                <a:gd name="T18" fmla="*/ 10351770 w 75"/>
                <a:gd name="T19" fmla="*/ 130480339 h 86"/>
                <a:gd name="T20" fmla="*/ 10351770 w 75"/>
                <a:gd name="T21" fmla="*/ 130480339 h 86"/>
                <a:gd name="T22" fmla="*/ 23290276 w 75"/>
                <a:gd name="T23" fmla="*/ 105861999 h 86"/>
                <a:gd name="T24" fmla="*/ 0 w 75"/>
                <a:gd name="T25" fmla="*/ 68932920 h 86"/>
                <a:gd name="T26" fmla="*/ 23290276 w 75"/>
                <a:gd name="T27" fmla="*/ 32005411 h 86"/>
                <a:gd name="T28" fmla="*/ 23290276 w 75"/>
                <a:gd name="T29" fmla="*/ 32005411 h 86"/>
                <a:gd name="T30" fmla="*/ 23290276 w 75"/>
                <a:gd name="T31" fmla="*/ 32005411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86"/>
                <a:gd name="T50" fmla="*/ 75 w 75"/>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86">
                  <a:moveTo>
                    <a:pt x="9" y="13"/>
                  </a:moveTo>
                  <a:lnTo>
                    <a:pt x="25" y="21"/>
                  </a:lnTo>
                  <a:lnTo>
                    <a:pt x="64" y="0"/>
                  </a:lnTo>
                  <a:lnTo>
                    <a:pt x="74" y="22"/>
                  </a:lnTo>
                  <a:lnTo>
                    <a:pt x="38" y="37"/>
                  </a:lnTo>
                  <a:lnTo>
                    <a:pt x="56" y="56"/>
                  </a:lnTo>
                  <a:lnTo>
                    <a:pt x="44" y="70"/>
                  </a:lnTo>
                  <a:lnTo>
                    <a:pt x="34" y="71"/>
                  </a:lnTo>
                  <a:lnTo>
                    <a:pt x="24" y="85"/>
                  </a:lnTo>
                  <a:lnTo>
                    <a:pt x="4" y="82"/>
                  </a:lnTo>
                  <a:lnTo>
                    <a:pt x="9" y="45"/>
                  </a:lnTo>
                  <a:lnTo>
                    <a:pt x="0" y="28"/>
                  </a:lnTo>
                  <a:lnTo>
                    <a:pt x="9" y="13"/>
                  </a:lnTo>
                </a:path>
              </a:pathLst>
            </a:custGeom>
            <a:solidFill>
              <a:srgbClr val="FFFFCC"/>
            </a:solidFill>
            <a:ln w="3175" cap="flat" cmpd="sng">
              <a:solidFill>
                <a:srgbClr val="000000"/>
              </a:solidFill>
              <a:prstDash val="solid"/>
              <a:round/>
              <a:headEnd type="none" w="med" len="med"/>
              <a:tailEnd type="none" w="med" len="med"/>
            </a:ln>
          </p:spPr>
          <p:txBody>
            <a:bodyPr/>
            <a:lstStyle/>
            <a:p>
              <a:endParaRPr lang="en-US"/>
            </a:p>
          </p:txBody>
        </p:sp>
        <p:sp>
          <p:nvSpPr>
            <p:cNvPr id="570" name="Freeform 498"/>
            <p:cNvSpPr>
              <a:spLocks noChangeAspect="1"/>
            </p:cNvSpPr>
            <p:nvPr/>
          </p:nvSpPr>
          <p:spPr bwMode="auto">
            <a:xfrm>
              <a:off x="5145088" y="2938463"/>
              <a:ext cx="42862" cy="42862"/>
            </a:xfrm>
            <a:custGeom>
              <a:avLst/>
              <a:gdLst>
                <a:gd name="T0" fmla="*/ 35281776 w 27"/>
                <a:gd name="T1" fmla="*/ 0 h 29"/>
                <a:gd name="T2" fmla="*/ 65523298 w 27"/>
                <a:gd name="T3" fmla="*/ 10922420 h 29"/>
                <a:gd name="T4" fmla="*/ 25201269 w 27"/>
                <a:gd name="T5" fmla="*/ 15291388 h 29"/>
                <a:gd name="T6" fmla="*/ 0 w 27"/>
                <a:gd name="T7" fmla="*/ 15291388 h 29"/>
                <a:gd name="T8" fmla="*/ 35281776 w 27"/>
                <a:gd name="T9" fmla="*/ 0 h 29"/>
                <a:gd name="T10" fmla="*/ 35281776 w 27"/>
                <a:gd name="T11" fmla="*/ 0 h 29"/>
                <a:gd name="T12" fmla="*/ 35281776 w 27"/>
                <a:gd name="T13" fmla="*/ 0 h 29"/>
                <a:gd name="T14" fmla="*/ 0 60000 65536"/>
                <a:gd name="T15" fmla="*/ 0 60000 65536"/>
                <a:gd name="T16" fmla="*/ 0 60000 65536"/>
                <a:gd name="T17" fmla="*/ 0 60000 65536"/>
                <a:gd name="T18" fmla="*/ 0 60000 65536"/>
                <a:gd name="T19" fmla="*/ 0 60000 65536"/>
                <a:gd name="T20" fmla="*/ 0 60000 65536"/>
                <a:gd name="T21" fmla="*/ 0 w 27"/>
                <a:gd name="T22" fmla="*/ 0 h 29"/>
                <a:gd name="T23" fmla="*/ 27 w 27"/>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29">
                  <a:moveTo>
                    <a:pt x="14" y="0"/>
                  </a:moveTo>
                  <a:lnTo>
                    <a:pt x="26" y="5"/>
                  </a:lnTo>
                  <a:lnTo>
                    <a:pt x="10" y="26"/>
                  </a:lnTo>
                  <a:lnTo>
                    <a:pt x="0" y="28"/>
                  </a:lnTo>
                  <a:lnTo>
                    <a:pt x="14" y="0"/>
                  </a:lnTo>
                </a:path>
              </a:pathLst>
            </a:custGeom>
            <a:solidFill>
              <a:srgbClr val="FFFFCC"/>
            </a:solidFill>
            <a:ln w="3175" cap="flat" cmpd="sng">
              <a:solidFill>
                <a:srgbClr val="000000"/>
              </a:solidFill>
              <a:prstDash val="solid"/>
              <a:round/>
              <a:headEnd type="none" w="med" len="med"/>
              <a:tailEnd type="none" w="med" len="med"/>
            </a:ln>
          </p:spPr>
          <p:txBody>
            <a:bodyPr/>
            <a:lstStyle/>
            <a:p>
              <a:endParaRPr lang="en-US"/>
            </a:p>
          </p:txBody>
        </p:sp>
        <p:sp>
          <p:nvSpPr>
            <p:cNvPr id="571" name="Freeform 499"/>
            <p:cNvSpPr>
              <a:spLocks noChangeAspect="1"/>
            </p:cNvSpPr>
            <p:nvPr/>
          </p:nvSpPr>
          <p:spPr bwMode="auto">
            <a:xfrm>
              <a:off x="5126038" y="2978150"/>
              <a:ext cx="38100" cy="125413"/>
            </a:xfrm>
            <a:custGeom>
              <a:avLst/>
              <a:gdLst>
                <a:gd name="T0" fmla="*/ 186595578 w 23"/>
                <a:gd name="T1" fmla="*/ 26369244 h 81"/>
                <a:gd name="T2" fmla="*/ 128971813 w 23"/>
                <a:gd name="T3" fmla="*/ 47944925 h 81"/>
                <a:gd name="T4" fmla="*/ 186595578 w 23"/>
                <a:gd name="T5" fmla="*/ 47944925 h 81"/>
                <a:gd name="T6" fmla="*/ 150924039 w 23"/>
                <a:gd name="T7" fmla="*/ 98288181 h 81"/>
                <a:gd name="T8" fmla="*/ 150924039 w 23"/>
                <a:gd name="T9" fmla="*/ 98288181 h 81"/>
                <a:gd name="T10" fmla="*/ 0 w 23"/>
                <a:gd name="T11" fmla="*/ 47944925 h 81"/>
                <a:gd name="T12" fmla="*/ 8232913 w 23"/>
                <a:gd name="T13" fmla="*/ 47944925 h 81"/>
                <a:gd name="T14" fmla="*/ 128971813 w 23"/>
                <a:gd name="T15" fmla="*/ 4795112 h 81"/>
                <a:gd name="T16" fmla="*/ 194828491 w 23"/>
                <a:gd name="T17" fmla="*/ 0 h 81"/>
                <a:gd name="T18" fmla="*/ 186595578 w 23"/>
                <a:gd name="T19" fmla="*/ 26369244 h 81"/>
                <a:gd name="T20" fmla="*/ 186595578 w 23"/>
                <a:gd name="T21" fmla="*/ 26369244 h 81"/>
                <a:gd name="T22" fmla="*/ 186595578 w 23"/>
                <a:gd name="T23" fmla="*/ 26369244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81"/>
                <a:gd name="T38" fmla="*/ 23 w 23"/>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81">
                  <a:moveTo>
                    <a:pt x="21" y="11"/>
                  </a:moveTo>
                  <a:lnTo>
                    <a:pt x="12" y="26"/>
                  </a:lnTo>
                  <a:lnTo>
                    <a:pt x="21" y="43"/>
                  </a:lnTo>
                  <a:lnTo>
                    <a:pt x="16" y="80"/>
                  </a:lnTo>
                  <a:lnTo>
                    <a:pt x="0" y="41"/>
                  </a:lnTo>
                  <a:lnTo>
                    <a:pt x="3" y="35"/>
                  </a:lnTo>
                  <a:lnTo>
                    <a:pt x="12" y="2"/>
                  </a:lnTo>
                  <a:lnTo>
                    <a:pt x="22" y="0"/>
                  </a:lnTo>
                  <a:lnTo>
                    <a:pt x="21" y="11"/>
                  </a:lnTo>
                </a:path>
              </a:pathLst>
            </a:custGeom>
            <a:solidFill>
              <a:srgbClr val="FFFF00"/>
            </a:solidFill>
            <a:ln w="3175" cap="flat" cmpd="sng">
              <a:solidFill>
                <a:srgbClr val="000000"/>
              </a:solidFill>
              <a:prstDash val="solid"/>
              <a:round/>
              <a:headEnd type="none" w="med" len="med"/>
              <a:tailEnd type="none" w="med" len="med"/>
            </a:ln>
          </p:spPr>
          <p:txBody>
            <a:bodyPr/>
            <a:lstStyle/>
            <a:p>
              <a:endParaRPr lang="en-US"/>
            </a:p>
          </p:txBody>
        </p:sp>
        <p:sp>
          <p:nvSpPr>
            <p:cNvPr id="572" name="Freeform 502"/>
            <p:cNvSpPr>
              <a:spLocks noChangeAspect="1"/>
            </p:cNvSpPr>
            <p:nvPr/>
          </p:nvSpPr>
          <p:spPr bwMode="auto">
            <a:xfrm>
              <a:off x="5064125" y="2900363"/>
              <a:ext cx="63500" cy="34925"/>
            </a:xfrm>
            <a:custGeom>
              <a:avLst/>
              <a:gdLst>
                <a:gd name="T0" fmla="*/ 0 w 39"/>
                <a:gd name="T1" fmla="*/ 30241875 h 22"/>
                <a:gd name="T2" fmla="*/ 7953782 w 39"/>
                <a:gd name="T3" fmla="*/ 52924075 h 22"/>
                <a:gd name="T4" fmla="*/ 135202897 w 39"/>
                <a:gd name="T5" fmla="*/ 45362813 h 22"/>
                <a:gd name="T6" fmla="*/ 167016397 w 39"/>
                <a:gd name="T7" fmla="*/ 35282188 h 22"/>
                <a:gd name="T8" fmla="*/ 153761179 w 39"/>
                <a:gd name="T9" fmla="*/ 20161250 h 22"/>
                <a:gd name="T10" fmla="*/ 198828269 w 39"/>
                <a:gd name="T11" fmla="*/ 0 h 22"/>
                <a:gd name="T12" fmla="*/ 0 w 39"/>
                <a:gd name="T13" fmla="*/ 30241875 h 22"/>
                <a:gd name="T14" fmla="*/ 0 w 39"/>
                <a:gd name="T15" fmla="*/ 30241875 h 22"/>
                <a:gd name="T16" fmla="*/ 0 w 39"/>
                <a:gd name="T17" fmla="*/ 3024187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
                <a:gd name="T28" fmla="*/ 0 h 22"/>
                <a:gd name="T29" fmla="*/ 39 w 39"/>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 h="22">
                  <a:moveTo>
                    <a:pt x="0" y="12"/>
                  </a:moveTo>
                  <a:lnTo>
                    <a:pt x="3" y="21"/>
                  </a:lnTo>
                  <a:lnTo>
                    <a:pt x="22" y="18"/>
                  </a:lnTo>
                  <a:lnTo>
                    <a:pt x="32" y="14"/>
                  </a:lnTo>
                  <a:lnTo>
                    <a:pt x="29" y="8"/>
                  </a:lnTo>
                  <a:lnTo>
                    <a:pt x="38" y="0"/>
                  </a:lnTo>
                  <a:lnTo>
                    <a:pt x="0" y="12"/>
                  </a:lnTo>
                </a:path>
              </a:pathLst>
            </a:custGeom>
            <a:solidFill>
              <a:srgbClr val="FF0000"/>
            </a:solidFill>
            <a:ln w="3175" cap="flat" cmpd="sng">
              <a:solidFill>
                <a:srgbClr val="000000"/>
              </a:solidFill>
              <a:prstDash val="solid"/>
              <a:round/>
              <a:headEnd type="none" w="med" len="med"/>
              <a:tailEnd type="none" w="med" len="med"/>
            </a:ln>
          </p:spPr>
          <p:txBody>
            <a:bodyPr/>
            <a:lstStyle/>
            <a:p>
              <a:endParaRPr lang="en-US"/>
            </a:p>
          </p:txBody>
        </p:sp>
        <p:sp>
          <p:nvSpPr>
            <p:cNvPr id="573" name="TextBox 1"/>
            <p:cNvSpPr txBox="1">
              <a:spLocks noChangeArrowheads="1"/>
            </p:cNvSpPr>
            <p:nvPr/>
          </p:nvSpPr>
          <p:spPr bwMode="auto">
            <a:xfrm>
              <a:off x="-101600" y="4459288"/>
              <a:ext cx="2189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ctr" eaLnBrk="1" hangingPunct="1"/>
              <a:r>
                <a:rPr lang="en-US" sz="1200"/>
                <a:t>CO</a:t>
              </a:r>
              <a:r>
                <a:rPr lang="en-US" sz="1200" baseline="-25000"/>
                <a:t>2</a:t>
              </a:r>
              <a:r>
                <a:rPr lang="en-US" sz="1200"/>
                <a:t> “Proxy” Cost</a:t>
              </a:r>
            </a:p>
          </p:txBody>
        </p:sp>
      </p:grpSp>
      <p:sp>
        <p:nvSpPr>
          <p:cNvPr id="8197" name="Rectangle 545"/>
          <p:cNvSpPr>
            <a:spLocks noGrp="1" noChangeArrowheads="1"/>
          </p:cNvSpPr>
          <p:nvPr>
            <p:ph type="title"/>
          </p:nvPr>
        </p:nvSpPr>
        <p:spPr/>
        <p:txBody>
          <a:bodyPr/>
          <a:lstStyle/>
          <a:p>
            <a:pPr eaLnBrk="1" hangingPunct="1"/>
            <a:r>
              <a:rPr lang="en-US" dirty="0" smtClean="0"/>
              <a:t>CO</a:t>
            </a:r>
            <a:r>
              <a:rPr lang="en-US" baseline="-25000" dirty="0" smtClean="0"/>
              <a:t>2</a:t>
            </a:r>
            <a:r>
              <a:rPr lang="en-US" dirty="0" smtClean="0"/>
              <a:t> Policies</a:t>
            </a:r>
          </a:p>
        </p:txBody>
      </p:sp>
      <p:sp>
        <p:nvSpPr>
          <p:cNvPr id="1460" name="TextBox 1459"/>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138830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8702"/>
                                        </p:tgtEl>
                                      </p:cBhvr>
                                    </p:animEffect>
                                    <p:set>
                                      <p:cBhvr>
                                        <p:cTn id="10" dur="1" fill="hold">
                                          <p:stCondLst>
                                            <p:cond delay="999"/>
                                          </p:stCondLst>
                                        </p:cTn>
                                        <p:tgtEl>
                                          <p:spTgt spid="870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25"/>
                                        </p:tgtEl>
                                        <p:attrNameLst>
                                          <p:attrName>style.visibility</p:attrName>
                                        </p:attrNameLst>
                                      </p:cBhvr>
                                      <p:to>
                                        <p:strVal val="visible"/>
                                      </p:to>
                                    </p:set>
                                    <p:animEffect transition="in" filter="fade">
                                      <p:cBhvr>
                                        <p:cTn id="13" dur="1000"/>
                                        <p:tgtEl>
                                          <p:spTgt spid="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323850" y="1452563"/>
            <a:ext cx="8736013" cy="4618037"/>
            <a:chOff x="148" y="554"/>
            <a:chExt cx="5503" cy="2909"/>
          </a:xfrm>
        </p:grpSpPr>
        <p:sp>
          <p:nvSpPr>
            <p:cNvPr id="112672" name="Freeform 3"/>
            <p:cNvSpPr>
              <a:spLocks/>
            </p:cNvSpPr>
            <p:nvPr/>
          </p:nvSpPr>
          <p:spPr bwMode="auto">
            <a:xfrm>
              <a:off x="4459" y="2610"/>
              <a:ext cx="619" cy="505"/>
            </a:xfrm>
            <a:custGeom>
              <a:avLst/>
              <a:gdLst>
                <a:gd name="T0" fmla="*/ 1 w 977"/>
                <a:gd name="T1" fmla="*/ 1 h 796"/>
                <a:gd name="T2" fmla="*/ 1 w 977"/>
                <a:gd name="T3" fmla="*/ 1 h 796"/>
                <a:gd name="T4" fmla="*/ 1 w 977"/>
                <a:gd name="T5" fmla="*/ 1 h 796"/>
                <a:gd name="T6" fmla="*/ 1 w 977"/>
                <a:gd name="T7" fmla="*/ 1 h 796"/>
                <a:gd name="T8" fmla="*/ 1 w 977"/>
                <a:gd name="T9" fmla="*/ 1 h 796"/>
                <a:gd name="T10" fmla="*/ 1 w 977"/>
                <a:gd name="T11" fmla="*/ 1 h 796"/>
                <a:gd name="T12" fmla="*/ 1 w 977"/>
                <a:gd name="T13" fmla="*/ 1 h 796"/>
                <a:gd name="T14" fmla="*/ 1 w 977"/>
                <a:gd name="T15" fmla="*/ 1 h 796"/>
                <a:gd name="T16" fmla="*/ 1 w 977"/>
                <a:gd name="T17" fmla="*/ 1 h 796"/>
                <a:gd name="T18" fmla="*/ 1 w 977"/>
                <a:gd name="T19" fmla="*/ 1 h 796"/>
                <a:gd name="T20" fmla="*/ 1 w 977"/>
                <a:gd name="T21" fmla="*/ 1 h 796"/>
                <a:gd name="T22" fmla="*/ 1 w 977"/>
                <a:gd name="T23" fmla="*/ 1 h 796"/>
                <a:gd name="T24" fmla="*/ 1 w 977"/>
                <a:gd name="T25" fmla="*/ 1 h 796"/>
                <a:gd name="T26" fmla="*/ 1 w 977"/>
                <a:gd name="T27" fmla="*/ 1 h 796"/>
                <a:gd name="T28" fmla="*/ 1 w 977"/>
                <a:gd name="T29" fmla="*/ 1 h 796"/>
                <a:gd name="T30" fmla="*/ 1 w 977"/>
                <a:gd name="T31" fmla="*/ 1 h 796"/>
                <a:gd name="T32" fmla="*/ 1 w 977"/>
                <a:gd name="T33" fmla="*/ 1 h 796"/>
                <a:gd name="T34" fmla="*/ 1 w 977"/>
                <a:gd name="T35" fmla="*/ 1 h 796"/>
                <a:gd name="T36" fmla="*/ 1 w 977"/>
                <a:gd name="T37" fmla="*/ 1 h 796"/>
                <a:gd name="T38" fmla="*/ 1 w 977"/>
                <a:gd name="T39" fmla="*/ 1 h 796"/>
                <a:gd name="T40" fmla="*/ 1 w 977"/>
                <a:gd name="T41" fmla="*/ 1 h 796"/>
                <a:gd name="T42" fmla="*/ 1 w 977"/>
                <a:gd name="T43" fmla="*/ 1 h 796"/>
                <a:gd name="T44" fmla="*/ 1 w 977"/>
                <a:gd name="T45" fmla="*/ 1 h 796"/>
                <a:gd name="T46" fmla="*/ 1 w 977"/>
                <a:gd name="T47" fmla="*/ 1 h 796"/>
                <a:gd name="T48" fmla="*/ 1 w 977"/>
                <a:gd name="T49" fmla="*/ 1 h 796"/>
                <a:gd name="T50" fmla="*/ 1 w 977"/>
                <a:gd name="T51" fmla="*/ 1 h 796"/>
                <a:gd name="T52" fmla="*/ 1 w 977"/>
                <a:gd name="T53" fmla="*/ 1 h 796"/>
                <a:gd name="T54" fmla="*/ 1 w 977"/>
                <a:gd name="T55" fmla="*/ 1 h 796"/>
                <a:gd name="T56" fmla="*/ 1 w 977"/>
                <a:gd name="T57" fmla="*/ 1 h 796"/>
                <a:gd name="T58" fmla="*/ 1 w 977"/>
                <a:gd name="T59" fmla="*/ 1 h 796"/>
                <a:gd name="T60" fmla="*/ 1 w 977"/>
                <a:gd name="T61" fmla="*/ 1 h 796"/>
                <a:gd name="T62" fmla="*/ 1 w 977"/>
                <a:gd name="T63" fmla="*/ 1 h 796"/>
                <a:gd name="T64" fmla="*/ 1 w 977"/>
                <a:gd name="T65" fmla="*/ 1 h 7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77" h="796">
                  <a:moveTo>
                    <a:pt x="0" y="421"/>
                  </a:moveTo>
                  <a:lnTo>
                    <a:pt x="14" y="425"/>
                  </a:lnTo>
                  <a:lnTo>
                    <a:pt x="6" y="402"/>
                  </a:lnTo>
                  <a:lnTo>
                    <a:pt x="25" y="414"/>
                  </a:lnTo>
                  <a:lnTo>
                    <a:pt x="3" y="368"/>
                  </a:lnTo>
                  <a:lnTo>
                    <a:pt x="15" y="299"/>
                  </a:lnTo>
                  <a:lnTo>
                    <a:pt x="22" y="315"/>
                  </a:lnTo>
                  <a:lnTo>
                    <a:pt x="84" y="263"/>
                  </a:lnTo>
                  <a:lnTo>
                    <a:pt x="188" y="237"/>
                  </a:lnTo>
                  <a:lnTo>
                    <a:pt x="221" y="195"/>
                  </a:lnTo>
                  <a:lnTo>
                    <a:pt x="221" y="169"/>
                  </a:lnTo>
                  <a:lnTo>
                    <a:pt x="233" y="150"/>
                  </a:lnTo>
                  <a:lnTo>
                    <a:pt x="248" y="183"/>
                  </a:lnTo>
                  <a:lnTo>
                    <a:pt x="248" y="146"/>
                  </a:lnTo>
                  <a:lnTo>
                    <a:pt x="271" y="154"/>
                  </a:lnTo>
                  <a:lnTo>
                    <a:pt x="273" y="127"/>
                  </a:lnTo>
                  <a:lnTo>
                    <a:pt x="311" y="87"/>
                  </a:lnTo>
                  <a:lnTo>
                    <a:pt x="349" y="91"/>
                  </a:lnTo>
                  <a:lnTo>
                    <a:pt x="355" y="131"/>
                  </a:lnTo>
                  <a:lnTo>
                    <a:pt x="371" y="110"/>
                  </a:lnTo>
                  <a:lnTo>
                    <a:pt x="396" y="118"/>
                  </a:lnTo>
                  <a:lnTo>
                    <a:pt x="389" y="95"/>
                  </a:lnTo>
                  <a:lnTo>
                    <a:pt x="410" y="55"/>
                  </a:lnTo>
                  <a:lnTo>
                    <a:pt x="466" y="37"/>
                  </a:lnTo>
                  <a:lnTo>
                    <a:pt x="455" y="10"/>
                  </a:lnTo>
                  <a:lnTo>
                    <a:pt x="563" y="42"/>
                  </a:lnTo>
                  <a:lnTo>
                    <a:pt x="544" y="113"/>
                  </a:lnTo>
                  <a:lnTo>
                    <a:pt x="648" y="188"/>
                  </a:lnTo>
                  <a:lnTo>
                    <a:pt x="678" y="160"/>
                  </a:lnTo>
                  <a:lnTo>
                    <a:pt x="690" y="36"/>
                  </a:lnTo>
                  <a:lnTo>
                    <a:pt x="717" y="0"/>
                  </a:lnTo>
                  <a:lnTo>
                    <a:pt x="739" y="94"/>
                  </a:lnTo>
                  <a:lnTo>
                    <a:pt x="777" y="113"/>
                  </a:lnTo>
                  <a:lnTo>
                    <a:pt x="804" y="222"/>
                  </a:lnTo>
                  <a:lnTo>
                    <a:pt x="866" y="255"/>
                  </a:lnTo>
                  <a:lnTo>
                    <a:pt x="886" y="315"/>
                  </a:lnTo>
                  <a:lnTo>
                    <a:pt x="910" y="311"/>
                  </a:lnTo>
                  <a:lnTo>
                    <a:pt x="913" y="345"/>
                  </a:lnTo>
                  <a:lnTo>
                    <a:pt x="958" y="393"/>
                  </a:lnTo>
                  <a:lnTo>
                    <a:pt x="977" y="478"/>
                  </a:lnTo>
                  <a:lnTo>
                    <a:pt x="969" y="557"/>
                  </a:lnTo>
                  <a:lnTo>
                    <a:pt x="920" y="629"/>
                  </a:lnTo>
                  <a:lnTo>
                    <a:pt x="891" y="749"/>
                  </a:lnTo>
                  <a:lnTo>
                    <a:pt x="836" y="759"/>
                  </a:lnTo>
                  <a:lnTo>
                    <a:pt x="804" y="781"/>
                  </a:lnTo>
                  <a:lnTo>
                    <a:pt x="806" y="796"/>
                  </a:lnTo>
                  <a:lnTo>
                    <a:pt x="766" y="756"/>
                  </a:lnTo>
                  <a:lnTo>
                    <a:pt x="731" y="785"/>
                  </a:lnTo>
                  <a:lnTo>
                    <a:pt x="685" y="774"/>
                  </a:lnTo>
                  <a:lnTo>
                    <a:pt x="648" y="743"/>
                  </a:lnTo>
                  <a:lnTo>
                    <a:pt x="633" y="683"/>
                  </a:lnTo>
                  <a:lnTo>
                    <a:pt x="607" y="688"/>
                  </a:lnTo>
                  <a:lnTo>
                    <a:pt x="603" y="650"/>
                  </a:lnTo>
                  <a:lnTo>
                    <a:pt x="595" y="676"/>
                  </a:lnTo>
                  <a:lnTo>
                    <a:pt x="571" y="678"/>
                  </a:lnTo>
                  <a:lnTo>
                    <a:pt x="595" y="597"/>
                  </a:lnTo>
                  <a:lnTo>
                    <a:pt x="553" y="672"/>
                  </a:lnTo>
                  <a:lnTo>
                    <a:pt x="532" y="659"/>
                  </a:lnTo>
                  <a:lnTo>
                    <a:pt x="507" y="600"/>
                  </a:lnTo>
                  <a:lnTo>
                    <a:pt x="439" y="569"/>
                  </a:lnTo>
                  <a:lnTo>
                    <a:pt x="305" y="592"/>
                  </a:lnTo>
                  <a:lnTo>
                    <a:pt x="253" y="633"/>
                  </a:lnTo>
                  <a:lnTo>
                    <a:pt x="167" y="638"/>
                  </a:lnTo>
                  <a:lnTo>
                    <a:pt x="115" y="674"/>
                  </a:lnTo>
                  <a:lnTo>
                    <a:pt x="47" y="649"/>
                  </a:lnTo>
                  <a:lnTo>
                    <a:pt x="63" y="573"/>
                  </a:lnTo>
                  <a:lnTo>
                    <a:pt x="0" y="42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3" name="Freeform 4"/>
            <p:cNvSpPr>
              <a:spLocks/>
            </p:cNvSpPr>
            <p:nvPr/>
          </p:nvSpPr>
          <p:spPr bwMode="auto">
            <a:xfrm>
              <a:off x="4751" y="1844"/>
              <a:ext cx="38" cy="27"/>
            </a:xfrm>
            <a:custGeom>
              <a:avLst/>
              <a:gdLst>
                <a:gd name="T0" fmla="*/ 0 w 60"/>
                <a:gd name="T1" fmla="*/ 1 h 42"/>
                <a:gd name="T2" fmla="*/ 1 w 60"/>
                <a:gd name="T3" fmla="*/ 1 h 42"/>
                <a:gd name="T4" fmla="*/ 1 w 60"/>
                <a:gd name="T5" fmla="*/ 1 h 42"/>
                <a:gd name="T6" fmla="*/ 1 w 60"/>
                <a:gd name="T7" fmla="*/ 0 h 42"/>
                <a:gd name="T8" fmla="*/ 0 w 60"/>
                <a:gd name="T9" fmla="*/ 1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 h="42">
                  <a:moveTo>
                    <a:pt x="0" y="24"/>
                  </a:moveTo>
                  <a:lnTo>
                    <a:pt x="22" y="42"/>
                  </a:lnTo>
                  <a:lnTo>
                    <a:pt x="50" y="25"/>
                  </a:lnTo>
                  <a:lnTo>
                    <a:pt x="60" y="0"/>
                  </a:lnTo>
                  <a:lnTo>
                    <a:pt x="0" y="2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4" name="Freeform 5"/>
            <p:cNvSpPr>
              <a:spLocks/>
            </p:cNvSpPr>
            <p:nvPr/>
          </p:nvSpPr>
          <p:spPr bwMode="auto">
            <a:xfrm>
              <a:off x="4712" y="1849"/>
              <a:ext cx="37" cy="47"/>
            </a:xfrm>
            <a:custGeom>
              <a:avLst/>
              <a:gdLst>
                <a:gd name="T0" fmla="*/ 0 w 56"/>
                <a:gd name="T1" fmla="*/ 1 h 74"/>
                <a:gd name="T2" fmla="*/ 1 w 56"/>
                <a:gd name="T3" fmla="*/ 1 h 74"/>
                <a:gd name="T4" fmla="*/ 1 w 56"/>
                <a:gd name="T5" fmla="*/ 1 h 74"/>
                <a:gd name="T6" fmla="*/ 1 w 56"/>
                <a:gd name="T7" fmla="*/ 1 h 74"/>
                <a:gd name="T8" fmla="*/ 1 w 56"/>
                <a:gd name="T9" fmla="*/ 1 h 74"/>
                <a:gd name="T10" fmla="*/ 1 w 56"/>
                <a:gd name="T11" fmla="*/ 1 h 74"/>
                <a:gd name="T12" fmla="*/ 1 w 56"/>
                <a:gd name="T13" fmla="*/ 1 h 74"/>
                <a:gd name="T14" fmla="*/ 1 w 56"/>
                <a:gd name="T15" fmla="*/ 1 h 74"/>
                <a:gd name="T16" fmla="*/ 1 w 56"/>
                <a:gd name="T17" fmla="*/ 0 h 74"/>
                <a:gd name="T18" fmla="*/ 0 w 56"/>
                <a:gd name="T19" fmla="*/ 1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 h="74">
                  <a:moveTo>
                    <a:pt x="0" y="20"/>
                  </a:moveTo>
                  <a:lnTo>
                    <a:pt x="2" y="37"/>
                  </a:lnTo>
                  <a:lnTo>
                    <a:pt x="15" y="20"/>
                  </a:lnTo>
                  <a:lnTo>
                    <a:pt x="20" y="33"/>
                  </a:lnTo>
                  <a:lnTo>
                    <a:pt x="15" y="74"/>
                  </a:lnTo>
                  <a:lnTo>
                    <a:pt x="40" y="74"/>
                  </a:lnTo>
                  <a:lnTo>
                    <a:pt x="56" y="28"/>
                  </a:lnTo>
                  <a:lnTo>
                    <a:pt x="47" y="7"/>
                  </a:lnTo>
                  <a:lnTo>
                    <a:pt x="20" y="0"/>
                  </a:lnTo>
                  <a:lnTo>
                    <a:pt x="0" y="2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5" name="Freeform 6"/>
            <p:cNvSpPr>
              <a:spLocks/>
            </p:cNvSpPr>
            <p:nvPr/>
          </p:nvSpPr>
          <p:spPr bwMode="auto">
            <a:xfrm>
              <a:off x="4731" y="1705"/>
              <a:ext cx="174" cy="151"/>
            </a:xfrm>
            <a:custGeom>
              <a:avLst/>
              <a:gdLst>
                <a:gd name="T0" fmla="*/ 0 w 274"/>
                <a:gd name="T1" fmla="*/ 1 h 238"/>
                <a:gd name="T2" fmla="*/ 1 w 274"/>
                <a:gd name="T3" fmla="*/ 1 h 238"/>
                <a:gd name="T4" fmla="*/ 1 w 274"/>
                <a:gd name="T5" fmla="*/ 1 h 238"/>
                <a:gd name="T6" fmla="*/ 1 w 274"/>
                <a:gd name="T7" fmla="*/ 1 h 238"/>
                <a:gd name="T8" fmla="*/ 1 w 274"/>
                <a:gd name="T9" fmla="*/ 1 h 238"/>
                <a:gd name="T10" fmla="*/ 1 w 274"/>
                <a:gd name="T11" fmla="*/ 1 h 238"/>
                <a:gd name="T12" fmla="*/ 1 w 274"/>
                <a:gd name="T13" fmla="*/ 1 h 238"/>
                <a:gd name="T14" fmla="*/ 1 w 274"/>
                <a:gd name="T15" fmla="*/ 1 h 238"/>
                <a:gd name="T16" fmla="*/ 1 w 274"/>
                <a:gd name="T17" fmla="*/ 1 h 238"/>
                <a:gd name="T18" fmla="*/ 1 w 274"/>
                <a:gd name="T19" fmla="*/ 1 h 238"/>
                <a:gd name="T20" fmla="*/ 1 w 274"/>
                <a:gd name="T21" fmla="*/ 0 h 238"/>
                <a:gd name="T22" fmla="*/ 1 w 274"/>
                <a:gd name="T23" fmla="*/ 1 h 238"/>
                <a:gd name="T24" fmla="*/ 1 w 274"/>
                <a:gd name="T25" fmla="*/ 1 h 238"/>
                <a:gd name="T26" fmla="*/ 1 w 274"/>
                <a:gd name="T27" fmla="*/ 1 h 238"/>
                <a:gd name="T28" fmla="*/ 1 w 274"/>
                <a:gd name="T29" fmla="*/ 1 h 238"/>
                <a:gd name="T30" fmla="*/ 1 w 274"/>
                <a:gd name="T31" fmla="*/ 1 h 238"/>
                <a:gd name="T32" fmla="*/ 1 w 274"/>
                <a:gd name="T33" fmla="*/ 1 h 238"/>
                <a:gd name="T34" fmla="*/ 1 w 274"/>
                <a:gd name="T35" fmla="*/ 1 h 238"/>
                <a:gd name="T36" fmla="*/ 1 w 274"/>
                <a:gd name="T37" fmla="*/ 1 h 238"/>
                <a:gd name="T38" fmla="*/ 1 w 274"/>
                <a:gd name="T39" fmla="*/ 1 h 238"/>
                <a:gd name="T40" fmla="*/ 1 w 274"/>
                <a:gd name="T41" fmla="*/ 1 h 238"/>
                <a:gd name="T42" fmla="*/ 1 w 274"/>
                <a:gd name="T43" fmla="*/ 1 h 238"/>
                <a:gd name="T44" fmla="*/ 1 w 274"/>
                <a:gd name="T45" fmla="*/ 1 h 238"/>
                <a:gd name="T46" fmla="*/ 0 w 274"/>
                <a:gd name="T47" fmla="*/ 1 h 2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74" h="238">
                  <a:moveTo>
                    <a:pt x="0" y="224"/>
                  </a:moveTo>
                  <a:lnTo>
                    <a:pt x="49" y="179"/>
                  </a:lnTo>
                  <a:lnTo>
                    <a:pt x="116" y="179"/>
                  </a:lnTo>
                  <a:lnTo>
                    <a:pt x="145" y="127"/>
                  </a:lnTo>
                  <a:lnTo>
                    <a:pt x="159" y="122"/>
                  </a:lnTo>
                  <a:lnTo>
                    <a:pt x="159" y="143"/>
                  </a:lnTo>
                  <a:lnTo>
                    <a:pt x="185" y="122"/>
                  </a:lnTo>
                  <a:lnTo>
                    <a:pt x="217" y="80"/>
                  </a:lnTo>
                  <a:lnTo>
                    <a:pt x="229" y="13"/>
                  </a:lnTo>
                  <a:lnTo>
                    <a:pt x="248" y="17"/>
                  </a:lnTo>
                  <a:lnTo>
                    <a:pt x="239" y="0"/>
                  </a:lnTo>
                  <a:lnTo>
                    <a:pt x="255" y="2"/>
                  </a:lnTo>
                  <a:lnTo>
                    <a:pt x="274" y="61"/>
                  </a:lnTo>
                  <a:lnTo>
                    <a:pt x="248" y="99"/>
                  </a:lnTo>
                  <a:lnTo>
                    <a:pt x="248" y="136"/>
                  </a:lnTo>
                  <a:lnTo>
                    <a:pt x="231" y="189"/>
                  </a:lnTo>
                  <a:lnTo>
                    <a:pt x="218" y="198"/>
                  </a:lnTo>
                  <a:lnTo>
                    <a:pt x="218" y="177"/>
                  </a:lnTo>
                  <a:lnTo>
                    <a:pt x="180" y="207"/>
                  </a:lnTo>
                  <a:lnTo>
                    <a:pt x="145" y="195"/>
                  </a:lnTo>
                  <a:lnTo>
                    <a:pt x="146" y="219"/>
                  </a:lnTo>
                  <a:lnTo>
                    <a:pt x="119" y="238"/>
                  </a:lnTo>
                  <a:lnTo>
                    <a:pt x="112" y="202"/>
                  </a:lnTo>
                  <a:lnTo>
                    <a:pt x="0" y="22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6" name="Freeform 7"/>
            <p:cNvSpPr>
              <a:spLocks/>
            </p:cNvSpPr>
            <p:nvPr/>
          </p:nvSpPr>
          <p:spPr bwMode="auto">
            <a:xfrm>
              <a:off x="4869" y="1623"/>
              <a:ext cx="90" cy="82"/>
            </a:xfrm>
            <a:custGeom>
              <a:avLst/>
              <a:gdLst>
                <a:gd name="T0" fmla="*/ 0 w 143"/>
                <a:gd name="T1" fmla="*/ 1 h 129"/>
                <a:gd name="T2" fmla="*/ 1 w 143"/>
                <a:gd name="T3" fmla="*/ 1 h 129"/>
                <a:gd name="T4" fmla="*/ 1 w 143"/>
                <a:gd name="T5" fmla="*/ 1 h 129"/>
                <a:gd name="T6" fmla="*/ 1 w 143"/>
                <a:gd name="T7" fmla="*/ 1 h 129"/>
                <a:gd name="T8" fmla="*/ 1 w 143"/>
                <a:gd name="T9" fmla="*/ 1 h 129"/>
                <a:gd name="T10" fmla="*/ 1 w 143"/>
                <a:gd name="T11" fmla="*/ 1 h 129"/>
                <a:gd name="T12" fmla="*/ 1 w 143"/>
                <a:gd name="T13" fmla="*/ 1 h 129"/>
                <a:gd name="T14" fmla="*/ 1 w 143"/>
                <a:gd name="T15" fmla="*/ 1 h 129"/>
                <a:gd name="T16" fmla="*/ 1 w 143"/>
                <a:gd name="T17" fmla="*/ 1 h 129"/>
                <a:gd name="T18" fmla="*/ 1 w 143"/>
                <a:gd name="T19" fmla="*/ 1 h 129"/>
                <a:gd name="T20" fmla="*/ 1 w 143"/>
                <a:gd name="T21" fmla="*/ 0 h 129"/>
                <a:gd name="T22" fmla="*/ 1 w 143"/>
                <a:gd name="T23" fmla="*/ 1 h 129"/>
                <a:gd name="T24" fmla="*/ 1 w 143"/>
                <a:gd name="T25" fmla="*/ 1 h 129"/>
                <a:gd name="T26" fmla="*/ 0 w 143"/>
                <a:gd name="T27" fmla="*/ 1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3" h="129">
                  <a:moveTo>
                    <a:pt x="0" y="95"/>
                  </a:moveTo>
                  <a:lnTo>
                    <a:pt x="5" y="129"/>
                  </a:lnTo>
                  <a:lnTo>
                    <a:pt x="33" y="116"/>
                  </a:lnTo>
                  <a:lnTo>
                    <a:pt x="14" y="97"/>
                  </a:lnTo>
                  <a:lnTo>
                    <a:pt x="82" y="110"/>
                  </a:lnTo>
                  <a:lnTo>
                    <a:pt x="97" y="82"/>
                  </a:lnTo>
                  <a:lnTo>
                    <a:pt x="143" y="71"/>
                  </a:lnTo>
                  <a:lnTo>
                    <a:pt x="122" y="55"/>
                  </a:lnTo>
                  <a:lnTo>
                    <a:pt x="131" y="39"/>
                  </a:lnTo>
                  <a:lnTo>
                    <a:pt x="91" y="42"/>
                  </a:lnTo>
                  <a:lnTo>
                    <a:pt x="49" y="0"/>
                  </a:lnTo>
                  <a:lnTo>
                    <a:pt x="36" y="71"/>
                  </a:lnTo>
                  <a:lnTo>
                    <a:pt x="13" y="71"/>
                  </a:lnTo>
                  <a:lnTo>
                    <a:pt x="0" y="9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7" name="Freeform 8"/>
            <p:cNvSpPr>
              <a:spLocks/>
            </p:cNvSpPr>
            <p:nvPr/>
          </p:nvSpPr>
          <p:spPr bwMode="auto">
            <a:xfrm>
              <a:off x="4944" y="3146"/>
              <a:ext cx="54" cy="58"/>
            </a:xfrm>
            <a:custGeom>
              <a:avLst/>
              <a:gdLst>
                <a:gd name="T0" fmla="*/ 0 w 86"/>
                <a:gd name="T1" fmla="*/ 1 h 92"/>
                <a:gd name="T2" fmla="*/ 0 w 86"/>
                <a:gd name="T3" fmla="*/ 0 h 92"/>
                <a:gd name="T4" fmla="*/ 1 w 86"/>
                <a:gd name="T5" fmla="*/ 1 h 92"/>
                <a:gd name="T6" fmla="*/ 1 w 86"/>
                <a:gd name="T7" fmla="*/ 1 h 92"/>
                <a:gd name="T8" fmla="*/ 1 w 86"/>
                <a:gd name="T9" fmla="*/ 1 h 92"/>
                <a:gd name="T10" fmla="*/ 1 w 86"/>
                <a:gd name="T11" fmla="*/ 1 h 92"/>
                <a:gd name="T12" fmla="*/ 1 w 86"/>
                <a:gd name="T13" fmla="*/ 1 h 92"/>
                <a:gd name="T14" fmla="*/ 1 w 86"/>
                <a:gd name="T15" fmla="*/ 1 h 92"/>
                <a:gd name="T16" fmla="*/ 0 w 86"/>
                <a:gd name="T17" fmla="*/ 1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6" h="92">
                  <a:moveTo>
                    <a:pt x="0" y="15"/>
                  </a:moveTo>
                  <a:lnTo>
                    <a:pt x="0" y="0"/>
                  </a:lnTo>
                  <a:lnTo>
                    <a:pt x="45" y="15"/>
                  </a:lnTo>
                  <a:lnTo>
                    <a:pt x="76" y="1"/>
                  </a:lnTo>
                  <a:lnTo>
                    <a:pt x="86" y="23"/>
                  </a:lnTo>
                  <a:lnTo>
                    <a:pt x="86" y="51"/>
                  </a:lnTo>
                  <a:lnTo>
                    <a:pt x="50" y="92"/>
                  </a:lnTo>
                  <a:lnTo>
                    <a:pt x="31" y="88"/>
                  </a:lnTo>
                  <a:lnTo>
                    <a:pt x="0" y="1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8" name="Freeform 9"/>
            <p:cNvSpPr>
              <a:spLocks/>
            </p:cNvSpPr>
            <p:nvPr/>
          </p:nvSpPr>
          <p:spPr bwMode="auto">
            <a:xfrm>
              <a:off x="4071" y="1982"/>
              <a:ext cx="73" cy="99"/>
            </a:xfrm>
            <a:custGeom>
              <a:avLst/>
              <a:gdLst>
                <a:gd name="T0" fmla="*/ 0 w 117"/>
                <a:gd name="T1" fmla="*/ 1 h 155"/>
                <a:gd name="T2" fmla="*/ 1 w 117"/>
                <a:gd name="T3" fmla="*/ 1 h 155"/>
                <a:gd name="T4" fmla="*/ 1 w 117"/>
                <a:gd name="T5" fmla="*/ 1 h 155"/>
                <a:gd name="T6" fmla="*/ 1 w 117"/>
                <a:gd name="T7" fmla="*/ 1 h 155"/>
                <a:gd name="T8" fmla="*/ 1 w 117"/>
                <a:gd name="T9" fmla="*/ 1 h 155"/>
                <a:gd name="T10" fmla="*/ 1 w 117"/>
                <a:gd name="T11" fmla="*/ 1 h 155"/>
                <a:gd name="T12" fmla="*/ 1 w 117"/>
                <a:gd name="T13" fmla="*/ 1 h 155"/>
                <a:gd name="T14" fmla="*/ 1 w 117"/>
                <a:gd name="T15" fmla="*/ 1 h 155"/>
                <a:gd name="T16" fmla="*/ 1 w 117"/>
                <a:gd name="T17" fmla="*/ 1 h 155"/>
                <a:gd name="T18" fmla="*/ 1 w 117"/>
                <a:gd name="T19" fmla="*/ 1 h 155"/>
                <a:gd name="T20" fmla="*/ 1 w 117"/>
                <a:gd name="T21" fmla="*/ 1 h 155"/>
                <a:gd name="T22" fmla="*/ 1 w 117"/>
                <a:gd name="T23" fmla="*/ 1 h 155"/>
                <a:gd name="T24" fmla="*/ 1 w 117"/>
                <a:gd name="T25" fmla="*/ 1 h 155"/>
                <a:gd name="T26" fmla="*/ 1 w 117"/>
                <a:gd name="T27" fmla="*/ 0 h 155"/>
                <a:gd name="T28" fmla="*/ 1 w 117"/>
                <a:gd name="T29" fmla="*/ 1 h 155"/>
                <a:gd name="T30" fmla="*/ 1 w 117"/>
                <a:gd name="T31" fmla="*/ 1 h 155"/>
                <a:gd name="T32" fmla="*/ 0 w 117"/>
                <a:gd name="T33" fmla="*/ 1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7" h="155">
                  <a:moveTo>
                    <a:pt x="0" y="46"/>
                  </a:moveTo>
                  <a:lnTo>
                    <a:pt x="19" y="61"/>
                  </a:lnTo>
                  <a:lnTo>
                    <a:pt x="24" y="134"/>
                  </a:lnTo>
                  <a:lnTo>
                    <a:pt x="58" y="128"/>
                  </a:lnTo>
                  <a:lnTo>
                    <a:pt x="72" y="99"/>
                  </a:lnTo>
                  <a:lnTo>
                    <a:pt x="90" y="104"/>
                  </a:lnTo>
                  <a:lnTo>
                    <a:pt x="107" y="155"/>
                  </a:lnTo>
                  <a:lnTo>
                    <a:pt x="117" y="126"/>
                  </a:lnTo>
                  <a:lnTo>
                    <a:pt x="105" y="75"/>
                  </a:lnTo>
                  <a:lnTo>
                    <a:pt x="91" y="99"/>
                  </a:lnTo>
                  <a:lnTo>
                    <a:pt x="78" y="74"/>
                  </a:lnTo>
                  <a:lnTo>
                    <a:pt x="105" y="40"/>
                  </a:lnTo>
                  <a:lnTo>
                    <a:pt x="53" y="34"/>
                  </a:lnTo>
                  <a:lnTo>
                    <a:pt x="14" y="0"/>
                  </a:lnTo>
                  <a:lnTo>
                    <a:pt x="5" y="18"/>
                  </a:lnTo>
                  <a:lnTo>
                    <a:pt x="19" y="34"/>
                  </a:lnTo>
                  <a:lnTo>
                    <a:pt x="0" y="4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79" name="Freeform 10"/>
            <p:cNvSpPr>
              <a:spLocks/>
            </p:cNvSpPr>
            <p:nvPr/>
          </p:nvSpPr>
          <p:spPr bwMode="auto">
            <a:xfrm>
              <a:off x="4087" y="1951"/>
              <a:ext cx="47" cy="29"/>
            </a:xfrm>
            <a:custGeom>
              <a:avLst/>
              <a:gdLst>
                <a:gd name="T0" fmla="*/ 0 w 74"/>
                <a:gd name="T1" fmla="*/ 1 h 44"/>
                <a:gd name="T2" fmla="*/ 1 w 74"/>
                <a:gd name="T3" fmla="*/ 1 h 44"/>
                <a:gd name="T4" fmla="*/ 1 w 74"/>
                <a:gd name="T5" fmla="*/ 1 h 44"/>
                <a:gd name="T6" fmla="*/ 1 w 74"/>
                <a:gd name="T7" fmla="*/ 1 h 44"/>
                <a:gd name="T8" fmla="*/ 1 w 74"/>
                <a:gd name="T9" fmla="*/ 0 h 44"/>
                <a:gd name="T10" fmla="*/ 0 w 74"/>
                <a:gd name="T11" fmla="*/ 1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44">
                  <a:moveTo>
                    <a:pt x="0" y="26"/>
                  </a:moveTo>
                  <a:lnTo>
                    <a:pt x="8" y="44"/>
                  </a:lnTo>
                  <a:lnTo>
                    <a:pt x="74" y="40"/>
                  </a:lnTo>
                  <a:lnTo>
                    <a:pt x="69" y="13"/>
                  </a:lnTo>
                  <a:lnTo>
                    <a:pt x="24" y="0"/>
                  </a:lnTo>
                  <a:lnTo>
                    <a:pt x="0" y="2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0" name="Freeform 11"/>
            <p:cNvSpPr>
              <a:spLocks/>
            </p:cNvSpPr>
            <p:nvPr/>
          </p:nvSpPr>
          <p:spPr bwMode="auto">
            <a:xfrm>
              <a:off x="4471" y="2349"/>
              <a:ext cx="18" cy="17"/>
            </a:xfrm>
            <a:custGeom>
              <a:avLst/>
              <a:gdLst>
                <a:gd name="T0" fmla="*/ 0 w 27"/>
                <a:gd name="T1" fmla="*/ 1 h 25"/>
                <a:gd name="T2" fmla="*/ 1 w 27"/>
                <a:gd name="T3" fmla="*/ 1 h 25"/>
                <a:gd name="T4" fmla="*/ 1 w 27"/>
                <a:gd name="T5" fmla="*/ 0 h 25"/>
                <a:gd name="T6" fmla="*/ 0 w 27"/>
                <a:gd name="T7" fmla="*/ 1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25">
                  <a:moveTo>
                    <a:pt x="0" y="11"/>
                  </a:moveTo>
                  <a:lnTo>
                    <a:pt x="17" y="25"/>
                  </a:lnTo>
                  <a:lnTo>
                    <a:pt x="27" y="0"/>
                  </a:lnTo>
                  <a:lnTo>
                    <a:pt x="0" y="1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1" name="Freeform 12"/>
            <p:cNvSpPr>
              <a:spLocks/>
            </p:cNvSpPr>
            <p:nvPr/>
          </p:nvSpPr>
          <p:spPr bwMode="auto">
            <a:xfrm>
              <a:off x="4138" y="1955"/>
              <a:ext cx="137" cy="309"/>
            </a:xfrm>
            <a:custGeom>
              <a:avLst/>
              <a:gdLst>
                <a:gd name="T0" fmla="*/ 0 w 216"/>
                <a:gd name="T1" fmla="*/ 1 h 490"/>
                <a:gd name="T2" fmla="*/ 1 w 216"/>
                <a:gd name="T3" fmla="*/ 1 h 490"/>
                <a:gd name="T4" fmla="*/ 1 w 216"/>
                <a:gd name="T5" fmla="*/ 1 h 490"/>
                <a:gd name="T6" fmla="*/ 1 w 216"/>
                <a:gd name="T7" fmla="*/ 1 h 490"/>
                <a:gd name="T8" fmla="*/ 1 w 216"/>
                <a:gd name="T9" fmla="*/ 0 h 490"/>
                <a:gd name="T10" fmla="*/ 1 w 216"/>
                <a:gd name="T11" fmla="*/ 1 h 490"/>
                <a:gd name="T12" fmla="*/ 1 w 216"/>
                <a:gd name="T13" fmla="*/ 1 h 490"/>
                <a:gd name="T14" fmla="*/ 1 w 216"/>
                <a:gd name="T15" fmla="*/ 1 h 490"/>
                <a:gd name="T16" fmla="*/ 1 w 216"/>
                <a:gd name="T17" fmla="*/ 1 h 490"/>
                <a:gd name="T18" fmla="*/ 1 w 216"/>
                <a:gd name="T19" fmla="*/ 1 h 490"/>
                <a:gd name="T20" fmla="*/ 1 w 216"/>
                <a:gd name="T21" fmla="*/ 1 h 490"/>
                <a:gd name="T22" fmla="*/ 1 w 216"/>
                <a:gd name="T23" fmla="*/ 1 h 490"/>
                <a:gd name="T24" fmla="*/ 1 w 216"/>
                <a:gd name="T25" fmla="*/ 1 h 490"/>
                <a:gd name="T26" fmla="*/ 1 w 216"/>
                <a:gd name="T27" fmla="*/ 1 h 490"/>
                <a:gd name="T28" fmla="*/ 1 w 216"/>
                <a:gd name="T29" fmla="*/ 1 h 490"/>
                <a:gd name="T30" fmla="*/ 1 w 216"/>
                <a:gd name="T31" fmla="*/ 1 h 490"/>
                <a:gd name="T32" fmla="*/ 1 w 216"/>
                <a:gd name="T33" fmla="*/ 1 h 490"/>
                <a:gd name="T34" fmla="*/ 1 w 216"/>
                <a:gd name="T35" fmla="*/ 1 h 490"/>
                <a:gd name="T36" fmla="*/ 1 w 216"/>
                <a:gd name="T37" fmla="*/ 1 h 490"/>
                <a:gd name="T38" fmla="*/ 1 w 216"/>
                <a:gd name="T39" fmla="*/ 1 h 490"/>
                <a:gd name="T40" fmla="*/ 1 w 216"/>
                <a:gd name="T41" fmla="*/ 1 h 490"/>
                <a:gd name="T42" fmla="*/ 1 w 216"/>
                <a:gd name="T43" fmla="*/ 1 h 490"/>
                <a:gd name="T44" fmla="*/ 1 w 216"/>
                <a:gd name="T45" fmla="*/ 1 h 490"/>
                <a:gd name="T46" fmla="*/ 0 w 216"/>
                <a:gd name="T47" fmla="*/ 1 h 4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490">
                  <a:moveTo>
                    <a:pt x="0" y="201"/>
                  </a:moveTo>
                  <a:lnTo>
                    <a:pt x="10" y="172"/>
                  </a:lnTo>
                  <a:lnTo>
                    <a:pt x="74" y="49"/>
                  </a:lnTo>
                  <a:lnTo>
                    <a:pt x="114" y="27"/>
                  </a:lnTo>
                  <a:lnTo>
                    <a:pt x="126" y="0"/>
                  </a:lnTo>
                  <a:lnTo>
                    <a:pt x="151" y="17"/>
                  </a:lnTo>
                  <a:lnTo>
                    <a:pt x="156" y="41"/>
                  </a:lnTo>
                  <a:lnTo>
                    <a:pt x="132" y="120"/>
                  </a:lnTo>
                  <a:lnTo>
                    <a:pt x="159" y="114"/>
                  </a:lnTo>
                  <a:lnTo>
                    <a:pt x="171" y="166"/>
                  </a:lnTo>
                  <a:lnTo>
                    <a:pt x="216" y="180"/>
                  </a:lnTo>
                  <a:lnTo>
                    <a:pt x="192" y="206"/>
                  </a:lnTo>
                  <a:lnTo>
                    <a:pt x="140" y="238"/>
                  </a:lnTo>
                  <a:lnTo>
                    <a:pt x="132" y="269"/>
                  </a:lnTo>
                  <a:lnTo>
                    <a:pt x="159" y="330"/>
                  </a:lnTo>
                  <a:lnTo>
                    <a:pt x="147" y="365"/>
                  </a:lnTo>
                  <a:lnTo>
                    <a:pt x="181" y="442"/>
                  </a:lnTo>
                  <a:lnTo>
                    <a:pt x="156" y="490"/>
                  </a:lnTo>
                  <a:lnTo>
                    <a:pt x="132" y="318"/>
                  </a:lnTo>
                  <a:lnTo>
                    <a:pt x="111" y="297"/>
                  </a:lnTo>
                  <a:lnTo>
                    <a:pt x="75" y="338"/>
                  </a:lnTo>
                  <a:lnTo>
                    <a:pt x="47" y="330"/>
                  </a:lnTo>
                  <a:lnTo>
                    <a:pt x="53" y="271"/>
                  </a:lnTo>
                  <a:lnTo>
                    <a:pt x="0" y="20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2" name="Freeform 13"/>
            <p:cNvSpPr>
              <a:spLocks/>
            </p:cNvSpPr>
            <p:nvPr/>
          </p:nvSpPr>
          <p:spPr bwMode="auto">
            <a:xfrm>
              <a:off x="4298" y="2185"/>
              <a:ext cx="73" cy="74"/>
            </a:xfrm>
            <a:custGeom>
              <a:avLst/>
              <a:gdLst>
                <a:gd name="T0" fmla="*/ 0 w 117"/>
                <a:gd name="T1" fmla="*/ 1 h 116"/>
                <a:gd name="T2" fmla="*/ 1 w 117"/>
                <a:gd name="T3" fmla="*/ 1 h 116"/>
                <a:gd name="T4" fmla="*/ 1 w 117"/>
                <a:gd name="T5" fmla="*/ 1 h 116"/>
                <a:gd name="T6" fmla="*/ 1 w 117"/>
                <a:gd name="T7" fmla="*/ 1 h 116"/>
                <a:gd name="T8" fmla="*/ 1 w 117"/>
                <a:gd name="T9" fmla="*/ 1 h 116"/>
                <a:gd name="T10" fmla="*/ 1 w 117"/>
                <a:gd name="T11" fmla="*/ 0 h 116"/>
                <a:gd name="T12" fmla="*/ 1 w 117"/>
                <a:gd name="T13" fmla="*/ 1 h 116"/>
                <a:gd name="T14" fmla="*/ 1 w 117"/>
                <a:gd name="T15" fmla="*/ 1 h 116"/>
                <a:gd name="T16" fmla="*/ 0 w 117"/>
                <a:gd name="T17" fmla="*/ 1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116">
                  <a:moveTo>
                    <a:pt x="0" y="25"/>
                  </a:moveTo>
                  <a:lnTo>
                    <a:pt x="9" y="83"/>
                  </a:lnTo>
                  <a:lnTo>
                    <a:pt x="21" y="110"/>
                  </a:lnTo>
                  <a:lnTo>
                    <a:pt x="45" y="116"/>
                  </a:lnTo>
                  <a:lnTo>
                    <a:pt x="117" y="61"/>
                  </a:lnTo>
                  <a:lnTo>
                    <a:pt x="117" y="0"/>
                  </a:lnTo>
                  <a:lnTo>
                    <a:pt x="62" y="12"/>
                  </a:lnTo>
                  <a:lnTo>
                    <a:pt x="13" y="12"/>
                  </a:lnTo>
                  <a:lnTo>
                    <a:pt x="0" y="2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3" name="Freeform 14"/>
            <p:cNvSpPr>
              <a:spLocks/>
            </p:cNvSpPr>
            <p:nvPr/>
          </p:nvSpPr>
          <p:spPr bwMode="auto">
            <a:xfrm>
              <a:off x="3949" y="2270"/>
              <a:ext cx="27" cy="63"/>
            </a:xfrm>
            <a:custGeom>
              <a:avLst/>
              <a:gdLst>
                <a:gd name="T0" fmla="*/ 0 w 41"/>
                <a:gd name="T1" fmla="*/ 0 h 97"/>
                <a:gd name="T2" fmla="*/ 1 w 41"/>
                <a:gd name="T3" fmla="*/ 1 h 97"/>
                <a:gd name="T4" fmla="*/ 1 w 41"/>
                <a:gd name="T5" fmla="*/ 1 h 97"/>
                <a:gd name="T6" fmla="*/ 1 w 41"/>
                <a:gd name="T7" fmla="*/ 1 h 97"/>
                <a:gd name="T8" fmla="*/ 0 w 41"/>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97">
                  <a:moveTo>
                    <a:pt x="0" y="0"/>
                  </a:moveTo>
                  <a:lnTo>
                    <a:pt x="8" y="97"/>
                  </a:lnTo>
                  <a:lnTo>
                    <a:pt x="41" y="79"/>
                  </a:lnTo>
                  <a:lnTo>
                    <a:pt x="22" y="19"/>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4" name="Freeform 15"/>
            <p:cNvSpPr>
              <a:spLocks/>
            </p:cNvSpPr>
            <p:nvPr/>
          </p:nvSpPr>
          <p:spPr bwMode="auto">
            <a:xfrm>
              <a:off x="3852" y="1450"/>
              <a:ext cx="939" cy="642"/>
            </a:xfrm>
            <a:custGeom>
              <a:avLst/>
              <a:gdLst>
                <a:gd name="T0" fmla="*/ 1 w 1480"/>
                <a:gd name="T1" fmla="*/ 1 h 1011"/>
                <a:gd name="T2" fmla="*/ 1 w 1480"/>
                <a:gd name="T3" fmla="*/ 1 h 1011"/>
                <a:gd name="T4" fmla="*/ 1 w 1480"/>
                <a:gd name="T5" fmla="*/ 1 h 1011"/>
                <a:gd name="T6" fmla="*/ 1 w 1480"/>
                <a:gd name="T7" fmla="*/ 1 h 1011"/>
                <a:gd name="T8" fmla="*/ 1 w 1480"/>
                <a:gd name="T9" fmla="*/ 1 h 1011"/>
                <a:gd name="T10" fmla="*/ 1 w 1480"/>
                <a:gd name="T11" fmla="*/ 1 h 1011"/>
                <a:gd name="T12" fmla="*/ 1 w 1480"/>
                <a:gd name="T13" fmla="*/ 1 h 1011"/>
                <a:gd name="T14" fmla="*/ 1 w 1480"/>
                <a:gd name="T15" fmla="*/ 1 h 1011"/>
                <a:gd name="T16" fmla="*/ 1 w 1480"/>
                <a:gd name="T17" fmla="*/ 1 h 1011"/>
                <a:gd name="T18" fmla="*/ 1 w 1480"/>
                <a:gd name="T19" fmla="*/ 1 h 1011"/>
                <a:gd name="T20" fmla="*/ 1 w 1480"/>
                <a:gd name="T21" fmla="*/ 1 h 1011"/>
                <a:gd name="T22" fmla="*/ 1 w 1480"/>
                <a:gd name="T23" fmla="*/ 1 h 1011"/>
                <a:gd name="T24" fmla="*/ 1 w 1480"/>
                <a:gd name="T25" fmla="*/ 1 h 1011"/>
                <a:gd name="T26" fmla="*/ 1 w 1480"/>
                <a:gd name="T27" fmla="*/ 1 h 1011"/>
                <a:gd name="T28" fmla="*/ 1 w 1480"/>
                <a:gd name="T29" fmla="*/ 1 h 1011"/>
                <a:gd name="T30" fmla="*/ 1 w 1480"/>
                <a:gd name="T31" fmla="*/ 1 h 1011"/>
                <a:gd name="T32" fmla="*/ 1 w 1480"/>
                <a:gd name="T33" fmla="*/ 1 h 1011"/>
                <a:gd name="T34" fmla="*/ 1 w 1480"/>
                <a:gd name="T35" fmla="*/ 1 h 1011"/>
                <a:gd name="T36" fmla="*/ 1 w 1480"/>
                <a:gd name="T37" fmla="*/ 1 h 1011"/>
                <a:gd name="T38" fmla="*/ 1 w 1480"/>
                <a:gd name="T39" fmla="*/ 1 h 1011"/>
                <a:gd name="T40" fmla="*/ 1 w 1480"/>
                <a:gd name="T41" fmla="*/ 1 h 1011"/>
                <a:gd name="T42" fmla="*/ 1 w 1480"/>
                <a:gd name="T43" fmla="*/ 1 h 1011"/>
                <a:gd name="T44" fmla="*/ 1 w 1480"/>
                <a:gd name="T45" fmla="*/ 1 h 1011"/>
                <a:gd name="T46" fmla="*/ 1 w 1480"/>
                <a:gd name="T47" fmla="*/ 1 h 1011"/>
                <a:gd name="T48" fmla="*/ 1 w 1480"/>
                <a:gd name="T49" fmla="*/ 1 h 1011"/>
                <a:gd name="T50" fmla="*/ 1 w 1480"/>
                <a:gd name="T51" fmla="*/ 1 h 1011"/>
                <a:gd name="T52" fmla="*/ 1 w 1480"/>
                <a:gd name="T53" fmla="*/ 1 h 1011"/>
                <a:gd name="T54" fmla="*/ 1 w 1480"/>
                <a:gd name="T55" fmla="*/ 1 h 1011"/>
                <a:gd name="T56" fmla="*/ 1 w 1480"/>
                <a:gd name="T57" fmla="*/ 1 h 1011"/>
                <a:gd name="T58" fmla="*/ 1 w 1480"/>
                <a:gd name="T59" fmla="*/ 1 h 1011"/>
                <a:gd name="T60" fmla="*/ 1 w 1480"/>
                <a:gd name="T61" fmla="*/ 1 h 1011"/>
                <a:gd name="T62" fmla="*/ 1 w 1480"/>
                <a:gd name="T63" fmla="*/ 1 h 1011"/>
                <a:gd name="T64" fmla="*/ 1 w 1480"/>
                <a:gd name="T65" fmla="*/ 1 h 1011"/>
                <a:gd name="T66" fmla="*/ 1 w 1480"/>
                <a:gd name="T67" fmla="*/ 1 h 1011"/>
                <a:gd name="T68" fmla="*/ 1 w 1480"/>
                <a:gd name="T69" fmla="*/ 1 h 1011"/>
                <a:gd name="T70" fmla="*/ 1 w 1480"/>
                <a:gd name="T71" fmla="*/ 1 h 1011"/>
                <a:gd name="T72" fmla="*/ 1 w 1480"/>
                <a:gd name="T73" fmla="*/ 1 h 1011"/>
                <a:gd name="T74" fmla="*/ 1 w 1480"/>
                <a:gd name="T75" fmla="*/ 1 h 1011"/>
                <a:gd name="T76" fmla="*/ 1 w 1480"/>
                <a:gd name="T77" fmla="*/ 1 h 1011"/>
                <a:gd name="T78" fmla="*/ 1 w 1480"/>
                <a:gd name="T79" fmla="*/ 1 h 1011"/>
                <a:gd name="T80" fmla="*/ 1 w 1480"/>
                <a:gd name="T81" fmla="*/ 1 h 1011"/>
                <a:gd name="T82" fmla="*/ 1 w 1480"/>
                <a:gd name="T83" fmla="*/ 1 h 1011"/>
                <a:gd name="T84" fmla="*/ 1 w 1480"/>
                <a:gd name="T85" fmla="*/ 1 h 1011"/>
                <a:gd name="T86" fmla="*/ 1 w 1480"/>
                <a:gd name="T87" fmla="*/ 1 h 1011"/>
                <a:gd name="T88" fmla="*/ 1 w 1480"/>
                <a:gd name="T89" fmla="*/ 1 h 1011"/>
                <a:gd name="T90" fmla="*/ 1 w 1480"/>
                <a:gd name="T91" fmla="*/ 1 h 1011"/>
                <a:gd name="T92" fmla="*/ 1 w 1480"/>
                <a:gd name="T93" fmla="*/ 1 h 1011"/>
                <a:gd name="T94" fmla="*/ 1 w 1480"/>
                <a:gd name="T95" fmla="*/ 1 h 1011"/>
                <a:gd name="T96" fmla="*/ 1 w 1480"/>
                <a:gd name="T97" fmla="*/ 1 h 1011"/>
                <a:gd name="T98" fmla="*/ 1 w 1480"/>
                <a:gd name="T99" fmla="*/ 1 h 1011"/>
                <a:gd name="T100" fmla="*/ 1 w 1480"/>
                <a:gd name="T101" fmla="*/ 1 h 1011"/>
                <a:gd name="T102" fmla="*/ 0 w 1480"/>
                <a:gd name="T103" fmla="*/ 1 h 10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80" h="1011">
                  <a:moveTo>
                    <a:pt x="0" y="482"/>
                  </a:moveTo>
                  <a:lnTo>
                    <a:pt x="11" y="446"/>
                  </a:lnTo>
                  <a:lnTo>
                    <a:pt x="65" y="435"/>
                  </a:lnTo>
                  <a:lnTo>
                    <a:pt x="161" y="382"/>
                  </a:lnTo>
                  <a:lnTo>
                    <a:pt x="170" y="338"/>
                  </a:lnTo>
                  <a:lnTo>
                    <a:pt x="153" y="293"/>
                  </a:lnTo>
                  <a:lnTo>
                    <a:pt x="212" y="279"/>
                  </a:lnTo>
                  <a:lnTo>
                    <a:pt x="228" y="217"/>
                  </a:lnTo>
                  <a:lnTo>
                    <a:pt x="287" y="220"/>
                  </a:lnTo>
                  <a:lnTo>
                    <a:pt x="298" y="175"/>
                  </a:lnTo>
                  <a:lnTo>
                    <a:pt x="343" y="156"/>
                  </a:lnTo>
                  <a:lnTo>
                    <a:pt x="368" y="190"/>
                  </a:lnTo>
                  <a:lnTo>
                    <a:pt x="402" y="203"/>
                  </a:lnTo>
                  <a:lnTo>
                    <a:pt x="417" y="282"/>
                  </a:lnTo>
                  <a:lnTo>
                    <a:pt x="525" y="311"/>
                  </a:lnTo>
                  <a:lnTo>
                    <a:pt x="565" y="361"/>
                  </a:lnTo>
                  <a:lnTo>
                    <a:pt x="657" y="355"/>
                  </a:lnTo>
                  <a:lnTo>
                    <a:pt x="757" y="395"/>
                  </a:lnTo>
                  <a:lnTo>
                    <a:pt x="888" y="361"/>
                  </a:lnTo>
                  <a:lnTo>
                    <a:pt x="929" y="329"/>
                  </a:lnTo>
                  <a:lnTo>
                    <a:pt x="929" y="288"/>
                  </a:lnTo>
                  <a:lnTo>
                    <a:pt x="965" y="294"/>
                  </a:lnTo>
                  <a:lnTo>
                    <a:pt x="1047" y="236"/>
                  </a:lnTo>
                  <a:lnTo>
                    <a:pt x="1111" y="230"/>
                  </a:lnTo>
                  <a:lnTo>
                    <a:pt x="1080" y="189"/>
                  </a:lnTo>
                  <a:lnTo>
                    <a:pt x="1020" y="200"/>
                  </a:lnTo>
                  <a:lnTo>
                    <a:pt x="1016" y="152"/>
                  </a:lnTo>
                  <a:lnTo>
                    <a:pt x="1035" y="120"/>
                  </a:lnTo>
                  <a:lnTo>
                    <a:pt x="1070" y="136"/>
                  </a:lnTo>
                  <a:lnTo>
                    <a:pt x="1102" y="120"/>
                  </a:lnTo>
                  <a:lnTo>
                    <a:pt x="1140" y="56"/>
                  </a:lnTo>
                  <a:lnTo>
                    <a:pt x="1124" y="31"/>
                  </a:lnTo>
                  <a:lnTo>
                    <a:pt x="1210" y="0"/>
                  </a:lnTo>
                  <a:lnTo>
                    <a:pt x="1261" y="19"/>
                  </a:lnTo>
                  <a:lnTo>
                    <a:pt x="1306" y="135"/>
                  </a:lnTo>
                  <a:lnTo>
                    <a:pt x="1377" y="158"/>
                  </a:lnTo>
                  <a:lnTo>
                    <a:pt x="1393" y="198"/>
                  </a:lnTo>
                  <a:lnTo>
                    <a:pt x="1480" y="172"/>
                  </a:lnTo>
                  <a:lnTo>
                    <a:pt x="1441" y="284"/>
                  </a:lnTo>
                  <a:lnTo>
                    <a:pt x="1389" y="298"/>
                  </a:lnTo>
                  <a:lnTo>
                    <a:pt x="1396" y="338"/>
                  </a:lnTo>
                  <a:lnTo>
                    <a:pt x="1378" y="368"/>
                  </a:lnTo>
                  <a:lnTo>
                    <a:pt x="1367" y="353"/>
                  </a:lnTo>
                  <a:lnTo>
                    <a:pt x="1323" y="383"/>
                  </a:lnTo>
                  <a:lnTo>
                    <a:pt x="1323" y="404"/>
                  </a:lnTo>
                  <a:lnTo>
                    <a:pt x="1289" y="398"/>
                  </a:lnTo>
                  <a:lnTo>
                    <a:pt x="1228" y="447"/>
                  </a:lnTo>
                  <a:lnTo>
                    <a:pt x="1154" y="488"/>
                  </a:lnTo>
                  <a:lnTo>
                    <a:pt x="1178" y="435"/>
                  </a:lnTo>
                  <a:lnTo>
                    <a:pt x="1165" y="416"/>
                  </a:lnTo>
                  <a:lnTo>
                    <a:pt x="1070" y="474"/>
                  </a:lnTo>
                  <a:lnTo>
                    <a:pt x="1065" y="492"/>
                  </a:lnTo>
                  <a:lnTo>
                    <a:pt x="1099" y="531"/>
                  </a:lnTo>
                  <a:lnTo>
                    <a:pt x="1145" y="515"/>
                  </a:lnTo>
                  <a:lnTo>
                    <a:pt x="1186" y="529"/>
                  </a:lnTo>
                  <a:lnTo>
                    <a:pt x="1130" y="561"/>
                  </a:lnTo>
                  <a:lnTo>
                    <a:pt x="1104" y="600"/>
                  </a:lnTo>
                  <a:lnTo>
                    <a:pt x="1170" y="693"/>
                  </a:lnTo>
                  <a:lnTo>
                    <a:pt x="1126" y="685"/>
                  </a:lnTo>
                  <a:lnTo>
                    <a:pt x="1170" y="716"/>
                  </a:lnTo>
                  <a:lnTo>
                    <a:pt x="1127" y="736"/>
                  </a:lnTo>
                  <a:lnTo>
                    <a:pt x="1170" y="746"/>
                  </a:lnTo>
                  <a:lnTo>
                    <a:pt x="1091" y="892"/>
                  </a:lnTo>
                  <a:lnTo>
                    <a:pt x="1036" y="939"/>
                  </a:lnTo>
                  <a:lnTo>
                    <a:pt x="983" y="948"/>
                  </a:lnTo>
                  <a:lnTo>
                    <a:pt x="978" y="948"/>
                  </a:lnTo>
                  <a:lnTo>
                    <a:pt x="965" y="941"/>
                  </a:lnTo>
                  <a:lnTo>
                    <a:pt x="950" y="966"/>
                  </a:lnTo>
                  <a:lnTo>
                    <a:pt x="890" y="983"/>
                  </a:lnTo>
                  <a:lnTo>
                    <a:pt x="887" y="1011"/>
                  </a:lnTo>
                  <a:lnTo>
                    <a:pt x="873" y="974"/>
                  </a:lnTo>
                  <a:lnTo>
                    <a:pt x="833" y="978"/>
                  </a:lnTo>
                  <a:lnTo>
                    <a:pt x="765" y="933"/>
                  </a:lnTo>
                  <a:lnTo>
                    <a:pt x="689" y="950"/>
                  </a:lnTo>
                  <a:lnTo>
                    <a:pt x="679" y="953"/>
                  </a:lnTo>
                  <a:lnTo>
                    <a:pt x="682" y="983"/>
                  </a:lnTo>
                  <a:lnTo>
                    <a:pt x="667" y="974"/>
                  </a:lnTo>
                  <a:lnTo>
                    <a:pt x="622" y="960"/>
                  </a:lnTo>
                  <a:lnTo>
                    <a:pt x="610" y="908"/>
                  </a:lnTo>
                  <a:lnTo>
                    <a:pt x="583" y="914"/>
                  </a:lnTo>
                  <a:lnTo>
                    <a:pt x="607" y="835"/>
                  </a:lnTo>
                  <a:lnTo>
                    <a:pt x="602" y="811"/>
                  </a:lnTo>
                  <a:lnTo>
                    <a:pt x="577" y="794"/>
                  </a:lnTo>
                  <a:lnTo>
                    <a:pt x="552" y="784"/>
                  </a:lnTo>
                  <a:lnTo>
                    <a:pt x="541" y="754"/>
                  </a:lnTo>
                  <a:lnTo>
                    <a:pt x="439" y="803"/>
                  </a:lnTo>
                  <a:lnTo>
                    <a:pt x="394" y="790"/>
                  </a:lnTo>
                  <a:lnTo>
                    <a:pt x="370" y="816"/>
                  </a:lnTo>
                  <a:lnTo>
                    <a:pt x="365" y="799"/>
                  </a:lnTo>
                  <a:lnTo>
                    <a:pt x="350" y="802"/>
                  </a:lnTo>
                  <a:lnTo>
                    <a:pt x="299" y="802"/>
                  </a:lnTo>
                  <a:lnTo>
                    <a:pt x="254" y="763"/>
                  </a:lnTo>
                  <a:lnTo>
                    <a:pt x="181" y="735"/>
                  </a:lnTo>
                  <a:lnTo>
                    <a:pt x="128" y="713"/>
                  </a:lnTo>
                  <a:lnTo>
                    <a:pt x="116" y="667"/>
                  </a:lnTo>
                  <a:lnTo>
                    <a:pt x="145" y="663"/>
                  </a:lnTo>
                  <a:lnTo>
                    <a:pt x="128" y="626"/>
                  </a:lnTo>
                  <a:lnTo>
                    <a:pt x="162" y="581"/>
                  </a:lnTo>
                  <a:lnTo>
                    <a:pt x="137" y="567"/>
                  </a:lnTo>
                  <a:lnTo>
                    <a:pt x="99" y="582"/>
                  </a:lnTo>
                  <a:lnTo>
                    <a:pt x="25" y="537"/>
                  </a:lnTo>
                  <a:lnTo>
                    <a:pt x="27" y="529"/>
                  </a:lnTo>
                  <a:lnTo>
                    <a:pt x="27" y="492"/>
                  </a:lnTo>
                  <a:lnTo>
                    <a:pt x="0" y="48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5" name="Freeform 16"/>
            <p:cNvSpPr>
              <a:spLocks/>
            </p:cNvSpPr>
            <p:nvPr/>
          </p:nvSpPr>
          <p:spPr bwMode="auto">
            <a:xfrm>
              <a:off x="4392" y="2098"/>
              <a:ext cx="34" cy="29"/>
            </a:xfrm>
            <a:custGeom>
              <a:avLst/>
              <a:gdLst>
                <a:gd name="T0" fmla="*/ 0 w 54"/>
                <a:gd name="T1" fmla="*/ 1 h 48"/>
                <a:gd name="T2" fmla="*/ 1 w 54"/>
                <a:gd name="T3" fmla="*/ 0 h 48"/>
                <a:gd name="T4" fmla="*/ 1 w 54"/>
                <a:gd name="T5" fmla="*/ 1 h 48"/>
                <a:gd name="T6" fmla="*/ 1 w 54"/>
                <a:gd name="T7" fmla="*/ 1 h 48"/>
                <a:gd name="T8" fmla="*/ 0 w 54"/>
                <a:gd name="T9" fmla="*/ 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48">
                  <a:moveTo>
                    <a:pt x="0" y="37"/>
                  </a:moveTo>
                  <a:lnTo>
                    <a:pt x="18" y="0"/>
                  </a:lnTo>
                  <a:lnTo>
                    <a:pt x="54" y="7"/>
                  </a:lnTo>
                  <a:lnTo>
                    <a:pt x="22" y="48"/>
                  </a:lnTo>
                  <a:lnTo>
                    <a:pt x="0" y="3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6" name="Freeform 17"/>
            <p:cNvSpPr>
              <a:spLocks/>
            </p:cNvSpPr>
            <p:nvPr/>
          </p:nvSpPr>
          <p:spPr bwMode="auto">
            <a:xfrm>
              <a:off x="4565" y="2009"/>
              <a:ext cx="25" cy="53"/>
            </a:xfrm>
            <a:custGeom>
              <a:avLst/>
              <a:gdLst>
                <a:gd name="T0" fmla="*/ 0 w 41"/>
                <a:gd name="T1" fmla="*/ 1 h 85"/>
                <a:gd name="T2" fmla="*/ 1 w 41"/>
                <a:gd name="T3" fmla="*/ 1 h 85"/>
                <a:gd name="T4" fmla="*/ 1 w 41"/>
                <a:gd name="T5" fmla="*/ 0 h 85"/>
                <a:gd name="T6" fmla="*/ 1 w 41"/>
                <a:gd name="T7" fmla="*/ 1 h 85"/>
                <a:gd name="T8" fmla="*/ 0 w 41"/>
                <a:gd name="T9" fmla="*/ 1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85">
                  <a:moveTo>
                    <a:pt x="0" y="34"/>
                  </a:moveTo>
                  <a:lnTo>
                    <a:pt x="16" y="85"/>
                  </a:lnTo>
                  <a:lnTo>
                    <a:pt x="41" y="0"/>
                  </a:lnTo>
                  <a:lnTo>
                    <a:pt x="22" y="2"/>
                  </a:lnTo>
                  <a:lnTo>
                    <a:pt x="0" y="3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7" name="Freeform 18"/>
            <p:cNvSpPr>
              <a:spLocks/>
            </p:cNvSpPr>
            <p:nvPr/>
          </p:nvSpPr>
          <p:spPr bwMode="auto">
            <a:xfrm>
              <a:off x="5443" y="2722"/>
              <a:ext cx="17" cy="14"/>
            </a:xfrm>
            <a:custGeom>
              <a:avLst/>
              <a:gdLst>
                <a:gd name="T0" fmla="*/ 0 w 26"/>
                <a:gd name="T1" fmla="*/ 1 h 21"/>
                <a:gd name="T2" fmla="*/ 1 w 26"/>
                <a:gd name="T3" fmla="*/ 0 h 21"/>
                <a:gd name="T4" fmla="*/ 1 w 26"/>
                <a:gd name="T5" fmla="*/ 1 h 21"/>
                <a:gd name="T6" fmla="*/ 0 w 26"/>
                <a:gd name="T7" fmla="*/ 1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1">
                  <a:moveTo>
                    <a:pt x="0" y="21"/>
                  </a:moveTo>
                  <a:lnTo>
                    <a:pt x="17" y="0"/>
                  </a:lnTo>
                  <a:lnTo>
                    <a:pt x="26" y="21"/>
                  </a:lnTo>
                  <a:lnTo>
                    <a:pt x="0" y="2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8" name="Freeform 19"/>
            <p:cNvSpPr>
              <a:spLocks/>
            </p:cNvSpPr>
            <p:nvPr/>
          </p:nvSpPr>
          <p:spPr bwMode="auto">
            <a:xfrm>
              <a:off x="3767" y="1810"/>
              <a:ext cx="451" cy="490"/>
            </a:xfrm>
            <a:custGeom>
              <a:avLst/>
              <a:gdLst>
                <a:gd name="T0" fmla="*/ 0 w 711"/>
                <a:gd name="T1" fmla="*/ 1 h 771"/>
                <a:gd name="T2" fmla="*/ 1 w 711"/>
                <a:gd name="T3" fmla="*/ 1 h 771"/>
                <a:gd name="T4" fmla="*/ 1 w 711"/>
                <a:gd name="T5" fmla="*/ 1 h 771"/>
                <a:gd name="T6" fmla="*/ 1 w 711"/>
                <a:gd name="T7" fmla="*/ 1 h 771"/>
                <a:gd name="T8" fmla="*/ 1 w 711"/>
                <a:gd name="T9" fmla="*/ 1 h 771"/>
                <a:gd name="T10" fmla="*/ 1 w 711"/>
                <a:gd name="T11" fmla="*/ 1 h 771"/>
                <a:gd name="T12" fmla="*/ 1 w 711"/>
                <a:gd name="T13" fmla="*/ 1 h 771"/>
                <a:gd name="T14" fmla="*/ 1 w 711"/>
                <a:gd name="T15" fmla="*/ 1 h 771"/>
                <a:gd name="T16" fmla="*/ 1 w 711"/>
                <a:gd name="T17" fmla="*/ 1 h 771"/>
                <a:gd name="T18" fmla="*/ 1 w 711"/>
                <a:gd name="T19" fmla="*/ 1 h 771"/>
                <a:gd name="T20" fmla="*/ 1 w 711"/>
                <a:gd name="T21" fmla="*/ 1 h 771"/>
                <a:gd name="T22" fmla="*/ 1 w 711"/>
                <a:gd name="T23" fmla="*/ 1 h 771"/>
                <a:gd name="T24" fmla="*/ 1 w 711"/>
                <a:gd name="T25" fmla="*/ 1 h 771"/>
                <a:gd name="T26" fmla="*/ 1 w 711"/>
                <a:gd name="T27" fmla="*/ 0 h 771"/>
                <a:gd name="T28" fmla="*/ 1 w 711"/>
                <a:gd name="T29" fmla="*/ 1 h 771"/>
                <a:gd name="T30" fmla="*/ 1 w 711"/>
                <a:gd name="T31" fmla="*/ 1 h 771"/>
                <a:gd name="T32" fmla="*/ 1 w 711"/>
                <a:gd name="T33" fmla="*/ 1 h 771"/>
                <a:gd name="T34" fmla="*/ 1 w 711"/>
                <a:gd name="T35" fmla="*/ 1 h 771"/>
                <a:gd name="T36" fmla="*/ 1 w 711"/>
                <a:gd name="T37" fmla="*/ 1 h 771"/>
                <a:gd name="T38" fmla="*/ 1 w 711"/>
                <a:gd name="T39" fmla="*/ 1 h 771"/>
                <a:gd name="T40" fmla="*/ 1 w 711"/>
                <a:gd name="T41" fmla="*/ 1 h 771"/>
                <a:gd name="T42" fmla="*/ 1 w 711"/>
                <a:gd name="T43" fmla="*/ 1 h 771"/>
                <a:gd name="T44" fmla="*/ 1 w 711"/>
                <a:gd name="T45" fmla="*/ 1 h 771"/>
                <a:gd name="T46" fmla="*/ 1 w 711"/>
                <a:gd name="T47" fmla="*/ 1 h 771"/>
                <a:gd name="T48" fmla="*/ 1 w 711"/>
                <a:gd name="T49" fmla="*/ 1 h 771"/>
                <a:gd name="T50" fmla="*/ 1 w 711"/>
                <a:gd name="T51" fmla="*/ 1 h 771"/>
                <a:gd name="T52" fmla="*/ 1 w 711"/>
                <a:gd name="T53" fmla="*/ 1 h 771"/>
                <a:gd name="T54" fmla="*/ 1 w 711"/>
                <a:gd name="T55" fmla="*/ 1 h 771"/>
                <a:gd name="T56" fmla="*/ 1 w 711"/>
                <a:gd name="T57" fmla="*/ 1 h 771"/>
                <a:gd name="T58" fmla="*/ 1 w 711"/>
                <a:gd name="T59" fmla="*/ 1 h 771"/>
                <a:gd name="T60" fmla="*/ 1 w 711"/>
                <a:gd name="T61" fmla="*/ 1 h 771"/>
                <a:gd name="T62" fmla="*/ 1 w 711"/>
                <a:gd name="T63" fmla="*/ 1 h 771"/>
                <a:gd name="T64" fmla="*/ 1 w 711"/>
                <a:gd name="T65" fmla="*/ 1 h 771"/>
                <a:gd name="T66" fmla="*/ 1 w 711"/>
                <a:gd name="T67" fmla="*/ 1 h 771"/>
                <a:gd name="T68" fmla="*/ 1 w 711"/>
                <a:gd name="T69" fmla="*/ 1 h 771"/>
                <a:gd name="T70" fmla="*/ 1 w 711"/>
                <a:gd name="T71" fmla="*/ 1 h 771"/>
                <a:gd name="T72" fmla="*/ 1 w 711"/>
                <a:gd name="T73" fmla="*/ 1 h 771"/>
                <a:gd name="T74" fmla="*/ 1 w 711"/>
                <a:gd name="T75" fmla="*/ 1 h 771"/>
                <a:gd name="T76" fmla="*/ 1 w 711"/>
                <a:gd name="T77" fmla="*/ 1 h 771"/>
                <a:gd name="T78" fmla="*/ 1 w 711"/>
                <a:gd name="T79" fmla="*/ 1 h 771"/>
                <a:gd name="T80" fmla="*/ 1 w 711"/>
                <a:gd name="T81" fmla="*/ 1 h 771"/>
                <a:gd name="T82" fmla="*/ 1 w 711"/>
                <a:gd name="T83" fmla="*/ 1 h 771"/>
                <a:gd name="T84" fmla="*/ 1 w 711"/>
                <a:gd name="T85" fmla="*/ 1 h 771"/>
                <a:gd name="T86" fmla="*/ 1 w 711"/>
                <a:gd name="T87" fmla="*/ 1 h 771"/>
                <a:gd name="T88" fmla="*/ 1 w 711"/>
                <a:gd name="T89" fmla="*/ 1 h 771"/>
                <a:gd name="T90" fmla="*/ 1 w 711"/>
                <a:gd name="T91" fmla="*/ 1 h 771"/>
                <a:gd name="T92" fmla="*/ 1 w 711"/>
                <a:gd name="T93" fmla="*/ 1 h 771"/>
                <a:gd name="T94" fmla="*/ 1 w 711"/>
                <a:gd name="T95" fmla="*/ 1 h 771"/>
                <a:gd name="T96" fmla="*/ 1 w 711"/>
                <a:gd name="T97" fmla="*/ 1 h 771"/>
                <a:gd name="T98" fmla="*/ 1 w 711"/>
                <a:gd name="T99" fmla="*/ 1 h 771"/>
                <a:gd name="T100" fmla="*/ 1 w 711"/>
                <a:gd name="T101" fmla="*/ 1 h 771"/>
                <a:gd name="T102" fmla="*/ 1 w 711"/>
                <a:gd name="T103" fmla="*/ 1 h 771"/>
                <a:gd name="T104" fmla="*/ 1 w 711"/>
                <a:gd name="T105" fmla="*/ 1 h 771"/>
                <a:gd name="T106" fmla="*/ 1 w 711"/>
                <a:gd name="T107" fmla="*/ 1 h 771"/>
                <a:gd name="T108" fmla="*/ 1 w 711"/>
                <a:gd name="T109" fmla="*/ 1 h 771"/>
                <a:gd name="T110" fmla="*/ 1 w 711"/>
                <a:gd name="T111" fmla="*/ 1 h 771"/>
                <a:gd name="T112" fmla="*/ 1 w 711"/>
                <a:gd name="T113" fmla="*/ 1 h 771"/>
                <a:gd name="T114" fmla="*/ 1 w 711"/>
                <a:gd name="T115" fmla="*/ 1 h 771"/>
                <a:gd name="T116" fmla="*/ 1 w 711"/>
                <a:gd name="T117" fmla="*/ 1 h 771"/>
                <a:gd name="T118" fmla="*/ 1 w 711"/>
                <a:gd name="T119" fmla="*/ 1 h 771"/>
                <a:gd name="T120" fmla="*/ 1 w 711"/>
                <a:gd name="T121" fmla="*/ 1 h 771"/>
                <a:gd name="T122" fmla="*/ 0 w 711"/>
                <a:gd name="T123" fmla="*/ 1 h 7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1" h="771">
                  <a:moveTo>
                    <a:pt x="0" y="350"/>
                  </a:moveTo>
                  <a:lnTo>
                    <a:pt x="17" y="334"/>
                  </a:lnTo>
                  <a:lnTo>
                    <a:pt x="75" y="334"/>
                  </a:lnTo>
                  <a:lnTo>
                    <a:pt x="37" y="254"/>
                  </a:lnTo>
                  <a:lnTo>
                    <a:pt x="59" y="232"/>
                  </a:lnTo>
                  <a:lnTo>
                    <a:pt x="91" y="235"/>
                  </a:lnTo>
                  <a:lnTo>
                    <a:pt x="161" y="146"/>
                  </a:lnTo>
                  <a:lnTo>
                    <a:pt x="156" y="124"/>
                  </a:lnTo>
                  <a:lnTo>
                    <a:pt x="178" y="109"/>
                  </a:lnTo>
                  <a:lnTo>
                    <a:pt x="145" y="79"/>
                  </a:lnTo>
                  <a:lnTo>
                    <a:pt x="143" y="37"/>
                  </a:lnTo>
                  <a:lnTo>
                    <a:pt x="212" y="37"/>
                  </a:lnTo>
                  <a:lnTo>
                    <a:pt x="233" y="15"/>
                  </a:lnTo>
                  <a:lnTo>
                    <a:pt x="271" y="0"/>
                  </a:lnTo>
                  <a:lnTo>
                    <a:pt x="296" y="14"/>
                  </a:lnTo>
                  <a:lnTo>
                    <a:pt x="262" y="59"/>
                  </a:lnTo>
                  <a:lnTo>
                    <a:pt x="279" y="96"/>
                  </a:lnTo>
                  <a:lnTo>
                    <a:pt x="250" y="100"/>
                  </a:lnTo>
                  <a:lnTo>
                    <a:pt x="262" y="146"/>
                  </a:lnTo>
                  <a:lnTo>
                    <a:pt x="315" y="168"/>
                  </a:lnTo>
                  <a:lnTo>
                    <a:pt x="288" y="208"/>
                  </a:lnTo>
                  <a:lnTo>
                    <a:pt x="354" y="249"/>
                  </a:lnTo>
                  <a:lnTo>
                    <a:pt x="483" y="276"/>
                  </a:lnTo>
                  <a:lnTo>
                    <a:pt x="484" y="235"/>
                  </a:lnTo>
                  <a:lnTo>
                    <a:pt x="499" y="232"/>
                  </a:lnTo>
                  <a:lnTo>
                    <a:pt x="504" y="249"/>
                  </a:lnTo>
                  <a:lnTo>
                    <a:pt x="512" y="267"/>
                  </a:lnTo>
                  <a:lnTo>
                    <a:pt x="578" y="263"/>
                  </a:lnTo>
                  <a:lnTo>
                    <a:pt x="573" y="236"/>
                  </a:lnTo>
                  <a:lnTo>
                    <a:pt x="675" y="187"/>
                  </a:lnTo>
                  <a:lnTo>
                    <a:pt x="686" y="217"/>
                  </a:lnTo>
                  <a:lnTo>
                    <a:pt x="711" y="227"/>
                  </a:lnTo>
                  <a:lnTo>
                    <a:pt x="699" y="254"/>
                  </a:lnTo>
                  <a:lnTo>
                    <a:pt x="659" y="276"/>
                  </a:lnTo>
                  <a:lnTo>
                    <a:pt x="595" y="399"/>
                  </a:lnTo>
                  <a:lnTo>
                    <a:pt x="583" y="348"/>
                  </a:lnTo>
                  <a:lnTo>
                    <a:pt x="569" y="372"/>
                  </a:lnTo>
                  <a:lnTo>
                    <a:pt x="556" y="347"/>
                  </a:lnTo>
                  <a:lnTo>
                    <a:pt x="583" y="313"/>
                  </a:lnTo>
                  <a:lnTo>
                    <a:pt x="531" y="307"/>
                  </a:lnTo>
                  <a:lnTo>
                    <a:pt x="492" y="273"/>
                  </a:lnTo>
                  <a:lnTo>
                    <a:pt x="483" y="291"/>
                  </a:lnTo>
                  <a:lnTo>
                    <a:pt x="497" y="307"/>
                  </a:lnTo>
                  <a:lnTo>
                    <a:pt x="478" y="319"/>
                  </a:lnTo>
                  <a:lnTo>
                    <a:pt x="497" y="334"/>
                  </a:lnTo>
                  <a:lnTo>
                    <a:pt x="502" y="407"/>
                  </a:lnTo>
                  <a:lnTo>
                    <a:pt x="483" y="398"/>
                  </a:lnTo>
                  <a:lnTo>
                    <a:pt x="440" y="456"/>
                  </a:lnTo>
                  <a:lnTo>
                    <a:pt x="296" y="569"/>
                  </a:lnTo>
                  <a:lnTo>
                    <a:pt x="283" y="712"/>
                  </a:lnTo>
                  <a:lnTo>
                    <a:pt x="225" y="771"/>
                  </a:lnTo>
                  <a:lnTo>
                    <a:pt x="168" y="658"/>
                  </a:lnTo>
                  <a:lnTo>
                    <a:pt x="147" y="573"/>
                  </a:lnTo>
                  <a:lnTo>
                    <a:pt x="127" y="551"/>
                  </a:lnTo>
                  <a:lnTo>
                    <a:pt x="113" y="392"/>
                  </a:lnTo>
                  <a:lnTo>
                    <a:pt x="100" y="386"/>
                  </a:lnTo>
                  <a:lnTo>
                    <a:pt x="91" y="420"/>
                  </a:lnTo>
                  <a:lnTo>
                    <a:pt x="58" y="429"/>
                  </a:lnTo>
                  <a:lnTo>
                    <a:pt x="20" y="386"/>
                  </a:lnTo>
                  <a:lnTo>
                    <a:pt x="56" y="368"/>
                  </a:lnTo>
                  <a:lnTo>
                    <a:pt x="20" y="374"/>
                  </a:lnTo>
                  <a:lnTo>
                    <a:pt x="0" y="35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89" name="Freeform 20"/>
            <p:cNvSpPr>
              <a:spLocks/>
            </p:cNvSpPr>
            <p:nvPr/>
          </p:nvSpPr>
          <p:spPr bwMode="auto">
            <a:xfrm>
              <a:off x="4630" y="1674"/>
              <a:ext cx="99" cy="103"/>
            </a:xfrm>
            <a:custGeom>
              <a:avLst/>
              <a:gdLst>
                <a:gd name="T0" fmla="*/ 0 w 155"/>
                <a:gd name="T1" fmla="*/ 1 h 162"/>
                <a:gd name="T2" fmla="*/ 1 w 155"/>
                <a:gd name="T3" fmla="*/ 1 h 162"/>
                <a:gd name="T4" fmla="*/ 1 w 155"/>
                <a:gd name="T5" fmla="*/ 1 h 162"/>
                <a:gd name="T6" fmla="*/ 1 w 155"/>
                <a:gd name="T7" fmla="*/ 1 h 162"/>
                <a:gd name="T8" fmla="*/ 1 w 155"/>
                <a:gd name="T9" fmla="*/ 1 h 162"/>
                <a:gd name="T10" fmla="*/ 1 w 155"/>
                <a:gd name="T11" fmla="*/ 1 h 162"/>
                <a:gd name="T12" fmla="*/ 1 w 155"/>
                <a:gd name="T13" fmla="*/ 1 h 162"/>
                <a:gd name="T14" fmla="*/ 1 w 155"/>
                <a:gd name="T15" fmla="*/ 1 h 162"/>
                <a:gd name="T16" fmla="*/ 1 w 155"/>
                <a:gd name="T17" fmla="*/ 1 h 162"/>
                <a:gd name="T18" fmla="*/ 1 w 155"/>
                <a:gd name="T19" fmla="*/ 0 h 162"/>
                <a:gd name="T20" fmla="*/ 1 w 155"/>
                <a:gd name="T21" fmla="*/ 1 h 162"/>
                <a:gd name="T22" fmla="*/ 1 w 155"/>
                <a:gd name="T23" fmla="*/ 1 h 162"/>
                <a:gd name="T24" fmla="*/ 1 w 155"/>
                <a:gd name="T25" fmla="*/ 1 h 162"/>
                <a:gd name="T26" fmla="*/ 0 w 155"/>
                <a:gd name="T27" fmla="*/ 1 h 1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162">
                  <a:moveTo>
                    <a:pt x="0" y="94"/>
                  </a:moveTo>
                  <a:lnTo>
                    <a:pt x="27" y="108"/>
                  </a:lnTo>
                  <a:lnTo>
                    <a:pt x="12" y="153"/>
                  </a:lnTo>
                  <a:lnTo>
                    <a:pt x="53" y="162"/>
                  </a:lnTo>
                  <a:lnTo>
                    <a:pt x="99" y="138"/>
                  </a:lnTo>
                  <a:lnTo>
                    <a:pt x="78" y="99"/>
                  </a:lnTo>
                  <a:lnTo>
                    <a:pt x="132" y="66"/>
                  </a:lnTo>
                  <a:lnTo>
                    <a:pt x="155" y="18"/>
                  </a:lnTo>
                  <a:lnTo>
                    <a:pt x="150" y="15"/>
                  </a:lnTo>
                  <a:lnTo>
                    <a:pt x="139" y="0"/>
                  </a:lnTo>
                  <a:lnTo>
                    <a:pt x="95" y="30"/>
                  </a:lnTo>
                  <a:lnTo>
                    <a:pt x="95" y="51"/>
                  </a:lnTo>
                  <a:lnTo>
                    <a:pt x="61" y="45"/>
                  </a:lnTo>
                  <a:lnTo>
                    <a:pt x="0" y="9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0" name="Freeform 21"/>
            <p:cNvSpPr>
              <a:spLocks/>
            </p:cNvSpPr>
            <p:nvPr/>
          </p:nvSpPr>
          <p:spPr bwMode="auto">
            <a:xfrm>
              <a:off x="4660" y="1762"/>
              <a:ext cx="51" cy="78"/>
            </a:xfrm>
            <a:custGeom>
              <a:avLst/>
              <a:gdLst>
                <a:gd name="T0" fmla="*/ 0 w 79"/>
                <a:gd name="T1" fmla="*/ 1 h 124"/>
                <a:gd name="T2" fmla="*/ 1 w 79"/>
                <a:gd name="T3" fmla="*/ 1 h 124"/>
                <a:gd name="T4" fmla="*/ 1 w 79"/>
                <a:gd name="T5" fmla="*/ 0 h 124"/>
                <a:gd name="T6" fmla="*/ 1 w 79"/>
                <a:gd name="T7" fmla="*/ 1 h 124"/>
                <a:gd name="T8" fmla="*/ 1 w 79"/>
                <a:gd name="T9" fmla="*/ 1 h 124"/>
                <a:gd name="T10" fmla="*/ 0 w 79"/>
                <a:gd name="T11" fmla="*/ 1 h 1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24">
                  <a:moveTo>
                    <a:pt x="0" y="124"/>
                  </a:moveTo>
                  <a:lnTo>
                    <a:pt x="6" y="24"/>
                  </a:lnTo>
                  <a:lnTo>
                    <a:pt x="52" y="0"/>
                  </a:lnTo>
                  <a:lnTo>
                    <a:pt x="79" y="76"/>
                  </a:lnTo>
                  <a:lnTo>
                    <a:pt x="52" y="112"/>
                  </a:lnTo>
                  <a:lnTo>
                    <a:pt x="0" y="12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1" name="Freeform 22"/>
            <p:cNvSpPr>
              <a:spLocks/>
            </p:cNvSpPr>
            <p:nvPr/>
          </p:nvSpPr>
          <p:spPr bwMode="auto">
            <a:xfrm>
              <a:off x="4260" y="2052"/>
              <a:ext cx="111" cy="142"/>
            </a:xfrm>
            <a:custGeom>
              <a:avLst/>
              <a:gdLst>
                <a:gd name="T0" fmla="*/ 0 w 177"/>
                <a:gd name="T1" fmla="*/ 1 h 222"/>
                <a:gd name="T2" fmla="*/ 1 w 177"/>
                <a:gd name="T3" fmla="*/ 1 h 222"/>
                <a:gd name="T4" fmla="*/ 1 w 177"/>
                <a:gd name="T5" fmla="*/ 1 h 222"/>
                <a:gd name="T6" fmla="*/ 1 w 177"/>
                <a:gd name="T7" fmla="*/ 1 h 222"/>
                <a:gd name="T8" fmla="*/ 1 w 177"/>
                <a:gd name="T9" fmla="*/ 1 h 222"/>
                <a:gd name="T10" fmla="*/ 1 w 177"/>
                <a:gd name="T11" fmla="*/ 1 h 222"/>
                <a:gd name="T12" fmla="*/ 1 w 177"/>
                <a:gd name="T13" fmla="*/ 1 h 222"/>
                <a:gd name="T14" fmla="*/ 1 w 177"/>
                <a:gd name="T15" fmla="*/ 1 h 222"/>
                <a:gd name="T16" fmla="*/ 1 w 177"/>
                <a:gd name="T17" fmla="*/ 1 h 222"/>
                <a:gd name="T18" fmla="*/ 1 w 177"/>
                <a:gd name="T19" fmla="*/ 1 h 222"/>
                <a:gd name="T20" fmla="*/ 1 w 177"/>
                <a:gd name="T21" fmla="*/ 1 h 222"/>
                <a:gd name="T22" fmla="*/ 1 w 177"/>
                <a:gd name="T23" fmla="*/ 1 h 222"/>
                <a:gd name="T24" fmla="*/ 1 w 177"/>
                <a:gd name="T25" fmla="*/ 0 h 222"/>
                <a:gd name="T26" fmla="*/ 1 w 177"/>
                <a:gd name="T27" fmla="*/ 1 h 222"/>
                <a:gd name="T28" fmla="*/ 1 w 177"/>
                <a:gd name="T29" fmla="*/ 1 h 222"/>
                <a:gd name="T30" fmla="*/ 1 w 177"/>
                <a:gd name="T31" fmla="*/ 1 h 222"/>
                <a:gd name="T32" fmla="*/ 0 w 177"/>
                <a:gd name="T33" fmla="*/ 1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7" h="222">
                  <a:moveTo>
                    <a:pt x="0" y="50"/>
                  </a:moveTo>
                  <a:lnTo>
                    <a:pt x="24" y="82"/>
                  </a:lnTo>
                  <a:lnTo>
                    <a:pt x="21" y="136"/>
                  </a:lnTo>
                  <a:lnTo>
                    <a:pt x="81" y="110"/>
                  </a:lnTo>
                  <a:lnTo>
                    <a:pt x="105" y="136"/>
                  </a:lnTo>
                  <a:lnTo>
                    <a:pt x="127" y="190"/>
                  </a:lnTo>
                  <a:lnTo>
                    <a:pt x="122" y="222"/>
                  </a:lnTo>
                  <a:lnTo>
                    <a:pt x="177" y="210"/>
                  </a:lnTo>
                  <a:lnTo>
                    <a:pt x="148" y="141"/>
                  </a:lnTo>
                  <a:lnTo>
                    <a:pt x="94" y="87"/>
                  </a:lnTo>
                  <a:lnTo>
                    <a:pt x="107" y="59"/>
                  </a:lnTo>
                  <a:lnTo>
                    <a:pt x="73" y="45"/>
                  </a:lnTo>
                  <a:lnTo>
                    <a:pt x="46" y="0"/>
                  </a:lnTo>
                  <a:lnTo>
                    <a:pt x="36" y="3"/>
                  </a:lnTo>
                  <a:lnTo>
                    <a:pt x="39" y="33"/>
                  </a:lnTo>
                  <a:lnTo>
                    <a:pt x="24" y="24"/>
                  </a:lnTo>
                  <a:lnTo>
                    <a:pt x="0" y="5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2" name="Freeform 23"/>
            <p:cNvSpPr>
              <a:spLocks/>
            </p:cNvSpPr>
            <p:nvPr/>
          </p:nvSpPr>
          <p:spPr bwMode="auto">
            <a:xfrm>
              <a:off x="3951" y="1917"/>
              <a:ext cx="124" cy="68"/>
            </a:xfrm>
            <a:custGeom>
              <a:avLst/>
              <a:gdLst>
                <a:gd name="T0" fmla="*/ 0 w 196"/>
                <a:gd name="T1" fmla="*/ 1 h 108"/>
                <a:gd name="T2" fmla="*/ 1 w 196"/>
                <a:gd name="T3" fmla="*/ 0 h 108"/>
                <a:gd name="T4" fmla="*/ 1 w 196"/>
                <a:gd name="T5" fmla="*/ 1 h 108"/>
                <a:gd name="T6" fmla="*/ 1 w 196"/>
                <a:gd name="T7" fmla="*/ 1 h 108"/>
                <a:gd name="T8" fmla="*/ 1 w 196"/>
                <a:gd name="T9" fmla="*/ 1 h 108"/>
                <a:gd name="T10" fmla="*/ 1 w 196"/>
                <a:gd name="T11" fmla="*/ 1 h 108"/>
                <a:gd name="T12" fmla="*/ 1 w 196"/>
                <a:gd name="T13" fmla="*/ 1 h 108"/>
                <a:gd name="T14" fmla="*/ 0 w 196"/>
                <a:gd name="T15" fmla="*/ 1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6" h="108">
                  <a:moveTo>
                    <a:pt x="0" y="40"/>
                  </a:moveTo>
                  <a:lnTo>
                    <a:pt x="27" y="0"/>
                  </a:lnTo>
                  <a:lnTo>
                    <a:pt x="100" y="28"/>
                  </a:lnTo>
                  <a:lnTo>
                    <a:pt x="145" y="67"/>
                  </a:lnTo>
                  <a:lnTo>
                    <a:pt x="196" y="67"/>
                  </a:lnTo>
                  <a:lnTo>
                    <a:pt x="195" y="108"/>
                  </a:lnTo>
                  <a:lnTo>
                    <a:pt x="66" y="81"/>
                  </a:lnTo>
                  <a:lnTo>
                    <a:pt x="0" y="4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3" name="Freeform 24"/>
            <p:cNvSpPr>
              <a:spLocks/>
            </p:cNvSpPr>
            <p:nvPr/>
          </p:nvSpPr>
          <p:spPr bwMode="auto">
            <a:xfrm>
              <a:off x="5276" y="3146"/>
              <a:ext cx="117" cy="120"/>
            </a:xfrm>
            <a:custGeom>
              <a:avLst/>
              <a:gdLst>
                <a:gd name="T0" fmla="*/ 0 w 184"/>
                <a:gd name="T1" fmla="*/ 1 h 191"/>
                <a:gd name="T2" fmla="*/ 1 w 184"/>
                <a:gd name="T3" fmla="*/ 1 h 191"/>
                <a:gd name="T4" fmla="*/ 1 w 184"/>
                <a:gd name="T5" fmla="*/ 1 h 191"/>
                <a:gd name="T6" fmla="*/ 1 w 184"/>
                <a:gd name="T7" fmla="*/ 0 h 191"/>
                <a:gd name="T8" fmla="*/ 1 w 184"/>
                <a:gd name="T9" fmla="*/ 1 h 191"/>
                <a:gd name="T10" fmla="*/ 1 w 184"/>
                <a:gd name="T11" fmla="*/ 1 h 191"/>
                <a:gd name="T12" fmla="*/ 1 w 184"/>
                <a:gd name="T13" fmla="*/ 1 h 191"/>
                <a:gd name="T14" fmla="*/ 1 w 184"/>
                <a:gd name="T15" fmla="*/ 1 h 191"/>
                <a:gd name="T16" fmla="*/ 1 w 184"/>
                <a:gd name="T17" fmla="*/ 1 h 191"/>
                <a:gd name="T18" fmla="*/ 1 w 184"/>
                <a:gd name="T19" fmla="*/ 1 h 191"/>
                <a:gd name="T20" fmla="*/ 1 w 184"/>
                <a:gd name="T21" fmla="*/ 1 h 191"/>
                <a:gd name="T22" fmla="*/ 1 w 184"/>
                <a:gd name="T23" fmla="*/ 1 h 191"/>
                <a:gd name="T24" fmla="*/ 0 w 184"/>
                <a:gd name="T25" fmla="*/ 1 h 1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4" h="191">
                  <a:moveTo>
                    <a:pt x="0" y="168"/>
                  </a:moveTo>
                  <a:lnTo>
                    <a:pt x="38" y="106"/>
                  </a:lnTo>
                  <a:lnTo>
                    <a:pt x="107" y="65"/>
                  </a:lnTo>
                  <a:lnTo>
                    <a:pt x="142" y="0"/>
                  </a:lnTo>
                  <a:lnTo>
                    <a:pt x="161" y="20"/>
                  </a:lnTo>
                  <a:lnTo>
                    <a:pt x="184" y="10"/>
                  </a:lnTo>
                  <a:lnTo>
                    <a:pt x="184" y="33"/>
                  </a:lnTo>
                  <a:lnTo>
                    <a:pt x="152" y="77"/>
                  </a:lnTo>
                  <a:lnTo>
                    <a:pt x="160" y="100"/>
                  </a:lnTo>
                  <a:lnTo>
                    <a:pt x="121" y="106"/>
                  </a:lnTo>
                  <a:lnTo>
                    <a:pt x="101" y="169"/>
                  </a:lnTo>
                  <a:lnTo>
                    <a:pt x="61" y="191"/>
                  </a:lnTo>
                  <a:lnTo>
                    <a:pt x="0" y="16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4" name="Freeform 25"/>
            <p:cNvSpPr>
              <a:spLocks/>
            </p:cNvSpPr>
            <p:nvPr/>
          </p:nvSpPr>
          <p:spPr bwMode="auto">
            <a:xfrm>
              <a:off x="5370" y="3025"/>
              <a:ext cx="88" cy="134"/>
            </a:xfrm>
            <a:custGeom>
              <a:avLst/>
              <a:gdLst>
                <a:gd name="T0" fmla="*/ 0 w 141"/>
                <a:gd name="T1" fmla="*/ 0 h 209"/>
                <a:gd name="T2" fmla="*/ 1 w 141"/>
                <a:gd name="T3" fmla="*/ 1 h 209"/>
                <a:gd name="T4" fmla="*/ 1 w 141"/>
                <a:gd name="T5" fmla="*/ 1 h 209"/>
                <a:gd name="T6" fmla="*/ 1 w 141"/>
                <a:gd name="T7" fmla="*/ 1 h 209"/>
                <a:gd name="T8" fmla="*/ 1 w 141"/>
                <a:gd name="T9" fmla="*/ 1 h 209"/>
                <a:gd name="T10" fmla="*/ 1 w 141"/>
                <a:gd name="T11" fmla="*/ 1 h 209"/>
                <a:gd name="T12" fmla="*/ 1 w 141"/>
                <a:gd name="T13" fmla="*/ 1 h 209"/>
                <a:gd name="T14" fmla="*/ 1 w 141"/>
                <a:gd name="T15" fmla="*/ 1 h 209"/>
                <a:gd name="T16" fmla="*/ 1 w 141"/>
                <a:gd name="T17" fmla="*/ 1 h 209"/>
                <a:gd name="T18" fmla="*/ 1 w 141"/>
                <a:gd name="T19" fmla="*/ 1 h 209"/>
                <a:gd name="T20" fmla="*/ 1 w 141"/>
                <a:gd name="T21" fmla="*/ 1 h 209"/>
                <a:gd name="T22" fmla="*/ 1 w 141"/>
                <a:gd name="T23" fmla="*/ 1 h 209"/>
                <a:gd name="T24" fmla="*/ 1 w 141"/>
                <a:gd name="T25" fmla="*/ 1 h 209"/>
                <a:gd name="T26" fmla="*/ 1 w 141"/>
                <a:gd name="T27" fmla="*/ 1 h 209"/>
                <a:gd name="T28" fmla="*/ 1 w 141"/>
                <a:gd name="T29" fmla="*/ 1 h 209"/>
                <a:gd name="T30" fmla="*/ 0 w 141"/>
                <a:gd name="T31" fmla="*/ 0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1" h="209">
                  <a:moveTo>
                    <a:pt x="0" y="0"/>
                  </a:moveTo>
                  <a:lnTo>
                    <a:pt x="36" y="25"/>
                  </a:lnTo>
                  <a:lnTo>
                    <a:pt x="50" y="71"/>
                  </a:lnTo>
                  <a:lnTo>
                    <a:pt x="68" y="86"/>
                  </a:lnTo>
                  <a:lnTo>
                    <a:pt x="74" y="68"/>
                  </a:lnTo>
                  <a:lnTo>
                    <a:pt x="81" y="98"/>
                  </a:lnTo>
                  <a:lnTo>
                    <a:pt x="141" y="98"/>
                  </a:lnTo>
                  <a:lnTo>
                    <a:pt x="128" y="142"/>
                  </a:lnTo>
                  <a:lnTo>
                    <a:pt x="103" y="151"/>
                  </a:lnTo>
                  <a:lnTo>
                    <a:pt x="78" y="209"/>
                  </a:lnTo>
                  <a:lnTo>
                    <a:pt x="51" y="209"/>
                  </a:lnTo>
                  <a:lnTo>
                    <a:pt x="62" y="190"/>
                  </a:lnTo>
                  <a:lnTo>
                    <a:pt x="29" y="150"/>
                  </a:lnTo>
                  <a:lnTo>
                    <a:pt x="52" y="111"/>
                  </a:lnTo>
                  <a:lnTo>
                    <a:pt x="51" y="77"/>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5" name="Freeform 26"/>
            <p:cNvSpPr>
              <a:spLocks/>
            </p:cNvSpPr>
            <p:nvPr/>
          </p:nvSpPr>
          <p:spPr bwMode="auto">
            <a:xfrm>
              <a:off x="4887" y="2475"/>
              <a:ext cx="153" cy="128"/>
            </a:xfrm>
            <a:custGeom>
              <a:avLst/>
              <a:gdLst>
                <a:gd name="T0" fmla="*/ 0 w 241"/>
                <a:gd name="T1" fmla="*/ 0 h 202"/>
                <a:gd name="T2" fmla="*/ 1 w 241"/>
                <a:gd name="T3" fmla="*/ 1 h 202"/>
                <a:gd name="T4" fmla="*/ 1 w 241"/>
                <a:gd name="T5" fmla="*/ 1 h 202"/>
                <a:gd name="T6" fmla="*/ 1 w 241"/>
                <a:gd name="T7" fmla="*/ 1 h 202"/>
                <a:gd name="T8" fmla="*/ 1 w 241"/>
                <a:gd name="T9" fmla="*/ 1 h 202"/>
                <a:gd name="T10" fmla="*/ 1 w 241"/>
                <a:gd name="T11" fmla="*/ 1 h 202"/>
                <a:gd name="T12" fmla="*/ 1 w 241"/>
                <a:gd name="T13" fmla="*/ 1 h 202"/>
                <a:gd name="T14" fmla="*/ 1 w 241"/>
                <a:gd name="T15" fmla="*/ 1 h 202"/>
                <a:gd name="T16" fmla="*/ 1 w 241"/>
                <a:gd name="T17" fmla="*/ 1 h 202"/>
                <a:gd name="T18" fmla="*/ 1 w 241"/>
                <a:gd name="T19" fmla="*/ 1 h 202"/>
                <a:gd name="T20" fmla="*/ 1 w 241"/>
                <a:gd name="T21" fmla="*/ 1 h 202"/>
                <a:gd name="T22" fmla="*/ 0 w 241"/>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1" h="202">
                  <a:moveTo>
                    <a:pt x="0" y="0"/>
                  </a:moveTo>
                  <a:lnTo>
                    <a:pt x="7" y="172"/>
                  </a:lnTo>
                  <a:lnTo>
                    <a:pt x="42" y="175"/>
                  </a:lnTo>
                  <a:lnTo>
                    <a:pt x="85" y="130"/>
                  </a:lnTo>
                  <a:lnTo>
                    <a:pt x="127" y="150"/>
                  </a:lnTo>
                  <a:lnTo>
                    <a:pt x="165" y="198"/>
                  </a:lnTo>
                  <a:lnTo>
                    <a:pt x="241" y="202"/>
                  </a:lnTo>
                  <a:lnTo>
                    <a:pt x="152" y="126"/>
                  </a:lnTo>
                  <a:lnTo>
                    <a:pt x="159" y="92"/>
                  </a:lnTo>
                  <a:lnTo>
                    <a:pt x="119" y="77"/>
                  </a:lnTo>
                  <a:lnTo>
                    <a:pt x="84" y="32"/>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6" name="Freeform 27"/>
            <p:cNvSpPr>
              <a:spLocks/>
            </p:cNvSpPr>
            <p:nvPr/>
          </p:nvSpPr>
          <p:spPr bwMode="auto">
            <a:xfrm>
              <a:off x="5000" y="2503"/>
              <a:ext cx="61" cy="33"/>
            </a:xfrm>
            <a:custGeom>
              <a:avLst/>
              <a:gdLst>
                <a:gd name="T0" fmla="*/ 0 w 98"/>
                <a:gd name="T1" fmla="*/ 1 h 52"/>
                <a:gd name="T2" fmla="*/ 1 w 98"/>
                <a:gd name="T3" fmla="*/ 1 h 52"/>
                <a:gd name="T4" fmla="*/ 1 w 98"/>
                <a:gd name="T5" fmla="*/ 1 h 52"/>
                <a:gd name="T6" fmla="*/ 1 w 98"/>
                <a:gd name="T7" fmla="*/ 0 h 52"/>
                <a:gd name="T8" fmla="*/ 1 w 98"/>
                <a:gd name="T9" fmla="*/ 1 h 52"/>
                <a:gd name="T10" fmla="*/ 0 w 98"/>
                <a:gd name="T11" fmla="*/ 1 h 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52">
                  <a:moveTo>
                    <a:pt x="0" y="33"/>
                  </a:moveTo>
                  <a:lnTo>
                    <a:pt x="60" y="52"/>
                  </a:lnTo>
                  <a:lnTo>
                    <a:pt x="98" y="17"/>
                  </a:lnTo>
                  <a:lnTo>
                    <a:pt x="85" y="0"/>
                  </a:lnTo>
                  <a:lnTo>
                    <a:pt x="67" y="19"/>
                  </a:lnTo>
                  <a:lnTo>
                    <a:pt x="0" y="3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7" name="Freeform 28"/>
            <p:cNvSpPr>
              <a:spLocks/>
            </p:cNvSpPr>
            <p:nvPr/>
          </p:nvSpPr>
          <p:spPr bwMode="auto">
            <a:xfrm>
              <a:off x="5039" y="2477"/>
              <a:ext cx="34" cy="36"/>
            </a:xfrm>
            <a:custGeom>
              <a:avLst/>
              <a:gdLst>
                <a:gd name="T0" fmla="*/ 0 w 52"/>
                <a:gd name="T1" fmla="*/ 0 h 54"/>
                <a:gd name="T2" fmla="*/ 1 w 52"/>
                <a:gd name="T3" fmla="*/ 1 h 54"/>
                <a:gd name="T4" fmla="*/ 1 w 52"/>
                <a:gd name="T5" fmla="*/ 1 h 54"/>
                <a:gd name="T6" fmla="*/ 1 w 52"/>
                <a:gd name="T7" fmla="*/ 1 h 54"/>
                <a:gd name="T8" fmla="*/ 0 w 52"/>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54">
                  <a:moveTo>
                    <a:pt x="0" y="0"/>
                  </a:moveTo>
                  <a:lnTo>
                    <a:pt x="34" y="21"/>
                  </a:lnTo>
                  <a:lnTo>
                    <a:pt x="52" y="54"/>
                  </a:lnTo>
                  <a:lnTo>
                    <a:pt x="52" y="30"/>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8" name="Freeform 29"/>
            <p:cNvSpPr>
              <a:spLocks/>
            </p:cNvSpPr>
            <p:nvPr/>
          </p:nvSpPr>
          <p:spPr bwMode="auto">
            <a:xfrm>
              <a:off x="4522" y="2243"/>
              <a:ext cx="34" cy="49"/>
            </a:xfrm>
            <a:custGeom>
              <a:avLst/>
              <a:gdLst>
                <a:gd name="T0" fmla="*/ 0 w 55"/>
                <a:gd name="T1" fmla="*/ 1 h 77"/>
                <a:gd name="T2" fmla="*/ 1 w 55"/>
                <a:gd name="T3" fmla="*/ 1 h 77"/>
                <a:gd name="T4" fmla="*/ 1 w 55"/>
                <a:gd name="T5" fmla="*/ 0 h 77"/>
                <a:gd name="T6" fmla="*/ 0 w 55"/>
                <a:gd name="T7" fmla="*/ 1 h 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77">
                  <a:moveTo>
                    <a:pt x="0" y="77"/>
                  </a:moveTo>
                  <a:lnTo>
                    <a:pt x="38" y="38"/>
                  </a:lnTo>
                  <a:lnTo>
                    <a:pt x="55" y="0"/>
                  </a:lnTo>
                  <a:lnTo>
                    <a:pt x="0" y="7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699" name="Freeform 30"/>
            <p:cNvSpPr>
              <a:spLocks/>
            </p:cNvSpPr>
            <p:nvPr/>
          </p:nvSpPr>
          <p:spPr bwMode="auto">
            <a:xfrm>
              <a:off x="4565" y="2122"/>
              <a:ext cx="61" cy="102"/>
            </a:xfrm>
            <a:custGeom>
              <a:avLst/>
              <a:gdLst>
                <a:gd name="T0" fmla="*/ 0 w 97"/>
                <a:gd name="T1" fmla="*/ 1 h 160"/>
                <a:gd name="T2" fmla="*/ 1 w 97"/>
                <a:gd name="T3" fmla="*/ 0 h 160"/>
                <a:gd name="T4" fmla="*/ 1 w 97"/>
                <a:gd name="T5" fmla="*/ 0 h 160"/>
                <a:gd name="T6" fmla="*/ 1 w 97"/>
                <a:gd name="T7" fmla="*/ 1 h 160"/>
                <a:gd name="T8" fmla="*/ 1 w 97"/>
                <a:gd name="T9" fmla="*/ 1 h 160"/>
                <a:gd name="T10" fmla="*/ 1 w 97"/>
                <a:gd name="T11" fmla="*/ 1 h 160"/>
                <a:gd name="T12" fmla="*/ 1 w 97"/>
                <a:gd name="T13" fmla="*/ 1 h 160"/>
                <a:gd name="T14" fmla="*/ 1 w 97"/>
                <a:gd name="T15" fmla="*/ 1 h 160"/>
                <a:gd name="T16" fmla="*/ 1 w 97"/>
                <a:gd name="T17" fmla="*/ 1 h 160"/>
                <a:gd name="T18" fmla="*/ 1 w 97"/>
                <a:gd name="T19" fmla="*/ 1 h 160"/>
                <a:gd name="T20" fmla="*/ 1 w 97"/>
                <a:gd name="T21" fmla="*/ 1 h 160"/>
                <a:gd name="T22" fmla="*/ 0 w 97"/>
                <a:gd name="T23" fmla="*/ 1 h 1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 h="160">
                  <a:moveTo>
                    <a:pt x="0" y="63"/>
                  </a:moveTo>
                  <a:lnTo>
                    <a:pt x="16" y="0"/>
                  </a:lnTo>
                  <a:lnTo>
                    <a:pt x="52" y="0"/>
                  </a:lnTo>
                  <a:lnTo>
                    <a:pt x="61" y="44"/>
                  </a:lnTo>
                  <a:lnTo>
                    <a:pt x="32" y="90"/>
                  </a:lnTo>
                  <a:lnTo>
                    <a:pt x="36" y="109"/>
                  </a:lnTo>
                  <a:lnTo>
                    <a:pt x="91" y="126"/>
                  </a:lnTo>
                  <a:lnTo>
                    <a:pt x="97" y="160"/>
                  </a:lnTo>
                  <a:lnTo>
                    <a:pt x="62" y="126"/>
                  </a:lnTo>
                  <a:lnTo>
                    <a:pt x="62" y="144"/>
                  </a:lnTo>
                  <a:lnTo>
                    <a:pt x="16" y="126"/>
                  </a:lnTo>
                  <a:lnTo>
                    <a:pt x="0" y="6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0" name="Freeform 31"/>
            <p:cNvSpPr>
              <a:spLocks/>
            </p:cNvSpPr>
            <p:nvPr/>
          </p:nvSpPr>
          <p:spPr bwMode="auto">
            <a:xfrm>
              <a:off x="4570" y="2210"/>
              <a:ext cx="15" cy="20"/>
            </a:xfrm>
            <a:custGeom>
              <a:avLst/>
              <a:gdLst>
                <a:gd name="T0" fmla="*/ 0 w 25"/>
                <a:gd name="T1" fmla="*/ 0 h 31"/>
                <a:gd name="T2" fmla="*/ 1 w 25"/>
                <a:gd name="T3" fmla="*/ 0 h 31"/>
                <a:gd name="T4" fmla="*/ 1 w 25"/>
                <a:gd name="T5" fmla="*/ 1 h 31"/>
                <a:gd name="T6" fmla="*/ 1 w 25"/>
                <a:gd name="T7" fmla="*/ 1 h 31"/>
                <a:gd name="T8" fmla="*/ 0 w 25"/>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1">
                  <a:moveTo>
                    <a:pt x="0" y="0"/>
                  </a:moveTo>
                  <a:lnTo>
                    <a:pt x="14" y="0"/>
                  </a:lnTo>
                  <a:lnTo>
                    <a:pt x="25" y="6"/>
                  </a:lnTo>
                  <a:lnTo>
                    <a:pt x="21" y="31"/>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1" name="Freeform 32"/>
            <p:cNvSpPr>
              <a:spLocks/>
            </p:cNvSpPr>
            <p:nvPr/>
          </p:nvSpPr>
          <p:spPr bwMode="auto">
            <a:xfrm>
              <a:off x="4593" y="2235"/>
              <a:ext cx="19" cy="24"/>
            </a:xfrm>
            <a:custGeom>
              <a:avLst/>
              <a:gdLst>
                <a:gd name="T0" fmla="*/ 0 w 28"/>
                <a:gd name="T1" fmla="*/ 0 h 40"/>
                <a:gd name="T2" fmla="*/ 0 w 28"/>
                <a:gd name="T3" fmla="*/ 1 h 40"/>
                <a:gd name="T4" fmla="*/ 1 w 28"/>
                <a:gd name="T5" fmla="*/ 1 h 40"/>
                <a:gd name="T6" fmla="*/ 0 w 28"/>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40">
                  <a:moveTo>
                    <a:pt x="0" y="0"/>
                  </a:moveTo>
                  <a:lnTo>
                    <a:pt x="0" y="40"/>
                  </a:lnTo>
                  <a:lnTo>
                    <a:pt x="28" y="22"/>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2" name="Freeform 33"/>
            <p:cNvSpPr>
              <a:spLocks/>
            </p:cNvSpPr>
            <p:nvPr/>
          </p:nvSpPr>
          <p:spPr bwMode="auto">
            <a:xfrm>
              <a:off x="4593" y="2270"/>
              <a:ext cx="67" cy="70"/>
            </a:xfrm>
            <a:custGeom>
              <a:avLst/>
              <a:gdLst>
                <a:gd name="T0" fmla="*/ 0 w 105"/>
                <a:gd name="T1" fmla="*/ 1 h 110"/>
                <a:gd name="T2" fmla="*/ 1 w 105"/>
                <a:gd name="T3" fmla="*/ 1 h 110"/>
                <a:gd name="T4" fmla="*/ 1 w 105"/>
                <a:gd name="T5" fmla="*/ 1 h 110"/>
                <a:gd name="T6" fmla="*/ 1 w 105"/>
                <a:gd name="T7" fmla="*/ 0 h 110"/>
                <a:gd name="T8" fmla="*/ 1 w 105"/>
                <a:gd name="T9" fmla="*/ 1 h 110"/>
                <a:gd name="T10" fmla="*/ 1 w 105"/>
                <a:gd name="T11" fmla="*/ 1 h 110"/>
                <a:gd name="T12" fmla="*/ 1 w 105"/>
                <a:gd name="T13" fmla="*/ 1 h 110"/>
                <a:gd name="T14" fmla="*/ 1 w 105"/>
                <a:gd name="T15" fmla="*/ 1 h 110"/>
                <a:gd name="T16" fmla="*/ 1 w 105"/>
                <a:gd name="T17" fmla="*/ 1 h 110"/>
                <a:gd name="T18" fmla="*/ 1 w 105"/>
                <a:gd name="T19" fmla="*/ 1 h 110"/>
                <a:gd name="T20" fmla="*/ 0 w 105"/>
                <a:gd name="T21" fmla="*/ 1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110">
                  <a:moveTo>
                    <a:pt x="0" y="72"/>
                  </a:moveTo>
                  <a:lnTo>
                    <a:pt x="25" y="38"/>
                  </a:lnTo>
                  <a:lnTo>
                    <a:pt x="52" y="43"/>
                  </a:lnTo>
                  <a:lnTo>
                    <a:pt x="90" y="0"/>
                  </a:lnTo>
                  <a:lnTo>
                    <a:pt x="105" y="27"/>
                  </a:lnTo>
                  <a:lnTo>
                    <a:pt x="105" y="92"/>
                  </a:lnTo>
                  <a:lnTo>
                    <a:pt x="92" y="64"/>
                  </a:lnTo>
                  <a:lnTo>
                    <a:pt x="84" y="110"/>
                  </a:lnTo>
                  <a:lnTo>
                    <a:pt x="58" y="95"/>
                  </a:lnTo>
                  <a:lnTo>
                    <a:pt x="41" y="47"/>
                  </a:lnTo>
                  <a:lnTo>
                    <a:pt x="0" y="7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3" name="Freeform 34"/>
            <p:cNvSpPr>
              <a:spLocks/>
            </p:cNvSpPr>
            <p:nvPr/>
          </p:nvSpPr>
          <p:spPr bwMode="auto">
            <a:xfrm>
              <a:off x="4602" y="2253"/>
              <a:ext cx="15" cy="29"/>
            </a:xfrm>
            <a:custGeom>
              <a:avLst/>
              <a:gdLst>
                <a:gd name="T0" fmla="*/ 0 w 23"/>
                <a:gd name="T1" fmla="*/ 1 h 47"/>
                <a:gd name="T2" fmla="*/ 1 w 23"/>
                <a:gd name="T3" fmla="*/ 1 h 47"/>
                <a:gd name="T4" fmla="*/ 1 w 23"/>
                <a:gd name="T5" fmla="*/ 0 h 47"/>
                <a:gd name="T6" fmla="*/ 1 w 23"/>
                <a:gd name="T7" fmla="*/ 1 h 47"/>
                <a:gd name="T8" fmla="*/ 0 w 23"/>
                <a:gd name="T9" fmla="*/ 1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47">
                  <a:moveTo>
                    <a:pt x="0" y="31"/>
                  </a:moveTo>
                  <a:lnTo>
                    <a:pt x="4" y="21"/>
                  </a:lnTo>
                  <a:lnTo>
                    <a:pt x="23" y="0"/>
                  </a:lnTo>
                  <a:lnTo>
                    <a:pt x="15" y="47"/>
                  </a:lnTo>
                  <a:lnTo>
                    <a:pt x="0" y="3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4" name="Freeform 35"/>
            <p:cNvSpPr>
              <a:spLocks/>
            </p:cNvSpPr>
            <p:nvPr/>
          </p:nvSpPr>
          <p:spPr bwMode="auto">
            <a:xfrm>
              <a:off x="4289" y="2042"/>
              <a:ext cx="109" cy="248"/>
            </a:xfrm>
            <a:custGeom>
              <a:avLst/>
              <a:gdLst>
                <a:gd name="T0" fmla="*/ 0 w 172"/>
                <a:gd name="T1" fmla="*/ 1 h 389"/>
                <a:gd name="T2" fmla="*/ 1 w 172"/>
                <a:gd name="T3" fmla="*/ 1 h 389"/>
                <a:gd name="T4" fmla="*/ 1 w 172"/>
                <a:gd name="T5" fmla="*/ 1 h 389"/>
                <a:gd name="T6" fmla="*/ 1 w 172"/>
                <a:gd name="T7" fmla="*/ 1 h 389"/>
                <a:gd name="T8" fmla="*/ 1 w 172"/>
                <a:gd name="T9" fmla="*/ 1 h 389"/>
                <a:gd name="T10" fmla="*/ 1 w 172"/>
                <a:gd name="T11" fmla="*/ 1 h 389"/>
                <a:gd name="T12" fmla="*/ 1 w 172"/>
                <a:gd name="T13" fmla="*/ 1 h 389"/>
                <a:gd name="T14" fmla="*/ 1 w 172"/>
                <a:gd name="T15" fmla="*/ 1 h 389"/>
                <a:gd name="T16" fmla="*/ 1 w 172"/>
                <a:gd name="T17" fmla="*/ 1 h 389"/>
                <a:gd name="T18" fmla="*/ 1 w 172"/>
                <a:gd name="T19" fmla="*/ 1 h 389"/>
                <a:gd name="T20" fmla="*/ 1 w 172"/>
                <a:gd name="T21" fmla="*/ 1 h 389"/>
                <a:gd name="T22" fmla="*/ 1 w 172"/>
                <a:gd name="T23" fmla="*/ 1 h 389"/>
                <a:gd name="T24" fmla="*/ 1 w 172"/>
                <a:gd name="T25" fmla="*/ 1 h 389"/>
                <a:gd name="T26" fmla="*/ 1 w 172"/>
                <a:gd name="T27" fmla="*/ 1 h 389"/>
                <a:gd name="T28" fmla="*/ 1 w 172"/>
                <a:gd name="T29" fmla="*/ 1 h 389"/>
                <a:gd name="T30" fmla="*/ 1 w 172"/>
                <a:gd name="T31" fmla="*/ 1 h 389"/>
                <a:gd name="T32" fmla="*/ 1 w 172"/>
                <a:gd name="T33" fmla="*/ 1 h 389"/>
                <a:gd name="T34" fmla="*/ 1 w 172"/>
                <a:gd name="T35" fmla="*/ 0 h 389"/>
                <a:gd name="T36" fmla="*/ 0 w 172"/>
                <a:gd name="T37" fmla="*/ 1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2" h="389">
                  <a:moveTo>
                    <a:pt x="0" y="17"/>
                  </a:moveTo>
                  <a:lnTo>
                    <a:pt x="27" y="62"/>
                  </a:lnTo>
                  <a:lnTo>
                    <a:pt x="61" y="76"/>
                  </a:lnTo>
                  <a:lnTo>
                    <a:pt x="48" y="104"/>
                  </a:lnTo>
                  <a:lnTo>
                    <a:pt x="102" y="158"/>
                  </a:lnTo>
                  <a:lnTo>
                    <a:pt x="131" y="227"/>
                  </a:lnTo>
                  <a:lnTo>
                    <a:pt x="131" y="288"/>
                  </a:lnTo>
                  <a:lnTo>
                    <a:pt x="59" y="343"/>
                  </a:lnTo>
                  <a:lnTo>
                    <a:pt x="73" y="389"/>
                  </a:lnTo>
                  <a:lnTo>
                    <a:pt x="99" y="353"/>
                  </a:lnTo>
                  <a:lnTo>
                    <a:pt x="107" y="364"/>
                  </a:lnTo>
                  <a:lnTo>
                    <a:pt x="114" y="343"/>
                  </a:lnTo>
                  <a:lnTo>
                    <a:pt x="172" y="310"/>
                  </a:lnTo>
                  <a:lnTo>
                    <a:pt x="162" y="213"/>
                  </a:lnTo>
                  <a:lnTo>
                    <a:pt x="86" y="118"/>
                  </a:lnTo>
                  <a:lnTo>
                    <a:pt x="94" y="90"/>
                  </a:lnTo>
                  <a:lnTo>
                    <a:pt x="144" y="45"/>
                  </a:lnTo>
                  <a:lnTo>
                    <a:pt x="76" y="0"/>
                  </a:lnTo>
                  <a:lnTo>
                    <a:pt x="0" y="1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5" name="Freeform 36"/>
            <p:cNvSpPr>
              <a:spLocks/>
            </p:cNvSpPr>
            <p:nvPr/>
          </p:nvSpPr>
          <p:spPr bwMode="auto">
            <a:xfrm>
              <a:off x="4070" y="1480"/>
              <a:ext cx="486" cy="221"/>
            </a:xfrm>
            <a:custGeom>
              <a:avLst/>
              <a:gdLst>
                <a:gd name="T0" fmla="*/ 0 w 768"/>
                <a:gd name="T1" fmla="*/ 1 h 348"/>
                <a:gd name="T2" fmla="*/ 1 w 768"/>
                <a:gd name="T3" fmla="*/ 1 h 348"/>
                <a:gd name="T4" fmla="*/ 1 w 768"/>
                <a:gd name="T5" fmla="*/ 1 h 348"/>
                <a:gd name="T6" fmla="*/ 1 w 768"/>
                <a:gd name="T7" fmla="*/ 1 h 348"/>
                <a:gd name="T8" fmla="*/ 1 w 768"/>
                <a:gd name="T9" fmla="*/ 1 h 348"/>
                <a:gd name="T10" fmla="*/ 1 w 768"/>
                <a:gd name="T11" fmla="*/ 1 h 348"/>
                <a:gd name="T12" fmla="*/ 1 w 768"/>
                <a:gd name="T13" fmla="*/ 1 h 348"/>
                <a:gd name="T14" fmla="*/ 1 w 768"/>
                <a:gd name="T15" fmla="*/ 1 h 348"/>
                <a:gd name="T16" fmla="*/ 1 w 768"/>
                <a:gd name="T17" fmla="*/ 1 h 348"/>
                <a:gd name="T18" fmla="*/ 1 w 768"/>
                <a:gd name="T19" fmla="*/ 1 h 348"/>
                <a:gd name="T20" fmla="*/ 1 w 768"/>
                <a:gd name="T21" fmla="*/ 1 h 348"/>
                <a:gd name="T22" fmla="*/ 1 w 768"/>
                <a:gd name="T23" fmla="*/ 1 h 348"/>
                <a:gd name="T24" fmla="*/ 1 w 768"/>
                <a:gd name="T25" fmla="*/ 1 h 348"/>
                <a:gd name="T26" fmla="*/ 1 w 768"/>
                <a:gd name="T27" fmla="*/ 1 h 348"/>
                <a:gd name="T28" fmla="*/ 1 w 768"/>
                <a:gd name="T29" fmla="*/ 1 h 348"/>
                <a:gd name="T30" fmla="*/ 1 w 768"/>
                <a:gd name="T31" fmla="*/ 1 h 348"/>
                <a:gd name="T32" fmla="*/ 1 w 768"/>
                <a:gd name="T33" fmla="*/ 1 h 348"/>
                <a:gd name="T34" fmla="*/ 1 w 768"/>
                <a:gd name="T35" fmla="*/ 1 h 348"/>
                <a:gd name="T36" fmla="*/ 1 w 768"/>
                <a:gd name="T37" fmla="*/ 1 h 348"/>
                <a:gd name="T38" fmla="*/ 1 w 768"/>
                <a:gd name="T39" fmla="*/ 1 h 348"/>
                <a:gd name="T40" fmla="*/ 1 w 768"/>
                <a:gd name="T41" fmla="*/ 1 h 348"/>
                <a:gd name="T42" fmla="*/ 1 w 768"/>
                <a:gd name="T43" fmla="*/ 1 h 348"/>
                <a:gd name="T44" fmla="*/ 1 w 768"/>
                <a:gd name="T45" fmla="*/ 1 h 348"/>
                <a:gd name="T46" fmla="*/ 1 w 768"/>
                <a:gd name="T47" fmla="*/ 0 h 348"/>
                <a:gd name="T48" fmla="*/ 1 w 768"/>
                <a:gd name="T49" fmla="*/ 1 h 348"/>
                <a:gd name="T50" fmla="*/ 1 w 768"/>
                <a:gd name="T51" fmla="*/ 1 h 348"/>
                <a:gd name="T52" fmla="*/ 1 w 768"/>
                <a:gd name="T53" fmla="*/ 1 h 348"/>
                <a:gd name="T54" fmla="*/ 0 w 768"/>
                <a:gd name="T55" fmla="*/ 1 h 3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8" h="348">
                  <a:moveTo>
                    <a:pt x="0" y="109"/>
                  </a:moveTo>
                  <a:lnTo>
                    <a:pt x="25" y="143"/>
                  </a:lnTo>
                  <a:lnTo>
                    <a:pt x="59" y="156"/>
                  </a:lnTo>
                  <a:lnTo>
                    <a:pt x="74" y="235"/>
                  </a:lnTo>
                  <a:lnTo>
                    <a:pt x="182" y="264"/>
                  </a:lnTo>
                  <a:lnTo>
                    <a:pt x="222" y="314"/>
                  </a:lnTo>
                  <a:lnTo>
                    <a:pt x="314" y="308"/>
                  </a:lnTo>
                  <a:lnTo>
                    <a:pt x="414" y="348"/>
                  </a:lnTo>
                  <a:lnTo>
                    <a:pt x="545" y="314"/>
                  </a:lnTo>
                  <a:lnTo>
                    <a:pt x="586" y="282"/>
                  </a:lnTo>
                  <a:lnTo>
                    <a:pt x="586" y="241"/>
                  </a:lnTo>
                  <a:lnTo>
                    <a:pt x="622" y="247"/>
                  </a:lnTo>
                  <a:lnTo>
                    <a:pt x="704" y="189"/>
                  </a:lnTo>
                  <a:lnTo>
                    <a:pt x="768" y="183"/>
                  </a:lnTo>
                  <a:lnTo>
                    <a:pt x="737" y="142"/>
                  </a:lnTo>
                  <a:lnTo>
                    <a:pt x="677" y="153"/>
                  </a:lnTo>
                  <a:lnTo>
                    <a:pt x="673" y="105"/>
                  </a:lnTo>
                  <a:lnTo>
                    <a:pt x="692" y="73"/>
                  </a:lnTo>
                  <a:lnTo>
                    <a:pt x="645" y="67"/>
                  </a:lnTo>
                  <a:lnTo>
                    <a:pt x="530" y="100"/>
                  </a:lnTo>
                  <a:lnTo>
                    <a:pt x="431" y="55"/>
                  </a:lnTo>
                  <a:lnTo>
                    <a:pt x="369" y="62"/>
                  </a:lnTo>
                  <a:lnTo>
                    <a:pt x="342" y="24"/>
                  </a:lnTo>
                  <a:lnTo>
                    <a:pt x="278" y="0"/>
                  </a:lnTo>
                  <a:lnTo>
                    <a:pt x="244" y="28"/>
                  </a:lnTo>
                  <a:lnTo>
                    <a:pt x="241" y="73"/>
                  </a:lnTo>
                  <a:lnTo>
                    <a:pt x="97" y="51"/>
                  </a:lnTo>
                  <a:lnTo>
                    <a:pt x="0" y="10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6" name="Freeform 37"/>
            <p:cNvSpPr>
              <a:spLocks/>
            </p:cNvSpPr>
            <p:nvPr/>
          </p:nvSpPr>
          <p:spPr bwMode="auto">
            <a:xfrm>
              <a:off x="564" y="968"/>
              <a:ext cx="1306" cy="725"/>
            </a:xfrm>
            <a:custGeom>
              <a:avLst/>
              <a:gdLst>
                <a:gd name="T0" fmla="*/ 1 w 2061"/>
                <a:gd name="T1" fmla="*/ 1 h 1143"/>
                <a:gd name="T2" fmla="*/ 1 w 2061"/>
                <a:gd name="T3" fmla="*/ 1 h 1143"/>
                <a:gd name="T4" fmla="*/ 1 w 2061"/>
                <a:gd name="T5" fmla="*/ 1 h 1143"/>
                <a:gd name="T6" fmla="*/ 1 w 2061"/>
                <a:gd name="T7" fmla="*/ 1 h 1143"/>
                <a:gd name="T8" fmla="*/ 1 w 2061"/>
                <a:gd name="T9" fmla="*/ 1 h 1143"/>
                <a:gd name="T10" fmla="*/ 1 w 2061"/>
                <a:gd name="T11" fmla="*/ 1 h 1143"/>
                <a:gd name="T12" fmla="*/ 1 w 2061"/>
                <a:gd name="T13" fmla="*/ 1 h 1143"/>
                <a:gd name="T14" fmla="*/ 1 w 2061"/>
                <a:gd name="T15" fmla="*/ 1 h 1143"/>
                <a:gd name="T16" fmla="*/ 1 w 2061"/>
                <a:gd name="T17" fmla="*/ 1 h 1143"/>
                <a:gd name="T18" fmla="*/ 1 w 2061"/>
                <a:gd name="T19" fmla="*/ 1 h 1143"/>
                <a:gd name="T20" fmla="*/ 1 w 2061"/>
                <a:gd name="T21" fmla="*/ 1 h 1143"/>
                <a:gd name="T22" fmla="*/ 1 w 2061"/>
                <a:gd name="T23" fmla="*/ 1 h 1143"/>
                <a:gd name="T24" fmla="*/ 1 w 2061"/>
                <a:gd name="T25" fmla="*/ 0 h 1143"/>
                <a:gd name="T26" fmla="*/ 1 w 2061"/>
                <a:gd name="T27" fmla="*/ 1 h 1143"/>
                <a:gd name="T28" fmla="*/ 1 w 2061"/>
                <a:gd name="T29" fmla="*/ 1 h 1143"/>
                <a:gd name="T30" fmla="*/ 1 w 2061"/>
                <a:gd name="T31" fmla="*/ 1 h 1143"/>
                <a:gd name="T32" fmla="*/ 1 w 2061"/>
                <a:gd name="T33" fmla="*/ 1 h 1143"/>
                <a:gd name="T34" fmla="*/ 1 w 2061"/>
                <a:gd name="T35" fmla="*/ 1 h 1143"/>
                <a:gd name="T36" fmla="*/ 1 w 2061"/>
                <a:gd name="T37" fmla="*/ 1 h 1143"/>
                <a:gd name="T38" fmla="*/ 1 w 2061"/>
                <a:gd name="T39" fmla="*/ 1 h 1143"/>
                <a:gd name="T40" fmla="*/ 1 w 2061"/>
                <a:gd name="T41" fmla="*/ 1 h 1143"/>
                <a:gd name="T42" fmla="*/ 1 w 2061"/>
                <a:gd name="T43" fmla="*/ 1 h 1143"/>
                <a:gd name="T44" fmla="*/ 1 w 2061"/>
                <a:gd name="T45" fmla="*/ 1 h 1143"/>
                <a:gd name="T46" fmla="*/ 1 w 2061"/>
                <a:gd name="T47" fmla="*/ 1 h 1143"/>
                <a:gd name="T48" fmla="*/ 1 w 2061"/>
                <a:gd name="T49" fmla="*/ 1 h 1143"/>
                <a:gd name="T50" fmla="*/ 1 w 2061"/>
                <a:gd name="T51" fmla="*/ 1 h 1143"/>
                <a:gd name="T52" fmla="*/ 1 w 2061"/>
                <a:gd name="T53" fmla="*/ 1 h 1143"/>
                <a:gd name="T54" fmla="*/ 1 w 2061"/>
                <a:gd name="T55" fmla="*/ 1 h 1143"/>
                <a:gd name="T56" fmla="*/ 1 w 2061"/>
                <a:gd name="T57" fmla="*/ 1 h 1143"/>
                <a:gd name="T58" fmla="*/ 1 w 2061"/>
                <a:gd name="T59" fmla="*/ 1 h 1143"/>
                <a:gd name="T60" fmla="*/ 1 w 2061"/>
                <a:gd name="T61" fmla="*/ 1 h 1143"/>
                <a:gd name="T62" fmla="*/ 1 w 2061"/>
                <a:gd name="T63" fmla="*/ 1 h 1143"/>
                <a:gd name="T64" fmla="*/ 1 w 2061"/>
                <a:gd name="T65" fmla="*/ 1 h 1143"/>
                <a:gd name="T66" fmla="*/ 1 w 2061"/>
                <a:gd name="T67" fmla="*/ 1 h 1143"/>
                <a:gd name="T68" fmla="*/ 1 w 2061"/>
                <a:gd name="T69" fmla="*/ 1 h 1143"/>
                <a:gd name="T70" fmla="*/ 1 w 2061"/>
                <a:gd name="T71" fmla="*/ 1 h 1143"/>
                <a:gd name="T72" fmla="*/ 1 w 2061"/>
                <a:gd name="T73" fmla="*/ 1 h 1143"/>
                <a:gd name="T74" fmla="*/ 1 w 2061"/>
                <a:gd name="T75" fmla="*/ 1 h 1143"/>
                <a:gd name="T76" fmla="*/ 1 w 2061"/>
                <a:gd name="T77" fmla="*/ 1 h 1143"/>
                <a:gd name="T78" fmla="*/ 1 w 2061"/>
                <a:gd name="T79" fmla="*/ 1 h 1143"/>
                <a:gd name="T80" fmla="*/ 1 w 2061"/>
                <a:gd name="T81" fmla="*/ 1 h 1143"/>
                <a:gd name="T82" fmla="*/ 1 w 2061"/>
                <a:gd name="T83" fmla="*/ 1 h 1143"/>
                <a:gd name="T84" fmla="*/ 1 w 2061"/>
                <a:gd name="T85" fmla="*/ 1 h 1143"/>
                <a:gd name="T86" fmla="*/ 1 w 2061"/>
                <a:gd name="T87" fmla="*/ 1 h 1143"/>
                <a:gd name="T88" fmla="*/ 1 w 2061"/>
                <a:gd name="T89" fmla="*/ 1 h 1143"/>
                <a:gd name="T90" fmla="*/ 1 w 2061"/>
                <a:gd name="T91" fmla="*/ 1 h 1143"/>
                <a:gd name="T92" fmla="*/ 1 w 2061"/>
                <a:gd name="T93" fmla="*/ 1 h 1143"/>
                <a:gd name="T94" fmla="*/ 1 w 2061"/>
                <a:gd name="T95" fmla="*/ 1 h 1143"/>
                <a:gd name="T96" fmla="*/ 1 w 2061"/>
                <a:gd name="T97" fmla="*/ 1 h 1143"/>
                <a:gd name="T98" fmla="*/ 1 w 2061"/>
                <a:gd name="T99" fmla="*/ 1 h 1143"/>
                <a:gd name="T100" fmla="*/ 1 w 2061"/>
                <a:gd name="T101" fmla="*/ 1 h 1143"/>
                <a:gd name="T102" fmla="*/ 1 w 2061"/>
                <a:gd name="T103" fmla="*/ 1 h 1143"/>
                <a:gd name="T104" fmla="*/ 1 w 2061"/>
                <a:gd name="T105" fmla="*/ 1 h 1143"/>
                <a:gd name="T106" fmla="*/ 1 w 2061"/>
                <a:gd name="T107" fmla="*/ 1 h 1143"/>
                <a:gd name="T108" fmla="*/ 1 w 2061"/>
                <a:gd name="T109" fmla="*/ 1 h 1143"/>
                <a:gd name="T110" fmla="*/ 1 w 2061"/>
                <a:gd name="T111" fmla="*/ 1 h 1143"/>
                <a:gd name="T112" fmla="*/ 1 w 2061"/>
                <a:gd name="T113" fmla="*/ 1 h 1143"/>
                <a:gd name="T114" fmla="*/ 1 w 2061"/>
                <a:gd name="T115" fmla="*/ 1 h 1143"/>
                <a:gd name="T116" fmla="*/ 1 w 2061"/>
                <a:gd name="T117" fmla="*/ 1 h 1143"/>
                <a:gd name="T118" fmla="*/ 1 w 2061"/>
                <a:gd name="T119" fmla="*/ 1 h 11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61" h="1143">
                  <a:moveTo>
                    <a:pt x="0" y="510"/>
                  </a:moveTo>
                  <a:lnTo>
                    <a:pt x="0" y="107"/>
                  </a:lnTo>
                  <a:lnTo>
                    <a:pt x="161" y="160"/>
                  </a:lnTo>
                  <a:lnTo>
                    <a:pt x="153" y="137"/>
                  </a:lnTo>
                  <a:lnTo>
                    <a:pt x="168" y="125"/>
                  </a:lnTo>
                  <a:lnTo>
                    <a:pt x="267" y="83"/>
                  </a:lnTo>
                  <a:lnTo>
                    <a:pt x="192" y="134"/>
                  </a:lnTo>
                  <a:lnTo>
                    <a:pt x="237" y="116"/>
                  </a:lnTo>
                  <a:lnTo>
                    <a:pt x="237" y="131"/>
                  </a:lnTo>
                  <a:lnTo>
                    <a:pt x="321" y="83"/>
                  </a:lnTo>
                  <a:lnTo>
                    <a:pt x="309" y="67"/>
                  </a:lnTo>
                  <a:lnTo>
                    <a:pt x="361" y="124"/>
                  </a:lnTo>
                  <a:lnTo>
                    <a:pt x="398" y="89"/>
                  </a:lnTo>
                  <a:lnTo>
                    <a:pt x="395" y="124"/>
                  </a:lnTo>
                  <a:lnTo>
                    <a:pt x="437" y="102"/>
                  </a:lnTo>
                  <a:lnTo>
                    <a:pt x="563" y="140"/>
                  </a:lnTo>
                  <a:lnTo>
                    <a:pt x="624" y="140"/>
                  </a:lnTo>
                  <a:lnTo>
                    <a:pt x="650" y="165"/>
                  </a:lnTo>
                  <a:lnTo>
                    <a:pt x="611" y="186"/>
                  </a:lnTo>
                  <a:lnTo>
                    <a:pt x="633" y="193"/>
                  </a:lnTo>
                  <a:lnTo>
                    <a:pt x="744" y="184"/>
                  </a:lnTo>
                  <a:lnTo>
                    <a:pt x="792" y="215"/>
                  </a:lnTo>
                  <a:lnTo>
                    <a:pt x="800" y="241"/>
                  </a:lnTo>
                  <a:lnTo>
                    <a:pt x="813" y="225"/>
                  </a:lnTo>
                  <a:lnTo>
                    <a:pt x="792" y="193"/>
                  </a:lnTo>
                  <a:lnTo>
                    <a:pt x="846" y="152"/>
                  </a:lnTo>
                  <a:lnTo>
                    <a:pt x="795" y="178"/>
                  </a:lnTo>
                  <a:lnTo>
                    <a:pt x="775" y="167"/>
                  </a:lnTo>
                  <a:lnTo>
                    <a:pt x="840" y="140"/>
                  </a:lnTo>
                  <a:lnTo>
                    <a:pt x="874" y="178"/>
                  </a:lnTo>
                  <a:lnTo>
                    <a:pt x="908" y="178"/>
                  </a:lnTo>
                  <a:lnTo>
                    <a:pt x="931" y="198"/>
                  </a:lnTo>
                  <a:lnTo>
                    <a:pt x="1025" y="193"/>
                  </a:lnTo>
                  <a:lnTo>
                    <a:pt x="1025" y="179"/>
                  </a:lnTo>
                  <a:lnTo>
                    <a:pt x="1053" y="202"/>
                  </a:lnTo>
                  <a:lnTo>
                    <a:pt x="1058" y="187"/>
                  </a:lnTo>
                  <a:lnTo>
                    <a:pt x="1036" y="192"/>
                  </a:lnTo>
                  <a:lnTo>
                    <a:pt x="1020" y="167"/>
                  </a:lnTo>
                  <a:lnTo>
                    <a:pt x="1057" y="165"/>
                  </a:lnTo>
                  <a:lnTo>
                    <a:pt x="1071" y="184"/>
                  </a:lnTo>
                  <a:lnTo>
                    <a:pt x="1087" y="175"/>
                  </a:lnTo>
                  <a:lnTo>
                    <a:pt x="1078" y="202"/>
                  </a:lnTo>
                  <a:lnTo>
                    <a:pt x="1103" y="220"/>
                  </a:lnTo>
                  <a:lnTo>
                    <a:pt x="1096" y="179"/>
                  </a:lnTo>
                  <a:lnTo>
                    <a:pt x="1146" y="158"/>
                  </a:lnTo>
                  <a:lnTo>
                    <a:pt x="1132" y="139"/>
                  </a:lnTo>
                  <a:lnTo>
                    <a:pt x="1117" y="152"/>
                  </a:lnTo>
                  <a:lnTo>
                    <a:pt x="1141" y="116"/>
                  </a:lnTo>
                  <a:lnTo>
                    <a:pt x="1072" y="92"/>
                  </a:lnTo>
                  <a:lnTo>
                    <a:pt x="1079" y="35"/>
                  </a:lnTo>
                  <a:lnTo>
                    <a:pt x="1096" y="36"/>
                  </a:lnTo>
                  <a:lnTo>
                    <a:pt x="1107" y="0"/>
                  </a:lnTo>
                  <a:lnTo>
                    <a:pt x="1157" y="35"/>
                  </a:lnTo>
                  <a:lnTo>
                    <a:pt x="1158" y="58"/>
                  </a:lnTo>
                  <a:lnTo>
                    <a:pt x="1195" y="85"/>
                  </a:lnTo>
                  <a:lnTo>
                    <a:pt x="1170" y="85"/>
                  </a:lnTo>
                  <a:lnTo>
                    <a:pt x="1183" y="94"/>
                  </a:lnTo>
                  <a:lnTo>
                    <a:pt x="1166" y="111"/>
                  </a:lnTo>
                  <a:lnTo>
                    <a:pt x="1212" y="116"/>
                  </a:lnTo>
                  <a:lnTo>
                    <a:pt x="1198" y="124"/>
                  </a:lnTo>
                  <a:lnTo>
                    <a:pt x="1222" y="174"/>
                  </a:lnTo>
                  <a:lnTo>
                    <a:pt x="1245" y="131"/>
                  </a:lnTo>
                  <a:lnTo>
                    <a:pt x="1272" y="147"/>
                  </a:lnTo>
                  <a:lnTo>
                    <a:pt x="1282" y="175"/>
                  </a:lnTo>
                  <a:lnTo>
                    <a:pt x="1268" y="187"/>
                  </a:lnTo>
                  <a:lnTo>
                    <a:pt x="1297" y="220"/>
                  </a:lnTo>
                  <a:lnTo>
                    <a:pt x="1316" y="214"/>
                  </a:lnTo>
                  <a:lnTo>
                    <a:pt x="1331" y="158"/>
                  </a:lnTo>
                  <a:lnTo>
                    <a:pt x="1360" y="152"/>
                  </a:lnTo>
                  <a:lnTo>
                    <a:pt x="1345" y="103"/>
                  </a:lnTo>
                  <a:lnTo>
                    <a:pt x="1411" y="110"/>
                  </a:lnTo>
                  <a:lnTo>
                    <a:pt x="1442" y="134"/>
                  </a:lnTo>
                  <a:lnTo>
                    <a:pt x="1427" y="147"/>
                  </a:lnTo>
                  <a:lnTo>
                    <a:pt x="1445" y="158"/>
                  </a:lnTo>
                  <a:lnTo>
                    <a:pt x="1413" y="165"/>
                  </a:lnTo>
                  <a:lnTo>
                    <a:pt x="1439" y="225"/>
                  </a:lnTo>
                  <a:lnTo>
                    <a:pt x="1394" y="256"/>
                  </a:lnTo>
                  <a:lnTo>
                    <a:pt x="1374" y="242"/>
                  </a:lnTo>
                  <a:lnTo>
                    <a:pt x="1382" y="266"/>
                  </a:lnTo>
                  <a:lnTo>
                    <a:pt x="1316" y="250"/>
                  </a:lnTo>
                  <a:lnTo>
                    <a:pt x="1326" y="269"/>
                  </a:lnTo>
                  <a:lnTo>
                    <a:pt x="1299" y="300"/>
                  </a:lnTo>
                  <a:lnTo>
                    <a:pt x="1229" y="277"/>
                  </a:lnTo>
                  <a:lnTo>
                    <a:pt x="1254" y="301"/>
                  </a:lnTo>
                  <a:lnTo>
                    <a:pt x="1306" y="305"/>
                  </a:lnTo>
                  <a:lnTo>
                    <a:pt x="1272" y="355"/>
                  </a:lnTo>
                  <a:lnTo>
                    <a:pt x="1232" y="351"/>
                  </a:lnTo>
                  <a:lnTo>
                    <a:pt x="1216" y="377"/>
                  </a:lnTo>
                  <a:lnTo>
                    <a:pt x="1149" y="355"/>
                  </a:lnTo>
                  <a:lnTo>
                    <a:pt x="1212" y="377"/>
                  </a:lnTo>
                  <a:lnTo>
                    <a:pt x="1216" y="401"/>
                  </a:lnTo>
                  <a:lnTo>
                    <a:pt x="1170" y="408"/>
                  </a:lnTo>
                  <a:lnTo>
                    <a:pt x="1183" y="413"/>
                  </a:lnTo>
                  <a:lnTo>
                    <a:pt x="1169" y="419"/>
                  </a:lnTo>
                  <a:lnTo>
                    <a:pt x="1169" y="437"/>
                  </a:lnTo>
                  <a:lnTo>
                    <a:pt x="1119" y="462"/>
                  </a:lnTo>
                  <a:lnTo>
                    <a:pt x="1112" y="557"/>
                  </a:lnTo>
                  <a:lnTo>
                    <a:pt x="1128" y="577"/>
                  </a:lnTo>
                  <a:lnTo>
                    <a:pt x="1153" y="568"/>
                  </a:lnTo>
                  <a:lnTo>
                    <a:pt x="1166" y="638"/>
                  </a:lnTo>
                  <a:lnTo>
                    <a:pt x="1203" y="622"/>
                  </a:lnTo>
                  <a:lnTo>
                    <a:pt x="1252" y="640"/>
                  </a:lnTo>
                  <a:lnTo>
                    <a:pt x="1345" y="694"/>
                  </a:lnTo>
                  <a:lnTo>
                    <a:pt x="1332" y="715"/>
                  </a:lnTo>
                  <a:lnTo>
                    <a:pt x="1345" y="696"/>
                  </a:lnTo>
                  <a:lnTo>
                    <a:pt x="1417" y="702"/>
                  </a:lnTo>
                  <a:lnTo>
                    <a:pt x="1417" y="778"/>
                  </a:lnTo>
                  <a:lnTo>
                    <a:pt x="1437" y="805"/>
                  </a:lnTo>
                  <a:lnTo>
                    <a:pt x="1421" y="814"/>
                  </a:lnTo>
                  <a:lnTo>
                    <a:pt x="1459" y="823"/>
                  </a:lnTo>
                  <a:lnTo>
                    <a:pt x="1446" y="850"/>
                  </a:lnTo>
                  <a:lnTo>
                    <a:pt x="1479" y="848"/>
                  </a:lnTo>
                  <a:lnTo>
                    <a:pt x="1526" y="808"/>
                  </a:lnTo>
                  <a:lnTo>
                    <a:pt x="1504" y="797"/>
                  </a:lnTo>
                  <a:lnTo>
                    <a:pt x="1480" y="721"/>
                  </a:lnTo>
                  <a:lnTo>
                    <a:pt x="1565" y="661"/>
                  </a:lnTo>
                  <a:lnTo>
                    <a:pt x="1552" y="661"/>
                  </a:lnTo>
                  <a:lnTo>
                    <a:pt x="1533" y="588"/>
                  </a:lnTo>
                  <a:lnTo>
                    <a:pt x="1500" y="567"/>
                  </a:lnTo>
                  <a:lnTo>
                    <a:pt x="1545" y="535"/>
                  </a:lnTo>
                  <a:lnTo>
                    <a:pt x="1527" y="521"/>
                  </a:lnTo>
                  <a:lnTo>
                    <a:pt x="1533" y="492"/>
                  </a:lnTo>
                  <a:lnTo>
                    <a:pt x="1519" y="486"/>
                  </a:lnTo>
                  <a:lnTo>
                    <a:pt x="1533" y="458"/>
                  </a:lnTo>
                  <a:lnTo>
                    <a:pt x="1514" y="441"/>
                  </a:lnTo>
                  <a:lnTo>
                    <a:pt x="1527" y="419"/>
                  </a:lnTo>
                  <a:lnTo>
                    <a:pt x="1591" y="433"/>
                  </a:lnTo>
                  <a:lnTo>
                    <a:pt x="1621" y="421"/>
                  </a:lnTo>
                  <a:lnTo>
                    <a:pt x="1675" y="458"/>
                  </a:lnTo>
                  <a:lnTo>
                    <a:pt x="1675" y="473"/>
                  </a:lnTo>
                  <a:lnTo>
                    <a:pt x="1725" y="477"/>
                  </a:lnTo>
                  <a:lnTo>
                    <a:pt x="1733" y="515"/>
                  </a:lnTo>
                  <a:lnTo>
                    <a:pt x="1685" y="517"/>
                  </a:lnTo>
                  <a:lnTo>
                    <a:pt x="1724" y="528"/>
                  </a:lnTo>
                  <a:lnTo>
                    <a:pt x="1734" y="548"/>
                  </a:lnTo>
                  <a:lnTo>
                    <a:pt x="1695" y="579"/>
                  </a:lnTo>
                  <a:lnTo>
                    <a:pt x="1753" y="562"/>
                  </a:lnTo>
                  <a:lnTo>
                    <a:pt x="1757" y="589"/>
                  </a:lnTo>
                  <a:lnTo>
                    <a:pt x="1733" y="602"/>
                  </a:lnTo>
                  <a:lnTo>
                    <a:pt x="1766" y="573"/>
                  </a:lnTo>
                  <a:lnTo>
                    <a:pt x="1770" y="594"/>
                  </a:lnTo>
                  <a:lnTo>
                    <a:pt x="1802" y="562"/>
                  </a:lnTo>
                  <a:lnTo>
                    <a:pt x="1811" y="579"/>
                  </a:lnTo>
                  <a:lnTo>
                    <a:pt x="1830" y="535"/>
                  </a:lnTo>
                  <a:lnTo>
                    <a:pt x="1824" y="531"/>
                  </a:lnTo>
                  <a:lnTo>
                    <a:pt x="1849" y="510"/>
                  </a:lnTo>
                  <a:lnTo>
                    <a:pt x="1878" y="552"/>
                  </a:lnTo>
                  <a:lnTo>
                    <a:pt x="1855" y="559"/>
                  </a:lnTo>
                  <a:lnTo>
                    <a:pt x="1882" y="557"/>
                  </a:lnTo>
                  <a:lnTo>
                    <a:pt x="1887" y="571"/>
                  </a:lnTo>
                  <a:lnTo>
                    <a:pt x="1874" y="577"/>
                  </a:lnTo>
                  <a:lnTo>
                    <a:pt x="1894" y="580"/>
                  </a:lnTo>
                  <a:lnTo>
                    <a:pt x="1882" y="594"/>
                  </a:lnTo>
                  <a:lnTo>
                    <a:pt x="1894" y="589"/>
                  </a:lnTo>
                  <a:lnTo>
                    <a:pt x="1912" y="611"/>
                  </a:lnTo>
                  <a:lnTo>
                    <a:pt x="1900" y="621"/>
                  </a:lnTo>
                  <a:lnTo>
                    <a:pt x="1927" y="634"/>
                  </a:lnTo>
                  <a:lnTo>
                    <a:pt x="1886" y="649"/>
                  </a:lnTo>
                  <a:lnTo>
                    <a:pt x="1915" y="649"/>
                  </a:lnTo>
                  <a:lnTo>
                    <a:pt x="1912" y="662"/>
                  </a:lnTo>
                  <a:lnTo>
                    <a:pt x="1950" y="679"/>
                  </a:lnTo>
                  <a:lnTo>
                    <a:pt x="1966" y="711"/>
                  </a:lnTo>
                  <a:lnTo>
                    <a:pt x="1978" y="697"/>
                  </a:lnTo>
                  <a:lnTo>
                    <a:pt x="2019" y="721"/>
                  </a:lnTo>
                  <a:lnTo>
                    <a:pt x="1932" y="752"/>
                  </a:lnTo>
                  <a:lnTo>
                    <a:pt x="1950" y="770"/>
                  </a:lnTo>
                  <a:lnTo>
                    <a:pt x="2027" y="738"/>
                  </a:lnTo>
                  <a:lnTo>
                    <a:pt x="2027" y="766"/>
                  </a:lnTo>
                  <a:lnTo>
                    <a:pt x="2057" y="760"/>
                  </a:lnTo>
                  <a:lnTo>
                    <a:pt x="2061" y="774"/>
                  </a:lnTo>
                  <a:lnTo>
                    <a:pt x="2047" y="774"/>
                  </a:lnTo>
                  <a:lnTo>
                    <a:pt x="2061" y="808"/>
                  </a:lnTo>
                  <a:lnTo>
                    <a:pt x="1959" y="873"/>
                  </a:lnTo>
                  <a:lnTo>
                    <a:pt x="1803" y="873"/>
                  </a:lnTo>
                  <a:lnTo>
                    <a:pt x="1741" y="922"/>
                  </a:lnTo>
                  <a:lnTo>
                    <a:pt x="1687" y="988"/>
                  </a:lnTo>
                  <a:lnTo>
                    <a:pt x="1741" y="933"/>
                  </a:lnTo>
                  <a:lnTo>
                    <a:pt x="1824" y="908"/>
                  </a:lnTo>
                  <a:lnTo>
                    <a:pt x="1855" y="932"/>
                  </a:lnTo>
                  <a:lnTo>
                    <a:pt x="1801" y="950"/>
                  </a:lnTo>
                  <a:lnTo>
                    <a:pt x="1841" y="959"/>
                  </a:lnTo>
                  <a:lnTo>
                    <a:pt x="1830" y="981"/>
                  </a:lnTo>
                  <a:lnTo>
                    <a:pt x="1861" y="1018"/>
                  </a:lnTo>
                  <a:lnTo>
                    <a:pt x="1928" y="1034"/>
                  </a:lnTo>
                  <a:lnTo>
                    <a:pt x="1945" y="982"/>
                  </a:lnTo>
                  <a:lnTo>
                    <a:pt x="1945" y="1013"/>
                  </a:lnTo>
                  <a:lnTo>
                    <a:pt x="1962" y="1009"/>
                  </a:lnTo>
                  <a:lnTo>
                    <a:pt x="1932" y="1040"/>
                  </a:lnTo>
                  <a:lnTo>
                    <a:pt x="1857" y="1059"/>
                  </a:lnTo>
                  <a:lnTo>
                    <a:pt x="1829" y="1096"/>
                  </a:lnTo>
                  <a:lnTo>
                    <a:pt x="1811" y="1064"/>
                  </a:lnTo>
                  <a:lnTo>
                    <a:pt x="1878" y="1034"/>
                  </a:lnTo>
                  <a:lnTo>
                    <a:pt x="1841" y="1037"/>
                  </a:lnTo>
                  <a:lnTo>
                    <a:pt x="1849" y="1018"/>
                  </a:lnTo>
                  <a:lnTo>
                    <a:pt x="1786" y="1043"/>
                  </a:lnTo>
                  <a:lnTo>
                    <a:pt x="1770" y="1026"/>
                  </a:lnTo>
                  <a:lnTo>
                    <a:pt x="1770" y="985"/>
                  </a:lnTo>
                  <a:lnTo>
                    <a:pt x="1733" y="970"/>
                  </a:lnTo>
                  <a:lnTo>
                    <a:pt x="1700" y="1037"/>
                  </a:lnTo>
                  <a:lnTo>
                    <a:pt x="1575" y="1064"/>
                  </a:lnTo>
                  <a:lnTo>
                    <a:pt x="1493" y="1090"/>
                  </a:lnTo>
                  <a:lnTo>
                    <a:pt x="1476" y="1105"/>
                  </a:lnTo>
                  <a:lnTo>
                    <a:pt x="1495" y="1105"/>
                  </a:lnTo>
                  <a:lnTo>
                    <a:pt x="1498" y="1116"/>
                  </a:lnTo>
                  <a:lnTo>
                    <a:pt x="1398" y="1143"/>
                  </a:lnTo>
                  <a:lnTo>
                    <a:pt x="1402" y="1132"/>
                  </a:lnTo>
                  <a:lnTo>
                    <a:pt x="1413" y="1125"/>
                  </a:lnTo>
                  <a:lnTo>
                    <a:pt x="1415" y="1114"/>
                  </a:lnTo>
                  <a:lnTo>
                    <a:pt x="1429" y="1099"/>
                  </a:lnTo>
                  <a:lnTo>
                    <a:pt x="1434" y="1040"/>
                  </a:lnTo>
                  <a:lnTo>
                    <a:pt x="1450" y="1059"/>
                  </a:lnTo>
                  <a:lnTo>
                    <a:pt x="1480" y="1054"/>
                  </a:lnTo>
                  <a:lnTo>
                    <a:pt x="1454" y="1018"/>
                  </a:lnTo>
                  <a:lnTo>
                    <a:pt x="1368" y="1000"/>
                  </a:lnTo>
                  <a:lnTo>
                    <a:pt x="1365" y="1000"/>
                  </a:lnTo>
                  <a:lnTo>
                    <a:pt x="1353" y="951"/>
                  </a:lnTo>
                  <a:lnTo>
                    <a:pt x="1332" y="954"/>
                  </a:lnTo>
                  <a:lnTo>
                    <a:pt x="1318" y="926"/>
                  </a:lnTo>
                  <a:lnTo>
                    <a:pt x="1299" y="926"/>
                  </a:lnTo>
                  <a:lnTo>
                    <a:pt x="1299" y="940"/>
                  </a:lnTo>
                  <a:lnTo>
                    <a:pt x="1279" y="917"/>
                  </a:lnTo>
                  <a:lnTo>
                    <a:pt x="1239" y="951"/>
                  </a:lnTo>
                  <a:lnTo>
                    <a:pt x="1120" y="926"/>
                  </a:lnTo>
                  <a:lnTo>
                    <a:pt x="1109" y="905"/>
                  </a:lnTo>
                  <a:lnTo>
                    <a:pt x="1107" y="917"/>
                  </a:lnTo>
                  <a:lnTo>
                    <a:pt x="436" y="917"/>
                  </a:lnTo>
                  <a:lnTo>
                    <a:pt x="429" y="894"/>
                  </a:lnTo>
                  <a:lnTo>
                    <a:pt x="391" y="881"/>
                  </a:lnTo>
                  <a:lnTo>
                    <a:pt x="394" y="869"/>
                  </a:lnTo>
                  <a:lnTo>
                    <a:pt x="321" y="842"/>
                  </a:lnTo>
                  <a:lnTo>
                    <a:pt x="331" y="832"/>
                  </a:lnTo>
                  <a:lnTo>
                    <a:pt x="311" y="799"/>
                  </a:lnTo>
                  <a:lnTo>
                    <a:pt x="292" y="797"/>
                  </a:lnTo>
                  <a:lnTo>
                    <a:pt x="253" y="729"/>
                  </a:lnTo>
                  <a:lnTo>
                    <a:pt x="260" y="706"/>
                  </a:lnTo>
                  <a:lnTo>
                    <a:pt x="263" y="671"/>
                  </a:lnTo>
                  <a:lnTo>
                    <a:pt x="217" y="649"/>
                  </a:lnTo>
                  <a:lnTo>
                    <a:pt x="130" y="530"/>
                  </a:lnTo>
                  <a:lnTo>
                    <a:pt x="80" y="562"/>
                  </a:lnTo>
                  <a:lnTo>
                    <a:pt x="66" y="543"/>
                  </a:lnTo>
                  <a:lnTo>
                    <a:pt x="63" y="539"/>
                  </a:lnTo>
                  <a:lnTo>
                    <a:pt x="39" y="510"/>
                  </a:lnTo>
                  <a:lnTo>
                    <a:pt x="0" y="51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7" name="Freeform 38"/>
            <p:cNvSpPr>
              <a:spLocks/>
            </p:cNvSpPr>
            <p:nvPr/>
          </p:nvSpPr>
          <p:spPr bwMode="auto">
            <a:xfrm>
              <a:off x="756" y="1512"/>
              <a:ext cx="77" cy="47"/>
            </a:xfrm>
            <a:custGeom>
              <a:avLst/>
              <a:gdLst>
                <a:gd name="T0" fmla="*/ 0 w 122"/>
                <a:gd name="T1" fmla="*/ 0 h 75"/>
                <a:gd name="T2" fmla="*/ 1 w 122"/>
                <a:gd name="T3" fmla="*/ 1 h 75"/>
                <a:gd name="T4" fmla="*/ 1 w 122"/>
                <a:gd name="T5" fmla="*/ 1 h 75"/>
                <a:gd name="T6" fmla="*/ 1 w 122"/>
                <a:gd name="T7" fmla="*/ 1 h 75"/>
                <a:gd name="T8" fmla="*/ 0 w 122"/>
                <a:gd name="T9" fmla="*/ 0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75">
                  <a:moveTo>
                    <a:pt x="0" y="0"/>
                  </a:moveTo>
                  <a:lnTo>
                    <a:pt x="64" y="13"/>
                  </a:lnTo>
                  <a:lnTo>
                    <a:pt x="122" y="75"/>
                  </a:lnTo>
                  <a:lnTo>
                    <a:pt x="87" y="65"/>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8" name="Freeform 39"/>
            <p:cNvSpPr>
              <a:spLocks/>
            </p:cNvSpPr>
            <p:nvPr/>
          </p:nvSpPr>
          <p:spPr bwMode="auto">
            <a:xfrm>
              <a:off x="792" y="886"/>
              <a:ext cx="162" cy="107"/>
            </a:xfrm>
            <a:custGeom>
              <a:avLst/>
              <a:gdLst>
                <a:gd name="T0" fmla="*/ 0 w 256"/>
                <a:gd name="T1" fmla="*/ 1 h 168"/>
                <a:gd name="T2" fmla="*/ 1 w 256"/>
                <a:gd name="T3" fmla="*/ 1 h 168"/>
                <a:gd name="T4" fmla="*/ 1 w 256"/>
                <a:gd name="T5" fmla="*/ 1 h 168"/>
                <a:gd name="T6" fmla="*/ 1 w 256"/>
                <a:gd name="T7" fmla="*/ 1 h 168"/>
                <a:gd name="T8" fmla="*/ 1 w 256"/>
                <a:gd name="T9" fmla="*/ 0 h 168"/>
                <a:gd name="T10" fmla="*/ 1 w 256"/>
                <a:gd name="T11" fmla="*/ 1 h 168"/>
                <a:gd name="T12" fmla="*/ 1 w 256"/>
                <a:gd name="T13" fmla="*/ 1 h 168"/>
                <a:gd name="T14" fmla="*/ 1 w 256"/>
                <a:gd name="T15" fmla="*/ 1 h 168"/>
                <a:gd name="T16" fmla="*/ 1 w 256"/>
                <a:gd name="T17" fmla="*/ 1 h 168"/>
                <a:gd name="T18" fmla="*/ 1 w 256"/>
                <a:gd name="T19" fmla="*/ 1 h 168"/>
                <a:gd name="T20" fmla="*/ 1 w 256"/>
                <a:gd name="T21" fmla="*/ 1 h 168"/>
                <a:gd name="T22" fmla="*/ 1 w 256"/>
                <a:gd name="T23" fmla="*/ 1 h 168"/>
                <a:gd name="T24" fmla="*/ 0 w 256"/>
                <a:gd name="T25" fmla="*/ 1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6" h="168">
                  <a:moveTo>
                    <a:pt x="0" y="128"/>
                  </a:moveTo>
                  <a:lnTo>
                    <a:pt x="13" y="107"/>
                  </a:lnTo>
                  <a:lnTo>
                    <a:pt x="47" y="33"/>
                  </a:lnTo>
                  <a:lnTo>
                    <a:pt x="31" y="5"/>
                  </a:lnTo>
                  <a:lnTo>
                    <a:pt x="110" y="0"/>
                  </a:lnTo>
                  <a:lnTo>
                    <a:pt x="165" y="27"/>
                  </a:lnTo>
                  <a:lnTo>
                    <a:pt x="199" y="13"/>
                  </a:lnTo>
                  <a:lnTo>
                    <a:pt x="256" y="49"/>
                  </a:lnTo>
                  <a:lnTo>
                    <a:pt x="140" y="112"/>
                  </a:lnTo>
                  <a:lnTo>
                    <a:pt x="129" y="149"/>
                  </a:lnTo>
                  <a:lnTo>
                    <a:pt x="74" y="168"/>
                  </a:lnTo>
                  <a:lnTo>
                    <a:pt x="44" y="139"/>
                  </a:lnTo>
                  <a:lnTo>
                    <a:pt x="0" y="12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09" name="Freeform 40"/>
            <p:cNvSpPr>
              <a:spLocks/>
            </p:cNvSpPr>
            <p:nvPr/>
          </p:nvSpPr>
          <p:spPr bwMode="auto">
            <a:xfrm>
              <a:off x="840" y="784"/>
              <a:ext cx="109" cy="59"/>
            </a:xfrm>
            <a:custGeom>
              <a:avLst/>
              <a:gdLst>
                <a:gd name="T0" fmla="*/ 0 w 172"/>
                <a:gd name="T1" fmla="*/ 1 h 96"/>
                <a:gd name="T2" fmla="*/ 1 w 172"/>
                <a:gd name="T3" fmla="*/ 1 h 96"/>
                <a:gd name="T4" fmla="*/ 1 w 172"/>
                <a:gd name="T5" fmla="*/ 1 h 96"/>
                <a:gd name="T6" fmla="*/ 1 w 172"/>
                <a:gd name="T7" fmla="*/ 1 h 96"/>
                <a:gd name="T8" fmla="*/ 1 w 172"/>
                <a:gd name="T9" fmla="*/ 1 h 96"/>
                <a:gd name="T10" fmla="*/ 1 w 172"/>
                <a:gd name="T11" fmla="*/ 1 h 96"/>
                <a:gd name="T12" fmla="*/ 1 w 172"/>
                <a:gd name="T13" fmla="*/ 1 h 96"/>
                <a:gd name="T14" fmla="*/ 1 w 172"/>
                <a:gd name="T15" fmla="*/ 1 h 96"/>
                <a:gd name="T16" fmla="*/ 1 w 172"/>
                <a:gd name="T17" fmla="*/ 1 h 96"/>
                <a:gd name="T18" fmla="*/ 1 w 172"/>
                <a:gd name="T19" fmla="*/ 1 h 96"/>
                <a:gd name="T20" fmla="*/ 1 w 172"/>
                <a:gd name="T21" fmla="*/ 1 h 96"/>
                <a:gd name="T22" fmla="*/ 1 w 172"/>
                <a:gd name="T23" fmla="*/ 1 h 96"/>
                <a:gd name="T24" fmla="*/ 1 w 172"/>
                <a:gd name="T25" fmla="*/ 1 h 96"/>
                <a:gd name="T26" fmla="*/ 1 w 172"/>
                <a:gd name="T27" fmla="*/ 0 h 96"/>
                <a:gd name="T28" fmla="*/ 1 w 172"/>
                <a:gd name="T29" fmla="*/ 1 h 96"/>
                <a:gd name="T30" fmla="*/ 0 w 172"/>
                <a:gd name="T31" fmla="*/ 1 h 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 h="96">
                  <a:moveTo>
                    <a:pt x="0" y="77"/>
                  </a:moveTo>
                  <a:lnTo>
                    <a:pt x="39" y="86"/>
                  </a:lnTo>
                  <a:lnTo>
                    <a:pt x="49" y="77"/>
                  </a:lnTo>
                  <a:lnTo>
                    <a:pt x="59" y="96"/>
                  </a:lnTo>
                  <a:lnTo>
                    <a:pt x="80" y="86"/>
                  </a:lnTo>
                  <a:lnTo>
                    <a:pt x="73" y="67"/>
                  </a:lnTo>
                  <a:lnTo>
                    <a:pt x="92" y="81"/>
                  </a:lnTo>
                  <a:lnTo>
                    <a:pt x="106" y="46"/>
                  </a:lnTo>
                  <a:lnTo>
                    <a:pt x="121" y="40"/>
                  </a:lnTo>
                  <a:lnTo>
                    <a:pt x="127" y="72"/>
                  </a:lnTo>
                  <a:lnTo>
                    <a:pt x="164" y="49"/>
                  </a:lnTo>
                  <a:lnTo>
                    <a:pt x="153" y="25"/>
                  </a:lnTo>
                  <a:lnTo>
                    <a:pt x="172" y="13"/>
                  </a:lnTo>
                  <a:lnTo>
                    <a:pt x="150" y="0"/>
                  </a:lnTo>
                  <a:lnTo>
                    <a:pt x="87" y="13"/>
                  </a:lnTo>
                  <a:lnTo>
                    <a:pt x="0" y="7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0" name="Freeform 41"/>
            <p:cNvSpPr>
              <a:spLocks/>
            </p:cNvSpPr>
            <p:nvPr/>
          </p:nvSpPr>
          <p:spPr bwMode="auto">
            <a:xfrm>
              <a:off x="898" y="923"/>
              <a:ext cx="276" cy="149"/>
            </a:xfrm>
            <a:custGeom>
              <a:avLst/>
              <a:gdLst>
                <a:gd name="T0" fmla="*/ 0 w 436"/>
                <a:gd name="T1" fmla="*/ 1 h 234"/>
                <a:gd name="T2" fmla="*/ 1 w 436"/>
                <a:gd name="T3" fmla="*/ 1 h 234"/>
                <a:gd name="T4" fmla="*/ 1 w 436"/>
                <a:gd name="T5" fmla="*/ 1 h 234"/>
                <a:gd name="T6" fmla="*/ 1 w 436"/>
                <a:gd name="T7" fmla="*/ 1 h 234"/>
                <a:gd name="T8" fmla="*/ 1 w 436"/>
                <a:gd name="T9" fmla="*/ 0 h 234"/>
                <a:gd name="T10" fmla="*/ 1 w 436"/>
                <a:gd name="T11" fmla="*/ 1 h 234"/>
                <a:gd name="T12" fmla="*/ 1 w 436"/>
                <a:gd name="T13" fmla="*/ 1 h 234"/>
                <a:gd name="T14" fmla="*/ 1 w 436"/>
                <a:gd name="T15" fmla="*/ 1 h 234"/>
                <a:gd name="T16" fmla="*/ 1 w 436"/>
                <a:gd name="T17" fmla="*/ 1 h 234"/>
                <a:gd name="T18" fmla="*/ 1 w 436"/>
                <a:gd name="T19" fmla="*/ 1 h 234"/>
                <a:gd name="T20" fmla="*/ 1 w 436"/>
                <a:gd name="T21" fmla="*/ 1 h 234"/>
                <a:gd name="T22" fmla="*/ 1 w 436"/>
                <a:gd name="T23" fmla="*/ 1 h 234"/>
                <a:gd name="T24" fmla="*/ 1 w 436"/>
                <a:gd name="T25" fmla="*/ 1 h 234"/>
                <a:gd name="T26" fmla="*/ 1 w 436"/>
                <a:gd name="T27" fmla="*/ 1 h 234"/>
                <a:gd name="T28" fmla="*/ 1 w 436"/>
                <a:gd name="T29" fmla="*/ 1 h 234"/>
                <a:gd name="T30" fmla="*/ 1 w 436"/>
                <a:gd name="T31" fmla="*/ 1 h 234"/>
                <a:gd name="T32" fmla="*/ 1 w 436"/>
                <a:gd name="T33" fmla="*/ 1 h 234"/>
                <a:gd name="T34" fmla="*/ 1 w 436"/>
                <a:gd name="T35" fmla="*/ 1 h 234"/>
                <a:gd name="T36" fmla="*/ 1 w 436"/>
                <a:gd name="T37" fmla="*/ 1 h 234"/>
                <a:gd name="T38" fmla="*/ 1 w 436"/>
                <a:gd name="T39" fmla="*/ 1 h 234"/>
                <a:gd name="T40" fmla="*/ 1 w 436"/>
                <a:gd name="T41" fmla="*/ 1 h 234"/>
                <a:gd name="T42" fmla="*/ 1 w 436"/>
                <a:gd name="T43" fmla="*/ 1 h 234"/>
                <a:gd name="T44" fmla="*/ 1 w 436"/>
                <a:gd name="T45" fmla="*/ 1 h 234"/>
                <a:gd name="T46" fmla="*/ 1 w 436"/>
                <a:gd name="T47" fmla="*/ 1 h 234"/>
                <a:gd name="T48" fmla="*/ 1 w 436"/>
                <a:gd name="T49" fmla="*/ 1 h 234"/>
                <a:gd name="T50" fmla="*/ 1 w 436"/>
                <a:gd name="T51" fmla="*/ 1 h 234"/>
                <a:gd name="T52" fmla="*/ 1 w 436"/>
                <a:gd name="T53" fmla="*/ 1 h 234"/>
                <a:gd name="T54" fmla="*/ 1 w 436"/>
                <a:gd name="T55" fmla="*/ 1 h 234"/>
                <a:gd name="T56" fmla="*/ 1 w 436"/>
                <a:gd name="T57" fmla="*/ 1 h 234"/>
                <a:gd name="T58" fmla="*/ 1 w 436"/>
                <a:gd name="T59" fmla="*/ 1 h 234"/>
                <a:gd name="T60" fmla="*/ 1 w 436"/>
                <a:gd name="T61" fmla="*/ 1 h 234"/>
                <a:gd name="T62" fmla="*/ 1 w 436"/>
                <a:gd name="T63" fmla="*/ 1 h 234"/>
                <a:gd name="T64" fmla="*/ 1 w 436"/>
                <a:gd name="T65" fmla="*/ 1 h 234"/>
                <a:gd name="T66" fmla="*/ 1 w 436"/>
                <a:gd name="T67" fmla="*/ 1 h 234"/>
                <a:gd name="T68" fmla="*/ 1 w 436"/>
                <a:gd name="T69" fmla="*/ 1 h 234"/>
                <a:gd name="T70" fmla="*/ 1 w 436"/>
                <a:gd name="T71" fmla="*/ 1 h 234"/>
                <a:gd name="T72" fmla="*/ 1 w 436"/>
                <a:gd name="T73" fmla="*/ 1 h 234"/>
                <a:gd name="T74" fmla="*/ 1 w 436"/>
                <a:gd name="T75" fmla="*/ 1 h 234"/>
                <a:gd name="T76" fmla="*/ 0 w 436"/>
                <a:gd name="T77" fmla="*/ 1 h 23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36" h="234">
                  <a:moveTo>
                    <a:pt x="0" y="75"/>
                  </a:moveTo>
                  <a:lnTo>
                    <a:pt x="22" y="57"/>
                  </a:lnTo>
                  <a:lnTo>
                    <a:pt x="13" y="45"/>
                  </a:lnTo>
                  <a:lnTo>
                    <a:pt x="64" y="13"/>
                  </a:lnTo>
                  <a:lnTo>
                    <a:pt x="110" y="0"/>
                  </a:lnTo>
                  <a:lnTo>
                    <a:pt x="122" y="26"/>
                  </a:lnTo>
                  <a:lnTo>
                    <a:pt x="105" y="38"/>
                  </a:lnTo>
                  <a:lnTo>
                    <a:pt x="145" y="18"/>
                  </a:lnTo>
                  <a:lnTo>
                    <a:pt x="187" y="36"/>
                  </a:lnTo>
                  <a:lnTo>
                    <a:pt x="171" y="51"/>
                  </a:lnTo>
                  <a:lnTo>
                    <a:pt x="220" y="41"/>
                  </a:lnTo>
                  <a:lnTo>
                    <a:pt x="209" y="19"/>
                  </a:lnTo>
                  <a:lnTo>
                    <a:pt x="228" y="23"/>
                  </a:lnTo>
                  <a:lnTo>
                    <a:pt x="267" y="84"/>
                  </a:lnTo>
                  <a:lnTo>
                    <a:pt x="279" y="75"/>
                  </a:lnTo>
                  <a:lnTo>
                    <a:pt x="264" y="1"/>
                  </a:lnTo>
                  <a:lnTo>
                    <a:pt x="296" y="6"/>
                  </a:lnTo>
                  <a:lnTo>
                    <a:pt x="331" y="27"/>
                  </a:lnTo>
                  <a:lnTo>
                    <a:pt x="350" y="114"/>
                  </a:lnTo>
                  <a:lnTo>
                    <a:pt x="436" y="154"/>
                  </a:lnTo>
                  <a:lnTo>
                    <a:pt x="436" y="179"/>
                  </a:lnTo>
                  <a:lnTo>
                    <a:pt x="414" y="166"/>
                  </a:lnTo>
                  <a:lnTo>
                    <a:pt x="384" y="181"/>
                  </a:lnTo>
                  <a:lnTo>
                    <a:pt x="423" y="200"/>
                  </a:lnTo>
                  <a:lnTo>
                    <a:pt x="390" y="221"/>
                  </a:lnTo>
                  <a:lnTo>
                    <a:pt x="335" y="209"/>
                  </a:lnTo>
                  <a:lnTo>
                    <a:pt x="301" y="185"/>
                  </a:lnTo>
                  <a:lnTo>
                    <a:pt x="230" y="227"/>
                  </a:lnTo>
                  <a:lnTo>
                    <a:pt x="141" y="234"/>
                  </a:lnTo>
                  <a:lnTo>
                    <a:pt x="122" y="200"/>
                  </a:lnTo>
                  <a:lnTo>
                    <a:pt x="72" y="194"/>
                  </a:lnTo>
                  <a:lnTo>
                    <a:pt x="41" y="161"/>
                  </a:lnTo>
                  <a:lnTo>
                    <a:pt x="168" y="144"/>
                  </a:lnTo>
                  <a:lnTo>
                    <a:pt x="35" y="133"/>
                  </a:lnTo>
                  <a:lnTo>
                    <a:pt x="19" y="114"/>
                  </a:lnTo>
                  <a:lnTo>
                    <a:pt x="83" y="90"/>
                  </a:lnTo>
                  <a:lnTo>
                    <a:pt x="22" y="99"/>
                  </a:lnTo>
                  <a:lnTo>
                    <a:pt x="29" y="84"/>
                  </a:lnTo>
                  <a:lnTo>
                    <a:pt x="0" y="7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1" name="Freeform 42"/>
            <p:cNvSpPr>
              <a:spLocks/>
            </p:cNvSpPr>
            <p:nvPr/>
          </p:nvSpPr>
          <p:spPr bwMode="auto">
            <a:xfrm>
              <a:off x="920" y="809"/>
              <a:ext cx="187" cy="80"/>
            </a:xfrm>
            <a:custGeom>
              <a:avLst/>
              <a:gdLst>
                <a:gd name="T0" fmla="*/ 0 w 295"/>
                <a:gd name="T1" fmla="*/ 1 h 127"/>
                <a:gd name="T2" fmla="*/ 1 w 295"/>
                <a:gd name="T3" fmla="*/ 1 h 127"/>
                <a:gd name="T4" fmla="*/ 1 w 295"/>
                <a:gd name="T5" fmla="*/ 1 h 127"/>
                <a:gd name="T6" fmla="*/ 1 w 295"/>
                <a:gd name="T7" fmla="*/ 1 h 127"/>
                <a:gd name="T8" fmla="*/ 1 w 295"/>
                <a:gd name="T9" fmla="*/ 1 h 127"/>
                <a:gd name="T10" fmla="*/ 1 w 295"/>
                <a:gd name="T11" fmla="*/ 1 h 127"/>
                <a:gd name="T12" fmla="*/ 1 w 295"/>
                <a:gd name="T13" fmla="*/ 1 h 127"/>
                <a:gd name="T14" fmla="*/ 1 w 295"/>
                <a:gd name="T15" fmla="*/ 1 h 127"/>
                <a:gd name="T16" fmla="*/ 1 w 295"/>
                <a:gd name="T17" fmla="*/ 1 h 127"/>
                <a:gd name="T18" fmla="*/ 1 w 295"/>
                <a:gd name="T19" fmla="*/ 1 h 127"/>
                <a:gd name="T20" fmla="*/ 1 w 295"/>
                <a:gd name="T21" fmla="*/ 1 h 127"/>
                <a:gd name="T22" fmla="*/ 1 w 295"/>
                <a:gd name="T23" fmla="*/ 1 h 127"/>
                <a:gd name="T24" fmla="*/ 1 w 295"/>
                <a:gd name="T25" fmla="*/ 1 h 127"/>
                <a:gd name="T26" fmla="*/ 1 w 295"/>
                <a:gd name="T27" fmla="*/ 1 h 127"/>
                <a:gd name="T28" fmla="*/ 1 w 295"/>
                <a:gd name="T29" fmla="*/ 1 h 127"/>
                <a:gd name="T30" fmla="*/ 1 w 295"/>
                <a:gd name="T31" fmla="*/ 1 h 127"/>
                <a:gd name="T32" fmla="*/ 1 w 295"/>
                <a:gd name="T33" fmla="*/ 0 h 127"/>
                <a:gd name="T34" fmla="*/ 1 w 295"/>
                <a:gd name="T35" fmla="*/ 1 h 127"/>
                <a:gd name="T36" fmla="*/ 1 w 295"/>
                <a:gd name="T37" fmla="*/ 1 h 127"/>
                <a:gd name="T38" fmla="*/ 1 w 295"/>
                <a:gd name="T39" fmla="*/ 1 h 127"/>
                <a:gd name="T40" fmla="*/ 1 w 295"/>
                <a:gd name="T41" fmla="*/ 1 h 127"/>
                <a:gd name="T42" fmla="*/ 1 w 295"/>
                <a:gd name="T43" fmla="*/ 1 h 127"/>
                <a:gd name="T44" fmla="*/ 1 w 295"/>
                <a:gd name="T45" fmla="*/ 1 h 127"/>
                <a:gd name="T46" fmla="*/ 1 w 295"/>
                <a:gd name="T47" fmla="*/ 1 h 127"/>
                <a:gd name="T48" fmla="*/ 1 w 295"/>
                <a:gd name="T49" fmla="*/ 1 h 127"/>
                <a:gd name="T50" fmla="*/ 1 w 295"/>
                <a:gd name="T51" fmla="*/ 1 h 127"/>
                <a:gd name="T52" fmla="*/ 1 w 295"/>
                <a:gd name="T53" fmla="*/ 1 h 127"/>
                <a:gd name="T54" fmla="*/ 1 w 295"/>
                <a:gd name="T55" fmla="*/ 1 h 127"/>
                <a:gd name="T56" fmla="*/ 1 w 295"/>
                <a:gd name="T57" fmla="*/ 1 h 127"/>
                <a:gd name="T58" fmla="*/ 1 w 295"/>
                <a:gd name="T59" fmla="*/ 1 h 127"/>
                <a:gd name="T60" fmla="*/ 1 w 295"/>
                <a:gd name="T61" fmla="*/ 1 h 127"/>
                <a:gd name="T62" fmla="*/ 1 w 295"/>
                <a:gd name="T63" fmla="*/ 1 h 127"/>
                <a:gd name="T64" fmla="*/ 1 w 295"/>
                <a:gd name="T65" fmla="*/ 1 h 127"/>
                <a:gd name="T66" fmla="*/ 0 w 295"/>
                <a:gd name="T67" fmla="*/ 1 h 1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95" h="127">
                  <a:moveTo>
                    <a:pt x="0" y="82"/>
                  </a:moveTo>
                  <a:lnTo>
                    <a:pt x="7" y="73"/>
                  </a:lnTo>
                  <a:lnTo>
                    <a:pt x="61" y="59"/>
                  </a:lnTo>
                  <a:lnTo>
                    <a:pt x="7" y="64"/>
                  </a:lnTo>
                  <a:lnTo>
                    <a:pt x="70" y="50"/>
                  </a:lnTo>
                  <a:lnTo>
                    <a:pt x="19" y="50"/>
                  </a:lnTo>
                  <a:lnTo>
                    <a:pt x="25" y="37"/>
                  </a:lnTo>
                  <a:lnTo>
                    <a:pt x="70" y="37"/>
                  </a:lnTo>
                  <a:lnTo>
                    <a:pt x="38" y="29"/>
                  </a:lnTo>
                  <a:lnTo>
                    <a:pt x="63" y="18"/>
                  </a:lnTo>
                  <a:lnTo>
                    <a:pt x="122" y="37"/>
                  </a:lnTo>
                  <a:lnTo>
                    <a:pt x="152" y="69"/>
                  </a:lnTo>
                  <a:lnTo>
                    <a:pt x="206" y="71"/>
                  </a:lnTo>
                  <a:lnTo>
                    <a:pt x="185" y="50"/>
                  </a:lnTo>
                  <a:lnTo>
                    <a:pt x="199" y="38"/>
                  </a:lnTo>
                  <a:lnTo>
                    <a:pt x="174" y="19"/>
                  </a:lnTo>
                  <a:lnTo>
                    <a:pt x="213" y="0"/>
                  </a:lnTo>
                  <a:lnTo>
                    <a:pt x="229" y="27"/>
                  </a:lnTo>
                  <a:lnTo>
                    <a:pt x="218" y="42"/>
                  </a:lnTo>
                  <a:lnTo>
                    <a:pt x="241" y="43"/>
                  </a:lnTo>
                  <a:lnTo>
                    <a:pt x="234" y="56"/>
                  </a:lnTo>
                  <a:lnTo>
                    <a:pt x="261" y="60"/>
                  </a:lnTo>
                  <a:lnTo>
                    <a:pt x="275" y="43"/>
                  </a:lnTo>
                  <a:lnTo>
                    <a:pt x="295" y="65"/>
                  </a:lnTo>
                  <a:lnTo>
                    <a:pt x="277" y="97"/>
                  </a:lnTo>
                  <a:lnTo>
                    <a:pt x="216" y="96"/>
                  </a:lnTo>
                  <a:lnTo>
                    <a:pt x="120" y="127"/>
                  </a:lnTo>
                  <a:lnTo>
                    <a:pt x="78" y="107"/>
                  </a:lnTo>
                  <a:lnTo>
                    <a:pt x="161" y="82"/>
                  </a:lnTo>
                  <a:lnTo>
                    <a:pt x="90" y="97"/>
                  </a:lnTo>
                  <a:lnTo>
                    <a:pt x="101" y="73"/>
                  </a:lnTo>
                  <a:lnTo>
                    <a:pt x="68" y="98"/>
                  </a:lnTo>
                  <a:lnTo>
                    <a:pt x="23" y="96"/>
                  </a:lnTo>
                  <a:lnTo>
                    <a:pt x="0" y="8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2" name="Freeform 43"/>
            <p:cNvSpPr>
              <a:spLocks/>
            </p:cNvSpPr>
            <p:nvPr/>
          </p:nvSpPr>
          <p:spPr bwMode="auto">
            <a:xfrm>
              <a:off x="1105" y="720"/>
              <a:ext cx="97" cy="52"/>
            </a:xfrm>
            <a:custGeom>
              <a:avLst/>
              <a:gdLst>
                <a:gd name="T0" fmla="*/ 0 w 153"/>
                <a:gd name="T1" fmla="*/ 0 h 81"/>
                <a:gd name="T2" fmla="*/ 1 w 153"/>
                <a:gd name="T3" fmla="*/ 1 h 81"/>
                <a:gd name="T4" fmla="*/ 1 w 153"/>
                <a:gd name="T5" fmla="*/ 1 h 81"/>
                <a:gd name="T6" fmla="*/ 1 w 153"/>
                <a:gd name="T7" fmla="*/ 1 h 81"/>
                <a:gd name="T8" fmla="*/ 1 w 153"/>
                <a:gd name="T9" fmla="*/ 1 h 81"/>
                <a:gd name="T10" fmla="*/ 1 w 153"/>
                <a:gd name="T11" fmla="*/ 1 h 81"/>
                <a:gd name="T12" fmla="*/ 1 w 153"/>
                <a:gd name="T13" fmla="*/ 1 h 81"/>
                <a:gd name="T14" fmla="*/ 1 w 153"/>
                <a:gd name="T15" fmla="*/ 1 h 81"/>
                <a:gd name="T16" fmla="*/ 1 w 153"/>
                <a:gd name="T17" fmla="*/ 1 h 81"/>
                <a:gd name="T18" fmla="*/ 1 w 153"/>
                <a:gd name="T19" fmla="*/ 1 h 81"/>
                <a:gd name="T20" fmla="*/ 1 w 153"/>
                <a:gd name="T21" fmla="*/ 1 h 81"/>
                <a:gd name="T22" fmla="*/ 1 w 153"/>
                <a:gd name="T23" fmla="*/ 0 h 81"/>
                <a:gd name="T24" fmla="*/ 0 w 153"/>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3" h="81">
                  <a:moveTo>
                    <a:pt x="0" y="0"/>
                  </a:moveTo>
                  <a:lnTo>
                    <a:pt x="13" y="30"/>
                  </a:lnTo>
                  <a:lnTo>
                    <a:pt x="51" y="30"/>
                  </a:lnTo>
                  <a:lnTo>
                    <a:pt x="37" y="37"/>
                  </a:lnTo>
                  <a:lnTo>
                    <a:pt x="50" y="47"/>
                  </a:lnTo>
                  <a:lnTo>
                    <a:pt x="18" y="51"/>
                  </a:lnTo>
                  <a:lnTo>
                    <a:pt x="72" y="58"/>
                  </a:lnTo>
                  <a:lnTo>
                    <a:pt x="153" y="81"/>
                  </a:lnTo>
                  <a:lnTo>
                    <a:pt x="143" y="36"/>
                  </a:lnTo>
                  <a:lnTo>
                    <a:pt x="83" y="8"/>
                  </a:lnTo>
                  <a:lnTo>
                    <a:pt x="58" y="18"/>
                  </a:lnTo>
                  <a:lnTo>
                    <a:pt x="52" y="0"/>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3" name="Freeform 44"/>
            <p:cNvSpPr>
              <a:spLocks/>
            </p:cNvSpPr>
            <p:nvPr/>
          </p:nvSpPr>
          <p:spPr bwMode="auto">
            <a:xfrm>
              <a:off x="1152" y="817"/>
              <a:ext cx="77" cy="53"/>
            </a:xfrm>
            <a:custGeom>
              <a:avLst/>
              <a:gdLst>
                <a:gd name="T0" fmla="*/ 0 w 121"/>
                <a:gd name="T1" fmla="*/ 1 h 83"/>
                <a:gd name="T2" fmla="*/ 1 w 121"/>
                <a:gd name="T3" fmla="*/ 1 h 83"/>
                <a:gd name="T4" fmla="*/ 1 w 121"/>
                <a:gd name="T5" fmla="*/ 1 h 83"/>
                <a:gd name="T6" fmla="*/ 1 w 121"/>
                <a:gd name="T7" fmla="*/ 1 h 83"/>
                <a:gd name="T8" fmla="*/ 1 w 121"/>
                <a:gd name="T9" fmla="*/ 1 h 83"/>
                <a:gd name="T10" fmla="*/ 1 w 121"/>
                <a:gd name="T11" fmla="*/ 1 h 83"/>
                <a:gd name="T12" fmla="*/ 1 w 121"/>
                <a:gd name="T13" fmla="*/ 1 h 83"/>
                <a:gd name="T14" fmla="*/ 1 w 121"/>
                <a:gd name="T15" fmla="*/ 0 h 83"/>
                <a:gd name="T16" fmla="*/ 1 w 121"/>
                <a:gd name="T17" fmla="*/ 1 h 83"/>
                <a:gd name="T18" fmla="*/ 1 w 121"/>
                <a:gd name="T19" fmla="*/ 1 h 83"/>
                <a:gd name="T20" fmla="*/ 1 w 121"/>
                <a:gd name="T21" fmla="*/ 1 h 83"/>
                <a:gd name="T22" fmla="*/ 1 w 121"/>
                <a:gd name="T23" fmla="*/ 1 h 83"/>
                <a:gd name="T24" fmla="*/ 1 w 121"/>
                <a:gd name="T25" fmla="*/ 1 h 83"/>
                <a:gd name="T26" fmla="*/ 1 w 121"/>
                <a:gd name="T27" fmla="*/ 1 h 83"/>
                <a:gd name="T28" fmla="*/ 1 w 121"/>
                <a:gd name="T29" fmla="*/ 1 h 83"/>
                <a:gd name="T30" fmla="*/ 0 w 121"/>
                <a:gd name="T31" fmla="*/ 1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 h="83">
                  <a:moveTo>
                    <a:pt x="0" y="57"/>
                  </a:moveTo>
                  <a:lnTo>
                    <a:pt x="12" y="36"/>
                  </a:lnTo>
                  <a:lnTo>
                    <a:pt x="35" y="41"/>
                  </a:lnTo>
                  <a:lnTo>
                    <a:pt x="8" y="23"/>
                  </a:lnTo>
                  <a:lnTo>
                    <a:pt x="13" y="5"/>
                  </a:lnTo>
                  <a:lnTo>
                    <a:pt x="61" y="32"/>
                  </a:lnTo>
                  <a:lnTo>
                    <a:pt x="35" y="4"/>
                  </a:lnTo>
                  <a:lnTo>
                    <a:pt x="110" y="0"/>
                  </a:lnTo>
                  <a:lnTo>
                    <a:pt x="121" y="63"/>
                  </a:lnTo>
                  <a:lnTo>
                    <a:pt x="107" y="54"/>
                  </a:lnTo>
                  <a:lnTo>
                    <a:pt x="107" y="83"/>
                  </a:lnTo>
                  <a:lnTo>
                    <a:pt x="47" y="83"/>
                  </a:lnTo>
                  <a:lnTo>
                    <a:pt x="59" y="72"/>
                  </a:lnTo>
                  <a:lnTo>
                    <a:pt x="42" y="59"/>
                  </a:lnTo>
                  <a:lnTo>
                    <a:pt x="87" y="42"/>
                  </a:lnTo>
                  <a:lnTo>
                    <a:pt x="0" y="5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4" name="Freeform 45"/>
            <p:cNvSpPr>
              <a:spLocks/>
            </p:cNvSpPr>
            <p:nvPr/>
          </p:nvSpPr>
          <p:spPr bwMode="auto">
            <a:xfrm>
              <a:off x="1152" y="907"/>
              <a:ext cx="92" cy="80"/>
            </a:xfrm>
            <a:custGeom>
              <a:avLst/>
              <a:gdLst>
                <a:gd name="T0" fmla="*/ 0 w 145"/>
                <a:gd name="T1" fmla="*/ 1 h 126"/>
                <a:gd name="T2" fmla="*/ 1 w 145"/>
                <a:gd name="T3" fmla="*/ 1 h 126"/>
                <a:gd name="T4" fmla="*/ 1 w 145"/>
                <a:gd name="T5" fmla="*/ 1 h 126"/>
                <a:gd name="T6" fmla="*/ 1 w 145"/>
                <a:gd name="T7" fmla="*/ 1 h 126"/>
                <a:gd name="T8" fmla="*/ 1 w 145"/>
                <a:gd name="T9" fmla="*/ 1 h 126"/>
                <a:gd name="T10" fmla="*/ 1 w 145"/>
                <a:gd name="T11" fmla="*/ 1 h 126"/>
                <a:gd name="T12" fmla="*/ 1 w 145"/>
                <a:gd name="T13" fmla="*/ 1 h 126"/>
                <a:gd name="T14" fmla="*/ 1 w 145"/>
                <a:gd name="T15" fmla="*/ 1 h 126"/>
                <a:gd name="T16" fmla="*/ 1 w 145"/>
                <a:gd name="T17" fmla="*/ 0 h 126"/>
                <a:gd name="T18" fmla="*/ 1 w 145"/>
                <a:gd name="T19" fmla="*/ 1 h 126"/>
                <a:gd name="T20" fmla="*/ 1 w 145"/>
                <a:gd name="T21" fmla="*/ 1 h 126"/>
                <a:gd name="T22" fmla="*/ 1 w 145"/>
                <a:gd name="T23" fmla="*/ 1 h 126"/>
                <a:gd name="T24" fmla="*/ 1 w 145"/>
                <a:gd name="T25" fmla="*/ 1 h 126"/>
                <a:gd name="T26" fmla="*/ 1 w 145"/>
                <a:gd name="T27" fmla="*/ 1 h 126"/>
                <a:gd name="T28" fmla="*/ 1 w 145"/>
                <a:gd name="T29" fmla="*/ 1 h 126"/>
                <a:gd name="T30" fmla="*/ 0 w 145"/>
                <a:gd name="T31" fmla="*/ 1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5" h="126">
                  <a:moveTo>
                    <a:pt x="0" y="64"/>
                  </a:moveTo>
                  <a:lnTo>
                    <a:pt x="8" y="45"/>
                  </a:lnTo>
                  <a:lnTo>
                    <a:pt x="58" y="59"/>
                  </a:lnTo>
                  <a:lnTo>
                    <a:pt x="51" y="39"/>
                  </a:lnTo>
                  <a:lnTo>
                    <a:pt x="61" y="39"/>
                  </a:lnTo>
                  <a:lnTo>
                    <a:pt x="28" y="27"/>
                  </a:lnTo>
                  <a:lnTo>
                    <a:pt x="47" y="22"/>
                  </a:lnTo>
                  <a:lnTo>
                    <a:pt x="29" y="13"/>
                  </a:lnTo>
                  <a:lnTo>
                    <a:pt x="123" y="0"/>
                  </a:lnTo>
                  <a:lnTo>
                    <a:pt x="128" y="27"/>
                  </a:lnTo>
                  <a:lnTo>
                    <a:pt x="96" y="52"/>
                  </a:lnTo>
                  <a:lnTo>
                    <a:pt x="142" y="59"/>
                  </a:lnTo>
                  <a:lnTo>
                    <a:pt x="145" y="104"/>
                  </a:lnTo>
                  <a:lnTo>
                    <a:pt x="85" y="126"/>
                  </a:lnTo>
                  <a:lnTo>
                    <a:pt x="58" y="89"/>
                  </a:lnTo>
                  <a:lnTo>
                    <a:pt x="0" y="6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5" name="Freeform 46"/>
            <p:cNvSpPr>
              <a:spLocks/>
            </p:cNvSpPr>
            <p:nvPr/>
          </p:nvSpPr>
          <p:spPr bwMode="auto">
            <a:xfrm>
              <a:off x="1215" y="735"/>
              <a:ext cx="56" cy="40"/>
            </a:xfrm>
            <a:custGeom>
              <a:avLst/>
              <a:gdLst>
                <a:gd name="T0" fmla="*/ 0 w 87"/>
                <a:gd name="T1" fmla="*/ 0 h 61"/>
                <a:gd name="T2" fmla="*/ 1 w 87"/>
                <a:gd name="T3" fmla="*/ 1 h 61"/>
                <a:gd name="T4" fmla="*/ 1 w 87"/>
                <a:gd name="T5" fmla="*/ 1 h 61"/>
                <a:gd name="T6" fmla="*/ 1 w 87"/>
                <a:gd name="T7" fmla="*/ 1 h 61"/>
                <a:gd name="T8" fmla="*/ 1 w 87"/>
                <a:gd name="T9" fmla="*/ 1 h 61"/>
                <a:gd name="T10" fmla="*/ 1 w 87"/>
                <a:gd name="T11" fmla="*/ 1 h 61"/>
                <a:gd name="T12" fmla="*/ 1 w 87"/>
                <a:gd name="T13" fmla="*/ 1 h 61"/>
                <a:gd name="T14" fmla="*/ 0 w 87"/>
                <a:gd name="T15" fmla="*/ 0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7" h="61">
                  <a:moveTo>
                    <a:pt x="0" y="0"/>
                  </a:moveTo>
                  <a:lnTo>
                    <a:pt x="12" y="34"/>
                  </a:lnTo>
                  <a:lnTo>
                    <a:pt x="38" y="42"/>
                  </a:lnTo>
                  <a:lnTo>
                    <a:pt x="16" y="47"/>
                  </a:lnTo>
                  <a:lnTo>
                    <a:pt x="29" y="61"/>
                  </a:lnTo>
                  <a:lnTo>
                    <a:pt x="83" y="52"/>
                  </a:lnTo>
                  <a:lnTo>
                    <a:pt x="87" y="30"/>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6" name="Freeform 47"/>
            <p:cNvSpPr>
              <a:spLocks/>
            </p:cNvSpPr>
            <p:nvPr/>
          </p:nvSpPr>
          <p:spPr bwMode="auto">
            <a:xfrm>
              <a:off x="1236" y="800"/>
              <a:ext cx="265" cy="89"/>
            </a:xfrm>
            <a:custGeom>
              <a:avLst/>
              <a:gdLst>
                <a:gd name="T0" fmla="*/ 0 w 418"/>
                <a:gd name="T1" fmla="*/ 1 h 139"/>
                <a:gd name="T2" fmla="*/ 1 w 418"/>
                <a:gd name="T3" fmla="*/ 0 h 139"/>
                <a:gd name="T4" fmla="*/ 1 w 418"/>
                <a:gd name="T5" fmla="*/ 1 h 139"/>
                <a:gd name="T6" fmla="*/ 1 w 418"/>
                <a:gd name="T7" fmla="*/ 1 h 139"/>
                <a:gd name="T8" fmla="*/ 1 w 418"/>
                <a:gd name="T9" fmla="*/ 1 h 139"/>
                <a:gd name="T10" fmla="*/ 1 w 418"/>
                <a:gd name="T11" fmla="*/ 1 h 139"/>
                <a:gd name="T12" fmla="*/ 1 w 418"/>
                <a:gd name="T13" fmla="*/ 1 h 139"/>
                <a:gd name="T14" fmla="*/ 1 w 418"/>
                <a:gd name="T15" fmla="*/ 1 h 139"/>
                <a:gd name="T16" fmla="*/ 1 w 418"/>
                <a:gd name="T17" fmla="*/ 1 h 139"/>
                <a:gd name="T18" fmla="*/ 1 w 418"/>
                <a:gd name="T19" fmla="*/ 1 h 139"/>
                <a:gd name="T20" fmla="*/ 1 w 418"/>
                <a:gd name="T21" fmla="*/ 1 h 139"/>
                <a:gd name="T22" fmla="*/ 1 w 418"/>
                <a:gd name="T23" fmla="*/ 1 h 139"/>
                <a:gd name="T24" fmla="*/ 1 w 418"/>
                <a:gd name="T25" fmla="*/ 1 h 139"/>
                <a:gd name="T26" fmla="*/ 1 w 418"/>
                <a:gd name="T27" fmla="*/ 1 h 139"/>
                <a:gd name="T28" fmla="*/ 1 w 418"/>
                <a:gd name="T29" fmla="*/ 1 h 139"/>
                <a:gd name="T30" fmla="*/ 1 w 418"/>
                <a:gd name="T31" fmla="*/ 1 h 139"/>
                <a:gd name="T32" fmla="*/ 1 w 418"/>
                <a:gd name="T33" fmla="*/ 1 h 139"/>
                <a:gd name="T34" fmla="*/ 1 w 418"/>
                <a:gd name="T35" fmla="*/ 1 h 139"/>
                <a:gd name="T36" fmla="*/ 1 w 418"/>
                <a:gd name="T37" fmla="*/ 1 h 139"/>
                <a:gd name="T38" fmla="*/ 1 w 418"/>
                <a:gd name="T39" fmla="*/ 1 h 139"/>
                <a:gd name="T40" fmla="*/ 1 w 418"/>
                <a:gd name="T41" fmla="*/ 1 h 139"/>
                <a:gd name="T42" fmla="*/ 1 w 418"/>
                <a:gd name="T43" fmla="*/ 1 h 139"/>
                <a:gd name="T44" fmla="*/ 1 w 418"/>
                <a:gd name="T45" fmla="*/ 1 h 139"/>
                <a:gd name="T46" fmla="*/ 1 w 418"/>
                <a:gd name="T47" fmla="*/ 1 h 139"/>
                <a:gd name="T48" fmla="*/ 1 w 418"/>
                <a:gd name="T49" fmla="*/ 1 h 139"/>
                <a:gd name="T50" fmla="*/ 1 w 418"/>
                <a:gd name="T51" fmla="*/ 1 h 139"/>
                <a:gd name="T52" fmla="*/ 1 w 418"/>
                <a:gd name="T53" fmla="*/ 1 h 139"/>
                <a:gd name="T54" fmla="*/ 1 w 418"/>
                <a:gd name="T55" fmla="*/ 1 h 139"/>
                <a:gd name="T56" fmla="*/ 1 w 418"/>
                <a:gd name="T57" fmla="*/ 1 h 139"/>
                <a:gd name="T58" fmla="*/ 1 w 418"/>
                <a:gd name="T59" fmla="*/ 1 h 139"/>
                <a:gd name="T60" fmla="*/ 1 w 418"/>
                <a:gd name="T61" fmla="*/ 1 h 139"/>
                <a:gd name="T62" fmla="*/ 0 w 418"/>
                <a:gd name="T63" fmla="*/ 1 h 1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8" h="139">
                  <a:moveTo>
                    <a:pt x="0" y="19"/>
                  </a:moveTo>
                  <a:lnTo>
                    <a:pt x="28" y="0"/>
                  </a:lnTo>
                  <a:lnTo>
                    <a:pt x="62" y="9"/>
                  </a:lnTo>
                  <a:lnTo>
                    <a:pt x="87" y="19"/>
                  </a:lnTo>
                  <a:lnTo>
                    <a:pt x="79" y="35"/>
                  </a:lnTo>
                  <a:lnTo>
                    <a:pt x="129" y="21"/>
                  </a:lnTo>
                  <a:lnTo>
                    <a:pt x="154" y="31"/>
                  </a:lnTo>
                  <a:lnTo>
                    <a:pt x="133" y="31"/>
                  </a:lnTo>
                  <a:lnTo>
                    <a:pt x="185" y="49"/>
                  </a:lnTo>
                  <a:lnTo>
                    <a:pt x="129" y="53"/>
                  </a:lnTo>
                  <a:lnTo>
                    <a:pt x="154" y="58"/>
                  </a:lnTo>
                  <a:lnTo>
                    <a:pt x="136" y="71"/>
                  </a:lnTo>
                  <a:lnTo>
                    <a:pt x="163" y="62"/>
                  </a:lnTo>
                  <a:lnTo>
                    <a:pt x="192" y="91"/>
                  </a:lnTo>
                  <a:lnTo>
                    <a:pt x="198" y="77"/>
                  </a:lnTo>
                  <a:lnTo>
                    <a:pt x="270" y="91"/>
                  </a:lnTo>
                  <a:lnTo>
                    <a:pt x="353" y="67"/>
                  </a:lnTo>
                  <a:lnTo>
                    <a:pt x="418" y="94"/>
                  </a:lnTo>
                  <a:lnTo>
                    <a:pt x="397" y="109"/>
                  </a:lnTo>
                  <a:lnTo>
                    <a:pt x="405" y="135"/>
                  </a:lnTo>
                  <a:lnTo>
                    <a:pt x="361" y="139"/>
                  </a:lnTo>
                  <a:lnTo>
                    <a:pt x="320" y="118"/>
                  </a:lnTo>
                  <a:lnTo>
                    <a:pt x="320" y="135"/>
                  </a:lnTo>
                  <a:lnTo>
                    <a:pt x="303" y="135"/>
                  </a:lnTo>
                  <a:lnTo>
                    <a:pt x="204" y="139"/>
                  </a:lnTo>
                  <a:lnTo>
                    <a:pt x="195" y="119"/>
                  </a:lnTo>
                  <a:lnTo>
                    <a:pt x="177" y="135"/>
                  </a:lnTo>
                  <a:lnTo>
                    <a:pt x="145" y="119"/>
                  </a:lnTo>
                  <a:lnTo>
                    <a:pt x="129" y="135"/>
                  </a:lnTo>
                  <a:lnTo>
                    <a:pt x="91" y="39"/>
                  </a:lnTo>
                  <a:lnTo>
                    <a:pt x="50" y="49"/>
                  </a:lnTo>
                  <a:lnTo>
                    <a:pt x="0" y="1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7" name="Freeform 48"/>
            <p:cNvSpPr>
              <a:spLocks/>
            </p:cNvSpPr>
            <p:nvPr/>
          </p:nvSpPr>
          <p:spPr bwMode="auto">
            <a:xfrm>
              <a:off x="1247" y="644"/>
              <a:ext cx="172" cy="121"/>
            </a:xfrm>
            <a:custGeom>
              <a:avLst/>
              <a:gdLst>
                <a:gd name="T0" fmla="*/ 0 w 272"/>
                <a:gd name="T1" fmla="*/ 1 h 191"/>
                <a:gd name="T2" fmla="*/ 1 w 272"/>
                <a:gd name="T3" fmla="*/ 1 h 191"/>
                <a:gd name="T4" fmla="*/ 1 w 272"/>
                <a:gd name="T5" fmla="*/ 1 h 191"/>
                <a:gd name="T6" fmla="*/ 1 w 272"/>
                <a:gd name="T7" fmla="*/ 1 h 191"/>
                <a:gd name="T8" fmla="*/ 1 w 272"/>
                <a:gd name="T9" fmla="*/ 0 h 191"/>
                <a:gd name="T10" fmla="*/ 1 w 272"/>
                <a:gd name="T11" fmla="*/ 1 h 191"/>
                <a:gd name="T12" fmla="*/ 1 w 272"/>
                <a:gd name="T13" fmla="*/ 1 h 191"/>
                <a:gd name="T14" fmla="*/ 1 w 272"/>
                <a:gd name="T15" fmla="*/ 1 h 191"/>
                <a:gd name="T16" fmla="*/ 1 w 272"/>
                <a:gd name="T17" fmla="*/ 1 h 191"/>
                <a:gd name="T18" fmla="*/ 1 w 272"/>
                <a:gd name="T19" fmla="*/ 1 h 191"/>
                <a:gd name="T20" fmla="*/ 1 w 272"/>
                <a:gd name="T21" fmla="*/ 1 h 191"/>
                <a:gd name="T22" fmla="*/ 1 w 272"/>
                <a:gd name="T23" fmla="*/ 1 h 191"/>
                <a:gd name="T24" fmla="*/ 1 w 272"/>
                <a:gd name="T25" fmla="*/ 1 h 191"/>
                <a:gd name="T26" fmla="*/ 1 w 272"/>
                <a:gd name="T27" fmla="*/ 1 h 191"/>
                <a:gd name="T28" fmla="*/ 1 w 272"/>
                <a:gd name="T29" fmla="*/ 1 h 191"/>
                <a:gd name="T30" fmla="*/ 1 w 272"/>
                <a:gd name="T31" fmla="*/ 1 h 191"/>
                <a:gd name="T32" fmla="*/ 1 w 272"/>
                <a:gd name="T33" fmla="*/ 1 h 191"/>
                <a:gd name="T34" fmla="*/ 1 w 272"/>
                <a:gd name="T35" fmla="*/ 1 h 191"/>
                <a:gd name="T36" fmla="*/ 1 w 272"/>
                <a:gd name="T37" fmla="*/ 1 h 191"/>
                <a:gd name="T38" fmla="*/ 1 w 272"/>
                <a:gd name="T39" fmla="*/ 1 h 191"/>
                <a:gd name="T40" fmla="*/ 1 w 272"/>
                <a:gd name="T41" fmla="*/ 1 h 191"/>
                <a:gd name="T42" fmla="*/ 1 w 272"/>
                <a:gd name="T43" fmla="*/ 1 h 191"/>
                <a:gd name="T44" fmla="*/ 1 w 272"/>
                <a:gd name="T45" fmla="*/ 1 h 191"/>
                <a:gd name="T46" fmla="*/ 1 w 272"/>
                <a:gd name="T47" fmla="*/ 1 h 191"/>
                <a:gd name="T48" fmla="*/ 1 w 272"/>
                <a:gd name="T49" fmla="*/ 1 h 191"/>
                <a:gd name="T50" fmla="*/ 1 w 272"/>
                <a:gd name="T51" fmla="*/ 1 h 191"/>
                <a:gd name="T52" fmla="*/ 1 w 272"/>
                <a:gd name="T53" fmla="*/ 1 h 191"/>
                <a:gd name="T54" fmla="*/ 1 w 272"/>
                <a:gd name="T55" fmla="*/ 1 h 191"/>
                <a:gd name="T56" fmla="*/ 1 w 272"/>
                <a:gd name="T57" fmla="*/ 1 h 191"/>
                <a:gd name="T58" fmla="*/ 1 w 272"/>
                <a:gd name="T59" fmla="*/ 1 h 191"/>
                <a:gd name="T60" fmla="*/ 1 w 272"/>
                <a:gd name="T61" fmla="*/ 1 h 191"/>
                <a:gd name="T62" fmla="*/ 1 w 272"/>
                <a:gd name="T63" fmla="*/ 1 h 191"/>
                <a:gd name="T64" fmla="*/ 1 w 272"/>
                <a:gd name="T65" fmla="*/ 1 h 191"/>
                <a:gd name="T66" fmla="*/ 1 w 272"/>
                <a:gd name="T67" fmla="*/ 1 h 191"/>
                <a:gd name="T68" fmla="*/ 1 w 272"/>
                <a:gd name="T69" fmla="*/ 1 h 191"/>
                <a:gd name="T70" fmla="*/ 0 w 272"/>
                <a:gd name="T71" fmla="*/ 1 h 191"/>
                <a:gd name="T72" fmla="*/ 1 w 272"/>
                <a:gd name="T73" fmla="*/ 1 h 191"/>
                <a:gd name="T74" fmla="*/ 0 w 272"/>
                <a:gd name="T75" fmla="*/ 1 h 1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72" h="191">
                  <a:moveTo>
                    <a:pt x="0" y="59"/>
                  </a:moveTo>
                  <a:lnTo>
                    <a:pt x="67" y="49"/>
                  </a:lnTo>
                  <a:lnTo>
                    <a:pt x="33" y="22"/>
                  </a:lnTo>
                  <a:lnTo>
                    <a:pt x="87" y="13"/>
                  </a:lnTo>
                  <a:lnTo>
                    <a:pt x="45" y="0"/>
                  </a:lnTo>
                  <a:lnTo>
                    <a:pt x="116" y="14"/>
                  </a:lnTo>
                  <a:lnTo>
                    <a:pt x="137" y="49"/>
                  </a:lnTo>
                  <a:lnTo>
                    <a:pt x="175" y="50"/>
                  </a:lnTo>
                  <a:lnTo>
                    <a:pt x="187" y="75"/>
                  </a:lnTo>
                  <a:lnTo>
                    <a:pt x="192" y="58"/>
                  </a:lnTo>
                  <a:lnTo>
                    <a:pt x="212" y="59"/>
                  </a:lnTo>
                  <a:lnTo>
                    <a:pt x="200" y="75"/>
                  </a:lnTo>
                  <a:lnTo>
                    <a:pt x="224" y="85"/>
                  </a:lnTo>
                  <a:lnTo>
                    <a:pt x="211" y="107"/>
                  </a:lnTo>
                  <a:lnTo>
                    <a:pt x="251" y="105"/>
                  </a:lnTo>
                  <a:lnTo>
                    <a:pt x="272" y="125"/>
                  </a:lnTo>
                  <a:lnTo>
                    <a:pt x="220" y="136"/>
                  </a:lnTo>
                  <a:lnTo>
                    <a:pt x="207" y="159"/>
                  </a:lnTo>
                  <a:lnTo>
                    <a:pt x="193" y="136"/>
                  </a:lnTo>
                  <a:lnTo>
                    <a:pt x="183" y="189"/>
                  </a:lnTo>
                  <a:lnTo>
                    <a:pt x="150" y="161"/>
                  </a:lnTo>
                  <a:lnTo>
                    <a:pt x="167" y="191"/>
                  </a:lnTo>
                  <a:lnTo>
                    <a:pt x="104" y="188"/>
                  </a:lnTo>
                  <a:lnTo>
                    <a:pt x="85" y="173"/>
                  </a:lnTo>
                  <a:lnTo>
                    <a:pt x="112" y="169"/>
                  </a:lnTo>
                  <a:lnTo>
                    <a:pt x="79" y="166"/>
                  </a:lnTo>
                  <a:lnTo>
                    <a:pt x="70" y="155"/>
                  </a:lnTo>
                  <a:lnTo>
                    <a:pt x="87" y="152"/>
                  </a:lnTo>
                  <a:lnTo>
                    <a:pt x="62" y="139"/>
                  </a:lnTo>
                  <a:lnTo>
                    <a:pt x="146" y="122"/>
                  </a:lnTo>
                  <a:lnTo>
                    <a:pt x="45" y="125"/>
                  </a:lnTo>
                  <a:lnTo>
                    <a:pt x="24" y="109"/>
                  </a:lnTo>
                  <a:lnTo>
                    <a:pt x="62" y="100"/>
                  </a:lnTo>
                  <a:lnTo>
                    <a:pt x="8" y="85"/>
                  </a:lnTo>
                  <a:lnTo>
                    <a:pt x="17" y="85"/>
                  </a:lnTo>
                  <a:lnTo>
                    <a:pt x="0" y="71"/>
                  </a:lnTo>
                  <a:lnTo>
                    <a:pt x="67" y="71"/>
                  </a:lnTo>
                  <a:lnTo>
                    <a:pt x="0" y="5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8" name="Freeform 49"/>
            <p:cNvSpPr>
              <a:spLocks/>
            </p:cNvSpPr>
            <p:nvPr/>
          </p:nvSpPr>
          <p:spPr bwMode="auto">
            <a:xfrm>
              <a:off x="1247" y="852"/>
              <a:ext cx="43" cy="28"/>
            </a:xfrm>
            <a:custGeom>
              <a:avLst/>
              <a:gdLst>
                <a:gd name="T0" fmla="*/ 0 w 67"/>
                <a:gd name="T1" fmla="*/ 1 h 45"/>
                <a:gd name="T2" fmla="*/ 1 w 67"/>
                <a:gd name="T3" fmla="*/ 0 h 45"/>
                <a:gd name="T4" fmla="*/ 1 w 67"/>
                <a:gd name="T5" fmla="*/ 1 h 45"/>
                <a:gd name="T6" fmla="*/ 1 w 67"/>
                <a:gd name="T7" fmla="*/ 1 h 45"/>
                <a:gd name="T8" fmla="*/ 0 w 67"/>
                <a:gd name="T9" fmla="*/ 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45">
                  <a:moveTo>
                    <a:pt x="0" y="31"/>
                  </a:moveTo>
                  <a:lnTo>
                    <a:pt x="11" y="0"/>
                  </a:lnTo>
                  <a:lnTo>
                    <a:pt x="59" y="8"/>
                  </a:lnTo>
                  <a:lnTo>
                    <a:pt x="67" y="45"/>
                  </a:lnTo>
                  <a:lnTo>
                    <a:pt x="0" y="3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19" name="Freeform 50"/>
            <p:cNvSpPr>
              <a:spLocks/>
            </p:cNvSpPr>
            <p:nvPr/>
          </p:nvSpPr>
          <p:spPr bwMode="auto">
            <a:xfrm>
              <a:off x="1247" y="775"/>
              <a:ext cx="46" cy="12"/>
            </a:xfrm>
            <a:custGeom>
              <a:avLst/>
              <a:gdLst>
                <a:gd name="T0" fmla="*/ 0 w 74"/>
                <a:gd name="T1" fmla="*/ 1 h 20"/>
                <a:gd name="T2" fmla="*/ 1 w 74"/>
                <a:gd name="T3" fmla="*/ 1 h 20"/>
                <a:gd name="T4" fmla="*/ 1 w 74"/>
                <a:gd name="T5" fmla="*/ 1 h 20"/>
                <a:gd name="T6" fmla="*/ 1 w 74"/>
                <a:gd name="T7" fmla="*/ 0 h 20"/>
                <a:gd name="T8" fmla="*/ 0 w 74"/>
                <a:gd name="T9" fmla="*/ 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20">
                  <a:moveTo>
                    <a:pt x="0" y="9"/>
                  </a:moveTo>
                  <a:lnTo>
                    <a:pt x="18" y="20"/>
                  </a:lnTo>
                  <a:lnTo>
                    <a:pt x="74" y="9"/>
                  </a:lnTo>
                  <a:lnTo>
                    <a:pt x="19" y="0"/>
                  </a:lnTo>
                  <a:lnTo>
                    <a:pt x="0" y="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0" name="Freeform 51"/>
            <p:cNvSpPr>
              <a:spLocks/>
            </p:cNvSpPr>
            <p:nvPr/>
          </p:nvSpPr>
          <p:spPr bwMode="auto">
            <a:xfrm>
              <a:off x="1255" y="904"/>
              <a:ext cx="83" cy="62"/>
            </a:xfrm>
            <a:custGeom>
              <a:avLst/>
              <a:gdLst>
                <a:gd name="T0" fmla="*/ 0 w 130"/>
                <a:gd name="T1" fmla="*/ 1 h 100"/>
                <a:gd name="T2" fmla="*/ 1 w 130"/>
                <a:gd name="T3" fmla="*/ 1 h 100"/>
                <a:gd name="T4" fmla="*/ 1 w 130"/>
                <a:gd name="T5" fmla="*/ 1 h 100"/>
                <a:gd name="T6" fmla="*/ 1 w 130"/>
                <a:gd name="T7" fmla="*/ 1 h 100"/>
                <a:gd name="T8" fmla="*/ 1 w 130"/>
                <a:gd name="T9" fmla="*/ 1 h 100"/>
                <a:gd name="T10" fmla="*/ 1 w 130"/>
                <a:gd name="T11" fmla="*/ 1 h 100"/>
                <a:gd name="T12" fmla="*/ 1 w 130"/>
                <a:gd name="T13" fmla="*/ 1 h 100"/>
                <a:gd name="T14" fmla="*/ 1 w 130"/>
                <a:gd name="T15" fmla="*/ 1 h 100"/>
                <a:gd name="T16" fmla="*/ 1 w 130"/>
                <a:gd name="T17" fmla="*/ 1 h 100"/>
                <a:gd name="T18" fmla="*/ 1 w 130"/>
                <a:gd name="T19" fmla="*/ 0 h 100"/>
                <a:gd name="T20" fmla="*/ 1 w 130"/>
                <a:gd name="T21" fmla="*/ 1 h 100"/>
                <a:gd name="T22" fmla="*/ 0 w 130"/>
                <a:gd name="T23" fmla="*/ 1 h 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00">
                  <a:moveTo>
                    <a:pt x="0" y="18"/>
                  </a:moveTo>
                  <a:lnTo>
                    <a:pt x="4" y="65"/>
                  </a:lnTo>
                  <a:lnTo>
                    <a:pt x="20" y="73"/>
                  </a:lnTo>
                  <a:lnTo>
                    <a:pt x="15" y="98"/>
                  </a:lnTo>
                  <a:lnTo>
                    <a:pt x="32" y="100"/>
                  </a:lnTo>
                  <a:lnTo>
                    <a:pt x="54" y="77"/>
                  </a:lnTo>
                  <a:lnTo>
                    <a:pt x="32" y="65"/>
                  </a:lnTo>
                  <a:lnTo>
                    <a:pt x="86" y="65"/>
                  </a:lnTo>
                  <a:lnTo>
                    <a:pt x="130" y="6"/>
                  </a:lnTo>
                  <a:lnTo>
                    <a:pt x="11" y="0"/>
                  </a:lnTo>
                  <a:lnTo>
                    <a:pt x="27" y="19"/>
                  </a:lnTo>
                  <a:lnTo>
                    <a:pt x="0" y="1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1" name="Freeform 52"/>
            <p:cNvSpPr>
              <a:spLocks/>
            </p:cNvSpPr>
            <p:nvPr/>
          </p:nvSpPr>
          <p:spPr bwMode="auto">
            <a:xfrm>
              <a:off x="1314" y="570"/>
              <a:ext cx="471" cy="264"/>
            </a:xfrm>
            <a:custGeom>
              <a:avLst/>
              <a:gdLst>
                <a:gd name="T0" fmla="*/ 1 w 745"/>
                <a:gd name="T1" fmla="*/ 1 h 415"/>
                <a:gd name="T2" fmla="*/ 1 w 745"/>
                <a:gd name="T3" fmla="*/ 1 h 415"/>
                <a:gd name="T4" fmla="*/ 1 w 745"/>
                <a:gd name="T5" fmla="*/ 1 h 415"/>
                <a:gd name="T6" fmla="*/ 1 w 745"/>
                <a:gd name="T7" fmla="*/ 1 h 415"/>
                <a:gd name="T8" fmla="*/ 1 w 745"/>
                <a:gd name="T9" fmla="*/ 1 h 415"/>
                <a:gd name="T10" fmla="*/ 1 w 745"/>
                <a:gd name="T11" fmla="*/ 1 h 415"/>
                <a:gd name="T12" fmla="*/ 1 w 745"/>
                <a:gd name="T13" fmla="*/ 1 h 415"/>
                <a:gd name="T14" fmla="*/ 1 w 745"/>
                <a:gd name="T15" fmla="*/ 1 h 415"/>
                <a:gd name="T16" fmla="*/ 1 w 745"/>
                <a:gd name="T17" fmla="*/ 1 h 415"/>
                <a:gd name="T18" fmla="*/ 1 w 745"/>
                <a:gd name="T19" fmla="*/ 1 h 415"/>
                <a:gd name="T20" fmla="*/ 1 w 745"/>
                <a:gd name="T21" fmla="*/ 1 h 415"/>
                <a:gd name="T22" fmla="*/ 1 w 745"/>
                <a:gd name="T23" fmla="*/ 1 h 415"/>
                <a:gd name="T24" fmla="*/ 1 w 745"/>
                <a:gd name="T25" fmla="*/ 1 h 415"/>
                <a:gd name="T26" fmla="*/ 1 w 745"/>
                <a:gd name="T27" fmla="*/ 1 h 415"/>
                <a:gd name="T28" fmla="*/ 1 w 745"/>
                <a:gd name="T29" fmla="*/ 1 h 415"/>
                <a:gd name="T30" fmla="*/ 1 w 745"/>
                <a:gd name="T31" fmla="*/ 1 h 415"/>
                <a:gd name="T32" fmla="*/ 1 w 745"/>
                <a:gd name="T33" fmla="*/ 1 h 415"/>
                <a:gd name="T34" fmla="*/ 1 w 745"/>
                <a:gd name="T35" fmla="*/ 1 h 415"/>
                <a:gd name="T36" fmla="*/ 1 w 745"/>
                <a:gd name="T37" fmla="*/ 1 h 415"/>
                <a:gd name="T38" fmla="*/ 1 w 745"/>
                <a:gd name="T39" fmla="*/ 1 h 415"/>
                <a:gd name="T40" fmla="*/ 1 w 745"/>
                <a:gd name="T41" fmla="*/ 1 h 415"/>
                <a:gd name="T42" fmla="*/ 1 w 745"/>
                <a:gd name="T43" fmla="*/ 1 h 415"/>
                <a:gd name="T44" fmla="*/ 1 w 745"/>
                <a:gd name="T45" fmla="*/ 1 h 415"/>
                <a:gd name="T46" fmla="*/ 1 w 745"/>
                <a:gd name="T47" fmla="*/ 1 h 415"/>
                <a:gd name="T48" fmla="*/ 1 w 745"/>
                <a:gd name="T49" fmla="*/ 1 h 415"/>
                <a:gd name="T50" fmla="*/ 1 w 745"/>
                <a:gd name="T51" fmla="*/ 1 h 415"/>
                <a:gd name="T52" fmla="*/ 1 w 745"/>
                <a:gd name="T53" fmla="*/ 1 h 415"/>
                <a:gd name="T54" fmla="*/ 1 w 745"/>
                <a:gd name="T55" fmla="*/ 1 h 415"/>
                <a:gd name="T56" fmla="*/ 1 w 745"/>
                <a:gd name="T57" fmla="*/ 1 h 415"/>
                <a:gd name="T58" fmla="*/ 1 w 745"/>
                <a:gd name="T59" fmla="*/ 1 h 415"/>
                <a:gd name="T60" fmla="*/ 1 w 745"/>
                <a:gd name="T61" fmla="*/ 1 h 415"/>
                <a:gd name="T62" fmla="*/ 1 w 745"/>
                <a:gd name="T63" fmla="*/ 1 h 415"/>
                <a:gd name="T64" fmla="*/ 1 w 745"/>
                <a:gd name="T65" fmla="*/ 1 h 415"/>
                <a:gd name="T66" fmla="*/ 1 w 745"/>
                <a:gd name="T67" fmla="*/ 1 h 415"/>
                <a:gd name="T68" fmla="*/ 1 w 745"/>
                <a:gd name="T69" fmla="*/ 1 h 415"/>
                <a:gd name="T70" fmla="*/ 1 w 745"/>
                <a:gd name="T71" fmla="*/ 1 h 415"/>
                <a:gd name="T72" fmla="*/ 1 w 745"/>
                <a:gd name="T73" fmla="*/ 1 h 415"/>
                <a:gd name="T74" fmla="*/ 1 w 745"/>
                <a:gd name="T75" fmla="*/ 0 h 415"/>
                <a:gd name="T76" fmla="*/ 1 w 745"/>
                <a:gd name="T77" fmla="*/ 1 h 415"/>
                <a:gd name="T78" fmla="*/ 1 w 745"/>
                <a:gd name="T79" fmla="*/ 1 h 415"/>
                <a:gd name="T80" fmla="*/ 1 w 745"/>
                <a:gd name="T81" fmla="*/ 1 h 415"/>
                <a:gd name="T82" fmla="*/ 1 w 745"/>
                <a:gd name="T83" fmla="*/ 1 h 415"/>
                <a:gd name="T84" fmla="*/ 1 w 745"/>
                <a:gd name="T85" fmla="*/ 1 h 415"/>
                <a:gd name="T86" fmla="*/ 1 w 745"/>
                <a:gd name="T87" fmla="*/ 1 h 4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45" h="415">
                  <a:moveTo>
                    <a:pt x="0" y="96"/>
                  </a:moveTo>
                  <a:lnTo>
                    <a:pt x="63" y="96"/>
                  </a:lnTo>
                  <a:lnTo>
                    <a:pt x="40" y="114"/>
                  </a:lnTo>
                  <a:lnTo>
                    <a:pt x="135" y="101"/>
                  </a:lnTo>
                  <a:lnTo>
                    <a:pt x="56" y="114"/>
                  </a:lnTo>
                  <a:lnTo>
                    <a:pt x="79" y="118"/>
                  </a:lnTo>
                  <a:lnTo>
                    <a:pt x="49" y="124"/>
                  </a:lnTo>
                  <a:lnTo>
                    <a:pt x="62" y="134"/>
                  </a:lnTo>
                  <a:lnTo>
                    <a:pt x="182" y="115"/>
                  </a:lnTo>
                  <a:lnTo>
                    <a:pt x="63" y="143"/>
                  </a:lnTo>
                  <a:lnTo>
                    <a:pt x="114" y="161"/>
                  </a:lnTo>
                  <a:lnTo>
                    <a:pt x="162" y="132"/>
                  </a:lnTo>
                  <a:lnTo>
                    <a:pt x="238" y="128"/>
                  </a:lnTo>
                  <a:lnTo>
                    <a:pt x="161" y="136"/>
                  </a:lnTo>
                  <a:lnTo>
                    <a:pt x="135" y="161"/>
                  </a:lnTo>
                  <a:lnTo>
                    <a:pt x="186" y="164"/>
                  </a:lnTo>
                  <a:lnTo>
                    <a:pt x="238" y="141"/>
                  </a:lnTo>
                  <a:lnTo>
                    <a:pt x="205" y="161"/>
                  </a:lnTo>
                  <a:lnTo>
                    <a:pt x="238" y="161"/>
                  </a:lnTo>
                  <a:lnTo>
                    <a:pt x="292" y="143"/>
                  </a:lnTo>
                  <a:lnTo>
                    <a:pt x="286" y="127"/>
                  </a:lnTo>
                  <a:lnTo>
                    <a:pt x="346" y="106"/>
                  </a:lnTo>
                  <a:lnTo>
                    <a:pt x="304" y="143"/>
                  </a:lnTo>
                  <a:lnTo>
                    <a:pt x="398" y="136"/>
                  </a:lnTo>
                  <a:lnTo>
                    <a:pt x="207" y="176"/>
                  </a:lnTo>
                  <a:lnTo>
                    <a:pt x="251" y="214"/>
                  </a:lnTo>
                  <a:lnTo>
                    <a:pt x="289" y="214"/>
                  </a:lnTo>
                  <a:lnTo>
                    <a:pt x="267" y="223"/>
                  </a:lnTo>
                  <a:lnTo>
                    <a:pt x="191" y="181"/>
                  </a:lnTo>
                  <a:lnTo>
                    <a:pt x="133" y="176"/>
                  </a:lnTo>
                  <a:lnTo>
                    <a:pt x="131" y="194"/>
                  </a:lnTo>
                  <a:lnTo>
                    <a:pt x="162" y="199"/>
                  </a:lnTo>
                  <a:lnTo>
                    <a:pt x="133" y="207"/>
                  </a:lnTo>
                  <a:lnTo>
                    <a:pt x="207" y="253"/>
                  </a:lnTo>
                  <a:lnTo>
                    <a:pt x="174" y="253"/>
                  </a:lnTo>
                  <a:lnTo>
                    <a:pt x="252" y="254"/>
                  </a:lnTo>
                  <a:lnTo>
                    <a:pt x="211" y="266"/>
                  </a:lnTo>
                  <a:lnTo>
                    <a:pt x="232" y="280"/>
                  </a:lnTo>
                  <a:lnTo>
                    <a:pt x="162" y="260"/>
                  </a:lnTo>
                  <a:lnTo>
                    <a:pt x="123" y="266"/>
                  </a:lnTo>
                  <a:lnTo>
                    <a:pt x="110" y="305"/>
                  </a:lnTo>
                  <a:lnTo>
                    <a:pt x="147" y="292"/>
                  </a:lnTo>
                  <a:lnTo>
                    <a:pt x="137" y="307"/>
                  </a:lnTo>
                  <a:lnTo>
                    <a:pt x="156" y="307"/>
                  </a:lnTo>
                  <a:lnTo>
                    <a:pt x="177" y="280"/>
                  </a:lnTo>
                  <a:lnTo>
                    <a:pt x="170" y="302"/>
                  </a:lnTo>
                  <a:lnTo>
                    <a:pt x="191" y="303"/>
                  </a:lnTo>
                  <a:lnTo>
                    <a:pt x="147" y="316"/>
                  </a:lnTo>
                  <a:lnTo>
                    <a:pt x="174" y="316"/>
                  </a:lnTo>
                  <a:lnTo>
                    <a:pt x="156" y="320"/>
                  </a:lnTo>
                  <a:lnTo>
                    <a:pt x="172" y="338"/>
                  </a:lnTo>
                  <a:lnTo>
                    <a:pt x="205" y="338"/>
                  </a:lnTo>
                  <a:lnTo>
                    <a:pt x="232" y="311"/>
                  </a:lnTo>
                  <a:lnTo>
                    <a:pt x="182" y="348"/>
                  </a:lnTo>
                  <a:lnTo>
                    <a:pt x="133" y="320"/>
                  </a:lnTo>
                  <a:lnTo>
                    <a:pt x="88" y="321"/>
                  </a:lnTo>
                  <a:lnTo>
                    <a:pt x="124" y="359"/>
                  </a:lnTo>
                  <a:lnTo>
                    <a:pt x="62" y="374"/>
                  </a:lnTo>
                  <a:lnTo>
                    <a:pt x="71" y="399"/>
                  </a:lnTo>
                  <a:lnTo>
                    <a:pt x="79" y="380"/>
                  </a:lnTo>
                  <a:lnTo>
                    <a:pt x="83" y="399"/>
                  </a:lnTo>
                  <a:lnTo>
                    <a:pt x="124" y="388"/>
                  </a:lnTo>
                  <a:lnTo>
                    <a:pt x="161" y="411"/>
                  </a:lnTo>
                  <a:lnTo>
                    <a:pt x="179" y="407"/>
                  </a:lnTo>
                  <a:lnTo>
                    <a:pt x="162" y="390"/>
                  </a:lnTo>
                  <a:lnTo>
                    <a:pt x="207" y="397"/>
                  </a:lnTo>
                  <a:lnTo>
                    <a:pt x="205" y="383"/>
                  </a:lnTo>
                  <a:lnTo>
                    <a:pt x="221" y="401"/>
                  </a:lnTo>
                  <a:lnTo>
                    <a:pt x="237" y="393"/>
                  </a:lnTo>
                  <a:lnTo>
                    <a:pt x="228" y="383"/>
                  </a:lnTo>
                  <a:lnTo>
                    <a:pt x="262" y="393"/>
                  </a:lnTo>
                  <a:lnTo>
                    <a:pt x="263" y="415"/>
                  </a:lnTo>
                  <a:lnTo>
                    <a:pt x="325" y="393"/>
                  </a:lnTo>
                  <a:lnTo>
                    <a:pt x="337" y="374"/>
                  </a:lnTo>
                  <a:lnTo>
                    <a:pt x="310" y="380"/>
                  </a:lnTo>
                  <a:lnTo>
                    <a:pt x="310" y="359"/>
                  </a:lnTo>
                  <a:lnTo>
                    <a:pt x="238" y="356"/>
                  </a:lnTo>
                  <a:lnTo>
                    <a:pt x="331" y="347"/>
                  </a:lnTo>
                  <a:lnTo>
                    <a:pt x="344" y="334"/>
                  </a:lnTo>
                  <a:lnTo>
                    <a:pt x="331" y="312"/>
                  </a:lnTo>
                  <a:lnTo>
                    <a:pt x="385" y="316"/>
                  </a:lnTo>
                  <a:lnTo>
                    <a:pt x="395" y="307"/>
                  </a:lnTo>
                  <a:lnTo>
                    <a:pt x="362" y="302"/>
                  </a:lnTo>
                  <a:lnTo>
                    <a:pt x="408" y="294"/>
                  </a:lnTo>
                  <a:lnTo>
                    <a:pt x="375" y="284"/>
                  </a:lnTo>
                  <a:lnTo>
                    <a:pt x="418" y="275"/>
                  </a:lnTo>
                  <a:lnTo>
                    <a:pt x="418" y="264"/>
                  </a:lnTo>
                  <a:lnTo>
                    <a:pt x="343" y="260"/>
                  </a:lnTo>
                  <a:lnTo>
                    <a:pt x="382" y="248"/>
                  </a:lnTo>
                  <a:lnTo>
                    <a:pt x="342" y="246"/>
                  </a:lnTo>
                  <a:lnTo>
                    <a:pt x="418" y="253"/>
                  </a:lnTo>
                  <a:lnTo>
                    <a:pt x="420" y="239"/>
                  </a:lnTo>
                  <a:lnTo>
                    <a:pt x="342" y="236"/>
                  </a:lnTo>
                  <a:lnTo>
                    <a:pt x="444" y="223"/>
                  </a:lnTo>
                  <a:lnTo>
                    <a:pt x="418" y="208"/>
                  </a:lnTo>
                  <a:lnTo>
                    <a:pt x="491" y="212"/>
                  </a:lnTo>
                  <a:lnTo>
                    <a:pt x="512" y="194"/>
                  </a:lnTo>
                  <a:lnTo>
                    <a:pt x="476" y="189"/>
                  </a:lnTo>
                  <a:lnTo>
                    <a:pt x="521" y="185"/>
                  </a:lnTo>
                  <a:lnTo>
                    <a:pt x="517" y="170"/>
                  </a:lnTo>
                  <a:lnTo>
                    <a:pt x="537" y="173"/>
                  </a:lnTo>
                  <a:lnTo>
                    <a:pt x="665" y="109"/>
                  </a:lnTo>
                  <a:lnTo>
                    <a:pt x="525" y="131"/>
                  </a:lnTo>
                  <a:lnTo>
                    <a:pt x="603" y="101"/>
                  </a:lnTo>
                  <a:lnTo>
                    <a:pt x="554" y="104"/>
                  </a:lnTo>
                  <a:lnTo>
                    <a:pt x="544" y="90"/>
                  </a:lnTo>
                  <a:lnTo>
                    <a:pt x="632" y="96"/>
                  </a:lnTo>
                  <a:lnTo>
                    <a:pt x="745" y="60"/>
                  </a:lnTo>
                  <a:lnTo>
                    <a:pt x="741" y="46"/>
                  </a:lnTo>
                  <a:lnTo>
                    <a:pt x="693" y="46"/>
                  </a:lnTo>
                  <a:lnTo>
                    <a:pt x="684" y="18"/>
                  </a:lnTo>
                  <a:lnTo>
                    <a:pt x="554" y="34"/>
                  </a:lnTo>
                  <a:lnTo>
                    <a:pt x="611" y="11"/>
                  </a:lnTo>
                  <a:lnTo>
                    <a:pt x="442" y="0"/>
                  </a:lnTo>
                  <a:lnTo>
                    <a:pt x="427" y="15"/>
                  </a:lnTo>
                  <a:lnTo>
                    <a:pt x="442" y="23"/>
                  </a:lnTo>
                  <a:lnTo>
                    <a:pt x="408" y="6"/>
                  </a:lnTo>
                  <a:lnTo>
                    <a:pt x="331" y="9"/>
                  </a:lnTo>
                  <a:lnTo>
                    <a:pt x="387" y="36"/>
                  </a:lnTo>
                  <a:lnTo>
                    <a:pt x="368" y="46"/>
                  </a:lnTo>
                  <a:lnTo>
                    <a:pt x="342" y="15"/>
                  </a:lnTo>
                  <a:lnTo>
                    <a:pt x="270" y="11"/>
                  </a:lnTo>
                  <a:lnTo>
                    <a:pt x="286" y="28"/>
                  </a:lnTo>
                  <a:lnTo>
                    <a:pt x="234" y="20"/>
                  </a:lnTo>
                  <a:lnTo>
                    <a:pt x="262" y="42"/>
                  </a:lnTo>
                  <a:lnTo>
                    <a:pt x="218" y="32"/>
                  </a:lnTo>
                  <a:lnTo>
                    <a:pt x="230" y="42"/>
                  </a:lnTo>
                  <a:lnTo>
                    <a:pt x="207" y="46"/>
                  </a:lnTo>
                  <a:lnTo>
                    <a:pt x="262" y="73"/>
                  </a:lnTo>
                  <a:lnTo>
                    <a:pt x="141" y="42"/>
                  </a:lnTo>
                  <a:lnTo>
                    <a:pt x="114" y="61"/>
                  </a:lnTo>
                  <a:lnTo>
                    <a:pt x="162" y="73"/>
                  </a:lnTo>
                  <a:lnTo>
                    <a:pt x="83" y="65"/>
                  </a:lnTo>
                  <a:lnTo>
                    <a:pt x="0" y="9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2" name="Freeform 53"/>
            <p:cNvSpPr>
              <a:spLocks/>
            </p:cNvSpPr>
            <p:nvPr/>
          </p:nvSpPr>
          <p:spPr bwMode="auto">
            <a:xfrm>
              <a:off x="1342" y="909"/>
              <a:ext cx="439" cy="339"/>
            </a:xfrm>
            <a:custGeom>
              <a:avLst/>
              <a:gdLst>
                <a:gd name="T0" fmla="*/ 1 w 692"/>
                <a:gd name="T1" fmla="*/ 1 h 534"/>
                <a:gd name="T2" fmla="*/ 1 w 692"/>
                <a:gd name="T3" fmla="*/ 0 h 534"/>
                <a:gd name="T4" fmla="*/ 1 w 692"/>
                <a:gd name="T5" fmla="*/ 1 h 534"/>
                <a:gd name="T6" fmla="*/ 1 w 692"/>
                <a:gd name="T7" fmla="*/ 1 h 534"/>
                <a:gd name="T8" fmla="*/ 1 w 692"/>
                <a:gd name="T9" fmla="*/ 1 h 534"/>
                <a:gd name="T10" fmla="*/ 1 w 692"/>
                <a:gd name="T11" fmla="*/ 1 h 534"/>
                <a:gd name="T12" fmla="*/ 1 w 692"/>
                <a:gd name="T13" fmla="*/ 1 h 534"/>
                <a:gd name="T14" fmla="*/ 1 w 692"/>
                <a:gd name="T15" fmla="*/ 1 h 534"/>
                <a:gd name="T16" fmla="*/ 1 w 692"/>
                <a:gd name="T17" fmla="*/ 1 h 534"/>
                <a:gd name="T18" fmla="*/ 1 w 692"/>
                <a:gd name="T19" fmla="*/ 1 h 534"/>
                <a:gd name="T20" fmla="*/ 1 w 692"/>
                <a:gd name="T21" fmla="*/ 1 h 534"/>
                <a:gd name="T22" fmla="*/ 1 w 692"/>
                <a:gd name="T23" fmla="*/ 1 h 534"/>
                <a:gd name="T24" fmla="*/ 1 w 692"/>
                <a:gd name="T25" fmla="*/ 1 h 534"/>
                <a:gd name="T26" fmla="*/ 1 w 692"/>
                <a:gd name="T27" fmla="*/ 1 h 534"/>
                <a:gd name="T28" fmla="*/ 1 w 692"/>
                <a:gd name="T29" fmla="*/ 1 h 534"/>
                <a:gd name="T30" fmla="*/ 1 w 692"/>
                <a:gd name="T31" fmla="*/ 1 h 534"/>
                <a:gd name="T32" fmla="*/ 1 w 692"/>
                <a:gd name="T33" fmla="*/ 1 h 534"/>
                <a:gd name="T34" fmla="*/ 1 w 692"/>
                <a:gd name="T35" fmla="*/ 1 h 534"/>
                <a:gd name="T36" fmla="*/ 1 w 692"/>
                <a:gd name="T37" fmla="*/ 1 h 534"/>
                <a:gd name="T38" fmla="*/ 1 w 692"/>
                <a:gd name="T39" fmla="*/ 1 h 534"/>
                <a:gd name="T40" fmla="*/ 1 w 692"/>
                <a:gd name="T41" fmla="*/ 1 h 534"/>
                <a:gd name="T42" fmla="*/ 1 w 692"/>
                <a:gd name="T43" fmla="*/ 1 h 534"/>
                <a:gd name="T44" fmla="*/ 1 w 692"/>
                <a:gd name="T45" fmla="*/ 1 h 534"/>
                <a:gd name="T46" fmla="*/ 1 w 692"/>
                <a:gd name="T47" fmla="*/ 1 h 534"/>
                <a:gd name="T48" fmla="*/ 1 w 692"/>
                <a:gd name="T49" fmla="*/ 1 h 534"/>
                <a:gd name="T50" fmla="*/ 1 w 692"/>
                <a:gd name="T51" fmla="*/ 1 h 534"/>
                <a:gd name="T52" fmla="*/ 1 w 692"/>
                <a:gd name="T53" fmla="*/ 1 h 534"/>
                <a:gd name="T54" fmla="*/ 1 w 692"/>
                <a:gd name="T55" fmla="*/ 1 h 534"/>
                <a:gd name="T56" fmla="*/ 1 w 692"/>
                <a:gd name="T57" fmla="*/ 1 h 534"/>
                <a:gd name="T58" fmla="*/ 1 w 692"/>
                <a:gd name="T59" fmla="*/ 1 h 534"/>
                <a:gd name="T60" fmla="*/ 1 w 692"/>
                <a:gd name="T61" fmla="*/ 1 h 534"/>
                <a:gd name="T62" fmla="*/ 1 w 692"/>
                <a:gd name="T63" fmla="*/ 1 h 534"/>
                <a:gd name="T64" fmla="*/ 1 w 692"/>
                <a:gd name="T65" fmla="*/ 1 h 534"/>
                <a:gd name="T66" fmla="*/ 1 w 692"/>
                <a:gd name="T67" fmla="*/ 1 h 534"/>
                <a:gd name="T68" fmla="*/ 1 w 692"/>
                <a:gd name="T69" fmla="*/ 1 h 534"/>
                <a:gd name="T70" fmla="*/ 1 w 692"/>
                <a:gd name="T71" fmla="*/ 1 h 534"/>
                <a:gd name="T72" fmla="*/ 1 w 692"/>
                <a:gd name="T73" fmla="*/ 1 h 534"/>
                <a:gd name="T74" fmla="*/ 1 w 692"/>
                <a:gd name="T75" fmla="*/ 1 h 534"/>
                <a:gd name="T76" fmla="*/ 1 w 692"/>
                <a:gd name="T77" fmla="*/ 1 h 534"/>
                <a:gd name="T78" fmla="*/ 1 w 692"/>
                <a:gd name="T79" fmla="*/ 1 h 534"/>
                <a:gd name="T80" fmla="*/ 1 w 692"/>
                <a:gd name="T81" fmla="*/ 1 h 534"/>
                <a:gd name="T82" fmla="*/ 1 w 692"/>
                <a:gd name="T83" fmla="*/ 1 h 534"/>
                <a:gd name="T84" fmla="*/ 1 w 692"/>
                <a:gd name="T85" fmla="*/ 1 h 534"/>
                <a:gd name="T86" fmla="*/ 1 w 692"/>
                <a:gd name="T87" fmla="*/ 1 h 534"/>
                <a:gd name="T88" fmla="*/ 1 w 692"/>
                <a:gd name="T89" fmla="*/ 1 h 534"/>
                <a:gd name="T90" fmla="*/ 1 w 692"/>
                <a:gd name="T91" fmla="*/ 1 h 534"/>
                <a:gd name="T92" fmla="*/ 1 w 692"/>
                <a:gd name="T93" fmla="*/ 1 h 534"/>
                <a:gd name="T94" fmla="*/ 1 w 692"/>
                <a:gd name="T95" fmla="*/ 1 h 534"/>
                <a:gd name="T96" fmla="*/ 1 w 692"/>
                <a:gd name="T97" fmla="*/ 1 h 534"/>
                <a:gd name="T98" fmla="*/ 1 w 692"/>
                <a:gd name="T99" fmla="*/ 1 h 534"/>
                <a:gd name="T100" fmla="*/ 1 w 692"/>
                <a:gd name="T101" fmla="*/ 1 h 534"/>
                <a:gd name="T102" fmla="*/ 1 w 692"/>
                <a:gd name="T103" fmla="*/ 1 h 534"/>
                <a:gd name="T104" fmla="*/ 0 w 692"/>
                <a:gd name="T105" fmla="*/ 1 h 5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92" h="534">
                  <a:moveTo>
                    <a:pt x="0" y="119"/>
                  </a:moveTo>
                  <a:lnTo>
                    <a:pt x="3" y="61"/>
                  </a:lnTo>
                  <a:lnTo>
                    <a:pt x="33" y="19"/>
                  </a:lnTo>
                  <a:lnTo>
                    <a:pt x="83" y="0"/>
                  </a:lnTo>
                  <a:lnTo>
                    <a:pt x="123" y="9"/>
                  </a:lnTo>
                  <a:lnTo>
                    <a:pt x="78" y="61"/>
                  </a:lnTo>
                  <a:lnTo>
                    <a:pt x="89" y="98"/>
                  </a:lnTo>
                  <a:lnTo>
                    <a:pt x="122" y="127"/>
                  </a:lnTo>
                  <a:lnTo>
                    <a:pt x="83" y="137"/>
                  </a:lnTo>
                  <a:lnTo>
                    <a:pt x="124" y="137"/>
                  </a:lnTo>
                  <a:lnTo>
                    <a:pt x="128" y="107"/>
                  </a:lnTo>
                  <a:lnTo>
                    <a:pt x="97" y="92"/>
                  </a:lnTo>
                  <a:lnTo>
                    <a:pt x="124" y="73"/>
                  </a:lnTo>
                  <a:lnTo>
                    <a:pt x="101" y="49"/>
                  </a:lnTo>
                  <a:lnTo>
                    <a:pt x="145" y="55"/>
                  </a:lnTo>
                  <a:lnTo>
                    <a:pt x="110" y="41"/>
                  </a:lnTo>
                  <a:lnTo>
                    <a:pt x="149" y="42"/>
                  </a:lnTo>
                  <a:lnTo>
                    <a:pt x="119" y="24"/>
                  </a:lnTo>
                  <a:lnTo>
                    <a:pt x="153" y="29"/>
                  </a:lnTo>
                  <a:lnTo>
                    <a:pt x="178" y="9"/>
                  </a:lnTo>
                  <a:lnTo>
                    <a:pt x="206" y="6"/>
                  </a:lnTo>
                  <a:lnTo>
                    <a:pt x="207" y="31"/>
                  </a:lnTo>
                  <a:lnTo>
                    <a:pt x="230" y="41"/>
                  </a:lnTo>
                  <a:lnTo>
                    <a:pt x="217" y="98"/>
                  </a:lnTo>
                  <a:lnTo>
                    <a:pt x="246" y="67"/>
                  </a:lnTo>
                  <a:lnTo>
                    <a:pt x="266" y="80"/>
                  </a:lnTo>
                  <a:lnTo>
                    <a:pt x="300" y="56"/>
                  </a:lnTo>
                  <a:lnTo>
                    <a:pt x="355" y="67"/>
                  </a:lnTo>
                  <a:lnTo>
                    <a:pt x="382" y="98"/>
                  </a:lnTo>
                  <a:lnTo>
                    <a:pt x="364" y="107"/>
                  </a:lnTo>
                  <a:lnTo>
                    <a:pt x="399" y="101"/>
                  </a:lnTo>
                  <a:lnTo>
                    <a:pt x="389" y="118"/>
                  </a:lnTo>
                  <a:lnTo>
                    <a:pt x="406" y="127"/>
                  </a:lnTo>
                  <a:lnTo>
                    <a:pt x="425" y="107"/>
                  </a:lnTo>
                  <a:lnTo>
                    <a:pt x="451" y="116"/>
                  </a:lnTo>
                  <a:lnTo>
                    <a:pt x="457" y="132"/>
                  </a:lnTo>
                  <a:lnTo>
                    <a:pt x="434" y="137"/>
                  </a:lnTo>
                  <a:lnTo>
                    <a:pt x="471" y="137"/>
                  </a:lnTo>
                  <a:lnTo>
                    <a:pt x="466" y="158"/>
                  </a:lnTo>
                  <a:lnTo>
                    <a:pt x="488" y="147"/>
                  </a:lnTo>
                  <a:lnTo>
                    <a:pt x="473" y="166"/>
                  </a:lnTo>
                  <a:lnTo>
                    <a:pt x="523" y="159"/>
                  </a:lnTo>
                  <a:lnTo>
                    <a:pt x="496" y="177"/>
                  </a:lnTo>
                  <a:lnTo>
                    <a:pt x="518" y="177"/>
                  </a:lnTo>
                  <a:lnTo>
                    <a:pt x="509" y="189"/>
                  </a:lnTo>
                  <a:lnTo>
                    <a:pt x="531" y="175"/>
                  </a:lnTo>
                  <a:lnTo>
                    <a:pt x="555" y="190"/>
                  </a:lnTo>
                  <a:lnTo>
                    <a:pt x="512" y="208"/>
                  </a:lnTo>
                  <a:lnTo>
                    <a:pt x="572" y="223"/>
                  </a:lnTo>
                  <a:lnTo>
                    <a:pt x="523" y="223"/>
                  </a:lnTo>
                  <a:lnTo>
                    <a:pt x="541" y="232"/>
                  </a:lnTo>
                  <a:lnTo>
                    <a:pt x="526" y="250"/>
                  </a:lnTo>
                  <a:lnTo>
                    <a:pt x="582" y="284"/>
                  </a:lnTo>
                  <a:lnTo>
                    <a:pt x="608" y="276"/>
                  </a:lnTo>
                  <a:lnTo>
                    <a:pt x="628" y="312"/>
                  </a:lnTo>
                  <a:lnTo>
                    <a:pt x="656" y="308"/>
                  </a:lnTo>
                  <a:lnTo>
                    <a:pt x="649" y="329"/>
                  </a:lnTo>
                  <a:lnTo>
                    <a:pt x="692" y="334"/>
                  </a:lnTo>
                  <a:lnTo>
                    <a:pt x="686" y="353"/>
                  </a:lnTo>
                  <a:lnTo>
                    <a:pt x="665" y="352"/>
                  </a:lnTo>
                  <a:lnTo>
                    <a:pt x="678" y="367"/>
                  </a:lnTo>
                  <a:lnTo>
                    <a:pt x="663" y="385"/>
                  </a:lnTo>
                  <a:lnTo>
                    <a:pt x="646" y="376"/>
                  </a:lnTo>
                  <a:lnTo>
                    <a:pt x="640" y="412"/>
                  </a:lnTo>
                  <a:lnTo>
                    <a:pt x="562" y="343"/>
                  </a:lnTo>
                  <a:lnTo>
                    <a:pt x="533" y="348"/>
                  </a:lnTo>
                  <a:lnTo>
                    <a:pt x="555" y="367"/>
                  </a:lnTo>
                  <a:lnTo>
                    <a:pt x="537" y="385"/>
                  </a:lnTo>
                  <a:lnTo>
                    <a:pt x="554" y="385"/>
                  </a:lnTo>
                  <a:lnTo>
                    <a:pt x="566" y="418"/>
                  </a:lnTo>
                  <a:lnTo>
                    <a:pt x="608" y="425"/>
                  </a:lnTo>
                  <a:lnTo>
                    <a:pt x="601" y="443"/>
                  </a:lnTo>
                  <a:lnTo>
                    <a:pt x="620" y="463"/>
                  </a:lnTo>
                  <a:lnTo>
                    <a:pt x="608" y="511"/>
                  </a:lnTo>
                  <a:lnTo>
                    <a:pt x="512" y="461"/>
                  </a:lnTo>
                  <a:lnTo>
                    <a:pt x="582" y="534"/>
                  </a:lnTo>
                  <a:lnTo>
                    <a:pt x="456" y="493"/>
                  </a:lnTo>
                  <a:lnTo>
                    <a:pt x="437" y="469"/>
                  </a:lnTo>
                  <a:lnTo>
                    <a:pt x="452" y="467"/>
                  </a:lnTo>
                  <a:lnTo>
                    <a:pt x="417" y="452"/>
                  </a:lnTo>
                  <a:lnTo>
                    <a:pt x="399" y="425"/>
                  </a:lnTo>
                  <a:lnTo>
                    <a:pt x="373" y="412"/>
                  </a:lnTo>
                  <a:lnTo>
                    <a:pt x="372" y="433"/>
                  </a:lnTo>
                  <a:lnTo>
                    <a:pt x="349" y="425"/>
                  </a:lnTo>
                  <a:lnTo>
                    <a:pt x="323" y="443"/>
                  </a:lnTo>
                  <a:lnTo>
                    <a:pt x="290" y="425"/>
                  </a:lnTo>
                  <a:lnTo>
                    <a:pt x="307" y="388"/>
                  </a:lnTo>
                  <a:lnTo>
                    <a:pt x="399" y="388"/>
                  </a:lnTo>
                  <a:lnTo>
                    <a:pt x="380" y="358"/>
                  </a:lnTo>
                  <a:lnTo>
                    <a:pt x="432" y="308"/>
                  </a:lnTo>
                  <a:lnTo>
                    <a:pt x="391" y="248"/>
                  </a:lnTo>
                  <a:lnTo>
                    <a:pt x="366" y="241"/>
                  </a:lnTo>
                  <a:lnTo>
                    <a:pt x="381" y="232"/>
                  </a:lnTo>
                  <a:lnTo>
                    <a:pt x="324" y="250"/>
                  </a:lnTo>
                  <a:lnTo>
                    <a:pt x="323" y="231"/>
                  </a:lnTo>
                  <a:lnTo>
                    <a:pt x="346" y="223"/>
                  </a:lnTo>
                  <a:lnTo>
                    <a:pt x="301" y="195"/>
                  </a:lnTo>
                  <a:lnTo>
                    <a:pt x="300" y="176"/>
                  </a:lnTo>
                  <a:lnTo>
                    <a:pt x="264" y="167"/>
                  </a:lnTo>
                  <a:lnTo>
                    <a:pt x="269" y="193"/>
                  </a:lnTo>
                  <a:lnTo>
                    <a:pt x="205" y="181"/>
                  </a:lnTo>
                  <a:lnTo>
                    <a:pt x="218" y="198"/>
                  </a:lnTo>
                  <a:lnTo>
                    <a:pt x="43" y="175"/>
                  </a:lnTo>
                  <a:lnTo>
                    <a:pt x="12" y="137"/>
                  </a:lnTo>
                  <a:lnTo>
                    <a:pt x="68" y="141"/>
                  </a:lnTo>
                  <a:lnTo>
                    <a:pt x="0" y="11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3" name="Freeform 54"/>
            <p:cNvSpPr>
              <a:spLocks/>
            </p:cNvSpPr>
            <p:nvPr/>
          </p:nvSpPr>
          <p:spPr bwMode="auto">
            <a:xfrm>
              <a:off x="1386" y="1144"/>
              <a:ext cx="101" cy="74"/>
            </a:xfrm>
            <a:custGeom>
              <a:avLst/>
              <a:gdLst>
                <a:gd name="T0" fmla="*/ 0 w 162"/>
                <a:gd name="T1" fmla="*/ 1 h 117"/>
                <a:gd name="T2" fmla="*/ 1 w 162"/>
                <a:gd name="T3" fmla="*/ 1 h 117"/>
                <a:gd name="T4" fmla="*/ 1 w 162"/>
                <a:gd name="T5" fmla="*/ 0 h 117"/>
                <a:gd name="T6" fmla="*/ 1 w 162"/>
                <a:gd name="T7" fmla="*/ 1 h 117"/>
                <a:gd name="T8" fmla="*/ 1 w 162"/>
                <a:gd name="T9" fmla="*/ 1 h 117"/>
                <a:gd name="T10" fmla="*/ 1 w 162"/>
                <a:gd name="T11" fmla="*/ 1 h 117"/>
                <a:gd name="T12" fmla="*/ 1 w 162"/>
                <a:gd name="T13" fmla="*/ 1 h 117"/>
                <a:gd name="T14" fmla="*/ 1 w 162"/>
                <a:gd name="T15" fmla="*/ 1 h 117"/>
                <a:gd name="T16" fmla="*/ 1 w 162"/>
                <a:gd name="T17" fmla="*/ 1 h 117"/>
                <a:gd name="T18" fmla="*/ 1 w 162"/>
                <a:gd name="T19" fmla="*/ 1 h 117"/>
                <a:gd name="T20" fmla="*/ 0 w 162"/>
                <a:gd name="T21" fmla="*/ 1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2" h="117">
                  <a:moveTo>
                    <a:pt x="0" y="97"/>
                  </a:moveTo>
                  <a:lnTo>
                    <a:pt x="23" y="74"/>
                  </a:lnTo>
                  <a:lnTo>
                    <a:pt x="42" y="0"/>
                  </a:lnTo>
                  <a:lnTo>
                    <a:pt x="54" y="25"/>
                  </a:lnTo>
                  <a:lnTo>
                    <a:pt x="93" y="33"/>
                  </a:lnTo>
                  <a:lnTo>
                    <a:pt x="162" y="85"/>
                  </a:lnTo>
                  <a:lnTo>
                    <a:pt x="150" y="100"/>
                  </a:lnTo>
                  <a:lnTo>
                    <a:pt x="87" y="74"/>
                  </a:lnTo>
                  <a:lnTo>
                    <a:pt x="48" y="117"/>
                  </a:lnTo>
                  <a:lnTo>
                    <a:pt x="35" y="85"/>
                  </a:lnTo>
                  <a:lnTo>
                    <a:pt x="0" y="9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4" name="Freeform 55"/>
            <p:cNvSpPr>
              <a:spLocks/>
            </p:cNvSpPr>
            <p:nvPr/>
          </p:nvSpPr>
          <p:spPr bwMode="auto">
            <a:xfrm>
              <a:off x="605" y="1304"/>
              <a:ext cx="126" cy="118"/>
            </a:xfrm>
            <a:custGeom>
              <a:avLst/>
              <a:gdLst>
                <a:gd name="T0" fmla="*/ 0 w 197"/>
                <a:gd name="T1" fmla="*/ 1 h 185"/>
                <a:gd name="T2" fmla="*/ 1 w 197"/>
                <a:gd name="T3" fmla="*/ 1 h 185"/>
                <a:gd name="T4" fmla="*/ 1 w 197"/>
                <a:gd name="T5" fmla="*/ 1 h 185"/>
                <a:gd name="T6" fmla="*/ 1 w 197"/>
                <a:gd name="T7" fmla="*/ 1 h 185"/>
                <a:gd name="T8" fmla="*/ 1 w 197"/>
                <a:gd name="T9" fmla="*/ 1 h 185"/>
                <a:gd name="T10" fmla="*/ 1 w 197"/>
                <a:gd name="T11" fmla="*/ 1 h 185"/>
                <a:gd name="T12" fmla="*/ 1 w 197"/>
                <a:gd name="T13" fmla="*/ 1 h 185"/>
                <a:gd name="T14" fmla="*/ 1 w 197"/>
                <a:gd name="T15" fmla="*/ 1 h 185"/>
                <a:gd name="T16" fmla="*/ 1 w 197"/>
                <a:gd name="T17" fmla="*/ 1 h 185"/>
                <a:gd name="T18" fmla="*/ 1 w 197"/>
                <a:gd name="T19" fmla="*/ 1 h 185"/>
                <a:gd name="T20" fmla="*/ 1 w 197"/>
                <a:gd name="T21" fmla="*/ 1 h 185"/>
                <a:gd name="T22" fmla="*/ 1 w 197"/>
                <a:gd name="T23" fmla="*/ 1 h 185"/>
                <a:gd name="T24" fmla="*/ 1 w 197"/>
                <a:gd name="T25" fmla="*/ 1 h 185"/>
                <a:gd name="T26" fmla="*/ 1 w 197"/>
                <a:gd name="T27" fmla="*/ 1 h 185"/>
                <a:gd name="T28" fmla="*/ 1 w 197"/>
                <a:gd name="T29" fmla="*/ 1 h 185"/>
                <a:gd name="T30" fmla="*/ 1 w 197"/>
                <a:gd name="T31" fmla="*/ 1 h 185"/>
                <a:gd name="T32" fmla="*/ 1 w 197"/>
                <a:gd name="T33" fmla="*/ 1 h 185"/>
                <a:gd name="T34" fmla="*/ 1 w 197"/>
                <a:gd name="T35" fmla="*/ 1 h 185"/>
                <a:gd name="T36" fmla="*/ 1 w 197"/>
                <a:gd name="T37" fmla="*/ 0 h 185"/>
                <a:gd name="T38" fmla="*/ 1 w 197"/>
                <a:gd name="T39" fmla="*/ 1 h 185"/>
                <a:gd name="T40" fmla="*/ 0 w 197"/>
                <a:gd name="T41" fmla="*/ 1 h 1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7" h="185">
                  <a:moveTo>
                    <a:pt x="0" y="13"/>
                  </a:moveTo>
                  <a:lnTo>
                    <a:pt x="11" y="43"/>
                  </a:lnTo>
                  <a:lnTo>
                    <a:pt x="37" y="58"/>
                  </a:lnTo>
                  <a:lnTo>
                    <a:pt x="48" y="47"/>
                  </a:lnTo>
                  <a:lnTo>
                    <a:pt x="25" y="32"/>
                  </a:lnTo>
                  <a:lnTo>
                    <a:pt x="48" y="32"/>
                  </a:lnTo>
                  <a:lnTo>
                    <a:pt x="68" y="58"/>
                  </a:lnTo>
                  <a:lnTo>
                    <a:pt x="63" y="9"/>
                  </a:lnTo>
                  <a:lnTo>
                    <a:pt x="78" y="50"/>
                  </a:lnTo>
                  <a:lnTo>
                    <a:pt x="119" y="67"/>
                  </a:lnTo>
                  <a:lnTo>
                    <a:pt x="113" y="94"/>
                  </a:lnTo>
                  <a:lnTo>
                    <a:pt x="159" y="131"/>
                  </a:lnTo>
                  <a:lnTo>
                    <a:pt x="142" y="154"/>
                  </a:lnTo>
                  <a:lnTo>
                    <a:pt x="171" y="136"/>
                  </a:lnTo>
                  <a:lnTo>
                    <a:pt x="177" y="185"/>
                  </a:lnTo>
                  <a:lnTo>
                    <a:pt x="194" y="176"/>
                  </a:lnTo>
                  <a:lnTo>
                    <a:pt x="197" y="141"/>
                  </a:lnTo>
                  <a:lnTo>
                    <a:pt x="151" y="119"/>
                  </a:lnTo>
                  <a:lnTo>
                    <a:pt x="64" y="0"/>
                  </a:lnTo>
                  <a:lnTo>
                    <a:pt x="14" y="32"/>
                  </a:lnTo>
                  <a:lnTo>
                    <a:pt x="0" y="1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5" name="Freeform 56"/>
            <p:cNvSpPr>
              <a:spLocks/>
            </p:cNvSpPr>
            <p:nvPr/>
          </p:nvSpPr>
          <p:spPr bwMode="auto">
            <a:xfrm>
              <a:off x="632" y="1341"/>
              <a:ext cx="20" cy="21"/>
            </a:xfrm>
            <a:custGeom>
              <a:avLst/>
              <a:gdLst>
                <a:gd name="T0" fmla="*/ 0 w 32"/>
                <a:gd name="T1" fmla="*/ 0 h 33"/>
                <a:gd name="T2" fmla="*/ 1 w 32"/>
                <a:gd name="T3" fmla="*/ 1 h 33"/>
                <a:gd name="T4" fmla="*/ 1 w 32"/>
                <a:gd name="T5" fmla="*/ 1 h 33"/>
                <a:gd name="T6" fmla="*/ 1 w 32"/>
                <a:gd name="T7" fmla="*/ 1 h 33"/>
                <a:gd name="T8" fmla="*/ 1 w 32"/>
                <a:gd name="T9" fmla="*/ 1 h 33"/>
                <a:gd name="T10" fmla="*/ 1 w 32"/>
                <a:gd name="T11" fmla="*/ 1 h 33"/>
                <a:gd name="T12" fmla="*/ 0 w 32"/>
                <a:gd name="T13" fmla="*/ 0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33">
                  <a:moveTo>
                    <a:pt x="0" y="0"/>
                  </a:moveTo>
                  <a:lnTo>
                    <a:pt x="12" y="33"/>
                  </a:lnTo>
                  <a:lnTo>
                    <a:pt x="13" y="15"/>
                  </a:lnTo>
                  <a:lnTo>
                    <a:pt x="32" y="27"/>
                  </a:lnTo>
                  <a:lnTo>
                    <a:pt x="18" y="10"/>
                  </a:lnTo>
                  <a:lnTo>
                    <a:pt x="32" y="6"/>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6" name="Freeform 57"/>
            <p:cNvSpPr>
              <a:spLocks/>
            </p:cNvSpPr>
            <p:nvPr/>
          </p:nvSpPr>
          <p:spPr bwMode="auto">
            <a:xfrm>
              <a:off x="646" y="1358"/>
              <a:ext cx="9" cy="29"/>
            </a:xfrm>
            <a:custGeom>
              <a:avLst/>
              <a:gdLst>
                <a:gd name="T0" fmla="*/ 0 w 15"/>
                <a:gd name="T1" fmla="*/ 0 h 47"/>
                <a:gd name="T2" fmla="*/ 1 w 15"/>
                <a:gd name="T3" fmla="*/ 1 h 47"/>
                <a:gd name="T4" fmla="*/ 1 w 15"/>
                <a:gd name="T5" fmla="*/ 1 h 47"/>
                <a:gd name="T6" fmla="*/ 0 w 15"/>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47">
                  <a:moveTo>
                    <a:pt x="0" y="0"/>
                  </a:moveTo>
                  <a:lnTo>
                    <a:pt x="13" y="7"/>
                  </a:lnTo>
                  <a:lnTo>
                    <a:pt x="15" y="47"/>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7" name="Freeform 58"/>
            <p:cNvSpPr>
              <a:spLocks/>
            </p:cNvSpPr>
            <p:nvPr/>
          </p:nvSpPr>
          <p:spPr bwMode="auto">
            <a:xfrm>
              <a:off x="657" y="1342"/>
              <a:ext cx="16" cy="20"/>
            </a:xfrm>
            <a:custGeom>
              <a:avLst/>
              <a:gdLst>
                <a:gd name="T0" fmla="*/ 0 w 22"/>
                <a:gd name="T1" fmla="*/ 0 h 32"/>
                <a:gd name="T2" fmla="*/ 1 w 22"/>
                <a:gd name="T3" fmla="*/ 1 h 32"/>
                <a:gd name="T4" fmla="*/ 1 w 22"/>
                <a:gd name="T5" fmla="*/ 1 h 32"/>
                <a:gd name="T6" fmla="*/ 1 w 22"/>
                <a:gd name="T7" fmla="*/ 1 h 32"/>
                <a:gd name="T8" fmla="*/ 1 w 22"/>
                <a:gd name="T9" fmla="*/ 1 h 32"/>
                <a:gd name="T10" fmla="*/ 1 w 22"/>
                <a:gd name="T11" fmla="*/ 0 h 32"/>
                <a:gd name="T12" fmla="*/ 0 w 22"/>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 h="32">
                  <a:moveTo>
                    <a:pt x="0" y="0"/>
                  </a:moveTo>
                  <a:lnTo>
                    <a:pt x="4" y="32"/>
                  </a:lnTo>
                  <a:lnTo>
                    <a:pt x="18" y="32"/>
                  </a:lnTo>
                  <a:lnTo>
                    <a:pt x="11" y="5"/>
                  </a:lnTo>
                  <a:lnTo>
                    <a:pt x="22" y="23"/>
                  </a:lnTo>
                  <a:lnTo>
                    <a:pt x="12" y="0"/>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8" name="Freeform 59"/>
            <p:cNvSpPr>
              <a:spLocks/>
            </p:cNvSpPr>
            <p:nvPr/>
          </p:nvSpPr>
          <p:spPr bwMode="auto">
            <a:xfrm>
              <a:off x="669" y="1367"/>
              <a:ext cx="12" cy="14"/>
            </a:xfrm>
            <a:custGeom>
              <a:avLst/>
              <a:gdLst>
                <a:gd name="T0" fmla="*/ 0 w 19"/>
                <a:gd name="T1" fmla="*/ 0 h 23"/>
                <a:gd name="T2" fmla="*/ 1 w 19"/>
                <a:gd name="T3" fmla="*/ 1 h 23"/>
                <a:gd name="T4" fmla="*/ 1 w 19"/>
                <a:gd name="T5" fmla="*/ 1 h 23"/>
                <a:gd name="T6" fmla="*/ 0 w 19"/>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3">
                  <a:moveTo>
                    <a:pt x="0" y="0"/>
                  </a:moveTo>
                  <a:lnTo>
                    <a:pt x="18" y="23"/>
                  </a:lnTo>
                  <a:lnTo>
                    <a:pt x="19" y="4"/>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29" name="Freeform 60"/>
            <p:cNvSpPr>
              <a:spLocks/>
            </p:cNvSpPr>
            <p:nvPr/>
          </p:nvSpPr>
          <p:spPr bwMode="auto">
            <a:xfrm>
              <a:off x="674" y="1385"/>
              <a:ext cx="20" cy="32"/>
            </a:xfrm>
            <a:custGeom>
              <a:avLst/>
              <a:gdLst>
                <a:gd name="T0" fmla="*/ 0 w 30"/>
                <a:gd name="T1" fmla="*/ 0 h 48"/>
                <a:gd name="T2" fmla="*/ 1 w 30"/>
                <a:gd name="T3" fmla="*/ 1 h 48"/>
                <a:gd name="T4" fmla="*/ 1 w 30"/>
                <a:gd name="T5" fmla="*/ 1 h 48"/>
                <a:gd name="T6" fmla="*/ 0 w 30"/>
                <a:gd name="T7" fmla="*/ 0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48">
                  <a:moveTo>
                    <a:pt x="0" y="0"/>
                  </a:moveTo>
                  <a:lnTo>
                    <a:pt x="26" y="18"/>
                  </a:lnTo>
                  <a:lnTo>
                    <a:pt x="30" y="48"/>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0" name="Freeform 61"/>
            <p:cNvSpPr>
              <a:spLocks/>
            </p:cNvSpPr>
            <p:nvPr/>
          </p:nvSpPr>
          <p:spPr bwMode="auto">
            <a:xfrm>
              <a:off x="706" y="1395"/>
              <a:ext cx="11" cy="15"/>
            </a:xfrm>
            <a:custGeom>
              <a:avLst/>
              <a:gdLst>
                <a:gd name="T0" fmla="*/ 0 w 18"/>
                <a:gd name="T1" fmla="*/ 1 h 24"/>
                <a:gd name="T2" fmla="*/ 1 w 18"/>
                <a:gd name="T3" fmla="*/ 0 h 24"/>
                <a:gd name="T4" fmla="*/ 1 w 18"/>
                <a:gd name="T5" fmla="*/ 1 h 24"/>
                <a:gd name="T6" fmla="*/ 0 w 18"/>
                <a:gd name="T7" fmla="*/ 1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24">
                  <a:moveTo>
                    <a:pt x="0" y="19"/>
                  </a:moveTo>
                  <a:lnTo>
                    <a:pt x="7" y="0"/>
                  </a:lnTo>
                  <a:lnTo>
                    <a:pt x="18" y="24"/>
                  </a:lnTo>
                  <a:lnTo>
                    <a:pt x="0" y="1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1" name="Freeform 62"/>
            <p:cNvSpPr>
              <a:spLocks/>
            </p:cNvSpPr>
            <p:nvPr/>
          </p:nvSpPr>
          <p:spPr bwMode="auto">
            <a:xfrm>
              <a:off x="3506" y="1991"/>
              <a:ext cx="80" cy="59"/>
            </a:xfrm>
            <a:custGeom>
              <a:avLst/>
              <a:gdLst>
                <a:gd name="T0" fmla="*/ 0 w 126"/>
                <a:gd name="T1" fmla="*/ 1 h 92"/>
                <a:gd name="T2" fmla="*/ 1 w 126"/>
                <a:gd name="T3" fmla="*/ 1 h 92"/>
                <a:gd name="T4" fmla="*/ 1 w 126"/>
                <a:gd name="T5" fmla="*/ 1 h 92"/>
                <a:gd name="T6" fmla="*/ 1 w 126"/>
                <a:gd name="T7" fmla="*/ 1 h 92"/>
                <a:gd name="T8" fmla="*/ 1 w 126"/>
                <a:gd name="T9" fmla="*/ 0 h 92"/>
                <a:gd name="T10" fmla="*/ 1 w 126"/>
                <a:gd name="T11" fmla="*/ 1 h 92"/>
                <a:gd name="T12" fmla="*/ 1 w 126"/>
                <a:gd name="T13" fmla="*/ 1 h 92"/>
                <a:gd name="T14" fmla="*/ 1 w 126"/>
                <a:gd name="T15" fmla="*/ 1 h 92"/>
                <a:gd name="T16" fmla="*/ 1 w 126"/>
                <a:gd name="T17" fmla="*/ 1 h 92"/>
                <a:gd name="T18" fmla="*/ 1 w 126"/>
                <a:gd name="T19" fmla="*/ 1 h 92"/>
                <a:gd name="T20" fmla="*/ 0 w 126"/>
                <a:gd name="T21" fmla="*/ 1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6" h="92">
                  <a:moveTo>
                    <a:pt x="0" y="43"/>
                  </a:moveTo>
                  <a:lnTo>
                    <a:pt x="11" y="40"/>
                  </a:lnTo>
                  <a:lnTo>
                    <a:pt x="19" y="56"/>
                  </a:lnTo>
                  <a:lnTo>
                    <a:pt x="70" y="54"/>
                  </a:lnTo>
                  <a:lnTo>
                    <a:pt x="121" y="0"/>
                  </a:lnTo>
                  <a:lnTo>
                    <a:pt x="126" y="34"/>
                  </a:lnTo>
                  <a:lnTo>
                    <a:pt x="115" y="34"/>
                  </a:lnTo>
                  <a:lnTo>
                    <a:pt x="121" y="54"/>
                  </a:lnTo>
                  <a:lnTo>
                    <a:pt x="102" y="92"/>
                  </a:lnTo>
                  <a:lnTo>
                    <a:pt x="25" y="87"/>
                  </a:lnTo>
                  <a:lnTo>
                    <a:pt x="0" y="4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2" name="Freeform 63"/>
            <p:cNvSpPr>
              <a:spLocks/>
            </p:cNvSpPr>
            <p:nvPr/>
          </p:nvSpPr>
          <p:spPr bwMode="auto">
            <a:xfrm>
              <a:off x="3503" y="1991"/>
              <a:ext cx="10" cy="27"/>
            </a:xfrm>
            <a:custGeom>
              <a:avLst/>
              <a:gdLst>
                <a:gd name="T0" fmla="*/ 0 w 16"/>
                <a:gd name="T1" fmla="*/ 1 h 43"/>
                <a:gd name="T2" fmla="*/ 1 w 16"/>
                <a:gd name="T3" fmla="*/ 1 h 43"/>
                <a:gd name="T4" fmla="*/ 1 w 16"/>
                <a:gd name="T5" fmla="*/ 1 h 43"/>
                <a:gd name="T6" fmla="*/ 1 w 16"/>
                <a:gd name="T7" fmla="*/ 0 h 43"/>
                <a:gd name="T8" fmla="*/ 0 w 16"/>
                <a:gd name="T9" fmla="*/ 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43">
                  <a:moveTo>
                    <a:pt x="0" y="34"/>
                  </a:moveTo>
                  <a:lnTo>
                    <a:pt x="5" y="43"/>
                  </a:lnTo>
                  <a:lnTo>
                    <a:pt x="16" y="40"/>
                  </a:lnTo>
                  <a:lnTo>
                    <a:pt x="8" y="0"/>
                  </a:lnTo>
                  <a:lnTo>
                    <a:pt x="0" y="3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3" name="Freeform 64"/>
            <p:cNvSpPr>
              <a:spLocks/>
            </p:cNvSpPr>
            <p:nvPr/>
          </p:nvSpPr>
          <p:spPr bwMode="auto">
            <a:xfrm>
              <a:off x="4186" y="2340"/>
              <a:ext cx="165" cy="191"/>
            </a:xfrm>
            <a:custGeom>
              <a:avLst/>
              <a:gdLst>
                <a:gd name="T0" fmla="*/ 0 w 262"/>
                <a:gd name="T1" fmla="*/ 0 h 301"/>
                <a:gd name="T2" fmla="*/ 1 w 262"/>
                <a:gd name="T3" fmla="*/ 1 h 301"/>
                <a:gd name="T4" fmla="*/ 1 w 262"/>
                <a:gd name="T5" fmla="*/ 1 h 301"/>
                <a:gd name="T6" fmla="*/ 1 w 262"/>
                <a:gd name="T7" fmla="*/ 1 h 301"/>
                <a:gd name="T8" fmla="*/ 1 w 262"/>
                <a:gd name="T9" fmla="*/ 1 h 301"/>
                <a:gd name="T10" fmla="*/ 1 w 262"/>
                <a:gd name="T11" fmla="*/ 1 h 301"/>
                <a:gd name="T12" fmla="*/ 1 w 262"/>
                <a:gd name="T13" fmla="*/ 1 h 301"/>
                <a:gd name="T14" fmla="*/ 1 w 262"/>
                <a:gd name="T15" fmla="*/ 1 h 301"/>
                <a:gd name="T16" fmla="*/ 1 w 262"/>
                <a:gd name="T17" fmla="*/ 1 h 301"/>
                <a:gd name="T18" fmla="*/ 1 w 262"/>
                <a:gd name="T19" fmla="*/ 1 h 301"/>
                <a:gd name="T20" fmla="*/ 1 w 262"/>
                <a:gd name="T21" fmla="*/ 1 h 301"/>
                <a:gd name="T22" fmla="*/ 1 w 262"/>
                <a:gd name="T23" fmla="*/ 1 h 301"/>
                <a:gd name="T24" fmla="*/ 0 w 262"/>
                <a:gd name="T25" fmla="*/ 0 h 3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 h="301">
                  <a:moveTo>
                    <a:pt x="0" y="0"/>
                  </a:moveTo>
                  <a:lnTo>
                    <a:pt x="57" y="12"/>
                  </a:lnTo>
                  <a:lnTo>
                    <a:pt x="131" y="85"/>
                  </a:lnTo>
                  <a:lnTo>
                    <a:pt x="188" y="118"/>
                  </a:lnTo>
                  <a:lnTo>
                    <a:pt x="181" y="140"/>
                  </a:lnTo>
                  <a:lnTo>
                    <a:pt x="205" y="140"/>
                  </a:lnTo>
                  <a:lnTo>
                    <a:pt x="204" y="166"/>
                  </a:lnTo>
                  <a:lnTo>
                    <a:pt x="262" y="221"/>
                  </a:lnTo>
                  <a:lnTo>
                    <a:pt x="256" y="298"/>
                  </a:lnTo>
                  <a:lnTo>
                    <a:pt x="231" y="301"/>
                  </a:lnTo>
                  <a:lnTo>
                    <a:pt x="177" y="253"/>
                  </a:lnTo>
                  <a:lnTo>
                    <a:pt x="89" y="102"/>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4" name="Freeform 65"/>
            <p:cNvSpPr>
              <a:spLocks/>
            </p:cNvSpPr>
            <p:nvPr/>
          </p:nvSpPr>
          <p:spPr bwMode="auto">
            <a:xfrm>
              <a:off x="4340" y="2532"/>
              <a:ext cx="140" cy="47"/>
            </a:xfrm>
            <a:custGeom>
              <a:avLst/>
              <a:gdLst>
                <a:gd name="T0" fmla="*/ 0 w 220"/>
                <a:gd name="T1" fmla="*/ 1 h 75"/>
                <a:gd name="T2" fmla="*/ 1 w 220"/>
                <a:gd name="T3" fmla="*/ 0 h 75"/>
                <a:gd name="T4" fmla="*/ 1 w 220"/>
                <a:gd name="T5" fmla="*/ 1 h 75"/>
                <a:gd name="T6" fmla="*/ 1 w 220"/>
                <a:gd name="T7" fmla="*/ 1 h 75"/>
                <a:gd name="T8" fmla="*/ 1 w 220"/>
                <a:gd name="T9" fmla="*/ 1 h 75"/>
                <a:gd name="T10" fmla="*/ 1 w 220"/>
                <a:gd name="T11" fmla="*/ 1 h 75"/>
                <a:gd name="T12" fmla="*/ 1 w 220"/>
                <a:gd name="T13" fmla="*/ 1 h 75"/>
                <a:gd name="T14" fmla="*/ 0 w 220"/>
                <a:gd name="T15" fmla="*/ 1 h 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0" h="75">
                  <a:moveTo>
                    <a:pt x="0" y="20"/>
                  </a:moveTo>
                  <a:lnTo>
                    <a:pt x="18" y="0"/>
                  </a:lnTo>
                  <a:lnTo>
                    <a:pt x="170" y="21"/>
                  </a:lnTo>
                  <a:lnTo>
                    <a:pt x="187" y="40"/>
                  </a:lnTo>
                  <a:lnTo>
                    <a:pt x="216" y="49"/>
                  </a:lnTo>
                  <a:lnTo>
                    <a:pt x="220" y="75"/>
                  </a:lnTo>
                  <a:lnTo>
                    <a:pt x="41" y="36"/>
                  </a:lnTo>
                  <a:lnTo>
                    <a:pt x="0" y="2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5" name="Freeform 66"/>
            <p:cNvSpPr>
              <a:spLocks/>
            </p:cNvSpPr>
            <p:nvPr/>
          </p:nvSpPr>
          <p:spPr bwMode="auto">
            <a:xfrm>
              <a:off x="4397" y="2361"/>
              <a:ext cx="152" cy="140"/>
            </a:xfrm>
            <a:custGeom>
              <a:avLst/>
              <a:gdLst>
                <a:gd name="T0" fmla="*/ 0 w 241"/>
                <a:gd name="T1" fmla="*/ 1 h 221"/>
                <a:gd name="T2" fmla="*/ 1 w 241"/>
                <a:gd name="T3" fmla="*/ 1 h 221"/>
                <a:gd name="T4" fmla="*/ 1 w 241"/>
                <a:gd name="T5" fmla="*/ 1 h 221"/>
                <a:gd name="T6" fmla="*/ 1 w 241"/>
                <a:gd name="T7" fmla="*/ 1 h 221"/>
                <a:gd name="T8" fmla="*/ 1 w 241"/>
                <a:gd name="T9" fmla="*/ 1 h 221"/>
                <a:gd name="T10" fmla="*/ 1 w 241"/>
                <a:gd name="T11" fmla="*/ 0 h 221"/>
                <a:gd name="T12" fmla="*/ 1 w 241"/>
                <a:gd name="T13" fmla="*/ 1 h 221"/>
                <a:gd name="T14" fmla="*/ 1 w 241"/>
                <a:gd name="T15" fmla="*/ 1 h 221"/>
                <a:gd name="T16" fmla="*/ 1 w 241"/>
                <a:gd name="T17" fmla="*/ 1 h 221"/>
                <a:gd name="T18" fmla="*/ 1 w 241"/>
                <a:gd name="T19" fmla="*/ 1 h 221"/>
                <a:gd name="T20" fmla="*/ 1 w 241"/>
                <a:gd name="T21" fmla="*/ 1 h 221"/>
                <a:gd name="T22" fmla="*/ 1 w 241"/>
                <a:gd name="T23" fmla="*/ 1 h 221"/>
                <a:gd name="T24" fmla="*/ 1 w 241"/>
                <a:gd name="T25" fmla="*/ 1 h 221"/>
                <a:gd name="T26" fmla="*/ 1 w 241"/>
                <a:gd name="T27" fmla="*/ 1 h 221"/>
                <a:gd name="T28" fmla="*/ 1 w 241"/>
                <a:gd name="T29" fmla="*/ 1 h 221"/>
                <a:gd name="T30" fmla="*/ 1 w 241"/>
                <a:gd name="T31" fmla="*/ 1 h 221"/>
                <a:gd name="T32" fmla="*/ 1 w 241"/>
                <a:gd name="T33" fmla="*/ 1 h 221"/>
                <a:gd name="T34" fmla="*/ 0 w 241"/>
                <a:gd name="T35" fmla="*/ 1 h 2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1" h="221">
                  <a:moveTo>
                    <a:pt x="0" y="103"/>
                  </a:moveTo>
                  <a:lnTo>
                    <a:pt x="15" y="70"/>
                  </a:lnTo>
                  <a:lnTo>
                    <a:pt x="37" y="89"/>
                  </a:lnTo>
                  <a:lnTo>
                    <a:pt x="109" y="84"/>
                  </a:lnTo>
                  <a:lnTo>
                    <a:pt x="132" y="71"/>
                  </a:lnTo>
                  <a:lnTo>
                    <a:pt x="163" y="0"/>
                  </a:lnTo>
                  <a:lnTo>
                    <a:pt x="207" y="4"/>
                  </a:lnTo>
                  <a:lnTo>
                    <a:pt x="198" y="22"/>
                  </a:lnTo>
                  <a:lnTo>
                    <a:pt x="241" y="89"/>
                  </a:lnTo>
                  <a:lnTo>
                    <a:pt x="216" y="86"/>
                  </a:lnTo>
                  <a:lnTo>
                    <a:pt x="177" y="161"/>
                  </a:lnTo>
                  <a:lnTo>
                    <a:pt x="166" y="206"/>
                  </a:lnTo>
                  <a:lnTo>
                    <a:pt x="140" y="221"/>
                  </a:lnTo>
                  <a:lnTo>
                    <a:pt x="99" y="194"/>
                  </a:lnTo>
                  <a:lnTo>
                    <a:pt x="71" y="206"/>
                  </a:lnTo>
                  <a:lnTo>
                    <a:pt x="66" y="185"/>
                  </a:lnTo>
                  <a:lnTo>
                    <a:pt x="30" y="188"/>
                  </a:lnTo>
                  <a:lnTo>
                    <a:pt x="0" y="10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6" name="Freeform 67"/>
            <p:cNvSpPr>
              <a:spLocks/>
            </p:cNvSpPr>
            <p:nvPr/>
          </p:nvSpPr>
          <p:spPr bwMode="auto">
            <a:xfrm>
              <a:off x="4516" y="2571"/>
              <a:ext cx="34" cy="12"/>
            </a:xfrm>
            <a:custGeom>
              <a:avLst/>
              <a:gdLst>
                <a:gd name="T0" fmla="*/ 0 w 55"/>
                <a:gd name="T1" fmla="*/ 1 h 18"/>
                <a:gd name="T2" fmla="*/ 1 w 55"/>
                <a:gd name="T3" fmla="*/ 1 h 18"/>
                <a:gd name="T4" fmla="*/ 1 w 55"/>
                <a:gd name="T5" fmla="*/ 1 h 18"/>
                <a:gd name="T6" fmla="*/ 1 w 55"/>
                <a:gd name="T7" fmla="*/ 0 h 18"/>
                <a:gd name="T8" fmla="*/ 0 w 55"/>
                <a:gd name="T9" fmla="*/ 1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18">
                  <a:moveTo>
                    <a:pt x="0" y="7"/>
                  </a:moveTo>
                  <a:lnTo>
                    <a:pt x="7" y="18"/>
                  </a:lnTo>
                  <a:lnTo>
                    <a:pt x="55" y="11"/>
                  </a:lnTo>
                  <a:lnTo>
                    <a:pt x="18" y="0"/>
                  </a:lnTo>
                  <a:lnTo>
                    <a:pt x="0" y="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7" name="Freeform 68"/>
            <p:cNvSpPr>
              <a:spLocks/>
            </p:cNvSpPr>
            <p:nvPr/>
          </p:nvSpPr>
          <p:spPr bwMode="auto">
            <a:xfrm>
              <a:off x="4547" y="2404"/>
              <a:ext cx="97" cy="121"/>
            </a:xfrm>
            <a:custGeom>
              <a:avLst/>
              <a:gdLst>
                <a:gd name="T0" fmla="*/ 0 w 151"/>
                <a:gd name="T1" fmla="*/ 1 h 193"/>
                <a:gd name="T2" fmla="*/ 1 w 151"/>
                <a:gd name="T3" fmla="*/ 1 h 193"/>
                <a:gd name="T4" fmla="*/ 1 w 151"/>
                <a:gd name="T5" fmla="*/ 1 h 193"/>
                <a:gd name="T6" fmla="*/ 1 w 151"/>
                <a:gd name="T7" fmla="*/ 1 h 193"/>
                <a:gd name="T8" fmla="*/ 1 w 151"/>
                <a:gd name="T9" fmla="*/ 1 h 193"/>
                <a:gd name="T10" fmla="*/ 1 w 151"/>
                <a:gd name="T11" fmla="*/ 1 h 193"/>
                <a:gd name="T12" fmla="*/ 1 w 151"/>
                <a:gd name="T13" fmla="*/ 1 h 193"/>
                <a:gd name="T14" fmla="*/ 1 w 151"/>
                <a:gd name="T15" fmla="*/ 1 h 193"/>
                <a:gd name="T16" fmla="*/ 1 w 151"/>
                <a:gd name="T17" fmla="*/ 1 h 193"/>
                <a:gd name="T18" fmla="*/ 1 w 151"/>
                <a:gd name="T19" fmla="*/ 1 h 193"/>
                <a:gd name="T20" fmla="*/ 1 w 151"/>
                <a:gd name="T21" fmla="*/ 1 h 193"/>
                <a:gd name="T22" fmla="*/ 1 w 151"/>
                <a:gd name="T23" fmla="*/ 1 h 193"/>
                <a:gd name="T24" fmla="*/ 1 w 151"/>
                <a:gd name="T25" fmla="*/ 1 h 193"/>
                <a:gd name="T26" fmla="*/ 1 w 151"/>
                <a:gd name="T27" fmla="*/ 1 h 193"/>
                <a:gd name="T28" fmla="*/ 1 w 151"/>
                <a:gd name="T29" fmla="*/ 0 h 193"/>
                <a:gd name="T30" fmla="*/ 1 w 151"/>
                <a:gd name="T31" fmla="*/ 1 h 193"/>
                <a:gd name="T32" fmla="*/ 1 w 151"/>
                <a:gd name="T33" fmla="*/ 1 h 193"/>
                <a:gd name="T34" fmla="*/ 1 w 151"/>
                <a:gd name="T35" fmla="*/ 1 h 193"/>
                <a:gd name="T36" fmla="*/ 0 w 151"/>
                <a:gd name="T37" fmla="*/ 1 h 1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1" h="193">
                  <a:moveTo>
                    <a:pt x="0" y="116"/>
                  </a:moveTo>
                  <a:lnTo>
                    <a:pt x="18" y="153"/>
                  </a:lnTo>
                  <a:lnTo>
                    <a:pt x="11" y="184"/>
                  </a:lnTo>
                  <a:lnTo>
                    <a:pt x="37" y="193"/>
                  </a:lnTo>
                  <a:lnTo>
                    <a:pt x="35" y="120"/>
                  </a:lnTo>
                  <a:lnTo>
                    <a:pt x="50" y="116"/>
                  </a:lnTo>
                  <a:lnTo>
                    <a:pt x="52" y="143"/>
                  </a:lnTo>
                  <a:lnTo>
                    <a:pt x="63" y="173"/>
                  </a:lnTo>
                  <a:lnTo>
                    <a:pt x="93" y="162"/>
                  </a:lnTo>
                  <a:lnTo>
                    <a:pt x="59" y="93"/>
                  </a:lnTo>
                  <a:lnTo>
                    <a:pt x="110" y="63"/>
                  </a:lnTo>
                  <a:lnTo>
                    <a:pt x="43" y="79"/>
                  </a:lnTo>
                  <a:lnTo>
                    <a:pt x="35" y="40"/>
                  </a:lnTo>
                  <a:lnTo>
                    <a:pt x="131" y="36"/>
                  </a:lnTo>
                  <a:lnTo>
                    <a:pt x="151" y="0"/>
                  </a:lnTo>
                  <a:lnTo>
                    <a:pt x="118" y="21"/>
                  </a:lnTo>
                  <a:lnTo>
                    <a:pt x="50" y="11"/>
                  </a:lnTo>
                  <a:lnTo>
                    <a:pt x="27" y="26"/>
                  </a:lnTo>
                  <a:lnTo>
                    <a:pt x="0" y="11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8" name="Freeform 69"/>
            <p:cNvSpPr>
              <a:spLocks/>
            </p:cNvSpPr>
            <p:nvPr/>
          </p:nvSpPr>
          <p:spPr bwMode="auto">
            <a:xfrm>
              <a:off x="4620" y="2574"/>
              <a:ext cx="55" cy="29"/>
            </a:xfrm>
            <a:custGeom>
              <a:avLst/>
              <a:gdLst>
                <a:gd name="T0" fmla="*/ 0 w 87"/>
                <a:gd name="T1" fmla="*/ 1 h 45"/>
                <a:gd name="T2" fmla="*/ 1 w 87"/>
                <a:gd name="T3" fmla="*/ 1 h 45"/>
                <a:gd name="T4" fmla="*/ 1 w 87"/>
                <a:gd name="T5" fmla="*/ 0 h 45"/>
                <a:gd name="T6" fmla="*/ 1 w 87"/>
                <a:gd name="T7" fmla="*/ 1 h 45"/>
                <a:gd name="T8" fmla="*/ 0 w 87"/>
                <a:gd name="T9" fmla="*/ 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45">
                  <a:moveTo>
                    <a:pt x="0" y="31"/>
                  </a:moveTo>
                  <a:lnTo>
                    <a:pt x="7" y="45"/>
                  </a:lnTo>
                  <a:lnTo>
                    <a:pt x="87" y="0"/>
                  </a:lnTo>
                  <a:lnTo>
                    <a:pt x="29" y="13"/>
                  </a:lnTo>
                  <a:lnTo>
                    <a:pt x="0" y="3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39" name="Freeform 70"/>
            <p:cNvSpPr>
              <a:spLocks/>
            </p:cNvSpPr>
            <p:nvPr/>
          </p:nvSpPr>
          <p:spPr bwMode="auto">
            <a:xfrm>
              <a:off x="4679" y="2395"/>
              <a:ext cx="17" cy="53"/>
            </a:xfrm>
            <a:custGeom>
              <a:avLst/>
              <a:gdLst>
                <a:gd name="T0" fmla="*/ 0 w 25"/>
                <a:gd name="T1" fmla="*/ 1 h 85"/>
                <a:gd name="T2" fmla="*/ 1 w 25"/>
                <a:gd name="T3" fmla="*/ 1 h 85"/>
                <a:gd name="T4" fmla="*/ 1 w 25"/>
                <a:gd name="T5" fmla="*/ 1 h 85"/>
                <a:gd name="T6" fmla="*/ 1 w 25"/>
                <a:gd name="T7" fmla="*/ 1 h 85"/>
                <a:gd name="T8" fmla="*/ 1 w 25"/>
                <a:gd name="T9" fmla="*/ 1 h 85"/>
                <a:gd name="T10" fmla="*/ 1 w 25"/>
                <a:gd name="T11" fmla="*/ 1 h 85"/>
                <a:gd name="T12" fmla="*/ 1 w 25"/>
                <a:gd name="T13" fmla="*/ 1 h 85"/>
                <a:gd name="T14" fmla="*/ 1 w 25"/>
                <a:gd name="T15" fmla="*/ 0 h 85"/>
                <a:gd name="T16" fmla="*/ 0 w 25"/>
                <a:gd name="T17" fmla="*/ 1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85">
                  <a:moveTo>
                    <a:pt x="0" y="33"/>
                  </a:moveTo>
                  <a:lnTo>
                    <a:pt x="2" y="68"/>
                  </a:lnTo>
                  <a:lnTo>
                    <a:pt x="22" y="85"/>
                  </a:lnTo>
                  <a:lnTo>
                    <a:pt x="8" y="51"/>
                  </a:lnTo>
                  <a:lnTo>
                    <a:pt x="25" y="42"/>
                  </a:lnTo>
                  <a:lnTo>
                    <a:pt x="25" y="18"/>
                  </a:lnTo>
                  <a:lnTo>
                    <a:pt x="1" y="36"/>
                  </a:lnTo>
                  <a:lnTo>
                    <a:pt x="14" y="0"/>
                  </a:lnTo>
                  <a:lnTo>
                    <a:pt x="0" y="3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0" name="Freeform 71"/>
            <p:cNvSpPr>
              <a:spLocks/>
            </p:cNvSpPr>
            <p:nvPr/>
          </p:nvSpPr>
          <p:spPr bwMode="auto">
            <a:xfrm>
              <a:off x="4684" y="2480"/>
              <a:ext cx="46" cy="14"/>
            </a:xfrm>
            <a:custGeom>
              <a:avLst/>
              <a:gdLst>
                <a:gd name="T0" fmla="*/ 0 w 72"/>
                <a:gd name="T1" fmla="*/ 1 h 23"/>
                <a:gd name="T2" fmla="*/ 1 w 72"/>
                <a:gd name="T3" fmla="*/ 0 h 23"/>
                <a:gd name="T4" fmla="*/ 1 w 72"/>
                <a:gd name="T5" fmla="*/ 1 h 23"/>
                <a:gd name="T6" fmla="*/ 0 w 72"/>
                <a:gd name="T7" fmla="*/ 1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23">
                  <a:moveTo>
                    <a:pt x="0" y="6"/>
                  </a:moveTo>
                  <a:lnTo>
                    <a:pt x="40" y="0"/>
                  </a:lnTo>
                  <a:lnTo>
                    <a:pt x="72" y="23"/>
                  </a:lnTo>
                  <a:lnTo>
                    <a:pt x="0" y="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1" name="Freeform 72"/>
            <p:cNvSpPr>
              <a:spLocks/>
            </p:cNvSpPr>
            <p:nvPr/>
          </p:nvSpPr>
          <p:spPr bwMode="auto">
            <a:xfrm>
              <a:off x="4731" y="2438"/>
              <a:ext cx="161" cy="146"/>
            </a:xfrm>
            <a:custGeom>
              <a:avLst/>
              <a:gdLst>
                <a:gd name="T0" fmla="*/ 0 w 254"/>
                <a:gd name="T1" fmla="*/ 1 h 231"/>
                <a:gd name="T2" fmla="*/ 1 w 254"/>
                <a:gd name="T3" fmla="*/ 1 h 231"/>
                <a:gd name="T4" fmla="*/ 1 w 254"/>
                <a:gd name="T5" fmla="*/ 1 h 231"/>
                <a:gd name="T6" fmla="*/ 1 w 254"/>
                <a:gd name="T7" fmla="*/ 1 h 231"/>
                <a:gd name="T8" fmla="*/ 1 w 254"/>
                <a:gd name="T9" fmla="*/ 1 h 231"/>
                <a:gd name="T10" fmla="*/ 1 w 254"/>
                <a:gd name="T11" fmla="*/ 1 h 231"/>
                <a:gd name="T12" fmla="*/ 1 w 254"/>
                <a:gd name="T13" fmla="*/ 1 h 231"/>
                <a:gd name="T14" fmla="*/ 1 w 254"/>
                <a:gd name="T15" fmla="*/ 1 h 231"/>
                <a:gd name="T16" fmla="*/ 1 w 254"/>
                <a:gd name="T17" fmla="*/ 1 h 231"/>
                <a:gd name="T18" fmla="*/ 1 w 254"/>
                <a:gd name="T19" fmla="*/ 1 h 231"/>
                <a:gd name="T20" fmla="*/ 1 w 254"/>
                <a:gd name="T21" fmla="*/ 1 h 231"/>
                <a:gd name="T22" fmla="*/ 1 w 254"/>
                <a:gd name="T23" fmla="*/ 1 h 231"/>
                <a:gd name="T24" fmla="*/ 1 w 254"/>
                <a:gd name="T25" fmla="*/ 1 h 231"/>
                <a:gd name="T26" fmla="*/ 1 w 254"/>
                <a:gd name="T27" fmla="*/ 1 h 231"/>
                <a:gd name="T28" fmla="*/ 1 w 254"/>
                <a:gd name="T29" fmla="*/ 1 h 231"/>
                <a:gd name="T30" fmla="*/ 1 w 254"/>
                <a:gd name="T31" fmla="*/ 1 h 231"/>
                <a:gd name="T32" fmla="*/ 1 w 254"/>
                <a:gd name="T33" fmla="*/ 1 h 231"/>
                <a:gd name="T34" fmla="*/ 1 w 254"/>
                <a:gd name="T35" fmla="*/ 1 h 231"/>
                <a:gd name="T36" fmla="*/ 1 w 254"/>
                <a:gd name="T37" fmla="*/ 0 h 231"/>
                <a:gd name="T38" fmla="*/ 0 w 254"/>
                <a:gd name="T39" fmla="*/ 1 h 2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4" h="231">
                  <a:moveTo>
                    <a:pt x="0" y="27"/>
                  </a:moveTo>
                  <a:lnTo>
                    <a:pt x="35" y="54"/>
                  </a:lnTo>
                  <a:lnTo>
                    <a:pt x="73" y="46"/>
                  </a:lnTo>
                  <a:lnTo>
                    <a:pt x="27" y="64"/>
                  </a:lnTo>
                  <a:lnTo>
                    <a:pt x="49" y="100"/>
                  </a:lnTo>
                  <a:lnTo>
                    <a:pt x="71" y="68"/>
                  </a:lnTo>
                  <a:lnTo>
                    <a:pt x="84" y="100"/>
                  </a:lnTo>
                  <a:lnTo>
                    <a:pt x="177" y="132"/>
                  </a:lnTo>
                  <a:lnTo>
                    <a:pt x="198" y="189"/>
                  </a:lnTo>
                  <a:lnTo>
                    <a:pt x="183" y="185"/>
                  </a:lnTo>
                  <a:lnTo>
                    <a:pt x="165" y="211"/>
                  </a:lnTo>
                  <a:lnTo>
                    <a:pt x="218" y="203"/>
                  </a:lnTo>
                  <a:lnTo>
                    <a:pt x="254" y="231"/>
                  </a:lnTo>
                  <a:lnTo>
                    <a:pt x="247" y="59"/>
                  </a:lnTo>
                  <a:lnTo>
                    <a:pt x="167" y="27"/>
                  </a:lnTo>
                  <a:lnTo>
                    <a:pt x="102" y="82"/>
                  </a:lnTo>
                  <a:lnTo>
                    <a:pt x="81" y="57"/>
                  </a:lnTo>
                  <a:lnTo>
                    <a:pt x="74" y="10"/>
                  </a:lnTo>
                  <a:lnTo>
                    <a:pt x="35" y="0"/>
                  </a:lnTo>
                  <a:lnTo>
                    <a:pt x="0" y="2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2" name="Freeform 73"/>
            <p:cNvSpPr>
              <a:spLocks/>
            </p:cNvSpPr>
            <p:nvPr/>
          </p:nvSpPr>
          <p:spPr bwMode="auto">
            <a:xfrm>
              <a:off x="4735" y="2551"/>
              <a:ext cx="7" cy="11"/>
            </a:xfrm>
            <a:custGeom>
              <a:avLst/>
              <a:gdLst>
                <a:gd name="T0" fmla="*/ 0 w 12"/>
                <a:gd name="T1" fmla="*/ 1 h 18"/>
                <a:gd name="T2" fmla="*/ 1 w 12"/>
                <a:gd name="T3" fmla="*/ 0 h 18"/>
                <a:gd name="T4" fmla="*/ 1 w 12"/>
                <a:gd name="T5" fmla="*/ 1 h 18"/>
                <a:gd name="T6" fmla="*/ 0 w 12"/>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18"/>
                  </a:moveTo>
                  <a:lnTo>
                    <a:pt x="8" y="0"/>
                  </a:lnTo>
                  <a:lnTo>
                    <a:pt x="12" y="9"/>
                  </a:lnTo>
                  <a:lnTo>
                    <a:pt x="0" y="1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3" name="Freeform 74"/>
            <p:cNvSpPr>
              <a:spLocks/>
            </p:cNvSpPr>
            <p:nvPr/>
          </p:nvSpPr>
          <p:spPr bwMode="auto">
            <a:xfrm>
              <a:off x="4405" y="2316"/>
              <a:ext cx="146" cy="102"/>
            </a:xfrm>
            <a:custGeom>
              <a:avLst/>
              <a:gdLst>
                <a:gd name="T0" fmla="*/ 0 w 231"/>
                <a:gd name="T1" fmla="*/ 1 h 159"/>
                <a:gd name="T2" fmla="*/ 1 w 231"/>
                <a:gd name="T3" fmla="*/ 1 h 159"/>
                <a:gd name="T4" fmla="*/ 1 w 231"/>
                <a:gd name="T5" fmla="*/ 1 h 159"/>
                <a:gd name="T6" fmla="*/ 1 w 231"/>
                <a:gd name="T7" fmla="*/ 1 h 159"/>
                <a:gd name="T8" fmla="*/ 1 w 231"/>
                <a:gd name="T9" fmla="*/ 1 h 159"/>
                <a:gd name="T10" fmla="*/ 1 w 231"/>
                <a:gd name="T11" fmla="*/ 1 h 159"/>
                <a:gd name="T12" fmla="*/ 1 w 231"/>
                <a:gd name="T13" fmla="*/ 1 h 159"/>
                <a:gd name="T14" fmla="*/ 1 w 231"/>
                <a:gd name="T15" fmla="*/ 1 h 159"/>
                <a:gd name="T16" fmla="*/ 1 w 231"/>
                <a:gd name="T17" fmla="*/ 0 h 159"/>
                <a:gd name="T18" fmla="*/ 1 w 231"/>
                <a:gd name="T19" fmla="*/ 1 h 159"/>
                <a:gd name="T20" fmla="*/ 1 w 231"/>
                <a:gd name="T21" fmla="*/ 1 h 159"/>
                <a:gd name="T22" fmla="*/ 1 w 231"/>
                <a:gd name="T23" fmla="*/ 1 h 159"/>
                <a:gd name="T24" fmla="*/ 1 w 231"/>
                <a:gd name="T25" fmla="*/ 1 h 159"/>
                <a:gd name="T26" fmla="*/ 1 w 231"/>
                <a:gd name="T27" fmla="*/ 1 h 159"/>
                <a:gd name="T28" fmla="*/ 1 w 231"/>
                <a:gd name="T29" fmla="*/ 1 h 159"/>
                <a:gd name="T30" fmla="*/ 0 w 231"/>
                <a:gd name="T31" fmla="*/ 1 h 1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 h="159">
                  <a:moveTo>
                    <a:pt x="0" y="140"/>
                  </a:moveTo>
                  <a:lnTo>
                    <a:pt x="22" y="159"/>
                  </a:lnTo>
                  <a:lnTo>
                    <a:pt x="94" y="154"/>
                  </a:lnTo>
                  <a:lnTo>
                    <a:pt x="117" y="141"/>
                  </a:lnTo>
                  <a:lnTo>
                    <a:pt x="148" y="70"/>
                  </a:lnTo>
                  <a:lnTo>
                    <a:pt x="192" y="74"/>
                  </a:lnTo>
                  <a:lnTo>
                    <a:pt x="231" y="50"/>
                  </a:lnTo>
                  <a:lnTo>
                    <a:pt x="192" y="31"/>
                  </a:lnTo>
                  <a:lnTo>
                    <a:pt x="181" y="0"/>
                  </a:lnTo>
                  <a:lnTo>
                    <a:pt x="132" y="53"/>
                  </a:lnTo>
                  <a:lnTo>
                    <a:pt x="122" y="78"/>
                  </a:lnTo>
                  <a:lnTo>
                    <a:pt x="105" y="64"/>
                  </a:lnTo>
                  <a:lnTo>
                    <a:pt x="76" y="104"/>
                  </a:lnTo>
                  <a:lnTo>
                    <a:pt x="47" y="111"/>
                  </a:lnTo>
                  <a:lnTo>
                    <a:pt x="34" y="141"/>
                  </a:lnTo>
                  <a:lnTo>
                    <a:pt x="0" y="14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4" name="Freeform 75"/>
            <p:cNvSpPr>
              <a:spLocks/>
            </p:cNvSpPr>
            <p:nvPr/>
          </p:nvSpPr>
          <p:spPr bwMode="auto">
            <a:xfrm>
              <a:off x="4222" y="2084"/>
              <a:ext cx="118" cy="254"/>
            </a:xfrm>
            <a:custGeom>
              <a:avLst/>
              <a:gdLst>
                <a:gd name="T0" fmla="*/ 0 w 187"/>
                <a:gd name="T1" fmla="*/ 1 h 399"/>
                <a:gd name="T2" fmla="*/ 1 w 187"/>
                <a:gd name="T3" fmla="*/ 1 h 399"/>
                <a:gd name="T4" fmla="*/ 1 w 187"/>
                <a:gd name="T5" fmla="*/ 0 h 399"/>
                <a:gd name="T6" fmla="*/ 1 w 187"/>
                <a:gd name="T7" fmla="*/ 1 h 399"/>
                <a:gd name="T8" fmla="*/ 1 w 187"/>
                <a:gd name="T9" fmla="*/ 1 h 399"/>
                <a:gd name="T10" fmla="*/ 1 w 187"/>
                <a:gd name="T11" fmla="*/ 1 h 399"/>
                <a:gd name="T12" fmla="*/ 1 w 187"/>
                <a:gd name="T13" fmla="*/ 1 h 399"/>
                <a:gd name="T14" fmla="*/ 1 w 187"/>
                <a:gd name="T15" fmla="*/ 1 h 399"/>
                <a:gd name="T16" fmla="*/ 1 w 187"/>
                <a:gd name="T17" fmla="*/ 1 h 399"/>
                <a:gd name="T18" fmla="*/ 1 w 187"/>
                <a:gd name="T19" fmla="*/ 1 h 399"/>
                <a:gd name="T20" fmla="*/ 1 w 187"/>
                <a:gd name="T21" fmla="*/ 1 h 399"/>
                <a:gd name="T22" fmla="*/ 1 w 187"/>
                <a:gd name="T23" fmla="*/ 1 h 399"/>
                <a:gd name="T24" fmla="*/ 1 w 187"/>
                <a:gd name="T25" fmla="*/ 1 h 399"/>
                <a:gd name="T26" fmla="*/ 1 w 187"/>
                <a:gd name="T27" fmla="*/ 1 h 399"/>
                <a:gd name="T28" fmla="*/ 1 w 187"/>
                <a:gd name="T29" fmla="*/ 1 h 399"/>
                <a:gd name="T30" fmla="*/ 1 w 187"/>
                <a:gd name="T31" fmla="*/ 1 h 399"/>
                <a:gd name="T32" fmla="*/ 1 w 187"/>
                <a:gd name="T33" fmla="*/ 1 h 399"/>
                <a:gd name="T34" fmla="*/ 1 w 187"/>
                <a:gd name="T35" fmla="*/ 1 h 399"/>
                <a:gd name="T36" fmla="*/ 1 w 187"/>
                <a:gd name="T37" fmla="*/ 1 h 399"/>
                <a:gd name="T38" fmla="*/ 1 w 187"/>
                <a:gd name="T39" fmla="*/ 1 h 399"/>
                <a:gd name="T40" fmla="*/ 1 w 187"/>
                <a:gd name="T41" fmla="*/ 1 h 399"/>
                <a:gd name="T42" fmla="*/ 1 w 187"/>
                <a:gd name="T43" fmla="*/ 1 h 399"/>
                <a:gd name="T44" fmla="*/ 1 w 187"/>
                <a:gd name="T45" fmla="*/ 1 h 399"/>
                <a:gd name="T46" fmla="*/ 1 w 187"/>
                <a:gd name="T47" fmla="*/ 1 h 399"/>
                <a:gd name="T48" fmla="*/ 0 w 187"/>
                <a:gd name="T49" fmla="*/ 1 h 3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7" h="399">
                  <a:moveTo>
                    <a:pt x="0" y="63"/>
                  </a:moveTo>
                  <a:lnTo>
                    <a:pt x="8" y="32"/>
                  </a:lnTo>
                  <a:lnTo>
                    <a:pt x="60" y="0"/>
                  </a:lnTo>
                  <a:lnTo>
                    <a:pt x="84" y="32"/>
                  </a:lnTo>
                  <a:lnTo>
                    <a:pt x="81" y="86"/>
                  </a:lnTo>
                  <a:lnTo>
                    <a:pt x="141" y="60"/>
                  </a:lnTo>
                  <a:lnTo>
                    <a:pt x="165" y="86"/>
                  </a:lnTo>
                  <a:lnTo>
                    <a:pt x="187" y="140"/>
                  </a:lnTo>
                  <a:lnTo>
                    <a:pt x="182" y="172"/>
                  </a:lnTo>
                  <a:lnTo>
                    <a:pt x="133" y="172"/>
                  </a:lnTo>
                  <a:lnTo>
                    <a:pt x="120" y="185"/>
                  </a:lnTo>
                  <a:lnTo>
                    <a:pt x="129" y="243"/>
                  </a:lnTo>
                  <a:lnTo>
                    <a:pt x="60" y="194"/>
                  </a:lnTo>
                  <a:lnTo>
                    <a:pt x="38" y="279"/>
                  </a:lnTo>
                  <a:lnTo>
                    <a:pt x="72" y="359"/>
                  </a:lnTo>
                  <a:lnTo>
                    <a:pt x="108" y="387"/>
                  </a:lnTo>
                  <a:lnTo>
                    <a:pt x="85" y="399"/>
                  </a:lnTo>
                  <a:lnTo>
                    <a:pt x="81" y="381"/>
                  </a:lnTo>
                  <a:lnTo>
                    <a:pt x="60" y="381"/>
                  </a:lnTo>
                  <a:lnTo>
                    <a:pt x="15" y="334"/>
                  </a:lnTo>
                  <a:lnTo>
                    <a:pt x="24" y="284"/>
                  </a:lnTo>
                  <a:lnTo>
                    <a:pt x="49" y="236"/>
                  </a:lnTo>
                  <a:lnTo>
                    <a:pt x="15" y="159"/>
                  </a:lnTo>
                  <a:lnTo>
                    <a:pt x="27" y="124"/>
                  </a:lnTo>
                  <a:lnTo>
                    <a:pt x="0" y="6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5" name="Freeform 76"/>
            <p:cNvSpPr>
              <a:spLocks/>
            </p:cNvSpPr>
            <p:nvPr/>
          </p:nvSpPr>
          <p:spPr bwMode="auto">
            <a:xfrm>
              <a:off x="4260" y="2326"/>
              <a:ext cx="59" cy="80"/>
            </a:xfrm>
            <a:custGeom>
              <a:avLst/>
              <a:gdLst>
                <a:gd name="T0" fmla="*/ 0 w 94"/>
                <a:gd name="T1" fmla="*/ 0 h 125"/>
                <a:gd name="T2" fmla="*/ 1 w 94"/>
                <a:gd name="T3" fmla="*/ 0 h 125"/>
                <a:gd name="T4" fmla="*/ 1 w 94"/>
                <a:gd name="T5" fmla="*/ 1 h 125"/>
                <a:gd name="T6" fmla="*/ 1 w 94"/>
                <a:gd name="T7" fmla="*/ 1 h 125"/>
                <a:gd name="T8" fmla="*/ 1 w 94"/>
                <a:gd name="T9" fmla="*/ 1 h 125"/>
                <a:gd name="T10" fmla="*/ 1 w 94"/>
                <a:gd name="T11" fmla="*/ 1 h 125"/>
                <a:gd name="T12" fmla="*/ 1 w 94"/>
                <a:gd name="T13" fmla="*/ 1 h 125"/>
                <a:gd name="T14" fmla="*/ 0 w 94"/>
                <a:gd name="T15" fmla="*/ 0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 h="125">
                  <a:moveTo>
                    <a:pt x="0" y="0"/>
                  </a:moveTo>
                  <a:lnTo>
                    <a:pt x="21" y="0"/>
                  </a:lnTo>
                  <a:lnTo>
                    <a:pt x="25" y="18"/>
                  </a:lnTo>
                  <a:lnTo>
                    <a:pt x="48" y="6"/>
                  </a:lnTo>
                  <a:lnTo>
                    <a:pt x="81" y="37"/>
                  </a:lnTo>
                  <a:lnTo>
                    <a:pt x="94" y="125"/>
                  </a:lnTo>
                  <a:lnTo>
                    <a:pt x="31" y="90"/>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6" name="Freeform 77"/>
            <p:cNvSpPr>
              <a:spLocks/>
            </p:cNvSpPr>
            <p:nvPr/>
          </p:nvSpPr>
          <p:spPr bwMode="auto">
            <a:xfrm>
              <a:off x="3099" y="1891"/>
              <a:ext cx="175" cy="174"/>
            </a:xfrm>
            <a:custGeom>
              <a:avLst/>
              <a:gdLst>
                <a:gd name="T0" fmla="*/ 0 w 277"/>
                <a:gd name="T1" fmla="*/ 1 h 274"/>
                <a:gd name="T2" fmla="*/ 1 w 277"/>
                <a:gd name="T3" fmla="*/ 1 h 274"/>
                <a:gd name="T4" fmla="*/ 1 w 277"/>
                <a:gd name="T5" fmla="*/ 1 h 274"/>
                <a:gd name="T6" fmla="*/ 1 w 277"/>
                <a:gd name="T7" fmla="*/ 1 h 274"/>
                <a:gd name="T8" fmla="*/ 1 w 277"/>
                <a:gd name="T9" fmla="*/ 1 h 274"/>
                <a:gd name="T10" fmla="*/ 1 w 277"/>
                <a:gd name="T11" fmla="*/ 1 h 274"/>
                <a:gd name="T12" fmla="*/ 1 w 277"/>
                <a:gd name="T13" fmla="*/ 1 h 274"/>
                <a:gd name="T14" fmla="*/ 1 w 277"/>
                <a:gd name="T15" fmla="*/ 1 h 274"/>
                <a:gd name="T16" fmla="*/ 1 w 277"/>
                <a:gd name="T17" fmla="*/ 1 h 274"/>
                <a:gd name="T18" fmla="*/ 1 w 277"/>
                <a:gd name="T19" fmla="*/ 1 h 274"/>
                <a:gd name="T20" fmla="*/ 1 w 277"/>
                <a:gd name="T21" fmla="*/ 1 h 274"/>
                <a:gd name="T22" fmla="*/ 1 w 277"/>
                <a:gd name="T23" fmla="*/ 1 h 274"/>
                <a:gd name="T24" fmla="*/ 1 w 277"/>
                <a:gd name="T25" fmla="*/ 1 h 274"/>
                <a:gd name="T26" fmla="*/ 1 w 277"/>
                <a:gd name="T27" fmla="*/ 0 h 274"/>
                <a:gd name="T28" fmla="*/ 0 w 277"/>
                <a:gd name="T29" fmla="*/ 1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7" h="274">
                  <a:moveTo>
                    <a:pt x="0" y="46"/>
                  </a:moveTo>
                  <a:lnTo>
                    <a:pt x="12" y="272"/>
                  </a:lnTo>
                  <a:lnTo>
                    <a:pt x="231" y="274"/>
                  </a:lnTo>
                  <a:lnTo>
                    <a:pt x="270" y="243"/>
                  </a:lnTo>
                  <a:lnTo>
                    <a:pt x="277" y="220"/>
                  </a:lnTo>
                  <a:lnTo>
                    <a:pt x="191" y="60"/>
                  </a:lnTo>
                  <a:lnTo>
                    <a:pt x="231" y="109"/>
                  </a:lnTo>
                  <a:lnTo>
                    <a:pt x="251" y="67"/>
                  </a:lnTo>
                  <a:lnTo>
                    <a:pt x="231" y="10"/>
                  </a:lnTo>
                  <a:lnTo>
                    <a:pt x="181" y="19"/>
                  </a:lnTo>
                  <a:lnTo>
                    <a:pt x="179" y="4"/>
                  </a:lnTo>
                  <a:lnTo>
                    <a:pt x="149" y="4"/>
                  </a:lnTo>
                  <a:lnTo>
                    <a:pt x="107" y="23"/>
                  </a:lnTo>
                  <a:lnTo>
                    <a:pt x="12" y="0"/>
                  </a:lnTo>
                  <a:lnTo>
                    <a:pt x="0" y="4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7" name="Freeform 78"/>
            <p:cNvSpPr>
              <a:spLocks/>
            </p:cNvSpPr>
            <p:nvPr/>
          </p:nvSpPr>
          <p:spPr bwMode="auto">
            <a:xfrm>
              <a:off x="2592" y="2254"/>
              <a:ext cx="90" cy="104"/>
            </a:xfrm>
            <a:custGeom>
              <a:avLst/>
              <a:gdLst>
                <a:gd name="T0" fmla="*/ 0 w 142"/>
                <a:gd name="T1" fmla="*/ 1 h 163"/>
                <a:gd name="T2" fmla="*/ 1 w 142"/>
                <a:gd name="T3" fmla="*/ 1 h 163"/>
                <a:gd name="T4" fmla="*/ 1 w 142"/>
                <a:gd name="T5" fmla="*/ 1 h 163"/>
                <a:gd name="T6" fmla="*/ 1 w 142"/>
                <a:gd name="T7" fmla="*/ 1 h 163"/>
                <a:gd name="T8" fmla="*/ 1 w 142"/>
                <a:gd name="T9" fmla="*/ 1 h 163"/>
                <a:gd name="T10" fmla="*/ 1 w 142"/>
                <a:gd name="T11" fmla="*/ 0 h 163"/>
                <a:gd name="T12" fmla="*/ 1 w 142"/>
                <a:gd name="T13" fmla="*/ 1 h 163"/>
                <a:gd name="T14" fmla="*/ 1 w 142"/>
                <a:gd name="T15" fmla="*/ 1 h 163"/>
                <a:gd name="T16" fmla="*/ 1 w 142"/>
                <a:gd name="T17" fmla="*/ 1 h 163"/>
                <a:gd name="T18" fmla="*/ 1 w 142"/>
                <a:gd name="T19" fmla="*/ 1 h 163"/>
                <a:gd name="T20" fmla="*/ 1 w 142"/>
                <a:gd name="T21" fmla="*/ 1 h 163"/>
                <a:gd name="T22" fmla="*/ 1 w 142"/>
                <a:gd name="T23" fmla="*/ 1 h 163"/>
                <a:gd name="T24" fmla="*/ 0 w 142"/>
                <a:gd name="T25" fmla="*/ 1 h 1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2" h="163">
                  <a:moveTo>
                    <a:pt x="0" y="112"/>
                  </a:moveTo>
                  <a:lnTo>
                    <a:pt x="2" y="83"/>
                  </a:lnTo>
                  <a:lnTo>
                    <a:pt x="10" y="60"/>
                  </a:lnTo>
                  <a:lnTo>
                    <a:pt x="23" y="64"/>
                  </a:lnTo>
                  <a:lnTo>
                    <a:pt x="17" y="14"/>
                  </a:lnTo>
                  <a:lnTo>
                    <a:pt x="57" y="0"/>
                  </a:lnTo>
                  <a:lnTo>
                    <a:pt x="84" y="9"/>
                  </a:lnTo>
                  <a:lnTo>
                    <a:pt x="93" y="26"/>
                  </a:lnTo>
                  <a:lnTo>
                    <a:pt x="142" y="30"/>
                  </a:lnTo>
                  <a:lnTo>
                    <a:pt x="134" y="151"/>
                  </a:lnTo>
                  <a:lnTo>
                    <a:pt x="25" y="163"/>
                  </a:lnTo>
                  <a:lnTo>
                    <a:pt x="28" y="129"/>
                  </a:lnTo>
                  <a:lnTo>
                    <a:pt x="0" y="11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8" name="Freeform 79"/>
            <p:cNvSpPr>
              <a:spLocks/>
            </p:cNvSpPr>
            <p:nvPr/>
          </p:nvSpPr>
          <p:spPr bwMode="auto">
            <a:xfrm>
              <a:off x="3256" y="1880"/>
              <a:ext cx="322" cy="293"/>
            </a:xfrm>
            <a:custGeom>
              <a:avLst/>
              <a:gdLst>
                <a:gd name="T0" fmla="*/ 0 w 510"/>
                <a:gd name="T1" fmla="*/ 1 h 464"/>
                <a:gd name="T2" fmla="*/ 1 w 510"/>
                <a:gd name="T3" fmla="*/ 1 h 464"/>
                <a:gd name="T4" fmla="*/ 1 w 510"/>
                <a:gd name="T5" fmla="*/ 1 h 464"/>
                <a:gd name="T6" fmla="*/ 1 w 510"/>
                <a:gd name="T7" fmla="*/ 1 h 464"/>
                <a:gd name="T8" fmla="*/ 1 w 510"/>
                <a:gd name="T9" fmla="*/ 1 h 464"/>
                <a:gd name="T10" fmla="*/ 1 w 510"/>
                <a:gd name="T11" fmla="*/ 1 h 464"/>
                <a:gd name="T12" fmla="*/ 1 w 510"/>
                <a:gd name="T13" fmla="*/ 0 h 464"/>
                <a:gd name="T14" fmla="*/ 1 w 510"/>
                <a:gd name="T15" fmla="*/ 1 h 464"/>
                <a:gd name="T16" fmla="*/ 1 w 510"/>
                <a:gd name="T17" fmla="*/ 1 h 464"/>
                <a:gd name="T18" fmla="*/ 1 w 510"/>
                <a:gd name="T19" fmla="*/ 1 h 464"/>
                <a:gd name="T20" fmla="*/ 1 w 510"/>
                <a:gd name="T21" fmla="*/ 1 h 464"/>
                <a:gd name="T22" fmla="*/ 1 w 510"/>
                <a:gd name="T23" fmla="*/ 1 h 464"/>
                <a:gd name="T24" fmla="*/ 1 w 510"/>
                <a:gd name="T25" fmla="*/ 1 h 464"/>
                <a:gd name="T26" fmla="*/ 1 w 510"/>
                <a:gd name="T27" fmla="*/ 1 h 464"/>
                <a:gd name="T28" fmla="*/ 1 w 510"/>
                <a:gd name="T29" fmla="*/ 1 h 464"/>
                <a:gd name="T30" fmla="*/ 1 w 510"/>
                <a:gd name="T31" fmla="*/ 1 h 464"/>
                <a:gd name="T32" fmla="*/ 1 w 510"/>
                <a:gd name="T33" fmla="*/ 1 h 464"/>
                <a:gd name="T34" fmla="*/ 1 w 510"/>
                <a:gd name="T35" fmla="*/ 1 h 464"/>
                <a:gd name="T36" fmla="*/ 1 w 510"/>
                <a:gd name="T37" fmla="*/ 1 h 464"/>
                <a:gd name="T38" fmla="*/ 1 w 510"/>
                <a:gd name="T39" fmla="*/ 1 h 464"/>
                <a:gd name="T40" fmla="*/ 1 w 510"/>
                <a:gd name="T41" fmla="*/ 1 h 464"/>
                <a:gd name="T42" fmla="*/ 1 w 510"/>
                <a:gd name="T43" fmla="*/ 1 h 464"/>
                <a:gd name="T44" fmla="*/ 1 w 510"/>
                <a:gd name="T45" fmla="*/ 1 h 464"/>
                <a:gd name="T46" fmla="*/ 1 w 510"/>
                <a:gd name="T47" fmla="*/ 1 h 464"/>
                <a:gd name="T48" fmla="*/ 1 w 510"/>
                <a:gd name="T49" fmla="*/ 1 h 464"/>
                <a:gd name="T50" fmla="*/ 1 w 510"/>
                <a:gd name="T51" fmla="*/ 1 h 464"/>
                <a:gd name="T52" fmla="*/ 1 w 510"/>
                <a:gd name="T53" fmla="*/ 1 h 464"/>
                <a:gd name="T54" fmla="*/ 1 w 510"/>
                <a:gd name="T55" fmla="*/ 1 h 464"/>
                <a:gd name="T56" fmla="*/ 0 w 510"/>
                <a:gd name="T57" fmla="*/ 1 h 4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10" h="464">
                  <a:moveTo>
                    <a:pt x="0" y="123"/>
                  </a:moveTo>
                  <a:lnTo>
                    <a:pt x="4" y="82"/>
                  </a:lnTo>
                  <a:lnTo>
                    <a:pt x="31" y="89"/>
                  </a:lnTo>
                  <a:lnTo>
                    <a:pt x="65" y="67"/>
                  </a:lnTo>
                  <a:lnTo>
                    <a:pt x="80" y="49"/>
                  </a:lnTo>
                  <a:lnTo>
                    <a:pt x="55" y="22"/>
                  </a:lnTo>
                  <a:lnTo>
                    <a:pt x="108" y="0"/>
                  </a:lnTo>
                  <a:lnTo>
                    <a:pt x="214" y="54"/>
                  </a:lnTo>
                  <a:lnTo>
                    <a:pt x="217" y="76"/>
                  </a:lnTo>
                  <a:lnTo>
                    <a:pt x="245" y="87"/>
                  </a:lnTo>
                  <a:lnTo>
                    <a:pt x="266" y="99"/>
                  </a:lnTo>
                  <a:lnTo>
                    <a:pt x="288" y="90"/>
                  </a:lnTo>
                  <a:lnTo>
                    <a:pt x="333" y="105"/>
                  </a:lnTo>
                  <a:lnTo>
                    <a:pt x="390" y="210"/>
                  </a:lnTo>
                  <a:lnTo>
                    <a:pt x="395" y="219"/>
                  </a:lnTo>
                  <a:lnTo>
                    <a:pt x="420" y="263"/>
                  </a:lnTo>
                  <a:lnTo>
                    <a:pt x="497" y="268"/>
                  </a:lnTo>
                  <a:lnTo>
                    <a:pt x="510" y="290"/>
                  </a:lnTo>
                  <a:lnTo>
                    <a:pt x="489" y="344"/>
                  </a:lnTo>
                  <a:lnTo>
                    <a:pt x="420" y="370"/>
                  </a:lnTo>
                  <a:lnTo>
                    <a:pt x="339" y="389"/>
                  </a:lnTo>
                  <a:lnTo>
                    <a:pt x="281" y="464"/>
                  </a:lnTo>
                  <a:lnTo>
                    <a:pt x="281" y="433"/>
                  </a:lnTo>
                  <a:lnTo>
                    <a:pt x="237" y="415"/>
                  </a:lnTo>
                  <a:lnTo>
                    <a:pt x="194" y="442"/>
                  </a:lnTo>
                  <a:lnTo>
                    <a:pt x="153" y="357"/>
                  </a:lnTo>
                  <a:lnTo>
                    <a:pt x="114" y="324"/>
                  </a:lnTo>
                  <a:lnTo>
                    <a:pt x="89" y="238"/>
                  </a:lnTo>
                  <a:lnTo>
                    <a:pt x="0" y="12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49" name="Freeform 80"/>
            <p:cNvSpPr>
              <a:spLocks/>
            </p:cNvSpPr>
            <p:nvPr/>
          </p:nvSpPr>
          <p:spPr bwMode="auto">
            <a:xfrm>
              <a:off x="3378" y="2114"/>
              <a:ext cx="158" cy="107"/>
            </a:xfrm>
            <a:custGeom>
              <a:avLst/>
              <a:gdLst>
                <a:gd name="T0" fmla="*/ 1 w 250"/>
                <a:gd name="T1" fmla="*/ 1 h 170"/>
                <a:gd name="T2" fmla="*/ 1 w 250"/>
                <a:gd name="T3" fmla="*/ 1 h 170"/>
                <a:gd name="T4" fmla="*/ 1 w 250"/>
                <a:gd name="T5" fmla="*/ 1 h 170"/>
                <a:gd name="T6" fmla="*/ 0 w 250"/>
                <a:gd name="T7" fmla="*/ 1 h 170"/>
                <a:gd name="T8" fmla="*/ 1 w 250"/>
                <a:gd name="T9" fmla="*/ 1 h 170"/>
                <a:gd name="T10" fmla="*/ 1 w 250"/>
                <a:gd name="T11" fmla="*/ 1 h 170"/>
                <a:gd name="T12" fmla="*/ 1 w 250"/>
                <a:gd name="T13" fmla="*/ 1 h 170"/>
                <a:gd name="T14" fmla="*/ 1 w 250"/>
                <a:gd name="T15" fmla="*/ 1 h 170"/>
                <a:gd name="T16" fmla="*/ 1 w 250"/>
                <a:gd name="T17" fmla="*/ 0 h 170"/>
                <a:gd name="T18" fmla="*/ 1 w 250"/>
                <a:gd name="T19" fmla="*/ 1 h 170"/>
                <a:gd name="T20" fmla="*/ 1 w 250"/>
                <a:gd name="T21" fmla="*/ 1 h 170"/>
                <a:gd name="T22" fmla="*/ 1 w 250"/>
                <a:gd name="T23" fmla="*/ 1 h 170"/>
                <a:gd name="T24" fmla="*/ 1 w 250"/>
                <a:gd name="T25" fmla="*/ 1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170">
                  <a:moveTo>
                    <a:pt x="87" y="90"/>
                  </a:moveTo>
                  <a:lnTo>
                    <a:pt x="87" y="63"/>
                  </a:lnTo>
                  <a:lnTo>
                    <a:pt x="43" y="45"/>
                  </a:lnTo>
                  <a:lnTo>
                    <a:pt x="0" y="72"/>
                  </a:lnTo>
                  <a:lnTo>
                    <a:pt x="19" y="170"/>
                  </a:lnTo>
                  <a:lnTo>
                    <a:pt x="142" y="137"/>
                  </a:lnTo>
                  <a:lnTo>
                    <a:pt x="231" y="94"/>
                  </a:lnTo>
                  <a:lnTo>
                    <a:pt x="250" y="64"/>
                  </a:lnTo>
                  <a:lnTo>
                    <a:pt x="226" y="0"/>
                  </a:lnTo>
                  <a:lnTo>
                    <a:pt x="145" y="19"/>
                  </a:lnTo>
                  <a:lnTo>
                    <a:pt x="87" y="94"/>
                  </a:lnTo>
                  <a:lnTo>
                    <a:pt x="87" y="63"/>
                  </a:lnTo>
                  <a:lnTo>
                    <a:pt x="87" y="9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0" name="Freeform 81"/>
            <p:cNvSpPr>
              <a:spLocks/>
            </p:cNvSpPr>
            <p:nvPr/>
          </p:nvSpPr>
          <p:spPr bwMode="auto">
            <a:xfrm>
              <a:off x="2838" y="1788"/>
              <a:ext cx="60" cy="129"/>
            </a:xfrm>
            <a:custGeom>
              <a:avLst/>
              <a:gdLst>
                <a:gd name="T0" fmla="*/ 0 w 94"/>
                <a:gd name="T1" fmla="*/ 1 h 201"/>
                <a:gd name="T2" fmla="*/ 1 w 94"/>
                <a:gd name="T3" fmla="*/ 1 h 201"/>
                <a:gd name="T4" fmla="*/ 1 w 94"/>
                <a:gd name="T5" fmla="*/ 1 h 201"/>
                <a:gd name="T6" fmla="*/ 1 w 94"/>
                <a:gd name="T7" fmla="*/ 0 h 201"/>
                <a:gd name="T8" fmla="*/ 1 w 94"/>
                <a:gd name="T9" fmla="*/ 1 h 201"/>
                <a:gd name="T10" fmla="*/ 1 w 94"/>
                <a:gd name="T11" fmla="*/ 1 h 201"/>
                <a:gd name="T12" fmla="*/ 1 w 94"/>
                <a:gd name="T13" fmla="*/ 1 h 201"/>
                <a:gd name="T14" fmla="*/ 1 w 94"/>
                <a:gd name="T15" fmla="*/ 1 h 201"/>
                <a:gd name="T16" fmla="*/ 1 w 94"/>
                <a:gd name="T17" fmla="*/ 1 h 201"/>
                <a:gd name="T18" fmla="*/ 1 w 94"/>
                <a:gd name="T19" fmla="*/ 1 h 201"/>
                <a:gd name="T20" fmla="*/ 0 w 94"/>
                <a:gd name="T21" fmla="*/ 1 h 2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201">
                  <a:moveTo>
                    <a:pt x="0" y="93"/>
                  </a:moveTo>
                  <a:lnTo>
                    <a:pt x="19" y="73"/>
                  </a:lnTo>
                  <a:lnTo>
                    <a:pt x="30" y="5"/>
                  </a:lnTo>
                  <a:lnTo>
                    <a:pt x="87" y="0"/>
                  </a:lnTo>
                  <a:lnTo>
                    <a:pt x="72" y="28"/>
                  </a:lnTo>
                  <a:lnTo>
                    <a:pt x="89" y="58"/>
                  </a:lnTo>
                  <a:lnTo>
                    <a:pt x="61" y="93"/>
                  </a:lnTo>
                  <a:lnTo>
                    <a:pt x="94" y="117"/>
                  </a:lnTo>
                  <a:lnTo>
                    <a:pt x="45" y="201"/>
                  </a:lnTo>
                  <a:lnTo>
                    <a:pt x="41" y="148"/>
                  </a:lnTo>
                  <a:lnTo>
                    <a:pt x="0" y="9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1" name="Freeform 82"/>
            <p:cNvSpPr>
              <a:spLocks/>
            </p:cNvSpPr>
            <p:nvPr/>
          </p:nvSpPr>
          <p:spPr bwMode="auto">
            <a:xfrm>
              <a:off x="2592" y="1791"/>
              <a:ext cx="311" cy="323"/>
            </a:xfrm>
            <a:custGeom>
              <a:avLst/>
              <a:gdLst>
                <a:gd name="T0" fmla="*/ 0 w 490"/>
                <a:gd name="T1" fmla="*/ 1 h 508"/>
                <a:gd name="T2" fmla="*/ 0 w 490"/>
                <a:gd name="T3" fmla="*/ 1 h 508"/>
                <a:gd name="T4" fmla="*/ 1 w 490"/>
                <a:gd name="T5" fmla="*/ 1 h 508"/>
                <a:gd name="T6" fmla="*/ 1 w 490"/>
                <a:gd name="T7" fmla="*/ 1 h 508"/>
                <a:gd name="T8" fmla="*/ 1 w 490"/>
                <a:gd name="T9" fmla="*/ 1 h 508"/>
                <a:gd name="T10" fmla="*/ 1 w 490"/>
                <a:gd name="T11" fmla="*/ 1 h 508"/>
                <a:gd name="T12" fmla="*/ 1 w 490"/>
                <a:gd name="T13" fmla="*/ 1 h 508"/>
                <a:gd name="T14" fmla="*/ 1 w 490"/>
                <a:gd name="T15" fmla="*/ 1 h 508"/>
                <a:gd name="T16" fmla="*/ 1 w 490"/>
                <a:gd name="T17" fmla="*/ 1 h 508"/>
                <a:gd name="T18" fmla="*/ 1 w 490"/>
                <a:gd name="T19" fmla="*/ 1 h 508"/>
                <a:gd name="T20" fmla="*/ 1 w 490"/>
                <a:gd name="T21" fmla="*/ 1 h 508"/>
                <a:gd name="T22" fmla="*/ 1 w 490"/>
                <a:gd name="T23" fmla="*/ 1 h 508"/>
                <a:gd name="T24" fmla="*/ 1 w 490"/>
                <a:gd name="T25" fmla="*/ 1 h 508"/>
                <a:gd name="T26" fmla="*/ 1 w 490"/>
                <a:gd name="T27" fmla="*/ 0 h 508"/>
                <a:gd name="T28" fmla="*/ 1 w 490"/>
                <a:gd name="T29" fmla="*/ 1 h 508"/>
                <a:gd name="T30" fmla="*/ 1 w 490"/>
                <a:gd name="T31" fmla="*/ 1 h 508"/>
                <a:gd name="T32" fmla="*/ 1 w 490"/>
                <a:gd name="T33" fmla="*/ 1 h 508"/>
                <a:gd name="T34" fmla="*/ 1 w 490"/>
                <a:gd name="T35" fmla="*/ 1 h 508"/>
                <a:gd name="T36" fmla="*/ 1 w 490"/>
                <a:gd name="T37" fmla="*/ 1 h 508"/>
                <a:gd name="T38" fmla="*/ 1 w 490"/>
                <a:gd name="T39" fmla="*/ 1 h 508"/>
                <a:gd name="T40" fmla="*/ 1 w 490"/>
                <a:gd name="T41" fmla="*/ 1 h 508"/>
                <a:gd name="T42" fmla="*/ 0 w 490"/>
                <a:gd name="T43" fmla="*/ 1 h 5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90" h="508">
                  <a:moveTo>
                    <a:pt x="0" y="269"/>
                  </a:moveTo>
                  <a:lnTo>
                    <a:pt x="0" y="283"/>
                  </a:lnTo>
                  <a:lnTo>
                    <a:pt x="89" y="345"/>
                  </a:lnTo>
                  <a:lnTo>
                    <a:pt x="284" y="485"/>
                  </a:lnTo>
                  <a:lnTo>
                    <a:pt x="289" y="508"/>
                  </a:lnTo>
                  <a:lnTo>
                    <a:pt x="306" y="503"/>
                  </a:lnTo>
                  <a:lnTo>
                    <a:pt x="342" y="494"/>
                  </a:lnTo>
                  <a:lnTo>
                    <a:pt x="490" y="386"/>
                  </a:lnTo>
                  <a:lnTo>
                    <a:pt x="433" y="311"/>
                  </a:lnTo>
                  <a:lnTo>
                    <a:pt x="433" y="196"/>
                  </a:lnTo>
                  <a:lnTo>
                    <a:pt x="429" y="143"/>
                  </a:lnTo>
                  <a:lnTo>
                    <a:pt x="388" y="88"/>
                  </a:lnTo>
                  <a:lnTo>
                    <a:pt x="407" y="68"/>
                  </a:lnTo>
                  <a:lnTo>
                    <a:pt x="418" y="0"/>
                  </a:lnTo>
                  <a:lnTo>
                    <a:pt x="243" y="9"/>
                  </a:lnTo>
                  <a:lnTo>
                    <a:pt x="155" y="53"/>
                  </a:lnTo>
                  <a:lnTo>
                    <a:pt x="180" y="138"/>
                  </a:lnTo>
                  <a:lnTo>
                    <a:pt x="140" y="142"/>
                  </a:lnTo>
                  <a:lnTo>
                    <a:pt x="118" y="153"/>
                  </a:lnTo>
                  <a:lnTo>
                    <a:pt x="122" y="175"/>
                  </a:lnTo>
                  <a:lnTo>
                    <a:pt x="12" y="227"/>
                  </a:lnTo>
                  <a:lnTo>
                    <a:pt x="0" y="26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2" name="Freeform 83"/>
            <p:cNvSpPr>
              <a:spLocks/>
            </p:cNvSpPr>
            <p:nvPr/>
          </p:nvSpPr>
          <p:spPr bwMode="auto">
            <a:xfrm>
              <a:off x="3652" y="1763"/>
              <a:ext cx="217" cy="169"/>
            </a:xfrm>
            <a:custGeom>
              <a:avLst/>
              <a:gdLst>
                <a:gd name="T0" fmla="*/ 0 w 345"/>
                <a:gd name="T1" fmla="*/ 1 h 266"/>
                <a:gd name="T2" fmla="*/ 1 w 345"/>
                <a:gd name="T3" fmla="*/ 1 h 266"/>
                <a:gd name="T4" fmla="*/ 1 w 345"/>
                <a:gd name="T5" fmla="*/ 1 h 266"/>
                <a:gd name="T6" fmla="*/ 1 w 345"/>
                <a:gd name="T7" fmla="*/ 1 h 266"/>
                <a:gd name="T8" fmla="*/ 1 w 345"/>
                <a:gd name="T9" fmla="*/ 1 h 266"/>
                <a:gd name="T10" fmla="*/ 1 w 345"/>
                <a:gd name="T11" fmla="*/ 1 h 266"/>
                <a:gd name="T12" fmla="*/ 1 w 345"/>
                <a:gd name="T13" fmla="*/ 1 h 266"/>
                <a:gd name="T14" fmla="*/ 1 w 345"/>
                <a:gd name="T15" fmla="*/ 1 h 266"/>
                <a:gd name="T16" fmla="*/ 1 w 345"/>
                <a:gd name="T17" fmla="*/ 1 h 266"/>
                <a:gd name="T18" fmla="*/ 1 w 345"/>
                <a:gd name="T19" fmla="*/ 1 h 266"/>
                <a:gd name="T20" fmla="*/ 1 w 345"/>
                <a:gd name="T21" fmla="*/ 1 h 266"/>
                <a:gd name="T22" fmla="*/ 1 w 345"/>
                <a:gd name="T23" fmla="*/ 1 h 266"/>
                <a:gd name="T24" fmla="*/ 1 w 345"/>
                <a:gd name="T25" fmla="*/ 1 h 266"/>
                <a:gd name="T26" fmla="*/ 1 w 345"/>
                <a:gd name="T27" fmla="*/ 1 h 266"/>
                <a:gd name="T28" fmla="*/ 1 w 345"/>
                <a:gd name="T29" fmla="*/ 1 h 266"/>
                <a:gd name="T30" fmla="*/ 1 w 345"/>
                <a:gd name="T31" fmla="*/ 1 h 266"/>
                <a:gd name="T32" fmla="*/ 1 w 345"/>
                <a:gd name="T33" fmla="*/ 1 h 266"/>
                <a:gd name="T34" fmla="*/ 1 w 345"/>
                <a:gd name="T35" fmla="*/ 1 h 266"/>
                <a:gd name="T36" fmla="*/ 1 w 345"/>
                <a:gd name="T37" fmla="*/ 0 h 266"/>
                <a:gd name="T38" fmla="*/ 1 w 345"/>
                <a:gd name="T39" fmla="*/ 1 h 266"/>
                <a:gd name="T40" fmla="*/ 1 w 345"/>
                <a:gd name="T41" fmla="*/ 1 h 266"/>
                <a:gd name="T42" fmla="*/ 1 w 345"/>
                <a:gd name="T43" fmla="*/ 1 h 266"/>
                <a:gd name="T44" fmla="*/ 1 w 345"/>
                <a:gd name="T45" fmla="*/ 1 h 266"/>
                <a:gd name="T46" fmla="*/ 0 w 345"/>
                <a:gd name="T47" fmla="*/ 1 h 2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5" h="266">
                  <a:moveTo>
                    <a:pt x="0" y="126"/>
                  </a:moveTo>
                  <a:lnTo>
                    <a:pt x="7" y="199"/>
                  </a:lnTo>
                  <a:lnTo>
                    <a:pt x="29" y="216"/>
                  </a:lnTo>
                  <a:lnTo>
                    <a:pt x="10" y="254"/>
                  </a:lnTo>
                  <a:lnTo>
                    <a:pt x="47" y="266"/>
                  </a:lnTo>
                  <a:lnTo>
                    <a:pt x="138" y="254"/>
                  </a:lnTo>
                  <a:lnTo>
                    <a:pt x="153" y="215"/>
                  </a:lnTo>
                  <a:lnTo>
                    <a:pt x="215" y="193"/>
                  </a:lnTo>
                  <a:lnTo>
                    <a:pt x="220" y="162"/>
                  </a:lnTo>
                  <a:lnTo>
                    <a:pt x="242" y="153"/>
                  </a:lnTo>
                  <a:lnTo>
                    <a:pt x="228" y="134"/>
                  </a:lnTo>
                  <a:lnTo>
                    <a:pt x="253" y="131"/>
                  </a:lnTo>
                  <a:lnTo>
                    <a:pt x="272" y="99"/>
                  </a:lnTo>
                  <a:lnTo>
                    <a:pt x="263" y="69"/>
                  </a:lnTo>
                  <a:lnTo>
                    <a:pt x="343" y="45"/>
                  </a:lnTo>
                  <a:lnTo>
                    <a:pt x="345" y="37"/>
                  </a:lnTo>
                  <a:lnTo>
                    <a:pt x="317" y="28"/>
                  </a:lnTo>
                  <a:lnTo>
                    <a:pt x="272" y="54"/>
                  </a:lnTo>
                  <a:lnTo>
                    <a:pt x="252" y="0"/>
                  </a:lnTo>
                  <a:lnTo>
                    <a:pt x="215" y="41"/>
                  </a:lnTo>
                  <a:lnTo>
                    <a:pt x="110" y="37"/>
                  </a:lnTo>
                  <a:lnTo>
                    <a:pt x="55" y="99"/>
                  </a:lnTo>
                  <a:lnTo>
                    <a:pt x="19" y="78"/>
                  </a:lnTo>
                  <a:lnTo>
                    <a:pt x="0" y="12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3" name="Freeform 84"/>
            <p:cNvSpPr>
              <a:spLocks/>
            </p:cNvSpPr>
            <p:nvPr/>
          </p:nvSpPr>
          <p:spPr bwMode="auto">
            <a:xfrm>
              <a:off x="3401" y="1735"/>
              <a:ext cx="292" cy="273"/>
            </a:xfrm>
            <a:custGeom>
              <a:avLst/>
              <a:gdLst>
                <a:gd name="T0" fmla="*/ 0 w 462"/>
                <a:gd name="T1" fmla="*/ 1 h 431"/>
                <a:gd name="T2" fmla="*/ 1 w 462"/>
                <a:gd name="T3" fmla="*/ 0 h 431"/>
                <a:gd name="T4" fmla="*/ 1 w 462"/>
                <a:gd name="T5" fmla="*/ 1 h 431"/>
                <a:gd name="T6" fmla="*/ 1 w 462"/>
                <a:gd name="T7" fmla="*/ 1 h 431"/>
                <a:gd name="T8" fmla="*/ 1 w 462"/>
                <a:gd name="T9" fmla="*/ 1 h 431"/>
                <a:gd name="T10" fmla="*/ 1 w 462"/>
                <a:gd name="T11" fmla="*/ 1 h 431"/>
                <a:gd name="T12" fmla="*/ 1 w 462"/>
                <a:gd name="T13" fmla="*/ 1 h 431"/>
                <a:gd name="T14" fmla="*/ 1 w 462"/>
                <a:gd name="T15" fmla="*/ 1 h 431"/>
                <a:gd name="T16" fmla="*/ 1 w 462"/>
                <a:gd name="T17" fmla="*/ 1 h 431"/>
                <a:gd name="T18" fmla="*/ 1 w 462"/>
                <a:gd name="T19" fmla="*/ 1 h 431"/>
                <a:gd name="T20" fmla="*/ 1 w 462"/>
                <a:gd name="T21" fmla="*/ 1 h 431"/>
                <a:gd name="T22" fmla="*/ 1 w 462"/>
                <a:gd name="T23" fmla="*/ 1 h 431"/>
                <a:gd name="T24" fmla="*/ 1 w 462"/>
                <a:gd name="T25" fmla="*/ 1 h 431"/>
                <a:gd name="T26" fmla="*/ 1 w 462"/>
                <a:gd name="T27" fmla="*/ 1 h 431"/>
                <a:gd name="T28" fmla="*/ 1 w 462"/>
                <a:gd name="T29" fmla="*/ 1 h 431"/>
                <a:gd name="T30" fmla="*/ 1 w 462"/>
                <a:gd name="T31" fmla="*/ 1 h 431"/>
                <a:gd name="T32" fmla="*/ 1 w 462"/>
                <a:gd name="T33" fmla="*/ 1 h 431"/>
                <a:gd name="T34" fmla="*/ 1 w 462"/>
                <a:gd name="T35" fmla="*/ 1 h 431"/>
                <a:gd name="T36" fmla="*/ 1 w 462"/>
                <a:gd name="T37" fmla="*/ 1 h 431"/>
                <a:gd name="T38" fmla="*/ 1 w 462"/>
                <a:gd name="T39" fmla="*/ 1 h 431"/>
                <a:gd name="T40" fmla="*/ 1 w 462"/>
                <a:gd name="T41" fmla="*/ 1 h 431"/>
                <a:gd name="T42" fmla="*/ 1 w 462"/>
                <a:gd name="T43" fmla="*/ 1 h 431"/>
                <a:gd name="T44" fmla="*/ 1 w 462"/>
                <a:gd name="T45" fmla="*/ 1 h 431"/>
                <a:gd name="T46" fmla="*/ 1 w 462"/>
                <a:gd name="T47" fmla="*/ 1 h 431"/>
                <a:gd name="T48" fmla="*/ 1 w 462"/>
                <a:gd name="T49" fmla="*/ 1 h 431"/>
                <a:gd name="T50" fmla="*/ 1 w 462"/>
                <a:gd name="T51" fmla="*/ 1 h 431"/>
                <a:gd name="T52" fmla="*/ 1 w 462"/>
                <a:gd name="T53" fmla="*/ 1 h 431"/>
                <a:gd name="T54" fmla="*/ 1 w 462"/>
                <a:gd name="T55" fmla="*/ 1 h 431"/>
                <a:gd name="T56" fmla="*/ 1 w 462"/>
                <a:gd name="T57" fmla="*/ 1 h 431"/>
                <a:gd name="T58" fmla="*/ 1 w 462"/>
                <a:gd name="T59" fmla="*/ 1 h 431"/>
                <a:gd name="T60" fmla="*/ 1 w 462"/>
                <a:gd name="T61" fmla="*/ 1 h 431"/>
                <a:gd name="T62" fmla="*/ 0 w 462"/>
                <a:gd name="T63" fmla="*/ 1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62" h="431">
                  <a:moveTo>
                    <a:pt x="0" y="14"/>
                  </a:moveTo>
                  <a:lnTo>
                    <a:pt x="12" y="0"/>
                  </a:lnTo>
                  <a:lnTo>
                    <a:pt x="47" y="30"/>
                  </a:lnTo>
                  <a:lnTo>
                    <a:pt x="90" y="6"/>
                  </a:lnTo>
                  <a:lnTo>
                    <a:pt x="92" y="33"/>
                  </a:lnTo>
                  <a:lnTo>
                    <a:pt x="116" y="41"/>
                  </a:lnTo>
                  <a:lnTo>
                    <a:pt x="119" y="66"/>
                  </a:lnTo>
                  <a:lnTo>
                    <a:pt x="182" y="97"/>
                  </a:lnTo>
                  <a:lnTo>
                    <a:pt x="240" y="91"/>
                  </a:lnTo>
                  <a:lnTo>
                    <a:pt x="235" y="71"/>
                  </a:lnTo>
                  <a:lnTo>
                    <a:pt x="311" y="43"/>
                  </a:lnTo>
                  <a:lnTo>
                    <a:pt x="410" y="97"/>
                  </a:lnTo>
                  <a:lnTo>
                    <a:pt x="413" y="121"/>
                  </a:lnTo>
                  <a:lnTo>
                    <a:pt x="394" y="169"/>
                  </a:lnTo>
                  <a:lnTo>
                    <a:pt x="401" y="242"/>
                  </a:lnTo>
                  <a:lnTo>
                    <a:pt x="423" y="259"/>
                  </a:lnTo>
                  <a:lnTo>
                    <a:pt x="404" y="297"/>
                  </a:lnTo>
                  <a:lnTo>
                    <a:pt x="462" y="372"/>
                  </a:lnTo>
                  <a:lnTo>
                    <a:pt x="423" y="431"/>
                  </a:lnTo>
                  <a:lnTo>
                    <a:pt x="319" y="414"/>
                  </a:lnTo>
                  <a:lnTo>
                    <a:pt x="297" y="376"/>
                  </a:lnTo>
                  <a:lnTo>
                    <a:pt x="228" y="386"/>
                  </a:lnTo>
                  <a:lnTo>
                    <a:pt x="176" y="353"/>
                  </a:lnTo>
                  <a:lnTo>
                    <a:pt x="139" y="287"/>
                  </a:lnTo>
                  <a:lnTo>
                    <a:pt x="111" y="277"/>
                  </a:lnTo>
                  <a:lnTo>
                    <a:pt x="106" y="291"/>
                  </a:lnTo>
                  <a:lnTo>
                    <a:pt x="75" y="223"/>
                  </a:lnTo>
                  <a:lnTo>
                    <a:pt x="29" y="182"/>
                  </a:lnTo>
                  <a:lnTo>
                    <a:pt x="51" y="121"/>
                  </a:lnTo>
                  <a:lnTo>
                    <a:pt x="29" y="115"/>
                  </a:lnTo>
                  <a:lnTo>
                    <a:pt x="15" y="80"/>
                  </a:lnTo>
                  <a:lnTo>
                    <a:pt x="0" y="1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4" name="Freeform 85"/>
            <p:cNvSpPr>
              <a:spLocks/>
            </p:cNvSpPr>
            <p:nvPr/>
          </p:nvSpPr>
          <p:spPr bwMode="auto">
            <a:xfrm>
              <a:off x="3657" y="1791"/>
              <a:ext cx="258" cy="241"/>
            </a:xfrm>
            <a:custGeom>
              <a:avLst/>
              <a:gdLst>
                <a:gd name="T0" fmla="*/ 0 w 407"/>
                <a:gd name="T1" fmla="*/ 1 h 380"/>
                <a:gd name="T2" fmla="*/ 1 w 407"/>
                <a:gd name="T3" fmla="*/ 1 h 380"/>
                <a:gd name="T4" fmla="*/ 1 w 407"/>
                <a:gd name="T5" fmla="*/ 1 h 380"/>
                <a:gd name="T6" fmla="*/ 1 w 407"/>
                <a:gd name="T7" fmla="*/ 1 h 380"/>
                <a:gd name="T8" fmla="*/ 1 w 407"/>
                <a:gd name="T9" fmla="*/ 1 h 380"/>
                <a:gd name="T10" fmla="*/ 1 w 407"/>
                <a:gd name="T11" fmla="*/ 1 h 380"/>
                <a:gd name="T12" fmla="*/ 1 w 407"/>
                <a:gd name="T13" fmla="*/ 1 h 380"/>
                <a:gd name="T14" fmla="*/ 1 w 407"/>
                <a:gd name="T15" fmla="*/ 1 h 380"/>
                <a:gd name="T16" fmla="*/ 1 w 407"/>
                <a:gd name="T17" fmla="*/ 1 h 380"/>
                <a:gd name="T18" fmla="*/ 1 w 407"/>
                <a:gd name="T19" fmla="*/ 1 h 380"/>
                <a:gd name="T20" fmla="*/ 1 w 407"/>
                <a:gd name="T21" fmla="*/ 1 h 380"/>
                <a:gd name="T22" fmla="*/ 1 w 407"/>
                <a:gd name="T23" fmla="*/ 0 h 380"/>
                <a:gd name="T24" fmla="*/ 1 w 407"/>
                <a:gd name="T25" fmla="*/ 1 h 380"/>
                <a:gd name="T26" fmla="*/ 1 w 407"/>
                <a:gd name="T27" fmla="*/ 1 h 380"/>
                <a:gd name="T28" fmla="*/ 1 w 407"/>
                <a:gd name="T29" fmla="*/ 1 h 380"/>
                <a:gd name="T30" fmla="*/ 1 w 407"/>
                <a:gd name="T31" fmla="*/ 1 h 380"/>
                <a:gd name="T32" fmla="*/ 1 w 407"/>
                <a:gd name="T33" fmla="*/ 1 h 380"/>
                <a:gd name="T34" fmla="*/ 1 w 407"/>
                <a:gd name="T35" fmla="*/ 1 h 380"/>
                <a:gd name="T36" fmla="*/ 1 w 407"/>
                <a:gd name="T37" fmla="*/ 1 h 380"/>
                <a:gd name="T38" fmla="*/ 1 w 407"/>
                <a:gd name="T39" fmla="*/ 1 h 380"/>
                <a:gd name="T40" fmla="*/ 1 w 407"/>
                <a:gd name="T41" fmla="*/ 1 h 380"/>
                <a:gd name="T42" fmla="*/ 1 w 407"/>
                <a:gd name="T43" fmla="*/ 1 h 380"/>
                <a:gd name="T44" fmla="*/ 1 w 407"/>
                <a:gd name="T45" fmla="*/ 1 h 380"/>
                <a:gd name="T46" fmla="*/ 1 w 407"/>
                <a:gd name="T47" fmla="*/ 1 h 380"/>
                <a:gd name="T48" fmla="*/ 1 w 407"/>
                <a:gd name="T49" fmla="*/ 1 h 380"/>
                <a:gd name="T50" fmla="*/ 1 w 407"/>
                <a:gd name="T51" fmla="*/ 1 h 380"/>
                <a:gd name="T52" fmla="*/ 1 w 407"/>
                <a:gd name="T53" fmla="*/ 1 h 380"/>
                <a:gd name="T54" fmla="*/ 1 w 407"/>
                <a:gd name="T55" fmla="*/ 1 h 380"/>
                <a:gd name="T56" fmla="*/ 0 w 407"/>
                <a:gd name="T57" fmla="*/ 1 h 3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07" h="380">
                  <a:moveTo>
                    <a:pt x="0" y="209"/>
                  </a:moveTo>
                  <a:lnTo>
                    <a:pt x="37" y="221"/>
                  </a:lnTo>
                  <a:lnTo>
                    <a:pt x="128" y="209"/>
                  </a:lnTo>
                  <a:lnTo>
                    <a:pt x="143" y="170"/>
                  </a:lnTo>
                  <a:lnTo>
                    <a:pt x="205" y="148"/>
                  </a:lnTo>
                  <a:lnTo>
                    <a:pt x="210" y="117"/>
                  </a:lnTo>
                  <a:lnTo>
                    <a:pt x="232" y="108"/>
                  </a:lnTo>
                  <a:lnTo>
                    <a:pt x="218" y="89"/>
                  </a:lnTo>
                  <a:lnTo>
                    <a:pt x="243" y="86"/>
                  </a:lnTo>
                  <a:lnTo>
                    <a:pt x="262" y="54"/>
                  </a:lnTo>
                  <a:lnTo>
                    <a:pt x="253" y="24"/>
                  </a:lnTo>
                  <a:lnTo>
                    <a:pt x="333" y="0"/>
                  </a:lnTo>
                  <a:lnTo>
                    <a:pt x="407" y="45"/>
                  </a:lnTo>
                  <a:lnTo>
                    <a:pt x="386" y="67"/>
                  </a:lnTo>
                  <a:lnTo>
                    <a:pt x="317" y="67"/>
                  </a:lnTo>
                  <a:lnTo>
                    <a:pt x="319" y="109"/>
                  </a:lnTo>
                  <a:lnTo>
                    <a:pt x="352" y="139"/>
                  </a:lnTo>
                  <a:lnTo>
                    <a:pt x="330" y="154"/>
                  </a:lnTo>
                  <a:lnTo>
                    <a:pt x="335" y="176"/>
                  </a:lnTo>
                  <a:lnTo>
                    <a:pt x="265" y="265"/>
                  </a:lnTo>
                  <a:lnTo>
                    <a:pt x="233" y="262"/>
                  </a:lnTo>
                  <a:lnTo>
                    <a:pt x="211" y="284"/>
                  </a:lnTo>
                  <a:lnTo>
                    <a:pt x="249" y="364"/>
                  </a:lnTo>
                  <a:lnTo>
                    <a:pt x="191" y="364"/>
                  </a:lnTo>
                  <a:lnTo>
                    <a:pt x="174" y="380"/>
                  </a:lnTo>
                  <a:lnTo>
                    <a:pt x="134" y="335"/>
                  </a:lnTo>
                  <a:lnTo>
                    <a:pt x="19" y="343"/>
                  </a:lnTo>
                  <a:lnTo>
                    <a:pt x="58" y="284"/>
                  </a:lnTo>
                  <a:lnTo>
                    <a:pt x="0" y="20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5" name="Freeform 86"/>
            <p:cNvSpPr>
              <a:spLocks/>
            </p:cNvSpPr>
            <p:nvPr/>
          </p:nvSpPr>
          <p:spPr bwMode="auto">
            <a:xfrm>
              <a:off x="2468" y="2205"/>
              <a:ext cx="46" cy="10"/>
            </a:xfrm>
            <a:custGeom>
              <a:avLst/>
              <a:gdLst>
                <a:gd name="T0" fmla="*/ 0 w 73"/>
                <a:gd name="T1" fmla="*/ 1 h 16"/>
                <a:gd name="T2" fmla="*/ 1 w 73"/>
                <a:gd name="T3" fmla="*/ 0 h 16"/>
                <a:gd name="T4" fmla="*/ 1 w 73"/>
                <a:gd name="T5" fmla="*/ 1 h 16"/>
                <a:gd name="T6" fmla="*/ 0 w 73"/>
                <a:gd name="T7" fmla="*/ 1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3" h="16">
                  <a:moveTo>
                    <a:pt x="0" y="16"/>
                  </a:moveTo>
                  <a:lnTo>
                    <a:pt x="5" y="0"/>
                  </a:lnTo>
                  <a:lnTo>
                    <a:pt x="73" y="9"/>
                  </a:lnTo>
                  <a:lnTo>
                    <a:pt x="0" y="1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6" name="Freeform 87"/>
            <p:cNvSpPr>
              <a:spLocks/>
            </p:cNvSpPr>
            <p:nvPr/>
          </p:nvSpPr>
          <p:spPr bwMode="auto">
            <a:xfrm>
              <a:off x="2493" y="2220"/>
              <a:ext cx="113" cy="91"/>
            </a:xfrm>
            <a:custGeom>
              <a:avLst/>
              <a:gdLst>
                <a:gd name="T0" fmla="*/ 0 w 179"/>
                <a:gd name="T1" fmla="*/ 1 h 144"/>
                <a:gd name="T2" fmla="*/ 1 w 179"/>
                <a:gd name="T3" fmla="*/ 1 h 144"/>
                <a:gd name="T4" fmla="*/ 1 w 179"/>
                <a:gd name="T5" fmla="*/ 0 h 144"/>
                <a:gd name="T6" fmla="*/ 1 w 179"/>
                <a:gd name="T7" fmla="*/ 1 h 144"/>
                <a:gd name="T8" fmla="*/ 1 w 179"/>
                <a:gd name="T9" fmla="*/ 1 h 144"/>
                <a:gd name="T10" fmla="*/ 1 w 179"/>
                <a:gd name="T11" fmla="*/ 1 h 144"/>
                <a:gd name="T12" fmla="*/ 1 w 179"/>
                <a:gd name="T13" fmla="*/ 1 h 144"/>
                <a:gd name="T14" fmla="*/ 1 w 179"/>
                <a:gd name="T15" fmla="*/ 1 h 144"/>
                <a:gd name="T16" fmla="*/ 1 w 179"/>
                <a:gd name="T17" fmla="*/ 1 h 144"/>
                <a:gd name="T18" fmla="*/ 1 w 179"/>
                <a:gd name="T19" fmla="*/ 1 h 144"/>
                <a:gd name="T20" fmla="*/ 1 w 179"/>
                <a:gd name="T21" fmla="*/ 1 h 144"/>
                <a:gd name="T22" fmla="*/ 1 w 179"/>
                <a:gd name="T23" fmla="*/ 1 h 144"/>
                <a:gd name="T24" fmla="*/ 1 w 179"/>
                <a:gd name="T25" fmla="*/ 1 h 144"/>
                <a:gd name="T26" fmla="*/ 1 w 179"/>
                <a:gd name="T27" fmla="*/ 1 h 144"/>
                <a:gd name="T28" fmla="*/ 1 w 179"/>
                <a:gd name="T29" fmla="*/ 1 h 144"/>
                <a:gd name="T30" fmla="*/ 0 w 179"/>
                <a:gd name="T31" fmla="*/ 1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44">
                  <a:moveTo>
                    <a:pt x="0" y="48"/>
                  </a:moveTo>
                  <a:lnTo>
                    <a:pt x="32" y="28"/>
                  </a:lnTo>
                  <a:lnTo>
                    <a:pt x="35" y="0"/>
                  </a:lnTo>
                  <a:lnTo>
                    <a:pt x="90" y="8"/>
                  </a:lnTo>
                  <a:lnTo>
                    <a:pt x="107" y="21"/>
                  </a:lnTo>
                  <a:lnTo>
                    <a:pt x="146" y="6"/>
                  </a:lnTo>
                  <a:lnTo>
                    <a:pt x="173" y="68"/>
                  </a:lnTo>
                  <a:lnTo>
                    <a:pt x="179" y="118"/>
                  </a:lnTo>
                  <a:lnTo>
                    <a:pt x="166" y="114"/>
                  </a:lnTo>
                  <a:lnTo>
                    <a:pt x="158" y="137"/>
                  </a:lnTo>
                  <a:lnTo>
                    <a:pt x="134" y="144"/>
                  </a:lnTo>
                  <a:lnTo>
                    <a:pt x="133" y="118"/>
                  </a:lnTo>
                  <a:lnTo>
                    <a:pt x="115" y="116"/>
                  </a:lnTo>
                  <a:lnTo>
                    <a:pt x="96" y="73"/>
                  </a:lnTo>
                  <a:lnTo>
                    <a:pt x="42" y="98"/>
                  </a:lnTo>
                  <a:lnTo>
                    <a:pt x="0" y="4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7" name="Freeform 88"/>
            <p:cNvSpPr>
              <a:spLocks/>
            </p:cNvSpPr>
            <p:nvPr/>
          </p:nvSpPr>
          <p:spPr bwMode="auto">
            <a:xfrm>
              <a:off x="2464" y="1971"/>
              <a:ext cx="184" cy="214"/>
            </a:xfrm>
            <a:custGeom>
              <a:avLst/>
              <a:gdLst>
                <a:gd name="T0" fmla="*/ 0 w 292"/>
                <a:gd name="T1" fmla="*/ 1 h 339"/>
                <a:gd name="T2" fmla="*/ 1 w 292"/>
                <a:gd name="T3" fmla="*/ 1 h 339"/>
                <a:gd name="T4" fmla="*/ 1 w 292"/>
                <a:gd name="T5" fmla="*/ 1 h 339"/>
                <a:gd name="T6" fmla="*/ 1 w 292"/>
                <a:gd name="T7" fmla="*/ 1 h 339"/>
                <a:gd name="T8" fmla="*/ 1 w 292"/>
                <a:gd name="T9" fmla="*/ 1 h 339"/>
                <a:gd name="T10" fmla="*/ 1 w 292"/>
                <a:gd name="T11" fmla="*/ 1 h 339"/>
                <a:gd name="T12" fmla="*/ 1 w 292"/>
                <a:gd name="T13" fmla="*/ 1 h 339"/>
                <a:gd name="T14" fmla="*/ 1 w 292"/>
                <a:gd name="T15" fmla="*/ 1 h 339"/>
                <a:gd name="T16" fmla="*/ 1 w 292"/>
                <a:gd name="T17" fmla="*/ 1 h 339"/>
                <a:gd name="T18" fmla="*/ 1 w 292"/>
                <a:gd name="T19" fmla="*/ 1 h 339"/>
                <a:gd name="T20" fmla="*/ 1 w 292"/>
                <a:gd name="T21" fmla="*/ 1 h 339"/>
                <a:gd name="T22" fmla="*/ 1 w 292"/>
                <a:gd name="T23" fmla="*/ 0 h 339"/>
                <a:gd name="T24" fmla="*/ 1 w 292"/>
                <a:gd name="T25" fmla="*/ 1 h 339"/>
                <a:gd name="T26" fmla="*/ 1 w 292"/>
                <a:gd name="T27" fmla="*/ 1 h 339"/>
                <a:gd name="T28" fmla="*/ 1 w 292"/>
                <a:gd name="T29" fmla="*/ 1 h 339"/>
                <a:gd name="T30" fmla="*/ 1 w 292"/>
                <a:gd name="T31" fmla="*/ 1 h 339"/>
                <a:gd name="T32" fmla="*/ 1 w 292"/>
                <a:gd name="T33" fmla="*/ 1 h 339"/>
                <a:gd name="T34" fmla="*/ 0 w 292"/>
                <a:gd name="T35" fmla="*/ 1 h 3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92" h="339">
                  <a:moveTo>
                    <a:pt x="0" y="171"/>
                  </a:moveTo>
                  <a:lnTo>
                    <a:pt x="19" y="188"/>
                  </a:lnTo>
                  <a:lnTo>
                    <a:pt x="24" y="238"/>
                  </a:lnTo>
                  <a:lnTo>
                    <a:pt x="11" y="303"/>
                  </a:lnTo>
                  <a:lnTo>
                    <a:pt x="63" y="288"/>
                  </a:lnTo>
                  <a:lnTo>
                    <a:pt x="118" y="339"/>
                  </a:lnTo>
                  <a:lnTo>
                    <a:pt x="136" y="309"/>
                  </a:lnTo>
                  <a:lnTo>
                    <a:pt x="154" y="328"/>
                  </a:lnTo>
                  <a:lnTo>
                    <a:pt x="277" y="321"/>
                  </a:lnTo>
                  <a:lnTo>
                    <a:pt x="251" y="62"/>
                  </a:lnTo>
                  <a:lnTo>
                    <a:pt x="292" y="62"/>
                  </a:lnTo>
                  <a:lnTo>
                    <a:pt x="203" y="0"/>
                  </a:lnTo>
                  <a:lnTo>
                    <a:pt x="203" y="31"/>
                  </a:lnTo>
                  <a:lnTo>
                    <a:pt x="124" y="31"/>
                  </a:lnTo>
                  <a:lnTo>
                    <a:pt x="123" y="103"/>
                  </a:lnTo>
                  <a:lnTo>
                    <a:pt x="95" y="118"/>
                  </a:lnTo>
                  <a:lnTo>
                    <a:pt x="97" y="161"/>
                  </a:lnTo>
                  <a:lnTo>
                    <a:pt x="0" y="17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8" name="Freeform 89"/>
            <p:cNvSpPr>
              <a:spLocks/>
            </p:cNvSpPr>
            <p:nvPr/>
          </p:nvSpPr>
          <p:spPr bwMode="auto">
            <a:xfrm>
              <a:off x="2468" y="2220"/>
              <a:ext cx="48" cy="30"/>
            </a:xfrm>
            <a:custGeom>
              <a:avLst/>
              <a:gdLst>
                <a:gd name="T0" fmla="*/ 0 w 76"/>
                <a:gd name="T1" fmla="*/ 1 h 48"/>
                <a:gd name="T2" fmla="*/ 1 w 76"/>
                <a:gd name="T3" fmla="*/ 1 h 48"/>
                <a:gd name="T4" fmla="*/ 1 w 76"/>
                <a:gd name="T5" fmla="*/ 1 h 48"/>
                <a:gd name="T6" fmla="*/ 1 w 76"/>
                <a:gd name="T7" fmla="*/ 1 h 48"/>
                <a:gd name="T8" fmla="*/ 1 w 76"/>
                <a:gd name="T9" fmla="*/ 1 h 48"/>
                <a:gd name="T10" fmla="*/ 1 w 76"/>
                <a:gd name="T11" fmla="*/ 1 h 48"/>
                <a:gd name="T12" fmla="*/ 1 w 76"/>
                <a:gd name="T13" fmla="*/ 0 h 48"/>
                <a:gd name="T14" fmla="*/ 0 w 76"/>
                <a:gd name="T15" fmla="*/ 1 h 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48">
                  <a:moveTo>
                    <a:pt x="0" y="8"/>
                  </a:moveTo>
                  <a:lnTo>
                    <a:pt x="22" y="28"/>
                  </a:lnTo>
                  <a:lnTo>
                    <a:pt x="46" y="21"/>
                  </a:lnTo>
                  <a:lnTo>
                    <a:pt x="32" y="28"/>
                  </a:lnTo>
                  <a:lnTo>
                    <a:pt x="41" y="48"/>
                  </a:lnTo>
                  <a:lnTo>
                    <a:pt x="73" y="28"/>
                  </a:lnTo>
                  <a:lnTo>
                    <a:pt x="76" y="0"/>
                  </a:lnTo>
                  <a:lnTo>
                    <a:pt x="0" y="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59" name="Freeform 90"/>
            <p:cNvSpPr>
              <a:spLocks/>
            </p:cNvSpPr>
            <p:nvPr/>
          </p:nvSpPr>
          <p:spPr bwMode="auto">
            <a:xfrm>
              <a:off x="2455" y="2154"/>
              <a:ext cx="95" cy="71"/>
            </a:xfrm>
            <a:custGeom>
              <a:avLst/>
              <a:gdLst>
                <a:gd name="T0" fmla="*/ 0 w 150"/>
                <a:gd name="T1" fmla="*/ 1 h 112"/>
                <a:gd name="T2" fmla="*/ 1 w 150"/>
                <a:gd name="T3" fmla="*/ 1 h 112"/>
                <a:gd name="T4" fmla="*/ 1 w 150"/>
                <a:gd name="T5" fmla="*/ 1 h 112"/>
                <a:gd name="T6" fmla="*/ 1 w 150"/>
                <a:gd name="T7" fmla="*/ 1 h 112"/>
                <a:gd name="T8" fmla="*/ 1 w 150"/>
                <a:gd name="T9" fmla="*/ 1 h 112"/>
                <a:gd name="T10" fmla="*/ 1 w 150"/>
                <a:gd name="T11" fmla="*/ 1 h 112"/>
                <a:gd name="T12" fmla="*/ 1 w 150"/>
                <a:gd name="T13" fmla="*/ 1 h 112"/>
                <a:gd name="T14" fmla="*/ 1 w 150"/>
                <a:gd name="T15" fmla="*/ 1 h 112"/>
                <a:gd name="T16" fmla="*/ 1 w 150"/>
                <a:gd name="T17" fmla="*/ 0 h 112"/>
                <a:gd name="T18" fmla="*/ 1 w 150"/>
                <a:gd name="T19" fmla="*/ 1 h 112"/>
                <a:gd name="T20" fmla="*/ 0 w 150"/>
                <a:gd name="T21" fmla="*/ 1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0" h="112">
                  <a:moveTo>
                    <a:pt x="0" y="51"/>
                  </a:moveTo>
                  <a:lnTo>
                    <a:pt x="24" y="79"/>
                  </a:lnTo>
                  <a:lnTo>
                    <a:pt x="92" y="88"/>
                  </a:lnTo>
                  <a:lnTo>
                    <a:pt x="19" y="95"/>
                  </a:lnTo>
                  <a:lnTo>
                    <a:pt x="19" y="112"/>
                  </a:lnTo>
                  <a:lnTo>
                    <a:pt x="95" y="104"/>
                  </a:lnTo>
                  <a:lnTo>
                    <a:pt x="150" y="112"/>
                  </a:lnTo>
                  <a:lnTo>
                    <a:pt x="131" y="51"/>
                  </a:lnTo>
                  <a:lnTo>
                    <a:pt x="76" y="0"/>
                  </a:lnTo>
                  <a:lnTo>
                    <a:pt x="24" y="15"/>
                  </a:lnTo>
                  <a:lnTo>
                    <a:pt x="0" y="5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0" name="Freeform 91"/>
            <p:cNvSpPr>
              <a:spLocks/>
            </p:cNvSpPr>
            <p:nvPr/>
          </p:nvSpPr>
          <p:spPr bwMode="auto">
            <a:xfrm>
              <a:off x="2520" y="2265"/>
              <a:ext cx="46" cy="50"/>
            </a:xfrm>
            <a:custGeom>
              <a:avLst/>
              <a:gdLst>
                <a:gd name="T0" fmla="*/ 0 w 73"/>
                <a:gd name="T1" fmla="*/ 1 h 77"/>
                <a:gd name="T2" fmla="*/ 1 w 73"/>
                <a:gd name="T3" fmla="*/ 1 h 77"/>
                <a:gd name="T4" fmla="*/ 1 w 73"/>
                <a:gd name="T5" fmla="*/ 1 h 77"/>
                <a:gd name="T6" fmla="*/ 1 w 73"/>
                <a:gd name="T7" fmla="*/ 1 h 77"/>
                <a:gd name="T8" fmla="*/ 1 w 73"/>
                <a:gd name="T9" fmla="*/ 0 h 77"/>
                <a:gd name="T10" fmla="*/ 0 w 73"/>
                <a:gd name="T11" fmla="*/ 1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 h="77">
                  <a:moveTo>
                    <a:pt x="0" y="25"/>
                  </a:moveTo>
                  <a:lnTo>
                    <a:pt x="8" y="54"/>
                  </a:lnTo>
                  <a:lnTo>
                    <a:pt x="47" y="77"/>
                  </a:lnTo>
                  <a:lnTo>
                    <a:pt x="73" y="43"/>
                  </a:lnTo>
                  <a:lnTo>
                    <a:pt x="54" y="0"/>
                  </a:lnTo>
                  <a:lnTo>
                    <a:pt x="0" y="2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1" name="Freeform 92"/>
            <p:cNvSpPr>
              <a:spLocks/>
            </p:cNvSpPr>
            <p:nvPr/>
          </p:nvSpPr>
          <p:spPr bwMode="auto">
            <a:xfrm>
              <a:off x="2464" y="1962"/>
              <a:ext cx="128" cy="117"/>
            </a:xfrm>
            <a:custGeom>
              <a:avLst/>
              <a:gdLst>
                <a:gd name="T0" fmla="*/ 0 w 203"/>
                <a:gd name="T1" fmla="*/ 1 h 185"/>
                <a:gd name="T2" fmla="*/ 1 w 203"/>
                <a:gd name="T3" fmla="*/ 0 h 185"/>
                <a:gd name="T4" fmla="*/ 1 w 203"/>
                <a:gd name="T5" fmla="*/ 0 h 185"/>
                <a:gd name="T6" fmla="*/ 1 w 203"/>
                <a:gd name="T7" fmla="*/ 1 h 185"/>
                <a:gd name="T8" fmla="*/ 1 w 203"/>
                <a:gd name="T9" fmla="*/ 1 h 185"/>
                <a:gd name="T10" fmla="*/ 1 w 203"/>
                <a:gd name="T11" fmla="*/ 1 h 185"/>
                <a:gd name="T12" fmla="*/ 1 w 203"/>
                <a:gd name="T13" fmla="*/ 1 h 185"/>
                <a:gd name="T14" fmla="*/ 1 w 203"/>
                <a:gd name="T15" fmla="*/ 1 h 185"/>
                <a:gd name="T16" fmla="*/ 1 w 203"/>
                <a:gd name="T17" fmla="*/ 1 h 185"/>
                <a:gd name="T18" fmla="*/ 0 w 203"/>
                <a:gd name="T19" fmla="*/ 1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3" h="185">
                  <a:moveTo>
                    <a:pt x="0" y="185"/>
                  </a:moveTo>
                  <a:lnTo>
                    <a:pt x="95" y="0"/>
                  </a:lnTo>
                  <a:lnTo>
                    <a:pt x="203" y="0"/>
                  </a:lnTo>
                  <a:lnTo>
                    <a:pt x="203" y="14"/>
                  </a:lnTo>
                  <a:lnTo>
                    <a:pt x="203" y="45"/>
                  </a:lnTo>
                  <a:lnTo>
                    <a:pt x="124" y="45"/>
                  </a:lnTo>
                  <a:lnTo>
                    <a:pt x="123" y="117"/>
                  </a:lnTo>
                  <a:lnTo>
                    <a:pt x="95" y="132"/>
                  </a:lnTo>
                  <a:lnTo>
                    <a:pt x="97" y="175"/>
                  </a:lnTo>
                  <a:lnTo>
                    <a:pt x="0" y="18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2" name="Freeform 93"/>
            <p:cNvSpPr>
              <a:spLocks/>
            </p:cNvSpPr>
            <p:nvPr/>
          </p:nvSpPr>
          <p:spPr bwMode="auto">
            <a:xfrm>
              <a:off x="2975" y="2805"/>
              <a:ext cx="251" cy="219"/>
            </a:xfrm>
            <a:custGeom>
              <a:avLst/>
              <a:gdLst>
                <a:gd name="T0" fmla="*/ 0 w 394"/>
                <a:gd name="T1" fmla="*/ 1 h 347"/>
                <a:gd name="T2" fmla="*/ 1 w 394"/>
                <a:gd name="T3" fmla="*/ 1 h 347"/>
                <a:gd name="T4" fmla="*/ 1 w 394"/>
                <a:gd name="T5" fmla="*/ 1 h 347"/>
                <a:gd name="T6" fmla="*/ 1 w 394"/>
                <a:gd name="T7" fmla="*/ 1 h 347"/>
                <a:gd name="T8" fmla="*/ 1 w 394"/>
                <a:gd name="T9" fmla="*/ 1 h 347"/>
                <a:gd name="T10" fmla="*/ 1 w 394"/>
                <a:gd name="T11" fmla="*/ 1 h 347"/>
                <a:gd name="T12" fmla="*/ 1 w 394"/>
                <a:gd name="T13" fmla="*/ 1 h 347"/>
                <a:gd name="T14" fmla="*/ 1 w 394"/>
                <a:gd name="T15" fmla="*/ 1 h 347"/>
                <a:gd name="T16" fmla="*/ 1 w 394"/>
                <a:gd name="T17" fmla="*/ 1 h 347"/>
                <a:gd name="T18" fmla="*/ 1 w 394"/>
                <a:gd name="T19" fmla="*/ 1 h 347"/>
                <a:gd name="T20" fmla="*/ 1 w 394"/>
                <a:gd name="T21" fmla="*/ 1 h 347"/>
                <a:gd name="T22" fmla="*/ 1 w 394"/>
                <a:gd name="T23" fmla="*/ 0 h 347"/>
                <a:gd name="T24" fmla="*/ 1 w 394"/>
                <a:gd name="T25" fmla="*/ 1 h 347"/>
                <a:gd name="T26" fmla="*/ 1 w 394"/>
                <a:gd name="T27" fmla="*/ 1 h 347"/>
                <a:gd name="T28" fmla="*/ 1 w 394"/>
                <a:gd name="T29" fmla="*/ 1 h 347"/>
                <a:gd name="T30" fmla="*/ 1 w 394"/>
                <a:gd name="T31" fmla="*/ 1 h 347"/>
                <a:gd name="T32" fmla="*/ 1 w 394"/>
                <a:gd name="T33" fmla="*/ 1 h 347"/>
                <a:gd name="T34" fmla="*/ 1 w 394"/>
                <a:gd name="T35" fmla="*/ 1 h 347"/>
                <a:gd name="T36" fmla="*/ 1 w 394"/>
                <a:gd name="T37" fmla="*/ 1 h 347"/>
                <a:gd name="T38" fmla="*/ 1 w 394"/>
                <a:gd name="T39" fmla="*/ 1 h 347"/>
                <a:gd name="T40" fmla="*/ 1 w 394"/>
                <a:gd name="T41" fmla="*/ 1 h 347"/>
                <a:gd name="T42" fmla="*/ 1 w 394"/>
                <a:gd name="T43" fmla="*/ 1 h 347"/>
                <a:gd name="T44" fmla="*/ 1 w 394"/>
                <a:gd name="T45" fmla="*/ 1 h 347"/>
                <a:gd name="T46" fmla="*/ 1 w 394"/>
                <a:gd name="T47" fmla="*/ 1 h 347"/>
                <a:gd name="T48" fmla="*/ 1 w 394"/>
                <a:gd name="T49" fmla="*/ 1 h 347"/>
                <a:gd name="T50" fmla="*/ 0 w 394"/>
                <a:gd name="T51" fmla="*/ 1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4" h="347">
                  <a:moveTo>
                    <a:pt x="0" y="184"/>
                  </a:moveTo>
                  <a:lnTo>
                    <a:pt x="15" y="171"/>
                  </a:lnTo>
                  <a:lnTo>
                    <a:pt x="32" y="196"/>
                  </a:lnTo>
                  <a:lnTo>
                    <a:pt x="60" y="196"/>
                  </a:lnTo>
                  <a:lnTo>
                    <a:pt x="83" y="183"/>
                  </a:lnTo>
                  <a:lnTo>
                    <a:pt x="83" y="75"/>
                  </a:lnTo>
                  <a:lnTo>
                    <a:pt x="104" y="98"/>
                  </a:lnTo>
                  <a:lnTo>
                    <a:pt x="102" y="128"/>
                  </a:lnTo>
                  <a:lnTo>
                    <a:pt x="136" y="126"/>
                  </a:lnTo>
                  <a:lnTo>
                    <a:pt x="167" y="92"/>
                  </a:lnTo>
                  <a:lnTo>
                    <a:pt x="218" y="94"/>
                  </a:lnTo>
                  <a:lnTo>
                    <a:pt x="313" y="0"/>
                  </a:lnTo>
                  <a:lnTo>
                    <a:pt x="367" y="17"/>
                  </a:lnTo>
                  <a:lnTo>
                    <a:pt x="376" y="101"/>
                  </a:lnTo>
                  <a:lnTo>
                    <a:pt x="349" y="125"/>
                  </a:lnTo>
                  <a:lnTo>
                    <a:pt x="364" y="140"/>
                  </a:lnTo>
                  <a:lnTo>
                    <a:pt x="376" y="129"/>
                  </a:lnTo>
                  <a:lnTo>
                    <a:pt x="394" y="129"/>
                  </a:lnTo>
                  <a:lnTo>
                    <a:pt x="386" y="176"/>
                  </a:lnTo>
                  <a:lnTo>
                    <a:pt x="328" y="257"/>
                  </a:lnTo>
                  <a:lnTo>
                    <a:pt x="258" y="324"/>
                  </a:lnTo>
                  <a:lnTo>
                    <a:pt x="203" y="346"/>
                  </a:lnTo>
                  <a:lnTo>
                    <a:pt x="49" y="347"/>
                  </a:lnTo>
                  <a:lnTo>
                    <a:pt x="34" y="310"/>
                  </a:lnTo>
                  <a:lnTo>
                    <a:pt x="44" y="278"/>
                  </a:lnTo>
                  <a:lnTo>
                    <a:pt x="0" y="18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3" name="Freeform 94"/>
            <p:cNvSpPr>
              <a:spLocks/>
            </p:cNvSpPr>
            <p:nvPr/>
          </p:nvSpPr>
          <p:spPr bwMode="auto">
            <a:xfrm>
              <a:off x="3230" y="2131"/>
              <a:ext cx="230" cy="244"/>
            </a:xfrm>
            <a:custGeom>
              <a:avLst/>
              <a:gdLst>
                <a:gd name="T0" fmla="*/ 0 w 365"/>
                <a:gd name="T1" fmla="*/ 1 h 384"/>
                <a:gd name="T2" fmla="*/ 1 w 365"/>
                <a:gd name="T3" fmla="*/ 1 h 384"/>
                <a:gd name="T4" fmla="*/ 1 w 365"/>
                <a:gd name="T5" fmla="*/ 1 h 384"/>
                <a:gd name="T6" fmla="*/ 1 w 365"/>
                <a:gd name="T7" fmla="*/ 1 h 384"/>
                <a:gd name="T8" fmla="*/ 1 w 365"/>
                <a:gd name="T9" fmla="*/ 1 h 384"/>
                <a:gd name="T10" fmla="*/ 1 w 365"/>
                <a:gd name="T11" fmla="*/ 0 h 384"/>
                <a:gd name="T12" fmla="*/ 1 w 365"/>
                <a:gd name="T13" fmla="*/ 1 h 384"/>
                <a:gd name="T14" fmla="*/ 1 w 365"/>
                <a:gd name="T15" fmla="*/ 1 h 384"/>
                <a:gd name="T16" fmla="*/ 1 w 365"/>
                <a:gd name="T17" fmla="*/ 1 h 384"/>
                <a:gd name="T18" fmla="*/ 1 w 365"/>
                <a:gd name="T19" fmla="*/ 1 h 384"/>
                <a:gd name="T20" fmla="*/ 1 w 365"/>
                <a:gd name="T21" fmla="*/ 1 h 384"/>
                <a:gd name="T22" fmla="*/ 1 w 365"/>
                <a:gd name="T23" fmla="*/ 1 h 384"/>
                <a:gd name="T24" fmla="*/ 1 w 365"/>
                <a:gd name="T25" fmla="*/ 1 h 384"/>
                <a:gd name="T26" fmla="*/ 1 w 365"/>
                <a:gd name="T27" fmla="*/ 1 h 384"/>
                <a:gd name="T28" fmla="*/ 1 w 365"/>
                <a:gd name="T29" fmla="*/ 1 h 384"/>
                <a:gd name="T30" fmla="*/ 1 w 365"/>
                <a:gd name="T31" fmla="*/ 1 h 384"/>
                <a:gd name="T32" fmla="*/ 1 w 365"/>
                <a:gd name="T33" fmla="*/ 1 h 384"/>
                <a:gd name="T34" fmla="*/ 0 w 365"/>
                <a:gd name="T35" fmla="*/ 1 h 3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65" h="384">
                  <a:moveTo>
                    <a:pt x="0" y="267"/>
                  </a:moveTo>
                  <a:lnTo>
                    <a:pt x="29" y="248"/>
                  </a:lnTo>
                  <a:lnTo>
                    <a:pt x="32" y="197"/>
                  </a:lnTo>
                  <a:lnTo>
                    <a:pt x="77" y="136"/>
                  </a:lnTo>
                  <a:lnTo>
                    <a:pt x="98" y="27"/>
                  </a:lnTo>
                  <a:lnTo>
                    <a:pt x="133" y="0"/>
                  </a:lnTo>
                  <a:lnTo>
                    <a:pt x="162" y="76"/>
                  </a:lnTo>
                  <a:lnTo>
                    <a:pt x="245" y="140"/>
                  </a:lnTo>
                  <a:lnTo>
                    <a:pt x="217" y="181"/>
                  </a:lnTo>
                  <a:lnTo>
                    <a:pt x="241" y="188"/>
                  </a:lnTo>
                  <a:lnTo>
                    <a:pt x="270" y="238"/>
                  </a:lnTo>
                  <a:lnTo>
                    <a:pt x="365" y="265"/>
                  </a:lnTo>
                  <a:lnTo>
                    <a:pt x="294" y="345"/>
                  </a:lnTo>
                  <a:lnTo>
                    <a:pt x="220" y="371"/>
                  </a:lnTo>
                  <a:lnTo>
                    <a:pt x="145" y="384"/>
                  </a:lnTo>
                  <a:lnTo>
                    <a:pt x="72" y="356"/>
                  </a:lnTo>
                  <a:lnTo>
                    <a:pt x="46" y="303"/>
                  </a:lnTo>
                  <a:lnTo>
                    <a:pt x="0" y="26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4" name="Freeform 95"/>
            <p:cNvSpPr>
              <a:spLocks/>
            </p:cNvSpPr>
            <p:nvPr/>
          </p:nvSpPr>
          <p:spPr bwMode="auto">
            <a:xfrm>
              <a:off x="2867" y="1863"/>
              <a:ext cx="240" cy="243"/>
            </a:xfrm>
            <a:custGeom>
              <a:avLst/>
              <a:gdLst>
                <a:gd name="T0" fmla="*/ 0 w 379"/>
                <a:gd name="T1" fmla="*/ 1 h 383"/>
                <a:gd name="T2" fmla="*/ 0 w 379"/>
                <a:gd name="T3" fmla="*/ 1 h 383"/>
                <a:gd name="T4" fmla="*/ 1 w 379"/>
                <a:gd name="T5" fmla="*/ 0 h 383"/>
                <a:gd name="T6" fmla="*/ 1 w 379"/>
                <a:gd name="T7" fmla="*/ 1 h 383"/>
                <a:gd name="T8" fmla="*/ 1 w 379"/>
                <a:gd name="T9" fmla="*/ 1 h 383"/>
                <a:gd name="T10" fmla="*/ 1 w 379"/>
                <a:gd name="T11" fmla="*/ 1 h 383"/>
                <a:gd name="T12" fmla="*/ 1 w 379"/>
                <a:gd name="T13" fmla="*/ 1 h 383"/>
                <a:gd name="T14" fmla="*/ 1 w 379"/>
                <a:gd name="T15" fmla="*/ 1 h 383"/>
                <a:gd name="T16" fmla="*/ 1 w 379"/>
                <a:gd name="T17" fmla="*/ 1 h 383"/>
                <a:gd name="T18" fmla="*/ 1 w 379"/>
                <a:gd name="T19" fmla="*/ 1 h 383"/>
                <a:gd name="T20" fmla="*/ 1 w 379"/>
                <a:gd name="T21" fmla="*/ 1 h 383"/>
                <a:gd name="T22" fmla="*/ 1 w 379"/>
                <a:gd name="T23" fmla="*/ 1 h 383"/>
                <a:gd name="T24" fmla="*/ 1 w 379"/>
                <a:gd name="T25" fmla="*/ 1 h 383"/>
                <a:gd name="T26" fmla="*/ 1 w 379"/>
                <a:gd name="T27" fmla="*/ 1 h 383"/>
                <a:gd name="T28" fmla="*/ 1 w 379"/>
                <a:gd name="T29" fmla="*/ 1 h 383"/>
                <a:gd name="T30" fmla="*/ 1 w 379"/>
                <a:gd name="T31" fmla="*/ 1 h 383"/>
                <a:gd name="T32" fmla="*/ 1 w 379"/>
                <a:gd name="T33" fmla="*/ 1 h 383"/>
                <a:gd name="T34" fmla="*/ 1 w 379"/>
                <a:gd name="T35" fmla="*/ 1 h 383"/>
                <a:gd name="T36" fmla="*/ 0 w 379"/>
                <a:gd name="T37" fmla="*/ 1 h 38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9" h="383">
                  <a:moveTo>
                    <a:pt x="0" y="199"/>
                  </a:moveTo>
                  <a:lnTo>
                    <a:pt x="0" y="84"/>
                  </a:lnTo>
                  <a:lnTo>
                    <a:pt x="49" y="0"/>
                  </a:lnTo>
                  <a:lnTo>
                    <a:pt x="139" y="23"/>
                  </a:lnTo>
                  <a:lnTo>
                    <a:pt x="155" y="54"/>
                  </a:lnTo>
                  <a:lnTo>
                    <a:pt x="229" y="84"/>
                  </a:lnTo>
                  <a:lnTo>
                    <a:pt x="251" y="72"/>
                  </a:lnTo>
                  <a:lnTo>
                    <a:pt x="255" y="31"/>
                  </a:lnTo>
                  <a:lnTo>
                    <a:pt x="276" y="13"/>
                  </a:lnTo>
                  <a:lnTo>
                    <a:pt x="379" y="44"/>
                  </a:lnTo>
                  <a:lnTo>
                    <a:pt x="367" y="90"/>
                  </a:lnTo>
                  <a:lnTo>
                    <a:pt x="379" y="316"/>
                  </a:lnTo>
                  <a:lnTo>
                    <a:pt x="379" y="368"/>
                  </a:lnTo>
                  <a:lnTo>
                    <a:pt x="358" y="369"/>
                  </a:lnTo>
                  <a:lnTo>
                    <a:pt x="358" y="383"/>
                  </a:lnTo>
                  <a:lnTo>
                    <a:pt x="164" y="276"/>
                  </a:lnTo>
                  <a:lnTo>
                    <a:pt x="139" y="289"/>
                  </a:lnTo>
                  <a:lnTo>
                    <a:pt x="57" y="274"/>
                  </a:lnTo>
                  <a:lnTo>
                    <a:pt x="0" y="19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5" name="Freeform 96"/>
            <p:cNvSpPr>
              <a:spLocks/>
            </p:cNvSpPr>
            <p:nvPr/>
          </p:nvSpPr>
          <p:spPr bwMode="auto">
            <a:xfrm>
              <a:off x="2538" y="2010"/>
              <a:ext cx="248" cy="253"/>
            </a:xfrm>
            <a:custGeom>
              <a:avLst/>
              <a:gdLst>
                <a:gd name="T0" fmla="*/ 0 w 392"/>
                <a:gd name="T1" fmla="*/ 1 h 398"/>
                <a:gd name="T2" fmla="*/ 1 w 392"/>
                <a:gd name="T3" fmla="*/ 1 h 398"/>
                <a:gd name="T4" fmla="*/ 1 w 392"/>
                <a:gd name="T5" fmla="*/ 1 h 398"/>
                <a:gd name="T6" fmla="*/ 1 w 392"/>
                <a:gd name="T7" fmla="*/ 1 h 398"/>
                <a:gd name="T8" fmla="*/ 1 w 392"/>
                <a:gd name="T9" fmla="*/ 0 h 398"/>
                <a:gd name="T10" fmla="*/ 1 w 392"/>
                <a:gd name="T11" fmla="*/ 0 h 398"/>
                <a:gd name="T12" fmla="*/ 1 w 392"/>
                <a:gd name="T13" fmla="*/ 1 h 398"/>
                <a:gd name="T14" fmla="*/ 1 w 392"/>
                <a:gd name="T15" fmla="*/ 1 h 398"/>
                <a:gd name="T16" fmla="*/ 1 w 392"/>
                <a:gd name="T17" fmla="*/ 1 h 398"/>
                <a:gd name="T18" fmla="*/ 1 w 392"/>
                <a:gd name="T19" fmla="*/ 1 h 398"/>
                <a:gd name="T20" fmla="*/ 1 w 392"/>
                <a:gd name="T21" fmla="*/ 1 h 398"/>
                <a:gd name="T22" fmla="*/ 1 w 392"/>
                <a:gd name="T23" fmla="*/ 1 h 398"/>
                <a:gd name="T24" fmla="*/ 1 w 392"/>
                <a:gd name="T25" fmla="*/ 1 h 398"/>
                <a:gd name="T26" fmla="*/ 1 w 392"/>
                <a:gd name="T27" fmla="*/ 1 h 398"/>
                <a:gd name="T28" fmla="*/ 1 w 392"/>
                <a:gd name="T29" fmla="*/ 1 h 398"/>
                <a:gd name="T30" fmla="*/ 1 w 392"/>
                <a:gd name="T31" fmla="*/ 1 h 398"/>
                <a:gd name="T32" fmla="*/ 1 w 392"/>
                <a:gd name="T33" fmla="*/ 1 h 398"/>
                <a:gd name="T34" fmla="*/ 1 w 392"/>
                <a:gd name="T35" fmla="*/ 1 h 398"/>
                <a:gd name="T36" fmla="*/ 1 w 392"/>
                <a:gd name="T37" fmla="*/ 1 h 398"/>
                <a:gd name="T38" fmla="*/ 0 w 392"/>
                <a:gd name="T39" fmla="*/ 1 h 3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2" h="398">
                  <a:moveTo>
                    <a:pt x="0" y="277"/>
                  </a:moveTo>
                  <a:lnTo>
                    <a:pt x="18" y="247"/>
                  </a:lnTo>
                  <a:lnTo>
                    <a:pt x="36" y="266"/>
                  </a:lnTo>
                  <a:lnTo>
                    <a:pt x="159" y="259"/>
                  </a:lnTo>
                  <a:lnTo>
                    <a:pt x="133" y="0"/>
                  </a:lnTo>
                  <a:lnTo>
                    <a:pt x="174" y="0"/>
                  </a:lnTo>
                  <a:lnTo>
                    <a:pt x="369" y="140"/>
                  </a:lnTo>
                  <a:lnTo>
                    <a:pt x="374" y="163"/>
                  </a:lnTo>
                  <a:lnTo>
                    <a:pt x="391" y="158"/>
                  </a:lnTo>
                  <a:lnTo>
                    <a:pt x="392" y="241"/>
                  </a:lnTo>
                  <a:lnTo>
                    <a:pt x="376" y="262"/>
                  </a:lnTo>
                  <a:lnTo>
                    <a:pt x="298" y="268"/>
                  </a:lnTo>
                  <a:lnTo>
                    <a:pt x="199" y="320"/>
                  </a:lnTo>
                  <a:lnTo>
                    <a:pt x="169" y="393"/>
                  </a:lnTo>
                  <a:lnTo>
                    <a:pt x="142" y="384"/>
                  </a:lnTo>
                  <a:lnTo>
                    <a:pt x="102" y="398"/>
                  </a:lnTo>
                  <a:lnTo>
                    <a:pt x="75" y="336"/>
                  </a:lnTo>
                  <a:lnTo>
                    <a:pt x="36" y="351"/>
                  </a:lnTo>
                  <a:lnTo>
                    <a:pt x="19" y="338"/>
                  </a:lnTo>
                  <a:lnTo>
                    <a:pt x="0" y="27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6" name="Freeform 97"/>
            <p:cNvSpPr>
              <a:spLocks/>
            </p:cNvSpPr>
            <p:nvPr/>
          </p:nvSpPr>
          <p:spPr bwMode="auto">
            <a:xfrm>
              <a:off x="2524" y="1814"/>
              <a:ext cx="182" cy="148"/>
            </a:xfrm>
            <a:custGeom>
              <a:avLst/>
              <a:gdLst>
                <a:gd name="T0" fmla="*/ 0 w 288"/>
                <a:gd name="T1" fmla="*/ 1 h 234"/>
                <a:gd name="T2" fmla="*/ 1 w 288"/>
                <a:gd name="T3" fmla="*/ 1 h 234"/>
                <a:gd name="T4" fmla="*/ 1 w 288"/>
                <a:gd name="T5" fmla="*/ 1 h 234"/>
                <a:gd name="T6" fmla="*/ 1 w 288"/>
                <a:gd name="T7" fmla="*/ 1 h 234"/>
                <a:gd name="T8" fmla="*/ 1 w 288"/>
                <a:gd name="T9" fmla="*/ 0 h 234"/>
                <a:gd name="T10" fmla="*/ 1 w 288"/>
                <a:gd name="T11" fmla="*/ 1 h 234"/>
                <a:gd name="T12" fmla="*/ 1 w 288"/>
                <a:gd name="T13" fmla="*/ 1 h 234"/>
                <a:gd name="T14" fmla="*/ 1 w 288"/>
                <a:gd name="T15" fmla="*/ 1 h 234"/>
                <a:gd name="T16" fmla="*/ 1 w 288"/>
                <a:gd name="T17" fmla="*/ 1 h 234"/>
                <a:gd name="T18" fmla="*/ 1 w 288"/>
                <a:gd name="T19" fmla="*/ 1 h 234"/>
                <a:gd name="T20" fmla="*/ 1 w 288"/>
                <a:gd name="T21" fmla="*/ 1 h 234"/>
                <a:gd name="T22" fmla="*/ 1 w 288"/>
                <a:gd name="T23" fmla="*/ 1 h 234"/>
                <a:gd name="T24" fmla="*/ 0 w 288"/>
                <a:gd name="T25" fmla="*/ 1 h 2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8" h="234">
                  <a:moveTo>
                    <a:pt x="0" y="234"/>
                  </a:moveTo>
                  <a:lnTo>
                    <a:pt x="71" y="190"/>
                  </a:lnTo>
                  <a:lnTo>
                    <a:pt x="95" y="94"/>
                  </a:lnTo>
                  <a:lnTo>
                    <a:pt x="156" y="49"/>
                  </a:lnTo>
                  <a:lnTo>
                    <a:pt x="176" y="0"/>
                  </a:lnTo>
                  <a:lnTo>
                    <a:pt x="263" y="18"/>
                  </a:lnTo>
                  <a:lnTo>
                    <a:pt x="288" y="103"/>
                  </a:lnTo>
                  <a:lnTo>
                    <a:pt x="248" y="107"/>
                  </a:lnTo>
                  <a:lnTo>
                    <a:pt x="226" y="118"/>
                  </a:lnTo>
                  <a:lnTo>
                    <a:pt x="230" y="140"/>
                  </a:lnTo>
                  <a:lnTo>
                    <a:pt x="120" y="192"/>
                  </a:lnTo>
                  <a:lnTo>
                    <a:pt x="108" y="234"/>
                  </a:lnTo>
                  <a:lnTo>
                    <a:pt x="0" y="23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7" name="Freeform 98"/>
            <p:cNvSpPr>
              <a:spLocks/>
            </p:cNvSpPr>
            <p:nvPr/>
          </p:nvSpPr>
          <p:spPr bwMode="auto">
            <a:xfrm>
              <a:off x="3352" y="2235"/>
              <a:ext cx="159" cy="226"/>
            </a:xfrm>
            <a:custGeom>
              <a:avLst/>
              <a:gdLst>
                <a:gd name="T0" fmla="*/ 0 w 250"/>
                <a:gd name="T1" fmla="*/ 1 h 356"/>
                <a:gd name="T2" fmla="*/ 0 w 250"/>
                <a:gd name="T3" fmla="*/ 1 h 356"/>
                <a:gd name="T4" fmla="*/ 1 w 250"/>
                <a:gd name="T5" fmla="*/ 1 h 356"/>
                <a:gd name="T6" fmla="*/ 1 w 250"/>
                <a:gd name="T7" fmla="*/ 1 h 356"/>
                <a:gd name="T8" fmla="*/ 1 w 250"/>
                <a:gd name="T9" fmla="*/ 1 h 356"/>
                <a:gd name="T10" fmla="*/ 1 w 250"/>
                <a:gd name="T11" fmla="*/ 1 h 356"/>
                <a:gd name="T12" fmla="*/ 1 w 250"/>
                <a:gd name="T13" fmla="*/ 1 h 356"/>
                <a:gd name="T14" fmla="*/ 1 w 250"/>
                <a:gd name="T15" fmla="*/ 1 h 356"/>
                <a:gd name="T16" fmla="*/ 1 w 250"/>
                <a:gd name="T17" fmla="*/ 1 h 356"/>
                <a:gd name="T18" fmla="*/ 1 w 250"/>
                <a:gd name="T19" fmla="*/ 0 h 356"/>
                <a:gd name="T20" fmla="*/ 1 w 250"/>
                <a:gd name="T21" fmla="*/ 1 h 356"/>
                <a:gd name="T22" fmla="*/ 1 w 250"/>
                <a:gd name="T23" fmla="*/ 1 h 356"/>
                <a:gd name="T24" fmla="*/ 1 w 250"/>
                <a:gd name="T25" fmla="*/ 1 h 356"/>
                <a:gd name="T26" fmla="*/ 0 w 250"/>
                <a:gd name="T27" fmla="*/ 1 h 3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0" h="356">
                  <a:moveTo>
                    <a:pt x="0" y="337"/>
                  </a:moveTo>
                  <a:lnTo>
                    <a:pt x="0" y="240"/>
                  </a:lnTo>
                  <a:lnTo>
                    <a:pt x="24" y="208"/>
                  </a:lnTo>
                  <a:lnTo>
                    <a:pt x="98" y="182"/>
                  </a:lnTo>
                  <a:lnTo>
                    <a:pt x="169" y="102"/>
                  </a:lnTo>
                  <a:lnTo>
                    <a:pt x="74" y="75"/>
                  </a:lnTo>
                  <a:lnTo>
                    <a:pt x="45" y="25"/>
                  </a:lnTo>
                  <a:lnTo>
                    <a:pt x="53" y="12"/>
                  </a:lnTo>
                  <a:lnTo>
                    <a:pt x="96" y="40"/>
                  </a:lnTo>
                  <a:lnTo>
                    <a:pt x="237" y="0"/>
                  </a:lnTo>
                  <a:lnTo>
                    <a:pt x="250" y="41"/>
                  </a:lnTo>
                  <a:lnTo>
                    <a:pt x="160" y="207"/>
                  </a:lnTo>
                  <a:lnTo>
                    <a:pt x="11" y="356"/>
                  </a:lnTo>
                  <a:lnTo>
                    <a:pt x="0" y="33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8" name="Freeform 99"/>
            <p:cNvSpPr>
              <a:spLocks/>
            </p:cNvSpPr>
            <p:nvPr/>
          </p:nvSpPr>
          <p:spPr bwMode="auto">
            <a:xfrm>
              <a:off x="3061" y="2045"/>
              <a:ext cx="252" cy="330"/>
            </a:xfrm>
            <a:custGeom>
              <a:avLst/>
              <a:gdLst>
                <a:gd name="T0" fmla="*/ 0 w 399"/>
                <a:gd name="T1" fmla="*/ 1 h 519"/>
                <a:gd name="T2" fmla="*/ 1 w 399"/>
                <a:gd name="T3" fmla="*/ 1 h 519"/>
                <a:gd name="T4" fmla="*/ 1 w 399"/>
                <a:gd name="T5" fmla="*/ 1 h 519"/>
                <a:gd name="T6" fmla="*/ 1 w 399"/>
                <a:gd name="T7" fmla="*/ 1 h 519"/>
                <a:gd name="T8" fmla="*/ 1 w 399"/>
                <a:gd name="T9" fmla="*/ 1 h 519"/>
                <a:gd name="T10" fmla="*/ 1 w 399"/>
                <a:gd name="T11" fmla="*/ 1 h 519"/>
                <a:gd name="T12" fmla="*/ 1 w 399"/>
                <a:gd name="T13" fmla="*/ 1 h 519"/>
                <a:gd name="T14" fmla="*/ 1 w 399"/>
                <a:gd name="T15" fmla="*/ 1 h 519"/>
                <a:gd name="T16" fmla="*/ 1 w 399"/>
                <a:gd name="T17" fmla="*/ 1 h 519"/>
                <a:gd name="T18" fmla="*/ 1 w 399"/>
                <a:gd name="T19" fmla="*/ 1 h 519"/>
                <a:gd name="T20" fmla="*/ 1 w 399"/>
                <a:gd name="T21" fmla="*/ 1 h 519"/>
                <a:gd name="T22" fmla="*/ 1 w 399"/>
                <a:gd name="T23" fmla="*/ 1 h 519"/>
                <a:gd name="T24" fmla="*/ 1 w 399"/>
                <a:gd name="T25" fmla="*/ 1 h 519"/>
                <a:gd name="T26" fmla="*/ 1 w 399"/>
                <a:gd name="T27" fmla="*/ 1 h 519"/>
                <a:gd name="T28" fmla="*/ 1 w 399"/>
                <a:gd name="T29" fmla="*/ 1 h 519"/>
                <a:gd name="T30" fmla="*/ 1 w 399"/>
                <a:gd name="T31" fmla="*/ 1 h 519"/>
                <a:gd name="T32" fmla="*/ 1 w 399"/>
                <a:gd name="T33" fmla="*/ 1 h 519"/>
                <a:gd name="T34" fmla="*/ 1 w 399"/>
                <a:gd name="T35" fmla="*/ 0 h 519"/>
                <a:gd name="T36" fmla="*/ 1 w 399"/>
                <a:gd name="T37" fmla="*/ 1 h 519"/>
                <a:gd name="T38" fmla="*/ 1 w 399"/>
                <a:gd name="T39" fmla="*/ 1 h 519"/>
                <a:gd name="T40" fmla="*/ 1 w 399"/>
                <a:gd name="T41" fmla="*/ 1 h 519"/>
                <a:gd name="T42" fmla="*/ 1 w 399"/>
                <a:gd name="T43" fmla="*/ 1 h 519"/>
                <a:gd name="T44" fmla="*/ 1 w 399"/>
                <a:gd name="T45" fmla="*/ 1 h 519"/>
                <a:gd name="T46" fmla="*/ 1 w 399"/>
                <a:gd name="T47" fmla="*/ 1 h 519"/>
                <a:gd name="T48" fmla="*/ 1 w 399"/>
                <a:gd name="T49" fmla="*/ 1 h 519"/>
                <a:gd name="T50" fmla="*/ 0 w 399"/>
                <a:gd name="T51" fmla="*/ 1 h 5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99" h="519">
                  <a:moveTo>
                    <a:pt x="0" y="269"/>
                  </a:moveTo>
                  <a:lnTo>
                    <a:pt x="17" y="321"/>
                  </a:lnTo>
                  <a:lnTo>
                    <a:pt x="36" y="378"/>
                  </a:lnTo>
                  <a:lnTo>
                    <a:pt x="78" y="401"/>
                  </a:lnTo>
                  <a:lnTo>
                    <a:pt x="136" y="478"/>
                  </a:lnTo>
                  <a:lnTo>
                    <a:pt x="218" y="519"/>
                  </a:lnTo>
                  <a:lnTo>
                    <a:pt x="292" y="506"/>
                  </a:lnTo>
                  <a:lnTo>
                    <a:pt x="338" y="492"/>
                  </a:lnTo>
                  <a:lnTo>
                    <a:pt x="312" y="439"/>
                  </a:lnTo>
                  <a:lnTo>
                    <a:pt x="266" y="403"/>
                  </a:lnTo>
                  <a:lnTo>
                    <a:pt x="295" y="384"/>
                  </a:lnTo>
                  <a:lnTo>
                    <a:pt x="298" y="333"/>
                  </a:lnTo>
                  <a:lnTo>
                    <a:pt x="343" y="272"/>
                  </a:lnTo>
                  <a:lnTo>
                    <a:pt x="364" y="163"/>
                  </a:lnTo>
                  <a:lnTo>
                    <a:pt x="399" y="136"/>
                  </a:lnTo>
                  <a:lnTo>
                    <a:pt x="372" y="111"/>
                  </a:lnTo>
                  <a:lnTo>
                    <a:pt x="358" y="29"/>
                  </a:lnTo>
                  <a:lnTo>
                    <a:pt x="331" y="0"/>
                  </a:lnTo>
                  <a:lnTo>
                    <a:pt x="292" y="31"/>
                  </a:lnTo>
                  <a:lnTo>
                    <a:pt x="73" y="29"/>
                  </a:lnTo>
                  <a:lnTo>
                    <a:pt x="73" y="81"/>
                  </a:lnTo>
                  <a:lnTo>
                    <a:pt x="52" y="82"/>
                  </a:lnTo>
                  <a:lnTo>
                    <a:pt x="52" y="96"/>
                  </a:lnTo>
                  <a:lnTo>
                    <a:pt x="50" y="195"/>
                  </a:lnTo>
                  <a:lnTo>
                    <a:pt x="27" y="199"/>
                  </a:lnTo>
                  <a:lnTo>
                    <a:pt x="0" y="26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69" name="Freeform 100"/>
            <p:cNvSpPr>
              <a:spLocks/>
            </p:cNvSpPr>
            <p:nvPr/>
          </p:nvSpPr>
          <p:spPr bwMode="auto">
            <a:xfrm>
              <a:off x="3179" y="2449"/>
              <a:ext cx="166" cy="177"/>
            </a:xfrm>
            <a:custGeom>
              <a:avLst/>
              <a:gdLst>
                <a:gd name="T0" fmla="*/ 0 w 262"/>
                <a:gd name="T1" fmla="*/ 1 h 278"/>
                <a:gd name="T2" fmla="*/ 1 w 262"/>
                <a:gd name="T3" fmla="*/ 1 h 278"/>
                <a:gd name="T4" fmla="*/ 1 w 262"/>
                <a:gd name="T5" fmla="*/ 1 h 278"/>
                <a:gd name="T6" fmla="*/ 1 w 262"/>
                <a:gd name="T7" fmla="*/ 1 h 278"/>
                <a:gd name="T8" fmla="*/ 1 w 262"/>
                <a:gd name="T9" fmla="*/ 1 h 278"/>
                <a:gd name="T10" fmla="*/ 1 w 262"/>
                <a:gd name="T11" fmla="*/ 1 h 278"/>
                <a:gd name="T12" fmla="*/ 1 w 262"/>
                <a:gd name="T13" fmla="*/ 1 h 278"/>
                <a:gd name="T14" fmla="*/ 1 w 262"/>
                <a:gd name="T15" fmla="*/ 1 h 278"/>
                <a:gd name="T16" fmla="*/ 1 w 262"/>
                <a:gd name="T17" fmla="*/ 1 h 278"/>
                <a:gd name="T18" fmla="*/ 1 w 262"/>
                <a:gd name="T19" fmla="*/ 1 h 278"/>
                <a:gd name="T20" fmla="*/ 1 w 262"/>
                <a:gd name="T21" fmla="*/ 0 h 278"/>
                <a:gd name="T22" fmla="*/ 1 w 262"/>
                <a:gd name="T23" fmla="*/ 1 h 278"/>
                <a:gd name="T24" fmla="*/ 1 w 262"/>
                <a:gd name="T25" fmla="*/ 1 h 278"/>
                <a:gd name="T26" fmla="*/ 1 w 262"/>
                <a:gd name="T27" fmla="*/ 1 h 278"/>
                <a:gd name="T28" fmla="*/ 1 w 262"/>
                <a:gd name="T29" fmla="*/ 0 h 278"/>
                <a:gd name="T30" fmla="*/ 1 w 262"/>
                <a:gd name="T31" fmla="*/ 0 h 278"/>
                <a:gd name="T32" fmla="*/ 1 w 262"/>
                <a:gd name="T33" fmla="*/ 1 h 278"/>
                <a:gd name="T34" fmla="*/ 1 w 262"/>
                <a:gd name="T35" fmla="*/ 1 h 278"/>
                <a:gd name="T36" fmla="*/ 0 w 262"/>
                <a:gd name="T37" fmla="*/ 1 h 2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62" h="278">
                  <a:moveTo>
                    <a:pt x="0" y="91"/>
                  </a:moveTo>
                  <a:lnTo>
                    <a:pt x="3" y="143"/>
                  </a:lnTo>
                  <a:lnTo>
                    <a:pt x="35" y="198"/>
                  </a:lnTo>
                  <a:lnTo>
                    <a:pt x="79" y="221"/>
                  </a:lnTo>
                  <a:lnTo>
                    <a:pt x="102" y="229"/>
                  </a:lnTo>
                  <a:lnTo>
                    <a:pt x="128" y="278"/>
                  </a:lnTo>
                  <a:lnTo>
                    <a:pt x="224" y="271"/>
                  </a:lnTo>
                  <a:lnTo>
                    <a:pt x="262" y="251"/>
                  </a:lnTo>
                  <a:lnTo>
                    <a:pt x="224" y="137"/>
                  </a:lnTo>
                  <a:lnTo>
                    <a:pt x="236" y="95"/>
                  </a:lnTo>
                  <a:lnTo>
                    <a:pt x="111" y="0"/>
                  </a:lnTo>
                  <a:lnTo>
                    <a:pt x="79" y="49"/>
                  </a:lnTo>
                  <a:lnTo>
                    <a:pt x="63" y="36"/>
                  </a:lnTo>
                  <a:lnTo>
                    <a:pt x="54" y="46"/>
                  </a:lnTo>
                  <a:lnTo>
                    <a:pt x="53" y="0"/>
                  </a:lnTo>
                  <a:lnTo>
                    <a:pt x="20" y="0"/>
                  </a:lnTo>
                  <a:lnTo>
                    <a:pt x="23" y="36"/>
                  </a:lnTo>
                  <a:lnTo>
                    <a:pt x="28" y="55"/>
                  </a:lnTo>
                  <a:lnTo>
                    <a:pt x="0" y="9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0" name="Freeform 101"/>
            <p:cNvSpPr>
              <a:spLocks/>
            </p:cNvSpPr>
            <p:nvPr/>
          </p:nvSpPr>
          <p:spPr bwMode="auto">
            <a:xfrm>
              <a:off x="3180" y="2366"/>
              <a:ext cx="81" cy="86"/>
            </a:xfrm>
            <a:custGeom>
              <a:avLst/>
              <a:gdLst>
                <a:gd name="T0" fmla="*/ 0 w 128"/>
                <a:gd name="T1" fmla="*/ 1 h 136"/>
                <a:gd name="T2" fmla="*/ 1 w 128"/>
                <a:gd name="T3" fmla="*/ 1 h 136"/>
                <a:gd name="T4" fmla="*/ 1 w 128"/>
                <a:gd name="T5" fmla="*/ 1 h 136"/>
                <a:gd name="T6" fmla="*/ 1 w 128"/>
                <a:gd name="T7" fmla="*/ 1 h 136"/>
                <a:gd name="T8" fmla="*/ 1 w 128"/>
                <a:gd name="T9" fmla="*/ 1 h 136"/>
                <a:gd name="T10" fmla="*/ 1 w 128"/>
                <a:gd name="T11" fmla="*/ 1 h 136"/>
                <a:gd name="T12" fmla="*/ 1 w 128"/>
                <a:gd name="T13" fmla="*/ 0 h 136"/>
                <a:gd name="T14" fmla="*/ 1 w 128"/>
                <a:gd name="T15" fmla="*/ 1 h 136"/>
                <a:gd name="T16" fmla="*/ 1 w 128"/>
                <a:gd name="T17" fmla="*/ 1 h 136"/>
                <a:gd name="T18" fmla="*/ 1 w 128"/>
                <a:gd name="T19" fmla="*/ 1 h 136"/>
                <a:gd name="T20" fmla="*/ 0 w 128"/>
                <a:gd name="T21" fmla="*/ 1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8" h="136">
                  <a:moveTo>
                    <a:pt x="0" y="136"/>
                  </a:moveTo>
                  <a:lnTo>
                    <a:pt x="18" y="131"/>
                  </a:lnTo>
                  <a:lnTo>
                    <a:pt x="51" y="131"/>
                  </a:lnTo>
                  <a:lnTo>
                    <a:pt x="53" y="112"/>
                  </a:lnTo>
                  <a:lnTo>
                    <a:pt x="103" y="100"/>
                  </a:lnTo>
                  <a:lnTo>
                    <a:pt x="128" y="53"/>
                  </a:lnTo>
                  <a:lnTo>
                    <a:pt x="103" y="0"/>
                  </a:lnTo>
                  <a:lnTo>
                    <a:pt x="29" y="13"/>
                  </a:lnTo>
                  <a:lnTo>
                    <a:pt x="35" y="45"/>
                  </a:lnTo>
                  <a:lnTo>
                    <a:pt x="21" y="72"/>
                  </a:lnTo>
                  <a:lnTo>
                    <a:pt x="0" y="13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1" name="Freeform 102"/>
            <p:cNvSpPr>
              <a:spLocks/>
            </p:cNvSpPr>
            <p:nvPr/>
          </p:nvSpPr>
          <p:spPr bwMode="auto">
            <a:xfrm>
              <a:off x="2901" y="2529"/>
              <a:ext cx="193" cy="206"/>
            </a:xfrm>
            <a:custGeom>
              <a:avLst/>
              <a:gdLst>
                <a:gd name="T0" fmla="*/ 0 w 303"/>
                <a:gd name="T1" fmla="*/ 1 h 324"/>
                <a:gd name="T2" fmla="*/ 1 w 303"/>
                <a:gd name="T3" fmla="*/ 1 h 324"/>
                <a:gd name="T4" fmla="*/ 1 w 303"/>
                <a:gd name="T5" fmla="*/ 1 h 324"/>
                <a:gd name="T6" fmla="*/ 1 w 303"/>
                <a:gd name="T7" fmla="*/ 1 h 324"/>
                <a:gd name="T8" fmla="*/ 1 w 303"/>
                <a:gd name="T9" fmla="*/ 1 h 324"/>
                <a:gd name="T10" fmla="*/ 1 w 303"/>
                <a:gd name="T11" fmla="*/ 1 h 324"/>
                <a:gd name="T12" fmla="*/ 1 w 303"/>
                <a:gd name="T13" fmla="*/ 1 h 324"/>
                <a:gd name="T14" fmla="*/ 1 w 303"/>
                <a:gd name="T15" fmla="*/ 1 h 324"/>
                <a:gd name="T16" fmla="*/ 1 w 303"/>
                <a:gd name="T17" fmla="*/ 1 h 324"/>
                <a:gd name="T18" fmla="*/ 1 w 303"/>
                <a:gd name="T19" fmla="*/ 1 h 324"/>
                <a:gd name="T20" fmla="*/ 1 w 303"/>
                <a:gd name="T21" fmla="*/ 1 h 324"/>
                <a:gd name="T22" fmla="*/ 1 w 303"/>
                <a:gd name="T23" fmla="*/ 1 h 324"/>
                <a:gd name="T24" fmla="*/ 1 w 303"/>
                <a:gd name="T25" fmla="*/ 1 h 324"/>
                <a:gd name="T26" fmla="*/ 1 w 303"/>
                <a:gd name="T27" fmla="*/ 1 h 324"/>
                <a:gd name="T28" fmla="*/ 1 w 303"/>
                <a:gd name="T29" fmla="*/ 0 h 324"/>
                <a:gd name="T30" fmla="*/ 1 w 303"/>
                <a:gd name="T31" fmla="*/ 1 h 324"/>
                <a:gd name="T32" fmla="*/ 1 w 303"/>
                <a:gd name="T33" fmla="*/ 1 h 324"/>
                <a:gd name="T34" fmla="*/ 0 w 303"/>
                <a:gd name="T35" fmla="*/ 1 h 3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3" h="324">
                  <a:moveTo>
                    <a:pt x="0" y="305"/>
                  </a:moveTo>
                  <a:lnTo>
                    <a:pt x="35" y="292"/>
                  </a:lnTo>
                  <a:lnTo>
                    <a:pt x="235" y="324"/>
                  </a:lnTo>
                  <a:lnTo>
                    <a:pt x="280" y="312"/>
                  </a:lnTo>
                  <a:lnTo>
                    <a:pt x="252" y="287"/>
                  </a:lnTo>
                  <a:lnTo>
                    <a:pt x="252" y="188"/>
                  </a:lnTo>
                  <a:lnTo>
                    <a:pt x="303" y="188"/>
                  </a:lnTo>
                  <a:lnTo>
                    <a:pt x="300" y="131"/>
                  </a:lnTo>
                  <a:lnTo>
                    <a:pt x="250" y="139"/>
                  </a:lnTo>
                  <a:lnTo>
                    <a:pt x="244" y="44"/>
                  </a:lnTo>
                  <a:lnTo>
                    <a:pt x="220" y="30"/>
                  </a:lnTo>
                  <a:lnTo>
                    <a:pt x="193" y="31"/>
                  </a:lnTo>
                  <a:lnTo>
                    <a:pt x="186" y="58"/>
                  </a:lnTo>
                  <a:lnTo>
                    <a:pt x="150" y="58"/>
                  </a:lnTo>
                  <a:lnTo>
                    <a:pt x="111" y="0"/>
                  </a:lnTo>
                  <a:lnTo>
                    <a:pt x="17" y="10"/>
                  </a:lnTo>
                  <a:lnTo>
                    <a:pt x="53" y="134"/>
                  </a:lnTo>
                  <a:lnTo>
                    <a:pt x="0" y="30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2" name="Freeform 103"/>
            <p:cNvSpPr>
              <a:spLocks/>
            </p:cNvSpPr>
            <p:nvPr/>
          </p:nvSpPr>
          <p:spPr bwMode="auto">
            <a:xfrm>
              <a:off x="2906" y="2509"/>
              <a:ext cx="16" cy="20"/>
            </a:xfrm>
            <a:custGeom>
              <a:avLst/>
              <a:gdLst>
                <a:gd name="T0" fmla="*/ 0 w 24"/>
                <a:gd name="T1" fmla="*/ 1 h 32"/>
                <a:gd name="T2" fmla="*/ 1 w 24"/>
                <a:gd name="T3" fmla="*/ 1 h 32"/>
                <a:gd name="T4" fmla="*/ 1 w 24"/>
                <a:gd name="T5" fmla="*/ 0 h 32"/>
                <a:gd name="T6" fmla="*/ 0 w 24"/>
                <a:gd name="T7" fmla="*/ 1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 h="32">
                  <a:moveTo>
                    <a:pt x="0" y="9"/>
                  </a:moveTo>
                  <a:lnTo>
                    <a:pt x="7" y="32"/>
                  </a:lnTo>
                  <a:lnTo>
                    <a:pt x="24" y="0"/>
                  </a:lnTo>
                  <a:lnTo>
                    <a:pt x="0" y="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3" name="Freeform 104"/>
            <p:cNvSpPr>
              <a:spLocks/>
            </p:cNvSpPr>
            <p:nvPr/>
          </p:nvSpPr>
          <p:spPr bwMode="auto">
            <a:xfrm>
              <a:off x="3028" y="2732"/>
              <a:ext cx="146" cy="154"/>
            </a:xfrm>
            <a:custGeom>
              <a:avLst/>
              <a:gdLst>
                <a:gd name="T0" fmla="*/ 0 w 230"/>
                <a:gd name="T1" fmla="*/ 1 h 242"/>
                <a:gd name="T2" fmla="*/ 0 w 230"/>
                <a:gd name="T3" fmla="*/ 1 h 242"/>
                <a:gd name="T4" fmla="*/ 1 w 230"/>
                <a:gd name="T5" fmla="*/ 1 h 242"/>
                <a:gd name="T6" fmla="*/ 1 w 230"/>
                <a:gd name="T7" fmla="*/ 1 h 242"/>
                <a:gd name="T8" fmla="*/ 1 w 230"/>
                <a:gd name="T9" fmla="*/ 1 h 242"/>
                <a:gd name="T10" fmla="*/ 1 w 230"/>
                <a:gd name="T11" fmla="*/ 1 h 242"/>
                <a:gd name="T12" fmla="*/ 1 w 230"/>
                <a:gd name="T13" fmla="*/ 0 h 242"/>
                <a:gd name="T14" fmla="*/ 1 w 230"/>
                <a:gd name="T15" fmla="*/ 1 h 242"/>
                <a:gd name="T16" fmla="*/ 1 w 230"/>
                <a:gd name="T17" fmla="*/ 1 h 242"/>
                <a:gd name="T18" fmla="*/ 1 w 230"/>
                <a:gd name="T19" fmla="*/ 1 h 242"/>
                <a:gd name="T20" fmla="*/ 1 w 230"/>
                <a:gd name="T21" fmla="*/ 1 h 242"/>
                <a:gd name="T22" fmla="*/ 1 w 230"/>
                <a:gd name="T23" fmla="*/ 1 h 242"/>
                <a:gd name="T24" fmla="*/ 1 w 230"/>
                <a:gd name="T25" fmla="*/ 1 h 242"/>
                <a:gd name="T26" fmla="*/ 1 w 230"/>
                <a:gd name="T27" fmla="*/ 1 h 242"/>
                <a:gd name="T28" fmla="*/ 0 w 230"/>
                <a:gd name="T29" fmla="*/ 1 h 2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0" h="242">
                  <a:moveTo>
                    <a:pt x="0" y="189"/>
                  </a:moveTo>
                  <a:lnTo>
                    <a:pt x="0" y="112"/>
                  </a:lnTo>
                  <a:lnTo>
                    <a:pt x="23" y="112"/>
                  </a:lnTo>
                  <a:lnTo>
                    <a:pt x="23" y="19"/>
                  </a:lnTo>
                  <a:lnTo>
                    <a:pt x="71" y="5"/>
                  </a:lnTo>
                  <a:lnTo>
                    <a:pt x="87" y="20"/>
                  </a:lnTo>
                  <a:lnTo>
                    <a:pt x="126" y="0"/>
                  </a:lnTo>
                  <a:lnTo>
                    <a:pt x="195" y="98"/>
                  </a:lnTo>
                  <a:lnTo>
                    <a:pt x="230" y="114"/>
                  </a:lnTo>
                  <a:lnTo>
                    <a:pt x="135" y="208"/>
                  </a:lnTo>
                  <a:lnTo>
                    <a:pt x="84" y="206"/>
                  </a:lnTo>
                  <a:lnTo>
                    <a:pt x="53" y="240"/>
                  </a:lnTo>
                  <a:lnTo>
                    <a:pt x="19" y="242"/>
                  </a:lnTo>
                  <a:lnTo>
                    <a:pt x="21" y="212"/>
                  </a:lnTo>
                  <a:lnTo>
                    <a:pt x="0" y="18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4" name="Freeform 105"/>
            <p:cNvSpPr>
              <a:spLocks/>
            </p:cNvSpPr>
            <p:nvPr/>
          </p:nvSpPr>
          <p:spPr bwMode="auto">
            <a:xfrm>
              <a:off x="3170" y="2471"/>
              <a:ext cx="27" cy="35"/>
            </a:xfrm>
            <a:custGeom>
              <a:avLst/>
              <a:gdLst>
                <a:gd name="T0" fmla="*/ 0 w 42"/>
                <a:gd name="T1" fmla="*/ 1 h 55"/>
                <a:gd name="T2" fmla="*/ 1 w 42"/>
                <a:gd name="T3" fmla="*/ 1 h 55"/>
                <a:gd name="T4" fmla="*/ 1 w 42"/>
                <a:gd name="T5" fmla="*/ 1 h 55"/>
                <a:gd name="T6" fmla="*/ 1 w 42"/>
                <a:gd name="T7" fmla="*/ 1 h 55"/>
                <a:gd name="T8" fmla="*/ 1 w 42"/>
                <a:gd name="T9" fmla="*/ 0 h 55"/>
                <a:gd name="T10" fmla="*/ 0 w 42"/>
                <a:gd name="T11" fmla="*/ 1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5">
                  <a:moveTo>
                    <a:pt x="0" y="9"/>
                  </a:moveTo>
                  <a:lnTo>
                    <a:pt x="6" y="28"/>
                  </a:lnTo>
                  <a:lnTo>
                    <a:pt x="14" y="55"/>
                  </a:lnTo>
                  <a:lnTo>
                    <a:pt x="42" y="19"/>
                  </a:lnTo>
                  <a:lnTo>
                    <a:pt x="37" y="0"/>
                  </a:lnTo>
                  <a:lnTo>
                    <a:pt x="0" y="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5" name="Freeform 106"/>
            <p:cNvSpPr>
              <a:spLocks/>
            </p:cNvSpPr>
            <p:nvPr/>
          </p:nvSpPr>
          <p:spPr bwMode="auto">
            <a:xfrm>
              <a:off x="2852" y="2220"/>
              <a:ext cx="118" cy="186"/>
            </a:xfrm>
            <a:custGeom>
              <a:avLst/>
              <a:gdLst>
                <a:gd name="T0" fmla="*/ 0 w 187"/>
                <a:gd name="T1" fmla="*/ 1 h 294"/>
                <a:gd name="T2" fmla="*/ 1 w 187"/>
                <a:gd name="T3" fmla="*/ 1 h 294"/>
                <a:gd name="T4" fmla="*/ 1 w 187"/>
                <a:gd name="T5" fmla="*/ 1 h 294"/>
                <a:gd name="T6" fmla="*/ 1 w 187"/>
                <a:gd name="T7" fmla="*/ 1 h 294"/>
                <a:gd name="T8" fmla="*/ 1 w 187"/>
                <a:gd name="T9" fmla="*/ 1 h 294"/>
                <a:gd name="T10" fmla="*/ 1 w 187"/>
                <a:gd name="T11" fmla="*/ 1 h 294"/>
                <a:gd name="T12" fmla="*/ 1 w 187"/>
                <a:gd name="T13" fmla="*/ 0 h 294"/>
                <a:gd name="T14" fmla="*/ 1 w 187"/>
                <a:gd name="T15" fmla="*/ 1 h 294"/>
                <a:gd name="T16" fmla="*/ 1 w 187"/>
                <a:gd name="T17" fmla="*/ 1 h 294"/>
                <a:gd name="T18" fmla="*/ 1 w 187"/>
                <a:gd name="T19" fmla="*/ 1 h 294"/>
                <a:gd name="T20" fmla="*/ 1 w 187"/>
                <a:gd name="T21" fmla="*/ 1 h 294"/>
                <a:gd name="T22" fmla="*/ 1 w 187"/>
                <a:gd name="T23" fmla="*/ 1 h 294"/>
                <a:gd name="T24" fmla="*/ 1 w 187"/>
                <a:gd name="T25" fmla="*/ 1 h 294"/>
                <a:gd name="T26" fmla="*/ 1 w 187"/>
                <a:gd name="T27" fmla="*/ 1 h 294"/>
                <a:gd name="T28" fmla="*/ 1 w 187"/>
                <a:gd name="T29" fmla="*/ 1 h 294"/>
                <a:gd name="T30" fmla="*/ 1 w 187"/>
                <a:gd name="T31" fmla="*/ 1 h 294"/>
                <a:gd name="T32" fmla="*/ 1 w 187"/>
                <a:gd name="T33" fmla="*/ 1 h 294"/>
                <a:gd name="T34" fmla="*/ 0 w 187"/>
                <a:gd name="T35" fmla="*/ 1 h 2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7" h="294">
                  <a:moveTo>
                    <a:pt x="0" y="212"/>
                  </a:moveTo>
                  <a:lnTo>
                    <a:pt x="28" y="156"/>
                  </a:lnTo>
                  <a:lnTo>
                    <a:pt x="72" y="167"/>
                  </a:lnTo>
                  <a:lnTo>
                    <a:pt x="121" y="49"/>
                  </a:lnTo>
                  <a:lnTo>
                    <a:pt x="148" y="31"/>
                  </a:lnTo>
                  <a:lnTo>
                    <a:pt x="137" y="7"/>
                  </a:lnTo>
                  <a:lnTo>
                    <a:pt x="149" y="0"/>
                  </a:lnTo>
                  <a:lnTo>
                    <a:pt x="169" y="73"/>
                  </a:lnTo>
                  <a:lnTo>
                    <a:pt x="137" y="85"/>
                  </a:lnTo>
                  <a:lnTo>
                    <a:pt x="170" y="144"/>
                  </a:lnTo>
                  <a:lnTo>
                    <a:pt x="149" y="209"/>
                  </a:lnTo>
                  <a:lnTo>
                    <a:pt x="187" y="264"/>
                  </a:lnTo>
                  <a:lnTo>
                    <a:pt x="183" y="294"/>
                  </a:lnTo>
                  <a:lnTo>
                    <a:pt x="118" y="276"/>
                  </a:lnTo>
                  <a:lnTo>
                    <a:pt x="71" y="276"/>
                  </a:lnTo>
                  <a:lnTo>
                    <a:pt x="33" y="279"/>
                  </a:lnTo>
                  <a:lnTo>
                    <a:pt x="33" y="232"/>
                  </a:lnTo>
                  <a:lnTo>
                    <a:pt x="0" y="21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6" name="Freeform 107"/>
            <p:cNvSpPr>
              <a:spLocks/>
            </p:cNvSpPr>
            <p:nvPr/>
          </p:nvSpPr>
          <p:spPr bwMode="auto">
            <a:xfrm>
              <a:off x="2947" y="2248"/>
              <a:ext cx="200" cy="138"/>
            </a:xfrm>
            <a:custGeom>
              <a:avLst/>
              <a:gdLst>
                <a:gd name="T0" fmla="*/ 0 w 316"/>
                <a:gd name="T1" fmla="*/ 1 h 218"/>
                <a:gd name="T2" fmla="*/ 1 w 316"/>
                <a:gd name="T3" fmla="*/ 1 h 218"/>
                <a:gd name="T4" fmla="*/ 1 w 316"/>
                <a:gd name="T5" fmla="*/ 1 h 218"/>
                <a:gd name="T6" fmla="*/ 1 w 316"/>
                <a:gd name="T7" fmla="*/ 1 h 218"/>
                <a:gd name="T8" fmla="*/ 1 w 316"/>
                <a:gd name="T9" fmla="*/ 1 h 218"/>
                <a:gd name="T10" fmla="*/ 1 w 316"/>
                <a:gd name="T11" fmla="*/ 0 h 218"/>
                <a:gd name="T12" fmla="*/ 1 w 316"/>
                <a:gd name="T13" fmla="*/ 1 h 218"/>
                <a:gd name="T14" fmla="*/ 1 w 316"/>
                <a:gd name="T15" fmla="*/ 1 h 218"/>
                <a:gd name="T16" fmla="*/ 1 w 316"/>
                <a:gd name="T17" fmla="*/ 1 h 218"/>
                <a:gd name="T18" fmla="*/ 1 w 316"/>
                <a:gd name="T19" fmla="*/ 1 h 218"/>
                <a:gd name="T20" fmla="*/ 1 w 316"/>
                <a:gd name="T21" fmla="*/ 1 h 218"/>
                <a:gd name="T22" fmla="*/ 1 w 316"/>
                <a:gd name="T23" fmla="*/ 1 h 218"/>
                <a:gd name="T24" fmla="*/ 1 w 316"/>
                <a:gd name="T25" fmla="*/ 1 h 218"/>
                <a:gd name="T26" fmla="*/ 1 w 316"/>
                <a:gd name="T27" fmla="*/ 1 h 218"/>
                <a:gd name="T28" fmla="*/ 0 w 316"/>
                <a:gd name="T29" fmla="*/ 1 h 2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6" h="218">
                  <a:moveTo>
                    <a:pt x="0" y="163"/>
                  </a:moveTo>
                  <a:lnTo>
                    <a:pt x="21" y="98"/>
                  </a:lnTo>
                  <a:lnTo>
                    <a:pt x="100" y="80"/>
                  </a:lnTo>
                  <a:lnTo>
                    <a:pt x="106" y="54"/>
                  </a:lnTo>
                  <a:lnTo>
                    <a:pt x="146" y="51"/>
                  </a:lnTo>
                  <a:lnTo>
                    <a:pt x="197" y="0"/>
                  </a:lnTo>
                  <a:lnTo>
                    <a:pt x="216" y="57"/>
                  </a:lnTo>
                  <a:lnTo>
                    <a:pt x="258" y="80"/>
                  </a:lnTo>
                  <a:lnTo>
                    <a:pt x="316" y="157"/>
                  </a:lnTo>
                  <a:lnTo>
                    <a:pt x="171" y="177"/>
                  </a:lnTo>
                  <a:lnTo>
                    <a:pt x="123" y="157"/>
                  </a:lnTo>
                  <a:lnTo>
                    <a:pt x="100" y="193"/>
                  </a:lnTo>
                  <a:lnTo>
                    <a:pt x="58" y="195"/>
                  </a:lnTo>
                  <a:lnTo>
                    <a:pt x="38" y="218"/>
                  </a:lnTo>
                  <a:lnTo>
                    <a:pt x="0" y="16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7" name="Freeform 108"/>
            <p:cNvSpPr>
              <a:spLocks/>
            </p:cNvSpPr>
            <p:nvPr/>
          </p:nvSpPr>
          <p:spPr bwMode="auto">
            <a:xfrm>
              <a:off x="2928" y="2038"/>
              <a:ext cx="166" cy="273"/>
            </a:xfrm>
            <a:custGeom>
              <a:avLst/>
              <a:gdLst>
                <a:gd name="T0" fmla="*/ 0 w 260"/>
                <a:gd name="T1" fmla="*/ 1 h 430"/>
                <a:gd name="T2" fmla="*/ 1 w 260"/>
                <a:gd name="T3" fmla="*/ 1 h 430"/>
                <a:gd name="T4" fmla="*/ 1 w 260"/>
                <a:gd name="T5" fmla="*/ 1 h 430"/>
                <a:gd name="T6" fmla="*/ 1 w 260"/>
                <a:gd name="T7" fmla="*/ 1 h 430"/>
                <a:gd name="T8" fmla="*/ 1 w 260"/>
                <a:gd name="T9" fmla="*/ 1 h 430"/>
                <a:gd name="T10" fmla="*/ 1 w 260"/>
                <a:gd name="T11" fmla="*/ 1 h 430"/>
                <a:gd name="T12" fmla="*/ 1 w 260"/>
                <a:gd name="T13" fmla="*/ 1 h 430"/>
                <a:gd name="T14" fmla="*/ 1 w 260"/>
                <a:gd name="T15" fmla="*/ 1 h 430"/>
                <a:gd name="T16" fmla="*/ 1 w 260"/>
                <a:gd name="T17" fmla="*/ 1 h 430"/>
                <a:gd name="T18" fmla="*/ 1 w 260"/>
                <a:gd name="T19" fmla="*/ 1 h 430"/>
                <a:gd name="T20" fmla="*/ 1 w 260"/>
                <a:gd name="T21" fmla="*/ 1 h 430"/>
                <a:gd name="T22" fmla="*/ 1 w 260"/>
                <a:gd name="T23" fmla="*/ 1 h 430"/>
                <a:gd name="T24" fmla="*/ 1 w 260"/>
                <a:gd name="T25" fmla="*/ 1 h 430"/>
                <a:gd name="T26" fmla="*/ 1 w 260"/>
                <a:gd name="T27" fmla="*/ 1 h 430"/>
                <a:gd name="T28" fmla="*/ 1 w 260"/>
                <a:gd name="T29" fmla="*/ 0 h 430"/>
                <a:gd name="T30" fmla="*/ 1 w 260"/>
                <a:gd name="T31" fmla="*/ 1 h 430"/>
                <a:gd name="T32" fmla="*/ 1 w 260"/>
                <a:gd name="T33" fmla="*/ 1 h 430"/>
                <a:gd name="T34" fmla="*/ 1 w 260"/>
                <a:gd name="T35" fmla="*/ 1 h 430"/>
                <a:gd name="T36" fmla="*/ 1 w 260"/>
                <a:gd name="T37" fmla="*/ 1 h 430"/>
                <a:gd name="T38" fmla="*/ 0 w 260"/>
                <a:gd name="T39" fmla="*/ 1 h 4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60" h="430">
                  <a:moveTo>
                    <a:pt x="0" y="246"/>
                  </a:moveTo>
                  <a:lnTo>
                    <a:pt x="41" y="268"/>
                  </a:lnTo>
                  <a:lnTo>
                    <a:pt x="28" y="286"/>
                  </a:lnTo>
                  <a:lnTo>
                    <a:pt x="48" y="359"/>
                  </a:lnTo>
                  <a:lnTo>
                    <a:pt x="16" y="371"/>
                  </a:lnTo>
                  <a:lnTo>
                    <a:pt x="49" y="430"/>
                  </a:lnTo>
                  <a:lnTo>
                    <a:pt x="128" y="412"/>
                  </a:lnTo>
                  <a:lnTo>
                    <a:pt x="134" y="386"/>
                  </a:lnTo>
                  <a:lnTo>
                    <a:pt x="174" y="383"/>
                  </a:lnTo>
                  <a:lnTo>
                    <a:pt x="225" y="332"/>
                  </a:lnTo>
                  <a:lnTo>
                    <a:pt x="208" y="280"/>
                  </a:lnTo>
                  <a:lnTo>
                    <a:pt x="235" y="210"/>
                  </a:lnTo>
                  <a:lnTo>
                    <a:pt x="258" y="206"/>
                  </a:lnTo>
                  <a:lnTo>
                    <a:pt x="260" y="107"/>
                  </a:lnTo>
                  <a:lnTo>
                    <a:pt x="66" y="0"/>
                  </a:lnTo>
                  <a:lnTo>
                    <a:pt x="41" y="13"/>
                  </a:lnTo>
                  <a:lnTo>
                    <a:pt x="41" y="52"/>
                  </a:lnTo>
                  <a:lnTo>
                    <a:pt x="66" y="83"/>
                  </a:lnTo>
                  <a:lnTo>
                    <a:pt x="49" y="177"/>
                  </a:lnTo>
                  <a:lnTo>
                    <a:pt x="0" y="24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8" name="Freeform 109"/>
            <p:cNvSpPr>
              <a:spLocks/>
            </p:cNvSpPr>
            <p:nvPr/>
          </p:nvSpPr>
          <p:spPr bwMode="auto">
            <a:xfrm>
              <a:off x="2894" y="2371"/>
              <a:ext cx="116" cy="143"/>
            </a:xfrm>
            <a:custGeom>
              <a:avLst/>
              <a:gdLst>
                <a:gd name="T0" fmla="*/ 0 w 184"/>
                <a:gd name="T1" fmla="*/ 1 h 227"/>
                <a:gd name="T2" fmla="*/ 1 w 184"/>
                <a:gd name="T3" fmla="*/ 1 h 227"/>
                <a:gd name="T4" fmla="*/ 1 w 184"/>
                <a:gd name="T5" fmla="*/ 1 h 227"/>
                <a:gd name="T6" fmla="*/ 1 w 184"/>
                <a:gd name="T7" fmla="*/ 1 h 227"/>
                <a:gd name="T8" fmla="*/ 1 w 184"/>
                <a:gd name="T9" fmla="*/ 1 h 227"/>
                <a:gd name="T10" fmla="*/ 1 w 184"/>
                <a:gd name="T11" fmla="*/ 1 h 227"/>
                <a:gd name="T12" fmla="*/ 1 w 184"/>
                <a:gd name="T13" fmla="*/ 1 h 227"/>
                <a:gd name="T14" fmla="*/ 1 w 184"/>
                <a:gd name="T15" fmla="*/ 0 h 227"/>
                <a:gd name="T16" fmla="*/ 1 w 184"/>
                <a:gd name="T17" fmla="*/ 1 h 227"/>
                <a:gd name="T18" fmla="*/ 1 w 184"/>
                <a:gd name="T19" fmla="*/ 1 h 227"/>
                <a:gd name="T20" fmla="*/ 1 w 184"/>
                <a:gd name="T21" fmla="*/ 1 h 227"/>
                <a:gd name="T22" fmla="*/ 1 w 184"/>
                <a:gd name="T23" fmla="*/ 1 h 227"/>
                <a:gd name="T24" fmla="*/ 1 w 184"/>
                <a:gd name="T25" fmla="*/ 1 h 227"/>
                <a:gd name="T26" fmla="*/ 1 w 184"/>
                <a:gd name="T27" fmla="*/ 1 h 227"/>
                <a:gd name="T28" fmla="*/ 1 w 184"/>
                <a:gd name="T29" fmla="*/ 1 h 227"/>
                <a:gd name="T30" fmla="*/ 1 w 184"/>
                <a:gd name="T31" fmla="*/ 1 h 227"/>
                <a:gd name="T32" fmla="*/ 0 w 184"/>
                <a:gd name="T33" fmla="*/ 1 h 2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4" h="227">
                  <a:moveTo>
                    <a:pt x="0" y="201"/>
                  </a:moveTo>
                  <a:lnTo>
                    <a:pt x="22" y="227"/>
                  </a:lnTo>
                  <a:lnTo>
                    <a:pt x="46" y="218"/>
                  </a:lnTo>
                  <a:lnTo>
                    <a:pt x="84" y="223"/>
                  </a:lnTo>
                  <a:lnTo>
                    <a:pt x="117" y="198"/>
                  </a:lnTo>
                  <a:lnTo>
                    <a:pt x="126" y="153"/>
                  </a:lnTo>
                  <a:lnTo>
                    <a:pt x="162" y="115"/>
                  </a:lnTo>
                  <a:lnTo>
                    <a:pt x="184" y="0"/>
                  </a:lnTo>
                  <a:lnTo>
                    <a:pt x="142" y="2"/>
                  </a:lnTo>
                  <a:lnTo>
                    <a:pt x="122" y="25"/>
                  </a:lnTo>
                  <a:lnTo>
                    <a:pt x="118" y="55"/>
                  </a:lnTo>
                  <a:lnTo>
                    <a:pt x="53" y="37"/>
                  </a:lnTo>
                  <a:lnTo>
                    <a:pt x="49" y="64"/>
                  </a:lnTo>
                  <a:lnTo>
                    <a:pt x="80" y="68"/>
                  </a:lnTo>
                  <a:lnTo>
                    <a:pt x="72" y="159"/>
                  </a:lnTo>
                  <a:lnTo>
                    <a:pt x="35" y="149"/>
                  </a:lnTo>
                  <a:lnTo>
                    <a:pt x="0" y="20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79" name="Freeform 110"/>
            <p:cNvSpPr>
              <a:spLocks/>
            </p:cNvSpPr>
            <p:nvPr/>
          </p:nvSpPr>
          <p:spPr bwMode="auto">
            <a:xfrm>
              <a:off x="2912" y="2348"/>
              <a:ext cx="291" cy="306"/>
            </a:xfrm>
            <a:custGeom>
              <a:avLst/>
              <a:gdLst>
                <a:gd name="T0" fmla="*/ 0 w 459"/>
                <a:gd name="T1" fmla="*/ 1 h 483"/>
                <a:gd name="T2" fmla="*/ 1 w 459"/>
                <a:gd name="T3" fmla="*/ 1 h 483"/>
                <a:gd name="T4" fmla="*/ 1 w 459"/>
                <a:gd name="T5" fmla="*/ 1 h 483"/>
                <a:gd name="T6" fmla="*/ 1 w 459"/>
                <a:gd name="T7" fmla="*/ 1 h 483"/>
                <a:gd name="T8" fmla="*/ 1 w 459"/>
                <a:gd name="T9" fmla="*/ 1 h 483"/>
                <a:gd name="T10" fmla="*/ 1 w 459"/>
                <a:gd name="T11" fmla="*/ 1 h 483"/>
                <a:gd name="T12" fmla="*/ 1 w 459"/>
                <a:gd name="T13" fmla="*/ 1 h 483"/>
                <a:gd name="T14" fmla="*/ 1 w 459"/>
                <a:gd name="T15" fmla="*/ 1 h 483"/>
                <a:gd name="T16" fmla="*/ 1 w 459"/>
                <a:gd name="T17" fmla="*/ 1 h 483"/>
                <a:gd name="T18" fmla="*/ 1 w 459"/>
                <a:gd name="T19" fmla="*/ 1 h 483"/>
                <a:gd name="T20" fmla="*/ 1 w 459"/>
                <a:gd name="T21" fmla="*/ 1 h 483"/>
                <a:gd name="T22" fmla="*/ 1 w 459"/>
                <a:gd name="T23" fmla="*/ 1 h 483"/>
                <a:gd name="T24" fmla="*/ 1 w 459"/>
                <a:gd name="T25" fmla="*/ 1 h 483"/>
                <a:gd name="T26" fmla="*/ 1 w 459"/>
                <a:gd name="T27" fmla="*/ 1 h 483"/>
                <a:gd name="T28" fmla="*/ 1 w 459"/>
                <a:gd name="T29" fmla="*/ 1 h 483"/>
                <a:gd name="T30" fmla="*/ 1 w 459"/>
                <a:gd name="T31" fmla="*/ 1 h 483"/>
                <a:gd name="T32" fmla="*/ 1 w 459"/>
                <a:gd name="T33" fmla="*/ 1 h 483"/>
                <a:gd name="T34" fmla="*/ 1 w 459"/>
                <a:gd name="T35" fmla="*/ 1 h 483"/>
                <a:gd name="T36" fmla="*/ 1 w 459"/>
                <a:gd name="T37" fmla="*/ 1 h 483"/>
                <a:gd name="T38" fmla="*/ 1 w 459"/>
                <a:gd name="T39" fmla="*/ 1 h 483"/>
                <a:gd name="T40" fmla="*/ 1 w 459"/>
                <a:gd name="T41" fmla="*/ 1 h 483"/>
                <a:gd name="T42" fmla="*/ 1 w 459"/>
                <a:gd name="T43" fmla="*/ 1 h 483"/>
                <a:gd name="T44" fmla="*/ 1 w 459"/>
                <a:gd name="T45" fmla="*/ 0 h 483"/>
                <a:gd name="T46" fmla="*/ 1 w 459"/>
                <a:gd name="T47" fmla="*/ 1 h 483"/>
                <a:gd name="T48" fmla="*/ 1 w 459"/>
                <a:gd name="T49" fmla="*/ 0 h 483"/>
                <a:gd name="T50" fmla="*/ 1 w 459"/>
                <a:gd name="T51" fmla="*/ 1 h 483"/>
                <a:gd name="T52" fmla="*/ 1 w 459"/>
                <a:gd name="T53" fmla="*/ 1 h 483"/>
                <a:gd name="T54" fmla="*/ 1 w 459"/>
                <a:gd name="T55" fmla="*/ 1 h 483"/>
                <a:gd name="T56" fmla="*/ 1 w 459"/>
                <a:gd name="T57" fmla="*/ 1 h 483"/>
                <a:gd name="T58" fmla="*/ 1 w 459"/>
                <a:gd name="T59" fmla="*/ 1 h 483"/>
                <a:gd name="T60" fmla="*/ 1 w 459"/>
                <a:gd name="T61" fmla="*/ 1 h 483"/>
                <a:gd name="T62" fmla="*/ 0 w 459"/>
                <a:gd name="T63" fmla="*/ 1 h 4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9" h="483">
                  <a:moveTo>
                    <a:pt x="0" y="286"/>
                  </a:moveTo>
                  <a:lnTo>
                    <a:pt x="2" y="296"/>
                  </a:lnTo>
                  <a:lnTo>
                    <a:pt x="96" y="286"/>
                  </a:lnTo>
                  <a:lnTo>
                    <a:pt x="135" y="344"/>
                  </a:lnTo>
                  <a:lnTo>
                    <a:pt x="171" y="344"/>
                  </a:lnTo>
                  <a:lnTo>
                    <a:pt x="178" y="317"/>
                  </a:lnTo>
                  <a:lnTo>
                    <a:pt x="205" y="316"/>
                  </a:lnTo>
                  <a:lnTo>
                    <a:pt x="229" y="330"/>
                  </a:lnTo>
                  <a:lnTo>
                    <a:pt x="235" y="425"/>
                  </a:lnTo>
                  <a:lnTo>
                    <a:pt x="285" y="417"/>
                  </a:lnTo>
                  <a:lnTo>
                    <a:pt x="424" y="483"/>
                  </a:lnTo>
                  <a:lnTo>
                    <a:pt x="422" y="452"/>
                  </a:lnTo>
                  <a:lnTo>
                    <a:pt x="396" y="442"/>
                  </a:lnTo>
                  <a:lnTo>
                    <a:pt x="400" y="372"/>
                  </a:lnTo>
                  <a:lnTo>
                    <a:pt x="445" y="348"/>
                  </a:lnTo>
                  <a:lnTo>
                    <a:pt x="417" y="302"/>
                  </a:lnTo>
                  <a:lnTo>
                    <a:pt x="414" y="223"/>
                  </a:lnTo>
                  <a:lnTo>
                    <a:pt x="408" y="204"/>
                  </a:lnTo>
                  <a:lnTo>
                    <a:pt x="424" y="164"/>
                  </a:lnTo>
                  <a:lnTo>
                    <a:pt x="445" y="100"/>
                  </a:lnTo>
                  <a:lnTo>
                    <a:pt x="459" y="73"/>
                  </a:lnTo>
                  <a:lnTo>
                    <a:pt x="453" y="41"/>
                  </a:lnTo>
                  <a:lnTo>
                    <a:pt x="371" y="0"/>
                  </a:lnTo>
                  <a:lnTo>
                    <a:pt x="226" y="20"/>
                  </a:lnTo>
                  <a:lnTo>
                    <a:pt x="178" y="0"/>
                  </a:lnTo>
                  <a:lnTo>
                    <a:pt x="155" y="36"/>
                  </a:lnTo>
                  <a:lnTo>
                    <a:pt x="133" y="151"/>
                  </a:lnTo>
                  <a:lnTo>
                    <a:pt x="97" y="189"/>
                  </a:lnTo>
                  <a:lnTo>
                    <a:pt x="88" y="234"/>
                  </a:lnTo>
                  <a:lnTo>
                    <a:pt x="55" y="259"/>
                  </a:lnTo>
                  <a:lnTo>
                    <a:pt x="17" y="254"/>
                  </a:lnTo>
                  <a:lnTo>
                    <a:pt x="0" y="28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0" name="Freeform 111"/>
            <p:cNvSpPr>
              <a:spLocks/>
            </p:cNvSpPr>
            <p:nvPr/>
          </p:nvSpPr>
          <p:spPr bwMode="auto">
            <a:xfrm>
              <a:off x="3221" y="1814"/>
              <a:ext cx="36" cy="23"/>
            </a:xfrm>
            <a:custGeom>
              <a:avLst/>
              <a:gdLst>
                <a:gd name="T0" fmla="*/ 0 w 58"/>
                <a:gd name="T1" fmla="*/ 1 h 36"/>
                <a:gd name="T2" fmla="*/ 1 w 58"/>
                <a:gd name="T3" fmla="*/ 1 h 36"/>
                <a:gd name="T4" fmla="*/ 1 w 58"/>
                <a:gd name="T5" fmla="*/ 0 h 36"/>
                <a:gd name="T6" fmla="*/ 0 w 58"/>
                <a:gd name="T7" fmla="*/ 1 h 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36">
                  <a:moveTo>
                    <a:pt x="0" y="22"/>
                  </a:moveTo>
                  <a:lnTo>
                    <a:pt x="20" y="36"/>
                  </a:lnTo>
                  <a:lnTo>
                    <a:pt x="58" y="0"/>
                  </a:lnTo>
                  <a:lnTo>
                    <a:pt x="0" y="2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1" name="Freeform 112"/>
            <p:cNvSpPr>
              <a:spLocks/>
            </p:cNvSpPr>
            <p:nvPr/>
          </p:nvSpPr>
          <p:spPr bwMode="auto">
            <a:xfrm>
              <a:off x="2738" y="2225"/>
              <a:ext cx="40" cy="104"/>
            </a:xfrm>
            <a:custGeom>
              <a:avLst/>
              <a:gdLst>
                <a:gd name="T0" fmla="*/ 0 w 63"/>
                <a:gd name="T1" fmla="*/ 1 h 164"/>
                <a:gd name="T2" fmla="*/ 1 w 63"/>
                <a:gd name="T3" fmla="*/ 1 h 164"/>
                <a:gd name="T4" fmla="*/ 1 w 63"/>
                <a:gd name="T5" fmla="*/ 1 h 164"/>
                <a:gd name="T6" fmla="*/ 1 w 63"/>
                <a:gd name="T7" fmla="*/ 1 h 164"/>
                <a:gd name="T8" fmla="*/ 1 w 63"/>
                <a:gd name="T9" fmla="*/ 0 h 164"/>
                <a:gd name="T10" fmla="*/ 1 w 63"/>
                <a:gd name="T11" fmla="*/ 1 h 164"/>
                <a:gd name="T12" fmla="*/ 0 w 63"/>
                <a:gd name="T13" fmla="*/ 1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 h="164">
                  <a:moveTo>
                    <a:pt x="0" y="40"/>
                  </a:moveTo>
                  <a:lnTo>
                    <a:pt x="25" y="164"/>
                  </a:lnTo>
                  <a:lnTo>
                    <a:pt x="45" y="164"/>
                  </a:lnTo>
                  <a:lnTo>
                    <a:pt x="63" y="18"/>
                  </a:lnTo>
                  <a:lnTo>
                    <a:pt x="45" y="0"/>
                  </a:lnTo>
                  <a:lnTo>
                    <a:pt x="35" y="13"/>
                  </a:lnTo>
                  <a:lnTo>
                    <a:pt x="0" y="4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2" name="Freeform 113"/>
            <p:cNvSpPr>
              <a:spLocks/>
            </p:cNvSpPr>
            <p:nvPr/>
          </p:nvSpPr>
          <p:spPr bwMode="auto">
            <a:xfrm>
              <a:off x="2870" y="2395"/>
              <a:ext cx="26" cy="20"/>
            </a:xfrm>
            <a:custGeom>
              <a:avLst/>
              <a:gdLst>
                <a:gd name="T0" fmla="*/ 0 w 43"/>
                <a:gd name="T1" fmla="*/ 1 h 33"/>
                <a:gd name="T2" fmla="*/ 1 w 43"/>
                <a:gd name="T3" fmla="*/ 1 h 33"/>
                <a:gd name="T4" fmla="*/ 1 w 43"/>
                <a:gd name="T5" fmla="*/ 0 h 33"/>
                <a:gd name="T6" fmla="*/ 1 w 43"/>
                <a:gd name="T7" fmla="*/ 1 h 33"/>
                <a:gd name="T8" fmla="*/ 0 w 43"/>
                <a:gd name="T9" fmla="*/ 1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33">
                  <a:moveTo>
                    <a:pt x="0" y="33"/>
                  </a:moveTo>
                  <a:lnTo>
                    <a:pt x="5" y="3"/>
                  </a:lnTo>
                  <a:lnTo>
                    <a:pt x="43" y="0"/>
                  </a:lnTo>
                  <a:lnTo>
                    <a:pt x="43" y="33"/>
                  </a:lnTo>
                  <a:lnTo>
                    <a:pt x="0" y="3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3" name="Freeform 114"/>
            <p:cNvSpPr>
              <a:spLocks/>
            </p:cNvSpPr>
            <p:nvPr/>
          </p:nvSpPr>
          <p:spPr bwMode="auto">
            <a:xfrm>
              <a:off x="3366" y="2220"/>
              <a:ext cx="24" cy="30"/>
            </a:xfrm>
            <a:custGeom>
              <a:avLst/>
              <a:gdLst>
                <a:gd name="T0" fmla="*/ 0 w 38"/>
                <a:gd name="T1" fmla="*/ 1 h 48"/>
                <a:gd name="T2" fmla="*/ 1 w 38"/>
                <a:gd name="T3" fmla="*/ 1 h 48"/>
                <a:gd name="T4" fmla="*/ 1 w 38"/>
                <a:gd name="T5" fmla="*/ 1 h 48"/>
                <a:gd name="T6" fmla="*/ 1 w 38"/>
                <a:gd name="T7" fmla="*/ 1 h 48"/>
                <a:gd name="T8" fmla="*/ 1 w 38"/>
                <a:gd name="T9" fmla="*/ 1 h 48"/>
                <a:gd name="T10" fmla="*/ 1 w 38"/>
                <a:gd name="T11" fmla="*/ 0 h 48"/>
                <a:gd name="T12" fmla="*/ 0 w 38"/>
                <a:gd name="T13" fmla="*/ 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 h="48">
                  <a:moveTo>
                    <a:pt x="0" y="41"/>
                  </a:moveTo>
                  <a:lnTo>
                    <a:pt x="24" y="48"/>
                  </a:lnTo>
                  <a:lnTo>
                    <a:pt x="32" y="35"/>
                  </a:lnTo>
                  <a:lnTo>
                    <a:pt x="12" y="33"/>
                  </a:lnTo>
                  <a:lnTo>
                    <a:pt x="38" y="21"/>
                  </a:lnTo>
                  <a:lnTo>
                    <a:pt x="28" y="0"/>
                  </a:lnTo>
                  <a:lnTo>
                    <a:pt x="0" y="4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4" name="Freeform 115"/>
            <p:cNvSpPr>
              <a:spLocks/>
            </p:cNvSpPr>
            <p:nvPr/>
          </p:nvSpPr>
          <p:spPr bwMode="auto">
            <a:xfrm>
              <a:off x="2860" y="2395"/>
              <a:ext cx="83" cy="103"/>
            </a:xfrm>
            <a:custGeom>
              <a:avLst/>
              <a:gdLst>
                <a:gd name="T0" fmla="*/ 0 w 133"/>
                <a:gd name="T1" fmla="*/ 1 h 164"/>
                <a:gd name="T2" fmla="*/ 1 w 133"/>
                <a:gd name="T3" fmla="*/ 1 h 164"/>
                <a:gd name="T4" fmla="*/ 1 w 133"/>
                <a:gd name="T5" fmla="*/ 1 h 164"/>
                <a:gd name="T6" fmla="*/ 1 w 133"/>
                <a:gd name="T7" fmla="*/ 1 h 164"/>
                <a:gd name="T8" fmla="*/ 1 w 133"/>
                <a:gd name="T9" fmla="*/ 1 h 164"/>
                <a:gd name="T10" fmla="*/ 1 w 133"/>
                <a:gd name="T11" fmla="*/ 0 h 164"/>
                <a:gd name="T12" fmla="*/ 1 w 133"/>
                <a:gd name="T13" fmla="*/ 0 h 164"/>
                <a:gd name="T14" fmla="*/ 1 w 133"/>
                <a:gd name="T15" fmla="*/ 1 h 164"/>
                <a:gd name="T16" fmla="*/ 1 w 133"/>
                <a:gd name="T17" fmla="*/ 1 h 164"/>
                <a:gd name="T18" fmla="*/ 1 w 133"/>
                <a:gd name="T19" fmla="*/ 1 h 164"/>
                <a:gd name="T20" fmla="*/ 1 w 133"/>
                <a:gd name="T21" fmla="*/ 1 h 164"/>
                <a:gd name="T22" fmla="*/ 1 w 133"/>
                <a:gd name="T23" fmla="*/ 1 h 164"/>
                <a:gd name="T24" fmla="*/ 0 w 133"/>
                <a:gd name="T25" fmla="*/ 1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64">
                  <a:moveTo>
                    <a:pt x="0" y="78"/>
                  </a:moveTo>
                  <a:lnTo>
                    <a:pt x="11" y="55"/>
                  </a:lnTo>
                  <a:lnTo>
                    <a:pt x="24" y="58"/>
                  </a:lnTo>
                  <a:lnTo>
                    <a:pt x="16" y="33"/>
                  </a:lnTo>
                  <a:lnTo>
                    <a:pt x="59" y="33"/>
                  </a:lnTo>
                  <a:lnTo>
                    <a:pt x="59" y="0"/>
                  </a:lnTo>
                  <a:lnTo>
                    <a:pt x="106" y="0"/>
                  </a:lnTo>
                  <a:lnTo>
                    <a:pt x="102" y="27"/>
                  </a:lnTo>
                  <a:lnTo>
                    <a:pt x="133" y="31"/>
                  </a:lnTo>
                  <a:lnTo>
                    <a:pt x="125" y="122"/>
                  </a:lnTo>
                  <a:lnTo>
                    <a:pt x="88" y="112"/>
                  </a:lnTo>
                  <a:lnTo>
                    <a:pt x="53" y="164"/>
                  </a:lnTo>
                  <a:lnTo>
                    <a:pt x="0" y="7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5" name="Freeform 116"/>
            <p:cNvSpPr>
              <a:spLocks/>
            </p:cNvSpPr>
            <p:nvPr/>
          </p:nvSpPr>
          <p:spPr bwMode="auto">
            <a:xfrm>
              <a:off x="2677" y="2246"/>
              <a:ext cx="66" cy="108"/>
            </a:xfrm>
            <a:custGeom>
              <a:avLst/>
              <a:gdLst>
                <a:gd name="T0" fmla="*/ 0 w 104"/>
                <a:gd name="T1" fmla="*/ 1 h 171"/>
                <a:gd name="T2" fmla="*/ 1 w 104"/>
                <a:gd name="T3" fmla="*/ 1 h 171"/>
                <a:gd name="T4" fmla="*/ 1 w 104"/>
                <a:gd name="T5" fmla="*/ 1 h 171"/>
                <a:gd name="T6" fmla="*/ 1 w 104"/>
                <a:gd name="T7" fmla="*/ 0 h 171"/>
                <a:gd name="T8" fmla="*/ 1 w 104"/>
                <a:gd name="T9" fmla="*/ 1 h 171"/>
                <a:gd name="T10" fmla="*/ 1 w 104"/>
                <a:gd name="T11" fmla="*/ 1 h 171"/>
                <a:gd name="T12" fmla="*/ 0 w 104"/>
                <a:gd name="T13" fmla="*/ 1 h 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171">
                  <a:moveTo>
                    <a:pt x="0" y="163"/>
                  </a:moveTo>
                  <a:lnTo>
                    <a:pt x="8" y="42"/>
                  </a:lnTo>
                  <a:lnTo>
                    <a:pt x="6" y="6"/>
                  </a:lnTo>
                  <a:lnTo>
                    <a:pt x="68" y="0"/>
                  </a:lnTo>
                  <a:lnTo>
                    <a:pt x="104" y="133"/>
                  </a:lnTo>
                  <a:lnTo>
                    <a:pt x="26" y="171"/>
                  </a:lnTo>
                  <a:lnTo>
                    <a:pt x="0" y="16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6" name="Freeform 117"/>
            <p:cNvSpPr>
              <a:spLocks/>
            </p:cNvSpPr>
            <p:nvPr/>
          </p:nvSpPr>
          <p:spPr bwMode="auto">
            <a:xfrm>
              <a:off x="3084" y="1818"/>
              <a:ext cx="44" cy="7"/>
            </a:xfrm>
            <a:custGeom>
              <a:avLst/>
              <a:gdLst>
                <a:gd name="T0" fmla="*/ 0 w 71"/>
                <a:gd name="T1" fmla="*/ 1 h 12"/>
                <a:gd name="T2" fmla="*/ 1 w 71"/>
                <a:gd name="T3" fmla="*/ 0 h 12"/>
                <a:gd name="T4" fmla="*/ 1 w 71"/>
                <a:gd name="T5" fmla="*/ 1 h 12"/>
                <a:gd name="T6" fmla="*/ 1 w 71"/>
                <a:gd name="T7" fmla="*/ 1 h 12"/>
                <a:gd name="T8" fmla="*/ 0 w 71"/>
                <a:gd name="T9" fmla="*/ 1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 h="12">
                  <a:moveTo>
                    <a:pt x="0" y="12"/>
                  </a:moveTo>
                  <a:lnTo>
                    <a:pt x="6" y="0"/>
                  </a:lnTo>
                  <a:lnTo>
                    <a:pt x="71" y="12"/>
                  </a:lnTo>
                  <a:lnTo>
                    <a:pt x="24" y="12"/>
                  </a:lnTo>
                  <a:lnTo>
                    <a:pt x="0" y="1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7" name="Freeform 118"/>
            <p:cNvSpPr>
              <a:spLocks/>
            </p:cNvSpPr>
            <p:nvPr/>
          </p:nvSpPr>
          <p:spPr bwMode="auto">
            <a:xfrm>
              <a:off x="3411" y="1934"/>
              <a:ext cx="26" cy="8"/>
            </a:xfrm>
            <a:custGeom>
              <a:avLst/>
              <a:gdLst>
                <a:gd name="T0" fmla="*/ 0 w 43"/>
                <a:gd name="T1" fmla="*/ 0 h 12"/>
                <a:gd name="T2" fmla="*/ 1 w 43"/>
                <a:gd name="T3" fmla="*/ 1 h 12"/>
                <a:gd name="T4" fmla="*/ 1 w 43"/>
                <a:gd name="T5" fmla="*/ 1 h 12"/>
                <a:gd name="T6" fmla="*/ 0 w 43"/>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12">
                  <a:moveTo>
                    <a:pt x="0" y="0"/>
                  </a:moveTo>
                  <a:lnTo>
                    <a:pt x="21" y="12"/>
                  </a:lnTo>
                  <a:lnTo>
                    <a:pt x="43" y="3"/>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8" name="Freeform 119"/>
            <p:cNvSpPr>
              <a:spLocks/>
            </p:cNvSpPr>
            <p:nvPr/>
          </p:nvSpPr>
          <p:spPr bwMode="auto">
            <a:xfrm>
              <a:off x="3246" y="1861"/>
              <a:ext cx="24" cy="72"/>
            </a:xfrm>
            <a:custGeom>
              <a:avLst/>
              <a:gdLst>
                <a:gd name="T0" fmla="*/ 0 w 39"/>
                <a:gd name="T1" fmla="*/ 1 h 113"/>
                <a:gd name="T2" fmla="*/ 1 w 39"/>
                <a:gd name="T3" fmla="*/ 1 h 113"/>
                <a:gd name="T4" fmla="*/ 1 w 39"/>
                <a:gd name="T5" fmla="*/ 1 h 113"/>
                <a:gd name="T6" fmla="*/ 1 w 39"/>
                <a:gd name="T7" fmla="*/ 1 h 113"/>
                <a:gd name="T8" fmla="*/ 1 w 39"/>
                <a:gd name="T9" fmla="*/ 1 h 113"/>
                <a:gd name="T10" fmla="*/ 1 w 39"/>
                <a:gd name="T11" fmla="*/ 1 h 113"/>
                <a:gd name="T12" fmla="*/ 1 w 39"/>
                <a:gd name="T13" fmla="*/ 1 h 113"/>
                <a:gd name="T14" fmla="*/ 1 w 39"/>
                <a:gd name="T15" fmla="*/ 0 h 113"/>
                <a:gd name="T16" fmla="*/ 1 w 39"/>
                <a:gd name="T17" fmla="*/ 1 h 113"/>
                <a:gd name="T18" fmla="*/ 0 w 39"/>
                <a:gd name="T19" fmla="*/ 1 h 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13">
                  <a:moveTo>
                    <a:pt x="0" y="56"/>
                  </a:moveTo>
                  <a:lnTo>
                    <a:pt x="20" y="113"/>
                  </a:lnTo>
                  <a:lnTo>
                    <a:pt x="20" y="110"/>
                  </a:lnTo>
                  <a:lnTo>
                    <a:pt x="32" y="51"/>
                  </a:lnTo>
                  <a:lnTo>
                    <a:pt x="20" y="56"/>
                  </a:lnTo>
                  <a:lnTo>
                    <a:pt x="20" y="28"/>
                  </a:lnTo>
                  <a:lnTo>
                    <a:pt x="33" y="15"/>
                  </a:lnTo>
                  <a:lnTo>
                    <a:pt x="39" y="0"/>
                  </a:lnTo>
                  <a:lnTo>
                    <a:pt x="23" y="2"/>
                  </a:lnTo>
                  <a:lnTo>
                    <a:pt x="0" y="5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89" name="Freeform 120"/>
            <p:cNvSpPr>
              <a:spLocks/>
            </p:cNvSpPr>
            <p:nvPr/>
          </p:nvSpPr>
          <p:spPr bwMode="auto">
            <a:xfrm>
              <a:off x="3257" y="1859"/>
              <a:ext cx="68" cy="77"/>
            </a:xfrm>
            <a:custGeom>
              <a:avLst/>
              <a:gdLst>
                <a:gd name="T0" fmla="*/ 0 w 104"/>
                <a:gd name="T1" fmla="*/ 1 h 119"/>
                <a:gd name="T2" fmla="*/ 0 w 104"/>
                <a:gd name="T3" fmla="*/ 1 h 119"/>
                <a:gd name="T4" fmla="*/ 1 w 104"/>
                <a:gd name="T5" fmla="*/ 1 h 119"/>
                <a:gd name="T6" fmla="*/ 1 w 104"/>
                <a:gd name="T7" fmla="*/ 1 h 119"/>
                <a:gd name="T8" fmla="*/ 1 w 104"/>
                <a:gd name="T9" fmla="*/ 0 h 119"/>
                <a:gd name="T10" fmla="*/ 1 w 104"/>
                <a:gd name="T11" fmla="*/ 1 h 119"/>
                <a:gd name="T12" fmla="*/ 1 w 104"/>
                <a:gd name="T13" fmla="*/ 1 h 119"/>
                <a:gd name="T14" fmla="*/ 1 w 104"/>
                <a:gd name="T15" fmla="*/ 1 h 119"/>
                <a:gd name="T16" fmla="*/ 1 w 104"/>
                <a:gd name="T17" fmla="*/ 1 h 119"/>
                <a:gd name="T18" fmla="*/ 1 w 104"/>
                <a:gd name="T19" fmla="*/ 1 h 119"/>
                <a:gd name="T20" fmla="*/ 0 w 104"/>
                <a:gd name="T21" fmla="*/ 1 h 119"/>
                <a:gd name="T22" fmla="*/ 1 w 104"/>
                <a:gd name="T23" fmla="*/ 1 h 119"/>
                <a:gd name="T24" fmla="*/ 0 w 104"/>
                <a:gd name="T25" fmla="*/ 1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4" h="119">
                  <a:moveTo>
                    <a:pt x="0" y="58"/>
                  </a:moveTo>
                  <a:lnTo>
                    <a:pt x="0" y="30"/>
                  </a:lnTo>
                  <a:lnTo>
                    <a:pt x="13" y="17"/>
                  </a:lnTo>
                  <a:lnTo>
                    <a:pt x="39" y="30"/>
                  </a:lnTo>
                  <a:lnTo>
                    <a:pt x="91" y="0"/>
                  </a:lnTo>
                  <a:lnTo>
                    <a:pt x="104" y="30"/>
                  </a:lnTo>
                  <a:lnTo>
                    <a:pt x="51" y="52"/>
                  </a:lnTo>
                  <a:lnTo>
                    <a:pt x="76" y="79"/>
                  </a:lnTo>
                  <a:lnTo>
                    <a:pt x="61" y="97"/>
                  </a:lnTo>
                  <a:lnTo>
                    <a:pt x="27" y="119"/>
                  </a:lnTo>
                  <a:lnTo>
                    <a:pt x="0" y="112"/>
                  </a:lnTo>
                  <a:lnTo>
                    <a:pt x="12" y="53"/>
                  </a:lnTo>
                  <a:lnTo>
                    <a:pt x="0" y="5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0" name="Freeform 121"/>
            <p:cNvSpPr>
              <a:spLocks/>
            </p:cNvSpPr>
            <p:nvPr/>
          </p:nvSpPr>
          <p:spPr bwMode="auto">
            <a:xfrm>
              <a:off x="3246" y="2357"/>
              <a:ext cx="122" cy="152"/>
            </a:xfrm>
            <a:custGeom>
              <a:avLst/>
              <a:gdLst>
                <a:gd name="T0" fmla="*/ 0 w 194"/>
                <a:gd name="T1" fmla="*/ 1 h 240"/>
                <a:gd name="T2" fmla="*/ 1 w 194"/>
                <a:gd name="T3" fmla="*/ 1 h 240"/>
                <a:gd name="T4" fmla="*/ 0 w 194"/>
                <a:gd name="T5" fmla="*/ 1 h 240"/>
                <a:gd name="T6" fmla="*/ 1 w 194"/>
                <a:gd name="T7" fmla="*/ 1 h 240"/>
                <a:gd name="T8" fmla="*/ 1 w 194"/>
                <a:gd name="T9" fmla="*/ 1 h 240"/>
                <a:gd name="T10" fmla="*/ 1 w 194"/>
                <a:gd name="T11" fmla="*/ 1 h 240"/>
                <a:gd name="T12" fmla="*/ 1 w 194"/>
                <a:gd name="T13" fmla="*/ 1 h 240"/>
                <a:gd name="T14" fmla="*/ 1 w 194"/>
                <a:gd name="T15" fmla="*/ 1 h 240"/>
                <a:gd name="T16" fmla="*/ 1 w 194"/>
                <a:gd name="T17" fmla="*/ 1 h 240"/>
                <a:gd name="T18" fmla="*/ 1 w 194"/>
                <a:gd name="T19" fmla="*/ 1 h 240"/>
                <a:gd name="T20" fmla="*/ 1 w 194"/>
                <a:gd name="T21" fmla="*/ 1 h 240"/>
                <a:gd name="T22" fmla="*/ 1 w 194"/>
                <a:gd name="T23" fmla="*/ 0 h 240"/>
                <a:gd name="T24" fmla="*/ 0 w 194"/>
                <a:gd name="T25" fmla="*/ 1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4" h="240">
                  <a:moveTo>
                    <a:pt x="0" y="14"/>
                  </a:moveTo>
                  <a:lnTo>
                    <a:pt x="25" y="67"/>
                  </a:lnTo>
                  <a:lnTo>
                    <a:pt x="0" y="114"/>
                  </a:lnTo>
                  <a:lnTo>
                    <a:pt x="20" y="127"/>
                  </a:lnTo>
                  <a:lnTo>
                    <a:pt x="6" y="145"/>
                  </a:lnTo>
                  <a:lnTo>
                    <a:pt x="131" y="240"/>
                  </a:lnTo>
                  <a:lnTo>
                    <a:pt x="181" y="163"/>
                  </a:lnTo>
                  <a:lnTo>
                    <a:pt x="170" y="144"/>
                  </a:lnTo>
                  <a:lnTo>
                    <a:pt x="170" y="47"/>
                  </a:lnTo>
                  <a:lnTo>
                    <a:pt x="194" y="15"/>
                  </a:lnTo>
                  <a:lnTo>
                    <a:pt x="119" y="28"/>
                  </a:lnTo>
                  <a:lnTo>
                    <a:pt x="46" y="0"/>
                  </a:lnTo>
                  <a:lnTo>
                    <a:pt x="0" y="1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1" name="Freeform 122"/>
            <p:cNvSpPr>
              <a:spLocks/>
            </p:cNvSpPr>
            <p:nvPr/>
          </p:nvSpPr>
          <p:spPr bwMode="auto">
            <a:xfrm>
              <a:off x="3437" y="1922"/>
              <a:ext cx="30" cy="24"/>
            </a:xfrm>
            <a:custGeom>
              <a:avLst/>
              <a:gdLst>
                <a:gd name="T0" fmla="*/ 0 w 45"/>
                <a:gd name="T1" fmla="*/ 1 h 38"/>
                <a:gd name="T2" fmla="*/ 1 w 45"/>
                <a:gd name="T3" fmla="*/ 0 h 38"/>
                <a:gd name="T4" fmla="*/ 1 w 45"/>
                <a:gd name="T5" fmla="*/ 1 h 38"/>
                <a:gd name="T6" fmla="*/ 0 w 45"/>
                <a:gd name="T7" fmla="*/ 1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38">
                  <a:moveTo>
                    <a:pt x="0" y="23"/>
                  </a:moveTo>
                  <a:lnTo>
                    <a:pt x="35" y="0"/>
                  </a:lnTo>
                  <a:lnTo>
                    <a:pt x="45" y="38"/>
                  </a:lnTo>
                  <a:lnTo>
                    <a:pt x="0" y="2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2" name="Freeform 123"/>
            <p:cNvSpPr>
              <a:spLocks/>
            </p:cNvSpPr>
            <p:nvPr/>
          </p:nvSpPr>
          <p:spPr bwMode="auto">
            <a:xfrm>
              <a:off x="3260" y="1833"/>
              <a:ext cx="27" cy="30"/>
            </a:xfrm>
            <a:custGeom>
              <a:avLst/>
              <a:gdLst>
                <a:gd name="T0" fmla="*/ 0 w 42"/>
                <a:gd name="T1" fmla="*/ 1 h 46"/>
                <a:gd name="T2" fmla="*/ 1 w 42"/>
                <a:gd name="T3" fmla="*/ 1 h 46"/>
                <a:gd name="T4" fmla="*/ 1 w 42"/>
                <a:gd name="T5" fmla="*/ 1 h 46"/>
                <a:gd name="T6" fmla="*/ 1 w 42"/>
                <a:gd name="T7" fmla="*/ 0 h 46"/>
                <a:gd name="T8" fmla="*/ 0 w 42"/>
                <a:gd name="T9" fmla="*/ 1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46">
                  <a:moveTo>
                    <a:pt x="0" y="46"/>
                  </a:moveTo>
                  <a:lnTo>
                    <a:pt x="16" y="44"/>
                  </a:lnTo>
                  <a:lnTo>
                    <a:pt x="42" y="13"/>
                  </a:lnTo>
                  <a:lnTo>
                    <a:pt x="24" y="0"/>
                  </a:lnTo>
                  <a:lnTo>
                    <a:pt x="0" y="4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3" name="Freeform 124"/>
            <p:cNvSpPr>
              <a:spLocks/>
            </p:cNvSpPr>
            <p:nvPr/>
          </p:nvSpPr>
          <p:spPr bwMode="auto">
            <a:xfrm>
              <a:off x="2549" y="2293"/>
              <a:ext cx="61" cy="65"/>
            </a:xfrm>
            <a:custGeom>
              <a:avLst/>
              <a:gdLst>
                <a:gd name="T0" fmla="*/ 0 w 95"/>
                <a:gd name="T1" fmla="*/ 1 h 101"/>
                <a:gd name="T2" fmla="*/ 1 w 95"/>
                <a:gd name="T3" fmla="*/ 0 h 101"/>
                <a:gd name="T4" fmla="*/ 1 w 95"/>
                <a:gd name="T5" fmla="*/ 1 h 101"/>
                <a:gd name="T6" fmla="*/ 1 w 95"/>
                <a:gd name="T7" fmla="*/ 1 h 101"/>
                <a:gd name="T8" fmla="*/ 1 w 95"/>
                <a:gd name="T9" fmla="*/ 1 h 101"/>
                <a:gd name="T10" fmla="*/ 1 w 95"/>
                <a:gd name="T11" fmla="*/ 1 h 101"/>
                <a:gd name="T12" fmla="*/ 1 w 95"/>
                <a:gd name="T13" fmla="*/ 1 h 101"/>
                <a:gd name="T14" fmla="*/ 1 w 95"/>
                <a:gd name="T15" fmla="*/ 1 h 101"/>
                <a:gd name="T16" fmla="*/ 0 w 95"/>
                <a:gd name="T17" fmla="*/ 1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101">
                  <a:moveTo>
                    <a:pt x="0" y="34"/>
                  </a:moveTo>
                  <a:lnTo>
                    <a:pt x="26" y="0"/>
                  </a:lnTo>
                  <a:lnTo>
                    <a:pt x="44" y="2"/>
                  </a:lnTo>
                  <a:lnTo>
                    <a:pt x="45" y="28"/>
                  </a:lnTo>
                  <a:lnTo>
                    <a:pt x="69" y="21"/>
                  </a:lnTo>
                  <a:lnTo>
                    <a:pt x="67" y="50"/>
                  </a:lnTo>
                  <a:lnTo>
                    <a:pt x="95" y="67"/>
                  </a:lnTo>
                  <a:lnTo>
                    <a:pt x="92" y="101"/>
                  </a:lnTo>
                  <a:lnTo>
                    <a:pt x="0" y="3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4" name="Freeform 125"/>
            <p:cNvSpPr>
              <a:spLocks/>
            </p:cNvSpPr>
            <p:nvPr/>
          </p:nvSpPr>
          <p:spPr bwMode="auto">
            <a:xfrm>
              <a:off x="3385" y="2635"/>
              <a:ext cx="108" cy="230"/>
            </a:xfrm>
            <a:custGeom>
              <a:avLst/>
              <a:gdLst>
                <a:gd name="T0" fmla="*/ 0 w 169"/>
                <a:gd name="T1" fmla="*/ 1 h 365"/>
                <a:gd name="T2" fmla="*/ 1 w 169"/>
                <a:gd name="T3" fmla="*/ 1 h 365"/>
                <a:gd name="T4" fmla="*/ 1 w 169"/>
                <a:gd name="T5" fmla="*/ 1 h 365"/>
                <a:gd name="T6" fmla="*/ 1 w 169"/>
                <a:gd name="T7" fmla="*/ 1 h 365"/>
                <a:gd name="T8" fmla="*/ 1 w 169"/>
                <a:gd name="T9" fmla="*/ 1 h 365"/>
                <a:gd name="T10" fmla="*/ 1 w 169"/>
                <a:gd name="T11" fmla="*/ 1 h 365"/>
                <a:gd name="T12" fmla="*/ 1 w 169"/>
                <a:gd name="T13" fmla="*/ 0 h 365"/>
                <a:gd name="T14" fmla="*/ 1 w 169"/>
                <a:gd name="T15" fmla="*/ 1 h 365"/>
                <a:gd name="T16" fmla="*/ 1 w 169"/>
                <a:gd name="T17" fmla="*/ 1 h 365"/>
                <a:gd name="T18" fmla="*/ 1 w 169"/>
                <a:gd name="T19" fmla="*/ 1 h 365"/>
                <a:gd name="T20" fmla="*/ 1 w 169"/>
                <a:gd name="T21" fmla="*/ 1 h 365"/>
                <a:gd name="T22" fmla="*/ 1 w 169"/>
                <a:gd name="T23" fmla="*/ 1 h 365"/>
                <a:gd name="T24" fmla="*/ 1 w 169"/>
                <a:gd name="T25" fmla="*/ 1 h 365"/>
                <a:gd name="T26" fmla="*/ 0 w 169"/>
                <a:gd name="T27" fmla="*/ 1 h 3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 h="365">
                  <a:moveTo>
                    <a:pt x="0" y="260"/>
                  </a:moveTo>
                  <a:lnTo>
                    <a:pt x="12" y="335"/>
                  </a:lnTo>
                  <a:lnTo>
                    <a:pt x="47" y="365"/>
                  </a:lnTo>
                  <a:lnTo>
                    <a:pt x="95" y="335"/>
                  </a:lnTo>
                  <a:lnTo>
                    <a:pt x="156" y="86"/>
                  </a:lnTo>
                  <a:lnTo>
                    <a:pt x="169" y="94"/>
                  </a:lnTo>
                  <a:lnTo>
                    <a:pt x="144" y="0"/>
                  </a:lnTo>
                  <a:lnTo>
                    <a:pt x="110" y="39"/>
                  </a:lnTo>
                  <a:lnTo>
                    <a:pt x="115" y="68"/>
                  </a:lnTo>
                  <a:lnTo>
                    <a:pt x="76" y="96"/>
                  </a:lnTo>
                  <a:lnTo>
                    <a:pt x="27" y="109"/>
                  </a:lnTo>
                  <a:lnTo>
                    <a:pt x="16" y="144"/>
                  </a:lnTo>
                  <a:lnTo>
                    <a:pt x="27" y="206"/>
                  </a:lnTo>
                  <a:lnTo>
                    <a:pt x="0" y="26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5" name="Freeform 126"/>
            <p:cNvSpPr>
              <a:spLocks/>
            </p:cNvSpPr>
            <p:nvPr/>
          </p:nvSpPr>
          <p:spPr bwMode="auto">
            <a:xfrm>
              <a:off x="3226" y="2589"/>
              <a:ext cx="49" cy="129"/>
            </a:xfrm>
            <a:custGeom>
              <a:avLst/>
              <a:gdLst>
                <a:gd name="T0" fmla="*/ 0 w 79"/>
                <a:gd name="T1" fmla="*/ 1 h 204"/>
                <a:gd name="T2" fmla="*/ 1 w 79"/>
                <a:gd name="T3" fmla="*/ 1 h 204"/>
                <a:gd name="T4" fmla="*/ 1 w 79"/>
                <a:gd name="T5" fmla="*/ 1 h 204"/>
                <a:gd name="T6" fmla="*/ 1 w 79"/>
                <a:gd name="T7" fmla="*/ 1 h 204"/>
                <a:gd name="T8" fmla="*/ 1 w 79"/>
                <a:gd name="T9" fmla="*/ 1 h 204"/>
                <a:gd name="T10" fmla="*/ 1 w 79"/>
                <a:gd name="T11" fmla="*/ 1 h 204"/>
                <a:gd name="T12" fmla="*/ 1 w 79"/>
                <a:gd name="T13" fmla="*/ 1 h 204"/>
                <a:gd name="T14" fmla="*/ 1 w 79"/>
                <a:gd name="T15" fmla="*/ 1 h 204"/>
                <a:gd name="T16" fmla="*/ 1 w 79"/>
                <a:gd name="T17" fmla="*/ 1 h 204"/>
                <a:gd name="T18" fmla="*/ 1 w 79"/>
                <a:gd name="T19" fmla="*/ 1 h 204"/>
                <a:gd name="T20" fmla="*/ 1 w 79"/>
                <a:gd name="T21" fmla="*/ 1 h 204"/>
                <a:gd name="T22" fmla="*/ 1 w 79"/>
                <a:gd name="T23" fmla="*/ 0 h 204"/>
                <a:gd name="T24" fmla="*/ 1 w 79"/>
                <a:gd name="T25" fmla="*/ 1 h 204"/>
                <a:gd name="T26" fmla="*/ 0 w 79"/>
                <a:gd name="T27" fmla="*/ 1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9" h="204">
                  <a:moveTo>
                    <a:pt x="0" y="111"/>
                  </a:moveTo>
                  <a:lnTo>
                    <a:pt x="12" y="122"/>
                  </a:lnTo>
                  <a:lnTo>
                    <a:pt x="43" y="136"/>
                  </a:lnTo>
                  <a:lnTo>
                    <a:pt x="40" y="172"/>
                  </a:lnTo>
                  <a:lnTo>
                    <a:pt x="64" y="204"/>
                  </a:lnTo>
                  <a:lnTo>
                    <a:pt x="79" y="147"/>
                  </a:lnTo>
                  <a:lnTo>
                    <a:pt x="52" y="109"/>
                  </a:lnTo>
                  <a:lnTo>
                    <a:pt x="60" y="130"/>
                  </a:lnTo>
                  <a:lnTo>
                    <a:pt x="48" y="129"/>
                  </a:lnTo>
                  <a:lnTo>
                    <a:pt x="32" y="76"/>
                  </a:lnTo>
                  <a:lnTo>
                    <a:pt x="29" y="8"/>
                  </a:lnTo>
                  <a:lnTo>
                    <a:pt x="6" y="0"/>
                  </a:lnTo>
                  <a:lnTo>
                    <a:pt x="27" y="31"/>
                  </a:lnTo>
                  <a:lnTo>
                    <a:pt x="0" y="11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6" name="Freeform 127"/>
            <p:cNvSpPr>
              <a:spLocks/>
            </p:cNvSpPr>
            <p:nvPr/>
          </p:nvSpPr>
          <p:spPr bwMode="auto">
            <a:xfrm>
              <a:off x="3181" y="2608"/>
              <a:ext cx="164" cy="278"/>
            </a:xfrm>
            <a:custGeom>
              <a:avLst/>
              <a:gdLst>
                <a:gd name="T0" fmla="*/ 0 w 258"/>
                <a:gd name="T1" fmla="*/ 1 h 438"/>
                <a:gd name="T2" fmla="*/ 1 w 258"/>
                <a:gd name="T3" fmla="*/ 1 h 438"/>
                <a:gd name="T4" fmla="*/ 1 w 258"/>
                <a:gd name="T5" fmla="*/ 1 h 438"/>
                <a:gd name="T6" fmla="*/ 1 w 258"/>
                <a:gd name="T7" fmla="*/ 1 h 438"/>
                <a:gd name="T8" fmla="*/ 1 w 258"/>
                <a:gd name="T9" fmla="*/ 1 h 438"/>
                <a:gd name="T10" fmla="*/ 1 w 258"/>
                <a:gd name="T11" fmla="*/ 1 h 438"/>
                <a:gd name="T12" fmla="*/ 1 w 258"/>
                <a:gd name="T13" fmla="*/ 1 h 438"/>
                <a:gd name="T14" fmla="*/ 1 w 258"/>
                <a:gd name="T15" fmla="*/ 1 h 438"/>
                <a:gd name="T16" fmla="*/ 1 w 258"/>
                <a:gd name="T17" fmla="*/ 1 h 438"/>
                <a:gd name="T18" fmla="*/ 1 w 258"/>
                <a:gd name="T19" fmla="*/ 1 h 438"/>
                <a:gd name="T20" fmla="*/ 1 w 258"/>
                <a:gd name="T21" fmla="*/ 1 h 438"/>
                <a:gd name="T22" fmla="*/ 1 w 258"/>
                <a:gd name="T23" fmla="*/ 1 h 438"/>
                <a:gd name="T24" fmla="*/ 1 w 258"/>
                <a:gd name="T25" fmla="*/ 1 h 438"/>
                <a:gd name="T26" fmla="*/ 1 w 258"/>
                <a:gd name="T27" fmla="*/ 0 h 438"/>
                <a:gd name="T28" fmla="*/ 1 w 258"/>
                <a:gd name="T29" fmla="*/ 1 h 438"/>
                <a:gd name="T30" fmla="*/ 1 w 258"/>
                <a:gd name="T31" fmla="*/ 1 h 438"/>
                <a:gd name="T32" fmla="*/ 1 w 258"/>
                <a:gd name="T33" fmla="*/ 1 h 438"/>
                <a:gd name="T34" fmla="*/ 1 w 258"/>
                <a:gd name="T35" fmla="*/ 1 h 438"/>
                <a:gd name="T36" fmla="*/ 1 w 258"/>
                <a:gd name="T37" fmla="*/ 1 h 438"/>
                <a:gd name="T38" fmla="*/ 1 w 258"/>
                <a:gd name="T39" fmla="*/ 1 h 438"/>
                <a:gd name="T40" fmla="*/ 1 w 258"/>
                <a:gd name="T41" fmla="*/ 1 h 438"/>
                <a:gd name="T42" fmla="*/ 1 w 258"/>
                <a:gd name="T43" fmla="*/ 1 h 438"/>
                <a:gd name="T44" fmla="*/ 0 w 258"/>
                <a:gd name="T45" fmla="*/ 1 h 4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58" h="438">
                  <a:moveTo>
                    <a:pt x="0" y="123"/>
                  </a:moveTo>
                  <a:lnTo>
                    <a:pt x="11" y="133"/>
                  </a:lnTo>
                  <a:lnTo>
                    <a:pt x="68" y="155"/>
                  </a:lnTo>
                  <a:lnTo>
                    <a:pt x="75" y="182"/>
                  </a:lnTo>
                  <a:lnTo>
                    <a:pt x="73" y="248"/>
                  </a:lnTo>
                  <a:lnTo>
                    <a:pt x="42" y="326"/>
                  </a:lnTo>
                  <a:lnTo>
                    <a:pt x="51" y="410"/>
                  </a:lnTo>
                  <a:lnTo>
                    <a:pt x="51" y="438"/>
                  </a:lnTo>
                  <a:lnTo>
                    <a:pt x="69" y="438"/>
                  </a:lnTo>
                  <a:lnTo>
                    <a:pt x="69" y="407"/>
                  </a:lnTo>
                  <a:lnTo>
                    <a:pt x="133" y="368"/>
                  </a:lnTo>
                  <a:lnTo>
                    <a:pt x="117" y="248"/>
                  </a:lnTo>
                  <a:lnTo>
                    <a:pt x="256" y="132"/>
                  </a:lnTo>
                  <a:lnTo>
                    <a:pt x="258" y="0"/>
                  </a:lnTo>
                  <a:lnTo>
                    <a:pt x="220" y="20"/>
                  </a:lnTo>
                  <a:lnTo>
                    <a:pt x="124" y="27"/>
                  </a:lnTo>
                  <a:lnTo>
                    <a:pt x="121" y="79"/>
                  </a:lnTo>
                  <a:lnTo>
                    <a:pt x="148" y="117"/>
                  </a:lnTo>
                  <a:lnTo>
                    <a:pt x="133" y="174"/>
                  </a:lnTo>
                  <a:lnTo>
                    <a:pt x="109" y="142"/>
                  </a:lnTo>
                  <a:lnTo>
                    <a:pt x="112" y="106"/>
                  </a:lnTo>
                  <a:lnTo>
                    <a:pt x="81" y="92"/>
                  </a:lnTo>
                  <a:lnTo>
                    <a:pt x="0" y="12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7" name="Freeform 128"/>
            <p:cNvSpPr>
              <a:spLocks/>
            </p:cNvSpPr>
            <p:nvPr/>
          </p:nvSpPr>
          <p:spPr bwMode="auto">
            <a:xfrm>
              <a:off x="3521" y="2013"/>
              <a:ext cx="119" cy="141"/>
            </a:xfrm>
            <a:custGeom>
              <a:avLst/>
              <a:gdLst>
                <a:gd name="T0" fmla="*/ 0 w 187"/>
                <a:gd name="T1" fmla="*/ 1 h 224"/>
                <a:gd name="T2" fmla="*/ 1 w 187"/>
                <a:gd name="T3" fmla="*/ 1 h 224"/>
                <a:gd name="T4" fmla="*/ 1 w 187"/>
                <a:gd name="T5" fmla="*/ 1 h 224"/>
                <a:gd name="T6" fmla="*/ 1 w 187"/>
                <a:gd name="T7" fmla="*/ 1 h 224"/>
                <a:gd name="T8" fmla="*/ 1 w 187"/>
                <a:gd name="T9" fmla="*/ 1 h 224"/>
                <a:gd name="T10" fmla="*/ 1 w 187"/>
                <a:gd name="T11" fmla="*/ 1 h 224"/>
                <a:gd name="T12" fmla="*/ 1 w 187"/>
                <a:gd name="T13" fmla="*/ 1 h 224"/>
                <a:gd name="T14" fmla="*/ 1 w 187"/>
                <a:gd name="T15" fmla="*/ 1 h 224"/>
                <a:gd name="T16" fmla="*/ 1 w 187"/>
                <a:gd name="T17" fmla="*/ 0 h 224"/>
                <a:gd name="T18" fmla="*/ 1 w 187"/>
                <a:gd name="T19" fmla="*/ 0 h 224"/>
                <a:gd name="T20" fmla="*/ 1 w 187"/>
                <a:gd name="T21" fmla="*/ 1 h 224"/>
                <a:gd name="T22" fmla="*/ 1 w 187"/>
                <a:gd name="T23" fmla="*/ 1 h 224"/>
                <a:gd name="T24" fmla="*/ 1 w 187"/>
                <a:gd name="T25" fmla="*/ 1 h 224"/>
                <a:gd name="T26" fmla="*/ 1 w 187"/>
                <a:gd name="T27" fmla="*/ 1 h 224"/>
                <a:gd name="T28" fmla="*/ 0 w 187"/>
                <a:gd name="T29" fmla="*/ 1 h 2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7" h="224">
                  <a:moveTo>
                    <a:pt x="0" y="160"/>
                  </a:moveTo>
                  <a:lnTo>
                    <a:pt x="24" y="224"/>
                  </a:lnTo>
                  <a:lnTo>
                    <a:pt x="68" y="217"/>
                  </a:lnTo>
                  <a:lnTo>
                    <a:pt x="139" y="159"/>
                  </a:lnTo>
                  <a:lnTo>
                    <a:pt x="136" y="133"/>
                  </a:lnTo>
                  <a:lnTo>
                    <a:pt x="179" y="80"/>
                  </a:lnTo>
                  <a:lnTo>
                    <a:pt x="187" y="64"/>
                  </a:lnTo>
                  <a:lnTo>
                    <a:pt x="160" y="38"/>
                  </a:lnTo>
                  <a:lnTo>
                    <a:pt x="101" y="0"/>
                  </a:lnTo>
                  <a:lnTo>
                    <a:pt x="90" y="0"/>
                  </a:lnTo>
                  <a:lnTo>
                    <a:pt x="96" y="20"/>
                  </a:lnTo>
                  <a:lnTo>
                    <a:pt x="77" y="58"/>
                  </a:lnTo>
                  <a:lnTo>
                    <a:pt x="90" y="80"/>
                  </a:lnTo>
                  <a:lnTo>
                    <a:pt x="69" y="134"/>
                  </a:lnTo>
                  <a:lnTo>
                    <a:pt x="0" y="16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8" name="Freeform 129"/>
            <p:cNvSpPr>
              <a:spLocks/>
            </p:cNvSpPr>
            <p:nvPr/>
          </p:nvSpPr>
          <p:spPr bwMode="auto">
            <a:xfrm>
              <a:off x="2727" y="2036"/>
              <a:ext cx="243" cy="200"/>
            </a:xfrm>
            <a:custGeom>
              <a:avLst/>
              <a:gdLst>
                <a:gd name="T0" fmla="*/ 0 w 384"/>
                <a:gd name="T1" fmla="*/ 1 h 315"/>
                <a:gd name="T2" fmla="*/ 1 w 384"/>
                <a:gd name="T3" fmla="*/ 1 h 315"/>
                <a:gd name="T4" fmla="*/ 1 w 384"/>
                <a:gd name="T5" fmla="*/ 1 h 315"/>
                <a:gd name="T6" fmla="*/ 1 w 384"/>
                <a:gd name="T7" fmla="*/ 1 h 315"/>
                <a:gd name="T8" fmla="*/ 1 w 384"/>
                <a:gd name="T9" fmla="*/ 1 h 315"/>
                <a:gd name="T10" fmla="*/ 1 w 384"/>
                <a:gd name="T11" fmla="*/ 1 h 315"/>
                <a:gd name="T12" fmla="*/ 1 w 384"/>
                <a:gd name="T13" fmla="*/ 1 h 315"/>
                <a:gd name="T14" fmla="*/ 1 w 384"/>
                <a:gd name="T15" fmla="*/ 1 h 315"/>
                <a:gd name="T16" fmla="*/ 1 w 384"/>
                <a:gd name="T17" fmla="*/ 1 h 315"/>
                <a:gd name="T18" fmla="*/ 1 w 384"/>
                <a:gd name="T19" fmla="*/ 1 h 315"/>
                <a:gd name="T20" fmla="*/ 1 w 384"/>
                <a:gd name="T21" fmla="*/ 1 h 315"/>
                <a:gd name="T22" fmla="*/ 1 w 384"/>
                <a:gd name="T23" fmla="*/ 1 h 315"/>
                <a:gd name="T24" fmla="*/ 1 w 384"/>
                <a:gd name="T25" fmla="*/ 1 h 315"/>
                <a:gd name="T26" fmla="*/ 1 w 384"/>
                <a:gd name="T27" fmla="*/ 0 h 315"/>
                <a:gd name="T28" fmla="*/ 1 w 384"/>
                <a:gd name="T29" fmla="*/ 1 h 315"/>
                <a:gd name="T30" fmla="*/ 1 w 384"/>
                <a:gd name="T31" fmla="*/ 1 h 315"/>
                <a:gd name="T32" fmla="*/ 1 w 384"/>
                <a:gd name="T33" fmla="*/ 1 h 315"/>
                <a:gd name="T34" fmla="*/ 1 w 384"/>
                <a:gd name="T35" fmla="*/ 1 h 315"/>
                <a:gd name="T36" fmla="*/ 0 w 384"/>
                <a:gd name="T37" fmla="*/ 1 h 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4" h="315">
                  <a:moveTo>
                    <a:pt x="0" y="227"/>
                  </a:moveTo>
                  <a:lnTo>
                    <a:pt x="1" y="255"/>
                  </a:lnTo>
                  <a:lnTo>
                    <a:pt x="52" y="310"/>
                  </a:lnTo>
                  <a:lnTo>
                    <a:pt x="62" y="297"/>
                  </a:lnTo>
                  <a:lnTo>
                    <a:pt x="80" y="315"/>
                  </a:lnTo>
                  <a:lnTo>
                    <a:pt x="109" y="261"/>
                  </a:lnTo>
                  <a:lnTo>
                    <a:pt x="220" y="288"/>
                  </a:lnTo>
                  <a:lnTo>
                    <a:pt x="313" y="261"/>
                  </a:lnTo>
                  <a:lnTo>
                    <a:pt x="318" y="248"/>
                  </a:lnTo>
                  <a:lnTo>
                    <a:pt x="367" y="179"/>
                  </a:lnTo>
                  <a:lnTo>
                    <a:pt x="384" y="85"/>
                  </a:lnTo>
                  <a:lnTo>
                    <a:pt x="359" y="54"/>
                  </a:lnTo>
                  <a:lnTo>
                    <a:pt x="359" y="15"/>
                  </a:lnTo>
                  <a:lnTo>
                    <a:pt x="277" y="0"/>
                  </a:lnTo>
                  <a:lnTo>
                    <a:pt x="129" y="108"/>
                  </a:lnTo>
                  <a:lnTo>
                    <a:pt x="93" y="117"/>
                  </a:lnTo>
                  <a:lnTo>
                    <a:pt x="94" y="200"/>
                  </a:lnTo>
                  <a:lnTo>
                    <a:pt x="78" y="221"/>
                  </a:lnTo>
                  <a:lnTo>
                    <a:pt x="0" y="22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799" name="Freeform 130"/>
            <p:cNvSpPr>
              <a:spLocks/>
            </p:cNvSpPr>
            <p:nvPr/>
          </p:nvSpPr>
          <p:spPr bwMode="auto">
            <a:xfrm>
              <a:off x="2767" y="2202"/>
              <a:ext cx="179" cy="161"/>
            </a:xfrm>
            <a:custGeom>
              <a:avLst/>
              <a:gdLst>
                <a:gd name="T0" fmla="*/ 0 w 283"/>
                <a:gd name="T1" fmla="*/ 1 h 254"/>
                <a:gd name="T2" fmla="*/ 1 w 283"/>
                <a:gd name="T3" fmla="*/ 1 h 254"/>
                <a:gd name="T4" fmla="*/ 1 w 283"/>
                <a:gd name="T5" fmla="*/ 0 h 254"/>
                <a:gd name="T6" fmla="*/ 1 w 283"/>
                <a:gd name="T7" fmla="*/ 1 h 254"/>
                <a:gd name="T8" fmla="*/ 1 w 283"/>
                <a:gd name="T9" fmla="*/ 0 h 254"/>
                <a:gd name="T10" fmla="*/ 1 w 283"/>
                <a:gd name="T11" fmla="*/ 1 h 254"/>
                <a:gd name="T12" fmla="*/ 1 w 283"/>
                <a:gd name="T13" fmla="*/ 1 h 254"/>
                <a:gd name="T14" fmla="*/ 1 w 283"/>
                <a:gd name="T15" fmla="*/ 1 h 254"/>
                <a:gd name="T16" fmla="*/ 1 w 283"/>
                <a:gd name="T17" fmla="*/ 1 h 254"/>
                <a:gd name="T18" fmla="*/ 1 w 283"/>
                <a:gd name="T19" fmla="*/ 1 h 254"/>
                <a:gd name="T20" fmla="*/ 1 w 283"/>
                <a:gd name="T21" fmla="*/ 1 h 254"/>
                <a:gd name="T22" fmla="*/ 1 w 283"/>
                <a:gd name="T23" fmla="*/ 1 h 254"/>
                <a:gd name="T24" fmla="*/ 1 w 283"/>
                <a:gd name="T25" fmla="*/ 1 h 254"/>
                <a:gd name="T26" fmla="*/ 0 w 283"/>
                <a:gd name="T27" fmla="*/ 1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3" h="254">
                  <a:moveTo>
                    <a:pt x="0" y="200"/>
                  </a:moveTo>
                  <a:lnTo>
                    <a:pt x="18" y="54"/>
                  </a:lnTo>
                  <a:lnTo>
                    <a:pt x="47" y="0"/>
                  </a:lnTo>
                  <a:lnTo>
                    <a:pt x="158" y="27"/>
                  </a:lnTo>
                  <a:lnTo>
                    <a:pt x="251" y="0"/>
                  </a:lnTo>
                  <a:lnTo>
                    <a:pt x="272" y="34"/>
                  </a:lnTo>
                  <a:lnTo>
                    <a:pt x="283" y="58"/>
                  </a:lnTo>
                  <a:lnTo>
                    <a:pt x="256" y="76"/>
                  </a:lnTo>
                  <a:lnTo>
                    <a:pt x="207" y="194"/>
                  </a:lnTo>
                  <a:lnTo>
                    <a:pt x="163" y="183"/>
                  </a:lnTo>
                  <a:lnTo>
                    <a:pt x="135" y="239"/>
                  </a:lnTo>
                  <a:lnTo>
                    <a:pt x="84" y="254"/>
                  </a:lnTo>
                  <a:lnTo>
                    <a:pt x="47" y="203"/>
                  </a:lnTo>
                  <a:lnTo>
                    <a:pt x="0" y="20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0" name="Freeform 131"/>
            <p:cNvSpPr>
              <a:spLocks/>
            </p:cNvSpPr>
            <p:nvPr/>
          </p:nvSpPr>
          <p:spPr bwMode="auto">
            <a:xfrm>
              <a:off x="3170" y="2449"/>
              <a:ext cx="24" cy="28"/>
            </a:xfrm>
            <a:custGeom>
              <a:avLst/>
              <a:gdLst>
                <a:gd name="T0" fmla="*/ 0 w 37"/>
                <a:gd name="T1" fmla="*/ 1 h 45"/>
                <a:gd name="T2" fmla="*/ 1 w 37"/>
                <a:gd name="T3" fmla="*/ 1 h 45"/>
                <a:gd name="T4" fmla="*/ 1 w 37"/>
                <a:gd name="T5" fmla="*/ 0 h 45"/>
                <a:gd name="T6" fmla="*/ 1 w 37"/>
                <a:gd name="T7" fmla="*/ 1 h 45"/>
                <a:gd name="T8" fmla="*/ 0 w 37"/>
                <a:gd name="T9" fmla="*/ 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45">
                  <a:moveTo>
                    <a:pt x="0" y="45"/>
                  </a:moveTo>
                  <a:lnTo>
                    <a:pt x="16" y="5"/>
                  </a:lnTo>
                  <a:lnTo>
                    <a:pt x="34" y="0"/>
                  </a:lnTo>
                  <a:lnTo>
                    <a:pt x="37" y="36"/>
                  </a:lnTo>
                  <a:lnTo>
                    <a:pt x="0" y="4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1" name="Freeform 132"/>
            <p:cNvSpPr>
              <a:spLocks/>
            </p:cNvSpPr>
            <p:nvPr/>
          </p:nvSpPr>
          <p:spPr bwMode="auto">
            <a:xfrm>
              <a:off x="3108" y="2693"/>
              <a:ext cx="122" cy="122"/>
            </a:xfrm>
            <a:custGeom>
              <a:avLst/>
              <a:gdLst>
                <a:gd name="T0" fmla="*/ 0 w 191"/>
                <a:gd name="T1" fmla="*/ 1 h 193"/>
                <a:gd name="T2" fmla="*/ 0 w 191"/>
                <a:gd name="T3" fmla="*/ 1 h 193"/>
                <a:gd name="T4" fmla="*/ 1 w 191"/>
                <a:gd name="T5" fmla="*/ 1 h 193"/>
                <a:gd name="T6" fmla="*/ 1 w 191"/>
                <a:gd name="T7" fmla="*/ 1 h 193"/>
                <a:gd name="T8" fmla="*/ 1 w 191"/>
                <a:gd name="T9" fmla="*/ 1 h 193"/>
                <a:gd name="T10" fmla="*/ 1 w 191"/>
                <a:gd name="T11" fmla="*/ 0 h 193"/>
                <a:gd name="T12" fmla="*/ 1 w 191"/>
                <a:gd name="T13" fmla="*/ 1 h 193"/>
                <a:gd name="T14" fmla="*/ 1 w 191"/>
                <a:gd name="T15" fmla="*/ 1 h 193"/>
                <a:gd name="T16" fmla="*/ 1 w 191"/>
                <a:gd name="T17" fmla="*/ 1 h 193"/>
                <a:gd name="T18" fmla="*/ 1 w 191"/>
                <a:gd name="T19" fmla="*/ 1 h 193"/>
                <a:gd name="T20" fmla="*/ 1 w 191"/>
                <a:gd name="T21" fmla="*/ 1 h 193"/>
                <a:gd name="T22" fmla="*/ 1 w 191"/>
                <a:gd name="T23" fmla="*/ 1 h 193"/>
                <a:gd name="T24" fmla="*/ 0 w 191"/>
                <a:gd name="T25" fmla="*/ 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193">
                  <a:moveTo>
                    <a:pt x="0" y="62"/>
                  </a:moveTo>
                  <a:lnTo>
                    <a:pt x="0" y="60"/>
                  </a:lnTo>
                  <a:lnTo>
                    <a:pt x="46" y="62"/>
                  </a:lnTo>
                  <a:lnTo>
                    <a:pt x="89" y="26"/>
                  </a:lnTo>
                  <a:lnTo>
                    <a:pt x="90" y="9"/>
                  </a:lnTo>
                  <a:lnTo>
                    <a:pt x="127" y="0"/>
                  </a:lnTo>
                  <a:lnTo>
                    <a:pt x="184" y="22"/>
                  </a:lnTo>
                  <a:lnTo>
                    <a:pt x="191" y="49"/>
                  </a:lnTo>
                  <a:lnTo>
                    <a:pt x="189" y="115"/>
                  </a:lnTo>
                  <a:lnTo>
                    <a:pt x="158" y="193"/>
                  </a:lnTo>
                  <a:lnTo>
                    <a:pt x="104" y="176"/>
                  </a:lnTo>
                  <a:lnTo>
                    <a:pt x="69" y="160"/>
                  </a:lnTo>
                  <a:lnTo>
                    <a:pt x="0" y="6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2" name="Freeform 133"/>
            <p:cNvSpPr>
              <a:spLocks/>
            </p:cNvSpPr>
            <p:nvPr/>
          </p:nvSpPr>
          <p:spPr bwMode="auto">
            <a:xfrm>
              <a:off x="2901" y="2715"/>
              <a:ext cx="207" cy="214"/>
            </a:xfrm>
            <a:custGeom>
              <a:avLst/>
              <a:gdLst>
                <a:gd name="T0" fmla="*/ 0 w 325"/>
                <a:gd name="T1" fmla="*/ 1 h 337"/>
                <a:gd name="T2" fmla="*/ 1 w 325"/>
                <a:gd name="T3" fmla="*/ 0 h 337"/>
                <a:gd name="T4" fmla="*/ 1 w 325"/>
                <a:gd name="T5" fmla="*/ 1 h 337"/>
                <a:gd name="T6" fmla="*/ 1 w 325"/>
                <a:gd name="T7" fmla="*/ 1 h 337"/>
                <a:gd name="T8" fmla="*/ 1 w 325"/>
                <a:gd name="T9" fmla="*/ 1 h 337"/>
                <a:gd name="T10" fmla="*/ 1 w 325"/>
                <a:gd name="T11" fmla="*/ 1 h 337"/>
                <a:gd name="T12" fmla="*/ 1 w 325"/>
                <a:gd name="T13" fmla="*/ 1 h 337"/>
                <a:gd name="T14" fmla="*/ 1 w 325"/>
                <a:gd name="T15" fmla="*/ 1 h 337"/>
                <a:gd name="T16" fmla="*/ 1 w 325"/>
                <a:gd name="T17" fmla="*/ 1 h 337"/>
                <a:gd name="T18" fmla="*/ 1 w 325"/>
                <a:gd name="T19" fmla="*/ 1 h 337"/>
                <a:gd name="T20" fmla="*/ 1 w 325"/>
                <a:gd name="T21" fmla="*/ 1 h 337"/>
                <a:gd name="T22" fmla="*/ 1 w 325"/>
                <a:gd name="T23" fmla="*/ 1 h 337"/>
                <a:gd name="T24" fmla="*/ 1 w 325"/>
                <a:gd name="T25" fmla="*/ 1 h 337"/>
                <a:gd name="T26" fmla="*/ 1 w 325"/>
                <a:gd name="T27" fmla="*/ 1 h 337"/>
                <a:gd name="T28" fmla="*/ 1 w 325"/>
                <a:gd name="T29" fmla="*/ 1 h 337"/>
                <a:gd name="T30" fmla="*/ 1 w 325"/>
                <a:gd name="T31" fmla="*/ 1 h 337"/>
                <a:gd name="T32" fmla="*/ 1 w 325"/>
                <a:gd name="T33" fmla="*/ 1 h 337"/>
                <a:gd name="T34" fmla="*/ 1 w 325"/>
                <a:gd name="T35" fmla="*/ 1 h 337"/>
                <a:gd name="T36" fmla="*/ 1 w 325"/>
                <a:gd name="T37" fmla="*/ 1 h 337"/>
                <a:gd name="T38" fmla="*/ 1 w 325"/>
                <a:gd name="T39" fmla="*/ 1 h 337"/>
                <a:gd name="T40" fmla="*/ 0 w 325"/>
                <a:gd name="T41" fmla="*/ 1 h 3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5" h="337">
                  <a:moveTo>
                    <a:pt x="0" y="13"/>
                  </a:moveTo>
                  <a:lnTo>
                    <a:pt x="35" y="0"/>
                  </a:lnTo>
                  <a:lnTo>
                    <a:pt x="235" y="32"/>
                  </a:lnTo>
                  <a:lnTo>
                    <a:pt x="280" y="20"/>
                  </a:lnTo>
                  <a:lnTo>
                    <a:pt x="325" y="25"/>
                  </a:lnTo>
                  <a:lnTo>
                    <a:pt x="325" y="27"/>
                  </a:lnTo>
                  <a:lnTo>
                    <a:pt x="286" y="47"/>
                  </a:lnTo>
                  <a:lnTo>
                    <a:pt x="270" y="32"/>
                  </a:lnTo>
                  <a:lnTo>
                    <a:pt x="222" y="46"/>
                  </a:lnTo>
                  <a:lnTo>
                    <a:pt x="222" y="139"/>
                  </a:lnTo>
                  <a:lnTo>
                    <a:pt x="199" y="139"/>
                  </a:lnTo>
                  <a:lnTo>
                    <a:pt x="199" y="216"/>
                  </a:lnTo>
                  <a:lnTo>
                    <a:pt x="199" y="324"/>
                  </a:lnTo>
                  <a:lnTo>
                    <a:pt x="176" y="337"/>
                  </a:lnTo>
                  <a:lnTo>
                    <a:pt x="148" y="337"/>
                  </a:lnTo>
                  <a:lnTo>
                    <a:pt x="131" y="312"/>
                  </a:lnTo>
                  <a:lnTo>
                    <a:pt x="116" y="325"/>
                  </a:lnTo>
                  <a:lnTo>
                    <a:pt x="84" y="289"/>
                  </a:lnTo>
                  <a:lnTo>
                    <a:pt x="69" y="171"/>
                  </a:lnTo>
                  <a:lnTo>
                    <a:pt x="69" y="158"/>
                  </a:lnTo>
                  <a:lnTo>
                    <a:pt x="0" y="1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3" name="Freeform 134"/>
            <p:cNvSpPr>
              <a:spLocks/>
            </p:cNvSpPr>
            <p:nvPr/>
          </p:nvSpPr>
          <p:spPr bwMode="auto">
            <a:xfrm>
              <a:off x="3197" y="2868"/>
              <a:ext cx="17" cy="24"/>
            </a:xfrm>
            <a:custGeom>
              <a:avLst/>
              <a:gdLst>
                <a:gd name="T0" fmla="*/ 0 w 27"/>
                <a:gd name="T1" fmla="*/ 1 h 39"/>
                <a:gd name="T2" fmla="*/ 1 w 27"/>
                <a:gd name="T3" fmla="*/ 1 h 39"/>
                <a:gd name="T4" fmla="*/ 1 w 27"/>
                <a:gd name="T5" fmla="*/ 1 h 39"/>
                <a:gd name="T6" fmla="*/ 1 w 27"/>
                <a:gd name="T7" fmla="*/ 0 h 39"/>
                <a:gd name="T8" fmla="*/ 0 w 27"/>
                <a:gd name="T9" fmla="*/ 1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39">
                  <a:moveTo>
                    <a:pt x="0" y="24"/>
                  </a:moveTo>
                  <a:lnTo>
                    <a:pt x="15" y="39"/>
                  </a:lnTo>
                  <a:lnTo>
                    <a:pt x="27" y="28"/>
                  </a:lnTo>
                  <a:lnTo>
                    <a:pt x="27" y="0"/>
                  </a:lnTo>
                  <a:lnTo>
                    <a:pt x="0" y="2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4" name="Freeform 135"/>
            <p:cNvSpPr>
              <a:spLocks/>
            </p:cNvSpPr>
            <p:nvPr/>
          </p:nvSpPr>
          <p:spPr bwMode="auto">
            <a:xfrm>
              <a:off x="2720" y="2246"/>
              <a:ext cx="33" cy="85"/>
            </a:xfrm>
            <a:custGeom>
              <a:avLst/>
              <a:gdLst>
                <a:gd name="T0" fmla="*/ 0 w 53"/>
                <a:gd name="T1" fmla="*/ 0 h 133"/>
                <a:gd name="T2" fmla="*/ 1 w 53"/>
                <a:gd name="T3" fmla="*/ 1 h 133"/>
                <a:gd name="T4" fmla="*/ 1 w 53"/>
                <a:gd name="T5" fmla="*/ 1 h 133"/>
                <a:gd name="T6" fmla="*/ 1 w 53"/>
                <a:gd name="T7" fmla="*/ 1 h 133"/>
                <a:gd name="T8" fmla="*/ 0 w 53"/>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 h="133">
                  <a:moveTo>
                    <a:pt x="0" y="0"/>
                  </a:moveTo>
                  <a:lnTo>
                    <a:pt x="28" y="6"/>
                  </a:lnTo>
                  <a:lnTo>
                    <a:pt x="53" y="130"/>
                  </a:lnTo>
                  <a:lnTo>
                    <a:pt x="36" y="133"/>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5" name="Freeform 136"/>
            <p:cNvSpPr>
              <a:spLocks/>
            </p:cNvSpPr>
            <p:nvPr/>
          </p:nvSpPr>
          <p:spPr bwMode="auto">
            <a:xfrm>
              <a:off x="2645" y="2180"/>
              <a:ext cx="114" cy="93"/>
            </a:xfrm>
            <a:custGeom>
              <a:avLst/>
              <a:gdLst>
                <a:gd name="T0" fmla="*/ 0 w 181"/>
                <a:gd name="T1" fmla="*/ 1 h 146"/>
                <a:gd name="T2" fmla="*/ 1 w 181"/>
                <a:gd name="T3" fmla="*/ 1 h 146"/>
                <a:gd name="T4" fmla="*/ 1 w 181"/>
                <a:gd name="T5" fmla="*/ 1 h 146"/>
                <a:gd name="T6" fmla="*/ 1 w 181"/>
                <a:gd name="T7" fmla="*/ 1 h 146"/>
                <a:gd name="T8" fmla="*/ 1 w 181"/>
                <a:gd name="T9" fmla="*/ 1 h 146"/>
                <a:gd name="T10" fmla="*/ 1 w 181"/>
                <a:gd name="T11" fmla="*/ 1 h 146"/>
                <a:gd name="T12" fmla="*/ 1 w 181"/>
                <a:gd name="T13" fmla="*/ 1 h 146"/>
                <a:gd name="T14" fmla="*/ 1 w 181"/>
                <a:gd name="T15" fmla="*/ 1 h 146"/>
                <a:gd name="T16" fmla="*/ 1 w 181"/>
                <a:gd name="T17" fmla="*/ 0 h 146"/>
                <a:gd name="T18" fmla="*/ 1 w 181"/>
                <a:gd name="T19" fmla="*/ 1 h 146"/>
                <a:gd name="T20" fmla="*/ 0 w 181"/>
                <a:gd name="T21" fmla="*/ 1 h 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1" h="146">
                  <a:moveTo>
                    <a:pt x="0" y="125"/>
                  </a:moveTo>
                  <a:lnTo>
                    <a:pt x="9" y="142"/>
                  </a:lnTo>
                  <a:lnTo>
                    <a:pt x="58" y="146"/>
                  </a:lnTo>
                  <a:lnTo>
                    <a:pt x="56" y="110"/>
                  </a:lnTo>
                  <a:lnTo>
                    <a:pt x="118" y="104"/>
                  </a:lnTo>
                  <a:lnTo>
                    <a:pt x="146" y="110"/>
                  </a:lnTo>
                  <a:lnTo>
                    <a:pt x="181" y="83"/>
                  </a:lnTo>
                  <a:lnTo>
                    <a:pt x="130" y="28"/>
                  </a:lnTo>
                  <a:lnTo>
                    <a:pt x="129" y="0"/>
                  </a:lnTo>
                  <a:lnTo>
                    <a:pt x="30" y="52"/>
                  </a:lnTo>
                  <a:lnTo>
                    <a:pt x="0" y="12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6" name="Freeform 137"/>
            <p:cNvSpPr>
              <a:spLocks/>
            </p:cNvSpPr>
            <p:nvPr/>
          </p:nvSpPr>
          <p:spPr bwMode="auto">
            <a:xfrm>
              <a:off x="3062" y="2569"/>
              <a:ext cx="180" cy="163"/>
            </a:xfrm>
            <a:custGeom>
              <a:avLst/>
              <a:gdLst>
                <a:gd name="T0" fmla="*/ 0 w 285"/>
                <a:gd name="T1" fmla="*/ 1 h 257"/>
                <a:gd name="T2" fmla="*/ 0 w 285"/>
                <a:gd name="T3" fmla="*/ 1 h 257"/>
                <a:gd name="T4" fmla="*/ 1 w 285"/>
                <a:gd name="T5" fmla="*/ 1 h 257"/>
                <a:gd name="T6" fmla="*/ 1 w 285"/>
                <a:gd name="T7" fmla="*/ 1 h 257"/>
                <a:gd name="T8" fmla="*/ 1 w 285"/>
                <a:gd name="T9" fmla="*/ 1 h 257"/>
                <a:gd name="T10" fmla="*/ 1 w 285"/>
                <a:gd name="T11" fmla="*/ 1 h 257"/>
                <a:gd name="T12" fmla="*/ 1 w 285"/>
                <a:gd name="T13" fmla="*/ 1 h 257"/>
                <a:gd name="T14" fmla="*/ 1 w 285"/>
                <a:gd name="T15" fmla="*/ 1 h 257"/>
                <a:gd name="T16" fmla="*/ 1 w 285"/>
                <a:gd name="T17" fmla="*/ 1 h 257"/>
                <a:gd name="T18" fmla="*/ 1 w 285"/>
                <a:gd name="T19" fmla="*/ 1 h 257"/>
                <a:gd name="T20" fmla="*/ 1 w 285"/>
                <a:gd name="T21" fmla="*/ 1 h 257"/>
                <a:gd name="T22" fmla="*/ 1 w 285"/>
                <a:gd name="T23" fmla="*/ 1 h 257"/>
                <a:gd name="T24" fmla="*/ 1 w 285"/>
                <a:gd name="T25" fmla="*/ 1 h 257"/>
                <a:gd name="T26" fmla="*/ 1 w 285"/>
                <a:gd name="T27" fmla="*/ 1 h 257"/>
                <a:gd name="T28" fmla="*/ 1 w 285"/>
                <a:gd name="T29" fmla="*/ 0 h 257"/>
                <a:gd name="T30" fmla="*/ 1 w 285"/>
                <a:gd name="T31" fmla="*/ 1 h 257"/>
                <a:gd name="T32" fmla="*/ 1 w 285"/>
                <a:gd name="T33" fmla="*/ 1 h 257"/>
                <a:gd name="T34" fmla="*/ 1 w 285"/>
                <a:gd name="T35" fmla="*/ 1 h 257"/>
                <a:gd name="T36" fmla="*/ 1 w 285"/>
                <a:gd name="T37" fmla="*/ 1 h 257"/>
                <a:gd name="T38" fmla="*/ 1 w 285"/>
                <a:gd name="T39" fmla="*/ 1 h 257"/>
                <a:gd name="T40" fmla="*/ 1 w 285"/>
                <a:gd name="T41" fmla="*/ 1 h 257"/>
                <a:gd name="T42" fmla="*/ 0 w 285"/>
                <a:gd name="T43" fmla="*/ 1 h 2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5" h="257">
                  <a:moveTo>
                    <a:pt x="0" y="126"/>
                  </a:moveTo>
                  <a:lnTo>
                    <a:pt x="0" y="225"/>
                  </a:lnTo>
                  <a:lnTo>
                    <a:pt x="28" y="250"/>
                  </a:lnTo>
                  <a:lnTo>
                    <a:pt x="73" y="255"/>
                  </a:lnTo>
                  <a:lnTo>
                    <a:pt x="119" y="257"/>
                  </a:lnTo>
                  <a:lnTo>
                    <a:pt x="162" y="221"/>
                  </a:lnTo>
                  <a:lnTo>
                    <a:pt x="163" y="204"/>
                  </a:lnTo>
                  <a:lnTo>
                    <a:pt x="200" y="195"/>
                  </a:lnTo>
                  <a:lnTo>
                    <a:pt x="189" y="185"/>
                  </a:lnTo>
                  <a:lnTo>
                    <a:pt x="270" y="154"/>
                  </a:lnTo>
                  <a:lnTo>
                    <a:pt x="258" y="143"/>
                  </a:lnTo>
                  <a:lnTo>
                    <a:pt x="285" y="63"/>
                  </a:lnTo>
                  <a:lnTo>
                    <a:pt x="264" y="32"/>
                  </a:lnTo>
                  <a:lnTo>
                    <a:pt x="220" y="9"/>
                  </a:lnTo>
                  <a:lnTo>
                    <a:pt x="208" y="0"/>
                  </a:lnTo>
                  <a:lnTo>
                    <a:pt x="163" y="24"/>
                  </a:lnTo>
                  <a:lnTo>
                    <a:pt x="159" y="94"/>
                  </a:lnTo>
                  <a:lnTo>
                    <a:pt x="185" y="104"/>
                  </a:lnTo>
                  <a:lnTo>
                    <a:pt x="187" y="135"/>
                  </a:lnTo>
                  <a:lnTo>
                    <a:pt x="48" y="69"/>
                  </a:lnTo>
                  <a:lnTo>
                    <a:pt x="51" y="126"/>
                  </a:lnTo>
                  <a:lnTo>
                    <a:pt x="0" y="12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7" name="Freeform 138"/>
            <p:cNvSpPr>
              <a:spLocks/>
            </p:cNvSpPr>
            <p:nvPr/>
          </p:nvSpPr>
          <p:spPr bwMode="auto">
            <a:xfrm>
              <a:off x="3138" y="2924"/>
              <a:ext cx="36" cy="39"/>
            </a:xfrm>
            <a:custGeom>
              <a:avLst/>
              <a:gdLst>
                <a:gd name="T0" fmla="*/ 0 w 55"/>
                <a:gd name="T1" fmla="*/ 1 h 63"/>
                <a:gd name="T2" fmla="*/ 1 w 55"/>
                <a:gd name="T3" fmla="*/ 1 h 63"/>
                <a:gd name="T4" fmla="*/ 1 w 55"/>
                <a:gd name="T5" fmla="*/ 1 h 63"/>
                <a:gd name="T6" fmla="*/ 1 w 55"/>
                <a:gd name="T7" fmla="*/ 0 h 63"/>
                <a:gd name="T8" fmla="*/ 0 w 55"/>
                <a:gd name="T9" fmla="*/ 1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3">
                  <a:moveTo>
                    <a:pt x="0" y="29"/>
                  </a:moveTo>
                  <a:lnTo>
                    <a:pt x="19" y="63"/>
                  </a:lnTo>
                  <a:lnTo>
                    <a:pt x="55" y="29"/>
                  </a:lnTo>
                  <a:lnTo>
                    <a:pt x="40" y="0"/>
                  </a:lnTo>
                  <a:lnTo>
                    <a:pt x="0" y="2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8" name="Freeform 139"/>
            <p:cNvSpPr>
              <a:spLocks/>
            </p:cNvSpPr>
            <p:nvPr/>
          </p:nvSpPr>
          <p:spPr bwMode="auto">
            <a:xfrm>
              <a:off x="3316" y="1786"/>
              <a:ext cx="152" cy="151"/>
            </a:xfrm>
            <a:custGeom>
              <a:avLst/>
              <a:gdLst>
                <a:gd name="T0" fmla="*/ 0 w 241"/>
                <a:gd name="T1" fmla="*/ 1 h 237"/>
                <a:gd name="T2" fmla="*/ 1 w 241"/>
                <a:gd name="T3" fmla="*/ 1 h 237"/>
                <a:gd name="T4" fmla="*/ 1 w 241"/>
                <a:gd name="T5" fmla="*/ 1 h 237"/>
                <a:gd name="T6" fmla="*/ 1 w 241"/>
                <a:gd name="T7" fmla="*/ 1 h 237"/>
                <a:gd name="T8" fmla="*/ 1 w 241"/>
                <a:gd name="T9" fmla="*/ 1 h 237"/>
                <a:gd name="T10" fmla="*/ 1 w 241"/>
                <a:gd name="T11" fmla="*/ 1 h 237"/>
                <a:gd name="T12" fmla="*/ 1 w 241"/>
                <a:gd name="T13" fmla="*/ 1 h 237"/>
                <a:gd name="T14" fmla="*/ 1 w 241"/>
                <a:gd name="T15" fmla="*/ 1 h 237"/>
                <a:gd name="T16" fmla="*/ 1 w 241"/>
                <a:gd name="T17" fmla="*/ 1 h 237"/>
                <a:gd name="T18" fmla="*/ 1 w 241"/>
                <a:gd name="T19" fmla="*/ 1 h 237"/>
                <a:gd name="T20" fmla="*/ 1 w 241"/>
                <a:gd name="T21" fmla="*/ 1 h 237"/>
                <a:gd name="T22" fmla="*/ 1 w 241"/>
                <a:gd name="T23" fmla="*/ 1 h 237"/>
                <a:gd name="T24" fmla="*/ 1 w 241"/>
                <a:gd name="T25" fmla="*/ 0 h 237"/>
                <a:gd name="T26" fmla="*/ 1 w 241"/>
                <a:gd name="T27" fmla="*/ 1 h 237"/>
                <a:gd name="T28" fmla="*/ 1 w 241"/>
                <a:gd name="T29" fmla="*/ 1 h 237"/>
                <a:gd name="T30" fmla="*/ 1 w 241"/>
                <a:gd name="T31" fmla="*/ 1 h 237"/>
                <a:gd name="T32" fmla="*/ 0 w 241"/>
                <a:gd name="T33" fmla="*/ 1 h 2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1" h="237">
                  <a:moveTo>
                    <a:pt x="0" y="117"/>
                  </a:moveTo>
                  <a:lnTo>
                    <a:pt x="13" y="147"/>
                  </a:lnTo>
                  <a:lnTo>
                    <a:pt x="119" y="201"/>
                  </a:lnTo>
                  <a:lnTo>
                    <a:pt x="122" y="223"/>
                  </a:lnTo>
                  <a:lnTo>
                    <a:pt x="150" y="234"/>
                  </a:lnTo>
                  <a:lnTo>
                    <a:pt x="193" y="237"/>
                  </a:lnTo>
                  <a:lnTo>
                    <a:pt x="228" y="214"/>
                  </a:lnTo>
                  <a:lnTo>
                    <a:pt x="241" y="211"/>
                  </a:lnTo>
                  <a:lnTo>
                    <a:pt x="210" y="143"/>
                  </a:lnTo>
                  <a:lnTo>
                    <a:pt x="164" y="102"/>
                  </a:lnTo>
                  <a:lnTo>
                    <a:pt x="186" y="41"/>
                  </a:lnTo>
                  <a:lnTo>
                    <a:pt x="164" y="35"/>
                  </a:lnTo>
                  <a:lnTo>
                    <a:pt x="150" y="0"/>
                  </a:lnTo>
                  <a:lnTo>
                    <a:pt x="92" y="2"/>
                  </a:lnTo>
                  <a:lnTo>
                    <a:pt x="67" y="22"/>
                  </a:lnTo>
                  <a:lnTo>
                    <a:pt x="59" y="83"/>
                  </a:lnTo>
                  <a:lnTo>
                    <a:pt x="0" y="11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09" name="Freeform 140"/>
            <p:cNvSpPr>
              <a:spLocks/>
            </p:cNvSpPr>
            <p:nvPr/>
          </p:nvSpPr>
          <p:spPr bwMode="auto">
            <a:xfrm>
              <a:off x="3128" y="1692"/>
              <a:ext cx="283" cy="118"/>
            </a:xfrm>
            <a:custGeom>
              <a:avLst/>
              <a:gdLst>
                <a:gd name="T0" fmla="*/ 0 w 446"/>
                <a:gd name="T1" fmla="*/ 1 h 187"/>
                <a:gd name="T2" fmla="*/ 1 w 446"/>
                <a:gd name="T3" fmla="*/ 1 h 187"/>
                <a:gd name="T4" fmla="*/ 0 w 446"/>
                <a:gd name="T5" fmla="*/ 1 h 187"/>
                <a:gd name="T6" fmla="*/ 1 w 446"/>
                <a:gd name="T7" fmla="*/ 1 h 187"/>
                <a:gd name="T8" fmla="*/ 1 w 446"/>
                <a:gd name="T9" fmla="*/ 1 h 187"/>
                <a:gd name="T10" fmla="*/ 1 w 446"/>
                <a:gd name="T11" fmla="*/ 1 h 187"/>
                <a:gd name="T12" fmla="*/ 1 w 446"/>
                <a:gd name="T13" fmla="*/ 1 h 187"/>
                <a:gd name="T14" fmla="*/ 1 w 446"/>
                <a:gd name="T15" fmla="*/ 1 h 187"/>
                <a:gd name="T16" fmla="*/ 1 w 446"/>
                <a:gd name="T17" fmla="*/ 1 h 187"/>
                <a:gd name="T18" fmla="*/ 1 w 446"/>
                <a:gd name="T19" fmla="*/ 1 h 187"/>
                <a:gd name="T20" fmla="*/ 1 w 446"/>
                <a:gd name="T21" fmla="*/ 1 h 187"/>
                <a:gd name="T22" fmla="*/ 1 w 446"/>
                <a:gd name="T23" fmla="*/ 1 h 187"/>
                <a:gd name="T24" fmla="*/ 1 w 446"/>
                <a:gd name="T25" fmla="*/ 1 h 187"/>
                <a:gd name="T26" fmla="*/ 1 w 446"/>
                <a:gd name="T27" fmla="*/ 1 h 187"/>
                <a:gd name="T28" fmla="*/ 1 w 446"/>
                <a:gd name="T29" fmla="*/ 1 h 187"/>
                <a:gd name="T30" fmla="*/ 1 w 446"/>
                <a:gd name="T31" fmla="*/ 1 h 187"/>
                <a:gd name="T32" fmla="*/ 1 w 446"/>
                <a:gd name="T33" fmla="*/ 1 h 187"/>
                <a:gd name="T34" fmla="*/ 1 w 446"/>
                <a:gd name="T35" fmla="*/ 1 h 187"/>
                <a:gd name="T36" fmla="*/ 1 w 446"/>
                <a:gd name="T37" fmla="*/ 1 h 187"/>
                <a:gd name="T38" fmla="*/ 1 w 446"/>
                <a:gd name="T39" fmla="*/ 1 h 187"/>
                <a:gd name="T40" fmla="*/ 1 w 446"/>
                <a:gd name="T41" fmla="*/ 1 h 187"/>
                <a:gd name="T42" fmla="*/ 1 w 446"/>
                <a:gd name="T43" fmla="*/ 0 h 187"/>
                <a:gd name="T44" fmla="*/ 1 w 446"/>
                <a:gd name="T45" fmla="*/ 1 h 187"/>
                <a:gd name="T46" fmla="*/ 1 w 446"/>
                <a:gd name="T47" fmla="*/ 1 h 187"/>
                <a:gd name="T48" fmla="*/ 1 w 446"/>
                <a:gd name="T49" fmla="*/ 1 h 187"/>
                <a:gd name="T50" fmla="*/ 1 w 446"/>
                <a:gd name="T51" fmla="*/ 1 h 187"/>
                <a:gd name="T52" fmla="*/ 0 w 446"/>
                <a:gd name="T53" fmla="*/ 1 h 1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46" h="187">
                  <a:moveTo>
                    <a:pt x="0" y="66"/>
                  </a:moveTo>
                  <a:lnTo>
                    <a:pt x="19" y="112"/>
                  </a:lnTo>
                  <a:lnTo>
                    <a:pt x="0" y="117"/>
                  </a:lnTo>
                  <a:lnTo>
                    <a:pt x="19" y="124"/>
                  </a:lnTo>
                  <a:lnTo>
                    <a:pt x="26" y="157"/>
                  </a:lnTo>
                  <a:lnTo>
                    <a:pt x="50" y="153"/>
                  </a:lnTo>
                  <a:lnTo>
                    <a:pt x="26" y="166"/>
                  </a:lnTo>
                  <a:lnTo>
                    <a:pt x="57" y="162"/>
                  </a:lnTo>
                  <a:lnTo>
                    <a:pt x="84" y="181"/>
                  </a:lnTo>
                  <a:lnTo>
                    <a:pt x="114" y="160"/>
                  </a:lnTo>
                  <a:lnTo>
                    <a:pt x="159" y="186"/>
                  </a:lnTo>
                  <a:lnTo>
                    <a:pt x="232" y="160"/>
                  </a:lnTo>
                  <a:lnTo>
                    <a:pt x="232" y="187"/>
                  </a:lnTo>
                  <a:lnTo>
                    <a:pt x="250" y="160"/>
                  </a:lnTo>
                  <a:lnTo>
                    <a:pt x="388" y="151"/>
                  </a:lnTo>
                  <a:lnTo>
                    <a:pt x="446" y="149"/>
                  </a:lnTo>
                  <a:lnTo>
                    <a:pt x="431" y="83"/>
                  </a:lnTo>
                  <a:lnTo>
                    <a:pt x="443" y="69"/>
                  </a:lnTo>
                  <a:lnTo>
                    <a:pt x="399" y="13"/>
                  </a:lnTo>
                  <a:lnTo>
                    <a:pt x="366" y="13"/>
                  </a:lnTo>
                  <a:lnTo>
                    <a:pt x="284" y="36"/>
                  </a:lnTo>
                  <a:lnTo>
                    <a:pt x="213" y="0"/>
                  </a:lnTo>
                  <a:lnTo>
                    <a:pt x="172" y="2"/>
                  </a:lnTo>
                  <a:lnTo>
                    <a:pt x="115" y="31"/>
                  </a:lnTo>
                  <a:lnTo>
                    <a:pt x="72" y="27"/>
                  </a:lnTo>
                  <a:lnTo>
                    <a:pt x="83" y="40"/>
                  </a:lnTo>
                  <a:lnTo>
                    <a:pt x="0" y="6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0" name="Freeform 141"/>
            <p:cNvSpPr>
              <a:spLocks/>
            </p:cNvSpPr>
            <p:nvPr/>
          </p:nvSpPr>
          <p:spPr bwMode="auto">
            <a:xfrm>
              <a:off x="3266" y="1787"/>
              <a:ext cx="108" cy="93"/>
            </a:xfrm>
            <a:custGeom>
              <a:avLst/>
              <a:gdLst>
                <a:gd name="T0" fmla="*/ 0 w 170"/>
                <a:gd name="T1" fmla="*/ 1 h 145"/>
                <a:gd name="T2" fmla="*/ 1 w 170"/>
                <a:gd name="T3" fmla="*/ 1 h 145"/>
                <a:gd name="T4" fmla="*/ 1 w 170"/>
                <a:gd name="T5" fmla="*/ 1 h 145"/>
                <a:gd name="T6" fmla="*/ 1 w 170"/>
                <a:gd name="T7" fmla="*/ 1 h 145"/>
                <a:gd name="T8" fmla="*/ 1 w 170"/>
                <a:gd name="T9" fmla="*/ 1 h 145"/>
                <a:gd name="T10" fmla="*/ 1 w 170"/>
                <a:gd name="T11" fmla="*/ 1 h 145"/>
                <a:gd name="T12" fmla="*/ 1 w 170"/>
                <a:gd name="T13" fmla="*/ 0 h 145"/>
                <a:gd name="T14" fmla="*/ 1 w 170"/>
                <a:gd name="T15" fmla="*/ 1 h 145"/>
                <a:gd name="T16" fmla="*/ 1 w 170"/>
                <a:gd name="T17" fmla="*/ 1 h 145"/>
                <a:gd name="T18" fmla="*/ 1 w 170"/>
                <a:gd name="T19" fmla="*/ 1 h 145"/>
                <a:gd name="T20" fmla="*/ 1 w 170"/>
                <a:gd name="T21" fmla="*/ 1 h 145"/>
                <a:gd name="T22" fmla="*/ 0 w 170"/>
                <a:gd name="T23" fmla="*/ 1 h 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0" h="145">
                  <a:moveTo>
                    <a:pt x="0" y="132"/>
                  </a:moveTo>
                  <a:lnTo>
                    <a:pt x="6" y="117"/>
                  </a:lnTo>
                  <a:lnTo>
                    <a:pt x="32" y="86"/>
                  </a:lnTo>
                  <a:lnTo>
                    <a:pt x="14" y="73"/>
                  </a:lnTo>
                  <a:lnTo>
                    <a:pt x="14" y="36"/>
                  </a:lnTo>
                  <a:lnTo>
                    <a:pt x="32" y="9"/>
                  </a:lnTo>
                  <a:lnTo>
                    <a:pt x="170" y="0"/>
                  </a:lnTo>
                  <a:lnTo>
                    <a:pt x="145" y="20"/>
                  </a:lnTo>
                  <a:lnTo>
                    <a:pt x="137" y="81"/>
                  </a:lnTo>
                  <a:lnTo>
                    <a:pt x="78" y="115"/>
                  </a:lnTo>
                  <a:lnTo>
                    <a:pt x="26" y="145"/>
                  </a:lnTo>
                  <a:lnTo>
                    <a:pt x="0" y="13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1" name="Freeform 142"/>
            <p:cNvSpPr>
              <a:spLocks/>
            </p:cNvSpPr>
            <p:nvPr/>
          </p:nvSpPr>
          <p:spPr bwMode="auto">
            <a:xfrm>
              <a:off x="5607" y="1205"/>
              <a:ext cx="44" cy="15"/>
            </a:xfrm>
            <a:custGeom>
              <a:avLst/>
              <a:gdLst>
                <a:gd name="T0" fmla="*/ 0 w 69"/>
                <a:gd name="T1" fmla="*/ 1 h 25"/>
                <a:gd name="T2" fmla="*/ 1 w 69"/>
                <a:gd name="T3" fmla="*/ 0 h 25"/>
                <a:gd name="T4" fmla="*/ 1 w 69"/>
                <a:gd name="T5" fmla="*/ 1 h 25"/>
                <a:gd name="T6" fmla="*/ 1 w 69"/>
                <a:gd name="T7" fmla="*/ 1 h 25"/>
                <a:gd name="T8" fmla="*/ 0 w 69"/>
                <a:gd name="T9" fmla="*/ 1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25">
                  <a:moveTo>
                    <a:pt x="0" y="3"/>
                  </a:moveTo>
                  <a:lnTo>
                    <a:pt x="42" y="0"/>
                  </a:lnTo>
                  <a:lnTo>
                    <a:pt x="69" y="13"/>
                  </a:lnTo>
                  <a:lnTo>
                    <a:pt x="57" y="25"/>
                  </a:lnTo>
                  <a:lnTo>
                    <a:pt x="0" y="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2" name="Freeform 143"/>
            <p:cNvSpPr>
              <a:spLocks/>
            </p:cNvSpPr>
            <p:nvPr/>
          </p:nvSpPr>
          <p:spPr bwMode="auto">
            <a:xfrm>
              <a:off x="2618" y="1341"/>
              <a:ext cx="10" cy="11"/>
            </a:xfrm>
            <a:custGeom>
              <a:avLst/>
              <a:gdLst>
                <a:gd name="T0" fmla="*/ 0 w 16"/>
                <a:gd name="T1" fmla="*/ 1 h 18"/>
                <a:gd name="T2" fmla="*/ 0 w 16"/>
                <a:gd name="T3" fmla="*/ 0 h 18"/>
                <a:gd name="T4" fmla="*/ 1 w 16"/>
                <a:gd name="T5" fmla="*/ 0 h 18"/>
                <a:gd name="T6" fmla="*/ 0 w 16"/>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8">
                  <a:moveTo>
                    <a:pt x="0" y="18"/>
                  </a:moveTo>
                  <a:lnTo>
                    <a:pt x="0" y="0"/>
                  </a:lnTo>
                  <a:lnTo>
                    <a:pt x="16" y="0"/>
                  </a:lnTo>
                  <a:lnTo>
                    <a:pt x="0" y="1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3" name="Freeform 144"/>
            <p:cNvSpPr>
              <a:spLocks/>
            </p:cNvSpPr>
            <p:nvPr/>
          </p:nvSpPr>
          <p:spPr bwMode="auto">
            <a:xfrm>
              <a:off x="2778" y="1459"/>
              <a:ext cx="55" cy="53"/>
            </a:xfrm>
            <a:custGeom>
              <a:avLst/>
              <a:gdLst>
                <a:gd name="T0" fmla="*/ 0 w 87"/>
                <a:gd name="T1" fmla="*/ 1 h 83"/>
                <a:gd name="T2" fmla="*/ 1 w 87"/>
                <a:gd name="T3" fmla="*/ 1 h 83"/>
                <a:gd name="T4" fmla="*/ 1 w 87"/>
                <a:gd name="T5" fmla="*/ 1 h 83"/>
                <a:gd name="T6" fmla="*/ 1 w 87"/>
                <a:gd name="T7" fmla="*/ 1 h 83"/>
                <a:gd name="T8" fmla="*/ 1 w 87"/>
                <a:gd name="T9" fmla="*/ 1 h 83"/>
                <a:gd name="T10" fmla="*/ 1 w 87"/>
                <a:gd name="T11" fmla="*/ 0 h 83"/>
                <a:gd name="T12" fmla="*/ 1 w 87"/>
                <a:gd name="T13" fmla="*/ 0 h 83"/>
                <a:gd name="T14" fmla="*/ 1 w 87"/>
                <a:gd name="T15" fmla="*/ 1 h 83"/>
                <a:gd name="T16" fmla="*/ 1 w 87"/>
                <a:gd name="T17" fmla="*/ 1 h 83"/>
                <a:gd name="T18" fmla="*/ 1 w 87"/>
                <a:gd name="T19" fmla="*/ 1 h 83"/>
                <a:gd name="T20" fmla="*/ 1 w 87"/>
                <a:gd name="T21" fmla="*/ 1 h 83"/>
                <a:gd name="T22" fmla="*/ 0 w 87"/>
                <a:gd name="T23" fmla="*/ 1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7" h="83">
                  <a:moveTo>
                    <a:pt x="0" y="64"/>
                  </a:moveTo>
                  <a:lnTo>
                    <a:pt x="34" y="50"/>
                  </a:lnTo>
                  <a:lnTo>
                    <a:pt x="16" y="43"/>
                  </a:lnTo>
                  <a:lnTo>
                    <a:pt x="33" y="13"/>
                  </a:lnTo>
                  <a:lnTo>
                    <a:pt x="49" y="28"/>
                  </a:lnTo>
                  <a:lnTo>
                    <a:pt x="49" y="0"/>
                  </a:lnTo>
                  <a:lnTo>
                    <a:pt x="87" y="0"/>
                  </a:lnTo>
                  <a:lnTo>
                    <a:pt x="82" y="28"/>
                  </a:lnTo>
                  <a:lnTo>
                    <a:pt x="61" y="43"/>
                  </a:lnTo>
                  <a:lnTo>
                    <a:pt x="61" y="83"/>
                  </a:lnTo>
                  <a:lnTo>
                    <a:pt x="37" y="62"/>
                  </a:lnTo>
                  <a:lnTo>
                    <a:pt x="0" y="6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4" name="Freeform 145"/>
            <p:cNvSpPr>
              <a:spLocks/>
            </p:cNvSpPr>
            <p:nvPr/>
          </p:nvSpPr>
          <p:spPr bwMode="auto">
            <a:xfrm>
              <a:off x="2801" y="997"/>
              <a:ext cx="398" cy="344"/>
            </a:xfrm>
            <a:custGeom>
              <a:avLst/>
              <a:gdLst>
                <a:gd name="T0" fmla="*/ 0 w 627"/>
                <a:gd name="T1" fmla="*/ 1 h 543"/>
                <a:gd name="T2" fmla="*/ 1 w 627"/>
                <a:gd name="T3" fmla="*/ 1 h 543"/>
                <a:gd name="T4" fmla="*/ 1 w 627"/>
                <a:gd name="T5" fmla="*/ 1 h 543"/>
                <a:gd name="T6" fmla="*/ 1 w 627"/>
                <a:gd name="T7" fmla="*/ 1 h 543"/>
                <a:gd name="T8" fmla="*/ 1 w 627"/>
                <a:gd name="T9" fmla="*/ 1 h 543"/>
                <a:gd name="T10" fmla="*/ 1 w 627"/>
                <a:gd name="T11" fmla="*/ 1 h 543"/>
                <a:gd name="T12" fmla="*/ 1 w 627"/>
                <a:gd name="T13" fmla="*/ 1 h 543"/>
                <a:gd name="T14" fmla="*/ 1 w 627"/>
                <a:gd name="T15" fmla="*/ 1 h 543"/>
                <a:gd name="T16" fmla="*/ 1 w 627"/>
                <a:gd name="T17" fmla="*/ 1 h 543"/>
                <a:gd name="T18" fmla="*/ 1 w 627"/>
                <a:gd name="T19" fmla="*/ 1 h 543"/>
                <a:gd name="T20" fmla="*/ 1 w 627"/>
                <a:gd name="T21" fmla="*/ 1 h 543"/>
                <a:gd name="T22" fmla="*/ 1 w 627"/>
                <a:gd name="T23" fmla="*/ 1 h 543"/>
                <a:gd name="T24" fmla="*/ 1 w 627"/>
                <a:gd name="T25" fmla="*/ 1 h 543"/>
                <a:gd name="T26" fmla="*/ 1 w 627"/>
                <a:gd name="T27" fmla="*/ 1 h 543"/>
                <a:gd name="T28" fmla="*/ 1 w 627"/>
                <a:gd name="T29" fmla="*/ 1 h 543"/>
                <a:gd name="T30" fmla="*/ 1 w 627"/>
                <a:gd name="T31" fmla="*/ 1 h 543"/>
                <a:gd name="T32" fmla="*/ 1 w 627"/>
                <a:gd name="T33" fmla="*/ 1 h 543"/>
                <a:gd name="T34" fmla="*/ 1 w 627"/>
                <a:gd name="T35" fmla="*/ 1 h 543"/>
                <a:gd name="T36" fmla="*/ 1 w 627"/>
                <a:gd name="T37" fmla="*/ 1 h 543"/>
                <a:gd name="T38" fmla="*/ 1 w 627"/>
                <a:gd name="T39" fmla="*/ 1 h 543"/>
                <a:gd name="T40" fmla="*/ 1 w 627"/>
                <a:gd name="T41" fmla="*/ 1 h 543"/>
                <a:gd name="T42" fmla="*/ 1 w 627"/>
                <a:gd name="T43" fmla="*/ 1 h 543"/>
                <a:gd name="T44" fmla="*/ 1 w 627"/>
                <a:gd name="T45" fmla="*/ 1 h 543"/>
                <a:gd name="T46" fmla="*/ 1 w 627"/>
                <a:gd name="T47" fmla="*/ 1 h 543"/>
                <a:gd name="T48" fmla="*/ 1 w 627"/>
                <a:gd name="T49" fmla="*/ 1 h 543"/>
                <a:gd name="T50" fmla="*/ 1 w 627"/>
                <a:gd name="T51" fmla="*/ 1 h 543"/>
                <a:gd name="T52" fmla="*/ 1 w 627"/>
                <a:gd name="T53" fmla="*/ 1 h 543"/>
                <a:gd name="T54" fmla="*/ 1 w 627"/>
                <a:gd name="T55" fmla="*/ 1 h 543"/>
                <a:gd name="T56" fmla="*/ 1 w 627"/>
                <a:gd name="T57" fmla="*/ 1 h 543"/>
                <a:gd name="T58" fmla="*/ 1 w 627"/>
                <a:gd name="T59" fmla="*/ 1 h 543"/>
                <a:gd name="T60" fmla="*/ 1 w 627"/>
                <a:gd name="T61" fmla="*/ 1 h 543"/>
                <a:gd name="T62" fmla="*/ 1 w 627"/>
                <a:gd name="T63" fmla="*/ 1 h 543"/>
                <a:gd name="T64" fmla="*/ 1 w 627"/>
                <a:gd name="T65" fmla="*/ 1 h 543"/>
                <a:gd name="T66" fmla="*/ 1 w 627"/>
                <a:gd name="T67" fmla="*/ 1 h 543"/>
                <a:gd name="T68" fmla="*/ 1 w 627"/>
                <a:gd name="T69" fmla="*/ 1 h 543"/>
                <a:gd name="T70" fmla="*/ 1 w 627"/>
                <a:gd name="T71" fmla="*/ 1 h 543"/>
                <a:gd name="T72" fmla="*/ 1 w 627"/>
                <a:gd name="T73" fmla="*/ 1 h 543"/>
                <a:gd name="T74" fmla="*/ 1 w 627"/>
                <a:gd name="T75" fmla="*/ 1 h 543"/>
                <a:gd name="T76" fmla="*/ 1 w 627"/>
                <a:gd name="T77" fmla="*/ 1 h 543"/>
                <a:gd name="T78" fmla="*/ 1 w 627"/>
                <a:gd name="T79" fmla="*/ 1 h 543"/>
                <a:gd name="T80" fmla="*/ 0 w 627"/>
                <a:gd name="T81" fmla="*/ 1 h 5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27" h="543">
                  <a:moveTo>
                    <a:pt x="0" y="405"/>
                  </a:moveTo>
                  <a:lnTo>
                    <a:pt x="0" y="428"/>
                  </a:lnTo>
                  <a:lnTo>
                    <a:pt x="60" y="414"/>
                  </a:lnTo>
                  <a:lnTo>
                    <a:pt x="62" y="426"/>
                  </a:lnTo>
                  <a:lnTo>
                    <a:pt x="0" y="438"/>
                  </a:lnTo>
                  <a:lnTo>
                    <a:pt x="14" y="450"/>
                  </a:lnTo>
                  <a:lnTo>
                    <a:pt x="12" y="476"/>
                  </a:lnTo>
                  <a:lnTo>
                    <a:pt x="47" y="453"/>
                  </a:lnTo>
                  <a:lnTo>
                    <a:pt x="6" y="494"/>
                  </a:lnTo>
                  <a:lnTo>
                    <a:pt x="30" y="490"/>
                  </a:lnTo>
                  <a:lnTo>
                    <a:pt x="14" y="531"/>
                  </a:lnTo>
                  <a:lnTo>
                    <a:pt x="76" y="543"/>
                  </a:lnTo>
                  <a:lnTo>
                    <a:pt x="126" y="512"/>
                  </a:lnTo>
                  <a:lnTo>
                    <a:pt x="134" y="483"/>
                  </a:lnTo>
                  <a:lnTo>
                    <a:pt x="147" y="512"/>
                  </a:lnTo>
                  <a:lnTo>
                    <a:pt x="178" y="470"/>
                  </a:lnTo>
                  <a:lnTo>
                    <a:pt x="171" y="435"/>
                  </a:lnTo>
                  <a:lnTo>
                    <a:pt x="183" y="422"/>
                  </a:lnTo>
                  <a:lnTo>
                    <a:pt x="171" y="405"/>
                  </a:lnTo>
                  <a:lnTo>
                    <a:pt x="171" y="329"/>
                  </a:lnTo>
                  <a:lnTo>
                    <a:pt x="218" y="306"/>
                  </a:lnTo>
                  <a:lnTo>
                    <a:pt x="211" y="287"/>
                  </a:lnTo>
                  <a:lnTo>
                    <a:pt x="229" y="224"/>
                  </a:lnTo>
                  <a:lnTo>
                    <a:pt x="271" y="184"/>
                  </a:lnTo>
                  <a:lnTo>
                    <a:pt x="278" y="147"/>
                  </a:lnTo>
                  <a:lnTo>
                    <a:pt x="309" y="142"/>
                  </a:lnTo>
                  <a:lnTo>
                    <a:pt x="319" y="116"/>
                  </a:lnTo>
                  <a:lnTo>
                    <a:pt x="362" y="122"/>
                  </a:lnTo>
                  <a:lnTo>
                    <a:pt x="362" y="94"/>
                  </a:lnTo>
                  <a:lnTo>
                    <a:pt x="377" y="92"/>
                  </a:lnTo>
                  <a:lnTo>
                    <a:pt x="392" y="80"/>
                  </a:lnTo>
                  <a:lnTo>
                    <a:pt x="424" y="107"/>
                  </a:lnTo>
                  <a:lnTo>
                    <a:pt x="470" y="111"/>
                  </a:lnTo>
                  <a:lnTo>
                    <a:pt x="500" y="95"/>
                  </a:lnTo>
                  <a:lnTo>
                    <a:pt x="507" y="58"/>
                  </a:lnTo>
                  <a:lnTo>
                    <a:pt x="556" y="47"/>
                  </a:lnTo>
                  <a:lnTo>
                    <a:pt x="582" y="65"/>
                  </a:lnTo>
                  <a:lnTo>
                    <a:pt x="581" y="92"/>
                  </a:lnTo>
                  <a:lnTo>
                    <a:pt x="624" y="58"/>
                  </a:lnTo>
                  <a:lnTo>
                    <a:pt x="593" y="66"/>
                  </a:lnTo>
                  <a:lnTo>
                    <a:pt x="600" y="57"/>
                  </a:lnTo>
                  <a:lnTo>
                    <a:pt x="573" y="44"/>
                  </a:lnTo>
                  <a:lnTo>
                    <a:pt x="627" y="30"/>
                  </a:lnTo>
                  <a:lnTo>
                    <a:pt x="582" y="10"/>
                  </a:lnTo>
                  <a:lnTo>
                    <a:pt x="553" y="29"/>
                  </a:lnTo>
                  <a:lnTo>
                    <a:pt x="568" y="4"/>
                  </a:lnTo>
                  <a:lnTo>
                    <a:pt x="545" y="0"/>
                  </a:lnTo>
                  <a:lnTo>
                    <a:pt x="533" y="29"/>
                  </a:lnTo>
                  <a:lnTo>
                    <a:pt x="522" y="31"/>
                  </a:lnTo>
                  <a:lnTo>
                    <a:pt x="522" y="4"/>
                  </a:lnTo>
                  <a:lnTo>
                    <a:pt x="478" y="47"/>
                  </a:lnTo>
                  <a:lnTo>
                    <a:pt x="502" y="10"/>
                  </a:lnTo>
                  <a:lnTo>
                    <a:pt x="482" y="4"/>
                  </a:lnTo>
                  <a:lnTo>
                    <a:pt x="439" y="49"/>
                  </a:lnTo>
                  <a:lnTo>
                    <a:pt x="400" y="38"/>
                  </a:lnTo>
                  <a:lnTo>
                    <a:pt x="410" y="65"/>
                  </a:lnTo>
                  <a:lnTo>
                    <a:pt x="392" y="48"/>
                  </a:lnTo>
                  <a:lnTo>
                    <a:pt x="362" y="86"/>
                  </a:lnTo>
                  <a:lnTo>
                    <a:pt x="368" y="53"/>
                  </a:lnTo>
                  <a:lnTo>
                    <a:pt x="353" y="74"/>
                  </a:lnTo>
                  <a:lnTo>
                    <a:pt x="342" y="61"/>
                  </a:lnTo>
                  <a:lnTo>
                    <a:pt x="349" y="86"/>
                  </a:lnTo>
                  <a:lnTo>
                    <a:pt x="319" y="71"/>
                  </a:lnTo>
                  <a:lnTo>
                    <a:pt x="307" y="107"/>
                  </a:lnTo>
                  <a:lnTo>
                    <a:pt x="277" y="120"/>
                  </a:lnTo>
                  <a:lnTo>
                    <a:pt x="302" y="122"/>
                  </a:lnTo>
                  <a:lnTo>
                    <a:pt x="254" y="139"/>
                  </a:lnTo>
                  <a:lnTo>
                    <a:pt x="244" y="157"/>
                  </a:lnTo>
                  <a:lnTo>
                    <a:pt x="261" y="157"/>
                  </a:lnTo>
                  <a:lnTo>
                    <a:pt x="199" y="197"/>
                  </a:lnTo>
                  <a:lnTo>
                    <a:pt x="179" y="265"/>
                  </a:lnTo>
                  <a:lnTo>
                    <a:pt x="114" y="317"/>
                  </a:lnTo>
                  <a:lnTo>
                    <a:pt x="126" y="332"/>
                  </a:lnTo>
                  <a:lnTo>
                    <a:pt x="152" y="319"/>
                  </a:lnTo>
                  <a:lnTo>
                    <a:pt x="84" y="335"/>
                  </a:lnTo>
                  <a:lnTo>
                    <a:pt x="47" y="359"/>
                  </a:lnTo>
                  <a:lnTo>
                    <a:pt x="60" y="374"/>
                  </a:lnTo>
                  <a:lnTo>
                    <a:pt x="30" y="374"/>
                  </a:lnTo>
                  <a:lnTo>
                    <a:pt x="37" y="388"/>
                  </a:lnTo>
                  <a:lnTo>
                    <a:pt x="2" y="390"/>
                  </a:lnTo>
                  <a:lnTo>
                    <a:pt x="30" y="397"/>
                  </a:lnTo>
                  <a:lnTo>
                    <a:pt x="0" y="40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5" name="Freeform 146"/>
            <p:cNvSpPr>
              <a:spLocks/>
            </p:cNvSpPr>
            <p:nvPr/>
          </p:nvSpPr>
          <p:spPr bwMode="auto">
            <a:xfrm>
              <a:off x="2939" y="1422"/>
              <a:ext cx="154" cy="125"/>
            </a:xfrm>
            <a:custGeom>
              <a:avLst/>
              <a:gdLst>
                <a:gd name="T0" fmla="*/ 0 w 241"/>
                <a:gd name="T1" fmla="*/ 1 h 199"/>
                <a:gd name="T2" fmla="*/ 1 w 241"/>
                <a:gd name="T3" fmla="*/ 1 h 199"/>
                <a:gd name="T4" fmla="*/ 1 w 241"/>
                <a:gd name="T5" fmla="*/ 1 h 199"/>
                <a:gd name="T6" fmla="*/ 1 w 241"/>
                <a:gd name="T7" fmla="*/ 1 h 199"/>
                <a:gd name="T8" fmla="*/ 1 w 241"/>
                <a:gd name="T9" fmla="*/ 1 h 199"/>
                <a:gd name="T10" fmla="*/ 1 w 241"/>
                <a:gd name="T11" fmla="*/ 1 h 199"/>
                <a:gd name="T12" fmla="*/ 1 w 241"/>
                <a:gd name="T13" fmla="*/ 1 h 199"/>
                <a:gd name="T14" fmla="*/ 1 w 241"/>
                <a:gd name="T15" fmla="*/ 1 h 199"/>
                <a:gd name="T16" fmla="*/ 1 w 241"/>
                <a:gd name="T17" fmla="*/ 1 h 199"/>
                <a:gd name="T18" fmla="*/ 1 w 241"/>
                <a:gd name="T19" fmla="*/ 0 h 199"/>
                <a:gd name="T20" fmla="*/ 0 w 241"/>
                <a:gd name="T21" fmla="*/ 1 h 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1" h="199">
                  <a:moveTo>
                    <a:pt x="0" y="35"/>
                  </a:moveTo>
                  <a:lnTo>
                    <a:pt x="15" y="139"/>
                  </a:lnTo>
                  <a:lnTo>
                    <a:pt x="140" y="193"/>
                  </a:lnTo>
                  <a:lnTo>
                    <a:pt x="201" y="199"/>
                  </a:lnTo>
                  <a:lnTo>
                    <a:pt x="241" y="144"/>
                  </a:lnTo>
                  <a:lnTo>
                    <a:pt x="219" y="87"/>
                  </a:lnTo>
                  <a:lnTo>
                    <a:pt x="237" y="73"/>
                  </a:lnTo>
                  <a:lnTo>
                    <a:pt x="227" y="28"/>
                  </a:lnTo>
                  <a:lnTo>
                    <a:pt x="135" y="11"/>
                  </a:lnTo>
                  <a:lnTo>
                    <a:pt x="77" y="0"/>
                  </a:lnTo>
                  <a:lnTo>
                    <a:pt x="0" y="3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6" name="Freeform 147"/>
            <p:cNvSpPr>
              <a:spLocks/>
            </p:cNvSpPr>
            <p:nvPr/>
          </p:nvSpPr>
          <p:spPr bwMode="auto">
            <a:xfrm>
              <a:off x="2566" y="1413"/>
              <a:ext cx="66" cy="80"/>
            </a:xfrm>
            <a:custGeom>
              <a:avLst/>
              <a:gdLst>
                <a:gd name="T0" fmla="*/ 0 w 102"/>
                <a:gd name="T1" fmla="*/ 1 h 127"/>
                <a:gd name="T2" fmla="*/ 1 w 102"/>
                <a:gd name="T3" fmla="*/ 1 h 127"/>
                <a:gd name="T4" fmla="*/ 1 w 102"/>
                <a:gd name="T5" fmla="*/ 1 h 127"/>
                <a:gd name="T6" fmla="*/ 1 w 102"/>
                <a:gd name="T7" fmla="*/ 1 h 127"/>
                <a:gd name="T8" fmla="*/ 1 w 102"/>
                <a:gd name="T9" fmla="*/ 1 h 127"/>
                <a:gd name="T10" fmla="*/ 1 w 102"/>
                <a:gd name="T11" fmla="*/ 1 h 127"/>
                <a:gd name="T12" fmla="*/ 1 w 102"/>
                <a:gd name="T13" fmla="*/ 1 h 127"/>
                <a:gd name="T14" fmla="*/ 1 w 102"/>
                <a:gd name="T15" fmla="*/ 1 h 127"/>
                <a:gd name="T16" fmla="*/ 1 w 102"/>
                <a:gd name="T17" fmla="*/ 1 h 127"/>
                <a:gd name="T18" fmla="*/ 1 w 102"/>
                <a:gd name="T19" fmla="*/ 0 h 127"/>
                <a:gd name="T20" fmla="*/ 1 w 102"/>
                <a:gd name="T21" fmla="*/ 1 h 127"/>
                <a:gd name="T22" fmla="*/ 1 w 102"/>
                <a:gd name="T23" fmla="*/ 1 h 127"/>
                <a:gd name="T24" fmla="*/ 1 w 102"/>
                <a:gd name="T25" fmla="*/ 1 h 127"/>
                <a:gd name="T26" fmla="*/ 1 w 102"/>
                <a:gd name="T27" fmla="*/ 1 h 127"/>
                <a:gd name="T28" fmla="*/ 1 w 102"/>
                <a:gd name="T29" fmla="*/ 1 h 127"/>
                <a:gd name="T30" fmla="*/ 1 w 102"/>
                <a:gd name="T31" fmla="*/ 1 h 127"/>
                <a:gd name="T32" fmla="*/ 1 w 102"/>
                <a:gd name="T33" fmla="*/ 1 h 127"/>
                <a:gd name="T34" fmla="*/ 0 w 102"/>
                <a:gd name="T35" fmla="*/ 1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2" h="127">
                  <a:moveTo>
                    <a:pt x="0" y="106"/>
                  </a:moveTo>
                  <a:lnTo>
                    <a:pt x="18" y="118"/>
                  </a:lnTo>
                  <a:lnTo>
                    <a:pt x="8" y="127"/>
                  </a:lnTo>
                  <a:lnTo>
                    <a:pt x="95" y="106"/>
                  </a:lnTo>
                  <a:lnTo>
                    <a:pt x="102" y="45"/>
                  </a:lnTo>
                  <a:lnTo>
                    <a:pt x="91" y="27"/>
                  </a:lnTo>
                  <a:lnTo>
                    <a:pt x="66" y="36"/>
                  </a:lnTo>
                  <a:lnTo>
                    <a:pt x="57" y="24"/>
                  </a:lnTo>
                  <a:lnTo>
                    <a:pt x="66" y="9"/>
                  </a:lnTo>
                  <a:lnTo>
                    <a:pt x="57" y="0"/>
                  </a:lnTo>
                  <a:lnTo>
                    <a:pt x="43" y="33"/>
                  </a:lnTo>
                  <a:lnTo>
                    <a:pt x="7" y="45"/>
                  </a:lnTo>
                  <a:lnTo>
                    <a:pt x="19" y="48"/>
                  </a:lnTo>
                  <a:lnTo>
                    <a:pt x="14" y="67"/>
                  </a:lnTo>
                  <a:lnTo>
                    <a:pt x="34" y="72"/>
                  </a:lnTo>
                  <a:lnTo>
                    <a:pt x="15" y="95"/>
                  </a:lnTo>
                  <a:lnTo>
                    <a:pt x="39" y="90"/>
                  </a:lnTo>
                  <a:lnTo>
                    <a:pt x="0" y="10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7" name="Freeform 148"/>
            <p:cNvSpPr>
              <a:spLocks/>
            </p:cNvSpPr>
            <p:nvPr/>
          </p:nvSpPr>
          <p:spPr bwMode="auto">
            <a:xfrm>
              <a:off x="2602" y="1408"/>
              <a:ext cx="38" cy="34"/>
            </a:xfrm>
            <a:custGeom>
              <a:avLst/>
              <a:gdLst>
                <a:gd name="T0" fmla="*/ 0 w 60"/>
                <a:gd name="T1" fmla="*/ 1 h 53"/>
                <a:gd name="T2" fmla="*/ 1 w 60"/>
                <a:gd name="T3" fmla="*/ 1 h 53"/>
                <a:gd name="T4" fmla="*/ 1 w 60"/>
                <a:gd name="T5" fmla="*/ 1 h 53"/>
                <a:gd name="T6" fmla="*/ 1 w 60"/>
                <a:gd name="T7" fmla="*/ 1 h 53"/>
                <a:gd name="T8" fmla="*/ 1 w 60"/>
                <a:gd name="T9" fmla="*/ 1 h 53"/>
                <a:gd name="T10" fmla="*/ 1 w 60"/>
                <a:gd name="T11" fmla="*/ 1 h 53"/>
                <a:gd name="T12" fmla="*/ 1 w 60"/>
                <a:gd name="T13" fmla="*/ 0 h 53"/>
                <a:gd name="T14" fmla="*/ 1 w 60"/>
                <a:gd name="T15" fmla="*/ 1 h 53"/>
                <a:gd name="T16" fmla="*/ 0 w 60"/>
                <a:gd name="T17" fmla="*/ 1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53">
                  <a:moveTo>
                    <a:pt x="0" y="32"/>
                  </a:moveTo>
                  <a:lnTo>
                    <a:pt x="9" y="44"/>
                  </a:lnTo>
                  <a:lnTo>
                    <a:pt x="34" y="35"/>
                  </a:lnTo>
                  <a:lnTo>
                    <a:pt x="45" y="53"/>
                  </a:lnTo>
                  <a:lnTo>
                    <a:pt x="60" y="32"/>
                  </a:lnTo>
                  <a:lnTo>
                    <a:pt x="46" y="8"/>
                  </a:lnTo>
                  <a:lnTo>
                    <a:pt x="18" y="0"/>
                  </a:lnTo>
                  <a:lnTo>
                    <a:pt x="9" y="17"/>
                  </a:lnTo>
                  <a:lnTo>
                    <a:pt x="0" y="3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8" name="Freeform 149"/>
            <p:cNvSpPr>
              <a:spLocks/>
            </p:cNvSpPr>
            <p:nvPr/>
          </p:nvSpPr>
          <p:spPr bwMode="auto">
            <a:xfrm>
              <a:off x="2623" y="1355"/>
              <a:ext cx="10" cy="7"/>
            </a:xfrm>
            <a:custGeom>
              <a:avLst/>
              <a:gdLst>
                <a:gd name="T0" fmla="*/ 0 w 16"/>
                <a:gd name="T1" fmla="*/ 1 h 11"/>
                <a:gd name="T2" fmla="*/ 1 w 16"/>
                <a:gd name="T3" fmla="*/ 0 h 11"/>
                <a:gd name="T4" fmla="*/ 1 w 16"/>
                <a:gd name="T5" fmla="*/ 1 h 11"/>
                <a:gd name="T6" fmla="*/ 0 w 16"/>
                <a:gd name="T7" fmla="*/ 1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1">
                  <a:moveTo>
                    <a:pt x="0" y="10"/>
                  </a:moveTo>
                  <a:lnTo>
                    <a:pt x="8" y="0"/>
                  </a:lnTo>
                  <a:lnTo>
                    <a:pt x="16" y="11"/>
                  </a:lnTo>
                  <a:lnTo>
                    <a:pt x="0" y="1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19" name="Freeform 150"/>
            <p:cNvSpPr>
              <a:spLocks/>
            </p:cNvSpPr>
            <p:nvPr/>
          </p:nvSpPr>
          <p:spPr bwMode="auto">
            <a:xfrm>
              <a:off x="2633" y="1332"/>
              <a:ext cx="115" cy="195"/>
            </a:xfrm>
            <a:custGeom>
              <a:avLst/>
              <a:gdLst>
                <a:gd name="T0" fmla="*/ 0 w 181"/>
                <a:gd name="T1" fmla="*/ 1 h 308"/>
                <a:gd name="T2" fmla="*/ 1 w 181"/>
                <a:gd name="T3" fmla="*/ 1 h 308"/>
                <a:gd name="T4" fmla="*/ 1 w 181"/>
                <a:gd name="T5" fmla="*/ 1 h 308"/>
                <a:gd name="T6" fmla="*/ 1 w 181"/>
                <a:gd name="T7" fmla="*/ 0 h 308"/>
                <a:gd name="T8" fmla="*/ 1 w 181"/>
                <a:gd name="T9" fmla="*/ 1 h 308"/>
                <a:gd name="T10" fmla="*/ 1 w 181"/>
                <a:gd name="T11" fmla="*/ 1 h 308"/>
                <a:gd name="T12" fmla="*/ 1 w 181"/>
                <a:gd name="T13" fmla="*/ 1 h 308"/>
                <a:gd name="T14" fmla="*/ 1 w 181"/>
                <a:gd name="T15" fmla="*/ 1 h 308"/>
                <a:gd name="T16" fmla="*/ 1 w 181"/>
                <a:gd name="T17" fmla="*/ 1 h 308"/>
                <a:gd name="T18" fmla="*/ 1 w 181"/>
                <a:gd name="T19" fmla="*/ 1 h 308"/>
                <a:gd name="T20" fmla="*/ 1 w 181"/>
                <a:gd name="T21" fmla="*/ 1 h 308"/>
                <a:gd name="T22" fmla="*/ 1 w 181"/>
                <a:gd name="T23" fmla="*/ 1 h 308"/>
                <a:gd name="T24" fmla="*/ 1 w 181"/>
                <a:gd name="T25" fmla="*/ 1 h 308"/>
                <a:gd name="T26" fmla="*/ 1 w 181"/>
                <a:gd name="T27" fmla="*/ 1 h 308"/>
                <a:gd name="T28" fmla="*/ 1 w 181"/>
                <a:gd name="T29" fmla="*/ 1 h 308"/>
                <a:gd name="T30" fmla="*/ 1 w 181"/>
                <a:gd name="T31" fmla="*/ 1 h 308"/>
                <a:gd name="T32" fmla="*/ 1 w 181"/>
                <a:gd name="T33" fmla="*/ 1 h 308"/>
                <a:gd name="T34" fmla="*/ 1 w 181"/>
                <a:gd name="T35" fmla="*/ 1 h 308"/>
                <a:gd name="T36" fmla="*/ 1 w 181"/>
                <a:gd name="T37" fmla="*/ 1 h 308"/>
                <a:gd name="T38" fmla="*/ 1 w 181"/>
                <a:gd name="T39" fmla="*/ 1 h 308"/>
                <a:gd name="T40" fmla="*/ 1 w 181"/>
                <a:gd name="T41" fmla="*/ 1 h 308"/>
                <a:gd name="T42" fmla="*/ 1 w 181"/>
                <a:gd name="T43" fmla="*/ 1 h 308"/>
                <a:gd name="T44" fmla="*/ 1 w 181"/>
                <a:gd name="T45" fmla="*/ 1 h 308"/>
                <a:gd name="T46" fmla="*/ 1 w 181"/>
                <a:gd name="T47" fmla="*/ 1 h 308"/>
                <a:gd name="T48" fmla="*/ 1 w 181"/>
                <a:gd name="T49" fmla="*/ 1 h 308"/>
                <a:gd name="T50" fmla="*/ 1 w 181"/>
                <a:gd name="T51" fmla="*/ 1 h 308"/>
                <a:gd name="T52" fmla="*/ 1 w 181"/>
                <a:gd name="T53" fmla="*/ 1 h 308"/>
                <a:gd name="T54" fmla="*/ 1 w 181"/>
                <a:gd name="T55" fmla="*/ 1 h 308"/>
                <a:gd name="T56" fmla="*/ 1 w 181"/>
                <a:gd name="T57" fmla="*/ 1 h 308"/>
                <a:gd name="T58" fmla="*/ 0 w 181"/>
                <a:gd name="T59" fmla="*/ 1 h 3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81" h="308">
                  <a:moveTo>
                    <a:pt x="0" y="75"/>
                  </a:moveTo>
                  <a:lnTo>
                    <a:pt x="5" y="30"/>
                  </a:lnTo>
                  <a:lnTo>
                    <a:pt x="25" y="3"/>
                  </a:lnTo>
                  <a:lnTo>
                    <a:pt x="70" y="0"/>
                  </a:lnTo>
                  <a:lnTo>
                    <a:pt x="45" y="40"/>
                  </a:lnTo>
                  <a:lnTo>
                    <a:pt x="101" y="48"/>
                  </a:lnTo>
                  <a:lnTo>
                    <a:pt x="69" y="101"/>
                  </a:lnTo>
                  <a:lnTo>
                    <a:pt x="106" y="115"/>
                  </a:lnTo>
                  <a:lnTo>
                    <a:pt x="150" y="177"/>
                  </a:lnTo>
                  <a:lnTo>
                    <a:pt x="136" y="183"/>
                  </a:lnTo>
                  <a:lnTo>
                    <a:pt x="155" y="201"/>
                  </a:lnTo>
                  <a:lnTo>
                    <a:pt x="146" y="214"/>
                  </a:lnTo>
                  <a:lnTo>
                    <a:pt x="181" y="219"/>
                  </a:lnTo>
                  <a:lnTo>
                    <a:pt x="161" y="259"/>
                  </a:lnTo>
                  <a:lnTo>
                    <a:pt x="178" y="269"/>
                  </a:lnTo>
                  <a:lnTo>
                    <a:pt x="10" y="308"/>
                  </a:lnTo>
                  <a:lnTo>
                    <a:pt x="83" y="251"/>
                  </a:lnTo>
                  <a:lnTo>
                    <a:pt x="62" y="263"/>
                  </a:lnTo>
                  <a:lnTo>
                    <a:pt x="22" y="247"/>
                  </a:lnTo>
                  <a:lnTo>
                    <a:pt x="51" y="224"/>
                  </a:lnTo>
                  <a:lnTo>
                    <a:pt x="30" y="214"/>
                  </a:lnTo>
                  <a:lnTo>
                    <a:pt x="76" y="193"/>
                  </a:lnTo>
                  <a:lnTo>
                    <a:pt x="78" y="165"/>
                  </a:lnTo>
                  <a:lnTo>
                    <a:pt x="58" y="156"/>
                  </a:lnTo>
                  <a:lnTo>
                    <a:pt x="72" y="138"/>
                  </a:lnTo>
                  <a:lnTo>
                    <a:pt x="25" y="147"/>
                  </a:lnTo>
                  <a:lnTo>
                    <a:pt x="25" y="101"/>
                  </a:lnTo>
                  <a:lnTo>
                    <a:pt x="5" y="121"/>
                  </a:lnTo>
                  <a:lnTo>
                    <a:pt x="20" y="79"/>
                  </a:lnTo>
                  <a:lnTo>
                    <a:pt x="0" y="7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0" name="Freeform 151"/>
            <p:cNvSpPr>
              <a:spLocks/>
            </p:cNvSpPr>
            <p:nvPr/>
          </p:nvSpPr>
          <p:spPr bwMode="auto">
            <a:xfrm>
              <a:off x="2817" y="1418"/>
              <a:ext cx="131" cy="164"/>
            </a:xfrm>
            <a:custGeom>
              <a:avLst/>
              <a:gdLst>
                <a:gd name="T0" fmla="*/ 1 w 209"/>
                <a:gd name="T1" fmla="*/ 1 h 256"/>
                <a:gd name="T2" fmla="*/ 1 w 209"/>
                <a:gd name="T3" fmla="*/ 1 h 256"/>
                <a:gd name="T4" fmla="*/ 1 w 209"/>
                <a:gd name="T5" fmla="*/ 1 h 256"/>
                <a:gd name="T6" fmla="*/ 1 w 209"/>
                <a:gd name="T7" fmla="*/ 1 h 256"/>
                <a:gd name="T8" fmla="*/ 1 w 209"/>
                <a:gd name="T9" fmla="*/ 1 h 256"/>
                <a:gd name="T10" fmla="*/ 1 w 209"/>
                <a:gd name="T11" fmla="*/ 1 h 256"/>
                <a:gd name="T12" fmla="*/ 1 w 209"/>
                <a:gd name="T13" fmla="*/ 1 h 256"/>
                <a:gd name="T14" fmla="*/ 1 w 209"/>
                <a:gd name="T15" fmla="*/ 1 h 256"/>
                <a:gd name="T16" fmla="*/ 1 w 209"/>
                <a:gd name="T17" fmla="*/ 0 h 256"/>
                <a:gd name="T18" fmla="*/ 1 w 209"/>
                <a:gd name="T19" fmla="*/ 1 h 256"/>
                <a:gd name="T20" fmla="*/ 1 w 209"/>
                <a:gd name="T21" fmla="*/ 0 h 256"/>
                <a:gd name="T22" fmla="*/ 1 w 209"/>
                <a:gd name="T23" fmla="*/ 0 h 256"/>
                <a:gd name="T24" fmla="*/ 1 w 209"/>
                <a:gd name="T25" fmla="*/ 1 h 256"/>
                <a:gd name="T26" fmla="*/ 1 w 209"/>
                <a:gd name="T27" fmla="*/ 1 h 256"/>
                <a:gd name="T28" fmla="*/ 1 w 209"/>
                <a:gd name="T29" fmla="*/ 1 h 256"/>
                <a:gd name="T30" fmla="*/ 1 w 209"/>
                <a:gd name="T31" fmla="*/ 1 h 256"/>
                <a:gd name="T32" fmla="*/ 0 w 209"/>
                <a:gd name="T33" fmla="*/ 1 h 256"/>
                <a:gd name="T34" fmla="*/ 0 w 209"/>
                <a:gd name="T35" fmla="*/ 1 h 256"/>
                <a:gd name="T36" fmla="*/ 1 w 209"/>
                <a:gd name="T37" fmla="*/ 1 h 256"/>
                <a:gd name="T38" fmla="*/ 1 w 209"/>
                <a:gd name="T39" fmla="*/ 1 h 256"/>
                <a:gd name="T40" fmla="*/ 1 w 209"/>
                <a:gd name="T41" fmla="*/ 1 h 256"/>
                <a:gd name="T42" fmla="*/ 1 w 209"/>
                <a:gd name="T43" fmla="*/ 1 h 256"/>
                <a:gd name="T44" fmla="*/ 1 w 209"/>
                <a:gd name="T45" fmla="*/ 1 h 256"/>
                <a:gd name="T46" fmla="*/ 1 w 209"/>
                <a:gd name="T47" fmla="*/ 1 h 256"/>
                <a:gd name="T48" fmla="*/ 1 w 209"/>
                <a:gd name="T49" fmla="*/ 1 h 256"/>
                <a:gd name="T50" fmla="*/ 1 w 209"/>
                <a:gd name="T51" fmla="*/ 1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56">
                  <a:moveTo>
                    <a:pt x="143" y="159"/>
                  </a:moveTo>
                  <a:lnTo>
                    <a:pt x="146" y="158"/>
                  </a:lnTo>
                  <a:lnTo>
                    <a:pt x="194" y="134"/>
                  </a:lnTo>
                  <a:lnTo>
                    <a:pt x="209" y="143"/>
                  </a:lnTo>
                  <a:lnTo>
                    <a:pt x="194" y="39"/>
                  </a:lnTo>
                  <a:lnTo>
                    <a:pt x="155" y="13"/>
                  </a:lnTo>
                  <a:lnTo>
                    <a:pt x="114" y="36"/>
                  </a:lnTo>
                  <a:lnTo>
                    <a:pt x="118" y="21"/>
                  </a:lnTo>
                  <a:lnTo>
                    <a:pt x="81" y="0"/>
                  </a:lnTo>
                  <a:lnTo>
                    <a:pt x="75" y="3"/>
                  </a:lnTo>
                  <a:lnTo>
                    <a:pt x="72" y="0"/>
                  </a:lnTo>
                  <a:lnTo>
                    <a:pt x="64" y="0"/>
                  </a:lnTo>
                  <a:lnTo>
                    <a:pt x="60" y="58"/>
                  </a:lnTo>
                  <a:lnTo>
                    <a:pt x="40" y="41"/>
                  </a:lnTo>
                  <a:lnTo>
                    <a:pt x="26" y="63"/>
                  </a:lnTo>
                  <a:lnTo>
                    <a:pt x="21" y="91"/>
                  </a:lnTo>
                  <a:lnTo>
                    <a:pt x="0" y="106"/>
                  </a:lnTo>
                  <a:lnTo>
                    <a:pt x="0" y="146"/>
                  </a:lnTo>
                  <a:lnTo>
                    <a:pt x="1" y="168"/>
                  </a:lnTo>
                  <a:lnTo>
                    <a:pt x="5" y="186"/>
                  </a:lnTo>
                  <a:lnTo>
                    <a:pt x="46" y="206"/>
                  </a:lnTo>
                  <a:lnTo>
                    <a:pt x="36" y="250"/>
                  </a:lnTo>
                  <a:lnTo>
                    <a:pt x="81" y="256"/>
                  </a:lnTo>
                  <a:lnTo>
                    <a:pt x="162" y="253"/>
                  </a:lnTo>
                  <a:lnTo>
                    <a:pt x="187" y="215"/>
                  </a:lnTo>
                  <a:lnTo>
                    <a:pt x="143" y="15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1" name="Freeform 152"/>
            <p:cNvSpPr>
              <a:spLocks/>
            </p:cNvSpPr>
            <p:nvPr/>
          </p:nvSpPr>
          <p:spPr bwMode="auto">
            <a:xfrm>
              <a:off x="2653" y="1503"/>
              <a:ext cx="193" cy="183"/>
            </a:xfrm>
            <a:custGeom>
              <a:avLst/>
              <a:gdLst>
                <a:gd name="T0" fmla="*/ 0 w 303"/>
                <a:gd name="T1" fmla="*/ 1 h 287"/>
                <a:gd name="T2" fmla="*/ 1 w 303"/>
                <a:gd name="T3" fmla="*/ 1 h 287"/>
                <a:gd name="T4" fmla="*/ 1 w 303"/>
                <a:gd name="T5" fmla="*/ 1 h 287"/>
                <a:gd name="T6" fmla="*/ 1 w 303"/>
                <a:gd name="T7" fmla="*/ 1 h 287"/>
                <a:gd name="T8" fmla="*/ 1 w 303"/>
                <a:gd name="T9" fmla="*/ 1 h 287"/>
                <a:gd name="T10" fmla="*/ 1 w 303"/>
                <a:gd name="T11" fmla="*/ 1 h 287"/>
                <a:gd name="T12" fmla="*/ 1 w 303"/>
                <a:gd name="T13" fmla="*/ 1 h 287"/>
                <a:gd name="T14" fmla="*/ 1 w 303"/>
                <a:gd name="T15" fmla="*/ 1 h 287"/>
                <a:gd name="T16" fmla="*/ 1 w 303"/>
                <a:gd name="T17" fmla="*/ 1 h 287"/>
                <a:gd name="T18" fmla="*/ 1 w 303"/>
                <a:gd name="T19" fmla="*/ 1 h 287"/>
                <a:gd name="T20" fmla="*/ 1 w 303"/>
                <a:gd name="T21" fmla="*/ 1 h 287"/>
                <a:gd name="T22" fmla="*/ 1 w 303"/>
                <a:gd name="T23" fmla="*/ 1 h 287"/>
                <a:gd name="T24" fmla="*/ 1 w 303"/>
                <a:gd name="T25" fmla="*/ 1 h 287"/>
                <a:gd name="T26" fmla="*/ 1 w 303"/>
                <a:gd name="T27" fmla="*/ 1 h 287"/>
                <a:gd name="T28" fmla="*/ 1 w 303"/>
                <a:gd name="T29" fmla="*/ 1 h 287"/>
                <a:gd name="T30" fmla="*/ 1 w 303"/>
                <a:gd name="T31" fmla="*/ 1 h 287"/>
                <a:gd name="T32" fmla="*/ 1 w 303"/>
                <a:gd name="T33" fmla="*/ 1 h 287"/>
                <a:gd name="T34" fmla="*/ 1 w 303"/>
                <a:gd name="T35" fmla="*/ 1 h 287"/>
                <a:gd name="T36" fmla="*/ 1 w 303"/>
                <a:gd name="T37" fmla="*/ 1 h 287"/>
                <a:gd name="T38" fmla="*/ 1 w 303"/>
                <a:gd name="T39" fmla="*/ 1 h 287"/>
                <a:gd name="T40" fmla="*/ 1 w 303"/>
                <a:gd name="T41" fmla="*/ 1 h 287"/>
                <a:gd name="T42" fmla="*/ 1 w 303"/>
                <a:gd name="T43" fmla="*/ 0 h 287"/>
                <a:gd name="T44" fmla="*/ 1 w 303"/>
                <a:gd name="T45" fmla="*/ 1 h 287"/>
                <a:gd name="T46" fmla="*/ 1 w 303"/>
                <a:gd name="T47" fmla="*/ 1 h 287"/>
                <a:gd name="T48" fmla="*/ 1 w 303"/>
                <a:gd name="T49" fmla="*/ 1 h 287"/>
                <a:gd name="T50" fmla="*/ 1 w 303"/>
                <a:gd name="T51" fmla="*/ 1 h 287"/>
                <a:gd name="T52" fmla="*/ 0 w 303"/>
                <a:gd name="T53" fmla="*/ 1 h 2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3" h="287">
                  <a:moveTo>
                    <a:pt x="0" y="87"/>
                  </a:moveTo>
                  <a:lnTo>
                    <a:pt x="10" y="113"/>
                  </a:lnTo>
                  <a:lnTo>
                    <a:pt x="71" y="133"/>
                  </a:lnTo>
                  <a:lnTo>
                    <a:pt x="63" y="143"/>
                  </a:lnTo>
                  <a:lnTo>
                    <a:pt x="87" y="162"/>
                  </a:lnTo>
                  <a:lnTo>
                    <a:pt x="95" y="198"/>
                  </a:lnTo>
                  <a:lnTo>
                    <a:pt x="70" y="254"/>
                  </a:lnTo>
                  <a:lnTo>
                    <a:pt x="145" y="281"/>
                  </a:lnTo>
                  <a:lnTo>
                    <a:pt x="148" y="286"/>
                  </a:lnTo>
                  <a:lnTo>
                    <a:pt x="191" y="287"/>
                  </a:lnTo>
                  <a:lnTo>
                    <a:pt x="191" y="260"/>
                  </a:lnTo>
                  <a:lnTo>
                    <a:pt x="209" y="249"/>
                  </a:lnTo>
                  <a:lnTo>
                    <a:pt x="262" y="269"/>
                  </a:lnTo>
                  <a:lnTo>
                    <a:pt x="294" y="242"/>
                  </a:lnTo>
                  <a:lnTo>
                    <a:pt x="275" y="207"/>
                  </a:lnTo>
                  <a:lnTo>
                    <a:pt x="278" y="173"/>
                  </a:lnTo>
                  <a:lnTo>
                    <a:pt x="257" y="155"/>
                  </a:lnTo>
                  <a:lnTo>
                    <a:pt x="293" y="116"/>
                  </a:lnTo>
                  <a:lnTo>
                    <a:pt x="303" y="72"/>
                  </a:lnTo>
                  <a:lnTo>
                    <a:pt x="262" y="52"/>
                  </a:lnTo>
                  <a:lnTo>
                    <a:pt x="247" y="51"/>
                  </a:lnTo>
                  <a:lnTo>
                    <a:pt x="178" y="0"/>
                  </a:lnTo>
                  <a:lnTo>
                    <a:pt x="158" y="9"/>
                  </a:lnTo>
                  <a:lnTo>
                    <a:pt x="126" y="55"/>
                  </a:lnTo>
                  <a:lnTo>
                    <a:pt x="68" y="51"/>
                  </a:lnTo>
                  <a:lnTo>
                    <a:pt x="77" y="87"/>
                  </a:lnTo>
                  <a:lnTo>
                    <a:pt x="0" y="8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2" name="Freeform 153"/>
            <p:cNvSpPr>
              <a:spLocks/>
            </p:cNvSpPr>
            <p:nvPr/>
          </p:nvSpPr>
          <p:spPr bwMode="auto">
            <a:xfrm>
              <a:off x="2915" y="1766"/>
              <a:ext cx="47" cy="30"/>
            </a:xfrm>
            <a:custGeom>
              <a:avLst/>
              <a:gdLst>
                <a:gd name="T0" fmla="*/ 0 w 75"/>
                <a:gd name="T1" fmla="*/ 1 h 48"/>
                <a:gd name="T2" fmla="*/ 1 w 75"/>
                <a:gd name="T3" fmla="*/ 1 h 48"/>
                <a:gd name="T4" fmla="*/ 1 w 75"/>
                <a:gd name="T5" fmla="*/ 0 h 48"/>
                <a:gd name="T6" fmla="*/ 0 w 75"/>
                <a:gd name="T7" fmla="*/ 1 h 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48">
                  <a:moveTo>
                    <a:pt x="0" y="12"/>
                  </a:moveTo>
                  <a:lnTo>
                    <a:pt x="64" y="48"/>
                  </a:lnTo>
                  <a:lnTo>
                    <a:pt x="75" y="0"/>
                  </a:lnTo>
                  <a:lnTo>
                    <a:pt x="0" y="1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3" name="Freeform 154"/>
            <p:cNvSpPr>
              <a:spLocks/>
            </p:cNvSpPr>
            <p:nvPr/>
          </p:nvSpPr>
          <p:spPr bwMode="auto">
            <a:xfrm>
              <a:off x="3033" y="1697"/>
              <a:ext cx="95" cy="104"/>
            </a:xfrm>
            <a:custGeom>
              <a:avLst/>
              <a:gdLst>
                <a:gd name="T0" fmla="*/ 0 w 150"/>
                <a:gd name="T1" fmla="*/ 1 h 165"/>
                <a:gd name="T2" fmla="*/ 1 w 150"/>
                <a:gd name="T3" fmla="*/ 1 h 165"/>
                <a:gd name="T4" fmla="*/ 1 w 150"/>
                <a:gd name="T5" fmla="*/ 1 h 165"/>
                <a:gd name="T6" fmla="*/ 1 w 150"/>
                <a:gd name="T7" fmla="*/ 1 h 165"/>
                <a:gd name="T8" fmla="*/ 1 w 150"/>
                <a:gd name="T9" fmla="*/ 0 h 165"/>
                <a:gd name="T10" fmla="*/ 1 w 150"/>
                <a:gd name="T11" fmla="*/ 1 h 165"/>
                <a:gd name="T12" fmla="*/ 1 w 150"/>
                <a:gd name="T13" fmla="*/ 1 h 165"/>
                <a:gd name="T14" fmla="*/ 1 w 150"/>
                <a:gd name="T15" fmla="*/ 1 h 165"/>
                <a:gd name="T16" fmla="*/ 1 w 150"/>
                <a:gd name="T17" fmla="*/ 1 h 165"/>
                <a:gd name="T18" fmla="*/ 1 w 150"/>
                <a:gd name="T19" fmla="*/ 1 h 165"/>
                <a:gd name="T20" fmla="*/ 1 w 150"/>
                <a:gd name="T21" fmla="*/ 1 h 165"/>
                <a:gd name="T22" fmla="*/ 1 w 150"/>
                <a:gd name="T23" fmla="*/ 1 h 165"/>
                <a:gd name="T24" fmla="*/ 1 w 150"/>
                <a:gd name="T25" fmla="*/ 1 h 165"/>
                <a:gd name="T26" fmla="*/ 1 w 150"/>
                <a:gd name="T27" fmla="*/ 1 h 165"/>
                <a:gd name="T28" fmla="*/ 1 w 150"/>
                <a:gd name="T29" fmla="*/ 1 h 165"/>
                <a:gd name="T30" fmla="*/ 1 w 150"/>
                <a:gd name="T31" fmla="*/ 1 h 165"/>
                <a:gd name="T32" fmla="*/ 1 w 150"/>
                <a:gd name="T33" fmla="*/ 1 h 165"/>
                <a:gd name="T34" fmla="*/ 1 w 150"/>
                <a:gd name="T35" fmla="*/ 1 h 165"/>
                <a:gd name="T36" fmla="*/ 1 w 150"/>
                <a:gd name="T37" fmla="*/ 1 h 165"/>
                <a:gd name="T38" fmla="*/ 0 w 150"/>
                <a:gd name="T39" fmla="*/ 1 h 1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0" h="165">
                  <a:moveTo>
                    <a:pt x="0" y="66"/>
                  </a:moveTo>
                  <a:lnTo>
                    <a:pt x="20" y="30"/>
                  </a:lnTo>
                  <a:lnTo>
                    <a:pt x="66" y="15"/>
                  </a:lnTo>
                  <a:lnTo>
                    <a:pt x="127" y="18"/>
                  </a:lnTo>
                  <a:lnTo>
                    <a:pt x="150" y="0"/>
                  </a:lnTo>
                  <a:lnTo>
                    <a:pt x="142" y="33"/>
                  </a:lnTo>
                  <a:lnTo>
                    <a:pt x="103" y="27"/>
                  </a:lnTo>
                  <a:lnTo>
                    <a:pt x="82" y="57"/>
                  </a:lnTo>
                  <a:lnTo>
                    <a:pt x="59" y="40"/>
                  </a:lnTo>
                  <a:lnTo>
                    <a:pt x="76" y="84"/>
                  </a:lnTo>
                  <a:lnTo>
                    <a:pt x="59" y="90"/>
                  </a:lnTo>
                  <a:lnTo>
                    <a:pt x="93" y="108"/>
                  </a:lnTo>
                  <a:lnTo>
                    <a:pt x="93" y="126"/>
                  </a:lnTo>
                  <a:lnTo>
                    <a:pt x="60" y="131"/>
                  </a:lnTo>
                  <a:lnTo>
                    <a:pt x="71" y="165"/>
                  </a:lnTo>
                  <a:lnTo>
                    <a:pt x="34" y="156"/>
                  </a:lnTo>
                  <a:lnTo>
                    <a:pt x="25" y="126"/>
                  </a:lnTo>
                  <a:lnTo>
                    <a:pt x="71" y="112"/>
                  </a:lnTo>
                  <a:lnTo>
                    <a:pt x="25" y="108"/>
                  </a:lnTo>
                  <a:lnTo>
                    <a:pt x="0" y="6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4" name="Freeform 155"/>
            <p:cNvSpPr>
              <a:spLocks/>
            </p:cNvSpPr>
            <p:nvPr/>
          </p:nvSpPr>
          <p:spPr bwMode="auto">
            <a:xfrm>
              <a:off x="3021" y="1683"/>
              <a:ext cx="25" cy="56"/>
            </a:xfrm>
            <a:custGeom>
              <a:avLst/>
              <a:gdLst>
                <a:gd name="T0" fmla="*/ 0 w 41"/>
                <a:gd name="T1" fmla="*/ 1 h 87"/>
                <a:gd name="T2" fmla="*/ 1 w 41"/>
                <a:gd name="T3" fmla="*/ 1 h 87"/>
                <a:gd name="T4" fmla="*/ 1 w 41"/>
                <a:gd name="T5" fmla="*/ 0 h 87"/>
                <a:gd name="T6" fmla="*/ 1 w 41"/>
                <a:gd name="T7" fmla="*/ 1 h 87"/>
                <a:gd name="T8" fmla="*/ 1 w 41"/>
                <a:gd name="T9" fmla="*/ 1 h 87"/>
                <a:gd name="T10" fmla="*/ 0 w 41"/>
                <a:gd name="T11" fmla="*/ 1 h 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87">
                  <a:moveTo>
                    <a:pt x="0" y="63"/>
                  </a:moveTo>
                  <a:lnTo>
                    <a:pt x="1" y="15"/>
                  </a:lnTo>
                  <a:lnTo>
                    <a:pt x="20" y="0"/>
                  </a:lnTo>
                  <a:lnTo>
                    <a:pt x="41" y="51"/>
                  </a:lnTo>
                  <a:lnTo>
                    <a:pt x="21" y="87"/>
                  </a:lnTo>
                  <a:lnTo>
                    <a:pt x="0" y="6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5" name="Freeform 156"/>
            <p:cNvSpPr>
              <a:spLocks/>
            </p:cNvSpPr>
            <p:nvPr/>
          </p:nvSpPr>
          <p:spPr bwMode="auto">
            <a:xfrm>
              <a:off x="2868" y="1554"/>
              <a:ext cx="120" cy="48"/>
            </a:xfrm>
            <a:custGeom>
              <a:avLst/>
              <a:gdLst>
                <a:gd name="T0" fmla="*/ 0 w 188"/>
                <a:gd name="T1" fmla="*/ 1 h 77"/>
                <a:gd name="T2" fmla="*/ 1 w 188"/>
                <a:gd name="T3" fmla="*/ 1 h 77"/>
                <a:gd name="T4" fmla="*/ 1 w 188"/>
                <a:gd name="T5" fmla="*/ 1 h 77"/>
                <a:gd name="T6" fmla="*/ 1 w 188"/>
                <a:gd name="T7" fmla="*/ 1 h 77"/>
                <a:gd name="T8" fmla="*/ 1 w 188"/>
                <a:gd name="T9" fmla="*/ 1 h 77"/>
                <a:gd name="T10" fmla="*/ 1 w 188"/>
                <a:gd name="T11" fmla="*/ 1 h 77"/>
                <a:gd name="T12" fmla="*/ 1 w 188"/>
                <a:gd name="T13" fmla="*/ 1 h 77"/>
                <a:gd name="T14" fmla="*/ 1 w 188"/>
                <a:gd name="T15" fmla="*/ 1 h 77"/>
                <a:gd name="T16" fmla="*/ 1 w 188"/>
                <a:gd name="T17" fmla="*/ 0 h 77"/>
                <a:gd name="T18" fmla="*/ 1 w 188"/>
                <a:gd name="T19" fmla="*/ 1 h 77"/>
                <a:gd name="T20" fmla="*/ 1 w 188"/>
                <a:gd name="T21" fmla="*/ 1 h 77"/>
                <a:gd name="T22" fmla="*/ 0 w 188"/>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8" h="77">
                  <a:moveTo>
                    <a:pt x="0" y="44"/>
                  </a:moveTo>
                  <a:lnTo>
                    <a:pt x="3" y="47"/>
                  </a:lnTo>
                  <a:lnTo>
                    <a:pt x="8" y="62"/>
                  </a:lnTo>
                  <a:lnTo>
                    <a:pt x="23" y="65"/>
                  </a:lnTo>
                  <a:lnTo>
                    <a:pt x="62" y="58"/>
                  </a:lnTo>
                  <a:lnTo>
                    <a:pt x="100" y="77"/>
                  </a:lnTo>
                  <a:lnTo>
                    <a:pt x="162" y="62"/>
                  </a:lnTo>
                  <a:lnTo>
                    <a:pt x="188" y="26"/>
                  </a:lnTo>
                  <a:lnTo>
                    <a:pt x="176" y="0"/>
                  </a:lnTo>
                  <a:lnTo>
                    <a:pt x="106" y="3"/>
                  </a:lnTo>
                  <a:lnTo>
                    <a:pt x="81" y="41"/>
                  </a:lnTo>
                  <a:lnTo>
                    <a:pt x="0" y="4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6" name="Freeform 157"/>
            <p:cNvSpPr>
              <a:spLocks/>
            </p:cNvSpPr>
            <p:nvPr/>
          </p:nvSpPr>
          <p:spPr bwMode="auto">
            <a:xfrm>
              <a:off x="2767" y="1498"/>
              <a:ext cx="50" cy="38"/>
            </a:xfrm>
            <a:custGeom>
              <a:avLst/>
              <a:gdLst>
                <a:gd name="T0" fmla="*/ 0 w 80"/>
                <a:gd name="T1" fmla="*/ 1 h 60"/>
                <a:gd name="T2" fmla="*/ 1 w 80"/>
                <a:gd name="T3" fmla="*/ 1 h 60"/>
                <a:gd name="T4" fmla="*/ 1 w 80"/>
                <a:gd name="T5" fmla="*/ 0 h 60"/>
                <a:gd name="T6" fmla="*/ 1 w 80"/>
                <a:gd name="T7" fmla="*/ 1 h 60"/>
                <a:gd name="T8" fmla="*/ 1 w 80"/>
                <a:gd name="T9" fmla="*/ 1 h 60"/>
                <a:gd name="T10" fmla="*/ 1 w 80"/>
                <a:gd name="T11" fmla="*/ 1 h 60"/>
                <a:gd name="T12" fmla="*/ 0 w 80"/>
                <a:gd name="T13" fmla="*/ 1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 h="60">
                  <a:moveTo>
                    <a:pt x="0" y="9"/>
                  </a:moveTo>
                  <a:lnTo>
                    <a:pt x="18" y="2"/>
                  </a:lnTo>
                  <a:lnTo>
                    <a:pt x="55" y="0"/>
                  </a:lnTo>
                  <a:lnTo>
                    <a:pt x="79" y="21"/>
                  </a:lnTo>
                  <a:lnTo>
                    <a:pt x="80" y="43"/>
                  </a:lnTo>
                  <a:lnTo>
                    <a:pt x="69" y="60"/>
                  </a:lnTo>
                  <a:lnTo>
                    <a:pt x="0" y="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7" name="Freeform 158"/>
            <p:cNvSpPr>
              <a:spLocks/>
            </p:cNvSpPr>
            <p:nvPr/>
          </p:nvSpPr>
          <p:spPr bwMode="auto">
            <a:xfrm>
              <a:off x="3067" y="1650"/>
              <a:ext cx="97" cy="58"/>
            </a:xfrm>
            <a:custGeom>
              <a:avLst/>
              <a:gdLst>
                <a:gd name="T0" fmla="*/ 0 w 154"/>
                <a:gd name="T1" fmla="*/ 1 h 92"/>
                <a:gd name="T2" fmla="*/ 1 w 154"/>
                <a:gd name="T3" fmla="*/ 0 h 92"/>
                <a:gd name="T4" fmla="*/ 1 w 154"/>
                <a:gd name="T5" fmla="*/ 1 h 92"/>
                <a:gd name="T6" fmla="*/ 1 w 154"/>
                <a:gd name="T7" fmla="*/ 1 h 92"/>
                <a:gd name="T8" fmla="*/ 1 w 154"/>
                <a:gd name="T9" fmla="*/ 1 h 92"/>
                <a:gd name="T10" fmla="*/ 1 w 154"/>
                <a:gd name="T11" fmla="*/ 1 h 92"/>
                <a:gd name="T12" fmla="*/ 1 w 154"/>
                <a:gd name="T13" fmla="*/ 1 h 92"/>
                <a:gd name="T14" fmla="*/ 1 w 154"/>
                <a:gd name="T15" fmla="*/ 1 h 92"/>
                <a:gd name="T16" fmla="*/ 0 w 154"/>
                <a:gd name="T17" fmla="*/ 1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92">
                  <a:moveTo>
                    <a:pt x="0" y="62"/>
                  </a:moveTo>
                  <a:lnTo>
                    <a:pt x="7" y="0"/>
                  </a:lnTo>
                  <a:lnTo>
                    <a:pt x="154" y="13"/>
                  </a:lnTo>
                  <a:lnTo>
                    <a:pt x="124" y="53"/>
                  </a:lnTo>
                  <a:lnTo>
                    <a:pt x="134" y="68"/>
                  </a:lnTo>
                  <a:lnTo>
                    <a:pt x="97" y="74"/>
                  </a:lnTo>
                  <a:lnTo>
                    <a:pt x="74" y="92"/>
                  </a:lnTo>
                  <a:lnTo>
                    <a:pt x="13" y="89"/>
                  </a:lnTo>
                  <a:lnTo>
                    <a:pt x="0" y="6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8" name="Freeform 159"/>
            <p:cNvSpPr>
              <a:spLocks/>
            </p:cNvSpPr>
            <p:nvPr/>
          </p:nvSpPr>
          <p:spPr bwMode="auto">
            <a:xfrm>
              <a:off x="2906" y="1502"/>
              <a:ext cx="161" cy="73"/>
            </a:xfrm>
            <a:custGeom>
              <a:avLst/>
              <a:gdLst>
                <a:gd name="T0" fmla="*/ 0 w 252"/>
                <a:gd name="T1" fmla="*/ 1 h 116"/>
                <a:gd name="T2" fmla="*/ 1 w 252"/>
                <a:gd name="T3" fmla="*/ 1 h 116"/>
                <a:gd name="T4" fmla="*/ 1 w 252"/>
                <a:gd name="T5" fmla="*/ 1 h 116"/>
                <a:gd name="T6" fmla="*/ 1 w 252"/>
                <a:gd name="T7" fmla="*/ 1 h 116"/>
                <a:gd name="T8" fmla="*/ 1 w 252"/>
                <a:gd name="T9" fmla="*/ 1 h 116"/>
                <a:gd name="T10" fmla="*/ 1 w 252"/>
                <a:gd name="T11" fmla="*/ 1 h 116"/>
                <a:gd name="T12" fmla="*/ 1 w 252"/>
                <a:gd name="T13" fmla="*/ 1 h 116"/>
                <a:gd name="T14" fmla="*/ 1 w 252"/>
                <a:gd name="T15" fmla="*/ 1 h 116"/>
                <a:gd name="T16" fmla="*/ 1 w 252"/>
                <a:gd name="T17" fmla="*/ 1 h 116"/>
                <a:gd name="T18" fmla="*/ 1 w 252"/>
                <a:gd name="T19" fmla="*/ 1 h 116"/>
                <a:gd name="T20" fmla="*/ 1 w 252"/>
                <a:gd name="T21" fmla="*/ 0 h 116"/>
                <a:gd name="T22" fmla="*/ 0 w 252"/>
                <a:gd name="T23" fmla="*/ 1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2" h="116">
                  <a:moveTo>
                    <a:pt x="0" y="28"/>
                  </a:moveTo>
                  <a:lnTo>
                    <a:pt x="44" y="84"/>
                  </a:lnTo>
                  <a:lnTo>
                    <a:pt x="114" y="81"/>
                  </a:lnTo>
                  <a:lnTo>
                    <a:pt x="126" y="107"/>
                  </a:lnTo>
                  <a:lnTo>
                    <a:pt x="159" y="116"/>
                  </a:lnTo>
                  <a:lnTo>
                    <a:pt x="212" y="90"/>
                  </a:lnTo>
                  <a:lnTo>
                    <a:pt x="244" y="91"/>
                  </a:lnTo>
                  <a:lnTo>
                    <a:pt x="252" y="72"/>
                  </a:lnTo>
                  <a:lnTo>
                    <a:pt x="191" y="66"/>
                  </a:lnTo>
                  <a:lnTo>
                    <a:pt x="66" y="12"/>
                  </a:lnTo>
                  <a:lnTo>
                    <a:pt x="51" y="0"/>
                  </a:lnTo>
                  <a:lnTo>
                    <a:pt x="0" y="2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29" name="Freeform 160"/>
            <p:cNvSpPr>
              <a:spLocks/>
            </p:cNvSpPr>
            <p:nvPr/>
          </p:nvSpPr>
          <p:spPr bwMode="auto">
            <a:xfrm>
              <a:off x="2848" y="1353"/>
              <a:ext cx="41" cy="67"/>
            </a:xfrm>
            <a:custGeom>
              <a:avLst/>
              <a:gdLst>
                <a:gd name="T0" fmla="*/ 0 w 64"/>
                <a:gd name="T1" fmla="*/ 1 h 107"/>
                <a:gd name="T2" fmla="*/ 1 w 64"/>
                <a:gd name="T3" fmla="*/ 1 h 107"/>
                <a:gd name="T4" fmla="*/ 1 w 64"/>
                <a:gd name="T5" fmla="*/ 0 h 107"/>
                <a:gd name="T6" fmla="*/ 1 w 64"/>
                <a:gd name="T7" fmla="*/ 1 h 107"/>
                <a:gd name="T8" fmla="*/ 1 w 64"/>
                <a:gd name="T9" fmla="*/ 1 h 107"/>
                <a:gd name="T10" fmla="*/ 1 w 64"/>
                <a:gd name="T11" fmla="*/ 1 h 107"/>
                <a:gd name="T12" fmla="*/ 1 w 64"/>
                <a:gd name="T13" fmla="*/ 1 h 107"/>
                <a:gd name="T14" fmla="*/ 1 w 64"/>
                <a:gd name="T15" fmla="*/ 1 h 107"/>
                <a:gd name="T16" fmla="*/ 0 w 64"/>
                <a:gd name="T17" fmla="*/ 1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 h="107">
                  <a:moveTo>
                    <a:pt x="0" y="81"/>
                  </a:moveTo>
                  <a:lnTo>
                    <a:pt x="6" y="31"/>
                  </a:lnTo>
                  <a:lnTo>
                    <a:pt x="54" y="0"/>
                  </a:lnTo>
                  <a:lnTo>
                    <a:pt x="45" y="42"/>
                  </a:lnTo>
                  <a:lnTo>
                    <a:pt x="64" y="54"/>
                  </a:lnTo>
                  <a:lnTo>
                    <a:pt x="34" y="72"/>
                  </a:lnTo>
                  <a:lnTo>
                    <a:pt x="31" y="107"/>
                  </a:lnTo>
                  <a:lnTo>
                    <a:pt x="14" y="104"/>
                  </a:lnTo>
                  <a:lnTo>
                    <a:pt x="0" y="8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0" name="Freeform 161"/>
            <p:cNvSpPr>
              <a:spLocks/>
            </p:cNvSpPr>
            <p:nvPr/>
          </p:nvSpPr>
          <p:spPr bwMode="auto">
            <a:xfrm>
              <a:off x="2877" y="1401"/>
              <a:ext cx="13" cy="9"/>
            </a:xfrm>
            <a:custGeom>
              <a:avLst/>
              <a:gdLst>
                <a:gd name="T0" fmla="*/ 0 w 22"/>
                <a:gd name="T1" fmla="*/ 1 h 13"/>
                <a:gd name="T2" fmla="*/ 1 w 22"/>
                <a:gd name="T3" fmla="*/ 0 h 13"/>
                <a:gd name="T4" fmla="*/ 1 w 22"/>
                <a:gd name="T5" fmla="*/ 1 h 13"/>
                <a:gd name="T6" fmla="*/ 0 w 22"/>
                <a:gd name="T7" fmla="*/ 1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 h="13">
                  <a:moveTo>
                    <a:pt x="0" y="13"/>
                  </a:moveTo>
                  <a:lnTo>
                    <a:pt x="16" y="0"/>
                  </a:lnTo>
                  <a:lnTo>
                    <a:pt x="22" y="10"/>
                  </a:lnTo>
                  <a:lnTo>
                    <a:pt x="0" y="1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1" name="Freeform 162"/>
            <p:cNvSpPr>
              <a:spLocks/>
            </p:cNvSpPr>
            <p:nvPr/>
          </p:nvSpPr>
          <p:spPr bwMode="auto">
            <a:xfrm>
              <a:off x="2894" y="1390"/>
              <a:ext cx="23" cy="27"/>
            </a:xfrm>
            <a:custGeom>
              <a:avLst/>
              <a:gdLst>
                <a:gd name="T0" fmla="*/ 0 w 38"/>
                <a:gd name="T1" fmla="*/ 1 h 42"/>
                <a:gd name="T2" fmla="*/ 1 w 38"/>
                <a:gd name="T3" fmla="*/ 1 h 42"/>
                <a:gd name="T4" fmla="*/ 1 w 38"/>
                <a:gd name="T5" fmla="*/ 1 h 42"/>
                <a:gd name="T6" fmla="*/ 1 w 38"/>
                <a:gd name="T7" fmla="*/ 0 h 42"/>
                <a:gd name="T8" fmla="*/ 0 w 38"/>
                <a:gd name="T9" fmla="*/ 1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42">
                  <a:moveTo>
                    <a:pt x="0" y="19"/>
                  </a:moveTo>
                  <a:lnTo>
                    <a:pt x="27" y="42"/>
                  </a:lnTo>
                  <a:lnTo>
                    <a:pt x="38" y="19"/>
                  </a:lnTo>
                  <a:lnTo>
                    <a:pt x="34" y="0"/>
                  </a:lnTo>
                  <a:lnTo>
                    <a:pt x="0" y="1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2" name="Freeform 163"/>
            <p:cNvSpPr>
              <a:spLocks/>
            </p:cNvSpPr>
            <p:nvPr/>
          </p:nvSpPr>
          <p:spPr bwMode="auto">
            <a:xfrm>
              <a:off x="3041" y="1026"/>
              <a:ext cx="163" cy="276"/>
            </a:xfrm>
            <a:custGeom>
              <a:avLst/>
              <a:gdLst>
                <a:gd name="T0" fmla="*/ 0 w 259"/>
                <a:gd name="T1" fmla="*/ 1 h 436"/>
                <a:gd name="T2" fmla="*/ 1 w 259"/>
                <a:gd name="T3" fmla="*/ 1 h 436"/>
                <a:gd name="T4" fmla="*/ 1 w 259"/>
                <a:gd name="T5" fmla="*/ 1 h 436"/>
                <a:gd name="T6" fmla="*/ 1 w 259"/>
                <a:gd name="T7" fmla="*/ 1 h 436"/>
                <a:gd name="T8" fmla="*/ 1 w 259"/>
                <a:gd name="T9" fmla="*/ 1 h 436"/>
                <a:gd name="T10" fmla="*/ 1 w 259"/>
                <a:gd name="T11" fmla="*/ 1 h 436"/>
                <a:gd name="T12" fmla="*/ 1 w 259"/>
                <a:gd name="T13" fmla="*/ 0 h 436"/>
                <a:gd name="T14" fmla="*/ 1 w 259"/>
                <a:gd name="T15" fmla="*/ 1 h 436"/>
                <a:gd name="T16" fmla="*/ 1 w 259"/>
                <a:gd name="T17" fmla="*/ 1 h 436"/>
                <a:gd name="T18" fmla="*/ 1 w 259"/>
                <a:gd name="T19" fmla="*/ 1 h 436"/>
                <a:gd name="T20" fmla="*/ 1 w 259"/>
                <a:gd name="T21" fmla="*/ 1 h 436"/>
                <a:gd name="T22" fmla="*/ 1 w 259"/>
                <a:gd name="T23" fmla="*/ 1 h 436"/>
                <a:gd name="T24" fmla="*/ 1 w 259"/>
                <a:gd name="T25" fmla="*/ 1 h 436"/>
                <a:gd name="T26" fmla="*/ 1 w 259"/>
                <a:gd name="T27" fmla="*/ 1 h 436"/>
                <a:gd name="T28" fmla="*/ 1 w 259"/>
                <a:gd name="T29" fmla="*/ 1 h 436"/>
                <a:gd name="T30" fmla="*/ 1 w 259"/>
                <a:gd name="T31" fmla="*/ 1 h 436"/>
                <a:gd name="T32" fmla="*/ 1 w 259"/>
                <a:gd name="T33" fmla="*/ 1 h 436"/>
                <a:gd name="T34" fmla="*/ 1 w 259"/>
                <a:gd name="T35" fmla="*/ 1 h 436"/>
                <a:gd name="T36" fmla="*/ 1 w 259"/>
                <a:gd name="T37" fmla="*/ 1 h 436"/>
                <a:gd name="T38" fmla="*/ 1 w 259"/>
                <a:gd name="T39" fmla="*/ 1 h 436"/>
                <a:gd name="T40" fmla="*/ 1 w 259"/>
                <a:gd name="T41" fmla="*/ 1 h 436"/>
                <a:gd name="T42" fmla="*/ 1 w 259"/>
                <a:gd name="T43" fmla="*/ 1 h 436"/>
                <a:gd name="T44" fmla="*/ 1 w 259"/>
                <a:gd name="T45" fmla="*/ 1 h 436"/>
                <a:gd name="T46" fmla="*/ 0 w 259"/>
                <a:gd name="T47" fmla="*/ 1 h 4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9" h="436">
                  <a:moveTo>
                    <a:pt x="0" y="45"/>
                  </a:moveTo>
                  <a:lnTo>
                    <a:pt x="15" y="33"/>
                  </a:lnTo>
                  <a:lnTo>
                    <a:pt x="47" y="60"/>
                  </a:lnTo>
                  <a:lnTo>
                    <a:pt x="93" y="64"/>
                  </a:lnTo>
                  <a:lnTo>
                    <a:pt x="123" y="48"/>
                  </a:lnTo>
                  <a:lnTo>
                    <a:pt x="130" y="11"/>
                  </a:lnTo>
                  <a:lnTo>
                    <a:pt x="179" y="0"/>
                  </a:lnTo>
                  <a:lnTo>
                    <a:pt x="205" y="18"/>
                  </a:lnTo>
                  <a:lnTo>
                    <a:pt x="204" y="45"/>
                  </a:lnTo>
                  <a:lnTo>
                    <a:pt x="193" y="75"/>
                  </a:lnTo>
                  <a:lnTo>
                    <a:pt x="223" y="110"/>
                  </a:lnTo>
                  <a:lnTo>
                    <a:pt x="205" y="141"/>
                  </a:lnTo>
                  <a:lnTo>
                    <a:pt x="229" y="190"/>
                  </a:lnTo>
                  <a:lnTo>
                    <a:pt x="221" y="230"/>
                  </a:lnTo>
                  <a:lnTo>
                    <a:pt x="259" y="320"/>
                  </a:lnTo>
                  <a:lnTo>
                    <a:pt x="168" y="406"/>
                  </a:lnTo>
                  <a:lnTo>
                    <a:pt x="55" y="436"/>
                  </a:lnTo>
                  <a:lnTo>
                    <a:pt x="49" y="412"/>
                  </a:lnTo>
                  <a:lnTo>
                    <a:pt x="15" y="403"/>
                  </a:lnTo>
                  <a:lnTo>
                    <a:pt x="9" y="316"/>
                  </a:lnTo>
                  <a:lnTo>
                    <a:pt x="116" y="226"/>
                  </a:lnTo>
                  <a:lnTo>
                    <a:pt x="82" y="183"/>
                  </a:lnTo>
                  <a:lnTo>
                    <a:pt x="68" y="95"/>
                  </a:lnTo>
                  <a:lnTo>
                    <a:pt x="0" y="4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3" name="Freeform 164"/>
            <p:cNvSpPr>
              <a:spLocks/>
            </p:cNvSpPr>
            <p:nvPr/>
          </p:nvSpPr>
          <p:spPr bwMode="auto">
            <a:xfrm>
              <a:off x="2855" y="1674"/>
              <a:ext cx="12" cy="32"/>
            </a:xfrm>
            <a:custGeom>
              <a:avLst/>
              <a:gdLst>
                <a:gd name="T0" fmla="*/ 0 w 19"/>
                <a:gd name="T1" fmla="*/ 1 h 51"/>
                <a:gd name="T2" fmla="*/ 1 w 19"/>
                <a:gd name="T3" fmla="*/ 1 h 51"/>
                <a:gd name="T4" fmla="*/ 1 w 19"/>
                <a:gd name="T5" fmla="*/ 0 h 51"/>
                <a:gd name="T6" fmla="*/ 0 w 19"/>
                <a:gd name="T7" fmla="*/ 1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51">
                  <a:moveTo>
                    <a:pt x="0" y="24"/>
                  </a:moveTo>
                  <a:lnTo>
                    <a:pt x="18" y="51"/>
                  </a:lnTo>
                  <a:lnTo>
                    <a:pt x="19" y="0"/>
                  </a:lnTo>
                  <a:lnTo>
                    <a:pt x="0" y="2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4" name="Freeform 165"/>
            <p:cNvSpPr>
              <a:spLocks/>
            </p:cNvSpPr>
            <p:nvPr/>
          </p:nvSpPr>
          <p:spPr bwMode="auto">
            <a:xfrm>
              <a:off x="2970" y="1559"/>
              <a:ext cx="101" cy="57"/>
            </a:xfrm>
            <a:custGeom>
              <a:avLst/>
              <a:gdLst>
                <a:gd name="T0" fmla="*/ 0 w 159"/>
                <a:gd name="T1" fmla="*/ 1 h 91"/>
                <a:gd name="T2" fmla="*/ 1 w 159"/>
                <a:gd name="T3" fmla="*/ 1 h 91"/>
                <a:gd name="T4" fmla="*/ 1 w 159"/>
                <a:gd name="T5" fmla="*/ 1 h 91"/>
                <a:gd name="T6" fmla="*/ 1 w 159"/>
                <a:gd name="T7" fmla="*/ 0 h 91"/>
                <a:gd name="T8" fmla="*/ 1 w 159"/>
                <a:gd name="T9" fmla="*/ 1 h 91"/>
                <a:gd name="T10" fmla="*/ 1 w 159"/>
                <a:gd name="T11" fmla="*/ 1 h 91"/>
                <a:gd name="T12" fmla="*/ 1 w 159"/>
                <a:gd name="T13" fmla="*/ 1 h 91"/>
                <a:gd name="T14" fmla="*/ 1 w 159"/>
                <a:gd name="T15" fmla="*/ 1 h 91"/>
                <a:gd name="T16" fmla="*/ 0 w 159"/>
                <a:gd name="T17" fmla="*/ 1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9" h="91">
                  <a:moveTo>
                    <a:pt x="0" y="53"/>
                  </a:moveTo>
                  <a:lnTo>
                    <a:pt x="26" y="17"/>
                  </a:lnTo>
                  <a:lnTo>
                    <a:pt x="59" y="26"/>
                  </a:lnTo>
                  <a:lnTo>
                    <a:pt x="112" y="0"/>
                  </a:lnTo>
                  <a:lnTo>
                    <a:pt x="144" y="1"/>
                  </a:lnTo>
                  <a:lnTo>
                    <a:pt x="159" y="19"/>
                  </a:lnTo>
                  <a:lnTo>
                    <a:pt x="99" y="81"/>
                  </a:lnTo>
                  <a:lnTo>
                    <a:pt x="45" y="91"/>
                  </a:lnTo>
                  <a:lnTo>
                    <a:pt x="0" y="5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5" name="Freeform 166"/>
            <p:cNvSpPr>
              <a:spLocks/>
            </p:cNvSpPr>
            <p:nvPr/>
          </p:nvSpPr>
          <p:spPr bwMode="auto">
            <a:xfrm>
              <a:off x="2828" y="1589"/>
              <a:ext cx="180" cy="183"/>
            </a:xfrm>
            <a:custGeom>
              <a:avLst/>
              <a:gdLst>
                <a:gd name="T0" fmla="*/ 0 w 284"/>
                <a:gd name="T1" fmla="*/ 1 h 286"/>
                <a:gd name="T2" fmla="*/ 1 w 284"/>
                <a:gd name="T3" fmla="*/ 1 h 286"/>
                <a:gd name="T4" fmla="*/ 1 w 284"/>
                <a:gd name="T5" fmla="*/ 1 h 286"/>
                <a:gd name="T6" fmla="*/ 1 w 284"/>
                <a:gd name="T7" fmla="*/ 1 h 286"/>
                <a:gd name="T8" fmla="*/ 1 w 284"/>
                <a:gd name="T9" fmla="*/ 1 h 286"/>
                <a:gd name="T10" fmla="*/ 1 w 284"/>
                <a:gd name="T11" fmla="*/ 0 h 286"/>
                <a:gd name="T12" fmla="*/ 1 w 284"/>
                <a:gd name="T13" fmla="*/ 1 h 286"/>
                <a:gd name="T14" fmla="*/ 1 w 284"/>
                <a:gd name="T15" fmla="*/ 1 h 286"/>
                <a:gd name="T16" fmla="*/ 1 w 284"/>
                <a:gd name="T17" fmla="*/ 1 h 286"/>
                <a:gd name="T18" fmla="*/ 1 w 284"/>
                <a:gd name="T19" fmla="*/ 1 h 286"/>
                <a:gd name="T20" fmla="*/ 1 w 284"/>
                <a:gd name="T21" fmla="*/ 1 h 286"/>
                <a:gd name="T22" fmla="*/ 1 w 284"/>
                <a:gd name="T23" fmla="*/ 1 h 286"/>
                <a:gd name="T24" fmla="*/ 1 w 284"/>
                <a:gd name="T25" fmla="*/ 1 h 286"/>
                <a:gd name="T26" fmla="*/ 1 w 284"/>
                <a:gd name="T27" fmla="*/ 1 h 286"/>
                <a:gd name="T28" fmla="*/ 1 w 284"/>
                <a:gd name="T29" fmla="*/ 1 h 286"/>
                <a:gd name="T30" fmla="*/ 1 w 284"/>
                <a:gd name="T31" fmla="*/ 1 h 286"/>
                <a:gd name="T32" fmla="*/ 1 w 284"/>
                <a:gd name="T33" fmla="*/ 1 h 286"/>
                <a:gd name="T34" fmla="*/ 1 w 284"/>
                <a:gd name="T35" fmla="*/ 1 h 286"/>
                <a:gd name="T36" fmla="*/ 1 w 284"/>
                <a:gd name="T37" fmla="*/ 1 h 286"/>
                <a:gd name="T38" fmla="*/ 1 w 284"/>
                <a:gd name="T39" fmla="*/ 1 h 286"/>
                <a:gd name="T40" fmla="*/ 1 w 284"/>
                <a:gd name="T41" fmla="*/ 1 h 286"/>
                <a:gd name="T42" fmla="*/ 1 w 284"/>
                <a:gd name="T43" fmla="*/ 1 h 286"/>
                <a:gd name="T44" fmla="*/ 0 w 284"/>
                <a:gd name="T45" fmla="*/ 1 h 2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4" h="286">
                  <a:moveTo>
                    <a:pt x="0" y="71"/>
                  </a:moveTo>
                  <a:lnTo>
                    <a:pt x="3" y="37"/>
                  </a:lnTo>
                  <a:lnTo>
                    <a:pt x="38" y="23"/>
                  </a:lnTo>
                  <a:lnTo>
                    <a:pt x="53" y="37"/>
                  </a:lnTo>
                  <a:lnTo>
                    <a:pt x="86" y="7"/>
                  </a:lnTo>
                  <a:lnTo>
                    <a:pt x="125" y="0"/>
                  </a:lnTo>
                  <a:lnTo>
                    <a:pt x="163" y="19"/>
                  </a:lnTo>
                  <a:lnTo>
                    <a:pt x="163" y="53"/>
                  </a:lnTo>
                  <a:lnTo>
                    <a:pt x="132" y="53"/>
                  </a:lnTo>
                  <a:lnTo>
                    <a:pt x="137" y="96"/>
                  </a:lnTo>
                  <a:lnTo>
                    <a:pt x="191" y="160"/>
                  </a:lnTo>
                  <a:lnTo>
                    <a:pt x="225" y="162"/>
                  </a:lnTo>
                  <a:lnTo>
                    <a:pt x="221" y="178"/>
                  </a:lnTo>
                  <a:lnTo>
                    <a:pt x="284" y="222"/>
                  </a:lnTo>
                  <a:lnTo>
                    <a:pt x="242" y="215"/>
                  </a:lnTo>
                  <a:lnTo>
                    <a:pt x="251" y="254"/>
                  </a:lnTo>
                  <a:lnTo>
                    <a:pt x="225" y="286"/>
                  </a:lnTo>
                  <a:lnTo>
                    <a:pt x="212" y="224"/>
                  </a:lnTo>
                  <a:lnTo>
                    <a:pt x="105" y="150"/>
                  </a:lnTo>
                  <a:lnTo>
                    <a:pt x="84" y="100"/>
                  </a:lnTo>
                  <a:lnTo>
                    <a:pt x="50" y="90"/>
                  </a:lnTo>
                  <a:lnTo>
                    <a:pt x="19" y="106"/>
                  </a:lnTo>
                  <a:lnTo>
                    <a:pt x="0" y="7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6" name="Freeform 167"/>
            <p:cNvSpPr>
              <a:spLocks/>
            </p:cNvSpPr>
            <p:nvPr/>
          </p:nvSpPr>
          <p:spPr bwMode="auto">
            <a:xfrm>
              <a:off x="2849" y="1708"/>
              <a:ext cx="25" cy="44"/>
            </a:xfrm>
            <a:custGeom>
              <a:avLst/>
              <a:gdLst>
                <a:gd name="T0" fmla="*/ 0 w 38"/>
                <a:gd name="T1" fmla="*/ 1 h 68"/>
                <a:gd name="T2" fmla="*/ 1 w 38"/>
                <a:gd name="T3" fmla="*/ 1 h 68"/>
                <a:gd name="T4" fmla="*/ 1 w 38"/>
                <a:gd name="T5" fmla="*/ 1 h 68"/>
                <a:gd name="T6" fmla="*/ 1 w 38"/>
                <a:gd name="T7" fmla="*/ 1 h 68"/>
                <a:gd name="T8" fmla="*/ 1 w 38"/>
                <a:gd name="T9" fmla="*/ 0 h 68"/>
                <a:gd name="T10" fmla="*/ 0 w 38"/>
                <a:gd name="T11" fmla="*/ 1 h 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68">
                  <a:moveTo>
                    <a:pt x="0" y="10"/>
                  </a:moveTo>
                  <a:lnTo>
                    <a:pt x="7" y="64"/>
                  </a:lnTo>
                  <a:lnTo>
                    <a:pt x="23" y="68"/>
                  </a:lnTo>
                  <a:lnTo>
                    <a:pt x="38" y="25"/>
                  </a:lnTo>
                  <a:lnTo>
                    <a:pt x="23" y="0"/>
                  </a:lnTo>
                  <a:lnTo>
                    <a:pt x="0" y="1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7" name="Freeform 168"/>
            <p:cNvSpPr>
              <a:spLocks/>
            </p:cNvSpPr>
            <p:nvPr/>
          </p:nvSpPr>
          <p:spPr bwMode="auto">
            <a:xfrm>
              <a:off x="2810" y="1525"/>
              <a:ext cx="10" cy="11"/>
            </a:xfrm>
            <a:custGeom>
              <a:avLst/>
              <a:gdLst>
                <a:gd name="T0" fmla="*/ 0 w 15"/>
                <a:gd name="T1" fmla="*/ 1 h 18"/>
                <a:gd name="T2" fmla="*/ 1 w 15"/>
                <a:gd name="T3" fmla="*/ 0 h 18"/>
                <a:gd name="T4" fmla="*/ 1 w 15"/>
                <a:gd name="T5" fmla="*/ 1 h 18"/>
                <a:gd name="T6" fmla="*/ 0 w 15"/>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8">
                  <a:moveTo>
                    <a:pt x="0" y="17"/>
                  </a:moveTo>
                  <a:lnTo>
                    <a:pt x="11" y="0"/>
                  </a:lnTo>
                  <a:lnTo>
                    <a:pt x="15" y="18"/>
                  </a:lnTo>
                  <a:lnTo>
                    <a:pt x="0" y="1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8" name="Freeform 169"/>
            <p:cNvSpPr>
              <a:spLocks/>
            </p:cNvSpPr>
            <p:nvPr/>
          </p:nvSpPr>
          <p:spPr bwMode="auto">
            <a:xfrm>
              <a:off x="2581" y="1697"/>
              <a:ext cx="51" cy="91"/>
            </a:xfrm>
            <a:custGeom>
              <a:avLst/>
              <a:gdLst>
                <a:gd name="T0" fmla="*/ 0 w 78"/>
                <a:gd name="T1" fmla="*/ 1 h 144"/>
                <a:gd name="T2" fmla="*/ 1 w 78"/>
                <a:gd name="T3" fmla="*/ 0 h 144"/>
                <a:gd name="T4" fmla="*/ 1 w 78"/>
                <a:gd name="T5" fmla="*/ 1 h 144"/>
                <a:gd name="T6" fmla="*/ 1 w 78"/>
                <a:gd name="T7" fmla="*/ 1 h 144"/>
                <a:gd name="T8" fmla="*/ 1 w 78"/>
                <a:gd name="T9" fmla="*/ 1 h 144"/>
                <a:gd name="T10" fmla="*/ 1 w 78"/>
                <a:gd name="T11" fmla="*/ 1 h 144"/>
                <a:gd name="T12" fmla="*/ 1 w 78"/>
                <a:gd name="T13" fmla="*/ 1 h 144"/>
                <a:gd name="T14" fmla="*/ 0 w 78"/>
                <a:gd name="T15" fmla="*/ 1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 h="144">
                  <a:moveTo>
                    <a:pt x="0" y="93"/>
                  </a:moveTo>
                  <a:lnTo>
                    <a:pt x="15" y="0"/>
                  </a:lnTo>
                  <a:lnTo>
                    <a:pt x="78" y="4"/>
                  </a:lnTo>
                  <a:lnTo>
                    <a:pt x="51" y="67"/>
                  </a:lnTo>
                  <a:lnTo>
                    <a:pt x="51" y="142"/>
                  </a:lnTo>
                  <a:lnTo>
                    <a:pt x="13" y="144"/>
                  </a:lnTo>
                  <a:lnTo>
                    <a:pt x="17" y="101"/>
                  </a:lnTo>
                  <a:lnTo>
                    <a:pt x="0" y="9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39" name="Freeform 170"/>
            <p:cNvSpPr>
              <a:spLocks/>
            </p:cNvSpPr>
            <p:nvPr/>
          </p:nvSpPr>
          <p:spPr bwMode="auto">
            <a:xfrm>
              <a:off x="3033" y="1564"/>
              <a:ext cx="146" cy="94"/>
            </a:xfrm>
            <a:custGeom>
              <a:avLst/>
              <a:gdLst>
                <a:gd name="T0" fmla="*/ 0 w 230"/>
                <a:gd name="T1" fmla="*/ 1 h 149"/>
                <a:gd name="T2" fmla="*/ 1 w 230"/>
                <a:gd name="T3" fmla="*/ 1 h 149"/>
                <a:gd name="T4" fmla="*/ 1 w 230"/>
                <a:gd name="T5" fmla="*/ 1 h 149"/>
                <a:gd name="T6" fmla="*/ 1 w 230"/>
                <a:gd name="T7" fmla="*/ 1 h 149"/>
                <a:gd name="T8" fmla="*/ 1 w 230"/>
                <a:gd name="T9" fmla="*/ 1 h 149"/>
                <a:gd name="T10" fmla="*/ 1 w 230"/>
                <a:gd name="T11" fmla="*/ 1 h 149"/>
                <a:gd name="T12" fmla="*/ 1 w 230"/>
                <a:gd name="T13" fmla="*/ 0 h 149"/>
                <a:gd name="T14" fmla="*/ 1 w 230"/>
                <a:gd name="T15" fmla="*/ 1 h 149"/>
                <a:gd name="T16" fmla="*/ 0 w 230"/>
                <a:gd name="T17" fmla="*/ 1 h 1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149">
                  <a:moveTo>
                    <a:pt x="0" y="73"/>
                  </a:moveTo>
                  <a:lnTo>
                    <a:pt x="60" y="136"/>
                  </a:lnTo>
                  <a:lnTo>
                    <a:pt x="207" y="149"/>
                  </a:lnTo>
                  <a:lnTo>
                    <a:pt x="230" y="94"/>
                  </a:lnTo>
                  <a:lnTo>
                    <a:pt x="193" y="94"/>
                  </a:lnTo>
                  <a:lnTo>
                    <a:pt x="190" y="48"/>
                  </a:lnTo>
                  <a:lnTo>
                    <a:pt x="159" y="0"/>
                  </a:lnTo>
                  <a:lnTo>
                    <a:pt x="60" y="11"/>
                  </a:lnTo>
                  <a:lnTo>
                    <a:pt x="0" y="7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0" name="Freeform 171"/>
            <p:cNvSpPr>
              <a:spLocks/>
            </p:cNvSpPr>
            <p:nvPr/>
          </p:nvSpPr>
          <p:spPr bwMode="auto">
            <a:xfrm>
              <a:off x="3439" y="661"/>
              <a:ext cx="74" cy="34"/>
            </a:xfrm>
            <a:custGeom>
              <a:avLst/>
              <a:gdLst>
                <a:gd name="T0" fmla="*/ 0 w 118"/>
                <a:gd name="T1" fmla="*/ 1 h 55"/>
                <a:gd name="T2" fmla="*/ 1 w 118"/>
                <a:gd name="T3" fmla="*/ 1 h 55"/>
                <a:gd name="T4" fmla="*/ 1 w 118"/>
                <a:gd name="T5" fmla="*/ 1 h 55"/>
                <a:gd name="T6" fmla="*/ 1 w 118"/>
                <a:gd name="T7" fmla="*/ 0 h 55"/>
                <a:gd name="T8" fmla="*/ 1 w 118"/>
                <a:gd name="T9" fmla="*/ 1 h 55"/>
                <a:gd name="T10" fmla="*/ 1 w 118"/>
                <a:gd name="T11" fmla="*/ 1 h 55"/>
                <a:gd name="T12" fmla="*/ 1 w 118"/>
                <a:gd name="T13" fmla="*/ 1 h 55"/>
                <a:gd name="T14" fmla="*/ 1 w 118"/>
                <a:gd name="T15" fmla="*/ 1 h 55"/>
                <a:gd name="T16" fmla="*/ 1 w 118"/>
                <a:gd name="T17" fmla="*/ 1 h 55"/>
                <a:gd name="T18" fmla="*/ 1 w 118"/>
                <a:gd name="T19" fmla="*/ 1 h 55"/>
                <a:gd name="T20" fmla="*/ 0 w 118"/>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55">
                  <a:moveTo>
                    <a:pt x="0" y="40"/>
                  </a:moveTo>
                  <a:lnTo>
                    <a:pt x="24" y="29"/>
                  </a:lnTo>
                  <a:lnTo>
                    <a:pt x="7" y="14"/>
                  </a:lnTo>
                  <a:lnTo>
                    <a:pt x="93" y="0"/>
                  </a:lnTo>
                  <a:lnTo>
                    <a:pt x="104" y="2"/>
                  </a:lnTo>
                  <a:lnTo>
                    <a:pt x="90" y="13"/>
                  </a:lnTo>
                  <a:lnTo>
                    <a:pt x="118" y="11"/>
                  </a:lnTo>
                  <a:lnTo>
                    <a:pt x="44" y="44"/>
                  </a:lnTo>
                  <a:lnTo>
                    <a:pt x="25" y="55"/>
                  </a:lnTo>
                  <a:lnTo>
                    <a:pt x="26" y="41"/>
                  </a:lnTo>
                  <a:lnTo>
                    <a:pt x="0" y="4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1" name="Freeform 172"/>
            <p:cNvSpPr>
              <a:spLocks/>
            </p:cNvSpPr>
            <p:nvPr/>
          </p:nvSpPr>
          <p:spPr bwMode="auto">
            <a:xfrm>
              <a:off x="3681" y="643"/>
              <a:ext cx="48" cy="24"/>
            </a:xfrm>
            <a:custGeom>
              <a:avLst/>
              <a:gdLst>
                <a:gd name="T0" fmla="*/ 0 w 76"/>
                <a:gd name="T1" fmla="*/ 1 h 38"/>
                <a:gd name="T2" fmla="*/ 1 w 76"/>
                <a:gd name="T3" fmla="*/ 1 h 38"/>
                <a:gd name="T4" fmla="*/ 1 w 76"/>
                <a:gd name="T5" fmla="*/ 1 h 38"/>
                <a:gd name="T6" fmla="*/ 1 w 76"/>
                <a:gd name="T7" fmla="*/ 0 h 38"/>
                <a:gd name="T8" fmla="*/ 0 w 76"/>
                <a:gd name="T9" fmla="*/ 1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38">
                  <a:moveTo>
                    <a:pt x="0" y="23"/>
                  </a:moveTo>
                  <a:lnTo>
                    <a:pt x="24" y="38"/>
                  </a:lnTo>
                  <a:lnTo>
                    <a:pt x="76" y="23"/>
                  </a:lnTo>
                  <a:lnTo>
                    <a:pt x="44" y="0"/>
                  </a:lnTo>
                  <a:lnTo>
                    <a:pt x="0" y="2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2" name="Freeform 173"/>
            <p:cNvSpPr>
              <a:spLocks/>
            </p:cNvSpPr>
            <p:nvPr/>
          </p:nvSpPr>
          <p:spPr bwMode="auto">
            <a:xfrm>
              <a:off x="2583" y="1660"/>
              <a:ext cx="192" cy="147"/>
            </a:xfrm>
            <a:custGeom>
              <a:avLst/>
              <a:gdLst>
                <a:gd name="T0" fmla="*/ 0 w 302"/>
                <a:gd name="T1" fmla="*/ 1 h 234"/>
                <a:gd name="T2" fmla="*/ 1 w 302"/>
                <a:gd name="T3" fmla="*/ 1 h 234"/>
                <a:gd name="T4" fmla="*/ 1 w 302"/>
                <a:gd name="T5" fmla="*/ 1 h 234"/>
                <a:gd name="T6" fmla="*/ 1 w 302"/>
                <a:gd name="T7" fmla="*/ 1 h 234"/>
                <a:gd name="T8" fmla="*/ 1 w 302"/>
                <a:gd name="T9" fmla="*/ 1 h 234"/>
                <a:gd name="T10" fmla="*/ 1 w 302"/>
                <a:gd name="T11" fmla="*/ 1 h 234"/>
                <a:gd name="T12" fmla="*/ 1 w 302"/>
                <a:gd name="T13" fmla="*/ 1 h 234"/>
                <a:gd name="T14" fmla="*/ 1 w 302"/>
                <a:gd name="T15" fmla="*/ 1 h 234"/>
                <a:gd name="T16" fmla="*/ 1 w 302"/>
                <a:gd name="T17" fmla="*/ 1 h 234"/>
                <a:gd name="T18" fmla="*/ 1 w 302"/>
                <a:gd name="T19" fmla="*/ 1 h 234"/>
                <a:gd name="T20" fmla="*/ 1 w 302"/>
                <a:gd name="T21" fmla="*/ 1 h 234"/>
                <a:gd name="T22" fmla="*/ 1 w 302"/>
                <a:gd name="T23" fmla="*/ 1 h 234"/>
                <a:gd name="T24" fmla="*/ 1 w 302"/>
                <a:gd name="T25" fmla="*/ 1 h 234"/>
                <a:gd name="T26" fmla="*/ 1 w 302"/>
                <a:gd name="T27" fmla="*/ 1 h 234"/>
                <a:gd name="T28" fmla="*/ 1 w 302"/>
                <a:gd name="T29" fmla="*/ 1 h 234"/>
                <a:gd name="T30" fmla="*/ 1 w 302"/>
                <a:gd name="T31" fmla="*/ 0 h 234"/>
                <a:gd name="T32" fmla="*/ 0 w 302"/>
                <a:gd name="T33" fmla="*/ 1 h 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2" h="234">
                  <a:moveTo>
                    <a:pt x="0" y="23"/>
                  </a:moveTo>
                  <a:lnTo>
                    <a:pt x="12" y="59"/>
                  </a:lnTo>
                  <a:lnTo>
                    <a:pt x="75" y="63"/>
                  </a:lnTo>
                  <a:lnTo>
                    <a:pt x="48" y="126"/>
                  </a:lnTo>
                  <a:lnTo>
                    <a:pt x="48" y="201"/>
                  </a:lnTo>
                  <a:lnTo>
                    <a:pt x="95" y="234"/>
                  </a:lnTo>
                  <a:lnTo>
                    <a:pt x="178" y="215"/>
                  </a:lnTo>
                  <a:lnTo>
                    <a:pt x="228" y="158"/>
                  </a:lnTo>
                  <a:lnTo>
                    <a:pt x="216" y="135"/>
                  </a:lnTo>
                  <a:lnTo>
                    <a:pt x="244" y="90"/>
                  </a:lnTo>
                  <a:lnTo>
                    <a:pt x="298" y="59"/>
                  </a:lnTo>
                  <a:lnTo>
                    <a:pt x="302" y="41"/>
                  </a:lnTo>
                  <a:lnTo>
                    <a:pt x="259" y="40"/>
                  </a:lnTo>
                  <a:lnTo>
                    <a:pt x="256" y="35"/>
                  </a:lnTo>
                  <a:lnTo>
                    <a:pt x="181" y="8"/>
                  </a:lnTo>
                  <a:lnTo>
                    <a:pt x="30" y="0"/>
                  </a:lnTo>
                  <a:lnTo>
                    <a:pt x="0" y="2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3" name="Freeform 174"/>
            <p:cNvSpPr>
              <a:spLocks/>
            </p:cNvSpPr>
            <p:nvPr/>
          </p:nvSpPr>
          <p:spPr bwMode="auto">
            <a:xfrm>
              <a:off x="2889" y="691"/>
              <a:ext cx="162" cy="126"/>
            </a:xfrm>
            <a:custGeom>
              <a:avLst/>
              <a:gdLst>
                <a:gd name="T0" fmla="*/ 0 w 256"/>
                <a:gd name="T1" fmla="*/ 1 h 199"/>
                <a:gd name="T2" fmla="*/ 1 w 256"/>
                <a:gd name="T3" fmla="*/ 1 h 199"/>
                <a:gd name="T4" fmla="*/ 1 w 256"/>
                <a:gd name="T5" fmla="*/ 1 h 199"/>
                <a:gd name="T6" fmla="*/ 1 w 256"/>
                <a:gd name="T7" fmla="*/ 1 h 199"/>
                <a:gd name="T8" fmla="*/ 1 w 256"/>
                <a:gd name="T9" fmla="*/ 1 h 199"/>
                <a:gd name="T10" fmla="*/ 1 w 256"/>
                <a:gd name="T11" fmla="*/ 1 h 199"/>
                <a:gd name="T12" fmla="*/ 1 w 256"/>
                <a:gd name="T13" fmla="*/ 1 h 199"/>
                <a:gd name="T14" fmla="*/ 1 w 256"/>
                <a:gd name="T15" fmla="*/ 1 h 199"/>
                <a:gd name="T16" fmla="*/ 1 w 256"/>
                <a:gd name="T17" fmla="*/ 1 h 199"/>
                <a:gd name="T18" fmla="*/ 1 w 256"/>
                <a:gd name="T19" fmla="*/ 1 h 199"/>
                <a:gd name="T20" fmla="*/ 1 w 256"/>
                <a:gd name="T21" fmla="*/ 1 h 199"/>
                <a:gd name="T22" fmla="*/ 1 w 256"/>
                <a:gd name="T23" fmla="*/ 1 h 199"/>
                <a:gd name="T24" fmla="*/ 1 w 256"/>
                <a:gd name="T25" fmla="*/ 1 h 199"/>
                <a:gd name="T26" fmla="*/ 1 w 256"/>
                <a:gd name="T27" fmla="*/ 1 h 199"/>
                <a:gd name="T28" fmla="*/ 1 w 256"/>
                <a:gd name="T29" fmla="*/ 1 h 199"/>
                <a:gd name="T30" fmla="*/ 1 w 256"/>
                <a:gd name="T31" fmla="*/ 1 h 199"/>
                <a:gd name="T32" fmla="*/ 1 w 256"/>
                <a:gd name="T33" fmla="*/ 1 h 199"/>
                <a:gd name="T34" fmla="*/ 1 w 256"/>
                <a:gd name="T35" fmla="*/ 1 h 199"/>
                <a:gd name="T36" fmla="*/ 1 w 256"/>
                <a:gd name="T37" fmla="*/ 1 h 199"/>
                <a:gd name="T38" fmla="*/ 1 w 256"/>
                <a:gd name="T39" fmla="*/ 1 h 199"/>
                <a:gd name="T40" fmla="*/ 1 w 256"/>
                <a:gd name="T41" fmla="*/ 1 h 199"/>
                <a:gd name="T42" fmla="*/ 1 w 256"/>
                <a:gd name="T43" fmla="*/ 1 h 199"/>
                <a:gd name="T44" fmla="*/ 1 w 256"/>
                <a:gd name="T45" fmla="*/ 1 h 199"/>
                <a:gd name="T46" fmla="*/ 1 w 256"/>
                <a:gd name="T47" fmla="*/ 1 h 199"/>
                <a:gd name="T48" fmla="*/ 1 w 256"/>
                <a:gd name="T49" fmla="*/ 1 h 199"/>
                <a:gd name="T50" fmla="*/ 1 w 256"/>
                <a:gd name="T51" fmla="*/ 1 h 199"/>
                <a:gd name="T52" fmla="*/ 1 w 256"/>
                <a:gd name="T53" fmla="*/ 1 h 199"/>
                <a:gd name="T54" fmla="*/ 1 w 256"/>
                <a:gd name="T55" fmla="*/ 1 h 199"/>
                <a:gd name="T56" fmla="*/ 1 w 256"/>
                <a:gd name="T57" fmla="*/ 1 h 199"/>
                <a:gd name="T58" fmla="*/ 1 w 256"/>
                <a:gd name="T59" fmla="*/ 0 h 199"/>
                <a:gd name="T60" fmla="*/ 1 w 256"/>
                <a:gd name="T61" fmla="*/ 1 h 199"/>
                <a:gd name="T62" fmla="*/ 1 w 256"/>
                <a:gd name="T63" fmla="*/ 1 h 199"/>
                <a:gd name="T64" fmla="*/ 1 w 256"/>
                <a:gd name="T65" fmla="*/ 1 h 199"/>
                <a:gd name="T66" fmla="*/ 1 w 256"/>
                <a:gd name="T67" fmla="*/ 1 h 199"/>
                <a:gd name="T68" fmla="*/ 1 w 256"/>
                <a:gd name="T69" fmla="*/ 1 h 199"/>
                <a:gd name="T70" fmla="*/ 1 w 256"/>
                <a:gd name="T71" fmla="*/ 1 h 199"/>
                <a:gd name="T72" fmla="*/ 1 w 256"/>
                <a:gd name="T73" fmla="*/ 1 h 199"/>
                <a:gd name="T74" fmla="*/ 0 w 256"/>
                <a:gd name="T75" fmla="*/ 1 h 1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6" h="199">
                  <a:moveTo>
                    <a:pt x="0" y="23"/>
                  </a:moveTo>
                  <a:lnTo>
                    <a:pt x="3" y="47"/>
                  </a:lnTo>
                  <a:lnTo>
                    <a:pt x="29" y="47"/>
                  </a:lnTo>
                  <a:lnTo>
                    <a:pt x="21" y="61"/>
                  </a:lnTo>
                  <a:lnTo>
                    <a:pt x="41" y="71"/>
                  </a:lnTo>
                  <a:lnTo>
                    <a:pt x="14" y="65"/>
                  </a:lnTo>
                  <a:lnTo>
                    <a:pt x="58" y="91"/>
                  </a:lnTo>
                  <a:lnTo>
                    <a:pt x="41" y="98"/>
                  </a:lnTo>
                  <a:lnTo>
                    <a:pt x="55" y="109"/>
                  </a:lnTo>
                  <a:lnTo>
                    <a:pt x="95" y="101"/>
                  </a:lnTo>
                  <a:lnTo>
                    <a:pt x="94" y="82"/>
                  </a:lnTo>
                  <a:lnTo>
                    <a:pt x="113" y="73"/>
                  </a:lnTo>
                  <a:lnTo>
                    <a:pt x="116" y="98"/>
                  </a:lnTo>
                  <a:lnTo>
                    <a:pt x="140" y="82"/>
                  </a:lnTo>
                  <a:lnTo>
                    <a:pt x="136" y="98"/>
                  </a:lnTo>
                  <a:lnTo>
                    <a:pt x="162" y="98"/>
                  </a:lnTo>
                  <a:lnTo>
                    <a:pt x="72" y="122"/>
                  </a:lnTo>
                  <a:lnTo>
                    <a:pt x="74" y="138"/>
                  </a:lnTo>
                  <a:lnTo>
                    <a:pt x="147" y="127"/>
                  </a:lnTo>
                  <a:lnTo>
                    <a:pt x="100" y="141"/>
                  </a:lnTo>
                  <a:lnTo>
                    <a:pt x="129" y="149"/>
                  </a:lnTo>
                  <a:lnTo>
                    <a:pt x="79" y="158"/>
                  </a:lnTo>
                  <a:lnTo>
                    <a:pt x="152" y="199"/>
                  </a:lnTo>
                  <a:lnTo>
                    <a:pt x="197" y="98"/>
                  </a:lnTo>
                  <a:lnTo>
                    <a:pt x="256" y="73"/>
                  </a:lnTo>
                  <a:lnTo>
                    <a:pt x="194" y="55"/>
                  </a:lnTo>
                  <a:lnTo>
                    <a:pt x="188" y="32"/>
                  </a:lnTo>
                  <a:lnTo>
                    <a:pt x="164" y="46"/>
                  </a:lnTo>
                  <a:lnTo>
                    <a:pt x="174" y="21"/>
                  </a:lnTo>
                  <a:lnTo>
                    <a:pt x="133" y="0"/>
                  </a:lnTo>
                  <a:lnTo>
                    <a:pt x="118" y="21"/>
                  </a:lnTo>
                  <a:lnTo>
                    <a:pt x="137" y="71"/>
                  </a:lnTo>
                  <a:lnTo>
                    <a:pt x="91" y="19"/>
                  </a:lnTo>
                  <a:lnTo>
                    <a:pt x="74" y="32"/>
                  </a:lnTo>
                  <a:lnTo>
                    <a:pt x="86" y="52"/>
                  </a:lnTo>
                  <a:lnTo>
                    <a:pt x="40" y="32"/>
                  </a:lnTo>
                  <a:lnTo>
                    <a:pt x="73" y="18"/>
                  </a:lnTo>
                  <a:lnTo>
                    <a:pt x="0" y="2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4" name="Freeform 175"/>
            <p:cNvSpPr>
              <a:spLocks/>
            </p:cNvSpPr>
            <p:nvPr/>
          </p:nvSpPr>
          <p:spPr bwMode="auto">
            <a:xfrm>
              <a:off x="2991" y="675"/>
              <a:ext cx="150" cy="52"/>
            </a:xfrm>
            <a:custGeom>
              <a:avLst/>
              <a:gdLst>
                <a:gd name="T0" fmla="*/ 0 w 234"/>
                <a:gd name="T1" fmla="*/ 1 h 83"/>
                <a:gd name="T2" fmla="*/ 1 w 234"/>
                <a:gd name="T3" fmla="*/ 1 h 83"/>
                <a:gd name="T4" fmla="*/ 1 w 234"/>
                <a:gd name="T5" fmla="*/ 1 h 83"/>
                <a:gd name="T6" fmla="*/ 1 w 234"/>
                <a:gd name="T7" fmla="*/ 1 h 83"/>
                <a:gd name="T8" fmla="*/ 1 w 234"/>
                <a:gd name="T9" fmla="*/ 1 h 83"/>
                <a:gd name="T10" fmla="*/ 1 w 234"/>
                <a:gd name="T11" fmla="*/ 1 h 83"/>
                <a:gd name="T12" fmla="*/ 1 w 234"/>
                <a:gd name="T13" fmla="*/ 1 h 83"/>
                <a:gd name="T14" fmla="*/ 1 w 234"/>
                <a:gd name="T15" fmla="*/ 1 h 83"/>
                <a:gd name="T16" fmla="*/ 1 w 234"/>
                <a:gd name="T17" fmla="*/ 1 h 83"/>
                <a:gd name="T18" fmla="*/ 1 w 234"/>
                <a:gd name="T19" fmla="*/ 1 h 83"/>
                <a:gd name="T20" fmla="*/ 1 w 234"/>
                <a:gd name="T21" fmla="*/ 1 h 83"/>
                <a:gd name="T22" fmla="*/ 1 w 234"/>
                <a:gd name="T23" fmla="*/ 1 h 83"/>
                <a:gd name="T24" fmla="*/ 1 w 234"/>
                <a:gd name="T25" fmla="*/ 1 h 83"/>
                <a:gd name="T26" fmla="*/ 1 w 234"/>
                <a:gd name="T27" fmla="*/ 0 h 83"/>
                <a:gd name="T28" fmla="*/ 1 w 234"/>
                <a:gd name="T29" fmla="*/ 1 h 83"/>
                <a:gd name="T30" fmla="*/ 1 w 234"/>
                <a:gd name="T31" fmla="*/ 0 h 83"/>
                <a:gd name="T32" fmla="*/ 1 w 234"/>
                <a:gd name="T33" fmla="*/ 1 h 83"/>
                <a:gd name="T34" fmla="*/ 1 w 234"/>
                <a:gd name="T35" fmla="*/ 1 h 83"/>
                <a:gd name="T36" fmla="*/ 1 w 234"/>
                <a:gd name="T37" fmla="*/ 1 h 83"/>
                <a:gd name="T38" fmla="*/ 0 w 234"/>
                <a:gd name="T39" fmla="*/ 1 h 8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4" h="83">
                  <a:moveTo>
                    <a:pt x="0" y="22"/>
                  </a:moveTo>
                  <a:lnTo>
                    <a:pt x="32" y="31"/>
                  </a:lnTo>
                  <a:lnTo>
                    <a:pt x="16" y="36"/>
                  </a:lnTo>
                  <a:lnTo>
                    <a:pt x="25" y="45"/>
                  </a:lnTo>
                  <a:lnTo>
                    <a:pt x="108" y="44"/>
                  </a:lnTo>
                  <a:lnTo>
                    <a:pt x="52" y="58"/>
                  </a:lnTo>
                  <a:lnTo>
                    <a:pt x="141" y="83"/>
                  </a:lnTo>
                  <a:lnTo>
                    <a:pt x="199" y="67"/>
                  </a:lnTo>
                  <a:lnTo>
                    <a:pt x="234" y="36"/>
                  </a:lnTo>
                  <a:lnTo>
                    <a:pt x="224" y="22"/>
                  </a:lnTo>
                  <a:lnTo>
                    <a:pt x="169" y="24"/>
                  </a:lnTo>
                  <a:lnTo>
                    <a:pt x="177" y="10"/>
                  </a:lnTo>
                  <a:lnTo>
                    <a:pt x="135" y="26"/>
                  </a:lnTo>
                  <a:lnTo>
                    <a:pt x="125" y="0"/>
                  </a:lnTo>
                  <a:lnTo>
                    <a:pt x="118" y="31"/>
                  </a:lnTo>
                  <a:lnTo>
                    <a:pt x="52" y="0"/>
                  </a:lnTo>
                  <a:lnTo>
                    <a:pt x="57" y="19"/>
                  </a:lnTo>
                  <a:lnTo>
                    <a:pt x="40" y="10"/>
                  </a:lnTo>
                  <a:lnTo>
                    <a:pt x="45" y="31"/>
                  </a:lnTo>
                  <a:lnTo>
                    <a:pt x="0" y="2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5" name="Freeform 176"/>
            <p:cNvSpPr>
              <a:spLocks/>
            </p:cNvSpPr>
            <p:nvPr/>
          </p:nvSpPr>
          <p:spPr bwMode="auto">
            <a:xfrm>
              <a:off x="3042" y="757"/>
              <a:ext cx="62" cy="38"/>
            </a:xfrm>
            <a:custGeom>
              <a:avLst/>
              <a:gdLst>
                <a:gd name="T0" fmla="*/ 0 w 99"/>
                <a:gd name="T1" fmla="*/ 1 h 59"/>
                <a:gd name="T2" fmla="*/ 1 w 99"/>
                <a:gd name="T3" fmla="*/ 1 h 59"/>
                <a:gd name="T4" fmla="*/ 1 w 99"/>
                <a:gd name="T5" fmla="*/ 0 h 59"/>
                <a:gd name="T6" fmla="*/ 1 w 99"/>
                <a:gd name="T7" fmla="*/ 1 h 59"/>
                <a:gd name="T8" fmla="*/ 1 w 99"/>
                <a:gd name="T9" fmla="*/ 1 h 59"/>
                <a:gd name="T10" fmla="*/ 1 w 99"/>
                <a:gd name="T11" fmla="*/ 1 h 59"/>
                <a:gd name="T12" fmla="*/ 1 w 99"/>
                <a:gd name="T13" fmla="*/ 1 h 59"/>
                <a:gd name="T14" fmla="*/ 0 w 99"/>
                <a:gd name="T15" fmla="*/ 1 h 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9" h="59">
                  <a:moveTo>
                    <a:pt x="0" y="47"/>
                  </a:moveTo>
                  <a:lnTo>
                    <a:pt x="12" y="18"/>
                  </a:lnTo>
                  <a:lnTo>
                    <a:pt x="50" y="0"/>
                  </a:lnTo>
                  <a:lnTo>
                    <a:pt x="58" y="18"/>
                  </a:lnTo>
                  <a:lnTo>
                    <a:pt x="99" y="31"/>
                  </a:lnTo>
                  <a:lnTo>
                    <a:pt x="46" y="59"/>
                  </a:lnTo>
                  <a:lnTo>
                    <a:pt x="50" y="44"/>
                  </a:lnTo>
                  <a:lnTo>
                    <a:pt x="0" y="4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6" name="Freeform 177"/>
            <p:cNvSpPr>
              <a:spLocks/>
            </p:cNvSpPr>
            <p:nvPr/>
          </p:nvSpPr>
          <p:spPr bwMode="auto">
            <a:xfrm>
              <a:off x="2895" y="1055"/>
              <a:ext cx="198" cy="352"/>
            </a:xfrm>
            <a:custGeom>
              <a:avLst/>
              <a:gdLst>
                <a:gd name="T0" fmla="*/ 0 w 312"/>
                <a:gd name="T1" fmla="*/ 1 h 556"/>
                <a:gd name="T2" fmla="*/ 1 w 312"/>
                <a:gd name="T3" fmla="*/ 1 h 556"/>
                <a:gd name="T4" fmla="*/ 1 w 312"/>
                <a:gd name="T5" fmla="*/ 1 h 556"/>
                <a:gd name="T6" fmla="*/ 1 w 312"/>
                <a:gd name="T7" fmla="*/ 1 h 556"/>
                <a:gd name="T8" fmla="*/ 1 w 312"/>
                <a:gd name="T9" fmla="*/ 1 h 556"/>
                <a:gd name="T10" fmla="*/ 1 w 312"/>
                <a:gd name="T11" fmla="*/ 1 h 556"/>
                <a:gd name="T12" fmla="*/ 1 w 312"/>
                <a:gd name="T13" fmla="*/ 1 h 556"/>
                <a:gd name="T14" fmla="*/ 1 w 312"/>
                <a:gd name="T15" fmla="*/ 1 h 556"/>
                <a:gd name="T16" fmla="*/ 1 w 312"/>
                <a:gd name="T17" fmla="*/ 1 h 556"/>
                <a:gd name="T18" fmla="*/ 1 w 312"/>
                <a:gd name="T19" fmla="*/ 1 h 556"/>
                <a:gd name="T20" fmla="*/ 1 w 312"/>
                <a:gd name="T21" fmla="*/ 1 h 556"/>
                <a:gd name="T22" fmla="*/ 1 w 312"/>
                <a:gd name="T23" fmla="*/ 1 h 556"/>
                <a:gd name="T24" fmla="*/ 1 w 312"/>
                <a:gd name="T25" fmla="*/ 1 h 556"/>
                <a:gd name="T26" fmla="*/ 1 w 312"/>
                <a:gd name="T27" fmla="*/ 1 h 556"/>
                <a:gd name="T28" fmla="*/ 1 w 312"/>
                <a:gd name="T29" fmla="*/ 1 h 556"/>
                <a:gd name="T30" fmla="*/ 1 w 312"/>
                <a:gd name="T31" fmla="*/ 1 h 556"/>
                <a:gd name="T32" fmla="*/ 1 w 312"/>
                <a:gd name="T33" fmla="*/ 1 h 556"/>
                <a:gd name="T34" fmla="*/ 1 w 312"/>
                <a:gd name="T35" fmla="*/ 1 h 556"/>
                <a:gd name="T36" fmla="*/ 1 w 312"/>
                <a:gd name="T37" fmla="*/ 1 h 556"/>
                <a:gd name="T38" fmla="*/ 1 w 312"/>
                <a:gd name="T39" fmla="*/ 1 h 556"/>
                <a:gd name="T40" fmla="*/ 1 w 312"/>
                <a:gd name="T41" fmla="*/ 0 h 556"/>
                <a:gd name="T42" fmla="*/ 1 w 312"/>
                <a:gd name="T43" fmla="*/ 1 h 556"/>
                <a:gd name="T44" fmla="*/ 1 w 312"/>
                <a:gd name="T45" fmla="*/ 1 h 556"/>
                <a:gd name="T46" fmla="*/ 1 w 312"/>
                <a:gd name="T47" fmla="*/ 1 h 556"/>
                <a:gd name="T48" fmla="*/ 1 w 312"/>
                <a:gd name="T49" fmla="*/ 1 h 556"/>
                <a:gd name="T50" fmla="*/ 1 w 312"/>
                <a:gd name="T51" fmla="*/ 1 h 556"/>
                <a:gd name="T52" fmla="*/ 1 w 312"/>
                <a:gd name="T53" fmla="*/ 1 h 556"/>
                <a:gd name="T54" fmla="*/ 1 w 312"/>
                <a:gd name="T55" fmla="*/ 1 h 556"/>
                <a:gd name="T56" fmla="*/ 1 w 312"/>
                <a:gd name="T57" fmla="*/ 1 h 556"/>
                <a:gd name="T58" fmla="*/ 1 w 312"/>
                <a:gd name="T59" fmla="*/ 1 h 556"/>
                <a:gd name="T60" fmla="*/ 1 w 312"/>
                <a:gd name="T61" fmla="*/ 1 h 556"/>
                <a:gd name="T62" fmla="*/ 1 w 312"/>
                <a:gd name="T63" fmla="*/ 1 h 556"/>
                <a:gd name="T64" fmla="*/ 1 w 312"/>
                <a:gd name="T65" fmla="*/ 1 h 556"/>
                <a:gd name="T66" fmla="*/ 1 w 312"/>
                <a:gd name="T67" fmla="*/ 1 h 556"/>
                <a:gd name="T68" fmla="*/ 1 w 312"/>
                <a:gd name="T69" fmla="*/ 1 h 556"/>
                <a:gd name="T70" fmla="*/ 0 w 312"/>
                <a:gd name="T71" fmla="*/ 1 h 5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12" h="556">
                  <a:moveTo>
                    <a:pt x="0" y="420"/>
                  </a:moveTo>
                  <a:lnTo>
                    <a:pt x="14" y="484"/>
                  </a:lnTo>
                  <a:lnTo>
                    <a:pt x="43" y="515"/>
                  </a:lnTo>
                  <a:lnTo>
                    <a:pt x="39" y="556"/>
                  </a:lnTo>
                  <a:lnTo>
                    <a:pt x="114" y="528"/>
                  </a:lnTo>
                  <a:lnTo>
                    <a:pt x="134" y="440"/>
                  </a:lnTo>
                  <a:lnTo>
                    <a:pt x="120" y="434"/>
                  </a:lnTo>
                  <a:lnTo>
                    <a:pt x="179" y="406"/>
                  </a:lnTo>
                  <a:lnTo>
                    <a:pt x="123" y="398"/>
                  </a:lnTo>
                  <a:lnTo>
                    <a:pt x="162" y="406"/>
                  </a:lnTo>
                  <a:lnTo>
                    <a:pt x="185" y="384"/>
                  </a:lnTo>
                  <a:lnTo>
                    <a:pt x="153" y="358"/>
                  </a:lnTo>
                  <a:lnTo>
                    <a:pt x="122" y="376"/>
                  </a:lnTo>
                  <a:lnTo>
                    <a:pt x="148" y="361"/>
                  </a:lnTo>
                  <a:lnTo>
                    <a:pt x="148" y="282"/>
                  </a:lnTo>
                  <a:lnTo>
                    <a:pt x="253" y="204"/>
                  </a:lnTo>
                  <a:lnTo>
                    <a:pt x="244" y="185"/>
                  </a:lnTo>
                  <a:lnTo>
                    <a:pt x="262" y="147"/>
                  </a:lnTo>
                  <a:lnTo>
                    <a:pt x="312" y="138"/>
                  </a:lnTo>
                  <a:lnTo>
                    <a:pt x="298" y="50"/>
                  </a:lnTo>
                  <a:lnTo>
                    <a:pt x="230" y="0"/>
                  </a:lnTo>
                  <a:lnTo>
                    <a:pt x="215" y="2"/>
                  </a:lnTo>
                  <a:lnTo>
                    <a:pt x="215" y="30"/>
                  </a:lnTo>
                  <a:lnTo>
                    <a:pt x="172" y="24"/>
                  </a:lnTo>
                  <a:lnTo>
                    <a:pt x="162" y="50"/>
                  </a:lnTo>
                  <a:lnTo>
                    <a:pt x="131" y="55"/>
                  </a:lnTo>
                  <a:lnTo>
                    <a:pt x="124" y="92"/>
                  </a:lnTo>
                  <a:lnTo>
                    <a:pt x="82" y="132"/>
                  </a:lnTo>
                  <a:lnTo>
                    <a:pt x="64" y="195"/>
                  </a:lnTo>
                  <a:lnTo>
                    <a:pt x="71" y="214"/>
                  </a:lnTo>
                  <a:lnTo>
                    <a:pt x="24" y="237"/>
                  </a:lnTo>
                  <a:lnTo>
                    <a:pt x="24" y="313"/>
                  </a:lnTo>
                  <a:lnTo>
                    <a:pt x="36" y="330"/>
                  </a:lnTo>
                  <a:lnTo>
                    <a:pt x="24" y="343"/>
                  </a:lnTo>
                  <a:lnTo>
                    <a:pt x="31" y="378"/>
                  </a:lnTo>
                  <a:lnTo>
                    <a:pt x="0" y="42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7" name="Freeform 178"/>
            <p:cNvSpPr>
              <a:spLocks/>
            </p:cNvSpPr>
            <p:nvPr/>
          </p:nvSpPr>
          <p:spPr bwMode="auto">
            <a:xfrm>
              <a:off x="2817" y="1577"/>
              <a:ext cx="65" cy="36"/>
            </a:xfrm>
            <a:custGeom>
              <a:avLst/>
              <a:gdLst>
                <a:gd name="T0" fmla="*/ 0 w 104"/>
                <a:gd name="T1" fmla="*/ 1 h 57"/>
                <a:gd name="T2" fmla="*/ 1 w 104"/>
                <a:gd name="T3" fmla="*/ 1 h 57"/>
                <a:gd name="T4" fmla="*/ 1 w 104"/>
                <a:gd name="T5" fmla="*/ 1 h 57"/>
                <a:gd name="T6" fmla="*/ 1 w 104"/>
                <a:gd name="T7" fmla="*/ 1 h 57"/>
                <a:gd name="T8" fmla="*/ 1 w 104"/>
                <a:gd name="T9" fmla="*/ 1 h 57"/>
                <a:gd name="T10" fmla="*/ 1 w 104"/>
                <a:gd name="T11" fmla="*/ 1 h 57"/>
                <a:gd name="T12" fmla="*/ 1 w 104"/>
                <a:gd name="T13" fmla="*/ 1 h 57"/>
                <a:gd name="T14" fmla="*/ 1 w 104"/>
                <a:gd name="T15" fmla="*/ 1 h 57"/>
                <a:gd name="T16" fmla="*/ 1 w 104"/>
                <a:gd name="T17" fmla="*/ 0 h 57"/>
                <a:gd name="T18" fmla="*/ 0 w 104"/>
                <a:gd name="T19" fmla="*/ 1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4" h="57">
                  <a:moveTo>
                    <a:pt x="0" y="39"/>
                  </a:moveTo>
                  <a:lnTo>
                    <a:pt x="21" y="57"/>
                  </a:lnTo>
                  <a:lnTo>
                    <a:pt x="56" y="43"/>
                  </a:lnTo>
                  <a:lnTo>
                    <a:pt x="71" y="57"/>
                  </a:lnTo>
                  <a:lnTo>
                    <a:pt x="104" y="27"/>
                  </a:lnTo>
                  <a:lnTo>
                    <a:pt x="89" y="24"/>
                  </a:lnTo>
                  <a:lnTo>
                    <a:pt x="84" y="9"/>
                  </a:lnTo>
                  <a:lnTo>
                    <a:pt x="81" y="6"/>
                  </a:lnTo>
                  <a:lnTo>
                    <a:pt x="36" y="0"/>
                  </a:lnTo>
                  <a:lnTo>
                    <a:pt x="0" y="3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8" name="Freeform 179"/>
            <p:cNvSpPr>
              <a:spLocks/>
            </p:cNvSpPr>
            <p:nvPr/>
          </p:nvSpPr>
          <p:spPr bwMode="auto">
            <a:xfrm>
              <a:off x="3123" y="1693"/>
              <a:ext cx="44" cy="38"/>
            </a:xfrm>
            <a:custGeom>
              <a:avLst/>
              <a:gdLst>
                <a:gd name="T0" fmla="*/ 0 w 70"/>
                <a:gd name="T1" fmla="*/ 1 h 61"/>
                <a:gd name="T2" fmla="*/ 1 w 70"/>
                <a:gd name="T3" fmla="*/ 1 h 61"/>
                <a:gd name="T4" fmla="*/ 1 w 70"/>
                <a:gd name="T5" fmla="*/ 0 h 61"/>
                <a:gd name="T6" fmla="*/ 1 w 70"/>
                <a:gd name="T7" fmla="*/ 1 h 61"/>
                <a:gd name="T8" fmla="*/ 1 w 70"/>
                <a:gd name="T9" fmla="*/ 1 h 61"/>
                <a:gd name="T10" fmla="*/ 1 w 70"/>
                <a:gd name="T11" fmla="*/ 1 h 61"/>
                <a:gd name="T12" fmla="*/ 1 w 70"/>
                <a:gd name="T13" fmla="*/ 1 h 61"/>
                <a:gd name="T14" fmla="*/ 0 w 70"/>
                <a:gd name="T15" fmla="*/ 1 h 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 h="61">
                  <a:moveTo>
                    <a:pt x="0" y="39"/>
                  </a:moveTo>
                  <a:lnTo>
                    <a:pt x="8" y="6"/>
                  </a:lnTo>
                  <a:lnTo>
                    <a:pt x="45" y="0"/>
                  </a:lnTo>
                  <a:lnTo>
                    <a:pt x="70" y="28"/>
                  </a:lnTo>
                  <a:lnTo>
                    <a:pt x="37" y="32"/>
                  </a:lnTo>
                  <a:lnTo>
                    <a:pt x="6" y="61"/>
                  </a:lnTo>
                  <a:lnTo>
                    <a:pt x="19" y="41"/>
                  </a:lnTo>
                  <a:lnTo>
                    <a:pt x="0" y="3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49" name="Freeform 180"/>
            <p:cNvSpPr>
              <a:spLocks/>
            </p:cNvSpPr>
            <p:nvPr/>
          </p:nvSpPr>
          <p:spPr bwMode="auto">
            <a:xfrm>
              <a:off x="2932" y="1593"/>
              <a:ext cx="143" cy="123"/>
            </a:xfrm>
            <a:custGeom>
              <a:avLst/>
              <a:gdLst>
                <a:gd name="T0" fmla="*/ 0 w 227"/>
                <a:gd name="T1" fmla="*/ 1 h 195"/>
                <a:gd name="T2" fmla="*/ 0 w 227"/>
                <a:gd name="T3" fmla="*/ 1 h 195"/>
                <a:gd name="T4" fmla="*/ 1 w 227"/>
                <a:gd name="T5" fmla="*/ 0 h 195"/>
                <a:gd name="T6" fmla="*/ 1 w 227"/>
                <a:gd name="T7" fmla="*/ 1 h 195"/>
                <a:gd name="T8" fmla="*/ 1 w 227"/>
                <a:gd name="T9" fmla="*/ 1 h 195"/>
                <a:gd name="T10" fmla="*/ 1 w 227"/>
                <a:gd name="T11" fmla="*/ 1 h 195"/>
                <a:gd name="T12" fmla="*/ 1 w 227"/>
                <a:gd name="T13" fmla="*/ 1 h 195"/>
                <a:gd name="T14" fmla="*/ 1 w 227"/>
                <a:gd name="T15" fmla="*/ 1 h 195"/>
                <a:gd name="T16" fmla="*/ 1 w 227"/>
                <a:gd name="T17" fmla="*/ 1 h 195"/>
                <a:gd name="T18" fmla="*/ 1 w 227"/>
                <a:gd name="T19" fmla="*/ 1 h 195"/>
                <a:gd name="T20" fmla="*/ 1 w 227"/>
                <a:gd name="T21" fmla="*/ 1 h 195"/>
                <a:gd name="T22" fmla="*/ 1 w 227"/>
                <a:gd name="T23" fmla="*/ 1 h 195"/>
                <a:gd name="T24" fmla="*/ 1 w 227"/>
                <a:gd name="T25" fmla="*/ 1 h 195"/>
                <a:gd name="T26" fmla="*/ 1 w 227"/>
                <a:gd name="T27" fmla="*/ 1 h 195"/>
                <a:gd name="T28" fmla="*/ 0 w 227"/>
                <a:gd name="T29" fmla="*/ 1 h 1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7" h="195">
                  <a:moveTo>
                    <a:pt x="0" y="49"/>
                  </a:moveTo>
                  <a:lnTo>
                    <a:pt x="0" y="15"/>
                  </a:lnTo>
                  <a:lnTo>
                    <a:pt x="62" y="0"/>
                  </a:lnTo>
                  <a:lnTo>
                    <a:pt x="107" y="38"/>
                  </a:lnTo>
                  <a:lnTo>
                    <a:pt x="161" y="28"/>
                  </a:lnTo>
                  <a:lnTo>
                    <a:pt x="221" y="91"/>
                  </a:lnTo>
                  <a:lnTo>
                    <a:pt x="214" y="153"/>
                  </a:lnTo>
                  <a:lnTo>
                    <a:pt x="227" y="180"/>
                  </a:lnTo>
                  <a:lnTo>
                    <a:pt x="181" y="195"/>
                  </a:lnTo>
                  <a:lnTo>
                    <a:pt x="160" y="144"/>
                  </a:lnTo>
                  <a:lnTo>
                    <a:pt x="141" y="159"/>
                  </a:lnTo>
                  <a:lnTo>
                    <a:pt x="62" y="109"/>
                  </a:lnTo>
                  <a:lnTo>
                    <a:pt x="24" y="55"/>
                  </a:lnTo>
                  <a:lnTo>
                    <a:pt x="7" y="67"/>
                  </a:lnTo>
                  <a:lnTo>
                    <a:pt x="0" y="4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0" name="Freeform 181"/>
            <p:cNvSpPr>
              <a:spLocks/>
            </p:cNvSpPr>
            <p:nvPr/>
          </p:nvSpPr>
          <p:spPr bwMode="auto">
            <a:xfrm>
              <a:off x="1606" y="554"/>
              <a:ext cx="929" cy="740"/>
            </a:xfrm>
            <a:custGeom>
              <a:avLst/>
              <a:gdLst>
                <a:gd name="T0" fmla="*/ 1 w 1466"/>
                <a:gd name="T1" fmla="*/ 1 h 1165"/>
                <a:gd name="T2" fmla="*/ 1 w 1466"/>
                <a:gd name="T3" fmla="*/ 1 h 1165"/>
                <a:gd name="T4" fmla="*/ 1 w 1466"/>
                <a:gd name="T5" fmla="*/ 1 h 1165"/>
                <a:gd name="T6" fmla="*/ 1 w 1466"/>
                <a:gd name="T7" fmla="*/ 1 h 1165"/>
                <a:gd name="T8" fmla="*/ 1 w 1466"/>
                <a:gd name="T9" fmla="*/ 1 h 1165"/>
                <a:gd name="T10" fmla="*/ 1 w 1466"/>
                <a:gd name="T11" fmla="*/ 1 h 1165"/>
                <a:gd name="T12" fmla="*/ 1 w 1466"/>
                <a:gd name="T13" fmla="*/ 1 h 1165"/>
                <a:gd name="T14" fmla="*/ 1 w 1466"/>
                <a:gd name="T15" fmla="*/ 1 h 1165"/>
                <a:gd name="T16" fmla="*/ 1 w 1466"/>
                <a:gd name="T17" fmla="*/ 1 h 1165"/>
                <a:gd name="T18" fmla="*/ 1 w 1466"/>
                <a:gd name="T19" fmla="*/ 1 h 1165"/>
                <a:gd name="T20" fmla="*/ 1 w 1466"/>
                <a:gd name="T21" fmla="*/ 1 h 1165"/>
                <a:gd name="T22" fmla="*/ 1 w 1466"/>
                <a:gd name="T23" fmla="*/ 1 h 1165"/>
                <a:gd name="T24" fmla="*/ 1 w 1466"/>
                <a:gd name="T25" fmla="*/ 1 h 1165"/>
                <a:gd name="T26" fmla="*/ 1 w 1466"/>
                <a:gd name="T27" fmla="*/ 1 h 1165"/>
                <a:gd name="T28" fmla="*/ 1 w 1466"/>
                <a:gd name="T29" fmla="*/ 1 h 1165"/>
                <a:gd name="T30" fmla="*/ 1 w 1466"/>
                <a:gd name="T31" fmla="*/ 1 h 1165"/>
                <a:gd name="T32" fmla="*/ 1 w 1466"/>
                <a:gd name="T33" fmla="*/ 1 h 1165"/>
                <a:gd name="T34" fmla="*/ 1 w 1466"/>
                <a:gd name="T35" fmla="*/ 1 h 1165"/>
                <a:gd name="T36" fmla="*/ 1 w 1466"/>
                <a:gd name="T37" fmla="*/ 1 h 1165"/>
                <a:gd name="T38" fmla="*/ 1 w 1466"/>
                <a:gd name="T39" fmla="*/ 1 h 1165"/>
                <a:gd name="T40" fmla="*/ 1 w 1466"/>
                <a:gd name="T41" fmla="*/ 1 h 1165"/>
                <a:gd name="T42" fmla="*/ 1 w 1466"/>
                <a:gd name="T43" fmla="*/ 1 h 1165"/>
                <a:gd name="T44" fmla="*/ 1 w 1466"/>
                <a:gd name="T45" fmla="*/ 1 h 1165"/>
                <a:gd name="T46" fmla="*/ 1 w 1466"/>
                <a:gd name="T47" fmla="*/ 1 h 1165"/>
                <a:gd name="T48" fmla="*/ 1 w 1466"/>
                <a:gd name="T49" fmla="*/ 1 h 1165"/>
                <a:gd name="T50" fmla="*/ 1 w 1466"/>
                <a:gd name="T51" fmla="*/ 1 h 1165"/>
                <a:gd name="T52" fmla="*/ 1 w 1466"/>
                <a:gd name="T53" fmla="*/ 1 h 1165"/>
                <a:gd name="T54" fmla="*/ 1 w 1466"/>
                <a:gd name="T55" fmla="*/ 1 h 1165"/>
                <a:gd name="T56" fmla="*/ 1 w 1466"/>
                <a:gd name="T57" fmla="*/ 1 h 1165"/>
                <a:gd name="T58" fmla="*/ 1 w 1466"/>
                <a:gd name="T59" fmla="*/ 1 h 1165"/>
                <a:gd name="T60" fmla="*/ 1 w 1466"/>
                <a:gd name="T61" fmla="*/ 1 h 1165"/>
                <a:gd name="T62" fmla="*/ 1 w 1466"/>
                <a:gd name="T63" fmla="*/ 1 h 1165"/>
                <a:gd name="T64" fmla="*/ 1 w 1466"/>
                <a:gd name="T65" fmla="*/ 1 h 1165"/>
                <a:gd name="T66" fmla="*/ 1 w 1466"/>
                <a:gd name="T67" fmla="*/ 1 h 1165"/>
                <a:gd name="T68" fmla="*/ 1 w 1466"/>
                <a:gd name="T69" fmla="*/ 1 h 1165"/>
                <a:gd name="T70" fmla="*/ 1 w 1466"/>
                <a:gd name="T71" fmla="*/ 1 h 1165"/>
                <a:gd name="T72" fmla="*/ 1 w 1466"/>
                <a:gd name="T73" fmla="*/ 1 h 1165"/>
                <a:gd name="T74" fmla="*/ 1 w 1466"/>
                <a:gd name="T75" fmla="*/ 1 h 1165"/>
                <a:gd name="T76" fmla="*/ 1 w 1466"/>
                <a:gd name="T77" fmla="*/ 1 h 1165"/>
                <a:gd name="T78" fmla="*/ 1 w 1466"/>
                <a:gd name="T79" fmla="*/ 1 h 1165"/>
                <a:gd name="T80" fmla="*/ 1 w 1466"/>
                <a:gd name="T81" fmla="*/ 1 h 1165"/>
                <a:gd name="T82" fmla="*/ 1 w 1466"/>
                <a:gd name="T83" fmla="*/ 1 h 1165"/>
                <a:gd name="T84" fmla="*/ 1 w 1466"/>
                <a:gd name="T85" fmla="*/ 1 h 1165"/>
                <a:gd name="T86" fmla="*/ 1 w 1466"/>
                <a:gd name="T87" fmla="*/ 1 h 1165"/>
                <a:gd name="T88" fmla="*/ 1 w 1466"/>
                <a:gd name="T89" fmla="*/ 1 h 1165"/>
                <a:gd name="T90" fmla="*/ 1 w 1466"/>
                <a:gd name="T91" fmla="*/ 1 h 1165"/>
                <a:gd name="T92" fmla="*/ 1 w 1466"/>
                <a:gd name="T93" fmla="*/ 1 h 1165"/>
                <a:gd name="T94" fmla="*/ 1 w 1466"/>
                <a:gd name="T95" fmla="*/ 1 h 1165"/>
                <a:gd name="T96" fmla="*/ 1 w 1466"/>
                <a:gd name="T97" fmla="*/ 1 h 1165"/>
                <a:gd name="T98" fmla="*/ 1 w 1466"/>
                <a:gd name="T99" fmla="*/ 1 h 1165"/>
                <a:gd name="T100" fmla="*/ 1 w 1466"/>
                <a:gd name="T101" fmla="*/ 1 h 1165"/>
                <a:gd name="T102" fmla="*/ 1 w 1466"/>
                <a:gd name="T103" fmla="*/ 1 h 1165"/>
                <a:gd name="T104" fmla="*/ 1 w 1466"/>
                <a:gd name="T105" fmla="*/ 1 h 1165"/>
                <a:gd name="T106" fmla="*/ 1 w 1466"/>
                <a:gd name="T107" fmla="*/ 1 h 1165"/>
                <a:gd name="T108" fmla="*/ 1 w 1466"/>
                <a:gd name="T109" fmla="*/ 1 h 1165"/>
                <a:gd name="T110" fmla="*/ 1 w 1466"/>
                <a:gd name="T111" fmla="*/ 1 h 1165"/>
                <a:gd name="T112" fmla="*/ 1 w 1466"/>
                <a:gd name="T113" fmla="*/ 1 h 1165"/>
                <a:gd name="T114" fmla="*/ 1 w 1466"/>
                <a:gd name="T115" fmla="*/ 1 h 116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66" h="1165">
                  <a:moveTo>
                    <a:pt x="0" y="329"/>
                  </a:moveTo>
                  <a:lnTo>
                    <a:pt x="3" y="310"/>
                  </a:lnTo>
                  <a:lnTo>
                    <a:pt x="100" y="277"/>
                  </a:lnTo>
                  <a:lnTo>
                    <a:pt x="162" y="277"/>
                  </a:lnTo>
                  <a:lnTo>
                    <a:pt x="191" y="250"/>
                  </a:lnTo>
                  <a:lnTo>
                    <a:pt x="184" y="239"/>
                  </a:lnTo>
                  <a:lnTo>
                    <a:pt x="207" y="230"/>
                  </a:lnTo>
                  <a:lnTo>
                    <a:pt x="191" y="226"/>
                  </a:lnTo>
                  <a:lnTo>
                    <a:pt x="221" y="214"/>
                  </a:lnTo>
                  <a:lnTo>
                    <a:pt x="211" y="207"/>
                  </a:lnTo>
                  <a:lnTo>
                    <a:pt x="165" y="223"/>
                  </a:lnTo>
                  <a:lnTo>
                    <a:pt x="124" y="203"/>
                  </a:lnTo>
                  <a:lnTo>
                    <a:pt x="178" y="187"/>
                  </a:lnTo>
                  <a:lnTo>
                    <a:pt x="211" y="154"/>
                  </a:lnTo>
                  <a:lnTo>
                    <a:pt x="273" y="154"/>
                  </a:lnTo>
                  <a:lnTo>
                    <a:pt x="269" y="109"/>
                  </a:lnTo>
                  <a:lnTo>
                    <a:pt x="321" y="109"/>
                  </a:lnTo>
                  <a:lnTo>
                    <a:pt x="366" y="140"/>
                  </a:lnTo>
                  <a:lnTo>
                    <a:pt x="307" y="100"/>
                  </a:lnTo>
                  <a:lnTo>
                    <a:pt x="422" y="74"/>
                  </a:lnTo>
                  <a:lnTo>
                    <a:pt x="449" y="88"/>
                  </a:lnTo>
                  <a:lnTo>
                    <a:pt x="453" y="128"/>
                  </a:lnTo>
                  <a:lnTo>
                    <a:pt x="469" y="100"/>
                  </a:lnTo>
                  <a:lnTo>
                    <a:pt x="537" y="119"/>
                  </a:lnTo>
                  <a:lnTo>
                    <a:pt x="512" y="104"/>
                  </a:lnTo>
                  <a:lnTo>
                    <a:pt x="549" y="105"/>
                  </a:lnTo>
                  <a:lnTo>
                    <a:pt x="518" y="87"/>
                  </a:lnTo>
                  <a:lnTo>
                    <a:pt x="511" y="69"/>
                  </a:lnTo>
                  <a:lnTo>
                    <a:pt x="526" y="63"/>
                  </a:lnTo>
                  <a:lnTo>
                    <a:pt x="665" y="114"/>
                  </a:lnTo>
                  <a:lnTo>
                    <a:pt x="656" y="100"/>
                  </a:lnTo>
                  <a:lnTo>
                    <a:pt x="686" y="96"/>
                  </a:lnTo>
                  <a:lnTo>
                    <a:pt x="665" y="82"/>
                  </a:lnTo>
                  <a:lnTo>
                    <a:pt x="711" y="87"/>
                  </a:lnTo>
                  <a:lnTo>
                    <a:pt x="638" y="47"/>
                  </a:lnTo>
                  <a:lnTo>
                    <a:pt x="777" y="69"/>
                  </a:lnTo>
                  <a:lnTo>
                    <a:pt x="745" y="46"/>
                  </a:lnTo>
                  <a:lnTo>
                    <a:pt x="661" y="46"/>
                  </a:lnTo>
                  <a:lnTo>
                    <a:pt x="692" y="42"/>
                  </a:lnTo>
                  <a:lnTo>
                    <a:pt x="642" y="24"/>
                  </a:lnTo>
                  <a:lnTo>
                    <a:pt x="701" y="28"/>
                  </a:lnTo>
                  <a:lnTo>
                    <a:pt x="676" y="20"/>
                  </a:lnTo>
                  <a:lnTo>
                    <a:pt x="704" y="19"/>
                  </a:lnTo>
                  <a:lnTo>
                    <a:pt x="804" y="50"/>
                  </a:lnTo>
                  <a:lnTo>
                    <a:pt x="792" y="37"/>
                  </a:lnTo>
                  <a:lnTo>
                    <a:pt x="837" y="24"/>
                  </a:lnTo>
                  <a:lnTo>
                    <a:pt x="799" y="20"/>
                  </a:lnTo>
                  <a:lnTo>
                    <a:pt x="799" y="5"/>
                  </a:lnTo>
                  <a:lnTo>
                    <a:pt x="822" y="0"/>
                  </a:lnTo>
                  <a:lnTo>
                    <a:pt x="1094" y="6"/>
                  </a:lnTo>
                  <a:lnTo>
                    <a:pt x="1116" y="17"/>
                  </a:lnTo>
                  <a:lnTo>
                    <a:pt x="1108" y="20"/>
                  </a:lnTo>
                  <a:lnTo>
                    <a:pt x="922" y="24"/>
                  </a:lnTo>
                  <a:lnTo>
                    <a:pt x="945" y="33"/>
                  </a:lnTo>
                  <a:lnTo>
                    <a:pt x="875" y="42"/>
                  </a:lnTo>
                  <a:lnTo>
                    <a:pt x="1127" y="24"/>
                  </a:lnTo>
                  <a:lnTo>
                    <a:pt x="1141" y="38"/>
                  </a:lnTo>
                  <a:lnTo>
                    <a:pt x="1108" y="50"/>
                  </a:lnTo>
                  <a:lnTo>
                    <a:pt x="1165" y="42"/>
                  </a:lnTo>
                  <a:lnTo>
                    <a:pt x="1232" y="61"/>
                  </a:lnTo>
                  <a:lnTo>
                    <a:pt x="1127" y="88"/>
                  </a:lnTo>
                  <a:lnTo>
                    <a:pt x="966" y="87"/>
                  </a:lnTo>
                  <a:lnTo>
                    <a:pt x="1005" y="96"/>
                  </a:lnTo>
                  <a:lnTo>
                    <a:pt x="941" y="109"/>
                  </a:lnTo>
                  <a:lnTo>
                    <a:pt x="941" y="122"/>
                  </a:lnTo>
                  <a:lnTo>
                    <a:pt x="1117" y="100"/>
                  </a:lnTo>
                  <a:lnTo>
                    <a:pt x="1128" y="109"/>
                  </a:lnTo>
                  <a:lnTo>
                    <a:pt x="1094" y="136"/>
                  </a:lnTo>
                  <a:lnTo>
                    <a:pt x="1209" y="96"/>
                  </a:lnTo>
                  <a:lnTo>
                    <a:pt x="1217" y="131"/>
                  </a:lnTo>
                  <a:lnTo>
                    <a:pt x="1161" y="197"/>
                  </a:lnTo>
                  <a:lnTo>
                    <a:pt x="1270" y="119"/>
                  </a:lnTo>
                  <a:lnTo>
                    <a:pt x="1269" y="136"/>
                  </a:lnTo>
                  <a:lnTo>
                    <a:pt x="1323" y="133"/>
                  </a:lnTo>
                  <a:lnTo>
                    <a:pt x="1339" y="109"/>
                  </a:lnTo>
                  <a:lnTo>
                    <a:pt x="1397" y="105"/>
                  </a:lnTo>
                  <a:lnTo>
                    <a:pt x="1466" y="126"/>
                  </a:lnTo>
                  <a:lnTo>
                    <a:pt x="1399" y="155"/>
                  </a:lnTo>
                  <a:lnTo>
                    <a:pt x="1403" y="170"/>
                  </a:lnTo>
                  <a:lnTo>
                    <a:pt x="1244" y="188"/>
                  </a:lnTo>
                  <a:lnTo>
                    <a:pt x="1371" y="190"/>
                  </a:lnTo>
                  <a:lnTo>
                    <a:pt x="1268" y="216"/>
                  </a:lnTo>
                  <a:lnTo>
                    <a:pt x="1275" y="235"/>
                  </a:lnTo>
                  <a:lnTo>
                    <a:pt x="1341" y="216"/>
                  </a:lnTo>
                  <a:lnTo>
                    <a:pt x="1291" y="241"/>
                  </a:lnTo>
                  <a:lnTo>
                    <a:pt x="1281" y="273"/>
                  </a:lnTo>
                  <a:lnTo>
                    <a:pt x="1301" y="263"/>
                  </a:lnTo>
                  <a:lnTo>
                    <a:pt x="1252" y="293"/>
                  </a:lnTo>
                  <a:lnTo>
                    <a:pt x="1232" y="350"/>
                  </a:lnTo>
                  <a:lnTo>
                    <a:pt x="1261" y="339"/>
                  </a:lnTo>
                  <a:lnTo>
                    <a:pt x="1295" y="350"/>
                  </a:lnTo>
                  <a:lnTo>
                    <a:pt x="1265" y="352"/>
                  </a:lnTo>
                  <a:lnTo>
                    <a:pt x="1265" y="372"/>
                  </a:lnTo>
                  <a:lnTo>
                    <a:pt x="1322" y="375"/>
                  </a:lnTo>
                  <a:lnTo>
                    <a:pt x="1323" y="401"/>
                  </a:lnTo>
                  <a:lnTo>
                    <a:pt x="1237" y="393"/>
                  </a:lnTo>
                  <a:lnTo>
                    <a:pt x="1261" y="407"/>
                  </a:lnTo>
                  <a:lnTo>
                    <a:pt x="1212" y="410"/>
                  </a:lnTo>
                  <a:lnTo>
                    <a:pt x="1237" y="438"/>
                  </a:lnTo>
                  <a:lnTo>
                    <a:pt x="1280" y="438"/>
                  </a:lnTo>
                  <a:lnTo>
                    <a:pt x="1255" y="447"/>
                  </a:lnTo>
                  <a:lnTo>
                    <a:pt x="1291" y="461"/>
                  </a:lnTo>
                  <a:lnTo>
                    <a:pt x="1290" y="497"/>
                  </a:lnTo>
                  <a:lnTo>
                    <a:pt x="1230" y="474"/>
                  </a:lnTo>
                  <a:lnTo>
                    <a:pt x="1264" y="490"/>
                  </a:lnTo>
                  <a:lnTo>
                    <a:pt x="1241" y="501"/>
                  </a:lnTo>
                  <a:lnTo>
                    <a:pt x="1261" y="499"/>
                  </a:lnTo>
                  <a:lnTo>
                    <a:pt x="1255" y="518"/>
                  </a:lnTo>
                  <a:lnTo>
                    <a:pt x="1301" y="529"/>
                  </a:lnTo>
                  <a:lnTo>
                    <a:pt x="1230" y="524"/>
                  </a:lnTo>
                  <a:lnTo>
                    <a:pt x="1217" y="537"/>
                  </a:lnTo>
                  <a:lnTo>
                    <a:pt x="1270" y="557"/>
                  </a:lnTo>
                  <a:lnTo>
                    <a:pt x="1264" y="579"/>
                  </a:lnTo>
                  <a:lnTo>
                    <a:pt x="1224" y="591"/>
                  </a:lnTo>
                  <a:lnTo>
                    <a:pt x="1178" y="564"/>
                  </a:lnTo>
                  <a:lnTo>
                    <a:pt x="1110" y="589"/>
                  </a:lnTo>
                  <a:lnTo>
                    <a:pt x="1158" y="601"/>
                  </a:lnTo>
                  <a:lnTo>
                    <a:pt x="1114" y="616"/>
                  </a:lnTo>
                  <a:lnTo>
                    <a:pt x="1164" y="619"/>
                  </a:lnTo>
                  <a:lnTo>
                    <a:pt x="1144" y="646"/>
                  </a:lnTo>
                  <a:lnTo>
                    <a:pt x="1165" y="631"/>
                  </a:lnTo>
                  <a:lnTo>
                    <a:pt x="1217" y="658"/>
                  </a:lnTo>
                  <a:lnTo>
                    <a:pt x="1202" y="670"/>
                  </a:lnTo>
                  <a:lnTo>
                    <a:pt x="1230" y="667"/>
                  </a:lnTo>
                  <a:lnTo>
                    <a:pt x="1217" y="687"/>
                  </a:lnTo>
                  <a:lnTo>
                    <a:pt x="1235" y="676"/>
                  </a:lnTo>
                  <a:lnTo>
                    <a:pt x="1239" y="726"/>
                  </a:lnTo>
                  <a:lnTo>
                    <a:pt x="1217" y="710"/>
                  </a:lnTo>
                  <a:lnTo>
                    <a:pt x="1216" y="726"/>
                  </a:lnTo>
                  <a:lnTo>
                    <a:pt x="1194" y="726"/>
                  </a:lnTo>
                  <a:lnTo>
                    <a:pt x="1165" y="683"/>
                  </a:lnTo>
                  <a:lnTo>
                    <a:pt x="1094" y="661"/>
                  </a:lnTo>
                  <a:lnTo>
                    <a:pt x="1142" y="688"/>
                  </a:lnTo>
                  <a:lnTo>
                    <a:pt x="1078" y="701"/>
                  </a:lnTo>
                  <a:lnTo>
                    <a:pt x="1062" y="726"/>
                  </a:lnTo>
                  <a:lnTo>
                    <a:pt x="1120" y="732"/>
                  </a:lnTo>
                  <a:lnTo>
                    <a:pt x="1071" y="744"/>
                  </a:lnTo>
                  <a:lnTo>
                    <a:pt x="1144" y="728"/>
                  </a:lnTo>
                  <a:lnTo>
                    <a:pt x="1224" y="749"/>
                  </a:lnTo>
                  <a:lnTo>
                    <a:pt x="1126" y="804"/>
                  </a:lnTo>
                  <a:lnTo>
                    <a:pt x="1031" y="831"/>
                  </a:lnTo>
                  <a:lnTo>
                    <a:pt x="996" y="836"/>
                  </a:lnTo>
                  <a:lnTo>
                    <a:pt x="974" y="810"/>
                  </a:lnTo>
                  <a:lnTo>
                    <a:pt x="987" y="836"/>
                  </a:lnTo>
                  <a:lnTo>
                    <a:pt x="959" y="850"/>
                  </a:lnTo>
                  <a:lnTo>
                    <a:pt x="922" y="909"/>
                  </a:lnTo>
                  <a:lnTo>
                    <a:pt x="895" y="904"/>
                  </a:lnTo>
                  <a:lnTo>
                    <a:pt x="889" y="929"/>
                  </a:lnTo>
                  <a:lnTo>
                    <a:pt x="861" y="934"/>
                  </a:lnTo>
                  <a:lnTo>
                    <a:pt x="850" y="927"/>
                  </a:lnTo>
                  <a:lnTo>
                    <a:pt x="863" y="912"/>
                  </a:lnTo>
                  <a:lnTo>
                    <a:pt x="847" y="904"/>
                  </a:lnTo>
                  <a:lnTo>
                    <a:pt x="836" y="945"/>
                  </a:lnTo>
                  <a:lnTo>
                    <a:pt x="791" y="948"/>
                  </a:lnTo>
                  <a:lnTo>
                    <a:pt x="792" y="967"/>
                  </a:lnTo>
                  <a:lnTo>
                    <a:pt x="761" y="971"/>
                  </a:lnTo>
                  <a:lnTo>
                    <a:pt x="786" y="993"/>
                  </a:lnTo>
                  <a:lnTo>
                    <a:pt x="759" y="999"/>
                  </a:lnTo>
                  <a:lnTo>
                    <a:pt x="783" y="1021"/>
                  </a:lnTo>
                  <a:lnTo>
                    <a:pt x="761" y="1021"/>
                  </a:lnTo>
                  <a:lnTo>
                    <a:pt x="778" y="1026"/>
                  </a:lnTo>
                  <a:lnTo>
                    <a:pt x="761" y="1051"/>
                  </a:lnTo>
                  <a:lnTo>
                    <a:pt x="745" y="1046"/>
                  </a:lnTo>
                  <a:lnTo>
                    <a:pt x="759" y="1056"/>
                  </a:lnTo>
                  <a:lnTo>
                    <a:pt x="727" y="1065"/>
                  </a:lnTo>
                  <a:lnTo>
                    <a:pt x="745" y="1102"/>
                  </a:lnTo>
                  <a:lnTo>
                    <a:pt x="727" y="1150"/>
                  </a:lnTo>
                  <a:lnTo>
                    <a:pt x="708" y="1150"/>
                  </a:lnTo>
                  <a:lnTo>
                    <a:pt x="721" y="1165"/>
                  </a:lnTo>
                  <a:lnTo>
                    <a:pt x="670" y="1165"/>
                  </a:lnTo>
                  <a:lnTo>
                    <a:pt x="665" y="1132"/>
                  </a:lnTo>
                  <a:lnTo>
                    <a:pt x="600" y="1138"/>
                  </a:lnTo>
                  <a:lnTo>
                    <a:pt x="611" y="1129"/>
                  </a:lnTo>
                  <a:lnTo>
                    <a:pt x="578" y="1114"/>
                  </a:lnTo>
                  <a:lnTo>
                    <a:pt x="597" y="1111"/>
                  </a:lnTo>
                  <a:lnTo>
                    <a:pt x="570" y="1111"/>
                  </a:lnTo>
                  <a:lnTo>
                    <a:pt x="579" y="1089"/>
                  </a:lnTo>
                  <a:lnTo>
                    <a:pt x="564" y="1091"/>
                  </a:lnTo>
                  <a:lnTo>
                    <a:pt x="519" y="1026"/>
                  </a:lnTo>
                  <a:lnTo>
                    <a:pt x="518" y="1003"/>
                  </a:lnTo>
                  <a:lnTo>
                    <a:pt x="552" y="985"/>
                  </a:lnTo>
                  <a:lnTo>
                    <a:pt x="537" y="974"/>
                  </a:lnTo>
                  <a:lnTo>
                    <a:pt x="504" y="1002"/>
                  </a:lnTo>
                  <a:lnTo>
                    <a:pt x="504" y="948"/>
                  </a:lnTo>
                  <a:lnTo>
                    <a:pt x="472" y="927"/>
                  </a:lnTo>
                  <a:lnTo>
                    <a:pt x="481" y="886"/>
                  </a:lnTo>
                  <a:lnTo>
                    <a:pt x="459" y="868"/>
                  </a:lnTo>
                  <a:lnTo>
                    <a:pt x="487" y="838"/>
                  </a:lnTo>
                  <a:lnTo>
                    <a:pt x="472" y="830"/>
                  </a:lnTo>
                  <a:lnTo>
                    <a:pt x="532" y="831"/>
                  </a:lnTo>
                  <a:lnTo>
                    <a:pt x="524" y="819"/>
                  </a:lnTo>
                  <a:lnTo>
                    <a:pt x="486" y="819"/>
                  </a:lnTo>
                  <a:lnTo>
                    <a:pt x="544" y="789"/>
                  </a:lnTo>
                  <a:lnTo>
                    <a:pt x="532" y="783"/>
                  </a:lnTo>
                  <a:lnTo>
                    <a:pt x="544" y="745"/>
                  </a:lnTo>
                  <a:lnTo>
                    <a:pt x="495" y="744"/>
                  </a:lnTo>
                  <a:lnTo>
                    <a:pt x="443" y="716"/>
                  </a:lnTo>
                  <a:lnTo>
                    <a:pt x="537" y="732"/>
                  </a:lnTo>
                  <a:lnTo>
                    <a:pt x="521" y="719"/>
                  </a:lnTo>
                  <a:lnTo>
                    <a:pt x="537" y="716"/>
                  </a:lnTo>
                  <a:lnTo>
                    <a:pt x="501" y="692"/>
                  </a:lnTo>
                  <a:lnTo>
                    <a:pt x="512" y="683"/>
                  </a:lnTo>
                  <a:lnTo>
                    <a:pt x="494" y="691"/>
                  </a:lnTo>
                  <a:lnTo>
                    <a:pt x="509" y="678"/>
                  </a:lnTo>
                  <a:lnTo>
                    <a:pt x="481" y="679"/>
                  </a:lnTo>
                  <a:lnTo>
                    <a:pt x="511" y="667"/>
                  </a:lnTo>
                  <a:lnTo>
                    <a:pt x="468" y="651"/>
                  </a:lnTo>
                  <a:lnTo>
                    <a:pt x="456" y="676"/>
                  </a:lnTo>
                  <a:lnTo>
                    <a:pt x="422" y="679"/>
                  </a:lnTo>
                  <a:lnTo>
                    <a:pt x="415" y="667"/>
                  </a:lnTo>
                  <a:lnTo>
                    <a:pt x="436" y="652"/>
                  </a:lnTo>
                  <a:lnTo>
                    <a:pt x="418" y="651"/>
                  </a:lnTo>
                  <a:lnTo>
                    <a:pt x="443" y="609"/>
                  </a:lnTo>
                  <a:lnTo>
                    <a:pt x="415" y="601"/>
                  </a:lnTo>
                  <a:lnTo>
                    <a:pt x="430" y="582"/>
                  </a:lnTo>
                  <a:lnTo>
                    <a:pt x="390" y="529"/>
                  </a:lnTo>
                  <a:lnTo>
                    <a:pt x="403" y="527"/>
                  </a:lnTo>
                  <a:lnTo>
                    <a:pt x="345" y="481"/>
                  </a:lnTo>
                  <a:lnTo>
                    <a:pt x="345" y="461"/>
                  </a:lnTo>
                  <a:lnTo>
                    <a:pt x="289" y="443"/>
                  </a:lnTo>
                  <a:lnTo>
                    <a:pt x="236" y="428"/>
                  </a:lnTo>
                  <a:lnTo>
                    <a:pt x="183" y="447"/>
                  </a:lnTo>
                  <a:lnTo>
                    <a:pt x="145" y="438"/>
                  </a:lnTo>
                  <a:lnTo>
                    <a:pt x="157" y="456"/>
                  </a:lnTo>
                  <a:lnTo>
                    <a:pt x="116" y="444"/>
                  </a:lnTo>
                  <a:lnTo>
                    <a:pt x="81" y="426"/>
                  </a:lnTo>
                  <a:lnTo>
                    <a:pt x="116" y="410"/>
                  </a:lnTo>
                  <a:lnTo>
                    <a:pt x="34" y="393"/>
                  </a:lnTo>
                  <a:lnTo>
                    <a:pt x="63" y="380"/>
                  </a:lnTo>
                  <a:lnTo>
                    <a:pt x="162" y="386"/>
                  </a:lnTo>
                  <a:lnTo>
                    <a:pt x="175" y="380"/>
                  </a:lnTo>
                  <a:lnTo>
                    <a:pt x="156" y="371"/>
                  </a:lnTo>
                  <a:lnTo>
                    <a:pt x="175" y="361"/>
                  </a:lnTo>
                  <a:lnTo>
                    <a:pt x="87" y="365"/>
                  </a:lnTo>
                  <a:lnTo>
                    <a:pt x="0" y="32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1" name="Freeform 182"/>
            <p:cNvSpPr>
              <a:spLocks/>
            </p:cNvSpPr>
            <p:nvPr/>
          </p:nvSpPr>
          <p:spPr bwMode="auto">
            <a:xfrm>
              <a:off x="4125" y="645"/>
              <a:ext cx="98" cy="49"/>
            </a:xfrm>
            <a:custGeom>
              <a:avLst/>
              <a:gdLst>
                <a:gd name="T0" fmla="*/ 0 w 152"/>
                <a:gd name="T1" fmla="*/ 1 h 76"/>
                <a:gd name="T2" fmla="*/ 1 w 152"/>
                <a:gd name="T3" fmla="*/ 1 h 76"/>
                <a:gd name="T4" fmla="*/ 1 w 152"/>
                <a:gd name="T5" fmla="*/ 0 h 76"/>
                <a:gd name="T6" fmla="*/ 1 w 152"/>
                <a:gd name="T7" fmla="*/ 1 h 76"/>
                <a:gd name="T8" fmla="*/ 1 w 152"/>
                <a:gd name="T9" fmla="*/ 1 h 76"/>
                <a:gd name="T10" fmla="*/ 1 w 152"/>
                <a:gd name="T11" fmla="*/ 1 h 76"/>
                <a:gd name="T12" fmla="*/ 1 w 152"/>
                <a:gd name="T13" fmla="*/ 1 h 76"/>
                <a:gd name="T14" fmla="*/ 0 w 152"/>
                <a:gd name="T15" fmla="*/ 1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 h="76">
                  <a:moveTo>
                    <a:pt x="0" y="62"/>
                  </a:moveTo>
                  <a:lnTo>
                    <a:pt x="40" y="22"/>
                  </a:lnTo>
                  <a:lnTo>
                    <a:pt x="99" y="0"/>
                  </a:lnTo>
                  <a:lnTo>
                    <a:pt x="152" y="34"/>
                  </a:lnTo>
                  <a:lnTo>
                    <a:pt x="133" y="43"/>
                  </a:lnTo>
                  <a:lnTo>
                    <a:pt x="143" y="62"/>
                  </a:lnTo>
                  <a:lnTo>
                    <a:pt x="62" y="76"/>
                  </a:lnTo>
                  <a:lnTo>
                    <a:pt x="0" y="6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2" name="Freeform 183"/>
            <p:cNvSpPr>
              <a:spLocks/>
            </p:cNvSpPr>
            <p:nvPr/>
          </p:nvSpPr>
          <p:spPr bwMode="auto">
            <a:xfrm>
              <a:off x="2348" y="1126"/>
              <a:ext cx="168" cy="85"/>
            </a:xfrm>
            <a:custGeom>
              <a:avLst/>
              <a:gdLst>
                <a:gd name="T0" fmla="*/ 0 w 266"/>
                <a:gd name="T1" fmla="*/ 1 h 134"/>
                <a:gd name="T2" fmla="*/ 1 w 266"/>
                <a:gd name="T3" fmla="*/ 1 h 134"/>
                <a:gd name="T4" fmla="*/ 1 w 266"/>
                <a:gd name="T5" fmla="*/ 1 h 134"/>
                <a:gd name="T6" fmla="*/ 1 w 266"/>
                <a:gd name="T7" fmla="*/ 1 h 134"/>
                <a:gd name="T8" fmla="*/ 1 w 266"/>
                <a:gd name="T9" fmla="*/ 1 h 134"/>
                <a:gd name="T10" fmla="*/ 1 w 266"/>
                <a:gd name="T11" fmla="*/ 1 h 134"/>
                <a:gd name="T12" fmla="*/ 1 w 266"/>
                <a:gd name="T13" fmla="*/ 0 h 134"/>
                <a:gd name="T14" fmla="*/ 1 w 266"/>
                <a:gd name="T15" fmla="*/ 1 h 134"/>
                <a:gd name="T16" fmla="*/ 1 w 266"/>
                <a:gd name="T17" fmla="*/ 1 h 134"/>
                <a:gd name="T18" fmla="*/ 1 w 266"/>
                <a:gd name="T19" fmla="*/ 1 h 134"/>
                <a:gd name="T20" fmla="*/ 1 w 266"/>
                <a:gd name="T21" fmla="*/ 1 h 134"/>
                <a:gd name="T22" fmla="*/ 1 w 266"/>
                <a:gd name="T23" fmla="*/ 1 h 134"/>
                <a:gd name="T24" fmla="*/ 1 w 266"/>
                <a:gd name="T25" fmla="*/ 1 h 134"/>
                <a:gd name="T26" fmla="*/ 1 w 266"/>
                <a:gd name="T27" fmla="*/ 1 h 134"/>
                <a:gd name="T28" fmla="*/ 1 w 266"/>
                <a:gd name="T29" fmla="*/ 1 h 134"/>
                <a:gd name="T30" fmla="*/ 1 w 266"/>
                <a:gd name="T31" fmla="*/ 0 h 134"/>
                <a:gd name="T32" fmla="*/ 1 w 266"/>
                <a:gd name="T33" fmla="*/ 1 h 134"/>
                <a:gd name="T34" fmla="*/ 1 w 266"/>
                <a:gd name="T35" fmla="*/ 1 h 134"/>
                <a:gd name="T36" fmla="*/ 1 w 266"/>
                <a:gd name="T37" fmla="*/ 1 h 134"/>
                <a:gd name="T38" fmla="*/ 1 w 266"/>
                <a:gd name="T39" fmla="*/ 1 h 134"/>
                <a:gd name="T40" fmla="*/ 1 w 266"/>
                <a:gd name="T41" fmla="*/ 1 h 134"/>
                <a:gd name="T42" fmla="*/ 1 w 266"/>
                <a:gd name="T43" fmla="*/ 1 h 134"/>
                <a:gd name="T44" fmla="*/ 1 w 266"/>
                <a:gd name="T45" fmla="*/ 1 h 134"/>
                <a:gd name="T46" fmla="*/ 1 w 266"/>
                <a:gd name="T47" fmla="*/ 1 h 134"/>
                <a:gd name="T48" fmla="*/ 1 w 266"/>
                <a:gd name="T49" fmla="*/ 1 h 134"/>
                <a:gd name="T50" fmla="*/ 1 w 266"/>
                <a:gd name="T51" fmla="*/ 1 h 134"/>
                <a:gd name="T52" fmla="*/ 1 w 266"/>
                <a:gd name="T53" fmla="*/ 1 h 134"/>
                <a:gd name="T54" fmla="*/ 1 w 266"/>
                <a:gd name="T55" fmla="*/ 1 h 134"/>
                <a:gd name="T56" fmla="*/ 0 w 266"/>
                <a:gd name="T57" fmla="*/ 1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6" h="134">
                  <a:moveTo>
                    <a:pt x="0" y="45"/>
                  </a:moveTo>
                  <a:lnTo>
                    <a:pt x="17" y="42"/>
                  </a:lnTo>
                  <a:lnTo>
                    <a:pt x="8" y="31"/>
                  </a:lnTo>
                  <a:lnTo>
                    <a:pt x="30" y="35"/>
                  </a:lnTo>
                  <a:lnTo>
                    <a:pt x="20" y="15"/>
                  </a:lnTo>
                  <a:lnTo>
                    <a:pt x="46" y="27"/>
                  </a:lnTo>
                  <a:lnTo>
                    <a:pt x="33" y="0"/>
                  </a:lnTo>
                  <a:lnTo>
                    <a:pt x="75" y="24"/>
                  </a:lnTo>
                  <a:lnTo>
                    <a:pt x="80" y="54"/>
                  </a:lnTo>
                  <a:lnTo>
                    <a:pt x="100" y="18"/>
                  </a:lnTo>
                  <a:lnTo>
                    <a:pt x="121" y="33"/>
                  </a:lnTo>
                  <a:lnTo>
                    <a:pt x="140" y="15"/>
                  </a:lnTo>
                  <a:lnTo>
                    <a:pt x="155" y="40"/>
                  </a:lnTo>
                  <a:lnTo>
                    <a:pt x="152" y="15"/>
                  </a:lnTo>
                  <a:lnTo>
                    <a:pt x="196" y="15"/>
                  </a:lnTo>
                  <a:lnTo>
                    <a:pt x="201" y="0"/>
                  </a:lnTo>
                  <a:lnTo>
                    <a:pt x="216" y="15"/>
                  </a:lnTo>
                  <a:lnTo>
                    <a:pt x="241" y="6"/>
                  </a:lnTo>
                  <a:lnTo>
                    <a:pt x="227" y="18"/>
                  </a:lnTo>
                  <a:lnTo>
                    <a:pt x="266" y="60"/>
                  </a:lnTo>
                  <a:lnTo>
                    <a:pt x="233" y="99"/>
                  </a:lnTo>
                  <a:lnTo>
                    <a:pt x="132" y="134"/>
                  </a:lnTo>
                  <a:lnTo>
                    <a:pt x="46" y="118"/>
                  </a:lnTo>
                  <a:lnTo>
                    <a:pt x="65" y="82"/>
                  </a:lnTo>
                  <a:lnTo>
                    <a:pt x="16" y="69"/>
                  </a:lnTo>
                  <a:lnTo>
                    <a:pt x="62" y="64"/>
                  </a:lnTo>
                  <a:lnTo>
                    <a:pt x="48" y="59"/>
                  </a:lnTo>
                  <a:lnTo>
                    <a:pt x="62" y="45"/>
                  </a:lnTo>
                  <a:lnTo>
                    <a:pt x="0" y="4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3" name="Freeform 184"/>
            <p:cNvSpPr>
              <a:spLocks/>
            </p:cNvSpPr>
            <p:nvPr/>
          </p:nvSpPr>
          <p:spPr bwMode="auto">
            <a:xfrm>
              <a:off x="3463" y="1041"/>
              <a:ext cx="30" cy="19"/>
            </a:xfrm>
            <a:custGeom>
              <a:avLst/>
              <a:gdLst>
                <a:gd name="T0" fmla="*/ 0 w 47"/>
                <a:gd name="T1" fmla="*/ 1 h 31"/>
                <a:gd name="T2" fmla="*/ 1 w 47"/>
                <a:gd name="T3" fmla="*/ 0 h 31"/>
                <a:gd name="T4" fmla="*/ 1 w 47"/>
                <a:gd name="T5" fmla="*/ 1 h 31"/>
                <a:gd name="T6" fmla="*/ 0 w 47"/>
                <a:gd name="T7" fmla="*/ 1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31">
                  <a:moveTo>
                    <a:pt x="0" y="31"/>
                  </a:moveTo>
                  <a:lnTo>
                    <a:pt x="10" y="0"/>
                  </a:lnTo>
                  <a:lnTo>
                    <a:pt x="47" y="21"/>
                  </a:lnTo>
                  <a:lnTo>
                    <a:pt x="0" y="3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4" name="Freeform 185"/>
            <p:cNvSpPr>
              <a:spLocks/>
            </p:cNvSpPr>
            <p:nvPr/>
          </p:nvSpPr>
          <p:spPr bwMode="auto">
            <a:xfrm>
              <a:off x="3513" y="930"/>
              <a:ext cx="93" cy="76"/>
            </a:xfrm>
            <a:custGeom>
              <a:avLst/>
              <a:gdLst>
                <a:gd name="T0" fmla="*/ 0 w 148"/>
                <a:gd name="T1" fmla="*/ 1 h 120"/>
                <a:gd name="T2" fmla="*/ 1 w 148"/>
                <a:gd name="T3" fmla="*/ 1 h 120"/>
                <a:gd name="T4" fmla="*/ 1 w 148"/>
                <a:gd name="T5" fmla="*/ 1 h 120"/>
                <a:gd name="T6" fmla="*/ 1 w 148"/>
                <a:gd name="T7" fmla="*/ 1 h 120"/>
                <a:gd name="T8" fmla="*/ 1 w 148"/>
                <a:gd name="T9" fmla="*/ 1 h 120"/>
                <a:gd name="T10" fmla="*/ 1 w 148"/>
                <a:gd name="T11" fmla="*/ 1 h 120"/>
                <a:gd name="T12" fmla="*/ 1 w 148"/>
                <a:gd name="T13" fmla="*/ 1 h 120"/>
                <a:gd name="T14" fmla="*/ 1 w 148"/>
                <a:gd name="T15" fmla="*/ 1 h 120"/>
                <a:gd name="T16" fmla="*/ 1 w 148"/>
                <a:gd name="T17" fmla="*/ 1 h 120"/>
                <a:gd name="T18" fmla="*/ 1 w 148"/>
                <a:gd name="T19" fmla="*/ 1 h 120"/>
                <a:gd name="T20" fmla="*/ 1 w 148"/>
                <a:gd name="T21" fmla="*/ 0 h 120"/>
                <a:gd name="T22" fmla="*/ 1 w 148"/>
                <a:gd name="T23" fmla="*/ 1 h 120"/>
                <a:gd name="T24" fmla="*/ 1 w 148"/>
                <a:gd name="T25" fmla="*/ 1 h 120"/>
                <a:gd name="T26" fmla="*/ 0 w 148"/>
                <a:gd name="T27" fmla="*/ 1 h 1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8" h="120">
                  <a:moveTo>
                    <a:pt x="0" y="60"/>
                  </a:moveTo>
                  <a:lnTo>
                    <a:pt x="14" y="84"/>
                  </a:lnTo>
                  <a:lnTo>
                    <a:pt x="31" y="75"/>
                  </a:lnTo>
                  <a:lnTo>
                    <a:pt x="47" y="95"/>
                  </a:lnTo>
                  <a:lnTo>
                    <a:pt x="59" y="84"/>
                  </a:lnTo>
                  <a:lnTo>
                    <a:pt x="57" y="118"/>
                  </a:lnTo>
                  <a:lnTo>
                    <a:pt x="148" y="120"/>
                  </a:lnTo>
                  <a:lnTo>
                    <a:pt x="114" y="99"/>
                  </a:lnTo>
                  <a:lnTo>
                    <a:pt x="96" y="66"/>
                  </a:lnTo>
                  <a:lnTo>
                    <a:pt x="98" y="24"/>
                  </a:lnTo>
                  <a:lnTo>
                    <a:pt x="117" y="0"/>
                  </a:lnTo>
                  <a:lnTo>
                    <a:pt x="39" y="6"/>
                  </a:lnTo>
                  <a:lnTo>
                    <a:pt x="21" y="59"/>
                  </a:lnTo>
                  <a:lnTo>
                    <a:pt x="0" y="6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5" name="Freeform 186"/>
            <p:cNvSpPr>
              <a:spLocks/>
            </p:cNvSpPr>
            <p:nvPr/>
          </p:nvSpPr>
          <p:spPr bwMode="auto">
            <a:xfrm>
              <a:off x="3546" y="804"/>
              <a:ext cx="236" cy="124"/>
            </a:xfrm>
            <a:custGeom>
              <a:avLst/>
              <a:gdLst>
                <a:gd name="T0" fmla="*/ 0 w 373"/>
                <a:gd name="T1" fmla="*/ 1 h 198"/>
                <a:gd name="T2" fmla="*/ 1 w 373"/>
                <a:gd name="T3" fmla="*/ 1 h 198"/>
                <a:gd name="T4" fmla="*/ 1 w 373"/>
                <a:gd name="T5" fmla="*/ 1 h 198"/>
                <a:gd name="T6" fmla="*/ 1 w 373"/>
                <a:gd name="T7" fmla="*/ 1 h 198"/>
                <a:gd name="T8" fmla="*/ 1 w 373"/>
                <a:gd name="T9" fmla="*/ 1 h 198"/>
                <a:gd name="T10" fmla="*/ 1 w 373"/>
                <a:gd name="T11" fmla="*/ 1 h 198"/>
                <a:gd name="T12" fmla="*/ 1 w 373"/>
                <a:gd name="T13" fmla="*/ 1 h 198"/>
                <a:gd name="T14" fmla="*/ 1 w 373"/>
                <a:gd name="T15" fmla="*/ 1 h 198"/>
                <a:gd name="T16" fmla="*/ 1 w 373"/>
                <a:gd name="T17" fmla="*/ 1 h 198"/>
                <a:gd name="T18" fmla="*/ 1 w 373"/>
                <a:gd name="T19" fmla="*/ 1 h 198"/>
                <a:gd name="T20" fmla="*/ 1 w 373"/>
                <a:gd name="T21" fmla="*/ 1 h 198"/>
                <a:gd name="T22" fmla="*/ 1 w 373"/>
                <a:gd name="T23" fmla="*/ 1 h 198"/>
                <a:gd name="T24" fmla="*/ 1 w 373"/>
                <a:gd name="T25" fmla="*/ 1 h 198"/>
                <a:gd name="T26" fmla="*/ 1 w 373"/>
                <a:gd name="T27" fmla="*/ 1 h 198"/>
                <a:gd name="T28" fmla="*/ 1 w 373"/>
                <a:gd name="T29" fmla="*/ 1 h 198"/>
                <a:gd name="T30" fmla="*/ 1 w 373"/>
                <a:gd name="T31" fmla="*/ 1 h 198"/>
                <a:gd name="T32" fmla="*/ 1 w 373"/>
                <a:gd name="T33" fmla="*/ 1 h 198"/>
                <a:gd name="T34" fmla="*/ 1 w 373"/>
                <a:gd name="T35" fmla="*/ 1 h 198"/>
                <a:gd name="T36" fmla="*/ 1 w 373"/>
                <a:gd name="T37" fmla="*/ 0 h 198"/>
                <a:gd name="T38" fmla="*/ 1 w 373"/>
                <a:gd name="T39" fmla="*/ 1 h 198"/>
                <a:gd name="T40" fmla="*/ 1 w 373"/>
                <a:gd name="T41" fmla="*/ 1 h 198"/>
                <a:gd name="T42" fmla="*/ 1 w 373"/>
                <a:gd name="T43" fmla="*/ 1 h 198"/>
                <a:gd name="T44" fmla="*/ 1 w 373"/>
                <a:gd name="T45" fmla="*/ 1 h 198"/>
                <a:gd name="T46" fmla="*/ 1 w 373"/>
                <a:gd name="T47" fmla="*/ 1 h 198"/>
                <a:gd name="T48" fmla="*/ 1 w 373"/>
                <a:gd name="T49" fmla="*/ 1 h 198"/>
                <a:gd name="T50" fmla="*/ 1 w 373"/>
                <a:gd name="T51" fmla="*/ 1 h 198"/>
                <a:gd name="T52" fmla="*/ 1 w 373"/>
                <a:gd name="T53" fmla="*/ 1 h 198"/>
                <a:gd name="T54" fmla="*/ 1 w 373"/>
                <a:gd name="T55" fmla="*/ 1 h 198"/>
                <a:gd name="T56" fmla="*/ 1 w 373"/>
                <a:gd name="T57" fmla="*/ 1 h 198"/>
                <a:gd name="T58" fmla="*/ 0 w 373"/>
                <a:gd name="T59" fmla="*/ 1 h 19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73" h="198">
                  <a:moveTo>
                    <a:pt x="0" y="172"/>
                  </a:moveTo>
                  <a:lnTo>
                    <a:pt x="38" y="177"/>
                  </a:lnTo>
                  <a:lnTo>
                    <a:pt x="13" y="191"/>
                  </a:lnTo>
                  <a:lnTo>
                    <a:pt x="76" y="198"/>
                  </a:lnTo>
                  <a:lnTo>
                    <a:pt x="78" y="177"/>
                  </a:lnTo>
                  <a:lnTo>
                    <a:pt x="96" y="180"/>
                  </a:lnTo>
                  <a:lnTo>
                    <a:pt x="77" y="167"/>
                  </a:lnTo>
                  <a:lnTo>
                    <a:pt x="102" y="173"/>
                  </a:lnTo>
                  <a:lnTo>
                    <a:pt x="96" y="144"/>
                  </a:lnTo>
                  <a:lnTo>
                    <a:pt x="108" y="161"/>
                  </a:lnTo>
                  <a:lnTo>
                    <a:pt x="127" y="146"/>
                  </a:lnTo>
                  <a:lnTo>
                    <a:pt x="112" y="131"/>
                  </a:lnTo>
                  <a:lnTo>
                    <a:pt x="153" y="131"/>
                  </a:lnTo>
                  <a:lnTo>
                    <a:pt x="141" y="118"/>
                  </a:lnTo>
                  <a:lnTo>
                    <a:pt x="160" y="123"/>
                  </a:lnTo>
                  <a:lnTo>
                    <a:pt x="166" y="105"/>
                  </a:lnTo>
                  <a:lnTo>
                    <a:pt x="354" y="45"/>
                  </a:lnTo>
                  <a:lnTo>
                    <a:pt x="373" y="18"/>
                  </a:lnTo>
                  <a:lnTo>
                    <a:pt x="335" y="0"/>
                  </a:lnTo>
                  <a:lnTo>
                    <a:pt x="260" y="40"/>
                  </a:lnTo>
                  <a:lnTo>
                    <a:pt x="179" y="40"/>
                  </a:lnTo>
                  <a:lnTo>
                    <a:pt x="91" y="94"/>
                  </a:lnTo>
                  <a:lnTo>
                    <a:pt x="48" y="104"/>
                  </a:lnTo>
                  <a:lnTo>
                    <a:pt x="50" y="118"/>
                  </a:lnTo>
                  <a:lnTo>
                    <a:pt x="76" y="123"/>
                  </a:lnTo>
                  <a:lnTo>
                    <a:pt x="46" y="125"/>
                  </a:lnTo>
                  <a:lnTo>
                    <a:pt x="58" y="136"/>
                  </a:lnTo>
                  <a:lnTo>
                    <a:pt x="38" y="146"/>
                  </a:lnTo>
                  <a:lnTo>
                    <a:pt x="62" y="158"/>
                  </a:lnTo>
                  <a:lnTo>
                    <a:pt x="0" y="17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6" name="Freeform 187"/>
            <p:cNvSpPr>
              <a:spLocks/>
            </p:cNvSpPr>
            <p:nvPr/>
          </p:nvSpPr>
          <p:spPr bwMode="auto">
            <a:xfrm>
              <a:off x="4119" y="691"/>
              <a:ext cx="42" cy="17"/>
            </a:xfrm>
            <a:custGeom>
              <a:avLst/>
              <a:gdLst>
                <a:gd name="T0" fmla="*/ 0 w 64"/>
                <a:gd name="T1" fmla="*/ 0 h 25"/>
                <a:gd name="T2" fmla="*/ 1 w 64"/>
                <a:gd name="T3" fmla="*/ 1 h 25"/>
                <a:gd name="T4" fmla="*/ 1 w 64"/>
                <a:gd name="T5" fmla="*/ 1 h 25"/>
                <a:gd name="T6" fmla="*/ 1 w 64"/>
                <a:gd name="T7" fmla="*/ 1 h 25"/>
                <a:gd name="T8" fmla="*/ 1 w 64"/>
                <a:gd name="T9" fmla="*/ 1 h 25"/>
                <a:gd name="T10" fmla="*/ 0 w 6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25">
                  <a:moveTo>
                    <a:pt x="0" y="0"/>
                  </a:moveTo>
                  <a:lnTo>
                    <a:pt x="29" y="21"/>
                  </a:lnTo>
                  <a:lnTo>
                    <a:pt x="18" y="25"/>
                  </a:lnTo>
                  <a:lnTo>
                    <a:pt x="44" y="23"/>
                  </a:lnTo>
                  <a:lnTo>
                    <a:pt x="64" y="10"/>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7" name="Freeform 188"/>
            <p:cNvSpPr>
              <a:spLocks/>
            </p:cNvSpPr>
            <p:nvPr/>
          </p:nvSpPr>
          <p:spPr bwMode="auto">
            <a:xfrm>
              <a:off x="4147" y="687"/>
              <a:ext cx="110" cy="53"/>
            </a:xfrm>
            <a:custGeom>
              <a:avLst/>
              <a:gdLst>
                <a:gd name="T0" fmla="*/ 0 w 173"/>
                <a:gd name="T1" fmla="*/ 1 h 84"/>
                <a:gd name="T2" fmla="*/ 1 w 173"/>
                <a:gd name="T3" fmla="*/ 1 h 84"/>
                <a:gd name="T4" fmla="*/ 1 w 173"/>
                <a:gd name="T5" fmla="*/ 1 h 84"/>
                <a:gd name="T6" fmla="*/ 1 w 173"/>
                <a:gd name="T7" fmla="*/ 1 h 84"/>
                <a:gd name="T8" fmla="*/ 1 w 173"/>
                <a:gd name="T9" fmla="*/ 1 h 84"/>
                <a:gd name="T10" fmla="*/ 1 w 173"/>
                <a:gd name="T11" fmla="*/ 1 h 84"/>
                <a:gd name="T12" fmla="*/ 1 w 173"/>
                <a:gd name="T13" fmla="*/ 1 h 84"/>
                <a:gd name="T14" fmla="*/ 1 w 173"/>
                <a:gd name="T15" fmla="*/ 1 h 84"/>
                <a:gd name="T16" fmla="*/ 1 w 173"/>
                <a:gd name="T17" fmla="*/ 1 h 84"/>
                <a:gd name="T18" fmla="*/ 1 w 173"/>
                <a:gd name="T19" fmla="*/ 1 h 84"/>
                <a:gd name="T20" fmla="*/ 1 w 173"/>
                <a:gd name="T21" fmla="*/ 1 h 84"/>
                <a:gd name="T22" fmla="*/ 1 w 173"/>
                <a:gd name="T23" fmla="*/ 1 h 84"/>
                <a:gd name="T24" fmla="*/ 1 w 173"/>
                <a:gd name="T25" fmla="*/ 0 h 84"/>
                <a:gd name="T26" fmla="*/ 1 w 173"/>
                <a:gd name="T27" fmla="*/ 1 h 84"/>
                <a:gd name="T28" fmla="*/ 0 w 173"/>
                <a:gd name="T29" fmla="*/ 1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3" h="84">
                  <a:moveTo>
                    <a:pt x="0" y="39"/>
                  </a:moveTo>
                  <a:lnTo>
                    <a:pt x="28" y="41"/>
                  </a:lnTo>
                  <a:lnTo>
                    <a:pt x="51" y="71"/>
                  </a:lnTo>
                  <a:lnTo>
                    <a:pt x="66" y="62"/>
                  </a:lnTo>
                  <a:lnTo>
                    <a:pt x="143" y="84"/>
                  </a:lnTo>
                  <a:lnTo>
                    <a:pt x="166" y="78"/>
                  </a:lnTo>
                  <a:lnTo>
                    <a:pt x="149" y="54"/>
                  </a:lnTo>
                  <a:lnTo>
                    <a:pt x="164" y="57"/>
                  </a:lnTo>
                  <a:lnTo>
                    <a:pt x="173" y="25"/>
                  </a:lnTo>
                  <a:lnTo>
                    <a:pt x="136" y="9"/>
                  </a:lnTo>
                  <a:lnTo>
                    <a:pt x="98" y="30"/>
                  </a:lnTo>
                  <a:lnTo>
                    <a:pt x="127" y="17"/>
                  </a:lnTo>
                  <a:lnTo>
                    <a:pt x="111" y="0"/>
                  </a:lnTo>
                  <a:lnTo>
                    <a:pt x="50" y="7"/>
                  </a:lnTo>
                  <a:lnTo>
                    <a:pt x="0" y="3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8" name="Freeform 189"/>
            <p:cNvSpPr>
              <a:spLocks/>
            </p:cNvSpPr>
            <p:nvPr/>
          </p:nvSpPr>
          <p:spPr bwMode="auto">
            <a:xfrm>
              <a:off x="4251" y="718"/>
              <a:ext cx="89" cy="50"/>
            </a:xfrm>
            <a:custGeom>
              <a:avLst/>
              <a:gdLst>
                <a:gd name="T0" fmla="*/ 0 w 141"/>
                <a:gd name="T1" fmla="*/ 1 h 82"/>
                <a:gd name="T2" fmla="*/ 1 w 141"/>
                <a:gd name="T3" fmla="*/ 1 h 82"/>
                <a:gd name="T4" fmla="*/ 1 w 141"/>
                <a:gd name="T5" fmla="*/ 1 h 82"/>
                <a:gd name="T6" fmla="*/ 1 w 141"/>
                <a:gd name="T7" fmla="*/ 1 h 82"/>
                <a:gd name="T8" fmla="*/ 1 w 141"/>
                <a:gd name="T9" fmla="*/ 1 h 82"/>
                <a:gd name="T10" fmla="*/ 1 w 141"/>
                <a:gd name="T11" fmla="*/ 1 h 82"/>
                <a:gd name="T12" fmla="*/ 1 w 141"/>
                <a:gd name="T13" fmla="*/ 1 h 82"/>
                <a:gd name="T14" fmla="*/ 1 w 141"/>
                <a:gd name="T15" fmla="*/ 0 h 82"/>
                <a:gd name="T16" fmla="*/ 1 w 141"/>
                <a:gd name="T17" fmla="*/ 1 h 82"/>
                <a:gd name="T18" fmla="*/ 0 w 141"/>
                <a:gd name="T19" fmla="*/ 1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1" h="82">
                  <a:moveTo>
                    <a:pt x="0" y="72"/>
                  </a:moveTo>
                  <a:lnTo>
                    <a:pt x="8" y="82"/>
                  </a:lnTo>
                  <a:lnTo>
                    <a:pt x="128" y="64"/>
                  </a:lnTo>
                  <a:lnTo>
                    <a:pt x="141" y="36"/>
                  </a:lnTo>
                  <a:lnTo>
                    <a:pt x="108" y="14"/>
                  </a:lnTo>
                  <a:lnTo>
                    <a:pt x="78" y="23"/>
                  </a:lnTo>
                  <a:lnTo>
                    <a:pt x="85" y="6"/>
                  </a:lnTo>
                  <a:lnTo>
                    <a:pt x="64" y="0"/>
                  </a:lnTo>
                  <a:lnTo>
                    <a:pt x="11" y="60"/>
                  </a:lnTo>
                  <a:lnTo>
                    <a:pt x="0" y="7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59" name="Freeform 190"/>
            <p:cNvSpPr>
              <a:spLocks/>
            </p:cNvSpPr>
            <p:nvPr/>
          </p:nvSpPr>
          <p:spPr bwMode="auto">
            <a:xfrm>
              <a:off x="4820" y="832"/>
              <a:ext cx="101" cy="48"/>
            </a:xfrm>
            <a:custGeom>
              <a:avLst/>
              <a:gdLst>
                <a:gd name="T0" fmla="*/ 0 w 160"/>
                <a:gd name="T1" fmla="*/ 1 h 77"/>
                <a:gd name="T2" fmla="*/ 1 w 160"/>
                <a:gd name="T3" fmla="*/ 1 h 77"/>
                <a:gd name="T4" fmla="*/ 1 w 160"/>
                <a:gd name="T5" fmla="*/ 0 h 77"/>
                <a:gd name="T6" fmla="*/ 1 w 160"/>
                <a:gd name="T7" fmla="*/ 1 h 77"/>
                <a:gd name="T8" fmla="*/ 1 w 160"/>
                <a:gd name="T9" fmla="*/ 1 h 77"/>
                <a:gd name="T10" fmla="*/ 1 w 160"/>
                <a:gd name="T11" fmla="*/ 1 h 77"/>
                <a:gd name="T12" fmla="*/ 1 w 160"/>
                <a:gd name="T13" fmla="*/ 1 h 77"/>
                <a:gd name="T14" fmla="*/ 1 w 160"/>
                <a:gd name="T15" fmla="*/ 1 h 77"/>
                <a:gd name="T16" fmla="*/ 1 w 160"/>
                <a:gd name="T17" fmla="*/ 1 h 77"/>
                <a:gd name="T18" fmla="*/ 1 w 160"/>
                <a:gd name="T19" fmla="*/ 1 h 77"/>
                <a:gd name="T20" fmla="*/ 1 w 160"/>
                <a:gd name="T21" fmla="*/ 1 h 77"/>
                <a:gd name="T22" fmla="*/ 0 w 160"/>
                <a:gd name="T23" fmla="*/ 1 h 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0" h="77">
                  <a:moveTo>
                    <a:pt x="0" y="43"/>
                  </a:moveTo>
                  <a:lnTo>
                    <a:pt x="33" y="4"/>
                  </a:lnTo>
                  <a:lnTo>
                    <a:pt x="53" y="0"/>
                  </a:lnTo>
                  <a:lnTo>
                    <a:pt x="91" y="31"/>
                  </a:lnTo>
                  <a:lnTo>
                    <a:pt x="98" y="6"/>
                  </a:lnTo>
                  <a:lnTo>
                    <a:pt x="138" y="23"/>
                  </a:lnTo>
                  <a:lnTo>
                    <a:pt x="135" y="54"/>
                  </a:lnTo>
                  <a:lnTo>
                    <a:pt x="160" y="64"/>
                  </a:lnTo>
                  <a:lnTo>
                    <a:pt x="77" y="70"/>
                  </a:lnTo>
                  <a:lnTo>
                    <a:pt x="69" y="60"/>
                  </a:lnTo>
                  <a:lnTo>
                    <a:pt x="56" y="77"/>
                  </a:lnTo>
                  <a:lnTo>
                    <a:pt x="0" y="4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0" name="Freeform 191"/>
            <p:cNvSpPr>
              <a:spLocks/>
            </p:cNvSpPr>
            <p:nvPr/>
          </p:nvSpPr>
          <p:spPr bwMode="auto">
            <a:xfrm>
              <a:off x="4892" y="834"/>
              <a:ext cx="62" cy="36"/>
            </a:xfrm>
            <a:custGeom>
              <a:avLst/>
              <a:gdLst>
                <a:gd name="T0" fmla="*/ 0 w 99"/>
                <a:gd name="T1" fmla="*/ 0 h 56"/>
                <a:gd name="T2" fmla="*/ 1 w 99"/>
                <a:gd name="T3" fmla="*/ 1 h 56"/>
                <a:gd name="T4" fmla="*/ 1 w 99"/>
                <a:gd name="T5" fmla="*/ 1 h 56"/>
                <a:gd name="T6" fmla="*/ 1 w 99"/>
                <a:gd name="T7" fmla="*/ 1 h 56"/>
                <a:gd name="T8" fmla="*/ 1 w 99"/>
                <a:gd name="T9" fmla="*/ 1 h 56"/>
                <a:gd name="T10" fmla="*/ 1 w 99"/>
                <a:gd name="T11" fmla="*/ 1 h 56"/>
                <a:gd name="T12" fmla="*/ 0 w 99"/>
                <a:gd name="T13" fmla="*/ 0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56">
                  <a:moveTo>
                    <a:pt x="0" y="0"/>
                  </a:moveTo>
                  <a:lnTo>
                    <a:pt x="32" y="18"/>
                  </a:lnTo>
                  <a:lnTo>
                    <a:pt x="24" y="36"/>
                  </a:lnTo>
                  <a:lnTo>
                    <a:pt x="38" y="56"/>
                  </a:lnTo>
                  <a:lnTo>
                    <a:pt x="70" y="56"/>
                  </a:lnTo>
                  <a:lnTo>
                    <a:pt x="99" y="32"/>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1" name="Freeform 192"/>
            <p:cNvSpPr>
              <a:spLocks/>
            </p:cNvSpPr>
            <p:nvPr/>
          </p:nvSpPr>
          <p:spPr bwMode="auto">
            <a:xfrm>
              <a:off x="4966" y="853"/>
              <a:ext cx="72" cy="25"/>
            </a:xfrm>
            <a:custGeom>
              <a:avLst/>
              <a:gdLst>
                <a:gd name="T0" fmla="*/ 0 w 113"/>
                <a:gd name="T1" fmla="*/ 0 h 38"/>
                <a:gd name="T2" fmla="*/ 1 w 113"/>
                <a:gd name="T3" fmla="*/ 1 h 38"/>
                <a:gd name="T4" fmla="*/ 1 w 113"/>
                <a:gd name="T5" fmla="*/ 1 h 38"/>
                <a:gd name="T6" fmla="*/ 1 w 113"/>
                <a:gd name="T7" fmla="*/ 1 h 38"/>
                <a:gd name="T8" fmla="*/ 0 w 113"/>
                <a:gd name="T9" fmla="*/ 0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 h="38">
                  <a:moveTo>
                    <a:pt x="0" y="0"/>
                  </a:moveTo>
                  <a:lnTo>
                    <a:pt x="20" y="26"/>
                  </a:lnTo>
                  <a:lnTo>
                    <a:pt x="71" y="38"/>
                  </a:lnTo>
                  <a:lnTo>
                    <a:pt x="113" y="34"/>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2" name="Freeform 193"/>
            <p:cNvSpPr>
              <a:spLocks/>
            </p:cNvSpPr>
            <p:nvPr/>
          </p:nvSpPr>
          <p:spPr bwMode="auto">
            <a:xfrm>
              <a:off x="3026" y="780"/>
              <a:ext cx="2615" cy="1045"/>
            </a:xfrm>
            <a:custGeom>
              <a:avLst/>
              <a:gdLst>
                <a:gd name="T0" fmla="*/ 1 w 4128"/>
                <a:gd name="T1" fmla="*/ 1 h 1648"/>
                <a:gd name="T2" fmla="*/ 1 w 4128"/>
                <a:gd name="T3" fmla="*/ 1 h 1648"/>
                <a:gd name="T4" fmla="*/ 1 w 4128"/>
                <a:gd name="T5" fmla="*/ 1 h 1648"/>
                <a:gd name="T6" fmla="*/ 1 w 4128"/>
                <a:gd name="T7" fmla="*/ 1 h 1648"/>
                <a:gd name="T8" fmla="*/ 1 w 4128"/>
                <a:gd name="T9" fmla="*/ 1 h 1648"/>
                <a:gd name="T10" fmla="*/ 1 w 4128"/>
                <a:gd name="T11" fmla="*/ 1 h 1648"/>
                <a:gd name="T12" fmla="*/ 1 w 4128"/>
                <a:gd name="T13" fmla="*/ 1 h 1648"/>
                <a:gd name="T14" fmla="*/ 1 w 4128"/>
                <a:gd name="T15" fmla="*/ 1 h 1648"/>
                <a:gd name="T16" fmla="*/ 1 w 4128"/>
                <a:gd name="T17" fmla="*/ 1 h 1648"/>
                <a:gd name="T18" fmla="*/ 1 w 4128"/>
                <a:gd name="T19" fmla="*/ 1 h 1648"/>
                <a:gd name="T20" fmla="*/ 1 w 4128"/>
                <a:gd name="T21" fmla="*/ 1 h 1648"/>
                <a:gd name="T22" fmla="*/ 1 w 4128"/>
                <a:gd name="T23" fmla="*/ 1 h 1648"/>
                <a:gd name="T24" fmla="*/ 1 w 4128"/>
                <a:gd name="T25" fmla="*/ 1 h 1648"/>
                <a:gd name="T26" fmla="*/ 1 w 4128"/>
                <a:gd name="T27" fmla="*/ 1 h 1648"/>
                <a:gd name="T28" fmla="*/ 1 w 4128"/>
                <a:gd name="T29" fmla="*/ 1 h 1648"/>
                <a:gd name="T30" fmla="*/ 1 w 4128"/>
                <a:gd name="T31" fmla="*/ 1 h 1648"/>
                <a:gd name="T32" fmla="*/ 1 w 4128"/>
                <a:gd name="T33" fmla="*/ 1 h 1648"/>
                <a:gd name="T34" fmla="*/ 1 w 4128"/>
                <a:gd name="T35" fmla="*/ 1 h 1648"/>
                <a:gd name="T36" fmla="*/ 1 w 4128"/>
                <a:gd name="T37" fmla="*/ 1 h 1648"/>
                <a:gd name="T38" fmla="*/ 1 w 4128"/>
                <a:gd name="T39" fmla="*/ 1 h 1648"/>
                <a:gd name="T40" fmla="*/ 1 w 4128"/>
                <a:gd name="T41" fmla="*/ 1 h 1648"/>
                <a:gd name="T42" fmla="*/ 1 w 4128"/>
                <a:gd name="T43" fmla="*/ 1 h 1648"/>
                <a:gd name="T44" fmla="*/ 1 w 4128"/>
                <a:gd name="T45" fmla="*/ 1 h 1648"/>
                <a:gd name="T46" fmla="*/ 1 w 4128"/>
                <a:gd name="T47" fmla="*/ 1 h 1648"/>
                <a:gd name="T48" fmla="*/ 1 w 4128"/>
                <a:gd name="T49" fmla="*/ 1 h 1648"/>
                <a:gd name="T50" fmla="*/ 1 w 4128"/>
                <a:gd name="T51" fmla="*/ 1 h 1648"/>
                <a:gd name="T52" fmla="*/ 1 w 4128"/>
                <a:gd name="T53" fmla="*/ 1 h 1648"/>
                <a:gd name="T54" fmla="*/ 1 w 4128"/>
                <a:gd name="T55" fmla="*/ 1 h 1648"/>
                <a:gd name="T56" fmla="*/ 1 w 4128"/>
                <a:gd name="T57" fmla="*/ 1 h 1648"/>
                <a:gd name="T58" fmla="*/ 1 w 4128"/>
                <a:gd name="T59" fmla="*/ 1 h 1648"/>
                <a:gd name="T60" fmla="*/ 1 w 4128"/>
                <a:gd name="T61" fmla="*/ 1 h 1648"/>
                <a:gd name="T62" fmla="*/ 1 w 4128"/>
                <a:gd name="T63" fmla="*/ 1 h 1648"/>
                <a:gd name="T64" fmla="*/ 1 w 4128"/>
                <a:gd name="T65" fmla="*/ 1 h 1648"/>
                <a:gd name="T66" fmla="*/ 1 w 4128"/>
                <a:gd name="T67" fmla="*/ 1 h 1648"/>
                <a:gd name="T68" fmla="*/ 1 w 4128"/>
                <a:gd name="T69" fmla="*/ 1 h 1648"/>
                <a:gd name="T70" fmla="*/ 1 w 4128"/>
                <a:gd name="T71" fmla="*/ 1 h 1648"/>
                <a:gd name="T72" fmla="*/ 1 w 4128"/>
                <a:gd name="T73" fmla="*/ 1 h 1648"/>
                <a:gd name="T74" fmla="*/ 1 w 4128"/>
                <a:gd name="T75" fmla="*/ 1 h 1648"/>
                <a:gd name="T76" fmla="*/ 1 w 4128"/>
                <a:gd name="T77" fmla="*/ 1 h 1648"/>
                <a:gd name="T78" fmla="*/ 1 w 4128"/>
                <a:gd name="T79" fmla="*/ 1 h 1648"/>
                <a:gd name="T80" fmla="*/ 1 w 4128"/>
                <a:gd name="T81" fmla="*/ 1 h 1648"/>
                <a:gd name="T82" fmla="*/ 1 w 4128"/>
                <a:gd name="T83" fmla="*/ 1 h 1648"/>
                <a:gd name="T84" fmla="*/ 1 w 4128"/>
                <a:gd name="T85" fmla="*/ 1 h 1648"/>
                <a:gd name="T86" fmla="*/ 1 w 4128"/>
                <a:gd name="T87" fmla="*/ 1 h 1648"/>
                <a:gd name="T88" fmla="*/ 1 w 4128"/>
                <a:gd name="T89" fmla="*/ 1 h 1648"/>
                <a:gd name="T90" fmla="*/ 1 w 4128"/>
                <a:gd name="T91" fmla="*/ 1 h 1648"/>
                <a:gd name="T92" fmla="*/ 1 w 4128"/>
                <a:gd name="T93" fmla="*/ 1 h 1648"/>
                <a:gd name="T94" fmla="*/ 1 w 4128"/>
                <a:gd name="T95" fmla="*/ 1 h 1648"/>
                <a:gd name="T96" fmla="*/ 1 w 4128"/>
                <a:gd name="T97" fmla="*/ 1 h 1648"/>
                <a:gd name="T98" fmla="*/ 1 w 4128"/>
                <a:gd name="T99" fmla="*/ 1 h 1648"/>
                <a:gd name="T100" fmla="*/ 1 w 4128"/>
                <a:gd name="T101" fmla="*/ 1 h 1648"/>
                <a:gd name="T102" fmla="*/ 1 w 4128"/>
                <a:gd name="T103" fmla="*/ 1 h 1648"/>
                <a:gd name="T104" fmla="*/ 1 w 4128"/>
                <a:gd name="T105" fmla="*/ 1 h 1648"/>
                <a:gd name="T106" fmla="*/ 1 w 4128"/>
                <a:gd name="T107" fmla="*/ 1 h 1648"/>
                <a:gd name="T108" fmla="*/ 1 w 4128"/>
                <a:gd name="T109" fmla="*/ 1 h 1648"/>
                <a:gd name="T110" fmla="*/ 1 w 4128"/>
                <a:gd name="T111" fmla="*/ 1 h 1648"/>
                <a:gd name="T112" fmla="*/ 1 w 4128"/>
                <a:gd name="T113" fmla="*/ 1 h 1648"/>
                <a:gd name="T114" fmla="*/ 1 w 4128"/>
                <a:gd name="T115" fmla="*/ 1 h 1648"/>
                <a:gd name="T116" fmla="*/ 1 w 4128"/>
                <a:gd name="T117" fmla="*/ 1 h 1648"/>
                <a:gd name="T118" fmla="*/ 1 w 4128"/>
                <a:gd name="T119" fmla="*/ 1 h 1648"/>
                <a:gd name="T120" fmla="*/ 1 w 4128"/>
                <a:gd name="T121" fmla="*/ 1 h 1648"/>
                <a:gd name="T122" fmla="*/ 1 w 4128"/>
                <a:gd name="T123" fmla="*/ 1 h 1648"/>
                <a:gd name="T124" fmla="*/ 1 w 4128"/>
                <a:gd name="T125" fmla="*/ 1 h 16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128" h="1648">
                  <a:moveTo>
                    <a:pt x="0" y="1022"/>
                  </a:moveTo>
                  <a:lnTo>
                    <a:pt x="33" y="990"/>
                  </a:lnTo>
                  <a:lnTo>
                    <a:pt x="24" y="1002"/>
                  </a:lnTo>
                  <a:lnTo>
                    <a:pt x="38" y="1007"/>
                  </a:lnTo>
                  <a:lnTo>
                    <a:pt x="33" y="939"/>
                  </a:lnTo>
                  <a:lnTo>
                    <a:pt x="47" y="908"/>
                  </a:lnTo>
                  <a:lnTo>
                    <a:pt x="71" y="902"/>
                  </a:lnTo>
                  <a:lnTo>
                    <a:pt x="108" y="931"/>
                  </a:lnTo>
                  <a:lnTo>
                    <a:pt x="116" y="876"/>
                  </a:lnTo>
                  <a:lnTo>
                    <a:pt x="98" y="876"/>
                  </a:lnTo>
                  <a:lnTo>
                    <a:pt x="92" y="846"/>
                  </a:lnTo>
                  <a:lnTo>
                    <a:pt x="254" y="817"/>
                  </a:lnTo>
                  <a:lnTo>
                    <a:pt x="217" y="804"/>
                  </a:lnTo>
                  <a:lnTo>
                    <a:pt x="220" y="788"/>
                  </a:lnTo>
                  <a:lnTo>
                    <a:pt x="192" y="794"/>
                  </a:lnTo>
                  <a:lnTo>
                    <a:pt x="283" y="708"/>
                  </a:lnTo>
                  <a:lnTo>
                    <a:pt x="245" y="618"/>
                  </a:lnTo>
                  <a:lnTo>
                    <a:pt x="253" y="578"/>
                  </a:lnTo>
                  <a:lnTo>
                    <a:pt x="229" y="529"/>
                  </a:lnTo>
                  <a:lnTo>
                    <a:pt x="247" y="498"/>
                  </a:lnTo>
                  <a:lnTo>
                    <a:pt x="217" y="463"/>
                  </a:lnTo>
                  <a:lnTo>
                    <a:pt x="228" y="433"/>
                  </a:lnTo>
                  <a:lnTo>
                    <a:pt x="271" y="399"/>
                  </a:lnTo>
                  <a:lnTo>
                    <a:pt x="296" y="394"/>
                  </a:lnTo>
                  <a:lnTo>
                    <a:pt x="326" y="403"/>
                  </a:lnTo>
                  <a:lnTo>
                    <a:pt x="298" y="412"/>
                  </a:lnTo>
                  <a:lnTo>
                    <a:pt x="322" y="427"/>
                  </a:lnTo>
                  <a:lnTo>
                    <a:pt x="394" y="427"/>
                  </a:lnTo>
                  <a:lnTo>
                    <a:pt x="518" y="498"/>
                  </a:lnTo>
                  <a:lnTo>
                    <a:pt x="521" y="537"/>
                  </a:lnTo>
                  <a:lnTo>
                    <a:pt x="465" y="565"/>
                  </a:lnTo>
                  <a:lnTo>
                    <a:pt x="298" y="525"/>
                  </a:lnTo>
                  <a:lnTo>
                    <a:pt x="368" y="574"/>
                  </a:lnTo>
                  <a:lnTo>
                    <a:pt x="366" y="637"/>
                  </a:lnTo>
                  <a:lnTo>
                    <a:pt x="435" y="665"/>
                  </a:lnTo>
                  <a:lnTo>
                    <a:pt x="451" y="658"/>
                  </a:lnTo>
                  <a:lnTo>
                    <a:pt x="442" y="637"/>
                  </a:lnTo>
                  <a:lnTo>
                    <a:pt x="413" y="624"/>
                  </a:lnTo>
                  <a:lnTo>
                    <a:pt x="419" y="606"/>
                  </a:lnTo>
                  <a:lnTo>
                    <a:pt x="447" y="629"/>
                  </a:lnTo>
                  <a:lnTo>
                    <a:pt x="517" y="637"/>
                  </a:lnTo>
                  <a:lnTo>
                    <a:pt x="489" y="589"/>
                  </a:lnTo>
                  <a:lnTo>
                    <a:pt x="548" y="547"/>
                  </a:lnTo>
                  <a:lnTo>
                    <a:pt x="595" y="574"/>
                  </a:lnTo>
                  <a:lnTo>
                    <a:pt x="594" y="466"/>
                  </a:lnTo>
                  <a:lnTo>
                    <a:pt x="571" y="452"/>
                  </a:lnTo>
                  <a:lnTo>
                    <a:pt x="647" y="474"/>
                  </a:lnTo>
                  <a:lnTo>
                    <a:pt x="654" y="489"/>
                  </a:lnTo>
                  <a:lnTo>
                    <a:pt x="614" y="507"/>
                  </a:lnTo>
                  <a:lnTo>
                    <a:pt x="654" y="539"/>
                  </a:lnTo>
                  <a:lnTo>
                    <a:pt x="687" y="498"/>
                  </a:lnTo>
                  <a:lnTo>
                    <a:pt x="827" y="438"/>
                  </a:lnTo>
                  <a:lnTo>
                    <a:pt x="846" y="436"/>
                  </a:lnTo>
                  <a:lnTo>
                    <a:pt x="827" y="445"/>
                  </a:lnTo>
                  <a:lnTo>
                    <a:pt x="850" y="474"/>
                  </a:lnTo>
                  <a:lnTo>
                    <a:pt x="951" y="436"/>
                  </a:lnTo>
                  <a:lnTo>
                    <a:pt x="971" y="465"/>
                  </a:lnTo>
                  <a:lnTo>
                    <a:pt x="998" y="443"/>
                  </a:lnTo>
                  <a:lnTo>
                    <a:pt x="984" y="408"/>
                  </a:lnTo>
                  <a:lnTo>
                    <a:pt x="998" y="399"/>
                  </a:lnTo>
                  <a:lnTo>
                    <a:pt x="1078" y="412"/>
                  </a:lnTo>
                  <a:lnTo>
                    <a:pt x="1176" y="473"/>
                  </a:lnTo>
                  <a:lnTo>
                    <a:pt x="1197" y="443"/>
                  </a:lnTo>
                  <a:lnTo>
                    <a:pt x="1173" y="412"/>
                  </a:lnTo>
                  <a:lnTo>
                    <a:pt x="1145" y="408"/>
                  </a:lnTo>
                  <a:lnTo>
                    <a:pt x="1157" y="360"/>
                  </a:lnTo>
                  <a:lnTo>
                    <a:pt x="1134" y="354"/>
                  </a:lnTo>
                  <a:lnTo>
                    <a:pt x="1141" y="331"/>
                  </a:lnTo>
                  <a:lnTo>
                    <a:pt x="1178" y="305"/>
                  </a:lnTo>
                  <a:lnTo>
                    <a:pt x="1203" y="250"/>
                  </a:lnTo>
                  <a:lnTo>
                    <a:pt x="1257" y="250"/>
                  </a:lnTo>
                  <a:lnTo>
                    <a:pt x="1282" y="260"/>
                  </a:lnTo>
                  <a:lnTo>
                    <a:pt x="1263" y="318"/>
                  </a:lnTo>
                  <a:lnTo>
                    <a:pt x="1285" y="351"/>
                  </a:lnTo>
                  <a:lnTo>
                    <a:pt x="1280" y="435"/>
                  </a:lnTo>
                  <a:lnTo>
                    <a:pt x="1305" y="463"/>
                  </a:lnTo>
                  <a:lnTo>
                    <a:pt x="1292" y="494"/>
                  </a:lnTo>
                  <a:lnTo>
                    <a:pt x="1251" y="516"/>
                  </a:lnTo>
                  <a:lnTo>
                    <a:pt x="1267" y="528"/>
                  </a:lnTo>
                  <a:lnTo>
                    <a:pt x="1211" y="538"/>
                  </a:lnTo>
                  <a:lnTo>
                    <a:pt x="1268" y="562"/>
                  </a:lnTo>
                  <a:lnTo>
                    <a:pt x="1332" y="494"/>
                  </a:lnTo>
                  <a:lnTo>
                    <a:pt x="1325" y="448"/>
                  </a:lnTo>
                  <a:lnTo>
                    <a:pt x="1346" y="443"/>
                  </a:lnTo>
                  <a:lnTo>
                    <a:pt x="1377" y="436"/>
                  </a:lnTo>
                  <a:lnTo>
                    <a:pt x="1397" y="461"/>
                  </a:lnTo>
                  <a:lnTo>
                    <a:pt x="1392" y="492"/>
                  </a:lnTo>
                  <a:lnTo>
                    <a:pt x="1434" y="500"/>
                  </a:lnTo>
                  <a:lnTo>
                    <a:pt x="1404" y="489"/>
                  </a:lnTo>
                  <a:lnTo>
                    <a:pt x="1416" y="471"/>
                  </a:lnTo>
                  <a:lnTo>
                    <a:pt x="1405" y="443"/>
                  </a:lnTo>
                  <a:lnTo>
                    <a:pt x="1307" y="427"/>
                  </a:lnTo>
                  <a:lnTo>
                    <a:pt x="1322" y="360"/>
                  </a:lnTo>
                  <a:lnTo>
                    <a:pt x="1292" y="317"/>
                  </a:lnTo>
                  <a:lnTo>
                    <a:pt x="1339" y="280"/>
                  </a:lnTo>
                  <a:lnTo>
                    <a:pt x="1333" y="254"/>
                  </a:lnTo>
                  <a:lnTo>
                    <a:pt x="1354" y="269"/>
                  </a:lnTo>
                  <a:lnTo>
                    <a:pt x="1343" y="323"/>
                  </a:lnTo>
                  <a:lnTo>
                    <a:pt x="1359" y="331"/>
                  </a:lnTo>
                  <a:lnTo>
                    <a:pt x="1422" y="345"/>
                  </a:lnTo>
                  <a:lnTo>
                    <a:pt x="1366" y="302"/>
                  </a:lnTo>
                  <a:lnTo>
                    <a:pt x="1409" y="305"/>
                  </a:lnTo>
                  <a:lnTo>
                    <a:pt x="1399" y="289"/>
                  </a:lnTo>
                  <a:lnTo>
                    <a:pt x="1422" y="277"/>
                  </a:lnTo>
                  <a:lnTo>
                    <a:pt x="1540" y="311"/>
                  </a:lnTo>
                  <a:lnTo>
                    <a:pt x="1518" y="335"/>
                  </a:lnTo>
                  <a:lnTo>
                    <a:pt x="1514" y="370"/>
                  </a:lnTo>
                  <a:lnTo>
                    <a:pt x="1538" y="388"/>
                  </a:lnTo>
                  <a:lnTo>
                    <a:pt x="1551" y="311"/>
                  </a:lnTo>
                  <a:lnTo>
                    <a:pt x="1483" y="275"/>
                  </a:lnTo>
                  <a:lnTo>
                    <a:pt x="1474" y="218"/>
                  </a:lnTo>
                  <a:lnTo>
                    <a:pt x="1623" y="201"/>
                  </a:lnTo>
                  <a:lnTo>
                    <a:pt x="1604" y="152"/>
                  </a:lnTo>
                  <a:lnTo>
                    <a:pt x="1623" y="162"/>
                  </a:lnTo>
                  <a:lnTo>
                    <a:pt x="1646" y="143"/>
                  </a:lnTo>
                  <a:lnTo>
                    <a:pt x="1628" y="141"/>
                  </a:lnTo>
                  <a:lnTo>
                    <a:pt x="1783" y="100"/>
                  </a:lnTo>
                  <a:lnTo>
                    <a:pt x="1772" y="88"/>
                  </a:lnTo>
                  <a:lnTo>
                    <a:pt x="1841" y="86"/>
                  </a:lnTo>
                  <a:lnTo>
                    <a:pt x="1838" y="100"/>
                  </a:lnTo>
                  <a:lnTo>
                    <a:pt x="1861" y="100"/>
                  </a:lnTo>
                  <a:lnTo>
                    <a:pt x="1910" y="78"/>
                  </a:lnTo>
                  <a:lnTo>
                    <a:pt x="1936" y="88"/>
                  </a:lnTo>
                  <a:lnTo>
                    <a:pt x="1915" y="64"/>
                  </a:lnTo>
                  <a:lnTo>
                    <a:pt x="1973" y="61"/>
                  </a:lnTo>
                  <a:lnTo>
                    <a:pt x="1973" y="34"/>
                  </a:lnTo>
                  <a:lnTo>
                    <a:pt x="2043" y="0"/>
                  </a:lnTo>
                  <a:lnTo>
                    <a:pt x="2094" y="18"/>
                  </a:lnTo>
                  <a:lnTo>
                    <a:pt x="2048" y="40"/>
                  </a:lnTo>
                  <a:lnTo>
                    <a:pt x="2121" y="37"/>
                  </a:lnTo>
                  <a:lnTo>
                    <a:pt x="2094" y="64"/>
                  </a:lnTo>
                  <a:lnTo>
                    <a:pt x="2213" y="54"/>
                  </a:lnTo>
                  <a:lnTo>
                    <a:pt x="2277" y="100"/>
                  </a:lnTo>
                  <a:lnTo>
                    <a:pt x="2269" y="114"/>
                  </a:lnTo>
                  <a:lnTo>
                    <a:pt x="2246" y="101"/>
                  </a:lnTo>
                  <a:lnTo>
                    <a:pt x="2277" y="118"/>
                  </a:lnTo>
                  <a:lnTo>
                    <a:pt x="2263" y="142"/>
                  </a:lnTo>
                  <a:lnTo>
                    <a:pt x="2043" y="269"/>
                  </a:lnTo>
                  <a:lnTo>
                    <a:pt x="2113" y="253"/>
                  </a:lnTo>
                  <a:lnTo>
                    <a:pt x="2097" y="237"/>
                  </a:lnTo>
                  <a:lnTo>
                    <a:pt x="2208" y="214"/>
                  </a:lnTo>
                  <a:lnTo>
                    <a:pt x="2179" y="217"/>
                  </a:lnTo>
                  <a:lnTo>
                    <a:pt x="2190" y="195"/>
                  </a:lnTo>
                  <a:lnTo>
                    <a:pt x="2246" y="214"/>
                  </a:lnTo>
                  <a:lnTo>
                    <a:pt x="2255" y="195"/>
                  </a:lnTo>
                  <a:lnTo>
                    <a:pt x="2270" y="236"/>
                  </a:lnTo>
                  <a:lnTo>
                    <a:pt x="2301" y="240"/>
                  </a:lnTo>
                  <a:lnTo>
                    <a:pt x="2271" y="219"/>
                  </a:lnTo>
                  <a:lnTo>
                    <a:pt x="2327" y="213"/>
                  </a:lnTo>
                  <a:lnTo>
                    <a:pt x="2397" y="218"/>
                  </a:lnTo>
                  <a:lnTo>
                    <a:pt x="2394" y="237"/>
                  </a:lnTo>
                  <a:lnTo>
                    <a:pt x="2453" y="250"/>
                  </a:lnTo>
                  <a:lnTo>
                    <a:pt x="2509" y="245"/>
                  </a:lnTo>
                  <a:lnTo>
                    <a:pt x="2511" y="209"/>
                  </a:lnTo>
                  <a:lnTo>
                    <a:pt x="2524" y="201"/>
                  </a:lnTo>
                  <a:lnTo>
                    <a:pt x="2659" y="245"/>
                  </a:lnTo>
                  <a:lnTo>
                    <a:pt x="2643" y="311"/>
                  </a:lnTo>
                  <a:lnTo>
                    <a:pt x="2703" y="360"/>
                  </a:lnTo>
                  <a:lnTo>
                    <a:pt x="2736" y="296"/>
                  </a:lnTo>
                  <a:lnTo>
                    <a:pt x="2761" y="323"/>
                  </a:lnTo>
                  <a:lnTo>
                    <a:pt x="2807" y="311"/>
                  </a:lnTo>
                  <a:lnTo>
                    <a:pt x="2864" y="335"/>
                  </a:lnTo>
                  <a:lnTo>
                    <a:pt x="2911" y="322"/>
                  </a:lnTo>
                  <a:lnTo>
                    <a:pt x="2909" y="295"/>
                  </a:lnTo>
                  <a:lnTo>
                    <a:pt x="2940" y="253"/>
                  </a:lnTo>
                  <a:lnTo>
                    <a:pt x="3141" y="284"/>
                  </a:lnTo>
                  <a:lnTo>
                    <a:pt x="3154" y="302"/>
                  </a:lnTo>
                  <a:lnTo>
                    <a:pt x="3130" y="311"/>
                  </a:lnTo>
                  <a:lnTo>
                    <a:pt x="3196" y="322"/>
                  </a:lnTo>
                  <a:lnTo>
                    <a:pt x="3218" y="354"/>
                  </a:lnTo>
                  <a:lnTo>
                    <a:pt x="3370" y="345"/>
                  </a:lnTo>
                  <a:lnTo>
                    <a:pt x="3396" y="371"/>
                  </a:lnTo>
                  <a:lnTo>
                    <a:pt x="3389" y="399"/>
                  </a:lnTo>
                  <a:lnTo>
                    <a:pt x="3432" y="420"/>
                  </a:lnTo>
                  <a:lnTo>
                    <a:pt x="3454" y="406"/>
                  </a:lnTo>
                  <a:lnTo>
                    <a:pt x="3562" y="412"/>
                  </a:lnTo>
                  <a:lnTo>
                    <a:pt x="3583" y="399"/>
                  </a:lnTo>
                  <a:lnTo>
                    <a:pt x="3597" y="427"/>
                  </a:lnTo>
                  <a:lnTo>
                    <a:pt x="3641" y="448"/>
                  </a:lnTo>
                  <a:lnTo>
                    <a:pt x="3662" y="433"/>
                  </a:lnTo>
                  <a:lnTo>
                    <a:pt x="3639" y="408"/>
                  </a:lnTo>
                  <a:lnTo>
                    <a:pt x="3654" y="388"/>
                  </a:lnTo>
                  <a:lnTo>
                    <a:pt x="3842" y="416"/>
                  </a:lnTo>
                  <a:lnTo>
                    <a:pt x="3966" y="494"/>
                  </a:lnTo>
                  <a:lnTo>
                    <a:pt x="3992" y="494"/>
                  </a:lnTo>
                  <a:lnTo>
                    <a:pt x="4022" y="555"/>
                  </a:lnTo>
                  <a:lnTo>
                    <a:pt x="4011" y="525"/>
                  </a:lnTo>
                  <a:lnTo>
                    <a:pt x="4034" y="521"/>
                  </a:lnTo>
                  <a:lnTo>
                    <a:pt x="4041" y="534"/>
                  </a:lnTo>
                  <a:lnTo>
                    <a:pt x="4082" y="529"/>
                  </a:lnTo>
                  <a:lnTo>
                    <a:pt x="4128" y="565"/>
                  </a:lnTo>
                  <a:lnTo>
                    <a:pt x="4057" y="601"/>
                  </a:lnTo>
                  <a:lnTo>
                    <a:pt x="4071" y="611"/>
                  </a:lnTo>
                  <a:lnTo>
                    <a:pt x="4047" y="622"/>
                  </a:lnTo>
                  <a:lnTo>
                    <a:pt x="4067" y="637"/>
                  </a:lnTo>
                  <a:lnTo>
                    <a:pt x="4022" y="637"/>
                  </a:lnTo>
                  <a:lnTo>
                    <a:pt x="4011" y="611"/>
                  </a:lnTo>
                  <a:lnTo>
                    <a:pt x="3992" y="622"/>
                  </a:lnTo>
                  <a:lnTo>
                    <a:pt x="3964" y="589"/>
                  </a:lnTo>
                  <a:lnTo>
                    <a:pt x="3918" y="589"/>
                  </a:lnTo>
                  <a:lnTo>
                    <a:pt x="3905" y="565"/>
                  </a:lnTo>
                  <a:lnTo>
                    <a:pt x="3917" y="555"/>
                  </a:lnTo>
                  <a:lnTo>
                    <a:pt x="3895" y="555"/>
                  </a:lnTo>
                  <a:lnTo>
                    <a:pt x="3885" y="565"/>
                  </a:lnTo>
                  <a:lnTo>
                    <a:pt x="3897" y="591"/>
                  </a:lnTo>
                  <a:lnTo>
                    <a:pt x="3886" y="606"/>
                  </a:lnTo>
                  <a:lnTo>
                    <a:pt x="3846" y="629"/>
                  </a:lnTo>
                  <a:lnTo>
                    <a:pt x="3818" y="622"/>
                  </a:lnTo>
                  <a:lnTo>
                    <a:pt x="3867" y="695"/>
                  </a:lnTo>
                  <a:lnTo>
                    <a:pt x="3859" y="722"/>
                  </a:lnTo>
                  <a:lnTo>
                    <a:pt x="3809" y="700"/>
                  </a:lnTo>
                  <a:lnTo>
                    <a:pt x="3810" y="715"/>
                  </a:lnTo>
                  <a:lnTo>
                    <a:pt x="3723" y="746"/>
                  </a:lnTo>
                  <a:lnTo>
                    <a:pt x="3646" y="817"/>
                  </a:lnTo>
                  <a:lnTo>
                    <a:pt x="3591" y="793"/>
                  </a:lnTo>
                  <a:lnTo>
                    <a:pt x="3545" y="824"/>
                  </a:lnTo>
                  <a:lnTo>
                    <a:pt x="3545" y="794"/>
                  </a:lnTo>
                  <a:lnTo>
                    <a:pt x="3516" y="824"/>
                  </a:lnTo>
                  <a:lnTo>
                    <a:pt x="3483" y="824"/>
                  </a:lnTo>
                  <a:lnTo>
                    <a:pt x="3446" y="890"/>
                  </a:lnTo>
                  <a:lnTo>
                    <a:pt x="3475" y="902"/>
                  </a:lnTo>
                  <a:lnTo>
                    <a:pt x="3462" y="926"/>
                  </a:lnTo>
                  <a:lnTo>
                    <a:pt x="3475" y="962"/>
                  </a:lnTo>
                  <a:lnTo>
                    <a:pt x="3450" y="953"/>
                  </a:lnTo>
                  <a:lnTo>
                    <a:pt x="3437" y="989"/>
                  </a:lnTo>
                  <a:lnTo>
                    <a:pt x="3446" y="1016"/>
                  </a:lnTo>
                  <a:lnTo>
                    <a:pt x="3391" y="1040"/>
                  </a:lnTo>
                  <a:lnTo>
                    <a:pt x="3396" y="1070"/>
                  </a:lnTo>
                  <a:lnTo>
                    <a:pt x="3363" y="1079"/>
                  </a:lnTo>
                  <a:lnTo>
                    <a:pt x="3352" y="1113"/>
                  </a:lnTo>
                  <a:lnTo>
                    <a:pt x="3320" y="1150"/>
                  </a:lnTo>
                  <a:lnTo>
                    <a:pt x="3292" y="1016"/>
                  </a:lnTo>
                  <a:lnTo>
                    <a:pt x="3300" y="943"/>
                  </a:lnTo>
                  <a:lnTo>
                    <a:pt x="3320" y="899"/>
                  </a:lnTo>
                  <a:lnTo>
                    <a:pt x="3357" y="890"/>
                  </a:lnTo>
                  <a:lnTo>
                    <a:pt x="3445" y="794"/>
                  </a:lnTo>
                  <a:lnTo>
                    <a:pt x="3486" y="782"/>
                  </a:lnTo>
                  <a:lnTo>
                    <a:pt x="3498" y="727"/>
                  </a:lnTo>
                  <a:lnTo>
                    <a:pt x="3516" y="715"/>
                  </a:lnTo>
                  <a:lnTo>
                    <a:pt x="3483" y="715"/>
                  </a:lnTo>
                  <a:lnTo>
                    <a:pt x="3473" y="755"/>
                  </a:lnTo>
                  <a:lnTo>
                    <a:pt x="3402" y="794"/>
                  </a:lnTo>
                  <a:lnTo>
                    <a:pt x="3407" y="737"/>
                  </a:lnTo>
                  <a:lnTo>
                    <a:pt x="3329" y="749"/>
                  </a:lnTo>
                  <a:lnTo>
                    <a:pt x="3255" y="824"/>
                  </a:lnTo>
                  <a:lnTo>
                    <a:pt x="3273" y="851"/>
                  </a:lnTo>
                  <a:lnTo>
                    <a:pt x="3189" y="858"/>
                  </a:lnTo>
                  <a:lnTo>
                    <a:pt x="3181" y="853"/>
                  </a:lnTo>
                  <a:lnTo>
                    <a:pt x="3207" y="848"/>
                  </a:lnTo>
                  <a:lnTo>
                    <a:pt x="3142" y="827"/>
                  </a:lnTo>
                  <a:lnTo>
                    <a:pt x="3126" y="848"/>
                  </a:lnTo>
                  <a:lnTo>
                    <a:pt x="2976" y="848"/>
                  </a:lnTo>
                  <a:lnTo>
                    <a:pt x="2795" y="1012"/>
                  </a:lnTo>
                  <a:lnTo>
                    <a:pt x="2833" y="1017"/>
                  </a:lnTo>
                  <a:lnTo>
                    <a:pt x="2833" y="1048"/>
                  </a:lnTo>
                  <a:lnTo>
                    <a:pt x="2857" y="1031"/>
                  </a:lnTo>
                  <a:lnTo>
                    <a:pt x="2848" y="1056"/>
                  </a:lnTo>
                  <a:lnTo>
                    <a:pt x="2877" y="1043"/>
                  </a:lnTo>
                  <a:lnTo>
                    <a:pt x="2876" y="1056"/>
                  </a:lnTo>
                  <a:lnTo>
                    <a:pt x="2880" y="1031"/>
                  </a:lnTo>
                  <a:lnTo>
                    <a:pt x="2909" y="1031"/>
                  </a:lnTo>
                  <a:lnTo>
                    <a:pt x="2947" y="1066"/>
                  </a:lnTo>
                  <a:lnTo>
                    <a:pt x="2911" y="1070"/>
                  </a:lnTo>
                  <a:lnTo>
                    <a:pt x="2941" y="1081"/>
                  </a:lnTo>
                  <a:lnTo>
                    <a:pt x="2948" y="1104"/>
                  </a:lnTo>
                  <a:lnTo>
                    <a:pt x="2924" y="1153"/>
                  </a:lnTo>
                  <a:lnTo>
                    <a:pt x="2922" y="1229"/>
                  </a:lnTo>
                  <a:lnTo>
                    <a:pt x="2795" y="1395"/>
                  </a:lnTo>
                  <a:lnTo>
                    <a:pt x="2750" y="1419"/>
                  </a:lnTo>
                  <a:lnTo>
                    <a:pt x="2718" y="1395"/>
                  </a:lnTo>
                  <a:lnTo>
                    <a:pt x="2689" y="1428"/>
                  </a:lnTo>
                  <a:lnTo>
                    <a:pt x="2684" y="1425"/>
                  </a:lnTo>
                  <a:lnTo>
                    <a:pt x="2702" y="1395"/>
                  </a:lnTo>
                  <a:lnTo>
                    <a:pt x="2695" y="1355"/>
                  </a:lnTo>
                  <a:lnTo>
                    <a:pt x="2747" y="1341"/>
                  </a:lnTo>
                  <a:lnTo>
                    <a:pt x="2786" y="1229"/>
                  </a:lnTo>
                  <a:lnTo>
                    <a:pt x="2699" y="1255"/>
                  </a:lnTo>
                  <a:lnTo>
                    <a:pt x="2683" y="1215"/>
                  </a:lnTo>
                  <a:lnTo>
                    <a:pt x="2612" y="1192"/>
                  </a:lnTo>
                  <a:lnTo>
                    <a:pt x="2567" y="1076"/>
                  </a:lnTo>
                  <a:lnTo>
                    <a:pt x="2516" y="1057"/>
                  </a:lnTo>
                  <a:lnTo>
                    <a:pt x="2430" y="1088"/>
                  </a:lnTo>
                  <a:lnTo>
                    <a:pt x="2446" y="1113"/>
                  </a:lnTo>
                  <a:lnTo>
                    <a:pt x="2408" y="1177"/>
                  </a:lnTo>
                  <a:lnTo>
                    <a:pt x="2376" y="1193"/>
                  </a:lnTo>
                  <a:lnTo>
                    <a:pt x="2341" y="1177"/>
                  </a:lnTo>
                  <a:lnTo>
                    <a:pt x="2294" y="1171"/>
                  </a:lnTo>
                  <a:lnTo>
                    <a:pt x="2179" y="1204"/>
                  </a:lnTo>
                  <a:lnTo>
                    <a:pt x="2080" y="1159"/>
                  </a:lnTo>
                  <a:lnTo>
                    <a:pt x="2018" y="1166"/>
                  </a:lnTo>
                  <a:lnTo>
                    <a:pt x="1991" y="1128"/>
                  </a:lnTo>
                  <a:lnTo>
                    <a:pt x="1927" y="1104"/>
                  </a:lnTo>
                  <a:lnTo>
                    <a:pt x="1893" y="1132"/>
                  </a:lnTo>
                  <a:lnTo>
                    <a:pt x="1890" y="1177"/>
                  </a:lnTo>
                  <a:lnTo>
                    <a:pt x="1746" y="1155"/>
                  </a:lnTo>
                  <a:lnTo>
                    <a:pt x="1649" y="1213"/>
                  </a:lnTo>
                  <a:lnTo>
                    <a:pt x="1604" y="1232"/>
                  </a:lnTo>
                  <a:lnTo>
                    <a:pt x="1593" y="1277"/>
                  </a:lnTo>
                  <a:lnTo>
                    <a:pt x="1534" y="1274"/>
                  </a:lnTo>
                  <a:lnTo>
                    <a:pt x="1518" y="1336"/>
                  </a:lnTo>
                  <a:lnTo>
                    <a:pt x="1459" y="1350"/>
                  </a:lnTo>
                  <a:lnTo>
                    <a:pt x="1476" y="1395"/>
                  </a:lnTo>
                  <a:lnTo>
                    <a:pt x="1467" y="1439"/>
                  </a:lnTo>
                  <a:lnTo>
                    <a:pt x="1371" y="1492"/>
                  </a:lnTo>
                  <a:lnTo>
                    <a:pt x="1317" y="1503"/>
                  </a:lnTo>
                  <a:lnTo>
                    <a:pt x="1306" y="1539"/>
                  </a:lnTo>
                  <a:lnTo>
                    <a:pt x="1333" y="1549"/>
                  </a:lnTo>
                  <a:lnTo>
                    <a:pt x="1333" y="1586"/>
                  </a:lnTo>
                  <a:lnTo>
                    <a:pt x="1305" y="1577"/>
                  </a:lnTo>
                  <a:lnTo>
                    <a:pt x="1260" y="1603"/>
                  </a:lnTo>
                  <a:lnTo>
                    <a:pt x="1240" y="1549"/>
                  </a:lnTo>
                  <a:lnTo>
                    <a:pt x="1203" y="1590"/>
                  </a:lnTo>
                  <a:lnTo>
                    <a:pt x="1098" y="1586"/>
                  </a:lnTo>
                  <a:lnTo>
                    <a:pt x="1043" y="1648"/>
                  </a:lnTo>
                  <a:lnTo>
                    <a:pt x="1007" y="1627"/>
                  </a:lnTo>
                  <a:lnTo>
                    <a:pt x="1004" y="1603"/>
                  </a:lnTo>
                  <a:lnTo>
                    <a:pt x="905" y="1549"/>
                  </a:lnTo>
                  <a:lnTo>
                    <a:pt x="829" y="1577"/>
                  </a:lnTo>
                  <a:lnTo>
                    <a:pt x="832" y="1531"/>
                  </a:lnTo>
                  <a:lnTo>
                    <a:pt x="813" y="1520"/>
                  </a:lnTo>
                  <a:lnTo>
                    <a:pt x="828" y="1506"/>
                  </a:lnTo>
                  <a:lnTo>
                    <a:pt x="804" y="1503"/>
                  </a:lnTo>
                  <a:lnTo>
                    <a:pt x="804" y="1467"/>
                  </a:lnTo>
                  <a:lnTo>
                    <a:pt x="838" y="1481"/>
                  </a:lnTo>
                  <a:lnTo>
                    <a:pt x="850" y="1467"/>
                  </a:lnTo>
                  <a:lnTo>
                    <a:pt x="817" y="1439"/>
                  </a:lnTo>
                  <a:lnTo>
                    <a:pt x="804" y="1467"/>
                  </a:lnTo>
                  <a:lnTo>
                    <a:pt x="801" y="1412"/>
                  </a:lnTo>
                  <a:lnTo>
                    <a:pt x="768" y="1401"/>
                  </a:lnTo>
                  <a:lnTo>
                    <a:pt x="738" y="1359"/>
                  </a:lnTo>
                  <a:lnTo>
                    <a:pt x="770" y="1359"/>
                  </a:lnTo>
                  <a:lnTo>
                    <a:pt x="770" y="1339"/>
                  </a:lnTo>
                  <a:lnTo>
                    <a:pt x="788" y="1330"/>
                  </a:lnTo>
                  <a:lnTo>
                    <a:pt x="850" y="1341"/>
                  </a:lnTo>
                  <a:lnTo>
                    <a:pt x="801" y="1274"/>
                  </a:lnTo>
                  <a:lnTo>
                    <a:pt x="700" y="1291"/>
                  </a:lnTo>
                  <a:lnTo>
                    <a:pt x="713" y="1300"/>
                  </a:lnTo>
                  <a:lnTo>
                    <a:pt x="691" y="1314"/>
                  </a:lnTo>
                  <a:lnTo>
                    <a:pt x="677" y="1301"/>
                  </a:lnTo>
                  <a:lnTo>
                    <a:pt x="655" y="1367"/>
                  </a:lnTo>
                  <a:lnTo>
                    <a:pt x="678" y="1378"/>
                  </a:lnTo>
                  <a:lnTo>
                    <a:pt x="697" y="1439"/>
                  </a:lnTo>
                  <a:lnTo>
                    <a:pt x="743" y="1492"/>
                  </a:lnTo>
                  <a:lnTo>
                    <a:pt x="724" y="1495"/>
                  </a:lnTo>
                  <a:lnTo>
                    <a:pt x="710" y="1547"/>
                  </a:lnTo>
                  <a:lnTo>
                    <a:pt x="686" y="1539"/>
                  </a:lnTo>
                  <a:lnTo>
                    <a:pt x="684" y="1512"/>
                  </a:lnTo>
                  <a:lnTo>
                    <a:pt x="641" y="1536"/>
                  </a:lnTo>
                  <a:lnTo>
                    <a:pt x="606" y="1506"/>
                  </a:lnTo>
                  <a:lnTo>
                    <a:pt x="562" y="1450"/>
                  </a:lnTo>
                  <a:lnTo>
                    <a:pt x="529" y="1450"/>
                  </a:lnTo>
                  <a:lnTo>
                    <a:pt x="526" y="1412"/>
                  </a:lnTo>
                  <a:lnTo>
                    <a:pt x="413" y="1339"/>
                  </a:lnTo>
                  <a:lnTo>
                    <a:pt x="455" y="1309"/>
                  </a:lnTo>
                  <a:lnTo>
                    <a:pt x="442" y="1287"/>
                  </a:lnTo>
                  <a:lnTo>
                    <a:pt x="472" y="1269"/>
                  </a:lnTo>
                  <a:lnTo>
                    <a:pt x="376" y="1296"/>
                  </a:lnTo>
                  <a:lnTo>
                    <a:pt x="371" y="1314"/>
                  </a:lnTo>
                  <a:lnTo>
                    <a:pt x="343" y="1304"/>
                  </a:lnTo>
                  <a:lnTo>
                    <a:pt x="376" y="1333"/>
                  </a:lnTo>
                  <a:lnTo>
                    <a:pt x="413" y="1330"/>
                  </a:lnTo>
                  <a:lnTo>
                    <a:pt x="348" y="1367"/>
                  </a:lnTo>
                  <a:lnTo>
                    <a:pt x="313" y="1330"/>
                  </a:lnTo>
                  <a:lnTo>
                    <a:pt x="343" y="1310"/>
                  </a:lnTo>
                  <a:lnTo>
                    <a:pt x="296" y="1304"/>
                  </a:lnTo>
                  <a:lnTo>
                    <a:pt x="298" y="1284"/>
                  </a:lnTo>
                  <a:lnTo>
                    <a:pt x="254" y="1301"/>
                  </a:lnTo>
                  <a:lnTo>
                    <a:pt x="243" y="1330"/>
                  </a:lnTo>
                  <a:lnTo>
                    <a:pt x="206" y="1330"/>
                  </a:lnTo>
                  <a:lnTo>
                    <a:pt x="203" y="1284"/>
                  </a:lnTo>
                  <a:lnTo>
                    <a:pt x="172" y="1236"/>
                  </a:lnTo>
                  <a:lnTo>
                    <a:pt x="73" y="1247"/>
                  </a:lnTo>
                  <a:lnTo>
                    <a:pt x="58" y="1229"/>
                  </a:lnTo>
                  <a:lnTo>
                    <a:pt x="66" y="1210"/>
                  </a:lnTo>
                  <a:lnTo>
                    <a:pt x="106" y="1155"/>
                  </a:lnTo>
                  <a:lnTo>
                    <a:pt x="84" y="1098"/>
                  </a:lnTo>
                  <a:lnTo>
                    <a:pt x="102" y="1084"/>
                  </a:lnTo>
                  <a:lnTo>
                    <a:pt x="92" y="1039"/>
                  </a:lnTo>
                  <a:lnTo>
                    <a:pt x="0" y="102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3" name="Freeform 194"/>
            <p:cNvSpPr>
              <a:spLocks/>
            </p:cNvSpPr>
            <p:nvPr/>
          </p:nvSpPr>
          <p:spPr bwMode="auto">
            <a:xfrm>
              <a:off x="4897" y="1432"/>
              <a:ext cx="47" cy="181"/>
            </a:xfrm>
            <a:custGeom>
              <a:avLst/>
              <a:gdLst>
                <a:gd name="T0" fmla="*/ 0 w 74"/>
                <a:gd name="T1" fmla="*/ 1 h 286"/>
                <a:gd name="T2" fmla="*/ 1 w 74"/>
                <a:gd name="T3" fmla="*/ 1 h 286"/>
                <a:gd name="T4" fmla="*/ 1 w 74"/>
                <a:gd name="T5" fmla="*/ 1 h 286"/>
                <a:gd name="T6" fmla="*/ 1 w 74"/>
                <a:gd name="T7" fmla="*/ 1 h 286"/>
                <a:gd name="T8" fmla="*/ 1 w 74"/>
                <a:gd name="T9" fmla="*/ 1 h 286"/>
                <a:gd name="T10" fmla="*/ 1 w 74"/>
                <a:gd name="T11" fmla="*/ 1 h 286"/>
                <a:gd name="T12" fmla="*/ 1 w 74"/>
                <a:gd name="T13" fmla="*/ 1 h 286"/>
                <a:gd name="T14" fmla="*/ 1 w 74"/>
                <a:gd name="T15" fmla="*/ 1 h 286"/>
                <a:gd name="T16" fmla="*/ 1 w 74"/>
                <a:gd name="T17" fmla="*/ 1 h 286"/>
                <a:gd name="T18" fmla="*/ 1 w 74"/>
                <a:gd name="T19" fmla="*/ 0 h 286"/>
                <a:gd name="T20" fmla="*/ 0 w 74"/>
                <a:gd name="T21" fmla="*/ 1 h 2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 h="286">
                  <a:moveTo>
                    <a:pt x="0" y="70"/>
                  </a:moveTo>
                  <a:lnTo>
                    <a:pt x="13" y="109"/>
                  </a:lnTo>
                  <a:lnTo>
                    <a:pt x="13" y="286"/>
                  </a:lnTo>
                  <a:lnTo>
                    <a:pt x="25" y="263"/>
                  </a:lnTo>
                  <a:lnTo>
                    <a:pt x="45" y="277"/>
                  </a:lnTo>
                  <a:lnTo>
                    <a:pt x="24" y="229"/>
                  </a:lnTo>
                  <a:lnTo>
                    <a:pt x="34" y="181"/>
                  </a:lnTo>
                  <a:lnTo>
                    <a:pt x="74" y="194"/>
                  </a:lnTo>
                  <a:lnTo>
                    <a:pt x="37" y="100"/>
                  </a:lnTo>
                  <a:lnTo>
                    <a:pt x="25" y="0"/>
                  </a:lnTo>
                  <a:lnTo>
                    <a:pt x="0" y="7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4" name="Freeform 195"/>
            <p:cNvSpPr>
              <a:spLocks/>
            </p:cNvSpPr>
            <p:nvPr/>
          </p:nvSpPr>
          <p:spPr bwMode="auto">
            <a:xfrm>
              <a:off x="349" y="1349"/>
              <a:ext cx="41" cy="26"/>
            </a:xfrm>
            <a:custGeom>
              <a:avLst/>
              <a:gdLst>
                <a:gd name="T0" fmla="*/ 0 w 65"/>
                <a:gd name="T1" fmla="*/ 1 h 40"/>
                <a:gd name="T2" fmla="*/ 1 w 65"/>
                <a:gd name="T3" fmla="*/ 1 h 40"/>
                <a:gd name="T4" fmla="*/ 1 w 65"/>
                <a:gd name="T5" fmla="*/ 1 h 40"/>
                <a:gd name="T6" fmla="*/ 1 w 65"/>
                <a:gd name="T7" fmla="*/ 0 h 40"/>
                <a:gd name="T8" fmla="*/ 1 w 65"/>
                <a:gd name="T9" fmla="*/ 1 h 40"/>
                <a:gd name="T10" fmla="*/ 0 w 65"/>
                <a:gd name="T11" fmla="*/ 1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40">
                  <a:moveTo>
                    <a:pt x="0" y="18"/>
                  </a:moveTo>
                  <a:lnTo>
                    <a:pt x="16" y="40"/>
                  </a:lnTo>
                  <a:lnTo>
                    <a:pt x="65" y="9"/>
                  </a:lnTo>
                  <a:lnTo>
                    <a:pt x="22" y="0"/>
                  </a:lnTo>
                  <a:lnTo>
                    <a:pt x="24" y="18"/>
                  </a:lnTo>
                  <a:lnTo>
                    <a:pt x="0" y="1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5" name="Freeform 196"/>
            <p:cNvSpPr>
              <a:spLocks/>
            </p:cNvSpPr>
            <p:nvPr/>
          </p:nvSpPr>
          <p:spPr bwMode="auto">
            <a:xfrm>
              <a:off x="1513" y="2227"/>
              <a:ext cx="185" cy="276"/>
            </a:xfrm>
            <a:custGeom>
              <a:avLst/>
              <a:gdLst>
                <a:gd name="T0" fmla="*/ 0 w 293"/>
                <a:gd name="T1" fmla="*/ 1 h 434"/>
                <a:gd name="T2" fmla="*/ 1 w 293"/>
                <a:gd name="T3" fmla="*/ 1 h 434"/>
                <a:gd name="T4" fmla="*/ 1 w 293"/>
                <a:gd name="T5" fmla="*/ 1 h 434"/>
                <a:gd name="T6" fmla="*/ 1 w 293"/>
                <a:gd name="T7" fmla="*/ 1 h 434"/>
                <a:gd name="T8" fmla="*/ 1 w 293"/>
                <a:gd name="T9" fmla="*/ 1 h 434"/>
                <a:gd name="T10" fmla="*/ 1 w 293"/>
                <a:gd name="T11" fmla="*/ 1 h 434"/>
                <a:gd name="T12" fmla="*/ 1 w 293"/>
                <a:gd name="T13" fmla="*/ 1 h 434"/>
                <a:gd name="T14" fmla="*/ 1 w 293"/>
                <a:gd name="T15" fmla="*/ 1 h 434"/>
                <a:gd name="T16" fmla="*/ 1 w 293"/>
                <a:gd name="T17" fmla="*/ 1 h 434"/>
                <a:gd name="T18" fmla="*/ 1 w 293"/>
                <a:gd name="T19" fmla="*/ 1 h 434"/>
                <a:gd name="T20" fmla="*/ 1 w 293"/>
                <a:gd name="T21" fmla="*/ 1 h 434"/>
                <a:gd name="T22" fmla="*/ 1 w 293"/>
                <a:gd name="T23" fmla="*/ 1 h 434"/>
                <a:gd name="T24" fmla="*/ 1 w 293"/>
                <a:gd name="T25" fmla="*/ 1 h 434"/>
                <a:gd name="T26" fmla="*/ 1 w 293"/>
                <a:gd name="T27" fmla="*/ 1 h 434"/>
                <a:gd name="T28" fmla="*/ 1 w 293"/>
                <a:gd name="T29" fmla="*/ 1 h 434"/>
                <a:gd name="T30" fmla="*/ 1 w 293"/>
                <a:gd name="T31" fmla="*/ 1 h 434"/>
                <a:gd name="T32" fmla="*/ 1 w 293"/>
                <a:gd name="T33" fmla="*/ 1 h 434"/>
                <a:gd name="T34" fmla="*/ 1 w 293"/>
                <a:gd name="T35" fmla="*/ 1 h 434"/>
                <a:gd name="T36" fmla="*/ 1 w 293"/>
                <a:gd name="T37" fmla="*/ 1 h 434"/>
                <a:gd name="T38" fmla="*/ 1 w 293"/>
                <a:gd name="T39" fmla="*/ 1 h 434"/>
                <a:gd name="T40" fmla="*/ 1 w 293"/>
                <a:gd name="T41" fmla="*/ 0 h 434"/>
                <a:gd name="T42" fmla="*/ 1 w 293"/>
                <a:gd name="T43" fmla="*/ 1 h 434"/>
                <a:gd name="T44" fmla="*/ 1 w 293"/>
                <a:gd name="T45" fmla="*/ 1 h 434"/>
                <a:gd name="T46" fmla="*/ 1 w 293"/>
                <a:gd name="T47" fmla="*/ 1 h 434"/>
                <a:gd name="T48" fmla="*/ 1 w 293"/>
                <a:gd name="T49" fmla="*/ 1 h 434"/>
                <a:gd name="T50" fmla="*/ 1 w 293"/>
                <a:gd name="T51" fmla="*/ 1 h 434"/>
                <a:gd name="T52" fmla="*/ 1 w 293"/>
                <a:gd name="T53" fmla="*/ 1 h 434"/>
                <a:gd name="T54" fmla="*/ 0 w 293"/>
                <a:gd name="T55" fmla="*/ 1 h 4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93" h="434">
                  <a:moveTo>
                    <a:pt x="0" y="289"/>
                  </a:moveTo>
                  <a:lnTo>
                    <a:pt x="39" y="318"/>
                  </a:lnTo>
                  <a:lnTo>
                    <a:pt x="88" y="325"/>
                  </a:lnTo>
                  <a:lnTo>
                    <a:pt x="144" y="388"/>
                  </a:lnTo>
                  <a:lnTo>
                    <a:pt x="211" y="394"/>
                  </a:lnTo>
                  <a:lnTo>
                    <a:pt x="202" y="422"/>
                  </a:lnTo>
                  <a:lnTo>
                    <a:pt x="219" y="434"/>
                  </a:lnTo>
                  <a:lnTo>
                    <a:pt x="229" y="354"/>
                  </a:lnTo>
                  <a:lnTo>
                    <a:pt x="216" y="313"/>
                  </a:lnTo>
                  <a:lnTo>
                    <a:pt x="239" y="305"/>
                  </a:lnTo>
                  <a:lnTo>
                    <a:pt x="221" y="280"/>
                  </a:lnTo>
                  <a:lnTo>
                    <a:pt x="279" y="272"/>
                  </a:lnTo>
                  <a:lnTo>
                    <a:pt x="293" y="290"/>
                  </a:lnTo>
                  <a:lnTo>
                    <a:pt x="272" y="253"/>
                  </a:lnTo>
                  <a:lnTo>
                    <a:pt x="278" y="162"/>
                  </a:lnTo>
                  <a:lnTo>
                    <a:pt x="235" y="163"/>
                  </a:lnTo>
                  <a:lnTo>
                    <a:pt x="216" y="140"/>
                  </a:lnTo>
                  <a:lnTo>
                    <a:pt x="169" y="138"/>
                  </a:lnTo>
                  <a:lnTo>
                    <a:pt x="136" y="86"/>
                  </a:lnTo>
                  <a:lnTo>
                    <a:pt x="183" y="14"/>
                  </a:lnTo>
                  <a:lnTo>
                    <a:pt x="177" y="0"/>
                  </a:lnTo>
                  <a:lnTo>
                    <a:pt x="97" y="36"/>
                  </a:lnTo>
                  <a:lnTo>
                    <a:pt x="52" y="113"/>
                  </a:lnTo>
                  <a:lnTo>
                    <a:pt x="38" y="96"/>
                  </a:lnTo>
                  <a:lnTo>
                    <a:pt x="28" y="134"/>
                  </a:lnTo>
                  <a:lnTo>
                    <a:pt x="36" y="219"/>
                  </a:lnTo>
                  <a:lnTo>
                    <a:pt x="49" y="222"/>
                  </a:lnTo>
                  <a:lnTo>
                    <a:pt x="0" y="28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6" name="Freeform 197"/>
            <p:cNvSpPr>
              <a:spLocks/>
            </p:cNvSpPr>
            <p:nvPr/>
          </p:nvSpPr>
          <p:spPr bwMode="auto">
            <a:xfrm>
              <a:off x="811" y="1541"/>
              <a:ext cx="884" cy="464"/>
            </a:xfrm>
            <a:custGeom>
              <a:avLst/>
              <a:gdLst>
                <a:gd name="T0" fmla="*/ 1 w 1395"/>
                <a:gd name="T1" fmla="*/ 1 h 731"/>
                <a:gd name="T2" fmla="*/ 1 w 1395"/>
                <a:gd name="T3" fmla="*/ 1 h 731"/>
                <a:gd name="T4" fmla="*/ 1 w 1395"/>
                <a:gd name="T5" fmla="*/ 1 h 731"/>
                <a:gd name="T6" fmla="*/ 1 w 1395"/>
                <a:gd name="T7" fmla="*/ 1 h 731"/>
                <a:gd name="T8" fmla="*/ 1 w 1395"/>
                <a:gd name="T9" fmla="*/ 1 h 731"/>
                <a:gd name="T10" fmla="*/ 1 w 1395"/>
                <a:gd name="T11" fmla="*/ 1 h 731"/>
                <a:gd name="T12" fmla="*/ 1 w 1395"/>
                <a:gd name="T13" fmla="*/ 1 h 731"/>
                <a:gd name="T14" fmla="*/ 1 w 1395"/>
                <a:gd name="T15" fmla="*/ 1 h 731"/>
                <a:gd name="T16" fmla="*/ 1 w 1395"/>
                <a:gd name="T17" fmla="*/ 1 h 731"/>
                <a:gd name="T18" fmla="*/ 1 w 1395"/>
                <a:gd name="T19" fmla="*/ 1 h 731"/>
                <a:gd name="T20" fmla="*/ 1 w 1395"/>
                <a:gd name="T21" fmla="*/ 1 h 731"/>
                <a:gd name="T22" fmla="*/ 1 w 1395"/>
                <a:gd name="T23" fmla="*/ 1 h 731"/>
                <a:gd name="T24" fmla="*/ 1 w 1395"/>
                <a:gd name="T25" fmla="*/ 1 h 731"/>
                <a:gd name="T26" fmla="*/ 1 w 1395"/>
                <a:gd name="T27" fmla="*/ 1 h 731"/>
                <a:gd name="T28" fmla="*/ 1 w 1395"/>
                <a:gd name="T29" fmla="*/ 1 h 731"/>
                <a:gd name="T30" fmla="*/ 1 w 1395"/>
                <a:gd name="T31" fmla="*/ 1 h 731"/>
                <a:gd name="T32" fmla="*/ 1 w 1395"/>
                <a:gd name="T33" fmla="*/ 1 h 731"/>
                <a:gd name="T34" fmla="*/ 1 w 1395"/>
                <a:gd name="T35" fmla="*/ 1 h 731"/>
                <a:gd name="T36" fmla="*/ 1 w 1395"/>
                <a:gd name="T37" fmla="*/ 1 h 731"/>
                <a:gd name="T38" fmla="*/ 1 w 1395"/>
                <a:gd name="T39" fmla="*/ 1 h 731"/>
                <a:gd name="T40" fmla="*/ 1 w 1395"/>
                <a:gd name="T41" fmla="*/ 1 h 731"/>
                <a:gd name="T42" fmla="*/ 1 w 1395"/>
                <a:gd name="T43" fmla="*/ 1 h 731"/>
                <a:gd name="T44" fmla="*/ 1 w 1395"/>
                <a:gd name="T45" fmla="*/ 1 h 731"/>
                <a:gd name="T46" fmla="*/ 1 w 1395"/>
                <a:gd name="T47" fmla="*/ 1 h 731"/>
                <a:gd name="T48" fmla="*/ 1 w 1395"/>
                <a:gd name="T49" fmla="*/ 1 h 731"/>
                <a:gd name="T50" fmla="*/ 1 w 1395"/>
                <a:gd name="T51" fmla="*/ 1 h 731"/>
                <a:gd name="T52" fmla="*/ 1 w 1395"/>
                <a:gd name="T53" fmla="*/ 1 h 731"/>
                <a:gd name="T54" fmla="*/ 1 w 1395"/>
                <a:gd name="T55" fmla="*/ 1 h 731"/>
                <a:gd name="T56" fmla="*/ 1 w 1395"/>
                <a:gd name="T57" fmla="*/ 1 h 731"/>
                <a:gd name="T58" fmla="*/ 1 w 1395"/>
                <a:gd name="T59" fmla="*/ 1 h 731"/>
                <a:gd name="T60" fmla="*/ 1 w 1395"/>
                <a:gd name="T61" fmla="*/ 1 h 731"/>
                <a:gd name="T62" fmla="*/ 1 w 1395"/>
                <a:gd name="T63" fmla="*/ 1 h 731"/>
                <a:gd name="T64" fmla="*/ 1 w 1395"/>
                <a:gd name="T65" fmla="*/ 1 h 731"/>
                <a:gd name="T66" fmla="*/ 1 w 1395"/>
                <a:gd name="T67" fmla="*/ 1 h 731"/>
                <a:gd name="T68" fmla="*/ 1 w 1395"/>
                <a:gd name="T69" fmla="*/ 1 h 731"/>
                <a:gd name="T70" fmla="*/ 1 w 1395"/>
                <a:gd name="T71" fmla="*/ 1 h 731"/>
                <a:gd name="T72" fmla="*/ 1 w 1395"/>
                <a:gd name="T73" fmla="*/ 1 h 731"/>
                <a:gd name="T74" fmla="*/ 1 w 1395"/>
                <a:gd name="T75" fmla="*/ 1 h 731"/>
                <a:gd name="T76" fmla="*/ 1 w 1395"/>
                <a:gd name="T77" fmla="*/ 1 h 731"/>
                <a:gd name="T78" fmla="*/ 1 w 1395"/>
                <a:gd name="T79" fmla="*/ 1 h 731"/>
                <a:gd name="T80" fmla="*/ 1 w 1395"/>
                <a:gd name="T81" fmla="*/ 1 h 731"/>
                <a:gd name="T82" fmla="*/ 1 w 1395"/>
                <a:gd name="T83" fmla="*/ 1 h 731"/>
                <a:gd name="T84" fmla="*/ 1 w 1395"/>
                <a:gd name="T85" fmla="*/ 1 h 731"/>
                <a:gd name="T86" fmla="*/ 1 w 1395"/>
                <a:gd name="T87" fmla="*/ 1 h 731"/>
                <a:gd name="T88" fmla="*/ 1 w 1395"/>
                <a:gd name="T89" fmla="*/ 0 h 731"/>
                <a:gd name="T90" fmla="*/ 1 w 1395"/>
                <a:gd name="T91" fmla="*/ 1 h 731"/>
                <a:gd name="T92" fmla="*/ 1 w 1395"/>
                <a:gd name="T93" fmla="*/ 1 h 731"/>
                <a:gd name="T94" fmla="*/ 0 w 1395"/>
                <a:gd name="T95" fmla="*/ 1 h 7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395" h="731">
                  <a:moveTo>
                    <a:pt x="0" y="44"/>
                  </a:moveTo>
                  <a:lnTo>
                    <a:pt x="16" y="100"/>
                  </a:lnTo>
                  <a:lnTo>
                    <a:pt x="38" y="104"/>
                  </a:lnTo>
                  <a:lnTo>
                    <a:pt x="21" y="109"/>
                  </a:lnTo>
                  <a:lnTo>
                    <a:pt x="11" y="291"/>
                  </a:lnTo>
                  <a:lnTo>
                    <a:pt x="45" y="360"/>
                  </a:lnTo>
                  <a:lnTo>
                    <a:pt x="67" y="360"/>
                  </a:lnTo>
                  <a:lnTo>
                    <a:pt x="59" y="389"/>
                  </a:lnTo>
                  <a:lnTo>
                    <a:pt x="102" y="465"/>
                  </a:lnTo>
                  <a:lnTo>
                    <a:pt x="150" y="482"/>
                  </a:lnTo>
                  <a:lnTo>
                    <a:pt x="185" y="527"/>
                  </a:lnTo>
                  <a:lnTo>
                    <a:pt x="242" y="520"/>
                  </a:lnTo>
                  <a:lnTo>
                    <a:pt x="333" y="563"/>
                  </a:lnTo>
                  <a:lnTo>
                    <a:pt x="444" y="547"/>
                  </a:lnTo>
                  <a:lnTo>
                    <a:pt x="508" y="623"/>
                  </a:lnTo>
                  <a:lnTo>
                    <a:pt x="560" y="604"/>
                  </a:lnTo>
                  <a:lnTo>
                    <a:pt x="623" y="699"/>
                  </a:lnTo>
                  <a:lnTo>
                    <a:pt x="667" y="714"/>
                  </a:lnTo>
                  <a:lnTo>
                    <a:pt x="666" y="663"/>
                  </a:lnTo>
                  <a:lnTo>
                    <a:pt x="716" y="630"/>
                  </a:lnTo>
                  <a:lnTo>
                    <a:pt x="721" y="605"/>
                  </a:lnTo>
                  <a:lnTo>
                    <a:pt x="794" y="604"/>
                  </a:lnTo>
                  <a:lnTo>
                    <a:pt x="855" y="623"/>
                  </a:lnTo>
                  <a:lnTo>
                    <a:pt x="855" y="592"/>
                  </a:lnTo>
                  <a:lnTo>
                    <a:pt x="830" y="587"/>
                  </a:lnTo>
                  <a:lnTo>
                    <a:pt x="881" y="586"/>
                  </a:lnTo>
                  <a:lnTo>
                    <a:pt x="888" y="572"/>
                  </a:lnTo>
                  <a:lnTo>
                    <a:pt x="888" y="591"/>
                  </a:lnTo>
                  <a:lnTo>
                    <a:pt x="987" y="596"/>
                  </a:lnTo>
                  <a:lnTo>
                    <a:pt x="1016" y="622"/>
                  </a:lnTo>
                  <a:lnTo>
                    <a:pt x="1020" y="669"/>
                  </a:lnTo>
                  <a:lnTo>
                    <a:pt x="1054" y="731"/>
                  </a:lnTo>
                  <a:lnTo>
                    <a:pt x="1069" y="730"/>
                  </a:lnTo>
                  <a:lnTo>
                    <a:pt x="1078" y="684"/>
                  </a:lnTo>
                  <a:lnTo>
                    <a:pt x="1045" y="572"/>
                  </a:lnTo>
                  <a:lnTo>
                    <a:pt x="1068" y="523"/>
                  </a:lnTo>
                  <a:lnTo>
                    <a:pt x="1185" y="435"/>
                  </a:lnTo>
                  <a:lnTo>
                    <a:pt x="1165" y="426"/>
                  </a:lnTo>
                  <a:lnTo>
                    <a:pt x="1184" y="422"/>
                  </a:lnTo>
                  <a:lnTo>
                    <a:pt x="1167" y="393"/>
                  </a:lnTo>
                  <a:lnTo>
                    <a:pt x="1173" y="365"/>
                  </a:lnTo>
                  <a:lnTo>
                    <a:pt x="1149" y="346"/>
                  </a:lnTo>
                  <a:lnTo>
                    <a:pt x="1173" y="360"/>
                  </a:lnTo>
                  <a:lnTo>
                    <a:pt x="1167" y="326"/>
                  </a:lnTo>
                  <a:lnTo>
                    <a:pt x="1184" y="317"/>
                  </a:lnTo>
                  <a:lnTo>
                    <a:pt x="1184" y="389"/>
                  </a:lnTo>
                  <a:lnTo>
                    <a:pt x="1204" y="346"/>
                  </a:lnTo>
                  <a:lnTo>
                    <a:pt x="1193" y="312"/>
                  </a:lnTo>
                  <a:lnTo>
                    <a:pt x="1210" y="330"/>
                  </a:lnTo>
                  <a:lnTo>
                    <a:pt x="1230" y="275"/>
                  </a:lnTo>
                  <a:lnTo>
                    <a:pt x="1327" y="249"/>
                  </a:lnTo>
                  <a:lnTo>
                    <a:pt x="1304" y="230"/>
                  </a:lnTo>
                  <a:lnTo>
                    <a:pt x="1318" y="186"/>
                  </a:lnTo>
                  <a:lnTo>
                    <a:pt x="1395" y="154"/>
                  </a:lnTo>
                  <a:lnTo>
                    <a:pt x="1395" y="138"/>
                  </a:lnTo>
                  <a:lnTo>
                    <a:pt x="1379" y="121"/>
                  </a:lnTo>
                  <a:lnTo>
                    <a:pt x="1379" y="80"/>
                  </a:lnTo>
                  <a:lnTo>
                    <a:pt x="1342" y="65"/>
                  </a:lnTo>
                  <a:lnTo>
                    <a:pt x="1309" y="132"/>
                  </a:lnTo>
                  <a:lnTo>
                    <a:pt x="1184" y="159"/>
                  </a:lnTo>
                  <a:lnTo>
                    <a:pt x="1177" y="189"/>
                  </a:lnTo>
                  <a:lnTo>
                    <a:pt x="1104" y="200"/>
                  </a:lnTo>
                  <a:lnTo>
                    <a:pt x="1107" y="211"/>
                  </a:lnTo>
                  <a:lnTo>
                    <a:pt x="1038" y="254"/>
                  </a:lnTo>
                  <a:lnTo>
                    <a:pt x="1010" y="253"/>
                  </a:lnTo>
                  <a:lnTo>
                    <a:pt x="1007" y="238"/>
                  </a:lnTo>
                  <a:lnTo>
                    <a:pt x="1011" y="227"/>
                  </a:lnTo>
                  <a:lnTo>
                    <a:pt x="1022" y="220"/>
                  </a:lnTo>
                  <a:lnTo>
                    <a:pt x="1024" y="209"/>
                  </a:lnTo>
                  <a:lnTo>
                    <a:pt x="1011" y="172"/>
                  </a:lnTo>
                  <a:lnTo>
                    <a:pt x="987" y="185"/>
                  </a:lnTo>
                  <a:lnTo>
                    <a:pt x="999" y="138"/>
                  </a:lnTo>
                  <a:lnTo>
                    <a:pt x="961" y="120"/>
                  </a:lnTo>
                  <a:lnTo>
                    <a:pt x="929" y="154"/>
                  </a:lnTo>
                  <a:lnTo>
                    <a:pt x="921" y="239"/>
                  </a:lnTo>
                  <a:lnTo>
                    <a:pt x="899" y="245"/>
                  </a:lnTo>
                  <a:lnTo>
                    <a:pt x="889" y="200"/>
                  </a:lnTo>
                  <a:lnTo>
                    <a:pt x="908" y="140"/>
                  </a:lnTo>
                  <a:lnTo>
                    <a:pt x="891" y="150"/>
                  </a:lnTo>
                  <a:lnTo>
                    <a:pt x="925" y="113"/>
                  </a:lnTo>
                  <a:lnTo>
                    <a:pt x="987" y="113"/>
                  </a:lnTo>
                  <a:lnTo>
                    <a:pt x="977" y="95"/>
                  </a:lnTo>
                  <a:lnTo>
                    <a:pt x="974" y="95"/>
                  </a:lnTo>
                  <a:lnTo>
                    <a:pt x="875" y="85"/>
                  </a:lnTo>
                  <a:lnTo>
                    <a:pt x="891" y="63"/>
                  </a:lnTo>
                  <a:lnTo>
                    <a:pt x="834" y="92"/>
                  </a:lnTo>
                  <a:lnTo>
                    <a:pt x="792" y="90"/>
                  </a:lnTo>
                  <a:lnTo>
                    <a:pt x="848" y="46"/>
                  </a:lnTo>
                  <a:lnTo>
                    <a:pt x="729" y="21"/>
                  </a:lnTo>
                  <a:lnTo>
                    <a:pt x="718" y="0"/>
                  </a:lnTo>
                  <a:lnTo>
                    <a:pt x="716" y="12"/>
                  </a:lnTo>
                  <a:lnTo>
                    <a:pt x="45" y="12"/>
                  </a:lnTo>
                  <a:lnTo>
                    <a:pt x="60" y="44"/>
                  </a:lnTo>
                  <a:lnTo>
                    <a:pt x="45" y="65"/>
                  </a:lnTo>
                  <a:lnTo>
                    <a:pt x="49" y="44"/>
                  </a:lnTo>
                  <a:lnTo>
                    <a:pt x="0" y="44"/>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7" name="Freeform 198"/>
            <p:cNvSpPr>
              <a:spLocks/>
            </p:cNvSpPr>
            <p:nvPr/>
          </p:nvSpPr>
          <p:spPr bwMode="auto">
            <a:xfrm>
              <a:off x="148" y="987"/>
              <a:ext cx="456" cy="431"/>
            </a:xfrm>
            <a:custGeom>
              <a:avLst/>
              <a:gdLst>
                <a:gd name="T0" fmla="*/ 1 w 720"/>
                <a:gd name="T1" fmla="*/ 1 h 680"/>
                <a:gd name="T2" fmla="*/ 1 w 720"/>
                <a:gd name="T3" fmla="*/ 1 h 680"/>
                <a:gd name="T4" fmla="*/ 1 w 720"/>
                <a:gd name="T5" fmla="*/ 1 h 680"/>
                <a:gd name="T6" fmla="*/ 1 w 720"/>
                <a:gd name="T7" fmla="*/ 1 h 680"/>
                <a:gd name="T8" fmla="*/ 1 w 720"/>
                <a:gd name="T9" fmla="*/ 1 h 680"/>
                <a:gd name="T10" fmla="*/ 1 w 720"/>
                <a:gd name="T11" fmla="*/ 1 h 680"/>
                <a:gd name="T12" fmla="*/ 1 w 720"/>
                <a:gd name="T13" fmla="*/ 1 h 680"/>
                <a:gd name="T14" fmla="*/ 1 w 720"/>
                <a:gd name="T15" fmla="*/ 1 h 680"/>
                <a:gd name="T16" fmla="*/ 1 w 720"/>
                <a:gd name="T17" fmla="*/ 1 h 680"/>
                <a:gd name="T18" fmla="*/ 1 w 720"/>
                <a:gd name="T19" fmla="*/ 1 h 680"/>
                <a:gd name="T20" fmla="*/ 1 w 720"/>
                <a:gd name="T21" fmla="*/ 1 h 680"/>
                <a:gd name="T22" fmla="*/ 1 w 720"/>
                <a:gd name="T23" fmla="*/ 1 h 680"/>
                <a:gd name="T24" fmla="*/ 1 w 720"/>
                <a:gd name="T25" fmla="*/ 1 h 680"/>
                <a:gd name="T26" fmla="*/ 1 w 720"/>
                <a:gd name="T27" fmla="*/ 1 h 680"/>
                <a:gd name="T28" fmla="*/ 1 w 720"/>
                <a:gd name="T29" fmla="*/ 1 h 680"/>
                <a:gd name="T30" fmla="*/ 1 w 720"/>
                <a:gd name="T31" fmla="*/ 1 h 680"/>
                <a:gd name="T32" fmla="*/ 1 w 720"/>
                <a:gd name="T33" fmla="*/ 1 h 680"/>
                <a:gd name="T34" fmla="*/ 1 w 720"/>
                <a:gd name="T35" fmla="*/ 1 h 680"/>
                <a:gd name="T36" fmla="*/ 1 w 720"/>
                <a:gd name="T37" fmla="*/ 1 h 680"/>
                <a:gd name="T38" fmla="*/ 1 w 720"/>
                <a:gd name="T39" fmla="*/ 1 h 680"/>
                <a:gd name="T40" fmla="*/ 1 w 720"/>
                <a:gd name="T41" fmla="*/ 1 h 680"/>
                <a:gd name="T42" fmla="*/ 1 w 720"/>
                <a:gd name="T43" fmla="*/ 1 h 680"/>
                <a:gd name="T44" fmla="*/ 1 w 720"/>
                <a:gd name="T45" fmla="*/ 1 h 680"/>
                <a:gd name="T46" fmla="*/ 1 w 720"/>
                <a:gd name="T47" fmla="*/ 1 h 680"/>
                <a:gd name="T48" fmla="*/ 1 w 720"/>
                <a:gd name="T49" fmla="*/ 1 h 680"/>
                <a:gd name="T50" fmla="*/ 1 w 720"/>
                <a:gd name="T51" fmla="*/ 1 h 680"/>
                <a:gd name="T52" fmla="*/ 1 w 720"/>
                <a:gd name="T53" fmla="*/ 1 h 680"/>
                <a:gd name="T54" fmla="*/ 1 w 720"/>
                <a:gd name="T55" fmla="*/ 1 h 680"/>
                <a:gd name="T56" fmla="*/ 1 w 720"/>
                <a:gd name="T57" fmla="*/ 1 h 680"/>
                <a:gd name="T58" fmla="*/ 1 w 720"/>
                <a:gd name="T59" fmla="*/ 1 h 680"/>
                <a:gd name="T60" fmla="*/ 1 w 720"/>
                <a:gd name="T61" fmla="*/ 1 h 680"/>
                <a:gd name="T62" fmla="*/ 1 w 720"/>
                <a:gd name="T63" fmla="*/ 1 h 680"/>
                <a:gd name="T64" fmla="*/ 1 w 720"/>
                <a:gd name="T65" fmla="*/ 1 h 680"/>
                <a:gd name="T66" fmla="*/ 1 w 720"/>
                <a:gd name="T67" fmla="*/ 1 h 680"/>
                <a:gd name="T68" fmla="*/ 1 w 720"/>
                <a:gd name="T69" fmla="*/ 1 h 680"/>
                <a:gd name="T70" fmla="*/ 1 w 720"/>
                <a:gd name="T71" fmla="*/ 1 h 680"/>
                <a:gd name="T72" fmla="*/ 1 w 720"/>
                <a:gd name="T73" fmla="*/ 0 h 680"/>
                <a:gd name="T74" fmla="*/ 1 w 720"/>
                <a:gd name="T75" fmla="*/ 1 h 680"/>
                <a:gd name="T76" fmla="*/ 1 w 720"/>
                <a:gd name="T77" fmla="*/ 1 h 680"/>
                <a:gd name="T78" fmla="*/ 1 w 720"/>
                <a:gd name="T79" fmla="*/ 1 h 680"/>
                <a:gd name="T80" fmla="*/ 1 w 720"/>
                <a:gd name="T81" fmla="*/ 1 h 680"/>
                <a:gd name="T82" fmla="*/ 1 w 720"/>
                <a:gd name="T83" fmla="*/ 1 h 680"/>
                <a:gd name="T84" fmla="*/ 1 w 720"/>
                <a:gd name="T85" fmla="*/ 1 h 680"/>
                <a:gd name="T86" fmla="*/ 1 w 720"/>
                <a:gd name="T87" fmla="*/ 1 h 680"/>
                <a:gd name="T88" fmla="*/ 1 w 720"/>
                <a:gd name="T89" fmla="*/ 1 h 680"/>
                <a:gd name="T90" fmla="*/ 1 w 720"/>
                <a:gd name="T91" fmla="*/ 1 h 680"/>
                <a:gd name="T92" fmla="*/ 1 w 720"/>
                <a:gd name="T93" fmla="*/ 1 h 6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0" h="680">
                  <a:moveTo>
                    <a:pt x="0" y="262"/>
                  </a:moveTo>
                  <a:lnTo>
                    <a:pt x="44" y="271"/>
                  </a:lnTo>
                  <a:lnTo>
                    <a:pt x="28" y="279"/>
                  </a:lnTo>
                  <a:lnTo>
                    <a:pt x="46" y="302"/>
                  </a:lnTo>
                  <a:lnTo>
                    <a:pt x="120" y="302"/>
                  </a:lnTo>
                  <a:lnTo>
                    <a:pt x="128" y="316"/>
                  </a:lnTo>
                  <a:lnTo>
                    <a:pt x="177" y="295"/>
                  </a:lnTo>
                  <a:lnTo>
                    <a:pt x="160" y="307"/>
                  </a:lnTo>
                  <a:lnTo>
                    <a:pt x="169" y="346"/>
                  </a:lnTo>
                  <a:lnTo>
                    <a:pt x="68" y="388"/>
                  </a:lnTo>
                  <a:lnTo>
                    <a:pt x="40" y="429"/>
                  </a:lnTo>
                  <a:lnTo>
                    <a:pt x="66" y="424"/>
                  </a:lnTo>
                  <a:lnTo>
                    <a:pt x="53" y="431"/>
                  </a:lnTo>
                  <a:lnTo>
                    <a:pt x="66" y="447"/>
                  </a:lnTo>
                  <a:lnTo>
                    <a:pt x="105" y="455"/>
                  </a:lnTo>
                  <a:lnTo>
                    <a:pt x="82" y="479"/>
                  </a:lnTo>
                  <a:lnTo>
                    <a:pt x="101" y="500"/>
                  </a:lnTo>
                  <a:lnTo>
                    <a:pt x="120" y="503"/>
                  </a:lnTo>
                  <a:lnTo>
                    <a:pt x="157" y="455"/>
                  </a:lnTo>
                  <a:lnTo>
                    <a:pt x="134" y="477"/>
                  </a:lnTo>
                  <a:lnTo>
                    <a:pt x="156" y="524"/>
                  </a:lnTo>
                  <a:lnTo>
                    <a:pt x="141" y="540"/>
                  </a:lnTo>
                  <a:lnTo>
                    <a:pt x="186" y="517"/>
                  </a:lnTo>
                  <a:lnTo>
                    <a:pt x="217" y="548"/>
                  </a:lnTo>
                  <a:lnTo>
                    <a:pt x="228" y="526"/>
                  </a:lnTo>
                  <a:lnTo>
                    <a:pt x="237" y="540"/>
                  </a:lnTo>
                  <a:lnTo>
                    <a:pt x="272" y="526"/>
                  </a:lnTo>
                  <a:lnTo>
                    <a:pt x="222" y="608"/>
                  </a:lnTo>
                  <a:lnTo>
                    <a:pt x="188" y="625"/>
                  </a:lnTo>
                  <a:lnTo>
                    <a:pt x="186" y="646"/>
                  </a:lnTo>
                  <a:lnTo>
                    <a:pt x="141" y="648"/>
                  </a:lnTo>
                  <a:lnTo>
                    <a:pt x="107" y="680"/>
                  </a:lnTo>
                  <a:lnTo>
                    <a:pt x="156" y="653"/>
                  </a:lnTo>
                  <a:lnTo>
                    <a:pt x="203" y="653"/>
                  </a:lnTo>
                  <a:lnTo>
                    <a:pt x="225" y="639"/>
                  </a:lnTo>
                  <a:lnTo>
                    <a:pt x="212" y="621"/>
                  </a:lnTo>
                  <a:lnTo>
                    <a:pt x="242" y="622"/>
                  </a:lnTo>
                  <a:lnTo>
                    <a:pt x="333" y="557"/>
                  </a:lnTo>
                  <a:lnTo>
                    <a:pt x="353" y="531"/>
                  </a:lnTo>
                  <a:lnTo>
                    <a:pt x="335" y="512"/>
                  </a:lnTo>
                  <a:lnTo>
                    <a:pt x="418" y="437"/>
                  </a:lnTo>
                  <a:lnTo>
                    <a:pt x="429" y="397"/>
                  </a:lnTo>
                  <a:lnTo>
                    <a:pt x="421" y="437"/>
                  </a:lnTo>
                  <a:lnTo>
                    <a:pt x="450" y="428"/>
                  </a:lnTo>
                  <a:lnTo>
                    <a:pt x="434" y="442"/>
                  </a:lnTo>
                  <a:lnTo>
                    <a:pt x="456" y="455"/>
                  </a:lnTo>
                  <a:lnTo>
                    <a:pt x="403" y="458"/>
                  </a:lnTo>
                  <a:lnTo>
                    <a:pt x="388" y="499"/>
                  </a:lnTo>
                  <a:lnTo>
                    <a:pt x="410" y="497"/>
                  </a:lnTo>
                  <a:lnTo>
                    <a:pt x="393" y="521"/>
                  </a:lnTo>
                  <a:lnTo>
                    <a:pt x="469" y="486"/>
                  </a:lnTo>
                  <a:lnTo>
                    <a:pt x="480" y="467"/>
                  </a:lnTo>
                  <a:lnTo>
                    <a:pt x="469" y="455"/>
                  </a:lnTo>
                  <a:lnTo>
                    <a:pt x="486" y="438"/>
                  </a:lnTo>
                  <a:lnTo>
                    <a:pt x="484" y="455"/>
                  </a:lnTo>
                  <a:lnTo>
                    <a:pt x="522" y="442"/>
                  </a:lnTo>
                  <a:lnTo>
                    <a:pt x="512" y="461"/>
                  </a:lnTo>
                  <a:lnTo>
                    <a:pt x="577" y="490"/>
                  </a:lnTo>
                  <a:lnTo>
                    <a:pt x="671" y="500"/>
                  </a:lnTo>
                  <a:lnTo>
                    <a:pt x="687" y="484"/>
                  </a:lnTo>
                  <a:lnTo>
                    <a:pt x="696" y="497"/>
                  </a:lnTo>
                  <a:lnTo>
                    <a:pt x="682" y="504"/>
                  </a:lnTo>
                  <a:lnTo>
                    <a:pt x="710" y="522"/>
                  </a:lnTo>
                  <a:lnTo>
                    <a:pt x="720" y="508"/>
                  </a:lnTo>
                  <a:lnTo>
                    <a:pt x="696" y="479"/>
                  </a:lnTo>
                  <a:lnTo>
                    <a:pt x="657" y="479"/>
                  </a:lnTo>
                  <a:lnTo>
                    <a:pt x="657" y="76"/>
                  </a:lnTo>
                  <a:lnTo>
                    <a:pt x="395" y="43"/>
                  </a:lnTo>
                  <a:lnTo>
                    <a:pt x="384" y="24"/>
                  </a:lnTo>
                  <a:lnTo>
                    <a:pt x="313" y="9"/>
                  </a:lnTo>
                  <a:lnTo>
                    <a:pt x="305" y="27"/>
                  </a:lnTo>
                  <a:lnTo>
                    <a:pt x="280" y="24"/>
                  </a:lnTo>
                  <a:lnTo>
                    <a:pt x="302" y="8"/>
                  </a:lnTo>
                  <a:lnTo>
                    <a:pt x="273" y="0"/>
                  </a:lnTo>
                  <a:lnTo>
                    <a:pt x="243" y="24"/>
                  </a:lnTo>
                  <a:lnTo>
                    <a:pt x="197" y="27"/>
                  </a:lnTo>
                  <a:lnTo>
                    <a:pt x="195" y="52"/>
                  </a:lnTo>
                  <a:lnTo>
                    <a:pt x="190" y="36"/>
                  </a:lnTo>
                  <a:lnTo>
                    <a:pt x="146" y="52"/>
                  </a:lnTo>
                  <a:lnTo>
                    <a:pt x="156" y="67"/>
                  </a:lnTo>
                  <a:lnTo>
                    <a:pt x="134" y="61"/>
                  </a:lnTo>
                  <a:lnTo>
                    <a:pt x="107" y="100"/>
                  </a:lnTo>
                  <a:lnTo>
                    <a:pt x="40" y="116"/>
                  </a:lnTo>
                  <a:lnTo>
                    <a:pt x="46" y="134"/>
                  </a:lnTo>
                  <a:lnTo>
                    <a:pt x="29" y="136"/>
                  </a:lnTo>
                  <a:lnTo>
                    <a:pt x="105" y="194"/>
                  </a:lnTo>
                  <a:lnTo>
                    <a:pt x="205" y="220"/>
                  </a:lnTo>
                  <a:lnTo>
                    <a:pt x="144" y="211"/>
                  </a:lnTo>
                  <a:lnTo>
                    <a:pt x="146" y="229"/>
                  </a:lnTo>
                  <a:lnTo>
                    <a:pt x="171" y="229"/>
                  </a:lnTo>
                  <a:lnTo>
                    <a:pt x="152" y="244"/>
                  </a:lnTo>
                  <a:lnTo>
                    <a:pt x="105" y="238"/>
                  </a:lnTo>
                  <a:lnTo>
                    <a:pt x="105" y="215"/>
                  </a:lnTo>
                  <a:lnTo>
                    <a:pt x="81" y="217"/>
                  </a:lnTo>
                  <a:lnTo>
                    <a:pt x="0" y="26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8" name="Freeform 199"/>
            <p:cNvSpPr>
              <a:spLocks/>
            </p:cNvSpPr>
            <p:nvPr/>
          </p:nvSpPr>
          <p:spPr bwMode="auto">
            <a:xfrm>
              <a:off x="333" y="2097"/>
              <a:ext cx="16" cy="20"/>
            </a:xfrm>
            <a:custGeom>
              <a:avLst/>
              <a:gdLst>
                <a:gd name="T0" fmla="*/ 0 w 25"/>
                <a:gd name="T1" fmla="*/ 1 h 32"/>
                <a:gd name="T2" fmla="*/ 1 w 25"/>
                <a:gd name="T3" fmla="*/ 0 h 32"/>
                <a:gd name="T4" fmla="*/ 1 w 25"/>
                <a:gd name="T5" fmla="*/ 1 h 32"/>
                <a:gd name="T6" fmla="*/ 1 w 25"/>
                <a:gd name="T7" fmla="*/ 1 h 32"/>
                <a:gd name="T8" fmla="*/ 0 w 25"/>
                <a:gd name="T9" fmla="*/ 1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2">
                  <a:moveTo>
                    <a:pt x="0" y="13"/>
                  </a:moveTo>
                  <a:lnTo>
                    <a:pt x="1" y="0"/>
                  </a:lnTo>
                  <a:lnTo>
                    <a:pt x="25" y="18"/>
                  </a:lnTo>
                  <a:lnTo>
                    <a:pt x="8" y="32"/>
                  </a:lnTo>
                  <a:lnTo>
                    <a:pt x="0" y="1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69" name="Freeform 200"/>
            <p:cNvSpPr>
              <a:spLocks/>
            </p:cNvSpPr>
            <p:nvPr/>
          </p:nvSpPr>
          <p:spPr bwMode="auto">
            <a:xfrm>
              <a:off x="1791" y="3367"/>
              <a:ext cx="23" cy="16"/>
            </a:xfrm>
            <a:custGeom>
              <a:avLst/>
              <a:gdLst>
                <a:gd name="T0" fmla="*/ 0 w 37"/>
                <a:gd name="T1" fmla="*/ 1 h 26"/>
                <a:gd name="T2" fmla="*/ 1 w 37"/>
                <a:gd name="T3" fmla="*/ 1 h 26"/>
                <a:gd name="T4" fmla="*/ 1 w 37"/>
                <a:gd name="T5" fmla="*/ 0 h 26"/>
                <a:gd name="T6" fmla="*/ 1 w 37"/>
                <a:gd name="T7" fmla="*/ 1 h 26"/>
                <a:gd name="T8" fmla="*/ 0 w 37"/>
                <a:gd name="T9" fmla="*/ 1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26">
                  <a:moveTo>
                    <a:pt x="0" y="26"/>
                  </a:moveTo>
                  <a:lnTo>
                    <a:pt x="22" y="12"/>
                  </a:lnTo>
                  <a:lnTo>
                    <a:pt x="8" y="0"/>
                  </a:lnTo>
                  <a:lnTo>
                    <a:pt x="37" y="4"/>
                  </a:lnTo>
                  <a:lnTo>
                    <a:pt x="0" y="2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0" name="Freeform 201"/>
            <p:cNvSpPr>
              <a:spLocks/>
            </p:cNvSpPr>
            <p:nvPr/>
          </p:nvSpPr>
          <p:spPr bwMode="auto">
            <a:xfrm>
              <a:off x="1671" y="3396"/>
              <a:ext cx="55" cy="51"/>
            </a:xfrm>
            <a:custGeom>
              <a:avLst/>
              <a:gdLst>
                <a:gd name="T0" fmla="*/ 0 w 87"/>
                <a:gd name="T1" fmla="*/ 0 h 81"/>
                <a:gd name="T2" fmla="*/ 1 w 87"/>
                <a:gd name="T3" fmla="*/ 1 h 81"/>
                <a:gd name="T4" fmla="*/ 1 w 87"/>
                <a:gd name="T5" fmla="*/ 1 h 81"/>
                <a:gd name="T6" fmla="*/ 1 w 87"/>
                <a:gd name="T7" fmla="*/ 1 h 81"/>
                <a:gd name="T8" fmla="*/ 0 w 87"/>
                <a:gd name="T9" fmla="*/ 0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81">
                  <a:moveTo>
                    <a:pt x="0" y="0"/>
                  </a:moveTo>
                  <a:lnTo>
                    <a:pt x="3" y="81"/>
                  </a:lnTo>
                  <a:lnTo>
                    <a:pt x="87" y="72"/>
                  </a:lnTo>
                  <a:lnTo>
                    <a:pt x="19" y="38"/>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1" name="Freeform 202"/>
            <p:cNvSpPr>
              <a:spLocks/>
            </p:cNvSpPr>
            <p:nvPr/>
          </p:nvSpPr>
          <p:spPr bwMode="auto">
            <a:xfrm>
              <a:off x="1809" y="3367"/>
              <a:ext cx="28" cy="16"/>
            </a:xfrm>
            <a:custGeom>
              <a:avLst/>
              <a:gdLst>
                <a:gd name="T0" fmla="*/ 0 w 43"/>
                <a:gd name="T1" fmla="*/ 1 h 27"/>
                <a:gd name="T2" fmla="*/ 1 w 43"/>
                <a:gd name="T3" fmla="*/ 0 h 27"/>
                <a:gd name="T4" fmla="*/ 1 w 43"/>
                <a:gd name="T5" fmla="*/ 1 h 27"/>
                <a:gd name="T6" fmla="*/ 0 w 43"/>
                <a:gd name="T7" fmla="*/ 1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27">
                  <a:moveTo>
                    <a:pt x="0" y="27"/>
                  </a:moveTo>
                  <a:lnTo>
                    <a:pt x="18" y="0"/>
                  </a:lnTo>
                  <a:lnTo>
                    <a:pt x="43" y="9"/>
                  </a:lnTo>
                  <a:lnTo>
                    <a:pt x="0" y="2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2" name="Freeform 203"/>
            <p:cNvSpPr>
              <a:spLocks/>
            </p:cNvSpPr>
            <p:nvPr/>
          </p:nvSpPr>
          <p:spPr bwMode="auto">
            <a:xfrm>
              <a:off x="1694" y="2123"/>
              <a:ext cx="24" cy="8"/>
            </a:xfrm>
            <a:custGeom>
              <a:avLst/>
              <a:gdLst>
                <a:gd name="T0" fmla="*/ 0 w 37"/>
                <a:gd name="T1" fmla="*/ 0 h 14"/>
                <a:gd name="T2" fmla="*/ 1 w 37"/>
                <a:gd name="T3" fmla="*/ 1 h 14"/>
                <a:gd name="T4" fmla="*/ 1 w 37"/>
                <a:gd name="T5" fmla="*/ 1 h 14"/>
                <a:gd name="T6" fmla="*/ 0 w 37"/>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14">
                  <a:moveTo>
                    <a:pt x="0" y="0"/>
                  </a:moveTo>
                  <a:lnTo>
                    <a:pt x="2" y="14"/>
                  </a:lnTo>
                  <a:lnTo>
                    <a:pt x="37" y="8"/>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3" name="Freeform 204"/>
            <p:cNvSpPr>
              <a:spLocks/>
            </p:cNvSpPr>
            <p:nvPr/>
          </p:nvSpPr>
          <p:spPr bwMode="auto">
            <a:xfrm>
              <a:off x="1775" y="2254"/>
              <a:ext cx="15" cy="11"/>
            </a:xfrm>
            <a:custGeom>
              <a:avLst/>
              <a:gdLst>
                <a:gd name="T0" fmla="*/ 0 w 23"/>
                <a:gd name="T1" fmla="*/ 1 h 18"/>
                <a:gd name="T2" fmla="*/ 1 w 23"/>
                <a:gd name="T3" fmla="*/ 1 h 18"/>
                <a:gd name="T4" fmla="*/ 1 w 23"/>
                <a:gd name="T5" fmla="*/ 0 h 18"/>
                <a:gd name="T6" fmla="*/ 0 w 23"/>
                <a:gd name="T7" fmla="*/ 1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18">
                  <a:moveTo>
                    <a:pt x="0" y="18"/>
                  </a:moveTo>
                  <a:lnTo>
                    <a:pt x="20" y="17"/>
                  </a:lnTo>
                  <a:lnTo>
                    <a:pt x="23" y="0"/>
                  </a:lnTo>
                  <a:lnTo>
                    <a:pt x="0" y="1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4" name="Freeform 205"/>
            <p:cNvSpPr>
              <a:spLocks/>
            </p:cNvSpPr>
            <p:nvPr/>
          </p:nvSpPr>
          <p:spPr bwMode="auto">
            <a:xfrm>
              <a:off x="1826" y="2947"/>
              <a:ext cx="82" cy="88"/>
            </a:xfrm>
            <a:custGeom>
              <a:avLst/>
              <a:gdLst>
                <a:gd name="T0" fmla="*/ 0 w 130"/>
                <a:gd name="T1" fmla="*/ 1 h 141"/>
                <a:gd name="T2" fmla="*/ 1 w 130"/>
                <a:gd name="T3" fmla="*/ 1 h 141"/>
                <a:gd name="T4" fmla="*/ 1 w 130"/>
                <a:gd name="T5" fmla="*/ 0 h 141"/>
                <a:gd name="T6" fmla="*/ 1 w 130"/>
                <a:gd name="T7" fmla="*/ 1 h 141"/>
                <a:gd name="T8" fmla="*/ 1 w 130"/>
                <a:gd name="T9" fmla="*/ 1 h 141"/>
                <a:gd name="T10" fmla="*/ 1 w 130"/>
                <a:gd name="T11" fmla="*/ 1 h 141"/>
                <a:gd name="T12" fmla="*/ 1 w 130"/>
                <a:gd name="T13" fmla="*/ 1 h 141"/>
                <a:gd name="T14" fmla="*/ 0 w 130"/>
                <a:gd name="T15" fmla="*/ 1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0" h="141">
                  <a:moveTo>
                    <a:pt x="0" y="109"/>
                  </a:moveTo>
                  <a:lnTo>
                    <a:pt x="20" y="1"/>
                  </a:lnTo>
                  <a:lnTo>
                    <a:pt x="43" y="0"/>
                  </a:lnTo>
                  <a:lnTo>
                    <a:pt x="113" y="53"/>
                  </a:lnTo>
                  <a:lnTo>
                    <a:pt x="130" y="76"/>
                  </a:lnTo>
                  <a:lnTo>
                    <a:pt x="123" y="104"/>
                  </a:lnTo>
                  <a:lnTo>
                    <a:pt x="89" y="141"/>
                  </a:lnTo>
                  <a:lnTo>
                    <a:pt x="0" y="109"/>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5" name="Freeform 206"/>
            <p:cNvSpPr>
              <a:spLocks/>
            </p:cNvSpPr>
            <p:nvPr/>
          </p:nvSpPr>
          <p:spPr bwMode="auto">
            <a:xfrm>
              <a:off x="1358" y="2123"/>
              <a:ext cx="10" cy="42"/>
            </a:xfrm>
            <a:custGeom>
              <a:avLst/>
              <a:gdLst>
                <a:gd name="T0" fmla="*/ 0 w 17"/>
                <a:gd name="T1" fmla="*/ 1 h 67"/>
                <a:gd name="T2" fmla="*/ 1 w 17"/>
                <a:gd name="T3" fmla="*/ 1 h 67"/>
                <a:gd name="T4" fmla="*/ 1 w 17"/>
                <a:gd name="T5" fmla="*/ 0 h 67"/>
                <a:gd name="T6" fmla="*/ 0 w 17"/>
                <a:gd name="T7" fmla="*/ 1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67">
                  <a:moveTo>
                    <a:pt x="0" y="16"/>
                  </a:moveTo>
                  <a:lnTo>
                    <a:pt x="6" y="67"/>
                  </a:lnTo>
                  <a:lnTo>
                    <a:pt x="17" y="0"/>
                  </a:lnTo>
                  <a:lnTo>
                    <a:pt x="0" y="1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6" name="Freeform 207"/>
            <p:cNvSpPr>
              <a:spLocks/>
            </p:cNvSpPr>
            <p:nvPr/>
          </p:nvSpPr>
          <p:spPr bwMode="auto">
            <a:xfrm>
              <a:off x="1407" y="2248"/>
              <a:ext cx="52" cy="47"/>
            </a:xfrm>
            <a:custGeom>
              <a:avLst/>
              <a:gdLst>
                <a:gd name="T0" fmla="*/ 0 w 81"/>
                <a:gd name="T1" fmla="*/ 0 h 73"/>
                <a:gd name="T2" fmla="*/ 1 w 81"/>
                <a:gd name="T3" fmla="*/ 1 h 73"/>
                <a:gd name="T4" fmla="*/ 1 w 81"/>
                <a:gd name="T5" fmla="*/ 1 h 73"/>
                <a:gd name="T6" fmla="*/ 1 w 81"/>
                <a:gd name="T7" fmla="*/ 1 h 73"/>
                <a:gd name="T8" fmla="*/ 1 w 81"/>
                <a:gd name="T9" fmla="*/ 1 h 73"/>
                <a:gd name="T10" fmla="*/ 1 w 81"/>
                <a:gd name="T11" fmla="*/ 1 h 73"/>
                <a:gd name="T12" fmla="*/ 0 w 81"/>
                <a:gd name="T13" fmla="*/ 0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 h="73">
                  <a:moveTo>
                    <a:pt x="0" y="0"/>
                  </a:moveTo>
                  <a:lnTo>
                    <a:pt x="5" y="28"/>
                  </a:lnTo>
                  <a:lnTo>
                    <a:pt x="21" y="26"/>
                  </a:lnTo>
                  <a:lnTo>
                    <a:pt x="69" y="73"/>
                  </a:lnTo>
                  <a:lnTo>
                    <a:pt x="81" y="37"/>
                  </a:lnTo>
                  <a:lnTo>
                    <a:pt x="50" y="3"/>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7" name="Freeform 208"/>
            <p:cNvSpPr>
              <a:spLocks/>
            </p:cNvSpPr>
            <p:nvPr/>
          </p:nvSpPr>
          <p:spPr bwMode="auto">
            <a:xfrm>
              <a:off x="1342" y="2191"/>
              <a:ext cx="36" cy="19"/>
            </a:xfrm>
            <a:custGeom>
              <a:avLst/>
              <a:gdLst>
                <a:gd name="T0" fmla="*/ 0 w 57"/>
                <a:gd name="T1" fmla="*/ 1 h 29"/>
                <a:gd name="T2" fmla="*/ 1 w 57"/>
                <a:gd name="T3" fmla="*/ 0 h 29"/>
                <a:gd name="T4" fmla="*/ 1 w 57"/>
                <a:gd name="T5" fmla="*/ 1 h 29"/>
                <a:gd name="T6" fmla="*/ 0 w 57"/>
                <a:gd name="T7" fmla="*/ 1 h 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 h="29">
                  <a:moveTo>
                    <a:pt x="0" y="18"/>
                  </a:moveTo>
                  <a:lnTo>
                    <a:pt x="17" y="0"/>
                  </a:lnTo>
                  <a:lnTo>
                    <a:pt x="57" y="29"/>
                  </a:lnTo>
                  <a:lnTo>
                    <a:pt x="0" y="1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8" name="Freeform 209"/>
            <p:cNvSpPr>
              <a:spLocks/>
            </p:cNvSpPr>
            <p:nvPr/>
          </p:nvSpPr>
          <p:spPr bwMode="auto">
            <a:xfrm>
              <a:off x="1310" y="2132"/>
              <a:ext cx="59" cy="71"/>
            </a:xfrm>
            <a:custGeom>
              <a:avLst/>
              <a:gdLst>
                <a:gd name="T0" fmla="*/ 0 w 94"/>
                <a:gd name="T1" fmla="*/ 1 h 110"/>
                <a:gd name="T2" fmla="*/ 1 w 94"/>
                <a:gd name="T3" fmla="*/ 1 h 110"/>
                <a:gd name="T4" fmla="*/ 1 w 94"/>
                <a:gd name="T5" fmla="*/ 1 h 110"/>
                <a:gd name="T6" fmla="*/ 1 w 94"/>
                <a:gd name="T7" fmla="*/ 1 h 110"/>
                <a:gd name="T8" fmla="*/ 1 w 94"/>
                <a:gd name="T9" fmla="*/ 0 h 110"/>
                <a:gd name="T10" fmla="*/ 1 w 94"/>
                <a:gd name="T11" fmla="*/ 1 h 110"/>
                <a:gd name="T12" fmla="*/ 1 w 94"/>
                <a:gd name="T13" fmla="*/ 1 h 110"/>
                <a:gd name="T14" fmla="*/ 1 w 94"/>
                <a:gd name="T15" fmla="*/ 1 h 110"/>
                <a:gd name="T16" fmla="*/ 1 w 94"/>
                <a:gd name="T17" fmla="*/ 1 h 110"/>
                <a:gd name="T18" fmla="*/ 0 w 94"/>
                <a:gd name="T19" fmla="*/ 1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4" h="110">
                  <a:moveTo>
                    <a:pt x="0" y="87"/>
                  </a:moveTo>
                  <a:lnTo>
                    <a:pt x="17" y="48"/>
                  </a:lnTo>
                  <a:lnTo>
                    <a:pt x="43" y="48"/>
                  </a:lnTo>
                  <a:lnTo>
                    <a:pt x="17" y="15"/>
                  </a:lnTo>
                  <a:lnTo>
                    <a:pt x="76" y="0"/>
                  </a:lnTo>
                  <a:lnTo>
                    <a:pt x="82" y="51"/>
                  </a:lnTo>
                  <a:lnTo>
                    <a:pt x="94" y="56"/>
                  </a:lnTo>
                  <a:lnTo>
                    <a:pt x="68" y="92"/>
                  </a:lnTo>
                  <a:lnTo>
                    <a:pt x="51" y="110"/>
                  </a:lnTo>
                  <a:lnTo>
                    <a:pt x="0" y="8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79" name="Freeform 210"/>
            <p:cNvSpPr>
              <a:spLocks/>
            </p:cNvSpPr>
            <p:nvPr/>
          </p:nvSpPr>
          <p:spPr bwMode="auto">
            <a:xfrm>
              <a:off x="1353" y="2165"/>
              <a:ext cx="94" cy="51"/>
            </a:xfrm>
            <a:custGeom>
              <a:avLst/>
              <a:gdLst>
                <a:gd name="T0" fmla="*/ 0 w 148"/>
                <a:gd name="T1" fmla="*/ 1 h 79"/>
                <a:gd name="T2" fmla="*/ 1 w 148"/>
                <a:gd name="T3" fmla="*/ 1 h 79"/>
                <a:gd name="T4" fmla="*/ 1 w 148"/>
                <a:gd name="T5" fmla="*/ 0 h 79"/>
                <a:gd name="T6" fmla="*/ 1 w 148"/>
                <a:gd name="T7" fmla="*/ 1 h 79"/>
                <a:gd name="T8" fmla="*/ 1 w 148"/>
                <a:gd name="T9" fmla="*/ 1 h 79"/>
                <a:gd name="T10" fmla="*/ 1 w 148"/>
                <a:gd name="T11" fmla="*/ 1 h 79"/>
                <a:gd name="T12" fmla="*/ 1 w 148"/>
                <a:gd name="T13" fmla="*/ 1 h 79"/>
                <a:gd name="T14" fmla="*/ 0 w 148"/>
                <a:gd name="T15" fmla="*/ 1 h 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8" h="79">
                  <a:moveTo>
                    <a:pt x="0" y="41"/>
                  </a:moveTo>
                  <a:lnTo>
                    <a:pt x="26" y="5"/>
                  </a:lnTo>
                  <a:lnTo>
                    <a:pt x="105" y="0"/>
                  </a:lnTo>
                  <a:lnTo>
                    <a:pt x="148" y="24"/>
                  </a:lnTo>
                  <a:lnTo>
                    <a:pt x="111" y="33"/>
                  </a:lnTo>
                  <a:lnTo>
                    <a:pt x="51" y="79"/>
                  </a:lnTo>
                  <a:lnTo>
                    <a:pt x="40" y="70"/>
                  </a:lnTo>
                  <a:lnTo>
                    <a:pt x="0" y="4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0" name="Freeform 211"/>
            <p:cNvSpPr>
              <a:spLocks/>
            </p:cNvSpPr>
            <p:nvPr/>
          </p:nvSpPr>
          <p:spPr bwMode="auto">
            <a:xfrm>
              <a:off x="1484" y="2411"/>
              <a:ext cx="84" cy="103"/>
            </a:xfrm>
            <a:custGeom>
              <a:avLst/>
              <a:gdLst>
                <a:gd name="T0" fmla="*/ 0 w 133"/>
                <a:gd name="T1" fmla="*/ 1 h 164"/>
                <a:gd name="T2" fmla="*/ 1 w 133"/>
                <a:gd name="T3" fmla="*/ 1 h 164"/>
                <a:gd name="T4" fmla="*/ 1 w 133"/>
                <a:gd name="T5" fmla="*/ 1 h 164"/>
                <a:gd name="T6" fmla="*/ 1 w 133"/>
                <a:gd name="T7" fmla="*/ 1 h 164"/>
                <a:gd name="T8" fmla="*/ 1 w 133"/>
                <a:gd name="T9" fmla="*/ 1 h 164"/>
                <a:gd name="T10" fmla="*/ 1 w 133"/>
                <a:gd name="T11" fmla="*/ 1 h 164"/>
                <a:gd name="T12" fmla="*/ 1 w 133"/>
                <a:gd name="T13" fmla="*/ 1 h 164"/>
                <a:gd name="T14" fmla="*/ 1 w 133"/>
                <a:gd name="T15" fmla="*/ 1 h 164"/>
                <a:gd name="T16" fmla="*/ 1 w 133"/>
                <a:gd name="T17" fmla="*/ 1 h 164"/>
                <a:gd name="T18" fmla="*/ 1 w 133"/>
                <a:gd name="T19" fmla="*/ 1 h 164"/>
                <a:gd name="T20" fmla="*/ 1 w 133"/>
                <a:gd name="T21" fmla="*/ 0 h 164"/>
                <a:gd name="T22" fmla="*/ 1 w 133"/>
                <a:gd name="T23" fmla="*/ 1 h 164"/>
                <a:gd name="T24" fmla="*/ 0 w 133"/>
                <a:gd name="T25" fmla="*/ 1 h 1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 h="164">
                  <a:moveTo>
                    <a:pt x="0" y="65"/>
                  </a:moveTo>
                  <a:lnTo>
                    <a:pt x="1" y="96"/>
                  </a:lnTo>
                  <a:lnTo>
                    <a:pt x="26" y="105"/>
                  </a:lnTo>
                  <a:lnTo>
                    <a:pt x="14" y="127"/>
                  </a:lnTo>
                  <a:lnTo>
                    <a:pt x="8" y="153"/>
                  </a:lnTo>
                  <a:lnTo>
                    <a:pt x="42" y="164"/>
                  </a:lnTo>
                  <a:lnTo>
                    <a:pt x="69" y="115"/>
                  </a:lnTo>
                  <a:lnTo>
                    <a:pt x="122" y="82"/>
                  </a:lnTo>
                  <a:lnTo>
                    <a:pt x="133" y="36"/>
                  </a:lnTo>
                  <a:lnTo>
                    <a:pt x="84" y="29"/>
                  </a:lnTo>
                  <a:lnTo>
                    <a:pt x="45" y="0"/>
                  </a:lnTo>
                  <a:lnTo>
                    <a:pt x="19" y="15"/>
                  </a:lnTo>
                  <a:lnTo>
                    <a:pt x="0" y="6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1" name="Freeform 212"/>
            <p:cNvSpPr>
              <a:spLocks/>
            </p:cNvSpPr>
            <p:nvPr/>
          </p:nvSpPr>
          <p:spPr bwMode="auto">
            <a:xfrm>
              <a:off x="1785" y="2295"/>
              <a:ext cx="74" cy="112"/>
            </a:xfrm>
            <a:custGeom>
              <a:avLst/>
              <a:gdLst>
                <a:gd name="T0" fmla="*/ 0 w 115"/>
                <a:gd name="T1" fmla="*/ 1 h 179"/>
                <a:gd name="T2" fmla="*/ 1 w 115"/>
                <a:gd name="T3" fmla="*/ 1 h 179"/>
                <a:gd name="T4" fmla="*/ 1 w 115"/>
                <a:gd name="T5" fmla="*/ 1 h 179"/>
                <a:gd name="T6" fmla="*/ 1 w 115"/>
                <a:gd name="T7" fmla="*/ 1 h 179"/>
                <a:gd name="T8" fmla="*/ 1 w 115"/>
                <a:gd name="T9" fmla="*/ 1 h 179"/>
                <a:gd name="T10" fmla="*/ 1 w 115"/>
                <a:gd name="T11" fmla="*/ 1 h 179"/>
                <a:gd name="T12" fmla="*/ 1 w 115"/>
                <a:gd name="T13" fmla="*/ 1 h 179"/>
                <a:gd name="T14" fmla="*/ 1 w 115"/>
                <a:gd name="T15" fmla="*/ 1 h 179"/>
                <a:gd name="T16" fmla="*/ 1 w 115"/>
                <a:gd name="T17" fmla="*/ 0 h 179"/>
                <a:gd name="T18" fmla="*/ 1 w 115"/>
                <a:gd name="T19" fmla="*/ 1 h 179"/>
                <a:gd name="T20" fmla="*/ 1 w 115"/>
                <a:gd name="T21" fmla="*/ 1 h 179"/>
                <a:gd name="T22" fmla="*/ 0 w 115"/>
                <a:gd name="T23" fmla="*/ 1 h 1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 h="179">
                  <a:moveTo>
                    <a:pt x="0" y="57"/>
                  </a:moveTo>
                  <a:lnTo>
                    <a:pt x="17" y="84"/>
                  </a:lnTo>
                  <a:lnTo>
                    <a:pt x="39" y="99"/>
                  </a:lnTo>
                  <a:lnTo>
                    <a:pt x="34" y="152"/>
                  </a:lnTo>
                  <a:lnTo>
                    <a:pt x="48" y="179"/>
                  </a:lnTo>
                  <a:lnTo>
                    <a:pt x="115" y="170"/>
                  </a:lnTo>
                  <a:lnTo>
                    <a:pt x="75" y="112"/>
                  </a:lnTo>
                  <a:lnTo>
                    <a:pt x="101" y="65"/>
                  </a:lnTo>
                  <a:lnTo>
                    <a:pt x="34" y="0"/>
                  </a:lnTo>
                  <a:lnTo>
                    <a:pt x="9" y="17"/>
                  </a:lnTo>
                  <a:lnTo>
                    <a:pt x="18" y="32"/>
                  </a:lnTo>
                  <a:lnTo>
                    <a:pt x="0" y="5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2" name="Freeform 213"/>
            <p:cNvSpPr>
              <a:spLocks/>
            </p:cNvSpPr>
            <p:nvPr/>
          </p:nvSpPr>
          <p:spPr bwMode="auto">
            <a:xfrm>
              <a:off x="1833" y="2336"/>
              <a:ext cx="62" cy="66"/>
            </a:xfrm>
            <a:custGeom>
              <a:avLst/>
              <a:gdLst>
                <a:gd name="T0" fmla="*/ 0 w 99"/>
                <a:gd name="T1" fmla="*/ 1 h 105"/>
                <a:gd name="T2" fmla="*/ 1 w 99"/>
                <a:gd name="T3" fmla="*/ 0 h 105"/>
                <a:gd name="T4" fmla="*/ 1 w 99"/>
                <a:gd name="T5" fmla="*/ 1 h 105"/>
                <a:gd name="T6" fmla="*/ 1 w 99"/>
                <a:gd name="T7" fmla="*/ 1 h 105"/>
                <a:gd name="T8" fmla="*/ 1 w 99"/>
                <a:gd name="T9" fmla="*/ 1 h 105"/>
                <a:gd name="T10" fmla="*/ 0 w 99"/>
                <a:gd name="T11" fmla="*/ 1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9" h="105">
                  <a:moveTo>
                    <a:pt x="0" y="47"/>
                  </a:moveTo>
                  <a:lnTo>
                    <a:pt x="26" y="0"/>
                  </a:lnTo>
                  <a:lnTo>
                    <a:pt x="99" y="9"/>
                  </a:lnTo>
                  <a:lnTo>
                    <a:pt x="92" y="92"/>
                  </a:lnTo>
                  <a:lnTo>
                    <a:pt x="40" y="105"/>
                  </a:lnTo>
                  <a:lnTo>
                    <a:pt x="0" y="4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3" name="Freeform 214"/>
            <p:cNvSpPr>
              <a:spLocks/>
            </p:cNvSpPr>
            <p:nvPr/>
          </p:nvSpPr>
          <p:spPr bwMode="auto">
            <a:xfrm>
              <a:off x="1656" y="2594"/>
              <a:ext cx="182" cy="226"/>
            </a:xfrm>
            <a:custGeom>
              <a:avLst/>
              <a:gdLst>
                <a:gd name="T0" fmla="*/ 0 w 287"/>
                <a:gd name="T1" fmla="*/ 1 h 356"/>
                <a:gd name="T2" fmla="*/ 1 w 287"/>
                <a:gd name="T3" fmla="*/ 1 h 356"/>
                <a:gd name="T4" fmla="*/ 1 w 287"/>
                <a:gd name="T5" fmla="*/ 1 h 356"/>
                <a:gd name="T6" fmla="*/ 1 w 287"/>
                <a:gd name="T7" fmla="*/ 1 h 356"/>
                <a:gd name="T8" fmla="*/ 1 w 287"/>
                <a:gd name="T9" fmla="*/ 1 h 356"/>
                <a:gd name="T10" fmla="*/ 1 w 287"/>
                <a:gd name="T11" fmla="*/ 1 h 356"/>
                <a:gd name="T12" fmla="*/ 1 w 287"/>
                <a:gd name="T13" fmla="*/ 1 h 356"/>
                <a:gd name="T14" fmla="*/ 1 w 287"/>
                <a:gd name="T15" fmla="*/ 1 h 356"/>
                <a:gd name="T16" fmla="*/ 1 w 287"/>
                <a:gd name="T17" fmla="*/ 1 h 356"/>
                <a:gd name="T18" fmla="*/ 1 w 287"/>
                <a:gd name="T19" fmla="*/ 1 h 356"/>
                <a:gd name="T20" fmla="*/ 1 w 287"/>
                <a:gd name="T21" fmla="*/ 1 h 356"/>
                <a:gd name="T22" fmla="*/ 1 w 287"/>
                <a:gd name="T23" fmla="*/ 1 h 356"/>
                <a:gd name="T24" fmla="*/ 1 w 287"/>
                <a:gd name="T25" fmla="*/ 1 h 356"/>
                <a:gd name="T26" fmla="*/ 1 w 287"/>
                <a:gd name="T27" fmla="*/ 1 h 356"/>
                <a:gd name="T28" fmla="*/ 1 w 287"/>
                <a:gd name="T29" fmla="*/ 1 h 356"/>
                <a:gd name="T30" fmla="*/ 1 w 287"/>
                <a:gd name="T31" fmla="*/ 1 h 356"/>
                <a:gd name="T32" fmla="*/ 1 w 287"/>
                <a:gd name="T33" fmla="*/ 1 h 356"/>
                <a:gd name="T34" fmla="*/ 1 w 287"/>
                <a:gd name="T35" fmla="*/ 1 h 356"/>
                <a:gd name="T36" fmla="*/ 1 w 287"/>
                <a:gd name="T37" fmla="*/ 1 h 356"/>
                <a:gd name="T38" fmla="*/ 1 w 287"/>
                <a:gd name="T39" fmla="*/ 1 h 356"/>
                <a:gd name="T40" fmla="*/ 1 w 287"/>
                <a:gd name="T41" fmla="*/ 1 h 356"/>
                <a:gd name="T42" fmla="*/ 1 w 287"/>
                <a:gd name="T43" fmla="*/ 0 h 356"/>
                <a:gd name="T44" fmla="*/ 1 w 287"/>
                <a:gd name="T45" fmla="*/ 1 h 356"/>
                <a:gd name="T46" fmla="*/ 0 w 287"/>
                <a:gd name="T47" fmla="*/ 1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7" h="356">
                  <a:moveTo>
                    <a:pt x="0" y="32"/>
                  </a:moveTo>
                  <a:lnTo>
                    <a:pt x="21" y="72"/>
                  </a:lnTo>
                  <a:lnTo>
                    <a:pt x="9" y="154"/>
                  </a:lnTo>
                  <a:lnTo>
                    <a:pt x="21" y="160"/>
                  </a:lnTo>
                  <a:lnTo>
                    <a:pt x="13" y="172"/>
                  </a:lnTo>
                  <a:lnTo>
                    <a:pt x="2" y="208"/>
                  </a:lnTo>
                  <a:lnTo>
                    <a:pt x="26" y="257"/>
                  </a:lnTo>
                  <a:lnTo>
                    <a:pt x="41" y="354"/>
                  </a:lnTo>
                  <a:lnTo>
                    <a:pt x="59" y="356"/>
                  </a:lnTo>
                  <a:lnTo>
                    <a:pt x="84" y="324"/>
                  </a:lnTo>
                  <a:lnTo>
                    <a:pt x="129" y="349"/>
                  </a:lnTo>
                  <a:lnTo>
                    <a:pt x="133" y="330"/>
                  </a:lnTo>
                  <a:lnTo>
                    <a:pt x="168" y="338"/>
                  </a:lnTo>
                  <a:lnTo>
                    <a:pt x="188" y="266"/>
                  </a:lnTo>
                  <a:lnTo>
                    <a:pt x="254" y="257"/>
                  </a:lnTo>
                  <a:lnTo>
                    <a:pt x="279" y="279"/>
                  </a:lnTo>
                  <a:lnTo>
                    <a:pt x="287" y="224"/>
                  </a:lnTo>
                  <a:lnTo>
                    <a:pt x="272" y="175"/>
                  </a:lnTo>
                  <a:lnTo>
                    <a:pt x="229" y="173"/>
                  </a:lnTo>
                  <a:lnTo>
                    <a:pt x="213" y="103"/>
                  </a:lnTo>
                  <a:lnTo>
                    <a:pt x="109" y="56"/>
                  </a:lnTo>
                  <a:lnTo>
                    <a:pt x="100" y="0"/>
                  </a:lnTo>
                  <a:lnTo>
                    <a:pt x="29" y="37"/>
                  </a:lnTo>
                  <a:lnTo>
                    <a:pt x="0" y="32"/>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4" name="Freeform 215"/>
            <p:cNvSpPr>
              <a:spLocks/>
            </p:cNvSpPr>
            <p:nvPr/>
          </p:nvSpPr>
          <p:spPr bwMode="auto">
            <a:xfrm>
              <a:off x="1599" y="2799"/>
              <a:ext cx="299" cy="588"/>
            </a:xfrm>
            <a:custGeom>
              <a:avLst/>
              <a:gdLst>
                <a:gd name="T0" fmla="*/ 0 w 473"/>
                <a:gd name="T1" fmla="*/ 1 h 927"/>
                <a:gd name="T2" fmla="*/ 1 w 473"/>
                <a:gd name="T3" fmla="*/ 1 h 927"/>
                <a:gd name="T4" fmla="*/ 1 w 473"/>
                <a:gd name="T5" fmla="*/ 1 h 927"/>
                <a:gd name="T6" fmla="*/ 1 w 473"/>
                <a:gd name="T7" fmla="*/ 1 h 927"/>
                <a:gd name="T8" fmla="*/ 1 w 473"/>
                <a:gd name="T9" fmla="*/ 1 h 927"/>
                <a:gd name="T10" fmla="*/ 1 w 473"/>
                <a:gd name="T11" fmla="*/ 1 h 927"/>
                <a:gd name="T12" fmla="*/ 1 w 473"/>
                <a:gd name="T13" fmla="*/ 1 h 927"/>
                <a:gd name="T14" fmla="*/ 1 w 473"/>
                <a:gd name="T15" fmla="*/ 1 h 927"/>
                <a:gd name="T16" fmla="*/ 1 w 473"/>
                <a:gd name="T17" fmla="*/ 1 h 927"/>
                <a:gd name="T18" fmla="*/ 1 w 473"/>
                <a:gd name="T19" fmla="*/ 1 h 927"/>
                <a:gd name="T20" fmla="*/ 1 w 473"/>
                <a:gd name="T21" fmla="*/ 1 h 927"/>
                <a:gd name="T22" fmla="*/ 1 w 473"/>
                <a:gd name="T23" fmla="*/ 1 h 927"/>
                <a:gd name="T24" fmla="*/ 1 w 473"/>
                <a:gd name="T25" fmla="*/ 1 h 927"/>
                <a:gd name="T26" fmla="*/ 1 w 473"/>
                <a:gd name="T27" fmla="*/ 1 h 927"/>
                <a:gd name="T28" fmla="*/ 1 w 473"/>
                <a:gd name="T29" fmla="*/ 1 h 927"/>
                <a:gd name="T30" fmla="*/ 1 w 473"/>
                <a:gd name="T31" fmla="*/ 1 h 927"/>
                <a:gd name="T32" fmla="*/ 1 w 473"/>
                <a:gd name="T33" fmla="*/ 1 h 927"/>
                <a:gd name="T34" fmla="*/ 1 w 473"/>
                <a:gd name="T35" fmla="*/ 1 h 927"/>
                <a:gd name="T36" fmla="*/ 1 w 473"/>
                <a:gd name="T37" fmla="*/ 1 h 927"/>
                <a:gd name="T38" fmla="*/ 1 w 473"/>
                <a:gd name="T39" fmla="*/ 1 h 927"/>
                <a:gd name="T40" fmla="*/ 1 w 473"/>
                <a:gd name="T41" fmla="*/ 1 h 927"/>
                <a:gd name="T42" fmla="*/ 1 w 473"/>
                <a:gd name="T43" fmla="*/ 1 h 927"/>
                <a:gd name="T44" fmla="*/ 1 w 473"/>
                <a:gd name="T45" fmla="*/ 1 h 927"/>
                <a:gd name="T46" fmla="*/ 1 w 473"/>
                <a:gd name="T47" fmla="*/ 1 h 927"/>
                <a:gd name="T48" fmla="*/ 1 w 473"/>
                <a:gd name="T49" fmla="*/ 1 h 927"/>
                <a:gd name="T50" fmla="*/ 1 w 473"/>
                <a:gd name="T51" fmla="*/ 1 h 927"/>
                <a:gd name="T52" fmla="*/ 1 w 473"/>
                <a:gd name="T53" fmla="*/ 1 h 927"/>
                <a:gd name="T54" fmla="*/ 1 w 473"/>
                <a:gd name="T55" fmla="*/ 1 h 927"/>
                <a:gd name="T56" fmla="*/ 1 w 473"/>
                <a:gd name="T57" fmla="*/ 1 h 927"/>
                <a:gd name="T58" fmla="*/ 1 w 473"/>
                <a:gd name="T59" fmla="*/ 1 h 927"/>
                <a:gd name="T60" fmla="*/ 1 w 473"/>
                <a:gd name="T61" fmla="*/ 1 h 927"/>
                <a:gd name="T62" fmla="*/ 1 w 473"/>
                <a:gd name="T63" fmla="*/ 1 h 927"/>
                <a:gd name="T64" fmla="*/ 1 w 473"/>
                <a:gd name="T65" fmla="*/ 1 h 927"/>
                <a:gd name="T66" fmla="*/ 1 w 473"/>
                <a:gd name="T67" fmla="*/ 1 h 927"/>
                <a:gd name="T68" fmla="*/ 1 w 473"/>
                <a:gd name="T69" fmla="*/ 0 h 927"/>
                <a:gd name="T70" fmla="*/ 1 w 473"/>
                <a:gd name="T71" fmla="*/ 1 h 927"/>
                <a:gd name="T72" fmla="*/ 1 w 473"/>
                <a:gd name="T73" fmla="*/ 1 h 927"/>
                <a:gd name="T74" fmla="*/ 1 w 473"/>
                <a:gd name="T75" fmla="*/ 1 h 927"/>
                <a:gd name="T76" fmla="*/ 1 w 473"/>
                <a:gd name="T77" fmla="*/ 1 h 927"/>
                <a:gd name="T78" fmla="*/ 1 w 473"/>
                <a:gd name="T79" fmla="*/ 1 h 927"/>
                <a:gd name="T80" fmla="*/ 1 w 473"/>
                <a:gd name="T81" fmla="*/ 1 h 927"/>
                <a:gd name="T82" fmla="*/ 1 w 473"/>
                <a:gd name="T83" fmla="*/ 1 h 927"/>
                <a:gd name="T84" fmla="*/ 1 w 473"/>
                <a:gd name="T85" fmla="*/ 1 h 927"/>
                <a:gd name="T86" fmla="*/ 1 w 473"/>
                <a:gd name="T87" fmla="*/ 1 h 927"/>
                <a:gd name="T88" fmla="*/ 1 w 473"/>
                <a:gd name="T89" fmla="*/ 1 h 927"/>
                <a:gd name="T90" fmla="*/ 1 w 473"/>
                <a:gd name="T91" fmla="*/ 1 h 927"/>
                <a:gd name="T92" fmla="*/ 1 w 473"/>
                <a:gd name="T93" fmla="*/ 1 h 927"/>
                <a:gd name="T94" fmla="*/ 0 w 473"/>
                <a:gd name="T95" fmla="*/ 1 h 9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73" h="927">
                  <a:moveTo>
                    <a:pt x="0" y="855"/>
                  </a:moveTo>
                  <a:lnTo>
                    <a:pt x="1" y="875"/>
                  </a:lnTo>
                  <a:lnTo>
                    <a:pt x="27" y="873"/>
                  </a:lnTo>
                  <a:lnTo>
                    <a:pt x="32" y="917"/>
                  </a:lnTo>
                  <a:lnTo>
                    <a:pt x="121" y="927"/>
                  </a:lnTo>
                  <a:lnTo>
                    <a:pt x="99" y="903"/>
                  </a:lnTo>
                  <a:lnTo>
                    <a:pt x="113" y="839"/>
                  </a:lnTo>
                  <a:lnTo>
                    <a:pt x="131" y="848"/>
                  </a:lnTo>
                  <a:lnTo>
                    <a:pt x="187" y="766"/>
                  </a:lnTo>
                  <a:lnTo>
                    <a:pt x="142" y="714"/>
                  </a:lnTo>
                  <a:lnTo>
                    <a:pt x="190" y="682"/>
                  </a:lnTo>
                  <a:lnTo>
                    <a:pt x="199" y="642"/>
                  </a:lnTo>
                  <a:lnTo>
                    <a:pt x="220" y="618"/>
                  </a:lnTo>
                  <a:lnTo>
                    <a:pt x="203" y="610"/>
                  </a:lnTo>
                  <a:lnTo>
                    <a:pt x="235" y="610"/>
                  </a:lnTo>
                  <a:lnTo>
                    <a:pt x="233" y="588"/>
                  </a:lnTo>
                  <a:lnTo>
                    <a:pt x="215" y="602"/>
                  </a:lnTo>
                  <a:lnTo>
                    <a:pt x="203" y="588"/>
                  </a:lnTo>
                  <a:lnTo>
                    <a:pt x="200" y="552"/>
                  </a:lnTo>
                  <a:lnTo>
                    <a:pt x="265" y="552"/>
                  </a:lnTo>
                  <a:lnTo>
                    <a:pt x="268" y="484"/>
                  </a:lnTo>
                  <a:lnTo>
                    <a:pt x="370" y="477"/>
                  </a:lnTo>
                  <a:lnTo>
                    <a:pt x="402" y="428"/>
                  </a:lnTo>
                  <a:lnTo>
                    <a:pt x="358" y="341"/>
                  </a:lnTo>
                  <a:lnTo>
                    <a:pt x="378" y="233"/>
                  </a:lnTo>
                  <a:lnTo>
                    <a:pt x="473" y="146"/>
                  </a:lnTo>
                  <a:lnTo>
                    <a:pt x="471" y="106"/>
                  </a:lnTo>
                  <a:lnTo>
                    <a:pt x="455" y="105"/>
                  </a:lnTo>
                  <a:lnTo>
                    <a:pt x="427" y="153"/>
                  </a:lnTo>
                  <a:lnTo>
                    <a:pt x="362" y="147"/>
                  </a:lnTo>
                  <a:lnTo>
                    <a:pt x="376" y="96"/>
                  </a:lnTo>
                  <a:lnTo>
                    <a:pt x="258" y="14"/>
                  </a:lnTo>
                  <a:lnTo>
                    <a:pt x="223" y="6"/>
                  </a:lnTo>
                  <a:lnTo>
                    <a:pt x="219" y="25"/>
                  </a:lnTo>
                  <a:lnTo>
                    <a:pt x="174" y="0"/>
                  </a:lnTo>
                  <a:lnTo>
                    <a:pt x="149" y="32"/>
                  </a:lnTo>
                  <a:lnTo>
                    <a:pt x="149" y="59"/>
                  </a:lnTo>
                  <a:lnTo>
                    <a:pt x="119" y="73"/>
                  </a:lnTo>
                  <a:lnTo>
                    <a:pt x="121" y="141"/>
                  </a:lnTo>
                  <a:lnTo>
                    <a:pt x="93" y="174"/>
                  </a:lnTo>
                  <a:lnTo>
                    <a:pt x="68" y="267"/>
                  </a:lnTo>
                  <a:lnTo>
                    <a:pt x="84" y="349"/>
                  </a:lnTo>
                  <a:lnTo>
                    <a:pt x="52" y="426"/>
                  </a:lnTo>
                  <a:lnTo>
                    <a:pt x="32" y="602"/>
                  </a:lnTo>
                  <a:lnTo>
                    <a:pt x="47" y="670"/>
                  </a:lnTo>
                  <a:lnTo>
                    <a:pt x="33" y="675"/>
                  </a:lnTo>
                  <a:lnTo>
                    <a:pt x="41" y="737"/>
                  </a:lnTo>
                  <a:lnTo>
                    <a:pt x="0" y="85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5" name="Freeform 216"/>
            <p:cNvSpPr>
              <a:spLocks/>
            </p:cNvSpPr>
            <p:nvPr/>
          </p:nvSpPr>
          <p:spPr bwMode="auto">
            <a:xfrm>
              <a:off x="1592" y="2348"/>
              <a:ext cx="597" cy="665"/>
            </a:xfrm>
            <a:custGeom>
              <a:avLst/>
              <a:gdLst>
                <a:gd name="T0" fmla="*/ 1 w 941"/>
                <a:gd name="T1" fmla="*/ 1 h 1048"/>
                <a:gd name="T2" fmla="*/ 1 w 941"/>
                <a:gd name="T3" fmla="*/ 1 h 1048"/>
                <a:gd name="T4" fmla="*/ 1 w 941"/>
                <a:gd name="T5" fmla="*/ 1 h 1048"/>
                <a:gd name="T6" fmla="*/ 1 w 941"/>
                <a:gd name="T7" fmla="*/ 1 h 1048"/>
                <a:gd name="T8" fmla="*/ 1 w 941"/>
                <a:gd name="T9" fmla="*/ 1 h 1048"/>
                <a:gd name="T10" fmla="*/ 1 w 941"/>
                <a:gd name="T11" fmla="*/ 1 h 1048"/>
                <a:gd name="T12" fmla="*/ 1 w 941"/>
                <a:gd name="T13" fmla="*/ 1 h 1048"/>
                <a:gd name="T14" fmla="*/ 1 w 941"/>
                <a:gd name="T15" fmla="*/ 1 h 1048"/>
                <a:gd name="T16" fmla="*/ 1 w 941"/>
                <a:gd name="T17" fmla="*/ 1 h 1048"/>
                <a:gd name="T18" fmla="*/ 1 w 941"/>
                <a:gd name="T19" fmla="*/ 1 h 1048"/>
                <a:gd name="T20" fmla="*/ 1 w 941"/>
                <a:gd name="T21" fmla="*/ 1 h 1048"/>
                <a:gd name="T22" fmla="*/ 1 w 941"/>
                <a:gd name="T23" fmla="*/ 1 h 1048"/>
                <a:gd name="T24" fmla="*/ 1 w 941"/>
                <a:gd name="T25" fmla="*/ 1 h 1048"/>
                <a:gd name="T26" fmla="*/ 1 w 941"/>
                <a:gd name="T27" fmla="*/ 1 h 1048"/>
                <a:gd name="T28" fmla="*/ 1 w 941"/>
                <a:gd name="T29" fmla="*/ 1 h 1048"/>
                <a:gd name="T30" fmla="*/ 1 w 941"/>
                <a:gd name="T31" fmla="*/ 1 h 1048"/>
                <a:gd name="T32" fmla="*/ 1 w 941"/>
                <a:gd name="T33" fmla="*/ 1 h 1048"/>
                <a:gd name="T34" fmla="*/ 1 w 941"/>
                <a:gd name="T35" fmla="*/ 1 h 1048"/>
                <a:gd name="T36" fmla="*/ 1 w 941"/>
                <a:gd name="T37" fmla="*/ 1 h 1048"/>
                <a:gd name="T38" fmla="*/ 1 w 941"/>
                <a:gd name="T39" fmla="*/ 1 h 1048"/>
                <a:gd name="T40" fmla="*/ 1 w 941"/>
                <a:gd name="T41" fmla="*/ 1 h 1048"/>
                <a:gd name="T42" fmla="*/ 1 w 941"/>
                <a:gd name="T43" fmla="*/ 1 h 1048"/>
                <a:gd name="T44" fmla="*/ 1 w 941"/>
                <a:gd name="T45" fmla="*/ 1 h 1048"/>
                <a:gd name="T46" fmla="*/ 1 w 941"/>
                <a:gd name="T47" fmla="*/ 1 h 1048"/>
                <a:gd name="T48" fmla="*/ 1 w 941"/>
                <a:gd name="T49" fmla="*/ 1 h 1048"/>
                <a:gd name="T50" fmla="*/ 1 w 941"/>
                <a:gd name="T51" fmla="*/ 1 h 1048"/>
                <a:gd name="T52" fmla="*/ 1 w 941"/>
                <a:gd name="T53" fmla="*/ 1 h 1048"/>
                <a:gd name="T54" fmla="*/ 1 w 941"/>
                <a:gd name="T55" fmla="*/ 0 h 1048"/>
                <a:gd name="T56" fmla="*/ 1 w 941"/>
                <a:gd name="T57" fmla="*/ 1 h 1048"/>
                <a:gd name="T58" fmla="*/ 1 w 941"/>
                <a:gd name="T59" fmla="*/ 1 h 1048"/>
                <a:gd name="T60" fmla="*/ 1 w 941"/>
                <a:gd name="T61" fmla="*/ 1 h 1048"/>
                <a:gd name="T62" fmla="*/ 1 w 941"/>
                <a:gd name="T63" fmla="*/ 1 h 1048"/>
                <a:gd name="T64" fmla="*/ 1 w 941"/>
                <a:gd name="T65" fmla="*/ 1 h 1048"/>
                <a:gd name="T66" fmla="*/ 1 w 941"/>
                <a:gd name="T67" fmla="*/ 1 h 1048"/>
                <a:gd name="T68" fmla="*/ 0 w 941"/>
                <a:gd name="T69" fmla="*/ 1 h 10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41" h="1048">
                  <a:moveTo>
                    <a:pt x="0" y="330"/>
                  </a:moveTo>
                  <a:lnTo>
                    <a:pt x="18" y="380"/>
                  </a:lnTo>
                  <a:lnTo>
                    <a:pt x="50" y="398"/>
                  </a:lnTo>
                  <a:lnTo>
                    <a:pt x="77" y="375"/>
                  </a:lnTo>
                  <a:lnTo>
                    <a:pt x="77" y="420"/>
                  </a:lnTo>
                  <a:lnTo>
                    <a:pt x="99" y="420"/>
                  </a:lnTo>
                  <a:lnTo>
                    <a:pt x="128" y="425"/>
                  </a:lnTo>
                  <a:lnTo>
                    <a:pt x="199" y="388"/>
                  </a:lnTo>
                  <a:lnTo>
                    <a:pt x="208" y="444"/>
                  </a:lnTo>
                  <a:lnTo>
                    <a:pt x="312" y="491"/>
                  </a:lnTo>
                  <a:lnTo>
                    <a:pt x="328" y="561"/>
                  </a:lnTo>
                  <a:lnTo>
                    <a:pt x="371" y="563"/>
                  </a:lnTo>
                  <a:lnTo>
                    <a:pt x="386" y="612"/>
                  </a:lnTo>
                  <a:lnTo>
                    <a:pt x="378" y="667"/>
                  </a:lnTo>
                  <a:lnTo>
                    <a:pt x="385" y="718"/>
                  </a:lnTo>
                  <a:lnTo>
                    <a:pt x="432" y="726"/>
                  </a:lnTo>
                  <a:lnTo>
                    <a:pt x="441" y="767"/>
                  </a:lnTo>
                  <a:lnTo>
                    <a:pt x="470" y="771"/>
                  </a:lnTo>
                  <a:lnTo>
                    <a:pt x="464" y="817"/>
                  </a:lnTo>
                  <a:lnTo>
                    <a:pt x="480" y="818"/>
                  </a:lnTo>
                  <a:lnTo>
                    <a:pt x="482" y="858"/>
                  </a:lnTo>
                  <a:lnTo>
                    <a:pt x="387" y="945"/>
                  </a:lnTo>
                  <a:lnTo>
                    <a:pt x="410" y="944"/>
                  </a:lnTo>
                  <a:lnTo>
                    <a:pt x="480" y="997"/>
                  </a:lnTo>
                  <a:lnTo>
                    <a:pt x="497" y="1020"/>
                  </a:lnTo>
                  <a:lnTo>
                    <a:pt x="490" y="1048"/>
                  </a:lnTo>
                  <a:lnTo>
                    <a:pt x="607" y="893"/>
                  </a:lnTo>
                  <a:lnTo>
                    <a:pt x="611" y="811"/>
                  </a:lnTo>
                  <a:lnTo>
                    <a:pt x="707" y="744"/>
                  </a:lnTo>
                  <a:lnTo>
                    <a:pt x="762" y="744"/>
                  </a:lnTo>
                  <a:lnTo>
                    <a:pt x="782" y="717"/>
                  </a:lnTo>
                  <a:lnTo>
                    <a:pt x="833" y="598"/>
                  </a:lnTo>
                  <a:lnTo>
                    <a:pt x="839" y="479"/>
                  </a:lnTo>
                  <a:lnTo>
                    <a:pt x="933" y="368"/>
                  </a:lnTo>
                  <a:lnTo>
                    <a:pt x="941" y="321"/>
                  </a:lnTo>
                  <a:lnTo>
                    <a:pt x="928" y="271"/>
                  </a:lnTo>
                  <a:lnTo>
                    <a:pt x="884" y="263"/>
                  </a:lnTo>
                  <a:lnTo>
                    <a:pt x="830" y="214"/>
                  </a:lnTo>
                  <a:lnTo>
                    <a:pt x="709" y="205"/>
                  </a:lnTo>
                  <a:lnTo>
                    <a:pt x="700" y="173"/>
                  </a:lnTo>
                  <a:lnTo>
                    <a:pt x="644" y="151"/>
                  </a:lnTo>
                  <a:lnTo>
                    <a:pt x="624" y="151"/>
                  </a:lnTo>
                  <a:lnTo>
                    <a:pt x="591" y="198"/>
                  </a:lnTo>
                  <a:lnTo>
                    <a:pt x="591" y="182"/>
                  </a:lnTo>
                  <a:lnTo>
                    <a:pt x="540" y="189"/>
                  </a:lnTo>
                  <a:lnTo>
                    <a:pt x="560" y="181"/>
                  </a:lnTo>
                  <a:lnTo>
                    <a:pt x="541" y="145"/>
                  </a:lnTo>
                  <a:lnTo>
                    <a:pt x="578" y="91"/>
                  </a:lnTo>
                  <a:lnTo>
                    <a:pt x="535" y="28"/>
                  </a:lnTo>
                  <a:lnTo>
                    <a:pt x="502" y="81"/>
                  </a:lnTo>
                  <a:lnTo>
                    <a:pt x="470" y="73"/>
                  </a:lnTo>
                  <a:lnTo>
                    <a:pt x="418" y="86"/>
                  </a:lnTo>
                  <a:lnTo>
                    <a:pt x="351" y="95"/>
                  </a:lnTo>
                  <a:lnTo>
                    <a:pt x="337" y="68"/>
                  </a:lnTo>
                  <a:lnTo>
                    <a:pt x="342" y="15"/>
                  </a:lnTo>
                  <a:lnTo>
                    <a:pt x="320" y="0"/>
                  </a:lnTo>
                  <a:lnTo>
                    <a:pt x="261" y="32"/>
                  </a:lnTo>
                  <a:lnTo>
                    <a:pt x="216" y="20"/>
                  </a:lnTo>
                  <a:lnTo>
                    <a:pt x="232" y="70"/>
                  </a:lnTo>
                  <a:lnTo>
                    <a:pt x="251" y="76"/>
                  </a:lnTo>
                  <a:lnTo>
                    <a:pt x="196" y="113"/>
                  </a:lnTo>
                  <a:lnTo>
                    <a:pt x="166" y="100"/>
                  </a:lnTo>
                  <a:lnTo>
                    <a:pt x="152" y="82"/>
                  </a:lnTo>
                  <a:lnTo>
                    <a:pt x="94" y="90"/>
                  </a:lnTo>
                  <a:lnTo>
                    <a:pt x="112" y="115"/>
                  </a:lnTo>
                  <a:lnTo>
                    <a:pt x="89" y="123"/>
                  </a:lnTo>
                  <a:lnTo>
                    <a:pt x="102" y="164"/>
                  </a:lnTo>
                  <a:lnTo>
                    <a:pt x="92" y="244"/>
                  </a:lnTo>
                  <a:lnTo>
                    <a:pt x="31" y="267"/>
                  </a:lnTo>
                  <a:lnTo>
                    <a:pt x="0" y="33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6" name="Freeform 217"/>
            <p:cNvSpPr>
              <a:spLocks/>
            </p:cNvSpPr>
            <p:nvPr/>
          </p:nvSpPr>
          <p:spPr bwMode="auto">
            <a:xfrm>
              <a:off x="1566" y="2726"/>
              <a:ext cx="127" cy="698"/>
            </a:xfrm>
            <a:custGeom>
              <a:avLst/>
              <a:gdLst>
                <a:gd name="T0" fmla="*/ 0 w 200"/>
                <a:gd name="T1" fmla="*/ 1 h 1099"/>
                <a:gd name="T2" fmla="*/ 1 w 200"/>
                <a:gd name="T3" fmla="*/ 1 h 1099"/>
                <a:gd name="T4" fmla="*/ 1 w 200"/>
                <a:gd name="T5" fmla="*/ 1 h 1099"/>
                <a:gd name="T6" fmla="*/ 1 w 200"/>
                <a:gd name="T7" fmla="*/ 1 h 1099"/>
                <a:gd name="T8" fmla="*/ 1 w 200"/>
                <a:gd name="T9" fmla="*/ 1 h 1099"/>
                <a:gd name="T10" fmla="*/ 1 w 200"/>
                <a:gd name="T11" fmla="*/ 1 h 1099"/>
                <a:gd name="T12" fmla="*/ 1 w 200"/>
                <a:gd name="T13" fmla="*/ 1 h 1099"/>
                <a:gd name="T14" fmla="*/ 1 w 200"/>
                <a:gd name="T15" fmla="*/ 1 h 1099"/>
                <a:gd name="T16" fmla="*/ 1 w 200"/>
                <a:gd name="T17" fmla="*/ 1 h 1099"/>
                <a:gd name="T18" fmla="*/ 1 w 200"/>
                <a:gd name="T19" fmla="*/ 1 h 1099"/>
                <a:gd name="T20" fmla="*/ 1 w 200"/>
                <a:gd name="T21" fmla="*/ 1 h 1099"/>
                <a:gd name="T22" fmla="*/ 1 w 200"/>
                <a:gd name="T23" fmla="*/ 1 h 1099"/>
                <a:gd name="T24" fmla="*/ 1 w 200"/>
                <a:gd name="T25" fmla="*/ 0 h 1099"/>
                <a:gd name="T26" fmla="*/ 1 w 200"/>
                <a:gd name="T27" fmla="*/ 1 h 1099"/>
                <a:gd name="T28" fmla="*/ 1 w 200"/>
                <a:gd name="T29" fmla="*/ 1 h 1099"/>
                <a:gd name="T30" fmla="*/ 1 w 200"/>
                <a:gd name="T31" fmla="*/ 1 h 1099"/>
                <a:gd name="T32" fmla="*/ 1 w 200"/>
                <a:gd name="T33" fmla="*/ 1 h 1099"/>
                <a:gd name="T34" fmla="*/ 1 w 200"/>
                <a:gd name="T35" fmla="*/ 1 h 1099"/>
                <a:gd name="T36" fmla="*/ 1 w 200"/>
                <a:gd name="T37" fmla="*/ 1 h 1099"/>
                <a:gd name="T38" fmla="*/ 1 w 200"/>
                <a:gd name="T39" fmla="*/ 1 h 1099"/>
                <a:gd name="T40" fmla="*/ 1 w 200"/>
                <a:gd name="T41" fmla="*/ 1 h 1099"/>
                <a:gd name="T42" fmla="*/ 1 w 200"/>
                <a:gd name="T43" fmla="*/ 1 h 1099"/>
                <a:gd name="T44" fmla="*/ 1 w 200"/>
                <a:gd name="T45" fmla="*/ 1 h 1099"/>
                <a:gd name="T46" fmla="*/ 1 w 200"/>
                <a:gd name="T47" fmla="*/ 1 h 1099"/>
                <a:gd name="T48" fmla="*/ 1 w 200"/>
                <a:gd name="T49" fmla="*/ 1 h 1099"/>
                <a:gd name="T50" fmla="*/ 1 w 200"/>
                <a:gd name="T51" fmla="*/ 1 h 1099"/>
                <a:gd name="T52" fmla="*/ 1 w 200"/>
                <a:gd name="T53" fmla="*/ 1 h 1099"/>
                <a:gd name="T54" fmla="*/ 1 w 200"/>
                <a:gd name="T55" fmla="*/ 1 h 1099"/>
                <a:gd name="T56" fmla="*/ 1 w 200"/>
                <a:gd name="T57" fmla="*/ 1 h 1099"/>
                <a:gd name="T58" fmla="*/ 1 w 200"/>
                <a:gd name="T59" fmla="*/ 1 h 1099"/>
                <a:gd name="T60" fmla="*/ 1 w 200"/>
                <a:gd name="T61" fmla="*/ 1 h 1099"/>
                <a:gd name="T62" fmla="*/ 1 w 200"/>
                <a:gd name="T63" fmla="*/ 1 h 1099"/>
                <a:gd name="T64" fmla="*/ 1 w 200"/>
                <a:gd name="T65" fmla="*/ 1 h 1099"/>
                <a:gd name="T66" fmla="*/ 1 w 200"/>
                <a:gd name="T67" fmla="*/ 1 h 1099"/>
                <a:gd name="T68" fmla="*/ 1 w 200"/>
                <a:gd name="T69" fmla="*/ 1 h 1099"/>
                <a:gd name="T70" fmla="*/ 1 w 200"/>
                <a:gd name="T71" fmla="*/ 1 h 1099"/>
                <a:gd name="T72" fmla="*/ 1 w 200"/>
                <a:gd name="T73" fmla="*/ 1 h 1099"/>
                <a:gd name="T74" fmla="*/ 1 w 200"/>
                <a:gd name="T75" fmla="*/ 1 h 1099"/>
                <a:gd name="T76" fmla="*/ 1 w 200"/>
                <a:gd name="T77" fmla="*/ 1 h 1099"/>
                <a:gd name="T78" fmla="*/ 1 w 200"/>
                <a:gd name="T79" fmla="*/ 1 h 1099"/>
                <a:gd name="T80" fmla="*/ 1 w 200"/>
                <a:gd name="T81" fmla="*/ 1 h 1099"/>
                <a:gd name="T82" fmla="*/ 1 w 200"/>
                <a:gd name="T83" fmla="*/ 1 h 1099"/>
                <a:gd name="T84" fmla="*/ 1 w 200"/>
                <a:gd name="T85" fmla="*/ 1 h 1099"/>
                <a:gd name="T86" fmla="*/ 1 w 200"/>
                <a:gd name="T87" fmla="*/ 1 h 1099"/>
                <a:gd name="T88" fmla="*/ 1 w 200"/>
                <a:gd name="T89" fmla="*/ 1 h 1099"/>
                <a:gd name="T90" fmla="*/ 1 w 200"/>
                <a:gd name="T91" fmla="*/ 1 h 1099"/>
                <a:gd name="T92" fmla="*/ 1 w 200"/>
                <a:gd name="T93" fmla="*/ 1 h 1099"/>
                <a:gd name="T94" fmla="*/ 0 w 200"/>
                <a:gd name="T95" fmla="*/ 1 h 10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0" h="1099">
                  <a:moveTo>
                    <a:pt x="0" y="858"/>
                  </a:moveTo>
                  <a:lnTo>
                    <a:pt x="18" y="826"/>
                  </a:lnTo>
                  <a:lnTo>
                    <a:pt x="42" y="848"/>
                  </a:lnTo>
                  <a:lnTo>
                    <a:pt x="66" y="791"/>
                  </a:lnTo>
                  <a:lnTo>
                    <a:pt x="56" y="771"/>
                  </a:lnTo>
                  <a:lnTo>
                    <a:pt x="78" y="691"/>
                  </a:lnTo>
                  <a:lnTo>
                    <a:pt x="42" y="685"/>
                  </a:lnTo>
                  <a:lnTo>
                    <a:pt x="45" y="559"/>
                  </a:lnTo>
                  <a:lnTo>
                    <a:pt x="95" y="430"/>
                  </a:lnTo>
                  <a:lnTo>
                    <a:pt x="92" y="321"/>
                  </a:lnTo>
                  <a:lnTo>
                    <a:pt x="126" y="109"/>
                  </a:lnTo>
                  <a:lnTo>
                    <a:pt x="118" y="16"/>
                  </a:lnTo>
                  <a:lnTo>
                    <a:pt x="143" y="0"/>
                  </a:lnTo>
                  <a:lnTo>
                    <a:pt x="167" y="49"/>
                  </a:lnTo>
                  <a:lnTo>
                    <a:pt x="182" y="146"/>
                  </a:lnTo>
                  <a:lnTo>
                    <a:pt x="200" y="148"/>
                  </a:lnTo>
                  <a:lnTo>
                    <a:pt x="200" y="175"/>
                  </a:lnTo>
                  <a:lnTo>
                    <a:pt x="170" y="189"/>
                  </a:lnTo>
                  <a:lnTo>
                    <a:pt x="172" y="257"/>
                  </a:lnTo>
                  <a:lnTo>
                    <a:pt x="144" y="290"/>
                  </a:lnTo>
                  <a:lnTo>
                    <a:pt x="119" y="383"/>
                  </a:lnTo>
                  <a:lnTo>
                    <a:pt x="135" y="465"/>
                  </a:lnTo>
                  <a:lnTo>
                    <a:pt x="103" y="542"/>
                  </a:lnTo>
                  <a:lnTo>
                    <a:pt x="83" y="718"/>
                  </a:lnTo>
                  <a:lnTo>
                    <a:pt x="98" y="786"/>
                  </a:lnTo>
                  <a:lnTo>
                    <a:pt x="84" y="791"/>
                  </a:lnTo>
                  <a:lnTo>
                    <a:pt x="92" y="853"/>
                  </a:lnTo>
                  <a:lnTo>
                    <a:pt x="51" y="971"/>
                  </a:lnTo>
                  <a:lnTo>
                    <a:pt x="52" y="991"/>
                  </a:lnTo>
                  <a:lnTo>
                    <a:pt x="78" y="989"/>
                  </a:lnTo>
                  <a:lnTo>
                    <a:pt x="83" y="1033"/>
                  </a:lnTo>
                  <a:lnTo>
                    <a:pt x="172" y="1043"/>
                  </a:lnTo>
                  <a:lnTo>
                    <a:pt x="112" y="1061"/>
                  </a:lnTo>
                  <a:lnTo>
                    <a:pt x="103" y="1099"/>
                  </a:lnTo>
                  <a:lnTo>
                    <a:pt x="79" y="1087"/>
                  </a:lnTo>
                  <a:lnTo>
                    <a:pt x="104" y="1063"/>
                  </a:lnTo>
                  <a:lnTo>
                    <a:pt x="66" y="1055"/>
                  </a:lnTo>
                  <a:lnTo>
                    <a:pt x="63" y="1016"/>
                  </a:lnTo>
                  <a:lnTo>
                    <a:pt x="45" y="1036"/>
                  </a:lnTo>
                  <a:lnTo>
                    <a:pt x="34" y="997"/>
                  </a:lnTo>
                  <a:lnTo>
                    <a:pt x="42" y="989"/>
                  </a:lnTo>
                  <a:lnTo>
                    <a:pt x="26" y="970"/>
                  </a:lnTo>
                  <a:lnTo>
                    <a:pt x="42" y="946"/>
                  </a:lnTo>
                  <a:lnTo>
                    <a:pt x="26" y="895"/>
                  </a:lnTo>
                  <a:lnTo>
                    <a:pt x="51" y="903"/>
                  </a:lnTo>
                  <a:lnTo>
                    <a:pt x="26" y="879"/>
                  </a:lnTo>
                  <a:lnTo>
                    <a:pt x="28" y="858"/>
                  </a:lnTo>
                  <a:lnTo>
                    <a:pt x="0" y="85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7" name="Freeform 218"/>
            <p:cNvSpPr>
              <a:spLocks/>
            </p:cNvSpPr>
            <p:nvPr/>
          </p:nvSpPr>
          <p:spPr bwMode="auto">
            <a:xfrm>
              <a:off x="1420" y="2043"/>
              <a:ext cx="164" cy="56"/>
            </a:xfrm>
            <a:custGeom>
              <a:avLst/>
              <a:gdLst>
                <a:gd name="T0" fmla="*/ 0 w 258"/>
                <a:gd name="T1" fmla="*/ 1 h 88"/>
                <a:gd name="T2" fmla="*/ 1 w 258"/>
                <a:gd name="T3" fmla="*/ 1 h 88"/>
                <a:gd name="T4" fmla="*/ 1 w 258"/>
                <a:gd name="T5" fmla="*/ 0 h 88"/>
                <a:gd name="T6" fmla="*/ 1 w 258"/>
                <a:gd name="T7" fmla="*/ 1 h 88"/>
                <a:gd name="T8" fmla="*/ 1 w 258"/>
                <a:gd name="T9" fmla="*/ 1 h 88"/>
                <a:gd name="T10" fmla="*/ 1 w 258"/>
                <a:gd name="T11" fmla="*/ 1 h 88"/>
                <a:gd name="T12" fmla="*/ 1 w 258"/>
                <a:gd name="T13" fmla="*/ 1 h 88"/>
                <a:gd name="T14" fmla="*/ 1 w 258"/>
                <a:gd name="T15" fmla="*/ 1 h 88"/>
                <a:gd name="T16" fmla="*/ 1 w 258"/>
                <a:gd name="T17" fmla="*/ 1 h 88"/>
                <a:gd name="T18" fmla="*/ 0 w 258"/>
                <a:gd name="T19" fmla="*/ 1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8" h="88">
                  <a:moveTo>
                    <a:pt x="0" y="31"/>
                  </a:moveTo>
                  <a:lnTo>
                    <a:pt x="37" y="4"/>
                  </a:lnTo>
                  <a:lnTo>
                    <a:pt x="101" y="0"/>
                  </a:lnTo>
                  <a:lnTo>
                    <a:pt x="258" y="76"/>
                  </a:lnTo>
                  <a:lnTo>
                    <a:pt x="174" y="88"/>
                  </a:lnTo>
                  <a:lnTo>
                    <a:pt x="191" y="69"/>
                  </a:lnTo>
                  <a:lnTo>
                    <a:pt x="147" y="43"/>
                  </a:lnTo>
                  <a:lnTo>
                    <a:pt x="68" y="30"/>
                  </a:lnTo>
                  <a:lnTo>
                    <a:pt x="70" y="12"/>
                  </a:lnTo>
                  <a:lnTo>
                    <a:pt x="0" y="3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8" name="Freeform 219"/>
            <p:cNvSpPr>
              <a:spLocks/>
            </p:cNvSpPr>
            <p:nvPr/>
          </p:nvSpPr>
          <p:spPr bwMode="auto">
            <a:xfrm>
              <a:off x="1624" y="2099"/>
              <a:ext cx="51" cy="32"/>
            </a:xfrm>
            <a:custGeom>
              <a:avLst/>
              <a:gdLst>
                <a:gd name="T0" fmla="*/ 0 w 79"/>
                <a:gd name="T1" fmla="*/ 0 h 51"/>
                <a:gd name="T2" fmla="*/ 0 w 79"/>
                <a:gd name="T3" fmla="*/ 1 h 51"/>
                <a:gd name="T4" fmla="*/ 1 w 79"/>
                <a:gd name="T5" fmla="*/ 1 h 51"/>
                <a:gd name="T6" fmla="*/ 1 w 79"/>
                <a:gd name="T7" fmla="*/ 1 h 51"/>
                <a:gd name="T8" fmla="*/ 0 w 79"/>
                <a:gd name="T9" fmla="*/ 0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51">
                  <a:moveTo>
                    <a:pt x="0" y="0"/>
                  </a:moveTo>
                  <a:lnTo>
                    <a:pt x="0" y="51"/>
                  </a:lnTo>
                  <a:lnTo>
                    <a:pt x="79" y="34"/>
                  </a:lnTo>
                  <a:lnTo>
                    <a:pt x="43" y="6"/>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89" name="Freeform 220"/>
            <p:cNvSpPr>
              <a:spLocks/>
            </p:cNvSpPr>
            <p:nvPr/>
          </p:nvSpPr>
          <p:spPr bwMode="auto">
            <a:xfrm>
              <a:off x="1892" y="2342"/>
              <a:ext cx="40" cy="57"/>
            </a:xfrm>
            <a:custGeom>
              <a:avLst/>
              <a:gdLst>
                <a:gd name="T0" fmla="*/ 0 w 65"/>
                <a:gd name="T1" fmla="*/ 1 h 91"/>
                <a:gd name="T2" fmla="*/ 1 w 65"/>
                <a:gd name="T3" fmla="*/ 0 h 91"/>
                <a:gd name="T4" fmla="*/ 1 w 65"/>
                <a:gd name="T5" fmla="*/ 1 h 91"/>
                <a:gd name="T6" fmla="*/ 1 w 65"/>
                <a:gd name="T7" fmla="*/ 1 h 91"/>
                <a:gd name="T8" fmla="*/ 0 w 65"/>
                <a:gd name="T9" fmla="*/ 1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1">
                  <a:moveTo>
                    <a:pt x="0" y="83"/>
                  </a:moveTo>
                  <a:lnTo>
                    <a:pt x="7" y="0"/>
                  </a:lnTo>
                  <a:lnTo>
                    <a:pt x="65" y="38"/>
                  </a:lnTo>
                  <a:lnTo>
                    <a:pt x="32" y="91"/>
                  </a:lnTo>
                  <a:lnTo>
                    <a:pt x="0" y="8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0" name="Freeform 221"/>
            <p:cNvSpPr>
              <a:spLocks/>
            </p:cNvSpPr>
            <p:nvPr/>
          </p:nvSpPr>
          <p:spPr bwMode="auto">
            <a:xfrm>
              <a:off x="1582" y="2099"/>
              <a:ext cx="42" cy="32"/>
            </a:xfrm>
            <a:custGeom>
              <a:avLst/>
              <a:gdLst>
                <a:gd name="T0" fmla="*/ 0 w 65"/>
                <a:gd name="T1" fmla="*/ 1 h 51"/>
                <a:gd name="T2" fmla="*/ 1 w 65"/>
                <a:gd name="T3" fmla="*/ 1 h 51"/>
                <a:gd name="T4" fmla="*/ 1 w 65"/>
                <a:gd name="T5" fmla="*/ 1 h 51"/>
                <a:gd name="T6" fmla="*/ 1 w 65"/>
                <a:gd name="T7" fmla="*/ 0 h 51"/>
                <a:gd name="T8" fmla="*/ 1 w 65"/>
                <a:gd name="T9" fmla="*/ 1 h 51"/>
                <a:gd name="T10" fmla="*/ 0 w 65"/>
                <a:gd name="T11" fmla="*/ 1 h 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1">
                  <a:moveTo>
                    <a:pt x="0" y="37"/>
                  </a:moveTo>
                  <a:lnTo>
                    <a:pt x="47" y="36"/>
                  </a:lnTo>
                  <a:lnTo>
                    <a:pt x="22" y="4"/>
                  </a:lnTo>
                  <a:lnTo>
                    <a:pt x="65" y="0"/>
                  </a:lnTo>
                  <a:lnTo>
                    <a:pt x="65" y="51"/>
                  </a:lnTo>
                  <a:lnTo>
                    <a:pt x="0" y="3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1" name="Freeform 222"/>
            <p:cNvSpPr>
              <a:spLocks/>
            </p:cNvSpPr>
            <p:nvPr/>
          </p:nvSpPr>
          <p:spPr bwMode="auto">
            <a:xfrm>
              <a:off x="929" y="1871"/>
              <a:ext cx="463" cy="317"/>
            </a:xfrm>
            <a:custGeom>
              <a:avLst/>
              <a:gdLst>
                <a:gd name="T0" fmla="*/ 0 w 731"/>
                <a:gd name="T1" fmla="*/ 1 h 499"/>
                <a:gd name="T2" fmla="*/ 1 w 731"/>
                <a:gd name="T3" fmla="*/ 1 h 499"/>
                <a:gd name="T4" fmla="*/ 1 w 731"/>
                <a:gd name="T5" fmla="*/ 1 h 499"/>
                <a:gd name="T6" fmla="*/ 1 w 731"/>
                <a:gd name="T7" fmla="*/ 1 h 499"/>
                <a:gd name="T8" fmla="*/ 1 w 731"/>
                <a:gd name="T9" fmla="*/ 1 h 499"/>
                <a:gd name="T10" fmla="*/ 1 w 731"/>
                <a:gd name="T11" fmla="*/ 1 h 499"/>
                <a:gd name="T12" fmla="*/ 1 w 731"/>
                <a:gd name="T13" fmla="*/ 1 h 499"/>
                <a:gd name="T14" fmla="*/ 1 w 731"/>
                <a:gd name="T15" fmla="*/ 1 h 499"/>
                <a:gd name="T16" fmla="*/ 1 w 731"/>
                <a:gd name="T17" fmla="*/ 1 h 499"/>
                <a:gd name="T18" fmla="*/ 1 w 731"/>
                <a:gd name="T19" fmla="*/ 1 h 499"/>
                <a:gd name="T20" fmla="*/ 1 w 731"/>
                <a:gd name="T21" fmla="*/ 1 h 499"/>
                <a:gd name="T22" fmla="*/ 1 w 731"/>
                <a:gd name="T23" fmla="*/ 1 h 499"/>
                <a:gd name="T24" fmla="*/ 1 w 731"/>
                <a:gd name="T25" fmla="*/ 1 h 499"/>
                <a:gd name="T26" fmla="*/ 1 w 731"/>
                <a:gd name="T27" fmla="*/ 1 h 499"/>
                <a:gd name="T28" fmla="*/ 1 w 731"/>
                <a:gd name="T29" fmla="*/ 1 h 499"/>
                <a:gd name="T30" fmla="*/ 1 w 731"/>
                <a:gd name="T31" fmla="*/ 1 h 499"/>
                <a:gd name="T32" fmla="*/ 1 w 731"/>
                <a:gd name="T33" fmla="*/ 1 h 499"/>
                <a:gd name="T34" fmla="*/ 1 w 731"/>
                <a:gd name="T35" fmla="*/ 1 h 499"/>
                <a:gd name="T36" fmla="*/ 1 w 731"/>
                <a:gd name="T37" fmla="*/ 1 h 499"/>
                <a:gd name="T38" fmla="*/ 1 w 731"/>
                <a:gd name="T39" fmla="*/ 1 h 499"/>
                <a:gd name="T40" fmla="*/ 1 w 731"/>
                <a:gd name="T41" fmla="*/ 1 h 499"/>
                <a:gd name="T42" fmla="*/ 1 w 731"/>
                <a:gd name="T43" fmla="*/ 1 h 499"/>
                <a:gd name="T44" fmla="*/ 1 w 731"/>
                <a:gd name="T45" fmla="*/ 1 h 499"/>
                <a:gd name="T46" fmla="*/ 1 w 731"/>
                <a:gd name="T47" fmla="*/ 1 h 499"/>
                <a:gd name="T48" fmla="*/ 1 w 731"/>
                <a:gd name="T49" fmla="*/ 1 h 499"/>
                <a:gd name="T50" fmla="*/ 1 w 731"/>
                <a:gd name="T51" fmla="*/ 1 h 499"/>
                <a:gd name="T52" fmla="*/ 1 w 731"/>
                <a:gd name="T53" fmla="*/ 1 h 499"/>
                <a:gd name="T54" fmla="*/ 1 w 731"/>
                <a:gd name="T55" fmla="*/ 1 h 499"/>
                <a:gd name="T56" fmla="*/ 1 w 731"/>
                <a:gd name="T57" fmla="*/ 1 h 499"/>
                <a:gd name="T58" fmla="*/ 1 w 731"/>
                <a:gd name="T59" fmla="*/ 1 h 499"/>
                <a:gd name="T60" fmla="*/ 1 w 731"/>
                <a:gd name="T61" fmla="*/ 1 h 499"/>
                <a:gd name="T62" fmla="*/ 1 w 731"/>
                <a:gd name="T63" fmla="*/ 1 h 499"/>
                <a:gd name="T64" fmla="*/ 1 w 731"/>
                <a:gd name="T65" fmla="*/ 1 h 499"/>
                <a:gd name="T66" fmla="*/ 1 w 731"/>
                <a:gd name="T67" fmla="*/ 1 h 499"/>
                <a:gd name="T68" fmla="*/ 1 w 731"/>
                <a:gd name="T69" fmla="*/ 1 h 499"/>
                <a:gd name="T70" fmla="*/ 1 w 731"/>
                <a:gd name="T71" fmla="*/ 1 h 499"/>
                <a:gd name="T72" fmla="*/ 1 w 731"/>
                <a:gd name="T73" fmla="*/ 1 h 499"/>
                <a:gd name="T74" fmla="*/ 1 w 731"/>
                <a:gd name="T75" fmla="*/ 1 h 499"/>
                <a:gd name="T76" fmla="*/ 1 w 731"/>
                <a:gd name="T77" fmla="*/ 1 h 499"/>
                <a:gd name="T78" fmla="*/ 1 w 731"/>
                <a:gd name="T79" fmla="*/ 1 h 499"/>
                <a:gd name="T80" fmla="*/ 1 w 731"/>
                <a:gd name="T81" fmla="*/ 1 h 499"/>
                <a:gd name="T82" fmla="*/ 1 w 731"/>
                <a:gd name="T83" fmla="*/ 1 h 499"/>
                <a:gd name="T84" fmla="*/ 1 w 731"/>
                <a:gd name="T85" fmla="*/ 1 h 499"/>
                <a:gd name="T86" fmla="*/ 1 w 731"/>
                <a:gd name="T87" fmla="*/ 1 h 499"/>
                <a:gd name="T88" fmla="*/ 1 w 731"/>
                <a:gd name="T89" fmla="*/ 0 h 499"/>
                <a:gd name="T90" fmla="*/ 0 w 731"/>
                <a:gd name="T91" fmla="*/ 1 h 4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31" h="499">
                  <a:moveTo>
                    <a:pt x="0" y="7"/>
                  </a:moveTo>
                  <a:lnTo>
                    <a:pt x="35" y="85"/>
                  </a:lnTo>
                  <a:lnTo>
                    <a:pt x="77" y="120"/>
                  </a:lnTo>
                  <a:lnTo>
                    <a:pt x="74" y="143"/>
                  </a:lnTo>
                  <a:lnTo>
                    <a:pt x="51" y="143"/>
                  </a:lnTo>
                  <a:lnTo>
                    <a:pt x="97" y="166"/>
                  </a:lnTo>
                  <a:lnTo>
                    <a:pt x="123" y="201"/>
                  </a:lnTo>
                  <a:lnTo>
                    <a:pt x="120" y="228"/>
                  </a:lnTo>
                  <a:lnTo>
                    <a:pt x="173" y="277"/>
                  </a:lnTo>
                  <a:lnTo>
                    <a:pt x="186" y="262"/>
                  </a:lnTo>
                  <a:lnTo>
                    <a:pt x="63" y="72"/>
                  </a:lnTo>
                  <a:lnTo>
                    <a:pt x="57" y="25"/>
                  </a:lnTo>
                  <a:lnTo>
                    <a:pt x="81" y="35"/>
                  </a:lnTo>
                  <a:lnTo>
                    <a:pt x="128" y="117"/>
                  </a:lnTo>
                  <a:lnTo>
                    <a:pt x="193" y="179"/>
                  </a:lnTo>
                  <a:lnTo>
                    <a:pt x="191" y="204"/>
                  </a:lnTo>
                  <a:lnTo>
                    <a:pt x="278" y="284"/>
                  </a:lnTo>
                  <a:lnTo>
                    <a:pt x="291" y="322"/>
                  </a:lnTo>
                  <a:lnTo>
                    <a:pt x="278" y="347"/>
                  </a:lnTo>
                  <a:lnTo>
                    <a:pt x="302" y="377"/>
                  </a:lnTo>
                  <a:lnTo>
                    <a:pt x="474" y="466"/>
                  </a:lnTo>
                  <a:lnTo>
                    <a:pt x="548" y="460"/>
                  </a:lnTo>
                  <a:lnTo>
                    <a:pt x="602" y="499"/>
                  </a:lnTo>
                  <a:lnTo>
                    <a:pt x="619" y="460"/>
                  </a:lnTo>
                  <a:lnTo>
                    <a:pt x="645" y="460"/>
                  </a:lnTo>
                  <a:lnTo>
                    <a:pt x="619" y="427"/>
                  </a:lnTo>
                  <a:lnTo>
                    <a:pt x="678" y="412"/>
                  </a:lnTo>
                  <a:lnTo>
                    <a:pt x="695" y="396"/>
                  </a:lnTo>
                  <a:lnTo>
                    <a:pt x="703" y="387"/>
                  </a:lnTo>
                  <a:lnTo>
                    <a:pt x="706" y="405"/>
                  </a:lnTo>
                  <a:lnTo>
                    <a:pt x="731" y="323"/>
                  </a:lnTo>
                  <a:lnTo>
                    <a:pt x="702" y="310"/>
                  </a:lnTo>
                  <a:lnTo>
                    <a:pt x="646" y="323"/>
                  </a:lnTo>
                  <a:lnTo>
                    <a:pt x="618" y="396"/>
                  </a:lnTo>
                  <a:lnTo>
                    <a:pt x="548" y="404"/>
                  </a:lnTo>
                  <a:lnTo>
                    <a:pt x="516" y="387"/>
                  </a:lnTo>
                  <a:lnTo>
                    <a:pt x="469" y="296"/>
                  </a:lnTo>
                  <a:lnTo>
                    <a:pt x="466" y="228"/>
                  </a:lnTo>
                  <a:lnTo>
                    <a:pt x="482" y="194"/>
                  </a:lnTo>
                  <a:lnTo>
                    <a:pt x="438" y="179"/>
                  </a:lnTo>
                  <a:lnTo>
                    <a:pt x="375" y="84"/>
                  </a:lnTo>
                  <a:lnTo>
                    <a:pt x="323" y="103"/>
                  </a:lnTo>
                  <a:lnTo>
                    <a:pt x="259" y="27"/>
                  </a:lnTo>
                  <a:lnTo>
                    <a:pt x="148" y="43"/>
                  </a:lnTo>
                  <a:lnTo>
                    <a:pt x="57" y="0"/>
                  </a:lnTo>
                  <a:lnTo>
                    <a:pt x="0" y="7"/>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2" name="Freeform 223"/>
            <p:cNvSpPr>
              <a:spLocks/>
            </p:cNvSpPr>
            <p:nvPr/>
          </p:nvSpPr>
          <p:spPr bwMode="auto">
            <a:xfrm>
              <a:off x="1386" y="2180"/>
              <a:ext cx="61" cy="70"/>
            </a:xfrm>
            <a:custGeom>
              <a:avLst/>
              <a:gdLst>
                <a:gd name="T0" fmla="*/ 0 w 97"/>
                <a:gd name="T1" fmla="*/ 1 h 110"/>
                <a:gd name="T2" fmla="*/ 1 w 97"/>
                <a:gd name="T3" fmla="*/ 1 h 110"/>
                <a:gd name="T4" fmla="*/ 1 w 97"/>
                <a:gd name="T5" fmla="*/ 1 h 110"/>
                <a:gd name="T6" fmla="*/ 1 w 97"/>
                <a:gd name="T7" fmla="*/ 0 h 110"/>
                <a:gd name="T8" fmla="*/ 1 w 97"/>
                <a:gd name="T9" fmla="*/ 1 h 110"/>
                <a:gd name="T10" fmla="*/ 0 w 97"/>
                <a:gd name="T11" fmla="*/ 1 h 1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 h="110">
                  <a:moveTo>
                    <a:pt x="0" y="55"/>
                  </a:moveTo>
                  <a:lnTo>
                    <a:pt x="35" y="107"/>
                  </a:lnTo>
                  <a:lnTo>
                    <a:pt x="85" y="110"/>
                  </a:lnTo>
                  <a:lnTo>
                    <a:pt x="97" y="0"/>
                  </a:lnTo>
                  <a:lnTo>
                    <a:pt x="60" y="9"/>
                  </a:lnTo>
                  <a:lnTo>
                    <a:pt x="0" y="5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3" name="Freeform 224"/>
            <p:cNvSpPr>
              <a:spLocks/>
            </p:cNvSpPr>
            <p:nvPr/>
          </p:nvSpPr>
          <p:spPr bwMode="auto">
            <a:xfrm>
              <a:off x="1451" y="2272"/>
              <a:ext cx="86" cy="42"/>
            </a:xfrm>
            <a:custGeom>
              <a:avLst/>
              <a:gdLst>
                <a:gd name="T0" fmla="*/ 0 w 135"/>
                <a:gd name="T1" fmla="*/ 1 h 66"/>
                <a:gd name="T2" fmla="*/ 1 w 135"/>
                <a:gd name="T3" fmla="*/ 0 h 66"/>
                <a:gd name="T4" fmla="*/ 1 w 135"/>
                <a:gd name="T5" fmla="*/ 1 h 66"/>
                <a:gd name="T6" fmla="*/ 1 w 135"/>
                <a:gd name="T7" fmla="*/ 0 h 66"/>
                <a:gd name="T8" fmla="*/ 1 w 135"/>
                <a:gd name="T9" fmla="*/ 1 h 66"/>
                <a:gd name="T10" fmla="*/ 1 w 135"/>
                <a:gd name="T11" fmla="*/ 1 h 66"/>
                <a:gd name="T12" fmla="*/ 1 w 135"/>
                <a:gd name="T13" fmla="*/ 1 h 66"/>
                <a:gd name="T14" fmla="*/ 1 w 135"/>
                <a:gd name="T15" fmla="*/ 1 h 66"/>
                <a:gd name="T16" fmla="*/ 1 w 135"/>
                <a:gd name="T17" fmla="*/ 1 h 66"/>
                <a:gd name="T18" fmla="*/ 1 w 135"/>
                <a:gd name="T19" fmla="*/ 1 h 66"/>
                <a:gd name="T20" fmla="*/ 1 w 135"/>
                <a:gd name="T21" fmla="*/ 1 h 66"/>
                <a:gd name="T22" fmla="*/ 0 w 135"/>
                <a:gd name="T23" fmla="*/ 1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 h="66">
                  <a:moveTo>
                    <a:pt x="0" y="36"/>
                  </a:moveTo>
                  <a:lnTo>
                    <a:pt x="12" y="0"/>
                  </a:lnTo>
                  <a:lnTo>
                    <a:pt x="41" y="25"/>
                  </a:lnTo>
                  <a:lnTo>
                    <a:pt x="92" y="0"/>
                  </a:lnTo>
                  <a:lnTo>
                    <a:pt x="135" y="26"/>
                  </a:lnTo>
                  <a:lnTo>
                    <a:pt x="125" y="64"/>
                  </a:lnTo>
                  <a:lnTo>
                    <a:pt x="119" y="34"/>
                  </a:lnTo>
                  <a:lnTo>
                    <a:pt x="92" y="17"/>
                  </a:lnTo>
                  <a:lnTo>
                    <a:pt x="60" y="41"/>
                  </a:lnTo>
                  <a:lnTo>
                    <a:pt x="71" y="55"/>
                  </a:lnTo>
                  <a:lnTo>
                    <a:pt x="58" y="66"/>
                  </a:lnTo>
                  <a:lnTo>
                    <a:pt x="0" y="36"/>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4" name="Freeform 225"/>
            <p:cNvSpPr>
              <a:spLocks/>
            </p:cNvSpPr>
            <p:nvPr/>
          </p:nvSpPr>
          <p:spPr bwMode="auto">
            <a:xfrm>
              <a:off x="1762" y="2758"/>
              <a:ext cx="130" cy="139"/>
            </a:xfrm>
            <a:custGeom>
              <a:avLst/>
              <a:gdLst>
                <a:gd name="T0" fmla="*/ 0 w 203"/>
                <a:gd name="T1" fmla="*/ 1 h 220"/>
                <a:gd name="T2" fmla="*/ 1 w 203"/>
                <a:gd name="T3" fmla="*/ 1 h 220"/>
                <a:gd name="T4" fmla="*/ 1 w 203"/>
                <a:gd name="T5" fmla="*/ 0 h 220"/>
                <a:gd name="T6" fmla="*/ 1 w 203"/>
                <a:gd name="T7" fmla="*/ 1 h 220"/>
                <a:gd name="T8" fmla="*/ 1 w 203"/>
                <a:gd name="T9" fmla="*/ 1 h 220"/>
                <a:gd name="T10" fmla="*/ 1 w 203"/>
                <a:gd name="T11" fmla="*/ 1 h 220"/>
                <a:gd name="T12" fmla="*/ 1 w 203"/>
                <a:gd name="T13" fmla="*/ 1 h 220"/>
                <a:gd name="T14" fmla="*/ 1 w 203"/>
                <a:gd name="T15" fmla="*/ 1 h 220"/>
                <a:gd name="T16" fmla="*/ 1 w 203"/>
                <a:gd name="T17" fmla="*/ 1 h 220"/>
                <a:gd name="T18" fmla="*/ 1 w 203"/>
                <a:gd name="T19" fmla="*/ 1 h 220"/>
                <a:gd name="T20" fmla="*/ 1 w 203"/>
                <a:gd name="T21" fmla="*/ 1 h 220"/>
                <a:gd name="T22" fmla="*/ 1 w 203"/>
                <a:gd name="T23" fmla="*/ 1 h 220"/>
                <a:gd name="T24" fmla="*/ 0 w 203"/>
                <a:gd name="T25" fmla="*/ 1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3" h="220">
                  <a:moveTo>
                    <a:pt x="0" y="81"/>
                  </a:moveTo>
                  <a:lnTo>
                    <a:pt x="20" y="9"/>
                  </a:lnTo>
                  <a:lnTo>
                    <a:pt x="86" y="0"/>
                  </a:lnTo>
                  <a:lnTo>
                    <a:pt x="111" y="22"/>
                  </a:lnTo>
                  <a:lnTo>
                    <a:pt x="118" y="73"/>
                  </a:lnTo>
                  <a:lnTo>
                    <a:pt x="165" y="81"/>
                  </a:lnTo>
                  <a:lnTo>
                    <a:pt x="174" y="122"/>
                  </a:lnTo>
                  <a:lnTo>
                    <a:pt x="203" y="126"/>
                  </a:lnTo>
                  <a:lnTo>
                    <a:pt x="197" y="172"/>
                  </a:lnTo>
                  <a:lnTo>
                    <a:pt x="169" y="220"/>
                  </a:lnTo>
                  <a:lnTo>
                    <a:pt x="104" y="214"/>
                  </a:lnTo>
                  <a:lnTo>
                    <a:pt x="118" y="163"/>
                  </a:lnTo>
                  <a:lnTo>
                    <a:pt x="0" y="81"/>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5" name="Freeform 226"/>
            <p:cNvSpPr>
              <a:spLocks/>
            </p:cNvSpPr>
            <p:nvPr/>
          </p:nvSpPr>
          <p:spPr bwMode="auto">
            <a:xfrm>
              <a:off x="1478" y="2434"/>
              <a:ext cx="192" cy="302"/>
            </a:xfrm>
            <a:custGeom>
              <a:avLst/>
              <a:gdLst>
                <a:gd name="T0" fmla="*/ 0 w 300"/>
                <a:gd name="T1" fmla="*/ 1 h 477"/>
                <a:gd name="T2" fmla="*/ 1 w 300"/>
                <a:gd name="T3" fmla="*/ 1 h 477"/>
                <a:gd name="T4" fmla="*/ 1 w 300"/>
                <a:gd name="T5" fmla="*/ 1 h 477"/>
                <a:gd name="T6" fmla="*/ 1 w 300"/>
                <a:gd name="T7" fmla="*/ 1 h 477"/>
                <a:gd name="T8" fmla="*/ 1 w 300"/>
                <a:gd name="T9" fmla="*/ 1 h 477"/>
                <a:gd name="T10" fmla="*/ 1 w 300"/>
                <a:gd name="T11" fmla="*/ 1 h 477"/>
                <a:gd name="T12" fmla="*/ 1 w 300"/>
                <a:gd name="T13" fmla="*/ 1 h 477"/>
                <a:gd name="T14" fmla="*/ 1 w 300"/>
                <a:gd name="T15" fmla="*/ 1 h 477"/>
                <a:gd name="T16" fmla="*/ 1 w 300"/>
                <a:gd name="T17" fmla="*/ 1 h 477"/>
                <a:gd name="T18" fmla="*/ 1 w 300"/>
                <a:gd name="T19" fmla="*/ 1 h 477"/>
                <a:gd name="T20" fmla="*/ 1 w 300"/>
                <a:gd name="T21" fmla="*/ 1 h 477"/>
                <a:gd name="T22" fmla="*/ 1 w 300"/>
                <a:gd name="T23" fmla="*/ 1 h 477"/>
                <a:gd name="T24" fmla="*/ 1 w 300"/>
                <a:gd name="T25" fmla="*/ 1 h 477"/>
                <a:gd name="T26" fmla="*/ 1 w 300"/>
                <a:gd name="T27" fmla="*/ 1 h 477"/>
                <a:gd name="T28" fmla="*/ 1 w 300"/>
                <a:gd name="T29" fmla="*/ 1 h 477"/>
                <a:gd name="T30" fmla="*/ 1 w 300"/>
                <a:gd name="T31" fmla="*/ 1 h 477"/>
                <a:gd name="T32" fmla="*/ 1 w 300"/>
                <a:gd name="T33" fmla="*/ 1 h 477"/>
                <a:gd name="T34" fmla="*/ 1 w 300"/>
                <a:gd name="T35" fmla="*/ 1 h 477"/>
                <a:gd name="T36" fmla="*/ 1 w 300"/>
                <a:gd name="T37" fmla="*/ 1 h 477"/>
                <a:gd name="T38" fmla="*/ 1 w 300"/>
                <a:gd name="T39" fmla="*/ 1 h 477"/>
                <a:gd name="T40" fmla="*/ 1 w 300"/>
                <a:gd name="T41" fmla="*/ 1 h 477"/>
                <a:gd name="T42" fmla="*/ 1 w 300"/>
                <a:gd name="T43" fmla="*/ 0 h 477"/>
                <a:gd name="T44" fmla="*/ 1 w 300"/>
                <a:gd name="T45" fmla="*/ 1 h 477"/>
                <a:gd name="T46" fmla="*/ 1 w 300"/>
                <a:gd name="T47" fmla="*/ 1 h 477"/>
                <a:gd name="T48" fmla="*/ 1 w 300"/>
                <a:gd name="T49" fmla="*/ 1 h 477"/>
                <a:gd name="T50" fmla="*/ 1 w 300"/>
                <a:gd name="T51" fmla="*/ 1 h 477"/>
                <a:gd name="T52" fmla="*/ 1 w 300"/>
                <a:gd name="T53" fmla="*/ 1 h 477"/>
                <a:gd name="T54" fmla="*/ 0 w 300"/>
                <a:gd name="T55" fmla="*/ 1 h 4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477">
                  <a:moveTo>
                    <a:pt x="0" y="115"/>
                  </a:moveTo>
                  <a:lnTo>
                    <a:pt x="1" y="155"/>
                  </a:lnTo>
                  <a:lnTo>
                    <a:pt x="53" y="215"/>
                  </a:lnTo>
                  <a:lnTo>
                    <a:pt x="118" y="374"/>
                  </a:lnTo>
                  <a:lnTo>
                    <a:pt x="256" y="477"/>
                  </a:lnTo>
                  <a:lnTo>
                    <a:pt x="281" y="461"/>
                  </a:lnTo>
                  <a:lnTo>
                    <a:pt x="292" y="425"/>
                  </a:lnTo>
                  <a:lnTo>
                    <a:pt x="272" y="413"/>
                  </a:lnTo>
                  <a:lnTo>
                    <a:pt x="288" y="407"/>
                  </a:lnTo>
                  <a:lnTo>
                    <a:pt x="300" y="325"/>
                  </a:lnTo>
                  <a:lnTo>
                    <a:pt x="279" y="285"/>
                  </a:lnTo>
                  <a:lnTo>
                    <a:pt x="257" y="285"/>
                  </a:lnTo>
                  <a:lnTo>
                    <a:pt x="257" y="240"/>
                  </a:lnTo>
                  <a:lnTo>
                    <a:pt x="230" y="263"/>
                  </a:lnTo>
                  <a:lnTo>
                    <a:pt x="198" y="245"/>
                  </a:lnTo>
                  <a:lnTo>
                    <a:pt x="180" y="195"/>
                  </a:lnTo>
                  <a:lnTo>
                    <a:pt x="211" y="132"/>
                  </a:lnTo>
                  <a:lnTo>
                    <a:pt x="272" y="109"/>
                  </a:lnTo>
                  <a:lnTo>
                    <a:pt x="255" y="97"/>
                  </a:lnTo>
                  <a:lnTo>
                    <a:pt x="264" y="69"/>
                  </a:lnTo>
                  <a:lnTo>
                    <a:pt x="197" y="63"/>
                  </a:lnTo>
                  <a:lnTo>
                    <a:pt x="141" y="0"/>
                  </a:lnTo>
                  <a:lnTo>
                    <a:pt x="130" y="46"/>
                  </a:lnTo>
                  <a:lnTo>
                    <a:pt x="77" y="79"/>
                  </a:lnTo>
                  <a:lnTo>
                    <a:pt x="50" y="128"/>
                  </a:lnTo>
                  <a:lnTo>
                    <a:pt x="16" y="117"/>
                  </a:lnTo>
                  <a:lnTo>
                    <a:pt x="22" y="91"/>
                  </a:lnTo>
                  <a:lnTo>
                    <a:pt x="0" y="115"/>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6" name="Freeform 227"/>
            <p:cNvSpPr>
              <a:spLocks/>
            </p:cNvSpPr>
            <p:nvPr/>
          </p:nvSpPr>
          <p:spPr bwMode="auto">
            <a:xfrm>
              <a:off x="1599" y="2230"/>
              <a:ext cx="208" cy="189"/>
            </a:xfrm>
            <a:custGeom>
              <a:avLst/>
              <a:gdLst>
                <a:gd name="T0" fmla="*/ 0 w 328"/>
                <a:gd name="T1" fmla="*/ 1 h 300"/>
                <a:gd name="T2" fmla="*/ 1 w 328"/>
                <a:gd name="T3" fmla="*/ 1 h 300"/>
                <a:gd name="T4" fmla="*/ 1 w 328"/>
                <a:gd name="T5" fmla="*/ 1 h 300"/>
                <a:gd name="T6" fmla="*/ 1 w 328"/>
                <a:gd name="T7" fmla="*/ 1 h 300"/>
                <a:gd name="T8" fmla="*/ 1 w 328"/>
                <a:gd name="T9" fmla="*/ 1 h 300"/>
                <a:gd name="T10" fmla="*/ 1 w 328"/>
                <a:gd name="T11" fmla="*/ 1 h 300"/>
                <a:gd name="T12" fmla="*/ 1 w 328"/>
                <a:gd name="T13" fmla="*/ 1 h 300"/>
                <a:gd name="T14" fmla="*/ 1 w 328"/>
                <a:gd name="T15" fmla="*/ 1 h 300"/>
                <a:gd name="T16" fmla="*/ 1 w 328"/>
                <a:gd name="T17" fmla="*/ 1 h 300"/>
                <a:gd name="T18" fmla="*/ 1 w 328"/>
                <a:gd name="T19" fmla="*/ 1 h 300"/>
                <a:gd name="T20" fmla="*/ 1 w 328"/>
                <a:gd name="T21" fmla="*/ 1 h 300"/>
                <a:gd name="T22" fmla="*/ 1 w 328"/>
                <a:gd name="T23" fmla="*/ 1 h 300"/>
                <a:gd name="T24" fmla="*/ 1 w 328"/>
                <a:gd name="T25" fmla="*/ 1 h 300"/>
                <a:gd name="T26" fmla="*/ 1 w 328"/>
                <a:gd name="T27" fmla="*/ 1 h 300"/>
                <a:gd name="T28" fmla="*/ 1 w 328"/>
                <a:gd name="T29" fmla="*/ 1 h 300"/>
                <a:gd name="T30" fmla="*/ 1 w 328"/>
                <a:gd name="T31" fmla="*/ 1 h 300"/>
                <a:gd name="T32" fmla="*/ 1 w 328"/>
                <a:gd name="T33" fmla="*/ 1 h 300"/>
                <a:gd name="T34" fmla="*/ 1 w 328"/>
                <a:gd name="T35" fmla="*/ 1 h 300"/>
                <a:gd name="T36" fmla="*/ 1 w 328"/>
                <a:gd name="T37" fmla="*/ 1 h 300"/>
                <a:gd name="T38" fmla="*/ 1 w 328"/>
                <a:gd name="T39" fmla="*/ 1 h 300"/>
                <a:gd name="T40" fmla="*/ 1 w 328"/>
                <a:gd name="T41" fmla="*/ 1 h 300"/>
                <a:gd name="T42" fmla="*/ 1 w 328"/>
                <a:gd name="T43" fmla="*/ 1 h 300"/>
                <a:gd name="T44" fmla="*/ 1 w 328"/>
                <a:gd name="T45" fmla="*/ 0 h 300"/>
                <a:gd name="T46" fmla="*/ 1 w 328"/>
                <a:gd name="T47" fmla="*/ 1 h 300"/>
                <a:gd name="T48" fmla="*/ 1 w 328"/>
                <a:gd name="T49" fmla="*/ 1 h 300"/>
                <a:gd name="T50" fmla="*/ 1 w 328"/>
                <a:gd name="T51" fmla="*/ 1 h 300"/>
                <a:gd name="T52" fmla="*/ 1 w 328"/>
                <a:gd name="T53" fmla="*/ 1 h 300"/>
                <a:gd name="T54" fmla="*/ 1 w 328"/>
                <a:gd name="T55" fmla="*/ 1 h 300"/>
                <a:gd name="T56" fmla="*/ 1 w 328"/>
                <a:gd name="T57" fmla="*/ 1 h 300"/>
                <a:gd name="T58" fmla="*/ 0 w 328"/>
                <a:gd name="T59" fmla="*/ 1 h 3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8" h="300">
                  <a:moveTo>
                    <a:pt x="0" y="83"/>
                  </a:moveTo>
                  <a:lnTo>
                    <a:pt x="33" y="135"/>
                  </a:lnTo>
                  <a:lnTo>
                    <a:pt x="80" y="137"/>
                  </a:lnTo>
                  <a:lnTo>
                    <a:pt x="99" y="160"/>
                  </a:lnTo>
                  <a:lnTo>
                    <a:pt x="142" y="159"/>
                  </a:lnTo>
                  <a:lnTo>
                    <a:pt x="136" y="250"/>
                  </a:lnTo>
                  <a:lnTo>
                    <a:pt x="157" y="287"/>
                  </a:lnTo>
                  <a:lnTo>
                    <a:pt x="187" y="300"/>
                  </a:lnTo>
                  <a:lnTo>
                    <a:pt x="242" y="263"/>
                  </a:lnTo>
                  <a:lnTo>
                    <a:pt x="223" y="257"/>
                  </a:lnTo>
                  <a:lnTo>
                    <a:pt x="207" y="207"/>
                  </a:lnTo>
                  <a:lnTo>
                    <a:pt x="252" y="219"/>
                  </a:lnTo>
                  <a:lnTo>
                    <a:pt x="311" y="187"/>
                  </a:lnTo>
                  <a:lnTo>
                    <a:pt x="294" y="160"/>
                  </a:lnTo>
                  <a:lnTo>
                    <a:pt x="312" y="135"/>
                  </a:lnTo>
                  <a:lnTo>
                    <a:pt x="303" y="120"/>
                  </a:lnTo>
                  <a:lnTo>
                    <a:pt x="328" y="103"/>
                  </a:lnTo>
                  <a:lnTo>
                    <a:pt x="301" y="99"/>
                  </a:lnTo>
                  <a:lnTo>
                    <a:pt x="301" y="76"/>
                  </a:lnTo>
                  <a:lnTo>
                    <a:pt x="252" y="49"/>
                  </a:lnTo>
                  <a:lnTo>
                    <a:pt x="274" y="42"/>
                  </a:lnTo>
                  <a:lnTo>
                    <a:pt x="131" y="48"/>
                  </a:lnTo>
                  <a:lnTo>
                    <a:pt x="83" y="0"/>
                  </a:lnTo>
                  <a:lnTo>
                    <a:pt x="86" y="20"/>
                  </a:lnTo>
                  <a:lnTo>
                    <a:pt x="46" y="39"/>
                  </a:lnTo>
                  <a:lnTo>
                    <a:pt x="58" y="76"/>
                  </a:lnTo>
                  <a:lnTo>
                    <a:pt x="41" y="84"/>
                  </a:lnTo>
                  <a:lnTo>
                    <a:pt x="32" y="56"/>
                  </a:lnTo>
                  <a:lnTo>
                    <a:pt x="47" y="11"/>
                  </a:lnTo>
                  <a:lnTo>
                    <a:pt x="0" y="83"/>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7" name="Freeform 228"/>
            <p:cNvSpPr>
              <a:spLocks/>
            </p:cNvSpPr>
            <p:nvPr/>
          </p:nvSpPr>
          <p:spPr bwMode="auto">
            <a:xfrm>
              <a:off x="1594" y="3414"/>
              <a:ext cx="20" cy="13"/>
            </a:xfrm>
            <a:custGeom>
              <a:avLst/>
              <a:gdLst>
                <a:gd name="T0" fmla="*/ 0 w 32"/>
                <a:gd name="T1" fmla="*/ 0 h 23"/>
                <a:gd name="T2" fmla="*/ 1 w 32"/>
                <a:gd name="T3" fmla="*/ 1 h 23"/>
                <a:gd name="T4" fmla="*/ 1 w 32"/>
                <a:gd name="T5" fmla="*/ 1 h 23"/>
                <a:gd name="T6" fmla="*/ 0 w 32"/>
                <a:gd name="T7" fmla="*/ 0 h 2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23">
                  <a:moveTo>
                    <a:pt x="0" y="0"/>
                  </a:moveTo>
                  <a:lnTo>
                    <a:pt x="29" y="4"/>
                  </a:lnTo>
                  <a:lnTo>
                    <a:pt x="32" y="23"/>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8" name="Freeform 229"/>
            <p:cNvSpPr>
              <a:spLocks/>
            </p:cNvSpPr>
            <p:nvPr/>
          </p:nvSpPr>
          <p:spPr bwMode="auto">
            <a:xfrm>
              <a:off x="1595" y="3382"/>
              <a:ext cx="33" cy="32"/>
            </a:xfrm>
            <a:custGeom>
              <a:avLst/>
              <a:gdLst>
                <a:gd name="T0" fmla="*/ 0 w 52"/>
                <a:gd name="T1" fmla="*/ 1 h 50"/>
                <a:gd name="T2" fmla="*/ 1 w 52"/>
                <a:gd name="T3" fmla="*/ 0 h 50"/>
                <a:gd name="T4" fmla="*/ 1 w 52"/>
                <a:gd name="T5" fmla="*/ 1 h 50"/>
                <a:gd name="T6" fmla="*/ 1 w 52"/>
                <a:gd name="T7" fmla="*/ 1 h 50"/>
                <a:gd name="T8" fmla="*/ 1 w 52"/>
                <a:gd name="T9" fmla="*/ 1 h 50"/>
                <a:gd name="T10" fmla="*/ 0 w 52"/>
                <a:gd name="T11" fmla="*/ 1 h 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50">
                  <a:moveTo>
                    <a:pt x="0" y="8"/>
                  </a:moveTo>
                  <a:lnTo>
                    <a:pt x="18" y="0"/>
                  </a:lnTo>
                  <a:lnTo>
                    <a:pt x="18" y="22"/>
                  </a:lnTo>
                  <a:lnTo>
                    <a:pt x="52" y="31"/>
                  </a:lnTo>
                  <a:lnTo>
                    <a:pt x="28" y="50"/>
                  </a:lnTo>
                  <a:lnTo>
                    <a:pt x="0" y="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899" name="Freeform 230"/>
            <p:cNvSpPr>
              <a:spLocks/>
            </p:cNvSpPr>
            <p:nvPr/>
          </p:nvSpPr>
          <p:spPr bwMode="auto">
            <a:xfrm>
              <a:off x="1619" y="3424"/>
              <a:ext cx="17" cy="10"/>
            </a:xfrm>
            <a:custGeom>
              <a:avLst/>
              <a:gdLst>
                <a:gd name="T0" fmla="*/ 0 w 26"/>
                <a:gd name="T1" fmla="*/ 1 h 15"/>
                <a:gd name="T2" fmla="*/ 1 w 26"/>
                <a:gd name="T3" fmla="*/ 0 h 15"/>
                <a:gd name="T4" fmla="*/ 1 w 26"/>
                <a:gd name="T5" fmla="*/ 1 h 15"/>
                <a:gd name="T6" fmla="*/ 0 w 26"/>
                <a:gd name="T7" fmla="*/ 1 h 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15">
                  <a:moveTo>
                    <a:pt x="0" y="8"/>
                  </a:moveTo>
                  <a:lnTo>
                    <a:pt x="9" y="0"/>
                  </a:lnTo>
                  <a:lnTo>
                    <a:pt x="26" y="15"/>
                  </a:lnTo>
                  <a:lnTo>
                    <a:pt x="0" y="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00" name="Freeform 231"/>
            <p:cNvSpPr>
              <a:spLocks/>
            </p:cNvSpPr>
            <p:nvPr/>
          </p:nvSpPr>
          <p:spPr bwMode="auto">
            <a:xfrm>
              <a:off x="1629" y="3396"/>
              <a:ext cx="43" cy="51"/>
            </a:xfrm>
            <a:custGeom>
              <a:avLst/>
              <a:gdLst>
                <a:gd name="T0" fmla="*/ 0 w 69"/>
                <a:gd name="T1" fmla="*/ 1 h 81"/>
                <a:gd name="T2" fmla="*/ 1 w 69"/>
                <a:gd name="T3" fmla="*/ 1 h 81"/>
                <a:gd name="T4" fmla="*/ 1 w 69"/>
                <a:gd name="T5" fmla="*/ 1 h 81"/>
                <a:gd name="T6" fmla="*/ 1 w 69"/>
                <a:gd name="T7" fmla="*/ 1 h 81"/>
                <a:gd name="T8" fmla="*/ 1 w 69"/>
                <a:gd name="T9" fmla="*/ 1 h 81"/>
                <a:gd name="T10" fmla="*/ 1 w 69"/>
                <a:gd name="T11" fmla="*/ 1 h 81"/>
                <a:gd name="T12" fmla="*/ 1 w 69"/>
                <a:gd name="T13" fmla="*/ 1 h 81"/>
                <a:gd name="T14" fmla="*/ 1 w 69"/>
                <a:gd name="T15" fmla="*/ 0 h 81"/>
                <a:gd name="T16" fmla="*/ 1 w 69"/>
                <a:gd name="T17" fmla="*/ 1 h 81"/>
                <a:gd name="T18" fmla="*/ 0 w 69"/>
                <a:gd name="T19" fmla="*/ 1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9" h="81">
                  <a:moveTo>
                    <a:pt x="0" y="68"/>
                  </a:moveTo>
                  <a:lnTo>
                    <a:pt x="14" y="51"/>
                  </a:lnTo>
                  <a:lnTo>
                    <a:pt x="52" y="62"/>
                  </a:lnTo>
                  <a:lnTo>
                    <a:pt x="31" y="44"/>
                  </a:lnTo>
                  <a:lnTo>
                    <a:pt x="52" y="28"/>
                  </a:lnTo>
                  <a:lnTo>
                    <a:pt x="23" y="24"/>
                  </a:lnTo>
                  <a:lnTo>
                    <a:pt x="23" y="6"/>
                  </a:lnTo>
                  <a:lnTo>
                    <a:pt x="66" y="0"/>
                  </a:lnTo>
                  <a:lnTo>
                    <a:pt x="69" y="81"/>
                  </a:lnTo>
                  <a:lnTo>
                    <a:pt x="0" y="68"/>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01" name="Freeform 232"/>
            <p:cNvSpPr>
              <a:spLocks/>
            </p:cNvSpPr>
            <p:nvPr/>
          </p:nvSpPr>
          <p:spPr bwMode="auto">
            <a:xfrm>
              <a:off x="1651" y="3455"/>
              <a:ext cx="31" cy="8"/>
            </a:xfrm>
            <a:custGeom>
              <a:avLst/>
              <a:gdLst>
                <a:gd name="T0" fmla="*/ 0 w 49"/>
                <a:gd name="T1" fmla="*/ 0 h 14"/>
                <a:gd name="T2" fmla="*/ 1 w 49"/>
                <a:gd name="T3" fmla="*/ 1 h 14"/>
                <a:gd name="T4" fmla="*/ 1 w 49"/>
                <a:gd name="T5" fmla="*/ 1 h 14"/>
                <a:gd name="T6" fmla="*/ 0 w 49"/>
                <a:gd name="T7" fmla="*/ 0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14">
                  <a:moveTo>
                    <a:pt x="0" y="0"/>
                  </a:moveTo>
                  <a:lnTo>
                    <a:pt x="45" y="5"/>
                  </a:lnTo>
                  <a:lnTo>
                    <a:pt x="49" y="14"/>
                  </a:lnTo>
                  <a:lnTo>
                    <a:pt x="0" y="0"/>
                  </a:lnTo>
                  <a:close/>
                </a:path>
              </a:pathLst>
            </a:custGeom>
            <a:solidFill>
              <a:srgbClr val="B2B2B2"/>
            </a:solidFill>
            <a:ln w="3175" cmpd="sng">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02" name="Freeform 233"/>
            <p:cNvSpPr>
              <a:spLocks/>
            </p:cNvSpPr>
            <p:nvPr/>
          </p:nvSpPr>
          <p:spPr bwMode="auto">
            <a:xfrm>
              <a:off x="926" y="1871"/>
              <a:ext cx="312" cy="125"/>
            </a:xfrm>
            <a:custGeom>
              <a:avLst/>
              <a:gdLst>
                <a:gd name="T0" fmla="*/ 0 w 246"/>
                <a:gd name="T1" fmla="*/ 2117 h 99"/>
                <a:gd name="T2" fmla="*/ 18029 w 246"/>
                <a:gd name="T3" fmla="*/ 0 h 99"/>
                <a:gd name="T4" fmla="*/ 45412 w 246"/>
                <a:gd name="T5" fmla="*/ 12080 h 99"/>
                <a:gd name="T6" fmla="*/ 60770 w 246"/>
                <a:gd name="T7" fmla="*/ 10192 h 99"/>
                <a:gd name="T8" fmla="*/ 79371 w 246"/>
                <a:gd name="T9" fmla="*/ 6793 h 99"/>
                <a:gd name="T10" fmla="*/ 100792 w 246"/>
                <a:gd name="T11" fmla="*/ 28422 h 99"/>
                <a:gd name="T12" fmla="*/ 115888 w 246"/>
                <a:gd name="T13" fmla="*/ 22735 h 99"/>
                <a:gd name="T14" fmla="*/ 136447 w 246"/>
                <a:gd name="T15" fmla="*/ 47614 h 99"/>
                <a:gd name="T16" fmla="*/ 150818 w 246"/>
                <a:gd name="T17" fmla="*/ 53601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6" h="99">
                  <a:moveTo>
                    <a:pt x="0" y="4"/>
                  </a:moveTo>
                  <a:lnTo>
                    <a:pt x="29" y="0"/>
                  </a:lnTo>
                  <a:lnTo>
                    <a:pt x="74" y="22"/>
                  </a:lnTo>
                  <a:lnTo>
                    <a:pt x="99" y="19"/>
                  </a:lnTo>
                  <a:lnTo>
                    <a:pt x="129" y="13"/>
                  </a:lnTo>
                  <a:lnTo>
                    <a:pt x="165" y="52"/>
                  </a:lnTo>
                  <a:lnTo>
                    <a:pt x="189" y="42"/>
                  </a:lnTo>
                  <a:lnTo>
                    <a:pt x="222" y="88"/>
                  </a:lnTo>
                  <a:lnTo>
                    <a:pt x="246" y="99"/>
                  </a:lnTo>
                </a:path>
              </a:pathLst>
            </a:custGeom>
            <a:solidFill>
              <a:srgbClr val="B2B2B2"/>
            </a:solidFill>
            <a:ln w="9525">
              <a:solidFill>
                <a:srgbClr val="4D4D4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2903" name="Group 234"/>
            <p:cNvGrpSpPr>
              <a:grpSpLocks/>
            </p:cNvGrpSpPr>
            <p:nvPr/>
          </p:nvGrpSpPr>
          <p:grpSpPr bwMode="auto">
            <a:xfrm>
              <a:off x="3411" y="1738"/>
              <a:ext cx="251" cy="80"/>
              <a:chOff x="2963" y="2099"/>
              <a:chExt cx="198" cy="63"/>
            </a:xfrm>
          </p:grpSpPr>
          <p:sp>
            <p:nvSpPr>
              <p:cNvPr id="112915" name="Freeform 235"/>
              <p:cNvSpPr>
                <a:spLocks/>
              </p:cNvSpPr>
              <p:nvPr/>
            </p:nvSpPr>
            <p:spPr bwMode="auto">
              <a:xfrm>
                <a:off x="2963" y="2099"/>
                <a:ext cx="82" cy="48"/>
              </a:xfrm>
              <a:custGeom>
                <a:avLst/>
                <a:gdLst>
                  <a:gd name="T0" fmla="*/ 0 w 82"/>
                  <a:gd name="T1" fmla="*/ 0 h 48"/>
                  <a:gd name="T2" fmla="*/ 15 w 82"/>
                  <a:gd name="T3" fmla="*/ 13 h 48"/>
                  <a:gd name="T4" fmla="*/ 36 w 82"/>
                  <a:gd name="T5" fmla="*/ 3 h 48"/>
                  <a:gd name="T6" fmla="*/ 40 w 82"/>
                  <a:gd name="T7" fmla="*/ 19 h 48"/>
                  <a:gd name="T8" fmla="*/ 52 w 82"/>
                  <a:gd name="T9" fmla="*/ 19 h 48"/>
                  <a:gd name="T10" fmla="*/ 52 w 82"/>
                  <a:gd name="T11" fmla="*/ 34 h 48"/>
                  <a:gd name="T12" fmla="*/ 82 w 82"/>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 h="48">
                    <a:moveTo>
                      <a:pt x="0" y="0"/>
                    </a:moveTo>
                    <a:lnTo>
                      <a:pt x="15" y="13"/>
                    </a:lnTo>
                    <a:lnTo>
                      <a:pt x="36" y="3"/>
                    </a:lnTo>
                    <a:lnTo>
                      <a:pt x="40" y="19"/>
                    </a:lnTo>
                    <a:lnTo>
                      <a:pt x="52" y="19"/>
                    </a:lnTo>
                    <a:lnTo>
                      <a:pt x="52" y="34"/>
                    </a:lnTo>
                    <a:lnTo>
                      <a:pt x="82" y="48"/>
                    </a:lnTo>
                  </a:path>
                </a:pathLst>
              </a:custGeom>
              <a:solidFill>
                <a:srgbClr val="B2B2B2"/>
              </a:solidFill>
              <a:ln w="9525">
                <a:solidFill>
                  <a:srgbClr val="4D4D4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16" name="Freeform 236"/>
              <p:cNvSpPr>
                <a:spLocks/>
              </p:cNvSpPr>
              <p:nvPr/>
            </p:nvSpPr>
            <p:spPr bwMode="auto">
              <a:xfrm>
                <a:off x="3077" y="2120"/>
                <a:ext cx="84" cy="42"/>
              </a:xfrm>
              <a:custGeom>
                <a:avLst/>
                <a:gdLst>
                  <a:gd name="T0" fmla="*/ 0 w 84"/>
                  <a:gd name="T1" fmla="*/ 13 h 42"/>
                  <a:gd name="T2" fmla="*/ 36 w 84"/>
                  <a:gd name="T3" fmla="*/ 0 h 42"/>
                  <a:gd name="T4" fmla="*/ 84 w 84"/>
                  <a:gd name="T5" fmla="*/ 25 h 42"/>
                  <a:gd name="T6" fmla="*/ 84 w 84"/>
                  <a:gd name="T7" fmla="*/ 42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42">
                    <a:moveTo>
                      <a:pt x="0" y="13"/>
                    </a:moveTo>
                    <a:lnTo>
                      <a:pt x="36" y="0"/>
                    </a:lnTo>
                    <a:lnTo>
                      <a:pt x="84" y="25"/>
                    </a:lnTo>
                    <a:lnTo>
                      <a:pt x="84" y="42"/>
                    </a:lnTo>
                  </a:path>
                </a:pathLst>
              </a:custGeom>
              <a:solidFill>
                <a:srgbClr val="B2B2B2"/>
              </a:solidFill>
              <a:ln w="9525">
                <a:solidFill>
                  <a:srgbClr val="4D4D4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17" name="Freeform 237"/>
              <p:cNvSpPr>
                <a:spLocks/>
              </p:cNvSpPr>
              <p:nvPr/>
            </p:nvSpPr>
            <p:spPr bwMode="auto">
              <a:xfrm>
                <a:off x="3048" y="2139"/>
                <a:ext cx="36" cy="11"/>
              </a:xfrm>
              <a:custGeom>
                <a:avLst/>
                <a:gdLst>
                  <a:gd name="T0" fmla="*/ 0 w 36"/>
                  <a:gd name="T1" fmla="*/ 11 h 11"/>
                  <a:gd name="T2" fmla="*/ 36 w 36"/>
                  <a:gd name="T3" fmla="*/ 3 h 11"/>
                  <a:gd name="T4" fmla="*/ 32 w 36"/>
                  <a:gd name="T5" fmla="*/ 0 h 11"/>
                  <a:gd name="T6" fmla="*/ 0 60000 65536"/>
                  <a:gd name="T7" fmla="*/ 0 60000 65536"/>
                  <a:gd name="T8" fmla="*/ 0 60000 65536"/>
                </a:gdLst>
                <a:ahLst/>
                <a:cxnLst>
                  <a:cxn ang="T6">
                    <a:pos x="T0" y="T1"/>
                  </a:cxn>
                  <a:cxn ang="T7">
                    <a:pos x="T2" y="T3"/>
                  </a:cxn>
                  <a:cxn ang="T8">
                    <a:pos x="T4" y="T5"/>
                  </a:cxn>
                </a:cxnLst>
                <a:rect l="0" t="0" r="r" b="b"/>
                <a:pathLst>
                  <a:path w="36" h="11">
                    <a:moveTo>
                      <a:pt x="0" y="11"/>
                    </a:moveTo>
                    <a:lnTo>
                      <a:pt x="36" y="3"/>
                    </a:lnTo>
                    <a:lnTo>
                      <a:pt x="32" y="0"/>
                    </a:lnTo>
                  </a:path>
                </a:pathLst>
              </a:custGeom>
              <a:solidFill>
                <a:srgbClr val="B2B2B2"/>
              </a:solidFill>
              <a:ln w="9525">
                <a:solidFill>
                  <a:srgbClr val="4D4D4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2904" name="Freeform 238"/>
            <p:cNvSpPr>
              <a:spLocks/>
            </p:cNvSpPr>
            <p:nvPr/>
          </p:nvSpPr>
          <p:spPr bwMode="auto">
            <a:xfrm>
              <a:off x="3049" y="1388"/>
              <a:ext cx="96" cy="69"/>
            </a:xfrm>
            <a:custGeom>
              <a:avLst/>
              <a:gdLst>
                <a:gd name="T0" fmla="*/ 0 w 514"/>
                <a:gd name="T1" fmla="*/ 0 h 401"/>
                <a:gd name="T2" fmla="*/ 0 w 514"/>
                <a:gd name="T3" fmla="*/ 0 h 401"/>
                <a:gd name="T4" fmla="*/ 0 w 514"/>
                <a:gd name="T5" fmla="*/ 0 h 401"/>
                <a:gd name="T6" fmla="*/ 0 w 514"/>
                <a:gd name="T7" fmla="*/ 0 h 401"/>
                <a:gd name="T8" fmla="*/ 0 w 514"/>
                <a:gd name="T9" fmla="*/ 0 h 401"/>
                <a:gd name="T10" fmla="*/ 0 w 514"/>
                <a:gd name="T11" fmla="*/ 0 h 401"/>
                <a:gd name="T12" fmla="*/ 0 w 514"/>
                <a:gd name="T13" fmla="*/ 0 h 401"/>
                <a:gd name="T14" fmla="*/ 0 w 514"/>
                <a:gd name="T15" fmla="*/ 0 h 401"/>
                <a:gd name="T16" fmla="*/ 0 w 514"/>
                <a:gd name="T17" fmla="*/ 0 h 401"/>
                <a:gd name="T18" fmla="*/ 0 w 514"/>
                <a:gd name="T19" fmla="*/ 0 h 401"/>
                <a:gd name="T20" fmla="*/ 0 w 514"/>
                <a:gd name="T21" fmla="*/ 0 h 401"/>
                <a:gd name="T22" fmla="*/ 0 w 514"/>
                <a:gd name="T23" fmla="*/ 0 h 401"/>
                <a:gd name="T24" fmla="*/ 0 w 514"/>
                <a:gd name="T25" fmla="*/ 0 h 401"/>
                <a:gd name="T26" fmla="*/ 0 w 514"/>
                <a:gd name="T27" fmla="*/ 0 h 401"/>
                <a:gd name="T28" fmla="*/ 0 w 514"/>
                <a:gd name="T29" fmla="*/ 0 h 401"/>
                <a:gd name="T30" fmla="*/ 0 w 514"/>
                <a:gd name="T31" fmla="*/ 0 h 401"/>
                <a:gd name="T32" fmla="*/ 0 w 514"/>
                <a:gd name="T33" fmla="*/ 0 h 401"/>
                <a:gd name="T34" fmla="*/ 0 w 514"/>
                <a:gd name="T35" fmla="*/ 0 h 401"/>
                <a:gd name="T36" fmla="*/ 0 w 514"/>
                <a:gd name="T37" fmla="*/ 0 h 401"/>
                <a:gd name="T38" fmla="*/ 0 w 514"/>
                <a:gd name="T39" fmla="*/ 0 h 401"/>
                <a:gd name="T40" fmla="*/ 0 w 514"/>
                <a:gd name="T41" fmla="*/ 0 h 401"/>
                <a:gd name="T42" fmla="*/ 0 w 514"/>
                <a:gd name="T43" fmla="*/ 0 h 401"/>
                <a:gd name="T44" fmla="*/ 0 w 514"/>
                <a:gd name="T45" fmla="*/ 0 h 401"/>
                <a:gd name="T46" fmla="*/ 0 w 514"/>
                <a:gd name="T47" fmla="*/ 0 h 401"/>
                <a:gd name="T48" fmla="*/ 0 w 514"/>
                <a:gd name="T49" fmla="*/ 0 h 401"/>
                <a:gd name="T50" fmla="*/ 0 w 514"/>
                <a:gd name="T51" fmla="*/ 0 h 401"/>
                <a:gd name="T52" fmla="*/ 0 w 514"/>
                <a:gd name="T53" fmla="*/ 0 h 401"/>
                <a:gd name="T54" fmla="*/ 0 w 514"/>
                <a:gd name="T55" fmla="*/ 0 h 401"/>
                <a:gd name="T56" fmla="*/ 0 w 514"/>
                <a:gd name="T57" fmla="*/ 0 h 401"/>
                <a:gd name="T58" fmla="*/ 0 w 514"/>
                <a:gd name="T59" fmla="*/ 0 h 401"/>
                <a:gd name="T60" fmla="*/ 0 w 514"/>
                <a:gd name="T61" fmla="*/ 0 h 401"/>
                <a:gd name="T62" fmla="*/ 0 w 514"/>
                <a:gd name="T63" fmla="*/ 0 h 401"/>
                <a:gd name="T64" fmla="*/ 0 w 514"/>
                <a:gd name="T65" fmla="*/ 0 h 401"/>
                <a:gd name="T66" fmla="*/ 0 w 514"/>
                <a:gd name="T67" fmla="*/ 0 h 401"/>
                <a:gd name="T68" fmla="*/ 0 w 514"/>
                <a:gd name="T69" fmla="*/ 0 h 401"/>
                <a:gd name="T70" fmla="*/ 0 w 514"/>
                <a:gd name="T71" fmla="*/ 0 h 401"/>
                <a:gd name="T72" fmla="*/ 0 w 514"/>
                <a:gd name="T73" fmla="*/ 0 h 401"/>
                <a:gd name="T74" fmla="*/ 0 w 514"/>
                <a:gd name="T75" fmla="*/ 0 h 401"/>
                <a:gd name="T76" fmla="*/ 0 w 514"/>
                <a:gd name="T77" fmla="*/ 0 h 401"/>
                <a:gd name="T78" fmla="*/ 0 w 514"/>
                <a:gd name="T79" fmla="*/ 0 h 401"/>
                <a:gd name="T80" fmla="*/ 0 w 514"/>
                <a:gd name="T81" fmla="*/ 0 h 401"/>
                <a:gd name="T82" fmla="*/ 0 w 514"/>
                <a:gd name="T83" fmla="*/ 0 h 401"/>
                <a:gd name="T84" fmla="*/ 0 w 514"/>
                <a:gd name="T85" fmla="*/ 0 h 401"/>
                <a:gd name="T86" fmla="*/ 0 w 514"/>
                <a:gd name="T87" fmla="*/ 0 h 401"/>
                <a:gd name="T88" fmla="*/ 0 w 514"/>
                <a:gd name="T89" fmla="*/ 0 h 401"/>
                <a:gd name="T90" fmla="*/ 0 w 514"/>
                <a:gd name="T91" fmla="*/ 0 h 401"/>
                <a:gd name="T92" fmla="*/ 0 w 514"/>
                <a:gd name="T93" fmla="*/ 0 h 401"/>
                <a:gd name="T94" fmla="*/ 0 w 514"/>
                <a:gd name="T95" fmla="*/ 0 h 401"/>
                <a:gd name="T96" fmla="*/ 0 w 514"/>
                <a:gd name="T97" fmla="*/ 0 h 401"/>
                <a:gd name="T98" fmla="*/ 0 w 514"/>
                <a:gd name="T99" fmla="*/ 0 h 401"/>
                <a:gd name="T100" fmla="*/ 0 w 514"/>
                <a:gd name="T101" fmla="*/ 0 h 401"/>
                <a:gd name="T102" fmla="*/ 0 w 514"/>
                <a:gd name="T103" fmla="*/ 0 h 4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4" h="401">
                  <a:moveTo>
                    <a:pt x="3" y="43"/>
                  </a:moveTo>
                  <a:lnTo>
                    <a:pt x="0" y="55"/>
                  </a:lnTo>
                  <a:lnTo>
                    <a:pt x="7" y="102"/>
                  </a:lnTo>
                  <a:lnTo>
                    <a:pt x="30" y="172"/>
                  </a:lnTo>
                  <a:lnTo>
                    <a:pt x="50" y="192"/>
                  </a:lnTo>
                  <a:lnTo>
                    <a:pt x="97" y="209"/>
                  </a:lnTo>
                  <a:lnTo>
                    <a:pt x="116" y="215"/>
                  </a:lnTo>
                  <a:lnTo>
                    <a:pt x="120" y="238"/>
                  </a:lnTo>
                  <a:lnTo>
                    <a:pt x="120" y="278"/>
                  </a:lnTo>
                  <a:lnTo>
                    <a:pt x="167" y="324"/>
                  </a:lnTo>
                  <a:lnTo>
                    <a:pt x="195" y="339"/>
                  </a:lnTo>
                  <a:lnTo>
                    <a:pt x="210" y="346"/>
                  </a:lnTo>
                  <a:lnTo>
                    <a:pt x="249" y="394"/>
                  </a:lnTo>
                  <a:lnTo>
                    <a:pt x="262" y="385"/>
                  </a:lnTo>
                  <a:lnTo>
                    <a:pt x="288" y="382"/>
                  </a:lnTo>
                  <a:lnTo>
                    <a:pt x="319" y="401"/>
                  </a:lnTo>
                  <a:lnTo>
                    <a:pt x="342" y="389"/>
                  </a:lnTo>
                  <a:lnTo>
                    <a:pt x="375" y="351"/>
                  </a:lnTo>
                  <a:lnTo>
                    <a:pt x="398" y="339"/>
                  </a:lnTo>
                  <a:lnTo>
                    <a:pt x="421" y="348"/>
                  </a:lnTo>
                  <a:lnTo>
                    <a:pt x="436" y="342"/>
                  </a:lnTo>
                  <a:lnTo>
                    <a:pt x="437" y="328"/>
                  </a:lnTo>
                  <a:lnTo>
                    <a:pt x="441" y="253"/>
                  </a:lnTo>
                  <a:lnTo>
                    <a:pt x="455" y="229"/>
                  </a:lnTo>
                  <a:lnTo>
                    <a:pt x="455" y="195"/>
                  </a:lnTo>
                  <a:lnTo>
                    <a:pt x="461" y="183"/>
                  </a:lnTo>
                  <a:lnTo>
                    <a:pt x="488" y="163"/>
                  </a:lnTo>
                  <a:lnTo>
                    <a:pt x="514" y="159"/>
                  </a:lnTo>
                  <a:lnTo>
                    <a:pt x="514" y="122"/>
                  </a:lnTo>
                  <a:lnTo>
                    <a:pt x="507" y="93"/>
                  </a:lnTo>
                  <a:lnTo>
                    <a:pt x="488" y="82"/>
                  </a:lnTo>
                  <a:lnTo>
                    <a:pt x="479" y="86"/>
                  </a:lnTo>
                  <a:lnTo>
                    <a:pt x="444" y="55"/>
                  </a:lnTo>
                  <a:lnTo>
                    <a:pt x="425" y="34"/>
                  </a:lnTo>
                  <a:lnTo>
                    <a:pt x="401" y="34"/>
                  </a:lnTo>
                  <a:lnTo>
                    <a:pt x="355" y="34"/>
                  </a:lnTo>
                  <a:lnTo>
                    <a:pt x="346" y="27"/>
                  </a:lnTo>
                  <a:lnTo>
                    <a:pt x="335" y="3"/>
                  </a:lnTo>
                  <a:lnTo>
                    <a:pt x="323" y="0"/>
                  </a:lnTo>
                  <a:lnTo>
                    <a:pt x="281" y="0"/>
                  </a:lnTo>
                  <a:lnTo>
                    <a:pt x="265" y="19"/>
                  </a:lnTo>
                  <a:lnTo>
                    <a:pt x="249" y="16"/>
                  </a:lnTo>
                  <a:lnTo>
                    <a:pt x="222" y="10"/>
                  </a:lnTo>
                  <a:lnTo>
                    <a:pt x="210" y="7"/>
                  </a:lnTo>
                  <a:lnTo>
                    <a:pt x="190" y="12"/>
                  </a:lnTo>
                  <a:lnTo>
                    <a:pt x="175" y="23"/>
                  </a:lnTo>
                  <a:lnTo>
                    <a:pt x="149" y="12"/>
                  </a:lnTo>
                  <a:lnTo>
                    <a:pt x="93" y="3"/>
                  </a:lnTo>
                  <a:lnTo>
                    <a:pt x="79" y="0"/>
                  </a:lnTo>
                  <a:lnTo>
                    <a:pt x="63" y="12"/>
                  </a:lnTo>
                  <a:lnTo>
                    <a:pt x="36" y="30"/>
                  </a:lnTo>
                  <a:lnTo>
                    <a:pt x="3" y="43"/>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12905" name="Group 239"/>
            <p:cNvGrpSpPr>
              <a:grpSpLocks/>
            </p:cNvGrpSpPr>
            <p:nvPr/>
          </p:nvGrpSpPr>
          <p:grpSpPr bwMode="auto">
            <a:xfrm>
              <a:off x="3056" y="1295"/>
              <a:ext cx="97" cy="58"/>
              <a:chOff x="2567" y="1391"/>
              <a:chExt cx="259" cy="171"/>
            </a:xfrm>
          </p:grpSpPr>
          <p:sp>
            <p:nvSpPr>
              <p:cNvPr id="112912" name="Freeform 240"/>
              <p:cNvSpPr>
                <a:spLocks/>
              </p:cNvSpPr>
              <p:nvPr/>
            </p:nvSpPr>
            <p:spPr bwMode="auto">
              <a:xfrm>
                <a:off x="2578" y="1448"/>
                <a:ext cx="40" cy="33"/>
              </a:xfrm>
              <a:custGeom>
                <a:avLst/>
                <a:gdLst>
                  <a:gd name="T0" fmla="*/ 1 w 78"/>
                  <a:gd name="T1" fmla="*/ 0 h 67"/>
                  <a:gd name="T2" fmla="*/ 1 w 78"/>
                  <a:gd name="T3" fmla="*/ 0 h 67"/>
                  <a:gd name="T4" fmla="*/ 0 w 78"/>
                  <a:gd name="T5" fmla="*/ 0 h 67"/>
                  <a:gd name="T6" fmla="*/ 1 w 78"/>
                  <a:gd name="T7" fmla="*/ 0 h 67"/>
                  <a:gd name="T8" fmla="*/ 1 w 78"/>
                  <a:gd name="T9" fmla="*/ 0 h 67"/>
                  <a:gd name="T10" fmla="*/ 1 w 78"/>
                  <a:gd name="T11" fmla="*/ 0 h 67"/>
                  <a:gd name="T12" fmla="*/ 1 w 78"/>
                  <a:gd name="T13" fmla="*/ 0 h 67"/>
                  <a:gd name="T14" fmla="*/ 1 w 78"/>
                  <a:gd name="T15" fmla="*/ 0 h 67"/>
                  <a:gd name="T16" fmla="*/ 1 w 78"/>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8" h="67">
                    <a:moveTo>
                      <a:pt x="46" y="0"/>
                    </a:moveTo>
                    <a:lnTo>
                      <a:pt x="10" y="24"/>
                    </a:lnTo>
                    <a:lnTo>
                      <a:pt x="0" y="36"/>
                    </a:lnTo>
                    <a:lnTo>
                      <a:pt x="23" y="43"/>
                    </a:lnTo>
                    <a:lnTo>
                      <a:pt x="43" y="67"/>
                    </a:lnTo>
                    <a:lnTo>
                      <a:pt x="59" y="51"/>
                    </a:lnTo>
                    <a:lnTo>
                      <a:pt x="78" y="36"/>
                    </a:lnTo>
                    <a:lnTo>
                      <a:pt x="62" y="20"/>
                    </a:lnTo>
                    <a:lnTo>
                      <a:pt x="46" y="0"/>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13" name="Freeform 241"/>
              <p:cNvSpPr>
                <a:spLocks/>
              </p:cNvSpPr>
              <p:nvPr/>
            </p:nvSpPr>
            <p:spPr bwMode="auto">
              <a:xfrm>
                <a:off x="2567" y="1486"/>
                <a:ext cx="58" cy="60"/>
              </a:xfrm>
              <a:custGeom>
                <a:avLst/>
                <a:gdLst>
                  <a:gd name="T0" fmla="*/ 0 w 117"/>
                  <a:gd name="T1" fmla="*/ 0 h 121"/>
                  <a:gd name="T2" fmla="*/ 0 w 117"/>
                  <a:gd name="T3" fmla="*/ 0 h 121"/>
                  <a:gd name="T4" fmla="*/ 0 w 117"/>
                  <a:gd name="T5" fmla="*/ 0 h 121"/>
                  <a:gd name="T6" fmla="*/ 0 w 117"/>
                  <a:gd name="T7" fmla="*/ 0 h 121"/>
                  <a:gd name="T8" fmla="*/ 0 w 117"/>
                  <a:gd name="T9" fmla="*/ 0 h 121"/>
                  <a:gd name="T10" fmla="*/ 0 w 117"/>
                  <a:gd name="T11" fmla="*/ 0 h 121"/>
                  <a:gd name="T12" fmla="*/ 0 w 117"/>
                  <a:gd name="T13" fmla="*/ 0 h 121"/>
                  <a:gd name="T14" fmla="*/ 0 w 117"/>
                  <a:gd name="T15" fmla="*/ 0 h 121"/>
                  <a:gd name="T16" fmla="*/ 0 w 117"/>
                  <a:gd name="T17" fmla="*/ 0 h 121"/>
                  <a:gd name="T18" fmla="*/ 0 w 117"/>
                  <a:gd name="T19" fmla="*/ 0 h 121"/>
                  <a:gd name="T20" fmla="*/ 0 w 117"/>
                  <a:gd name="T21" fmla="*/ 0 h 121"/>
                  <a:gd name="T22" fmla="*/ 0 w 117"/>
                  <a:gd name="T23" fmla="*/ 0 h 121"/>
                  <a:gd name="T24" fmla="*/ 0 w 117"/>
                  <a:gd name="T25" fmla="*/ 0 h 121"/>
                  <a:gd name="T26" fmla="*/ 0 w 117"/>
                  <a:gd name="T27" fmla="*/ 0 h 1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7" h="121">
                    <a:moveTo>
                      <a:pt x="97" y="0"/>
                    </a:moveTo>
                    <a:lnTo>
                      <a:pt x="58" y="8"/>
                    </a:lnTo>
                    <a:lnTo>
                      <a:pt x="43" y="0"/>
                    </a:lnTo>
                    <a:lnTo>
                      <a:pt x="20" y="31"/>
                    </a:lnTo>
                    <a:lnTo>
                      <a:pt x="11" y="24"/>
                    </a:lnTo>
                    <a:lnTo>
                      <a:pt x="0" y="44"/>
                    </a:lnTo>
                    <a:lnTo>
                      <a:pt x="13" y="54"/>
                    </a:lnTo>
                    <a:lnTo>
                      <a:pt x="13" y="105"/>
                    </a:lnTo>
                    <a:lnTo>
                      <a:pt x="24" y="121"/>
                    </a:lnTo>
                    <a:lnTo>
                      <a:pt x="83" y="54"/>
                    </a:lnTo>
                    <a:lnTo>
                      <a:pt x="106" y="54"/>
                    </a:lnTo>
                    <a:lnTo>
                      <a:pt x="117" y="36"/>
                    </a:lnTo>
                    <a:lnTo>
                      <a:pt x="113" y="27"/>
                    </a:lnTo>
                    <a:lnTo>
                      <a:pt x="97" y="0"/>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14" name="Freeform 242"/>
              <p:cNvSpPr>
                <a:spLocks/>
              </p:cNvSpPr>
              <p:nvPr/>
            </p:nvSpPr>
            <p:spPr bwMode="auto">
              <a:xfrm>
                <a:off x="2634" y="1391"/>
                <a:ext cx="192" cy="171"/>
              </a:xfrm>
              <a:custGeom>
                <a:avLst/>
                <a:gdLst>
                  <a:gd name="T0" fmla="*/ 1 w 383"/>
                  <a:gd name="T1" fmla="*/ 0 h 343"/>
                  <a:gd name="T2" fmla="*/ 1 w 383"/>
                  <a:gd name="T3" fmla="*/ 0 h 343"/>
                  <a:gd name="T4" fmla="*/ 1 w 383"/>
                  <a:gd name="T5" fmla="*/ 0 h 343"/>
                  <a:gd name="T6" fmla="*/ 1 w 383"/>
                  <a:gd name="T7" fmla="*/ 0 h 343"/>
                  <a:gd name="T8" fmla="*/ 1 w 383"/>
                  <a:gd name="T9" fmla="*/ 0 h 343"/>
                  <a:gd name="T10" fmla="*/ 1 w 383"/>
                  <a:gd name="T11" fmla="*/ 0 h 343"/>
                  <a:gd name="T12" fmla="*/ 1 w 383"/>
                  <a:gd name="T13" fmla="*/ 0 h 343"/>
                  <a:gd name="T14" fmla="*/ 1 w 383"/>
                  <a:gd name="T15" fmla="*/ 0 h 343"/>
                  <a:gd name="T16" fmla="*/ 1 w 383"/>
                  <a:gd name="T17" fmla="*/ 0 h 343"/>
                  <a:gd name="T18" fmla="*/ 1 w 383"/>
                  <a:gd name="T19" fmla="*/ 0 h 343"/>
                  <a:gd name="T20" fmla="*/ 1 w 383"/>
                  <a:gd name="T21" fmla="*/ 0 h 343"/>
                  <a:gd name="T22" fmla="*/ 1 w 383"/>
                  <a:gd name="T23" fmla="*/ 0 h 343"/>
                  <a:gd name="T24" fmla="*/ 1 w 383"/>
                  <a:gd name="T25" fmla="*/ 0 h 343"/>
                  <a:gd name="T26" fmla="*/ 1 w 383"/>
                  <a:gd name="T27" fmla="*/ 0 h 343"/>
                  <a:gd name="T28" fmla="*/ 1 w 383"/>
                  <a:gd name="T29" fmla="*/ 0 h 343"/>
                  <a:gd name="T30" fmla="*/ 1 w 383"/>
                  <a:gd name="T31" fmla="*/ 0 h 343"/>
                  <a:gd name="T32" fmla="*/ 1 w 383"/>
                  <a:gd name="T33" fmla="*/ 0 h 343"/>
                  <a:gd name="T34" fmla="*/ 1 w 383"/>
                  <a:gd name="T35" fmla="*/ 0 h 343"/>
                  <a:gd name="T36" fmla="*/ 1 w 383"/>
                  <a:gd name="T37" fmla="*/ 0 h 343"/>
                  <a:gd name="T38" fmla="*/ 1 w 383"/>
                  <a:gd name="T39" fmla="*/ 0 h 343"/>
                  <a:gd name="T40" fmla="*/ 1 w 383"/>
                  <a:gd name="T41" fmla="*/ 0 h 343"/>
                  <a:gd name="T42" fmla="*/ 1 w 383"/>
                  <a:gd name="T43" fmla="*/ 0 h 343"/>
                  <a:gd name="T44" fmla="*/ 1 w 383"/>
                  <a:gd name="T45" fmla="*/ 0 h 343"/>
                  <a:gd name="T46" fmla="*/ 1 w 383"/>
                  <a:gd name="T47" fmla="*/ 0 h 343"/>
                  <a:gd name="T48" fmla="*/ 1 w 383"/>
                  <a:gd name="T49" fmla="*/ 0 h 343"/>
                  <a:gd name="T50" fmla="*/ 1 w 383"/>
                  <a:gd name="T51" fmla="*/ 0 h 343"/>
                  <a:gd name="T52" fmla="*/ 1 w 383"/>
                  <a:gd name="T53" fmla="*/ 0 h 343"/>
                  <a:gd name="T54" fmla="*/ 0 w 383"/>
                  <a:gd name="T55" fmla="*/ 0 h 343"/>
                  <a:gd name="T56" fmla="*/ 1 w 383"/>
                  <a:gd name="T57" fmla="*/ 0 h 343"/>
                  <a:gd name="T58" fmla="*/ 1 w 383"/>
                  <a:gd name="T59" fmla="*/ 0 h 343"/>
                  <a:gd name="T60" fmla="*/ 1 w 383"/>
                  <a:gd name="T61" fmla="*/ 0 h 343"/>
                  <a:gd name="T62" fmla="*/ 1 w 383"/>
                  <a:gd name="T63" fmla="*/ 0 h 343"/>
                  <a:gd name="T64" fmla="*/ 1 w 383"/>
                  <a:gd name="T65" fmla="*/ 0 h 343"/>
                  <a:gd name="T66" fmla="*/ 1 w 383"/>
                  <a:gd name="T67" fmla="*/ 0 h 343"/>
                  <a:gd name="T68" fmla="*/ 1 w 383"/>
                  <a:gd name="T69" fmla="*/ 0 h 343"/>
                  <a:gd name="T70" fmla="*/ 1 w 383"/>
                  <a:gd name="T71" fmla="*/ 0 h 343"/>
                  <a:gd name="T72" fmla="*/ 1 w 383"/>
                  <a:gd name="T73" fmla="*/ 0 h 343"/>
                  <a:gd name="T74" fmla="*/ 1 w 383"/>
                  <a:gd name="T75" fmla="*/ 0 h 343"/>
                  <a:gd name="T76" fmla="*/ 1 w 383"/>
                  <a:gd name="T77" fmla="*/ 0 h 343"/>
                  <a:gd name="T78" fmla="*/ 1 w 383"/>
                  <a:gd name="T79" fmla="*/ 0 h 343"/>
                  <a:gd name="T80" fmla="*/ 1 w 383"/>
                  <a:gd name="T81" fmla="*/ 0 h 343"/>
                  <a:gd name="T82" fmla="*/ 1 w 383"/>
                  <a:gd name="T83" fmla="*/ 0 h 343"/>
                  <a:gd name="T84" fmla="*/ 1 w 383"/>
                  <a:gd name="T85" fmla="*/ 0 h 343"/>
                  <a:gd name="T86" fmla="*/ 1 w 383"/>
                  <a:gd name="T87" fmla="*/ 0 h 343"/>
                  <a:gd name="T88" fmla="*/ 1 w 383"/>
                  <a:gd name="T89" fmla="*/ 0 h 343"/>
                  <a:gd name="T90" fmla="*/ 1 w 383"/>
                  <a:gd name="T91" fmla="*/ 0 h 3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83" h="343">
                    <a:moveTo>
                      <a:pt x="371" y="323"/>
                    </a:moveTo>
                    <a:lnTo>
                      <a:pt x="367" y="303"/>
                    </a:lnTo>
                    <a:lnTo>
                      <a:pt x="380" y="286"/>
                    </a:lnTo>
                    <a:lnTo>
                      <a:pt x="380" y="260"/>
                    </a:lnTo>
                    <a:lnTo>
                      <a:pt x="353" y="241"/>
                    </a:lnTo>
                    <a:lnTo>
                      <a:pt x="344" y="230"/>
                    </a:lnTo>
                    <a:lnTo>
                      <a:pt x="337" y="196"/>
                    </a:lnTo>
                    <a:lnTo>
                      <a:pt x="321" y="167"/>
                    </a:lnTo>
                    <a:lnTo>
                      <a:pt x="303" y="144"/>
                    </a:lnTo>
                    <a:lnTo>
                      <a:pt x="303" y="124"/>
                    </a:lnTo>
                    <a:lnTo>
                      <a:pt x="314" y="110"/>
                    </a:lnTo>
                    <a:lnTo>
                      <a:pt x="357" y="113"/>
                    </a:lnTo>
                    <a:lnTo>
                      <a:pt x="373" y="94"/>
                    </a:lnTo>
                    <a:lnTo>
                      <a:pt x="383" y="43"/>
                    </a:lnTo>
                    <a:lnTo>
                      <a:pt x="380" y="27"/>
                    </a:lnTo>
                    <a:lnTo>
                      <a:pt x="360" y="24"/>
                    </a:lnTo>
                    <a:lnTo>
                      <a:pt x="324" y="27"/>
                    </a:lnTo>
                    <a:lnTo>
                      <a:pt x="274" y="27"/>
                    </a:lnTo>
                    <a:lnTo>
                      <a:pt x="236" y="11"/>
                    </a:lnTo>
                    <a:lnTo>
                      <a:pt x="210" y="4"/>
                    </a:lnTo>
                    <a:lnTo>
                      <a:pt x="186" y="0"/>
                    </a:lnTo>
                    <a:lnTo>
                      <a:pt x="163" y="31"/>
                    </a:lnTo>
                    <a:lnTo>
                      <a:pt x="136" y="51"/>
                    </a:lnTo>
                    <a:lnTo>
                      <a:pt x="97" y="47"/>
                    </a:lnTo>
                    <a:lnTo>
                      <a:pt x="73" y="63"/>
                    </a:lnTo>
                    <a:lnTo>
                      <a:pt x="36" y="101"/>
                    </a:lnTo>
                    <a:lnTo>
                      <a:pt x="7" y="124"/>
                    </a:lnTo>
                    <a:lnTo>
                      <a:pt x="0" y="140"/>
                    </a:lnTo>
                    <a:lnTo>
                      <a:pt x="16" y="171"/>
                    </a:lnTo>
                    <a:lnTo>
                      <a:pt x="34" y="210"/>
                    </a:lnTo>
                    <a:lnTo>
                      <a:pt x="54" y="234"/>
                    </a:lnTo>
                    <a:lnTo>
                      <a:pt x="73" y="226"/>
                    </a:lnTo>
                    <a:lnTo>
                      <a:pt x="107" y="214"/>
                    </a:lnTo>
                    <a:lnTo>
                      <a:pt x="104" y="246"/>
                    </a:lnTo>
                    <a:lnTo>
                      <a:pt x="93" y="286"/>
                    </a:lnTo>
                    <a:lnTo>
                      <a:pt x="97" y="293"/>
                    </a:lnTo>
                    <a:lnTo>
                      <a:pt x="113" y="293"/>
                    </a:lnTo>
                    <a:lnTo>
                      <a:pt x="136" y="286"/>
                    </a:lnTo>
                    <a:lnTo>
                      <a:pt x="186" y="291"/>
                    </a:lnTo>
                    <a:lnTo>
                      <a:pt x="201" y="309"/>
                    </a:lnTo>
                    <a:lnTo>
                      <a:pt x="229" y="320"/>
                    </a:lnTo>
                    <a:lnTo>
                      <a:pt x="253" y="343"/>
                    </a:lnTo>
                    <a:lnTo>
                      <a:pt x="269" y="339"/>
                    </a:lnTo>
                    <a:lnTo>
                      <a:pt x="299" y="323"/>
                    </a:lnTo>
                    <a:lnTo>
                      <a:pt x="330" y="320"/>
                    </a:lnTo>
                    <a:lnTo>
                      <a:pt x="371" y="323"/>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12906" name="Freeform 243"/>
            <p:cNvSpPr>
              <a:spLocks/>
            </p:cNvSpPr>
            <p:nvPr/>
          </p:nvSpPr>
          <p:spPr bwMode="auto">
            <a:xfrm>
              <a:off x="3045" y="1344"/>
              <a:ext cx="124" cy="59"/>
            </a:xfrm>
            <a:custGeom>
              <a:avLst/>
              <a:gdLst>
                <a:gd name="T0" fmla="*/ 0 w 664"/>
                <a:gd name="T1" fmla="*/ 0 h 346"/>
                <a:gd name="T2" fmla="*/ 0 w 664"/>
                <a:gd name="T3" fmla="*/ 0 h 346"/>
                <a:gd name="T4" fmla="*/ 0 w 664"/>
                <a:gd name="T5" fmla="*/ 0 h 346"/>
                <a:gd name="T6" fmla="*/ 0 w 664"/>
                <a:gd name="T7" fmla="*/ 0 h 346"/>
                <a:gd name="T8" fmla="*/ 0 w 664"/>
                <a:gd name="T9" fmla="*/ 0 h 346"/>
                <a:gd name="T10" fmla="*/ 0 w 664"/>
                <a:gd name="T11" fmla="*/ 0 h 346"/>
                <a:gd name="T12" fmla="*/ 0 w 664"/>
                <a:gd name="T13" fmla="*/ 0 h 346"/>
                <a:gd name="T14" fmla="*/ 0 w 664"/>
                <a:gd name="T15" fmla="*/ 0 h 346"/>
                <a:gd name="T16" fmla="*/ 0 w 664"/>
                <a:gd name="T17" fmla="*/ 0 h 346"/>
                <a:gd name="T18" fmla="*/ 0 w 664"/>
                <a:gd name="T19" fmla="*/ 0 h 346"/>
                <a:gd name="T20" fmla="*/ 0 w 664"/>
                <a:gd name="T21" fmla="*/ 0 h 346"/>
                <a:gd name="T22" fmla="*/ 0 w 664"/>
                <a:gd name="T23" fmla="*/ 0 h 346"/>
                <a:gd name="T24" fmla="*/ 0 w 664"/>
                <a:gd name="T25" fmla="*/ 0 h 346"/>
                <a:gd name="T26" fmla="*/ 0 w 664"/>
                <a:gd name="T27" fmla="*/ 0 h 346"/>
                <a:gd name="T28" fmla="*/ 0 w 664"/>
                <a:gd name="T29" fmla="*/ 0 h 346"/>
                <a:gd name="T30" fmla="*/ 0 w 664"/>
                <a:gd name="T31" fmla="*/ 0 h 346"/>
                <a:gd name="T32" fmla="*/ 0 w 664"/>
                <a:gd name="T33" fmla="*/ 0 h 346"/>
                <a:gd name="T34" fmla="*/ 0 w 664"/>
                <a:gd name="T35" fmla="*/ 0 h 346"/>
                <a:gd name="T36" fmla="*/ 0 w 664"/>
                <a:gd name="T37" fmla="*/ 0 h 346"/>
                <a:gd name="T38" fmla="*/ 0 w 664"/>
                <a:gd name="T39" fmla="*/ 0 h 346"/>
                <a:gd name="T40" fmla="*/ 0 w 664"/>
                <a:gd name="T41" fmla="*/ 0 h 346"/>
                <a:gd name="T42" fmla="*/ 0 w 664"/>
                <a:gd name="T43" fmla="*/ 0 h 346"/>
                <a:gd name="T44" fmla="*/ 0 w 664"/>
                <a:gd name="T45" fmla="*/ 0 h 346"/>
                <a:gd name="T46" fmla="*/ 0 w 664"/>
                <a:gd name="T47" fmla="*/ 0 h 346"/>
                <a:gd name="T48" fmla="*/ 0 w 664"/>
                <a:gd name="T49" fmla="*/ 0 h 346"/>
                <a:gd name="T50" fmla="*/ 0 w 664"/>
                <a:gd name="T51" fmla="*/ 0 h 346"/>
                <a:gd name="T52" fmla="*/ 0 w 664"/>
                <a:gd name="T53" fmla="*/ 0 h 346"/>
                <a:gd name="T54" fmla="*/ 0 w 664"/>
                <a:gd name="T55" fmla="*/ 0 h 346"/>
                <a:gd name="T56" fmla="*/ 0 w 664"/>
                <a:gd name="T57" fmla="*/ 0 h 346"/>
                <a:gd name="T58" fmla="*/ 0 w 664"/>
                <a:gd name="T59" fmla="*/ 0 h 346"/>
                <a:gd name="T60" fmla="*/ 0 w 664"/>
                <a:gd name="T61" fmla="*/ 0 h 346"/>
                <a:gd name="T62" fmla="*/ 0 w 664"/>
                <a:gd name="T63" fmla="*/ 0 h 346"/>
                <a:gd name="T64" fmla="*/ 0 w 664"/>
                <a:gd name="T65" fmla="*/ 0 h 346"/>
                <a:gd name="T66" fmla="*/ 0 w 664"/>
                <a:gd name="T67" fmla="*/ 0 h 346"/>
                <a:gd name="T68" fmla="*/ 0 w 664"/>
                <a:gd name="T69" fmla="*/ 0 h 3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64" h="346">
                  <a:moveTo>
                    <a:pt x="195" y="136"/>
                  </a:moveTo>
                  <a:lnTo>
                    <a:pt x="163" y="116"/>
                  </a:lnTo>
                  <a:lnTo>
                    <a:pt x="156" y="93"/>
                  </a:lnTo>
                  <a:lnTo>
                    <a:pt x="149" y="69"/>
                  </a:lnTo>
                  <a:lnTo>
                    <a:pt x="133" y="46"/>
                  </a:lnTo>
                  <a:lnTo>
                    <a:pt x="106" y="46"/>
                  </a:lnTo>
                  <a:lnTo>
                    <a:pt x="86" y="57"/>
                  </a:lnTo>
                  <a:lnTo>
                    <a:pt x="59" y="82"/>
                  </a:lnTo>
                  <a:lnTo>
                    <a:pt x="27" y="143"/>
                  </a:lnTo>
                  <a:lnTo>
                    <a:pt x="31" y="159"/>
                  </a:lnTo>
                  <a:lnTo>
                    <a:pt x="31" y="175"/>
                  </a:lnTo>
                  <a:lnTo>
                    <a:pt x="23" y="186"/>
                  </a:lnTo>
                  <a:lnTo>
                    <a:pt x="11" y="199"/>
                  </a:lnTo>
                  <a:lnTo>
                    <a:pt x="0" y="213"/>
                  </a:lnTo>
                  <a:lnTo>
                    <a:pt x="7" y="229"/>
                  </a:lnTo>
                  <a:lnTo>
                    <a:pt x="7" y="267"/>
                  </a:lnTo>
                  <a:lnTo>
                    <a:pt x="13" y="296"/>
                  </a:lnTo>
                  <a:lnTo>
                    <a:pt x="27" y="303"/>
                  </a:lnTo>
                  <a:lnTo>
                    <a:pt x="54" y="292"/>
                  </a:lnTo>
                  <a:lnTo>
                    <a:pt x="86" y="272"/>
                  </a:lnTo>
                  <a:lnTo>
                    <a:pt x="100" y="260"/>
                  </a:lnTo>
                  <a:lnTo>
                    <a:pt x="126" y="267"/>
                  </a:lnTo>
                  <a:lnTo>
                    <a:pt x="152" y="272"/>
                  </a:lnTo>
                  <a:lnTo>
                    <a:pt x="176" y="279"/>
                  </a:lnTo>
                  <a:lnTo>
                    <a:pt x="192" y="287"/>
                  </a:lnTo>
                  <a:lnTo>
                    <a:pt x="226" y="267"/>
                  </a:lnTo>
                  <a:lnTo>
                    <a:pt x="242" y="267"/>
                  </a:lnTo>
                  <a:lnTo>
                    <a:pt x="258" y="276"/>
                  </a:lnTo>
                  <a:lnTo>
                    <a:pt x="282" y="283"/>
                  </a:lnTo>
                  <a:lnTo>
                    <a:pt x="301" y="267"/>
                  </a:lnTo>
                  <a:lnTo>
                    <a:pt x="332" y="260"/>
                  </a:lnTo>
                  <a:lnTo>
                    <a:pt x="352" y="263"/>
                  </a:lnTo>
                  <a:lnTo>
                    <a:pt x="368" y="292"/>
                  </a:lnTo>
                  <a:lnTo>
                    <a:pt x="402" y="296"/>
                  </a:lnTo>
                  <a:lnTo>
                    <a:pt x="441" y="292"/>
                  </a:lnTo>
                  <a:lnTo>
                    <a:pt x="468" y="324"/>
                  </a:lnTo>
                  <a:lnTo>
                    <a:pt x="488" y="342"/>
                  </a:lnTo>
                  <a:lnTo>
                    <a:pt x="508" y="346"/>
                  </a:lnTo>
                  <a:lnTo>
                    <a:pt x="538" y="333"/>
                  </a:lnTo>
                  <a:lnTo>
                    <a:pt x="567" y="330"/>
                  </a:lnTo>
                  <a:lnTo>
                    <a:pt x="586" y="315"/>
                  </a:lnTo>
                  <a:lnTo>
                    <a:pt x="597" y="299"/>
                  </a:lnTo>
                  <a:lnTo>
                    <a:pt x="633" y="260"/>
                  </a:lnTo>
                  <a:lnTo>
                    <a:pt x="653" y="240"/>
                  </a:lnTo>
                  <a:lnTo>
                    <a:pt x="664" y="209"/>
                  </a:lnTo>
                  <a:lnTo>
                    <a:pt x="656" y="163"/>
                  </a:lnTo>
                  <a:lnTo>
                    <a:pt x="640" y="152"/>
                  </a:lnTo>
                  <a:lnTo>
                    <a:pt x="610" y="123"/>
                  </a:lnTo>
                  <a:lnTo>
                    <a:pt x="597" y="93"/>
                  </a:lnTo>
                  <a:lnTo>
                    <a:pt x="585" y="59"/>
                  </a:lnTo>
                  <a:lnTo>
                    <a:pt x="558" y="35"/>
                  </a:lnTo>
                  <a:lnTo>
                    <a:pt x="542" y="34"/>
                  </a:lnTo>
                  <a:lnTo>
                    <a:pt x="488" y="35"/>
                  </a:lnTo>
                  <a:lnTo>
                    <a:pt x="464" y="53"/>
                  </a:lnTo>
                  <a:lnTo>
                    <a:pt x="448" y="59"/>
                  </a:lnTo>
                  <a:lnTo>
                    <a:pt x="421" y="34"/>
                  </a:lnTo>
                  <a:lnTo>
                    <a:pt x="398" y="23"/>
                  </a:lnTo>
                  <a:lnTo>
                    <a:pt x="382" y="7"/>
                  </a:lnTo>
                  <a:lnTo>
                    <a:pt x="371" y="3"/>
                  </a:lnTo>
                  <a:lnTo>
                    <a:pt x="343" y="0"/>
                  </a:lnTo>
                  <a:lnTo>
                    <a:pt x="319" y="7"/>
                  </a:lnTo>
                  <a:lnTo>
                    <a:pt x="300" y="7"/>
                  </a:lnTo>
                  <a:lnTo>
                    <a:pt x="289" y="16"/>
                  </a:lnTo>
                  <a:lnTo>
                    <a:pt x="278" y="34"/>
                  </a:lnTo>
                  <a:lnTo>
                    <a:pt x="278" y="69"/>
                  </a:lnTo>
                  <a:lnTo>
                    <a:pt x="285" y="109"/>
                  </a:lnTo>
                  <a:lnTo>
                    <a:pt x="285" y="127"/>
                  </a:lnTo>
                  <a:lnTo>
                    <a:pt x="258" y="152"/>
                  </a:lnTo>
                  <a:lnTo>
                    <a:pt x="242" y="166"/>
                  </a:lnTo>
                  <a:lnTo>
                    <a:pt x="230" y="150"/>
                  </a:lnTo>
                  <a:lnTo>
                    <a:pt x="195" y="136"/>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07" name="Freeform 244"/>
            <p:cNvSpPr>
              <a:spLocks/>
            </p:cNvSpPr>
            <p:nvPr/>
          </p:nvSpPr>
          <p:spPr bwMode="auto">
            <a:xfrm>
              <a:off x="2928" y="1594"/>
              <a:ext cx="49" cy="31"/>
            </a:xfrm>
            <a:custGeom>
              <a:avLst/>
              <a:gdLst>
                <a:gd name="T0" fmla="*/ 0 w 356"/>
                <a:gd name="T1" fmla="*/ 0 h 207"/>
                <a:gd name="T2" fmla="*/ 0 w 356"/>
                <a:gd name="T3" fmla="*/ 0 h 207"/>
                <a:gd name="T4" fmla="*/ 0 w 356"/>
                <a:gd name="T5" fmla="*/ 0 h 207"/>
                <a:gd name="T6" fmla="*/ 0 w 356"/>
                <a:gd name="T7" fmla="*/ 0 h 207"/>
                <a:gd name="T8" fmla="*/ 0 w 356"/>
                <a:gd name="T9" fmla="*/ 0 h 207"/>
                <a:gd name="T10" fmla="*/ 0 w 356"/>
                <a:gd name="T11" fmla="*/ 0 h 207"/>
                <a:gd name="T12" fmla="*/ 0 w 356"/>
                <a:gd name="T13" fmla="*/ 0 h 207"/>
                <a:gd name="T14" fmla="*/ 0 w 356"/>
                <a:gd name="T15" fmla="*/ 0 h 207"/>
                <a:gd name="T16" fmla="*/ 0 w 356"/>
                <a:gd name="T17" fmla="*/ 0 h 207"/>
                <a:gd name="T18" fmla="*/ 0 w 356"/>
                <a:gd name="T19" fmla="*/ 0 h 207"/>
                <a:gd name="T20" fmla="*/ 0 w 356"/>
                <a:gd name="T21" fmla="*/ 0 h 207"/>
                <a:gd name="T22" fmla="*/ 0 w 356"/>
                <a:gd name="T23" fmla="*/ 0 h 207"/>
                <a:gd name="T24" fmla="*/ 0 w 356"/>
                <a:gd name="T25" fmla="*/ 0 h 207"/>
                <a:gd name="T26" fmla="*/ 0 w 356"/>
                <a:gd name="T27" fmla="*/ 0 h 207"/>
                <a:gd name="T28" fmla="*/ 0 w 356"/>
                <a:gd name="T29" fmla="*/ 0 h 207"/>
                <a:gd name="T30" fmla="*/ 0 w 356"/>
                <a:gd name="T31" fmla="*/ 0 h 207"/>
                <a:gd name="T32" fmla="*/ 0 w 356"/>
                <a:gd name="T33" fmla="*/ 0 h 207"/>
                <a:gd name="T34" fmla="*/ 0 w 356"/>
                <a:gd name="T35" fmla="*/ 0 h 207"/>
                <a:gd name="T36" fmla="*/ 0 w 356"/>
                <a:gd name="T37" fmla="*/ 0 h 207"/>
                <a:gd name="T38" fmla="*/ 0 w 356"/>
                <a:gd name="T39" fmla="*/ 0 h 207"/>
                <a:gd name="T40" fmla="*/ 0 w 356"/>
                <a:gd name="T41" fmla="*/ 0 h 207"/>
                <a:gd name="T42" fmla="*/ 0 w 356"/>
                <a:gd name="T43" fmla="*/ 0 h 207"/>
                <a:gd name="T44" fmla="*/ 0 w 356"/>
                <a:gd name="T45" fmla="*/ 0 h 207"/>
                <a:gd name="T46" fmla="*/ 0 w 356"/>
                <a:gd name="T47" fmla="*/ 0 h 207"/>
                <a:gd name="T48" fmla="*/ 0 w 356"/>
                <a:gd name="T49" fmla="*/ 0 h 207"/>
                <a:gd name="T50" fmla="*/ 0 w 356"/>
                <a:gd name="T51" fmla="*/ 0 h 207"/>
                <a:gd name="T52" fmla="*/ 0 w 356"/>
                <a:gd name="T53" fmla="*/ 0 h 207"/>
                <a:gd name="T54" fmla="*/ 0 w 356"/>
                <a:gd name="T55" fmla="*/ 0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6" h="207">
                  <a:moveTo>
                    <a:pt x="31" y="113"/>
                  </a:moveTo>
                  <a:lnTo>
                    <a:pt x="67" y="149"/>
                  </a:lnTo>
                  <a:lnTo>
                    <a:pt x="56" y="167"/>
                  </a:lnTo>
                  <a:lnTo>
                    <a:pt x="40" y="180"/>
                  </a:lnTo>
                  <a:lnTo>
                    <a:pt x="20" y="183"/>
                  </a:lnTo>
                  <a:lnTo>
                    <a:pt x="0" y="187"/>
                  </a:lnTo>
                  <a:lnTo>
                    <a:pt x="36" y="203"/>
                  </a:lnTo>
                  <a:lnTo>
                    <a:pt x="51" y="207"/>
                  </a:lnTo>
                  <a:lnTo>
                    <a:pt x="96" y="180"/>
                  </a:lnTo>
                  <a:lnTo>
                    <a:pt x="194" y="205"/>
                  </a:lnTo>
                  <a:lnTo>
                    <a:pt x="259" y="133"/>
                  </a:lnTo>
                  <a:lnTo>
                    <a:pt x="271" y="103"/>
                  </a:lnTo>
                  <a:lnTo>
                    <a:pt x="284" y="94"/>
                  </a:lnTo>
                  <a:lnTo>
                    <a:pt x="320" y="97"/>
                  </a:lnTo>
                  <a:lnTo>
                    <a:pt x="356" y="54"/>
                  </a:lnTo>
                  <a:lnTo>
                    <a:pt x="352" y="27"/>
                  </a:lnTo>
                  <a:lnTo>
                    <a:pt x="327" y="0"/>
                  </a:lnTo>
                  <a:lnTo>
                    <a:pt x="311" y="4"/>
                  </a:lnTo>
                  <a:lnTo>
                    <a:pt x="293" y="9"/>
                  </a:lnTo>
                  <a:lnTo>
                    <a:pt x="261" y="2"/>
                  </a:lnTo>
                  <a:lnTo>
                    <a:pt x="228" y="4"/>
                  </a:lnTo>
                  <a:lnTo>
                    <a:pt x="196" y="13"/>
                  </a:lnTo>
                  <a:lnTo>
                    <a:pt x="151" y="9"/>
                  </a:lnTo>
                  <a:lnTo>
                    <a:pt x="131" y="36"/>
                  </a:lnTo>
                  <a:lnTo>
                    <a:pt x="56" y="13"/>
                  </a:lnTo>
                  <a:lnTo>
                    <a:pt x="27" y="13"/>
                  </a:lnTo>
                  <a:lnTo>
                    <a:pt x="27" y="58"/>
                  </a:lnTo>
                  <a:lnTo>
                    <a:pt x="31" y="113"/>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08" name="Freeform 245"/>
            <p:cNvSpPr>
              <a:spLocks/>
            </p:cNvSpPr>
            <p:nvPr/>
          </p:nvSpPr>
          <p:spPr bwMode="auto">
            <a:xfrm>
              <a:off x="2928" y="1601"/>
              <a:ext cx="89" cy="96"/>
            </a:xfrm>
            <a:custGeom>
              <a:avLst/>
              <a:gdLst>
                <a:gd name="T0" fmla="*/ 0 w 651"/>
                <a:gd name="T1" fmla="*/ 0 h 638"/>
                <a:gd name="T2" fmla="*/ 0 w 651"/>
                <a:gd name="T3" fmla="*/ 0 h 638"/>
                <a:gd name="T4" fmla="*/ 0 w 651"/>
                <a:gd name="T5" fmla="*/ 0 h 638"/>
                <a:gd name="T6" fmla="*/ 0 w 651"/>
                <a:gd name="T7" fmla="*/ 0 h 638"/>
                <a:gd name="T8" fmla="*/ 0 w 651"/>
                <a:gd name="T9" fmla="*/ 0 h 638"/>
                <a:gd name="T10" fmla="*/ 0 w 651"/>
                <a:gd name="T11" fmla="*/ 0 h 638"/>
                <a:gd name="T12" fmla="*/ 0 w 651"/>
                <a:gd name="T13" fmla="*/ 0 h 638"/>
                <a:gd name="T14" fmla="*/ 0 w 651"/>
                <a:gd name="T15" fmla="*/ 0 h 638"/>
                <a:gd name="T16" fmla="*/ 0 w 651"/>
                <a:gd name="T17" fmla="*/ 0 h 638"/>
                <a:gd name="T18" fmla="*/ 0 w 651"/>
                <a:gd name="T19" fmla="*/ 0 h 638"/>
                <a:gd name="T20" fmla="*/ 0 w 651"/>
                <a:gd name="T21" fmla="*/ 0 h 638"/>
                <a:gd name="T22" fmla="*/ 0 w 651"/>
                <a:gd name="T23" fmla="*/ 0 h 638"/>
                <a:gd name="T24" fmla="*/ 0 w 651"/>
                <a:gd name="T25" fmla="*/ 0 h 638"/>
                <a:gd name="T26" fmla="*/ 0 w 651"/>
                <a:gd name="T27" fmla="*/ 0 h 638"/>
                <a:gd name="T28" fmla="*/ 0 w 651"/>
                <a:gd name="T29" fmla="*/ 0 h 638"/>
                <a:gd name="T30" fmla="*/ 0 w 651"/>
                <a:gd name="T31" fmla="*/ 0 h 638"/>
                <a:gd name="T32" fmla="*/ 0 w 651"/>
                <a:gd name="T33" fmla="*/ 0 h 638"/>
                <a:gd name="T34" fmla="*/ 0 w 651"/>
                <a:gd name="T35" fmla="*/ 0 h 638"/>
                <a:gd name="T36" fmla="*/ 0 w 651"/>
                <a:gd name="T37" fmla="*/ 0 h 638"/>
                <a:gd name="T38" fmla="*/ 0 w 651"/>
                <a:gd name="T39" fmla="*/ 0 h 638"/>
                <a:gd name="T40" fmla="*/ 0 w 651"/>
                <a:gd name="T41" fmla="*/ 0 h 638"/>
                <a:gd name="T42" fmla="*/ 0 w 651"/>
                <a:gd name="T43" fmla="*/ 0 h 638"/>
                <a:gd name="T44" fmla="*/ 0 w 651"/>
                <a:gd name="T45" fmla="*/ 0 h 638"/>
                <a:gd name="T46" fmla="*/ 0 w 651"/>
                <a:gd name="T47" fmla="*/ 0 h 638"/>
                <a:gd name="T48" fmla="*/ 0 w 651"/>
                <a:gd name="T49" fmla="*/ 0 h 638"/>
                <a:gd name="T50" fmla="*/ 0 w 651"/>
                <a:gd name="T51" fmla="*/ 0 h 638"/>
                <a:gd name="T52" fmla="*/ 0 w 651"/>
                <a:gd name="T53" fmla="*/ 0 h 638"/>
                <a:gd name="T54" fmla="*/ 0 w 651"/>
                <a:gd name="T55" fmla="*/ 0 h 638"/>
                <a:gd name="T56" fmla="*/ 0 w 651"/>
                <a:gd name="T57" fmla="*/ 0 h 638"/>
                <a:gd name="T58" fmla="*/ 0 w 651"/>
                <a:gd name="T59" fmla="*/ 0 h 638"/>
                <a:gd name="T60" fmla="*/ 0 w 651"/>
                <a:gd name="T61" fmla="*/ 0 h 638"/>
                <a:gd name="T62" fmla="*/ 0 w 651"/>
                <a:gd name="T63" fmla="*/ 0 h 638"/>
                <a:gd name="T64" fmla="*/ 0 w 651"/>
                <a:gd name="T65" fmla="*/ 0 h 638"/>
                <a:gd name="T66" fmla="*/ 0 w 651"/>
                <a:gd name="T67" fmla="*/ 0 h 638"/>
                <a:gd name="T68" fmla="*/ 0 w 651"/>
                <a:gd name="T69" fmla="*/ 0 h 638"/>
                <a:gd name="T70" fmla="*/ 0 w 651"/>
                <a:gd name="T71" fmla="*/ 0 h 638"/>
                <a:gd name="T72" fmla="*/ 0 w 651"/>
                <a:gd name="T73" fmla="*/ 0 h 638"/>
                <a:gd name="T74" fmla="*/ 0 w 651"/>
                <a:gd name="T75" fmla="*/ 0 h 638"/>
                <a:gd name="T76" fmla="*/ 0 w 651"/>
                <a:gd name="T77" fmla="*/ 0 h 638"/>
                <a:gd name="T78" fmla="*/ 0 w 651"/>
                <a:gd name="T79" fmla="*/ 0 h 638"/>
                <a:gd name="T80" fmla="*/ 0 w 651"/>
                <a:gd name="T81" fmla="*/ 0 h 638"/>
                <a:gd name="T82" fmla="*/ 0 w 651"/>
                <a:gd name="T83" fmla="*/ 0 h 638"/>
                <a:gd name="T84" fmla="*/ 0 w 651"/>
                <a:gd name="T85" fmla="*/ 0 h 638"/>
                <a:gd name="T86" fmla="*/ 0 w 651"/>
                <a:gd name="T87" fmla="*/ 0 h 638"/>
                <a:gd name="T88" fmla="*/ 0 w 651"/>
                <a:gd name="T89" fmla="*/ 0 h 63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51" h="638">
                  <a:moveTo>
                    <a:pt x="0" y="143"/>
                  </a:moveTo>
                  <a:lnTo>
                    <a:pt x="13" y="183"/>
                  </a:lnTo>
                  <a:lnTo>
                    <a:pt x="27" y="213"/>
                  </a:lnTo>
                  <a:lnTo>
                    <a:pt x="40" y="233"/>
                  </a:lnTo>
                  <a:lnTo>
                    <a:pt x="56" y="237"/>
                  </a:lnTo>
                  <a:lnTo>
                    <a:pt x="74" y="226"/>
                  </a:lnTo>
                  <a:lnTo>
                    <a:pt x="83" y="206"/>
                  </a:lnTo>
                  <a:lnTo>
                    <a:pt x="101" y="176"/>
                  </a:lnTo>
                  <a:lnTo>
                    <a:pt x="124" y="193"/>
                  </a:lnTo>
                  <a:lnTo>
                    <a:pt x="148" y="199"/>
                  </a:lnTo>
                  <a:lnTo>
                    <a:pt x="164" y="210"/>
                  </a:lnTo>
                  <a:lnTo>
                    <a:pt x="160" y="242"/>
                  </a:lnTo>
                  <a:lnTo>
                    <a:pt x="160" y="263"/>
                  </a:lnTo>
                  <a:lnTo>
                    <a:pt x="183" y="299"/>
                  </a:lnTo>
                  <a:lnTo>
                    <a:pt x="210" y="330"/>
                  </a:lnTo>
                  <a:lnTo>
                    <a:pt x="207" y="339"/>
                  </a:lnTo>
                  <a:lnTo>
                    <a:pt x="176" y="339"/>
                  </a:lnTo>
                  <a:lnTo>
                    <a:pt x="191" y="357"/>
                  </a:lnTo>
                  <a:lnTo>
                    <a:pt x="280" y="459"/>
                  </a:lnTo>
                  <a:lnTo>
                    <a:pt x="289" y="466"/>
                  </a:lnTo>
                  <a:lnTo>
                    <a:pt x="316" y="466"/>
                  </a:lnTo>
                  <a:lnTo>
                    <a:pt x="336" y="472"/>
                  </a:lnTo>
                  <a:lnTo>
                    <a:pt x="375" y="489"/>
                  </a:lnTo>
                  <a:lnTo>
                    <a:pt x="409" y="522"/>
                  </a:lnTo>
                  <a:lnTo>
                    <a:pt x="417" y="536"/>
                  </a:lnTo>
                  <a:lnTo>
                    <a:pt x="429" y="561"/>
                  </a:lnTo>
                  <a:lnTo>
                    <a:pt x="440" y="559"/>
                  </a:lnTo>
                  <a:lnTo>
                    <a:pt x="449" y="559"/>
                  </a:lnTo>
                  <a:lnTo>
                    <a:pt x="476" y="570"/>
                  </a:lnTo>
                  <a:lnTo>
                    <a:pt x="492" y="583"/>
                  </a:lnTo>
                  <a:lnTo>
                    <a:pt x="542" y="638"/>
                  </a:lnTo>
                  <a:lnTo>
                    <a:pt x="521" y="581"/>
                  </a:lnTo>
                  <a:lnTo>
                    <a:pt x="508" y="559"/>
                  </a:lnTo>
                  <a:lnTo>
                    <a:pt x="519" y="540"/>
                  </a:lnTo>
                  <a:lnTo>
                    <a:pt x="512" y="522"/>
                  </a:lnTo>
                  <a:lnTo>
                    <a:pt x="486" y="493"/>
                  </a:lnTo>
                  <a:lnTo>
                    <a:pt x="440" y="439"/>
                  </a:lnTo>
                  <a:lnTo>
                    <a:pt x="409" y="416"/>
                  </a:lnTo>
                  <a:lnTo>
                    <a:pt x="399" y="405"/>
                  </a:lnTo>
                  <a:lnTo>
                    <a:pt x="382" y="409"/>
                  </a:lnTo>
                  <a:lnTo>
                    <a:pt x="359" y="389"/>
                  </a:lnTo>
                  <a:lnTo>
                    <a:pt x="356" y="389"/>
                  </a:lnTo>
                  <a:lnTo>
                    <a:pt x="343" y="376"/>
                  </a:lnTo>
                  <a:lnTo>
                    <a:pt x="336" y="353"/>
                  </a:lnTo>
                  <a:lnTo>
                    <a:pt x="329" y="330"/>
                  </a:lnTo>
                  <a:lnTo>
                    <a:pt x="304" y="296"/>
                  </a:lnTo>
                  <a:lnTo>
                    <a:pt x="250" y="240"/>
                  </a:lnTo>
                  <a:lnTo>
                    <a:pt x="246" y="226"/>
                  </a:lnTo>
                  <a:lnTo>
                    <a:pt x="250" y="219"/>
                  </a:lnTo>
                  <a:lnTo>
                    <a:pt x="277" y="213"/>
                  </a:lnTo>
                  <a:lnTo>
                    <a:pt x="350" y="237"/>
                  </a:lnTo>
                  <a:lnTo>
                    <a:pt x="399" y="183"/>
                  </a:lnTo>
                  <a:lnTo>
                    <a:pt x="440" y="217"/>
                  </a:lnTo>
                  <a:lnTo>
                    <a:pt x="456" y="219"/>
                  </a:lnTo>
                  <a:lnTo>
                    <a:pt x="465" y="233"/>
                  </a:lnTo>
                  <a:lnTo>
                    <a:pt x="479" y="219"/>
                  </a:lnTo>
                  <a:lnTo>
                    <a:pt x="506" y="219"/>
                  </a:lnTo>
                  <a:lnTo>
                    <a:pt x="529" y="222"/>
                  </a:lnTo>
                  <a:lnTo>
                    <a:pt x="562" y="206"/>
                  </a:lnTo>
                  <a:lnTo>
                    <a:pt x="596" y="219"/>
                  </a:lnTo>
                  <a:lnTo>
                    <a:pt x="616" y="237"/>
                  </a:lnTo>
                  <a:lnTo>
                    <a:pt x="639" y="242"/>
                  </a:lnTo>
                  <a:lnTo>
                    <a:pt x="641" y="226"/>
                  </a:lnTo>
                  <a:lnTo>
                    <a:pt x="651" y="199"/>
                  </a:lnTo>
                  <a:lnTo>
                    <a:pt x="639" y="186"/>
                  </a:lnTo>
                  <a:lnTo>
                    <a:pt x="617" y="163"/>
                  </a:lnTo>
                  <a:lnTo>
                    <a:pt x="616" y="140"/>
                  </a:lnTo>
                  <a:lnTo>
                    <a:pt x="616" y="124"/>
                  </a:lnTo>
                  <a:lnTo>
                    <a:pt x="617" y="104"/>
                  </a:lnTo>
                  <a:lnTo>
                    <a:pt x="589" y="97"/>
                  </a:lnTo>
                  <a:lnTo>
                    <a:pt x="574" y="93"/>
                  </a:lnTo>
                  <a:lnTo>
                    <a:pt x="560" y="104"/>
                  </a:lnTo>
                  <a:lnTo>
                    <a:pt x="542" y="116"/>
                  </a:lnTo>
                  <a:lnTo>
                    <a:pt x="526" y="116"/>
                  </a:lnTo>
                  <a:lnTo>
                    <a:pt x="499" y="89"/>
                  </a:lnTo>
                  <a:lnTo>
                    <a:pt x="476" y="77"/>
                  </a:lnTo>
                  <a:lnTo>
                    <a:pt x="452" y="80"/>
                  </a:lnTo>
                  <a:lnTo>
                    <a:pt x="433" y="59"/>
                  </a:lnTo>
                  <a:lnTo>
                    <a:pt x="379" y="3"/>
                  </a:lnTo>
                  <a:lnTo>
                    <a:pt x="356" y="0"/>
                  </a:lnTo>
                  <a:lnTo>
                    <a:pt x="320" y="46"/>
                  </a:lnTo>
                  <a:lnTo>
                    <a:pt x="282" y="43"/>
                  </a:lnTo>
                  <a:lnTo>
                    <a:pt x="266" y="59"/>
                  </a:lnTo>
                  <a:lnTo>
                    <a:pt x="261" y="80"/>
                  </a:lnTo>
                  <a:lnTo>
                    <a:pt x="191" y="156"/>
                  </a:lnTo>
                  <a:lnTo>
                    <a:pt x="144" y="143"/>
                  </a:lnTo>
                  <a:lnTo>
                    <a:pt x="97" y="132"/>
                  </a:lnTo>
                  <a:lnTo>
                    <a:pt x="74" y="143"/>
                  </a:lnTo>
                  <a:lnTo>
                    <a:pt x="44" y="156"/>
                  </a:lnTo>
                  <a:lnTo>
                    <a:pt x="0" y="143"/>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09" name="Freeform 246"/>
            <p:cNvSpPr>
              <a:spLocks/>
            </p:cNvSpPr>
            <p:nvPr/>
          </p:nvSpPr>
          <p:spPr bwMode="auto">
            <a:xfrm>
              <a:off x="2962" y="1629"/>
              <a:ext cx="58" cy="59"/>
            </a:xfrm>
            <a:custGeom>
              <a:avLst/>
              <a:gdLst>
                <a:gd name="T0" fmla="*/ 0 w 425"/>
                <a:gd name="T1" fmla="*/ 0 h 394"/>
                <a:gd name="T2" fmla="*/ 0 w 425"/>
                <a:gd name="T3" fmla="*/ 0 h 394"/>
                <a:gd name="T4" fmla="*/ 0 w 425"/>
                <a:gd name="T5" fmla="*/ 0 h 394"/>
                <a:gd name="T6" fmla="*/ 0 w 425"/>
                <a:gd name="T7" fmla="*/ 0 h 394"/>
                <a:gd name="T8" fmla="*/ 0 w 425"/>
                <a:gd name="T9" fmla="*/ 0 h 394"/>
                <a:gd name="T10" fmla="*/ 0 w 425"/>
                <a:gd name="T11" fmla="*/ 0 h 394"/>
                <a:gd name="T12" fmla="*/ 0 w 425"/>
                <a:gd name="T13" fmla="*/ 0 h 394"/>
                <a:gd name="T14" fmla="*/ 0 w 425"/>
                <a:gd name="T15" fmla="*/ 0 h 394"/>
                <a:gd name="T16" fmla="*/ 0 w 425"/>
                <a:gd name="T17" fmla="*/ 0 h 394"/>
                <a:gd name="T18" fmla="*/ 0 w 425"/>
                <a:gd name="T19" fmla="*/ 0 h 394"/>
                <a:gd name="T20" fmla="*/ 0 w 425"/>
                <a:gd name="T21" fmla="*/ 0 h 394"/>
                <a:gd name="T22" fmla="*/ 0 w 425"/>
                <a:gd name="T23" fmla="*/ 0 h 394"/>
                <a:gd name="T24" fmla="*/ 0 w 425"/>
                <a:gd name="T25" fmla="*/ 0 h 394"/>
                <a:gd name="T26" fmla="*/ 0 w 425"/>
                <a:gd name="T27" fmla="*/ 0 h 394"/>
                <a:gd name="T28" fmla="*/ 0 w 425"/>
                <a:gd name="T29" fmla="*/ 0 h 394"/>
                <a:gd name="T30" fmla="*/ 0 w 425"/>
                <a:gd name="T31" fmla="*/ 0 h 394"/>
                <a:gd name="T32" fmla="*/ 0 w 425"/>
                <a:gd name="T33" fmla="*/ 0 h 394"/>
                <a:gd name="T34" fmla="*/ 0 w 425"/>
                <a:gd name="T35" fmla="*/ 0 h 394"/>
                <a:gd name="T36" fmla="*/ 0 w 425"/>
                <a:gd name="T37" fmla="*/ 0 h 394"/>
                <a:gd name="T38" fmla="*/ 0 w 425"/>
                <a:gd name="T39" fmla="*/ 0 h 394"/>
                <a:gd name="T40" fmla="*/ 0 w 425"/>
                <a:gd name="T41" fmla="*/ 0 h 394"/>
                <a:gd name="T42" fmla="*/ 0 w 425"/>
                <a:gd name="T43" fmla="*/ 0 h 394"/>
                <a:gd name="T44" fmla="*/ 0 w 425"/>
                <a:gd name="T45" fmla="*/ 0 h 394"/>
                <a:gd name="T46" fmla="*/ 0 w 425"/>
                <a:gd name="T47" fmla="*/ 0 h 394"/>
                <a:gd name="T48" fmla="*/ 0 w 425"/>
                <a:gd name="T49" fmla="*/ 0 h 394"/>
                <a:gd name="T50" fmla="*/ 0 w 425"/>
                <a:gd name="T51" fmla="*/ 0 h 394"/>
                <a:gd name="T52" fmla="*/ 0 w 425"/>
                <a:gd name="T53" fmla="*/ 0 h 394"/>
                <a:gd name="T54" fmla="*/ 0 w 425"/>
                <a:gd name="T55" fmla="*/ 0 h 394"/>
                <a:gd name="T56" fmla="*/ 0 w 425"/>
                <a:gd name="T57" fmla="*/ 0 h 394"/>
                <a:gd name="T58" fmla="*/ 0 w 425"/>
                <a:gd name="T59" fmla="*/ 0 h 394"/>
                <a:gd name="T60" fmla="*/ 0 w 425"/>
                <a:gd name="T61" fmla="*/ 0 h 394"/>
                <a:gd name="T62" fmla="*/ 0 w 425"/>
                <a:gd name="T63" fmla="*/ 0 h 394"/>
                <a:gd name="T64" fmla="*/ 0 w 425"/>
                <a:gd name="T65" fmla="*/ 0 h 394"/>
                <a:gd name="T66" fmla="*/ 0 w 425"/>
                <a:gd name="T67" fmla="*/ 0 h 3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5" h="394">
                  <a:moveTo>
                    <a:pt x="393" y="55"/>
                  </a:moveTo>
                  <a:lnTo>
                    <a:pt x="371" y="55"/>
                  </a:lnTo>
                  <a:lnTo>
                    <a:pt x="348" y="39"/>
                  </a:lnTo>
                  <a:lnTo>
                    <a:pt x="318" y="23"/>
                  </a:lnTo>
                  <a:lnTo>
                    <a:pt x="280" y="43"/>
                  </a:lnTo>
                  <a:lnTo>
                    <a:pt x="246" y="34"/>
                  </a:lnTo>
                  <a:lnTo>
                    <a:pt x="215" y="48"/>
                  </a:lnTo>
                  <a:lnTo>
                    <a:pt x="214" y="34"/>
                  </a:lnTo>
                  <a:lnTo>
                    <a:pt x="187" y="32"/>
                  </a:lnTo>
                  <a:lnTo>
                    <a:pt x="154" y="0"/>
                  </a:lnTo>
                  <a:lnTo>
                    <a:pt x="106" y="54"/>
                  </a:lnTo>
                  <a:lnTo>
                    <a:pt x="31" y="28"/>
                  </a:lnTo>
                  <a:lnTo>
                    <a:pt x="0" y="37"/>
                  </a:lnTo>
                  <a:lnTo>
                    <a:pt x="0" y="55"/>
                  </a:lnTo>
                  <a:lnTo>
                    <a:pt x="81" y="140"/>
                  </a:lnTo>
                  <a:lnTo>
                    <a:pt x="101" y="195"/>
                  </a:lnTo>
                  <a:lnTo>
                    <a:pt x="144" y="228"/>
                  </a:lnTo>
                  <a:lnTo>
                    <a:pt x="162" y="222"/>
                  </a:lnTo>
                  <a:lnTo>
                    <a:pt x="267" y="335"/>
                  </a:lnTo>
                  <a:lnTo>
                    <a:pt x="275" y="360"/>
                  </a:lnTo>
                  <a:lnTo>
                    <a:pt x="267" y="376"/>
                  </a:lnTo>
                  <a:lnTo>
                    <a:pt x="275" y="394"/>
                  </a:lnTo>
                  <a:lnTo>
                    <a:pt x="305" y="378"/>
                  </a:lnTo>
                  <a:lnTo>
                    <a:pt x="328" y="371"/>
                  </a:lnTo>
                  <a:lnTo>
                    <a:pt x="328" y="333"/>
                  </a:lnTo>
                  <a:lnTo>
                    <a:pt x="359" y="308"/>
                  </a:lnTo>
                  <a:lnTo>
                    <a:pt x="371" y="281"/>
                  </a:lnTo>
                  <a:lnTo>
                    <a:pt x="404" y="269"/>
                  </a:lnTo>
                  <a:lnTo>
                    <a:pt x="409" y="236"/>
                  </a:lnTo>
                  <a:lnTo>
                    <a:pt x="404" y="206"/>
                  </a:lnTo>
                  <a:lnTo>
                    <a:pt x="420" y="193"/>
                  </a:lnTo>
                  <a:lnTo>
                    <a:pt x="391" y="152"/>
                  </a:lnTo>
                  <a:lnTo>
                    <a:pt x="425" y="93"/>
                  </a:lnTo>
                  <a:lnTo>
                    <a:pt x="393" y="55"/>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10" name="Freeform 247"/>
            <p:cNvSpPr>
              <a:spLocks/>
            </p:cNvSpPr>
            <p:nvPr/>
          </p:nvSpPr>
          <p:spPr bwMode="auto">
            <a:xfrm>
              <a:off x="2999" y="1610"/>
              <a:ext cx="80" cy="105"/>
            </a:xfrm>
            <a:custGeom>
              <a:avLst/>
              <a:gdLst>
                <a:gd name="T0" fmla="*/ 0 w 586"/>
                <a:gd name="T1" fmla="*/ 0 h 694"/>
                <a:gd name="T2" fmla="*/ 0 w 586"/>
                <a:gd name="T3" fmla="*/ 0 h 694"/>
                <a:gd name="T4" fmla="*/ 0 w 586"/>
                <a:gd name="T5" fmla="*/ 0 h 694"/>
                <a:gd name="T6" fmla="*/ 0 w 586"/>
                <a:gd name="T7" fmla="*/ 0 h 694"/>
                <a:gd name="T8" fmla="*/ 0 w 586"/>
                <a:gd name="T9" fmla="*/ 0 h 694"/>
                <a:gd name="T10" fmla="*/ 0 w 586"/>
                <a:gd name="T11" fmla="*/ 0 h 694"/>
                <a:gd name="T12" fmla="*/ 0 w 586"/>
                <a:gd name="T13" fmla="*/ 0 h 694"/>
                <a:gd name="T14" fmla="*/ 0 w 586"/>
                <a:gd name="T15" fmla="*/ 0 h 694"/>
                <a:gd name="T16" fmla="*/ 0 w 586"/>
                <a:gd name="T17" fmla="*/ 0 h 694"/>
                <a:gd name="T18" fmla="*/ 0 w 586"/>
                <a:gd name="T19" fmla="*/ 0 h 694"/>
                <a:gd name="T20" fmla="*/ 0 w 586"/>
                <a:gd name="T21" fmla="*/ 0 h 694"/>
                <a:gd name="T22" fmla="*/ 0 w 586"/>
                <a:gd name="T23" fmla="*/ 0 h 694"/>
                <a:gd name="T24" fmla="*/ 0 w 586"/>
                <a:gd name="T25" fmla="*/ 0 h 694"/>
                <a:gd name="T26" fmla="*/ 0 w 586"/>
                <a:gd name="T27" fmla="*/ 0 h 694"/>
                <a:gd name="T28" fmla="*/ 0 w 586"/>
                <a:gd name="T29" fmla="*/ 0 h 694"/>
                <a:gd name="T30" fmla="*/ 0 w 586"/>
                <a:gd name="T31" fmla="*/ 0 h 694"/>
                <a:gd name="T32" fmla="*/ 0 w 586"/>
                <a:gd name="T33" fmla="*/ 0 h 694"/>
                <a:gd name="T34" fmla="*/ 0 w 586"/>
                <a:gd name="T35" fmla="*/ 0 h 694"/>
                <a:gd name="T36" fmla="*/ 0 w 586"/>
                <a:gd name="T37" fmla="*/ 0 h 694"/>
                <a:gd name="T38" fmla="*/ 0 w 586"/>
                <a:gd name="T39" fmla="*/ 0 h 694"/>
                <a:gd name="T40" fmla="*/ 0 w 586"/>
                <a:gd name="T41" fmla="*/ 0 h 694"/>
                <a:gd name="T42" fmla="*/ 0 w 586"/>
                <a:gd name="T43" fmla="*/ 0 h 694"/>
                <a:gd name="T44" fmla="*/ 0 w 586"/>
                <a:gd name="T45" fmla="*/ 0 h 694"/>
                <a:gd name="T46" fmla="*/ 0 w 586"/>
                <a:gd name="T47" fmla="*/ 0 h 694"/>
                <a:gd name="T48" fmla="*/ 0 w 586"/>
                <a:gd name="T49" fmla="*/ 0 h 694"/>
                <a:gd name="T50" fmla="*/ 0 w 586"/>
                <a:gd name="T51" fmla="*/ 0 h 694"/>
                <a:gd name="T52" fmla="*/ 0 w 586"/>
                <a:gd name="T53" fmla="*/ 0 h 694"/>
                <a:gd name="T54" fmla="*/ 0 w 586"/>
                <a:gd name="T55" fmla="*/ 0 h 694"/>
                <a:gd name="T56" fmla="*/ 0 w 586"/>
                <a:gd name="T57" fmla="*/ 0 h 694"/>
                <a:gd name="T58" fmla="*/ 0 w 586"/>
                <a:gd name="T59" fmla="*/ 0 h 694"/>
                <a:gd name="T60" fmla="*/ 0 w 586"/>
                <a:gd name="T61" fmla="*/ 0 h 694"/>
                <a:gd name="T62" fmla="*/ 0 w 586"/>
                <a:gd name="T63" fmla="*/ 0 h 694"/>
                <a:gd name="T64" fmla="*/ 0 w 586"/>
                <a:gd name="T65" fmla="*/ 0 h 6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86" h="694">
                  <a:moveTo>
                    <a:pt x="99" y="48"/>
                  </a:moveTo>
                  <a:lnTo>
                    <a:pt x="215" y="5"/>
                  </a:lnTo>
                  <a:lnTo>
                    <a:pt x="269" y="0"/>
                  </a:lnTo>
                  <a:lnTo>
                    <a:pt x="301" y="2"/>
                  </a:lnTo>
                  <a:lnTo>
                    <a:pt x="314" y="11"/>
                  </a:lnTo>
                  <a:lnTo>
                    <a:pt x="323" y="21"/>
                  </a:lnTo>
                  <a:lnTo>
                    <a:pt x="325" y="34"/>
                  </a:lnTo>
                  <a:lnTo>
                    <a:pt x="335" y="38"/>
                  </a:lnTo>
                  <a:lnTo>
                    <a:pt x="350" y="65"/>
                  </a:lnTo>
                  <a:lnTo>
                    <a:pt x="351" y="104"/>
                  </a:lnTo>
                  <a:lnTo>
                    <a:pt x="366" y="118"/>
                  </a:lnTo>
                  <a:lnTo>
                    <a:pt x="400" y="118"/>
                  </a:lnTo>
                  <a:lnTo>
                    <a:pt x="421" y="174"/>
                  </a:lnTo>
                  <a:lnTo>
                    <a:pt x="421" y="212"/>
                  </a:lnTo>
                  <a:lnTo>
                    <a:pt x="436" y="237"/>
                  </a:lnTo>
                  <a:lnTo>
                    <a:pt x="452" y="237"/>
                  </a:lnTo>
                  <a:lnTo>
                    <a:pt x="486" y="212"/>
                  </a:lnTo>
                  <a:lnTo>
                    <a:pt x="506" y="228"/>
                  </a:lnTo>
                  <a:lnTo>
                    <a:pt x="507" y="260"/>
                  </a:lnTo>
                  <a:lnTo>
                    <a:pt x="543" y="280"/>
                  </a:lnTo>
                  <a:lnTo>
                    <a:pt x="538" y="314"/>
                  </a:lnTo>
                  <a:lnTo>
                    <a:pt x="540" y="323"/>
                  </a:lnTo>
                  <a:lnTo>
                    <a:pt x="545" y="328"/>
                  </a:lnTo>
                  <a:lnTo>
                    <a:pt x="533" y="346"/>
                  </a:lnTo>
                  <a:lnTo>
                    <a:pt x="529" y="368"/>
                  </a:lnTo>
                  <a:lnTo>
                    <a:pt x="549" y="411"/>
                  </a:lnTo>
                  <a:lnTo>
                    <a:pt x="577" y="416"/>
                  </a:lnTo>
                  <a:lnTo>
                    <a:pt x="586" y="438"/>
                  </a:lnTo>
                  <a:lnTo>
                    <a:pt x="577" y="481"/>
                  </a:lnTo>
                  <a:lnTo>
                    <a:pt x="534" y="518"/>
                  </a:lnTo>
                  <a:lnTo>
                    <a:pt x="545" y="586"/>
                  </a:lnTo>
                  <a:lnTo>
                    <a:pt x="529" y="615"/>
                  </a:lnTo>
                  <a:lnTo>
                    <a:pt x="540" y="647"/>
                  </a:lnTo>
                  <a:lnTo>
                    <a:pt x="486" y="637"/>
                  </a:lnTo>
                  <a:lnTo>
                    <a:pt x="459" y="647"/>
                  </a:lnTo>
                  <a:lnTo>
                    <a:pt x="432" y="647"/>
                  </a:lnTo>
                  <a:lnTo>
                    <a:pt x="400" y="656"/>
                  </a:lnTo>
                  <a:lnTo>
                    <a:pt x="368" y="662"/>
                  </a:lnTo>
                  <a:lnTo>
                    <a:pt x="317" y="694"/>
                  </a:lnTo>
                  <a:lnTo>
                    <a:pt x="319" y="631"/>
                  </a:lnTo>
                  <a:lnTo>
                    <a:pt x="308" y="615"/>
                  </a:lnTo>
                  <a:lnTo>
                    <a:pt x="274" y="610"/>
                  </a:lnTo>
                  <a:lnTo>
                    <a:pt x="264" y="583"/>
                  </a:lnTo>
                  <a:lnTo>
                    <a:pt x="242" y="581"/>
                  </a:lnTo>
                  <a:lnTo>
                    <a:pt x="233" y="588"/>
                  </a:lnTo>
                  <a:lnTo>
                    <a:pt x="188" y="581"/>
                  </a:lnTo>
                  <a:lnTo>
                    <a:pt x="172" y="594"/>
                  </a:lnTo>
                  <a:lnTo>
                    <a:pt x="163" y="642"/>
                  </a:lnTo>
                  <a:lnTo>
                    <a:pt x="145" y="680"/>
                  </a:lnTo>
                  <a:lnTo>
                    <a:pt x="23" y="572"/>
                  </a:lnTo>
                  <a:lnTo>
                    <a:pt x="0" y="522"/>
                  </a:lnTo>
                  <a:lnTo>
                    <a:pt x="32" y="508"/>
                  </a:lnTo>
                  <a:lnTo>
                    <a:pt x="59" y="495"/>
                  </a:lnTo>
                  <a:lnTo>
                    <a:pt x="59" y="454"/>
                  </a:lnTo>
                  <a:lnTo>
                    <a:pt x="86" y="438"/>
                  </a:lnTo>
                  <a:lnTo>
                    <a:pt x="99" y="409"/>
                  </a:lnTo>
                  <a:lnTo>
                    <a:pt x="129" y="389"/>
                  </a:lnTo>
                  <a:lnTo>
                    <a:pt x="134" y="362"/>
                  </a:lnTo>
                  <a:lnTo>
                    <a:pt x="131" y="334"/>
                  </a:lnTo>
                  <a:lnTo>
                    <a:pt x="151" y="317"/>
                  </a:lnTo>
                  <a:lnTo>
                    <a:pt x="124" y="276"/>
                  </a:lnTo>
                  <a:lnTo>
                    <a:pt x="152" y="221"/>
                  </a:lnTo>
                  <a:lnTo>
                    <a:pt x="120" y="183"/>
                  </a:lnTo>
                  <a:lnTo>
                    <a:pt x="129" y="142"/>
                  </a:lnTo>
                  <a:lnTo>
                    <a:pt x="99" y="104"/>
                  </a:lnTo>
                  <a:lnTo>
                    <a:pt x="99" y="48"/>
                  </a:lnTo>
                  <a:close/>
                </a:path>
              </a:pathLst>
            </a:custGeom>
            <a:solidFill>
              <a:srgbClr val="B2B2B2"/>
            </a:solidFill>
            <a:ln w="3175">
              <a:solidFill>
                <a:srgbClr val="4D4D4D"/>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911" name="Freeform 248"/>
            <p:cNvSpPr>
              <a:spLocks/>
            </p:cNvSpPr>
            <p:nvPr/>
          </p:nvSpPr>
          <p:spPr bwMode="auto">
            <a:xfrm>
              <a:off x="2980" y="1536"/>
              <a:ext cx="88" cy="40"/>
            </a:xfrm>
            <a:custGeom>
              <a:avLst/>
              <a:gdLst>
                <a:gd name="T0" fmla="*/ 0 w 88"/>
                <a:gd name="T1" fmla="*/ 19 h 40"/>
                <a:gd name="T2" fmla="*/ 18 w 88"/>
                <a:gd name="T3" fmla="*/ 0 h 40"/>
                <a:gd name="T4" fmla="*/ 88 w 88"/>
                <a:gd name="T5" fmla="*/ 12 h 40"/>
                <a:gd name="T6" fmla="*/ 79 w 88"/>
                <a:gd name="T7" fmla="*/ 24 h 40"/>
                <a:gd name="T8" fmla="*/ 64 w 88"/>
                <a:gd name="T9" fmla="*/ 24 h 40"/>
                <a:gd name="T10" fmla="*/ 25 w 88"/>
                <a:gd name="T11" fmla="*/ 40 h 40"/>
                <a:gd name="T12" fmla="*/ 6 w 88"/>
                <a:gd name="T13" fmla="*/ 33 h 40"/>
                <a:gd name="T14" fmla="*/ 0 w 88"/>
                <a:gd name="T15" fmla="*/ 19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40">
                  <a:moveTo>
                    <a:pt x="0" y="19"/>
                  </a:moveTo>
                  <a:cubicBezTo>
                    <a:pt x="7" y="14"/>
                    <a:pt x="12" y="6"/>
                    <a:pt x="18" y="0"/>
                  </a:cubicBezTo>
                  <a:lnTo>
                    <a:pt x="88" y="12"/>
                  </a:lnTo>
                  <a:lnTo>
                    <a:pt x="79" y="24"/>
                  </a:lnTo>
                  <a:lnTo>
                    <a:pt x="64" y="24"/>
                  </a:lnTo>
                  <a:lnTo>
                    <a:pt x="25" y="40"/>
                  </a:lnTo>
                  <a:lnTo>
                    <a:pt x="6" y="33"/>
                  </a:lnTo>
                  <a:lnTo>
                    <a:pt x="0" y="19"/>
                  </a:lnTo>
                  <a:close/>
                </a:path>
              </a:pathLst>
            </a:custGeom>
            <a:solidFill>
              <a:srgbClr val="B2B2B2"/>
            </a:solidFill>
            <a:ln w="3175" cap="flat" cmpd="sng">
              <a:solidFill>
                <a:srgbClr val="4D4D4D"/>
              </a:solidFill>
              <a:prstDash val="solid"/>
              <a:round/>
              <a:headEnd/>
              <a:tailEnd/>
            </a:ln>
            <a:effectLst/>
            <a:extLst>
              <a:ext uri="{AF507438-7753-43E0-B8FC-AC1667EBCBE1}">
                <a14:hiddenEffects xmlns:a14="http://schemas.microsoft.com/office/drawing/2010/main">
                  <a:effectLst>
                    <a:outerShdw dist="28398" dir="3806097" algn="ctr" rotWithShape="0">
                      <a:schemeClr val="bg1"/>
                    </a:outerShdw>
                  </a:effectLst>
                </a14:hiddenEffects>
              </a:ext>
            </a:extLst>
          </p:spPr>
          <p:txBody>
            <a:bodyPr wrap="none" anchor="ctr">
              <a:spAutoFit/>
            </a:bodyPr>
            <a:lstStyle/>
            <a:p>
              <a:endParaRPr lang="en-US"/>
            </a:p>
          </p:txBody>
        </p:sp>
      </p:grpSp>
      <p:sp>
        <p:nvSpPr>
          <p:cNvPr id="112667" name="Rectangle 274"/>
          <p:cNvSpPr>
            <a:spLocks noGrp="1" noChangeArrowheads="1"/>
          </p:cNvSpPr>
          <p:nvPr>
            <p:ph type="title"/>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Global Gas Resource</a:t>
            </a:r>
          </a:p>
        </p:txBody>
      </p:sp>
      <p:sp>
        <p:nvSpPr>
          <p:cNvPr id="112669" name="Text Box 276"/>
          <p:cNvSpPr txBox="1">
            <a:spLocks noChangeArrowheads="1"/>
          </p:cNvSpPr>
          <p:nvPr/>
        </p:nvSpPr>
        <p:spPr bwMode="auto">
          <a:xfrm>
            <a:off x="3502819" y="5662613"/>
            <a:ext cx="3135312" cy="619124"/>
          </a:xfrm>
          <a:prstGeom prst="rect">
            <a:avLst/>
          </a:prstGeom>
          <a:solidFill>
            <a:srgbClr val="FFFFCC"/>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3500" indent="-63500"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marL="0" indent="0" algn="ctr" eaLnBrk="1" hangingPunct="1">
              <a:spcBef>
                <a:spcPct val="50000"/>
              </a:spcBef>
            </a:pPr>
            <a:r>
              <a:rPr lang="en-US" sz="1600" b="1" dirty="0" smtClean="0">
                <a:solidFill>
                  <a:schemeClr val="tx1"/>
                </a:solidFill>
              </a:rPr>
              <a:t>Over 200 years </a:t>
            </a:r>
            <a:r>
              <a:rPr lang="en-US" sz="1600" b="1" dirty="0">
                <a:solidFill>
                  <a:schemeClr val="tx1"/>
                </a:solidFill>
              </a:rPr>
              <a:t>coverage at current demand</a:t>
            </a:r>
          </a:p>
          <a:p>
            <a:pPr algn="l" eaLnBrk="1" hangingPunct="1">
              <a:spcBef>
                <a:spcPct val="50000"/>
              </a:spcBef>
            </a:pPr>
            <a:endParaRPr lang="en-US" sz="2000" dirty="0">
              <a:solidFill>
                <a:schemeClr val="tx1"/>
              </a:solidFill>
            </a:endParaRPr>
          </a:p>
        </p:txBody>
      </p:sp>
      <p:graphicFrame>
        <p:nvGraphicFramePr>
          <p:cNvPr id="279" name="Chart 278"/>
          <p:cNvGraphicFramePr/>
          <p:nvPr>
            <p:extLst>
              <p:ext uri="{D42A27DB-BD31-4B8C-83A1-F6EECF244321}">
                <p14:modId xmlns:p14="http://schemas.microsoft.com/office/powerpoint/2010/main" val="2368157962"/>
              </p:ext>
            </p:extLst>
          </p:nvPr>
        </p:nvGraphicFramePr>
        <p:xfrm>
          <a:off x="194179" y="3940585"/>
          <a:ext cx="1315565" cy="2496186"/>
        </p:xfrm>
        <a:graphic>
          <a:graphicData uri="http://schemas.openxmlformats.org/drawingml/2006/chart">
            <c:chart xmlns:c="http://schemas.openxmlformats.org/drawingml/2006/chart" xmlns:r="http://schemas.openxmlformats.org/officeDocument/2006/relationships" r:id="rId3"/>
          </a:graphicData>
        </a:graphic>
      </p:graphicFrame>
      <p:sp>
        <p:nvSpPr>
          <p:cNvPr id="280" name="TextBox 279"/>
          <p:cNvSpPr txBox="1"/>
          <p:nvPr/>
        </p:nvSpPr>
        <p:spPr>
          <a:xfrm>
            <a:off x="152400" y="3733800"/>
            <a:ext cx="1267842" cy="276999"/>
          </a:xfrm>
          <a:prstGeom prst="rect">
            <a:avLst/>
          </a:prstGeom>
          <a:noFill/>
        </p:spPr>
        <p:txBody>
          <a:bodyPr wrap="square" rtlCol="0">
            <a:spAutoFit/>
          </a:bodyPr>
          <a:lstStyle>
            <a:defPPr>
              <a:defRPr lang="en-US"/>
            </a:defPPr>
            <a:lvl1pPr algn="r">
              <a:defRPr sz="1400"/>
            </a:lvl1pPr>
          </a:lstStyle>
          <a:p>
            <a:pPr algn="l"/>
            <a:r>
              <a:rPr lang="en-US" sz="1200" b="1" dirty="0" smtClean="0">
                <a:solidFill>
                  <a:srgbClr val="000000"/>
                </a:solidFill>
                <a:latin typeface="Arial" pitchFamily="34" charset="0"/>
                <a:cs typeface="Arial" pitchFamily="34" charset="0"/>
              </a:rPr>
              <a:t>1000 TCF</a:t>
            </a:r>
            <a:endParaRPr lang="en-US" sz="1200" b="1" dirty="0">
              <a:solidFill>
                <a:srgbClr val="000000"/>
              </a:solidFill>
              <a:latin typeface="Arial" pitchFamily="34" charset="0"/>
              <a:cs typeface="Arial" pitchFamily="34" charset="0"/>
            </a:endParaRPr>
          </a:p>
        </p:txBody>
      </p:sp>
      <p:sp>
        <p:nvSpPr>
          <p:cNvPr id="281" name="TextBox 280"/>
          <p:cNvSpPr txBox="1"/>
          <p:nvPr/>
        </p:nvSpPr>
        <p:spPr>
          <a:xfrm>
            <a:off x="758328" y="5423030"/>
            <a:ext cx="1267842" cy="276999"/>
          </a:xfrm>
          <a:prstGeom prst="rect">
            <a:avLst/>
          </a:prstGeom>
          <a:noFill/>
        </p:spPr>
        <p:txBody>
          <a:bodyPr wrap="square" rtlCol="0">
            <a:spAutoFit/>
          </a:bodyPr>
          <a:lstStyle>
            <a:defPPr>
              <a:defRPr lang="en-US"/>
            </a:defPPr>
            <a:lvl1pPr algn="r">
              <a:defRPr sz="1400"/>
            </a:lvl1pPr>
          </a:lstStyle>
          <a:p>
            <a:pPr algn="l"/>
            <a:r>
              <a:rPr lang="en-US" sz="1200" b="1" dirty="0" smtClean="0">
                <a:solidFill>
                  <a:srgbClr val="000000"/>
                </a:solidFill>
                <a:latin typeface="Arial" pitchFamily="34" charset="0"/>
                <a:cs typeface="Arial" pitchFamily="34" charset="0"/>
              </a:rPr>
              <a:t>Conventional</a:t>
            </a:r>
            <a:endParaRPr lang="en-US" sz="1200" b="1" dirty="0">
              <a:solidFill>
                <a:srgbClr val="000000"/>
              </a:solidFill>
              <a:latin typeface="Arial" pitchFamily="34" charset="0"/>
              <a:cs typeface="Arial" pitchFamily="34" charset="0"/>
            </a:endParaRPr>
          </a:p>
        </p:txBody>
      </p:sp>
      <p:sp>
        <p:nvSpPr>
          <p:cNvPr id="282" name="TextBox 281"/>
          <p:cNvSpPr txBox="1"/>
          <p:nvPr/>
        </p:nvSpPr>
        <p:spPr>
          <a:xfrm>
            <a:off x="758327" y="4564201"/>
            <a:ext cx="1482475" cy="276999"/>
          </a:xfrm>
          <a:prstGeom prst="rect">
            <a:avLst/>
          </a:prstGeom>
          <a:noFill/>
        </p:spPr>
        <p:txBody>
          <a:bodyPr wrap="square" rtlCol="0">
            <a:spAutoFit/>
          </a:bodyPr>
          <a:lstStyle>
            <a:defPPr>
              <a:defRPr lang="en-US"/>
            </a:defPPr>
            <a:lvl1pPr algn="r">
              <a:defRPr sz="1400"/>
            </a:lvl1pPr>
          </a:lstStyle>
          <a:p>
            <a:pPr algn="l"/>
            <a:r>
              <a:rPr lang="en-US" sz="1200" b="1" dirty="0" smtClean="0">
                <a:solidFill>
                  <a:schemeClr val="bg1"/>
                </a:solidFill>
                <a:latin typeface="Arial" pitchFamily="34" charset="0"/>
                <a:cs typeface="Arial" pitchFamily="34" charset="0"/>
              </a:rPr>
              <a:t>Unco</a:t>
            </a:r>
            <a:r>
              <a:rPr lang="en-US" sz="1200" b="1" dirty="0" smtClean="0">
                <a:solidFill>
                  <a:srgbClr val="000000"/>
                </a:solidFill>
                <a:latin typeface="Arial" pitchFamily="34" charset="0"/>
                <a:cs typeface="Arial" pitchFamily="34" charset="0"/>
              </a:rPr>
              <a:t>nventional</a:t>
            </a:r>
            <a:endParaRPr lang="en-US" sz="1200" b="1" dirty="0">
              <a:solidFill>
                <a:srgbClr val="000000"/>
              </a:solidFill>
              <a:latin typeface="Arial" pitchFamily="34" charset="0"/>
              <a:cs typeface="Arial" pitchFamily="34" charset="0"/>
            </a:endParaRPr>
          </a:p>
        </p:txBody>
      </p:sp>
      <p:graphicFrame>
        <p:nvGraphicFramePr>
          <p:cNvPr id="283" name="Chart 282"/>
          <p:cNvGraphicFramePr/>
          <p:nvPr>
            <p:extLst>
              <p:ext uri="{D42A27DB-BD31-4B8C-83A1-F6EECF244321}">
                <p14:modId xmlns:p14="http://schemas.microsoft.com/office/powerpoint/2010/main" val="1549714483"/>
              </p:ext>
            </p:extLst>
          </p:nvPr>
        </p:nvGraphicFramePr>
        <p:xfrm>
          <a:off x="1476754" y="1371600"/>
          <a:ext cx="994374" cy="2020765"/>
        </p:xfrm>
        <a:graphic>
          <a:graphicData uri="http://schemas.openxmlformats.org/drawingml/2006/chart">
            <c:chart xmlns:c="http://schemas.openxmlformats.org/drawingml/2006/chart" xmlns:r="http://schemas.openxmlformats.org/officeDocument/2006/relationships" r:id="rId4"/>
          </a:graphicData>
        </a:graphic>
      </p:graphicFrame>
      <p:sp>
        <p:nvSpPr>
          <p:cNvPr id="284" name="TextBox 283"/>
          <p:cNvSpPr txBox="1"/>
          <p:nvPr/>
        </p:nvSpPr>
        <p:spPr>
          <a:xfrm>
            <a:off x="1664074" y="2085201"/>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4.3</a:t>
            </a:r>
            <a:endParaRPr lang="en-US" sz="1200" b="1" dirty="0">
              <a:solidFill>
                <a:srgbClr val="000000"/>
              </a:solidFill>
              <a:latin typeface="Arial" pitchFamily="34" charset="0"/>
              <a:cs typeface="Arial" pitchFamily="34" charset="0"/>
            </a:endParaRPr>
          </a:p>
        </p:txBody>
      </p:sp>
      <p:sp>
        <p:nvSpPr>
          <p:cNvPr id="285" name="TextBox 284"/>
          <p:cNvSpPr txBox="1"/>
          <p:nvPr/>
        </p:nvSpPr>
        <p:spPr>
          <a:xfrm>
            <a:off x="1371600" y="3276600"/>
            <a:ext cx="1267842"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North America</a:t>
            </a:r>
            <a:endParaRPr lang="en-US" sz="1200" b="1" dirty="0">
              <a:solidFill>
                <a:srgbClr val="000000"/>
              </a:solidFill>
              <a:latin typeface="Arial" pitchFamily="34" charset="0"/>
              <a:cs typeface="Arial" pitchFamily="34" charset="0"/>
            </a:endParaRPr>
          </a:p>
        </p:txBody>
      </p:sp>
      <p:graphicFrame>
        <p:nvGraphicFramePr>
          <p:cNvPr id="286" name="Chart 285"/>
          <p:cNvGraphicFramePr/>
          <p:nvPr>
            <p:extLst>
              <p:ext uri="{D42A27DB-BD31-4B8C-83A1-F6EECF244321}">
                <p14:modId xmlns:p14="http://schemas.microsoft.com/office/powerpoint/2010/main" val="3064228804"/>
              </p:ext>
            </p:extLst>
          </p:nvPr>
        </p:nvGraphicFramePr>
        <p:xfrm>
          <a:off x="2473293" y="3359316"/>
          <a:ext cx="994374" cy="2020765"/>
        </p:xfrm>
        <a:graphic>
          <a:graphicData uri="http://schemas.openxmlformats.org/drawingml/2006/chart">
            <c:chart xmlns:c="http://schemas.openxmlformats.org/drawingml/2006/chart" xmlns:r="http://schemas.openxmlformats.org/officeDocument/2006/relationships" r:id="rId5"/>
          </a:graphicData>
        </a:graphic>
      </p:graphicFrame>
      <p:sp>
        <p:nvSpPr>
          <p:cNvPr id="287" name="TextBox 286"/>
          <p:cNvSpPr txBox="1"/>
          <p:nvPr/>
        </p:nvSpPr>
        <p:spPr>
          <a:xfrm>
            <a:off x="2664458" y="4450390"/>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2.5</a:t>
            </a:r>
            <a:endParaRPr lang="en-US" sz="1200" b="1" dirty="0">
              <a:solidFill>
                <a:srgbClr val="000000"/>
              </a:solidFill>
              <a:latin typeface="Arial" pitchFamily="34" charset="0"/>
              <a:cs typeface="Arial" pitchFamily="34" charset="0"/>
            </a:endParaRPr>
          </a:p>
        </p:txBody>
      </p:sp>
      <p:sp>
        <p:nvSpPr>
          <p:cNvPr id="288" name="TextBox 287"/>
          <p:cNvSpPr txBox="1"/>
          <p:nvPr/>
        </p:nvSpPr>
        <p:spPr>
          <a:xfrm>
            <a:off x="2362200" y="5209401"/>
            <a:ext cx="1267842"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Latin America</a:t>
            </a:r>
            <a:endParaRPr lang="en-US" sz="1200" b="1" dirty="0">
              <a:solidFill>
                <a:srgbClr val="000000"/>
              </a:solidFill>
              <a:latin typeface="Arial" pitchFamily="34" charset="0"/>
              <a:cs typeface="Arial" pitchFamily="34" charset="0"/>
            </a:endParaRPr>
          </a:p>
        </p:txBody>
      </p:sp>
      <p:graphicFrame>
        <p:nvGraphicFramePr>
          <p:cNvPr id="289" name="Chart 288"/>
          <p:cNvGraphicFramePr/>
          <p:nvPr>
            <p:extLst>
              <p:ext uri="{D42A27DB-BD31-4B8C-83A1-F6EECF244321}">
                <p14:modId xmlns:p14="http://schemas.microsoft.com/office/powerpoint/2010/main" val="2354213216"/>
              </p:ext>
            </p:extLst>
          </p:nvPr>
        </p:nvGraphicFramePr>
        <p:xfrm>
          <a:off x="3886200" y="1066800"/>
          <a:ext cx="994374" cy="2020765"/>
        </p:xfrm>
        <a:graphic>
          <a:graphicData uri="http://schemas.openxmlformats.org/drawingml/2006/chart">
            <c:chart xmlns:c="http://schemas.openxmlformats.org/drawingml/2006/chart" xmlns:r="http://schemas.openxmlformats.org/officeDocument/2006/relationships" r:id="rId6"/>
          </a:graphicData>
        </a:graphic>
      </p:graphicFrame>
      <p:sp>
        <p:nvSpPr>
          <p:cNvPr id="290" name="TextBox 289"/>
          <p:cNvSpPr txBox="1"/>
          <p:nvPr/>
        </p:nvSpPr>
        <p:spPr>
          <a:xfrm>
            <a:off x="4073520" y="2362200"/>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1.6</a:t>
            </a:r>
            <a:endParaRPr lang="en-US" sz="1200" b="1" dirty="0">
              <a:solidFill>
                <a:srgbClr val="000000"/>
              </a:solidFill>
              <a:latin typeface="Arial" pitchFamily="34" charset="0"/>
              <a:cs typeface="Arial" pitchFamily="34" charset="0"/>
            </a:endParaRPr>
          </a:p>
        </p:txBody>
      </p:sp>
      <p:sp>
        <p:nvSpPr>
          <p:cNvPr id="291" name="TextBox 290"/>
          <p:cNvSpPr txBox="1"/>
          <p:nvPr/>
        </p:nvSpPr>
        <p:spPr>
          <a:xfrm>
            <a:off x="3995630" y="2891135"/>
            <a:ext cx="771708" cy="461665"/>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Europe OECD</a:t>
            </a:r>
            <a:endParaRPr lang="en-US" sz="1200" b="1" dirty="0">
              <a:solidFill>
                <a:srgbClr val="000000"/>
              </a:solidFill>
              <a:latin typeface="Arial" pitchFamily="34" charset="0"/>
              <a:cs typeface="Arial" pitchFamily="34" charset="0"/>
            </a:endParaRPr>
          </a:p>
        </p:txBody>
      </p:sp>
      <p:graphicFrame>
        <p:nvGraphicFramePr>
          <p:cNvPr id="292" name="Chart 291"/>
          <p:cNvGraphicFramePr/>
          <p:nvPr>
            <p:extLst>
              <p:ext uri="{D42A27DB-BD31-4B8C-83A1-F6EECF244321}">
                <p14:modId xmlns:p14="http://schemas.microsoft.com/office/powerpoint/2010/main" val="350136618"/>
              </p:ext>
            </p:extLst>
          </p:nvPr>
        </p:nvGraphicFramePr>
        <p:xfrm>
          <a:off x="4497196" y="3172722"/>
          <a:ext cx="994374" cy="2020765"/>
        </p:xfrm>
        <a:graphic>
          <a:graphicData uri="http://schemas.openxmlformats.org/drawingml/2006/chart">
            <c:chart xmlns:c="http://schemas.openxmlformats.org/drawingml/2006/chart" xmlns:r="http://schemas.openxmlformats.org/officeDocument/2006/relationships" r:id="rId7"/>
          </a:graphicData>
        </a:graphic>
      </p:graphicFrame>
      <p:sp>
        <p:nvSpPr>
          <p:cNvPr id="293" name="TextBox 292"/>
          <p:cNvSpPr txBox="1"/>
          <p:nvPr/>
        </p:nvSpPr>
        <p:spPr>
          <a:xfrm>
            <a:off x="4684516" y="4267200"/>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2.6</a:t>
            </a:r>
            <a:endParaRPr lang="en-US" sz="1200" b="1" dirty="0">
              <a:solidFill>
                <a:srgbClr val="000000"/>
              </a:solidFill>
              <a:latin typeface="Arial" pitchFamily="34" charset="0"/>
              <a:cs typeface="Arial" pitchFamily="34" charset="0"/>
            </a:endParaRPr>
          </a:p>
        </p:txBody>
      </p:sp>
      <p:sp>
        <p:nvSpPr>
          <p:cNvPr id="294" name="TextBox 293"/>
          <p:cNvSpPr txBox="1"/>
          <p:nvPr/>
        </p:nvSpPr>
        <p:spPr>
          <a:xfrm>
            <a:off x="4370958" y="5029200"/>
            <a:ext cx="1267842"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Africa</a:t>
            </a:r>
            <a:endParaRPr lang="en-US" sz="1200" b="1" dirty="0">
              <a:solidFill>
                <a:srgbClr val="000000"/>
              </a:solidFill>
              <a:latin typeface="Arial" pitchFamily="34" charset="0"/>
              <a:cs typeface="Arial" pitchFamily="34" charset="0"/>
            </a:endParaRPr>
          </a:p>
        </p:txBody>
      </p:sp>
      <p:graphicFrame>
        <p:nvGraphicFramePr>
          <p:cNvPr id="295" name="Chart 294"/>
          <p:cNvGraphicFramePr/>
          <p:nvPr>
            <p:extLst>
              <p:ext uri="{D42A27DB-BD31-4B8C-83A1-F6EECF244321}">
                <p14:modId xmlns:p14="http://schemas.microsoft.com/office/powerpoint/2010/main" val="4146941380"/>
              </p:ext>
            </p:extLst>
          </p:nvPr>
        </p:nvGraphicFramePr>
        <p:xfrm>
          <a:off x="5023519" y="1953522"/>
          <a:ext cx="994374" cy="2020765"/>
        </p:xfrm>
        <a:graphic>
          <a:graphicData uri="http://schemas.openxmlformats.org/drawingml/2006/chart">
            <c:chart xmlns:c="http://schemas.openxmlformats.org/drawingml/2006/chart" xmlns:r="http://schemas.openxmlformats.org/officeDocument/2006/relationships" r:id="rId8"/>
          </a:graphicData>
        </a:graphic>
      </p:graphicFrame>
      <p:sp>
        <p:nvSpPr>
          <p:cNvPr id="296" name="TextBox 295"/>
          <p:cNvSpPr txBox="1"/>
          <p:nvPr/>
        </p:nvSpPr>
        <p:spPr>
          <a:xfrm>
            <a:off x="5217294" y="2535709"/>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4.9</a:t>
            </a:r>
            <a:endParaRPr lang="en-US" sz="1200" b="1" dirty="0">
              <a:solidFill>
                <a:srgbClr val="000000"/>
              </a:solidFill>
              <a:latin typeface="Arial" pitchFamily="34" charset="0"/>
              <a:cs typeface="Arial" pitchFamily="34" charset="0"/>
            </a:endParaRPr>
          </a:p>
        </p:txBody>
      </p:sp>
      <p:sp>
        <p:nvSpPr>
          <p:cNvPr id="297" name="TextBox 296"/>
          <p:cNvSpPr txBox="1"/>
          <p:nvPr/>
        </p:nvSpPr>
        <p:spPr>
          <a:xfrm>
            <a:off x="4904358" y="3810000"/>
            <a:ext cx="1267842"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Middle East</a:t>
            </a:r>
            <a:endParaRPr lang="en-US" sz="1200" b="1" dirty="0">
              <a:solidFill>
                <a:srgbClr val="000000"/>
              </a:solidFill>
              <a:latin typeface="Arial" pitchFamily="34" charset="0"/>
              <a:cs typeface="Arial" pitchFamily="34" charset="0"/>
            </a:endParaRPr>
          </a:p>
        </p:txBody>
      </p:sp>
      <p:graphicFrame>
        <p:nvGraphicFramePr>
          <p:cNvPr id="298" name="Chart 297"/>
          <p:cNvGraphicFramePr/>
          <p:nvPr>
            <p:extLst>
              <p:ext uri="{D42A27DB-BD31-4B8C-83A1-F6EECF244321}">
                <p14:modId xmlns:p14="http://schemas.microsoft.com/office/powerpoint/2010/main" val="1485311715"/>
              </p:ext>
            </p:extLst>
          </p:nvPr>
        </p:nvGraphicFramePr>
        <p:xfrm>
          <a:off x="6298762" y="999929"/>
          <a:ext cx="994374" cy="2020765"/>
        </p:xfrm>
        <a:graphic>
          <a:graphicData uri="http://schemas.openxmlformats.org/drawingml/2006/chart">
            <c:chart xmlns:c="http://schemas.openxmlformats.org/drawingml/2006/chart" xmlns:r="http://schemas.openxmlformats.org/officeDocument/2006/relationships" r:id="rId9"/>
          </a:graphicData>
        </a:graphic>
      </p:graphicFrame>
      <p:sp>
        <p:nvSpPr>
          <p:cNvPr id="299" name="TextBox 298"/>
          <p:cNvSpPr txBox="1"/>
          <p:nvPr/>
        </p:nvSpPr>
        <p:spPr>
          <a:xfrm>
            <a:off x="6479051" y="1295400"/>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6.2</a:t>
            </a:r>
            <a:endParaRPr lang="en-US" sz="1200" b="1" dirty="0">
              <a:solidFill>
                <a:srgbClr val="000000"/>
              </a:solidFill>
              <a:latin typeface="Arial" pitchFamily="34" charset="0"/>
              <a:cs typeface="Arial" pitchFamily="34" charset="0"/>
            </a:endParaRPr>
          </a:p>
        </p:txBody>
      </p:sp>
      <p:sp>
        <p:nvSpPr>
          <p:cNvPr id="300" name="TextBox 299"/>
          <p:cNvSpPr txBox="1"/>
          <p:nvPr/>
        </p:nvSpPr>
        <p:spPr>
          <a:xfrm>
            <a:off x="6325068" y="2814935"/>
            <a:ext cx="990132" cy="461665"/>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Russia/ Caspian*</a:t>
            </a:r>
            <a:endParaRPr lang="en-US" sz="1200" b="1" dirty="0">
              <a:solidFill>
                <a:srgbClr val="000000"/>
              </a:solidFill>
              <a:latin typeface="Arial" pitchFamily="34" charset="0"/>
              <a:cs typeface="Arial" pitchFamily="34" charset="0"/>
            </a:endParaRPr>
          </a:p>
        </p:txBody>
      </p:sp>
      <p:graphicFrame>
        <p:nvGraphicFramePr>
          <p:cNvPr id="301" name="Chart 300"/>
          <p:cNvGraphicFramePr/>
          <p:nvPr>
            <p:extLst>
              <p:ext uri="{D42A27DB-BD31-4B8C-83A1-F6EECF244321}">
                <p14:modId xmlns:p14="http://schemas.microsoft.com/office/powerpoint/2010/main" val="2797875737"/>
              </p:ext>
            </p:extLst>
          </p:nvPr>
        </p:nvGraphicFramePr>
        <p:xfrm>
          <a:off x="7538119" y="2667000"/>
          <a:ext cx="994374" cy="2020765"/>
        </p:xfrm>
        <a:graphic>
          <a:graphicData uri="http://schemas.openxmlformats.org/drawingml/2006/chart">
            <c:chart xmlns:c="http://schemas.openxmlformats.org/drawingml/2006/chart" xmlns:r="http://schemas.openxmlformats.org/officeDocument/2006/relationships" r:id="rId10"/>
          </a:graphicData>
        </a:graphic>
      </p:graphicFrame>
      <p:sp>
        <p:nvSpPr>
          <p:cNvPr id="302" name="TextBox 301"/>
          <p:cNvSpPr txBox="1"/>
          <p:nvPr/>
        </p:nvSpPr>
        <p:spPr>
          <a:xfrm>
            <a:off x="7731894" y="3304401"/>
            <a:ext cx="609600"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4.5</a:t>
            </a:r>
            <a:endParaRPr lang="en-US" sz="1200" b="1" dirty="0">
              <a:solidFill>
                <a:srgbClr val="000000"/>
              </a:solidFill>
              <a:latin typeface="Arial" pitchFamily="34" charset="0"/>
              <a:cs typeface="Arial" pitchFamily="34" charset="0"/>
            </a:endParaRPr>
          </a:p>
        </p:txBody>
      </p:sp>
      <p:sp>
        <p:nvSpPr>
          <p:cNvPr id="303" name="TextBox 302"/>
          <p:cNvSpPr txBox="1"/>
          <p:nvPr/>
        </p:nvSpPr>
        <p:spPr>
          <a:xfrm>
            <a:off x="7418958" y="4475079"/>
            <a:ext cx="1267842" cy="276999"/>
          </a:xfrm>
          <a:prstGeom prst="rect">
            <a:avLst/>
          </a:prstGeom>
          <a:noFill/>
        </p:spPr>
        <p:txBody>
          <a:bodyPr wrap="square" rtlCol="0">
            <a:spAutoFit/>
          </a:bodyPr>
          <a:lstStyle>
            <a:defPPr>
              <a:defRPr lang="en-US"/>
            </a:defPPr>
            <a:lvl1pPr algn="r">
              <a:defRPr sz="1400"/>
            </a:lvl1pPr>
          </a:lstStyle>
          <a:p>
            <a:pPr algn="ctr"/>
            <a:r>
              <a:rPr lang="en-US" sz="1200" b="1" dirty="0" smtClean="0">
                <a:solidFill>
                  <a:srgbClr val="000000"/>
                </a:solidFill>
                <a:latin typeface="Arial" pitchFamily="34" charset="0"/>
                <a:cs typeface="Arial" pitchFamily="34" charset="0"/>
              </a:rPr>
              <a:t>Asia Pacific</a:t>
            </a:r>
            <a:endParaRPr lang="en-US" sz="1200" b="1" dirty="0">
              <a:solidFill>
                <a:srgbClr val="000000"/>
              </a:solidFill>
              <a:latin typeface="Arial" pitchFamily="34" charset="0"/>
              <a:cs typeface="Arial" pitchFamily="34" charset="0"/>
            </a:endParaRPr>
          </a:p>
        </p:txBody>
      </p:sp>
      <p:sp>
        <p:nvSpPr>
          <p:cNvPr id="277" name="TextBox 276"/>
          <p:cNvSpPr txBox="1"/>
          <p:nvPr/>
        </p:nvSpPr>
        <p:spPr>
          <a:xfrm>
            <a:off x="6494725" y="918942"/>
            <a:ext cx="2652187" cy="246221"/>
          </a:xfrm>
          <a:prstGeom prst="rect">
            <a:avLst/>
          </a:prstGeom>
          <a:noFill/>
        </p:spPr>
        <p:txBody>
          <a:bodyPr wrap="square" rtlCol="0">
            <a:spAutoFit/>
          </a:bodyPr>
          <a:lstStyle/>
          <a:p>
            <a:pPr algn="r"/>
            <a:r>
              <a:rPr lang="en-US" sz="1000" i="1" dirty="0" smtClean="0"/>
              <a:t>Source: IEA; *Includes Europe Non OECD</a:t>
            </a:r>
            <a:endParaRPr lang="en-US" sz="1000" i="1" dirty="0"/>
          </a:p>
        </p:txBody>
      </p:sp>
      <p:sp>
        <p:nvSpPr>
          <p:cNvPr id="278" name="TextBox 277"/>
          <p:cNvSpPr txBox="1"/>
          <p:nvPr/>
        </p:nvSpPr>
        <p:spPr>
          <a:xfrm>
            <a:off x="14813" y="6553200"/>
            <a:ext cx="2652187" cy="246221"/>
          </a:xfrm>
          <a:prstGeom prst="rect">
            <a:avLst/>
          </a:prstGeom>
          <a:noFill/>
        </p:spPr>
        <p:txBody>
          <a:bodyPr wrap="square" rtlCol="0">
            <a:spAutoFit/>
          </a:bodyPr>
          <a:lstStyle/>
          <a:p>
            <a:r>
              <a:rPr lang="en-US" sz="1000" dirty="0" smtClean="0"/>
              <a:t>ExxonMobil 2013 Outlook for Energy</a:t>
            </a:r>
            <a:endParaRPr lang="en-US" sz="1000" dirty="0"/>
          </a:p>
        </p:txBody>
      </p:sp>
    </p:spTree>
    <p:extLst>
      <p:ext uri="{BB962C8B-B14F-4D97-AF65-F5344CB8AC3E}">
        <p14:creationId xmlns:p14="http://schemas.microsoft.com/office/powerpoint/2010/main" val="41807086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Natural Gas Supply and Demand Shifts</a:t>
            </a:r>
            <a:endParaRPr lang="en-US" sz="2800" b="1" dirty="0">
              <a:solidFill>
                <a:srgbClr val="013C80"/>
              </a:solidFill>
              <a:latin typeface="55 Helvetica Roman"/>
              <a:cs typeface="Arial" pitchFamily="34" charset="0"/>
            </a:endParaRPr>
          </a:p>
        </p:txBody>
      </p:sp>
      <p:graphicFrame>
        <p:nvGraphicFramePr>
          <p:cNvPr id="23" name="Object 1"/>
          <p:cNvGraphicFramePr>
            <a:graphicFrameLocks noChangeAspect="1"/>
          </p:cNvGraphicFramePr>
          <p:nvPr>
            <p:extLst>
              <p:ext uri="{D42A27DB-BD31-4B8C-83A1-F6EECF244321}">
                <p14:modId xmlns:p14="http://schemas.microsoft.com/office/powerpoint/2010/main" val="3317774662"/>
              </p:ext>
            </p:extLst>
          </p:nvPr>
        </p:nvGraphicFramePr>
        <p:xfrm>
          <a:off x="347869" y="1589920"/>
          <a:ext cx="4300331" cy="4734680"/>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336578" y="969829"/>
            <a:ext cx="3124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defRPr sz="1400" b="1">
                <a:solidFill>
                  <a:srgbClr val="008DD0"/>
                </a:solidFill>
                <a:latin typeface="Arial" charset="0"/>
                <a:cs typeface="Arial" charset="0"/>
              </a:defRPr>
            </a:lvl1pPr>
            <a:lvl2pPr marL="742950" indent="-285750" eaLnBrk="0" hangingPunct="0">
              <a:defRPr sz="1400">
                <a:latin typeface="Arial" charset="0"/>
                <a:cs typeface="Arial" charset="0"/>
              </a:defRPr>
            </a:lvl2pPr>
            <a:lvl3pPr marL="1143000" indent="-228600" eaLnBrk="0" hangingPunct="0">
              <a:defRPr sz="1400">
                <a:latin typeface="Arial" charset="0"/>
                <a:cs typeface="Arial" charset="0"/>
              </a:defRPr>
            </a:lvl3pPr>
            <a:lvl4pPr marL="1600200" indent="-228600" eaLnBrk="0" hangingPunct="0">
              <a:defRPr sz="1400">
                <a:latin typeface="Arial" charset="0"/>
                <a:cs typeface="Arial" charset="0"/>
              </a:defRPr>
            </a:lvl4pPr>
            <a:lvl5pPr marL="2057400" indent="-228600" eaLnBrk="0" hangingPunct="0">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smtClean="0"/>
              <a:t>North America Gas </a:t>
            </a:r>
            <a:r>
              <a:rPr lang="en-US" dirty="0"/>
              <a:t>Supply</a:t>
            </a:r>
          </a:p>
        </p:txBody>
      </p:sp>
      <p:sp>
        <p:nvSpPr>
          <p:cNvPr id="46" name="Text Box 35"/>
          <p:cNvSpPr txBox="1">
            <a:spLocks noChangeArrowheads="1"/>
          </p:cNvSpPr>
          <p:nvPr/>
        </p:nvSpPr>
        <p:spPr bwMode="auto">
          <a:xfrm>
            <a:off x="2614571" y="3653135"/>
            <a:ext cx="16049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Local Unconventional</a:t>
            </a:r>
            <a:endParaRPr lang="en-US" sz="1200" b="1" dirty="0">
              <a:solidFill>
                <a:schemeClr val="bg1"/>
              </a:solidFill>
            </a:endParaRPr>
          </a:p>
        </p:txBody>
      </p:sp>
      <p:sp>
        <p:nvSpPr>
          <p:cNvPr id="47" name="Text Box 35"/>
          <p:cNvSpPr txBox="1">
            <a:spLocks noChangeArrowheads="1"/>
          </p:cNvSpPr>
          <p:nvPr/>
        </p:nvSpPr>
        <p:spPr bwMode="auto">
          <a:xfrm>
            <a:off x="2165378" y="2085201"/>
            <a:ext cx="89838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LNG</a:t>
            </a:r>
            <a:endParaRPr lang="en-US" sz="1200" b="1" dirty="0"/>
          </a:p>
        </p:txBody>
      </p:sp>
      <p:sp>
        <p:nvSpPr>
          <p:cNvPr id="49" name="Text Box 35"/>
          <p:cNvSpPr txBox="1">
            <a:spLocks noChangeArrowheads="1"/>
          </p:cNvSpPr>
          <p:nvPr/>
        </p:nvSpPr>
        <p:spPr bwMode="auto">
          <a:xfrm>
            <a:off x="2614571" y="5264304"/>
            <a:ext cx="16049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Local  Conventional</a:t>
            </a:r>
            <a:endParaRPr lang="en-US" sz="1200" b="1" dirty="0">
              <a:solidFill>
                <a:schemeClr val="bg1"/>
              </a:solidFill>
            </a:endParaRPr>
          </a:p>
        </p:txBody>
      </p:sp>
      <p:sp>
        <p:nvSpPr>
          <p:cNvPr id="16" name="TextBox 15"/>
          <p:cNvSpPr txBox="1"/>
          <p:nvPr/>
        </p:nvSpPr>
        <p:spPr>
          <a:xfrm>
            <a:off x="4648201" y="1303039"/>
            <a:ext cx="603050" cy="276999"/>
          </a:xfrm>
          <a:prstGeom prst="rect">
            <a:avLst/>
          </a:prstGeom>
          <a:noFill/>
        </p:spPr>
        <p:txBody>
          <a:bodyPr wrap="none" rtlCol="0">
            <a:spAutoFit/>
          </a:bodyPr>
          <a:lstStyle/>
          <a:p>
            <a:r>
              <a:rPr lang="en-US" sz="1200" dirty="0" smtClean="0">
                <a:cs typeface="Arial" pitchFamily="34" charset="0"/>
              </a:rPr>
              <a:t>BCFD</a:t>
            </a:r>
          </a:p>
        </p:txBody>
      </p:sp>
      <p:graphicFrame>
        <p:nvGraphicFramePr>
          <p:cNvPr id="17" name="Object 1"/>
          <p:cNvGraphicFramePr>
            <a:graphicFrameLocks noChangeAspect="1"/>
          </p:cNvGraphicFramePr>
          <p:nvPr>
            <p:extLst>
              <p:ext uri="{D42A27DB-BD31-4B8C-83A1-F6EECF244321}">
                <p14:modId xmlns:p14="http://schemas.microsoft.com/office/powerpoint/2010/main" val="1176417339"/>
              </p:ext>
            </p:extLst>
          </p:nvPr>
        </p:nvGraphicFramePr>
        <p:xfrm>
          <a:off x="4659491" y="1589920"/>
          <a:ext cx="4300331" cy="473468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Box 35"/>
          <p:cNvSpPr txBox="1">
            <a:spLocks noChangeArrowheads="1"/>
          </p:cNvSpPr>
          <p:nvPr/>
        </p:nvSpPr>
        <p:spPr bwMode="auto">
          <a:xfrm>
            <a:off x="5136189" y="5621179"/>
            <a:ext cx="211118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r>
              <a:rPr lang="en-US" sz="1000" b="1" dirty="0" smtClean="0">
                <a:solidFill>
                  <a:schemeClr val="bg1"/>
                </a:solidFill>
              </a:rPr>
              <a:t>North America Conventional</a:t>
            </a:r>
            <a:endParaRPr lang="en-US" sz="1000" b="1" dirty="0">
              <a:solidFill>
                <a:schemeClr val="bg1"/>
              </a:solidFill>
            </a:endParaRPr>
          </a:p>
        </p:txBody>
      </p:sp>
      <p:sp>
        <p:nvSpPr>
          <p:cNvPr id="19" name="Text Box 35"/>
          <p:cNvSpPr txBox="1">
            <a:spLocks noChangeArrowheads="1"/>
          </p:cNvSpPr>
          <p:nvPr/>
        </p:nvSpPr>
        <p:spPr bwMode="auto">
          <a:xfrm>
            <a:off x="6974302" y="2762183"/>
            <a:ext cx="16304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North America Unconventional</a:t>
            </a:r>
            <a:endParaRPr lang="en-US" sz="1200" b="1" dirty="0">
              <a:solidFill>
                <a:schemeClr val="bg1"/>
              </a:solidFill>
            </a:endParaRPr>
          </a:p>
        </p:txBody>
      </p:sp>
      <p:sp>
        <p:nvSpPr>
          <p:cNvPr id="20" name="TextBox 19"/>
          <p:cNvSpPr txBox="1"/>
          <p:nvPr/>
        </p:nvSpPr>
        <p:spPr>
          <a:xfrm>
            <a:off x="4648200" y="969829"/>
            <a:ext cx="17748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defRPr sz="1400" b="1">
                <a:solidFill>
                  <a:srgbClr val="008DD0"/>
                </a:solidFill>
                <a:latin typeface="Arial" charset="0"/>
                <a:cs typeface="Arial" charset="0"/>
              </a:defRPr>
            </a:lvl1pPr>
            <a:lvl2pPr marL="742950" indent="-285750" eaLnBrk="0" hangingPunct="0">
              <a:defRPr sz="1400">
                <a:latin typeface="Arial" charset="0"/>
                <a:cs typeface="Arial" charset="0"/>
              </a:defRPr>
            </a:lvl2pPr>
            <a:lvl3pPr marL="1143000" indent="-228600" eaLnBrk="0" hangingPunct="0">
              <a:defRPr sz="1400">
                <a:latin typeface="Arial" charset="0"/>
                <a:cs typeface="Arial" charset="0"/>
              </a:defRPr>
            </a:lvl3pPr>
            <a:lvl4pPr marL="1600200" indent="-228600" eaLnBrk="0" hangingPunct="0">
              <a:defRPr sz="1400">
                <a:latin typeface="Arial" charset="0"/>
                <a:cs typeface="Arial" charset="0"/>
              </a:defRPr>
            </a:lvl4pPr>
            <a:lvl5pPr marL="2057400" indent="-228600" eaLnBrk="0" hangingPunct="0">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Global Gas Supply</a:t>
            </a:r>
          </a:p>
        </p:txBody>
      </p:sp>
      <p:sp>
        <p:nvSpPr>
          <p:cNvPr id="21" name="Text Box 35"/>
          <p:cNvSpPr txBox="1">
            <a:spLocks noChangeArrowheads="1"/>
          </p:cNvSpPr>
          <p:nvPr/>
        </p:nvSpPr>
        <p:spPr bwMode="auto">
          <a:xfrm>
            <a:off x="7399636" y="4139121"/>
            <a:ext cx="1205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Rest of World Conventional</a:t>
            </a:r>
            <a:endParaRPr lang="en-US" sz="1200" b="1" dirty="0">
              <a:solidFill>
                <a:schemeClr val="bg1"/>
              </a:solidFill>
            </a:endParaRPr>
          </a:p>
        </p:txBody>
      </p:sp>
      <p:sp>
        <p:nvSpPr>
          <p:cNvPr id="29" name="Text Box 35"/>
          <p:cNvSpPr txBox="1">
            <a:spLocks noChangeArrowheads="1"/>
          </p:cNvSpPr>
          <p:nvPr/>
        </p:nvSpPr>
        <p:spPr bwMode="auto">
          <a:xfrm>
            <a:off x="6807965" y="2227384"/>
            <a:ext cx="1796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Rest of World Unconventional</a:t>
            </a:r>
            <a:endParaRPr lang="en-US" sz="1200" b="1" dirty="0">
              <a:solidFill>
                <a:schemeClr val="bg1"/>
              </a:solidFill>
            </a:endParaRPr>
          </a:p>
        </p:txBody>
      </p:sp>
      <p:sp>
        <p:nvSpPr>
          <p:cNvPr id="31" name="TextBox 30"/>
          <p:cNvSpPr txBox="1"/>
          <p:nvPr/>
        </p:nvSpPr>
        <p:spPr>
          <a:xfrm>
            <a:off x="336578" y="1303039"/>
            <a:ext cx="603050" cy="276999"/>
          </a:xfrm>
          <a:prstGeom prst="rect">
            <a:avLst/>
          </a:prstGeom>
          <a:noFill/>
        </p:spPr>
        <p:txBody>
          <a:bodyPr wrap="none" rtlCol="0">
            <a:spAutoFit/>
          </a:bodyPr>
          <a:lstStyle/>
          <a:p>
            <a:r>
              <a:rPr lang="en-US" sz="1200" dirty="0" smtClean="0">
                <a:cs typeface="Arial" pitchFamily="34" charset="0"/>
              </a:rPr>
              <a:t>BCFD</a:t>
            </a:r>
          </a:p>
        </p:txBody>
      </p:sp>
      <p:sp>
        <p:nvSpPr>
          <p:cNvPr id="22" name="TextBox 21"/>
          <p:cNvSpPr txBox="1"/>
          <p:nvPr/>
        </p:nvSpPr>
        <p:spPr>
          <a:xfrm>
            <a:off x="14813" y="6553200"/>
            <a:ext cx="2652187" cy="246221"/>
          </a:xfrm>
          <a:prstGeom prst="rect">
            <a:avLst/>
          </a:prstGeom>
          <a:noFill/>
        </p:spPr>
        <p:txBody>
          <a:bodyPr wrap="square" rtlCol="0">
            <a:spAutoFit/>
          </a:bodyPr>
          <a:lstStyle/>
          <a:p>
            <a:r>
              <a:rPr lang="en-US" sz="1000" dirty="0" smtClean="0"/>
              <a:t>ExxonMobil 2013 Outlook for Energy</a:t>
            </a:r>
            <a:endParaRPr lang="en-US" sz="1000" dirty="0"/>
          </a:p>
        </p:txBody>
      </p:sp>
    </p:spTree>
    <p:extLst>
      <p:ext uri="{BB962C8B-B14F-4D97-AF65-F5344CB8AC3E}">
        <p14:creationId xmlns:p14="http://schemas.microsoft.com/office/powerpoint/2010/main" val="53843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7765" y="1830090"/>
            <a:ext cx="3960813"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7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0622" y="1830090"/>
            <a:ext cx="3962400" cy="435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dirty="0" smtClean="0"/>
              <a:t>Growth in Unconventional Production</a:t>
            </a:r>
            <a:endParaRPr lang="en-US" dirty="0"/>
          </a:p>
        </p:txBody>
      </p:sp>
      <p:sp>
        <p:nvSpPr>
          <p:cNvPr id="31" name="Text Box 11"/>
          <p:cNvSpPr txBox="1">
            <a:spLocks noChangeArrowheads="1"/>
          </p:cNvSpPr>
          <p:nvPr/>
        </p:nvSpPr>
        <p:spPr bwMode="auto">
          <a:xfrm>
            <a:off x="4472436" y="1219200"/>
            <a:ext cx="2379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dirty="0" smtClean="0">
                <a:solidFill>
                  <a:srgbClr val="008DD0"/>
                </a:solidFill>
              </a:rPr>
              <a:t>Production by Region</a:t>
            </a:r>
            <a:endParaRPr lang="en-US" b="1" dirty="0">
              <a:solidFill>
                <a:srgbClr val="008DD0"/>
              </a:solidFill>
            </a:endParaRPr>
          </a:p>
        </p:txBody>
      </p:sp>
      <p:sp>
        <p:nvSpPr>
          <p:cNvPr id="32" name="Text Box 12"/>
          <p:cNvSpPr txBox="1">
            <a:spLocks noChangeArrowheads="1"/>
          </p:cNvSpPr>
          <p:nvPr/>
        </p:nvSpPr>
        <p:spPr bwMode="auto">
          <a:xfrm>
            <a:off x="4472436" y="1524000"/>
            <a:ext cx="1443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dirty="0">
                <a:solidFill>
                  <a:schemeClr val="tx1"/>
                </a:solidFill>
              </a:rPr>
              <a:t>BCFD</a:t>
            </a:r>
          </a:p>
        </p:txBody>
      </p:sp>
      <p:sp>
        <p:nvSpPr>
          <p:cNvPr id="57" name="Text Box 11"/>
          <p:cNvSpPr txBox="1">
            <a:spLocks noChangeArrowheads="1"/>
          </p:cNvSpPr>
          <p:nvPr/>
        </p:nvSpPr>
        <p:spPr bwMode="auto">
          <a:xfrm>
            <a:off x="357636" y="1219200"/>
            <a:ext cx="2379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dirty="0" smtClean="0">
                <a:solidFill>
                  <a:srgbClr val="008DD0"/>
                </a:solidFill>
              </a:rPr>
              <a:t>Production by Type</a:t>
            </a:r>
            <a:endParaRPr lang="en-US" b="1" dirty="0">
              <a:solidFill>
                <a:srgbClr val="008DD0"/>
              </a:solidFill>
            </a:endParaRPr>
          </a:p>
        </p:txBody>
      </p:sp>
      <p:sp>
        <p:nvSpPr>
          <p:cNvPr id="58" name="Text Box 12"/>
          <p:cNvSpPr txBox="1">
            <a:spLocks noChangeArrowheads="1"/>
          </p:cNvSpPr>
          <p:nvPr/>
        </p:nvSpPr>
        <p:spPr bwMode="auto">
          <a:xfrm>
            <a:off x="357636" y="1524000"/>
            <a:ext cx="14430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dirty="0">
                <a:solidFill>
                  <a:schemeClr val="tx1"/>
                </a:solidFill>
              </a:rPr>
              <a:t>BCFD</a:t>
            </a:r>
          </a:p>
        </p:txBody>
      </p:sp>
      <p:sp>
        <p:nvSpPr>
          <p:cNvPr id="62" name="TextBox 61"/>
          <p:cNvSpPr txBox="1"/>
          <p:nvPr/>
        </p:nvSpPr>
        <p:spPr>
          <a:xfrm>
            <a:off x="2743200" y="5410200"/>
            <a:ext cx="1219200" cy="276999"/>
          </a:xfrm>
          <a:prstGeom prst="rect">
            <a:avLst/>
          </a:prstGeom>
          <a:noFill/>
        </p:spPr>
        <p:txBody>
          <a:bodyPr wrap="square" rtlCol="0">
            <a:spAutoFit/>
          </a:bodyPr>
          <a:lstStyle/>
          <a:p>
            <a:pPr algn="r"/>
            <a:r>
              <a:rPr lang="en-US" sz="1200" b="1" dirty="0" smtClean="0">
                <a:solidFill>
                  <a:schemeClr val="bg1"/>
                </a:solidFill>
                <a:cs typeface="Arial" pitchFamily="34" charset="0"/>
              </a:rPr>
              <a:t>Tight</a:t>
            </a:r>
            <a:endParaRPr lang="en-US" sz="1200" b="1" dirty="0">
              <a:solidFill>
                <a:schemeClr val="bg1"/>
              </a:solidFill>
              <a:cs typeface="Arial" pitchFamily="34" charset="0"/>
            </a:endParaRPr>
          </a:p>
        </p:txBody>
      </p:sp>
      <p:sp>
        <p:nvSpPr>
          <p:cNvPr id="63" name="TextBox 62"/>
          <p:cNvSpPr txBox="1"/>
          <p:nvPr/>
        </p:nvSpPr>
        <p:spPr>
          <a:xfrm>
            <a:off x="2057400" y="4980782"/>
            <a:ext cx="1905000" cy="276999"/>
          </a:xfrm>
          <a:prstGeom prst="rect">
            <a:avLst/>
          </a:prstGeom>
          <a:noFill/>
        </p:spPr>
        <p:txBody>
          <a:bodyPr wrap="square" rtlCol="0">
            <a:spAutoFit/>
          </a:bodyPr>
          <a:lstStyle/>
          <a:p>
            <a:pPr algn="r"/>
            <a:r>
              <a:rPr lang="en-US" sz="1200" b="1" dirty="0" smtClean="0">
                <a:solidFill>
                  <a:schemeClr val="bg1"/>
                </a:solidFill>
                <a:cs typeface="Arial" pitchFamily="34" charset="0"/>
              </a:rPr>
              <a:t>Coal Bed Methane</a:t>
            </a:r>
            <a:endParaRPr lang="en-US" sz="1200" b="1" dirty="0">
              <a:solidFill>
                <a:schemeClr val="bg1"/>
              </a:solidFill>
              <a:cs typeface="Arial" pitchFamily="34" charset="0"/>
            </a:endParaRPr>
          </a:p>
        </p:txBody>
      </p:sp>
      <p:sp>
        <p:nvSpPr>
          <p:cNvPr id="64" name="TextBox 63"/>
          <p:cNvSpPr txBox="1"/>
          <p:nvPr/>
        </p:nvSpPr>
        <p:spPr>
          <a:xfrm>
            <a:off x="2743200" y="3763089"/>
            <a:ext cx="1219200" cy="276999"/>
          </a:xfrm>
          <a:prstGeom prst="rect">
            <a:avLst/>
          </a:prstGeom>
          <a:noFill/>
        </p:spPr>
        <p:txBody>
          <a:bodyPr wrap="square" rtlCol="0">
            <a:spAutoFit/>
          </a:bodyPr>
          <a:lstStyle/>
          <a:p>
            <a:pPr algn="r"/>
            <a:r>
              <a:rPr lang="en-US" sz="1200" b="1" dirty="0" smtClean="0">
                <a:cs typeface="Arial" pitchFamily="34" charset="0"/>
              </a:rPr>
              <a:t>Shale</a:t>
            </a:r>
            <a:endParaRPr lang="en-US" sz="1200" b="1" dirty="0">
              <a:cs typeface="Arial" pitchFamily="34" charset="0"/>
            </a:endParaRPr>
          </a:p>
        </p:txBody>
      </p:sp>
      <p:sp>
        <p:nvSpPr>
          <p:cNvPr id="66" name="TextBox 65"/>
          <p:cNvSpPr txBox="1"/>
          <p:nvPr/>
        </p:nvSpPr>
        <p:spPr>
          <a:xfrm>
            <a:off x="6858000" y="2590800"/>
            <a:ext cx="1219200" cy="276999"/>
          </a:xfrm>
          <a:prstGeom prst="rect">
            <a:avLst/>
          </a:prstGeom>
          <a:noFill/>
        </p:spPr>
        <p:txBody>
          <a:bodyPr wrap="square" rtlCol="0">
            <a:spAutoFit/>
          </a:bodyPr>
          <a:lstStyle/>
          <a:p>
            <a:pPr algn="r"/>
            <a:r>
              <a:rPr lang="en-US" sz="1200" b="1" dirty="0" smtClean="0">
                <a:cs typeface="Arial" pitchFamily="34" charset="0"/>
              </a:rPr>
              <a:t>Rest of World</a:t>
            </a:r>
            <a:endParaRPr lang="en-US" sz="1200" b="1" dirty="0">
              <a:cs typeface="Arial" pitchFamily="34" charset="0"/>
            </a:endParaRPr>
          </a:p>
        </p:txBody>
      </p:sp>
      <p:sp>
        <p:nvSpPr>
          <p:cNvPr id="67" name="TextBox 66"/>
          <p:cNvSpPr txBox="1"/>
          <p:nvPr/>
        </p:nvSpPr>
        <p:spPr>
          <a:xfrm>
            <a:off x="6858000" y="3456801"/>
            <a:ext cx="1219200" cy="276999"/>
          </a:xfrm>
          <a:prstGeom prst="rect">
            <a:avLst/>
          </a:prstGeom>
          <a:noFill/>
        </p:spPr>
        <p:txBody>
          <a:bodyPr wrap="square" rtlCol="0">
            <a:spAutoFit/>
          </a:bodyPr>
          <a:lstStyle/>
          <a:p>
            <a:pPr algn="r"/>
            <a:r>
              <a:rPr lang="en-US" sz="1200" b="1" dirty="0" smtClean="0">
                <a:solidFill>
                  <a:schemeClr val="bg1"/>
                </a:solidFill>
                <a:cs typeface="Arial" pitchFamily="34" charset="0"/>
              </a:rPr>
              <a:t>Asia Pacific</a:t>
            </a:r>
            <a:endParaRPr lang="en-US" sz="1200" b="1" dirty="0">
              <a:solidFill>
                <a:schemeClr val="bg1"/>
              </a:solidFill>
              <a:cs typeface="Arial" pitchFamily="34" charset="0"/>
            </a:endParaRPr>
          </a:p>
        </p:txBody>
      </p:sp>
      <p:sp>
        <p:nvSpPr>
          <p:cNvPr id="68" name="TextBox 67"/>
          <p:cNvSpPr txBox="1"/>
          <p:nvPr/>
        </p:nvSpPr>
        <p:spPr>
          <a:xfrm>
            <a:off x="6858000" y="4572000"/>
            <a:ext cx="1219200" cy="276999"/>
          </a:xfrm>
          <a:prstGeom prst="rect">
            <a:avLst/>
          </a:prstGeom>
          <a:noFill/>
        </p:spPr>
        <p:txBody>
          <a:bodyPr wrap="square" rtlCol="0">
            <a:spAutoFit/>
          </a:bodyPr>
          <a:lstStyle/>
          <a:p>
            <a:pPr algn="r"/>
            <a:r>
              <a:rPr lang="en-US" sz="1200" b="1" dirty="0" smtClean="0">
                <a:solidFill>
                  <a:schemeClr val="bg1"/>
                </a:solidFill>
                <a:cs typeface="Arial" pitchFamily="34" charset="0"/>
              </a:rPr>
              <a:t>Americas</a:t>
            </a:r>
            <a:endParaRPr lang="en-US" sz="1200" b="1" dirty="0">
              <a:solidFill>
                <a:schemeClr val="bg1"/>
              </a:solidFill>
              <a:cs typeface="Arial" pitchFamily="34" charset="0"/>
            </a:endParaRPr>
          </a:p>
        </p:txBody>
      </p:sp>
      <p:sp>
        <p:nvSpPr>
          <p:cNvPr id="15" name="TextBox 14"/>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244272483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910" y="3995156"/>
            <a:ext cx="3448050"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1910" y="1313134"/>
            <a:ext cx="344805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North America Energy Balance</a:t>
            </a:r>
            <a:endParaRPr lang="en-US" sz="2800" b="1" dirty="0">
              <a:solidFill>
                <a:srgbClr val="013C80"/>
              </a:solidFill>
              <a:latin typeface="55 Helvetica Roman"/>
              <a:cs typeface="Arial" pitchFamily="34" charset="0"/>
            </a:endParaRPr>
          </a:p>
        </p:txBody>
      </p:sp>
      <p:sp>
        <p:nvSpPr>
          <p:cNvPr id="70" name="TextBox 69"/>
          <p:cNvSpPr txBox="1"/>
          <p:nvPr/>
        </p:nvSpPr>
        <p:spPr>
          <a:xfrm>
            <a:off x="1964333" y="1256616"/>
            <a:ext cx="423514" cy="307777"/>
          </a:xfrm>
          <a:prstGeom prst="rect">
            <a:avLst/>
          </a:prstGeom>
          <a:noFill/>
        </p:spPr>
        <p:txBody>
          <a:bodyPr wrap="none" rtlCol="0">
            <a:spAutoFit/>
          </a:bodyPr>
          <a:lstStyle/>
          <a:p>
            <a:pPr algn="ctr"/>
            <a:r>
              <a:rPr lang="en-US" sz="1400" b="1" dirty="0" smtClean="0">
                <a:cs typeface="Arial" pitchFamily="34" charset="0"/>
              </a:rPr>
              <a:t>Oil</a:t>
            </a:r>
          </a:p>
        </p:txBody>
      </p:sp>
      <p:sp>
        <p:nvSpPr>
          <p:cNvPr id="72" name="TextBox 71"/>
          <p:cNvSpPr txBox="1"/>
          <p:nvPr/>
        </p:nvSpPr>
        <p:spPr>
          <a:xfrm>
            <a:off x="2114722" y="2477553"/>
            <a:ext cx="1446663" cy="276999"/>
          </a:xfrm>
          <a:prstGeom prst="rect">
            <a:avLst/>
          </a:prstGeom>
          <a:noFill/>
          <a:effectLst/>
        </p:spPr>
        <p:txBody>
          <a:bodyPr wrap="square" rtlCol="0">
            <a:spAutoFit/>
          </a:bodyPr>
          <a:lstStyle/>
          <a:p>
            <a:pPr algn="r"/>
            <a:r>
              <a:rPr lang="en-US" sz="1200" b="1" dirty="0" smtClean="0">
                <a:solidFill>
                  <a:schemeClr val="bg1"/>
                </a:solidFill>
              </a:rPr>
              <a:t>Regional Supply</a:t>
            </a:r>
            <a:endParaRPr lang="en-US" sz="1200" b="1" dirty="0">
              <a:solidFill>
                <a:schemeClr val="bg1"/>
              </a:solidFill>
            </a:endParaRPr>
          </a:p>
        </p:txBody>
      </p:sp>
      <p:sp>
        <p:nvSpPr>
          <p:cNvPr id="74" name="TextBox 73"/>
          <p:cNvSpPr txBox="1"/>
          <p:nvPr/>
        </p:nvSpPr>
        <p:spPr>
          <a:xfrm>
            <a:off x="1914287" y="3923775"/>
            <a:ext cx="522900" cy="307777"/>
          </a:xfrm>
          <a:prstGeom prst="rect">
            <a:avLst/>
          </a:prstGeom>
          <a:noFill/>
        </p:spPr>
        <p:txBody>
          <a:bodyPr wrap="none" rtlCol="0">
            <a:spAutoFit/>
          </a:bodyPr>
          <a:lstStyle/>
          <a:p>
            <a:pPr algn="ctr"/>
            <a:r>
              <a:rPr lang="en-US" sz="1400" b="1" dirty="0" smtClean="0">
                <a:cs typeface="Arial" pitchFamily="34" charset="0"/>
              </a:rPr>
              <a:t>Gas</a:t>
            </a:r>
          </a:p>
        </p:txBody>
      </p:sp>
      <p:sp>
        <p:nvSpPr>
          <p:cNvPr id="96" name="TextBox 95"/>
          <p:cNvSpPr txBox="1"/>
          <p:nvPr/>
        </p:nvSpPr>
        <p:spPr>
          <a:xfrm>
            <a:off x="5607" y="899389"/>
            <a:ext cx="1343638" cy="276999"/>
          </a:xfrm>
          <a:prstGeom prst="rect">
            <a:avLst/>
          </a:prstGeom>
          <a:noFill/>
        </p:spPr>
        <p:txBody>
          <a:bodyPr wrap="none" rtlCol="0">
            <a:spAutoFit/>
          </a:bodyPr>
          <a:lstStyle>
            <a:defPPr>
              <a:defRPr lang="en-US"/>
            </a:defPPr>
            <a:lvl1pPr>
              <a:defRPr sz="1200">
                <a:cs typeface="Arial" pitchFamily="34" charset="0"/>
              </a:defRPr>
            </a:lvl1pPr>
          </a:lstStyle>
          <a:p>
            <a:r>
              <a:rPr lang="en-US" dirty="0"/>
              <a:t>Quadrillion BTUs</a:t>
            </a:r>
          </a:p>
        </p:txBody>
      </p:sp>
      <p:sp>
        <p:nvSpPr>
          <p:cNvPr id="97" name="TextBox 96"/>
          <p:cNvSpPr txBox="1"/>
          <p:nvPr/>
        </p:nvSpPr>
        <p:spPr>
          <a:xfrm>
            <a:off x="703204" y="1590619"/>
            <a:ext cx="1182983"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200" b="1" dirty="0" smtClean="0">
                <a:solidFill>
                  <a:schemeClr val="bg1"/>
                </a:solidFill>
              </a:rPr>
              <a:t>Net Imports</a:t>
            </a:r>
            <a:endParaRPr lang="en-US" sz="1200" b="1" dirty="0">
              <a:solidFill>
                <a:schemeClr val="bg1"/>
              </a:solidFill>
            </a:endParaRPr>
          </a:p>
        </p:txBody>
      </p:sp>
      <p:sp>
        <p:nvSpPr>
          <p:cNvPr id="98" name="TextBox 97"/>
          <p:cNvSpPr txBox="1"/>
          <p:nvPr/>
        </p:nvSpPr>
        <p:spPr>
          <a:xfrm>
            <a:off x="2895600" y="1307187"/>
            <a:ext cx="1163174" cy="276999"/>
          </a:xfrm>
          <a:prstGeom prst="rect">
            <a:avLst/>
          </a:prstGeom>
          <a:noFill/>
          <a:effectLst/>
        </p:spPr>
        <p:txBody>
          <a:bodyPr wrap="square" rtlCol="0">
            <a:spAutoFit/>
          </a:bodyPr>
          <a:lstStyle/>
          <a:p>
            <a:pPr algn="r"/>
            <a:r>
              <a:rPr lang="en-US" sz="1200" b="1" dirty="0" smtClean="0"/>
              <a:t>Net Exports</a:t>
            </a:r>
            <a:endParaRPr lang="en-US" sz="1200" b="1" dirty="0"/>
          </a:p>
        </p:txBody>
      </p:sp>
      <p:cxnSp>
        <p:nvCxnSpPr>
          <p:cNvPr id="99" name="Straight Arrow Connector 98"/>
          <p:cNvCxnSpPr/>
          <p:nvPr/>
        </p:nvCxnSpPr>
        <p:spPr>
          <a:xfrm>
            <a:off x="3387679" y="1508565"/>
            <a:ext cx="98047" cy="24403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1" name="Group 80"/>
          <p:cNvGrpSpPr>
            <a:grpSpLocks noChangeAspect="1"/>
          </p:cNvGrpSpPr>
          <p:nvPr/>
        </p:nvGrpSpPr>
        <p:grpSpPr>
          <a:xfrm>
            <a:off x="5105400" y="381000"/>
            <a:ext cx="3733800" cy="2682240"/>
            <a:chOff x="453713" y="550632"/>
            <a:chExt cx="3926870" cy="2926080"/>
          </a:xfrm>
          <a:solidFill>
            <a:schemeClr val="bg1">
              <a:lumMod val="65000"/>
            </a:schemeClr>
          </a:solidFill>
        </p:grpSpPr>
        <p:sp>
          <p:nvSpPr>
            <p:cNvPr id="100" name="Freeform 459"/>
            <p:cNvSpPr>
              <a:spLocks noChangeAspect="1"/>
            </p:cNvSpPr>
            <p:nvPr/>
          </p:nvSpPr>
          <p:spPr bwMode="auto">
            <a:xfrm>
              <a:off x="1572374" y="793317"/>
              <a:ext cx="2699578" cy="1398323"/>
            </a:xfrm>
            <a:custGeom>
              <a:avLst/>
              <a:gdLst>
                <a:gd name="T0" fmla="*/ 984 w 1181"/>
                <a:gd name="T1" fmla="*/ 542 h 616"/>
                <a:gd name="T2" fmla="*/ 1034 w 1181"/>
                <a:gd name="T3" fmla="*/ 546 h 616"/>
                <a:gd name="T4" fmla="*/ 1033 w 1181"/>
                <a:gd name="T5" fmla="*/ 535 h 616"/>
                <a:gd name="T6" fmla="*/ 993 w 1181"/>
                <a:gd name="T7" fmla="*/ 496 h 616"/>
                <a:gd name="T8" fmla="*/ 1011 w 1181"/>
                <a:gd name="T9" fmla="*/ 473 h 616"/>
                <a:gd name="T10" fmla="*/ 929 w 1181"/>
                <a:gd name="T11" fmla="*/ 477 h 616"/>
                <a:gd name="T12" fmla="*/ 1028 w 1181"/>
                <a:gd name="T13" fmla="*/ 442 h 616"/>
                <a:gd name="T14" fmla="*/ 1180 w 1181"/>
                <a:gd name="T15" fmla="*/ 386 h 616"/>
                <a:gd name="T16" fmla="*/ 1149 w 1181"/>
                <a:gd name="T17" fmla="*/ 366 h 616"/>
                <a:gd name="T18" fmla="*/ 1129 w 1181"/>
                <a:gd name="T19" fmla="*/ 345 h 616"/>
                <a:gd name="T20" fmla="*/ 1115 w 1181"/>
                <a:gd name="T21" fmla="*/ 247 h 616"/>
                <a:gd name="T22" fmla="*/ 1045 w 1181"/>
                <a:gd name="T23" fmla="*/ 288 h 616"/>
                <a:gd name="T24" fmla="*/ 1029 w 1181"/>
                <a:gd name="T25" fmla="*/ 222 h 616"/>
                <a:gd name="T26" fmla="*/ 937 w 1181"/>
                <a:gd name="T27" fmla="*/ 219 h 616"/>
                <a:gd name="T28" fmla="*/ 919 w 1181"/>
                <a:gd name="T29" fmla="*/ 260 h 616"/>
                <a:gd name="T30" fmla="*/ 829 w 1181"/>
                <a:gd name="T31" fmla="*/ 358 h 616"/>
                <a:gd name="T32" fmla="*/ 766 w 1181"/>
                <a:gd name="T33" fmla="*/ 390 h 616"/>
                <a:gd name="T34" fmla="*/ 662 w 1181"/>
                <a:gd name="T35" fmla="*/ 313 h 616"/>
                <a:gd name="T36" fmla="*/ 694 w 1181"/>
                <a:gd name="T37" fmla="*/ 233 h 616"/>
                <a:gd name="T38" fmla="*/ 797 w 1181"/>
                <a:gd name="T39" fmla="*/ 178 h 616"/>
                <a:gd name="T40" fmla="*/ 878 w 1181"/>
                <a:gd name="T41" fmla="*/ 132 h 616"/>
                <a:gd name="T42" fmla="*/ 971 w 1181"/>
                <a:gd name="T43" fmla="*/ 112 h 616"/>
                <a:gd name="T44" fmla="*/ 977 w 1181"/>
                <a:gd name="T45" fmla="*/ 77 h 616"/>
                <a:gd name="T46" fmla="*/ 881 w 1181"/>
                <a:gd name="T47" fmla="*/ 108 h 616"/>
                <a:gd name="T48" fmla="*/ 862 w 1181"/>
                <a:gd name="T49" fmla="*/ 79 h 616"/>
                <a:gd name="T50" fmla="*/ 881 w 1181"/>
                <a:gd name="T51" fmla="*/ 32 h 616"/>
                <a:gd name="T52" fmla="*/ 919 w 1181"/>
                <a:gd name="T53" fmla="*/ 0 h 616"/>
                <a:gd name="T54" fmla="*/ 811 w 1181"/>
                <a:gd name="T55" fmla="*/ 73 h 616"/>
                <a:gd name="T56" fmla="*/ 769 w 1181"/>
                <a:gd name="T57" fmla="*/ 115 h 616"/>
                <a:gd name="T58" fmla="*/ 792 w 1181"/>
                <a:gd name="T59" fmla="*/ 81 h 616"/>
                <a:gd name="T60" fmla="*/ 734 w 1181"/>
                <a:gd name="T61" fmla="*/ 112 h 616"/>
                <a:gd name="T62" fmla="*/ 605 w 1181"/>
                <a:gd name="T63" fmla="*/ 101 h 616"/>
                <a:gd name="T64" fmla="*/ 540 w 1181"/>
                <a:gd name="T65" fmla="*/ 112 h 616"/>
                <a:gd name="T66" fmla="*/ 492 w 1181"/>
                <a:gd name="T67" fmla="*/ 85 h 616"/>
                <a:gd name="T68" fmla="*/ 423 w 1181"/>
                <a:gd name="T69" fmla="*/ 81 h 616"/>
                <a:gd name="T70" fmla="*/ 406 w 1181"/>
                <a:gd name="T71" fmla="*/ 70 h 616"/>
                <a:gd name="T72" fmla="*/ 303 w 1181"/>
                <a:gd name="T73" fmla="*/ 81 h 616"/>
                <a:gd name="T74" fmla="*/ 3 w 1181"/>
                <a:gd name="T75" fmla="*/ 245 h 616"/>
                <a:gd name="T76" fmla="*/ 25 w 1181"/>
                <a:gd name="T77" fmla="*/ 272 h 616"/>
                <a:gd name="T78" fmla="*/ 59 w 1181"/>
                <a:gd name="T79" fmla="*/ 318 h 616"/>
                <a:gd name="T80" fmla="*/ 29 w 1181"/>
                <a:gd name="T81" fmla="*/ 397 h 616"/>
                <a:gd name="T82" fmla="*/ 75 w 1181"/>
                <a:gd name="T83" fmla="*/ 470 h 616"/>
                <a:gd name="T84" fmla="*/ 592 w 1181"/>
                <a:gd name="T85" fmla="*/ 489 h 616"/>
                <a:gd name="T86" fmla="*/ 658 w 1181"/>
                <a:gd name="T87" fmla="*/ 491 h 616"/>
                <a:gd name="T88" fmla="*/ 668 w 1181"/>
                <a:gd name="T89" fmla="*/ 524 h 616"/>
                <a:gd name="T90" fmla="*/ 718 w 1181"/>
                <a:gd name="T91" fmla="*/ 561 h 616"/>
                <a:gd name="T92" fmla="*/ 667 w 1181"/>
                <a:gd name="T93" fmla="*/ 589 h 616"/>
                <a:gd name="T94" fmla="*/ 723 w 1181"/>
                <a:gd name="T95" fmla="*/ 594 h 616"/>
                <a:gd name="T96" fmla="*/ 712 w 1181"/>
                <a:gd name="T97" fmla="*/ 586 h 616"/>
                <a:gd name="T98" fmla="*/ 782 w 1181"/>
                <a:gd name="T99" fmla="*/ 564 h 616"/>
                <a:gd name="T100" fmla="*/ 916 w 1181"/>
                <a:gd name="T101" fmla="*/ 501 h 616"/>
                <a:gd name="T102" fmla="*/ 937 w 1181"/>
                <a:gd name="T103" fmla="*/ 54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1" h="616">
                  <a:moveTo>
                    <a:pt x="937" y="546"/>
                  </a:moveTo>
                  <a:lnTo>
                    <a:pt x="977" y="536"/>
                  </a:lnTo>
                  <a:lnTo>
                    <a:pt x="973" y="542"/>
                  </a:lnTo>
                  <a:lnTo>
                    <a:pt x="984" y="542"/>
                  </a:lnTo>
                  <a:lnTo>
                    <a:pt x="945" y="568"/>
                  </a:lnTo>
                  <a:lnTo>
                    <a:pt x="949" y="581"/>
                  </a:lnTo>
                  <a:lnTo>
                    <a:pt x="979" y="561"/>
                  </a:lnTo>
                  <a:lnTo>
                    <a:pt x="1034" y="546"/>
                  </a:lnTo>
                  <a:lnTo>
                    <a:pt x="1061" y="531"/>
                  </a:lnTo>
                  <a:lnTo>
                    <a:pt x="1053" y="523"/>
                  </a:lnTo>
                  <a:lnTo>
                    <a:pt x="1055" y="508"/>
                  </a:lnTo>
                  <a:lnTo>
                    <a:pt x="1033" y="535"/>
                  </a:lnTo>
                  <a:lnTo>
                    <a:pt x="1003" y="535"/>
                  </a:lnTo>
                  <a:lnTo>
                    <a:pt x="985" y="524"/>
                  </a:lnTo>
                  <a:lnTo>
                    <a:pt x="984" y="515"/>
                  </a:lnTo>
                  <a:lnTo>
                    <a:pt x="993" y="496"/>
                  </a:lnTo>
                  <a:lnTo>
                    <a:pt x="979" y="498"/>
                  </a:lnTo>
                  <a:lnTo>
                    <a:pt x="971" y="488"/>
                  </a:lnTo>
                  <a:lnTo>
                    <a:pt x="1009" y="480"/>
                  </a:lnTo>
                  <a:lnTo>
                    <a:pt x="1011" y="473"/>
                  </a:lnTo>
                  <a:lnTo>
                    <a:pt x="999" y="464"/>
                  </a:lnTo>
                  <a:lnTo>
                    <a:pt x="937" y="481"/>
                  </a:lnTo>
                  <a:lnTo>
                    <a:pt x="883" y="513"/>
                  </a:lnTo>
                  <a:lnTo>
                    <a:pt x="929" y="477"/>
                  </a:lnTo>
                  <a:lnTo>
                    <a:pt x="955" y="463"/>
                  </a:lnTo>
                  <a:lnTo>
                    <a:pt x="966" y="463"/>
                  </a:lnTo>
                  <a:lnTo>
                    <a:pt x="981" y="447"/>
                  </a:lnTo>
                  <a:lnTo>
                    <a:pt x="1028" y="442"/>
                  </a:lnTo>
                  <a:lnTo>
                    <a:pt x="1090" y="446"/>
                  </a:lnTo>
                  <a:lnTo>
                    <a:pt x="1120" y="425"/>
                  </a:lnTo>
                  <a:lnTo>
                    <a:pt x="1174" y="407"/>
                  </a:lnTo>
                  <a:lnTo>
                    <a:pt x="1180" y="386"/>
                  </a:lnTo>
                  <a:lnTo>
                    <a:pt x="1174" y="375"/>
                  </a:lnTo>
                  <a:lnTo>
                    <a:pt x="1163" y="375"/>
                  </a:lnTo>
                  <a:lnTo>
                    <a:pt x="1164" y="366"/>
                  </a:lnTo>
                  <a:lnTo>
                    <a:pt x="1149" y="366"/>
                  </a:lnTo>
                  <a:lnTo>
                    <a:pt x="1166" y="359"/>
                  </a:lnTo>
                  <a:lnTo>
                    <a:pt x="1146" y="354"/>
                  </a:lnTo>
                  <a:lnTo>
                    <a:pt x="1145" y="346"/>
                  </a:lnTo>
                  <a:lnTo>
                    <a:pt x="1129" y="345"/>
                  </a:lnTo>
                  <a:lnTo>
                    <a:pt x="1129" y="336"/>
                  </a:lnTo>
                  <a:lnTo>
                    <a:pt x="1116" y="325"/>
                  </a:lnTo>
                  <a:lnTo>
                    <a:pt x="1131" y="309"/>
                  </a:lnTo>
                  <a:lnTo>
                    <a:pt x="1115" y="247"/>
                  </a:lnTo>
                  <a:lnTo>
                    <a:pt x="1095" y="257"/>
                  </a:lnTo>
                  <a:lnTo>
                    <a:pt x="1096" y="264"/>
                  </a:lnTo>
                  <a:lnTo>
                    <a:pt x="1086" y="272"/>
                  </a:lnTo>
                  <a:lnTo>
                    <a:pt x="1045" y="288"/>
                  </a:lnTo>
                  <a:lnTo>
                    <a:pt x="1033" y="267"/>
                  </a:lnTo>
                  <a:lnTo>
                    <a:pt x="1049" y="237"/>
                  </a:lnTo>
                  <a:lnTo>
                    <a:pt x="1021" y="229"/>
                  </a:lnTo>
                  <a:lnTo>
                    <a:pt x="1029" y="222"/>
                  </a:lnTo>
                  <a:lnTo>
                    <a:pt x="1008" y="207"/>
                  </a:lnTo>
                  <a:lnTo>
                    <a:pt x="955" y="206"/>
                  </a:lnTo>
                  <a:lnTo>
                    <a:pt x="942" y="211"/>
                  </a:lnTo>
                  <a:lnTo>
                    <a:pt x="937" y="219"/>
                  </a:lnTo>
                  <a:lnTo>
                    <a:pt x="942" y="222"/>
                  </a:lnTo>
                  <a:lnTo>
                    <a:pt x="923" y="239"/>
                  </a:lnTo>
                  <a:lnTo>
                    <a:pt x="928" y="244"/>
                  </a:lnTo>
                  <a:lnTo>
                    <a:pt x="919" y="260"/>
                  </a:lnTo>
                  <a:lnTo>
                    <a:pt x="891" y="276"/>
                  </a:lnTo>
                  <a:lnTo>
                    <a:pt x="902" y="286"/>
                  </a:lnTo>
                  <a:lnTo>
                    <a:pt x="886" y="330"/>
                  </a:lnTo>
                  <a:lnTo>
                    <a:pt x="829" y="358"/>
                  </a:lnTo>
                  <a:lnTo>
                    <a:pt x="819" y="406"/>
                  </a:lnTo>
                  <a:lnTo>
                    <a:pt x="787" y="423"/>
                  </a:lnTo>
                  <a:lnTo>
                    <a:pt x="785" y="429"/>
                  </a:lnTo>
                  <a:lnTo>
                    <a:pt x="766" y="390"/>
                  </a:lnTo>
                  <a:lnTo>
                    <a:pt x="792" y="350"/>
                  </a:lnTo>
                  <a:lnTo>
                    <a:pt x="751" y="345"/>
                  </a:lnTo>
                  <a:lnTo>
                    <a:pt x="686" y="305"/>
                  </a:lnTo>
                  <a:lnTo>
                    <a:pt x="662" y="313"/>
                  </a:lnTo>
                  <a:lnTo>
                    <a:pt x="676" y="278"/>
                  </a:lnTo>
                  <a:lnTo>
                    <a:pt x="655" y="278"/>
                  </a:lnTo>
                  <a:lnTo>
                    <a:pt x="658" y="272"/>
                  </a:lnTo>
                  <a:lnTo>
                    <a:pt x="694" y="233"/>
                  </a:lnTo>
                  <a:lnTo>
                    <a:pt x="734" y="214"/>
                  </a:lnTo>
                  <a:lnTo>
                    <a:pt x="740" y="204"/>
                  </a:lnTo>
                  <a:lnTo>
                    <a:pt x="774" y="198"/>
                  </a:lnTo>
                  <a:lnTo>
                    <a:pt x="797" y="178"/>
                  </a:lnTo>
                  <a:lnTo>
                    <a:pt x="819" y="178"/>
                  </a:lnTo>
                  <a:lnTo>
                    <a:pt x="854" y="161"/>
                  </a:lnTo>
                  <a:lnTo>
                    <a:pt x="883" y="138"/>
                  </a:lnTo>
                  <a:lnTo>
                    <a:pt x="878" y="132"/>
                  </a:lnTo>
                  <a:lnTo>
                    <a:pt x="897" y="131"/>
                  </a:lnTo>
                  <a:lnTo>
                    <a:pt x="913" y="138"/>
                  </a:lnTo>
                  <a:lnTo>
                    <a:pt x="958" y="123"/>
                  </a:lnTo>
                  <a:lnTo>
                    <a:pt x="971" y="112"/>
                  </a:lnTo>
                  <a:lnTo>
                    <a:pt x="957" y="108"/>
                  </a:lnTo>
                  <a:lnTo>
                    <a:pt x="991" y="85"/>
                  </a:lnTo>
                  <a:lnTo>
                    <a:pt x="973" y="81"/>
                  </a:lnTo>
                  <a:lnTo>
                    <a:pt x="977" y="77"/>
                  </a:lnTo>
                  <a:lnTo>
                    <a:pt x="945" y="73"/>
                  </a:lnTo>
                  <a:lnTo>
                    <a:pt x="921" y="103"/>
                  </a:lnTo>
                  <a:lnTo>
                    <a:pt x="882" y="120"/>
                  </a:lnTo>
                  <a:lnTo>
                    <a:pt x="881" y="108"/>
                  </a:lnTo>
                  <a:lnTo>
                    <a:pt x="895" y="92"/>
                  </a:lnTo>
                  <a:lnTo>
                    <a:pt x="891" y="84"/>
                  </a:lnTo>
                  <a:lnTo>
                    <a:pt x="867" y="96"/>
                  </a:lnTo>
                  <a:lnTo>
                    <a:pt x="862" y="79"/>
                  </a:lnTo>
                  <a:lnTo>
                    <a:pt x="852" y="74"/>
                  </a:lnTo>
                  <a:lnTo>
                    <a:pt x="872" y="69"/>
                  </a:lnTo>
                  <a:lnTo>
                    <a:pt x="865" y="38"/>
                  </a:lnTo>
                  <a:lnTo>
                    <a:pt x="881" y="32"/>
                  </a:lnTo>
                  <a:lnTo>
                    <a:pt x="881" y="26"/>
                  </a:lnTo>
                  <a:lnTo>
                    <a:pt x="909" y="24"/>
                  </a:lnTo>
                  <a:lnTo>
                    <a:pt x="949" y="5"/>
                  </a:lnTo>
                  <a:lnTo>
                    <a:pt x="919" y="0"/>
                  </a:lnTo>
                  <a:lnTo>
                    <a:pt x="877" y="10"/>
                  </a:lnTo>
                  <a:lnTo>
                    <a:pt x="852" y="40"/>
                  </a:lnTo>
                  <a:lnTo>
                    <a:pt x="805" y="63"/>
                  </a:lnTo>
                  <a:lnTo>
                    <a:pt x="811" y="73"/>
                  </a:lnTo>
                  <a:lnTo>
                    <a:pt x="825" y="81"/>
                  </a:lnTo>
                  <a:lnTo>
                    <a:pt x="811" y="88"/>
                  </a:lnTo>
                  <a:lnTo>
                    <a:pt x="806" y="96"/>
                  </a:lnTo>
                  <a:lnTo>
                    <a:pt x="769" y="115"/>
                  </a:lnTo>
                  <a:lnTo>
                    <a:pt x="761" y="108"/>
                  </a:lnTo>
                  <a:lnTo>
                    <a:pt x="769" y="99"/>
                  </a:lnTo>
                  <a:lnTo>
                    <a:pt x="794" y="92"/>
                  </a:lnTo>
                  <a:lnTo>
                    <a:pt x="792" y="81"/>
                  </a:lnTo>
                  <a:lnTo>
                    <a:pt x="781" y="73"/>
                  </a:lnTo>
                  <a:lnTo>
                    <a:pt x="745" y="88"/>
                  </a:lnTo>
                  <a:lnTo>
                    <a:pt x="759" y="96"/>
                  </a:lnTo>
                  <a:lnTo>
                    <a:pt x="734" y="112"/>
                  </a:lnTo>
                  <a:lnTo>
                    <a:pt x="694" y="111"/>
                  </a:lnTo>
                  <a:lnTo>
                    <a:pt x="667" y="100"/>
                  </a:lnTo>
                  <a:lnTo>
                    <a:pt x="661" y="90"/>
                  </a:lnTo>
                  <a:lnTo>
                    <a:pt x="605" y="101"/>
                  </a:lnTo>
                  <a:lnTo>
                    <a:pt x="617" y="105"/>
                  </a:lnTo>
                  <a:lnTo>
                    <a:pt x="604" y="112"/>
                  </a:lnTo>
                  <a:lnTo>
                    <a:pt x="583" y="105"/>
                  </a:lnTo>
                  <a:lnTo>
                    <a:pt x="540" y="112"/>
                  </a:lnTo>
                  <a:lnTo>
                    <a:pt x="512" y="108"/>
                  </a:lnTo>
                  <a:lnTo>
                    <a:pt x="537" y="101"/>
                  </a:lnTo>
                  <a:lnTo>
                    <a:pt x="538" y="93"/>
                  </a:lnTo>
                  <a:lnTo>
                    <a:pt x="492" y="85"/>
                  </a:lnTo>
                  <a:lnTo>
                    <a:pt x="471" y="73"/>
                  </a:lnTo>
                  <a:lnTo>
                    <a:pt x="449" y="73"/>
                  </a:lnTo>
                  <a:lnTo>
                    <a:pt x="433" y="81"/>
                  </a:lnTo>
                  <a:lnTo>
                    <a:pt x="423" y="81"/>
                  </a:lnTo>
                  <a:lnTo>
                    <a:pt x="434" y="70"/>
                  </a:lnTo>
                  <a:lnTo>
                    <a:pt x="410" y="81"/>
                  </a:lnTo>
                  <a:lnTo>
                    <a:pt x="403" y="78"/>
                  </a:lnTo>
                  <a:lnTo>
                    <a:pt x="406" y="70"/>
                  </a:lnTo>
                  <a:lnTo>
                    <a:pt x="400" y="61"/>
                  </a:lnTo>
                  <a:lnTo>
                    <a:pt x="365" y="73"/>
                  </a:lnTo>
                  <a:lnTo>
                    <a:pt x="368" y="67"/>
                  </a:lnTo>
                  <a:lnTo>
                    <a:pt x="303" y="81"/>
                  </a:lnTo>
                  <a:lnTo>
                    <a:pt x="281" y="79"/>
                  </a:lnTo>
                  <a:lnTo>
                    <a:pt x="253" y="92"/>
                  </a:lnTo>
                  <a:lnTo>
                    <a:pt x="209" y="76"/>
                  </a:lnTo>
                  <a:lnTo>
                    <a:pt x="3" y="245"/>
                  </a:lnTo>
                  <a:lnTo>
                    <a:pt x="0" y="249"/>
                  </a:lnTo>
                  <a:lnTo>
                    <a:pt x="25" y="247"/>
                  </a:lnTo>
                  <a:lnTo>
                    <a:pt x="19" y="252"/>
                  </a:lnTo>
                  <a:lnTo>
                    <a:pt x="25" y="272"/>
                  </a:lnTo>
                  <a:lnTo>
                    <a:pt x="69" y="257"/>
                  </a:lnTo>
                  <a:lnTo>
                    <a:pt x="65" y="274"/>
                  </a:lnTo>
                  <a:lnTo>
                    <a:pt x="71" y="278"/>
                  </a:lnTo>
                  <a:lnTo>
                    <a:pt x="59" y="318"/>
                  </a:lnTo>
                  <a:lnTo>
                    <a:pt x="75" y="332"/>
                  </a:lnTo>
                  <a:lnTo>
                    <a:pt x="56" y="350"/>
                  </a:lnTo>
                  <a:lnTo>
                    <a:pt x="29" y="371"/>
                  </a:lnTo>
                  <a:lnTo>
                    <a:pt x="29" y="397"/>
                  </a:lnTo>
                  <a:lnTo>
                    <a:pt x="37" y="402"/>
                  </a:lnTo>
                  <a:lnTo>
                    <a:pt x="29" y="425"/>
                  </a:lnTo>
                  <a:lnTo>
                    <a:pt x="53" y="441"/>
                  </a:lnTo>
                  <a:lnTo>
                    <a:pt x="75" y="470"/>
                  </a:lnTo>
                  <a:lnTo>
                    <a:pt x="512" y="470"/>
                  </a:lnTo>
                  <a:lnTo>
                    <a:pt x="525" y="461"/>
                  </a:lnTo>
                  <a:lnTo>
                    <a:pt x="527" y="474"/>
                  </a:lnTo>
                  <a:lnTo>
                    <a:pt x="592" y="489"/>
                  </a:lnTo>
                  <a:lnTo>
                    <a:pt x="591" y="490"/>
                  </a:lnTo>
                  <a:lnTo>
                    <a:pt x="631" y="470"/>
                  </a:lnTo>
                  <a:lnTo>
                    <a:pt x="653" y="473"/>
                  </a:lnTo>
                  <a:lnTo>
                    <a:pt x="658" y="491"/>
                  </a:lnTo>
                  <a:lnTo>
                    <a:pt x="669" y="491"/>
                  </a:lnTo>
                  <a:lnTo>
                    <a:pt x="663" y="519"/>
                  </a:lnTo>
                  <a:lnTo>
                    <a:pt x="663" y="519"/>
                  </a:lnTo>
                  <a:lnTo>
                    <a:pt x="668" y="524"/>
                  </a:lnTo>
                  <a:lnTo>
                    <a:pt x="667" y="524"/>
                  </a:lnTo>
                  <a:lnTo>
                    <a:pt x="719" y="532"/>
                  </a:lnTo>
                  <a:lnTo>
                    <a:pt x="726" y="553"/>
                  </a:lnTo>
                  <a:lnTo>
                    <a:pt x="718" y="561"/>
                  </a:lnTo>
                  <a:lnTo>
                    <a:pt x="699" y="546"/>
                  </a:lnTo>
                  <a:lnTo>
                    <a:pt x="678" y="584"/>
                  </a:lnTo>
                  <a:lnTo>
                    <a:pt x="665" y="589"/>
                  </a:lnTo>
                  <a:lnTo>
                    <a:pt x="667" y="589"/>
                  </a:lnTo>
                  <a:lnTo>
                    <a:pt x="640" y="615"/>
                  </a:lnTo>
                  <a:lnTo>
                    <a:pt x="640" y="615"/>
                  </a:lnTo>
                  <a:lnTo>
                    <a:pt x="677" y="599"/>
                  </a:lnTo>
                  <a:lnTo>
                    <a:pt x="723" y="594"/>
                  </a:lnTo>
                  <a:lnTo>
                    <a:pt x="723" y="594"/>
                  </a:lnTo>
                  <a:lnTo>
                    <a:pt x="723" y="584"/>
                  </a:lnTo>
                  <a:lnTo>
                    <a:pt x="723" y="584"/>
                  </a:lnTo>
                  <a:lnTo>
                    <a:pt x="712" y="586"/>
                  </a:lnTo>
                  <a:lnTo>
                    <a:pt x="720" y="577"/>
                  </a:lnTo>
                  <a:lnTo>
                    <a:pt x="763" y="572"/>
                  </a:lnTo>
                  <a:lnTo>
                    <a:pt x="782" y="564"/>
                  </a:lnTo>
                  <a:lnTo>
                    <a:pt x="782" y="564"/>
                  </a:lnTo>
                  <a:lnTo>
                    <a:pt x="806" y="551"/>
                  </a:lnTo>
                  <a:lnTo>
                    <a:pt x="858" y="551"/>
                  </a:lnTo>
                  <a:lnTo>
                    <a:pt x="881" y="544"/>
                  </a:lnTo>
                  <a:lnTo>
                    <a:pt x="916" y="501"/>
                  </a:lnTo>
                  <a:lnTo>
                    <a:pt x="939" y="508"/>
                  </a:lnTo>
                  <a:lnTo>
                    <a:pt x="931" y="536"/>
                  </a:lnTo>
                  <a:lnTo>
                    <a:pt x="939" y="546"/>
                  </a:lnTo>
                  <a:lnTo>
                    <a:pt x="937" y="546"/>
                  </a:lnTo>
                  <a:lnTo>
                    <a:pt x="937" y="546"/>
                  </a:lnTo>
                  <a:lnTo>
                    <a:pt x="937" y="546"/>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1" name="Freeform 461"/>
            <p:cNvSpPr>
              <a:spLocks noChangeAspect="1"/>
            </p:cNvSpPr>
            <p:nvPr/>
          </p:nvSpPr>
          <p:spPr bwMode="auto">
            <a:xfrm>
              <a:off x="3897524" y="1821836"/>
              <a:ext cx="87829" cy="32358"/>
            </a:xfrm>
            <a:custGeom>
              <a:avLst/>
              <a:gdLst>
                <a:gd name="T0" fmla="*/ 0 w 39"/>
                <a:gd name="T1" fmla="*/ 0 h 15"/>
                <a:gd name="T2" fmla="*/ 18 w 39"/>
                <a:gd name="T3" fmla="*/ 14 h 15"/>
                <a:gd name="T4" fmla="*/ 38 w 39"/>
                <a:gd name="T5" fmla="*/ 14 h 15"/>
                <a:gd name="T6" fmla="*/ 21 w 39"/>
                <a:gd name="T7" fmla="*/ 2 h 15"/>
                <a:gd name="T8" fmla="*/ 0 w 39"/>
                <a:gd name="T9" fmla="*/ 0 h 15"/>
                <a:gd name="T10" fmla="*/ 0 w 39"/>
                <a:gd name="T11" fmla="*/ 0 h 15"/>
                <a:gd name="T12" fmla="*/ 0 w 39"/>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39" h="15">
                  <a:moveTo>
                    <a:pt x="0" y="0"/>
                  </a:moveTo>
                  <a:lnTo>
                    <a:pt x="18" y="14"/>
                  </a:lnTo>
                  <a:lnTo>
                    <a:pt x="38" y="14"/>
                  </a:lnTo>
                  <a:lnTo>
                    <a:pt x="21" y="2"/>
                  </a:lnTo>
                  <a:lnTo>
                    <a:pt x="0" y="0"/>
                  </a:lnTo>
                  <a:lnTo>
                    <a:pt x="0" y="0"/>
                  </a:lnTo>
                  <a:lnTo>
                    <a:pt x="0" y="0"/>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2" name="Freeform 464"/>
            <p:cNvSpPr>
              <a:spLocks noChangeAspect="1"/>
            </p:cNvSpPr>
            <p:nvPr/>
          </p:nvSpPr>
          <p:spPr bwMode="auto">
            <a:xfrm>
              <a:off x="3474560" y="1112274"/>
              <a:ext cx="231128" cy="120187"/>
            </a:xfrm>
            <a:custGeom>
              <a:avLst/>
              <a:gdLst>
                <a:gd name="T0" fmla="*/ 0 w 101"/>
                <a:gd name="T1" fmla="*/ 43 h 53"/>
                <a:gd name="T2" fmla="*/ 19 w 101"/>
                <a:gd name="T3" fmla="*/ 43 h 53"/>
                <a:gd name="T4" fmla="*/ 14 w 101"/>
                <a:gd name="T5" fmla="*/ 52 h 53"/>
                <a:gd name="T6" fmla="*/ 55 w 101"/>
                <a:gd name="T7" fmla="*/ 37 h 53"/>
                <a:gd name="T8" fmla="*/ 66 w 101"/>
                <a:gd name="T9" fmla="*/ 37 h 53"/>
                <a:gd name="T10" fmla="*/ 81 w 101"/>
                <a:gd name="T11" fmla="*/ 47 h 53"/>
                <a:gd name="T12" fmla="*/ 100 w 101"/>
                <a:gd name="T13" fmla="*/ 39 h 53"/>
                <a:gd name="T14" fmla="*/ 61 w 101"/>
                <a:gd name="T15" fmla="*/ 8 h 53"/>
                <a:gd name="T16" fmla="*/ 65 w 101"/>
                <a:gd name="T17" fmla="*/ 0 h 53"/>
                <a:gd name="T18" fmla="*/ 35 w 101"/>
                <a:gd name="T19" fmla="*/ 15 h 53"/>
                <a:gd name="T20" fmla="*/ 20 w 101"/>
                <a:gd name="T21" fmla="*/ 36 h 53"/>
                <a:gd name="T22" fmla="*/ 0 w 101"/>
                <a:gd name="T23" fmla="*/ 43 h 53"/>
                <a:gd name="T24" fmla="*/ 0 w 101"/>
                <a:gd name="T25" fmla="*/ 43 h 53"/>
                <a:gd name="T26" fmla="*/ 0 w 101"/>
                <a:gd name="T27"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53">
                  <a:moveTo>
                    <a:pt x="0" y="43"/>
                  </a:moveTo>
                  <a:lnTo>
                    <a:pt x="19" y="43"/>
                  </a:lnTo>
                  <a:lnTo>
                    <a:pt x="14" y="52"/>
                  </a:lnTo>
                  <a:lnTo>
                    <a:pt x="55" y="37"/>
                  </a:lnTo>
                  <a:lnTo>
                    <a:pt x="66" y="37"/>
                  </a:lnTo>
                  <a:lnTo>
                    <a:pt x="81" y="47"/>
                  </a:lnTo>
                  <a:lnTo>
                    <a:pt x="100" y="39"/>
                  </a:lnTo>
                  <a:lnTo>
                    <a:pt x="61" y="8"/>
                  </a:lnTo>
                  <a:lnTo>
                    <a:pt x="65" y="0"/>
                  </a:lnTo>
                  <a:lnTo>
                    <a:pt x="35" y="15"/>
                  </a:lnTo>
                  <a:lnTo>
                    <a:pt x="20" y="36"/>
                  </a:lnTo>
                  <a:lnTo>
                    <a:pt x="0" y="43"/>
                  </a:lnTo>
                  <a:lnTo>
                    <a:pt x="0" y="43"/>
                  </a:lnTo>
                  <a:lnTo>
                    <a:pt x="0" y="43"/>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3" name="Freeform 465"/>
            <p:cNvSpPr>
              <a:spLocks noChangeAspect="1"/>
            </p:cNvSpPr>
            <p:nvPr/>
          </p:nvSpPr>
          <p:spPr bwMode="auto">
            <a:xfrm>
              <a:off x="3909081" y="1022133"/>
              <a:ext cx="92451" cy="48536"/>
            </a:xfrm>
            <a:custGeom>
              <a:avLst/>
              <a:gdLst>
                <a:gd name="T0" fmla="*/ 2 w 39"/>
                <a:gd name="T1" fmla="*/ 11 h 21"/>
                <a:gd name="T2" fmla="*/ 0 w 39"/>
                <a:gd name="T3" fmla="*/ 20 h 21"/>
                <a:gd name="T4" fmla="*/ 18 w 39"/>
                <a:gd name="T5" fmla="*/ 19 h 21"/>
                <a:gd name="T6" fmla="*/ 38 w 39"/>
                <a:gd name="T7" fmla="*/ 6 h 21"/>
                <a:gd name="T8" fmla="*/ 35 w 39"/>
                <a:gd name="T9" fmla="*/ 0 h 21"/>
                <a:gd name="T10" fmla="*/ 19 w 39"/>
                <a:gd name="T11" fmla="*/ 0 h 21"/>
                <a:gd name="T12" fmla="*/ 2 w 39"/>
                <a:gd name="T13" fmla="*/ 11 h 21"/>
                <a:gd name="T14" fmla="*/ 2 w 39"/>
                <a:gd name="T15" fmla="*/ 11 h 21"/>
                <a:gd name="T16" fmla="*/ 2 w 39"/>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1">
                  <a:moveTo>
                    <a:pt x="2" y="11"/>
                  </a:moveTo>
                  <a:lnTo>
                    <a:pt x="0" y="20"/>
                  </a:lnTo>
                  <a:lnTo>
                    <a:pt x="18" y="19"/>
                  </a:lnTo>
                  <a:lnTo>
                    <a:pt x="38" y="6"/>
                  </a:lnTo>
                  <a:lnTo>
                    <a:pt x="35" y="0"/>
                  </a:lnTo>
                  <a:lnTo>
                    <a:pt x="19" y="0"/>
                  </a:lnTo>
                  <a:lnTo>
                    <a:pt x="2" y="11"/>
                  </a:lnTo>
                  <a:lnTo>
                    <a:pt x="2" y="11"/>
                  </a:lnTo>
                  <a:lnTo>
                    <a:pt x="2" y="11"/>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4" name="Freeform 466"/>
            <p:cNvSpPr>
              <a:spLocks noChangeAspect="1"/>
            </p:cNvSpPr>
            <p:nvPr/>
          </p:nvSpPr>
          <p:spPr bwMode="auto">
            <a:xfrm>
              <a:off x="3666396" y="802562"/>
              <a:ext cx="714187" cy="485369"/>
            </a:xfrm>
            <a:custGeom>
              <a:avLst/>
              <a:gdLst>
                <a:gd name="T0" fmla="*/ 13 w 312"/>
                <a:gd name="T1" fmla="*/ 58 h 213"/>
                <a:gd name="T2" fmla="*/ 86 w 312"/>
                <a:gd name="T3" fmla="*/ 65 h 213"/>
                <a:gd name="T4" fmla="*/ 132 w 312"/>
                <a:gd name="T5" fmla="*/ 62 h 213"/>
                <a:gd name="T6" fmla="*/ 149 w 312"/>
                <a:gd name="T7" fmla="*/ 76 h 213"/>
                <a:gd name="T8" fmla="*/ 157 w 312"/>
                <a:gd name="T9" fmla="*/ 83 h 213"/>
                <a:gd name="T10" fmla="*/ 172 w 312"/>
                <a:gd name="T11" fmla="*/ 98 h 213"/>
                <a:gd name="T12" fmla="*/ 125 w 312"/>
                <a:gd name="T13" fmla="*/ 133 h 213"/>
                <a:gd name="T14" fmla="*/ 114 w 312"/>
                <a:gd name="T15" fmla="*/ 148 h 213"/>
                <a:gd name="T16" fmla="*/ 50 w 312"/>
                <a:gd name="T17" fmla="*/ 161 h 213"/>
                <a:gd name="T18" fmla="*/ 87 w 312"/>
                <a:gd name="T19" fmla="*/ 164 h 213"/>
                <a:gd name="T20" fmla="*/ 132 w 312"/>
                <a:gd name="T21" fmla="*/ 178 h 213"/>
                <a:gd name="T22" fmla="*/ 136 w 312"/>
                <a:gd name="T23" fmla="*/ 191 h 213"/>
                <a:gd name="T24" fmla="*/ 193 w 312"/>
                <a:gd name="T25" fmla="*/ 212 h 213"/>
                <a:gd name="T26" fmla="*/ 175 w 312"/>
                <a:gd name="T27" fmla="*/ 183 h 213"/>
                <a:gd name="T28" fmla="*/ 210 w 312"/>
                <a:gd name="T29" fmla="*/ 193 h 213"/>
                <a:gd name="T30" fmla="*/ 239 w 312"/>
                <a:gd name="T31" fmla="*/ 181 h 213"/>
                <a:gd name="T32" fmla="*/ 236 w 312"/>
                <a:gd name="T33" fmla="*/ 164 h 213"/>
                <a:gd name="T34" fmla="*/ 230 w 312"/>
                <a:gd name="T35" fmla="*/ 129 h 213"/>
                <a:gd name="T36" fmla="*/ 248 w 312"/>
                <a:gd name="T37" fmla="*/ 148 h 213"/>
                <a:gd name="T38" fmla="*/ 311 w 312"/>
                <a:gd name="T39" fmla="*/ 125 h 213"/>
                <a:gd name="T40" fmla="*/ 255 w 312"/>
                <a:gd name="T41" fmla="*/ 99 h 213"/>
                <a:gd name="T42" fmla="*/ 248 w 312"/>
                <a:gd name="T43" fmla="*/ 83 h 213"/>
                <a:gd name="T44" fmla="*/ 258 w 312"/>
                <a:gd name="T45" fmla="*/ 73 h 213"/>
                <a:gd name="T46" fmla="*/ 239 w 312"/>
                <a:gd name="T47" fmla="*/ 41 h 213"/>
                <a:gd name="T48" fmla="*/ 213 w 312"/>
                <a:gd name="T49" fmla="*/ 21 h 213"/>
                <a:gd name="T50" fmla="*/ 121 w 312"/>
                <a:gd name="T51" fmla="*/ 29 h 213"/>
                <a:gd name="T52" fmla="*/ 122 w 312"/>
                <a:gd name="T53" fmla="*/ 3 h 213"/>
                <a:gd name="T54" fmla="*/ 59 w 312"/>
                <a:gd name="T55" fmla="*/ 37 h 213"/>
                <a:gd name="T56" fmla="*/ 63 w 312"/>
                <a:gd name="T57" fmla="*/ 18 h 213"/>
                <a:gd name="T58" fmla="*/ 73 w 312"/>
                <a:gd name="T59" fmla="*/ 0 h 213"/>
                <a:gd name="T60" fmla="*/ 0 w 312"/>
                <a:gd name="T61" fmla="*/ 35 h 213"/>
                <a:gd name="T62" fmla="*/ 0 w 312"/>
                <a:gd name="T63" fmla="*/ 3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2" h="213">
                  <a:moveTo>
                    <a:pt x="0" y="35"/>
                  </a:moveTo>
                  <a:lnTo>
                    <a:pt x="13" y="58"/>
                  </a:lnTo>
                  <a:lnTo>
                    <a:pt x="29" y="65"/>
                  </a:lnTo>
                  <a:lnTo>
                    <a:pt x="86" y="65"/>
                  </a:lnTo>
                  <a:lnTo>
                    <a:pt x="99" y="73"/>
                  </a:lnTo>
                  <a:lnTo>
                    <a:pt x="132" y="62"/>
                  </a:lnTo>
                  <a:lnTo>
                    <a:pt x="134" y="68"/>
                  </a:lnTo>
                  <a:lnTo>
                    <a:pt x="149" y="76"/>
                  </a:lnTo>
                  <a:lnTo>
                    <a:pt x="136" y="89"/>
                  </a:lnTo>
                  <a:lnTo>
                    <a:pt x="157" y="83"/>
                  </a:lnTo>
                  <a:lnTo>
                    <a:pt x="159" y="91"/>
                  </a:lnTo>
                  <a:lnTo>
                    <a:pt x="172" y="98"/>
                  </a:lnTo>
                  <a:lnTo>
                    <a:pt x="170" y="115"/>
                  </a:lnTo>
                  <a:lnTo>
                    <a:pt x="125" y="133"/>
                  </a:lnTo>
                  <a:lnTo>
                    <a:pt x="132" y="143"/>
                  </a:lnTo>
                  <a:lnTo>
                    <a:pt x="114" y="148"/>
                  </a:lnTo>
                  <a:lnTo>
                    <a:pt x="76" y="146"/>
                  </a:lnTo>
                  <a:lnTo>
                    <a:pt x="50" y="161"/>
                  </a:lnTo>
                  <a:lnTo>
                    <a:pt x="54" y="168"/>
                  </a:lnTo>
                  <a:lnTo>
                    <a:pt x="87" y="164"/>
                  </a:lnTo>
                  <a:lnTo>
                    <a:pt x="123" y="173"/>
                  </a:lnTo>
                  <a:lnTo>
                    <a:pt x="132" y="178"/>
                  </a:lnTo>
                  <a:lnTo>
                    <a:pt x="127" y="186"/>
                  </a:lnTo>
                  <a:lnTo>
                    <a:pt x="136" y="191"/>
                  </a:lnTo>
                  <a:lnTo>
                    <a:pt x="168" y="208"/>
                  </a:lnTo>
                  <a:lnTo>
                    <a:pt x="193" y="212"/>
                  </a:lnTo>
                  <a:lnTo>
                    <a:pt x="199" y="205"/>
                  </a:lnTo>
                  <a:lnTo>
                    <a:pt x="175" y="183"/>
                  </a:lnTo>
                  <a:lnTo>
                    <a:pt x="175" y="175"/>
                  </a:lnTo>
                  <a:lnTo>
                    <a:pt x="210" y="193"/>
                  </a:lnTo>
                  <a:lnTo>
                    <a:pt x="228" y="193"/>
                  </a:lnTo>
                  <a:lnTo>
                    <a:pt x="239" y="181"/>
                  </a:lnTo>
                  <a:lnTo>
                    <a:pt x="233" y="173"/>
                  </a:lnTo>
                  <a:lnTo>
                    <a:pt x="236" y="164"/>
                  </a:lnTo>
                  <a:lnTo>
                    <a:pt x="219" y="141"/>
                  </a:lnTo>
                  <a:lnTo>
                    <a:pt x="230" y="129"/>
                  </a:lnTo>
                  <a:lnTo>
                    <a:pt x="248" y="138"/>
                  </a:lnTo>
                  <a:lnTo>
                    <a:pt x="248" y="148"/>
                  </a:lnTo>
                  <a:lnTo>
                    <a:pt x="261" y="156"/>
                  </a:lnTo>
                  <a:lnTo>
                    <a:pt x="311" y="125"/>
                  </a:lnTo>
                  <a:lnTo>
                    <a:pt x="277" y="99"/>
                  </a:lnTo>
                  <a:lnTo>
                    <a:pt x="255" y="99"/>
                  </a:lnTo>
                  <a:lnTo>
                    <a:pt x="243" y="91"/>
                  </a:lnTo>
                  <a:lnTo>
                    <a:pt x="248" y="83"/>
                  </a:lnTo>
                  <a:lnTo>
                    <a:pt x="269" y="81"/>
                  </a:lnTo>
                  <a:lnTo>
                    <a:pt x="258" y="73"/>
                  </a:lnTo>
                  <a:lnTo>
                    <a:pt x="269" y="65"/>
                  </a:lnTo>
                  <a:lnTo>
                    <a:pt x="239" y="41"/>
                  </a:lnTo>
                  <a:lnTo>
                    <a:pt x="207" y="35"/>
                  </a:lnTo>
                  <a:lnTo>
                    <a:pt x="213" y="21"/>
                  </a:lnTo>
                  <a:lnTo>
                    <a:pt x="173" y="18"/>
                  </a:lnTo>
                  <a:lnTo>
                    <a:pt x="121" y="29"/>
                  </a:lnTo>
                  <a:lnTo>
                    <a:pt x="142" y="5"/>
                  </a:lnTo>
                  <a:lnTo>
                    <a:pt x="122" y="3"/>
                  </a:lnTo>
                  <a:lnTo>
                    <a:pt x="78" y="15"/>
                  </a:lnTo>
                  <a:lnTo>
                    <a:pt x="59" y="37"/>
                  </a:lnTo>
                  <a:lnTo>
                    <a:pt x="51" y="31"/>
                  </a:lnTo>
                  <a:lnTo>
                    <a:pt x="63" y="18"/>
                  </a:lnTo>
                  <a:lnTo>
                    <a:pt x="111" y="1"/>
                  </a:lnTo>
                  <a:lnTo>
                    <a:pt x="73" y="0"/>
                  </a:lnTo>
                  <a:lnTo>
                    <a:pt x="37" y="12"/>
                  </a:lnTo>
                  <a:lnTo>
                    <a:pt x="0" y="35"/>
                  </a:lnTo>
                  <a:lnTo>
                    <a:pt x="0" y="35"/>
                  </a:lnTo>
                  <a:lnTo>
                    <a:pt x="0" y="35"/>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5" name="Freeform 467"/>
            <p:cNvSpPr>
              <a:spLocks noChangeAspect="1"/>
            </p:cNvSpPr>
            <p:nvPr/>
          </p:nvSpPr>
          <p:spPr bwMode="auto">
            <a:xfrm>
              <a:off x="3608615" y="744779"/>
              <a:ext cx="90141" cy="32358"/>
            </a:xfrm>
            <a:custGeom>
              <a:avLst/>
              <a:gdLst>
                <a:gd name="T0" fmla="*/ 0 w 39"/>
                <a:gd name="T1" fmla="*/ 8 h 15"/>
                <a:gd name="T2" fmla="*/ 28 w 39"/>
                <a:gd name="T3" fmla="*/ 14 h 15"/>
                <a:gd name="T4" fmla="*/ 38 w 39"/>
                <a:gd name="T5" fmla="*/ 6 h 15"/>
                <a:gd name="T6" fmla="*/ 36 w 39"/>
                <a:gd name="T7" fmla="*/ 0 h 15"/>
                <a:gd name="T8" fmla="*/ 21 w 39"/>
                <a:gd name="T9" fmla="*/ 0 h 15"/>
                <a:gd name="T10" fmla="*/ 0 w 39"/>
                <a:gd name="T11" fmla="*/ 8 h 15"/>
                <a:gd name="T12" fmla="*/ 0 w 39"/>
                <a:gd name="T13" fmla="*/ 8 h 15"/>
                <a:gd name="T14" fmla="*/ 0 w 39"/>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5">
                  <a:moveTo>
                    <a:pt x="0" y="8"/>
                  </a:moveTo>
                  <a:lnTo>
                    <a:pt x="28" y="14"/>
                  </a:lnTo>
                  <a:lnTo>
                    <a:pt x="38" y="6"/>
                  </a:lnTo>
                  <a:lnTo>
                    <a:pt x="36" y="0"/>
                  </a:lnTo>
                  <a:lnTo>
                    <a:pt x="21" y="0"/>
                  </a:lnTo>
                  <a:lnTo>
                    <a:pt x="0" y="8"/>
                  </a:lnTo>
                  <a:lnTo>
                    <a:pt x="0" y="8"/>
                  </a:lnTo>
                  <a:lnTo>
                    <a:pt x="0" y="8"/>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6" name="Freeform 468"/>
            <p:cNvSpPr>
              <a:spLocks noChangeAspect="1"/>
            </p:cNvSpPr>
            <p:nvPr/>
          </p:nvSpPr>
          <p:spPr bwMode="auto">
            <a:xfrm>
              <a:off x="3694131" y="689309"/>
              <a:ext cx="409098" cy="94762"/>
            </a:xfrm>
            <a:custGeom>
              <a:avLst/>
              <a:gdLst>
                <a:gd name="T0" fmla="*/ 8 w 179"/>
                <a:gd name="T1" fmla="*/ 0 h 42"/>
                <a:gd name="T2" fmla="*/ 0 w 179"/>
                <a:gd name="T3" fmla="*/ 5 h 42"/>
                <a:gd name="T4" fmla="*/ 5 w 179"/>
                <a:gd name="T5" fmla="*/ 11 h 42"/>
                <a:gd name="T6" fmla="*/ 37 w 179"/>
                <a:gd name="T7" fmla="*/ 15 h 42"/>
                <a:gd name="T8" fmla="*/ 15 w 179"/>
                <a:gd name="T9" fmla="*/ 36 h 42"/>
                <a:gd name="T10" fmla="*/ 35 w 179"/>
                <a:gd name="T11" fmla="*/ 39 h 42"/>
                <a:gd name="T12" fmla="*/ 99 w 179"/>
                <a:gd name="T13" fmla="*/ 41 h 42"/>
                <a:gd name="T14" fmla="*/ 118 w 179"/>
                <a:gd name="T15" fmla="*/ 36 h 42"/>
                <a:gd name="T16" fmla="*/ 133 w 179"/>
                <a:gd name="T17" fmla="*/ 39 h 42"/>
                <a:gd name="T18" fmla="*/ 156 w 179"/>
                <a:gd name="T19" fmla="*/ 37 h 42"/>
                <a:gd name="T20" fmla="*/ 178 w 179"/>
                <a:gd name="T21" fmla="*/ 24 h 42"/>
                <a:gd name="T22" fmla="*/ 72 w 179"/>
                <a:gd name="T23" fmla="*/ 20 h 42"/>
                <a:gd name="T24" fmla="*/ 61 w 179"/>
                <a:gd name="T25" fmla="*/ 16 h 42"/>
                <a:gd name="T26" fmla="*/ 69 w 179"/>
                <a:gd name="T27" fmla="*/ 13 h 42"/>
                <a:gd name="T28" fmla="*/ 59 w 179"/>
                <a:gd name="T29" fmla="*/ 5 h 42"/>
                <a:gd name="T30" fmla="*/ 8 w 179"/>
                <a:gd name="T31" fmla="*/ 0 h 42"/>
                <a:gd name="T32" fmla="*/ 8 w 179"/>
                <a:gd name="T33" fmla="*/ 0 h 42"/>
                <a:gd name="T34" fmla="*/ 8 w 179"/>
                <a:gd name="T3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42">
                  <a:moveTo>
                    <a:pt x="8" y="0"/>
                  </a:moveTo>
                  <a:lnTo>
                    <a:pt x="0" y="5"/>
                  </a:lnTo>
                  <a:lnTo>
                    <a:pt x="5" y="11"/>
                  </a:lnTo>
                  <a:lnTo>
                    <a:pt x="37" y="15"/>
                  </a:lnTo>
                  <a:lnTo>
                    <a:pt x="15" y="36"/>
                  </a:lnTo>
                  <a:lnTo>
                    <a:pt x="35" y="39"/>
                  </a:lnTo>
                  <a:lnTo>
                    <a:pt x="99" y="41"/>
                  </a:lnTo>
                  <a:lnTo>
                    <a:pt x="118" y="36"/>
                  </a:lnTo>
                  <a:lnTo>
                    <a:pt x="133" y="39"/>
                  </a:lnTo>
                  <a:lnTo>
                    <a:pt x="156" y="37"/>
                  </a:lnTo>
                  <a:lnTo>
                    <a:pt x="178" y="24"/>
                  </a:lnTo>
                  <a:lnTo>
                    <a:pt x="72" y="20"/>
                  </a:lnTo>
                  <a:lnTo>
                    <a:pt x="61" y="16"/>
                  </a:lnTo>
                  <a:lnTo>
                    <a:pt x="69" y="13"/>
                  </a:lnTo>
                  <a:lnTo>
                    <a:pt x="59" y="5"/>
                  </a:lnTo>
                  <a:lnTo>
                    <a:pt x="8" y="0"/>
                  </a:lnTo>
                  <a:lnTo>
                    <a:pt x="8" y="0"/>
                  </a:lnTo>
                  <a:lnTo>
                    <a:pt x="8" y="0"/>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7" name="Freeform 469"/>
            <p:cNvSpPr>
              <a:spLocks noChangeAspect="1"/>
            </p:cNvSpPr>
            <p:nvPr/>
          </p:nvSpPr>
          <p:spPr bwMode="auto">
            <a:xfrm>
              <a:off x="3855921" y="550632"/>
              <a:ext cx="251931" cy="99384"/>
            </a:xfrm>
            <a:custGeom>
              <a:avLst/>
              <a:gdLst>
                <a:gd name="T0" fmla="*/ 12 w 110"/>
                <a:gd name="T1" fmla="*/ 16 h 44"/>
                <a:gd name="T2" fmla="*/ 18 w 110"/>
                <a:gd name="T3" fmla="*/ 26 h 44"/>
                <a:gd name="T4" fmla="*/ 0 w 110"/>
                <a:gd name="T5" fmla="*/ 39 h 44"/>
                <a:gd name="T6" fmla="*/ 9 w 110"/>
                <a:gd name="T7" fmla="*/ 43 h 44"/>
                <a:gd name="T8" fmla="*/ 42 w 110"/>
                <a:gd name="T9" fmla="*/ 43 h 44"/>
                <a:gd name="T10" fmla="*/ 109 w 110"/>
                <a:gd name="T11" fmla="*/ 21 h 44"/>
                <a:gd name="T12" fmla="*/ 90 w 110"/>
                <a:gd name="T13" fmla="*/ 19 h 44"/>
                <a:gd name="T14" fmla="*/ 105 w 110"/>
                <a:gd name="T15" fmla="*/ 14 h 44"/>
                <a:gd name="T16" fmla="*/ 75 w 110"/>
                <a:gd name="T17" fmla="*/ 9 h 44"/>
                <a:gd name="T18" fmla="*/ 70 w 110"/>
                <a:gd name="T19" fmla="*/ 0 h 44"/>
                <a:gd name="T20" fmla="*/ 53 w 110"/>
                <a:gd name="T21" fmla="*/ 0 h 44"/>
                <a:gd name="T22" fmla="*/ 12 w 110"/>
                <a:gd name="T23" fmla="*/ 16 h 44"/>
                <a:gd name="T24" fmla="*/ 12 w 110"/>
                <a:gd name="T25" fmla="*/ 16 h 44"/>
                <a:gd name="T26" fmla="*/ 12 w 110"/>
                <a:gd name="T27"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44">
                  <a:moveTo>
                    <a:pt x="12" y="16"/>
                  </a:moveTo>
                  <a:lnTo>
                    <a:pt x="18" y="26"/>
                  </a:lnTo>
                  <a:lnTo>
                    <a:pt x="0" y="39"/>
                  </a:lnTo>
                  <a:lnTo>
                    <a:pt x="9" y="43"/>
                  </a:lnTo>
                  <a:lnTo>
                    <a:pt x="42" y="43"/>
                  </a:lnTo>
                  <a:lnTo>
                    <a:pt x="109" y="21"/>
                  </a:lnTo>
                  <a:lnTo>
                    <a:pt x="90" y="19"/>
                  </a:lnTo>
                  <a:lnTo>
                    <a:pt x="105" y="14"/>
                  </a:lnTo>
                  <a:lnTo>
                    <a:pt x="75" y="9"/>
                  </a:lnTo>
                  <a:lnTo>
                    <a:pt x="70" y="0"/>
                  </a:lnTo>
                  <a:lnTo>
                    <a:pt x="53" y="0"/>
                  </a:lnTo>
                  <a:lnTo>
                    <a:pt x="12" y="16"/>
                  </a:lnTo>
                  <a:lnTo>
                    <a:pt x="12" y="16"/>
                  </a:lnTo>
                  <a:lnTo>
                    <a:pt x="12" y="16"/>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8" name="Freeform 471"/>
            <p:cNvSpPr>
              <a:spLocks noChangeAspect="1"/>
            </p:cNvSpPr>
            <p:nvPr/>
          </p:nvSpPr>
          <p:spPr bwMode="auto">
            <a:xfrm>
              <a:off x="3543899" y="615348"/>
              <a:ext cx="249619" cy="50848"/>
            </a:xfrm>
            <a:custGeom>
              <a:avLst/>
              <a:gdLst>
                <a:gd name="T0" fmla="*/ 0 w 109"/>
                <a:gd name="T1" fmla="*/ 0 h 23"/>
                <a:gd name="T2" fmla="*/ 18 w 109"/>
                <a:gd name="T3" fmla="*/ 6 h 23"/>
                <a:gd name="T4" fmla="*/ 0 w 109"/>
                <a:gd name="T5" fmla="*/ 11 h 23"/>
                <a:gd name="T6" fmla="*/ 4 w 109"/>
                <a:gd name="T7" fmla="*/ 13 h 23"/>
                <a:gd name="T8" fmla="*/ 40 w 109"/>
                <a:gd name="T9" fmla="*/ 15 h 23"/>
                <a:gd name="T10" fmla="*/ 42 w 109"/>
                <a:gd name="T11" fmla="*/ 22 h 23"/>
                <a:gd name="T12" fmla="*/ 108 w 109"/>
                <a:gd name="T13" fmla="*/ 13 h 23"/>
                <a:gd name="T14" fmla="*/ 90 w 109"/>
                <a:gd name="T15" fmla="*/ 4 h 23"/>
                <a:gd name="T16" fmla="*/ 66 w 109"/>
                <a:gd name="T17" fmla="*/ 16 h 23"/>
                <a:gd name="T18" fmla="*/ 56 w 109"/>
                <a:gd name="T19" fmla="*/ 15 h 23"/>
                <a:gd name="T20" fmla="*/ 66 w 109"/>
                <a:gd name="T21" fmla="*/ 4 h 23"/>
                <a:gd name="T22" fmla="*/ 58 w 109"/>
                <a:gd name="T23" fmla="*/ 0 h 23"/>
                <a:gd name="T24" fmla="*/ 0 w 109"/>
                <a:gd name="T25" fmla="*/ 0 h 23"/>
                <a:gd name="T26" fmla="*/ 0 w 109"/>
                <a:gd name="T27" fmla="*/ 0 h 23"/>
                <a:gd name="T28" fmla="*/ 0 w 109"/>
                <a:gd name="T2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3">
                  <a:moveTo>
                    <a:pt x="0" y="0"/>
                  </a:moveTo>
                  <a:lnTo>
                    <a:pt x="18" y="6"/>
                  </a:lnTo>
                  <a:lnTo>
                    <a:pt x="0" y="11"/>
                  </a:lnTo>
                  <a:lnTo>
                    <a:pt x="4" y="13"/>
                  </a:lnTo>
                  <a:lnTo>
                    <a:pt x="40" y="15"/>
                  </a:lnTo>
                  <a:lnTo>
                    <a:pt x="42" y="22"/>
                  </a:lnTo>
                  <a:lnTo>
                    <a:pt x="108" y="13"/>
                  </a:lnTo>
                  <a:lnTo>
                    <a:pt x="90" y="4"/>
                  </a:lnTo>
                  <a:lnTo>
                    <a:pt x="66" y="16"/>
                  </a:lnTo>
                  <a:lnTo>
                    <a:pt x="56" y="15"/>
                  </a:lnTo>
                  <a:lnTo>
                    <a:pt x="66" y="4"/>
                  </a:lnTo>
                  <a:lnTo>
                    <a:pt x="58" y="0"/>
                  </a:lnTo>
                  <a:lnTo>
                    <a:pt x="0" y="0"/>
                  </a:lnTo>
                  <a:lnTo>
                    <a:pt x="0" y="0"/>
                  </a:lnTo>
                  <a:lnTo>
                    <a:pt x="0" y="0"/>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09" name="Freeform 472"/>
            <p:cNvSpPr>
              <a:spLocks noChangeAspect="1"/>
            </p:cNvSpPr>
            <p:nvPr/>
          </p:nvSpPr>
          <p:spPr bwMode="auto">
            <a:xfrm>
              <a:off x="3449135" y="703176"/>
              <a:ext cx="184903" cy="62404"/>
            </a:xfrm>
            <a:custGeom>
              <a:avLst/>
              <a:gdLst>
                <a:gd name="T0" fmla="*/ 0 w 81"/>
                <a:gd name="T1" fmla="*/ 2 h 27"/>
                <a:gd name="T2" fmla="*/ 0 w 81"/>
                <a:gd name="T3" fmla="*/ 20 h 27"/>
                <a:gd name="T4" fmla="*/ 20 w 81"/>
                <a:gd name="T5" fmla="*/ 18 h 27"/>
                <a:gd name="T6" fmla="*/ 20 w 81"/>
                <a:gd name="T7" fmla="*/ 26 h 27"/>
                <a:gd name="T8" fmla="*/ 50 w 81"/>
                <a:gd name="T9" fmla="*/ 26 h 27"/>
                <a:gd name="T10" fmla="*/ 80 w 81"/>
                <a:gd name="T11" fmla="*/ 4 h 27"/>
                <a:gd name="T12" fmla="*/ 46 w 81"/>
                <a:gd name="T13" fmla="*/ 0 h 27"/>
                <a:gd name="T14" fmla="*/ 24 w 81"/>
                <a:gd name="T15" fmla="*/ 10 h 27"/>
                <a:gd name="T16" fmla="*/ 12 w 81"/>
                <a:gd name="T17" fmla="*/ 0 h 27"/>
                <a:gd name="T18" fmla="*/ 0 w 81"/>
                <a:gd name="T19" fmla="*/ 2 h 27"/>
                <a:gd name="T20" fmla="*/ 0 w 81"/>
                <a:gd name="T21" fmla="*/ 2 h 27"/>
                <a:gd name="T22" fmla="*/ 0 w 81"/>
                <a:gd name="T23"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27">
                  <a:moveTo>
                    <a:pt x="0" y="2"/>
                  </a:moveTo>
                  <a:lnTo>
                    <a:pt x="0" y="20"/>
                  </a:lnTo>
                  <a:lnTo>
                    <a:pt x="20" y="18"/>
                  </a:lnTo>
                  <a:lnTo>
                    <a:pt x="20" y="26"/>
                  </a:lnTo>
                  <a:lnTo>
                    <a:pt x="50" y="26"/>
                  </a:lnTo>
                  <a:lnTo>
                    <a:pt x="80" y="4"/>
                  </a:lnTo>
                  <a:lnTo>
                    <a:pt x="46" y="0"/>
                  </a:lnTo>
                  <a:lnTo>
                    <a:pt x="24" y="10"/>
                  </a:lnTo>
                  <a:lnTo>
                    <a:pt x="12" y="0"/>
                  </a:lnTo>
                  <a:lnTo>
                    <a:pt x="0" y="2"/>
                  </a:lnTo>
                  <a:lnTo>
                    <a:pt x="0" y="2"/>
                  </a:lnTo>
                  <a:lnTo>
                    <a:pt x="0" y="2"/>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0" name="Freeform 473"/>
            <p:cNvSpPr>
              <a:spLocks noChangeAspect="1"/>
            </p:cNvSpPr>
            <p:nvPr/>
          </p:nvSpPr>
          <p:spPr bwMode="auto">
            <a:xfrm>
              <a:off x="3333571" y="795628"/>
              <a:ext cx="205705" cy="108629"/>
            </a:xfrm>
            <a:custGeom>
              <a:avLst/>
              <a:gdLst>
                <a:gd name="T0" fmla="*/ 0 w 90"/>
                <a:gd name="T1" fmla="*/ 19 h 48"/>
                <a:gd name="T2" fmla="*/ 0 w 90"/>
                <a:gd name="T3" fmla="*/ 31 h 48"/>
                <a:gd name="T4" fmla="*/ 14 w 90"/>
                <a:gd name="T5" fmla="*/ 31 h 48"/>
                <a:gd name="T6" fmla="*/ 22 w 90"/>
                <a:gd name="T7" fmla="*/ 47 h 48"/>
                <a:gd name="T8" fmla="*/ 63 w 90"/>
                <a:gd name="T9" fmla="*/ 39 h 48"/>
                <a:gd name="T10" fmla="*/ 81 w 90"/>
                <a:gd name="T11" fmla="*/ 19 h 48"/>
                <a:gd name="T12" fmla="*/ 68 w 90"/>
                <a:gd name="T13" fmla="*/ 16 h 48"/>
                <a:gd name="T14" fmla="*/ 87 w 90"/>
                <a:gd name="T15" fmla="*/ 8 h 48"/>
                <a:gd name="T16" fmla="*/ 89 w 90"/>
                <a:gd name="T17" fmla="*/ 0 h 48"/>
                <a:gd name="T18" fmla="*/ 40 w 90"/>
                <a:gd name="T19" fmla="*/ 4 h 48"/>
                <a:gd name="T20" fmla="*/ 31 w 90"/>
                <a:gd name="T21" fmla="*/ 10 h 48"/>
                <a:gd name="T22" fmla="*/ 34 w 90"/>
                <a:gd name="T23" fmla="*/ 19 h 48"/>
                <a:gd name="T24" fmla="*/ 0 w 90"/>
                <a:gd name="T25" fmla="*/ 19 h 48"/>
                <a:gd name="T26" fmla="*/ 0 w 90"/>
                <a:gd name="T27" fmla="*/ 19 h 48"/>
                <a:gd name="T28" fmla="*/ 0 w 90"/>
                <a:gd name="T29" fmla="*/ 1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48">
                  <a:moveTo>
                    <a:pt x="0" y="19"/>
                  </a:moveTo>
                  <a:lnTo>
                    <a:pt x="0" y="31"/>
                  </a:lnTo>
                  <a:lnTo>
                    <a:pt x="14" y="31"/>
                  </a:lnTo>
                  <a:lnTo>
                    <a:pt x="22" y="47"/>
                  </a:lnTo>
                  <a:lnTo>
                    <a:pt x="63" y="39"/>
                  </a:lnTo>
                  <a:lnTo>
                    <a:pt x="81" y="19"/>
                  </a:lnTo>
                  <a:lnTo>
                    <a:pt x="68" y="16"/>
                  </a:lnTo>
                  <a:lnTo>
                    <a:pt x="87" y="8"/>
                  </a:lnTo>
                  <a:lnTo>
                    <a:pt x="89" y="0"/>
                  </a:lnTo>
                  <a:lnTo>
                    <a:pt x="40" y="4"/>
                  </a:lnTo>
                  <a:lnTo>
                    <a:pt x="31" y="10"/>
                  </a:lnTo>
                  <a:lnTo>
                    <a:pt x="34" y="19"/>
                  </a:lnTo>
                  <a:lnTo>
                    <a:pt x="0" y="19"/>
                  </a:lnTo>
                  <a:lnTo>
                    <a:pt x="0" y="19"/>
                  </a:lnTo>
                  <a:lnTo>
                    <a:pt x="0" y="19"/>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1" name="Freeform 474"/>
            <p:cNvSpPr>
              <a:spLocks noChangeAspect="1"/>
            </p:cNvSpPr>
            <p:nvPr/>
          </p:nvSpPr>
          <p:spPr bwMode="auto">
            <a:xfrm>
              <a:off x="2991501" y="726289"/>
              <a:ext cx="80896" cy="20801"/>
            </a:xfrm>
            <a:custGeom>
              <a:avLst/>
              <a:gdLst>
                <a:gd name="T0" fmla="*/ 0 w 35"/>
                <a:gd name="T1" fmla="*/ 8 h 10"/>
                <a:gd name="T2" fmla="*/ 11 w 35"/>
                <a:gd name="T3" fmla="*/ 9 h 10"/>
                <a:gd name="T4" fmla="*/ 34 w 35"/>
                <a:gd name="T5" fmla="*/ 0 h 10"/>
                <a:gd name="T6" fmla="*/ 0 w 35"/>
                <a:gd name="T7" fmla="*/ 8 h 10"/>
                <a:gd name="T8" fmla="*/ 0 w 35"/>
                <a:gd name="T9" fmla="*/ 8 h 10"/>
                <a:gd name="T10" fmla="*/ 0 w 35"/>
                <a:gd name="T11" fmla="*/ 8 h 10"/>
              </a:gdLst>
              <a:ahLst/>
              <a:cxnLst>
                <a:cxn ang="0">
                  <a:pos x="T0" y="T1"/>
                </a:cxn>
                <a:cxn ang="0">
                  <a:pos x="T2" y="T3"/>
                </a:cxn>
                <a:cxn ang="0">
                  <a:pos x="T4" y="T5"/>
                </a:cxn>
                <a:cxn ang="0">
                  <a:pos x="T6" y="T7"/>
                </a:cxn>
                <a:cxn ang="0">
                  <a:pos x="T8" y="T9"/>
                </a:cxn>
                <a:cxn ang="0">
                  <a:pos x="T10" y="T11"/>
                </a:cxn>
              </a:cxnLst>
              <a:rect l="0" t="0" r="r" b="b"/>
              <a:pathLst>
                <a:path w="35" h="10">
                  <a:moveTo>
                    <a:pt x="0" y="8"/>
                  </a:moveTo>
                  <a:lnTo>
                    <a:pt x="11" y="9"/>
                  </a:lnTo>
                  <a:lnTo>
                    <a:pt x="34" y="0"/>
                  </a:lnTo>
                  <a:lnTo>
                    <a:pt x="0" y="8"/>
                  </a:lnTo>
                  <a:lnTo>
                    <a:pt x="0" y="8"/>
                  </a:lnTo>
                  <a:lnTo>
                    <a:pt x="0" y="8"/>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2" name="Freeform 475"/>
            <p:cNvSpPr>
              <a:spLocks noChangeAspect="1"/>
            </p:cNvSpPr>
            <p:nvPr/>
          </p:nvSpPr>
          <p:spPr bwMode="auto">
            <a:xfrm>
              <a:off x="2901362" y="677753"/>
              <a:ext cx="300467" cy="57781"/>
            </a:xfrm>
            <a:custGeom>
              <a:avLst/>
              <a:gdLst>
                <a:gd name="T0" fmla="*/ 0 w 132"/>
                <a:gd name="T1" fmla="*/ 17 h 26"/>
                <a:gd name="T2" fmla="*/ 3 w 132"/>
                <a:gd name="T3" fmla="*/ 23 h 26"/>
                <a:gd name="T4" fmla="*/ 32 w 132"/>
                <a:gd name="T5" fmla="*/ 25 h 26"/>
                <a:gd name="T6" fmla="*/ 69 w 132"/>
                <a:gd name="T7" fmla="*/ 14 h 26"/>
                <a:gd name="T8" fmla="*/ 81 w 132"/>
                <a:gd name="T9" fmla="*/ 17 h 26"/>
                <a:gd name="T10" fmla="*/ 131 w 132"/>
                <a:gd name="T11" fmla="*/ 0 h 26"/>
                <a:gd name="T12" fmla="*/ 84 w 132"/>
                <a:gd name="T13" fmla="*/ 0 h 26"/>
                <a:gd name="T14" fmla="*/ 0 w 132"/>
                <a:gd name="T15" fmla="*/ 17 h 26"/>
                <a:gd name="T16" fmla="*/ 0 w 132"/>
                <a:gd name="T17" fmla="*/ 17 h 26"/>
                <a:gd name="T18" fmla="*/ 0 w 132"/>
                <a:gd name="T19"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26">
                  <a:moveTo>
                    <a:pt x="0" y="17"/>
                  </a:moveTo>
                  <a:lnTo>
                    <a:pt x="3" y="23"/>
                  </a:lnTo>
                  <a:lnTo>
                    <a:pt x="32" y="25"/>
                  </a:lnTo>
                  <a:lnTo>
                    <a:pt x="69" y="14"/>
                  </a:lnTo>
                  <a:lnTo>
                    <a:pt x="81" y="17"/>
                  </a:lnTo>
                  <a:lnTo>
                    <a:pt x="131" y="0"/>
                  </a:lnTo>
                  <a:lnTo>
                    <a:pt x="84" y="0"/>
                  </a:lnTo>
                  <a:lnTo>
                    <a:pt x="0" y="17"/>
                  </a:lnTo>
                  <a:lnTo>
                    <a:pt x="0" y="17"/>
                  </a:lnTo>
                  <a:lnTo>
                    <a:pt x="0" y="17"/>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3" name="Freeform 476"/>
            <p:cNvSpPr>
              <a:spLocks noChangeAspect="1"/>
            </p:cNvSpPr>
            <p:nvPr/>
          </p:nvSpPr>
          <p:spPr bwMode="auto">
            <a:xfrm>
              <a:off x="3023859" y="698554"/>
              <a:ext cx="369805" cy="85517"/>
            </a:xfrm>
            <a:custGeom>
              <a:avLst/>
              <a:gdLst>
                <a:gd name="T0" fmla="*/ 0 w 162"/>
                <a:gd name="T1" fmla="*/ 25 h 39"/>
                <a:gd name="T2" fmla="*/ 24 w 162"/>
                <a:gd name="T3" fmla="*/ 28 h 39"/>
                <a:gd name="T4" fmla="*/ 43 w 162"/>
                <a:gd name="T5" fmla="*/ 25 h 39"/>
                <a:gd name="T6" fmla="*/ 48 w 162"/>
                <a:gd name="T7" fmla="*/ 30 h 39"/>
                <a:gd name="T8" fmla="*/ 28 w 162"/>
                <a:gd name="T9" fmla="*/ 33 h 39"/>
                <a:gd name="T10" fmla="*/ 43 w 162"/>
                <a:gd name="T11" fmla="*/ 38 h 39"/>
                <a:gd name="T12" fmla="*/ 139 w 162"/>
                <a:gd name="T13" fmla="*/ 28 h 39"/>
                <a:gd name="T14" fmla="*/ 161 w 162"/>
                <a:gd name="T15" fmla="*/ 14 h 39"/>
                <a:gd name="T16" fmla="*/ 136 w 162"/>
                <a:gd name="T17" fmla="*/ 8 h 39"/>
                <a:gd name="T18" fmla="*/ 140 w 162"/>
                <a:gd name="T19" fmla="*/ 0 h 39"/>
                <a:gd name="T20" fmla="*/ 108 w 162"/>
                <a:gd name="T21" fmla="*/ 8 h 39"/>
                <a:gd name="T22" fmla="*/ 116 w 162"/>
                <a:gd name="T23" fmla="*/ 12 h 39"/>
                <a:gd name="T24" fmla="*/ 107 w 162"/>
                <a:gd name="T25" fmla="*/ 16 h 39"/>
                <a:gd name="T26" fmla="*/ 107 w 162"/>
                <a:gd name="T27" fmla="*/ 21 h 39"/>
                <a:gd name="T28" fmla="*/ 84 w 162"/>
                <a:gd name="T29" fmla="*/ 20 h 39"/>
                <a:gd name="T30" fmla="*/ 83 w 162"/>
                <a:gd name="T31" fmla="*/ 10 h 39"/>
                <a:gd name="T32" fmla="*/ 53 w 162"/>
                <a:gd name="T33" fmla="*/ 6 h 39"/>
                <a:gd name="T34" fmla="*/ 0 w 162"/>
                <a:gd name="T35" fmla="*/ 25 h 39"/>
                <a:gd name="T36" fmla="*/ 0 w 162"/>
                <a:gd name="T37" fmla="*/ 25 h 39"/>
                <a:gd name="T38" fmla="*/ 0 w 162"/>
                <a:gd name="T39"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 h="39">
                  <a:moveTo>
                    <a:pt x="0" y="25"/>
                  </a:moveTo>
                  <a:lnTo>
                    <a:pt x="24" y="28"/>
                  </a:lnTo>
                  <a:lnTo>
                    <a:pt x="43" y="25"/>
                  </a:lnTo>
                  <a:lnTo>
                    <a:pt x="48" y="30"/>
                  </a:lnTo>
                  <a:lnTo>
                    <a:pt x="28" y="33"/>
                  </a:lnTo>
                  <a:lnTo>
                    <a:pt x="43" y="38"/>
                  </a:lnTo>
                  <a:lnTo>
                    <a:pt x="139" y="28"/>
                  </a:lnTo>
                  <a:lnTo>
                    <a:pt x="161" y="14"/>
                  </a:lnTo>
                  <a:lnTo>
                    <a:pt x="136" y="8"/>
                  </a:lnTo>
                  <a:lnTo>
                    <a:pt x="140" y="0"/>
                  </a:lnTo>
                  <a:lnTo>
                    <a:pt x="108" y="8"/>
                  </a:lnTo>
                  <a:lnTo>
                    <a:pt x="116" y="12"/>
                  </a:lnTo>
                  <a:lnTo>
                    <a:pt x="107" y="16"/>
                  </a:lnTo>
                  <a:lnTo>
                    <a:pt x="107" y="21"/>
                  </a:lnTo>
                  <a:lnTo>
                    <a:pt x="84" y="20"/>
                  </a:lnTo>
                  <a:lnTo>
                    <a:pt x="83" y="10"/>
                  </a:lnTo>
                  <a:lnTo>
                    <a:pt x="53" y="6"/>
                  </a:lnTo>
                  <a:lnTo>
                    <a:pt x="0" y="25"/>
                  </a:lnTo>
                  <a:lnTo>
                    <a:pt x="0" y="25"/>
                  </a:lnTo>
                  <a:lnTo>
                    <a:pt x="0" y="25"/>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4" name="Freeform 477"/>
            <p:cNvSpPr>
              <a:spLocks noChangeAspect="1"/>
            </p:cNvSpPr>
            <p:nvPr/>
          </p:nvSpPr>
          <p:spPr bwMode="auto">
            <a:xfrm>
              <a:off x="2778863" y="814118"/>
              <a:ext cx="547775" cy="201081"/>
            </a:xfrm>
            <a:custGeom>
              <a:avLst/>
              <a:gdLst>
                <a:gd name="T0" fmla="*/ 10 w 238"/>
                <a:gd name="T1" fmla="*/ 35 h 88"/>
                <a:gd name="T2" fmla="*/ 22 w 238"/>
                <a:gd name="T3" fmla="*/ 37 h 88"/>
                <a:gd name="T4" fmla="*/ 10 w 238"/>
                <a:gd name="T5" fmla="*/ 43 h 88"/>
                <a:gd name="T6" fmla="*/ 17 w 238"/>
                <a:gd name="T7" fmla="*/ 50 h 88"/>
                <a:gd name="T8" fmla="*/ 68 w 238"/>
                <a:gd name="T9" fmla="*/ 54 h 88"/>
                <a:gd name="T10" fmla="*/ 8 w 238"/>
                <a:gd name="T11" fmla="*/ 61 h 88"/>
                <a:gd name="T12" fmla="*/ 0 w 238"/>
                <a:gd name="T13" fmla="*/ 70 h 88"/>
                <a:gd name="T14" fmla="*/ 31 w 238"/>
                <a:gd name="T15" fmla="*/ 75 h 88"/>
                <a:gd name="T16" fmla="*/ 28 w 238"/>
                <a:gd name="T17" fmla="*/ 87 h 88"/>
                <a:gd name="T18" fmla="*/ 139 w 238"/>
                <a:gd name="T19" fmla="*/ 70 h 88"/>
                <a:gd name="T20" fmla="*/ 157 w 238"/>
                <a:gd name="T21" fmla="*/ 81 h 88"/>
                <a:gd name="T22" fmla="*/ 175 w 238"/>
                <a:gd name="T23" fmla="*/ 79 h 88"/>
                <a:gd name="T24" fmla="*/ 222 w 238"/>
                <a:gd name="T25" fmla="*/ 58 h 88"/>
                <a:gd name="T26" fmla="*/ 189 w 238"/>
                <a:gd name="T27" fmla="*/ 51 h 88"/>
                <a:gd name="T28" fmla="*/ 184 w 238"/>
                <a:gd name="T29" fmla="*/ 43 h 88"/>
                <a:gd name="T30" fmla="*/ 197 w 238"/>
                <a:gd name="T31" fmla="*/ 34 h 88"/>
                <a:gd name="T32" fmla="*/ 204 w 238"/>
                <a:gd name="T33" fmla="*/ 17 h 88"/>
                <a:gd name="T34" fmla="*/ 237 w 238"/>
                <a:gd name="T35" fmla="*/ 4 h 88"/>
                <a:gd name="T36" fmla="*/ 211 w 238"/>
                <a:gd name="T37" fmla="*/ 0 h 88"/>
                <a:gd name="T38" fmla="*/ 174 w 238"/>
                <a:gd name="T39" fmla="*/ 16 h 88"/>
                <a:gd name="T40" fmla="*/ 132 w 238"/>
                <a:gd name="T41" fmla="*/ 10 h 88"/>
                <a:gd name="T42" fmla="*/ 106 w 238"/>
                <a:gd name="T43" fmla="*/ 15 h 88"/>
                <a:gd name="T44" fmla="*/ 114 w 238"/>
                <a:gd name="T45" fmla="*/ 5 h 88"/>
                <a:gd name="T46" fmla="*/ 99 w 238"/>
                <a:gd name="T47" fmla="*/ 5 h 88"/>
                <a:gd name="T48" fmla="*/ 44 w 238"/>
                <a:gd name="T49" fmla="*/ 17 h 88"/>
                <a:gd name="T50" fmla="*/ 10 w 238"/>
                <a:gd name="T51" fmla="*/ 35 h 88"/>
                <a:gd name="T52" fmla="*/ 10 w 238"/>
                <a:gd name="T53" fmla="*/ 35 h 88"/>
                <a:gd name="T54" fmla="*/ 10 w 238"/>
                <a:gd name="T55" fmla="*/ 3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 h="88">
                  <a:moveTo>
                    <a:pt x="10" y="35"/>
                  </a:moveTo>
                  <a:lnTo>
                    <a:pt x="22" y="37"/>
                  </a:lnTo>
                  <a:lnTo>
                    <a:pt x="10" y="43"/>
                  </a:lnTo>
                  <a:lnTo>
                    <a:pt x="17" y="50"/>
                  </a:lnTo>
                  <a:lnTo>
                    <a:pt x="68" y="54"/>
                  </a:lnTo>
                  <a:lnTo>
                    <a:pt x="8" y="61"/>
                  </a:lnTo>
                  <a:lnTo>
                    <a:pt x="0" y="70"/>
                  </a:lnTo>
                  <a:lnTo>
                    <a:pt x="31" y="75"/>
                  </a:lnTo>
                  <a:lnTo>
                    <a:pt x="28" y="87"/>
                  </a:lnTo>
                  <a:lnTo>
                    <a:pt x="139" y="70"/>
                  </a:lnTo>
                  <a:lnTo>
                    <a:pt x="157" y="81"/>
                  </a:lnTo>
                  <a:lnTo>
                    <a:pt x="175" y="79"/>
                  </a:lnTo>
                  <a:lnTo>
                    <a:pt x="222" y="58"/>
                  </a:lnTo>
                  <a:lnTo>
                    <a:pt x="189" y="51"/>
                  </a:lnTo>
                  <a:lnTo>
                    <a:pt x="184" y="43"/>
                  </a:lnTo>
                  <a:lnTo>
                    <a:pt x="197" y="34"/>
                  </a:lnTo>
                  <a:lnTo>
                    <a:pt x="204" y="17"/>
                  </a:lnTo>
                  <a:lnTo>
                    <a:pt x="237" y="4"/>
                  </a:lnTo>
                  <a:lnTo>
                    <a:pt x="211" y="0"/>
                  </a:lnTo>
                  <a:lnTo>
                    <a:pt x="174" y="16"/>
                  </a:lnTo>
                  <a:lnTo>
                    <a:pt x="132" y="10"/>
                  </a:lnTo>
                  <a:lnTo>
                    <a:pt x="106" y="15"/>
                  </a:lnTo>
                  <a:lnTo>
                    <a:pt x="114" y="5"/>
                  </a:lnTo>
                  <a:lnTo>
                    <a:pt x="99" y="5"/>
                  </a:lnTo>
                  <a:lnTo>
                    <a:pt x="44" y="17"/>
                  </a:lnTo>
                  <a:lnTo>
                    <a:pt x="10" y="35"/>
                  </a:lnTo>
                  <a:lnTo>
                    <a:pt x="10" y="35"/>
                  </a:lnTo>
                  <a:lnTo>
                    <a:pt x="10" y="35"/>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5" name="Freeform 478"/>
            <p:cNvSpPr>
              <a:spLocks noChangeAspect="1"/>
            </p:cNvSpPr>
            <p:nvPr/>
          </p:nvSpPr>
          <p:spPr bwMode="auto">
            <a:xfrm>
              <a:off x="2644809" y="779449"/>
              <a:ext cx="365183" cy="134054"/>
            </a:xfrm>
            <a:custGeom>
              <a:avLst/>
              <a:gdLst>
                <a:gd name="T0" fmla="*/ 0 w 160"/>
                <a:gd name="T1" fmla="*/ 41 h 59"/>
                <a:gd name="T2" fmla="*/ 8 w 160"/>
                <a:gd name="T3" fmla="*/ 48 h 59"/>
                <a:gd name="T4" fmla="*/ 6 w 160"/>
                <a:gd name="T5" fmla="*/ 58 h 59"/>
                <a:gd name="T6" fmla="*/ 44 w 160"/>
                <a:gd name="T7" fmla="*/ 52 h 59"/>
                <a:gd name="T8" fmla="*/ 88 w 160"/>
                <a:gd name="T9" fmla="*/ 32 h 59"/>
                <a:gd name="T10" fmla="*/ 159 w 160"/>
                <a:gd name="T11" fmla="*/ 17 h 59"/>
                <a:gd name="T12" fmla="*/ 147 w 160"/>
                <a:gd name="T13" fmla="*/ 4 h 59"/>
                <a:gd name="T14" fmla="*/ 106 w 160"/>
                <a:gd name="T15" fmla="*/ 0 h 59"/>
                <a:gd name="T16" fmla="*/ 56 w 160"/>
                <a:gd name="T17" fmla="*/ 8 h 59"/>
                <a:gd name="T18" fmla="*/ 52 w 160"/>
                <a:gd name="T19" fmla="*/ 17 h 59"/>
                <a:gd name="T20" fmla="*/ 0 w 160"/>
                <a:gd name="T21" fmla="*/ 41 h 59"/>
                <a:gd name="T22" fmla="*/ 0 w 160"/>
                <a:gd name="T23" fmla="*/ 41 h 59"/>
                <a:gd name="T24" fmla="*/ 0 w 160"/>
                <a:gd name="T25" fmla="*/ 4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 h="59">
                  <a:moveTo>
                    <a:pt x="0" y="41"/>
                  </a:moveTo>
                  <a:lnTo>
                    <a:pt x="8" y="48"/>
                  </a:lnTo>
                  <a:lnTo>
                    <a:pt x="6" y="58"/>
                  </a:lnTo>
                  <a:lnTo>
                    <a:pt x="44" y="52"/>
                  </a:lnTo>
                  <a:lnTo>
                    <a:pt x="88" y="32"/>
                  </a:lnTo>
                  <a:lnTo>
                    <a:pt x="159" y="17"/>
                  </a:lnTo>
                  <a:lnTo>
                    <a:pt x="147" y="4"/>
                  </a:lnTo>
                  <a:lnTo>
                    <a:pt x="106" y="0"/>
                  </a:lnTo>
                  <a:lnTo>
                    <a:pt x="56" y="8"/>
                  </a:lnTo>
                  <a:lnTo>
                    <a:pt x="52" y="17"/>
                  </a:lnTo>
                  <a:lnTo>
                    <a:pt x="0" y="41"/>
                  </a:lnTo>
                  <a:lnTo>
                    <a:pt x="0" y="41"/>
                  </a:lnTo>
                  <a:lnTo>
                    <a:pt x="0" y="41"/>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6" name="Freeform 479"/>
            <p:cNvSpPr>
              <a:spLocks noChangeAspect="1"/>
            </p:cNvSpPr>
            <p:nvPr/>
          </p:nvSpPr>
          <p:spPr bwMode="auto">
            <a:xfrm>
              <a:off x="1537705" y="1625378"/>
              <a:ext cx="73961" cy="99384"/>
            </a:xfrm>
            <a:custGeom>
              <a:avLst/>
              <a:gdLst>
                <a:gd name="T0" fmla="*/ 11 w 33"/>
                <a:gd name="T1" fmla="*/ 0 h 44"/>
                <a:gd name="T2" fmla="*/ 3 w 33"/>
                <a:gd name="T3" fmla="*/ 10 h 44"/>
                <a:gd name="T4" fmla="*/ 0 w 33"/>
                <a:gd name="T5" fmla="*/ 34 h 44"/>
                <a:gd name="T6" fmla="*/ 6 w 33"/>
                <a:gd name="T7" fmla="*/ 43 h 44"/>
                <a:gd name="T8" fmla="*/ 6 w 33"/>
                <a:gd name="T9" fmla="*/ 27 h 44"/>
                <a:gd name="T10" fmla="*/ 32 w 33"/>
                <a:gd name="T11" fmla="*/ 0 h 44"/>
                <a:gd name="T12" fmla="*/ 11 w 33"/>
                <a:gd name="T13" fmla="*/ 0 h 44"/>
                <a:gd name="T14" fmla="*/ 11 w 33"/>
                <a:gd name="T15" fmla="*/ 0 h 44"/>
                <a:gd name="T16" fmla="*/ 11 w 3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4">
                  <a:moveTo>
                    <a:pt x="11" y="0"/>
                  </a:moveTo>
                  <a:lnTo>
                    <a:pt x="3" y="10"/>
                  </a:lnTo>
                  <a:lnTo>
                    <a:pt x="0" y="34"/>
                  </a:lnTo>
                  <a:lnTo>
                    <a:pt x="6" y="43"/>
                  </a:lnTo>
                  <a:lnTo>
                    <a:pt x="6" y="27"/>
                  </a:lnTo>
                  <a:lnTo>
                    <a:pt x="32" y="0"/>
                  </a:lnTo>
                  <a:lnTo>
                    <a:pt x="11" y="0"/>
                  </a:lnTo>
                  <a:lnTo>
                    <a:pt x="11" y="0"/>
                  </a:lnTo>
                  <a:lnTo>
                    <a:pt x="11" y="0"/>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7" name="Freeform 480"/>
            <p:cNvSpPr>
              <a:spLocks noChangeAspect="1"/>
            </p:cNvSpPr>
            <p:nvPr/>
          </p:nvSpPr>
          <p:spPr bwMode="auto">
            <a:xfrm>
              <a:off x="1595487" y="1775610"/>
              <a:ext cx="117876" cy="115564"/>
            </a:xfrm>
            <a:custGeom>
              <a:avLst/>
              <a:gdLst>
                <a:gd name="T0" fmla="*/ 0 w 51"/>
                <a:gd name="T1" fmla="*/ 3 h 51"/>
                <a:gd name="T2" fmla="*/ 2 w 51"/>
                <a:gd name="T3" fmla="*/ 14 h 51"/>
                <a:gd name="T4" fmla="*/ 14 w 51"/>
                <a:gd name="T5" fmla="*/ 23 h 51"/>
                <a:gd name="T6" fmla="*/ 10 w 51"/>
                <a:gd name="T7" fmla="*/ 29 h 51"/>
                <a:gd name="T8" fmla="*/ 28 w 51"/>
                <a:gd name="T9" fmla="*/ 38 h 51"/>
                <a:gd name="T10" fmla="*/ 25 w 51"/>
                <a:gd name="T11" fmla="*/ 41 h 51"/>
                <a:gd name="T12" fmla="*/ 40 w 51"/>
                <a:gd name="T13" fmla="*/ 50 h 51"/>
                <a:gd name="T14" fmla="*/ 50 w 51"/>
                <a:gd name="T15" fmla="*/ 48 h 51"/>
                <a:gd name="T16" fmla="*/ 38 w 51"/>
                <a:gd name="T17" fmla="*/ 12 h 51"/>
                <a:gd name="T18" fmla="*/ 10 w 51"/>
                <a:gd name="T19" fmla="*/ 0 h 51"/>
                <a:gd name="T20" fmla="*/ 0 w 51"/>
                <a:gd name="T21" fmla="*/ 3 h 51"/>
                <a:gd name="T22" fmla="*/ 0 w 51"/>
                <a:gd name="T23" fmla="*/ 3 h 51"/>
                <a:gd name="T24" fmla="*/ 0 w 51"/>
                <a:gd name="T25"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51">
                  <a:moveTo>
                    <a:pt x="0" y="3"/>
                  </a:moveTo>
                  <a:lnTo>
                    <a:pt x="2" y="14"/>
                  </a:lnTo>
                  <a:lnTo>
                    <a:pt x="14" y="23"/>
                  </a:lnTo>
                  <a:lnTo>
                    <a:pt x="10" y="29"/>
                  </a:lnTo>
                  <a:lnTo>
                    <a:pt x="28" y="38"/>
                  </a:lnTo>
                  <a:lnTo>
                    <a:pt x="25" y="41"/>
                  </a:lnTo>
                  <a:lnTo>
                    <a:pt x="40" y="50"/>
                  </a:lnTo>
                  <a:lnTo>
                    <a:pt x="50" y="48"/>
                  </a:lnTo>
                  <a:lnTo>
                    <a:pt x="38" y="12"/>
                  </a:lnTo>
                  <a:lnTo>
                    <a:pt x="10" y="0"/>
                  </a:lnTo>
                  <a:lnTo>
                    <a:pt x="0" y="3"/>
                  </a:lnTo>
                  <a:lnTo>
                    <a:pt x="0" y="3"/>
                  </a:lnTo>
                  <a:lnTo>
                    <a:pt x="0" y="3"/>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18" name="Freeform 551"/>
            <p:cNvSpPr>
              <a:spLocks noChangeAspect="1"/>
            </p:cNvSpPr>
            <p:nvPr/>
          </p:nvSpPr>
          <p:spPr bwMode="auto">
            <a:xfrm>
              <a:off x="809651" y="1223215"/>
              <a:ext cx="2312" cy="4623"/>
            </a:xfrm>
            <a:custGeom>
              <a:avLst/>
              <a:gdLst>
                <a:gd name="T0" fmla="*/ 0 w 1"/>
                <a:gd name="T1" fmla="*/ 2 h 3"/>
                <a:gd name="T2" fmla="*/ 0 w 1"/>
                <a:gd name="T3" fmla="*/ 0 h 3"/>
                <a:gd name="T4" fmla="*/ 0 w 1"/>
                <a:gd name="T5" fmla="*/ 2 h 3"/>
                <a:gd name="T6" fmla="*/ 0 w 1"/>
                <a:gd name="T7" fmla="*/ 2 h 3"/>
              </a:gdLst>
              <a:ahLst/>
              <a:cxnLst>
                <a:cxn ang="0">
                  <a:pos x="T0" y="T1"/>
                </a:cxn>
                <a:cxn ang="0">
                  <a:pos x="T2" y="T3"/>
                </a:cxn>
                <a:cxn ang="0">
                  <a:pos x="T4" y="T5"/>
                </a:cxn>
                <a:cxn ang="0">
                  <a:pos x="T6" y="T7"/>
                </a:cxn>
              </a:cxnLst>
              <a:rect l="0" t="0" r="r" b="b"/>
              <a:pathLst>
                <a:path w="1" h="3">
                  <a:moveTo>
                    <a:pt x="0" y="2"/>
                  </a:moveTo>
                  <a:lnTo>
                    <a:pt x="0" y="0"/>
                  </a:lnTo>
                  <a:lnTo>
                    <a:pt x="0" y="2"/>
                  </a:lnTo>
                  <a:lnTo>
                    <a:pt x="0" y="2"/>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9" name="Freeform 552"/>
            <p:cNvSpPr>
              <a:spLocks noChangeAspect="1"/>
            </p:cNvSpPr>
            <p:nvPr/>
          </p:nvSpPr>
          <p:spPr bwMode="auto">
            <a:xfrm>
              <a:off x="946017" y="1435853"/>
              <a:ext cx="143300" cy="78584"/>
            </a:xfrm>
            <a:custGeom>
              <a:avLst/>
              <a:gdLst>
                <a:gd name="T0" fmla="*/ 0 w 62"/>
                <a:gd name="T1" fmla="*/ 22 h 34"/>
                <a:gd name="T2" fmla="*/ 0 w 62"/>
                <a:gd name="T3" fmla="*/ 33 h 34"/>
                <a:gd name="T4" fmla="*/ 44 w 62"/>
                <a:gd name="T5" fmla="*/ 17 h 34"/>
                <a:gd name="T6" fmla="*/ 49 w 62"/>
                <a:gd name="T7" fmla="*/ 12 h 34"/>
                <a:gd name="T8" fmla="*/ 43 w 62"/>
                <a:gd name="T9" fmla="*/ 11 h 34"/>
                <a:gd name="T10" fmla="*/ 61 w 62"/>
                <a:gd name="T11" fmla="*/ 5 h 34"/>
                <a:gd name="T12" fmla="*/ 60 w 62"/>
                <a:gd name="T13" fmla="*/ 0 h 34"/>
                <a:gd name="T14" fmla="*/ 0 w 62"/>
                <a:gd name="T15" fmla="*/ 22 h 34"/>
                <a:gd name="T16" fmla="*/ 0 w 62"/>
                <a:gd name="T17" fmla="*/ 22 h 34"/>
                <a:gd name="T18" fmla="*/ 0 w 62"/>
                <a:gd name="T19"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4">
                  <a:moveTo>
                    <a:pt x="0" y="22"/>
                  </a:moveTo>
                  <a:lnTo>
                    <a:pt x="0" y="33"/>
                  </a:lnTo>
                  <a:lnTo>
                    <a:pt x="44" y="17"/>
                  </a:lnTo>
                  <a:lnTo>
                    <a:pt x="49" y="12"/>
                  </a:lnTo>
                  <a:lnTo>
                    <a:pt x="43" y="11"/>
                  </a:lnTo>
                  <a:lnTo>
                    <a:pt x="61" y="5"/>
                  </a:lnTo>
                  <a:lnTo>
                    <a:pt x="60" y="0"/>
                  </a:lnTo>
                  <a:lnTo>
                    <a:pt x="0" y="22"/>
                  </a:lnTo>
                  <a:lnTo>
                    <a:pt x="0" y="22"/>
                  </a:lnTo>
                  <a:lnTo>
                    <a:pt x="0" y="22"/>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0" name="Freeform 553"/>
            <p:cNvSpPr>
              <a:spLocks noChangeAspect="1"/>
            </p:cNvSpPr>
            <p:nvPr/>
          </p:nvSpPr>
          <p:spPr bwMode="auto">
            <a:xfrm>
              <a:off x="453713" y="901947"/>
              <a:ext cx="1597097" cy="721119"/>
            </a:xfrm>
            <a:custGeom>
              <a:avLst/>
              <a:gdLst>
                <a:gd name="T0" fmla="*/ 488 w 698"/>
                <a:gd name="T1" fmla="*/ 201 h 317"/>
                <a:gd name="T2" fmla="*/ 507 w 698"/>
                <a:gd name="T3" fmla="*/ 204 h 317"/>
                <a:gd name="T4" fmla="*/ 557 w 698"/>
                <a:gd name="T5" fmla="*/ 209 h 317"/>
                <a:gd name="T6" fmla="*/ 559 w 698"/>
                <a:gd name="T7" fmla="*/ 230 h 317"/>
                <a:gd name="T8" fmla="*/ 563 w 698"/>
                <a:gd name="T9" fmla="*/ 284 h 317"/>
                <a:gd name="T10" fmla="*/ 532 w 698"/>
                <a:gd name="T11" fmla="*/ 307 h 317"/>
                <a:gd name="T12" fmla="*/ 529 w 698"/>
                <a:gd name="T13" fmla="*/ 287 h 317"/>
                <a:gd name="T14" fmla="*/ 525 w 698"/>
                <a:gd name="T15" fmla="*/ 277 h 317"/>
                <a:gd name="T16" fmla="*/ 509 w 698"/>
                <a:gd name="T17" fmla="*/ 308 h 317"/>
                <a:gd name="T18" fmla="*/ 517 w 698"/>
                <a:gd name="T19" fmla="*/ 276 h 317"/>
                <a:gd name="T20" fmla="*/ 513 w 698"/>
                <a:gd name="T21" fmla="*/ 268 h 317"/>
                <a:gd name="T22" fmla="*/ 537 w 698"/>
                <a:gd name="T23" fmla="*/ 265 h 317"/>
                <a:gd name="T24" fmla="*/ 517 w 698"/>
                <a:gd name="T25" fmla="*/ 262 h 317"/>
                <a:gd name="T26" fmla="*/ 524 w 698"/>
                <a:gd name="T27" fmla="*/ 238 h 317"/>
                <a:gd name="T28" fmla="*/ 496 w 698"/>
                <a:gd name="T29" fmla="*/ 280 h 317"/>
                <a:gd name="T30" fmla="*/ 491 w 698"/>
                <a:gd name="T31" fmla="*/ 216 h 317"/>
                <a:gd name="T32" fmla="*/ 484 w 698"/>
                <a:gd name="T33" fmla="*/ 210 h 317"/>
                <a:gd name="T34" fmla="*/ 416 w 698"/>
                <a:gd name="T35" fmla="*/ 189 h 317"/>
                <a:gd name="T36" fmla="*/ 366 w 698"/>
                <a:gd name="T37" fmla="*/ 207 h 317"/>
                <a:gd name="T38" fmla="*/ 346 w 698"/>
                <a:gd name="T39" fmla="*/ 191 h 317"/>
                <a:gd name="T40" fmla="*/ 366 w 698"/>
                <a:gd name="T41" fmla="*/ 181 h 317"/>
                <a:gd name="T42" fmla="*/ 268 w 698"/>
                <a:gd name="T43" fmla="*/ 224 h 317"/>
                <a:gd name="T44" fmla="*/ 258 w 698"/>
                <a:gd name="T45" fmla="*/ 234 h 317"/>
                <a:gd name="T46" fmla="*/ 129 w 698"/>
                <a:gd name="T47" fmla="*/ 282 h 317"/>
                <a:gd name="T48" fmla="*/ 180 w 698"/>
                <a:gd name="T49" fmla="*/ 251 h 317"/>
                <a:gd name="T50" fmla="*/ 180 w 698"/>
                <a:gd name="T51" fmla="*/ 235 h 317"/>
                <a:gd name="T52" fmla="*/ 149 w 698"/>
                <a:gd name="T53" fmla="*/ 228 h 317"/>
                <a:gd name="T54" fmla="*/ 138 w 698"/>
                <a:gd name="T55" fmla="*/ 210 h 317"/>
                <a:gd name="T56" fmla="*/ 209 w 698"/>
                <a:gd name="T57" fmla="*/ 148 h 317"/>
                <a:gd name="T58" fmla="*/ 305 w 698"/>
                <a:gd name="T59" fmla="*/ 114 h 317"/>
                <a:gd name="T60" fmla="*/ 243 w 698"/>
                <a:gd name="T61" fmla="*/ 121 h 317"/>
                <a:gd name="T62" fmla="*/ 244 w 698"/>
                <a:gd name="T63" fmla="*/ 105 h 317"/>
                <a:gd name="T64" fmla="*/ 298 w 698"/>
                <a:gd name="T65" fmla="*/ 84 h 317"/>
                <a:gd name="T66" fmla="*/ 300 w 698"/>
                <a:gd name="T67" fmla="*/ 93 h 317"/>
                <a:gd name="T68" fmla="*/ 331 w 698"/>
                <a:gd name="T69" fmla="*/ 73 h 317"/>
                <a:gd name="T70" fmla="*/ 326 w 698"/>
                <a:gd name="T71" fmla="*/ 52 h 317"/>
                <a:gd name="T72" fmla="*/ 382 w 698"/>
                <a:gd name="T73" fmla="*/ 38 h 317"/>
                <a:gd name="T74" fmla="*/ 537 w 698"/>
                <a:gd name="T75" fmla="*/ 0 h 317"/>
                <a:gd name="T76" fmla="*/ 551 w 698"/>
                <a:gd name="T77" fmla="*/ 7 h 317"/>
                <a:gd name="T78" fmla="*/ 578 w 698"/>
                <a:gd name="T79" fmla="*/ 14 h 317"/>
                <a:gd name="T80" fmla="*/ 697 w 698"/>
                <a:gd name="T81" fmla="*/ 28 h 317"/>
                <a:gd name="T82" fmla="*/ 491 w 698"/>
                <a:gd name="T83" fmla="*/ 19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98" h="317">
                  <a:moveTo>
                    <a:pt x="491" y="197"/>
                  </a:moveTo>
                  <a:lnTo>
                    <a:pt x="488" y="201"/>
                  </a:lnTo>
                  <a:lnTo>
                    <a:pt x="513" y="199"/>
                  </a:lnTo>
                  <a:lnTo>
                    <a:pt x="507" y="204"/>
                  </a:lnTo>
                  <a:lnTo>
                    <a:pt x="513" y="224"/>
                  </a:lnTo>
                  <a:lnTo>
                    <a:pt x="557" y="209"/>
                  </a:lnTo>
                  <a:lnTo>
                    <a:pt x="553" y="226"/>
                  </a:lnTo>
                  <a:lnTo>
                    <a:pt x="559" y="230"/>
                  </a:lnTo>
                  <a:lnTo>
                    <a:pt x="547" y="270"/>
                  </a:lnTo>
                  <a:lnTo>
                    <a:pt x="563" y="284"/>
                  </a:lnTo>
                  <a:lnTo>
                    <a:pt x="544" y="302"/>
                  </a:lnTo>
                  <a:lnTo>
                    <a:pt x="532" y="307"/>
                  </a:lnTo>
                  <a:lnTo>
                    <a:pt x="527" y="302"/>
                  </a:lnTo>
                  <a:lnTo>
                    <a:pt x="529" y="287"/>
                  </a:lnTo>
                  <a:lnTo>
                    <a:pt x="537" y="281"/>
                  </a:lnTo>
                  <a:lnTo>
                    <a:pt x="525" y="277"/>
                  </a:lnTo>
                  <a:lnTo>
                    <a:pt x="521" y="297"/>
                  </a:lnTo>
                  <a:lnTo>
                    <a:pt x="509" y="308"/>
                  </a:lnTo>
                  <a:lnTo>
                    <a:pt x="507" y="296"/>
                  </a:lnTo>
                  <a:lnTo>
                    <a:pt x="517" y="276"/>
                  </a:lnTo>
                  <a:lnTo>
                    <a:pt x="507" y="277"/>
                  </a:lnTo>
                  <a:lnTo>
                    <a:pt x="513" y="268"/>
                  </a:lnTo>
                  <a:lnTo>
                    <a:pt x="528" y="261"/>
                  </a:lnTo>
                  <a:lnTo>
                    <a:pt x="537" y="265"/>
                  </a:lnTo>
                  <a:lnTo>
                    <a:pt x="539" y="251"/>
                  </a:lnTo>
                  <a:lnTo>
                    <a:pt x="517" y="262"/>
                  </a:lnTo>
                  <a:lnTo>
                    <a:pt x="542" y="230"/>
                  </a:lnTo>
                  <a:lnTo>
                    <a:pt x="524" y="238"/>
                  </a:lnTo>
                  <a:lnTo>
                    <a:pt x="526" y="246"/>
                  </a:lnTo>
                  <a:lnTo>
                    <a:pt x="496" y="280"/>
                  </a:lnTo>
                  <a:lnTo>
                    <a:pt x="509" y="240"/>
                  </a:lnTo>
                  <a:lnTo>
                    <a:pt x="491" y="216"/>
                  </a:lnTo>
                  <a:lnTo>
                    <a:pt x="499" y="207"/>
                  </a:lnTo>
                  <a:lnTo>
                    <a:pt x="484" y="210"/>
                  </a:lnTo>
                  <a:lnTo>
                    <a:pt x="436" y="206"/>
                  </a:lnTo>
                  <a:lnTo>
                    <a:pt x="416" y="189"/>
                  </a:lnTo>
                  <a:lnTo>
                    <a:pt x="396" y="185"/>
                  </a:lnTo>
                  <a:lnTo>
                    <a:pt x="366" y="207"/>
                  </a:lnTo>
                  <a:lnTo>
                    <a:pt x="301" y="220"/>
                  </a:lnTo>
                  <a:lnTo>
                    <a:pt x="346" y="191"/>
                  </a:lnTo>
                  <a:lnTo>
                    <a:pt x="377" y="181"/>
                  </a:lnTo>
                  <a:lnTo>
                    <a:pt x="366" y="181"/>
                  </a:lnTo>
                  <a:lnTo>
                    <a:pt x="278" y="216"/>
                  </a:lnTo>
                  <a:lnTo>
                    <a:pt x="268" y="224"/>
                  </a:lnTo>
                  <a:lnTo>
                    <a:pt x="275" y="226"/>
                  </a:lnTo>
                  <a:lnTo>
                    <a:pt x="258" y="234"/>
                  </a:lnTo>
                  <a:lnTo>
                    <a:pt x="183" y="262"/>
                  </a:lnTo>
                  <a:lnTo>
                    <a:pt x="129" y="282"/>
                  </a:lnTo>
                  <a:lnTo>
                    <a:pt x="0" y="316"/>
                  </a:lnTo>
                  <a:lnTo>
                    <a:pt x="180" y="251"/>
                  </a:lnTo>
                  <a:lnTo>
                    <a:pt x="211" y="228"/>
                  </a:lnTo>
                  <a:lnTo>
                    <a:pt x="180" y="235"/>
                  </a:lnTo>
                  <a:lnTo>
                    <a:pt x="183" y="226"/>
                  </a:lnTo>
                  <a:lnTo>
                    <a:pt x="149" y="228"/>
                  </a:lnTo>
                  <a:lnTo>
                    <a:pt x="173" y="204"/>
                  </a:lnTo>
                  <a:lnTo>
                    <a:pt x="138" y="210"/>
                  </a:lnTo>
                  <a:lnTo>
                    <a:pt x="151" y="176"/>
                  </a:lnTo>
                  <a:lnTo>
                    <a:pt x="209" y="148"/>
                  </a:lnTo>
                  <a:lnTo>
                    <a:pt x="273" y="140"/>
                  </a:lnTo>
                  <a:lnTo>
                    <a:pt x="305" y="114"/>
                  </a:lnTo>
                  <a:lnTo>
                    <a:pt x="273" y="121"/>
                  </a:lnTo>
                  <a:lnTo>
                    <a:pt x="243" y="121"/>
                  </a:lnTo>
                  <a:lnTo>
                    <a:pt x="227" y="118"/>
                  </a:lnTo>
                  <a:lnTo>
                    <a:pt x="244" y="105"/>
                  </a:lnTo>
                  <a:lnTo>
                    <a:pt x="230" y="101"/>
                  </a:lnTo>
                  <a:lnTo>
                    <a:pt x="298" y="84"/>
                  </a:lnTo>
                  <a:lnTo>
                    <a:pt x="309" y="84"/>
                  </a:lnTo>
                  <a:lnTo>
                    <a:pt x="300" y="93"/>
                  </a:lnTo>
                  <a:lnTo>
                    <a:pt x="336" y="86"/>
                  </a:lnTo>
                  <a:lnTo>
                    <a:pt x="331" y="73"/>
                  </a:lnTo>
                  <a:lnTo>
                    <a:pt x="338" y="64"/>
                  </a:lnTo>
                  <a:lnTo>
                    <a:pt x="326" y="52"/>
                  </a:lnTo>
                  <a:lnTo>
                    <a:pt x="342" y="43"/>
                  </a:lnTo>
                  <a:lnTo>
                    <a:pt x="382" y="38"/>
                  </a:lnTo>
                  <a:lnTo>
                    <a:pt x="442" y="16"/>
                  </a:lnTo>
                  <a:lnTo>
                    <a:pt x="537" y="0"/>
                  </a:lnTo>
                  <a:lnTo>
                    <a:pt x="552" y="4"/>
                  </a:lnTo>
                  <a:lnTo>
                    <a:pt x="551" y="7"/>
                  </a:lnTo>
                  <a:lnTo>
                    <a:pt x="575" y="7"/>
                  </a:lnTo>
                  <a:lnTo>
                    <a:pt x="578" y="14"/>
                  </a:lnTo>
                  <a:lnTo>
                    <a:pt x="681" y="22"/>
                  </a:lnTo>
                  <a:lnTo>
                    <a:pt x="697" y="28"/>
                  </a:lnTo>
                  <a:lnTo>
                    <a:pt x="491" y="197"/>
                  </a:lnTo>
                  <a:lnTo>
                    <a:pt x="491" y="197"/>
                  </a:lnTo>
                  <a:lnTo>
                    <a:pt x="491" y="197"/>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1" name="Freeform 554"/>
            <p:cNvSpPr>
              <a:spLocks noChangeAspect="1"/>
            </p:cNvSpPr>
            <p:nvPr/>
          </p:nvSpPr>
          <p:spPr bwMode="auto">
            <a:xfrm>
              <a:off x="1410584" y="1842638"/>
              <a:ext cx="2311283" cy="1139460"/>
            </a:xfrm>
            <a:custGeom>
              <a:avLst/>
              <a:gdLst>
                <a:gd name="T0" fmla="*/ 419 w 1010"/>
                <a:gd name="T1" fmla="*/ 405 h 502"/>
                <a:gd name="T2" fmla="*/ 443 w 1010"/>
                <a:gd name="T3" fmla="*/ 405 h 502"/>
                <a:gd name="T4" fmla="*/ 484 w 1010"/>
                <a:gd name="T5" fmla="*/ 416 h 502"/>
                <a:gd name="T6" fmla="*/ 523 w 1010"/>
                <a:gd name="T7" fmla="*/ 416 h 502"/>
                <a:gd name="T8" fmla="*/ 504 w 1010"/>
                <a:gd name="T9" fmla="*/ 398 h 502"/>
                <a:gd name="T10" fmla="*/ 549 w 1010"/>
                <a:gd name="T11" fmla="*/ 385 h 502"/>
                <a:gd name="T12" fmla="*/ 591 w 1010"/>
                <a:gd name="T13" fmla="*/ 398 h 502"/>
                <a:gd name="T14" fmla="*/ 632 w 1010"/>
                <a:gd name="T15" fmla="*/ 419 h 502"/>
                <a:gd name="T16" fmla="*/ 653 w 1010"/>
                <a:gd name="T17" fmla="*/ 500 h 502"/>
                <a:gd name="T18" fmla="*/ 666 w 1010"/>
                <a:gd name="T19" fmla="*/ 377 h 502"/>
                <a:gd name="T20" fmla="*/ 793 w 1010"/>
                <a:gd name="T21" fmla="*/ 275 h 502"/>
                <a:gd name="T22" fmla="*/ 797 w 1010"/>
                <a:gd name="T23" fmla="*/ 279 h 502"/>
                <a:gd name="T24" fmla="*/ 790 w 1010"/>
                <a:gd name="T25" fmla="*/ 228 h 502"/>
                <a:gd name="T26" fmla="*/ 815 w 1010"/>
                <a:gd name="T27" fmla="*/ 203 h 502"/>
                <a:gd name="T28" fmla="*/ 805 w 1010"/>
                <a:gd name="T29" fmla="*/ 233 h 502"/>
                <a:gd name="T30" fmla="*/ 824 w 1010"/>
                <a:gd name="T31" fmla="*/ 225 h 502"/>
                <a:gd name="T32" fmla="*/ 839 w 1010"/>
                <a:gd name="T33" fmla="*/ 206 h 502"/>
                <a:gd name="T34" fmla="*/ 910 w 1010"/>
                <a:gd name="T35" fmla="*/ 156 h 502"/>
                <a:gd name="T36" fmla="*/ 934 w 1010"/>
                <a:gd name="T37" fmla="*/ 151 h 502"/>
                <a:gd name="T38" fmla="*/ 942 w 1010"/>
                <a:gd name="T39" fmla="*/ 116 h 502"/>
                <a:gd name="T40" fmla="*/ 1007 w 1010"/>
                <a:gd name="T41" fmla="*/ 85 h 502"/>
                <a:gd name="T42" fmla="*/ 1009 w 1010"/>
                <a:gd name="T43" fmla="*/ 47 h 502"/>
                <a:gd name="T44" fmla="*/ 928 w 1010"/>
                <a:gd name="T45" fmla="*/ 90 h 502"/>
                <a:gd name="T46" fmla="*/ 852 w 1010"/>
                <a:gd name="T47" fmla="*/ 103 h 502"/>
                <a:gd name="T48" fmla="*/ 793 w 1010"/>
                <a:gd name="T49" fmla="*/ 123 h 502"/>
                <a:gd name="T50" fmla="*/ 735 w 1010"/>
                <a:gd name="T51" fmla="*/ 161 h 502"/>
                <a:gd name="T52" fmla="*/ 710 w 1010"/>
                <a:gd name="T53" fmla="*/ 154 h 502"/>
                <a:gd name="T54" fmla="*/ 735 w 1010"/>
                <a:gd name="T55" fmla="*/ 128 h 502"/>
                <a:gd name="T56" fmla="*/ 733 w 1010"/>
                <a:gd name="T57" fmla="*/ 100 h 502"/>
                <a:gd name="T58" fmla="*/ 693 w 1010"/>
                <a:gd name="T59" fmla="*/ 91 h 502"/>
                <a:gd name="T60" fmla="*/ 645 w 1010"/>
                <a:gd name="T61" fmla="*/ 157 h 502"/>
                <a:gd name="T62" fmla="*/ 645 w 1010"/>
                <a:gd name="T63" fmla="*/ 127 h 502"/>
                <a:gd name="T64" fmla="*/ 686 w 1010"/>
                <a:gd name="T65" fmla="*/ 74 h 502"/>
                <a:gd name="T66" fmla="*/ 738 w 1010"/>
                <a:gd name="T67" fmla="*/ 63 h 502"/>
                <a:gd name="T68" fmla="*/ 725 w 1010"/>
                <a:gd name="T69" fmla="*/ 58 h 502"/>
                <a:gd name="T70" fmla="*/ 683 w 1010"/>
                <a:gd name="T71" fmla="*/ 52 h 502"/>
                <a:gd name="T72" fmla="*/ 636 w 1010"/>
                <a:gd name="T73" fmla="*/ 58 h 502"/>
                <a:gd name="T74" fmla="*/ 661 w 1010"/>
                <a:gd name="T75" fmla="*/ 29 h 502"/>
                <a:gd name="T76" fmla="*/ 595 w 1010"/>
                <a:gd name="T77" fmla="*/ 0 h 502"/>
                <a:gd name="T78" fmla="*/ 145 w 1010"/>
                <a:gd name="T79" fmla="*/ 16 h 502"/>
                <a:gd name="T80" fmla="*/ 133 w 1010"/>
                <a:gd name="T81" fmla="*/ 30 h 502"/>
                <a:gd name="T82" fmla="*/ 101 w 1010"/>
                <a:gd name="T83" fmla="*/ 25 h 502"/>
                <a:gd name="T84" fmla="*/ 25 w 1010"/>
                <a:gd name="T85" fmla="*/ 161 h 502"/>
                <a:gd name="T86" fmla="*/ 0 w 1010"/>
                <a:gd name="T87" fmla="*/ 215 h 502"/>
                <a:gd name="T88" fmla="*/ 17 w 1010"/>
                <a:gd name="T89" fmla="*/ 231 h 502"/>
                <a:gd name="T90" fmla="*/ 11 w 1010"/>
                <a:gd name="T91" fmla="*/ 254 h 502"/>
                <a:gd name="T92" fmla="*/ 9 w 1010"/>
                <a:gd name="T93" fmla="*/ 304 h 502"/>
                <a:gd name="T94" fmla="*/ 53 w 1010"/>
                <a:gd name="T95" fmla="*/ 329 h 502"/>
                <a:gd name="T96" fmla="*/ 150 w 1010"/>
                <a:gd name="T97" fmla="*/ 373 h 502"/>
                <a:gd name="T98" fmla="*/ 251 w 1010"/>
                <a:gd name="T99" fmla="*/ 404 h 502"/>
                <a:gd name="T100" fmla="*/ 287 w 1010"/>
                <a:gd name="T101" fmla="*/ 404 h 502"/>
                <a:gd name="T102" fmla="*/ 363 w 1010"/>
                <a:gd name="T103" fmla="*/ 485 h 502"/>
                <a:gd name="T104" fmla="*/ 368 w 1010"/>
                <a:gd name="T105" fmla="*/ 44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10" h="502">
                  <a:moveTo>
                    <a:pt x="368" y="448"/>
                  </a:moveTo>
                  <a:lnTo>
                    <a:pt x="420" y="415"/>
                  </a:lnTo>
                  <a:lnTo>
                    <a:pt x="419" y="405"/>
                  </a:lnTo>
                  <a:lnTo>
                    <a:pt x="426" y="402"/>
                  </a:lnTo>
                  <a:lnTo>
                    <a:pt x="424" y="411"/>
                  </a:lnTo>
                  <a:lnTo>
                    <a:pt x="443" y="405"/>
                  </a:lnTo>
                  <a:lnTo>
                    <a:pt x="469" y="408"/>
                  </a:lnTo>
                  <a:lnTo>
                    <a:pt x="478" y="402"/>
                  </a:lnTo>
                  <a:lnTo>
                    <a:pt x="484" y="416"/>
                  </a:lnTo>
                  <a:lnTo>
                    <a:pt x="510" y="413"/>
                  </a:lnTo>
                  <a:lnTo>
                    <a:pt x="519" y="420"/>
                  </a:lnTo>
                  <a:lnTo>
                    <a:pt x="523" y="416"/>
                  </a:lnTo>
                  <a:lnTo>
                    <a:pt x="515" y="410"/>
                  </a:lnTo>
                  <a:lnTo>
                    <a:pt x="524" y="398"/>
                  </a:lnTo>
                  <a:lnTo>
                    <a:pt x="504" y="398"/>
                  </a:lnTo>
                  <a:lnTo>
                    <a:pt x="511" y="389"/>
                  </a:lnTo>
                  <a:lnTo>
                    <a:pt x="519" y="393"/>
                  </a:lnTo>
                  <a:lnTo>
                    <a:pt x="549" y="385"/>
                  </a:lnTo>
                  <a:lnTo>
                    <a:pt x="550" y="392"/>
                  </a:lnTo>
                  <a:lnTo>
                    <a:pt x="578" y="389"/>
                  </a:lnTo>
                  <a:lnTo>
                    <a:pt x="591" y="398"/>
                  </a:lnTo>
                  <a:lnTo>
                    <a:pt x="591" y="405"/>
                  </a:lnTo>
                  <a:lnTo>
                    <a:pt x="618" y="398"/>
                  </a:lnTo>
                  <a:lnTo>
                    <a:pt x="632" y="419"/>
                  </a:lnTo>
                  <a:lnTo>
                    <a:pt x="629" y="459"/>
                  </a:lnTo>
                  <a:lnTo>
                    <a:pt x="645" y="501"/>
                  </a:lnTo>
                  <a:lnTo>
                    <a:pt x="653" y="500"/>
                  </a:lnTo>
                  <a:lnTo>
                    <a:pt x="666" y="486"/>
                  </a:lnTo>
                  <a:lnTo>
                    <a:pt x="671" y="461"/>
                  </a:lnTo>
                  <a:lnTo>
                    <a:pt x="666" y="377"/>
                  </a:lnTo>
                  <a:lnTo>
                    <a:pt x="691" y="349"/>
                  </a:lnTo>
                  <a:lnTo>
                    <a:pt x="788" y="288"/>
                  </a:lnTo>
                  <a:lnTo>
                    <a:pt x="793" y="275"/>
                  </a:lnTo>
                  <a:lnTo>
                    <a:pt x="778" y="275"/>
                  </a:lnTo>
                  <a:lnTo>
                    <a:pt x="792" y="271"/>
                  </a:lnTo>
                  <a:lnTo>
                    <a:pt x="797" y="279"/>
                  </a:lnTo>
                  <a:lnTo>
                    <a:pt x="792" y="251"/>
                  </a:lnTo>
                  <a:lnTo>
                    <a:pt x="797" y="234"/>
                  </a:lnTo>
                  <a:lnTo>
                    <a:pt x="790" y="228"/>
                  </a:lnTo>
                  <a:lnTo>
                    <a:pt x="797" y="230"/>
                  </a:lnTo>
                  <a:lnTo>
                    <a:pt x="806" y="206"/>
                  </a:lnTo>
                  <a:lnTo>
                    <a:pt x="815" y="203"/>
                  </a:lnTo>
                  <a:lnTo>
                    <a:pt x="801" y="225"/>
                  </a:lnTo>
                  <a:lnTo>
                    <a:pt x="806" y="228"/>
                  </a:lnTo>
                  <a:lnTo>
                    <a:pt x="805" y="233"/>
                  </a:lnTo>
                  <a:lnTo>
                    <a:pt x="810" y="233"/>
                  </a:lnTo>
                  <a:lnTo>
                    <a:pt x="804" y="249"/>
                  </a:lnTo>
                  <a:lnTo>
                    <a:pt x="824" y="225"/>
                  </a:lnTo>
                  <a:lnTo>
                    <a:pt x="822" y="203"/>
                  </a:lnTo>
                  <a:lnTo>
                    <a:pt x="829" y="213"/>
                  </a:lnTo>
                  <a:lnTo>
                    <a:pt x="839" y="206"/>
                  </a:lnTo>
                  <a:lnTo>
                    <a:pt x="859" y="175"/>
                  </a:lnTo>
                  <a:lnTo>
                    <a:pt x="904" y="163"/>
                  </a:lnTo>
                  <a:lnTo>
                    <a:pt x="910" y="156"/>
                  </a:lnTo>
                  <a:lnTo>
                    <a:pt x="911" y="161"/>
                  </a:lnTo>
                  <a:lnTo>
                    <a:pt x="932" y="157"/>
                  </a:lnTo>
                  <a:lnTo>
                    <a:pt x="934" y="151"/>
                  </a:lnTo>
                  <a:lnTo>
                    <a:pt x="925" y="156"/>
                  </a:lnTo>
                  <a:lnTo>
                    <a:pt x="919" y="143"/>
                  </a:lnTo>
                  <a:lnTo>
                    <a:pt x="942" y="116"/>
                  </a:lnTo>
                  <a:lnTo>
                    <a:pt x="973" y="100"/>
                  </a:lnTo>
                  <a:lnTo>
                    <a:pt x="997" y="97"/>
                  </a:lnTo>
                  <a:lnTo>
                    <a:pt x="1007" y="85"/>
                  </a:lnTo>
                  <a:lnTo>
                    <a:pt x="1009" y="85"/>
                  </a:lnTo>
                  <a:lnTo>
                    <a:pt x="1001" y="75"/>
                  </a:lnTo>
                  <a:lnTo>
                    <a:pt x="1009" y="47"/>
                  </a:lnTo>
                  <a:lnTo>
                    <a:pt x="986" y="40"/>
                  </a:lnTo>
                  <a:lnTo>
                    <a:pt x="951" y="83"/>
                  </a:lnTo>
                  <a:lnTo>
                    <a:pt x="928" y="90"/>
                  </a:lnTo>
                  <a:lnTo>
                    <a:pt x="876" y="90"/>
                  </a:lnTo>
                  <a:lnTo>
                    <a:pt x="852" y="103"/>
                  </a:lnTo>
                  <a:lnTo>
                    <a:pt x="852" y="103"/>
                  </a:lnTo>
                  <a:lnTo>
                    <a:pt x="844" y="120"/>
                  </a:lnTo>
                  <a:lnTo>
                    <a:pt x="793" y="123"/>
                  </a:lnTo>
                  <a:lnTo>
                    <a:pt x="793" y="123"/>
                  </a:lnTo>
                  <a:lnTo>
                    <a:pt x="793" y="133"/>
                  </a:lnTo>
                  <a:lnTo>
                    <a:pt x="793" y="133"/>
                  </a:lnTo>
                  <a:lnTo>
                    <a:pt x="735" y="161"/>
                  </a:lnTo>
                  <a:lnTo>
                    <a:pt x="715" y="161"/>
                  </a:lnTo>
                  <a:lnTo>
                    <a:pt x="705" y="156"/>
                  </a:lnTo>
                  <a:lnTo>
                    <a:pt x="710" y="154"/>
                  </a:lnTo>
                  <a:lnTo>
                    <a:pt x="710" y="154"/>
                  </a:lnTo>
                  <a:lnTo>
                    <a:pt x="737" y="128"/>
                  </a:lnTo>
                  <a:lnTo>
                    <a:pt x="735" y="128"/>
                  </a:lnTo>
                  <a:lnTo>
                    <a:pt x="737" y="108"/>
                  </a:lnTo>
                  <a:lnTo>
                    <a:pt x="717" y="118"/>
                  </a:lnTo>
                  <a:lnTo>
                    <a:pt x="733" y="100"/>
                  </a:lnTo>
                  <a:lnTo>
                    <a:pt x="738" y="81"/>
                  </a:lnTo>
                  <a:lnTo>
                    <a:pt x="717" y="75"/>
                  </a:lnTo>
                  <a:lnTo>
                    <a:pt x="693" y="91"/>
                  </a:lnTo>
                  <a:lnTo>
                    <a:pt x="678" y="108"/>
                  </a:lnTo>
                  <a:lnTo>
                    <a:pt x="661" y="148"/>
                  </a:lnTo>
                  <a:lnTo>
                    <a:pt x="645" y="157"/>
                  </a:lnTo>
                  <a:lnTo>
                    <a:pt x="637" y="157"/>
                  </a:lnTo>
                  <a:lnTo>
                    <a:pt x="637" y="148"/>
                  </a:lnTo>
                  <a:lnTo>
                    <a:pt x="645" y="127"/>
                  </a:lnTo>
                  <a:lnTo>
                    <a:pt x="673" y="91"/>
                  </a:lnTo>
                  <a:lnTo>
                    <a:pt x="658" y="97"/>
                  </a:lnTo>
                  <a:lnTo>
                    <a:pt x="686" y="74"/>
                  </a:lnTo>
                  <a:lnTo>
                    <a:pt x="735" y="71"/>
                  </a:lnTo>
                  <a:lnTo>
                    <a:pt x="737" y="63"/>
                  </a:lnTo>
                  <a:lnTo>
                    <a:pt x="738" y="63"/>
                  </a:lnTo>
                  <a:lnTo>
                    <a:pt x="733" y="58"/>
                  </a:lnTo>
                  <a:lnTo>
                    <a:pt x="733" y="58"/>
                  </a:lnTo>
                  <a:lnTo>
                    <a:pt x="725" y="58"/>
                  </a:lnTo>
                  <a:lnTo>
                    <a:pt x="728" y="54"/>
                  </a:lnTo>
                  <a:lnTo>
                    <a:pt x="687" y="61"/>
                  </a:lnTo>
                  <a:lnTo>
                    <a:pt x="683" y="52"/>
                  </a:lnTo>
                  <a:lnTo>
                    <a:pt x="671" y="54"/>
                  </a:lnTo>
                  <a:lnTo>
                    <a:pt x="689" y="40"/>
                  </a:lnTo>
                  <a:lnTo>
                    <a:pt x="636" y="58"/>
                  </a:lnTo>
                  <a:lnTo>
                    <a:pt x="633" y="50"/>
                  </a:lnTo>
                  <a:lnTo>
                    <a:pt x="612" y="55"/>
                  </a:lnTo>
                  <a:lnTo>
                    <a:pt x="661" y="29"/>
                  </a:lnTo>
                  <a:lnTo>
                    <a:pt x="662" y="28"/>
                  </a:lnTo>
                  <a:lnTo>
                    <a:pt x="597" y="13"/>
                  </a:lnTo>
                  <a:lnTo>
                    <a:pt x="595" y="0"/>
                  </a:lnTo>
                  <a:lnTo>
                    <a:pt x="582" y="9"/>
                  </a:lnTo>
                  <a:lnTo>
                    <a:pt x="145" y="9"/>
                  </a:lnTo>
                  <a:lnTo>
                    <a:pt x="145" y="16"/>
                  </a:lnTo>
                  <a:lnTo>
                    <a:pt x="127" y="38"/>
                  </a:lnTo>
                  <a:lnTo>
                    <a:pt x="119" y="38"/>
                  </a:lnTo>
                  <a:lnTo>
                    <a:pt x="133" y="30"/>
                  </a:lnTo>
                  <a:lnTo>
                    <a:pt x="126" y="25"/>
                  </a:lnTo>
                  <a:lnTo>
                    <a:pt x="106" y="20"/>
                  </a:lnTo>
                  <a:lnTo>
                    <a:pt x="101" y="25"/>
                  </a:lnTo>
                  <a:lnTo>
                    <a:pt x="87" y="65"/>
                  </a:lnTo>
                  <a:lnTo>
                    <a:pt x="34" y="133"/>
                  </a:lnTo>
                  <a:lnTo>
                    <a:pt x="25" y="161"/>
                  </a:lnTo>
                  <a:lnTo>
                    <a:pt x="5" y="187"/>
                  </a:lnTo>
                  <a:lnTo>
                    <a:pt x="8" y="199"/>
                  </a:lnTo>
                  <a:lnTo>
                    <a:pt x="0" y="215"/>
                  </a:lnTo>
                  <a:lnTo>
                    <a:pt x="8" y="226"/>
                  </a:lnTo>
                  <a:lnTo>
                    <a:pt x="1" y="233"/>
                  </a:lnTo>
                  <a:lnTo>
                    <a:pt x="17" y="231"/>
                  </a:lnTo>
                  <a:lnTo>
                    <a:pt x="5" y="248"/>
                  </a:lnTo>
                  <a:lnTo>
                    <a:pt x="6" y="254"/>
                  </a:lnTo>
                  <a:lnTo>
                    <a:pt x="11" y="254"/>
                  </a:lnTo>
                  <a:lnTo>
                    <a:pt x="5" y="267"/>
                  </a:lnTo>
                  <a:lnTo>
                    <a:pt x="15" y="294"/>
                  </a:lnTo>
                  <a:lnTo>
                    <a:pt x="9" y="304"/>
                  </a:lnTo>
                  <a:lnTo>
                    <a:pt x="43" y="314"/>
                  </a:lnTo>
                  <a:lnTo>
                    <a:pt x="42" y="321"/>
                  </a:lnTo>
                  <a:lnTo>
                    <a:pt x="53" y="329"/>
                  </a:lnTo>
                  <a:lnTo>
                    <a:pt x="54" y="349"/>
                  </a:lnTo>
                  <a:lnTo>
                    <a:pt x="91" y="343"/>
                  </a:lnTo>
                  <a:lnTo>
                    <a:pt x="150" y="373"/>
                  </a:lnTo>
                  <a:lnTo>
                    <a:pt x="233" y="364"/>
                  </a:lnTo>
                  <a:lnTo>
                    <a:pt x="251" y="385"/>
                  </a:lnTo>
                  <a:lnTo>
                    <a:pt x="251" y="404"/>
                  </a:lnTo>
                  <a:lnTo>
                    <a:pt x="263" y="417"/>
                  </a:lnTo>
                  <a:lnTo>
                    <a:pt x="272" y="419"/>
                  </a:lnTo>
                  <a:lnTo>
                    <a:pt x="287" y="404"/>
                  </a:lnTo>
                  <a:lnTo>
                    <a:pt x="308" y="405"/>
                  </a:lnTo>
                  <a:lnTo>
                    <a:pt x="332" y="473"/>
                  </a:lnTo>
                  <a:lnTo>
                    <a:pt x="363" y="485"/>
                  </a:lnTo>
                  <a:lnTo>
                    <a:pt x="368" y="448"/>
                  </a:lnTo>
                  <a:lnTo>
                    <a:pt x="368" y="448"/>
                  </a:lnTo>
                  <a:lnTo>
                    <a:pt x="368" y="448"/>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 name="Freeform 557"/>
            <p:cNvSpPr>
              <a:spLocks noChangeAspect="1"/>
            </p:cNvSpPr>
            <p:nvPr/>
          </p:nvSpPr>
          <p:spPr bwMode="auto">
            <a:xfrm>
              <a:off x="1535393" y="2619228"/>
              <a:ext cx="1090925" cy="857484"/>
            </a:xfrm>
            <a:custGeom>
              <a:avLst/>
              <a:gdLst>
                <a:gd name="T0" fmla="*/ 3 w 477"/>
                <a:gd name="T1" fmla="*/ 62 h 377"/>
                <a:gd name="T2" fmla="*/ 12 w 477"/>
                <a:gd name="T3" fmla="*/ 104 h 377"/>
                <a:gd name="T4" fmla="*/ 10 w 477"/>
                <a:gd name="T5" fmla="*/ 115 h 377"/>
                <a:gd name="T6" fmla="*/ 41 w 477"/>
                <a:gd name="T7" fmla="*/ 146 h 377"/>
                <a:gd name="T8" fmla="*/ 62 w 477"/>
                <a:gd name="T9" fmla="*/ 191 h 377"/>
                <a:gd name="T10" fmla="*/ 80 w 477"/>
                <a:gd name="T11" fmla="*/ 194 h 377"/>
                <a:gd name="T12" fmla="*/ 61 w 477"/>
                <a:gd name="T13" fmla="*/ 175 h 377"/>
                <a:gd name="T14" fmla="*/ 23 w 477"/>
                <a:gd name="T15" fmla="*/ 53 h 377"/>
                <a:gd name="T16" fmla="*/ 49 w 477"/>
                <a:gd name="T17" fmla="*/ 23 h 377"/>
                <a:gd name="T18" fmla="*/ 60 w 477"/>
                <a:gd name="T19" fmla="*/ 77 h 377"/>
                <a:gd name="T20" fmla="*/ 80 w 477"/>
                <a:gd name="T21" fmla="*/ 99 h 377"/>
                <a:gd name="T22" fmla="*/ 96 w 477"/>
                <a:gd name="T23" fmla="*/ 133 h 377"/>
                <a:gd name="T24" fmla="*/ 107 w 477"/>
                <a:gd name="T25" fmla="*/ 155 h 377"/>
                <a:gd name="T26" fmla="*/ 148 w 477"/>
                <a:gd name="T27" fmla="*/ 232 h 377"/>
                <a:gd name="T28" fmla="*/ 138 w 477"/>
                <a:gd name="T29" fmla="*/ 267 h 377"/>
                <a:gd name="T30" fmla="*/ 192 w 477"/>
                <a:gd name="T31" fmla="*/ 305 h 377"/>
                <a:gd name="T32" fmla="*/ 258 w 477"/>
                <a:gd name="T33" fmla="*/ 346 h 377"/>
                <a:gd name="T34" fmla="*/ 311 w 477"/>
                <a:gd name="T35" fmla="*/ 343 h 377"/>
                <a:gd name="T36" fmla="*/ 359 w 477"/>
                <a:gd name="T37" fmla="*/ 376 h 377"/>
                <a:gd name="T38" fmla="*/ 395 w 477"/>
                <a:gd name="T39" fmla="*/ 339 h 377"/>
                <a:gd name="T40" fmla="*/ 397 w 477"/>
                <a:gd name="T41" fmla="*/ 308 h 377"/>
                <a:gd name="T42" fmla="*/ 439 w 477"/>
                <a:gd name="T43" fmla="*/ 296 h 377"/>
                <a:gd name="T44" fmla="*/ 447 w 477"/>
                <a:gd name="T45" fmla="*/ 308 h 377"/>
                <a:gd name="T46" fmla="*/ 476 w 477"/>
                <a:gd name="T47" fmla="*/ 236 h 377"/>
                <a:gd name="T48" fmla="*/ 419 w 477"/>
                <a:gd name="T49" fmla="*/ 240 h 377"/>
                <a:gd name="T50" fmla="*/ 400 w 477"/>
                <a:gd name="T51" fmla="*/ 281 h 377"/>
                <a:gd name="T52" fmla="*/ 389 w 477"/>
                <a:gd name="T53" fmla="*/ 293 h 377"/>
                <a:gd name="T54" fmla="*/ 368 w 477"/>
                <a:gd name="T55" fmla="*/ 291 h 377"/>
                <a:gd name="T56" fmla="*/ 302 w 477"/>
                <a:gd name="T57" fmla="*/ 281 h 377"/>
                <a:gd name="T58" fmla="*/ 291 w 477"/>
                <a:gd name="T59" fmla="*/ 174 h 377"/>
                <a:gd name="T60" fmla="*/ 278 w 477"/>
                <a:gd name="T61" fmla="*/ 130 h 377"/>
                <a:gd name="T62" fmla="*/ 233 w 477"/>
                <a:gd name="T63" fmla="*/ 61 h 377"/>
                <a:gd name="T64" fmla="*/ 209 w 477"/>
                <a:gd name="T65" fmla="*/ 74 h 377"/>
                <a:gd name="T66" fmla="*/ 197 w 477"/>
                <a:gd name="T67" fmla="*/ 42 h 377"/>
                <a:gd name="T68" fmla="*/ 96 w 477"/>
                <a:gd name="T69" fmla="*/ 30 h 377"/>
                <a:gd name="T70" fmla="*/ 0 w 477"/>
                <a:gd name="T71" fmla="*/ 6 h 377"/>
                <a:gd name="T72" fmla="*/ 0 w 477"/>
                <a:gd name="T73" fmla="*/ 6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7" h="377">
                  <a:moveTo>
                    <a:pt x="0" y="6"/>
                  </a:moveTo>
                  <a:lnTo>
                    <a:pt x="3" y="62"/>
                  </a:lnTo>
                  <a:lnTo>
                    <a:pt x="23" y="89"/>
                  </a:lnTo>
                  <a:lnTo>
                    <a:pt x="12" y="104"/>
                  </a:lnTo>
                  <a:lnTo>
                    <a:pt x="3" y="101"/>
                  </a:lnTo>
                  <a:lnTo>
                    <a:pt x="10" y="115"/>
                  </a:lnTo>
                  <a:lnTo>
                    <a:pt x="40" y="137"/>
                  </a:lnTo>
                  <a:lnTo>
                    <a:pt x="41" y="146"/>
                  </a:lnTo>
                  <a:lnTo>
                    <a:pt x="33" y="164"/>
                  </a:lnTo>
                  <a:lnTo>
                    <a:pt x="62" y="191"/>
                  </a:lnTo>
                  <a:lnTo>
                    <a:pt x="65" y="205"/>
                  </a:lnTo>
                  <a:lnTo>
                    <a:pt x="80" y="194"/>
                  </a:lnTo>
                  <a:lnTo>
                    <a:pt x="70" y="175"/>
                  </a:lnTo>
                  <a:lnTo>
                    <a:pt x="61" y="175"/>
                  </a:lnTo>
                  <a:lnTo>
                    <a:pt x="56" y="129"/>
                  </a:lnTo>
                  <a:lnTo>
                    <a:pt x="23" y="53"/>
                  </a:lnTo>
                  <a:lnTo>
                    <a:pt x="33" y="19"/>
                  </a:lnTo>
                  <a:lnTo>
                    <a:pt x="49" y="23"/>
                  </a:lnTo>
                  <a:lnTo>
                    <a:pt x="59" y="32"/>
                  </a:lnTo>
                  <a:lnTo>
                    <a:pt x="60" y="77"/>
                  </a:lnTo>
                  <a:lnTo>
                    <a:pt x="71" y="97"/>
                  </a:lnTo>
                  <a:lnTo>
                    <a:pt x="80" y="99"/>
                  </a:lnTo>
                  <a:lnTo>
                    <a:pt x="79" y="110"/>
                  </a:lnTo>
                  <a:lnTo>
                    <a:pt x="96" y="133"/>
                  </a:lnTo>
                  <a:lnTo>
                    <a:pt x="89" y="145"/>
                  </a:lnTo>
                  <a:lnTo>
                    <a:pt x="107" y="155"/>
                  </a:lnTo>
                  <a:lnTo>
                    <a:pt x="141" y="214"/>
                  </a:lnTo>
                  <a:lnTo>
                    <a:pt x="148" y="232"/>
                  </a:lnTo>
                  <a:lnTo>
                    <a:pt x="133" y="257"/>
                  </a:lnTo>
                  <a:lnTo>
                    <a:pt x="138" y="267"/>
                  </a:lnTo>
                  <a:lnTo>
                    <a:pt x="166" y="300"/>
                  </a:lnTo>
                  <a:lnTo>
                    <a:pt x="192" y="305"/>
                  </a:lnTo>
                  <a:lnTo>
                    <a:pt x="207" y="322"/>
                  </a:lnTo>
                  <a:lnTo>
                    <a:pt x="258" y="346"/>
                  </a:lnTo>
                  <a:lnTo>
                    <a:pt x="289" y="355"/>
                  </a:lnTo>
                  <a:lnTo>
                    <a:pt x="311" y="343"/>
                  </a:lnTo>
                  <a:lnTo>
                    <a:pt x="326" y="346"/>
                  </a:lnTo>
                  <a:lnTo>
                    <a:pt x="359" y="376"/>
                  </a:lnTo>
                  <a:lnTo>
                    <a:pt x="377" y="345"/>
                  </a:lnTo>
                  <a:lnTo>
                    <a:pt x="395" y="339"/>
                  </a:lnTo>
                  <a:lnTo>
                    <a:pt x="384" y="318"/>
                  </a:lnTo>
                  <a:lnTo>
                    <a:pt x="397" y="308"/>
                  </a:lnTo>
                  <a:lnTo>
                    <a:pt x="422" y="308"/>
                  </a:lnTo>
                  <a:lnTo>
                    <a:pt x="439" y="296"/>
                  </a:lnTo>
                  <a:lnTo>
                    <a:pt x="440" y="295"/>
                  </a:lnTo>
                  <a:lnTo>
                    <a:pt x="447" y="308"/>
                  </a:lnTo>
                  <a:lnTo>
                    <a:pt x="452" y="296"/>
                  </a:lnTo>
                  <a:lnTo>
                    <a:pt x="476" y="236"/>
                  </a:lnTo>
                  <a:lnTo>
                    <a:pt x="457" y="232"/>
                  </a:lnTo>
                  <a:lnTo>
                    <a:pt x="419" y="240"/>
                  </a:lnTo>
                  <a:lnTo>
                    <a:pt x="412" y="242"/>
                  </a:lnTo>
                  <a:lnTo>
                    <a:pt x="400" y="281"/>
                  </a:lnTo>
                  <a:lnTo>
                    <a:pt x="389" y="290"/>
                  </a:lnTo>
                  <a:lnTo>
                    <a:pt x="389" y="293"/>
                  </a:lnTo>
                  <a:lnTo>
                    <a:pt x="377" y="296"/>
                  </a:lnTo>
                  <a:lnTo>
                    <a:pt x="368" y="291"/>
                  </a:lnTo>
                  <a:lnTo>
                    <a:pt x="329" y="301"/>
                  </a:lnTo>
                  <a:lnTo>
                    <a:pt x="302" y="281"/>
                  </a:lnTo>
                  <a:lnTo>
                    <a:pt x="282" y="214"/>
                  </a:lnTo>
                  <a:lnTo>
                    <a:pt x="291" y="174"/>
                  </a:lnTo>
                  <a:lnTo>
                    <a:pt x="309" y="142"/>
                  </a:lnTo>
                  <a:lnTo>
                    <a:pt x="278" y="130"/>
                  </a:lnTo>
                  <a:lnTo>
                    <a:pt x="254" y="62"/>
                  </a:lnTo>
                  <a:lnTo>
                    <a:pt x="233" y="61"/>
                  </a:lnTo>
                  <a:lnTo>
                    <a:pt x="218" y="76"/>
                  </a:lnTo>
                  <a:lnTo>
                    <a:pt x="209" y="74"/>
                  </a:lnTo>
                  <a:lnTo>
                    <a:pt x="197" y="61"/>
                  </a:lnTo>
                  <a:lnTo>
                    <a:pt x="197" y="42"/>
                  </a:lnTo>
                  <a:lnTo>
                    <a:pt x="179" y="21"/>
                  </a:lnTo>
                  <a:lnTo>
                    <a:pt x="96" y="30"/>
                  </a:lnTo>
                  <a:lnTo>
                    <a:pt x="37" y="0"/>
                  </a:lnTo>
                  <a:lnTo>
                    <a:pt x="0" y="6"/>
                  </a:lnTo>
                  <a:lnTo>
                    <a:pt x="0" y="6"/>
                  </a:lnTo>
                  <a:lnTo>
                    <a:pt x="0" y="6"/>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 name="Freeform 649"/>
            <p:cNvSpPr>
              <a:spLocks noChangeAspect="1"/>
            </p:cNvSpPr>
            <p:nvPr/>
          </p:nvSpPr>
          <p:spPr bwMode="auto">
            <a:xfrm>
              <a:off x="2358210" y="1070671"/>
              <a:ext cx="249619" cy="92451"/>
            </a:xfrm>
            <a:custGeom>
              <a:avLst/>
              <a:gdLst>
                <a:gd name="T0" fmla="*/ 0 w 110"/>
                <a:gd name="T1" fmla="*/ 19 h 41"/>
                <a:gd name="T2" fmla="*/ 47 w 110"/>
                <a:gd name="T3" fmla="*/ 16 h 41"/>
                <a:gd name="T4" fmla="*/ 55 w 110"/>
                <a:gd name="T5" fmla="*/ 19 h 41"/>
                <a:gd name="T6" fmla="*/ 5 w 110"/>
                <a:gd name="T7" fmla="*/ 39 h 41"/>
                <a:gd name="T8" fmla="*/ 25 w 110"/>
                <a:gd name="T9" fmla="*/ 39 h 41"/>
                <a:gd name="T10" fmla="*/ 52 w 110"/>
                <a:gd name="T11" fmla="*/ 26 h 41"/>
                <a:gd name="T12" fmla="*/ 32 w 110"/>
                <a:gd name="T13" fmla="*/ 40 h 41"/>
                <a:gd name="T14" fmla="*/ 66 w 110"/>
                <a:gd name="T15" fmla="*/ 31 h 41"/>
                <a:gd name="T16" fmla="*/ 65 w 110"/>
                <a:gd name="T17" fmla="*/ 23 h 41"/>
                <a:gd name="T18" fmla="*/ 85 w 110"/>
                <a:gd name="T19" fmla="*/ 26 h 41"/>
                <a:gd name="T20" fmla="*/ 109 w 110"/>
                <a:gd name="T21" fmla="*/ 12 h 41"/>
                <a:gd name="T22" fmla="*/ 70 w 110"/>
                <a:gd name="T23" fmla="*/ 12 h 41"/>
                <a:gd name="T24" fmla="*/ 101 w 110"/>
                <a:gd name="T25" fmla="*/ 4 h 41"/>
                <a:gd name="T26" fmla="*/ 90 w 110"/>
                <a:gd name="T27" fmla="*/ 0 h 41"/>
                <a:gd name="T28" fmla="*/ 0 w 110"/>
                <a:gd name="T29" fmla="*/ 19 h 41"/>
                <a:gd name="T30" fmla="*/ 0 w 110"/>
                <a:gd name="T31" fmla="*/ 19 h 41"/>
                <a:gd name="T32" fmla="*/ 0 w 110"/>
                <a:gd name="T33" fmla="*/ 1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41">
                  <a:moveTo>
                    <a:pt x="0" y="19"/>
                  </a:moveTo>
                  <a:lnTo>
                    <a:pt x="47" y="16"/>
                  </a:lnTo>
                  <a:lnTo>
                    <a:pt x="55" y="19"/>
                  </a:lnTo>
                  <a:lnTo>
                    <a:pt x="5" y="39"/>
                  </a:lnTo>
                  <a:lnTo>
                    <a:pt x="25" y="39"/>
                  </a:lnTo>
                  <a:lnTo>
                    <a:pt x="52" y="26"/>
                  </a:lnTo>
                  <a:lnTo>
                    <a:pt x="32" y="40"/>
                  </a:lnTo>
                  <a:lnTo>
                    <a:pt x="66" y="31"/>
                  </a:lnTo>
                  <a:lnTo>
                    <a:pt x="65" y="23"/>
                  </a:lnTo>
                  <a:lnTo>
                    <a:pt x="85" y="26"/>
                  </a:lnTo>
                  <a:lnTo>
                    <a:pt x="109" y="12"/>
                  </a:lnTo>
                  <a:lnTo>
                    <a:pt x="70" y="12"/>
                  </a:lnTo>
                  <a:lnTo>
                    <a:pt x="101" y="4"/>
                  </a:lnTo>
                  <a:lnTo>
                    <a:pt x="90" y="0"/>
                  </a:lnTo>
                  <a:lnTo>
                    <a:pt x="0" y="19"/>
                  </a:lnTo>
                  <a:lnTo>
                    <a:pt x="0" y="19"/>
                  </a:lnTo>
                  <a:lnTo>
                    <a:pt x="0" y="19"/>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24" name="Freeform 650"/>
            <p:cNvSpPr>
              <a:spLocks noChangeAspect="1"/>
            </p:cNvSpPr>
            <p:nvPr/>
          </p:nvSpPr>
          <p:spPr bwMode="auto">
            <a:xfrm>
              <a:off x="2404436" y="1246328"/>
              <a:ext cx="293534" cy="87829"/>
            </a:xfrm>
            <a:custGeom>
              <a:avLst/>
              <a:gdLst>
                <a:gd name="T0" fmla="*/ 119 w 127"/>
                <a:gd name="T1" fmla="*/ 0 h 39"/>
                <a:gd name="T2" fmla="*/ 71 w 127"/>
                <a:gd name="T3" fmla="*/ 15 h 39"/>
                <a:gd name="T4" fmla="*/ 62 w 127"/>
                <a:gd name="T5" fmla="*/ 8 h 39"/>
                <a:gd name="T6" fmla="*/ 46 w 127"/>
                <a:gd name="T7" fmla="*/ 8 h 39"/>
                <a:gd name="T8" fmla="*/ 49 w 127"/>
                <a:gd name="T9" fmla="*/ 20 h 39"/>
                <a:gd name="T10" fmla="*/ 16 w 127"/>
                <a:gd name="T11" fmla="*/ 32 h 39"/>
                <a:gd name="T12" fmla="*/ 0 w 127"/>
                <a:gd name="T13" fmla="*/ 32 h 39"/>
                <a:gd name="T14" fmla="*/ 9 w 127"/>
                <a:gd name="T15" fmla="*/ 38 h 39"/>
                <a:gd name="T16" fmla="*/ 41 w 127"/>
                <a:gd name="T17" fmla="*/ 38 h 39"/>
                <a:gd name="T18" fmla="*/ 92 w 127"/>
                <a:gd name="T19" fmla="*/ 15 h 39"/>
                <a:gd name="T20" fmla="*/ 126 w 127"/>
                <a:gd name="T21" fmla="*/ 8 h 39"/>
                <a:gd name="T22" fmla="*/ 126 w 127"/>
                <a:gd name="T23" fmla="*/ 4 h 39"/>
                <a:gd name="T24" fmla="*/ 119 w 127"/>
                <a:gd name="T25" fmla="*/ 0 h 39"/>
                <a:gd name="T26" fmla="*/ 119 w 127"/>
                <a:gd name="T27" fmla="*/ 0 h 39"/>
                <a:gd name="T28" fmla="*/ 119 w 127"/>
                <a:gd name="T2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9">
                  <a:moveTo>
                    <a:pt x="119" y="0"/>
                  </a:moveTo>
                  <a:lnTo>
                    <a:pt x="71" y="15"/>
                  </a:lnTo>
                  <a:lnTo>
                    <a:pt x="62" y="8"/>
                  </a:lnTo>
                  <a:lnTo>
                    <a:pt x="46" y="8"/>
                  </a:lnTo>
                  <a:lnTo>
                    <a:pt x="49" y="20"/>
                  </a:lnTo>
                  <a:lnTo>
                    <a:pt x="16" y="32"/>
                  </a:lnTo>
                  <a:lnTo>
                    <a:pt x="0" y="32"/>
                  </a:lnTo>
                  <a:lnTo>
                    <a:pt x="9" y="38"/>
                  </a:lnTo>
                  <a:lnTo>
                    <a:pt x="41" y="38"/>
                  </a:lnTo>
                  <a:lnTo>
                    <a:pt x="92" y="15"/>
                  </a:lnTo>
                  <a:lnTo>
                    <a:pt x="126" y="8"/>
                  </a:lnTo>
                  <a:lnTo>
                    <a:pt x="126" y="4"/>
                  </a:lnTo>
                  <a:lnTo>
                    <a:pt x="119" y="0"/>
                  </a:lnTo>
                  <a:lnTo>
                    <a:pt x="119" y="0"/>
                  </a:lnTo>
                  <a:lnTo>
                    <a:pt x="119" y="0"/>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25" name="Freeform 651"/>
            <p:cNvSpPr>
              <a:spLocks noChangeAspect="1"/>
            </p:cNvSpPr>
            <p:nvPr/>
          </p:nvSpPr>
          <p:spPr bwMode="auto">
            <a:xfrm>
              <a:off x="2501509" y="1380382"/>
              <a:ext cx="150234" cy="46226"/>
            </a:xfrm>
            <a:custGeom>
              <a:avLst/>
              <a:gdLst>
                <a:gd name="T0" fmla="*/ 0 w 67"/>
                <a:gd name="T1" fmla="*/ 20 h 21"/>
                <a:gd name="T2" fmla="*/ 66 w 67"/>
                <a:gd name="T3" fmla="*/ 9 h 21"/>
                <a:gd name="T4" fmla="*/ 39 w 67"/>
                <a:gd name="T5" fmla="*/ 0 h 21"/>
                <a:gd name="T6" fmla="*/ 0 w 67"/>
                <a:gd name="T7" fmla="*/ 20 h 21"/>
                <a:gd name="T8" fmla="*/ 0 w 67"/>
                <a:gd name="T9" fmla="*/ 20 h 21"/>
                <a:gd name="T10" fmla="*/ 0 w 67"/>
                <a:gd name="T11" fmla="*/ 20 h 21"/>
              </a:gdLst>
              <a:ahLst/>
              <a:cxnLst>
                <a:cxn ang="0">
                  <a:pos x="T0" y="T1"/>
                </a:cxn>
                <a:cxn ang="0">
                  <a:pos x="T2" y="T3"/>
                </a:cxn>
                <a:cxn ang="0">
                  <a:pos x="T4" y="T5"/>
                </a:cxn>
                <a:cxn ang="0">
                  <a:pos x="T6" y="T7"/>
                </a:cxn>
                <a:cxn ang="0">
                  <a:pos x="T8" y="T9"/>
                </a:cxn>
                <a:cxn ang="0">
                  <a:pos x="T10" y="T11"/>
                </a:cxn>
              </a:cxnLst>
              <a:rect l="0" t="0" r="r" b="b"/>
              <a:pathLst>
                <a:path w="67" h="21">
                  <a:moveTo>
                    <a:pt x="0" y="20"/>
                  </a:moveTo>
                  <a:lnTo>
                    <a:pt x="66" y="9"/>
                  </a:lnTo>
                  <a:lnTo>
                    <a:pt x="39" y="0"/>
                  </a:lnTo>
                  <a:lnTo>
                    <a:pt x="0" y="20"/>
                  </a:lnTo>
                  <a:lnTo>
                    <a:pt x="0" y="20"/>
                  </a:lnTo>
                  <a:lnTo>
                    <a:pt x="0" y="20"/>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26" name="Freeform 652"/>
            <p:cNvSpPr>
              <a:spLocks noChangeAspect="1"/>
            </p:cNvSpPr>
            <p:nvPr/>
          </p:nvSpPr>
          <p:spPr bwMode="auto">
            <a:xfrm>
              <a:off x="2693347" y="1447408"/>
              <a:ext cx="99386" cy="85517"/>
            </a:xfrm>
            <a:custGeom>
              <a:avLst/>
              <a:gdLst>
                <a:gd name="T0" fmla="*/ 0 w 43"/>
                <a:gd name="T1" fmla="*/ 36 h 37"/>
                <a:gd name="T2" fmla="*/ 18 w 43"/>
                <a:gd name="T3" fmla="*/ 32 h 37"/>
                <a:gd name="T4" fmla="*/ 30 w 43"/>
                <a:gd name="T5" fmla="*/ 15 h 37"/>
                <a:gd name="T6" fmla="*/ 42 w 43"/>
                <a:gd name="T7" fmla="*/ 10 h 37"/>
                <a:gd name="T8" fmla="*/ 42 w 43"/>
                <a:gd name="T9" fmla="*/ 0 h 37"/>
                <a:gd name="T10" fmla="*/ 0 w 43"/>
                <a:gd name="T11" fmla="*/ 36 h 37"/>
                <a:gd name="T12" fmla="*/ 0 w 43"/>
                <a:gd name="T13" fmla="*/ 36 h 37"/>
                <a:gd name="T14" fmla="*/ 0 w 43"/>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37">
                  <a:moveTo>
                    <a:pt x="0" y="36"/>
                  </a:moveTo>
                  <a:lnTo>
                    <a:pt x="18" y="32"/>
                  </a:lnTo>
                  <a:lnTo>
                    <a:pt x="30" y="15"/>
                  </a:lnTo>
                  <a:lnTo>
                    <a:pt x="42" y="10"/>
                  </a:lnTo>
                  <a:lnTo>
                    <a:pt x="42" y="0"/>
                  </a:lnTo>
                  <a:lnTo>
                    <a:pt x="0" y="36"/>
                  </a:lnTo>
                  <a:lnTo>
                    <a:pt x="0" y="36"/>
                  </a:lnTo>
                  <a:lnTo>
                    <a:pt x="0" y="36"/>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27" name="Freeform 653"/>
            <p:cNvSpPr>
              <a:spLocks noChangeAspect="1"/>
            </p:cNvSpPr>
            <p:nvPr/>
          </p:nvSpPr>
          <p:spPr bwMode="auto">
            <a:xfrm>
              <a:off x="2723393" y="1643868"/>
              <a:ext cx="69338" cy="157167"/>
            </a:xfrm>
            <a:custGeom>
              <a:avLst/>
              <a:gdLst>
                <a:gd name="T0" fmla="*/ 4 w 30"/>
                <a:gd name="T1" fmla="*/ 8 h 69"/>
                <a:gd name="T2" fmla="*/ 2 w 30"/>
                <a:gd name="T3" fmla="*/ 36 h 69"/>
                <a:gd name="T4" fmla="*/ 13 w 30"/>
                <a:gd name="T5" fmla="*/ 36 h 69"/>
                <a:gd name="T6" fmla="*/ 8 w 30"/>
                <a:gd name="T7" fmla="*/ 46 h 69"/>
                <a:gd name="T8" fmla="*/ 17 w 30"/>
                <a:gd name="T9" fmla="*/ 42 h 69"/>
                <a:gd name="T10" fmla="*/ 0 w 30"/>
                <a:gd name="T11" fmla="*/ 68 h 69"/>
                <a:gd name="T12" fmla="*/ 23 w 30"/>
                <a:gd name="T13" fmla="*/ 51 h 69"/>
                <a:gd name="T14" fmla="*/ 29 w 30"/>
                <a:gd name="T15" fmla="*/ 1 h 69"/>
                <a:gd name="T16" fmla="*/ 13 w 30"/>
                <a:gd name="T17" fmla="*/ 0 h 69"/>
                <a:gd name="T18" fmla="*/ 4 w 30"/>
                <a:gd name="T19" fmla="*/ 8 h 69"/>
                <a:gd name="T20" fmla="*/ 4 w 30"/>
                <a:gd name="T21" fmla="*/ 8 h 69"/>
                <a:gd name="T22" fmla="*/ 4 w 30"/>
                <a:gd name="T2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9">
                  <a:moveTo>
                    <a:pt x="4" y="8"/>
                  </a:moveTo>
                  <a:lnTo>
                    <a:pt x="2" y="36"/>
                  </a:lnTo>
                  <a:lnTo>
                    <a:pt x="13" y="36"/>
                  </a:lnTo>
                  <a:lnTo>
                    <a:pt x="8" y="46"/>
                  </a:lnTo>
                  <a:lnTo>
                    <a:pt x="17" y="42"/>
                  </a:lnTo>
                  <a:lnTo>
                    <a:pt x="0" y="68"/>
                  </a:lnTo>
                  <a:lnTo>
                    <a:pt x="23" y="51"/>
                  </a:lnTo>
                  <a:lnTo>
                    <a:pt x="29" y="1"/>
                  </a:lnTo>
                  <a:lnTo>
                    <a:pt x="13" y="0"/>
                  </a:lnTo>
                  <a:lnTo>
                    <a:pt x="4" y="8"/>
                  </a:lnTo>
                  <a:lnTo>
                    <a:pt x="4" y="8"/>
                  </a:lnTo>
                  <a:lnTo>
                    <a:pt x="4" y="8"/>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sp>
          <p:nvSpPr>
            <p:cNvPr id="128" name="Freeform 658"/>
            <p:cNvSpPr>
              <a:spLocks noChangeAspect="1"/>
            </p:cNvSpPr>
            <p:nvPr/>
          </p:nvSpPr>
          <p:spPr bwMode="auto">
            <a:xfrm>
              <a:off x="2649432" y="1671603"/>
              <a:ext cx="53160" cy="136365"/>
            </a:xfrm>
            <a:custGeom>
              <a:avLst/>
              <a:gdLst>
                <a:gd name="T0" fmla="*/ 3 w 24"/>
                <a:gd name="T1" fmla="*/ 0 h 61"/>
                <a:gd name="T2" fmla="*/ 1 w 24"/>
                <a:gd name="T3" fmla="*/ 11 h 61"/>
                <a:gd name="T4" fmla="*/ 11 w 24"/>
                <a:gd name="T5" fmla="*/ 6 h 61"/>
                <a:gd name="T6" fmla="*/ 14 w 24"/>
                <a:gd name="T7" fmla="*/ 11 h 61"/>
                <a:gd name="T8" fmla="*/ 0 w 24"/>
                <a:gd name="T9" fmla="*/ 26 h 61"/>
                <a:gd name="T10" fmla="*/ 11 w 24"/>
                <a:gd name="T11" fmla="*/ 39 h 61"/>
                <a:gd name="T12" fmla="*/ 3 w 24"/>
                <a:gd name="T13" fmla="*/ 60 h 61"/>
                <a:gd name="T14" fmla="*/ 15 w 24"/>
                <a:gd name="T15" fmla="*/ 58 h 61"/>
                <a:gd name="T16" fmla="*/ 14 w 24"/>
                <a:gd name="T17" fmla="*/ 38 h 61"/>
                <a:gd name="T18" fmla="*/ 23 w 24"/>
                <a:gd name="T19" fmla="*/ 30 h 61"/>
                <a:gd name="T20" fmla="*/ 5 w 24"/>
                <a:gd name="T21" fmla="*/ 30 h 61"/>
                <a:gd name="T22" fmla="*/ 23 w 24"/>
                <a:gd name="T23" fmla="*/ 7 h 61"/>
                <a:gd name="T24" fmla="*/ 16 w 24"/>
                <a:gd name="T25" fmla="*/ 0 h 61"/>
                <a:gd name="T26" fmla="*/ 3 w 24"/>
                <a:gd name="T27" fmla="*/ 0 h 61"/>
                <a:gd name="T28" fmla="*/ 3 w 24"/>
                <a:gd name="T29" fmla="*/ 0 h 61"/>
                <a:gd name="T30" fmla="*/ 3 w 24"/>
                <a:gd name="T31"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61">
                  <a:moveTo>
                    <a:pt x="3" y="0"/>
                  </a:moveTo>
                  <a:lnTo>
                    <a:pt x="1" y="11"/>
                  </a:lnTo>
                  <a:lnTo>
                    <a:pt x="11" y="6"/>
                  </a:lnTo>
                  <a:lnTo>
                    <a:pt x="14" y="11"/>
                  </a:lnTo>
                  <a:lnTo>
                    <a:pt x="0" y="26"/>
                  </a:lnTo>
                  <a:lnTo>
                    <a:pt x="11" y="39"/>
                  </a:lnTo>
                  <a:lnTo>
                    <a:pt x="3" y="60"/>
                  </a:lnTo>
                  <a:lnTo>
                    <a:pt x="15" y="58"/>
                  </a:lnTo>
                  <a:lnTo>
                    <a:pt x="14" y="38"/>
                  </a:lnTo>
                  <a:lnTo>
                    <a:pt x="23" y="30"/>
                  </a:lnTo>
                  <a:lnTo>
                    <a:pt x="5" y="30"/>
                  </a:lnTo>
                  <a:lnTo>
                    <a:pt x="23" y="7"/>
                  </a:lnTo>
                  <a:lnTo>
                    <a:pt x="16" y="0"/>
                  </a:lnTo>
                  <a:lnTo>
                    <a:pt x="3" y="0"/>
                  </a:lnTo>
                  <a:lnTo>
                    <a:pt x="3" y="0"/>
                  </a:lnTo>
                  <a:lnTo>
                    <a:pt x="3" y="0"/>
                  </a:lnTo>
                </a:path>
              </a:pathLst>
            </a:custGeom>
            <a:grpFill/>
            <a:ln w="3175" cap="flat" cmpd="sng">
              <a:solidFill>
                <a:schemeClr val="tx1"/>
              </a:solidFill>
              <a:prstDash val="solid"/>
              <a:round/>
              <a:headEnd type="none" w="med" len="med"/>
              <a:tailEnd type="none" w="med" len="med"/>
            </a:ln>
            <a:effectLst/>
          </p:spPr>
          <p:txBody>
            <a:bodyPr/>
            <a:lstStyle/>
            <a:p>
              <a:endParaRPr lang="en-US"/>
            </a:p>
          </p:txBody>
        </p:sp>
      </p:grpSp>
      <p:sp>
        <p:nvSpPr>
          <p:cNvPr id="48" name="TextBox 47"/>
          <p:cNvSpPr txBox="1"/>
          <p:nvPr/>
        </p:nvSpPr>
        <p:spPr>
          <a:xfrm>
            <a:off x="2114722" y="5334000"/>
            <a:ext cx="1446663" cy="276999"/>
          </a:xfrm>
          <a:prstGeom prst="rect">
            <a:avLst/>
          </a:prstGeom>
          <a:noFill/>
          <a:effectLst/>
        </p:spPr>
        <p:txBody>
          <a:bodyPr wrap="square" rtlCol="0">
            <a:spAutoFit/>
          </a:bodyPr>
          <a:lstStyle/>
          <a:p>
            <a:pPr algn="r"/>
            <a:r>
              <a:rPr lang="en-US" sz="1200" b="1" dirty="0" smtClean="0">
                <a:solidFill>
                  <a:schemeClr val="bg1"/>
                </a:solidFill>
              </a:rPr>
              <a:t>Regional Supply</a:t>
            </a:r>
            <a:endParaRPr lang="en-US" sz="1200" b="1" dirty="0">
              <a:solidFill>
                <a:schemeClr val="bg1"/>
              </a:solidFill>
            </a:endParaRPr>
          </a:p>
        </p:txBody>
      </p:sp>
      <p:sp>
        <p:nvSpPr>
          <p:cNvPr id="52" name="TextBox 51"/>
          <p:cNvSpPr txBox="1"/>
          <p:nvPr/>
        </p:nvSpPr>
        <p:spPr>
          <a:xfrm>
            <a:off x="2875426" y="4114800"/>
            <a:ext cx="1163174" cy="276999"/>
          </a:xfrm>
          <a:prstGeom prst="rect">
            <a:avLst/>
          </a:prstGeom>
          <a:noFill/>
          <a:effectLst/>
        </p:spPr>
        <p:txBody>
          <a:bodyPr wrap="square" rtlCol="0">
            <a:spAutoFit/>
          </a:bodyPr>
          <a:lstStyle/>
          <a:p>
            <a:pPr algn="r"/>
            <a:r>
              <a:rPr lang="en-US" sz="1200" b="1" dirty="0" smtClean="0"/>
              <a:t>Net Exports</a:t>
            </a:r>
            <a:endParaRPr lang="en-US" sz="1200" b="1" dirty="0"/>
          </a:p>
        </p:txBody>
      </p:sp>
      <p:cxnSp>
        <p:nvCxnSpPr>
          <p:cNvPr id="53" name="Straight Arrow Connector 52"/>
          <p:cNvCxnSpPr/>
          <p:nvPr/>
        </p:nvCxnSpPr>
        <p:spPr>
          <a:xfrm>
            <a:off x="3367505" y="4316178"/>
            <a:ext cx="98047" cy="244035"/>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14813" y="6553200"/>
            <a:ext cx="2652187" cy="246221"/>
          </a:xfrm>
          <a:prstGeom prst="rect">
            <a:avLst/>
          </a:prstGeom>
          <a:noFill/>
        </p:spPr>
        <p:txBody>
          <a:bodyPr wrap="square" rtlCol="0">
            <a:spAutoFit/>
          </a:bodyPr>
          <a:lstStyle/>
          <a:p>
            <a:r>
              <a:rPr lang="en-US" sz="1000" dirty="0" smtClean="0"/>
              <a:t>ExxonMobil 2013 Outlook for Energy</a:t>
            </a:r>
            <a:endParaRPr lang="en-US" sz="1000" dirty="0"/>
          </a:p>
        </p:txBody>
      </p:sp>
      <p:grpSp>
        <p:nvGrpSpPr>
          <p:cNvPr id="3" name="Group 2"/>
          <p:cNvGrpSpPr/>
          <p:nvPr/>
        </p:nvGrpSpPr>
        <p:grpSpPr>
          <a:xfrm>
            <a:off x="4780796" y="3182768"/>
            <a:ext cx="3724474" cy="3125189"/>
            <a:chOff x="4780796" y="3182768"/>
            <a:chExt cx="3724474" cy="3125189"/>
          </a:xfrm>
        </p:grpSpPr>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47670" y="3523482"/>
              <a:ext cx="36576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6782587" y="4670026"/>
              <a:ext cx="1446663" cy="276999"/>
            </a:xfrm>
            <a:prstGeom prst="rect">
              <a:avLst/>
            </a:prstGeom>
            <a:noFill/>
            <a:effectLst/>
          </p:spPr>
          <p:txBody>
            <a:bodyPr wrap="square" rtlCol="0">
              <a:spAutoFit/>
            </a:bodyPr>
            <a:lstStyle/>
            <a:p>
              <a:pPr algn="r"/>
              <a:r>
                <a:rPr lang="en-US" sz="1200" b="1" dirty="0" smtClean="0">
                  <a:solidFill>
                    <a:schemeClr val="bg1"/>
                  </a:solidFill>
                </a:rPr>
                <a:t>Regional Supply</a:t>
              </a:r>
              <a:endParaRPr lang="en-US" sz="1200" b="1" dirty="0">
                <a:solidFill>
                  <a:schemeClr val="bg1"/>
                </a:solidFill>
              </a:endParaRPr>
            </a:p>
          </p:txBody>
        </p:sp>
        <p:sp>
          <p:nvSpPr>
            <p:cNvPr id="51" name="TextBox 50"/>
            <p:cNvSpPr txBox="1"/>
            <p:nvPr/>
          </p:nvSpPr>
          <p:spPr>
            <a:xfrm>
              <a:off x="4780796" y="3182768"/>
              <a:ext cx="2088898" cy="307777"/>
            </a:xfrm>
            <a:prstGeom prst="rect">
              <a:avLst/>
            </a:prstGeom>
            <a:noFill/>
          </p:spPr>
          <p:txBody>
            <a:bodyPr wrap="square" rtlCol="0">
              <a:spAutoFit/>
            </a:bodyPr>
            <a:lstStyle/>
            <a:p>
              <a:r>
                <a:rPr lang="en-US" sz="1400" b="1" dirty="0" smtClean="0">
                  <a:cs typeface="Arial" pitchFamily="34" charset="0"/>
                </a:rPr>
                <a:t>Total Energy Balance</a:t>
              </a:r>
            </a:p>
          </p:txBody>
        </p:sp>
        <p:sp>
          <p:nvSpPr>
            <p:cNvPr id="56" name="TextBox 55"/>
            <p:cNvSpPr txBox="1"/>
            <p:nvPr/>
          </p:nvSpPr>
          <p:spPr>
            <a:xfrm>
              <a:off x="6850137" y="3352800"/>
              <a:ext cx="1227063" cy="276999"/>
            </a:xfrm>
            <a:prstGeom prst="rect">
              <a:avLst/>
            </a:prstGeom>
            <a:noFill/>
            <a:effectLst/>
          </p:spPr>
          <p:txBody>
            <a:bodyPr wrap="square" rtlCol="0">
              <a:spAutoFit/>
            </a:bodyPr>
            <a:lstStyle/>
            <a:p>
              <a:pPr algn="r"/>
              <a:r>
                <a:rPr lang="en-US" sz="1200" b="1" dirty="0" smtClean="0"/>
                <a:t>Net Exports</a:t>
              </a:r>
              <a:endParaRPr lang="en-US" sz="1200" b="1" dirty="0"/>
            </a:p>
          </p:txBody>
        </p:sp>
        <p:cxnSp>
          <p:nvCxnSpPr>
            <p:cNvPr id="71" name="Straight Arrow Connector 70"/>
            <p:cNvCxnSpPr/>
            <p:nvPr/>
          </p:nvCxnSpPr>
          <p:spPr>
            <a:xfrm>
              <a:off x="7925058" y="3574008"/>
              <a:ext cx="196095" cy="26573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5297153" y="3837801"/>
              <a:ext cx="1103647" cy="276999"/>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200" b="1" dirty="0" smtClean="0">
                  <a:solidFill>
                    <a:schemeClr val="bg1"/>
                  </a:solidFill>
                </a:rPr>
                <a:t>Net Imports</a:t>
              </a:r>
              <a:endParaRPr lang="en-US" sz="1200" b="1" dirty="0">
                <a:solidFill>
                  <a:schemeClr val="bg1"/>
                </a:solidFill>
              </a:endParaRPr>
            </a:p>
          </p:txBody>
        </p:sp>
      </p:grpSp>
    </p:spTree>
    <p:extLst>
      <p:ext uri="{BB962C8B-B14F-4D97-AF65-F5344CB8AC3E}">
        <p14:creationId xmlns:p14="http://schemas.microsoft.com/office/powerpoint/2010/main" val="346053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910" y="3995156"/>
            <a:ext cx="3448050" cy="25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1910" y="1313134"/>
            <a:ext cx="344805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Asia Pacific Energy Balance</a:t>
            </a:r>
            <a:endParaRPr lang="en-US" sz="2800" b="1" dirty="0">
              <a:solidFill>
                <a:srgbClr val="013C80"/>
              </a:solidFill>
              <a:latin typeface="55 Helvetica Roman"/>
              <a:cs typeface="Arial" pitchFamily="34" charset="0"/>
            </a:endParaRPr>
          </a:p>
        </p:txBody>
      </p:sp>
      <p:sp>
        <p:nvSpPr>
          <p:cNvPr id="70" name="TextBox 69"/>
          <p:cNvSpPr txBox="1"/>
          <p:nvPr/>
        </p:nvSpPr>
        <p:spPr>
          <a:xfrm>
            <a:off x="1964333" y="1256616"/>
            <a:ext cx="423514" cy="307777"/>
          </a:xfrm>
          <a:prstGeom prst="rect">
            <a:avLst/>
          </a:prstGeom>
          <a:noFill/>
        </p:spPr>
        <p:txBody>
          <a:bodyPr wrap="none" rtlCol="0">
            <a:spAutoFit/>
          </a:bodyPr>
          <a:lstStyle/>
          <a:p>
            <a:pPr algn="ctr"/>
            <a:r>
              <a:rPr lang="en-US" sz="1400" b="1" dirty="0" smtClean="0">
                <a:cs typeface="Arial" pitchFamily="34" charset="0"/>
              </a:rPr>
              <a:t>Oil</a:t>
            </a:r>
          </a:p>
        </p:txBody>
      </p:sp>
      <p:sp>
        <p:nvSpPr>
          <p:cNvPr id="72" name="TextBox 71"/>
          <p:cNvSpPr txBox="1"/>
          <p:nvPr/>
        </p:nvSpPr>
        <p:spPr>
          <a:xfrm>
            <a:off x="1676400" y="3152001"/>
            <a:ext cx="1884985" cy="276999"/>
          </a:xfrm>
          <a:prstGeom prst="rect">
            <a:avLst/>
          </a:prstGeom>
          <a:noFill/>
          <a:effectLst/>
        </p:spPr>
        <p:txBody>
          <a:bodyPr wrap="square" rtlCol="0">
            <a:spAutoFit/>
          </a:bodyPr>
          <a:lstStyle/>
          <a:p>
            <a:pPr algn="r"/>
            <a:r>
              <a:rPr lang="en-US" sz="1200" b="1" dirty="0" smtClean="0">
                <a:solidFill>
                  <a:schemeClr val="bg1"/>
                </a:solidFill>
              </a:rPr>
              <a:t>In-country supply</a:t>
            </a:r>
            <a:endParaRPr lang="en-US" sz="1200" b="1" dirty="0">
              <a:solidFill>
                <a:schemeClr val="bg1"/>
              </a:solidFill>
            </a:endParaRPr>
          </a:p>
        </p:txBody>
      </p:sp>
      <p:sp>
        <p:nvSpPr>
          <p:cNvPr id="74" name="TextBox 73"/>
          <p:cNvSpPr txBox="1"/>
          <p:nvPr/>
        </p:nvSpPr>
        <p:spPr>
          <a:xfrm>
            <a:off x="1914287" y="3923775"/>
            <a:ext cx="522900" cy="307777"/>
          </a:xfrm>
          <a:prstGeom prst="rect">
            <a:avLst/>
          </a:prstGeom>
          <a:noFill/>
        </p:spPr>
        <p:txBody>
          <a:bodyPr wrap="none" rtlCol="0">
            <a:spAutoFit/>
          </a:bodyPr>
          <a:lstStyle/>
          <a:p>
            <a:pPr algn="ctr"/>
            <a:r>
              <a:rPr lang="en-US" sz="1400" b="1" dirty="0" smtClean="0">
                <a:cs typeface="Arial" pitchFamily="34" charset="0"/>
              </a:rPr>
              <a:t>Gas</a:t>
            </a:r>
          </a:p>
        </p:txBody>
      </p:sp>
      <p:sp>
        <p:nvSpPr>
          <p:cNvPr id="96" name="TextBox 95"/>
          <p:cNvSpPr txBox="1"/>
          <p:nvPr/>
        </p:nvSpPr>
        <p:spPr>
          <a:xfrm>
            <a:off x="5607" y="899389"/>
            <a:ext cx="1343638" cy="276999"/>
          </a:xfrm>
          <a:prstGeom prst="rect">
            <a:avLst/>
          </a:prstGeom>
          <a:noFill/>
        </p:spPr>
        <p:txBody>
          <a:bodyPr wrap="none" rtlCol="0">
            <a:spAutoFit/>
          </a:bodyPr>
          <a:lstStyle>
            <a:defPPr>
              <a:defRPr lang="en-US"/>
            </a:defPPr>
            <a:lvl1pPr>
              <a:defRPr sz="1200">
                <a:cs typeface="Arial" pitchFamily="34" charset="0"/>
              </a:defRPr>
            </a:lvl1pPr>
          </a:lstStyle>
          <a:p>
            <a:r>
              <a:rPr lang="en-US" dirty="0"/>
              <a:t>Quadrillion BTUs</a:t>
            </a:r>
          </a:p>
        </p:txBody>
      </p:sp>
      <p:sp>
        <p:nvSpPr>
          <p:cNvPr id="97" name="TextBox 96"/>
          <p:cNvSpPr txBox="1"/>
          <p:nvPr/>
        </p:nvSpPr>
        <p:spPr>
          <a:xfrm>
            <a:off x="2378402" y="2209800"/>
            <a:ext cx="1182983"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smtClean="0">
                <a:solidFill>
                  <a:schemeClr val="bg1"/>
                </a:solidFill>
              </a:rPr>
              <a:t>Net Imports</a:t>
            </a:r>
            <a:endParaRPr lang="en-US" sz="1200" b="1" dirty="0">
              <a:solidFill>
                <a:schemeClr val="bg1"/>
              </a:solidFill>
            </a:endParaRPr>
          </a:p>
        </p:txBody>
      </p:sp>
      <p:grpSp>
        <p:nvGrpSpPr>
          <p:cNvPr id="3" name="Group 2"/>
          <p:cNvGrpSpPr/>
          <p:nvPr/>
        </p:nvGrpSpPr>
        <p:grpSpPr>
          <a:xfrm>
            <a:off x="4780796" y="3182768"/>
            <a:ext cx="3724474" cy="3125189"/>
            <a:chOff x="4780796" y="3182768"/>
            <a:chExt cx="3724474" cy="3125189"/>
          </a:xfrm>
        </p:grpSpPr>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47670" y="3523482"/>
              <a:ext cx="36576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6782587" y="5024735"/>
              <a:ext cx="1446663" cy="461665"/>
            </a:xfrm>
            <a:prstGeom prst="rect">
              <a:avLst/>
            </a:prstGeom>
            <a:noFill/>
            <a:effectLst/>
          </p:spPr>
          <p:txBody>
            <a:bodyPr wrap="square" rtlCol="0">
              <a:spAutoFit/>
            </a:bodyPr>
            <a:lstStyle/>
            <a:p>
              <a:pPr algn="r"/>
              <a:r>
                <a:rPr lang="en-US" sz="1200" b="1" dirty="0" smtClean="0">
                  <a:solidFill>
                    <a:schemeClr val="bg1"/>
                  </a:solidFill>
                </a:rPr>
                <a:t>In-country supply</a:t>
              </a:r>
              <a:endParaRPr lang="en-US" sz="1200" b="1" dirty="0">
                <a:solidFill>
                  <a:schemeClr val="bg1"/>
                </a:solidFill>
              </a:endParaRPr>
            </a:p>
          </p:txBody>
        </p:sp>
        <p:sp>
          <p:nvSpPr>
            <p:cNvPr id="51" name="TextBox 50"/>
            <p:cNvSpPr txBox="1"/>
            <p:nvPr/>
          </p:nvSpPr>
          <p:spPr>
            <a:xfrm>
              <a:off x="4780796" y="3182768"/>
              <a:ext cx="2088898" cy="307777"/>
            </a:xfrm>
            <a:prstGeom prst="rect">
              <a:avLst/>
            </a:prstGeom>
            <a:noFill/>
          </p:spPr>
          <p:txBody>
            <a:bodyPr wrap="square" rtlCol="0">
              <a:spAutoFit/>
            </a:bodyPr>
            <a:lstStyle/>
            <a:p>
              <a:r>
                <a:rPr lang="en-US" sz="1400" b="1" dirty="0" smtClean="0">
                  <a:cs typeface="Arial" pitchFamily="34" charset="0"/>
                </a:rPr>
                <a:t>Total Energy Balance</a:t>
              </a:r>
            </a:p>
          </p:txBody>
        </p:sp>
        <p:sp>
          <p:nvSpPr>
            <p:cNvPr id="55" name="TextBox 54"/>
            <p:cNvSpPr txBox="1"/>
            <p:nvPr/>
          </p:nvSpPr>
          <p:spPr>
            <a:xfrm>
              <a:off x="7125603" y="4072376"/>
              <a:ext cx="1103647"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smtClean="0">
                  <a:solidFill>
                    <a:schemeClr val="bg1"/>
                  </a:solidFill>
                </a:rPr>
                <a:t>Net Imports</a:t>
              </a:r>
              <a:endParaRPr lang="en-US" sz="1200" b="1" dirty="0">
                <a:solidFill>
                  <a:schemeClr val="bg1"/>
                </a:solidFill>
              </a:endParaRPr>
            </a:p>
          </p:txBody>
        </p:sp>
      </p:grpSp>
      <p:grpSp>
        <p:nvGrpSpPr>
          <p:cNvPr id="2" name="Group 1"/>
          <p:cNvGrpSpPr/>
          <p:nvPr/>
        </p:nvGrpSpPr>
        <p:grpSpPr>
          <a:xfrm>
            <a:off x="5437188" y="402025"/>
            <a:ext cx="3151187" cy="3232149"/>
            <a:chOff x="5770563" y="2481263"/>
            <a:chExt cx="3151187" cy="3232149"/>
          </a:xfrm>
          <a:solidFill>
            <a:schemeClr val="bg1">
              <a:lumMod val="65000"/>
            </a:schemeClr>
          </a:solidFill>
        </p:grpSpPr>
        <p:sp>
          <p:nvSpPr>
            <p:cNvPr id="48" name="Freeform 362"/>
            <p:cNvSpPr>
              <a:spLocks noChangeAspect="1"/>
            </p:cNvSpPr>
            <p:nvPr/>
          </p:nvSpPr>
          <p:spPr bwMode="auto">
            <a:xfrm>
              <a:off x="5921375" y="2871788"/>
              <a:ext cx="217488" cy="141287"/>
            </a:xfrm>
            <a:custGeom>
              <a:avLst/>
              <a:gdLst>
                <a:gd name="T0" fmla="*/ 23 w 139"/>
                <a:gd name="T1" fmla="*/ 84 h 91"/>
                <a:gd name="T2" fmla="*/ 42 w 139"/>
                <a:gd name="T3" fmla="*/ 80 h 91"/>
                <a:gd name="T4" fmla="*/ 46 w 139"/>
                <a:gd name="T5" fmla="*/ 72 h 91"/>
                <a:gd name="T6" fmla="*/ 58 w 139"/>
                <a:gd name="T7" fmla="*/ 73 h 91"/>
                <a:gd name="T8" fmla="*/ 66 w 139"/>
                <a:gd name="T9" fmla="*/ 54 h 91"/>
                <a:gd name="T10" fmla="*/ 79 w 139"/>
                <a:gd name="T11" fmla="*/ 65 h 91"/>
                <a:gd name="T12" fmla="*/ 86 w 139"/>
                <a:gd name="T13" fmla="*/ 90 h 91"/>
                <a:gd name="T14" fmla="*/ 113 w 139"/>
                <a:gd name="T15" fmla="*/ 75 h 91"/>
                <a:gd name="T16" fmla="*/ 138 w 139"/>
                <a:gd name="T17" fmla="*/ 80 h 91"/>
                <a:gd name="T18" fmla="*/ 134 w 139"/>
                <a:gd name="T19" fmla="*/ 56 h 91"/>
                <a:gd name="T20" fmla="*/ 118 w 139"/>
                <a:gd name="T21" fmla="*/ 54 h 91"/>
                <a:gd name="T22" fmla="*/ 111 w 139"/>
                <a:gd name="T23" fmla="*/ 46 h 91"/>
                <a:gd name="T24" fmla="*/ 111 w 139"/>
                <a:gd name="T25" fmla="*/ 34 h 91"/>
                <a:gd name="T26" fmla="*/ 84 w 139"/>
                <a:gd name="T27" fmla="*/ 38 h 91"/>
                <a:gd name="T28" fmla="*/ 68 w 139"/>
                <a:gd name="T29" fmla="*/ 30 h 91"/>
                <a:gd name="T30" fmla="*/ 33 w 139"/>
                <a:gd name="T31" fmla="*/ 30 h 91"/>
                <a:gd name="T32" fmla="*/ 31 w 139"/>
                <a:gd name="T33" fmla="*/ 22 h 91"/>
                <a:gd name="T34" fmla="*/ 51 w 139"/>
                <a:gd name="T35" fmla="*/ 22 h 91"/>
                <a:gd name="T36" fmla="*/ 57 w 139"/>
                <a:gd name="T37" fmla="*/ 18 h 91"/>
                <a:gd name="T38" fmla="*/ 51 w 139"/>
                <a:gd name="T39" fmla="*/ 18 h 91"/>
                <a:gd name="T40" fmla="*/ 44 w 139"/>
                <a:gd name="T41" fmla="*/ 0 h 91"/>
                <a:gd name="T42" fmla="*/ 28 w 139"/>
                <a:gd name="T43" fmla="*/ 9 h 91"/>
                <a:gd name="T44" fmla="*/ 29 w 139"/>
                <a:gd name="T45" fmla="*/ 18 h 91"/>
                <a:gd name="T46" fmla="*/ 21 w 139"/>
                <a:gd name="T47" fmla="*/ 22 h 91"/>
                <a:gd name="T48" fmla="*/ 19 w 139"/>
                <a:gd name="T49" fmla="*/ 30 h 91"/>
                <a:gd name="T50" fmla="*/ 2 w 139"/>
                <a:gd name="T51" fmla="*/ 30 h 91"/>
                <a:gd name="T52" fmla="*/ 0 w 139"/>
                <a:gd name="T53" fmla="*/ 37 h 91"/>
                <a:gd name="T54" fmla="*/ 15 w 139"/>
                <a:gd name="T55" fmla="*/ 44 h 91"/>
                <a:gd name="T56" fmla="*/ 22 w 139"/>
                <a:gd name="T57" fmla="*/ 61 h 91"/>
                <a:gd name="T58" fmla="*/ 16 w 139"/>
                <a:gd name="T59" fmla="*/ 84 h 91"/>
                <a:gd name="T60" fmla="*/ 23 w 139"/>
                <a:gd name="T61" fmla="*/ 84 h 91"/>
                <a:gd name="T62" fmla="*/ 23 w 139"/>
                <a:gd name="T63" fmla="*/ 84 h 91"/>
                <a:gd name="T64" fmla="*/ 23 w 139"/>
                <a:gd name="T65" fmla="*/ 8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91">
                  <a:moveTo>
                    <a:pt x="23" y="84"/>
                  </a:moveTo>
                  <a:lnTo>
                    <a:pt x="42" y="80"/>
                  </a:lnTo>
                  <a:lnTo>
                    <a:pt x="46" y="72"/>
                  </a:lnTo>
                  <a:lnTo>
                    <a:pt x="58" y="73"/>
                  </a:lnTo>
                  <a:lnTo>
                    <a:pt x="66" y="54"/>
                  </a:lnTo>
                  <a:lnTo>
                    <a:pt x="79" y="65"/>
                  </a:lnTo>
                  <a:lnTo>
                    <a:pt x="86" y="90"/>
                  </a:lnTo>
                  <a:lnTo>
                    <a:pt x="113" y="75"/>
                  </a:lnTo>
                  <a:lnTo>
                    <a:pt x="138" y="80"/>
                  </a:lnTo>
                  <a:lnTo>
                    <a:pt x="134" y="56"/>
                  </a:lnTo>
                  <a:lnTo>
                    <a:pt x="118" y="54"/>
                  </a:lnTo>
                  <a:lnTo>
                    <a:pt x="111" y="46"/>
                  </a:lnTo>
                  <a:lnTo>
                    <a:pt x="111" y="34"/>
                  </a:lnTo>
                  <a:lnTo>
                    <a:pt x="84" y="38"/>
                  </a:lnTo>
                  <a:lnTo>
                    <a:pt x="68" y="30"/>
                  </a:lnTo>
                  <a:lnTo>
                    <a:pt x="33" y="30"/>
                  </a:lnTo>
                  <a:lnTo>
                    <a:pt x="31" y="22"/>
                  </a:lnTo>
                  <a:lnTo>
                    <a:pt x="51" y="22"/>
                  </a:lnTo>
                  <a:lnTo>
                    <a:pt x="57" y="18"/>
                  </a:lnTo>
                  <a:lnTo>
                    <a:pt x="51" y="18"/>
                  </a:lnTo>
                  <a:lnTo>
                    <a:pt x="44" y="0"/>
                  </a:lnTo>
                  <a:lnTo>
                    <a:pt x="28" y="9"/>
                  </a:lnTo>
                  <a:lnTo>
                    <a:pt x="29" y="18"/>
                  </a:lnTo>
                  <a:lnTo>
                    <a:pt x="21" y="22"/>
                  </a:lnTo>
                  <a:lnTo>
                    <a:pt x="19" y="30"/>
                  </a:lnTo>
                  <a:lnTo>
                    <a:pt x="2" y="30"/>
                  </a:lnTo>
                  <a:lnTo>
                    <a:pt x="0" y="37"/>
                  </a:lnTo>
                  <a:lnTo>
                    <a:pt x="15" y="44"/>
                  </a:lnTo>
                  <a:lnTo>
                    <a:pt x="22" y="61"/>
                  </a:lnTo>
                  <a:lnTo>
                    <a:pt x="16" y="84"/>
                  </a:lnTo>
                  <a:lnTo>
                    <a:pt x="23" y="84"/>
                  </a:lnTo>
                  <a:lnTo>
                    <a:pt x="23" y="84"/>
                  </a:lnTo>
                  <a:lnTo>
                    <a:pt x="23" y="84"/>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363"/>
            <p:cNvSpPr>
              <a:spLocks noChangeAspect="1"/>
            </p:cNvSpPr>
            <p:nvPr/>
          </p:nvSpPr>
          <p:spPr bwMode="auto">
            <a:xfrm>
              <a:off x="5969000" y="2805113"/>
              <a:ext cx="269875" cy="127000"/>
            </a:xfrm>
            <a:custGeom>
              <a:avLst/>
              <a:gdLst>
                <a:gd name="T0" fmla="*/ 26 w 172"/>
                <a:gd name="T1" fmla="*/ 60 h 81"/>
                <a:gd name="T2" fmla="*/ 20 w 172"/>
                <a:gd name="T3" fmla="*/ 64 h 81"/>
                <a:gd name="T4" fmla="*/ 0 w 172"/>
                <a:gd name="T5" fmla="*/ 64 h 81"/>
                <a:gd name="T6" fmla="*/ 2 w 172"/>
                <a:gd name="T7" fmla="*/ 72 h 81"/>
                <a:gd name="T8" fmla="*/ 37 w 172"/>
                <a:gd name="T9" fmla="*/ 72 h 81"/>
                <a:gd name="T10" fmla="*/ 53 w 172"/>
                <a:gd name="T11" fmla="*/ 80 h 81"/>
                <a:gd name="T12" fmla="*/ 80 w 172"/>
                <a:gd name="T13" fmla="*/ 76 h 81"/>
                <a:gd name="T14" fmla="*/ 80 w 172"/>
                <a:gd name="T15" fmla="*/ 64 h 81"/>
                <a:gd name="T16" fmla="*/ 93 w 172"/>
                <a:gd name="T17" fmla="*/ 54 h 81"/>
                <a:gd name="T18" fmla="*/ 121 w 172"/>
                <a:gd name="T19" fmla="*/ 54 h 81"/>
                <a:gd name="T20" fmla="*/ 123 w 172"/>
                <a:gd name="T21" fmla="*/ 46 h 81"/>
                <a:gd name="T22" fmla="*/ 143 w 172"/>
                <a:gd name="T23" fmla="*/ 44 h 81"/>
                <a:gd name="T24" fmla="*/ 169 w 172"/>
                <a:gd name="T25" fmla="*/ 26 h 81"/>
                <a:gd name="T26" fmla="*/ 171 w 172"/>
                <a:gd name="T27" fmla="*/ 18 h 81"/>
                <a:gd name="T28" fmla="*/ 151 w 172"/>
                <a:gd name="T29" fmla="*/ 7 h 81"/>
                <a:gd name="T30" fmla="*/ 85 w 172"/>
                <a:gd name="T31" fmla="*/ 6 h 81"/>
                <a:gd name="T32" fmla="*/ 63 w 172"/>
                <a:gd name="T33" fmla="*/ 0 h 81"/>
                <a:gd name="T34" fmla="*/ 55 w 172"/>
                <a:gd name="T35" fmla="*/ 3 h 81"/>
                <a:gd name="T36" fmla="*/ 53 w 172"/>
                <a:gd name="T37" fmla="*/ 14 h 81"/>
                <a:gd name="T38" fmla="*/ 15 w 172"/>
                <a:gd name="T39" fmla="*/ 9 h 81"/>
                <a:gd name="T40" fmla="*/ 12 w 172"/>
                <a:gd name="T41" fmla="*/ 16 h 81"/>
                <a:gd name="T42" fmla="*/ 20 w 172"/>
                <a:gd name="T43" fmla="*/ 20 h 81"/>
                <a:gd name="T44" fmla="*/ 7 w 172"/>
                <a:gd name="T45" fmla="*/ 34 h 81"/>
                <a:gd name="T46" fmla="*/ 29 w 172"/>
                <a:gd name="T47" fmla="*/ 42 h 81"/>
                <a:gd name="T48" fmla="*/ 30 w 172"/>
                <a:gd name="T49" fmla="*/ 34 h 81"/>
                <a:gd name="T50" fmla="*/ 60 w 172"/>
                <a:gd name="T51" fmla="*/ 46 h 81"/>
                <a:gd name="T52" fmla="*/ 42 w 172"/>
                <a:gd name="T53" fmla="*/ 60 h 81"/>
                <a:gd name="T54" fmla="*/ 26 w 172"/>
                <a:gd name="T55" fmla="*/ 60 h 81"/>
                <a:gd name="T56" fmla="*/ 26 w 172"/>
                <a:gd name="T57" fmla="*/ 60 h 81"/>
                <a:gd name="T58" fmla="*/ 26 w 172"/>
                <a:gd name="T59" fmla="*/ 6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2" h="81">
                  <a:moveTo>
                    <a:pt x="26" y="60"/>
                  </a:moveTo>
                  <a:lnTo>
                    <a:pt x="20" y="64"/>
                  </a:lnTo>
                  <a:lnTo>
                    <a:pt x="0" y="64"/>
                  </a:lnTo>
                  <a:lnTo>
                    <a:pt x="2" y="72"/>
                  </a:lnTo>
                  <a:lnTo>
                    <a:pt x="37" y="72"/>
                  </a:lnTo>
                  <a:lnTo>
                    <a:pt x="53" y="80"/>
                  </a:lnTo>
                  <a:lnTo>
                    <a:pt x="80" y="76"/>
                  </a:lnTo>
                  <a:lnTo>
                    <a:pt x="80" y="64"/>
                  </a:lnTo>
                  <a:lnTo>
                    <a:pt x="93" y="54"/>
                  </a:lnTo>
                  <a:lnTo>
                    <a:pt x="121" y="54"/>
                  </a:lnTo>
                  <a:lnTo>
                    <a:pt x="123" y="46"/>
                  </a:lnTo>
                  <a:lnTo>
                    <a:pt x="143" y="44"/>
                  </a:lnTo>
                  <a:lnTo>
                    <a:pt x="169" y="26"/>
                  </a:lnTo>
                  <a:lnTo>
                    <a:pt x="171" y="18"/>
                  </a:lnTo>
                  <a:lnTo>
                    <a:pt x="151" y="7"/>
                  </a:lnTo>
                  <a:lnTo>
                    <a:pt x="85" y="6"/>
                  </a:lnTo>
                  <a:lnTo>
                    <a:pt x="63" y="0"/>
                  </a:lnTo>
                  <a:lnTo>
                    <a:pt x="55" y="3"/>
                  </a:lnTo>
                  <a:lnTo>
                    <a:pt x="53" y="14"/>
                  </a:lnTo>
                  <a:lnTo>
                    <a:pt x="15" y="9"/>
                  </a:lnTo>
                  <a:lnTo>
                    <a:pt x="12" y="16"/>
                  </a:lnTo>
                  <a:lnTo>
                    <a:pt x="20" y="20"/>
                  </a:lnTo>
                  <a:lnTo>
                    <a:pt x="7" y="34"/>
                  </a:lnTo>
                  <a:lnTo>
                    <a:pt x="29" y="42"/>
                  </a:lnTo>
                  <a:lnTo>
                    <a:pt x="30" y="34"/>
                  </a:lnTo>
                  <a:lnTo>
                    <a:pt x="60" y="46"/>
                  </a:lnTo>
                  <a:lnTo>
                    <a:pt x="42" y="60"/>
                  </a:lnTo>
                  <a:lnTo>
                    <a:pt x="26" y="60"/>
                  </a:lnTo>
                  <a:lnTo>
                    <a:pt x="26" y="60"/>
                  </a:lnTo>
                  <a:lnTo>
                    <a:pt x="26" y="6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Freeform 486"/>
            <p:cNvSpPr>
              <a:spLocks noChangeAspect="1"/>
            </p:cNvSpPr>
            <p:nvPr/>
          </p:nvSpPr>
          <p:spPr bwMode="auto">
            <a:xfrm>
              <a:off x="5805488" y="3003550"/>
              <a:ext cx="427038" cy="430212"/>
            </a:xfrm>
            <a:custGeom>
              <a:avLst/>
              <a:gdLst>
                <a:gd name="T0" fmla="*/ 154 w 272"/>
                <a:gd name="T1" fmla="*/ 264 h 276"/>
                <a:gd name="T2" fmla="*/ 191 w 272"/>
                <a:gd name="T3" fmla="*/ 264 h 276"/>
                <a:gd name="T4" fmla="*/ 191 w 272"/>
                <a:gd name="T5" fmla="*/ 251 h 276"/>
                <a:gd name="T6" fmla="*/ 183 w 272"/>
                <a:gd name="T7" fmla="*/ 235 h 276"/>
                <a:gd name="T8" fmla="*/ 172 w 272"/>
                <a:gd name="T9" fmla="*/ 229 h 276"/>
                <a:gd name="T10" fmla="*/ 172 w 272"/>
                <a:gd name="T11" fmla="*/ 218 h 276"/>
                <a:gd name="T12" fmla="*/ 161 w 272"/>
                <a:gd name="T13" fmla="*/ 214 h 276"/>
                <a:gd name="T14" fmla="*/ 161 w 272"/>
                <a:gd name="T15" fmla="*/ 203 h 276"/>
                <a:gd name="T16" fmla="*/ 171 w 272"/>
                <a:gd name="T17" fmla="*/ 187 h 276"/>
                <a:gd name="T18" fmla="*/ 183 w 272"/>
                <a:gd name="T19" fmla="*/ 194 h 276"/>
                <a:gd name="T20" fmla="*/ 198 w 272"/>
                <a:gd name="T21" fmla="*/ 187 h 276"/>
                <a:gd name="T22" fmla="*/ 240 w 272"/>
                <a:gd name="T23" fmla="*/ 121 h 276"/>
                <a:gd name="T24" fmla="*/ 234 w 272"/>
                <a:gd name="T25" fmla="*/ 105 h 276"/>
                <a:gd name="T26" fmla="*/ 243 w 272"/>
                <a:gd name="T27" fmla="*/ 102 h 276"/>
                <a:gd name="T28" fmla="*/ 243 w 272"/>
                <a:gd name="T29" fmla="*/ 97 h 276"/>
                <a:gd name="T30" fmla="*/ 221 w 272"/>
                <a:gd name="T31" fmla="*/ 81 h 276"/>
                <a:gd name="T32" fmla="*/ 218 w 272"/>
                <a:gd name="T33" fmla="*/ 60 h 276"/>
                <a:gd name="T34" fmla="*/ 208 w 272"/>
                <a:gd name="T35" fmla="*/ 51 h 276"/>
                <a:gd name="T36" fmla="*/ 211 w 272"/>
                <a:gd name="T37" fmla="*/ 45 h 276"/>
                <a:gd name="T38" fmla="*/ 242 w 272"/>
                <a:gd name="T39" fmla="*/ 51 h 276"/>
                <a:gd name="T40" fmla="*/ 261 w 272"/>
                <a:gd name="T41" fmla="*/ 44 h 276"/>
                <a:gd name="T42" fmla="*/ 271 w 272"/>
                <a:gd name="T43" fmla="*/ 32 h 276"/>
                <a:gd name="T44" fmla="*/ 242 w 272"/>
                <a:gd name="T45" fmla="*/ 21 h 276"/>
                <a:gd name="T46" fmla="*/ 232 w 272"/>
                <a:gd name="T47" fmla="*/ 5 h 276"/>
                <a:gd name="T48" fmla="*/ 211 w 272"/>
                <a:gd name="T49" fmla="*/ 0 h 276"/>
                <a:gd name="T50" fmla="*/ 196 w 272"/>
                <a:gd name="T51" fmla="*/ 3 h 276"/>
                <a:gd name="T52" fmla="*/ 181 w 272"/>
                <a:gd name="T53" fmla="*/ 3 h 276"/>
                <a:gd name="T54" fmla="*/ 160 w 272"/>
                <a:gd name="T55" fmla="*/ 16 h 276"/>
                <a:gd name="T56" fmla="*/ 167 w 272"/>
                <a:gd name="T57" fmla="*/ 41 h 276"/>
                <a:gd name="T58" fmla="*/ 161 w 272"/>
                <a:gd name="T59" fmla="*/ 61 h 276"/>
                <a:gd name="T60" fmla="*/ 143 w 272"/>
                <a:gd name="T61" fmla="*/ 61 h 276"/>
                <a:gd name="T62" fmla="*/ 150 w 272"/>
                <a:gd name="T63" fmla="*/ 72 h 276"/>
                <a:gd name="T64" fmla="*/ 142 w 272"/>
                <a:gd name="T65" fmla="*/ 84 h 276"/>
                <a:gd name="T66" fmla="*/ 139 w 272"/>
                <a:gd name="T67" fmla="*/ 108 h 276"/>
                <a:gd name="T68" fmla="*/ 102 w 272"/>
                <a:gd name="T69" fmla="*/ 117 h 276"/>
                <a:gd name="T70" fmla="*/ 95 w 272"/>
                <a:gd name="T71" fmla="*/ 125 h 276"/>
                <a:gd name="T72" fmla="*/ 93 w 272"/>
                <a:gd name="T73" fmla="*/ 148 h 276"/>
                <a:gd name="T74" fmla="*/ 26 w 272"/>
                <a:gd name="T75" fmla="*/ 157 h 276"/>
                <a:gd name="T76" fmla="*/ 0 w 272"/>
                <a:gd name="T77" fmla="*/ 148 h 276"/>
                <a:gd name="T78" fmla="*/ 0 w 272"/>
                <a:gd name="T79" fmla="*/ 148 h 276"/>
                <a:gd name="T80" fmla="*/ 19 w 272"/>
                <a:gd name="T81" fmla="*/ 176 h 276"/>
                <a:gd name="T82" fmla="*/ 34 w 272"/>
                <a:gd name="T83" fmla="*/ 181 h 276"/>
                <a:gd name="T84" fmla="*/ 48 w 272"/>
                <a:gd name="T85" fmla="*/ 204 h 276"/>
                <a:gd name="T86" fmla="*/ 46 w 272"/>
                <a:gd name="T87" fmla="*/ 212 h 276"/>
                <a:gd name="T88" fmla="*/ 25 w 272"/>
                <a:gd name="T89" fmla="*/ 227 h 276"/>
                <a:gd name="T90" fmla="*/ 24 w 272"/>
                <a:gd name="T91" fmla="*/ 244 h 276"/>
                <a:gd name="T92" fmla="*/ 63 w 272"/>
                <a:gd name="T93" fmla="*/ 240 h 276"/>
                <a:gd name="T94" fmla="*/ 78 w 272"/>
                <a:gd name="T95" fmla="*/ 246 h 276"/>
                <a:gd name="T96" fmla="*/ 112 w 272"/>
                <a:gd name="T97" fmla="*/ 241 h 276"/>
                <a:gd name="T98" fmla="*/ 130 w 272"/>
                <a:gd name="T99" fmla="*/ 272 h 276"/>
                <a:gd name="T100" fmla="*/ 142 w 272"/>
                <a:gd name="T101" fmla="*/ 275 h 276"/>
                <a:gd name="T102" fmla="*/ 154 w 272"/>
                <a:gd name="T103" fmla="*/ 264 h 276"/>
                <a:gd name="T104" fmla="*/ 154 w 272"/>
                <a:gd name="T105" fmla="*/ 264 h 276"/>
                <a:gd name="T106" fmla="*/ 154 w 272"/>
                <a:gd name="T107" fmla="*/ 26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 h="276">
                  <a:moveTo>
                    <a:pt x="154" y="264"/>
                  </a:moveTo>
                  <a:lnTo>
                    <a:pt x="191" y="264"/>
                  </a:lnTo>
                  <a:lnTo>
                    <a:pt x="191" y="251"/>
                  </a:lnTo>
                  <a:lnTo>
                    <a:pt x="183" y="235"/>
                  </a:lnTo>
                  <a:lnTo>
                    <a:pt x="172" y="229"/>
                  </a:lnTo>
                  <a:lnTo>
                    <a:pt x="172" y="218"/>
                  </a:lnTo>
                  <a:lnTo>
                    <a:pt x="161" y="214"/>
                  </a:lnTo>
                  <a:lnTo>
                    <a:pt x="161" y="203"/>
                  </a:lnTo>
                  <a:lnTo>
                    <a:pt x="171" y="187"/>
                  </a:lnTo>
                  <a:lnTo>
                    <a:pt x="183" y="194"/>
                  </a:lnTo>
                  <a:lnTo>
                    <a:pt x="198" y="187"/>
                  </a:lnTo>
                  <a:lnTo>
                    <a:pt x="240" y="121"/>
                  </a:lnTo>
                  <a:lnTo>
                    <a:pt x="234" y="105"/>
                  </a:lnTo>
                  <a:lnTo>
                    <a:pt x="243" y="102"/>
                  </a:lnTo>
                  <a:lnTo>
                    <a:pt x="243" y="97"/>
                  </a:lnTo>
                  <a:lnTo>
                    <a:pt x="221" y="81"/>
                  </a:lnTo>
                  <a:lnTo>
                    <a:pt x="218" y="60"/>
                  </a:lnTo>
                  <a:lnTo>
                    <a:pt x="208" y="51"/>
                  </a:lnTo>
                  <a:lnTo>
                    <a:pt x="211" y="45"/>
                  </a:lnTo>
                  <a:lnTo>
                    <a:pt x="242" y="51"/>
                  </a:lnTo>
                  <a:lnTo>
                    <a:pt x="261" y="44"/>
                  </a:lnTo>
                  <a:lnTo>
                    <a:pt x="271" y="32"/>
                  </a:lnTo>
                  <a:lnTo>
                    <a:pt x="242" y="21"/>
                  </a:lnTo>
                  <a:lnTo>
                    <a:pt x="232" y="5"/>
                  </a:lnTo>
                  <a:lnTo>
                    <a:pt x="211" y="0"/>
                  </a:lnTo>
                  <a:lnTo>
                    <a:pt x="196" y="3"/>
                  </a:lnTo>
                  <a:lnTo>
                    <a:pt x="181" y="3"/>
                  </a:lnTo>
                  <a:lnTo>
                    <a:pt x="160" y="16"/>
                  </a:lnTo>
                  <a:lnTo>
                    <a:pt x="167" y="41"/>
                  </a:lnTo>
                  <a:lnTo>
                    <a:pt x="161" y="61"/>
                  </a:lnTo>
                  <a:lnTo>
                    <a:pt x="143" y="61"/>
                  </a:lnTo>
                  <a:lnTo>
                    <a:pt x="150" y="72"/>
                  </a:lnTo>
                  <a:lnTo>
                    <a:pt x="142" y="84"/>
                  </a:lnTo>
                  <a:lnTo>
                    <a:pt x="139" y="108"/>
                  </a:lnTo>
                  <a:lnTo>
                    <a:pt x="102" y="117"/>
                  </a:lnTo>
                  <a:lnTo>
                    <a:pt x="95" y="125"/>
                  </a:lnTo>
                  <a:lnTo>
                    <a:pt x="93" y="148"/>
                  </a:lnTo>
                  <a:lnTo>
                    <a:pt x="26" y="157"/>
                  </a:lnTo>
                  <a:lnTo>
                    <a:pt x="0" y="148"/>
                  </a:lnTo>
                  <a:lnTo>
                    <a:pt x="0" y="148"/>
                  </a:lnTo>
                  <a:lnTo>
                    <a:pt x="19" y="176"/>
                  </a:lnTo>
                  <a:lnTo>
                    <a:pt x="34" y="181"/>
                  </a:lnTo>
                  <a:lnTo>
                    <a:pt x="48" y="204"/>
                  </a:lnTo>
                  <a:lnTo>
                    <a:pt x="46" y="212"/>
                  </a:lnTo>
                  <a:lnTo>
                    <a:pt x="25" y="227"/>
                  </a:lnTo>
                  <a:lnTo>
                    <a:pt x="24" y="244"/>
                  </a:lnTo>
                  <a:lnTo>
                    <a:pt x="63" y="240"/>
                  </a:lnTo>
                  <a:lnTo>
                    <a:pt x="78" y="246"/>
                  </a:lnTo>
                  <a:lnTo>
                    <a:pt x="112" y="241"/>
                  </a:lnTo>
                  <a:lnTo>
                    <a:pt x="130" y="272"/>
                  </a:lnTo>
                  <a:lnTo>
                    <a:pt x="142" y="275"/>
                  </a:lnTo>
                  <a:lnTo>
                    <a:pt x="154" y="264"/>
                  </a:lnTo>
                  <a:lnTo>
                    <a:pt x="154" y="264"/>
                  </a:lnTo>
                  <a:lnTo>
                    <a:pt x="154" y="264"/>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 name="Freeform 487"/>
            <p:cNvSpPr>
              <a:spLocks noChangeAspect="1"/>
            </p:cNvSpPr>
            <p:nvPr/>
          </p:nvSpPr>
          <p:spPr bwMode="auto">
            <a:xfrm>
              <a:off x="5770563" y="2954338"/>
              <a:ext cx="368300" cy="295275"/>
            </a:xfrm>
            <a:custGeom>
              <a:avLst/>
              <a:gdLst>
                <a:gd name="T0" fmla="*/ 90 w 234"/>
                <a:gd name="T1" fmla="*/ 23 h 189"/>
                <a:gd name="T2" fmla="*/ 111 w 234"/>
                <a:gd name="T3" fmla="*/ 30 h 189"/>
                <a:gd name="T4" fmla="*/ 118 w 234"/>
                <a:gd name="T5" fmla="*/ 30 h 189"/>
                <a:gd name="T6" fmla="*/ 137 w 234"/>
                <a:gd name="T7" fmla="*/ 26 h 189"/>
                <a:gd name="T8" fmla="*/ 141 w 234"/>
                <a:gd name="T9" fmla="*/ 18 h 189"/>
                <a:gd name="T10" fmla="*/ 153 w 234"/>
                <a:gd name="T11" fmla="*/ 19 h 189"/>
                <a:gd name="T12" fmla="*/ 161 w 234"/>
                <a:gd name="T13" fmla="*/ 0 h 189"/>
                <a:gd name="T14" fmla="*/ 174 w 234"/>
                <a:gd name="T15" fmla="*/ 11 h 189"/>
                <a:gd name="T16" fmla="*/ 181 w 234"/>
                <a:gd name="T17" fmla="*/ 36 h 189"/>
                <a:gd name="T18" fmla="*/ 208 w 234"/>
                <a:gd name="T19" fmla="*/ 21 h 189"/>
                <a:gd name="T20" fmla="*/ 233 w 234"/>
                <a:gd name="T21" fmla="*/ 26 h 189"/>
                <a:gd name="T22" fmla="*/ 231 w 234"/>
                <a:gd name="T23" fmla="*/ 30 h 189"/>
                <a:gd name="T24" fmla="*/ 232 w 234"/>
                <a:gd name="T25" fmla="*/ 31 h 189"/>
                <a:gd name="T26" fmla="*/ 217 w 234"/>
                <a:gd name="T27" fmla="*/ 34 h 189"/>
                <a:gd name="T28" fmla="*/ 202 w 234"/>
                <a:gd name="T29" fmla="*/ 34 h 189"/>
                <a:gd name="T30" fmla="*/ 181 w 234"/>
                <a:gd name="T31" fmla="*/ 47 h 189"/>
                <a:gd name="T32" fmla="*/ 188 w 234"/>
                <a:gd name="T33" fmla="*/ 72 h 189"/>
                <a:gd name="T34" fmla="*/ 182 w 234"/>
                <a:gd name="T35" fmla="*/ 92 h 189"/>
                <a:gd name="T36" fmla="*/ 164 w 234"/>
                <a:gd name="T37" fmla="*/ 92 h 189"/>
                <a:gd name="T38" fmla="*/ 171 w 234"/>
                <a:gd name="T39" fmla="*/ 103 h 189"/>
                <a:gd name="T40" fmla="*/ 163 w 234"/>
                <a:gd name="T41" fmla="*/ 115 h 189"/>
                <a:gd name="T42" fmla="*/ 160 w 234"/>
                <a:gd name="T43" fmla="*/ 139 h 189"/>
                <a:gd name="T44" fmla="*/ 123 w 234"/>
                <a:gd name="T45" fmla="*/ 148 h 189"/>
                <a:gd name="T46" fmla="*/ 116 w 234"/>
                <a:gd name="T47" fmla="*/ 156 h 189"/>
                <a:gd name="T48" fmla="*/ 114 w 234"/>
                <a:gd name="T49" fmla="*/ 179 h 189"/>
                <a:gd name="T50" fmla="*/ 47 w 234"/>
                <a:gd name="T51" fmla="*/ 188 h 189"/>
                <a:gd name="T52" fmla="*/ 21 w 234"/>
                <a:gd name="T53" fmla="*/ 179 h 189"/>
                <a:gd name="T54" fmla="*/ 21 w 234"/>
                <a:gd name="T55" fmla="*/ 179 h 189"/>
                <a:gd name="T56" fmla="*/ 30 w 234"/>
                <a:gd name="T57" fmla="*/ 156 h 189"/>
                <a:gd name="T58" fmla="*/ 27 w 234"/>
                <a:gd name="T59" fmla="*/ 146 h 189"/>
                <a:gd name="T60" fmla="*/ 11 w 234"/>
                <a:gd name="T61" fmla="*/ 139 h 189"/>
                <a:gd name="T62" fmla="*/ 0 w 234"/>
                <a:gd name="T63" fmla="*/ 93 h 189"/>
                <a:gd name="T64" fmla="*/ 0 w 234"/>
                <a:gd name="T65" fmla="*/ 91 h 189"/>
                <a:gd name="T66" fmla="*/ 8 w 234"/>
                <a:gd name="T67" fmla="*/ 74 h 189"/>
                <a:gd name="T68" fmla="*/ 8 w 234"/>
                <a:gd name="T69" fmla="*/ 55 h 189"/>
                <a:gd name="T70" fmla="*/ 8 w 234"/>
                <a:gd name="T71" fmla="*/ 55 h 189"/>
                <a:gd name="T72" fmla="*/ 35 w 234"/>
                <a:gd name="T73" fmla="*/ 62 h 189"/>
                <a:gd name="T74" fmla="*/ 44 w 234"/>
                <a:gd name="T75" fmla="*/ 55 h 189"/>
                <a:gd name="T76" fmla="*/ 61 w 234"/>
                <a:gd name="T77" fmla="*/ 45 h 189"/>
                <a:gd name="T78" fmla="*/ 65 w 234"/>
                <a:gd name="T79" fmla="*/ 26 h 189"/>
                <a:gd name="T80" fmla="*/ 75 w 234"/>
                <a:gd name="T81" fmla="*/ 25 h 189"/>
                <a:gd name="T82" fmla="*/ 76 w 234"/>
                <a:gd name="T83" fmla="*/ 19 h 189"/>
                <a:gd name="T84" fmla="*/ 90 w 234"/>
                <a:gd name="T85" fmla="*/ 23 h 189"/>
                <a:gd name="T86" fmla="*/ 90 w 234"/>
                <a:gd name="T87" fmla="*/ 23 h 189"/>
                <a:gd name="T88" fmla="*/ 90 w 234"/>
                <a:gd name="T89" fmla="*/ 2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4" h="189">
                  <a:moveTo>
                    <a:pt x="90" y="23"/>
                  </a:moveTo>
                  <a:lnTo>
                    <a:pt x="111" y="30"/>
                  </a:lnTo>
                  <a:lnTo>
                    <a:pt x="118" y="30"/>
                  </a:lnTo>
                  <a:lnTo>
                    <a:pt x="137" y="26"/>
                  </a:lnTo>
                  <a:lnTo>
                    <a:pt x="141" y="18"/>
                  </a:lnTo>
                  <a:lnTo>
                    <a:pt x="153" y="19"/>
                  </a:lnTo>
                  <a:lnTo>
                    <a:pt x="161" y="0"/>
                  </a:lnTo>
                  <a:lnTo>
                    <a:pt x="174" y="11"/>
                  </a:lnTo>
                  <a:lnTo>
                    <a:pt x="181" y="36"/>
                  </a:lnTo>
                  <a:lnTo>
                    <a:pt x="208" y="21"/>
                  </a:lnTo>
                  <a:lnTo>
                    <a:pt x="233" y="26"/>
                  </a:lnTo>
                  <a:lnTo>
                    <a:pt x="231" y="30"/>
                  </a:lnTo>
                  <a:lnTo>
                    <a:pt x="232" y="31"/>
                  </a:lnTo>
                  <a:lnTo>
                    <a:pt x="217" y="34"/>
                  </a:lnTo>
                  <a:lnTo>
                    <a:pt x="202" y="34"/>
                  </a:lnTo>
                  <a:lnTo>
                    <a:pt x="181" y="47"/>
                  </a:lnTo>
                  <a:lnTo>
                    <a:pt x="188" y="72"/>
                  </a:lnTo>
                  <a:lnTo>
                    <a:pt x="182" y="92"/>
                  </a:lnTo>
                  <a:lnTo>
                    <a:pt x="164" y="92"/>
                  </a:lnTo>
                  <a:lnTo>
                    <a:pt x="171" y="103"/>
                  </a:lnTo>
                  <a:lnTo>
                    <a:pt x="163" y="115"/>
                  </a:lnTo>
                  <a:lnTo>
                    <a:pt x="160" y="139"/>
                  </a:lnTo>
                  <a:lnTo>
                    <a:pt x="123" y="148"/>
                  </a:lnTo>
                  <a:lnTo>
                    <a:pt x="116" y="156"/>
                  </a:lnTo>
                  <a:lnTo>
                    <a:pt x="114" y="179"/>
                  </a:lnTo>
                  <a:lnTo>
                    <a:pt x="47" y="188"/>
                  </a:lnTo>
                  <a:lnTo>
                    <a:pt x="21" y="179"/>
                  </a:lnTo>
                  <a:lnTo>
                    <a:pt x="21" y="179"/>
                  </a:lnTo>
                  <a:lnTo>
                    <a:pt x="30" y="156"/>
                  </a:lnTo>
                  <a:lnTo>
                    <a:pt x="27" y="146"/>
                  </a:lnTo>
                  <a:lnTo>
                    <a:pt x="11" y="139"/>
                  </a:lnTo>
                  <a:lnTo>
                    <a:pt x="0" y="93"/>
                  </a:lnTo>
                  <a:lnTo>
                    <a:pt x="0" y="91"/>
                  </a:lnTo>
                  <a:lnTo>
                    <a:pt x="8" y="74"/>
                  </a:lnTo>
                  <a:lnTo>
                    <a:pt x="8" y="55"/>
                  </a:lnTo>
                  <a:lnTo>
                    <a:pt x="8" y="55"/>
                  </a:lnTo>
                  <a:lnTo>
                    <a:pt x="35" y="62"/>
                  </a:lnTo>
                  <a:lnTo>
                    <a:pt x="44" y="55"/>
                  </a:lnTo>
                  <a:lnTo>
                    <a:pt x="61" y="45"/>
                  </a:lnTo>
                  <a:lnTo>
                    <a:pt x="65" y="26"/>
                  </a:lnTo>
                  <a:lnTo>
                    <a:pt x="75" y="25"/>
                  </a:lnTo>
                  <a:lnTo>
                    <a:pt x="76" y="19"/>
                  </a:lnTo>
                  <a:lnTo>
                    <a:pt x="90" y="23"/>
                  </a:lnTo>
                  <a:lnTo>
                    <a:pt x="90" y="23"/>
                  </a:lnTo>
                  <a:lnTo>
                    <a:pt x="90" y="23"/>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Freeform 576"/>
            <p:cNvSpPr>
              <a:spLocks noChangeAspect="1"/>
            </p:cNvSpPr>
            <p:nvPr/>
          </p:nvSpPr>
          <p:spPr bwMode="auto">
            <a:xfrm>
              <a:off x="8743950" y="5322888"/>
              <a:ext cx="177800" cy="230187"/>
            </a:xfrm>
            <a:custGeom>
              <a:avLst/>
              <a:gdLst>
                <a:gd name="T0" fmla="*/ 9 w 113"/>
                <a:gd name="T1" fmla="*/ 100 h 147"/>
                <a:gd name="T2" fmla="*/ 22 w 113"/>
                <a:gd name="T3" fmla="*/ 115 h 147"/>
                <a:gd name="T4" fmla="*/ 0 w 113"/>
                <a:gd name="T5" fmla="*/ 142 h 147"/>
                <a:gd name="T6" fmla="*/ 3 w 113"/>
                <a:gd name="T7" fmla="*/ 146 h 147"/>
                <a:gd name="T8" fmla="*/ 16 w 113"/>
                <a:gd name="T9" fmla="*/ 142 h 147"/>
                <a:gd name="T10" fmla="*/ 68 w 113"/>
                <a:gd name="T11" fmla="*/ 98 h 147"/>
                <a:gd name="T12" fmla="*/ 97 w 113"/>
                <a:gd name="T13" fmla="*/ 85 h 147"/>
                <a:gd name="T14" fmla="*/ 112 w 113"/>
                <a:gd name="T15" fmla="*/ 65 h 147"/>
                <a:gd name="T16" fmla="*/ 107 w 113"/>
                <a:gd name="T17" fmla="*/ 62 h 147"/>
                <a:gd name="T18" fmla="*/ 86 w 113"/>
                <a:gd name="T19" fmla="*/ 72 h 147"/>
                <a:gd name="T20" fmla="*/ 71 w 113"/>
                <a:gd name="T21" fmla="*/ 65 h 147"/>
                <a:gd name="T22" fmla="*/ 79 w 113"/>
                <a:gd name="T23" fmla="*/ 47 h 147"/>
                <a:gd name="T24" fmla="*/ 73 w 113"/>
                <a:gd name="T25" fmla="*/ 43 h 147"/>
                <a:gd name="T26" fmla="*/ 66 w 113"/>
                <a:gd name="T27" fmla="*/ 57 h 147"/>
                <a:gd name="T28" fmla="*/ 61 w 113"/>
                <a:gd name="T29" fmla="*/ 51 h 147"/>
                <a:gd name="T30" fmla="*/ 69 w 113"/>
                <a:gd name="T31" fmla="*/ 19 h 147"/>
                <a:gd name="T32" fmla="*/ 66 w 113"/>
                <a:gd name="T33" fmla="*/ 12 h 147"/>
                <a:gd name="T34" fmla="*/ 56 w 113"/>
                <a:gd name="T35" fmla="*/ 10 h 147"/>
                <a:gd name="T36" fmla="*/ 53 w 113"/>
                <a:gd name="T37" fmla="*/ 0 h 147"/>
                <a:gd name="T38" fmla="*/ 53 w 113"/>
                <a:gd name="T39" fmla="*/ 50 h 147"/>
                <a:gd name="T40" fmla="*/ 61 w 113"/>
                <a:gd name="T41" fmla="*/ 51 h 147"/>
                <a:gd name="T42" fmla="*/ 29 w 113"/>
                <a:gd name="T43" fmla="*/ 91 h 147"/>
                <a:gd name="T44" fmla="*/ 9 w 113"/>
                <a:gd name="T45" fmla="*/ 100 h 147"/>
                <a:gd name="T46" fmla="*/ 9 w 113"/>
                <a:gd name="T47" fmla="*/ 100 h 147"/>
                <a:gd name="T48" fmla="*/ 9 w 113"/>
                <a:gd name="T49" fmla="*/ 10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147">
                  <a:moveTo>
                    <a:pt x="9" y="100"/>
                  </a:moveTo>
                  <a:lnTo>
                    <a:pt x="22" y="115"/>
                  </a:lnTo>
                  <a:lnTo>
                    <a:pt x="0" y="142"/>
                  </a:lnTo>
                  <a:lnTo>
                    <a:pt x="3" y="146"/>
                  </a:lnTo>
                  <a:lnTo>
                    <a:pt x="16" y="142"/>
                  </a:lnTo>
                  <a:lnTo>
                    <a:pt x="68" y="98"/>
                  </a:lnTo>
                  <a:lnTo>
                    <a:pt x="97" y="85"/>
                  </a:lnTo>
                  <a:lnTo>
                    <a:pt x="112" y="65"/>
                  </a:lnTo>
                  <a:lnTo>
                    <a:pt x="107" y="62"/>
                  </a:lnTo>
                  <a:lnTo>
                    <a:pt x="86" y="72"/>
                  </a:lnTo>
                  <a:lnTo>
                    <a:pt x="71" y="65"/>
                  </a:lnTo>
                  <a:lnTo>
                    <a:pt x="79" y="47"/>
                  </a:lnTo>
                  <a:lnTo>
                    <a:pt x="73" y="43"/>
                  </a:lnTo>
                  <a:lnTo>
                    <a:pt x="66" y="57"/>
                  </a:lnTo>
                  <a:lnTo>
                    <a:pt x="61" y="51"/>
                  </a:lnTo>
                  <a:lnTo>
                    <a:pt x="69" y="19"/>
                  </a:lnTo>
                  <a:lnTo>
                    <a:pt x="66" y="12"/>
                  </a:lnTo>
                  <a:lnTo>
                    <a:pt x="56" y="10"/>
                  </a:lnTo>
                  <a:lnTo>
                    <a:pt x="53" y="0"/>
                  </a:lnTo>
                  <a:lnTo>
                    <a:pt x="53" y="50"/>
                  </a:lnTo>
                  <a:lnTo>
                    <a:pt x="61" y="51"/>
                  </a:lnTo>
                  <a:lnTo>
                    <a:pt x="29" y="91"/>
                  </a:lnTo>
                  <a:lnTo>
                    <a:pt x="9" y="100"/>
                  </a:lnTo>
                  <a:lnTo>
                    <a:pt x="9" y="100"/>
                  </a:lnTo>
                  <a:lnTo>
                    <a:pt x="9" y="10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Freeform 577"/>
            <p:cNvSpPr>
              <a:spLocks noChangeAspect="1"/>
            </p:cNvSpPr>
            <p:nvPr/>
          </p:nvSpPr>
          <p:spPr bwMode="auto">
            <a:xfrm>
              <a:off x="8415338" y="5521325"/>
              <a:ext cx="315913" cy="192087"/>
            </a:xfrm>
            <a:custGeom>
              <a:avLst/>
              <a:gdLst>
                <a:gd name="T0" fmla="*/ 0 w 201"/>
                <a:gd name="T1" fmla="*/ 107 h 124"/>
                <a:gd name="T2" fmla="*/ 0 w 201"/>
                <a:gd name="T3" fmla="*/ 113 h 124"/>
                <a:gd name="T4" fmla="*/ 14 w 201"/>
                <a:gd name="T5" fmla="*/ 113 h 124"/>
                <a:gd name="T6" fmla="*/ 14 w 201"/>
                <a:gd name="T7" fmla="*/ 118 h 124"/>
                <a:gd name="T8" fmla="*/ 29 w 201"/>
                <a:gd name="T9" fmla="*/ 123 h 124"/>
                <a:gd name="T10" fmla="*/ 55 w 201"/>
                <a:gd name="T11" fmla="*/ 115 h 124"/>
                <a:gd name="T12" fmla="*/ 106 w 201"/>
                <a:gd name="T13" fmla="*/ 76 h 124"/>
                <a:gd name="T14" fmla="*/ 142 w 201"/>
                <a:gd name="T15" fmla="*/ 64 h 124"/>
                <a:gd name="T16" fmla="*/ 147 w 201"/>
                <a:gd name="T17" fmla="*/ 52 h 124"/>
                <a:gd name="T18" fmla="*/ 194 w 201"/>
                <a:gd name="T19" fmla="*/ 24 h 124"/>
                <a:gd name="T20" fmla="*/ 200 w 201"/>
                <a:gd name="T21" fmla="*/ 15 h 124"/>
                <a:gd name="T22" fmla="*/ 194 w 201"/>
                <a:gd name="T23" fmla="*/ 12 h 124"/>
                <a:gd name="T24" fmla="*/ 197 w 201"/>
                <a:gd name="T25" fmla="*/ 5 h 124"/>
                <a:gd name="T26" fmla="*/ 181 w 201"/>
                <a:gd name="T27" fmla="*/ 15 h 124"/>
                <a:gd name="T28" fmla="*/ 186 w 201"/>
                <a:gd name="T29" fmla="*/ 5 h 124"/>
                <a:gd name="T30" fmla="*/ 180 w 201"/>
                <a:gd name="T31" fmla="*/ 0 h 124"/>
                <a:gd name="T32" fmla="*/ 171 w 201"/>
                <a:gd name="T33" fmla="*/ 5 h 124"/>
                <a:gd name="T34" fmla="*/ 127 w 201"/>
                <a:gd name="T35" fmla="*/ 42 h 124"/>
                <a:gd name="T36" fmla="*/ 60 w 201"/>
                <a:gd name="T37" fmla="*/ 70 h 124"/>
                <a:gd name="T38" fmla="*/ 0 w 201"/>
                <a:gd name="T39" fmla="*/ 107 h 124"/>
                <a:gd name="T40" fmla="*/ 0 w 201"/>
                <a:gd name="T41" fmla="*/ 107 h 124"/>
                <a:gd name="T42" fmla="*/ 0 w 201"/>
                <a:gd name="T43"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124">
                  <a:moveTo>
                    <a:pt x="0" y="107"/>
                  </a:moveTo>
                  <a:lnTo>
                    <a:pt x="0" y="113"/>
                  </a:lnTo>
                  <a:lnTo>
                    <a:pt x="14" y="113"/>
                  </a:lnTo>
                  <a:lnTo>
                    <a:pt x="14" y="118"/>
                  </a:lnTo>
                  <a:lnTo>
                    <a:pt x="29" y="123"/>
                  </a:lnTo>
                  <a:lnTo>
                    <a:pt x="55" y="115"/>
                  </a:lnTo>
                  <a:lnTo>
                    <a:pt x="106" y="76"/>
                  </a:lnTo>
                  <a:lnTo>
                    <a:pt x="142" y="64"/>
                  </a:lnTo>
                  <a:lnTo>
                    <a:pt x="147" y="52"/>
                  </a:lnTo>
                  <a:lnTo>
                    <a:pt x="194" y="24"/>
                  </a:lnTo>
                  <a:lnTo>
                    <a:pt x="200" y="15"/>
                  </a:lnTo>
                  <a:lnTo>
                    <a:pt x="194" y="12"/>
                  </a:lnTo>
                  <a:lnTo>
                    <a:pt x="197" y="5"/>
                  </a:lnTo>
                  <a:lnTo>
                    <a:pt x="181" y="15"/>
                  </a:lnTo>
                  <a:lnTo>
                    <a:pt x="186" y="5"/>
                  </a:lnTo>
                  <a:lnTo>
                    <a:pt x="180" y="0"/>
                  </a:lnTo>
                  <a:lnTo>
                    <a:pt x="171" y="5"/>
                  </a:lnTo>
                  <a:lnTo>
                    <a:pt x="127" y="42"/>
                  </a:lnTo>
                  <a:lnTo>
                    <a:pt x="60" y="70"/>
                  </a:lnTo>
                  <a:lnTo>
                    <a:pt x="0" y="107"/>
                  </a:lnTo>
                  <a:lnTo>
                    <a:pt x="0" y="107"/>
                  </a:lnTo>
                  <a:lnTo>
                    <a:pt x="0" y="107"/>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 name="Freeform 578"/>
            <p:cNvSpPr>
              <a:spLocks noChangeAspect="1"/>
            </p:cNvSpPr>
            <p:nvPr/>
          </p:nvSpPr>
          <p:spPr bwMode="auto">
            <a:xfrm>
              <a:off x="6096000" y="2481263"/>
              <a:ext cx="1476375" cy="1063625"/>
            </a:xfrm>
            <a:custGeom>
              <a:avLst/>
              <a:gdLst>
                <a:gd name="T0" fmla="*/ 191 w 940"/>
                <a:gd name="T1" fmla="*/ 109 h 681"/>
                <a:gd name="T2" fmla="*/ 242 w 940"/>
                <a:gd name="T3" fmla="*/ 161 h 681"/>
                <a:gd name="T4" fmla="*/ 429 w 940"/>
                <a:gd name="T5" fmla="*/ 213 h 681"/>
                <a:gd name="T6" fmla="*/ 583 w 940"/>
                <a:gd name="T7" fmla="*/ 221 h 681"/>
                <a:gd name="T8" fmla="*/ 593 w 940"/>
                <a:gd name="T9" fmla="*/ 180 h 681"/>
                <a:gd name="T10" fmla="*/ 635 w 940"/>
                <a:gd name="T11" fmla="*/ 160 h 681"/>
                <a:gd name="T12" fmla="*/ 697 w 940"/>
                <a:gd name="T13" fmla="*/ 135 h 681"/>
                <a:gd name="T14" fmla="*/ 649 w 940"/>
                <a:gd name="T15" fmla="*/ 117 h 681"/>
                <a:gd name="T16" fmla="*/ 614 w 940"/>
                <a:gd name="T17" fmla="*/ 69 h 681"/>
                <a:gd name="T18" fmla="*/ 650 w 940"/>
                <a:gd name="T19" fmla="*/ 36 h 681"/>
                <a:gd name="T20" fmla="*/ 645 w 940"/>
                <a:gd name="T21" fmla="*/ 5 h 681"/>
                <a:gd name="T22" fmla="*/ 773 w 940"/>
                <a:gd name="T23" fmla="*/ 50 h 681"/>
                <a:gd name="T24" fmla="*/ 855 w 940"/>
                <a:gd name="T25" fmla="*/ 92 h 681"/>
                <a:gd name="T26" fmla="*/ 928 w 940"/>
                <a:gd name="T27" fmla="*/ 99 h 681"/>
                <a:gd name="T28" fmla="*/ 939 w 940"/>
                <a:gd name="T29" fmla="*/ 168 h 681"/>
                <a:gd name="T30" fmla="*/ 931 w 940"/>
                <a:gd name="T31" fmla="*/ 203 h 681"/>
                <a:gd name="T32" fmla="*/ 910 w 940"/>
                <a:gd name="T33" fmla="*/ 231 h 681"/>
                <a:gd name="T34" fmla="*/ 878 w 940"/>
                <a:gd name="T35" fmla="*/ 241 h 681"/>
                <a:gd name="T36" fmla="*/ 809 w 940"/>
                <a:gd name="T37" fmla="*/ 297 h 681"/>
                <a:gd name="T38" fmla="*/ 813 w 940"/>
                <a:gd name="T39" fmla="*/ 263 h 681"/>
                <a:gd name="T40" fmla="*/ 784 w 940"/>
                <a:gd name="T41" fmla="*/ 268 h 681"/>
                <a:gd name="T42" fmla="*/ 751 w 940"/>
                <a:gd name="T43" fmla="*/ 287 h 681"/>
                <a:gd name="T44" fmla="*/ 799 w 940"/>
                <a:gd name="T45" fmla="*/ 333 h 681"/>
                <a:gd name="T46" fmla="*/ 846 w 940"/>
                <a:gd name="T47" fmla="*/ 337 h 681"/>
                <a:gd name="T48" fmla="*/ 807 w 940"/>
                <a:gd name="T49" fmla="*/ 379 h 681"/>
                <a:gd name="T50" fmla="*/ 875 w 940"/>
                <a:gd name="T51" fmla="*/ 445 h 681"/>
                <a:gd name="T52" fmla="*/ 859 w 940"/>
                <a:gd name="T53" fmla="*/ 472 h 681"/>
                <a:gd name="T54" fmla="*/ 884 w 940"/>
                <a:gd name="T55" fmla="*/ 518 h 681"/>
                <a:gd name="T56" fmla="*/ 870 w 940"/>
                <a:gd name="T57" fmla="*/ 562 h 681"/>
                <a:gd name="T58" fmla="*/ 850 w 940"/>
                <a:gd name="T59" fmla="*/ 598 h 681"/>
                <a:gd name="T60" fmla="*/ 786 w 940"/>
                <a:gd name="T61" fmla="*/ 641 h 681"/>
                <a:gd name="T62" fmla="*/ 766 w 940"/>
                <a:gd name="T63" fmla="*/ 634 h 681"/>
                <a:gd name="T64" fmla="*/ 727 w 940"/>
                <a:gd name="T65" fmla="*/ 677 h 681"/>
                <a:gd name="T66" fmla="*/ 710 w 940"/>
                <a:gd name="T67" fmla="*/ 657 h 681"/>
                <a:gd name="T68" fmla="*/ 655 w 940"/>
                <a:gd name="T69" fmla="*/ 648 h 681"/>
                <a:gd name="T70" fmla="*/ 588 w 940"/>
                <a:gd name="T71" fmla="*/ 633 h 681"/>
                <a:gd name="T72" fmla="*/ 563 w 940"/>
                <a:gd name="T73" fmla="*/ 634 h 681"/>
                <a:gd name="T74" fmla="*/ 555 w 940"/>
                <a:gd name="T75" fmla="*/ 652 h 681"/>
                <a:gd name="T76" fmla="*/ 522 w 940"/>
                <a:gd name="T77" fmla="*/ 625 h 681"/>
                <a:gd name="T78" fmla="*/ 485 w 940"/>
                <a:gd name="T79" fmla="*/ 608 h 681"/>
                <a:gd name="T80" fmla="*/ 464 w 940"/>
                <a:gd name="T81" fmla="*/ 519 h 681"/>
                <a:gd name="T82" fmla="*/ 391 w 940"/>
                <a:gd name="T83" fmla="*/ 516 h 681"/>
                <a:gd name="T84" fmla="*/ 317 w 940"/>
                <a:gd name="T85" fmla="*/ 536 h 681"/>
                <a:gd name="T86" fmla="*/ 301 w 940"/>
                <a:gd name="T87" fmla="*/ 522 h 681"/>
                <a:gd name="T88" fmla="*/ 215 w 940"/>
                <a:gd name="T89" fmla="*/ 497 h 681"/>
                <a:gd name="T90" fmla="*/ 132 w 940"/>
                <a:gd name="T91" fmla="*/ 459 h 681"/>
                <a:gd name="T92" fmla="*/ 129 w 940"/>
                <a:gd name="T93" fmla="*/ 427 h 681"/>
                <a:gd name="T94" fmla="*/ 132 w 940"/>
                <a:gd name="T95" fmla="*/ 364 h 681"/>
                <a:gd name="T96" fmla="*/ 57 w 940"/>
                <a:gd name="T97" fmla="*/ 355 h 681"/>
                <a:gd name="T98" fmla="*/ 25 w 940"/>
                <a:gd name="T99" fmla="*/ 333 h 681"/>
                <a:gd name="T100" fmla="*/ 7 w 940"/>
                <a:gd name="T101" fmla="*/ 303 h 681"/>
                <a:gd name="T102" fmla="*/ 0 w 940"/>
                <a:gd name="T103" fmla="*/ 271 h 681"/>
                <a:gd name="T104" fmla="*/ 43 w 940"/>
                <a:gd name="T105" fmla="*/ 253 h 681"/>
                <a:gd name="T106" fmla="*/ 91 w 940"/>
                <a:gd name="T107" fmla="*/ 225 h 681"/>
                <a:gd name="T108" fmla="*/ 77 w 940"/>
                <a:gd name="T109" fmla="*/ 168 h 681"/>
                <a:gd name="T110" fmla="*/ 135 w 940"/>
                <a:gd name="T111" fmla="*/ 131 h 681"/>
                <a:gd name="T112" fmla="*/ 152 w 940"/>
                <a:gd name="T113" fmla="*/ 95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0" h="681">
                  <a:moveTo>
                    <a:pt x="152" y="95"/>
                  </a:moveTo>
                  <a:lnTo>
                    <a:pt x="165" y="89"/>
                  </a:lnTo>
                  <a:lnTo>
                    <a:pt x="191" y="109"/>
                  </a:lnTo>
                  <a:lnTo>
                    <a:pt x="213" y="111"/>
                  </a:lnTo>
                  <a:lnTo>
                    <a:pt x="231" y="132"/>
                  </a:lnTo>
                  <a:lnTo>
                    <a:pt x="242" y="161"/>
                  </a:lnTo>
                  <a:lnTo>
                    <a:pt x="321" y="181"/>
                  </a:lnTo>
                  <a:lnTo>
                    <a:pt x="363" y="214"/>
                  </a:lnTo>
                  <a:lnTo>
                    <a:pt x="429" y="213"/>
                  </a:lnTo>
                  <a:lnTo>
                    <a:pt x="511" y="238"/>
                  </a:lnTo>
                  <a:lnTo>
                    <a:pt x="548" y="222"/>
                  </a:lnTo>
                  <a:lnTo>
                    <a:pt x="583" y="221"/>
                  </a:lnTo>
                  <a:lnTo>
                    <a:pt x="588" y="218"/>
                  </a:lnTo>
                  <a:lnTo>
                    <a:pt x="607" y="195"/>
                  </a:lnTo>
                  <a:lnTo>
                    <a:pt x="593" y="180"/>
                  </a:lnTo>
                  <a:lnTo>
                    <a:pt x="601" y="168"/>
                  </a:lnTo>
                  <a:lnTo>
                    <a:pt x="623" y="173"/>
                  </a:lnTo>
                  <a:lnTo>
                    <a:pt x="635" y="160"/>
                  </a:lnTo>
                  <a:lnTo>
                    <a:pt x="647" y="154"/>
                  </a:lnTo>
                  <a:lnTo>
                    <a:pt x="657" y="137"/>
                  </a:lnTo>
                  <a:lnTo>
                    <a:pt x="697" y="135"/>
                  </a:lnTo>
                  <a:lnTo>
                    <a:pt x="687" y="119"/>
                  </a:lnTo>
                  <a:lnTo>
                    <a:pt x="668" y="110"/>
                  </a:lnTo>
                  <a:lnTo>
                    <a:pt x="649" y="117"/>
                  </a:lnTo>
                  <a:lnTo>
                    <a:pt x="629" y="115"/>
                  </a:lnTo>
                  <a:lnTo>
                    <a:pt x="610" y="82"/>
                  </a:lnTo>
                  <a:lnTo>
                    <a:pt x="614" y="69"/>
                  </a:lnTo>
                  <a:lnTo>
                    <a:pt x="641" y="76"/>
                  </a:lnTo>
                  <a:lnTo>
                    <a:pt x="656" y="66"/>
                  </a:lnTo>
                  <a:lnTo>
                    <a:pt x="650" y="36"/>
                  </a:lnTo>
                  <a:lnTo>
                    <a:pt x="655" y="31"/>
                  </a:lnTo>
                  <a:lnTo>
                    <a:pt x="639" y="12"/>
                  </a:lnTo>
                  <a:lnTo>
                    <a:pt x="645" y="5"/>
                  </a:lnTo>
                  <a:lnTo>
                    <a:pt x="679" y="0"/>
                  </a:lnTo>
                  <a:lnTo>
                    <a:pt x="725" y="11"/>
                  </a:lnTo>
                  <a:lnTo>
                    <a:pt x="773" y="50"/>
                  </a:lnTo>
                  <a:lnTo>
                    <a:pt x="795" y="75"/>
                  </a:lnTo>
                  <a:lnTo>
                    <a:pt x="823" y="79"/>
                  </a:lnTo>
                  <a:lnTo>
                    <a:pt x="855" y="92"/>
                  </a:lnTo>
                  <a:lnTo>
                    <a:pt x="877" y="115"/>
                  </a:lnTo>
                  <a:lnTo>
                    <a:pt x="893" y="115"/>
                  </a:lnTo>
                  <a:lnTo>
                    <a:pt x="928" y="99"/>
                  </a:lnTo>
                  <a:lnTo>
                    <a:pt x="938" y="117"/>
                  </a:lnTo>
                  <a:lnTo>
                    <a:pt x="933" y="123"/>
                  </a:lnTo>
                  <a:lnTo>
                    <a:pt x="939" y="168"/>
                  </a:lnTo>
                  <a:lnTo>
                    <a:pt x="921" y="165"/>
                  </a:lnTo>
                  <a:lnTo>
                    <a:pt x="913" y="177"/>
                  </a:lnTo>
                  <a:lnTo>
                    <a:pt x="931" y="203"/>
                  </a:lnTo>
                  <a:lnTo>
                    <a:pt x="933" y="218"/>
                  </a:lnTo>
                  <a:lnTo>
                    <a:pt x="915" y="213"/>
                  </a:lnTo>
                  <a:lnTo>
                    <a:pt x="910" y="231"/>
                  </a:lnTo>
                  <a:lnTo>
                    <a:pt x="896" y="233"/>
                  </a:lnTo>
                  <a:lnTo>
                    <a:pt x="897" y="244"/>
                  </a:lnTo>
                  <a:lnTo>
                    <a:pt x="878" y="241"/>
                  </a:lnTo>
                  <a:lnTo>
                    <a:pt x="849" y="279"/>
                  </a:lnTo>
                  <a:lnTo>
                    <a:pt x="839" y="277"/>
                  </a:lnTo>
                  <a:lnTo>
                    <a:pt x="809" y="297"/>
                  </a:lnTo>
                  <a:lnTo>
                    <a:pt x="813" y="289"/>
                  </a:lnTo>
                  <a:lnTo>
                    <a:pt x="805" y="283"/>
                  </a:lnTo>
                  <a:lnTo>
                    <a:pt x="813" y="263"/>
                  </a:lnTo>
                  <a:lnTo>
                    <a:pt x="803" y="255"/>
                  </a:lnTo>
                  <a:lnTo>
                    <a:pt x="789" y="253"/>
                  </a:lnTo>
                  <a:lnTo>
                    <a:pt x="784" y="268"/>
                  </a:lnTo>
                  <a:lnTo>
                    <a:pt x="771" y="277"/>
                  </a:lnTo>
                  <a:lnTo>
                    <a:pt x="768" y="289"/>
                  </a:lnTo>
                  <a:lnTo>
                    <a:pt x="751" y="287"/>
                  </a:lnTo>
                  <a:lnTo>
                    <a:pt x="750" y="302"/>
                  </a:lnTo>
                  <a:lnTo>
                    <a:pt x="792" y="333"/>
                  </a:lnTo>
                  <a:lnTo>
                    <a:pt x="799" y="333"/>
                  </a:lnTo>
                  <a:lnTo>
                    <a:pt x="813" y="319"/>
                  </a:lnTo>
                  <a:lnTo>
                    <a:pt x="846" y="328"/>
                  </a:lnTo>
                  <a:lnTo>
                    <a:pt x="846" y="337"/>
                  </a:lnTo>
                  <a:lnTo>
                    <a:pt x="839" y="334"/>
                  </a:lnTo>
                  <a:lnTo>
                    <a:pt x="823" y="343"/>
                  </a:lnTo>
                  <a:lnTo>
                    <a:pt x="807" y="379"/>
                  </a:lnTo>
                  <a:lnTo>
                    <a:pt x="831" y="389"/>
                  </a:lnTo>
                  <a:lnTo>
                    <a:pt x="854" y="425"/>
                  </a:lnTo>
                  <a:lnTo>
                    <a:pt x="875" y="445"/>
                  </a:lnTo>
                  <a:lnTo>
                    <a:pt x="866" y="445"/>
                  </a:lnTo>
                  <a:lnTo>
                    <a:pt x="883" y="461"/>
                  </a:lnTo>
                  <a:lnTo>
                    <a:pt x="859" y="472"/>
                  </a:lnTo>
                  <a:lnTo>
                    <a:pt x="892" y="480"/>
                  </a:lnTo>
                  <a:lnTo>
                    <a:pt x="892" y="512"/>
                  </a:lnTo>
                  <a:lnTo>
                    <a:pt x="884" y="518"/>
                  </a:lnTo>
                  <a:lnTo>
                    <a:pt x="873" y="548"/>
                  </a:lnTo>
                  <a:lnTo>
                    <a:pt x="866" y="547"/>
                  </a:lnTo>
                  <a:lnTo>
                    <a:pt x="870" y="562"/>
                  </a:lnTo>
                  <a:lnTo>
                    <a:pt x="858" y="592"/>
                  </a:lnTo>
                  <a:lnTo>
                    <a:pt x="849" y="592"/>
                  </a:lnTo>
                  <a:lnTo>
                    <a:pt x="850" y="598"/>
                  </a:lnTo>
                  <a:lnTo>
                    <a:pt x="825" y="623"/>
                  </a:lnTo>
                  <a:lnTo>
                    <a:pt x="792" y="632"/>
                  </a:lnTo>
                  <a:lnTo>
                    <a:pt x="786" y="641"/>
                  </a:lnTo>
                  <a:lnTo>
                    <a:pt x="776" y="632"/>
                  </a:lnTo>
                  <a:lnTo>
                    <a:pt x="775" y="641"/>
                  </a:lnTo>
                  <a:lnTo>
                    <a:pt x="766" y="634"/>
                  </a:lnTo>
                  <a:lnTo>
                    <a:pt x="766" y="646"/>
                  </a:lnTo>
                  <a:lnTo>
                    <a:pt x="722" y="661"/>
                  </a:lnTo>
                  <a:lnTo>
                    <a:pt x="727" y="677"/>
                  </a:lnTo>
                  <a:lnTo>
                    <a:pt x="722" y="680"/>
                  </a:lnTo>
                  <a:lnTo>
                    <a:pt x="717" y="680"/>
                  </a:lnTo>
                  <a:lnTo>
                    <a:pt x="710" y="657"/>
                  </a:lnTo>
                  <a:lnTo>
                    <a:pt x="687" y="653"/>
                  </a:lnTo>
                  <a:lnTo>
                    <a:pt x="679" y="657"/>
                  </a:lnTo>
                  <a:lnTo>
                    <a:pt x="655" y="648"/>
                  </a:lnTo>
                  <a:lnTo>
                    <a:pt x="649" y="629"/>
                  </a:lnTo>
                  <a:lnTo>
                    <a:pt x="629" y="622"/>
                  </a:lnTo>
                  <a:lnTo>
                    <a:pt x="588" y="633"/>
                  </a:lnTo>
                  <a:lnTo>
                    <a:pt x="573" y="631"/>
                  </a:lnTo>
                  <a:lnTo>
                    <a:pt x="572" y="637"/>
                  </a:lnTo>
                  <a:lnTo>
                    <a:pt x="563" y="634"/>
                  </a:lnTo>
                  <a:lnTo>
                    <a:pt x="564" y="659"/>
                  </a:lnTo>
                  <a:lnTo>
                    <a:pt x="559" y="661"/>
                  </a:lnTo>
                  <a:lnTo>
                    <a:pt x="555" y="652"/>
                  </a:lnTo>
                  <a:lnTo>
                    <a:pt x="539" y="655"/>
                  </a:lnTo>
                  <a:lnTo>
                    <a:pt x="520" y="641"/>
                  </a:lnTo>
                  <a:lnTo>
                    <a:pt x="522" y="625"/>
                  </a:lnTo>
                  <a:lnTo>
                    <a:pt x="511" y="618"/>
                  </a:lnTo>
                  <a:lnTo>
                    <a:pt x="507" y="602"/>
                  </a:lnTo>
                  <a:lnTo>
                    <a:pt x="485" y="608"/>
                  </a:lnTo>
                  <a:lnTo>
                    <a:pt x="495" y="548"/>
                  </a:lnTo>
                  <a:lnTo>
                    <a:pt x="480" y="521"/>
                  </a:lnTo>
                  <a:lnTo>
                    <a:pt x="464" y="519"/>
                  </a:lnTo>
                  <a:lnTo>
                    <a:pt x="431" y="491"/>
                  </a:lnTo>
                  <a:lnTo>
                    <a:pt x="409" y="495"/>
                  </a:lnTo>
                  <a:lnTo>
                    <a:pt x="391" y="516"/>
                  </a:lnTo>
                  <a:lnTo>
                    <a:pt x="366" y="526"/>
                  </a:lnTo>
                  <a:lnTo>
                    <a:pt x="333" y="515"/>
                  </a:lnTo>
                  <a:lnTo>
                    <a:pt x="317" y="536"/>
                  </a:lnTo>
                  <a:lnTo>
                    <a:pt x="310" y="520"/>
                  </a:lnTo>
                  <a:lnTo>
                    <a:pt x="301" y="522"/>
                  </a:lnTo>
                  <a:lnTo>
                    <a:pt x="301" y="522"/>
                  </a:lnTo>
                  <a:lnTo>
                    <a:pt x="261" y="522"/>
                  </a:lnTo>
                  <a:lnTo>
                    <a:pt x="223" y="495"/>
                  </a:lnTo>
                  <a:lnTo>
                    <a:pt x="215" y="497"/>
                  </a:lnTo>
                  <a:lnTo>
                    <a:pt x="191" y="477"/>
                  </a:lnTo>
                  <a:lnTo>
                    <a:pt x="168" y="474"/>
                  </a:lnTo>
                  <a:lnTo>
                    <a:pt x="132" y="459"/>
                  </a:lnTo>
                  <a:lnTo>
                    <a:pt x="114" y="431"/>
                  </a:lnTo>
                  <a:lnTo>
                    <a:pt x="114" y="427"/>
                  </a:lnTo>
                  <a:lnTo>
                    <a:pt x="129" y="427"/>
                  </a:lnTo>
                  <a:lnTo>
                    <a:pt x="117" y="401"/>
                  </a:lnTo>
                  <a:lnTo>
                    <a:pt x="129" y="381"/>
                  </a:lnTo>
                  <a:lnTo>
                    <a:pt x="132" y="364"/>
                  </a:lnTo>
                  <a:lnTo>
                    <a:pt x="112" y="355"/>
                  </a:lnTo>
                  <a:lnTo>
                    <a:pt x="86" y="366"/>
                  </a:lnTo>
                  <a:lnTo>
                    <a:pt x="57" y="355"/>
                  </a:lnTo>
                  <a:lnTo>
                    <a:pt x="47" y="339"/>
                  </a:lnTo>
                  <a:lnTo>
                    <a:pt x="26" y="334"/>
                  </a:lnTo>
                  <a:lnTo>
                    <a:pt x="25" y="333"/>
                  </a:lnTo>
                  <a:lnTo>
                    <a:pt x="27" y="329"/>
                  </a:lnTo>
                  <a:lnTo>
                    <a:pt x="23" y="305"/>
                  </a:lnTo>
                  <a:lnTo>
                    <a:pt x="7" y="303"/>
                  </a:lnTo>
                  <a:lnTo>
                    <a:pt x="0" y="295"/>
                  </a:lnTo>
                  <a:lnTo>
                    <a:pt x="0" y="284"/>
                  </a:lnTo>
                  <a:lnTo>
                    <a:pt x="0" y="271"/>
                  </a:lnTo>
                  <a:lnTo>
                    <a:pt x="13" y="261"/>
                  </a:lnTo>
                  <a:lnTo>
                    <a:pt x="41" y="261"/>
                  </a:lnTo>
                  <a:lnTo>
                    <a:pt x="43" y="253"/>
                  </a:lnTo>
                  <a:lnTo>
                    <a:pt x="63" y="251"/>
                  </a:lnTo>
                  <a:lnTo>
                    <a:pt x="89" y="233"/>
                  </a:lnTo>
                  <a:lnTo>
                    <a:pt x="91" y="225"/>
                  </a:lnTo>
                  <a:lnTo>
                    <a:pt x="93" y="207"/>
                  </a:lnTo>
                  <a:lnTo>
                    <a:pt x="73" y="173"/>
                  </a:lnTo>
                  <a:lnTo>
                    <a:pt x="77" y="168"/>
                  </a:lnTo>
                  <a:lnTo>
                    <a:pt x="105" y="165"/>
                  </a:lnTo>
                  <a:lnTo>
                    <a:pt x="103" y="125"/>
                  </a:lnTo>
                  <a:lnTo>
                    <a:pt x="135" y="131"/>
                  </a:lnTo>
                  <a:lnTo>
                    <a:pt x="144" y="127"/>
                  </a:lnTo>
                  <a:lnTo>
                    <a:pt x="140" y="100"/>
                  </a:lnTo>
                  <a:lnTo>
                    <a:pt x="152" y="95"/>
                  </a:lnTo>
                  <a:lnTo>
                    <a:pt x="152" y="95"/>
                  </a:lnTo>
                  <a:lnTo>
                    <a:pt x="152" y="9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 name="Freeform 579"/>
            <p:cNvSpPr>
              <a:spLocks noChangeAspect="1"/>
            </p:cNvSpPr>
            <p:nvPr/>
          </p:nvSpPr>
          <p:spPr bwMode="auto">
            <a:xfrm>
              <a:off x="6027738" y="3035300"/>
              <a:ext cx="796925" cy="906462"/>
            </a:xfrm>
            <a:custGeom>
              <a:avLst/>
              <a:gdLst>
                <a:gd name="T0" fmla="*/ 360 w 508"/>
                <a:gd name="T1" fmla="*/ 181 h 580"/>
                <a:gd name="T2" fmla="*/ 358 w 508"/>
                <a:gd name="T3" fmla="*/ 184 h 580"/>
                <a:gd name="T4" fmla="*/ 368 w 508"/>
                <a:gd name="T5" fmla="*/ 192 h 580"/>
                <a:gd name="T6" fmla="*/ 419 w 508"/>
                <a:gd name="T7" fmla="*/ 182 h 580"/>
                <a:gd name="T8" fmla="*/ 434 w 508"/>
                <a:gd name="T9" fmla="*/ 161 h 580"/>
                <a:gd name="T10" fmla="*/ 474 w 508"/>
                <a:gd name="T11" fmla="*/ 136 h 580"/>
                <a:gd name="T12" fmla="*/ 504 w 508"/>
                <a:gd name="T13" fmla="*/ 183 h 580"/>
                <a:gd name="T14" fmla="*/ 478 w 508"/>
                <a:gd name="T15" fmla="*/ 198 h 580"/>
                <a:gd name="T16" fmla="*/ 452 w 508"/>
                <a:gd name="T17" fmla="*/ 254 h 580"/>
                <a:gd name="T18" fmla="*/ 444 w 508"/>
                <a:gd name="T19" fmla="*/ 292 h 580"/>
                <a:gd name="T20" fmla="*/ 428 w 508"/>
                <a:gd name="T21" fmla="*/ 253 h 580"/>
                <a:gd name="T22" fmla="*/ 411 w 508"/>
                <a:gd name="T23" fmla="*/ 256 h 580"/>
                <a:gd name="T24" fmla="*/ 428 w 508"/>
                <a:gd name="T25" fmla="*/ 227 h 580"/>
                <a:gd name="T26" fmla="*/ 376 w 508"/>
                <a:gd name="T27" fmla="*/ 205 h 580"/>
                <a:gd name="T28" fmla="*/ 362 w 508"/>
                <a:gd name="T29" fmla="*/ 206 h 580"/>
                <a:gd name="T30" fmla="*/ 351 w 508"/>
                <a:gd name="T31" fmla="*/ 206 h 580"/>
                <a:gd name="T32" fmla="*/ 359 w 508"/>
                <a:gd name="T33" fmla="*/ 217 h 580"/>
                <a:gd name="T34" fmla="*/ 363 w 508"/>
                <a:gd name="T35" fmla="*/ 243 h 580"/>
                <a:gd name="T36" fmla="*/ 368 w 508"/>
                <a:gd name="T37" fmla="*/ 300 h 580"/>
                <a:gd name="T38" fmla="*/ 362 w 508"/>
                <a:gd name="T39" fmla="*/ 294 h 580"/>
                <a:gd name="T40" fmla="*/ 338 w 508"/>
                <a:gd name="T41" fmla="*/ 334 h 580"/>
                <a:gd name="T42" fmla="*/ 306 w 508"/>
                <a:gd name="T43" fmla="*/ 361 h 580"/>
                <a:gd name="T44" fmla="*/ 266 w 508"/>
                <a:gd name="T45" fmla="*/ 408 h 580"/>
                <a:gd name="T46" fmla="*/ 248 w 508"/>
                <a:gd name="T47" fmla="*/ 420 h 580"/>
                <a:gd name="T48" fmla="*/ 234 w 508"/>
                <a:gd name="T49" fmla="*/ 436 h 580"/>
                <a:gd name="T50" fmla="*/ 232 w 508"/>
                <a:gd name="T51" fmla="*/ 504 h 580"/>
                <a:gd name="T52" fmla="*/ 226 w 508"/>
                <a:gd name="T53" fmla="*/ 535 h 580"/>
                <a:gd name="T54" fmla="*/ 205 w 508"/>
                <a:gd name="T55" fmla="*/ 562 h 580"/>
                <a:gd name="T56" fmla="*/ 176 w 508"/>
                <a:gd name="T57" fmla="*/ 562 h 580"/>
                <a:gd name="T58" fmla="*/ 107 w 508"/>
                <a:gd name="T59" fmla="*/ 406 h 580"/>
                <a:gd name="T60" fmla="*/ 79 w 508"/>
                <a:gd name="T61" fmla="*/ 286 h 580"/>
                <a:gd name="T62" fmla="*/ 69 w 508"/>
                <a:gd name="T63" fmla="*/ 312 h 580"/>
                <a:gd name="T64" fmla="*/ 20 w 508"/>
                <a:gd name="T65" fmla="*/ 286 h 580"/>
                <a:gd name="T66" fmla="*/ 41 w 508"/>
                <a:gd name="T67" fmla="*/ 271 h 580"/>
                <a:gd name="T68" fmla="*/ 0 w 508"/>
                <a:gd name="T69" fmla="*/ 254 h 580"/>
                <a:gd name="T70" fmla="*/ 49 w 508"/>
                <a:gd name="T71" fmla="*/ 243 h 580"/>
                <a:gd name="T72" fmla="*/ 41 w 508"/>
                <a:gd name="T73" fmla="*/ 214 h 580"/>
                <a:gd name="T74" fmla="*/ 30 w 508"/>
                <a:gd name="T75" fmla="*/ 197 h 580"/>
                <a:gd name="T76" fmla="*/ 19 w 508"/>
                <a:gd name="T77" fmla="*/ 182 h 580"/>
                <a:gd name="T78" fmla="*/ 41 w 508"/>
                <a:gd name="T79" fmla="*/ 173 h 580"/>
                <a:gd name="T80" fmla="*/ 98 w 508"/>
                <a:gd name="T81" fmla="*/ 100 h 580"/>
                <a:gd name="T82" fmla="*/ 101 w 508"/>
                <a:gd name="T83" fmla="*/ 81 h 580"/>
                <a:gd name="T84" fmla="*/ 79 w 508"/>
                <a:gd name="T85" fmla="*/ 60 h 580"/>
                <a:gd name="T86" fmla="*/ 66 w 508"/>
                <a:gd name="T87" fmla="*/ 30 h 580"/>
                <a:gd name="T88" fmla="*/ 100 w 508"/>
                <a:gd name="T89" fmla="*/ 30 h 580"/>
                <a:gd name="T90" fmla="*/ 129 w 508"/>
                <a:gd name="T91" fmla="*/ 11 h 580"/>
                <a:gd name="T92" fmla="*/ 175 w 508"/>
                <a:gd name="T93" fmla="*/ 9 h 580"/>
                <a:gd name="T94" fmla="*/ 160 w 508"/>
                <a:gd name="T95" fmla="*/ 46 h 580"/>
                <a:gd name="T96" fmla="*/ 157 w 508"/>
                <a:gd name="T97" fmla="*/ 72 h 580"/>
                <a:gd name="T98" fmla="*/ 175 w 508"/>
                <a:gd name="T99" fmla="*/ 104 h 580"/>
                <a:gd name="T100" fmla="*/ 198 w 508"/>
                <a:gd name="T101" fmla="*/ 149 h 580"/>
                <a:gd name="T102" fmla="*/ 276 w 508"/>
                <a:gd name="T103" fmla="*/ 181 h 580"/>
                <a:gd name="T104" fmla="*/ 330 w 508"/>
                <a:gd name="T105" fmla="*/ 198 h 580"/>
                <a:gd name="T106" fmla="*/ 344 w 508"/>
                <a:gd name="T107" fmla="*/ 184 h 580"/>
                <a:gd name="T108" fmla="*/ 344 w 508"/>
                <a:gd name="T109" fmla="*/ 167 h 580"/>
                <a:gd name="T110" fmla="*/ 353 w 508"/>
                <a:gd name="T111" fmla="*/ 165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8" h="580">
                  <a:moveTo>
                    <a:pt x="353" y="165"/>
                  </a:moveTo>
                  <a:lnTo>
                    <a:pt x="360" y="181"/>
                  </a:lnTo>
                  <a:lnTo>
                    <a:pt x="358" y="184"/>
                  </a:lnTo>
                  <a:lnTo>
                    <a:pt x="358" y="184"/>
                  </a:lnTo>
                  <a:lnTo>
                    <a:pt x="358" y="184"/>
                  </a:lnTo>
                  <a:lnTo>
                    <a:pt x="368" y="192"/>
                  </a:lnTo>
                  <a:lnTo>
                    <a:pt x="412" y="190"/>
                  </a:lnTo>
                  <a:lnTo>
                    <a:pt x="419" y="182"/>
                  </a:lnTo>
                  <a:lnTo>
                    <a:pt x="409" y="171"/>
                  </a:lnTo>
                  <a:lnTo>
                    <a:pt x="434" y="161"/>
                  </a:lnTo>
                  <a:lnTo>
                    <a:pt x="452" y="140"/>
                  </a:lnTo>
                  <a:lnTo>
                    <a:pt x="474" y="136"/>
                  </a:lnTo>
                  <a:lnTo>
                    <a:pt x="507" y="164"/>
                  </a:lnTo>
                  <a:lnTo>
                    <a:pt x="504" y="183"/>
                  </a:lnTo>
                  <a:lnTo>
                    <a:pt x="490" y="183"/>
                  </a:lnTo>
                  <a:lnTo>
                    <a:pt x="478" y="198"/>
                  </a:lnTo>
                  <a:lnTo>
                    <a:pt x="466" y="251"/>
                  </a:lnTo>
                  <a:lnTo>
                    <a:pt x="452" y="254"/>
                  </a:lnTo>
                  <a:lnTo>
                    <a:pt x="449" y="286"/>
                  </a:lnTo>
                  <a:lnTo>
                    <a:pt x="444" y="292"/>
                  </a:lnTo>
                  <a:lnTo>
                    <a:pt x="434" y="259"/>
                  </a:lnTo>
                  <a:lnTo>
                    <a:pt x="428" y="253"/>
                  </a:lnTo>
                  <a:lnTo>
                    <a:pt x="422" y="266"/>
                  </a:lnTo>
                  <a:lnTo>
                    <a:pt x="411" y="256"/>
                  </a:lnTo>
                  <a:lnTo>
                    <a:pt x="410" y="248"/>
                  </a:lnTo>
                  <a:lnTo>
                    <a:pt x="428" y="227"/>
                  </a:lnTo>
                  <a:lnTo>
                    <a:pt x="386" y="222"/>
                  </a:lnTo>
                  <a:lnTo>
                    <a:pt x="376" y="205"/>
                  </a:lnTo>
                  <a:lnTo>
                    <a:pt x="364" y="198"/>
                  </a:lnTo>
                  <a:lnTo>
                    <a:pt x="362" y="206"/>
                  </a:lnTo>
                  <a:lnTo>
                    <a:pt x="358" y="198"/>
                  </a:lnTo>
                  <a:lnTo>
                    <a:pt x="351" y="206"/>
                  </a:lnTo>
                  <a:lnTo>
                    <a:pt x="353" y="216"/>
                  </a:lnTo>
                  <a:lnTo>
                    <a:pt x="359" y="217"/>
                  </a:lnTo>
                  <a:lnTo>
                    <a:pt x="350" y="233"/>
                  </a:lnTo>
                  <a:lnTo>
                    <a:pt x="363" y="243"/>
                  </a:lnTo>
                  <a:lnTo>
                    <a:pt x="378" y="298"/>
                  </a:lnTo>
                  <a:lnTo>
                    <a:pt x="368" y="300"/>
                  </a:lnTo>
                  <a:lnTo>
                    <a:pt x="363" y="289"/>
                  </a:lnTo>
                  <a:lnTo>
                    <a:pt x="362" y="294"/>
                  </a:lnTo>
                  <a:lnTo>
                    <a:pt x="345" y="302"/>
                  </a:lnTo>
                  <a:lnTo>
                    <a:pt x="338" y="334"/>
                  </a:lnTo>
                  <a:lnTo>
                    <a:pt x="314" y="345"/>
                  </a:lnTo>
                  <a:lnTo>
                    <a:pt x="306" y="361"/>
                  </a:lnTo>
                  <a:lnTo>
                    <a:pt x="269" y="394"/>
                  </a:lnTo>
                  <a:lnTo>
                    <a:pt x="266" y="408"/>
                  </a:lnTo>
                  <a:lnTo>
                    <a:pt x="251" y="411"/>
                  </a:lnTo>
                  <a:lnTo>
                    <a:pt x="248" y="420"/>
                  </a:lnTo>
                  <a:lnTo>
                    <a:pt x="237" y="419"/>
                  </a:lnTo>
                  <a:lnTo>
                    <a:pt x="234" y="436"/>
                  </a:lnTo>
                  <a:lnTo>
                    <a:pt x="240" y="472"/>
                  </a:lnTo>
                  <a:lnTo>
                    <a:pt x="232" y="504"/>
                  </a:lnTo>
                  <a:lnTo>
                    <a:pt x="234" y="535"/>
                  </a:lnTo>
                  <a:lnTo>
                    <a:pt x="226" y="535"/>
                  </a:lnTo>
                  <a:lnTo>
                    <a:pt x="220" y="555"/>
                  </a:lnTo>
                  <a:lnTo>
                    <a:pt x="205" y="562"/>
                  </a:lnTo>
                  <a:lnTo>
                    <a:pt x="196" y="579"/>
                  </a:lnTo>
                  <a:lnTo>
                    <a:pt x="176" y="562"/>
                  </a:lnTo>
                  <a:lnTo>
                    <a:pt x="131" y="447"/>
                  </a:lnTo>
                  <a:lnTo>
                    <a:pt x="107" y="406"/>
                  </a:lnTo>
                  <a:lnTo>
                    <a:pt x="83" y="286"/>
                  </a:lnTo>
                  <a:lnTo>
                    <a:pt x="79" y="286"/>
                  </a:lnTo>
                  <a:lnTo>
                    <a:pt x="76" y="306"/>
                  </a:lnTo>
                  <a:lnTo>
                    <a:pt x="69" y="312"/>
                  </a:lnTo>
                  <a:lnTo>
                    <a:pt x="50" y="316"/>
                  </a:lnTo>
                  <a:lnTo>
                    <a:pt x="20" y="286"/>
                  </a:lnTo>
                  <a:lnTo>
                    <a:pt x="39" y="282"/>
                  </a:lnTo>
                  <a:lnTo>
                    <a:pt x="41" y="271"/>
                  </a:lnTo>
                  <a:lnTo>
                    <a:pt x="21" y="274"/>
                  </a:lnTo>
                  <a:lnTo>
                    <a:pt x="0" y="254"/>
                  </a:lnTo>
                  <a:lnTo>
                    <a:pt x="12" y="243"/>
                  </a:lnTo>
                  <a:lnTo>
                    <a:pt x="49" y="243"/>
                  </a:lnTo>
                  <a:lnTo>
                    <a:pt x="49" y="230"/>
                  </a:lnTo>
                  <a:lnTo>
                    <a:pt x="41" y="214"/>
                  </a:lnTo>
                  <a:lnTo>
                    <a:pt x="30" y="208"/>
                  </a:lnTo>
                  <a:lnTo>
                    <a:pt x="30" y="197"/>
                  </a:lnTo>
                  <a:lnTo>
                    <a:pt x="19" y="193"/>
                  </a:lnTo>
                  <a:lnTo>
                    <a:pt x="19" y="182"/>
                  </a:lnTo>
                  <a:lnTo>
                    <a:pt x="29" y="166"/>
                  </a:lnTo>
                  <a:lnTo>
                    <a:pt x="41" y="173"/>
                  </a:lnTo>
                  <a:lnTo>
                    <a:pt x="56" y="166"/>
                  </a:lnTo>
                  <a:lnTo>
                    <a:pt x="98" y="100"/>
                  </a:lnTo>
                  <a:lnTo>
                    <a:pt x="92" y="84"/>
                  </a:lnTo>
                  <a:lnTo>
                    <a:pt x="101" y="81"/>
                  </a:lnTo>
                  <a:lnTo>
                    <a:pt x="101" y="76"/>
                  </a:lnTo>
                  <a:lnTo>
                    <a:pt x="79" y="60"/>
                  </a:lnTo>
                  <a:lnTo>
                    <a:pt x="76" y="39"/>
                  </a:lnTo>
                  <a:lnTo>
                    <a:pt x="66" y="30"/>
                  </a:lnTo>
                  <a:lnTo>
                    <a:pt x="69" y="24"/>
                  </a:lnTo>
                  <a:lnTo>
                    <a:pt x="100" y="30"/>
                  </a:lnTo>
                  <a:lnTo>
                    <a:pt x="119" y="23"/>
                  </a:lnTo>
                  <a:lnTo>
                    <a:pt x="129" y="11"/>
                  </a:lnTo>
                  <a:lnTo>
                    <a:pt x="155" y="0"/>
                  </a:lnTo>
                  <a:lnTo>
                    <a:pt x="175" y="9"/>
                  </a:lnTo>
                  <a:lnTo>
                    <a:pt x="172" y="26"/>
                  </a:lnTo>
                  <a:lnTo>
                    <a:pt x="160" y="46"/>
                  </a:lnTo>
                  <a:lnTo>
                    <a:pt x="172" y="72"/>
                  </a:lnTo>
                  <a:lnTo>
                    <a:pt x="157" y="72"/>
                  </a:lnTo>
                  <a:lnTo>
                    <a:pt x="157" y="76"/>
                  </a:lnTo>
                  <a:lnTo>
                    <a:pt x="175" y="104"/>
                  </a:lnTo>
                  <a:lnTo>
                    <a:pt x="211" y="119"/>
                  </a:lnTo>
                  <a:lnTo>
                    <a:pt x="198" y="149"/>
                  </a:lnTo>
                  <a:lnTo>
                    <a:pt x="252" y="180"/>
                  </a:lnTo>
                  <a:lnTo>
                    <a:pt x="276" y="181"/>
                  </a:lnTo>
                  <a:lnTo>
                    <a:pt x="293" y="192"/>
                  </a:lnTo>
                  <a:lnTo>
                    <a:pt x="330" y="198"/>
                  </a:lnTo>
                  <a:lnTo>
                    <a:pt x="348" y="198"/>
                  </a:lnTo>
                  <a:lnTo>
                    <a:pt x="344" y="184"/>
                  </a:lnTo>
                  <a:lnTo>
                    <a:pt x="344" y="184"/>
                  </a:lnTo>
                  <a:lnTo>
                    <a:pt x="344" y="167"/>
                  </a:lnTo>
                  <a:lnTo>
                    <a:pt x="353" y="165"/>
                  </a:lnTo>
                  <a:lnTo>
                    <a:pt x="353" y="165"/>
                  </a:lnTo>
                  <a:lnTo>
                    <a:pt x="353" y="16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 name="Freeform 580"/>
            <p:cNvSpPr>
              <a:spLocks noChangeAspect="1"/>
            </p:cNvSpPr>
            <p:nvPr/>
          </p:nvSpPr>
          <p:spPr bwMode="auto">
            <a:xfrm>
              <a:off x="6338888" y="3221038"/>
              <a:ext cx="238125" cy="127000"/>
            </a:xfrm>
            <a:custGeom>
              <a:avLst/>
              <a:gdLst>
                <a:gd name="T0" fmla="*/ 146 w 151"/>
                <a:gd name="T1" fmla="*/ 65 h 80"/>
                <a:gd name="T2" fmla="*/ 146 w 151"/>
                <a:gd name="T3" fmla="*/ 48 h 80"/>
                <a:gd name="T4" fmla="*/ 106 w 151"/>
                <a:gd name="T5" fmla="*/ 48 h 80"/>
                <a:gd name="T6" fmla="*/ 68 w 151"/>
                <a:gd name="T7" fmla="*/ 21 h 80"/>
                <a:gd name="T8" fmla="*/ 60 w 151"/>
                <a:gd name="T9" fmla="*/ 23 h 80"/>
                <a:gd name="T10" fmla="*/ 36 w 151"/>
                <a:gd name="T11" fmla="*/ 3 h 80"/>
                <a:gd name="T12" fmla="*/ 13 w 151"/>
                <a:gd name="T13" fmla="*/ 0 h 80"/>
                <a:gd name="T14" fmla="*/ 0 w 151"/>
                <a:gd name="T15" fmla="*/ 30 h 80"/>
                <a:gd name="T16" fmla="*/ 54 w 151"/>
                <a:gd name="T17" fmla="*/ 61 h 80"/>
                <a:gd name="T18" fmla="*/ 78 w 151"/>
                <a:gd name="T19" fmla="*/ 62 h 80"/>
                <a:gd name="T20" fmla="*/ 95 w 151"/>
                <a:gd name="T21" fmla="*/ 73 h 80"/>
                <a:gd name="T22" fmla="*/ 132 w 151"/>
                <a:gd name="T23" fmla="*/ 79 h 80"/>
                <a:gd name="T24" fmla="*/ 150 w 151"/>
                <a:gd name="T25" fmla="*/ 79 h 80"/>
                <a:gd name="T26" fmla="*/ 146 w 151"/>
                <a:gd name="T27" fmla="*/ 65 h 80"/>
                <a:gd name="T28" fmla="*/ 146 w 151"/>
                <a:gd name="T29" fmla="*/ 65 h 80"/>
                <a:gd name="T30" fmla="*/ 146 w 151"/>
                <a:gd name="T31"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80">
                  <a:moveTo>
                    <a:pt x="146" y="65"/>
                  </a:moveTo>
                  <a:lnTo>
                    <a:pt x="146" y="48"/>
                  </a:lnTo>
                  <a:lnTo>
                    <a:pt x="106" y="48"/>
                  </a:lnTo>
                  <a:lnTo>
                    <a:pt x="68" y="21"/>
                  </a:lnTo>
                  <a:lnTo>
                    <a:pt x="60" y="23"/>
                  </a:lnTo>
                  <a:lnTo>
                    <a:pt x="36" y="3"/>
                  </a:lnTo>
                  <a:lnTo>
                    <a:pt x="13" y="0"/>
                  </a:lnTo>
                  <a:lnTo>
                    <a:pt x="0" y="30"/>
                  </a:lnTo>
                  <a:lnTo>
                    <a:pt x="54" y="61"/>
                  </a:lnTo>
                  <a:lnTo>
                    <a:pt x="78" y="62"/>
                  </a:lnTo>
                  <a:lnTo>
                    <a:pt x="95" y="73"/>
                  </a:lnTo>
                  <a:lnTo>
                    <a:pt x="132" y="79"/>
                  </a:lnTo>
                  <a:lnTo>
                    <a:pt x="150" y="79"/>
                  </a:lnTo>
                  <a:lnTo>
                    <a:pt x="146" y="65"/>
                  </a:lnTo>
                  <a:lnTo>
                    <a:pt x="146" y="65"/>
                  </a:lnTo>
                  <a:lnTo>
                    <a:pt x="146" y="6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 name="Freeform 581"/>
            <p:cNvSpPr>
              <a:spLocks noChangeAspect="1"/>
            </p:cNvSpPr>
            <p:nvPr/>
          </p:nvSpPr>
          <p:spPr bwMode="auto">
            <a:xfrm>
              <a:off x="7427913" y="2814638"/>
              <a:ext cx="139700" cy="166687"/>
            </a:xfrm>
            <a:custGeom>
              <a:avLst/>
              <a:gdLst>
                <a:gd name="T0" fmla="*/ 66 w 89"/>
                <a:gd name="T1" fmla="*/ 0 h 107"/>
                <a:gd name="T2" fmla="*/ 61 w 89"/>
                <a:gd name="T3" fmla="*/ 18 h 107"/>
                <a:gd name="T4" fmla="*/ 47 w 89"/>
                <a:gd name="T5" fmla="*/ 20 h 107"/>
                <a:gd name="T6" fmla="*/ 48 w 89"/>
                <a:gd name="T7" fmla="*/ 31 h 107"/>
                <a:gd name="T8" fmla="*/ 29 w 89"/>
                <a:gd name="T9" fmla="*/ 28 h 107"/>
                <a:gd name="T10" fmla="*/ 0 w 89"/>
                <a:gd name="T11" fmla="*/ 66 h 107"/>
                <a:gd name="T12" fmla="*/ 25 w 89"/>
                <a:gd name="T13" fmla="*/ 71 h 107"/>
                <a:gd name="T14" fmla="*/ 26 w 89"/>
                <a:gd name="T15" fmla="*/ 98 h 107"/>
                <a:gd name="T16" fmla="*/ 61 w 89"/>
                <a:gd name="T17" fmla="*/ 106 h 107"/>
                <a:gd name="T18" fmla="*/ 69 w 89"/>
                <a:gd name="T19" fmla="*/ 96 h 107"/>
                <a:gd name="T20" fmla="*/ 88 w 89"/>
                <a:gd name="T21" fmla="*/ 90 h 107"/>
                <a:gd name="T22" fmla="*/ 60 w 89"/>
                <a:gd name="T23" fmla="*/ 74 h 107"/>
                <a:gd name="T24" fmla="*/ 55 w 89"/>
                <a:gd name="T25" fmla="*/ 62 h 107"/>
                <a:gd name="T26" fmla="*/ 84 w 89"/>
                <a:gd name="T27" fmla="*/ 42 h 107"/>
                <a:gd name="T28" fmla="*/ 74 w 89"/>
                <a:gd name="T29" fmla="*/ 28 h 107"/>
                <a:gd name="T30" fmla="*/ 84 w 89"/>
                <a:gd name="T31" fmla="*/ 5 h 107"/>
                <a:gd name="T32" fmla="*/ 66 w 89"/>
                <a:gd name="T33" fmla="*/ 0 h 107"/>
                <a:gd name="T34" fmla="*/ 66 w 89"/>
                <a:gd name="T35" fmla="*/ 0 h 107"/>
                <a:gd name="T36" fmla="*/ 66 w 89"/>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107">
                  <a:moveTo>
                    <a:pt x="66" y="0"/>
                  </a:moveTo>
                  <a:lnTo>
                    <a:pt x="61" y="18"/>
                  </a:lnTo>
                  <a:lnTo>
                    <a:pt x="47" y="20"/>
                  </a:lnTo>
                  <a:lnTo>
                    <a:pt x="48" y="31"/>
                  </a:lnTo>
                  <a:lnTo>
                    <a:pt x="29" y="28"/>
                  </a:lnTo>
                  <a:lnTo>
                    <a:pt x="0" y="66"/>
                  </a:lnTo>
                  <a:lnTo>
                    <a:pt x="25" y="71"/>
                  </a:lnTo>
                  <a:lnTo>
                    <a:pt x="26" y="98"/>
                  </a:lnTo>
                  <a:lnTo>
                    <a:pt x="61" y="106"/>
                  </a:lnTo>
                  <a:lnTo>
                    <a:pt x="69" y="96"/>
                  </a:lnTo>
                  <a:lnTo>
                    <a:pt x="88" y="90"/>
                  </a:lnTo>
                  <a:lnTo>
                    <a:pt x="60" y="74"/>
                  </a:lnTo>
                  <a:lnTo>
                    <a:pt x="55" y="62"/>
                  </a:lnTo>
                  <a:lnTo>
                    <a:pt x="84" y="42"/>
                  </a:lnTo>
                  <a:lnTo>
                    <a:pt x="74" y="28"/>
                  </a:lnTo>
                  <a:lnTo>
                    <a:pt x="84" y="5"/>
                  </a:lnTo>
                  <a:lnTo>
                    <a:pt x="66" y="0"/>
                  </a:lnTo>
                  <a:lnTo>
                    <a:pt x="66" y="0"/>
                  </a:lnTo>
                  <a:lnTo>
                    <a:pt x="66"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Freeform 582"/>
            <p:cNvSpPr>
              <a:spLocks noChangeAspect="1"/>
            </p:cNvSpPr>
            <p:nvPr/>
          </p:nvSpPr>
          <p:spPr bwMode="auto">
            <a:xfrm>
              <a:off x="7524750" y="2954338"/>
              <a:ext cx="104775" cy="136525"/>
            </a:xfrm>
            <a:custGeom>
              <a:avLst/>
              <a:gdLst>
                <a:gd name="T0" fmla="*/ 0 w 66"/>
                <a:gd name="T1" fmla="*/ 16 h 87"/>
                <a:gd name="T2" fmla="*/ 8 w 66"/>
                <a:gd name="T3" fmla="*/ 6 h 87"/>
                <a:gd name="T4" fmla="*/ 27 w 66"/>
                <a:gd name="T5" fmla="*/ 0 h 87"/>
                <a:gd name="T6" fmla="*/ 47 w 66"/>
                <a:gd name="T7" fmla="*/ 20 h 87"/>
                <a:gd name="T8" fmla="*/ 65 w 66"/>
                <a:gd name="T9" fmla="*/ 52 h 87"/>
                <a:gd name="T10" fmla="*/ 65 w 66"/>
                <a:gd name="T11" fmla="*/ 68 h 87"/>
                <a:gd name="T12" fmla="*/ 29 w 66"/>
                <a:gd name="T13" fmla="*/ 86 h 87"/>
                <a:gd name="T14" fmla="*/ 16 w 66"/>
                <a:gd name="T15" fmla="*/ 65 h 87"/>
                <a:gd name="T16" fmla="*/ 21 w 66"/>
                <a:gd name="T17" fmla="*/ 56 h 87"/>
                <a:gd name="T18" fmla="*/ 0 w 66"/>
                <a:gd name="T19" fmla="*/ 32 h 87"/>
                <a:gd name="T20" fmla="*/ 10 w 66"/>
                <a:gd name="T21" fmla="*/ 31 h 87"/>
                <a:gd name="T22" fmla="*/ 4 w 66"/>
                <a:gd name="T23" fmla="*/ 22 h 87"/>
                <a:gd name="T24" fmla="*/ 0 w 66"/>
                <a:gd name="T25" fmla="*/ 16 h 87"/>
                <a:gd name="T26" fmla="*/ 0 w 66"/>
                <a:gd name="T27" fmla="*/ 16 h 87"/>
                <a:gd name="T28" fmla="*/ 0 w 66"/>
                <a:gd name="T29"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87">
                  <a:moveTo>
                    <a:pt x="0" y="16"/>
                  </a:moveTo>
                  <a:lnTo>
                    <a:pt x="8" y="6"/>
                  </a:lnTo>
                  <a:lnTo>
                    <a:pt x="27" y="0"/>
                  </a:lnTo>
                  <a:lnTo>
                    <a:pt x="47" y="20"/>
                  </a:lnTo>
                  <a:lnTo>
                    <a:pt x="65" y="52"/>
                  </a:lnTo>
                  <a:lnTo>
                    <a:pt x="65" y="68"/>
                  </a:lnTo>
                  <a:lnTo>
                    <a:pt x="29" y="86"/>
                  </a:lnTo>
                  <a:lnTo>
                    <a:pt x="16" y="65"/>
                  </a:lnTo>
                  <a:lnTo>
                    <a:pt x="21" y="56"/>
                  </a:lnTo>
                  <a:lnTo>
                    <a:pt x="0" y="32"/>
                  </a:lnTo>
                  <a:lnTo>
                    <a:pt x="10" y="31"/>
                  </a:lnTo>
                  <a:lnTo>
                    <a:pt x="4" y="22"/>
                  </a:lnTo>
                  <a:lnTo>
                    <a:pt x="0" y="16"/>
                  </a:lnTo>
                  <a:lnTo>
                    <a:pt x="0" y="16"/>
                  </a:lnTo>
                  <a:lnTo>
                    <a:pt x="0" y="16"/>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 name="Freeform 583"/>
            <p:cNvSpPr>
              <a:spLocks noChangeAspect="1"/>
            </p:cNvSpPr>
            <p:nvPr/>
          </p:nvSpPr>
          <p:spPr bwMode="auto">
            <a:xfrm>
              <a:off x="6354763" y="2520950"/>
              <a:ext cx="836613" cy="334962"/>
            </a:xfrm>
            <a:custGeom>
              <a:avLst/>
              <a:gdLst>
                <a:gd name="T0" fmla="*/ 445 w 533"/>
                <a:gd name="T1" fmla="*/ 57 h 214"/>
                <a:gd name="T2" fmla="*/ 464 w 533"/>
                <a:gd name="T3" fmla="*/ 90 h 214"/>
                <a:gd name="T4" fmla="*/ 484 w 533"/>
                <a:gd name="T5" fmla="*/ 92 h 214"/>
                <a:gd name="T6" fmla="*/ 503 w 533"/>
                <a:gd name="T7" fmla="*/ 85 h 214"/>
                <a:gd name="T8" fmla="*/ 522 w 533"/>
                <a:gd name="T9" fmla="*/ 94 h 214"/>
                <a:gd name="T10" fmla="*/ 532 w 533"/>
                <a:gd name="T11" fmla="*/ 110 h 214"/>
                <a:gd name="T12" fmla="*/ 492 w 533"/>
                <a:gd name="T13" fmla="*/ 112 h 214"/>
                <a:gd name="T14" fmla="*/ 482 w 533"/>
                <a:gd name="T15" fmla="*/ 129 h 214"/>
                <a:gd name="T16" fmla="*/ 470 w 533"/>
                <a:gd name="T17" fmla="*/ 135 h 214"/>
                <a:gd name="T18" fmla="*/ 458 w 533"/>
                <a:gd name="T19" fmla="*/ 148 h 214"/>
                <a:gd name="T20" fmla="*/ 436 w 533"/>
                <a:gd name="T21" fmla="*/ 143 h 214"/>
                <a:gd name="T22" fmla="*/ 428 w 533"/>
                <a:gd name="T23" fmla="*/ 155 h 214"/>
                <a:gd name="T24" fmla="*/ 442 w 533"/>
                <a:gd name="T25" fmla="*/ 170 h 214"/>
                <a:gd name="T26" fmla="*/ 423 w 533"/>
                <a:gd name="T27" fmla="*/ 193 h 214"/>
                <a:gd name="T28" fmla="*/ 418 w 533"/>
                <a:gd name="T29" fmla="*/ 196 h 214"/>
                <a:gd name="T30" fmla="*/ 383 w 533"/>
                <a:gd name="T31" fmla="*/ 197 h 214"/>
                <a:gd name="T32" fmla="*/ 346 w 533"/>
                <a:gd name="T33" fmla="*/ 213 h 214"/>
                <a:gd name="T34" fmla="*/ 264 w 533"/>
                <a:gd name="T35" fmla="*/ 188 h 214"/>
                <a:gd name="T36" fmla="*/ 198 w 533"/>
                <a:gd name="T37" fmla="*/ 189 h 214"/>
                <a:gd name="T38" fmla="*/ 156 w 533"/>
                <a:gd name="T39" fmla="*/ 156 h 214"/>
                <a:gd name="T40" fmla="*/ 77 w 533"/>
                <a:gd name="T41" fmla="*/ 136 h 214"/>
                <a:gd name="T42" fmla="*/ 66 w 533"/>
                <a:gd name="T43" fmla="*/ 107 h 214"/>
                <a:gd name="T44" fmla="*/ 48 w 533"/>
                <a:gd name="T45" fmla="*/ 86 h 214"/>
                <a:gd name="T46" fmla="*/ 26 w 533"/>
                <a:gd name="T47" fmla="*/ 84 h 214"/>
                <a:gd name="T48" fmla="*/ 0 w 533"/>
                <a:gd name="T49" fmla="*/ 64 h 214"/>
                <a:gd name="T50" fmla="*/ 5 w 533"/>
                <a:gd name="T51" fmla="*/ 54 h 214"/>
                <a:gd name="T52" fmla="*/ 52 w 533"/>
                <a:gd name="T53" fmla="*/ 30 h 214"/>
                <a:gd name="T54" fmla="*/ 92 w 533"/>
                <a:gd name="T55" fmla="*/ 34 h 214"/>
                <a:gd name="T56" fmla="*/ 111 w 533"/>
                <a:gd name="T57" fmla="*/ 44 h 214"/>
                <a:gd name="T58" fmla="*/ 151 w 533"/>
                <a:gd name="T59" fmla="*/ 42 h 214"/>
                <a:gd name="T60" fmla="*/ 150 w 533"/>
                <a:gd name="T61" fmla="*/ 29 h 214"/>
                <a:gd name="T62" fmla="*/ 140 w 533"/>
                <a:gd name="T63" fmla="*/ 14 h 214"/>
                <a:gd name="T64" fmla="*/ 152 w 533"/>
                <a:gd name="T65" fmla="*/ 0 h 214"/>
                <a:gd name="T66" fmla="*/ 202 w 533"/>
                <a:gd name="T67" fmla="*/ 14 h 214"/>
                <a:gd name="T68" fmla="*/ 231 w 533"/>
                <a:gd name="T69" fmla="*/ 35 h 214"/>
                <a:gd name="T70" fmla="*/ 271 w 533"/>
                <a:gd name="T71" fmla="*/ 32 h 214"/>
                <a:gd name="T72" fmla="*/ 354 w 533"/>
                <a:gd name="T73" fmla="*/ 58 h 214"/>
                <a:gd name="T74" fmla="*/ 354 w 533"/>
                <a:gd name="T75" fmla="*/ 58 h 214"/>
                <a:gd name="T76" fmla="*/ 398 w 533"/>
                <a:gd name="T77" fmla="*/ 51 h 214"/>
                <a:gd name="T78" fmla="*/ 418 w 533"/>
                <a:gd name="T79" fmla="*/ 38 h 214"/>
                <a:gd name="T80" fmla="*/ 449 w 533"/>
                <a:gd name="T81" fmla="*/ 44 h 214"/>
                <a:gd name="T82" fmla="*/ 445 w 533"/>
                <a:gd name="T83" fmla="*/ 57 h 214"/>
                <a:gd name="T84" fmla="*/ 445 w 533"/>
                <a:gd name="T85" fmla="*/ 57 h 214"/>
                <a:gd name="T86" fmla="*/ 445 w 533"/>
                <a:gd name="T87" fmla="*/ 5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3" h="214">
                  <a:moveTo>
                    <a:pt x="445" y="57"/>
                  </a:moveTo>
                  <a:lnTo>
                    <a:pt x="464" y="90"/>
                  </a:lnTo>
                  <a:lnTo>
                    <a:pt x="484" y="92"/>
                  </a:lnTo>
                  <a:lnTo>
                    <a:pt x="503" y="85"/>
                  </a:lnTo>
                  <a:lnTo>
                    <a:pt x="522" y="94"/>
                  </a:lnTo>
                  <a:lnTo>
                    <a:pt x="532" y="110"/>
                  </a:lnTo>
                  <a:lnTo>
                    <a:pt x="492" y="112"/>
                  </a:lnTo>
                  <a:lnTo>
                    <a:pt x="482" y="129"/>
                  </a:lnTo>
                  <a:lnTo>
                    <a:pt x="470" y="135"/>
                  </a:lnTo>
                  <a:lnTo>
                    <a:pt x="458" y="148"/>
                  </a:lnTo>
                  <a:lnTo>
                    <a:pt x="436" y="143"/>
                  </a:lnTo>
                  <a:lnTo>
                    <a:pt x="428" y="155"/>
                  </a:lnTo>
                  <a:lnTo>
                    <a:pt x="442" y="170"/>
                  </a:lnTo>
                  <a:lnTo>
                    <a:pt x="423" y="193"/>
                  </a:lnTo>
                  <a:lnTo>
                    <a:pt x="418" y="196"/>
                  </a:lnTo>
                  <a:lnTo>
                    <a:pt x="383" y="197"/>
                  </a:lnTo>
                  <a:lnTo>
                    <a:pt x="346" y="213"/>
                  </a:lnTo>
                  <a:lnTo>
                    <a:pt x="264" y="188"/>
                  </a:lnTo>
                  <a:lnTo>
                    <a:pt x="198" y="189"/>
                  </a:lnTo>
                  <a:lnTo>
                    <a:pt x="156" y="156"/>
                  </a:lnTo>
                  <a:lnTo>
                    <a:pt x="77" y="136"/>
                  </a:lnTo>
                  <a:lnTo>
                    <a:pt x="66" y="107"/>
                  </a:lnTo>
                  <a:lnTo>
                    <a:pt x="48" y="86"/>
                  </a:lnTo>
                  <a:lnTo>
                    <a:pt x="26" y="84"/>
                  </a:lnTo>
                  <a:lnTo>
                    <a:pt x="0" y="64"/>
                  </a:lnTo>
                  <a:lnTo>
                    <a:pt x="5" y="54"/>
                  </a:lnTo>
                  <a:lnTo>
                    <a:pt x="52" y="30"/>
                  </a:lnTo>
                  <a:lnTo>
                    <a:pt x="92" y="34"/>
                  </a:lnTo>
                  <a:lnTo>
                    <a:pt x="111" y="44"/>
                  </a:lnTo>
                  <a:lnTo>
                    <a:pt x="151" y="42"/>
                  </a:lnTo>
                  <a:lnTo>
                    <a:pt x="150" y="29"/>
                  </a:lnTo>
                  <a:lnTo>
                    <a:pt x="140" y="14"/>
                  </a:lnTo>
                  <a:lnTo>
                    <a:pt x="152" y="0"/>
                  </a:lnTo>
                  <a:lnTo>
                    <a:pt x="202" y="14"/>
                  </a:lnTo>
                  <a:lnTo>
                    <a:pt x="231" y="35"/>
                  </a:lnTo>
                  <a:lnTo>
                    <a:pt x="271" y="32"/>
                  </a:lnTo>
                  <a:lnTo>
                    <a:pt x="354" y="58"/>
                  </a:lnTo>
                  <a:lnTo>
                    <a:pt x="354" y="58"/>
                  </a:lnTo>
                  <a:lnTo>
                    <a:pt x="398" y="51"/>
                  </a:lnTo>
                  <a:lnTo>
                    <a:pt x="418" y="38"/>
                  </a:lnTo>
                  <a:lnTo>
                    <a:pt x="449" y="44"/>
                  </a:lnTo>
                  <a:lnTo>
                    <a:pt x="445" y="57"/>
                  </a:lnTo>
                  <a:lnTo>
                    <a:pt x="445" y="57"/>
                  </a:lnTo>
                  <a:lnTo>
                    <a:pt x="445" y="57"/>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84"/>
            <p:cNvSpPr>
              <a:spLocks noChangeAspect="1"/>
            </p:cNvSpPr>
            <p:nvPr/>
          </p:nvSpPr>
          <p:spPr bwMode="auto">
            <a:xfrm>
              <a:off x="7664450" y="3108325"/>
              <a:ext cx="73025" cy="88900"/>
            </a:xfrm>
            <a:custGeom>
              <a:avLst/>
              <a:gdLst>
                <a:gd name="T0" fmla="*/ 0 w 46"/>
                <a:gd name="T1" fmla="*/ 11 h 57"/>
                <a:gd name="T2" fmla="*/ 8 w 46"/>
                <a:gd name="T3" fmla="*/ 21 h 57"/>
                <a:gd name="T4" fmla="*/ 16 w 46"/>
                <a:gd name="T5" fmla="*/ 21 h 57"/>
                <a:gd name="T6" fmla="*/ 14 w 46"/>
                <a:gd name="T7" fmla="*/ 14 h 57"/>
                <a:gd name="T8" fmla="*/ 20 w 46"/>
                <a:gd name="T9" fmla="*/ 21 h 57"/>
                <a:gd name="T10" fmla="*/ 26 w 46"/>
                <a:gd name="T11" fmla="*/ 52 h 57"/>
                <a:gd name="T12" fmla="*/ 37 w 46"/>
                <a:gd name="T13" fmla="*/ 56 h 57"/>
                <a:gd name="T14" fmla="*/ 45 w 46"/>
                <a:gd name="T15" fmla="*/ 48 h 57"/>
                <a:gd name="T16" fmla="*/ 45 w 46"/>
                <a:gd name="T17" fmla="*/ 19 h 57"/>
                <a:gd name="T18" fmla="*/ 33 w 46"/>
                <a:gd name="T19" fmla="*/ 3 h 57"/>
                <a:gd name="T20" fmla="*/ 11 w 46"/>
                <a:gd name="T21" fmla="*/ 0 h 57"/>
                <a:gd name="T22" fmla="*/ 0 w 46"/>
                <a:gd name="T23" fmla="*/ 11 h 57"/>
                <a:gd name="T24" fmla="*/ 0 w 46"/>
                <a:gd name="T25" fmla="*/ 11 h 57"/>
                <a:gd name="T26" fmla="*/ 0 w 46"/>
                <a:gd name="T27" fmla="*/ 1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57">
                  <a:moveTo>
                    <a:pt x="0" y="11"/>
                  </a:moveTo>
                  <a:lnTo>
                    <a:pt x="8" y="21"/>
                  </a:lnTo>
                  <a:lnTo>
                    <a:pt x="16" y="21"/>
                  </a:lnTo>
                  <a:lnTo>
                    <a:pt x="14" y="14"/>
                  </a:lnTo>
                  <a:lnTo>
                    <a:pt x="20" y="21"/>
                  </a:lnTo>
                  <a:lnTo>
                    <a:pt x="26" y="52"/>
                  </a:lnTo>
                  <a:lnTo>
                    <a:pt x="37" y="56"/>
                  </a:lnTo>
                  <a:lnTo>
                    <a:pt x="45" y="48"/>
                  </a:lnTo>
                  <a:lnTo>
                    <a:pt x="45" y="19"/>
                  </a:lnTo>
                  <a:lnTo>
                    <a:pt x="33" y="3"/>
                  </a:lnTo>
                  <a:lnTo>
                    <a:pt x="11" y="0"/>
                  </a:lnTo>
                  <a:lnTo>
                    <a:pt x="0" y="11"/>
                  </a:lnTo>
                  <a:lnTo>
                    <a:pt x="0" y="11"/>
                  </a:lnTo>
                  <a:lnTo>
                    <a:pt x="0" y="11"/>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85"/>
            <p:cNvSpPr>
              <a:spLocks noChangeAspect="1"/>
            </p:cNvSpPr>
            <p:nvPr/>
          </p:nvSpPr>
          <p:spPr bwMode="auto">
            <a:xfrm>
              <a:off x="7737475" y="3092450"/>
              <a:ext cx="60325" cy="49212"/>
            </a:xfrm>
            <a:custGeom>
              <a:avLst/>
              <a:gdLst>
                <a:gd name="T0" fmla="*/ 0 w 39"/>
                <a:gd name="T1" fmla="*/ 18 h 32"/>
                <a:gd name="T2" fmla="*/ 16 w 39"/>
                <a:gd name="T3" fmla="*/ 31 h 32"/>
                <a:gd name="T4" fmla="*/ 18 w 39"/>
                <a:gd name="T5" fmla="*/ 19 h 32"/>
                <a:gd name="T6" fmla="*/ 26 w 39"/>
                <a:gd name="T7" fmla="*/ 15 h 32"/>
                <a:gd name="T8" fmla="*/ 33 w 39"/>
                <a:gd name="T9" fmla="*/ 21 h 32"/>
                <a:gd name="T10" fmla="*/ 38 w 39"/>
                <a:gd name="T11" fmla="*/ 10 h 32"/>
                <a:gd name="T12" fmla="*/ 33 w 39"/>
                <a:gd name="T13" fmla="*/ 2 h 32"/>
                <a:gd name="T14" fmla="*/ 16 w 39"/>
                <a:gd name="T15" fmla="*/ 0 h 32"/>
                <a:gd name="T16" fmla="*/ 15 w 39"/>
                <a:gd name="T17" fmla="*/ 8 h 32"/>
                <a:gd name="T18" fmla="*/ 6 w 39"/>
                <a:gd name="T19" fmla="*/ 4 h 32"/>
                <a:gd name="T20" fmla="*/ 0 w 39"/>
                <a:gd name="T21" fmla="*/ 18 h 32"/>
                <a:gd name="T22" fmla="*/ 0 w 39"/>
                <a:gd name="T23" fmla="*/ 18 h 32"/>
                <a:gd name="T24" fmla="*/ 0 w 39"/>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2">
                  <a:moveTo>
                    <a:pt x="0" y="18"/>
                  </a:moveTo>
                  <a:lnTo>
                    <a:pt x="16" y="31"/>
                  </a:lnTo>
                  <a:lnTo>
                    <a:pt x="18" y="19"/>
                  </a:lnTo>
                  <a:lnTo>
                    <a:pt x="26" y="15"/>
                  </a:lnTo>
                  <a:lnTo>
                    <a:pt x="33" y="21"/>
                  </a:lnTo>
                  <a:lnTo>
                    <a:pt x="38" y="10"/>
                  </a:lnTo>
                  <a:lnTo>
                    <a:pt x="33" y="2"/>
                  </a:lnTo>
                  <a:lnTo>
                    <a:pt x="16" y="0"/>
                  </a:lnTo>
                  <a:lnTo>
                    <a:pt x="15" y="8"/>
                  </a:lnTo>
                  <a:lnTo>
                    <a:pt x="6" y="4"/>
                  </a:lnTo>
                  <a:lnTo>
                    <a:pt x="0" y="18"/>
                  </a:lnTo>
                  <a:lnTo>
                    <a:pt x="0" y="18"/>
                  </a:lnTo>
                  <a:lnTo>
                    <a:pt x="0" y="18"/>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86"/>
            <p:cNvSpPr>
              <a:spLocks noChangeAspect="1"/>
            </p:cNvSpPr>
            <p:nvPr/>
          </p:nvSpPr>
          <p:spPr bwMode="auto">
            <a:xfrm>
              <a:off x="7689850" y="2859088"/>
              <a:ext cx="250825" cy="263525"/>
            </a:xfrm>
            <a:custGeom>
              <a:avLst/>
              <a:gdLst>
                <a:gd name="T0" fmla="*/ 0 w 159"/>
                <a:gd name="T1" fmla="*/ 148 h 169"/>
                <a:gd name="T2" fmla="*/ 2 w 159"/>
                <a:gd name="T3" fmla="*/ 158 h 169"/>
                <a:gd name="T4" fmla="*/ 22 w 159"/>
                <a:gd name="T5" fmla="*/ 158 h 169"/>
                <a:gd name="T6" fmla="*/ 25 w 159"/>
                <a:gd name="T7" fmla="*/ 150 h 169"/>
                <a:gd name="T8" fmla="*/ 57 w 159"/>
                <a:gd name="T9" fmla="*/ 138 h 169"/>
                <a:gd name="T10" fmla="*/ 75 w 159"/>
                <a:gd name="T11" fmla="*/ 139 h 169"/>
                <a:gd name="T12" fmla="*/ 76 w 159"/>
                <a:gd name="T13" fmla="*/ 158 h 169"/>
                <a:gd name="T14" fmla="*/ 92 w 159"/>
                <a:gd name="T15" fmla="*/ 168 h 169"/>
                <a:gd name="T16" fmla="*/ 101 w 159"/>
                <a:gd name="T17" fmla="*/ 148 h 169"/>
                <a:gd name="T18" fmla="*/ 93 w 159"/>
                <a:gd name="T19" fmla="*/ 143 h 169"/>
                <a:gd name="T20" fmla="*/ 94 w 159"/>
                <a:gd name="T21" fmla="*/ 134 h 169"/>
                <a:gd name="T22" fmla="*/ 107 w 159"/>
                <a:gd name="T23" fmla="*/ 143 h 169"/>
                <a:gd name="T24" fmla="*/ 121 w 159"/>
                <a:gd name="T25" fmla="*/ 143 h 169"/>
                <a:gd name="T26" fmla="*/ 128 w 159"/>
                <a:gd name="T27" fmla="*/ 133 h 169"/>
                <a:gd name="T28" fmla="*/ 134 w 159"/>
                <a:gd name="T29" fmla="*/ 143 h 169"/>
                <a:gd name="T30" fmla="*/ 133 w 159"/>
                <a:gd name="T31" fmla="*/ 129 h 169"/>
                <a:gd name="T32" fmla="*/ 143 w 159"/>
                <a:gd name="T33" fmla="*/ 124 h 169"/>
                <a:gd name="T34" fmla="*/ 147 w 159"/>
                <a:gd name="T35" fmla="*/ 136 h 169"/>
                <a:gd name="T36" fmla="*/ 154 w 159"/>
                <a:gd name="T37" fmla="*/ 130 h 169"/>
                <a:gd name="T38" fmla="*/ 158 w 159"/>
                <a:gd name="T39" fmla="*/ 118 h 169"/>
                <a:gd name="T40" fmla="*/ 136 w 159"/>
                <a:gd name="T41" fmla="*/ 70 h 169"/>
                <a:gd name="T42" fmla="*/ 137 w 159"/>
                <a:gd name="T43" fmla="*/ 65 h 169"/>
                <a:gd name="T44" fmla="*/ 144 w 159"/>
                <a:gd name="T45" fmla="*/ 65 h 169"/>
                <a:gd name="T46" fmla="*/ 141 w 159"/>
                <a:gd name="T47" fmla="*/ 48 h 169"/>
                <a:gd name="T48" fmla="*/ 110 w 159"/>
                <a:gd name="T49" fmla="*/ 3 h 169"/>
                <a:gd name="T50" fmla="*/ 98 w 159"/>
                <a:gd name="T51" fmla="*/ 0 h 169"/>
                <a:gd name="T52" fmla="*/ 109 w 159"/>
                <a:gd name="T53" fmla="*/ 12 h 169"/>
                <a:gd name="T54" fmla="*/ 93 w 159"/>
                <a:gd name="T55" fmla="*/ 7 h 169"/>
                <a:gd name="T56" fmla="*/ 109 w 159"/>
                <a:gd name="T57" fmla="*/ 52 h 169"/>
                <a:gd name="T58" fmla="*/ 103 w 159"/>
                <a:gd name="T59" fmla="*/ 84 h 169"/>
                <a:gd name="T60" fmla="*/ 83 w 159"/>
                <a:gd name="T61" fmla="*/ 98 h 169"/>
                <a:gd name="T62" fmla="*/ 78 w 159"/>
                <a:gd name="T63" fmla="*/ 82 h 169"/>
                <a:gd name="T64" fmla="*/ 74 w 159"/>
                <a:gd name="T65" fmla="*/ 88 h 169"/>
                <a:gd name="T66" fmla="*/ 76 w 159"/>
                <a:gd name="T67" fmla="*/ 120 h 169"/>
                <a:gd name="T68" fmla="*/ 72 w 159"/>
                <a:gd name="T69" fmla="*/ 124 h 169"/>
                <a:gd name="T70" fmla="*/ 61 w 159"/>
                <a:gd name="T71" fmla="*/ 118 h 169"/>
                <a:gd name="T72" fmla="*/ 21 w 159"/>
                <a:gd name="T73" fmla="*/ 124 h 169"/>
                <a:gd name="T74" fmla="*/ 0 w 159"/>
                <a:gd name="T75" fmla="*/ 148 h 169"/>
                <a:gd name="T76" fmla="*/ 0 w 159"/>
                <a:gd name="T77" fmla="*/ 148 h 169"/>
                <a:gd name="T78" fmla="*/ 0 w 159"/>
                <a:gd name="T79" fmla="*/ 14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9" h="169">
                  <a:moveTo>
                    <a:pt x="0" y="148"/>
                  </a:moveTo>
                  <a:lnTo>
                    <a:pt x="2" y="158"/>
                  </a:lnTo>
                  <a:lnTo>
                    <a:pt x="22" y="158"/>
                  </a:lnTo>
                  <a:lnTo>
                    <a:pt x="25" y="150"/>
                  </a:lnTo>
                  <a:lnTo>
                    <a:pt x="57" y="138"/>
                  </a:lnTo>
                  <a:lnTo>
                    <a:pt x="75" y="139"/>
                  </a:lnTo>
                  <a:lnTo>
                    <a:pt x="76" y="158"/>
                  </a:lnTo>
                  <a:lnTo>
                    <a:pt x="92" y="168"/>
                  </a:lnTo>
                  <a:lnTo>
                    <a:pt x="101" y="148"/>
                  </a:lnTo>
                  <a:lnTo>
                    <a:pt x="93" y="143"/>
                  </a:lnTo>
                  <a:lnTo>
                    <a:pt x="94" y="134"/>
                  </a:lnTo>
                  <a:lnTo>
                    <a:pt x="107" y="143"/>
                  </a:lnTo>
                  <a:lnTo>
                    <a:pt x="121" y="143"/>
                  </a:lnTo>
                  <a:lnTo>
                    <a:pt x="128" y="133"/>
                  </a:lnTo>
                  <a:lnTo>
                    <a:pt x="134" y="143"/>
                  </a:lnTo>
                  <a:lnTo>
                    <a:pt x="133" y="129"/>
                  </a:lnTo>
                  <a:lnTo>
                    <a:pt x="143" y="124"/>
                  </a:lnTo>
                  <a:lnTo>
                    <a:pt x="147" y="136"/>
                  </a:lnTo>
                  <a:lnTo>
                    <a:pt x="154" y="130"/>
                  </a:lnTo>
                  <a:lnTo>
                    <a:pt x="158" y="118"/>
                  </a:lnTo>
                  <a:lnTo>
                    <a:pt x="136" y="70"/>
                  </a:lnTo>
                  <a:lnTo>
                    <a:pt x="137" y="65"/>
                  </a:lnTo>
                  <a:lnTo>
                    <a:pt x="144" y="65"/>
                  </a:lnTo>
                  <a:lnTo>
                    <a:pt x="141" y="48"/>
                  </a:lnTo>
                  <a:lnTo>
                    <a:pt x="110" y="3"/>
                  </a:lnTo>
                  <a:lnTo>
                    <a:pt x="98" y="0"/>
                  </a:lnTo>
                  <a:lnTo>
                    <a:pt x="109" y="12"/>
                  </a:lnTo>
                  <a:lnTo>
                    <a:pt x="93" y="7"/>
                  </a:lnTo>
                  <a:lnTo>
                    <a:pt x="109" y="52"/>
                  </a:lnTo>
                  <a:lnTo>
                    <a:pt x="103" y="84"/>
                  </a:lnTo>
                  <a:lnTo>
                    <a:pt x="83" y="98"/>
                  </a:lnTo>
                  <a:lnTo>
                    <a:pt x="78" y="82"/>
                  </a:lnTo>
                  <a:lnTo>
                    <a:pt x="74" y="88"/>
                  </a:lnTo>
                  <a:lnTo>
                    <a:pt x="76" y="120"/>
                  </a:lnTo>
                  <a:lnTo>
                    <a:pt x="72" y="124"/>
                  </a:lnTo>
                  <a:lnTo>
                    <a:pt x="61" y="118"/>
                  </a:lnTo>
                  <a:lnTo>
                    <a:pt x="21" y="124"/>
                  </a:lnTo>
                  <a:lnTo>
                    <a:pt x="0" y="148"/>
                  </a:lnTo>
                  <a:lnTo>
                    <a:pt x="0" y="148"/>
                  </a:lnTo>
                  <a:lnTo>
                    <a:pt x="0" y="148"/>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Freeform 587"/>
            <p:cNvSpPr>
              <a:spLocks noChangeAspect="1"/>
            </p:cNvSpPr>
            <p:nvPr/>
          </p:nvSpPr>
          <p:spPr bwMode="auto">
            <a:xfrm>
              <a:off x="7786688" y="2728913"/>
              <a:ext cx="153988" cy="133350"/>
            </a:xfrm>
            <a:custGeom>
              <a:avLst/>
              <a:gdLst>
                <a:gd name="T0" fmla="*/ 7 w 98"/>
                <a:gd name="T1" fmla="*/ 60 h 86"/>
                <a:gd name="T2" fmla="*/ 23 w 98"/>
                <a:gd name="T3" fmla="*/ 85 h 86"/>
                <a:gd name="T4" fmla="*/ 37 w 98"/>
                <a:gd name="T5" fmla="*/ 76 h 86"/>
                <a:gd name="T6" fmla="*/ 17 w 98"/>
                <a:gd name="T7" fmla="*/ 63 h 86"/>
                <a:gd name="T8" fmla="*/ 29 w 98"/>
                <a:gd name="T9" fmla="*/ 65 h 86"/>
                <a:gd name="T10" fmla="*/ 41 w 98"/>
                <a:gd name="T11" fmla="*/ 60 h 86"/>
                <a:gd name="T12" fmla="*/ 71 w 98"/>
                <a:gd name="T13" fmla="*/ 73 h 86"/>
                <a:gd name="T14" fmla="*/ 75 w 98"/>
                <a:gd name="T15" fmla="*/ 52 h 86"/>
                <a:gd name="T16" fmla="*/ 85 w 98"/>
                <a:gd name="T17" fmla="*/ 53 h 86"/>
                <a:gd name="T18" fmla="*/ 97 w 98"/>
                <a:gd name="T19" fmla="*/ 43 h 86"/>
                <a:gd name="T20" fmla="*/ 88 w 98"/>
                <a:gd name="T21" fmla="*/ 45 h 86"/>
                <a:gd name="T22" fmla="*/ 78 w 98"/>
                <a:gd name="T23" fmla="*/ 37 h 86"/>
                <a:gd name="T24" fmla="*/ 77 w 98"/>
                <a:gd name="T25" fmla="*/ 27 h 86"/>
                <a:gd name="T26" fmla="*/ 71 w 98"/>
                <a:gd name="T27" fmla="*/ 33 h 86"/>
                <a:gd name="T28" fmla="*/ 50 w 98"/>
                <a:gd name="T29" fmla="*/ 29 h 86"/>
                <a:gd name="T30" fmla="*/ 5 w 98"/>
                <a:gd name="T31" fmla="*/ 0 h 86"/>
                <a:gd name="T32" fmla="*/ 0 w 98"/>
                <a:gd name="T33" fmla="*/ 7 h 86"/>
                <a:gd name="T34" fmla="*/ 12 w 98"/>
                <a:gd name="T35" fmla="*/ 15 h 86"/>
                <a:gd name="T36" fmla="*/ 23 w 98"/>
                <a:gd name="T37" fmla="*/ 49 h 86"/>
                <a:gd name="T38" fmla="*/ 7 w 98"/>
                <a:gd name="T39" fmla="*/ 47 h 86"/>
                <a:gd name="T40" fmla="*/ 13 w 98"/>
                <a:gd name="T41" fmla="*/ 53 h 86"/>
                <a:gd name="T42" fmla="*/ 7 w 98"/>
                <a:gd name="T43" fmla="*/ 60 h 86"/>
                <a:gd name="T44" fmla="*/ 7 w 98"/>
                <a:gd name="T45" fmla="*/ 60 h 86"/>
                <a:gd name="T46" fmla="*/ 7 w 98"/>
                <a:gd name="T47" fmla="*/ 6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86">
                  <a:moveTo>
                    <a:pt x="7" y="60"/>
                  </a:moveTo>
                  <a:lnTo>
                    <a:pt x="23" y="85"/>
                  </a:lnTo>
                  <a:lnTo>
                    <a:pt x="37" y="76"/>
                  </a:lnTo>
                  <a:lnTo>
                    <a:pt x="17" y="63"/>
                  </a:lnTo>
                  <a:lnTo>
                    <a:pt x="29" y="65"/>
                  </a:lnTo>
                  <a:lnTo>
                    <a:pt x="41" y="60"/>
                  </a:lnTo>
                  <a:lnTo>
                    <a:pt x="71" y="73"/>
                  </a:lnTo>
                  <a:lnTo>
                    <a:pt x="75" y="52"/>
                  </a:lnTo>
                  <a:lnTo>
                    <a:pt x="85" y="53"/>
                  </a:lnTo>
                  <a:lnTo>
                    <a:pt x="97" y="43"/>
                  </a:lnTo>
                  <a:lnTo>
                    <a:pt x="88" y="45"/>
                  </a:lnTo>
                  <a:lnTo>
                    <a:pt x="78" y="37"/>
                  </a:lnTo>
                  <a:lnTo>
                    <a:pt x="77" y="27"/>
                  </a:lnTo>
                  <a:lnTo>
                    <a:pt x="71" y="33"/>
                  </a:lnTo>
                  <a:lnTo>
                    <a:pt x="50" y="29"/>
                  </a:lnTo>
                  <a:lnTo>
                    <a:pt x="5" y="0"/>
                  </a:lnTo>
                  <a:lnTo>
                    <a:pt x="0" y="7"/>
                  </a:lnTo>
                  <a:lnTo>
                    <a:pt x="12" y="15"/>
                  </a:lnTo>
                  <a:lnTo>
                    <a:pt x="23" y="49"/>
                  </a:lnTo>
                  <a:lnTo>
                    <a:pt x="7" y="47"/>
                  </a:lnTo>
                  <a:lnTo>
                    <a:pt x="13" y="53"/>
                  </a:lnTo>
                  <a:lnTo>
                    <a:pt x="7" y="60"/>
                  </a:lnTo>
                  <a:lnTo>
                    <a:pt x="7" y="60"/>
                  </a:lnTo>
                  <a:lnTo>
                    <a:pt x="7" y="6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588"/>
            <p:cNvSpPr>
              <a:spLocks noChangeAspect="1"/>
            </p:cNvSpPr>
            <p:nvPr/>
          </p:nvSpPr>
          <p:spPr bwMode="auto">
            <a:xfrm>
              <a:off x="7948613" y="3128963"/>
              <a:ext cx="1588" cy="3175"/>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Freeform 589"/>
            <p:cNvSpPr>
              <a:spLocks noChangeAspect="1"/>
            </p:cNvSpPr>
            <p:nvPr/>
          </p:nvSpPr>
          <p:spPr bwMode="auto">
            <a:xfrm>
              <a:off x="7956550" y="3152775"/>
              <a:ext cx="3175"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Freeform 591"/>
            <p:cNvSpPr>
              <a:spLocks noChangeAspect="1"/>
            </p:cNvSpPr>
            <p:nvPr/>
          </p:nvSpPr>
          <p:spPr bwMode="auto">
            <a:xfrm>
              <a:off x="7875588" y="4214813"/>
              <a:ext cx="293688" cy="287337"/>
            </a:xfrm>
            <a:custGeom>
              <a:avLst/>
              <a:gdLst>
                <a:gd name="T0" fmla="*/ 184 w 187"/>
                <a:gd name="T1" fmla="*/ 184 h 185"/>
                <a:gd name="T2" fmla="*/ 161 w 187"/>
                <a:gd name="T3" fmla="*/ 159 h 185"/>
                <a:gd name="T4" fmla="*/ 118 w 187"/>
                <a:gd name="T5" fmla="*/ 167 h 185"/>
                <a:gd name="T6" fmla="*/ 130 w 187"/>
                <a:gd name="T7" fmla="*/ 146 h 185"/>
                <a:gd name="T8" fmla="*/ 139 w 187"/>
                <a:gd name="T9" fmla="*/ 143 h 185"/>
                <a:gd name="T10" fmla="*/ 132 w 187"/>
                <a:gd name="T11" fmla="*/ 109 h 185"/>
                <a:gd name="T12" fmla="*/ 116 w 187"/>
                <a:gd name="T13" fmla="*/ 98 h 185"/>
                <a:gd name="T14" fmla="*/ 74 w 187"/>
                <a:gd name="T15" fmla="*/ 83 h 185"/>
                <a:gd name="T16" fmla="*/ 50 w 187"/>
                <a:gd name="T17" fmla="*/ 66 h 185"/>
                <a:gd name="T18" fmla="*/ 43 w 187"/>
                <a:gd name="T19" fmla="*/ 76 h 185"/>
                <a:gd name="T20" fmla="*/ 35 w 187"/>
                <a:gd name="T21" fmla="*/ 76 h 185"/>
                <a:gd name="T22" fmla="*/ 33 w 187"/>
                <a:gd name="T23" fmla="*/ 61 h 185"/>
                <a:gd name="T24" fmla="*/ 18 w 187"/>
                <a:gd name="T25" fmla="*/ 52 h 185"/>
                <a:gd name="T26" fmla="*/ 52 w 187"/>
                <a:gd name="T27" fmla="*/ 45 h 185"/>
                <a:gd name="T28" fmla="*/ 54 w 187"/>
                <a:gd name="T29" fmla="*/ 35 h 185"/>
                <a:gd name="T30" fmla="*/ 25 w 187"/>
                <a:gd name="T31" fmla="*/ 41 h 185"/>
                <a:gd name="T32" fmla="*/ 18 w 187"/>
                <a:gd name="T33" fmla="*/ 35 h 185"/>
                <a:gd name="T34" fmla="*/ 18 w 187"/>
                <a:gd name="T35" fmla="*/ 26 h 185"/>
                <a:gd name="T36" fmla="*/ 0 w 187"/>
                <a:gd name="T37" fmla="*/ 22 h 185"/>
                <a:gd name="T38" fmla="*/ 25 w 187"/>
                <a:gd name="T39" fmla="*/ 0 h 185"/>
                <a:gd name="T40" fmla="*/ 36 w 187"/>
                <a:gd name="T41" fmla="*/ 0 h 185"/>
                <a:gd name="T42" fmla="*/ 45 w 187"/>
                <a:gd name="T43" fmla="*/ 7 h 185"/>
                <a:gd name="T44" fmla="*/ 56 w 187"/>
                <a:gd name="T45" fmla="*/ 7 h 185"/>
                <a:gd name="T46" fmla="*/ 60 w 187"/>
                <a:gd name="T47" fmla="*/ 42 h 185"/>
                <a:gd name="T48" fmla="*/ 78 w 187"/>
                <a:gd name="T49" fmla="*/ 62 h 185"/>
                <a:gd name="T50" fmla="*/ 85 w 187"/>
                <a:gd name="T51" fmla="*/ 62 h 185"/>
                <a:gd name="T52" fmla="*/ 104 w 187"/>
                <a:gd name="T53" fmla="*/ 37 h 185"/>
                <a:gd name="T54" fmla="*/ 129 w 187"/>
                <a:gd name="T55" fmla="*/ 23 h 185"/>
                <a:gd name="T56" fmla="*/ 186 w 187"/>
                <a:gd name="T57" fmla="*/ 50 h 185"/>
                <a:gd name="T58" fmla="*/ 184 w 187"/>
                <a:gd name="T59" fmla="*/ 184 h 185"/>
                <a:gd name="T60" fmla="*/ 184 w 187"/>
                <a:gd name="T61" fmla="*/ 184 h 185"/>
                <a:gd name="T62" fmla="*/ 184 w 187"/>
                <a:gd name="T63" fmla="*/ 1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7" h="185">
                  <a:moveTo>
                    <a:pt x="184" y="184"/>
                  </a:moveTo>
                  <a:lnTo>
                    <a:pt x="161" y="159"/>
                  </a:lnTo>
                  <a:lnTo>
                    <a:pt x="118" y="167"/>
                  </a:lnTo>
                  <a:lnTo>
                    <a:pt x="130" y="146"/>
                  </a:lnTo>
                  <a:lnTo>
                    <a:pt x="139" y="143"/>
                  </a:lnTo>
                  <a:lnTo>
                    <a:pt x="132" y="109"/>
                  </a:lnTo>
                  <a:lnTo>
                    <a:pt x="116" y="98"/>
                  </a:lnTo>
                  <a:lnTo>
                    <a:pt x="74" y="83"/>
                  </a:lnTo>
                  <a:lnTo>
                    <a:pt x="50" y="66"/>
                  </a:lnTo>
                  <a:lnTo>
                    <a:pt x="43" y="76"/>
                  </a:lnTo>
                  <a:lnTo>
                    <a:pt x="35" y="76"/>
                  </a:lnTo>
                  <a:lnTo>
                    <a:pt x="33" y="61"/>
                  </a:lnTo>
                  <a:lnTo>
                    <a:pt x="18" y="52"/>
                  </a:lnTo>
                  <a:lnTo>
                    <a:pt x="52" y="45"/>
                  </a:lnTo>
                  <a:lnTo>
                    <a:pt x="54" y="35"/>
                  </a:lnTo>
                  <a:lnTo>
                    <a:pt x="25" y="41"/>
                  </a:lnTo>
                  <a:lnTo>
                    <a:pt x="18" y="35"/>
                  </a:lnTo>
                  <a:lnTo>
                    <a:pt x="18" y="26"/>
                  </a:lnTo>
                  <a:lnTo>
                    <a:pt x="0" y="22"/>
                  </a:lnTo>
                  <a:lnTo>
                    <a:pt x="25" y="0"/>
                  </a:lnTo>
                  <a:lnTo>
                    <a:pt x="36" y="0"/>
                  </a:lnTo>
                  <a:lnTo>
                    <a:pt x="45" y="7"/>
                  </a:lnTo>
                  <a:lnTo>
                    <a:pt x="56" y="7"/>
                  </a:lnTo>
                  <a:lnTo>
                    <a:pt x="60" y="42"/>
                  </a:lnTo>
                  <a:lnTo>
                    <a:pt x="78" y="62"/>
                  </a:lnTo>
                  <a:lnTo>
                    <a:pt x="85" y="62"/>
                  </a:lnTo>
                  <a:lnTo>
                    <a:pt x="104" y="37"/>
                  </a:lnTo>
                  <a:lnTo>
                    <a:pt x="129" y="23"/>
                  </a:lnTo>
                  <a:lnTo>
                    <a:pt x="186" y="50"/>
                  </a:lnTo>
                  <a:lnTo>
                    <a:pt x="184" y="184"/>
                  </a:lnTo>
                  <a:lnTo>
                    <a:pt x="184" y="184"/>
                  </a:lnTo>
                  <a:lnTo>
                    <a:pt x="184" y="184"/>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4" name="Freeform 592"/>
            <p:cNvSpPr>
              <a:spLocks noChangeAspect="1"/>
            </p:cNvSpPr>
            <p:nvPr/>
          </p:nvSpPr>
          <p:spPr bwMode="auto">
            <a:xfrm>
              <a:off x="8164513" y="4292600"/>
              <a:ext cx="269875" cy="258762"/>
            </a:xfrm>
            <a:custGeom>
              <a:avLst/>
              <a:gdLst>
                <a:gd name="T0" fmla="*/ 2 w 172"/>
                <a:gd name="T1" fmla="*/ 0 h 166"/>
                <a:gd name="T2" fmla="*/ 47 w 172"/>
                <a:gd name="T3" fmla="*/ 15 h 166"/>
                <a:gd name="T4" fmla="*/ 81 w 172"/>
                <a:gd name="T5" fmla="*/ 36 h 166"/>
                <a:gd name="T6" fmla="*/ 85 w 172"/>
                <a:gd name="T7" fmla="*/ 57 h 166"/>
                <a:gd name="T8" fmla="*/ 105 w 172"/>
                <a:gd name="T9" fmla="*/ 66 h 166"/>
                <a:gd name="T10" fmla="*/ 116 w 172"/>
                <a:gd name="T11" fmla="*/ 64 h 166"/>
                <a:gd name="T12" fmla="*/ 123 w 172"/>
                <a:gd name="T13" fmla="*/ 72 h 166"/>
                <a:gd name="T14" fmla="*/ 123 w 172"/>
                <a:gd name="T15" fmla="*/ 82 h 166"/>
                <a:gd name="T16" fmla="*/ 108 w 172"/>
                <a:gd name="T17" fmla="*/ 85 h 166"/>
                <a:gd name="T18" fmla="*/ 110 w 172"/>
                <a:gd name="T19" fmla="*/ 93 h 166"/>
                <a:gd name="T20" fmla="*/ 126 w 172"/>
                <a:gd name="T21" fmla="*/ 109 h 166"/>
                <a:gd name="T22" fmla="*/ 131 w 172"/>
                <a:gd name="T23" fmla="*/ 132 h 166"/>
                <a:gd name="T24" fmla="*/ 145 w 172"/>
                <a:gd name="T25" fmla="*/ 129 h 166"/>
                <a:gd name="T26" fmla="*/ 140 w 172"/>
                <a:gd name="T27" fmla="*/ 138 h 166"/>
                <a:gd name="T28" fmla="*/ 156 w 172"/>
                <a:gd name="T29" fmla="*/ 142 h 166"/>
                <a:gd name="T30" fmla="*/ 151 w 172"/>
                <a:gd name="T31" fmla="*/ 150 h 166"/>
                <a:gd name="T32" fmla="*/ 171 w 172"/>
                <a:gd name="T33" fmla="*/ 154 h 166"/>
                <a:gd name="T34" fmla="*/ 166 w 172"/>
                <a:gd name="T35" fmla="*/ 162 h 166"/>
                <a:gd name="T36" fmla="*/ 154 w 172"/>
                <a:gd name="T37" fmla="*/ 165 h 166"/>
                <a:gd name="T38" fmla="*/ 151 w 172"/>
                <a:gd name="T39" fmla="*/ 159 h 166"/>
                <a:gd name="T40" fmla="*/ 112 w 172"/>
                <a:gd name="T41" fmla="*/ 151 h 166"/>
                <a:gd name="T42" fmla="*/ 86 w 172"/>
                <a:gd name="T43" fmla="*/ 109 h 166"/>
                <a:gd name="T44" fmla="*/ 64 w 172"/>
                <a:gd name="T45" fmla="*/ 99 h 166"/>
                <a:gd name="T46" fmla="*/ 54 w 172"/>
                <a:gd name="T47" fmla="*/ 99 h 166"/>
                <a:gd name="T48" fmla="*/ 34 w 172"/>
                <a:gd name="T49" fmla="*/ 117 h 166"/>
                <a:gd name="T50" fmla="*/ 36 w 172"/>
                <a:gd name="T51" fmla="*/ 126 h 166"/>
                <a:gd name="T52" fmla="*/ 22 w 172"/>
                <a:gd name="T53" fmla="*/ 135 h 166"/>
                <a:gd name="T54" fmla="*/ 0 w 172"/>
                <a:gd name="T55" fmla="*/ 134 h 166"/>
                <a:gd name="T56" fmla="*/ 2 w 172"/>
                <a:gd name="T57" fmla="*/ 0 h 166"/>
                <a:gd name="T58" fmla="*/ 2 w 172"/>
                <a:gd name="T59" fmla="*/ 0 h 166"/>
                <a:gd name="T60" fmla="*/ 2 w 172"/>
                <a:gd name="T6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66">
                  <a:moveTo>
                    <a:pt x="2" y="0"/>
                  </a:moveTo>
                  <a:lnTo>
                    <a:pt x="47" y="15"/>
                  </a:lnTo>
                  <a:lnTo>
                    <a:pt x="81" y="36"/>
                  </a:lnTo>
                  <a:lnTo>
                    <a:pt x="85" y="57"/>
                  </a:lnTo>
                  <a:lnTo>
                    <a:pt x="105" y="66"/>
                  </a:lnTo>
                  <a:lnTo>
                    <a:pt x="116" y="64"/>
                  </a:lnTo>
                  <a:lnTo>
                    <a:pt x="123" y="72"/>
                  </a:lnTo>
                  <a:lnTo>
                    <a:pt x="123" y="82"/>
                  </a:lnTo>
                  <a:lnTo>
                    <a:pt x="108" y="85"/>
                  </a:lnTo>
                  <a:lnTo>
                    <a:pt x="110" y="93"/>
                  </a:lnTo>
                  <a:lnTo>
                    <a:pt x="126" y="109"/>
                  </a:lnTo>
                  <a:lnTo>
                    <a:pt x="131" y="132"/>
                  </a:lnTo>
                  <a:lnTo>
                    <a:pt x="145" y="129"/>
                  </a:lnTo>
                  <a:lnTo>
                    <a:pt x="140" y="138"/>
                  </a:lnTo>
                  <a:lnTo>
                    <a:pt x="156" y="142"/>
                  </a:lnTo>
                  <a:lnTo>
                    <a:pt x="151" y="150"/>
                  </a:lnTo>
                  <a:lnTo>
                    <a:pt x="171" y="154"/>
                  </a:lnTo>
                  <a:lnTo>
                    <a:pt x="166" y="162"/>
                  </a:lnTo>
                  <a:lnTo>
                    <a:pt x="154" y="165"/>
                  </a:lnTo>
                  <a:lnTo>
                    <a:pt x="151" y="159"/>
                  </a:lnTo>
                  <a:lnTo>
                    <a:pt x="112" y="151"/>
                  </a:lnTo>
                  <a:lnTo>
                    <a:pt x="86" y="109"/>
                  </a:lnTo>
                  <a:lnTo>
                    <a:pt x="64" y="99"/>
                  </a:lnTo>
                  <a:lnTo>
                    <a:pt x="54" y="99"/>
                  </a:lnTo>
                  <a:lnTo>
                    <a:pt x="34" y="117"/>
                  </a:lnTo>
                  <a:lnTo>
                    <a:pt x="36" y="126"/>
                  </a:lnTo>
                  <a:lnTo>
                    <a:pt x="22" y="135"/>
                  </a:lnTo>
                  <a:lnTo>
                    <a:pt x="0" y="134"/>
                  </a:lnTo>
                  <a:lnTo>
                    <a:pt x="2" y="0"/>
                  </a:lnTo>
                  <a:lnTo>
                    <a:pt x="2" y="0"/>
                  </a:lnTo>
                  <a:lnTo>
                    <a:pt x="2"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 name="Freeform 593"/>
            <p:cNvSpPr>
              <a:spLocks noChangeAspect="1"/>
            </p:cNvSpPr>
            <p:nvPr/>
          </p:nvSpPr>
          <p:spPr bwMode="auto">
            <a:xfrm>
              <a:off x="7243763" y="4060825"/>
              <a:ext cx="292100" cy="276225"/>
            </a:xfrm>
            <a:custGeom>
              <a:avLst/>
              <a:gdLst>
                <a:gd name="T0" fmla="*/ 135 w 186"/>
                <a:gd name="T1" fmla="*/ 0 h 177"/>
                <a:gd name="T2" fmla="*/ 123 w 186"/>
                <a:gd name="T3" fmla="*/ 4 h 177"/>
                <a:gd name="T4" fmla="*/ 104 w 186"/>
                <a:gd name="T5" fmla="*/ 56 h 177"/>
                <a:gd name="T6" fmla="*/ 85 w 186"/>
                <a:gd name="T7" fmla="*/ 66 h 177"/>
                <a:gd name="T8" fmla="*/ 61 w 186"/>
                <a:gd name="T9" fmla="*/ 59 h 177"/>
                <a:gd name="T10" fmla="*/ 53 w 186"/>
                <a:gd name="T11" fmla="*/ 70 h 177"/>
                <a:gd name="T12" fmla="*/ 26 w 186"/>
                <a:gd name="T13" fmla="*/ 70 h 177"/>
                <a:gd name="T14" fmla="*/ 10 w 186"/>
                <a:gd name="T15" fmla="*/ 50 h 177"/>
                <a:gd name="T16" fmla="*/ 0 w 186"/>
                <a:gd name="T17" fmla="*/ 70 h 177"/>
                <a:gd name="T18" fmla="*/ 7 w 186"/>
                <a:gd name="T19" fmla="*/ 100 h 177"/>
                <a:gd name="T20" fmla="*/ 21 w 186"/>
                <a:gd name="T21" fmla="*/ 117 h 177"/>
                <a:gd name="T22" fmla="*/ 26 w 186"/>
                <a:gd name="T23" fmla="*/ 151 h 177"/>
                <a:gd name="T24" fmla="*/ 52 w 186"/>
                <a:gd name="T25" fmla="*/ 148 h 177"/>
                <a:gd name="T26" fmla="*/ 53 w 186"/>
                <a:gd name="T27" fmla="*/ 164 h 177"/>
                <a:gd name="T28" fmla="*/ 78 w 186"/>
                <a:gd name="T29" fmla="*/ 155 h 177"/>
                <a:gd name="T30" fmla="*/ 89 w 186"/>
                <a:gd name="T31" fmla="*/ 163 h 177"/>
                <a:gd name="T32" fmla="*/ 98 w 186"/>
                <a:gd name="T33" fmla="*/ 160 h 177"/>
                <a:gd name="T34" fmla="*/ 106 w 186"/>
                <a:gd name="T35" fmla="*/ 176 h 177"/>
                <a:gd name="T36" fmla="*/ 112 w 186"/>
                <a:gd name="T37" fmla="*/ 173 h 177"/>
                <a:gd name="T38" fmla="*/ 132 w 186"/>
                <a:gd name="T39" fmla="*/ 163 h 177"/>
                <a:gd name="T40" fmla="*/ 142 w 186"/>
                <a:gd name="T41" fmla="*/ 139 h 177"/>
                <a:gd name="T42" fmla="*/ 136 w 186"/>
                <a:gd name="T43" fmla="*/ 127 h 177"/>
                <a:gd name="T44" fmla="*/ 152 w 186"/>
                <a:gd name="T45" fmla="*/ 113 h 177"/>
                <a:gd name="T46" fmla="*/ 164 w 186"/>
                <a:gd name="T47" fmla="*/ 74 h 177"/>
                <a:gd name="T48" fmla="*/ 185 w 186"/>
                <a:gd name="T49" fmla="*/ 73 h 177"/>
                <a:gd name="T50" fmla="*/ 164 w 186"/>
                <a:gd name="T51" fmla="*/ 50 h 177"/>
                <a:gd name="T52" fmla="*/ 168 w 186"/>
                <a:gd name="T53" fmla="*/ 43 h 177"/>
                <a:gd name="T54" fmla="*/ 156 w 186"/>
                <a:gd name="T55" fmla="*/ 24 h 177"/>
                <a:gd name="T56" fmla="*/ 158 w 186"/>
                <a:gd name="T57" fmla="*/ 5 h 177"/>
                <a:gd name="T58" fmla="*/ 135 w 186"/>
                <a:gd name="T59" fmla="*/ 0 h 177"/>
                <a:gd name="T60" fmla="*/ 135 w 186"/>
                <a:gd name="T61" fmla="*/ 0 h 177"/>
                <a:gd name="T62" fmla="*/ 135 w 186"/>
                <a:gd name="T63"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77">
                  <a:moveTo>
                    <a:pt x="135" y="0"/>
                  </a:moveTo>
                  <a:lnTo>
                    <a:pt x="123" y="4"/>
                  </a:lnTo>
                  <a:lnTo>
                    <a:pt x="104" y="56"/>
                  </a:lnTo>
                  <a:lnTo>
                    <a:pt x="85" y="66"/>
                  </a:lnTo>
                  <a:lnTo>
                    <a:pt x="61" y="59"/>
                  </a:lnTo>
                  <a:lnTo>
                    <a:pt x="53" y="70"/>
                  </a:lnTo>
                  <a:lnTo>
                    <a:pt x="26" y="70"/>
                  </a:lnTo>
                  <a:lnTo>
                    <a:pt x="10" y="50"/>
                  </a:lnTo>
                  <a:lnTo>
                    <a:pt x="0" y="70"/>
                  </a:lnTo>
                  <a:lnTo>
                    <a:pt x="7" y="100"/>
                  </a:lnTo>
                  <a:lnTo>
                    <a:pt x="21" y="117"/>
                  </a:lnTo>
                  <a:lnTo>
                    <a:pt x="26" y="151"/>
                  </a:lnTo>
                  <a:lnTo>
                    <a:pt x="52" y="148"/>
                  </a:lnTo>
                  <a:lnTo>
                    <a:pt x="53" y="164"/>
                  </a:lnTo>
                  <a:lnTo>
                    <a:pt x="78" y="155"/>
                  </a:lnTo>
                  <a:lnTo>
                    <a:pt x="89" y="163"/>
                  </a:lnTo>
                  <a:lnTo>
                    <a:pt x="98" y="160"/>
                  </a:lnTo>
                  <a:lnTo>
                    <a:pt x="106" y="176"/>
                  </a:lnTo>
                  <a:lnTo>
                    <a:pt x="112" y="173"/>
                  </a:lnTo>
                  <a:lnTo>
                    <a:pt x="132" y="163"/>
                  </a:lnTo>
                  <a:lnTo>
                    <a:pt x="142" y="139"/>
                  </a:lnTo>
                  <a:lnTo>
                    <a:pt x="136" y="127"/>
                  </a:lnTo>
                  <a:lnTo>
                    <a:pt x="152" y="113"/>
                  </a:lnTo>
                  <a:lnTo>
                    <a:pt x="164" y="74"/>
                  </a:lnTo>
                  <a:lnTo>
                    <a:pt x="185" y="73"/>
                  </a:lnTo>
                  <a:lnTo>
                    <a:pt x="164" y="50"/>
                  </a:lnTo>
                  <a:lnTo>
                    <a:pt x="168" y="43"/>
                  </a:lnTo>
                  <a:lnTo>
                    <a:pt x="156" y="24"/>
                  </a:lnTo>
                  <a:lnTo>
                    <a:pt x="158" y="5"/>
                  </a:lnTo>
                  <a:lnTo>
                    <a:pt x="135" y="0"/>
                  </a:lnTo>
                  <a:lnTo>
                    <a:pt x="135" y="0"/>
                  </a:lnTo>
                  <a:lnTo>
                    <a:pt x="135"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6" name="Freeform 594"/>
            <p:cNvSpPr>
              <a:spLocks noChangeAspect="1"/>
            </p:cNvSpPr>
            <p:nvPr/>
          </p:nvSpPr>
          <p:spPr bwMode="auto">
            <a:xfrm>
              <a:off x="7259638" y="3975100"/>
              <a:ext cx="279400" cy="196850"/>
            </a:xfrm>
            <a:custGeom>
              <a:avLst/>
              <a:gdLst>
                <a:gd name="T0" fmla="*/ 166 w 178"/>
                <a:gd name="T1" fmla="*/ 52 h 125"/>
                <a:gd name="T2" fmla="*/ 159 w 178"/>
                <a:gd name="T3" fmla="*/ 44 h 125"/>
                <a:gd name="T4" fmla="*/ 177 w 178"/>
                <a:gd name="T5" fmla="*/ 37 h 125"/>
                <a:gd name="T6" fmla="*/ 149 w 178"/>
                <a:gd name="T7" fmla="*/ 22 h 125"/>
                <a:gd name="T8" fmla="*/ 148 w 178"/>
                <a:gd name="T9" fmla="*/ 11 h 125"/>
                <a:gd name="T10" fmla="*/ 133 w 178"/>
                <a:gd name="T11" fmla="*/ 0 h 125"/>
                <a:gd name="T12" fmla="*/ 106 w 178"/>
                <a:gd name="T13" fmla="*/ 34 h 125"/>
                <a:gd name="T14" fmla="*/ 102 w 178"/>
                <a:gd name="T15" fmla="*/ 44 h 125"/>
                <a:gd name="T16" fmla="*/ 106 w 178"/>
                <a:gd name="T17" fmla="*/ 48 h 125"/>
                <a:gd name="T18" fmla="*/ 102 w 178"/>
                <a:gd name="T19" fmla="*/ 52 h 125"/>
                <a:gd name="T20" fmla="*/ 96 w 178"/>
                <a:gd name="T21" fmla="*/ 50 h 125"/>
                <a:gd name="T22" fmla="*/ 92 w 178"/>
                <a:gd name="T23" fmla="*/ 61 h 125"/>
                <a:gd name="T24" fmla="*/ 82 w 178"/>
                <a:gd name="T25" fmla="*/ 51 h 125"/>
                <a:gd name="T26" fmla="*/ 56 w 178"/>
                <a:gd name="T27" fmla="*/ 82 h 125"/>
                <a:gd name="T28" fmla="*/ 37 w 178"/>
                <a:gd name="T29" fmla="*/ 86 h 125"/>
                <a:gd name="T30" fmla="*/ 30 w 178"/>
                <a:gd name="T31" fmla="*/ 112 h 125"/>
                <a:gd name="T32" fmla="*/ 0 w 178"/>
                <a:gd name="T33" fmla="*/ 104 h 125"/>
                <a:gd name="T34" fmla="*/ 16 w 178"/>
                <a:gd name="T35" fmla="*/ 124 h 125"/>
                <a:gd name="T36" fmla="*/ 43 w 178"/>
                <a:gd name="T37" fmla="*/ 124 h 125"/>
                <a:gd name="T38" fmla="*/ 51 w 178"/>
                <a:gd name="T39" fmla="*/ 113 h 125"/>
                <a:gd name="T40" fmla="*/ 75 w 178"/>
                <a:gd name="T41" fmla="*/ 120 h 125"/>
                <a:gd name="T42" fmla="*/ 94 w 178"/>
                <a:gd name="T43" fmla="*/ 110 h 125"/>
                <a:gd name="T44" fmla="*/ 113 w 178"/>
                <a:gd name="T45" fmla="*/ 58 h 125"/>
                <a:gd name="T46" fmla="*/ 125 w 178"/>
                <a:gd name="T47" fmla="*/ 54 h 125"/>
                <a:gd name="T48" fmla="*/ 148 w 178"/>
                <a:gd name="T49" fmla="*/ 59 h 125"/>
                <a:gd name="T50" fmla="*/ 166 w 178"/>
                <a:gd name="T51" fmla="*/ 52 h 125"/>
                <a:gd name="T52" fmla="*/ 166 w 178"/>
                <a:gd name="T53" fmla="*/ 52 h 125"/>
                <a:gd name="T54" fmla="*/ 166 w 178"/>
                <a:gd name="T55"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 h="125">
                  <a:moveTo>
                    <a:pt x="166" y="52"/>
                  </a:moveTo>
                  <a:lnTo>
                    <a:pt x="159" y="44"/>
                  </a:lnTo>
                  <a:lnTo>
                    <a:pt x="177" y="37"/>
                  </a:lnTo>
                  <a:lnTo>
                    <a:pt x="149" y="22"/>
                  </a:lnTo>
                  <a:lnTo>
                    <a:pt x="148" y="11"/>
                  </a:lnTo>
                  <a:lnTo>
                    <a:pt x="133" y="0"/>
                  </a:lnTo>
                  <a:lnTo>
                    <a:pt x="106" y="34"/>
                  </a:lnTo>
                  <a:lnTo>
                    <a:pt x="102" y="44"/>
                  </a:lnTo>
                  <a:lnTo>
                    <a:pt x="106" y="48"/>
                  </a:lnTo>
                  <a:lnTo>
                    <a:pt x="102" y="52"/>
                  </a:lnTo>
                  <a:lnTo>
                    <a:pt x="96" y="50"/>
                  </a:lnTo>
                  <a:lnTo>
                    <a:pt x="92" y="61"/>
                  </a:lnTo>
                  <a:lnTo>
                    <a:pt x="82" y="51"/>
                  </a:lnTo>
                  <a:lnTo>
                    <a:pt x="56" y="82"/>
                  </a:lnTo>
                  <a:lnTo>
                    <a:pt x="37" y="86"/>
                  </a:lnTo>
                  <a:lnTo>
                    <a:pt x="30" y="112"/>
                  </a:lnTo>
                  <a:lnTo>
                    <a:pt x="0" y="104"/>
                  </a:lnTo>
                  <a:lnTo>
                    <a:pt x="16" y="124"/>
                  </a:lnTo>
                  <a:lnTo>
                    <a:pt x="43" y="124"/>
                  </a:lnTo>
                  <a:lnTo>
                    <a:pt x="51" y="113"/>
                  </a:lnTo>
                  <a:lnTo>
                    <a:pt x="75" y="120"/>
                  </a:lnTo>
                  <a:lnTo>
                    <a:pt x="94" y="110"/>
                  </a:lnTo>
                  <a:lnTo>
                    <a:pt x="113" y="58"/>
                  </a:lnTo>
                  <a:lnTo>
                    <a:pt x="125" y="54"/>
                  </a:lnTo>
                  <a:lnTo>
                    <a:pt x="148" y="59"/>
                  </a:lnTo>
                  <a:lnTo>
                    <a:pt x="166" y="52"/>
                  </a:lnTo>
                  <a:lnTo>
                    <a:pt x="166" y="52"/>
                  </a:lnTo>
                  <a:lnTo>
                    <a:pt x="166" y="52"/>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Freeform 595"/>
            <p:cNvSpPr>
              <a:spLocks noChangeAspect="1"/>
            </p:cNvSpPr>
            <p:nvPr/>
          </p:nvSpPr>
          <p:spPr bwMode="auto">
            <a:xfrm>
              <a:off x="7388225" y="4044950"/>
              <a:ext cx="39688" cy="28575"/>
            </a:xfrm>
            <a:custGeom>
              <a:avLst/>
              <a:gdLst>
                <a:gd name="T0" fmla="*/ 24 w 25"/>
                <a:gd name="T1" fmla="*/ 4 h 18"/>
                <a:gd name="T2" fmla="*/ 20 w 25"/>
                <a:gd name="T3" fmla="*/ 8 h 18"/>
                <a:gd name="T4" fmla="*/ 14 w 25"/>
                <a:gd name="T5" fmla="*/ 6 h 18"/>
                <a:gd name="T6" fmla="*/ 10 w 25"/>
                <a:gd name="T7" fmla="*/ 17 h 18"/>
                <a:gd name="T8" fmla="*/ 0 w 25"/>
                <a:gd name="T9" fmla="*/ 7 h 18"/>
                <a:gd name="T10" fmla="*/ 20 w 25"/>
                <a:gd name="T11" fmla="*/ 0 h 18"/>
                <a:gd name="T12" fmla="*/ 24 w 25"/>
                <a:gd name="T13" fmla="*/ 4 h 18"/>
                <a:gd name="T14" fmla="*/ 24 w 25"/>
                <a:gd name="T15" fmla="*/ 4 h 18"/>
                <a:gd name="T16" fmla="*/ 24 w 25"/>
                <a:gd name="T1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8">
                  <a:moveTo>
                    <a:pt x="24" y="4"/>
                  </a:moveTo>
                  <a:lnTo>
                    <a:pt x="20" y="8"/>
                  </a:lnTo>
                  <a:lnTo>
                    <a:pt x="14" y="6"/>
                  </a:lnTo>
                  <a:lnTo>
                    <a:pt x="10" y="17"/>
                  </a:lnTo>
                  <a:lnTo>
                    <a:pt x="0" y="7"/>
                  </a:lnTo>
                  <a:lnTo>
                    <a:pt x="20" y="0"/>
                  </a:lnTo>
                  <a:lnTo>
                    <a:pt x="24" y="4"/>
                  </a:lnTo>
                  <a:lnTo>
                    <a:pt x="24" y="4"/>
                  </a:lnTo>
                  <a:lnTo>
                    <a:pt x="24" y="4"/>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Freeform 596"/>
            <p:cNvSpPr>
              <a:spLocks noChangeAspect="1"/>
            </p:cNvSpPr>
            <p:nvPr/>
          </p:nvSpPr>
          <p:spPr bwMode="auto">
            <a:xfrm>
              <a:off x="6719888" y="3292475"/>
              <a:ext cx="249238" cy="598487"/>
            </a:xfrm>
            <a:custGeom>
              <a:avLst/>
              <a:gdLst>
                <a:gd name="T0" fmla="*/ 154 w 159"/>
                <a:gd name="T1" fmla="*/ 337 h 383"/>
                <a:gd name="T2" fmla="*/ 138 w 159"/>
                <a:gd name="T3" fmla="*/ 292 h 383"/>
                <a:gd name="T4" fmla="*/ 122 w 159"/>
                <a:gd name="T5" fmla="*/ 276 h 383"/>
                <a:gd name="T6" fmla="*/ 131 w 159"/>
                <a:gd name="T7" fmla="*/ 247 h 383"/>
                <a:gd name="T8" fmla="*/ 105 w 159"/>
                <a:gd name="T9" fmla="*/ 205 h 383"/>
                <a:gd name="T10" fmla="*/ 107 w 159"/>
                <a:gd name="T11" fmla="*/ 182 h 383"/>
                <a:gd name="T12" fmla="*/ 145 w 159"/>
                <a:gd name="T13" fmla="*/ 154 h 383"/>
                <a:gd name="T14" fmla="*/ 158 w 159"/>
                <a:gd name="T15" fmla="*/ 133 h 383"/>
                <a:gd name="T16" fmla="*/ 142 w 159"/>
                <a:gd name="T17" fmla="*/ 136 h 383"/>
                <a:gd name="T18" fmla="*/ 123 w 159"/>
                <a:gd name="T19" fmla="*/ 122 h 383"/>
                <a:gd name="T20" fmla="*/ 125 w 159"/>
                <a:gd name="T21" fmla="*/ 106 h 383"/>
                <a:gd name="T22" fmla="*/ 114 w 159"/>
                <a:gd name="T23" fmla="*/ 99 h 383"/>
                <a:gd name="T24" fmla="*/ 110 w 159"/>
                <a:gd name="T25" fmla="*/ 83 h 383"/>
                <a:gd name="T26" fmla="*/ 88 w 159"/>
                <a:gd name="T27" fmla="*/ 89 h 383"/>
                <a:gd name="T28" fmla="*/ 98 w 159"/>
                <a:gd name="T29" fmla="*/ 29 h 383"/>
                <a:gd name="T30" fmla="*/ 83 w 159"/>
                <a:gd name="T31" fmla="*/ 2 h 383"/>
                <a:gd name="T32" fmla="*/ 67 w 159"/>
                <a:gd name="T33" fmla="*/ 0 h 383"/>
                <a:gd name="T34" fmla="*/ 64 w 159"/>
                <a:gd name="T35" fmla="*/ 19 h 383"/>
                <a:gd name="T36" fmla="*/ 50 w 159"/>
                <a:gd name="T37" fmla="*/ 19 h 383"/>
                <a:gd name="T38" fmla="*/ 38 w 159"/>
                <a:gd name="T39" fmla="*/ 34 h 383"/>
                <a:gd name="T40" fmla="*/ 26 w 159"/>
                <a:gd name="T41" fmla="*/ 87 h 383"/>
                <a:gd name="T42" fmla="*/ 12 w 159"/>
                <a:gd name="T43" fmla="*/ 90 h 383"/>
                <a:gd name="T44" fmla="*/ 9 w 159"/>
                <a:gd name="T45" fmla="*/ 122 h 383"/>
                <a:gd name="T46" fmla="*/ 4 w 159"/>
                <a:gd name="T47" fmla="*/ 128 h 383"/>
                <a:gd name="T48" fmla="*/ 0 w 159"/>
                <a:gd name="T49" fmla="*/ 151 h 383"/>
                <a:gd name="T50" fmla="*/ 20 w 159"/>
                <a:gd name="T51" fmla="*/ 170 h 383"/>
                <a:gd name="T52" fmla="*/ 24 w 159"/>
                <a:gd name="T53" fmla="*/ 170 h 383"/>
                <a:gd name="T54" fmla="*/ 34 w 159"/>
                <a:gd name="T55" fmla="*/ 194 h 383"/>
                <a:gd name="T56" fmla="*/ 40 w 159"/>
                <a:gd name="T57" fmla="*/ 194 h 383"/>
                <a:gd name="T58" fmla="*/ 50 w 159"/>
                <a:gd name="T59" fmla="*/ 226 h 383"/>
                <a:gd name="T60" fmla="*/ 48 w 159"/>
                <a:gd name="T61" fmla="*/ 250 h 383"/>
                <a:gd name="T62" fmla="*/ 71 w 159"/>
                <a:gd name="T63" fmla="*/ 256 h 383"/>
                <a:gd name="T64" fmla="*/ 95 w 159"/>
                <a:gd name="T65" fmla="*/ 232 h 383"/>
                <a:gd name="T66" fmla="*/ 107 w 159"/>
                <a:gd name="T67" fmla="*/ 244 h 383"/>
                <a:gd name="T68" fmla="*/ 137 w 159"/>
                <a:gd name="T69" fmla="*/ 323 h 383"/>
                <a:gd name="T70" fmla="*/ 133 w 159"/>
                <a:gd name="T71" fmla="*/ 336 h 383"/>
                <a:gd name="T72" fmla="*/ 138 w 159"/>
                <a:gd name="T73" fmla="*/ 356 h 383"/>
                <a:gd name="T74" fmla="*/ 134 w 159"/>
                <a:gd name="T75" fmla="*/ 382 h 383"/>
                <a:gd name="T76" fmla="*/ 154 w 159"/>
                <a:gd name="T77" fmla="*/ 337 h 383"/>
                <a:gd name="T78" fmla="*/ 154 w 159"/>
                <a:gd name="T79" fmla="*/ 337 h 383"/>
                <a:gd name="T80" fmla="*/ 154 w 159"/>
                <a:gd name="T81" fmla="*/ 33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 h="383">
                  <a:moveTo>
                    <a:pt x="154" y="337"/>
                  </a:moveTo>
                  <a:lnTo>
                    <a:pt x="138" y="292"/>
                  </a:lnTo>
                  <a:lnTo>
                    <a:pt x="122" y="276"/>
                  </a:lnTo>
                  <a:lnTo>
                    <a:pt x="131" y="247"/>
                  </a:lnTo>
                  <a:lnTo>
                    <a:pt x="105" y="205"/>
                  </a:lnTo>
                  <a:lnTo>
                    <a:pt x="107" y="182"/>
                  </a:lnTo>
                  <a:lnTo>
                    <a:pt x="145" y="154"/>
                  </a:lnTo>
                  <a:lnTo>
                    <a:pt x="158" y="133"/>
                  </a:lnTo>
                  <a:lnTo>
                    <a:pt x="142" y="136"/>
                  </a:lnTo>
                  <a:lnTo>
                    <a:pt x="123" y="122"/>
                  </a:lnTo>
                  <a:lnTo>
                    <a:pt x="125" y="106"/>
                  </a:lnTo>
                  <a:lnTo>
                    <a:pt x="114" y="99"/>
                  </a:lnTo>
                  <a:lnTo>
                    <a:pt x="110" y="83"/>
                  </a:lnTo>
                  <a:lnTo>
                    <a:pt x="88" y="89"/>
                  </a:lnTo>
                  <a:lnTo>
                    <a:pt x="98" y="29"/>
                  </a:lnTo>
                  <a:lnTo>
                    <a:pt x="83" y="2"/>
                  </a:lnTo>
                  <a:lnTo>
                    <a:pt x="67" y="0"/>
                  </a:lnTo>
                  <a:lnTo>
                    <a:pt x="64" y="19"/>
                  </a:lnTo>
                  <a:lnTo>
                    <a:pt x="50" y="19"/>
                  </a:lnTo>
                  <a:lnTo>
                    <a:pt x="38" y="34"/>
                  </a:lnTo>
                  <a:lnTo>
                    <a:pt x="26" y="87"/>
                  </a:lnTo>
                  <a:lnTo>
                    <a:pt x="12" y="90"/>
                  </a:lnTo>
                  <a:lnTo>
                    <a:pt x="9" y="122"/>
                  </a:lnTo>
                  <a:lnTo>
                    <a:pt x="4" y="128"/>
                  </a:lnTo>
                  <a:lnTo>
                    <a:pt x="0" y="151"/>
                  </a:lnTo>
                  <a:lnTo>
                    <a:pt x="20" y="170"/>
                  </a:lnTo>
                  <a:lnTo>
                    <a:pt x="24" y="170"/>
                  </a:lnTo>
                  <a:lnTo>
                    <a:pt x="34" y="194"/>
                  </a:lnTo>
                  <a:lnTo>
                    <a:pt x="40" y="194"/>
                  </a:lnTo>
                  <a:lnTo>
                    <a:pt x="50" y="226"/>
                  </a:lnTo>
                  <a:lnTo>
                    <a:pt x="48" y="250"/>
                  </a:lnTo>
                  <a:lnTo>
                    <a:pt x="71" y="256"/>
                  </a:lnTo>
                  <a:lnTo>
                    <a:pt x="95" y="232"/>
                  </a:lnTo>
                  <a:lnTo>
                    <a:pt x="107" y="244"/>
                  </a:lnTo>
                  <a:lnTo>
                    <a:pt x="137" y="323"/>
                  </a:lnTo>
                  <a:lnTo>
                    <a:pt x="133" y="336"/>
                  </a:lnTo>
                  <a:lnTo>
                    <a:pt x="138" y="356"/>
                  </a:lnTo>
                  <a:lnTo>
                    <a:pt x="134" y="382"/>
                  </a:lnTo>
                  <a:lnTo>
                    <a:pt x="154" y="337"/>
                  </a:lnTo>
                  <a:lnTo>
                    <a:pt x="154" y="337"/>
                  </a:lnTo>
                  <a:lnTo>
                    <a:pt x="154" y="337"/>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Freeform 597"/>
            <p:cNvSpPr>
              <a:spLocks noChangeAspect="1"/>
            </p:cNvSpPr>
            <p:nvPr/>
          </p:nvSpPr>
          <p:spPr bwMode="auto">
            <a:xfrm>
              <a:off x="6883400" y="3533775"/>
              <a:ext cx="233363" cy="482600"/>
            </a:xfrm>
            <a:custGeom>
              <a:avLst/>
              <a:gdLst>
                <a:gd name="T0" fmla="*/ 68 w 149"/>
                <a:gd name="T1" fmla="*/ 290 h 310"/>
                <a:gd name="T2" fmla="*/ 81 w 149"/>
                <a:gd name="T3" fmla="*/ 295 h 310"/>
                <a:gd name="T4" fmla="*/ 85 w 149"/>
                <a:gd name="T5" fmla="*/ 306 h 310"/>
                <a:gd name="T6" fmla="*/ 91 w 149"/>
                <a:gd name="T7" fmla="*/ 309 h 310"/>
                <a:gd name="T8" fmla="*/ 103 w 149"/>
                <a:gd name="T9" fmla="*/ 302 h 310"/>
                <a:gd name="T10" fmla="*/ 89 w 149"/>
                <a:gd name="T11" fmla="*/ 288 h 310"/>
                <a:gd name="T12" fmla="*/ 71 w 149"/>
                <a:gd name="T13" fmla="*/ 280 h 310"/>
                <a:gd name="T14" fmla="*/ 55 w 149"/>
                <a:gd name="T15" fmla="*/ 237 h 310"/>
                <a:gd name="T16" fmla="*/ 47 w 149"/>
                <a:gd name="T17" fmla="*/ 238 h 310"/>
                <a:gd name="T18" fmla="*/ 43 w 149"/>
                <a:gd name="T19" fmla="*/ 217 h 310"/>
                <a:gd name="T20" fmla="*/ 53 w 149"/>
                <a:gd name="T21" fmla="*/ 178 h 310"/>
                <a:gd name="T22" fmla="*/ 52 w 149"/>
                <a:gd name="T23" fmla="*/ 152 h 310"/>
                <a:gd name="T24" fmla="*/ 69 w 149"/>
                <a:gd name="T25" fmla="*/ 152 h 310"/>
                <a:gd name="T26" fmla="*/ 70 w 149"/>
                <a:gd name="T27" fmla="*/ 165 h 310"/>
                <a:gd name="T28" fmla="*/ 88 w 149"/>
                <a:gd name="T29" fmla="*/ 166 h 310"/>
                <a:gd name="T30" fmla="*/ 102 w 149"/>
                <a:gd name="T31" fmla="*/ 178 h 310"/>
                <a:gd name="T32" fmla="*/ 96 w 149"/>
                <a:gd name="T33" fmla="*/ 154 h 310"/>
                <a:gd name="T34" fmla="*/ 105 w 149"/>
                <a:gd name="T35" fmla="*/ 134 h 310"/>
                <a:gd name="T36" fmla="*/ 145 w 149"/>
                <a:gd name="T37" fmla="*/ 133 h 310"/>
                <a:gd name="T38" fmla="*/ 148 w 149"/>
                <a:gd name="T39" fmla="*/ 108 h 310"/>
                <a:gd name="T40" fmla="*/ 133 w 149"/>
                <a:gd name="T41" fmla="*/ 90 h 310"/>
                <a:gd name="T42" fmla="*/ 125 w 149"/>
                <a:gd name="T43" fmla="*/ 64 h 310"/>
                <a:gd name="T44" fmla="*/ 105 w 149"/>
                <a:gd name="T45" fmla="*/ 48 h 310"/>
                <a:gd name="T46" fmla="*/ 89 w 149"/>
                <a:gd name="T47" fmla="*/ 58 h 310"/>
                <a:gd name="T48" fmla="*/ 79 w 149"/>
                <a:gd name="T49" fmla="*/ 51 h 310"/>
                <a:gd name="T50" fmla="*/ 60 w 149"/>
                <a:gd name="T51" fmla="*/ 61 h 310"/>
                <a:gd name="T52" fmla="*/ 59 w 149"/>
                <a:gd name="T53" fmla="*/ 25 h 310"/>
                <a:gd name="T54" fmla="*/ 49 w 149"/>
                <a:gd name="T55" fmla="*/ 18 h 310"/>
                <a:gd name="T56" fmla="*/ 40 w 149"/>
                <a:gd name="T57" fmla="*/ 0 h 310"/>
                <a:gd name="T58" fmla="*/ 2 w 149"/>
                <a:gd name="T59" fmla="*/ 28 h 310"/>
                <a:gd name="T60" fmla="*/ 0 w 149"/>
                <a:gd name="T61" fmla="*/ 51 h 310"/>
                <a:gd name="T62" fmla="*/ 26 w 149"/>
                <a:gd name="T63" fmla="*/ 93 h 310"/>
                <a:gd name="T64" fmla="*/ 17 w 149"/>
                <a:gd name="T65" fmla="*/ 122 h 310"/>
                <a:gd name="T66" fmla="*/ 33 w 149"/>
                <a:gd name="T67" fmla="*/ 138 h 310"/>
                <a:gd name="T68" fmla="*/ 49 w 149"/>
                <a:gd name="T69" fmla="*/ 183 h 310"/>
                <a:gd name="T70" fmla="*/ 29 w 149"/>
                <a:gd name="T71" fmla="*/ 228 h 310"/>
                <a:gd name="T72" fmla="*/ 27 w 149"/>
                <a:gd name="T73" fmla="*/ 244 h 310"/>
                <a:gd name="T74" fmla="*/ 32 w 149"/>
                <a:gd name="T75" fmla="*/ 261 h 310"/>
                <a:gd name="T76" fmla="*/ 36 w 149"/>
                <a:gd name="T77" fmla="*/ 258 h 310"/>
                <a:gd name="T78" fmla="*/ 68 w 149"/>
                <a:gd name="T79" fmla="*/ 297 h 310"/>
                <a:gd name="T80" fmla="*/ 68 w 149"/>
                <a:gd name="T81" fmla="*/ 290 h 310"/>
                <a:gd name="T82" fmla="*/ 68 w 149"/>
                <a:gd name="T83" fmla="*/ 290 h 310"/>
                <a:gd name="T84" fmla="*/ 68 w 149"/>
                <a:gd name="T85" fmla="*/ 29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310">
                  <a:moveTo>
                    <a:pt x="68" y="290"/>
                  </a:moveTo>
                  <a:lnTo>
                    <a:pt x="81" y="295"/>
                  </a:lnTo>
                  <a:lnTo>
                    <a:pt x="85" y="306"/>
                  </a:lnTo>
                  <a:lnTo>
                    <a:pt x="91" y="309"/>
                  </a:lnTo>
                  <a:lnTo>
                    <a:pt x="103" y="302"/>
                  </a:lnTo>
                  <a:lnTo>
                    <a:pt x="89" y="288"/>
                  </a:lnTo>
                  <a:lnTo>
                    <a:pt x="71" y="280"/>
                  </a:lnTo>
                  <a:lnTo>
                    <a:pt x="55" y="237"/>
                  </a:lnTo>
                  <a:lnTo>
                    <a:pt x="47" y="238"/>
                  </a:lnTo>
                  <a:lnTo>
                    <a:pt x="43" y="217"/>
                  </a:lnTo>
                  <a:lnTo>
                    <a:pt x="53" y="178"/>
                  </a:lnTo>
                  <a:lnTo>
                    <a:pt x="52" y="152"/>
                  </a:lnTo>
                  <a:lnTo>
                    <a:pt x="69" y="152"/>
                  </a:lnTo>
                  <a:lnTo>
                    <a:pt x="70" y="165"/>
                  </a:lnTo>
                  <a:lnTo>
                    <a:pt x="88" y="166"/>
                  </a:lnTo>
                  <a:lnTo>
                    <a:pt x="102" y="178"/>
                  </a:lnTo>
                  <a:lnTo>
                    <a:pt x="96" y="154"/>
                  </a:lnTo>
                  <a:lnTo>
                    <a:pt x="105" y="134"/>
                  </a:lnTo>
                  <a:lnTo>
                    <a:pt x="145" y="133"/>
                  </a:lnTo>
                  <a:lnTo>
                    <a:pt x="148" y="108"/>
                  </a:lnTo>
                  <a:lnTo>
                    <a:pt x="133" y="90"/>
                  </a:lnTo>
                  <a:lnTo>
                    <a:pt x="125" y="64"/>
                  </a:lnTo>
                  <a:lnTo>
                    <a:pt x="105" y="48"/>
                  </a:lnTo>
                  <a:lnTo>
                    <a:pt x="89" y="58"/>
                  </a:lnTo>
                  <a:lnTo>
                    <a:pt x="79" y="51"/>
                  </a:lnTo>
                  <a:lnTo>
                    <a:pt x="60" y="61"/>
                  </a:lnTo>
                  <a:lnTo>
                    <a:pt x="59" y="25"/>
                  </a:lnTo>
                  <a:lnTo>
                    <a:pt x="49" y="18"/>
                  </a:lnTo>
                  <a:lnTo>
                    <a:pt x="40" y="0"/>
                  </a:lnTo>
                  <a:lnTo>
                    <a:pt x="2" y="28"/>
                  </a:lnTo>
                  <a:lnTo>
                    <a:pt x="0" y="51"/>
                  </a:lnTo>
                  <a:lnTo>
                    <a:pt x="26" y="93"/>
                  </a:lnTo>
                  <a:lnTo>
                    <a:pt x="17" y="122"/>
                  </a:lnTo>
                  <a:lnTo>
                    <a:pt x="33" y="138"/>
                  </a:lnTo>
                  <a:lnTo>
                    <a:pt x="49" y="183"/>
                  </a:lnTo>
                  <a:lnTo>
                    <a:pt x="29" y="228"/>
                  </a:lnTo>
                  <a:lnTo>
                    <a:pt x="27" y="244"/>
                  </a:lnTo>
                  <a:lnTo>
                    <a:pt x="32" y="261"/>
                  </a:lnTo>
                  <a:lnTo>
                    <a:pt x="36" y="258"/>
                  </a:lnTo>
                  <a:lnTo>
                    <a:pt x="68" y="297"/>
                  </a:lnTo>
                  <a:lnTo>
                    <a:pt x="68" y="290"/>
                  </a:lnTo>
                  <a:lnTo>
                    <a:pt x="68" y="290"/>
                  </a:lnTo>
                  <a:lnTo>
                    <a:pt x="68" y="29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Freeform 598"/>
            <p:cNvSpPr>
              <a:spLocks noChangeAspect="1"/>
            </p:cNvSpPr>
            <p:nvPr/>
          </p:nvSpPr>
          <p:spPr bwMode="auto">
            <a:xfrm>
              <a:off x="6991350" y="3986213"/>
              <a:ext cx="119063" cy="173037"/>
            </a:xfrm>
            <a:custGeom>
              <a:avLst/>
              <a:gdLst>
                <a:gd name="T0" fmla="*/ 0 w 76"/>
                <a:gd name="T1" fmla="*/ 5 h 111"/>
                <a:gd name="T2" fmla="*/ 0 w 76"/>
                <a:gd name="T3" fmla="*/ 0 h 111"/>
                <a:gd name="T4" fmla="*/ 13 w 76"/>
                <a:gd name="T5" fmla="*/ 5 h 111"/>
                <a:gd name="T6" fmla="*/ 17 w 76"/>
                <a:gd name="T7" fmla="*/ 16 h 111"/>
                <a:gd name="T8" fmla="*/ 23 w 76"/>
                <a:gd name="T9" fmla="*/ 19 h 111"/>
                <a:gd name="T10" fmla="*/ 35 w 76"/>
                <a:gd name="T11" fmla="*/ 12 h 111"/>
                <a:gd name="T12" fmla="*/ 59 w 76"/>
                <a:gd name="T13" fmla="*/ 38 h 111"/>
                <a:gd name="T14" fmla="*/ 59 w 76"/>
                <a:gd name="T15" fmla="*/ 80 h 111"/>
                <a:gd name="T16" fmla="*/ 75 w 76"/>
                <a:gd name="T17" fmla="*/ 110 h 111"/>
                <a:gd name="T18" fmla="*/ 61 w 76"/>
                <a:gd name="T19" fmla="*/ 110 h 111"/>
                <a:gd name="T20" fmla="*/ 23 w 76"/>
                <a:gd name="T21" fmla="*/ 80 h 111"/>
                <a:gd name="T22" fmla="*/ 6 w 76"/>
                <a:gd name="T23" fmla="*/ 52 h 111"/>
                <a:gd name="T24" fmla="*/ 0 w 76"/>
                <a:gd name="T25" fmla="*/ 5 h 111"/>
                <a:gd name="T26" fmla="*/ 0 w 76"/>
                <a:gd name="T27" fmla="*/ 5 h 111"/>
                <a:gd name="T28" fmla="*/ 0 w 76"/>
                <a:gd name="T29"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11">
                  <a:moveTo>
                    <a:pt x="0" y="5"/>
                  </a:moveTo>
                  <a:lnTo>
                    <a:pt x="0" y="0"/>
                  </a:lnTo>
                  <a:lnTo>
                    <a:pt x="13" y="5"/>
                  </a:lnTo>
                  <a:lnTo>
                    <a:pt x="17" y="16"/>
                  </a:lnTo>
                  <a:lnTo>
                    <a:pt x="23" y="19"/>
                  </a:lnTo>
                  <a:lnTo>
                    <a:pt x="35" y="12"/>
                  </a:lnTo>
                  <a:lnTo>
                    <a:pt x="59" y="38"/>
                  </a:lnTo>
                  <a:lnTo>
                    <a:pt x="59" y="80"/>
                  </a:lnTo>
                  <a:lnTo>
                    <a:pt x="75" y="110"/>
                  </a:lnTo>
                  <a:lnTo>
                    <a:pt x="61" y="110"/>
                  </a:lnTo>
                  <a:lnTo>
                    <a:pt x="23" y="80"/>
                  </a:lnTo>
                  <a:lnTo>
                    <a:pt x="6" y="52"/>
                  </a:lnTo>
                  <a:lnTo>
                    <a:pt x="0" y="5"/>
                  </a:lnTo>
                  <a:lnTo>
                    <a:pt x="0" y="5"/>
                  </a:lnTo>
                  <a:lnTo>
                    <a:pt x="0" y="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Freeform 599"/>
            <p:cNvSpPr>
              <a:spLocks noChangeAspect="1"/>
            </p:cNvSpPr>
            <p:nvPr/>
          </p:nvSpPr>
          <p:spPr bwMode="auto">
            <a:xfrm>
              <a:off x="6994525" y="3452813"/>
              <a:ext cx="236538" cy="469900"/>
            </a:xfrm>
            <a:custGeom>
              <a:avLst/>
              <a:gdLst>
                <a:gd name="T0" fmla="*/ 0 w 151"/>
                <a:gd name="T1" fmla="*/ 15 h 301"/>
                <a:gd name="T2" fmla="*/ 22 w 151"/>
                <a:gd name="T3" fmla="*/ 45 h 301"/>
                <a:gd name="T4" fmla="*/ 43 w 151"/>
                <a:gd name="T5" fmla="*/ 51 h 301"/>
                <a:gd name="T6" fmla="*/ 51 w 151"/>
                <a:gd name="T7" fmla="*/ 69 h 301"/>
                <a:gd name="T8" fmla="*/ 39 w 151"/>
                <a:gd name="T9" fmla="*/ 76 h 301"/>
                <a:gd name="T10" fmla="*/ 89 w 151"/>
                <a:gd name="T11" fmla="*/ 121 h 301"/>
                <a:gd name="T12" fmla="*/ 92 w 151"/>
                <a:gd name="T13" fmla="*/ 132 h 301"/>
                <a:gd name="T14" fmla="*/ 110 w 151"/>
                <a:gd name="T15" fmla="*/ 156 h 301"/>
                <a:gd name="T16" fmla="*/ 115 w 151"/>
                <a:gd name="T17" fmla="*/ 175 h 301"/>
                <a:gd name="T18" fmla="*/ 123 w 151"/>
                <a:gd name="T19" fmla="*/ 221 h 301"/>
                <a:gd name="T20" fmla="*/ 95 w 151"/>
                <a:gd name="T21" fmla="*/ 238 h 301"/>
                <a:gd name="T22" fmla="*/ 91 w 151"/>
                <a:gd name="T23" fmla="*/ 253 h 301"/>
                <a:gd name="T24" fmla="*/ 70 w 151"/>
                <a:gd name="T25" fmla="*/ 264 h 301"/>
                <a:gd name="T26" fmla="*/ 79 w 151"/>
                <a:gd name="T27" fmla="*/ 270 h 301"/>
                <a:gd name="T28" fmla="*/ 81 w 151"/>
                <a:gd name="T29" fmla="*/ 300 h 301"/>
                <a:gd name="T30" fmla="*/ 105 w 151"/>
                <a:gd name="T31" fmla="*/ 285 h 301"/>
                <a:gd name="T32" fmla="*/ 109 w 151"/>
                <a:gd name="T33" fmla="*/ 264 h 301"/>
                <a:gd name="T34" fmla="*/ 119 w 151"/>
                <a:gd name="T35" fmla="*/ 264 h 301"/>
                <a:gd name="T36" fmla="*/ 150 w 151"/>
                <a:gd name="T37" fmla="*/ 243 h 301"/>
                <a:gd name="T38" fmla="*/ 150 w 151"/>
                <a:gd name="T39" fmla="*/ 195 h 301"/>
                <a:gd name="T40" fmla="*/ 139 w 151"/>
                <a:gd name="T41" fmla="*/ 162 h 301"/>
                <a:gd name="T42" fmla="*/ 78 w 151"/>
                <a:gd name="T43" fmla="*/ 97 h 301"/>
                <a:gd name="T44" fmla="*/ 70 w 151"/>
                <a:gd name="T45" fmla="*/ 85 h 301"/>
                <a:gd name="T46" fmla="*/ 73 w 151"/>
                <a:gd name="T47" fmla="*/ 67 h 301"/>
                <a:gd name="T48" fmla="*/ 91 w 151"/>
                <a:gd name="T49" fmla="*/ 43 h 301"/>
                <a:gd name="T50" fmla="*/ 107 w 151"/>
                <a:gd name="T51" fmla="*/ 35 h 301"/>
                <a:gd name="T52" fmla="*/ 83 w 151"/>
                <a:gd name="T53" fmla="*/ 26 h 301"/>
                <a:gd name="T54" fmla="*/ 77 w 151"/>
                <a:gd name="T55" fmla="*/ 7 h 301"/>
                <a:gd name="T56" fmla="*/ 57 w 151"/>
                <a:gd name="T57" fmla="*/ 0 h 301"/>
                <a:gd name="T58" fmla="*/ 16 w 151"/>
                <a:gd name="T59" fmla="*/ 11 h 301"/>
                <a:gd name="T60" fmla="*/ 1 w 151"/>
                <a:gd name="T61" fmla="*/ 9 h 301"/>
                <a:gd name="T62" fmla="*/ 0 w 151"/>
                <a:gd name="T63" fmla="*/ 15 h 301"/>
                <a:gd name="T64" fmla="*/ 0 w 151"/>
                <a:gd name="T65" fmla="*/ 15 h 301"/>
                <a:gd name="T66" fmla="*/ 0 w 151"/>
                <a:gd name="T67" fmla="*/ 15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1" h="301">
                  <a:moveTo>
                    <a:pt x="0" y="15"/>
                  </a:moveTo>
                  <a:lnTo>
                    <a:pt x="22" y="45"/>
                  </a:lnTo>
                  <a:lnTo>
                    <a:pt x="43" y="51"/>
                  </a:lnTo>
                  <a:lnTo>
                    <a:pt x="51" y="69"/>
                  </a:lnTo>
                  <a:lnTo>
                    <a:pt x="39" y="76"/>
                  </a:lnTo>
                  <a:lnTo>
                    <a:pt x="89" y="121"/>
                  </a:lnTo>
                  <a:lnTo>
                    <a:pt x="92" y="132"/>
                  </a:lnTo>
                  <a:lnTo>
                    <a:pt x="110" y="156"/>
                  </a:lnTo>
                  <a:lnTo>
                    <a:pt x="115" y="175"/>
                  </a:lnTo>
                  <a:lnTo>
                    <a:pt x="123" y="221"/>
                  </a:lnTo>
                  <a:lnTo>
                    <a:pt x="95" y="238"/>
                  </a:lnTo>
                  <a:lnTo>
                    <a:pt x="91" y="253"/>
                  </a:lnTo>
                  <a:lnTo>
                    <a:pt x="70" y="264"/>
                  </a:lnTo>
                  <a:lnTo>
                    <a:pt x="79" y="270"/>
                  </a:lnTo>
                  <a:lnTo>
                    <a:pt x="81" y="300"/>
                  </a:lnTo>
                  <a:lnTo>
                    <a:pt x="105" y="285"/>
                  </a:lnTo>
                  <a:lnTo>
                    <a:pt x="109" y="264"/>
                  </a:lnTo>
                  <a:lnTo>
                    <a:pt x="119" y="264"/>
                  </a:lnTo>
                  <a:lnTo>
                    <a:pt x="150" y="243"/>
                  </a:lnTo>
                  <a:lnTo>
                    <a:pt x="150" y="195"/>
                  </a:lnTo>
                  <a:lnTo>
                    <a:pt x="139" y="162"/>
                  </a:lnTo>
                  <a:lnTo>
                    <a:pt x="78" y="97"/>
                  </a:lnTo>
                  <a:lnTo>
                    <a:pt x="70" y="85"/>
                  </a:lnTo>
                  <a:lnTo>
                    <a:pt x="73" y="67"/>
                  </a:lnTo>
                  <a:lnTo>
                    <a:pt x="91" y="43"/>
                  </a:lnTo>
                  <a:lnTo>
                    <a:pt x="107" y="35"/>
                  </a:lnTo>
                  <a:lnTo>
                    <a:pt x="83" y="26"/>
                  </a:lnTo>
                  <a:lnTo>
                    <a:pt x="77" y="7"/>
                  </a:lnTo>
                  <a:lnTo>
                    <a:pt x="57" y="0"/>
                  </a:lnTo>
                  <a:lnTo>
                    <a:pt x="16" y="11"/>
                  </a:lnTo>
                  <a:lnTo>
                    <a:pt x="1" y="9"/>
                  </a:lnTo>
                  <a:lnTo>
                    <a:pt x="0" y="15"/>
                  </a:lnTo>
                  <a:lnTo>
                    <a:pt x="0" y="15"/>
                  </a:lnTo>
                  <a:lnTo>
                    <a:pt x="0" y="1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 name="Freeform 600"/>
            <p:cNvSpPr>
              <a:spLocks noChangeAspect="1"/>
            </p:cNvSpPr>
            <p:nvPr/>
          </p:nvSpPr>
          <p:spPr bwMode="auto">
            <a:xfrm>
              <a:off x="7034213" y="3725863"/>
              <a:ext cx="153988" cy="141287"/>
            </a:xfrm>
            <a:custGeom>
              <a:avLst/>
              <a:gdLst>
                <a:gd name="T0" fmla="*/ 0 w 98"/>
                <a:gd name="T1" fmla="*/ 30 h 90"/>
                <a:gd name="T2" fmla="*/ 9 w 98"/>
                <a:gd name="T3" fmla="*/ 10 h 90"/>
                <a:gd name="T4" fmla="*/ 49 w 98"/>
                <a:gd name="T5" fmla="*/ 9 h 90"/>
                <a:gd name="T6" fmla="*/ 66 w 98"/>
                <a:gd name="T7" fmla="*/ 14 h 90"/>
                <a:gd name="T8" fmla="*/ 67 w 98"/>
                <a:gd name="T9" fmla="*/ 7 h 90"/>
                <a:gd name="T10" fmla="*/ 89 w 98"/>
                <a:gd name="T11" fmla="*/ 0 h 90"/>
                <a:gd name="T12" fmla="*/ 97 w 98"/>
                <a:gd name="T13" fmla="*/ 46 h 90"/>
                <a:gd name="T14" fmla="*/ 69 w 98"/>
                <a:gd name="T15" fmla="*/ 63 h 90"/>
                <a:gd name="T16" fmla="*/ 65 w 98"/>
                <a:gd name="T17" fmla="*/ 78 h 90"/>
                <a:gd name="T18" fmla="*/ 44 w 98"/>
                <a:gd name="T19" fmla="*/ 89 h 90"/>
                <a:gd name="T20" fmla="*/ 21 w 98"/>
                <a:gd name="T21" fmla="*/ 78 h 90"/>
                <a:gd name="T22" fmla="*/ 6 w 98"/>
                <a:gd name="T23" fmla="*/ 54 h 90"/>
                <a:gd name="T24" fmla="*/ 0 w 98"/>
                <a:gd name="T25" fmla="*/ 30 h 90"/>
                <a:gd name="T26" fmla="*/ 0 w 98"/>
                <a:gd name="T27" fmla="*/ 30 h 90"/>
                <a:gd name="T28" fmla="*/ 0 w 98"/>
                <a:gd name="T29" fmla="*/ 3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90">
                  <a:moveTo>
                    <a:pt x="0" y="30"/>
                  </a:moveTo>
                  <a:lnTo>
                    <a:pt x="9" y="10"/>
                  </a:lnTo>
                  <a:lnTo>
                    <a:pt x="49" y="9"/>
                  </a:lnTo>
                  <a:lnTo>
                    <a:pt x="66" y="14"/>
                  </a:lnTo>
                  <a:lnTo>
                    <a:pt x="67" y="7"/>
                  </a:lnTo>
                  <a:lnTo>
                    <a:pt x="89" y="0"/>
                  </a:lnTo>
                  <a:lnTo>
                    <a:pt x="97" y="46"/>
                  </a:lnTo>
                  <a:lnTo>
                    <a:pt x="69" y="63"/>
                  </a:lnTo>
                  <a:lnTo>
                    <a:pt x="65" y="78"/>
                  </a:lnTo>
                  <a:lnTo>
                    <a:pt x="44" y="89"/>
                  </a:lnTo>
                  <a:lnTo>
                    <a:pt x="21" y="78"/>
                  </a:lnTo>
                  <a:lnTo>
                    <a:pt x="6" y="54"/>
                  </a:lnTo>
                  <a:lnTo>
                    <a:pt x="0" y="30"/>
                  </a:lnTo>
                  <a:lnTo>
                    <a:pt x="0" y="30"/>
                  </a:lnTo>
                  <a:lnTo>
                    <a:pt x="0" y="3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 name="Freeform 601"/>
            <p:cNvSpPr>
              <a:spLocks noChangeAspect="1"/>
            </p:cNvSpPr>
            <p:nvPr/>
          </p:nvSpPr>
          <p:spPr bwMode="auto">
            <a:xfrm>
              <a:off x="6946900" y="3471863"/>
              <a:ext cx="228600" cy="279400"/>
            </a:xfrm>
            <a:custGeom>
              <a:avLst/>
              <a:gdLst>
                <a:gd name="T0" fmla="*/ 145 w 146"/>
                <a:gd name="T1" fmla="*/ 163 h 178"/>
                <a:gd name="T2" fmla="*/ 140 w 146"/>
                <a:gd name="T3" fmla="*/ 144 h 178"/>
                <a:gd name="T4" fmla="*/ 122 w 146"/>
                <a:gd name="T5" fmla="*/ 120 h 178"/>
                <a:gd name="T6" fmla="*/ 119 w 146"/>
                <a:gd name="T7" fmla="*/ 109 h 178"/>
                <a:gd name="T8" fmla="*/ 69 w 146"/>
                <a:gd name="T9" fmla="*/ 64 h 178"/>
                <a:gd name="T10" fmla="*/ 81 w 146"/>
                <a:gd name="T11" fmla="*/ 57 h 178"/>
                <a:gd name="T12" fmla="*/ 73 w 146"/>
                <a:gd name="T13" fmla="*/ 39 h 178"/>
                <a:gd name="T14" fmla="*/ 52 w 146"/>
                <a:gd name="T15" fmla="*/ 33 h 178"/>
                <a:gd name="T16" fmla="*/ 30 w 146"/>
                <a:gd name="T17" fmla="*/ 3 h 178"/>
                <a:gd name="T18" fmla="*/ 21 w 146"/>
                <a:gd name="T19" fmla="*/ 0 h 178"/>
                <a:gd name="T20" fmla="*/ 22 w 146"/>
                <a:gd name="T21" fmla="*/ 25 h 178"/>
                <a:gd name="T22" fmla="*/ 17 w 146"/>
                <a:gd name="T23" fmla="*/ 27 h 178"/>
                <a:gd name="T24" fmla="*/ 13 w 146"/>
                <a:gd name="T25" fmla="*/ 18 h 178"/>
                <a:gd name="T26" fmla="*/ 0 w 146"/>
                <a:gd name="T27" fmla="*/ 39 h 178"/>
                <a:gd name="T28" fmla="*/ 9 w 146"/>
                <a:gd name="T29" fmla="*/ 57 h 178"/>
                <a:gd name="T30" fmla="*/ 19 w 146"/>
                <a:gd name="T31" fmla="*/ 64 h 178"/>
                <a:gd name="T32" fmla="*/ 20 w 146"/>
                <a:gd name="T33" fmla="*/ 100 h 178"/>
                <a:gd name="T34" fmla="*/ 39 w 146"/>
                <a:gd name="T35" fmla="*/ 90 h 178"/>
                <a:gd name="T36" fmla="*/ 49 w 146"/>
                <a:gd name="T37" fmla="*/ 97 h 178"/>
                <a:gd name="T38" fmla="*/ 65 w 146"/>
                <a:gd name="T39" fmla="*/ 87 h 178"/>
                <a:gd name="T40" fmla="*/ 85 w 146"/>
                <a:gd name="T41" fmla="*/ 103 h 178"/>
                <a:gd name="T42" fmla="*/ 93 w 146"/>
                <a:gd name="T43" fmla="*/ 129 h 178"/>
                <a:gd name="T44" fmla="*/ 108 w 146"/>
                <a:gd name="T45" fmla="*/ 147 h 178"/>
                <a:gd name="T46" fmla="*/ 105 w 146"/>
                <a:gd name="T47" fmla="*/ 172 h 178"/>
                <a:gd name="T48" fmla="*/ 122 w 146"/>
                <a:gd name="T49" fmla="*/ 177 h 178"/>
                <a:gd name="T50" fmla="*/ 123 w 146"/>
                <a:gd name="T51" fmla="*/ 170 h 178"/>
                <a:gd name="T52" fmla="*/ 145 w 146"/>
                <a:gd name="T53" fmla="*/ 163 h 178"/>
                <a:gd name="T54" fmla="*/ 145 w 146"/>
                <a:gd name="T55" fmla="*/ 163 h 178"/>
                <a:gd name="T56" fmla="*/ 145 w 146"/>
                <a:gd name="T57" fmla="*/ 16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8">
                  <a:moveTo>
                    <a:pt x="145" y="163"/>
                  </a:moveTo>
                  <a:lnTo>
                    <a:pt x="140" y="144"/>
                  </a:lnTo>
                  <a:lnTo>
                    <a:pt x="122" y="120"/>
                  </a:lnTo>
                  <a:lnTo>
                    <a:pt x="119" y="109"/>
                  </a:lnTo>
                  <a:lnTo>
                    <a:pt x="69" y="64"/>
                  </a:lnTo>
                  <a:lnTo>
                    <a:pt x="81" y="57"/>
                  </a:lnTo>
                  <a:lnTo>
                    <a:pt x="73" y="39"/>
                  </a:lnTo>
                  <a:lnTo>
                    <a:pt x="52" y="33"/>
                  </a:lnTo>
                  <a:lnTo>
                    <a:pt x="30" y="3"/>
                  </a:lnTo>
                  <a:lnTo>
                    <a:pt x="21" y="0"/>
                  </a:lnTo>
                  <a:lnTo>
                    <a:pt x="22" y="25"/>
                  </a:lnTo>
                  <a:lnTo>
                    <a:pt x="17" y="27"/>
                  </a:lnTo>
                  <a:lnTo>
                    <a:pt x="13" y="18"/>
                  </a:lnTo>
                  <a:lnTo>
                    <a:pt x="0" y="39"/>
                  </a:lnTo>
                  <a:lnTo>
                    <a:pt x="9" y="57"/>
                  </a:lnTo>
                  <a:lnTo>
                    <a:pt x="19" y="64"/>
                  </a:lnTo>
                  <a:lnTo>
                    <a:pt x="20" y="100"/>
                  </a:lnTo>
                  <a:lnTo>
                    <a:pt x="39" y="90"/>
                  </a:lnTo>
                  <a:lnTo>
                    <a:pt x="49" y="97"/>
                  </a:lnTo>
                  <a:lnTo>
                    <a:pt x="65" y="87"/>
                  </a:lnTo>
                  <a:lnTo>
                    <a:pt x="85" y="103"/>
                  </a:lnTo>
                  <a:lnTo>
                    <a:pt x="93" y="129"/>
                  </a:lnTo>
                  <a:lnTo>
                    <a:pt x="108" y="147"/>
                  </a:lnTo>
                  <a:lnTo>
                    <a:pt x="105" y="172"/>
                  </a:lnTo>
                  <a:lnTo>
                    <a:pt x="122" y="177"/>
                  </a:lnTo>
                  <a:lnTo>
                    <a:pt x="123" y="170"/>
                  </a:lnTo>
                  <a:lnTo>
                    <a:pt x="145" y="163"/>
                  </a:lnTo>
                  <a:lnTo>
                    <a:pt x="145" y="163"/>
                  </a:lnTo>
                  <a:lnTo>
                    <a:pt x="145" y="163"/>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 name="Freeform 602"/>
            <p:cNvSpPr>
              <a:spLocks noChangeAspect="1"/>
            </p:cNvSpPr>
            <p:nvPr/>
          </p:nvSpPr>
          <p:spPr bwMode="auto">
            <a:xfrm>
              <a:off x="6578600" y="3344863"/>
              <a:ext cx="147638" cy="184150"/>
            </a:xfrm>
            <a:custGeom>
              <a:avLst/>
              <a:gdLst>
                <a:gd name="T0" fmla="*/ 13 w 95"/>
                <a:gd name="T1" fmla="*/ 45 h 118"/>
                <a:gd name="T2" fmla="*/ 0 w 95"/>
                <a:gd name="T3" fmla="*/ 35 h 118"/>
                <a:gd name="T4" fmla="*/ 9 w 95"/>
                <a:gd name="T5" fmla="*/ 19 h 118"/>
                <a:gd name="T6" fmla="*/ 3 w 95"/>
                <a:gd name="T7" fmla="*/ 18 h 118"/>
                <a:gd name="T8" fmla="*/ 1 w 95"/>
                <a:gd name="T9" fmla="*/ 8 h 118"/>
                <a:gd name="T10" fmla="*/ 8 w 95"/>
                <a:gd name="T11" fmla="*/ 0 h 118"/>
                <a:gd name="T12" fmla="*/ 12 w 95"/>
                <a:gd name="T13" fmla="*/ 8 h 118"/>
                <a:gd name="T14" fmla="*/ 14 w 95"/>
                <a:gd name="T15" fmla="*/ 0 h 118"/>
                <a:gd name="T16" fmla="*/ 26 w 95"/>
                <a:gd name="T17" fmla="*/ 7 h 118"/>
                <a:gd name="T18" fmla="*/ 36 w 95"/>
                <a:gd name="T19" fmla="*/ 24 h 118"/>
                <a:gd name="T20" fmla="*/ 78 w 95"/>
                <a:gd name="T21" fmla="*/ 29 h 118"/>
                <a:gd name="T22" fmla="*/ 60 w 95"/>
                <a:gd name="T23" fmla="*/ 50 h 118"/>
                <a:gd name="T24" fmla="*/ 61 w 95"/>
                <a:gd name="T25" fmla="*/ 58 h 118"/>
                <a:gd name="T26" fmla="*/ 72 w 95"/>
                <a:gd name="T27" fmla="*/ 68 h 118"/>
                <a:gd name="T28" fmla="*/ 78 w 95"/>
                <a:gd name="T29" fmla="*/ 55 h 118"/>
                <a:gd name="T30" fmla="*/ 84 w 95"/>
                <a:gd name="T31" fmla="*/ 61 h 118"/>
                <a:gd name="T32" fmla="*/ 94 w 95"/>
                <a:gd name="T33" fmla="*/ 94 h 118"/>
                <a:gd name="T34" fmla="*/ 90 w 95"/>
                <a:gd name="T35" fmla="*/ 117 h 118"/>
                <a:gd name="T36" fmla="*/ 70 w 95"/>
                <a:gd name="T37" fmla="*/ 76 h 118"/>
                <a:gd name="T38" fmla="*/ 51 w 95"/>
                <a:gd name="T39" fmla="*/ 96 h 118"/>
                <a:gd name="T40" fmla="*/ 28 w 95"/>
                <a:gd name="T41" fmla="*/ 100 h 118"/>
                <a:gd name="T42" fmla="*/ 13 w 95"/>
                <a:gd name="T43" fmla="*/ 45 h 118"/>
                <a:gd name="T44" fmla="*/ 13 w 95"/>
                <a:gd name="T45" fmla="*/ 45 h 118"/>
                <a:gd name="T46" fmla="*/ 13 w 95"/>
                <a:gd name="T47" fmla="*/ 4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118">
                  <a:moveTo>
                    <a:pt x="13" y="45"/>
                  </a:moveTo>
                  <a:lnTo>
                    <a:pt x="0" y="35"/>
                  </a:lnTo>
                  <a:lnTo>
                    <a:pt x="9" y="19"/>
                  </a:lnTo>
                  <a:lnTo>
                    <a:pt x="3" y="18"/>
                  </a:lnTo>
                  <a:lnTo>
                    <a:pt x="1" y="8"/>
                  </a:lnTo>
                  <a:lnTo>
                    <a:pt x="8" y="0"/>
                  </a:lnTo>
                  <a:lnTo>
                    <a:pt x="12" y="8"/>
                  </a:lnTo>
                  <a:lnTo>
                    <a:pt x="14" y="0"/>
                  </a:lnTo>
                  <a:lnTo>
                    <a:pt x="26" y="7"/>
                  </a:lnTo>
                  <a:lnTo>
                    <a:pt x="36" y="24"/>
                  </a:lnTo>
                  <a:lnTo>
                    <a:pt x="78" y="29"/>
                  </a:lnTo>
                  <a:lnTo>
                    <a:pt x="60" y="50"/>
                  </a:lnTo>
                  <a:lnTo>
                    <a:pt x="61" y="58"/>
                  </a:lnTo>
                  <a:lnTo>
                    <a:pt x="72" y="68"/>
                  </a:lnTo>
                  <a:lnTo>
                    <a:pt x="78" y="55"/>
                  </a:lnTo>
                  <a:lnTo>
                    <a:pt x="84" y="61"/>
                  </a:lnTo>
                  <a:lnTo>
                    <a:pt x="94" y="94"/>
                  </a:lnTo>
                  <a:lnTo>
                    <a:pt x="90" y="117"/>
                  </a:lnTo>
                  <a:lnTo>
                    <a:pt x="70" y="76"/>
                  </a:lnTo>
                  <a:lnTo>
                    <a:pt x="51" y="96"/>
                  </a:lnTo>
                  <a:lnTo>
                    <a:pt x="28" y="100"/>
                  </a:lnTo>
                  <a:lnTo>
                    <a:pt x="13" y="45"/>
                  </a:lnTo>
                  <a:lnTo>
                    <a:pt x="13" y="45"/>
                  </a:lnTo>
                  <a:lnTo>
                    <a:pt x="13" y="4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 name="Freeform 603"/>
            <p:cNvSpPr>
              <a:spLocks noChangeAspect="1"/>
            </p:cNvSpPr>
            <p:nvPr/>
          </p:nvSpPr>
          <p:spPr bwMode="auto">
            <a:xfrm>
              <a:off x="6589713" y="3284538"/>
              <a:ext cx="96838" cy="53975"/>
            </a:xfrm>
            <a:custGeom>
              <a:avLst/>
              <a:gdLst>
                <a:gd name="T0" fmla="*/ 51 w 62"/>
                <a:gd name="T1" fmla="*/ 11 h 33"/>
                <a:gd name="T2" fmla="*/ 18 w 62"/>
                <a:gd name="T3" fmla="*/ 0 h 33"/>
                <a:gd name="T4" fmla="*/ 2 w 62"/>
                <a:gd name="T5" fmla="*/ 21 h 33"/>
                <a:gd name="T6" fmla="*/ 0 w 62"/>
                <a:gd name="T7" fmla="*/ 24 h 33"/>
                <a:gd name="T8" fmla="*/ 10 w 62"/>
                <a:gd name="T9" fmla="*/ 32 h 33"/>
                <a:gd name="T10" fmla="*/ 54 w 62"/>
                <a:gd name="T11" fmla="*/ 30 h 33"/>
                <a:gd name="T12" fmla="*/ 61 w 62"/>
                <a:gd name="T13" fmla="*/ 22 h 33"/>
                <a:gd name="T14" fmla="*/ 51 w 62"/>
                <a:gd name="T15" fmla="*/ 11 h 33"/>
                <a:gd name="T16" fmla="*/ 51 w 62"/>
                <a:gd name="T17" fmla="*/ 11 h 33"/>
                <a:gd name="T18" fmla="*/ 51 w 62"/>
                <a:gd name="T1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3">
                  <a:moveTo>
                    <a:pt x="51" y="11"/>
                  </a:moveTo>
                  <a:lnTo>
                    <a:pt x="18" y="0"/>
                  </a:lnTo>
                  <a:lnTo>
                    <a:pt x="2" y="21"/>
                  </a:lnTo>
                  <a:lnTo>
                    <a:pt x="0" y="24"/>
                  </a:lnTo>
                  <a:lnTo>
                    <a:pt x="10" y="32"/>
                  </a:lnTo>
                  <a:lnTo>
                    <a:pt x="54" y="30"/>
                  </a:lnTo>
                  <a:lnTo>
                    <a:pt x="61" y="22"/>
                  </a:lnTo>
                  <a:lnTo>
                    <a:pt x="51" y="11"/>
                  </a:lnTo>
                  <a:lnTo>
                    <a:pt x="51" y="11"/>
                  </a:lnTo>
                  <a:lnTo>
                    <a:pt x="51" y="11"/>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9" name="Freeform 604"/>
            <p:cNvSpPr>
              <a:spLocks noChangeAspect="1"/>
            </p:cNvSpPr>
            <p:nvPr/>
          </p:nvSpPr>
          <p:spPr bwMode="auto">
            <a:xfrm>
              <a:off x="6761163" y="3770313"/>
              <a:ext cx="6350" cy="50800"/>
            </a:xfrm>
            <a:custGeom>
              <a:avLst/>
              <a:gdLst>
                <a:gd name="T0" fmla="*/ 3 w 4"/>
                <a:gd name="T1" fmla="*/ 0 h 33"/>
                <a:gd name="T2" fmla="*/ 0 w 4"/>
                <a:gd name="T3" fmla="*/ 32 h 33"/>
                <a:gd name="T4" fmla="*/ 3 w 4"/>
                <a:gd name="T5" fmla="*/ 0 h 33"/>
                <a:gd name="T6" fmla="*/ 3 w 4"/>
                <a:gd name="T7" fmla="*/ 0 h 33"/>
              </a:gdLst>
              <a:ahLst/>
              <a:cxnLst>
                <a:cxn ang="0">
                  <a:pos x="T0" y="T1"/>
                </a:cxn>
                <a:cxn ang="0">
                  <a:pos x="T2" y="T3"/>
                </a:cxn>
                <a:cxn ang="0">
                  <a:pos x="T4" y="T5"/>
                </a:cxn>
                <a:cxn ang="0">
                  <a:pos x="T6" y="T7"/>
                </a:cxn>
              </a:cxnLst>
              <a:rect l="0" t="0" r="r" b="b"/>
              <a:pathLst>
                <a:path w="4" h="33">
                  <a:moveTo>
                    <a:pt x="3" y="0"/>
                  </a:moveTo>
                  <a:lnTo>
                    <a:pt x="0" y="32"/>
                  </a:lnTo>
                  <a:lnTo>
                    <a:pt x="3" y="0"/>
                  </a:lnTo>
                  <a:lnTo>
                    <a:pt x="3"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 name="Freeform 605"/>
            <p:cNvSpPr>
              <a:spLocks noChangeAspect="1"/>
            </p:cNvSpPr>
            <p:nvPr/>
          </p:nvSpPr>
          <p:spPr bwMode="auto">
            <a:xfrm>
              <a:off x="6759575" y="3857625"/>
              <a:ext cx="1588"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 name="Freeform 606"/>
            <p:cNvSpPr>
              <a:spLocks noChangeAspect="1"/>
            </p:cNvSpPr>
            <p:nvPr/>
          </p:nvSpPr>
          <p:spPr bwMode="auto">
            <a:xfrm>
              <a:off x="6800850" y="3975100"/>
              <a:ext cx="1588" cy="0"/>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2" name="Freeform 607"/>
            <p:cNvSpPr>
              <a:spLocks noChangeAspect="1"/>
            </p:cNvSpPr>
            <p:nvPr/>
          </p:nvSpPr>
          <p:spPr bwMode="auto">
            <a:xfrm>
              <a:off x="6908800" y="4154488"/>
              <a:ext cx="20638" cy="31750"/>
            </a:xfrm>
            <a:custGeom>
              <a:avLst/>
              <a:gdLst>
                <a:gd name="T0" fmla="*/ 0 w 14"/>
                <a:gd name="T1" fmla="*/ 4 h 20"/>
                <a:gd name="T2" fmla="*/ 13 w 14"/>
                <a:gd name="T3" fmla="*/ 19 h 20"/>
                <a:gd name="T4" fmla="*/ 13 w 14"/>
                <a:gd name="T5" fmla="*/ 10 h 20"/>
                <a:gd name="T6" fmla="*/ 5 w 14"/>
                <a:gd name="T7" fmla="*/ 0 h 20"/>
                <a:gd name="T8" fmla="*/ 0 w 14"/>
                <a:gd name="T9" fmla="*/ 4 h 20"/>
                <a:gd name="T10" fmla="*/ 0 w 14"/>
                <a:gd name="T11" fmla="*/ 4 h 20"/>
                <a:gd name="T12" fmla="*/ 0 w 14"/>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14" h="20">
                  <a:moveTo>
                    <a:pt x="0" y="4"/>
                  </a:moveTo>
                  <a:lnTo>
                    <a:pt x="13" y="19"/>
                  </a:lnTo>
                  <a:lnTo>
                    <a:pt x="13" y="10"/>
                  </a:lnTo>
                  <a:lnTo>
                    <a:pt x="5" y="0"/>
                  </a:lnTo>
                  <a:lnTo>
                    <a:pt x="0" y="4"/>
                  </a:lnTo>
                  <a:lnTo>
                    <a:pt x="0" y="4"/>
                  </a:lnTo>
                  <a:lnTo>
                    <a:pt x="0" y="4"/>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 name="Freeform 608"/>
            <p:cNvSpPr>
              <a:spLocks noChangeAspect="1"/>
            </p:cNvSpPr>
            <p:nvPr/>
          </p:nvSpPr>
          <p:spPr bwMode="auto">
            <a:xfrm>
              <a:off x="6951663" y="4230688"/>
              <a:ext cx="19050" cy="30162"/>
            </a:xfrm>
            <a:custGeom>
              <a:avLst/>
              <a:gdLst>
                <a:gd name="T0" fmla="*/ 0 w 12"/>
                <a:gd name="T1" fmla="*/ 4 h 19"/>
                <a:gd name="T2" fmla="*/ 6 w 12"/>
                <a:gd name="T3" fmla="*/ 18 h 19"/>
                <a:gd name="T4" fmla="*/ 11 w 12"/>
                <a:gd name="T5" fmla="*/ 17 h 19"/>
                <a:gd name="T6" fmla="*/ 4 w 12"/>
                <a:gd name="T7" fmla="*/ 0 h 19"/>
                <a:gd name="T8" fmla="*/ 0 w 12"/>
                <a:gd name="T9" fmla="*/ 4 h 19"/>
                <a:gd name="T10" fmla="*/ 0 w 12"/>
                <a:gd name="T11" fmla="*/ 4 h 19"/>
                <a:gd name="T12" fmla="*/ 0 w 12"/>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0" y="4"/>
                  </a:moveTo>
                  <a:lnTo>
                    <a:pt x="6" y="18"/>
                  </a:lnTo>
                  <a:lnTo>
                    <a:pt x="11" y="17"/>
                  </a:lnTo>
                  <a:lnTo>
                    <a:pt x="4" y="0"/>
                  </a:lnTo>
                  <a:lnTo>
                    <a:pt x="0" y="4"/>
                  </a:lnTo>
                  <a:lnTo>
                    <a:pt x="0" y="4"/>
                  </a:lnTo>
                  <a:lnTo>
                    <a:pt x="0" y="4"/>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4" name="Freeform 609"/>
            <p:cNvSpPr>
              <a:spLocks noChangeAspect="1"/>
            </p:cNvSpPr>
            <p:nvPr/>
          </p:nvSpPr>
          <p:spPr bwMode="auto">
            <a:xfrm>
              <a:off x="7050088" y="4378325"/>
              <a:ext cx="1588" cy="3175"/>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Freeform 610"/>
            <p:cNvSpPr>
              <a:spLocks noChangeAspect="1"/>
            </p:cNvSpPr>
            <p:nvPr/>
          </p:nvSpPr>
          <p:spPr bwMode="auto">
            <a:xfrm>
              <a:off x="7137400" y="4541838"/>
              <a:ext cx="1588"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 name="Freeform 611"/>
            <p:cNvSpPr>
              <a:spLocks noChangeAspect="1"/>
            </p:cNvSpPr>
            <p:nvPr/>
          </p:nvSpPr>
          <p:spPr bwMode="auto">
            <a:xfrm>
              <a:off x="6396038" y="3884613"/>
              <a:ext cx="65088" cy="123825"/>
            </a:xfrm>
            <a:custGeom>
              <a:avLst/>
              <a:gdLst>
                <a:gd name="T0" fmla="*/ 0 w 40"/>
                <a:gd name="T1" fmla="*/ 35 h 79"/>
                <a:gd name="T2" fmla="*/ 11 w 40"/>
                <a:gd name="T3" fmla="*/ 78 h 79"/>
                <a:gd name="T4" fmla="*/ 28 w 40"/>
                <a:gd name="T5" fmla="*/ 75 h 79"/>
                <a:gd name="T6" fmla="*/ 36 w 40"/>
                <a:gd name="T7" fmla="*/ 68 h 79"/>
                <a:gd name="T8" fmla="*/ 39 w 40"/>
                <a:gd name="T9" fmla="*/ 45 h 79"/>
                <a:gd name="T10" fmla="*/ 13 w 40"/>
                <a:gd name="T11" fmla="*/ 6 h 79"/>
                <a:gd name="T12" fmla="*/ 2 w 40"/>
                <a:gd name="T13" fmla="*/ 0 h 79"/>
                <a:gd name="T14" fmla="*/ 7 w 40"/>
                <a:gd name="T15" fmla="*/ 8 h 79"/>
                <a:gd name="T16" fmla="*/ 0 w 40"/>
                <a:gd name="T17" fmla="*/ 35 h 79"/>
                <a:gd name="T18" fmla="*/ 0 w 40"/>
                <a:gd name="T19" fmla="*/ 35 h 79"/>
                <a:gd name="T20" fmla="*/ 0 w 40"/>
                <a:gd name="T21" fmla="*/ 3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79">
                  <a:moveTo>
                    <a:pt x="0" y="35"/>
                  </a:moveTo>
                  <a:lnTo>
                    <a:pt x="11" y="78"/>
                  </a:lnTo>
                  <a:lnTo>
                    <a:pt x="28" y="75"/>
                  </a:lnTo>
                  <a:lnTo>
                    <a:pt x="36" y="68"/>
                  </a:lnTo>
                  <a:lnTo>
                    <a:pt x="39" y="45"/>
                  </a:lnTo>
                  <a:lnTo>
                    <a:pt x="13" y="6"/>
                  </a:lnTo>
                  <a:lnTo>
                    <a:pt x="2" y="0"/>
                  </a:lnTo>
                  <a:lnTo>
                    <a:pt x="7" y="8"/>
                  </a:lnTo>
                  <a:lnTo>
                    <a:pt x="0" y="35"/>
                  </a:lnTo>
                  <a:lnTo>
                    <a:pt x="0" y="35"/>
                  </a:lnTo>
                  <a:lnTo>
                    <a:pt x="0" y="3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 name="Freeform 612"/>
            <p:cNvSpPr>
              <a:spLocks noChangeAspect="1"/>
            </p:cNvSpPr>
            <p:nvPr/>
          </p:nvSpPr>
          <p:spPr bwMode="auto">
            <a:xfrm>
              <a:off x="7189788" y="3554413"/>
              <a:ext cx="65088" cy="60325"/>
            </a:xfrm>
            <a:custGeom>
              <a:avLst/>
              <a:gdLst>
                <a:gd name="T0" fmla="*/ 0 w 41"/>
                <a:gd name="T1" fmla="*/ 13 h 38"/>
                <a:gd name="T2" fmla="*/ 5 w 41"/>
                <a:gd name="T3" fmla="*/ 31 h 38"/>
                <a:gd name="T4" fmla="*/ 20 w 41"/>
                <a:gd name="T5" fmla="*/ 37 h 38"/>
                <a:gd name="T6" fmla="*/ 34 w 41"/>
                <a:gd name="T7" fmla="*/ 26 h 38"/>
                <a:gd name="T8" fmla="*/ 40 w 41"/>
                <a:gd name="T9" fmla="*/ 0 h 38"/>
                <a:gd name="T10" fmla="*/ 14 w 41"/>
                <a:gd name="T11" fmla="*/ 2 h 38"/>
                <a:gd name="T12" fmla="*/ 0 w 41"/>
                <a:gd name="T13" fmla="*/ 13 h 38"/>
                <a:gd name="T14" fmla="*/ 0 w 41"/>
                <a:gd name="T15" fmla="*/ 13 h 38"/>
                <a:gd name="T16" fmla="*/ 0 w 41"/>
                <a:gd name="T17"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8">
                  <a:moveTo>
                    <a:pt x="0" y="13"/>
                  </a:moveTo>
                  <a:lnTo>
                    <a:pt x="5" y="31"/>
                  </a:lnTo>
                  <a:lnTo>
                    <a:pt x="20" y="37"/>
                  </a:lnTo>
                  <a:lnTo>
                    <a:pt x="34" y="26"/>
                  </a:lnTo>
                  <a:lnTo>
                    <a:pt x="40" y="0"/>
                  </a:lnTo>
                  <a:lnTo>
                    <a:pt x="14" y="2"/>
                  </a:lnTo>
                  <a:lnTo>
                    <a:pt x="0" y="13"/>
                  </a:lnTo>
                  <a:lnTo>
                    <a:pt x="0" y="13"/>
                  </a:lnTo>
                  <a:lnTo>
                    <a:pt x="0" y="13"/>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 name="Freeform 613"/>
            <p:cNvSpPr>
              <a:spLocks noChangeAspect="1"/>
            </p:cNvSpPr>
            <p:nvPr/>
          </p:nvSpPr>
          <p:spPr bwMode="auto">
            <a:xfrm>
              <a:off x="7493000" y="3384550"/>
              <a:ext cx="39688" cy="107950"/>
            </a:xfrm>
            <a:custGeom>
              <a:avLst/>
              <a:gdLst>
                <a:gd name="T0" fmla="*/ 0 w 26"/>
                <a:gd name="T1" fmla="*/ 33 h 69"/>
                <a:gd name="T2" fmla="*/ 6 w 26"/>
                <a:gd name="T3" fmla="*/ 55 h 69"/>
                <a:gd name="T4" fmla="*/ 18 w 26"/>
                <a:gd name="T5" fmla="*/ 68 h 69"/>
                <a:gd name="T6" fmla="*/ 25 w 26"/>
                <a:gd name="T7" fmla="*/ 3 h 69"/>
                <a:gd name="T8" fmla="*/ 19 w 26"/>
                <a:gd name="T9" fmla="*/ 0 h 69"/>
                <a:gd name="T10" fmla="*/ 11 w 26"/>
                <a:gd name="T11" fmla="*/ 5 h 69"/>
                <a:gd name="T12" fmla="*/ 0 w 26"/>
                <a:gd name="T13" fmla="*/ 33 h 69"/>
                <a:gd name="T14" fmla="*/ 0 w 26"/>
                <a:gd name="T15" fmla="*/ 33 h 69"/>
                <a:gd name="T16" fmla="*/ 0 w 26"/>
                <a:gd name="T17" fmla="*/ 3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69">
                  <a:moveTo>
                    <a:pt x="0" y="33"/>
                  </a:moveTo>
                  <a:lnTo>
                    <a:pt x="6" y="55"/>
                  </a:lnTo>
                  <a:lnTo>
                    <a:pt x="18" y="68"/>
                  </a:lnTo>
                  <a:lnTo>
                    <a:pt x="25" y="3"/>
                  </a:lnTo>
                  <a:lnTo>
                    <a:pt x="19" y="0"/>
                  </a:lnTo>
                  <a:lnTo>
                    <a:pt x="11" y="5"/>
                  </a:lnTo>
                  <a:lnTo>
                    <a:pt x="0" y="33"/>
                  </a:lnTo>
                  <a:lnTo>
                    <a:pt x="0" y="33"/>
                  </a:lnTo>
                  <a:lnTo>
                    <a:pt x="0" y="33"/>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614"/>
            <p:cNvSpPr>
              <a:spLocks noChangeAspect="1"/>
            </p:cNvSpPr>
            <p:nvPr/>
          </p:nvSpPr>
          <p:spPr bwMode="auto">
            <a:xfrm>
              <a:off x="7261225" y="4556125"/>
              <a:ext cx="1136650" cy="919162"/>
            </a:xfrm>
            <a:custGeom>
              <a:avLst/>
              <a:gdLst>
                <a:gd name="T0" fmla="*/ 21 w 724"/>
                <a:gd name="T1" fmla="*/ 501 h 588"/>
                <a:gd name="T2" fmla="*/ 88 w 724"/>
                <a:gd name="T3" fmla="*/ 478 h 588"/>
                <a:gd name="T4" fmla="*/ 163 w 724"/>
                <a:gd name="T5" fmla="*/ 460 h 588"/>
                <a:gd name="T6" fmla="*/ 301 w 724"/>
                <a:gd name="T7" fmla="*/ 430 h 588"/>
                <a:gd name="T8" fmla="*/ 340 w 724"/>
                <a:gd name="T9" fmla="*/ 460 h 588"/>
                <a:gd name="T10" fmla="*/ 349 w 724"/>
                <a:gd name="T11" fmla="*/ 501 h 588"/>
                <a:gd name="T12" fmla="*/ 401 w 724"/>
                <a:gd name="T13" fmla="*/ 472 h 588"/>
                <a:gd name="T14" fmla="*/ 383 w 724"/>
                <a:gd name="T15" fmla="*/ 505 h 588"/>
                <a:gd name="T16" fmla="*/ 399 w 724"/>
                <a:gd name="T17" fmla="*/ 501 h 588"/>
                <a:gd name="T18" fmla="*/ 399 w 724"/>
                <a:gd name="T19" fmla="*/ 513 h 588"/>
                <a:gd name="T20" fmla="*/ 406 w 724"/>
                <a:gd name="T21" fmla="*/ 538 h 588"/>
                <a:gd name="T22" fmla="*/ 414 w 724"/>
                <a:gd name="T23" fmla="*/ 572 h 588"/>
                <a:gd name="T24" fmla="*/ 445 w 724"/>
                <a:gd name="T25" fmla="*/ 581 h 588"/>
                <a:gd name="T26" fmla="*/ 476 w 724"/>
                <a:gd name="T27" fmla="*/ 572 h 588"/>
                <a:gd name="T28" fmla="*/ 483 w 724"/>
                <a:gd name="T29" fmla="*/ 577 h 588"/>
                <a:gd name="T30" fmla="*/ 535 w 724"/>
                <a:gd name="T31" fmla="*/ 562 h 588"/>
                <a:gd name="T32" fmla="*/ 593 w 724"/>
                <a:gd name="T33" fmla="*/ 518 h 588"/>
                <a:gd name="T34" fmla="*/ 715 w 724"/>
                <a:gd name="T35" fmla="*/ 370 h 588"/>
                <a:gd name="T36" fmla="*/ 711 w 724"/>
                <a:gd name="T37" fmla="*/ 274 h 588"/>
                <a:gd name="T38" fmla="*/ 699 w 724"/>
                <a:gd name="T39" fmla="*/ 244 h 588"/>
                <a:gd name="T40" fmla="*/ 683 w 724"/>
                <a:gd name="T41" fmla="*/ 240 h 588"/>
                <a:gd name="T42" fmla="*/ 655 w 724"/>
                <a:gd name="T43" fmla="*/ 178 h 588"/>
                <a:gd name="T44" fmla="*/ 637 w 724"/>
                <a:gd name="T45" fmla="*/ 135 h 588"/>
                <a:gd name="T46" fmla="*/ 633 w 724"/>
                <a:gd name="T47" fmla="*/ 85 h 588"/>
                <a:gd name="T48" fmla="*/ 607 w 724"/>
                <a:gd name="T49" fmla="*/ 72 h 588"/>
                <a:gd name="T50" fmla="*/ 592 w 724"/>
                <a:gd name="T51" fmla="*/ 0 h 588"/>
                <a:gd name="T52" fmla="*/ 560 w 724"/>
                <a:gd name="T53" fmla="*/ 108 h 588"/>
                <a:gd name="T54" fmla="*/ 535 w 724"/>
                <a:gd name="T55" fmla="*/ 143 h 588"/>
                <a:gd name="T56" fmla="*/ 513 w 724"/>
                <a:gd name="T57" fmla="*/ 127 h 588"/>
                <a:gd name="T58" fmla="*/ 471 w 724"/>
                <a:gd name="T59" fmla="*/ 107 h 588"/>
                <a:gd name="T60" fmla="*/ 455 w 724"/>
                <a:gd name="T61" fmla="*/ 85 h 588"/>
                <a:gd name="T62" fmla="*/ 467 w 724"/>
                <a:gd name="T63" fmla="*/ 50 h 588"/>
                <a:gd name="T64" fmla="*/ 489 w 724"/>
                <a:gd name="T65" fmla="*/ 31 h 588"/>
                <a:gd name="T66" fmla="*/ 471 w 724"/>
                <a:gd name="T67" fmla="*/ 35 h 588"/>
                <a:gd name="T68" fmla="*/ 456 w 724"/>
                <a:gd name="T69" fmla="*/ 30 h 588"/>
                <a:gd name="T70" fmla="*/ 410 w 724"/>
                <a:gd name="T71" fmla="*/ 20 h 588"/>
                <a:gd name="T72" fmla="*/ 381 w 724"/>
                <a:gd name="T73" fmla="*/ 30 h 588"/>
                <a:gd name="T74" fmla="*/ 366 w 724"/>
                <a:gd name="T75" fmla="*/ 57 h 588"/>
                <a:gd name="T76" fmla="*/ 344 w 724"/>
                <a:gd name="T77" fmla="*/ 75 h 588"/>
                <a:gd name="T78" fmla="*/ 348 w 724"/>
                <a:gd name="T79" fmla="*/ 91 h 588"/>
                <a:gd name="T80" fmla="*/ 321 w 724"/>
                <a:gd name="T81" fmla="*/ 91 h 588"/>
                <a:gd name="T82" fmla="*/ 309 w 724"/>
                <a:gd name="T83" fmla="*/ 65 h 588"/>
                <a:gd name="T84" fmla="*/ 280 w 724"/>
                <a:gd name="T85" fmla="*/ 80 h 588"/>
                <a:gd name="T86" fmla="*/ 247 w 724"/>
                <a:gd name="T87" fmla="*/ 116 h 588"/>
                <a:gd name="T88" fmla="*/ 233 w 724"/>
                <a:gd name="T89" fmla="*/ 121 h 588"/>
                <a:gd name="T90" fmla="*/ 229 w 724"/>
                <a:gd name="T91" fmla="*/ 137 h 588"/>
                <a:gd name="T92" fmla="*/ 205 w 724"/>
                <a:gd name="T93" fmla="*/ 137 h 588"/>
                <a:gd name="T94" fmla="*/ 174 w 724"/>
                <a:gd name="T95" fmla="*/ 184 h 588"/>
                <a:gd name="T96" fmla="*/ 47 w 724"/>
                <a:gd name="T97" fmla="*/ 237 h 588"/>
                <a:gd name="T98" fmla="*/ 34 w 724"/>
                <a:gd name="T99" fmla="*/ 244 h 588"/>
                <a:gd name="T100" fmla="*/ 25 w 724"/>
                <a:gd name="T101" fmla="*/ 271 h 588"/>
                <a:gd name="T102" fmla="*/ 20 w 724"/>
                <a:gd name="T103" fmla="*/ 308 h 588"/>
                <a:gd name="T104" fmla="*/ 15 w 724"/>
                <a:gd name="T105" fmla="*/ 317 h 588"/>
                <a:gd name="T106" fmla="*/ 29 w 724"/>
                <a:gd name="T107" fmla="*/ 434 h 588"/>
                <a:gd name="T108" fmla="*/ 5 w 724"/>
                <a:gd name="T109" fmla="*/ 472 h 588"/>
                <a:gd name="T110" fmla="*/ 0 w 724"/>
                <a:gd name="T111" fmla="*/ 48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4" h="588">
                  <a:moveTo>
                    <a:pt x="0" y="485"/>
                  </a:moveTo>
                  <a:lnTo>
                    <a:pt x="21" y="501"/>
                  </a:lnTo>
                  <a:lnTo>
                    <a:pt x="50" y="501"/>
                  </a:lnTo>
                  <a:lnTo>
                    <a:pt x="88" y="478"/>
                  </a:lnTo>
                  <a:lnTo>
                    <a:pt x="150" y="477"/>
                  </a:lnTo>
                  <a:lnTo>
                    <a:pt x="163" y="460"/>
                  </a:lnTo>
                  <a:lnTo>
                    <a:pt x="207" y="442"/>
                  </a:lnTo>
                  <a:lnTo>
                    <a:pt x="301" y="430"/>
                  </a:lnTo>
                  <a:lnTo>
                    <a:pt x="346" y="451"/>
                  </a:lnTo>
                  <a:lnTo>
                    <a:pt x="340" y="460"/>
                  </a:lnTo>
                  <a:lnTo>
                    <a:pt x="349" y="465"/>
                  </a:lnTo>
                  <a:lnTo>
                    <a:pt x="349" y="501"/>
                  </a:lnTo>
                  <a:lnTo>
                    <a:pt x="405" y="457"/>
                  </a:lnTo>
                  <a:lnTo>
                    <a:pt x="401" y="472"/>
                  </a:lnTo>
                  <a:lnTo>
                    <a:pt x="368" y="506"/>
                  </a:lnTo>
                  <a:lnTo>
                    <a:pt x="383" y="505"/>
                  </a:lnTo>
                  <a:lnTo>
                    <a:pt x="397" y="486"/>
                  </a:lnTo>
                  <a:lnTo>
                    <a:pt x="399" y="501"/>
                  </a:lnTo>
                  <a:lnTo>
                    <a:pt x="386" y="515"/>
                  </a:lnTo>
                  <a:lnTo>
                    <a:pt x="399" y="513"/>
                  </a:lnTo>
                  <a:lnTo>
                    <a:pt x="404" y="520"/>
                  </a:lnTo>
                  <a:lnTo>
                    <a:pt x="406" y="538"/>
                  </a:lnTo>
                  <a:lnTo>
                    <a:pt x="401" y="548"/>
                  </a:lnTo>
                  <a:lnTo>
                    <a:pt x="414" y="572"/>
                  </a:lnTo>
                  <a:lnTo>
                    <a:pt x="436" y="572"/>
                  </a:lnTo>
                  <a:lnTo>
                    <a:pt x="445" y="581"/>
                  </a:lnTo>
                  <a:lnTo>
                    <a:pt x="479" y="560"/>
                  </a:lnTo>
                  <a:lnTo>
                    <a:pt x="476" y="572"/>
                  </a:lnTo>
                  <a:lnTo>
                    <a:pt x="485" y="568"/>
                  </a:lnTo>
                  <a:lnTo>
                    <a:pt x="483" y="577"/>
                  </a:lnTo>
                  <a:lnTo>
                    <a:pt x="492" y="587"/>
                  </a:lnTo>
                  <a:lnTo>
                    <a:pt x="535" y="562"/>
                  </a:lnTo>
                  <a:lnTo>
                    <a:pt x="569" y="554"/>
                  </a:lnTo>
                  <a:lnTo>
                    <a:pt x="593" y="518"/>
                  </a:lnTo>
                  <a:lnTo>
                    <a:pt x="687" y="419"/>
                  </a:lnTo>
                  <a:lnTo>
                    <a:pt x="715" y="370"/>
                  </a:lnTo>
                  <a:lnTo>
                    <a:pt x="723" y="317"/>
                  </a:lnTo>
                  <a:lnTo>
                    <a:pt x="711" y="274"/>
                  </a:lnTo>
                  <a:lnTo>
                    <a:pt x="699" y="263"/>
                  </a:lnTo>
                  <a:lnTo>
                    <a:pt x="699" y="244"/>
                  </a:lnTo>
                  <a:lnTo>
                    <a:pt x="688" y="233"/>
                  </a:lnTo>
                  <a:lnTo>
                    <a:pt x="683" y="240"/>
                  </a:lnTo>
                  <a:lnTo>
                    <a:pt x="675" y="198"/>
                  </a:lnTo>
                  <a:lnTo>
                    <a:pt x="655" y="178"/>
                  </a:lnTo>
                  <a:lnTo>
                    <a:pt x="637" y="169"/>
                  </a:lnTo>
                  <a:lnTo>
                    <a:pt x="637" y="135"/>
                  </a:lnTo>
                  <a:lnTo>
                    <a:pt x="630" y="119"/>
                  </a:lnTo>
                  <a:lnTo>
                    <a:pt x="633" y="85"/>
                  </a:lnTo>
                  <a:lnTo>
                    <a:pt x="621" y="72"/>
                  </a:lnTo>
                  <a:lnTo>
                    <a:pt x="607" y="72"/>
                  </a:lnTo>
                  <a:lnTo>
                    <a:pt x="599" y="5"/>
                  </a:lnTo>
                  <a:lnTo>
                    <a:pt x="592" y="0"/>
                  </a:lnTo>
                  <a:lnTo>
                    <a:pt x="583" y="9"/>
                  </a:lnTo>
                  <a:lnTo>
                    <a:pt x="560" y="108"/>
                  </a:lnTo>
                  <a:lnTo>
                    <a:pt x="545" y="137"/>
                  </a:lnTo>
                  <a:lnTo>
                    <a:pt x="535" y="143"/>
                  </a:lnTo>
                  <a:lnTo>
                    <a:pt x="526" y="145"/>
                  </a:lnTo>
                  <a:lnTo>
                    <a:pt x="513" y="127"/>
                  </a:lnTo>
                  <a:lnTo>
                    <a:pt x="484" y="107"/>
                  </a:lnTo>
                  <a:lnTo>
                    <a:pt x="471" y="107"/>
                  </a:lnTo>
                  <a:lnTo>
                    <a:pt x="469" y="95"/>
                  </a:lnTo>
                  <a:lnTo>
                    <a:pt x="455" y="85"/>
                  </a:lnTo>
                  <a:lnTo>
                    <a:pt x="465" y="70"/>
                  </a:lnTo>
                  <a:lnTo>
                    <a:pt x="467" y="50"/>
                  </a:lnTo>
                  <a:lnTo>
                    <a:pt x="478" y="50"/>
                  </a:lnTo>
                  <a:lnTo>
                    <a:pt x="489" y="31"/>
                  </a:lnTo>
                  <a:lnTo>
                    <a:pt x="479" y="25"/>
                  </a:lnTo>
                  <a:lnTo>
                    <a:pt x="471" y="35"/>
                  </a:lnTo>
                  <a:lnTo>
                    <a:pt x="467" y="27"/>
                  </a:lnTo>
                  <a:lnTo>
                    <a:pt x="456" y="30"/>
                  </a:lnTo>
                  <a:lnTo>
                    <a:pt x="406" y="11"/>
                  </a:lnTo>
                  <a:lnTo>
                    <a:pt x="410" y="20"/>
                  </a:lnTo>
                  <a:lnTo>
                    <a:pt x="405" y="30"/>
                  </a:lnTo>
                  <a:lnTo>
                    <a:pt x="381" y="30"/>
                  </a:lnTo>
                  <a:lnTo>
                    <a:pt x="368" y="39"/>
                  </a:lnTo>
                  <a:lnTo>
                    <a:pt x="366" y="57"/>
                  </a:lnTo>
                  <a:lnTo>
                    <a:pt x="356" y="59"/>
                  </a:lnTo>
                  <a:lnTo>
                    <a:pt x="344" y="75"/>
                  </a:lnTo>
                  <a:lnTo>
                    <a:pt x="351" y="82"/>
                  </a:lnTo>
                  <a:lnTo>
                    <a:pt x="348" y="91"/>
                  </a:lnTo>
                  <a:lnTo>
                    <a:pt x="330" y="84"/>
                  </a:lnTo>
                  <a:lnTo>
                    <a:pt x="321" y="91"/>
                  </a:lnTo>
                  <a:lnTo>
                    <a:pt x="316" y="74"/>
                  </a:lnTo>
                  <a:lnTo>
                    <a:pt x="309" y="65"/>
                  </a:lnTo>
                  <a:lnTo>
                    <a:pt x="299" y="63"/>
                  </a:lnTo>
                  <a:lnTo>
                    <a:pt x="280" y="80"/>
                  </a:lnTo>
                  <a:lnTo>
                    <a:pt x="268" y="80"/>
                  </a:lnTo>
                  <a:lnTo>
                    <a:pt x="247" y="116"/>
                  </a:lnTo>
                  <a:lnTo>
                    <a:pt x="238" y="110"/>
                  </a:lnTo>
                  <a:lnTo>
                    <a:pt x="233" y="121"/>
                  </a:lnTo>
                  <a:lnTo>
                    <a:pt x="239" y="127"/>
                  </a:lnTo>
                  <a:lnTo>
                    <a:pt x="229" y="137"/>
                  </a:lnTo>
                  <a:lnTo>
                    <a:pt x="223" y="117"/>
                  </a:lnTo>
                  <a:lnTo>
                    <a:pt x="205" y="137"/>
                  </a:lnTo>
                  <a:lnTo>
                    <a:pt x="205" y="152"/>
                  </a:lnTo>
                  <a:lnTo>
                    <a:pt x="174" y="184"/>
                  </a:lnTo>
                  <a:lnTo>
                    <a:pt x="87" y="207"/>
                  </a:lnTo>
                  <a:lnTo>
                    <a:pt x="47" y="237"/>
                  </a:lnTo>
                  <a:lnTo>
                    <a:pt x="44" y="227"/>
                  </a:lnTo>
                  <a:lnTo>
                    <a:pt x="34" y="244"/>
                  </a:lnTo>
                  <a:lnTo>
                    <a:pt x="34" y="263"/>
                  </a:lnTo>
                  <a:lnTo>
                    <a:pt x="25" y="271"/>
                  </a:lnTo>
                  <a:lnTo>
                    <a:pt x="29" y="324"/>
                  </a:lnTo>
                  <a:lnTo>
                    <a:pt x="20" y="308"/>
                  </a:lnTo>
                  <a:lnTo>
                    <a:pt x="21" y="325"/>
                  </a:lnTo>
                  <a:lnTo>
                    <a:pt x="15" y="317"/>
                  </a:lnTo>
                  <a:lnTo>
                    <a:pt x="29" y="379"/>
                  </a:lnTo>
                  <a:lnTo>
                    <a:pt x="29" y="434"/>
                  </a:lnTo>
                  <a:lnTo>
                    <a:pt x="19" y="465"/>
                  </a:lnTo>
                  <a:lnTo>
                    <a:pt x="5" y="472"/>
                  </a:lnTo>
                  <a:lnTo>
                    <a:pt x="0" y="485"/>
                  </a:lnTo>
                  <a:lnTo>
                    <a:pt x="0" y="485"/>
                  </a:lnTo>
                  <a:lnTo>
                    <a:pt x="0" y="48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615"/>
            <p:cNvSpPr>
              <a:spLocks noChangeAspect="1"/>
            </p:cNvSpPr>
            <p:nvPr/>
          </p:nvSpPr>
          <p:spPr bwMode="auto">
            <a:xfrm>
              <a:off x="7937500" y="5521325"/>
              <a:ext cx="112713" cy="96837"/>
            </a:xfrm>
            <a:custGeom>
              <a:avLst/>
              <a:gdLst>
                <a:gd name="T0" fmla="*/ 16 w 72"/>
                <a:gd name="T1" fmla="*/ 0 h 62"/>
                <a:gd name="T2" fmla="*/ 0 w 72"/>
                <a:gd name="T3" fmla="*/ 46 h 62"/>
                <a:gd name="T4" fmla="*/ 5 w 72"/>
                <a:gd name="T5" fmla="*/ 57 h 62"/>
                <a:gd name="T6" fmla="*/ 14 w 72"/>
                <a:gd name="T7" fmla="*/ 61 h 62"/>
                <a:gd name="T8" fmla="*/ 35 w 72"/>
                <a:gd name="T9" fmla="*/ 45 h 62"/>
                <a:gd name="T10" fmla="*/ 39 w 72"/>
                <a:gd name="T11" fmla="*/ 51 h 62"/>
                <a:gd name="T12" fmla="*/ 71 w 72"/>
                <a:gd name="T13" fmla="*/ 8 h 62"/>
                <a:gd name="T14" fmla="*/ 33 w 72"/>
                <a:gd name="T15" fmla="*/ 11 h 62"/>
                <a:gd name="T16" fmla="*/ 16 w 72"/>
                <a:gd name="T17" fmla="*/ 0 h 62"/>
                <a:gd name="T18" fmla="*/ 16 w 72"/>
                <a:gd name="T19" fmla="*/ 0 h 62"/>
                <a:gd name="T20" fmla="*/ 16 w 72"/>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2">
                  <a:moveTo>
                    <a:pt x="16" y="0"/>
                  </a:moveTo>
                  <a:lnTo>
                    <a:pt x="0" y="46"/>
                  </a:lnTo>
                  <a:lnTo>
                    <a:pt x="5" y="57"/>
                  </a:lnTo>
                  <a:lnTo>
                    <a:pt x="14" y="61"/>
                  </a:lnTo>
                  <a:lnTo>
                    <a:pt x="35" y="45"/>
                  </a:lnTo>
                  <a:lnTo>
                    <a:pt x="39" y="51"/>
                  </a:lnTo>
                  <a:lnTo>
                    <a:pt x="71" y="8"/>
                  </a:lnTo>
                  <a:lnTo>
                    <a:pt x="33" y="11"/>
                  </a:lnTo>
                  <a:lnTo>
                    <a:pt x="16" y="0"/>
                  </a:lnTo>
                  <a:lnTo>
                    <a:pt x="16" y="0"/>
                  </a:lnTo>
                  <a:lnTo>
                    <a:pt x="16"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 name="Freeform 616"/>
            <p:cNvSpPr>
              <a:spLocks noChangeAspect="1"/>
            </p:cNvSpPr>
            <p:nvPr/>
          </p:nvSpPr>
          <p:spPr bwMode="auto">
            <a:xfrm>
              <a:off x="6850063" y="4019550"/>
              <a:ext cx="315913" cy="371475"/>
            </a:xfrm>
            <a:custGeom>
              <a:avLst/>
              <a:gdLst>
                <a:gd name="T0" fmla="*/ 0 w 201"/>
                <a:gd name="T1" fmla="*/ 0 h 238"/>
                <a:gd name="T2" fmla="*/ 6 w 201"/>
                <a:gd name="T3" fmla="*/ 18 h 238"/>
                <a:gd name="T4" fmla="*/ 29 w 201"/>
                <a:gd name="T5" fmla="*/ 40 h 238"/>
                <a:gd name="T6" fmla="*/ 47 w 201"/>
                <a:gd name="T7" fmla="*/ 67 h 238"/>
                <a:gd name="T8" fmla="*/ 65 w 201"/>
                <a:gd name="T9" fmla="*/ 79 h 238"/>
                <a:gd name="T10" fmla="*/ 74 w 201"/>
                <a:gd name="T11" fmla="*/ 111 h 238"/>
                <a:gd name="T12" fmla="*/ 95 w 201"/>
                <a:gd name="T13" fmla="*/ 131 h 238"/>
                <a:gd name="T14" fmla="*/ 104 w 201"/>
                <a:gd name="T15" fmla="*/ 160 h 238"/>
                <a:gd name="T16" fmla="*/ 119 w 201"/>
                <a:gd name="T17" fmla="*/ 184 h 238"/>
                <a:gd name="T18" fmla="*/ 165 w 201"/>
                <a:gd name="T19" fmla="*/ 233 h 238"/>
                <a:gd name="T20" fmla="*/ 172 w 201"/>
                <a:gd name="T21" fmla="*/ 237 h 238"/>
                <a:gd name="T22" fmla="*/ 183 w 201"/>
                <a:gd name="T23" fmla="*/ 231 h 238"/>
                <a:gd name="T24" fmla="*/ 190 w 201"/>
                <a:gd name="T25" fmla="*/ 237 h 238"/>
                <a:gd name="T26" fmla="*/ 200 w 201"/>
                <a:gd name="T27" fmla="*/ 180 h 238"/>
                <a:gd name="T28" fmla="*/ 190 w 201"/>
                <a:gd name="T29" fmla="*/ 166 h 238"/>
                <a:gd name="T30" fmla="*/ 180 w 201"/>
                <a:gd name="T31" fmla="*/ 166 h 238"/>
                <a:gd name="T32" fmla="*/ 169 w 201"/>
                <a:gd name="T33" fmla="*/ 139 h 238"/>
                <a:gd name="T34" fmla="*/ 157 w 201"/>
                <a:gd name="T35" fmla="*/ 139 h 238"/>
                <a:gd name="T36" fmla="*/ 151 w 201"/>
                <a:gd name="T37" fmla="*/ 131 h 238"/>
                <a:gd name="T38" fmla="*/ 157 w 201"/>
                <a:gd name="T39" fmla="*/ 114 h 238"/>
                <a:gd name="T40" fmla="*/ 143 w 201"/>
                <a:gd name="T41" fmla="*/ 105 h 238"/>
                <a:gd name="T42" fmla="*/ 143 w 201"/>
                <a:gd name="T43" fmla="*/ 94 h 238"/>
                <a:gd name="T44" fmla="*/ 110 w 201"/>
                <a:gd name="T45" fmla="*/ 70 h 238"/>
                <a:gd name="T46" fmla="*/ 101 w 201"/>
                <a:gd name="T47" fmla="*/ 72 h 238"/>
                <a:gd name="T48" fmla="*/ 40 w 201"/>
                <a:gd name="T49" fmla="*/ 8 h 238"/>
                <a:gd name="T50" fmla="*/ 0 w 201"/>
                <a:gd name="T51" fmla="*/ 0 h 238"/>
                <a:gd name="T52" fmla="*/ 0 w 201"/>
                <a:gd name="T53" fmla="*/ 0 h 238"/>
                <a:gd name="T54" fmla="*/ 0 w 201"/>
                <a:gd name="T5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238">
                  <a:moveTo>
                    <a:pt x="0" y="0"/>
                  </a:moveTo>
                  <a:lnTo>
                    <a:pt x="6" y="18"/>
                  </a:lnTo>
                  <a:lnTo>
                    <a:pt x="29" y="40"/>
                  </a:lnTo>
                  <a:lnTo>
                    <a:pt x="47" y="67"/>
                  </a:lnTo>
                  <a:lnTo>
                    <a:pt x="65" y="79"/>
                  </a:lnTo>
                  <a:lnTo>
                    <a:pt x="74" y="111"/>
                  </a:lnTo>
                  <a:lnTo>
                    <a:pt x="95" y="131"/>
                  </a:lnTo>
                  <a:lnTo>
                    <a:pt x="104" y="160"/>
                  </a:lnTo>
                  <a:lnTo>
                    <a:pt x="119" y="184"/>
                  </a:lnTo>
                  <a:lnTo>
                    <a:pt x="165" y="233"/>
                  </a:lnTo>
                  <a:lnTo>
                    <a:pt x="172" y="237"/>
                  </a:lnTo>
                  <a:lnTo>
                    <a:pt x="183" y="231"/>
                  </a:lnTo>
                  <a:lnTo>
                    <a:pt x="190" y="237"/>
                  </a:lnTo>
                  <a:lnTo>
                    <a:pt x="200" y="180"/>
                  </a:lnTo>
                  <a:lnTo>
                    <a:pt x="190" y="166"/>
                  </a:lnTo>
                  <a:lnTo>
                    <a:pt x="180" y="166"/>
                  </a:lnTo>
                  <a:lnTo>
                    <a:pt x="169" y="139"/>
                  </a:lnTo>
                  <a:lnTo>
                    <a:pt x="157" y="139"/>
                  </a:lnTo>
                  <a:lnTo>
                    <a:pt x="151" y="131"/>
                  </a:lnTo>
                  <a:lnTo>
                    <a:pt x="157" y="114"/>
                  </a:lnTo>
                  <a:lnTo>
                    <a:pt x="143" y="105"/>
                  </a:lnTo>
                  <a:lnTo>
                    <a:pt x="143" y="94"/>
                  </a:lnTo>
                  <a:lnTo>
                    <a:pt x="110" y="70"/>
                  </a:lnTo>
                  <a:lnTo>
                    <a:pt x="101" y="72"/>
                  </a:lnTo>
                  <a:lnTo>
                    <a:pt x="40" y="8"/>
                  </a:ln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2" name="Freeform 617"/>
            <p:cNvSpPr>
              <a:spLocks noChangeAspect="1"/>
            </p:cNvSpPr>
            <p:nvPr/>
          </p:nvSpPr>
          <p:spPr bwMode="auto">
            <a:xfrm>
              <a:off x="7137400" y="4391025"/>
              <a:ext cx="258763" cy="90487"/>
            </a:xfrm>
            <a:custGeom>
              <a:avLst/>
              <a:gdLst>
                <a:gd name="T0" fmla="*/ 0 w 164"/>
                <a:gd name="T1" fmla="*/ 18 h 58"/>
                <a:gd name="T2" fmla="*/ 46 w 164"/>
                <a:gd name="T3" fmla="*/ 38 h 58"/>
                <a:gd name="T4" fmla="*/ 75 w 164"/>
                <a:gd name="T5" fmla="*/ 38 h 58"/>
                <a:gd name="T6" fmla="*/ 125 w 164"/>
                <a:gd name="T7" fmla="*/ 53 h 58"/>
                <a:gd name="T8" fmla="*/ 138 w 164"/>
                <a:gd name="T9" fmla="*/ 49 h 58"/>
                <a:gd name="T10" fmla="*/ 161 w 164"/>
                <a:gd name="T11" fmla="*/ 57 h 58"/>
                <a:gd name="T12" fmla="*/ 163 w 164"/>
                <a:gd name="T13" fmla="*/ 38 h 58"/>
                <a:gd name="T14" fmla="*/ 133 w 164"/>
                <a:gd name="T15" fmla="*/ 35 h 58"/>
                <a:gd name="T16" fmla="*/ 128 w 164"/>
                <a:gd name="T17" fmla="*/ 21 h 58"/>
                <a:gd name="T18" fmla="*/ 99 w 164"/>
                <a:gd name="T19" fmla="*/ 11 h 58"/>
                <a:gd name="T20" fmla="*/ 93 w 164"/>
                <a:gd name="T21" fmla="*/ 21 h 58"/>
                <a:gd name="T22" fmla="*/ 66 w 164"/>
                <a:gd name="T23" fmla="*/ 19 h 58"/>
                <a:gd name="T24" fmla="*/ 36 w 164"/>
                <a:gd name="T25" fmla="*/ 2 h 58"/>
                <a:gd name="T26" fmla="*/ 13 w 164"/>
                <a:gd name="T27" fmla="*/ 0 h 58"/>
                <a:gd name="T28" fmla="*/ 0 w 164"/>
                <a:gd name="T29" fmla="*/ 18 h 58"/>
                <a:gd name="T30" fmla="*/ 0 w 164"/>
                <a:gd name="T31" fmla="*/ 18 h 58"/>
                <a:gd name="T32" fmla="*/ 0 w 164"/>
                <a:gd name="T3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58">
                  <a:moveTo>
                    <a:pt x="0" y="18"/>
                  </a:moveTo>
                  <a:lnTo>
                    <a:pt x="46" y="38"/>
                  </a:lnTo>
                  <a:lnTo>
                    <a:pt x="75" y="38"/>
                  </a:lnTo>
                  <a:lnTo>
                    <a:pt x="125" y="53"/>
                  </a:lnTo>
                  <a:lnTo>
                    <a:pt x="138" y="49"/>
                  </a:lnTo>
                  <a:lnTo>
                    <a:pt x="161" y="57"/>
                  </a:lnTo>
                  <a:lnTo>
                    <a:pt x="163" y="38"/>
                  </a:lnTo>
                  <a:lnTo>
                    <a:pt x="133" y="35"/>
                  </a:lnTo>
                  <a:lnTo>
                    <a:pt x="128" y="21"/>
                  </a:lnTo>
                  <a:lnTo>
                    <a:pt x="99" y="11"/>
                  </a:lnTo>
                  <a:lnTo>
                    <a:pt x="93" y="21"/>
                  </a:lnTo>
                  <a:lnTo>
                    <a:pt x="66" y="19"/>
                  </a:lnTo>
                  <a:lnTo>
                    <a:pt x="36" y="2"/>
                  </a:lnTo>
                  <a:lnTo>
                    <a:pt x="13" y="0"/>
                  </a:lnTo>
                  <a:lnTo>
                    <a:pt x="0" y="18"/>
                  </a:lnTo>
                  <a:lnTo>
                    <a:pt x="0" y="18"/>
                  </a:lnTo>
                  <a:lnTo>
                    <a:pt x="0" y="18"/>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 name="Freeform 618"/>
            <p:cNvSpPr>
              <a:spLocks noChangeAspect="1"/>
            </p:cNvSpPr>
            <p:nvPr/>
          </p:nvSpPr>
          <p:spPr bwMode="auto">
            <a:xfrm>
              <a:off x="7394575" y="4462463"/>
              <a:ext cx="34925" cy="23812"/>
            </a:xfrm>
            <a:custGeom>
              <a:avLst/>
              <a:gdLst>
                <a:gd name="T0" fmla="*/ 0 w 23"/>
                <a:gd name="T1" fmla="*/ 4 h 16"/>
                <a:gd name="T2" fmla="*/ 12 w 23"/>
                <a:gd name="T3" fmla="*/ 15 h 16"/>
                <a:gd name="T4" fmla="*/ 22 w 23"/>
                <a:gd name="T5" fmla="*/ 5 h 16"/>
                <a:gd name="T6" fmla="*/ 15 w 23"/>
                <a:gd name="T7" fmla="*/ 0 h 16"/>
                <a:gd name="T8" fmla="*/ 0 w 23"/>
                <a:gd name="T9" fmla="*/ 4 h 16"/>
                <a:gd name="T10" fmla="*/ 0 w 23"/>
                <a:gd name="T11" fmla="*/ 4 h 16"/>
                <a:gd name="T12" fmla="*/ 0 w 23"/>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23" h="16">
                  <a:moveTo>
                    <a:pt x="0" y="4"/>
                  </a:moveTo>
                  <a:lnTo>
                    <a:pt x="12" y="15"/>
                  </a:lnTo>
                  <a:lnTo>
                    <a:pt x="22" y="5"/>
                  </a:lnTo>
                  <a:lnTo>
                    <a:pt x="15" y="0"/>
                  </a:lnTo>
                  <a:lnTo>
                    <a:pt x="0" y="4"/>
                  </a:lnTo>
                  <a:lnTo>
                    <a:pt x="0" y="4"/>
                  </a:lnTo>
                  <a:lnTo>
                    <a:pt x="0" y="4"/>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 name="Freeform 619"/>
            <p:cNvSpPr>
              <a:spLocks noChangeAspect="1"/>
            </p:cNvSpPr>
            <p:nvPr/>
          </p:nvSpPr>
          <p:spPr bwMode="auto">
            <a:xfrm>
              <a:off x="7437438" y="4465638"/>
              <a:ext cx="222250" cy="33337"/>
            </a:xfrm>
            <a:custGeom>
              <a:avLst/>
              <a:gdLst>
                <a:gd name="T0" fmla="*/ 0 w 142"/>
                <a:gd name="T1" fmla="*/ 17 h 22"/>
                <a:gd name="T2" fmla="*/ 20 w 142"/>
                <a:gd name="T3" fmla="*/ 21 h 22"/>
                <a:gd name="T4" fmla="*/ 65 w 142"/>
                <a:gd name="T5" fmla="*/ 10 h 22"/>
                <a:gd name="T6" fmla="*/ 110 w 142"/>
                <a:gd name="T7" fmla="*/ 16 h 22"/>
                <a:gd name="T8" fmla="*/ 141 w 142"/>
                <a:gd name="T9" fmla="*/ 6 h 22"/>
                <a:gd name="T10" fmla="*/ 127 w 142"/>
                <a:gd name="T11" fmla="*/ 2 h 22"/>
                <a:gd name="T12" fmla="*/ 118 w 142"/>
                <a:gd name="T13" fmla="*/ 13 h 22"/>
                <a:gd name="T14" fmla="*/ 84 w 142"/>
                <a:gd name="T15" fmla="*/ 2 h 22"/>
                <a:gd name="T16" fmla="*/ 65 w 142"/>
                <a:gd name="T17" fmla="*/ 10 h 22"/>
                <a:gd name="T18" fmla="*/ 33 w 142"/>
                <a:gd name="T19" fmla="*/ 0 h 22"/>
                <a:gd name="T20" fmla="*/ 38 w 142"/>
                <a:gd name="T21" fmla="*/ 9 h 22"/>
                <a:gd name="T22" fmla="*/ 10 w 142"/>
                <a:gd name="T23" fmla="*/ 3 h 22"/>
                <a:gd name="T24" fmla="*/ 3 w 142"/>
                <a:gd name="T25" fmla="*/ 7 h 22"/>
                <a:gd name="T26" fmla="*/ 0 w 142"/>
                <a:gd name="T27" fmla="*/ 17 h 22"/>
                <a:gd name="T28" fmla="*/ 0 w 142"/>
                <a:gd name="T29" fmla="*/ 17 h 22"/>
                <a:gd name="T30" fmla="*/ 0 w 142"/>
                <a:gd name="T31"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2" h="22">
                  <a:moveTo>
                    <a:pt x="0" y="17"/>
                  </a:moveTo>
                  <a:lnTo>
                    <a:pt x="20" y="21"/>
                  </a:lnTo>
                  <a:lnTo>
                    <a:pt x="65" y="10"/>
                  </a:lnTo>
                  <a:lnTo>
                    <a:pt x="110" y="16"/>
                  </a:lnTo>
                  <a:lnTo>
                    <a:pt x="141" y="6"/>
                  </a:lnTo>
                  <a:lnTo>
                    <a:pt x="127" y="2"/>
                  </a:lnTo>
                  <a:lnTo>
                    <a:pt x="118" y="13"/>
                  </a:lnTo>
                  <a:lnTo>
                    <a:pt x="84" y="2"/>
                  </a:lnTo>
                  <a:lnTo>
                    <a:pt x="65" y="10"/>
                  </a:lnTo>
                  <a:lnTo>
                    <a:pt x="33" y="0"/>
                  </a:lnTo>
                  <a:lnTo>
                    <a:pt x="38" y="9"/>
                  </a:lnTo>
                  <a:lnTo>
                    <a:pt x="10" y="3"/>
                  </a:lnTo>
                  <a:lnTo>
                    <a:pt x="3" y="7"/>
                  </a:lnTo>
                  <a:lnTo>
                    <a:pt x="0" y="17"/>
                  </a:lnTo>
                  <a:lnTo>
                    <a:pt x="0" y="17"/>
                  </a:lnTo>
                  <a:lnTo>
                    <a:pt x="0" y="17"/>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 name="Freeform 620"/>
            <p:cNvSpPr>
              <a:spLocks noChangeAspect="1"/>
            </p:cNvSpPr>
            <p:nvPr/>
          </p:nvSpPr>
          <p:spPr bwMode="auto">
            <a:xfrm>
              <a:off x="7705725" y="4446588"/>
              <a:ext cx="26988" cy="15875"/>
            </a:xfrm>
            <a:custGeom>
              <a:avLst/>
              <a:gdLst>
                <a:gd name="T0" fmla="*/ 0 w 17"/>
                <a:gd name="T1" fmla="*/ 9 h 10"/>
                <a:gd name="T2" fmla="*/ 11 w 17"/>
                <a:gd name="T3" fmla="*/ 9 h 10"/>
                <a:gd name="T4" fmla="*/ 16 w 17"/>
                <a:gd name="T5" fmla="*/ 0 h 10"/>
                <a:gd name="T6" fmla="*/ 3 w 17"/>
                <a:gd name="T7" fmla="*/ 2 h 10"/>
                <a:gd name="T8" fmla="*/ 0 w 17"/>
                <a:gd name="T9" fmla="*/ 9 h 10"/>
                <a:gd name="T10" fmla="*/ 0 w 17"/>
                <a:gd name="T11" fmla="*/ 9 h 10"/>
                <a:gd name="T12" fmla="*/ 0 w 17"/>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0" y="9"/>
                  </a:moveTo>
                  <a:lnTo>
                    <a:pt x="11" y="9"/>
                  </a:lnTo>
                  <a:lnTo>
                    <a:pt x="16" y="0"/>
                  </a:lnTo>
                  <a:lnTo>
                    <a:pt x="3" y="2"/>
                  </a:lnTo>
                  <a:lnTo>
                    <a:pt x="0" y="9"/>
                  </a:lnTo>
                  <a:lnTo>
                    <a:pt x="0" y="9"/>
                  </a:lnTo>
                  <a:lnTo>
                    <a:pt x="0" y="9"/>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6" name="Freeform 621"/>
            <p:cNvSpPr>
              <a:spLocks noChangeAspect="1"/>
            </p:cNvSpPr>
            <p:nvPr/>
          </p:nvSpPr>
          <p:spPr bwMode="auto">
            <a:xfrm>
              <a:off x="7521575" y="4506913"/>
              <a:ext cx="53975" cy="28575"/>
            </a:xfrm>
            <a:custGeom>
              <a:avLst/>
              <a:gdLst>
                <a:gd name="T0" fmla="*/ 0 w 34"/>
                <a:gd name="T1" fmla="*/ 1 h 19"/>
                <a:gd name="T2" fmla="*/ 2 w 34"/>
                <a:gd name="T3" fmla="*/ 8 h 19"/>
                <a:gd name="T4" fmla="*/ 25 w 34"/>
                <a:gd name="T5" fmla="*/ 18 h 19"/>
                <a:gd name="T6" fmla="*/ 33 w 34"/>
                <a:gd name="T7" fmla="*/ 14 h 19"/>
                <a:gd name="T8" fmla="*/ 18 w 34"/>
                <a:gd name="T9" fmla="*/ 0 h 19"/>
                <a:gd name="T10" fmla="*/ 0 w 34"/>
                <a:gd name="T11" fmla="*/ 1 h 19"/>
                <a:gd name="T12" fmla="*/ 0 w 34"/>
                <a:gd name="T13" fmla="*/ 1 h 19"/>
                <a:gd name="T14" fmla="*/ 0 w 34"/>
                <a:gd name="T15" fmla="*/ 1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19">
                  <a:moveTo>
                    <a:pt x="0" y="1"/>
                  </a:moveTo>
                  <a:lnTo>
                    <a:pt x="2" y="8"/>
                  </a:lnTo>
                  <a:lnTo>
                    <a:pt x="25" y="18"/>
                  </a:lnTo>
                  <a:lnTo>
                    <a:pt x="33" y="14"/>
                  </a:lnTo>
                  <a:lnTo>
                    <a:pt x="18" y="0"/>
                  </a:lnTo>
                  <a:lnTo>
                    <a:pt x="0" y="1"/>
                  </a:lnTo>
                  <a:lnTo>
                    <a:pt x="0" y="1"/>
                  </a:lnTo>
                  <a:lnTo>
                    <a:pt x="0" y="1"/>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Freeform 622"/>
            <p:cNvSpPr>
              <a:spLocks noChangeAspect="1"/>
            </p:cNvSpPr>
            <p:nvPr/>
          </p:nvSpPr>
          <p:spPr bwMode="auto">
            <a:xfrm>
              <a:off x="7221538" y="4073525"/>
              <a:ext cx="1588"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Freeform 623"/>
            <p:cNvSpPr>
              <a:spLocks noChangeAspect="1"/>
            </p:cNvSpPr>
            <p:nvPr/>
          </p:nvSpPr>
          <p:spPr bwMode="auto">
            <a:xfrm>
              <a:off x="7116763" y="4165600"/>
              <a:ext cx="0"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 name="Freeform 624"/>
            <p:cNvSpPr>
              <a:spLocks noChangeAspect="1"/>
            </p:cNvSpPr>
            <p:nvPr/>
          </p:nvSpPr>
          <p:spPr bwMode="auto">
            <a:xfrm>
              <a:off x="7135813" y="4252913"/>
              <a:ext cx="46038" cy="50800"/>
            </a:xfrm>
            <a:custGeom>
              <a:avLst/>
              <a:gdLst>
                <a:gd name="T0" fmla="*/ 0 w 28"/>
                <a:gd name="T1" fmla="*/ 8 h 32"/>
                <a:gd name="T2" fmla="*/ 9 w 28"/>
                <a:gd name="T3" fmla="*/ 10 h 32"/>
                <a:gd name="T4" fmla="*/ 13 w 28"/>
                <a:gd name="T5" fmla="*/ 25 h 32"/>
                <a:gd name="T6" fmla="*/ 25 w 28"/>
                <a:gd name="T7" fmla="*/ 31 h 32"/>
                <a:gd name="T8" fmla="*/ 27 w 28"/>
                <a:gd name="T9" fmla="*/ 20 h 32"/>
                <a:gd name="T10" fmla="*/ 23 w 28"/>
                <a:gd name="T11" fmla="*/ 19 h 32"/>
                <a:gd name="T12" fmla="*/ 15 w 28"/>
                <a:gd name="T13" fmla="*/ 0 h 32"/>
                <a:gd name="T14" fmla="*/ 0 w 28"/>
                <a:gd name="T15" fmla="*/ 8 h 32"/>
                <a:gd name="T16" fmla="*/ 0 w 28"/>
                <a:gd name="T17" fmla="*/ 8 h 32"/>
                <a:gd name="T18" fmla="*/ 0 w 28"/>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32">
                  <a:moveTo>
                    <a:pt x="0" y="8"/>
                  </a:moveTo>
                  <a:lnTo>
                    <a:pt x="9" y="10"/>
                  </a:lnTo>
                  <a:lnTo>
                    <a:pt x="13" y="25"/>
                  </a:lnTo>
                  <a:lnTo>
                    <a:pt x="25" y="31"/>
                  </a:lnTo>
                  <a:lnTo>
                    <a:pt x="27" y="20"/>
                  </a:lnTo>
                  <a:lnTo>
                    <a:pt x="23" y="19"/>
                  </a:lnTo>
                  <a:lnTo>
                    <a:pt x="15" y="0"/>
                  </a:lnTo>
                  <a:lnTo>
                    <a:pt x="0" y="8"/>
                  </a:lnTo>
                  <a:lnTo>
                    <a:pt x="0" y="8"/>
                  </a:lnTo>
                  <a:lnTo>
                    <a:pt x="0" y="8"/>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0" name="Freeform 625"/>
            <p:cNvSpPr>
              <a:spLocks noChangeAspect="1"/>
            </p:cNvSpPr>
            <p:nvPr/>
          </p:nvSpPr>
          <p:spPr bwMode="auto">
            <a:xfrm>
              <a:off x="7205663" y="4283075"/>
              <a:ext cx="22225" cy="25400"/>
            </a:xfrm>
            <a:custGeom>
              <a:avLst/>
              <a:gdLst>
                <a:gd name="T0" fmla="*/ 0 w 14"/>
                <a:gd name="T1" fmla="*/ 12 h 16"/>
                <a:gd name="T2" fmla="*/ 8 w 14"/>
                <a:gd name="T3" fmla="*/ 15 h 16"/>
                <a:gd name="T4" fmla="*/ 13 w 14"/>
                <a:gd name="T5" fmla="*/ 5 h 16"/>
                <a:gd name="T6" fmla="*/ 3 w 14"/>
                <a:gd name="T7" fmla="*/ 0 h 16"/>
                <a:gd name="T8" fmla="*/ 0 w 14"/>
                <a:gd name="T9" fmla="*/ 12 h 16"/>
                <a:gd name="T10" fmla="*/ 0 w 14"/>
                <a:gd name="T11" fmla="*/ 12 h 16"/>
                <a:gd name="T12" fmla="*/ 0 w 14"/>
                <a:gd name="T13" fmla="*/ 12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0" y="12"/>
                  </a:moveTo>
                  <a:lnTo>
                    <a:pt x="8" y="15"/>
                  </a:lnTo>
                  <a:lnTo>
                    <a:pt x="13" y="5"/>
                  </a:lnTo>
                  <a:lnTo>
                    <a:pt x="3" y="0"/>
                  </a:lnTo>
                  <a:lnTo>
                    <a:pt x="0" y="12"/>
                  </a:lnTo>
                  <a:lnTo>
                    <a:pt x="0" y="12"/>
                  </a:lnTo>
                  <a:lnTo>
                    <a:pt x="0" y="12"/>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 name="Freeform 626"/>
            <p:cNvSpPr>
              <a:spLocks noChangeAspect="1"/>
            </p:cNvSpPr>
            <p:nvPr/>
          </p:nvSpPr>
          <p:spPr bwMode="auto">
            <a:xfrm>
              <a:off x="7531100" y="4146550"/>
              <a:ext cx="184150" cy="241300"/>
            </a:xfrm>
            <a:custGeom>
              <a:avLst/>
              <a:gdLst>
                <a:gd name="T0" fmla="*/ 0 w 118"/>
                <a:gd name="T1" fmla="*/ 95 h 155"/>
                <a:gd name="T2" fmla="*/ 1 w 118"/>
                <a:gd name="T3" fmla="*/ 109 h 155"/>
                <a:gd name="T4" fmla="*/ 11 w 118"/>
                <a:gd name="T5" fmla="*/ 109 h 155"/>
                <a:gd name="T6" fmla="*/ 13 w 118"/>
                <a:gd name="T7" fmla="*/ 119 h 155"/>
                <a:gd name="T8" fmla="*/ 9 w 118"/>
                <a:gd name="T9" fmla="*/ 152 h 155"/>
                <a:gd name="T10" fmla="*/ 26 w 118"/>
                <a:gd name="T11" fmla="*/ 150 h 155"/>
                <a:gd name="T12" fmla="*/ 26 w 118"/>
                <a:gd name="T13" fmla="*/ 99 h 155"/>
                <a:gd name="T14" fmla="*/ 33 w 118"/>
                <a:gd name="T15" fmla="*/ 93 h 155"/>
                <a:gd name="T16" fmla="*/ 41 w 118"/>
                <a:gd name="T17" fmla="*/ 93 h 155"/>
                <a:gd name="T18" fmla="*/ 36 w 118"/>
                <a:gd name="T19" fmla="*/ 108 h 155"/>
                <a:gd name="T20" fmla="*/ 50 w 118"/>
                <a:gd name="T21" fmla="*/ 121 h 155"/>
                <a:gd name="T22" fmla="*/ 49 w 118"/>
                <a:gd name="T23" fmla="*/ 133 h 155"/>
                <a:gd name="T24" fmla="*/ 55 w 118"/>
                <a:gd name="T25" fmla="*/ 137 h 155"/>
                <a:gd name="T26" fmla="*/ 62 w 118"/>
                <a:gd name="T27" fmla="*/ 132 h 155"/>
                <a:gd name="T28" fmla="*/ 60 w 118"/>
                <a:gd name="T29" fmla="*/ 147 h 155"/>
                <a:gd name="T30" fmla="*/ 68 w 118"/>
                <a:gd name="T31" fmla="*/ 154 h 155"/>
                <a:gd name="T32" fmla="*/ 76 w 118"/>
                <a:gd name="T33" fmla="*/ 147 h 155"/>
                <a:gd name="T34" fmla="*/ 78 w 118"/>
                <a:gd name="T35" fmla="*/ 135 h 155"/>
                <a:gd name="T36" fmla="*/ 59 w 118"/>
                <a:gd name="T37" fmla="*/ 109 h 155"/>
                <a:gd name="T38" fmla="*/ 66 w 118"/>
                <a:gd name="T39" fmla="*/ 103 h 155"/>
                <a:gd name="T40" fmla="*/ 49 w 118"/>
                <a:gd name="T41" fmla="*/ 76 h 155"/>
                <a:gd name="T42" fmla="*/ 76 w 118"/>
                <a:gd name="T43" fmla="*/ 54 h 155"/>
                <a:gd name="T44" fmla="*/ 86 w 118"/>
                <a:gd name="T45" fmla="*/ 54 h 155"/>
                <a:gd name="T46" fmla="*/ 79 w 118"/>
                <a:gd name="T47" fmla="*/ 49 h 155"/>
                <a:gd name="T48" fmla="*/ 33 w 118"/>
                <a:gd name="T49" fmla="*/ 65 h 155"/>
                <a:gd name="T50" fmla="*/ 32 w 118"/>
                <a:gd name="T51" fmla="*/ 54 h 155"/>
                <a:gd name="T52" fmla="*/ 24 w 118"/>
                <a:gd name="T53" fmla="*/ 50 h 155"/>
                <a:gd name="T54" fmla="*/ 24 w 118"/>
                <a:gd name="T55" fmla="*/ 38 h 155"/>
                <a:gd name="T56" fmla="*/ 34 w 118"/>
                <a:gd name="T57" fmla="*/ 27 h 155"/>
                <a:gd name="T58" fmla="*/ 86 w 118"/>
                <a:gd name="T59" fmla="*/ 30 h 155"/>
                <a:gd name="T60" fmla="*/ 106 w 118"/>
                <a:gd name="T61" fmla="*/ 24 h 155"/>
                <a:gd name="T62" fmla="*/ 117 w 118"/>
                <a:gd name="T63" fmla="*/ 5 h 155"/>
                <a:gd name="T64" fmla="*/ 113 w 118"/>
                <a:gd name="T65" fmla="*/ 0 h 155"/>
                <a:gd name="T66" fmla="*/ 94 w 118"/>
                <a:gd name="T67" fmla="*/ 18 h 155"/>
                <a:gd name="T68" fmla="*/ 76 w 118"/>
                <a:gd name="T69" fmla="*/ 19 h 155"/>
                <a:gd name="T70" fmla="*/ 37 w 118"/>
                <a:gd name="T71" fmla="*/ 9 h 155"/>
                <a:gd name="T72" fmla="*/ 33 w 118"/>
                <a:gd name="T73" fmla="*/ 21 h 155"/>
                <a:gd name="T74" fmla="*/ 21 w 118"/>
                <a:gd name="T75" fmla="*/ 21 h 155"/>
                <a:gd name="T76" fmla="*/ 18 w 118"/>
                <a:gd name="T77" fmla="*/ 49 h 155"/>
                <a:gd name="T78" fmla="*/ 0 w 118"/>
                <a:gd name="T79" fmla="*/ 95 h 155"/>
                <a:gd name="T80" fmla="*/ 0 w 118"/>
                <a:gd name="T81" fmla="*/ 95 h 155"/>
                <a:gd name="T82" fmla="*/ 0 w 118"/>
                <a:gd name="T83" fmla="*/ 9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 h="155">
                  <a:moveTo>
                    <a:pt x="0" y="95"/>
                  </a:moveTo>
                  <a:lnTo>
                    <a:pt x="1" y="109"/>
                  </a:lnTo>
                  <a:lnTo>
                    <a:pt x="11" y="109"/>
                  </a:lnTo>
                  <a:lnTo>
                    <a:pt x="13" y="119"/>
                  </a:lnTo>
                  <a:lnTo>
                    <a:pt x="9" y="152"/>
                  </a:lnTo>
                  <a:lnTo>
                    <a:pt x="26" y="150"/>
                  </a:lnTo>
                  <a:lnTo>
                    <a:pt x="26" y="99"/>
                  </a:lnTo>
                  <a:lnTo>
                    <a:pt x="33" y="93"/>
                  </a:lnTo>
                  <a:lnTo>
                    <a:pt x="41" y="93"/>
                  </a:lnTo>
                  <a:lnTo>
                    <a:pt x="36" y="108"/>
                  </a:lnTo>
                  <a:lnTo>
                    <a:pt x="50" y="121"/>
                  </a:lnTo>
                  <a:lnTo>
                    <a:pt x="49" y="133"/>
                  </a:lnTo>
                  <a:lnTo>
                    <a:pt x="55" y="137"/>
                  </a:lnTo>
                  <a:lnTo>
                    <a:pt x="62" y="132"/>
                  </a:lnTo>
                  <a:lnTo>
                    <a:pt x="60" y="147"/>
                  </a:lnTo>
                  <a:lnTo>
                    <a:pt x="68" y="154"/>
                  </a:lnTo>
                  <a:lnTo>
                    <a:pt x="76" y="147"/>
                  </a:lnTo>
                  <a:lnTo>
                    <a:pt x="78" y="135"/>
                  </a:lnTo>
                  <a:lnTo>
                    <a:pt x="59" y="109"/>
                  </a:lnTo>
                  <a:lnTo>
                    <a:pt x="66" y="103"/>
                  </a:lnTo>
                  <a:lnTo>
                    <a:pt x="49" y="76"/>
                  </a:lnTo>
                  <a:lnTo>
                    <a:pt x="76" y="54"/>
                  </a:lnTo>
                  <a:lnTo>
                    <a:pt x="86" y="54"/>
                  </a:lnTo>
                  <a:lnTo>
                    <a:pt x="79" y="49"/>
                  </a:lnTo>
                  <a:lnTo>
                    <a:pt x="33" y="65"/>
                  </a:lnTo>
                  <a:lnTo>
                    <a:pt x="32" y="54"/>
                  </a:lnTo>
                  <a:lnTo>
                    <a:pt x="24" y="50"/>
                  </a:lnTo>
                  <a:lnTo>
                    <a:pt x="24" y="38"/>
                  </a:lnTo>
                  <a:lnTo>
                    <a:pt x="34" y="27"/>
                  </a:lnTo>
                  <a:lnTo>
                    <a:pt x="86" y="30"/>
                  </a:lnTo>
                  <a:lnTo>
                    <a:pt x="106" y="24"/>
                  </a:lnTo>
                  <a:lnTo>
                    <a:pt x="117" y="5"/>
                  </a:lnTo>
                  <a:lnTo>
                    <a:pt x="113" y="0"/>
                  </a:lnTo>
                  <a:lnTo>
                    <a:pt x="94" y="18"/>
                  </a:lnTo>
                  <a:lnTo>
                    <a:pt x="76" y="19"/>
                  </a:lnTo>
                  <a:lnTo>
                    <a:pt x="37" y="9"/>
                  </a:lnTo>
                  <a:lnTo>
                    <a:pt x="33" y="21"/>
                  </a:lnTo>
                  <a:lnTo>
                    <a:pt x="21" y="21"/>
                  </a:lnTo>
                  <a:lnTo>
                    <a:pt x="18" y="49"/>
                  </a:lnTo>
                  <a:lnTo>
                    <a:pt x="0" y="95"/>
                  </a:lnTo>
                  <a:lnTo>
                    <a:pt x="0" y="95"/>
                  </a:lnTo>
                  <a:lnTo>
                    <a:pt x="0" y="95"/>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Freeform 627"/>
            <p:cNvSpPr>
              <a:spLocks noChangeAspect="1"/>
            </p:cNvSpPr>
            <p:nvPr/>
          </p:nvSpPr>
          <p:spPr bwMode="auto">
            <a:xfrm>
              <a:off x="7773988" y="4132263"/>
              <a:ext cx="39688" cy="100012"/>
            </a:xfrm>
            <a:custGeom>
              <a:avLst/>
              <a:gdLst>
                <a:gd name="T0" fmla="*/ 0 w 25"/>
                <a:gd name="T1" fmla="*/ 22 h 64"/>
                <a:gd name="T2" fmla="*/ 4 w 25"/>
                <a:gd name="T3" fmla="*/ 49 h 64"/>
                <a:gd name="T4" fmla="*/ 20 w 25"/>
                <a:gd name="T5" fmla="*/ 63 h 64"/>
                <a:gd name="T6" fmla="*/ 11 w 25"/>
                <a:gd name="T7" fmla="*/ 46 h 64"/>
                <a:gd name="T8" fmla="*/ 12 w 25"/>
                <a:gd name="T9" fmla="*/ 36 h 64"/>
                <a:gd name="T10" fmla="*/ 21 w 25"/>
                <a:gd name="T11" fmla="*/ 36 h 64"/>
                <a:gd name="T12" fmla="*/ 17 w 25"/>
                <a:gd name="T13" fmla="*/ 28 h 64"/>
                <a:gd name="T14" fmla="*/ 24 w 25"/>
                <a:gd name="T15" fmla="*/ 22 h 64"/>
                <a:gd name="T16" fmla="*/ 24 w 25"/>
                <a:gd name="T17" fmla="*/ 12 h 64"/>
                <a:gd name="T18" fmla="*/ 13 w 25"/>
                <a:gd name="T19" fmla="*/ 18 h 64"/>
                <a:gd name="T20" fmla="*/ 11 w 25"/>
                <a:gd name="T21" fmla="*/ 0 h 64"/>
                <a:gd name="T22" fmla="*/ 4 w 25"/>
                <a:gd name="T23" fmla="*/ 6 h 64"/>
                <a:gd name="T24" fmla="*/ 0 w 25"/>
                <a:gd name="T25" fmla="*/ 22 h 64"/>
                <a:gd name="T26" fmla="*/ 0 w 25"/>
                <a:gd name="T27" fmla="*/ 22 h 64"/>
                <a:gd name="T28" fmla="*/ 0 w 25"/>
                <a:gd name="T29"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64">
                  <a:moveTo>
                    <a:pt x="0" y="22"/>
                  </a:moveTo>
                  <a:lnTo>
                    <a:pt x="4" y="49"/>
                  </a:lnTo>
                  <a:lnTo>
                    <a:pt x="20" y="63"/>
                  </a:lnTo>
                  <a:lnTo>
                    <a:pt x="11" y="46"/>
                  </a:lnTo>
                  <a:lnTo>
                    <a:pt x="12" y="36"/>
                  </a:lnTo>
                  <a:lnTo>
                    <a:pt x="21" y="36"/>
                  </a:lnTo>
                  <a:lnTo>
                    <a:pt x="17" y="28"/>
                  </a:lnTo>
                  <a:lnTo>
                    <a:pt x="24" y="22"/>
                  </a:lnTo>
                  <a:lnTo>
                    <a:pt x="24" y="12"/>
                  </a:lnTo>
                  <a:lnTo>
                    <a:pt x="13" y="18"/>
                  </a:lnTo>
                  <a:lnTo>
                    <a:pt x="11" y="0"/>
                  </a:lnTo>
                  <a:lnTo>
                    <a:pt x="4" y="6"/>
                  </a:lnTo>
                  <a:lnTo>
                    <a:pt x="0" y="22"/>
                  </a:lnTo>
                  <a:lnTo>
                    <a:pt x="0" y="22"/>
                  </a:lnTo>
                  <a:lnTo>
                    <a:pt x="0" y="22"/>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Freeform 628"/>
            <p:cNvSpPr>
              <a:spLocks noChangeAspect="1"/>
            </p:cNvSpPr>
            <p:nvPr/>
          </p:nvSpPr>
          <p:spPr bwMode="auto">
            <a:xfrm>
              <a:off x="7734300" y="4306888"/>
              <a:ext cx="36513" cy="22225"/>
            </a:xfrm>
            <a:custGeom>
              <a:avLst/>
              <a:gdLst>
                <a:gd name="T0" fmla="*/ 0 w 23"/>
                <a:gd name="T1" fmla="*/ 1 h 14"/>
                <a:gd name="T2" fmla="*/ 15 w 23"/>
                <a:gd name="T3" fmla="*/ 13 h 14"/>
                <a:gd name="T4" fmla="*/ 22 w 23"/>
                <a:gd name="T5" fmla="*/ 8 h 14"/>
                <a:gd name="T6" fmla="*/ 18 w 23"/>
                <a:gd name="T7" fmla="*/ 0 h 14"/>
                <a:gd name="T8" fmla="*/ 0 w 23"/>
                <a:gd name="T9" fmla="*/ 1 h 14"/>
                <a:gd name="T10" fmla="*/ 0 w 23"/>
                <a:gd name="T11" fmla="*/ 1 h 14"/>
                <a:gd name="T12" fmla="*/ 0 w 23"/>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23" h="14">
                  <a:moveTo>
                    <a:pt x="0" y="1"/>
                  </a:moveTo>
                  <a:lnTo>
                    <a:pt x="15" y="13"/>
                  </a:lnTo>
                  <a:lnTo>
                    <a:pt x="22" y="8"/>
                  </a:lnTo>
                  <a:lnTo>
                    <a:pt x="18" y="0"/>
                  </a:lnTo>
                  <a:lnTo>
                    <a:pt x="0" y="1"/>
                  </a:lnTo>
                  <a:lnTo>
                    <a:pt x="0" y="1"/>
                  </a:lnTo>
                  <a:lnTo>
                    <a:pt x="0" y="1"/>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 name="Freeform 629"/>
            <p:cNvSpPr>
              <a:spLocks noChangeAspect="1"/>
            </p:cNvSpPr>
            <p:nvPr/>
          </p:nvSpPr>
          <p:spPr bwMode="auto">
            <a:xfrm>
              <a:off x="7789863" y="4292600"/>
              <a:ext cx="79375" cy="36512"/>
            </a:xfrm>
            <a:custGeom>
              <a:avLst/>
              <a:gdLst>
                <a:gd name="T0" fmla="*/ 0 w 51"/>
                <a:gd name="T1" fmla="*/ 10 h 24"/>
                <a:gd name="T2" fmla="*/ 50 w 51"/>
                <a:gd name="T3" fmla="*/ 23 h 24"/>
                <a:gd name="T4" fmla="*/ 46 w 51"/>
                <a:gd name="T5" fmla="*/ 6 h 24"/>
                <a:gd name="T6" fmla="*/ 30 w 51"/>
                <a:gd name="T7" fmla="*/ 0 h 24"/>
                <a:gd name="T8" fmla="*/ 5 w 51"/>
                <a:gd name="T9" fmla="*/ 2 h 24"/>
                <a:gd name="T10" fmla="*/ 0 w 51"/>
                <a:gd name="T11" fmla="*/ 10 h 24"/>
                <a:gd name="T12" fmla="*/ 0 w 51"/>
                <a:gd name="T13" fmla="*/ 10 h 24"/>
                <a:gd name="T14" fmla="*/ 0 w 51"/>
                <a:gd name="T15" fmla="*/ 1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4">
                  <a:moveTo>
                    <a:pt x="0" y="10"/>
                  </a:moveTo>
                  <a:lnTo>
                    <a:pt x="50" y="23"/>
                  </a:lnTo>
                  <a:lnTo>
                    <a:pt x="46" y="6"/>
                  </a:lnTo>
                  <a:lnTo>
                    <a:pt x="30" y="0"/>
                  </a:lnTo>
                  <a:lnTo>
                    <a:pt x="5" y="2"/>
                  </a:lnTo>
                  <a:lnTo>
                    <a:pt x="0" y="10"/>
                  </a:lnTo>
                  <a:lnTo>
                    <a:pt x="0" y="10"/>
                  </a:lnTo>
                  <a:lnTo>
                    <a:pt x="0" y="1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 name="Freeform 630"/>
            <p:cNvSpPr>
              <a:spLocks noChangeAspect="1"/>
            </p:cNvSpPr>
            <p:nvPr/>
          </p:nvSpPr>
          <p:spPr bwMode="auto">
            <a:xfrm>
              <a:off x="7854950" y="4264025"/>
              <a:ext cx="1588"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 name="Freeform 631"/>
            <p:cNvSpPr>
              <a:spLocks noChangeAspect="1"/>
            </p:cNvSpPr>
            <p:nvPr/>
          </p:nvSpPr>
          <p:spPr bwMode="auto">
            <a:xfrm>
              <a:off x="7859713" y="4203700"/>
              <a:ext cx="30163" cy="14287"/>
            </a:xfrm>
            <a:custGeom>
              <a:avLst/>
              <a:gdLst>
                <a:gd name="T0" fmla="*/ 0 w 18"/>
                <a:gd name="T1" fmla="*/ 3 h 9"/>
                <a:gd name="T2" fmla="*/ 8 w 18"/>
                <a:gd name="T3" fmla="*/ 8 h 9"/>
                <a:gd name="T4" fmla="*/ 17 w 18"/>
                <a:gd name="T5" fmla="*/ 5 h 9"/>
                <a:gd name="T6" fmla="*/ 8 w 18"/>
                <a:gd name="T7" fmla="*/ 0 h 9"/>
                <a:gd name="T8" fmla="*/ 0 w 18"/>
                <a:gd name="T9" fmla="*/ 3 h 9"/>
                <a:gd name="T10" fmla="*/ 0 w 18"/>
                <a:gd name="T11" fmla="*/ 3 h 9"/>
                <a:gd name="T12" fmla="*/ 0 w 18"/>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8" h="9">
                  <a:moveTo>
                    <a:pt x="0" y="3"/>
                  </a:moveTo>
                  <a:lnTo>
                    <a:pt x="8" y="8"/>
                  </a:lnTo>
                  <a:lnTo>
                    <a:pt x="17" y="5"/>
                  </a:lnTo>
                  <a:lnTo>
                    <a:pt x="8" y="0"/>
                  </a:lnTo>
                  <a:lnTo>
                    <a:pt x="0" y="3"/>
                  </a:lnTo>
                  <a:lnTo>
                    <a:pt x="0" y="3"/>
                  </a:lnTo>
                  <a:lnTo>
                    <a:pt x="0" y="3"/>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 name="Freeform 632"/>
            <p:cNvSpPr>
              <a:spLocks noChangeAspect="1"/>
            </p:cNvSpPr>
            <p:nvPr/>
          </p:nvSpPr>
          <p:spPr bwMode="auto">
            <a:xfrm>
              <a:off x="7521575" y="3603625"/>
              <a:ext cx="138113" cy="182562"/>
            </a:xfrm>
            <a:custGeom>
              <a:avLst/>
              <a:gdLst>
                <a:gd name="T0" fmla="*/ 0 w 88"/>
                <a:gd name="T1" fmla="*/ 46 h 117"/>
                <a:gd name="T2" fmla="*/ 8 w 88"/>
                <a:gd name="T3" fmla="*/ 78 h 117"/>
                <a:gd name="T4" fmla="*/ 26 w 88"/>
                <a:gd name="T5" fmla="*/ 84 h 117"/>
                <a:gd name="T6" fmla="*/ 22 w 88"/>
                <a:gd name="T7" fmla="*/ 99 h 117"/>
                <a:gd name="T8" fmla="*/ 33 w 88"/>
                <a:gd name="T9" fmla="*/ 103 h 117"/>
                <a:gd name="T10" fmla="*/ 41 w 88"/>
                <a:gd name="T11" fmla="*/ 96 h 117"/>
                <a:gd name="T12" fmla="*/ 60 w 88"/>
                <a:gd name="T13" fmla="*/ 113 h 117"/>
                <a:gd name="T14" fmla="*/ 57 w 88"/>
                <a:gd name="T15" fmla="*/ 97 h 117"/>
                <a:gd name="T16" fmla="*/ 73 w 88"/>
                <a:gd name="T17" fmla="*/ 114 h 117"/>
                <a:gd name="T18" fmla="*/ 87 w 88"/>
                <a:gd name="T19" fmla="*/ 116 h 117"/>
                <a:gd name="T20" fmla="*/ 75 w 88"/>
                <a:gd name="T21" fmla="*/ 101 h 117"/>
                <a:gd name="T22" fmla="*/ 81 w 88"/>
                <a:gd name="T23" fmla="*/ 99 h 117"/>
                <a:gd name="T24" fmla="*/ 61 w 88"/>
                <a:gd name="T25" fmla="*/ 89 h 117"/>
                <a:gd name="T26" fmla="*/ 50 w 88"/>
                <a:gd name="T27" fmla="*/ 96 h 117"/>
                <a:gd name="T28" fmla="*/ 42 w 88"/>
                <a:gd name="T29" fmla="*/ 92 h 117"/>
                <a:gd name="T30" fmla="*/ 31 w 88"/>
                <a:gd name="T31" fmla="*/ 67 h 117"/>
                <a:gd name="T32" fmla="*/ 46 w 88"/>
                <a:gd name="T33" fmla="*/ 30 h 117"/>
                <a:gd name="T34" fmla="*/ 39 w 88"/>
                <a:gd name="T35" fmla="*/ 22 h 117"/>
                <a:gd name="T36" fmla="*/ 38 w 88"/>
                <a:gd name="T37" fmla="*/ 0 h 117"/>
                <a:gd name="T38" fmla="*/ 31 w 88"/>
                <a:gd name="T39" fmla="*/ 6 h 117"/>
                <a:gd name="T40" fmla="*/ 8 w 88"/>
                <a:gd name="T41" fmla="*/ 0 h 117"/>
                <a:gd name="T42" fmla="*/ 10 w 88"/>
                <a:gd name="T43" fmla="*/ 51 h 117"/>
                <a:gd name="T44" fmla="*/ 0 w 88"/>
                <a:gd name="T45" fmla="*/ 46 h 117"/>
                <a:gd name="T46" fmla="*/ 0 w 88"/>
                <a:gd name="T47" fmla="*/ 46 h 117"/>
                <a:gd name="T48" fmla="*/ 0 w 88"/>
                <a:gd name="T49"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17">
                  <a:moveTo>
                    <a:pt x="0" y="46"/>
                  </a:moveTo>
                  <a:lnTo>
                    <a:pt x="8" y="78"/>
                  </a:lnTo>
                  <a:lnTo>
                    <a:pt x="26" y="84"/>
                  </a:lnTo>
                  <a:lnTo>
                    <a:pt x="22" y="99"/>
                  </a:lnTo>
                  <a:lnTo>
                    <a:pt x="33" y="103"/>
                  </a:lnTo>
                  <a:lnTo>
                    <a:pt x="41" y="96"/>
                  </a:lnTo>
                  <a:lnTo>
                    <a:pt x="60" y="113"/>
                  </a:lnTo>
                  <a:lnTo>
                    <a:pt x="57" y="97"/>
                  </a:lnTo>
                  <a:lnTo>
                    <a:pt x="73" y="114"/>
                  </a:lnTo>
                  <a:lnTo>
                    <a:pt x="87" y="116"/>
                  </a:lnTo>
                  <a:lnTo>
                    <a:pt x="75" y="101"/>
                  </a:lnTo>
                  <a:lnTo>
                    <a:pt x="81" y="99"/>
                  </a:lnTo>
                  <a:lnTo>
                    <a:pt x="61" y="89"/>
                  </a:lnTo>
                  <a:lnTo>
                    <a:pt x="50" y="96"/>
                  </a:lnTo>
                  <a:lnTo>
                    <a:pt x="42" y="92"/>
                  </a:lnTo>
                  <a:lnTo>
                    <a:pt x="31" y="67"/>
                  </a:lnTo>
                  <a:lnTo>
                    <a:pt x="46" y="30"/>
                  </a:lnTo>
                  <a:lnTo>
                    <a:pt x="39" y="22"/>
                  </a:lnTo>
                  <a:lnTo>
                    <a:pt x="38" y="0"/>
                  </a:lnTo>
                  <a:lnTo>
                    <a:pt x="31" y="6"/>
                  </a:lnTo>
                  <a:lnTo>
                    <a:pt x="8" y="0"/>
                  </a:lnTo>
                  <a:lnTo>
                    <a:pt x="10" y="51"/>
                  </a:lnTo>
                  <a:lnTo>
                    <a:pt x="0" y="46"/>
                  </a:lnTo>
                  <a:lnTo>
                    <a:pt x="0" y="46"/>
                  </a:lnTo>
                  <a:lnTo>
                    <a:pt x="0" y="46"/>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 name="Freeform 633"/>
            <p:cNvSpPr>
              <a:spLocks noChangeAspect="1"/>
            </p:cNvSpPr>
            <p:nvPr/>
          </p:nvSpPr>
          <p:spPr bwMode="auto">
            <a:xfrm>
              <a:off x="7473950" y="3836988"/>
              <a:ext cx="66675" cy="96837"/>
            </a:xfrm>
            <a:custGeom>
              <a:avLst/>
              <a:gdLst>
                <a:gd name="T0" fmla="*/ 0 w 43"/>
                <a:gd name="T1" fmla="*/ 60 h 61"/>
                <a:gd name="T2" fmla="*/ 42 w 43"/>
                <a:gd name="T3" fmla="*/ 16 h 61"/>
                <a:gd name="T4" fmla="*/ 37 w 43"/>
                <a:gd name="T5" fmla="*/ 0 h 61"/>
                <a:gd name="T6" fmla="*/ 32 w 43"/>
                <a:gd name="T7" fmla="*/ 16 h 61"/>
                <a:gd name="T8" fmla="*/ 0 w 43"/>
                <a:gd name="T9" fmla="*/ 60 h 61"/>
                <a:gd name="T10" fmla="*/ 0 w 43"/>
                <a:gd name="T11" fmla="*/ 60 h 61"/>
                <a:gd name="T12" fmla="*/ 0 w 43"/>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43" h="61">
                  <a:moveTo>
                    <a:pt x="0" y="60"/>
                  </a:moveTo>
                  <a:lnTo>
                    <a:pt x="42" y="16"/>
                  </a:lnTo>
                  <a:lnTo>
                    <a:pt x="37" y="0"/>
                  </a:lnTo>
                  <a:lnTo>
                    <a:pt x="32" y="16"/>
                  </a:lnTo>
                  <a:lnTo>
                    <a:pt x="0" y="60"/>
                  </a:lnTo>
                  <a:lnTo>
                    <a:pt x="0" y="60"/>
                  </a:lnTo>
                  <a:lnTo>
                    <a:pt x="0" y="6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Freeform 634"/>
            <p:cNvSpPr>
              <a:spLocks noChangeAspect="1"/>
            </p:cNvSpPr>
            <p:nvPr/>
          </p:nvSpPr>
          <p:spPr bwMode="auto">
            <a:xfrm>
              <a:off x="7550150" y="3767138"/>
              <a:ext cx="36513" cy="44450"/>
            </a:xfrm>
            <a:custGeom>
              <a:avLst/>
              <a:gdLst>
                <a:gd name="T0" fmla="*/ 0 w 24"/>
                <a:gd name="T1" fmla="*/ 0 h 28"/>
                <a:gd name="T2" fmla="*/ 17 w 24"/>
                <a:gd name="T3" fmla="*/ 27 h 28"/>
                <a:gd name="T4" fmla="*/ 23 w 24"/>
                <a:gd name="T5" fmla="*/ 19 h 28"/>
                <a:gd name="T6" fmla="*/ 23 w 24"/>
                <a:gd name="T7" fmla="*/ 9 h 28"/>
                <a:gd name="T8" fmla="*/ 15 w 24"/>
                <a:gd name="T9" fmla="*/ 2 h 28"/>
                <a:gd name="T10" fmla="*/ 0 w 24"/>
                <a:gd name="T11" fmla="*/ 0 h 28"/>
                <a:gd name="T12" fmla="*/ 0 w 24"/>
                <a:gd name="T13" fmla="*/ 0 h 28"/>
                <a:gd name="T14" fmla="*/ 0 w 2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8">
                  <a:moveTo>
                    <a:pt x="0" y="0"/>
                  </a:moveTo>
                  <a:lnTo>
                    <a:pt x="17" y="27"/>
                  </a:lnTo>
                  <a:lnTo>
                    <a:pt x="23" y="19"/>
                  </a:lnTo>
                  <a:lnTo>
                    <a:pt x="23" y="9"/>
                  </a:lnTo>
                  <a:lnTo>
                    <a:pt x="15" y="2"/>
                  </a:ln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0" name="Freeform 635"/>
            <p:cNvSpPr>
              <a:spLocks noChangeAspect="1"/>
            </p:cNvSpPr>
            <p:nvPr/>
          </p:nvSpPr>
          <p:spPr bwMode="auto">
            <a:xfrm>
              <a:off x="7667625" y="3797300"/>
              <a:ext cx="41275" cy="77787"/>
            </a:xfrm>
            <a:custGeom>
              <a:avLst/>
              <a:gdLst>
                <a:gd name="T0" fmla="*/ 0 w 27"/>
                <a:gd name="T1" fmla="*/ 0 h 50"/>
                <a:gd name="T2" fmla="*/ 13 w 27"/>
                <a:gd name="T3" fmla="*/ 17 h 50"/>
                <a:gd name="T4" fmla="*/ 10 w 27"/>
                <a:gd name="T5" fmla="*/ 25 h 50"/>
                <a:gd name="T6" fmla="*/ 2 w 27"/>
                <a:gd name="T7" fmla="*/ 23 h 50"/>
                <a:gd name="T8" fmla="*/ 4 w 27"/>
                <a:gd name="T9" fmla="*/ 35 h 50"/>
                <a:gd name="T10" fmla="*/ 10 w 27"/>
                <a:gd name="T11" fmla="*/ 37 h 50"/>
                <a:gd name="T12" fmla="*/ 11 w 27"/>
                <a:gd name="T13" fmla="*/ 49 h 50"/>
                <a:gd name="T14" fmla="*/ 21 w 27"/>
                <a:gd name="T15" fmla="*/ 48 h 50"/>
                <a:gd name="T16" fmla="*/ 15 w 27"/>
                <a:gd name="T17" fmla="*/ 30 h 50"/>
                <a:gd name="T18" fmla="*/ 26 w 27"/>
                <a:gd name="T19" fmla="*/ 30 h 50"/>
                <a:gd name="T20" fmla="*/ 22 w 27"/>
                <a:gd name="T21" fmla="*/ 9 h 50"/>
                <a:gd name="T22" fmla="*/ 17 w 27"/>
                <a:gd name="T23" fmla="*/ 0 h 50"/>
                <a:gd name="T24" fmla="*/ 0 w 27"/>
                <a:gd name="T25" fmla="*/ 0 h 50"/>
                <a:gd name="T26" fmla="*/ 0 w 27"/>
                <a:gd name="T27" fmla="*/ 0 h 50"/>
                <a:gd name="T28" fmla="*/ 0 w 27"/>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50">
                  <a:moveTo>
                    <a:pt x="0" y="0"/>
                  </a:moveTo>
                  <a:lnTo>
                    <a:pt x="13" y="17"/>
                  </a:lnTo>
                  <a:lnTo>
                    <a:pt x="10" y="25"/>
                  </a:lnTo>
                  <a:lnTo>
                    <a:pt x="2" y="23"/>
                  </a:lnTo>
                  <a:lnTo>
                    <a:pt x="4" y="35"/>
                  </a:lnTo>
                  <a:lnTo>
                    <a:pt x="10" y="37"/>
                  </a:lnTo>
                  <a:lnTo>
                    <a:pt x="11" y="49"/>
                  </a:lnTo>
                  <a:lnTo>
                    <a:pt x="21" y="48"/>
                  </a:lnTo>
                  <a:lnTo>
                    <a:pt x="15" y="30"/>
                  </a:lnTo>
                  <a:lnTo>
                    <a:pt x="26" y="30"/>
                  </a:lnTo>
                  <a:lnTo>
                    <a:pt x="22" y="9"/>
                  </a:lnTo>
                  <a:lnTo>
                    <a:pt x="17" y="0"/>
                  </a:ln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Freeform 636"/>
            <p:cNvSpPr>
              <a:spLocks noChangeAspect="1"/>
            </p:cNvSpPr>
            <p:nvPr/>
          </p:nvSpPr>
          <p:spPr bwMode="auto">
            <a:xfrm>
              <a:off x="7599363" y="3819525"/>
              <a:ext cx="82550" cy="95250"/>
            </a:xfrm>
            <a:custGeom>
              <a:avLst/>
              <a:gdLst>
                <a:gd name="T0" fmla="*/ 2 w 53"/>
                <a:gd name="T1" fmla="*/ 27 h 61"/>
                <a:gd name="T2" fmla="*/ 18 w 53"/>
                <a:gd name="T3" fmla="*/ 29 h 61"/>
                <a:gd name="T4" fmla="*/ 19 w 53"/>
                <a:gd name="T5" fmla="*/ 38 h 61"/>
                <a:gd name="T6" fmla="*/ 14 w 53"/>
                <a:gd name="T7" fmla="*/ 43 h 61"/>
                <a:gd name="T8" fmla="*/ 24 w 53"/>
                <a:gd name="T9" fmla="*/ 60 h 61"/>
                <a:gd name="T10" fmla="*/ 32 w 53"/>
                <a:gd name="T11" fmla="*/ 53 h 61"/>
                <a:gd name="T12" fmla="*/ 26 w 53"/>
                <a:gd name="T13" fmla="*/ 43 h 61"/>
                <a:gd name="T14" fmla="*/ 34 w 53"/>
                <a:gd name="T15" fmla="*/ 46 h 61"/>
                <a:gd name="T16" fmla="*/ 37 w 53"/>
                <a:gd name="T17" fmla="*/ 39 h 61"/>
                <a:gd name="T18" fmla="*/ 42 w 53"/>
                <a:gd name="T19" fmla="*/ 46 h 61"/>
                <a:gd name="T20" fmla="*/ 52 w 53"/>
                <a:gd name="T21" fmla="*/ 44 h 61"/>
                <a:gd name="T22" fmla="*/ 50 w 53"/>
                <a:gd name="T23" fmla="*/ 35 h 61"/>
                <a:gd name="T24" fmla="*/ 42 w 53"/>
                <a:gd name="T25" fmla="*/ 34 h 61"/>
                <a:gd name="T26" fmla="*/ 40 w 53"/>
                <a:gd name="T27" fmla="*/ 15 h 61"/>
                <a:gd name="T28" fmla="*/ 29 w 53"/>
                <a:gd name="T29" fmla="*/ 29 h 61"/>
                <a:gd name="T30" fmla="*/ 24 w 53"/>
                <a:gd name="T31" fmla="*/ 7 h 61"/>
                <a:gd name="T32" fmla="*/ 12 w 53"/>
                <a:gd name="T33" fmla="*/ 7 h 61"/>
                <a:gd name="T34" fmla="*/ 11 w 53"/>
                <a:gd name="T35" fmla="*/ 2 h 61"/>
                <a:gd name="T36" fmla="*/ 0 w 53"/>
                <a:gd name="T37" fmla="*/ 0 h 61"/>
                <a:gd name="T38" fmla="*/ 2 w 53"/>
                <a:gd name="T39" fmla="*/ 27 h 61"/>
                <a:gd name="T40" fmla="*/ 2 w 53"/>
                <a:gd name="T41" fmla="*/ 27 h 61"/>
                <a:gd name="T42" fmla="*/ 2 w 53"/>
                <a:gd name="T43" fmla="*/ 2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61">
                  <a:moveTo>
                    <a:pt x="2" y="27"/>
                  </a:moveTo>
                  <a:lnTo>
                    <a:pt x="18" y="29"/>
                  </a:lnTo>
                  <a:lnTo>
                    <a:pt x="19" y="38"/>
                  </a:lnTo>
                  <a:lnTo>
                    <a:pt x="14" y="43"/>
                  </a:lnTo>
                  <a:lnTo>
                    <a:pt x="24" y="60"/>
                  </a:lnTo>
                  <a:lnTo>
                    <a:pt x="32" y="53"/>
                  </a:lnTo>
                  <a:lnTo>
                    <a:pt x="26" y="43"/>
                  </a:lnTo>
                  <a:lnTo>
                    <a:pt x="34" y="46"/>
                  </a:lnTo>
                  <a:lnTo>
                    <a:pt x="37" y="39"/>
                  </a:lnTo>
                  <a:lnTo>
                    <a:pt x="42" y="46"/>
                  </a:lnTo>
                  <a:lnTo>
                    <a:pt x="52" y="44"/>
                  </a:lnTo>
                  <a:lnTo>
                    <a:pt x="50" y="35"/>
                  </a:lnTo>
                  <a:lnTo>
                    <a:pt x="42" y="34"/>
                  </a:lnTo>
                  <a:lnTo>
                    <a:pt x="40" y="15"/>
                  </a:lnTo>
                  <a:lnTo>
                    <a:pt x="29" y="29"/>
                  </a:lnTo>
                  <a:lnTo>
                    <a:pt x="24" y="7"/>
                  </a:lnTo>
                  <a:lnTo>
                    <a:pt x="12" y="7"/>
                  </a:lnTo>
                  <a:lnTo>
                    <a:pt x="11" y="2"/>
                  </a:lnTo>
                  <a:lnTo>
                    <a:pt x="0" y="0"/>
                  </a:lnTo>
                  <a:lnTo>
                    <a:pt x="2" y="27"/>
                  </a:lnTo>
                  <a:lnTo>
                    <a:pt x="2" y="27"/>
                  </a:lnTo>
                  <a:lnTo>
                    <a:pt x="2" y="27"/>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Freeform 637"/>
            <p:cNvSpPr>
              <a:spLocks noChangeAspect="1"/>
            </p:cNvSpPr>
            <p:nvPr/>
          </p:nvSpPr>
          <p:spPr bwMode="auto">
            <a:xfrm>
              <a:off x="7612063" y="3887788"/>
              <a:ext cx="133350" cy="134937"/>
            </a:xfrm>
            <a:custGeom>
              <a:avLst/>
              <a:gdLst>
                <a:gd name="T0" fmla="*/ 0 w 85"/>
                <a:gd name="T1" fmla="*/ 53 h 87"/>
                <a:gd name="T2" fmla="*/ 3 w 85"/>
                <a:gd name="T3" fmla="*/ 61 h 87"/>
                <a:gd name="T4" fmla="*/ 10 w 85"/>
                <a:gd name="T5" fmla="*/ 43 h 87"/>
                <a:gd name="T6" fmla="*/ 16 w 85"/>
                <a:gd name="T7" fmla="*/ 41 h 87"/>
                <a:gd name="T8" fmla="*/ 17 w 85"/>
                <a:gd name="T9" fmla="*/ 49 h 87"/>
                <a:gd name="T10" fmla="*/ 29 w 85"/>
                <a:gd name="T11" fmla="*/ 41 h 87"/>
                <a:gd name="T12" fmla="*/ 37 w 85"/>
                <a:gd name="T13" fmla="*/ 44 h 87"/>
                <a:gd name="T14" fmla="*/ 42 w 85"/>
                <a:gd name="T15" fmla="*/ 49 h 87"/>
                <a:gd name="T16" fmla="*/ 37 w 85"/>
                <a:gd name="T17" fmla="*/ 68 h 87"/>
                <a:gd name="T18" fmla="*/ 65 w 85"/>
                <a:gd name="T19" fmla="*/ 86 h 87"/>
                <a:gd name="T20" fmla="*/ 71 w 85"/>
                <a:gd name="T21" fmla="*/ 76 h 87"/>
                <a:gd name="T22" fmla="*/ 62 w 85"/>
                <a:gd name="T23" fmla="*/ 63 h 87"/>
                <a:gd name="T24" fmla="*/ 65 w 85"/>
                <a:gd name="T25" fmla="*/ 57 h 87"/>
                <a:gd name="T26" fmla="*/ 69 w 85"/>
                <a:gd name="T27" fmla="*/ 49 h 87"/>
                <a:gd name="T28" fmla="*/ 79 w 85"/>
                <a:gd name="T29" fmla="*/ 71 h 87"/>
                <a:gd name="T30" fmla="*/ 84 w 85"/>
                <a:gd name="T31" fmla="*/ 52 h 87"/>
                <a:gd name="T32" fmla="*/ 78 w 85"/>
                <a:gd name="T33" fmla="*/ 19 h 87"/>
                <a:gd name="T34" fmla="*/ 60 w 85"/>
                <a:gd name="T35" fmla="*/ 0 h 87"/>
                <a:gd name="T36" fmla="*/ 62 w 85"/>
                <a:gd name="T37" fmla="*/ 13 h 87"/>
                <a:gd name="T38" fmla="*/ 57 w 85"/>
                <a:gd name="T39" fmla="*/ 19 h 87"/>
                <a:gd name="T40" fmla="*/ 50 w 85"/>
                <a:gd name="T41" fmla="*/ 17 h 87"/>
                <a:gd name="T42" fmla="*/ 48 w 85"/>
                <a:gd name="T43" fmla="*/ 26 h 87"/>
                <a:gd name="T44" fmla="*/ 35 w 85"/>
                <a:gd name="T45" fmla="*/ 34 h 87"/>
                <a:gd name="T46" fmla="*/ 34 w 85"/>
                <a:gd name="T47" fmla="*/ 26 h 87"/>
                <a:gd name="T48" fmla="*/ 19 w 85"/>
                <a:gd name="T49" fmla="*/ 26 h 87"/>
                <a:gd name="T50" fmla="*/ 2 w 85"/>
                <a:gd name="T51" fmla="*/ 41 h 87"/>
                <a:gd name="T52" fmla="*/ 0 w 85"/>
                <a:gd name="T53" fmla="*/ 53 h 87"/>
                <a:gd name="T54" fmla="*/ 0 w 85"/>
                <a:gd name="T55" fmla="*/ 53 h 87"/>
                <a:gd name="T56" fmla="*/ 0 w 85"/>
                <a:gd name="T57"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87">
                  <a:moveTo>
                    <a:pt x="0" y="53"/>
                  </a:moveTo>
                  <a:lnTo>
                    <a:pt x="3" y="61"/>
                  </a:lnTo>
                  <a:lnTo>
                    <a:pt x="10" y="43"/>
                  </a:lnTo>
                  <a:lnTo>
                    <a:pt x="16" y="41"/>
                  </a:lnTo>
                  <a:lnTo>
                    <a:pt x="17" y="49"/>
                  </a:lnTo>
                  <a:lnTo>
                    <a:pt x="29" y="41"/>
                  </a:lnTo>
                  <a:lnTo>
                    <a:pt x="37" y="44"/>
                  </a:lnTo>
                  <a:lnTo>
                    <a:pt x="42" y="49"/>
                  </a:lnTo>
                  <a:lnTo>
                    <a:pt x="37" y="68"/>
                  </a:lnTo>
                  <a:lnTo>
                    <a:pt x="65" y="86"/>
                  </a:lnTo>
                  <a:lnTo>
                    <a:pt x="71" y="76"/>
                  </a:lnTo>
                  <a:lnTo>
                    <a:pt x="62" y="63"/>
                  </a:lnTo>
                  <a:lnTo>
                    <a:pt x="65" y="57"/>
                  </a:lnTo>
                  <a:lnTo>
                    <a:pt x="69" y="49"/>
                  </a:lnTo>
                  <a:lnTo>
                    <a:pt x="79" y="71"/>
                  </a:lnTo>
                  <a:lnTo>
                    <a:pt x="84" y="52"/>
                  </a:lnTo>
                  <a:lnTo>
                    <a:pt x="78" y="19"/>
                  </a:lnTo>
                  <a:lnTo>
                    <a:pt x="60" y="0"/>
                  </a:lnTo>
                  <a:lnTo>
                    <a:pt x="62" y="13"/>
                  </a:lnTo>
                  <a:lnTo>
                    <a:pt x="57" y="19"/>
                  </a:lnTo>
                  <a:lnTo>
                    <a:pt x="50" y="17"/>
                  </a:lnTo>
                  <a:lnTo>
                    <a:pt x="48" y="26"/>
                  </a:lnTo>
                  <a:lnTo>
                    <a:pt x="35" y="34"/>
                  </a:lnTo>
                  <a:lnTo>
                    <a:pt x="34" y="26"/>
                  </a:lnTo>
                  <a:lnTo>
                    <a:pt x="19" y="26"/>
                  </a:lnTo>
                  <a:lnTo>
                    <a:pt x="2" y="41"/>
                  </a:lnTo>
                  <a:lnTo>
                    <a:pt x="0" y="53"/>
                  </a:lnTo>
                  <a:lnTo>
                    <a:pt x="0" y="53"/>
                  </a:lnTo>
                  <a:lnTo>
                    <a:pt x="0" y="53"/>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 name="Freeform 638"/>
            <p:cNvSpPr>
              <a:spLocks noChangeAspect="1"/>
            </p:cNvSpPr>
            <p:nvPr/>
          </p:nvSpPr>
          <p:spPr bwMode="auto">
            <a:xfrm>
              <a:off x="8497888" y="5224463"/>
              <a:ext cx="0"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Freeform 639"/>
            <p:cNvSpPr>
              <a:spLocks noChangeAspect="1"/>
            </p:cNvSpPr>
            <p:nvPr/>
          </p:nvSpPr>
          <p:spPr bwMode="auto">
            <a:xfrm>
              <a:off x="8370888" y="4338638"/>
              <a:ext cx="125413" cy="68262"/>
            </a:xfrm>
            <a:custGeom>
              <a:avLst/>
              <a:gdLst>
                <a:gd name="T0" fmla="*/ 0 w 80"/>
                <a:gd name="T1" fmla="*/ 27 h 44"/>
                <a:gd name="T2" fmla="*/ 17 w 80"/>
                <a:gd name="T3" fmla="*/ 42 h 44"/>
                <a:gd name="T4" fmla="*/ 43 w 80"/>
                <a:gd name="T5" fmla="*/ 43 h 44"/>
                <a:gd name="T6" fmla="*/ 70 w 80"/>
                <a:gd name="T7" fmla="*/ 29 h 44"/>
                <a:gd name="T8" fmla="*/ 79 w 80"/>
                <a:gd name="T9" fmla="*/ 10 h 44"/>
                <a:gd name="T10" fmla="*/ 75 w 80"/>
                <a:gd name="T11" fmla="*/ 0 h 44"/>
                <a:gd name="T12" fmla="*/ 63 w 80"/>
                <a:gd name="T13" fmla="*/ 0 h 44"/>
                <a:gd name="T14" fmla="*/ 64 w 80"/>
                <a:gd name="T15" fmla="*/ 15 h 44"/>
                <a:gd name="T16" fmla="*/ 56 w 80"/>
                <a:gd name="T17" fmla="*/ 15 h 44"/>
                <a:gd name="T18" fmla="*/ 49 w 80"/>
                <a:gd name="T19" fmla="*/ 27 h 44"/>
                <a:gd name="T20" fmla="*/ 0 w 80"/>
                <a:gd name="T21" fmla="*/ 27 h 44"/>
                <a:gd name="T22" fmla="*/ 0 w 80"/>
                <a:gd name="T23" fmla="*/ 27 h 44"/>
                <a:gd name="T24" fmla="*/ 0 w 80"/>
                <a:gd name="T25" fmla="*/ 2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44">
                  <a:moveTo>
                    <a:pt x="0" y="27"/>
                  </a:moveTo>
                  <a:lnTo>
                    <a:pt x="17" y="42"/>
                  </a:lnTo>
                  <a:lnTo>
                    <a:pt x="43" y="43"/>
                  </a:lnTo>
                  <a:lnTo>
                    <a:pt x="70" y="29"/>
                  </a:lnTo>
                  <a:lnTo>
                    <a:pt x="79" y="10"/>
                  </a:lnTo>
                  <a:lnTo>
                    <a:pt x="75" y="0"/>
                  </a:lnTo>
                  <a:lnTo>
                    <a:pt x="63" y="0"/>
                  </a:lnTo>
                  <a:lnTo>
                    <a:pt x="64" y="15"/>
                  </a:lnTo>
                  <a:lnTo>
                    <a:pt x="56" y="15"/>
                  </a:lnTo>
                  <a:lnTo>
                    <a:pt x="49" y="27"/>
                  </a:lnTo>
                  <a:lnTo>
                    <a:pt x="0" y="27"/>
                  </a:lnTo>
                  <a:lnTo>
                    <a:pt x="0" y="27"/>
                  </a:lnTo>
                  <a:lnTo>
                    <a:pt x="0" y="27"/>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Freeform 640"/>
            <p:cNvSpPr>
              <a:spLocks noChangeAspect="1"/>
            </p:cNvSpPr>
            <p:nvPr/>
          </p:nvSpPr>
          <p:spPr bwMode="auto">
            <a:xfrm>
              <a:off x="8448675" y="4286250"/>
              <a:ext cx="63500" cy="74612"/>
            </a:xfrm>
            <a:custGeom>
              <a:avLst/>
              <a:gdLst>
                <a:gd name="T0" fmla="*/ 0 w 40"/>
                <a:gd name="T1" fmla="*/ 0 h 48"/>
                <a:gd name="T2" fmla="*/ 25 w 40"/>
                <a:gd name="T3" fmla="*/ 21 h 48"/>
                <a:gd name="T4" fmla="*/ 37 w 40"/>
                <a:gd name="T5" fmla="*/ 47 h 48"/>
                <a:gd name="T6" fmla="*/ 39 w 40"/>
                <a:gd name="T7" fmla="*/ 28 h 48"/>
                <a:gd name="T8" fmla="*/ 13 w 40"/>
                <a:gd name="T9" fmla="*/ 5 h 48"/>
                <a:gd name="T10" fmla="*/ 0 w 40"/>
                <a:gd name="T11" fmla="*/ 0 h 48"/>
                <a:gd name="T12" fmla="*/ 0 w 40"/>
                <a:gd name="T13" fmla="*/ 0 h 48"/>
                <a:gd name="T14" fmla="*/ 0 w 40"/>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8">
                  <a:moveTo>
                    <a:pt x="0" y="0"/>
                  </a:moveTo>
                  <a:lnTo>
                    <a:pt x="25" y="21"/>
                  </a:lnTo>
                  <a:lnTo>
                    <a:pt x="37" y="47"/>
                  </a:lnTo>
                  <a:lnTo>
                    <a:pt x="39" y="28"/>
                  </a:lnTo>
                  <a:lnTo>
                    <a:pt x="13" y="5"/>
                  </a:ln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Freeform 641"/>
            <p:cNvSpPr>
              <a:spLocks noChangeAspect="1"/>
            </p:cNvSpPr>
            <p:nvPr/>
          </p:nvSpPr>
          <p:spPr bwMode="auto">
            <a:xfrm>
              <a:off x="8553450" y="4378325"/>
              <a:ext cx="39688" cy="49212"/>
            </a:xfrm>
            <a:custGeom>
              <a:avLst/>
              <a:gdLst>
                <a:gd name="T0" fmla="*/ 0 w 25"/>
                <a:gd name="T1" fmla="*/ 0 h 30"/>
                <a:gd name="T2" fmla="*/ 14 w 25"/>
                <a:gd name="T3" fmla="*/ 29 h 30"/>
                <a:gd name="T4" fmla="*/ 24 w 25"/>
                <a:gd name="T5" fmla="*/ 26 h 30"/>
                <a:gd name="T6" fmla="*/ 8 w 25"/>
                <a:gd name="T7" fmla="*/ 1 h 30"/>
                <a:gd name="T8" fmla="*/ 0 w 25"/>
                <a:gd name="T9" fmla="*/ 0 h 30"/>
                <a:gd name="T10" fmla="*/ 0 w 25"/>
                <a:gd name="T11" fmla="*/ 0 h 30"/>
                <a:gd name="T12" fmla="*/ 0 w 25"/>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5" h="30">
                  <a:moveTo>
                    <a:pt x="0" y="0"/>
                  </a:moveTo>
                  <a:lnTo>
                    <a:pt x="14" y="29"/>
                  </a:lnTo>
                  <a:lnTo>
                    <a:pt x="24" y="26"/>
                  </a:lnTo>
                  <a:lnTo>
                    <a:pt x="8" y="1"/>
                  </a:ln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7" name="Freeform 642"/>
            <p:cNvSpPr>
              <a:spLocks noChangeAspect="1"/>
            </p:cNvSpPr>
            <p:nvPr/>
          </p:nvSpPr>
          <p:spPr bwMode="auto">
            <a:xfrm>
              <a:off x="8723313" y="4860925"/>
              <a:ext cx="68263" cy="66675"/>
            </a:xfrm>
            <a:custGeom>
              <a:avLst/>
              <a:gdLst>
                <a:gd name="T0" fmla="*/ 0 w 43"/>
                <a:gd name="T1" fmla="*/ 0 h 43"/>
                <a:gd name="T2" fmla="*/ 9 w 43"/>
                <a:gd name="T3" fmla="*/ 21 h 43"/>
                <a:gd name="T4" fmla="*/ 34 w 43"/>
                <a:gd name="T5" fmla="*/ 42 h 43"/>
                <a:gd name="T6" fmla="*/ 42 w 43"/>
                <a:gd name="T7" fmla="*/ 42 h 43"/>
                <a:gd name="T8" fmla="*/ 17 w 43"/>
                <a:gd name="T9" fmla="*/ 11 h 43"/>
                <a:gd name="T10" fmla="*/ 0 w 43"/>
                <a:gd name="T11" fmla="*/ 0 h 43"/>
                <a:gd name="T12" fmla="*/ 0 w 43"/>
                <a:gd name="T13" fmla="*/ 0 h 43"/>
                <a:gd name="T14" fmla="*/ 0 w 43"/>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3">
                  <a:moveTo>
                    <a:pt x="0" y="0"/>
                  </a:moveTo>
                  <a:lnTo>
                    <a:pt x="9" y="21"/>
                  </a:lnTo>
                  <a:lnTo>
                    <a:pt x="34" y="42"/>
                  </a:lnTo>
                  <a:lnTo>
                    <a:pt x="42" y="42"/>
                  </a:lnTo>
                  <a:lnTo>
                    <a:pt x="17" y="11"/>
                  </a:ln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 name="Freeform 643"/>
            <p:cNvSpPr>
              <a:spLocks noChangeAspect="1"/>
            </p:cNvSpPr>
            <p:nvPr/>
          </p:nvSpPr>
          <p:spPr bwMode="auto">
            <a:xfrm>
              <a:off x="7832725" y="4570413"/>
              <a:ext cx="42863" cy="22225"/>
            </a:xfrm>
            <a:custGeom>
              <a:avLst/>
              <a:gdLst>
                <a:gd name="T0" fmla="*/ 0 w 27"/>
                <a:gd name="T1" fmla="*/ 11 h 15"/>
                <a:gd name="T2" fmla="*/ 16 w 27"/>
                <a:gd name="T3" fmla="*/ 14 h 15"/>
                <a:gd name="T4" fmla="*/ 26 w 27"/>
                <a:gd name="T5" fmla="*/ 6 h 15"/>
                <a:gd name="T6" fmla="*/ 22 w 27"/>
                <a:gd name="T7" fmla="*/ 0 h 15"/>
                <a:gd name="T8" fmla="*/ 6 w 27"/>
                <a:gd name="T9" fmla="*/ 0 h 15"/>
                <a:gd name="T10" fmla="*/ 0 w 27"/>
                <a:gd name="T11" fmla="*/ 11 h 15"/>
                <a:gd name="T12" fmla="*/ 0 w 27"/>
                <a:gd name="T13" fmla="*/ 11 h 15"/>
                <a:gd name="T14" fmla="*/ 0 w 27"/>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5">
                  <a:moveTo>
                    <a:pt x="0" y="11"/>
                  </a:moveTo>
                  <a:lnTo>
                    <a:pt x="16" y="14"/>
                  </a:lnTo>
                  <a:lnTo>
                    <a:pt x="26" y="6"/>
                  </a:lnTo>
                  <a:lnTo>
                    <a:pt x="22" y="0"/>
                  </a:lnTo>
                  <a:lnTo>
                    <a:pt x="6" y="0"/>
                  </a:lnTo>
                  <a:lnTo>
                    <a:pt x="0" y="11"/>
                  </a:lnTo>
                  <a:lnTo>
                    <a:pt x="0" y="11"/>
                  </a:lnTo>
                  <a:lnTo>
                    <a:pt x="0" y="11"/>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9" name="Freeform 644"/>
            <p:cNvSpPr>
              <a:spLocks noChangeAspect="1"/>
            </p:cNvSpPr>
            <p:nvPr/>
          </p:nvSpPr>
          <p:spPr bwMode="auto">
            <a:xfrm>
              <a:off x="7650163" y="4475163"/>
              <a:ext cx="111125" cy="66675"/>
            </a:xfrm>
            <a:custGeom>
              <a:avLst/>
              <a:gdLst>
                <a:gd name="T0" fmla="*/ 0 w 72"/>
                <a:gd name="T1" fmla="*/ 42 h 43"/>
                <a:gd name="T2" fmla="*/ 18 w 72"/>
                <a:gd name="T3" fmla="*/ 36 h 43"/>
                <a:gd name="T4" fmla="*/ 36 w 72"/>
                <a:gd name="T5" fmla="*/ 18 h 43"/>
                <a:gd name="T6" fmla="*/ 71 w 72"/>
                <a:gd name="T7" fmla="*/ 0 h 43"/>
                <a:gd name="T8" fmla="*/ 32 w 72"/>
                <a:gd name="T9" fmla="*/ 7 h 43"/>
                <a:gd name="T10" fmla="*/ 10 w 72"/>
                <a:gd name="T11" fmla="*/ 20 h 43"/>
                <a:gd name="T12" fmla="*/ 0 w 72"/>
                <a:gd name="T13" fmla="*/ 42 h 43"/>
                <a:gd name="T14" fmla="*/ 0 w 72"/>
                <a:gd name="T15" fmla="*/ 42 h 43"/>
                <a:gd name="T16" fmla="*/ 0 w 72"/>
                <a:gd name="T17"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43">
                  <a:moveTo>
                    <a:pt x="0" y="42"/>
                  </a:moveTo>
                  <a:lnTo>
                    <a:pt x="18" y="36"/>
                  </a:lnTo>
                  <a:lnTo>
                    <a:pt x="36" y="18"/>
                  </a:lnTo>
                  <a:lnTo>
                    <a:pt x="71" y="0"/>
                  </a:lnTo>
                  <a:lnTo>
                    <a:pt x="32" y="7"/>
                  </a:lnTo>
                  <a:lnTo>
                    <a:pt x="10" y="20"/>
                  </a:lnTo>
                  <a:lnTo>
                    <a:pt x="0" y="42"/>
                  </a:lnTo>
                  <a:lnTo>
                    <a:pt x="0" y="42"/>
                  </a:lnTo>
                  <a:lnTo>
                    <a:pt x="0" y="42"/>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0" name="Freeform 645"/>
            <p:cNvSpPr>
              <a:spLocks noChangeAspect="1"/>
            </p:cNvSpPr>
            <p:nvPr/>
          </p:nvSpPr>
          <p:spPr bwMode="auto">
            <a:xfrm>
              <a:off x="7558088" y="4033838"/>
              <a:ext cx="1588"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1" name="Freeform 646"/>
            <p:cNvSpPr>
              <a:spLocks noChangeAspect="1"/>
            </p:cNvSpPr>
            <p:nvPr/>
          </p:nvSpPr>
          <p:spPr bwMode="auto">
            <a:xfrm>
              <a:off x="7586663" y="4011613"/>
              <a:ext cx="3175" cy="1587"/>
            </a:xfrm>
            <a:custGeom>
              <a:avLst/>
              <a:gdLst>
                <a:gd name="T0" fmla="*/ 0 w 1"/>
                <a:gd name="T1" fmla="*/ 0 h 1"/>
                <a:gd name="T2" fmla="*/ 0 w 1"/>
                <a:gd name="T3" fmla="*/ 0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2" name="Freeform 647"/>
            <p:cNvSpPr>
              <a:spLocks noChangeAspect="1"/>
            </p:cNvSpPr>
            <p:nvPr/>
          </p:nvSpPr>
          <p:spPr bwMode="auto">
            <a:xfrm>
              <a:off x="7323138" y="3475038"/>
              <a:ext cx="19050" cy="9525"/>
            </a:xfrm>
            <a:custGeom>
              <a:avLst/>
              <a:gdLst>
                <a:gd name="T0" fmla="*/ 0 w 12"/>
                <a:gd name="T1" fmla="*/ 0 h 7"/>
                <a:gd name="T2" fmla="*/ 0 w 12"/>
                <a:gd name="T3" fmla="*/ 6 h 7"/>
                <a:gd name="T4" fmla="*/ 11 w 12"/>
                <a:gd name="T5" fmla="*/ 6 h 7"/>
                <a:gd name="T6" fmla="*/ 11 w 12"/>
                <a:gd name="T7" fmla="*/ 0 h 7"/>
                <a:gd name="T8" fmla="*/ 0 w 12"/>
                <a:gd name="T9" fmla="*/ 0 h 7"/>
                <a:gd name="T10" fmla="*/ 0 w 12"/>
                <a:gd name="T11" fmla="*/ 0 h 7"/>
              </a:gdLst>
              <a:ahLst/>
              <a:cxnLst>
                <a:cxn ang="0">
                  <a:pos x="T0" y="T1"/>
                </a:cxn>
                <a:cxn ang="0">
                  <a:pos x="T2" y="T3"/>
                </a:cxn>
                <a:cxn ang="0">
                  <a:pos x="T4" y="T5"/>
                </a:cxn>
                <a:cxn ang="0">
                  <a:pos x="T6" y="T7"/>
                </a:cxn>
                <a:cxn ang="0">
                  <a:pos x="T8" y="T9"/>
                </a:cxn>
                <a:cxn ang="0">
                  <a:pos x="T10" y="T11"/>
                </a:cxn>
              </a:cxnLst>
              <a:rect l="0" t="0" r="r" b="b"/>
              <a:pathLst>
                <a:path w="12" h="7">
                  <a:moveTo>
                    <a:pt x="0" y="0"/>
                  </a:moveTo>
                  <a:lnTo>
                    <a:pt x="0" y="6"/>
                  </a:lnTo>
                  <a:lnTo>
                    <a:pt x="11" y="6"/>
                  </a:lnTo>
                  <a:lnTo>
                    <a:pt x="11" y="0"/>
                  </a:lnTo>
                  <a:lnTo>
                    <a:pt x="0" y="0"/>
                  </a:lnTo>
                  <a:lnTo>
                    <a:pt x="0"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3" name="Freeform 648"/>
            <p:cNvSpPr>
              <a:spLocks noChangeAspect="1"/>
            </p:cNvSpPr>
            <p:nvPr/>
          </p:nvSpPr>
          <p:spPr bwMode="auto">
            <a:xfrm>
              <a:off x="7323138" y="3475038"/>
              <a:ext cx="19050" cy="1587"/>
            </a:xfrm>
            <a:custGeom>
              <a:avLst/>
              <a:gdLst>
                <a:gd name="T0" fmla="*/ 11 w 12"/>
                <a:gd name="T1" fmla="*/ 0 h 1"/>
                <a:gd name="T2" fmla="*/ 0 w 12"/>
                <a:gd name="T3" fmla="*/ 0 h 1"/>
                <a:gd name="T4" fmla="*/ 11 w 12"/>
                <a:gd name="T5" fmla="*/ 0 h 1"/>
                <a:gd name="T6" fmla="*/ 11 w 12"/>
                <a:gd name="T7" fmla="*/ 0 h 1"/>
              </a:gdLst>
              <a:ahLst/>
              <a:cxnLst>
                <a:cxn ang="0">
                  <a:pos x="T0" y="T1"/>
                </a:cxn>
                <a:cxn ang="0">
                  <a:pos x="T2" y="T3"/>
                </a:cxn>
                <a:cxn ang="0">
                  <a:pos x="T4" y="T5"/>
                </a:cxn>
                <a:cxn ang="0">
                  <a:pos x="T6" y="T7"/>
                </a:cxn>
              </a:cxnLst>
              <a:rect l="0" t="0" r="r" b="b"/>
              <a:pathLst>
                <a:path w="12" h="1">
                  <a:moveTo>
                    <a:pt x="11" y="0"/>
                  </a:moveTo>
                  <a:lnTo>
                    <a:pt x="0" y="0"/>
                  </a:lnTo>
                  <a:lnTo>
                    <a:pt x="11" y="0"/>
                  </a:lnTo>
                  <a:lnTo>
                    <a:pt x="11" y="0"/>
                  </a:lnTo>
                </a:path>
              </a:pathLst>
            </a:custGeom>
            <a:grpFill/>
            <a:ln w="3175" cap="flat"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8" name="TextBox 97"/>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
        <p:nvSpPr>
          <p:cNvPr id="99" name="TextBox 98"/>
          <p:cNvSpPr txBox="1"/>
          <p:nvPr/>
        </p:nvSpPr>
        <p:spPr>
          <a:xfrm>
            <a:off x="1676399" y="5791200"/>
            <a:ext cx="1884985" cy="276999"/>
          </a:xfrm>
          <a:prstGeom prst="rect">
            <a:avLst/>
          </a:prstGeom>
          <a:noFill/>
          <a:effectLst/>
        </p:spPr>
        <p:txBody>
          <a:bodyPr wrap="square" rtlCol="0">
            <a:spAutoFit/>
          </a:bodyPr>
          <a:lstStyle/>
          <a:p>
            <a:pPr algn="r"/>
            <a:r>
              <a:rPr lang="en-US" sz="1200" b="1" dirty="0" smtClean="0">
                <a:solidFill>
                  <a:schemeClr val="bg1"/>
                </a:solidFill>
              </a:rPr>
              <a:t>In-country supply</a:t>
            </a:r>
            <a:endParaRPr lang="en-US" sz="1200" b="1" dirty="0">
              <a:solidFill>
                <a:schemeClr val="bg1"/>
              </a:solidFill>
            </a:endParaRPr>
          </a:p>
        </p:txBody>
      </p:sp>
      <p:sp>
        <p:nvSpPr>
          <p:cNvPr id="100" name="TextBox 99"/>
          <p:cNvSpPr txBox="1"/>
          <p:nvPr/>
        </p:nvSpPr>
        <p:spPr>
          <a:xfrm>
            <a:off x="2378401" y="5209401"/>
            <a:ext cx="1182983"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smtClean="0">
                <a:solidFill>
                  <a:schemeClr val="bg1"/>
                </a:solidFill>
              </a:rPr>
              <a:t>Net Imports</a:t>
            </a:r>
            <a:endParaRPr lang="en-US" sz="1200" b="1" dirty="0">
              <a:solidFill>
                <a:schemeClr val="bg1"/>
              </a:solidFill>
            </a:endParaRPr>
          </a:p>
        </p:txBody>
      </p:sp>
    </p:spTree>
    <p:extLst>
      <p:ext uri="{BB962C8B-B14F-4D97-AF65-F5344CB8AC3E}">
        <p14:creationId xmlns:p14="http://schemas.microsoft.com/office/powerpoint/2010/main" val="13086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p:txBody>
          <a:bodyPr/>
          <a:lstStyle/>
          <a:p>
            <a:pPr eaLnBrk="1" hangingPunct="1"/>
            <a:r>
              <a:rPr lang="en-US" smtClean="0"/>
              <a:t>Conclusions</a:t>
            </a:r>
          </a:p>
        </p:txBody>
      </p:sp>
      <p:sp>
        <p:nvSpPr>
          <p:cNvPr id="4" name="TextBox 3"/>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4600" y="1066800"/>
            <a:ext cx="4044407" cy="5212080"/>
          </a:xfrm>
          <a:prstGeom prst="rect">
            <a:avLst/>
          </a:prstGeom>
          <a:ln>
            <a:solidFill>
              <a:schemeClr val="tx1"/>
            </a:solidFill>
          </a:ln>
        </p:spPr>
      </p:pic>
    </p:spTree>
    <p:extLst>
      <p:ext uri="{BB962C8B-B14F-4D97-AF65-F5344CB8AC3E}">
        <p14:creationId xmlns:p14="http://schemas.microsoft.com/office/powerpoint/2010/main" val="127213298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EXMO_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8975" y="2489200"/>
            <a:ext cx="78359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992369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Title 1"/>
          <p:cNvSpPr>
            <a:spLocks noGrp="1"/>
          </p:cNvSpPr>
          <p:nvPr>
            <p:ph type="title" idx="4294967295"/>
          </p:nvPr>
        </p:nvSpPr>
        <p:spPr>
          <a:xfrm>
            <a:off x="685800" y="112713"/>
            <a:ext cx="8001000" cy="1143000"/>
          </a:xfrm>
        </p:spPr>
        <p:txBody>
          <a:bodyPr/>
          <a:lstStyle/>
          <a:p>
            <a:r>
              <a:rPr lang="en-US" dirty="0" smtClean="0"/>
              <a:t>Shale Gas and Hydraulic Fracturing</a:t>
            </a:r>
          </a:p>
        </p:txBody>
      </p:sp>
      <p:pic>
        <p:nvPicPr>
          <p:cNvPr id="251905"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9125" y="1266825"/>
            <a:ext cx="6029325" cy="4514850"/>
          </a:xfrm>
          <a:prstGeom prst="rect">
            <a:avLst/>
          </a:prstGeom>
          <a:noFill/>
          <a:ln w="9525">
            <a:noFill/>
            <a:miter lim="800000"/>
            <a:headEnd/>
            <a:tailEnd/>
          </a:ln>
        </p:spPr>
      </p:pic>
      <p:sp>
        <p:nvSpPr>
          <p:cNvPr id="251908" name="TextBox 2"/>
          <p:cNvSpPr txBox="1">
            <a:spLocks noChangeArrowheads="1"/>
          </p:cNvSpPr>
          <p:nvPr/>
        </p:nvSpPr>
        <p:spPr bwMode="auto">
          <a:xfrm>
            <a:off x="682625" y="4954588"/>
            <a:ext cx="2251075" cy="461962"/>
          </a:xfrm>
          <a:prstGeom prst="rect">
            <a:avLst/>
          </a:prstGeom>
          <a:noFill/>
          <a:ln w="9525">
            <a:noFill/>
            <a:miter lim="800000"/>
            <a:headEnd/>
            <a:tailEnd/>
          </a:ln>
        </p:spPr>
        <p:txBody>
          <a:bodyPr>
            <a:spAutoFit/>
          </a:bodyPr>
          <a:lstStyle/>
          <a:p>
            <a:endParaRPr lang="en-US"/>
          </a:p>
          <a:p>
            <a:endParaRPr lang="en-US"/>
          </a:p>
        </p:txBody>
      </p:sp>
      <p:cxnSp>
        <p:nvCxnSpPr>
          <p:cNvPr id="14" name="Straight Connector 13"/>
          <p:cNvCxnSpPr/>
          <p:nvPr/>
        </p:nvCxnSpPr>
        <p:spPr>
          <a:xfrm>
            <a:off x="1808163" y="2025650"/>
            <a:ext cx="0" cy="2470150"/>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719263" y="2024063"/>
            <a:ext cx="177800" cy="1587"/>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719263" y="4505325"/>
            <a:ext cx="177800" cy="1588"/>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806575" y="3332163"/>
            <a:ext cx="219075" cy="1587"/>
          </a:xfrm>
          <a:prstGeom prst="line">
            <a:avLst/>
          </a:prstGeom>
          <a:ln w="25400" cap="flat" cmpd="sng" algn="ctr">
            <a:solidFill>
              <a:srgbClr val="0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251914" name="Group 18"/>
          <p:cNvGrpSpPr>
            <a:grpSpLocks/>
          </p:cNvGrpSpPr>
          <p:nvPr/>
        </p:nvGrpSpPr>
        <p:grpSpPr bwMode="auto">
          <a:xfrm>
            <a:off x="2100263" y="3048000"/>
            <a:ext cx="1789112" cy="584775"/>
            <a:chOff x="2356062" y="3065456"/>
            <a:chExt cx="1788430" cy="584098"/>
          </a:xfrm>
        </p:grpSpPr>
        <p:sp>
          <p:nvSpPr>
            <p:cNvPr id="27" name="Pentagon 26"/>
            <p:cNvSpPr/>
            <p:nvPr/>
          </p:nvSpPr>
          <p:spPr bwMode="auto">
            <a:xfrm rot="10800000">
              <a:off x="2356062" y="3124127"/>
              <a:ext cx="1788430" cy="497898"/>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51926" name="TextBox 8"/>
            <p:cNvSpPr txBox="1">
              <a:spLocks noChangeArrowheads="1"/>
            </p:cNvSpPr>
            <p:nvPr/>
          </p:nvSpPr>
          <p:spPr bwMode="auto">
            <a:xfrm>
              <a:off x="2470027" y="3065456"/>
              <a:ext cx="1674465" cy="584098"/>
            </a:xfrm>
            <a:prstGeom prst="rect">
              <a:avLst/>
            </a:prstGeom>
            <a:noFill/>
            <a:ln w="9525">
              <a:noFill/>
              <a:miter lim="800000"/>
              <a:headEnd/>
              <a:tailEnd/>
            </a:ln>
          </p:spPr>
          <p:txBody>
            <a:bodyPr>
              <a:spAutoFit/>
            </a:bodyPr>
            <a:lstStyle/>
            <a:p>
              <a:pPr algn="ctr"/>
              <a:r>
                <a:rPr lang="en-US" sz="1600" dirty="0">
                  <a:solidFill>
                    <a:srgbClr val="FFFFFF"/>
                  </a:solidFill>
                </a:rPr>
                <a:t>Thousands of feet of solid rock</a:t>
              </a:r>
            </a:p>
          </p:txBody>
        </p:sp>
      </p:grpSp>
      <p:cxnSp>
        <p:nvCxnSpPr>
          <p:cNvPr id="23" name="Straight Connector 22"/>
          <p:cNvCxnSpPr/>
          <p:nvPr/>
        </p:nvCxnSpPr>
        <p:spPr>
          <a:xfrm>
            <a:off x="1776413" y="1781175"/>
            <a:ext cx="3246437" cy="0"/>
          </a:xfrm>
          <a:prstGeom prst="line">
            <a:avLst/>
          </a:prstGeom>
          <a:ln w="25400" cap="flat" cmpd="sng" algn="ctr">
            <a:solidFill>
              <a:srgbClr val="000000"/>
            </a:solidFill>
            <a:prstDash val="solid"/>
            <a:round/>
            <a:headEnd type="triangle" w="lg" len="med"/>
            <a:tailEnd type="none" w="med" len="med"/>
          </a:ln>
        </p:spPr>
        <p:style>
          <a:lnRef idx="2">
            <a:schemeClr val="accent1"/>
          </a:lnRef>
          <a:fillRef idx="0">
            <a:schemeClr val="accent1"/>
          </a:fillRef>
          <a:effectRef idx="1">
            <a:schemeClr val="accent1"/>
          </a:effectRef>
          <a:fontRef idx="minor">
            <a:schemeClr val="tx1"/>
          </a:fontRef>
        </p:style>
      </p:cxnSp>
      <p:sp>
        <p:nvSpPr>
          <p:cNvPr id="251916" name="Rectangle 5"/>
          <p:cNvSpPr>
            <a:spLocks noChangeArrowheads="1"/>
          </p:cNvSpPr>
          <p:nvPr/>
        </p:nvSpPr>
        <p:spPr bwMode="auto">
          <a:xfrm>
            <a:off x="1471613" y="1655763"/>
            <a:ext cx="211137" cy="490537"/>
          </a:xfrm>
          <a:prstGeom prst="rect">
            <a:avLst/>
          </a:prstGeom>
          <a:noFill/>
          <a:ln w="31750" algn="ctr">
            <a:solidFill>
              <a:schemeClr val="tx1"/>
            </a:solidFill>
            <a:round/>
            <a:headEnd/>
            <a:tailEnd/>
          </a:ln>
        </p:spPr>
        <p:txBody>
          <a:bodyPr>
            <a:spAutoFit/>
          </a:bodyPr>
          <a:lstStyle/>
          <a:p>
            <a:pPr algn="ctr"/>
            <a:endParaRPr lang="en-US"/>
          </a:p>
        </p:txBody>
      </p:sp>
      <p:sp>
        <p:nvSpPr>
          <p:cNvPr id="25" name="Rectangle 24"/>
          <p:cNvSpPr/>
          <p:nvPr/>
        </p:nvSpPr>
        <p:spPr bwMode="auto">
          <a:xfrm>
            <a:off x="5022850" y="1524000"/>
            <a:ext cx="1530350" cy="2559050"/>
          </a:xfrm>
          <a:prstGeom prst="rect">
            <a:avLst/>
          </a:prstGeom>
          <a:gradFill flip="none" rotWithShape="1">
            <a:gsLst>
              <a:gs pos="0">
                <a:schemeClr val="bg1">
                  <a:lumMod val="50000"/>
                </a:schemeClr>
              </a:gs>
              <a:gs pos="100000">
                <a:schemeClr val="bg1">
                  <a:lumMod val="85000"/>
                </a:schemeClr>
              </a:gs>
            </a:gsLst>
            <a:lin ang="16200000" scaled="0"/>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spAutoFit/>
          </a:bodyPr>
          <a:lstStyle/>
          <a:p>
            <a:pPr algn="ctr">
              <a:defRPr/>
            </a:pPr>
            <a:endParaRPr lang="en-US" dirty="0"/>
          </a:p>
        </p:txBody>
      </p:sp>
      <p:sp>
        <p:nvSpPr>
          <p:cNvPr id="251918" name="Rectangle 31"/>
          <p:cNvSpPr>
            <a:spLocks noChangeArrowheads="1"/>
          </p:cNvSpPr>
          <p:nvPr/>
        </p:nvSpPr>
        <p:spPr bwMode="auto">
          <a:xfrm>
            <a:off x="5022850" y="1524000"/>
            <a:ext cx="1530350" cy="2559050"/>
          </a:xfrm>
          <a:prstGeom prst="rect">
            <a:avLst/>
          </a:prstGeom>
          <a:noFill/>
          <a:ln w="9525" algn="ctr">
            <a:solidFill>
              <a:schemeClr val="bg1"/>
            </a:solidFill>
            <a:round/>
            <a:headEnd/>
            <a:tailEnd/>
          </a:ln>
        </p:spPr>
        <p:txBody>
          <a:bodyPr>
            <a:spAutoFit/>
          </a:bodyPr>
          <a:lstStyle/>
          <a:p>
            <a:pPr algn="ctr"/>
            <a:endParaRPr lang="en-US"/>
          </a:p>
        </p:txBody>
      </p:sp>
      <p:grpSp>
        <p:nvGrpSpPr>
          <p:cNvPr id="251919" name="Group 1"/>
          <p:cNvGrpSpPr>
            <a:grpSpLocks/>
          </p:cNvGrpSpPr>
          <p:nvPr/>
        </p:nvGrpSpPr>
        <p:grpSpPr bwMode="auto">
          <a:xfrm>
            <a:off x="5238750" y="1527175"/>
            <a:ext cx="1125538" cy="2551113"/>
            <a:chOff x="5076825" y="1209675"/>
            <a:chExt cx="1879600" cy="4259263"/>
          </a:xfrm>
        </p:grpSpPr>
        <p:pic>
          <p:nvPicPr>
            <p:cNvPr id="251920" name="Picture 2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8000" y="1211263"/>
              <a:ext cx="931863" cy="4257675"/>
            </a:xfrm>
            <a:prstGeom prst="rect">
              <a:avLst/>
            </a:prstGeom>
            <a:noFill/>
            <a:ln w="9525">
              <a:noFill/>
              <a:miter lim="800000"/>
              <a:headEnd/>
              <a:tailEnd/>
            </a:ln>
          </p:spPr>
        </p:pic>
        <p:pic>
          <p:nvPicPr>
            <p:cNvPr id="29" name="Picture 4"/>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5522203" y="1209675"/>
              <a:ext cx="1007402" cy="2714054"/>
            </a:xfrm>
            <a:prstGeom prst="rect">
              <a:avLst/>
            </a:prstGeom>
            <a:noFill/>
            <a:ln w="9525">
              <a:noFill/>
              <a:miter lim="800000"/>
              <a:headEnd/>
              <a:tailEnd/>
            </a:ln>
            <a:effectLst>
              <a:outerShdw blurRad="50800" dist="38100" dir="2700000">
                <a:srgbClr val="000000">
                  <a:alpha val="43000"/>
                </a:srgbClr>
              </a:outerShdw>
            </a:effectLst>
          </p:spPr>
        </p:pic>
        <p:pic>
          <p:nvPicPr>
            <p:cNvPr id="30" name="Picture 4"/>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5275655" y="1209675"/>
              <a:ext cx="1489894" cy="2274080"/>
            </a:xfrm>
            <a:prstGeom prst="rect">
              <a:avLst/>
            </a:prstGeom>
            <a:noFill/>
            <a:ln w="9525">
              <a:noFill/>
              <a:miter lim="800000"/>
              <a:headEnd/>
              <a:tailEnd/>
            </a:ln>
            <a:effectLst>
              <a:outerShdw blurRad="50800" dist="38100" dir="2700000">
                <a:srgbClr val="000000">
                  <a:alpha val="43000"/>
                </a:srgbClr>
              </a:outerShdw>
            </a:effectLst>
          </p:spPr>
        </p:pic>
        <p:pic>
          <p:nvPicPr>
            <p:cNvPr id="31" name="Picture 3"/>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5076825" y="1209675"/>
              <a:ext cx="1879600" cy="1224505"/>
            </a:xfrm>
            <a:prstGeom prst="rect">
              <a:avLst/>
            </a:prstGeom>
            <a:noFill/>
            <a:ln w="9525">
              <a:noFill/>
              <a:miter lim="800000"/>
              <a:headEnd/>
              <a:tailEnd/>
            </a:ln>
            <a:effectLst>
              <a:outerShdw blurRad="50800" dist="38100" dir="2700000">
                <a:srgbClr val="000000">
                  <a:alpha val="43000"/>
                </a:srgbClr>
              </a:outerShdw>
            </a:effectLst>
          </p:spPr>
        </p:pic>
        <p:pic>
          <p:nvPicPr>
            <p:cNvPr id="251924" name="Picture 31" descr="slide2_pipe.png"/>
            <p:cNvPicPr>
              <a:picLocks/>
            </p:cNvPicPr>
            <p:nvPr/>
          </p:nvPicPr>
          <p:blipFill>
            <a:blip r:embed="rId8"/>
            <a:srcRect/>
            <a:stretch>
              <a:fillRect/>
            </a:stretch>
          </p:blipFill>
          <p:spPr bwMode="auto">
            <a:xfrm>
              <a:off x="5799138" y="1211263"/>
              <a:ext cx="449262" cy="4254500"/>
            </a:xfrm>
            <a:prstGeom prst="rect">
              <a:avLst/>
            </a:prstGeom>
            <a:noFill/>
            <a:ln w="9525">
              <a:noFill/>
              <a:miter lim="800000"/>
              <a:headEnd/>
              <a:tailEnd/>
            </a:ln>
          </p:spPr>
        </p:pic>
      </p:grpSp>
      <p:grpSp>
        <p:nvGrpSpPr>
          <p:cNvPr id="42" name="Group 41"/>
          <p:cNvGrpSpPr/>
          <p:nvPr/>
        </p:nvGrpSpPr>
        <p:grpSpPr>
          <a:xfrm>
            <a:off x="6646861" y="1915352"/>
            <a:ext cx="2228848" cy="401637"/>
            <a:chOff x="6629400" y="1915352"/>
            <a:chExt cx="2228848" cy="401637"/>
          </a:xfrm>
        </p:grpSpPr>
        <p:sp>
          <p:nvSpPr>
            <p:cNvPr id="26" name="Pentagon 25"/>
            <p:cNvSpPr/>
            <p:nvPr/>
          </p:nvSpPr>
          <p:spPr bwMode="auto">
            <a:xfrm flipH="1">
              <a:off x="6709678" y="1915352"/>
              <a:ext cx="2148570" cy="401637"/>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dirty="0">
                <a:solidFill>
                  <a:srgbClr val="FFFFFF"/>
                </a:solidFill>
              </a:endParaRPr>
            </a:p>
          </p:txBody>
        </p:sp>
        <p:sp>
          <p:nvSpPr>
            <p:cNvPr id="28" name="TextBox 34"/>
            <p:cNvSpPr txBox="1">
              <a:spLocks noChangeArrowheads="1"/>
            </p:cNvSpPr>
            <p:nvPr/>
          </p:nvSpPr>
          <p:spPr bwMode="auto">
            <a:xfrm flipH="1">
              <a:off x="6629400" y="1940751"/>
              <a:ext cx="2103945" cy="350838"/>
            </a:xfrm>
            <a:prstGeom prst="rect">
              <a:avLst/>
            </a:prstGeom>
            <a:noFill/>
            <a:ln w="9525">
              <a:noFill/>
              <a:miter lim="800000"/>
              <a:headEnd/>
              <a:tailEnd/>
            </a:ln>
          </p:spPr>
          <p:txBody>
            <a:bodyPr wrap="square" rIns="0">
              <a:spAutoFit/>
            </a:bodyPr>
            <a:lstStyle/>
            <a:p>
              <a:pPr algn="r"/>
              <a:r>
                <a:rPr lang="en-US" sz="1700" dirty="0">
                  <a:solidFill>
                    <a:schemeClr val="bg1"/>
                  </a:solidFill>
                </a:rPr>
                <a:t>Conductor</a:t>
              </a:r>
              <a:r>
                <a:rPr lang="en-US" sz="1700" dirty="0">
                  <a:solidFill>
                    <a:srgbClr val="FFFFFF"/>
                  </a:solidFill>
                </a:rPr>
                <a:t> Casing</a:t>
              </a:r>
            </a:p>
          </p:txBody>
        </p:sp>
      </p:grpSp>
      <p:grpSp>
        <p:nvGrpSpPr>
          <p:cNvPr id="21" name="Group 20"/>
          <p:cNvGrpSpPr/>
          <p:nvPr/>
        </p:nvGrpSpPr>
        <p:grpSpPr>
          <a:xfrm>
            <a:off x="6635446" y="2962145"/>
            <a:ext cx="2240263" cy="390525"/>
            <a:chOff x="6635446" y="2975051"/>
            <a:chExt cx="2240263" cy="390525"/>
          </a:xfrm>
        </p:grpSpPr>
        <p:sp>
          <p:nvSpPr>
            <p:cNvPr id="33" name="Pentagon 32"/>
            <p:cNvSpPr/>
            <p:nvPr/>
          </p:nvSpPr>
          <p:spPr bwMode="auto">
            <a:xfrm flipH="1">
              <a:off x="6711213" y="2975051"/>
              <a:ext cx="2164496" cy="390525"/>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dirty="0">
                <a:solidFill>
                  <a:srgbClr val="FFFFFF"/>
                </a:solidFill>
              </a:endParaRPr>
            </a:p>
          </p:txBody>
        </p:sp>
        <p:sp>
          <p:nvSpPr>
            <p:cNvPr id="34" name="TextBox 37"/>
            <p:cNvSpPr txBox="1">
              <a:spLocks noChangeArrowheads="1"/>
            </p:cNvSpPr>
            <p:nvPr/>
          </p:nvSpPr>
          <p:spPr bwMode="auto">
            <a:xfrm flipH="1">
              <a:off x="6635446" y="2993246"/>
              <a:ext cx="2115359" cy="354135"/>
            </a:xfrm>
            <a:prstGeom prst="rect">
              <a:avLst/>
            </a:prstGeom>
            <a:noFill/>
            <a:ln w="9525">
              <a:noFill/>
              <a:miter lim="800000"/>
              <a:headEnd/>
              <a:tailEnd/>
            </a:ln>
          </p:spPr>
          <p:txBody>
            <a:bodyPr wrap="square" rIns="0">
              <a:spAutoFit/>
            </a:bodyPr>
            <a:lstStyle/>
            <a:p>
              <a:pPr algn="r"/>
              <a:r>
                <a:rPr lang="en-US" sz="1700" dirty="0">
                  <a:solidFill>
                    <a:srgbClr val="FFFFFF"/>
                  </a:solidFill>
                </a:rPr>
                <a:t>Intermediate Casing</a:t>
              </a:r>
            </a:p>
          </p:txBody>
        </p:sp>
      </p:grpSp>
      <p:grpSp>
        <p:nvGrpSpPr>
          <p:cNvPr id="22" name="Group 21"/>
          <p:cNvGrpSpPr/>
          <p:nvPr/>
        </p:nvGrpSpPr>
        <p:grpSpPr>
          <a:xfrm>
            <a:off x="6638266" y="2441923"/>
            <a:ext cx="2237443" cy="395288"/>
            <a:chOff x="6630330" y="2415104"/>
            <a:chExt cx="2237443" cy="395288"/>
          </a:xfrm>
        </p:grpSpPr>
        <p:sp>
          <p:nvSpPr>
            <p:cNvPr id="36" name="Pentagon 35"/>
            <p:cNvSpPr/>
            <p:nvPr/>
          </p:nvSpPr>
          <p:spPr bwMode="auto">
            <a:xfrm flipH="1">
              <a:off x="6702141" y="2415104"/>
              <a:ext cx="2165632" cy="395288"/>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dirty="0">
                <a:solidFill>
                  <a:srgbClr val="FFFFFF"/>
                </a:solidFill>
              </a:endParaRPr>
            </a:p>
          </p:txBody>
        </p:sp>
        <p:sp>
          <p:nvSpPr>
            <p:cNvPr id="37" name="TextBox 40"/>
            <p:cNvSpPr txBox="1">
              <a:spLocks noChangeArrowheads="1"/>
            </p:cNvSpPr>
            <p:nvPr/>
          </p:nvSpPr>
          <p:spPr bwMode="auto">
            <a:xfrm flipH="1">
              <a:off x="6630330" y="2437329"/>
              <a:ext cx="2103945" cy="350838"/>
            </a:xfrm>
            <a:prstGeom prst="rect">
              <a:avLst/>
            </a:prstGeom>
            <a:noFill/>
            <a:ln w="9525">
              <a:noFill/>
              <a:miter lim="800000"/>
              <a:headEnd/>
              <a:tailEnd/>
            </a:ln>
          </p:spPr>
          <p:txBody>
            <a:bodyPr wrap="square" rIns="0">
              <a:spAutoFit/>
            </a:bodyPr>
            <a:lstStyle/>
            <a:p>
              <a:pPr algn="r"/>
              <a:r>
                <a:rPr lang="en-US" sz="1700" dirty="0">
                  <a:solidFill>
                    <a:srgbClr val="FFFFFF"/>
                  </a:solidFill>
                </a:rPr>
                <a:t>Surface Casing</a:t>
              </a:r>
            </a:p>
          </p:txBody>
        </p:sp>
      </p:grpSp>
      <p:grpSp>
        <p:nvGrpSpPr>
          <p:cNvPr id="20" name="Group 19"/>
          <p:cNvGrpSpPr/>
          <p:nvPr/>
        </p:nvGrpSpPr>
        <p:grpSpPr>
          <a:xfrm>
            <a:off x="6708602" y="3477604"/>
            <a:ext cx="2167107" cy="401637"/>
            <a:chOff x="6700666" y="3477604"/>
            <a:chExt cx="2167107" cy="401637"/>
          </a:xfrm>
        </p:grpSpPr>
        <p:sp>
          <p:nvSpPr>
            <p:cNvPr id="39" name="Pentagon 38"/>
            <p:cNvSpPr/>
            <p:nvPr/>
          </p:nvSpPr>
          <p:spPr bwMode="auto">
            <a:xfrm flipH="1">
              <a:off x="6702141" y="3477604"/>
              <a:ext cx="2165632" cy="401637"/>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dirty="0">
                <a:solidFill>
                  <a:srgbClr val="FFFFFF"/>
                </a:solidFill>
              </a:endParaRPr>
            </a:p>
          </p:txBody>
        </p:sp>
        <p:sp>
          <p:nvSpPr>
            <p:cNvPr id="40" name="TextBox 43"/>
            <p:cNvSpPr txBox="1">
              <a:spLocks noChangeArrowheads="1"/>
            </p:cNvSpPr>
            <p:nvPr/>
          </p:nvSpPr>
          <p:spPr bwMode="auto">
            <a:xfrm flipH="1">
              <a:off x="6700666" y="3501684"/>
              <a:ext cx="2103944" cy="353477"/>
            </a:xfrm>
            <a:prstGeom prst="rect">
              <a:avLst/>
            </a:prstGeom>
            <a:noFill/>
            <a:ln w="9525">
              <a:noFill/>
              <a:miter lim="800000"/>
              <a:headEnd/>
              <a:tailEnd/>
            </a:ln>
          </p:spPr>
          <p:txBody>
            <a:bodyPr wrap="square" rIns="0">
              <a:spAutoFit/>
            </a:bodyPr>
            <a:lstStyle/>
            <a:p>
              <a:pPr algn="r"/>
              <a:r>
                <a:rPr lang="en-US" sz="1700" dirty="0">
                  <a:solidFill>
                    <a:srgbClr val="FFFFFF"/>
                  </a:solidFill>
                </a:rPr>
                <a:t>Production Casing*</a:t>
              </a:r>
            </a:p>
          </p:txBody>
        </p:sp>
      </p:grpSp>
      <p:sp>
        <p:nvSpPr>
          <p:cNvPr id="41" name="Rectangle 40"/>
          <p:cNvSpPr>
            <a:spLocks noChangeArrowheads="1"/>
          </p:cNvSpPr>
          <p:nvPr/>
        </p:nvSpPr>
        <p:spPr bwMode="auto">
          <a:xfrm flipH="1">
            <a:off x="6951784" y="3818792"/>
            <a:ext cx="2036689" cy="260350"/>
          </a:xfrm>
          <a:prstGeom prst="rect">
            <a:avLst/>
          </a:prstGeom>
          <a:noFill/>
          <a:ln w="9525">
            <a:noFill/>
            <a:miter lim="800000"/>
            <a:headEnd/>
            <a:tailEnd/>
          </a:ln>
        </p:spPr>
        <p:txBody>
          <a:bodyPr wrap="square">
            <a:spAutoFit/>
          </a:bodyPr>
          <a:lstStyle/>
          <a:p>
            <a:r>
              <a:rPr lang="en-US" sz="1050" b="1" dirty="0" smtClean="0">
                <a:solidFill>
                  <a:schemeClr val="tx1"/>
                </a:solidFill>
              </a:rPr>
              <a:t>*14,000</a:t>
            </a:r>
            <a:r>
              <a:rPr lang="en-US" sz="1050" b="1" dirty="0" smtClean="0">
                <a:solidFill>
                  <a:srgbClr val="000000"/>
                </a:solidFill>
              </a:rPr>
              <a:t> </a:t>
            </a:r>
            <a:r>
              <a:rPr lang="en-US" sz="1050" b="1" dirty="0">
                <a:solidFill>
                  <a:srgbClr val="000000"/>
                </a:solidFill>
              </a:rPr>
              <a:t>feet measured depth</a:t>
            </a:r>
          </a:p>
        </p:txBody>
      </p:sp>
      <p:sp>
        <p:nvSpPr>
          <p:cNvPr id="44" name="Action Button: End 43">
            <a:hlinkClick r:id="rId9" action="ppaction://program" highlightClick="1"/>
          </p:cNvPr>
          <p:cNvSpPr/>
          <p:nvPr/>
        </p:nvSpPr>
        <p:spPr bwMode="auto">
          <a:xfrm>
            <a:off x="7543800" y="4876800"/>
            <a:ext cx="685800" cy="539750"/>
          </a:xfrm>
          <a:prstGeom prst="actionButtonEnd">
            <a:avLst/>
          </a:prstGeom>
          <a:solidFill>
            <a:schemeClr val="bg1">
              <a:lumMod val="85000"/>
              <a:alpha val="32000"/>
            </a:schemeClr>
          </a:solidFill>
          <a:ln w="9525"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027467"/>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9400" y="1722438"/>
            <a:ext cx="7529513"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p:cNvSpPr>
            <a:spLocks noGrp="1" noChangeArrowheads="1"/>
          </p:cNvSpPr>
          <p:nvPr>
            <p:ph type="title"/>
          </p:nvPr>
        </p:nvSpPr>
        <p:spPr/>
        <p:txBody>
          <a:bodyPr/>
          <a:lstStyle/>
          <a:p>
            <a:pPr eaLnBrk="1" hangingPunct="1"/>
            <a:r>
              <a:rPr lang="en-US" smtClean="0"/>
              <a:t>Regional Energy Trends Evolve</a:t>
            </a:r>
          </a:p>
        </p:txBody>
      </p:sp>
      <p:sp>
        <p:nvSpPr>
          <p:cNvPr id="19462" name="Text Box 6"/>
          <p:cNvSpPr txBox="1">
            <a:spLocks noChangeArrowheads="1"/>
          </p:cNvSpPr>
          <p:nvPr/>
        </p:nvSpPr>
        <p:spPr bwMode="auto">
          <a:xfrm>
            <a:off x="7673975" y="5381625"/>
            <a:ext cx="140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tx1"/>
                </a:solidFill>
              </a:rPr>
              <a:t>Latin America</a:t>
            </a:r>
          </a:p>
        </p:txBody>
      </p:sp>
      <p:sp>
        <p:nvSpPr>
          <p:cNvPr id="19463" name="Text Box 7"/>
          <p:cNvSpPr txBox="1">
            <a:spLocks noChangeArrowheads="1"/>
          </p:cNvSpPr>
          <p:nvPr/>
        </p:nvSpPr>
        <p:spPr bwMode="auto">
          <a:xfrm>
            <a:off x="7673975" y="5113338"/>
            <a:ext cx="1406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tx1"/>
                </a:solidFill>
              </a:rPr>
              <a:t>Middle East</a:t>
            </a:r>
          </a:p>
        </p:txBody>
      </p:sp>
      <p:sp>
        <p:nvSpPr>
          <p:cNvPr id="19464" name="Text Box 8"/>
          <p:cNvSpPr txBox="1">
            <a:spLocks noChangeArrowheads="1"/>
          </p:cNvSpPr>
          <p:nvPr/>
        </p:nvSpPr>
        <p:spPr bwMode="auto">
          <a:xfrm>
            <a:off x="7673975" y="4797425"/>
            <a:ext cx="140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tx1"/>
                </a:solidFill>
              </a:rPr>
              <a:t>Africa</a:t>
            </a:r>
          </a:p>
        </p:txBody>
      </p:sp>
      <p:sp>
        <p:nvSpPr>
          <p:cNvPr id="19465" name="Text Box 9"/>
          <p:cNvSpPr txBox="1">
            <a:spLocks noChangeArrowheads="1"/>
          </p:cNvSpPr>
          <p:nvPr/>
        </p:nvSpPr>
        <p:spPr bwMode="auto">
          <a:xfrm>
            <a:off x="7673975" y="4191000"/>
            <a:ext cx="140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dirty="0">
                <a:solidFill>
                  <a:schemeClr val="tx1"/>
                </a:solidFill>
              </a:rPr>
              <a:t>Other AP</a:t>
            </a:r>
          </a:p>
        </p:txBody>
      </p:sp>
      <p:sp>
        <p:nvSpPr>
          <p:cNvPr id="19468" name="Text Box 12"/>
          <p:cNvSpPr txBox="1">
            <a:spLocks noChangeArrowheads="1"/>
          </p:cNvSpPr>
          <p:nvPr/>
        </p:nvSpPr>
        <p:spPr bwMode="auto">
          <a:xfrm>
            <a:off x="7673975" y="3363913"/>
            <a:ext cx="1406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tx1"/>
                </a:solidFill>
              </a:rPr>
              <a:t>China</a:t>
            </a:r>
          </a:p>
        </p:txBody>
      </p:sp>
      <p:sp>
        <p:nvSpPr>
          <p:cNvPr id="19469" name="Text Box 13"/>
          <p:cNvSpPr txBox="1">
            <a:spLocks noChangeArrowheads="1"/>
          </p:cNvSpPr>
          <p:nvPr/>
        </p:nvSpPr>
        <p:spPr bwMode="auto">
          <a:xfrm>
            <a:off x="7673975" y="2819400"/>
            <a:ext cx="140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tx1"/>
                </a:solidFill>
              </a:rPr>
              <a:t>Russia/Caspian</a:t>
            </a:r>
          </a:p>
        </p:txBody>
      </p:sp>
      <p:sp>
        <p:nvSpPr>
          <p:cNvPr id="19470" name="Text Box 14"/>
          <p:cNvSpPr txBox="1">
            <a:spLocks noChangeArrowheads="1"/>
          </p:cNvSpPr>
          <p:nvPr/>
        </p:nvSpPr>
        <p:spPr bwMode="auto">
          <a:xfrm>
            <a:off x="7673975" y="2540000"/>
            <a:ext cx="140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tx1"/>
                </a:solidFill>
              </a:rPr>
              <a:t>Europe</a:t>
            </a:r>
          </a:p>
        </p:txBody>
      </p:sp>
      <p:sp>
        <p:nvSpPr>
          <p:cNvPr id="19471" name="Text Box 15"/>
          <p:cNvSpPr txBox="1">
            <a:spLocks noChangeArrowheads="1"/>
          </p:cNvSpPr>
          <p:nvPr/>
        </p:nvSpPr>
        <p:spPr bwMode="auto">
          <a:xfrm>
            <a:off x="7673975" y="2020888"/>
            <a:ext cx="1406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b="1">
                <a:solidFill>
                  <a:schemeClr val="tx1"/>
                </a:solidFill>
              </a:rPr>
              <a:t>North America</a:t>
            </a:r>
          </a:p>
        </p:txBody>
      </p:sp>
      <p:sp>
        <p:nvSpPr>
          <p:cNvPr id="17" name="Text Box 4"/>
          <p:cNvSpPr txBox="1">
            <a:spLocks noChangeArrowheads="1"/>
          </p:cNvSpPr>
          <p:nvPr/>
        </p:nvSpPr>
        <p:spPr bwMode="auto">
          <a:xfrm>
            <a:off x="173038" y="1398588"/>
            <a:ext cx="1691360" cy="276999"/>
          </a:xfrm>
          <a:prstGeom prst="rect">
            <a:avLst/>
          </a:prstGeom>
          <a:noFill/>
        </p:spPr>
        <p:txBody>
          <a:bodyPr wrap="none" rtlCol="0">
            <a:spAutoFit/>
          </a:bodyPr>
          <a:lstStyle>
            <a:defPPr>
              <a:defRPr lang="en-US"/>
            </a:defPPr>
            <a:lvl1pPr>
              <a:defRPr sz="1200">
                <a:cs typeface="Arial" pitchFamily="34" charset="0"/>
              </a:defRPr>
            </a:lvl1pPr>
          </a:lstStyle>
          <a:p>
            <a:r>
              <a:rPr lang="en-US" dirty="0" smtClean="0"/>
              <a:t>Percent of World Total</a:t>
            </a:r>
            <a:endParaRPr lang="en-US" dirty="0"/>
          </a:p>
        </p:txBody>
      </p:sp>
      <p:sp>
        <p:nvSpPr>
          <p:cNvPr id="18" name="Text Box 5"/>
          <p:cNvSpPr txBox="1">
            <a:spLocks noChangeArrowheads="1"/>
          </p:cNvSpPr>
          <p:nvPr/>
        </p:nvSpPr>
        <p:spPr bwMode="auto">
          <a:xfrm>
            <a:off x="173038" y="1158875"/>
            <a:ext cx="3255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algn="l" eaLnBrk="1" hangingPunct="1"/>
            <a:r>
              <a:rPr lang="en-US" b="1" dirty="0" smtClean="0">
                <a:solidFill>
                  <a:srgbClr val="008DD0"/>
                </a:solidFill>
              </a:rPr>
              <a:t>By Region</a:t>
            </a:r>
            <a:endParaRPr lang="en-US" b="1" dirty="0">
              <a:solidFill>
                <a:srgbClr val="008DD0"/>
              </a:solidFill>
            </a:endParaRPr>
          </a:p>
        </p:txBody>
      </p:sp>
      <p:sp>
        <p:nvSpPr>
          <p:cNvPr id="14" name="TextBox 13"/>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134170408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639" y="1639780"/>
            <a:ext cx="8116887" cy="46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34071" y="995153"/>
            <a:ext cx="21531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err="1"/>
              <a:t>Baseload</a:t>
            </a:r>
            <a:r>
              <a:rPr lang="en-US" dirty="0"/>
              <a:t>, Startup 2030</a:t>
            </a:r>
          </a:p>
        </p:txBody>
      </p:sp>
      <p:sp>
        <p:nvSpPr>
          <p:cNvPr id="8" name="TextBox 7"/>
          <p:cNvSpPr txBox="1"/>
          <p:nvPr/>
        </p:nvSpPr>
        <p:spPr>
          <a:xfrm>
            <a:off x="434072" y="1306248"/>
            <a:ext cx="1285929" cy="276999"/>
          </a:xfrm>
          <a:prstGeom prst="rect">
            <a:avLst/>
          </a:prstGeom>
          <a:noFill/>
        </p:spPr>
        <p:txBody>
          <a:bodyPr wrap="none" rtlCol="0">
            <a:spAutoFit/>
          </a:bodyPr>
          <a:lstStyle/>
          <a:p>
            <a:r>
              <a:rPr lang="en-US" sz="1200" dirty="0" smtClean="0">
                <a:cs typeface="Arial" pitchFamily="34" charset="0"/>
              </a:rPr>
              <a:t>2012 cents/kWh</a:t>
            </a:r>
          </a:p>
        </p:txBody>
      </p:sp>
      <p:sp>
        <p:nvSpPr>
          <p:cNvPr id="9" name="Text Box 7"/>
          <p:cNvSpPr txBox="1">
            <a:spLocks noChangeArrowheads="1"/>
          </p:cNvSpPr>
          <p:nvPr/>
        </p:nvSpPr>
        <p:spPr bwMode="auto">
          <a:xfrm>
            <a:off x="18919" y="6172200"/>
            <a:ext cx="626758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spcBef>
                <a:spcPct val="50000"/>
              </a:spcBef>
              <a:spcAft>
                <a:spcPct val="0"/>
              </a:spcAft>
              <a:defRPr sz="1400">
                <a:solidFill>
                  <a:schemeClr val="tx1"/>
                </a:solidFill>
                <a:latin typeface="Arial" charset="0"/>
                <a:cs typeface="Arial" charset="0"/>
              </a:defRPr>
            </a:lvl6pPr>
            <a:lvl7pPr marL="2971800" indent="-228600" algn="ctr" eaLnBrk="0" fontAlgn="base" hangingPunct="0">
              <a:spcBef>
                <a:spcPct val="50000"/>
              </a:spcBef>
              <a:spcAft>
                <a:spcPct val="0"/>
              </a:spcAft>
              <a:defRPr sz="1400">
                <a:solidFill>
                  <a:schemeClr val="tx1"/>
                </a:solidFill>
                <a:latin typeface="Arial" charset="0"/>
                <a:cs typeface="Arial" charset="0"/>
              </a:defRPr>
            </a:lvl7pPr>
            <a:lvl8pPr marL="3429000" indent="-228600" algn="ctr" eaLnBrk="0" fontAlgn="base" hangingPunct="0">
              <a:spcBef>
                <a:spcPct val="50000"/>
              </a:spcBef>
              <a:spcAft>
                <a:spcPct val="0"/>
              </a:spcAft>
              <a:defRPr sz="1400">
                <a:solidFill>
                  <a:schemeClr val="tx1"/>
                </a:solidFill>
                <a:latin typeface="Arial" charset="0"/>
                <a:cs typeface="Arial" charset="0"/>
              </a:defRPr>
            </a:lvl8pPr>
            <a:lvl9pPr marL="3886200" indent="-228600" algn="ctr" eaLnBrk="0" fontAlgn="base" hangingPunct="0">
              <a:spcBef>
                <a:spcPct val="50000"/>
              </a:spcBef>
              <a:spcAft>
                <a:spcPct val="0"/>
              </a:spcAft>
              <a:defRPr sz="1400">
                <a:solidFill>
                  <a:schemeClr val="tx1"/>
                </a:solidFill>
                <a:latin typeface="Arial" charset="0"/>
                <a:cs typeface="Arial" charset="0"/>
              </a:defRPr>
            </a:lvl9pPr>
          </a:lstStyle>
          <a:p>
            <a:pPr eaLnBrk="1" hangingPunct="1"/>
            <a:r>
              <a:rPr lang="en-US" sz="1200" i="1" dirty="0"/>
              <a:t>*Wind and solar exclude costs for integration, backup capacity and additional transmission</a:t>
            </a:r>
          </a:p>
        </p:txBody>
      </p:sp>
      <p:sp>
        <p:nvSpPr>
          <p:cNvPr id="2" name="TextBox 1"/>
          <p:cNvSpPr txBox="1"/>
          <p:nvPr/>
        </p:nvSpPr>
        <p:spPr>
          <a:xfrm>
            <a:off x="3388656" y="1588541"/>
            <a:ext cx="2360947" cy="338553"/>
          </a:xfrm>
          <a:prstGeom prst="rect">
            <a:avLst/>
          </a:prstGeom>
          <a:noFill/>
        </p:spPr>
        <p:txBody>
          <a:bodyPr wrap="square" rtlCol="0">
            <a:spAutoFit/>
          </a:bodyPr>
          <a:lstStyle/>
          <a:p>
            <a:pPr algn="ctr"/>
            <a:r>
              <a:rPr lang="en-US" sz="1600" b="1" dirty="0" smtClean="0"/>
              <a:t>$60/ton of CO</a:t>
            </a:r>
            <a:r>
              <a:rPr lang="en-US" sz="1600" b="1" baseline="-25000" dirty="0" smtClean="0"/>
              <a:t>2</a:t>
            </a:r>
          </a:p>
        </p:txBody>
      </p:sp>
      <p:sp>
        <p:nvSpPr>
          <p:cNvPr id="18" name="Rectangle 17"/>
          <p:cNvSpPr/>
          <p:nvPr/>
        </p:nvSpPr>
        <p:spPr>
          <a:xfrm>
            <a:off x="1219200" y="3742226"/>
            <a:ext cx="914400" cy="647815"/>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767743" y="3928597"/>
            <a:ext cx="889857" cy="603504"/>
          </a:xfrm>
          <a:prstGeom prst="rect">
            <a:avLst/>
          </a:prstGeom>
          <a:noFill/>
          <a:ln w="127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774653" y="4513638"/>
            <a:ext cx="1025947" cy="338554"/>
          </a:xfrm>
          <a:prstGeom prst="rect">
            <a:avLst/>
          </a:prstGeom>
          <a:noFill/>
        </p:spPr>
        <p:txBody>
          <a:bodyPr wrap="square" rtlCol="0">
            <a:spAutoFit/>
          </a:bodyPr>
          <a:lstStyle/>
          <a:p>
            <a:r>
              <a:rPr lang="en-US" sz="1600" b="1" dirty="0" smtClean="0"/>
              <a:t>$0/ton</a:t>
            </a:r>
            <a:endParaRPr lang="en-US" sz="1600" b="1" dirty="0"/>
          </a:p>
        </p:txBody>
      </p:sp>
      <p:cxnSp>
        <p:nvCxnSpPr>
          <p:cNvPr id="22" name="Straight Arrow Connector 21"/>
          <p:cNvCxnSpPr/>
          <p:nvPr/>
        </p:nvCxnSpPr>
        <p:spPr>
          <a:xfrm>
            <a:off x="3679833" y="4303483"/>
            <a:ext cx="313519" cy="300937"/>
          </a:xfrm>
          <a:prstGeom prst="straightConnector1">
            <a:avLst/>
          </a:prstGeom>
          <a:ln w="1270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Economic Choices for U.S. Electricity</a:t>
            </a:r>
            <a:endParaRPr lang="en-US" sz="2800" b="1" dirty="0">
              <a:solidFill>
                <a:srgbClr val="013C80"/>
              </a:solidFill>
              <a:latin typeface="55 Helvetica Roman"/>
              <a:cs typeface="Arial" pitchFamily="34" charset="0"/>
            </a:endParaRPr>
          </a:p>
        </p:txBody>
      </p:sp>
      <p:cxnSp>
        <p:nvCxnSpPr>
          <p:cNvPr id="44" name="Straight Arrow Connector 43"/>
          <p:cNvCxnSpPr/>
          <p:nvPr/>
        </p:nvCxnSpPr>
        <p:spPr bwMode="auto">
          <a:xfrm flipV="1">
            <a:off x="6324600" y="2667000"/>
            <a:ext cx="0" cy="393192"/>
          </a:xfrm>
          <a:prstGeom prst="straightConnector1">
            <a:avLst/>
          </a:prstGeom>
          <a:solidFill>
            <a:schemeClr val="accent1"/>
          </a:solidFill>
          <a:ln w="76200" cap="flat" cmpd="sng" algn="ctr">
            <a:solidFill>
              <a:srgbClr val="739DD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Box 44"/>
          <p:cNvSpPr txBox="1"/>
          <p:nvPr/>
        </p:nvSpPr>
        <p:spPr>
          <a:xfrm>
            <a:off x="5638800" y="2209800"/>
            <a:ext cx="1333501" cy="523220"/>
          </a:xfrm>
          <a:prstGeom prst="rect">
            <a:avLst/>
          </a:prstGeom>
          <a:noFill/>
        </p:spPr>
        <p:txBody>
          <a:bodyPr wrap="square" rtlCol="0">
            <a:spAutoFit/>
          </a:bodyPr>
          <a:lstStyle/>
          <a:p>
            <a:pPr algn="ctr"/>
            <a:r>
              <a:rPr lang="en-US" sz="1400" b="1" dirty="0" smtClean="0"/>
              <a:t>Reliability Cost</a:t>
            </a:r>
            <a:endParaRPr lang="en-US" sz="1400" b="1" dirty="0"/>
          </a:p>
        </p:txBody>
      </p:sp>
      <p:sp>
        <p:nvSpPr>
          <p:cNvPr id="14" name="TextBox 13"/>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305047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XOM 2012 PPT GlobalFun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2"/>
          <p:cNvSpPr>
            <a:spLocks noGrp="1" noChangeArrowheads="1"/>
          </p:cNvSpPr>
          <p:nvPr>
            <p:ph type="title"/>
          </p:nvPr>
        </p:nvSpPr>
        <p:spPr>
          <a:xfrm>
            <a:off x="276225" y="4572000"/>
            <a:ext cx="4600575" cy="60960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sz="3600" b="0" dirty="0" smtClean="0">
                <a:solidFill>
                  <a:schemeClr val="bg1"/>
                </a:solidFill>
                <a:latin typeface="35 Helvetica Thin"/>
                <a:cs typeface="35 Helvetica Thin"/>
              </a:rPr>
              <a:t>Global fundamentals</a:t>
            </a:r>
            <a:endParaRPr lang="en-US" sz="3600" b="0" dirty="0">
              <a:solidFill>
                <a:schemeClr val="bg1"/>
              </a:solidFill>
              <a:latin typeface="35 Helvetica Thin"/>
              <a:cs typeface="35 Helvetica Thin"/>
            </a:endParaRPr>
          </a:p>
        </p:txBody>
      </p:sp>
      <p:pic>
        <p:nvPicPr>
          <p:cNvPr id="4" name="Picture 3" descr="Population Chart.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6800" y="3048000"/>
            <a:ext cx="3959484" cy="2743292"/>
          </a:xfrm>
          <a:prstGeom prst="rect">
            <a:avLst/>
          </a:prstGeom>
        </p:spPr>
      </p:pic>
    </p:spTree>
    <p:extLst>
      <p:ext uri="{BB962C8B-B14F-4D97-AF65-F5344CB8AC3E}">
        <p14:creationId xmlns:p14="http://schemas.microsoft.com/office/powerpoint/2010/main" val="1425596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2637" y="1906588"/>
            <a:ext cx="2443163" cy="42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71837" y="1906588"/>
            <a:ext cx="2443163" cy="42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8"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7850" y="1906588"/>
            <a:ext cx="2441575" cy="426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Rectangle 4"/>
          <p:cNvSpPr>
            <a:spLocks noGrp="1" noChangeArrowheads="1"/>
          </p:cNvSpPr>
          <p:nvPr>
            <p:ph type="title"/>
          </p:nvPr>
        </p:nvSpPr>
        <p:spPr/>
        <p:txBody>
          <a:bodyPr/>
          <a:lstStyle/>
          <a:p>
            <a:pPr eaLnBrk="1" hangingPunct="1"/>
            <a:r>
              <a:rPr lang="en-US" smtClean="0"/>
              <a:t>Renewables Gain Share</a:t>
            </a:r>
          </a:p>
        </p:txBody>
      </p:sp>
      <p:sp>
        <p:nvSpPr>
          <p:cNvPr id="78854" name="Text Box 6"/>
          <p:cNvSpPr txBox="1">
            <a:spLocks noChangeArrowheads="1"/>
          </p:cNvSpPr>
          <p:nvPr/>
        </p:nvSpPr>
        <p:spPr bwMode="auto">
          <a:xfrm>
            <a:off x="461963" y="1258888"/>
            <a:ext cx="2379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a:solidFill>
                  <a:srgbClr val="008DD0"/>
                </a:solidFill>
              </a:rPr>
              <a:t>United States</a:t>
            </a:r>
          </a:p>
        </p:txBody>
      </p:sp>
      <p:sp>
        <p:nvSpPr>
          <p:cNvPr id="78855" name="Text Box 7"/>
          <p:cNvSpPr txBox="1">
            <a:spLocks noChangeArrowheads="1"/>
          </p:cNvSpPr>
          <p:nvPr/>
        </p:nvSpPr>
        <p:spPr bwMode="auto">
          <a:xfrm>
            <a:off x="461963" y="1554162"/>
            <a:ext cx="2589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dirty="0">
                <a:solidFill>
                  <a:schemeClr val="tx1"/>
                </a:solidFill>
              </a:rPr>
              <a:t>Percent of </a:t>
            </a:r>
            <a:r>
              <a:rPr lang="en-US" sz="1200" dirty="0" err="1">
                <a:solidFill>
                  <a:schemeClr val="tx1"/>
                </a:solidFill>
              </a:rPr>
              <a:t>TWh</a:t>
            </a:r>
            <a:endParaRPr lang="en-US" sz="1200" dirty="0">
              <a:solidFill>
                <a:schemeClr val="tx1"/>
              </a:solidFill>
            </a:endParaRPr>
          </a:p>
        </p:txBody>
      </p:sp>
      <p:sp>
        <p:nvSpPr>
          <p:cNvPr id="78856" name="Text Box 8"/>
          <p:cNvSpPr txBox="1">
            <a:spLocks noChangeArrowheads="1"/>
          </p:cNvSpPr>
          <p:nvPr/>
        </p:nvSpPr>
        <p:spPr bwMode="auto">
          <a:xfrm>
            <a:off x="3151188" y="1258888"/>
            <a:ext cx="23796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a:solidFill>
                  <a:srgbClr val="008DD0"/>
                </a:solidFill>
              </a:rPr>
              <a:t>Europe</a:t>
            </a:r>
          </a:p>
        </p:txBody>
      </p:sp>
      <p:sp>
        <p:nvSpPr>
          <p:cNvPr id="78857" name="Text Box 9"/>
          <p:cNvSpPr txBox="1">
            <a:spLocks noChangeArrowheads="1"/>
          </p:cNvSpPr>
          <p:nvPr/>
        </p:nvSpPr>
        <p:spPr bwMode="auto">
          <a:xfrm>
            <a:off x="3151188" y="1554162"/>
            <a:ext cx="25892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a:solidFill>
                  <a:schemeClr val="tx1"/>
                </a:solidFill>
              </a:rPr>
              <a:t>Percent of TWh</a:t>
            </a:r>
          </a:p>
        </p:txBody>
      </p:sp>
      <p:sp>
        <p:nvSpPr>
          <p:cNvPr id="78858" name="Text Box 10"/>
          <p:cNvSpPr txBox="1">
            <a:spLocks noChangeArrowheads="1"/>
          </p:cNvSpPr>
          <p:nvPr/>
        </p:nvSpPr>
        <p:spPr bwMode="auto">
          <a:xfrm>
            <a:off x="5768975" y="1258888"/>
            <a:ext cx="2379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b="1">
                <a:solidFill>
                  <a:srgbClr val="008DD0"/>
                </a:solidFill>
              </a:rPr>
              <a:t>Asia Pacific</a:t>
            </a:r>
          </a:p>
        </p:txBody>
      </p:sp>
      <p:sp>
        <p:nvSpPr>
          <p:cNvPr id="78859" name="Text Box 11"/>
          <p:cNvSpPr txBox="1">
            <a:spLocks noChangeArrowheads="1"/>
          </p:cNvSpPr>
          <p:nvPr/>
        </p:nvSpPr>
        <p:spPr bwMode="auto">
          <a:xfrm>
            <a:off x="5768975" y="1554162"/>
            <a:ext cx="25892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a:solidFill>
                  <a:schemeClr val="tx1"/>
                </a:solidFill>
              </a:rPr>
              <a:t>Percent of TWh</a:t>
            </a:r>
          </a:p>
        </p:txBody>
      </p:sp>
      <p:sp>
        <p:nvSpPr>
          <p:cNvPr id="78860" name="Text Box 12"/>
          <p:cNvSpPr txBox="1">
            <a:spLocks noChangeArrowheads="1"/>
          </p:cNvSpPr>
          <p:nvPr/>
        </p:nvSpPr>
        <p:spPr bwMode="auto">
          <a:xfrm>
            <a:off x="838200" y="6202362"/>
            <a:ext cx="3016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charset="0"/>
                <a:cs typeface="Arial" charset="0"/>
              </a:defRPr>
            </a:lvl1pPr>
            <a:lvl2pPr marL="742950" indent="-285750" eaLnBrk="0" hangingPunct="0">
              <a:defRPr sz="1400">
                <a:solidFill>
                  <a:srgbClr val="333333"/>
                </a:solidFill>
                <a:latin typeface="Arial" charset="0"/>
                <a:cs typeface="Arial" charset="0"/>
              </a:defRPr>
            </a:lvl2pPr>
            <a:lvl3pPr marL="1143000" indent="-228600" eaLnBrk="0" hangingPunct="0">
              <a:defRPr sz="1400">
                <a:solidFill>
                  <a:srgbClr val="333333"/>
                </a:solidFill>
                <a:latin typeface="Arial" charset="0"/>
                <a:cs typeface="Arial" charset="0"/>
              </a:defRPr>
            </a:lvl3pPr>
            <a:lvl4pPr marL="1600200" indent="-228600" eaLnBrk="0" hangingPunct="0">
              <a:defRPr sz="1400">
                <a:solidFill>
                  <a:srgbClr val="333333"/>
                </a:solidFill>
                <a:latin typeface="Arial" charset="0"/>
                <a:cs typeface="Arial" charset="0"/>
              </a:defRPr>
            </a:lvl4pPr>
            <a:lvl5pPr marL="2057400" indent="-228600" eaLnBrk="0" hangingPunct="0">
              <a:defRPr sz="1400">
                <a:solidFill>
                  <a:srgbClr val="333333"/>
                </a:solidFill>
                <a:latin typeface="Arial" charset="0"/>
                <a:cs typeface="Arial" charset="0"/>
              </a:defRPr>
            </a:lvl5pPr>
            <a:lvl6pPr marL="2514600" indent="-228600" algn="ctr" eaLnBrk="0" fontAlgn="base" hangingPunct="0">
              <a:spcBef>
                <a:spcPct val="0"/>
              </a:spcBef>
              <a:spcAft>
                <a:spcPct val="0"/>
              </a:spcAft>
              <a:defRPr sz="1400">
                <a:solidFill>
                  <a:srgbClr val="333333"/>
                </a:solidFill>
                <a:latin typeface="Arial" charset="0"/>
                <a:cs typeface="Arial" charset="0"/>
              </a:defRPr>
            </a:lvl6pPr>
            <a:lvl7pPr marL="2971800" indent="-228600" algn="ctr" eaLnBrk="0" fontAlgn="base" hangingPunct="0">
              <a:spcBef>
                <a:spcPct val="0"/>
              </a:spcBef>
              <a:spcAft>
                <a:spcPct val="0"/>
              </a:spcAft>
              <a:defRPr sz="1400">
                <a:solidFill>
                  <a:srgbClr val="333333"/>
                </a:solidFill>
                <a:latin typeface="Arial" charset="0"/>
                <a:cs typeface="Arial" charset="0"/>
              </a:defRPr>
            </a:lvl7pPr>
            <a:lvl8pPr marL="3429000" indent="-228600" algn="ctr" eaLnBrk="0" fontAlgn="base" hangingPunct="0">
              <a:spcBef>
                <a:spcPct val="0"/>
              </a:spcBef>
              <a:spcAft>
                <a:spcPct val="0"/>
              </a:spcAft>
              <a:defRPr sz="1400">
                <a:solidFill>
                  <a:srgbClr val="333333"/>
                </a:solidFill>
                <a:latin typeface="Arial" charset="0"/>
                <a:cs typeface="Arial" charset="0"/>
              </a:defRPr>
            </a:lvl8pPr>
            <a:lvl9pPr marL="3886200" indent="-228600" algn="ctr" eaLnBrk="0" fontAlgn="base" hangingPunct="0">
              <a:spcBef>
                <a:spcPct val="0"/>
              </a:spcBef>
              <a:spcAft>
                <a:spcPct val="0"/>
              </a:spcAft>
              <a:defRPr sz="1400">
                <a:solidFill>
                  <a:srgbClr val="333333"/>
                </a:solidFill>
                <a:latin typeface="Arial" charset="0"/>
                <a:cs typeface="Arial" charset="0"/>
              </a:defRPr>
            </a:lvl9pPr>
          </a:lstStyle>
          <a:p>
            <a:pPr algn="l" eaLnBrk="1" hangingPunct="1">
              <a:spcBef>
                <a:spcPct val="50000"/>
              </a:spcBef>
            </a:pPr>
            <a:r>
              <a:rPr lang="en-US" sz="1200" dirty="0">
                <a:solidFill>
                  <a:schemeClr val="tx1"/>
                </a:solidFill>
              </a:rPr>
              <a:t>*Biomass includes Municipal Solid Waste</a:t>
            </a:r>
          </a:p>
        </p:txBody>
      </p:sp>
      <p:sp>
        <p:nvSpPr>
          <p:cNvPr id="13" name="TextBox 12"/>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207267108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76225" y="301625"/>
            <a:ext cx="8405813" cy="592138"/>
          </a:xfrm>
        </p:spPr>
        <p:txBody>
          <a:bodyPr/>
          <a:lstStyle/>
          <a:p>
            <a:r>
              <a:rPr lang="en-US" smtClean="0"/>
              <a:t>ExxonMobil: Technology for Energy Challenges</a:t>
            </a:r>
          </a:p>
        </p:txBody>
      </p:sp>
      <p:sp>
        <p:nvSpPr>
          <p:cNvPr id="10243" name="Rectangle 6"/>
          <p:cNvSpPr>
            <a:spLocks noChangeArrowheads="1"/>
          </p:cNvSpPr>
          <p:nvPr/>
        </p:nvSpPr>
        <p:spPr bwMode="auto">
          <a:xfrm>
            <a:off x="350838" y="965200"/>
            <a:ext cx="6283325" cy="584200"/>
          </a:xfrm>
          <a:prstGeom prst="rect">
            <a:avLst/>
          </a:prstGeom>
          <a:noFill/>
          <a:ln>
            <a:noFill/>
          </a:ln>
          <a:effectLst/>
          <a:extLst>
            <a:ext uri="{909E8E84-426E-40DD-AFC4-6F175D3DCCD1}">
              <a14:hiddenFill xmlns:a14="http://schemas.microsoft.com/office/drawing/2010/main">
                <a:solidFill>
                  <a:srgbClr val="F6CE44"/>
                </a:solidFill>
              </a14:hiddenFill>
            </a:ex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600" b="1">
                <a:solidFill>
                  <a:srgbClr val="008DD0"/>
                </a:solidFill>
              </a:rPr>
              <a:t>Technology to address the twin challenges of increased energy demand while mitigating risk from GHG emissions </a:t>
            </a:r>
          </a:p>
        </p:txBody>
      </p:sp>
      <p:pic>
        <p:nvPicPr>
          <p:cNvPr id="16" name="Picture 2" descr="C:\Users\TIMIZAN\Pictures\S23_Odoptu.jpg"/>
          <p:cNvPicPr>
            <a:picLocks noChangeAspect="1" noChangeArrowheads="1"/>
          </p:cNvPicPr>
          <p:nvPr/>
        </p:nvPicPr>
        <p:blipFill>
          <a:blip r:embed="rId3"/>
          <a:srcRect/>
          <a:stretch>
            <a:fillRect/>
          </a:stretch>
        </p:blipFill>
        <p:spPr bwMode="auto">
          <a:xfrm>
            <a:off x="6515100" y="3406775"/>
            <a:ext cx="2024063" cy="1165225"/>
          </a:xfrm>
          <a:prstGeom prst="rect">
            <a:avLst/>
          </a:prstGeom>
          <a:noFill/>
          <a:ln w="9525">
            <a:noFill/>
            <a:miter lim="800000"/>
            <a:headEnd/>
            <a:tailEnd/>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pic>
        <p:nvPicPr>
          <p:cNvPr id="18" name="Picture 2" descr="C:\Users\TIMIZAN\Pictures\046_LaBarge_Wyoming_X.jpg"/>
          <p:cNvPicPr>
            <a:picLocks noChangeAspect="1" noChangeArrowheads="1"/>
          </p:cNvPicPr>
          <p:nvPr/>
        </p:nvPicPr>
        <p:blipFill>
          <a:blip r:embed="rId4"/>
          <a:srcRect/>
          <a:stretch>
            <a:fillRect/>
          </a:stretch>
        </p:blipFill>
        <p:spPr bwMode="auto">
          <a:xfrm>
            <a:off x="5057775" y="4648200"/>
            <a:ext cx="2028825" cy="1169988"/>
          </a:xfrm>
          <a:prstGeom prst="rect">
            <a:avLst/>
          </a:prstGeom>
          <a:noFill/>
          <a:ln w="9525">
            <a:noFill/>
            <a:miter lim="800000"/>
            <a:headEnd/>
            <a:tailEnd/>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pic>
        <p:nvPicPr>
          <p:cNvPr id="19" name="Picture 2" descr="C:\Users\TIMIZAN\Pictures\S10_Beaumont_Option_2.jpg"/>
          <p:cNvPicPr>
            <a:picLocks noChangeAspect="1" noChangeArrowheads="1"/>
          </p:cNvPicPr>
          <p:nvPr/>
        </p:nvPicPr>
        <p:blipFill>
          <a:blip r:embed="rId5"/>
          <a:srcRect/>
          <a:stretch>
            <a:fillRect/>
          </a:stretch>
        </p:blipFill>
        <p:spPr bwMode="auto">
          <a:xfrm>
            <a:off x="4448175" y="2209800"/>
            <a:ext cx="2028825" cy="1165225"/>
          </a:xfrm>
          <a:prstGeom prst="rect">
            <a:avLst/>
          </a:prstGeom>
          <a:noFill/>
          <a:ln>
            <a:noFill/>
          </a:ln>
          <a:effectLst>
            <a:outerShdw blurRad="44450" dist="27940" dir="5400000" algn="ctr">
              <a:srgbClr val="000000">
                <a:alpha val="32000"/>
              </a:srgbClr>
            </a:outerShdw>
          </a:effectLst>
          <a:extLst>
            <a:ext uri="{909E8E84-426E-40DD-AFC4-6F175D3DCCD1}">
              <a14:hiddenFill xmlns:a14="http://schemas.microsoft.com/office/drawing/2010/main">
                <a:solidFill>
                  <a:srgbClr val="FFFFFF"/>
                </a:solidFill>
              </a14:hiddenFill>
            </a:ext>
          </a:extLst>
        </p:spPr>
      </p:pic>
      <p:pic>
        <p:nvPicPr>
          <p:cNvPr id="10" name="Content Placeholder 4"/>
          <p:cNvPicPr>
            <a:picLocks noChangeAspect="1"/>
          </p:cNvPicPr>
          <p:nvPr/>
        </p:nvPicPr>
        <p:blipFill>
          <a:blip r:embed="rId6"/>
          <a:stretch>
            <a:fillRect/>
          </a:stretch>
        </p:blipFill>
        <p:spPr>
          <a:xfrm>
            <a:off x="6507162" y="1273175"/>
            <a:ext cx="2027238" cy="1165225"/>
          </a:xfrm>
          <a:prstGeom prst="rect">
            <a:avLst/>
          </a:prstGeom>
          <a:noFill/>
          <a:ln>
            <a:noFill/>
          </a:ln>
          <a:effectLst>
            <a:outerShdw blurRad="44450" dist="27940" dir="5400000" algn="ctr">
              <a:srgbClr val="000000">
                <a:alpha val="32000"/>
              </a:srgbClr>
            </a:outerShdw>
          </a:effectLst>
        </p:spPr>
      </p:pic>
      <p:sp>
        <p:nvSpPr>
          <p:cNvPr id="6147" name="Rectangle 4"/>
          <p:cNvSpPr txBox="1">
            <a:spLocks noChangeArrowheads="1"/>
          </p:cNvSpPr>
          <p:nvPr/>
        </p:nvSpPr>
        <p:spPr bwMode="auto">
          <a:xfrm>
            <a:off x="417513" y="1628775"/>
            <a:ext cx="5735637"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635000" indent="-177800">
              <a:defRPr>
                <a:solidFill>
                  <a:schemeClr val="tx1"/>
                </a:solidFill>
                <a:latin typeface="Arial" charset="0"/>
                <a:cs typeface="Arial" charset="0"/>
              </a:defRPr>
            </a:lvl2pPr>
            <a:lvl3pPr marL="977900" indent="-1778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lnSpc>
                <a:spcPct val="80000"/>
              </a:lnSpc>
              <a:spcBef>
                <a:spcPct val="200000"/>
              </a:spcBef>
              <a:buClr>
                <a:srgbClr val="008DD0"/>
              </a:buClr>
              <a:buSzPct val="90000"/>
              <a:buFont typeface="Wingdings" pitchFamily="2" charset="2"/>
              <a:buChar char="n"/>
            </a:pPr>
            <a:r>
              <a:rPr lang="en-US" b="1"/>
              <a:t>Improving Efficiency </a:t>
            </a:r>
          </a:p>
          <a:p>
            <a:pPr lvl="1" eaLnBrk="0" hangingPunct="0">
              <a:lnSpc>
                <a:spcPct val="80000"/>
              </a:lnSpc>
              <a:spcBef>
                <a:spcPts val="600"/>
              </a:spcBef>
              <a:buClr>
                <a:srgbClr val="4D4D4D"/>
              </a:buClr>
              <a:buFontTx/>
              <a:buChar char="•"/>
            </a:pPr>
            <a:r>
              <a:rPr lang="en-US" sz="1600">
                <a:solidFill>
                  <a:srgbClr val="4D4D4D"/>
                </a:solidFill>
              </a:rPr>
              <a:t>Automotive technologies</a:t>
            </a:r>
          </a:p>
          <a:p>
            <a:pPr lvl="2" eaLnBrk="0" hangingPunct="0">
              <a:lnSpc>
                <a:spcPct val="80000"/>
              </a:lnSpc>
              <a:spcBef>
                <a:spcPts val="600"/>
              </a:spcBef>
              <a:buClr>
                <a:srgbClr val="4D4D4D"/>
              </a:buClr>
              <a:buFont typeface="Arial" charset="0"/>
              <a:buChar char="–"/>
            </a:pPr>
            <a:r>
              <a:rPr lang="en-US" sz="1400" i="1">
                <a:solidFill>
                  <a:srgbClr val="4D4D4D"/>
                </a:solidFill>
              </a:rPr>
              <a:t>Vehicle light weighting</a:t>
            </a:r>
          </a:p>
          <a:p>
            <a:pPr lvl="2" eaLnBrk="0" hangingPunct="0">
              <a:lnSpc>
                <a:spcPct val="80000"/>
              </a:lnSpc>
              <a:spcBef>
                <a:spcPts val="600"/>
              </a:spcBef>
              <a:buClr>
                <a:srgbClr val="4D4D4D"/>
              </a:buClr>
              <a:buFont typeface="Arial" charset="0"/>
              <a:buChar char="–"/>
            </a:pPr>
            <a:r>
              <a:rPr lang="en-US" sz="1400" i="1">
                <a:solidFill>
                  <a:srgbClr val="4D4D4D"/>
                </a:solidFill>
              </a:rPr>
              <a:t>Exxcore</a:t>
            </a:r>
            <a:r>
              <a:rPr lang="en-US" sz="1400" i="1" baseline="30000">
                <a:solidFill>
                  <a:srgbClr val="4D4D4D"/>
                </a:solidFill>
              </a:rPr>
              <a:t>TM</a:t>
            </a:r>
            <a:r>
              <a:rPr lang="en-US" sz="1400" i="1">
                <a:solidFill>
                  <a:srgbClr val="4D4D4D"/>
                </a:solidFill>
              </a:rPr>
              <a:t>: tire lining technology </a:t>
            </a:r>
          </a:p>
          <a:p>
            <a:pPr lvl="2" eaLnBrk="0" hangingPunct="0">
              <a:lnSpc>
                <a:spcPct val="80000"/>
              </a:lnSpc>
              <a:spcBef>
                <a:spcPts val="600"/>
              </a:spcBef>
              <a:buClr>
                <a:srgbClr val="4D4D4D"/>
              </a:buClr>
              <a:buFont typeface="Arial" charset="0"/>
              <a:buChar char="–"/>
            </a:pPr>
            <a:r>
              <a:rPr lang="en-US" sz="1400" i="1">
                <a:solidFill>
                  <a:srgbClr val="4D4D4D"/>
                </a:solidFill>
              </a:rPr>
              <a:t>Advanced synthetic lubricants</a:t>
            </a:r>
          </a:p>
          <a:p>
            <a:pPr lvl="1" eaLnBrk="0" hangingPunct="0">
              <a:lnSpc>
                <a:spcPct val="80000"/>
              </a:lnSpc>
              <a:spcBef>
                <a:spcPts val="600"/>
              </a:spcBef>
              <a:buClr>
                <a:srgbClr val="4D4D4D"/>
              </a:buClr>
              <a:buFontTx/>
              <a:buChar char="•"/>
            </a:pPr>
            <a:r>
              <a:rPr lang="en-US" sz="1600">
                <a:solidFill>
                  <a:srgbClr val="4D4D4D"/>
                </a:solidFill>
              </a:rPr>
              <a:t>Power generation</a:t>
            </a:r>
          </a:p>
          <a:p>
            <a:pPr lvl="2" eaLnBrk="0" hangingPunct="0">
              <a:lnSpc>
                <a:spcPct val="80000"/>
              </a:lnSpc>
              <a:spcBef>
                <a:spcPts val="600"/>
              </a:spcBef>
              <a:buClr>
                <a:srgbClr val="4D4D4D"/>
              </a:buClr>
              <a:buFont typeface="Arial" charset="0"/>
              <a:buChar char="–"/>
            </a:pPr>
            <a:r>
              <a:rPr lang="en-US" sz="1400" i="1">
                <a:solidFill>
                  <a:srgbClr val="4D4D4D"/>
                </a:solidFill>
              </a:rPr>
              <a:t>Cogeneration</a:t>
            </a:r>
          </a:p>
          <a:p>
            <a:pPr lvl="2" eaLnBrk="0" hangingPunct="0">
              <a:lnSpc>
                <a:spcPct val="80000"/>
              </a:lnSpc>
              <a:spcBef>
                <a:spcPts val="600"/>
              </a:spcBef>
              <a:buClr>
                <a:srgbClr val="4D4D4D"/>
              </a:buClr>
              <a:buFont typeface="Arial" charset="0"/>
              <a:buChar char="–"/>
            </a:pPr>
            <a:r>
              <a:rPr lang="en-US" sz="1400" i="1">
                <a:solidFill>
                  <a:srgbClr val="4D4D4D"/>
                </a:solidFill>
              </a:rPr>
              <a:t>Wind turbine lube oils </a:t>
            </a:r>
          </a:p>
        </p:txBody>
      </p:sp>
      <p:sp>
        <p:nvSpPr>
          <p:cNvPr id="9" name="Rectangle 4"/>
          <p:cNvSpPr txBox="1">
            <a:spLocks noChangeArrowheads="1"/>
          </p:cNvSpPr>
          <p:nvPr/>
        </p:nvSpPr>
        <p:spPr bwMode="auto">
          <a:xfrm>
            <a:off x="417513" y="3856038"/>
            <a:ext cx="57356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635000" indent="-17780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lnSpc>
                <a:spcPct val="80000"/>
              </a:lnSpc>
              <a:spcBef>
                <a:spcPts val="1800"/>
              </a:spcBef>
              <a:buClr>
                <a:srgbClr val="008DD0"/>
              </a:buClr>
              <a:buSzPct val="90000"/>
              <a:buFont typeface="Wingdings" pitchFamily="2" charset="2"/>
              <a:buChar char="n"/>
            </a:pPr>
            <a:r>
              <a:rPr lang="en-US" b="1"/>
              <a:t>Expanding Supplies</a:t>
            </a:r>
          </a:p>
          <a:p>
            <a:pPr lvl="1" eaLnBrk="0" hangingPunct="0">
              <a:lnSpc>
                <a:spcPct val="80000"/>
              </a:lnSpc>
              <a:spcBef>
                <a:spcPts val="600"/>
              </a:spcBef>
              <a:buClr>
                <a:srgbClr val="4D4D4D"/>
              </a:buClr>
              <a:buFontTx/>
              <a:buChar char="•"/>
            </a:pPr>
            <a:r>
              <a:rPr lang="en-US" sz="1600">
                <a:solidFill>
                  <a:srgbClr val="4D4D4D"/>
                </a:solidFill>
              </a:rPr>
              <a:t>Directional drilling</a:t>
            </a:r>
          </a:p>
          <a:p>
            <a:pPr lvl="1" eaLnBrk="0" hangingPunct="0">
              <a:lnSpc>
                <a:spcPct val="80000"/>
              </a:lnSpc>
              <a:spcBef>
                <a:spcPts val="600"/>
              </a:spcBef>
              <a:buClr>
                <a:srgbClr val="4D4D4D"/>
              </a:buClr>
              <a:buFontTx/>
              <a:buChar char="•"/>
            </a:pPr>
            <a:r>
              <a:rPr lang="en-US" sz="1600">
                <a:solidFill>
                  <a:srgbClr val="4D4D4D"/>
                </a:solidFill>
              </a:rPr>
              <a:t>Unconventional and liquefied natural gas</a:t>
            </a:r>
          </a:p>
          <a:p>
            <a:pPr lvl="1" eaLnBrk="0" hangingPunct="0">
              <a:lnSpc>
                <a:spcPct val="80000"/>
              </a:lnSpc>
              <a:spcBef>
                <a:spcPts val="600"/>
              </a:spcBef>
              <a:buClr>
                <a:srgbClr val="4D4D4D"/>
              </a:buClr>
              <a:buFontTx/>
              <a:buChar char="•"/>
            </a:pPr>
            <a:r>
              <a:rPr lang="en-US" sz="1600">
                <a:solidFill>
                  <a:srgbClr val="4D4D4D"/>
                </a:solidFill>
              </a:rPr>
              <a:t>Advanced biofuels</a:t>
            </a:r>
          </a:p>
        </p:txBody>
      </p:sp>
      <p:sp>
        <p:nvSpPr>
          <p:cNvPr id="11" name="Rectangle 4"/>
          <p:cNvSpPr txBox="1">
            <a:spLocks noChangeArrowheads="1"/>
          </p:cNvSpPr>
          <p:nvPr/>
        </p:nvSpPr>
        <p:spPr bwMode="auto">
          <a:xfrm>
            <a:off x="417513" y="5119688"/>
            <a:ext cx="573563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charset="0"/>
                <a:cs typeface="Arial" charset="0"/>
              </a:defRPr>
            </a:lvl1pPr>
            <a:lvl2pPr marL="635000" indent="-17780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lnSpc>
                <a:spcPct val="80000"/>
              </a:lnSpc>
              <a:spcBef>
                <a:spcPts val="1800"/>
              </a:spcBef>
              <a:buClr>
                <a:srgbClr val="008DD0"/>
              </a:buClr>
              <a:buSzPct val="90000"/>
              <a:buFont typeface="Wingdings" pitchFamily="2" charset="2"/>
              <a:buChar char="n"/>
            </a:pPr>
            <a:r>
              <a:rPr lang="en-US" b="1"/>
              <a:t>Reducing Emissions</a:t>
            </a:r>
          </a:p>
          <a:p>
            <a:pPr lvl="1" eaLnBrk="0" hangingPunct="0">
              <a:lnSpc>
                <a:spcPct val="80000"/>
              </a:lnSpc>
              <a:spcBef>
                <a:spcPts val="600"/>
              </a:spcBef>
              <a:buClr>
                <a:srgbClr val="4D4D4D"/>
              </a:buClr>
              <a:buFontTx/>
              <a:buChar char="•"/>
            </a:pPr>
            <a:r>
              <a:rPr lang="en-US" sz="1600">
                <a:solidFill>
                  <a:srgbClr val="4D4D4D"/>
                </a:solidFill>
              </a:rPr>
              <a:t>Natural gas for power generation</a:t>
            </a:r>
            <a:r>
              <a:rPr lang="en-US" sz="1400" b="1">
                <a:solidFill>
                  <a:srgbClr val="4D4D4D"/>
                </a:solidFill>
              </a:rPr>
              <a:t> </a:t>
            </a:r>
          </a:p>
          <a:p>
            <a:pPr lvl="1" eaLnBrk="0" hangingPunct="0">
              <a:lnSpc>
                <a:spcPct val="80000"/>
              </a:lnSpc>
              <a:spcBef>
                <a:spcPts val="600"/>
              </a:spcBef>
              <a:buClr>
                <a:srgbClr val="4D4D4D"/>
              </a:buClr>
              <a:buFontTx/>
              <a:buChar char="•"/>
            </a:pPr>
            <a:r>
              <a:rPr lang="en-US" sz="1600">
                <a:solidFill>
                  <a:srgbClr val="4D4D4D"/>
                </a:solidFill>
              </a:rPr>
              <a:t>Controlled Freeze Zone™</a:t>
            </a:r>
          </a:p>
          <a:p>
            <a:pPr lvl="1" eaLnBrk="0" hangingPunct="0">
              <a:lnSpc>
                <a:spcPct val="80000"/>
              </a:lnSpc>
              <a:spcBef>
                <a:spcPts val="600"/>
              </a:spcBef>
              <a:buClr>
                <a:srgbClr val="4D4D4D"/>
              </a:buClr>
              <a:buFontTx/>
              <a:buChar char="•"/>
            </a:pPr>
            <a:r>
              <a:rPr lang="en-US" sz="1600">
                <a:solidFill>
                  <a:srgbClr val="4D4D4D"/>
                </a:solidFill>
              </a:rPr>
              <a:t>Carbon capture and storage</a:t>
            </a:r>
          </a:p>
          <a:p>
            <a:pPr lvl="1" eaLnBrk="0" hangingPunct="0">
              <a:lnSpc>
                <a:spcPct val="80000"/>
              </a:lnSpc>
              <a:spcBef>
                <a:spcPts val="600"/>
              </a:spcBef>
              <a:buClr>
                <a:srgbClr val="4D4D4D"/>
              </a:buClr>
              <a:buFontTx/>
              <a:buChar char="•"/>
            </a:pPr>
            <a:r>
              <a:rPr lang="en-US" sz="1600">
                <a:solidFill>
                  <a:srgbClr val="4D4D4D"/>
                </a:solidFill>
              </a:rPr>
              <a:t>Global Climate &amp; Energy Project</a:t>
            </a:r>
          </a:p>
        </p:txBody>
      </p:sp>
    </p:spTree>
    <p:extLst>
      <p:ext uri="{BB962C8B-B14F-4D97-AF65-F5344CB8AC3E}">
        <p14:creationId xmlns:p14="http://schemas.microsoft.com/office/powerpoint/2010/main" val="2015561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9"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913" y="1755250"/>
            <a:ext cx="3900487"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5"/>
          <p:cNvSpPr>
            <a:spLocks noGrp="1" noChangeArrowheads="1"/>
          </p:cNvSpPr>
          <p:nvPr>
            <p:ph type="title"/>
          </p:nvPr>
        </p:nvSpPr>
        <p:spPr/>
        <p:txBody>
          <a:bodyPr/>
          <a:lstStyle/>
          <a:p>
            <a:pPr eaLnBrk="1" hangingPunct="1"/>
            <a:r>
              <a:rPr lang="en-US" smtClean="0"/>
              <a:t>Costs Impact U.S. Heavy Duty Choices</a:t>
            </a:r>
          </a:p>
        </p:txBody>
      </p:sp>
      <p:sp>
        <p:nvSpPr>
          <p:cNvPr id="3096" name="Text Box 8"/>
          <p:cNvSpPr txBox="1">
            <a:spLocks noChangeArrowheads="1"/>
          </p:cNvSpPr>
          <p:nvPr/>
        </p:nvSpPr>
        <p:spPr bwMode="auto">
          <a:xfrm>
            <a:off x="403225" y="1368697"/>
            <a:ext cx="1981957" cy="3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l" eaLnBrk="1" hangingPunct="1">
              <a:spcBef>
                <a:spcPct val="50000"/>
              </a:spcBef>
            </a:pPr>
            <a:r>
              <a:rPr lang="en-US" dirty="0">
                <a:solidFill>
                  <a:schemeClr val="tx1"/>
                </a:solidFill>
              </a:rPr>
              <a:t>$k</a:t>
            </a:r>
          </a:p>
        </p:txBody>
      </p:sp>
      <p:sp>
        <p:nvSpPr>
          <p:cNvPr id="3097" name="Text Box 9"/>
          <p:cNvSpPr txBox="1">
            <a:spLocks noChangeArrowheads="1"/>
          </p:cNvSpPr>
          <p:nvPr/>
        </p:nvSpPr>
        <p:spPr bwMode="auto">
          <a:xfrm>
            <a:off x="403225" y="1114425"/>
            <a:ext cx="3787775" cy="30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l" eaLnBrk="1" hangingPunct="1">
              <a:spcBef>
                <a:spcPct val="50000"/>
              </a:spcBef>
            </a:pPr>
            <a:r>
              <a:rPr lang="en-US" b="1" dirty="0">
                <a:solidFill>
                  <a:srgbClr val="008DD0"/>
                </a:solidFill>
              </a:rPr>
              <a:t>3-Year Cost of Ownership</a:t>
            </a:r>
          </a:p>
        </p:txBody>
      </p:sp>
      <p:sp>
        <p:nvSpPr>
          <p:cNvPr id="3098" name="Text Box 10"/>
          <p:cNvSpPr txBox="1">
            <a:spLocks noChangeArrowheads="1"/>
          </p:cNvSpPr>
          <p:nvPr/>
        </p:nvSpPr>
        <p:spPr bwMode="auto">
          <a:xfrm>
            <a:off x="2183952" y="1684637"/>
            <a:ext cx="912430" cy="33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ctr" eaLnBrk="1" hangingPunct="1">
              <a:spcBef>
                <a:spcPct val="50000"/>
              </a:spcBef>
            </a:pPr>
            <a:r>
              <a:rPr lang="en-US" sz="1600" b="1" dirty="0">
                <a:solidFill>
                  <a:schemeClr val="tx1"/>
                </a:solidFill>
              </a:rPr>
              <a:t>2012</a:t>
            </a:r>
          </a:p>
        </p:txBody>
      </p:sp>
      <p:sp>
        <p:nvSpPr>
          <p:cNvPr id="3099" name="Text Box 15"/>
          <p:cNvSpPr txBox="1">
            <a:spLocks noChangeArrowheads="1"/>
          </p:cNvSpPr>
          <p:nvPr/>
        </p:nvSpPr>
        <p:spPr bwMode="auto">
          <a:xfrm>
            <a:off x="2113339" y="3695858"/>
            <a:ext cx="102985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ctr" eaLnBrk="1" hangingPunct="1"/>
            <a:r>
              <a:rPr lang="en-US" sz="1200" b="1" dirty="0">
                <a:solidFill>
                  <a:schemeClr val="tx1"/>
                </a:solidFill>
              </a:rPr>
              <a:t>Fuel</a:t>
            </a:r>
          </a:p>
          <a:p>
            <a:pPr algn="ctr" eaLnBrk="1" hangingPunct="1"/>
            <a:r>
              <a:rPr lang="en-US" sz="1200" b="1" dirty="0">
                <a:solidFill>
                  <a:schemeClr val="tx1"/>
                </a:solidFill>
              </a:rPr>
              <a:t>Cost</a:t>
            </a:r>
          </a:p>
        </p:txBody>
      </p:sp>
      <p:sp>
        <p:nvSpPr>
          <p:cNvPr id="3100" name="Text Box 16"/>
          <p:cNvSpPr txBox="1">
            <a:spLocks noChangeArrowheads="1"/>
          </p:cNvSpPr>
          <p:nvPr/>
        </p:nvSpPr>
        <p:spPr bwMode="auto">
          <a:xfrm>
            <a:off x="2160150" y="2586335"/>
            <a:ext cx="93623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ctr" eaLnBrk="1" hangingPunct="1">
              <a:spcBef>
                <a:spcPct val="50000"/>
              </a:spcBef>
            </a:pPr>
            <a:r>
              <a:rPr lang="en-US" sz="1200" b="1" dirty="0">
                <a:solidFill>
                  <a:schemeClr val="tx1"/>
                </a:solidFill>
              </a:rPr>
              <a:t>Vehicle Cost</a:t>
            </a:r>
          </a:p>
        </p:txBody>
      </p:sp>
      <p:grpSp>
        <p:nvGrpSpPr>
          <p:cNvPr id="2" name="Group 1"/>
          <p:cNvGrpSpPr/>
          <p:nvPr/>
        </p:nvGrpSpPr>
        <p:grpSpPr>
          <a:xfrm>
            <a:off x="4572000" y="1114425"/>
            <a:ext cx="4038600" cy="5119688"/>
            <a:chOff x="4572000" y="1114425"/>
            <a:chExt cx="4038600" cy="5119688"/>
          </a:xfrm>
        </p:grpSpPr>
        <p:pic>
          <p:nvPicPr>
            <p:cNvPr id="8909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10113" y="1752600"/>
              <a:ext cx="3900487"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1" name="Text Box 8"/>
            <p:cNvSpPr txBox="1">
              <a:spLocks noChangeArrowheads="1"/>
            </p:cNvSpPr>
            <p:nvPr/>
          </p:nvSpPr>
          <p:spPr bwMode="auto">
            <a:xfrm>
              <a:off x="4572000" y="1368751"/>
              <a:ext cx="1982787" cy="30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l" eaLnBrk="1" hangingPunct="1">
                <a:spcBef>
                  <a:spcPct val="50000"/>
                </a:spcBef>
              </a:pPr>
              <a:r>
                <a:rPr lang="en-US" dirty="0">
                  <a:solidFill>
                    <a:schemeClr val="tx1"/>
                  </a:solidFill>
                </a:rPr>
                <a:t>$k</a:t>
              </a:r>
            </a:p>
          </p:txBody>
        </p:sp>
        <p:sp>
          <p:nvSpPr>
            <p:cNvPr id="3092" name="Text Box 9"/>
            <p:cNvSpPr txBox="1">
              <a:spLocks noChangeArrowheads="1"/>
            </p:cNvSpPr>
            <p:nvPr/>
          </p:nvSpPr>
          <p:spPr bwMode="auto">
            <a:xfrm>
              <a:off x="4572000" y="1114425"/>
              <a:ext cx="3789362" cy="307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l" eaLnBrk="1" hangingPunct="1">
                <a:spcBef>
                  <a:spcPct val="50000"/>
                </a:spcBef>
              </a:pPr>
              <a:r>
                <a:rPr lang="en-US" b="1">
                  <a:solidFill>
                    <a:srgbClr val="008DD0"/>
                  </a:solidFill>
                </a:rPr>
                <a:t>5-Year Cost of Ownership</a:t>
              </a:r>
            </a:p>
          </p:txBody>
        </p:sp>
        <p:sp>
          <p:nvSpPr>
            <p:cNvPr id="3093" name="Text Box 10"/>
            <p:cNvSpPr txBox="1">
              <a:spLocks noChangeArrowheads="1"/>
            </p:cNvSpPr>
            <p:nvPr/>
          </p:nvSpPr>
          <p:spPr bwMode="auto">
            <a:xfrm>
              <a:off x="6521561" y="1684637"/>
              <a:ext cx="912813" cy="33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ctr" eaLnBrk="1" hangingPunct="1">
                <a:spcBef>
                  <a:spcPct val="50000"/>
                </a:spcBef>
              </a:pPr>
              <a:r>
                <a:rPr lang="en-US" sz="1600" b="1">
                  <a:solidFill>
                    <a:schemeClr val="tx1"/>
                  </a:solidFill>
                </a:rPr>
                <a:t>2012</a:t>
              </a:r>
            </a:p>
          </p:txBody>
        </p:sp>
        <p:sp>
          <p:nvSpPr>
            <p:cNvPr id="3094" name="Text Box 15"/>
            <p:cNvSpPr txBox="1">
              <a:spLocks noChangeArrowheads="1"/>
            </p:cNvSpPr>
            <p:nvPr/>
          </p:nvSpPr>
          <p:spPr bwMode="auto">
            <a:xfrm>
              <a:off x="6477000" y="3695858"/>
              <a:ext cx="103028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ctr" eaLnBrk="1" hangingPunct="1"/>
              <a:r>
                <a:rPr lang="en-US" sz="1200" b="1" dirty="0">
                  <a:solidFill>
                    <a:schemeClr val="tx1"/>
                  </a:solidFill>
                </a:rPr>
                <a:t>Fuel</a:t>
              </a:r>
            </a:p>
            <a:p>
              <a:pPr algn="ctr" eaLnBrk="1" hangingPunct="1"/>
              <a:r>
                <a:rPr lang="en-US" sz="1200" b="1" dirty="0">
                  <a:solidFill>
                    <a:schemeClr val="tx1"/>
                  </a:solidFill>
                </a:rPr>
                <a:t>Cost</a:t>
              </a:r>
            </a:p>
          </p:txBody>
        </p:sp>
        <p:sp>
          <p:nvSpPr>
            <p:cNvPr id="3095" name="Text Box 16"/>
            <p:cNvSpPr txBox="1">
              <a:spLocks noChangeArrowheads="1"/>
            </p:cNvSpPr>
            <p:nvPr/>
          </p:nvSpPr>
          <p:spPr bwMode="auto">
            <a:xfrm>
              <a:off x="6482206" y="2586335"/>
              <a:ext cx="9366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ctr" eaLnBrk="1" hangingPunct="1">
                <a:spcBef>
                  <a:spcPct val="50000"/>
                </a:spcBef>
              </a:pPr>
              <a:r>
                <a:rPr lang="en-US" sz="1200" b="1">
                  <a:solidFill>
                    <a:schemeClr val="tx1"/>
                  </a:solidFill>
                </a:rPr>
                <a:t>Vehicle Cost</a:t>
              </a:r>
            </a:p>
          </p:txBody>
        </p:sp>
        <p:grpSp>
          <p:nvGrpSpPr>
            <p:cNvPr id="3079" name="Group 4"/>
            <p:cNvGrpSpPr>
              <a:grpSpLocks/>
            </p:cNvGrpSpPr>
            <p:nvPr/>
          </p:nvGrpSpPr>
          <p:grpSpPr bwMode="auto">
            <a:xfrm>
              <a:off x="5045075" y="5100638"/>
              <a:ext cx="3295650" cy="1133475"/>
              <a:chOff x="687933" y="5100277"/>
              <a:chExt cx="3296110" cy="1134543"/>
            </a:xfrm>
          </p:grpSpPr>
          <p:pic>
            <p:nvPicPr>
              <p:cNvPr id="3086"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7933" y="5100277"/>
                <a:ext cx="3296110" cy="96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19"/>
              <p:cNvSpPr txBox="1">
                <a:spLocks noChangeArrowheads="1"/>
              </p:cNvSpPr>
              <p:nvPr/>
            </p:nvSpPr>
            <p:spPr bwMode="auto">
              <a:xfrm>
                <a:off x="1467865" y="5957821"/>
                <a:ext cx="119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eaLnBrk="1" hangingPunct="1"/>
                <a:r>
                  <a:rPr lang="en-US" sz="1200" b="1">
                    <a:solidFill>
                      <a:schemeClr val="tx1"/>
                    </a:solidFill>
                  </a:rPr>
                  <a:t>CNG Tanks</a:t>
                </a:r>
              </a:p>
            </p:txBody>
          </p:sp>
          <p:sp>
            <p:nvSpPr>
              <p:cNvPr id="3088" name="Line 20"/>
              <p:cNvSpPr>
                <a:spLocks noChangeShapeType="1"/>
              </p:cNvSpPr>
              <p:nvPr/>
            </p:nvSpPr>
            <p:spPr bwMode="auto">
              <a:xfrm rot="17100000" flipV="1">
                <a:off x="1483349" y="5782525"/>
                <a:ext cx="189700" cy="21775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089" name="Rectangle 22" descr="Dark upward diagonal"/>
              <p:cNvSpPr>
                <a:spLocks noChangeArrowheads="1"/>
              </p:cNvSpPr>
              <p:nvPr/>
            </p:nvSpPr>
            <p:spPr bwMode="auto">
              <a:xfrm>
                <a:off x="1476315" y="5241851"/>
                <a:ext cx="114731" cy="519120"/>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090" name="Text Box 9"/>
              <p:cNvSpPr txBox="1">
                <a:spLocks noChangeArrowheads="1"/>
              </p:cNvSpPr>
              <p:nvPr/>
            </p:nvSpPr>
            <p:spPr bwMode="auto">
              <a:xfrm>
                <a:off x="1786104" y="5315623"/>
                <a:ext cx="17723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l" eaLnBrk="1" hangingPunct="1">
                  <a:spcBef>
                    <a:spcPct val="50000"/>
                  </a:spcBef>
                </a:pPr>
                <a:r>
                  <a:rPr lang="en-US" b="1">
                    <a:solidFill>
                      <a:srgbClr val="008DD0"/>
                    </a:solidFill>
                  </a:rPr>
                  <a:t>Short Haul Truck</a:t>
                </a:r>
              </a:p>
            </p:txBody>
          </p:sp>
        </p:grpSp>
      </p:grpSp>
      <p:grpSp>
        <p:nvGrpSpPr>
          <p:cNvPr id="3080" name="Group 2"/>
          <p:cNvGrpSpPr>
            <a:grpSpLocks/>
          </p:cNvGrpSpPr>
          <p:nvPr/>
        </p:nvGrpSpPr>
        <p:grpSpPr bwMode="auto">
          <a:xfrm>
            <a:off x="712788" y="5100638"/>
            <a:ext cx="3297237" cy="1141412"/>
            <a:chOff x="5125379" y="5080347"/>
            <a:chExt cx="3296110" cy="1142125"/>
          </a:xfrm>
        </p:grpSpPr>
        <p:pic>
          <p:nvPicPr>
            <p:cNvPr id="3082"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25379" y="5080347"/>
              <a:ext cx="3296110" cy="96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9"/>
            <p:cNvSpPr txBox="1">
              <a:spLocks noChangeArrowheads="1"/>
            </p:cNvSpPr>
            <p:nvPr/>
          </p:nvSpPr>
          <p:spPr bwMode="auto">
            <a:xfrm>
              <a:off x="5715359" y="5945473"/>
              <a:ext cx="1193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eaLnBrk="1" hangingPunct="1"/>
              <a:r>
                <a:rPr lang="en-US" sz="1200" b="1">
                  <a:solidFill>
                    <a:schemeClr val="tx1"/>
                  </a:solidFill>
                </a:rPr>
                <a:t>LNG Tanks</a:t>
              </a:r>
            </a:p>
          </p:txBody>
        </p:sp>
        <p:sp>
          <p:nvSpPr>
            <p:cNvPr id="3084" name="Line 20"/>
            <p:cNvSpPr>
              <a:spLocks noChangeShapeType="1"/>
            </p:cNvSpPr>
            <p:nvPr/>
          </p:nvSpPr>
          <p:spPr bwMode="auto">
            <a:xfrm rot="17100000" flipV="1">
              <a:off x="5758222" y="5864511"/>
              <a:ext cx="96838" cy="1222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085" name="Rectangle 21" descr="Dark upward diagonal"/>
            <p:cNvSpPr>
              <a:spLocks noChangeArrowheads="1"/>
            </p:cNvSpPr>
            <p:nvPr/>
          </p:nvSpPr>
          <p:spPr bwMode="auto">
            <a:xfrm>
              <a:off x="5507665" y="5731161"/>
              <a:ext cx="349279" cy="109697"/>
            </a:xfrm>
            <a:prstGeom prst="rect">
              <a:avLst/>
            </a:prstGeom>
            <a:blipFill dpi="0" rotWithShape="0">
              <a:blip r:embed="rId6"/>
              <a:srcRect/>
              <a:tile tx="0" ty="0" sx="100000" sy="100000" flip="none" algn="tl"/>
            </a:blipFill>
            <a:ln>
              <a:noFill/>
            </a:ln>
            <a:effectLst/>
            <a:extLst>
              <a:ext uri="{91240B29-F687-4F45-9708-019B960494DF}">
                <a14:hiddenLine xmlns:a14="http://schemas.microsoft.com/office/drawing/2010/main" w="9525" algn="ctr">
                  <a:solidFill>
                    <a:srgbClr val="5A5A5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3081" name="Text Box 9"/>
          <p:cNvSpPr txBox="1">
            <a:spLocks noChangeArrowheads="1"/>
          </p:cNvSpPr>
          <p:nvPr/>
        </p:nvSpPr>
        <p:spPr bwMode="auto">
          <a:xfrm>
            <a:off x="1868488" y="5308600"/>
            <a:ext cx="177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333333"/>
                </a:solidFill>
                <a:latin typeface="Arial" pitchFamily="34" charset="0"/>
                <a:cs typeface="Arial" pitchFamily="34" charset="0"/>
              </a:defRPr>
            </a:lvl1pPr>
            <a:lvl2pPr marL="742950" indent="-285750" eaLnBrk="0" hangingPunct="0">
              <a:defRPr sz="1400">
                <a:solidFill>
                  <a:srgbClr val="333333"/>
                </a:solidFill>
                <a:latin typeface="Arial" pitchFamily="34" charset="0"/>
                <a:cs typeface="Arial" pitchFamily="34" charset="0"/>
              </a:defRPr>
            </a:lvl2pPr>
            <a:lvl3pPr marL="1143000" indent="-228600" eaLnBrk="0" hangingPunct="0">
              <a:defRPr sz="1400">
                <a:solidFill>
                  <a:srgbClr val="333333"/>
                </a:solidFill>
                <a:latin typeface="Arial" pitchFamily="34" charset="0"/>
                <a:cs typeface="Arial" pitchFamily="34" charset="0"/>
              </a:defRPr>
            </a:lvl3pPr>
            <a:lvl4pPr marL="1600200" indent="-228600" eaLnBrk="0" hangingPunct="0">
              <a:defRPr sz="1400">
                <a:solidFill>
                  <a:srgbClr val="333333"/>
                </a:solidFill>
                <a:latin typeface="Arial" pitchFamily="34" charset="0"/>
                <a:cs typeface="Arial" pitchFamily="34" charset="0"/>
              </a:defRPr>
            </a:lvl4pPr>
            <a:lvl5pPr marL="2057400" indent="-228600" eaLnBrk="0" hangingPunct="0">
              <a:defRPr sz="1400">
                <a:solidFill>
                  <a:srgbClr val="333333"/>
                </a:solidFill>
                <a:latin typeface="Arial" pitchFamily="34" charset="0"/>
                <a:cs typeface="Arial" pitchFamily="34" charset="0"/>
              </a:defRPr>
            </a:lvl5pPr>
            <a:lvl6pPr marL="2514600" indent="-228600" algn="ctr" eaLnBrk="0" fontAlgn="base" hangingPunct="0">
              <a:spcBef>
                <a:spcPct val="0"/>
              </a:spcBef>
              <a:spcAft>
                <a:spcPct val="0"/>
              </a:spcAft>
              <a:defRPr sz="1400">
                <a:solidFill>
                  <a:srgbClr val="333333"/>
                </a:solidFill>
                <a:latin typeface="Arial" pitchFamily="34" charset="0"/>
                <a:cs typeface="Arial" pitchFamily="34" charset="0"/>
              </a:defRPr>
            </a:lvl6pPr>
            <a:lvl7pPr marL="2971800" indent="-228600" algn="ctr" eaLnBrk="0" fontAlgn="base" hangingPunct="0">
              <a:spcBef>
                <a:spcPct val="0"/>
              </a:spcBef>
              <a:spcAft>
                <a:spcPct val="0"/>
              </a:spcAft>
              <a:defRPr sz="1400">
                <a:solidFill>
                  <a:srgbClr val="333333"/>
                </a:solidFill>
                <a:latin typeface="Arial" pitchFamily="34" charset="0"/>
                <a:cs typeface="Arial" pitchFamily="34" charset="0"/>
              </a:defRPr>
            </a:lvl7pPr>
            <a:lvl8pPr marL="3429000" indent="-228600" algn="ctr" eaLnBrk="0" fontAlgn="base" hangingPunct="0">
              <a:spcBef>
                <a:spcPct val="0"/>
              </a:spcBef>
              <a:spcAft>
                <a:spcPct val="0"/>
              </a:spcAft>
              <a:defRPr sz="1400">
                <a:solidFill>
                  <a:srgbClr val="333333"/>
                </a:solidFill>
                <a:latin typeface="Arial" pitchFamily="34" charset="0"/>
                <a:cs typeface="Arial" pitchFamily="34" charset="0"/>
              </a:defRPr>
            </a:lvl8pPr>
            <a:lvl9pPr marL="3886200" indent="-228600" algn="ctr" eaLnBrk="0" fontAlgn="base" hangingPunct="0">
              <a:spcBef>
                <a:spcPct val="0"/>
              </a:spcBef>
              <a:spcAft>
                <a:spcPct val="0"/>
              </a:spcAft>
              <a:defRPr sz="1400">
                <a:solidFill>
                  <a:srgbClr val="333333"/>
                </a:solidFill>
                <a:latin typeface="Arial" pitchFamily="34" charset="0"/>
                <a:cs typeface="Arial" pitchFamily="34" charset="0"/>
              </a:defRPr>
            </a:lvl9pPr>
          </a:lstStyle>
          <a:p>
            <a:pPr algn="l" eaLnBrk="1" hangingPunct="1">
              <a:spcBef>
                <a:spcPct val="50000"/>
              </a:spcBef>
            </a:pPr>
            <a:r>
              <a:rPr lang="en-US" b="1">
                <a:solidFill>
                  <a:srgbClr val="008DD0"/>
                </a:solidFill>
              </a:rPr>
              <a:t>Long Haul Truck</a:t>
            </a:r>
          </a:p>
        </p:txBody>
      </p:sp>
      <p:sp>
        <p:nvSpPr>
          <p:cNvPr id="27" name="TextBox 26"/>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1814616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Bio for David Khemakhem (</a:t>
            </a:r>
            <a:r>
              <a:rPr lang="en-US" dirty="0" err="1" smtClean="0"/>
              <a:t>k’mak’m</a:t>
            </a:r>
            <a:r>
              <a:rPr lang="en-US" dirty="0" smtClean="0"/>
              <a:t>)</a:t>
            </a:r>
            <a:endParaRPr lang="en-US" dirty="0"/>
          </a:p>
        </p:txBody>
      </p:sp>
      <p:sp>
        <p:nvSpPr>
          <p:cNvPr id="10" name="Content Placeholder 9"/>
          <p:cNvSpPr>
            <a:spLocks noGrp="1"/>
          </p:cNvSpPr>
          <p:nvPr>
            <p:ph sz="half" idx="1"/>
          </p:nvPr>
        </p:nvSpPr>
        <p:spPr>
          <a:xfrm>
            <a:off x="381000" y="990600"/>
            <a:ext cx="5451475" cy="4889500"/>
          </a:xfrm>
        </p:spPr>
        <p:txBody>
          <a:bodyPr/>
          <a:lstStyle/>
          <a:p>
            <a:pPr>
              <a:spcBef>
                <a:spcPts val="600"/>
              </a:spcBef>
            </a:pPr>
            <a:r>
              <a:rPr lang="en-US" sz="1200" dirty="0"/>
              <a:t>David Khemakhem is an Energy and Technology Advisor at ExxonMobil.  He is a member of the Corporate Strategic Planning Department, where he is responsible for assessing energy trends, emerging energy technologies, and related market and public policy issues around the world. He is one of the principal contributors to ExxonMobil’s long-term global Energy Outlook. He is also active in communicating ExxonMobil’s view of the future of energy to a wide variety of audiences.</a:t>
            </a:r>
          </a:p>
          <a:p>
            <a:pPr>
              <a:spcBef>
                <a:spcPts val="600"/>
              </a:spcBef>
            </a:pPr>
            <a:r>
              <a:rPr lang="en-US" sz="1200" dirty="0"/>
              <a:t>David has worked with Exxon then ExxonMobil since 1997 in numerous technical and management assignments covering activities in the United States and around the world. </a:t>
            </a:r>
            <a:endParaRPr lang="en-US" sz="1200" dirty="0" smtClean="0"/>
          </a:p>
          <a:p>
            <a:pPr>
              <a:spcBef>
                <a:spcPts val="600"/>
              </a:spcBef>
            </a:pPr>
            <a:r>
              <a:rPr lang="en-US" sz="1200" dirty="0" smtClean="0"/>
              <a:t>He </a:t>
            </a:r>
            <a:r>
              <a:rPr lang="en-US" sz="1200" dirty="0"/>
              <a:t>started his career with Exxon Production Research Company in the area of Wellbore Design and eventually became Team Lead for the Well Integrity Group at ExxonMobil Upstream </a:t>
            </a:r>
            <a:r>
              <a:rPr lang="en-US" sz="1200" dirty="0" smtClean="0"/>
              <a:t>Research.</a:t>
            </a:r>
          </a:p>
          <a:p>
            <a:pPr>
              <a:spcBef>
                <a:spcPts val="600"/>
              </a:spcBef>
            </a:pPr>
            <a:r>
              <a:rPr lang="en-US" sz="1200" dirty="0" smtClean="0"/>
              <a:t>In </a:t>
            </a:r>
            <a:r>
              <a:rPr lang="en-US" sz="1200" dirty="0"/>
              <a:t>2001, he transferred to ExxonMobil Production Company as a Subsurface Engineer overseeing completion and workover operations in Colorado, Wyoming, California and South Texas.</a:t>
            </a:r>
          </a:p>
          <a:p>
            <a:pPr>
              <a:spcBef>
                <a:spcPts val="600"/>
              </a:spcBef>
            </a:pPr>
            <a:r>
              <a:rPr lang="en-US" sz="1200" dirty="0"/>
              <a:t>In 2003, David relocated to Qatar, where he spent six years in a variety of assignments, including Drilling and Completions Engineering Manager. In this role he led a team of engineers working on </a:t>
            </a:r>
            <a:r>
              <a:rPr lang="en-US" sz="1200" dirty="0" err="1"/>
              <a:t>RasGas’s</a:t>
            </a:r>
            <a:r>
              <a:rPr lang="en-US" sz="1200" dirty="0"/>
              <a:t> 14 drilling rigs during the development of the North Field.</a:t>
            </a:r>
          </a:p>
          <a:p>
            <a:pPr>
              <a:spcBef>
                <a:spcPts val="600"/>
              </a:spcBef>
            </a:pPr>
            <a:r>
              <a:rPr lang="en-US" sz="1200" dirty="0"/>
              <a:t>In 2009, David transferred back to Houston, joining the ExxonMobil Upstream Research Company as Well Performance Manager and then in 2010, he became the Unconventional Gas Recovery </a:t>
            </a:r>
            <a:r>
              <a:rPr lang="en-US" sz="1200" dirty="0" smtClean="0"/>
              <a:t>Manager.</a:t>
            </a:r>
          </a:p>
          <a:p>
            <a:pPr>
              <a:spcBef>
                <a:spcPts val="600"/>
              </a:spcBef>
            </a:pPr>
            <a:r>
              <a:rPr lang="en-US" sz="1200" dirty="0" smtClean="0"/>
              <a:t>The </a:t>
            </a:r>
            <a:r>
              <a:rPr lang="en-US" sz="1200" dirty="0"/>
              <a:t>following year, in 2011, David moved to ExxonMobil Headquarters to join the Corporate Strategic Planning team where he is helping in the development of the Energy Outlook for 2013 and beyond.</a:t>
            </a:r>
          </a:p>
          <a:p>
            <a:pPr>
              <a:spcBef>
                <a:spcPts val="600"/>
              </a:spcBef>
            </a:pPr>
            <a:r>
              <a:rPr lang="en-US" sz="1200" dirty="0"/>
              <a:t>David holds a Ph.D. in Mechanical Engineering from the University of Minnesota</a:t>
            </a:r>
            <a:r>
              <a:rPr lang="en-US" sz="1200" dirty="0" smtClean="0"/>
              <a:t>.</a:t>
            </a:r>
            <a:endParaRPr lang="en-US" sz="12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7000" y="1066800"/>
            <a:ext cx="2479131" cy="2760497"/>
          </a:xfrm>
          <a:prstGeom prst="rect">
            <a:avLst/>
          </a:prstGeom>
        </p:spPr>
      </p:pic>
      <p:sp>
        <p:nvSpPr>
          <p:cNvPr id="4" name="Rectangle 3"/>
          <p:cNvSpPr/>
          <p:nvPr/>
        </p:nvSpPr>
        <p:spPr bwMode="auto">
          <a:xfrm>
            <a:off x="304800" y="990600"/>
            <a:ext cx="5791200" cy="1981200"/>
          </a:xfrm>
          <a:prstGeom prst="rect">
            <a:avLst/>
          </a:prstGeom>
          <a:noFill/>
          <a:ln w="254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333333"/>
              </a:solidFill>
              <a:effectLst/>
              <a:latin typeface="Arial" charset="0"/>
              <a:cs typeface="Arial" charset="0"/>
            </a:endParaRPr>
          </a:p>
        </p:txBody>
      </p:sp>
      <p:sp>
        <p:nvSpPr>
          <p:cNvPr id="8" name="Rectangle 7"/>
          <p:cNvSpPr/>
          <p:nvPr/>
        </p:nvSpPr>
        <p:spPr bwMode="auto">
          <a:xfrm>
            <a:off x="304800" y="6248400"/>
            <a:ext cx="5791200" cy="457200"/>
          </a:xfrm>
          <a:prstGeom prst="rect">
            <a:avLst/>
          </a:prstGeom>
          <a:noFill/>
          <a:ln w="254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333333"/>
              </a:solidFill>
              <a:effectLst/>
              <a:latin typeface="Arial" charset="0"/>
              <a:cs typeface="Arial" charset="0"/>
            </a:endParaRPr>
          </a:p>
        </p:txBody>
      </p:sp>
      <p:sp>
        <p:nvSpPr>
          <p:cNvPr id="11" name="Rectangle 10"/>
          <p:cNvSpPr/>
          <p:nvPr/>
        </p:nvSpPr>
        <p:spPr bwMode="auto">
          <a:xfrm>
            <a:off x="6477000" y="5895201"/>
            <a:ext cx="2479131" cy="276999"/>
          </a:xfrm>
          <a:prstGeom prst="rect">
            <a:avLst/>
          </a:prstGeom>
          <a:noFill/>
          <a:ln w="254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333333"/>
                </a:solidFill>
                <a:latin typeface="Arial" charset="0"/>
                <a:cs typeface="Arial" charset="0"/>
              </a:rPr>
              <a:t>Text in Box: Short Bio</a:t>
            </a:r>
            <a:endParaRPr kumimoji="0" lang="en-US" sz="1200" b="1" i="0" u="none" strike="noStrike" cap="none" normalizeH="0" baseline="0" dirty="0" smtClean="0">
              <a:ln>
                <a:noFill/>
              </a:ln>
              <a:solidFill>
                <a:srgbClr val="333333"/>
              </a:solidFill>
              <a:effectLst/>
              <a:latin typeface="Arial" charset="0"/>
              <a:cs typeface="Arial" charset="0"/>
            </a:endParaRPr>
          </a:p>
        </p:txBody>
      </p:sp>
    </p:spTree>
    <p:extLst>
      <p:ext uri="{BB962C8B-B14F-4D97-AF65-F5344CB8AC3E}">
        <p14:creationId xmlns:p14="http://schemas.microsoft.com/office/powerpoint/2010/main" val="75357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8"/>
          <p:cNvPicPr>
            <a:picLocks noChangeAspect="1"/>
          </p:cNvPicPr>
          <p:nvPr/>
        </p:nvPicPr>
        <p:blipFill>
          <a:blip r:embed="rId3"/>
          <a:srcRect/>
          <a:stretch>
            <a:fillRect/>
          </a:stretch>
        </p:blipFill>
        <p:spPr bwMode="auto">
          <a:xfrm>
            <a:off x="-1588" y="0"/>
            <a:ext cx="9144001" cy="6858000"/>
          </a:xfrm>
          <a:prstGeom prst="rect">
            <a:avLst/>
          </a:prstGeom>
          <a:noFill/>
          <a:ln w="9525">
            <a:noFill/>
            <a:miter lim="800000"/>
            <a:headEnd/>
            <a:tailEnd/>
          </a:ln>
        </p:spPr>
      </p:pic>
      <p:grpSp>
        <p:nvGrpSpPr>
          <p:cNvPr id="2" name="Group 7"/>
          <p:cNvGrpSpPr/>
          <p:nvPr/>
        </p:nvGrpSpPr>
        <p:grpSpPr>
          <a:xfrm>
            <a:off x="1024467" y="1737359"/>
            <a:ext cx="2446866" cy="662941"/>
            <a:chOff x="1024467" y="3921759"/>
            <a:chExt cx="2446866" cy="662941"/>
          </a:xfrm>
          <a:effectLst>
            <a:outerShdw blurRad="50800" dist="38100" dir="2700000">
              <a:srgbClr val="000000">
                <a:alpha val="43000"/>
              </a:srgbClr>
            </a:outerShdw>
          </a:effectLst>
        </p:grpSpPr>
        <p:sp>
          <p:nvSpPr>
            <p:cNvPr id="6" name="Down Arrow Callout 5"/>
            <p:cNvSpPr/>
            <p:nvPr/>
          </p:nvSpPr>
          <p:spPr>
            <a:xfrm>
              <a:off x="1024467" y="3921759"/>
              <a:ext cx="2446866" cy="662941"/>
            </a:xfrm>
            <a:prstGeom prst="downArrowCallout">
              <a:avLst>
                <a:gd name="adj1" fmla="val 8135"/>
                <a:gd name="adj2" fmla="val 10542"/>
                <a:gd name="adj3" fmla="val 13453"/>
                <a:gd name="adj4" fmla="val 63545"/>
              </a:avLst>
            </a:prstGeom>
            <a:solidFill>
              <a:schemeClr val="tx1"/>
            </a:solidFill>
            <a:ln>
              <a:noFill/>
            </a:ln>
            <a:effectLst>
              <a:outerShdw blurRad="40000" dist="23000" dir="540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7" name="TextBox 6"/>
            <p:cNvSpPr txBox="1"/>
            <p:nvPr/>
          </p:nvSpPr>
          <p:spPr>
            <a:xfrm>
              <a:off x="1147779" y="3931076"/>
              <a:ext cx="2228682" cy="553998"/>
            </a:xfrm>
            <a:prstGeom prst="rect">
              <a:avLst/>
            </a:prstGeom>
            <a:noFill/>
          </p:spPr>
          <p:txBody>
            <a:bodyPr>
              <a:spAutoFit/>
            </a:bodyPr>
            <a:lstStyle/>
            <a:p>
              <a:pPr>
                <a:defRPr/>
              </a:pPr>
              <a:r>
                <a:rPr lang="en-US" sz="1800" dirty="0">
                  <a:solidFill>
                    <a:srgbClr val="FFFFFF"/>
                  </a:solidFill>
                  <a:latin typeface="Arial"/>
                  <a:cs typeface="Arial"/>
                </a:rPr>
                <a:t>Fresh Water Aquifer</a:t>
              </a:r>
            </a:p>
            <a:p>
              <a:pPr>
                <a:defRPr/>
              </a:pPr>
              <a:endParaRPr lang="en-US" dirty="0">
                <a:solidFill>
                  <a:srgbClr val="FFFFFF"/>
                </a:solidFill>
                <a:latin typeface="Arial"/>
                <a:cs typeface="Arial"/>
              </a:endParaRPr>
            </a:p>
          </p:txBody>
        </p:sp>
      </p:grpSp>
      <p:pic>
        <p:nvPicPr>
          <p:cNvPr id="13316" name="Picture 4"/>
          <p:cNvPicPr>
            <a:picLocks noChangeAspect="1" noChangeArrowheads="1"/>
          </p:cNvPicPr>
          <p:nvPr/>
        </p:nvPicPr>
        <p:blipFill>
          <a:blip r:embed="rId4"/>
          <a:srcRect/>
          <a:stretch>
            <a:fillRect/>
          </a:stretch>
        </p:blipFill>
        <p:spPr bwMode="auto">
          <a:xfrm>
            <a:off x="4540250" y="1274763"/>
            <a:ext cx="100013" cy="2743200"/>
          </a:xfrm>
          <a:prstGeom prst="rect">
            <a:avLst/>
          </a:prstGeom>
          <a:noFill/>
          <a:ln w="9525">
            <a:noFill/>
            <a:miter lim="800000"/>
            <a:headEnd/>
            <a:tailEnd/>
          </a:ln>
        </p:spPr>
      </p:pic>
      <p:pic>
        <p:nvPicPr>
          <p:cNvPr id="13314" name="Picture 2"/>
          <p:cNvPicPr>
            <a:picLocks noChangeAspect="1" noChangeArrowheads="1"/>
          </p:cNvPicPr>
          <p:nvPr/>
        </p:nvPicPr>
        <p:blipFill>
          <a:blip r:embed="rId5"/>
          <a:stretch>
            <a:fillRect/>
          </a:stretch>
        </p:blipFill>
        <p:spPr bwMode="auto">
          <a:xfrm>
            <a:off x="4546600" y="1265238"/>
            <a:ext cx="92075" cy="2743200"/>
          </a:xfrm>
          <a:prstGeom prst="rect">
            <a:avLst/>
          </a:prstGeom>
          <a:noFill/>
          <a:ln w="9525">
            <a:noFill/>
            <a:miter lim="800000"/>
            <a:headEnd/>
            <a:tailEnd/>
          </a:ln>
          <a:effectLst>
            <a:outerShdw blurRad="50800" dist="38100" dir="2700000">
              <a:srgbClr val="000000"/>
            </a:outerShdw>
          </a:effectLst>
        </p:spPr>
      </p:pic>
      <p:sp>
        <p:nvSpPr>
          <p:cNvPr id="31" name="Rectangle 30"/>
          <p:cNvSpPr/>
          <p:nvPr/>
        </p:nvSpPr>
        <p:spPr bwMode="auto">
          <a:xfrm>
            <a:off x="0" y="0"/>
            <a:ext cx="9144000" cy="6858000"/>
          </a:xfrm>
          <a:prstGeom prst="rect">
            <a:avLst/>
          </a:prstGeom>
          <a:solidFill>
            <a:schemeClr val="tx1">
              <a:lumMod val="75000"/>
              <a:lumOff val="25000"/>
            </a:schemeClr>
          </a:solidFill>
          <a:ln w="9525" cap="flat" cmpd="sng" algn="ctr">
            <a:solidFill>
              <a:srgbClr val="5A5A5A"/>
            </a:solidFill>
            <a:prstDash val="solid"/>
            <a:round/>
            <a:headEnd type="none" w="med" len="med"/>
            <a:tailEnd type="none" w="med" len="med"/>
          </a:ln>
          <a:effectLst/>
        </p:spPr>
        <p:txBody>
          <a:bodyPr>
            <a:spAutoFit/>
          </a:bodyPr>
          <a:lstStyle/>
          <a:p>
            <a:pPr algn="ctr">
              <a:defRPr/>
            </a:pPr>
            <a:endParaRPr lang="en-US" dirty="0"/>
          </a:p>
        </p:txBody>
      </p:sp>
      <p:sp>
        <p:nvSpPr>
          <p:cNvPr id="32" name="Rectangle 31"/>
          <p:cNvSpPr/>
          <p:nvPr/>
        </p:nvSpPr>
        <p:spPr bwMode="auto">
          <a:xfrm>
            <a:off x="1819275" y="1209675"/>
            <a:ext cx="5475288" cy="4267200"/>
          </a:xfrm>
          <a:prstGeom prst="rect">
            <a:avLst/>
          </a:prstGeom>
          <a:gradFill flip="none" rotWithShape="1">
            <a:gsLst>
              <a:gs pos="0">
                <a:schemeClr val="bg1">
                  <a:lumMod val="50000"/>
                </a:schemeClr>
              </a:gs>
              <a:gs pos="100000">
                <a:schemeClr val="bg1">
                  <a:lumMod val="85000"/>
                </a:schemeClr>
              </a:gs>
            </a:gsLst>
            <a:lin ang="16200000" scaled="0"/>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spAutoFit/>
          </a:bodyPr>
          <a:lstStyle/>
          <a:p>
            <a:pPr algn="ctr">
              <a:defRPr/>
            </a:pPr>
            <a:endParaRPr lang="en-US" dirty="0"/>
          </a:p>
        </p:txBody>
      </p:sp>
      <p:grpSp>
        <p:nvGrpSpPr>
          <p:cNvPr id="33" name="Group 8"/>
          <p:cNvGrpSpPr>
            <a:grpSpLocks/>
          </p:cNvGrpSpPr>
          <p:nvPr/>
        </p:nvGrpSpPr>
        <p:grpSpPr bwMode="auto">
          <a:xfrm>
            <a:off x="2230438" y="1570038"/>
            <a:ext cx="2598737" cy="401637"/>
            <a:chOff x="1798277" y="2616200"/>
            <a:chExt cx="2231861" cy="401320"/>
          </a:xfrm>
        </p:grpSpPr>
        <p:sp>
          <p:nvSpPr>
            <p:cNvPr id="34" name="Pentagon 33"/>
            <p:cNvSpPr/>
            <p:nvPr/>
          </p:nvSpPr>
          <p:spPr>
            <a:xfrm>
              <a:off x="1798277" y="2616200"/>
              <a:ext cx="2231861" cy="401320"/>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59421" name="TextBox 34"/>
            <p:cNvSpPr txBox="1">
              <a:spLocks noChangeArrowheads="1"/>
            </p:cNvSpPr>
            <p:nvPr/>
          </p:nvSpPr>
          <p:spPr bwMode="auto">
            <a:xfrm>
              <a:off x="1859629" y="2619372"/>
              <a:ext cx="2124154" cy="350561"/>
            </a:xfrm>
            <a:prstGeom prst="rect">
              <a:avLst/>
            </a:prstGeom>
            <a:noFill/>
            <a:ln w="9525">
              <a:noFill/>
              <a:miter lim="800000"/>
              <a:headEnd/>
              <a:tailEnd/>
            </a:ln>
          </p:spPr>
          <p:txBody>
            <a:bodyPr>
              <a:spAutoFit/>
            </a:bodyPr>
            <a:lstStyle/>
            <a:p>
              <a:r>
                <a:rPr lang="en-US" sz="1700">
                  <a:solidFill>
                    <a:schemeClr val="bg1"/>
                  </a:solidFill>
                </a:rPr>
                <a:t>Conductor</a:t>
              </a:r>
              <a:r>
                <a:rPr lang="en-US" sz="1700">
                  <a:solidFill>
                    <a:srgbClr val="FFFFFF"/>
                  </a:solidFill>
                </a:rPr>
                <a:t> Casing</a:t>
              </a:r>
            </a:p>
          </p:txBody>
        </p:sp>
      </p:grpSp>
      <p:grpSp>
        <p:nvGrpSpPr>
          <p:cNvPr id="36" name="Group 11"/>
          <p:cNvGrpSpPr>
            <a:grpSpLocks/>
          </p:cNvGrpSpPr>
          <p:nvPr/>
        </p:nvGrpSpPr>
        <p:grpSpPr bwMode="auto">
          <a:xfrm>
            <a:off x="2219325" y="3703638"/>
            <a:ext cx="2671763" cy="390525"/>
            <a:chOff x="2101540" y="2616200"/>
            <a:chExt cx="2255808" cy="410634"/>
          </a:xfrm>
        </p:grpSpPr>
        <p:sp>
          <p:nvSpPr>
            <p:cNvPr id="37" name="Pentagon 36"/>
            <p:cNvSpPr/>
            <p:nvPr/>
          </p:nvSpPr>
          <p:spPr>
            <a:xfrm>
              <a:off x="2101540" y="2616200"/>
              <a:ext cx="2255808" cy="410634"/>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59419" name="TextBox 37"/>
            <p:cNvSpPr txBox="1">
              <a:spLocks noChangeArrowheads="1"/>
            </p:cNvSpPr>
            <p:nvPr/>
          </p:nvSpPr>
          <p:spPr bwMode="auto">
            <a:xfrm>
              <a:off x="2165900" y="2631758"/>
              <a:ext cx="1970580" cy="372370"/>
            </a:xfrm>
            <a:prstGeom prst="rect">
              <a:avLst/>
            </a:prstGeom>
            <a:noFill/>
            <a:ln w="9525">
              <a:noFill/>
              <a:miter lim="800000"/>
              <a:headEnd/>
              <a:tailEnd/>
            </a:ln>
          </p:spPr>
          <p:txBody>
            <a:bodyPr>
              <a:spAutoFit/>
            </a:bodyPr>
            <a:lstStyle/>
            <a:p>
              <a:r>
                <a:rPr lang="en-US" sz="1700">
                  <a:solidFill>
                    <a:srgbClr val="FFFFFF"/>
                  </a:solidFill>
                </a:rPr>
                <a:t>Intermediate Casing</a:t>
              </a:r>
            </a:p>
          </p:txBody>
        </p:sp>
      </p:grpSp>
      <p:grpSp>
        <p:nvGrpSpPr>
          <p:cNvPr id="39" name="Group 14"/>
          <p:cNvGrpSpPr>
            <a:grpSpLocks/>
          </p:cNvGrpSpPr>
          <p:nvPr/>
        </p:nvGrpSpPr>
        <p:grpSpPr bwMode="auto">
          <a:xfrm>
            <a:off x="2219325" y="2682875"/>
            <a:ext cx="2619375" cy="395288"/>
            <a:chOff x="2456791" y="2616200"/>
            <a:chExt cx="2249584" cy="396241"/>
          </a:xfrm>
        </p:grpSpPr>
        <p:sp>
          <p:nvSpPr>
            <p:cNvPr id="40" name="Pentagon 39"/>
            <p:cNvSpPr/>
            <p:nvPr/>
          </p:nvSpPr>
          <p:spPr>
            <a:xfrm>
              <a:off x="2456791" y="2616200"/>
              <a:ext cx="2249584" cy="396241"/>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59417" name="TextBox 40"/>
            <p:cNvSpPr txBox="1">
              <a:spLocks noChangeArrowheads="1"/>
            </p:cNvSpPr>
            <p:nvPr/>
          </p:nvSpPr>
          <p:spPr bwMode="auto">
            <a:xfrm>
              <a:off x="2522233" y="2620974"/>
              <a:ext cx="1736952" cy="351684"/>
            </a:xfrm>
            <a:prstGeom prst="rect">
              <a:avLst/>
            </a:prstGeom>
            <a:noFill/>
            <a:ln w="9525">
              <a:noFill/>
              <a:miter lim="800000"/>
              <a:headEnd/>
              <a:tailEnd/>
            </a:ln>
          </p:spPr>
          <p:txBody>
            <a:bodyPr>
              <a:spAutoFit/>
            </a:bodyPr>
            <a:lstStyle/>
            <a:p>
              <a:r>
                <a:rPr lang="en-US" sz="1700">
                  <a:solidFill>
                    <a:srgbClr val="FFFFFF"/>
                  </a:solidFill>
                </a:rPr>
                <a:t>Surface Casing</a:t>
              </a:r>
            </a:p>
          </p:txBody>
        </p:sp>
      </p:grpSp>
      <p:grpSp>
        <p:nvGrpSpPr>
          <p:cNvPr id="42" name="Group 11"/>
          <p:cNvGrpSpPr>
            <a:grpSpLocks/>
          </p:cNvGrpSpPr>
          <p:nvPr/>
        </p:nvGrpSpPr>
        <p:grpSpPr bwMode="auto">
          <a:xfrm>
            <a:off x="2219325" y="4525963"/>
            <a:ext cx="2619375" cy="401637"/>
            <a:chOff x="2107766" y="2616200"/>
            <a:chExt cx="2249583" cy="402167"/>
          </a:xfrm>
        </p:grpSpPr>
        <p:sp>
          <p:nvSpPr>
            <p:cNvPr id="43" name="Pentagon 42"/>
            <p:cNvSpPr/>
            <p:nvPr/>
          </p:nvSpPr>
          <p:spPr>
            <a:xfrm>
              <a:off x="2107766" y="2616200"/>
              <a:ext cx="2249583" cy="402167"/>
            </a:xfrm>
            <a:prstGeom prst="homePlat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ndParaRPr>
            </a:p>
          </p:txBody>
        </p:sp>
        <p:sp>
          <p:nvSpPr>
            <p:cNvPr id="59415" name="TextBox 43"/>
            <p:cNvSpPr txBox="1">
              <a:spLocks noChangeArrowheads="1"/>
            </p:cNvSpPr>
            <p:nvPr/>
          </p:nvSpPr>
          <p:spPr bwMode="auto">
            <a:xfrm>
              <a:off x="2173208" y="2621598"/>
              <a:ext cx="2015626" cy="353943"/>
            </a:xfrm>
            <a:prstGeom prst="rect">
              <a:avLst/>
            </a:prstGeom>
            <a:noFill/>
            <a:ln w="9525">
              <a:noFill/>
              <a:miter lim="800000"/>
              <a:headEnd/>
              <a:tailEnd/>
            </a:ln>
          </p:spPr>
          <p:txBody>
            <a:bodyPr>
              <a:spAutoFit/>
            </a:bodyPr>
            <a:lstStyle/>
            <a:p>
              <a:r>
                <a:rPr lang="en-US" sz="1700">
                  <a:solidFill>
                    <a:srgbClr val="FFFFFF"/>
                  </a:solidFill>
                </a:rPr>
                <a:t>Production Casing*</a:t>
              </a:r>
            </a:p>
          </p:txBody>
        </p:sp>
      </p:grpSp>
      <p:pic>
        <p:nvPicPr>
          <p:cNvPr id="45" name="Picture 44" descr="slide2_pipe3b.png"/>
          <p:cNvPicPr>
            <a:picLocks noChangeAspect="1"/>
          </p:cNvPicPr>
          <p:nvPr/>
        </p:nvPicPr>
        <p:blipFill>
          <a:blip r:embed="rId6"/>
          <a:srcRect/>
          <a:stretch>
            <a:fillRect/>
          </a:stretch>
        </p:blipFill>
        <p:spPr bwMode="auto">
          <a:xfrm>
            <a:off x="5381625" y="1209675"/>
            <a:ext cx="1303338" cy="1187450"/>
          </a:xfrm>
          <a:prstGeom prst="rect">
            <a:avLst/>
          </a:prstGeom>
          <a:noFill/>
          <a:ln w="9525">
            <a:noFill/>
            <a:miter lim="800000"/>
            <a:headEnd/>
            <a:tailEnd/>
          </a:ln>
        </p:spPr>
      </p:pic>
      <p:pic>
        <p:nvPicPr>
          <p:cNvPr id="46" name="Picture 45"/>
          <p:cNvPicPr>
            <a:picLocks noChangeAspect="1"/>
          </p:cNvPicPr>
          <p:nvPr/>
        </p:nvPicPr>
        <p:blipFill>
          <a:blip r:embed="rId7"/>
          <a:srcRect/>
          <a:stretch>
            <a:fillRect/>
          </a:stretch>
        </p:blipFill>
        <p:spPr bwMode="auto">
          <a:xfrm>
            <a:off x="5486400" y="1209675"/>
            <a:ext cx="1074738" cy="2224088"/>
          </a:xfrm>
          <a:prstGeom prst="rect">
            <a:avLst/>
          </a:prstGeom>
          <a:noFill/>
          <a:ln w="9525">
            <a:noFill/>
            <a:miter lim="800000"/>
            <a:headEnd/>
            <a:tailEnd/>
          </a:ln>
        </p:spPr>
      </p:pic>
      <p:pic>
        <p:nvPicPr>
          <p:cNvPr id="47" name="Picture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57850" y="1209675"/>
            <a:ext cx="757238" cy="2690813"/>
          </a:xfrm>
          <a:prstGeom prst="rect">
            <a:avLst/>
          </a:prstGeom>
          <a:noFill/>
          <a:ln w="9525">
            <a:noFill/>
            <a:miter lim="800000"/>
            <a:headEnd/>
            <a:tailEnd/>
          </a:ln>
        </p:spPr>
      </p:pic>
      <p:sp>
        <p:nvSpPr>
          <p:cNvPr id="52" name="Rectangle 51"/>
          <p:cNvSpPr>
            <a:spLocks noChangeArrowheads="1"/>
          </p:cNvSpPr>
          <p:nvPr/>
        </p:nvSpPr>
        <p:spPr bwMode="auto">
          <a:xfrm>
            <a:off x="2281238" y="4926013"/>
            <a:ext cx="2565400" cy="260350"/>
          </a:xfrm>
          <a:prstGeom prst="rect">
            <a:avLst/>
          </a:prstGeom>
          <a:noFill/>
          <a:ln w="9525">
            <a:noFill/>
            <a:miter lim="800000"/>
            <a:headEnd/>
            <a:tailEnd/>
          </a:ln>
        </p:spPr>
        <p:txBody>
          <a:bodyPr>
            <a:spAutoFit/>
          </a:bodyPr>
          <a:lstStyle/>
          <a:p>
            <a:r>
              <a:rPr lang="en-US" sz="1100" b="1">
                <a:solidFill>
                  <a:schemeClr val="tx1"/>
                </a:solidFill>
              </a:rPr>
              <a:t>14,000</a:t>
            </a:r>
            <a:r>
              <a:rPr lang="en-US" sz="1100" b="1">
                <a:solidFill>
                  <a:srgbClr val="000000"/>
                </a:solidFill>
              </a:rPr>
              <a:t> feet measured depth</a:t>
            </a:r>
          </a:p>
        </p:txBody>
      </p:sp>
      <p:sp>
        <p:nvSpPr>
          <p:cNvPr id="53" name="Rectangle 52"/>
          <p:cNvSpPr>
            <a:spLocks noChangeArrowheads="1"/>
          </p:cNvSpPr>
          <p:nvPr/>
        </p:nvSpPr>
        <p:spPr bwMode="auto">
          <a:xfrm>
            <a:off x="1819275" y="1209675"/>
            <a:ext cx="5475288" cy="4267200"/>
          </a:xfrm>
          <a:prstGeom prst="rect">
            <a:avLst/>
          </a:prstGeom>
          <a:noFill/>
          <a:ln w="9525" algn="ctr">
            <a:solidFill>
              <a:schemeClr val="bg1"/>
            </a:solidFill>
            <a:round/>
            <a:headEnd/>
            <a:tailEnd/>
          </a:ln>
        </p:spPr>
        <p:txBody>
          <a:bodyPr>
            <a:spAutoFit/>
          </a:bodyPr>
          <a:lstStyle/>
          <a:p>
            <a:pPr algn="ctr"/>
            <a:endParaRPr lang="en-US"/>
          </a:p>
        </p:txBody>
      </p:sp>
      <p:sp>
        <p:nvSpPr>
          <p:cNvPr id="59408" name="Line 30"/>
          <p:cNvSpPr>
            <a:spLocks noChangeShapeType="1"/>
          </p:cNvSpPr>
          <p:nvPr/>
        </p:nvSpPr>
        <p:spPr bwMode="auto">
          <a:xfrm>
            <a:off x="5710238" y="4530725"/>
            <a:ext cx="0" cy="0"/>
          </a:xfrm>
          <a:prstGeom prst="line">
            <a:avLst/>
          </a:prstGeom>
          <a:noFill/>
          <a:ln w="9525">
            <a:solidFill>
              <a:schemeClr val="tx1"/>
            </a:solidFill>
            <a:round/>
            <a:headEnd/>
            <a:tailEnd/>
          </a:ln>
        </p:spPr>
        <p:txBody>
          <a:bodyPr/>
          <a:lstStyle/>
          <a:p>
            <a:endParaRPr lang="en-US"/>
          </a:p>
        </p:txBody>
      </p:sp>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88000" y="1211263"/>
            <a:ext cx="931863" cy="4257675"/>
          </a:xfrm>
          <a:prstGeom prst="rect">
            <a:avLst/>
          </a:prstGeom>
          <a:noFill/>
          <a:ln w="9525">
            <a:noFill/>
            <a:miter lim="800000"/>
            <a:headEnd/>
            <a:tailEnd/>
          </a:ln>
        </p:spPr>
      </p:pic>
      <p:pic>
        <p:nvPicPr>
          <p:cNvPr id="49" name="Picture 4"/>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a:off x="5522913" y="1209675"/>
            <a:ext cx="1006475" cy="2714625"/>
          </a:xfrm>
          <a:prstGeom prst="rect">
            <a:avLst/>
          </a:prstGeom>
          <a:noFill/>
          <a:ln w="9525">
            <a:noFill/>
            <a:miter lim="800000"/>
            <a:headEnd/>
            <a:tailEnd/>
          </a:ln>
          <a:effectLst>
            <a:outerShdw blurRad="50800" dist="38100" dir="2700000">
              <a:srgbClr val="000000">
                <a:alpha val="43000"/>
              </a:srgbClr>
            </a:outerShdw>
          </a:effectLst>
        </p:spPr>
      </p:pic>
      <p:pic>
        <p:nvPicPr>
          <p:cNvPr id="50" name="Picture 4"/>
          <p:cNvPicPr>
            <a:picLocks noChangeAspect="1" noChangeArrowheads="1"/>
          </p:cNvPicPr>
          <p:nvPr/>
        </p:nvPicPr>
        <p:blipFill>
          <a:blip r:embed="rId11"/>
          <a:stretch>
            <a:fillRect/>
          </a:stretch>
        </p:blipFill>
        <p:spPr bwMode="auto">
          <a:xfrm>
            <a:off x="5275263" y="1209675"/>
            <a:ext cx="1489075" cy="2274888"/>
          </a:xfrm>
          <a:prstGeom prst="rect">
            <a:avLst/>
          </a:prstGeom>
          <a:noFill/>
          <a:ln w="9525">
            <a:noFill/>
            <a:miter lim="800000"/>
            <a:headEnd/>
            <a:tailEnd/>
          </a:ln>
          <a:effectLst>
            <a:outerShdw blurRad="50800" dist="38100" dir="2700000">
              <a:srgbClr val="000000">
                <a:alpha val="43000"/>
              </a:srgbClr>
            </a:outerShdw>
          </a:effectLst>
        </p:spPr>
      </p:pic>
      <p:pic>
        <p:nvPicPr>
          <p:cNvPr id="51" name="Picture 3"/>
          <p:cNvPicPr>
            <a:picLocks noChangeAspect="1" noChangeArrowheads="1"/>
          </p:cNvPicPr>
          <p:nvPr/>
        </p:nvPicPr>
        <p:blipFill>
          <a:blip r:embed="rId11"/>
          <a:stretch>
            <a:fillRect/>
          </a:stretch>
        </p:blipFill>
        <p:spPr bwMode="auto">
          <a:xfrm>
            <a:off x="5076825" y="1209675"/>
            <a:ext cx="1879600" cy="1223963"/>
          </a:xfrm>
          <a:prstGeom prst="rect">
            <a:avLst/>
          </a:prstGeom>
          <a:noFill/>
          <a:ln w="9525">
            <a:noFill/>
            <a:miter lim="800000"/>
            <a:headEnd/>
            <a:tailEnd/>
          </a:ln>
          <a:effectLst>
            <a:outerShdw blurRad="50800" dist="38100" dir="2700000">
              <a:srgbClr val="000000">
                <a:alpha val="43000"/>
              </a:srgbClr>
            </a:outerShdw>
          </a:effectLst>
        </p:spPr>
      </p:pic>
      <p:pic>
        <p:nvPicPr>
          <p:cNvPr id="3" name="Picture 2" descr="slide2_pipe.png"/>
          <p:cNvPicPr>
            <a:picLocks/>
          </p:cNvPicPr>
          <p:nvPr/>
        </p:nvPicPr>
        <p:blipFill>
          <a:blip r:embed="rId12"/>
          <a:srcRect/>
          <a:stretch>
            <a:fillRect/>
          </a:stretch>
        </p:blipFill>
        <p:spPr bwMode="auto">
          <a:xfrm>
            <a:off x="5799138" y="1211263"/>
            <a:ext cx="449262" cy="4254500"/>
          </a:xfrm>
          <a:prstGeom prst="rect">
            <a:avLst/>
          </a:prstGeom>
          <a:noFill/>
          <a:ln w="9525">
            <a:noFill/>
            <a:miter lim="800000"/>
            <a:headEnd/>
            <a:tailEnd/>
          </a:ln>
        </p:spPr>
      </p:pic>
    </p:spTree>
    <p:extLst>
      <p:ext uri="{BB962C8B-B14F-4D97-AF65-F5344CB8AC3E}">
        <p14:creationId xmlns:p14="http://schemas.microsoft.com/office/powerpoint/2010/main" val="20348366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up)">
                                      <p:cBhvr>
                                        <p:cTn id="7" dur="2000"/>
                                        <p:tgtEl>
                                          <p:spTgt spid="133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316"/>
                                        </p:tgtEl>
                                        <p:attrNameLst>
                                          <p:attrName>style.visibility</p:attrName>
                                        </p:attrNameLst>
                                      </p:cBhvr>
                                      <p:to>
                                        <p:strVal val="visible"/>
                                      </p:to>
                                    </p:set>
                                    <p:animEffect transition="in" filter="fade">
                                      <p:cBhvr>
                                        <p:cTn id="14" dur="2000"/>
                                        <p:tgtEl>
                                          <p:spTgt spid="13316"/>
                                        </p:tgtEl>
                                      </p:cBhvr>
                                    </p:animEffect>
                                  </p:childTnLst>
                                </p:cTn>
                              </p:par>
                            </p:childTnLst>
                          </p:cTn>
                        </p:par>
                        <p:par>
                          <p:cTn id="15" fill="hold">
                            <p:stCondLst>
                              <p:cond delay="4000"/>
                            </p:stCondLst>
                            <p:childTnLst>
                              <p:par>
                                <p:cTn id="16" presetID="22" presetClass="exit" presetSubtype="4" fill="hold" nodeType="afterEffect">
                                  <p:stCondLst>
                                    <p:cond delay="0"/>
                                  </p:stCondLst>
                                  <p:childTnLst>
                                    <p:animEffect transition="out" filter="wipe(down)">
                                      <p:cBhvr>
                                        <p:cTn id="17" dur="2000"/>
                                        <p:tgtEl>
                                          <p:spTgt spid="13314"/>
                                        </p:tgtEl>
                                      </p:cBhvr>
                                    </p:animEffect>
                                    <p:set>
                                      <p:cBhvr>
                                        <p:cTn id="18" dur="1" fill="hold">
                                          <p:stCondLst>
                                            <p:cond delay="1999"/>
                                          </p:stCondLst>
                                        </p:cTn>
                                        <p:tgtEl>
                                          <p:spTgt spid="133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1000"/>
                            </p:stCondLst>
                            <p:childTnLst>
                              <p:par>
                                <p:cTn id="25" presetID="23" presetClass="entr" presetSubtype="16"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1000" fill="hold"/>
                                        <p:tgtEl>
                                          <p:spTgt spid="32"/>
                                        </p:tgtEl>
                                        <p:attrNameLst>
                                          <p:attrName>ppt_w</p:attrName>
                                        </p:attrNameLst>
                                      </p:cBhvr>
                                      <p:tavLst>
                                        <p:tav tm="0">
                                          <p:val>
                                            <p:fltVal val="0"/>
                                          </p:val>
                                        </p:tav>
                                        <p:tav tm="100000">
                                          <p:val>
                                            <p:strVal val="#ppt_w"/>
                                          </p:val>
                                        </p:tav>
                                      </p:tavLst>
                                    </p:anim>
                                    <p:anim calcmode="lin" valueType="num">
                                      <p:cBhvr>
                                        <p:cTn id="28" dur="1000" fill="hold"/>
                                        <p:tgtEl>
                                          <p:spTgt spid="32"/>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1000" fill="hold"/>
                                        <p:tgtEl>
                                          <p:spTgt spid="53"/>
                                        </p:tgtEl>
                                        <p:attrNameLst>
                                          <p:attrName>ppt_w</p:attrName>
                                        </p:attrNameLst>
                                      </p:cBhvr>
                                      <p:tavLst>
                                        <p:tav tm="0">
                                          <p:val>
                                            <p:fltVal val="0"/>
                                          </p:val>
                                        </p:tav>
                                        <p:tav tm="100000">
                                          <p:val>
                                            <p:strVal val="#ppt_w"/>
                                          </p:val>
                                        </p:tav>
                                      </p:tavLst>
                                    </p:anim>
                                    <p:anim calcmode="lin" valueType="num">
                                      <p:cBhvr>
                                        <p:cTn id="32" dur="1000" fill="hold"/>
                                        <p:tgtEl>
                                          <p:spTgt spid="53"/>
                                        </p:tgtEl>
                                        <p:attrNameLst>
                                          <p:attrName>ppt_h</p:attrName>
                                        </p:attrNameLst>
                                      </p:cBhvr>
                                      <p:tavLst>
                                        <p:tav tm="0">
                                          <p:val>
                                            <p:fltVal val="0"/>
                                          </p:val>
                                        </p:tav>
                                        <p:tav tm="100000">
                                          <p:val>
                                            <p:strVal val="#ppt_h"/>
                                          </p:val>
                                        </p:tav>
                                      </p:tavLst>
                                    </p:anim>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ipe(up)">
                                      <p:cBhvr>
                                        <p:cTn id="36" dur="1000"/>
                                        <p:tgtEl>
                                          <p:spTgt spid="51"/>
                                        </p:tgtEl>
                                      </p:cBhvr>
                                    </p:animEffect>
                                  </p:childTnLst>
                                </p:cTn>
                              </p:par>
                              <p:par>
                                <p:cTn id="37" presetID="22" presetClass="entr" presetSubtype="1"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up)">
                                      <p:cBhvr>
                                        <p:cTn id="39" dur="1000"/>
                                        <p:tgtEl>
                                          <p:spTgt spid="45"/>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10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up)">
                                      <p:cBhvr>
                                        <p:cTn id="48" dur="1000"/>
                                        <p:tgtEl>
                                          <p:spTgt spid="46"/>
                                        </p:tgtEl>
                                      </p:cBhvr>
                                    </p:animEffect>
                                  </p:childTnLst>
                                </p:cTn>
                              </p:par>
                              <p:par>
                                <p:cTn id="49" presetID="22" presetClass="entr" presetSubtype="1"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up)">
                                      <p:cBhvr>
                                        <p:cTn id="51" dur="1000"/>
                                        <p:tgtEl>
                                          <p:spTgt spid="50"/>
                                        </p:tgtEl>
                                      </p:cBhvr>
                                    </p:animEffect>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1000"/>
                                        <p:tgtEl>
                                          <p:spTgt spid="47"/>
                                        </p:tgtEl>
                                      </p:cBhvr>
                                    </p:animEffect>
                                  </p:childTnLst>
                                </p:cTn>
                              </p:par>
                              <p:par>
                                <p:cTn id="61" presetID="22" presetClass="entr" presetSubtype="1"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up)">
                                      <p:cBhvr>
                                        <p:cTn id="63" dur="1000"/>
                                        <p:tgtEl>
                                          <p:spTgt spid="49"/>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10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up)">
                                      <p:cBhvr>
                                        <p:cTn id="72" dur="1000"/>
                                        <p:tgtEl>
                                          <p:spTgt spid="3"/>
                                        </p:tgtEl>
                                      </p:cBhvr>
                                    </p:animEffect>
                                  </p:childTnLst>
                                </p:cTn>
                              </p:par>
                              <p:par>
                                <p:cTn id="73" presetID="22" presetClass="entr" presetSubtype="1" fill="hold"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1000"/>
                                        <p:tgtEl>
                                          <p:spTgt spid="10"/>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10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52" grpId="0"/>
      <p:bldP spid="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1608379"/>
            <a:ext cx="2741613"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228600" y="1017268"/>
            <a:ext cx="11079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Population</a:t>
            </a:r>
          </a:p>
        </p:txBody>
      </p:sp>
      <p:sp>
        <p:nvSpPr>
          <p:cNvPr id="36" name="TextBox 35"/>
          <p:cNvSpPr txBox="1"/>
          <p:nvPr/>
        </p:nvSpPr>
        <p:spPr>
          <a:xfrm>
            <a:off x="228600" y="1328363"/>
            <a:ext cx="591829" cy="276999"/>
          </a:xfrm>
          <a:prstGeom prst="rect">
            <a:avLst/>
          </a:prstGeom>
          <a:noFill/>
        </p:spPr>
        <p:txBody>
          <a:bodyPr wrap="none" rtlCol="0">
            <a:spAutoFit/>
          </a:bodyPr>
          <a:lstStyle/>
          <a:p>
            <a:r>
              <a:rPr lang="en-US" sz="1200" dirty="0" smtClean="0">
                <a:cs typeface="Arial" pitchFamily="34" charset="0"/>
              </a:rPr>
              <a:t>Billion</a:t>
            </a:r>
          </a:p>
        </p:txBody>
      </p:sp>
      <p:sp>
        <p:nvSpPr>
          <p:cNvPr id="41" name="Rectangle 2"/>
          <p:cNvSpPr>
            <a:spLocks noGrp="1" noChangeArrowheads="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dirty="0" smtClean="0"/>
              <a:t>Population Trends Impacts Energy Use</a:t>
            </a:r>
            <a:endParaRPr lang="en-US" dirty="0"/>
          </a:p>
        </p:txBody>
      </p:sp>
      <p:grpSp>
        <p:nvGrpSpPr>
          <p:cNvPr id="3" name="Group 2"/>
          <p:cNvGrpSpPr/>
          <p:nvPr/>
        </p:nvGrpSpPr>
        <p:grpSpPr>
          <a:xfrm>
            <a:off x="3124200" y="995153"/>
            <a:ext cx="2843084" cy="5165056"/>
            <a:chOff x="3124200" y="995153"/>
            <a:chExt cx="2843084" cy="5165056"/>
          </a:xfrm>
        </p:grpSpPr>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41547" y="1678696"/>
              <a:ext cx="2725737"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124200" y="995153"/>
              <a:ext cx="17010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smtClean="0"/>
                <a:t>Fertility Rate*</a:t>
              </a:r>
              <a:endParaRPr lang="en-US" dirty="0"/>
            </a:p>
          </p:txBody>
        </p:sp>
        <p:sp>
          <p:nvSpPr>
            <p:cNvPr id="30" name="TextBox 29"/>
            <p:cNvSpPr txBox="1"/>
            <p:nvPr/>
          </p:nvSpPr>
          <p:spPr>
            <a:xfrm>
              <a:off x="3124200" y="1306249"/>
              <a:ext cx="1587742" cy="276999"/>
            </a:xfrm>
            <a:prstGeom prst="rect">
              <a:avLst/>
            </a:prstGeom>
            <a:noFill/>
          </p:spPr>
          <p:txBody>
            <a:bodyPr wrap="none" rtlCol="0">
              <a:spAutoFit/>
            </a:bodyPr>
            <a:lstStyle/>
            <a:p>
              <a:r>
                <a:rPr lang="en-US" sz="1200" dirty="0" smtClean="0">
                  <a:cs typeface="Arial" pitchFamily="34" charset="0"/>
                </a:rPr>
                <a:t>Children per Woman</a:t>
              </a:r>
            </a:p>
          </p:txBody>
        </p:sp>
      </p:grpSp>
      <p:sp>
        <p:nvSpPr>
          <p:cNvPr id="2" name="TextBox 1"/>
          <p:cNvSpPr txBox="1"/>
          <p:nvPr/>
        </p:nvSpPr>
        <p:spPr>
          <a:xfrm>
            <a:off x="2758013" y="6535579"/>
            <a:ext cx="2652187" cy="246221"/>
          </a:xfrm>
          <a:prstGeom prst="rect">
            <a:avLst/>
          </a:prstGeom>
          <a:noFill/>
        </p:spPr>
        <p:txBody>
          <a:bodyPr wrap="square" rtlCol="0">
            <a:spAutoFit/>
          </a:bodyPr>
          <a:lstStyle>
            <a:defPPr>
              <a:defRPr lang="en-US"/>
            </a:defPPr>
            <a:lvl1pPr>
              <a:defRPr sz="1000"/>
            </a:lvl1pPr>
          </a:lstStyle>
          <a:p>
            <a:r>
              <a:rPr lang="en-US" i="1" dirty="0"/>
              <a:t>* Source: World Bank &amp; United Nations</a:t>
            </a:r>
          </a:p>
        </p:txBody>
      </p:sp>
      <p:sp>
        <p:nvSpPr>
          <p:cNvPr id="33" name="Text Box 35"/>
          <p:cNvSpPr txBox="1">
            <a:spLocks noChangeArrowheads="1"/>
          </p:cNvSpPr>
          <p:nvPr/>
        </p:nvSpPr>
        <p:spPr bwMode="auto">
          <a:xfrm>
            <a:off x="1918446" y="5325155"/>
            <a:ext cx="849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OECD</a:t>
            </a:r>
            <a:endParaRPr lang="en-US" sz="1200" b="1" dirty="0">
              <a:solidFill>
                <a:schemeClr val="bg1"/>
              </a:solidFill>
            </a:endParaRPr>
          </a:p>
        </p:txBody>
      </p:sp>
      <p:sp>
        <p:nvSpPr>
          <p:cNvPr id="39" name="Text Box 35"/>
          <p:cNvSpPr txBox="1">
            <a:spLocks noChangeArrowheads="1"/>
          </p:cNvSpPr>
          <p:nvPr/>
        </p:nvSpPr>
        <p:spPr bwMode="auto">
          <a:xfrm>
            <a:off x="1676400" y="2362200"/>
            <a:ext cx="1091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Other     Non OECD</a:t>
            </a:r>
            <a:endParaRPr lang="en-US" sz="1200" b="1" dirty="0"/>
          </a:p>
        </p:txBody>
      </p:sp>
      <p:sp>
        <p:nvSpPr>
          <p:cNvPr id="43" name="Text Box 35"/>
          <p:cNvSpPr txBox="1">
            <a:spLocks noChangeArrowheads="1"/>
          </p:cNvSpPr>
          <p:nvPr/>
        </p:nvSpPr>
        <p:spPr bwMode="auto">
          <a:xfrm>
            <a:off x="1447800" y="4724400"/>
            <a:ext cx="13203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China</a:t>
            </a:r>
            <a:endParaRPr lang="en-US" sz="1200" b="1" dirty="0">
              <a:solidFill>
                <a:schemeClr val="bg1"/>
              </a:solidFill>
            </a:endParaRPr>
          </a:p>
        </p:txBody>
      </p:sp>
      <p:sp>
        <p:nvSpPr>
          <p:cNvPr id="44" name="Text Box 35"/>
          <p:cNvSpPr txBox="1">
            <a:spLocks noChangeArrowheads="1"/>
          </p:cNvSpPr>
          <p:nvPr/>
        </p:nvSpPr>
        <p:spPr bwMode="auto">
          <a:xfrm>
            <a:off x="1633652" y="4038600"/>
            <a:ext cx="1134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India</a:t>
            </a:r>
            <a:endParaRPr lang="en-US" sz="1200" b="1" dirty="0"/>
          </a:p>
        </p:txBody>
      </p:sp>
      <p:sp>
        <p:nvSpPr>
          <p:cNvPr id="45" name="Text Box 35"/>
          <p:cNvSpPr txBox="1">
            <a:spLocks noChangeArrowheads="1"/>
          </p:cNvSpPr>
          <p:nvPr/>
        </p:nvSpPr>
        <p:spPr bwMode="auto">
          <a:xfrm>
            <a:off x="1633652" y="3429000"/>
            <a:ext cx="1134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Africa</a:t>
            </a:r>
            <a:endParaRPr lang="en-US" sz="1200" b="1" dirty="0">
              <a:solidFill>
                <a:schemeClr val="bg1"/>
              </a:solidFill>
            </a:endParaRPr>
          </a:p>
        </p:txBody>
      </p:sp>
      <p:grpSp>
        <p:nvGrpSpPr>
          <p:cNvPr id="4" name="Group 3"/>
          <p:cNvGrpSpPr/>
          <p:nvPr/>
        </p:nvGrpSpPr>
        <p:grpSpPr>
          <a:xfrm>
            <a:off x="6096000" y="1006162"/>
            <a:ext cx="2819400" cy="5227467"/>
            <a:chOff x="6096000" y="1006162"/>
            <a:chExt cx="2819400" cy="5227467"/>
          </a:xfrm>
        </p:grpSpPr>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108700" y="1628292"/>
              <a:ext cx="280670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6096000" y="1006162"/>
              <a:ext cx="27432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smtClean="0"/>
                <a:t>Global Demographics*</a:t>
              </a:r>
              <a:endParaRPr lang="en-US" dirty="0"/>
            </a:p>
          </p:txBody>
        </p:sp>
        <p:sp>
          <p:nvSpPr>
            <p:cNvPr id="27" name="TextBox 26"/>
            <p:cNvSpPr txBox="1"/>
            <p:nvPr/>
          </p:nvSpPr>
          <p:spPr>
            <a:xfrm>
              <a:off x="6096001" y="1317258"/>
              <a:ext cx="591829" cy="276999"/>
            </a:xfrm>
            <a:prstGeom prst="rect">
              <a:avLst/>
            </a:prstGeom>
            <a:noFill/>
          </p:spPr>
          <p:txBody>
            <a:bodyPr wrap="none" rtlCol="0">
              <a:spAutoFit/>
            </a:bodyPr>
            <a:lstStyle/>
            <a:p>
              <a:r>
                <a:rPr lang="en-US" sz="1200" dirty="0" smtClean="0">
                  <a:cs typeface="Arial" pitchFamily="34" charset="0"/>
                </a:rPr>
                <a:t>Billion</a:t>
              </a:r>
            </a:p>
          </p:txBody>
        </p:sp>
        <p:sp>
          <p:nvSpPr>
            <p:cNvPr id="46" name="Text Box 35"/>
            <p:cNvSpPr txBox="1">
              <a:spLocks noChangeArrowheads="1"/>
            </p:cNvSpPr>
            <p:nvPr/>
          </p:nvSpPr>
          <p:spPr bwMode="auto">
            <a:xfrm>
              <a:off x="7760904" y="5257800"/>
              <a:ext cx="8496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Age 0-14</a:t>
              </a:r>
              <a:endParaRPr lang="en-US" sz="1200" b="1" dirty="0">
                <a:solidFill>
                  <a:schemeClr val="bg1"/>
                </a:solidFill>
              </a:endParaRPr>
            </a:p>
          </p:txBody>
        </p:sp>
        <p:sp>
          <p:nvSpPr>
            <p:cNvPr id="47" name="Text Box 35"/>
            <p:cNvSpPr txBox="1">
              <a:spLocks noChangeArrowheads="1"/>
            </p:cNvSpPr>
            <p:nvPr/>
          </p:nvSpPr>
          <p:spPr bwMode="auto">
            <a:xfrm>
              <a:off x="7290258" y="2209800"/>
              <a:ext cx="13203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Age 65+</a:t>
              </a:r>
              <a:endParaRPr lang="en-US" sz="1200" b="1" dirty="0"/>
            </a:p>
          </p:txBody>
        </p:sp>
        <p:sp>
          <p:nvSpPr>
            <p:cNvPr id="48" name="Text Box 35"/>
            <p:cNvSpPr txBox="1">
              <a:spLocks noChangeArrowheads="1"/>
            </p:cNvSpPr>
            <p:nvPr/>
          </p:nvSpPr>
          <p:spPr bwMode="auto">
            <a:xfrm>
              <a:off x="7476110" y="3581400"/>
              <a:ext cx="11344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Age 15-64</a:t>
              </a:r>
              <a:endParaRPr lang="en-US" sz="1200" b="1" dirty="0">
                <a:solidFill>
                  <a:schemeClr val="bg1"/>
                </a:solidFill>
              </a:endParaRPr>
            </a:p>
          </p:txBody>
        </p:sp>
      </p:grpSp>
      <p:sp>
        <p:nvSpPr>
          <p:cNvPr id="23" name="TextBox 22"/>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397072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0106" y="1608379"/>
            <a:ext cx="3967163"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843596" y="995153"/>
            <a:ext cx="15488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Energy Demand</a:t>
            </a:r>
          </a:p>
        </p:txBody>
      </p:sp>
      <p:sp>
        <p:nvSpPr>
          <p:cNvPr id="41" name="Rectangle 2"/>
          <p:cNvSpPr>
            <a:spLocks noGrp="1" noChangeArrowheads="1"/>
          </p:cNvSpPr>
          <p:nvPr>
            <p:ph type="title"/>
          </p:nvPr>
        </p:nvSpPr>
        <p:spPr>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r>
              <a:rPr lang="en-US" dirty="0"/>
              <a:t>Economic Growth </a:t>
            </a:r>
            <a:r>
              <a:rPr lang="en-US" dirty="0" smtClean="0"/>
              <a:t>Drives Energy Demand</a:t>
            </a:r>
            <a:endParaRPr lang="en-US" dirty="0"/>
          </a:p>
        </p:txBody>
      </p:sp>
      <p:sp>
        <p:nvSpPr>
          <p:cNvPr id="13" name="TextBox 12"/>
          <p:cNvSpPr txBox="1"/>
          <p:nvPr/>
        </p:nvSpPr>
        <p:spPr>
          <a:xfrm>
            <a:off x="552274" y="1017268"/>
            <a:ext cx="5741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GDP</a:t>
            </a:r>
          </a:p>
        </p:txBody>
      </p:sp>
      <p:sp>
        <p:nvSpPr>
          <p:cNvPr id="14" name="TextBox 13"/>
          <p:cNvSpPr txBox="1"/>
          <p:nvPr/>
        </p:nvSpPr>
        <p:spPr>
          <a:xfrm>
            <a:off x="552273" y="1328363"/>
            <a:ext cx="1097480" cy="276999"/>
          </a:xfrm>
          <a:prstGeom prst="rect">
            <a:avLst/>
          </a:prstGeom>
          <a:noFill/>
        </p:spPr>
        <p:txBody>
          <a:bodyPr wrap="none" rtlCol="0">
            <a:spAutoFit/>
          </a:bodyPr>
          <a:lstStyle/>
          <a:p>
            <a:r>
              <a:rPr lang="en-US" sz="1200" dirty="0" smtClean="0">
                <a:cs typeface="Arial" pitchFamily="34" charset="0"/>
              </a:rPr>
              <a:t>Trillion 2005$</a:t>
            </a:r>
          </a:p>
        </p:txBody>
      </p:sp>
      <p:sp>
        <p:nvSpPr>
          <p:cNvPr id="15" name="Text Box 32"/>
          <p:cNvSpPr txBox="1">
            <a:spLocks noChangeArrowheads="1"/>
          </p:cNvSpPr>
          <p:nvPr/>
        </p:nvSpPr>
        <p:spPr bwMode="auto">
          <a:xfrm>
            <a:off x="3217762" y="3304401"/>
            <a:ext cx="9732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China</a:t>
            </a:r>
            <a:endParaRPr lang="en-US" sz="1200" b="1" dirty="0">
              <a:solidFill>
                <a:schemeClr val="bg1"/>
              </a:solidFill>
            </a:endParaRPr>
          </a:p>
        </p:txBody>
      </p:sp>
      <p:sp>
        <p:nvSpPr>
          <p:cNvPr id="16" name="Text Box 35"/>
          <p:cNvSpPr txBox="1">
            <a:spLocks noChangeArrowheads="1"/>
          </p:cNvSpPr>
          <p:nvPr/>
        </p:nvSpPr>
        <p:spPr bwMode="auto">
          <a:xfrm>
            <a:off x="3015672" y="5285601"/>
            <a:ext cx="11616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United States</a:t>
            </a:r>
            <a:endParaRPr lang="en-US" sz="1200" b="1" dirty="0">
              <a:solidFill>
                <a:schemeClr val="bg1"/>
              </a:solidFill>
            </a:endParaRPr>
          </a:p>
        </p:txBody>
      </p:sp>
      <p:sp>
        <p:nvSpPr>
          <p:cNvPr id="2" name="TextBox 1"/>
          <p:cNvSpPr txBox="1"/>
          <p:nvPr/>
        </p:nvSpPr>
        <p:spPr>
          <a:xfrm>
            <a:off x="1219200" y="2028630"/>
            <a:ext cx="1936390" cy="307777"/>
          </a:xfrm>
          <a:prstGeom prst="rect">
            <a:avLst/>
          </a:prstGeom>
          <a:noFill/>
        </p:spPr>
        <p:txBody>
          <a:bodyPr wrap="square" rtlCol="0">
            <a:spAutoFit/>
          </a:bodyPr>
          <a:lstStyle/>
          <a:p>
            <a:pPr algn="ctr"/>
            <a:r>
              <a:rPr lang="en-US" sz="1400" b="1" u="sng" dirty="0" smtClean="0"/>
              <a:t>2010-2040 AAGR %</a:t>
            </a:r>
            <a:endParaRPr lang="en-US" sz="1400" b="1" u="sng" dirty="0"/>
          </a:p>
        </p:txBody>
      </p:sp>
      <p:sp>
        <p:nvSpPr>
          <p:cNvPr id="17" name="TextBox 16"/>
          <p:cNvSpPr txBox="1"/>
          <p:nvPr/>
        </p:nvSpPr>
        <p:spPr>
          <a:xfrm>
            <a:off x="4156964" y="3304401"/>
            <a:ext cx="612528" cy="276999"/>
          </a:xfrm>
          <a:prstGeom prst="rect">
            <a:avLst/>
          </a:prstGeom>
          <a:noFill/>
        </p:spPr>
        <p:txBody>
          <a:bodyPr wrap="square" rtlCol="0">
            <a:spAutoFit/>
          </a:bodyPr>
          <a:lstStyle/>
          <a:p>
            <a:r>
              <a:rPr lang="en-US" sz="1200" dirty="0" smtClean="0"/>
              <a:t>5.6%</a:t>
            </a:r>
            <a:endParaRPr lang="en-US" sz="1200" dirty="0"/>
          </a:p>
        </p:txBody>
      </p:sp>
      <p:sp>
        <p:nvSpPr>
          <p:cNvPr id="18" name="TextBox 17"/>
          <p:cNvSpPr txBox="1"/>
          <p:nvPr/>
        </p:nvSpPr>
        <p:spPr>
          <a:xfrm>
            <a:off x="4156963" y="5285601"/>
            <a:ext cx="719837" cy="276999"/>
          </a:xfrm>
          <a:prstGeom prst="rect">
            <a:avLst/>
          </a:prstGeom>
          <a:noFill/>
        </p:spPr>
        <p:txBody>
          <a:bodyPr wrap="square" rtlCol="0">
            <a:spAutoFit/>
          </a:bodyPr>
          <a:lstStyle/>
          <a:p>
            <a:r>
              <a:rPr lang="en-US" sz="1200" dirty="0" smtClean="0"/>
              <a:t>2.3%</a:t>
            </a:r>
            <a:endParaRPr lang="en-US" sz="1200" dirty="0"/>
          </a:p>
        </p:txBody>
      </p:sp>
      <p:sp>
        <p:nvSpPr>
          <p:cNvPr id="19" name="TextBox 18"/>
          <p:cNvSpPr txBox="1"/>
          <p:nvPr/>
        </p:nvSpPr>
        <p:spPr>
          <a:xfrm>
            <a:off x="4156963" y="4295001"/>
            <a:ext cx="719837" cy="276999"/>
          </a:xfrm>
          <a:prstGeom prst="rect">
            <a:avLst/>
          </a:prstGeom>
          <a:noFill/>
        </p:spPr>
        <p:txBody>
          <a:bodyPr wrap="square" rtlCol="0">
            <a:spAutoFit/>
          </a:bodyPr>
          <a:lstStyle/>
          <a:p>
            <a:r>
              <a:rPr lang="en-US" sz="1200" dirty="0" smtClean="0"/>
              <a:t>1.8%</a:t>
            </a:r>
            <a:endParaRPr lang="en-US" sz="1200" dirty="0"/>
          </a:p>
        </p:txBody>
      </p:sp>
      <p:sp>
        <p:nvSpPr>
          <p:cNvPr id="20" name="Text Box 32"/>
          <p:cNvSpPr txBox="1">
            <a:spLocks noChangeArrowheads="1"/>
          </p:cNvSpPr>
          <p:nvPr/>
        </p:nvSpPr>
        <p:spPr bwMode="auto">
          <a:xfrm>
            <a:off x="3204114" y="4201919"/>
            <a:ext cx="9732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Other OECD</a:t>
            </a:r>
            <a:endParaRPr lang="en-US" sz="1200" b="1" dirty="0">
              <a:solidFill>
                <a:schemeClr val="bg1"/>
              </a:solidFill>
            </a:endParaRPr>
          </a:p>
        </p:txBody>
      </p:sp>
      <p:sp>
        <p:nvSpPr>
          <p:cNvPr id="21" name="Text Box 32"/>
          <p:cNvSpPr txBox="1">
            <a:spLocks noChangeArrowheads="1"/>
          </p:cNvSpPr>
          <p:nvPr/>
        </p:nvSpPr>
        <p:spPr bwMode="auto">
          <a:xfrm>
            <a:off x="3329570" y="2362200"/>
            <a:ext cx="8477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Other Non OECD</a:t>
            </a:r>
            <a:endParaRPr lang="en-US" sz="1200" b="1" dirty="0"/>
          </a:p>
        </p:txBody>
      </p:sp>
      <p:sp>
        <p:nvSpPr>
          <p:cNvPr id="22" name="TextBox 21"/>
          <p:cNvSpPr txBox="1"/>
          <p:nvPr/>
        </p:nvSpPr>
        <p:spPr>
          <a:xfrm>
            <a:off x="4156964" y="2438400"/>
            <a:ext cx="612528" cy="276999"/>
          </a:xfrm>
          <a:prstGeom prst="rect">
            <a:avLst/>
          </a:prstGeom>
          <a:noFill/>
        </p:spPr>
        <p:txBody>
          <a:bodyPr wrap="square" rtlCol="0">
            <a:spAutoFit/>
          </a:bodyPr>
          <a:lstStyle/>
          <a:p>
            <a:r>
              <a:rPr lang="en-US" sz="1200" dirty="0" smtClean="0"/>
              <a:t>3.9%</a:t>
            </a:r>
            <a:endParaRPr lang="en-US" sz="1200" dirty="0"/>
          </a:p>
        </p:txBody>
      </p:sp>
      <p:sp>
        <p:nvSpPr>
          <p:cNvPr id="3" name="TextBox 2"/>
          <p:cNvSpPr txBox="1"/>
          <p:nvPr/>
        </p:nvSpPr>
        <p:spPr>
          <a:xfrm>
            <a:off x="1828800" y="2329891"/>
            <a:ext cx="719847" cy="523220"/>
          </a:xfrm>
          <a:prstGeom prst="rect">
            <a:avLst/>
          </a:prstGeom>
          <a:noFill/>
          <a:ln>
            <a:noFill/>
          </a:ln>
        </p:spPr>
        <p:txBody>
          <a:bodyPr wrap="square" rtlCol="0">
            <a:spAutoFit/>
          </a:bodyPr>
          <a:lstStyle/>
          <a:p>
            <a:pPr algn="ctr"/>
            <a:r>
              <a:rPr lang="en-US" sz="1400" b="1" dirty="0" smtClean="0"/>
              <a:t>World</a:t>
            </a:r>
          </a:p>
          <a:p>
            <a:pPr algn="ctr"/>
            <a:r>
              <a:rPr lang="en-US" sz="1400" b="1" dirty="0" smtClean="0"/>
              <a:t>2.8%</a:t>
            </a:r>
            <a:endParaRPr lang="en-US" sz="1400" b="1" dirty="0"/>
          </a:p>
        </p:txBody>
      </p:sp>
      <p:sp>
        <p:nvSpPr>
          <p:cNvPr id="30" name="TextBox 29"/>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grpSp>
        <p:nvGrpSpPr>
          <p:cNvPr id="6" name="Group 5"/>
          <p:cNvGrpSpPr/>
          <p:nvPr/>
        </p:nvGrpSpPr>
        <p:grpSpPr>
          <a:xfrm>
            <a:off x="4843595" y="1306249"/>
            <a:ext cx="3995605" cy="4907468"/>
            <a:chOff x="4843595" y="1306249"/>
            <a:chExt cx="3995605" cy="4907468"/>
          </a:xfrm>
        </p:grpSpPr>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7287" y="1608380"/>
              <a:ext cx="3871913"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43595" y="1306249"/>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23" name="TextBox 22"/>
            <p:cNvSpPr txBox="1"/>
            <p:nvPr/>
          </p:nvSpPr>
          <p:spPr>
            <a:xfrm>
              <a:off x="6021128" y="2028630"/>
              <a:ext cx="1936390" cy="307777"/>
            </a:xfrm>
            <a:prstGeom prst="rect">
              <a:avLst/>
            </a:prstGeom>
            <a:noFill/>
          </p:spPr>
          <p:txBody>
            <a:bodyPr wrap="square" rtlCol="0">
              <a:spAutoFit/>
            </a:bodyPr>
            <a:lstStyle/>
            <a:p>
              <a:pPr algn="ctr"/>
              <a:r>
                <a:rPr lang="en-US" sz="1400" b="1" u="sng" dirty="0" smtClean="0"/>
                <a:t>2010-2040 AAGR %</a:t>
              </a:r>
              <a:endParaRPr lang="en-US" sz="1400" b="1" u="sng" dirty="0"/>
            </a:p>
          </p:txBody>
        </p:sp>
        <p:sp>
          <p:nvSpPr>
            <p:cNvPr id="24" name="TextBox 23"/>
            <p:cNvSpPr txBox="1"/>
            <p:nvPr/>
          </p:nvSpPr>
          <p:spPr>
            <a:xfrm>
              <a:off x="6629400" y="2329891"/>
              <a:ext cx="719847" cy="523220"/>
            </a:xfrm>
            <a:prstGeom prst="rect">
              <a:avLst/>
            </a:prstGeom>
            <a:noFill/>
            <a:ln>
              <a:noFill/>
            </a:ln>
          </p:spPr>
          <p:txBody>
            <a:bodyPr wrap="square" rtlCol="0">
              <a:spAutoFit/>
            </a:bodyPr>
            <a:lstStyle/>
            <a:p>
              <a:pPr algn="ctr"/>
              <a:r>
                <a:rPr lang="en-US" sz="1400" b="1" dirty="0" smtClean="0"/>
                <a:t>World</a:t>
              </a:r>
            </a:p>
            <a:p>
              <a:pPr algn="ctr"/>
              <a:r>
                <a:rPr lang="en-US" sz="1400" b="1" dirty="0" smtClean="0"/>
                <a:t>1.0%</a:t>
              </a:r>
              <a:endParaRPr lang="en-US" sz="1400" b="1" dirty="0"/>
            </a:p>
          </p:txBody>
        </p:sp>
      </p:grpSp>
      <p:grpSp>
        <p:nvGrpSpPr>
          <p:cNvPr id="31" name="Group 30"/>
          <p:cNvGrpSpPr/>
          <p:nvPr/>
        </p:nvGrpSpPr>
        <p:grpSpPr>
          <a:xfrm>
            <a:off x="4843595" y="995153"/>
            <a:ext cx="3995605" cy="5218564"/>
            <a:chOff x="4843595" y="995153"/>
            <a:chExt cx="3995605" cy="5218564"/>
          </a:xfrm>
        </p:grpSpPr>
        <p:pic>
          <p:nvPicPr>
            <p:cNvPr id="3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67287" y="1608380"/>
              <a:ext cx="3871913"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4843596" y="995153"/>
              <a:ext cx="15488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Energy Demand</a:t>
              </a:r>
            </a:p>
          </p:txBody>
        </p:sp>
        <p:sp>
          <p:nvSpPr>
            <p:cNvPr id="34" name="TextBox 33"/>
            <p:cNvSpPr txBox="1"/>
            <p:nvPr/>
          </p:nvSpPr>
          <p:spPr>
            <a:xfrm>
              <a:off x="4843595" y="1306249"/>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35" name="TextBox 34"/>
            <p:cNvSpPr txBox="1"/>
            <p:nvPr/>
          </p:nvSpPr>
          <p:spPr>
            <a:xfrm>
              <a:off x="8077200" y="2514600"/>
              <a:ext cx="762000" cy="646331"/>
            </a:xfrm>
            <a:prstGeom prst="rect">
              <a:avLst/>
            </a:prstGeom>
            <a:noFill/>
          </p:spPr>
          <p:txBody>
            <a:bodyPr wrap="square" rtlCol="0">
              <a:spAutoFit/>
            </a:bodyPr>
            <a:lstStyle/>
            <a:p>
              <a:pPr algn="ctr"/>
              <a:r>
                <a:rPr lang="en-US" sz="1200" b="1" dirty="0" smtClean="0">
                  <a:cs typeface="Calibri" pitchFamily="34" charset="0"/>
                </a:rPr>
                <a:t>Energy Saved ~500</a:t>
              </a:r>
              <a:endParaRPr lang="en-US" sz="1200" b="1" dirty="0">
                <a:cs typeface="Calibri" pitchFamily="34" charset="0"/>
              </a:endParaRPr>
            </a:p>
          </p:txBody>
        </p:sp>
        <p:sp>
          <p:nvSpPr>
            <p:cNvPr id="36" name="TextBox 35"/>
            <p:cNvSpPr txBox="1"/>
            <p:nvPr/>
          </p:nvSpPr>
          <p:spPr>
            <a:xfrm>
              <a:off x="6021128" y="2028630"/>
              <a:ext cx="1936390" cy="307777"/>
            </a:xfrm>
            <a:prstGeom prst="rect">
              <a:avLst/>
            </a:prstGeom>
            <a:noFill/>
          </p:spPr>
          <p:txBody>
            <a:bodyPr wrap="square" rtlCol="0">
              <a:spAutoFit/>
            </a:bodyPr>
            <a:lstStyle/>
            <a:p>
              <a:pPr algn="ctr"/>
              <a:r>
                <a:rPr lang="en-US" sz="1400" b="1" u="sng" dirty="0" smtClean="0"/>
                <a:t>2010-2040 AAGR %</a:t>
              </a:r>
              <a:endParaRPr lang="en-US" sz="1400" b="1" u="sng" dirty="0"/>
            </a:p>
          </p:txBody>
        </p:sp>
        <p:sp>
          <p:nvSpPr>
            <p:cNvPr id="37" name="TextBox 36"/>
            <p:cNvSpPr txBox="1"/>
            <p:nvPr/>
          </p:nvSpPr>
          <p:spPr>
            <a:xfrm>
              <a:off x="6629400" y="2329891"/>
              <a:ext cx="719847" cy="523220"/>
            </a:xfrm>
            <a:prstGeom prst="rect">
              <a:avLst/>
            </a:prstGeom>
            <a:noFill/>
            <a:ln>
              <a:noFill/>
            </a:ln>
          </p:spPr>
          <p:txBody>
            <a:bodyPr wrap="square" rtlCol="0">
              <a:spAutoFit/>
            </a:bodyPr>
            <a:lstStyle/>
            <a:p>
              <a:pPr algn="ctr"/>
              <a:r>
                <a:rPr lang="en-US" sz="1400" b="1" dirty="0" smtClean="0"/>
                <a:t>World</a:t>
              </a:r>
            </a:p>
            <a:p>
              <a:pPr algn="ctr"/>
              <a:r>
                <a:rPr lang="en-US" sz="1400" b="1" dirty="0" smtClean="0"/>
                <a:t>1.0%</a:t>
              </a:r>
              <a:endParaRPr lang="en-US" sz="1400" b="1" dirty="0"/>
            </a:p>
          </p:txBody>
        </p:sp>
      </p:grpSp>
    </p:spTree>
    <p:extLst>
      <p:ext uri="{BB962C8B-B14F-4D97-AF65-F5344CB8AC3E}">
        <p14:creationId xmlns:p14="http://schemas.microsoft.com/office/powerpoint/2010/main" val="336834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childTnLst>
                                </p:cTn>
                              </p:par>
                              <p:par>
                                <p:cTn id="16" presetID="10" presetClass="exit" presetSubtype="0" fill="hold" nodeType="withEffect">
                                  <p:stCondLst>
                                    <p:cond delay="0"/>
                                  </p:stCondLst>
                                  <p:childTnLst>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1000"/>
                                        <p:tgtEl>
                                          <p:spTgt spid="7"/>
                                        </p:tgtEl>
                                      </p:cBhvr>
                                    </p:animEffect>
                                    <p:set>
                                      <p:cBhvr>
                                        <p:cTn id="2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6124" y="1618941"/>
            <a:ext cx="435610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199" y="1618941"/>
            <a:ext cx="4356100"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Tale of Two Worlds</a:t>
            </a:r>
            <a:endParaRPr lang="en-US" sz="2800" b="1" dirty="0">
              <a:solidFill>
                <a:srgbClr val="013C80"/>
              </a:solidFill>
              <a:latin typeface="55 Helvetica Roman"/>
              <a:cs typeface="Arial" pitchFamily="34" charset="0"/>
            </a:endParaRPr>
          </a:p>
        </p:txBody>
      </p:sp>
      <p:sp>
        <p:nvSpPr>
          <p:cNvPr id="54" name="TextBox 53"/>
          <p:cNvSpPr txBox="1"/>
          <p:nvPr/>
        </p:nvSpPr>
        <p:spPr>
          <a:xfrm>
            <a:off x="304800" y="1027829"/>
            <a:ext cx="11015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Non OECD</a:t>
            </a:r>
          </a:p>
        </p:txBody>
      </p:sp>
      <p:sp>
        <p:nvSpPr>
          <p:cNvPr id="56" name="TextBox 55"/>
          <p:cNvSpPr txBox="1"/>
          <p:nvPr/>
        </p:nvSpPr>
        <p:spPr>
          <a:xfrm>
            <a:off x="304800" y="1338925"/>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69" name="Text Box 35"/>
          <p:cNvSpPr txBox="1">
            <a:spLocks noChangeArrowheads="1"/>
          </p:cNvSpPr>
          <p:nvPr/>
        </p:nvSpPr>
        <p:spPr bwMode="auto">
          <a:xfrm>
            <a:off x="2895600" y="2286000"/>
            <a:ext cx="12855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Biomass</a:t>
            </a:r>
            <a:endParaRPr lang="en-US" sz="1200" b="1" dirty="0">
              <a:solidFill>
                <a:schemeClr val="bg1"/>
              </a:solidFill>
            </a:endParaRPr>
          </a:p>
        </p:txBody>
      </p:sp>
      <p:sp>
        <p:nvSpPr>
          <p:cNvPr id="72" name="Text Box 35"/>
          <p:cNvSpPr txBox="1">
            <a:spLocks noChangeArrowheads="1"/>
          </p:cNvSpPr>
          <p:nvPr/>
        </p:nvSpPr>
        <p:spPr bwMode="auto">
          <a:xfrm>
            <a:off x="2413799" y="1932801"/>
            <a:ext cx="1767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Other Renewables</a:t>
            </a:r>
            <a:endParaRPr lang="en-US" sz="1200" b="1" dirty="0"/>
          </a:p>
        </p:txBody>
      </p:sp>
      <p:sp>
        <p:nvSpPr>
          <p:cNvPr id="73" name="Text Box 35"/>
          <p:cNvSpPr txBox="1">
            <a:spLocks noChangeArrowheads="1"/>
          </p:cNvSpPr>
          <p:nvPr/>
        </p:nvSpPr>
        <p:spPr bwMode="auto">
          <a:xfrm>
            <a:off x="3021346" y="4953000"/>
            <a:ext cx="11598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Oil</a:t>
            </a:r>
            <a:endParaRPr lang="en-US" sz="1200" b="1" dirty="0">
              <a:solidFill>
                <a:schemeClr val="bg1"/>
              </a:solidFill>
            </a:endParaRPr>
          </a:p>
        </p:txBody>
      </p:sp>
      <p:sp>
        <p:nvSpPr>
          <p:cNvPr id="21" name="Text Box 35"/>
          <p:cNvSpPr txBox="1">
            <a:spLocks noChangeArrowheads="1"/>
          </p:cNvSpPr>
          <p:nvPr/>
        </p:nvSpPr>
        <p:spPr bwMode="auto">
          <a:xfrm>
            <a:off x="2315850" y="2542401"/>
            <a:ext cx="18653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Nuclear</a:t>
            </a:r>
            <a:endParaRPr lang="en-US" sz="1200" b="1" dirty="0">
              <a:solidFill>
                <a:schemeClr val="bg1"/>
              </a:solidFill>
            </a:endParaRPr>
          </a:p>
        </p:txBody>
      </p:sp>
      <p:sp>
        <p:nvSpPr>
          <p:cNvPr id="27" name="TextBox 26"/>
          <p:cNvSpPr txBox="1"/>
          <p:nvPr/>
        </p:nvSpPr>
        <p:spPr>
          <a:xfrm>
            <a:off x="4648200" y="1333213"/>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32" name="TextBox 31"/>
          <p:cNvSpPr txBox="1"/>
          <p:nvPr/>
        </p:nvSpPr>
        <p:spPr>
          <a:xfrm>
            <a:off x="4648200" y="1022117"/>
            <a:ext cx="7040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OECD</a:t>
            </a:r>
          </a:p>
        </p:txBody>
      </p:sp>
      <p:sp>
        <p:nvSpPr>
          <p:cNvPr id="13" name="Text Box 35"/>
          <p:cNvSpPr txBox="1">
            <a:spLocks noChangeArrowheads="1"/>
          </p:cNvSpPr>
          <p:nvPr/>
        </p:nvSpPr>
        <p:spPr bwMode="auto">
          <a:xfrm>
            <a:off x="2315850" y="3124200"/>
            <a:ext cx="18653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Coal</a:t>
            </a:r>
            <a:endParaRPr lang="en-US" sz="1200" b="1" dirty="0"/>
          </a:p>
        </p:txBody>
      </p:sp>
      <p:sp>
        <p:nvSpPr>
          <p:cNvPr id="14" name="Text Box 35"/>
          <p:cNvSpPr txBox="1">
            <a:spLocks noChangeArrowheads="1"/>
          </p:cNvSpPr>
          <p:nvPr/>
        </p:nvSpPr>
        <p:spPr bwMode="auto">
          <a:xfrm>
            <a:off x="2315850" y="4114800"/>
            <a:ext cx="18653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solidFill>
                  <a:schemeClr val="bg1"/>
                </a:solidFill>
              </a:rPr>
              <a:t>Gas</a:t>
            </a:r>
            <a:endParaRPr lang="en-US" sz="1200" b="1" dirty="0">
              <a:solidFill>
                <a:schemeClr val="bg1"/>
              </a:solidFill>
            </a:endParaRPr>
          </a:p>
        </p:txBody>
      </p:sp>
      <p:sp>
        <p:nvSpPr>
          <p:cNvPr id="16" name="TextBox 15"/>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94905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1881" y="1583140"/>
            <a:ext cx="83185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Energy Mix Continues to Evolve</a:t>
            </a:r>
            <a:endParaRPr lang="en-US" sz="2800" b="1" dirty="0">
              <a:solidFill>
                <a:srgbClr val="013C80"/>
              </a:solidFill>
              <a:latin typeface="55 Helvetica Roman"/>
              <a:cs typeface="Arial" pitchFamily="34" charset="0"/>
            </a:endParaRPr>
          </a:p>
        </p:txBody>
      </p:sp>
      <p:sp>
        <p:nvSpPr>
          <p:cNvPr id="7" name="TextBox 6"/>
          <p:cNvSpPr txBox="1"/>
          <p:nvPr/>
        </p:nvSpPr>
        <p:spPr>
          <a:xfrm>
            <a:off x="209938" y="1143000"/>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25" name="Line 11"/>
          <p:cNvSpPr>
            <a:spLocks noChangeShapeType="1"/>
          </p:cNvSpPr>
          <p:nvPr/>
        </p:nvSpPr>
        <p:spPr bwMode="auto">
          <a:xfrm>
            <a:off x="944611" y="2667000"/>
            <a:ext cx="651659" cy="0"/>
          </a:xfrm>
          <a:prstGeom prst="line">
            <a:avLst/>
          </a:prstGeom>
          <a:noFill/>
          <a:ln w="15875">
            <a:solidFill>
              <a:schemeClr val="bg1"/>
            </a:solidFill>
            <a:prstDash val="dash"/>
            <a:round/>
            <a:headEnd/>
            <a:tailEnd/>
          </a:ln>
          <a:effectLst/>
          <a:extLst>
            <a:ext uri="{909E8E84-426E-40DD-AFC4-6F175D3DCCD1}">
              <a14:hiddenFill xmlns:a14="http://schemas.microsoft.com/office/drawing/2010/main">
                <a:noFill/>
              </a14:hiddenFill>
            </a:ext>
          </a:extLst>
        </p:spPr>
        <p:txBody>
          <a:bodyPr wrap="square">
            <a:spAutoFit/>
          </a:bodyPr>
          <a:lstStyle/>
          <a:p>
            <a:endParaRPr lang="en-US"/>
          </a:p>
        </p:txBody>
      </p:sp>
      <p:sp>
        <p:nvSpPr>
          <p:cNvPr id="26" name="Line 11"/>
          <p:cNvSpPr>
            <a:spLocks noChangeShapeType="1"/>
          </p:cNvSpPr>
          <p:nvPr/>
        </p:nvSpPr>
        <p:spPr bwMode="auto">
          <a:xfrm>
            <a:off x="2057400" y="3810000"/>
            <a:ext cx="651659" cy="0"/>
          </a:xfrm>
          <a:prstGeom prst="line">
            <a:avLst/>
          </a:prstGeom>
          <a:noFill/>
          <a:ln w="15875">
            <a:solidFill>
              <a:schemeClr val="bg1"/>
            </a:solidFill>
            <a:prstDash val="dash"/>
            <a:round/>
            <a:headEnd/>
            <a:tailEnd/>
          </a:ln>
          <a:effectLst/>
          <a:extLst>
            <a:ext uri="{909E8E84-426E-40DD-AFC4-6F175D3DCCD1}">
              <a14:hiddenFill xmlns:a14="http://schemas.microsoft.com/office/drawing/2010/main">
                <a:noFill/>
              </a14:hiddenFill>
            </a:ext>
          </a:extLst>
        </p:spPr>
        <p:txBody>
          <a:bodyPr wrap="square">
            <a:spAutoFit/>
          </a:bodyPr>
          <a:lstStyle/>
          <a:p>
            <a:endParaRPr lang="en-US"/>
          </a:p>
        </p:txBody>
      </p:sp>
      <p:sp>
        <p:nvSpPr>
          <p:cNvPr id="27" name="Line 11"/>
          <p:cNvSpPr>
            <a:spLocks noChangeShapeType="1"/>
          </p:cNvSpPr>
          <p:nvPr/>
        </p:nvSpPr>
        <p:spPr bwMode="auto">
          <a:xfrm>
            <a:off x="3125981" y="3429000"/>
            <a:ext cx="651659" cy="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Lst>
        </p:spPr>
        <p:txBody>
          <a:bodyPr wrap="square">
            <a:spAutoFit/>
          </a:bodyPr>
          <a:lstStyle/>
          <a:p>
            <a:endParaRPr lang="en-US"/>
          </a:p>
        </p:txBody>
      </p:sp>
      <p:sp>
        <p:nvSpPr>
          <p:cNvPr id="28" name="Line 11"/>
          <p:cNvSpPr>
            <a:spLocks noChangeShapeType="1"/>
          </p:cNvSpPr>
          <p:nvPr/>
        </p:nvSpPr>
        <p:spPr bwMode="auto">
          <a:xfrm>
            <a:off x="4224108" y="5410200"/>
            <a:ext cx="651659" cy="0"/>
          </a:xfrm>
          <a:prstGeom prst="line">
            <a:avLst/>
          </a:prstGeom>
          <a:noFill/>
          <a:ln w="15875">
            <a:solidFill>
              <a:schemeClr val="bg1"/>
            </a:solidFill>
            <a:prstDash val="dash"/>
            <a:round/>
            <a:headEnd/>
            <a:tailEnd/>
          </a:ln>
          <a:effectLst/>
          <a:extLst>
            <a:ext uri="{909E8E84-426E-40DD-AFC4-6F175D3DCCD1}">
              <a14:hiddenFill xmlns:a14="http://schemas.microsoft.com/office/drawing/2010/main">
                <a:noFill/>
              </a14:hiddenFill>
            </a:ext>
          </a:extLst>
        </p:spPr>
        <p:txBody>
          <a:bodyPr wrap="square">
            <a:spAutoFit/>
          </a:bodyPr>
          <a:lstStyle/>
          <a:p>
            <a:endParaRPr lang="en-US"/>
          </a:p>
        </p:txBody>
      </p:sp>
      <p:sp>
        <p:nvSpPr>
          <p:cNvPr id="30" name="Line 11"/>
          <p:cNvSpPr>
            <a:spLocks noChangeShapeType="1"/>
          </p:cNvSpPr>
          <p:nvPr/>
        </p:nvSpPr>
        <p:spPr bwMode="auto">
          <a:xfrm>
            <a:off x="5318204" y="5029200"/>
            <a:ext cx="651659" cy="0"/>
          </a:xfrm>
          <a:prstGeom prst="line">
            <a:avLst/>
          </a:prstGeom>
          <a:noFill/>
          <a:ln w="15875">
            <a:solidFill>
              <a:schemeClr val="bg1"/>
            </a:solidFill>
            <a:prstDash val="dash"/>
            <a:round/>
            <a:headEnd/>
            <a:tailEnd/>
          </a:ln>
          <a:effectLst/>
          <a:extLst>
            <a:ext uri="{909E8E84-426E-40DD-AFC4-6F175D3DCCD1}">
              <a14:hiddenFill xmlns:a14="http://schemas.microsoft.com/office/drawing/2010/main">
                <a:noFill/>
              </a14:hiddenFill>
            </a:ext>
          </a:extLst>
        </p:spPr>
        <p:txBody>
          <a:bodyPr wrap="square">
            <a:spAutoFit/>
          </a:bodyPr>
          <a:lstStyle/>
          <a:p>
            <a:endParaRPr lang="en-US"/>
          </a:p>
        </p:txBody>
      </p:sp>
      <p:sp>
        <p:nvSpPr>
          <p:cNvPr id="31" name="Line 11"/>
          <p:cNvSpPr>
            <a:spLocks noChangeShapeType="1"/>
          </p:cNvSpPr>
          <p:nvPr/>
        </p:nvSpPr>
        <p:spPr bwMode="auto">
          <a:xfrm>
            <a:off x="6405476" y="5867400"/>
            <a:ext cx="651659" cy="0"/>
          </a:xfrm>
          <a:prstGeom prst="line">
            <a:avLst/>
          </a:prstGeom>
          <a:noFill/>
          <a:ln w="15875">
            <a:solidFill>
              <a:schemeClr val="bg1"/>
            </a:solidFill>
            <a:prstDash val="dash"/>
            <a:round/>
            <a:headEnd/>
            <a:tailEnd/>
          </a:ln>
          <a:effectLst/>
          <a:extLst>
            <a:ext uri="{909E8E84-426E-40DD-AFC4-6F175D3DCCD1}">
              <a14:hiddenFill xmlns:a14="http://schemas.microsoft.com/office/drawing/2010/main">
                <a:noFill/>
              </a14:hiddenFill>
            </a:ext>
          </a:extLst>
        </p:spPr>
        <p:txBody>
          <a:bodyPr wrap="square">
            <a:spAutoFit/>
          </a:bodyPr>
          <a:lstStyle/>
          <a:p>
            <a:endParaRPr lang="en-US"/>
          </a:p>
        </p:txBody>
      </p:sp>
      <p:sp>
        <p:nvSpPr>
          <p:cNvPr id="32" name="Line 11"/>
          <p:cNvSpPr>
            <a:spLocks noChangeShapeType="1"/>
          </p:cNvSpPr>
          <p:nvPr/>
        </p:nvSpPr>
        <p:spPr bwMode="auto">
          <a:xfrm>
            <a:off x="7492747" y="5715000"/>
            <a:ext cx="651659" cy="0"/>
          </a:xfrm>
          <a:prstGeom prst="line">
            <a:avLst/>
          </a:prstGeom>
          <a:noFill/>
          <a:ln w="15875">
            <a:solidFill>
              <a:schemeClr val="bg1"/>
            </a:solidFill>
            <a:prstDash val="dash"/>
            <a:round/>
            <a:headEnd/>
            <a:tailEnd/>
          </a:ln>
          <a:effectLst/>
          <a:extLst>
            <a:ext uri="{909E8E84-426E-40DD-AFC4-6F175D3DCCD1}">
              <a14:hiddenFill xmlns:a14="http://schemas.microsoft.com/office/drawing/2010/main">
                <a:noFill/>
              </a14:hiddenFill>
            </a:ext>
          </a:extLst>
        </p:spPr>
        <p:txBody>
          <a:bodyPr wrap="square">
            <a:spAutoFit/>
          </a:bodyPr>
          <a:lstStyle/>
          <a:p>
            <a:endParaRPr lang="en-US"/>
          </a:p>
        </p:txBody>
      </p:sp>
      <p:sp>
        <p:nvSpPr>
          <p:cNvPr id="34" name="Text Box 37"/>
          <p:cNvSpPr txBox="1">
            <a:spLocks noChangeArrowheads="1"/>
          </p:cNvSpPr>
          <p:nvPr/>
        </p:nvSpPr>
        <p:spPr bwMode="auto">
          <a:xfrm>
            <a:off x="5410200" y="1811868"/>
            <a:ext cx="2590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spcBef>
                <a:spcPct val="0"/>
              </a:spcBef>
            </a:pPr>
            <a:r>
              <a:rPr lang="en-US" b="1" dirty="0"/>
              <a:t>Average Growth / Yr. </a:t>
            </a:r>
          </a:p>
          <a:p>
            <a:pPr algn="ctr" eaLnBrk="0" hangingPunct="0">
              <a:spcBef>
                <a:spcPct val="0"/>
              </a:spcBef>
            </a:pPr>
            <a:r>
              <a:rPr lang="en-US" b="1" dirty="0"/>
              <a:t>2010 - </a:t>
            </a:r>
            <a:r>
              <a:rPr lang="en-US" b="1" dirty="0" smtClean="0"/>
              <a:t>2040 </a:t>
            </a:r>
            <a:endParaRPr lang="en-US" b="1" dirty="0"/>
          </a:p>
        </p:txBody>
      </p:sp>
      <p:sp>
        <p:nvSpPr>
          <p:cNvPr id="35" name="Freeform 38"/>
          <p:cNvSpPr>
            <a:spLocks/>
          </p:cNvSpPr>
          <p:nvPr/>
        </p:nvSpPr>
        <p:spPr bwMode="auto">
          <a:xfrm>
            <a:off x="6565901" y="2471889"/>
            <a:ext cx="238125" cy="369332"/>
          </a:xfrm>
          <a:custGeom>
            <a:avLst/>
            <a:gdLst>
              <a:gd name="T0" fmla="*/ 77 w 77"/>
              <a:gd name="T1" fmla="*/ 185 h 185"/>
              <a:gd name="T2" fmla="*/ 22 w 77"/>
              <a:gd name="T3" fmla="*/ 0 h 185"/>
              <a:gd name="T4" fmla="*/ 0 w 77"/>
              <a:gd name="T5" fmla="*/ 2 h 185"/>
              <a:gd name="T6" fmla="*/ 77 w 77"/>
              <a:gd name="T7" fmla="*/ 185 h 185"/>
            </a:gdLst>
            <a:ahLst/>
            <a:cxnLst>
              <a:cxn ang="0">
                <a:pos x="T0" y="T1"/>
              </a:cxn>
              <a:cxn ang="0">
                <a:pos x="T2" y="T3"/>
              </a:cxn>
              <a:cxn ang="0">
                <a:pos x="T4" y="T5"/>
              </a:cxn>
              <a:cxn ang="0">
                <a:pos x="T6" y="T7"/>
              </a:cxn>
            </a:cxnLst>
            <a:rect l="0" t="0" r="r" b="b"/>
            <a:pathLst>
              <a:path w="77" h="185">
                <a:moveTo>
                  <a:pt x="77" y="185"/>
                </a:moveTo>
                <a:lnTo>
                  <a:pt x="22" y="0"/>
                </a:lnTo>
                <a:lnTo>
                  <a:pt x="0" y="2"/>
                </a:lnTo>
                <a:lnTo>
                  <a:pt x="77" y="185"/>
                </a:lnTo>
                <a:close/>
              </a:path>
            </a:pathLst>
          </a:custGeom>
          <a:solidFill>
            <a:schemeClr val="tx1"/>
          </a:solidFill>
          <a:ln w="3175" cmpd="sng">
            <a:solidFill>
              <a:schemeClr val="tx1"/>
            </a:solidFill>
            <a:round/>
            <a:headEnd/>
            <a:tailEnd/>
          </a:ln>
          <a:effectLst>
            <a:outerShdw dist="17961" dir="2700000" algn="ctr" rotWithShape="0">
              <a:schemeClr val="bg1"/>
            </a:outerShdw>
          </a:effectLst>
        </p:spPr>
        <p:txBody>
          <a:bodyPr anchor="ctr">
            <a:spAutoFit/>
          </a:bodyPr>
          <a:lstStyle/>
          <a:p>
            <a:endParaRPr lang="en-US"/>
          </a:p>
        </p:txBody>
      </p:sp>
      <p:sp>
        <p:nvSpPr>
          <p:cNvPr id="36" name="Text Box 39"/>
          <p:cNvSpPr txBox="1">
            <a:spLocks noChangeArrowheads="1"/>
          </p:cNvSpPr>
          <p:nvPr/>
        </p:nvSpPr>
        <p:spPr bwMode="auto">
          <a:xfrm>
            <a:off x="6477000" y="2678668"/>
            <a:ext cx="12795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0"/>
              </a:spcBef>
            </a:pPr>
            <a:r>
              <a:rPr lang="en-US" b="1" dirty="0" smtClean="0"/>
              <a:t>1.0%</a:t>
            </a:r>
            <a:endParaRPr lang="en-US" b="1" dirty="0"/>
          </a:p>
        </p:txBody>
      </p:sp>
      <p:sp>
        <p:nvSpPr>
          <p:cNvPr id="37" name="TextBox 36"/>
          <p:cNvSpPr txBox="1"/>
          <p:nvPr/>
        </p:nvSpPr>
        <p:spPr>
          <a:xfrm>
            <a:off x="1477193" y="1628001"/>
            <a:ext cx="609600" cy="276999"/>
          </a:xfrm>
          <a:prstGeom prst="rect">
            <a:avLst/>
          </a:prstGeom>
          <a:noFill/>
        </p:spPr>
        <p:txBody>
          <a:bodyPr wrap="square" rtlCol="0">
            <a:spAutoFit/>
          </a:bodyPr>
          <a:lstStyle>
            <a:defPPr>
              <a:defRPr lang="en-US"/>
            </a:defPPr>
            <a:lvl1pPr algn="r">
              <a:defRPr sz="1400"/>
            </a:lvl1pPr>
          </a:lstStyle>
          <a:p>
            <a:pPr algn="ctr"/>
            <a:r>
              <a:rPr lang="en-US" sz="1200" dirty="0" smtClean="0">
                <a:latin typeface="Arial" pitchFamily="34" charset="0"/>
                <a:cs typeface="Arial" pitchFamily="34" charset="0"/>
              </a:rPr>
              <a:t>2040</a:t>
            </a:r>
            <a:endParaRPr lang="en-US" sz="1200" dirty="0">
              <a:latin typeface="Arial" pitchFamily="34" charset="0"/>
              <a:cs typeface="Arial" pitchFamily="34" charset="0"/>
            </a:endParaRPr>
          </a:p>
        </p:txBody>
      </p:sp>
      <p:sp>
        <p:nvSpPr>
          <p:cNvPr id="38" name="TextBox 37"/>
          <p:cNvSpPr txBox="1"/>
          <p:nvPr/>
        </p:nvSpPr>
        <p:spPr>
          <a:xfrm>
            <a:off x="1477193" y="2542401"/>
            <a:ext cx="609600" cy="276999"/>
          </a:xfrm>
          <a:prstGeom prst="rect">
            <a:avLst/>
          </a:prstGeom>
          <a:noFill/>
        </p:spPr>
        <p:txBody>
          <a:bodyPr wrap="square" rtlCol="0">
            <a:spAutoFit/>
          </a:bodyPr>
          <a:lstStyle>
            <a:defPPr>
              <a:defRPr lang="en-US"/>
            </a:defPPr>
            <a:lvl1pPr algn="r">
              <a:defRPr sz="1400"/>
            </a:lvl1pPr>
          </a:lstStyle>
          <a:p>
            <a:pPr algn="ctr"/>
            <a:r>
              <a:rPr lang="en-US" sz="1200" dirty="0" smtClean="0">
                <a:latin typeface="Arial" pitchFamily="34" charset="0"/>
                <a:cs typeface="Arial" pitchFamily="34" charset="0"/>
              </a:rPr>
              <a:t>2010</a:t>
            </a:r>
            <a:endParaRPr lang="en-US" sz="1200" dirty="0">
              <a:latin typeface="Arial" pitchFamily="34" charset="0"/>
              <a:cs typeface="Arial" pitchFamily="34" charset="0"/>
            </a:endParaRPr>
          </a:p>
        </p:txBody>
      </p:sp>
      <p:sp>
        <p:nvSpPr>
          <p:cNvPr id="39" name="TextBox 38"/>
          <p:cNvSpPr txBox="1"/>
          <p:nvPr/>
        </p:nvSpPr>
        <p:spPr>
          <a:xfrm>
            <a:off x="992897" y="1524000"/>
            <a:ext cx="609600" cy="307777"/>
          </a:xfrm>
          <a:prstGeom prst="rect">
            <a:avLst/>
          </a:prstGeom>
          <a:noFill/>
        </p:spPr>
        <p:txBody>
          <a:bodyPr wrap="square" rtlCol="0">
            <a:spAutoFit/>
          </a:bodyPr>
          <a:lstStyle>
            <a:defPPr>
              <a:defRPr lang="en-US"/>
            </a:defPPr>
            <a:lvl1pPr algn="r">
              <a:defRPr sz="1400"/>
            </a:lvl1pPr>
          </a:lstStyle>
          <a:p>
            <a:pPr algn="ctr"/>
            <a:r>
              <a:rPr lang="en-US" dirty="0" smtClean="0">
                <a:latin typeface="Arial" pitchFamily="34" charset="0"/>
                <a:cs typeface="Arial" pitchFamily="34" charset="0"/>
              </a:rPr>
              <a:t>0.8%</a:t>
            </a:r>
            <a:endParaRPr lang="en-US" dirty="0">
              <a:latin typeface="Arial" pitchFamily="34" charset="0"/>
              <a:cs typeface="Arial" pitchFamily="34" charset="0"/>
            </a:endParaRPr>
          </a:p>
        </p:txBody>
      </p:sp>
      <p:sp>
        <p:nvSpPr>
          <p:cNvPr id="40" name="TextBox 39"/>
          <p:cNvSpPr txBox="1"/>
          <p:nvPr/>
        </p:nvSpPr>
        <p:spPr>
          <a:xfrm>
            <a:off x="2080169" y="2133600"/>
            <a:ext cx="609600" cy="307777"/>
          </a:xfrm>
          <a:prstGeom prst="rect">
            <a:avLst/>
          </a:prstGeom>
          <a:noFill/>
        </p:spPr>
        <p:txBody>
          <a:bodyPr wrap="square" rtlCol="0">
            <a:spAutoFit/>
          </a:bodyPr>
          <a:lstStyle>
            <a:defPPr>
              <a:defRPr lang="en-US"/>
            </a:defPPr>
            <a:lvl1pPr algn="r">
              <a:defRPr sz="1400"/>
            </a:lvl1pPr>
          </a:lstStyle>
          <a:p>
            <a:pPr algn="ctr"/>
            <a:r>
              <a:rPr lang="en-US" dirty="0" smtClean="0">
                <a:latin typeface="Arial" pitchFamily="34" charset="0"/>
                <a:cs typeface="Arial" pitchFamily="34" charset="0"/>
              </a:rPr>
              <a:t>1.7%</a:t>
            </a:r>
            <a:endParaRPr lang="en-US" dirty="0">
              <a:latin typeface="Arial" pitchFamily="34" charset="0"/>
              <a:cs typeface="Arial" pitchFamily="34" charset="0"/>
            </a:endParaRPr>
          </a:p>
        </p:txBody>
      </p:sp>
      <p:sp>
        <p:nvSpPr>
          <p:cNvPr id="42" name="TextBox 41"/>
          <p:cNvSpPr txBox="1"/>
          <p:nvPr/>
        </p:nvSpPr>
        <p:spPr>
          <a:xfrm>
            <a:off x="3076153" y="3124200"/>
            <a:ext cx="763031" cy="307777"/>
          </a:xfrm>
          <a:prstGeom prst="rect">
            <a:avLst/>
          </a:prstGeom>
          <a:noFill/>
        </p:spPr>
        <p:txBody>
          <a:bodyPr wrap="square" rtlCol="0">
            <a:spAutoFit/>
          </a:bodyPr>
          <a:lstStyle>
            <a:defPPr>
              <a:defRPr lang="en-US"/>
            </a:defPPr>
            <a:lvl1pPr algn="r">
              <a:defRPr sz="1400"/>
            </a:lvl1pPr>
          </a:lstStyle>
          <a:p>
            <a:pPr algn="ctr"/>
            <a:r>
              <a:rPr lang="en-US" dirty="0" smtClean="0">
                <a:latin typeface="Arial" pitchFamily="34" charset="0"/>
                <a:cs typeface="Arial" pitchFamily="34" charset="0"/>
              </a:rPr>
              <a:t>-0.1%</a:t>
            </a:r>
            <a:endParaRPr lang="en-US" dirty="0">
              <a:latin typeface="Arial" pitchFamily="34" charset="0"/>
              <a:cs typeface="Arial" pitchFamily="34" charset="0"/>
            </a:endParaRPr>
          </a:p>
        </p:txBody>
      </p:sp>
      <p:sp>
        <p:nvSpPr>
          <p:cNvPr id="43" name="TextBox 42"/>
          <p:cNvSpPr txBox="1"/>
          <p:nvPr/>
        </p:nvSpPr>
        <p:spPr>
          <a:xfrm>
            <a:off x="4273307" y="4569023"/>
            <a:ext cx="609600" cy="307777"/>
          </a:xfrm>
          <a:prstGeom prst="rect">
            <a:avLst/>
          </a:prstGeom>
          <a:noFill/>
        </p:spPr>
        <p:txBody>
          <a:bodyPr wrap="square" rtlCol="0">
            <a:spAutoFit/>
          </a:bodyPr>
          <a:lstStyle>
            <a:defPPr>
              <a:defRPr lang="en-US"/>
            </a:defPPr>
            <a:lvl1pPr algn="r">
              <a:defRPr sz="1400"/>
            </a:lvl1pPr>
          </a:lstStyle>
          <a:p>
            <a:pPr algn="ctr"/>
            <a:r>
              <a:rPr lang="en-US" dirty="0" smtClean="0">
                <a:latin typeface="Arial" pitchFamily="34" charset="0"/>
                <a:cs typeface="Arial" pitchFamily="34" charset="0"/>
              </a:rPr>
              <a:t>2.4%</a:t>
            </a:r>
            <a:endParaRPr lang="en-US" dirty="0">
              <a:latin typeface="Arial" pitchFamily="34" charset="0"/>
              <a:cs typeface="Arial" pitchFamily="34" charset="0"/>
            </a:endParaRPr>
          </a:p>
        </p:txBody>
      </p:sp>
      <p:sp>
        <p:nvSpPr>
          <p:cNvPr id="44" name="TextBox 43"/>
          <p:cNvSpPr txBox="1"/>
          <p:nvPr/>
        </p:nvSpPr>
        <p:spPr>
          <a:xfrm>
            <a:off x="5358645" y="4645223"/>
            <a:ext cx="609600" cy="307777"/>
          </a:xfrm>
          <a:prstGeom prst="rect">
            <a:avLst/>
          </a:prstGeom>
          <a:noFill/>
        </p:spPr>
        <p:txBody>
          <a:bodyPr wrap="square" rtlCol="0">
            <a:spAutoFit/>
          </a:bodyPr>
          <a:lstStyle>
            <a:defPPr>
              <a:defRPr lang="en-US"/>
            </a:defPPr>
            <a:lvl1pPr algn="r">
              <a:defRPr sz="1400"/>
            </a:lvl1pPr>
          </a:lstStyle>
          <a:p>
            <a:pPr algn="ctr"/>
            <a:r>
              <a:rPr lang="en-US" dirty="0" smtClean="0">
                <a:latin typeface="Arial" pitchFamily="34" charset="0"/>
                <a:cs typeface="Arial" pitchFamily="34" charset="0"/>
              </a:rPr>
              <a:t>0.4%</a:t>
            </a:r>
            <a:endParaRPr lang="en-US" dirty="0">
              <a:latin typeface="Arial" pitchFamily="34" charset="0"/>
              <a:cs typeface="Arial" pitchFamily="34" charset="0"/>
            </a:endParaRPr>
          </a:p>
        </p:txBody>
      </p:sp>
      <p:sp>
        <p:nvSpPr>
          <p:cNvPr id="45" name="TextBox 44"/>
          <p:cNvSpPr txBox="1"/>
          <p:nvPr/>
        </p:nvSpPr>
        <p:spPr>
          <a:xfrm>
            <a:off x="6441239" y="5178623"/>
            <a:ext cx="609600" cy="307777"/>
          </a:xfrm>
          <a:prstGeom prst="rect">
            <a:avLst/>
          </a:prstGeom>
          <a:noFill/>
        </p:spPr>
        <p:txBody>
          <a:bodyPr wrap="square" rtlCol="0">
            <a:spAutoFit/>
          </a:bodyPr>
          <a:lstStyle>
            <a:defPPr>
              <a:defRPr lang="en-US"/>
            </a:defPPr>
            <a:lvl1pPr algn="r">
              <a:defRPr sz="1400"/>
            </a:lvl1pPr>
          </a:lstStyle>
          <a:p>
            <a:pPr algn="ctr"/>
            <a:r>
              <a:rPr lang="en-US" dirty="0" smtClean="0">
                <a:latin typeface="Arial" pitchFamily="34" charset="0"/>
                <a:cs typeface="Arial" pitchFamily="34" charset="0"/>
              </a:rPr>
              <a:t>5.8%</a:t>
            </a:r>
            <a:endParaRPr lang="en-US" dirty="0">
              <a:latin typeface="Arial" pitchFamily="34" charset="0"/>
              <a:cs typeface="Arial" pitchFamily="34" charset="0"/>
            </a:endParaRPr>
          </a:p>
        </p:txBody>
      </p:sp>
      <p:sp>
        <p:nvSpPr>
          <p:cNvPr id="46" name="TextBox 45"/>
          <p:cNvSpPr txBox="1"/>
          <p:nvPr/>
        </p:nvSpPr>
        <p:spPr>
          <a:xfrm>
            <a:off x="7535133" y="5181600"/>
            <a:ext cx="609600" cy="307777"/>
          </a:xfrm>
          <a:prstGeom prst="rect">
            <a:avLst/>
          </a:prstGeom>
          <a:noFill/>
        </p:spPr>
        <p:txBody>
          <a:bodyPr wrap="square" rtlCol="0">
            <a:spAutoFit/>
          </a:bodyPr>
          <a:lstStyle>
            <a:defPPr>
              <a:defRPr lang="en-US"/>
            </a:defPPr>
            <a:lvl1pPr algn="r">
              <a:defRPr sz="1400"/>
            </a:lvl1pPr>
          </a:lstStyle>
          <a:p>
            <a:pPr algn="ctr"/>
            <a:r>
              <a:rPr lang="en-US" dirty="0" smtClean="0">
                <a:latin typeface="Arial" pitchFamily="34" charset="0"/>
                <a:cs typeface="Arial" pitchFamily="34" charset="0"/>
              </a:rPr>
              <a:t>1.8%</a:t>
            </a:r>
            <a:endParaRPr lang="en-US" dirty="0">
              <a:latin typeface="Arial" pitchFamily="34" charset="0"/>
              <a:cs typeface="Arial" pitchFamily="34" charset="0"/>
            </a:endParaRPr>
          </a:p>
        </p:txBody>
      </p:sp>
      <p:sp>
        <p:nvSpPr>
          <p:cNvPr id="29" name="TextBox 28"/>
          <p:cNvSpPr txBox="1"/>
          <p:nvPr/>
        </p:nvSpPr>
        <p:spPr>
          <a:xfrm>
            <a:off x="14813" y="6553200"/>
            <a:ext cx="2652187" cy="246221"/>
          </a:xfrm>
          <a:prstGeom prst="rect">
            <a:avLst/>
          </a:prstGeom>
          <a:noFill/>
        </p:spPr>
        <p:txBody>
          <a:bodyPr wrap="square" rtlCol="0">
            <a:spAutoFit/>
          </a:bodyPr>
          <a:lstStyle/>
          <a:p>
            <a:r>
              <a:rPr lang="en-US" sz="1000" i="1" dirty="0" smtClean="0"/>
              <a:t>ExxonMobil 2013 Outlook for Energy</a:t>
            </a:r>
            <a:endParaRPr lang="en-US" sz="1000" i="1" dirty="0"/>
          </a:p>
        </p:txBody>
      </p:sp>
    </p:spTree>
    <p:extLst>
      <p:ext uri="{BB962C8B-B14F-4D97-AF65-F5344CB8AC3E}">
        <p14:creationId xmlns:p14="http://schemas.microsoft.com/office/powerpoint/2010/main" val="239002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19200" y="995153"/>
            <a:ext cx="6700628" cy="5171412"/>
            <a:chOff x="1219200" y="995153"/>
            <a:chExt cx="6700628" cy="5171412"/>
          </a:xfrm>
        </p:grpSpPr>
        <p:pic>
          <p:nvPicPr>
            <p:cNvPr id="21"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2491" y="1602502"/>
              <a:ext cx="6637337"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19200" y="995153"/>
              <a:ext cx="24144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Energy Demand by Sector</a:t>
              </a:r>
            </a:p>
          </p:txBody>
        </p:sp>
        <p:sp>
          <p:nvSpPr>
            <p:cNvPr id="23" name="TextBox 22"/>
            <p:cNvSpPr txBox="1"/>
            <p:nvPr/>
          </p:nvSpPr>
          <p:spPr>
            <a:xfrm>
              <a:off x="1219200" y="1328363"/>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24" name="TextBox 23"/>
            <p:cNvSpPr txBox="1"/>
            <p:nvPr/>
          </p:nvSpPr>
          <p:spPr>
            <a:xfrm>
              <a:off x="4658495" y="2174936"/>
              <a:ext cx="851608" cy="461665"/>
            </a:xfrm>
            <a:prstGeom prst="rect">
              <a:avLst/>
            </a:prstGeom>
            <a:noFill/>
          </p:spPr>
          <p:txBody>
            <a:bodyPr wrap="square" rtlCol="0">
              <a:spAutoFit/>
            </a:bodyPr>
            <a:lstStyle/>
            <a:p>
              <a:r>
                <a:rPr lang="en-US" sz="1200" dirty="0" smtClean="0">
                  <a:cs typeface="Arial" pitchFamily="34" charset="0"/>
                </a:rPr>
                <a:t>Electricity Demand</a:t>
              </a:r>
            </a:p>
          </p:txBody>
        </p:sp>
        <p:cxnSp>
          <p:nvCxnSpPr>
            <p:cNvPr id="25" name="Straight Arrow Connector 24"/>
            <p:cNvCxnSpPr/>
            <p:nvPr/>
          </p:nvCxnSpPr>
          <p:spPr>
            <a:xfrm flipH="1">
              <a:off x="4438754" y="2343326"/>
              <a:ext cx="272809" cy="239604"/>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8" name="TextBox 7"/>
          <p:cNvSpPr txBox="1"/>
          <p:nvPr/>
        </p:nvSpPr>
        <p:spPr>
          <a:xfrm>
            <a:off x="1219200" y="995153"/>
            <a:ext cx="24144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fontAlgn="base">
              <a:spcBef>
                <a:spcPct val="50000"/>
              </a:spcBef>
              <a:spcAft>
                <a:spcPct val="0"/>
              </a:spcAft>
              <a:defRPr sz="1400" b="1">
                <a:solidFill>
                  <a:srgbClr val="008DD0"/>
                </a:solidFill>
                <a:latin typeface="Arial" charset="0"/>
                <a:cs typeface="Arial" charset="0"/>
              </a:defRPr>
            </a:lvl1pPr>
            <a:lvl2pPr marL="742950" indent="-285750" algn="ctr" eaLnBrk="0" fontAlgn="base" hangingPunct="0">
              <a:spcBef>
                <a:spcPct val="50000"/>
              </a:spcBef>
              <a:spcAft>
                <a:spcPct val="0"/>
              </a:spcAft>
              <a:defRPr sz="1400">
                <a:latin typeface="Arial" charset="0"/>
                <a:cs typeface="Arial" charset="0"/>
              </a:defRPr>
            </a:lvl2pPr>
            <a:lvl3pPr marL="1143000" indent="-228600" algn="ctr" eaLnBrk="0" fontAlgn="base" hangingPunct="0">
              <a:spcBef>
                <a:spcPct val="50000"/>
              </a:spcBef>
              <a:spcAft>
                <a:spcPct val="0"/>
              </a:spcAft>
              <a:defRPr sz="1400">
                <a:latin typeface="Arial" charset="0"/>
                <a:cs typeface="Arial" charset="0"/>
              </a:defRPr>
            </a:lvl3pPr>
            <a:lvl4pPr marL="1600200" indent="-228600" algn="ctr" eaLnBrk="0" fontAlgn="base" hangingPunct="0">
              <a:spcBef>
                <a:spcPct val="50000"/>
              </a:spcBef>
              <a:spcAft>
                <a:spcPct val="0"/>
              </a:spcAft>
              <a:defRPr sz="1400">
                <a:latin typeface="Arial" charset="0"/>
                <a:cs typeface="Arial" charset="0"/>
              </a:defRPr>
            </a:lvl4pPr>
            <a:lvl5pPr marL="2057400" indent="-228600" algn="ctr" eaLnBrk="0" fontAlgn="base" hangingPunct="0">
              <a:spcBef>
                <a:spcPct val="50000"/>
              </a:spcBef>
              <a:spcAft>
                <a:spcPct val="0"/>
              </a:spcAft>
              <a:defRPr sz="1400">
                <a:latin typeface="Arial" charset="0"/>
                <a:cs typeface="Arial" charset="0"/>
              </a:defRPr>
            </a:lvl5pPr>
            <a:lvl6pPr marL="2514600" indent="-228600" algn="ctr" eaLnBrk="0" fontAlgn="base" hangingPunct="0">
              <a:spcBef>
                <a:spcPct val="50000"/>
              </a:spcBef>
              <a:spcAft>
                <a:spcPct val="0"/>
              </a:spcAft>
              <a:defRPr sz="1400">
                <a:latin typeface="Arial" charset="0"/>
                <a:cs typeface="Arial" charset="0"/>
              </a:defRPr>
            </a:lvl6pPr>
            <a:lvl7pPr marL="2971800" indent="-228600" algn="ctr" eaLnBrk="0" fontAlgn="base" hangingPunct="0">
              <a:spcBef>
                <a:spcPct val="50000"/>
              </a:spcBef>
              <a:spcAft>
                <a:spcPct val="0"/>
              </a:spcAft>
              <a:defRPr sz="1400">
                <a:latin typeface="Arial" charset="0"/>
                <a:cs typeface="Arial" charset="0"/>
              </a:defRPr>
            </a:lvl7pPr>
            <a:lvl8pPr marL="3429000" indent="-228600" algn="ctr" eaLnBrk="0" fontAlgn="base" hangingPunct="0">
              <a:spcBef>
                <a:spcPct val="50000"/>
              </a:spcBef>
              <a:spcAft>
                <a:spcPct val="0"/>
              </a:spcAft>
              <a:defRPr sz="1400">
                <a:latin typeface="Arial" charset="0"/>
                <a:cs typeface="Arial" charset="0"/>
              </a:defRPr>
            </a:lvl8pPr>
            <a:lvl9pPr marL="3886200" indent="-228600" algn="ctr" eaLnBrk="0" fontAlgn="base" hangingPunct="0">
              <a:spcBef>
                <a:spcPct val="50000"/>
              </a:spcBef>
              <a:spcAft>
                <a:spcPct val="0"/>
              </a:spcAft>
              <a:defRPr sz="1400">
                <a:latin typeface="Arial" charset="0"/>
                <a:cs typeface="Arial" charset="0"/>
              </a:defRPr>
            </a:lvl9pPr>
          </a:lstStyle>
          <a:p>
            <a:r>
              <a:rPr lang="en-US" dirty="0"/>
              <a:t>Energy Demand by Sector</a:t>
            </a:r>
          </a:p>
        </p:txBody>
      </p:sp>
      <p:grpSp>
        <p:nvGrpSpPr>
          <p:cNvPr id="5" name="Group 4"/>
          <p:cNvGrpSpPr/>
          <p:nvPr/>
        </p:nvGrpSpPr>
        <p:grpSpPr>
          <a:xfrm>
            <a:off x="1219200" y="1328363"/>
            <a:ext cx="6700628" cy="4838202"/>
            <a:chOff x="1219200" y="1328363"/>
            <a:chExt cx="6700628" cy="4838202"/>
          </a:xfrm>
        </p:grpSpPr>
        <p:pic>
          <p:nvPicPr>
            <p:cNvPr id="3277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82491" y="1602502"/>
              <a:ext cx="6637337" cy="456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219200" y="1328363"/>
              <a:ext cx="1343638" cy="276999"/>
            </a:xfrm>
            <a:prstGeom prst="rect">
              <a:avLst/>
            </a:prstGeom>
            <a:noFill/>
          </p:spPr>
          <p:txBody>
            <a:bodyPr wrap="none" rtlCol="0">
              <a:spAutoFit/>
            </a:bodyPr>
            <a:lstStyle/>
            <a:p>
              <a:r>
                <a:rPr lang="en-US" sz="1200" dirty="0" smtClean="0">
                  <a:cs typeface="Arial" pitchFamily="34" charset="0"/>
                </a:rPr>
                <a:t>Quadrillion BTUs</a:t>
              </a:r>
            </a:p>
          </p:txBody>
        </p:sp>
        <p:sp>
          <p:nvSpPr>
            <p:cNvPr id="13" name="Text Box 32"/>
            <p:cNvSpPr txBox="1">
              <a:spLocks noChangeArrowheads="1"/>
            </p:cNvSpPr>
            <p:nvPr/>
          </p:nvSpPr>
          <p:spPr bwMode="auto">
            <a:xfrm>
              <a:off x="1896734" y="2923401"/>
              <a:ext cx="563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2010</a:t>
              </a:r>
              <a:endParaRPr lang="en-US" sz="1200" b="1" dirty="0"/>
            </a:p>
          </p:txBody>
        </p:sp>
        <p:sp>
          <p:nvSpPr>
            <p:cNvPr id="14" name="Text Box 32"/>
            <p:cNvSpPr txBox="1">
              <a:spLocks noChangeArrowheads="1"/>
            </p:cNvSpPr>
            <p:nvPr/>
          </p:nvSpPr>
          <p:spPr bwMode="auto">
            <a:xfrm>
              <a:off x="2232396" y="2057400"/>
              <a:ext cx="563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2025</a:t>
              </a:r>
              <a:endParaRPr lang="en-US" sz="1200" b="1" dirty="0"/>
            </a:p>
          </p:txBody>
        </p:sp>
        <p:sp>
          <p:nvSpPr>
            <p:cNvPr id="15" name="Text Box 32"/>
            <p:cNvSpPr txBox="1">
              <a:spLocks noChangeArrowheads="1"/>
            </p:cNvSpPr>
            <p:nvPr/>
          </p:nvSpPr>
          <p:spPr bwMode="auto">
            <a:xfrm>
              <a:off x="2580055" y="1628001"/>
              <a:ext cx="5630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1"/>
                    </a:outerShdw>
                  </a:effectLst>
                </a14:hiddenEffects>
              </a:ext>
            </a:extLst>
          </p:spPr>
          <p:txBody>
            <a:bodyPr wrap="square">
              <a:spAutoFit/>
            </a:bodyPr>
            <a:lstStyle/>
            <a:p>
              <a:pPr algn="r"/>
              <a:r>
                <a:rPr lang="en-US" sz="1200" b="1" dirty="0" smtClean="0"/>
                <a:t>2040</a:t>
              </a:r>
              <a:endParaRPr lang="en-US" sz="1200" b="1" dirty="0"/>
            </a:p>
          </p:txBody>
        </p:sp>
      </p:grpSp>
      <p:sp>
        <p:nvSpPr>
          <p:cNvPr id="41" name="Rectangle 2"/>
          <p:cNvSpPr>
            <a:spLocks noGrp="1" noChangeArrowheads="1"/>
          </p:cNvSpPr>
          <p:nvPr>
            <p:ph type="title"/>
          </p:nvPr>
        </p:nvSpPr>
        <p:spPr>
          <a:noFill/>
        </p:spPr>
        <p:txBody>
          <a:bodyPr>
            <a:normAutofit/>
          </a:bodyPr>
          <a:lstStyle/>
          <a:p>
            <a:pPr algn="l"/>
            <a:r>
              <a:rPr lang="en-US" dirty="0" smtClean="0">
                <a:cs typeface="Arial" pitchFamily="34" charset="0"/>
              </a:rPr>
              <a:t>Electricity Generation Leads Growth</a:t>
            </a:r>
            <a:endParaRPr lang="en-US" sz="2800" b="1" dirty="0">
              <a:solidFill>
                <a:srgbClr val="013C80"/>
              </a:solidFill>
              <a:latin typeface="55 Helvetica Roman"/>
              <a:cs typeface="Arial" pitchFamily="34" charset="0"/>
            </a:endParaRPr>
          </a:p>
        </p:txBody>
      </p:sp>
      <p:sp>
        <p:nvSpPr>
          <p:cNvPr id="17" name="TextBox 16"/>
          <p:cNvSpPr txBox="1"/>
          <p:nvPr/>
        </p:nvSpPr>
        <p:spPr>
          <a:xfrm>
            <a:off x="14813" y="6553200"/>
            <a:ext cx="2652187" cy="246221"/>
          </a:xfrm>
          <a:prstGeom prst="rect">
            <a:avLst/>
          </a:prstGeom>
          <a:noFill/>
        </p:spPr>
        <p:txBody>
          <a:bodyPr wrap="square" rtlCol="0">
            <a:spAutoFit/>
          </a:bodyPr>
          <a:lstStyle/>
          <a:p>
            <a:r>
              <a:rPr lang="en-US" sz="1000" dirty="0" smtClean="0"/>
              <a:t>ExxonMobil 2013 Outlook for Energy</a:t>
            </a:r>
            <a:endParaRPr lang="en-US" sz="1000" dirty="0"/>
          </a:p>
        </p:txBody>
      </p:sp>
    </p:spTree>
    <p:extLst>
      <p:ext uri="{BB962C8B-B14F-4D97-AF65-F5344CB8AC3E}">
        <p14:creationId xmlns:p14="http://schemas.microsoft.com/office/powerpoint/2010/main" val="288669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MS PGothic"/>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PI_x0020_Classification xmlns="392737f3-a170-41e7-9cb5-154995775123">Not Classified</MPI_x0020_Classification>
  </documentManagement>
</p:properties>
</file>

<file path=customXml/item4.xml><?xml version="1.0" encoding="utf-8"?>
<ct:contentTypeSchema xmlns:ct="http://schemas.microsoft.com/office/2006/metadata/contentType" xmlns:ma="http://schemas.microsoft.com/office/2006/metadata/properties/metaAttributes" ct:_="" ma:_="" ma:contentTypeName="Default Document" ma:contentTypeID="0x0101008E2A78AE2DDD7C4494E2F8EB84825A6F0023AD93533E3B5549BA8F23F337B9AEC8" ma:contentTypeVersion="3" ma:contentTypeDescription="Default ExxonMobil Document" ma:contentTypeScope="" ma:versionID="f194daba218ab7e35a24e1ec8372b642">
  <xsd:schema xmlns:xsd="http://www.w3.org/2001/XMLSchema" xmlns:xs="http://www.w3.org/2001/XMLSchema" xmlns:p="http://schemas.microsoft.com/office/2006/metadata/properties" xmlns:ns2="392737f3-a170-41e7-9cb5-154995775123" targetNamespace="http://schemas.microsoft.com/office/2006/metadata/properties" ma:root="true" ma:fieldsID="059a1f9ff6ce31cc63e0ce788bbbdf7d" ns2:_="">
    <xsd:import namespace="392737f3-a170-41e7-9cb5-154995775123"/>
    <xsd:element name="properties">
      <xsd:complexType>
        <xsd:sequence>
          <xsd:element name="documentManagement">
            <xsd:complexType>
              <xsd:all>
                <xsd:element ref="ns2:MPI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2737f3-a170-41e7-9cb5-154995775123" elementFormDefault="qualified">
    <xsd:import namespace="http://schemas.microsoft.com/office/2006/documentManagement/types"/>
    <xsd:import namespace="http://schemas.microsoft.com/office/infopath/2007/PartnerControls"/>
    <xsd:element name="MPI_x0020_Classification" ma:index="8" ma:displayName="MPI Classification" ma:default="Not Classified" ma:format="Dropdown" ma:internalName="MPI_x0020_Classification" ma:readOnly="false">
      <xsd:simpleType>
        <xsd:restriction base="dms:Choice">
          <xsd:enumeration value="Not Classified"/>
          <xsd:enumeration value="Proprietary"/>
          <xsd:enumeration value="Private"/>
          <xsd:enumeration value="Restricted Distribu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4E3A31-0A54-477A-BE04-FFE2B7625767}">
  <ds:schemaRefs>
    <ds:schemaRef ds:uri="http://schemas.microsoft.com/office/2006/metadata/customXsn"/>
  </ds:schemaRefs>
</ds:datastoreItem>
</file>

<file path=customXml/itemProps2.xml><?xml version="1.0" encoding="utf-8"?>
<ds:datastoreItem xmlns:ds="http://schemas.openxmlformats.org/officeDocument/2006/customXml" ds:itemID="{C16F5254-FBC5-4FD6-AD24-AEA313DD4667}">
  <ds:schemaRefs>
    <ds:schemaRef ds:uri="http://schemas.microsoft.com/sharepoint/v3/contenttype/forms"/>
  </ds:schemaRefs>
</ds:datastoreItem>
</file>

<file path=customXml/itemProps3.xml><?xml version="1.0" encoding="utf-8"?>
<ds:datastoreItem xmlns:ds="http://schemas.openxmlformats.org/officeDocument/2006/customXml" ds:itemID="{C96FC4DE-B950-48CC-9952-1F0811CF7A16}">
  <ds:schemaRef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http://www.w3.org/XML/1998/namespace"/>
    <ds:schemaRef ds:uri="392737f3-a170-41e7-9cb5-154995775123"/>
    <ds:schemaRef ds:uri="http://schemas.microsoft.com/office/2006/metadata/properties"/>
  </ds:schemaRefs>
</ds:datastoreItem>
</file>

<file path=customXml/itemProps4.xml><?xml version="1.0" encoding="utf-8"?>
<ds:datastoreItem xmlns:ds="http://schemas.openxmlformats.org/officeDocument/2006/customXml" ds:itemID="{E2150F47-EA60-42D2-BD2F-6973F518F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2737f3-a170-41e7-9cb5-1549957751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8028</TotalTime>
  <Words>1670</Words>
  <Application>Microsoft Office PowerPoint</Application>
  <PresentationFormat>On-screen Show (4:3)</PresentationFormat>
  <Paragraphs>504</Paragraphs>
  <Slides>44</Slides>
  <Notes>44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1_Custom Design</vt:lpstr>
      <vt:lpstr>PowerPoint Presentation</vt:lpstr>
      <vt:lpstr>Energy Outlook Development</vt:lpstr>
      <vt:lpstr>CO2 Policies</vt:lpstr>
      <vt:lpstr>Global fundamentals</vt:lpstr>
      <vt:lpstr>Population Trends Impacts Energy Use</vt:lpstr>
      <vt:lpstr>Economic Growth Drives Energy Demand</vt:lpstr>
      <vt:lpstr>Tale of Two Worlds</vt:lpstr>
      <vt:lpstr>Energy Mix Continues to Evolve</vt:lpstr>
      <vt:lpstr>Electricity Generation Leads Growth</vt:lpstr>
      <vt:lpstr>Residential/commercial</vt:lpstr>
      <vt:lpstr>Household Growth Drives Residential Demand</vt:lpstr>
      <vt:lpstr>Residential/Commercial Outlook</vt:lpstr>
      <vt:lpstr>Industrial</vt:lpstr>
      <vt:lpstr>Industry Energy Demand Increases </vt:lpstr>
      <vt:lpstr>Industrial Energy Demand</vt:lpstr>
      <vt:lpstr>Electricity generation</vt:lpstr>
      <vt:lpstr>Electricity Demand by Region</vt:lpstr>
      <vt:lpstr>Fueling Electricity Generation Varies by Region</vt:lpstr>
      <vt:lpstr>Global Electricity Generation Mix Evolves</vt:lpstr>
      <vt:lpstr>Transportation</vt:lpstr>
      <vt:lpstr>Transportation Demand</vt:lpstr>
      <vt:lpstr>Light Duty Vehicle Fleet Grows, Mix Changes</vt:lpstr>
      <vt:lpstr>Light Duty Vehicle Sales &amp; Efficiency</vt:lpstr>
      <vt:lpstr>Today’s Vehicle Technology Choices </vt:lpstr>
      <vt:lpstr>Heavy Duty Transportation Efficiency</vt:lpstr>
      <vt:lpstr>Transportation Fuel Mix</vt:lpstr>
      <vt:lpstr>Supply</vt:lpstr>
      <vt:lpstr>Remaining Oil Resource</vt:lpstr>
      <vt:lpstr>Liquids Supply</vt:lpstr>
      <vt:lpstr>Global Gas Resource</vt:lpstr>
      <vt:lpstr>Natural Gas Supply and Demand Shifts</vt:lpstr>
      <vt:lpstr>Growth in Unconventional Production</vt:lpstr>
      <vt:lpstr>North America Energy Balance</vt:lpstr>
      <vt:lpstr>Asia Pacific Energy Balance</vt:lpstr>
      <vt:lpstr>Conclusions</vt:lpstr>
      <vt:lpstr>PowerPoint Presentation</vt:lpstr>
      <vt:lpstr>Shale Gas and Hydraulic Fracturing</vt:lpstr>
      <vt:lpstr>Regional Energy Trends Evolve</vt:lpstr>
      <vt:lpstr>Economic Choices for U.S. Electricity</vt:lpstr>
      <vt:lpstr>Renewables Gain Share</vt:lpstr>
      <vt:lpstr>ExxonMobil: Technology for Energy Challenges</vt:lpstr>
      <vt:lpstr>Costs Impact U.S. Heavy Duty Choices</vt:lpstr>
      <vt:lpstr>Bio for David Khemakhem (k’mak’m)</vt:lpstr>
      <vt:lpstr>PowerPoint Presentation</vt:lpstr>
    </vt:vector>
  </TitlesOfParts>
  <Company>ExxonMobil or an Affiliate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Laura E</dc:creator>
  <cp:lastModifiedBy>Michael Spann</cp:lastModifiedBy>
  <cp:revision>234</cp:revision>
  <cp:lastPrinted>2013-02-04T23:23:51Z</cp:lastPrinted>
  <dcterms:created xsi:type="dcterms:W3CDTF">2012-08-29T13:03:20Z</dcterms:created>
  <dcterms:modified xsi:type="dcterms:W3CDTF">2014-08-19T14:26:34Z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0x0101008E2A78AE2DDD7C4494E2F8EB84825A6F0023AD93533E3B5549BA8F23F337B9AEC8</vt:lpwstr>
  </property>
  <property fmtid="{D5CDD505-2E9C-101B-9397-08002B2CF9AE}" pid="3" name="_AdHocReviewCycleID">
    <vt:i4>1178255234</vt:i4>
  </property>
  <property fmtid="{D5CDD505-2E9C-101B-9397-08002B2CF9AE}" pid="4" name="_NewReviewCycle">
    <vt:lpwstr/>
  </property>
  <property fmtid="{D5CDD505-2E9C-101B-9397-08002B2CF9AE}" pid="5" name="_EmailSubject">
    <vt:lpwstr>Energy Outlook to 2040 (David.Khemakhem@exxonmobil.com)</vt:lpwstr>
  </property>
  <property fmtid="{D5CDD505-2E9C-101B-9397-08002B2CF9AE}" pid="6" name="_AuthorEmail">
    <vt:lpwstr>david.khemakhem@exxonmobil.com</vt:lpwstr>
  </property>
  <property fmtid="{D5CDD505-2E9C-101B-9397-08002B2CF9AE}" pid="7" name="_AuthorEmailDisplayName">
    <vt:lpwstr>Khemakhem, David</vt:lpwstr>
  </property>
</Properties>
</file>